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13" r:id="rId1"/>
  </p:sldMasterIdLst>
  <p:notesMasterIdLst>
    <p:notesMasterId r:id="rId31"/>
  </p:notesMasterIdLst>
  <p:sldIdLst>
    <p:sldId id="256" r:id="rId2"/>
    <p:sldId id="333" r:id="rId3"/>
    <p:sldId id="295" r:id="rId4"/>
    <p:sldId id="326" r:id="rId5"/>
    <p:sldId id="323" r:id="rId6"/>
    <p:sldId id="321" r:id="rId7"/>
    <p:sldId id="327" r:id="rId8"/>
    <p:sldId id="328" r:id="rId9"/>
    <p:sldId id="336" r:id="rId10"/>
    <p:sldId id="337" r:id="rId11"/>
    <p:sldId id="338" r:id="rId12"/>
    <p:sldId id="299" r:id="rId13"/>
    <p:sldId id="329" r:id="rId14"/>
    <p:sldId id="330" r:id="rId15"/>
    <p:sldId id="334" r:id="rId16"/>
    <p:sldId id="301" r:id="rId17"/>
    <p:sldId id="305" r:id="rId18"/>
    <p:sldId id="296" r:id="rId19"/>
    <p:sldId id="322" r:id="rId20"/>
    <p:sldId id="339" r:id="rId21"/>
    <p:sldId id="335" r:id="rId22"/>
    <p:sldId id="297" r:id="rId23"/>
    <p:sldId id="302" r:id="rId24"/>
    <p:sldId id="340" r:id="rId25"/>
    <p:sldId id="341" r:id="rId26"/>
    <p:sldId id="303" r:id="rId27"/>
    <p:sldId id="342" r:id="rId28"/>
    <p:sldId id="318" r:id="rId29"/>
    <p:sldId id="343" r:id="rId30"/>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5A3"/>
    <a:srgbClr val="CC0000"/>
    <a:srgbClr val="074898"/>
    <a:srgbClr val="FFE474"/>
    <a:srgbClr val="9184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930" autoAdjust="0"/>
  </p:normalViewPr>
  <p:slideViewPr>
    <p:cSldViewPr snapToGrid="0">
      <p:cViewPr varScale="1">
        <p:scale>
          <a:sx n="68" d="100"/>
          <a:sy n="68" d="100"/>
        </p:scale>
        <p:origin x="972" y="60"/>
      </p:cViewPr>
      <p:guideLst>
        <p:guide orient="horz" pos="2160"/>
        <p:guide pos="3840"/>
      </p:guideLst>
    </p:cSldViewPr>
  </p:slideViewPr>
  <p:notesTextViewPr>
    <p:cViewPr>
      <p:scale>
        <a:sx n="100" d="100"/>
        <a:sy n="100" d="100"/>
      </p:scale>
      <p:origin x="0" y="0"/>
    </p:cViewPr>
  </p:notesTextViewPr>
  <p:notesViewPr>
    <p:cSldViewPr snapToGrid="0">
      <p:cViewPr>
        <p:scale>
          <a:sx n="125" d="100"/>
          <a:sy n="125" d="100"/>
        </p:scale>
        <p:origin x="2748" y="-13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xmlns="" id="{373E050E-2758-4D7C-BF8A-2A38F40815ED}"/>
              </a:ext>
            </a:extLst>
          </p:cNvPr>
          <p:cNvSpPr>
            <a:spLocks noGrp="1" noRot="1" noChangeAspect="1"/>
          </p:cNvSpPr>
          <p:nvPr>
            <p:ph type="sldImg" idx="2"/>
          </p:nvPr>
        </p:nvSpPr>
        <p:spPr>
          <a:xfrm>
            <a:off x="731520" y="825909"/>
            <a:ext cx="5872981" cy="3303639"/>
          </a:xfrm>
          <a:prstGeom prst="rect">
            <a:avLst/>
          </a:prstGeom>
          <a:noFill/>
          <a:ln w="12700">
            <a:solidFill>
              <a:prstClr val="black"/>
            </a:solidFill>
          </a:ln>
        </p:spPr>
        <p:txBody>
          <a:bodyPr vert="horz" lIns="194255" tIns="97128" rIns="194255" bIns="97128" rtlCol="0" anchor="ctr"/>
          <a:lstStyle/>
          <a:p>
            <a:pPr lvl="0"/>
            <a:endParaRPr lang="en-US" noProof="0"/>
          </a:p>
        </p:txBody>
      </p:sp>
      <p:sp>
        <p:nvSpPr>
          <p:cNvPr id="5" name="Notes Placeholder 4">
            <a:extLst>
              <a:ext uri="{FF2B5EF4-FFF2-40B4-BE49-F238E27FC236}">
                <a16:creationId xmlns:a16="http://schemas.microsoft.com/office/drawing/2014/main" xmlns="" id="{A73C491C-23DE-433A-A348-F071DFEC4447}"/>
              </a:ext>
            </a:extLst>
          </p:cNvPr>
          <p:cNvSpPr>
            <a:spLocks noGrp="1"/>
          </p:cNvSpPr>
          <p:nvPr>
            <p:ph type="body" sz="quarter" idx="3"/>
          </p:nvPr>
        </p:nvSpPr>
        <p:spPr>
          <a:xfrm>
            <a:off x="731520" y="4315683"/>
            <a:ext cx="5852160" cy="4201764"/>
          </a:xfrm>
          <a:prstGeom prst="rect">
            <a:avLst/>
          </a:prstGeom>
        </p:spPr>
        <p:txBody>
          <a:bodyPr vert="horz" lIns="194255" tIns="97128" rIns="194255" bIns="97128"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a:extLst>
              <a:ext uri="{FF2B5EF4-FFF2-40B4-BE49-F238E27FC236}">
                <a16:creationId xmlns:a16="http://schemas.microsoft.com/office/drawing/2014/main" xmlns="" id="{568CC5A1-4309-4C80-B899-EAAABF2E02C8}"/>
              </a:ext>
            </a:extLst>
          </p:cNvPr>
          <p:cNvSpPr>
            <a:spLocks noGrp="1"/>
          </p:cNvSpPr>
          <p:nvPr>
            <p:ph type="sldNum" sz="quarter" idx="5"/>
          </p:nvPr>
        </p:nvSpPr>
        <p:spPr>
          <a:xfrm>
            <a:off x="5846261" y="8517447"/>
            <a:ext cx="1060189" cy="689164"/>
          </a:xfrm>
          <a:prstGeom prst="rect">
            <a:avLst/>
          </a:prstGeom>
        </p:spPr>
        <p:txBody>
          <a:bodyPr vert="horz" wrap="square" lIns="194255" tIns="97128" rIns="194255" bIns="97128" numCol="1" anchor="b" anchorCtr="0" compatLnSpc="1">
            <a:prstTxWarp prst="textNoShape">
              <a:avLst/>
            </a:prstTxWarp>
          </a:bodyPr>
          <a:lstStyle>
            <a:lvl1pPr algn="r">
              <a:defRPr sz="1200">
                <a:latin typeface="Calibri" panose="020F0502020204030204" pitchFamily="34" charset="0"/>
              </a:defRPr>
            </a:lvl1pPr>
          </a:lstStyle>
          <a:p>
            <a:fld id="{6DFFA136-D38B-46BD-B25D-4D9F4CFA34BC}" type="slidenum">
              <a:rPr lang="en-US" altLang="en-US" smtClean="0"/>
              <a:pPr/>
              <a:t>‹#›</a:t>
            </a:fld>
            <a:endParaRPr lang="en-US" altLang="en-US" dirty="0"/>
          </a:p>
        </p:txBody>
      </p:sp>
    </p:spTree>
    <p:extLst>
      <p:ext uri="{BB962C8B-B14F-4D97-AF65-F5344CB8AC3E}">
        <p14:creationId xmlns:p14="http://schemas.microsoft.com/office/powerpoint/2010/main" val="55385371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Body)"/>
        <a:ea typeface="ＭＳ Ｐゴシック" pitchFamily="-65" charset="-128"/>
        <a:cs typeface="Calibri (Body)"/>
      </a:defRPr>
    </a:lvl1pPr>
    <a:lvl2pPr marL="457200" algn="l" defTabSz="457200" rtl="0" eaLnBrk="0" fontAlgn="base" hangingPunct="0">
      <a:spcBef>
        <a:spcPct val="30000"/>
      </a:spcBef>
      <a:spcAft>
        <a:spcPct val="0"/>
      </a:spcAft>
      <a:defRPr sz="1200" kern="1200">
        <a:solidFill>
          <a:schemeClr val="tx1"/>
        </a:solidFill>
        <a:latin typeface="Calibri (Body)"/>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Calibri (Body)"/>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Calibri (Body)"/>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Calibri (Body)"/>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Notes Placeholder 2">
            <a:extLst>
              <a:ext uri="{FF2B5EF4-FFF2-40B4-BE49-F238E27FC236}">
                <a16:creationId xmlns:a16="http://schemas.microsoft.com/office/drawing/2014/main" xmlns="" id="{96EF978B-B584-4DA8-B976-519963387884}"/>
              </a:ext>
            </a:extLst>
          </p:cNvPr>
          <p:cNvSpPr>
            <a:spLocks noGrp="1"/>
          </p:cNvSpPr>
          <p:nvPr>
            <p:ph type="body" idx="1"/>
          </p:nvPr>
        </p:nvSpPr>
        <p:spPr/>
        <p:txBody>
          <a:bodyPr/>
          <a:lstStyle/>
          <a:p>
            <a:r>
              <a:rPr lang="es-MX" altLang="en-US" noProof="0" dirty="0"/>
              <a:t>Bienvenidos y Gracias por una vez mas unirse a nuestra clase de prevención y control de diabetes!  Esta clase será en dos partes para poder explicar en detalle de toda la información que queremos compartirle.  </a:t>
            </a:r>
          </a:p>
          <a:p>
            <a:endParaRPr lang="es-MX" altLang="en-US" noProof="0" dirty="0"/>
          </a:p>
        </p:txBody>
      </p:sp>
      <p:sp>
        <p:nvSpPr>
          <p:cNvPr id="4" name="Slide Number Placeholder 3">
            <a:extLst>
              <a:ext uri="{FF2B5EF4-FFF2-40B4-BE49-F238E27FC236}">
                <a16:creationId xmlns:a16="http://schemas.microsoft.com/office/drawing/2014/main" xmlns="" id="{B21414DA-03BE-42B7-B775-5B6827F2E591}"/>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51206400" indent="-51206400"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276"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551"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82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5103"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67C7E6AF-A421-41F5-ACD0-71302A57795B}" type="slidenum">
              <a:rPr lang="en-US" altLang="en-US" sz="1200"/>
              <a:pPr/>
              <a:t>1</a:t>
            </a:fld>
            <a:endParaRPr lang="en-US" altLang="en-US" sz="1200" dirty="0"/>
          </a:p>
        </p:txBody>
      </p:sp>
      <p:sp>
        <p:nvSpPr>
          <p:cNvPr id="5" name="Slide Image Placeholder 4">
            <a:extLst>
              <a:ext uri="{FF2B5EF4-FFF2-40B4-BE49-F238E27FC236}">
                <a16:creationId xmlns:a16="http://schemas.microsoft.com/office/drawing/2014/main" xmlns="" id="{1D6895FE-1FF8-59EB-FC58-0C44534BAABC}"/>
              </a:ext>
            </a:extLst>
          </p:cNvPr>
          <p:cNvSpPr>
            <a:spLocks noGrp="1" noRot="1" noChangeAspect="1"/>
          </p:cNvSpPr>
          <p:nvPr>
            <p:ph type="sldImg"/>
          </p:nvPr>
        </p:nvSpPr>
        <p:spPr>
          <a:xfrm>
            <a:off x="731838" y="825500"/>
            <a:ext cx="5872162" cy="3303588"/>
          </a:xfrm>
        </p:spPr>
      </p:sp>
    </p:spTree>
    <p:extLst>
      <p:ext uri="{BB962C8B-B14F-4D97-AF65-F5344CB8AC3E}">
        <p14:creationId xmlns:p14="http://schemas.microsoft.com/office/powerpoint/2010/main" val="330953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MX" altLang="en-US" noProof="0" dirty="0"/>
              <a:t>Cuando sus riñones no funcionan, no puede orinar y desechar los químicos que dañan su cuerpo.  Una maquina de diálisis puede ayudar con este trabajo que sus riñones ya no puede hacer.  Este proceso es normalmente de 3 horas , tres veces a la semana.  Es muy difícil llegar a este punto por que muchas veces ya no existe remedio u opción.  Pero debemos prevenir llegar a este punto porque llega un momento en que aun con la ayuda de la maquina, no es suficiente.   Es por eso que su doctor le trata de ayudar a llegar a las metas de salud necesarias para evitar esta complicación.</a:t>
            </a:r>
          </a:p>
          <a:p>
            <a:endParaRPr lang="es-MX" noProof="0" dirty="0"/>
          </a:p>
          <a:p>
            <a:endParaRPr lang="es-MX" noProof="0" dirty="0"/>
          </a:p>
        </p:txBody>
      </p:sp>
      <p:sp>
        <p:nvSpPr>
          <p:cNvPr id="4" name="Slide Number Placeholder 3"/>
          <p:cNvSpPr>
            <a:spLocks noGrp="1"/>
          </p:cNvSpPr>
          <p:nvPr>
            <p:ph type="sldNum" sz="quarter" idx="5"/>
          </p:nvPr>
        </p:nvSpPr>
        <p:spPr/>
        <p:txBody>
          <a:bodyPr/>
          <a:lstStyle/>
          <a:p>
            <a:fld id="{6DFFA136-D38B-46BD-B25D-4D9F4CFA34BC}" type="slidenum">
              <a:rPr lang="en-US" altLang="en-US" smtClean="0"/>
              <a:pPr/>
              <a:t>10</a:t>
            </a:fld>
            <a:endParaRPr lang="en-US" altLang="en-US"/>
          </a:p>
        </p:txBody>
      </p:sp>
      <p:sp>
        <p:nvSpPr>
          <p:cNvPr id="7" name="Slide Image Placeholder 6">
            <a:extLst>
              <a:ext uri="{FF2B5EF4-FFF2-40B4-BE49-F238E27FC236}">
                <a16:creationId xmlns:a16="http://schemas.microsoft.com/office/drawing/2014/main" xmlns="" id="{97460804-D68E-BEC6-3418-011D5ABC8589}"/>
              </a:ext>
            </a:extLst>
          </p:cNvPr>
          <p:cNvSpPr>
            <a:spLocks noGrp="1" noRot="1" noChangeAspect="1"/>
          </p:cNvSpPr>
          <p:nvPr>
            <p:ph type="sldImg"/>
          </p:nvPr>
        </p:nvSpPr>
        <p:spPr/>
      </p:sp>
    </p:spTree>
    <p:extLst>
      <p:ext uri="{BB962C8B-B14F-4D97-AF65-F5344CB8AC3E}">
        <p14:creationId xmlns:p14="http://schemas.microsoft.com/office/powerpoint/2010/main" val="3376146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MX" altLang="en-US" noProof="0" dirty="0"/>
              <a:t>Todo nuestro cuerpo se mantiene en buen funcionamiento por razón de nuestras arterias.  Todo nuestro cuerpo tiene arterias – desde nuestros dedos de los pies hasta nuestro cerebro , desde nuestros órganos sexuales hasta nuestros ojos – algunas arterias son mas grandes y unas muy pequeñísimas.  Todas se dañan por malos hábitos y todas pueden mantenerse sanas con buenos hábitos.</a:t>
            </a:r>
          </a:p>
          <a:p>
            <a:endParaRPr lang="es-MX" noProof="0" dirty="0"/>
          </a:p>
        </p:txBody>
      </p:sp>
      <p:sp>
        <p:nvSpPr>
          <p:cNvPr id="4" name="Slide Number Placeholder 3"/>
          <p:cNvSpPr>
            <a:spLocks noGrp="1"/>
          </p:cNvSpPr>
          <p:nvPr>
            <p:ph type="sldNum" sz="quarter" idx="5"/>
          </p:nvPr>
        </p:nvSpPr>
        <p:spPr/>
        <p:txBody>
          <a:bodyPr/>
          <a:lstStyle/>
          <a:p>
            <a:fld id="{6DFFA136-D38B-46BD-B25D-4D9F4CFA34BC}" type="slidenum">
              <a:rPr lang="en-US" altLang="en-US" smtClean="0"/>
              <a:pPr/>
              <a:t>11</a:t>
            </a:fld>
            <a:endParaRPr lang="en-US" altLang="en-US"/>
          </a:p>
        </p:txBody>
      </p:sp>
      <p:sp>
        <p:nvSpPr>
          <p:cNvPr id="7" name="Slide Image Placeholder 6">
            <a:extLst>
              <a:ext uri="{FF2B5EF4-FFF2-40B4-BE49-F238E27FC236}">
                <a16:creationId xmlns:a16="http://schemas.microsoft.com/office/drawing/2014/main" xmlns="" id="{D1392576-713F-FFE0-5FC5-2E54845EFB69}"/>
              </a:ext>
            </a:extLst>
          </p:cNvPr>
          <p:cNvSpPr>
            <a:spLocks noGrp="1" noRot="1" noChangeAspect="1"/>
          </p:cNvSpPr>
          <p:nvPr>
            <p:ph type="sldImg"/>
          </p:nvPr>
        </p:nvSpPr>
        <p:spPr/>
      </p:sp>
    </p:spTree>
    <p:extLst>
      <p:ext uri="{BB962C8B-B14F-4D97-AF65-F5344CB8AC3E}">
        <p14:creationId xmlns:p14="http://schemas.microsoft.com/office/powerpoint/2010/main" val="270489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Notes Placeholder 2">
            <a:extLst>
              <a:ext uri="{FF2B5EF4-FFF2-40B4-BE49-F238E27FC236}">
                <a16:creationId xmlns:a16="http://schemas.microsoft.com/office/drawing/2014/main" xmlns="" id="{E66D9F85-AA06-42DC-A271-8CF507C4A4F4}"/>
              </a:ext>
            </a:extLst>
          </p:cNvPr>
          <p:cNvSpPr>
            <a:spLocks noGrp="1"/>
          </p:cNvSpPr>
          <p:nvPr>
            <p:ph type="body" idx="1"/>
          </p:nvPr>
        </p:nvSpPr>
        <p:spPr/>
        <p:txBody>
          <a:bodyPr/>
          <a:lstStyle/>
          <a:p>
            <a:r>
              <a:rPr lang="es-MX" altLang="en-US" noProof="0" dirty="0"/>
              <a:t>Sus ojos son una de las partes que tienen muchísimas arterias muy pequeñas y al no cuidarnos de prevenir o controlar enfermedades como la diabetes y la presión alta, esas arterias llegan a provocar problemas e inclusive a causar ceguera.  La diabetes y la presión alta son las causas mas comunes de ceguera.</a:t>
            </a:r>
          </a:p>
        </p:txBody>
      </p:sp>
      <p:sp>
        <p:nvSpPr>
          <p:cNvPr id="4" name="Slide Number Placeholder 3">
            <a:extLst>
              <a:ext uri="{FF2B5EF4-FFF2-40B4-BE49-F238E27FC236}">
                <a16:creationId xmlns:a16="http://schemas.microsoft.com/office/drawing/2014/main" xmlns="" id="{AA3C9D65-2ECE-4E44-A160-CBC3358ABB03}"/>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51206400" indent="-51206400"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276"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551"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82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5103"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8F6609BF-B147-4E16-A833-28B4E81426F4}" type="slidenum">
              <a:rPr lang="en-US" altLang="en-US" sz="1200"/>
              <a:pPr/>
              <a:t>12</a:t>
            </a:fld>
            <a:endParaRPr lang="en-US" altLang="en-US" sz="1200" dirty="0"/>
          </a:p>
        </p:txBody>
      </p:sp>
      <p:sp>
        <p:nvSpPr>
          <p:cNvPr id="5" name="Slide Image Placeholder 4">
            <a:extLst>
              <a:ext uri="{FF2B5EF4-FFF2-40B4-BE49-F238E27FC236}">
                <a16:creationId xmlns:a16="http://schemas.microsoft.com/office/drawing/2014/main" xmlns="" id="{D2C9EE12-47FD-C8CE-36A3-C3879E6E0101}"/>
              </a:ext>
            </a:extLst>
          </p:cNvPr>
          <p:cNvSpPr>
            <a:spLocks noGrp="1" noRot="1" noChangeAspect="1"/>
          </p:cNvSpPr>
          <p:nvPr>
            <p:ph type="sldImg"/>
          </p:nvPr>
        </p:nvSpPr>
        <p:spPr>
          <a:xfrm>
            <a:off x="731838" y="825500"/>
            <a:ext cx="5872162" cy="3303588"/>
          </a:xfrm>
        </p:spPr>
      </p:sp>
    </p:spTree>
    <p:extLst>
      <p:ext uri="{BB962C8B-B14F-4D97-AF65-F5344CB8AC3E}">
        <p14:creationId xmlns:p14="http://schemas.microsoft.com/office/powerpoint/2010/main" val="2888773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Notes Placeholder 2">
            <a:extLst>
              <a:ext uri="{FF2B5EF4-FFF2-40B4-BE49-F238E27FC236}">
                <a16:creationId xmlns:a16="http://schemas.microsoft.com/office/drawing/2014/main" xmlns="" id="{E66D9F85-AA06-42DC-A271-8CF507C4A4F4}"/>
              </a:ext>
            </a:extLst>
          </p:cNvPr>
          <p:cNvSpPr>
            <a:spLocks noGrp="1"/>
          </p:cNvSpPr>
          <p:nvPr>
            <p:ph type="body" idx="1"/>
          </p:nvPr>
        </p:nvSpPr>
        <p:spPr/>
        <p:txBody>
          <a:bodyPr/>
          <a:lstStyle/>
          <a:p>
            <a:r>
              <a:rPr lang="es-MX" altLang="en-US" noProof="0" dirty="0"/>
              <a:t>Observe estas dos imágenes….</a:t>
            </a:r>
          </a:p>
          <a:p>
            <a:endParaRPr lang="es-MX" altLang="en-US" noProof="0" dirty="0"/>
          </a:p>
          <a:p>
            <a:r>
              <a:rPr lang="es-MX" altLang="en-US" noProof="0" dirty="0"/>
              <a:t>Como puede ver la imagen de la izquierda es la de un ojo sano.  El de la derecha está afectado por la diabetes.  Usted, ya se a que tenga diabetes o esté en riesgo de diabetes debe consultar a un oculista anualmente para comprobar la salud de sus ojos.   Su oculista podrá detectar si hay problemas que tengan que ser revisados con mas cuidado y le ayudará a saber si aún tiene la posibilidad de manejar un auto, leer, etc.  </a:t>
            </a:r>
          </a:p>
          <a:p>
            <a:endParaRPr lang="es-MX" altLang="en-US" noProof="0" dirty="0"/>
          </a:p>
          <a:p>
            <a:r>
              <a:rPr lang="es-MX" altLang="en-US" noProof="0" dirty="0"/>
              <a:t>La mejor manera de prevención (aparte de su alimentación y su ejercicio) es el de hacerse este examen anualmente.  Si sus ojos no han sido examinados en este año, por favor hable con su promotor de salud para ayudarle a hacer una cita con su oculista a través de la Clínica.</a:t>
            </a:r>
          </a:p>
          <a:p>
            <a:endParaRPr lang="es-MX" altLang="en-US" noProof="0" dirty="0"/>
          </a:p>
          <a:p>
            <a:endParaRPr lang="es-MX" altLang="en-US" noProof="0" dirty="0"/>
          </a:p>
        </p:txBody>
      </p:sp>
      <p:sp>
        <p:nvSpPr>
          <p:cNvPr id="4" name="Slide Number Placeholder 3">
            <a:extLst>
              <a:ext uri="{FF2B5EF4-FFF2-40B4-BE49-F238E27FC236}">
                <a16:creationId xmlns:a16="http://schemas.microsoft.com/office/drawing/2014/main" xmlns="" id="{AA3C9D65-2ECE-4E44-A160-CBC3358ABB03}"/>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51206400" indent="-51206400"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276"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551"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82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5103"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8F6609BF-B147-4E16-A833-28B4E81426F4}" type="slidenum">
              <a:rPr lang="en-US" altLang="en-US" sz="1200"/>
              <a:pPr/>
              <a:t>13</a:t>
            </a:fld>
            <a:endParaRPr lang="en-US" altLang="en-US" sz="1200" dirty="0"/>
          </a:p>
        </p:txBody>
      </p:sp>
      <p:sp>
        <p:nvSpPr>
          <p:cNvPr id="5" name="Slide Image Placeholder 4">
            <a:extLst>
              <a:ext uri="{FF2B5EF4-FFF2-40B4-BE49-F238E27FC236}">
                <a16:creationId xmlns:a16="http://schemas.microsoft.com/office/drawing/2014/main" xmlns="" id="{EC5047DD-1BAE-F4FA-6F66-305BAB19DE2D}"/>
              </a:ext>
            </a:extLst>
          </p:cNvPr>
          <p:cNvSpPr>
            <a:spLocks noGrp="1" noRot="1" noChangeAspect="1"/>
          </p:cNvSpPr>
          <p:nvPr>
            <p:ph type="sldImg"/>
          </p:nvPr>
        </p:nvSpPr>
        <p:spPr>
          <a:xfrm>
            <a:off x="731838" y="825500"/>
            <a:ext cx="5872162" cy="3303588"/>
          </a:xfrm>
        </p:spPr>
      </p:sp>
    </p:spTree>
    <p:extLst>
      <p:ext uri="{BB962C8B-B14F-4D97-AF65-F5344CB8AC3E}">
        <p14:creationId xmlns:p14="http://schemas.microsoft.com/office/powerpoint/2010/main" val="1187680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MX" noProof="0" dirty="0"/>
              <a:t>Otra de las complicaciones comunes de la diabetes descontrolada es que esas arterias que se empiezan a dañar, llegan a provocar que sus extremidades pierdan la sensación!  Cuando la sangre ya no fluye sanamente hasta nuestras extremidades, no sentimos sensación en lugares como los pies!   Es por esto que uno de los exámenes de prevención mas sencillos pero mas olvidados – cuando ya ha desarrollado diabetes, es el de la revisión de los pies.  Si usted puede, este examen lo puede hacer usted en casa.  Solo revise las plantas de los pies, y entre los dedos de sus pies….si no puede verlos sin ayuda, pida a alguna persona que viva en su casa que le ayude a revisar.  Otra idea que le podemos dar, es el de poner un espejo mediano en el piso para poder ver la planta de sus pies si no alcanza a hacerlo sin ayuda.  Cualquier problema que usted vea debe ser reportado a su doctor lo mas pronto posible.  Todas las infecciones, cortadas o ampollas en una persona con diabetes sanan muy lento o no llegan a sanar, por esta razón, deben ser atendidas lo mas pronto posible para evitar que estas complicaciones avancen y se conviertan en un problema mas grande.  Recuerde que esto es fácil de prevenir.</a:t>
            </a:r>
          </a:p>
          <a:p>
            <a:endParaRPr lang="es-MX" noProof="0" dirty="0"/>
          </a:p>
        </p:txBody>
      </p:sp>
      <p:sp>
        <p:nvSpPr>
          <p:cNvPr id="4" name="Slide Number Placeholder 3"/>
          <p:cNvSpPr>
            <a:spLocks noGrp="1"/>
          </p:cNvSpPr>
          <p:nvPr>
            <p:ph type="sldNum" sz="quarter" idx="5"/>
          </p:nvPr>
        </p:nvSpPr>
        <p:spPr/>
        <p:txBody>
          <a:bodyPr/>
          <a:lstStyle/>
          <a:p>
            <a:fld id="{6DFFA136-D38B-46BD-B25D-4D9F4CFA34BC}" type="slidenum">
              <a:rPr lang="en-US" altLang="en-US" smtClean="0"/>
              <a:pPr/>
              <a:t>14</a:t>
            </a:fld>
            <a:endParaRPr lang="en-US" altLang="en-US"/>
          </a:p>
        </p:txBody>
      </p:sp>
      <p:sp>
        <p:nvSpPr>
          <p:cNvPr id="7" name="Slide Image Placeholder 6">
            <a:extLst>
              <a:ext uri="{FF2B5EF4-FFF2-40B4-BE49-F238E27FC236}">
                <a16:creationId xmlns:a16="http://schemas.microsoft.com/office/drawing/2014/main" xmlns="" id="{C14FDCF2-03DE-A216-DCBD-28FB05C61960}"/>
              </a:ext>
            </a:extLst>
          </p:cNvPr>
          <p:cNvSpPr>
            <a:spLocks noGrp="1" noRot="1" noChangeAspect="1"/>
          </p:cNvSpPr>
          <p:nvPr>
            <p:ph type="sldImg"/>
          </p:nvPr>
        </p:nvSpPr>
        <p:spPr/>
      </p:sp>
    </p:spTree>
    <p:extLst>
      <p:ext uri="{BB962C8B-B14F-4D97-AF65-F5344CB8AC3E}">
        <p14:creationId xmlns:p14="http://schemas.microsoft.com/office/powerpoint/2010/main" val="3487447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MX" noProof="0" dirty="0"/>
              <a:t>Como podemos prevenir estas enfermedades y complicaciones?</a:t>
            </a:r>
          </a:p>
        </p:txBody>
      </p:sp>
      <p:sp>
        <p:nvSpPr>
          <p:cNvPr id="4" name="Slide Number Placeholder 3"/>
          <p:cNvSpPr>
            <a:spLocks noGrp="1"/>
          </p:cNvSpPr>
          <p:nvPr>
            <p:ph type="sldNum" sz="quarter" idx="5"/>
          </p:nvPr>
        </p:nvSpPr>
        <p:spPr/>
        <p:txBody>
          <a:bodyPr/>
          <a:lstStyle/>
          <a:p>
            <a:fld id="{6DFFA136-D38B-46BD-B25D-4D9F4CFA34BC}" type="slidenum">
              <a:rPr lang="en-US" altLang="en-US" smtClean="0"/>
              <a:pPr/>
              <a:t>15</a:t>
            </a:fld>
            <a:endParaRPr lang="en-US" altLang="en-US"/>
          </a:p>
        </p:txBody>
      </p:sp>
      <p:sp>
        <p:nvSpPr>
          <p:cNvPr id="7" name="Slide Image Placeholder 6">
            <a:extLst>
              <a:ext uri="{FF2B5EF4-FFF2-40B4-BE49-F238E27FC236}">
                <a16:creationId xmlns:a16="http://schemas.microsoft.com/office/drawing/2014/main" xmlns="" id="{AA473953-1A25-A22C-D5E9-7962F3221F1C}"/>
              </a:ext>
            </a:extLst>
          </p:cNvPr>
          <p:cNvSpPr>
            <a:spLocks noGrp="1" noRot="1" noChangeAspect="1"/>
          </p:cNvSpPr>
          <p:nvPr>
            <p:ph type="sldImg"/>
          </p:nvPr>
        </p:nvSpPr>
        <p:spPr/>
      </p:sp>
    </p:spTree>
    <p:extLst>
      <p:ext uri="{BB962C8B-B14F-4D97-AF65-F5344CB8AC3E}">
        <p14:creationId xmlns:p14="http://schemas.microsoft.com/office/powerpoint/2010/main" val="3118032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2">
            <a:extLst>
              <a:ext uri="{FF2B5EF4-FFF2-40B4-BE49-F238E27FC236}">
                <a16:creationId xmlns:a16="http://schemas.microsoft.com/office/drawing/2014/main" xmlns="" id="{7D149E98-12F2-492E-9DDE-D19CB11B8680}"/>
              </a:ext>
            </a:extLst>
          </p:cNvPr>
          <p:cNvSpPr>
            <a:spLocks noGrp="1"/>
          </p:cNvSpPr>
          <p:nvPr>
            <p:ph type="body" idx="1"/>
          </p:nvPr>
        </p:nvSpPr>
        <p:spPr/>
        <p:txBody>
          <a:bodyPr/>
          <a:lstStyle/>
          <a:p>
            <a:r>
              <a:rPr lang="es-MX" altLang="en-US" noProof="0" dirty="0"/>
              <a:t>Una de las maneras sencillas de prevenir complicaciones son las vacunas.  Sabemos que hay muchas vacunas y que a veces puede ser confusas o a veces es difícil entender como funcionan estas vacunas en su cuerpo.  En estas clases de prevención y control de diabetes estamos concentrando en dos en particular: la de la gripe y la de la neumonía ya que estas enfermedades son muy comunes y pueden causar mucho daño a una persona que está en riesgo de diabetes o tiene su diabetes descontrolada.</a:t>
            </a:r>
          </a:p>
          <a:p>
            <a:endParaRPr lang="es-MX" altLang="en-US" noProof="0" dirty="0"/>
          </a:p>
        </p:txBody>
      </p:sp>
      <p:sp>
        <p:nvSpPr>
          <p:cNvPr id="4" name="Slide Number Placeholder 3">
            <a:extLst>
              <a:ext uri="{FF2B5EF4-FFF2-40B4-BE49-F238E27FC236}">
                <a16:creationId xmlns:a16="http://schemas.microsoft.com/office/drawing/2014/main" xmlns="" id="{9B8611A8-D95D-4192-82AE-65C386B4A6D6}"/>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51206400" indent="-51206400"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276"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551"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82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5103"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10D63FD9-A2A0-4870-B41E-D32A698D1260}" type="slidenum">
              <a:rPr lang="en-US" altLang="en-US" sz="1200"/>
              <a:pPr/>
              <a:t>16</a:t>
            </a:fld>
            <a:endParaRPr lang="en-US" altLang="en-US" sz="1200" dirty="0"/>
          </a:p>
        </p:txBody>
      </p:sp>
      <p:sp>
        <p:nvSpPr>
          <p:cNvPr id="5" name="Slide Image Placeholder 4">
            <a:extLst>
              <a:ext uri="{FF2B5EF4-FFF2-40B4-BE49-F238E27FC236}">
                <a16:creationId xmlns:a16="http://schemas.microsoft.com/office/drawing/2014/main" xmlns="" id="{AA06E7D4-C8E4-3DF0-E4C8-FE0BAC242D17}"/>
              </a:ext>
            </a:extLst>
          </p:cNvPr>
          <p:cNvSpPr>
            <a:spLocks noGrp="1" noRot="1" noChangeAspect="1"/>
          </p:cNvSpPr>
          <p:nvPr>
            <p:ph type="sldImg"/>
          </p:nvPr>
        </p:nvSpPr>
        <p:spPr>
          <a:xfrm>
            <a:off x="731838" y="825500"/>
            <a:ext cx="5872162" cy="3303588"/>
          </a:xfrm>
        </p:spPr>
      </p:sp>
    </p:spTree>
    <p:extLst>
      <p:ext uri="{BB962C8B-B14F-4D97-AF65-F5344CB8AC3E}">
        <p14:creationId xmlns:p14="http://schemas.microsoft.com/office/powerpoint/2010/main" val="454457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Notes Placeholder 2">
            <a:extLst>
              <a:ext uri="{FF2B5EF4-FFF2-40B4-BE49-F238E27FC236}">
                <a16:creationId xmlns:a16="http://schemas.microsoft.com/office/drawing/2014/main" xmlns="" id="{D9971D2D-E575-412E-A6AC-C6CE243E6634}"/>
              </a:ext>
            </a:extLst>
          </p:cNvPr>
          <p:cNvSpPr>
            <a:spLocks noGrp="1"/>
          </p:cNvSpPr>
          <p:nvPr>
            <p:ph type="body" idx="1"/>
          </p:nvPr>
        </p:nvSpPr>
        <p:spPr/>
        <p:txBody>
          <a:bodyPr>
            <a:normAutofit fontScale="92500" lnSpcReduction="20000"/>
          </a:bodyPr>
          <a:lstStyle/>
          <a:p>
            <a:r>
              <a:rPr lang="es-MX" altLang="en-US" noProof="0" dirty="0"/>
              <a:t>Muchos de nosotros ya estamos bien informados los virus de la gripe que anualmente cambian y requieren vacunas para prevenirse.  La clínica el buen samaritano está ofreciendo vacunas gratis contra la gripe – comuníquese con su promotor de salud si aun necesita esta vacuna.</a:t>
            </a:r>
          </a:p>
          <a:p>
            <a:endParaRPr lang="es-MX" altLang="en-US" noProof="0" dirty="0"/>
          </a:p>
          <a:p>
            <a:r>
              <a:rPr lang="es-MX" altLang="en-US" noProof="0" dirty="0"/>
              <a:t>Otra enfermedad prevenible es la de la neumonía la cual requiere una vacuna que es a veces un poco cara – si usted tiene la posibilidad de aplicarse esta vacuna de manera gratuita – debe considerar la oportunidad de hacerlo.   Es importante hacerlo para prevenir las complicaciones.</a:t>
            </a:r>
          </a:p>
          <a:p>
            <a:endParaRPr lang="es-MX" altLang="en-US" noProof="0" dirty="0"/>
          </a:p>
          <a:p>
            <a:r>
              <a:rPr lang="es-MX" altLang="en-US" noProof="0" dirty="0"/>
              <a:t>Ahora en estos tiempos de pandemia también tenemos mucha información a nuestro alcance sobre la vacuna contra el virus del COVID y hay posibilidades de ponerse esta vacuna gratuitamente y al igual que la de la gripe, si no ha tenido la oportunidad de hacerlo – comuníquese con su promotor de salud y le podrá ayudar a encontrar un lugar para hacerlo.</a:t>
            </a:r>
          </a:p>
          <a:p>
            <a:endParaRPr lang="es-MX" altLang="en-US" noProof="0" dirty="0"/>
          </a:p>
          <a:p>
            <a:endParaRPr lang="es-MX" altLang="en-US" noProof="0" dirty="0"/>
          </a:p>
          <a:p>
            <a:r>
              <a:rPr lang="es-MX" altLang="en-US" noProof="0" dirty="0"/>
              <a:t>Creemos que nunca antes había habido TANTA información al alcance de las personas sobre las vacunas y como funcionan…..y sabemos que especialmente en los últimos tiempos hay mas confusión que información dependiendo de los lugares o las personas con las que hable de estos temas.  La realidad es que a veces tendemos a pensar que “no me va a dar” y dejamos a la suerte algo que podemos prevenir.</a:t>
            </a:r>
          </a:p>
          <a:p>
            <a:endParaRPr lang="es-MX" altLang="en-US" noProof="0" dirty="0"/>
          </a:p>
          <a:p>
            <a:r>
              <a:rPr lang="es-MX" altLang="en-US" noProof="0" dirty="0"/>
              <a:t>Si usted tiene dudas de alguna de estas vacunas, por favor consulte en sitios de internet con validez y respaldo medico – o platique con su promotor de salud – nos encantaría ayudarle a navegar sus dudas y los mitos sobre las vacunas.</a:t>
            </a:r>
            <a:endParaRPr lang="en-US" altLang="en-US" dirty="0"/>
          </a:p>
        </p:txBody>
      </p:sp>
      <p:sp>
        <p:nvSpPr>
          <p:cNvPr id="4" name="Slide Number Placeholder 3">
            <a:extLst>
              <a:ext uri="{FF2B5EF4-FFF2-40B4-BE49-F238E27FC236}">
                <a16:creationId xmlns:a16="http://schemas.microsoft.com/office/drawing/2014/main" xmlns="" id="{FDD6619F-CF66-4F10-90E8-3E316DE08BF1}"/>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51206400" indent="-51206400"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276"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551"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82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5103"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715FBBDE-AD7A-4F6E-BB4A-DDED47F82B07}" type="slidenum">
              <a:rPr lang="en-US" altLang="en-US" sz="1200"/>
              <a:pPr/>
              <a:t>17</a:t>
            </a:fld>
            <a:endParaRPr lang="en-US" altLang="en-US" sz="1200" dirty="0"/>
          </a:p>
        </p:txBody>
      </p:sp>
      <p:sp>
        <p:nvSpPr>
          <p:cNvPr id="5" name="Slide Image Placeholder 4">
            <a:extLst>
              <a:ext uri="{FF2B5EF4-FFF2-40B4-BE49-F238E27FC236}">
                <a16:creationId xmlns:a16="http://schemas.microsoft.com/office/drawing/2014/main" xmlns="" id="{85245307-CCEB-4F5D-1303-DCFC803C4132}"/>
              </a:ext>
            </a:extLst>
          </p:cNvPr>
          <p:cNvSpPr>
            <a:spLocks noGrp="1" noRot="1" noChangeAspect="1"/>
          </p:cNvSpPr>
          <p:nvPr>
            <p:ph type="sldImg"/>
          </p:nvPr>
        </p:nvSpPr>
        <p:spPr>
          <a:xfrm>
            <a:off x="731838" y="825500"/>
            <a:ext cx="5872162" cy="3303588"/>
          </a:xfrm>
        </p:spPr>
      </p:sp>
    </p:spTree>
    <p:extLst>
      <p:ext uri="{BB962C8B-B14F-4D97-AF65-F5344CB8AC3E}">
        <p14:creationId xmlns:p14="http://schemas.microsoft.com/office/powerpoint/2010/main" val="1084853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a:extLst>
              <a:ext uri="{FF2B5EF4-FFF2-40B4-BE49-F238E27FC236}">
                <a16:creationId xmlns:a16="http://schemas.microsoft.com/office/drawing/2014/main" xmlns="" id="{88E02635-E5C8-4BDA-A6C3-EE7E3D2AFD29}"/>
              </a:ext>
            </a:extLst>
          </p:cNvPr>
          <p:cNvSpPr>
            <a:spLocks noGrp="1"/>
          </p:cNvSpPr>
          <p:nvPr>
            <p:ph type="body" idx="1"/>
          </p:nvPr>
        </p:nvSpPr>
        <p:spPr/>
        <p:txBody>
          <a:bodyPr>
            <a:normAutofit fontScale="92500" lnSpcReduction="20000"/>
          </a:bodyPr>
          <a:lstStyle/>
          <a:p>
            <a:r>
              <a:rPr lang="es-MX" altLang="en-US" noProof="0" dirty="0"/>
              <a:t>Otros examines de prevención que pueden marcar la diferencia entre un tratamiento corto o enfermedades mas avanzadas o mas complicada son:</a:t>
            </a:r>
          </a:p>
          <a:p>
            <a:endParaRPr lang="es-MX" altLang="en-US" noProof="0" dirty="0"/>
          </a:p>
          <a:p>
            <a:r>
              <a:rPr lang="es-MX" altLang="en-US" noProof="0" dirty="0"/>
              <a:t>La colonoscopia:  las recomendaciones medicas mas actualizadas por el Centro de Control de Enfermedades sobre las colonoscopías son de hacer una revisión empezando a los 45 años de edad y cada 10 años a partir de entonces.  Este examen puede ayudarle a detectar el cáncer colorrectal y prevenir que avance sin ser monitoreado y tratado.</a:t>
            </a:r>
          </a:p>
          <a:p>
            <a:endParaRPr lang="es-MX" altLang="en-US" noProof="0" dirty="0"/>
          </a:p>
          <a:p>
            <a:r>
              <a:rPr lang="es-MX" altLang="en-US" noProof="0" dirty="0"/>
              <a:t>La mamografía: las recomendaciones medicas mas actualizadas por el Centro de Control de Enfermedades sobre las mamografías son de hacer una revisión empezando a los 50 años de edad y cada dos años a partir de entonces.  Este examen puede ayudarle a detectar el cáncer de mama y prevenir que avance sin ser monitoreado y tratado.</a:t>
            </a:r>
          </a:p>
          <a:p>
            <a:endParaRPr lang="es-MX" altLang="en-US" noProof="0" dirty="0"/>
          </a:p>
          <a:p>
            <a:r>
              <a:rPr lang="es-MX" altLang="en-US" noProof="0" dirty="0"/>
              <a:t>La prueba de papanicolaou: las recomendaciones medicas mas actualizadas por el Centro de Control de Enfermedades sobre la prueba del Papanicolaou son de hacer una revisión empezando a los 21 años de edad y cada tres años a partir de entonces.  Este examen puede ayudarle a detectar el cáncer cervical y prevenir que avance sin ser monitoreado y tratado.</a:t>
            </a:r>
          </a:p>
          <a:p>
            <a:endParaRPr lang="es-MX" altLang="en-US" noProof="0" dirty="0"/>
          </a:p>
          <a:p>
            <a:r>
              <a:rPr lang="es-MX" altLang="en-US" noProof="0" dirty="0"/>
              <a:t>En cualquiera de los exámenes mencionados, es siempre necesario que siga las recomendaciones de su doctor, ya que puede haber otras razones o condiciones en su salud por las que su doctor decida hacer exámenes mas frecuentemente.  Estas causas, como </a:t>
            </a:r>
            <a:r>
              <a:rPr lang="es-MX" altLang="en-US" noProof="0" dirty="0" err="1"/>
              <a:t>propensidad</a:t>
            </a:r>
            <a:r>
              <a:rPr lang="es-MX" altLang="en-US" noProof="0" dirty="0"/>
              <a:t> a estos tipos de cáncer en su familia u otras condiciones medicas, pueden cambiar las recomendaciones para usted en particular.</a:t>
            </a:r>
          </a:p>
          <a:p>
            <a:endParaRPr lang="es-MX" altLang="en-US" noProof="0" dirty="0"/>
          </a:p>
        </p:txBody>
      </p:sp>
      <p:sp>
        <p:nvSpPr>
          <p:cNvPr id="4" name="Slide Number Placeholder 3">
            <a:extLst>
              <a:ext uri="{FF2B5EF4-FFF2-40B4-BE49-F238E27FC236}">
                <a16:creationId xmlns:a16="http://schemas.microsoft.com/office/drawing/2014/main" xmlns="" id="{85AE9373-4D84-4111-8B2C-28BDF8B637C5}"/>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51206400" indent="-51206400"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276"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551"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82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5103"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C7E7BF08-9A30-4AD7-9ABB-4F23DDC91DB9}" type="slidenum">
              <a:rPr lang="en-US" altLang="en-US" sz="1200"/>
              <a:pPr/>
              <a:t>18</a:t>
            </a:fld>
            <a:endParaRPr lang="en-US" altLang="en-US" sz="1200" dirty="0"/>
          </a:p>
        </p:txBody>
      </p:sp>
      <p:sp>
        <p:nvSpPr>
          <p:cNvPr id="5" name="Slide Image Placeholder 4">
            <a:extLst>
              <a:ext uri="{FF2B5EF4-FFF2-40B4-BE49-F238E27FC236}">
                <a16:creationId xmlns:a16="http://schemas.microsoft.com/office/drawing/2014/main" xmlns="" id="{C424D72D-8282-9BDF-285E-32B8EAA3304C}"/>
              </a:ext>
            </a:extLst>
          </p:cNvPr>
          <p:cNvSpPr>
            <a:spLocks noGrp="1" noRot="1" noChangeAspect="1"/>
          </p:cNvSpPr>
          <p:nvPr>
            <p:ph type="sldImg"/>
          </p:nvPr>
        </p:nvSpPr>
        <p:spPr>
          <a:xfrm>
            <a:off x="731838" y="825500"/>
            <a:ext cx="5872162" cy="3303588"/>
          </a:xfrm>
        </p:spPr>
      </p:sp>
    </p:spTree>
    <p:extLst>
      <p:ext uri="{BB962C8B-B14F-4D97-AF65-F5344CB8AC3E}">
        <p14:creationId xmlns:p14="http://schemas.microsoft.com/office/powerpoint/2010/main" val="252044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Notes Placeholder 2">
            <a:extLst>
              <a:ext uri="{FF2B5EF4-FFF2-40B4-BE49-F238E27FC236}">
                <a16:creationId xmlns:a16="http://schemas.microsoft.com/office/drawing/2014/main" xmlns="" id="{169D5FB0-A597-4014-BDB9-CDF3868E4318}"/>
              </a:ext>
            </a:extLst>
          </p:cNvPr>
          <p:cNvSpPr>
            <a:spLocks noGrp="1"/>
          </p:cNvSpPr>
          <p:nvPr>
            <p:ph type="body" idx="1"/>
          </p:nvPr>
        </p:nvSpPr>
        <p:spPr/>
        <p:txBody>
          <a:bodyPr/>
          <a:lstStyle/>
          <a:p>
            <a:r>
              <a:rPr lang="es-MX" altLang="en-US" noProof="0" dirty="0"/>
              <a:t>Como hablamos en unas de las clases pasadas: las complicaciones pueden ser muchas y diferentes en cada paciente, pero cabe recordar que hay algunas que a veces cuando estamos en riesgo de diabetes o con diabetes descontrolada sufrimos sin darnos cuenta de que ser relacionan a la azúcar en la sangre.</a:t>
            </a:r>
          </a:p>
        </p:txBody>
      </p:sp>
      <p:sp>
        <p:nvSpPr>
          <p:cNvPr id="4" name="Slide Number Placeholder 3">
            <a:extLst>
              <a:ext uri="{FF2B5EF4-FFF2-40B4-BE49-F238E27FC236}">
                <a16:creationId xmlns:a16="http://schemas.microsoft.com/office/drawing/2014/main" xmlns="" id="{B7C27F30-5406-46F3-BA09-26989D00F39F}"/>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51206400" indent="-51206400"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276"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551"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82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5103"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1907AC70-D45B-45DC-89DD-4F3C51D19008}" type="slidenum">
              <a:rPr lang="en-US" altLang="en-US" sz="1200" smtClean="0"/>
              <a:pPr/>
              <a:t>19</a:t>
            </a:fld>
            <a:endParaRPr lang="en-US" altLang="en-US" sz="1200" dirty="0"/>
          </a:p>
        </p:txBody>
      </p:sp>
      <p:sp>
        <p:nvSpPr>
          <p:cNvPr id="5" name="Slide Image Placeholder 4">
            <a:extLst>
              <a:ext uri="{FF2B5EF4-FFF2-40B4-BE49-F238E27FC236}">
                <a16:creationId xmlns:a16="http://schemas.microsoft.com/office/drawing/2014/main" xmlns="" id="{7AFD8555-B07B-D8D0-1BCB-8029A0F7DC2A}"/>
              </a:ext>
            </a:extLst>
          </p:cNvPr>
          <p:cNvSpPr>
            <a:spLocks noGrp="1" noRot="1" noChangeAspect="1"/>
          </p:cNvSpPr>
          <p:nvPr>
            <p:ph type="sldImg"/>
          </p:nvPr>
        </p:nvSpPr>
        <p:spPr>
          <a:xfrm>
            <a:off x="731838" y="825500"/>
            <a:ext cx="5872162" cy="3303588"/>
          </a:xfrm>
        </p:spPr>
      </p:sp>
    </p:spTree>
    <p:extLst>
      <p:ext uri="{BB962C8B-B14F-4D97-AF65-F5344CB8AC3E}">
        <p14:creationId xmlns:p14="http://schemas.microsoft.com/office/powerpoint/2010/main" val="3191831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Notes Placeholder 2">
            <a:extLst>
              <a:ext uri="{FF2B5EF4-FFF2-40B4-BE49-F238E27FC236}">
                <a16:creationId xmlns:a16="http://schemas.microsoft.com/office/drawing/2014/main" xmlns="" id="{CA59C693-A16E-4807-A00E-C9FF4ACC4672}"/>
              </a:ext>
            </a:extLst>
          </p:cNvPr>
          <p:cNvSpPr>
            <a:spLocks noGrp="1"/>
          </p:cNvSpPr>
          <p:nvPr>
            <p:ph type="body" idx="1"/>
          </p:nvPr>
        </p:nvSpPr>
        <p:spPr/>
        <p:txBody>
          <a:bodyPr/>
          <a:lstStyle/>
          <a:p>
            <a:r>
              <a:rPr lang="es-MX" altLang="en-US" noProof="0" dirty="0"/>
              <a:t>No se preocupe si no ha logrado mantener todas sus metas.  Le queremos animar a continuar con sus disciplinas que ha aprendido hasta ahora, pero no queremos que se desanime.  El proceso de cambiar a veces sufre de momentos largos de disciplina, seguidos por desanimo.  Si esta pasando por un momento de desanimo, háganoslo saber, queremos ayudarle a retomar sus metas.  En el proceso de cambios necesitamos mucho de poder platicar con alguien que haya pasado por lo mismo, por el desanimo, que nos ayude a reenfocar. </a:t>
            </a:r>
          </a:p>
          <a:p>
            <a:endParaRPr lang="es-MX" altLang="en-US" noProof="0" dirty="0"/>
          </a:p>
          <a:p>
            <a:r>
              <a:rPr lang="es-MX" altLang="en-US" noProof="0" dirty="0"/>
              <a:t>Es importante que siga con sus medicamentos, sus Buenos hábitos de comida y que siga hablando con su promotor de salud.  No se de por vencido – todos necesitamos seguir mejorando – siempre hay mas maneras de crecer, cambiar y mejorar.  Necesitamos hacer cambios de por vida – no solo por una temporada.  Retome el control de su salud.</a:t>
            </a:r>
          </a:p>
        </p:txBody>
      </p:sp>
      <p:sp>
        <p:nvSpPr>
          <p:cNvPr id="4" name="Slide Number Placeholder 3">
            <a:extLst>
              <a:ext uri="{FF2B5EF4-FFF2-40B4-BE49-F238E27FC236}">
                <a16:creationId xmlns:a16="http://schemas.microsoft.com/office/drawing/2014/main" xmlns="" id="{B994F6F1-88CA-4DC0-8CA6-2E06AD0CE59A}"/>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51206400" indent="-51206400"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276"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551"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82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5103"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968DC71A-1519-47CA-AC5D-93975B985968}" type="slidenum">
              <a:rPr lang="en-US" altLang="en-US" sz="1200"/>
              <a:pPr/>
              <a:t>2</a:t>
            </a:fld>
            <a:endParaRPr lang="en-US" altLang="en-US" sz="1200" dirty="0"/>
          </a:p>
        </p:txBody>
      </p:sp>
      <p:sp>
        <p:nvSpPr>
          <p:cNvPr id="5" name="Slide Image Placeholder 4">
            <a:extLst>
              <a:ext uri="{FF2B5EF4-FFF2-40B4-BE49-F238E27FC236}">
                <a16:creationId xmlns:a16="http://schemas.microsoft.com/office/drawing/2014/main" xmlns="" id="{9C8FA7F8-DD1B-0A56-3016-6CFBBE9D6202}"/>
              </a:ext>
            </a:extLst>
          </p:cNvPr>
          <p:cNvSpPr>
            <a:spLocks noGrp="1" noRot="1" noChangeAspect="1"/>
          </p:cNvSpPr>
          <p:nvPr>
            <p:ph type="sldImg"/>
          </p:nvPr>
        </p:nvSpPr>
        <p:spPr>
          <a:xfrm>
            <a:off x="731838" y="825500"/>
            <a:ext cx="5872162" cy="3303588"/>
          </a:xfrm>
        </p:spPr>
      </p:sp>
    </p:spTree>
    <p:extLst>
      <p:ext uri="{BB962C8B-B14F-4D97-AF65-F5344CB8AC3E}">
        <p14:creationId xmlns:p14="http://schemas.microsoft.com/office/powerpoint/2010/main" val="563897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55000" lnSpcReduction="20000"/>
          </a:bodyPr>
          <a:lstStyle/>
          <a:p>
            <a:r>
              <a:rPr lang="es-MX" noProof="0" dirty="0"/>
              <a:t>¡Como la depresión!</a:t>
            </a:r>
          </a:p>
          <a:p>
            <a:endParaRPr lang="es-MX" noProof="0" dirty="0"/>
          </a:p>
          <a:p>
            <a:r>
              <a:rPr lang="es-MX" dirty="0"/>
              <a:t>En muchos casos de pacientes diabéticos, la depresión y la diabetes van mano a mano.  La diabetes puede ser difícil por si sola, pero es un reto grande cuando añadimos que una de las complicaciones de la diabetes es la depresión. </a:t>
            </a:r>
            <a:endParaRPr lang="es-MX" noProof="0" dirty="0"/>
          </a:p>
          <a:p>
            <a:endParaRPr lang="es-MX" noProof="0" dirty="0"/>
          </a:p>
          <a:p>
            <a:r>
              <a:rPr lang="es-MX" noProof="0" dirty="0"/>
              <a:t>A veces ignoramos que la depresión sea común en diabéticos o personas en riesgo de diabetes!  Pero es común….si aún no ha visto el video donde hablamos sobre este tema – pida a su promotor de salud que le envíe este video para que pueda ver o repasar esta información.</a:t>
            </a:r>
          </a:p>
          <a:p>
            <a:endParaRPr lang="es-MX" noProof="0" dirty="0"/>
          </a:p>
          <a:p>
            <a:r>
              <a:rPr lang="es-MX" noProof="0" dirty="0"/>
              <a:t>Lo importante de la depresión es reconocer lo que es y lo que no es. </a:t>
            </a:r>
          </a:p>
          <a:p>
            <a:endParaRPr lang="es-MX" noProof="0" dirty="0"/>
          </a:p>
          <a:p>
            <a:r>
              <a:rPr lang="es-MX" noProof="0" dirty="0"/>
              <a:t>LO QUE SI ES: </a:t>
            </a:r>
            <a:r>
              <a:rPr lang="es-MX" dirty="0"/>
              <a:t>la depresión es un estado de tristeza profunda y prolongada que dura por mas de unas semanas sin una causa evidente o fácilmente definida.</a:t>
            </a:r>
          </a:p>
          <a:p>
            <a:endParaRPr lang="es-MX" noProof="0" dirty="0"/>
          </a:p>
          <a:p>
            <a:r>
              <a:rPr lang="es-MX" noProof="0" dirty="0"/>
              <a:t>LO QUE NO ES:  </a:t>
            </a:r>
            <a:r>
              <a:rPr lang="es-MX" dirty="0"/>
              <a:t>No es un signo de debilidad y no debe ser considerada de esta manera.  </a:t>
            </a:r>
          </a:p>
          <a:p>
            <a:endParaRPr lang="es-MX" dirty="0"/>
          </a:p>
          <a:p>
            <a:r>
              <a:rPr lang="es-MX" dirty="0"/>
              <a:t>Recuerde:  Dios nos hizo sensibles…..con sentimientos…..y muchas veces no hemos logrado entender que eso nos convierte solo en HUMANOS NORMALES!</a:t>
            </a:r>
          </a:p>
          <a:p>
            <a:endParaRPr lang="es-MX" dirty="0"/>
          </a:p>
          <a:p>
            <a:r>
              <a:rPr lang="es-MX" dirty="0"/>
              <a:t>Cualquiera que sea la razón por la que usted esté pasando por alguna de estas complicaciones, sepa que tiene la esperanza de tener un equipo que está dispuesto a ayudarle cualquiera que sea su situación.  Lo mas probable es que como promotores de salud, también hemos pasado por experiencias similares a la que usted está enfrentando.….estamos a una sola llamada de poder ayudarle con ayuda practica, pero también con oración.</a:t>
            </a:r>
          </a:p>
          <a:p>
            <a:endParaRPr lang="es-MX" dirty="0"/>
          </a:p>
          <a:p>
            <a:r>
              <a:rPr lang="es-MX" dirty="0"/>
              <a:t>Pero como podemos prevenir la depresión??</a:t>
            </a:r>
          </a:p>
          <a:p>
            <a:endParaRPr lang="es-MX" dirty="0"/>
          </a:p>
          <a:p>
            <a:r>
              <a:rPr lang="es-MX" dirty="0"/>
              <a:t>Controlando lo que comemos, saliendo a hacer ejercicio y haciendo nuestras revisiones medicas rutinarias…. En otras palabras, puede que usted no tenga depresión – puede que haya algún problema medico!  Por ejemplo, si sus niveles de vitamina B12 están bajos – su cuerpo puede simular una depresión.  Esta deficiencia es común en pacientes con diabetes y esta es la razón por la cual su doctor revisa regularmente sus niveles de vitamina b12.  Asegúrese que si su doctor le ha recomendado algún suplemento – lo tome en la dosis que su doctor le ha recomendado.  MAS no significa MEJOR….debe seguir las instrucciones de su doctor.</a:t>
            </a:r>
          </a:p>
          <a:p>
            <a:endParaRPr lang="es-MX" dirty="0"/>
          </a:p>
          <a:p>
            <a:r>
              <a:rPr lang="es-MX" dirty="0"/>
              <a:t>En cuanto al ejercicio – es absolutamente necesario para su salud, pero mucho mas si sufre de depresión – el salir, interactuar con otros mientras camina le ayudará a sentirse mejor.</a:t>
            </a:r>
          </a:p>
          <a:p>
            <a:endParaRPr lang="es-MX" dirty="0"/>
          </a:p>
          <a:p>
            <a:endParaRPr lang="es-MX" noProof="0" dirty="0"/>
          </a:p>
          <a:p>
            <a:endParaRPr lang="es-MX" noProof="0" dirty="0"/>
          </a:p>
          <a:p>
            <a:endParaRPr lang="es-MX" noProof="0" dirty="0"/>
          </a:p>
        </p:txBody>
      </p:sp>
      <p:sp>
        <p:nvSpPr>
          <p:cNvPr id="4" name="Slide Number Placeholder 3"/>
          <p:cNvSpPr>
            <a:spLocks noGrp="1"/>
          </p:cNvSpPr>
          <p:nvPr>
            <p:ph type="sldNum" sz="quarter" idx="5"/>
          </p:nvPr>
        </p:nvSpPr>
        <p:spPr/>
        <p:txBody>
          <a:bodyPr/>
          <a:lstStyle/>
          <a:p>
            <a:fld id="{6DFFA136-D38B-46BD-B25D-4D9F4CFA34BC}" type="slidenum">
              <a:rPr lang="en-US" altLang="en-US" smtClean="0"/>
              <a:pPr/>
              <a:t>20</a:t>
            </a:fld>
            <a:endParaRPr lang="en-US" altLang="en-US"/>
          </a:p>
        </p:txBody>
      </p:sp>
      <p:sp>
        <p:nvSpPr>
          <p:cNvPr id="7" name="Slide Image Placeholder 6">
            <a:extLst>
              <a:ext uri="{FF2B5EF4-FFF2-40B4-BE49-F238E27FC236}">
                <a16:creationId xmlns:a16="http://schemas.microsoft.com/office/drawing/2014/main" xmlns="" id="{51A75A26-E008-149E-E306-3D24BD2F91B1}"/>
              </a:ext>
            </a:extLst>
          </p:cNvPr>
          <p:cNvSpPr>
            <a:spLocks noGrp="1" noRot="1" noChangeAspect="1"/>
          </p:cNvSpPr>
          <p:nvPr>
            <p:ph type="sldImg"/>
          </p:nvPr>
        </p:nvSpPr>
        <p:spPr>
          <a:xfrm>
            <a:off x="731838" y="825500"/>
            <a:ext cx="5872162" cy="3303588"/>
          </a:xfrm>
        </p:spPr>
      </p:sp>
    </p:spTree>
    <p:extLst>
      <p:ext uri="{BB962C8B-B14F-4D97-AF65-F5344CB8AC3E}">
        <p14:creationId xmlns:p14="http://schemas.microsoft.com/office/powerpoint/2010/main" val="3179438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MX" noProof="0" dirty="0"/>
              <a:t>Recuerda que hablamos que su cuerpo está TODO conectado por estas venas y arterias.  Estas venas y arterias terminan en estas extremidades y se dañan con el exceso descontrolado de azúcar.  Comúnmente escuchamos que producen falta de sensibilidad en las extremidades… en sus pies y en sus manos….pero sabia que también terminan en sus órganos sexuales?!  Estas venas llegan hasta esos órganos y al dañarse, la sangre no alcanza a llegar hasta ese punto y pierde sensibilidad.  Es por eso que los hombres que tienen este tipo de daño causado por años de deterioro a causa del exceso de azúcar en la sangre tiene problemas para lograr una erección.  Cuando su azúcar está alta, su colesterol esta descontrolado y su presión arteria está elevada, estos órganos se afectan también…..tanto en hombres como en mujeres!  Las mujeres que tienen estos problemas de azúcar descontrolado, también pueden perder sensibilidad e inclusive llegar a no tener suficiente sensibilidad para poder disfrutar una relación sexual.  Entre mas de estas condiciones medicas como diabetes, colesterol o presión arterial elevadas sufra usted, mas alto el riesgo.  Tenemos que cuidarnos ya….porque entre mas daño causemos a nuestro cuerpo, mas fácilmente se convierte en daño irreversible.</a:t>
            </a:r>
          </a:p>
          <a:p>
            <a:endParaRPr lang="es-MX" noProof="0" dirty="0"/>
          </a:p>
          <a:p>
            <a:r>
              <a:rPr lang="es-MX" noProof="0" dirty="0"/>
              <a:t>Entonces, cuidemos de nuestros cuerpos, por nuestro bienestar y salud…pero también por el bienestar de los que nos rodean…de los que queremos más.  Prevenir estas complicaciones igual sigue siendo el mismo….</a:t>
            </a:r>
          </a:p>
          <a:p>
            <a:endParaRPr lang="es-MX" noProof="0" dirty="0"/>
          </a:p>
        </p:txBody>
      </p:sp>
      <p:sp>
        <p:nvSpPr>
          <p:cNvPr id="4" name="Slide Number Placeholder 3"/>
          <p:cNvSpPr>
            <a:spLocks noGrp="1"/>
          </p:cNvSpPr>
          <p:nvPr>
            <p:ph type="sldNum" sz="quarter" idx="5"/>
          </p:nvPr>
        </p:nvSpPr>
        <p:spPr/>
        <p:txBody>
          <a:bodyPr/>
          <a:lstStyle/>
          <a:p>
            <a:fld id="{6DFFA136-D38B-46BD-B25D-4D9F4CFA34BC}" type="slidenum">
              <a:rPr lang="en-US" altLang="en-US" smtClean="0"/>
              <a:pPr/>
              <a:t>21</a:t>
            </a:fld>
            <a:endParaRPr lang="en-US" altLang="en-US"/>
          </a:p>
        </p:txBody>
      </p:sp>
      <p:sp>
        <p:nvSpPr>
          <p:cNvPr id="7" name="Slide Image Placeholder 6">
            <a:extLst>
              <a:ext uri="{FF2B5EF4-FFF2-40B4-BE49-F238E27FC236}">
                <a16:creationId xmlns:a16="http://schemas.microsoft.com/office/drawing/2014/main" xmlns="" id="{E60AE07E-86E6-9950-73D4-32BEE8F63BD7}"/>
              </a:ext>
            </a:extLst>
          </p:cNvPr>
          <p:cNvSpPr>
            <a:spLocks noGrp="1" noRot="1" noChangeAspect="1"/>
          </p:cNvSpPr>
          <p:nvPr>
            <p:ph type="sldImg"/>
          </p:nvPr>
        </p:nvSpPr>
        <p:spPr/>
      </p:sp>
    </p:spTree>
    <p:extLst>
      <p:ext uri="{BB962C8B-B14F-4D97-AF65-F5344CB8AC3E}">
        <p14:creationId xmlns:p14="http://schemas.microsoft.com/office/powerpoint/2010/main" val="2650684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Notes Placeholder 2"/>
          <p:cNvSpPr>
            <a:spLocks noGrp="1"/>
          </p:cNvSpPr>
          <p:nvPr>
            <p:ph type="body" idx="1"/>
          </p:nvPr>
        </p:nvSpPr>
        <p:spPr/>
        <p:txBody>
          <a:bodyPr/>
          <a:lstStyle/>
          <a:p>
            <a:r>
              <a:rPr lang="es-MX" noProof="0" dirty="0"/>
              <a:t>Recuerde de lo que hablamos….todo en su cuerpo está conectado y LA PREVENCION se manifiesta como un carro con 4 ruedas…. ….cada carro se mueve con 4 llantas y al descuidar una – el carro no avanzará.</a:t>
            </a:r>
          </a:p>
          <a:p>
            <a:endParaRPr lang="es-MX" noProof="0" dirty="0"/>
          </a:p>
          <a:p>
            <a:r>
              <a:rPr lang="es-MX" noProof="0" dirty="0"/>
              <a:t>Su tratamiento incluye cuatro ruedas….. no descuide ninguna</a:t>
            </a:r>
          </a:p>
          <a:p>
            <a:endParaRPr lang="es-MX" noProof="0" dirty="0"/>
          </a:p>
          <a:p>
            <a:r>
              <a:rPr lang="es-MX" noProof="0" dirty="0"/>
              <a:t>Estas cuatro ruedas son : MEDICAMENTOS, ALIMENTACION, EJERCICIO, APOYO SOCIAL DE FAMILIARES Y AMIGOS</a:t>
            </a:r>
          </a:p>
          <a:p>
            <a:endParaRPr lang="es-MX" noProof="0" dirty="0"/>
          </a:p>
        </p:txBody>
      </p:sp>
      <p:sp>
        <p:nvSpPr>
          <p:cNvPr id="54276" name="Slide Number Placeholder 3"/>
          <p:cNvSpPr>
            <a:spLocks noGrp="1"/>
          </p:cNvSpPr>
          <p:nvPr>
            <p:ph type="sldNum" sz="quarter" idx="5"/>
          </p:nvPr>
        </p:nvSpPr>
        <p:spPr/>
        <p:txBody>
          <a:bodyPr/>
          <a:lstStyle/>
          <a:p>
            <a:fld id="{9B204A0D-CA98-4103-BDF8-1796AEF11EA8}" type="slidenum">
              <a:rPr lang="en-US"/>
              <a:pPr/>
              <a:t>22</a:t>
            </a:fld>
            <a:endParaRPr lang="en-US"/>
          </a:p>
        </p:txBody>
      </p:sp>
      <p:sp>
        <p:nvSpPr>
          <p:cNvPr id="4" name="Slide Image Placeholder 3">
            <a:extLst>
              <a:ext uri="{FF2B5EF4-FFF2-40B4-BE49-F238E27FC236}">
                <a16:creationId xmlns:a16="http://schemas.microsoft.com/office/drawing/2014/main" xmlns="" id="{2B9C73AD-3DB5-CF6F-AB6A-3DCAA2BEA17A}"/>
              </a:ext>
            </a:extLst>
          </p:cNvPr>
          <p:cNvSpPr>
            <a:spLocks noGrp="1" noRot="1" noChangeAspect="1"/>
          </p:cNvSpPr>
          <p:nvPr>
            <p:ph type="sldImg"/>
          </p:nvPr>
        </p:nvSpPr>
        <p:spPr/>
      </p:sp>
    </p:spTree>
    <p:extLst>
      <p:ext uri="{BB962C8B-B14F-4D97-AF65-F5344CB8AC3E}">
        <p14:creationId xmlns:p14="http://schemas.microsoft.com/office/powerpoint/2010/main" val="360327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Notes Placeholder 2"/>
          <p:cNvSpPr>
            <a:spLocks noGrp="1"/>
          </p:cNvSpPr>
          <p:nvPr>
            <p:ph type="body" idx="1"/>
          </p:nvPr>
        </p:nvSpPr>
        <p:spPr/>
        <p:txBody>
          <a:bodyPr/>
          <a:lstStyle/>
          <a:p>
            <a:r>
              <a:rPr lang="es-MX" noProof="0" dirty="0"/>
              <a:t>Una de esas 4 ruedas es el medicamento.  Algunas personas necesitaran medicamento y otras no – consulte con su doctor…..el le indicará cuando empezar a tomar un medicamento y cuando dejar de tomarlo.  El le dará consejo de acuerdo a lo que usted en particular necesita y en las cantidades que le ayudaran.  Si embargo veces su doctor tendrá que ajustar las dosis.  Es bueno que si su doctor le recomienda medicamentos, usted los tome y le reporte como se siente directamente o a través de su promotor de salud.  Pero no solo dependa de los medicamentos….</a:t>
            </a:r>
          </a:p>
        </p:txBody>
      </p:sp>
      <p:sp>
        <p:nvSpPr>
          <p:cNvPr id="64516" name="Slide Number Placeholder 3"/>
          <p:cNvSpPr>
            <a:spLocks noGrp="1"/>
          </p:cNvSpPr>
          <p:nvPr>
            <p:ph type="sldNum" sz="quarter" idx="5"/>
          </p:nvPr>
        </p:nvSpPr>
        <p:spPr/>
        <p:txBody>
          <a:bodyPr/>
          <a:lstStyle/>
          <a:p>
            <a:fld id="{F4247A95-73EA-4482-B0FD-203AD75E1925}" type="slidenum">
              <a:rPr lang="en-US"/>
              <a:pPr/>
              <a:t>23</a:t>
            </a:fld>
            <a:endParaRPr lang="en-US"/>
          </a:p>
        </p:txBody>
      </p:sp>
      <p:sp>
        <p:nvSpPr>
          <p:cNvPr id="4" name="Slide Image Placeholder 3">
            <a:extLst>
              <a:ext uri="{FF2B5EF4-FFF2-40B4-BE49-F238E27FC236}">
                <a16:creationId xmlns:a16="http://schemas.microsoft.com/office/drawing/2014/main" xmlns="" id="{2615147F-DEAE-1CB9-B665-743A17F780A8}"/>
              </a:ext>
            </a:extLst>
          </p:cNvPr>
          <p:cNvSpPr>
            <a:spLocks noGrp="1" noRot="1" noChangeAspect="1"/>
          </p:cNvSpPr>
          <p:nvPr>
            <p:ph type="sldImg"/>
          </p:nvPr>
        </p:nvSpPr>
        <p:spPr/>
      </p:sp>
    </p:spTree>
    <p:extLst>
      <p:ext uri="{BB962C8B-B14F-4D97-AF65-F5344CB8AC3E}">
        <p14:creationId xmlns:p14="http://schemas.microsoft.com/office/powerpoint/2010/main" val="2746678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Notes Placeholder 2"/>
          <p:cNvSpPr>
            <a:spLocks noGrp="1"/>
          </p:cNvSpPr>
          <p:nvPr>
            <p:ph type="body" idx="1"/>
          </p:nvPr>
        </p:nvSpPr>
        <p:spPr/>
        <p:txBody>
          <a:bodyPr/>
          <a:lstStyle/>
          <a:p>
            <a:r>
              <a:rPr lang="es-MX" noProof="0" dirty="0"/>
              <a:t>La segunda de esas ruedas para que ese carro de salud funcione es su alimentación!  SI, SI….otra vez con la alimentación.  Su alimentación es clave para su éxito en su salud.  NO Podemos separar la mente del cuerpo.  En otras palabras, si usted tiene una alimentación mala y nunca ejercita, no puede esperar que otras de sus áreas como su fuerza, animo y deseo sexual estén bien!  Su cuerpo está conectado!!!  Cuando usted se alimenta bien y sanamente, su cuerpo responde positivamente y usted comienza a sentirse con energía, ánimo y mas feliz.  Esto es importante para prevenir las complicaciones de las que hemos hablado.</a:t>
            </a:r>
          </a:p>
        </p:txBody>
      </p:sp>
      <p:sp>
        <p:nvSpPr>
          <p:cNvPr id="58372" name="Slide Number Placeholder 3"/>
          <p:cNvSpPr>
            <a:spLocks noGrp="1"/>
          </p:cNvSpPr>
          <p:nvPr>
            <p:ph type="sldNum" sz="quarter" idx="5"/>
          </p:nvPr>
        </p:nvSpPr>
        <p:spPr/>
        <p:txBody>
          <a:bodyPr/>
          <a:lstStyle/>
          <a:p>
            <a:fld id="{B4AC2BFC-B623-4CF0-B189-43EB90621723}" type="slidenum">
              <a:rPr lang="en-US"/>
              <a:pPr/>
              <a:t>24</a:t>
            </a:fld>
            <a:endParaRPr lang="en-US"/>
          </a:p>
        </p:txBody>
      </p:sp>
      <p:sp>
        <p:nvSpPr>
          <p:cNvPr id="4" name="Slide Image Placeholder 3">
            <a:extLst>
              <a:ext uri="{FF2B5EF4-FFF2-40B4-BE49-F238E27FC236}">
                <a16:creationId xmlns:a16="http://schemas.microsoft.com/office/drawing/2014/main" xmlns="" id="{64581D07-DE48-0E1F-5655-6564968106B2}"/>
              </a:ext>
            </a:extLst>
          </p:cNvPr>
          <p:cNvSpPr>
            <a:spLocks noGrp="1" noRot="1" noChangeAspect="1"/>
          </p:cNvSpPr>
          <p:nvPr>
            <p:ph type="sldImg"/>
          </p:nvPr>
        </p:nvSpPr>
        <p:spPr/>
      </p:sp>
    </p:spTree>
    <p:extLst>
      <p:ext uri="{BB962C8B-B14F-4D97-AF65-F5344CB8AC3E}">
        <p14:creationId xmlns:p14="http://schemas.microsoft.com/office/powerpoint/2010/main" val="1098572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Notes Placeholder 2"/>
          <p:cNvSpPr>
            <a:spLocks noGrp="1"/>
          </p:cNvSpPr>
          <p:nvPr>
            <p:ph type="body" idx="1"/>
          </p:nvPr>
        </p:nvSpPr>
        <p:spPr/>
        <p:txBody>
          <a:bodyPr/>
          <a:lstStyle/>
          <a:p>
            <a:r>
              <a:rPr lang="es-MX" noProof="0" dirty="0"/>
              <a:t>Otra de esas ruedas para un carro saludable es mantener su peso bajo control.  Esto es importante tanto como para su salud sexual como para su depresión y la mayoría de las complicaciones que vimos hoy.  Cuidarse a si mismo y tener un peso saludable sube esos químicos buenos en su sangre…..es como un medicamento natural para la depresión e incrementa su deseo sexual y su fuerza.</a:t>
            </a:r>
          </a:p>
          <a:p>
            <a:endParaRPr lang="es-MX" noProof="0" dirty="0"/>
          </a:p>
          <a:p>
            <a:r>
              <a:rPr lang="es-MX" noProof="0" dirty="0"/>
              <a:t>El solo salir a caminar y respirar aire fresco es de MUCHA ayuda….no tiene que correr un maratón!  Pero si hay que hacerlo de manera regular.</a:t>
            </a:r>
          </a:p>
          <a:p>
            <a:endParaRPr lang="es-MX" noProof="0" dirty="0"/>
          </a:p>
          <a:p>
            <a:endParaRPr lang="es-MX" noProof="0" dirty="0"/>
          </a:p>
          <a:p>
            <a:endParaRPr lang="es-MX" noProof="0" dirty="0"/>
          </a:p>
        </p:txBody>
      </p:sp>
      <p:sp>
        <p:nvSpPr>
          <p:cNvPr id="66564" name="Slide Number Placeholder 3"/>
          <p:cNvSpPr>
            <a:spLocks noGrp="1"/>
          </p:cNvSpPr>
          <p:nvPr>
            <p:ph type="sldNum" sz="quarter" idx="5"/>
          </p:nvPr>
        </p:nvSpPr>
        <p:spPr/>
        <p:txBody>
          <a:bodyPr/>
          <a:lstStyle/>
          <a:p>
            <a:fld id="{A2D0EF31-5993-4985-8149-845028D1C62B}" type="slidenum">
              <a:rPr lang="en-US"/>
              <a:pPr/>
              <a:t>25</a:t>
            </a:fld>
            <a:endParaRPr lang="en-US"/>
          </a:p>
        </p:txBody>
      </p:sp>
      <p:sp>
        <p:nvSpPr>
          <p:cNvPr id="4" name="Slide Image Placeholder 3">
            <a:extLst>
              <a:ext uri="{FF2B5EF4-FFF2-40B4-BE49-F238E27FC236}">
                <a16:creationId xmlns:a16="http://schemas.microsoft.com/office/drawing/2014/main" xmlns="" id="{0C275EC1-D895-DC0F-48CE-13840FE9A8A2}"/>
              </a:ext>
            </a:extLst>
          </p:cNvPr>
          <p:cNvSpPr>
            <a:spLocks noGrp="1" noRot="1" noChangeAspect="1"/>
          </p:cNvSpPr>
          <p:nvPr>
            <p:ph type="sldImg"/>
          </p:nvPr>
        </p:nvSpPr>
        <p:spPr/>
      </p:sp>
    </p:spTree>
    <p:extLst>
      <p:ext uri="{BB962C8B-B14F-4D97-AF65-F5344CB8AC3E}">
        <p14:creationId xmlns:p14="http://schemas.microsoft.com/office/powerpoint/2010/main" val="1516409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Notes Placeholder 2">
            <a:extLst>
              <a:ext uri="{FF2B5EF4-FFF2-40B4-BE49-F238E27FC236}">
                <a16:creationId xmlns:a16="http://schemas.microsoft.com/office/drawing/2014/main" xmlns="" id="{4DF994F4-2E40-48E7-8A88-2D9A8103E6C3}"/>
              </a:ext>
            </a:extLst>
          </p:cNvPr>
          <p:cNvSpPr>
            <a:spLocks noGrp="1"/>
          </p:cNvSpPr>
          <p:nvPr>
            <p:ph type="body" idx="1"/>
          </p:nvPr>
        </p:nvSpPr>
        <p:spPr/>
        <p:txBody>
          <a:bodyPr/>
          <a:lstStyle/>
          <a:p>
            <a:r>
              <a:rPr lang="es-MX" noProof="0" dirty="0"/>
              <a:t>La ultima de esas ruedas para su salud es el apoyo social de familiares, amigos e iglesia.  Tener gente que le anime en su vida es muy importante.  Rodéese de gente que le anime….SEA una persona que anima a otros – usted podrá ver el cambio en las personas de su alrededor cuando se convierta usted también en alguien positivo que anima a otros.</a:t>
            </a:r>
          </a:p>
          <a:p>
            <a:endParaRPr lang="es-MX" noProof="0" dirty="0"/>
          </a:p>
          <a:p>
            <a:r>
              <a:rPr lang="es-MX" noProof="0" dirty="0"/>
              <a:t>Recuerde que queremos ser parte de su equipo!  La razón por la que su doctor y nosotros como sus promotores de salud insistimos en controlar sus números de azúcar, presión arterial y peso, es por que a diario vemos los efectos de vivir con descontrol.  Queremos que pueda disfrutar de mejor calidad de vida, porque igual o mas importante que cuantos años vivimos, es que calidad de años tendremos.  Todo lo que compartimos con usted hoy le ayudara a vivir con mejor calidad y prevenir complicaciones medicas.</a:t>
            </a:r>
          </a:p>
          <a:p>
            <a:endParaRPr lang="es-MX" altLang="en-US" noProof="0" dirty="0"/>
          </a:p>
          <a:p>
            <a:r>
              <a:rPr lang="es-MX" altLang="en-US" noProof="0" dirty="0"/>
              <a:t>Estamos de su lado y estamos aquí para ayudarle.</a:t>
            </a:r>
          </a:p>
        </p:txBody>
      </p:sp>
      <p:sp>
        <p:nvSpPr>
          <p:cNvPr id="4" name="Slide Number Placeholder 3">
            <a:extLst>
              <a:ext uri="{FF2B5EF4-FFF2-40B4-BE49-F238E27FC236}">
                <a16:creationId xmlns:a16="http://schemas.microsoft.com/office/drawing/2014/main" xmlns="" id="{6235B90B-42A2-4528-841C-98EF0DC304F6}"/>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51206400" indent="-51206400"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276"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551"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82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5103"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2BFD6E53-5082-4F28-A010-9599BEE5313E}" type="slidenum">
              <a:rPr lang="en-US" altLang="en-US" sz="1200"/>
              <a:pPr/>
              <a:t>26</a:t>
            </a:fld>
            <a:endParaRPr lang="en-US" altLang="en-US" sz="1200" dirty="0"/>
          </a:p>
        </p:txBody>
      </p:sp>
      <p:sp>
        <p:nvSpPr>
          <p:cNvPr id="5" name="Slide Image Placeholder 4">
            <a:extLst>
              <a:ext uri="{FF2B5EF4-FFF2-40B4-BE49-F238E27FC236}">
                <a16:creationId xmlns:a16="http://schemas.microsoft.com/office/drawing/2014/main" xmlns="" id="{C01082A5-9A82-2461-CA83-A24E7AB70CA8}"/>
              </a:ext>
            </a:extLst>
          </p:cNvPr>
          <p:cNvSpPr>
            <a:spLocks noGrp="1" noRot="1" noChangeAspect="1"/>
          </p:cNvSpPr>
          <p:nvPr>
            <p:ph type="sldImg"/>
          </p:nvPr>
        </p:nvSpPr>
        <p:spPr>
          <a:xfrm>
            <a:off x="731838" y="825500"/>
            <a:ext cx="5872162" cy="3303588"/>
          </a:xfrm>
        </p:spPr>
      </p:sp>
    </p:spTree>
    <p:extLst>
      <p:ext uri="{BB962C8B-B14F-4D97-AF65-F5344CB8AC3E}">
        <p14:creationId xmlns:p14="http://schemas.microsoft.com/office/powerpoint/2010/main" val="1307839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Notes Placeholder 2">
            <a:extLst>
              <a:ext uri="{FF2B5EF4-FFF2-40B4-BE49-F238E27FC236}">
                <a16:creationId xmlns:a16="http://schemas.microsoft.com/office/drawing/2014/main" xmlns="" id="{CA59C693-A16E-4807-A00E-C9FF4ACC4672}"/>
              </a:ext>
            </a:extLst>
          </p:cNvPr>
          <p:cNvSpPr>
            <a:spLocks noGrp="1"/>
          </p:cNvSpPr>
          <p:nvPr>
            <p:ph type="body" idx="1"/>
          </p:nvPr>
        </p:nvSpPr>
        <p:spPr/>
        <p:txBody>
          <a:bodyPr/>
          <a:lstStyle/>
          <a:p>
            <a:r>
              <a:rPr lang="es-MX" altLang="en-US" noProof="0" dirty="0"/>
              <a:t>No se desanime si no ha logrado mantener todas sus metas.  Le queremos animar a continuar con sus disciplinas que ha aprendido hasta ahora, pero no queremos que se desanime.  El proceso de cambiar a veces sufre de momentos largos de disciplina, seguidos por desanimo.  Si esta pasando por un momento de desanimo, háganoslo saber, queremos ayudarle a retomar sus metas.  En el proceso de cambios necesitamos mucho de poder platicar con alguien que haya pasado por lo mismo, por el desanimo, que nos ayude a reenfocar. </a:t>
            </a:r>
          </a:p>
          <a:p>
            <a:endParaRPr lang="es-MX" altLang="en-US" noProof="0" dirty="0"/>
          </a:p>
          <a:p>
            <a:r>
              <a:rPr lang="es-MX" altLang="en-US" noProof="0" dirty="0"/>
              <a:t>Es importante que siga con sus medicamentos, sus Buenos hábitos de comida y que siga hablando con su promotor de salud.  No se de por vencido – todos necesitamos seguir mejorando – siempre hay mas maneras de crecer, cambiar y mejorar.  Necesitamos hacer cambios de por vida – no solo por una temporada.  Retome el control de su salud.</a:t>
            </a:r>
          </a:p>
        </p:txBody>
      </p:sp>
      <p:sp>
        <p:nvSpPr>
          <p:cNvPr id="4" name="Slide Number Placeholder 3">
            <a:extLst>
              <a:ext uri="{FF2B5EF4-FFF2-40B4-BE49-F238E27FC236}">
                <a16:creationId xmlns:a16="http://schemas.microsoft.com/office/drawing/2014/main" xmlns="" id="{B994F6F1-88CA-4DC0-8CA6-2E06AD0CE59A}"/>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51206400" indent="-51206400"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276"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551"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82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5103"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968DC71A-1519-47CA-AC5D-93975B985968}" type="slidenum">
              <a:rPr lang="en-US" altLang="en-US" sz="1200"/>
              <a:pPr/>
              <a:t>27</a:t>
            </a:fld>
            <a:endParaRPr lang="en-US" altLang="en-US" sz="1200" dirty="0"/>
          </a:p>
        </p:txBody>
      </p:sp>
      <p:sp>
        <p:nvSpPr>
          <p:cNvPr id="5" name="Slide Image Placeholder 4">
            <a:extLst>
              <a:ext uri="{FF2B5EF4-FFF2-40B4-BE49-F238E27FC236}">
                <a16:creationId xmlns:a16="http://schemas.microsoft.com/office/drawing/2014/main" xmlns="" id="{F13D76E8-CE3C-53B9-EF04-84974789A59C}"/>
              </a:ext>
            </a:extLst>
          </p:cNvPr>
          <p:cNvSpPr>
            <a:spLocks noGrp="1" noRot="1" noChangeAspect="1"/>
          </p:cNvSpPr>
          <p:nvPr>
            <p:ph type="sldImg"/>
          </p:nvPr>
        </p:nvSpPr>
        <p:spPr>
          <a:xfrm>
            <a:off x="731838" y="825500"/>
            <a:ext cx="5872162" cy="3303588"/>
          </a:xfrm>
        </p:spPr>
      </p:sp>
    </p:spTree>
    <p:extLst>
      <p:ext uri="{BB962C8B-B14F-4D97-AF65-F5344CB8AC3E}">
        <p14:creationId xmlns:p14="http://schemas.microsoft.com/office/powerpoint/2010/main" val="563897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Notes Placeholder 2">
            <a:extLst>
              <a:ext uri="{FF2B5EF4-FFF2-40B4-BE49-F238E27FC236}">
                <a16:creationId xmlns:a16="http://schemas.microsoft.com/office/drawing/2014/main" xmlns="" id="{144E6A20-D5B4-42CF-9B5B-7FD52A11C566}"/>
              </a:ext>
            </a:extLst>
          </p:cNvPr>
          <p:cNvSpPr>
            <a:spLocks noGrp="1"/>
          </p:cNvSpPr>
          <p:nvPr>
            <p:ph type="body" idx="1"/>
          </p:nvPr>
        </p:nvSpPr>
        <p:spPr/>
        <p:txBody>
          <a:bodyPr/>
          <a:lstStyle/>
          <a:p>
            <a:r>
              <a:rPr lang="es-MX" altLang="en-US" noProof="0" dirty="0"/>
              <a:t>Recuerde, la meta es correr un maratón de mejores hábitos toda su vida – y no solo hacer cambios que duren unas semanas.</a:t>
            </a:r>
          </a:p>
          <a:p>
            <a:endParaRPr lang="es-MX" altLang="en-US" noProof="0" dirty="0"/>
          </a:p>
          <a:p>
            <a:r>
              <a:rPr lang="es-MX" altLang="en-US" noProof="0" dirty="0"/>
              <a:t>Esperamos que use esta información y que la repase si lo necesita.   El próximo mes empezaremos a hablarle cada dos semanas, pero esperamos que nos llame si necesita de nuestra ayuda.</a:t>
            </a:r>
          </a:p>
          <a:p>
            <a:endParaRPr lang="es-MX" altLang="en-US" noProof="0" dirty="0"/>
          </a:p>
          <a:p>
            <a:r>
              <a:rPr lang="es-MX" altLang="en-US" noProof="0" dirty="0"/>
              <a:t>¡¡Hasta la próxima!!</a:t>
            </a:r>
          </a:p>
          <a:p>
            <a:endParaRPr lang="es-MX" altLang="en-US" noProof="0" dirty="0"/>
          </a:p>
        </p:txBody>
      </p:sp>
      <p:sp>
        <p:nvSpPr>
          <p:cNvPr id="4" name="Slide Number Placeholder 3">
            <a:extLst>
              <a:ext uri="{FF2B5EF4-FFF2-40B4-BE49-F238E27FC236}">
                <a16:creationId xmlns:a16="http://schemas.microsoft.com/office/drawing/2014/main" xmlns="" id="{3C16D12F-CCE2-4ABF-B75E-F2631ABEE554}"/>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51206400" indent="-51206400"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276"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551"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82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5103"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D9EC1A37-42DF-4BBD-BC27-430682B81559}" type="slidenum">
              <a:rPr lang="en-US" altLang="en-US" sz="1200"/>
              <a:pPr/>
              <a:t>28</a:t>
            </a:fld>
            <a:endParaRPr lang="en-US" altLang="en-US" sz="1200" dirty="0"/>
          </a:p>
        </p:txBody>
      </p:sp>
      <p:sp>
        <p:nvSpPr>
          <p:cNvPr id="5" name="Slide Image Placeholder 4">
            <a:extLst>
              <a:ext uri="{FF2B5EF4-FFF2-40B4-BE49-F238E27FC236}">
                <a16:creationId xmlns:a16="http://schemas.microsoft.com/office/drawing/2014/main" xmlns="" id="{4B710B30-4D26-228E-55DF-74F19A71ACBB}"/>
              </a:ext>
            </a:extLst>
          </p:cNvPr>
          <p:cNvSpPr>
            <a:spLocks noGrp="1" noRot="1" noChangeAspect="1"/>
          </p:cNvSpPr>
          <p:nvPr>
            <p:ph type="sldImg"/>
          </p:nvPr>
        </p:nvSpPr>
        <p:spPr>
          <a:xfrm>
            <a:off x="731838" y="825500"/>
            <a:ext cx="5872162" cy="3303588"/>
          </a:xfrm>
        </p:spPr>
      </p:sp>
    </p:spTree>
    <p:extLst>
      <p:ext uri="{BB962C8B-B14F-4D97-AF65-F5344CB8AC3E}">
        <p14:creationId xmlns:p14="http://schemas.microsoft.com/office/powerpoint/2010/main" val="37647822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825500"/>
            <a:ext cx="5872162" cy="33035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01DC4A-2BD5-4C91-8ED6-40C10FBE64EC}" type="slidenum">
              <a:rPr lang="en-US" smtClean="0"/>
              <a:pPr>
                <a:defRPr/>
              </a:pPr>
              <a:t>29</a:t>
            </a:fld>
            <a:endParaRPr lang="en-US"/>
          </a:p>
        </p:txBody>
      </p:sp>
    </p:spTree>
    <p:extLst>
      <p:ext uri="{BB962C8B-B14F-4D97-AF65-F5344CB8AC3E}">
        <p14:creationId xmlns:p14="http://schemas.microsoft.com/office/powerpoint/2010/main" val="3582202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Notes Placeholder 2">
            <a:extLst>
              <a:ext uri="{FF2B5EF4-FFF2-40B4-BE49-F238E27FC236}">
                <a16:creationId xmlns:a16="http://schemas.microsoft.com/office/drawing/2014/main" xmlns="" id="{40451456-A2EC-4065-9B6E-B149B9347819}"/>
              </a:ext>
            </a:extLst>
          </p:cNvPr>
          <p:cNvSpPr>
            <a:spLocks noGrp="1"/>
          </p:cNvSpPr>
          <p:nvPr>
            <p:ph type="body" idx="1"/>
          </p:nvPr>
        </p:nvSpPr>
        <p:spPr/>
        <p:txBody>
          <a:bodyPr>
            <a:normAutofit fontScale="77500" lnSpcReduction="20000"/>
          </a:bodyPr>
          <a:lstStyle/>
          <a:p>
            <a:r>
              <a:rPr lang="es-MX" altLang="en-US" noProof="0" dirty="0"/>
              <a:t>El seguir haciendo cambios es necesario por que si usted no controla su salud, sus complicaciones lo terminan controlando a usted.</a:t>
            </a:r>
          </a:p>
          <a:p>
            <a:endParaRPr lang="es-MX" altLang="en-US" noProof="0" dirty="0"/>
          </a:p>
          <a:p>
            <a:r>
              <a:rPr lang="es-MX" altLang="en-US" noProof="0" dirty="0"/>
              <a:t>Hay mucho hábitos que podemos cambiar para prevenir enfermedades – algunas de estos cambios de hábitos inclusive ayudan a prevenir mas de una complicación o enfermedad.  En esa clase le ensenaremos cuales enfermedades podría usted prevenir al hacer los cambios de hábitos que hemos estado ensenándole en estos últimos meses.  Hablaremos de:</a:t>
            </a:r>
          </a:p>
          <a:p>
            <a:r>
              <a:rPr lang="es-MX" altLang="en-US" noProof="0" dirty="0"/>
              <a:t>Diabetes</a:t>
            </a:r>
          </a:p>
          <a:p>
            <a:r>
              <a:rPr lang="es-MX" altLang="en-US" noProof="0" dirty="0"/>
              <a:t>Presión Arterial Alta - Colesterol</a:t>
            </a:r>
          </a:p>
          <a:p>
            <a:r>
              <a:rPr lang="es-MX" altLang="en-US" noProof="0" dirty="0"/>
              <a:t>Ataque de Corazón</a:t>
            </a:r>
          </a:p>
          <a:p>
            <a:r>
              <a:rPr lang="es-MX" altLang="en-US" noProof="0" dirty="0"/>
              <a:t>Embolia</a:t>
            </a:r>
          </a:p>
          <a:p>
            <a:r>
              <a:rPr lang="es-MX" altLang="en-US" noProof="0" dirty="0"/>
              <a:t>Problemas en los riñones</a:t>
            </a:r>
          </a:p>
          <a:p>
            <a:r>
              <a:rPr lang="es-MX" altLang="en-US" noProof="0"/>
              <a:t>Problemas </a:t>
            </a:r>
            <a:r>
              <a:rPr lang="es-MX" altLang="en-US" noProof="0" dirty="0"/>
              <a:t>de arterias o circulación</a:t>
            </a:r>
          </a:p>
          <a:p>
            <a:r>
              <a:rPr lang="es-MX" altLang="en-US" noProof="0" dirty="0"/>
              <a:t>Problemas con la vista</a:t>
            </a:r>
          </a:p>
          <a:p>
            <a:r>
              <a:rPr lang="es-MX" altLang="en-US" noProof="0" dirty="0"/>
              <a:t>Perdida de sensación en las extremidades y amputaciones</a:t>
            </a:r>
          </a:p>
          <a:p>
            <a:r>
              <a:rPr lang="es-MX" altLang="en-US" noProof="0" dirty="0"/>
              <a:t>Complicaciones respiratorias – gripe, neumonía, y mas recientemente el impacto severo del COVID 19</a:t>
            </a:r>
          </a:p>
          <a:p>
            <a:r>
              <a:rPr lang="es-MX" altLang="en-US" noProof="0" dirty="0"/>
              <a:t>Depresión Y Disfunción sexual</a:t>
            </a:r>
          </a:p>
          <a:p>
            <a:endParaRPr lang="es-MX" altLang="en-US" noProof="0" dirty="0"/>
          </a:p>
          <a:p>
            <a:r>
              <a:rPr lang="es-MX" altLang="en-US" noProof="0" dirty="0"/>
              <a:t>Estas complicaciones o enfermedades son comunes en personas que están en riesgo de diabetes o que están en sobrepeso. Pero estaremos con cada una de estas complicaciones ofreciéndoles la alternativa de lo que podemos hacer al respecto. </a:t>
            </a:r>
          </a:p>
          <a:p>
            <a:endParaRPr lang="es-MX" altLang="en-US" noProof="0" dirty="0"/>
          </a:p>
          <a:p>
            <a:r>
              <a:rPr lang="es-MX" altLang="en-US" noProof="0" dirty="0"/>
              <a:t>Hasta ahorita hemos tratado de ayudarle a prevenir la diabetes ensenándole los niveles que azúcar que son normales para usted,  el peso o Índice de Masa Corporal que es ideal para usted, o el nivel de presión arterial en el que su cuerpo funciona mas sanamente.  Por que la diabetes?? Porque estamos en una clase de prevención y control de diabetes….</a:t>
            </a:r>
          </a:p>
          <a:p>
            <a:endParaRPr lang="es-MX" altLang="en-US" noProof="0" dirty="0"/>
          </a:p>
          <a:p>
            <a:r>
              <a:rPr lang="es-MX" altLang="en-US" noProof="0" dirty="0"/>
              <a:t>Pero como se desarrollan estas enfermedades???  Y cuales son las maneras de prevenirlas??</a:t>
            </a:r>
          </a:p>
        </p:txBody>
      </p:sp>
      <p:sp>
        <p:nvSpPr>
          <p:cNvPr id="4" name="Slide Number Placeholder 3">
            <a:extLst>
              <a:ext uri="{FF2B5EF4-FFF2-40B4-BE49-F238E27FC236}">
                <a16:creationId xmlns:a16="http://schemas.microsoft.com/office/drawing/2014/main" xmlns="" id="{6B5FF8B5-3E31-4B75-9414-2DFC60E8F4B7}"/>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51206400" indent="-51206400"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276"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551"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82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5103"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3B6BFB25-B91A-436C-9235-389D30B3C3AC}" type="slidenum">
              <a:rPr lang="en-US" altLang="en-US" sz="1200"/>
              <a:pPr/>
              <a:t>3</a:t>
            </a:fld>
            <a:endParaRPr lang="en-US" altLang="en-US" sz="1200" dirty="0"/>
          </a:p>
        </p:txBody>
      </p:sp>
      <p:sp>
        <p:nvSpPr>
          <p:cNvPr id="5" name="Slide Image Placeholder 4">
            <a:extLst>
              <a:ext uri="{FF2B5EF4-FFF2-40B4-BE49-F238E27FC236}">
                <a16:creationId xmlns:a16="http://schemas.microsoft.com/office/drawing/2014/main" xmlns="" id="{706794CF-F178-F112-4487-5E8816F5CC8E}"/>
              </a:ext>
            </a:extLst>
          </p:cNvPr>
          <p:cNvSpPr>
            <a:spLocks noGrp="1" noRot="1" noChangeAspect="1"/>
          </p:cNvSpPr>
          <p:nvPr>
            <p:ph type="sldImg"/>
          </p:nvPr>
        </p:nvSpPr>
        <p:spPr>
          <a:xfrm>
            <a:off x="731838" y="825500"/>
            <a:ext cx="5872162" cy="3303588"/>
          </a:xfrm>
        </p:spPr>
      </p:sp>
    </p:spTree>
    <p:extLst>
      <p:ext uri="{BB962C8B-B14F-4D97-AF65-F5344CB8AC3E}">
        <p14:creationId xmlns:p14="http://schemas.microsoft.com/office/powerpoint/2010/main" val="3986027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lnSpcReduction="10000"/>
          </a:bodyPr>
          <a:lstStyle/>
          <a:p>
            <a:r>
              <a:rPr lang="es-MX" noProof="0" dirty="0"/>
              <a:t>¿¿Recuerda que en le primer mes hablamos de lo que es la diabetes ???  Repasemos rápidamente:</a:t>
            </a:r>
          </a:p>
          <a:p>
            <a:endParaRPr lang="es-MX" noProof="0" dirty="0"/>
          </a:p>
          <a:p>
            <a:r>
              <a:rPr lang="es-MX" noProof="0" dirty="0"/>
              <a:t>La diabetes causa una acumulación de azúcar en la sangre – para recordar como funciona esta enfermedad – puede ver el video del primer mes titulado controlando la diabetes – si ya no tiene ese enlace, hable con su promotor de salud y con gusto se lo enviaran.</a:t>
            </a:r>
          </a:p>
          <a:p>
            <a:endParaRPr lang="es-MX" noProof="0" dirty="0"/>
          </a:p>
          <a:p>
            <a:r>
              <a:rPr lang="es-MX" noProof="0" dirty="0"/>
              <a:t>Entonces, por esa acumulación de azúcar en la sangre, sus arterias se contaminas, están en desventaja y hay mas posibilidades de complicaciones.</a:t>
            </a:r>
          </a:p>
          <a:p>
            <a:endParaRPr lang="es-MX" noProof="0" dirty="0"/>
          </a:p>
          <a:p>
            <a:r>
              <a:rPr lang="es-MX" noProof="0" dirty="0"/>
              <a:t>La solución para esta desventaja es comer porciones mas pequeñas, estar en un peso mas ideal, y el tomar los medicamentos que su doctor le ha recetado, para poder reducir ese exceso de azúcar en su sangre.  El examen preventivo para mantener alejada o controlada esta enfermedad es el del a1c que se hace cada 3 a 6 meses para poder mantener una idea de como nuestra comida diaria esta impactando nuestra salud.  Es muy importante revisarse regularmente.  Podemos evitar que nuestro cuerpo se dañe, si tenemos este numero monitoreado.  En los meses pasados hemos hablado que en nivel debemos estar.  Repase esos números con su promotor de salud para poder tomar control de su a1c.</a:t>
            </a:r>
          </a:p>
        </p:txBody>
      </p:sp>
      <p:sp>
        <p:nvSpPr>
          <p:cNvPr id="4" name="Slide Number Placeholder 3"/>
          <p:cNvSpPr>
            <a:spLocks noGrp="1"/>
          </p:cNvSpPr>
          <p:nvPr>
            <p:ph type="sldNum" sz="quarter" idx="5"/>
          </p:nvPr>
        </p:nvSpPr>
        <p:spPr/>
        <p:txBody>
          <a:bodyPr/>
          <a:lstStyle/>
          <a:p>
            <a:fld id="{6DFFA136-D38B-46BD-B25D-4D9F4CFA34BC}" type="slidenum">
              <a:rPr lang="en-US" altLang="en-US"/>
              <a:pPr/>
              <a:t>4</a:t>
            </a:fld>
            <a:endParaRPr lang="en-US" altLang="en-US"/>
          </a:p>
        </p:txBody>
      </p:sp>
      <p:sp>
        <p:nvSpPr>
          <p:cNvPr id="7" name="Slide Image Placeholder 6">
            <a:extLst>
              <a:ext uri="{FF2B5EF4-FFF2-40B4-BE49-F238E27FC236}">
                <a16:creationId xmlns:a16="http://schemas.microsoft.com/office/drawing/2014/main" xmlns="" id="{D70C745C-F9FE-4B6B-AE9B-53B030E81EB1}"/>
              </a:ext>
            </a:extLst>
          </p:cNvPr>
          <p:cNvSpPr>
            <a:spLocks noGrp="1" noRot="1" noChangeAspect="1"/>
          </p:cNvSpPr>
          <p:nvPr>
            <p:ph type="sldImg"/>
          </p:nvPr>
        </p:nvSpPr>
        <p:spPr/>
      </p:sp>
    </p:spTree>
    <p:extLst>
      <p:ext uri="{BB962C8B-B14F-4D97-AF65-F5344CB8AC3E}">
        <p14:creationId xmlns:p14="http://schemas.microsoft.com/office/powerpoint/2010/main" val="3509502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Notes Placeholder 2">
            <a:extLst>
              <a:ext uri="{FF2B5EF4-FFF2-40B4-BE49-F238E27FC236}">
                <a16:creationId xmlns:a16="http://schemas.microsoft.com/office/drawing/2014/main" xmlns="" id="{23B7CCAD-C697-44BB-A75B-500218FB1B37}"/>
              </a:ext>
            </a:extLst>
          </p:cNvPr>
          <p:cNvSpPr>
            <a:spLocks noGrp="1"/>
          </p:cNvSpPr>
          <p:nvPr>
            <p:ph type="body" idx="1"/>
          </p:nvPr>
        </p:nvSpPr>
        <p:spPr/>
        <p:txBody>
          <a:bodyPr>
            <a:normAutofit fontScale="92500" lnSpcReduction="10000"/>
          </a:bodyPr>
          <a:lstStyle/>
          <a:p>
            <a:r>
              <a:rPr lang="es-MX" altLang="en-US" noProof="0" dirty="0"/>
              <a:t>Otra contaminación en las arterias es la acumulación de colesterol.  </a:t>
            </a:r>
          </a:p>
          <a:p>
            <a:endParaRPr lang="es-MX" altLang="en-US" noProof="0" dirty="0"/>
          </a:p>
          <a:p>
            <a:r>
              <a:rPr lang="es-MX" altLang="en-US" noProof="0" dirty="0"/>
              <a:t>Es por esto que su doctor monitorea su colesterol anualmente con exámenes de sangre.  Hay dos tipos de colesterol – es muy importante mantener un buen balance de los dos tipos de colesterol.</a:t>
            </a:r>
          </a:p>
          <a:p>
            <a:endParaRPr lang="es-MX" altLang="en-US" noProof="0" dirty="0"/>
          </a:p>
          <a:p>
            <a:r>
              <a:rPr lang="es-MX" altLang="en-US" noProof="0" dirty="0"/>
              <a:t>El colesterol es una sustancia grasosa que se deposita en las venas y arterias y esta acumulación comienza a prevenir el paso de la sangre.  Estas acumulaciones hacen el mismo efecto que cuando usted usa una manguera para el jardín.  Si usted presiona o aprieta esa manguera, la presión del agua va a ser mas ….  De la misma manera al no fluir libremente – las arterias comienzan a sufrir de obstrucciones y la presión con la que su sangre fluye aumenta.  En estos casos la prevención viene de comer menos alimentos grasosos, reducir su peso a uno ideal, y también en la manera de una pastilla de aspirina de mínima potencia – esta aspirina (llamada aspirina bebe) le ayuda a que su sangre pueda fluir con mas facilidad a pesar de esos obstáculos de colesterol.  Eso ayuda a que su presión este en un nivel normal – si gusta recordar los niveles normales de presión sanguínea – puede encontrarlo en el video del mes pasado que habla de complicaciones.  </a:t>
            </a:r>
          </a:p>
          <a:p>
            <a:endParaRPr lang="es-MX" altLang="en-US" noProof="0" dirty="0"/>
          </a:p>
          <a:p>
            <a:r>
              <a:rPr lang="es-MX" altLang="en-US" noProof="0" dirty="0"/>
              <a:t>Pregunte a su promotor si no puede encontrar el enlace a este video y ellos con gusto le enviaran el enlace.  La prevención de el colesterol alto va conectada directamente de su alimentación.  Es importante hacerse este examen anual, pero también hacer un monitoreo de su presión para notar si hay cambios que tengan que ser reportados al doctor.</a:t>
            </a:r>
          </a:p>
        </p:txBody>
      </p:sp>
      <p:sp>
        <p:nvSpPr>
          <p:cNvPr id="4" name="Slide Number Placeholder 3">
            <a:extLst>
              <a:ext uri="{FF2B5EF4-FFF2-40B4-BE49-F238E27FC236}">
                <a16:creationId xmlns:a16="http://schemas.microsoft.com/office/drawing/2014/main" xmlns="" id="{C7FBA890-F50B-4B56-A9C8-1ACBA043E1E4}"/>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51206400" indent="-51206400"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276"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551"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82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5103"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1E5CA8DF-141D-4D14-8291-E6820F98106E}" type="slidenum">
              <a:rPr lang="en-US" altLang="en-US" sz="1200"/>
              <a:pPr/>
              <a:t>5</a:t>
            </a:fld>
            <a:endParaRPr lang="en-US" altLang="en-US" sz="1200" dirty="0"/>
          </a:p>
        </p:txBody>
      </p:sp>
      <p:sp>
        <p:nvSpPr>
          <p:cNvPr id="5" name="Slide Image Placeholder 4">
            <a:extLst>
              <a:ext uri="{FF2B5EF4-FFF2-40B4-BE49-F238E27FC236}">
                <a16:creationId xmlns:a16="http://schemas.microsoft.com/office/drawing/2014/main" xmlns="" id="{31C45507-0528-5A99-B457-6ADD9D16E285}"/>
              </a:ext>
            </a:extLst>
          </p:cNvPr>
          <p:cNvSpPr>
            <a:spLocks noGrp="1" noRot="1" noChangeAspect="1"/>
          </p:cNvSpPr>
          <p:nvPr>
            <p:ph type="sldImg"/>
          </p:nvPr>
        </p:nvSpPr>
        <p:spPr>
          <a:xfrm>
            <a:off x="731838" y="825500"/>
            <a:ext cx="5872162" cy="3303588"/>
          </a:xfrm>
        </p:spPr>
      </p:sp>
    </p:spTree>
    <p:extLst>
      <p:ext uri="{BB962C8B-B14F-4D97-AF65-F5344CB8AC3E}">
        <p14:creationId xmlns:p14="http://schemas.microsoft.com/office/powerpoint/2010/main" val="2428199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Notes Placeholder 2">
            <a:extLst>
              <a:ext uri="{FF2B5EF4-FFF2-40B4-BE49-F238E27FC236}">
                <a16:creationId xmlns:a16="http://schemas.microsoft.com/office/drawing/2014/main" xmlns="" id="{1B29121C-C506-412E-BB1D-C51B3BBB60B1}"/>
              </a:ext>
            </a:extLst>
          </p:cNvPr>
          <p:cNvSpPr>
            <a:spLocks noGrp="1"/>
          </p:cNvSpPr>
          <p:nvPr>
            <p:ph type="body" idx="1"/>
          </p:nvPr>
        </p:nvSpPr>
        <p:spPr/>
        <p:txBody>
          <a:bodyPr/>
          <a:lstStyle/>
          <a:p>
            <a:r>
              <a:rPr lang="es-MX" altLang="en-US" noProof="0" dirty="0"/>
              <a:t>Ataques cardiacos</a:t>
            </a:r>
          </a:p>
          <a:p>
            <a:endParaRPr lang="es-MX" altLang="en-US" noProof="0" dirty="0"/>
          </a:p>
          <a:p>
            <a:r>
              <a:rPr lang="es-MX" altLang="en-US" noProof="0" dirty="0"/>
              <a:t>La presión alta y la azúcar alta a través del tiempo da</a:t>
            </a:r>
            <a:r>
              <a:rPr lang="es-MX" dirty="0"/>
              <a:t>ñ</a:t>
            </a:r>
            <a:r>
              <a:rPr lang="es-MX" altLang="en-US" noProof="0" dirty="0"/>
              <a:t>an sus arterias.  Ya que las arterias corren por todo su cuerpo, estos da</a:t>
            </a:r>
            <a:r>
              <a:rPr lang="es-MX" dirty="0"/>
              <a:t>ños pueden demostrarse en cualquier parte de su cuerpo.  </a:t>
            </a:r>
          </a:p>
          <a:p>
            <a:endParaRPr lang="es-MX" dirty="0"/>
          </a:p>
          <a:p>
            <a:r>
              <a:rPr lang="es-MX" dirty="0"/>
              <a:t>La Asociación Americana del Corazón nos avisa que en el caso de los ataques cardiacos, estas contaminaciones por colesterol y azúcar producen un bloqueo o placa en las arterias…. Como toda la sangre viaja hacia el corazón y desde el corazón hasta todos su órganos vitales, cuando esa placa se desprende y llega al corazón produce en el corazón un paro porque el corazón no soporta esa placa.  Entonces la placa de colesterol y el azúcar combinan en un doble riesgo para que el corazón sufra de esta manera.</a:t>
            </a:r>
          </a:p>
          <a:p>
            <a:endParaRPr lang="es-MX" altLang="en-US" dirty="0"/>
          </a:p>
          <a:p>
            <a:r>
              <a:rPr lang="es-MX" altLang="en-US" dirty="0"/>
              <a:t>Podemos prevenir estos ataques o el porcentaje de riesgo que tenemos de sufrir un ataque cardiaco, controlando nuestra nutrición y nuestro ejercicio…..para que esta contaminación de el azúcar, placa de colesterol y otros contaminantes como el tabaco no aumenten nuestras posibilidades de sufrir esta complicación.</a:t>
            </a:r>
            <a:endParaRPr lang="es-MX" altLang="en-US" noProof="0" dirty="0"/>
          </a:p>
        </p:txBody>
      </p:sp>
      <p:sp>
        <p:nvSpPr>
          <p:cNvPr id="4" name="Slide Number Placeholder 3">
            <a:extLst>
              <a:ext uri="{FF2B5EF4-FFF2-40B4-BE49-F238E27FC236}">
                <a16:creationId xmlns:a16="http://schemas.microsoft.com/office/drawing/2014/main" xmlns="" id="{47CBA9E6-D588-4BA4-8EEB-5F05CF4A6B3A}"/>
              </a:ext>
            </a:extLst>
          </p:cNvPr>
          <p:cNvSpPr>
            <a:spLocks noGrp="1"/>
          </p:cNvSpPr>
          <p:nvPr>
            <p:ph type="sldNum" sz="quarter" idx="5"/>
          </p:nvPr>
        </p:nvSpPr>
        <p:spPr/>
        <p:txBody>
          <a:bodyPr/>
          <a:lstStyle>
            <a:lvl1pPr eaLnBrk="0" hangingPunct="0">
              <a:defRPr sz="5100">
                <a:solidFill>
                  <a:schemeClr val="tx1"/>
                </a:solidFill>
                <a:latin typeface="Arial" panose="020B0604020202020204" pitchFamily="34" charset="0"/>
                <a:ea typeface="ＭＳ Ｐゴシック" panose="020B0600070205080204" pitchFamily="34" charset="-128"/>
              </a:defRPr>
            </a:lvl1pPr>
            <a:lvl2pPr marL="51206400" indent="-51206400" eaLnBrk="0" hangingPunct="0">
              <a:defRPr sz="5100">
                <a:solidFill>
                  <a:schemeClr val="tx1"/>
                </a:solidFill>
                <a:latin typeface="Arial" panose="020B0604020202020204" pitchFamily="34" charset="0"/>
                <a:ea typeface="ＭＳ Ｐゴシック" panose="020B0600070205080204" pitchFamily="34" charset="-128"/>
              </a:defRPr>
            </a:lvl2pPr>
            <a:lvl3pPr eaLnBrk="0" hangingPunct="0">
              <a:defRPr sz="5100">
                <a:solidFill>
                  <a:schemeClr val="tx1"/>
                </a:solidFill>
                <a:latin typeface="Arial" panose="020B0604020202020204" pitchFamily="34" charset="0"/>
                <a:ea typeface="ＭＳ Ｐゴシック" panose="020B0600070205080204" pitchFamily="34" charset="-128"/>
              </a:defRPr>
            </a:lvl3pPr>
            <a:lvl4pPr eaLnBrk="0" hangingPunct="0">
              <a:defRPr sz="5100">
                <a:solidFill>
                  <a:schemeClr val="tx1"/>
                </a:solidFill>
                <a:latin typeface="Arial" panose="020B0604020202020204" pitchFamily="34" charset="0"/>
                <a:ea typeface="ＭＳ Ｐゴシック" panose="020B0600070205080204" pitchFamily="34" charset="-128"/>
              </a:defRPr>
            </a:lvl4pPr>
            <a:lvl5pPr eaLnBrk="0" hangingPunct="0">
              <a:defRPr sz="5100">
                <a:solidFill>
                  <a:schemeClr val="tx1"/>
                </a:solidFill>
                <a:latin typeface="Arial" panose="020B0604020202020204" pitchFamily="34" charset="0"/>
                <a:ea typeface="ＭＳ Ｐゴシック" panose="020B0600070205080204" pitchFamily="34" charset="-128"/>
              </a:defRPr>
            </a:lvl5pPr>
            <a:lvl6pPr marL="971276"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6pPr>
            <a:lvl7pPr marL="1942551"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7pPr>
            <a:lvl8pPr marL="2913827"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8pPr>
            <a:lvl9pPr marL="3885103" eaLnBrk="0" fontAlgn="base" hangingPunct="0">
              <a:spcBef>
                <a:spcPct val="0"/>
              </a:spcBef>
              <a:spcAft>
                <a:spcPct val="0"/>
              </a:spcAft>
              <a:defRPr sz="5100">
                <a:solidFill>
                  <a:schemeClr val="tx1"/>
                </a:solidFill>
                <a:latin typeface="Arial" panose="020B0604020202020204" pitchFamily="34" charset="0"/>
                <a:ea typeface="ＭＳ Ｐゴシック" panose="020B0600070205080204" pitchFamily="34" charset="-128"/>
              </a:defRPr>
            </a:lvl9pPr>
          </a:lstStyle>
          <a:p>
            <a:fld id="{53D7186D-FE7E-40F4-A2CC-20092E5A4963}" type="slidenum">
              <a:rPr lang="en-US" altLang="en-US" sz="1200"/>
              <a:pPr/>
              <a:t>6</a:t>
            </a:fld>
            <a:endParaRPr lang="en-US" altLang="en-US" sz="1200" dirty="0"/>
          </a:p>
        </p:txBody>
      </p:sp>
      <p:sp>
        <p:nvSpPr>
          <p:cNvPr id="5" name="Slide Image Placeholder 4">
            <a:extLst>
              <a:ext uri="{FF2B5EF4-FFF2-40B4-BE49-F238E27FC236}">
                <a16:creationId xmlns:a16="http://schemas.microsoft.com/office/drawing/2014/main" xmlns="" id="{B3B43F74-4E7B-56A1-AC97-1636B390A78F}"/>
              </a:ext>
            </a:extLst>
          </p:cNvPr>
          <p:cNvSpPr>
            <a:spLocks noGrp="1" noRot="1" noChangeAspect="1"/>
          </p:cNvSpPr>
          <p:nvPr>
            <p:ph type="sldImg"/>
          </p:nvPr>
        </p:nvSpPr>
        <p:spPr>
          <a:xfrm>
            <a:off x="731838" y="825500"/>
            <a:ext cx="5872162" cy="3303588"/>
          </a:xfrm>
        </p:spPr>
      </p:sp>
    </p:spTree>
    <p:extLst>
      <p:ext uri="{BB962C8B-B14F-4D97-AF65-F5344CB8AC3E}">
        <p14:creationId xmlns:p14="http://schemas.microsoft.com/office/powerpoint/2010/main" val="1172279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MX" dirty="0"/>
              <a:t>Otra de las complicaciones que tenemos al contaminar nuestra sangre, Según la Asociación Americana de Ataques o Derrames Cerebrales es el de sufrir un derrame cerebral o una embolia.  La asociación, nos explica que un derrame cerebral puede ser causado cuando un coagulo de sangre viaja a través de las arterias hasta el cerebro y bloquea el flujo de sangre en las arteria que nutren el cerebro o cuando ocurre una ruptura de las arterias provocando  sangrado en el cerebro.  La sangre contaminada con azúcar, placas de colesterol, tabaco y los otros contaminantes que hemos visto hasta ahorita, aumentan la posibilidad de estos coágulos.</a:t>
            </a:r>
          </a:p>
          <a:p>
            <a:endParaRPr lang="es-MX" dirty="0"/>
          </a:p>
          <a:p>
            <a:endParaRPr lang="es-MX" dirty="0"/>
          </a:p>
        </p:txBody>
      </p:sp>
      <p:sp>
        <p:nvSpPr>
          <p:cNvPr id="4" name="Slide Number Placeholder 3"/>
          <p:cNvSpPr>
            <a:spLocks noGrp="1"/>
          </p:cNvSpPr>
          <p:nvPr>
            <p:ph type="sldNum" sz="quarter" idx="5"/>
          </p:nvPr>
        </p:nvSpPr>
        <p:spPr/>
        <p:txBody>
          <a:bodyPr/>
          <a:lstStyle/>
          <a:p>
            <a:fld id="{6DFFA136-D38B-46BD-B25D-4D9F4CFA34BC}" type="slidenum">
              <a:rPr lang="en-US" altLang="en-US" smtClean="0"/>
              <a:pPr/>
              <a:t>7</a:t>
            </a:fld>
            <a:endParaRPr lang="en-US" altLang="en-US"/>
          </a:p>
        </p:txBody>
      </p:sp>
      <p:sp>
        <p:nvSpPr>
          <p:cNvPr id="7" name="Slide Image Placeholder 6">
            <a:extLst>
              <a:ext uri="{FF2B5EF4-FFF2-40B4-BE49-F238E27FC236}">
                <a16:creationId xmlns:a16="http://schemas.microsoft.com/office/drawing/2014/main" xmlns="" id="{3E8098D4-68A3-C034-F71C-B39CC7D6D9F0}"/>
              </a:ext>
            </a:extLst>
          </p:cNvPr>
          <p:cNvSpPr>
            <a:spLocks noGrp="1" noRot="1" noChangeAspect="1"/>
          </p:cNvSpPr>
          <p:nvPr>
            <p:ph type="sldImg"/>
          </p:nvPr>
        </p:nvSpPr>
        <p:spPr/>
      </p:sp>
    </p:spTree>
    <p:extLst>
      <p:ext uri="{BB962C8B-B14F-4D97-AF65-F5344CB8AC3E}">
        <p14:creationId xmlns:p14="http://schemas.microsoft.com/office/powerpoint/2010/main" val="137023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MX" dirty="0"/>
              <a:t>Estos coágulos de sangre se forman por las contaminaciones que provocamos en nuestra sangre – como exceso de azúcar, exceso de placa de colesterol, u otras contaminaciones como la contaminación por el tabaco.</a:t>
            </a:r>
          </a:p>
          <a:p>
            <a:endParaRPr lang="es-MX" dirty="0"/>
          </a:p>
          <a:p>
            <a:r>
              <a:rPr lang="es-MX" dirty="0"/>
              <a:t>Como podemos prevenir estos coágulos?</a:t>
            </a:r>
          </a:p>
          <a:p>
            <a:endParaRPr lang="es-MX" dirty="0"/>
          </a:p>
          <a:p>
            <a:r>
              <a:rPr lang="es-MX" dirty="0"/>
              <a:t>¿Creo que está notando que la prevención es casi la misma para cada una de estas complicaciones verdad?  Nutriéndonos mas saludablemente y en mejores porciones, manteniendo un peso mas cercano al ideal, no contaminando nuestra sangre con excesos de grasas, azúcar y tabaco, y moviéndonos mas!</a:t>
            </a:r>
          </a:p>
        </p:txBody>
      </p:sp>
      <p:sp>
        <p:nvSpPr>
          <p:cNvPr id="4" name="Slide Number Placeholder 3"/>
          <p:cNvSpPr>
            <a:spLocks noGrp="1"/>
          </p:cNvSpPr>
          <p:nvPr>
            <p:ph type="sldNum" sz="quarter" idx="5"/>
          </p:nvPr>
        </p:nvSpPr>
        <p:spPr/>
        <p:txBody>
          <a:bodyPr/>
          <a:lstStyle/>
          <a:p>
            <a:fld id="{6DFFA136-D38B-46BD-B25D-4D9F4CFA34BC}" type="slidenum">
              <a:rPr lang="en-US" altLang="en-US" smtClean="0"/>
              <a:pPr/>
              <a:t>8</a:t>
            </a:fld>
            <a:endParaRPr lang="en-US" altLang="en-US"/>
          </a:p>
        </p:txBody>
      </p:sp>
      <p:sp>
        <p:nvSpPr>
          <p:cNvPr id="7" name="Slide Image Placeholder 6">
            <a:extLst>
              <a:ext uri="{FF2B5EF4-FFF2-40B4-BE49-F238E27FC236}">
                <a16:creationId xmlns:a16="http://schemas.microsoft.com/office/drawing/2014/main" xmlns="" id="{750FC447-3821-DD89-2D7F-5F4B4931DDF3}"/>
              </a:ext>
            </a:extLst>
          </p:cNvPr>
          <p:cNvSpPr>
            <a:spLocks noGrp="1" noRot="1" noChangeAspect="1"/>
          </p:cNvSpPr>
          <p:nvPr>
            <p:ph type="sldImg"/>
          </p:nvPr>
        </p:nvSpPr>
        <p:spPr/>
      </p:sp>
    </p:spTree>
    <p:extLst>
      <p:ext uri="{BB962C8B-B14F-4D97-AF65-F5344CB8AC3E}">
        <p14:creationId xmlns:p14="http://schemas.microsoft.com/office/powerpoint/2010/main" val="49343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MX" altLang="en-US" noProof="0" dirty="0"/>
              <a:t>Uno de los exámenes preventivos que su doctor ordena también regularmente es el de orina.  ¿Sabe porque?  Por que nuestros riñones y la orina que expulsan nos pueden dar una excelente idea de nuestra salud.</a:t>
            </a:r>
          </a:p>
          <a:p>
            <a:endParaRPr lang="es-MX" altLang="en-US" noProof="0" dirty="0"/>
          </a:p>
          <a:p>
            <a:r>
              <a:rPr lang="es-MX" altLang="en-US" noProof="0" dirty="0"/>
              <a:t>Es a través de este examen que su doctor puede detectar si sus riñones tienen proteína.  Si usted tiene proteína en sus riñones es porque están haciendo mucho mas esfuerzo para trabajar de lo que deberían.  Esto no es bueno para usted, por que poco a poco sus riñones se van desgastando y dejan de funcionar.  Entonces hay que pasar a depender de maquinas que nos ayuden a hacer el trabajo de los riñones.</a:t>
            </a:r>
          </a:p>
        </p:txBody>
      </p:sp>
      <p:sp>
        <p:nvSpPr>
          <p:cNvPr id="4" name="Slide Number Placeholder 3"/>
          <p:cNvSpPr>
            <a:spLocks noGrp="1"/>
          </p:cNvSpPr>
          <p:nvPr>
            <p:ph type="sldNum" sz="quarter" idx="5"/>
          </p:nvPr>
        </p:nvSpPr>
        <p:spPr/>
        <p:txBody>
          <a:bodyPr/>
          <a:lstStyle/>
          <a:p>
            <a:fld id="{6DFFA136-D38B-46BD-B25D-4D9F4CFA34BC}" type="slidenum">
              <a:rPr lang="en-US" altLang="en-US" smtClean="0"/>
              <a:pPr/>
              <a:t>9</a:t>
            </a:fld>
            <a:endParaRPr lang="en-US" altLang="en-US"/>
          </a:p>
        </p:txBody>
      </p:sp>
      <p:sp>
        <p:nvSpPr>
          <p:cNvPr id="7" name="Slide Image Placeholder 6">
            <a:extLst>
              <a:ext uri="{FF2B5EF4-FFF2-40B4-BE49-F238E27FC236}">
                <a16:creationId xmlns:a16="http://schemas.microsoft.com/office/drawing/2014/main" xmlns="" id="{96F82A29-9496-0AA7-CE2D-E63B742C1CA8}"/>
              </a:ext>
            </a:extLst>
          </p:cNvPr>
          <p:cNvSpPr>
            <a:spLocks noGrp="1" noRot="1" noChangeAspect="1"/>
          </p:cNvSpPr>
          <p:nvPr>
            <p:ph type="sldImg"/>
          </p:nvPr>
        </p:nvSpPr>
        <p:spPr/>
      </p:sp>
    </p:spTree>
    <p:extLst>
      <p:ext uri="{BB962C8B-B14F-4D97-AF65-F5344CB8AC3E}">
        <p14:creationId xmlns:p14="http://schemas.microsoft.com/office/powerpoint/2010/main" val="1003476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4FA04C-D7CF-4861-95F0-3F5ACF508755}"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205519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5B24B-F41A-4540-8EEC-C29B4F79802D}"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099836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BF989E-5397-49EE-B0F5-E72D9FFD7EC0}"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121942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BC42F-EA91-460E-9436-9A6C9B1CB0C6}"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229425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3D4350-0632-4F67-B357-AFC21C62564D}"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718683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F31A35-803D-44FA-BA88-E6B5FB347587}" type="datetimeFigureOut">
              <a:rPr lang="en-US" smtClean="0"/>
              <a:pPr/>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83715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956CED-B3EE-49D9-9922-CBB48E543356}" type="datetimeFigureOut">
              <a:rPr lang="en-US" smtClean="0"/>
              <a:pPr/>
              <a:t>9/19/2022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95412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9237B0-CC05-45CB-9D8E-44851499E325}" type="datetimeFigureOut">
              <a:rPr lang="en-US" smtClean="0"/>
              <a:pPr/>
              <a:t>9/19/2022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680730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41777-83B6-4CFA-89A1-52400FB2059F}" type="datetimeFigureOut">
              <a:rPr lang="en-US" smtClean="0"/>
              <a:pPr/>
              <a:t>9/19/2022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141331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6AA2A1-C9A8-42DC-AF5F-29D58FE3A81E}" type="datetimeFigureOut">
              <a:rPr lang="en-US" smtClean="0"/>
              <a:pPr/>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280194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FC28B6-2144-4760-B3DF-18C646FA52B1}" type="datetimeFigureOut">
              <a:rPr lang="en-US" smtClean="0"/>
              <a:pPr/>
              <a:t>9/19/2022</a:t>
            </a:fld>
            <a:endParaRPr lang="en-US"/>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425996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1F38EA-B09F-4C97-9264-D1353869D1EA}" type="datetimeFigureOut">
              <a:rPr lang="en-US" smtClean="0"/>
              <a:pPr/>
              <a:t>9/19/2022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462888935"/>
      </p:ext>
    </p:extLst>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hyperlink" Target="https://www.dreamstime.com/portrait-female-doing-mamography-portrait-female-doing-mamography-image231108410" TargetMode="External"/><Relationship Id="rId7"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dreamstime.com/stock-photo-gastroscope-doctor-gastroenterologist-probe-to-perform-gastroscopy-colonoscopy-image71662273" TargetMode="External"/><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8F8005E-A6F1-9CBE-112C-1E69A8EB37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6"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xmlns="" id="{654E932F-4150-48E9-8686-E42D14303ACD}"/>
              </a:ext>
            </a:extLst>
          </p:cNvPr>
          <p:cNvSpPr>
            <a:spLocks noGrp="1"/>
          </p:cNvSpPr>
          <p:nvPr>
            <p:ph type="ctrTitle"/>
          </p:nvPr>
        </p:nvSpPr>
        <p:spPr>
          <a:xfrm>
            <a:off x="8022021" y="3231931"/>
            <a:ext cx="3852041" cy="1834056"/>
          </a:xfrm>
        </p:spPr>
        <p:txBody>
          <a:bodyPr>
            <a:normAutofit fontScale="90000"/>
          </a:bodyPr>
          <a:lstStyle/>
          <a:p>
            <a:pPr eaLnBrk="1" hangingPunct="1"/>
            <a:r>
              <a:rPr lang="es-MX" altLang="en-US" sz="6500" dirty="0">
                <a:ea typeface="ＭＳ Ｐゴシック" panose="020B0600070205080204" pitchFamily="34" charset="-128"/>
              </a:rPr>
              <a:t>Prevención</a:t>
            </a:r>
            <a:r>
              <a:rPr lang="es-MX" altLang="en-US" sz="4000" dirty="0">
                <a:ea typeface="ＭＳ Ｐゴシック" panose="020B0600070205080204" pitchFamily="34" charset="-128"/>
              </a:rPr>
              <a:t/>
            </a:r>
            <a:br>
              <a:rPr lang="es-MX" altLang="en-US" sz="4000" dirty="0">
                <a:ea typeface="ＭＳ Ｐゴシック" panose="020B0600070205080204" pitchFamily="34" charset="-128"/>
              </a:rPr>
            </a:br>
            <a:r>
              <a:rPr lang="es-MX" altLang="en-US" sz="4000" dirty="0">
                <a:ea typeface="ＭＳ Ｐゴシック" panose="020B0600070205080204" pitchFamily="34" charset="-128"/>
              </a:rPr>
              <a:t>mes 5</a:t>
            </a:r>
          </a:p>
        </p:txBody>
      </p:sp>
      <p:cxnSp>
        <p:nvCxnSpPr>
          <p:cNvPr id="28" name="Straight Connector 27">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 indoor&#10;&#10;Description automatically generated">
            <a:extLst>
              <a:ext uri="{FF2B5EF4-FFF2-40B4-BE49-F238E27FC236}">
                <a16:creationId xmlns:a16="http://schemas.microsoft.com/office/drawing/2014/main" xmlns="" id="{DDD4C391-013E-F123-5AFC-33FDA42A2D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xmlns="" id="{D4202101-6609-47C2-B220-16A74F170931}"/>
              </a:ext>
            </a:extLst>
          </p:cNvPr>
          <p:cNvSpPr>
            <a:spLocks noGrp="1"/>
          </p:cNvSpPr>
          <p:nvPr>
            <p:ph type="title"/>
          </p:nvPr>
        </p:nvSpPr>
        <p:spPr>
          <a:xfrm>
            <a:off x="7657993" y="877418"/>
            <a:ext cx="4349115" cy="1533246"/>
          </a:xfrm>
        </p:spPr>
        <p:txBody>
          <a:bodyPr vert="horz" lIns="91440" tIns="45720" rIns="91440" bIns="45720" rtlCol="0" anchor="b">
            <a:normAutofit/>
          </a:bodyPr>
          <a:lstStyle/>
          <a:p>
            <a:pPr>
              <a:lnSpc>
                <a:spcPct val="80000"/>
              </a:lnSpc>
            </a:pPr>
            <a:r>
              <a:rPr lang="es-MX" altLang="en-US" sz="9600" dirty="0">
                <a:solidFill>
                  <a:srgbClr val="FFFFFF"/>
                </a:solidFill>
              </a:rPr>
              <a:t>Diálisis</a:t>
            </a:r>
          </a:p>
        </p:txBody>
      </p:sp>
    </p:spTree>
    <p:extLst>
      <p:ext uri="{BB962C8B-B14F-4D97-AF65-F5344CB8AC3E}">
        <p14:creationId xmlns:p14="http://schemas.microsoft.com/office/powerpoint/2010/main" val="31709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ccessory, case&#10;&#10;Description automatically generated">
            <a:extLst>
              <a:ext uri="{FF2B5EF4-FFF2-40B4-BE49-F238E27FC236}">
                <a16:creationId xmlns:a16="http://schemas.microsoft.com/office/drawing/2014/main" xmlns="" id="{24EFBA03-0592-9C63-050E-3A2754BE28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xmlns="" id="{4AAD5EE4-2F9A-91FF-F909-65465B463DAE}"/>
              </a:ext>
            </a:extLst>
          </p:cNvPr>
          <p:cNvSpPr>
            <a:spLocks noGrp="1"/>
          </p:cNvSpPr>
          <p:nvPr>
            <p:ph type="title"/>
          </p:nvPr>
        </p:nvSpPr>
        <p:spPr>
          <a:xfrm>
            <a:off x="6551898" y="3630110"/>
            <a:ext cx="5317717" cy="3035808"/>
          </a:xfrm>
        </p:spPr>
        <p:txBody>
          <a:bodyPr vert="horz" lIns="91440" tIns="45720" rIns="91440" bIns="45720" rtlCol="0" anchor="b">
            <a:normAutofit/>
          </a:bodyPr>
          <a:lstStyle/>
          <a:p>
            <a:pPr>
              <a:lnSpc>
                <a:spcPct val="80000"/>
              </a:lnSpc>
              <a:spcAft>
                <a:spcPts val="600"/>
              </a:spcAft>
            </a:pPr>
            <a:r>
              <a:rPr lang="es-MX" sz="9600" dirty="0">
                <a:solidFill>
                  <a:srgbClr val="601720"/>
                </a:solidFill>
              </a:rPr>
              <a:t>Arterias</a:t>
            </a:r>
          </a:p>
        </p:txBody>
      </p:sp>
    </p:spTree>
    <p:extLst>
      <p:ext uri="{BB962C8B-B14F-4D97-AF65-F5344CB8AC3E}">
        <p14:creationId xmlns:p14="http://schemas.microsoft.com/office/powerpoint/2010/main" val="4061928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80EEF4F-7B21-B1B4-534E-7CBC1654F5C3}"/>
              </a:ext>
            </a:extLst>
          </p:cNvPr>
          <p:cNvSpPr>
            <a:spLocks noGrp="1"/>
          </p:cNvSpPr>
          <p:nvPr>
            <p:ph type="title"/>
          </p:nvPr>
        </p:nvSpPr>
        <p:spPr/>
        <p:txBody>
          <a:bodyPr/>
          <a:lstStyle/>
          <a:p>
            <a:endParaRPr lang="es-MX"/>
          </a:p>
        </p:txBody>
      </p:sp>
      <p:sp useBgFill="1">
        <p:nvSpPr>
          <p:cNvPr id="4" name="Rectangle 3">
            <a:extLst>
              <a:ext uri="{FF2B5EF4-FFF2-40B4-BE49-F238E27FC236}">
                <a16:creationId xmlns:a16="http://schemas.microsoft.com/office/drawing/2014/main" xmlns="" id="{8CC8B5D3-11BF-E599-1F56-8F9FD79221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close up of one annoyed red blood eye of mature adult women affected by conjunctivitis or after flu, cold or allergy - eye blood vessels stock pictures, royalty-free photos &amp; images">
            <a:extLst>
              <a:ext uri="{FF2B5EF4-FFF2-40B4-BE49-F238E27FC236}">
                <a16:creationId xmlns:a16="http://schemas.microsoft.com/office/drawing/2014/main" xmlns="" id="{808DBE76-3F8B-A5C7-3918-10386BA42D7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267201" y="10"/>
            <a:ext cx="7924800" cy="33832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Visual, Visual Test, Vision">
            <a:extLst>
              <a:ext uri="{FF2B5EF4-FFF2-40B4-BE49-F238E27FC236}">
                <a16:creationId xmlns:a16="http://schemas.microsoft.com/office/drawing/2014/main" xmlns="" id="{E3C59799-0F47-46E9-2B58-1BC589B402E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650916" y="3474720"/>
            <a:ext cx="7555832" cy="33832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9" name="Freeform: Shape 8">
            <a:extLst>
              <a:ext uri="{FF2B5EF4-FFF2-40B4-BE49-F238E27FC236}">
                <a16:creationId xmlns:a16="http://schemas.microsoft.com/office/drawing/2014/main" xmlns="" id="{1BBD9192-8470-6147-0C4B-9E4A2F897B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1">
            <a:extLst>
              <a:ext uri="{FF2B5EF4-FFF2-40B4-BE49-F238E27FC236}">
                <a16:creationId xmlns:a16="http://schemas.microsoft.com/office/drawing/2014/main" xmlns="" id="{02A4C220-AEF6-B354-424F-B8C4774D5A33}"/>
              </a:ext>
            </a:extLst>
          </p:cNvPr>
          <p:cNvSpPr txBox="1">
            <a:spLocks/>
          </p:cNvSpPr>
          <p:nvPr/>
        </p:nvSpPr>
        <p:spPr>
          <a:xfrm>
            <a:off x="643468" y="609600"/>
            <a:ext cx="3992700" cy="38771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altLang="en-US" sz="6500" dirty="0"/>
              <a:t>Arterias de </a:t>
            </a:r>
          </a:p>
          <a:p>
            <a:r>
              <a:rPr lang="es-MX" altLang="en-US" sz="6500" dirty="0"/>
              <a:t>los ojos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xmlns="" id="{80405A95-4544-BCAB-0303-D5BBEA07E6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person, blue&#10;&#10;Description automatically generated">
            <a:extLst>
              <a:ext uri="{FF2B5EF4-FFF2-40B4-BE49-F238E27FC236}">
                <a16:creationId xmlns:a16="http://schemas.microsoft.com/office/drawing/2014/main" xmlns="" id="{AE1EDF0A-5FD8-6358-DD01-1E224A797B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67201" y="10"/>
            <a:ext cx="7924800" cy="3383270"/>
          </a:xfrm>
          <a:prstGeom prst="rect">
            <a:avLst/>
          </a:prstGeom>
        </p:spPr>
      </p:pic>
      <p:pic>
        <p:nvPicPr>
          <p:cNvPr id="6" name="Picture 5" descr="A person looking at a computer&#10;&#10;Description automatically generated with low confidence">
            <a:extLst>
              <a:ext uri="{FF2B5EF4-FFF2-40B4-BE49-F238E27FC236}">
                <a16:creationId xmlns:a16="http://schemas.microsoft.com/office/drawing/2014/main" xmlns="" id="{F37978BF-C437-8D21-5EAB-2801E8A8B92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50916" y="3474720"/>
            <a:ext cx="7555832" cy="3383280"/>
          </a:xfrm>
          <a:prstGeom prst="rect">
            <a:avLst/>
          </a:prstGeom>
        </p:spPr>
      </p:pic>
      <p:sp useBgFill="1">
        <p:nvSpPr>
          <p:cNvPr id="7" name="Freeform: Shape 6">
            <a:extLst>
              <a:ext uri="{FF2B5EF4-FFF2-40B4-BE49-F238E27FC236}">
                <a16:creationId xmlns:a16="http://schemas.microsoft.com/office/drawing/2014/main" xmlns="" id="{F74CA204-6CDF-D857-C0B2-9A96E781CF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1">
            <a:extLst>
              <a:ext uri="{FF2B5EF4-FFF2-40B4-BE49-F238E27FC236}">
                <a16:creationId xmlns:a16="http://schemas.microsoft.com/office/drawing/2014/main" xmlns="" id="{7C527DAC-40E5-546C-A14B-9DF57C856784}"/>
              </a:ext>
            </a:extLst>
          </p:cNvPr>
          <p:cNvSpPr txBox="1">
            <a:spLocks/>
          </p:cNvSpPr>
          <p:nvPr/>
        </p:nvSpPr>
        <p:spPr>
          <a:xfrm>
            <a:off x="643468" y="609600"/>
            <a:ext cx="3992700" cy="38771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altLang="en-US" sz="5000" dirty="0"/>
              <a:t>Visi</a:t>
            </a:r>
            <a:r>
              <a:rPr lang="es-MX" altLang="en-US" sz="5000" dirty="0">
                <a:ea typeface="ＭＳ Ｐゴシック" panose="020B0600070205080204" pitchFamily="34" charset="-128"/>
              </a:rPr>
              <a:t>ó</a:t>
            </a:r>
            <a:r>
              <a:rPr lang="es-MX" altLang="en-US" sz="5000" dirty="0"/>
              <a:t>n limitada </a:t>
            </a:r>
          </a:p>
          <a:p>
            <a:r>
              <a:rPr lang="es-MX" altLang="en-US" sz="5000" dirty="0"/>
              <a:t>o ceguera</a:t>
            </a:r>
            <a:endParaRPr lang="es-MX" altLang="en-US" sz="5000" cap="all" dirty="0"/>
          </a:p>
        </p:txBody>
      </p:sp>
    </p:spTree>
    <p:extLst>
      <p:ext uri="{BB962C8B-B14F-4D97-AF65-F5344CB8AC3E}">
        <p14:creationId xmlns:p14="http://schemas.microsoft.com/office/powerpoint/2010/main" val="58911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0F83EB6-BB09-7089-8F73-39C9C38E58E7}"/>
              </a:ext>
            </a:extLst>
          </p:cNvPr>
          <p:cNvSpPr>
            <a:spLocks noGrp="1"/>
          </p:cNvSpPr>
          <p:nvPr>
            <p:ph type="title"/>
          </p:nvPr>
        </p:nvSpPr>
        <p:spPr/>
        <p:txBody>
          <a:bodyPr/>
          <a:lstStyle/>
          <a:p>
            <a:endParaRPr lang="es-MX"/>
          </a:p>
        </p:txBody>
      </p:sp>
      <p:sp>
        <p:nvSpPr>
          <p:cNvPr id="7" name="Rectangle 6">
            <a:extLst>
              <a:ext uri="{FF2B5EF4-FFF2-40B4-BE49-F238E27FC236}">
                <a16:creationId xmlns:a16="http://schemas.microsoft.com/office/drawing/2014/main" xmlns="" id="{A68CDBDC-ADCD-DA68-D17E-4C9D8BDD80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xmlns="" id="{F65222CF-CA2C-AA3B-CF9C-5F59FBA107DB}"/>
              </a:ext>
            </a:extLst>
          </p:cNvPr>
          <p:cNvSpPr txBox="1">
            <a:spLocks/>
          </p:cNvSpPr>
          <p:nvPr/>
        </p:nvSpPr>
        <p:spPr>
          <a:xfrm>
            <a:off x="5021821" y="3812954"/>
            <a:ext cx="6465287" cy="15160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800" cap="all" dirty="0">
                <a:solidFill>
                  <a:srgbClr val="FFFFFF"/>
                </a:solidFill>
              </a:rPr>
              <a:t>Amputaciones </a:t>
            </a:r>
          </a:p>
        </p:txBody>
      </p:sp>
      <p:cxnSp>
        <p:nvCxnSpPr>
          <p:cNvPr id="10" name="Straight Connector 9">
            <a:extLst>
              <a:ext uri="{FF2B5EF4-FFF2-40B4-BE49-F238E27FC236}">
                <a16:creationId xmlns:a16="http://schemas.microsoft.com/office/drawing/2014/main" xmlns="" id="{E0212357-EF35-AF41-92BB-DB3A9E51EA4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1" name="Picture 8" descr="A picture containing person, indoor, man, front&#10;&#10;Description generated with very high confidence">
            <a:extLst>
              <a:ext uri="{FF2B5EF4-FFF2-40B4-BE49-F238E27FC236}">
                <a16:creationId xmlns:a16="http://schemas.microsoft.com/office/drawing/2014/main" xmlns="" id="{194BDFB3-C76C-20EA-EAD0-F60AACE0CC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317635" y="321733"/>
            <a:ext cx="4160452" cy="6214534"/>
          </a:xfrm>
          <a:prstGeom prst="rect">
            <a:avLst/>
          </a:prstGeom>
        </p:spPr>
      </p:pic>
      <p:pic>
        <p:nvPicPr>
          <p:cNvPr id="12" name="Picture 4" descr="A picture containing food&#10;&#10;Description generated with very high confidence">
            <a:extLst>
              <a:ext uri="{FF2B5EF4-FFF2-40B4-BE49-F238E27FC236}">
                <a16:creationId xmlns:a16="http://schemas.microsoft.com/office/drawing/2014/main" xmlns="" id="{609C45F0-18CE-CDC7-5347-BF0AA9AC6AE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54296" y="299363"/>
            <a:ext cx="7217085" cy="3008188"/>
          </a:xfrm>
          <a:prstGeom prst="rect">
            <a:avLst/>
          </a:prstGeom>
        </p:spPr>
      </p:pic>
    </p:spTree>
    <p:extLst>
      <p:ext uri="{BB962C8B-B14F-4D97-AF65-F5344CB8AC3E}">
        <p14:creationId xmlns:p14="http://schemas.microsoft.com/office/powerpoint/2010/main" val="130947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Exercise, Relax, Betterlife, Man">
            <a:extLst>
              <a:ext uri="{FF2B5EF4-FFF2-40B4-BE49-F238E27FC236}">
                <a16:creationId xmlns:a16="http://schemas.microsoft.com/office/drawing/2014/main" xmlns="" id="{67F5775F-0972-4C91-2E52-899EB512D47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 y="10"/>
            <a:ext cx="6095980" cy="34289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Salad, Fruit, Berry, Healthy, Vitamins">
            <a:extLst>
              <a:ext uri="{FF2B5EF4-FFF2-40B4-BE49-F238E27FC236}">
                <a16:creationId xmlns:a16="http://schemas.microsoft.com/office/drawing/2014/main" xmlns="" id="{CBEFF546-B7BF-F60F-FD10-031A99D451C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096000" y="10"/>
            <a:ext cx="6096000" cy="34289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lu Shot, Needle, Ouch, Medical">
            <a:extLst>
              <a:ext uri="{FF2B5EF4-FFF2-40B4-BE49-F238E27FC236}">
                <a16:creationId xmlns:a16="http://schemas.microsoft.com/office/drawing/2014/main" xmlns="" id="{FFFFC2C4-B54D-5EE6-A1C4-4D363B81AF0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0" y="3429000"/>
            <a:ext cx="609598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edications, Tablets, Medicine, Cure">
            <a:extLst>
              <a:ext uri="{FF2B5EF4-FFF2-40B4-BE49-F238E27FC236}">
                <a16:creationId xmlns:a16="http://schemas.microsoft.com/office/drawing/2014/main" xmlns="" id="{22CC9BB9-B1A5-33E6-74FA-4DC6E3764D8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096000" y="3429000"/>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xmlns="" id="{A07FD9B4-FB7F-37B3-1D0C-1E9DBF38C4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2D998FAE-0AD7-8AB7-6E04-1C08F4B601BB}"/>
              </a:ext>
            </a:extLst>
          </p:cNvPr>
          <p:cNvSpPr/>
          <p:nvPr/>
        </p:nvSpPr>
        <p:spPr>
          <a:xfrm>
            <a:off x="4286858" y="2761554"/>
            <a:ext cx="3618284" cy="1345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defRPr/>
            </a:pPr>
            <a:r>
              <a:rPr lang="es-MX" sz="4000" b="1" kern="1200" cap="all" dirty="0">
                <a:solidFill>
                  <a:srgbClr val="080808"/>
                </a:solidFill>
                <a:latin typeface="+mj-lt"/>
                <a:ea typeface="+mj-ea"/>
                <a:cs typeface="+mj-cs"/>
              </a:rPr>
              <a:t>¿QUÉ PUEDO HACER?</a:t>
            </a:r>
          </a:p>
        </p:txBody>
      </p:sp>
      <p:sp>
        <p:nvSpPr>
          <p:cNvPr id="13" name="Frame 12">
            <a:extLst>
              <a:ext uri="{FF2B5EF4-FFF2-40B4-BE49-F238E27FC236}">
                <a16:creationId xmlns:a16="http://schemas.microsoft.com/office/drawing/2014/main" xmlns="" id="{F40C3463-42B1-57C6-43DA-020F779390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69447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F841358-9303-0F0F-291B-781F1C72EF9A}"/>
              </a:ext>
            </a:extLst>
          </p:cNvPr>
          <p:cNvSpPr>
            <a:spLocks noGrp="1"/>
          </p:cNvSpPr>
          <p:nvPr>
            <p:ph type="title"/>
          </p:nvPr>
        </p:nvSpPr>
        <p:spPr/>
        <p:txBody>
          <a:bodyPr/>
          <a:lstStyle/>
          <a:p>
            <a:endParaRPr lang="es-MX"/>
          </a:p>
        </p:txBody>
      </p:sp>
      <p:pic>
        <p:nvPicPr>
          <p:cNvPr id="5" name="Picture 4" descr="A picture containing person, hospital room, room&#10;&#10;Description automatically generated">
            <a:extLst>
              <a:ext uri="{FF2B5EF4-FFF2-40B4-BE49-F238E27FC236}">
                <a16:creationId xmlns:a16="http://schemas.microsoft.com/office/drawing/2014/main" xmlns="" id="{D799D900-BAD0-B110-DA85-AECEF8C8C1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182" r="9091"/>
          <a:stretch/>
        </p:blipFill>
        <p:spPr>
          <a:xfrm>
            <a:off x="20" y="10"/>
            <a:ext cx="12191980" cy="6857990"/>
          </a:xfrm>
          <a:prstGeom prst="rect">
            <a:avLst/>
          </a:prstGeom>
        </p:spPr>
      </p:pic>
      <p:sp>
        <p:nvSpPr>
          <p:cNvPr id="6" name="Rectangle 5">
            <a:extLst>
              <a:ext uri="{FF2B5EF4-FFF2-40B4-BE49-F238E27FC236}">
                <a16:creationId xmlns:a16="http://schemas.microsoft.com/office/drawing/2014/main" xmlns="" id="{BD691396-CAD4-1E52-5A41-9479160B01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ltGray">
          <a:xfrm>
            <a:off x="393308" y="4549726"/>
            <a:ext cx="11438793" cy="1844256"/>
          </a:xfrm>
          <a:prstGeom prst="rect">
            <a:avLst/>
          </a:prstGeom>
          <a:solidFill>
            <a:srgbClr val="404040">
              <a:alpha val="93000"/>
            </a:srgbClr>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xmlns="" id="{DC6572B3-A13A-6831-4886-1D3D433C6529}"/>
              </a:ext>
            </a:extLst>
          </p:cNvPr>
          <p:cNvSpPr txBox="1">
            <a:spLocks/>
          </p:cNvSpPr>
          <p:nvPr/>
        </p:nvSpPr>
        <p:spPr>
          <a:xfrm>
            <a:off x="542544" y="4754880"/>
            <a:ext cx="11137392" cy="93268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altLang="en-US" sz="6000" dirty="0">
                <a:solidFill>
                  <a:schemeClr val="bg1"/>
                </a:solidFill>
              </a:rPr>
              <a:t>Vacunas</a:t>
            </a:r>
          </a:p>
        </p:txBody>
      </p:sp>
      <p:cxnSp>
        <p:nvCxnSpPr>
          <p:cNvPr id="8" name="Straight Connector 7">
            <a:extLst>
              <a:ext uri="{FF2B5EF4-FFF2-40B4-BE49-F238E27FC236}">
                <a16:creationId xmlns:a16="http://schemas.microsoft.com/office/drawing/2014/main" xmlns="" id="{B7EDC51E-5F65-A151-B346-D7DD47C95D5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2209800" y="574243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xmlns="" id="{BEABA2DB-E0D8-D6F9-9983-28F00A9EE4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person, indoor, wall, young&#10;&#10;Description automatically generated">
            <a:extLst>
              <a:ext uri="{FF2B5EF4-FFF2-40B4-BE49-F238E27FC236}">
                <a16:creationId xmlns:a16="http://schemas.microsoft.com/office/drawing/2014/main" xmlns="" id="{45375CEE-5D8C-6FB0-0168-BBDEA5BF93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5" name="Picture 4" descr="Text, letter&#10;&#10;Description automatically generated">
            <a:extLst>
              <a:ext uri="{FF2B5EF4-FFF2-40B4-BE49-F238E27FC236}">
                <a16:creationId xmlns:a16="http://schemas.microsoft.com/office/drawing/2014/main" xmlns="" id="{19ADBDBD-7F97-91E7-B314-3F49E942EB4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6" name="Picture 5" descr="A picture containing person, outdoor&#10;&#10;Description automatically generated">
            <a:extLst>
              <a:ext uri="{FF2B5EF4-FFF2-40B4-BE49-F238E27FC236}">
                <a16:creationId xmlns:a16="http://schemas.microsoft.com/office/drawing/2014/main" xmlns="" id="{B3CEE264-601E-E523-03DD-9F3C0462BB4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7" name="Freeform: Shape 6">
            <a:extLst>
              <a:ext uri="{FF2B5EF4-FFF2-40B4-BE49-F238E27FC236}">
                <a16:creationId xmlns:a16="http://schemas.microsoft.com/office/drawing/2014/main" xmlns="" id="{0DA40DC4-B4EA-0876-7535-EDCF8F6219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5927943" cy="6858000"/>
          </a:xfrm>
          <a:custGeom>
            <a:avLst/>
            <a:gdLst>
              <a:gd name="connsiteX0" fmla="*/ 0 w 5927943"/>
              <a:gd name="connsiteY0" fmla="*/ 0 h 6858000"/>
              <a:gd name="connsiteX1" fmla="*/ 5129522 w 5927943"/>
              <a:gd name="connsiteY1" fmla="*/ 0 h 6858000"/>
              <a:gd name="connsiteX2" fmla="*/ 5289639 w 5927943"/>
              <a:gd name="connsiteY2" fmla="*/ 323150 h 6858000"/>
              <a:gd name="connsiteX3" fmla="*/ 5927943 w 5927943"/>
              <a:gd name="connsiteY3" fmla="*/ 3476847 h 6858000"/>
              <a:gd name="connsiteX4" fmla="*/ 5289639 w 5927943"/>
              <a:gd name="connsiteY4" fmla="*/ 6630545 h 6858000"/>
              <a:gd name="connsiteX5" fmla="*/ 5176937 w 5927943"/>
              <a:gd name="connsiteY5" fmla="*/ 6858000 h 6858000"/>
              <a:gd name="connsiteX6" fmla="*/ 0 w 592794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943" h="6858000">
                <a:moveTo>
                  <a:pt x="0" y="0"/>
                </a:moveTo>
                <a:lnTo>
                  <a:pt x="5129522" y="0"/>
                </a:lnTo>
                <a:lnTo>
                  <a:pt x="5289639" y="323150"/>
                </a:lnTo>
                <a:cubicBezTo>
                  <a:pt x="5692631" y="1223391"/>
                  <a:pt x="5927943" y="2308646"/>
                  <a:pt x="5927943" y="3476847"/>
                </a:cubicBezTo>
                <a:cubicBezTo>
                  <a:pt x="5927943" y="4645048"/>
                  <a:pt x="5692631" y="5730304"/>
                  <a:pt x="5289639" y="6630545"/>
                </a:cubicBezTo>
                <a:lnTo>
                  <a:pt x="517693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8" name="Freeform: Shape 7">
            <a:extLst>
              <a:ext uri="{FF2B5EF4-FFF2-40B4-BE49-F238E27FC236}">
                <a16:creationId xmlns:a16="http://schemas.microsoft.com/office/drawing/2014/main" xmlns="" id="{7F2B26A0-FA68-03B4-32D1-F7A2D0C9EF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5917310" cy="6858000"/>
          </a:xfrm>
          <a:custGeom>
            <a:avLst/>
            <a:gdLst>
              <a:gd name="connsiteX0" fmla="*/ 0 w 5917310"/>
              <a:gd name="connsiteY0" fmla="*/ 0 h 6858000"/>
              <a:gd name="connsiteX1" fmla="*/ 5118889 w 5917310"/>
              <a:gd name="connsiteY1" fmla="*/ 0 h 6858000"/>
              <a:gd name="connsiteX2" fmla="*/ 5279006 w 5917310"/>
              <a:gd name="connsiteY2" fmla="*/ 323150 h 6858000"/>
              <a:gd name="connsiteX3" fmla="*/ 5917310 w 5917310"/>
              <a:gd name="connsiteY3" fmla="*/ 3476847 h 6858000"/>
              <a:gd name="connsiteX4" fmla="*/ 5279006 w 5917310"/>
              <a:gd name="connsiteY4" fmla="*/ 6630545 h 6858000"/>
              <a:gd name="connsiteX5" fmla="*/ 5166304 w 5917310"/>
              <a:gd name="connsiteY5" fmla="*/ 6858000 h 6858000"/>
              <a:gd name="connsiteX6" fmla="*/ 0 w 591731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7310" h="6858000">
                <a:moveTo>
                  <a:pt x="0" y="0"/>
                </a:moveTo>
                <a:lnTo>
                  <a:pt x="5118889" y="0"/>
                </a:lnTo>
                <a:lnTo>
                  <a:pt x="5279006" y="323150"/>
                </a:lnTo>
                <a:cubicBezTo>
                  <a:pt x="5681998" y="1223391"/>
                  <a:pt x="5917310" y="2308646"/>
                  <a:pt x="5917310" y="3476847"/>
                </a:cubicBezTo>
                <a:cubicBezTo>
                  <a:pt x="5917310" y="4645048"/>
                  <a:pt x="5681998" y="5730304"/>
                  <a:pt x="5279006" y="6630545"/>
                </a:cubicBezTo>
                <a:lnTo>
                  <a:pt x="516630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1">
            <a:extLst>
              <a:ext uri="{FF2B5EF4-FFF2-40B4-BE49-F238E27FC236}">
                <a16:creationId xmlns:a16="http://schemas.microsoft.com/office/drawing/2014/main" xmlns="" id="{A77FB81B-7EE0-D99A-732F-92279B8488CB}"/>
              </a:ext>
            </a:extLst>
          </p:cNvPr>
          <p:cNvSpPr>
            <a:spLocks noGrp="1"/>
          </p:cNvSpPr>
          <p:nvPr>
            <p:ph type="title"/>
          </p:nvPr>
        </p:nvSpPr>
        <p:spPr>
          <a:xfrm>
            <a:off x="438912" y="1527048"/>
            <a:ext cx="5020056" cy="2770632"/>
          </a:xfrm>
        </p:spPr>
        <p:txBody>
          <a:bodyPr vert="horz" lIns="91440" tIns="45720" rIns="91440" bIns="45720" rtlCol="0" anchor="b">
            <a:normAutofit/>
          </a:bodyPr>
          <a:lstStyle/>
          <a:p>
            <a:r>
              <a:rPr lang="en-US" sz="5400" kern="1200" dirty="0">
                <a:solidFill>
                  <a:schemeClr val="tx1"/>
                </a:solidFill>
                <a:latin typeface="+mj-lt"/>
                <a:ea typeface="+mj-ea"/>
                <a:cs typeface="+mj-cs"/>
              </a:rPr>
              <a:t>INFLUENZA, NEUMONÍA y COVID</a:t>
            </a:r>
          </a:p>
        </p:txBody>
      </p:sp>
      <p:sp>
        <p:nvSpPr>
          <p:cNvPr id="10" name="Rectangle 9">
            <a:extLst>
              <a:ext uri="{FF2B5EF4-FFF2-40B4-BE49-F238E27FC236}">
                <a16:creationId xmlns:a16="http://schemas.microsoft.com/office/drawing/2014/main" xmlns="" id="{BB409275-27BD-5B85-9ED0-B797C21C5C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1B89868F-A2E2-75DC-2555-D07633DCD0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xmlns="" id="{58361843-D44F-5EA3-9EF3-B477604A6E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2400" y="15240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person, indoor, wall, young&#10;&#10;Description automatically generated">
            <a:extLst>
              <a:ext uri="{FF2B5EF4-FFF2-40B4-BE49-F238E27FC236}">
                <a16:creationId xmlns:a16="http://schemas.microsoft.com/office/drawing/2014/main" xmlns="" id="{1B74E680-56BD-73EF-7C43-59324B837A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81721" y="1524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14" name="Picture 13" descr="Text, letter&#10;&#10;Description automatically generated">
            <a:extLst>
              <a:ext uri="{FF2B5EF4-FFF2-40B4-BE49-F238E27FC236}">
                <a16:creationId xmlns:a16="http://schemas.microsoft.com/office/drawing/2014/main" xmlns="" id="{9A200E8C-EAC2-97A0-2F8C-B4764AD4A84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67714" y="1524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15" name="Picture 14" descr="A picture containing person, outdoor&#10;&#10;Description automatically generated">
            <a:extLst>
              <a:ext uri="{FF2B5EF4-FFF2-40B4-BE49-F238E27FC236}">
                <a16:creationId xmlns:a16="http://schemas.microsoft.com/office/drawing/2014/main" xmlns="" id="{DAD3D6E9-AEDB-DA0F-B70E-71B010E4EF6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5320753" y="36088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16" name="Freeform: Shape 15">
            <a:extLst>
              <a:ext uri="{FF2B5EF4-FFF2-40B4-BE49-F238E27FC236}">
                <a16:creationId xmlns:a16="http://schemas.microsoft.com/office/drawing/2014/main" xmlns="" id="{CB411B83-C23D-EE30-7432-2242BD1A4D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2400" y="152400"/>
            <a:ext cx="5927943" cy="6858000"/>
          </a:xfrm>
          <a:custGeom>
            <a:avLst/>
            <a:gdLst>
              <a:gd name="connsiteX0" fmla="*/ 0 w 5927943"/>
              <a:gd name="connsiteY0" fmla="*/ 0 h 6858000"/>
              <a:gd name="connsiteX1" fmla="*/ 5129522 w 5927943"/>
              <a:gd name="connsiteY1" fmla="*/ 0 h 6858000"/>
              <a:gd name="connsiteX2" fmla="*/ 5289639 w 5927943"/>
              <a:gd name="connsiteY2" fmla="*/ 323150 h 6858000"/>
              <a:gd name="connsiteX3" fmla="*/ 5927943 w 5927943"/>
              <a:gd name="connsiteY3" fmla="*/ 3476847 h 6858000"/>
              <a:gd name="connsiteX4" fmla="*/ 5289639 w 5927943"/>
              <a:gd name="connsiteY4" fmla="*/ 6630545 h 6858000"/>
              <a:gd name="connsiteX5" fmla="*/ 5176937 w 5927943"/>
              <a:gd name="connsiteY5" fmla="*/ 6858000 h 6858000"/>
              <a:gd name="connsiteX6" fmla="*/ 0 w 592794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943" h="6858000">
                <a:moveTo>
                  <a:pt x="0" y="0"/>
                </a:moveTo>
                <a:lnTo>
                  <a:pt x="5129522" y="0"/>
                </a:lnTo>
                <a:lnTo>
                  <a:pt x="5289639" y="323150"/>
                </a:lnTo>
                <a:cubicBezTo>
                  <a:pt x="5692631" y="1223391"/>
                  <a:pt x="5927943" y="2308646"/>
                  <a:pt x="5927943" y="3476847"/>
                </a:cubicBezTo>
                <a:cubicBezTo>
                  <a:pt x="5927943" y="4645048"/>
                  <a:pt x="5692631" y="5730304"/>
                  <a:pt x="5289639" y="6630545"/>
                </a:cubicBezTo>
                <a:lnTo>
                  <a:pt x="517693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7" name="Freeform: Shape 16">
            <a:extLst>
              <a:ext uri="{FF2B5EF4-FFF2-40B4-BE49-F238E27FC236}">
                <a16:creationId xmlns:a16="http://schemas.microsoft.com/office/drawing/2014/main" xmlns="" id="{BF676B32-D401-81F1-7304-732F5431D8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2400" y="152400"/>
            <a:ext cx="5917310" cy="6858000"/>
          </a:xfrm>
          <a:custGeom>
            <a:avLst/>
            <a:gdLst>
              <a:gd name="connsiteX0" fmla="*/ 0 w 5917310"/>
              <a:gd name="connsiteY0" fmla="*/ 0 h 6858000"/>
              <a:gd name="connsiteX1" fmla="*/ 5118889 w 5917310"/>
              <a:gd name="connsiteY1" fmla="*/ 0 h 6858000"/>
              <a:gd name="connsiteX2" fmla="*/ 5279006 w 5917310"/>
              <a:gd name="connsiteY2" fmla="*/ 323150 h 6858000"/>
              <a:gd name="connsiteX3" fmla="*/ 5917310 w 5917310"/>
              <a:gd name="connsiteY3" fmla="*/ 3476847 h 6858000"/>
              <a:gd name="connsiteX4" fmla="*/ 5279006 w 5917310"/>
              <a:gd name="connsiteY4" fmla="*/ 6630545 h 6858000"/>
              <a:gd name="connsiteX5" fmla="*/ 5166304 w 5917310"/>
              <a:gd name="connsiteY5" fmla="*/ 6858000 h 6858000"/>
              <a:gd name="connsiteX6" fmla="*/ 0 w 591731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7310" h="6858000">
                <a:moveTo>
                  <a:pt x="0" y="0"/>
                </a:moveTo>
                <a:lnTo>
                  <a:pt x="5118889" y="0"/>
                </a:lnTo>
                <a:lnTo>
                  <a:pt x="5279006" y="323150"/>
                </a:lnTo>
                <a:cubicBezTo>
                  <a:pt x="5681998" y="1223391"/>
                  <a:pt x="5917310" y="2308646"/>
                  <a:pt x="5917310" y="3476847"/>
                </a:cubicBezTo>
                <a:cubicBezTo>
                  <a:pt x="5917310" y="4645048"/>
                  <a:pt x="5681998" y="5730304"/>
                  <a:pt x="5279006" y="6630545"/>
                </a:cubicBezTo>
                <a:lnTo>
                  <a:pt x="516630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itle 1">
            <a:extLst>
              <a:ext uri="{FF2B5EF4-FFF2-40B4-BE49-F238E27FC236}">
                <a16:creationId xmlns:a16="http://schemas.microsoft.com/office/drawing/2014/main" xmlns="" id="{786B1CEA-DDF3-CF02-BF81-F3D1DEA7B452}"/>
              </a:ext>
            </a:extLst>
          </p:cNvPr>
          <p:cNvSpPr txBox="1">
            <a:spLocks/>
          </p:cNvSpPr>
          <p:nvPr/>
        </p:nvSpPr>
        <p:spPr>
          <a:xfrm>
            <a:off x="591312" y="1679448"/>
            <a:ext cx="5020056" cy="2770632"/>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dirty="0"/>
              <a:t>INFLUENZA (gripe), NEUMONIA y COVID</a:t>
            </a:r>
          </a:p>
        </p:txBody>
      </p:sp>
      <p:sp>
        <p:nvSpPr>
          <p:cNvPr id="19" name="Rectangle 18">
            <a:extLst>
              <a:ext uri="{FF2B5EF4-FFF2-40B4-BE49-F238E27FC236}">
                <a16:creationId xmlns:a16="http://schemas.microsoft.com/office/drawing/2014/main" xmlns="" id="{723AA3E9-2168-8920-37C6-8CBDF88987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920389" y="4991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xmlns="" id="{9B9985AA-6F6A-717F-774B-205BACF33E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1498" y="46135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18"/>
                                        </p:tgtEl>
                                        <p:attrNameLst>
                                          <p:attrName>style.visibility</p:attrName>
                                        </p:attrNameLst>
                                      </p:cBhvr>
                                      <p:to>
                                        <p:strVal val="visible"/>
                                      </p:to>
                                    </p:set>
                                    <p:animEffect transition="in" filter="fade">
                                      <p:cBhvr>
                                        <p:cTn id="10" dur="4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9AA82172-5D3F-986B-D2E7-4AA26B5B97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xmlns="" id="{B7A1A3E2-3FCA-4547-F545-CBB55F6EB8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itle 1">
            <a:extLst>
              <a:ext uri="{FF2B5EF4-FFF2-40B4-BE49-F238E27FC236}">
                <a16:creationId xmlns:a16="http://schemas.microsoft.com/office/drawing/2014/main" xmlns="" id="{782C2AF3-F529-FCAB-4ADC-3AC99F92F07A}"/>
              </a:ext>
            </a:extLst>
          </p:cNvPr>
          <p:cNvSpPr>
            <a:spLocks noGrp="1"/>
          </p:cNvSpPr>
          <p:nvPr>
            <p:ph type="title"/>
          </p:nvPr>
        </p:nvSpPr>
        <p:spPr>
          <a:xfrm>
            <a:off x="838200" y="4435052"/>
            <a:ext cx="3093720" cy="1645920"/>
          </a:xfrm>
        </p:spPr>
        <p:txBody>
          <a:bodyPr>
            <a:noAutofit/>
          </a:bodyPr>
          <a:lstStyle/>
          <a:p>
            <a:r>
              <a:rPr lang="es-MX" altLang="en-US" sz="4000">
                <a:latin typeface="Arial" panose="020B0604020202020204" pitchFamily="34" charset="0"/>
                <a:ea typeface="ＭＳ Ｐゴシック"/>
                <a:cs typeface="Arial" panose="020B0604020202020204" pitchFamily="34" charset="0"/>
              </a:rPr>
              <a:t>Otros exámenes preventivos</a:t>
            </a:r>
            <a:endParaRPr lang="es-MX" altLang="en-US" sz="4000">
              <a:latin typeface="Arial" panose="020B0604020202020204" pitchFamily="34" charset="0"/>
              <a:ea typeface="ＭＳ Ｐゴシック" panose="020B0600070205080204" pitchFamily="34" charset="-128"/>
              <a:cs typeface="Arial" panose="020B0604020202020204" pitchFamily="34" charset="0"/>
            </a:endParaRPr>
          </a:p>
        </p:txBody>
      </p:sp>
      <p:pic>
        <p:nvPicPr>
          <p:cNvPr id="23" name="Picture 6" descr="Portrait female doing mamography. Portrait of a female doing mamography stock photo">
            <a:hlinkClick r:id="rId3"/>
            <a:extLst>
              <a:ext uri="{FF2B5EF4-FFF2-40B4-BE49-F238E27FC236}">
                <a16:creationId xmlns:a16="http://schemas.microsoft.com/office/drawing/2014/main" xmlns="" id="{AF48B60D-34EF-4F5D-0C7A-6789D7DBC9A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2"/>
          <a:stretch/>
        </p:blipFill>
        <p:spPr bwMode="auto">
          <a:xfrm>
            <a:off x="8161030" y="-16830"/>
            <a:ext cx="3931900" cy="400507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A person wearing a blue shirt&#10;&#10;Description generated with high confidence">
            <a:extLst>
              <a:ext uri="{FF2B5EF4-FFF2-40B4-BE49-F238E27FC236}">
                <a16:creationId xmlns:a16="http://schemas.microsoft.com/office/drawing/2014/main" xmlns="" id="{F35B523D-897D-2CC1-F22E-2FF1EFE2EF8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3"/>
          <a:stretch/>
        </p:blipFill>
        <p:spPr>
          <a:xfrm>
            <a:off x="4130040" y="6"/>
            <a:ext cx="3931920" cy="4005071"/>
          </a:xfrm>
          <a:prstGeom prst="rect">
            <a:avLst/>
          </a:prstGeom>
        </p:spPr>
      </p:pic>
      <p:pic>
        <p:nvPicPr>
          <p:cNvPr id="25" name="Picture 4" descr="Gastroscope. Doctor gastroenterologist with probe to perform gastroscopy and colonoscopy stock photos">
            <a:hlinkClick r:id="rId6"/>
            <a:extLst>
              <a:ext uri="{FF2B5EF4-FFF2-40B4-BE49-F238E27FC236}">
                <a16:creationId xmlns:a16="http://schemas.microsoft.com/office/drawing/2014/main" xmlns="" id="{E9C43C11-1126-05C0-0D58-11BF1DDCAD98}"/>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b="-2"/>
          <a:stretch/>
        </p:blipFill>
        <p:spPr bwMode="auto">
          <a:xfrm>
            <a:off x="107390" y="2648"/>
            <a:ext cx="3931920" cy="4005072"/>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xmlns="" id="{6FF3B7AB-0340-D106-F463-74B340DDB7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xmlns="" id="{67E83D7F-48F5-F2F3-368B-FA8DF10652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3398520"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Content Placeholder 9">
            <a:extLst>
              <a:ext uri="{FF2B5EF4-FFF2-40B4-BE49-F238E27FC236}">
                <a16:creationId xmlns:a16="http://schemas.microsoft.com/office/drawing/2014/main" xmlns="" id="{8F0652A9-39CA-2122-5CF7-6BBFAA26865A}"/>
              </a:ext>
            </a:extLst>
          </p:cNvPr>
          <p:cNvSpPr>
            <a:spLocks noGrp="1"/>
          </p:cNvSpPr>
          <p:nvPr>
            <p:ph idx="1"/>
          </p:nvPr>
        </p:nvSpPr>
        <p:spPr>
          <a:xfrm>
            <a:off x="4380266" y="4435052"/>
            <a:ext cx="7104188" cy="1645920"/>
          </a:xfrm>
        </p:spPr>
        <p:txBody>
          <a:bodyPr anchor="ctr">
            <a:normAutofit/>
          </a:bodyPr>
          <a:lstStyle/>
          <a:p>
            <a:pPr>
              <a:buFont typeface="Arial" panose="020B0604020202020204" pitchFamily="34" charset="0"/>
              <a:buNone/>
            </a:pPr>
            <a:endParaRPr lang="es-MX" altLang="en-US" sz="1800">
              <a:ea typeface="ＭＳ Ｐゴシック" panose="020B0600070205080204" pitchFamily="34" charset="-128"/>
            </a:endParaRPr>
          </a:p>
          <a:p>
            <a:pPr>
              <a:buFont typeface="Arial" panose="020B0604020202020204" pitchFamily="34" charset="0"/>
              <a:buNone/>
            </a:pPr>
            <a:endParaRPr lang="es-MX" altLang="en-US" sz="1800">
              <a:ea typeface="ＭＳ Ｐゴシック" panose="020B0600070205080204" pitchFamily="34" charset="-128"/>
            </a:endParaRPr>
          </a:p>
          <a:p>
            <a:pPr>
              <a:buFont typeface="Arial" panose="020B0604020202020204" pitchFamily="34" charset="0"/>
              <a:buNone/>
            </a:pPr>
            <a:endParaRPr lang="es-MX" altLang="en-US" sz="1800">
              <a:ea typeface="ＭＳ Ｐゴシック" panose="020B0600070205080204" pitchFamily="34" charset="-128"/>
            </a:endParaRPr>
          </a:p>
        </p:txBody>
      </p:sp>
      <p:sp>
        <p:nvSpPr>
          <p:cNvPr id="29" name="TextBox 28">
            <a:extLst>
              <a:ext uri="{FF2B5EF4-FFF2-40B4-BE49-F238E27FC236}">
                <a16:creationId xmlns:a16="http://schemas.microsoft.com/office/drawing/2014/main" xmlns="" id="{B326AD86-2153-DCF7-0DAF-BA5B64C435FA}"/>
              </a:ext>
            </a:extLst>
          </p:cNvPr>
          <p:cNvSpPr txBox="1"/>
          <p:nvPr/>
        </p:nvSpPr>
        <p:spPr>
          <a:xfrm>
            <a:off x="4556707" y="4517754"/>
            <a:ext cx="443952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s-MX" sz="3000">
                <a:solidFill>
                  <a:schemeClr val="tx1">
                    <a:lumMod val="85000"/>
                    <a:lumOff val="15000"/>
                  </a:schemeClr>
                </a:solidFill>
                <a:latin typeface="Arial"/>
                <a:ea typeface="ＭＳ Ｐゴシック"/>
                <a:cs typeface="Arial"/>
              </a:rPr>
              <a:t>Colonoscopía</a:t>
            </a:r>
          </a:p>
          <a:p>
            <a:pPr marL="285750" indent="-285750">
              <a:buFont typeface="Arial" panose="020B0604020202020204" pitchFamily="34" charset="0"/>
              <a:buChar char="•"/>
            </a:pPr>
            <a:r>
              <a:rPr lang="es-MX" sz="3000">
                <a:solidFill>
                  <a:schemeClr val="tx1">
                    <a:lumMod val="85000"/>
                    <a:lumOff val="15000"/>
                  </a:schemeClr>
                </a:solidFill>
                <a:latin typeface="Arial"/>
                <a:ea typeface="ＭＳ Ｐゴシック"/>
                <a:cs typeface="Arial"/>
              </a:rPr>
              <a:t>Mamograma</a:t>
            </a:r>
          </a:p>
          <a:p>
            <a:pPr marL="285750" indent="-285750">
              <a:buFont typeface="Arial" panose="020B0604020202020204" pitchFamily="34" charset="0"/>
              <a:buChar char="•"/>
            </a:pPr>
            <a:r>
              <a:rPr lang="es-MX" sz="3000">
                <a:solidFill>
                  <a:schemeClr val="tx1">
                    <a:lumMod val="85000"/>
                    <a:lumOff val="15000"/>
                  </a:schemeClr>
                </a:solidFill>
                <a:latin typeface="Arial"/>
                <a:ea typeface="ＭＳ Ｐゴシック"/>
                <a:cs typeface="Arial"/>
              </a:rPr>
              <a:t>Papanicolau</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A8624074-F0BC-972E-A4D0-878050D09873}"/>
              </a:ext>
            </a:extLst>
          </p:cNvPr>
          <p:cNvSpPr>
            <a:spLocks noGrp="1"/>
          </p:cNvSpPr>
          <p:nvPr>
            <p:ph type="title"/>
          </p:nvPr>
        </p:nvSpPr>
        <p:spPr>
          <a:xfrm>
            <a:off x="804672" y="4007335"/>
            <a:ext cx="6455833" cy="1497998"/>
          </a:xfrm>
        </p:spPr>
        <p:txBody>
          <a:bodyPr vert="horz" lIns="91440" tIns="45720" rIns="91440" bIns="45720" rtlCol="0" anchor="t">
            <a:normAutofit/>
          </a:bodyPr>
          <a:lstStyle/>
          <a:p>
            <a:r>
              <a:rPr lang="es-MX" sz="4800" kern="1200" dirty="0">
                <a:solidFill>
                  <a:schemeClr val="tx1"/>
                </a:solidFill>
                <a:latin typeface="+mj-lt"/>
                <a:ea typeface="+mj-ea"/>
                <a:cs typeface="+mj-cs"/>
              </a:rPr>
              <a:t>OTRAS</a:t>
            </a:r>
            <a:br>
              <a:rPr lang="es-MX" sz="4800" kern="1200" dirty="0">
                <a:solidFill>
                  <a:schemeClr val="tx1"/>
                </a:solidFill>
                <a:latin typeface="+mj-lt"/>
                <a:ea typeface="+mj-ea"/>
                <a:cs typeface="+mj-cs"/>
              </a:rPr>
            </a:br>
            <a:r>
              <a:rPr lang="es-MX" sz="4800" kern="1200" dirty="0">
                <a:solidFill>
                  <a:schemeClr val="tx1"/>
                </a:solidFill>
                <a:latin typeface="+mj-lt"/>
                <a:ea typeface="+mj-ea"/>
                <a:cs typeface="+mj-cs"/>
              </a:rPr>
              <a:t>COMPLICACIONES</a:t>
            </a:r>
            <a:endParaRPr lang="es-MX" altLang="en-US" sz="4800" kern="1200" dirty="0">
              <a:solidFill>
                <a:schemeClr val="tx1"/>
              </a:solidFill>
              <a:latin typeface="+mj-lt"/>
              <a:ea typeface="+mj-ea"/>
              <a:cs typeface="+mj-cs"/>
            </a:endParaRPr>
          </a:p>
        </p:txBody>
      </p:sp>
      <p:sp>
        <p:nvSpPr>
          <p:cNvPr id="19" name="Freeform: Shape 18">
            <a:extLst>
              <a:ext uri="{FF2B5EF4-FFF2-40B4-BE49-F238E27FC236}">
                <a16:creationId xmlns:a16="http://schemas.microsoft.com/office/drawing/2014/main" xmlns="" id="{E26B9EF5-5D92-4AC7-BC55-FC5C4C98ED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xmlns="" id="{F05C5575-0F07-43D0-AE78-81EAA8E671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Content Placeholder 3" descr="Screen Shot 2018-04-02 at 2.49.23 PM.png">
            <a:extLst>
              <a:ext uri="{FF2B5EF4-FFF2-40B4-BE49-F238E27FC236}">
                <a16:creationId xmlns:a16="http://schemas.microsoft.com/office/drawing/2014/main" xmlns="" id="{267CF06D-0D21-2654-817C-375234E2C05B}"/>
              </a:ext>
            </a:extLst>
          </p:cNvPr>
          <p:cNvPicPr>
            <a:picLocks noChangeAspect="1"/>
          </p:cNvPicPr>
          <p:nvPr/>
        </p:nvPicPr>
        <p:blipFill rotWithShape="1">
          <a:blip r:embed="rId3">
            <a:extLst>
              <a:ext uri="{28A0092B-C50C-407E-A947-70E740481C1C}">
                <a14:useLocalDpi xmlns:a14="http://schemas.microsoft.com/office/drawing/2010/main" val="0"/>
              </a:ext>
            </a:extLst>
          </a:blip>
          <a:srcRect t="27689" r="1" b="708"/>
          <a:stretch/>
        </p:blipFill>
        <p:spPr>
          <a:xfrm>
            <a:off x="3639395" y="10"/>
            <a:ext cx="4023360" cy="2980230"/>
          </a:xfrm>
          <a:custGeom>
            <a:avLst/>
            <a:gdLst/>
            <a:ahLst/>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p:spPr>
      </p:pic>
      <p:pic>
        <p:nvPicPr>
          <p:cNvPr id="14" name="Picture 2" descr="Man, Depressed, Sitting, On The Floor">
            <a:extLst>
              <a:ext uri="{FF2B5EF4-FFF2-40B4-BE49-F238E27FC236}">
                <a16:creationId xmlns:a16="http://schemas.microsoft.com/office/drawing/2014/main" xmlns="" id="{7257B35E-5373-CAC9-B907-A88FE824B3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625" r="20151" b="-2"/>
          <a:stretch/>
        </p:blipFill>
        <p:spPr bwMode="auto">
          <a:xfrm>
            <a:off x="7816897" y="1584494"/>
            <a:ext cx="4375105" cy="5273507"/>
          </a:xfrm>
          <a:custGeom>
            <a:avLst/>
            <a:gdLst/>
            <a:ahLst/>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4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55" name="Rectangle 31754">
            <a:extLst>
              <a:ext uri="{FF2B5EF4-FFF2-40B4-BE49-F238E27FC236}">
                <a16:creationId xmlns:a16="http://schemas.microsoft.com/office/drawing/2014/main" xmlns="" id="{59264BFD-360D-430E-B593-7BC0D00FBD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57" name="Group 31756">
            <a:extLst>
              <a:ext uri="{FF2B5EF4-FFF2-40B4-BE49-F238E27FC236}">
                <a16:creationId xmlns:a16="http://schemas.microsoft.com/office/drawing/2014/main" xmlns="" id="{A4538145-ACBA-40C0-AFBD-DE742723D57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0"/>
            <a:ext cx="12191996" cy="6858000"/>
            <a:chOff x="1" y="0"/>
            <a:chExt cx="12191996" cy="6858000"/>
          </a:xfrm>
        </p:grpSpPr>
        <p:sp useBgFill="1">
          <p:nvSpPr>
            <p:cNvPr id="31758" name="Rectangle 31757">
              <a:extLst>
                <a:ext uri="{FF2B5EF4-FFF2-40B4-BE49-F238E27FC236}">
                  <a16:creationId xmlns:a16="http://schemas.microsoft.com/office/drawing/2014/main" xmlns="" id="{7BAD3960-6DE9-4457-8083-F6FFBD58D7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31759" name="Rectangle 31758">
              <a:extLst>
                <a:ext uri="{FF2B5EF4-FFF2-40B4-BE49-F238E27FC236}">
                  <a16:creationId xmlns:a16="http://schemas.microsoft.com/office/drawing/2014/main" xmlns="" id="{F3F5E368-26F9-408D-9C1D-D007FCE0C2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31746" name="Title 1">
            <a:extLst>
              <a:ext uri="{FF2B5EF4-FFF2-40B4-BE49-F238E27FC236}">
                <a16:creationId xmlns:a16="http://schemas.microsoft.com/office/drawing/2014/main" xmlns="" id="{582351E7-9914-4A19-B12F-3FAC431B419E}"/>
              </a:ext>
            </a:extLst>
          </p:cNvPr>
          <p:cNvSpPr>
            <a:spLocks noGrp="1"/>
          </p:cNvSpPr>
          <p:nvPr>
            <p:ph type="title"/>
          </p:nvPr>
        </p:nvSpPr>
        <p:spPr>
          <a:xfrm>
            <a:off x="765051" y="662400"/>
            <a:ext cx="4516505" cy="1492132"/>
          </a:xfrm>
        </p:spPr>
        <p:txBody>
          <a:bodyPr anchor="t">
            <a:normAutofit/>
          </a:bodyPr>
          <a:lstStyle/>
          <a:p>
            <a:r>
              <a:rPr lang="es-MX" altLang="en-US">
                <a:ea typeface="ＭＳ Ｐゴシック"/>
              </a:rPr>
              <a:t>No se desnanime, siga sus disciplinas</a:t>
            </a:r>
            <a:endParaRPr lang="es-MX" altLang="en-US">
              <a:latin typeface="Rockwell Condensed"/>
              <a:ea typeface="ＭＳ Ｐゴシック"/>
            </a:endParaRPr>
          </a:p>
        </p:txBody>
      </p:sp>
      <p:sp>
        <p:nvSpPr>
          <p:cNvPr id="31750" name="Content Placeholder 31749">
            <a:extLst>
              <a:ext uri="{FF2B5EF4-FFF2-40B4-BE49-F238E27FC236}">
                <a16:creationId xmlns:a16="http://schemas.microsoft.com/office/drawing/2014/main" xmlns="" id="{66DF99CF-67C9-4D23-8A14-4E707083B04F}"/>
              </a:ext>
            </a:extLst>
          </p:cNvPr>
          <p:cNvSpPr>
            <a:spLocks noGrp="1"/>
          </p:cNvSpPr>
          <p:nvPr>
            <p:ph idx="1"/>
          </p:nvPr>
        </p:nvSpPr>
        <p:spPr>
          <a:xfrm>
            <a:off x="765052" y="2286001"/>
            <a:ext cx="4389998" cy="3844800"/>
          </a:xfrm>
        </p:spPr>
        <p:txBody>
          <a:bodyPr vert="horz" lIns="91440" tIns="45720" rIns="91440" bIns="45720" rtlCol="0">
            <a:normAutofit/>
          </a:bodyPr>
          <a:lstStyle/>
          <a:p>
            <a:r>
              <a:rPr lang="es-MX" sz="3000" dirty="0">
                <a:solidFill>
                  <a:schemeClr val="tx1">
                    <a:alpha val="60000"/>
                  </a:schemeClr>
                </a:solidFill>
                <a:latin typeface="+mj-lt"/>
              </a:rPr>
              <a:t>Siga con sus medicamentos</a:t>
            </a:r>
          </a:p>
          <a:p>
            <a:r>
              <a:rPr lang="es-MX" sz="3000" dirty="0">
                <a:solidFill>
                  <a:schemeClr val="tx1">
                    <a:alpha val="60000"/>
                  </a:schemeClr>
                </a:solidFill>
                <a:latin typeface="+mj-lt"/>
              </a:rPr>
              <a:t>Siga con su buenos hábitos de comida</a:t>
            </a:r>
          </a:p>
          <a:p>
            <a:r>
              <a:rPr lang="es-MX" sz="3000" dirty="0">
                <a:solidFill>
                  <a:schemeClr val="tx1">
                    <a:alpha val="60000"/>
                  </a:schemeClr>
                </a:solidFill>
                <a:latin typeface="+mj-lt"/>
              </a:rPr>
              <a:t>Siga hablando con su promotor de salud</a:t>
            </a:r>
          </a:p>
          <a:p>
            <a:r>
              <a:rPr lang="es-MX" sz="3000" dirty="0">
                <a:solidFill>
                  <a:schemeClr val="tx1">
                    <a:alpha val="60000"/>
                  </a:schemeClr>
                </a:solidFill>
                <a:latin typeface="+mj-lt"/>
              </a:rPr>
              <a:t>¡NO SE DE POR VENCIDO!</a:t>
            </a:r>
          </a:p>
        </p:txBody>
      </p:sp>
      <p:sp>
        <p:nvSpPr>
          <p:cNvPr id="31761" name="Freeform: Shape 31760">
            <a:extLst>
              <a:ext uri="{FF2B5EF4-FFF2-40B4-BE49-F238E27FC236}">
                <a16:creationId xmlns:a16="http://schemas.microsoft.com/office/drawing/2014/main" xmlns="" id="{F249C1C3-EBDE-4C27-BD12-A6AE40A4DB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87375" y="0"/>
            <a:ext cx="6404625" cy="6373368"/>
          </a:xfrm>
          <a:custGeom>
            <a:avLst/>
            <a:gdLst>
              <a:gd name="connsiteX0" fmla="*/ 353272 w 6404625"/>
              <a:gd name="connsiteY0" fmla="*/ 0 h 6373368"/>
              <a:gd name="connsiteX1" fmla="*/ 6404625 w 6404625"/>
              <a:gd name="connsiteY1" fmla="*/ 0 h 6373368"/>
              <a:gd name="connsiteX2" fmla="*/ 6404625 w 6404625"/>
              <a:gd name="connsiteY2" fmla="*/ 6008204 h 6373368"/>
              <a:gd name="connsiteX3" fmla="*/ 6374459 w 6404625"/>
              <a:gd name="connsiteY3" fmla="*/ 6023890 h 6373368"/>
              <a:gd name="connsiteX4" fmla="*/ 6290584 w 6404625"/>
              <a:gd name="connsiteY4" fmla="*/ 6049055 h 6373368"/>
              <a:gd name="connsiteX5" fmla="*/ 6203913 w 6404625"/>
              <a:gd name="connsiteY5" fmla="*/ 6060237 h 6373368"/>
              <a:gd name="connsiteX6" fmla="*/ 6114448 w 6404625"/>
              <a:gd name="connsiteY6" fmla="*/ 6063033 h 6373368"/>
              <a:gd name="connsiteX7" fmla="*/ 6019391 w 6404625"/>
              <a:gd name="connsiteY7" fmla="*/ 6054644 h 6373368"/>
              <a:gd name="connsiteX8" fmla="*/ 5924332 w 6404625"/>
              <a:gd name="connsiteY8" fmla="*/ 6043462 h 6373368"/>
              <a:gd name="connsiteX9" fmla="*/ 5829275 w 6404625"/>
              <a:gd name="connsiteY9" fmla="*/ 6029482 h 6373368"/>
              <a:gd name="connsiteX10" fmla="*/ 5734216 w 6404625"/>
              <a:gd name="connsiteY10" fmla="*/ 6018300 h 6373368"/>
              <a:gd name="connsiteX11" fmla="*/ 5639159 w 6404625"/>
              <a:gd name="connsiteY11" fmla="*/ 6012708 h 6373368"/>
              <a:gd name="connsiteX12" fmla="*/ 5546898 w 6404625"/>
              <a:gd name="connsiteY12" fmla="*/ 6012708 h 6373368"/>
              <a:gd name="connsiteX13" fmla="*/ 5460227 w 6404625"/>
              <a:gd name="connsiteY13" fmla="*/ 6023890 h 6373368"/>
              <a:gd name="connsiteX14" fmla="*/ 5370760 w 6404625"/>
              <a:gd name="connsiteY14" fmla="*/ 6046258 h 6373368"/>
              <a:gd name="connsiteX15" fmla="*/ 5289681 w 6404625"/>
              <a:gd name="connsiteY15" fmla="*/ 6079807 h 6373368"/>
              <a:gd name="connsiteX16" fmla="*/ 5205808 w 6404625"/>
              <a:gd name="connsiteY16" fmla="*/ 6124541 h 6373368"/>
              <a:gd name="connsiteX17" fmla="*/ 5121933 w 6404625"/>
              <a:gd name="connsiteY17" fmla="*/ 6169276 h 6373368"/>
              <a:gd name="connsiteX18" fmla="*/ 5038061 w 6404625"/>
              <a:gd name="connsiteY18" fmla="*/ 6219598 h 6373368"/>
              <a:gd name="connsiteX19" fmla="*/ 4956981 w 6404625"/>
              <a:gd name="connsiteY19" fmla="*/ 6267129 h 6373368"/>
              <a:gd name="connsiteX20" fmla="*/ 4870311 w 6404625"/>
              <a:gd name="connsiteY20" fmla="*/ 6309065 h 6373368"/>
              <a:gd name="connsiteX21" fmla="*/ 4786435 w 6404625"/>
              <a:gd name="connsiteY21" fmla="*/ 6342614 h 6373368"/>
              <a:gd name="connsiteX22" fmla="*/ 4699765 w 6404625"/>
              <a:gd name="connsiteY22" fmla="*/ 6364982 h 6373368"/>
              <a:gd name="connsiteX23" fmla="*/ 4610299 w 6404625"/>
              <a:gd name="connsiteY23" fmla="*/ 6373368 h 6373368"/>
              <a:gd name="connsiteX24" fmla="*/ 4520833 w 6404625"/>
              <a:gd name="connsiteY24" fmla="*/ 6364982 h 6373368"/>
              <a:gd name="connsiteX25" fmla="*/ 4434163 w 6404625"/>
              <a:gd name="connsiteY25" fmla="*/ 6342614 h 6373368"/>
              <a:gd name="connsiteX26" fmla="*/ 4350289 w 6404625"/>
              <a:gd name="connsiteY26" fmla="*/ 6309065 h 6373368"/>
              <a:gd name="connsiteX27" fmla="*/ 4263617 w 6404625"/>
              <a:gd name="connsiteY27" fmla="*/ 6267129 h 6373368"/>
              <a:gd name="connsiteX28" fmla="*/ 4182539 w 6404625"/>
              <a:gd name="connsiteY28" fmla="*/ 6219598 h 6373368"/>
              <a:gd name="connsiteX29" fmla="*/ 4098666 w 6404625"/>
              <a:gd name="connsiteY29" fmla="*/ 6169276 h 6373368"/>
              <a:gd name="connsiteX30" fmla="*/ 4014791 w 6404625"/>
              <a:gd name="connsiteY30" fmla="*/ 6124541 h 6373368"/>
              <a:gd name="connsiteX31" fmla="*/ 3930916 w 6404625"/>
              <a:gd name="connsiteY31" fmla="*/ 6079807 h 6373368"/>
              <a:gd name="connsiteX32" fmla="*/ 3847041 w 6404625"/>
              <a:gd name="connsiteY32" fmla="*/ 6046258 h 6373368"/>
              <a:gd name="connsiteX33" fmla="*/ 3760372 w 6404625"/>
              <a:gd name="connsiteY33" fmla="*/ 6023890 h 6373368"/>
              <a:gd name="connsiteX34" fmla="*/ 3673701 w 6404625"/>
              <a:gd name="connsiteY34" fmla="*/ 6012708 h 6373368"/>
              <a:gd name="connsiteX35" fmla="*/ 3581438 w 6404625"/>
              <a:gd name="connsiteY35" fmla="*/ 6012708 h 6373368"/>
              <a:gd name="connsiteX36" fmla="*/ 3486381 w 6404625"/>
              <a:gd name="connsiteY36" fmla="*/ 6018300 h 6373368"/>
              <a:gd name="connsiteX37" fmla="*/ 3391322 w 6404625"/>
              <a:gd name="connsiteY37" fmla="*/ 6029482 h 6373368"/>
              <a:gd name="connsiteX38" fmla="*/ 3296265 w 6404625"/>
              <a:gd name="connsiteY38" fmla="*/ 6043462 h 6373368"/>
              <a:gd name="connsiteX39" fmla="*/ 3201210 w 6404625"/>
              <a:gd name="connsiteY39" fmla="*/ 6054644 h 6373368"/>
              <a:gd name="connsiteX40" fmla="*/ 3106151 w 6404625"/>
              <a:gd name="connsiteY40" fmla="*/ 6063033 h 6373368"/>
              <a:gd name="connsiteX41" fmla="*/ 3016684 w 6404625"/>
              <a:gd name="connsiteY41" fmla="*/ 6060237 h 6373368"/>
              <a:gd name="connsiteX42" fmla="*/ 2930015 w 6404625"/>
              <a:gd name="connsiteY42" fmla="*/ 6049055 h 6373368"/>
              <a:gd name="connsiteX43" fmla="*/ 2846140 w 6404625"/>
              <a:gd name="connsiteY43" fmla="*/ 6023890 h 6373368"/>
              <a:gd name="connsiteX44" fmla="*/ 2776243 w 6404625"/>
              <a:gd name="connsiteY44" fmla="*/ 5987546 h 6373368"/>
              <a:gd name="connsiteX45" fmla="*/ 2709145 w 6404625"/>
              <a:gd name="connsiteY45" fmla="*/ 5940017 h 6373368"/>
              <a:gd name="connsiteX46" fmla="*/ 2650432 w 6404625"/>
              <a:gd name="connsiteY46" fmla="*/ 5884101 h 6373368"/>
              <a:gd name="connsiteX47" fmla="*/ 2591719 w 6404625"/>
              <a:gd name="connsiteY47" fmla="*/ 5819798 h 6373368"/>
              <a:gd name="connsiteX48" fmla="*/ 2538599 w 6404625"/>
              <a:gd name="connsiteY48" fmla="*/ 5752697 h 6373368"/>
              <a:gd name="connsiteX49" fmla="*/ 2485480 w 6404625"/>
              <a:gd name="connsiteY49" fmla="*/ 5682802 h 6373368"/>
              <a:gd name="connsiteX50" fmla="*/ 2432360 w 6404625"/>
              <a:gd name="connsiteY50" fmla="*/ 5612908 h 6373368"/>
              <a:gd name="connsiteX51" fmla="*/ 2379237 w 6404625"/>
              <a:gd name="connsiteY51" fmla="*/ 5545809 h 6373368"/>
              <a:gd name="connsiteX52" fmla="*/ 2323320 w 6404625"/>
              <a:gd name="connsiteY52" fmla="*/ 5481502 h 6373368"/>
              <a:gd name="connsiteX53" fmla="*/ 2259018 w 6404625"/>
              <a:gd name="connsiteY53" fmla="*/ 5425586 h 6373368"/>
              <a:gd name="connsiteX54" fmla="*/ 2197511 w 6404625"/>
              <a:gd name="connsiteY54" fmla="*/ 5375263 h 6373368"/>
              <a:gd name="connsiteX55" fmla="*/ 2127614 w 6404625"/>
              <a:gd name="connsiteY55" fmla="*/ 5336121 h 6373368"/>
              <a:gd name="connsiteX56" fmla="*/ 2052128 w 6404625"/>
              <a:gd name="connsiteY56" fmla="*/ 5302573 h 6373368"/>
              <a:gd name="connsiteX57" fmla="*/ 1971049 w 6404625"/>
              <a:gd name="connsiteY57" fmla="*/ 5274612 h 6373368"/>
              <a:gd name="connsiteX58" fmla="*/ 1887176 w 6404625"/>
              <a:gd name="connsiteY58" fmla="*/ 5249450 h 6373368"/>
              <a:gd name="connsiteX59" fmla="*/ 1803301 w 6404625"/>
              <a:gd name="connsiteY59" fmla="*/ 5227084 h 6373368"/>
              <a:gd name="connsiteX60" fmla="*/ 1716630 w 6404625"/>
              <a:gd name="connsiteY60" fmla="*/ 5204720 h 6373368"/>
              <a:gd name="connsiteX61" fmla="*/ 1635551 w 6404625"/>
              <a:gd name="connsiteY61" fmla="*/ 5179557 h 6373368"/>
              <a:gd name="connsiteX62" fmla="*/ 1554473 w 6404625"/>
              <a:gd name="connsiteY62" fmla="*/ 5151597 h 6373368"/>
              <a:gd name="connsiteX63" fmla="*/ 1478988 w 6404625"/>
              <a:gd name="connsiteY63" fmla="*/ 5118049 h 6373368"/>
              <a:gd name="connsiteX64" fmla="*/ 1411887 w 6404625"/>
              <a:gd name="connsiteY64" fmla="*/ 5076112 h 6373368"/>
              <a:gd name="connsiteX65" fmla="*/ 1350380 w 6404625"/>
              <a:gd name="connsiteY65" fmla="*/ 5025785 h 6373368"/>
              <a:gd name="connsiteX66" fmla="*/ 1300053 w 6404625"/>
              <a:gd name="connsiteY66" fmla="*/ 4964279 h 6373368"/>
              <a:gd name="connsiteX67" fmla="*/ 1258117 w 6404625"/>
              <a:gd name="connsiteY67" fmla="*/ 4897178 h 6373368"/>
              <a:gd name="connsiteX68" fmla="*/ 1224567 w 6404625"/>
              <a:gd name="connsiteY68" fmla="*/ 4821691 h 6373368"/>
              <a:gd name="connsiteX69" fmla="*/ 1196609 w 6404625"/>
              <a:gd name="connsiteY69" fmla="*/ 4740614 h 6373368"/>
              <a:gd name="connsiteX70" fmla="*/ 1171447 w 6404625"/>
              <a:gd name="connsiteY70" fmla="*/ 4659533 h 6373368"/>
              <a:gd name="connsiteX71" fmla="*/ 1149080 w 6404625"/>
              <a:gd name="connsiteY71" fmla="*/ 4572865 h 6373368"/>
              <a:gd name="connsiteX72" fmla="*/ 1126714 w 6404625"/>
              <a:gd name="connsiteY72" fmla="*/ 4488990 h 6373368"/>
              <a:gd name="connsiteX73" fmla="*/ 1101552 w 6404625"/>
              <a:gd name="connsiteY73" fmla="*/ 4405115 h 6373368"/>
              <a:gd name="connsiteX74" fmla="*/ 1073593 w 6404625"/>
              <a:gd name="connsiteY74" fmla="*/ 4324036 h 6373368"/>
              <a:gd name="connsiteX75" fmla="*/ 1040045 w 6404625"/>
              <a:gd name="connsiteY75" fmla="*/ 4248549 h 6373368"/>
              <a:gd name="connsiteX76" fmla="*/ 1000902 w 6404625"/>
              <a:gd name="connsiteY76" fmla="*/ 4178654 h 6373368"/>
              <a:gd name="connsiteX77" fmla="*/ 950576 w 6404625"/>
              <a:gd name="connsiteY77" fmla="*/ 4117146 h 6373368"/>
              <a:gd name="connsiteX78" fmla="*/ 894659 w 6404625"/>
              <a:gd name="connsiteY78" fmla="*/ 4052841 h 6373368"/>
              <a:gd name="connsiteX79" fmla="*/ 830356 w 6404625"/>
              <a:gd name="connsiteY79" fmla="*/ 3996926 h 6373368"/>
              <a:gd name="connsiteX80" fmla="*/ 760460 w 6404625"/>
              <a:gd name="connsiteY80" fmla="*/ 3943806 h 6373368"/>
              <a:gd name="connsiteX81" fmla="*/ 690567 w 6404625"/>
              <a:gd name="connsiteY81" fmla="*/ 3890685 h 6373368"/>
              <a:gd name="connsiteX82" fmla="*/ 620671 w 6404625"/>
              <a:gd name="connsiteY82" fmla="*/ 3837564 h 6373368"/>
              <a:gd name="connsiteX83" fmla="*/ 553571 w 6404625"/>
              <a:gd name="connsiteY83" fmla="*/ 3784444 h 6373368"/>
              <a:gd name="connsiteX84" fmla="*/ 489269 w 6404625"/>
              <a:gd name="connsiteY84" fmla="*/ 3725731 h 6373368"/>
              <a:gd name="connsiteX85" fmla="*/ 433350 w 6404625"/>
              <a:gd name="connsiteY85" fmla="*/ 3667021 h 6373368"/>
              <a:gd name="connsiteX86" fmla="*/ 385824 w 6404625"/>
              <a:gd name="connsiteY86" fmla="*/ 3599922 h 6373368"/>
              <a:gd name="connsiteX87" fmla="*/ 349477 w 6404625"/>
              <a:gd name="connsiteY87" fmla="*/ 3530025 h 6373368"/>
              <a:gd name="connsiteX88" fmla="*/ 324315 w 6404625"/>
              <a:gd name="connsiteY88" fmla="*/ 3446150 h 6373368"/>
              <a:gd name="connsiteX89" fmla="*/ 313131 w 6404625"/>
              <a:gd name="connsiteY89" fmla="*/ 3359479 h 6373368"/>
              <a:gd name="connsiteX90" fmla="*/ 310335 w 6404625"/>
              <a:gd name="connsiteY90" fmla="*/ 3270014 h 6373368"/>
              <a:gd name="connsiteX91" fmla="*/ 318723 w 6404625"/>
              <a:gd name="connsiteY91" fmla="*/ 3174955 h 6373368"/>
              <a:gd name="connsiteX92" fmla="*/ 329907 w 6404625"/>
              <a:gd name="connsiteY92" fmla="*/ 3079898 h 6373368"/>
              <a:gd name="connsiteX93" fmla="*/ 343885 w 6404625"/>
              <a:gd name="connsiteY93" fmla="*/ 2984841 h 6373368"/>
              <a:gd name="connsiteX94" fmla="*/ 355069 w 6404625"/>
              <a:gd name="connsiteY94" fmla="*/ 2889784 h 6373368"/>
              <a:gd name="connsiteX95" fmla="*/ 360659 w 6404625"/>
              <a:gd name="connsiteY95" fmla="*/ 2794725 h 6373368"/>
              <a:gd name="connsiteX96" fmla="*/ 360659 w 6404625"/>
              <a:gd name="connsiteY96" fmla="*/ 2702464 h 6373368"/>
              <a:gd name="connsiteX97" fmla="*/ 349477 w 6404625"/>
              <a:gd name="connsiteY97" fmla="*/ 2615793 h 6373368"/>
              <a:gd name="connsiteX98" fmla="*/ 327111 w 6404625"/>
              <a:gd name="connsiteY98" fmla="*/ 2529122 h 6373368"/>
              <a:gd name="connsiteX99" fmla="*/ 293561 w 6404625"/>
              <a:gd name="connsiteY99" fmla="*/ 2448045 h 6373368"/>
              <a:gd name="connsiteX100" fmla="*/ 251625 w 6404625"/>
              <a:gd name="connsiteY100" fmla="*/ 2364170 h 6373368"/>
              <a:gd name="connsiteX101" fmla="*/ 204096 w 6404625"/>
              <a:gd name="connsiteY101" fmla="*/ 2280295 h 6373368"/>
              <a:gd name="connsiteX102" fmla="*/ 153769 w 6404625"/>
              <a:gd name="connsiteY102" fmla="*/ 2196423 h 6373368"/>
              <a:gd name="connsiteX103" fmla="*/ 106240 w 6404625"/>
              <a:gd name="connsiteY103" fmla="*/ 2115344 h 6373368"/>
              <a:gd name="connsiteX104" fmla="*/ 64305 w 6404625"/>
              <a:gd name="connsiteY104" fmla="*/ 2028673 h 6373368"/>
              <a:gd name="connsiteX105" fmla="*/ 30754 w 6404625"/>
              <a:gd name="connsiteY105" fmla="*/ 1944798 h 6373368"/>
              <a:gd name="connsiteX106" fmla="*/ 8387 w 6404625"/>
              <a:gd name="connsiteY106" fmla="*/ 1858129 h 6373368"/>
              <a:gd name="connsiteX107" fmla="*/ 0 w 6404625"/>
              <a:gd name="connsiteY107" fmla="*/ 1768662 h 6373368"/>
              <a:gd name="connsiteX108" fmla="*/ 8387 w 6404625"/>
              <a:gd name="connsiteY108" fmla="*/ 1679195 h 6373368"/>
              <a:gd name="connsiteX109" fmla="*/ 30754 w 6404625"/>
              <a:gd name="connsiteY109" fmla="*/ 1592526 h 6373368"/>
              <a:gd name="connsiteX110" fmla="*/ 64305 w 6404625"/>
              <a:gd name="connsiteY110" fmla="*/ 1508651 h 6373368"/>
              <a:gd name="connsiteX111" fmla="*/ 106240 w 6404625"/>
              <a:gd name="connsiteY111" fmla="*/ 1421980 h 6373368"/>
              <a:gd name="connsiteX112" fmla="*/ 153769 w 6404625"/>
              <a:gd name="connsiteY112" fmla="*/ 1340903 h 6373368"/>
              <a:gd name="connsiteX113" fmla="*/ 204096 w 6404625"/>
              <a:gd name="connsiteY113" fmla="*/ 1257028 h 6373368"/>
              <a:gd name="connsiteX114" fmla="*/ 251625 w 6404625"/>
              <a:gd name="connsiteY114" fmla="*/ 1173153 h 6373368"/>
              <a:gd name="connsiteX115" fmla="*/ 293561 w 6404625"/>
              <a:gd name="connsiteY115" fmla="*/ 1089278 h 6373368"/>
              <a:gd name="connsiteX116" fmla="*/ 327111 w 6404625"/>
              <a:gd name="connsiteY116" fmla="*/ 1008199 h 6373368"/>
              <a:gd name="connsiteX117" fmla="*/ 349477 w 6404625"/>
              <a:gd name="connsiteY117" fmla="*/ 921528 h 6373368"/>
              <a:gd name="connsiteX118" fmla="*/ 360659 w 6404625"/>
              <a:gd name="connsiteY118" fmla="*/ 834859 h 6373368"/>
              <a:gd name="connsiteX119" fmla="*/ 360659 w 6404625"/>
              <a:gd name="connsiteY119" fmla="*/ 742599 h 6373368"/>
              <a:gd name="connsiteX120" fmla="*/ 355069 w 6404625"/>
              <a:gd name="connsiteY120" fmla="*/ 647539 h 6373368"/>
              <a:gd name="connsiteX121" fmla="*/ 343885 w 6404625"/>
              <a:gd name="connsiteY121" fmla="*/ 552482 h 6373368"/>
              <a:gd name="connsiteX122" fmla="*/ 329907 w 6404625"/>
              <a:gd name="connsiteY122" fmla="*/ 457425 h 6373368"/>
              <a:gd name="connsiteX123" fmla="*/ 318723 w 6404625"/>
              <a:gd name="connsiteY123" fmla="*/ 362366 h 6373368"/>
              <a:gd name="connsiteX124" fmla="*/ 310335 w 6404625"/>
              <a:gd name="connsiteY124" fmla="*/ 267309 h 6373368"/>
              <a:gd name="connsiteX125" fmla="*/ 313131 w 6404625"/>
              <a:gd name="connsiteY125" fmla="*/ 177842 h 6373368"/>
              <a:gd name="connsiteX126" fmla="*/ 324315 w 6404625"/>
              <a:gd name="connsiteY126" fmla="*/ 91173 h 6373368"/>
              <a:gd name="connsiteX127" fmla="*/ 349477 w 6404625"/>
              <a:gd name="connsiteY127" fmla="*/ 7296 h 63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404625" h="6373368">
                <a:moveTo>
                  <a:pt x="353272" y="0"/>
                </a:moveTo>
                <a:lnTo>
                  <a:pt x="6404625" y="0"/>
                </a:lnTo>
                <a:lnTo>
                  <a:pt x="6404625" y="6008204"/>
                </a:lnTo>
                <a:lnTo>
                  <a:pt x="6374459" y="6023890"/>
                </a:lnTo>
                <a:lnTo>
                  <a:pt x="6290584" y="6049055"/>
                </a:lnTo>
                <a:lnTo>
                  <a:pt x="6203913" y="6060237"/>
                </a:lnTo>
                <a:lnTo>
                  <a:pt x="6114448" y="6063033"/>
                </a:lnTo>
                <a:lnTo>
                  <a:pt x="6019391" y="6054644"/>
                </a:lnTo>
                <a:lnTo>
                  <a:pt x="5924332" y="6043462"/>
                </a:lnTo>
                <a:lnTo>
                  <a:pt x="5829275" y="6029482"/>
                </a:lnTo>
                <a:lnTo>
                  <a:pt x="5734216" y="6018300"/>
                </a:lnTo>
                <a:lnTo>
                  <a:pt x="5639159" y="6012708"/>
                </a:lnTo>
                <a:lnTo>
                  <a:pt x="5546898" y="6012708"/>
                </a:lnTo>
                <a:lnTo>
                  <a:pt x="5460227" y="6023890"/>
                </a:lnTo>
                <a:lnTo>
                  <a:pt x="5370760" y="6046258"/>
                </a:lnTo>
                <a:lnTo>
                  <a:pt x="5289681" y="6079807"/>
                </a:lnTo>
                <a:lnTo>
                  <a:pt x="5205808" y="6124541"/>
                </a:lnTo>
                <a:lnTo>
                  <a:pt x="5121933" y="6169276"/>
                </a:lnTo>
                <a:lnTo>
                  <a:pt x="5038061" y="6219598"/>
                </a:lnTo>
                <a:lnTo>
                  <a:pt x="4956981" y="6267129"/>
                </a:lnTo>
                <a:lnTo>
                  <a:pt x="4870311" y="6309065"/>
                </a:lnTo>
                <a:lnTo>
                  <a:pt x="4786435" y="6342614"/>
                </a:lnTo>
                <a:lnTo>
                  <a:pt x="4699765" y="6364982"/>
                </a:lnTo>
                <a:lnTo>
                  <a:pt x="4610299" y="6373368"/>
                </a:lnTo>
                <a:lnTo>
                  <a:pt x="4520833" y="6364982"/>
                </a:lnTo>
                <a:lnTo>
                  <a:pt x="4434163" y="6342614"/>
                </a:lnTo>
                <a:lnTo>
                  <a:pt x="4350289" y="6309065"/>
                </a:lnTo>
                <a:lnTo>
                  <a:pt x="4263617" y="6267129"/>
                </a:lnTo>
                <a:lnTo>
                  <a:pt x="4182539" y="6219598"/>
                </a:lnTo>
                <a:lnTo>
                  <a:pt x="4098666" y="6169276"/>
                </a:lnTo>
                <a:lnTo>
                  <a:pt x="4014791" y="6124541"/>
                </a:lnTo>
                <a:lnTo>
                  <a:pt x="3930916" y="6079807"/>
                </a:lnTo>
                <a:lnTo>
                  <a:pt x="3847041" y="6046258"/>
                </a:lnTo>
                <a:lnTo>
                  <a:pt x="3760372" y="6023890"/>
                </a:lnTo>
                <a:lnTo>
                  <a:pt x="3673701" y="6012708"/>
                </a:lnTo>
                <a:lnTo>
                  <a:pt x="3581438" y="6012708"/>
                </a:lnTo>
                <a:lnTo>
                  <a:pt x="3486381" y="6018300"/>
                </a:lnTo>
                <a:lnTo>
                  <a:pt x="3391322" y="6029482"/>
                </a:lnTo>
                <a:lnTo>
                  <a:pt x="3296265" y="6043462"/>
                </a:lnTo>
                <a:lnTo>
                  <a:pt x="3201210" y="6054644"/>
                </a:lnTo>
                <a:lnTo>
                  <a:pt x="3106151" y="6063033"/>
                </a:lnTo>
                <a:lnTo>
                  <a:pt x="3016684" y="6060237"/>
                </a:lnTo>
                <a:lnTo>
                  <a:pt x="2930015" y="6049055"/>
                </a:lnTo>
                <a:lnTo>
                  <a:pt x="2846140" y="6023890"/>
                </a:lnTo>
                <a:lnTo>
                  <a:pt x="2776243" y="5987546"/>
                </a:lnTo>
                <a:lnTo>
                  <a:pt x="2709145" y="5940017"/>
                </a:lnTo>
                <a:lnTo>
                  <a:pt x="2650432" y="5884101"/>
                </a:lnTo>
                <a:lnTo>
                  <a:pt x="2591719" y="5819798"/>
                </a:lnTo>
                <a:lnTo>
                  <a:pt x="2538599" y="5752697"/>
                </a:lnTo>
                <a:lnTo>
                  <a:pt x="2485480" y="5682802"/>
                </a:lnTo>
                <a:lnTo>
                  <a:pt x="2432360" y="5612908"/>
                </a:lnTo>
                <a:lnTo>
                  <a:pt x="2379237" y="5545809"/>
                </a:lnTo>
                <a:lnTo>
                  <a:pt x="2323320" y="5481502"/>
                </a:lnTo>
                <a:lnTo>
                  <a:pt x="2259018" y="5425586"/>
                </a:lnTo>
                <a:lnTo>
                  <a:pt x="2197511" y="5375263"/>
                </a:lnTo>
                <a:lnTo>
                  <a:pt x="2127614" y="5336121"/>
                </a:lnTo>
                <a:lnTo>
                  <a:pt x="2052128" y="5302573"/>
                </a:lnTo>
                <a:lnTo>
                  <a:pt x="1971049" y="5274612"/>
                </a:lnTo>
                <a:lnTo>
                  <a:pt x="1887176" y="5249450"/>
                </a:lnTo>
                <a:lnTo>
                  <a:pt x="1803301" y="5227084"/>
                </a:lnTo>
                <a:lnTo>
                  <a:pt x="1716630" y="5204720"/>
                </a:lnTo>
                <a:lnTo>
                  <a:pt x="1635551" y="5179557"/>
                </a:lnTo>
                <a:lnTo>
                  <a:pt x="1554473" y="5151597"/>
                </a:lnTo>
                <a:lnTo>
                  <a:pt x="1478988" y="5118049"/>
                </a:lnTo>
                <a:lnTo>
                  <a:pt x="1411887" y="5076112"/>
                </a:lnTo>
                <a:lnTo>
                  <a:pt x="1350380" y="5025785"/>
                </a:lnTo>
                <a:lnTo>
                  <a:pt x="1300053" y="4964279"/>
                </a:lnTo>
                <a:lnTo>
                  <a:pt x="1258117" y="4897178"/>
                </a:lnTo>
                <a:lnTo>
                  <a:pt x="1224567" y="4821691"/>
                </a:lnTo>
                <a:lnTo>
                  <a:pt x="1196609" y="4740614"/>
                </a:lnTo>
                <a:lnTo>
                  <a:pt x="1171447" y="4659533"/>
                </a:lnTo>
                <a:lnTo>
                  <a:pt x="1149080" y="4572865"/>
                </a:lnTo>
                <a:lnTo>
                  <a:pt x="1126714" y="4488990"/>
                </a:lnTo>
                <a:lnTo>
                  <a:pt x="1101552" y="4405115"/>
                </a:lnTo>
                <a:lnTo>
                  <a:pt x="1073593" y="4324036"/>
                </a:lnTo>
                <a:lnTo>
                  <a:pt x="1040045" y="4248549"/>
                </a:lnTo>
                <a:lnTo>
                  <a:pt x="1000902" y="4178654"/>
                </a:lnTo>
                <a:lnTo>
                  <a:pt x="950576" y="4117146"/>
                </a:lnTo>
                <a:lnTo>
                  <a:pt x="894659" y="4052841"/>
                </a:lnTo>
                <a:lnTo>
                  <a:pt x="830356" y="3996926"/>
                </a:lnTo>
                <a:lnTo>
                  <a:pt x="760460" y="3943806"/>
                </a:lnTo>
                <a:lnTo>
                  <a:pt x="690567" y="3890685"/>
                </a:lnTo>
                <a:lnTo>
                  <a:pt x="620671" y="3837564"/>
                </a:lnTo>
                <a:lnTo>
                  <a:pt x="553571" y="3784444"/>
                </a:lnTo>
                <a:lnTo>
                  <a:pt x="489269" y="3725731"/>
                </a:lnTo>
                <a:lnTo>
                  <a:pt x="433350" y="3667021"/>
                </a:lnTo>
                <a:lnTo>
                  <a:pt x="385824" y="3599922"/>
                </a:lnTo>
                <a:lnTo>
                  <a:pt x="349477" y="3530025"/>
                </a:lnTo>
                <a:lnTo>
                  <a:pt x="324315" y="3446150"/>
                </a:lnTo>
                <a:lnTo>
                  <a:pt x="313131" y="3359479"/>
                </a:lnTo>
                <a:lnTo>
                  <a:pt x="310335" y="3270014"/>
                </a:lnTo>
                <a:lnTo>
                  <a:pt x="318723" y="3174955"/>
                </a:lnTo>
                <a:lnTo>
                  <a:pt x="329907" y="3079898"/>
                </a:lnTo>
                <a:lnTo>
                  <a:pt x="343885" y="2984841"/>
                </a:lnTo>
                <a:lnTo>
                  <a:pt x="355069" y="2889784"/>
                </a:lnTo>
                <a:lnTo>
                  <a:pt x="360659" y="2794725"/>
                </a:lnTo>
                <a:lnTo>
                  <a:pt x="360659" y="2702464"/>
                </a:lnTo>
                <a:lnTo>
                  <a:pt x="349477" y="2615793"/>
                </a:lnTo>
                <a:lnTo>
                  <a:pt x="327111" y="2529122"/>
                </a:lnTo>
                <a:lnTo>
                  <a:pt x="293561" y="2448045"/>
                </a:lnTo>
                <a:lnTo>
                  <a:pt x="251625" y="2364170"/>
                </a:lnTo>
                <a:lnTo>
                  <a:pt x="204096" y="2280295"/>
                </a:lnTo>
                <a:lnTo>
                  <a:pt x="153769" y="2196423"/>
                </a:lnTo>
                <a:lnTo>
                  <a:pt x="106240" y="2115344"/>
                </a:lnTo>
                <a:lnTo>
                  <a:pt x="64305" y="2028673"/>
                </a:lnTo>
                <a:lnTo>
                  <a:pt x="30754" y="1944798"/>
                </a:lnTo>
                <a:lnTo>
                  <a:pt x="8387" y="1858129"/>
                </a:lnTo>
                <a:lnTo>
                  <a:pt x="0" y="1768662"/>
                </a:lnTo>
                <a:lnTo>
                  <a:pt x="8387" y="1679195"/>
                </a:lnTo>
                <a:lnTo>
                  <a:pt x="30754" y="1592526"/>
                </a:lnTo>
                <a:lnTo>
                  <a:pt x="64305" y="1508651"/>
                </a:lnTo>
                <a:lnTo>
                  <a:pt x="106240" y="1421980"/>
                </a:lnTo>
                <a:lnTo>
                  <a:pt x="153769" y="1340903"/>
                </a:lnTo>
                <a:lnTo>
                  <a:pt x="204096" y="1257028"/>
                </a:lnTo>
                <a:lnTo>
                  <a:pt x="251625" y="1173153"/>
                </a:lnTo>
                <a:lnTo>
                  <a:pt x="293561" y="1089278"/>
                </a:lnTo>
                <a:lnTo>
                  <a:pt x="327111" y="1008199"/>
                </a:lnTo>
                <a:lnTo>
                  <a:pt x="349477" y="921528"/>
                </a:lnTo>
                <a:lnTo>
                  <a:pt x="360659" y="834859"/>
                </a:lnTo>
                <a:lnTo>
                  <a:pt x="360659" y="742599"/>
                </a:lnTo>
                <a:lnTo>
                  <a:pt x="355069" y="647539"/>
                </a:lnTo>
                <a:lnTo>
                  <a:pt x="343885" y="552482"/>
                </a:lnTo>
                <a:lnTo>
                  <a:pt x="329907" y="457425"/>
                </a:lnTo>
                <a:lnTo>
                  <a:pt x="318723" y="362366"/>
                </a:lnTo>
                <a:lnTo>
                  <a:pt x="310335" y="267309"/>
                </a:lnTo>
                <a:lnTo>
                  <a:pt x="313131" y="177842"/>
                </a:lnTo>
                <a:lnTo>
                  <a:pt x="324315" y="91173"/>
                </a:lnTo>
                <a:lnTo>
                  <a:pt x="349477" y="729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picture containing man, person, looking, front&#10;&#10;Description generated with very high confidence">
            <a:extLst>
              <a:ext uri="{FF2B5EF4-FFF2-40B4-BE49-F238E27FC236}">
                <a16:creationId xmlns:a16="http://schemas.microsoft.com/office/drawing/2014/main" xmlns="" id="{DA194C90-E040-442C-BDC3-394AEB8A4678}"/>
              </a:ext>
            </a:extLst>
          </p:cNvPr>
          <p:cNvPicPr>
            <a:picLocks noChangeAspect="1"/>
          </p:cNvPicPr>
          <p:nvPr/>
        </p:nvPicPr>
        <p:blipFill rotWithShape="1">
          <a:blip r:embed="rId3"/>
          <a:srcRect l="1699" r="28200" b="1"/>
          <a:stretch/>
        </p:blipFill>
        <p:spPr>
          <a:xfrm>
            <a:off x="6003221" y="10"/>
            <a:ext cx="6188779" cy="6157770"/>
          </a:xfrm>
          <a:custGeom>
            <a:avLst/>
            <a:gdLst/>
            <a:ahLst/>
            <a:cxnLst/>
            <a:rect l="l" t="t" r="r" b="b"/>
            <a:pathLst>
              <a:path w="6188779" h="6157780">
                <a:moveTo>
                  <a:pt x="384150" y="0"/>
                </a:moveTo>
                <a:lnTo>
                  <a:pt x="6188779" y="0"/>
                </a:lnTo>
                <a:lnTo>
                  <a:pt x="6188779" y="5757340"/>
                </a:lnTo>
                <a:lnTo>
                  <a:pt x="6142640" y="5790022"/>
                </a:lnTo>
                <a:lnTo>
                  <a:pt x="6076017" y="5824665"/>
                </a:lnTo>
                <a:lnTo>
                  <a:pt x="5996070" y="5848651"/>
                </a:lnTo>
                <a:lnTo>
                  <a:pt x="5913457" y="5859310"/>
                </a:lnTo>
                <a:lnTo>
                  <a:pt x="5828180" y="5861974"/>
                </a:lnTo>
                <a:lnTo>
                  <a:pt x="5737573" y="5853979"/>
                </a:lnTo>
                <a:lnTo>
                  <a:pt x="5646965" y="5843320"/>
                </a:lnTo>
                <a:lnTo>
                  <a:pt x="5556358" y="5829995"/>
                </a:lnTo>
                <a:lnTo>
                  <a:pt x="5465751" y="5819336"/>
                </a:lnTo>
                <a:lnTo>
                  <a:pt x="5375143" y="5814006"/>
                </a:lnTo>
                <a:lnTo>
                  <a:pt x="5287201" y="5814006"/>
                </a:lnTo>
                <a:lnTo>
                  <a:pt x="5204589" y="5824665"/>
                </a:lnTo>
                <a:lnTo>
                  <a:pt x="5119310" y="5845985"/>
                </a:lnTo>
                <a:lnTo>
                  <a:pt x="5042027" y="5877963"/>
                </a:lnTo>
                <a:lnTo>
                  <a:pt x="4962081" y="5920603"/>
                </a:lnTo>
                <a:lnTo>
                  <a:pt x="4882133" y="5963242"/>
                </a:lnTo>
                <a:lnTo>
                  <a:pt x="4802186" y="6011210"/>
                </a:lnTo>
                <a:lnTo>
                  <a:pt x="4724903" y="6056514"/>
                </a:lnTo>
                <a:lnTo>
                  <a:pt x="4642291" y="6096487"/>
                </a:lnTo>
                <a:lnTo>
                  <a:pt x="4562343" y="6128466"/>
                </a:lnTo>
                <a:lnTo>
                  <a:pt x="4479729" y="6149785"/>
                </a:lnTo>
                <a:lnTo>
                  <a:pt x="4394453" y="6157780"/>
                </a:lnTo>
                <a:lnTo>
                  <a:pt x="4309175" y="6149785"/>
                </a:lnTo>
                <a:lnTo>
                  <a:pt x="4226563" y="6128466"/>
                </a:lnTo>
                <a:lnTo>
                  <a:pt x="4146616" y="6096487"/>
                </a:lnTo>
                <a:lnTo>
                  <a:pt x="4064003" y="6056514"/>
                </a:lnTo>
                <a:lnTo>
                  <a:pt x="3986719" y="6011210"/>
                </a:lnTo>
                <a:lnTo>
                  <a:pt x="3906773" y="5963242"/>
                </a:lnTo>
                <a:lnTo>
                  <a:pt x="3826826" y="5920603"/>
                </a:lnTo>
                <a:lnTo>
                  <a:pt x="3746877" y="5877963"/>
                </a:lnTo>
                <a:lnTo>
                  <a:pt x="3666929" y="5845985"/>
                </a:lnTo>
                <a:lnTo>
                  <a:pt x="3584318" y="5824665"/>
                </a:lnTo>
                <a:lnTo>
                  <a:pt x="3501705" y="5814006"/>
                </a:lnTo>
                <a:lnTo>
                  <a:pt x="3413762" y="5814006"/>
                </a:lnTo>
                <a:lnTo>
                  <a:pt x="3323155" y="5819336"/>
                </a:lnTo>
                <a:lnTo>
                  <a:pt x="3232547" y="5829995"/>
                </a:lnTo>
                <a:lnTo>
                  <a:pt x="3141940" y="5843320"/>
                </a:lnTo>
                <a:lnTo>
                  <a:pt x="3051334" y="5853979"/>
                </a:lnTo>
                <a:lnTo>
                  <a:pt x="2960727" y="5861974"/>
                </a:lnTo>
                <a:lnTo>
                  <a:pt x="2875448" y="5859310"/>
                </a:lnTo>
                <a:lnTo>
                  <a:pt x="2792837" y="5848651"/>
                </a:lnTo>
                <a:lnTo>
                  <a:pt x="2712889" y="5824665"/>
                </a:lnTo>
                <a:lnTo>
                  <a:pt x="2646265" y="5790022"/>
                </a:lnTo>
                <a:lnTo>
                  <a:pt x="2582308" y="5744719"/>
                </a:lnTo>
                <a:lnTo>
                  <a:pt x="2526343" y="5691420"/>
                </a:lnTo>
                <a:lnTo>
                  <a:pt x="2470381" y="5630127"/>
                </a:lnTo>
                <a:lnTo>
                  <a:pt x="2419747" y="5566168"/>
                </a:lnTo>
                <a:lnTo>
                  <a:pt x="2369114" y="5499546"/>
                </a:lnTo>
                <a:lnTo>
                  <a:pt x="2318480" y="5432923"/>
                </a:lnTo>
                <a:lnTo>
                  <a:pt x="2267846" y="5368966"/>
                </a:lnTo>
                <a:lnTo>
                  <a:pt x="2214548" y="5307671"/>
                </a:lnTo>
                <a:lnTo>
                  <a:pt x="2153255" y="5254373"/>
                </a:lnTo>
                <a:lnTo>
                  <a:pt x="2094628" y="5206405"/>
                </a:lnTo>
                <a:lnTo>
                  <a:pt x="2028005" y="5169096"/>
                </a:lnTo>
                <a:lnTo>
                  <a:pt x="1956051" y="5137117"/>
                </a:lnTo>
                <a:lnTo>
                  <a:pt x="1878768" y="5110467"/>
                </a:lnTo>
                <a:lnTo>
                  <a:pt x="1798822" y="5086483"/>
                </a:lnTo>
                <a:lnTo>
                  <a:pt x="1718873" y="5065163"/>
                </a:lnTo>
                <a:lnTo>
                  <a:pt x="1636260" y="5043845"/>
                </a:lnTo>
                <a:lnTo>
                  <a:pt x="1558978" y="5019861"/>
                </a:lnTo>
                <a:lnTo>
                  <a:pt x="1481696" y="4993211"/>
                </a:lnTo>
                <a:lnTo>
                  <a:pt x="1409744" y="4961233"/>
                </a:lnTo>
                <a:lnTo>
                  <a:pt x="1345785" y="4921259"/>
                </a:lnTo>
                <a:lnTo>
                  <a:pt x="1287158" y="4873289"/>
                </a:lnTo>
                <a:lnTo>
                  <a:pt x="1239188" y="4814663"/>
                </a:lnTo>
                <a:lnTo>
                  <a:pt x="1199215" y="4750703"/>
                </a:lnTo>
                <a:lnTo>
                  <a:pt x="1167237" y="4678752"/>
                </a:lnTo>
                <a:lnTo>
                  <a:pt x="1140586" y="4601469"/>
                </a:lnTo>
                <a:lnTo>
                  <a:pt x="1116602" y="4524185"/>
                </a:lnTo>
                <a:lnTo>
                  <a:pt x="1095283" y="4441574"/>
                </a:lnTo>
                <a:lnTo>
                  <a:pt x="1073962" y="4361626"/>
                </a:lnTo>
                <a:lnTo>
                  <a:pt x="1049979" y="4281677"/>
                </a:lnTo>
                <a:lnTo>
                  <a:pt x="1023330" y="4204395"/>
                </a:lnTo>
                <a:lnTo>
                  <a:pt x="991351" y="4132443"/>
                </a:lnTo>
                <a:lnTo>
                  <a:pt x="954043" y="4065820"/>
                </a:lnTo>
                <a:lnTo>
                  <a:pt x="906073" y="4007191"/>
                </a:lnTo>
                <a:lnTo>
                  <a:pt x="852774" y="3945898"/>
                </a:lnTo>
                <a:lnTo>
                  <a:pt x="791482" y="3892600"/>
                </a:lnTo>
                <a:lnTo>
                  <a:pt x="724858" y="3841967"/>
                </a:lnTo>
                <a:lnTo>
                  <a:pt x="658236" y="3791333"/>
                </a:lnTo>
                <a:lnTo>
                  <a:pt x="591613" y="3740699"/>
                </a:lnTo>
                <a:lnTo>
                  <a:pt x="527656" y="3690067"/>
                </a:lnTo>
                <a:lnTo>
                  <a:pt x="466362" y="3634102"/>
                </a:lnTo>
                <a:lnTo>
                  <a:pt x="413063" y="3578140"/>
                </a:lnTo>
                <a:lnTo>
                  <a:pt x="367761" y="3514183"/>
                </a:lnTo>
                <a:lnTo>
                  <a:pt x="333116" y="3447559"/>
                </a:lnTo>
                <a:lnTo>
                  <a:pt x="309132" y="3367611"/>
                </a:lnTo>
                <a:lnTo>
                  <a:pt x="298471" y="3284998"/>
                </a:lnTo>
                <a:lnTo>
                  <a:pt x="295806" y="3199721"/>
                </a:lnTo>
                <a:lnTo>
                  <a:pt x="303802" y="3109114"/>
                </a:lnTo>
                <a:lnTo>
                  <a:pt x="314462" y="3018506"/>
                </a:lnTo>
                <a:lnTo>
                  <a:pt x="327785" y="2927901"/>
                </a:lnTo>
                <a:lnTo>
                  <a:pt x="338446" y="2837293"/>
                </a:lnTo>
                <a:lnTo>
                  <a:pt x="343774" y="2746686"/>
                </a:lnTo>
                <a:lnTo>
                  <a:pt x="343774" y="2658743"/>
                </a:lnTo>
                <a:lnTo>
                  <a:pt x="333116" y="2576130"/>
                </a:lnTo>
                <a:lnTo>
                  <a:pt x="311796" y="2493517"/>
                </a:lnTo>
                <a:lnTo>
                  <a:pt x="279817" y="2416237"/>
                </a:lnTo>
                <a:lnTo>
                  <a:pt x="239844" y="2336288"/>
                </a:lnTo>
                <a:lnTo>
                  <a:pt x="194541" y="2256340"/>
                </a:lnTo>
                <a:lnTo>
                  <a:pt x="146571" y="2176393"/>
                </a:lnTo>
                <a:lnTo>
                  <a:pt x="101267" y="2099111"/>
                </a:lnTo>
                <a:lnTo>
                  <a:pt x="61293" y="2016498"/>
                </a:lnTo>
                <a:lnTo>
                  <a:pt x="29315" y="1936550"/>
                </a:lnTo>
                <a:lnTo>
                  <a:pt x="7995" y="1853939"/>
                </a:lnTo>
                <a:lnTo>
                  <a:pt x="0" y="1768660"/>
                </a:lnTo>
                <a:lnTo>
                  <a:pt x="7995" y="1683383"/>
                </a:lnTo>
                <a:lnTo>
                  <a:pt x="29315" y="1600771"/>
                </a:lnTo>
                <a:lnTo>
                  <a:pt x="61293" y="1520824"/>
                </a:lnTo>
                <a:lnTo>
                  <a:pt x="101267" y="1438211"/>
                </a:lnTo>
                <a:lnTo>
                  <a:pt x="146571" y="1360929"/>
                </a:lnTo>
                <a:lnTo>
                  <a:pt x="194541" y="1280980"/>
                </a:lnTo>
                <a:lnTo>
                  <a:pt x="239844" y="1201034"/>
                </a:lnTo>
                <a:lnTo>
                  <a:pt x="279817" y="1121085"/>
                </a:lnTo>
                <a:lnTo>
                  <a:pt x="311796" y="1043803"/>
                </a:lnTo>
                <a:lnTo>
                  <a:pt x="333116" y="961190"/>
                </a:lnTo>
                <a:lnTo>
                  <a:pt x="343774" y="878578"/>
                </a:lnTo>
                <a:lnTo>
                  <a:pt x="343774" y="790636"/>
                </a:lnTo>
                <a:lnTo>
                  <a:pt x="338446" y="700029"/>
                </a:lnTo>
                <a:lnTo>
                  <a:pt x="327785" y="609422"/>
                </a:lnTo>
                <a:lnTo>
                  <a:pt x="314462" y="518814"/>
                </a:lnTo>
                <a:lnTo>
                  <a:pt x="303802" y="428207"/>
                </a:lnTo>
                <a:lnTo>
                  <a:pt x="295806" y="337599"/>
                </a:lnTo>
                <a:lnTo>
                  <a:pt x="298471" y="252322"/>
                </a:lnTo>
                <a:lnTo>
                  <a:pt x="309132" y="169710"/>
                </a:lnTo>
                <a:lnTo>
                  <a:pt x="333116" y="89761"/>
                </a:lnTo>
                <a:lnTo>
                  <a:pt x="367761" y="23140"/>
                </a:lnTo>
                <a:close/>
              </a:path>
            </a:pathLst>
          </a:custGeom>
          <a:ln w="203200">
            <a:noFill/>
          </a:ln>
        </p:spPr>
      </p:pic>
    </p:spTree>
    <p:extLst>
      <p:ext uri="{BB962C8B-B14F-4D97-AF65-F5344CB8AC3E}">
        <p14:creationId xmlns:p14="http://schemas.microsoft.com/office/powerpoint/2010/main" val="1314686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9AA72BD9-2C5A-4EDC-931F-5AA08EACA0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grayscale photography of woman sitting on a bench">
            <a:extLst>
              <a:ext uri="{FF2B5EF4-FFF2-40B4-BE49-F238E27FC236}">
                <a16:creationId xmlns:a16="http://schemas.microsoft.com/office/drawing/2014/main" xmlns="" id="{C95A4921-1093-3027-1E44-369F979EE2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4" b="2"/>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xmlns="" id="{DD3981AC-7B61-4947-BCF3-F7AA7FA38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xmlns="" id="{021F49A6-159F-0959-E7E4-3219FEB3AAE0}"/>
              </a:ext>
            </a:extLst>
          </p:cNvPr>
          <p:cNvSpPr>
            <a:spLocks noGrp="1"/>
          </p:cNvSpPr>
          <p:nvPr>
            <p:ph type="title"/>
          </p:nvPr>
        </p:nvSpPr>
        <p:spPr>
          <a:xfrm>
            <a:off x="371094" y="1161288"/>
            <a:ext cx="3438144" cy="1124712"/>
          </a:xfrm>
        </p:spPr>
        <p:txBody>
          <a:bodyPr anchor="b">
            <a:normAutofit/>
          </a:bodyPr>
          <a:lstStyle/>
          <a:p>
            <a:r>
              <a:rPr lang="es-MX" sz="5000"/>
              <a:t>Depresión</a:t>
            </a:r>
          </a:p>
        </p:txBody>
      </p:sp>
      <p:sp>
        <p:nvSpPr>
          <p:cNvPr id="24" name="Rectangle 23">
            <a:extLst>
              <a:ext uri="{FF2B5EF4-FFF2-40B4-BE49-F238E27FC236}">
                <a16:creationId xmlns:a16="http://schemas.microsoft.com/office/drawing/2014/main" xmlns=""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xmlns=""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ontent Placeholder 2">
            <a:extLst>
              <a:ext uri="{FF2B5EF4-FFF2-40B4-BE49-F238E27FC236}">
                <a16:creationId xmlns:a16="http://schemas.microsoft.com/office/drawing/2014/main" xmlns="" id="{4AAF2256-B289-C8B7-62F0-35960917063E}"/>
              </a:ext>
            </a:extLst>
          </p:cNvPr>
          <p:cNvSpPr>
            <a:spLocks noGrp="1"/>
          </p:cNvSpPr>
          <p:nvPr>
            <p:ph idx="1"/>
          </p:nvPr>
        </p:nvSpPr>
        <p:spPr>
          <a:xfrm>
            <a:off x="371094" y="2718054"/>
            <a:ext cx="3438906" cy="3207258"/>
          </a:xfrm>
        </p:spPr>
        <p:txBody>
          <a:bodyPr anchor="t">
            <a:noAutofit/>
          </a:bodyPr>
          <a:lstStyle/>
          <a:p>
            <a:pPr marL="548640" lvl="2" indent="0">
              <a:buNone/>
            </a:pPr>
            <a:endParaRPr lang="es-MX" sz="3500"/>
          </a:p>
          <a:p>
            <a:pPr marL="548640" lvl="2" indent="0">
              <a:buNone/>
            </a:pPr>
            <a:endParaRPr lang="es-MX" sz="3500"/>
          </a:p>
          <a:p>
            <a:pPr marL="548640" lvl="2" indent="0">
              <a:buNone/>
            </a:pPr>
            <a:endParaRPr lang="es-MX" sz="3500"/>
          </a:p>
          <a:p>
            <a:pPr marL="548640" lvl="2" indent="0">
              <a:buNone/>
            </a:pPr>
            <a:endParaRPr lang="es-MX" sz="3500"/>
          </a:p>
          <a:p>
            <a:r>
              <a:rPr lang="es-MX" sz="3500"/>
              <a:t>¿Cómo combatir la depresión?</a:t>
            </a:r>
          </a:p>
        </p:txBody>
      </p:sp>
    </p:spTree>
    <p:extLst>
      <p:ext uri="{BB962C8B-B14F-4D97-AF65-F5344CB8AC3E}">
        <p14:creationId xmlns:p14="http://schemas.microsoft.com/office/powerpoint/2010/main" val="81920947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xmlns="" id="{C1D6B722-5103-4CF0-7A34-C570D3386D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Shot 2018-05-16 at 12.09.00 PM.png">
            <a:extLst>
              <a:ext uri="{FF2B5EF4-FFF2-40B4-BE49-F238E27FC236}">
                <a16:creationId xmlns:a16="http://schemas.microsoft.com/office/drawing/2014/main" xmlns="" id="{D19BC533-134D-0180-79AA-DF707929E7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 y="6"/>
            <a:ext cx="3922776" cy="3937609"/>
          </a:xfrm>
          <a:prstGeom prst="rect">
            <a:avLst/>
          </a:prstGeom>
        </p:spPr>
      </p:pic>
      <p:pic>
        <p:nvPicPr>
          <p:cNvPr id="7" name="Picture 2" descr="Image result for sexuality problems&quot;">
            <a:extLst>
              <a:ext uri="{FF2B5EF4-FFF2-40B4-BE49-F238E27FC236}">
                <a16:creationId xmlns:a16="http://schemas.microsoft.com/office/drawing/2014/main" xmlns="" id="{7AF59FBA-3B22-7BFE-7C43-666281D1CC7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1"/>
          <a:stretch/>
        </p:blipFill>
        <p:spPr bwMode="auto">
          <a:xfrm>
            <a:off x="4131633" y="10"/>
            <a:ext cx="3922776" cy="3937599"/>
          </a:xfrm>
          <a:prstGeom prst="rect">
            <a:avLst/>
          </a:prstGeom>
        </p:spPr>
      </p:pic>
      <p:sp useBgFill="1">
        <p:nvSpPr>
          <p:cNvPr id="8" name="Rectangle 7">
            <a:extLst>
              <a:ext uri="{FF2B5EF4-FFF2-40B4-BE49-F238E27FC236}">
                <a16:creationId xmlns:a16="http://schemas.microsoft.com/office/drawing/2014/main" xmlns="" id="{111A4604-7FC9-18D9-C562-F769528EFC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57784" y="4215384"/>
            <a:ext cx="7475146" cy="2093976"/>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xmlns="" id="{747A2279-8536-231A-319D-969FB53B4133}"/>
              </a:ext>
            </a:extLst>
          </p:cNvPr>
          <p:cNvSpPr>
            <a:spLocks noGrp="1"/>
          </p:cNvSpPr>
          <p:nvPr>
            <p:ph type="title"/>
          </p:nvPr>
        </p:nvSpPr>
        <p:spPr>
          <a:xfrm>
            <a:off x="636713" y="4462819"/>
            <a:ext cx="3098295" cy="1608383"/>
          </a:xfrm>
        </p:spPr>
        <p:txBody>
          <a:bodyPr vert="horz" lIns="91440" tIns="45720" rIns="91440" bIns="45720" rtlCol="0" anchor="ctr">
            <a:noAutofit/>
          </a:bodyPr>
          <a:lstStyle/>
          <a:p>
            <a:r>
              <a:rPr lang="es-MX" sz="5000" kern="1200">
                <a:solidFill>
                  <a:schemeClr val="tx1"/>
                </a:solidFill>
                <a:latin typeface="+mj-lt"/>
                <a:ea typeface="+mj-ea"/>
                <a:cs typeface="+mj-cs"/>
              </a:rPr>
              <a:t>Disfunción</a:t>
            </a:r>
            <a:br>
              <a:rPr lang="es-MX" sz="5000" kern="1200">
                <a:solidFill>
                  <a:schemeClr val="tx1"/>
                </a:solidFill>
                <a:latin typeface="+mj-lt"/>
                <a:ea typeface="+mj-ea"/>
                <a:cs typeface="+mj-cs"/>
              </a:rPr>
            </a:br>
            <a:r>
              <a:rPr lang="es-MX" sz="5000" kern="1200">
                <a:solidFill>
                  <a:schemeClr val="tx1"/>
                </a:solidFill>
                <a:latin typeface="+mj-lt"/>
                <a:ea typeface="+mj-ea"/>
                <a:cs typeface="+mj-cs"/>
              </a:rPr>
              <a:t>Sexual</a:t>
            </a:r>
          </a:p>
        </p:txBody>
      </p:sp>
      <p:sp>
        <p:nvSpPr>
          <p:cNvPr id="15" name="Rectangle 14">
            <a:extLst>
              <a:ext uri="{FF2B5EF4-FFF2-40B4-BE49-F238E27FC236}">
                <a16:creationId xmlns:a16="http://schemas.microsoft.com/office/drawing/2014/main" xmlns="" id="{31CA2053-0C4A-F68D-1BB8-C55B0C1005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xmlns="" id="{68BB3708-B157-956F-455E-D982B02C3E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3192282" y="525322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2">
            <a:extLst>
              <a:ext uri="{FF2B5EF4-FFF2-40B4-BE49-F238E27FC236}">
                <a16:creationId xmlns:a16="http://schemas.microsoft.com/office/drawing/2014/main" xmlns="" id="{902D5919-A18A-05CF-02AE-A8D3D4C793B0}"/>
              </a:ext>
            </a:extLst>
          </p:cNvPr>
          <p:cNvSpPr txBox="1">
            <a:spLocks/>
          </p:cNvSpPr>
          <p:nvPr/>
        </p:nvSpPr>
        <p:spPr>
          <a:xfrm>
            <a:off x="4023145" y="5013516"/>
            <a:ext cx="3919586" cy="4977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spcAft>
                <a:spcPts val="600"/>
              </a:spcAft>
              <a:buClr>
                <a:schemeClr val="accent1">
                  <a:lumMod val="75000"/>
                </a:schemeClr>
              </a:buClr>
              <a:buSzPct val="85000"/>
            </a:pPr>
            <a:r>
              <a:rPr lang="es-MX" sz="2500">
                <a:solidFill>
                  <a:schemeClr val="tx1"/>
                </a:solidFill>
                <a:latin typeface="+mn-lt"/>
                <a:ea typeface="+mn-ea"/>
                <a:cs typeface="+mn-cs"/>
              </a:rPr>
              <a:t>Todo estÁ conectado</a:t>
            </a:r>
          </a:p>
        </p:txBody>
      </p:sp>
      <p:pic>
        <p:nvPicPr>
          <p:cNvPr id="18" name="Picture 2" descr="People, Old, Man, Woman, Couple, Love">
            <a:extLst>
              <a:ext uri="{FF2B5EF4-FFF2-40B4-BE49-F238E27FC236}">
                <a16:creationId xmlns:a16="http://schemas.microsoft.com/office/drawing/2014/main" xmlns="" id="{88A458B9-8874-52DB-E038-66704CE9A7F7}"/>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269224" y="-6"/>
            <a:ext cx="3922776" cy="630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506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255" name="Rectangle 53254">
            <a:extLst>
              <a:ext uri="{FF2B5EF4-FFF2-40B4-BE49-F238E27FC236}">
                <a16:creationId xmlns:a16="http://schemas.microsoft.com/office/drawing/2014/main" xmlns="" id="{5A59F003-E00A-43F9-91DC-CC54E3B874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8" name="Picture 2" descr="Image result for missing wheel&quot;"/>
          <p:cNvPicPr>
            <a:picLocks noChangeAspect="1" noChangeArrowheads="1"/>
          </p:cNvPicPr>
          <p:nvPr/>
        </p:nvPicPr>
        <p:blipFill rotWithShape="1">
          <a:blip r:embed="rId3"/>
          <a:srcRect l="834" t="12667" r="-1" b="12957"/>
          <a:stretch/>
        </p:blipFill>
        <p:spPr bwMode="auto">
          <a:xfrm>
            <a:off x="20" y="10"/>
            <a:ext cx="12191981" cy="6857990"/>
          </a:xfrm>
          <a:prstGeom prst="rect">
            <a:avLst/>
          </a:prstGeom>
          <a:noFill/>
        </p:spPr>
      </p:pic>
      <p:sp>
        <p:nvSpPr>
          <p:cNvPr id="53257" name="Rectangle 53256">
            <a:extLst>
              <a:ext uri="{FF2B5EF4-FFF2-40B4-BE49-F238E27FC236}">
                <a16:creationId xmlns:a16="http://schemas.microsoft.com/office/drawing/2014/main" xmlns="" id="{D74A4382-E3AD-430A-9A1F-DFA3E0E77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250" name="Title 1"/>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effectLst>
                  <a:glow rad="38100">
                    <a:schemeClr val="bg1">
                      <a:lumMod val="65000"/>
                      <a:lumOff val="35000"/>
                      <a:alpha val="50000"/>
                    </a:schemeClr>
                  </a:glow>
                  <a:outerShdw blurRad="28575" dist="31750" dir="13200000" algn="tl" rotWithShape="0">
                    <a:srgbClr val="000000">
                      <a:alpha val="25000"/>
                    </a:srgbClr>
                  </a:outerShdw>
                </a:effectLst>
              </a:rPr>
              <a:t> </a:t>
            </a:r>
            <a:r>
              <a:rPr lang="en-US" sz="6600"/>
              <a:t/>
            </a:r>
            <a:br>
              <a:rPr lang="en-US" sz="6600"/>
            </a:br>
            <a:endParaRPr lang="en-US" sz="6600">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53262" name="Rectangle: Rounded Corners 53258">
            <a:extLst>
              <a:ext uri="{FF2B5EF4-FFF2-40B4-BE49-F238E27FC236}">
                <a16:creationId xmlns:a16="http://schemas.microsoft.com/office/drawing/2014/main" xmlns="" id="{79F40191-0F44-4FD1-82CC-ACB507C14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404553" y="5624945"/>
            <a:ext cx="9078562" cy="592975"/>
          </a:xfrm>
        </p:spPr>
        <p:txBody>
          <a:bodyPr vert="horz" lIns="91440" tIns="45720" rIns="91440" bIns="45720" rtlCol="0" anchor="ctr">
            <a:noAutofit/>
          </a:bodyPr>
          <a:lstStyle/>
          <a:p>
            <a:pPr marL="0" indent="0">
              <a:buNone/>
            </a:pPr>
            <a:r>
              <a:rPr lang="en-US" sz="5000" dirty="0"/>
              <a:t>TODO ESTÁ CONECTADO</a:t>
            </a:r>
          </a:p>
        </p:txBody>
      </p:sp>
    </p:spTree>
    <p:extLst>
      <p:ext uri="{BB962C8B-B14F-4D97-AF65-F5344CB8AC3E}">
        <p14:creationId xmlns:p14="http://schemas.microsoft.com/office/powerpoint/2010/main" val="1886932954"/>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505" name="Rectangle 63496">
            <a:extLst>
              <a:ext uri="{FF2B5EF4-FFF2-40B4-BE49-F238E27FC236}">
                <a16:creationId xmlns:a16="http://schemas.microsoft.com/office/drawing/2014/main" xmlns="" id="{21A75659-5A6F-4F77-9679-678A00B9D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492"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8668492" cy="6857990"/>
          </a:xfrm>
          <a:prstGeom prst="rect">
            <a:avLst/>
          </a:prstGeom>
          <a:noFill/>
        </p:spPr>
      </p:pic>
      <p:sp>
        <p:nvSpPr>
          <p:cNvPr id="63506" name="Rectangle 63498">
            <a:extLst>
              <a:ext uri="{FF2B5EF4-FFF2-40B4-BE49-F238E27FC236}">
                <a16:creationId xmlns:a16="http://schemas.microsoft.com/office/drawing/2014/main" xmlns="" id="{E30A3A45-140E-431E-AED0-07EF836310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xmlns="" id="{CA113413-CA6D-4090-AF18-6A279D02EB7B}"/>
              </a:ext>
            </a:extLst>
          </p:cNvPr>
          <p:cNvSpPr>
            <a:spLocks noGrp="1"/>
          </p:cNvSpPr>
          <p:nvPr>
            <p:ph type="title"/>
          </p:nvPr>
        </p:nvSpPr>
        <p:spPr>
          <a:xfrm>
            <a:off x="8013843" y="1161288"/>
            <a:ext cx="4099388" cy="1124712"/>
          </a:xfrm>
        </p:spPr>
        <p:txBody>
          <a:bodyPr anchor="b">
            <a:normAutofit fontScale="90000"/>
          </a:bodyPr>
          <a:lstStyle/>
          <a:p>
            <a:pPr>
              <a:spcBef>
                <a:spcPts val="0"/>
              </a:spcBef>
            </a:pPr>
            <a:r>
              <a:rPr lang="en-US" sz="5000"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MEDICAMENTOS</a:t>
            </a:r>
          </a:p>
          <a:p>
            <a:endParaRPr lang="en-US" sz="2800" dirty="0">
              <a:effectLst>
                <a:glow rad="38100">
                  <a:prstClr val="black">
                    <a:lumMod val="65000"/>
                    <a:lumOff val="35000"/>
                    <a:alpha val="40000"/>
                  </a:prstClr>
                </a:glow>
                <a:outerShdw blurRad="28575" dist="38100" dir="14040000" algn="tl" rotWithShape="0">
                  <a:srgbClr val="000000">
                    <a:alpha val="25000"/>
                  </a:srgbClr>
                </a:outerShdw>
              </a:effectLst>
              <a:cs typeface="Calibri Light"/>
            </a:endParaRPr>
          </a:p>
        </p:txBody>
      </p:sp>
      <p:sp>
        <p:nvSpPr>
          <p:cNvPr id="63507" name="Rectangle 63500">
            <a:extLst>
              <a:ext uri="{FF2B5EF4-FFF2-40B4-BE49-F238E27FC236}">
                <a16:creationId xmlns:a16="http://schemas.microsoft.com/office/drawing/2014/main" xmlns=""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3508" name="Rectangle 63502">
            <a:extLst>
              <a:ext uri="{FF2B5EF4-FFF2-40B4-BE49-F238E27FC236}">
                <a16:creationId xmlns:a16="http://schemas.microsoft.com/office/drawing/2014/main" xmlns=""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491" name="Content Placeholder 2"/>
          <p:cNvSpPr>
            <a:spLocks noGrp="1"/>
          </p:cNvSpPr>
          <p:nvPr>
            <p:ph idx="1"/>
          </p:nvPr>
        </p:nvSpPr>
        <p:spPr>
          <a:xfrm>
            <a:off x="8395868" y="2718054"/>
            <a:ext cx="3438906" cy="3207258"/>
          </a:xfrm>
        </p:spPr>
        <p:txBody>
          <a:bodyPr anchor="t">
            <a:normAutofit/>
          </a:bodyPr>
          <a:lstStyle/>
          <a:p>
            <a:pPr eaLnBrk="1" hangingPunct="1"/>
            <a:endParaRPr lang="en-US" sz="1700"/>
          </a:p>
          <a:p>
            <a:pPr eaLnBrk="1" hangingPunct="1"/>
            <a:endParaRPr lang="en-US" sz="1700"/>
          </a:p>
        </p:txBody>
      </p:sp>
      <p:sp>
        <p:nvSpPr>
          <p:cNvPr id="5" name="TextBox 4"/>
          <p:cNvSpPr txBox="1"/>
          <p:nvPr/>
        </p:nvSpPr>
        <p:spPr>
          <a:xfrm>
            <a:off x="8410577" y="2928938"/>
            <a:ext cx="184731" cy="369332"/>
          </a:xfrm>
          <a:prstGeom prst="rect">
            <a:avLst/>
          </a:prstGeom>
          <a:noFill/>
        </p:spPr>
        <p:txBody>
          <a:bodyPr wrap="none" rtlCol="0" anchor="t">
            <a:spAutoFit/>
          </a:bodyPr>
          <a:lstStyle/>
          <a:p>
            <a:endParaRPr lang="en-US" dirty="0"/>
          </a:p>
        </p:txBody>
      </p:sp>
    </p:spTree>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1D0D130-7B3D-4409-BA18-52D3E7AF559E}"/>
              </a:ext>
            </a:extLst>
          </p:cNvPr>
          <p:cNvSpPr>
            <a:spLocks noGrp="1"/>
          </p:cNvSpPr>
          <p:nvPr>
            <p:ph type="title"/>
          </p:nvPr>
        </p:nvSpPr>
        <p:spPr>
          <a:xfrm>
            <a:off x="5095258" y="4359253"/>
            <a:ext cx="4552718" cy="1333372"/>
          </a:xfrm>
        </p:spPr>
        <p:txBody>
          <a:bodyPr>
            <a:noAutofit/>
          </a:bodyPr>
          <a:lstStyle/>
          <a:p>
            <a:pPr algn="r">
              <a:spcBef>
                <a:spcPts val="0"/>
              </a:spcBef>
            </a:pPr>
            <a:r>
              <a:rPr lang="es-MX" sz="6500"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Alimentación</a:t>
            </a:r>
          </a:p>
          <a:p>
            <a:pPr algn="r"/>
            <a:endParaRPr lang="es-MX" sz="6500" dirty="0">
              <a:effectLst>
                <a:glow rad="38100">
                  <a:prstClr val="black">
                    <a:lumMod val="65000"/>
                    <a:lumOff val="35000"/>
                    <a:alpha val="40000"/>
                  </a:prstClr>
                </a:glow>
                <a:outerShdw blurRad="28575" dist="38100" dir="14040000" algn="tl" rotWithShape="0">
                  <a:srgbClr val="000000">
                    <a:alpha val="25000"/>
                  </a:srgbClr>
                </a:outerShdw>
              </a:effectLst>
            </a:endParaRPr>
          </a:p>
        </p:txBody>
      </p:sp>
      <p:sp>
        <p:nvSpPr>
          <p:cNvPr id="6" name="TextBox 5"/>
          <p:cNvSpPr txBox="1"/>
          <p:nvPr/>
        </p:nvSpPr>
        <p:spPr>
          <a:xfrm>
            <a:off x="8196264" y="1885950"/>
            <a:ext cx="184731" cy="369332"/>
          </a:xfrm>
          <a:prstGeom prst="rect">
            <a:avLst/>
          </a:prstGeom>
          <a:noFill/>
        </p:spPr>
        <p:txBody>
          <a:bodyPr wrap="none" rtlCol="0" anchor="t">
            <a:spAutoFit/>
          </a:bodyPr>
          <a:lstStyle/>
          <a:p>
            <a:endParaRPr lang="en-US" dirty="0"/>
          </a:p>
        </p:txBody>
      </p:sp>
      <p:pic>
        <p:nvPicPr>
          <p:cNvPr id="2" name="Picture 1" descr="A picture containing food, vegetable, fruit, different&#10;&#10;Description automatically generated">
            <a:extLst>
              <a:ext uri="{FF2B5EF4-FFF2-40B4-BE49-F238E27FC236}">
                <a16:creationId xmlns:a16="http://schemas.microsoft.com/office/drawing/2014/main" xmlns="" id="{AC0E23B4-822B-F53A-703C-310D5E8B1D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06845" y="3"/>
            <a:ext cx="4101288" cy="3418797"/>
          </a:xfrm>
          <a:custGeom>
            <a:avLst/>
            <a:gdLst/>
            <a:ahLst/>
            <a:cxnLst/>
            <a:rect l="l" t="t" r="r" b="b"/>
            <a:pathLst>
              <a:path w="4101288" h="3418797">
                <a:moveTo>
                  <a:pt x="989912" y="0"/>
                </a:moveTo>
                <a:lnTo>
                  <a:pt x="3844502" y="0"/>
                </a:lnTo>
                <a:lnTo>
                  <a:pt x="3760850" y="25406"/>
                </a:lnTo>
                <a:cubicBezTo>
                  <a:pt x="3711615" y="43967"/>
                  <a:pt x="3663870" y="67007"/>
                  <a:pt x="3618425" y="98254"/>
                </a:cubicBezTo>
                <a:cubicBezTo>
                  <a:pt x="3626136" y="110145"/>
                  <a:pt x="3665355" y="144049"/>
                  <a:pt x="3649272" y="146579"/>
                </a:cubicBezTo>
                <a:cubicBezTo>
                  <a:pt x="3604102" y="153917"/>
                  <a:pt x="3564000" y="178711"/>
                  <a:pt x="3522797" y="199205"/>
                </a:cubicBezTo>
                <a:cubicBezTo>
                  <a:pt x="3504948" y="208060"/>
                  <a:pt x="3483356" y="219700"/>
                  <a:pt x="3491728" y="251325"/>
                </a:cubicBezTo>
                <a:cubicBezTo>
                  <a:pt x="3506932" y="260181"/>
                  <a:pt x="3518169" y="247783"/>
                  <a:pt x="3530727" y="246772"/>
                </a:cubicBezTo>
                <a:cubicBezTo>
                  <a:pt x="3543507" y="245761"/>
                  <a:pt x="3572153" y="252336"/>
                  <a:pt x="3564219" y="256638"/>
                </a:cubicBezTo>
                <a:cubicBezTo>
                  <a:pt x="3528083" y="276121"/>
                  <a:pt x="3593085" y="322928"/>
                  <a:pt x="3550339" y="322928"/>
                </a:cubicBezTo>
                <a:cubicBezTo>
                  <a:pt x="3478728" y="323181"/>
                  <a:pt x="3440609" y="406169"/>
                  <a:pt x="3371643" y="408447"/>
                </a:cubicBezTo>
                <a:cubicBezTo>
                  <a:pt x="3360627" y="408698"/>
                  <a:pt x="3355338" y="423373"/>
                  <a:pt x="3355558" y="436278"/>
                </a:cubicBezTo>
                <a:cubicBezTo>
                  <a:pt x="3355558" y="451712"/>
                  <a:pt x="3365694" y="454494"/>
                  <a:pt x="3376931" y="456013"/>
                </a:cubicBezTo>
                <a:cubicBezTo>
                  <a:pt x="3394118" y="458289"/>
                  <a:pt x="3411965" y="436278"/>
                  <a:pt x="3434660" y="466133"/>
                </a:cubicBezTo>
                <a:cubicBezTo>
                  <a:pt x="3393898" y="483590"/>
                  <a:pt x="3353135" y="501049"/>
                  <a:pt x="3353797" y="561013"/>
                </a:cubicBezTo>
                <a:cubicBezTo>
                  <a:pt x="3354015" y="577205"/>
                  <a:pt x="3337050" y="583277"/>
                  <a:pt x="3324270" y="587325"/>
                </a:cubicBezTo>
                <a:cubicBezTo>
                  <a:pt x="3303117" y="593904"/>
                  <a:pt x="3285272" y="605543"/>
                  <a:pt x="3273812" y="628061"/>
                </a:cubicBezTo>
                <a:cubicBezTo>
                  <a:pt x="3274033" y="632362"/>
                  <a:pt x="3274254" y="636917"/>
                  <a:pt x="3272930" y="640459"/>
                </a:cubicBezTo>
                <a:cubicBezTo>
                  <a:pt x="3276676" y="694855"/>
                  <a:pt x="3307523" y="693336"/>
                  <a:pt x="3341676" y="684230"/>
                </a:cubicBezTo>
                <a:cubicBezTo>
                  <a:pt x="3382439" y="673096"/>
                  <a:pt x="3422762" y="652855"/>
                  <a:pt x="3465728" y="672338"/>
                </a:cubicBezTo>
                <a:cubicBezTo>
                  <a:pt x="3405133" y="698397"/>
                  <a:pt x="3339253" y="700422"/>
                  <a:pt x="3282405" y="737615"/>
                </a:cubicBezTo>
                <a:cubicBezTo>
                  <a:pt x="3490406" y="744447"/>
                  <a:pt x="3674169" y="627048"/>
                  <a:pt x="3875781" y="582013"/>
                </a:cubicBezTo>
                <a:cubicBezTo>
                  <a:pt x="3868951" y="612120"/>
                  <a:pt x="3852646" y="618193"/>
                  <a:pt x="3837883" y="622747"/>
                </a:cubicBezTo>
                <a:cubicBezTo>
                  <a:pt x="3763408" y="645519"/>
                  <a:pt x="3698188" y="690809"/>
                  <a:pt x="3630322" y="730023"/>
                </a:cubicBezTo>
                <a:cubicBezTo>
                  <a:pt x="3602340" y="746216"/>
                  <a:pt x="3582066" y="762411"/>
                  <a:pt x="3571492" y="797327"/>
                </a:cubicBezTo>
                <a:cubicBezTo>
                  <a:pt x="3562015" y="828953"/>
                  <a:pt x="3543728" y="843628"/>
                  <a:pt x="3509797" y="834518"/>
                </a:cubicBezTo>
                <a:cubicBezTo>
                  <a:pt x="3482254" y="826927"/>
                  <a:pt x="3452068" y="830975"/>
                  <a:pt x="3423203" y="833760"/>
                </a:cubicBezTo>
                <a:cubicBezTo>
                  <a:pt x="3389931" y="836796"/>
                  <a:pt x="3352693" y="872470"/>
                  <a:pt x="3361728" y="890941"/>
                </a:cubicBezTo>
                <a:cubicBezTo>
                  <a:pt x="3377151" y="922314"/>
                  <a:pt x="3402931" y="906627"/>
                  <a:pt x="3425847" y="903084"/>
                </a:cubicBezTo>
                <a:cubicBezTo>
                  <a:pt x="3451848" y="898784"/>
                  <a:pt x="3500100" y="889927"/>
                  <a:pt x="3500982" y="893723"/>
                </a:cubicBezTo>
                <a:cubicBezTo>
                  <a:pt x="3517950" y="972410"/>
                  <a:pt x="3637374" y="903845"/>
                  <a:pt x="3663154" y="896758"/>
                </a:cubicBezTo>
                <a:cubicBezTo>
                  <a:pt x="3695322" y="887904"/>
                  <a:pt x="3725509" y="904097"/>
                  <a:pt x="3756136" y="907891"/>
                </a:cubicBezTo>
                <a:cubicBezTo>
                  <a:pt x="3783459" y="911433"/>
                  <a:pt x="3937918" y="922314"/>
                  <a:pt x="3969866" y="888915"/>
                </a:cubicBezTo>
                <a:cubicBezTo>
                  <a:pt x="3974273" y="914976"/>
                  <a:pt x="3965020" y="925602"/>
                  <a:pt x="3957306" y="937494"/>
                </a:cubicBezTo>
                <a:cubicBezTo>
                  <a:pt x="3946511" y="954445"/>
                  <a:pt x="3944747" y="966337"/>
                  <a:pt x="3965239" y="979747"/>
                </a:cubicBezTo>
                <a:cubicBezTo>
                  <a:pt x="4023630" y="1018206"/>
                  <a:pt x="4022747" y="1019470"/>
                  <a:pt x="3968324" y="1071591"/>
                </a:cubicBezTo>
                <a:cubicBezTo>
                  <a:pt x="3965678" y="1073867"/>
                  <a:pt x="3966782" y="1081459"/>
                  <a:pt x="3966341" y="1086519"/>
                </a:cubicBezTo>
                <a:cubicBezTo>
                  <a:pt x="3980663" y="1094615"/>
                  <a:pt x="3997409" y="1074373"/>
                  <a:pt x="4014153" y="1096133"/>
                </a:cubicBezTo>
                <a:cubicBezTo>
                  <a:pt x="3941222" y="1191771"/>
                  <a:pt x="3829950" y="1215299"/>
                  <a:pt x="3729254" y="1287157"/>
                </a:cubicBezTo>
                <a:cubicBezTo>
                  <a:pt x="3810780" y="1310939"/>
                  <a:pt x="3859696" y="1227952"/>
                  <a:pt x="3919628" y="1238578"/>
                </a:cubicBezTo>
                <a:cubicBezTo>
                  <a:pt x="3949596" y="1264639"/>
                  <a:pt x="3860577" y="1306386"/>
                  <a:pt x="3945409" y="1318784"/>
                </a:cubicBezTo>
                <a:cubicBezTo>
                  <a:pt x="3908610" y="1341555"/>
                  <a:pt x="3881289" y="1363817"/>
                  <a:pt x="3855951" y="1390133"/>
                </a:cubicBezTo>
                <a:cubicBezTo>
                  <a:pt x="3810780" y="1437192"/>
                  <a:pt x="3801967" y="1468060"/>
                  <a:pt x="3822900" y="1531314"/>
                </a:cubicBezTo>
                <a:cubicBezTo>
                  <a:pt x="3836562" y="1572808"/>
                  <a:pt x="3856611" y="1611013"/>
                  <a:pt x="3838986" y="1660349"/>
                </a:cubicBezTo>
                <a:cubicBezTo>
                  <a:pt x="3826646" y="1694254"/>
                  <a:pt x="3831494" y="1716517"/>
                  <a:pt x="3877323" y="1701337"/>
                </a:cubicBezTo>
                <a:cubicBezTo>
                  <a:pt x="3926679" y="1685144"/>
                  <a:pt x="3945187" y="1715505"/>
                  <a:pt x="3932849" y="1774963"/>
                </a:cubicBezTo>
                <a:cubicBezTo>
                  <a:pt x="3924917" y="1813169"/>
                  <a:pt x="3933291" y="1824806"/>
                  <a:pt x="3967221" y="1820505"/>
                </a:cubicBezTo>
                <a:cubicBezTo>
                  <a:pt x="4004680" y="1815698"/>
                  <a:pt x="4040375" y="1790649"/>
                  <a:pt x="4086646" y="1802795"/>
                </a:cubicBezTo>
                <a:cubicBezTo>
                  <a:pt x="4049631" y="1872120"/>
                  <a:pt x="3970527" y="1852385"/>
                  <a:pt x="3927340" y="1918423"/>
                </a:cubicBezTo>
                <a:cubicBezTo>
                  <a:pt x="3978900" y="1918674"/>
                  <a:pt x="4018341" y="1918423"/>
                  <a:pt x="4056460" y="1903999"/>
                </a:cubicBezTo>
                <a:cubicBezTo>
                  <a:pt x="4072325" y="1898179"/>
                  <a:pt x="4089732" y="1892109"/>
                  <a:pt x="4098545" y="1912096"/>
                </a:cubicBezTo>
                <a:cubicBezTo>
                  <a:pt x="4108901" y="1936132"/>
                  <a:pt x="4087529" y="1945241"/>
                  <a:pt x="4074527" y="1949542"/>
                </a:cubicBezTo>
                <a:cubicBezTo>
                  <a:pt x="4037951" y="1961686"/>
                  <a:pt x="4009969" y="1990529"/>
                  <a:pt x="3979782" y="2013047"/>
                </a:cubicBezTo>
                <a:cubicBezTo>
                  <a:pt x="3913460" y="2062386"/>
                  <a:pt x="3840746" y="2103626"/>
                  <a:pt x="3784559" y="2185097"/>
                </a:cubicBezTo>
                <a:cubicBezTo>
                  <a:pt x="3855290" y="2164349"/>
                  <a:pt x="3907951" y="2116025"/>
                  <a:pt x="3973612" y="2106157"/>
                </a:cubicBezTo>
                <a:cubicBezTo>
                  <a:pt x="3916764" y="2180290"/>
                  <a:pt x="3843611" y="2229120"/>
                  <a:pt x="3774426" y="2283011"/>
                </a:cubicBezTo>
                <a:cubicBezTo>
                  <a:pt x="3754594" y="2298192"/>
                  <a:pt x="3734543" y="2308566"/>
                  <a:pt x="3730136" y="2341710"/>
                </a:cubicBezTo>
                <a:cubicBezTo>
                  <a:pt x="3721542" y="2405976"/>
                  <a:pt x="3695763" y="2459107"/>
                  <a:pt x="3640678" y="2487444"/>
                </a:cubicBezTo>
                <a:cubicBezTo>
                  <a:pt x="3640238" y="2487699"/>
                  <a:pt x="3643322" y="2497314"/>
                  <a:pt x="3645085" y="2503890"/>
                </a:cubicBezTo>
                <a:cubicBezTo>
                  <a:pt x="3678797" y="2505916"/>
                  <a:pt x="3705458" y="2467963"/>
                  <a:pt x="3748425" y="2480360"/>
                </a:cubicBezTo>
                <a:cubicBezTo>
                  <a:pt x="3707220" y="2531974"/>
                  <a:pt x="3672847" y="2578277"/>
                  <a:pt x="3614458" y="2602819"/>
                </a:cubicBezTo>
                <a:cubicBezTo>
                  <a:pt x="3567745" y="2622300"/>
                  <a:pt x="3510016" y="2633686"/>
                  <a:pt x="3476083" y="2696937"/>
                </a:cubicBezTo>
                <a:cubicBezTo>
                  <a:pt x="3515524" y="2709337"/>
                  <a:pt x="3544831" y="2693651"/>
                  <a:pt x="3574357" y="2682517"/>
                </a:cubicBezTo>
                <a:cubicBezTo>
                  <a:pt x="3619525" y="2665312"/>
                  <a:pt x="3664255" y="2645832"/>
                  <a:pt x="3709425" y="2628625"/>
                </a:cubicBezTo>
                <a:cubicBezTo>
                  <a:pt x="3726611" y="2622047"/>
                  <a:pt x="3745340" y="2617491"/>
                  <a:pt x="3756357" y="2648866"/>
                </a:cubicBezTo>
                <a:cubicBezTo>
                  <a:pt x="3698847" y="2655446"/>
                  <a:pt x="3664475" y="2697951"/>
                  <a:pt x="3628340" y="2737926"/>
                </a:cubicBezTo>
                <a:cubicBezTo>
                  <a:pt x="3608067" y="2760445"/>
                  <a:pt x="3591541" y="2790554"/>
                  <a:pt x="3554967" y="2779169"/>
                </a:cubicBezTo>
                <a:cubicBezTo>
                  <a:pt x="3535796" y="2773097"/>
                  <a:pt x="3523678" y="2790046"/>
                  <a:pt x="3525662" y="2810794"/>
                </a:cubicBezTo>
                <a:cubicBezTo>
                  <a:pt x="3532932" y="2883915"/>
                  <a:pt x="3488203" y="2909469"/>
                  <a:pt x="3441932" y="2923637"/>
                </a:cubicBezTo>
                <a:cubicBezTo>
                  <a:pt x="3354236" y="2950204"/>
                  <a:pt x="3281303" y="3012697"/>
                  <a:pt x="3196032" y="3046854"/>
                </a:cubicBezTo>
                <a:cubicBezTo>
                  <a:pt x="3113184" y="3079999"/>
                  <a:pt x="3049065" y="3158685"/>
                  <a:pt x="2965998" y="3199927"/>
                </a:cubicBezTo>
                <a:cubicBezTo>
                  <a:pt x="2905843" y="3229783"/>
                  <a:pt x="2848335" y="3268239"/>
                  <a:pt x="2786418" y="3295311"/>
                </a:cubicBezTo>
                <a:cubicBezTo>
                  <a:pt x="2639894" y="3359324"/>
                  <a:pt x="2490503" y="3410685"/>
                  <a:pt x="2332519" y="3418022"/>
                </a:cubicBezTo>
                <a:cubicBezTo>
                  <a:pt x="2202077" y="3423842"/>
                  <a:pt x="1070633" y="3418277"/>
                  <a:pt x="611003" y="2585615"/>
                </a:cubicBezTo>
                <a:cubicBezTo>
                  <a:pt x="602189" y="2581565"/>
                  <a:pt x="592275" y="2570939"/>
                  <a:pt x="589190" y="2560818"/>
                </a:cubicBezTo>
                <a:cubicBezTo>
                  <a:pt x="574427" y="2513505"/>
                  <a:pt x="538291" y="2493011"/>
                  <a:pt x="505681" y="2467457"/>
                </a:cubicBezTo>
                <a:cubicBezTo>
                  <a:pt x="477036" y="2444939"/>
                  <a:pt x="446628" y="2421409"/>
                  <a:pt x="434730" y="2383456"/>
                </a:cubicBezTo>
                <a:cubicBezTo>
                  <a:pt x="419086" y="2332854"/>
                  <a:pt x="463594" y="2374348"/>
                  <a:pt x="471748" y="2355119"/>
                </a:cubicBezTo>
                <a:cubicBezTo>
                  <a:pt x="454782" y="2328807"/>
                  <a:pt x="428560" y="2304770"/>
                  <a:pt x="421730" y="2274915"/>
                </a:cubicBezTo>
                <a:cubicBezTo>
                  <a:pt x="396833" y="2167131"/>
                  <a:pt x="343069" y="2088698"/>
                  <a:pt x="262645" y="2027722"/>
                </a:cubicBezTo>
                <a:cubicBezTo>
                  <a:pt x="239509" y="2010264"/>
                  <a:pt x="224307" y="1978384"/>
                  <a:pt x="192799" y="1973326"/>
                </a:cubicBezTo>
                <a:cubicBezTo>
                  <a:pt x="122730" y="1962193"/>
                  <a:pt x="144764" y="1875156"/>
                  <a:pt x="107746" y="1836446"/>
                </a:cubicBezTo>
                <a:cubicBezTo>
                  <a:pt x="100695" y="1829107"/>
                  <a:pt x="94306" y="1814687"/>
                  <a:pt x="95627" y="1804821"/>
                </a:cubicBezTo>
                <a:cubicBezTo>
                  <a:pt x="97609" y="1790649"/>
                  <a:pt x="105983" y="1777240"/>
                  <a:pt x="113034" y="1764589"/>
                </a:cubicBezTo>
                <a:cubicBezTo>
                  <a:pt x="120306" y="1751939"/>
                  <a:pt x="131322" y="1740806"/>
                  <a:pt x="126034" y="1724108"/>
                </a:cubicBezTo>
                <a:cubicBezTo>
                  <a:pt x="123833" y="1717277"/>
                  <a:pt x="125373" y="1693494"/>
                  <a:pt x="109068" y="1712215"/>
                </a:cubicBezTo>
                <a:cubicBezTo>
                  <a:pt x="64340" y="1763578"/>
                  <a:pt x="38339" y="1715001"/>
                  <a:pt x="0" y="1691723"/>
                </a:cubicBezTo>
                <a:cubicBezTo>
                  <a:pt x="30848" y="1667686"/>
                  <a:pt x="58610" y="1650735"/>
                  <a:pt x="63238" y="1614808"/>
                </a:cubicBezTo>
                <a:cubicBezTo>
                  <a:pt x="72712" y="1540674"/>
                  <a:pt x="113253" y="1506772"/>
                  <a:pt x="174729" y="1500192"/>
                </a:cubicBezTo>
                <a:cubicBezTo>
                  <a:pt x="152034" y="1428591"/>
                  <a:pt x="152034" y="1428591"/>
                  <a:pt x="225408" y="1418722"/>
                </a:cubicBezTo>
                <a:cubicBezTo>
                  <a:pt x="197204" y="1373181"/>
                  <a:pt x="197204" y="1361542"/>
                  <a:pt x="231358" y="1345855"/>
                </a:cubicBezTo>
                <a:cubicBezTo>
                  <a:pt x="264188" y="1330927"/>
                  <a:pt x="300543" y="1325867"/>
                  <a:pt x="330952" y="1302844"/>
                </a:cubicBezTo>
                <a:cubicBezTo>
                  <a:pt x="302967" y="1244651"/>
                  <a:pt x="295035" y="1177097"/>
                  <a:pt x="237307" y="1148758"/>
                </a:cubicBezTo>
                <a:cubicBezTo>
                  <a:pt x="228273" y="1144458"/>
                  <a:pt x="222103" y="1127000"/>
                  <a:pt x="227831" y="1116880"/>
                </a:cubicBezTo>
                <a:cubicBezTo>
                  <a:pt x="248764" y="1080194"/>
                  <a:pt x="218798" y="1010614"/>
                  <a:pt x="284017" y="1002772"/>
                </a:cubicBezTo>
                <a:cubicBezTo>
                  <a:pt x="292171" y="1002013"/>
                  <a:pt x="299663" y="994421"/>
                  <a:pt x="293273" y="984554"/>
                </a:cubicBezTo>
                <a:cubicBezTo>
                  <a:pt x="271238" y="950145"/>
                  <a:pt x="297900" y="952421"/>
                  <a:pt x="313983" y="948120"/>
                </a:cubicBezTo>
                <a:cubicBezTo>
                  <a:pt x="333375" y="942809"/>
                  <a:pt x="355409" y="957988"/>
                  <a:pt x="373477" y="939265"/>
                </a:cubicBezTo>
                <a:cubicBezTo>
                  <a:pt x="369289" y="919530"/>
                  <a:pt x="353646" y="919783"/>
                  <a:pt x="342629" y="913458"/>
                </a:cubicBezTo>
                <a:cubicBezTo>
                  <a:pt x="310460" y="895240"/>
                  <a:pt x="284238" y="873483"/>
                  <a:pt x="282695" y="826169"/>
                </a:cubicBezTo>
                <a:cubicBezTo>
                  <a:pt x="281595" y="787964"/>
                  <a:pt x="278069" y="754314"/>
                  <a:pt x="322578" y="742675"/>
                </a:cubicBezTo>
                <a:cubicBezTo>
                  <a:pt x="341086" y="737866"/>
                  <a:pt x="335797" y="710289"/>
                  <a:pt x="325221" y="696626"/>
                </a:cubicBezTo>
                <a:cubicBezTo>
                  <a:pt x="306272" y="672338"/>
                  <a:pt x="290629" y="639953"/>
                  <a:pt x="258017" y="637675"/>
                </a:cubicBezTo>
                <a:cubicBezTo>
                  <a:pt x="238187" y="636158"/>
                  <a:pt x="222983" y="626035"/>
                  <a:pt x="207340" y="614398"/>
                </a:cubicBezTo>
                <a:cubicBezTo>
                  <a:pt x="196103" y="606047"/>
                  <a:pt x="182662" y="598964"/>
                  <a:pt x="183983" y="581001"/>
                </a:cubicBezTo>
                <a:cubicBezTo>
                  <a:pt x="185306" y="563795"/>
                  <a:pt x="198305" y="556711"/>
                  <a:pt x="211526" y="553169"/>
                </a:cubicBezTo>
                <a:cubicBezTo>
                  <a:pt x="255595" y="541784"/>
                  <a:pt x="297017" y="525085"/>
                  <a:pt x="333816" y="486880"/>
                </a:cubicBezTo>
                <a:cubicBezTo>
                  <a:pt x="309357" y="466639"/>
                  <a:pt x="286001" y="451964"/>
                  <a:pt x="267934" y="431469"/>
                </a:cubicBezTo>
                <a:cubicBezTo>
                  <a:pt x="224307" y="381881"/>
                  <a:pt x="593817" y="225772"/>
                  <a:pt x="612325" y="170108"/>
                </a:cubicBezTo>
                <a:cubicBezTo>
                  <a:pt x="618054" y="152904"/>
                  <a:pt x="637663" y="135194"/>
                  <a:pt x="653971" y="130133"/>
                </a:cubicBezTo>
                <a:cubicBezTo>
                  <a:pt x="730427" y="106350"/>
                  <a:pt x="796748" y="52963"/>
                  <a:pt x="874970" y="33228"/>
                </a:cubicBezTo>
                <a:cubicBezTo>
                  <a:pt x="911877" y="23867"/>
                  <a:pt x="948509" y="12925"/>
                  <a:pt x="986021" y="1223"/>
                </a:cubicBezTo>
                <a:close/>
              </a:path>
            </a:pathLst>
          </a:custGeom>
        </p:spPr>
      </p:pic>
      <p:pic>
        <p:nvPicPr>
          <p:cNvPr id="4" name="Picture 3" descr="A picture containing meal, meat&#10;&#10;Description automatically generated">
            <a:extLst>
              <a:ext uri="{FF2B5EF4-FFF2-40B4-BE49-F238E27FC236}">
                <a16:creationId xmlns:a16="http://schemas.microsoft.com/office/drawing/2014/main" xmlns="" id="{EA462A75-11C5-0665-E8C7-525E3C70C3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a:stretch/>
        </p:blipFill>
        <p:spPr>
          <a:xfrm>
            <a:off x="20" y="277472"/>
            <a:ext cx="4552718" cy="5946218"/>
          </a:xfrm>
          <a:custGeom>
            <a:avLst/>
            <a:gdLst/>
            <a:ahLst/>
            <a:cxnLst/>
            <a:rect l="l" t="t" r="r" b="b"/>
            <a:pathLst>
              <a:path w="4552738" h="5946218">
                <a:moveTo>
                  <a:pt x="0" y="0"/>
                </a:moveTo>
                <a:lnTo>
                  <a:pt x="193217" y="10418"/>
                </a:lnTo>
                <a:cubicBezTo>
                  <a:pt x="612089" y="35802"/>
                  <a:pt x="1030148" y="71660"/>
                  <a:pt x="1446580" y="128061"/>
                </a:cubicBezTo>
                <a:cubicBezTo>
                  <a:pt x="1735723" y="167547"/>
                  <a:pt x="2027715" y="194943"/>
                  <a:pt x="2320927" y="163517"/>
                </a:cubicBezTo>
                <a:cubicBezTo>
                  <a:pt x="2335563" y="161905"/>
                  <a:pt x="2352239" y="156669"/>
                  <a:pt x="2364438" y="161905"/>
                </a:cubicBezTo>
                <a:cubicBezTo>
                  <a:pt x="2506776" y="220729"/>
                  <a:pt x="2662121" y="178424"/>
                  <a:pt x="2809744" y="215490"/>
                </a:cubicBezTo>
                <a:cubicBezTo>
                  <a:pt x="2771925" y="358517"/>
                  <a:pt x="2609662" y="346832"/>
                  <a:pt x="2518162" y="445944"/>
                </a:cubicBezTo>
                <a:cubicBezTo>
                  <a:pt x="2667409" y="485424"/>
                  <a:pt x="2801610" y="525312"/>
                  <a:pt x="2937846" y="555124"/>
                </a:cubicBezTo>
                <a:cubicBezTo>
                  <a:pt x="3082216" y="586550"/>
                  <a:pt x="3204622" y="671561"/>
                  <a:pt x="3345734" y="709433"/>
                </a:cubicBezTo>
                <a:cubicBezTo>
                  <a:pt x="3375832" y="717492"/>
                  <a:pt x="3412025" y="745693"/>
                  <a:pt x="3422598" y="773089"/>
                </a:cubicBezTo>
                <a:cubicBezTo>
                  <a:pt x="3456757" y="861726"/>
                  <a:pt x="4138745" y="1110310"/>
                  <a:pt x="4058225" y="1189273"/>
                </a:cubicBezTo>
                <a:cubicBezTo>
                  <a:pt x="4024878" y="1221909"/>
                  <a:pt x="3981773" y="1245276"/>
                  <a:pt x="3936629" y="1277508"/>
                </a:cubicBezTo>
                <a:cubicBezTo>
                  <a:pt x="4004547" y="1338344"/>
                  <a:pt x="4080998" y="1364935"/>
                  <a:pt x="4162334" y="1383065"/>
                </a:cubicBezTo>
                <a:cubicBezTo>
                  <a:pt x="4186736" y="1388705"/>
                  <a:pt x="4210728" y="1399986"/>
                  <a:pt x="4213168" y="1427383"/>
                </a:cubicBezTo>
                <a:cubicBezTo>
                  <a:pt x="4215607" y="1455987"/>
                  <a:pt x="4190800" y="1467266"/>
                  <a:pt x="4170061" y="1480564"/>
                </a:cubicBezTo>
                <a:cubicBezTo>
                  <a:pt x="4141188" y="1499095"/>
                  <a:pt x="4113127" y="1515214"/>
                  <a:pt x="4076527" y="1517630"/>
                </a:cubicBezTo>
                <a:cubicBezTo>
                  <a:pt x="4016337" y="1521257"/>
                  <a:pt x="3987466" y="1572826"/>
                  <a:pt x="3952493" y="1611502"/>
                </a:cubicBezTo>
                <a:cubicBezTo>
                  <a:pt x="3932973" y="1633259"/>
                  <a:pt x="3923211" y="1677172"/>
                  <a:pt x="3957370" y="1684828"/>
                </a:cubicBezTo>
                <a:cubicBezTo>
                  <a:pt x="4039518" y="1703363"/>
                  <a:pt x="4033011" y="1756946"/>
                  <a:pt x="4030981" y="1817782"/>
                </a:cubicBezTo>
                <a:cubicBezTo>
                  <a:pt x="4028133" y="1893124"/>
                  <a:pt x="3979737" y="1927770"/>
                  <a:pt x="3920363" y="1956780"/>
                </a:cubicBezTo>
                <a:cubicBezTo>
                  <a:pt x="3900029" y="1966851"/>
                  <a:pt x="3871158" y="1966449"/>
                  <a:pt x="3863429" y="1997874"/>
                </a:cubicBezTo>
                <a:cubicBezTo>
                  <a:pt x="3896777" y="2027688"/>
                  <a:pt x="3937444" y="2003517"/>
                  <a:pt x="3973233" y="2011975"/>
                </a:cubicBezTo>
                <a:cubicBezTo>
                  <a:pt x="4002918" y="2018824"/>
                  <a:pt x="4052127" y="2015199"/>
                  <a:pt x="4011458" y="2069991"/>
                </a:cubicBezTo>
                <a:cubicBezTo>
                  <a:pt x="3999664" y="2085704"/>
                  <a:pt x="4013491" y="2097792"/>
                  <a:pt x="4028540" y="2099000"/>
                </a:cubicBezTo>
                <a:cubicBezTo>
                  <a:pt x="4148913" y="2111489"/>
                  <a:pt x="4093606" y="2222285"/>
                  <a:pt x="4132241" y="2280703"/>
                </a:cubicBezTo>
                <a:cubicBezTo>
                  <a:pt x="4142812" y="2296818"/>
                  <a:pt x="4131425" y="2324618"/>
                  <a:pt x="4114752" y="2331466"/>
                </a:cubicBezTo>
                <a:cubicBezTo>
                  <a:pt x="4008205" y="2376592"/>
                  <a:pt x="3993565" y="2484163"/>
                  <a:pt x="3941916" y="2576828"/>
                </a:cubicBezTo>
                <a:cubicBezTo>
                  <a:pt x="3998039" y="2613488"/>
                  <a:pt x="4065138" y="2621547"/>
                  <a:pt x="4125732" y="2645318"/>
                </a:cubicBezTo>
                <a:cubicBezTo>
                  <a:pt x="4188768" y="2670298"/>
                  <a:pt x="4188768" y="2688831"/>
                  <a:pt x="4136714" y="2761349"/>
                </a:cubicBezTo>
                <a:cubicBezTo>
                  <a:pt x="4272135" y="2777064"/>
                  <a:pt x="4272135" y="2777064"/>
                  <a:pt x="4230249" y="2891080"/>
                </a:cubicBezTo>
                <a:cubicBezTo>
                  <a:pt x="4343713" y="2901557"/>
                  <a:pt x="4418537" y="2955542"/>
                  <a:pt x="4436023" y="3073591"/>
                </a:cubicBezTo>
                <a:cubicBezTo>
                  <a:pt x="4444564" y="3130800"/>
                  <a:pt x="4495804" y="3157792"/>
                  <a:pt x="4552738" y="3196068"/>
                </a:cubicBezTo>
                <a:cubicBezTo>
                  <a:pt x="4481978" y="3233136"/>
                  <a:pt x="4433989" y="3310489"/>
                  <a:pt x="4351436" y="3228700"/>
                </a:cubicBezTo>
                <a:cubicBezTo>
                  <a:pt x="4321344" y="3198888"/>
                  <a:pt x="4324186" y="3236761"/>
                  <a:pt x="4320122" y="3247637"/>
                </a:cubicBezTo>
                <a:cubicBezTo>
                  <a:pt x="4310364" y="3274227"/>
                  <a:pt x="4330695" y="3291956"/>
                  <a:pt x="4344116" y="3312099"/>
                </a:cubicBezTo>
                <a:cubicBezTo>
                  <a:pt x="4357130" y="3332244"/>
                  <a:pt x="4372586" y="3353596"/>
                  <a:pt x="4376244" y="3376163"/>
                </a:cubicBezTo>
                <a:cubicBezTo>
                  <a:pt x="4378682" y="3391874"/>
                  <a:pt x="4366890" y="3414835"/>
                  <a:pt x="4353877" y="3426522"/>
                </a:cubicBezTo>
                <a:cubicBezTo>
                  <a:pt x="4285554" y="3488163"/>
                  <a:pt x="4326221" y="3626757"/>
                  <a:pt x="4196898" y="3644486"/>
                </a:cubicBezTo>
                <a:cubicBezTo>
                  <a:pt x="4138745" y="3652541"/>
                  <a:pt x="4110687" y="3703306"/>
                  <a:pt x="4067986" y="3731106"/>
                </a:cubicBezTo>
                <a:cubicBezTo>
                  <a:pt x="3919551" y="3828201"/>
                  <a:pt x="3820322" y="3953097"/>
                  <a:pt x="3774370" y="4124729"/>
                </a:cubicBezTo>
                <a:cubicBezTo>
                  <a:pt x="3761764" y="4172269"/>
                  <a:pt x="3713368" y="4210546"/>
                  <a:pt x="3682054" y="4252444"/>
                </a:cubicBezTo>
                <a:cubicBezTo>
                  <a:pt x="3697103" y="4283064"/>
                  <a:pt x="3779250" y="4216990"/>
                  <a:pt x="3750377" y="4297567"/>
                </a:cubicBezTo>
                <a:cubicBezTo>
                  <a:pt x="3728417" y="4358002"/>
                  <a:pt x="3672294" y="4395470"/>
                  <a:pt x="3619425" y="4431328"/>
                </a:cubicBezTo>
                <a:cubicBezTo>
                  <a:pt x="3559239" y="4472019"/>
                  <a:pt x="3492545" y="4504653"/>
                  <a:pt x="3465296" y="4579993"/>
                </a:cubicBezTo>
                <a:cubicBezTo>
                  <a:pt x="3459603" y="4596110"/>
                  <a:pt x="3441305" y="4613031"/>
                  <a:pt x="3425038" y="4619479"/>
                </a:cubicBezTo>
                <a:cubicBezTo>
                  <a:pt x="2576720" y="5945389"/>
                  <a:pt x="488463" y="5954251"/>
                  <a:pt x="247714" y="5944983"/>
                </a:cubicBezTo>
                <a:cubicBezTo>
                  <a:pt x="174818" y="5942062"/>
                  <a:pt x="102913" y="5934760"/>
                  <a:pt x="31834" y="5923857"/>
                </a:cubicBezTo>
                <a:lnTo>
                  <a:pt x="0" y="5917408"/>
                </a:lnTo>
                <a:close/>
              </a:path>
            </a:pathLst>
          </a:custGeom>
        </p:spPr>
      </p:pic>
      <p:pic>
        <p:nvPicPr>
          <p:cNvPr id="7" name="Picture 6" descr="Hand holding tomatoes">
            <a:extLst>
              <a:ext uri="{FF2B5EF4-FFF2-40B4-BE49-F238E27FC236}">
                <a16:creationId xmlns:a16="http://schemas.microsoft.com/office/drawing/2014/main" xmlns="" id="{27C7A1EB-5E22-7BC1-2EBB-91802635358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
          <a:stretch/>
        </p:blipFill>
        <p:spPr>
          <a:xfrm>
            <a:off x="8653074" y="-2"/>
            <a:ext cx="3538926" cy="4290182"/>
          </a:xfrm>
          <a:custGeom>
            <a:avLst/>
            <a:gdLst/>
            <a:ahLst/>
            <a:cxnLst/>
            <a:rect l="l" t="t" r="r" b="b"/>
            <a:pathLst>
              <a:path w="3538926" h="4290182">
                <a:moveTo>
                  <a:pt x="1370437" y="0"/>
                </a:moveTo>
                <a:lnTo>
                  <a:pt x="3538926" y="0"/>
                </a:lnTo>
                <a:lnTo>
                  <a:pt x="3538926" y="4256362"/>
                </a:lnTo>
                <a:lnTo>
                  <a:pt x="3455334" y="4273195"/>
                </a:lnTo>
                <a:cubicBezTo>
                  <a:pt x="3401009" y="4281478"/>
                  <a:pt x="3346052" y="4287025"/>
                  <a:pt x="3290337" y="4289244"/>
                </a:cubicBezTo>
                <a:cubicBezTo>
                  <a:pt x="3106332" y="4296285"/>
                  <a:pt x="1510274" y="4289552"/>
                  <a:pt x="861903" y="3282295"/>
                </a:cubicBezTo>
                <a:cubicBezTo>
                  <a:pt x="849470" y="3277397"/>
                  <a:pt x="835485" y="3264542"/>
                  <a:pt x="831133" y="3252299"/>
                </a:cubicBezTo>
                <a:cubicBezTo>
                  <a:pt x="810307" y="3195065"/>
                  <a:pt x="759333" y="3170274"/>
                  <a:pt x="713332" y="3139362"/>
                </a:cubicBezTo>
                <a:cubicBezTo>
                  <a:pt x="672925" y="3112122"/>
                  <a:pt x="630030" y="3083658"/>
                  <a:pt x="613246" y="3037747"/>
                </a:cubicBezTo>
                <a:cubicBezTo>
                  <a:pt x="591178" y="2976535"/>
                  <a:pt x="653963" y="3026730"/>
                  <a:pt x="665465" y="3003469"/>
                </a:cubicBezTo>
                <a:cubicBezTo>
                  <a:pt x="641532" y="2971640"/>
                  <a:pt x="604543" y="2942562"/>
                  <a:pt x="594908" y="2906447"/>
                </a:cubicBezTo>
                <a:cubicBezTo>
                  <a:pt x="559787" y="2776063"/>
                  <a:pt x="483946" y="2681183"/>
                  <a:pt x="370497" y="2607422"/>
                </a:cubicBezTo>
                <a:cubicBezTo>
                  <a:pt x="337860" y="2586304"/>
                  <a:pt x="316415" y="2547739"/>
                  <a:pt x="271969" y="2541620"/>
                </a:cubicBezTo>
                <a:cubicBezTo>
                  <a:pt x="173127" y="2528152"/>
                  <a:pt x="204209" y="2422866"/>
                  <a:pt x="151990" y="2376038"/>
                </a:cubicBezTo>
                <a:cubicBezTo>
                  <a:pt x="142044" y="2367161"/>
                  <a:pt x="133031" y="2349717"/>
                  <a:pt x="134895" y="2337782"/>
                </a:cubicBezTo>
                <a:cubicBezTo>
                  <a:pt x="137691" y="2320639"/>
                  <a:pt x="149504" y="2304419"/>
                  <a:pt x="159450" y="2289115"/>
                </a:cubicBezTo>
                <a:cubicBezTo>
                  <a:pt x="169707" y="2273813"/>
                  <a:pt x="185247" y="2260344"/>
                  <a:pt x="177788" y="2240145"/>
                </a:cubicBezTo>
                <a:cubicBezTo>
                  <a:pt x="174683" y="2231882"/>
                  <a:pt x="176855" y="2203112"/>
                  <a:pt x="153855" y="2225759"/>
                </a:cubicBezTo>
                <a:cubicBezTo>
                  <a:pt x="90759" y="2287892"/>
                  <a:pt x="54081" y="2229129"/>
                  <a:pt x="0" y="2200970"/>
                </a:cubicBezTo>
                <a:cubicBezTo>
                  <a:pt x="43514" y="2171892"/>
                  <a:pt x="82677" y="2151388"/>
                  <a:pt x="89205" y="2107927"/>
                </a:cubicBezTo>
                <a:cubicBezTo>
                  <a:pt x="102570" y="2018249"/>
                  <a:pt x="159758" y="1977237"/>
                  <a:pt x="246479" y="1969279"/>
                </a:cubicBezTo>
                <a:cubicBezTo>
                  <a:pt x="214465" y="1882663"/>
                  <a:pt x="214465" y="1882663"/>
                  <a:pt x="317968" y="1870725"/>
                </a:cubicBezTo>
                <a:cubicBezTo>
                  <a:pt x="278183" y="1815635"/>
                  <a:pt x="278183" y="1801556"/>
                  <a:pt x="326361" y="1782580"/>
                </a:cubicBezTo>
                <a:cubicBezTo>
                  <a:pt x="372673" y="1764521"/>
                  <a:pt x="423957" y="1758400"/>
                  <a:pt x="466852" y="1730550"/>
                </a:cubicBezTo>
                <a:cubicBezTo>
                  <a:pt x="427377" y="1660155"/>
                  <a:pt x="416187" y="1578436"/>
                  <a:pt x="334753" y="1544155"/>
                </a:cubicBezTo>
                <a:cubicBezTo>
                  <a:pt x="322010" y="1538952"/>
                  <a:pt x="313307" y="1517834"/>
                  <a:pt x="321386" y="1505592"/>
                </a:cubicBezTo>
                <a:cubicBezTo>
                  <a:pt x="350915" y="1461214"/>
                  <a:pt x="308644" y="1377045"/>
                  <a:pt x="400645" y="1367557"/>
                </a:cubicBezTo>
                <a:cubicBezTo>
                  <a:pt x="412147" y="1366640"/>
                  <a:pt x="422716" y="1357456"/>
                  <a:pt x="413701" y="1345520"/>
                </a:cubicBezTo>
                <a:cubicBezTo>
                  <a:pt x="382618" y="1303896"/>
                  <a:pt x="420228" y="1306649"/>
                  <a:pt x="442916" y="1301447"/>
                </a:cubicBezTo>
                <a:cubicBezTo>
                  <a:pt x="470270" y="1295021"/>
                  <a:pt x="501352" y="1313384"/>
                  <a:pt x="526840" y="1290735"/>
                </a:cubicBezTo>
                <a:cubicBezTo>
                  <a:pt x="520932" y="1266862"/>
                  <a:pt x="498866" y="1267167"/>
                  <a:pt x="483325" y="1259517"/>
                </a:cubicBezTo>
                <a:cubicBezTo>
                  <a:pt x="437945" y="1237479"/>
                  <a:pt x="400956" y="1211159"/>
                  <a:pt x="398780" y="1153924"/>
                </a:cubicBezTo>
                <a:cubicBezTo>
                  <a:pt x="397228" y="1107708"/>
                  <a:pt x="392254" y="1067003"/>
                  <a:pt x="455041" y="1052922"/>
                </a:cubicBezTo>
                <a:cubicBezTo>
                  <a:pt x="481149" y="1047106"/>
                  <a:pt x="473687" y="1013747"/>
                  <a:pt x="458768" y="997218"/>
                </a:cubicBezTo>
                <a:cubicBezTo>
                  <a:pt x="432038" y="967837"/>
                  <a:pt x="409972" y="928661"/>
                  <a:pt x="363968" y="925907"/>
                </a:cubicBezTo>
                <a:cubicBezTo>
                  <a:pt x="335995" y="924071"/>
                  <a:pt x="314548" y="911826"/>
                  <a:pt x="292481" y="897749"/>
                </a:cubicBezTo>
                <a:cubicBezTo>
                  <a:pt x="276630" y="887646"/>
                  <a:pt x="257670" y="879078"/>
                  <a:pt x="259533" y="857348"/>
                </a:cubicBezTo>
                <a:cubicBezTo>
                  <a:pt x="261399" y="836535"/>
                  <a:pt x="279736" y="827966"/>
                  <a:pt x="298387" y="823681"/>
                </a:cubicBezTo>
                <a:cubicBezTo>
                  <a:pt x="360552" y="809909"/>
                  <a:pt x="418983" y="789708"/>
                  <a:pt x="470893" y="743493"/>
                </a:cubicBezTo>
                <a:cubicBezTo>
                  <a:pt x="436390" y="719007"/>
                  <a:pt x="403444" y="701256"/>
                  <a:pt x="377957" y="676463"/>
                </a:cubicBezTo>
                <a:cubicBezTo>
                  <a:pt x="316415" y="616477"/>
                  <a:pt x="837660" y="427634"/>
                  <a:pt x="863768" y="360299"/>
                </a:cubicBezTo>
                <a:cubicBezTo>
                  <a:pt x="871849" y="339488"/>
                  <a:pt x="899511" y="318064"/>
                  <a:pt x="922515" y="311942"/>
                </a:cubicBezTo>
                <a:cubicBezTo>
                  <a:pt x="1030367" y="283171"/>
                  <a:pt x="1123922" y="218591"/>
                  <a:pt x="1234265" y="194718"/>
                </a:cubicBezTo>
                <a:cubicBezTo>
                  <a:pt x="1338390" y="172070"/>
                  <a:pt x="1440960" y="141768"/>
                  <a:pt x="1555030" y="111776"/>
                </a:cubicBezTo>
                <a:cubicBezTo>
                  <a:pt x="1520063" y="74130"/>
                  <a:pt x="1471575" y="57526"/>
                  <a:pt x="1428216" y="36752"/>
                </a:cubicBezTo>
                <a:close/>
              </a:path>
            </a:pathLst>
          </a:custGeom>
        </p:spPr>
      </p:pic>
    </p:spTree>
    <p:extLst>
      <p:ext uri="{BB962C8B-B14F-4D97-AF65-F5344CB8AC3E}">
        <p14:creationId xmlns:p14="http://schemas.microsoft.com/office/powerpoint/2010/main" val="3240561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Image result for excersise&quot;"/>
          <p:cNvPicPr>
            <a:picLocks noChangeAspect="1" noChangeArrowheads="1"/>
          </p:cNvPicPr>
          <p:nvPr/>
        </p:nvPicPr>
        <p:blipFill rotWithShape="1">
          <a:blip r:embed="rId3"/>
          <a:srcRect l="5809" r="5302"/>
          <a:stretch/>
        </p:blipFill>
        <p:spPr bwMode="auto">
          <a:xfrm>
            <a:off x="20" y="10"/>
            <a:ext cx="12191980" cy="6857990"/>
          </a:xfrm>
          <a:prstGeom prst="rect">
            <a:avLst/>
          </a:prstGeom>
          <a:noFill/>
        </p:spPr>
      </p:pic>
      <p:sp>
        <p:nvSpPr>
          <p:cNvPr id="65543"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5538" name="Title 1"/>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5600"/>
              <a:t>Ejercicio</a:t>
            </a:r>
          </a:p>
        </p:txBody>
      </p:sp>
      <p:cxnSp>
        <p:nvCxnSpPr>
          <p:cNvPr id="65545" name="Straight Connector 65544">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467227" y="4929188"/>
            <a:ext cx="184731" cy="954107"/>
          </a:xfrm>
          <a:prstGeom prst="rect">
            <a:avLst/>
          </a:prstGeom>
          <a:noFill/>
        </p:spPr>
        <p:txBody>
          <a:bodyPr wrap="none" rtlCol="0" anchor="t">
            <a:spAutoFit/>
          </a:bodyPr>
          <a:lstStyle/>
          <a:p>
            <a:endParaRPr lang="en-US" sz="5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5538"/>
                                        </p:tgtEl>
                                        <p:attrNameLst>
                                          <p:attrName>style.visibility</p:attrName>
                                        </p:attrNameLst>
                                      </p:cBhvr>
                                      <p:to>
                                        <p:strVal val="visible"/>
                                      </p:to>
                                    </p:set>
                                    <p:animEffect transition="in" filter="fade">
                                      <p:cBhvr>
                                        <p:cTn id="7" dur="400"/>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xmlns="" id="{03337549-671A-44B4-91DB-6D23AB7C9F0B}"/>
              </a:ext>
            </a:extLst>
          </p:cNvPr>
          <p:cNvSpPr>
            <a:spLocks noGrp="1"/>
          </p:cNvSpPr>
          <p:nvPr>
            <p:ph type="title"/>
          </p:nvPr>
        </p:nvSpPr>
        <p:spPr>
          <a:xfrm>
            <a:off x="7174990" y="702366"/>
            <a:ext cx="3664246" cy="5579079"/>
          </a:xfrm>
        </p:spPr>
        <p:txBody>
          <a:bodyPr vert="horz" lIns="91440" tIns="45720" rIns="91440" bIns="45720" rtlCol="0" anchor="b">
            <a:normAutofit fontScale="90000"/>
          </a:bodyPr>
          <a:lstStyle/>
          <a:p>
            <a:pPr>
              <a:lnSpc>
                <a:spcPct val="80000"/>
              </a:lnSpc>
            </a:pPr>
            <a:r>
              <a:rPr lang="en-US" altLang="en-US" sz="6300" dirty="0">
                <a:blipFill dpi="0" rotWithShape="1">
                  <a:blip r:embed="rId3"/>
                  <a:srcRect/>
                  <a:tile tx="6350" ty="-127000" sx="65000" sy="64000" flip="none" algn="tl"/>
                </a:blipFill>
              </a:rPr>
              <a:t>ESTAMOS DE SU LADO _______</a:t>
            </a:r>
            <a:br>
              <a:rPr lang="en-US" altLang="en-US" sz="6300" dirty="0">
                <a:blipFill dpi="0" rotWithShape="1">
                  <a:blip r:embed="rId3"/>
                  <a:srcRect/>
                  <a:tile tx="6350" ty="-127000" sx="65000" sy="64000" flip="none" algn="tl"/>
                </a:blipFill>
              </a:rPr>
            </a:br>
            <a:r>
              <a:rPr lang="en-US" altLang="en-US" sz="6300" dirty="0">
                <a:blipFill dpi="0" rotWithShape="1">
                  <a:blip r:embed="rId3"/>
                  <a:srcRect/>
                  <a:tile tx="6350" ty="-127000" sx="65000" sy="64000" flip="none" algn="tl"/>
                </a:blipFill>
              </a:rPr>
              <a:t/>
            </a:r>
            <a:br>
              <a:rPr lang="en-US" altLang="en-US" sz="6300" dirty="0">
                <a:blipFill dpi="0" rotWithShape="1">
                  <a:blip r:embed="rId3"/>
                  <a:srcRect/>
                  <a:tile tx="6350" ty="-127000" sx="65000" sy="64000" flip="none" algn="tl"/>
                </a:blipFill>
              </a:rPr>
            </a:br>
            <a:r>
              <a:rPr lang="en-US" altLang="en-US" sz="6300" dirty="0">
                <a:blipFill dpi="0" rotWithShape="1">
                  <a:blip r:embed="rId3"/>
                  <a:srcRect/>
                  <a:tile tx="6350" ty="-127000" sx="65000" sy="64000" flip="none" algn="tl"/>
                </a:blipFill>
              </a:rPr>
              <a:t>SOMOS UN EQUIPO</a:t>
            </a:r>
          </a:p>
        </p:txBody>
      </p:sp>
      <p:pic>
        <p:nvPicPr>
          <p:cNvPr id="5" name="Picture 2" descr="Hands, Holding, Old, Yeng, Care">
            <a:extLst>
              <a:ext uri="{FF2B5EF4-FFF2-40B4-BE49-F238E27FC236}">
                <a16:creationId xmlns:a16="http://schemas.microsoft.com/office/drawing/2014/main" xmlns="" id="{AFE9EC88-2B25-3120-E775-B015C42346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
          <a:stretch/>
        </p:blipFill>
        <p:spPr bwMode="auto">
          <a:xfrm>
            <a:off x="1524021" y="10"/>
            <a:ext cx="517581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123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xmlns="" id="{582351E7-9914-4A19-B12F-3FAC431B419E}"/>
              </a:ext>
            </a:extLst>
          </p:cNvPr>
          <p:cNvSpPr>
            <a:spLocks noGrp="1"/>
          </p:cNvSpPr>
          <p:nvPr>
            <p:ph type="title"/>
          </p:nvPr>
        </p:nvSpPr>
        <p:spPr>
          <a:xfrm>
            <a:off x="400692" y="172368"/>
            <a:ext cx="5695309" cy="2263756"/>
          </a:xfrm>
        </p:spPr>
        <p:txBody>
          <a:bodyPr>
            <a:normAutofit/>
          </a:bodyPr>
          <a:lstStyle/>
          <a:p>
            <a:r>
              <a:rPr lang="es-MX" altLang="en-US" sz="4300" dirty="0">
                <a:ea typeface="ＭＳ Ｐゴシック"/>
              </a:rPr>
              <a:t>No se desanime,</a:t>
            </a:r>
            <a:br>
              <a:rPr lang="es-MX" altLang="en-US" sz="4300" dirty="0">
                <a:ea typeface="ＭＳ Ｐゴシック"/>
              </a:rPr>
            </a:br>
            <a:r>
              <a:rPr lang="es-MX" altLang="en-US" sz="4300" dirty="0">
                <a:ea typeface="ＭＳ Ｐゴシック"/>
              </a:rPr>
              <a:t>siga sus disciplinas</a:t>
            </a:r>
          </a:p>
        </p:txBody>
      </p:sp>
      <p:sp>
        <p:nvSpPr>
          <p:cNvPr id="31750" name="Content Placeholder 31749">
            <a:extLst>
              <a:ext uri="{FF2B5EF4-FFF2-40B4-BE49-F238E27FC236}">
                <a16:creationId xmlns:a16="http://schemas.microsoft.com/office/drawing/2014/main" xmlns="" id="{66DF99CF-67C9-4D23-8A14-4E707083B04F}"/>
              </a:ext>
            </a:extLst>
          </p:cNvPr>
          <p:cNvSpPr>
            <a:spLocks noGrp="1"/>
          </p:cNvSpPr>
          <p:nvPr>
            <p:ph idx="1"/>
          </p:nvPr>
        </p:nvSpPr>
        <p:spPr>
          <a:xfrm>
            <a:off x="1349793" y="2578608"/>
            <a:ext cx="4524431" cy="4107024"/>
          </a:xfrm>
        </p:spPr>
        <p:txBody>
          <a:bodyPr vert="horz" lIns="91440" tIns="45720" rIns="91440" bIns="45720" rtlCol="0" anchor="t">
            <a:noAutofit/>
          </a:bodyPr>
          <a:lstStyle/>
          <a:p>
            <a:r>
              <a:rPr lang="es-MX" sz="3000" dirty="0">
                <a:latin typeface="+mj-lt"/>
              </a:rPr>
              <a:t>Siga con sus medicamentos</a:t>
            </a:r>
          </a:p>
          <a:p>
            <a:r>
              <a:rPr lang="es-MX" sz="3000" dirty="0">
                <a:latin typeface="+mj-lt"/>
              </a:rPr>
              <a:t>Siga con su buenos hábitos de comida</a:t>
            </a:r>
          </a:p>
          <a:p>
            <a:r>
              <a:rPr lang="es-MX" sz="3000" dirty="0">
                <a:latin typeface="+mj-lt"/>
              </a:rPr>
              <a:t>Siga haciendo ejercicio</a:t>
            </a:r>
          </a:p>
          <a:p>
            <a:r>
              <a:rPr lang="es-MX" sz="3000" dirty="0">
                <a:latin typeface="+mj-lt"/>
              </a:rPr>
              <a:t>Siga hablando con su promotor de salud</a:t>
            </a:r>
          </a:p>
          <a:p>
            <a:r>
              <a:rPr lang="es-MX" sz="3000" dirty="0">
                <a:latin typeface="+mj-lt"/>
              </a:rPr>
              <a:t>¡NO SE DÉ POR VENCIDO!</a:t>
            </a:r>
          </a:p>
        </p:txBody>
      </p:sp>
      <p:pic>
        <p:nvPicPr>
          <p:cNvPr id="4" name="Picture 4" descr="A picture containing man, person, looking, front&#10;&#10;Description generated with very high confidence">
            <a:extLst>
              <a:ext uri="{FF2B5EF4-FFF2-40B4-BE49-F238E27FC236}">
                <a16:creationId xmlns:a16="http://schemas.microsoft.com/office/drawing/2014/main" xmlns="" id="{DA194C90-E040-442C-BDC3-394AEB8A4678}"/>
              </a:ext>
            </a:extLst>
          </p:cNvPr>
          <p:cNvPicPr>
            <a:picLocks noChangeAspect="1"/>
          </p:cNvPicPr>
          <p:nvPr/>
        </p:nvPicPr>
        <p:blipFill rotWithShape="1">
          <a:blip r:embed="rId3"/>
          <a:srcRect l="12802" r="39303" b="2"/>
          <a:stretch/>
        </p:blipFill>
        <p:spPr>
          <a:xfrm>
            <a:off x="5958844" y="10"/>
            <a:ext cx="470915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Tree>
    <p:extLst>
      <p:ext uri="{BB962C8B-B14F-4D97-AF65-F5344CB8AC3E}">
        <p14:creationId xmlns:p14="http://schemas.microsoft.com/office/powerpoint/2010/main" val="3865621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03" name="Rectangle 29702">
            <a:extLst>
              <a:ext uri="{FF2B5EF4-FFF2-40B4-BE49-F238E27FC236}">
                <a16:creationId xmlns:a16="http://schemas.microsoft.com/office/drawing/2014/main" xmlns="" id="{526E0BFB-CDF1-4990-8C11-AC849311E0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Jogging, Run, Sport, Jog, Sporty, Race">
            <a:extLst>
              <a:ext uri="{FF2B5EF4-FFF2-40B4-BE49-F238E27FC236}">
                <a16:creationId xmlns:a16="http://schemas.microsoft.com/office/drawing/2014/main" xmlns="" id="{9DE9533A-08EF-AAB0-F862-F2905932F2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6" b="2"/>
          <a:stretch/>
        </p:blipFill>
        <p:spPr bwMode="auto">
          <a:xfrm>
            <a:off x="-2"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29705" name="Rectangle 29704">
            <a:extLst>
              <a:ext uri="{FF2B5EF4-FFF2-40B4-BE49-F238E27FC236}">
                <a16:creationId xmlns:a16="http://schemas.microsoft.com/office/drawing/2014/main" xmlns="" id="{6069A1F8-9BEB-4786-9694-FC48B2D75D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98" name="Title 1">
            <a:extLst>
              <a:ext uri="{FF2B5EF4-FFF2-40B4-BE49-F238E27FC236}">
                <a16:creationId xmlns:a16="http://schemas.microsoft.com/office/drawing/2014/main" xmlns="" id="{CC0093FE-567D-469E-900F-8CDB2EE4C952}"/>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s-MX" altLang="en-US" dirty="0"/>
              <a:t>Estamos corriendo</a:t>
            </a:r>
            <a:br>
              <a:rPr lang="es-MX" altLang="en-US" dirty="0"/>
            </a:br>
            <a:r>
              <a:rPr lang="es-MX" altLang="en-US" dirty="0"/>
              <a:t>un maratón </a:t>
            </a:r>
            <a:br>
              <a:rPr lang="es-MX" altLang="en-US" dirty="0"/>
            </a:br>
            <a:r>
              <a:rPr lang="es-MX" altLang="en-US" dirty="0"/>
              <a:t>– el camino es largo</a:t>
            </a:r>
          </a:p>
        </p:txBody>
      </p:sp>
      <p:sp>
        <p:nvSpPr>
          <p:cNvPr id="29707" name="Rectangle 29706">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709" name="Rectangle 29708">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34795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9698"/>
                                        </p:tgtEl>
                                        <p:attrNameLst>
                                          <p:attrName>style.visibility</p:attrName>
                                        </p:attrNameLst>
                                      </p:cBhvr>
                                      <p:to>
                                        <p:strVal val="visible"/>
                                      </p:to>
                                    </p:set>
                                    <p:animEffect transition="in" filter="fade">
                                      <p:cBhvr>
                                        <p:cTn id="7" dur="4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pPr algn="ctr"/>
            <a:r>
              <a:rPr lang="es-MX" sz="2500" b="1" dirty="0" smtClean="0">
                <a:latin typeface="Tahoma" panose="020B0604030504040204" pitchFamily="34" charset="0"/>
                <a:ea typeface="Tahoma" panose="020B0604030504040204" pitchFamily="34" charset="0"/>
                <a:cs typeface="Tahoma" panose="020B0604030504040204" pitchFamily="34" charset="0"/>
              </a:rPr>
              <a:t>Referencias</a:t>
            </a:r>
            <a:endParaRPr lang="es-MX" sz="2500" b="1"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1"/>
          </p:nvPr>
        </p:nvSpPr>
        <p:spPr/>
        <p:txBody>
          <a:bodyPr/>
          <a:lstStyle/>
          <a:p>
            <a:fld id="{4B73C415-D670-4716-A5EC-CC4D52CA2BAC}" type="slidenum">
              <a:rPr lang="en-US" sz="1500" noProof="0" smtClean="0">
                <a:solidFill>
                  <a:schemeClr val="tx1"/>
                </a:solidFill>
                <a:latin typeface="Tahoma" panose="020B0604030504040204" pitchFamily="34" charset="0"/>
                <a:ea typeface="Tahoma" panose="020B0604030504040204" pitchFamily="34" charset="0"/>
                <a:cs typeface="Tahoma" panose="020B0604030504040204" pitchFamily="34" charset="0"/>
              </a:rPr>
              <a:pPr/>
              <a:t>29</a:t>
            </a:fld>
            <a:endParaRPr lang="en-US" sz="15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0" y="6511637"/>
            <a:ext cx="12192001" cy="3463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609600" y="1417320"/>
            <a:ext cx="11070566" cy="3770263"/>
          </a:xfrm>
          <a:prstGeom prst="rect">
            <a:avLst/>
          </a:prstGeom>
          <a:noFill/>
        </p:spPr>
        <p:txBody>
          <a:bodyPr wrap="square" rtlCol="0">
            <a:spAutoFit/>
          </a:bodyPr>
          <a:lstStyle/>
          <a:p>
            <a:r>
              <a:rPr lang="en-US" sz="1600" dirty="0"/>
              <a:t>- American Diabetes Association (2010). Diagnosis and classification of diabetes mellitus. Diabetes care, 33 Suppl 1(Suppl 1), S62–S69. </a:t>
            </a:r>
          </a:p>
          <a:p>
            <a:endParaRPr lang="en-US" sz="1600" dirty="0" smtClean="0"/>
          </a:p>
          <a:p>
            <a:r>
              <a:rPr lang="en-US" sz="1600" dirty="0" smtClean="0"/>
              <a:t>- Chaturvedi </a:t>
            </a:r>
            <a:r>
              <a:rPr lang="en-US" sz="1600" dirty="0"/>
              <a:t>N. (2007). The burden of diabetes and its complications: trends and implications for intervention. Diabetes research and clinical practice, 76 Suppl 1, S3–S12. </a:t>
            </a:r>
          </a:p>
          <a:p>
            <a:endParaRPr lang="en-US" sz="1600" dirty="0" smtClean="0"/>
          </a:p>
          <a:p>
            <a:r>
              <a:rPr lang="en-US" sz="1600" dirty="0" smtClean="0"/>
              <a:t>- </a:t>
            </a:r>
            <a:r>
              <a:rPr lang="en-US" sz="1600" dirty="0"/>
              <a:t>Goeijenbier, M., van Sloten, T. T., Slobbe, L., Mathieu, C., van Genderen, P., Beyer, W., &amp; Osterhaus, A. (2017). Benefits of flu vaccination for persons with diabetes mellitus: A review. Vaccine, 35(38), 5095–5101. </a:t>
            </a:r>
          </a:p>
          <a:p>
            <a:endParaRPr lang="en-US" sz="1600" dirty="0" smtClean="0"/>
          </a:p>
          <a:p>
            <a:r>
              <a:rPr lang="en-US" sz="1600" dirty="0" smtClean="0"/>
              <a:t>- </a:t>
            </a:r>
            <a:r>
              <a:rPr lang="en-US" sz="1600" dirty="0"/>
              <a:t>Maiorino, M. I., Bellastella, G., &amp; Esposito, K. (2014). Diabetes and sexual dysfunction: current perspectives. Diabetes, metabolic syndrome and obesity : targets and therapy, 7, 95–105. </a:t>
            </a:r>
          </a:p>
          <a:p>
            <a:endParaRPr lang="en-US" sz="1600" dirty="0" smtClean="0"/>
          </a:p>
          <a:p>
            <a:r>
              <a:rPr lang="en-US" sz="1600" dirty="0" smtClean="0"/>
              <a:t>- </a:t>
            </a:r>
            <a:r>
              <a:rPr lang="en-US" sz="1600" dirty="0"/>
              <a:t>Zhang P. Y. (2014). Cardiovascular disease in diabetes. European review for medical and pharmacological sciences, 18(15), 2205–2214. </a:t>
            </a:r>
          </a:p>
          <a:p>
            <a:endParaRPr lang="en-US" sz="150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0" y="6511637"/>
            <a:ext cx="12192000" cy="346364"/>
          </a:xfrm>
          <a:prstGeom prst="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53885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xmlns="" id="{CC093251-BAB8-4549-BF46-1FEF14D0A422}"/>
              </a:ext>
            </a:extLst>
          </p:cNvPr>
          <p:cNvSpPr>
            <a:spLocks noGrp="1"/>
          </p:cNvSpPr>
          <p:nvPr>
            <p:ph type="title"/>
          </p:nvPr>
        </p:nvSpPr>
        <p:spPr>
          <a:xfrm>
            <a:off x="493855" y="5373385"/>
            <a:ext cx="11204289" cy="977290"/>
          </a:xfrm>
        </p:spPr>
        <p:txBody>
          <a:bodyPr vert="horz" lIns="91440" tIns="45720" rIns="91440" bIns="45720" rtlCol="0" anchor="b">
            <a:normAutofit/>
          </a:bodyPr>
          <a:lstStyle/>
          <a:p>
            <a:pPr algn="ctr">
              <a:lnSpc>
                <a:spcPct val="80000"/>
              </a:lnSpc>
            </a:pPr>
            <a:r>
              <a:rPr lang="en-US" altLang="en-US" sz="5700" dirty="0">
                <a:blipFill dpi="0" rotWithShape="1">
                  <a:blip r:embed="rId3"/>
                  <a:srcRect/>
                  <a:tile tx="6350" ty="-127000" sx="65000" sy="64000" flip="none" algn="tl"/>
                </a:blipFill>
              </a:rPr>
              <a:t>LA MEJOR OPCIÓN ES PREVENCIÓN</a:t>
            </a:r>
            <a:endParaRPr lang="en-US" altLang="en-US" sz="5700" cap="all" dirty="0">
              <a:blipFill dpi="0" rotWithShape="1">
                <a:blip r:embed="rId3"/>
                <a:srcRect/>
                <a:tile tx="6350" ty="-127000" sx="65000" sy="64000" flip="none" algn="tl"/>
              </a:blipFill>
            </a:endParaRPr>
          </a:p>
        </p:txBody>
      </p:sp>
      <p:pic>
        <p:nvPicPr>
          <p:cNvPr id="8" name="Picture 7" descr="Woman covering eyes">
            <a:extLst>
              <a:ext uri="{FF2B5EF4-FFF2-40B4-BE49-F238E27FC236}">
                <a16:creationId xmlns:a16="http://schemas.microsoft.com/office/drawing/2014/main" xmlns="" id="{16269D3F-8421-4A3F-0A7E-2E9A8E5D4D1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493855" y="572898"/>
            <a:ext cx="2967031" cy="4257356"/>
          </a:xfrm>
          <a:prstGeom prst="rect">
            <a:avLst/>
          </a:prstGeom>
          <a:noFill/>
        </p:spPr>
      </p:pic>
      <p:pic>
        <p:nvPicPr>
          <p:cNvPr id="10" name="Picture 2" descr="A picture containing person, indoor, sitting, laptop&#10;&#10;Description generated with very high confidence">
            <a:extLst>
              <a:ext uri="{FF2B5EF4-FFF2-40B4-BE49-F238E27FC236}">
                <a16:creationId xmlns:a16="http://schemas.microsoft.com/office/drawing/2014/main" xmlns="" id="{E4C699A5-AE94-DBEC-B473-F6584FB4180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05966" y="569160"/>
            <a:ext cx="2980068" cy="4261094"/>
          </a:xfrm>
          <a:prstGeom prst="rect">
            <a:avLst/>
          </a:prstGeom>
        </p:spPr>
      </p:pic>
      <p:pic>
        <p:nvPicPr>
          <p:cNvPr id="11" name="Picture 8" descr="Heart attack The photo of heart is on the woman's body, Severe heartache, Having heart attack or Painful cramps, Heart disease, Pressing on chest with painful expression. heart attack stock pictures, royalty-free photos &amp; images">
            <a:extLst>
              <a:ext uri="{FF2B5EF4-FFF2-40B4-BE49-F238E27FC236}">
                <a16:creationId xmlns:a16="http://schemas.microsoft.com/office/drawing/2014/main" xmlns="" id="{18D621B1-C50D-B698-47AD-BC96CE4769D5}"/>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1"/>
          <a:stretch/>
        </p:blipFill>
        <p:spPr bwMode="auto">
          <a:xfrm>
            <a:off x="8729507" y="571029"/>
            <a:ext cx="2968638" cy="42610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475749F-F487-4EFB-ABC7-C1359590EB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D81E483-14FB-4763-98A8-915B06A74E7B}"/>
              </a:ext>
            </a:extLst>
          </p:cNvPr>
          <p:cNvSpPr>
            <a:spLocks noGrp="1"/>
          </p:cNvSpPr>
          <p:nvPr>
            <p:ph type="title"/>
          </p:nvPr>
        </p:nvSpPr>
        <p:spPr>
          <a:xfrm>
            <a:off x="7180028" y="3376123"/>
            <a:ext cx="4515147" cy="1529232"/>
          </a:xfrm>
        </p:spPr>
        <p:txBody>
          <a:bodyPr vert="horz" lIns="91440" tIns="45720" rIns="91440" bIns="45720" rtlCol="0" anchor="b">
            <a:normAutofit/>
          </a:bodyPr>
          <a:lstStyle/>
          <a:p>
            <a:pPr algn="r"/>
            <a:r>
              <a:rPr lang="en-US" sz="5000" dirty="0"/>
              <a:t>Diabetes</a:t>
            </a:r>
          </a:p>
        </p:txBody>
      </p:sp>
      <p:pic>
        <p:nvPicPr>
          <p:cNvPr id="3" name="Picture 2" descr="satellite express  diabetes  the meter">
            <a:extLst>
              <a:ext uri="{FF2B5EF4-FFF2-40B4-BE49-F238E27FC236}">
                <a16:creationId xmlns:a16="http://schemas.microsoft.com/office/drawing/2014/main" xmlns="" id="{62C97A08-751E-782E-7028-9D295C7EA8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39"/>
          <a:stretch/>
        </p:blipFill>
        <p:spPr bwMode="auto">
          <a:xfrm>
            <a:off x="-2192" y="10"/>
            <a:ext cx="8436340" cy="6857990"/>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352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xmlns="" id="{33704ABC-CBDB-973A-8FEE-83BF3287FE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0F74D889-E7E9-C022-8E10-DE5D95F8B0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Thermometer, Medications, Tablets">
            <a:extLst>
              <a:ext uri="{FF2B5EF4-FFF2-40B4-BE49-F238E27FC236}">
                <a16:creationId xmlns:a16="http://schemas.microsoft.com/office/drawing/2014/main" xmlns="" id="{AA116449-C0AB-DEC6-1A9C-82E1F40634D7}"/>
              </a:ext>
            </a:extLst>
          </p:cNvPr>
          <p:cNvPicPr>
            <a:picLocks noChangeAspect="1" noChangeArrowheads="1"/>
          </p:cNvPicPr>
          <p:nvPr/>
        </p:nvPicPr>
        <p:blipFill rotWithShape="1">
          <a:blip r:embed="rId3" cstate="screen">
            <a:alphaModFix amt="40000"/>
            <a:extLst>
              <a:ext uri="{28A0092B-C50C-407E-A947-70E740481C1C}">
                <a14:useLocalDpi xmlns:a14="http://schemas.microsoft.com/office/drawing/2010/main"/>
              </a:ext>
            </a:extLst>
          </a:blip>
          <a:srcRect b="-1"/>
          <a:stretch/>
        </p:blipFill>
        <p:spPr bwMode="auto">
          <a:xfrm>
            <a:off x="-170" y="10"/>
            <a:ext cx="8450317"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DD108C9B-87C7-6E92-9EF4-40F9D28D47D9}"/>
              </a:ext>
            </a:extLst>
          </p:cNvPr>
          <p:cNvSpPr txBox="1"/>
          <p:nvPr/>
        </p:nvSpPr>
        <p:spPr>
          <a:xfrm>
            <a:off x="511947" y="5097780"/>
            <a:ext cx="5582359" cy="153014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defTabSz="914400">
              <a:lnSpc>
                <a:spcPct val="90000"/>
              </a:lnSpc>
              <a:spcBef>
                <a:spcPct val="0"/>
              </a:spcBef>
              <a:spcAft>
                <a:spcPts val="600"/>
              </a:spcAft>
            </a:pPr>
            <a:r>
              <a:rPr lang="es-MX" sz="4400" kern="1200" cap="all" dirty="0">
                <a:solidFill>
                  <a:srgbClr val="FFFFFF"/>
                </a:solidFill>
                <a:latin typeface="+mj-lt"/>
                <a:ea typeface="+mj-ea"/>
                <a:cs typeface="+mj-cs"/>
              </a:rPr>
              <a:t>COLESTEROL y </a:t>
            </a:r>
          </a:p>
          <a:p>
            <a:pPr defTabSz="914400">
              <a:lnSpc>
                <a:spcPct val="90000"/>
              </a:lnSpc>
              <a:spcBef>
                <a:spcPct val="0"/>
              </a:spcBef>
              <a:spcAft>
                <a:spcPts val="600"/>
              </a:spcAft>
            </a:pPr>
            <a:r>
              <a:rPr lang="es-MX" sz="4400" kern="1200" cap="all" dirty="0">
                <a:solidFill>
                  <a:srgbClr val="FFFFFF"/>
                </a:solidFill>
                <a:latin typeface="+mj-lt"/>
                <a:ea typeface="+mj-ea"/>
                <a:cs typeface="+mj-cs"/>
              </a:rPr>
              <a:t>alta presión arterial</a:t>
            </a:r>
          </a:p>
        </p:txBody>
      </p:sp>
      <p:pic>
        <p:nvPicPr>
          <p:cNvPr id="9" name="Picture 4" descr="Virus, Pathogen, Antibody, Antibodies">
            <a:extLst>
              <a:ext uri="{FF2B5EF4-FFF2-40B4-BE49-F238E27FC236}">
                <a16:creationId xmlns:a16="http://schemas.microsoft.com/office/drawing/2014/main" xmlns="" id="{CCCCD4AB-A5C0-8F87-FA2D-A24698CCE8E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xmlns="" id="{808959EC-4801-47E2-BA3D-DAFD023033A3}"/>
              </a:ext>
            </a:extLst>
          </p:cNvPr>
          <p:cNvSpPr>
            <a:spLocks noGrp="1"/>
          </p:cNvSpPr>
          <p:nvPr>
            <p:ph type="title"/>
          </p:nvPr>
        </p:nvSpPr>
        <p:spPr>
          <a:xfrm>
            <a:off x="1763151" y="-95441"/>
            <a:ext cx="7475220" cy="3035808"/>
          </a:xfrm>
        </p:spPr>
        <p:txBody>
          <a:bodyPr vert="horz" lIns="91440" tIns="45720" rIns="91440" bIns="45720" rtlCol="0" anchor="b">
            <a:normAutofit/>
          </a:bodyPr>
          <a:lstStyle/>
          <a:p>
            <a:pPr>
              <a:lnSpc>
                <a:spcPct val="80000"/>
              </a:lnSpc>
            </a:pPr>
            <a:r>
              <a:rPr lang="en-US" altLang="en-US" sz="9600">
                <a:solidFill>
                  <a:srgbClr val="FFFFFF"/>
                </a:solidFill>
              </a:rPr>
              <a:t>Ataque cardiaco</a:t>
            </a:r>
          </a:p>
        </p:txBody>
      </p:sp>
      <p:sp useBgFill="1">
        <p:nvSpPr>
          <p:cNvPr id="3" name="Rectangle 2">
            <a:extLst>
              <a:ext uri="{FF2B5EF4-FFF2-40B4-BE49-F238E27FC236}">
                <a16:creationId xmlns:a16="http://schemas.microsoft.com/office/drawing/2014/main" xmlns="" id="{A1293225-65D1-D321-2EDD-F19DF65253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8" descr="Heart attack The photo of heart is on the woman's body, Severe heartache, Having heart attack or Painful cramps, Heart disease, Pressing on chest with painful expression. heart attack stock pictures, royalty-free photos &amp; images">
            <a:extLst>
              <a:ext uri="{FF2B5EF4-FFF2-40B4-BE49-F238E27FC236}">
                <a16:creationId xmlns:a16="http://schemas.microsoft.com/office/drawing/2014/main" xmlns="" id="{4D8643D8-38F6-54F8-8730-A96EDD9BDA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5BF2CFE3-B7EE-99E4-BF8C-8184CA9C33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39D5E264-8F3D-020E-9677-F94D0E438222}"/>
              </a:ext>
            </a:extLst>
          </p:cNvPr>
          <p:cNvSpPr txBox="1">
            <a:spLocks/>
          </p:cNvSpPr>
          <p:nvPr/>
        </p:nvSpPr>
        <p:spPr>
          <a:xfrm>
            <a:off x="7935402" y="743447"/>
            <a:ext cx="3445765" cy="3692028"/>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altLang="en-US" sz="5200" dirty="0"/>
              <a:t>Ataque cardiaco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A picture containing computer, game, basketball, laptop&#10;&#10;Description generated with very high confidence">
            <a:extLst>
              <a:ext uri="{FF2B5EF4-FFF2-40B4-BE49-F238E27FC236}">
                <a16:creationId xmlns:a16="http://schemas.microsoft.com/office/drawing/2014/main" xmlns="" id="{41415DE7-9F3B-12DF-853A-9ECE27A943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25701" y="10"/>
            <a:ext cx="766629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Title 1">
            <a:extLst>
              <a:ext uri="{FF2B5EF4-FFF2-40B4-BE49-F238E27FC236}">
                <a16:creationId xmlns:a16="http://schemas.microsoft.com/office/drawing/2014/main" xmlns="" id="{A3067E82-EFE4-4A89-A6FA-1FDFFE3CB449}"/>
              </a:ext>
            </a:extLst>
          </p:cNvPr>
          <p:cNvSpPr>
            <a:spLocks noGrp="1"/>
          </p:cNvSpPr>
          <p:nvPr>
            <p:ph type="title"/>
          </p:nvPr>
        </p:nvSpPr>
        <p:spPr>
          <a:xfrm>
            <a:off x="883630" y="2064494"/>
            <a:ext cx="7475220" cy="3035808"/>
          </a:xfrm>
        </p:spPr>
        <p:txBody>
          <a:bodyPr vert="horz" lIns="91440" tIns="45720" rIns="91440" bIns="45720" rtlCol="0" anchor="b">
            <a:normAutofit/>
          </a:bodyPr>
          <a:lstStyle/>
          <a:p>
            <a:pPr>
              <a:lnSpc>
                <a:spcPct val="80000"/>
              </a:lnSpc>
            </a:pPr>
            <a:r>
              <a:rPr lang="es-MX" sz="5000" dirty="0"/>
              <a:t>Embolia</a:t>
            </a:r>
          </a:p>
        </p:txBody>
      </p:sp>
    </p:spTree>
    <p:extLst>
      <p:ext uri="{BB962C8B-B14F-4D97-AF65-F5344CB8AC3E}">
        <p14:creationId xmlns:p14="http://schemas.microsoft.com/office/powerpoint/2010/main" val="1016608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4FC727B-A8CE-6DC9-1C42-79D721CC9A2C}"/>
              </a:ext>
            </a:extLst>
          </p:cNvPr>
          <p:cNvSpPr>
            <a:spLocks noGrp="1"/>
          </p:cNvSpPr>
          <p:nvPr>
            <p:ph type="title"/>
          </p:nvPr>
        </p:nvSpPr>
        <p:spPr/>
        <p:txBody>
          <a:bodyPr/>
          <a:lstStyle/>
          <a:p>
            <a:endParaRPr lang="es-MX"/>
          </a:p>
        </p:txBody>
      </p:sp>
      <p:sp>
        <p:nvSpPr>
          <p:cNvPr id="7" name="Rectangle 6">
            <a:extLst>
              <a:ext uri="{FF2B5EF4-FFF2-40B4-BE49-F238E27FC236}">
                <a16:creationId xmlns:a16="http://schemas.microsoft.com/office/drawing/2014/main" xmlns="" id="{1A2B538D-BEA3-C999-8391-11B1B03D17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4" descr="A pair of red shoes&#10;&#10;Description generated with high confidence">
            <a:extLst>
              <a:ext uri="{FF2B5EF4-FFF2-40B4-BE49-F238E27FC236}">
                <a16:creationId xmlns:a16="http://schemas.microsoft.com/office/drawing/2014/main" xmlns="" id="{FA14086D-1E88-316A-4FCD-9AFECF39E9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6095980" cy="6857990"/>
          </a:xfrm>
          <a:prstGeom prst="rect">
            <a:avLst/>
          </a:prstGeom>
        </p:spPr>
      </p:pic>
      <p:pic>
        <p:nvPicPr>
          <p:cNvPr id="9" name="Picture 2" descr="Red Blood Cell, Vessel, Tube, Flow">
            <a:extLst>
              <a:ext uri="{FF2B5EF4-FFF2-40B4-BE49-F238E27FC236}">
                <a16:creationId xmlns:a16="http://schemas.microsoft.com/office/drawing/2014/main" xmlns="" id="{CF61714C-A7EF-7817-CFB3-A311C427B2F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4540718C-405B-5FD4-C6F6-5AFB8468FE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ame 11">
            <a:extLst>
              <a:ext uri="{FF2B5EF4-FFF2-40B4-BE49-F238E27FC236}">
                <a16:creationId xmlns:a16="http://schemas.microsoft.com/office/drawing/2014/main" xmlns="" id="{CE4B6439-A0BE-7ED2-BCD5-CE14A140B2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itle 1">
            <a:extLst>
              <a:ext uri="{FF2B5EF4-FFF2-40B4-BE49-F238E27FC236}">
                <a16:creationId xmlns:a16="http://schemas.microsoft.com/office/drawing/2014/main" xmlns="" id="{287F1C6C-49BE-46E5-D884-238D0C6303BA}"/>
              </a:ext>
            </a:extLst>
          </p:cNvPr>
          <p:cNvSpPr txBox="1">
            <a:spLocks/>
          </p:cNvSpPr>
          <p:nvPr/>
        </p:nvSpPr>
        <p:spPr>
          <a:xfrm>
            <a:off x="4286858" y="2761554"/>
            <a:ext cx="3618284" cy="134572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000" cap="all" dirty="0">
                <a:solidFill>
                  <a:srgbClr val="080808"/>
                </a:solidFill>
              </a:rPr>
              <a:t>coágulos</a:t>
            </a:r>
          </a:p>
          <a:p>
            <a:pPr algn="ctr"/>
            <a:r>
              <a:rPr lang="es-MX" sz="5000" cap="all" dirty="0">
                <a:solidFill>
                  <a:srgbClr val="080808"/>
                </a:solidFill>
              </a:rPr>
              <a:t>sanguíneos</a:t>
            </a:r>
          </a:p>
        </p:txBody>
      </p:sp>
    </p:spTree>
    <p:extLst>
      <p:ext uri="{BB962C8B-B14F-4D97-AF65-F5344CB8AC3E}">
        <p14:creationId xmlns:p14="http://schemas.microsoft.com/office/powerpoint/2010/main" val="2738318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0C5FCEA2-36A8-418E-98AB-2F48AA289A8B}"/>
              </a:ext>
            </a:extLst>
          </p:cNvPr>
          <p:cNvSpPr>
            <a:spLocks noGrp="1"/>
          </p:cNvSpPr>
          <p:nvPr>
            <p:ph type="title"/>
          </p:nvPr>
        </p:nvSpPr>
        <p:spPr>
          <a:xfrm>
            <a:off x="1796904" y="293620"/>
            <a:ext cx="6068451" cy="2530250"/>
          </a:xfrm>
        </p:spPr>
        <p:txBody>
          <a:bodyPr vert="horz" lIns="91440" tIns="45720" rIns="91440" bIns="45720" rtlCol="0" anchor="b">
            <a:normAutofit/>
          </a:bodyPr>
          <a:lstStyle/>
          <a:p>
            <a:pPr>
              <a:lnSpc>
                <a:spcPct val="80000"/>
              </a:lnSpc>
            </a:pPr>
            <a:r>
              <a:rPr lang="en-US" altLang="en-US" sz="9600" dirty="0" err="1">
                <a:solidFill>
                  <a:schemeClr val="tx1">
                    <a:lumMod val="95000"/>
                    <a:lumOff val="5000"/>
                  </a:schemeClr>
                </a:solidFill>
              </a:rPr>
              <a:t>Proteina</a:t>
            </a:r>
            <a:r>
              <a:rPr lang="en-US" altLang="en-US" sz="9600" dirty="0">
                <a:solidFill>
                  <a:schemeClr val="tx1">
                    <a:lumMod val="95000"/>
                    <a:lumOff val="5000"/>
                  </a:schemeClr>
                </a:solidFill>
              </a:rPr>
              <a:t/>
            </a:r>
            <a:br>
              <a:rPr lang="en-US" altLang="en-US" sz="9600" dirty="0">
                <a:solidFill>
                  <a:schemeClr val="tx1">
                    <a:lumMod val="95000"/>
                    <a:lumOff val="5000"/>
                  </a:schemeClr>
                </a:solidFill>
              </a:rPr>
            </a:br>
            <a:r>
              <a:rPr lang="en-US" altLang="en-US" sz="9600" dirty="0" err="1">
                <a:solidFill>
                  <a:schemeClr val="tx1">
                    <a:lumMod val="95000"/>
                    <a:lumOff val="5000"/>
                  </a:schemeClr>
                </a:solidFill>
              </a:rPr>
              <a:t>riÑones</a:t>
            </a:r>
            <a:endParaRPr lang="en-US" dirty="0">
              <a:solidFill>
                <a:schemeClr val="tx1">
                  <a:lumMod val="95000"/>
                  <a:lumOff val="5000"/>
                </a:schemeClr>
              </a:solidFill>
            </a:endParaRPr>
          </a:p>
        </p:txBody>
      </p:sp>
      <p:sp>
        <p:nvSpPr>
          <p:cNvPr id="2" name="Rectangle 1">
            <a:extLst>
              <a:ext uri="{FF2B5EF4-FFF2-40B4-BE49-F238E27FC236}">
                <a16:creationId xmlns:a16="http://schemas.microsoft.com/office/drawing/2014/main" xmlns="" id="{B90F4111-5127-E0F4-8FF2-90EDE8BEE0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xmlns="" id="{9DAFAB96-D86F-D2D7-F876-A3AA81439D5E}"/>
              </a:ext>
            </a:extLst>
          </p:cNvPr>
          <p:cNvSpPr txBox="1">
            <a:spLocks/>
          </p:cNvSpPr>
          <p:nvPr/>
        </p:nvSpPr>
        <p:spPr>
          <a:xfrm>
            <a:off x="4354513" y="841375"/>
            <a:ext cx="3505200" cy="311469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altLang="en-US" sz="5600" dirty="0">
                <a:solidFill>
                  <a:schemeClr val="bg1"/>
                </a:solidFill>
              </a:rPr>
              <a:t>Proteína en los riñones</a:t>
            </a:r>
            <a:endParaRPr lang="es-MX" sz="5600" dirty="0">
              <a:solidFill>
                <a:schemeClr val="bg1"/>
              </a:solidFill>
            </a:endParaRPr>
          </a:p>
        </p:txBody>
      </p:sp>
      <p:grpSp>
        <p:nvGrpSpPr>
          <p:cNvPr id="7" name="Group 6">
            <a:extLst>
              <a:ext uri="{FF2B5EF4-FFF2-40B4-BE49-F238E27FC236}">
                <a16:creationId xmlns:a16="http://schemas.microsoft.com/office/drawing/2014/main" xmlns="" id="{FE3D7BBE-4E6F-30D7-D042-F19C302EA14E}"/>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8" name="Freeform: Shape 7">
              <a:extLst>
                <a:ext uri="{FF2B5EF4-FFF2-40B4-BE49-F238E27FC236}">
                  <a16:creationId xmlns:a16="http://schemas.microsoft.com/office/drawing/2014/main" xmlns="" id="{C751D583-3644-7D3E-C00F-38D04F2413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xmlns="" id="{58A289A2-A535-71B1-BE43-C48447C37F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0" name="Picture 9" descr="Beef Kidney, Offal, Flesh, Kidneys, Beef">
            <a:extLst>
              <a:ext uri="{FF2B5EF4-FFF2-40B4-BE49-F238E27FC236}">
                <a16:creationId xmlns:a16="http://schemas.microsoft.com/office/drawing/2014/main" xmlns="" id="{382BBB3F-4ED5-6B95-91D2-1BBD429F0DC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 y="10"/>
            <a:ext cx="3910064" cy="6857990"/>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xmlns="" id="{EE4CDB99-E02E-B4DC-D775-E4C545331457}"/>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2748589" y="0"/>
            <a:ext cx="1339053" cy="6858000"/>
            <a:chOff x="2661507" y="0"/>
            <a:chExt cx="1339053" cy="6858000"/>
          </a:xfrm>
        </p:grpSpPr>
        <p:sp>
          <p:nvSpPr>
            <p:cNvPr id="12" name="Freeform: Shape 11">
              <a:extLst>
                <a:ext uri="{FF2B5EF4-FFF2-40B4-BE49-F238E27FC236}">
                  <a16:creationId xmlns:a16="http://schemas.microsoft.com/office/drawing/2014/main" xmlns="" id="{C9794196-2736-9F04-9CC5-19B8C8EDE8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xmlns="" id="{A2D99641-4B6E-2DFD-A489-76DCF3DA1E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xmlns="" id="{6FD4C48C-4FBB-816D-B402-F904B09D463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sp>
          <p:nvSpPr>
            <p:cNvPr id="15" name="Freeform: Shape 14">
              <a:extLst>
                <a:ext uri="{FF2B5EF4-FFF2-40B4-BE49-F238E27FC236}">
                  <a16:creationId xmlns:a16="http://schemas.microsoft.com/office/drawing/2014/main" xmlns="" id="{AEAB9B3B-72A1-508F-7BB9-83660BA4D1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9179E340-CF4E-71A0-1EA0-11D3F56B60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7" name="Picture 16" descr="A container with a blue lid&#10;&#10;Description automatically generated with low confidence">
            <a:extLst>
              <a:ext uri="{FF2B5EF4-FFF2-40B4-BE49-F238E27FC236}">
                <a16:creationId xmlns:a16="http://schemas.microsoft.com/office/drawing/2014/main" xmlns="" id="{C100DACD-329B-948B-143B-DEA3CAB18628}"/>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20331" r="23912"/>
          <a:stretch/>
        </p:blipFill>
        <p:spPr bwMode="auto">
          <a:xfrm>
            <a:off x="8281916" y="1"/>
            <a:ext cx="3910084" cy="6858000"/>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a:extLst>
              <a:ext uri="{FF2B5EF4-FFF2-40B4-BE49-F238E27FC236}">
                <a16:creationId xmlns:a16="http://schemas.microsoft.com/office/drawing/2014/main" xmlns="" id="{7DF99608-D309-B32E-EB69-05E92080A2AF}"/>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19" name="Freeform: Shape 18">
              <a:extLst>
                <a:ext uri="{FF2B5EF4-FFF2-40B4-BE49-F238E27FC236}">
                  <a16:creationId xmlns:a16="http://schemas.microsoft.com/office/drawing/2014/main" xmlns="" id="{F8B3DF61-07B7-45DF-17A6-BBFCA97BF7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xmlns="" id="{C916976D-ACE3-CF7A-8F71-FD32C01CDF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0317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1168</TotalTime>
  <Words>4626</Words>
  <Application>Microsoft Office PowerPoint</Application>
  <PresentationFormat>Widescreen</PresentationFormat>
  <Paragraphs>229</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ＭＳ Ｐゴシック</vt:lpstr>
      <vt:lpstr>Arial</vt:lpstr>
      <vt:lpstr>Calibri</vt:lpstr>
      <vt:lpstr>Calibri (Body)</vt:lpstr>
      <vt:lpstr>Calibri Light</vt:lpstr>
      <vt:lpstr>Rockwell Condensed</vt:lpstr>
      <vt:lpstr>Tahoma</vt:lpstr>
      <vt:lpstr>Office Theme</vt:lpstr>
      <vt:lpstr>Prevención mes 5</vt:lpstr>
      <vt:lpstr>No se desnanime, siga sus disciplinas</vt:lpstr>
      <vt:lpstr>LA MEJOR OPCIÓN ES PREVENCIÓN</vt:lpstr>
      <vt:lpstr>Diabetes</vt:lpstr>
      <vt:lpstr>PowerPoint Presentation</vt:lpstr>
      <vt:lpstr>Ataque cardiaco</vt:lpstr>
      <vt:lpstr>Embolia</vt:lpstr>
      <vt:lpstr>PowerPoint Presentation</vt:lpstr>
      <vt:lpstr>Proteina riÑones</vt:lpstr>
      <vt:lpstr>Diálisis</vt:lpstr>
      <vt:lpstr>Arterias</vt:lpstr>
      <vt:lpstr>PowerPoint Presentation</vt:lpstr>
      <vt:lpstr>PowerPoint Presentation</vt:lpstr>
      <vt:lpstr>PowerPoint Presentation</vt:lpstr>
      <vt:lpstr>PowerPoint Presentation</vt:lpstr>
      <vt:lpstr>PowerPoint Presentation</vt:lpstr>
      <vt:lpstr>INFLUENZA, NEUMONÍA y COVID</vt:lpstr>
      <vt:lpstr>Otros exámenes preventivos</vt:lpstr>
      <vt:lpstr>OTRAS COMPLICACIONES</vt:lpstr>
      <vt:lpstr>Depresión</vt:lpstr>
      <vt:lpstr>Disfunción Sexual</vt:lpstr>
      <vt:lpstr>  </vt:lpstr>
      <vt:lpstr>MEDICAMENTOS </vt:lpstr>
      <vt:lpstr>Alimentación </vt:lpstr>
      <vt:lpstr>Ejercicio</vt:lpstr>
      <vt:lpstr>ESTAMOS DE SU LADO _______  SOMOS UN EQUIPO</vt:lpstr>
      <vt:lpstr>No se desanime, siga sus disciplinas</vt:lpstr>
      <vt:lpstr>Estamos corriendo un maratón  – el camino es largo</vt:lpstr>
      <vt:lpstr>Referencias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Cardenas</dc:creator>
  <cp:lastModifiedBy>Microsoft account</cp:lastModifiedBy>
  <cp:revision>33</cp:revision>
  <cp:lastPrinted>2022-08-09T23:21:30Z</cp:lastPrinted>
  <dcterms:created xsi:type="dcterms:W3CDTF">2019-01-11T21:17:42Z</dcterms:created>
  <dcterms:modified xsi:type="dcterms:W3CDTF">2022-09-19T21:51:33Z</dcterms:modified>
</cp:coreProperties>
</file>