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994" r:id="rId4"/>
  </p:sldMasterIdLst>
  <p:notesMasterIdLst>
    <p:notesMasterId r:id="rId34"/>
  </p:notesMasterIdLst>
  <p:handoutMasterIdLst>
    <p:handoutMasterId r:id="rId35"/>
  </p:handoutMasterIdLst>
  <p:sldIdLst>
    <p:sldId id="258" r:id="rId5"/>
    <p:sldId id="280" r:id="rId6"/>
    <p:sldId id="261" r:id="rId7"/>
    <p:sldId id="281" r:id="rId8"/>
    <p:sldId id="282" r:id="rId9"/>
    <p:sldId id="283" r:id="rId10"/>
    <p:sldId id="284" r:id="rId11"/>
    <p:sldId id="285" r:id="rId12"/>
    <p:sldId id="286" r:id="rId13"/>
    <p:sldId id="287" r:id="rId14"/>
    <p:sldId id="289" r:id="rId15"/>
    <p:sldId id="290" r:id="rId16"/>
    <p:sldId id="300" r:id="rId17"/>
    <p:sldId id="288" r:id="rId18"/>
    <p:sldId id="301" r:id="rId19"/>
    <p:sldId id="291" r:id="rId20"/>
    <p:sldId id="293" r:id="rId21"/>
    <p:sldId id="309" r:id="rId22"/>
    <p:sldId id="294" r:id="rId23"/>
    <p:sldId id="295" r:id="rId24"/>
    <p:sldId id="296" r:id="rId25"/>
    <p:sldId id="297" r:id="rId26"/>
    <p:sldId id="302" r:id="rId27"/>
    <p:sldId id="299" r:id="rId28"/>
    <p:sldId id="303" r:id="rId29"/>
    <p:sldId id="304" r:id="rId30"/>
    <p:sldId id="307" r:id="rId31"/>
    <p:sldId id="310" r:id="rId32"/>
    <p:sldId id="31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2838BEF-8BB2-4498-84A7-C5851F593DF1}"/>
</file>

<file path=ppt/viewProps.xml><?xml version="1.0" encoding="utf-8"?>
<p:viewPr xmlns:a="http://schemas.openxmlformats.org/drawingml/2006/main" xmlns:r="http://schemas.openxmlformats.org/officeDocument/2006/relationships" xmlns:p="http://schemas.openxmlformats.org/presentationml/2006/main">
  <p:normalViewPr>
    <p:restoredLeft sz="20572" autoAdjust="0"/>
    <p:restoredTop sz="77350" autoAdjust="0"/>
  </p:normalViewPr>
  <p:slideViewPr>
    <p:cSldViewPr snapToGrid="0">
      <p:cViewPr varScale="1">
        <p:scale>
          <a:sx n="60" d="100"/>
          <a:sy n="60" d="100"/>
        </p:scale>
        <p:origin x="1080" y="72"/>
      </p:cViewPr>
      <p:guideLst>
        <p:guide orient="horz" pos="2160"/>
        <p:guide pos="3840"/>
      </p:guideLst>
    </p:cSldViewPr>
  </p:slideViewPr>
  <p:outlineViewPr>
    <p:cViewPr>
      <p:scale>
        <a:sx n="33" d="100"/>
        <a:sy n="33" d="100"/>
      </p:scale>
      <p:origin x="0" y="-11940"/>
    </p:cViewPr>
  </p:outlineViewPr>
  <p:notesTextViewPr>
    <p:cViewPr>
      <p:scale>
        <a:sx n="3" d="2"/>
        <a:sy n="3" d="2"/>
      </p:scale>
      <p:origin x="0" y="0"/>
    </p:cViewPr>
  </p:notesTextViewPr>
  <p:sorterViewPr>
    <p:cViewPr>
      <p:scale>
        <a:sx n="50" d="100"/>
        <a:sy n="50" d="100"/>
      </p:scale>
      <p:origin x="0" y="0"/>
    </p:cViewPr>
  </p:sorterViewPr>
  <p:notesViewPr>
    <p:cSldViewPr snapToGrid="0">
      <p:cViewPr varScale="1">
        <p:scale>
          <a:sx n="60" d="100"/>
          <a:sy n="60" d="100"/>
        </p:scale>
        <p:origin x="3187"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pPr/>
              <a:t>9/19/2022</a:t>
            </a:fld>
            <a:endParaRPr lang="en-US" dirty="0"/>
          </a:p>
        </p:txBody>
      </p:sp>
      <p:sp>
        <p:nvSpPr>
          <p:cNvPr id="4" name="Footer Placeholder 3">
            <a:extLst>
              <a:ext uri="{FF2B5EF4-FFF2-40B4-BE49-F238E27FC236}">
                <a16:creationId xmlns:a16="http://schemas.microsoft.com/office/drawing/2014/main" xmlns=""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pPr/>
              <a:t>‹#›</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881107-E2F0-4FFB-BAD2-D68BB3595516}" type="datetimeFigureOut">
              <a:rPr lang="en-US" noProof="0" smtClean="0"/>
              <a:pPr/>
              <a:t>9/19/2022</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818732-FA64-4F57-8EE6-57AA70E1F1E0}" type="slidenum">
              <a:rPr lang="en-US" noProof="0" smtClean="0"/>
              <a:pPr/>
              <a:t>‹#›</a:t>
            </a:fld>
            <a:endParaRPr lang="en-US" noProof="0" dirty="0"/>
          </a:p>
        </p:txBody>
      </p:sp>
    </p:spTree>
    <p:extLst>
      <p:ext uri="{BB962C8B-B14F-4D97-AF65-F5344CB8AC3E}">
        <p14:creationId xmlns:p14="http://schemas.microsoft.com/office/powerpoint/2010/main" val="353630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being with us again. We are very happy that you continue to faithfully advance your commitment to prevent or control your diabetes. We are working to give you ideas to reach your goals, avoid temptations and make better decisions that help you have better health. Our commitment is as always to help you, answer your questions and give you ideas that can help you overcome the obstacles you have in your health care. This month we will be talking about the possible complications that come from diabetes. The purpose is not to scare you, but rather to inform you about these complications so that you can detect and resolve them if they occur in your life. There are times that the complications do not seem to be related to diabetes, but learning about these complications can help us to fix these problems before they affect your life more profoundly.</a:t>
            </a:r>
            <a:endParaRPr lang="es-MX" dirty="0"/>
          </a:p>
        </p:txBody>
      </p:sp>
      <p:sp>
        <p:nvSpPr>
          <p:cNvPr id="4" name="Slide Number Placeholder 3"/>
          <p:cNvSpPr>
            <a:spLocks noGrp="1"/>
          </p:cNvSpPr>
          <p:nvPr>
            <p:ph type="sldNum" sz="quarter" idx="5"/>
          </p:nvPr>
        </p:nvSpPr>
        <p:spPr/>
        <p:txBody>
          <a:bodyPr/>
          <a:lstStyle/>
          <a:p>
            <a:fld id="{02818732-FA64-4F57-8EE6-57AA70E1F1E0}" type="slidenum">
              <a:rPr lang="en-US" noProof="0" smtClean="0"/>
              <a:pPr/>
              <a:t>1</a:t>
            </a:fld>
            <a:endParaRPr lang="en-US" noProof="0" dirty="0"/>
          </a:p>
        </p:txBody>
      </p:sp>
    </p:spTree>
    <p:extLst>
      <p:ext uri="{BB962C8B-B14F-4D97-AF65-F5344CB8AC3E}">
        <p14:creationId xmlns:p14="http://schemas.microsoft.com/office/powerpoint/2010/main" val="1774554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kern="1200" dirty="0">
                <a:solidFill>
                  <a:schemeClr val="tx1"/>
                </a:solidFill>
                <a:effectLst/>
                <a:latin typeface="+mn-lt"/>
                <a:ea typeface="+mn-ea"/>
                <a:cs typeface="+mn-cs"/>
              </a:rPr>
              <a:t>But what do you think is the real problem? THE COMMUNICATION! He didn't talk to his wife, he didn't tell her anything about his problem – he just avoided having sex with her. She thought he was being unfaithful. No matter how much he tells her it's not like that, he can't convince her and now she wants the separation. He doesn't `t know what to do! What do you think is happening? What do you need to improve? Did you know that this is a common problem among people with diabetes?</a:t>
            </a:r>
          </a:p>
          <a:p>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p:txBody>
      </p:sp>
      <p:sp>
        <p:nvSpPr>
          <p:cNvPr id="33796" name="Slide Number Placeholder 3"/>
          <p:cNvSpPr>
            <a:spLocks noGrp="1"/>
          </p:cNvSpPr>
          <p:nvPr>
            <p:ph type="sldNum" sz="quarter" idx="5"/>
          </p:nvPr>
        </p:nvSpPr>
        <p:spPr bwMode="auto">
          <a:noFill/>
          <a:ln>
            <a:miter lim="800000"/>
            <a:headEnd/>
            <a:tailEnd/>
          </a:ln>
        </p:spPr>
        <p:txBody>
          <a:bodyPr/>
          <a:lstStyle/>
          <a:p>
            <a:fld id="{701D6A5E-F08E-403B-AA97-84FACE930B56}" type="slidenum">
              <a:rPr lang="en-US"/>
              <a:pPr/>
              <a:t>10</a:t>
            </a:fld>
            <a:endParaRPr lang="en-US"/>
          </a:p>
        </p:txBody>
      </p:sp>
    </p:spTree>
    <p:extLst>
      <p:ext uri="{BB962C8B-B14F-4D97-AF65-F5344CB8AC3E}">
        <p14:creationId xmlns:p14="http://schemas.microsoft.com/office/powerpoint/2010/main" val="2747659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effectLst/>
              </a:rPr>
              <a:t>Next month we will be talking more about prevention and complications – for now we must understand that when you develop diabetes, your body begins to deteriorate. That excess of sugar in the blood (which remains uncontrolled and high for years), is damaging your veins and arteries. It desensitizes them. For this month, what we want to focus on is the problem that these veins and arteries produce in places that we cannot imagine.</a:t>
            </a:r>
          </a:p>
          <a:p>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endParaRPr lang="en-US" dirty="0">
              <a:effectLst/>
            </a:endParaRPr>
          </a:p>
        </p:txBody>
      </p:sp>
      <p:sp>
        <p:nvSpPr>
          <p:cNvPr id="37892" name="Slide Number Placeholder 3"/>
          <p:cNvSpPr>
            <a:spLocks noGrp="1"/>
          </p:cNvSpPr>
          <p:nvPr>
            <p:ph type="sldNum" sz="quarter" idx="5"/>
          </p:nvPr>
        </p:nvSpPr>
        <p:spPr bwMode="auto">
          <a:noFill/>
          <a:ln>
            <a:miter lim="800000"/>
            <a:headEnd/>
            <a:tailEnd/>
          </a:ln>
        </p:spPr>
        <p:txBody>
          <a:bodyPr/>
          <a:lstStyle/>
          <a:p>
            <a:fld id="{AC8A0823-BB70-445F-B387-915C199EB390}" type="slidenum">
              <a:rPr lang="en-US"/>
              <a:pPr/>
              <a:t>11</a:t>
            </a:fld>
            <a:endParaRPr lang="en-US"/>
          </a:p>
        </p:txBody>
      </p:sp>
    </p:spTree>
    <p:extLst>
      <p:ext uri="{BB962C8B-B14F-4D97-AF65-F5344CB8AC3E}">
        <p14:creationId xmlns:p14="http://schemas.microsoft.com/office/powerpoint/2010/main" val="2235925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Think about it: your body is ALL connected by these veins and arteries. These veins and arteries end in these extremities and are damaged by the uncontrolled excess of sugar. We commonly hear that they cause numbness in the extremities… in your feet and in your hands… but did you know that they also end up in your sexual organs?! These veins reach those organs and when damaged, the blood does not reach that point and loses sensitivity. That's why men who have this type of damage caused by years of deterioration from too much sugar in their blood have trouble getting an erection. When your blood sugar is high, your cholesterol is out of control and your blood pressure is elevated, these organs are affected as well… in both men and women! Women who have these uncontrolled sugar problems can also lose sensitivity and even not have enough sensitivity to enjoy sexual intercourse. The more of these medical conditions such as diabetes, high cholesterol, or high blood pressure you have, the higher your risk. We have to take care of ourselves now….because the more damage we cause to our body, the more easily it becomes irreversible damage. So, let's take care of our bodies, for our well-being and health... but also for the well-being of those around us... of those we love more.</a:t>
            </a:r>
            <a:endParaRPr lang="es-MX" noProof="0" dirty="0">
              <a:ea typeface="ＭＳ Ｐゴシック" pitchFamily="-89" charset="-128"/>
            </a:endParaRPr>
          </a:p>
        </p:txBody>
      </p:sp>
      <p:sp>
        <p:nvSpPr>
          <p:cNvPr id="39940" name="Slide Number Placeholder 3"/>
          <p:cNvSpPr>
            <a:spLocks noGrp="1"/>
          </p:cNvSpPr>
          <p:nvPr>
            <p:ph type="sldNum" sz="quarter" idx="5"/>
          </p:nvPr>
        </p:nvSpPr>
        <p:spPr bwMode="auto">
          <a:noFill/>
          <a:ln>
            <a:miter lim="800000"/>
            <a:headEnd/>
            <a:tailEnd/>
          </a:ln>
        </p:spPr>
        <p:txBody>
          <a:bodyPr/>
          <a:lstStyle/>
          <a:p>
            <a:fld id="{522299C1-1517-44FB-979E-4BC88892D881}" type="slidenum">
              <a:rPr lang="en-US"/>
              <a:pPr/>
              <a:t>12</a:t>
            </a:fld>
            <a:endParaRPr lang="en-US"/>
          </a:p>
        </p:txBody>
      </p:sp>
    </p:spTree>
    <p:extLst>
      <p:ext uri="{BB962C8B-B14F-4D97-AF65-F5344CB8AC3E}">
        <p14:creationId xmlns:p14="http://schemas.microsoft.com/office/powerpoint/2010/main" val="2014060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Just as taking care of our body, taking care of our marriage on the level of communication is very important. Especially when it comes to sex. Remember that patient who had problems with his wife? If he had maintained a good communication relationship with his wife and had communicated his physical problems to her – they could have avoided conflict and separation. Communication is important to both of you in a relationship.</a:t>
            </a:r>
            <a:endParaRPr lang="es-MX" noProof="0" dirty="0">
              <a:ea typeface="ＭＳ Ｐゴシック" pitchFamily="-89" charset="-128"/>
            </a:endParaRPr>
          </a:p>
        </p:txBody>
      </p:sp>
      <p:sp>
        <p:nvSpPr>
          <p:cNvPr id="60420" name="Slide Number Placeholder 3"/>
          <p:cNvSpPr>
            <a:spLocks noGrp="1"/>
          </p:cNvSpPr>
          <p:nvPr>
            <p:ph type="sldNum" sz="quarter" idx="5"/>
          </p:nvPr>
        </p:nvSpPr>
        <p:spPr bwMode="auto">
          <a:noFill/>
          <a:ln>
            <a:miter lim="800000"/>
            <a:headEnd/>
            <a:tailEnd/>
          </a:ln>
        </p:spPr>
        <p:txBody>
          <a:bodyPr/>
          <a:lstStyle/>
          <a:p>
            <a:fld id="{669D2E5D-A439-46D2-8599-9C751B0B70DF}" type="slidenum">
              <a:rPr lang="en-US"/>
              <a:pPr/>
              <a:t>13</a:t>
            </a:fld>
            <a:endParaRPr lang="en-US"/>
          </a:p>
        </p:txBody>
      </p:sp>
    </p:spTree>
    <p:extLst>
      <p:ext uri="{BB962C8B-B14F-4D97-AF65-F5344CB8AC3E}">
        <p14:creationId xmlns:p14="http://schemas.microsoft.com/office/powerpoint/2010/main" val="966747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effectLst/>
              </a:rPr>
              <a:t>It's something we rarely talk to someone about, either in the clinic or even in church! Sex and intimacy particularly in marriage were designed by God. And it is ironic that sex is embodied by all television commercials and our entire culture in an unhealthy way….to the point that we sometimes forget that it is a wonder and gift that God gave to the husband and wife when they get married.</a:t>
            </a:r>
          </a:p>
          <a:p>
            <a:r>
              <a:rPr lang="en-US" dirty="0">
                <a:effectLst/>
              </a:rPr>
              <a:t/>
            </a:r>
            <a:br>
              <a:rPr lang="en-US" dirty="0">
                <a:effectLst/>
              </a:rPr>
            </a:br>
            <a:endParaRPr lang="en-US" dirty="0">
              <a:effectLst/>
            </a:endParaRPr>
          </a:p>
        </p:txBody>
      </p:sp>
      <p:sp>
        <p:nvSpPr>
          <p:cNvPr id="35844" name="Slide Number Placeholder 3"/>
          <p:cNvSpPr>
            <a:spLocks noGrp="1"/>
          </p:cNvSpPr>
          <p:nvPr>
            <p:ph type="sldNum" sz="quarter" idx="5"/>
          </p:nvPr>
        </p:nvSpPr>
        <p:spPr bwMode="auto">
          <a:noFill/>
          <a:ln>
            <a:miter lim="800000"/>
            <a:headEnd/>
            <a:tailEnd/>
          </a:ln>
        </p:spPr>
        <p:txBody>
          <a:bodyPr/>
          <a:lstStyle/>
          <a:p>
            <a:fld id="{35B83750-61DC-4DBA-9B31-E14B1323F270}" type="slidenum">
              <a:rPr lang="en-US"/>
              <a:pPr/>
              <a:t>14</a:t>
            </a:fld>
            <a:endParaRPr lang="en-US"/>
          </a:p>
        </p:txBody>
      </p:sp>
    </p:spTree>
    <p:extLst>
      <p:ext uri="{BB962C8B-B14F-4D97-AF65-F5344CB8AC3E}">
        <p14:creationId xmlns:p14="http://schemas.microsoft.com/office/powerpoint/2010/main" val="1042610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Talking with your husband or wife is important. Go back to being friends….remember those things that brought you together at the beginning. Reestablish the habit of going on “dates” – even if it's just for a walk in a park – it doesn't have to be anything fancy or expensive. The purpose is to reconnect and restore the communication that brought you together in the beginning. There may already be some damage that needs to be repaired, but communication will help you find and return to being the person you were at the beginning of your relationship – it's never too late to start over. These healthy relationships are part of your health as well. Many times we see among our patients that mental and emotional health are a HUGE part of our physical health. In many cases, mental and emotional health are also part of the complications of diabetes.</a:t>
            </a:r>
            <a:endParaRPr lang="es-MX" noProof="0" dirty="0">
              <a:ea typeface="ＭＳ Ｐゴシック" pitchFamily="-89" charset="-128"/>
            </a:endParaRPr>
          </a:p>
        </p:txBody>
      </p:sp>
      <p:sp>
        <p:nvSpPr>
          <p:cNvPr id="62468" name="Slide Number Placeholder 3"/>
          <p:cNvSpPr>
            <a:spLocks noGrp="1"/>
          </p:cNvSpPr>
          <p:nvPr>
            <p:ph type="sldNum" sz="quarter" idx="5"/>
          </p:nvPr>
        </p:nvSpPr>
        <p:spPr bwMode="auto">
          <a:noFill/>
          <a:ln>
            <a:miter lim="800000"/>
            <a:headEnd/>
            <a:tailEnd/>
          </a:ln>
        </p:spPr>
        <p:txBody>
          <a:bodyPr/>
          <a:lstStyle/>
          <a:p>
            <a:fld id="{6310EC86-3CE7-4A48-9C8A-9352754DADEB}" type="slidenum">
              <a:rPr lang="en-US"/>
              <a:pPr/>
              <a:t>15</a:t>
            </a:fld>
            <a:endParaRPr lang="en-US"/>
          </a:p>
        </p:txBody>
      </p:sp>
    </p:spTree>
    <p:extLst>
      <p:ext uri="{BB962C8B-B14F-4D97-AF65-F5344CB8AC3E}">
        <p14:creationId xmlns:p14="http://schemas.microsoft.com/office/powerpoint/2010/main" val="1183619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In many cases of diabetic patients, depression and diabetes go hand in hand. Diabetes can be difficult on its own, but it is a big challenge when we add that one of the complications of diabetes is depression. Adding depression to what is already being problematic in your life can be devastating to many. You're not alone…depression is a common occurrence in people with diabetes, but it doesn't have to be hopeless. In order to begin to deal with and overcome depression we have to understand what depression is and what we can do about it.</a:t>
            </a:r>
            <a:endParaRPr lang="es-MX" noProof="0" dirty="0">
              <a:ea typeface="ＭＳ Ｐゴシック" pitchFamily="-89" charset="-128"/>
            </a:endParaRPr>
          </a:p>
        </p:txBody>
      </p:sp>
      <p:sp>
        <p:nvSpPr>
          <p:cNvPr id="41988" name="Slide Number Placeholder 3"/>
          <p:cNvSpPr>
            <a:spLocks noGrp="1"/>
          </p:cNvSpPr>
          <p:nvPr>
            <p:ph type="sldNum" sz="quarter" idx="5"/>
          </p:nvPr>
        </p:nvSpPr>
        <p:spPr bwMode="auto">
          <a:noFill/>
          <a:ln>
            <a:miter lim="800000"/>
            <a:headEnd/>
            <a:tailEnd/>
          </a:ln>
        </p:spPr>
        <p:txBody>
          <a:bodyPr/>
          <a:lstStyle/>
          <a:p>
            <a:fld id="{30E4B03A-C160-4760-9FC1-CDEEA7D5917C}" type="slidenum">
              <a:rPr lang="en-US"/>
              <a:pPr/>
              <a:t>16</a:t>
            </a:fld>
            <a:endParaRPr lang="en-US"/>
          </a:p>
        </p:txBody>
      </p:sp>
    </p:spTree>
    <p:extLst>
      <p:ext uri="{BB962C8B-B14F-4D97-AF65-F5344CB8AC3E}">
        <p14:creationId xmlns:p14="http://schemas.microsoft.com/office/powerpoint/2010/main" val="9515434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To begin with, we have to understand what depression is: depression is a state of deep and prolonged sadness that lasts for more than a few weeks without an obvious or easily defined cause. To understand better, I give you a couple of examples: 1) If you lose your job today, it is very possible that you will feel very sad for a few weeks until your situation stabilizes and you find another job. In this case we CANNOT say that your situation of sadness is a depression because there is a very logical and normal reason for this sadness and it is due to a specific situation – job loss. Another example: 2) You lose a loved one and that leads to obvious deep sadness that paralyzes you for a few weeks – maybe even a month or two. You cry when you remember your loved one, but eventually over the weeks, you begin to return to your regular work and activities. You get sad every time you remember your loved one for a few months, but each time it is with a little more inner sanity and without this sadness preventing you from doing your job or living with people. This sadness is NORMAL, it is not depression because you can function in society and work in a normal way and you have a reason to feel this way. These two examples help us understand what depression IS NOT. Contrary to these two examples, a person in depression has no obvious reason for being sad and at many times this person cannot function normally in society or at work. You also cannot enjoy the things that normally make a person happy, such as funny movies, or birthdays, or gifts.</a:t>
            </a:r>
            <a:endParaRPr lang="es-MX" noProof="0" dirty="0">
              <a:ea typeface="ＭＳ Ｐゴシック" pitchFamily="-89" charset="-128"/>
            </a:endParaRPr>
          </a:p>
        </p:txBody>
      </p:sp>
      <p:sp>
        <p:nvSpPr>
          <p:cNvPr id="46084" name="Slide Number Placeholder 3"/>
          <p:cNvSpPr>
            <a:spLocks noGrp="1"/>
          </p:cNvSpPr>
          <p:nvPr>
            <p:ph type="sldNum" sz="quarter" idx="5"/>
          </p:nvPr>
        </p:nvSpPr>
        <p:spPr bwMode="auto">
          <a:noFill/>
          <a:ln>
            <a:miter lim="800000"/>
            <a:headEnd/>
            <a:tailEnd/>
          </a:ln>
        </p:spPr>
        <p:txBody>
          <a:bodyPr/>
          <a:lstStyle/>
          <a:p>
            <a:fld id="{01880CD3-BAC0-453E-8D07-7DAB636FEE05}" type="slidenum">
              <a:rPr lang="en-US"/>
              <a:pPr/>
              <a:t>17</a:t>
            </a:fld>
            <a:endParaRPr lang="en-US"/>
          </a:p>
        </p:txBody>
      </p:sp>
    </p:spTree>
    <p:extLst>
      <p:ext uri="{BB962C8B-B14F-4D97-AF65-F5344CB8AC3E}">
        <p14:creationId xmlns:p14="http://schemas.microsoft.com/office/powerpoint/2010/main" val="313284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xmlns="" id="{2E2E43B8-0909-4379-989F-6ECB8AD2EFC9}"/>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xmlns="" id="{169D5FB0-A597-4014-BDB9-CDF3868E43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But usually, we don't want to talk about depression. THINK…if someone asks you: how are you? The response we consider appropriate in our society is: I'm FINE! To make matters worse…if we are Christians…this response MUST be positive – if not, we fear being branded as a bad Christian, or lacking in faith. Also, culturally as Hispanics, we tend not to react positively to what we don't understand. Depression is something that we often misunderstand and interpret as weakness…..weakness of character, weakness of strength, weakness of spirituality. But we MUST understand that there are MANY causes for depression. They are not a sign of weakness and should not be viewed in this way. God made us sensitive…..with feelings…..and many times we have not been able to understand that this only makes us NORMAL HUMANS! I want to inform you that as your </a:t>
            </a:r>
            <a:r>
              <a:rPr lang="en-US" dirty="0">
                <a:effectLst/>
              </a:rPr>
              <a:t>Community Health Workers </a:t>
            </a:r>
            <a:r>
              <a:rPr lang="en-US" dirty="0"/>
              <a:t>we understand very well that depression, besides being something that can happen to anyone, also has other roots that are much more common than we imagine. We also understand that for people with diabetes it is common to face complications such as depression.</a:t>
            </a:r>
            <a:endParaRPr lang="es-MX" noProof="0" dirty="0">
              <a:ea typeface="ＭＳ Ｐゴシック" pitchFamily="-89" charset="-128"/>
            </a:endParaRPr>
          </a:p>
        </p:txBody>
      </p:sp>
      <p:sp>
        <p:nvSpPr>
          <p:cNvPr id="4" name="Slide Number Placeholder 3">
            <a:extLst>
              <a:ext uri="{FF2B5EF4-FFF2-40B4-BE49-F238E27FC236}">
                <a16:creationId xmlns:a16="http://schemas.microsoft.com/office/drawing/2014/main" xmlns="" id="{B7C27F30-5406-46F3-BA09-26989D00F39F}"/>
              </a:ext>
            </a:extLst>
          </p:cNvPr>
          <p:cNvSpPr>
            <a:spLocks noGrp="1"/>
          </p:cNvSpPr>
          <p:nvPr>
            <p:ph type="sldNum" sz="quarter" idx="5"/>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907AC70-D45B-45DC-89DD-4F3C51D19008}" type="slidenum">
              <a:rPr lang="en-US" altLang="en-US" sz="1200">
                <a:latin typeface="Calibri" panose="020F0502020204030204" pitchFamily="34" charset="0"/>
              </a:rPr>
              <a:pPr eaLnBrk="1" hangingPunct="1"/>
              <a:t>18</a:t>
            </a:fld>
            <a:endParaRPr lang="en-US" altLang="en-US" sz="1200">
              <a:latin typeface="Calibri" panose="020F0502020204030204" pitchFamily="34" charset="0"/>
            </a:endParaRPr>
          </a:p>
        </p:txBody>
      </p:sp>
    </p:spTree>
    <p:extLst>
      <p:ext uri="{BB962C8B-B14F-4D97-AF65-F5344CB8AC3E}">
        <p14:creationId xmlns:p14="http://schemas.microsoft.com/office/powerpoint/2010/main" val="4101798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r>
              <a:rPr lang="en-US" dirty="0"/>
              <a:t>Why do some suffer from depression and others do not? Well….this is a bit complicated… To begin with, we have that… genetics or family history play an important part in being prone to depression. Some people are born with chemical imbalance problems that run in the family. Also….Life stressors are an important part of our mental health…for example the death of a spouse or children or the poor health of family members can cause depression that is difficult to cope with Other elements that contribute to depression are diseases such as diabetes!! People with diabetes are THREE times more likely to have depression!</a:t>
            </a:r>
            <a:endParaRPr lang="es-MX" noProof="0" dirty="0">
              <a:ea typeface="ＭＳ Ｐゴシック" pitchFamily="-89" charset="-128"/>
            </a:endParaRPr>
          </a:p>
        </p:txBody>
      </p:sp>
      <p:sp>
        <p:nvSpPr>
          <p:cNvPr id="48132" name="Slide Number Placeholder 3"/>
          <p:cNvSpPr>
            <a:spLocks noGrp="1"/>
          </p:cNvSpPr>
          <p:nvPr>
            <p:ph type="sldNum" sz="quarter" idx="5"/>
          </p:nvPr>
        </p:nvSpPr>
        <p:spPr bwMode="auto">
          <a:noFill/>
          <a:ln>
            <a:miter lim="800000"/>
            <a:headEnd/>
            <a:tailEnd/>
          </a:ln>
        </p:spPr>
        <p:txBody>
          <a:bodyPr/>
          <a:lstStyle/>
          <a:p>
            <a:fld id="{378C574B-3250-4562-8687-1936DFC4E393}" type="slidenum">
              <a:rPr lang="en-US"/>
              <a:pPr/>
              <a:t>19</a:t>
            </a:fld>
            <a:endParaRPr lang="en-US"/>
          </a:p>
        </p:txBody>
      </p:sp>
    </p:spTree>
    <p:extLst>
      <p:ext uri="{BB962C8B-B14F-4D97-AF65-F5344CB8AC3E}">
        <p14:creationId xmlns:p14="http://schemas.microsoft.com/office/powerpoint/2010/main" val="852380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So, we start as usual with trying to check on how you have been feeling? What changes have you managed to make and maintain? How has the advice you received so far helped you? Of course, if you answered us right now, we wouldn't be able to hear you, but call us or share your experiences with us the next time your Community Health Worker calls you. If you agree, you can even send us texts or contact us in the way that is most convenient for you. We want to know your needs and questions! And if another time of day works better with your schedule, let us know.</a:t>
            </a:r>
          </a:p>
          <a:p>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endParaRPr lang="en-US" dirty="0">
              <a:effectLst/>
            </a:endParaRPr>
          </a:p>
        </p:txBody>
      </p:sp>
      <p:sp>
        <p:nvSpPr>
          <p:cNvPr id="4" name="Slide Number Placeholder 3"/>
          <p:cNvSpPr>
            <a:spLocks noGrp="1"/>
          </p:cNvSpPr>
          <p:nvPr>
            <p:ph type="sldNum" sz="quarter" idx="5"/>
          </p:nvPr>
        </p:nvSpPr>
        <p:spPr/>
        <p:txBody>
          <a:bodyPr/>
          <a:lstStyle/>
          <a:p>
            <a:fld id="{02818732-FA64-4F57-8EE6-57AA70E1F1E0}" type="slidenum">
              <a:rPr lang="en-US" noProof="0" smtClean="0"/>
              <a:pPr/>
              <a:t>2</a:t>
            </a:fld>
            <a:endParaRPr lang="en-US" noProof="0" dirty="0"/>
          </a:p>
        </p:txBody>
      </p:sp>
    </p:spTree>
    <p:extLst>
      <p:ext uri="{BB962C8B-B14F-4D97-AF65-F5344CB8AC3E}">
        <p14:creationId xmlns:p14="http://schemas.microsoft.com/office/powerpoint/2010/main" val="2197289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It is also important to emphasize that there are entirely physical conditions that cause depression. In other words, you may not have depression – there may be a medical problem! For example, if your vitamin B12 levels are low – your body may mimic depression. This deficiency is common in diabetes patients and this is why your doctor regularly checks your vitamin b12 levels. Make sure that if your doctor has recommended any supplements – you take them in the dosage that your doctor has recommended. MORE does not mean BETTER…you must follow your doctor's instructions. AND REMEMBER THAT IT IS IMPORTANT THAT as with any dietary supplement or vitamin – remember to tell your doctor what you are taking and in what amounts. Not just because you think it's “natural”…it's good for your health. Many of the natural things, if eaten in the wrong amounts, can be harmful. Whenever you go to the doctor, it is a good idea to bring the medications you take… but also the supplements or vitamins… It is worth having your doctor check them.</a:t>
            </a:r>
            <a:endParaRPr lang="es-MX" noProof="0" dirty="0">
              <a:ea typeface="ＭＳ Ｐゴシック" pitchFamily="-89" charset="-128"/>
            </a:endParaRPr>
          </a:p>
        </p:txBody>
      </p:sp>
      <p:sp>
        <p:nvSpPr>
          <p:cNvPr id="50180" name="Slide Number Placeholder 3"/>
          <p:cNvSpPr>
            <a:spLocks noGrp="1"/>
          </p:cNvSpPr>
          <p:nvPr>
            <p:ph type="sldNum" sz="quarter" idx="5"/>
          </p:nvPr>
        </p:nvSpPr>
        <p:spPr bwMode="auto">
          <a:noFill/>
          <a:ln>
            <a:miter lim="800000"/>
            <a:headEnd/>
            <a:tailEnd/>
          </a:ln>
        </p:spPr>
        <p:txBody>
          <a:bodyPr/>
          <a:lstStyle/>
          <a:p>
            <a:fld id="{21BE5568-2BB8-4D59-A1B2-E76C0CB25A67}" type="slidenum">
              <a:rPr lang="en-US"/>
              <a:pPr/>
              <a:t>20</a:t>
            </a:fld>
            <a:endParaRPr lang="en-US"/>
          </a:p>
        </p:txBody>
      </p:sp>
    </p:spTree>
    <p:extLst>
      <p:ext uri="{BB962C8B-B14F-4D97-AF65-F5344CB8AC3E}">
        <p14:creationId xmlns:p14="http://schemas.microsoft.com/office/powerpoint/2010/main" val="1602223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However….whatever the reason you are experiencing any of these complications, know that you have hope that you have a team that is willing to help you whatever your situation. Most likely, as </a:t>
            </a:r>
            <a:r>
              <a:rPr lang="en-US" dirty="0">
                <a:effectLst/>
              </a:rPr>
              <a:t>Community Health Workers</a:t>
            </a:r>
            <a:r>
              <a:rPr lang="en-US" dirty="0"/>
              <a:t>, we have also gone through experiences similar to the ones you are facing. Call us, tell us your problem! We want to help you. Above all we want you to know one thing…apart from having us as your health team…you can have hope that God will provide you with the way to solve your situation…if it is health through the clinic, if it is advice – through assistance from the clinic or through your </a:t>
            </a:r>
            <a:r>
              <a:rPr lang="en-US" dirty="0">
                <a:effectLst/>
              </a:rPr>
              <a:t>Community Health Worker</a:t>
            </a:r>
            <a:r>
              <a:rPr lang="en-US" dirty="0"/>
              <a:t>. God made your body and knows your needs and ailments. Ask for help. If for any reason you need immediate help or think you may harm yourself or a loved one, call us….we are only a phone call away from being able to help you with practical help, but also with prayer.</a:t>
            </a:r>
            <a:endParaRPr lang="es-MX" noProof="0" dirty="0">
              <a:ea typeface="ＭＳ Ｐゴシック" pitchFamily="-89" charset="-128"/>
            </a:endParaRPr>
          </a:p>
        </p:txBody>
      </p:sp>
      <p:sp>
        <p:nvSpPr>
          <p:cNvPr id="52228" name="Slide Number Placeholder 3"/>
          <p:cNvSpPr>
            <a:spLocks noGrp="1"/>
          </p:cNvSpPr>
          <p:nvPr>
            <p:ph type="sldNum" sz="quarter" idx="5"/>
          </p:nvPr>
        </p:nvSpPr>
        <p:spPr bwMode="auto">
          <a:noFill/>
          <a:ln>
            <a:miter lim="800000"/>
            <a:headEnd/>
            <a:tailEnd/>
          </a:ln>
        </p:spPr>
        <p:txBody>
          <a:bodyPr/>
          <a:lstStyle/>
          <a:p>
            <a:fld id="{23CD6345-5BBA-4237-AB38-30724E8B6AB2}" type="slidenum">
              <a:rPr lang="en-US"/>
              <a:pPr/>
              <a:t>21</a:t>
            </a:fld>
            <a:endParaRPr lang="en-US"/>
          </a:p>
        </p:txBody>
      </p:sp>
    </p:spTree>
    <p:extLst>
      <p:ext uri="{BB962C8B-B14F-4D97-AF65-F5344CB8AC3E}">
        <p14:creationId xmlns:p14="http://schemas.microsoft.com/office/powerpoint/2010/main" val="26528326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kern="1200" dirty="0">
                <a:solidFill>
                  <a:schemeClr val="tx1"/>
                </a:solidFill>
                <a:effectLst/>
                <a:latin typeface="+mn-lt"/>
                <a:ea typeface="+mn-ea"/>
                <a:cs typeface="+mn-cs"/>
              </a:rPr>
              <a:t>Remember what we're talking about….Everything in your body is connected and treatment for depression or problems with sexual intimacy is like treatment for diabetes….It's one of the tires of a car….Each car moves with 4 tires and when you neglect one – the car will not move forward.</a:t>
            </a:r>
            <a:r>
              <a:rPr lang="en-US" dirty="0"/>
              <a:t/>
            </a:r>
            <a:br>
              <a:rPr lang="en-US" dirty="0"/>
            </a:br>
            <a:r>
              <a:rPr lang="en-US" dirty="0"/>
              <a:t/>
            </a:r>
            <a:br>
              <a:rPr lang="en-US" dirty="0"/>
            </a:br>
            <a:r>
              <a:rPr lang="en-US" sz="1200" b="0" i="0" kern="1200" dirty="0">
                <a:solidFill>
                  <a:schemeClr val="tx1"/>
                </a:solidFill>
                <a:effectLst/>
                <a:latin typeface="+mn-lt"/>
                <a:ea typeface="+mn-ea"/>
                <a:cs typeface="+mn-cs"/>
              </a:rPr>
              <a:t>Your treatment includes four wheels….. Don't neglect one</a:t>
            </a:r>
            <a:endParaRPr lang="es-MX" noProof="0" dirty="0">
              <a:ea typeface="ＭＳ Ｐゴシック" pitchFamily="-89" charset="-128"/>
            </a:endParaRPr>
          </a:p>
        </p:txBody>
      </p:sp>
      <p:sp>
        <p:nvSpPr>
          <p:cNvPr id="54276" name="Slide Number Placeholder 3"/>
          <p:cNvSpPr>
            <a:spLocks noGrp="1"/>
          </p:cNvSpPr>
          <p:nvPr>
            <p:ph type="sldNum" sz="quarter" idx="5"/>
          </p:nvPr>
        </p:nvSpPr>
        <p:spPr bwMode="auto">
          <a:noFill/>
          <a:ln>
            <a:miter lim="800000"/>
            <a:headEnd/>
            <a:tailEnd/>
          </a:ln>
        </p:spPr>
        <p:txBody>
          <a:bodyPr/>
          <a:lstStyle/>
          <a:p>
            <a:fld id="{9B204A0D-CA98-4103-BDF8-1796AEF11EA8}" type="slidenum">
              <a:rPr lang="en-US"/>
              <a:pPr/>
              <a:t>22</a:t>
            </a:fld>
            <a:endParaRPr lang="en-US"/>
          </a:p>
        </p:txBody>
      </p:sp>
    </p:spTree>
    <p:extLst>
      <p:ext uri="{BB962C8B-B14F-4D97-AF65-F5344CB8AC3E}">
        <p14:creationId xmlns:p14="http://schemas.microsoft.com/office/powerpoint/2010/main" val="3603275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effectLst/>
              </a:rPr>
              <a:t>One of those wheels is medicine. Some people will need medicine and others won't – check with your doctor…..he will tell you when to start taking a medicine and when to stop taking it. He will give you advice according to what you particularly need and in the amounts that will help you. However, we clarify that the medication for depression only works in 60% of cases… many times you will have to adjust the dose and it can take up to 6 weeks to start feeling the effects. It is good that if your doctor recommends medications, you take them and report how you feel directly or through your Community Health Worker. But don't just rely on medication...</a:t>
            </a:r>
          </a:p>
          <a:p>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endParaRPr lang="en-US" dirty="0">
              <a:effectLst/>
            </a:endParaRPr>
          </a:p>
        </p:txBody>
      </p:sp>
      <p:sp>
        <p:nvSpPr>
          <p:cNvPr id="64516" name="Slide Number Placeholder 3"/>
          <p:cNvSpPr>
            <a:spLocks noGrp="1"/>
          </p:cNvSpPr>
          <p:nvPr>
            <p:ph type="sldNum" sz="quarter" idx="5"/>
          </p:nvPr>
        </p:nvSpPr>
        <p:spPr bwMode="auto">
          <a:noFill/>
          <a:ln>
            <a:miter lim="800000"/>
            <a:headEnd/>
            <a:tailEnd/>
          </a:ln>
        </p:spPr>
        <p:txBody>
          <a:bodyPr/>
          <a:lstStyle/>
          <a:p>
            <a:fld id="{F4247A95-73EA-4482-B0FD-203AD75E1925}" type="slidenum">
              <a:rPr lang="en-US"/>
              <a:pPr/>
              <a:t>23</a:t>
            </a:fld>
            <a:endParaRPr lang="en-US"/>
          </a:p>
        </p:txBody>
      </p:sp>
    </p:spTree>
    <p:extLst>
      <p:ext uri="{BB962C8B-B14F-4D97-AF65-F5344CB8AC3E}">
        <p14:creationId xmlns:p14="http://schemas.microsoft.com/office/powerpoint/2010/main" val="18436879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effectLst/>
              </a:rPr>
              <a:t>One of the wheels that are essential for your health car to work is your food! YES, YES….again food. Your diet is key to your success in your health. We cannot separate the mind from the body. In other words, if you have a poor diet and never exercise, you can't expect other areas like your strength, mood, and sex drive to be okay! Your body is connected!!! When you eat well and eat healthy, or exercise, your body activates chemicals that make you feel upbeat and happier. These chemicals are important to your intimate and sexual life. We will talk more about exercise in the next month.</a:t>
            </a:r>
          </a:p>
          <a:p>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endParaRPr lang="en-US" dirty="0">
              <a:effectLst/>
            </a:endParaRPr>
          </a:p>
        </p:txBody>
      </p:sp>
      <p:sp>
        <p:nvSpPr>
          <p:cNvPr id="58372" name="Slide Number Placeholder 3"/>
          <p:cNvSpPr>
            <a:spLocks noGrp="1"/>
          </p:cNvSpPr>
          <p:nvPr>
            <p:ph type="sldNum" sz="quarter" idx="5"/>
          </p:nvPr>
        </p:nvSpPr>
        <p:spPr bwMode="auto">
          <a:noFill/>
          <a:ln>
            <a:miter lim="800000"/>
            <a:headEnd/>
            <a:tailEnd/>
          </a:ln>
        </p:spPr>
        <p:txBody>
          <a:bodyPr/>
          <a:lstStyle/>
          <a:p>
            <a:fld id="{B4AC2BFC-B623-4CF0-B189-43EB90621723}" type="slidenum">
              <a:rPr lang="en-US"/>
              <a:pPr/>
              <a:t>24</a:t>
            </a:fld>
            <a:endParaRPr lang="en-US"/>
          </a:p>
        </p:txBody>
      </p:sp>
    </p:spTree>
    <p:extLst>
      <p:ext uri="{BB962C8B-B14F-4D97-AF65-F5344CB8AC3E}">
        <p14:creationId xmlns:p14="http://schemas.microsoft.com/office/powerpoint/2010/main" val="10985724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Another </a:t>
            </a:r>
            <a:r>
              <a:rPr lang="en-US" dirty="0">
                <a:effectLst/>
              </a:rPr>
              <a:t>one of the wheels that are essential for your health car to work </a:t>
            </a:r>
            <a:r>
              <a:rPr lang="en-US" dirty="0"/>
              <a:t>is keeping your weight in check. This is important for both your sexual health and your depression. Taking care of yourself and being at a healthy weight raises those good chemicals in your blood…it's like natural medicine for depression and increases your sex drive and strength. Just going for a walk and getting some fresh air goes a LONG WAY….you don't have to run a marathon!</a:t>
            </a:r>
            <a:endParaRPr lang="es-MX" noProof="0" dirty="0">
              <a:ea typeface="ＭＳ Ｐゴシック" pitchFamily="-89" charset="-128"/>
            </a:endParaRPr>
          </a:p>
        </p:txBody>
      </p:sp>
      <p:sp>
        <p:nvSpPr>
          <p:cNvPr id="66564" name="Slide Number Placeholder 3"/>
          <p:cNvSpPr>
            <a:spLocks noGrp="1"/>
          </p:cNvSpPr>
          <p:nvPr>
            <p:ph type="sldNum" sz="quarter" idx="5"/>
          </p:nvPr>
        </p:nvSpPr>
        <p:spPr bwMode="auto">
          <a:noFill/>
          <a:ln>
            <a:miter lim="800000"/>
            <a:headEnd/>
            <a:tailEnd/>
          </a:ln>
        </p:spPr>
        <p:txBody>
          <a:bodyPr/>
          <a:lstStyle/>
          <a:p>
            <a:fld id="{A2D0EF31-5993-4985-8149-845028D1C62B}" type="slidenum">
              <a:rPr lang="en-US"/>
              <a:pPr/>
              <a:t>25</a:t>
            </a:fld>
            <a:endParaRPr lang="en-US"/>
          </a:p>
        </p:txBody>
      </p:sp>
    </p:spTree>
    <p:extLst>
      <p:ext uri="{BB962C8B-B14F-4D97-AF65-F5344CB8AC3E}">
        <p14:creationId xmlns:p14="http://schemas.microsoft.com/office/powerpoint/2010/main" val="16091106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The last of those wheels for your health car is the social support of family, friends and church. Having people who encourage you in your life is very important. Surround yourself with uplifting people….BE an uplifter – you will be able to see the change in the people around you when you become a positive uplifter yourself. Talk to someone if you feel that you are going through difficult times, go to your Community Health Worker, your pastor, your church or a place where you feel safe. Remember that if you have thoughts of harming yourself or others, talk to someone around you, your CHW or your doctor TODAY. We want to help you! You don't have to face this alone.</a:t>
            </a:r>
            <a:endParaRPr lang="es-MX" noProof="0" dirty="0">
              <a:ea typeface="ＭＳ Ｐゴシック" pitchFamily="-89" charset="-128"/>
            </a:endParaRPr>
          </a:p>
        </p:txBody>
      </p:sp>
      <p:sp>
        <p:nvSpPr>
          <p:cNvPr id="68612" name="Slide Number Placeholder 3"/>
          <p:cNvSpPr>
            <a:spLocks noGrp="1"/>
          </p:cNvSpPr>
          <p:nvPr>
            <p:ph type="sldNum" sz="quarter" idx="5"/>
          </p:nvPr>
        </p:nvSpPr>
        <p:spPr bwMode="auto">
          <a:noFill/>
          <a:ln>
            <a:miter lim="800000"/>
            <a:headEnd/>
            <a:tailEnd/>
          </a:ln>
        </p:spPr>
        <p:txBody>
          <a:bodyPr/>
          <a:lstStyle/>
          <a:p>
            <a:fld id="{10634861-1B6E-4FC3-8E52-D8719E484341}" type="slidenum">
              <a:rPr lang="en-US"/>
              <a:pPr/>
              <a:t>26</a:t>
            </a:fld>
            <a:endParaRPr lang="en-US"/>
          </a:p>
        </p:txBody>
      </p:sp>
    </p:spTree>
    <p:extLst>
      <p:ext uri="{BB962C8B-B14F-4D97-AF65-F5344CB8AC3E}">
        <p14:creationId xmlns:p14="http://schemas.microsoft.com/office/powerpoint/2010/main" val="38595132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Diabetes and the complications that come with diabetes take a long time to improve….and there are several ways you can start to improve your health. We want you to have a long life, but we also want you to have a GOOD quality of life. Take your medicine, eat healthy, exercise, and find a community that supports and encourages you. Make goals, and share them with loved ones to help you stay focused. Having people around you to encourage you is critically important in order to MAINTAIN the discipline of those changes.</a:t>
            </a:r>
            <a:endParaRPr lang="es-MX" noProof="0" dirty="0">
              <a:ea typeface="ＭＳ Ｐゴシック" pitchFamily="-89" charset="-128"/>
            </a:endParaRPr>
          </a:p>
        </p:txBody>
      </p:sp>
      <p:sp>
        <p:nvSpPr>
          <p:cNvPr id="74756" name="Slide Number Placeholder 3"/>
          <p:cNvSpPr>
            <a:spLocks noGrp="1"/>
          </p:cNvSpPr>
          <p:nvPr>
            <p:ph type="sldNum" sz="quarter" idx="5"/>
          </p:nvPr>
        </p:nvSpPr>
        <p:spPr bwMode="auto">
          <a:noFill/>
          <a:ln>
            <a:miter lim="800000"/>
            <a:headEnd/>
            <a:tailEnd/>
          </a:ln>
        </p:spPr>
        <p:txBody>
          <a:bodyPr/>
          <a:lstStyle/>
          <a:p>
            <a:fld id="{24DFD624-4A11-4F96-8B99-E05E82B291D6}" type="slidenum">
              <a:rPr lang="en-US"/>
              <a:pPr/>
              <a:t>27</a:t>
            </a:fld>
            <a:endParaRPr lang="en-US"/>
          </a:p>
        </p:txBody>
      </p:sp>
    </p:spTree>
    <p:extLst>
      <p:ext uri="{BB962C8B-B14F-4D97-AF65-F5344CB8AC3E}">
        <p14:creationId xmlns:p14="http://schemas.microsoft.com/office/powerpoint/2010/main" val="28993845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Thank you for watching this video and don't forget we would like to talk more with you about these topics we share today.</a:t>
            </a:r>
            <a:r>
              <a:rPr lang="en-US" dirty="0"/>
              <a:t/>
            </a:r>
            <a:br>
              <a:rPr lang="en-US" dirty="0"/>
            </a:br>
            <a:r>
              <a:rPr lang="en-US" dirty="0"/>
              <a:t/>
            </a:r>
            <a:br>
              <a:rPr lang="en-US" dirty="0"/>
            </a:br>
            <a:r>
              <a:rPr lang="en-US" sz="1200" b="0" i="0" kern="1200" dirty="0">
                <a:solidFill>
                  <a:schemeClr val="tx1"/>
                </a:solidFill>
                <a:effectLst/>
                <a:latin typeface="+mn-lt"/>
                <a:ea typeface="+mn-ea"/>
                <a:cs typeface="+mn-cs"/>
              </a:rPr>
              <a:t>If you need more information, please contact your Community </a:t>
            </a:r>
            <a:r>
              <a:rPr lang="en-US" sz="1200" b="0" i="0" kern="1200">
                <a:solidFill>
                  <a:schemeClr val="tx1"/>
                </a:solidFill>
                <a:effectLst/>
                <a:latin typeface="+mn-lt"/>
                <a:ea typeface="+mn-ea"/>
                <a:cs typeface="+mn-cs"/>
              </a:rPr>
              <a:t>Health Worker.</a:t>
            </a:r>
            <a:r>
              <a:rPr lang="en-US" dirty="0"/>
              <a:t/>
            </a:r>
            <a:br>
              <a:rPr lang="en-US" dirty="0"/>
            </a:br>
            <a:r>
              <a:rPr lang="en-US" dirty="0"/>
              <a:t/>
            </a:r>
            <a:br>
              <a:rPr lang="en-US" dirty="0"/>
            </a:br>
            <a:r>
              <a:rPr lang="en-US" sz="1200" b="0" i="0" kern="1200" dirty="0">
                <a:solidFill>
                  <a:schemeClr val="tx1"/>
                </a:solidFill>
                <a:effectLst/>
                <a:latin typeface="+mn-lt"/>
                <a:ea typeface="+mn-ea"/>
                <a:cs typeface="+mn-cs"/>
              </a:rPr>
              <a:t>Until next time!</a:t>
            </a:r>
            <a:endParaRPr lang="es-MX" noProof="0" dirty="0"/>
          </a:p>
        </p:txBody>
      </p:sp>
      <p:sp>
        <p:nvSpPr>
          <p:cNvPr id="4" name="Slide Number Placeholder 3"/>
          <p:cNvSpPr>
            <a:spLocks noGrp="1"/>
          </p:cNvSpPr>
          <p:nvPr>
            <p:ph type="sldNum" sz="quarter" idx="5"/>
          </p:nvPr>
        </p:nvSpPr>
        <p:spPr/>
        <p:txBody>
          <a:bodyPr/>
          <a:lstStyle/>
          <a:p>
            <a:fld id="{02818732-FA64-4F57-8EE6-57AA70E1F1E0}" type="slidenum">
              <a:rPr lang="en-US" noProof="0" smtClean="0"/>
              <a:pPr/>
              <a:t>28</a:t>
            </a:fld>
            <a:endParaRPr lang="en-US" noProof="0" dirty="0"/>
          </a:p>
        </p:txBody>
      </p:sp>
    </p:spTree>
    <p:extLst>
      <p:ext uri="{BB962C8B-B14F-4D97-AF65-F5344CB8AC3E}">
        <p14:creationId xmlns:p14="http://schemas.microsoft.com/office/powerpoint/2010/main" val="22431951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01DC4A-2BD5-4C91-8ED6-40C10FBE64EC}" type="slidenum">
              <a:rPr lang="en-US" smtClean="0"/>
              <a:pPr>
                <a:defRPr/>
              </a:pPr>
              <a:t>29</a:t>
            </a:fld>
            <a:endParaRPr lang="en-US"/>
          </a:p>
        </p:txBody>
      </p:sp>
    </p:spTree>
    <p:extLst>
      <p:ext uri="{BB962C8B-B14F-4D97-AF65-F5344CB8AC3E}">
        <p14:creationId xmlns:p14="http://schemas.microsoft.com/office/powerpoint/2010/main" val="3641794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this effort that you are making for your health, one of the most important things to help you prevent and control diabetes is to understand what glucose numbers your body should have. Remember, everything we eat is converted to sugar or glucose in order to power your cells… this glucose is needed for energy and for your body to function properly, but keeping this glucose at a normal level is VERY important and it is the key in the prevention and control of diabetes. A very important reason to know your levels constantly is that UNDERSTANDING these levels helps us to form a relationship in our mind regarding which foods are the ones that raise our blood sugar level disproportionately and which foods help us maintain a normal level. A reminder… the normal fasting level is between 80 and 100. In the afternoon or evening BEFORE eating it is between 80 and 150. And after any meal (breakfast, lunch or dinner) the normal is between 80 and 200. The higher these levels are, the higher your 3-month average will be, which is called a1c.</a:t>
            </a:r>
            <a:endParaRPr lang="es-MX" noProof="0" dirty="0">
              <a:ea typeface="ＭＳ Ｐゴシック" pitchFamily="-89" charset="-128"/>
            </a:endParaRPr>
          </a:p>
        </p:txBody>
      </p:sp>
      <p:sp>
        <p:nvSpPr>
          <p:cNvPr id="4" name="Slide Number Placeholder 3"/>
          <p:cNvSpPr>
            <a:spLocks noGrp="1"/>
          </p:cNvSpPr>
          <p:nvPr>
            <p:ph type="sldNum" sz="quarter" idx="10"/>
          </p:nvPr>
        </p:nvSpPr>
        <p:spPr/>
        <p:txBody>
          <a:bodyPr/>
          <a:lstStyle/>
          <a:p>
            <a:fld id="{02818732-FA64-4F57-8EE6-57AA70E1F1E0}" type="slidenum">
              <a:rPr lang="en-US" noProof="0" smtClean="0"/>
              <a:pPr/>
              <a:t>3</a:t>
            </a:fld>
            <a:endParaRPr lang="en-US" noProof="0" dirty="0"/>
          </a:p>
        </p:txBody>
      </p:sp>
    </p:spTree>
    <p:extLst>
      <p:ext uri="{BB962C8B-B14F-4D97-AF65-F5344CB8AC3E}">
        <p14:creationId xmlns:p14="http://schemas.microsoft.com/office/powerpoint/2010/main" val="364733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xmlns="" id="{2AF7A853-46D2-43DC-B77A-9D0CBA0898FC}"/>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xmlns="" id="{76EE2F53-12EF-444A-9941-9EC12389AA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effectLst/>
              </a:rPr>
              <a:t>Do you remember what the goal of that 3-month average is? If you are diabetic and under the age of 65, that average must be below 7.0 to be considered a controlled diabetic. Or if you are over 65, that average must be below 7.5 to be considered a controlled diabetic. If you are NOT diabetic, the American Diabetes Association recommends that your a1c be no higher than 5.7. In a person NOT diabetic, an a1c above 5.7 is categorized as a person at RISK of developing diabetes.</a:t>
            </a:r>
          </a:p>
          <a:p>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endParaRPr lang="en-US" dirty="0">
              <a:effectLst/>
            </a:endParaRPr>
          </a:p>
        </p:txBody>
      </p:sp>
      <p:sp>
        <p:nvSpPr>
          <p:cNvPr id="4" name="Slide Number Placeholder 3">
            <a:extLst>
              <a:ext uri="{FF2B5EF4-FFF2-40B4-BE49-F238E27FC236}">
                <a16:creationId xmlns:a16="http://schemas.microsoft.com/office/drawing/2014/main" xmlns="" id="{BBE88F56-E9CF-4DF2-887C-0C63A1B249B6}"/>
              </a:ext>
            </a:extLst>
          </p:cNvPr>
          <p:cNvSpPr>
            <a:spLocks noGrp="1"/>
          </p:cNvSpPr>
          <p:nvPr>
            <p:ph type="sldNum" sz="quarter" idx="5"/>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51847C5-2BA4-435F-BDB2-0F7DBCD12539}" type="slidenum">
              <a:rPr lang="en-US" altLang="en-US" sz="1200">
                <a:latin typeface="Calibri" panose="020F0502020204030204" pitchFamily="34" charset="0"/>
              </a:rPr>
              <a:pPr eaLnBrk="1" hangingPunct="1"/>
              <a:t>4</a:t>
            </a:fld>
            <a:endParaRPr lang="en-US" altLang="en-US" sz="1200">
              <a:latin typeface="Calibri" panose="020F0502020204030204" pitchFamily="34" charset="0"/>
            </a:endParaRPr>
          </a:p>
        </p:txBody>
      </p:sp>
    </p:spTree>
    <p:extLst>
      <p:ext uri="{BB962C8B-B14F-4D97-AF65-F5344CB8AC3E}">
        <p14:creationId xmlns:p14="http://schemas.microsoft.com/office/powerpoint/2010/main" val="3043637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According to the American Diabetes Association, people with diabetes are twice as likely to develop cardiovascular problems and strokes – so at the same time we must review the ideal numbers for your blood pressure. This chart shows the ideal levels recommended by the American Heart Association. Normal blood pressure is less than 120 over less than 80. Elevated blood pressure is between 120 to 129 over less than 80. Once it goes above 129 over 80, it is considered high blood pressure and is divided into three levels of hypertension. In this diabetes prevention and control program, our goal is for you to keep your blood pressure below 140 over 90. Achieving this goal would prevent health complications and lead a healthier life. What's important to understand is that by better managing your eating and exercise decisions, you'll be able to help lower your glucose level, and at the same time, these same changes will help control your blood pressure.</a:t>
            </a:r>
            <a:endParaRPr lang="es-MX" dirty="0">
              <a:ea typeface="ＭＳ Ｐゴシック" pitchFamily="-89" charset="-128"/>
            </a:endParaRPr>
          </a:p>
        </p:txBody>
      </p:sp>
      <p:sp>
        <p:nvSpPr>
          <p:cNvPr id="68612" name="Slide Number Placeholder 3"/>
          <p:cNvSpPr>
            <a:spLocks noGrp="1"/>
          </p:cNvSpPr>
          <p:nvPr>
            <p:ph type="sldNum" sz="quarter" idx="5"/>
          </p:nvPr>
        </p:nvSpPr>
        <p:spPr bwMode="auto">
          <a:noFill/>
          <a:ln>
            <a:miter lim="800000"/>
            <a:headEnd/>
            <a:tailEnd/>
          </a:ln>
        </p:spPr>
        <p:txBody>
          <a:bodyPr/>
          <a:lstStyle/>
          <a:p>
            <a:fld id="{3F92E379-9D88-4531-B3D7-5185C2D5D2B5}" type="slidenum">
              <a:rPr lang="en-US" smtClean="0">
                <a:latin typeface="Arial" pitchFamily="34" charset="0"/>
              </a:rPr>
              <a:pPr/>
              <a:t>5</a:t>
            </a:fld>
            <a:endParaRPr lang="en-US">
              <a:latin typeface="Arial" pitchFamily="34" charset="0"/>
            </a:endParaRPr>
          </a:p>
        </p:txBody>
      </p:sp>
    </p:spTree>
    <p:extLst>
      <p:ext uri="{BB962C8B-B14F-4D97-AF65-F5344CB8AC3E}">
        <p14:creationId xmlns:p14="http://schemas.microsoft.com/office/powerpoint/2010/main" val="3756675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Remember we can make goals to improve our health and one of the keys has to do with weight. But in order to make a goal about our weight, it is important to know what the ideal weight for our health is. Remember, this program is trying to help you improve your health…our weight is a big part of our health and quality of life. Don't be discouraged if that number seems unattainable – the goal is to make small goals, but with determination. Let's focus on the first 5 to 10 pounds. Once this goal is achieved, we will make another goal…one goal at a time is more effective than making plans so big that they seem unattainable. Last month we explained how to calculate your Body Mass Index. If you need help doing this calculation and finding the ideal weight for your health, please call your </a:t>
            </a:r>
            <a:r>
              <a:rPr lang="en-US" dirty="0">
                <a:effectLst/>
              </a:rPr>
              <a:t>Community Health Worker </a:t>
            </a:r>
            <a:r>
              <a:rPr lang="en-US" dirty="0"/>
              <a:t>– we are ready to help you.</a:t>
            </a:r>
            <a:endParaRPr lang="es-MX" noProof="0" dirty="0">
              <a:ea typeface="ＭＳ Ｐゴシック" pitchFamily="34" charset="-128"/>
            </a:endParaRPr>
          </a:p>
        </p:txBody>
      </p:sp>
      <p:sp>
        <p:nvSpPr>
          <p:cNvPr id="4" name="Slide Number Placeholder 3"/>
          <p:cNvSpPr>
            <a:spLocks noGrp="1"/>
          </p:cNvSpPr>
          <p:nvPr>
            <p:ph type="sldNum" sz="quarter" idx="10"/>
          </p:nvPr>
        </p:nvSpPr>
        <p:spPr/>
        <p:txBody>
          <a:bodyPr/>
          <a:lstStyle/>
          <a:p>
            <a:fld id="{F93199CD-3E1B-4AE6-990F-76F925F5EA9F}" type="slidenum">
              <a:rPr lang="en-US" smtClean="0"/>
              <a:pPr/>
              <a:t>6</a:t>
            </a:fld>
            <a:endParaRPr lang="en-US"/>
          </a:p>
        </p:txBody>
      </p:sp>
    </p:spTree>
    <p:extLst>
      <p:ext uri="{BB962C8B-B14F-4D97-AF65-F5344CB8AC3E}">
        <p14:creationId xmlns:p14="http://schemas.microsoft.com/office/powerpoint/2010/main" val="2554022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xmlns="" id="{A2383502-9872-40DD-B5FE-247AF0E77522}"/>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xmlns="" id="{144E6A20-D5B4-42CF-9B5B-7FD52A11C5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effectLst/>
              </a:rPr>
              <a:t>Remember that the prevention and control of diabetes, as well as improving our health in general, is a long race like a marathon in which it is more important to take a manageable pace that we can maintain for the rest of our lives and NOT a fast pace that wear us out and discourage us in a few weeks. We are not talking about going on a diet that will end when this diabetes prevention and control program is over…– we are talking about making lifestyle and nutritional changes that will last for the rest of your life.</a:t>
            </a:r>
          </a:p>
          <a:p>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endParaRPr lang="en-US" dirty="0">
              <a:effectLst/>
            </a:endParaRPr>
          </a:p>
        </p:txBody>
      </p:sp>
      <p:sp>
        <p:nvSpPr>
          <p:cNvPr id="4" name="Slide Number Placeholder 3">
            <a:extLst>
              <a:ext uri="{FF2B5EF4-FFF2-40B4-BE49-F238E27FC236}">
                <a16:creationId xmlns:a16="http://schemas.microsoft.com/office/drawing/2014/main" xmlns="" id="{3C16D12F-CCE2-4ABF-B75E-F2631ABEE554}"/>
              </a:ext>
            </a:extLst>
          </p:cNvPr>
          <p:cNvSpPr>
            <a:spLocks noGrp="1"/>
          </p:cNvSpPr>
          <p:nvPr>
            <p:ph type="sldNum" sz="quarter" idx="5"/>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9EC1A37-42DF-4BBD-BC27-430682B81559}" type="slidenum">
              <a:rPr lang="en-US" altLang="en-US" sz="1200">
                <a:latin typeface="Calibri" panose="020F0502020204030204" pitchFamily="34" charset="0"/>
              </a:rPr>
              <a:pPr eaLnBrk="1" hangingPunct="1"/>
              <a:t>7</a:t>
            </a:fld>
            <a:endParaRPr lang="en-US" altLang="en-US" sz="1200">
              <a:latin typeface="Calibri" panose="020F0502020204030204" pitchFamily="34" charset="0"/>
            </a:endParaRPr>
          </a:p>
        </p:txBody>
      </p:sp>
    </p:spTree>
    <p:extLst>
      <p:ext uri="{BB962C8B-B14F-4D97-AF65-F5344CB8AC3E}">
        <p14:creationId xmlns:p14="http://schemas.microsoft.com/office/powerpoint/2010/main" val="44345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 this long marathon of life – there may be some complications that are a bit difficult to talk about. In this program, for the first time we will be sharing this topic in a video format and not as an in-person talk. So it may be easier for you to talk about this more privately with your </a:t>
            </a:r>
            <a:r>
              <a:rPr lang="en-US" dirty="0">
                <a:effectLst/>
              </a:rPr>
              <a:t>Community Health Worker</a:t>
            </a:r>
            <a:r>
              <a:rPr lang="en-US" dirty="0"/>
              <a:t>. Let's start with a story...</a:t>
            </a:r>
            <a:endParaRPr lang="es-MX" noProof="0" dirty="0">
              <a:ea typeface="ＭＳ Ｐゴシック" pitchFamily="-89" charset="-128"/>
            </a:endParaRPr>
          </a:p>
        </p:txBody>
      </p:sp>
      <p:sp>
        <p:nvSpPr>
          <p:cNvPr id="4" name="Slide Number Placeholder 3"/>
          <p:cNvSpPr>
            <a:spLocks noGrp="1"/>
          </p:cNvSpPr>
          <p:nvPr>
            <p:ph type="sldNum" sz="quarter" idx="10"/>
          </p:nvPr>
        </p:nvSpPr>
        <p:spPr/>
        <p:txBody>
          <a:bodyPr/>
          <a:lstStyle/>
          <a:p>
            <a:fld id="{02818732-FA64-4F57-8EE6-57AA70E1F1E0}" type="slidenum">
              <a:rPr lang="en-US" noProof="0" smtClean="0"/>
              <a:pPr/>
              <a:t>8</a:t>
            </a:fld>
            <a:endParaRPr lang="en-US" noProof="0" dirty="0"/>
          </a:p>
        </p:txBody>
      </p:sp>
    </p:spTree>
    <p:extLst>
      <p:ext uri="{BB962C8B-B14F-4D97-AF65-F5344CB8AC3E}">
        <p14:creationId xmlns:p14="http://schemas.microsoft.com/office/powerpoint/2010/main" val="2062547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 man diagnosed with diabetes comes to the clinic and, frustrated, finally shares with his doctor that he needs a prescription for Viagra. When the doctor asks more questions to try to understand what is driving this man to order this medication, his doctor discovers that this patient's diabetes has not been at controlled levels. In addition to this, other things like cholesterol level and blood pressure are in elevated numbers as well. After talking some more with the patient, the doctor also discovers that this patient has not been taking any of his medications. The patient tells the doctor that he is struggling to have relations with his wife, but nevertheless, he is very sorry to share his problem with her and says nothing…. Dealing with this problem for some time, the wife wants to separate…she suspects that he has another woman and wants to leave him….and so the patient asks for this medicine.</a:t>
            </a:r>
            <a:endParaRPr lang="es-MX" noProof="0" dirty="0">
              <a:ea typeface="ＭＳ Ｐゴシック" pitchFamily="-89" charset="-128"/>
            </a:endParaRPr>
          </a:p>
        </p:txBody>
      </p:sp>
      <p:sp>
        <p:nvSpPr>
          <p:cNvPr id="4" name="Slide Number Placeholder 3"/>
          <p:cNvSpPr>
            <a:spLocks noGrp="1"/>
          </p:cNvSpPr>
          <p:nvPr>
            <p:ph type="sldNum" sz="quarter" idx="10"/>
          </p:nvPr>
        </p:nvSpPr>
        <p:spPr/>
        <p:txBody>
          <a:bodyPr/>
          <a:lstStyle/>
          <a:p>
            <a:fld id="{02818732-FA64-4F57-8EE6-57AA70E1F1E0}" type="slidenum">
              <a:rPr lang="en-US" noProof="0" smtClean="0"/>
              <a:pPr/>
              <a:t>9</a:t>
            </a:fld>
            <a:endParaRPr lang="en-US" noProof="0" dirty="0"/>
          </a:p>
        </p:txBody>
      </p:sp>
    </p:spTree>
    <p:extLst>
      <p:ext uri="{BB962C8B-B14F-4D97-AF65-F5344CB8AC3E}">
        <p14:creationId xmlns:p14="http://schemas.microsoft.com/office/powerpoint/2010/main" val="4135528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pPr/>
              <a:t>9/19/2022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1856937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pPr/>
              <a:t>9/19/2022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365044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pPr/>
              <a:t>9/19/2022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1351387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Half Image">
    <p:spTree>
      <p:nvGrpSpPr>
        <p:cNvPr id="1" name=""/>
        <p:cNvGrpSpPr/>
        <p:nvPr/>
      </p:nvGrpSpPr>
      <p:grpSpPr>
        <a:xfrm>
          <a:off x="0" y="0"/>
          <a:ext cx="0" cy="0"/>
          <a:chOff x="0" y="0"/>
          <a:chExt cx="0" cy="0"/>
        </a:xfrm>
      </p:grpSpPr>
      <p:sp>
        <p:nvSpPr>
          <p:cNvPr id="12" name="Picture Placeholder 10">
            <a:extLst>
              <a:ext uri="{FF2B5EF4-FFF2-40B4-BE49-F238E27FC236}">
                <a16:creationId xmlns:a16="http://schemas.microsoft.com/office/drawing/2014/main" xmlns="" id="{6F821722-FE34-4DE9-9836-565D865C1559}"/>
              </a:ext>
            </a:extLst>
          </p:cNvPr>
          <p:cNvSpPr>
            <a:spLocks noGrp="1"/>
          </p:cNvSpPr>
          <p:nvPr>
            <p:ph type="pic" sz="quarter" idx="13" hasCustomPrompt="1"/>
          </p:nvPr>
        </p:nvSpPr>
        <p:spPr>
          <a:xfrm>
            <a:off x="0" y="0"/>
            <a:ext cx="12192000" cy="6778800"/>
          </a:xfrm>
          <a:solidFill>
            <a:schemeClr val="bg1">
              <a:lumMod val="95000"/>
            </a:schemeClr>
          </a:solidFill>
        </p:spPr>
        <p:txBody>
          <a:bodyPr tIns="0" rIns="540000" anchor="ctr"/>
          <a:lstStyle>
            <a:lvl1pPr marL="0" indent="0" algn="r">
              <a:buNone/>
              <a:defRPr/>
            </a:lvl1pPr>
          </a:lstStyle>
          <a:p>
            <a:r>
              <a:rPr lang="en-US" noProof="0" dirty="0"/>
              <a:t>Insert or Drag and Drop your Photo</a:t>
            </a:r>
          </a:p>
        </p:txBody>
      </p:sp>
      <p:sp>
        <p:nvSpPr>
          <p:cNvPr id="13" name="Rectangle 12">
            <a:extLst>
              <a:ext uri="{FF2B5EF4-FFF2-40B4-BE49-F238E27FC236}">
                <a16:creationId xmlns:a16="http://schemas.microsoft.com/office/drawing/2014/main" xmlns="" id="{9BD909C6-0E9A-451D-91FD-B891A0C803D7}"/>
              </a:ext>
            </a:extLst>
          </p:cNvPr>
          <p:cNvSpPr/>
          <p:nvPr userDrawn="1"/>
        </p:nvSpPr>
        <p:spPr>
          <a:xfrm>
            <a:off x="0" y="6780458"/>
            <a:ext cx="12192000" cy="77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xmlns="" id="{41A9BD7F-717A-4177-BAD1-D798AE60FFD0}"/>
              </a:ext>
            </a:extLst>
          </p:cNvPr>
          <p:cNvSpPr/>
          <p:nvPr userDrawn="1"/>
        </p:nvSpPr>
        <p:spPr>
          <a:xfrm>
            <a:off x="0" y="6780458"/>
            <a:ext cx="12204000" cy="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144000" y="144000"/>
            <a:ext cx="4860000" cy="6480000"/>
          </a:xfrm>
          <a:solidFill>
            <a:schemeClr val="bg1"/>
          </a:solidFill>
          <a:ln>
            <a:noFill/>
          </a:ln>
        </p:spPr>
        <p:txBody>
          <a:bodyPr lIns="432000" tIns="72000" rIns="288000" bIns="1404000" anchor="b"/>
          <a:lstStyle>
            <a:lvl1pPr algn="l">
              <a:defRPr sz="5000">
                <a:solidFill>
                  <a:schemeClr val="tx1">
                    <a:lumMod val="75000"/>
                    <a:lumOff val="25000"/>
                  </a:schemeClr>
                </a:solidFill>
              </a:defRPr>
            </a:lvl1pPr>
          </a:lstStyle>
          <a:p>
            <a:r>
              <a:rPr lang="en-US" noProof="0"/>
              <a:t>Cover Title 2</a:t>
            </a:r>
          </a:p>
        </p:txBody>
      </p:sp>
      <p:sp>
        <p:nvSpPr>
          <p:cNvPr id="3" name="Subtitle 2">
            <a:extLst>
              <a:ext uri="{FF2B5EF4-FFF2-40B4-BE49-F238E27FC236}">
                <a16:creationId xmlns:a16="http://schemas.microsoft.com/office/drawing/2014/main" xmlns="" id="{C9980B88-3F4A-4688-9ED0-17EF37E62D93}"/>
              </a:ext>
            </a:extLst>
          </p:cNvPr>
          <p:cNvSpPr>
            <a:spLocks noGrp="1"/>
          </p:cNvSpPr>
          <p:nvPr>
            <p:ph type="subTitle" idx="1"/>
          </p:nvPr>
        </p:nvSpPr>
        <p:spPr>
          <a:xfrm>
            <a:off x="607606" y="5578496"/>
            <a:ext cx="3932788" cy="750814"/>
          </a:xfrm>
          <a:noFill/>
        </p:spPr>
        <p:txBody>
          <a:bodyPr lIns="0" tIns="0" rIns="0" bIns="0" anchor="t"/>
          <a:lstStyle>
            <a:lvl1pPr marL="0" indent="0" algn="l">
              <a:buNone/>
              <a:defRPr sz="1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6" name="Picture Placeholder 5">
            <a:extLst>
              <a:ext uri="{FF2B5EF4-FFF2-40B4-BE49-F238E27FC236}">
                <a16:creationId xmlns:a16="http://schemas.microsoft.com/office/drawing/2014/main" xmlns="" id="{63EB74F7-DC44-48B1-8EF5-BD557540B41C}"/>
              </a:ext>
            </a:extLst>
          </p:cNvPr>
          <p:cNvSpPr>
            <a:spLocks noGrp="1"/>
          </p:cNvSpPr>
          <p:nvPr>
            <p:ph type="pic" sz="quarter" idx="14"/>
          </p:nvPr>
        </p:nvSpPr>
        <p:spPr>
          <a:xfrm>
            <a:off x="607606" y="764518"/>
            <a:ext cx="3932788" cy="2448000"/>
          </a:xfrm>
          <a:solidFill>
            <a:schemeClr val="bg1">
              <a:lumMod val="95000"/>
            </a:schemeClr>
          </a:solidFill>
        </p:spPr>
        <p:txBody>
          <a:bodyPr anchor="ctr"/>
          <a:lstStyle>
            <a:lvl1pPr marL="0" indent="0" algn="ctr">
              <a:buNone/>
              <a:defRPr/>
            </a:lvl1pPr>
          </a:lstStyle>
          <a:p>
            <a:r>
              <a:rPr lang="en-US" noProof="0" dirty="0"/>
              <a:t>Click icon to add picture</a:t>
            </a:r>
          </a:p>
        </p:txBody>
      </p:sp>
    </p:spTree>
    <p:extLst>
      <p:ext uri="{BB962C8B-B14F-4D97-AF65-F5344CB8AC3E}">
        <p14:creationId xmlns:p14="http://schemas.microsoft.com/office/powerpoint/2010/main" val="195899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3" name="Picture Placeholder 10">
            <a:extLst>
              <a:ext uri="{FF2B5EF4-FFF2-40B4-BE49-F238E27FC236}">
                <a16:creationId xmlns:a16="http://schemas.microsoft.com/office/drawing/2014/main" xmlns="" id="{42B3D5D2-87D3-49A6-9FA2-5D21A6486F97}"/>
              </a:ext>
            </a:extLst>
          </p:cNvPr>
          <p:cNvSpPr>
            <a:spLocks noGrp="1"/>
          </p:cNvSpPr>
          <p:nvPr>
            <p:ph type="pic" sz="quarter" idx="13" hasCustomPrompt="1"/>
          </p:nvPr>
        </p:nvSpPr>
        <p:spPr>
          <a:xfrm>
            <a:off x="143999" y="143998"/>
            <a:ext cx="4680001" cy="6480000"/>
          </a:xfrm>
          <a:solidFill>
            <a:schemeClr val="bg1">
              <a:lumMod val="95000"/>
            </a:schemeClr>
          </a:solidFill>
        </p:spPr>
        <p:txBody>
          <a:bodyPr lIns="576000" tIns="0" rIns="36000" bIns="0" anchor="ctr"/>
          <a:lstStyle>
            <a:lvl1pPr marL="0" indent="0" algn="l">
              <a:buNone/>
              <a:defRPr/>
            </a:lvl1pPr>
          </a:lstStyle>
          <a:p>
            <a:r>
              <a:rPr lang="en-US" noProof="0" dirty="0"/>
              <a:t>Insert or Drag and Drop your Photo</a:t>
            </a:r>
          </a:p>
        </p:txBody>
      </p:sp>
      <p:sp>
        <p:nvSpPr>
          <p:cNvPr id="2" name="Title 1">
            <a:extLst>
              <a:ext uri="{FF2B5EF4-FFF2-40B4-BE49-F238E27FC236}">
                <a16:creationId xmlns:a16="http://schemas.microsoft.com/office/drawing/2014/main" xmlns="" id="{5FC626A5-4FF6-42BD-858A-AE4B2C23A6BC}"/>
              </a:ext>
            </a:extLst>
          </p:cNvPr>
          <p:cNvSpPr>
            <a:spLocks noGrp="1"/>
          </p:cNvSpPr>
          <p:nvPr>
            <p:ph type="title"/>
          </p:nvPr>
        </p:nvSpPr>
        <p:spPr>
          <a:xfrm>
            <a:off x="5111900" y="432000"/>
            <a:ext cx="66601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xmlns=""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xmlns=""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1" name="Text Placeholder 8">
            <a:extLst>
              <a:ext uri="{FF2B5EF4-FFF2-40B4-BE49-F238E27FC236}">
                <a16:creationId xmlns:a16="http://schemas.microsoft.com/office/drawing/2014/main" xmlns="" id="{97E7DC10-1618-471B-9441-C640C7FEDD37}"/>
              </a:ext>
            </a:extLst>
          </p:cNvPr>
          <p:cNvSpPr>
            <a:spLocks noGrp="1"/>
          </p:cNvSpPr>
          <p:nvPr>
            <p:ph type="body" sz="quarter" idx="35" hasCustomPrompt="1"/>
          </p:nvPr>
        </p:nvSpPr>
        <p:spPr>
          <a:xfrm>
            <a:off x="51119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a:r>
              <a:rPr lang="en-US" noProof="0"/>
              <a:t>Bullet 1</a:t>
            </a:r>
          </a:p>
        </p:txBody>
      </p:sp>
      <p:sp>
        <p:nvSpPr>
          <p:cNvPr id="12" name="Text Placeholder 10">
            <a:extLst>
              <a:ext uri="{FF2B5EF4-FFF2-40B4-BE49-F238E27FC236}">
                <a16:creationId xmlns:a16="http://schemas.microsoft.com/office/drawing/2014/main" xmlns="" id="{20AEB661-858B-44C9-9484-E540E04AD365}"/>
              </a:ext>
            </a:extLst>
          </p:cNvPr>
          <p:cNvSpPr>
            <a:spLocks noGrp="1"/>
          </p:cNvSpPr>
          <p:nvPr>
            <p:ph type="body" sz="quarter" idx="36" hasCustomPrompt="1"/>
          </p:nvPr>
        </p:nvSpPr>
        <p:spPr>
          <a:xfrm>
            <a:off x="51119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3" name="Text Placeholder 8">
            <a:extLst>
              <a:ext uri="{FF2B5EF4-FFF2-40B4-BE49-F238E27FC236}">
                <a16:creationId xmlns:a16="http://schemas.microsoft.com/office/drawing/2014/main" xmlns="" id="{FDB26B40-5901-4EF0-BCF0-55677E28B176}"/>
              </a:ext>
            </a:extLst>
          </p:cNvPr>
          <p:cNvSpPr>
            <a:spLocks noGrp="1"/>
          </p:cNvSpPr>
          <p:nvPr>
            <p:ph type="body" sz="quarter" idx="37" hasCustomPrompt="1"/>
          </p:nvPr>
        </p:nvSpPr>
        <p:spPr>
          <a:xfrm>
            <a:off x="745195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a:r>
              <a:rPr lang="en-US" noProof="0"/>
              <a:t>Bullet 2</a:t>
            </a:r>
          </a:p>
        </p:txBody>
      </p:sp>
      <p:sp>
        <p:nvSpPr>
          <p:cNvPr id="14" name="Text Placeholder 10">
            <a:extLst>
              <a:ext uri="{FF2B5EF4-FFF2-40B4-BE49-F238E27FC236}">
                <a16:creationId xmlns:a16="http://schemas.microsoft.com/office/drawing/2014/main" xmlns="" id="{CCEAE0AB-74EC-4097-A534-A578F1097938}"/>
              </a:ext>
            </a:extLst>
          </p:cNvPr>
          <p:cNvSpPr>
            <a:spLocks noGrp="1"/>
          </p:cNvSpPr>
          <p:nvPr>
            <p:ph type="body" sz="quarter" idx="38" hasCustomPrompt="1"/>
          </p:nvPr>
        </p:nvSpPr>
        <p:spPr>
          <a:xfrm>
            <a:off x="745195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5" name="Text Placeholder 8">
            <a:extLst>
              <a:ext uri="{FF2B5EF4-FFF2-40B4-BE49-F238E27FC236}">
                <a16:creationId xmlns:a16="http://schemas.microsoft.com/office/drawing/2014/main" xmlns="" id="{B95692FA-0FC8-4EBA-8C23-6F85A921DB49}"/>
              </a:ext>
            </a:extLst>
          </p:cNvPr>
          <p:cNvSpPr>
            <a:spLocks noGrp="1"/>
          </p:cNvSpPr>
          <p:nvPr>
            <p:ph type="body" sz="quarter" idx="39" hasCustomPrompt="1"/>
          </p:nvPr>
        </p:nvSpPr>
        <p:spPr>
          <a:xfrm>
            <a:off x="9792000" y="3971432"/>
            <a:ext cx="1980000" cy="360000"/>
          </a:xfrm>
        </p:spPr>
        <p:txBody>
          <a:bodyPr/>
          <a:lstStyle>
            <a:lvl1pPr marL="0" indent="0" algn="ctr">
              <a:buFont typeface="Arial" panose="020B0604020202020204" pitchFamily="34" charset="0"/>
              <a:buNone/>
              <a:defRPr sz="1800">
                <a:solidFill>
                  <a:schemeClr val="tx1">
                    <a:lumMod val="75000"/>
                    <a:lumOff val="25000"/>
                  </a:schemeClr>
                </a:solidFill>
                <a:latin typeface="+mj-lt"/>
              </a:defRPr>
            </a:lvl1pPr>
          </a:lstStyle>
          <a:p>
            <a:pPr lvl="0"/>
            <a:r>
              <a:rPr lang="en-US" noProof="0"/>
              <a:t>Bullet 3</a:t>
            </a:r>
          </a:p>
        </p:txBody>
      </p:sp>
      <p:sp>
        <p:nvSpPr>
          <p:cNvPr id="16" name="Text Placeholder 10">
            <a:extLst>
              <a:ext uri="{FF2B5EF4-FFF2-40B4-BE49-F238E27FC236}">
                <a16:creationId xmlns:a16="http://schemas.microsoft.com/office/drawing/2014/main" xmlns="" id="{BFA4D6B2-D388-4538-A77C-689D93EDB695}"/>
              </a:ext>
            </a:extLst>
          </p:cNvPr>
          <p:cNvSpPr>
            <a:spLocks noGrp="1"/>
          </p:cNvSpPr>
          <p:nvPr>
            <p:ph type="body" sz="quarter" idx="40" hasCustomPrompt="1"/>
          </p:nvPr>
        </p:nvSpPr>
        <p:spPr>
          <a:xfrm>
            <a:off x="9792000" y="4605832"/>
            <a:ext cx="198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9" name="Picture Placeholder 15">
            <a:extLst>
              <a:ext uri="{FF2B5EF4-FFF2-40B4-BE49-F238E27FC236}">
                <a16:creationId xmlns:a16="http://schemas.microsoft.com/office/drawing/2014/main" xmlns="" id="{E63C0874-8701-4CED-B60A-61A655FB5A5F}"/>
              </a:ext>
            </a:extLst>
          </p:cNvPr>
          <p:cNvSpPr>
            <a:spLocks noGrp="1"/>
          </p:cNvSpPr>
          <p:nvPr>
            <p:ph type="pic" sz="quarter" idx="43"/>
          </p:nvPr>
        </p:nvSpPr>
        <p:spPr>
          <a:xfrm>
            <a:off x="536390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Click icon to add picture</a:t>
            </a:r>
          </a:p>
        </p:txBody>
      </p:sp>
      <p:sp>
        <p:nvSpPr>
          <p:cNvPr id="20" name="Picture Placeholder 15">
            <a:extLst>
              <a:ext uri="{FF2B5EF4-FFF2-40B4-BE49-F238E27FC236}">
                <a16:creationId xmlns:a16="http://schemas.microsoft.com/office/drawing/2014/main" xmlns="" id="{F223D9C7-A9C3-4D38-B4D8-9CAB3A19CF51}"/>
              </a:ext>
            </a:extLst>
          </p:cNvPr>
          <p:cNvSpPr>
            <a:spLocks noGrp="1"/>
          </p:cNvSpPr>
          <p:nvPr>
            <p:ph type="pic" sz="quarter" idx="44"/>
          </p:nvPr>
        </p:nvSpPr>
        <p:spPr>
          <a:xfrm>
            <a:off x="770395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Click icon to add picture</a:t>
            </a:r>
          </a:p>
        </p:txBody>
      </p:sp>
      <p:sp>
        <p:nvSpPr>
          <p:cNvPr id="21" name="Picture Placeholder 15">
            <a:extLst>
              <a:ext uri="{FF2B5EF4-FFF2-40B4-BE49-F238E27FC236}">
                <a16:creationId xmlns:a16="http://schemas.microsoft.com/office/drawing/2014/main" xmlns="" id="{5B90C43A-E202-44D5-87CB-BD25DE6EF544}"/>
              </a:ext>
            </a:extLst>
          </p:cNvPr>
          <p:cNvSpPr>
            <a:spLocks noGrp="1"/>
          </p:cNvSpPr>
          <p:nvPr>
            <p:ph type="pic" sz="quarter" idx="45"/>
          </p:nvPr>
        </p:nvSpPr>
        <p:spPr>
          <a:xfrm>
            <a:off x="10044000" y="1981486"/>
            <a:ext cx="1476000" cy="147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dirty="0"/>
              <a:t>Click icon to add picture</a:t>
            </a:r>
          </a:p>
        </p:txBody>
      </p:sp>
      <p:sp>
        <p:nvSpPr>
          <p:cNvPr id="22" name="Text Placeholder 5">
            <a:extLst>
              <a:ext uri="{FF2B5EF4-FFF2-40B4-BE49-F238E27FC236}">
                <a16:creationId xmlns:a16="http://schemas.microsoft.com/office/drawing/2014/main" xmlns="" id="{AE3E6576-B268-4232-858E-037F3AFA53D0}"/>
              </a:ext>
            </a:extLst>
          </p:cNvPr>
          <p:cNvSpPr>
            <a:spLocks noGrp="1"/>
          </p:cNvSpPr>
          <p:nvPr>
            <p:ph type="body" sz="quarter" idx="32" hasCustomPrompt="1"/>
          </p:nvPr>
        </p:nvSpPr>
        <p:spPr>
          <a:xfrm>
            <a:off x="5111499" y="1008000"/>
            <a:ext cx="6659814"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grpSp>
        <p:nvGrpSpPr>
          <p:cNvPr id="25" name="Group 24">
            <a:extLst>
              <a:ext uri="{FF2B5EF4-FFF2-40B4-BE49-F238E27FC236}">
                <a16:creationId xmlns:a16="http://schemas.microsoft.com/office/drawing/2014/main" xmlns="" id="{00A98AF6-5DA1-4AA4-9068-753B7B67CCD9}"/>
              </a:ext>
            </a:extLst>
          </p:cNvPr>
          <p:cNvGrpSpPr/>
          <p:nvPr userDrawn="1"/>
        </p:nvGrpSpPr>
        <p:grpSpPr>
          <a:xfrm>
            <a:off x="323999" y="323998"/>
            <a:ext cx="4320000" cy="6120000"/>
            <a:chOff x="180000" y="180000"/>
            <a:chExt cx="4330700" cy="6292683"/>
          </a:xfrm>
        </p:grpSpPr>
        <p:sp>
          <p:nvSpPr>
            <p:cNvPr id="26" name="Rectangle 6">
              <a:extLst>
                <a:ext uri="{FF2B5EF4-FFF2-40B4-BE49-F238E27FC236}">
                  <a16:creationId xmlns:a16="http://schemas.microsoft.com/office/drawing/2014/main" xmlns="" id="{610C6BE2-3871-4E51-920D-2E1F13FA22D4}"/>
                </a:ext>
              </a:extLst>
            </p:cNvPr>
            <p:cNvSpPr/>
            <p:nvPr/>
          </p:nvSpPr>
          <p:spPr>
            <a:xfrm>
              <a:off x="180000" y="6290249"/>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Rectangle 6">
              <a:extLst>
                <a:ext uri="{FF2B5EF4-FFF2-40B4-BE49-F238E27FC236}">
                  <a16:creationId xmlns:a16="http://schemas.microsoft.com/office/drawing/2014/main" xmlns="" id="{409F8537-0917-49A4-B9A1-0B68ED60DF2C}"/>
                </a:ext>
              </a:extLst>
            </p:cNvPr>
            <p:cNvSpPr/>
            <p:nvPr/>
          </p:nvSpPr>
          <p:spPr>
            <a:xfrm flipV="1">
              <a:off x="180000" y="180000"/>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Rectangle 6">
            <a:extLst>
              <a:ext uri="{FF2B5EF4-FFF2-40B4-BE49-F238E27FC236}">
                <a16:creationId xmlns:a16="http://schemas.microsoft.com/office/drawing/2014/main" xmlns="" id="{3E24480B-1EA1-4618-A14A-DFF8FA263887}"/>
              </a:ext>
              <a:ext uri="{C183D7F6-B498-43B3-948B-1728B52AA6E4}">
                <adec:decorative xmlns:adec="http://schemas.microsoft.com/office/drawing/2017/decorative" xmlns="" val="1"/>
              </a:ext>
            </a:extLst>
          </p:cNvPr>
          <p:cNvSpPr/>
          <p:nvPr userDrawn="1"/>
        </p:nvSpPr>
        <p:spPr>
          <a:xfrm>
            <a:off x="517800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Rectangle 6">
            <a:extLst>
              <a:ext uri="{FF2B5EF4-FFF2-40B4-BE49-F238E27FC236}">
                <a16:creationId xmlns:a16="http://schemas.microsoft.com/office/drawing/2014/main" xmlns="" id="{043B620A-4118-4E00-9D79-5BD4C87DCEAB}"/>
              </a:ext>
              <a:ext uri="{C183D7F6-B498-43B3-948B-1728B52AA6E4}">
                <adec:decorative xmlns:adec="http://schemas.microsoft.com/office/drawing/2017/decorative" xmlns="" val="1"/>
              </a:ext>
            </a:extLst>
          </p:cNvPr>
          <p:cNvSpPr/>
          <p:nvPr userDrawn="1"/>
        </p:nvSpPr>
        <p:spPr>
          <a:xfrm>
            <a:off x="752395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Rectangle 6">
            <a:extLst>
              <a:ext uri="{FF2B5EF4-FFF2-40B4-BE49-F238E27FC236}">
                <a16:creationId xmlns:a16="http://schemas.microsoft.com/office/drawing/2014/main" xmlns="" id="{612097E6-9559-4AEF-968E-6C2F89163D7B}"/>
              </a:ext>
              <a:ext uri="{C183D7F6-B498-43B3-948B-1728B52AA6E4}">
                <adec:decorative xmlns:adec="http://schemas.microsoft.com/office/drawing/2017/decorative" xmlns="" val="1"/>
              </a:ext>
            </a:extLst>
          </p:cNvPr>
          <p:cNvSpPr/>
          <p:nvPr userDrawn="1"/>
        </p:nvSpPr>
        <p:spPr>
          <a:xfrm>
            <a:off x="9869900" y="3629494"/>
            <a:ext cx="1836000" cy="144000"/>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925257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pPr/>
              <a:t>9/19/2022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3416723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pPr/>
              <a:t>9/19/2022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27230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pPr/>
              <a:t>9/19/2022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3377030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pPr/>
              <a:t>9/19/2022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132174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pPr/>
              <a:t>9/19/2022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925281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pPr/>
              <a:t>9/19/2022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857710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pPr/>
              <a:t>9/19/2022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1158711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pPr/>
              <a:t>9/19/2022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783132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pPr/>
              <a:t>9/19/2022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pPr/>
              <a:t>‹#›</a:t>
            </a:fld>
            <a:endParaRPr lang="en-US" dirty="0"/>
          </a:p>
        </p:txBody>
      </p:sp>
    </p:spTree>
    <p:extLst>
      <p:ext uri="{BB962C8B-B14F-4D97-AF65-F5344CB8AC3E}">
        <p14:creationId xmlns:p14="http://schemas.microsoft.com/office/powerpoint/2010/main" val="1712968847"/>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 id="2147484006" r:id="rId12"/>
    <p:sldLayoutId id="214748400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xmlns="" id="{BA160141-042F-4099-856C-C1D62E0FF551}"/>
              </a:ext>
            </a:extLst>
          </p:cNvPr>
          <p:cNvSpPr>
            <a:spLocks noGrp="1"/>
          </p:cNvSpPr>
          <p:nvPr>
            <p:ph type="ctrTitle"/>
          </p:nvPr>
        </p:nvSpPr>
        <p:spPr>
          <a:xfrm>
            <a:off x="965200" y="4428318"/>
            <a:ext cx="8508512" cy="1274076"/>
          </a:xfrm>
        </p:spPr>
        <p:txBody>
          <a:bodyPr vert="horz" lIns="91440" tIns="45720" rIns="91440" bIns="45720" rtlCol="0" anchor="b">
            <a:normAutofit/>
          </a:bodyPr>
          <a:lstStyle/>
          <a:p>
            <a:r>
              <a:rPr lang="en-US" sz="4200" kern="1200" dirty="0">
                <a:solidFill>
                  <a:schemeClr val="tx1"/>
                </a:solidFill>
                <a:latin typeface="+mj-lt"/>
                <a:ea typeface="+mj-ea"/>
                <a:cs typeface="+mj-cs"/>
              </a:rPr>
              <a:t>Complications and Diabetes </a:t>
            </a:r>
          </a:p>
        </p:txBody>
      </p:sp>
      <p:sp>
        <p:nvSpPr>
          <p:cNvPr id="4" name="Subtitle 3">
            <a:extLst>
              <a:ext uri="{FF2B5EF4-FFF2-40B4-BE49-F238E27FC236}">
                <a16:creationId xmlns:a16="http://schemas.microsoft.com/office/drawing/2014/main" xmlns="" id="{16927789-AB79-45FF-A6A9-38E9E5E861E9}"/>
              </a:ext>
            </a:extLst>
          </p:cNvPr>
          <p:cNvSpPr>
            <a:spLocks noGrp="1"/>
          </p:cNvSpPr>
          <p:nvPr>
            <p:ph type="subTitle" idx="1"/>
          </p:nvPr>
        </p:nvSpPr>
        <p:spPr>
          <a:xfrm>
            <a:off x="965200" y="5694745"/>
            <a:ext cx="2411046" cy="994212"/>
          </a:xfrm>
        </p:spPr>
        <p:txBody>
          <a:bodyPr vert="horz" lIns="91440" tIns="45720" rIns="91440" bIns="45720" rtlCol="0" anchor="t">
            <a:noAutofit/>
          </a:bodyPr>
          <a:lstStyle/>
          <a:p>
            <a:pPr>
              <a:lnSpc>
                <a:spcPct val="100000"/>
              </a:lnSpc>
              <a:spcBef>
                <a:spcPts val="0"/>
              </a:spcBef>
            </a:pPr>
            <a:endParaRPr lang="en-US" sz="3000" kern="1200" dirty="0">
              <a:solidFill>
                <a:schemeClr val="tx1"/>
              </a:solidFill>
              <a:latin typeface="+mn-lt"/>
              <a:ea typeface="+mn-ea"/>
              <a:cs typeface="+mn-cs"/>
            </a:endParaRPr>
          </a:p>
          <a:p>
            <a:pPr>
              <a:lnSpc>
                <a:spcPct val="100000"/>
              </a:lnSpc>
              <a:spcBef>
                <a:spcPts val="0"/>
              </a:spcBef>
            </a:pPr>
            <a:r>
              <a:rPr lang="en-US" sz="3000" kern="1200" dirty="0">
                <a:solidFill>
                  <a:schemeClr val="tx1"/>
                </a:solidFill>
                <a:latin typeface="+mn-lt"/>
                <a:ea typeface="+mn-ea"/>
                <a:cs typeface="+mn-cs"/>
              </a:rPr>
              <a:t>Month 4</a:t>
            </a:r>
            <a:endParaRPr lang="en-US" sz="3000" kern="1200" dirty="0">
              <a:solidFill>
                <a:schemeClr val="tx1"/>
              </a:solidFill>
              <a:latin typeface="+mn-lt"/>
              <a:cs typeface="Calibri" panose="020F0502020204030204"/>
            </a:endParaRPr>
          </a:p>
        </p:txBody>
      </p:sp>
      <p:pic>
        <p:nvPicPr>
          <p:cNvPr id="13" name="Picture 13" descr="A picture containing man, person, looking, front&#10;&#10;Description generated with very high confidence">
            <a:extLst>
              <a:ext uri="{FF2B5EF4-FFF2-40B4-BE49-F238E27FC236}">
                <a16:creationId xmlns:a16="http://schemas.microsoft.com/office/drawing/2014/main" xmlns="" id="{111FD1A5-B9A0-49D2-AA9A-C5352E65CD6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22712" y="10"/>
            <a:ext cx="4569288" cy="4279824"/>
          </a:xfrm>
          <a:prstGeom prst="rect">
            <a:avLst/>
          </a:prstGeom>
        </p:spPr>
      </p:pic>
      <p:sp>
        <p:nvSpPr>
          <p:cNvPr id="7" name="Rectangle 6">
            <a:extLst>
              <a:ext uri="{FF2B5EF4-FFF2-40B4-BE49-F238E27FC236}">
                <a16:creationId xmlns:a16="http://schemas.microsoft.com/office/drawing/2014/main" xmlns="" id="{432C84AD-44F1-45D1-9F68-3FDC756E5C73}"/>
              </a:ext>
              <a:ext uri="{C183D7F6-B498-43B3-948B-1728B52AA6E4}">
                <adec:decorative xmlns:adec="http://schemas.microsoft.com/office/drawing/2017/decorative" xmlns="" val="1"/>
              </a:ext>
            </a:extLst>
          </p:cNvPr>
          <p:cNvSpPr/>
          <p:nvPr/>
        </p:nvSpPr>
        <p:spPr>
          <a:xfrm>
            <a:off x="408650" y="3386488"/>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6">
            <a:extLst>
              <a:ext uri="{FF2B5EF4-FFF2-40B4-BE49-F238E27FC236}">
                <a16:creationId xmlns:a16="http://schemas.microsoft.com/office/drawing/2014/main" xmlns="" id="{8442E937-7F5A-4CF2-98BD-C9CF5F2B4DDE}"/>
              </a:ext>
              <a:ext uri="{C183D7F6-B498-43B3-948B-1728B52AA6E4}">
                <adec:decorative xmlns:adec="http://schemas.microsoft.com/office/drawing/2017/decorative" xmlns="" val="1"/>
              </a:ext>
            </a:extLst>
          </p:cNvPr>
          <p:cNvSpPr/>
          <p:nvPr/>
        </p:nvSpPr>
        <p:spPr>
          <a:xfrm flipV="1">
            <a:off x="408650" y="404285"/>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4" descr="Fresh Fruits, Bowls, Fruit Bowls, Heart Shape">
            <a:extLst>
              <a:ext uri="{FF2B5EF4-FFF2-40B4-BE49-F238E27FC236}">
                <a16:creationId xmlns:a16="http://schemas.microsoft.com/office/drawing/2014/main" xmlns="" id="{D6354FF4-A204-DB4F-9E4E-CD196CC5CC2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
            <a:ext cx="7622712" cy="4279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619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779" name="Rectangle 32778">
            <a:extLst>
              <a:ext uri="{FF2B5EF4-FFF2-40B4-BE49-F238E27FC236}">
                <a16:creationId xmlns:a16="http://schemas.microsoft.com/office/drawing/2014/main" xmlns=""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descr="Woman, Thinking, Question, Mark, Doubt">
            <a:extLst>
              <a:ext uri="{FF2B5EF4-FFF2-40B4-BE49-F238E27FC236}">
                <a16:creationId xmlns:a16="http://schemas.microsoft.com/office/drawing/2014/main" xmlns="" id="{BE8C746B-1145-CB4F-A854-1F0956D1F5E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32781" name="Rectangle 32780">
            <a:extLst>
              <a:ext uri="{FF2B5EF4-FFF2-40B4-BE49-F238E27FC236}">
                <a16:creationId xmlns:a16="http://schemas.microsoft.com/office/drawing/2014/main" xmlns=""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xmlns="" id="{EAFEA311-948A-46AC-BAE1-1E8A62FAEDBF}"/>
              </a:ext>
            </a:extLst>
          </p:cNvPr>
          <p:cNvSpPr>
            <a:spLocks noGrp="1"/>
          </p:cNvSpPr>
          <p:nvPr>
            <p:ph type="title"/>
          </p:nvPr>
        </p:nvSpPr>
        <p:spPr>
          <a:xfrm>
            <a:off x="838200" y="365125"/>
            <a:ext cx="3822189" cy="1899912"/>
          </a:xfrm>
        </p:spPr>
        <p:txBody>
          <a:bodyPr vert="horz" lIns="91440" tIns="45720" rIns="91440" bIns="45720" rtlCol="0">
            <a:normAutofit/>
          </a:bodyPr>
          <a:lstStyle/>
          <a:p>
            <a:r>
              <a:rPr lang="en-US" sz="4000"/>
              <a:t>WHAT WAS THE REAL PROBLEM?</a:t>
            </a:r>
            <a:endParaRPr lang="en-US" sz="4000">
              <a:effectLst/>
            </a:endParaRPr>
          </a:p>
        </p:txBody>
      </p:sp>
      <p:sp>
        <p:nvSpPr>
          <p:cNvPr id="32771" name="Content Placeholder 2"/>
          <p:cNvSpPr>
            <a:spLocks noGrp="1"/>
          </p:cNvSpPr>
          <p:nvPr>
            <p:ph idx="1"/>
          </p:nvPr>
        </p:nvSpPr>
        <p:spPr>
          <a:xfrm>
            <a:off x="838200" y="2434201"/>
            <a:ext cx="3822189" cy="3742762"/>
          </a:xfrm>
        </p:spPr>
        <p:txBody>
          <a:bodyPr vert="horz" lIns="91440" tIns="45720" rIns="91440" bIns="45720" rtlCol="0">
            <a:normAutofit/>
          </a:bodyPr>
          <a:lstStyle/>
          <a:p>
            <a:pPr indent="-228600">
              <a:buFont typeface="Arial" panose="020B0604020202020204" pitchFamily="34" charset="0"/>
              <a:buChar char="•"/>
            </a:pPr>
            <a:endParaRPr lang="en-US" sz="2000"/>
          </a:p>
          <a:p>
            <a:pPr indent="-228600">
              <a:buFont typeface="Arial" panose="020B0604020202020204" pitchFamily="34" charset="0"/>
              <a:buChar char="•"/>
            </a:pPr>
            <a:endParaRPr lang="en-US" sz="2000"/>
          </a:p>
        </p:txBody>
      </p:sp>
      <p:sp>
        <p:nvSpPr>
          <p:cNvPr id="7" name="TextBox 6"/>
          <p:cNvSpPr txBox="1"/>
          <p:nvPr/>
        </p:nvSpPr>
        <p:spPr>
          <a:xfrm>
            <a:off x="628650" y="3028950"/>
            <a:ext cx="1104900" cy="369332"/>
          </a:xfrm>
          <a:prstGeom prst="rect">
            <a:avLst/>
          </a:prstGeom>
          <a:noFill/>
        </p:spPr>
        <p:txBody>
          <a:bodyPr wrap="square" rtlCol="0" anchor="t">
            <a:spAutoFit/>
          </a:bodyPr>
          <a:lstStyle/>
          <a:p>
            <a:endParaRPr lang="en-US" dirty="0">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7" descr="A picture containing indoor, table, black, sitting&#10;&#10;Description generated with very high confidence">
            <a:extLst>
              <a:ext uri="{FF2B5EF4-FFF2-40B4-BE49-F238E27FC236}">
                <a16:creationId xmlns:a16="http://schemas.microsoft.com/office/drawing/2014/main" xmlns="" id="{D14D4375-9CD7-4493-B2AA-D63F43DFBAC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4" y="-6236"/>
            <a:ext cx="3255403" cy="2505456"/>
          </a:xfrm>
          <a:custGeom>
            <a:avLst/>
            <a:gdLst/>
            <a:ahLst/>
            <a:cxnLst/>
            <a:rect l="l" t="t" r="r" b="b"/>
            <a:pathLst>
              <a:path w="3255403" h="2505456">
                <a:moveTo>
                  <a:pt x="0" y="0"/>
                </a:moveTo>
                <a:lnTo>
                  <a:pt x="3255403" y="0"/>
                </a:lnTo>
                <a:lnTo>
                  <a:pt x="2094477" y="2505456"/>
                </a:lnTo>
                <a:lnTo>
                  <a:pt x="0" y="2505456"/>
                </a:lnTo>
                <a:close/>
              </a:path>
            </a:pathLst>
          </a:custGeom>
        </p:spPr>
      </p:pic>
      <p:pic>
        <p:nvPicPr>
          <p:cNvPr id="20" name="Picture 19" descr="Woman covering eyes">
            <a:extLst>
              <a:ext uri="{FF2B5EF4-FFF2-40B4-BE49-F238E27FC236}">
                <a16:creationId xmlns:a16="http://schemas.microsoft.com/office/drawing/2014/main" xmlns="" id="{894C33E6-4854-8C42-B93C-54303D42CFA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75539" y="-6235"/>
            <a:ext cx="3677817" cy="2505456"/>
          </a:xfrm>
          <a:custGeom>
            <a:avLst/>
            <a:gdLst/>
            <a:ahLst/>
            <a:cxnLst/>
            <a:rect l="l" t="t" r="r" b="b"/>
            <a:pathLst>
              <a:path w="3677817" h="2505456">
                <a:moveTo>
                  <a:pt x="1160926" y="0"/>
                </a:moveTo>
                <a:lnTo>
                  <a:pt x="3677817" y="0"/>
                </a:lnTo>
                <a:lnTo>
                  <a:pt x="2516891" y="2505456"/>
                </a:lnTo>
                <a:lnTo>
                  <a:pt x="0" y="2505456"/>
                </a:lnTo>
                <a:close/>
              </a:path>
            </a:pathLst>
          </a:custGeom>
          <a:noFill/>
        </p:spPr>
      </p:pic>
      <p:pic>
        <p:nvPicPr>
          <p:cNvPr id="6146" name="Picture 2" descr="Capsules, Pills, Health, Medicine">
            <a:extLst>
              <a:ext uri="{FF2B5EF4-FFF2-40B4-BE49-F238E27FC236}">
                <a16:creationId xmlns:a16="http://schemas.microsoft.com/office/drawing/2014/main" xmlns="" id="{ECEBA69C-A53B-1645-86B9-7E20375AB1E9}"/>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r="-3" b="-4"/>
          <a:stretch/>
        </p:blipFill>
        <p:spPr bwMode="auto">
          <a:xfrm>
            <a:off x="7381876" y="1"/>
            <a:ext cx="4810125" cy="2501837"/>
          </a:xfrm>
          <a:custGeom>
            <a:avLst/>
            <a:gdLst/>
            <a:ahLst/>
            <a:cxnLst/>
            <a:rect l="l" t="t" r="r" b="b"/>
            <a:pathLst>
              <a:path w="4810125" h="2501837">
                <a:moveTo>
                  <a:pt x="1159248" y="0"/>
                </a:moveTo>
                <a:lnTo>
                  <a:pt x="4810125" y="0"/>
                </a:lnTo>
                <a:lnTo>
                  <a:pt x="4810125" y="2501837"/>
                </a:lnTo>
                <a:lnTo>
                  <a:pt x="0" y="2501837"/>
                </a:lnTo>
                <a:close/>
              </a:path>
            </a:pathLst>
          </a:custGeom>
          <a:noFill/>
          <a:extLst>
            <a:ext uri="{909E8E84-426E-40DD-AFC4-6F175D3DCCD1}">
              <a14:hiddenFill xmlns:a14="http://schemas.microsoft.com/office/drawing/2010/main">
                <a:solidFill>
                  <a:srgbClr val="FFFFFF"/>
                </a:solidFill>
              </a14:hiddenFill>
            </a:ext>
          </a:extLst>
        </p:spPr>
      </p:pic>
      <p:pic>
        <p:nvPicPr>
          <p:cNvPr id="6150" name="Picture 6" descr="Beef Kidney, Offal, Flesh, Kidneys, Beef">
            <a:extLst>
              <a:ext uri="{FF2B5EF4-FFF2-40B4-BE49-F238E27FC236}">
                <a16:creationId xmlns:a16="http://schemas.microsoft.com/office/drawing/2014/main" xmlns="" id="{606CC14B-D04B-EC48-9C44-7C5EA18C0B31}"/>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b="-1"/>
          <a:stretch/>
        </p:blipFill>
        <p:spPr bwMode="auto">
          <a:xfrm>
            <a:off x="20" y="2658276"/>
            <a:ext cx="3770704" cy="4199724"/>
          </a:xfrm>
          <a:custGeom>
            <a:avLst/>
            <a:gdLst/>
            <a:ahLst/>
            <a:cxnLst/>
            <a:rect l="l" t="t" r="r" b="b"/>
            <a:pathLst>
              <a:path w="3770724" h="4199724">
                <a:moveTo>
                  <a:pt x="0" y="0"/>
                </a:moveTo>
                <a:lnTo>
                  <a:pt x="3770724" y="0"/>
                </a:lnTo>
                <a:lnTo>
                  <a:pt x="1824067" y="4199724"/>
                </a:lnTo>
                <a:lnTo>
                  <a:pt x="0" y="4199724"/>
                </a:lnTo>
                <a:close/>
              </a:path>
            </a:pathLst>
          </a:cu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xmlns="" id="{3374D2FE-5BA1-4616-8EC3-0223589C2375}"/>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r="-3"/>
          <a:stretch/>
        </p:blipFill>
        <p:spPr bwMode="auto">
          <a:xfrm>
            <a:off x="2013796" y="2661900"/>
            <a:ext cx="5108726" cy="4197911"/>
          </a:xfrm>
          <a:custGeom>
            <a:avLst/>
            <a:gdLst/>
            <a:ahLst/>
            <a:cxnLst/>
            <a:rect l="l" t="t" r="r" b="b"/>
            <a:pathLst>
              <a:path w="5108726" h="4197911">
                <a:moveTo>
                  <a:pt x="1945141" y="0"/>
                </a:moveTo>
                <a:lnTo>
                  <a:pt x="5108726" y="0"/>
                </a:lnTo>
                <a:lnTo>
                  <a:pt x="3163585" y="4197911"/>
                </a:lnTo>
                <a:lnTo>
                  <a:pt x="3157362" y="4197911"/>
                </a:lnTo>
                <a:lnTo>
                  <a:pt x="1967571" y="4197911"/>
                </a:lnTo>
                <a:lnTo>
                  <a:pt x="317526" y="4197911"/>
                </a:lnTo>
                <a:lnTo>
                  <a:pt x="0" y="4197911"/>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 name="Freeform 43">
            <a:extLst>
              <a:ext uri="{FF2B5EF4-FFF2-40B4-BE49-F238E27FC236}">
                <a16:creationId xmlns:a16="http://schemas.microsoft.com/office/drawing/2014/main" xmlns="" id="{AAD8F19F-4A55-467B-BED0-8837659A90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5353050" y="2660089"/>
            <a:ext cx="6838950" cy="4197911"/>
          </a:xfrm>
          <a:custGeom>
            <a:avLst/>
            <a:gdLst>
              <a:gd name="connsiteX0" fmla="*/ 4893809 w 6838950"/>
              <a:gd name="connsiteY0" fmla="*/ 0 h 4197911"/>
              <a:gd name="connsiteX1" fmla="*/ 4887586 w 6838950"/>
              <a:gd name="connsiteY1" fmla="*/ 0 h 4197911"/>
              <a:gd name="connsiteX2" fmla="*/ 3697795 w 6838950"/>
              <a:gd name="connsiteY2" fmla="*/ 0 h 4197911"/>
              <a:gd name="connsiteX3" fmla="*/ 2047750 w 6838950"/>
              <a:gd name="connsiteY3" fmla="*/ 0 h 4197911"/>
              <a:gd name="connsiteX4" fmla="*/ 0 w 6838950"/>
              <a:gd name="connsiteY4" fmla="*/ 0 h 4197911"/>
              <a:gd name="connsiteX5" fmla="*/ 0 w 6838950"/>
              <a:gd name="connsiteY5" fmla="*/ 4197911 h 4197911"/>
              <a:gd name="connsiteX6" fmla="*/ 6838950 w 6838950"/>
              <a:gd name="connsiteY6" fmla="*/ 4197911 h 41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950" h="4197911">
                <a:moveTo>
                  <a:pt x="4893809" y="0"/>
                </a:moveTo>
                <a:lnTo>
                  <a:pt x="4887586" y="0"/>
                </a:lnTo>
                <a:lnTo>
                  <a:pt x="3697795" y="0"/>
                </a:lnTo>
                <a:lnTo>
                  <a:pt x="2047750" y="0"/>
                </a:lnTo>
                <a:lnTo>
                  <a:pt x="0" y="0"/>
                </a:lnTo>
                <a:lnTo>
                  <a:pt x="0" y="4197911"/>
                </a:lnTo>
                <a:lnTo>
                  <a:pt x="6838950" y="4197911"/>
                </a:lnTo>
                <a:close/>
              </a:path>
            </a:pathLst>
          </a:custGeom>
          <a:solidFill>
            <a:srgbClr val="6D6C5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xmlns="" id="{62476487-95D3-45B7-BACB-33E8D67EC7BA}"/>
              </a:ext>
            </a:extLst>
          </p:cNvPr>
          <p:cNvSpPr>
            <a:spLocks noGrp="1"/>
          </p:cNvSpPr>
          <p:nvPr>
            <p:ph type="title"/>
          </p:nvPr>
        </p:nvSpPr>
        <p:spPr>
          <a:xfrm>
            <a:off x="6619164" y="4189864"/>
            <a:ext cx="4997354" cy="2163872"/>
          </a:xfrm>
        </p:spPr>
        <p:txBody>
          <a:bodyPr vert="horz" lIns="91440" tIns="45720" rIns="91440" bIns="45720" rtlCol="0" anchor="t">
            <a:normAutofit/>
          </a:bodyPr>
          <a:lstStyle/>
          <a:p>
            <a:pPr algn="r"/>
            <a:r>
              <a:rPr lang="en-US" sz="6000" kern="1200" dirty="0">
                <a:solidFill>
                  <a:srgbClr val="FFFFFF"/>
                </a:solidFill>
                <a:latin typeface="+mj-lt"/>
                <a:ea typeface="+mj-ea"/>
                <a:cs typeface="+mj-cs"/>
              </a:rPr>
              <a:t>Prevention</a:t>
            </a:r>
          </a:p>
          <a:p>
            <a:pPr algn="r"/>
            <a:endParaRPr lang="en-US" sz="6000" kern="1200" dirty="0">
              <a:solidFill>
                <a:srgbClr val="FFFFFF"/>
              </a:solidFill>
              <a:latin typeface="+mj-lt"/>
              <a:ea typeface="+mj-ea"/>
              <a:cs typeface="+mj-cs"/>
            </a:endParaRPr>
          </a:p>
        </p:txBody>
      </p:sp>
      <p:sp>
        <p:nvSpPr>
          <p:cNvPr id="36867" name="Content Placeholder 2"/>
          <p:cNvSpPr>
            <a:spLocks noGrp="1"/>
          </p:cNvSpPr>
          <p:nvPr>
            <p:ph idx="1"/>
          </p:nvPr>
        </p:nvSpPr>
        <p:spPr>
          <a:xfrm>
            <a:off x="7381876" y="3304307"/>
            <a:ext cx="4234642" cy="826661"/>
          </a:xfrm>
        </p:spPr>
        <p:txBody>
          <a:bodyPr vert="horz" lIns="91440" tIns="45720" rIns="91440" bIns="45720" rtlCol="0" anchor="b">
            <a:normAutofit/>
          </a:bodyPr>
          <a:lstStyle/>
          <a:p>
            <a:pPr marL="0" indent="0" algn="r">
              <a:buNone/>
            </a:pPr>
            <a:r>
              <a:rPr lang="en-US" sz="2400" kern="1200">
                <a:solidFill>
                  <a:srgbClr val="FFFFFF"/>
                </a:solidFill>
                <a:latin typeface="+mn-lt"/>
                <a:ea typeface="+mn-ea"/>
                <a:cs typeface="+mn-cs"/>
              </a:rPr>
              <a:t> </a:t>
            </a:r>
          </a:p>
        </p:txBody>
      </p:sp>
      <p:pic>
        <p:nvPicPr>
          <p:cNvPr id="14" name="Picture 8" descr="Heart attack The photo of heart is on the woman's body, Severe heartache, Having heart attack or Painful cramps, Heart disease, Pressing on chest with painful expression. heart attack stock pictures, royalty-free photos &amp; images">
            <a:extLst>
              <a:ext uri="{FF2B5EF4-FFF2-40B4-BE49-F238E27FC236}">
                <a16:creationId xmlns:a16="http://schemas.microsoft.com/office/drawing/2014/main" xmlns="" id="{BDC99C2C-F2BE-D947-A7F3-114C0D23AE10}"/>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2261968" y="1"/>
            <a:ext cx="3393943" cy="2502843"/>
          </a:xfrm>
          <a:custGeom>
            <a:avLst/>
            <a:gdLst/>
            <a:ahLst/>
            <a:cxnLst/>
            <a:rect l="l" t="t" r="r" b="b"/>
            <a:pathLst>
              <a:path w="3393943" h="2502843">
                <a:moveTo>
                  <a:pt x="1159715" y="0"/>
                </a:moveTo>
                <a:lnTo>
                  <a:pt x="3393943" y="0"/>
                </a:lnTo>
                <a:lnTo>
                  <a:pt x="2234228" y="2502843"/>
                </a:lnTo>
                <a:lnTo>
                  <a:pt x="0" y="2502843"/>
                </a:lnTo>
                <a:close/>
              </a:path>
            </a:pathLst>
          </a:cu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1409700" y="609600"/>
            <a:ext cx="184731" cy="369332"/>
          </a:xfrm>
          <a:prstGeom prst="rect">
            <a:avLst/>
          </a:prstGeom>
          <a:noFill/>
        </p:spPr>
        <p:txBody>
          <a:bodyPr wrap="none" rtlCol="0" anchor="t">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2" name="Picture 4" descr="heart shape stethoscope">
            <a:extLst>
              <a:ext uri="{FF2B5EF4-FFF2-40B4-BE49-F238E27FC236}">
                <a16:creationId xmlns:a16="http://schemas.microsoft.com/office/drawing/2014/main" xmlns="" id="{BDF373FB-F4A0-EC4A-96F8-A335952CBABB}"/>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0" y="10"/>
            <a:ext cx="6095980" cy="342899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People, Old, Man, Woman, Couple, Love">
            <a:extLst>
              <a:ext uri="{FF2B5EF4-FFF2-40B4-BE49-F238E27FC236}">
                <a16:creationId xmlns:a16="http://schemas.microsoft.com/office/drawing/2014/main" xmlns="" id="{97E71C11-0076-314F-9FE1-C129D5CDDA0E}"/>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096000" y="10"/>
            <a:ext cx="6096000" cy="3428990"/>
          </a:xfrm>
          <a:prstGeom prst="rect">
            <a:avLst/>
          </a:prstGeom>
          <a:noFill/>
          <a:extLst>
            <a:ext uri="{909E8E84-426E-40DD-AFC4-6F175D3DCCD1}">
              <a14:hiddenFill xmlns:a14="http://schemas.microsoft.com/office/drawing/2010/main">
                <a:solidFill>
                  <a:srgbClr val="FFFFFF"/>
                </a:solidFill>
              </a14:hiddenFill>
            </a:ext>
          </a:extLst>
        </p:spPr>
      </p:pic>
      <p:pic>
        <p:nvPicPr>
          <p:cNvPr id="38917" name="Picture 5" descr="Screen Shot 2018-05-16 at 12.09.00 PM.png"/>
          <p:cNvPicPr>
            <a:picLocks noChangeAspect="1"/>
          </p:cNvPicPr>
          <p:nvPr/>
        </p:nvPicPr>
        <p:blipFill rotWithShape="1">
          <a:blip r:embed="rId5" cstate="screen">
            <a:extLst>
              <a:ext uri="{28A0092B-C50C-407E-A947-70E740481C1C}">
                <a14:useLocalDpi xmlns:a14="http://schemas.microsoft.com/office/drawing/2010/main"/>
              </a:ext>
            </a:extLst>
          </a:blip>
          <a:srcRect r="-1"/>
          <a:stretch/>
        </p:blipFill>
        <p:spPr bwMode="auto">
          <a:xfrm>
            <a:off x="20" y="3429000"/>
            <a:ext cx="6095980" cy="3429000"/>
          </a:xfrm>
          <a:prstGeom prst="rect">
            <a:avLst/>
          </a:prstGeom>
        </p:spPr>
      </p:pic>
      <p:pic>
        <p:nvPicPr>
          <p:cNvPr id="38914" name="Picture 2" descr="Image result for sexuality problems&quot;"/>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096000" y="3429000"/>
            <a:ext cx="6096000" cy="3429000"/>
          </a:xfrm>
          <a:prstGeom prst="rect">
            <a:avLst/>
          </a:prstGeom>
        </p:spPr>
      </p:pic>
      <p:sp>
        <p:nvSpPr>
          <p:cNvPr id="202" name="Rectangle 201">
            <a:extLst>
              <a:ext uri="{FF2B5EF4-FFF2-40B4-BE49-F238E27FC236}">
                <a16:creationId xmlns:a16="http://schemas.microsoft.com/office/drawing/2014/main" xmlns="" id="{B497CCB5-5FC2-473C-AFCC-2430CEF1DF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ame 203">
            <a:extLst>
              <a:ext uri="{FF2B5EF4-FFF2-40B4-BE49-F238E27FC236}">
                <a16:creationId xmlns:a16="http://schemas.microsoft.com/office/drawing/2014/main" xmlns="" id="{599C8C75-BFDF-44E7-A028-EEB5EDD588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itle 2">
            <a:extLst>
              <a:ext uri="{FF2B5EF4-FFF2-40B4-BE49-F238E27FC236}">
                <a16:creationId xmlns:a16="http://schemas.microsoft.com/office/drawing/2014/main" xmlns="" id="{1BDF6EE5-A48A-4B80-985C-0F8D66515B14}"/>
              </a:ext>
            </a:extLst>
          </p:cNvPr>
          <p:cNvSpPr>
            <a:spLocks noGrp="1"/>
          </p:cNvSpPr>
          <p:nvPr>
            <p:ph type="title"/>
          </p:nvPr>
        </p:nvSpPr>
        <p:spPr>
          <a:xfrm>
            <a:off x="4286858" y="2756140"/>
            <a:ext cx="3618284" cy="1345720"/>
          </a:xfrm>
          <a:noFill/>
        </p:spPr>
        <p:txBody>
          <a:bodyPr vert="horz" lIns="91440" tIns="45720" rIns="91440" bIns="45720" rtlCol="0" anchor="ctr">
            <a:noAutofit/>
          </a:bodyPr>
          <a:lstStyle/>
          <a:p>
            <a:pPr algn="ctr"/>
            <a:r>
              <a:rPr lang="en-US" sz="5000" kern="1200" dirty="0">
                <a:solidFill>
                  <a:srgbClr val="080808"/>
                </a:solidFill>
                <a:latin typeface="+mj-lt"/>
                <a:ea typeface="+mj-ea"/>
                <a:cs typeface="+mj-cs"/>
              </a:rPr>
              <a:t>Everything is CONNECTED!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xmlns="" id="{E9C10B99-3B92-4D83-9C8A-E7470689F7C4}"/>
              </a:ext>
            </a:extLst>
          </p:cNvPr>
          <p:cNvSpPr>
            <a:spLocks noGrp="1"/>
          </p:cNvSpPr>
          <p:nvPr>
            <p:ph type="title"/>
          </p:nvPr>
        </p:nvSpPr>
        <p:spPr>
          <a:xfrm>
            <a:off x="640079" y="325369"/>
            <a:ext cx="4670097" cy="1956841"/>
          </a:xfrm>
        </p:spPr>
        <p:txBody>
          <a:bodyPr anchor="b">
            <a:normAutofit/>
          </a:bodyPr>
          <a:lstStyle/>
          <a:p>
            <a:pPr>
              <a:spcBef>
                <a:spcPts val="0"/>
              </a:spcBef>
            </a:pPr>
            <a:r>
              <a:rPr lang="es-MX" sz="5400"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Communication</a:t>
            </a:r>
          </a:p>
          <a:p>
            <a:endParaRPr lang="es-MX" sz="5400" dirty="0">
              <a:effectLst>
                <a:glow rad="38100">
                  <a:prstClr val="black">
                    <a:lumMod val="65000"/>
                    <a:lumOff val="35000"/>
                    <a:alpha val="40000"/>
                  </a:prstClr>
                </a:glow>
                <a:outerShdw blurRad="28575" dist="38100" dir="14040000" algn="tl" rotWithShape="0">
                  <a:srgbClr val="000000">
                    <a:alpha val="25000"/>
                  </a:srgbClr>
                </a:outerShdw>
              </a:effectLst>
            </a:endParaRPr>
          </a:p>
        </p:txBody>
      </p:sp>
      <p:sp>
        <p:nvSpPr>
          <p:cNvPr id="138" name="sketchy line">
            <a:extLst>
              <a:ext uri="{FF2B5EF4-FFF2-40B4-BE49-F238E27FC236}">
                <a16:creationId xmlns:a16="http://schemas.microsoft.com/office/drawing/2014/main" xmlns=""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95" name="Content Placeholder 2"/>
          <p:cNvSpPr>
            <a:spLocks noGrp="1"/>
          </p:cNvSpPr>
          <p:nvPr>
            <p:ph idx="1"/>
          </p:nvPr>
        </p:nvSpPr>
        <p:spPr>
          <a:xfrm>
            <a:off x="640080" y="2872899"/>
            <a:ext cx="4243589" cy="3320668"/>
          </a:xfrm>
        </p:spPr>
        <p:txBody>
          <a:bodyPr>
            <a:normAutofit/>
          </a:bodyPr>
          <a:lstStyle/>
          <a:p>
            <a:pPr eaLnBrk="1" hangingPunct="1"/>
            <a:endParaRPr lang="en-US" sz="2200"/>
          </a:p>
          <a:p>
            <a:pPr eaLnBrk="1" hangingPunct="1"/>
            <a:endParaRPr lang="en-US" sz="2200"/>
          </a:p>
        </p:txBody>
      </p:sp>
      <p:pic>
        <p:nvPicPr>
          <p:cNvPr id="8196" name="Picture 4" descr="family people car">
            <a:extLst>
              <a:ext uri="{FF2B5EF4-FFF2-40B4-BE49-F238E27FC236}">
                <a16:creationId xmlns:a16="http://schemas.microsoft.com/office/drawing/2014/main" xmlns="" id="{026958C6-4DF7-404D-BC74-E5DBA1C80B0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029700" y="1104900"/>
            <a:ext cx="184731" cy="369332"/>
          </a:xfrm>
          <a:prstGeom prst="rect">
            <a:avLst/>
          </a:prstGeom>
          <a:noFill/>
        </p:spPr>
        <p:txBody>
          <a:bodyPr wrap="none" rtlCol="0" anchor="t">
            <a:spAutoFit/>
          </a:bodyPr>
          <a:lstStyle/>
          <a:p>
            <a:endParaRPr lang="en-US" dirty="0"/>
          </a:p>
        </p:txBody>
      </p:sp>
    </p:spTree>
    <p:extLst>
      <p:ext uri="{BB962C8B-B14F-4D97-AF65-F5344CB8AC3E}">
        <p14:creationId xmlns:p14="http://schemas.microsoft.com/office/powerpoint/2010/main" val="452220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p:cNvPicPr>
            <a:picLocks noChangeAspect="1"/>
          </p:cNvPicPr>
          <p:nvPr/>
        </p:nvPicPr>
        <p:blipFill rotWithShape="1">
          <a:blip r:embed="rId3" cstate="email">
            <a:extLst>
              <a:ext uri="{28A0092B-C50C-407E-A947-70E740481C1C}">
                <a14:useLocalDpi xmlns:a14="http://schemas.microsoft.com/office/drawing/2010/main"/>
              </a:ext>
            </a:extLst>
          </a:blip>
          <a:srcRect r="-2"/>
          <a:stretch/>
        </p:blipFill>
        <p:spPr bwMode="auto">
          <a:xfrm>
            <a:off x="3306519" y="1587"/>
            <a:ext cx="4846882" cy="6856413"/>
          </a:xfrm>
          <a:custGeom>
            <a:avLst/>
            <a:gdLst>
              <a:gd name="connsiteX0" fmla="*/ 121782 w 5110407"/>
              <a:gd name="connsiteY0" fmla="*/ 0 h 6856413"/>
              <a:gd name="connsiteX1" fmla="*/ 4731440 w 5110407"/>
              <a:gd name="connsiteY1" fmla="*/ 0 h 6856413"/>
              <a:gd name="connsiteX2" fmla="*/ 4775629 w 5110407"/>
              <a:gd name="connsiteY2" fmla="*/ 179775 h 6856413"/>
              <a:gd name="connsiteX3" fmla="*/ 5084710 w 5110407"/>
              <a:gd name="connsiteY3" fmla="*/ 4108260 h 6856413"/>
              <a:gd name="connsiteX4" fmla="*/ 4768709 w 5110407"/>
              <a:gd name="connsiteY4" fmla="*/ 6381464 h 6856413"/>
              <a:gd name="connsiteX5" fmla="*/ 4653290 w 5110407"/>
              <a:gd name="connsiteY5" fmla="*/ 6856413 h 6856413"/>
              <a:gd name="connsiteX6" fmla="*/ 0 w 5110407"/>
              <a:gd name="connsiteY6" fmla="*/ 6856413 h 6856413"/>
              <a:gd name="connsiteX7" fmla="*/ 21062 w 5110407"/>
              <a:gd name="connsiteY7" fmla="*/ 6803488 h 6856413"/>
              <a:gd name="connsiteX8" fmla="*/ 636462 w 5110407"/>
              <a:gd name="connsiteY8" fmla="*/ 3844830 h 6856413"/>
              <a:gd name="connsiteX9" fmla="*/ 203879 w 5110407"/>
              <a:gd name="connsiteY9" fmla="*/ 236924 h 685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10407" h="6856413">
                <a:moveTo>
                  <a:pt x="121782" y="0"/>
                </a:moveTo>
                <a:lnTo>
                  <a:pt x="4731440" y="0"/>
                </a:lnTo>
                <a:lnTo>
                  <a:pt x="4775629" y="179775"/>
                </a:lnTo>
                <a:cubicBezTo>
                  <a:pt x="5052916" y="1415453"/>
                  <a:pt x="5165791" y="2739148"/>
                  <a:pt x="5084710" y="4108260"/>
                </a:cubicBezTo>
                <a:cubicBezTo>
                  <a:pt x="5038379" y="4890611"/>
                  <a:pt x="4930907" y="5650759"/>
                  <a:pt x="4768709" y="6381464"/>
                </a:cubicBezTo>
                <a:lnTo>
                  <a:pt x="4653290" y="6856413"/>
                </a:lnTo>
                <a:lnTo>
                  <a:pt x="0" y="6856413"/>
                </a:lnTo>
                <a:lnTo>
                  <a:pt x="21062" y="6803488"/>
                </a:lnTo>
                <a:cubicBezTo>
                  <a:pt x="355644" y="5917239"/>
                  <a:pt x="573134" y="4914171"/>
                  <a:pt x="636462" y="3844830"/>
                </a:cubicBezTo>
                <a:cubicBezTo>
                  <a:pt x="713862" y="2537857"/>
                  <a:pt x="550895" y="1302013"/>
                  <a:pt x="203879" y="236924"/>
                </a:cubicBezTo>
                <a:close/>
              </a:path>
            </a:pathLst>
          </a:custGeom>
          <a:noFill/>
        </p:spPr>
      </p:pic>
      <p:sp>
        <p:nvSpPr>
          <p:cNvPr id="3" name="Title 2">
            <a:extLst>
              <a:ext uri="{FF2B5EF4-FFF2-40B4-BE49-F238E27FC236}">
                <a16:creationId xmlns:a16="http://schemas.microsoft.com/office/drawing/2014/main" xmlns="" id="{EC66CC55-FE53-4C85-A728-EE3F5E2903B9}"/>
              </a:ext>
            </a:extLst>
          </p:cNvPr>
          <p:cNvSpPr>
            <a:spLocks noGrp="1"/>
          </p:cNvSpPr>
          <p:nvPr>
            <p:ph type="title"/>
          </p:nvPr>
        </p:nvSpPr>
        <p:spPr>
          <a:xfrm>
            <a:off x="481012" y="485775"/>
            <a:ext cx="2825506" cy="5719762"/>
          </a:xfrm>
        </p:spPr>
        <p:txBody>
          <a:bodyPr vert="horz" lIns="91440" tIns="45720" rIns="91440" bIns="45720" rtlCol="0" anchor="ctr">
            <a:normAutofit/>
          </a:bodyPr>
          <a:lstStyle/>
          <a:p>
            <a:r>
              <a:rPr lang="en-US" sz="5000" dirty="0"/>
              <a:t>Marriage – God’s Design </a:t>
            </a:r>
            <a:endParaRPr lang="en-US" sz="5000" dirty="0">
              <a:solidFill>
                <a:schemeClr val="tx1"/>
              </a:solidFill>
            </a:endParaRPr>
          </a:p>
        </p:txBody>
      </p:sp>
      <p:sp>
        <p:nvSpPr>
          <p:cNvPr id="34819" name="Content Placeholder 2"/>
          <p:cNvSpPr>
            <a:spLocks noGrp="1"/>
          </p:cNvSpPr>
          <p:nvPr>
            <p:ph idx="1"/>
          </p:nvPr>
        </p:nvSpPr>
        <p:spPr>
          <a:xfrm>
            <a:off x="8416925" y="485774"/>
            <a:ext cx="3292475" cy="5719763"/>
          </a:xfrm>
        </p:spPr>
        <p:txBody>
          <a:bodyPr vert="horz" lIns="91440" tIns="45720" rIns="91440" bIns="45720" rtlCol="0" anchor="ctr">
            <a:normAutofit/>
          </a:bodyPr>
          <a:lstStyle/>
          <a:p>
            <a:pPr indent="-228600">
              <a:buFont typeface="Arial" panose="020B0604020202020204" pitchFamily="34" charset="0"/>
              <a:buChar char="•"/>
            </a:pPr>
            <a:endParaRPr lang="en-US">
              <a:solidFill>
                <a:schemeClr val="tx1"/>
              </a:solidFill>
            </a:endParaRPr>
          </a:p>
          <a:p>
            <a:pPr indent="-228600">
              <a:buFont typeface="Arial" panose="020B0604020202020204" pitchFamily="34" charset="0"/>
              <a:buChar char="•"/>
            </a:pPr>
            <a:endParaRPr lang="en-US">
              <a:solidFill>
                <a:schemeClr val="tx1"/>
              </a:solidFill>
            </a:endParaRPr>
          </a:p>
        </p:txBody>
      </p:sp>
      <p:sp>
        <p:nvSpPr>
          <p:cNvPr id="5" name="TextBox 4"/>
          <p:cNvSpPr txBox="1"/>
          <p:nvPr/>
        </p:nvSpPr>
        <p:spPr>
          <a:xfrm>
            <a:off x="1600200" y="2038350"/>
            <a:ext cx="2838450" cy="369332"/>
          </a:xfrm>
          <a:prstGeom prst="rect">
            <a:avLst/>
          </a:prstGeom>
          <a:noFill/>
        </p:spPr>
        <p:txBody>
          <a:bodyPr wrap="square" rtlCol="0" anchor="t">
            <a:spAutoFit/>
          </a:bodyPr>
          <a:lstStyle/>
          <a:p>
            <a:endParaRPr lang="en-US" dirty="0">
              <a:cs typeface="Calibri"/>
            </a:endParaRPr>
          </a:p>
        </p:txBody>
      </p:sp>
    </p:spTree>
    <p:extLst>
      <p:ext uri="{BB962C8B-B14F-4D97-AF65-F5344CB8AC3E}">
        <p14:creationId xmlns:p14="http://schemas.microsoft.com/office/powerpoint/2010/main" val="2660903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sky, outdoor, person, nature&#10;&#10;Description automatically generated">
            <a:extLst>
              <a:ext uri="{FF2B5EF4-FFF2-40B4-BE49-F238E27FC236}">
                <a16:creationId xmlns:a16="http://schemas.microsoft.com/office/drawing/2014/main" xmlns="" id="{08D39A26-F219-24A0-33B0-45255144CA8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86" name="Freeform 5">
            <a:extLst>
              <a:ext uri="{FF2B5EF4-FFF2-40B4-BE49-F238E27FC236}">
                <a16:creationId xmlns:a16="http://schemas.microsoft.com/office/drawing/2014/main" xmlns="" id="{87CC2527-562A-4F69-B487-4371E5B243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3" name="Title 2">
            <a:extLst>
              <a:ext uri="{FF2B5EF4-FFF2-40B4-BE49-F238E27FC236}">
                <a16:creationId xmlns:a16="http://schemas.microsoft.com/office/drawing/2014/main" xmlns="" id="{4E79F231-C2F9-423E-80CE-E50D9FE4FB83}"/>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4000"/>
              <a:t>Become friends again</a:t>
            </a:r>
            <a:endParaRPr lang="en-US" sz="4000">
              <a:effectLst/>
            </a:endParaRPr>
          </a:p>
        </p:txBody>
      </p:sp>
      <p:cxnSp>
        <p:nvCxnSpPr>
          <p:cNvPr id="87" name="Straight Connector 81">
            <a:extLst>
              <a:ext uri="{FF2B5EF4-FFF2-40B4-BE49-F238E27FC236}">
                <a16:creationId xmlns:a16="http://schemas.microsoft.com/office/drawing/2014/main" xmlns="" id="{BCDAEC91-5BCE-4B55-9CC0-43EF94CB73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2589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524000" y="515534"/>
            <a:ext cx="9144000" cy="1379768"/>
          </a:xfrm>
        </p:spPr>
        <p:txBody>
          <a:bodyPr vert="horz" lIns="91440" tIns="45720" rIns="91440" bIns="45720" rtlCol="0" anchor="b">
            <a:normAutofit/>
          </a:bodyPr>
          <a:lstStyle/>
          <a:p>
            <a:pPr algn="ctr"/>
            <a:r>
              <a:rPr lang="en-US" sz="4800" dirty="0"/>
              <a:t>Depression</a:t>
            </a:r>
          </a:p>
        </p:txBody>
      </p:sp>
      <p:pic>
        <p:nvPicPr>
          <p:cNvPr id="40965" name="Picture 4" descr="Screen Shot 2017-07-13 at 11.38.56 AM.png"/>
          <p:cNvPicPr>
            <a:picLocks noChangeAspect="1"/>
          </p:cNvPicPr>
          <p:nvPr/>
        </p:nvPicPr>
        <p:blipFill rotWithShape="1">
          <a:blip r:embed="rId3" cstate="screen">
            <a:extLst>
              <a:ext uri="{28A0092B-C50C-407E-A947-70E740481C1C}">
                <a14:useLocalDpi xmlns:a14="http://schemas.microsoft.com/office/drawing/2010/main"/>
              </a:ext>
            </a:extLst>
          </a:blip>
          <a:srcRect b="-2"/>
          <a:stretch/>
        </p:blipFill>
        <p:spPr bwMode="auto">
          <a:xfrm>
            <a:off x="857132" y="2807207"/>
            <a:ext cx="4834463" cy="3465576"/>
          </a:xfrm>
          <a:prstGeom prst="rect">
            <a:avLst/>
          </a:prstGeom>
          <a:noFill/>
        </p:spPr>
      </p:pic>
      <p:pic>
        <p:nvPicPr>
          <p:cNvPr id="6" name="Picture 5" descr="Image result for medication"/>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504910" y="2807207"/>
            <a:ext cx="4834512" cy="3465576"/>
          </a:xfrm>
          <a:prstGeom prst="rect">
            <a:avLst/>
          </a:prstGeom>
          <a:noFill/>
        </p:spPr>
      </p:pic>
    </p:spTree>
    <p:extLst>
      <p:ext uri="{BB962C8B-B14F-4D97-AF65-F5344CB8AC3E}">
        <p14:creationId xmlns:p14="http://schemas.microsoft.com/office/powerpoint/2010/main" val="475258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061" name="Rectangle 72">
            <a:extLst>
              <a:ext uri="{FF2B5EF4-FFF2-40B4-BE49-F238E27FC236}">
                <a16:creationId xmlns:a16="http://schemas.microsoft.com/office/drawing/2014/main" xmlns=""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Man, Depressed, Sitting, On The Floor">
            <a:extLst>
              <a:ext uri="{FF2B5EF4-FFF2-40B4-BE49-F238E27FC236}">
                <a16:creationId xmlns:a16="http://schemas.microsoft.com/office/drawing/2014/main" xmlns="" id="{BF79F3A8-9ECF-1346-ABFA-DA284255541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xmlns=""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xmlns="" id="{DE47863F-5EE9-497F-AAD0-B30F93252B63}"/>
              </a:ext>
            </a:extLst>
          </p:cNvPr>
          <p:cNvSpPr>
            <a:spLocks noGrp="1"/>
          </p:cNvSpPr>
          <p:nvPr>
            <p:ph type="title"/>
          </p:nvPr>
        </p:nvSpPr>
        <p:spPr>
          <a:xfrm>
            <a:off x="838200" y="365125"/>
            <a:ext cx="3822189" cy="1899912"/>
          </a:xfrm>
        </p:spPr>
        <p:txBody>
          <a:bodyPr>
            <a:normAutofit/>
          </a:bodyPr>
          <a:lstStyle/>
          <a:p>
            <a:r>
              <a:rPr lang="en-US" sz="4000" dirty="0">
                <a:ea typeface="+mj-lt"/>
                <a:cs typeface="+mj-lt"/>
              </a:rPr>
              <a:t>What is depression</a:t>
            </a:r>
            <a:endParaRPr lang="en-US" sz="4000" dirty="0"/>
          </a:p>
        </p:txBody>
      </p:sp>
      <p:sp>
        <p:nvSpPr>
          <p:cNvPr id="45059" name="Content Placeholder 2"/>
          <p:cNvSpPr>
            <a:spLocks noGrp="1"/>
          </p:cNvSpPr>
          <p:nvPr>
            <p:ph idx="1"/>
          </p:nvPr>
        </p:nvSpPr>
        <p:spPr>
          <a:xfrm>
            <a:off x="838200" y="2434201"/>
            <a:ext cx="3822189" cy="3742762"/>
          </a:xfrm>
        </p:spPr>
        <p:txBody>
          <a:bodyPr>
            <a:normAutofit/>
          </a:bodyPr>
          <a:lstStyle/>
          <a:p>
            <a:pPr eaLnBrk="1" hangingPunct="1">
              <a:buFont typeface="Wingdings 2" pitchFamily="-89" charset="2"/>
              <a:buNone/>
            </a:pPr>
            <a:endParaRPr lang="en-US" sz="2000"/>
          </a:p>
          <a:p>
            <a:pPr eaLnBrk="1" hangingPunct="1">
              <a:buFont typeface="Wingdings 2" pitchFamily="-89" charset="2"/>
              <a:buNone/>
            </a:pPr>
            <a:endParaRPr lang="en-US" sz="2000"/>
          </a:p>
        </p:txBody>
      </p:sp>
    </p:spTree>
    <p:extLst>
      <p:ext uri="{BB962C8B-B14F-4D97-AF65-F5344CB8AC3E}">
        <p14:creationId xmlns:p14="http://schemas.microsoft.com/office/powerpoint/2010/main" val="1654348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xmlns="" id="{B4D3D850-2041-4B7C-AED9-54DA385B14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266" name="Picture 2" descr="woman sitting against sofa">
            <a:extLst>
              <a:ext uri="{FF2B5EF4-FFF2-40B4-BE49-F238E27FC236}">
                <a16:creationId xmlns:a16="http://schemas.microsoft.com/office/drawing/2014/main" xmlns="" id="{9EE3AD94-AC49-6D49-9DF1-30FEB4C9CDC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1"/>
          <a:stretch/>
        </p:blipFill>
        <p:spPr bwMode="auto">
          <a:xfrm>
            <a:off x="20" y="10"/>
            <a:ext cx="6095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Unhappy, Man, Mask, Sad, Face, Sitting">
            <a:extLst>
              <a:ext uri="{FF2B5EF4-FFF2-40B4-BE49-F238E27FC236}">
                <a16:creationId xmlns:a16="http://schemas.microsoft.com/office/drawing/2014/main" xmlns="" id="{4CBB7444-6A9B-2E4A-B0C1-957878542FED}"/>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1"/>
          <a:stretch/>
        </p:blipFill>
        <p:spPr bwMode="auto">
          <a:xfrm>
            <a:off x="6096000" y="10"/>
            <a:ext cx="6096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xmlns="" id="{B497CCB5-5FC2-473C-AFCC-2430CEF1DF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ame 76">
            <a:extLst>
              <a:ext uri="{FF2B5EF4-FFF2-40B4-BE49-F238E27FC236}">
                <a16:creationId xmlns:a16="http://schemas.microsoft.com/office/drawing/2014/main" xmlns="" id="{599C8C75-BFDF-44E7-A028-EEB5EDD588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274" name="Title 1">
            <a:extLst>
              <a:ext uri="{FF2B5EF4-FFF2-40B4-BE49-F238E27FC236}">
                <a16:creationId xmlns:a16="http://schemas.microsoft.com/office/drawing/2014/main" xmlns="" id="{6BAA188B-5AE0-41E5-B0DA-9F2E19155F12}"/>
              </a:ext>
            </a:extLst>
          </p:cNvPr>
          <p:cNvSpPr>
            <a:spLocks noGrp="1"/>
          </p:cNvSpPr>
          <p:nvPr>
            <p:ph type="title"/>
          </p:nvPr>
        </p:nvSpPr>
        <p:spPr>
          <a:xfrm>
            <a:off x="4286858" y="2761554"/>
            <a:ext cx="3618284" cy="1345720"/>
          </a:xfrm>
          <a:noFill/>
        </p:spPr>
        <p:txBody>
          <a:bodyPr vert="horz" lIns="91440" tIns="45720" rIns="91440" bIns="45720" rtlCol="0" anchor="ctr">
            <a:normAutofit/>
          </a:bodyPr>
          <a:lstStyle/>
          <a:p>
            <a:pPr algn="ctr"/>
            <a:r>
              <a:rPr lang="en-US" altLang="en-US" sz="2800" dirty="0">
                <a:solidFill>
                  <a:srgbClr val="080808"/>
                </a:solidFill>
              </a:rPr>
              <a:t>We don’t want to talk about it </a:t>
            </a:r>
            <a:endParaRPr lang="en-US" altLang="en-US" sz="2800" kern="1200" dirty="0">
              <a:solidFill>
                <a:srgbClr val="080808"/>
              </a:solidFill>
              <a:latin typeface="+mj-lt"/>
              <a:ea typeface="+mj-ea"/>
              <a:cs typeface="+mj-cs"/>
            </a:endParaRPr>
          </a:p>
        </p:txBody>
      </p:sp>
    </p:spTree>
    <p:extLst>
      <p:ext uri="{BB962C8B-B14F-4D97-AF65-F5344CB8AC3E}">
        <p14:creationId xmlns:p14="http://schemas.microsoft.com/office/powerpoint/2010/main" val="286207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54274"/>
                                        </p:tgtEl>
                                        <p:attrNameLst>
                                          <p:attrName>style.visibility</p:attrName>
                                        </p:attrNameLst>
                                      </p:cBhvr>
                                      <p:to>
                                        <p:strVal val="visible"/>
                                      </p:to>
                                    </p:set>
                                    <p:animEffect transition="in" filter="fade">
                                      <p:cBhvr>
                                        <p:cTn id="7" dur="700"/>
                                        <p:tgtEl>
                                          <p:spTgt spid="54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Image result for familias 1900&quot;"/>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1" b="-1"/>
          <a:stretch/>
        </p:blipFill>
        <p:spPr bwMode="auto">
          <a:xfrm>
            <a:off x="548640" y="1829035"/>
            <a:ext cx="3438815" cy="2706388"/>
          </a:xfrm>
          <a:prstGeom prst="rect">
            <a:avLst/>
          </a:prstGeom>
          <a:noFill/>
        </p:spPr>
      </p:pic>
      <p:pic>
        <p:nvPicPr>
          <p:cNvPr id="30722" name="Picture 2" descr="Image result for familias 1900&quot;"/>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387839" y="1829035"/>
            <a:ext cx="3416322" cy="2688683"/>
          </a:xfrm>
          <a:prstGeom prst="rect">
            <a:avLst/>
          </a:prstGeom>
          <a:noFill/>
        </p:spPr>
      </p:pic>
      <p:pic>
        <p:nvPicPr>
          <p:cNvPr id="30726" name="Picture 6" descr="Image result for familias 1900&quot;"/>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8551764" y="1246359"/>
            <a:ext cx="2123428" cy="3280212"/>
          </a:xfrm>
          <a:prstGeom prst="rect">
            <a:avLst/>
          </a:prstGeom>
          <a:noFill/>
        </p:spPr>
      </p:pic>
      <p:sp>
        <p:nvSpPr>
          <p:cNvPr id="3" name="Title 2">
            <a:extLst>
              <a:ext uri="{FF2B5EF4-FFF2-40B4-BE49-F238E27FC236}">
                <a16:creationId xmlns:a16="http://schemas.microsoft.com/office/drawing/2014/main" xmlns="" id="{4AF65D7A-9245-490C-B75E-F5EC840B63D9}"/>
              </a:ext>
            </a:extLst>
          </p:cNvPr>
          <p:cNvSpPr>
            <a:spLocks noGrp="1"/>
          </p:cNvSpPr>
          <p:nvPr>
            <p:ph type="title"/>
          </p:nvPr>
        </p:nvSpPr>
        <p:spPr>
          <a:xfrm>
            <a:off x="969264" y="4535424"/>
            <a:ext cx="3685032" cy="1499616"/>
          </a:xfrm>
        </p:spPr>
        <p:txBody>
          <a:bodyPr anchor="t">
            <a:normAutofit/>
          </a:bodyPr>
          <a:lstStyle/>
          <a:p>
            <a:r>
              <a:rPr lang="en-US" sz="3400" dirty="0">
                <a:ea typeface="+mj-lt"/>
                <a:cs typeface="+mj-lt"/>
              </a:rPr>
              <a:t>Our heritage…</a:t>
            </a:r>
            <a:endParaRPr lang="en-US" sz="3400" dirty="0"/>
          </a:p>
        </p:txBody>
      </p:sp>
      <p:sp>
        <p:nvSpPr>
          <p:cNvPr id="47107" name="Content Placeholder 2"/>
          <p:cNvSpPr>
            <a:spLocks noGrp="1"/>
          </p:cNvSpPr>
          <p:nvPr>
            <p:ph idx="1"/>
          </p:nvPr>
        </p:nvSpPr>
        <p:spPr>
          <a:xfrm>
            <a:off x="5074920" y="4535423"/>
            <a:ext cx="4930626" cy="1586163"/>
          </a:xfrm>
        </p:spPr>
        <p:txBody>
          <a:bodyPr>
            <a:normAutofit/>
          </a:bodyPr>
          <a:lstStyle/>
          <a:p>
            <a:pPr eaLnBrk="1" hangingPunct="1"/>
            <a:endParaRPr lang="en-US" sz="2000" dirty="0">
              <a:solidFill>
                <a:schemeClr val="bg1"/>
              </a:solidFill>
            </a:endParaRPr>
          </a:p>
          <a:p>
            <a:pPr eaLnBrk="1" hangingPunct="1"/>
            <a:endParaRPr lang="en-US" sz="2000" dirty="0">
              <a:solidFill>
                <a:schemeClr val="bg1"/>
              </a:solidFill>
            </a:endParaRPr>
          </a:p>
          <a:p>
            <a:pPr eaLnBrk="1" hangingPunct="1">
              <a:buFont typeface="Wingdings 2" pitchFamily="-89" charset="2"/>
              <a:buNone/>
            </a:pPr>
            <a:endParaRPr lang="en-US" sz="2000" dirty="0">
              <a:solidFill>
                <a:schemeClr val="bg1"/>
              </a:solidFill>
            </a:endParaRPr>
          </a:p>
        </p:txBody>
      </p:sp>
      <p:sp>
        <p:nvSpPr>
          <p:cNvPr id="8" name="TextBox 7"/>
          <p:cNvSpPr txBox="1"/>
          <p:nvPr/>
        </p:nvSpPr>
        <p:spPr>
          <a:xfrm>
            <a:off x="1409700" y="4876800"/>
            <a:ext cx="184731" cy="369332"/>
          </a:xfrm>
          <a:prstGeom prst="rect">
            <a:avLst/>
          </a:prstGeom>
          <a:noFill/>
        </p:spPr>
        <p:txBody>
          <a:bodyPr wrap="none" rtlCol="0" anchor="t">
            <a:spAutoFit/>
          </a:bodyPr>
          <a:lstStyle/>
          <a:p>
            <a:endParaRPr lang="en-US" dirty="0"/>
          </a:p>
        </p:txBody>
      </p:sp>
    </p:spTree>
    <p:extLst>
      <p:ext uri="{BB962C8B-B14F-4D97-AF65-F5344CB8AC3E}">
        <p14:creationId xmlns:p14="http://schemas.microsoft.com/office/powerpoint/2010/main" val="2186153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11" descr="A picture containing outdoor, man, person, board&#10;&#10;Description generated with very high confidence">
            <a:extLst>
              <a:ext uri="{FF2B5EF4-FFF2-40B4-BE49-F238E27FC236}">
                <a16:creationId xmlns:a16="http://schemas.microsoft.com/office/drawing/2014/main" xmlns="" id="{42943AF8-A6BE-46D1-9098-D26F3E9E417F}"/>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20" y="0"/>
            <a:ext cx="12191980" cy="6857990"/>
          </a:xfrm>
          <a:prstGeom prst="rect">
            <a:avLst/>
          </a:prstGeom>
        </p:spPr>
      </p:pic>
      <p:sp>
        <p:nvSpPr>
          <p:cNvPr id="16" name="Freeform 5">
            <a:extLst>
              <a:ext uri="{FF2B5EF4-FFF2-40B4-BE49-F238E27FC236}">
                <a16:creationId xmlns:a16="http://schemas.microsoft.com/office/drawing/2014/main" xmlns="" id="{87CC2527-562A-4F69-B487-4371E5B243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3" name="Title 2">
            <a:extLst>
              <a:ext uri="{FF2B5EF4-FFF2-40B4-BE49-F238E27FC236}">
                <a16:creationId xmlns:a16="http://schemas.microsoft.com/office/drawing/2014/main" xmlns="" id="{CB30CAF2-B75B-4257-9158-57F728937CE3}"/>
              </a:ext>
            </a:extLst>
          </p:cNvPr>
          <p:cNvSpPr>
            <a:spLocks noGrp="1"/>
          </p:cNvSpPr>
          <p:nvPr>
            <p:ph type="ctrTitle"/>
          </p:nvPr>
        </p:nvSpPr>
        <p:spPr>
          <a:xfrm>
            <a:off x="8022021" y="3231931"/>
            <a:ext cx="3852041" cy="1834056"/>
          </a:xfrm>
        </p:spPr>
        <p:txBody>
          <a:bodyPr vert="horz" lIns="91440" tIns="45720" rIns="91440" bIns="45720" rtlCol="0" anchor="b">
            <a:normAutofit/>
          </a:bodyPr>
          <a:lstStyle/>
          <a:p>
            <a:pPr algn="ctr"/>
            <a:r>
              <a:rPr lang="en-US" sz="4000" dirty="0">
                <a:solidFill>
                  <a:schemeClr val="tx1"/>
                </a:solidFill>
              </a:rPr>
              <a:t>How do you feel?</a:t>
            </a:r>
          </a:p>
        </p:txBody>
      </p:sp>
      <p:cxnSp>
        <p:nvCxnSpPr>
          <p:cNvPr id="18" name="Straight Connector 16">
            <a:extLst>
              <a:ext uri="{FF2B5EF4-FFF2-40B4-BE49-F238E27FC236}">
                <a16:creationId xmlns:a16="http://schemas.microsoft.com/office/drawing/2014/main" xmlns="" id="{BCDAEC91-5BCE-4B55-9CC0-43EF94CB73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0870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9154" name="Title 1"/>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a:t> </a:t>
            </a:r>
          </a:p>
        </p:txBody>
      </p:sp>
      <p:sp>
        <p:nvSpPr>
          <p:cNvPr id="3" name="Content Placeholder 49158">
            <a:extLst>
              <a:ext uri="{FF2B5EF4-FFF2-40B4-BE49-F238E27FC236}">
                <a16:creationId xmlns:a16="http://schemas.microsoft.com/office/drawing/2014/main" xmlns="" id="{2A1E6B93-5A8C-4DEA-F131-77F35EF01A77}"/>
              </a:ext>
            </a:extLst>
          </p:cNvPr>
          <p:cNvSpPr txBox="1">
            <a:spLocks/>
          </p:cNvSpPr>
          <p:nvPr/>
        </p:nvSpPr>
        <p:spPr>
          <a:xfrm>
            <a:off x="7741177" y="3080589"/>
            <a:ext cx="4087305" cy="114786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000" dirty="0"/>
              <a:t>Obvious solutions</a:t>
            </a:r>
          </a:p>
        </p:txBody>
      </p:sp>
      <p:sp>
        <p:nvSpPr>
          <p:cNvPr id="49159" name="Freeform: Shape 49158">
            <a:extLst>
              <a:ext uri="{FF2B5EF4-FFF2-40B4-BE49-F238E27FC236}">
                <a16:creationId xmlns:a16="http://schemas.microsoft.com/office/drawing/2014/main" xmlns="" id="{E49CC64F-7275-4E33-961B-0C5CDC4398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meal, meat&#10;&#10;Description automatically generated">
            <a:extLst>
              <a:ext uri="{FF2B5EF4-FFF2-40B4-BE49-F238E27FC236}">
                <a16:creationId xmlns:a16="http://schemas.microsoft.com/office/drawing/2014/main" xmlns="" id="{CBAE33AE-2E6C-E73F-371F-9443DA8D9F1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41634375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9154"/>
                                        </p:tgtEl>
                                        <p:attrNameLst>
                                          <p:attrName>style.visibility</p:attrName>
                                        </p:attrNameLst>
                                      </p:cBhvr>
                                      <p:to>
                                        <p:strVal val="visible"/>
                                      </p:to>
                                    </p:set>
                                    <p:animEffect transition="in" filter="fade">
                                      <p:cBhvr>
                                        <p:cTn id="7" dur="700"/>
                                        <p:tgtEl>
                                          <p:spTgt spid="49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xmlns="" id="{91F32EBA-ED97-466E-8CFA-8382584155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6" name="Title 1"/>
          <p:cNvSpPr>
            <a:spLocks noGrp="1"/>
          </p:cNvSpPr>
          <p:nvPr>
            <p:ph type="title"/>
          </p:nvPr>
        </p:nvSpPr>
        <p:spPr>
          <a:xfrm>
            <a:off x="965199" y="851517"/>
            <a:ext cx="5130795" cy="1461778"/>
          </a:xfrm>
        </p:spPr>
        <p:txBody>
          <a:bodyPr>
            <a:normAutofit/>
          </a:bodyPr>
          <a:lstStyle/>
          <a:p>
            <a:pPr eaLnBrk="1" hangingPunct="1">
              <a:defRPr/>
            </a:pPr>
            <a:r>
              <a:rPr lang="en-US" sz="4000" dirty="0"/>
              <a:t> Our hope….</a:t>
            </a:r>
          </a:p>
        </p:txBody>
      </p:sp>
      <p:sp>
        <p:nvSpPr>
          <p:cNvPr id="51203" name="Content Placeholder 2"/>
          <p:cNvSpPr>
            <a:spLocks noGrp="1"/>
          </p:cNvSpPr>
          <p:nvPr>
            <p:ph idx="1"/>
          </p:nvPr>
        </p:nvSpPr>
        <p:spPr>
          <a:xfrm>
            <a:off x="965200" y="2470248"/>
            <a:ext cx="4048344" cy="3536236"/>
          </a:xfrm>
        </p:spPr>
        <p:txBody>
          <a:bodyPr>
            <a:normAutofit/>
          </a:bodyPr>
          <a:lstStyle/>
          <a:p>
            <a:pPr eaLnBrk="1" hangingPunct="1">
              <a:buFont typeface="Wingdings 2" pitchFamily="-89" charset="2"/>
              <a:buNone/>
            </a:pPr>
            <a:endParaRPr lang="en-US" sz="2400"/>
          </a:p>
          <a:p>
            <a:pPr eaLnBrk="1" hangingPunct="1">
              <a:buFont typeface="Wingdings 2" pitchFamily="-89" charset="2"/>
              <a:buNone/>
            </a:pPr>
            <a:endParaRPr lang="en-US" sz="2400"/>
          </a:p>
        </p:txBody>
      </p:sp>
      <p:pic>
        <p:nvPicPr>
          <p:cNvPr id="51204" name="Picture 4" descr="Screen Shot 2018-05-16 at 12.12.37 P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5510369" y="851517"/>
            <a:ext cx="6184807" cy="5154967"/>
          </a:xfrm>
          <a:custGeom>
            <a:avLst/>
            <a:gdLst/>
            <a:ahLst/>
            <a:cxnLst/>
            <a:rect l="l" t="t" r="r" b="b"/>
            <a:pathLst>
              <a:path w="5846002" h="4872577">
                <a:moveTo>
                  <a:pt x="343285" y="2953992"/>
                </a:moveTo>
                <a:cubicBezTo>
                  <a:pt x="343285" y="2953992"/>
                  <a:pt x="343285" y="2953992"/>
                  <a:pt x="849063" y="2953992"/>
                </a:cubicBezTo>
                <a:cubicBezTo>
                  <a:pt x="880743" y="2953992"/>
                  <a:pt x="911330" y="2971406"/>
                  <a:pt x="926624" y="2999703"/>
                </a:cubicBezTo>
                <a:cubicBezTo>
                  <a:pt x="926624" y="2999703"/>
                  <a:pt x="926624" y="2999703"/>
                  <a:pt x="1180059" y="3436136"/>
                </a:cubicBezTo>
                <a:cubicBezTo>
                  <a:pt x="1196445" y="3463345"/>
                  <a:pt x="1196445" y="3498172"/>
                  <a:pt x="1180059" y="3525382"/>
                </a:cubicBezTo>
                <a:cubicBezTo>
                  <a:pt x="1180059" y="3525382"/>
                  <a:pt x="1180059" y="3525382"/>
                  <a:pt x="926624" y="3961814"/>
                </a:cubicBezTo>
                <a:cubicBezTo>
                  <a:pt x="911330" y="3990111"/>
                  <a:pt x="880743" y="4007525"/>
                  <a:pt x="849063" y="4007525"/>
                </a:cubicBezTo>
                <a:cubicBezTo>
                  <a:pt x="849063" y="4007525"/>
                  <a:pt x="849063" y="4007525"/>
                  <a:pt x="343285" y="4007525"/>
                </a:cubicBezTo>
                <a:cubicBezTo>
                  <a:pt x="310513" y="4007525"/>
                  <a:pt x="281019" y="3990111"/>
                  <a:pt x="264633" y="3961814"/>
                </a:cubicBezTo>
                <a:cubicBezTo>
                  <a:pt x="264633" y="3961814"/>
                  <a:pt x="264633" y="3961814"/>
                  <a:pt x="12290" y="3525382"/>
                </a:cubicBezTo>
                <a:cubicBezTo>
                  <a:pt x="-4096" y="3498172"/>
                  <a:pt x="-4096" y="3463345"/>
                  <a:pt x="12290" y="3436136"/>
                </a:cubicBezTo>
                <a:cubicBezTo>
                  <a:pt x="12290" y="3436136"/>
                  <a:pt x="12290" y="3436136"/>
                  <a:pt x="264633" y="2999703"/>
                </a:cubicBezTo>
                <a:cubicBezTo>
                  <a:pt x="281019" y="2971406"/>
                  <a:pt x="310513" y="2953992"/>
                  <a:pt x="343285" y="2953992"/>
                </a:cubicBezTo>
                <a:close/>
                <a:moveTo>
                  <a:pt x="2353334" y="538808"/>
                </a:moveTo>
                <a:cubicBezTo>
                  <a:pt x="2353334" y="538808"/>
                  <a:pt x="2353334" y="538808"/>
                  <a:pt x="2613403" y="538808"/>
                </a:cubicBezTo>
                <a:lnTo>
                  <a:pt x="2643742" y="538808"/>
                </a:lnTo>
                <a:lnTo>
                  <a:pt x="2672692" y="588661"/>
                </a:lnTo>
                <a:cubicBezTo>
                  <a:pt x="2713002" y="658078"/>
                  <a:pt x="2759909" y="738855"/>
                  <a:pt x="2814491" y="832849"/>
                </a:cubicBezTo>
                <a:cubicBezTo>
                  <a:pt x="2839586" y="874521"/>
                  <a:pt x="2839586" y="927860"/>
                  <a:pt x="2814491" y="969531"/>
                </a:cubicBezTo>
                <a:cubicBezTo>
                  <a:pt x="2814491" y="969531"/>
                  <a:pt x="2814491" y="969531"/>
                  <a:pt x="2426350" y="1637936"/>
                </a:cubicBezTo>
                <a:cubicBezTo>
                  <a:pt x="2402927" y="1681274"/>
                  <a:pt x="2356083" y="1707943"/>
                  <a:pt x="2307565" y="1707943"/>
                </a:cubicBezTo>
                <a:cubicBezTo>
                  <a:pt x="2307565" y="1707943"/>
                  <a:pt x="2307565" y="1707943"/>
                  <a:pt x="1532956" y="1707943"/>
                </a:cubicBezTo>
                <a:cubicBezTo>
                  <a:pt x="1520409" y="1707943"/>
                  <a:pt x="1508175" y="1706276"/>
                  <a:pt x="1496490" y="1703099"/>
                </a:cubicBezTo>
                <a:lnTo>
                  <a:pt x="1471408" y="1692583"/>
                </a:lnTo>
                <a:lnTo>
                  <a:pt x="1486736" y="1666073"/>
                </a:lnTo>
                <a:cubicBezTo>
                  <a:pt x="1625328" y="1426376"/>
                  <a:pt x="1802725" y="1119564"/>
                  <a:pt x="2029793" y="726844"/>
                </a:cubicBezTo>
                <a:cubicBezTo>
                  <a:pt x="2097197" y="610441"/>
                  <a:pt x="2218525" y="538808"/>
                  <a:pt x="2353334" y="538808"/>
                </a:cubicBezTo>
                <a:close/>
                <a:moveTo>
                  <a:pt x="1487085" y="0"/>
                </a:moveTo>
                <a:cubicBezTo>
                  <a:pt x="1487085" y="0"/>
                  <a:pt x="1487085" y="0"/>
                  <a:pt x="2360840" y="0"/>
                </a:cubicBezTo>
                <a:cubicBezTo>
                  <a:pt x="2415568" y="0"/>
                  <a:pt x="2468407" y="30084"/>
                  <a:pt x="2494828" y="78969"/>
                </a:cubicBezTo>
                <a:cubicBezTo>
                  <a:pt x="2494828" y="78969"/>
                  <a:pt x="2494828" y="78969"/>
                  <a:pt x="2729665" y="483373"/>
                </a:cubicBezTo>
                <a:lnTo>
                  <a:pt x="2756194" y="529058"/>
                </a:lnTo>
                <a:lnTo>
                  <a:pt x="2735320" y="529058"/>
                </a:lnTo>
                <a:lnTo>
                  <a:pt x="2636659" y="529058"/>
                </a:lnTo>
                <a:lnTo>
                  <a:pt x="2593799" y="455250"/>
                </a:lnTo>
                <a:cubicBezTo>
                  <a:pt x="2430052" y="173267"/>
                  <a:pt x="2430052" y="173267"/>
                  <a:pt x="2430052" y="173267"/>
                </a:cubicBezTo>
                <a:cubicBezTo>
                  <a:pt x="2406629" y="129929"/>
                  <a:pt x="2359785" y="103259"/>
                  <a:pt x="2311267" y="103259"/>
                </a:cubicBezTo>
                <a:cubicBezTo>
                  <a:pt x="1536658" y="103259"/>
                  <a:pt x="1536658" y="103259"/>
                  <a:pt x="1536658" y="103259"/>
                </a:cubicBezTo>
                <a:cubicBezTo>
                  <a:pt x="1486468" y="103259"/>
                  <a:pt x="1441296" y="129929"/>
                  <a:pt x="1416201" y="173267"/>
                </a:cubicBezTo>
                <a:cubicBezTo>
                  <a:pt x="1029733" y="841671"/>
                  <a:pt x="1029733" y="841671"/>
                  <a:pt x="1029733" y="841671"/>
                </a:cubicBezTo>
                <a:cubicBezTo>
                  <a:pt x="1004637" y="883343"/>
                  <a:pt x="1004637" y="936682"/>
                  <a:pt x="1029733" y="978353"/>
                </a:cubicBezTo>
                <a:cubicBezTo>
                  <a:pt x="1416201" y="1646758"/>
                  <a:pt x="1416201" y="1646758"/>
                  <a:pt x="1416201" y="1646758"/>
                </a:cubicBezTo>
                <a:cubicBezTo>
                  <a:pt x="1428749" y="1668427"/>
                  <a:pt x="1446315" y="1685929"/>
                  <a:pt x="1467019" y="1698013"/>
                </a:cubicBezTo>
                <a:lnTo>
                  <a:pt x="1472899" y="1700478"/>
                </a:lnTo>
                <a:lnTo>
                  <a:pt x="1441377" y="1754996"/>
                </a:lnTo>
                <a:lnTo>
                  <a:pt x="1417933" y="1795543"/>
                </a:lnTo>
                <a:lnTo>
                  <a:pt x="1442249" y="1805738"/>
                </a:lnTo>
                <a:cubicBezTo>
                  <a:pt x="1455430" y="1809322"/>
                  <a:pt x="1469230" y="1811202"/>
                  <a:pt x="1483383" y="1811202"/>
                </a:cubicBezTo>
                <a:cubicBezTo>
                  <a:pt x="2357138" y="1811202"/>
                  <a:pt x="2357138" y="1811202"/>
                  <a:pt x="2357138" y="1811202"/>
                </a:cubicBezTo>
                <a:cubicBezTo>
                  <a:pt x="2411866" y="1811202"/>
                  <a:pt x="2464705" y="1781120"/>
                  <a:pt x="2491126" y="1732235"/>
                </a:cubicBezTo>
                <a:cubicBezTo>
                  <a:pt x="2928947" y="978278"/>
                  <a:pt x="2928947" y="978278"/>
                  <a:pt x="2928947" y="978278"/>
                </a:cubicBezTo>
                <a:cubicBezTo>
                  <a:pt x="2957254" y="931274"/>
                  <a:pt x="2957254" y="871108"/>
                  <a:pt x="2928947" y="824102"/>
                </a:cubicBezTo>
                <a:cubicBezTo>
                  <a:pt x="2874220" y="729858"/>
                  <a:pt x="2826333" y="647394"/>
                  <a:pt x="2784432" y="575238"/>
                </a:cubicBezTo>
                <a:lnTo>
                  <a:pt x="2763277" y="538808"/>
                </a:lnTo>
                <a:lnTo>
                  <a:pt x="2861280" y="538808"/>
                </a:lnTo>
                <a:cubicBezTo>
                  <a:pt x="3166048" y="538808"/>
                  <a:pt x="3653676" y="538808"/>
                  <a:pt x="4433881" y="538808"/>
                </a:cubicBezTo>
                <a:cubicBezTo>
                  <a:pt x="4564197" y="538808"/>
                  <a:pt x="4690018" y="610441"/>
                  <a:pt x="4752929" y="726844"/>
                </a:cubicBezTo>
                <a:cubicBezTo>
                  <a:pt x="4752929" y="726844"/>
                  <a:pt x="4752929" y="726844"/>
                  <a:pt x="5795449" y="2522134"/>
                </a:cubicBezTo>
                <a:cubicBezTo>
                  <a:pt x="5862854" y="2634060"/>
                  <a:pt x="5862854" y="2777325"/>
                  <a:pt x="5795449" y="2889251"/>
                </a:cubicBezTo>
                <a:cubicBezTo>
                  <a:pt x="5795449" y="2889251"/>
                  <a:pt x="5795449" y="2889251"/>
                  <a:pt x="4752929" y="4684542"/>
                </a:cubicBezTo>
                <a:cubicBezTo>
                  <a:pt x="4690018" y="4800945"/>
                  <a:pt x="4564197" y="4872577"/>
                  <a:pt x="4433881" y="4872577"/>
                </a:cubicBezTo>
                <a:cubicBezTo>
                  <a:pt x="4433881" y="4872577"/>
                  <a:pt x="4433881" y="4872577"/>
                  <a:pt x="2353334" y="4872577"/>
                </a:cubicBezTo>
                <a:cubicBezTo>
                  <a:pt x="2218525" y="4872577"/>
                  <a:pt x="2097197" y="4800945"/>
                  <a:pt x="2029793" y="4684542"/>
                </a:cubicBezTo>
                <a:cubicBezTo>
                  <a:pt x="2029793" y="4684542"/>
                  <a:pt x="2029793" y="4684542"/>
                  <a:pt x="991766" y="2889251"/>
                </a:cubicBezTo>
                <a:cubicBezTo>
                  <a:pt x="924361" y="2777325"/>
                  <a:pt x="924361" y="2634060"/>
                  <a:pt x="991766" y="2522134"/>
                </a:cubicBezTo>
                <a:cubicBezTo>
                  <a:pt x="991766" y="2522134"/>
                  <a:pt x="991766" y="2522134"/>
                  <a:pt x="1377193" y="1855530"/>
                </a:cubicBezTo>
                <a:lnTo>
                  <a:pt x="1409676" y="1799352"/>
                </a:lnTo>
                <a:lnTo>
                  <a:pt x="1408533" y="1798873"/>
                </a:lnTo>
                <a:cubicBezTo>
                  <a:pt x="1385179" y="1785241"/>
                  <a:pt x="1365364" y="1765500"/>
                  <a:pt x="1351210" y="1741057"/>
                </a:cubicBezTo>
                <a:cubicBezTo>
                  <a:pt x="1351210" y="1741057"/>
                  <a:pt x="1351210" y="1741057"/>
                  <a:pt x="915276" y="987100"/>
                </a:cubicBezTo>
                <a:cubicBezTo>
                  <a:pt x="886968" y="940096"/>
                  <a:pt x="886968" y="879930"/>
                  <a:pt x="915276" y="832924"/>
                </a:cubicBezTo>
                <a:cubicBezTo>
                  <a:pt x="915276" y="832924"/>
                  <a:pt x="915276" y="832924"/>
                  <a:pt x="1351210" y="78969"/>
                </a:cubicBezTo>
                <a:cubicBezTo>
                  <a:pt x="1379517" y="30084"/>
                  <a:pt x="1430471" y="0"/>
                  <a:pt x="1487085" y="0"/>
                </a:cubicBezTo>
                <a:close/>
              </a:path>
            </a:pathLst>
          </a:custGeom>
          <a:noFill/>
        </p:spPr>
      </p:pic>
    </p:spTree>
    <p:extLst>
      <p:ext uri="{BB962C8B-B14F-4D97-AF65-F5344CB8AC3E}">
        <p14:creationId xmlns:p14="http://schemas.microsoft.com/office/powerpoint/2010/main" val="2332992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259" name="Rectangle 53258">
            <a:extLst>
              <a:ext uri="{FF2B5EF4-FFF2-40B4-BE49-F238E27FC236}">
                <a16:creationId xmlns:a16="http://schemas.microsoft.com/office/drawing/2014/main" xmlns="" id="{C1DD1A8A-57D5-4A81-AD04-532B043C56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578" name="Picture 2" descr="Image result for missing wheel&quot;"/>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047" y="10"/>
            <a:ext cx="12191999" cy="6857990"/>
          </a:xfrm>
          <a:prstGeom prst="rect">
            <a:avLst/>
          </a:prstGeom>
          <a:noFill/>
        </p:spPr>
      </p:pic>
      <p:sp>
        <p:nvSpPr>
          <p:cNvPr id="53261" name="Rectangle 53260">
            <a:extLst>
              <a:ext uri="{FF2B5EF4-FFF2-40B4-BE49-F238E27FC236}">
                <a16:creationId xmlns:a16="http://schemas.microsoft.com/office/drawing/2014/main" xmlns="" id="{007891EC-4501-44ED-A8C8-B11B6DB767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50" name="Title 1"/>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a:solidFill>
                  <a:srgbClr val="FFFFFF"/>
                </a:solidFill>
                <a:effectLst>
                  <a:glow rad="38100">
                    <a:schemeClr val="bg1">
                      <a:lumMod val="65000"/>
                      <a:lumOff val="35000"/>
                      <a:alpha val="50000"/>
                    </a:schemeClr>
                  </a:glow>
                  <a:outerShdw blurRad="28575" dist="31750" dir="13200000" algn="tl" rotWithShape="0">
                    <a:srgbClr val="000000">
                      <a:alpha val="25000"/>
                    </a:srgbClr>
                  </a:outerShdw>
                </a:effectLst>
              </a:rPr>
              <a:t> </a:t>
            </a:r>
            <a:r>
              <a:rPr lang="en-US" sz="5200">
                <a:solidFill>
                  <a:srgbClr val="FFFFFF"/>
                </a:solidFill>
              </a:rPr>
              <a:t/>
            </a:r>
            <a:br>
              <a:rPr lang="en-US" sz="5200">
                <a:solidFill>
                  <a:srgbClr val="FFFFFF"/>
                </a:solidFill>
              </a:rPr>
            </a:br>
            <a:endParaRPr lang="en-US" sz="5200">
              <a:solidFill>
                <a:srgbClr val="FFFFFF"/>
              </a:solidFill>
              <a:effectLst>
                <a:glow rad="38100">
                  <a:schemeClr val="bg1">
                    <a:lumMod val="65000"/>
                    <a:lumOff val="35000"/>
                    <a:alpha val="50000"/>
                  </a:schemeClr>
                </a:glow>
                <a:outerShdw blurRad="28575" dist="31750" dir="13200000" algn="tl" rotWithShape="0">
                  <a:srgbClr val="000000">
                    <a:alpha val="25000"/>
                  </a:srgbClr>
                </a:outerShdw>
              </a:effectLst>
            </a:endParaRPr>
          </a:p>
        </p:txBody>
      </p:sp>
      <p:sp>
        <p:nvSpPr>
          <p:cNvPr id="2" name="Rectangle 1">
            <a:extLst>
              <a:ext uri="{FF2B5EF4-FFF2-40B4-BE49-F238E27FC236}">
                <a16:creationId xmlns:a16="http://schemas.microsoft.com/office/drawing/2014/main" xmlns="" id="{72EF86F4-31B9-9276-C69E-D08B17CE66E1}"/>
              </a:ext>
            </a:extLst>
          </p:cNvPr>
          <p:cNvSpPr/>
          <p:nvPr/>
        </p:nvSpPr>
        <p:spPr>
          <a:xfrm>
            <a:off x="-3047" y="6153589"/>
            <a:ext cx="12191999" cy="70440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Content Placeholder 3"/>
          <p:cNvSpPr>
            <a:spLocks noGrp="1"/>
          </p:cNvSpPr>
          <p:nvPr>
            <p:ph idx="1"/>
          </p:nvPr>
        </p:nvSpPr>
        <p:spPr>
          <a:xfrm>
            <a:off x="1063752" y="6153578"/>
            <a:ext cx="10058400" cy="704411"/>
          </a:xfrm>
          <a:effectLst>
            <a:outerShdw blurRad="50800" dist="38100" dir="2700000" algn="tl" rotWithShape="0">
              <a:prstClr val="black">
                <a:alpha val="40000"/>
              </a:prstClr>
            </a:outerShdw>
          </a:effectLst>
        </p:spPr>
        <p:txBody>
          <a:bodyPr vert="horz" lIns="91440" tIns="45720" rIns="91440" bIns="45720" rtlCol="0">
            <a:normAutofit fontScale="92500" lnSpcReduction="10000"/>
          </a:bodyPr>
          <a:lstStyle/>
          <a:p>
            <a:pPr marL="0" indent="0" algn="ctr">
              <a:buNone/>
            </a:pPr>
            <a:r>
              <a:rPr lang="en-US" sz="5000" dirty="0">
                <a:solidFill>
                  <a:srgbClr val="FFFFFF"/>
                </a:solidFill>
              </a:rPr>
              <a:t>Everything is CONNECTED!</a:t>
            </a:r>
          </a:p>
        </p:txBody>
      </p:sp>
    </p:spTree>
    <p:extLst>
      <p:ext uri="{BB962C8B-B14F-4D97-AF65-F5344CB8AC3E}">
        <p14:creationId xmlns:p14="http://schemas.microsoft.com/office/powerpoint/2010/main" val="1886932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CA113413-CA6D-4090-AF18-6A279D02EB7B}"/>
              </a:ext>
            </a:extLst>
          </p:cNvPr>
          <p:cNvSpPr>
            <a:spLocks noGrp="1"/>
          </p:cNvSpPr>
          <p:nvPr>
            <p:ph type="title"/>
          </p:nvPr>
        </p:nvSpPr>
        <p:spPr>
          <a:xfrm>
            <a:off x="515057" y="1884175"/>
            <a:ext cx="5285605" cy="2426297"/>
          </a:xfrm>
        </p:spPr>
        <p:txBody>
          <a:bodyPr>
            <a:normAutofit/>
          </a:bodyPr>
          <a:lstStyle/>
          <a:p>
            <a:pPr>
              <a:spcBef>
                <a:spcPts val="0"/>
              </a:spcBef>
            </a:pPr>
            <a:r>
              <a:rPr lang="en-US" sz="5000"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MEDICINE</a:t>
            </a:r>
          </a:p>
          <a:p>
            <a:endParaRPr lang="en-US" sz="5000" dirty="0">
              <a:effectLst>
                <a:glow rad="38100">
                  <a:prstClr val="black">
                    <a:lumMod val="65000"/>
                    <a:lumOff val="35000"/>
                    <a:alpha val="40000"/>
                  </a:prstClr>
                </a:glow>
                <a:outerShdw blurRad="28575" dist="38100" dir="14040000" algn="tl" rotWithShape="0">
                  <a:srgbClr val="000000">
                    <a:alpha val="25000"/>
                  </a:srgbClr>
                </a:outerShdw>
              </a:effectLst>
              <a:cs typeface="Calibri Light"/>
            </a:endParaRPr>
          </a:p>
        </p:txBody>
      </p:sp>
      <p:sp>
        <p:nvSpPr>
          <p:cNvPr id="63491" name="Content Placeholder 2"/>
          <p:cNvSpPr>
            <a:spLocks noGrp="1"/>
          </p:cNvSpPr>
          <p:nvPr>
            <p:ph idx="1"/>
          </p:nvPr>
        </p:nvSpPr>
        <p:spPr>
          <a:xfrm>
            <a:off x="518474" y="1774372"/>
            <a:ext cx="4064409" cy="2754086"/>
          </a:xfrm>
        </p:spPr>
        <p:txBody>
          <a:bodyPr anchor="t">
            <a:normAutofit/>
          </a:bodyPr>
          <a:lstStyle/>
          <a:p>
            <a:pPr eaLnBrk="1" hangingPunct="1"/>
            <a:endParaRPr lang="en-US" sz="1800" dirty="0"/>
          </a:p>
          <a:p>
            <a:pPr eaLnBrk="1" hangingPunct="1"/>
            <a:endParaRPr lang="en-US" sz="1800" dirty="0"/>
          </a:p>
        </p:txBody>
      </p:sp>
      <p:pic>
        <p:nvPicPr>
          <p:cNvPr id="63492" name="Picture 3"/>
          <p:cNvPicPr>
            <a:picLocks noChangeAspect="1"/>
          </p:cNvPicPr>
          <p:nvPr/>
        </p:nvPicPr>
        <p:blipFill>
          <a:blip r:embed="rId3"/>
          <a:stretch>
            <a:fillRect/>
          </a:stretch>
        </p:blipFill>
        <p:spPr bwMode="auto">
          <a:xfrm>
            <a:off x="6242589" y="0"/>
            <a:ext cx="4886324" cy="6858000"/>
          </a:xfrm>
          <a:prstGeom prst="rect">
            <a:avLst/>
          </a:prstGeom>
          <a:noFill/>
        </p:spPr>
      </p:pic>
      <p:sp>
        <p:nvSpPr>
          <p:cNvPr id="5" name="TextBox 4"/>
          <p:cNvSpPr txBox="1"/>
          <p:nvPr/>
        </p:nvSpPr>
        <p:spPr>
          <a:xfrm>
            <a:off x="9182100" y="2762250"/>
            <a:ext cx="184731" cy="369332"/>
          </a:xfrm>
          <a:prstGeom prst="rect">
            <a:avLst/>
          </a:prstGeom>
          <a:noFill/>
        </p:spPr>
        <p:txBody>
          <a:bodyPr wrap="none" rtlCol="0" anchor="t">
            <a:spAutoFit/>
          </a:bodyPr>
          <a:lstStyle/>
          <a:p>
            <a:endParaRPr lang="en-US" dirty="0"/>
          </a:p>
        </p:txBody>
      </p:sp>
    </p:spTree>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352" name="Rectangle 57351">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xmlns="" id="{11D0D130-7B3D-4409-BA18-52D3E7AF559E}"/>
              </a:ext>
            </a:extLst>
          </p:cNvPr>
          <p:cNvSpPr>
            <a:spLocks noGrp="1"/>
          </p:cNvSpPr>
          <p:nvPr>
            <p:ph type="title"/>
          </p:nvPr>
        </p:nvSpPr>
        <p:spPr>
          <a:xfrm>
            <a:off x="640080" y="325369"/>
            <a:ext cx="4368602" cy="1956841"/>
          </a:xfrm>
        </p:spPr>
        <p:txBody>
          <a:bodyPr anchor="b">
            <a:normAutofit/>
          </a:bodyPr>
          <a:lstStyle/>
          <a:p>
            <a:pPr>
              <a:spcBef>
                <a:spcPts val="0"/>
              </a:spcBef>
            </a:pPr>
            <a:r>
              <a:rPr lang="en-US" sz="540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Eating well</a:t>
            </a:r>
          </a:p>
          <a:p>
            <a:endParaRPr lang="en-US" sz="5400">
              <a:effectLst>
                <a:glow rad="38100">
                  <a:prstClr val="black">
                    <a:lumMod val="65000"/>
                    <a:lumOff val="35000"/>
                    <a:alpha val="40000"/>
                  </a:prstClr>
                </a:glow>
                <a:outerShdw blurRad="28575" dist="38100" dir="14040000" algn="tl" rotWithShape="0">
                  <a:srgbClr val="000000">
                    <a:alpha val="25000"/>
                  </a:srgbClr>
                </a:outerShdw>
              </a:effectLst>
            </a:endParaRPr>
          </a:p>
        </p:txBody>
      </p:sp>
      <p:sp>
        <p:nvSpPr>
          <p:cNvPr id="57354" name="sketchy line">
            <a:extLst>
              <a:ext uri="{FF2B5EF4-FFF2-40B4-BE49-F238E27FC236}">
                <a16:creationId xmlns:a16="http://schemas.microsoft.com/office/drawing/2014/main" xmlns=""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47" name="Content Placeholder 2"/>
          <p:cNvSpPr>
            <a:spLocks noGrp="1"/>
          </p:cNvSpPr>
          <p:nvPr>
            <p:ph idx="1"/>
          </p:nvPr>
        </p:nvSpPr>
        <p:spPr>
          <a:xfrm>
            <a:off x="640080" y="2872899"/>
            <a:ext cx="4243589" cy="3320668"/>
          </a:xfrm>
        </p:spPr>
        <p:txBody>
          <a:bodyPr>
            <a:normAutofit/>
          </a:bodyPr>
          <a:lstStyle/>
          <a:p>
            <a:pPr eaLnBrk="1" hangingPunct="1">
              <a:buFont typeface="Wingdings 2" pitchFamily="-89" charset="2"/>
              <a:buNone/>
            </a:pPr>
            <a:endParaRPr lang="en-US" sz="2200"/>
          </a:p>
          <a:p>
            <a:pPr eaLnBrk="1" hangingPunct="1">
              <a:buFont typeface="Wingdings 2" pitchFamily="-89" charset="2"/>
              <a:buNone/>
            </a:pPr>
            <a:endParaRPr lang="en-US" sz="2200"/>
          </a:p>
        </p:txBody>
      </p:sp>
      <p:pic>
        <p:nvPicPr>
          <p:cNvPr id="4" name="Picture 3" descr="A picture containing person, indoor&#10;&#10;Description automatically generated">
            <a:extLst>
              <a:ext uri="{FF2B5EF4-FFF2-40B4-BE49-F238E27FC236}">
                <a16:creationId xmlns:a16="http://schemas.microsoft.com/office/drawing/2014/main" xmlns="" id="{AFB2175F-C545-D17A-A014-445BEE0AE69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TextBox 5"/>
          <p:cNvSpPr txBox="1"/>
          <p:nvPr/>
        </p:nvSpPr>
        <p:spPr>
          <a:xfrm>
            <a:off x="8896350" y="1371600"/>
            <a:ext cx="184731" cy="369332"/>
          </a:xfrm>
          <a:prstGeom prst="rect">
            <a:avLst/>
          </a:prstGeom>
          <a:noFill/>
        </p:spPr>
        <p:txBody>
          <a:bodyPr wrap="none" rtlCol="0" anchor="t">
            <a:spAutoFit/>
          </a:bodyPr>
          <a:lstStyle/>
          <a:p>
            <a:endParaRPr lang="en-US" dirty="0"/>
          </a:p>
        </p:txBody>
      </p:sp>
    </p:spTree>
    <p:extLst>
      <p:ext uri="{BB962C8B-B14F-4D97-AF65-F5344CB8AC3E}">
        <p14:creationId xmlns:p14="http://schemas.microsoft.com/office/powerpoint/2010/main" val="3240561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0" name="Picture 2" descr="Image result for excersise&quot;"/>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1"/>
          <a:stretch/>
        </p:blipFill>
        <p:spPr bwMode="auto">
          <a:xfrm>
            <a:off x="320040" y="320040"/>
            <a:ext cx="11548872" cy="4462272"/>
          </a:xfrm>
          <a:prstGeom prst="rect">
            <a:avLst/>
          </a:prstGeom>
          <a:noFill/>
        </p:spPr>
      </p:pic>
      <p:sp>
        <p:nvSpPr>
          <p:cNvPr id="65540" name="Rectangle 71">
            <a:extLst>
              <a:ext uri="{FF2B5EF4-FFF2-40B4-BE49-F238E27FC236}">
                <a16:creationId xmlns:a16="http://schemas.microsoft.com/office/drawing/2014/main" xmlns="" id="{D38A241E-0395-41E5-8607-BAA2799A43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4892040"/>
            <a:ext cx="11548872" cy="1645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538" name="Title 1"/>
          <p:cNvSpPr>
            <a:spLocks noGrp="1"/>
          </p:cNvSpPr>
          <p:nvPr>
            <p:ph type="title"/>
          </p:nvPr>
        </p:nvSpPr>
        <p:spPr>
          <a:xfrm>
            <a:off x="4380588" y="5093208"/>
            <a:ext cx="6973204" cy="1261872"/>
          </a:xfrm>
        </p:spPr>
        <p:txBody>
          <a:bodyPr vert="horz" lIns="91440" tIns="45720" rIns="91440" bIns="45720" rtlCol="0" anchor="ctr">
            <a:normAutofit/>
          </a:bodyPr>
          <a:lstStyle/>
          <a:p>
            <a:r>
              <a:rPr lang="en-US" sz="4800" b="0" i="0" u="none" strike="noStrike" dirty="0">
                <a:solidFill>
                  <a:schemeClr val="bg1"/>
                </a:solidFill>
              </a:rPr>
              <a:t>Exercise</a:t>
            </a:r>
            <a:endParaRPr lang="en-US" sz="4800" dirty="0">
              <a:solidFill>
                <a:schemeClr val="bg1"/>
              </a:solidFill>
            </a:endParaRPr>
          </a:p>
        </p:txBody>
      </p:sp>
      <p:cxnSp>
        <p:nvCxnSpPr>
          <p:cNvPr id="65541" name="Straight Connector 73">
            <a:extLst>
              <a:ext uri="{FF2B5EF4-FFF2-40B4-BE49-F238E27FC236}">
                <a16:creationId xmlns:a16="http://schemas.microsoft.com/office/drawing/2014/main" xmlns="" id="{CE352288-84AD-4CA8-BCD5-76C29D34E1D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4059936" y="5264106"/>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924300" y="5429250"/>
            <a:ext cx="184731" cy="369332"/>
          </a:xfrm>
          <a:prstGeom prst="rect">
            <a:avLst/>
          </a:prstGeom>
          <a:noFill/>
        </p:spPr>
        <p:txBody>
          <a:bodyPr wrap="none" rtlCol="0" anchor="t">
            <a:spAutoFit/>
          </a:bodyPr>
          <a:lstStyle/>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xmlns="" id="{A29398BB-6F62-472B-88B2-8D942FEBFB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Hands, Holding, Old, Yeng, Care">
            <a:extLst>
              <a:ext uri="{FF2B5EF4-FFF2-40B4-BE49-F238E27FC236}">
                <a16:creationId xmlns:a16="http://schemas.microsoft.com/office/drawing/2014/main" xmlns="" id="{83381143-E054-EC4D-82FE-9A8238E6B38D}"/>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Shape 15">
            <a:extLst>
              <a:ext uri="{FF2B5EF4-FFF2-40B4-BE49-F238E27FC236}">
                <a16:creationId xmlns:a16="http://schemas.microsoft.com/office/drawing/2014/main" xmlns="" id="{74F93062-C8C5-49C4-B90F-AA5653D572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3314" y="1073777"/>
            <a:ext cx="5952404" cy="4961263"/>
          </a:xfrm>
          <a:custGeom>
            <a:avLst/>
            <a:gdLst>
              <a:gd name="connsiteX0" fmla="*/ 2768595 w 4574113"/>
              <a:gd name="connsiteY0" fmla="*/ 2476119 h 3812472"/>
              <a:gd name="connsiteX1" fmla="*/ 3374676 w 4574113"/>
              <a:gd name="connsiteY1" fmla="*/ 2476119 h 3812472"/>
              <a:gd name="connsiteX2" fmla="*/ 3403209 w 4574113"/>
              <a:gd name="connsiteY2" fmla="*/ 2479909 h 3812472"/>
              <a:gd name="connsiteX3" fmla="*/ 3422833 w 4574113"/>
              <a:gd name="connsiteY3" fmla="*/ 2488137 h 3812472"/>
              <a:gd name="connsiteX4" fmla="*/ 3410840 w 4574113"/>
              <a:gd name="connsiteY4" fmla="*/ 2508879 h 3812472"/>
              <a:gd name="connsiteX5" fmla="*/ 2985934 w 4574113"/>
              <a:gd name="connsiteY5" fmla="*/ 3243764 h 3812472"/>
              <a:gd name="connsiteX6" fmla="*/ 2732784 w 4574113"/>
              <a:gd name="connsiteY6" fmla="*/ 3390890 h 3812472"/>
              <a:gd name="connsiteX7" fmla="*/ 2529297 w 4574113"/>
              <a:gd name="connsiteY7" fmla="*/ 3390890 h 3812472"/>
              <a:gd name="connsiteX8" fmla="*/ 2505559 w 4574113"/>
              <a:gd name="connsiteY8" fmla="*/ 3390890 h 3812472"/>
              <a:gd name="connsiteX9" fmla="*/ 2482907 w 4574113"/>
              <a:gd name="connsiteY9" fmla="*/ 3351884 h 3812472"/>
              <a:gd name="connsiteX10" fmla="*/ 2371959 w 4574113"/>
              <a:gd name="connsiteY10" fmla="*/ 3160822 h 3812472"/>
              <a:gd name="connsiteX11" fmla="*/ 2371959 w 4574113"/>
              <a:gd name="connsiteY11" fmla="*/ 3053878 h 3812472"/>
              <a:gd name="connsiteX12" fmla="*/ 2675654 w 4574113"/>
              <a:gd name="connsiteY12" fmla="*/ 2530895 h 3812472"/>
              <a:gd name="connsiteX13" fmla="*/ 2768595 w 4574113"/>
              <a:gd name="connsiteY13" fmla="*/ 2476119 h 3812472"/>
              <a:gd name="connsiteX14" fmla="*/ 3909778 w 4574113"/>
              <a:gd name="connsiteY14" fmla="*/ 676847 h 3812472"/>
              <a:gd name="connsiteX15" fmla="*/ 4305516 w 4574113"/>
              <a:gd name="connsiteY15" fmla="*/ 676847 h 3812472"/>
              <a:gd name="connsiteX16" fmla="*/ 4367056 w 4574113"/>
              <a:gd name="connsiteY16" fmla="*/ 712612 h 3812472"/>
              <a:gd name="connsiteX17" fmla="*/ 4564498 w 4574113"/>
              <a:gd name="connsiteY17" fmla="*/ 1054092 h 3812472"/>
              <a:gd name="connsiteX18" fmla="*/ 4564498 w 4574113"/>
              <a:gd name="connsiteY18" fmla="*/ 1123921 h 3812472"/>
              <a:gd name="connsiteX19" fmla="*/ 4367056 w 4574113"/>
              <a:gd name="connsiteY19" fmla="*/ 1465401 h 3812472"/>
              <a:gd name="connsiteX20" fmla="*/ 4305516 w 4574113"/>
              <a:gd name="connsiteY20" fmla="*/ 1501167 h 3812472"/>
              <a:gd name="connsiteX21" fmla="*/ 3909778 w 4574113"/>
              <a:gd name="connsiteY21" fmla="*/ 1501167 h 3812472"/>
              <a:gd name="connsiteX22" fmla="*/ 3849091 w 4574113"/>
              <a:gd name="connsiteY22" fmla="*/ 1465401 h 3812472"/>
              <a:gd name="connsiteX23" fmla="*/ 3650795 w 4574113"/>
              <a:gd name="connsiteY23" fmla="*/ 1123921 h 3812472"/>
              <a:gd name="connsiteX24" fmla="*/ 3650795 w 4574113"/>
              <a:gd name="connsiteY24" fmla="*/ 1054092 h 3812472"/>
              <a:gd name="connsiteX25" fmla="*/ 3849091 w 4574113"/>
              <a:gd name="connsiteY25" fmla="*/ 712612 h 3812472"/>
              <a:gd name="connsiteX26" fmla="*/ 3909778 w 4574113"/>
              <a:gd name="connsiteY26" fmla="*/ 676847 h 3812472"/>
              <a:gd name="connsiteX27" fmla="*/ 1104892 w 4574113"/>
              <a:gd name="connsiteY27" fmla="*/ 0 h 3812472"/>
              <a:gd name="connsiteX28" fmla="*/ 2732784 w 4574113"/>
              <a:gd name="connsiteY28" fmla="*/ 0 h 3812472"/>
              <a:gd name="connsiteX29" fmla="*/ 2985934 w 4574113"/>
              <a:gd name="connsiteY29" fmla="*/ 147125 h 3812472"/>
              <a:gd name="connsiteX30" fmla="*/ 3798122 w 4574113"/>
              <a:gd name="connsiteY30" fmla="*/ 1551823 h 3812472"/>
              <a:gd name="connsiteX31" fmla="*/ 3798122 w 4574113"/>
              <a:gd name="connsiteY31" fmla="*/ 1839068 h 3812472"/>
              <a:gd name="connsiteX32" fmla="*/ 3496551 w 4574113"/>
              <a:gd name="connsiteY32" fmla="*/ 2360642 h 3812472"/>
              <a:gd name="connsiteX33" fmla="*/ 3471135 w 4574113"/>
              <a:gd name="connsiteY33" fmla="*/ 2404597 h 3812472"/>
              <a:gd name="connsiteX34" fmla="*/ 3472029 w 4574113"/>
              <a:gd name="connsiteY34" fmla="*/ 2404972 h 3812472"/>
              <a:gd name="connsiteX35" fmla="*/ 3516881 w 4574113"/>
              <a:gd name="connsiteY35" fmla="*/ 2450209 h 3812472"/>
              <a:gd name="connsiteX36" fmla="*/ 3857970 w 4574113"/>
              <a:gd name="connsiteY36" fmla="*/ 3040131 h 3812472"/>
              <a:gd name="connsiteX37" fmla="*/ 3857970 w 4574113"/>
              <a:gd name="connsiteY37" fmla="*/ 3160764 h 3812472"/>
              <a:gd name="connsiteX38" fmla="*/ 3516881 w 4574113"/>
              <a:gd name="connsiteY38" fmla="*/ 3750684 h 3812472"/>
              <a:gd name="connsiteX39" fmla="*/ 3410567 w 4574113"/>
              <a:gd name="connsiteY39" fmla="*/ 3812472 h 3812472"/>
              <a:gd name="connsiteX40" fmla="*/ 2726911 w 4574113"/>
              <a:gd name="connsiteY40" fmla="*/ 3812472 h 3812472"/>
              <a:gd name="connsiteX41" fmla="*/ 2622074 w 4574113"/>
              <a:gd name="connsiteY41" fmla="*/ 3750684 h 3812472"/>
              <a:gd name="connsiteX42" fmla="*/ 2438330 w 4574113"/>
              <a:gd name="connsiteY42" fmla="*/ 3434265 h 3812472"/>
              <a:gd name="connsiteX43" fmla="*/ 2417573 w 4574113"/>
              <a:gd name="connsiteY43" fmla="*/ 3398519 h 3812472"/>
              <a:gd name="connsiteX44" fmla="*/ 2433905 w 4574113"/>
              <a:gd name="connsiteY44" fmla="*/ 3398519 h 3812472"/>
              <a:gd name="connsiteX45" fmla="*/ 2511101 w 4574113"/>
              <a:gd name="connsiteY45" fmla="*/ 3398519 h 3812472"/>
              <a:gd name="connsiteX46" fmla="*/ 2544636 w 4574113"/>
              <a:gd name="connsiteY46" fmla="*/ 3456269 h 3812472"/>
              <a:gd name="connsiteX47" fmla="*/ 2672757 w 4574113"/>
              <a:gd name="connsiteY47" fmla="*/ 3676902 h 3812472"/>
              <a:gd name="connsiteX48" fmla="*/ 2765699 w 4574113"/>
              <a:gd name="connsiteY48" fmla="*/ 3731679 h 3812472"/>
              <a:gd name="connsiteX49" fmla="*/ 3371780 w 4574113"/>
              <a:gd name="connsiteY49" fmla="*/ 3731679 h 3812472"/>
              <a:gd name="connsiteX50" fmla="*/ 3466029 w 4574113"/>
              <a:gd name="connsiteY50" fmla="*/ 3676902 h 3812472"/>
              <a:gd name="connsiteX51" fmla="*/ 3768415 w 4574113"/>
              <a:gd name="connsiteY51" fmla="*/ 3153920 h 3812472"/>
              <a:gd name="connsiteX52" fmla="*/ 3768415 w 4574113"/>
              <a:gd name="connsiteY52" fmla="*/ 3046975 h 3812472"/>
              <a:gd name="connsiteX53" fmla="*/ 3466029 w 4574113"/>
              <a:gd name="connsiteY53" fmla="*/ 2523992 h 3812472"/>
              <a:gd name="connsiteX54" fmla="*/ 3426268 w 4574113"/>
              <a:gd name="connsiteY54" fmla="*/ 2483888 h 3812472"/>
              <a:gd name="connsiteX55" fmla="*/ 3421667 w 4574113"/>
              <a:gd name="connsiteY55" fmla="*/ 2481960 h 3812472"/>
              <a:gd name="connsiteX56" fmla="*/ 3446331 w 4574113"/>
              <a:gd name="connsiteY56" fmla="*/ 2439303 h 3812472"/>
              <a:gd name="connsiteX57" fmla="*/ 3464674 w 4574113"/>
              <a:gd name="connsiteY57" fmla="*/ 2407578 h 3812472"/>
              <a:gd name="connsiteX58" fmla="*/ 3445649 w 4574113"/>
              <a:gd name="connsiteY58" fmla="*/ 2399601 h 3812472"/>
              <a:gd name="connsiteX59" fmla="*/ 3413464 w 4574113"/>
              <a:gd name="connsiteY59" fmla="*/ 2395325 h 3812472"/>
              <a:gd name="connsiteX60" fmla="*/ 2729808 w 4574113"/>
              <a:gd name="connsiteY60" fmla="*/ 2395325 h 3812472"/>
              <a:gd name="connsiteX61" fmla="*/ 2624971 w 4574113"/>
              <a:gd name="connsiteY61" fmla="*/ 2457112 h 3812472"/>
              <a:gd name="connsiteX62" fmla="*/ 2282405 w 4574113"/>
              <a:gd name="connsiteY62" fmla="*/ 3047034 h 3812472"/>
              <a:gd name="connsiteX63" fmla="*/ 2282405 w 4574113"/>
              <a:gd name="connsiteY63" fmla="*/ 3167666 h 3812472"/>
              <a:gd name="connsiteX64" fmla="*/ 2395478 w 4574113"/>
              <a:gd name="connsiteY64" fmla="*/ 3362386 h 3812472"/>
              <a:gd name="connsiteX65" fmla="*/ 2412031 w 4574113"/>
              <a:gd name="connsiteY65" fmla="*/ 3390890 h 3812472"/>
              <a:gd name="connsiteX66" fmla="*/ 2335350 w 4574113"/>
              <a:gd name="connsiteY66" fmla="*/ 3390890 h 3812472"/>
              <a:gd name="connsiteX67" fmla="*/ 1104892 w 4574113"/>
              <a:gd name="connsiteY67" fmla="*/ 3390890 h 3812472"/>
              <a:gd name="connsiteX68" fmla="*/ 855258 w 4574113"/>
              <a:gd name="connsiteY68" fmla="*/ 3243764 h 3812472"/>
              <a:gd name="connsiteX69" fmla="*/ 39555 w 4574113"/>
              <a:gd name="connsiteY69" fmla="*/ 1839068 h 3812472"/>
              <a:gd name="connsiteX70" fmla="*/ 39555 w 4574113"/>
              <a:gd name="connsiteY70" fmla="*/ 1551823 h 3812472"/>
              <a:gd name="connsiteX71" fmla="*/ 855258 w 4574113"/>
              <a:gd name="connsiteY71" fmla="*/ 147125 h 3812472"/>
              <a:gd name="connsiteX72" fmla="*/ 1104892 w 4574113"/>
              <a:gd name="connsiteY72" fmla="*/ 0 h 3812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574113" h="3812472">
                <a:moveTo>
                  <a:pt x="2768595" y="2476119"/>
                </a:moveTo>
                <a:cubicBezTo>
                  <a:pt x="2768595" y="2476119"/>
                  <a:pt x="2768595" y="2476119"/>
                  <a:pt x="3374676" y="2476119"/>
                </a:cubicBezTo>
                <a:cubicBezTo>
                  <a:pt x="3384493" y="2476119"/>
                  <a:pt x="3394066" y="2477423"/>
                  <a:pt x="3403209" y="2479909"/>
                </a:cubicBezTo>
                <a:lnTo>
                  <a:pt x="3422833" y="2488137"/>
                </a:lnTo>
                <a:lnTo>
                  <a:pt x="3410840" y="2508879"/>
                </a:lnTo>
                <a:cubicBezTo>
                  <a:pt x="3302401" y="2696426"/>
                  <a:pt x="3163600" y="2936487"/>
                  <a:pt x="2985934" y="3243764"/>
                </a:cubicBezTo>
                <a:cubicBezTo>
                  <a:pt x="2933195" y="3334842"/>
                  <a:pt x="2838263" y="3390890"/>
                  <a:pt x="2732784" y="3390890"/>
                </a:cubicBezTo>
                <a:cubicBezTo>
                  <a:pt x="2732784" y="3390890"/>
                  <a:pt x="2732784" y="3390890"/>
                  <a:pt x="2529297" y="3390890"/>
                </a:cubicBezTo>
                <a:lnTo>
                  <a:pt x="2505559" y="3390890"/>
                </a:lnTo>
                <a:lnTo>
                  <a:pt x="2482907" y="3351884"/>
                </a:lnTo>
                <a:cubicBezTo>
                  <a:pt x="2451367" y="3297569"/>
                  <a:pt x="2414666" y="3234367"/>
                  <a:pt x="2371959" y="3160822"/>
                </a:cubicBezTo>
                <a:cubicBezTo>
                  <a:pt x="2352324" y="3128217"/>
                  <a:pt x="2352324" y="3086483"/>
                  <a:pt x="2371959" y="3053878"/>
                </a:cubicBezTo>
                <a:cubicBezTo>
                  <a:pt x="2371959" y="3053878"/>
                  <a:pt x="2371959" y="3053878"/>
                  <a:pt x="2675654" y="2530895"/>
                </a:cubicBezTo>
                <a:cubicBezTo>
                  <a:pt x="2693981" y="2496986"/>
                  <a:pt x="2730633" y="2476119"/>
                  <a:pt x="2768595" y="2476119"/>
                </a:cubicBezTo>
                <a:close/>
                <a:moveTo>
                  <a:pt x="3909778" y="676847"/>
                </a:moveTo>
                <a:cubicBezTo>
                  <a:pt x="3909778" y="676847"/>
                  <a:pt x="3909778" y="676847"/>
                  <a:pt x="4305516" y="676847"/>
                </a:cubicBezTo>
                <a:cubicBezTo>
                  <a:pt x="4331158" y="676847"/>
                  <a:pt x="4354235" y="690472"/>
                  <a:pt x="4367056" y="712612"/>
                </a:cubicBezTo>
                <a:cubicBezTo>
                  <a:pt x="4367056" y="712612"/>
                  <a:pt x="4367056" y="712612"/>
                  <a:pt x="4564498" y="1054092"/>
                </a:cubicBezTo>
                <a:cubicBezTo>
                  <a:pt x="4577319" y="1075382"/>
                  <a:pt x="4577319" y="1102632"/>
                  <a:pt x="4564498" y="1123921"/>
                </a:cubicBezTo>
                <a:cubicBezTo>
                  <a:pt x="4564498" y="1123921"/>
                  <a:pt x="4564498" y="1123921"/>
                  <a:pt x="4367056" y="1465401"/>
                </a:cubicBezTo>
                <a:cubicBezTo>
                  <a:pt x="4354235" y="1487542"/>
                  <a:pt x="4331158" y="1501167"/>
                  <a:pt x="4305516" y="1501167"/>
                </a:cubicBezTo>
                <a:cubicBezTo>
                  <a:pt x="4305516" y="1501167"/>
                  <a:pt x="4305516" y="1501167"/>
                  <a:pt x="3909778" y="1501167"/>
                </a:cubicBezTo>
                <a:cubicBezTo>
                  <a:pt x="3884990" y="1501167"/>
                  <a:pt x="3861058" y="1487542"/>
                  <a:pt x="3849091" y="1465401"/>
                </a:cubicBezTo>
                <a:cubicBezTo>
                  <a:pt x="3849091" y="1465401"/>
                  <a:pt x="3849091" y="1465401"/>
                  <a:pt x="3650795" y="1123921"/>
                </a:cubicBezTo>
                <a:cubicBezTo>
                  <a:pt x="3637974" y="1102632"/>
                  <a:pt x="3637974" y="1075382"/>
                  <a:pt x="3650795" y="1054092"/>
                </a:cubicBezTo>
                <a:cubicBezTo>
                  <a:pt x="3650795" y="1054092"/>
                  <a:pt x="3650795" y="1054092"/>
                  <a:pt x="3849091" y="712612"/>
                </a:cubicBezTo>
                <a:cubicBezTo>
                  <a:pt x="3861058" y="690472"/>
                  <a:pt x="3884990" y="676847"/>
                  <a:pt x="3909778" y="676847"/>
                </a:cubicBezTo>
                <a:close/>
                <a:moveTo>
                  <a:pt x="1104892" y="0"/>
                </a:moveTo>
                <a:cubicBezTo>
                  <a:pt x="1104892" y="0"/>
                  <a:pt x="1104892" y="0"/>
                  <a:pt x="2732784" y="0"/>
                </a:cubicBezTo>
                <a:cubicBezTo>
                  <a:pt x="2838263" y="0"/>
                  <a:pt x="2933195" y="56047"/>
                  <a:pt x="2985934" y="147125"/>
                </a:cubicBezTo>
                <a:cubicBezTo>
                  <a:pt x="2985934" y="147125"/>
                  <a:pt x="2985934" y="147125"/>
                  <a:pt x="3798122" y="1551823"/>
                </a:cubicBezTo>
                <a:cubicBezTo>
                  <a:pt x="3850862" y="1639397"/>
                  <a:pt x="3850862" y="1751493"/>
                  <a:pt x="3798122" y="1839068"/>
                </a:cubicBezTo>
                <a:cubicBezTo>
                  <a:pt x="3798122" y="1839068"/>
                  <a:pt x="3798122" y="1839068"/>
                  <a:pt x="3496551" y="2360642"/>
                </a:cubicBezTo>
                <a:lnTo>
                  <a:pt x="3471135" y="2404597"/>
                </a:lnTo>
                <a:lnTo>
                  <a:pt x="3472029" y="2404972"/>
                </a:lnTo>
                <a:cubicBezTo>
                  <a:pt x="3490302" y="2415638"/>
                  <a:pt x="3505806" y="2431084"/>
                  <a:pt x="3516881" y="2450209"/>
                </a:cubicBezTo>
                <a:cubicBezTo>
                  <a:pt x="3516881" y="2450209"/>
                  <a:pt x="3516881" y="2450209"/>
                  <a:pt x="3857970" y="3040131"/>
                </a:cubicBezTo>
                <a:cubicBezTo>
                  <a:pt x="3880120" y="3076909"/>
                  <a:pt x="3880120" y="3123985"/>
                  <a:pt x="3857970" y="3160764"/>
                </a:cubicBezTo>
                <a:cubicBezTo>
                  <a:pt x="3857970" y="3160764"/>
                  <a:pt x="3857970" y="3160764"/>
                  <a:pt x="3516881" y="3750684"/>
                </a:cubicBezTo>
                <a:cubicBezTo>
                  <a:pt x="3494732" y="3788933"/>
                  <a:pt x="3454864" y="3812472"/>
                  <a:pt x="3410567" y="3812472"/>
                </a:cubicBezTo>
                <a:cubicBezTo>
                  <a:pt x="3410567" y="3812472"/>
                  <a:pt x="3410567" y="3812472"/>
                  <a:pt x="2726911" y="3812472"/>
                </a:cubicBezTo>
                <a:cubicBezTo>
                  <a:pt x="2684090" y="3812472"/>
                  <a:pt x="2642747" y="3788933"/>
                  <a:pt x="2622074" y="3750684"/>
                </a:cubicBezTo>
                <a:cubicBezTo>
                  <a:pt x="2622074" y="3750684"/>
                  <a:pt x="2622074" y="3750684"/>
                  <a:pt x="2438330" y="3434265"/>
                </a:cubicBezTo>
                <a:lnTo>
                  <a:pt x="2417573" y="3398519"/>
                </a:lnTo>
                <a:lnTo>
                  <a:pt x="2433905" y="3398519"/>
                </a:lnTo>
                <a:lnTo>
                  <a:pt x="2511101" y="3398519"/>
                </a:lnTo>
                <a:lnTo>
                  <a:pt x="2544636" y="3456269"/>
                </a:lnTo>
                <a:cubicBezTo>
                  <a:pt x="2672757" y="3676902"/>
                  <a:pt x="2672757" y="3676902"/>
                  <a:pt x="2672757" y="3676902"/>
                </a:cubicBezTo>
                <a:cubicBezTo>
                  <a:pt x="2691084" y="3710811"/>
                  <a:pt x="2727737" y="3731679"/>
                  <a:pt x="2765699" y="3731679"/>
                </a:cubicBezTo>
                <a:cubicBezTo>
                  <a:pt x="3371780" y="3731679"/>
                  <a:pt x="3371780" y="3731679"/>
                  <a:pt x="3371780" y="3731679"/>
                </a:cubicBezTo>
                <a:cubicBezTo>
                  <a:pt x="3411050" y="3731679"/>
                  <a:pt x="3446394" y="3710811"/>
                  <a:pt x="3466029" y="3676902"/>
                </a:cubicBezTo>
                <a:cubicBezTo>
                  <a:pt x="3768415" y="3153920"/>
                  <a:pt x="3768415" y="3153920"/>
                  <a:pt x="3768415" y="3153920"/>
                </a:cubicBezTo>
                <a:cubicBezTo>
                  <a:pt x="3788051" y="3121314"/>
                  <a:pt x="3788051" y="3079580"/>
                  <a:pt x="3768415" y="3046975"/>
                </a:cubicBezTo>
                <a:cubicBezTo>
                  <a:pt x="3466029" y="2523992"/>
                  <a:pt x="3466029" y="2523992"/>
                  <a:pt x="3466029" y="2523992"/>
                </a:cubicBezTo>
                <a:cubicBezTo>
                  <a:pt x="3456211" y="2507037"/>
                  <a:pt x="3442467" y="2493343"/>
                  <a:pt x="3426268" y="2483888"/>
                </a:cubicBezTo>
                <a:lnTo>
                  <a:pt x="3421667" y="2481960"/>
                </a:lnTo>
                <a:lnTo>
                  <a:pt x="3446331" y="2439303"/>
                </a:lnTo>
                <a:lnTo>
                  <a:pt x="3464674" y="2407578"/>
                </a:lnTo>
                <a:lnTo>
                  <a:pt x="3445649" y="2399601"/>
                </a:lnTo>
                <a:cubicBezTo>
                  <a:pt x="3435335" y="2396796"/>
                  <a:pt x="3424538" y="2395325"/>
                  <a:pt x="3413464" y="2395325"/>
                </a:cubicBezTo>
                <a:cubicBezTo>
                  <a:pt x="2729808" y="2395325"/>
                  <a:pt x="2729808" y="2395325"/>
                  <a:pt x="2729808" y="2395325"/>
                </a:cubicBezTo>
                <a:cubicBezTo>
                  <a:pt x="2686987" y="2395325"/>
                  <a:pt x="2645644" y="2418863"/>
                  <a:pt x="2624971" y="2457112"/>
                </a:cubicBezTo>
                <a:cubicBezTo>
                  <a:pt x="2282405" y="3047034"/>
                  <a:pt x="2282405" y="3047034"/>
                  <a:pt x="2282405" y="3047034"/>
                </a:cubicBezTo>
                <a:cubicBezTo>
                  <a:pt x="2260256" y="3083811"/>
                  <a:pt x="2260256" y="3130887"/>
                  <a:pt x="2282405" y="3167666"/>
                </a:cubicBezTo>
                <a:cubicBezTo>
                  <a:pt x="2325225" y="3241406"/>
                  <a:pt x="2362693" y="3305929"/>
                  <a:pt x="2395478" y="3362386"/>
                </a:cubicBezTo>
                <a:lnTo>
                  <a:pt x="2412031" y="3390890"/>
                </a:lnTo>
                <a:lnTo>
                  <a:pt x="2335350" y="3390890"/>
                </a:lnTo>
                <a:cubicBezTo>
                  <a:pt x="2096889" y="3390890"/>
                  <a:pt x="1715352" y="3390890"/>
                  <a:pt x="1104892" y="3390890"/>
                </a:cubicBezTo>
                <a:cubicBezTo>
                  <a:pt x="1002929" y="3390890"/>
                  <a:pt x="904482" y="3334842"/>
                  <a:pt x="855258" y="3243764"/>
                </a:cubicBezTo>
                <a:cubicBezTo>
                  <a:pt x="855258" y="3243764"/>
                  <a:pt x="855258" y="3243764"/>
                  <a:pt x="39555" y="1839068"/>
                </a:cubicBezTo>
                <a:cubicBezTo>
                  <a:pt x="-13185" y="1751493"/>
                  <a:pt x="-13185" y="1639397"/>
                  <a:pt x="39555" y="1551823"/>
                </a:cubicBezTo>
                <a:cubicBezTo>
                  <a:pt x="39555" y="1551823"/>
                  <a:pt x="39555" y="1551823"/>
                  <a:pt x="855258" y="147125"/>
                </a:cubicBezTo>
                <a:cubicBezTo>
                  <a:pt x="904482" y="56047"/>
                  <a:pt x="1002929" y="0"/>
                  <a:pt x="110489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Title 2">
            <a:extLst>
              <a:ext uri="{FF2B5EF4-FFF2-40B4-BE49-F238E27FC236}">
                <a16:creationId xmlns:a16="http://schemas.microsoft.com/office/drawing/2014/main" xmlns="" id="{8507DE8F-9EB1-4C36-9D38-AC901D5EA440}"/>
              </a:ext>
            </a:extLst>
          </p:cNvPr>
          <p:cNvSpPr>
            <a:spLocks noGrp="1"/>
          </p:cNvSpPr>
          <p:nvPr>
            <p:ph type="title"/>
          </p:nvPr>
        </p:nvSpPr>
        <p:spPr>
          <a:xfrm>
            <a:off x="1520952" y="2752344"/>
            <a:ext cx="3447288" cy="1792224"/>
          </a:xfrm>
        </p:spPr>
        <p:txBody>
          <a:bodyPr vert="horz" lIns="91440" tIns="45720" rIns="91440" bIns="45720" rtlCol="0" anchor="b">
            <a:noAutofit/>
          </a:bodyPr>
          <a:lstStyle/>
          <a:p>
            <a:r>
              <a:rPr lang="en-US" sz="5000" dirty="0">
                <a:solidFill>
                  <a:schemeClr val="bg1"/>
                </a:solidFill>
              </a:rPr>
              <a:t>We are a team, and we are on your side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xmlns=""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7546" y="4572000"/>
            <a:ext cx="7058307" cy="1964266"/>
          </a:xfrm>
          <a:prstGeom prst="rect">
            <a:avLst/>
          </a:prstGeom>
          <a:solidFill>
            <a:srgbClr val="6C6C50">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xmlns="" id="{56C86193-7E9D-4612-95CC-33E5EA2E169D}"/>
              </a:ext>
            </a:extLst>
          </p:cNvPr>
          <p:cNvSpPr>
            <a:spLocks noGrp="1"/>
          </p:cNvSpPr>
          <p:nvPr>
            <p:ph type="title"/>
          </p:nvPr>
        </p:nvSpPr>
        <p:spPr>
          <a:xfrm>
            <a:off x="524256" y="4767072"/>
            <a:ext cx="6594189" cy="1625210"/>
          </a:xfrm>
        </p:spPr>
        <p:txBody>
          <a:bodyPr>
            <a:normAutofit/>
          </a:bodyPr>
          <a:lstStyle/>
          <a:p>
            <a:pPr algn="r">
              <a:spcBef>
                <a:spcPts val="0"/>
              </a:spcBef>
            </a:pPr>
            <a:r>
              <a:rPr lang="en-US" sz="4000" dirty="0">
                <a:ea typeface="+mj-lt"/>
                <a:cs typeface="+mj-lt"/>
              </a:rPr>
              <a:t>We want you to be healthy in all aspects of your life</a:t>
            </a:r>
          </a:p>
          <a:p>
            <a:pPr algn="r"/>
            <a:endParaRPr lang="en-US" sz="4000" dirty="0">
              <a:cs typeface="Calibri Light"/>
            </a:endParaRPr>
          </a:p>
        </p:txBody>
      </p:sp>
      <p:pic>
        <p:nvPicPr>
          <p:cNvPr id="14338" name="Picture 2" descr="Family, Love, Parenthood, Vacation">
            <a:extLst>
              <a:ext uri="{FF2B5EF4-FFF2-40B4-BE49-F238E27FC236}">
                <a16:creationId xmlns:a16="http://schemas.microsoft.com/office/drawing/2014/main" xmlns="" id="{A9993D86-9723-C149-BC86-22EF5BC2A12A}"/>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138" name="Rectangle 137">
            <a:extLst>
              <a:ext uri="{FF2B5EF4-FFF2-40B4-BE49-F238E27FC236}">
                <a16:creationId xmlns:a16="http://schemas.microsoft.com/office/drawing/2014/main" xmlns=""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lose-up of a stethoscope and a stethoscope&#10;&#10;Description automatically generated with medium confidence">
            <a:extLst>
              <a:ext uri="{FF2B5EF4-FFF2-40B4-BE49-F238E27FC236}">
                <a16:creationId xmlns:a16="http://schemas.microsoft.com/office/drawing/2014/main" xmlns="" id="{8B6B541A-DE35-94F4-FD9B-2D65BA2E4CD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34655" y="321732"/>
            <a:ext cx="4378819" cy="6214534"/>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2" name="Picture 2" descr="Corona, Coronavirus, Mask, Protection">
            <a:extLst>
              <a:ext uri="{FF2B5EF4-FFF2-40B4-BE49-F238E27FC236}">
                <a16:creationId xmlns:a16="http://schemas.microsoft.com/office/drawing/2014/main" xmlns="" id="{EF013296-848E-F54F-8FF2-687E52096D1D}"/>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xmlns="" id="{87CC2527-562A-4F69-B487-4371E5B243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6" name="TextBox 5">
            <a:extLst>
              <a:ext uri="{FF2B5EF4-FFF2-40B4-BE49-F238E27FC236}">
                <a16:creationId xmlns:a16="http://schemas.microsoft.com/office/drawing/2014/main" xmlns="" id="{DC7C9A39-E227-495F-B485-696223272558}"/>
              </a:ext>
            </a:extLst>
          </p:cNvPr>
          <p:cNvSpPr txBox="1"/>
          <p:nvPr/>
        </p:nvSpPr>
        <p:spPr>
          <a:xfrm>
            <a:off x="8022021" y="3231931"/>
            <a:ext cx="3852041" cy="183405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000" b="1" dirty="0">
                <a:latin typeface="+mj-lt"/>
                <a:ea typeface="+mj-ea"/>
                <a:cs typeface="+mj-cs"/>
              </a:rPr>
              <a:t>Thank You!</a:t>
            </a:r>
          </a:p>
        </p:txBody>
      </p:sp>
      <p:cxnSp>
        <p:nvCxnSpPr>
          <p:cNvPr id="73" name="Straight Connector 72">
            <a:extLst>
              <a:ext uri="{FF2B5EF4-FFF2-40B4-BE49-F238E27FC236}">
                <a16:creationId xmlns:a16="http://schemas.microsoft.com/office/drawing/2014/main" xmlns="" id="{BCDAEC91-5BCE-4B55-9CC0-43EF94CB73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28864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normAutofit/>
          </a:bodyPr>
          <a:lstStyle/>
          <a:p>
            <a:pPr algn="ctr"/>
            <a:r>
              <a:rPr lang="en-US" sz="2500" b="1" dirty="0" smtClean="0">
                <a:latin typeface="Tahoma" panose="020B0604030504040204" pitchFamily="34" charset="0"/>
                <a:ea typeface="Tahoma" panose="020B0604030504040204" pitchFamily="34" charset="0"/>
                <a:cs typeface="Tahoma" panose="020B0604030504040204" pitchFamily="34" charset="0"/>
              </a:rPr>
              <a:t>References</a:t>
            </a:r>
            <a:endParaRPr lang="en-US" sz="2500" b="1" dirty="0">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1"/>
          </p:nvPr>
        </p:nvSpPr>
        <p:spPr/>
        <p:txBody>
          <a:bodyPr/>
          <a:lstStyle/>
          <a:p>
            <a:fld id="{4B73C415-D670-4716-A5EC-CC4D52CA2BAC}" type="slidenum">
              <a:rPr lang="en-US" sz="1500" noProof="0" smtClean="0">
                <a:solidFill>
                  <a:schemeClr val="tx1"/>
                </a:solidFill>
                <a:latin typeface="Tahoma" panose="020B0604030504040204" pitchFamily="34" charset="0"/>
                <a:ea typeface="Tahoma" panose="020B0604030504040204" pitchFamily="34" charset="0"/>
                <a:cs typeface="Tahoma" panose="020B0604030504040204" pitchFamily="34" charset="0"/>
              </a:rPr>
              <a:pPr/>
              <a:t>29</a:t>
            </a:fld>
            <a:endParaRPr lang="en-US" sz="1500" noProof="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0" y="6511637"/>
            <a:ext cx="12192001" cy="34636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Box 15"/>
          <p:cNvSpPr txBox="1"/>
          <p:nvPr/>
        </p:nvSpPr>
        <p:spPr>
          <a:xfrm>
            <a:off x="609600" y="1417320"/>
            <a:ext cx="11070566" cy="3277820"/>
          </a:xfrm>
          <a:prstGeom prst="rect">
            <a:avLst/>
          </a:prstGeom>
          <a:noFill/>
        </p:spPr>
        <p:txBody>
          <a:bodyPr wrap="square" rtlCol="0">
            <a:spAutoFit/>
          </a:bodyPr>
          <a:lstStyle/>
          <a:p>
            <a:r>
              <a:rPr lang="en-US" sz="1600" dirty="0"/>
              <a:t>- Nuttall F. Q. (2015). Body Mass Index: Obesity, BMI, and Health: A Critical Review. Nutrition today, 50(3), 117–128. </a:t>
            </a:r>
          </a:p>
          <a:p>
            <a:endParaRPr lang="en-US" sz="1600" dirty="0" smtClean="0"/>
          </a:p>
          <a:p>
            <a:r>
              <a:rPr lang="en-US" sz="1600" dirty="0" smtClean="0"/>
              <a:t>- </a:t>
            </a:r>
            <a:r>
              <a:rPr lang="en-US" sz="1600" dirty="0"/>
              <a:t>Chaturvedi N. (2007). The burden of diabetes and its complications: trends and implications for intervention. Diabetes research and clinical practice, 76 Suppl 1, S3–S12. </a:t>
            </a:r>
          </a:p>
          <a:p>
            <a:endParaRPr lang="en-US" sz="1600" dirty="0" smtClean="0"/>
          </a:p>
          <a:p>
            <a:r>
              <a:rPr lang="en-US" sz="1600" dirty="0" smtClean="0"/>
              <a:t>- </a:t>
            </a:r>
            <a:r>
              <a:rPr lang="en-US" sz="1600" dirty="0"/>
              <a:t>Sartorius N. (2018). Depression and diabetes. Dialogues in clinical neuroscience, 20(1), 47–52. </a:t>
            </a:r>
          </a:p>
          <a:p>
            <a:endParaRPr lang="en-US" sz="1600" dirty="0" smtClean="0"/>
          </a:p>
          <a:p>
            <a:r>
              <a:rPr lang="en-US" sz="1600" dirty="0" smtClean="0"/>
              <a:t>- </a:t>
            </a:r>
            <a:r>
              <a:rPr lang="en-US" sz="1600" dirty="0"/>
              <a:t>Bădescu, S. V., Tătaru, C., Kobylinska, L., Georgescu, E. L., Zahiu, D. M., Zăgrean, A. M., &amp; Zăgrean, L. (2016). The association between Diabetes mellitus and Depression. Journal of medicine and life, 9(2), 120–125. </a:t>
            </a:r>
          </a:p>
          <a:p>
            <a:endParaRPr lang="en-US" sz="1600" dirty="0" smtClean="0"/>
          </a:p>
          <a:p>
            <a:r>
              <a:rPr lang="en-US" sz="1600" dirty="0" smtClean="0"/>
              <a:t>- </a:t>
            </a:r>
            <a:r>
              <a:rPr lang="en-US" sz="1600" dirty="0"/>
              <a:t>Understanding blood pressure readings. (2018, May 21). www.heart.org. Last accessed September 15, 2022. https://www.heart.org/en/health-topics/high-blood-pressure/understanding-blood-pressure-readings </a:t>
            </a:r>
          </a:p>
          <a:p>
            <a:endParaRPr lang="en-US" sz="1500" dirty="0">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0" y="6511637"/>
            <a:ext cx="12192000" cy="346364"/>
          </a:xfrm>
          <a:prstGeom prst="rect">
            <a:avLst/>
          </a:prstGeo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01910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oup 72" descr="Picture Placeholder">
            <a:extLst>
              <a:ext uri="{FF2B5EF4-FFF2-40B4-BE49-F238E27FC236}">
                <a16:creationId xmlns:a16="http://schemas.microsoft.com/office/drawing/2014/main" xmlns="" id="{B6D8D491-92D5-4337-BEB1-FCB3EB42F01F}"/>
              </a:ext>
            </a:extLst>
          </p:cNvPr>
          <p:cNvGrpSpPr/>
          <p:nvPr/>
        </p:nvGrpSpPr>
        <p:grpSpPr>
          <a:xfrm>
            <a:off x="323999" y="323998"/>
            <a:ext cx="4320000" cy="6120000"/>
            <a:chOff x="180000" y="180000"/>
            <a:chExt cx="4330700" cy="6292683"/>
          </a:xfrm>
        </p:grpSpPr>
        <p:sp>
          <p:nvSpPr>
            <p:cNvPr id="74" name="Rectangle 6">
              <a:extLst>
                <a:ext uri="{FF2B5EF4-FFF2-40B4-BE49-F238E27FC236}">
                  <a16:creationId xmlns:a16="http://schemas.microsoft.com/office/drawing/2014/main" xmlns="" id="{B8F9FC5C-E147-4E48-832E-5E7D4F0060C2}"/>
                </a:ext>
                <a:ext uri="{C183D7F6-B498-43B3-948B-1728B52AA6E4}">
                  <adec:decorative xmlns:adec="http://schemas.microsoft.com/office/drawing/2017/decorative" xmlns="" val="1"/>
                </a:ext>
              </a:extLst>
            </p:cNvPr>
            <p:cNvSpPr/>
            <p:nvPr/>
          </p:nvSpPr>
          <p:spPr>
            <a:xfrm>
              <a:off x="180000" y="6290249"/>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6">
              <a:extLst>
                <a:ext uri="{FF2B5EF4-FFF2-40B4-BE49-F238E27FC236}">
                  <a16:creationId xmlns:a16="http://schemas.microsoft.com/office/drawing/2014/main" xmlns="" id="{3817EB80-63DB-4AF9-B1C2-7A558E6371C9}"/>
                </a:ext>
                <a:ext uri="{C183D7F6-B498-43B3-948B-1728B52AA6E4}">
                  <adec:decorative xmlns:adec="http://schemas.microsoft.com/office/drawing/2017/decorative" xmlns="" val="1"/>
                </a:ext>
              </a:extLst>
            </p:cNvPr>
            <p:cNvSpPr/>
            <p:nvPr/>
          </p:nvSpPr>
          <p:spPr>
            <a:xfrm flipV="1">
              <a:off x="180000" y="180000"/>
              <a:ext cx="4330700" cy="182434"/>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Lst>
              <a:ahLst/>
              <a:cxnLst>
                <a:cxn ang="0">
                  <a:pos x="connsiteX0" y="connsiteY0"/>
                </a:cxn>
                <a:cxn ang="0">
                  <a:pos x="connsiteX1" y="connsiteY1"/>
                </a:cxn>
                <a:cxn ang="0">
                  <a:pos x="connsiteX2" y="connsiteY2"/>
                </a:cxn>
                <a:cxn ang="0">
                  <a:pos x="connsiteX3" y="connsiteY3"/>
                </a:cxn>
              </a:cxnLst>
              <a:rect l="l" t="t" r="r" b="b"/>
              <a:pathLst>
                <a:path w="4330700" h="588834">
                  <a:moveTo>
                    <a:pt x="4330700" y="0"/>
                  </a:moveTo>
                  <a:lnTo>
                    <a:pt x="4330700" y="588834"/>
                  </a:lnTo>
                  <a:lnTo>
                    <a:pt x="0" y="588834"/>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itle 36">
            <a:extLst>
              <a:ext uri="{FF2B5EF4-FFF2-40B4-BE49-F238E27FC236}">
                <a16:creationId xmlns:a16="http://schemas.microsoft.com/office/drawing/2014/main" xmlns="" id="{4B1315E4-875E-4E7A-B7C4-CC242E88305E}"/>
              </a:ext>
            </a:extLst>
          </p:cNvPr>
          <p:cNvSpPr>
            <a:spLocks noGrp="1"/>
          </p:cNvSpPr>
          <p:nvPr>
            <p:ph type="title"/>
          </p:nvPr>
        </p:nvSpPr>
        <p:spPr>
          <a:xfrm>
            <a:off x="5111900" y="958815"/>
            <a:ext cx="6660100" cy="432000"/>
          </a:xfrm>
        </p:spPr>
        <p:txBody>
          <a:bodyPr>
            <a:normAutofit fontScale="90000"/>
          </a:bodyPr>
          <a:lstStyle/>
          <a:p>
            <a:r>
              <a:rPr lang="en-US" dirty="0"/>
              <a:t>Keep checking your glucose levels!</a:t>
            </a:r>
          </a:p>
        </p:txBody>
      </p:sp>
      <p:sp>
        <p:nvSpPr>
          <p:cNvPr id="41" name="Text Placeholder 40">
            <a:extLst>
              <a:ext uri="{FF2B5EF4-FFF2-40B4-BE49-F238E27FC236}">
                <a16:creationId xmlns:a16="http://schemas.microsoft.com/office/drawing/2014/main" xmlns="" id="{86C7F081-0447-467E-A32F-6B62B2A8E22E}"/>
              </a:ext>
            </a:extLst>
          </p:cNvPr>
          <p:cNvSpPr>
            <a:spLocks noGrp="1"/>
          </p:cNvSpPr>
          <p:nvPr>
            <p:ph type="body" sz="quarter" idx="35"/>
          </p:nvPr>
        </p:nvSpPr>
        <p:spPr/>
        <p:txBody>
          <a:bodyPr vert="horz" lIns="0" tIns="0" rIns="0" bIns="0" rtlCol="0" anchor="t">
            <a:noAutofit/>
          </a:bodyPr>
          <a:lstStyle/>
          <a:p>
            <a:r>
              <a:rPr lang="en-US" sz="5000" dirty="0"/>
              <a:t>80-100</a:t>
            </a:r>
            <a:endParaRPr lang="en-US" sz="5000" dirty="0">
              <a:cs typeface="Calibri"/>
            </a:endParaRPr>
          </a:p>
        </p:txBody>
      </p:sp>
      <p:sp>
        <p:nvSpPr>
          <p:cNvPr id="42" name="Text Placeholder 41">
            <a:extLst>
              <a:ext uri="{FF2B5EF4-FFF2-40B4-BE49-F238E27FC236}">
                <a16:creationId xmlns:a16="http://schemas.microsoft.com/office/drawing/2014/main" xmlns="" id="{463E1EDF-5BAC-426A-94B7-55FCD838BEC5}"/>
              </a:ext>
            </a:extLst>
          </p:cNvPr>
          <p:cNvSpPr>
            <a:spLocks noGrp="1"/>
          </p:cNvSpPr>
          <p:nvPr>
            <p:ph type="body" sz="quarter" idx="36"/>
          </p:nvPr>
        </p:nvSpPr>
        <p:spPr>
          <a:xfrm>
            <a:off x="7444937" y="4605832"/>
            <a:ext cx="1980000" cy="720000"/>
          </a:xfrm>
        </p:spPr>
        <p:txBody>
          <a:bodyPr vert="horz" lIns="0" tIns="0" rIns="0" bIns="0" rtlCol="0" anchor="t">
            <a:noAutofit/>
          </a:bodyPr>
          <a:lstStyle/>
          <a:p>
            <a:r>
              <a:rPr lang="en-US" dirty="0"/>
              <a:t>In the afternoon/evening</a:t>
            </a:r>
            <a:br>
              <a:rPr lang="en-US" dirty="0"/>
            </a:br>
            <a:r>
              <a:rPr lang="en-US" dirty="0"/>
              <a:t>before eating</a:t>
            </a:r>
          </a:p>
        </p:txBody>
      </p:sp>
      <p:sp>
        <p:nvSpPr>
          <p:cNvPr id="43" name="Text Placeholder 42">
            <a:extLst>
              <a:ext uri="{FF2B5EF4-FFF2-40B4-BE49-F238E27FC236}">
                <a16:creationId xmlns:a16="http://schemas.microsoft.com/office/drawing/2014/main" xmlns="" id="{D711F734-B3F3-4391-94AE-5D1B79762BB4}"/>
              </a:ext>
            </a:extLst>
          </p:cNvPr>
          <p:cNvSpPr>
            <a:spLocks noGrp="1"/>
          </p:cNvSpPr>
          <p:nvPr>
            <p:ph type="body" sz="quarter" idx="37"/>
          </p:nvPr>
        </p:nvSpPr>
        <p:spPr/>
        <p:txBody>
          <a:bodyPr vert="horz" lIns="0" tIns="0" rIns="0" bIns="0" rtlCol="0" anchor="t">
            <a:noAutofit/>
          </a:bodyPr>
          <a:lstStyle/>
          <a:p>
            <a:r>
              <a:rPr lang="en-US" sz="5000" noProof="1">
                <a:ea typeface="+mn-lt"/>
                <a:cs typeface="+mn-lt"/>
              </a:rPr>
              <a:t>80-150</a:t>
            </a:r>
            <a:endParaRPr lang="en-US" sz="5000" dirty="0"/>
          </a:p>
        </p:txBody>
      </p:sp>
      <p:sp>
        <p:nvSpPr>
          <p:cNvPr id="44" name="Text Placeholder 43">
            <a:extLst>
              <a:ext uri="{FF2B5EF4-FFF2-40B4-BE49-F238E27FC236}">
                <a16:creationId xmlns:a16="http://schemas.microsoft.com/office/drawing/2014/main" xmlns="" id="{AF45A5B3-0701-4C27-8200-149553525BF6}"/>
              </a:ext>
            </a:extLst>
          </p:cNvPr>
          <p:cNvSpPr>
            <a:spLocks noGrp="1"/>
          </p:cNvSpPr>
          <p:nvPr>
            <p:ph type="body" sz="quarter" idx="38"/>
          </p:nvPr>
        </p:nvSpPr>
        <p:spPr>
          <a:xfrm>
            <a:off x="9850839" y="4605832"/>
            <a:ext cx="1980000" cy="720000"/>
          </a:xfrm>
        </p:spPr>
        <p:txBody>
          <a:bodyPr vert="horz" lIns="0" tIns="0" rIns="0" bIns="0" rtlCol="0" anchor="t">
            <a:noAutofit/>
          </a:bodyPr>
          <a:lstStyle/>
          <a:p>
            <a:r>
              <a:rPr lang="en-US" dirty="0"/>
              <a:t>Two hours</a:t>
            </a:r>
            <a:br>
              <a:rPr lang="en-US" dirty="0"/>
            </a:br>
            <a:r>
              <a:rPr lang="en-US" dirty="0"/>
              <a:t>after eating</a:t>
            </a:r>
          </a:p>
        </p:txBody>
      </p:sp>
      <p:sp>
        <p:nvSpPr>
          <p:cNvPr id="45" name="Text Placeholder 44">
            <a:extLst>
              <a:ext uri="{FF2B5EF4-FFF2-40B4-BE49-F238E27FC236}">
                <a16:creationId xmlns:a16="http://schemas.microsoft.com/office/drawing/2014/main" xmlns="" id="{C3DC4BA8-7AEF-43F5-90F5-037ECABF5CCB}"/>
              </a:ext>
            </a:extLst>
          </p:cNvPr>
          <p:cNvSpPr>
            <a:spLocks noGrp="1"/>
          </p:cNvSpPr>
          <p:nvPr>
            <p:ph type="body" sz="quarter" idx="39"/>
          </p:nvPr>
        </p:nvSpPr>
        <p:spPr/>
        <p:txBody>
          <a:bodyPr vert="horz" lIns="0" tIns="0" rIns="0" bIns="0" rtlCol="0" anchor="t">
            <a:noAutofit/>
          </a:bodyPr>
          <a:lstStyle/>
          <a:p>
            <a:r>
              <a:rPr lang="en-US" sz="5000" dirty="0"/>
              <a:t>80-200</a:t>
            </a:r>
            <a:endParaRPr lang="en-US" sz="5000" noProof="1">
              <a:cs typeface="Calibri"/>
            </a:endParaRPr>
          </a:p>
        </p:txBody>
      </p:sp>
      <p:sp>
        <p:nvSpPr>
          <p:cNvPr id="4" name="Text Placeholder 41">
            <a:extLst>
              <a:ext uri="{FF2B5EF4-FFF2-40B4-BE49-F238E27FC236}">
                <a16:creationId xmlns:a16="http://schemas.microsoft.com/office/drawing/2014/main" xmlns="" id="{4980D120-899F-4513-AEFE-5B47E5086DE3}"/>
              </a:ext>
            </a:extLst>
          </p:cNvPr>
          <p:cNvSpPr txBox="1">
            <a:spLocks/>
          </p:cNvSpPr>
          <p:nvPr/>
        </p:nvSpPr>
        <p:spPr>
          <a:xfrm>
            <a:off x="5160818" y="4635936"/>
            <a:ext cx="1980000" cy="720000"/>
          </a:xfrm>
          <a:prstGeom prst="rect">
            <a:avLst/>
          </a:prstGeom>
        </p:spPr>
        <p:txBody>
          <a:bodyPr vert="horz"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cs typeface="Calibri"/>
              </a:rPr>
              <a:t>On an empty stomach </a:t>
            </a:r>
          </a:p>
        </p:txBody>
      </p:sp>
      <p:pic>
        <p:nvPicPr>
          <p:cNvPr id="2050" name="Picture 2" descr="The Level Of Sugar In The Blood">
            <a:extLst>
              <a:ext uri="{FF2B5EF4-FFF2-40B4-BE49-F238E27FC236}">
                <a16:creationId xmlns:a16="http://schemas.microsoft.com/office/drawing/2014/main" xmlns="" id="{7E5904EC-428B-D743-99B6-60A878BCD2D6}"/>
              </a:ext>
            </a:extLst>
          </p:cNvPr>
          <p:cNvPicPr>
            <a:picLocks noGrp="1" noChangeAspect="1" noChangeArrowheads="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Minimalistic brown clock">
            <a:extLst>
              <a:ext uri="{FF2B5EF4-FFF2-40B4-BE49-F238E27FC236}">
                <a16:creationId xmlns:a16="http://schemas.microsoft.com/office/drawing/2014/main" xmlns="" id="{0A8475FB-6D06-2F46-80F7-A80A8E68467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03949" y="2268381"/>
            <a:ext cx="1648497" cy="1236373"/>
          </a:xfrm>
          <a:prstGeom prst="rect">
            <a:avLst/>
          </a:prstGeom>
        </p:spPr>
      </p:pic>
      <p:pic>
        <p:nvPicPr>
          <p:cNvPr id="2052" name="Picture 4" descr="Satellite Express, Diabetes, The Meter">
            <a:extLst>
              <a:ext uri="{FF2B5EF4-FFF2-40B4-BE49-F238E27FC236}">
                <a16:creationId xmlns:a16="http://schemas.microsoft.com/office/drawing/2014/main" xmlns="" id="{00580933-B7C2-E742-923A-03B49664F1A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451950" y="2268381"/>
            <a:ext cx="2010126" cy="134008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ouple, Elderly, Walking, Fall, Trail">
            <a:extLst>
              <a:ext uri="{FF2B5EF4-FFF2-40B4-BE49-F238E27FC236}">
                <a16:creationId xmlns:a16="http://schemas.microsoft.com/office/drawing/2014/main" xmlns="" id="{D308B65A-E0D4-A148-B1BD-D2D5B3AC923C}"/>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850839" y="2216524"/>
            <a:ext cx="2014069" cy="1340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65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itness, Dumbbell, Vegetables, Exercises">
            <a:extLst>
              <a:ext uri="{FF2B5EF4-FFF2-40B4-BE49-F238E27FC236}">
                <a16:creationId xmlns:a16="http://schemas.microsoft.com/office/drawing/2014/main" xmlns="" id="{45843E19-D151-9B40-A41A-F08B1556EC8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76142" y="886013"/>
            <a:ext cx="4193956" cy="279597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xmlns="" id="{2FC64D7B-57DF-466A-BE46-40C8683F54F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4"/>
          <a:stretch/>
        </p:blipFill>
        <p:spPr bwMode="auto">
          <a:xfrm>
            <a:off x="2" y="10"/>
            <a:ext cx="3956041" cy="4257356"/>
          </a:xfrm>
          <a:prstGeom prst="rect">
            <a:avLst/>
          </a:prstGeom>
          <a:solidFill>
            <a:schemeClr val="tx1">
              <a:alpha val="70195"/>
            </a:schemeClr>
          </a:solidFill>
        </p:spPr>
      </p:pic>
      <p:sp>
        <p:nvSpPr>
          <p:cNvPr id="15" name="Title 1">
            <a:extLst>
              <a:ext uri="{FF2B5EF4-FFF2-40B4-BE49-F238E27FC236}">
                <a16:creationId xmlns:a16="http://schemas.microsoft.com/office/drawing/2014/main" xmlns="" id="{3E4C3C3C-BD2F-4429-BFA7-FC46F4558BD6}"/>
              </a:ext>
            </a:extLst>
          </p:cNvPr>
          <p:cNvSpPr>
            <a:spLocks noGrp="1"/>
          </p:cNvSpPr>
          <p:nvPr/>
        </p:nvSpPr>
        <p:spPr>
          <a:xfrm>
            <a:off x="1051561" y="4355692"/>
            <a:ext cx="9081065" cy="1616295"/>
          </a:xfrm>
          <a:prstGeom prst="rect">
            <a:avLst/>
          </a:prstGeom>
        </p:spPr>
        <p:txBody>
          <a:bodyPr vert="horz" lIns="91440" tIns="45720" rIns="91440" bIns="45720" rtlCol="0" anchor="b">
            <a:normAutofit/>
          </a:bodyPr>
          <a:lstStyle>
            <a:lvl1pPr algn="l" rtl="0" eaLnBrk="1" latinLnBrk="0" hangingPunct="1">
              <a:spcBef>
                <a:spcPct val="0"/>
              </a:spcBef>
              <a:buNone/>
              <a:defRPr kumimoji="0" lang="en-ZA" sz="3600" kern="1200" dirty="0">
                <a:solidFill>
                  <a:schemeClr val="bg1"/>
                </a:solidFill>
                <a:latin typeface="+mj-lt"/>
                <a:ea typeface="+mj-ea"/>
                <a:cs typeface="+mj-cs"/>
              </a:defRPr>
            </a:lvl1pPr>
          </a:lstStyle>
          <a:p>
            <a:pPr defTabSz="914400" fontAlgn="auto">
              <a:lnSpc>
                <a:spcPct val="80000"/>
              </a:lnSpc>
              <a:spcAft>
                <a:spcPts val="600"/>
              </a:spcAft>
              <a:defRPr/>
            </a:pPr>
            <a:r>
              <a:rPr lang="en-US" sz="5700" b="1" kern="1200" cap="all" baseline="0" dirty="0">
                <a:blipFill dpi="0" rotWithShape="1">
                  <a:blip r:embed="rId5"/>
                  <a:srcRect/>
                  <a:tile tx="6350" ty="-127000" sx="65000" sy="64000" flip="none" algn="tl"/>
                </a:blipFill>
                <a:latin typeface="+mj-lt"/>
                <a:ea typeface="+mj-ea"/>
                <a:cs typeface="+mj-cs"/>
              </a:rPr>
              <a:t>What is the goal?</a:t>
            </a:r>
          </a:p>
        </p:txBody>
      </p:sp>
      <p:pic>
        <p:nvPicPr>
          <p:cNvPr id="14" name="Picture 13">
            <a:extLst>
              <a:ext uri="{FF2B5EF4-FFF2-40B4-BE49-F238E27FC236}">
                <a16:creationId xmlns:a16="http://schemas.microsoft.com/office/drawing/2014/main" xmlns="" id="{5926FD1F-C46D-4D07-8CF4-51BC870ADD50}"/>
              </a:ext>
            </a:extLst>
          </p:cNvPr>
          <p:cNvPicPr>
            <a:picLocks noGrp="1" noChangeAspect="1"/>
          </p:cNvPicPr>
          <p:nvPr/>
        </p:nvPicPr>
        <p:blipFill rotWithShape="1">
          <a:blip r:embed="rId6" cstate="email">
            <a:extLst>
              <a:ext uri="{28A0092B-C50C-407E-A947-70E740481C1C}">
                <a14:useLocalDpi xmlns:a14="http://schemas.microsoft.com/office/drawing/2010/main"/>
              </a:ext>
            </a:extLst>
          </a:blip>
          <a:srcRect/>
          <a:stretch/>
        </p:blipFill>
        <p:spPr>
          <a:xfrm>
            <a:off x="8211293" y="-10980"/>
            <a:ext cx="3973424" cy="4261094"/>
          </a:xfrm>
          <a:prstGeom prst="rect">
            <a:avLst/>
          </a:prstGeom>
          <a:solidFill>
            <a:schemeClr val="tx1">
              <a:alpha val="70195"/>
            </a:schemeClr>
          </a:solidFill>
        </p:spPr>
      </p:pic>
      <p:sp>
        <p:nvSpPr>
          <p:cNvPr id="16" name="Text Placeholder 33">
            <a:extLst>
              <a:ext uri="{FF2B5EF4-FFF2-40B4-BE49-F238E27FC236}">
                <a16:creationId xmlns:a16="http://schemas.microsoft.com/office/drawing/2014/main" xmlns="" id="{5481639B-AD0B-41F4-B10A-5C7368902DE1}"/>
              </a:ext>
            </a:extLst>
          </p:cNvPr>
          <p:cNvSpPr>
            <a:spLocks noGrp="1"/>
          </p:cNvSpPr>
          <p:nvPr/>
        </p:nvSpPr>
        <p:spPr>
          <a:xfrm>
            <a:off x="8912352" y="413364"/>
            <a:ext cx="2511552" cy="3771777"/>
          </a:xfrm>
          <a:prstGeom prst="rect">
            <a:avLst/>
          </a:prstGeom>
        </p:spPr>
        <p:txBody>
          <a:bodyPr vert="horz" anchor="t">
            <a:normAutofit fontScale="92500" lnSpcReduction="10000"/>
          </a:bodyPr>
          <a:lstStyle>
            <a:lvl1pPr marL="0" indent="0" algn="ctr" rtl="0" eaLnBrk="1" latinLnBrk="0" hangingPunct="1">
              <a:spcBef>
                <a:spcPct val="20000"/>
              </a:spcBef>
              <a:buClr>
                <a:schemeClr val="accent1"/>
              </a:buClr>
              <a:buSzPct val="80000"/>
              <a:buFont typeface="Arial" panose="020B0604020202020204" pitchFamily="34" charset="0"/>
              <a:buNone/>
              <a:defRPr kumimoji="0" sz="1800" kern="1200">
                <a:solidFill>
                  <a:schemeClr val="tx1">
                    <a:lumMod val="75000"/>
                    <a:lumOff val="25000"/>
                  </a:schemeClr>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en-US" sz="3600" dirty="0"/>
              <a:t>65 YEARS AND OVER</a:t>
            </a:r>
          </a:p>
          <a:p>
            <a:r>
              <a:rPr lang="en-US" sz="3600" dirty="0"/>
              <a:t/>
            </a:r>
            <a:br>
              <a:rPr lang="en-US" sz="3600" dirty="0"/>
            </a:br>
            <a:endParaRPr lang="en-US" sz="3500" dirty="0"/>
          </a:p>
          <a:p>
            <a:pPr>
              <a:lnSpc>
                <a:spcPct val="90000"/>
              </a:lnSpc>
              <a:spcAft>
                <a:spcPts val="0"/>
              </a:spcAft>
              <a:defRPr/>
            </a:pPr>
            <a:endParaRPr lang="en-US" sz="3500" dirty="0"/>
          </a:p>
          <a:p>
            <a:pPr>
              <a:lnSpc>
                <a:spcPct val="90000"/>
              </a:lnSpc>
              <a:spcAft>
                <a:spcPts val="0"/>
              </a:spcAft>
              <a:defRPr/>
            </a:pPr>
            <a:endParaRPr lang="en-US" sz="3500" dirty="0"/>
          </a:p>
          <a:p>
            <a:pPr>
              <a:lnSpc>
                <a:spcPct val="90000"/>
              </a:lnSpc>
              <a:spcAft>
                <a:spcPts val="0"/>
              </a:spcAft>
              <a:defRPr/>
            </a:pPr>
            <a:r>
              <a:rPr lang="en-US" sz="5500" dirty="0"/>
              <a:t>7.5</a:t>
            </a:r>
          </a:p>
        </p:txBody>
      </p:sp>
      <p:sp>
        <p:nvSpPr>
          <p:cNvPr id="41" name="Text Placeholder 33">
            <a:extLst>
              <a:ext uri="{FF2B5EF4-FFF2-40B4-BE49-F238E27FC236}">
                <a16:creationId xmlns:a16="http://schemas.microsoft.com/office/drawing/2014/main" xmlns="" id="{FAA02A32-68F6-4E11-B5A8-24DFE517CE45}"/>
              </a:ext>
            </a:extLst>
          </p:cNvPr>
          <p:cNvSpPr>
            <a:spLocks noGrp="1"/>
          </p:cNvSpPr>
          <p:nvPr/>
        </p:nvSpPr>
        <p:spPr>
          <a:xfrm>
            <a:off x="100078" y="526251"/>
            <a:ext cx="3627857" cy="3658888"/>
          </a:xfrm>
          <a:prstGeom prst="rect">
            <a:avLst/>
          </a:prstGeom>
        </p:spPr>
        <p:txBody>
          <a:bodyPr vert="horz" anchor="t">
            <a:normAutofit fontScale="92500" lnSpcReduction="20000"/>
          </a:bodyPr>
          <a:lstStyle>
            <a:lvl1pPr marL="0" indent="0" algn="ctr" rtl="0" eaLnBrk="1" latinLnBrk="0" hangingPunct="1">
              <a:spcBef>
                <a:spcPct val="20000"/>
              </a:spcBef>
              <a:buClr>
                <a:schemeClr val="accent1"/>
              </a:buClr>
              <a:buSzPct val="80000"/>
              <a:buFont typeface="Arial" panose="020B0604020202020204" pitchFamily="34" charset="0"/>
              <a:buNone/>
              <a:defRPr kumimoji="0" sz="1800" kern="1200">
                <a:solidFill>
                  <a:schemeClr val="tx1">
                    <a:lumMod val="75000"/>
                    <a:lumOff val="25000"/>
                  </a:schemeClr>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r>
              <a:rPr lang="en-US" sz="3600" dirty="0"/>
              <a:t>UNDER 65</a:t>
            </a:r>
          </a:p>
          <a:p>
            <a:r>
              <a:rPr lang="en-US" sz="3600" dirty="0"/>
              <a:t>YEARS OLD</a:t>
            </a:r>
          </a:p>
          <a:p>
            <a:endParaRPr lang="en-US" sz="3500" dirty="0"/>
          </a:p>
          <a:p>
            <a:endParaRPr lang="en-US" sz="3500" dirty="0"/>
          </a:p>
          <a:p>
            <a:pPr>
              <a:lnSpc>
                <a:spcPct val="90000"/>
              </a:lnSpc>
              <a:spcAft>
                <a:spcPts val="0"/>
              </a:spcAft>
              <a:defRPr/>
            </a:pPr>
            <a:endParaRPr lang="en-US" sz="3500" dirty="0"/>
          </a:p>
          <a:p>
            <a:pPr>
              <a:lnSpc>
                <a:spcPct val="90000"/>
              </a:lnSpc>
              <a:spcAft>
                <a:spcPts val="0"/>
              </a:spcAft>
              <a:defRPr/>
            </a:pPr>
            <a:endParaRPr lang="en-US" sz="3500" dirty="0"/>
          </a:p>
          <a:p>
            <a:pPr>
              <a:lnSpc>
                <a:spcPct val="90000"/>
              </a:lnSpc>
              <a:spcAft>
                <a:spcPts val="0"/>
              </a:spcAft>
              <a:defRPr/>
            </a:pPr>
            <a:r>
              <a:rPr lang="en-US" sz="5500" dirty="0"/>
              <a:t>7.0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Title 4"/>
          <p:cNvSpPr>
            <a:spLocks noGrp="1"/>
          </p:cNvSpPr>
          <p:nvPr>
            <p:ph type="title"/>
          </p:nvPr>
        </p:nvSpPr>
        <p:spPr/>
        <p:txBody>
          <a:bodyPr>
            <a:normAutofit/>
          </a:bodyPr>
          <a:lstStyle/>
          <a:p>
            <a:pPr eaLnBrk="1" fontAlgn="auto" hangingPunct="1">
              <a:spcAft>
                <a:spcPts val="0"/>
              </a:spcAft>
              <a:defRPr/>
            </a:pPr>
            <a:r>
              <a:rPr lang="en-US">
                <a:ea typeface="ＭＳ Ｐゴシック" pitchFamily="34" charset="-128"/>
              </a:rPr>
              <a:t/>
            </a:r>
            <a:br>
              <a:rPr lang="en-US">
                <a:ea typeface="ＭＳ Ｐゴシック" pitchFamily="34" charset="-128"/>
              </a:rPr>
            </a:br>
            <a:endParaRPr lang="en-US">
              <a:ea typeface="ＭＳ Ｐゴシック" pitchFamily="34" charset="-128"/>
            </a:endParaRPr>
          </a:p>
        </p:txBody>
      </p:sp>
      <p:sp>
        <p:nvSpPr>
          <p:cNvPr id="40963" name="Content Placeholder 2"/>
          <p:cNvSpPr>
            <a:spLocks noGrp="1"/>
          </p:cNvSpPr>
          <p:nvPr>
            <p:ph idx="1"/>
          </p:nvPr>
        </p:nvSpPr>
        <p:spPr/>
        <p:txBody>
          <a:bodyPr/>
          <a:lstStyle/>
          <a:p>
            <a:pPr eaLnBrk="1" hangingPunct="1">
              <a:buFont typeface="Arial" pitchFamily="34" charset="0"/>
              <a:buNone/>
            </a:pPr>
            <a:endParaRPr lang="en-US" dirty="0">
              <a:ea typeface="ＭＳ Ｐゴシック" pitchFamily="34" charset="-128"/>
            </a:endParaRPr>
          </a:p>
          <a:p>
            <a:pPr eaLnBrk="1" hangingPunct="1">
              <a:buFont typeface="Arial" pitchFamily="34" charset="0"/>
              <a:buNone/>
            </a:pPr>
            <a:endParaRPr lang="en-US" dirty="0">
              <a:ea typeface="ＭＳ Ｐゴシック" pitchFamily="34" charset="-128"/>
            </a:endParaRPr>
          </a:p>
        </p:txBody>
      </p:sp>
      <p:pic>
        <p:nvPicPr>
          <p:cNvPr id="9" name="Picture 8">
            <a:extLst>
              <a:ext uri="{FF2B5EF4-FFF2-40B4-BE49-F238E27FC236}">
                <a16:creationId xmlns:a16="http://schemas.microsoft.com/office/drawing/2014/main" xmlns="" id="{BE8522E2-0A6B-4C6C-4BAC-5A3078D31158}"/>
              </a:ext>
            </a:extLst>
          </p:cNvPr>
          <p:cNvPicPr>
            <a:picLocks noChangeAspect="1"/>
          </p:cNvPicPr>
          <p:nvPr/>
        </p:nvPicPr>
        <p:blipFill>
          <a:blip r:embed="rId3"/>
          <a:stretch>
            <a:fillRect/>
          </a:stretch>
        </p:blipFill>
        <p:spPr>
          <a:xfrm>
            <a:off x="381558" y="681037"/>
            <a:ext cx="11428884" cy="5938139"/>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0B8104D-8552-1D39-C914-0293B692291E}"/>
              </a:ext>
            </a:extLst>
          </p:cNvPr>
          <p:cNvSpPr/>
          <p:nvPr/>
        </p:nvSpPr>
        <p:spPr>
          <a:xfrm>
            <a:off x="-2628" y="0"/>
            <a:ext cx="12192000" cy="6858000"/>
          </a:xfrm>
          <a:prstGeom prst="rect">
            <a:avLst/>
          </a:prstGeom>
          <a:solidFill>
            <a:srgbClr val="F5F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Formula</a:t>
            </a:r>
            <a:endParaRPr lang="es-MX" dirty="0"/>
          </a:p>
        </p:txBody>
      </p:sp>
      <p:pic>
        <p:nvPicPr>
          <p:cNvPr id="4" name="Picture 4" descr="Índice de Masa Corporal">
            <a:extLst>
              <a:ext uri="{FF2B5EF4-FFF2-40B4-BE49-F238E27FC236}">
                <a16:creationId xmlns:a16="http://schemas.microsoft.com/office/drawing/2014/main" xmlns="" id="{1FD44DEC-DDEB-ABCA-BE26-A2B607717E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28800" y="1219200"/>
            <a:ext cx="8610600" cy="5599868"/>
          </a:xfrm>
          <a:prstGeom prst="rect">
            <a:avLst/>
          </a:prstGeom>
          <a:noFill/>
        </p:spPr>
      </p:pic>
      <p:sp>
        <p:nvSpPr>
          <p:cNvPr id="5" name="Rectangle 4">
            <a:extLst>
              <a:ext uri="{FF2B5EF4-FFF2-40B4-BE49-F238E27FC236}">
                <a16:creationId xmlns:a16="http://schemas.microsoft.com/office/drawing/2014/main" xmlns="" id="{BA0B212B-CD95-1871-4145-D79FEB199C49}"/>
              </a:ext>
            </a:extLst>
          </p:cNvPr>
          <p:cNvSpPr/>
          <p:nvPr/>
        </p:nvSpPr>
        <p:spPr bwMode="gray">
          <a:xfrm>
            <a:off x="381000" y="228600"/>
            <a:ext cx="115062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500" b="1" dirty="0">
                <a:solidFill>
                  <a:schemeClr val="accent3">
                    <a:lumMod val="50000"/>
                  </a:schemeClr>
                </a:solidFill>
              </a:rPr>
              <a:t>Body mass index</a:t>
            </a:r>
          </a:p>
        </p:txBody>
      </p:sp>
      <p:sp>
        <p:nvSpPr>
          <p:cNvPr id="7" name="Rectangle 6">
            <a:extLst>
              <a:ext uri="{FF2B5EF4-FFF2-40B4-BE49-F238E27FC236}">
                <a16:creationId xmlns:a16="http://schemas.microsoft.com/office/drawing/2014/main" xmlns="" id="{0EDC10D2-B8D7-F232-54E9-3C74FFFEE8EF}"/>
              </a:ext>
            </a:extLst>
          </p:cNvPr>
          <p:cNvSpPr/>
          <p:nvPr/>
        </p:nvSpPr>
        <p:spPr>
          <a:xfrm>
            <a:off x="2362200" y="1600200"/>
            <a:ext cx="2057400" cy="533400"/>
          </a:xfrm>
          <a:prstGeom prst="rect">
            <a:avLst/>
          </a:prstGeom>
          <a:solidFill>
            <a:srgbClr val="F5F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angle 7">
            <a:extLst>
              <a:ext uri="{FF2B5EF4-FFF2-40B4-BE49-F238E27FC236}">
                <a16:creationId xmlns:a16="http://schemas.microsoft.com/office/drawing/2014/main" xmlns="" id="{BC28C250-9678-32CC-A037-18309DCAD9C3}"/>
              </a:ext>
            </a:extLst>
          </p:cNvPr>
          <p:cNvSpPr/>
          <p:nvPr/>
        </p:nvSpPr>
        <p:spPr>
          <a:xfrm>
            <a:off x="6226965" y="1600200"/>
            <a:ext cx="2057400" cy="533400"/>
          </a:xfrm>
          <a:prstGeom prst="rect">
            <a:avLst/>
          </a:prstGeom>
          <a:solidFill>
            <a:srgbClr val="F5F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angle 8">
            <a:extLst>
              <a:ext uri="{FF2B5EF4-FFF2-40B4-BE49-F238E27FC236}">
                <a16:creationId xmlns:a16="http://schemas.microsoft.com/office/drawing/2014/main" xmlns="" id="{85364240-3EB0-06BE-3461-534B044352D0}"/>
              </a:ext>
            </a:extLst>
          </p:cNvPr>
          <p:cNvSpPr/>
          <p:nvPr/>
        </p:nvSpPr>
        <p:spPr>
          <a:xfrm>
            <a:off x="5053264" y="2247900"/>
            <a:ext cx="4547935" cy="533400"/>
          </a:xfrm>
          <a:prstGeom prst="rect">
            <a:avLst/>
          </a:prstGeom>
          <a:solidFill>
            <a:srgbClr val="F5F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ctangle 9">
            <a:extLst>
              <a:ext uri="{FF2B5EF4-FFF2-40B4-BE49-F238E27FC236}">
                <a16:creationId xmlns:a16="http://schemas.microsoft.com/office/drawing/2014/main" xmlns="" id="{1D77B31F-0F3D-2AB6-9692-31D1D7114599}"/>
              </a:ext>
            </a:extLst>
          </p:cNvPr>
          <p:cNvSpPr/>
          <p:nvPr/>
        </p:nvSpPr>
        <p:spPr>
          <a:xfrm>
            <a:off x="2362200" y="3581400"/>
            <a:ext cx="7620000" cy="533400"/>
          </a:xfrm>
          <a:prstGeom prst="rect">
            <a:avLst/>
          </a:prstGeom>
          <a:solidFill>
            <a:srgbClr val="F5F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TextBox 10">
            <a:extLst>
              <a:ext uri="{FF2B5EF4-FFF2-40B4-BE49-F238E27FC236}">
                <a16:creationId xmlns:a16="http://schemas.microsoft.com/office/drawing/2014/main" xmlns="" id="{8A538B31-2312-6E83-74D1-E72803C4E876}"/>
              </a:ext>
            </a:extLst>
          </p:cNvPr>
          <p:cNvSpPr txBox="1"/>
          <p:nvPr/>
        </p:nvSpPr>
        <p:spPr>
          <a:xfrm>
            <a:off x="1921665" y="1500645"/>
            <a:ext cx="2857500" cy="707886"/>
          </a:xfrm>
          <a:prstGeom prst="rect">
            <a:avLst/>
          </a:prstGeom>
          <a:noFill/>
        </p:spPr>
        <p:txBody>
          <a:bodyPr wrap="square" rtlCol="0">
            <a:spAutoFit/>
          </a:bodyPr>
          <a:lstStyle/>
          <a:p>
            <a:r>
              <a:rPr lang="en-US" sz="4000" b="1" dirty="0">
                <a:solidFill>
                  <a:srgbClr val="595959"/>
                </a:solidFill>
                <a:latin typeface="Arial" panose="020B0604020202020204" pitchFamily="34" charset="0"/>
                <a:cs typeface="Arial" panose="020B0604020202020204" pitchFamily="34" charset="0"/>
              </a:rPr>
              <a:t>FORMULA</a:t>
            </a:r>
          </a:p>
        </p:txBody>
      </p:sp>
      <p:sp>
        <p:nvSpPr>
          <p:cNvPr id="12" name="TextBox 11">
            <a:extLst>
              <a:ext uri="{FF2B5EF4-FFF2-40B4-BE49-F238E27FC236}">
                <a16:creationId xmlns:a16="http://schemas.microsoft.com/office/drawing/2014/main" xmlns="" id="{8B92F8C9-F0BF-9500-3CD1-6FF664E2DFE2}"/>
              </a:ext>
            </a:extLst>
          </p:cNvPr>
          <p:cNvSpPr txBox="1"/>
          <p:nvPr/>
        </p:nvSpPr>
        <p:spPr>
          <a:xfrm>
            <a:off x="5053264" y="1554879"/>
            <a:ext cx="4776536" cy="553998"/>
          </a:xfrm>
          <a:prstGeom prst="rect">
            <a:avLst/>
          </a:prstGeom>
          <a:noFill/>
        </p:spPr>
        <p:txBody>
          <a:bodyPr wrap="square" rtlCol="0">
            <a:spAutoFit/>
          </a:bodyPr>
          <a:lstStyle/>
          <a:p>
            <a:r>
              <a:rPr lang="en-US" sz="3000" b="1" dirty="0">
                <a:solidFill>
                  <a:srgbClr val="595959"/>
                </a:solidFill>
                <a:latin typeface="Arial" panose="020B0604020202020204" pitchFamily="34" charset="0"/>
                <a:cs typeface="Arial" panose="020B0604020202020204" pitchFamily="34" charset="0"/>
              </a:rPr>
              <a:t>WEIGHT (pounds) X 703</a:t>
            </a:r>
          </a:p>
        </p:txBody>
      </p:sp>
      <p:sp>
        <p:nvSpPr>
          <p:cNvPr id="13" name="TextBox 12">
            <a:extLst>
              <a:ext uri="{FF2B5EF4-FFF2-40B4-BE49-F238E27FC236}">
                <a16:creationId xmlns:a16="http://schemas.microsoft.com/office/drawing/2014/main" xmlns="" id="{CA2E84B6-1BA7-682F-53D5-6C87F46BAB4D}"/>
              </a:ext>
            </a:extLst>
          </p:cNvPr>
          <p:cNvSpPr txBox="1"/>
          <p:nvPr/>
        </p:nvSpPr>
        <p:spPr>
          <a:xfrm>
            <a:off x="5053264" y="2291140"/>
            <a:ext cx="4776536" cy="553998"/>
          </a:xfrm>
          <a:prstGeom prst="rect">
            <a:avLst/>
          </a:prstGeom>
          <a:noFill/>
        </p:spPr>
        <p:txBody>
          <a:bodyPr wrap="square" rtlCol="0">
            <a:spAutoFit/>
          </a:bodyPr>
          <a:lstStyle/>
          <a:p>
            <a:r>
              <a:rPr lang="en-US" sz="3000" b="1" dirty="0">
                <a:solidFill>
                  <a:srgbClr val="595959"/>
                </a:solidFill>
                <a:latin typeface="Arial" panose="020B0604020202020204" pitchFamily="34" charset="0"/>
                <a:cs typeface="Arial" panose="020B0604020202020204" pitchFamily="34" charset="0"/>
              </a:rPr>
              <a:t>[HEIGHT (inches)]</a:t>
            </a:r>
            <a:r>
              <a:rPr lang="en-US" sz="3000" b="1" baseline="30000" dirty="0">
                <a:solidFill>
                  <a:srgbClr val="595959"/>
                </a:solidFill>
                <a:latin typeface="Arial" panose="020B0604020202020204" pitchFamily="34" charset="0"/>
                <a:cs typeface="Arial" panose="020B0604020202020204" pitchFamily="34" charset="0"/>
              </a:rPr>
              <a:t>2</a:t>
            </a:r>
          </a:p>
        </p:txBody>
      </p:sp>
      <p:sp>
        <p:nvSpPr>
          <p:cNvPr id="14" name="TextBox 13">
            <a:extLst>
              <a:ext uri="{FF2B5EF4-FFF2-40B4-BE49-F238E27FC236}">
                <a16:creationId xmlns:a16="http://schemas.microsoft.com/office/drawing/2014/main" xmlns="" id="{4572931E-BC1D-FE4D-9A4D-355DC89C9E8A}"/>
              </a:ext>
            </a:extLst>
          </p:cNvPr>
          <p:cNvSpPr txBox="1"/>
          <p:nvPr/>
        </p:nvSpPr>
        <p:spPr>
          <a:xfrm>
            <a:off x="2362200" y="3848100"/>
            <a:ext cx="7467600" cy="323165"/>
          </a:xfrm>
          <a:prstGeom prst="rect">
            <a:avLst/>
          </a:prstGeom>
          <a:noFill/>
        </p:spPr>
        <p:txBody>
          <a:bodyPr wrap="square" rtlCol="0">
            <a:spAutoFit/>
          </a:bodyPr>
          <a:lstStyle/>
          <a:p>
            <a:r>
              <a:rPr lang="en-US" sz="1500" b="1" dirty="0">
                <a:solidFill>
                  <a:schemeClr val="tx2">
                    <a:lumMod val="50000"/>
                  </a:schemeClr>
                </a:solidFill>
              </a:rPr>
              <a:t>BMI              BMI               BMI              BMI               BMI                 BMI                 BMI</a:t>
            </a:r>
          </a:p>
        </p:txBody>
      </p:sp>
    </p:spTree>
    <p:extLst>
      <p:ext uri="{BB962C8B-B14F-4D97-AF65-F5344CB8AC3E}">
        <p14:creationId xmlns:p14="http://schemas.microsoft.com/office/powerpoint/2010/main" val="174409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xmlns="" id="{CC0093FE-567D-469E-900F-8CDB2EE4C952}"/>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4800" dirty="0"/>
              <a:t>We are running a marathon – the road is long</a:t>
            </a:r>
            <a:endParaRPr lang="en-US" sz="4800" dirty="0">
              <a:effectLst/>
            </a:endParaRPr>
          </a:p>
        </p:txBody>
      </p:sp>
      <p:sp>
        <p:nvSpPr>
          <p:cNvPr id="29700" name="Freeform: Shape 71">
            <a:extLst>
              <a:ext uri="{FF2B5EF4-FFF2-40B4-BE49-F238E27FC236}">
                <a16:creationId xmlns:a16="http://schemas.microsoft.com/office/drawing/2014/main" xmlns="" id="{E49CC64F-7275-4E33-961B-0C5CDC4398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descr="Jogging, Run, Sport, Jog, Sporty, Race">
            <a:extLst>
              <a:ext uri="{FF2B5EF4-FFF2-40B4-BE49-F238E27FC236}">
                <a16:creationId xmlns:a16="http://schemas.microsoft.com/office/drawing/2014/main" xmlns="" id="{345D1451-0468-0E45-ABE0-30BB0DD53ABD}"/>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1"/>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9698"/>
                                        </p:tgtEl>
                                        <p:attrNameLst>
                                          <p:attrName>style.visibility</p:attrName>
                                        </p:attrNameLst>
                                      </p:cBhvr>
                                      <p:to>
                                        <p:strVal val="visible"/>
                                      </p:to>
                                    </p:set>
                                    <p:animEffect transition="in" filter="fade">
                                      <p:cBhvr>
                                        <p:cTn id="7" dur="7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xmlns="" id="{88EF6EC6-7B67-881F-4038-D5BD719907A9}"/>
              </a:ext>
            </a:extLst>
          </p:cNvPr>
          <p:cNvSpPr>
            <a:spLocks noGrp="1"/>
          </p:cNvSpPr>
          <p:nvPr>
            <p:ph type="ctrTitle"/>
          </p:nvPr>
        </p:nvSpPr>
        <p:spPr/>
        <p:txBody>
          <a:bodyPr/>
          <a:lstStyle/>
          <a:p>
            <a:endParaRPr lang="es-MX"/>
          </a:p>
        </p:txBody>
      </p:sp>
      <p:sp>
        <p:nvSpPr>
          <p:cNvPr id="16" name="Picture Placeholder 15">
            <a:extLst>
              <a:ext uri="{FF2B5EF4-FFF2-40B4-BE49-F238E27FC236}">
                <a16:creationId xmlns:a16="http://schemas.microsoft.com/office/drawing/2014/main" xmlns="" id="{2A967061-2A39-D3A7-1FE0-C937C76049DE}"/>
              </a:ext>
            </a:extLst>
          </p:cNvPr>
          <p:cNvSpPr>
            <a:spLocks noGrp="1"/>
          </p:cNvSpPr>
          <p:nvPr>
            <p:ph type="pic" sz="quarter" idx="13"/>
          </p:nvPr>
        </p:nvSpPr>
        <p:spPr/>
      </p:sp>
      <p:pic>
        <p:nvPicPr>
          <p:cNvPr id="17" name="Picture Placeholder 5" descr="A person and person kissing&#10;&#10;Description automatically generated with medium confidence">
            <a:extLst>
              <a:ext uri="{FF2B5EF4-FFF2-40B4-BE49-F238E27FC236}">
                <a16:creationId xmlns:a16="http://schemas.microsoft.com/office/drawing/2014/main" xmlns="" id="{7ECE3935-BB5C-9F89-5F39-DC3EEF3AE17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a:solidFill>
            <a:schemeClr val="bg1">
              <a:lumMod val="95000"/>
            </a:schemeClr>
          </a:solidFill>
        </p:spPr>
      </p:pic>
      <p:sp>
        <p:nvSpPr>
          <p:cNvPr id="18" name="Freeform 5">
            <a:extLst>
              <a:ext uri="{FF2B5EF4-FFF2-40B4-BE49-F238E27FC236}">
                <a16:creationId xmlns:a16="http://schemas.microsoft.com/office/drawing/2014/main" xmlns="" id="{0583EC8E-FC5C-93C4-B978-D5A305A124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19" name="Title 2">
            <a:extLst>
              <a:ext uri="{FF2B5EF4-FFF2-40B4-BE49-F238E27FC236}">
                <a16:creationId xmlns:a16="http://schemas.microsoft.com/office/drawing/2014/main" xmlns="" id="{7B4DAF65-3783-D22D-A65B-0DF3C497ABC1}"/>
              </a:ext>
            </a:extLst>
          </p:cNvPr>
          <p:cNvSpPr txBox="1">
            <a:spLocks/>
          </p:cNvSpPr>
          <p:nvPr/>
        </p:nvSpPr>
        <p:spPr>
          <a:xfrm>
            <a:off x="8022021" y="3231931"/>
            <a:ext cx="3852041" cy="1834056"/>
          </a:xfrm>
          <a:prstGeom prst="rect">
            <a:avLst/>
          </a:prstGeom>
          <a:solidFill>
            <a:schemeClr val="bg1"/>
          </a:solidFill>
          <a:ln>
            <a:noFill/>
          </a:ln>
        </p:spPr>
        <p:txBody>
          <a:bodyPr vert="horz" lIns="91440" tIns="45720" rIns="91440" bIns="45720" rtlCol="0" anchor="b">
            <a:normAutofit/>
          </a:bodyPr>
          <a:lstStyle>
            <a:lvl1pPr algn="l" defTabSz="914400" rtl="0" eaLnBrk="1" latinLnBrk="0" hangingPunct="1">
              <a:lnSpc>
                <a:spcPct val="90000"/>
              </a:lnSpc>
              <a:spcBef>
                <a:spcPct val="0"/>
              </a:spcBef>
              <a:buNone/>
              <a:defRPr sz="5000" kern="1200">
                <a:solidFill>
                  <a:schemeClr val="tx1">
                    <a:lumMod val="75000"/>
                    <a:lumOff val="25000"/>
                  </a:schemeClr>
                </a:solidFill>
                <a:latin typeface="+mj-lt"/>
                <a:ea typeface="+mj-ea"/>
                <a:cs typeface="+mj-cs"/>
              </a:defRPr>
            </a:lvl1pPr>
          </a:lstStyle>
          <a:p>
            <a:pPr algn="ctr"/>
            <a:r>
              <a:rPr lang="en-US" sz="4000" dirty="0">
                <a:solidFill>
                  <a:schemeClr val="tx1"/>
                </a:solidFill>
              </a:rPr>
              <a:t>A complicated subject</a:t>
            </a:r>
          </a:p>
        </p:txBody>
      </p:sp>
      <p:cxnSp>
        <p:nvCxnSpPr>
          <p:cNvPr id="20" name="Straight Connector 19">
            <a:extLst>
              <a:ext uri="{FF2B5EF4-FFF2-40B4-BE49-F238E27FC236}">
                <a16:creationId xmlns:a16="http://schemas.microsoft.com/office/drawing/2014/main" xmlns="" id="{C3083C3E-DA91-50D2-FDE4-7531E43E6CC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0870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xmlns="" id="{6CCA5F87-1D1E-45CB-8D83-FC7EEFAD99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Placeholder 4" descr="A person sitting on a couch&#10;&#10;Description automatically generated with medium confidence">
            <a:extLst>
              <a:ext uri="{FF2B5EF4-FFF2-40B4-BE49-F238E27FC236}">
                <a16:creationId xmlns:a16="http://schemas.microsoft.com/office/drawing/2014/main" xmlns="" id="{338880DC-691C-F7C7-D74C-E620D97C55C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20" y="10"/>
            <a:ext cx="8668492" cy="6857990"/>
          </a:xfrm>
          <a:prstGeom prst="rect">
            <a:avLst/>
          </a:prstGeom>
        </p:spPr>
      </p:pic>
      <p:sp>
        <p:nvSpPr>
          <p:cNvPr id="84" name="Rectangle 83">
            <a:extLst>
              <a:ext uri="{FF2B5EF4-FFF2-40B4-BE49-F238E27FC236}">
                <a16:creationId xmlns:a16="http://schemas.microsoft.com/office/drawing/2014/main" xmlns="" id="{7CCFC2C6-6238-4A2F-93DE-2ADF74AF63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7848600" y="1122363"/>
            <a:ext cx="4023360" cy="3204134"/>
          </a:xfrm>
          <a:prstGeom prst="ellipse">
            <a:avLst/>
          </a:prstGeom>
        </p:spPr>
        <p:txBody>
          <a:bodyPr vert="horz" lIns="91440" tIns="45720" rIns="91440" bIns="45720" rtlCol="0" anchor="b">
            <a:normAutofit/>
          </a:bodyPr>
          <a:lstStyle/>
          <a:p>
            <a:pPr>
              <a:lnSpc>
                <a:spcPct val="90000"/>
              </a:lnSpc>
              <a:spcBef>
                <a:spcPct val="0"/>
              </a:spcBef>
              <a:spcAft>
                <a:spcPts val="600"/>
              </a:spcAft>
            </a:pPr>
            <a:r>
              <a:rPr lang="en-US" sz="4800">
                <a:latin typeface="+mj-lt"/>
                <a:ea typeface="+mj-ea"/>
                <a:cs typeface="+mj-cs"/>
              </a:rPr>
              <a:t>DOCTOR, I HAVE A PROBLEM!</a:t>
            </a:r>
          </a:p>
        </p:txBody>
      </p:sp>
      <p:sp>
        <p:nvSpPr>
          <p:cNvPr id="86" name="Rectangle 85">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8" name="Rectangle 87">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0870045"/>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2D16DD57438F43A287BB85163B9D6D" ma:contentTypeVersion="2" ma:contentTypeDescription="Create a new document." ma:contentTypeScope="" ma:versionID="da500c395b2110fe844053287ba5b8a2">
  <xsd:schema xmlns:xsd="http://www.w3.org/2001/XMLSchema" xmlns:xs="http://www.w3.org/2001/XMLSchema" xmlns:p="http://schemas.microsoft.com/office/2006/metadata/properties" xmlns:ns2="c0b14a7a-ce08-47f2-9104-3c9f91612485" targetNamespace="http://schemas.microsoft.com/office/2006/metadata/properties" ma:root="true" ma:fieldsID="ff8d8aa1581c6a3dca24acb581ac482b" ns2:_="">
    <xsd:import namespace="c0b14a7a-ce08-47f2-9104-3c9f9161248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b14a7a-ce08-47f2-9104-3c9f916124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05240FD-235A-4A50-A385-C0061C6D25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b14a7a-ce08-47f2-9104-3c9f916124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C238DC-811F-4F4A-8986-F30A842FE332}">
  <ds:schemaRefs>
    <ds:schemaRef ds:uri="http://schemas.microsoft.com/sharepoint/v3/contenttype/forms"/>
  </ds:schemaRefs>
</ds:datastoreItem>
</file>

<file path=customXml/itemProps3.xml><?xml version="1.0" encoding="utf-8"?>
<ds:datastoreItem xmlns:ds="http://schemas.openxmlformats.org/officeDocument/2006/customXml" ds:itemID="{4D99F555-2198-4A62-995F-90608D207873}">
  <ds:schemaRefs>
    <ds:schemaRef ds:uri="http://schemas.microsoft.com/office/infopath/2007/PartnerControls"/>
    <ds:schemaRef ds:uri="http://www.w3.org/XML/1998/namespace"/>
    <ds:schemaRef ds:uri="http://schemas.openxmlformats.org/package/2006/metadata/core-properties"/>
    <ds:schemaRef ds:uri="c0b14a7a-ce08-47f2-9104-3c9f91612485"/>
    <ds:schemaRef ds:uri="http://purl.org/dc/dcmitype/"/>
    <ds:schemaRef ds:uri="http://purl.org/dc/elements/1.1/"/>
    <ds:schemaRef ds:uri="http://schemas.microsoft.com/office/2006/documentManagement/typ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TF16411248</Template>
  <TotalTime>0</TotalTime>
  <Words>4190</Words>
  <Application>Microsoft Office PowerPoint</Application>
  <PresentationFormat>Widescreen</PresentationFormat>
  <Paragraphs>133</Paragraphs>
  <Slides>29</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ＭＳ Ｐゴシック</vt:lpstr>
      <vt:lpstr>Arial</vt:lpstr>
      <vt:lpstr>Calibri</vt:lpstr>
      <vt:lpstr>Calibri Light</vt:lpstr>
      <vt:lpstr>Tahoma</vt:lpstr>
      <vt:lpstr>Times New Roman</vt:lpstr>
      <vt:lpstr>Wingdings 2</vt:lpstr>
      <vt:lpstr>Office Theme</vt:lpstr>
      <vt:lpstr>Complications and Diabetes </vt:lpstr>
      <vt:lpstr>How do you feel?</vt:lpstr>
      <vt:lpstr>Keep checking your glucose levels!</vt:lpstr>
      <vt:lpstr>PowerPoint Presentation</vt:lpstr>
      <vt:lpstr> </vt:lpstr>
      <vt:lpstr>PowerPoint Presentation</vt:lpstr>
      <vt:lpstr>We are running a marathon – the road is long</vt:lpstr>
      <vt:lpstr>PowerPoint Presentation</vt:lpstr>
      <vt:lpstr>PowerPoint Presentation</vt:lpstr>
      <vt:lpstr>WHAT WAS THE REAL PROBLEM?</vt:lpstr>
      <vt:lpstr>Prevention </vt:lpstr>
      <vt:lpstr>Everything is CONNECTED!</vt:lpstr>
      <vt:lpstr>Communication </vt:lpstr>
      <vt:lpstr>Marriage – God’s Design </vt:lpstr>
      <vt:lpstr>Become friends again</vt:lpstr>
      <vt:lpstr>Depression</vt:lpstr>
      <vt:lpstr>What is depression</vt:lpstr>
      <vt:lpstr>We don’t want to talk about it </vt:lpstr>
      <vt:lpstr>Our heritage…</vt:lpstr>
      <vt:lpstr> </vt:lpstr>
      <vt:lpstr> Our hope….</vt:lpstr>
      <vt:lpstr>  </vt:lpstr>
      <vt:lpstr>MEDICINE </vt:lpstr>
      <vt:lpstr>Eating well </vt:lpstr>
      <vt:lpstr>Exercise</vt:lpstr>
      <vt:lpstr>We are a team, and we are on your side</vt:lpstr>
      <vt:lpstr>We want you to be healthy in all aspects of your life </vt:lpstr>
      <vt:lpstr>PowerPoint Presentation</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Complicaciones y Diabetes</dc:title>
  <dc:creator/>
  <cp:lastModifiedBy/>
  <cp:revision>412</cp:revision>
  <dcterms:created xsi:type="dcterms:W3CDTF">2019-06-17T08:12:59Z</dcterms:created>
  <dcterms:modified xsi:type="dcterms:W3CDTF">2022-09-19T21:49:43Z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0x010100442D16DD57438F43A287BB85163B9D6D</vt:lpwstr>
  </property>
</Properties>
</file>