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13" r:id="rId1"/>
  </p:sldMasterIdLst>
  <p:notesMasterIdLst>
    <p:notesMasterId r:id="rId31"/>
  </p:notesMasterIdLst>
  <p:handoutMasterIdLst>
    <p:handoutMasterId r:id="rId32"/>
  </p:handoutMasterIdLst>
  <p:sldIdLst>
    <p:sldId id="256" r:id="rId2"/>
    <p:sldId id="333" r:id="rId3"/>
    <p:sldId id="295" r:id="rId4"/>
    <p:sldId id="326" r:id="rId5"/>
    <p:sldId id="323" r:id="rId6"/>
    <p:sldId id="321" r:id="rId7"/>
    <p:sldId id="327" r:id="rId8"/>
    <p:sldId id="328" r:id="rId9"/>
    <p:sldId id="336" r:id="rId10"/>
    <p:sldId id="337" r:id="rId11"/>
    <p:sldId id="338" r:id="rId12"/>
    <p:sldId id="299" r:id="rId13"/>
    <p:sldId id="329" r:id="rId14"/>
    <p:sldId id="330" r:id="rId15"/>
    <p:sldId id="334" r:id="rId16"/>
    <p:sldId id="301" r:id="rId17"/>
    <p:sldId id="305" r:id="rId18"/>
    <p:sldId id="296" r:id="rId19"/>
    <p:sldId id="322" r:id="rId20"/>
    <p:sldId id="339" r:id="rId21"/>
    <p:sldId id="335" r:id="rId22"/>
    <p:sldId id="297" r:id="rId23"/>
    <p:sldId id="302" r:id="rId24"/>
    <p:sldId id="340" r:id="rId25"/>
    <p:sldId id="341" r:id="rId26"/>
    <p:sldId id="303" r:id="rId27"/>
    <p:sldId id="342" r:id="rId28"/>
    <p:sldId id="318" r:id="rId29"/>
    <p:sldId id="343" r:id="rId3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1720"/>
    <a:srgbClr val="3365A3"/>
    <a:srgbClr val="CC0000"/>
    <a:srgbClr val="074898"/>
    <a:srgbClr val="FFE474"/>
    <a:srgbClr val="9184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7" autoAdjust="0"/>
    <p:restoredTop sz="81535" autoAdjust="0"/>
  </p:normalViewPr>
  <p:slideViewPr>
    <p:cSldViewPr snapToGrid="0">
      <p:cViewPr varScale="1">
        <p:scale>
          <a:sx n="63" d="100"/>
          <a:sy n="63" d="100"/>
        </p:scale>
        <p:origin x="1080"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75" d="100"/>
          <a:sy n="75" d="100"/>
        </p:scale>
        <p:origin x="3900" y="17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654BA6D-C0DA-8D04-740E-2869836BBE5A}"/>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s-MX"/>
          </a:p>
        </p:txBody>
      </p:sp>
      <p:sp>
        <p:nvSpPr>
          <p:cNvPr id="3" name="Date Placeholder 2">
            <a:extLst>
              <a:ext uri="{FF2B5EF4-FFF2-40B4-BE49-F238E27FC236}">
                <a16:creationId xmlns:a16="http://schemas.microsoft.com/office/drawing/2014/main" xmlns="" id="{56224586-70F3-AABE-F434-93AEBB4F1171}"/>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98FC5CA2-D650-461A-A7E4-D5C5EA37E50B}" type="datetimeFigureOut">
              <a:rPr lang="es-MX" smtClean="0"/>
              <a:t>19/09/2022</a:t>
            </a:fld>
            <a:endParaRPr lang="es-MX"/>
          </a:p>
        </p:txBody>
      </p:sp>
      <p:sp>
        <p:nvSpPr>
          <p:cNvPr id="4" name="Footer Placeholder 3">
            <a:extLst>
              <a:ext uri="{FF2B5EF4-FFF2-40B4-BE49-F238E27FC236}">
                <a16:creationId xmlns:a16="http://schemas.microsoft.com/office/drawing/2014/main" xmlns="" id="{09ED47F9-079E-9AFF-6987-DC7726D54921}"/>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s-MX"/>
          </a:p>
        </p:txBody>
      </p:sp>
      <p:sp>
        <p:nvSpPr>
          <p:cNvPr id="5" name="Slide Number Placeholder 4">
            <a:extLst>
              <a:ext uri="{FF2B5EF4-FFF2-40B4-BE49-F238E27FC236}">
                <a16:creationId xmlns:a16="http://schemas.microsoft.com/office/drawing/2014/main" xmlns="" id="{D6299232-3E30-1D69-00B0-83DA9C4E89CC}"/>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F83C9E82-5CE1-48DE-8C7F-705752EE9B05}" type="slidenum">
              <a:rPr lang="es-MX" smtClean="0"/>
              <a:t>‹#›</a:t>
            </a:fld>
            <a:endParaRPr lang="es-MX"/>
          </a:p>
        </p:txBody>
      </p:sp>
    </p:spTree>
    <p:extLst>
      <p:ext uri="{BB962C8B-B14F-4D97-AF65-F5344CB8AC3E}">
        <p14:creationId xmlns:p14="http://schemas.microsoft.com/office/powerpoint/2010/main" val="27444669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xmlns="" id="{373E050E-2758-4D7C-BF8A-2A38F40815ED}"/>
              </a:ext>
            </a:extLst>
          </p:cNvPr>
          <p:cNvSpPr>
            <a:spLocks noGrp="1" noRot="1" noChangeAspect="1"/>
          </p:cNvSpPr>
          <p:nvPr>
            <p:ph type="sldImg" idx="2"/>
          </p:nvPr>
        </p:nvSpPr>
        <p:spPr>
          <a:xfrm>
            <a:off x="635496" y="788175"/>
            <a:ext cx="6044208" cy="3399867"/>
          </a:xfrm>
          <a:prstGeom prst="rect">
            <a:avLst/>
          </a:prstGeom>
          <a:noFill/>
          <a:ln w="12700">
            <a:solidFill>
              <a:prstClr val="black"/>
            </a:solidFill>
          </a:ln>
        </p:spPr>
        <p:txBody>
          <a:bodyPr vert="horz" lIns="194209" tIns="97104" rIns="194209" bIns="97104" rtlCol="0" anchor="ctr"/>
          <a:lstStyle/>
          <a:p>
            <a:pPr lvl="0"/>
            <a:endParaRPr lang="en-US" noProof="0"/>
          </a:p>
        </p:txBody>
      </p:sp>
      <p:sp>
        <p:nvSpPr>
          <p:cNvPr id="8" name="Notes Placeholder 7">
            <a:extLst>
              <a:ext uri="{FF2B5EF4-FFF2-40B4-BE49-F238E27FC236}">
                <a16:creationId xmlns:a16="http://schemas.microsoft.com/office/drawing/2014/main" xmlns="" id="{5A186809-461E-39C2-D0E4-9C6D0D4118BF}"/>
              </a:ext>
            </a:extLst>
          </p:cNvPr>
          <p:cNvSpPr>
            <a:spLocks noGrp="1"/>
          </p:cNvSpPr>
          <p:nvPr>
            <p:ph type="body" sz="quarter" idx="3"/>
          </p:nvPr>
        </p:nvSpPr>
        <p:spPr>
          <a:xfrm>
            <a:off x="635497" y="4349580"/>
            <a:ext cx="6044208" cy="477060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MX" dirty="0"/>
          </a:p>
        </p:txBody>
      </p:sp>
      <p:sp>
        <p:nvSpPr>
          <p:cNvPr id="9" name="Slide Number Placeholder 8">
            <a:extLst>
              <a:ext uri="{FF2B5EF4-FFF2-40B4-BE49-F238E27FC236}">
                <a16:creationId xmlns:a16="http://schemas.microsoft.com/office/drawing/2014/main" xmlns="" id="{DB922857-EBEB-9AD1-10A8-8D37C13E79CB}"/>
              </a:ext>
            </a:extLst>
          </p:cNvPr>
          <p:cNvSpPr>
            <a:spLocks noGrp="1"/>
          </p:cNvSpPr>
          <p:nvPr>
            <p:ph type="sldNum" sz="quarter" idx="5"/>
          </p:nvPr>
        </p:nvSpPr>
        <p:spPr>
          <a:xfrm>
            <a:off x="3747959" y="8800715"/>
            <a:ext cx="3170238" cy="481012"/>
          </a:xfrm>
          <a:prstGeom prst="rect">
            <a:avLst/>
          </a:prstGeom>
        </p:spPr>
        <p:txBody>
          <a:bodyPr vert="horz" lIns="91440" tIns="45720" rIns="91440" bIns="45720" rtlCol="0" anchor="b"/>
          <a:lstStyle>
            <a:lvl1pPr algn="r">
              <a:defRPr sz="1200" baseline="0"/>
            </a:lvl1pPr>
          </a:lstStyle>
          <a:p>
            <a:fld id="{DEE984C6-7639-4B2E-B436-FF58C21C68A8}" type="slidenum">
              <a:rPr lang="es-MX" smtClean="0"/>
              <a:pPr/>
              <a:t>‹#›</a:t>
            </a:fld>
            <a:endParaRPr lang="es-MX" dirty="0"/>
          </a:p>
        </p:txBody>
      </p:sp>
    </p:spTree>
    <p:extLst>
      <p:ext uri="{BB962C8B-B14F-4D97-AF65-F5344CB8AC3E}">
        <p14:creationId xmlns:p14="http://schemas.microsoft.com/office/powerpoint/2010/main" val="38205460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Notes Placeholder 2">
            <a:extLst>
              <a:ext uri="{FF2B5EF4-FFF2-40B4-BE49-F238E27FC236}">
                <a16:creationId xmlns:a16="http://schemas.microsoft.com/office/drawing/2014/main" xmlns="" id="{96EF978B-B584-4DA8-B976-519963387884}"/>
              </a:ext>
            </a:extLst>
          </p:cNvPr>
          <p:cNvSpPr>
            <a:spLocks noGrp="1"/>
          </p:cNvSpPr>
          <p:nvPr>
            <p:ph type="body" idx="1"/>
          </p:nvPr>
        </p:nvSpPr>
        <p:spPr/>
        <p:txBody>
          <a:bodyPr/>
          <a:lstStyle/>
          <a:p>
            <a:r>
              <a:rPr lang="en-US" dirty="0"/>
              <a:t>Welcome and Thank you for once again joining our Diabetes Prevention and Control class! This class will have two parts so that we can explain in detail all the information we want to share with you.</a:t>
            </a:r>
          </a:p>
          <a:p>
            <a:r>
              <a:rPr lang="en-US" dirty="0"/>
              <a:t/>
            </a:r>
            <a:br>
              <a:rPr lang="en-US" dirty="0"/>
            </a:br>
            <a:endParaRPr lang="en-US" dirty="0"/>
          </a:p>
        </p:txBody>
      </p:sp>
      <p:sp>
        <p:nvSpPr>
          <p:cNvPr id="4" name="Slide Number Placeholder 3">
            <a:extLst>
              <a:ext uri="{FF2B5EF4-FFF2-40B4-BE49-F238E27FC236}">
                <a16:creationId xmlns:a16="http://schemas.microsoft.com/office/drawing/2014/main" xmlns="" id="{B21414DA-03BE-42B7-B775-5B6827F2E591}"/>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16042965" indent="-16042965"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045"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092"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13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4184"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67C7E6AF-A421-41F5-ACD0-71302A57795B}" type="slidenum">
              <a:rPr lang="en-US" altLang="en-US" sz="1200">
                <a:latin typeface="+mn-lt"/>
              </a:rPr>
              <a:pPr/>
              <a:t>1</a:t>
            </a:fld>
            <a:endParaRPr lang="en-US" altLang="en-US" sz="1200" dirty="0">
              <a:latin typeface="+mn-lt"/>
            </a:endParaRPr>
          </a:p>
        </p:txBody>
      </p:sp>
      <p:sp>
        <p:nvSpPr>
          <p:cNvPr id="17" name="Slide Image Placeholder 16">
            <a:extLst>
              <a:ext uri="{FF2B5EF4-FFF2-40B4-BE49-F238E27FC236}">
                <a16:creationId xmlns:a16="http://schemas.microsoft.com/office/drawing/2014/main" xmlns="" id="{B2E580DA-17CB-58B8-A64D-D6AACDA7E942}"/>
              </a:ext>
            </a:extLst>
          </p:cNvPr>
          <p:cNvSpPr>
            <a:spLocks noGrp="1" noRot="1" noChangeAspect="1"/>
          </p:cNvSpPr>
          <p:nvPr>
            <p:ph type="sldImg"/>
          </p:nvPr>
        </p:nvSpPr>
        <p:spPr>
          <a:xfrm>
            <a:off x="635000" y="787400"/>
            <a:ext cx="6045200" cy="3400425"/>
          </a:xfrm>
        </p:spPr>
      </p:sp>
    </p:spTree>
    <p:extLst>
      <p:ext uri="{BB962C8B-B14F-4D97-AF65-F5344CB8AC3E}">
        <p14:creationId xmlns:p14="http://schemas.microsoft.com/office/powerpoint/2010/main" val="2286833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your kidneys don't work, you can't urinate and get rid of chemicals that harm your body. A dialysis machine can help with this when your kidneys no longer can. This process is normally 3 hours, three times a week. It is very difficult to get to this point because many times there is no remedy or solution. But we must prevent reaching this point because there comes a time when even with the help of the machine, it is not enough. That's why your doctor tries to help you reach the health goals necessary to avoid this complication.</a:t>
            </a:r>
          </a:p>
          <a:p>
            <a:r>
              <a:rPr lang="en-US" dirty="0"/>
              <a:t/>
            </a:r>
            <a:br>
              <a:rPr lang="en-US" dirty="0"/>
            </a:br>
            <a:endParaRPr lang="en-US" dirty="0"/>
          </a:p>
          <a:p>
            <a:endParaRPr lang="es-MX" noProof="0" dirty="0"/>
          </a:p>
          <a:p>
            <a:endParaRPr lang="es-MX" noProof="0" dirty="0"/>
          </a:p>
        </p:txBody>
      </p:sp>
      <p:sp>
        <p:nvSpPr>
          <p:cNvPr id="4" name="Slide Number Placeholder 3"/>
          <p:cNvSpPr>
            <a:spLocks noGrp="1"/>
          </p:cNvSpPr>
          <p:nvPr>
            <p:ph type="sldNum" sz="quarter" idx="5"/>
          </p:nvPr>
        </p:nvSpPr>
        <p:spPr>
          <a:xfrm>
            <a:off x="3786059" y="8813025"/>
            <a:ext cx="3170238" cy="481012"/>
          </a:xfrm>
        </p:spPr>
        <p:txBody>
          <a:bodyPr/>
          <a:lstStyle/>
          <a:p>
            <a:fld id="{6DFFA136-D38B-46BD-B25D-4D9F4CFA34BC}" type="slidenum">
              <a:rPr lang="en-US" altLang="en-US" smtClean="0"/>
              <a:pPr/>
              <a:t>10</a:t>
            </a:fld>
            <a:endParaRPr lang="en-US" altLang="en-US" dirty="0"/>
          </a:p>
        </p:txBody>
      </p:sp>
      <p:sp>
        <p:nvSpPr>
          <p:cNvPr id="7" name="Slide Image Placeholder 6">
            <a:extLst>
              <a:ext uri="{FF2B5EF4-FFF2-40B4-BE49-F238E27FC236}">
                <a16:creationId xmlns:a16="http://schemas.microsoft.com/office/drawing/2014/main" xmlns="" id="{475B8C41-A965-709F-EEC5-263EF6A3E920}"/>
              </a:ext>
            </a:extLst>
          </p:cNvPr>
          <p:cNvSpPr>
            <a:spLocks noGrp="1" noRot="1" noChangeAspect="1"/>
          </p:cNvSpPr>
          <p:nvPr>
            <p:ph type="sldImg"/>
          </p:nvPr>
        </p:nvSpPr>
        <p:spPr>
          <a:xfrm>
            <a:off x="635000" y="787400"/>
            <a:ext cx="6045200" cy="3400425"/>
          </a:xfrm>
        </p:spPr>
      </p:sp>
    </p:spTree>
    <p:extLst>
      <p:ext uri="{BB962C8B-B14F-4D97-AF65-F5344CB8AC3E}">
        <p14:creationId xmlns:p14="http://schemas.microsoft.com/office/powerpoint/2010/main" val="3376146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Our entire body is kept in good working order by our arteries. Our entire body has arteries – from our toes to our brains, from our sexual organs to our eyes – some arteries are larger and some are tiny. Everyone can cause damage to the arteries by having bad habits and everyone can stay healthy with good habits.</a:t>
            </a:r>
          </a:p>
          <a:p>
            <a:r>
              <a:rPr lang="en-US" dirty="0"/>
              <a:t/>
            </a:r>
            <a:br>
              <a:rPr lang="en-US" dirty="0"/>
            </a:br>
            <a:endParaRPr lang="en-US" dirty="0"/>
          </a:p>
          <a:p>
            <a:endParaRPr lang="es-MX" noProof="0" dirty="0"/>
          </a:p>
        </p:txBody>
      </p:sp>
      <p:sp>
        <p:nvSpPr>
          <p:cNvPr id="4" name="Slide Number Placeholder 3"/>
          <p:cNvSpPr>
            <a:spLocks noGrp="1"/>
          </p:cNvSpPr>
          <p:nvPr>
            <p:ph type="sldNum" sz="quarter" idx="5"/>
          </p:nvPr>
        </p:nvSpPr>
        <p:spPr/>
        <p:txBody>
          <a:bodyPr/>
          <a:lstStyle/>
          <a:p>
            <a:fld id="{6DFFA136-D38B-46BD-B25D-4D9F4CFA34BC}" type="slidenum">
              <a:rPr lang="en-US" altLang="en-US" smtClean="0"/>
              <a:pPr/>
              <a:t>11</a:t>
            </a:fld>
            <a:endParaRPr lang="en-US" altLang="en-US"/>
          </a:p>
        </p:txBody>
      </p:sp>
      <p:sp>
        <p:nvSpPr>
          <p:cNvPr id="7" name="Slide Image Placeholder 6">
            <a:extLst>
              <a:ext uri="{FF2B5EF4-FFF2-40B4-BE49-F238E27FC236}">
                <a16:creationId xmlns:a16="http://schemas.microsoft.com/office/drawing/2014/main" xmlns="" id="{DB912C06-3749-BD4B-B056-E123E187A19B}"/>
              </a:ext>
            </a:extLst>
          </p:cNvPr>
          <p:cNvSpPr>
            <a:spLocks noGrp="1" noRot="1" noChangeAspect="1"/>
          </p:cNvSpPr>
          <p:nvPr>
            <p:ph type="sldImg"/>
          </p:nvPr>
        </p:nvSpPr>
        <p:spPr/>
      </p:sp>
    </p:spTree>
    <p:extLst>
      <p:ext uri="{BB962C8B-B14F-4D97-AF65-F5344CB8AC3E}">
        <p14:creationId xmlns:p14="http://schemas.microsoft.com/office/powerpoint/2010/main" val="270489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Notes Placeholder 2">
            <a:extLst>
              <a:ext uri="{FF2B5EF4-FFF2-40B4-BE49-F238E27FC236}">
                <a16:creationId xmlns:a16="http://schemas.microsoft.com/office/drawing/2014/main" xmlns="" id="{E66D9F85-AA06-42DC-A271-8CF507C4A4F4}"/>
              </a:ext>
            </a:extLst>
          </p:cNvPr>
          <p:cNvSpPr>
            <a:spLocks noGrp="1"/>
          </p:cNvSpPr>
          <p:nvPr>
            <p:ph type="body" idx="1"/>
          </p:nvPr>
        </p:nvSpPr>
        <p:spPr/>
        <p:txBody>
          <a:bodyPr/>
          <a:lstStyle/>
          <a:p>
            <a:r>
              <a:rPr lang="en-US" dirty="0"/>
              <a:t>Their eyes are one of the parts that have many very small arteries and by not taking care of preventing or controlling diseases like diabetes and high blood pressure, those arteries can cause problems and even cause blindness. Diabetes and high blood pressure are the most common causes of blindness.</a:t>
            </a:r>
          </a:p>
          <a:p>
            <a:endParaRPr lang="en-US" dirty="0"/>
          </a:p>
        </p:txBody>
      </p:sp>
      <p:sp>
        <p:nvSpPr>
          <p:cNvPr id="4" name="Slide Number Placeholder 3">
            <a:extLst>
              <a:ext uri="{FF2B5EF4-FFF2-40B4-BE49-F238E27FC236}">
                <a16:creationId xmlns:a16="http://schemas.microsoft.com/office/drawing/2014/main" xmlns="" id="{AA3C9D65-2ECE-4E44-A160-CBC3358ABB03}"/>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16042965" indent="-16042965"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045"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092"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13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4184"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8F6609BF-B147-4E16-A833-28B4E81426F4}" type="slidenum">
              <a:rPr lang="en-US" altLang="en-US" sz="1200"/>
              <a:pPr/>
              <a:t>12</a:t>
            </a:fld>
            <a:endParaRPr lang="en-US" altLang="en-US" sz="1200" dirty="0"/>
          </a:p>
        </p:txBody>
      </p:sp>
      <p:sp>
        <p:nvSpPr>
          <p:cNvPr id="5" name="Slide Image Placeholder 4">
            <a:extLst>
              <a:ext uri="{FF2B5EF4-FFF2-40B4-BE49-F238E27FC236}">
                <a16:creationId xmlns:a16="http://schemas.microsoft.com/office/drawing/2014/main" xmlns="" id="{C00245A4-9EF5-8562-268C-73C1D8DE8E4C}"/>
              </a:ext>
            </a:extLst>
          </p:cNvPr>
          <p:cNvSpPr>
            <a:spLocks noGrp="1" noRot="1" noChangeAspect="1"/>
          </p:cNvSpPr>
          <p:nvPr>
            <p:ph type="sldImg"/>
          </p:nvPr>
        </p:nvSpPr>
        <p:spPr>
          <a:xfrm>
            <a:off x="635000" y="787400"/>
            <a:ext cx="6045200" cy="3400425"/>
          </a:xfrm>
        </p:spPr>
      </p:sp>
    </p:spTree>
    <p:extLst>
      <p:ext uri="{BB962C8B-B14F-4D97-AF65-F5344CB8AC3E}">
        <p14:creationId xmlns:p14="http://schemas.microsoft.com/office/powerpoint/2010/main" val="2965834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Notes Placeholder 2">
            <a:extLst>
              <a:ext uri="{FF2B5EF4-FFF2-40B4-BE49-F238E27FC236}">
                <a16:creationId xmlns:a16="http://schemas.microsoft.com/office/drawing/2014/main" xmlns="" id="{E66D9F85-AA06-42DC-A271-8CF507C4A4F4}"/>
              </a:ext>
            </a:extLst>
          </p:cNvPr>
          <p:cNvSpPr>
            <a:spLocks noGrp="1"/>
          </p:cNvSpPr>
          <p:nvPr>
            <p:ph type="body" idx="1"/>
          </p:nvPr>
        </p:nvSpPr>
        <p:spPr/>
        <p:txBody>
          <a:bodyPr/>
          <a:lstStyle/>
          <a:p>
            <a:r>
              <a:rPr lang="en-US" dirty="0"/>
              <a:t>You, whether you have diabetes or are at risk for diabetes, should see an eye doctor annually to check the health of your eyes. Your eye doctor will be able to detect if there are problems that need to be checked more carefully and will help you know if you are still able to drive a car, read, etc. The best form of prevention (aside from your diet and exercise) is to have this exam done annually. If your eyes have not been examined this year, please talk to your Community Health Worker to help you make an appointment with your eye doctor through the Clinic.</a:t>
            </a:r>
            <a:endParaRPr lang="es-MX" altLang="en-US" noProof="0" dirty="0"/>
          </a:p>
        </p:txBody>
      </p:sp>
      <p:sp>
        <p:nvSpPr>
          <p:cNvPr id="4" name="Slide Number Placeholder 3">
            <a:extLst>
              <a:ext uri="{FF2B5EF4-FFF2-40B4-BE49-F238E27FC236}">
                <a16:creationId xmlns:a16="http://schemas.microsoft.com/office/drawing/2014/main" xmlns="" id="{AA3C9D65-2ECE-4E44-A160-CBC3358ABB03}"/>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16042965" indent="-16042965"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045"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092"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13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4184"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8F6609BF-B147-4E16-A833-28B4E81426F4}" type="slidenum">
              <a:rPr lang="en-US" altLang="en-US" sz="1200"/>
              <a:pPr/>
              <a:t>13</a:t>
            </a:fld>
            <a:endParaRPr lang="en-US" altLang="en-US" sz="1200" dirty="0"/>
          </a:p>
        </p:txBody>
      </p:sp>
      <p:sp>
        <p:nvSpPr>
          <p:cNvPr id="5" name="Slide Image Placeholder 4">
            <a:extLst>
              <a:ext uri="{FF2B5EF4-FFF2-40B4-BE49-F238E27FC236}">
                <a16:creationId xmlns:a16="http://schemas.microsoft.com/office/drawing/2014/main" xmlns="" id="{5716AF18-DF42-0C16-0A31-AB744FC26E53}"/>
              </a:ext>
            </a:extLst>
          </p:cNvPr>
          <p:cNvSpPr>
            <a:spLocks noGrp="1" noRot="1" noChangeAspect="1"/>
          </p:cNvSpPr>
          <p:nvPr>
            <p:ph type="sldImg"/>
          </p:nvPr>
        </p:nvSpPr>
        <p:spPr>
          <a:xfrm>
            <a:off x="635000" y="787400"/>
            <a:ext cx="6045200" cy="3400425"/>
          </a:xfrm>
        </p:spPr>
      </p:sp>
    </p:spTree>
    <p:extLst>
      <p:ext uri="{BB962C8B-B14F-4D97-AF65-F5344CB8AC3E}">
        <p14:creationId xmlns:p14="http://schemas.microsoft.com/office/powerpoint/2010/main" val="1187680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Another one of the common complications of uncontrolled diabetes is losing sensation in your extremities due to arteries that begin to damage! When blood no longer flows healthily to our extremities, we feel no sensation in places like our feet! This is why one of the simplest but most forgotten prevention tests – when you have already developed diabetes – is the foot check. If you can, do this test at home. Just check the bottoms of your feet, and between your toes…if you can't see them without help, ask someone who lives in your home to help you check. Another idea that we can suggest is to put a medium mirror on the floor to be able to see the soles of your feet. Any problems you see should be reported to your doctor as soon as possible. All infections, cuts or blisters in a person with diabetes heal very slowly or do not heal at all, for this reason, they must be treated as soon as possible to prevent these complications from progressing and becoming a bigger problem. Remember that this is easy to prevent.</a:t>
            </a:r>
          </a:p>
          <a:p>
            <a:r>
              <a:rPr lang="en-US" dirty="0"/>
              <a:t/>
            </a:r>
            <a:br>
              <a:rPr lang="en-US" dirty="0"/>
            </a:br>
            <a:endParaRPr lang="en-US" dirty="0"/>
          </a:p>
          <a:p>
            <a:endParaRPr lang="es-MX" noProof="0" dirty="0"/>
          </a:p>
        </p:txBody>
      </p:sp>
      <p:sp>
        <p:nvSpPr>
          <p:cNvPr id="4" name="Slide Number Placeholder 3"/>
          <p:cNvSpPr>
            <a:spLocks noGrp="1"/>
          </p:cNvSpPr>
          <p:nvPr>
            <p:ph type="sldNum" sz="quarter" idx="5"/>
          </p:nvPr>
        </p:nvSpPr>
        <p:spPr/>
        <p:txBody>
          <a:bodyPr/>
          <a:lstStyle/>
          <a:p>
            <a:fld id="{6DFFA136-D38B-46BD-B25D-4D9F4CFA34BC}" type="slidenum">
              <a:rPr lang="en-US" altLang="en-US" smtClean="0"/>
              <a:pPr/>
              <a:t>14</a:t>
            </a:fld>
            <a:endParaRPr lang="en-US" altLang="en-US"/>
          </a:p>
        </p:txBody>
      </p:sp>
      <p:sp>
        <p:nvSpPr>
          <p:cNvPr id="7" name="Slide Image Placeholder 6">
            <a:extLst>
              <a:ext uri="{FF2B5EF4-FFF2-40B4-BE49-F238E27FC236}">
                <a16:creationId xmlns:a16="http://schemas.microsoft.com/office/drawing/2014/main" xmlns="" id="{1DD291EF-E618-4DC1-4B71-10E16190E598}"/>
              </a:ext>
            </a:extLst>
          </p:cNvPr>
          <p:cNvSpPr>
            <a:spLocks noGrp="1" noRot="1" noChangeAspect="1"/>
          </p:cNvSpPr>
          <p:nvPr>
            <p:ph type="sldImg"/>
          </p:nvPr>
        </p:nvSpPr>
        <p:spPr/>
      </p:sp>
    </p:spTree>
    <p:extLst>
      <p:ext uri="{BB962C8B-B14F-4D97-AF65-F5344CB8AC3E}">
        <p14:creationId xmlns:p14="http://schemas.microsoft.com/office/powerpoint/2010/main" val="3487447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How can we prevent these diseases and complications?</a:t>
            </a: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6DFFA136-D38B-46BD-B25D-4D9F4CFA34BC}" type="slidenum">
              <a:rPr lang="en-US" altLang="en-US" smtClean="0"/>
              <a:pPr/>
              <a:t>15</a:t>
            </a:fld>
            <a:endParaRPr lang="en-US" altLang="en-US"/>
          </a:p>
        </p:txBody>
      </p:sp>
      <p:sp>
        <p:nvSpPr>
          <p:cNvPr id="7" name="Slide Image Placeholder 6">
            <a:extLst>
              <a:ext uri="{FF2B5EF4-FFF2-40B4-BE49-F238E27FC236}">
                <a16:creationId xmlns:a16="http://schemas.microsoft.com/office/drawing/2014/main" xmlns="" id="{67E923DB-D6A0-4007-D16B-FB0525908ABB}"/>
              </a:ext>
            </a:extLst>
          </p:cNvPr>
          <p:cNvSpPr>
            <a:spLocks noGrp="1" noRot="1" noChangeAspect="1"/>
          </p:cNvSpPr>
          <p:nvPr>
            <p:ph type="sldImg"/>
          </p:nvPr>
        </p:nvSpPr>
        <p:spPr/>
      </p:sp>
    </p:spTree>
    <p:extLst>
      <p:ext uri="{BB962C8B-B14F-4D97-AF65-F5344CB8AC3E}">
        <p14:creationId xmlns:p14="http://schemas.microsoft.com/office/powerpoint/2010/main" val="3118032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2">
            <a:extLst>
              <a:ext uri="{FF2B5EF4-FFF2-40B4-BE49-F238E27FC236}">
                <a16:creationId xmlns:a16="http://schemas.microsoft.com/office/drawing/2014/main" xmlns="" id="{7D149E98-12F2-492E-9DDE-D19CB11B8680}"/>
              </a:ext>
            </a:extLst>
          </p:cNvPr>
          <p:cNvSpPr>
            <a:spLocks noGrp="1"/>
          </p:cNvSpPr>
          <p:nvPr>
            <p:ph type="body" idx="1"/>
          </p:nvPr>
        </p:nvSpPr>
        <p:spPr/>
        <p:txBody>
          <a:bodyPr/>
          <a:lstStyle/>
          <a:p>
            <a:r>
              <a:rPr lang="en-US" dirty="0"/>
              <a:t>One of the simple ways to prevent complications is vaccines. We know that there are many vaccines and that sometimes it can be confusing or sometimes it is difficult to understand how these vaccines work in your body. In our diabetes prevention and control we are concentrating on two in particular: Flu and pneumonia because these diseases are very common and can cause a lot of harm to a person who is at risk for diabetes or has uncontrolled diabetes.</a:t>
            </a:r>
          </a:p>
          <a:p>
            <a:r>
              <a:rPr lang="en-US" dirty="0"/>
              <a:t/>
            </a:r>
            <a:br>
              <a:rPr lang="en-US" dirty="0"/>
            </a:br>
            <a:endParaRPr lang="en-US" dirty="0"/>
          </a:p>
          <a:p>
            <a:endParaRPr lang="es-MX" altLang="en-US" noProof="0" dirty="0"/>
          </a:p>
        </p:txBody>
      </p:sp>
      <p:sp>
        <p:nvSpPr>
          <p:cNvPr id="4" name="Slide Number Placeholder 3">
            <a:extLst>
              <a:ext uri="{FF2B5EF4-FFF2-40B4-BE49-F238E27FC236}">
                <a16:creationId xmlns:a16="http://schemas.microsoft.com/office/drawing/2014/main" xmlns="" id="{9B8611A8-D95D-4192-82AE-65C386B4A6D6}"/>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16042965" indent="-16042965"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045"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092"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13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4184"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10D63FD9-A2A0-4870-B41E-D32A698D1260}" type="slidenum">
              <a:rPr lang="en-US" altLang="en-US" sz="1200"/>
              <a:pPr/>
              <a:t>16</a:t>
            </a:fld>
            <a:endParaRPr lang="en-US" altLang="en-US" sz="1200" dirty="0"/>
          </a:p>
        </p:txBody>
      </p:sp>
      <p:sp>
        <p:nvSpPr>
          <p:cNvPr id="5" name="Slide Image Placeholder 4">
            <a:extLst>
              <a:ext uri="{FF2B5EF4-FFF2-40B4-BE49-F238E27FC236}">
                <a16:creationId xmlns:a16="http://schemas.microsoft.com/office/drawing/2014/main" xmlns="" id="{19D98461-2D7C-404A-C80A-FC4CA47E5C95}"/>
              </a:ext>
            </a:extLst>
          </p:cNvPr>
          <p:cNvSpPr>
            <a:spLocks noGrp="1" noRot="1" noChangeAspect="1"/>
          </p:cNvSpPr>
          <p:nvPr>
            <p:ph type="sldImg"/>
          </p:nvPr>
        </p:nvSpPr>
        <p:spPr>
          <a:xfrm>
            <a:off x="635000" y="787400"/>
            <a:ext cx="6045200" cy="3400425"/>
          </a:xfrm>
        </p:spPr>
      </p:sp>
    </p:spTree>
    <p:extLst>
      <p:ext uri="{BB962C8B-B14F-4D97-AF65-F5344CB8AC3E}">
        <p14:creationId xmlns:p14="http://schemas.microsoft.com/office/powerpoint/2010/main" val="3973609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Notes Placeholder 2">
            <a:extLst>
              <a:ext uri="{FF2B5EF4-FFF2-40B4-BE49-F238E27FC236}">
                <a16:creationId xmlns:a16="http://schemas.microsoft.com/office/drawing/2014/main" xmlns="" id="{D9971D2D-E575-412E-A6AC-C6CE243E6634}"/>
              </a:ext>
            </a:extLst>
          </p:cNvPr>
          <p:cNvSpPr>
            <a:spLocks noGrp="1"/>
          </p:cNvSpPr>
          <p:nvPr>
            <p:ph type="body" idx="1"/>
          </p:nvPr>
        </p:nvSpPr>
        <p:spPr/>
        <p:txBody>
          <a:bodyPr/>
          <a:lstStyle/>
          <a:p>
            <a:r>
              <a:rPr lang="en-US" dirty="0"/>
              <a:t>Many of us are already well informed about flu viruses that change annually and require vaccinations for prevention. The Good Samaritan Clinic is offering free flu shots – contact your Community Health Worker if you still need this shot. Another preventable disease is pneumonia which requires a vaccine that is sometimes a bit expensive – if you have the possibility to apply this vaccine for free – you should consider the opportunity to do so. It is important to do this to prevent complications. Now in these times of pandemic we also have a lot of information at our fingertips about the vaccine against the COVID virus and there are possibilities to get this vaccine for free. Just like the flu, if you have not had the opportunity to do so - contact your Community Health Worker and they can help you find a place to do it. There is SO MUCH information available to people about vaccines and how they work…..and we know that in recent times there has been more confusion regarding vaccines. The reality is that sometimes we tend to think that "it's not going to happen to me" and we leave something to chance when we can actually prevent it. If you have doubts about any of these vaccines, please consult valid and medically supported websites - or talk to your Community Health Worker - we would love to help you navigate your doubts and myths about vaccines.</a:t>
            </a:r>
            <a:endParaRPr lang="en-US" altLang="en-US" dirty="0"/>
          </a:p>
        </p:txBody>
      </p:sp>
      <p:sp>
        <p:nvSpPr>
          <p:cNvPr id="4" name="Slide Number Placeholder 3">
            <a:extLst>
              <a:ext uri="{FF2B5EF4-FFF2-40B4-BE49-F238E27FC236}">
                <a16:creationId xmlns:a16="http://schemas.microsoft.com/office/drawing/2014/main" xmlns="" id="{FDD6619F-CF66-4F10-90E8-3E316DE08BF1}"/>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16042965" indent="-16042965"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045"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092"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13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4184"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715FBBDE-AD7A-4F6E-BB4A-DDED47F82B07}" type="slidenum">
              <a:rPr lang="en-US" altLang="en-US" sz="1200"/>
              <a:pPr/>
              <a:t>17</a:t>
            </a:fld>
            <a:endParaRPr lang="en-US" altLang="en-US" sz="1200" dirty="0"/>
          </a:p>
        </p:txBody>
      </p:sp>
      <p:sp>
        <p:nvSpPr>
          <p:cNvPr id="5" name="Slide Image Placeholder 4">
            <a:extLst>
              <a:ext uri="{FF2B5EF4-FFF2-40B4-BE49-F238E27FC236}">
                <a16:creationId xmlns:a16="http://schemas.microsoft.com/office/drawing/2014/main" xmlns="" id="{A5ABA653-A964-FCDF-6428-FE3F6588883C}"/>
              </a:ext>
            </a:extLst>
          </p:cNvPr>
          <p:cNvSpPr>
            <a:spLocks noGrp="1" noRot="1" noChangeAspect="1"/>
          </p:cNvSpPr>
          <p:nvPr>
            <p:ph type="sldImg"/>
          </p:nvPr>
        </p:nvSpPr>
        <p:spPr>
          <a:xfrm>
            <a:off x="635000" y="787400"/>
            <a:ext cx="6045200" cy="3400425"/>
          </a:xfrm>
        </p:spPr>
      </p:sp>
    </p:spTree>
    <p:extLst>
      <p:ext uri="{BB962C8B-B14F-4D97-AF65-F5344CB8AC3E}">
        <p14:creationId xmlns:p14="http://schemas.microsoft.com/office/powerpoint/2010/main" val="1842388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a:extLst>
              <a:ext uri="{FF2B5EF4-FFF2-40B4-BE49-F238E27FC236}">
                <a16:creationId xmlns:a16="http://schemas.microsoft.com/office/drawing/2014/main" xmlns="" id="{88E02635-E5C8-4BDA-A6C3-EE7E3D2AFD29}"/>
              </a:ext>
            </a:extLst>
          </p:cNvPr>
          <p:cNvSpPr>
            <a:spLocks noGrp="1"/>
          </p:cNvSpPr>
          <p:nvPr>
            <p:ph type="body" idx="1"/>
          </p:nvPr>
        </p:nvSpPr>
        <p:spPr/>
        <p:txBody>
          <a:bodyPr/>
          <a:lstStyle/>
          <a:p>
            <a:r>
              <a:rPr lang="en-US" dirty="0"/>
              <a:t>Other preventive tests that can make the difference between a short treatment or more advanced or more complicated diseases are:</a:t>
            </a:r>
          </a:p>
          <a:p>
            <a:r>
              <a:rPr lang="en-US" dirty="0"/>
              <a:t>1- Colonoscopy: The most current medical recommendations by the Center for Disease Control for colonoscopies are to have a screening beginning at age 45 and every 10 years thereafter. This test can help you find colorectal cancer and prevent it from progressing without being monitored and treated. </a:t>
            </a:r>
          </a:p>
          <a:p>
            <a:r>
              <a:rPr lang="en-US" dirty="0"/>
              <a:t>2- Mammography: The most current medical recommendations by the Center for Disease Control for mammograms are to have a screening beginning at age 50 and every two years thereafter. This exam can help detect breast cancer and prevent it from progressing without being monitored and treated. </a:t>
            </a:r>
          </a:p>
          <a:p>
            <a:r>
              <a:rPr lang="en-US" dirty="0"/>
              <a:t>3- Pap Smear: The most current medical recommendations by the Center for Disease Control for Pap smears are to have a Pap smear beginning at age 21 and every three years thereafter. This test can help detect cervical cancer and prevent it from progressing without being monitored and treated. </a:t>
            </a:r>
          </a:p>
          <a:p>
            <a:r>
              <a:rPr lang="en-US" dirty="0"/>
              <a:t>In any of the above-mentioned exams, it is always necessary that you follow your doctor's recommendations, since there may be other reasons or health conditions for which your doctor decides to do exams more frequently. These causes, such as susceptibility to these types of cancer in your family or other medical conditions, may change the recommendations for you in particular.</a:t>
            </a:r>
            <a:endParaRPr lang="es-MX" altLang="en-US" noProof="0" dirty="0"/>
          </a:p>
        </p:txBody>
      </p:sp>
      <p:sp>
        <p:nvSpPr>
          <p:cNvPr id="4" name="Slide Number Placeholder 3">
            <a:extLst>
              <a:ext uri="{FF2B5EF4-FFF2-40B4-BE49-F238E27FC236}">
                <a16:creationId xmlns:a16="http://schemas.microsoft.com/office/drawing/2014/main" xmlns="" id="{85AE9373-4D84-4111-8B2C-28BDF8B637C5}"/>
              </a:ext>
            </a:extLst>
          </p:cNvPr>
          <p:cNvSpPr>
            <a:spLocks noGrp="1"/>
          </p:cNvSpPr>
          <p:nvPr>
            <p:ph type="sldNum" sz="quarter" idx="5"/>
          </p:nvPr>
        </p:nvSpPr>
        <p:spPr>
          <a:xfrm>
            <a:off x="3805109" y="8813025"/>
            <a:ext cx="3170238" cy="481012"/>
          </a:xfrm>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16042965" indent="-16042965"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045"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092"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13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4184"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C7E7BF08-9A30-4AD7-9ABB-4F23DDC91DB9}" type="slidenum">
              <a:rPr lang="en-US" altLang="en-US" sz="1200"/>
              <a:pPr/>
              <a:t>18</a:t>
            </a:fld>
            <a:endParaRPr lang="en-US" altLang="en-US" sz="1200" dirty="0"/>
          </a:p>
        </p:txBody>
      </p:sp>
      <p:sp>
        <p:nvSpPr>
          <p:cNvPr id="5" name="Slide Image Placeholder 4">
            <a:extLst>
              <a:ext uri="{FF2B5EF4-FFF2-40B4-BE49-F238E27FC236}">
                <a16:creationId xmlns:a16="http://schemas.microsoft.com/office/drawing/2014/main" xmlns="" id="{F9470E1F-EB4B-5978-D375-9685D4B12798}"/>
              </a:ext>
            </a:extLst>
          </p:cNvPr>
          <p:cNvSpPr>
            <a:spLocks noGrp="1" noRot="1" noChangeAspect="1"/>
          </p:cNvSpPr>
          <p:nvPr>
            <p:ph type="sldImg"/>
          </p:nvPr>
        </p:nvSpPr>
        <p:spPr>
          <a:xfrm>
            <a:off x="635000" y="787400"/>
            <a:ext cx="6045200" cy="3400425"/>
          </a:xfrm>
        </p:spPr>
      </p:sp>
    </p:spTree>
    <p:extLst>
      <p:ext uri="{BB962C8B-B14F-4D97-AF65-F5344CB8AC3E}">
        <p14:creationId xmlns:p14="http://schemas.microsoft.com/office/powerpoint/2010/main" val="3547535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Notes Placeholder 2">
            <a:extLst>
              <a:ext uri="{FF2B5EF4-FFF2-40B4-BE49-F238E27FC236}">
                <a16:creationId xmlns:a16="http://schemas.microsoft.com/office/drawing/2014/main" xmlns="" id="{169D5FB0-A597-4014-BDB9-CDF3868E4318}"/>
              </a:ext>
            </a:extLst>
          </p:cNvPr>
          <p:cNvSpPr>
            <a:spLocks noGrp="1"/>
          </p:cNvSpPr>
          <p:nvPr>
            <p:ph type="body" idx="1"/>
          </p:nvPr>
        </p:nvSpPr>
        <p:spPr/>
        <p:txBody>
          <a:bodyPr/>
          <a:lstStyle/>
          <a:p>
            <a:r>
              <a:rPr lang="en-US" dirty="0"/>
              <a:t>As we discussed in one of the past lectures: the complications can be various and different in each patient. Remember that sometimes when we are at risk of diabetes or living with uncontrolled diabetes, we suffer without realizing that some complications are related to blood sugar.</a:t>
            </a:r>
          </a:p>
          <a:p>
            <a:r>
              <a:rPr lang="en-US" dirty="0"/>
              <a:t/>
            </a:r>
            <a:br>
              <a:rPr lang="en-US" dirty="0"/>
            </a:br>
            <a:endParaRPr lang="en-US" dirty="0"/>
          </a:p>
        </p:txBody>
      </p:sp>
      <p:sp>
        <p:nvSpPr>
          <p:cNvPr id="4" name="Slide Number Placeholder 3">
            <a:extLst>
              <a:ext uri="{FF2B5EF4-FFF2-40B4-BE49-F238E27FC236}">
                <a16:creationId xmlns:a16="http://schemas.microsoft.com/office/drawing/2014/main" xmlns="" id="{B7C27F30-5406-46F3-BA09-26989D00F39F}"/>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16042965" indent="-16042965"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045"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092"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13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4184"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1907AC70-D45B-45DC-89DD-4F3C51D19008}" type="slidenum">
              <a:rPr lang="en-US" altLang="en-US" sz="1200"/>
              <a:pPr/>
              <a:t>19</a:t>
            </a:fld>
            <a:endParaRPr lang="en-US" altLang="en-US" sz="1200" dirty="0"/>
          </a:p>
        </p:txBody>
      </p:sp>
      <p:sp>
        <p:nvSpPr>
          <p:cNvPr id="5" name="Slide Image Placeholder 4">
            <a:extLst>
              <a:ext uri="{FF2B5EF4-FFF2-40B4-BE49-F238E27FC236}">
                <a16:creationId xmlns:a16="http://schemas.microsoft.com/office/drawing/2014/main" xmlns="" id="{36A4474F-0547-23A3-210F-947512A3C72B}"/>
              </a:ext>
            </a:extLst>
          </p:cNvPr>
          <p:cNvSpPr>
            <a:spLocks noGrp="1" noRot="1" noChangeAspect="1"/>
          </p:cNvSpPr>
          <p:nvPr>
            <p:ph type="sldImg"/>
          </p:nvPr>
        </p:nvSpPr>
        <p:spPr>
          <a:xfrm>
            <a:off x="635000" y="787400"/>
            <a:ext cx="6045200" cy="3400425"/>
          </a:xfrm>
        </p:spPr>
      </p:sp>
    </p:spTree>
    <p:extLst>
      <p:ext uri="{BB962C8B-B14F-4D97-AF65-F5344CB8AC3E}">
        <p14:creationId xmlns:p14="http://schemas.microsoft.com/office/powerpoint/2010/main" val="426950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Notes Placeholder 2">
            <a:extLst>
              <a:ext uri="{FF2B5EF4-FFF2-40B4-BE49-F238E27FC236}">
                <a16:creationId xmlns:a16="http://schemas.microsoft.com/office/drawing/2014/main" xmlns="" id="{CA59C693-A16E-4807-A00E-C9FF4ACC4672}"/>
              </a:ext>
            </a:extLst>
          </p:cNvPr>
          <p:cNvSpPr>
            <a:spLocks noGrp="1"/>
          </p:cNvSpPr>
          <p:nvPr>
            <p:ph type="body" idx="1"/>
          </p:nvPr>
        </p:nvSpPr>
        <p:spPr/>
        <p:txBody>
          <a:bodyPr/>
          <a:lstStyle/>
          <a:p>
            <a:r>
              <a:rPr lang="en-US" dirty="0"/>
              <a:t>Don't worry if you haven't managed to meet all of your goals. We want to encourage you to continue with the disciplines you've learned so far- we don't want you to get discouraged. The process of changing sometimes suffers from long moments of discipline, followed by discouragement. If you are going through a moment of discouragement, let us know, we want to help you get back to your goals. In the process of change, we really need to be able to talk with someone who has been through the same thing, through discouragement, to help us refocus. It is important that you continue with your medications, your good eating habits and that you continue to talk with your Community Health Worker. Don't give up – we all need to keep improving – there are always more ways to grow, change and improve. We need to make changes for life – not just for a season. Take back control of your health.</a:t>
            </a:r>
            <a:endParaRPr lang="es-MX" altLang="en-US" noProof="0" dirty="0"/>
          </a:p>
        </p:txBody>
      </p:sp>
      <p:sp>
        <p:nvSpPr>
          <p:cNvPr id="4" name="Slide Number Placeholder 3">
            <a:extLst>
              <a:ext uri="{FF2B5EF4-FFF2-40B4-BE49-F238E27FC236}">
                <a16:creationId xmlns:a16="http://schemas.microsoft.com/office/drawing/2014/main" xmlns="" id="{B994F6F1-88CA-4DC0-8CA6-2E06AD0CE59A}"/>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16042965" indent="-16042965"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045"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092"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13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4184"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968DC71A-1519-47CA-AC5D-93975B985968}" type="slidenum">
              <a:rPr lang="en-US" altLang="en-US" sz="1200"/>
              <a:pPr/>
              <a:t>2</a:t>
            </a:fld>
            <a:endParaRPr lang="en-US" altLang="en-US" sz="1200" dirty="0"/>
          </a:p>
        </p:txBody>
      </p:sp>
      <p:sp>
        <p:nvSpPr>
          <p:cNvPr id="8" name="Slide Image Placeholder 7">
            <a:extLst>
              <a:ext uri="{FF2B5EF4-FFF2-40B4-BE49-F238E27FC236}">
                <a16:creationId xmlns:a16="http://schemas.microsoft.com/office/drawing/2014/main" xmlns="" id="{E1B7AFBE-A7F1-C207-8B1C-21D0519C15F8}"/>
              </a:ext>
            </a:extLst>
          </p:cNvPr>
          <p:cNvSpPr>
            <a:spLocks noGrp="1" noRot="1" noChangeAspect="1"/>
          </p:cNvSpPr>
          <p:nvPr>
            <p:ph type="sldImg"/>
          </p:nvPr>
        </p:nvSpPr>
        <p:spPr>
          <a:xfrm>
            <a:off x="635000" y="787400"/>
            <a:ext cx="6045200" cy="3400425"/>
          </a:xfrm>
        </p:spPr>
      </p:sp>
    </p:spTree>
    <p:extLst>
      <p:ext uri="{BB962C8B-B14F-4D97-AF65-F5344CB8AC3E}">
        <p14:creationId xmlns:p14="http://schemas.microsoft.com/office/powerpoint/2010/main" val="563897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Like depression! In many cases of diabetic patients, depression and diabetes go hand in hand. Diabetes can be difficult on its own, but it is a big challenge when we add that one of the complications of diabetes is depression. Sometimes we ignore that depression is common in diabetics or people at risk of diabetes! But it's common….if you haven't seen the video where we talk about this topic yet – ask your Community Health Worker to send you this video so you can watch or review this information. The important thing about depression is recognizing what it is and what it is not. </a:t>
            </a:r>
          </a:p>
          <a:p>
            <a:endParaRPr lang="en-US" dirty="0"/>
          </a:p>
          <a:p>
            <a:r>
              <a:rPr lang="en-US" dirty="0"/>
              <a:t>WHAT IT IS: Depression is a state of deep and prolonged sadness that lasts for more than a few weeks without an obvious or easily defined cause. </a:t>
            </a:r>
          </a:p>
          <a:p>
            <a:r>
              <a:rPr lang="en-US" dirty="0"/>
              <a:t>WHAT IT IS NOT: It is not a sign of weakness and should not be viewed in this way. </a:t>
            </a:r>
          </a:p>
          <a:p>
            <a:r>
              <a:rPr lang="en-US" dirty="0"/>
              <a:t>Remember: God made us sensitive…..with feelings…..and many times we have failed to understand that this only makes us NORMAL HUMANS! Whatever the reason you are experiencing any of these complications, know that you have the hope of having a team that is willing to help you regardless of your situation. Most likely, as Community Health Workers, we have also gone through experiences similar to the ones you are facing….we are just one call away from being able to help you with practical help, but also with prayer.</a:t>
            </a:r>
          </a:p>
          <a:p>
            <a:r>
              <a:rPr lang="en-US" dirty="0"/>
              <a:t>How can we prevent depression? Controlling what we eat, going out to exercise and doing our routine medical check-ups…. In other words, you may not have depression – there may be a medical problem! For example, if your vitamin B12 levels are low – your body may mimic depression. This deficiency is common in diabetic patients and this is why your doctor regularly checks your vitamin b12 levels. Make sure that if your doctor has recommended any supplements – you take them in the same dosage that your doctor has recommended. MORE does not mean BETTER…you must follow your doctor's instructions. As for exercise – it is absolutely necessary for your health, but even more so if you suffer from depression – getting out, interacting with others while walking will help you feel better.</a:t>
            </a:r>
            <a:endParaRPr lang="es-MX" noProof="0" dirty="0"/>
          </a:p>
        </p:txBody>
      </p:sp>
      <p:sp>
        <p:nvSpPr>
          <p:cNvPr id="4" name="Slide Number Placeholder 3"/>
          <p:cNvSpPr>
            <a:spLocks noGrp="1"/>
          </p:cNvSpPr>
          <p:nvPr>
            <p:ph type="sldNum" sz="quarter" idx="5"/>
          </p:nvPr>
        </p:nvSpPr>
        <p:spPr/>
        <p:txBody>
          <a:bodyPr/>
          <a:lstStyle/>
          <a:p>
            <a:fld id="{6DFFA136-D38B-46BD-B25D-4D9F4CFA34BC}" type="slidenum">
              <a:rPr lang="en-US" altLang="en-US" smtClean="0"/>
              <a:pPr/>
              <a:t>20</a:t>
            </a:fld>
            <a:endParaRPr lang="en-US" altLang="en-US"/>
          </a:p>
        </p:txBody>
      </p:sp>
      <p:sp>
        <p:nvSpPr>
          <p:cNvPr id="7" name="Slide Image Placeholder 6">
            <a:extLst>
              <a:ext uri="{FF2B5EF4-FFF2-40B4-BE49-F238E27FC236}">
                <a16:creationId xmlns:a16="http://schemas.microsoft.com/office/drawing/2014/main" xmlns="" id="{7B8C401C-A777-7249-3728-4204A1F9600E}"/>
              </a:ext>
            </a:extLst>
          </p:cNvPr>
          <p:cNvSpPr>
            <a:spLocks noGrp="1" noRot="1" noChangeAspect="1"/>
          </p:cNvSpPr>
          <p:nvPr>
            <p:ph type="sldImg"/>
          </p:nvPr>
        </p:nvSpPr>
        <p:spPr/>
      </p:sp>
    </p:spTree>
    <p:extLst>
      <p:ext uri="{BB962C8B-B14F-4D97-AF65-F5344CB8AC3E}">
        <p14:creationId xmlns:p14="http://schemas.microsoft.com/office/powerpoint/2010/main" val="3179438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Remember we talked about your body being ALL connected by these veins and arteries. These veins and arteries end in these extremities and are damaged by the uncontrolled excess of sugar. We commonly hear that they cause numbness in the extremities… in your feet and in your hands… but did you know that they also end up in your sexual organs?! These veins reach these organs. When damaged, the blood is not able to reach the organs and they lose sensitivity. That's why men who have this type of damage caused by years of deterioration from too much sugar in their blood have trouble getting an erection. When your blood sugar is high, your cholesterol is out of control and your blood pressure is elevated, these organs are affected as well… in both men and women! Women who have these uncontrolled sugar problems can also lose sensitivity and even not have enough sensitivity to enjoy sexual intercourse. The more of these medical conditions such as diabetes, high cholesterol, or high blood pressure you have, the higher your risk. We have to take care of ourselves now….because the more damage we cause to our body, the more easily it becomes irreversible damage. So, let's take care of our bodies, for our well-being and health... but also for the well-being of those around us... of those we love. Preventing all these complications is the same….</a:t>
            </a:r>
            <a:endParaRPr lang="es-MX" noProof="0" dirty="0"/>
          </a:p>
        </p:txBody>
      </p:sp>
      <p:sp>
        <p:nvSpPr>
          <p:cNvPr id="4" name="Slide Number Placeholder 3"/>
          <p:cNvSpPr>
            <a:spLocks noGrp="1"/>
          </p:cNvSpPr>
          <p:nvPr>
            <p:ph type="sldNum" sz="quarter" idx="5"/>
          </p:nvPr>
        </p:nvSpPr>
        <p:spPr/>
        <p:txBody>
          <a:bodyPr/>
          <a:lstStyle/>
          <a:p>
            <a:fld id="{6DFFA136-D38B-46BD-B25D-4D9F4CFA34BC}" type="slidenum">
              <a:rPr lang="en-US" altLang="en-US" smtClean="0"/>
              <a:pPr/>
              <a:t>21</a:t>
            </a:fld>
            <a:endParaRPr lang="en-US" altLang="en-US"/>
          </a:p>
        </p:txBody>
      </p:sp>
      <p:sp>
        <p:nvSpPr>
          <p:cNvPr id="7" name="Slide Image Placeholder 6">
            <a:extLst>
              <a:ext uri="{FF2B5EF4-FFF2-40B4-BE49-F238E27FC236}">
                <a16:creationId xmlns:a16="http://schemas.microsoft.com/office/drawing/2014/main" xmlns="" id="{A50C36A6-1B33-307B-9D13-A133C41589D5}"/>
              </a:ext>
            </a:extLst>
          </p:cNvPr>
          <p:cNvSpPr>
            <a:spLocks noGrp="1" noRot="1" noChangeAspect="1"/>
          </p:cNvSpPr>
          <p:nvPr>
            <p:ph type="sldImg"/>
          </p:nvPr>
        </p:nvSpPr>
        <p:spPr/>
      </p:sp>
    </p:spTree>
    <p:extLst>
      <p:ext uri="{BB962C8B-B14F-4D97-AF65-F5344CB8AC3E}">
        <p14:creationId xmlns:p14="http://schemas.microsoft.com/office/powerpoint/2010/main" val="2650684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Notes Placeholder 2"/>
          <p:cNvSpPr>
            <a:spLocks noGrp="1"/>
          </p:cNvSpPr>
          <p:nvPr>
            <p:ph type="body" idx="1"/>
          </p:nvPr>
        </p:nvSpPr>
        <p:spPr/>
        <p:txBody>
          <a:bodyPr/>
          <a:lstStyle/>
          <a:p>
            <a:r>
              <a:rPr lang="en-US" dirty="0"/>
              <a:t>Remember what we talked about….EVERYTHING IN YOUR BODY IS CONNECTED AND PREVENTION IS Manifesting as a 4-wheeled cart…. each car moves with 4 tires and by neglecting one – the car will not advance.</a:t>
            </a:r>
            <a:br>
              <a:rPr lang="en-US" dirty="0"/>
            </a:br>
            <a:r>
              <a:rPr lang="en-US" dirty="0"/>
              <a:t/>
            </a:r>
            <a:br>
              <a:rPr lang="en-US" dirty="0"/>
            </a:br>
            <a:r>
              <a:rPr lang="en-US" dirty="0"/>
              <a:t>Your treatment includes four wheels….. Don't neglect any</a:t>
            </a:r>
            <a:br>
              <a:rPr lang="en-US" dirty="0"/>
            </a:br>
            <a:r>
              <a:rPr lang="en-US" dirty="0"/>
              <a:t/>
            </a:r>
            <a:br>
              <a:rPr lang="en-US" dirty="0"/>
            </a:br>
            <a:r>
              <a:rPr lang="en-US" dirty="0"/>
              <a:t>These four wheels are: MEDICATIONS, FOOD, EXERCISE, SOCIAL SUPPORT FROM FAMILY And FRIENDS</a:t>
            </a:r>
            <a:endParaRPr lang="es-MX" noProof="0" dirty="0"/>
          </a:p>
        </p:txBody>
      </p:sp>
      <p:sp>
        <p:nvSpPr>
          <p:cNvPr id="54276" name="Slide Number Placeholder 3"/>
          <p:cNvSpPr>
            <a:spLocks noGrp="1"/>
          </p:cNvSpPr>
          <p:nvPr>
            <p:ph type="sldNum" sz="quarter" idx="5"/>
          </p:nvPr>
        </p:nvSpPr>
        <p:spPr/>
        <p:txBody>
          <a:bodyPr/>
          <a:lstStyle/>
          <a:p>
            <a:fld id="{9B204A0D-CA98-4103-BDF8-1796AEF11EA8}" type="slidenum">
              <a:rPr lang="en-US"/>
              <a:pPr/>
              <a:t>22</a:t>
            </a:fld>
            <a:endParaRPr lang="en-US"/>
          </a:p>
        </p:txBody>
      </p:sp>
      <p:sp>
        <p:nvSpPr>
          <p:cNvPr id="4" name="Slide Image Placeholder 3">
            <a:extLst>
              <a:ext uri="{FF2B5EF4-FFF2-40B4-BE49-F238E27FC236}">
                <a16:creationId xmlns:a16="http://schemas.microsoft.com/office/drawing/2014/main" xmlns="" id="{8169EC3E-E58B-60CE-DCE5-2CF799C25335}"/>
              </a:ext>
            </a:extLst>
          </p:cNvPr>
          <p:cNvSpPr>
            <a:spLocks noGrp="1" noRot="1" noChangeAspect="1"/>
          </p:cNvSpPr>
          <p:nvPr>
            <p:ph type="sldImg"/>
          </p:nvPr>
        </p:nvSpPr>
        <p:spPr/>
      </p:sp>
    </p:spTree>
    <p:extLst>
      <p:ext uri="{BB962C8B-B14F-4D97-AF65-F5344CB8AC3E}">
        <p14:creationId xmlns:p14="http://schemas.microsoft.com/office/powerpoint/2010/main" val="360327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Notes Placeholder 2"/>
          <p:cNvSpPr>
            <a:spLocks noGrp="1"/>
          </p:cNvSpPr>
          <p:nvPr>
            <p:ph type="body" idx="1"/>
          </p:nvPr>
        </p:nvSpPr>
        <p:spPr/>
        <p:txBody>
          <a:bodyPr/>
          <a:lstStyle/>
          <a:p>
            <a:r>
              <a:rPr lang="en-US" dirty="0"/>
              <a:t>One of those 4 wheels is medicine. Some people will need medication and others won't – check with your doctor…..he will tell you when to start taking a medication and when to stop taking it. He will give you advice according to what you particularly need and in the amounts that will help you. However, sometimes your doctor will need to adjust the dose. It is good that if your doctor recommends medications, you take them and report how you feel directly or through your Community Health Worker. But don't just rely on medication...</a:t>
            </a:r>
          </a:p>
          <a:p>
            <a:r>
              <a:rPr lang="en-US" dirty="0"/>
              <a:t/>
            </a:r>
            <a:br>
              <a:rPr lang="en-US" dirty="0"/>
            </a:br>
            <a:endParaRPr lang="en-US" dirty="0"/>
          </a:p>
        </p:txBody>
      </p:sp>
      <p:sp>
        <p:nvSpPr>
          <p:cNvPr id="64516" name="Slide Number Placeholder 3"/>
          <p:cNvSpPr>
            <a:spLocks noGrp="1"/>
          </p:cNvSpPr>
          <p:nvPr>
            <p:ph type="sldNum" sz="quarter" idx="5"/>
          </p:nvPr>
        </p:nvSpPr>
        <p:spPr/>
        <p:txBody>
          <a:bodyPr/>
          <a:lstStyle/>
          <a:p>
            <a:fld id="{F4247A95-73EA-4482-B0FD-203AD75E1925}" type="slidenum">
              <a:rPr lang="en-US"/>
              <a:pPr/>
              <a:t>23</a:t>
            </a:fld>
            <a:endParaRPr lang="en-US"/>
          </a:p>
        </p:txBody>
      </p:sp>
      <p:sp>
        <p:nvSpPr>
          <p:cNvPr id="4" name="Slide Image Placeholder 3">
            <a:extLst>
              <a:ext uri="{FF2B5EF4-FFF2-40B4-BE49-F238E27FC236}">
                <a16:creationId xmlns:a16="http://schemas.microsoft.com/office/drawing/2014/main" xmlns="" id="{2A87084C-5991-DF2C-2E12-BFBC048F2605}"/>
              </a:ext>
            </a:extLst>
          </p:cNvPr>
          <p:cNvSpPr>
            <a:spLocks noGrp="1" noRot="1" noChangeAspect="1"/>
          </p:cNvSpPr>
          <p:nvPr>
            <p:ph type="sldImg"/>
          </p:nvPr>
        </p:nvSpPr>
        <p:spPr/>
      </p:sp>
    </p:spTree>
    <p:extLst>
      <p:ext uri="{BB962C8B-B14F-4D97-AF65-F5344CB8AC3E}">
        <p14:creationId xmlns:p14="http://schemas.microsoft.com/office/powerpoint/2010/main" val="2954565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Notes Placeholder 2"/>
          <p:cNvSpPr>
            <a:spLocks noGrp="1"/>
          </p:cNvSpPr>
          <p:nvPr>
            <p:ph type="body" idx="1"/>
          </p:nvPr>
        </p:nvSpPr>
        <p:spPr/>
        <p:txBody>
          <a:bodyPr/>
          <a:lstStyle/>
          <a:p>
            <a:r>
              <a:rPr lang="en-US" dirty="0"/>
              <a:t>The second wheel for that health car to work is your food! YES, YES….again with food. Your diet is key to your success in your health. We cannot separate the mind from the body. In other words, if you have a poor diet and never exercise, you can't expect other areas like your strength, mood, and sex drive to be okay! Your body is connected!!! When you eat well and healthy, your body responds positively and you begin to feel energized, encouraged and happier. This is important to prevent the complications we have discussed.</a:t>
            </a:r>
          </a:p>
          <a:p>
            <a:r>
              <a:rPr lang="en-US" dirty="0"/>
              <a:t/>
            </a:r>
            <a:br>
              <a:rPr lang="en-US" dirty="0"/>
            </a:br>
            <a:endParaRPr lang="en-US" dirty="0"/>
          </a:p>
        </p:txBody>
      </p:sp>
      <p:sp>
        <p:nvSpPr>
          <p:cNvPr id="58372" name="Slide Number Placeholder 3"/>
          <p:cNvSpPr>
            <a:spLocks noGrp="1"/>
          </p:cNvSpPr>
          <p:nvPr>
            <p:ph type="sldNum" sz="quarter" idx="5"/>
          </p:nvPr>
        </p:nvSpPr>
        <p:spPr/>
        <p:txBody>
          <a:bodyPr/>
          <a:lstStyle/>
          <a:p>
            <a:fld id="{B4AC2BFC-B623-4CF0-B189-43EB90621723}" type="slidenum">
              <a:rPr lang="en-US"/>
              <a:pPr/>
              <a:t>24</a:t>
            </a:fld>
            <a:endParaRPr lang="en-US"/>
          </a:p>
        </p:txBody>
      </p:sp>
      <p:sp>
        <p:nvSpPr>
          <p:cNvPr id="4" name="Slide Image Placeholder 3">
            <a:extLst>
              <a:ext uri="{FF2B5EF4-FFF2-40B4-BE49-F238E27FC236}">
                <a16:creationId xmlns:a16="http://schemas.microsoft.com/office/drawing/2014/main" xmlns="" id="{830A5521-FBCB-A3D0-F111-C056AE069F55}"/>
              </a:ext>
            </a:extLst>
          </p:cNvPr>
          <p:cNvSpPr>
            <a:spLocks noGrp="1" noRot="1" noChangeAspect="1"/>
          </p:cNvSpPr>
          <p:nvPr>
            <p:ph type="sldImg"/>
          </p:nvPr>
        </p:nvSpPr>
        <p:spPr/>
      </p:sp>
    </p:spTree>
    <p:extLst>
      <p:ext uri="{BB962C8B-B14F-4D97-AF65-F5344CB8AC3E}">
        <p14:creationId xmlns:p14="http://schemas.microsoft.com/office/powerpoint/2010/main" val="1098572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Notes Placeholder 2"/>
          <p:cNvSpPr>
            <a:spLocks noGrp="1"/>
          </p:cNvSpPr>
          <p:nvPr>
            <p:ph type="body" idx="1"/>
          </p:nvPr>
        </p:nvSpPr>
        <p:spPr/>
        <p:txBody>
          <a:bodyPr/>
          <a:lstStyle/>
          <a:p>
            <a:r>
              <a:rPr lang="en-US" dirty="0"/>
              <a:t>Another one of those wheels for a healthy car is keeping your weight in check. This is important both for your sexual health and for your depression and most of the complications we looked at today. Taking care of yourself and being at a healthy weight raises those good chemicals in your blood…it's like natural medicine for depression and increases your sex drive and strength. Just going for a walk and getting some fresh air goes a LONG WAY….you don't have to run a marathon! But if you have to be consistent.</a:t>
            </a:r>
            <a:endParaRPr lang="es-MX" noProof="0" dirty="0"/>
          </a:p>
        </p:txBody>
      </p:sp>
      <p:sp>
        <p:nvSpPr>
          <p:cNvPr id="66564" name="Slide Number Placeholder 3"/>
          <p:cNvSpPr>
            <a:spLocks noGrp="1"/>
          </p:cNvSpPr>
          <p:nvPr>
            <p:ph type="sldNum" sz="quarter" idx="5"/>
          </p:nvPr>
        </p:nvSpPr>
        <p:spPr/>
        <p:txBody>
          <a:bodyPr/>
          <a:lstStyle/>
          <a:p>
            <a:fld id="{A2D0EF31-5993-4985-8149-845028D1C62B}" type="slidenum">
              <a:rPr lang="en-US"/>
              <a:pPr/>
              <a:t>25</a:t>
            </a:fld>
            <a:endParaRPr lang="en-US"/>
          </a:p>
        </p:txBody>
      </p:sp>
      <p:sp>
        <p:nvSpPr>
          <p:cNvPr id="4" name="Slide Image Placeholder 3">
            <a:extLst>
              <a:ext uri="{FF2B5EF4-FFF2-40B4-BE49-F238E27FC236}">
                <a16:creationId xmlns:a16="http://schemas.microsoft.com/office/drawing/2014/main" xmlns="" id="{A0DCE882-CA1E-DCC7-7E9A-BB156E76389F}"/>
              </a:ext>
            </a:extLst>
          </p:cNvPr>
          <p:cNvSpPr>
            <a:spLocks noGrp="1" noRot="1" noChangeAspect="1"/>
          </p:cNvSpPr>
          <p:nvPr>
            <p:ph type="sldImg"/>
          </p:nvPr>
        </p:nvSpPr>
        <p:spPr/>
      </p:sp>
    </p:spTree>
    <p:extLst>
      <p:ext uri="{BB962C8B-B14F-4D97-AF65-F5344CB8AC3E}">
        <p14:creationId xmlns:p14="http://schemas.microsoft.com/office/powerpoint/2010/main" val="3360515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Notes Placeholder 2">
            <a:extLst>
              <a:ext uri="{FF2B5EF4-FFF2-40B4-BE49-F238E27FC236}">
                <a16:creationId xmlns:a16="http://schemas.microsoft.com/office/drawing/2014/main" xmlns="" id="{4DF994F4-2E40-48E7-8A88-2D9A8103E6C3}"/>
              </a:ext>
            </a:extLst>
          </p:cNvPr>
          <p:cNvSpPr>
            <a:spLocks noGrp="1"/>
          </p:cNvSpPr>
          <p:nvPr>
            <p:ph type="body" idx="1"/>
          </p:nvPr>
        </p:nvSpPr>
        <p:spPr/>
        <p:txBody>
          <a:bodyPr/>
          <a:lstStyle/>
          <a:p>
            <a:r>
              <a:rPr lang="en-US" dirty="0"/>
              <a:t>The last of those wheels for your health is the social support of family, friends and church. Having people who encourage you in your life is very important. Surround yourself with uplifting people….BE an uplifter – you will be able to see the change in the people around you when you become a positive uplifter yourself. Remember that we want to be part of your team! The reason why your doctor and we, as your Community Health Workers, insist on controlling your blood sugar, blood pressure and weight numbers, is because every day we see the effects of living with uncontrolled diseases. We want you to be able to enjoy a better quality of life- because equal to or more important than how many years we live, is what quality of life we will have in those years. Everything we share with you today will help you live with better quality and prevent medical complications. We are on your side and we are here to help you.</a:t>
            </a:r>
            <a:endParaRPr lang="es-MX" altLang="en-US" noProof="0" dirty="0"/>
          </a:p>
        </p:txBody>
      </p:sp>
      <p:sp>
        <p:nvSpPr>
          <p:cNvPr id="4" name="Slide Number Placeholder 3">
            <a:extLst>
              <a:ext uri="{FF2B5EF4-FFF2-40B4-BE49-F238E27FC236}">
                <a16:creationId xmlns:a16="http://schemas.microsoft.com/office/drawing/2014/main" xmlns="" id="{6235B90B-42A2-4528-841C-98EF0DC304F6}"/>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16042965" indent="-16042965"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045"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092"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13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4184"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2BFD6E53-5082-4F28-A010-9599BEE5313E}" type="slidenum">
              <a:rPr lang="en-US" altLang="en-US" sz="1200"/>
              <a:pPr/>
              <a:t>26</a:t>
            </a:fld>
            <a:endParaRPr lang="en-US" altLang="en-US" sz="1200" dirty="0"/>
          </a:p>
        </p:txBody>
      </p:sp>
      <p:sp>
        <p:nvSpPr>
          <p:cNvPr id="5" name="Slide Image Placeholder 4">
            <a:extLst>
              <a:ext uri="{FF2B5EF4-FFF2-40B4-BE49-F238E27FC236}">
                <a16:creationId xmlns:a16="http://schemas.microsoft.com/office/drawing/2014/main" xmlns="" id="{CE056B01-7ACE-0F81-4A55-604FBBF543A4}"/>
              </a:ext>
            </a:extLst>
          </p:cNvPr>
          <p:cNvSpPr>
            <a:spLocks noGrp="1" noRot="1" noChangeAspect="1"/>
          </p:cNvSpPr>
          <p:nvPr>
            <p:ph type="sldImg"/>
          </p:nvPr>
        </p:nvSpPr>
        <p:spPr>
          <a:xfrm>
            <a:off x="635000" y="787400"/>
            <a:ext cx="6045200" cy="3400425"/>
          </a:xfrm>
        </p:spPr>
      </p:sp>
    </p:spTree>
    <p:extLst>
      <p:ext uri="{BB962C8B-B14F-4D97-AF65-F5344CB8AC3E}">
        <p14:creationId xmlns:p14="http://schemas.microsoft.com/office/powerpoint/2010/main" val="1307839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Notes Placeholder 2">
            <a:extLst>
              <a:ext uri="{FF2B5EF4-FFF2-40B4-BE49-F238E27FC236}">
                <a16:creationId xmlns:a16="http://schemas.microsoft.com/office/drawing/2014/main" xmlns="" id="{CA59C693-A16E-4807-A00E-C9FF4ACC4672}"/>
              </a:ext>
            </a:extLst>
          </p:cNvPr>
          <p:cNvSpPr>
            <a:spLocks noGrp="1"/>
          </p:cNvSpPr>
          <p:nvPr>
            <p:ph type="body" idx="1"/>
          </p:nvPr>
        </p:nvSpPr>
        <p:spPr/>
        <p:txBody>
          <a:bodyPr/>
          <a:lstStyle/>
          <a:p>
            <a:r>
              <a:rPr lang="en-US" dirty="0"/>
              <a:t>Don't be discouraged if you haven't managed to meet all of your goals. We want to encourage you to continue with the disciplines you've learned so far, but we don't want you to get discouraged. The process of changing sometimes alternates between long moments of discipline, followed by discouragement. If you are going through a moment of discouragement, let us know, we want to help you get back to your goals. In the process of change, we really need to be able to talk with someone who has been through the same thing, through discouragement, to help us refocus. It is important that you continue with your medications, your good eating habits and that you continue to talk with your Community Health Workers. Don't give up – we all need to keep improving – there are always more ways to grow, change and improve. We need to make changes for life – not just for a season. Take back control of your health.</a:t>
            </a:r>
            <a:endParaRPr lang="es-MX" altLang="en-US" noProof="0" dirty="0"/>
          </a:p>
        </p:txBody>
      </p:sp>
      <p:sp>
        <p:nvSpPr>
          <p:cNvPr id="4" name="Slide Number Placeholder 3">
            <a:extLst>
              <a:ext uri="{FF2B5EF4-FFF2-40B4-BE49-F238E27FC236}">
                <a16:creationId xmlns:a16="http://schemas.microsoft.com/office/drawing/2014/main" xmlns="" id="{B994F6F1-88CA-4DC0-8CA6-2E06AD0CE59A}"/>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16042965" indent="-16042965"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045"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092"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13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4184"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968DC71A-1519-47CA-AC5D-93975B985968}" type="slidenum">
              <a:rPr lang="en-US" altLang="en-US" sz="1200"/>
              <a:pPr/>
              <a:t>27</a:t>
            </a:fld>
            <a:endParaRPr lang="en-US" altLang="en-US" sz="1200" dirty="0"/>
          </a:p>
        </p:txBody>
      </p:sp>
      <p:sp>
        <p:nvSpPr>
          <p:cNvPr id="5" name="Slide Image Placeholder 4">
            <a:extLst>
              <a:ext uri="{FF2B5EF4-FFF2-40B4-BE49-F238E27FC236}">
                <a16:creationId xmlns:a16="http://schemas.microsoft.com/office/drawing/2014/main" xmlns="" id="{694DCB46-BF04-9551-E2E7-506C10B0C38F}"/>
              </a:ext>
            </a:extLst>
          </p:cNvPr>
          <p:cNvSpPr>
            <a:spLocks noGrp="1" noRot="1" noChangeAspect="1"/>
          </p:cNvSpPr>
          <p:nvPr>
            <p:ph type="sldImg"/>
          </p:nvPr>
        </p:nvSpPr>
        <p:spPr>
          <a:xfrm>
            <a:off x="635000" y="787400"/>
            <a:ext cx="6045200" cy="3400425"/>
          </a:xfrm>
        </p:spPr>
      </p:sp>
    </p:spTree>
    <p:extLst>
      <p:ext uri="{BB962C8B-B14F-4D97-AF65-F5344CB8AC3E}">
        <p14:creationId xmlns:p14="http://schemas.microsoft.com/office/powerpoint/2010/main" val="563897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Notes Placeholder 2">
            <a:extLst>
              <a:ext uri="{FF2B5EF4-FFF2-40B4-BE49-F238E27FC236}">
                <a16:creationId xmlns:a16="http://schemas.microsoft.com/office/drawing/2014/main" xmlns="" id="{144E6A20-D5B4-42CF-9B5B-7FD52A11C566}"/>
              </a:ext>
            </a:extLst>
          </p:cNvPr>
          <p:cNvSpPr>
            <a:spLocks noGrp="1"/>
          </p:cNvSpPr>
          <p:nvPr>
            <p:ph type="body" idx="1"/>
          </p:nvPr>
        </p:nvSpPr>
        <p:spPr/>
        <p:txBody>
          <a:bodyPr/>
          <a:lstStyle/>
          <a:p>
            <a:r>
              <a:rPr lang="en-US" dirty="0"/>
              <a:t>Remember, the goal is to run a marathon of best habits for your life – and not just making changes that last a few weeks.</a:t>
            </a:r>
            <a:br>
              <a:rPr lang="en-US" dirty="0"/>
            </a:br>
            <a:r>
              <a:rPr lang="en-US" dirty="0"/>
              <a:t/>
            </a:r>
            <a:br>
              <a:rPr lang="en-US" dirty="0"/>
            </a:br>
            <a:r>
              <a:rPr lang="en-US" dirty="0"/>
              <a:t>We hope you use this information and review it if you need to. Next month we will start talking to you every two weeks, but we hope you will call us if you need our help.</a:t>
            </a:r>
            <a:br>
              <a:rPr lang="en-US" dirty="0"/>
            </a:br>
            <a:r>
              <a:rPr lang="en-US" dirty="0"/>
              <a:t/>
            </a:r>
            <a:br>
              <a:rPr lang="en-US" dirty="0"/>
            </a:br>
            <a:r>
              <a:rPr lang="en-US" dirty="0"/>
              <a:t>Until next time!!</a:t>
            </a:r>
            <a:endParaRPr lang="es-MX" altLang="en-US" noProof="0" dirty="0"/>
          </a:p>
        </p:txBody>
      </p:sp>
      <p:sp>
        <p:nvSpPr>
          <p:cNvPr id="4" name="Slide Number Placeholder 3">
            <a:extLst>
              <a:ext uri="{FF2B5EF4-FFF2-40B4-BE49-F238E27FC236}">
                <a16:creationId xmlns:a16="http://schemas.microsoft.com/office/drawing/2014/main" xmlns="" id="{3C16D12F-CCE2-4ABF-B75E-F2631ABEE554}"/>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16042965" indent="-16042965"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045"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092"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13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4184"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D9EC1A37-42DF-4BBD-BC27-430682B81559}" type="slidenum">
              <a:rPr lang="en-US" altLang="en-US" sz="1200"/>
              <a:pPr/>
              <a:t>28</a:t>
            </a:fld>
            <a:endParaRPr lang="en-US" altLang="en-US" sz="1200" dirty="0"/>
          </a:p>
        </p:txBody>
      </p:sp>
      <p:sp>
        <p:nvSpPr>
          <p:cNvPr id="5" name="Slide Image Placeholder 4">
            <a:extLst>
              <a:ext uri="{FF2B5EF4-FFF2-40B4-BE49-F238E27FC236}">
                <a16:creationId xmlns:a16="http://schemas.microsoft.com/office/drawing/2014/main" xmlns="" id="{63351E92-A89A-61F3-6CB6-5677736D50D9}"/>
              </a:ext>
            </a:extLst>
          </p:cNvPr>
          <p:cNvSpPr>
            <a:spLocks noGrp="1" noRot="1" noChangeAspect="1"/>
          </p:cNvSpPr>
          <p:nvPr>
            <p:ph type="sldImg"/>
          </p:nvPr>
        </p:nvSpPr>
        <p:spPr>
          <a:xfrm>
            <a:off x="635000" y="787400"/>
            <a:ext cx="6045200" cy="3400425"/>
          </a:xfrm>
        </p:spPr>
      </p:sp>
    </p:spTree>
    <p:extLst>
      <p:ext uri="{BB962C8B-B14F-4D97-AF65-F5344CB8AC3E}">
        <p14:creationId xmlns:p14="http://schemas.microsoft.com/office/powerpoint/2010/main" val="3764782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825500"/>
            <a:ext cx="5872162" cy="33035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1DC4A-2BD5-4C91-8ED6-40C10FBE64EC}" type="slidenum">
              <a:rPr lang="en-US" smtClean="0"/>
              <a:pPr>
                <a:defRPr/>
              </a:pPr>
              <a:t>29</a:t>
            </a:fld>
            <a:endParaRPr lang="en-US"/>
          </a:p>
        </p:txBody>
      </p:sp>
    </p:spTree>
    <p:extLst>
      <p:ext uri="{BB962C8B-B14F-4D97-AF65-F5344CB8AC3E}">
        <p14:creationId xmlns:p14="http://schemas.microsoft.com/office/powerpoint/2010/main" val="575618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Notes Placeholder 2">
            <a:extLst>
              <a:ext uri="{FF2B5EF4-FFF2-40B4-BE49-F238E27FC236}">
                <a16:creationId xmlns:a16="http://schemas.microsoft.com/office/drawing/2014/main" xmlns="" id="{40451456-A2EC-4065-9B6E-B149B9347819}"/>
              </a:ext>
            </a:extLst>
          </p:cNvPr>
          <p:cNvSpPr>
            <a:spLocks noGrp="1"/>
          </p:cNvSpPr>
          <p:nvPr>
            <p:ph type="body" idx="1"/>
          </p:nvPr>
        </p:nvSpPr>
        <p:spPr/>
        <p:txBody>
          <a:bodyPr/>
          <a:lstStyle/>
          <a:p>
            <a:r>
              <a:rPr lang="en-US" dirty="0"/>
              <a:t>Keep making changes- it is necessary because if you don't control your health, your complications end up controlling you. There are many habits that we can change to prevent illnesses – some of these habit changes even help to prevent more than one complication or illness. In that class we will teach you which diseases you could prevent by making the changes in habits that we have been teaching you in recent months. We will talk: Diabetes, High Blood Pressure, Cholesterol, Heart attack, Embolism, Kidney problems, Arterial or circulation problems, Vision problems, Loss of sensation in extremities and amputations, Respiratory complications – flu, pneumonia, and more recently the severe impact of COVID 19, depression and sexual dysfunction. These complications or illnesses are common in people who are at risk for diabetes or who are overweight. But we will be with each of these complications offering you the alternative of what we can do about it. Until now we have tried to help you prevent diabetes by teaching you: what are the sugar levels that are normal for you, what is the weight or Body Mass Index that is ideal for you, and what is the level of blood pressure in which your body functions healthiest. Why diabetes? Because we are in a diabetes prevention and control class…. But how do these diseases develop? And what are the ways to prevent them?</a:t>
            </a:r>
            <a:endParaRPr lang="es-MX" altLang="en-US" noProof="0" dirty="0"/>
          </a:p>
        </p:txBody>
      </p:sp>
      <p:sp>
        <p:nvSpPr>
          <p:cNvPr id="4" name="Slide Number Placeholder 3">
            <a:extLst>
              <a:ext uri="{FF2B5EF4-FFF2-40B4-BE49-F238E27FC236}">
                <a16:creationId xmlns:a16="http://schemas.microsoft.com/office/drawing/2014/main" xmlns="" id="{6B5FF8B5-3E31-4B75-9414-2DFC60E8F4B7}"/>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16042965" indent="-16042965"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045"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092"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13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4184"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3B6BFB25-B91A-436C-9235-389D30B3C3AC}" type="slidenum">
              <a:rPr lang="en-US" altLang="en-US" sz="1200"/>
              <a:pPr/>
              <a:t>3</a:t>
            </a:fld>
            <a:endParaRPr lang="en-US" altLang="en-US" sz="1200" dirty="0"/>
          </a:p>
        </p:txBody>
      </p:sp>
      <p:sp>
        <p:nvSpPr>
          <p:cNvPr id="5" name="Slide Image Placeholder 4">
            <a:extLst>
              <a:ext uri="{FF2B5EF4-FFF2-40B4-BE49-F238E27FC236}">
                <a16:creationId xmlns:a16="http://schemas.microsoft.com/office/drawing/2014/main" xmlns="" id="{3FC08C01-0045-334E-D69A-DCD594A55AE4}"/>
              </a:ext>
            </a:extLst>
          </p:cNvPr>
          <p:cNvSpPr>
            <a:spLocks noGrp="1" noRot="1" noChangeAspect="1"/>
          </p:cNvSpPr>
          <p:nvPr>
            <p:ph type="sldImg"/>
          </p:nvPr>
        </p:nvSpPr>
        <p:spPr>
          <a:xfrm>
            <a:off x="635000" y="787400"/>
            <a:ext cx="6045200" cy="3400425"/>
          </a:xfrm>
        </p:spPr>
      </p:sp>
    </p:spTree>
    <p:extLst>
      <p:ext uri="{BB962C8B-B14F-4D97-AF65-F5344CB8AC3E}">
        <p14:creationId xmlns:p14="http://schemas.microsoft.com/office/powerpoint/2010/main" val="261478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Do you remember that in the first month we talked about what diabetes is??? Let's quickly review: Diabetes causes a build-up of sugar in the blood – to remind yourself how this disease works – you can watch the video from the first month titled Controlling Diabetes – if you no longer have that link, talk to your Community Health Workers and they will be happy to send it to you. So, because of that accumulation of sugar in the blood, the arteries become contaminated, they are at a disadvantage and there are more possibilities of complications. The solution to this disadvantage is to eat smaller portions, be at a more ideal weight, and take the medications that your doctor has prescribed, in order to reduce that excess sugar in your blood. The preventive test to keep this disease away or controlled is the a1c test that is done every 3 to 6 months in order to maintain an idea of ​​how our daily food is impacting our health. It is very important to check it regularly. We can prevent our body from being damaged, if we have this number monitored. In the past months we have talked about the level we should be at. Review these numbers with your Community Health Workers so you can take control of your a1c.</a:t>
            </a:r>
            <a:endParaRPr lang="es-MX" noProof="0" dirty="0"/>
          </a:p>
        </p:txBody>
      </p:sp>
      <p:sp>
        <p:nvSpPr>
          <p:cNvPr id="4" name="Slide Number Placeholder 3"/>
          <p:cNvSpPr>
            <a:spLocks noGrp="1"/>
          </p:cNvSpPr>
          <p:nvPr>
            <p:ph type="sldNum" sz="quarter" idx="5"/>
          </p:nvPr>
        </p:nvSpPr>
        <p:spPr/>
        <p:txBody>
          <a:bodyPr/>
          <a:lstStyle/>
          <a:p>
            <a:fld id="{6DFFA136-D38B-46BD-B25D-4D9F4CFA34BC}" type="slidenum">
              <a:rPr lang="en-US" altLang="en-US"/>
              <a:pPr/>
              <a:t>4</a:t>
            </a:fld>
            <a:endParaRPr lang="en-US" altLang="en-US" dirty="0"/>
          </a:p>
        </p:txBody>
      </p:sp>
      <p:sp>
        <p:nvSpPr>
          <p:cNvPr id="7" name="Slide Image Placeholder 6">
            <a:extLst>
              <a:ext uri="{FF2B5EF4-FFF2-40B4-BE49-F238E27FC236}">
                <a16:creationId xmlns:a16="http://schemas.microsoft.com/office/drawing/2014/main" xmlns="" id="{F72A158F-2486-47FF-7112-8F73ED3F3C61}"/>
              </a:ext>
            </a:extLst>
          </p:cNvPr>
          <p:cNvSpPr>
            <a:spLocks noGrp="1" noRot="1" noChangeAspect="1"/>
          </p:cNvSpPr>
          <p:nvPr>
            <p:ph type="sldImg"/>
          </p:nvPr>
        </p:nvSpPr>
        <p:spPr>
          <a:xfrm>
            <a:off x="635000" y="787400"/>
            <a:ext cx="6045200" cy="3400425"/>
          </a:xfrm>
        </p:spPr>
      </p:sp>
    </p:spTree>
    <p:extLst>
      <p:ext uri="{BB962C8B-B14F-4D97-AF65-F5344CB8AC3E}">
        <p14:creationId xmlns:p14="http://schemas.microsoft.com/office/powerpoint/2010/main" val="3509502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Notes Placeholder 2">
            <a:extLst>
              <a:ext uri="{FF2B5EF4-FFF2-40B4-BE49-F238E27FC236}">
                <a16:creationId xmlns:a16="http://schemas.microsoft.com/office/drawing/2014/main" xmlns="" id="{23B7CCAD-C697-44BB-A75B-500218FB1B37}"/>
              </a:ext>
            </a:extLst>
          </p:cNvPr>
          <p:cNvSpPr>
            <a:spLocks noGrp="1"/>
          </p:cNvSpPr>
          <p:nvPr>
            <p:ph type="body" idx="1"/>
          </p:nvPr>
        </p:nvSpPr>
        <p:spPr/>
        <p:txBody>
          <a:bodyPr/>
          <a:lstStyle/>
          <a:p>
            <a:r>
              <a:rPr lang="en-US" dirty="0"/>
              <a:t>Another ‘contamination’ in the arteries is the accumulation of cholesterol. This is why your doctor monitors your cholesterol annually with blood tests. There are two types of cholesterol – it is very important to maintain a good balance of the two types of cholesterol. Cholesterol is a fatty substance that is deposited in the veins and arteries and this accumulation begins to prevent the passage of blood. These buildups have the same effect as when you use a garden hose. If you press or squeeze that hose, the water pressure is going to be higher…. Similarly, when it doesn't flow freely – the arteries start to get clogged and the pressure with which your blood flows increases. Prevention in these cases comes from eating less fatty foods, reducing your weight to an ideal weight, and also in the form of a low-strength aspirin pill – this aspirin (called baby aspirin) helps your blood flow more easily despite those cholesterol hurdles. That helps get your pressure to a normal level – if you like to remember normal blood pressure levels – you can find it in last month's video which talks about complications. Ask your Community Health Worker if you can't find the link to this video and they'll be happy to send you the link. Prevention of high cholesterol is directly connected to your diet. It is important to have this annual exam, but also to monitor your pressure to notice if there are any changes that have to be reported to the doctor.</a:t>
            </a:r>
            <a:endParaRPr lang="es-MX" altLang="en-US" noProof="0" dirty="0"/>
          </a:p>
        </p:txBody>
      </p:sp>
      <p:sp>
        <p:nvSpPr>
          <p:cNvPr id="4" name="Slide Number Placeholder 3">
            <a:extLst>
              <a:ext uri="{FF2B5EF4-FFF2-40B4-BE49-F238E27FC236}">
                <a16:creationId xmlns:a16="http://schemas.microsoft.com/office/drawing/2014/main" xmlns="" id="{C7FBA890-F50B-4B56-A9C8-1ACBA043E1E4}"/>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16042965" indent="-16042965"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045"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092"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13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4184"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1E5CA8DF-141D-4D14-8291-E6820F98106E}" type="slidenum">
              <a:rPr lang="en-US" altLang="en-US" sz="1200"/>
              <a:pPr/>
              <a:t>5</a:t>
            </a:fld>
            <a:endParaRPr lang="en-US" altLang="en-US" sz="1200" dirty="0"/>
          </a:p>
        </p:txBody>
      </p:sp>
      <p:sp>
        <p:nvSpPr>
          <p:cNvPr id="5" name="Slide Image Placeholder 4">
            <a:extLst>
              <a:ext uri="{FF2B5EF4-FFF2-40B4-BE49-F238E27FC236}">
                <a16:creationId xmlns:a16="http://schemas.microsoft.com/office/drawing/2014/main" xmlns="" id="{7CB95B77-F182-EA5D-9E80-A2BDBE354C57}"/>
              </a:ext>
            </a:extLst>
          </p:cNvPr>
          <p:cNvSpPr>
            <a:spLocks noGrp="1" noRot="1" noChangeAspect="1"/>
          </p:cNvSpPr>
          <p:nvPr>
            <p:ph type="sldImg"/>
          </p:nvPr>
        </p:nvSpPr>
        <p:spPr>
          <a:xfrm>
            <a:off x="635000" y="787400"/>
            <a:ext cx="6045200" cy="3400425"/>
          </a:xfrm>
        </p:spPr>
      </p:sp>
    </p:spTree>
    <p:extLst>
      <p:ext uri="{BB962C8B-B14F-4D97-AF65-F5344CB8AC3E}">
        <p14:creationId xmlns:p14="http://schemas.microsoft.com/office/powerpoint/2010/main" val="2487162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Notes Placeholder 2">
            <a:extLst>
              <a:ext uri="{FF2B5EF4-FFF2-40B4-BE49-F238E27FC236}">
                <a16:creationId xmlns:a16="http://schemas.microsoft.com/office/drawing/2014/main" xmlns="" id="{1B29121C-C506-412E-BB1D-C51B3BBB60B1}"/>
              </a:ext>
            </a:extLst>
          </p:cNvPr>
          <p:cNvSpPr>
            <a:spLocks noGrp="1"/>
          </p:cNvSpPr>
          <p:nvPr>
            <p:ph type="body" idx="1"/>
          </p:nvPr>
        </p:nvSpPr>
        <p:spPr/>
        <p:txBody>
          <a:bodyPr/>
          <a:lstStyle/>
          <a:p>
            <a:r>
              <a:rPr lang="en-US" dirty="0"/>
              <a:t>Heart attacks </a:t>
            </a:r>
          </a:p>
          <a:p>
            <a:endParaRPr lang="en-US" dirty="0"/>
          </a:p>
          <a:p>
            <a:r>
              <a:rPr lang="en-US" dirty="0"/>
              <a:t>High blood pressure and high blood sugar over time damage your arteries. Since arteries run throughout your body, this damage can show up anywhere in your body. The American Heart Association warns us that in the case of heart attacks, these cholesterol and sugar contaminations produce a blockage or plaque in the arteries…. As all the blood travels to the heart and from the heart to all its vital organs, that plaque detaches and reaches the heart. It then produces an arrest in the heart because the heart cannot support that plaque. So the cholesterol and sugar plaque compound in a double risk for the heart to suffer. We can prevent these attacks or the percentage of risk that we have of suffering a heart attack, by controlling our nutrition and our exercise… so that this contamination of sugar, cholesterol, plaque and other contaminants (such as tobacco) do not increase our chances of suffering from heart attack.</a:t>
            </a:r>
            <a:endParaRPr lang="es-MX" altLang="en-US" noProof="0" dirty="0"/>
          </a:p>
        </p:txBody>
      </p:sp>
      <p:sp>
        <p:nvSpPr>
          <p:cNvPr id="4" name="Slide Number Placeholder 3">
            <a:extLst>
              <a:ext uri="{FF2B5EF4-FFF2-40B4-BE49-F238E27FC236}">
                <a16:creationId xmlns:a16="http://schemas.microsoft.com/office/drawing/2014/main" xmlns="" id="{47CBA9E6-D588-4BA4-8EEB-5F05CF4A6B3A}"/>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16042965" indent="-16042965"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045"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092"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13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4184"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53D7186D-FE7E-40F4-A2CC-20092E5A4963}" type="slidenum">
              <a:rPr lang="en-US" altLang="en-US" sz="1200"/>
              <a:pPr/>
              <a:t>6</a:t>
            </a:fld>
            <a:endParaRPr lang="en-US" altLang="en-US" sz="1200" dirty="0"/>
          </a:p>
        </p:txBody>
      </p:sp>
      <p:sp>
        <p:nvSpPr>
          <p:cNvPr id="5" name="Slide Image Placeholder 4">
            <a:extLst>
              <a:ext uri="{FF2B5EF4-FFF2-40B4-BE49-F238E27FC236}">
                <a16:creationId xmlns:a16="http://schemas.microsoft.com/office/drawing/2014/main" xmlns="" id="{8D304E74-C638-8F4F-B08D-0C1DA56108ED}"/>
              </a:ext>
            </a:extLst>
          </p:cNvPr>
          <p:cNvSpPr>
            <a:spLocks noGrp="1" noRot="1" noChangeAspect="1"/>
          </p:cNvSpPr>
          <p:nvPr>
            <p:ph type="sldImg"/>
          </p:nvPr>
        </p:nvSpPr>
        <p:spPr>
          <a:xfrm>
            <a:off x="635000" y="787400"/>
            <a:ext cx="6045200" cy="3400425"/>
          </a:xfrm>
        </p:spPr>
      </p:sp>
    </p:spTree>
    <p:extLst>
      <p:ext uri="{BB962C8B-B14F-4D97-AF65-F5344CB8AC3E}">
        <p14:creationId xmlns:p14="http://schemas.microsoft.com/office/powerpoint/2010/main" val="1933950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According to the American Heart Association, another one of the complications that we have when contaminating our blood is that of suffering a stroke or an embolism. The association explains that a stroke can be caused when a blood clot travels through the arteries to the brain and blocks the flow of blood in the arteries that nourish the brain or when the arteries rupture causing bleeding in the brain. Blood contaminated with sugar, cholesterol plaques, tobacco and the other contaminants increases the possibility of these clots.</a:t>
            </a:r>
          </a:p>
          <a:p>
            <a:r>
              <a:rPr lang="en-US" dirty="0"/>
              <a:t/>
            </a:r>
            <a:br>
              <a:rPr lang="en-US" dirty="0"/>
            </a:br>
            <a:endParaRPr lang="en-US" dirty="0"/>
          </a:p>
          <a:p>
            <a:endParaRPr lang="es-MX" dirty="0"/>
          </a:p>
          <a:p>
            <a:endParaRPr lang="es-MX" dirty="0"/>
          </a:p>
        </p:txBody>
      </p:sp>
      <p:sp>
        <p:nvSpPr>
          <p:cNvPr id="4" name="Slide Number Placeholder 3"/>
          <p:cNvSpPr>
            <a:spLocks noGrp="1"/>
          </p:cNvSpPr>
          <p:nvPr>
            <p:ph type="sldNum" sz="quarter" idx="5"/>
          </p:nvPr>
        </p:nvSpPr>
        <p:spPr/>
        <p:txBody>
          <a:bodyPr/>
          <a:lstStyle/>
          <a:p>
            <a:fld id="{6DFFA136-D38B-46BD-B25D-4D9F4CFA34BC}" type="slidenum">
              <a:rPr lang="en-US" altLang="en-US" smtClean="0"/>
              <a:pPr/>
              <a:t>7</a:t>
            </a:fld>
            <a:endParaRPr lang="en-US" altLang="en-US" dirty="0"/>
          </a:p>
        </p:txBody>
      </p:sp>
      <p:sp>
        <p:nvSpPr>
          <p:cNvPr id="7" name="Slide Image Placeholder 6">
            <a:extLst>
              <a:ext uri="{FF2B5EF4-FFF2-40B4-BE49-F238E27FC236}">
                <a16:creationId xmlns:a16="http://schemas.microsoft.com/office/drawing/2014/main" xmlns="" id="{E6EC42D8-FB73-751C-8782-491CCAEE715F}"/>
              </a:ext>
            </a:extLst>
          </p:cNvPr>
          <p:cNvSpPr>
            <a:spLocks noGrp="1" noRot="1" noChangeAspect="1"/>
          </p:cNvSpPr>
          <p:nvPr>
            <p:ph type="sldImg"/>
          </p:nvPr>
        </p:nvSpPr>
        <p:spPr/>
      </p:sp>
    </p:spTree>
    <p:extLst>
      <p:ext uri="{BB962C8B-B14F-4D97-AF65-F5344CB8AC3E}">
        <p14:creationId xmlns:p14="http://schemas.microsoft.com/office/powerpoint/2010/main" val="137023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These blood clots are formed by the contaminations that we cause in our blood – such as excess sugar, excess cholesterol plaque, or other contaminations such as tobacco contamination. How can we prevent these clots from forming and growing? I think you are noticing that prevention is almost the same for each of these complications, right? Nourishing ourselves more healthily and in better portions, maintaining a weight closer to the ideal weight, not contaminating our blood with excess fat, sugar and tobacco, and being more active!</a:t>
            </a:r>
            <a:endParaRPr lang="es-MX" dirty="0"/>
          </a:p>
        </p:txBody>
      </p:sp>
      <p:sp>
        <p:nvSpPr>
          <p:cNvPr id="4" name="Slide Number Placeholder 3"/>
          <p:cNvSpPr>
            <a:spLocks noGrp="1"/>
          </p:cNvSpPr>
          <p:nvPr>
            <p:ph type="sldNum" sz="quarter" idx="5"/>
          </p:nvPr>
        </p:nvSpPr>
        <p:spPr/>
        <p:txBody>
          <a:bodyPr/>
          <a:lstStyle/>
          <a:p>
            <a:fld id="{6DFFA136-D38B-46BD-B25D-4D9F4CFA34BC}" type="slidenum">
              <a:rPr lang="en-US" altLang="en-US" smtClean="0"/>
              <a:pPr/>
              <a:t>8</a:t>
            </a:fld>
            <a:endParaRPr lang="en-US" altLang="en-US"/>
          </a:p>
        </p:txBody>
      </p:sp>
      <p:sp>
        <p:nvSpPr>
          <p:cNvPr id="7" name="Slide Image Placeholder 6">
            <a:extLst>
              <a:ext uri="{FF2B5EF4-FFF2-40B4-BE49-F238E27FC236}">
                <a16:creationId xmlns:a16="http://schemas.microsoft.com/office/drawing/2014/main" xmlns="" id="{3ACFDB21-D4C8-01C4-2AC0-B0007BFF80FB}"/>
              </a:ext>
            </a:extLst>
          </p:cNvPr>
          <p:cNvSpPr>
            <a:spLocks noGrp="1" noRot="1" noChangeAspect="1"/>
          </p:cNvSpPr>
          <p:nvPr>
            <p:ph type="sldImg"/>
          </p:nvPr>
        </p:nvSpPr>
        <p:spPr/>
      </p:sp>
    </p:spTree>
    <p:extLst>
      <p:ext uri="{BB962C8B-B14F-4D97-AF65-F5344CB8AC3E}">
        <p14:creationId xmlns:p14="http://schemas.microsoft.com/office/powerpoint/2010/main" val="4934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One of the preventive tests that your doctor also orders regularly is urine. Do you know why? Because our kidneys and the urine they expel can give us an excellent idea of ​​our health. It is through this test that your doctor can detect if your kidneys have protein. If you have protein in your kidneys it is because they are working much harder than they should. This is not good for you, because little by little your kidneys wear out and stop working. Then we have to start depending on machines that help us do the work of the kidneys.</a:t>
            </a:r>
            <a:endParaRPr lang="es-MX" altLang="en-US" noProof="0" dirty="0"/>
          </a:p>
        </p:txBody>
      </p:sp>
      <p:sp>
        <p:nvSpPr>
          <p:cNvPr id="4" name="Slide Number Placeholder 3"/>
          <p:cNvSpPr>
            <a:spLocks noGrp="1"/>
          </p:cNvSpPr>
          <p:nvPr>
            <p:ph type="sldNum" sz="quarter" idx="5"/>
          </p:nvPr>
        </p:nvSpPr>
        <p:spPr/>
        <p:txBody>
          <a:bodyPr/>
          <a:lstStyle/>
          <a:p>
            <a:fld id="{6DFFA136-D38B-46BD-B25D-4D9F4CFA34BC}" type="slidenum">
              <a:rPr lang="en-US" altLang="en-US" smtClean="0"/>
              <a:pPr/>
              <a:t>9</a:t>
            </a:fld>
            <a:endParaRPr lang="en-US" altLang="en-US"/>
          </a:p>
        </p:txBody>
      </p:sp>
      <p:sp>
        <p:nvSpPr>
          <p:cNvPr id="7" name="Slide Image Placeholder 6">
            <a:extLst>
              <a:ext uri="{FF2B5EF4-FFF2-40B4-BE49-F238E27FC236}">
                <a16:creationId xmlns:a16="http://schemas.microsoft.com/office/drawing/2014/main" xmlns="" id="{48D2F7B8-27FF-DBDB-CA16-CA3CF400BFFA}"/>
              </a:ext>
            </a:extLst>
          </p:cNvPr>
          <p:cNvSpPr>
            <a:spLocks noGrp="1" noRot="1" noChangeAspect="1"/>
          </p:cNvSpPr>
          <p:nvPr>
            <p:ph type="sldImg"/>
          </p:nvPr>
        </p:nvSpPr>
        <p:spPr/>
      </p:sp>
    </p:spTree>
    <p:extLst>
      <p:ext uri="{BB962C8B-B14F-4D97-AF65-F5344CB8AC3E}">
        <p14:creationId xmlns:p14="http://schemas.microsoft.com/office/powerpoint/2010/main" val="1003476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4FA04C-D7CF-4861-95F0-3F5ACF508755}"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425706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5B24B-F41A-4540-8EEC-C29B4F79802D}"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49105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F989E-5397-49EE-B0F5-E72D9FFD7EC0}"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021118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BC42F-EA91-460E-9436-9A6C9B1CB0C6}"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7017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3D4350-0632-4F67-B357-AFC21C62564D}"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96876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F31A35-803D-44FA-BA88-E6B5FB347587}"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709121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956CED-B3EE-49D9-9922-CBB48E543356}" type="datetimeFigureOut">
              <a:rPr lang="en-US" smtClean="0"/>
              <a:pPr/>
              <a:t>9/19/2022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88750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9237B0-CC05-45CB-9D8E-44851499E325}" type="datetimeFigureOut">
              <a:rPr lang="en-US" smtClean="0"/>
              <a:pPr/>
              <a:t>9/19/2022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015832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41777-83B6-4CFA-89A1-52400FB2059F}" type="datetimeFigureOut">
              <a:rPr lang="en-US" smtClean="0"/>
              <a:pPr/>
              <a:t>9/19/2022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12566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6AA2A1-C9A8-42DC-AF5F-29D58FE3A81E}"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37666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FC28B6-2144-4760-B3DF-18C646FA52B1}"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969583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F38EA-B09F-4C97-9264-D1353869D1EA}" type="datetimeFigureOut">
              <a:rPr lang="en-US" smtClean="0"/>
              <a:pPr/>
              <a:t>9/19/2022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959700136"/>
      </p:ext>
    </p:extLst>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hyperlink" Target="https://www.dreamstime.com/portrait-female-doing-mamography-portrait-female-doing-mamography-image231108410" TargetMode="External"/><Relationship Id="rId7"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dreamstime.com/stock-photo-gastroscope-doctor-gastroenterologist-probe-to-perform-gastroscopy-colonoscopy-image71662273" TargetMode="Externa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pn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C4FEDC4-6392-F0D8-42B9-C15C696A6D8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045"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654E932F-4150-48E9-8686-E42D14303ACD}"/>
              </a:ext>
            </a:extLst>
          </p:cNvPr>
          <p:cNvSpPr>
            <a:spLocks noGrp="1"/>
          </p:cNvSpPr>
          <p:nvPr>
            <p:ph type="ctrTitle"/>
          </p:nvPr>
        </p:nvSpPr>
        <p:spPr>
          <a:xfrm>
            <a:off x="7647589" y="2707092"/>
            <a:ext cx="4385441" cy="2416701"/>
          </a:xfrm>
        </p:spPr>
        <p:txBody>
          <a:bodyPr>
            <a:normAutofit/>
          </a:bodyPr>
          <a:lstStyle/>
          <a:p>
            <a:pPr eaLnBrk="1" hangingPunct="1"/>
            <a:r>
              <a:rPr lang="en-US" altLang="en-US" sz="6500" dirty="0">
                <a:ea typeface="ＭＳ Ｐゴシック" panose="020B0600070205080204" pitchFamily="34" charset="-128"/>
              </a:rPr>
              <a:t>Prevention</a:t>
            </a:r>
            <a:br>
              <a:rPr lang="en-US" altLang="en-US" sz="6500" dirty="0">
                <a:ea typeface="ＭＳ Ｐゴシック" panose="020B0600070205080204" pitchFamily="34" charset="-128"/>
              </a:rPr>
            </a:br>
            <a:r>
              <a:rPr lang="en-US" altLang="en-US" sz="3300" dirty="0">
                <a:ea typeface="ＭＳ Ｐゴシック" panose="020B0600070205080204" pitchFamily="34" charset="-128"/>
              </a:rPr>
              <a:t>month 5</a:t>
            </a:r>
          </a:p>
        </p:txBody>
      </p:sp>
      <p:cxnSp>
        <p:nvCxnSpPr>
          <p:cNvPr id="1047" name="Straight Connector 1046">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6F828D28-8E09-41CC-8229-3070B5467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erson, indoor&#10;&#10;Description automatically generated">
            <a:extLst>
              <a:ext uri="{FF2B5EF4-FFF2-40B4-BE49-F238E27FC236}">
                <a16:creationId xmlns:a16="http://schemas.microsoft.com/office/drawing/2014/main" xmlns="" id="{FFA2C0DA-33E6-34CE-7756-7B3660A2EC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22"/>
            <a:ext cx="12191977" cy="6858022"/>
          </a:xfrm>
          <a:prstGeom prst="rect">
            <a:avLst/>
          </a:prstGeom>
        </p:spPr>
      </p:pic>
      <p:sp>
        <p:nvSpPr>
          <p:cNvPr id="12" name="Rectangle 11">
            <a:extLst>
              <a:ext uri="{FF2B5EF4-FFF2-40B4-BE49-F238E27FC236}">
                <a16:creationId xmlns:a16="http://schemas.microsoft.com/office/drawing/2014/main" xmlns="" id="{D5B012D8-7F27-4758-9AC6-C889B154BD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xmlns="" id="{D4202101-6609-47C2-B220-16A74F170931}"/>
              </a:ext>
            </a:extLst>
          </p:cNvPr>
          <p:cNvSpPr>
            <a:spLocks noGrp="1"/>
          </p:cNvSpPr>
          <p:nvPr>
            <p:ph type="title"/>
          </p:nvPr>
        </p:nvSpPr>
        <p:spPr>
          <a:xfrm>
            <a:off x="7352877" y="563457"/>
            <a:ext cx="4385734" cy="3014133"/>
          </a:xfrm>
        </p:spPr>
        <p:txBody>
          <a:bodyPr vert="horz" lIns="91440" tIns="45720" rIns="91440" bIns="45720" rtlCol="0" anchor="t">
            <a:normAutofit/>
          </a:bodyPr>
          <a:lstStyle/>
          <a:p>
            <a:r>
              <a:rPr lang="en-US" altLang="en-US" sz="9600" dirty="0">
                <a:solidFill>
                  <a:srgbClr val="FFFFFF"/>
                </a:solidFill>
              </a:rPr>
              <a:t>Dialysis</a:t>
            </a:r>
          </a:p>
        </p:txBody>
      </p:sp>
      <p:sp>
        <p:nvSpPr>
          <p:cNvPr id="14" name="Rectangle 13">
            <a:extLst>
              <a:ext uri="{FF2B5EF4-FFF2-40B4-BE49-F238E27FC236}">
                <a16:creationId xmlns:a16="http://schemas.microsoft.com/office/drawing/2014/main" xmlns="" id="{4063B759-00FC-46D1-9898-8E8625268F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9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accessory, case&#10;&#10;Description automatically generated">
            <a:extLst>
              <a:ext uri="{FF2B5EF4-FFF2-40B4-BE49-F238E27FC236}">
                <a16:creationId xmlns:a16="http://schemas.microsoft.com/office/drawing/2014/main" xmlns="" id="{4168F1F8-847C-AC7C-F92B-A2BD22994D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DFA75CB7-8E1C-45E6-8B0F-82AB6E2CECB8}"/>
              </a:ext>
            </a:extLst>
          </p:cNvPr>
          <p:cNvSpPr>
            <a:spLocks noGrp="1"/>
          </p:cNvSpPr>
          <p:nvPr>
            <p:ph type="title"/>
          </p:nvPr>
        </p:nvSpPr>
        <p:spPr>
          <a:xfrm>
            <a:off x="6551898" y="3630110"/>
            <a:ext cx="5317717" cy="3035808"/>
          </a:xfrm>
        </p:spPr>
        <p:txBody>
          <a:bodyPr vert="horz" lIns="91440" tIns="45720" rIns="91440" bIns="45720" rtlCol="0" anchor="b">
            <a:normAutofit/>
          </a:bodyPr>
          <a:lstStyle/>
          <a:p>
            <a:pPr>
              <a:lnSpc>
                <a:spcPct val="80000"/>
              </a:lnSpc>
              <a:spcAft>
                <a:spcPts val="600"/>
              </a:spcAft>
            </a:pPr>
            <a:r>
              <a:rPr lang="en-US" sz="9600" dirty="0">
                <a:solidFill>
                  <a:srgbClr val="601720"/>
                </a:solidFill>
              </a:rPr>
              <a:t>Arteries</a:t>
            </a:r>
          </a:p>
        </p:txBody>
      </p:sp>
    </p:spTree>
    <p:extLst>
      <p:ext uri="{BB962C8B-B14F-4D97-AF65-F5344CB8AC3E}">
        <p14:creationId xmlns:p14="http://schemas.microsoft.com/office/powerpoint/2010/main" val="4061928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039" name="Rectangle 44038">
            <a:extLst>
              <a:ext uri="{FF2B5EF4-FFF2-40B4-BE49-F238E27FC236}">
                <a16:creationId xmlns:a16="http://schemas.microsoft.com/office/drawing/2014/main" xmlns="" id="{0A597D97-203B-498B-95D3-E90DC961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close up of one annoyed red blood eye of mature adult women affected by conjunctivitis or after flu, cold or allergy - eye blood vessels stock pictures, royalty-free photos &amp; images">
            <a:extLst>
              <a:ext uri="{FF2B5EF4-FFF2-40B4-BE49-F238E27FC236}">
                <a16:creationId xmlns:a16="http://schemas.microsoft.com/office/drawing/2014/main" xmlns="" id="{A0958BFA-9FDF-6D4D-BB78-A817530A987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67201" y="10"/>
            <a:ext cx="7924800" cy="338327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Visual, Visual Test, Vision">
            <a:extLst>
              <a:ext uri="{FF2B5EF4-FFF2-40B4-BE49-F238E27FC236}">
                <a16:creationId xmlns:a16="http://schemas.microsoft.com/office/drawing/2014/main" xmlns="" id="{697AC7EA-CD9D-254A-A0AD-17C961DAECD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650916" y="3474720"/>
            <a:ext cx="7555832" cy="33832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44041" name="Freeform: Shape 44040">
            <a:extLst>
              <a:ext uri="{FF2B5EF4-FFF2-40B4-BE49-F238E27FC236}">
                <a16:creationId xmlns:a16="http://schemas.microsoft.com/office/drawing/2014/main" xmlns="" id="{6A6EF10E-DF41-4BD3-8EB4-6F646531DC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034" name="Title 1">
            <a:extLst>
              <a:ext uri="{FF2B5EF4-FFF2-40B4-BE49-F238E27FC236}">
                <a16:creationId xmlns:a16="http://schemas.microsoft.com/office/drawing/2014/main" xmlns="" id="{48A81002-008F-41FB-9832-B056627E4231}"/>
              </a:ext>
            </a:extLst>
          </p:cNvPr>
          <p:cNvSpPr>
            <a:spLocks noGrp="1"/>
          </p:cNvSpPr>
          <p:nvPr>
            <p:ph type="title"/>
          </p:nvPr>
        </p:nvSpPr>
        <p:spPr>
          <a:xfrm>
            <a:off x="643468" y="609600"/>
            <a:ext cx="3992700" cy="3877197"/>
          </a:xfrm>
        </p:spPr>
        <p:txBody>
          <a:bodyPr vert="horz" lIns="91440" tIns="45720" rIns="91440" bIns="45720" rtlCol="0" anchor="b">
            <a:normAutofit/>
          </a:bodyPr>
          <a:lstStyle/>
          <a:p>
            <a:r>
              <a:rPr lang="en-US" altLang="en-US" sz="6500" kern="1200" dirty="0">
                <a:solidFill>
                  <a:schemeClr val="tx1"/>
                </a:solidFill>
                <a:latin typeface="+mj-lt"/>
                <a:ea typeface="+mj-ea"/>
                <a:cs typeface="+mj-cs"/>
              </a:rPr>
              <a:t>Arteries of</a:t>
            </a:r>
            <a:br>
              <a:rPr lang="en-US" altLang="en-US" sz="6500" kern="1200" dirty="0">
                <a:solidFill>
                  <a:schemeClr val="tx1"/>
                </a:solidFill>
                <a:latin typeface="+mj-lt"/>
                <a:ea typeface="+mj-ea"/>
                <a:cs typeface="+mj-cs"/>
              </a:rPr>
            </a:br>
            <a:r>
              <a:rPr lang="en-US" altLang="en-US" sz="6500" kern="1200" dirty="0">
                <a:solidFill>
                  <a:schemeClr val="tx1"/>
                </a:solidFill>
                <a:latin typeface="+mj-lt"/>
                <a:ea typeface="+mj-ea"/>
                <a:cs typeface="+mj-cs"/>
              </a:rPr>
              <a:t>the eyes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4034"/>
                                        </p:tgtEl>
                                        <p:attrNameLst>
                                          <p:attrName>style.visibility</p:attrName>
                                        </p:attrNameLst>
                                      </p:cBhvr>
                                      <p:to>
                                        <p:strVal val="visible"/>
                                      </p:to>
                                    </p:set>
                                    <p:animEffect transition="in" filter="fade">
                                      <p:cBhvr>
                                        <p:cTn id="7" dur="7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039" name="Rectangle 44038">
            <a:extLst>
              <a:ext uri="{FF2B5EF4-FFF2-40B4-BE49-F238E27FC236}">
                <a16:creationId xmlns:a16="http://schemas.microsoft.com/office/drawing/2014/main" xmlns="" id="{0A597D97-203B-498B-95D3-E90DC961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blue&#10;&#10;Description automatically generated">
            <a:extLst>
              <a:ext uri="{FF2B5EF4-FFF2-40B4-BE49-F238E27FC236}">
                <a16:creationId xmlns:a16="http://schemas.microsoft.com/office/drawing/2014/main" xmlns="" id="{3E4327E7-75AC-2FF2-89C3-FF69CDF6AF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67201" y="10"/>
            <a:ext cx="7924800" cy="3383270"/>
          </a:xfrm>
          <a:prstGeom prst="rect">
            <a:avLst/>
          </a:prstGeom>
        </p:spPr>
      </p:pic>
      <p:pic>
        <p:nvPicPr>
          <p:cNvPr id="3" name="Picture 2" descr="A person looking at a computer&#10;&#10;Description automatically generated with low confidence">
            <a:extLst>
              <a:ext uri="{FF2B5EF4-FFF2-40B4-BE49-F238E27FC236}">
                <a16:creationId xmlns:a16="http://schemas.microsoft.com/office/drawing/2014/main" xmlns="" id="{3628A664-985C-56EC-6C18-8E62C3D2E5D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50916" y="3474720"/>
            <a:ext cx="7555832" cy="3383280"/>
          </a:xfrm>
          <a:prstGeom prst="rect">
            <a:avLst/>
          </a:prstGeom>
        </p:spPr>
      </p:pic>
      <p:sp useBgFill="1">
        <p:nvSpPr>
          <p:cNvPr id="44041" name="Freeform: Shape 44040">
            <a:extLst>
              <a:ext uri="{FF2B5EF4-FFF2-40B4-BE49-F238E27FC236}">
                <a16:creationId xmlns:a16="http://schemas.microsoft.com/office/drawing/2014/main" xmlns="" id="{6A6EF10E-DF41-4BD3-8EB4-6F646531DC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034" name="Title 1">
            <a:extLst>
              <a:ext uri="{FF2B5EF4-FFF2-40B4-BE49-F238E27FC236}">
                <a16:creationId xmlns:a16="http://schemas.microsoft.com/office/drawing/2014/main" xmlns="" id="{48A81002-008F-41FB-9832-B056627E4231}"/>
              </a:ext>
            </a:extLst>
          </p:cNvPr>
          <p:cNvSpPr>
            <a:spLocks noGrp="1"/>
          </p:cNvSpPr>
          <p:nvPr>
            <p:ph type="title"/>
          </p:nvPr>
        </p:nvSpPr>
        <p:spPr>
          <a:xfrm>
            <a:off x="643468" y="609600"/>
            <a:ext cx="3992700" cy="3877197"/>
          </a:xfrm>
        </p:spPr>
        <p:txBody>
          <a:bodyPr vert="horz" lIns="91440" tIns="45720" rIns="91440" bIns="45720" rtlCol="0" anchor="b">
            <a:normAutofit/>
          </a:bodyPr>
          <a:lstStyle/>
          <a:p>
            <a:r>
              <a:rPr lang="en-US" altLang="en-US" sz="5000" dirty="0"/>
              <a:t>Limited vision </a:t>
            </a:r>
            <a:br>
              <a:rPr lang="en-US" altLang="en-US" sz="5000" dirty="0"/>
            </a:br>
            <a:r>
              <a:rPr lang="en-US" altLang="en-US" sz="5000" dirty="0"/>
              <a:t>or blindness</a:t>
            </a:r>
            <a:endParaRPr lang="en-US" altLang="en-US" sz="5000" kern="1200" cap="all" dirty="0">
              <a:solidFill>
                <a:schemeClr val="tx1"/>
              </a:solidFill>
            </a:endParaRPr>
          </a:p>
        </p:txBody>
      </p:sp>
    </p:spTree>
    <p:extLst>
      <p:ext uri="{BB962C8B-B14F-4D97-AF65-F5344CB8AC3E}">
        <p14:creationId xmlns:p14="http://schemas.microsoft.com/office/powerpoint/2010/main" val="58911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4034"/>
                                        </p:tgtEl>
                                        <p:attrNameLst>
                                          <p:attrName>style.visibility</p:attrName>
                                        </p:attrNameLst>
                                      </p:cBhvr>
                                      <p:to>
                                        <p:strVal val="visible"/>
                                      </p:to>
                                    </p:set>
                                    <p:animEffect transition="in" filter="fade">
                                      <p:cBhvr>
                                        <p:cTn id="7" dur="4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765F4110-C0FC-4D61-ACD2-A7C950EAE9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662C4A4-15C2-4213-BCDE-8D1F6FEB92CD}"/>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cap="all">
                <a:solidFill>
                  <a:srgbClr val="FFFFFF"/>
                </a:solidFill>
                <a:latin typeface="+mj-lt"/>
                <a:ea typeface="+mj-ea"/>
                <a:cs typeface="+mj-cs"/>
              </a:rPr>
              <a:t>Amputations </a:t>
            </a:r>
          </a:p>
        </p:txBody>
      </p:sp>
      <p:cxnSp>
        <p:nvCxnSpPr>
          <p:cNvPr id="15" name="Straight Connector 14">
            <a:extLst>
              <a:ext uri="{FF2B5EF4-FFF2-40B4-BE49-F238E27FC236}">
                <a16:creationId xmlns:a16="http://schemas.microsoft.com/office/drawing/2014/main" xmlns="" id="{CC94CBDB-A76C-499E-95AB-C0A049E315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8" descr="A picture containing person, indoor, man, front&#10;&#10;Description generated with very high confidence">
            <a:extLst>
              <a:ext uri="{FF2B5EF4-FFF2-40B4-BE49-F238E27FC236}">
                <a16:creationId xmlns:a16="http://schemas.microsoft.com/office/drawing/2014/main" xmlns="" id="{97927CF2-6376-42BD-BED0-CE4016BD32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317635" y="321733"/>
            <a:ext cx="4160452" cy="6214534"/>
          </a:xfrm>
          <a:prstGeom prst="rect">
            <a:avLst/>
          </a:prstGeom>
        </p:spPr>
      </p:pic>
      <p:pic>
        <p:nvPicPr>
          <p:cNvPr id="4" name="Picture 4" descr="A picture containing food&#10;&#10;Description generated with very high confidence">
            <a:extLst>
              <a:ext uri="{FF2B5EF4-FFF2-40B4-BE49-F238E27FC236}">
                <a16:creationId xmlns:a16="http://schemas.microsoft.com/office/drawing/2014/main" xmlns="" id="{1ED15D6A-3304-40BB-86C6-81800EB936C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54296" y="299363"/>
            <a:ext cx="7217085" cy="3008188"/>
          </a:xfrm>
          <a:prstGeom prst="rect">
            <a:avLst/>
          </a:prstGeom>
        </p:spPr>
      </p:pic>
    </p:spTree>
    <p:extLst>
      <p:ext uri="{BB962C8B-B14F-4D97-AF65-F5344CB8AC3E}">
        <p14:creationId xmlns:p14="http://schemas.microsoft.com/office/powerpoint/2010/main" val="130947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8" name="Picture 8" descr="Exercise, Relax, Betterlife, Man">
            <a:extLst>
              <a:ext uri="{FF2B5EF4-FFF2-40B4-BE49-F238E27FC236}">
                <a16:creationId xmlns:a16="http://schemas.microsoft.com/office/drawing/2014/main" xmlns="" id="{CBD8C487-38D0-F548-8F52-549F3185603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 y="10"/>
            <a:ext cx="609598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Salad, Fruit, Berry, Healthy, Vitamins">
            <a:extLst>
              <a:ext uri="{FF2B5EF4-FFF2-40B4-BE49-F238E27FC236}">
                <a16:creationId xmlns:a16="http://schemas.microsoft.com/office/drawing/2014/main" xmlns="" id="{6AD59835-2258-6749-A14A-BFA599ADC7D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096000" y="10"/>
            <a:ext cx="609600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Flu Shot, Needle, Ouch, Medical">
            <a:extLst>
              <a:ext uri="{FF2B5EF4-FFF2-40B4-BE49-F238E27FC236}">
                <a16:creationId xmlns:a16="http://schemas.microsoft.com/office/drawing/2014/main" xmlns="" id="{2CA38D85-8EBC-5544-B89F-28412FB32D4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0" y="3429000"/>
            <a:ext cx="609598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Medications, Tablets, Medicine, Cure">
            <a:extLst>
              <a:ext uri="{FF2B5EF4-FFF2-40B4-BE49-F238E27FC236}">
                <a16:creationId xmlns:a16="http://schemas.microsoft.com/office/drawing/2014/main" xmlns="" id="{81527D6A-91C1-8544-A682-9437401F82E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096000" y="34290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0253" name="Rectangle 10252">
            <a:extLst>
              <a:ext uri="{FF2B5EF4-FFF2-40B4-BE49-F238E27FC236}">
                <a16:creationId xmlns:a16="http://schemas.microsoft.com/office/drawing/2014/main" xmlns="" id="{B497CCB5-5FC2-473C-AFCC-2430CEF1DF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A8303CF4-43D0-4458-99AF-1BB285AFA46E}"/>
              </a:ext>
            </a:extLst>
          </p:cNvPr>
          <p:cNvSpPr/>
          <p:nvPr/>
        </p:nvSpPr>
        <p:spPr>
          <a:xfrm>
            <a:off x="4286858" y="2761554"/>
            <a:ext cx="3618284" cy="1345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defRPr/>
            </a:pPr>
            <a:r>
              <a:rPr lang="en-US" sz="4000" b="1" kern="1200" cap="all" dirty="0">
                <a:solidFill>
                  <a:srgbClr val="080808"/>
                </a:solidFill>
                <a:latin typeface="+mj-lt"/>
                <a:ea typeface="+mj-ea"/>
                <a:cs typeface="+mj-cs"/>
              </a:rPr>
              <a:t>What can I do?</a:t>
            </a:r>
          </a:p>
        </p:txBody>
      </p:sp>
      <p:sp>
        <p:nvSpPr>
          <p:cNvPr id="10255" name="Frame 10254">
            <a:extLst>
              <a:ext uri="{FF2B5EF4-FFF2-40B4-BE49-F238E27FC236}">
                <a16:creationId xmlns:a16="http://schemas.microsoft.com/office/drawing/2014/main" xmlns="" id="{599C8C75-BFDF-44E7-A028-EEB5EDD588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69447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hospital room, room&#10;&#10;Description automatically generated">
            <a:extLst>
              <a:ext uri="{FF2B5EF4-FFF2-40B4-BE49-F238E27FC236}">
                <a16:creationId xmlns:a16="http://schemas.microsoft.com/office/drawing/2014/main" xmlns="" id="{D60E9DB1-CCB2-31E5-B227-40BEB4CEAF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182" r="9091"/>
          <a:stretch/>
        </p:blipFill>
        <p:spPr>
          <a:xfrm>
            <a:off x="20" y="10"/>
            <a:ext cx="12191980" cy="6857990"/>
          </a:xfrm>
          <a:prstGeom prst="rect">
            <a:avLst/>
          </a:prstGeom>
        </p:spPr>
      </p:pic>
      <p:sp>
        <p:nvSpPr>
          <p:cNvPr id="48158" name="Rectangle 48157">
            <a:extLst>
              <a:ext uri="{FF2B5EF4-FFF2-40B4-BE49-F238E27FC236}">
                <a16:creationId xmlns:a16="http://schemas.microsoft.com/office/drawing/2014/main" xmlns="" id="{7B51B11D-BBCD-47C7-A599-1EDA2F22FE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3308" y="4549726"/>
            <a:ext cx="11438793" cy="1844256"/>
          </a:xfrm>
          <a:prstGeom prst="rect">
            <a:avLst/>
          </a:prstGeom>
          <a:solidFill>
            <a:srgbClr val="404040">
              <a:alpha val="93000"/>
            </a:srgbClr>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130" name="Title 1">
            <a:extLst>
              <a:ext uri="{FF2B5EF4-FFF2-40B4-BE49-F238E27FC236}">
                <a16:creationId xmlns:a16="http://schemas.microsoft.com/office/drawing/2014/main" xmlns="" id="{85AEC59C-D3BB-41ED-9E8B-E0041E1DC5A1}"/>
              </a:ext>
            </a:extLst>
          </p:cNvPr>
          <p:cNvSpPr>
            <a:spLocks noGrp="1"/>
          </p:cNvSpPr>
          <p:nvPr>
            <p:ph type="title"/>
          </p:nvPr>
        </p:nvSpPr>
        <p:spPr>
          <a:xfrm>
            <a:off x="542544" y="4754880"/>
            <a:ext cx="11137392" cy="932688"/>
          </a:xfrm>
        </p:spPr>
        <p:txBody>
          <a:bodyPr vert="horz" lIns="91440" tIns="45720" rIns="91440" bIns="45720" rtlCol="0" anchor="b">
            <a:normAutofit/>
          </a:bodyPr>
          <a:lstStyle/>
          <a:p>
            <a:pPr algn="ctr"/>
            <a:r>
              <a:rPr lang="en-US" altLang="en-US" sz="6000">
                <a:solidFill>
                  <a:schemeClr val="bg1"/>
                </a:solidFill>
              </a:rPr>
              <a:t>Vaccines</a:t>
            </a:r>
          </a:p>
        </p:txBody>
      </p:sp>
      <p:cxnSp>
        <p:nvCxnSpPr>
          <p:cNvPr id="48160" name="Straight Connector 48159">
            <a:extLst>
              <a:ext uri="{FF2B5EF4-FFF2-40B4-BE49-F238E27FC236}">
                <a16:creationId xmlns:a16="http://schemas.microsoft.com/office/drawing/2014/main" xmlns="" id="{6A810F53-4CAC-492E-A2F9-C147AA509B5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574243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8130"/>
                                        </p:tgtEl>
                                        <p:attrNameLst>
                                          <p:attrName>style.visibility</p:attrName>
                                        </p:attrNameLst>
                                      </p:cBhvr>
                                      <p:to>
                                        <p:strVal val="visible"/>
                                      </p:to>
                                    </p:set>
                                    <p:animEffect transition="in" filter="fade">
                                      <p:cBhvr>
                                        <p:cTn id="7" dur="4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83" name="Rectangle 50182">
            <a:extLst>
              <a:ext uri="{FF2B5EF4-FFF2-40B4-BE49-F238E27FC236}">
                <a16:creationId xmlns:a16="http://schemas.microsoft.com/office/drawing/2014/main" xmlns="" id="{FC3D2873-2194-4FB0-BFBA-7E7EEB9848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indoor, wall, young&#10;&#10;Description automatically generated">
            <a:extLst>
              <a:ext uri="{FF2B5EF4-FFF2-40B4-BE49-F238E27FC236}">
                <a16:creationId xmlns:a16="http://schemas.microsoft.com/office/drawing/2014/main" xmlns="" id="{7139D7D2-AA35-51A4-6929-F5DE792B98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7" name="Picture 6" descr="Text, letter&#10;&#10;Description automatically generated">
            <a:extLst>
              <a:ext uri="{FF2B5EF4-FFF2-40B4-BE49-F238E27FC236}">
                <a16:creationId xmlns:a16="http://schemas.microsoft.com/office/drawing/2014/main" xmlns="" id="{26FEBDB0-8D17-14FD-B635-ED7BE12C03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3" name="Picture 2" descr="A picture containing person, outdoor&#10;&#10;Description automatically generated">
            <a:extLst>
              <a:ext uri="{FF2B5EF4-FFF2-40B4-BE49-F238E27FC236}">
                <a16:creationId xmlns:a16="http://schemas.microsoft.com/office/drawing/2014/main" xmlns="" id="{252F31A5-F800-EEC0-7621-D58591F249C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50185" name="Freeform: Shape 50184">
            <a:extLst>
              <a:ext uri="{FF2B5EF4-FFF2-40B4-BE49-F238E27FC236}">
                <a16:creationId xmlns:a16="http://schemas.microsoft.com/office/drawing/2014/main" xmlns="" id="{B228652A-FD81-4A3C-B164-2012BF4EE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927943"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50187" name="Freeform: Shape 50186">
            <a:extLst>
              <a:ext uri="{FF2B5EF4-FFF2-40B4-BE49-F238E27FC236}">
                <a16:creationId xmlns:a16="http://schemas.microsoft.com/office/drawing/2014/main" xmlns="" id="{FE8F25D8-4980-4C67-9E0C-7BE94C9CBF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917310"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178" name="Title 1">
            <a:extLst>
              <a:ext uri="{FF2B5EF4-FFF2-40B4-BE49-F238E27FC236}">
                <a16:creationId xmlns:a16="http://schemas.microsoft.com/office/drawing/2014/main" xmlns="" id="{1158D79B-A305-4F65-937C-4F4B2DAB0CDA}"/>
              </a:ext>
            </a:extLst>
          </p:cNvPr>
          <p:cNvSpPr>
            <a:spLocks noGrp="1"/>
          </p:cNvSpPr>
          <p:nvPr>
            <p:ph type="title"/>
          </p:nvPr>
        </p:nvSpPr>
        <p:spPr>
          <a:xfrm>
            <a:off x="438912" y="1527048"/>
            <a:ext cx="5020056" cy="2770632"/>
          </a:xfrm>
        </p:spPr>
        <p:txBody>
          <a:bodyPr vert="horz" lIns="91440" tIns="45720" rIns="91440" bIns="45720" rtlCol="0" anchor="b">
            <a:normAutofit/>
          </a:bodyPr>
          <a:lstStyle/>
          <a:p>
            <a:r>
              <a:rPr lang="en-US" sz="5400" kern="1200" dirty="0">
                <a:solidFill>
                  <a:schemeClr val="tx1"/>
                </a:solidFill>
                <a:latin typeface="+mj-lt"/>
                <a:ea typeface="+mj-ea"/>
                <a:cs typeface="+mj-cs"/>
              </a:rPr>
              <a:t>INFLUENZA, PNEUMONIA and COVID</a:t>
            </a:r>
          </a:p>
        </p:txBody>
      </p:sp>
      <p:sp>
        <p:nvSpPr>
          <p:cNvPr id="50189" name="Rectangle 50188">
            <a:extLst>
              <a:ext uri="{FF2B5EF4-FFF2-40B4-BE49-F238E27FC236}">
                <a16:creationId xmlns:a16="http://schemas.microsoft.com/office/drawing/2014/main" xmlns="" id="{1A214C69-1234-4E5D-91CD-BEA0020425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191" name="Rectangle 50190">
            <a:extLst>
              <a:ext uri="{FF2B5EF4-FFF2-40B4-BE49-F238E27FC236}">
                <a16:creationId xmlns:a16="http://schemas.microsoft.com/office/drawing/2014/main" xmlns="" id="{F86E49C8-40C0-4E80-BAC0-9A66298F1D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0178"/>
                                        </p:tgtEl>
                                        <p:attrNameLst>
                                          <p:attrName>style.visibility</p:attrName>
                                        </p:attrNameLst>
                                      </p:cBhvr>
                                      <p:to>
                                        <p:strVal val="visible"/>
                                      </p:to>
                                    </p:set>
                                    <p:animEffect transition="in" filter="fade">
                                      <p:cBhvr>
                                        <p:cTn id="7" dur="4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331" name="Rectangle 56330">
            <a:extLst>
              <a:ext uri="{FF2B5EF4-FFF2-40B4-BE49-F238E27FC236}">
                <a16:creationId xmlns:a16="http://schemas.microsoft.com/office/drawing/2014/main" xmlns="" id="{71A784BF-09DB-448D-99FC-B49DFC6605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333" name="Rectangle 56332">
            <a:extLst>
              <a:ext uri="{FF2B5EF4-FFF2-40B4-BE49-F238E27FC236}">
                <a16:creationId xmlns:a16="http://schemas.microsoft.com/office/drawing/2014/main" xmlns="" id="{917859B3-4C91-478D-929D-BB6433F90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322" name="Title 1">
            <a:extLst>
              <a:ext uri="{FF2B5EF4-FFF2-40B4-BE49-F238E27FC236}">
                <a16:creationId xmlns:a16="http://schemas.microsoft.com/office/drawing/2014/main" xmlns="" id="{52914D96-1479-40B8-8436-AF8ECA5BDEBB}"/>
              </a:ext>
            </a:extLst>
          </p:cNvPr>
          <p:cNvSpPr>
            <a:spLocks noGrp="1"/>
          </p:cNvSpPr>
          <p:nvPr>
            <p:ph type="title"/>
          </p:nvPr>
        </p:nvSpPr>
        <p:spPr>
          <a:xfrm>
            <a:off x="838200" y="4435052"/>
            <a:ext cx="3093720" cy="1645920"/>
          </a:xfrm>
        </p:spPr>
        <p:txBody>
          <a:bodyPr>
            <a:noAutofit/>
          </a:bodyPr>
          <a:lstStyle/>
          <a:p>
            <a:r>
              <a:rPr lang="en-US" altLang="en-US" sz="4000" dirty="0">
                <a:latin typeface="Arial" panose="020B0604020202020204" pitchFamily="34" charset="0"/>
                <a:ea typeface="ＭＳ Ｐゴシック"/>
                <a:cs typeface="Arial" panose="020B0604020202020204" pitchFamily="34" charset="0"/>
              </a:rPr>
              <a:t>Other prevention exams</a:t>
            </a:r>
            <a:endParaRPr lang="en-US" altLang="en-US" sz="400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13318" name="Picture 6" descr="Portrait female doing mamography. Portrait of a female doing mamography stock photo">
            <a:hlinkClick r:id="rId3"/>
            <a:extLst>
              <a:ext uri="{FF2B5EF4-FFF2-40B4-BE49-F238E27FC236}">
                <a16:creationId xmlns:a16="http://schemas.microsoft.com/office/drawing/2014/main" xmlns="" id="{9F7F0A89-650F-0C4C-8552-803A952B933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2"/>
          <a:stretch/>
        </p:blipFill>
        <p:spPr bwMode="auto">
          <a:xfrm>
            <a:off x="8161030" y="-16830"/>
            <a:ext cx="3931900" cy="40050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 person wearing a blue shirt&#10;&#10;Description generated with high confidence">
            <a:extLst>
              <a:ext uri="{FF2B5EF4-FFF2-40B4-BE49-F238E27FC236}">
                <a16:creationId xmlns:a16="http://schemas.microsoft.com/office/drawing/2014/main" xmlns="" id="{565CF3A3-5B0B-458A-B680-FF7B013D187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3"/>
          <a:stretch/>
        </p:blipFill>
        <p:spPr>
          <a:xfrm>
            <a:off x="4130040" y="6"/>
            <a:ext cx="3931920" cy="4005071"/>
          </a:xfrm>
          <a:prstGeom prst="rect">
            <a:avLst/>
          </a:prstGeom>
        </p:spPr>
      </p:pic>
      <p:pic>
        <p:nvPicPr>
          <p:cNvPr id="13316" name="Picture 4" descr="Gastroscope. Doctor gastroenterologist with probe to perform gastroscopy and colonoscopy stock photos">
            <a:hlinkClick r:id="rId6"/>
            <a:extLst>
              <a:ext uri="{FF2B5EF4-FFF2-40B4-BE49-F238E27FC236}">
                <a16:creationId xmlns:a16="http://schemas.microsoft.com/office/drawing/2014/main" xmlns="" id="{AD6DA62C-9F4B-3240-A64D-E0A778BDE9D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2"/>
          <a:stretch/>
        </p:blipFill>
        <p:spPr bwMode="auto">
          <a:xfrm>
            <a:off x="107390" y="2648"/>
            <a:ext cx="3931920" cy="4005072"/>
          </a:xfrm>
          <a:prstGeom prst="rect">
            <a:avLst/>
          </a:prstGeom>
          <a:noFill/>
          <a:extLst>
            <a:ext uri="{909E8E84-426E-40DD-AFC4-6F175D3DCCD1}">
              <a14:hiddenFill xmlns:a14="http://schemas.microsoft.com/office/drawing/2010/main">
                <a:solidFill>
                  <a:srgbClr val="FFFFFF"/>
                </a:solidFill>
              </a14:hiddenFill>
            </a:ext>
          </a:extLst>
        </p:spPr>
      </p:pic>
      <p:sp>
        <p:nvSpPr>
          <p:cNvPr id="56335" name="Rectangle 56334">
            <a:extLst>
              <a:ext uri="{FF2B5EF4-FFF2-40B4-BE49-F238E27FC236}">
                <a16:creationId xmlns:a16="http://schemas.microsoft.com/office/drawing/2014/main" xmlns="" id="{6283FBD2-A663-469F-855C-06D86E3C11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337" name="Rectangle 56336">
            <a:extLst>
              <a:ext uri="{FF2B5EF4-FFF2-40B4-BE49-F238E27FC236}">
                <a16:creationId xmlns:a16="http://schemas.microsoft.com/office/drawing/2014/main" xmlns="" id="{8A1279FC-7441-4E55-B082-2774E6316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326" name="Content Placeholder 9">
            <a:extLst>
              <a:ext uri="{FF2B5EF4-FFF2-40B4-BE49-F238E27FC236}">
                <a16:creationId xmlns:a16="http://schemas.microsoft.com/office/drawing/2014/main" xmlns="" id="{CA28FD91-DFD9-4FCB-A1BE-A4154435470C}"/>
              </a:ext>
            </a:extLst>
          </p:cNvPr>
          <p:cNvSpPr>
            <a:spLocks noGrp="1"/>
          </p:cNvSpPr>
          <p:nvPr>
            <p:ph idx="1"/>
          </p:nvPr>
        </p:nvSpPr>
        <p:spPr>
          <a:xfrm>
            <a:off x="4380266" y="4435052"/>
            <a:ext cx="7104188" cy="1645920"/>
          </a:xfrm>
        </p:spPr>
        <p:txBody>
          <a:bodyPr anchor="ctr">
            <a:normAutofit/>
          </a:bodyPr>
          <a:lstStyle/>
          <a:p>
            <a:pPr>
              <a:buFont typeface="Arial" panose="020B0604020202020204" pitchFamily="34" charset="0"/>
              <a:buNone/>
            </a:pPr>
            <a:endParaRPr lang="en-US" altLang="en-US" sz="1800">
              <a:ea typeface="ＭＳ Ｐゴシック" panose="020B0600070205080204" pitchFamily="34" charset="-128"/>
            </a:endParaRPr>
          </a:p>
          <a:p>
            <a:pPr>
              <a:buFont typeface="Arial" panose="020B0604020202020204" pitchFamily="34" charset="0"/>
              <a:buNone/>
            </a:pPr>
            <a:endParaRPr lang="en-US" altLang="en-US" sz="1800">
              <a:ea typeface="ＭＳ Ｐゴシック" panose="020B0600070205080204" pitchFamily="34" charset="-128"/>
            </a:endParaRPr>
          </a:p>
          <a:p>
            <a:pPr>
              <a:buFont typeface="Arial" panose="020B0604020202020204" pitchFamily="34" charset="0"/>
              <a:buNone/>
            </a:pPr>
            <a:endParaRPr lang="en-US" altLang="en-US" sz="1800">
              <a:ea typeface="ＭＳ Ｐゴシック" panose="020B0600070205080204" pitchFamily="34" charset="-128"/>
            </a:endParaRPr>
          </a:p>
        </p:txBody>
      </p:sp>
      <p:sp>
        <p:nvSpPr>
          <p:cNvPr id="3" name="TextBox 2">
            <a:extLst>
              <a:ext uri="{FF2B5EF4-FFF2-40B4-BE49-F238E27FC236}">
                <a16:creationId xmlns:a16="http://schemas.microsoft.com/office/drawing/2014/main" xmlns="" id="{3B4032A1-9506-0E13-97E2-C2DDAE3A299E}"/>
              </a:ext>
            </a:extLst>
          </p:cNvPr>
          <p:cNvSpPr txBox="1"/>
          <p:nvPr/>
        </p:nvSpPr>
        <p:spPr>
          <a:xfrm>
            <a:off x="4587530" y="4517754"/>
            <a:ext cx="443952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3000" dirty="0">
                <a:solidFill>
                  <a:schemeClr val="tx1">
                    <a:lumMod val="85000"/>
                    <a:lumOff val="15000"/>
                  </a:schemeClr>
                </a:solidFill>
                <a:latin typeface="Arial"/>
                <a:ea typeface="ＭＳ Ｐゴシック"/>
                <a:cs typeface="Arial"/>
              </a:rPr>
              <a:t>Colonoscopy</a:t>
            </a:r>
          </a:p>
          <a:p>
            <a:pPr marL="285750" indent="-285750">
              <a:buFont typeface="Arial" panose="020B0604020202020204" pitchFamily="34" charset="0"/>
              <a:buChar char="•"/>
            </a:pPr>
            <a:r>
              <a:rPr lang="en-US" sz="3000" dirty="0">
                <a:solidFill>
                  <a:schemeClr val="tx1">
                    <a:lumMod val="85000"/>
                    <a:lumOff val="15000"/>
                  </a:schemeClr>
                </a:solidFill>
                <a:latin typeface="Arial"/>
                <a:ea typeface="ＭＳ Ｐゴシック"/>
                <a:cs typeface="Arial"/>
              </a:rPr>
              <a:t>Mammogram</a:t>
            </a:r>
          </a:p>
          <a:p>
            <a:pPr marL="285750" indent="-285750">
              <a:buFont typeface="Arial" panose="020B0604020202020204" pitchFamily="34" charset="0"/>
              <a:buChar char="•"/>
            </a:pPr>
            <a:r>
              <a:rPr lang="en-US" sz="3000" dirty="0">
                <a:solidFill>
                  <a:schemeClr val="tx1">
                    <a:lumMod val="85000"/>
                    <a:lumOff val="15000"/>
                  </a:schemeClr>
                </a:solidFill>
                <a:latin typeface="Arial"/>
                <a:ea typeface="ＭＳ Ｐゴシック"/>
                <a:cs typeface="Arial"/>
              </a:rPr>
              <a:t>Pap-smear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xmlns="" id="{6BAA188B-5AE0-41E5-B0DA-9F2E19155F12}"/>
              </a:ext>
            </a:extLst>
          </p:cNvPr>
          <p:cNvSpPr>
            <a:spLocks noGrp="1"/>
          </p:cNvSpPr>
          <p:nvPr>
            <p:ph type="title"/>
          </p:nvPr>
        </p:nvSpPr>
        <p:spPr>
          <a:xfrm>
            <a:off x="804672" y="4007335"/>
            <a:ext cx="6455833" cy="1497998"/>
          </a:xfrm>
        </p:spPr>
        <p:txBody>
          <a:bodyPr vert="horz" lIns="91440" tIns="45720" rIns="91440" bIns="45720" rtlCol="0" anchor="t">
            <a:normAutofit/>
          </a:bodyPr>
          <a:lstStyle/>
          <a:p>
            <a:r>
              <a:rPr lang="en-US" sz="4800" kern="1200">
                <a:solidFill>
                  <a:schemeClr val="tx1"/>
                </a:solidFill>
                <a:latin typeface="+mj-lt"/>
                <a:ea typeface="+mj-ea"/>
                <a:cs typeface="+mj-cs"/>
              </a:rPr>
              <a:t>OTHER</a:t>
            </a:r>
            <a:br>
              <a:rPr lang="en-US" sz="4800" kern="1200">
                <a:solidFill>
                  <a:schemeClr val="tx1"/>
                </a:solidFill>
                <a:latin typeface="+mj-lt"/>
                <a:ea typeface="+mj-ea"/>
                <a:cs typeface="+mj-cs"/>
              </a:rPr>
            </a:br>
            <a:r>
              <a:rPr lang="en-US" sz="4800" kern="1200">
                <a:solidFill>
                  <a:schemeClr val="tx1"/>
                </a:solidFill>
                <a:latin typeface="+mj-lt"/>
                <a:ea typeface="+mj-ea"/>
                <a:cs typeface="+mj-cs"/>
              </a:rPr>
              <a:t>COMPLICATIONS</a:t>
            </a:r>
            <a:endParaRPr lang="en-US" altLang="en-US" sz="4800" kern="1200">
              <a:solidFill>
                <a:schemeClr val="tx1"/>
              </a:solidFill>
              <a:latin typeface="+mj-lt"/>
              <a:ea typeface="+mj-ea"/>
              <a:cs typeface="+mj-cs"/>
            </a:endParaRPr>
          </a:p>
        </p:txBody>
      </p:sp>
      <p:sp>
        <p:nvSpPr>
          <p:cNvPr id="54280" name="Freeform: Shape 54279">
            <a:extLst>
              <a:ext uri="{FF2B5EF4-FFF2-40B4-BE49-F238E27FC236}">
                <a16:creationId xmlns:a16="http://schemas.microsoft.com/office/drawing/2014/main" xmlns="" id="{E26B9EF5-5D92-4AC7-BC55-FC5C4C98ED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282" name="Freeform: Shape 54281">
            <a:extLst>
              <a:ext uri="{FF2B5EF4-FFF2-40B4-BE49-F238E27FC236}">
                <a16:creationId xmlns:a16="http://schemas.microsoft.com/office/drawing/2014/main" xmlns="" id="{F05C5575-0F07-43D0-AE78-81EAA8E671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275" name="Content Placeholder 3" descr="Screen Shot 2018-04-02 at 2.49.23 PM.png">
            <a:extLst>
              <a:ext uri="{FF2B5EF4-FFF2-40B4-BE49-F238E27FC236}">
                <a16:creationId xmlns:a16="http://schemas.microsoft.com/office/drawing/2014/main" xmlns="" id="{A88DB7E4-8100-4A9D-B27D-2535124B1218}"/>
              </a:ext>
            </a:extLst>
          </p:cNvPr>
          <p:cNvPicPr>
            <a:picLocks noChangeAspect="1"/>
          </p:cNvPicPr>
          <p:nvPr/>
        </p:nvPicPr>
        <p:blipFill rotWithShape="1">
          <a:blip r:embed="rId3">
            <a:extLst>
              <a:ext uri="{28A0092B-C50C-407E-A947-70E740481C1C}">
                <a14:useLocalDpi xmlns:a14="http://schemas.microsoft.com/office/drawing/2010/main" val="0"/>
              </a:ext>
            </a:extLst>
          </a:blip>
          <a:srcRect t="27689" r="1" b="708"/>
          <a:stretch/>
        </p:blipFill>
        <p:spPr>
          <a:xfrm>
            <a:off x="3639395" y="10"/>
            <a:ext cx="4023360" cy="2980230"/>
          </a:xfrm>
          <a:custGeom>
            <a:avLst/>
            <a:gdLst/>
            <a:ahLst/>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p:spPr>
      </p:pic>
      <p:pic>
        <p:nvPicPr>
          <p:cNvPr id="14338" name="Picture 2" descr="Man, Depressed, Sitting, On The Floor">
            <a:extLst>
              <a:ext uri="{FF2B5EF4-FFF2-40B4-BE49-F238E27FC236}">
                <a16:creationId xmlns:a16="http://schemas.microsoft.com/office/drawing/2014/main" xmlns="" id="{48CCA027-F209-5F49-856E-B139EEA5BE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625" r="20151" b="-2"/>
          <a:stretch/>
        </p:blipFill>
        <p:spPr bwMode="auto">
          <a:xfrm>
            <a:off x="7816897" y="1584494"/>
            <a:ext cx="4375105" cy="5273507"/>
          </a:xfrm>
          <a:custGeom>
            <a:avLst/>
            <a:gdLst/>
            <a:ahLst/>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4274"/>
                                        </p:tgtEl>
                                        <p:attrNameLst>
                                          <p:attrName>style.visibility</p:attrName>
                                        </p:attrNameLst>
                                      </p:cBhvr>
                                      <p:to>
                                        <p:strVal val="visible"/>
                                      </p:to>
                                    </p:set>
                                    <p:animEffect transition="in" filter="fade">
                                      <p:cBhvr>
                                        <p:cTn id="7" dur="4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55" name="Rectangle 31754">
            <a:extLst>
              <a:ext uri="{FF2B5EF4-FFF2-40B4-BE49-F238E27FC236}">
                <a16:creationId xmlns:a16="http://schemas.microsoft.com/office/drawing/2014/main" xmlns="" id="{59264BFD-360D-430E-B593-7BC0D00FBD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57" name="Group 31756">
            <a:extLst>
              <a:ext uri="{FF2B5EF4-FFF2-40B4-BE49-F238E27FC236}">
                <a16:creationId xmlns:a16="http://schemas.microsoft.com/office/drawing/2014/main" xmlns="" id="{A4538145-ACBA-40C0-AFBD-DE742723D5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0"/>
            <a:ext cx="12191996" cy="6858000"/>
            <a:chOff x="1" y="0"/>
            <a:chExt cx="12191996" cy="6858000"/>
          </a:xfrm>
        </p:grpSpPr>
        <p:sp useBgFill="1">
          <p:nvSpPr>
            <p:cNvPr id="31758" name="Rectangle 31757">
              <a:extLst>
                <a:ext uri="{FF2B5EF4-FFF2-40B4-BE49-F238E27FC236}">
                  <a16:creationId xmlns:a16="http://schemas.microsoft.com/office/drawing/2014/main" xmlns="" id="{7BAD3960-6DE9-4457-8083-F6FFBD58D7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31759" name="Rectangle 31758">
              <a:extLst>
                <a:ext uri="{FF2B5EF4-FFF2-40B4-BE49-F238E27FC236}">
                  <a16:creationId xmlns:a16="http://schemas.microsoft.com/office/drawing/2014/main" xmlns="" id="{F3F5E368-26F9-408D-9C1D-D007FCE0C2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31746" name="Title 1">
            <a:extLst>
              <a:ext uri="{FF2B5EF4-FFF2-40B4-BE49-F238E27FC236}">
                <a16:creationId xmlns:a16="http://schemas.microsoft.com/office/drawing/2014/main" xmlns="" id="{582351E7-9914-4A19-B12F-3FAC431B419E}"/>
              </a:ext>
            </a:extLst>
          </p:cNvPr>
          <p:cNvSpPr>
            <a:spLocks noGrp="1"/>
          </p:cNvSpPr>
          <p:nvPr>
            <p:ph type="title"/>
          </p:nvPr>
        </p:nvSpPr>
        <p:spPr>
          <a:xfrm>
            <a:off x="162232" y="396935"/>
            <a:ext cx="5840986" cy="1492132"/>
          </a:xfrm>
        </p:spPr>
        <p:txBody>
          <a:bodyPr anchor="t">
            <a:noAutofit/>
          </a:bodyPr>
          <a:lstStyle/>
          <a:p>
            <a:r>
              <a:rPr lang="en-US" altLang="en-US" b="1" dirty="0">
                <a:ea typeface="ＭＳ Ｐゴシック"/>
              </a:rPr>
              <a:t>Don’t get discouraged, continue your disciplines!</a:t>
            </a:r>
            <a:endParaRPr lang="en-US" altLang="en-US" b="1" dirty="0">
              <a:latin typeface="Rockwell Condensed"/>
              <a:ea typeface="ＭＳ Ｐゴシック"/>
            </a:endParaRPr>
          </a:p>
        </p:txBody>
      </p:sp>
      <p:sp>
        <p:nvSpPr>
          <p:cNvPr id="31750" name="Content Placeholder 31749">
            <a:extLst>
              <a:ext uri="{FF2B5EF4-FFF2-40B4-BE49-F238E27FC236}">
                <a16:creationId xmlns:a16="http://schemas.microsoft.com/office/drawing/2014/main" xmlns="" id="{66DF99CF-67C9-4D23-8A14-4E707083B04F}"/>
              </a:ext>
            </a:extLst>
          </p:cNvPr>
          <p:cNvSpPr>
            <a:spLocks noGrp="1"/>
          </p:cNvSpPr>
          <p:nvPr>
            <p:ph idx="1"/>
          </p:nvPr>
        </p:nvSpPr>
        <p:spPr>
          <a:xfrm>
            <a:off x="484833" y="2312980"/>
            <a:ext cx="4389998" cy="3844800"/>
          </a:xfrm>
        </p:spPr>
        <p:txBody>
          <a:bodyPr vert="horz" lIns="91440" tIns="45720" rIns="91440" bIns="45720" rtlCol="0">
            <a:noAutofit/>
          </a:bodyPr>
          <a:lstStyle/>
          <a:p>
            <a:r>
              <a:rPr lang="en-US" sz="3000" dirty="0">
                <a:solidFill>
                  <a:schemeClr val="tx1">
                    <a:alpha val="60000"/>
                  </a:schemeClr>
                </a:solidFill>
                <a:latin typeface="+mj-lt"/>
              </a:rPr>
              <a:t>Stick with your medications</a:t>
            </a:r>
          </a:p>
          <a:p>
            <a:r>
              <a:rPr lang="en-US" sz="3000" dirty="0">
                <a:solidFill>
                  <a:schemeClr val="tx1">
                    <a:alpha val="60000"/>
                  </a:schemeClr>
                </a:solidFill>
                <a:latin typeface="+mj-lt"/>
              </a:rPr>
              <a:t>Stick with your good eating habits</a:t>
            </a:r>
          </a:p>
          <a:p>
            <a:r>
              <a:rPr lang="en-US" sz="3000" dirty="0">
                <a:solidFill>
                  <a:schemeClr val="tx1">
                    <a:alpha val="60000"/>
                  </a:schemeClr>
                </a:solidFill>
                <a:latin typeface="+mj-lt"/>
              </a:rPr>
              <a:t>Keep talking to your Community Health Workers</a:t>
            </a:r>
          </a:p>
          <a:p>
            <a:r>
              <a:rPr lang="en-US" sz="3000" dirty="0">
                <a:solidFill>
                  <a:schemeClr val="tx1">
                    <a:alpha val="60000"/>
                  </a:schemeClr>
                </a:solidFill>
                <a:latin typeface="+mj-lt"/>
              </a:rPr>
              <a:t>DON’T GIVE UP!</a:t>
            </a:r>
          </a:p>
        </p:txBody>
      </p:sp>
      <p:sp>
        <p:nvSpPr>
          <p:cNvPr id="31761" name="Freeform: Shape 31760">
            <a:extLst>
              <a:ext uri="{FF2B5EF4-FFF2-40B4-BE49-F238E27FC236}">
                <a16:creationId xmlns:a16="http://schemas.microsoft.com/office/drawing/2014/main" xmlns="" id="{F249C1C3-EBDE-4C27-BD12-A6AE40A4D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87375" y="0"/>
            <a:ext cx="6404625" cy="6373368"/>
          </a:xfrm>
          <a:custGeom>
            <a:avLst/>
            <a:gdLst>
              <a:gd name="connsiteX0" fmla="*/ 353272 w 6404625"/>
              <a:gd name="connsiteY0" fmla="*/ 0 h 6373368"/>
              <a:gd name="connsiteX1" fmla="*/ 6404625 w 6404625"/>
              <a:gd name="connsiteY1" fmla="*/ 0 h 6373368"/>
              <a:gd name="connsiteX2" fmla="*/ 6404625 w 6404625"/>
              <a:gd name="connsiteY2" fmla="*/ 6008204 h 6373368"/>
              <a:gd name="connsiteX3" fmla="*/ 6374459 w 6404625"/>
              <a:gd name="connsiteY3" fmla="*/ 6023890 h 6373368"/>
              <a:gd name="connsiteX4" fmla="*/ 6290584 w 6404625"/>
              <a:gd name="connsiteY4" fmla="*/ 6049055 h 6373368"/>
              <a:gd name="connsiteX5" fmla="*/ 6203913 w 6404625"/>
              <a:gd name="connsiteY5" fmla="*/ 6060237 h 6373368"/>
              <a:gd name="connsiteX6" fmla="*/ 6114448 w 6404625"/>
              <a:gd name="connsiteY6" fmla="*/ 6063033 h 6373368"/>
              <a:gd name="connsiteX7" fmla="*/ 6019391 w 6404625"/>
              <a:gd name="connsiteY7" fmla="*/ 6054644 h 6373368"/>
              <a:gd name="connsiteX8" fmla="*/ 5924332 w 6404625"/>
              <a:gd name="connsiteY8" fmla="*/ 6043462 h 6373368"/>
              <a:gd name="connsiteX9" fmla="*/ 5829275 w 6404625"/>
              <a:gd name="connsiteY9" fmla="*/ 6029482 h 6373368"/>
              <a:gd name="connsiteX10" fmla="*/ 5734216 w 6404625"/>
              <a:gd name="connsiteY10" fmla="*/ 6018300 h 6373368"/>
              <a:gd name="connsiteX11" fmla="*/ 5639159 w 6404625"/>
              <a:gd name="connsiteY11" fmla="*/ 6012708 h 6373368"/>
              <a:gd name="connsiteX12" fmla="*/ 5546898 w 6404625"/>
              <a:gd name="connsiteY12" fmla="*/ 6012708 h 6373368"/>
              <a:gd name="connsiteX13" fmla="*/ 5460227 w 6404625"/>
              <a:gd name="connsiteY13" fmla="*/ 6023890 h 6373368"/>
              <a:gd name="connsiteX14" fmla="*/ 5370760 w 6404625"/>
              <a:gd name="connsiteY14" fmla="*/ 6046258 h 6373368"/>
              <a:gd name="connsiteX15" fmla="*/ 5289681 w 6404625"/>
              <a:gd name="connsiteY15" fmla="*/ 6079807 h 6373368"/>
              <a:gd name="connsiteX16" fmla="*/ 5205808 w 6404625"/>
              <a:gd name="connsiteY16" fmla="*/ 6124541 h 6373368"/>
              <a:gd name="connsiteX17" fmla="*/ 5121933 w 6404625"/>
              <a:gd name="connsiteY17" fmla="*/ 6169276 h 6373368"/>
              <a:gd name="connsiteX18" fmla="*/ 5038061 w 6404625"/>
              <a:gd name="connsiteY18" fmla="*/ 6219598 h 6373368"/>
              <a:gd name="connsiteX19" fmla="*/ 4956981 w 6404625"/>
              <a:gd name="connsiteY19" fmla="*/ 6267129 h 6373368"/>
              <a:gd name="connsiteX20" fmla="*/ 4870311 w 6404625"/>
              <a:gd name="connsiteY20" fmla="*/ 6309065 h 6373368"/>
              <a:gd name="connsiteX21" fmla="*/ 4786435 w 6404625"/>
              <a:gd name="connsiteY21" fmla="*/ 6342614 h 6373368"/>
              <a:gd name="connsiteX22" fmla="*/ 4699765 w 6404625"/>
              <a:gd name="connsiteY22" fmla="*/ 6364982 h 6373368"/>
              <a:gd name="connsiteX23" fmla="*/ 4610299 w 6404625"/>
              <a:gd name="connsiteY23" fmla="*/ 6373368 h 6373368"/>
              <a:gd name="connsiteX24" fmla="*/ 4520833 w 6404625"/>
              <a:gd name="connsiteY24" fmla="*/ 6364982 h 6373368"/>
              <a:gd name="connsiteX25" fmla="*/ 4434163 w 6404625"/>
              <a:gd name="connsiteY25" fmla="*/ 6342614 h 6373368"/>
              <a:gd name="connsiteX26" fmla="*/ 4350289 w 6404625"/>
              <a:gd name="connsiteY26" fmla="*/ 6309065 h 6373368"/>
              <a:gd name="connsiteX27" fmla="*/ 4263617 w 6404625"/>
              <a:gd name="connsiteY27" fmla="*/ 6267129 h 6373368"/>
              <a:gd name="connsiteX28" fmla="*/ 4182539 w 6404625"/>
              <a:gd name="connsiteY28" fmla="*/ 6219598 h 6373368"/>
              <a:gd name="connsiteX29" fmla="*/ 4098666 w 6404625"/>
              <a:gd name="connsiteY29" fmla="*/ 6169276 h 6373368"/>
              <a:gd name="connsiteX30" fmla="*/ 4014791 w 6404625"/>
              <a:gd name="connsiteY30" fmla="*/ 6124541 h 6373368"/>
              <a:gd name="connsiteX31" fmla="*/ 3930916 w 6404625"/>
              <a:gd name="connsiteY31" fmla="*/ 6079807 h 6373368"/>
              <a:gd name="connsiteX32" fmla="*/ 3847041 w 6404625"/>
              <a:gd name="connsiteY32" fmla="*/ 6046258 h 6373368"/>
              <a:gd name="connsiteX33" fmla="*/ 3760372 w 6404625"/>
              <a:gd name="connsiteY33" fmla="*/ 6023890 h 6373368"/>
              <a:gd name="connsiteX34" fmla="*/ 3673701 w 6404625"/>
              <a:gd name="connsiteY34" fmla="*/ 6012708 h 6373368"/>
              <a:gd name="connsiteX35" fmla="*/ 3581438 w 6404625"/>
              <a:gd name="connsiteY35" fmla="*/ 6012708 h 6373368"/>
              <a:gd name="connsiteX36" fmla="*/ 3486381 w 6404625"/>
              <a:gd name="connsiteY36" fmla="*/ 6018300 h 6373368"/>
              <a:gd name="connsiteX37" fmla="*/ 3391322 w 6404625"/>
              <a:gd name="connsiteY37" fmla="*/ 6029482 h 6373368"/>
              <a:gd name="connsiteX38" fmla="*/ 3296265 w 6404625"/>
              <a:gd name="connsiteY38" fmla="*/ 6043462 h 6373368"/>
              <a:gd name="connsiteX39" fmla="*/ 3201210 w 6404625"/>
              <a:gd name="connsiteY39" fmla="*/ 6054644 h 6373368"/>
              <a:gd name="connsiteX40" fmla="*/ 3106151 w 6404625"/>
              <a:gd name="connsiteY40" fmla="*/ 6063033 h 6373368"/>
              <a:gd name="connsiteX41" fmla="*/ 3016684 w 6404625"/>
              <a:gd name="connsiteY41" fmla="*/ 6060237 h 6373368"/>
              <a:gd name="connsiteX42" fmla="*/ 2930015 w 6404625"/>
              <a:gd name="connsiteY42" fmla="*/ 6049055 h 6373368"/>
              <a:gd name="connsiteX43" fmla="*/ 2846140 w 6404625"/>
              <a:gd name="connsiteY43" fmla="*/ 6023890 h 6373368"/>
              <a:gd name="connsiteX44" fmla="*/ 2776243 w 6404625"/>
              <a:gd name="connsiteY44" fmla="*/ 5987546 h 6373368"/>
              <a:gd name="connsiteX45" fmla="*/ 2709145 w 6404625"/>
              <a:gd name="connsiteY45" fmla="*/ 5940017 h 6373368"/>
              <a:gd name="connsiteX46" fmla="*/ 2650432 w 6404625"/>
              <a:gd name="connsiteY46" fmla="*/ 5884101 h 6373368"/>
              <a:gd name="connsiteX47" fmla="*/ 2591719 w 6404625"/>
              <a:gd name="connsiteY47" fmla="*/ 5819798 h 6373368"/>
              <a:gd name="connsiteX48" fmla="*/ 2538599 w 6404625"/>
              <a:gd name="connsiteY48" fmla="*/ 5752697 h 6373368"/>
              <a:gd name="connsiteX49" fmla="*/ 2485480 w 6404625"/>
              <a:gd name="connsiteY49" fmla="*/ 5682802 h 6373368"/>
              <a:gd name="connsiteX50" fmla="*/ 2432360 w 6404625"/>
              <a:gd name="connsiteY50" fmla="*/ 5612908 h 6373368"/>
              <a:gd name="connsiteX51" fmla="*/ 2379237 w 6404625"/>
              <a:gd name="connsiteY51" fmla="*/ 5545809 h 6373368"/>
              <a:gd name="connsiteX52" fmla="*/ 2323320 w 6404625"/>
              <a:gd name="connsiteY52" fmla="*/ 5481502 h 6373368"/>
              <a:gd name="connsiteX53" fmla="*/ 2259018 w 6404625"/>
              <a:gd name="connsiteY53" fmla="*/ 5425586 h 6373368"/>
              <a:gd name="connsiteX54" fmla="*/ 2197511 w 6404625"/>
              <a:gd name="connsiteY54" fmla="*/ 5375263 h 6373368"/>
              <a:gd name="connsiteX55" fmla="*/ 2127614 w 6404625"/>
              <a:gd name="connsiteY55" fmla="*/ 5336121 h 6373368"/>
              <a:gd name="connsiteX56" fmla="*/ 2052128 w 6404625"/>
              <a:gd name="connsiteY56" fmla="*/ 5302573 h 6373368"/>
              <a:gd name="connsiteX57" fmla="*/ 1971049 w 6404625"/>
              <a:gd name="connsiteY57" fmla="*/ 5274612 h 6373368"/>
              <a:gd name="connsiteX58" fmla="*/ 1887176 w 6404625"/>
              <a:gd name="connsiteY58" fmla="*/ 5249450 h 6373368"/>
              <a:gd name="connsiteX59" fmla="*/ 1803301 w 6404625"/>
              <a:gd name="connsiteY59" fmla="*/ 5227084 h 6373368"/>
              <a:gd name="connsiteX60" fmla="*/ 1716630 w 6404625"/>
              <a:gd name="connsiteY60" fmla="*/ 5204720 h 6373368"/>
              <a:gd name="connsiteX61" fmla="*/ 1635551 w 6404625"/>
              <a:gd name="connsiteY61" fmla="*/ 5179557 h 6373368"/>
              <a:gd name="connsiteX62" fmla="*/ 1554473 w 6404625"/>
              <a:gd name="connsiteY62" fmla="*/ 5151597 h 6373368"/>
              <a:gd name="connsiteX63" fmla="*/ 1478988 w 6404625"/>
              <a:gd name="connsiteY63" fmla="*/ 5118049 h 6373368"/>
              <a:gd name="connsiteX64" fmla="*/ 1411887 w 6404625"/>
              <a:gd name="connsiteY64" fmla="*/ 5076112 h 6373368"/>
              <a:gd name="connsiteX65" fmla="*/ 1350380 w 6404625"/>
              <a:gd name="connsiteY65" fmla="*/ 5025785 h 6373368"/>
              <a:gd name="connsiteX66" fmla="*/ 1300053 w 6404625"/>
              <a:gd name="connsiteY66" fmla="*/ 4964279 h 6373368"/>
              <a:gd name="connsiteX67" fmla="*/ 1258117 w 6404625"/>
              <a:gd name="connsiteY67" fmla="*/ 4897178 h 6373368"/>
              <a:gd name="connsiteX68" fmla="*/ 1224567 w 6404625"/>
              <a:gd name="connsiteY68" fmla="*/ 4821691 h 6373368"/>
              <a:gd name="connsiteX69" fmla="*/ 1196609 w 6404625"/>
              <a:gd name="connsiteY69" fmla="*/ 4740614 h 6373368"/>
              <a:gd name="connsiteX70" fmla="*/ 1171447 w 6404625"/>
              <a:gd name="connsiteY70" fmla="*/ 4659533 h 6373368"/>
              <a:gd name="connsiteX71" fmla="*/ 1149080 w 6404625"/>
              <a:gd name="connsiteY71" fmla="*/ 4572865 h 6373368"/>
              <a:gd name="connsiteX72" fmla="*/ 1126714 w 6404625"/>
              <a:gd name="connsiteY72" fmla="*/ 4488990 h 6373368"/>
              <a:gd name="connsiteX73" fmla="*/ 1101552 w 6404625"/>
              <a:gd name="connsiteY73" fmla="*/ 4405115 h 6373368"/>
              <a:gd name="connsiteX74" fmla="*/ 1073593 w 6404625"/>
              <a:gd name="connsiteY74" fmla="*/ 4324036 h 6373368"/>
              <a:gd name="connsiteX75" fmla="*/ 1040045 w 6404625"/>
              <a:gd name="connsiteY75" fmla="*/ 4248549 h 6373368"/>
              <a:gd name="connsiteX76" fmla="*/ 1000902 w 6404625"/>
              <a:gd name="connsiteY76" fmla="*/ 4178654 h 6373368"/>
              <a:gd name="connsiteX77" fmla="*/ 950576 w 6404625"/>
              <a:gd name="connsiteY77" fmla="*/ 4117146 h 6373368"/>
              <a:gd name="connsiteX78" fmla="*/ 894659 w 6404625"/>
              <a:gd name="connsiteY78" fmla="*/ 4052841 h 6373368"/>
              <a:gd name="connsiteX79" fmla="*/ 830356 w 6404625"/>
              <a:gd name="connsiteY79" fmla="*/ 3996926 h 6373368"/>
              <a:gd name="connsiteX80" fmla="*/ 760460 w 6404625"/>
              <a:gd name="connsiteY80" fmla="*/ 3943806 h 6373368"/>
              <a:gd name="connsiteX81" fmla="*/ 690567 w 6404625"/>
              <a:gd name="connsiteY81" fmla="*/ 3890685 h 6373368"/>
              <a:gd name="connsiteX82" fmla="*/ 620671 w 6404625"/>
              <a:gd name="connsiteY82" fmla="*/ 3837564 h 6373368"/>
              <a:gd name="connsiteX83" fmla="*/ 553571 w 6404625"/>
              <a:gd name="connsiteY83" fmla="*/ 3784444 h 6373368"/>
              <a:gd name="connsiteX84" fmla="*/ 489269 w 6404625"/>
              <a:gd name="connsiteY84" fmla="*/ 3725731 h 6373368"/>
              <a:gd name="connsiteX85" fmla="*/ 433350 w 6404625"/>
              <a:gd name="connsiteY85" fmla="*/ 3667021 h 6373368"/>
              <a:gd name="connsiteX86" fmla="*/ 385824 w 6404625"/>
              <a:gd name="connsiteY86" fmla="*/ 3599922 h 6373368"/>
              <a:gd name="connsiteX87" fmla="*/ 349477 w 6404625"/>
              <a:gd name="connsiteY87" fmla="*/ 3530025 h 6373368"/>
              <a:gd name="connsiteX88" fmla="*/ 324315 w 6404625"/>
              <a:gd name="connsiteY88" fmla="*/ 3446150 h 6373368"/>
              <a:gd name="connsiteX89" fmla="*/ 313131 w 6404625"/>
              <a:gd name="connsiteY89" fmla="*/ 3359479 h 6373368"/>
              <a:gd name="connsiteX90" fmla="*/ 310335 w 6404625"/>
              <a:gd name="connsiteY90" fmla="*/ 3270014 h 6373368"/>
              <a:gd name="connsiteX91" fmla="*/ 318723 w 6404625"/>
              <a:gd name="connsiteY91" fmla="*/ 3174955 h 6373368"/>
              <a:gd name="connsiteX92" fmla="*/ 329907 w 6404625"/>
              <a:gd name="connsiteY92" fmla="*/ 3079898 h 6373368"/>
              <a:gd name="connsiteX93" fmla="*/ 343885 w 6404625"/>
              <a:gd name="connsiteY93" fmla="*/ 2984841 h 6373368"/>
              <a:gd name="connsiteX94" fmla="*/ 355069 w 6404625"/>
              <a:gd name="connsiteY94" fmla="*/ 2889784 h 6373368"/>
              <a:gd name="connsiteX95" fmla="*/ 360659 w 6404625"/>
              <a:gd name="connsiteY95" fmla="*/ 2794725 h 6373368"/>
              <a:gd name="connsiteX96" fmla="*/ 360659 w 6404625"/>
              <a:gd name="connsiteY96" fmla="*/ 2702464 h 6373368"/>
              <a:gd name="connsiteX97" fmla="*/ 349477 w 6404625"/>
              <a:gd name="connsiteY97" fmla="*/ 2615793 h 6373368"/>
              <a:gd name="connsiteX98" fmla="*/ 327111 w 6404625"/>
              <a:gd name="connsiteY98" fmla="*/ 2529122 h 6373368"/>
              <a:gd name="connsiteX99" fmla="*/ 293561 w 6404625"/>
              <a:gd name="connsiteY99" fmla="*/ 2448045 h 6373368"/>
              <a:gd name="connsiteX100" fmla="*/ 251625 w 6404625"/>
              <a:gd name="connsiteY100" fmla="*/ 2364170 h 6373368"/>
              <a:gd name="connsiteX101" fmla="*/ 204096 w 6404625"/>
              <a:gd name="connsiteY101" fmla="*/ 2280295 h 6373368"/>
              <a:gd name="connsiteX102" fmla="*/ 153769 w 6404625"/>
              <a:gd name="connsiteY102" fmla="*/ 2196423 h 6373368"/>
              <a:gd name="connsiteX103" fmla="*/ 106240 w 6404625"/>
              <a:gd name="connsiteY103" fmla="*/ 2115344 h 6373368"/>
              <a:gd name="connsiteX104" fmla="*/ 64305 w 6404625"/>
              <a:gd name="connsiteY104" fmla="*/ 2028673 h 6373368"/>
              <a:gd name="connsiteX105" fmla="*/ 30754 w 6404625"/>
              <a:gd name="connsiteY105" fmla="*/ 1944798 h 6373368"/>
              <a:gd name="connsiteX106" fmla="*/ 8387 w 6404625"/>
              <a:gd name="connsiteY106" fmla="*/ 1858129 h 6373368"/>
              <a:gd name="connsiteX107" fmla="*/ 0 w 6404625"/>
              <a:gd name="connsiteY107" fmla="*/ 1768662 h 6373368"/>
              <a:gd name="connsiteX108" fmla="*/ 8387 w 6404625"/>
              <a:gd name="connsiteY108" fmla="*/ 1679195 h 6373368"/>
              <a:gd name="connsiteX109" fmla="*/ 30754 w 6404625"/>
              <a:gd name="connsiteY109" fmla="*/ 1592526 h 6373368"/>
              <a:gd name="connsiteX110" fmla="*/ 64305 w 6404625"/>
              <a:gd name="connsiteY110" fmla="*/ 1508651 h 6373368"/>
              <a:gd name="connsiteX111" fmla="*/ 106240 w 6404625"/>
              <a:gd name="connsiteY111" fmla="*/ 1421980 h 6373368"/>
              <a:gd name="connsiteX112" fmla="*/ 153769 w 6404625"/>
              <a:gd name="connsiteY112" fmla="*/ 1340903 h 6373368"/>
              <a:gd name="connsiteX113" fmla="*/ 204096 w 6404625"/>
              <a:gd name="connsiteY113" fmla="*/ 1257028 h 6373368"/>
              <a:gd name="connsiteX114" fmla="*/ 251625 w 6404625"/>
              <a:gd name="connsiteY114" fmla="*/ 1173153 h 6373368"/>
              <a:gd name="connsiteX115" fmla="*/ 293561 w 6404625"/>
              <a:gd name="connsiteY115" fmla="*/ 1089278 h 6373368"/>
              <a:gd name="connsiteX116" fmla="*/ 327111 w 6404625"/>
              <a:gd name="connsiteY116" fmla="*/ 1008199 h 6373368"/>
              <a:gd name="connsiteX117" fmla="*/ 349477 w 6404625"/>
              <a:gd name="connsiteY117" fmla="*/ 921528 h 6373368"/>
              <a:gd name="connsiteX118" fmla="*/ 360659 w 6404625"/>
              <a:gd name="connsiteY118" fmla="*/ 834859 h 6373368"/>
              <a:gd name="connsiteX119" fmla="*/ 360659 w 6404625"/>
              <a:gd name="connsiteY119" fmla="*/ 742599 h 6373368"/>
              <a:gd name="connsiteX120" fmla="*/ 355069 w 6404625"/>
              <a:gd name="connsiteY120" fmla="*/ 647539 h 6373368"/>
              <a:gd name="connsiteX121" fmla="*/ 343885 w 6404625"/>
              <a:gd name="connsiteY121" fmla="*/ 552482 h 6373368"/>
              <a:gd name="connsiteX122" fmla="*/ 329907 w 6404625"/>
              <a:gd name="connsiteY122" fmla="*/ 457425 h 6373368"/>
              <a:gd name="connsiteX123" fmla="*/ 318723 w 6404625"/>
              <a:gd name="connsiteY123" fmla="*/ 362366 h 6373368"/>
              <a:gd name="connsiteX124" fmla="*/ 310335 w 6404625"/>
              <a:gd name="connsiteY124" fmla="*/ 267309 h 6373368"/>
              <a:gd name="connsiteX125" fmla="*/ 313131 w 6404625"/>
              <a:gd name="connsiteY125" fmla="*/ 177842 h 6373368"/>
              <a:gd name="connsiteX126" fmla="*/ 324315 w 6404625"/>
              <a:gd name="connsiteY126" fmla="*/ 91173 h 6373368"/>
              <a:gd name="connsiteX127" fmla="*/ 349477 w 6404625"/>
              <a:gd name="connsiteY127" fmla="*/ 7296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04625" h="6373368">
                <a:moveTo>
                  <a:pt x="353272" y="0"/>
                </a:moveTo>
                <a:lnTo>
                  <a:pt x="6404625" y="0"/>
                </a:lnTo>
                <a:lnTo>
                  <a:pt x="6404625" y="6008204"/>
                </a:lnTo>
                <a:lnTo>
                  <a:pt x="6374459" y="6023890"/>
                </a:lnTo>
                <a:lnTo>
                  <a:pt x="6290584" y="6049055"/>
                </a:lnTo>
                <a:lnTo>
                  <a:pt x="6203913" y="6060237"/>
                </a:lnTo>
                <a:lnTo>
                  <a:pt x="6114448" y="6063033"/>
                </a:lnTo>
                <a:lnTo>
                  <a:pt x="6019391" y="6054644"/>
                </a:lnTo>
                <a:lnTo>
                  <a:pt x="5924332" y="6043462"/>
                </a:lnTo>
                <a:lnTo>
                  <a:pt x="5829275" y="6029482"/>
                </a:lnTo>
                <a:lnTo>
                  <a:pt x="5734216" y="6018300"/>
                </a:lnTo>
                <a:lnTo>
                  <a:pt x="5639159" y="6012708"/>
                </a:lnTo>
                <a:lnTo>
                  <a:pt x="5546898" y="6012708"/>
                </a:lnTo>
                <a:lnTo>
                  <a:pt x="5460227" y="6023890"/>
                </a:lnTo>
                <a:lnTo>
                  <a:pt x="5370760" y="6046258"/>
                </a:lnTo>
                <a:lnTo>
                  <a:pt x="5289681" y="6079807"/>
                </a:lnTo>
                <a:lnTo>
                  <a:pt x="5205808" y="6124541"/>
                </a:lnTo>
                <a:lnTo>
                  <a:pt x="5121933" y="6169276"/>
                </a:lnTo>
                <a:lnTo>
                  <a:pt x="5038061" y="6219598"/>
                </a:lnTo>
                <a:lnTo>
                  <a:pt x="4956981" y="6267129"/>
                </a:lnTo>
                <a:lnTo>
                  <a:pt x="4870311" y="6309065"/>
                </a:lnTo>
                <a:lnTo>
                  <a:pt x="4786435" y="6342614"/>
                </a:lnTo>
                <a:lnTo>
                  <a:pt x="4699765" y="6364982"/>
                </a:lnTo>
                <a:lnTo>
                  <a:pt x="4610299" y="6373368"/>
                </a:lnTo>
                <a:lnTo>
                  <a:pt x="4520833" y="6364982"/>
                </a:lnTo>
                <a:lnTo>
                  <a:pt x="4434163" y="6342614"/>
                </a:lnTo>
                <a:lnTo>
                  <a:pt x="4350289" y="6309065"/>
                </a:lnTo>
                <a:lnTo>
                  <a:pt x="4263617" y="6267129"/>
                </a:lnTo>
                <a:lnTo>
                  <a:pt x="4182539" y="6219598"/>
                </a:lnTo>
                <a:lnTo>
                  <a:pt x="4098666" y="6169276"/>
                </a:lnTo>
                <a:lnTo>
                  <a:pt x="4014791" y="6124541"/>
                </a:lnTo>
                <a:lnTo>
                  <a:pt x="3930916" y="6079807"/>
                </a:lnTo>
                <a:lnTo>
                  <a:pt x="3847041" y="6046258"/>
                </a:lnTo>
                <a:lnTo>
                  <a:pt x="3760372" y="6023890"/>
                </a:lnTo>
                <a:lnTo>
                  <a:pt x="3673701" y="6012708"/>
                </a:lnTo>
                <a:lnTo>
                  <a:pt x="3581438" y="6012708"/>
                </a:lnTo>
                <a:lnTo>
                  <a:pt x="3486381" y="6018300"/>
                </a:lnTo>
                <a:lnTo>
                  <a:pt x="3391322" y="6029482"/>
                </a:lnTo>
                <a:lnTo>
                  <a:pt x="3296265" y="6043462"/>
                </a:lnTo>
                <a:lnTo>
                  <a:pt x="3201210" y="6054644"/>
                </a:lnTo>
                <a:lnTo>
                  <a:pt x="3106151" y="6063033"/>
                </a:lnTo>
                <a:lnTo>
                  <a:pt x="3016684" y="6060237"/>
                </a:lnTo>
                <a:lnTo>
                  <a:pt x="2930015" y="6049055"/>
                </a:lnTo>
                <a:lnTo>
                  <a:pt x="2846140" y="6023890"/>
                </a:lnTo>
                <a:lnTo>
                  <a:pt x="2776243" y="5987546"/>
                </a:lnTo>
                <a:lnTo>
                  <a:pt x="2709145" y="5940017"/>
                </a:lnTo>
                <a:lnTo>
                  <a:pt x="2650432" y="5884101"/>
                </a:lnTo>
                <a:lnTo>
                  <a:pt x="2591719" y="5819798"/>
                </a:lnTo>
                <a:lnTo>
                  <a:pt x="2538599" y="5752697"/>
                </a:lnTo>
                <a:lnTo>
                  <a:pt x="2485480" y="5682802"/>
                </a:lnTo>
                <a:lnTo>
                  <a:pt x="2432360" y="5612908"/>
                </a:lnTo>
                <a:lnTo>
                  <a:pt x="2379237" y="5545809"/>
                </a:lnTo>
                <a:lnTo>
                  <a:pt x="2323320" y="5481502"/>
                </a:lnTo>
                <a:lnTo>
                  <a:pt x="2259018" y="5425586"/>
                </a:lnTo>
                <a:lnTo>
                  <a:pt x="2197511" y="5375263"/>
                </a:lnTo>
                <a:lnTo>
                  <a:pt x="2127614" y="5336121"/>
                </a:lnTo>
                <a:lnTo>
                  <a:pt x="2052128" y="5302573"/>
                </a:lnTo>
                <a:lnTo>
                  <a:pt x="1971049" y="5274612"/>
                </a:lnTo>
                <a:lnTo>
                  <a:pt x="1887176" y="5249450"/>
                </a:lnTo>
                <a:lnTo>
                  <a:pt x="1803301" y="5227084"/>
                </a:lnTo>
                <a:lnTo>
                  <a:pt x="1716630" y="5204720"/>
                </a:lnTo>
                <a:lnTo>
                  <a:pt x="1635551" y="5179557"/>
                </a:lnTo>
                <a:lnTo>
                  <a:pt x="1554473" y="5151597"/>
                </a:lnTo>
                <a:lnTo>
                  <a:pt x="1478988" y="5118049"/>
                </a:lnTo>
                <a:lnTo>
                  <a:pt x="1411887" y="5076112"/>
                </a:lnTo>
                <a:lnTo>
                  <a:pt x="1350380" y="5025785"/>
                </a:lnTo>
                <a:lnTo>
                  <a:pt x="1300053" y="4964279"/>
                </a:lnTo>
                <a:lnTo>
                  <a:pt x="1258117" y="4897178"/>
                </a:lnTo>
                <a:lnTo>
                  <a:pt x="1224567" y="4821691"/>
                </a:lnTo>
                <a:lnTo>
                  <a:pt x="1196609" y="4740614"/>
                </a:lnTo>
                <a:lnTo>
                  <a:pt x="1171447" y="4659533"/>
                </a:lnTo>
                <a:lnTo>
                  <a:pt x="1149080" y="4572865"/>
                </a:lnTo>
                <a:lnTo>
                  <a:pt x="1126714" y="4488990"/>
                </a:lnTo>
                <a:lnTo>
                  <a:pt x="1101552" y="4405115"/>
                </a:lnTo>
                <a:lnTo>
                  <a:pt x="1073593" y="4324036"/>
                </a:lnTo>
                <a:lnTo>
                  <a:pt x="1040045" y="4248549"/>
                </a:lnTo>
                <a:lnTo>
                  <a:pt x="1000902" y="4178654"/>
                </a:lnTo>
                <a:lnTo>
                  <a:pt x="950576" y="4117146"/>
                </a:lnTo>
                <a:lnTo>
                  <a:pt x="894659" y="4052841"/>
                </a:lnTo>
                <a:lnTo>
                  <a:pt x="830356" y="3996926"/>
                </a:lnTo>
                <a:lnTo>
                  <a:pt x="760460" y="3943806"/>
                </a:lnTo>
                <a:lnTo>
                  <a:pt x="690567" y="3890685"/>
                </a:lnTo>
                <a:lnTo>
                  <a:pt x="620671" y="3837564"/>
                </a:lnTo>
                <a:lnTo>
                  <a:pt x="553571" y="3784444"/>
                </a:lnTo>
                <a:lnTo>
                  <a:pt x="489269" y="3725731"/>
                </a:lnTo>
                <a:lnTo>
                  <a:pt x="433350" y="3667021"/>
                </a:lnTo>
                <a:lnTo>
                  <a:pt x="385824" y="3599922"/>
                </a:lnTo>
                <a:lnTo>
                  <a:pt x="349477" y="3530025"/>
                </a:lnTo>
                <a:lnTo>
                  <a:pt x="324315" y="3446150"/>
                </a:lnTo>
                <a:lnTo>
                  <a:pt x="313131" y="3359479"/>
                </a:lnTo>
                <a:lnTo>
                  <a:pt x="310335" y="3270014"/>
                </a:lnTo>
                <a:lnTo>
                  <a:pt x="318723" y="3174955"/>
                </a:lnTo>
                <a:lnTo>
                  <a:pt x="329907" y="3079898"/>
                </a:lnTo>
                <a:lnTo>
                  <a:pt x="343885" y="2984841"/>
                </a:lnTo>
                <a:lnTo>
                  <a:pt x="355069" y="2889784"/>
                </a:lnTo>
                <a:lnTo>
                  <a:pt x="360659" y="2794725"/>
                </a:lnTo>
                <a:lnTo>
                  <a:pt x="360659" y="2702464"/>
                </a:lnTo>
                <a:lnTo>
                  <a:pt x="349477" y="2615793"/>
                </a:lnTo>
                <a:lnTo>
                  <a:pt x="327111" y="2529122"/>
                </a:lnTo>
                <a:lnTo>
                  <a:pt x="293561" y="2448045"/>
                </a:lnTo>
                <a:lnTo>
                  <a:pt x="251625" y="2364170"/>
                </a:lnTo>
                <a:lnTo>
                  <a:pt x="204096" y="2280295"/>
                </a:lnTo>
                <a:lnTo>
                  <a:pt x="153769" y="2196423"/>
                </a:lnTo>
                <a:lnTo>
                  <a:pt x="106240" y="2115344"/>
                </a:lnTo>
                <a:lnTo>
                  <a:pt x="64305" y="2028673"/>
                </a:lnTo>
                <a:lnTo>
                  <a:pt x="30754" y="1944798"/>
                </a:lnTo>
                <a:lnTo>
                  <a:pt x="8387" y="1858129"/>
                </a:lnTo>
                <a:lnTo>
                  <a:pt x="0" y="1768662"/>
                </a:lnTo>
                <a:lnTo>
                  <a:pt x="8387" y="1679195"/>
                </a:lnTo>
                <a:lnTo>
                  <a:pt x="30754" y="1592526"/>
                </a:lnTo>
                <a:lnTo>
                  <a:pt x="64305" y="1508651"/>
                </a:lnTo>
                <a:lnTo>
                  <a:pt x="106240" y="1421980"/>
                </a:lnTo>
                <a:lnTo>
                  <a:pt x="153769" y="1340903"/>
                </a:lnTo>
                <a:lnTo>
                  <a:pt x="204096" y="1257028"/>
                </a:lnTo>
                <a:lnTo>
                  <a:pt x="251625" y="1173153"/>
                </a:lnTo>
                <a:lnTo>
                  <a:pt x="293561" y="1089278"/>
                </a:lnTo>
                <a:lnTo>
                  <a:pt x="327111" y="1008199"/>
                </a:lnTo>
                <a:lnTo>
                  <a:pt x="349477" y="921528"/>
                </a:lnTo>
                <a:lnTo>
                  <a:pt x="360659" y="834859"/>
                </a:lnTo>
                <a:lnTo>
                  <a:pt x="360659" y="742599"/>
                </a:lnTo>
                <a:lnTo>
                  <a:pt x="355069" y="647539"/>
                </a:lnTo>
                <a:lnTo>
                  <a:pt x="343885" y="552482"/>
                </a:lnTo>
                <a:lnTo>
                  <a:pt x="329907" y="457425"/>
                </a:lnTo>
                <a:lnTo>
                  <a:pt x="318723" y="362366"/>
                </a:lnTo>
                <a:lnTo>
                  <a:pt x="310335" y="267309"/>
                </a:lnTo>
                <a:lnTo>
                  <a:pt x="313131" y="177842"/>
                </a:lnTo>
                <a:lnTo>
                  <a:pt x="324315" y="91173"/>
                </a:lnTo>
                <a:lnTo>
                  <a:pt x="349477" y="729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man, person, looking, front&#10;&#10;Description generated with very high confidence">
            <a:extLst>
              <a:ext uri="{FF2B5EF4-FFF2-40B4-BE49-F238E27FC236}">
                <a16:creationId xmlns:a16="http://schemas.microsoft.com/office/drawing/2014/main" xmlns="" id="{DA194C90-E040-442C-BDC3-394AEB8A4678}"/>
              </a:ext>
            </a:extLst>
          </p:cNvPr>
          <p:cNvPicPr>
            <a:picLocks noChangeAspect="1"/>
          </p:cNvPicPr>
          <p:nvPr/>
        </p:nvPicPr>
        <p:blipFill rotWithShape="1">
          <a:blip r:embed="rId3"/>
          <a:srcRect l="1699" r="28200" b="1"/>
          <a:stretch/>
        </p:blipFill>
        <p:spPr>
          <a:xfrm>
            <a:off x="6003221" y="10"/>
            <a:ext cx="6188779" cy="6157770"/>
          </a:xfrm>
          <a:custGeom>
            <a:avLst/>
            <a:gdLst/>
            <a:ahLst/>
            <a:cxnLst/>
            <a:rect l="l" t="t" r="r" b="b"/>
            <a:pathLst>
              <a:path w="6188779" h="6157780">
                <a:moveTo>
                  <a:pt x="384150" y="0"/>
                </a:moveTo>
                <a:lnTo>
                  <a:pt x="6188779" y="0"/>
                </a:lnTo>
                <a:lnTo>
                  <a:pt x="6188779" y="5757340"/>
                </a:lnTo>
                <a:lnTo>
                  <a:pt x="6142640" y="5790022"/>
                </a:lnTo>
                <a:lnTo>
                  <a:pt x="6076017" y="5824665"/>
                </a:lnTo>
                <a:lnTo>
                  <a:pt x="5996070" y="5848651"/>
                </a:lnTo>
                <a:lnTo>
                  <a:pt x="5913457" y="5859310"/>
                </a:lnTo>
                <a:lnTo>
                  <a:pt x="5828180" y="5861974"/>
                </a:lnTo>
                <a:lnTo>
                  <a:pt x="5737573" y="5853979"/>
                </a:lnTo>
                <a:lnTo>
                  <a:pt x="5646965" y="5843320"/>
                </a:lnTo>
                <a:lnTo>
                  <a:pt x="5556358" y="5829995"/>
                </a:lnTo>
                <a:lnTo>
                  <a:pt x="5465751" y="5819336"/>
                </a:lnTo>
                <a:lnTo>
                  <a:pt x="5375143" y="5814006"/>
                </a:lnTo>
                <a:lnTo>
                  <a:pt x="5287201" y="5814006"/>
                </a:lnTo>
                <a:lnTo>
                  <a:pt x="5204589" y="5824665"/>
                </a:lnTo>
                <a:lnTo>
                  <a:pt x="5119310" y="5845985"/>
                </a:lnTo>
                <a:lnTo>
                  <a:pt x="5042027" y="5877963"/>
                </a:lnTo>
                <a:lnTo>
                  <a:pt x="4962081" y="5920603"/>
                </a:lnTo>
                <a:lnTo>
                  <a:pt x="4882133" y="5963242"/>
                </a:lnTo>
                <a:lnTo>
                  <a:pt x="4802186" y="6011210"/>
                </a:lnTo>
                <a:lnTo>
                  <a:pt x="4724903" y="6056514"/>
                </a:lnTo>
                <a:lnTo>
                  <a:pt x="4642291" y="6096487"/>
                </a:lnTo>
                <a:lnTo>
                  <a:pt x="4562343" y="6128466"/>
                </a:lnTo>
                <a:lnTo>
                  <a:pt x="4479729" y="6149785"/>
                </a:lnTo>
                <a:lnTo>
                  <a:pt x="4394453" y="6157780"/>
                </a:lnTo>
                <a:lnTo>
                  <a:pt x="4309175" y="6149785"/>
                </a:lnTo>
                <a:lnTo>
                  <a:pt x="4226563" y="6128466"/>
                </a:lnTo>
                <a:lnTo>
                  <a:pt x="4146616" y="6096487"/>
                </a:lnTo>
                <a:lnTo>
                  <a:pt x="4064003" y="6056514"/>
                </a:lnTo>
                <a:lnTo>
                  <a:pt x="3986719" y="6011210"/>
                </a:lnTo>
                <a:lnTo>
                  <a:pt x="3906773" y="5963242"/>
                </a:lnTo>
                <a:lnTo>
                  <a:pt x="3826826" y="5920603"/>
                </a:lnTo>
                <a:lnTo>
                  <a:pt x="3746877" y="5877963"/>
                </a:lnTo>
                <a:lnTo>
                  <a:pt x="3666929" y="5845985"/>
                </a:lnTo>
                <a:lnTo>
                  <a:pt x="3584318" y="5824665"/>
                </a:lnTo>
                <a:lnTo>
                  <a:pt x="3501705" y="5814006"/>
                </a:lnTo>
                <a:lnTo>
                  <a:pt x="3413762" y="5814006"/>
                </a:lnTo>
                <a:lnTo>
                  <a:pt x="3323155" y="5819336"/>
                </a:lnTo>
                <a:lnTo>
                  <a:pt x="3232547" y="5829995"/>
                </a:lnTo>
                <a:lnTo>
                  <a:pt x="3141940" y="5843320"/>
                </a:lnTo>
                <a:lnTo>
                  <a:pt x="3051334" y="5853979"/>
                </a:lnTo>
                <a:lnTo>
                  <a:pt x="2960727" y="5861974"/>
                </a:lnTo>
                <a:lnTo>
                  <a:pt x="2875448" y="5859310"/>
                </a:lnTo>
                <a:lnTo>
                  <a:pt x="2792837" y="5848651"/>
                </a:lnTo>
                <a:lnTo>
                  <a:pt x="2712889" y="5824665"/>
                </a:lnTo>
                <a:lnTo>
                  <a:pt x="2646265" y="5790022"/>
                </a:lnTo>
                <a:lnTo>
                  <a:pt x="2582308" y="5744719"/>
                </a:lnTo>
                <a:lnTo>
                  <a:pt x="2526343" y="5691420"/>
                </a:lnTo>
                <a:lnTo>
                  <a:pt x="2470381" y="5630127"/>
                </a:lnTo>
                <a:lnTo>
                  <a:pt x="2419747" y="5566168"/>
                </a:lnTo>
                <a:lnTo>
                  <a:pt x="2369114" y="5499546"/>
                </a:lnTo>
                <a:lnTo>
                  <a:pt x="2318480" y="5432923"/>
                </a:lnTo>
                <a:lnTo>
                  <a:pt x="2267846" y="5368966"/>
                </a:lnTo>
                <a:lnTo>
                  <a:pt x="2214548" y="5307671"/>
                </a:lnTo>
                <a:lnTo>
                  <a:pt x="2153255" y="5254373"/>
                </a:lnTo>
                <a:lnTo>
                  <a:pt x="2094628" y="5206405"/>
                </a:lnTo>
                <a:lnTo>
                  <a:pt x="2028005" y="5169096"/>
                </a:lnTo>
                <a:lnTo>
                  <a:pt x="1956051" y="5137117"/>
                </a:lnTo>
                <a:lnTo>
                  <a:pt x="1878768" y="5110467"/>
                </a:lnTo>
                <a:lnTo>
                  <a:pt x="1798822" y="5086483"/>
                </a:lnTo>
                <a:lnTo>
                  <a:pt x="1718873" y="5065163"/>
                </a:lnTo>
                <a:lnTo>
                  <a:pt x="1636260" y="5043845"/>
                </a:lnTo>
                <a:lnTo>
                  <a:pt x="1558978" y="5019861"/>
                </a:lnTo>
                <a:lnTo>
                  <a:pt x="1481696" y="4993211"/>
                </a:lnTo>
                <a:lnTo>
                  <a:pt x="1409744" y="4961233"/>
                </a:lnTo>
                <a:lnTo>
                  <a:pt x="1345785" y="4921259"/>
                </a:lnTo>
                <a:lnTo>
                  <a:pt x="1287158" y="4873289"/>
                </a:lnTo>
                <a:lnTo>
                  <a:pt x="1239188" y="4814663"/>
                </a:lnTo>
                <a:lnTo>
                  <a:pt x="1199215" y="4750703"/>
                </a:lnTo>
                <a:lnTo>
                  <a:pt x="1167237" y="4678752"/>
                </a:lnTo>
                <a:lnTo>
                  <a:pt x="1140586" y="4601469"/>
                </a:lnTo>
                <a:lnTo>
                  <a:pt x="1116602" y="4524185"/>
                </a:lnTo>
                <a:lnTo>
                  <a:pt x="1095283" y="4441574"/>
                </a:lnTo>
                <a:lnTo>
                  <a:pt x="1073962" y="4361626"/>
                </a:lnTo>
                <a:lnTo>
                  <a:pt x="1049979" y="4281677"/>
                </a:lnTo>
                <a:lnTo>
                  <a:pt x="1023330" y="4204395"/>
                </a:lnTo>
                <a:lnTo>
                  <a:pt x="991351" y="4132443"/>
                </a:lnTo>
                <a:lnTo>
                  <a:pt x="954043" y="4065820"/>
                </a:lnTo>
                <a:lnTo>
                  <a:pt x="906073" y="4007191"/>
                </a:lnTo>
                <a:lnTo>
                  <a:pt x="852774" y="3945898"/>
                </a:lnTo>
                <a:lnTo>
                  <a:pt x="791482" y="3892600"/>
                </a:lnTo>
                <a:lnTo>
                  <a:pt x="724858" y="3841967"/>
                </a:lnTo>
                <a:lnTo>
                  <a:pt x="658236" y="3791333"/>
                </a:lnTo>
                <a:lnTo>
                  <a:pt x="591613" y="3740699"/>
                </a:lnTo>
                <a:lnTo>
                  <a:pt x="527656" y="3690067"/>
                </a:lnTo>
                <a:lnTo>
                  <a:pt x="466362" y="3634102"/>
                </a:lnTo>
                <a:lnTo>
                  <a:pt x="413063" y="3578140"/>
                </a:lnTo>
                <a:lnTo>
                  <a:pt x="367761" y="3514183"/>
                </a:lnTo>
                <a:lnTo>
                  <a:pt x="333116" y="3447559"/>
                </a:lnTo>
                <a:lnTo>
                  <a:pt x="309132" y="3367611"/>
                </a:lnTo>
                <a:lnTo>
                  <a:pt x="298471" y="3284998"/>
                </a:lnTo>
                <a:lnTo>
                  <a:pt x="295806" y="3199721"/>
                </a:lnTo>
                <a:lnTo>
                  <a:pt x="303802" y="3109114"/>
                </a:lnTo>
                <a:lnTo>
                  <a:pt x="314462" y="3018506"/>
                </a:lnTo>
                <a:lnTo>
                  <a:pt x="327785" y="2927901"/>
                </a:lnTo>
                <a:lnTo>
                  <a:pt x="338446" y="2837293"/>
                </a:lnTo>
                <a:lnTo>
                  <a:pt x="343774" y="2746686"/>
                </a:lnTo>
                <a:lnTo>
                  <a:pt x="343774" y="2658743"/>
                </a:lnTo>
                <a:lnTo>
                  <a:pt x="333116" y="2576130"/>
                </a:lnTo>
                <a:lnTo>
                  <a:pt x="311796" y="2493517"/>
                </a:lnTo>
                <a:lnTo>
                  <a:pt x="279817" y="2416237"/>
                </a:lnTo>
                <a:lnTo>
                  <a:pt x="239844" y="2336288"/>
                </a:lnTo>
                <a:lnTo>
                  <a:pt x="194541" y="2256340"/>
                </a:lnTo>
                <a:lnTo>
                  <a:pt x="146571" y="2176393"/>
                </a:lnTo>
                <a:lnTo>
                  <a:pt x="101267" y="2099111"/>
                </a:lnTo>
                <a:lnTo>
                  <a:pt x="61293" y="2016498"/>
                </a:lnTo>
                <a:lnTo>
                  <a:pt x="29315" y="1936550"/>
                </a:lnTo>
                <a:lnTo>
                  <a:pt x="7995" y="1853939"/>
                </a:lnTo>
                <a:lnTo>
                  <a:pt x="0" y="1768660"/>
                </a:lnTo>
                <a:lnTo>
                  <a:pt x="7995" y="1683383"/>
                </a:lnTo>
                <a:lnTo>
                  <a:pt x="29315" y="1600771"/>
                </a:lnTo>
                <a:lnTo>
                  <a:pt x="61293" y="1520824"/>
                </a:lnTo>
                <a:lnTo>
                  <a:pt x="101267" y="1438211"/>
                </a:lnTo>
                <a:lnTo>
                  <a:pt x="146571" y="1360929"/>
                </a:lnTo>
                <a:lnTo>
                  <a:pt x="194541" y="1280980"/>
                </a:lnTo>
                <a:lnTo>
                  <a:pt x="239844" y="1201034"/>
                </a:lnTo>
                <a:lnTo>
                  <a:pt x="279817" y="1121085"/>
                </a:lnTo>
                <a:lnTo>
                  <a:pt x="311796" y="1043803"/>
                </a:lnTo>
                <a:lnTo>
                  <a:pt x="333116" y="961190"/>
                </a:lnTo>
                <a:lnTo>
                  <a:pt x="343774" y="878578"/>
                </a:lnTo>
                <a:lnTo>
                  <a:pt x="343774" y="790636"/>
                </a:lnTo>
                <a:lnTo>
                  <a:pt x="338446" y="700029"/>
                </a:lnTo>
                <a:lnTo>
                  <a:pt x="327785" y="609422"/>
                </a:lnTo>
                <a:lnTo>
                  <a:pt x="314462" y="518814"/>
                </a:lnTo>
                <a:lnTo>
                  <a:pt x="303802" y="428207"/>
                </a:lnTo>
                <a:lnTo>
                  <a:pt x="295806" y="337599"/>
                </a:lnTo>
                <a:lnTo>
                  <a:pt x="298471" y="252322"/>
                </a:lnTo>
                <a:lnTo>
                  <a:pt x="309132" y="169710"/>
                </a:lnTo>
                <a:lnTo>
                  <a:pt x="333116" y="89761"/>
                </a:lnTo>
                <a:lnTo>
                  <a:pt x="367761" y="23140"/>
                </a:lnTo>
                <a:close/>
              </a:path>
            </a:pathLst>
          </a:custGeom>
          <a:ln w="203200">
            <a:noFill/>
          </a:ln>
        </p:spPr>
      </p:pic>
    </p:spTree>
    <p:extLst>
      <p:ext uri="{BB962C8B-B14F-4D97-AF65-F5344CB8AC3E}">
        <p14:creationId xmlns:p14="http://schemas.microsoft.com/office/powerpoint/2010/main" val="1314686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xmlns="" id="{9AA72BD9-2C5A-4EDC-931F-5AA08EACA0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grayscale photography of woman sitting on a bench">
            <a:extLst>
              <a:ext uri="{FF2B5EF4-FFF2-40B4-BE49-F238E27FC236}">
                <a16:creationId xmlns:a16="http://schemas.microsoft.com/office/drawing/2014/main" xmlns="" id="{3B3028D8-6692-EE45-899D-6CBAE98E80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5369" name="Rectangle 15368">
            <a:extLst>
              <a:ext uri="{FF2B5EF4-FFF2-40B4-BE49-F238E27FC236}">
                <a16:creationId xmlns:a16="http://schemas.microsoft.com/office/drawing/2014/main" xmlns="" id="{DD3981AC-7B61-4947-BCF3-F7AA7FA38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920C7149-E406-4612-BD88-4C80CF70A0DF}"/>
              </a:ext>
            </a:extLst>
          </p:cNvPr>
          <p:cNvSpPr>
            <a:spLocks noGrp="1"/>
          </p:cNvSpPr>
          <p:nvPr>
            <p:ph type="title"/>
          </p:nvPr>
        </p:nvSpPr>
        <p:spPr>
          <a:xfrm>
            <a:off x="371094" y="1161288"/>
            <a:ext cx="3438144" cy="1124712"/>
          </a:xfrm>
        </p:spPr>
        <p:txBody>
          <a:bodyPr anchor="b">
            <a:normAutofit/>
          </a:bodyPr>
          <a:lstStyle/>
          <a:p>
            <a:r>
              <a:rPr lang="en-US" sz="5000" dirty="0"/>
              <a:t>Depression</a:t>
            </a:r>
          </a:p>
        </p:txBody>
      </p:sp>
      <p:sp>
        <p:nvSpPr>
          <p:cNvPr id="15371" name="Rectangle 15370">
            <a:extLst>
              <a:ext uri="{FF2B5EF4-FFF2-40B4-BE49-F238E27FC236}">
                <a16:creationId xmlns:a16="http://schemas.microsoft.com/office/drawing/2014/main" xmlns=""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373" name="Rectangle 15372">
            <a:extLst>
              <a:ext uri="{FF2B5EF4-FFF2-40B4-BE49-F238E27FC236}">
                <a16:creationId xmlns:a16="http://schemas.microsoft.com/office/drawing/2014/main" xmlns=""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B53C70BA-516F-4417-94A6-1C9F503425DE}"/>
              </a:ext>
            </a:extLst>
          </p:cNvPr>
          <p:cNvSpPr>
            <a:spLocks noGrp="1"/>
          </p:cNvSpPr>
          <p:nvPr>
            <p:ph idx="1"/>
          </p:nvPr>
        </p:nvSpPr>
        <p:spPr>
          <a:xfrm>
            <a:off x="371094" y="2718054"/>
            <a:ext cx="3438906" cy="3207258"/>
          </a:xfrm>
        </p:spPr>
        <p:txBody>
          <a:bodyPr anchor="t">
            <a:normAutofit fontScale="92500" lnSpcReduction="10000"/>
          </a:bodyPr>
          <a:lstStyle/>
          <a:p>
            <a:pPr marL="548640" lvl="2" indent="0">
              <a:buNone/>
            </a:pPr>
            <a:endParaRPr lang="en-US" sz="1700" dirty="0"/>
          </a:p>
          <a:p>
            <a:pPr marL="548640" lvl="2" indent="0">
              <a:buNone/>
            </a:pPr>
            <a:endParaRPr lang="en-US" sz="1700" dirty="0"/>
          </a:p>
          <a:p>
            <a:pPr marL="548640" lvl="2" indent="0">
              <a:buNone/>
            </a:pPr>
            <a:endParaRPr lang="en-US" sz="1700" dirty="0"/>
          </a:p>
          <a:p>
            <a:pPr marL="548640" lvl="2" indent="0">
              <a:buNone/>
            </a:pPr>
            <a:endParaRPr lang="en-US" sz="1700" dirty="0"/>
          </a:p>
          <a:p>
            <a:pPr marL="548640" lvl="2" indent="0">
              <a:buNone/>
            </a:pPr>
            <a:endParaRPr lang="en-US" sz="1700" dirty="0"/>
          </a:p>
          <a:p>
            <a:pPr marL="548640" lvl="2" indent="0">
              <a:buNone/>
            </a:pPr>
            <a:endParaRPr lang="en-US" sz="1700" dirty="0"/>
          </a:p>
          <a:p>
            <a:pPr marL="548640" lvl="2" indent="0">
              <a:buNone/>
            </a:pPr>
            <a:endParaRPr lang="en-US" sz="1700" dirty="0"/>
          </a:p>
          <a:p>
            <a:pPr marL="548640" lvl="2" indent="0">
              <a:buNone/>
            </a:pPr>
            <a:endParaRPr lang="en-US" sz="1700" dirty="0"/>
          </a:p>
          <a:p>
            <a:r>
              <a:rPr lang="en-US" sz="3500" dirty="0"/>
              <a:t>How to fight depression?</a:t>
            </a:r>
          </a:p>
        </p:txBody>
      </p:sp>
    </p:spTree>
    <p:extLst>
      <p:ext uri="{BB962C8B-B14F-4D97-AF65-F5344CB8AC3E}">
        <p14:creationId xmlns:p14="http://schemas.microsoft.com/office/powerpoint/2010/main" val="81920947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xmlns="" id="{A6B42B9F-F674-4D7F-AEFD-F5DC47A709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 descr="Screen Shot 2018-05-16 at 12.09.00 PM.png">
            <a:extLst>
              <a:ext uri="{FF2B5EF4-FFF2-40B4-BE49-F238E27FC236}">
                <a16:creationId xmlns:a16="http://schemas.microsoft.com/office/drawing/2014/main" xmlns="" id="{C70771A5-EF4C-470E-A16A-F164417FA2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 y="6"/>
            <a:ext cx="3922776" cy="3937609"/>
          </a:xfrm>
          <a:prstGeom prst="rect">
            <a:avLst/>
          </a:prstGeom>
        </p:spPr>
      </p:pic>
      <p:pic>
        <p:nvPicPr>
          <p:cNvPr id="10" name="Picture 2" descr="Image result for sexuality problems&quot;">
            <a:extLst>
              <a:ext uri="{FF2B5EF4-FFF2-40B4-BE49-F238E27FC236}">
                <a16:creationId xmlns:a16="http://schemas.microsoft.com/office/drawing/2014/main" xmlns="" id="{6FAA58AD-11E6-424D-B4DA-6ACBE018CB0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
          <a:stretch/>
        </p:blipFill>
        <p:spPr bwMode="auto">
          <a:xfrm>
            <a:off x="4131633" y="10"/>
            <a:ext cx="3922776" cy="3937599"/>
          </a:xfrm>
          <a:prstGeom prst="rect">
            <a:avLst/>
          </a:prstGeom>
        </p:spPr>
      </p:pic>
      <p:sp useBgFill="1">
        <p:nvSpPr>
          <p:cNvPr id="34" name="Rectangle 33">
            <a:extLst>
              <a:ext uri="{FF2B5EF4-FFF2-40B4-BE49-F238E27FC236}">
                <a16:creationId xmlns:a16="http://schemas.microsoft.com/office/drawing/2014/main" xmlns="" id="{E677BBB0-8A66-4619-B31B-5097655C5F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7784" y="4215384"/>
            <a:ext cx="7475146" cy="2093976"/>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FAE7BE03-D072-4563-A731-2048AF73052D}"/>
              </a:ext>
            </a:extLst>
          </p:cNvPr>
          <p:cNvSpPr>
            <a:spLocks noGrp="1"/>
          </p:cNvSpPr>
          <p:nvPr>
            <p:ph type="title"/>
          </p:nvPr>
        </p:nvSpPr>
        <p:spPr>
          <a:xfrm>
            <a:off x="636713" y="4462819"/>
            <a:ext cx="3098295" cy="1608383"/>
          </a:xfrm>
        </p:spPr>
        <p:txBody>
          <a:bodyPr vert="horz" lIns="91440" tIns="45720" rIns="91440" bIns="45720" rtlCol="0" anchor="ctr">
            <a:noAutofit/>
          </a:bodyPr>
          <a:lstStyle/>
          <a:p>
            <a:r>
              <a:rPr lang="en-US" sz="5000" kern="1200" dirty="0">
                <a:solidFill>
                  <a:schemeClr val="tx1"/>
                </a:solidFill>
                <a:latin typeface="+mj-lt"/>
                <a:ea typeface="+mj-ea"/>
                <a:cs typeface="+mj-cs"/>
              </a:rPr>
              <a:t>Sexual disfunction</a:t>
            </a:r>
          </a:p>
        </p:txBody>
      </p:sp>
      <p:sp>
        <p:nvSpPr>
          <p:cNvPr id="36" name="Rectangle 35">
            <a:extLst>
              <a:ext uri="{FF2B5EF4-FFF2-40B4-BE49-F238E27FC236}">
                <a16:creationId xmlns:a16="http://schemas.microsoft.com/office/drawing/2014/main" xmlns="" id="{FB56C437-7CF8-4D2B-8C62-6F9CEA5611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xmlns="" id="{288F414E-1A16-495F-8EF5-F55A4207EE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192282" y="525322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2">
            <a:extLst>
              <a:ext uri="{FF2B5EF4-FFF2-40B4-BE49-F238E27FC236}">
                <a16:creationId xmlns:a16="http://schemas.microsoft.com/office/drawing/2014/main" xmlns="" id="{BB443EC4-D971-4EF4-B054-455380D741F1}"/>
              </a:ext>
            </a:extLst>
          </p:cNvPr>
          <p:cNvSpPr txBox="1">
            <a:spLocks/>
          </p:cNvSpPr>
          <p:nvPr/>
        </p:nvSpPr>
        <p:spPr>
          <a:xfrm>
            <a:off x="4023145" y="5013516"/>
            <a:ext cx="3919586" cy="4977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spcAft>
                <a:spcPts val="600"/>
              </a:spcAft>
              <a:buClr>
                <a:schemeClr val="accent1">
                  <a:lumMod val="75000"/>
                </a:schemeClr>
              </a:buClr>
              <a:buSzPct val="85000"/>
            </a:pPr>
            <a:r>
              <a:rPr lang="en-US" sz="2500" dirty="0">
                <a:solidFill>
                  <a:schemeClr val="tx1"/>
                </a:solidFill>
                <a:latin typeface="+mn-lt"/>
                <a:ea typeface="+mn-ea"/>
                <a:cs typeface="+mn-cs"/>
              </a:rPr>
              <a:t>Everything is connected </a:t>
            </a:r>
          </a:p>
        </p:txBody>
      </p:sp>
      <p:pic>
        <p:nvPicPr>
          <p:cNvPr id="14" name="Picture 2" descr="People, Old, Man, Woman, Couple, Love">
            <a:extLst>
              <a:ext uri="{FF2B5EF4-FFF2-40B4-BE49-F238E27FC236}">
                <a16:creationId xmlns:a16="http://schemas.microsoft.com/office/drawing/2014/main" xmlns="" id="{FE0E6036-9303-1147-9A18-B74A1501C1A6}"/>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269224" y="-6"/>
            <a:ext cx="3922776" cy="630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506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255" name="Rectangle 53254">
            <a:extLst>
              <a:ext uri="{FF2B5EF4-FFF2-40B4-BE49-F238E27FC236}">
                <a16:creationId xmlns:a16="http://schemas.microsoft.com/office/drawing/2014/main" xmlns=""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Image result for missing wheel&quot;"/>
          <p:cNvPicPr>
            <a:picLocks noChangeAspect="1" noChangeArrowheads="1"/>
          </p:cNvPicPr>
          <p:nvPr/>
        </p:nvPicPr>
        <p:blipFill rotWithShape="1">
          <a:blip r:embed="rId3"/>
          <a:srcRect l="834" t="12667" r="-1" b="12957"/>
          <a:stretch/>
        </p:blipFill>
        <p:spPr bwMode="auto">
          <a:xfrm>
            <a:off x="20" y="10"/>
            <a:ext cx="12191981" cy="6857990"/>
          </a:xfrm>
          <a:prstGeom prst="rect">
            <a:avLst/>
          </a:prstGeom>
          <a:noFill/>
        </p:spPr>
      </p:pic>
      <p:sp>
        <p:nvSpPr>
          <p:cNvPr id="53257" name="Rectangle 53256">
            <a:extLst>
              <a:ext uri="{FF2B5EF4-FFF2-40B4-BE49-F238E27FC236}">
                <a16:creationId xmlns:a16="http://schemas.microsoft.com/office/drawing/2014/main" xmlns=""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50" name="Title 1"/>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effectLst>
                  <a:glow rad="38100">
                    <a:schemeClr val="bg1">
                      <a:lumMod val="65000"/>
                      <a:lumOff val="35000"/>
                      <a:alpha val="50000"/>
                    </a:schemeClr>
                  </a:glow>
                  <a:outerShdw blurRad="28575" dist="31750" dir="13200000" algn="tl" rotWithShape="0">
                    <a:srgbClr val="000000">
                      <a:alpha val="25000"/>
                    </a:srgbClr>
                  </a:outerShdw>
                </a:effectLst>
              </a:rPr>
              <a:t> </a:t>
            </a:r>
            <a:r>
              <a:rPr lang="en-US" sz="6600"/>
              <a:t/>
            </a:r>
            <a:br>
              <a:rPr lang="en-US" sz="6600"/>
            </a:br>
            <a:endParaRPr lang="en-US" sz="6600">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53259" name="Rectangle: Rounded Corners 53258">
            <a:extLst>
              <a:ext uri="{FF2B5EF4-FFF2-40B4-BE49-F238E27FC236}">
                <a16:creationId xmlns:a16="http://schemas.microsoft.com/office/drawing/2014/main" xmlns=""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404553" y="5624945"/>
            <a:ext cx="9078562" cy="592975"/>
          </a:xfrm>
        </p:spPr>
        <p:txBody>
          <a:bodyPr vert="horz" lIns="91440" tIns="45720" rIns="91440" bIns="45720" rtlCol="0" anchor="ctr">
            <a:noAutofit/>
          </a:bodyPr>
          <a:lstStyle/>
          <a:p>
            <a:pPr marL="0" indent="0">
              <a:buNone/>
            </a:pPr>
            <a:r>
              <a:rPr lang="en-US" sz="5000" dirty="0"/>
              <a:t>Everything Is Connected</a:t>
            </a:r>
          </a:p>
        </p:txBody>
      </p:sp>
    </p:spTree>
    <p:extLst>
      <p:ext uri="{BB962C8B-B14F-4D97-AF65-F5344CB8AC3E}">
        <p14:creationId xmlns:p14="http://schemas.microsoft.com/office/powerpoint/2010/main" val="188693295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497" name="Rectangle 63496">
            <a:extLst>
              <a:ext uri="{FF2B5EF4-FFF2-40B4-BE49-F238E27FC236}">
                <a16:creationId xmlns:a16="http://schemas.microsoft.com/office/drawing/2014/main" xmlns="" id="{21A75659-5A6F-4F77-9679-678A00B9D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492"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8668492" cy="6857990"/>
          </a:xfrm>
          <a:prstGeom prst="rect">
            <a:avLst/>
          </a:prstGeom>
          <a:noFill/>
        </p:spPr>
      </p:pic>
      <p:sp>
        <p:nvSpPr>
          <p:cNvPr id="63499" name="Rectangle 63498">
            <a:extLst>
              <a:ext uri="{FF2B5EF4-FFF2-40B4-BE49-F238E27FC236}">
                <a16:creationId xmlns:a16="http://schemas.microsoft.com/office/drawing/2014/main" xmlns="" id="{E30A3A45-140E-431E-AED0-07EF836310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xmlns="" id="{CA113413-CA6D-4090-AF18-6A279D02EB7B}"/>
              </a:ext>
            </a:extLst>
          </p:cNvPr>
          <p:cNvSpPr>
            <a:spLocks noGrp="1"/>
          </p:cNvSpPr>
          <p:nvPr>
            <p:ph type="title"/>
          </p:nvPr>
        </p:nvSpPr>
        <p:spPr>
          <a:xfrm>
            <a:off x="8395868" y="1184437"/>
            <a:ext cx="3438144" cy="1124712"/>
          </a:xfrm>
        </p:spPr>
        <p:txBody>
          <a:bodyPr anchor="b">
            <a:normAutofit/>
          </a:bodyPr>
          <a:lstStyle/>
          <a:p>
            <a:pPr>
              <a:spcBef>
                <a:spcPts val="0"/>
              </a:spcBef>
            </a:pPr>
            <a:r>
              <a:rPr lang="en-US" sz="5000"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Medicine</a:t>
            </a:r>
          </a:p>
        </p:txBody>
      </p:sp>
      <p:sp>
        <p:nvSpPr>
          <p:cNvPr id="63501" name="Rectangle 63500">
            <a:extLst>
              <a:ext uri="{FF2B5EF4-FFF2-40B4-BE49-F238E27FC236}">
                <a16:creationId xmlns:a16="http://schemas.microsoft.com/office/drawing/2014/main" xmlns=""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3503" name="Rectangle 63502">
            <a:extLst>
              <a:ext uri="{FF2B5EF4-FFF2-40B4-BE49-F238E27FC236}">
                <a16:creationId xmlns:a16="http://schemas.microsoft.com/office/drawing/2014/main" xmlns=""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491" name="Content Placeholder 2"/>
          <p:cNvSpPr>
            <a:spLocks noGrp="1"/>
          </p:cNvSpPr>
          <p:nvPr>
            <p:ph idx="1"/>
          </p:nvPr>
        </p:nvSpPr>
        <p:spPr>
          <a:xfrm>
            <a:off x="8395868" y="2718054"/>
            <a:ext cx="3438906" cy="3207258"/>
          </a:xfrm>
        </p:spPr>
        <p:txBody>
          <a:bodyPr anchor="t">
            <a:normAutofit/>
          </a:bodyPr>
          <a:lstStyle/>
          <a:p>
            <a:pPr eaLnBrk="1" hangingPunct="1"/>
            <a:endParaRPr lang="en-US" sz="1700" dirty="0"/>
          </a:p>
          <a:p>
            <a:pPr eaLnBrk="1" hangingPunct="1"/>
            <a:endParaRPr lang="en-US" sz="1700" dirty="0"/>
          </a:p>
        </p:txBody>
      </p:sp>
      <p:sp>
        <p:nvSpPr>
          <p:cNvPr id="5" name="TextBox 4"/>
          <p:cNvSpPr txBox="1"/>
          <p:nvPr/>
        </p:nvSpPr>
        <p:spPr>
          <a:xfrm>
            <a:off x="8410577" y="2928938"/>
            <a:ext cx="184731" cy="369332"/>
          </a:xfrm>
          <a:prstGeom prst="rect">
            <a:avLst/>
          </a:prstGeom>
          <a:noFill/>
        </p:spPr>
        <p:txBody>
          <a:bodyPr wrap="none" rtlCol="0" anchor="t">
            <a:spAutoFit/>
          </a:bodyPr>
          <a:lstStyle/>
          <a:p>
            <a:endParaRPr lang="en-US" dirty="0"/>
          </a:p>
        </p:txBody>
      </p:sp>
    </p:spTree>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352" name="Rectangle 57351">
            <a:extLst>
              <a:ext uri="{FF2B5EF4-FFF2-40B4-BE49-F238E27FC236}">
                <a16:creationId xmlns:a16="http://schemas.microsoft.com/office/drawing/2014/main" xmlns="" id="{4C3A44BB-E01C-4AA8-B2C8-32FC346D2E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xmlns="" id="{11D0D130-7B3D-4409-BA18-52D3E7AF559E}"/>
              </a:ext>
            </a:extLst>
          </p:cNvPr>
          <p:cNvSpPr>
            <a:spLocks noGrp="1"/>
          </p:cNvSpPr>
          <p:nvPr>
            <p:ph type="title"/>
          </p:nvPr>
        </p:nvSpPr>
        <p:spPr>
          <a:xfrm>
            <a:off x="5506143" y="4898127"/>
            <a:ext cx="6003980" cy="1325563"/>
          </a:xfrm>
        </p:spPr>
        <p:txBody>
          <a:bodyPr anchor="b">
            <a:normAutofit/>
          </a:bodyPr>
          <a:lstStyle/>
          <a:p>
            <a:pPr>
              <a:spcBef>
                <a:spcPts val="0"/>
              </a:spcBef>
            </a:pPr>
            <a:r>
              <a:rPr lang="en-US" sz="6500"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Food</a:t>
            </a:r>
          </a:p>
          <a:p>
            <a:endParaRPr lang="en-US" dirty="0">
              <a:effectLst>
                <a:glow rad="38100">
                  <a:prstClr val="black">
                    <a:lumMod val="65000"/>
                    <a:lumOff val="35000"/>
                    <a:alpha val="40000"/>
                  </a:prstClr>
                </a:glow>
                <a:outerShdw blurRad="28575" dist="38100" dir="14040000" algn="tl" rotWithShape="0">
                  <a:srgbClr val="000000">
                    <a:alpha val="25000"/>
                  </a:srgbClr>
                </a:outerShdw>
              </a:effectLst>
            </a:endParaRPr>
          </a:p>
        </p:txBody>
      </p:sp>
      <p:pic>
        <p:nvPicPr>
          <p:cNvPr id="4" name="Picture 3" descr="A picture containing food, vegetable, fruit, different&#10;&#10;Description automatically generated">
            <a:extLst>
              <a:ext uri="{FF2B5EF4-FFF2-40B4-BE49-F238E27FC236}">
                <a16:creationId xmlns:a16="http://schemas.microsoft.com/office/drawing/2014/main" xmlns="" id="{0414EA90-88AE-2E3B-6CB9-77A5EDEBD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06845" y="3"/>
            <a:ext cx="4101288" cy="3418797"/>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p:spPr>
      </p:pic>
      <p:sp>
        <p:nvSpPr>
          <p:cNvPr id="57347" name="Content Placeholder 2"/>
          <p:cNvSpPr>
            <a:spLocks noGrp="1"/>
          </p:cNvSpPr>
          <p:nvPr>
            <p:ph idx="1"/>
          </p:nvPr>
        </p:nvSpPr>
        <p:spPr>
          <a:xfrm>
            <a:off x="4406844" y="5021831"/>
            <a:ext cx="6946955" cy="1299943"/>
          </a:xfrm>
        </p:spPr>
        <p:txBody>
          <a:bodyPr>
            <a:normAutofit/>
          </a:bodyPr>
          <a:lstStyle/>
          <a:p>
            <a:pPr eaLnBrk="1" hangingPunct="1">
              <a:buFont typeface="Wingdings 2" pitchFamily="-89" charset="2"/>
              <a:buNone/>
            </a:pPr>
            <a:endParaRPr lang="en-US" sz="2000"/>
          </a:p>
          <a:p>
            <a:pPr eaLnBrk="1" hangingPunct="1">
              <a:buFont typeface="Wingdings 2" pitchFamily="-89" charset="2"/>
              <a:buNone/>
            </a:pPr>
            <a:endParaRPr lang="en-US" sz="2000"/>
          </a:p>
        </p:txBody>
      </p:sp>
      <p:pic>
        <p:nvPicPr>
          <p:cNvPr id="8" name="Picture 7" descr="A picture containing meal, meat&#10;&#10;Description automatically generated">
            <a:extLst>
              <a:ext uri="{FF2B5EF4-FFF2-40B4-BE49-F238E27FC236}">
                <a16:creationId xmlns:a16="http://schemas.microsoft.com/office/drawing/2014/main" xmlns="" id="{7D904529-0A51-6057-951D-8FAF0C5A40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20" y="277472"/>
            <a:ext cx="4552718" cy="594621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p:spPr>
      </p:pic>
      <p:pic>
        <p:nvPicPr>
          <p:cNvPr id="57349" name="Picture 6" descr="Hand holding tomatoes">
            <a:extLst>
              <a:ext uri="{FF2B5EF4-FFF2-40B4-BE49-F238E27FC236}">
                <a16:creationId xmlns:a16="http://schemas.microsoft.com/office/drawing/2014/main" xmlns="" id="{5099892E-DAD5-8948-98E8-9C02062D551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a:off x="8653074" y="-2"/>
            <a:ext cx="3538926" cy="4290182"/>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p:spPr>
      </p:pic>
      <p:sp>
        <p:nvSpPr>
          <p:cNvPr id="6" name="TextBox 5"/>
          <p:cNvSpPr txBox="1"/>
          <p:nvPr/>
        </p:nvSpPr>
        <p:spPr>
          <a:xfrm>
            <a:off x="8196264" y="1885950"/>
            <a:ext cx="184731" cy="369332"/>
          </a:xfrm>
          <a:prstGeom prst="rect">
            <a:avLst/>
          </a:prstGeom>
          <a:noFill/>
        </p:spPr>
        <p:txBody>
          <a:bodyPr wrap="none" rtlCol="0" anchor="t">
            <a:spAutoFit/>
          </a:bodyPr>
          <a:lstStyle/>
          <a:p>
            <a:endParaRPr lang="en-US" dirty="0"/>
          </a:p>
        </p:txBody>
      </p:sp>
    </p:spTree>
    <p:extLst>
      <p:ext uri="{BB962C8B-B14F-4D97-AF65-F5344CB8AC3E}">
        <p14:creationId xmlns:p14="http://schemas.microsoft.com/office/powerpoint/2010/main" val="3240561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Image result for excersise&quo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noFill/>
        </p:spPr>
      </p:pic>
      <p:sp>
        <p:nvSpPr>
          <p:cNvPr id="65543"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5538" name="Title 1"/>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6500" dirty="0"/>
              <a:t>Exercise</a:t>
            </a:r>
            <a:r>
              <a:rPr lang="en-US" sz="4000" dirty="0"/>
              <a:t> </a:t>
            </a:r>
          </a:p>
        </p:txBody>
      </p:sp>
      <p:cxnSp>
        <p:nvCxnSpPr>
          <p:cNvPr id="65545" name="Straight Connector 65544">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67227" y="4929188"/>
            <a:ext cx="184731" cy="369332"/>
          </a:xfrm>
          <a:prstGeom prst="rect">
            <a:avLst/>
          </a:prstGeom>
          <a:noFill/>
        </p:spPr>
        <p:txBody>
          <a:bodyPr wrap="none" rtlCol="0" anchor="t">
            <a:spAutoFit/>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xmlns="" id="{03337549-671A-44B4-91DB-6D23AB7C9F0B}"/>
              </a:ext>
            </a:extLst>
          </p:cNvPr>
          <p:cNvSpPr>
            <a:spLocks noGrp="1"/>
          </p:cNvSpPr>
          <p:nvPr>
            <p:ph type="title"/>
          </p:nvPr>
        </p:nvSpPr>
        <p:spPr>
          <a:xfrm>
            <a:off x="7174990" y="702364"/>
            <a:ext cx="4175000" cy="5469835"/>
          </a:xfrm>
        </p:spPr>
        <p:txBody>
          <a:bodyPr vert="horz" lIns="91440" tIns="45720" rIns="91440" bIns="45720" rtlCol="0" anchor="b">
            <a:normAutofit/>
          </a:bodyPr>
          <a:lstStyle/>
          <a:p>
            <a:pPr>
              <a:lnSpc>
                <a:spcPct val="80000"/>
              </a:lnSpc>
            </a:pPr>
            <a:r>
              <a:rPr lang="en-US" altLang="en-US" sz="5700" dirty="0">
                <a:blipFill dpi="0" rotWithShape="1">
                  <a:blip r:embed="rId3"/>
                  <a:srcRect/>
                  <a:tile tx="6350" ty="-127000" sx="65000" sy="64000" flip="none" algn="tl"/>
                </a:blipFill>
              </a:rPr>
              <a:t>WE ARE ON YOUR SIDE</a:t>
            </a:r>
            <a:br>
              <a:rPr lang="en-US" altLang="en-US" sz="5700" dirty="0">
                <a:blipFill dpi="0" rotWithShape="1">
                  <a:blip r:embed="rId3"/>
                  <a:srcRect/>
                  <a:tile tx="6350" ty="-127000" sx="65000" sy="64000" flip="none" algn="tl"/>
                </a:blipFill>
              </a:rPr>
            </a:br>
            <a:r>
              <a:rPr lang="en-US" altLang="en-US" sz="5700" dirty="0">
                <a:blipFill dpi="0" rotWithShape="1">
                  <a:blip r:embed="rId3"/>
                  <a:srcRect/>
                  <a:tile tx="6350" ty="-127000" sx="65000" sy="64000" flip="none" algn="tl"/>
                </a:blipFill>
              </a:rPr>
              <a:t>_______</a:t>
            </a:r>
            <a:br>
              <a:rPr lang="en-US" altLang="en-US" sz="5700" dirty="0">
                <a:blipFill dpi="0" rotWithShape="1">
                  <a:blip r:embed="rId3"/>
                  <a:srcRect/>
                  <a:tile tx="6350" ty="-127000" sx="65000" sy="64000" flip="none" algn="tl"/>
                </a:blipFill>
              </a:rPr>
            </a:br>
            <a:r>
              <a:rPr lang="en-US" altLang="en-US" sz="5700" dirty="0">
                <a:blipFill dpi="0" rotWithShape="1">
                  <a:blip r:embed="rId3"/>
                  <a:srcRect/>
                  <a:tile tx="6350" ty="-127000" sx="65000" sy="64000" flip="none" algn="tl"/>
                </a:blipFill>
              </a:rPr>
              <a:t/>
            </a:r>
            <a:br>
              <a:rPr lang="en-US" altLang="en-US" sz="5700" dirty="0">
                <a:blipFill dpi="0" rotWithShape="1">
                  <a:blip r:embed="rId3"/>
                  <a:srcRect/>
                  <a:tile tx="6350" ty="-127000" sx="65000" sy="64000" flip="none" algn="tl"/>
                </a:blipFill>
              </a:rPr>
            </a:br>
            <a:r>
              <a:rPr lang="en-US" altLang="en-US" sz="5700" dirty="0">
                <a:blipFill dpi="0" rotWithShape="1">
                  <a:blip r:embed="rId3"/>
                  <a:srcRect/>
                  <a:tile tx="6350" ty="-127000" sx="65000" sy="64000" flip="none" algn="tl"/>
                </a:blipFill>
              </a:rPr>
              <a:t>WE ARE A TEAM</a:t>
            </a:r>
          </a:p>
        </p:txBody>
      </p:sp>
      <p:pic>
        <p:nvPicPr>
          <p:cNvPr id="5" name="Picture 2" descr="Hands, Holding, Old, Yeng, Care">
            <a:extLst>
              <a:ext uri="{FF2B5EF4-FFF2-40B4-BE49-F238E27FC236}">
                <a16:creationId xmlns:a16="http://schemas.microsoft.com/office/drawing/2014/main" xmlns="" id="{684BE83E-9115-864F-B911-691F2D53B5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
          <a:stretch/>
        </p:blipFill>
        <p:spPr bwMode="auto">
          <a:xfrm>
            <a:off x="1524021" y="10"/>
            <a:ext cx="517581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12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8370"/>
                                        </p:tgtEl>
                                        <p:attrNameLst>
                                          <p:attrName>style.visibility</p:attrName>
                                        </p:attrNameLst>
                                      </p:cBhvr>
                                      <p:to>
                                        <p:strVal val="visible"/>
                                      </p:to>
                                    </p:set>
                                    <p:animEffect transition="in" filter="fade">
                                      <p:cBhvr>
                                        <p:cTn id="7" dur="4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xmlns="" id="{582351E7-9914-4A19-B12F-3FAC431B419E}"/>
              </a:ext>
            </a:extLst>
          </p:cNvPr>
          <p:cNvSpPr>
            <a:spLocks noGrp="1"/>
          </p:cNvSpPr>
          <p:nvPr>
            <p:ph type="title"/>
          </p:nvPr>
        </p:nvSpPr>
        <p:spPr>
          <a:xfrm>
            <a:off x="400050" y="172368"/>
            <a:ext cx="5695951" cy="2263756"/>
          </a:xfrm>
        </p:spPr>
        <p:txBody>
          <a:bodyPr>
            <a:normAutofit/>
          </a:bodyPr>
          <a:lstStyle/>
          <a:p>
            <a:r>
              <a:rPr lang="en-US" sz="4400" dirty="0"/>
              <a:t>Don't get discouraged, follow your disciplines</a:t>
            </a:r>
          </a:p>
        </p:txBody>
      </p:sp>
      <p:sp>
        <p:nvSpPr>
          <p:cNvPr id="31750" name="Content Placeholder 31749">
            <a:extLst>
              <a:ext uri="{FF2B5EF4-FFF2-40B4-BE49-F238E27FC236}">
                <a16:creationId xmlns:a16="http://schemas.microsoft.com/office/drawing/2014/main" xmlns="" id="{66DF99CF-67C9-4D23-8A14-4E707083B04F}"/>
              </a:ext>
            </a:extLst>
          </p:cNvPr>
          <p:cNvSpPr>
            <a:spLocks noGrp="1"/>
          </p:cNvSpPr>
          <p:nvPr>
            <p:ph idx="1"/>
          </p:nvPr>
        </p:nvSpPr>
        <p:spPr>
          <a:xfrm>
            <a:off x="1104119" y="2578608"/>
            <a:ext cx="4770105" cy="3296412"/>
          </a:xfrm>
        </p:spPr>
        <p:txBody>
          <a:bodyPr vert="horz" lIns="91440" tIns="45720" rIns="91440" bIns="45720" rtlCol="0" anchor="t">
            <a:noAutofit/>
          </a:bodyPr>
          <a:lstStyle/>
          <a:p>
            <a:r>
              <a:rPr lang="en-US" dirty="0">
                <a:latin typeface="+mj-lt"/>
              </a:rPr>
              <a:t>Stick with your medications</a:t>
            </a:r>
            <a:endParaRPr lang="en-US" sz="3200" dirty="0">
              <a:latin typeface="+mj-lt"/>
            </a:endParaRPr>
          </a:p>
          <a:p>
            <a:r>
              <a:rPr lang="en-US" dirty="0">
                <a:latin typeface="+mj-lt"/>
              </a:rPr>
              <a:t>Stick with your good eating habits</a:t>
            </a:r>
            <a:endParaRPr lang="en-US" sz="3200" dirty="0">
              <a:latin typeface="+mj-lt"/>
            </a:endParaRPr>
          </a:p>
          <a:p>
            <a:r>
              <a:rPr lang="en-US" dirty="0">
                <a:latin typeface="+mj-lt"/>
              </a:rPr>
              <a:t>Keep exercising Keep talking to your Community Health Worker</a:t>
            </a:r>
          </a:p>
          <a:p>
            <a:r>
              <a:rPr lang="en-US" dirty="0">
                <a:latin typeface="+mj-lt"/>
              </a:rPr>
              <a:t>DON'T GIVE UP!</a:t>
            </a:r>
            <a:endParaRPr lang="en-US" sz="3000" dirty="0">
              <a:latin typeface="+mj-lt"/>
            </a:endParaRPr>
          </a:p>
        </p:txBody>
      </p:sp>
      <p:pic>
        <p:nvPicPr>
          <p:cNvPr id="4" name="Picture 4" descr="A picture containing man, person, looking, front&#10;&#10;Description generated with very high confidence">
            <a:extLst>
              <a:ext uri="{FF2B5EF4-FFF2-40B4-BE49-F238E27FC236}">
                <a16:creationId xmlns:a16="http://schemas.microsoft.com/office/drawing/2014/main" xmlns="" id="{DA194C90-E040-442C-BDC3-394AEB8A4678}"/>
              </a:ext>
            </a:extLst>
          </p:cNvPr>
          <p:cNvPicPr>
            <a:picLocks noChangeAspect="1"/>
          </p:cNvPicPr>
          <p:nvPr/>
        </p:nvPicPr>
        <p:blipFill rotWithShape="1">
          <a:blip r:embed="rId3"/>
          <a:srcRect l="12802" r="39303" b="2"/>
          <a:stretch/>
        </p:blipFill>
        <p:spPr>
          <a:xfrm>
            <a:off x="5958844" y="10"/>
            <a:ext cx="470915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Tree>
    <p:extLst>
      <p:ext uri="{BB962C8B-B14F-4D97-AF65-F5344CB8AC3E}">
        <p14:creationId xmlns:p14="http://schemas.microsoft.com/office/powerpoint/2010/main" val="3865621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3" name="Rectangle 29702">
            <a:extLst>
              <a:ext uri="{FF2B5EF4-FFF2-40B4-BE49-F238E27FC236}">
                <a16:creationId xmlns:a16="http://schemas.microsoft.com/office/drawing/2014/main" xmlns="" id="{526E0BFB-CDF1-4990-8C11-AC849311E0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Jogging, Run, Sport, Jog, Sporty, Race">
            <a:extLst>
              <a:ext uri="{FF2B5EF4-FFF2-40B4-BE49-F238E27FC236}">
                <a16:creationId xmlns:a16="http://schemas.microsoft.com/office/drawing/2014/main" xmlns="" id="{57F0A90A-A62B-AD4D-96EA-6B43F76DF9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
          <a:stretch/>
        </p:blipFill>
        <p:spPr bwMode="auto">
          <a:xfrm>
            <a:off x="-2"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9705" name="Rectangle 29704">
            <a:extLst>
              <a:ext uri="{FF2B5EF4-FFF2-40B4-BE49-F238E27FC236}">
                <a16:creationId xmlns:a16="http://schemas.microsoft.com/office/drawing/2014/main" xmlns="" id="{6069A1F8-9BEB-4786-9694-FC48B2D75D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98" name="Title 1">
            <a:extLst>
              <a:ext uri="{FF2B5EF4-FFF2-40B4-BE49-F238E27FC236}">
                <a16:creationId xmlns:a16="http://schemas.microsoft.com/office/drawing/2014/main" xmlns="" id="{CC0093FE-567D-469E-900F-8CDB2EE4C952}"/>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a:t>We are running</a:t>
            </a:r>
            <a:br>
              <a:rPr lang="en-US" sz="4800"/>
            </a:br>
            <a:r>
              <a:rPr lang="en-US" sz="4800"/>
              <a:t>a marathon</a:t>
            </a:r>
            <a:br>
              <a:rPr lang="en-US" sz="4800"/>
            </a:br>
            <a:r>
              <a:rPr lang="en-US" sz="4800"/>
              <a:t>– the road is long</a:t>
            </a:r>
            <a:endParaRPr lang="en-US" altLang="en-US" sz="4800"/>
          </a:p>
        </p:txBody>
      </p:sp>
      <p:sp>
        <p:nvSpPr>
          <p:cNvPr id="29707" name="Rectangle 29706">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709" name="Rectangle 29708">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4795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9698"/>
                                        </p:tgtEl>
                                        <p:attrNameLst>
                                          <p:attrName>style.visibility</p:attrName>
                                        </p:attrNameLst>
                                      </p:cBhvr>
                                      <p:to>
                                        <p:strVal val="visible"/>
                                      </p:to>
                                    </p:set>
                                    <p:animEffect transition="in" filter="fade">
                                      <p:cBhvr>
                                        <p:cTn id="7" dur="4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pPr algn="ctr"/>
            <a:r>
              <a:rPr lang="en-US" sz="2500" b="1" dirty="0" smtClean="0">
                <a:latin typeface="Tahoma" panose="020B0604030504040204" pitchFamily="34" charset="0"/>
                <a:ea typeface="Tahoma" panose="020B0604030504040204" pitchFamily="34" charset="0"/>
                <a:cs typeface="Tahoma" panose="020B0604030504040204" pitchFamily="34" charset="0"/>
              </a:rPr>
              <a:t>References</a:t>
            </a:r>
            <a:endParaRPr lang="en-US" sz="2500" b="1"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1"/>
          </p:nvPr>
        </p:nvSpPr>
        <p:spPr/>
        <p:txBody>
          <a:bodyPr/>
          <a:lstStyle/>
          <a:p>
            <a:fld id="{4B73C415-D670-4716-A5EC-CC4D52CA2BAC}" type="slidenum">
              <a:rPr lang="en-US" sz="1500" noProof="0" smtClean="0">
                <a:solidFill>
                  <a:schemeClr val="tx1"/>
                </a:solidFill>
                <a:latin typeface="Tahoma" panose="020B0604030504040204" pitchFamily="34" charset="0"/>
                <a:ea typeface="Tahoma" panose="020B0604030504040204" pitchFamily="34" charset="0"/>
                <a:cs typeface="Tahoma" panose="020B0604030504040204" pitchFamily="34" charset="0"/>
              </a:rPr>
              <a:pPr/>
              <a:t>29</a:t>
            </a:fld>
            <a:endParaRPr lang="en-US" sz="15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0" y="6511637"/>
            <a:ext cx="12192001" cy="3463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609600" y="1417320"/>
            <a:ext cx="11070566" cy="3770263"/>
          </a:xfrm>
          <a:prstGeom prst="rect">
            <a:avLst/>
          </a:prstGeom>
          <a:noFill/>
        </p:spPr>
        <p:txBody>
          <a:bodyPr wrap="square" rtlCol="0">
            <a:spAutoFit/>
          </a:bodyPr>
          <a:lstStyle/>
          <a:p>
            <a:r>
              <a:rPr lang="en-US" sz="1600" dirty="0"/>
              <a:t>- American Diabetes Association (2010). Diagnosis and classification of diabetes mellitus. Diabetes care, 33 Suppl 1(Suppl 1), S62–S69. </a:t>
            </a:r>
          </a:p>
          <a:p>
            <a:endParaRPr lang="en-US" sz="1600" dirty="0" smtClean="0"/>
          </a:p>
          <a:p>
            <a:r>
              <a:rPr lang="en-US" sz="1600" dirty="0" smtClean="0"/>
              <a:t>- Chaturvedi </a:t>
            </a:r>
            <a:r>
              <a:rPr lang="en-US" sz="1600" dirty="0"/>
              <a:t>N. (2007). The burden of diabetes and its complications: trends and implications for intervention. Diabetes research and clinical practice, 76 Suppl 1, S3–S12. </a:t>
            </a:r>
          </a:p>
          <a:p>
            <a:endParaRPr lang="en-US" sz="1600" dirty="0" smtClean="0"/>
          </a:p>
          <a:p>
            <a:r>
              <a:rPr lang="en-US" sz="1600" dirty="0" smtClean="0"/>
              <a:t>- </a:t>
            </a:r>
            <a:r>
              <a:rPr lang="en-US" sz="1600" dirty="0"/>
              <a:t>Goeijenbier, M., van Sloten, T. T., Slobbe, L., Mathieu, C., van Genderen, P., Beyer, W., &amp; Osterhaus, A. (2017). Benefits of flu vaccination for persons with diabetes mellitus: A review. Vaccine, 35(38), 5095–5101. </a:t>
            </a:r>
          </a:p>
          <a:p>
            <a:endParaRPr lang="en-US" sz="1600" dirty="0" smtClean="0"/>
          </a:p>
          <a:p>
            <a:r>
              <a:rPr lang="en-US" sz="1600" dirty="0" smtClean="0"/>
              <a:t>- </a:t>
            </a:r>
            <a:r>
              <a:rPr lang="en-US" sz="1600" dirty="0"/>
              <a:t>Maiorino, M. I., Bellastella, G., &amp; Esposito, K. (2014). Diabetes and sexual dysfunction: current perspectives. Diabetes, metabolic syndrome and obesity : targets and therapy, 7, 95–105. </a:t>
            </a:r>
          </a:p>
          <a:p>
            <a:endParaRPr lang="en-US" sz="1600" dirty="0" smtClean="0"/>
          </a:p>
          <a:p>
            <a:r>
              <a:rPr lang="en-US" sz="1600" dirty="0" smtClean="0"/>
              <a:t>- </a:t>
            </a:r>
            <a:r>
              <a:rPr lang="en-US" sz="1600" dirty="0"/>
              <a:t>Zhang P. Y. (2014). Cardiovascular disease in diabetes. European review for medical and pharmacological sciences, 18(15), 2205–2214. </a:t>
            </a:r>
          </a:p>
          <a:p>
            <a:endParaRPr lang="en-US" sz="15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0" y="6511637"/>
            <a:ext cx="12192000" cy="346364"/>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83311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Woman covering eyes">
            <a:extLst>
              <a:ext uri="{FF2B5EF4-FFF2-40B4-BE49-F238E27FC236}">
                <a16:creationId xmlns:a16="http://schemas.microsoft.com/office/drawing/2014/main" xmlns="" id="{03D56EF3-011D-D54E-8B3B-C99EB16C08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93855" y="572898"/>
            <a:ext cx="2967031" cy="4257356"/>
          </a:xfrm>
          <a:prstGeom prst="rect">
            <a:avLst/>
          </a:prstGeom>
          <a:noFill/>
        </p:spPr>
      </p:pic>
      <p:sp>
        <p:nvSpPr>
          <p:cNvPr id="33794" name="Title 1">
            <a:extLst>
              <a:ext uri="{FF2B5EF4-FFF2-40B4-BE49-F238E27FC236}">
                <a16:creationId xmlns:a16="http://schemas.microsoft.com/office/drawing/2014/main" xmlns="" id="{CC093251-BAB8-4549-BF46-1FEF14D0A422}"/>
              </a:ext>
            </a:extLst>
          </p:cNvPr>
          <p:cNvSpPr>
            <a:spLocks noGrp="1"/>
          </p:cNvSpPr>
          <p:nvPr>
            <p:ph type="title"/>
          </p:nvPr>
        </p:nvSpPr>
        <p:spPr>
          <a:xfrm>
            <a:off x="871959" y="5335930"/>
            <a:ext cx="10448081" cy="902825"/>
          </a:xfrm>
        </p:spPr>
        <p:txBody>
          <a:bodyPr vert="horz" lIns="91440" tIns="45720" rIns="91440" bIns="45720" rtlCol="0" anchor="b">
            <a:normAutofit/>
          </a:bodyPr>
          <a:lstStyle/>
          <a:p>
            <a:pPr>
              <a:lnSpc>
                <a:spcPct val="80000"/>
              </a:lnSpc>
            </a:pPr>
            <a:r>
              <a:rPr lang="en-US" altLang="en-US" sz="5700" cap="all" dirty="0">
                <a:blipFill dpi="0" rotWithShape="1">
                  <a:blip r:embed="rId4"/>
                  <a:srcRect/>
                  <a:tile tx="6350" ty="-127000" sx="65000" sy="64000" flip="none" algn="tl"/>
                </a:blipFill>
              </a:rPr>
              <a:t>THE BEST OPTION IS PREVENTION</a:t>
            </a:r>
          </a:p>
        </p:txBody>
      </p:sp>
      <p:pic>
        <p:nvPicPr>
          <p:cNvPr id="2" name="Picture 2" descr="A picture containing person, indoor, sitting, laptop&#10;&#10;Description generated with very high confidence">
            <a:extLst>
              <a:ext uri="{FF2B5EF4-FFF2-40B4-BE49-F238E27FC236}">
                <a16:creationId xmlns:a16="http://schemas.microsoft.com/office/drawing/2014/main" xmlns="" id="{4B1D5075-9645-48EF-A2CC-23203A8FD36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05966" y="569160"/>
            <a:ext cx="2980068" cy="4261094"/>
          </a:xfrm>
          <a:prstGeom prst="rect">
            <a:avLst/>
          </a:prstGeom>
        </p:spPr>
      </p:pic>
      <p:pic>
        <p:nvPicPr>
          <p:cNvPr id="17" name="Picture 8" descr="Heart attack The photo of heart is on the woman's body, Severe heartache, Having heart attack or Painful cramps, Heart disease, Pressing on chest with painful expression. heart attack stock pictures, royalty-free photos &amp; images">
            <a:extLst>
              <a:ext uri="{FF2B5EF4-FFF2-40B4-BE49-F238E27FC236}">
                <a16:creationId xmlns:a16="http://schemas.microsoft.com/office/drawing/2014/main" xmlns="" id="{703C0DA6-B086-4543-B831-FDC930CB3DE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1"/>
          <a:stretch/>
        </p:blipFill>
        <p:spPr bwMode="auto">
          <a:xfrm>
            <a:off x="8729507" y="571029"/>
            <a:ext cx="2968638" cy="4261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3794"/>
                                        </p:tgtEl>
                                        <p:attrNameLst>
                                          <p:attrName>style.visibility</p:attrName>
                                        </p:attrNameLst>
                                      </p:cBhvr>
                                      <p:to>
                                        <p:strVal val="visible"/>
                                      </p:to>
                                    </p:set>
                                    <p:animEffect transition="in" filter="fade">
                                      <p:cBhvr>
                                        <p:cTn id="7" dur="4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xmlns="" id="{C475749F-F487-4EFB-ABC7-C1359590EB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D81E483-14FB-4763-98A8-915B06A74E7B}"/>
              </a:ext>
            </a:extLst>
          </p:cNvPr>
          <p:cNvSpPr>
            <a:spLocks noGrp="1"/>
          </p:cNvSpPr>
          <p:nvPr>
            <p:ph type="title"/>
          </p:nvPr>
        </p:nvSpPr>
        <p:spPr>
          <a:xfrm>
            <a:off x="7180028" y="3376123"/>
            <a:ext cx="4515147" cy="1529232"/>
          </a:xfrm>
        </p:spPr>
        <p:txBody>
          <a:bodyPr vert="horz" lIns="91440" tIns="45720" rIns="91440" bIns="45720" rtlCol="0" anchor="b">
            <a:normAutofit/>
          </a:bodyPr>
          <a:lstStyle/>
          <a:p>
            <a:pPr algn="r"/>
            <a:r>
              <a:rPr lang="en-US" sz="5000" dirty="0"/>
              <a:t>Diabetes</a:t>
            </a:r>
          </a:p>
        </p:txBody>
      </p:sp>
      <p:pic>
        <p:nvPicPr>
          <p:cNvPr id="2050" name="Picture 2" descr="satellite express  diabetes  the meter">
            <a:extLst>
              <a:ext uri="{FF2B5EF4-FFF2-40B4-BE49-F238E27FC236}">
                <a16:creationId xmlns:a16="http://schemas.microsoft.com/office/drawing/2014/main" xmlns="" id="{1E10B899-1AA3-0C49-AA8F-B248A29F6D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39"/>
          <a:stretch/>
        </p:blipFill>
        <p:spPr bwMode="auto">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352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xmlns="" id="{A8CCCB6D-5162-4AAE-A5E3-3AC55410DB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xmlns="" id="{0BCD8C04-CC7B-40EF-82EB-E9821F79BB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rmometer, Medications, Tablets">
            <a:extLst>
              <a:ext uri="{FF2B5EF4-FFF2-40B4-BE49-F238E27FC236}">
                <a16:creationId xmlns:a16="http://schemas.microsoft.com/office/drawing/2014/main" xmlns="" id="{5E8EB775-BAF8-C04A-B80C-28DBCF165B0D}"/>
              </a:ext>
            </a:extLst>
          </p:cNvPr>
          <p:cNvPicPr>
            <a:picLocks noChangeAspect="1" noChangeArrowheads="1"/>
          </p:cNvPicPr>
          <p:nvPr/>
        </p:nvPicPr>
        <p:blipFill rotWithShape="1">
          <a:blip r:embed="rId3" cstate="screen">
            <a:alphaModFix amt="40000"/>
            <a:extLst>
              <a:ext uri="{28A0092B-C50C-407E-A947-70E740481C1C}">
                <a14:useLocalDpi xmlns:a14="http://schemas.microsoft.com/office/drawing/2010/main"/>
              </a:ext>
            </a:extLst>
          </a:blip>
          <a:srcRect b="-1"/>
          <a:stretch/>
        </p:blipFill>
        <p:spPr bwMode="auto">
          <a:xfrm>
            <a:off x="-170" y="10"/>
            <a:ext cx="8450317" cy="68579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1113FF79-6483-4CC7-980A-7DD3937E6861}"/>
              </a:ext>
            </a:extLst>
          </p:cNvPr>
          <p:cNvSpPr txBox="1"/>
          <p:nvPr/>
        </p:nvSpPr>
        <p:spPr>
          <a:xfrm>
            <a:off x="511947" y="5097780"/>
            <a:ext cx="5582359" cy="153014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914400">
              <a:lnSpc>
                <a:spcPct val="90000"/>
              </a:lnSpc>
              <a:spcBef>
                <a:spcPct val="0"/>
              </a:spcBef>
              <a:spcAft>
                <a:spcPts val="600"/>
              </a:spcAft>
            </a:pPr>
            <a:r>
              <a:rPr lang="en-US" sz="4400" kern="1200" cap="all" dirty="0">
                <a:solidFill>
                  <a:srgbClr val="FFFFFF"/>
                </a:solidFill>
                <a:latin typeface="+mj-lt"/>
                <a:ea typeface="+mj-ea"/>
                <a:cs typeface="+mj-cs"/>
              </a:rPr>
              <a:t>CHOLESTEROL and high blood pressure</a:t>
            </a:r>
          </a:p>
        </p:txBody>
      </p:sp>
      <p:pic>
        <p:nvPicPr>
          <p:cNvPr id="3076" name="Picture 4" descr="Virus, Pathogen, Antibody, Antibodies">
            <a:extLst>
              <a:ext uri="{FF2B5EF4-FFF2-40B4-BE49-F238E27FC236}">
                <a16:creationId xmlns:a16="http://schemas.microsoft.com/office/drawing/2014/main" xmlns="" id="{9AED4837-9A19-6A44-8974-EDDE86A084A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991" name="Rectangle 41990">
            <a:extLst>
              <a:ext uri="{FF2B5EF4-FFF2-40B4-BE49-F238E27FC236}">
                <a16:creationId xmlns:a16="http://schemas.microsoft.com/office/drawing/2014/main" xmlns="" id="{ECC07320-C2CA-4E29-8481-9D9E143C7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8" descr="Heart attack The photo of heart is on the woman's body, Severe heartache, Having heart attack or Painful cramps, Heart disease, Pressing on chest with painful expression. heart attack stock pictures, royalty-free photos &amp; images">
            <a:extLst>
              <a:ext uri="{FF2B5EF4-FFF2-40B4-BE49-F238E27FC236}">
                <a16:creationId xmlns:a16="http://schemas.microsoft.com/office/drawing/2014/main" xmlns="" id="{B0B3DA04-A923-BB43-9795-1DA899931D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993" name="Rectangle 41992">
            <a:extLst>
              <a:ext uri="{FF2B5EF4-FFF2-40B4-BE49-F238E27FC236}">
                <a16:creationId xmlns:a16="http://schemas.microsoft.com/office/drawing/2014/main" xmlns="" id="{178FB36B-5BFE-42CA-BC60-1115E0D9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86" name="Title 1">
            <a:extLst>
              <a:ext uri="{FF2B5EF4-FFF2-40B4-BE49-F238E27FC236}">
                <a16:creationId xmlns:a16="http://schemas.microsoft.com/office/drawing/2014/main" xmlns="" id="{808959EC-4801-47E2-BA3D-DAFD023033A3}"/>
              </a:ext>
            </a:extLst>
          </p:cNvPr>
          <p:cNvSpPr>
            <a:spLocks noGrp="1"/>
          </p:cNvSpPr>
          <p:nvPr>
            <p:ph type="title"/>
          </p:nvPr>
        </p:nvSpPr>
        <p:spPr>
          <a:xfrm>
            <a:off x="7935402" y="743447"/>
            <a:ext cx="3445765" cy="3692028"/>
          </a:xfrm>
          <a:noFill/>
        </p:spPr>
        <p:txBody>
          <a:bodyPr vert="horz" lIns="91440" tIns="45720" rIns="91440" bIns="45720" rtlCol="0" anchor="b">
            <a:normAutofit/>
          </a:bodyPr>
          <a:lstStyle/>
          <a:p>
            <a:r>
              <a:rPr lang="en-US" altLang="en-US" sz="5200"/>
              <a:t>Heart attack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1986"/>
                                        </p:tgtEl>
                                        <p:attrNameLst>
                                          <p:attrName>style.visibility</p:attrName>
                                        </p:attrNameLst>
                                      </p:cBhvr>
                                      <p:to>
                                        <p:strVal val="visible"/>
                                      </p:to>
                                    </p:set>
                                    <p:animEffect transition="in" filter="fade">
                                      <p:cBhvr>
                                        <p:cTn id="7" dur="4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6DA9DF9-31F7-4056-B42E-878CC92417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3067E82-EFE4-4A89-A6FA-1FDFFE3CB449}"/>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sz="5000" dirty="0"/>
              <a:t>Embolism</a:t>
            </a:r>
          </a:p>
        </p:txBody>
      </p:sp>
      <p:pic>
        <p:nvPicPr>
          <p:cNvPr id="4" name="Picture 4" descr="A picture containing computer, game, basketball, laptop&#10;&#10;Description generated with very high confidence">
            <a:extLst>
              <a:ext uri="{FF2B5EF4-FFF2-40B4-BE49-F238E27FC236}">
                <a16:creationId xmlns:a16="http://schemas.microsoft.com/office/drawing/2014/main" xmlns="" id="{D9EF5D63-059F-409F-8B95-83E9D78164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25701" y="10"/>
            <a:ext cx="766629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16608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xmlns="" id="{B4D3D850-2041-4B7C-AED9-54DA385B14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A pair of red shoes&#10;&#10;Description generated with high confidence">
            <a:extLst>
              <a:ext uri="{FF2B5EF4-FFF2-40B4-BE49-F238E27FC236}">
                <a16:creationId xmlns:a16="http://schemas.microsoft.com/office/drawing/2014/main" xmlns="" id="{908C9EB2-5462-4031-A209-54EEE8207E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6095980" cy="6857990"/>
          </a:xfrm>
          <a:prstGeom prst="rect">
            <a:avLst/>
          </a:prstGeom>
        </p:spPr>
      </p:pic>
      <p:pic>
        <p:nvPicPr>
          <p:cNvPr id="4098" name="Picture 2" descr="Red Blood Cell, Vessel, Tube, Flow">
            <a:extLst>
              <a:ext uri="{FF2B5EF4-FFF2-40B4-BE49-F238E27FC236}">
                <a16:creationId xmlns:a16="http://schemas.microsoft.com/office/drawing/2014/main" xmlns="" id="{FAC95859-6BE2-924D-89D4-8CF515FE2A0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xmlns="" id="{B497CCB5-5FC2-473C-AFCC-2430CEF1DF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Frame 4106">
            <a:extLst>
              <a:ext uri="{FF2B5EF4-FFF2-40B4-BE49-F238E27FC236}">
                <a16:creationId xmlns:a16="http://schemas.microsoft.com/office/drawing/2014/main" xmlns="" id="{599C8C75-BFDF-44E7-A028-EEB5EDD588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0FF7DC86-754E-4A63-BD44-8709FA6094CE}"/>
              </a:ext>
            </a:extLst>
          </p:cNvPr>
          <p:cNvSpPr>
            <a:spLocks noGrp="1"/>
          </p:cNvSpPr>
          <p:nvPr>
            <p:ph type="title"/>
          </p:nvPr>
        </p:nvSpPr>
        <p:spPr>
          <a:xfrm>
            <a:off x="4286858" y="2761554"/>
            <a:ext cx="3618284" cy="1345720"/>
          </a:xfrm>
          <a:noFill/>
        </p:spPr>
        <p:txBody>
          <a:bodyPr vert="horz" lIns="91440" tIns="45720" rIns="91440" bIns="45720" rtlCol="0" anchor="ctr">
            <a:noAutofit/>
          </a:bodyPr>
          <a:lstStyle/>
          <a:p>
            <a:pPr algn="ctr"/>
            <a:r>
              <a:rPr lang="en-US" sz="5000" kern="1200" cap="all" dirty="0">
                <a:solidFill>
                  <a:srgbClr val="080808"/>
                </a:solidFill>
                <a:latin typeface="+mj-lt"/>
                <a:ea typeface="+mj-ea"/>
                <a:cs typeface="+mj-cs"/>
              </a:rPr>
              <a:t>Blood clots</a:t>
            </a:r>
          </a:p>
        </p:txBody>
      </p:sp>
    </p:spTree>
    <p:extLst>
      <p:ext uri="{BB962C8B-B14F-4D97-AF65-F5344CB8AC3E}">
        <p14:creationId xmlns:p14="http://schemas.microsoft.com/office/powerpoint/2010/main" val="2738318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D1520B01-A2E4-41C2-8A8F-7683F25089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xmlns="" id="{0C5FCEA2-36A8-418E-98AB-2F48AA289A8B}"/>
              </a:ext>
            </a:extLst>
          </p:cNvPr>
          <p:cNvSpPr>
            <a:spLocks noGrp="1"/>
          </p:cNvSpPr>
          <p:nvPr>
            <p:ph type="title"/>
          </p:nvPr>
        </p:nvSpPr>
        <p:spPr>
          <a:xfrm>
            <a:off x="4354513" y="841375"/>
            <a:ext cx="3505200" cy="3114698"/>
          </a:xfrm>
        </p:spPr>
        <p:txBody>
          <a:bodyPr vert="horz" lIns="91440" tIns="45720" rIns="91440" bIns="45720" rtlCol="0" anchor="b">
            <a:normAutofit/>
          </a:bodyPr>
          <a:lstStyle/>
          <a:p>
            <a:pPr algn="ctr"/>
            <a:r>
              <a:rPr lang="en-US" altLang="en-US" sz="5600" kern="1200" dirty="0">
                <a:solidFill>
                  <a:schemeClr val="bg1"/>
                </a:solidFill>
                <a:latin typeface="+mj-lt"/>
                <a:ea typeface="+mj-ea"/>
                <a:cs typeface="+mj-cs"/>
              </a:rPr>
              <a:t>Protein in kidneys</a:t>
            </a:r>
            <a:endParaRPr lang="en-US" sz="5600" kern="1200" dirty="0">
              <a:solidFill>
                <a:schemeClr val="bg1"/>
              </a:solidFill>
              <a:latin typeface="+mj-lt"/>
              <a:ea typeface="+mj-ea"/>
              <a:cs typeface="+mj-cs"/>
            </a:endParaRPr>
          </a:p>
        </p:txBody>
      </p:sp>
      <p:grpSp>
        <p:nvGrpSpPr>
          <p:cNvPr id="14" name="Group 13">
            <a:extLst>
              <a:ext uri="{FF2B5EF4-FFF2-40B4-BE49-F238E27FC236}">
                <a16:creationId xmlns:a16="http://schemas.microsoft.com/office/drawing/2014/main" xmlns="" id="{1F634C0A-A487-42AF-8DFD-4DAD62FE92B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15" name="Freeform: Shape 14">
              <a:extLst>
                <a:ext uri="{FF2B5EF4-FFF2-40B4-BE49-F238E27FC236}">
                  <a16:creationId xmlns:a16="http://schemas.microsoft.com/office/drawing/2014/main" xmlns="" id="{7412B137-E115-42F2-8CF9-67E40B5D2C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0779E94B-3A8C-4695-9DA1-2EDEFB170B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 name="Picture 6" descr="Beef Kidney, Offal, Flesh, Kidneys, Beef">
            <a:extLst>
              <a:ext uri="{FF2B5EF4-FFF2-40B4-BE49-F238E27FC236}">
                <a16:creationId xmlns:a16="http://schemas.microsoft.com/office/drawing/2014/main" xmlns="" id="{E969C376-FEAD-3E4A-BAA1-61B6A235E1B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xmlns="" id="{066EE5A2-0D35-4D6A-A5C7-1CA91F740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48589" y="0"/>
            <a:ext cx="1339053" cy="6858000"/>
            <a:chOff x="2661507" y="0"/>
            <a:chExt cx="1339053" cy="6858000"/>
          </a:xfrm>
        </p:grpSpPr>
        <p:sp>
          <p:nvSpPr>
            <p:cNvPr id="19" name="Freeform: Shape 18">
              <a:extLst>
                <a:ext uri="{FF2B5EF4-FFF2-40B4-BE49-F238E27FC236}">
                  <a16:creationId xmlns:a16="http://schemas.microsoft.com/office/drawing/2014/main" xmlns="" id="{4DFBB771-C61C-4F38-ABBB-98A2D8476D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xmlns="" id="{A2432BD6-3DCC-4397-BD7F-3FE84F3210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2" name="Group 21">
            <a:extLst>
              <a:ext uri="{FF2B5EF4-FFF2-40B4-BE49-F238E27FC236}">
                <a16:creationId xmlns:a16="http://schemas.microsoft.com/office/drawing/2014/main" xmlns="" id="{56AA1647-0DA6-4A17-B3E1-95D61BD5471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23" name="Freeform: Shape 22">
              <a:extLst>
                <a:ext uri="{FF2B5EF4-FFF2-40B4-BE49-F238E27FC236}">
                  <a16:creationId xmlns:a16="http://schemas.microsoft.com/office/drawing/2014/main" xmlns="" id="{1F1D8352-2F00-4057-8781-E455C455B9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xmlns="" id="{3BE70D92-7E07-4A6F-BD82-729F71C268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Picture 4" descr="A container with a blue lid&#10;&#10;Description automatically generated with low confidence">
            <a:extLst>
              <a:ext uri="{FF2B5EF4-FFF2-40B4-BE49-F238E27FC236}">
                <a16:creationId xmlns:a16="http://schemas.microsoft.com/office/drawing/2014/main" xmlns="" id="{ECBC0AD7-B4F6-4EC1-B7C2-8F5333DD47D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20331" r="23912"/>
          <a:stretch/>
        </p:blipFill>
        <p:spPr bwMode="auto">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25">
            <a:extLst>
              <a:ext uri="{FF2B5EF4-FFF2-40B4-BE49-F238E27FC236}">
                <a16:creationId xmlns:a16="http://schemas.microsoft.com/office/drawing/2014/main" xmlns="" id="{08D20F07-CD49-4F17-BC00-9429DA80C50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27" name="Freeform: Shape 26">
              <a:extLst>
                <a:ext uri="{FF2B5EF4-FFF2-40B4-BE49-F238E27FC236}">
                  <a16:creationId xmlns:a16="http://schemas.microsoft.com/office/drawing/2014/main" xmlns="" id="{11F66703-4D0D-42DF-8150-991FE9F869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xmlns="" id="{E96840F9-95E6-4C98-BFE4-21B5954236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0317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1406</TotalTime>
  <Words>4405</Words>
  <Application>Microsoft Office PowerPoint</Application>
  <PresentationFormat>Widescreen</PresentationFormat>
  <Paragraphs>140</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ＭＳ Ｐゴシック</vt:lpstr>
      <vt:lpstr>Arial</vt:lpstr>
      <vt:lpstr>Calibri</vt:lpstr>
      <vt:lpstr>Calibri Light</vt:lpstr>
      <vt:lpstr>Rockwell Condensed</vt:lpstr>
      <vt:lpstr>Tahoma</vt:lpstr>
      <vt:lpstr>Wingdings 2</vt:lpstr>
      <vt:lpstr>Office Theme</vt:lpstr>
      <vt:lpstr>Prevention month 5</vt:lpstr>
      <vt:lpstr>Don’t get discouraged, continue your disciplines!</vt:lpstr>
      <vt:lpstr>THE BEST OPTION IS PREVENTION</vt:lpstr>
      <vt:lpstr>Diabetes</vt:lpstr>
      <vt:lpstr>PowerPoint Presentation</vt:lpstr>
      <vt:lpstr>Heart attack</vt:lpstr>
      <vt:lpstr>Embolism</vt:lpstr>
      <vt:lpstr>Blood clots</vt:lpstr>
      <vt:lpstr>Protein in kidneys</vt:lpstr>
      <vt:lpstr>Dialysis</vt:lpstr>
      <vt:lpstr>Arteries</vt:lpstr>
      <vt:lpstr>Arteries of the eyes</vt:lpstr>
      <vt:lpstr>Limited vision  or blindness</vt:lpstr>
      <vt:lpstr>Amputations </vt:lpstr>
      <vt:lpstr>PowerPoint Presentation</vt:lpstr>
      <vt:lpstr>Vaccines</vt:lpstr>
      <vt:lpstr>INFLUENZA, PNEUMONIA and COVID</vt:lpstr>
      <vt:lpstr>Other prevention exams</vt:lpstr>
      <vt:lpstr>OTHER COMPLICATIONS</vt:lpstr>
      <vt:lpstr>Depression</vt:lpstr>
      <vt:lpstr>Sexual disfunction</vt:lpstr>
      <vt:lpstr>  </vt:lpstr>
      <vt:lpstr>Medicine</vt:lpstr>
      <vt:lpstr>Food </vt:lpstr>
      <vt:lpstr>Exercise </vt:lpstr>
      <vt:lpstr>WE ARE ON YOUR SIDE _______  WE ARE A TEAM</vt:lpstr>
      <vt:lpstr>Don't get discouraged, follow your disciplines</vt:lpstr>
      <vt:lpstr>We are running a marathon – the road is long</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Cardenas</dc:creator>
  <cp:lastModifiedBy>Microsoft account</cp:lastModifiedBy>
  <cp:revision>39</cp:revision>
  <cp:lastPrinted>2022-08-09T22:46:10Z</cp:lastPrinted>
  <dcterms:created xsi:type="dcterms:W3CDTF">2019-01-11T21:17:42Z</dcterms:created>
  <dcterms:modified xsi:type="dcterms:W3CDTF">2022-09-19T21:52:30Z</dcterms:modified>
</cp:coreProperties>
</file>