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2" r:id="rId2"/>
    <p:sldId id="268" r:id="rId3"/>
    <p:sldId id="269" r:id="rId4"/>
    <p:sldId id="270" r:id="rId5"/>
    <p:sldId id="271" r:id="rId6"/>
    <p:sldId id="273" r:id="rId7"/>
    <p:sldId id="274" r:id="rId8"/>
    <p:sldId id="275" r:id="rId9"/>
    <p:sldId id="276" r:id="rId10"/>
    <p:sldId id="277" r:id="rId11"/>
    <p:sldId id="278" r:id="rId12"/>
    <p:sldId id="279" r:id="rId13"/>
    <p:sldId id="280" r:id="rId14"/>
    <p:sldId id="281" r:id="rId15"/>
  </p:sldIdLst>
  <p:sldSz cx="12192000" cy="6858000"/>
  <p:notesSz cx="7315200" cy="96012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531" autoAdjust="0"/>
  </p:normalViewPr>
  <p:slideViewPr>
    <p:cSldViewPr snapToGrid="0">
      <p:cViewPr varScale="1">
        <p:scale>
          <a:sx n="75" d="100"/>
          <a:sy n="75" d="100"/>
        </p:scale>
        <p:origin x="195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C6A6A-12F1-4395-8D72-3B113FB355C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MX"/>
        </a:p>
      </dgm:t>
    </dgm:pt>
    <dgm:pt modelId="{538C3DC5-F902-437F-A84E-A5A5FB991E8A}">
      <dgm:prSet/>
      <dgm:spPr/>
      <dgm:t>
        <a:bodyPr/>
        <a:lstStyle/>
        <a:p>
          <a:pPr algn="ctr"/>
          <a:r>
            <a:rPr lang="en" noProof="0" dirty="0"/>
            <a:t>Don't give up!</a:t>
          </a:r>
        </a:p>
      </dgm:t>
    </dgm:pt>
    <dgm:pt modelId="{A5F9240C-0295-4E97-AF8C-6F3E9A44CAE3}" type="parTrans" cxnId="{A6251756-15CD-4E6E-BC9B-DC1B9E0DE02F}">
      <dgm:prSet/>
      <dgm:spPr/>
      <dgm:t>
        <a:bodyPr/>
        <a:lstStyle/>
        <a:p>
          <a:endParaRPr lang="es-MX"/>
        </a:p>
      </dgm:t>
    </dgm:pt>
    <dgm:pt modelId="{C9E00F62-031A-4AA8-910F-CB7B43A67018}" type="sibTrans" cxnId="{A6251756-15CD-4E6E-BC9B-DC1B9E0DE02F}">
      <dgm:prSet/>
      <dgm:spPr/>
      <dgm:t>
        <a:bodyPr/>
        <a:lstStyle/>
        <a:p>
          <a:endParaRPr lang="es-MX"/>
        </a:p>
      </dgm:t>
    </dgm:pt>
    <dgm:pt modelId="{B318D2D8-7091-4A83-994E-7F4676FB7D84}" type="pres">
      <dgm:prSet presAssocID="{B03C6A6A-12F1-4395-8D72-3B113FB355C1}" presName="linear" presStyleCnt="0">
        <dgm:presLayoutVars>
          <dgm:animLvl val="lvl"/>
          <dgm:resizeHandles val="exact"/>
        </dgm:presLayoutVars>
      </dgm:prSet>
      <dgm:spPr/>
      <dgm:t>
        <a:bodyPr/>
        <a:lstStyle/>
        <a:p>
          <a:endParaRPr lang="es-GT"/>
        </a:p>
      </dgm:t>
    </dgm:pt>
    <dgm:pt modelId="{F7589C22-DA8E-46B7-AEF5-AAEB09485166}" type="pres">
      <dgm:prSet presAssocID="{538C3DC5-F902-437F-A84E-A5A5FB991E8A}" presName="parentText" presStyleLbl="node1" presStyleIdx="0" presStyleCnt="1">
        <dgm:presLayoutVars>
          <dgm:chMax val="0"/>
          <dgm:bulletEnabled val="1"/>
        </dgm:presLayoutVars>
      </dgm:prSet>
      <dgm:spPr/>
      <dgm:t>
        <a:bodyPr/>
        <a:lstStyle/>
        <a:p>
          <a:endParaRPr lang="es-GT"/>
        </a:p>
      </dgm:t>
    </dgm:pt>
  </dgm:ptLst>
  <dgm:cxnLst>
    <dgm:cxn modelId="{22472E37-124F-4F8B-9A4C-A69EBA7E587A}" type="presOf" srcId="{B03C6A6A-12F1-4395-8D72-3B113FB355C1}" destId="{B318D2D8-7091-4A83-994E-7F4676FB7D84}" srcOrd="0" destOrd="0" presId="urn:microsoft.com/office/officeart/2005/8/layout/vList2"/>
    <dgm:cxn modelId="{618358E7-3DFA-4BDB-8F12-A6F7AE5E624C}" type="presOf" srcId="{538C3DC5-F902-437F-A84E-A5A5FB991E8A}" destId="{F7589C22-DA8E-46B7-AEF5-AAEB09485166}" srcOrd="0" destOrd="0" presId="urn:microsoft.com/office/officeart/2005/8/layout/vList2"/>
    <dgm:cxn modelId="{A6251756-15CD-4E6E-BC9B-DC1B9E0DE02F}" srcId="{B03C6A6A-12F1-4395-8D72-3B113FB355C1}" destId="{538C3DC5-F902-437F-A84E-A5A5FB991E8A}" srcOrd="0" destOrd="0" parTransId="{A5F9240C-0295-4E97-AF8C-6F3E9A44CAE3}" sibTransId="{C9E00F62-031A-4AA8-910F-CB7B43A67018}"/>
    <dgm:cxn modelId="{4909B8B7-A2B9-49F5-A01B-C48A0AAD5F12}" type="presParOf" srcId="{B318D2D8-7091-4A83-994E-7F4676FB7D84}" destId="{F7589C22-DA8E-46B7-AEF5-AAEB09485166}"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9C22-DA8E-46B7-AEF5-AAEB09485166}">
      <dsp:nvSpPr>
        <dsp:cNvPr id="0" name=""/>
        <dsp:cNvSpPr/>
      </dsp:nvSpPr>
      <dsp:spPr>
        <a:xfrm>
          <a:off x="0" y="3193"/>
          <a:ext cx="10515600" cy="131917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 sz="5500" kern="1200" noProof="0" dirty="0"/>
            <a:t>Don't give up!</a:t>
          </a:r>
        </a:p>
      </dsp:txBody>
      <dsp:txXfrm>
        <a:off x="64397" y="67590"/>
        <a:ext cx="10386806" cy="11903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13141D3-FE8F-4135-A448-26EE0A0465F2}" type="datetimeFigureOut">
              <a:rPr lang="en-US" smtClean="0"/>
              <a:t>9/21/2022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
              <a:t>Click to edit Master text styles</a:t>
            </a:r>
          </a:p>
          <a:p>
            <a:pPr lvl="1"/>
            <a:r>
              <a:rPr lang="en"/>
              <a:t>second-level</a:t>
            </a:r>
          </a:p>
          <a:p>
            <a:pPr lvl="2"/>
            <a:r>
              <a:rPr lang="en"/>
              <a:t>third-level</a:t>
            </a:r>
          </a:p>
          <a:p>
            <a:pPr lvl="3"/>
            <a:r>
              <a:rPr lang="en"/>
              <a:t>4th level</a:t>
            </a:r>
          </a:p>
          <a:p>
            <a:pPr lvl="4"/>
            <a:r>
              <a:rPr lang="en"/>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FAA0298-BA67-4F09-A262-7F3E5CD5DC77}" type="slidenum">
              <a:rPr lang="en-US" smtClean="0"/>
              <a:t>‹#›</a:t>
            </a:fld>
            <a:endParaRPr lang="en-US" dirty="0"/>
          </a:p>
        </p:txBody>
      </p:sp>
    </p:spTree>
    <p:extLst>
      <p:ext uri="{BB962C8B-B14F-4D97-AF65-F5344CB8AC3E}">
        <p14:creationId xmlns:p14="http://schemas.microsoft.com/office/powerpoint/2010/main" val="365260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sz="1200" noProof="0" dirty="0">
                <a:latin typeface="+mj-lt"/>
              </a:rPr>
              <a:t>Welcome! It's great that you are with us again learning more about your health and how to prevent or manage diabetes. Today we will be talking </a:t>
            </a:r>
            <a:r>
              <a:rPr lang="en" sz="1200" noProof="0" dirty="0" smtClean="0">
                <a:latin typeface="+mj-lt"/>
              </a:rPr>
              <a:t>about a difficult topic and one that is tipically misunderstood</a:t>
            </a:r>
            <a:r>
              <a:rPr lang="en" sz="1200" baseline="0" noProof="0" dirty="0" smtClean="0">
                <a:latin typeface="+mj-lt"/>
              </a:rPr>
              <a:t> by many people….alcohol.  We will be seeing</a:t>
            </a:r>
            <a:r>
              <a:rPr lang="en" sz="1200" noProof="0" dirty="0" smtClean="0">
                <a:latin typeface="+mj-lt"/>
              </a:rPr>
              <a:t> </a:t>
            </a:r>
            <a:r>
              <a:rPr lang="en" sz="1200" noProof="0" dirty="0">
                <a:latin typeface="+mj-lt"/>
              </a:rPr>
              <a:t>how </a:t>
            </a:r>
            <a:r>
              <a:rPr lang="en" sz="1200" noProof="0" dirty="0" smtClean="0">
                <a:latin typeface="+mj-lt"/>
              </a:rPr>
              <a:t>alcohol affects affect </a:t>
            </a:r>
            <a:r>
              <a:rPr lang="en" sz="1200" noProof="0" dirty="0">
                <a:latin typeface="+mj-lt"/>
              </a:rPr>
              <a:t>the body in </a:t>
            </a:r>
            <a:r>
              <a:rPr lang="en" sz="1200" noProof="0" dirty="0" smtClean="0">
                <a:latin typeface="+mj-lt"/>
              </a:rPr>
              <a:t>general – whether you have diabates or not, but also, how </a:t>
            </a:r>
            <a:r>
              <a:rPr lang="en" sz="1200" noProof="0" dirty="0">
                <a:latin typeface="+mj-lt"/>
              </a:rPr>
              <a:t>it affects people with diabetes or at risk of developing </a:t>
            </a:r>
            <a:r>
              <a:rPr lang="en" sz="1200" noProof="0" dirty="0" smtClean="0">
                <a:latin typeface="+mj-lt"/>
              </a:rPr>
              <a:t>diabetes.</a:t>
            </a:r>
          </a:p>
          <a:p>
            <a:pPr algn="l"/>
            <a:endParaRPr lang="en" sz="1200" noProof="0" dirty="0" smtClean="0">
              <a:latin typeface="+mj-lt"/>
            </a:endParaRPr>
          </a:p>
          <a:p>
            <a:pPr algn="l"/>
            <a:r>
              <a:rPr lang="en" sz="1200" noProof="0" dirty="0" smtClean="0">
                <a:latin typeface="+mj-lt"/>
              </a:rPr>
              <a:t>It is possible you don’t struggle with this problem, but we</a:t>
            </a:r>
            <a:r>
              <a:rPr lang="en" sz="1200" baseline="0" noProof="0" dirty="0" smtClean="0">
                <a:latin typeface="+mj-lt"/>
              </a:rPr>
              <a:t> would like to invite you to listen in anyway – we never know when we may need this information to help a loved one.</a:t>
            </a:r>
            <a:endParaRPr lang="en" sz="1200" noProof="0" dirty="0" smtClean="0">
              <a:latin typeface="+mj-lt"/>
            </a:endParaRPr>
          </a:p>
          <a:p>
            <a:pPr algn="l"/>
            <a:endParaRPr lang="en" sz="1200" noProof="0" dirty="0" smtClean="0">
              <a:latin typeface="+mj-lt"/>
            </a:endParaRPr>
          </a:p>
          <a:p>
            <a:pPr algn="l"/>
            <a:r>
              <a:rPr lang="en" sz="1200" noProof="0" dirty="0" smtClean="0">
                <a:latin typeface="+mj-lt"/>
              </a:rPr>
              <a:t>At the end, we </a:t>
            </a:r>
            <a:r>
              <a:rPr lang="en" sz="1200" noProof="0" dirty="0">
                <a:latin typeface="+mj-lt"/>
              </a:rPr>
              <a:t>will also give </a:t>
            </a:r>
            <a:r>
              <a:rPr lang="en" sz="1200" noProof="0" dirty="0" smtClean="0">
                <a:latin typeface="+mj-lt"/>
              </a:rPr>
              <a:t>ideas on</a:t>
            </a:r>
            <a:r>
              <a:rPr lang="en" sz="1200" baseline="0" noProof="0" dirty="0" smtClean="0">
                <a:latin typeface="+mj-lt"/>
              </a:rPr>
              <a:t> </a:t>
            </a:r>
            <a:r>
              <a:rPr lang="en" sz="1200" noProof="0" dirty="0" smtClean="0">
                <a:latin typeface="+mj-lt"/>
              </a:rPr>
              <a:t>how </a:t>
            </a:r>
            <a:r>
              <a:rPr lang="en" sz="1200" noProof="0" dirty="0">
                <a:latin typeface="+mj-lt"/>
              </a:rPr>
              <a:t>to stop </a:t>
            </a:r>
            <a:r>
              <a:rPr lang="en" sz="1200" noProof="0" dirty="0" smtClean="0">
                <a:latin typeface="+mj-lt"/>
              </a:rPr>
              <a:t>drinking </a:t>
            </a:r>
            <a:r>
              <a:rPr lang="en" sz="1200" noProof="0" dirty="0" smtClean="0">
                <a:latin typeface="+mj-lt"/>
              </a:rPr>
              <a:t>alcohol, </a:t>
            </a:r>
            <a:r>
              <a:rPr lang="en" sz="1200" noProof="0" dirty="0" smtClean="0">
                <a:latin typeface="+mj-lt"/>
              </a:rPr>
              <a:t>helping </a:t>
            </a:r>
            <a:r>
              <a:rPr lang="en" sz="1200" noProof="0" dirty="0">
                <a:latin typeface="+mj-lt"/>
              </a:rPr>
              <a:t>a loved </a:t>
            </a:r>
            <a:r>
              <a:rPr lang="en" sz="1200" noProof="0" dirty="0" smtClean="0">
                <a:latin typeface="+mj-lt"/>
              </a:rPr>
              <a:t>one who needs </a:t>
            </a:r>
            <a:r>
              <a:rPr lang="en" sz="1200" noProof="0" dirty="0" smtClean="0">
                <a:latin typeface="+mj-lt"/>
              </a:rPr>
              <a:t>to and where to seek help.</a:t>
            </a:r>
          </a:p>
          <a:p>
            <a:pPr algn="l"/>
            <a:endParaRPr lang="en" sz="1200" noProof="0" dirty="0" smtClean="0">
              <a:latin typeface="+mj-lt"/>
            </a:endParaRPr>
          </a:p>
          <a:p>
            <a:pPr algn="l"/>
            <a:r>
              <a:rPr lang="en" sz="1200" noProof="0" dirty="0" smtClean="0">
                <a:latin typeface="+mj-lt"/>
              </a:rPr>
              <a:t>Remember</a:t>
            </a:r>
            <a:r>
              <a:rPr lang="en" sz="1200" baseline="0" noProof="0" dirty="0" smtClean="0">
                <a:latin typeface="+mj-lt"/>
              </a:rPr>
              <a:t> we are here to help you and our goal will never be to judge.</a:t>
            </a:r>
            <a:endParaRPr lang="es-MX" sz="1200" noProof="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1</a:t>
            </a:fld>
            <a:endParaRPr lang="en-US" dirty="0"/>
          </a:p>
        </p:txBody>
      </p:sp>
    </p:spTree>
    <p:extLst>
      <p:ext uri="{BB962C8B-B14F-4D97-AF65-F5344CB8AC3E}">
        <p14:creationId xmlns:p14="http://schemas.microsoft.com/office/powerpoint/2010/main" val="2144768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sz="1200" dirty="0"/>
              <a:t>Write them </a:t>
            </a:r>
            <a:r>
              <a:rPr lang="en" sz="1200" dirty="0" smtClean="0"/>
              <a:t>down on paper! And </a:t>
            </a:r>
            <a:r>
              <a:rPr lang="en" sz="1200" dirty="0"/>
              <a:t>not only </a:t>
            </a:r>
            <a:r>
              <a:rPr lang="en" sz="1200" dirty="0" smtClean="0"/>
              <a:t>that, review </a:t>
            </a:r>
            <a:r>
              <a:rPr lang="en" sz="1200" dirty="0"/>
              <a:t>your goals every week and evaluate how to improve that goal or how to modify </a:t>
            </a:r>
            <a:r>
              <a:rPr lang="en" sz="1200" dirty="0" smtClean="0"/>
              <a:t>it, </a:t>
            </a:r>
            <a:r>
              <a:rPr lang="en" sz="1200" dirty="0"/>
              <a:t>each time fulfilling it better. </a:t>
            </a:r>
            <a:r>
              <a:rPr lang="en" sz="1200" dirty="0" smtClean="0"/>
              <a:t> For </a:t>
            </a:r>
            <a:r>
              <a:rPr lang="en" sz="1200" dirty="0"/>
              <a:t>example, you can keep a diary of what you drink (on your phone, on paper, or posted on the fridge)…so you don't fool yourself when evaluating your week.</a:t>
            </a:r>
          </a:p>
          <a:p>
            <a:pPr algn="l"/>
            <a:endParaRPr lang="es-CO" sz="1200" dirty="0"/>
          </a:p>
          <a:p>
            <a:pPr algn="l"/>
            <a:r>
              <a:rPr lang="en" sz="1200" dirty="0"/>
              <a:t>Do not have alcohol at home! The easiest way not to drink at home is not to buy alcohol for the house….if we don't have it, we will have to think twice when the craving strikes.</a:t>
            </a:r>
          </a:p>
          <a:p>
            <a:pPr algn="l"/>
            <a:endParaRPr lang="es-CO" sz="1200" dirty="0"/>
          </a:p>
          <a:p>
            <a:pPr algn="l"/>
            <a:r>
              <a:rPr lang="en" sz="1200" dirty="0"/>
              <a:t>Pick alcohol-free days and write them down on a calendar – so you can gradually increase the days you don't drink.</a:t>
            </a:r>
          </a:p>
          <a:p>
            <a:pPr algn="l"/>
            <a:endParaRPr lang="es-MX" sz="1200" dirty="0"/>
          </a:p>
        </p:txBody>
      </p:sp>
      <p:sp>
        <p:nvSpPr>
          <p:cNvPr id="4" name="Slide Number Placeholder 3"/>
          <p:cNvSpPr>
            <a:spLocks noGrp="1"/>
          </p:cNvSpPr>
          <p:nvPr>
            <p:ph type="sldNum" sz="quarter" idx="5"/>
          </p:nvPr>
        </p:nvSpPr>
        <p:spPr/>
        <p:txBody>
          <a:bodyPr/>
          <a:lstStyle/>
          <a:p>
            <a:fld id="{2809DDCD-DB6F-482F-A9F2-0DA34D32D270}" type="slidenum">
              <a:rPr lang="es-MX" smtClean="0"/>
              <a:t>10</a:t>
            </a:fld>
            <a:endParaRPr lang="es-MX" dirty="0"/>
          </a:p>
        </p:txBody>
      </p:sp>
    </p:spTree>
    <p:extLst>
      <p:ext uri="{BB962C8B-B14F-4D97-AF65-F5344CB8AC3E}">
        <p14:creationId xmlns:p14="http://schemas.microsoft.com/office/powerpoint/2010/main" val="702774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sz="1200" dirty="0">
                <a:latin typeface="+mj-lt"/>
              </a:rPr>
              <a:t>Beware of peer pressure! We know that there are situations or people that sometimes pressure us </a:t>
            </a:r>
            <a:r>
              <a:rPr lang="en" sz="1200" dirty="0" smtClean="0">
                <a:latin typeface="+mj-lt"/>
              </a:rPr>
              <a:t>drink </a:t>
            </a:r>
            <a:r>
              <a:rPr lang="en" sz="1200" dirty="0">
                <a:latin typeface="+mj-lt"/>
              </a:rPr>
              <a:t>alcohol. Look for alternatives to have fun and be aware of social pressure! You may have to stay away for a while or forever from friends or situations that pressure you to drink.</a:t>
            </a:r>
          </a:p>
          <a:p>
            <a:pPr algn="l"/>
            <a:endParaRPr lang="es-CO" sz="1200" dirty="0">
              <a:latin typeface="+mj-lt"/>
            </a:endParaRPr>
          </a:p>
          <a:p>
            <a:pPr algn="l"/>
            <a:r>
              <a:rPr lang="en" sz="1200" dirty="0">
                <a:latin typeface="+mj-lt"/>
              </a:rPr>
              <a:t>Also, if you are one of those people who choose to </a:t>
            </a:r>
            <a:r>
              <a:rPr lang="en" sz="1200" dirty="0" smtClean="0">
                <a:latin typeface="+mj-lt"/>
              </a:rPr>
              <a:t>drink </a:t>
            </a:r>
            <a:r>
              <a:rPr lang="en" sz="1200" dirty="0">
                <a:latin typeface="+mj-lt"/>
              </a:rPr>
              <a:t>alcohol out of habit after an activity or because of a problem… keep busy with other hobbies and activities that help you redirect your attention or fight your temptation – like walking, play a sport etc.</a:t>
            </a:r>
          </a:p>
          <a:p>
            <a:pPr algn="l"/>
            <a:endParaRPr lang="es-CO" sz="1200" dirty="0">
              <a:latin typeface="+mj-lt"/>
            </a:endParaRPr>
          </a:p>
          <a:p>
            <a:pPr algn="l"/>
            <a:r>
              <a:rPr lang="en" sz="1200" dirty="0">
                <a:latin typeface="+mj-lt"/>
              </a:rPr>
              <a:t>Ask for help – your </a:t>
            </a:r>
            <a:r>
              <a:rPr lang="en" sz="1200" dirty="0" smtClean="0">
                <a:latin typeface="+mj-lt"/>
              </a:rPr>
              <a:t>Community Health Workers </a:t>
            </a:r>
            <a:r>
              <a:rPr lang="en" sz="1200" dirty="0">
                <a:latin typeface="+mj-lt"/>
              </a:rPr>
              <a:t>are at your disposal to help you. There are times that just by asking for help we find the encouragement or motivation to make those changes. We want to help you and we are part of your team.</a:t>
            </a:r>
          </a:p>
          <a:p>
            <a:pPr algn="l"/>
            <a:endParaRPr lang="es-CO" sz="1200" dirty="0">
              <a:latin typeface="+mj-lt"/>
            </a:endParaRPr>
          </a:p>
          <a:p>
            <a:pPr algn="l"/>
            <a:r>
              <a:rPr lang="en" sz="1200" dirty="0">
                <a:latin typeface="+mj-lt"/>
              </a:rPr>
              <a:t>Be persistent…don't give up if you fail. With God's help everything is possible. Remember Philippians 4:13 “I can do all things through Christ who strengthens </a:t>
            </a:r>
            <a:r>
              <a:rPr lang="en" sz="1200" dirty="0" smtClean="0">
                <a:latin typeface="+mj-lt"/>
              </a:rPr>
              <a:t>me.”</a:t>
            </a:r>
            <a:endParaRPr lang="en" sz="120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11</a:t>
            </a:fld>
            <a:endParaRPr lang="es-MX" dirty="0"/>
          </a:p>
        </p:txBody>
      </p:sp>
    </p:spTree>
    <p:extLst>
      <p:ext uri="{BB962C8B-B14F-4D97-AF65-F5344CB8AC3E}">
        <p14:creationId xmlns:p14="http://schemas.microsoft.com/office/powerpoint/2010/main" val="2970135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sz="1200" dirty="0"/>
              <a:t>If you need help, you can contact your Community Health Worker, but we also offer these help alternatives:</a:t>
            </a:r>
          </a:p>
          <a:p>
            <a:pPr algn="l"/>
            <a:endParaRPr lang="es-MX" sz="1200" dirty="0"/>
          </a:p>
          <a:p>
            <a:pPr algn="l"/>
            <a:endParaRPr lang="es-MX" sz="1200" dirty="0"/>
          </a:p>
          <a:p>
            <a:pPr algn="l"/>
            <a:r>
              <a:rPr lang="en" sz="1200" dirty="0"/>
              <a:t>Houston Alcoholics Anonymous</a:t>
            </a:r>
          </a:p>
          <a:p>
            <a:pPr algn="l"/>
            <a:r>
              <a:rPr lang="en" sz="1200" dirty="0"/>
              <a:t>713-686-6300 </a:t>
            </a:r>
            <a:r>
              <a:rPr lang="en" sz="1200" dirty="0" smtClean="0"/>
              <a:t> This </a:t>
            </a:r>
            <a:r>
              <a:rPr lang="en" sz="1200" dirty="0"/>
              <a:t>line is available 24 hours a </a:t>
            </a:r>
            <a:r>
              <a:rPr lang="en" sz="1200" dirty="0" smtClean="0"/>
              <a:t>day.</a:t>
            </a:r>
            <a:endParaRPr lang="en" sz="1200" dirty="0"/>
          </a:p>
          <a:p>
            <a:pPr algn="l"/>
            <a:r>
              <a:rPr lang="en" sz="1200" dirty="0"/>
              <a:t>https://aahouston.org </a:t>
            </a:r>
            <a:r>
              <a:rPr lang="en" sz="1200" dirty="0" smtClean="0"/>
              <a:t>All </a:t>
            </a:r>
            <a:r>
              <a:rPr lang="en" sz="1200" dirty="0"/>
              <a:t>information is available in English and Spanish.</a:t>
            </a:r>
          </a:p>
          <a:p>
            <a:pPr algn="l"/>
            <a:r>
              <a:rPr lang="en" sz="1200" dirty="0"/>
              <a:t>Alcoholics Anonymous supports nearly 2,500 meetings per week and will put you in touch with a meeting that is close to your home and at a time that suits you best.</a:t>
            </a:r>
          </a:p>
          <a:p>
            <a:pPr algn="l"/>
            <a:r>
              <a:rPr lang="en" sz="1200" b="1" dirty="0"/>
              <a:t> </a:t>
            </a:r>
          </a:p>
          <a:p>
            <a:pPr algn="l" fontAlgn="base"/>
            <a:r>
              <a:rPr lang="en" sz="1200" dirty="0"/>
              <a:t>If you have a loved one who has a drinking problem and want to know: “How can </a:t>
            </a:r>
            <a:r>
              <a:rPr lang="en" sz="1200" dirty="0" smtClean="0"/>
              <a:t>I help </a:t>
            </a:r>
            <a:r>
              <a:rPr lang="en" sz="1200" dirty="0"/>
              <a:t>you?”  The Houston </a:t>
            </a:r>
            <a:r>
              <a:rPr lang="en" sz="1200" dirty="0" smtClean="0"/>
              <a:t>Al-</a:t>
            </a:r>
            <a:r>
              <a:rPr lang="en-US" sz="1200" dirty="0" smtClean="0"/>
              <a:t>Anon </a:t>
            </a:r>
            <a:r>
              <a:rPr lang="en-US" sz="1200" dirty="0"/>
              <a:t>organization </a:t>
            </a:r>
            <a:r>
              <a:rPr lang="en" sz="1200" dirty="0"/>
              <a:t>has meetings for families of people with alcohol problems. You can consult </a:t>
            </a:r>
            <a:r>
              <a:rPr lang="en" sz="1200" dirty="0" smtClean="0"/>
              <a:t>Al-Anon </a:t>
            </a:r>
            <a:r>
              <a:rPr lang="en" sz="1200" dirty="0"/>
              <a:t>at alanon.org or call 713-683-7227.</a:t>
            </a:r>
            <a:endParaRPr lang="es-MX" sz="1200" dirty="0">
              <a:solidFill>
                <a:srgbClr val="C00000"/>
              </a:solidFill>
            </a:endParaRPr>
          </a:p>
          <a:p>
            <a:pPr algn="l"/>
            <a:endParaRPr lang="es-MX" sz="1200" noProof="0" dirty="0"/>
          </a:p>
        </p:txBody>
      </p:sp>
      <p:sp>
        <p:nvSpPr>
          <p:cNvPr id="4" name="Slide Number Placeholder 3"/>
          <p:cNvSpPr>
            <a:spLocks noGrp="1"/>
          </p:cNvSpPr>
          <p:nvPr>
            <p:ph type="sldNum" sz="quarter" idx="5"/>
          </p:nvPr>
        </p:nvSpPr>
        <p:spPr/>
        <p:txBody>
          <a:bodyPr/>
          <a:lstStyle/>
          <a:p>
            <a:fld id="{2809DDCD-DB6F-482F-A9F2-0DA34D32D270}" type="slidenum">
              <a:rPr lang="es-MX" smtClean="0"/>
              <a:t>12</a:t>
            </a:fld>
            <a:endParaRPr lang="es-MX" dirty="0"/>
          </a:p>
        </p:txBody>
      </p:sp>
    </p:spTree>
    <p:extLst>
      <p:ext uri="{BB962C8B-B14F-4D97-AF65-F5344CB8AC3E}">
        <p14:creationId xmlns:p14="http://schemas.microsoft.com/office/powerpoint/2010/main" val="4210540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noProof="0" dirty="0"/>
              <a:t>Thank you for listening </a:t>
            </a:r>
            <a:r>
              <a:rPr lang="en" noProof="0" dirty="0" smtClean="0"/>
              <a:t>to the information about</a:t>
            </a:r>
            <a:r>
              <a:rPr lang="en" baseline="0" noProof="0" dirty="0" smtClean="0"/>
              <a:t> </a:t>
            </a:r>
            <a:r>
              <a:rPr lang="en" noProof="0" dirty="0" smtClean="0"/>
              <a:t>this much-needed </a:t>
            </a:r>
            <a:r>
              <a:rPr lang="en" noProof="0" dirty="0"/>
              <a:t>topic. We hope this </a:t>
            </a:r>
            <a:r>
              <a:rPr lang="en" noProof="0" dirty="0" smtClean="0"/>
              <a:t>will </a:t>
            </a:r>
            <a:r>
              <a:rPr lang="en" noProof="0" dirty="0"/>
              <a:t>help you or someone you love.</a:t>
            </a:r>
          </a:p>
          <a:p>
            <a:pPr algn="l"/>
            <a:endParaRPr lang="es-MX" noProof="0" dirty="0"/>
          </a:p>
          <a:p>
            <a:pPr algn="l"/>
            <a:r>
              <a:rPr lang="en" noProof="0" dirty="0" smtClean="0"/>
              <a:t>So</a:t>
            </a:r>
            <a:r>
              <a:rPr lang="en" baseline="0" noProof="0" dirty="0" smtClean="0"/>
              <a:t> long</a:t>
            </a:r>
            <a:r>
              <a:rPr lang="en" noProof="0" dirty="0" smtClean="0"/>
              <a:t>!</a:t>
            </a:r>
            <a:endParaRPr lang="en" noProof="0" dirty="0"/>
          </a:p>
        </p:txBody>
      </p:sp>
      <p:sp>
        <p:nvSpPr>
          <p:cNvPr id="4" name="Slide Number Placeholder 3"/>
          <p:cNvSpPr>
            <a:spLocks noGrp="1"/>
          </p:cNvSpPr>
          <p:nvPr>
            <p:ph type="sldNum" sz="quarter" idx="5"/>
          </p:nvPr>
        </p:nvSpPr>
        <p:spPr/>
        <p:txBody>
          <a:bodyPr/>
          <a:lstStyle/>
          <a:p>
            <a:fld id="{2809DDCD-DB6F-482F-A9F2-0DA34D32D270}" type="slidenum">
              <a:rPr lang="es-MX" smtClean="0"/>
              <a:t>13</a:t>
            </a:fld>
            <a:endParaRPr lang="es-MX" dirty="0"/>
          </a:p>
        </p:txBody>
      </p:sp>
    </p:spTree>
    <p:extLst>
      <p:ext uri="{BB962C8B-B14F-4D97-AF65-F5344CB8AC3E}">
        <p14:creationId xmlns:p14="http://schemas.microsoft.com/office/powerpoint/2010/main" val="1090944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825500"/>
            <a:ext cx="5872162" cy="33035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1DC4A-2BD5-4C91-8ED6-40C10FBE64EC}" type="slidenum">
              <a:rPr lang="en-US" smtClean="0"/>
              <a:pPr>
                <a:defRPr/>
              </a:pPr>
              <a:t>14</a:t>
            </a:fld>
            <a:endParaRPr lang="en-US"/>
          </a:p>
        </p:txBody>
      </p:sp>
    </p:spTree>
    <p:extLst>
      <p:ext uri="{BB962C8B-B14F-4D97-AF65-F5344CB8AC3E}">
        <p14:creationId xmlns:p14="http://schemas.microsoft.com/office/powerpoint/2010/main" val="4177754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noProof="0" dirty="0">
                <a:latin typeface="+mj-lt"/>
              </a:rPr>
              <a:t>And you should know that alcohol is just as harmful!!!</a:t>
            </a:r>
          </a:p>
          <a:p>
            <a:pPr algn="l"/>
            <a:endParaRPr lang="es-MX" noProof="0" dirty="0">
              <a:latin typeface="+mj-lt"/>
            </a:endParaRPr>
          </a:p>
          <a:p>
            <a:pPr algn="l"/>
            <a:r>
              <a:rPr lang="en" noProof="0" dirty="0">
                <a:latin typeface="+mj-lt"/>
              </a:rPr>
              <a:t>We know that alcohol can affect your life and health in many ways. This time we'll be looking at some of those ways it affects things like your general health, your pancreas, your liver, your relationship with your family…and even your </a:t>
            </a:r>
            <a:r>
              <a:rPr lang="en" noProof="0" dirty="0" smtClean="0">
                <a:latin typeface="+mj-lt"/>
              </a:rPr>
              <a:t>A1c </a:t>
            </a:r>
            <a:r>
              <a:rPr lang="en" noProof="0" dirty="0">
                <a:latin typeface="+mj-lt"/>
              </a:rPr>
              <a:t>or glucose level.</a:t>
            </a:r>
          </a:p>
          <a:p>
            <a:pPr algn="l"/>
            <a:endParaRPr lang="es-MX" noProof="0" dirty="0">
              <a:latin typeface="+mj-lt"/>
            </a:endParaRPr>
          </a:p>
          <a:p>
            <a:pPr algn="l"/>
            <a:endParaRPr lang="es-MX" noProof="0" dirty="0">
              <a:latin typeface="+mj-lt"/>
            </a:endParaRPr>
          </a:p>
          <a:p>
            <a:pPr algn="l"/>
            <a:endParaRPr lang="es-MX" noProof="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2</a:t>
            </a:fld>
            <a:endParaRPr lang="es-MX" dirty="0"/>
          </a:p>
        </p:txBody>
      </p:sp>
    </p:spTree>
    <p:extLst>
      <p:ext uri="{BB962C8B-B14F-4D97-AF65-F5344CB8AC3E}">
        <p14:creationId xmlns:p14="http://schemas.microsoft.com/office/powerpoint/2010/main" val="185491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 noProof="0" dirty="0">
                <a:latin typeface="+mj-lt"/>
              </a:rPr>
              <a:t>In your general health it can cause anything from memory loss, hallucinations, seizures, dementia, risk of chest infection, liver inflammation, hepatitis, cirrhosis</a:t>
            </a:r>
            <a:r>
              <a:rPr lang="en" noProof="0" dirty="0" smtClean="0">
                <a:latin typeface="+mj-lt"/>
              </a:rPr>
              <a:t>….IN SHORT….</a:t>
            </a:r>
            <a:r>
              <a:rPr lang="en" noProof="0" dirty="0">
                <a:latin typeface="+mj-lt"/>
              </a:rPr>
              <a:t>can you see the whole list on your screen? </a:t>
            </a:r>
            <a:r>
              <a:rPr lang="en" noProof="0" dirty="0" smtClean="0">
                <a:latin typeface="+mj-lt"/>
              </a:rPr>
              <a:t>It even includes low </a:t>
            </a:r>
            <a:r>
              <a:rPr lang="en" noProof="0" dirty="0">
                <a:latin typeface="+mj-lt"/>
              </a:rPr>
              <a:t>blood glucose control!!! And while all of the health consequences that alcohol contributes </a:t>
            </a:r>
            <a:r>
              <a:rPr lang="en" noProof="0" dirty="0" smtClean="0">
                <a:latin typeface="+mj-lt"/>
              </a:rPr>
              <a:t>to need </a:t>
            </a:r>
            <a:r>
              <a:rPr lang="en" noProof="0" dirty="0">
                <a:latin typeface="+mj-lt"/>
              </a:rPr>
              <a:t>to be looked out for, one that we're primarily focused on in these classes is your glucose or diabetes.</a:t>
            </a:r>
          </a:p>
          <a:p>
            <a:endParaRPr lang="es-MX" noProof="0" dirty="0">
              <a:latin typeface="+mj-lt"/>
            </a:endParaRPr>
          </a:p>
          <a:p>
            <a:endParaRPr lang="es-MX" noProof="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3</a:t>
            </a:fld>
            <a:endParaRPr lang="es-MX" dirty="0"/>
          </a:p>
        </p:txBody>
      </p:sp>
    </p:spTree>
    <p:extLst>
      <p:ext uri="{BB962C8B-B14F-4D97-AF65-F5344CB8AC3E}">
        <p14:creationId xmlns:p14="http://schemas.microsoft.com/office/powerpoint/2010/main" val="327947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dirty="0">
                <a:solidFill>
                  <a:schemeClr val="bg1"/>
                </a:solidFill>
                <a:latin typeface="+mj-lt"/>
                <a:cs typeface="Arial" panose="020B0604020202020204" pitchFamily="34" charset="0"/>
              </a:rPr>
              <a:t>One of the areas affected by alcohol consumption is the </a:t>
            </a:r>
            <a:r>
              <a:rPr lang="en" sz="1200" dirty="0" smtClean="0">
                <a:solidFill>
                  <a:schemeClr val="bg1"/>
                </a:solidFill>
                <a:latin typeface="+mj-lt"/>
                <a:cs typeface="Arial" panose="020B0604020202020204" pitchFamily="34" charset="0"/>
              </a:rPr>
              <a:t>pancreas</a:t>
            </a:r>
            <a:r>
              <a:rPr lang="en" sz="1200" dirty="0">
                <a:solidFill>
                  <a:schemeClr val="bg1"/>
                </a:solidFill>
                <a:latin typeface="+mj-lt"/>
                <a:cs typeface="Arial" panose="020B0604020202020204" pitchFamily="34" charset="0"/>
              </a:rPr>
              <a:t>. How does it affect the pancreas? It causes chronic inflammation (pancreatitis) and this is important because the pancreas is the organ in charge of producing insulin. Sound familiar? Alcohol affects the ability of the pancreas to secrete insulin.</a:t>
            </a:r>
          </a:p>
          <a:p>
            <a:endParaRPr lang="es-MX" sz="1200" b="1" noProof="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4</a:t>
            </a:fld>
            <a:endParaRPr lang="es-MX" dirty="0"/>
          </a:p>
        </p:txBody>
      </p:sp>
    </p:spTree>
    <p:extLst>
      <p:ext uri="{BB962C8B-B14F-4D97-AF65-F5344CB8AC3E}">
        <p14:creationId xmlns:p14="http://schemas.microsoft.com/office/powerpoint/2010/main" val="248839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66612">
              <a:defRPr/>
            </a:pPr>
            <a:r>
              <a:rPr lang="en" sz="1200" dirty="0">
                <a:latin typeface="+mj-lt"/>
                <a:cs typeface="Arial" panose="020B0604020202020204" pitchFamily="34" charset="0"/>
              </a:rPr>
              <a:t>Do you remember the first videos of our program? </a:t>
            </a:r>
            <a:r>
              <a:rPr lang="en" sz="1200" dirty="0" smtClean="0">
                <a:latin typeface="+mj-lt"/>
                <a:cs typeface="Arial" panose="020B0604020202020204" pitchFamily="34" charset="0"/>
              </a:rPr>
              <a:t> Insulin</a:t>
            </a:r>
            <a:r>
              <a:rPr lang="en" sz="1200" dirty="0">
                <a:latin typeface="+mj-lt"/>
                <a:cs typeface="Arial" panose="020B0604020202020204" pitchFamily="34" charset="0"/>
              </a:rPr>
              <a:t>, a hormone produced by the pancreas, which allows cells to absorb and use glucose, to be used as energy.</a:t>
            </a:r>
          </a:p>
          <a:p>
            <a:pPr algn="l" defTabSz="966612">
              <a:defRPr/>
            </a:pPr>
            <a:endParaRPr lang="es-MX" sz="1200" dirty="0">
              <a:latin typeface="+mj-lt"/>
              <a:cs typeface="Arial" panose="020B0604020202020204" pitchFamily="34" charset="0"/>
            </a:endParaRPr>
          </a:p>
          <a:p>
            <a:pPr algn="l" defTabSz="966612">
              <a:defRPr/>
            </a:pPr>
            <a:r>
              <a:rPr lang="en" sz="1200" dirty="0">
                <a:latin typeface="+mj-lt"/>
                <a:cs typeface="Arial" panose="020B0604020202020204" pitchFamily="34" charset="0"/>
              </a:rPr>
              <a:t>In other words…everything you eat (be it bread, sugar, meats, fruits, vegetables….EVERYTHING) turns into glucose, and this glucose is VERY necessary for your cells to turn into energy, but the key that unlocks those cells is called insulin</a:t>
            </a:r>
            <a:r>
              <a:rPr lang="en" sz="1200" dirty="0" smtClean="0">
                <a:latin typeface="+mj-lt"/>
                <a:cs typeface="Arial" panose="020B0604020202020204" pitchFamily="34" charset="0"/>
              </a:rPr>
              <a:t>….without</a:t>
            </a:r>
            <a:r>
              <a:rPr lang="en" sz="1200" baseline="0" dirty="0" smtClean="0">
                <a:latin typeface="+mj-lt"/>
                <a:cs typeface="Arial" panose="020B0604020202020204" pitchFamily="34" charset="0"/>
              </a:rPr>
              <a:t> </a:t>
            </a:r>
            <a:r>
              <a:rPr lang="en" sz="1200" dirty="0" smtClean="0">
                <a:latin typeface="+mj-lt"/>
                <a:cs typeface="Arial" panose="020B0604020202020204" pitchFamily="34" charset="0"/>
              </a:rPr>
              <a:t>insulin </a:t>
            </a:r>
            <a:r>
              <a:rPr lang="en" sz="1200" dirty="0">
                <a:latin typeface="+mj-lt"/>
                <a:cs typeface="Arial" panose="020B0604020202020204" pitchFamily="34" charset="0"/>
              </a:rPr>
              <a:t>– your cells don't get energy and the glucose stays in your blood and affects your whole body.</a:t>
            </a:r>
          </a:p>
          <a:p>
            <a:pPr algn="l"/>
            <a:endParaRPr lang="es-MX" sz="1200" noProof="0"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strike="noStrike" kern="1200" noProof="0" dirty="0" smtClean="0">
                <a:solidFill>
                  <a:schemeClr val="tx1"/>
                </a:solidFill>
                <a:latin typeface="+mn-lt"/>
                <a:ea typeface="+mn-ea"/>
                <a:cs typeface="+mn-cs"/>
              </a:rPr>
              <a:t>Your pancreas will do one of two jobs…helping your body produce insulin and work ideally…or…. that of being more and more damaged and requiring a lot of help to do the most basic job of converting what you eat into energy so that glucose does not stay in your blood.</a:t>
            </a:r>
          </a:p>
          <a:p>
            <a:endParaRPr lang="es-MX" sz="1200" strike="noStrike" kern="1200" noProof="0" dirty="0" smtClean="0">
              <a:solidFill>
                <a:schemeClr val="tx1"/>
              </a:solidFill>
              <a:latin typeface="+mn-lt"/>
              <a:ea typeface="+mn-ea"/>
              <a:cs typeface="+mn-cs"/>
            </a:endParaRPr>
          </a:p>
          <a:p>
            <a:r>
              <a:rPr lang="en" sz="1200" strike="noStrike" kern="1200" noProof="0" dirty="0" smtClean="0">
                <a:solidFill>
                  <a:schemeClr val="tx1"/>
                </a:solidFill>
                <a:latin typeface="+mn-lt"/>
                <a:ea typeface="+mn-ea"/>
                <a:cs typeface="+mn-cs"/>
              </a:rPr>
              <a:t>Remember that insulin is the key and the organ that makes insulin is the pancreas.</a:t>
            </a:r>
          </a:p>
          <a:p>
            <a:pPr algn="l"/>
            <a:endParaRPr lang="en" sz="1200" b="1" noProof="0" dirty="0" smtClean="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kern="1200" noProof="0" dirty="0" smtClean="0">
                <a:solidFill>
                  <a:schemeClr val="tx1"/>
                </a:solidFill>
                <a:latin typeface="+mn-lt"/>
                <a:ea typeface="+mn-ea"/>
                <a:cs typeface="+mn-cs"/>
              </a:rPr>
              <a:t>So if alcohol affects your pancreas…your blood sugar level will be directly affected.</a:t>
            </a:r>
          </a:p>
          <a:p>
            <a:pPr algn="l"/>
            <a:endParaRPr lang="en" sz="1200" b="1" noProof="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5</a:t>
            </a:fld>
            <a:endParaRPr lang="es-MX" dirty="0"/>
          </a:p>
        </p:txBody>
      </p:sp>
    </p:spTree>
    <p:extLst>
      <p:ext uri="{BB962C8B-B14F-4D97-AF65-F5344CB8AC3E}">
        <p14:creationId xmlns:p14="http://schemas.microsoft.com/office/powerpoint/2010/main" val="3283847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66612">
              <a:defRPr/>
            </a:pPr>
            <a:r>
              <a:rPr lang="en" sz="1200" dirty="0">
                <a:latin typeface="+mj-lt"/>
              </a:rPr>
              <a:t>Another way your body can be affected by alcohol is through your liver.</a:t>
            </a:r>
          </a:p>
          <a:p>
            <a:pPr algn="just" defTabSz="966612">
              <a:defRPr/>
            </a:pPr>
            <a:endParaRPr lang="es-CO" sz="1200" dirty="0">
              <a:latin typeface="+mj-lt"/>
            </a:endParaRPr>
          </a:p>
          <a:p>
            <a:pPr algn="just" defTabSz="966612">
              <a:defRPr/>
            </a:pPr>
            <a:r>
              <a:rPr lang="en" sz="1200" dirty="0">
                <a:latin typeface="+mj-lt"/>
              </a:rPr>
              <a:t>The liver releases glucose to maintain blood sugar levels. But when a person drinks alcohol - especially when they do so without having anything in their stomach - the liver is so busy breaking down the alcohol that it does a poor job of releasing glucose into the bloodstream. And this can lead to a drop in blood sugar levels that we know as </a:t>
            </a:r>
            <a:r>
              <a:rPr lang="en" sz="1200" b="1" u="sng" dirty="0">
                <a:latin typeface="+mj-lt"/>
              </a:rPr>
              <a:t>hypoglycemia </a:t>
            </a:r>
            <a:r>
              <a:rPr lang="en" sz="1200" dirty="0">
                <a:latin typeface="+mj-lt"/>
              </a:rPr>
              <a:t>.</a:t>
            </a:r>
          </a:p>
          <a:p>
            <a:pPr defTabSz="966612">
              <a:defRPr/>
            </a:pPr>
            <a:endParaRPr lang="es-CO" sz="1200" dirty="0">
              <a:latin typeface="+mj-lt"/>
            </a:endParaRPr>
          </a:p>
          <a:p>
            <a:pPr defTabSz="966612">
              <a:defRPr/>
            </a:pPr>
            <a:endParaRPr lang="es-CO" sz="1200" dirty="0">
              <a:latin typeface="+mj-lt"/>
            </a:endParaRPr>
          </a:p>
          <a:p>
            <a:endParaRPr lang="es-MX" sz="120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6</a:t>
            </a:fld>
            <a:endParaRPr lang="es-MX" dirty="0"/>
          </a:p>
        </p:txBody>
      </p:sp>
    </p:spTree>
    <p:extLst>
      <p:ext uri="{BB962C8B-B14F-4D97-AF65-F5344CB8AC3E}">
        <p14:creationId xmlns:p14="http://schemas.microsoft.com/office/powerpoint/2010/main" val="3513842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66612">
              <a:defRPr/>
            </a:pPr>
            <a:r>
              <a:rPr lang="en" sz="1200" noProof="0" dirty="0">
                <a:latin typeface="+mj-lt"/>
              </a:rPr>
              <a:t>This is dangerous in a number of ways, but let's look at this one in particular….do you know that </a:t>
            </a:r>
            <a:r>
              <a:rPr lang="en" sz="1200" noProof="0" dirty="0">
                <a:latin typeface="+mj-lt"/>
                <a:cs typeface="Arial" panose="020B0604020202020204" pitchFamily="34" charset="0"/>
              </a:rPr>
              <a:t>the </a:t>
            </a:r>
            <a:r>
              <a:rPr lang="en" sz="1200" b="0" noProof="0" dirty="0">
                <a:latin typeface="+mj-lt"/>
                <a:cs typeface="Arial" panose="020B0604020202020204" pitchFamily="34" charset="0"/>
              </a:rPr>
              <a:t>symptoms of excess alcohol and hypoglycemia can be VERY similar?</a:t>
            </a:r>
            <a:endParaRPr lang="es-MX" sz="1200" b="0" noProof="0" dirty="0">
              <a:latin typeface="+mj-lt"/>
            </a:endParaRPr>
          </a:p>
          <a:p>
            <a:pPr algn="l"/>
            <a:endParaRPr lang="es-MX" sz="1200" dirty="0">
              <a:latin typeface="+mj-lt"/>
            </a:endParaRPr>
          </a:p>
          <a:p>
            <a:pPr lvl="0" algn="l"/>
            <a:r>
              <a:rPr lang="en" sz="1200" dirty="0">
                <a:latin typeface="+mj-lt"/>
                <a:cs typeface="Arial" panose="020B0604020202020204" pitchFamily="34" charset="0"/>
              </a:rPr>
              <a:t>Confusion</a:t>
            </a:r>
            <a:endParaRPr lang="es-MX" sz="1200" b="1" dirty="0">
              <a:latin typeface="+mj-lt"/>
              <a:cs typeface="Arial" panose="020B0604020202020204" pitchFamily="34" charset="0"/>
            </a:endParaRPr>
          </a:p>
          <a:p>
            <a:pPr lvl="0" algn="l"/>
            <a:r>
              <a:rPr lang="en" sz="1200" dirty="0">
                <a:latin typeface="+mj-lt"/>
                <a:cs typeface="Arial" panose="020B0604020202020204" pitchFamily="34" charset="0"/>
              </a:rPr>
              <a:t>Drowsiness</a:t>
            </a:r>
            <a:endParaRPr lang="es-MX" sz="1200" b="1" dirty="0">
              <a:latin typeface="+mj-lt"/>
              <a:cs typeface="Arial" panose="020B0604020202020204" pitchFamily="34" charset="0"/>
            </a:endParaRPr>
          </a:p>
          <a:p>
            <a:pPr lvl="0" algn="l"/>
            <a:r>
              <a:rPr lang="en" sz="1200" dirty="0">
                <a:latin typeface="+mj-lt"/>
                <a:cs typeface="Arial" panose="020B0604020202020204" pitchFamily="34" charset="0"/>
              </a:rPr>
              <a:t>Blurry vision</a:t>
            </a:r>
          </a:p>
          <a:p>
            <a:pPr lvl="0" algn="l"/>
            <a:r>
              <a:rPr lang="en" sz="1200" dirty="0">
                <a:latin typeface="+mj-lt"/>
                <a:cs typeface="Arial" panose="020B0604020202020204" pitchFamily="34" charset="0"/>
              </a:rPr>
              <a:t>Headaches</a:t>
            </a:r>
            <a:endParaRPr lang="es-MX" sz="1200" b="1" dirty="0">
              <a:latin typeface="+mj-lt"/>
              <a:cs typeface="Arial" panose="020B0604020202020204" pitchFamily="34" charset="0"/>
            </a:endParaRPr>
          </a:p>
          <a:p>
            <a:pPr lvl="0" algn="l"/>
            <a:r>
              <a:rPr lang="en" sz="1200" dirty="0">
                <a:latin typeface="+mj-lt"/>
                <a:cs typeface="Arial" panose="020B0604020202020204" pitchFamily="34" charset="0"/>
              </a:rPr>
              <a:t>Lightheadedness or dizziness</a:t>
            </a:r>
            <a:endParaRPr lang="es-MX" sz="1200" b="1" dirty="0">
              <a:latin typeface="+mj-lt"/>
              <a:cs typeface="Arial" panose="020B0604020202020204" pitchFamily="34" charset="0"/>
            </a:endParaRPr>
          </a:p>
          <a:p>
            <a:pPr lvl="0" algn="l"/>
            <a:r>
              <a:rPr lang="en" sz="1200" dirty="0">
                <a:latin typeface="+mj-lt"/>
                <a:cs typeface="Arial" panose="020B0604020202020204" pitchFamily="34" charset="0"/>
              </a:rPr>
              <a:t>Lack of coordination</a:t>
            </a:r>
            <a:endParaRPr lang="es-MX" sz="1200" b="1" dirty="0">
              <a:latin typeface="+mj-lt"/>
              <a:cs typeface="Arial" panose="020B0604020202020204" pitchFamily="34" charset="0"/>
            </a:endParaRPr>
          </a:p>
          <a:p>
            <a:pPr lvl="0" algn="l"/>
            <a:r>
              <a:rPr lang="en" sz="1200" dirty="0">
                <a:latin typeface="+mj-lt"/>
                <a:cs typeface="Arial" panose="020B0604020202020204" pitchFamily="34" charset="0"/>
              </a:rPr>
              <a:t>Unconsciousness.</a:t>
            </a:r>
            <a:endParaRPr lang="es-MX" sz="1200" b="1" dirty="0">
              <a:latin typeface="+mj-lt"/>
              <a:cs typeface="Arial" panose="020B0604020202020204" pitchFamily="34" charset="0"/>
            </a:endParaRPr>
          </a:p>
          <a:p>
            <a:pPr lvl="0" algn="l" fontAlgn="base"/>
            <a:endParaRPr lang="es-MX" sz="1200" dirty="0">
              <a:latin typeface="+mj-lt"/>
              <a:cs typeface="Arial" panose="020B0604020202020204" pitchFamily="34" charset="0"/>
            </a:endParaRPr>
          </a:p>
          <a:p>
            <a:pPr lvl="0" algn="l" fontAlgn="base"/>
            <a:r>
              <a:rPr lang="en" sz="1200" dirty="0">
                <a:latin typeface="+mj-lt"/>
                <a:cs typeface="Arial" panose="020B0604020202020204" pitchFamily="34" charset="0"/>
              </a:rPr>
              <a:t>It would not be a good thing if someone confused the symptoms and thought that you </a:t>
            </a:r>
            <a:r>
              <a:rPr lang="en" sz="1200" dirty="0" smtClean="0">
                <a:latin typeface="+mj-lt"/>
                <a:cs typeface="Arial" panose="020B0604020202020204" pitchFamily="34" charset="0"/>
              </a:rPr>
              <a:t>are intoxicated instead </a:t>
            </a:r>
            <a:r>
              <a:rPr lang="en" sz="1200" dirty="0">
                <a:latin typeface="+mj-lt"/>
                <a:cs typeface="Arial" panose="020B0604020202020204" pitchFamily="34" charset="0"/>
              </a:rPr>
              <a:t>of </a:t>
            </a:r>
            <a:r>
              <a:rPr lang="en" sz="1200" dirty="0" smtClean="0">
                <a:latin typeface="+mj-lt"/>
                <a:cs typeface="Arial" panose="020B0604020202020204" pitchFamily="34" charset="0"/>
              </a:rPr>
              <a:t>suffering from hypoglycemia</a:t>
            </a:r>
            <a:r>
              <a:rPr lang="en" sz="1200" dirty="0">
                <a:latin typeface="+mj-lt"/>
                <a:cs typeface="Arial" panose="020B0604020202020204" pitchFamily="34" charset="0"/>
              </a:rPr>
              <a:t>. If they think you were knocked unconscious, they may not give you the proper help and treatment – as hypoglycaemia needs to be treated promptly.</a:t>
            </a:r>
          </a:p>
        </p:txBody>
      </p:sp>
      <p:sp>
        <p:nvSpPr>
          <p:cNvPr id="4" name="Slide Number Placeholder 3"/>
          <p:cNvSpPr>
            <a:spLocks noGrp="1"/>
          </p:cNvSpPr>
          <p:nvPr>
            <p:ph type="sldNum" sz="quarter" idx="5"/>
          </p:nvPr>
        </p:nvSpPr>
        <p:spPr/>
        <p:txBody>
          <a:bodyPr/>
          <a:lstStyle/>
          <a:p>
            <a:fld id="{2809DDCD-DB6F-482F-A9F2-0DA34D32D270}" type="slidenum">
              <a:rPr lang="es-MX" smtClean="0"/>
              <a:t>7</a:t>
            </a:fld>
            <a:endParaRPr lang="es-MX" dirty="0"/>
          </a:p>
        </p:txBody>
      </p:sp>
    </p:spTree>
    <p:extLst>
      <p:ext uri="{BB962C8B-B14F-4D97-AF65-F5344CB8AC3E}">
        <p14:creationId xmlns:p14="http://schemas.microsoft.com/office/powerpoint/2010/main" val="76295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fontAlgn="base"/>
            <a:r>
              <a:rPr lang="en" sz="1200" dirty="0">
                <a:latin typeface="+mj-lt"/>
              </a:rPr>
              <a:t>And these are not the only </a:t>
            </a:r>
            <a:r>
              <a:rPr lang="en" sz="1200" dirty="0" smtClean="0">
                <a:latin typeface="+mj-lt"/>
              </a:rPr>
              <a:t>harm….</a:t>
            </a:r>
            <a:r>
              <a:rPr lang="en" sz="1200" dirty="0">
                <a:latin typeface="+mj-lt"/>
              </a:rPr>
              <a:t>as we saw before, there are many more….</a:t>
            </a:r>
          </a:p>
          <a:p>
            <a:pPr lvl="0" algn="l" fontAlgn="base"/>
            <a:endParaRPr lang="es-CO" sz="1200" dirty="0">
              <a:latin typeface="+mj-lt"/>
            </a:endParaRPr>
          </a:p>
          <a:p>
            <a:pPr lvl="0" algn="l" fontAlgn="base"/>
            <a:r>
              <a:rPr lang="en" sz="1200" dirty="0">
                <a:latin typeface="+mj-lt"/>
              </a:rPr>
              <a:t>Drinking alcohol could worsen complications already common in diabetics such as neurological, eye or kidney damage</a:t>
            </a:r>
          </a:p>
          <a:p>
            <a:pPr lvl="0" algn="l" fontAlgn="base"/>
            <a:endParaRPr lang="es-CO" sz="1200" dirty="0">
              <a:latin typeface="+mj-lt"/>
            </a:endParaRPr>
          </a:p>
          <a:p>
            <a:pPr lvl="0" algn="l" fontAlgn="base"/>
            <a:r>
              <a:rPr lang="en" sz="1200" dirty="0">
                <a:latin typeface="+mj-lt"/>
              </a:rPr>
              <a:t>Remember that weight gain makes diabetes more difficult to control and alcohol causes possible weight gain since alcohol is high in calories.</a:t>
            </a:r>
          </a:p>
          <a:p>
            <a:pPr lvl="0" algn="l" fontAlgn="base"/>
            <a:endParaRPr lang="en-US" sz="1200" dirty="0">
              <a:latin typeface="+mj-lt"/>
            </a:endParaRPr>
          </a:p>
          <a:p>
            <a:pPr algn="l" defTabSz="966612">
              <a:defRPr/>
            </a:pPr>
            <a:r>
              <a:rPr lang="en" sz="1200" dirty="0">
                <a:latin typeface="+mj-lt"/>
              </a:rPr>
              <a:t>And </a:t>
            </a:r>
            <a:r>
              <a:rPr lang="en" sz="1200" dirty="0" smtClean="0">
                <a:latin typeface="+mj-lt"/>
              </a:rPr>
              <a:t>because of these </a:t>
            </a:r>
            <a:r>
              <a:rPr lang="en" sz="1200" dirty="0">
                <a:latin typeface="+mj-lt"/>
              </a:rPr>
              <a:t>calories, it can also spike your blood sugar since beer and sugary mixed drinks are high in carbs, and </a:t>
            </a:r>
            <a:r>
              <a:rPr lang="en" sz="1200" dirty="0" smtClean="0">
                <a:latin typeface="+mj-lt"/>
              </a:rPr>
              <a:t>the </a:t>
            </a:r>
            <a:r>
              <a:rPr lang="en" sz="1200" dirty="0">
                <a:latin typeface="+mj-lt"/>
              </a:rPr>
              <a:t>excess carbs can cause your blood sugar levels to spike.</a:t>
            </a:r>
          </a:p>
          <a:p>
            <a:pPr algn="l" defTabSz="966612">
              <a:defRPr/>
            </a:pPr>
            <a:endParaRPr lang="es-CO" sz="1200" dirty="0">
              <a:latin typeface="+mj-lt"/>
            </a:endParaRPr>
          </a:p>
          <a:p>
            <a:pPr algn="l" defTabSz="966612">
              <a:defRPr/>
            </a:pPr>
            <a:r>
              <a:rPr lang="en" sz="1200" dirty="0">
                <a:latin typeface="+mj-lt"/>
              </a:rPr>
              <a:t>But….we can improve! Don't be discouraged… </a:t>
            </a:r>
            <a:r>
              <a:rPr lang="en" sz="1200" noProof="0" dirty="0">
                <a:latin typeface="+mj-lt"/>
              </a:rPr>
              <a:t>why do you think we focus on this topic in a diabetes prevention and management class</a:t>
            </a:r>
            <a:r>
              <a:rPr lang="en" sz="1200" noProof="0" dirty="0" smtClean="0">
                <a:latin typeface="+mj-lt"/>
              </a:rPr>
              <a:t>? </a:t>
            </a:r>
            <a:r>
              <a:rPr lang="en" sz="1200" noProof="0" dirty="0">
                <a:latin typeface="+mj-lt"/>
              </a:rPr>
              <a:t>Because by looking for solutions for your diabetes, such as changes in eating and exercise habits, we can gradually eradicate other consequences of those bad habits that lead us to develop diabetes.</a:t>
            </a:r>
          </a:p>
          <a:p>
            <a:pPr algn="l" defTabSz="966612">
              <a:defRPr/>
            </a:pPr>
            <a:endParaRPr lang="es-MX" sz="1200" noProof="0" dirty="0">
              <a:latin typeface="+mj-lt"/>
            </a:endParaRPr>
          </a:p>
          <a:p>
            <a:pPr algn="l" defTabSz="966612">
              <a:defRPr/>
            </a:pPr>
            <a:r>
              <a:rPr lang="en" sz="1200" noProof="0" dirty="0">
                <a:latin typeface="+mj-lt"/>
              </a:rPr>
              <a:t>So…let's </a:t>
            </a:r>
            <a:r>
              <a:rPr lang="en" sz="1200" noProof="0" dirty="0" smtClean="0">
                <a:latin typeface="+mj-lt"/>
              </a:rPr>
              <a:t>set goals</a:t>
            </a:r>
            <a:r>
              <a:rPr lang="en" sz="1200" noProof="0" dirty="0">
                <a:latin typeface="+mj-lt"/>
              </a:rPr>
              <a:t>!</a:t>
            </a:r>
          </a:p>
          <a:p>
            <a:pPr algn="l" defTabSz="966612">
              <a:defRPr/>
            </a:pPr>
            <a:endParaRPr lang="es-CO" sz="1200" dirty="0">
              <a:latin typeface="+mj-lt"/>
            </a:endParaRPr>
          </a:p>
          <a:p>
            <a:pPr algn="l" defTabSz="966612">
              <a:defRPr/>
            </a:pPr>
            <a:endParaRPr lang="es-CO" sz="1200" dirty="0">
              <a:latin typeface="+mj-lt"/>
            </a:endParaRPr>
          </a:p>
          <a:p>
            <a:pPr algn="l" defTabSz="966612">
              <a:defRPr/>
            </a:pPr>
            <a:endParaRPr lang="en-US" sz="1200" dirty="0">
              <a:latin typeface="+mj-lt"/>
            </a:endParaRPr>
          </a:p>
          <a:p>
            <a:pPr algn="l"/>
            <a:endParaRPr lang="es-MX" sz="1200" dirty="0">
              <a:latin typeface="+mj-lt"/>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8</a:t>
            </a:fld>
            <a:endParaRPr lang="es-MX" dirty="0"/>
          </a:p>
        </p:txBody>
      </p:sp>
    </p:spTree>
    <p:extLst>
      <p:ext uri="{BB962C8B-B14F-4D97-AF65-F5344CB8AC3E}">
        <p14:creationId xmlns:p14="http://schemas.microsoft.com/office/powerpoint/2010/main" val="410349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noProof="0" dirty="0"/>
              <a:t>The important thing about goals is not that they are huge or that they are ideal…..the important thing about goals is that we think of them as one step at a time….like when you are going to climb some stairs, the important thing is to go up each step – one by one. No one jumps up to a second floor…he goes up one step, and then another, and then another, until he reaches his goal.</a:t>
            </a:r>
          </a:p>
          <a:p>
            <a:pPr algn="l"/>
            <a:endParaRPr lang="es-MX" noProof="0" dirty="0"/>
          </a:p>
          <a:p>
            <a:pPr algn="l"/>
            <a:r>
              <a:rPr lang="en" noProof="0" dirty="0"/>
              <a:t>Yes, it is correct to know where we are going….but we should not get frustrated if we can only climb one step at a time. The important thing is to make a plan. Plan the first step and climb that step TODAY.</a:t>
            </a:r>
          </a:p>
          <a:p>
            <a:pPr algn="l"/>
            <a:endParaRPr lang="es-MX" noProof="0" dirty="0"/>
          </a:p>
          <a:p>
            <a:pPr algn="l"/>
            <a:r>
              <a:rPr lang="en" noProof="0" dirty="0"/>
              <a:t>So… to achieve a goal, the first thing we are going to do is:</a:t>
            </a:r>
          </a:p>
          <a:p>
            <a:pPr algn="l"/>
            <a:endParaRPr lang="es-MX" noProof="0" dirty="0"/>
          </a:p>
        </p:txBody>
      </p:sp>
      <p:sp>
        <p:nvSpPr>
          <p:cNvPr id="4" name="Slide Number Placeholder 3"/>
          <p:cNvSpPr>
            <a:spLocks noGrp="1"/>
          </p:cNvSpPr>
          <p:nvPr>
            <p:ph type="sldNum" sz="quarter" idx="5"/>
          </p:nvPr>
        </p:nvSpPr>
        <p:spPr/>
        <p:txBody>
          <a:bodyPr/>
          <a:lstStyle/>
          <a:p>
            <a:fld id="{2809DDCD-DB6F-482F-A9F2-0DA34D32D270}" type="slidenum">
              <a:rPr lang="es-MX" smtClean="0"/>
              <a:t>9</a:t>
            </a:fld>
            <a:endParaRPr lang="es-MX" dirty="0"/>
          </a:p>
        </p:txBody>
      </p:sp>
    </p:spTree>
    <p:extLst>
      <p:ext uri="{BB962C8B-B14F-4D97-AF65-F5344CB8AC3E}">
        <p14:creationId xmlns:p14="http://schemas.microsoft.com/office/powerpoint/2010/main" val="16363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8192F7-55EF-4DE1-AE7E-DCF005C91B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9543DCD-32D4-407E-BE24-C21879A76D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D91A7CD-B2C9-41D2-BA3E-A78E6BD8E81B}"/>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5" name="Footer Placeholder 4">
            <a:extLst>
              <a:ext uri="{FF2B5EF4-FFF2-40B4-BE49-F238E27FC236}">
                <a16:creationId xmlns="" xmlns:a16="http://schemas.microsoft.com/office/drawing/2014/main" id="{AF746D62-F6A9-4D12-9554-BFDFBBB801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19A6E063-562E-4914-9543-3E355C807617}"/>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349705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E9A63B-C5F8-4BA1-930E-D9353684B4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882E0E6-98FD-4798-BFD0-050CEF54EF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4332C05-94F7-4338-9FBD-094E291A627A}"/>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5" name="Footer Placeholder 4">
            <a:extLst>
              <a:ext uri="{FF2B5EF4-FFF2-40B4-BE49-F238E27FC236}">
                <a16:creationId xmlns="" xmlns:a16="http://schemas.microsoft.com/office/drawing/2014/main" id="{3F1BD6BA-E1B7-44AA-A151-D105BD4E6A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911E7D39-08F1-4907-8E65-B0113C0FA582}"/>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83300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A3FD2F6-1C26-409A-BAC0-E98F3D29A9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C882374-1819-4C3A-BB33-2C4EF703AE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6C876BA-873B-4714-999E-EA27776228F5}"/>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5" name="Footer Placeholder 4">
            <a:extLst>
              <a:ext uri="{FF2B5EF4-FFF2-40B4-BE49-F238E27FC236}">
                <a16:creationId xmlns="" xmlns:a16="http://schemas.microsoft.com/office/drawing/2014/main" id="{481CBCF6-5DF6-45E3-8E3F-BCD3C0A71A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7C5DD1BF-3AED-43B4-9E9F-C510B880F100}"/>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77869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A2CF9D-B690-424A-9711-EFA9FCFB70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5AC6E40-4234-4FEF-97D1-1D4D879D0B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C662415-B831-4B53-9C14-DD203D0348ED}"/>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5" name="Footer Placeholder 4">
            <a:extLst>
              <a:ext uri="{FF2B5EF4-FFF2-40B4-BE49-F238E27FC236}">
                <a16:creationId xmlns="" xmlns:a16="http://schemas.microsoft.com/office/drawing/2014/main" id="{5118A6E3-41A7-4A24-BF1F-F81B136499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4B8342C-4FA7-484B-81F6-5E92A10DD5F8}"/>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158669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AD9B06-DF6D-49C3-AEC0-4E1D80AF46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08F0215-6941-4439-96C6-C2257A37D0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287A6E3-834F-4938-9C9C-2EA589487FD6}"/>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5" name="Footer Placeholder 4">
            <a:extLst>
              <a:ext uri="{FF2B5EF4-FFF2-40B4-BE49-F238E27FC236}">
                <a16:creationId xmlns="" xmlns:a16="http://schemas.microsoft.com/office/drawing/2014/main" id="{BE587854-D8B6-47B5-B47E-AFC45DA6E7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207C4B46-0A6C-459A-BDAF-67EE3016A594}"/>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205742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9F5251-6C9D-402A-8743-6A68B39F0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BBD3678-F233-460B-AC3A-3E0D7B7509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A36159A-1970-4537-A3DD-48C1714449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39BFC86-52DF-4649-8F10-7CBCE8908CCC}"/>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6" name="Footer Placeholder 5">
            <a:extLst>
              <a:ext uri="{FF2B5EF4-FFF2-40B4-BE49-F238E27FC236}">
                <a16:creationId xmlns="" xmlns:a16="http://schemas.microsoft.com/office/drawing/2014/main" id="{B95CE953-0C30-4D9D-AC63-02451BE33F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74A6B7FE-448C-4EA9-8267-BDB2C751599D}"/>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332148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E0956F-AA30-4D9E-A284-FD0EC09E97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B4749EA-C675-4E9A-A70A-69CB368D4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0D96A38-333C-4C51-A474-00DE90BC5E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2745C7F-C1AE-467E-8392-1551366318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32A2D08-D012-4B0C-ABAC-E4485588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54A74C6-5D4E-4BD7-ABCD-04ACC085DEC2}"/>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8" name="Footer Placeholder 7">
            <a:extLst>
              <a:ext uri="{FF2B5EF4-FFF2-40B4-BE49-F238E27FC236}">
                <a16:creationId xmlns="" xmlns:a16="http://schemas.microsoft.com/office/drawing/2014/main" id="{98E2E01A-A20A-4DC6-A103-40CC7BCCB73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513D1910-290D-4C40-ACCB-4A48C75EE7FB}"/>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29853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52E0BC-073A-4B02-8911-7D8615564A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14F8E86-381F-42CC-9E68-0837B39FE4A0}"/>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4" name="Footer Placeholder 3">
            <a:extLst>
              <a:ext uri="{FF2B5EF4-FFF2-40B4-BE49-F238E27FC236}">
                <a16:creationId xmlns="" xmlns:a16="http://schemas.microsoft.com/office/drawing/2014/main" id="{CB9702E0-74FE-4894-9844-DFCE258BF6A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5853B347-9CE7-4910-AD2C-10EE326F79F2}"/>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339535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43A1C6F-DD99-429D-84AC-40D984DC5797}"/>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3" name="Footer Placeholder 2">
            <a:extLst>
              <a:ext uri="{FF2B5EF4-FFF2-40B4-BE49-F238E27FC236}">
                <a16:creationId xmlns="" xmlns:a16="http://schemas.microsoft.com/office/drawing/2014/main" id="{9D3C09D3-B893-4836-A035-DFBE69422C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E2845C78-BBEA-4403-8387-3E6124882A4B}"/>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12368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700B98-87C3-483C-9A99-B8DB9C40F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9572324-EFB4-45C6-AD43-25B9F9259D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5633DCB-CA21-4000-881D-C3F950E9D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70F6EC6-5AD1-404E-BEF6-980FB3F74802}"/>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6" name="Footer Placeholder 5">
            <a:extLst>
              <a:ext uri="{FF2B5EF4-FFF2-40B4-BE49-F238E27FC236}">
                <a16:creationId xmlns="" xmlns:a16="http://schemas.microsoft.com/office/drawing/2014/main" id="{5D9F282C-217D-4101-BE24-DB4BB5C63A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175C939F-9D6D-427D-814F-F5CA2E378887}"/>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4227859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56922C-4352-4816-AED8-BBE389A8F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90A5650-0F30-432F-A915-D823FF8959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0B292DF4-DDA5-43A1-AA81-A21060842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D18090F-0EC5-46C1-B822-8327AAFDE763}"/>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6" name="Footer Placeholder 5">
            <a:extLst>
              <a:ext uri="{FF2B5EF4-FFF2-40B4-BE49-F238E27FC236}">
                <a16:creationId xmlns="" xmlns:a16="http://schemas.microsoft.com/office/drawing/2014/main" id="{5AEA0C24-5E82-4FEE-8216-FDAE0171AA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3475ADF8-35E1-4F67-BC57-1B334C1D249F}"/>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1119494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95CDA1A-03E2-48E2-89C2-BB8E376B46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
              <a:t>Click to edit Master title style</a:t>
            </a:r>
          </a:p>
        </p:txBody>
      </p:sp>
      <p:sp>
        <p:nvSpPr>
          <p:cNvPr id="3" name="Text Placeholder 2">
            <a:extLst>
              <a:ext uri="{FF2B5EF4-FFF2-40B4-BE49-F238E27FC236}">
                <a16:creationId xmlns="" xmlns:a16="http://schemas.microsoft.com/office/drawing/2014/main" id="{C3FF6734-0345-4681-8081-5EDE5C831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
              <a:t>Click to edit Master text styles</a:t>
            </a:r>
          </a:p>
          <a:p>
            <a:pPr lvl="1"/>
            <a:r>
              <a:rPr lang="en"/>
              <a:t>second-level</a:t>
            </a:r>
          </a:p>
          <a:p>
            <a:pPr lvl="2"/>
            <a:r>
              <a:rPr lang="en"/>
              <a:t>third-level</a:t>
            </a:r>
          </a:p>
          <a:p>
            <a:pPr lvl="3"/>
            <a:r>
              <a:rPr lang="en"/>
              <a:t>4th level</a:t>
            </a:r>
          </a:p>
          <a:p>
            <a:pPr lvl="4"/>
            <a:r>
              <a:rPr lang="en"/>
              <a:t>fifth-level</a:t>
            </a:r>
          </a:p>
        </p:txBody>
      </p:sp>
      <p:sp>
        <p:nvSpPr>
          <p:cNvPr id="4" name="Date Placeholder 3">
            <a:extLst>
              <a:ext uri="{FF2B5EF4-FFF2-40B4-BE49-F238E27FC236}">
                <a16:creationId xmlns="" xmlns:a16="http://schemas.microsoft.com/office/drawing/2014/main" id="{D893492D-B46B-4F32-B266-A37BCB70B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09458-40FF-4B43-B3C1-599B37186F82}" type="datetimeFigureOut">
              <a:rPr lang="en-US" smtClean="0"/>
              <a:t>9/21/2022</a:t>
            </a:fld>
            <a:endParaRPr lang="en-US" dirty="0"/>
          </a:p>
        </p:txBody>
      </p:sp>
      <p:sp>
        <p:nvSpPr>
          <p:cNvPr id="5" name="Footer Placeholder 4">
            <a:extLst>
              <a:ext uri="{FF2B5EF4-FFF2-40B4-BE49-F238E27FC236}">
                <a16:creationId xmlns="" xmlns:a16="http://schemas.microsoft.com/office/drawing/2014/main" id="{355BD3D0-FCD2-4BF6-BB49-92296A87A8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40063E8-DCAD-484D-B8E6-36036D5748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1568D-F118-448C-8E2D-E9D7C95ED227}" type="slidenum">
              <a:rPr lang="en-US" smtClean="0"/>
              <a:t>‹#›</a:t>
            </a:fld>
            <a:endParaRPr lang="en-US" dirty="0"/>
          </a:p>
        </p:txBody>
      </p:sp>
    </p:spTree>
    <p:extLst>
      <p:ext uri="{BB962C8B-B14F-4D97-AF65-F5344CB8AC3E}">
        <p14:creationId xmlns:p14="http://schemas.microsoft.com/office/powerpoint/2010/main" val="801456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imgres?imgurl=https://mediaproxy.salon.com/width/1200/https://media.salon.com/2018/12/woman-in-hospital.jpg&amp;imgrefurl=https://www.salon.com/2019/05/27/what-if-we-treated-all-sick-people-the-way-we-treat-people-with-a-terminal-disease_partner/&amp;tbnid=Xqsf0-ZI-5hdqM&amp;vet=12ahUKEwi6td2op9r2AhUNYM0KHSFMB2EQMygUegUIARCIAg..i&amp;docid=_nV9OxPQeIjpFM&amp;w=1200&amp;h=810&amp;q=sick%20person&amp;client=firefox-b-1-d&amp;ved=2ahUKEwi6td2op9r2AhUNYM0KHSFMB2EQMygUegUIARCIA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E309C8-E873-0848-A227-ABC321706FF2}"/>
              </a:ext>
            </a:extLst>
          </p:cNvPr>
          <p:cNvPicPr>
            <a:picLocks noChangeAspect="1"/>
          </p:cNvPicPr>
          <p:nvPr/>
        </p:nvPicPr>
        <p:blipFill rotWithShape="1">
          <a:blip r:embed="rId3">
            <a:extLst>
              <a:ext uri="{28A0092B-C50C-407E-A947-70E740481C1C}">
                <a14:useLocalDpi xmlns:a14="http://schemas.microsoft.com/office/drawing/2010/main" val="0"/>
              </a:ext>
            </a:extLst>
          </a:blip>
          <a:srcRect r="18777" b="1"/>
          <a:stretch/>
        </p:blipFill>
        <p:spPr>
          <a:xfrm>
            <a:off x="0" y="975"/>
            <a:ext cx="12188851" cy="6858000"/>
          </a:xfrm>
          <a:prstGeom prst="rect">
            <a:avLst/>
          </a:prstGeom>
        </p:spPr>
      </p:pic>
      <p:sp>
        <p:nvSpPr>
          <p:cNvPr id="8" name="Rectangle 7">
            <a:extLst>
              <a:ext uri="{FF2B5EF4-FFF2-40B4-BE49-F238E27FC236}">
                <a16:creationId xmlns="" xmlns:a16="http://schemas.microsoft.com/office/drawing/2014/main" id="{D74A4382-E3AD-430A-9A1F-DFA3E0E77A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 xmlns:a16="http://schemas.microsoft.com/office/drawing/2014/main" id="{42F204BE-ADCD-46E1-A69B-B62221F1E272}"/>
              </a:ext>
            </a:extLst>
          </p:cNvPr>
          <p:cNvSpPr txBox="1"/>
          <p:nvPr/>
        </p:nvSpPr>
        <p:spPr>
          <a:xfrm>
            <a:off x="404553" y="4396636"/>
            <a:ext cx="9078562" cy="108289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6600" dirty="0">
                <a:latin typeface="+mj-lt"/>
                <a:ea typeface="+mj-ea"/>
                <a:cs typeface="+mj-cs"/>
              </a:rPr>
              <a:t>Alcohol </a:t>
            </a:r>
            <a:r>
              <a:rPr lang="en-US" sz="6600" dirty="0" smtClean="0">
                <a:latin typeface="+mj-lt"/>
                <a:ea typeface="+mj-ea"/>
                <a:cs typeface="+mj-cs"/>
              </a:rPr>
              <a:t>and </a:t>
            </a:r>
            <a:r>
              <a:rPr lang="en-US" sz="6600" dirty="0" smtClean="0">
                <a:latin typeface="+mj-lt"/>
                <a:ea typeface="+mj-ea"/>
                <a:cs typeface="+mj-cs"/>
              </a:rPr>
              <a:t>Diabetes</a:t>
            </a:r>
            <a:endParaRPr lang="en-US" sz="6600" dirty="0">
              <a:latin typeface="+mj-lt"/>
              <a:ea typeface="+mj-ea"/>
              <a:cs typeface="+mj-cs"/>
            </a:endParaRPr>
          </a:p>
        </p:txBody>
      </p:sp>
      <p:sp>
        <p:nvSpPr>
          <p:cNvPr id="10" name="Rectangle: Rounded Corners 25">
            <a:extLst>
              <a:ext uri="{FF2B5EF4-FFF2-40B4-BE49-F238E27FC236}">
                <a16:creationId xmlns="" xmlns:a16="http://schemas.microsoft.com/office/drawing/2014/main" id="{79F40191-0F44-4FD1-82CC-ACB507C14B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575039"/>
            <a:ext cx="9785897" cy="685800"/>
          </a:xfrm>
          <a:prstGeom prst="roundRect">
            <a:avLst>
              <a:gd name="adj"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 xmlns:a16="http://schemas.microsoft.com/office/drawing/2014/main" id="{D83FE58B-B118-447B-99A3-F7B2E01E2198}"/>
              </a:ext>
            </a:extLst>
          </p:cNvPr>
          <p:cNvSpPr txBox="1"/>
          <p:nvPr/>
        </p:nvSpPr>
        <p:spPr>
          <a:xfrm>
            <a:off x="404553" y="5679412"/>
            <a:ext cx="4789747" cy="477054"/>
          </a:xfrm>
          <a:prstGeom prst="rect">
            <a:avLst/>
          </a:prstGeom>
          <a:noFill/>
        </p:spPr>
        <p:txBody>
          <a:bodyPr wrap="square" rtlCol="0">
            <a:spAutoFit/>
          </a:bodyPr>
          <a:lstStyle/>
          <a:p>
            <a:r>
              <a:rPr lang="en-US" sz="2500" dirty="0" smtClean="0"/>
              <a:t>Month 8 – Alcohol and Diabetes</a:t>
            </a:r>
            <a:endParaRPr lang="en-US" sz="2500" dirty="0"/>
          </a:p>
        </p:txBody>
      </p:sp>
    </p:spTree>
    <p:extLst>
      <p:ext uri="{BB962C8B-B14F-4D97-AF65-F5344CB8AC3E}">
        <p14:creationId xmlns:p14="http://schemas.microsoft.com/office/powerpoint/2010/main" val="2905291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text, bottle, indoor, wine&#10;&#10;Description automatically generated">
            <a:extLst>
              <a:ext uri="{FF2B5EF4-FFF2-40B4-BE49-F238E27FC236}">
                <a16:creationId xmlns="" xmlns:a16="http://schemas.microsoft.com/office/drawing/2014/main" id="{03EAABB3-0123-17BC-4358-446339D543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5162052" y="3272588"/>
            <a:ext cx="6105382" cy="3585411"/>
          </a:xfrm>
          <a:prstGeom prst="rect">
            <a:avLst/>
          </a:prstGeom>
        </p:spPr>
      </p:pic>
      <p:pic>
        <p:nvPicPr>
          <p:cNvPr id="6" name="Picture 5" descr="A picture containing text&#10;&#10;Description automatically generated">
            <a:extLst>
              <a:ext uri="{FF2B5EF4-FFF2-40B4-BE49-F238E27FC236}">
                <a16:creationId xmlns="" xmlns:a16="http://schemas.microsoft.com/office/drawing/2014/main" id="{897A7685-1818-A7BD-7DA5-4D731D2270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8" name="Picture 7" descr="A picture containing person&#10;&#10;Description automatically generated">
            <a:extLst>
              <a:ext uri="{FF2B5EF4-FFF2-40B4-BE49-F238E27FC236}">
                <a16:creationId xmlns="" xmlns:a16="http://schemas.microsoft.com/office/drawing/2014/main" id="{DAF85D21-8EC6-4B03-6656-76FFD30581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58302" y="-22547"/>
            <a:ext cx="3809132" cy="3139531"/>
          </a:xfrm>
          <a:prstGeom prst="rect">
            <a:avLst/>
          </a:prstGeom>
        </p:spPr>
      </p:pic>
      <p:sp>
        <p:nvSpPr>
          <p:cNvPr id="17" name="Rectangle 16">
            <a:extLst>
              <a:ext uri="{FF2B5EF4-FFF2-40B4-BE49-F238E27FC236}">
                <a16:creationId xmlns="" xmlns:a16="http://schemas.microsoft.com/office/drawing/2014/main" id="{36A1CAC3-A129-43F8-8881-63D3E319A7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069422"/>
            <a:ext cx="5001186" cy="278857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B5CCE41C-FBFB-44B8-BE25-7F555613C1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8871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 xmlns:a16="http://schemas.microsoft.com/office/drawing/2014/main" id="{E43C8EB7-D776-4DBD-9DDB-C73CE1B0F575}"/>
              </a:ext>
            </a:extLst>
          </p:cNvPr>
          <p:cNvSpPr/>
          <p:nvPr/>
        </p:nvSpPr>
        <p:spPr>
          <a:xfrm>
            <a:off x="6195374" y="5849655"/>
            <a:ext cx="5674892" cy="10899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8" name="Picture 7" descr="Person running on road">
            <a:extLst>
              <a:ext uri="{FF2B5EF4-FFF2-40B4-BE49-F238E27FC236}">
                <a16:creationId xmlns="" xmlns:a16="http://schemas.microsoft.com/office/drawing/2014/main" id="{138F19FC-AA64-DFDE-A3DB-6D70A0CC2D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2" y="1905584"/>
            <a:ext cx="7430438" cy="4952416"/>
          </a:xfrm>
          <a:prstGeom prst="rect">
            <a:avLst/>
          </a:prstGeom>
        </p:spPr>
      </p:pic>
      <p:graphicFrame>
        <p:nvGraphicFramePr>
          <p:cNvPr id="19" name="Diagram 18">
            <a:extLst>
              <a:ext uri="{FF2B5EF4-FFF2-40B4-BE49-F238E27FC236}">
                <a16:creationId xmlns="" xmlns:a16="http://schemas.microsoft.com/office/drawing/2014/main" id="{D92AA7C4-97A4-98EF-F93A-559BA3ABA626}"/>
              </a:ext>
            </a:extLst>
          </p:cNvPr>
          <p:cNvGraphicFramePr/>
          <p:nvPr>
            <p:extLst>
              <p:ext uri="{D42A27DB-BD31-4B8C-83A1-F6EECF244321}">
                <p14:modId xmlns:p14="http://schemas.microsoft.com/office/powerpoint/2010/main" val="3067254947"/>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People celebrating">
            <a:extLst>
              <a:ext uri="{FF2B5EF4-FFF2-40B4-BE49-F238E27FC236}">
                <a16:creationId xmlns="" xmlns:a16="http://schemas.microsoft.com/office/drawing/2014/main" id="{480D80A3-DF8E-81A4-A2DE-ED7AC9A6794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85262" y="1905584"/>
            <a:ext cx="7406738" cy="4937825"/>
          </a:xfrm>
          <a:prstGeom prst="rect">
            <a:avLst/>
          </a:prstGeom>
        </p:spPr>
      </p:pic>
    </p:spTree>
    <p:extLst>
      <p:ext uri="{BB962C8B-B14F-4D97-AF65-F5344CB8AC3E}">
        <p14:creationId xmlns:p14="http://schemas.microsoft.com/office/powerpoint/2010/main" val="2444039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7">
            <a:extLst>
              <a:ext uri="{FF2B5EF4-FFF2-40B4-BE49-F238E27FC236}">
                <a16:creationId xmlns="" xmlns:a16="http://schemas.microsoft.com/office/drawing/2014/main" id="{3F24A09B-713F-43FC-AB6E-B880839685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468548" cy="6858000"/>
          </a:xfrm>
          <a:prstGeom prst="rect">
            <a:avLst/>
          </a:prstGeom>
          <a:solidFill>
            <a:srgbClr val="273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 xmlns:a16="http://schemas.microsoft.com/office/drawing/2014/main" id="{0B91AB35-C3B4-4B70-B3DD-13D63B7DA23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A blue logo with white text&#10;&#10;Description automatically generated with low confidence">
            <a:extLst>
              <a:ext uri="{FF2B5EF4-FFF2-40B4-BE49-F238E27FC236}">
                <a16:creationId xmlns="" xmlns:a16="http://schemas.microsoft.com/office/drawing/2014/main" id="{35F36EB7-A1C1-4097-BF31-9F5E99921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150" y="101601"/>
            <a:ext cx="2803525" cy="2822575"/>
          </a:xfrm>
          <a:prstGeom prst="rect">
            <a:avLst/>
          </a:prstGeom>
        </p:spPr>
      </p:pic>
      <p:sp>
        <p:nvSpPr>
          <p:cNvPr id="8" name="TextBox 7">
            <a:extLst>
              <a:ext uri="{FF2B5EF4-FFF2-40B4-BE49-F238E27FC236}">
                <a16:creationId xmlns="" xmlns:a16="http://schemas.microsoft.com/office/drawing/2014/main" id="{EFCF9912-DE81-4978-BBC8-9C6585373417}"/>
              </a:ext>
            </a:extLst>
          </p:cNvPr>
          <p:cNvSpPr txBox="1"/>
          <p:nvPr/>
        </p:nvSpPr>
        <p:spPr>
          <a:xfrm>
            <a:off x="7583968" y="3021343"/>
            <a:ext cx="2803525" cy="736286"/>
          </a:xfrm>
          <a:prstGeom prst="rect">
            <a:avLst/>
          </a:prstGeom>
          <a:solidFill>
            <a:srgbClr val="000000">
              <a:alpha val="50000"/>
            </a:srgbClr>
          </a:solidFill>
          <a:ln>
            <a:noFill/>
          </a:ln>
        </p:spPr>
        <p:txBody>
          <a:bodyPr wrap="square" rtlCol="0" anchor="ctr">
            <a:noAutofit/>
          </a:bodyPr>
          <a:lstStyle/>
          <a:p>
            <a:pPr algn="ctr">
              <a:spcAft>
                <a:spcPts val="600"/>
              </a:spcAft>
            </a:pPr>
            <a:r>
              <a:rPr lang="en" sz="1400" dirty="0">
                <a:solidFill>
                  <a:srgbClr val="FFFFFF"/>
                </a:solidFill>
              </a:rPr>
              <a:t>713-686-6300</a:t>
            </a:r>
          </a:p>
          <a:p>
            <a:pPr algn="ctr">
              <a:spcAft>
                <a:spcPts val="600"/>
              </a:spcAft>
            </a:pPr>
            <a:r>
              <a:rPr lang="en" sz="1400" dirty="0">
                <a:solidFill>
                  <a:srgbClr val="FFFFFF"/>
                </a:solidFill>
              </a:rPr>
              <a:t>aahouston.org</a:t>
            </a:r>
            <a:endParaRPr lang="es-MX" sz="1400" dirty="0">
              <a:solidFill>
                <a:srgbClr val="FFFFFF"/>
              </a:solidFill>
            </a:endParaRPr>
          </a:p>
        </p:txBody>
      </p:sp>
      <p:pic>
        <p:nvPicPr>
          <p:cNvPr id="7" name="Picture 6" descr="Logo&#10;&#10;Description automatically generated with low confidence">
            <a:extLst>
              <a:ext uri="{FF2B5EF4-FFF2-40B4-BE49-F238E27FC236}">
                <a16:creationId xmlns="" xmlns:a16="http://schemas.microsoft.com/office/drawing/2014/main" id="{1FD7B965-6262-4743-AF34-52DA67E81A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0950" y="3708201"/>
            <a:ext cx="2803525" cy="2689225"/>
          </a:xfrm>
          <a:prstGeom prst="rect">
            <a:avLst/>
          </a:prstGeom>
        </p:spPr>
      </p:pic>
      <p:sp>
        <p:nvSpPr>
          <p:cNvPr id="13" name="TextBox 12">
            <a:extLst>
              <a:ext uri="{FF2B5EF4-FFF2-40B4-BE49-F238E27FC236}">
                <a16:creationId xmlns="" xmlns:a16="http://schemas.microsoft.com/office/drawing/2014/main" id="{5F6C5C0F-D0C9-46AA-A344-486FA36CE771}"/>
              </a:ext>
            </a:extLst>
          </p:cNvPr>
          <p:cNvSpPr txBox="1"/>
          <p:nvPr/>
        </p:nvSpPr>
        <p:spPr>
          <a:xfrm>
            <a:off x="7583969" y="6378692"/>
            <a:ext cx="2803525" cy="479307"/>
          </a:xfrm>
          <a:prstGeom prst="rect">
            <a:avLst/>
          </a:prstGeom>
          <a:solidFill>
            <a:srgbClr val="000000">
              <a:alpha val="50000"/>
            </a:srgbClr>
          </a:solidFill>
          <a:ln>
            <a:noFill/>
          </a:ln>
        </p:spPr>
        <p:txBody>
          <a:bodyPr wrap="square" rtlCol="0" anchor="ctr">
            <a:noAutofit/>
          </a:bodyPr>
          <a:lstStyle/>
          <a:p>
            <a:pPr algn="ctr">
              <a:spcAft>
                <a:spcPts val="600"/>
              </a:spcAft>
            </a:pPr>
            <a:r>
              <a:rPr lang="en" sz="1300" dirty="0" smtClean="0">
                <a:solidFill>
                  <a:srgbClr val="FFFFFF"/>
                </a:solidFill>
              </a:rPr>
              <a:t>713 683-7227</a:t>
            </a:r>
          </a:p>
          <a:p>
            <a:pPr algn="ctr">
              <a:spcAft>
                <a:spcPts val="600"/>
              </a:spcAft>
            </a:pPr>
            <a:r>
              <a:rPr lang="en" sz="1300" dirty="0" smtClean="0">
                <a:solidFill>
                  <a:srgbClr val="FFFFFF"/>
                </a:solidFill>
              </a:rPr>
              <a:t>www.alanon.org</a:t>
            </a:r>
            <a:endParaRPr lang="es-MX" sz="1300" dirty="0">
              <a:solidFill>
                <a:srgbClr val="FFFFFF"/>
              </a:solidFill>
            </a:endParaRPr>
          </a:p>
        </p:txBody>
      </p:sp>
      <p:sp>
        <p:nvSpPr>
          <p:cNvPr id="2" name="Title 1"/>
          <p:cNvSpPr>
            <a:spLocks noGrp="1"/>
          </p:cNvSpPr>
          <p:nvPr>
            <p:ph type="title"/>
          </p:nvPr>
        </p:nvSpPr>
        <p:spPr>
          <a:xfrm>
            <a:off x="401085" y="640080"/>
            <a:ext cx="4173905" cy="5577818"/>
          </a:xfrm>
        </p:spPr>
        <p:txBody>
          <a:bodyPr vert="horz" lIns="91440" tIns="45720" rIns="91440" bIns="45720" rtlCol="0" anchor="ctr">
            <a:normAutofit/>
          </a:bodyPr>
          <a:lstStyle/>
          <a:p>
            <a:pPr algn="r"/>
            <a:r>
              <a:rPr lang="en" sz="6600" kern="1200" dirty="0" smtClean="0">
                <a:solidFill>
                  <a:srgbClr val="FFFFFF"/>
                </a:solidFill>
                <a:latin typeface="+mj-lt"/>
                <a:ea typeface="+mj-ea"/>
                <a:cs typeface="+mj-cs"/>
              </a:rPr>
              <a:t>Support</a:t>
            </a:r>
            <a:endParaRPr lang="en" sz="6600" kern="1200" dirty="0">
              <a:solidFill>
                <a:srgbClr val="FFFFFF"/>
              </a:solidFill>
              <a:latin typeface="+mj-lt"/>
              <a:ea typeface="+mj-ea"/>
              <a:cs typeface="+mj-cs"/>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0950" y="101601"/>
            <a:ext cx="2755725" cy="27432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4267" y="3726933"/>
            <a:ext cx="3262930" cy="2651760"/>
          </a:xfrm>
          <a:prstGeom prst="rect">
            <a:avLst/>
          </a:prstGeom>
        </p:spPr>
      </p:pic>
    </p:spTree>
    <p:extLst>
      <p:ext uri="{BB962C8B-B14F-4D97-AF65-F5344CB8AC3E}">
        <p14:creationId xmlns:p14="http://schemas.microsoft.com/office/powerpoint/2010/main" val="186501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up of a hand holding a baby's foot&#10;&#10;Description automatically generated with medium confidence">
            <a:extLst>
              <a:ext uri="{FF2B5EF4-FFF2-40B4-BE49-F238E27FC236}">
                <a16:creationId xmlns="" xmlns:a16="http://schemas.microsoft.com/office/drawing/2014/main" id="{5CA333CE-39B7-4349-FCD0-532063558ACD}"/>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a:stretch/>
        </p:blipFill>
        <p:spPr>
          <a:xfrm>
            <a:off x="-4243" y="10"/>
            <a:ext cx="12196243" cy="6857990"/>
          </a:xfrm>
          <a:prstGeom prst="rect">
            <a:avLst/>
          </a:prstGeom>
        </p:spPr>
      </p:pic>
      <p:sp>
        <p:nvSpPr>
          <p:cNvPr id="12" name="Rectangle 11">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 xmlns:a16="http://schemas.microsoft.com/office/drawing/2014/main" id="{3E492533-E805-72EA-7D13-87D8342305B9}"/>
              </a:ext>
            </a:extLst>
          </p:cNvPr>
          <p:cNvSpPr txBox="1"/>
          <p:nvPr/>
        </p:nvSpPr>
        <p:spPr>
          <a:xfrm>
            <a:off x="1686911" y="4766367"/>
            <a:ext cx="3657861" cy="1246495"/>
          </a:xfrm>
          <a:prstGeom prst="rect">
            <a:avLst/>
          </a:prstGeom>
          <a:noFill/>
        </p:spPr>
        <p:txBody>
          <a:bodyPr wrap="none" rtlCol="0">
            <a:spAutoFit/>
          </a:bodyPr>
          <a:lstStyle/>
          <a:p>
            <a:r>
              <a:rPr lang="en" sz="7500" dirty="0"/>
              <a:t>Thank you!</a:t>
            </a:r>
            <a:endParaRPr lang="es-MX" sz="7500" dirty="0"/>
          </a:p>
        </p:txBody>
      </p:sp>
    </p:spTree>
    <p:extLst>
      <p:ext uri="{BB962C8B-B14F-4D97-AF65-F5344CB8AC3E}">
        <p14:creationId xmlns:p14="http://schemas.microsoft.com/office/powerpoint/2010/main" val="34194660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pPr algn="ctr"/>
            <a:r>
              <a:rPr lang="en-US" sz="2500" b="1" dirty="0" smtClean="0">
                <a:latin typeface="Tahoma" panose="020B0604030504040204" pitchFamily="34" charset="0"/>
                <a:ea typeface="Tahoma" panose="020B0604030504040204" pitchFamily="34" charset="0"/>
                <a:cs typeface="Tahoma" panose="020B0604030504040204" pitchFamily="34" charset="0"/>
              </a:rPr>
              <a:t>References</a:t>
            </a:r>
            <a:endParaRPr lang="en-US" sz="2500" b="1"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1"/>
          </p:nvPr>
        </p:nvSpPr>
        <p:spPr/>
        <p:txBody>
          <a:bodyPr/>
          <a:lstStyle/>
          <a:p>
            <a:fld id="{4B73C415-D670-4716-A5EC-CC4D52CA2BAC}" type="slidenum">
              <a:rPr lang="en-US" sz="1500" noProof="0" smtClean="0">
                <a:solidFill>
                  <a:schemeClr val="tx1"/>
                </a:solidFill>
                <a:latin typeface="Tahoma" panose="020B0604030504040204" pitchFamily="34" charset="0"/>
                <a:ea typeface="Tahoma" panose="020B0604030504040204" pitchFamily="34" charset="0"/>
                <a:cs typeface="Tahoma" panose="020B0604030504040204" pitchFamily="34" charset="0"/>
              </a:rPr>
              <a:pPr/>
              <a:t>14</a:t>
            </a:fld>
            <a:endParaRPr lang="en-US" sz="15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09600" y="1417320"/>
            <a:ext cx="11070566" cy="2308324"/>
          </a:xfrm>
          <a:prstGeom prst="rect">
            <a:avLst/>
          </a:prstGeom>
          <a:noFill/>
        </p:spPr>
        <p:txBody>
          <a:bodyPr wrap="square" rtlCol="0">
            <a:spAutoFit/>
          </a:bodyPr>
          <a:lstStyle/>
          <a:p>
            <a:endParaRPr lang="en-US" sz="1600" dirty="0" smtClean="0"/>
          </a:p>
          <a:p>
            <a:endParaRPr lang="en-US" sz="1600" dirty="0" smtClean="0"/>
          </a:p>
          <a:p>
            <a:r>
              <a:rPr lang="en-US" sz="1600" dirty="0" smtClean="0"/>
              <a:t>- </a:t>
            </a:r>
            <a:r>
              <a:rPr lang="en-US" sz="1600" dirty="0"/>
              <a:t>Emanuele, N. V., Swade, T. F., &amp; Emanuele, M. A. (1998). Consequences of alcohol use in diabetics. Alcohol health and research world, 22(3), 211–219. </a:t>
            </a:r>
          </a:p>
          <a:p>
            <a:endParaRPr lang="en-US" sz="1600" dirty="0" smtClean="0"/>
          </a:p>
          <a:p>
            <a:r>
              <a:rPr lang="en-US" sz="1600" dirty="0" smtClean="0"/>
              <a:t>- </a:t>
            </a:r>
            <a:r>
              <a:rPr lang="en-US" sz="1600" dirty="0"/>
              <a:t>NIAAA publications. (n.d.). Brochures and Fact Sheets | National Institute on Alcohol Abuse and Alcoholism (NIAAA). Last accessed September 15, 2022. https://pubs.niaaa.nih.gov/publications/aa71/aa71.htm </a:t>
            </a:r>
          </a:p>
          <a:p>
            <a:endParaRPr lang="en-US" sz="1600" dirty="0" smtClean="0"/>
          </a:p>
          <a:p>
            <a:endParaRPr lang="en-US" sz="1600" dirty="0"/>
          </a:p>
        </p:txBody>
      </p:sp>
      <p:sp>
        <p:nvSpPr>
          <p:cNvPr id="2" name="Rectangle 1"/>
          <p:cNvSpPr/>
          <p:nvPr/>
        </p:nvSpPr>
        <p:spPr>
          <a:xfrm>
            <a:off x="0" y="6511637"/>
            <a:ext cx="12192000" cy="346364"/>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8188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0080" y="325369"/>
            <a:ext cx="4368602" cy="1956841"/>
          </a:xfrm>
        </p:spPr>
        <p:txBody>
          <a:bodyPr anchor="b">
            <a:normAutofit/>
          </a:bodyPr>
          <a:lstStyle/>
          <a:p>
            <a:r>
              <a:rPr lang="en" sz="4600" dirty="0">
                <a:cs typeface="Arial" panose="020B0604020202020204" pitchFamily="34" charset="0"/>
              </a:rPr>
              <a:t>Alcohol can </a:t>
            </a:r>
            <a:r>
              <a:rPr lang="es-MX" sz="4600" dirty="0">
                <a:cs typeface="Arial" panose="020B0604020202020204" pitchFamily="34" charset="0"/>
              </a:rPr>
              <a:t/>
            </a:r>
            <a:br>
              <a:rPr lang="es-MX" sz="4600" dirty="0">
                <a:cs typeface="Arial" panose="020B0604020202020204" pitchFamily="34" charset="0"/>
              </a:rPr>
            </a:br>
            <a:r>
              <a:rPr lang="en" sz="4600" dirty="0">
                <a:cs typeface="Arial" panose="020B0604020202020204" pitchFamily="34" charset="0"/>
              </a:rPr>
              <a:t>affect your…</a:t>
            </a:r>
          </a:p>
        </p:txBody>
      </p:sp>
      <p:sp>
        <p:nvSpPr>
          <p:cNvPr id="13" name="sketchy line">
            <a:extLst>
              <a:ext uri="{FF2B5EF4-FFF2-40B4-BE49-F238E27FC236}">
                <a16:creationId xmlns=""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40080" y="2872899"/>
            <a:ext cx="4243589" cy="3320668"/>
          </a:xfrm>
        </p:spPr>
        <p:txBody>
          <a:bodyPr>
            <a:normAutofit/>
          </a:bodyPr>
          <a:lstStyle/>
          <a:p>
            <a:pPr marL="0" indent="0">
              <a:buNone/>
            </a:pPr>
            <a:endParaRPr lang="es-MX" sz="2000" dirty="0">
              <a:latin typeface="+mj-lt"/>
              <a:cs typeface="Arial" panose="020B0604020202020204" pitchFamily="34" charset="0"/>
            </a:endParaRPr>
          </a:p>
          <a:p>
            <a:pPr marL="0" indent="0">
              <a:buNone/>
            </a:pPr>
            <a:r>
              <a:rPr lang="en" sz="2000" b="1" dirty="0">
                <a:latin typeface="+mj-lt"/>
                <a:cs typeface="Arial" panose="020B0604020202020204" pitchFamily="34" charset="0"/>
              </a:rPr>
              <a:t>Health</a:t>
            </a:r>
            <a:endParaRPr lang="es-MX" sz="2000" b="1" dirty="0">
              <a:latin typeface="+mj-lt"/>
              <a:hlinkClick r:id="rId3"/>
            </a:endParaRPr>
          </a:p>
          <a:p>
            <a:pPr marL="0" indent="0">
              <a:buNone/>
            </a:pPr>
            <a:endParaRPr lang="es-MX" sz="2000" dirty="0">
              <a:latin typeface="+mj-lt"/>
              <a:cs typeface="Arial" panose="020B0604020202020204" pitchFamily="34" charset="0"/>
            </a:endParaRPr>
          </a:p>
          <a:p>
            <a:pPr marL="0" indent="0">
              <a:buNone/>
            </a:pPr>
            <a:r>
              <a:rPr lang="en" sz="2000" b="1" dirty="0">
                <a:latin typeface="+mj-lt"/>
                <a:cs typeface="Arial" panose="020B0604020202020204" pitchFamily="34" charset="0"/>
              </a:rPr>
              <a:t>P</a:t>
            </a:r>
            <a:r>
              <a:rPr lang="en" sz="2000" b="1" dirty="0" smtClean="0">
                <a:latin typeface="+mj-lt"/>
                <a:cs typeface="Arial" panose="020B0604020202020204" pitchFamily="34" charset="0"/>
              </a:rPr>
              <a:t>ancreas</a:t>
            </a:r>
            <a:endParaRPr lang="en" sz="2000" b="1" dirty="0">
              <a:latin typeface="+mj-lt"/>
              <a:cs typeface="Arial" panose="020B0604020202020204" pitchFamily="34" charset="0"/>
            </a:endParaRPr>
          </a:p>
          <a:p>
            <a:pPr marL="0" indent="0">
              <a:buNone/>
            </a:pPr>
            <a:endParaRPr lang="es-MX" sz="2000" dirty="0">
              <a:latin typeface="+mj-lt"/>
              <a:cs typeface="Arial" panose="020B0604020202020204" pitchFamily="34" charset="0"/>
            </a:endParaRPr>
          </a:p>
          <a:p>
            <a:pPr marL="0" indent="0">
              <a:buNone/>
            </a:pPr>
            <a:r>
              <a:rPr lang="en" sz="2000" b="1" dirty="0">
                <a:latin typeface="+mj-lt"/>
                <a:cs typeface="Arial" panose="020B0604020202020204" pitchFamily="34" charset="0"/>
              </a:rPr>
              <a:t>L</a:t>
            </a:r>
            <a:r>
              <a:rPr lang="en" sz="2000" b="1" dirty="0" smtClean="0">
                <a:latin typeface="+mj-lt"/>
                <a:cs typeface="Arial" panose="020B0604020202020204" pitchFamily="34" charset="0"/>
              </a:rPr>
              <a:t>iver</a:t>
            </a:r>
            <a:endParaRPr lang="en" sz="2000" b="1" dirty="0">
              <a:latin typeface="+mj-lt"/>
              <a:cs typeface="Arial" panose="020B0604020202020204" pitchFamily="34" charset="0"/>
            </a:endParaRPr>
          </a:p>
          <a:p>
            <a:pPr marL="0" indent="0">
              <a:buNone/>
            </a:pPr>
            <a:endParaRPr lang="es-MX" sz="2000" dirty="0">
              <a:latin typeface="+mj-lt"/>
              <a:cs typeface="Arial" panose="020B0604020202020204" pitchFamily="34" charset="0"/>
            </a:endParaRPr>
          </a:p>
          <a:p>
            <a:pPr marL="0" indent="0">
              <a:buNone/>
            </a:pPr>
            <a:r>
              <a:rPr lang="en" sz="2000" b="1" dirty="0">
                <a:latin typeface="+mj-lt"/>
                <a:cs typeface="Arial" panose="020B0604020202020204" pitchFamily="34" charset="0"/>
              </a:rPr>
              <a:t>R</a:t>
            </a:r>
            <a:r>
              <a:rPr lang="en" sz="2000" b="1" dirty="0" smtClean="0">
                <a:latin typeface="+mj-lt"/>
                <a:cs typeface="Arial" panose="020B0604020202020204" pitchFamily="34" charset="0"/>
              </a:rPr>
              <a:t>elationship </a:t>
            </a:r>
            <a:r>
              <a:rPr lang="en" sz="2000" b="1" dirty="0">
                <a:latin typeface="+mj-lt"/>
                <a:cs typeface="Arial" panose="020B0604020202020204" pitchFamily="34" charset="0"/>
              </a:rPr>
              <a:t>with </a:t>
            </a:r>
            <a:r>
              <a:rPr lang="en" sz="2000" b="1" dirty="0" smtClean="0">
                <a:latin typeface="+mj-lt"/>
                <a:cs typeface="Arial" panose="020B0604020202020204" pitchFamily="34" charset="0"/>
              </a:rPr>
              <a:t> your family</a:t>
            </a:r>
            <a:endParaRPr lang="en" sz="2000" b="1" dirty="0">
              <a:latin typeface="+mj-lt"/>
              <a:cs typeface="Arial" panose="020B0604020202020204" pitchFamily="34" charset="0"/>
            </a:endParaRPr>
          </a:p>
          <a:p>
            <a:pPr marL="0" indent="0">
              <a:buNone/>
            </a:pPr>
            <a:endParaRPr lang="es-MX" sz="2000" dirty="0">
              <a:latin typeface="+mj-lt"/>
              <a:cs typeface="Arial" panose="020B0604020202020204" pitchFamily="34" charset="0"/>
            </a:endParaRPr>
          </a:p>
        </p:txBody>
      </p:sp>
      <p:pic>
        <p:nvPicPr>
          <p:cNvPr id="6" name="Picture 5" descr="A picture containing person, indoor&#10;&#10;Description automatically generated">
            <a:extLst>
              <a:ext uri="{FF2B5EF4-FFF2-40B4-BE49-F238E27FC236}">
                <a16:creationId xmlns="" xmlns:a16="http://schemas.microsoft.com/office/drawing/2014/main" id="{1B858396-DF3B-494A-90BD-AEDED99EA1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5651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883" y="-150126"/>
            <a:ext cx="12392652" cy="8046720"/>
          </a:xfrm>
        </p:spPr>
      </p:pic>
    </p:spTree>
    <p:extLst>
      <p:ext uri="{BB962C8B-B14F-4D97-AF65-F5344CB8AC3E}">
        <p14:creationId xmlns:p14="http://schemas.microsoft.com/office/powerpoint/2010/main" val="2070431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 xmlns:a16="http://schemas.microsoft.com/office/drawing/2014/main" id="{73DE2CFE-42F2-48F0-8706-5264E012B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 xmlns:a16="http://schemas.microsoft.com/office/drawing/2014/main" id="{D11E148C-F795-4B0F-875D-53B747C926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7463" y="3027363"/>
            <a:ext cx="5895975" cy="2687638"/>
          </a:xfrm>
          <a:prstGeom prst="rect">
            <a:avLst/>
          </a:prstGeom>
        </p:spPr>
      </p:pic>
      <p:pic>
        <p:nvPicPr>
          <p:cNvPr id="6" name="Picture 5" descr="A picture containing person, wearing, hat, standing&#10;&#10;Description automatically generated">
            <a:extLst>
              <a:ext uri="{FF2B5EF4-FFF2-40B4-BE49-F238E27FC236}">
                <a16:creationId xmlns="" xmlns:a16="http://schemas.microsoft.com/office/drawing/2014/main" id="{05DD91EF-F991-4DD7-9A98-021067C16D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0113" y="3027363"/>
            <a:ext cx="4100513" cy="2687638"/>
          </a:xfrm>
          <a:prstGeom prst="rect">
            <a:avLst/>
          </a:prstGeom>
        </p:spPr>
      </p:pic>
      <p:sp>
        <p:nvSpPr>
          <p:cNvPr id="2" name="Title 1"/>
          <p:cNvSpPr>
            <a:spLocks noGrp="1"/>
          </p:cNvSpPr>
          <p:nvPr>
            <p:ph type="title"/>
          </p:nvPr>
        </p:nvSpPr>
        <p:spPr>
          <a:xfrm>
            <a:off x="1286932" y="1204109"/>
            <a:ext cx="10023398" cy="857894"/>
          </a:xfrm>
        </p:spPr>
        <p:txBody>
          <a:bodyPr vert="horz" lIns="91440" tIns="45720" rIns="91440" bIns="45720" rtlCol="0">
            <a:normAutofit/>
          </a:bodyPr>
          <a:lstStyle/>
          <a:p>
            <a:r>
              <a:rPr lang="en" sz="4000" dirty="0">
                <a:solidFill>
                  <a:srgbClr val="FFFFFF"/>
                </a:solidFill>
              </a:rPr>
              <a:t>How does it affect the pancreas?</a:t>
            </a:r>
          </a:p>
        </p:txBody>
      </p:sp>
    </p:spTree>
    <p:extLst>
      <p:ext uri="{BB962C8B-B14F-4D97-AF65-F5344CB8AC3E}">
        <p14:creationId xmlns:p14="http://schemas.microsoft.com/office/powerpoint/2010/main" val="258010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86295E7F-EA66-480B-B001-C8BE7CD619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18686" y="5091762"/>
            <a:ext cx="7484787" cy="1264588"/>
          </a:xfrm>
        </p:spPr>
        <p:txBody>
          <a:bodyPr vert="horz" lIns="91440" tIns="45720" rIns="91440" bIns="45720" rtlCol="0" anchor="ctr">
            <a:normAutofit/>
          </a:bodyPr>
          <a:lstStyle/>
          <a:p>
            <a:pPr algn="ctr"/>
            <a:r>
              <a:rPr lang="en" sz="4800" dirty="0" smtClean="0">
                <a:solidFill>
                  <a:srgbClr val="FFFFFF"/>
                </a:solidFill>
              </a:rPr>
              <a:t>                    Insulin</a:t>
            </a:r>
            <a:endParaRPr lang="en" sz="4800" dirty="0">
              <a:solidFill>
                <a:srgbClr val="FFFFFF"/>
              </a:solidFill>
            </a:endParaRPr>
          </a:p>
        </p:txBody>
      </p:sp>
      <p:pic>
        <p:nvPicPr>
          <p:cNvPr id="11" name="Content Placeholder 10" descr="carb to gluclose diagram.jpg">
            <a:extLst>
              <a:ext uri="{FF2B5EF4-FFF2-40B4-BE49-F238E27FC236}">
                <a16:creationId xmlns="" xmlns:a16="http://schemas.microsoft.com/office/drawing/2014/main" id="{13E6D34D-88FB-E1C6-C2CE-5BB02D7E079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1" b="-1"/>
          <a:stretch/>
        </p:blipFill>
        <p:spPr>
          <a:xfrm>
            <a:off x="320040" y="573207"/>
            <a:ext cx="11548872" cy="4462272"/>
          </a:xfrm>
          <a:prstGeom prst="rect">
            <a:avLst/>
          </a:prstGeom>
          <a:noFill/>
        </p:spPr>
      </p:pic>
      <p:cxnSp>
        <p:nvCxnSpPr>
          <p:cNvPr id="19" name="Straight Connector 18">
            <a:extLst>
              <a:ext uri="{FF2B5EF4-FFF2-40B4-BE49-F238E27FC236}">
                <a16:creationId xmlns="" xmlns:a16="http://schemas.microsoft.com/office/drawing/2014/main" id="{E126E481-B945-4179-BD79-05E96E9B29E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96036" y="3943865"/>
            <a:ext cx="2511188" cy="923330"/>
          </a:xfrm>
          <a:prstGeom prst="rect">
            <a:avLst/>
          </a:prstGeom>
          <a:solidFill>
            <a:srgbClr val="FF0000"/>
          </a:solidFill>
        </p:spPr>
        <p:txBody>
          <a:bodyPr wrap="square" rtlCol="0">
            <a:spAutoFit/>
          </a:bodyPr>
          <a:lstStyle/>
          <a:p>
            <a:endParaRPr lang="es-GT" dirty="0" smtClean="0"/>
          </a:p>
          <a:p>
            <a:pPr algn="ctr"/>
            <a:r>
              <a:rPr lang="es-GT" b="1" dirty="0" smtClean="0"/>
              <a:t>EAT CARBOHYDRATE</a:t>
            </a:r>
          </a:p>
          <a:p>
            <a:endParaRPr lang="es-GT" dirty="0"/>
          </a:p>
        </p:txBody>
      </p:sp>
      <p:sp>
        <p:nvSpPr>
          <p:cNvPr id="5" name="TextBox 4"/>
          <p:cNvSpPr txBox="1"/>
          <p:nvPr/>
        </p:nvSpPr>
        <p:spPr>
          <a:xfrm>
            <a:off x="3643951" y="3968710"/>
            <a:ext cx="3957851" cy="923330"/>
          </a:xfrm>
          <a:prstGeom prst="rect">
            <a:avLst/>
          </a:prstGeom>
          <a:solidFill>
            <a:srgbClr val="FF0000"/>
          </a:solidFill>
        </p:spPr>
        <p:txBody>
          <a:bodyPr wrap="square" rtlCol="0">
            <a:spAutoFit/>
          </a:bodyPr>
          <a:lstStyle/>
          <a:p>
            <a:endParaRPr lang="es-GT" dirty="0" smtClean="0"/>
          </a:p>
          <a:p>
            <a:r>
              <a:rPr lang="es-GT" b="1" dirty="0" smtClean="0"/>
              <a:t>CARBOHYDRATE TURNS INTO GLUCOSE</a:t>
            </a:r>
          </a:p>
          <a:p>
            <a:endParaRPr lang="es-GT" dirty="0"/>
          </a:p>
        </p:txBody>
      </p:sp>
      <p:sp>
        <p:nvSpPr>
          <p:cNvPr id="6" name="TextBox 5"/>
          <p:cNvSpPr txBox="1"/>
          <p:nvPr/>
        </p:nvSpPr>
        <p:spPr>
          <a:xfrm>
            <a:off x="7861110" y="3943865"/>
            <a:ext cx="3452884" cy="923330"/>
          </a:xfrm>
          <a:prstGeom prst="rect">
            <a:avLst/>
          </a:prstGeom>
          <a:solidFill>
            <a:srgbClr val="FF0000"/>
          </a:solidFill>
        </p:spPr>
        <p:txBody>
          <a:bodyPr wrap="square" rtlCol="0">
            <a:spAutoFit/>
          </a:bodyPr>
          <a:lstStyle/>
          <a:p>
            <a:endParaRPr lang="es-GT" b="1" dirty="0" smtClean="0"/>
          </a:p>
          <a:p>
            <a:r>
              <a:rPr lang="es-GT" b="1" dirty="0" smtClean="0"/>
              <a:t>GLUCOSE ENTERS BLOOD STREEM</a:t>
            </a:r>
          </a:p>
          <a:p>
            <a:endParaRPr lang="es-GT" dirty="0"/>
          </a:p>
        </p:txBody>
      </p:sp>
      <p:sp>
        <p:nvSpPr>
          <p:cNvPr id="7" name="TextBox 6"/>
          <p:cNvSpPr txBox="1"/>
          <p:nvPr/>
        </p:nvSpPr>
        <p:spPr>
          <a:xfrm>
            <a:off x="5459103" y="1606055"/>
            <a:ext cx="1275772" cy="646331"/>
          </a:xfrm>
          <a:prstGeom prst="rect">
            <a:avLst/>
          </a:prstGeom>
          <a:solidFill>
            <a:schemeClr val="bg2"/>
          </a:solidFill>
        </p:spPr>
        <p:txBody>
          <a:bodyPr wrap="square" rtlCol="0">
            <a:spAutoFit/>
          </a:bodyPr>
          <a:lstStyle/>
          <a:p>
            <a:r>
              <a:rPr lang="es-GT" b="1" dirty="0" smtClean="0"/>
              <a:t>DIGESTION</a:t>
            </a:r>
          </a:p>
          <a:p>
            <a:endParaRPr lang="es-GT" dirty="0"/>
          </a:p>
        </p:txBody>
      </p:sp>
      <p:sp>
        <p:nvSpPr>
          <p:cNvPr id="8" name="Notched Right Arrow 7"/>
          <p:cNvSpPr/>
          <p:nvPr/>
        </p:nvSpPr>
        <p:spPr>
          <a:xfrm>
            <a:off x="5577224" y="1933601"/>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9" name="TextBox 8"/>
          <p:cNvSpPr txBox="1"/>
          <p:nvPr/>
        </p:nvSpPr>
        <p:spPr>
          <a:xfrm>
            <a:off x="6734875" y="2265825"/>
            <a:ext cx="1126235" cy="369332"/>
          </a:xfrm>
          <a:prstGeom prst="rect">
            <a:avLst/>
          </a:prstGeom>
          <a:solidFill>
            <a:schemeClr val="bg2"/>
          </a:solidFill>
        </p:spPr>
        <p:txBody>
          <a:bodyPr wrap="square" rtlCol="0">
            <a:spAutoFit/>
          </a:bodyPr>
          <a:lstStyle/>
          <a:p>
            <a:r>
              <a:rPr lang="es-GT" b="1" dirty="0" smtClean="0"/>
              <a:t>GLUCOSE</a:t>
            </a:r>
            <a:endParaRPr lang="es-GT" b="1" dirty="0"/>
          </a:p>
        </p:txBody>
      </p:sp>
      <p:sp>
        <p:nvSpPr>
          <p:cNvPr id="10" name="TextBox 9"/>
          <p:cNvSpPr txBox="1"/>
          <p:nvPr/>
        </p:nvSpPr>
        <p:spPr>
          <a:xfrm>
            <a:off x="4135272" y="2450491"/>
            <a:ext cx="1815152" cy="369332"/>
          </a:xfrm>
          <a:prstGeom prst="rect">
            <a:avLst/>
          </a:prstGeom>
          <a:solidFill>
            <a:schemeClr val="bg2"/>
          </a:solidFill>
        </p:spPr>
        <p:txBody>
          <a:bodyPr wrap="square" rtlCol="0">
            <a:spAutoFit/>
          </a:bodyPr>
          <a:lstStyle/>
          <a:p>
            <a:r>
              <a:rPr lang="es-GT" b="1" dirty="0" smtClean="0"/>
              <a:t>CARBOHYDRATE</a:t>
            </a:r>
            <a:endParaRPr lang="es-GT" b="1" dirty="0"/>
          </a:p>
        </p:txBody>
      </p:sp>
    </p:spTree>
    <p:extLst>
      <p:ext uri="{BB962C8B-B14F-4D97-AF65-F5344CB8AC3E}">
        <p14:creationId xmlns:p14="http://schemas.microsoft.com/office/powerpoint/2010/main" val="230318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614" y="1783959"/>
            <a:ext cx="4087306" cy="2889114"/>
          </a:xfrm>
        </p:spPr>
        <p:txBody>
          <a:bodyPr vert="horz" lIns="91440" tIns="45720" rIns="91440" bIns="45720" rtlCol="0" anchor="b">
            <a:normAutofit/>
          </a:bodyPr>
          <a:lstStyle/>
          <a:p>
            <a:r>
              <a:rPr lang="en" sz="5400" dirty="0"/>
              <a:t>How does it affect the liver?</a:t>
            </a:r>
          </a:p>
        </p:txBody>
      </p:sp>
      <p:sp>
        <p:nvSpPr>
          <p:cNvPr id="10" name="Freeform: Shape 9">
            <a:extLst>
              <a:ext uri="{FF2B5EF4-FFF2-40B4-BE49-F238E27FC236}">
                <a16:creationId xmlns="" xmlns:a16="http://schemas.microsoft.com/office/drawing/2014/main" id="{E49CC64F-7275-4E33-961B-0C5CDC4398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 xmlns:a16="http://schemas.microsoft.com/office/drawing/2014/main" id="{17224EDD-8A9C-425D-B84A-A599D794003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1199454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1" name="!!BGRectangle">
            <a:extLst>
              <a:ext uri="{FF2B5EF4-FFF2-40B4-BE49-F238E27FC236}">
                <a16:creationId xmlns=""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 xmlns:a16="http://schemas.microsoft.com/office/drawing/2014/main" id="{F7FDBCF3-2A48-4F6B-9A44-CDDDF3070340}"/>
              </a:ext>
            </a:extLst>
          </p:cNvPr>
          <p:cNvSpPr txBox="1"/>
          <p:nvPr/>
        </p:nvSpPr>
        <p:spPr>
          <a:xfrm>
            <a:off x="6688182" y="932961"/>
            <a:ext cx="4887685" cy="177741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 sz="4000" dirty="0">
                <a:latin typeface="+mj-lt"/>
                <a:ea typeface="+mj-ea"/>
                <a:cs typeface="+mj-cs"/>
              </a:rPr>
              <a:t>Symptoms of excess alcohol and hypoglycemia</a:t>
            </a:r>
          </a:p>
        </p:txBody>
      </p:sp>
      <p:pic>
        <p:nvPicPr>
          <p:cNvPr id="26" name="Picture 25" descr="Row of glasses of beer">
            <a:extLst>
              <a:ext uri="{FF2B5EF4-FFF2-40B4-BE49-F238E27FC236}">
                <a16:creationId xmlns="" xmlns:a16="http://schemas.microsoft.com/office/drawing/2014/main" id="{4DFF9673-E37D-D0F5-0CAA-F5D6CAC5DE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1903" y="573678"/>
            <a:ext cx="5103206" cy="5710645"/>
          </a:xfrm>
          <a:prstGeom prst="rect">
            <a:avLst/>
          </a:prstGeom>
        </p:spPr>
      </p:pic>
      <p:sp>
        <p:nvSpPr>
          <p:cNvPr id="33" name="!!Line">
            <a:extLst>
              <a:ext uri="{FF2B5EF4-FFF2-40B4-BE49-F238E27FC236}">
                <a16:creationId xmlns="" xmlns:a16="http://schemas.microsoft.com/office/drawing/2014/main" id="{0AF80B57-54E2-4D01-8731-3F38B0C56C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 xmlns:a16="http://schemas.microsoft.com/office/drawing/2014/main" id="{B9515574-65C4-42F2-8AEA-E12472B173F6}"/>
              </a:ext>
            </a:extLst>
          </p:cNvPr>
          <p:cNvSpPr txBox="1"/>
          <p:nvPr/>
        </p:nvSpPr>
        <p:spPr>
          <a:xfrm>
            <a:off x="6688182" y="2894529"/>
            <a:ext cx="4887685" cy="3210179"/>
          </a:xfrm>
          <a:prstGeom prst="rect">
            <a:avLst/>
          </a:prstGeom>
        </p:spPr>
        <p:txBody>
          <a:bodyPr vert="horz" lIns="91440" tIns="45720" rIns="91440" bIns="45720" rtlCol="0" anchor="t">
            <a:normAutofit/>
          </a:bodyPr>
          <a:lstStyle/>
          <a:p>
            <a:pPr marL="285750" lvl="0" indent="-228600">
              <a:lnSpc>
                <a:spcPct val="90000"/>
              </a:lnSpc>
              <a:spcAft>
                <a:spcPts val="600"/>
              </a:spcAft>
              <a:buFont typeface="Arial" panose="020B0604020202020204" pitchFamily="34" charset="0"/>
              <a:buChar char="•"/>
            </a:pPr>
            <a:r>
              <a:rPr lang="en" sz="2000" b="1"/>
              <a:t>Confusion</a:t>
            </a:r>
          </a:p>
          <a:p>
            <a:pPr marL="285750" lvl="0" indent="-228600">
              <a:lnSpc>
                <a:spcPct val="90000"/>
              </a:lnSpc>
              <a:spcAft>
                <a:spcPts val="600"/>
              </a:spcAft>
              <a:buFont typeface="Arial" panose="020B0604020202020204" pitchFamily="34" charset="0"/>
              <a:buChar char="•"/>
            </a:pPr>
            <a:r>
              <a:rPr lang="en" sz="2000" b="1"/>
              <a:t>Drowsiness</a:t>
            </a:r>
          </a:p>
          <a:p>
            <a:pPr marL="285750" lvl="0" indent="-228600">
              <a:lnSpc>
                <a:spcPct val="90000"/>
              </a:lnSpc>
              <a:spcAft>
                <a:spcPts val="600"/>
              </a:spcAft>
              <a:buFont typeface="Arial" panose="020B0604020202020204" pitchFamily="34" charset="0"/>
              <a:buChar char="•"/>
            </a:pPr>
            <a:r>
              <a:rPr lang="en" sz="2000" b="1"/>
              <a:t>Blurry vision</a:t>
            </a:r>
          </a:p>
          <a:p>
            <a:pPr marL="285750" lvl="0" indent="-228600">
              <a:lnSpc>
                <a:spcPct val="90000"/>
              </a:lnSpc>
              <a:spcAft>
                <a:spcPts val="600"/>
              </a:spcAft>
              <a:buFont typeface="Arial" panose="020B0604020202020204" pitchFamily="34" charset="0"/>
              <a:buChar char="•"/>
            </a:pPr>
            <a:r>
              <a:rPr lang="en" sz="2000" b="1"/>
              <a:t>Headaches</a:t>
            </a:r>
          </a:p>
          <a:p>
            <a:pPr marL="285750" lvl="0" indent="-228600">
              <a:lnSpc>
                <a:spcPct val="90000"/>
              </a:lnSpc>
              <a:spcAft>
                <a:spcPts val="600"/>
              </a:spcAft>
              <a:buFont typeface="Arial" panose="020B0604020202020204" pitchFamily="34" charset="0"/>
              <a:buChar char="•"/>
            </a:pPr>
            <a:r>
              <a:rPr lang="en" sz="2000" b="1"/>
              <a:t>Lightheadedness or dizziness</a:t>
            </a:r>
          </a:p>
          <a:p>
            <a:pPr marL="285750" lvl="0" indent="-228600">
              <a:lnSpc>
                <a:spcPct val="90000"/>
              </a:lnSpc>
              <a:spcAft>
                <a:spcPts val="600"/>
              </a:spcAft>
              <a:buFont typeface="Arial" panose="020B0604020202020204" pitchFamily="34" charset="0"/>
              <a:buChar char="•"/>
            </a:pPr>
            <a:r>
              <a:rPr lang="en" sz="2000" b="1"/>
              <a:t>Lack of coordination</a:t>
            </a:r>
          </a:p>
          <a:p>
            <a:pPr marL="285750" lvl="0" indent="-228600">
              <a:lnSpc>
                <a:spcPct val="90000"/>
              </a:lnSpc>
              <a:spcAft>
                <a:spcPts val="600"/>
              </a:spcAft>
              <a:buFont typeface="Arial" panose="020B0604020202020204" pitchFamily="34" charset="0"/>
              <a:buChar char="•"/>
            </a:pPr>
            <a:r>
              <a:rPr lang="en" sz="2000" b="1"/>
              <a:t>Unconsciousness</a:t>
            </a:r>
          </a:p>
        </p:txBody>
      </p:sp>
      <p:sp>
        <p:nvSpPr>
          <p:cNvPr id="18" name="TextBox 17">
            <a:extLst>
              <a:ext uri="{FF2B5EF4-FFF2-40B4-BE49-F238E27FC236}">
                <a16:creationId xmlns="" xmlns:a16="http://schemas.microsoft.com/office/drawing/2014/main" id="{6D22B30C-BE95-0C2C-F4AB-2BF0EEE85B71}"/>
              </a:ext>
            </a:extLst>
          </p:cNvPr>
          <p:cNvSpPr txBox="1"/>
          <p:nvPr/>
        </p:nvSpPr>
        <p:spPr>
          <a:xfrm>
            <a:off x="678473" y="618978"/>
            <a:ext cx="11139854" cy="930447"/>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endParaRPr lang="es-MX" sz="4200" kern="1200" dirty="0">
              <a:latin typeface="+mj-lt"/>
              <a:ea typeface="+mj-ea"/>
              <a:cs typeface="+mj-cs"/>
            </a:endParaRPr>
          </a:p>
        </p:txBody>
      </p:sp>
    </p:spTree>
    <p:extLst>
      <p:ext uri="{BB962C8B-B14F-4D97-AF65-F5344CB8AC3E}">
        <p14:creationId xmlns:p14="http://schemas.microsoft.com/office/powerpoint/2010/main" val="41364333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lose-up of a jellyfish&#10;&#10;Description automatically generated with low confidence">
            <a:extLst>
              <a:ext uri="{FF2B5EF4-FFF2-40B4-BE49-F238E27FC236}">
                <a16:creationId xmlns="" xmlns:a16="http://schemas.microsoft.com/office/drawing/2014/main" id="{5DE5AA47-3465-4E9F-8E47-A6E25E0076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6095980" cy="3428990"/>
          </a:xfrm>
          <a:prstGeom prst="rect">
            <a:avLst/>
          </a:prstGeom>
        </p:spPr>
      </p:pic>
      <p:pic>
        <p:nvPicPr>
          <p:cNvPr id="15" name="Picture 14" descr="A person holding her head&#10;&#10;Description automatically generated with low confidence">
            <a:extLst>
              <a:ext uri="{FF2B5EF4-FFF2-40B4-BE49-F238E27FC236}">
                <a16:creationId xmlns="" xmlns:a16="http://schemas.microsoft.com/office/drawing/2014/main" id="{D91732E4-BB4F-49FE-87B0-AAEBFEF294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10"/>
            <a:ext cx="6096000" cy="3428990"/>
          </a:xfrm>
          <a:prstGeom prst="rect">
            <a:avLst/>
          </a:prstGeom>
        </p:spPr>
      </p:pic>
      <p:pic>
        <p:nvPicPr>
          <p:cNvPr id="9" name="Picture 8" descr="A picture containing person, red&#10;&#10;Description automatically generated">
            <a:extLst>
              <a:ext uri="{FF2B5EF4-FFF2-40B4-BE49-F238E27FC236}">
                <a16:creationId xmlns="" xmlns:a16="http://schemas.microsoft.com/office/drawing/2014/main" id="{13A9C0D7-062F-4542-99FF-7FBC3A7C8CE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3429000"/>
            <a:ext cx="6095980" cy="3429000"/>
          </a:xfrm>
          <a:prstGeom prst="rect">
            <a:avLst/>
          </a:prstGeom>
        </p:spPr>
      </p:pic>
      <p:pic>
        <p:nvPicPr>
          <p:cNvPr id="11" name="Picture 10" descr="A picture containing text, watch&#10;&#10;Description automatically generated">
            <a:extLst>
              <a:ext uri="{FF2B5EF4-FFF2-40B4-BE49-F238E27FC236}">
                <a16:creationId xmlns="" xmlns:a16="http://schemas.microsoft.com/office/drawing/2014/main" id="{ADC363E6-7108-4185-8D78-3B4D9E75071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96000" y="3429000"/>
            <a:ext cx="6096000" cy="3429000"/>
          </a:xfrm>
          <a:prstGeom prst="rect">
            <a:avLst/>
          </a:prstGeom>
        </p:spPr>
      </p:pic>
      <p:sp>
        <p:nvSpPr>
          <p:cNvPr id="20" name="Rectangle 19">
            <a:extLst>
              <a:ext uri="{FF2B5EF4-FFF2-40B4-BE49-F238E27FC236}">
                <a16:creationId xmlns="" xmlns:a16="http://schemas.microsoft.com/office/drawing/2014/main" id="{B497CCB5-5FC2-473C-AFCC-2430CEF1DF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ame 21">
            <a:extLst>
              <a:ext uri="{FF2B5EF4-FFF2-40B4-BE49-F238E27FC236}">
                <a16:creationId xmlns="" xmlns:a16="http://schemas.microsoft.com/office/drawing/2014/main" id="{599C8C75-BFDF-44E7-A028-EEB5EDD588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286858" y="2761554"/>
            <a:ext cx="3618284" cy="1345720"/>
          </a:xfrm>
          <a:noFill/>
        </p:spPr>
        <p:txBody>
          <a:bodyPr vert="horz" lIns="91440" tIns="45720" rIns="91440" bIns="45720" rtlCol="0" anchor="ctr">
            <a:noAutofit/>
          </a:bodyPr>
          <a:lstStyle/>
          <a:p>
            <a:pPr algn="ctr"/>
            <a:r>
              <a:rPr lang="en" sz="6000" b="1" dirty="0">
                <a:solidFill>
                  <a:srgbClr val="080808"/>
                </a:solidFill>
              </a:rPr>
              <a:t>O</a:t>
            </a:r>
            <a:r>
              <a:rPr lang="en" sz="6000" b="1" kern="1200" dirty="0" smtClean="0">
                <a:solidFill>
                  <a:srgbClr val="080808"/>
                </a:solidFill>
                <a:latin typeface="+mj-lt"/>
                <a:ea typeface="+mj-ea"/>
                <a:cs typeface="+mj-cs"/>
              </a:rPr>
              <a:t>ther Harm</a:t>
            </a:r>
            <a:endParaRPr lang="en" sz="6000" b="1" kern="1200" dirty="0">
              <a:solidFill>
                <a:srgbClr val="080808"/>
              </a:solidFill>
              <a:latin typeface="+mj-lt"/>
              <a:ea typeface="+mj-ea"/>
              <a:cs typeface="+mj-cs"/>
            </a:endParaRPr>
          </a:p>
        </p:txBody>
      </p:sp>
    </p:spTree>
    <p:extLst>
      <p:ext uri="{BB962C8B-B14F-4D97-AF65-F5344CB8AC3E}">
        <p14:creationId xmlns:p14="http://schemas.microsoft.com/office/powerpoint/2010/main" val="38171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657F69E0-C4B0-4BEC-A689-4F8D877F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 xmlns:a16="http://schemas.microsoft.com/office/drawing/2014/main" id="{EF3BBF25-9727-4A57-B5C9-19BF2AB7B034}"/>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r="-1" b="-1"/>
          <a:stretch/>
        </p:blipFill>
        <p:spPr>
          <a:xfrm>
            <a:off x="20" y="10"/>
            <a:ext cx="12188930" cy="6857990"/>
          </a:xfrm>
          <a:prstGeom prst="rect">
            <a:avLst/>
          </a:prstGeom>
        </p:spPr>
      </p:pic>
      <p:sp>
        <p:nvSpPr>
          <p:cNvPr id="2" name="Title 1"/>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 sz="6600" dirty="0">
                <a:solidFill>
                  <a:srgbClr val="FFFFFF"/>
                </a:solidFill>
              </a:rPr>
              <a:t>The importance of goals</a:t>
            </a:r>
          </a:p>
        </p:txBody>
      </p:sp>
      <p:sp>
        <p:nvSpPr>
          <p:cNvPr id="12" name="sketchy line">
            <a:extLst>
              <a:ext uri="{FF2B5EF4-FFF2-40B4-BE49-F238E27FC236}">
                <a16:creationId xmlns="" xmlns:a16="http://schemas.microsoft.com/office/drawing/2014/main" id="{9F6380B4-6A1C-481E-8408-B4E6C75B9B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68162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3459</TotalTime>
  <Words>1636</Words>
  <Application>Microsoft Office PowerPoint</Application>
  <PresentationFormat>Widescreen</PresentationFormat>
  <Paragraphs>140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Tahoma</vt:lpstr>
      <vt:lpstr>Office Theme</vt:lpstr>
      <vt:lpstr>PowerPoint Presentation</vt:lpstr>
      <vt:lpstr>Alcohol can  affect your…</vt:lpstr>
      <vt:lpstr>PowerPoint Presentation</vt:lpstr>
      <vt:lpstr>How does it affect the pancreas?</vt:lpstr>
      <vt:lpstr>                    Insulin</vt:lpstr>
      <vt:lpstr>How does it affect the liver?</vt:lpstr>
      <vt:lpstr>PowerPoint Presentation</vt:lpstr>
      <vt:lpstr>Other Harm</vt:lpstr>
      <vt:lpstr>The importance of goals</vt:lpstr>
      <vt:lpstr>PowerPoint Presentation</vt:lpstr>
      <vt:lpstr>PowerPoint Presentation</vt:lpstr>
      <vt:lpstr>Support</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dejar de fumar</dc:title>
  <dc:creator>Rosi Diaz</dc:creator>
  <cp:lastModifiedBy>Microsoft account</cp:lastModifiedBy>
  <cp:revision>147</cp:revision>
  <cp:lastPrinted>2022-08-18T18:23:39Z</cp:lastPrinted>
  <dcterms:created xsi:type="dcterms:W3CDTF">2021-12-27T22:54:35Z</dcterms:created>
  <dcterms:modified xsi:type="dcterms:W3CDTF">2022-09-21T11:28:15Z</dcterms:modified>
</cp:coreProperties>
</file>