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2" r:id="rId2"/>
    <p:sldId id="267" r:id="rId3"/>
    <p:sldId id="261" r:id="rId4"/>
    <p:sldId id="265" r:id="rId5"/>
    <p:sldId id="266" r:id="rId6"/>
    <p:sldId id="263" r:id="rId7"/>
    <p:sldId id="260" r:id="rId8"/>
    <p:sldId id="268" r:id="rId9"/>
    <p:sldId id="269" r:id="rId10"/>
    <p:sldId id="270" r:id="rId11"/>
    <p:sldId id="271" r:id="rId12"/>
    <p:sldId id="272" r:id="rId13"/>
    <p:sldId id="273" r:id="rId14"/>
    <p:sldId id="274" r:id="rId15"/>
    <p:sldId id="275" r:id="rId16"/>
    <p:sldId id="257" r:id="rId17"/>
    <p:sldId id="258" r:id="rId18"/>
    <p:sldId id="276" r:id="rId19"/>
    <p:sldId id="277" r:id="rId20"/>
    <p:sldId id="278" r:id="rId21"/>
    <p:sldId id="279" r:id="rId22"/>
    <p:sldId id="259" r:id="rId23"/>
    <p:sldId id="280" r:id="rId24"/>
    <p:sldId id="281" r:id="rId25"/>
  </p:sldIdLst>
  <p:sldSz cx="12192000" cy="6858000"/>
  <p:notesSz cx="7315200" cy="96012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531" autoAdjust="0"/>
  </p:normalViewPr>
  <p:slideViewPr>
    <p:cSldViewPr snapToGrid="0">
      <p:cViewPr varScale="1">
        <p:scale>
          <a:sx n="75" d="100"/>
          <a:sy n="75" d="100"/>
        </p:scale>
        <p:origin x="195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3C6A6A-12F1-4395-8D72-3B113FB355C1}"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MX"/>
        </a:p>
      </dgm:t>
    </dgm:pt>
    <dgm:pt modelId="{538C3DC5-F902-437F-A84E-A5A5FB991E8A}">
      <dgm:prSet/>
      <dgm:spPr/>
      <dgm:t>
        <a:bodyPr/>
        <a:lstStyle/>
        <a:p>
          <a:pPr algn="ctr"/>
          <a:r>
            <a:rPr lang="en" noProof="0" dirty="0"/>
            <a:t>Don't give up!</a:t>
          </a:r>
        </a:p>
      </dgm:t>
    </dgm:pt>
    <dgm:pt modelId="{A5F9240C-0295-4E97-AF8C-6F3E9A44CAE3}" type="parTrans" cxnId="{A6251756-15CD-4E6E-BC9B-DC1B9E0DE02F}">
      <dgm:prSet/>
      <dgm:spPr/>
      <dgm:t>
        <a:bodyPr/>
        <a:lstStyle/>
        <a:p>
          <a:endParaRPr lang="es-MX"/>
        </a:p>
      </dgm:t>
    </dgm:pt>
    <dgm:pt modelId="{C9E00F62-031A-4AA8-910F-CB7B43A67018}" type="sibTrans" cxnId="{A6251756-15CD-4E6E-BC9B-DC1B9E0DE02F}">
      <dgm:prSet/>
      <dgm:spPr/>
      <dgm:t>
        <a:bodyPr/>
        <a:lstStyle/>
        <a:p>
          <a:endParaRPr lang="es-MX"/>
        </a:p>
      </dgm:t>
    </dgm:pt>
    <dgm:pt modelId="{B318D2D8-7091-4A83-994E-7F4676FB7D84}" type="pres">
      <dgm:prSet presAssocID="{B03C6A6A-12F1-4395-8D72-3B113FB355C1}" presName="linear" presStyleCnt="0">
        <dgm:presLayoutVars>
          <dgm:animLvl val="lvl"/>
          <dgm:resizeHandles val="exact"/>
        </dgm:presLayoutVars>
      </dgm:prSet>
      <dgm:spPr/>
      <dgm:t>
        <a:bodyPr/>
        <a:lstStyle/>
        <a:p>
          <a:endParaRPr lang="es-GT"/>
        </a:p>
      </dgm:t>
    </dgm:pt>
    <dgm:pt modelId="{F7589C22-DA8E-46B7-AEF5-AAEB09485166}" type="pres">
      <dgm:prSet presAssocID="{538C3DC5-F902-437F-A84E-A5A5FB991E8A}" presName="parentText" presStyleLbl="node1" presStyleIdx="0" presStyleCnt="1">
        <dgm:presLayoutVars>
          <dgm:chMax val="0"/>
          <dgm:bulletEnabled val="1"/>
        </dgm:presLayoutVars>
      </dgm:prSet>
      <dgm:spPr/>
      <dgm:t>
        <a:bodyPr/>
        <a:lstStyle/>
        <a:p>
          <a:endParaRPr lang="es-GT"/>
        </a:p>
      </dgm:t>
    </dgm:pt>
  </dgm:ptLst>
  <dgm:cxnLst>
    <dgm:cxn modelId="{22472E37-124F-4F8B-9A4C-A69EBA7E587A}" type="presOf" srcId="{B03C6A6A-12F1-4395-8D72-3B113FB355C1}" destId="{B318D2D8-7091-4A83-994E-7F4676FB7D84}" srcOrd="0" destOrd="0" presId="urn:microsoft.com/office/officeart/2005/8/layout/vList2"/>
    <dgm:cxn modelId="{618358E7-3DFA-4BDB-8F12-A6F7AE5E624C}" type="presOf" srcId="{538C3DC5-F902-437F-A84E-A5A5FB991E8A}" destId="{F7589C22-DA8E-46B7-AEF5-AAEB09485166}" srcOrd="0" destOrd="0" presId="urn:microsoft.com/office/officeart/2005/8/layout/vList2"/>
    <dgm:cxn modelId="{A6251756-15CD-4E6E-BC9B-DC1B9E0DE02F}" srcId="{B03C6A6A-12F1-4395-8D72-3B113FB355C1}" destId="{538C3DC5-F902-437F-A84E-A5A5FB991E8A}" srcOrd="0" destOrd="0" parTransId="{A5F9240C-0295-4E97-AF8C-6F3E9A44CAE3}" sibTransId="{C9E00F62-031A-4AA8-910F-CB7B43A67018}"/>
    <dgm:cxn modelId="{4909B8B7-A2B9-49F5-A01B-C48A0AAD5F12}" type="presParOf" srcId="{B318D2D8-7091-4A83-994E-7F4676FB7D84}" destId="{F7589C22-DA8E-46B7-AEF5-AAEB09485166}"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89C22-DA8E-46B7-AEF5-AAEB09485166}">
      <dsp:nvSpPr>
        <dsp:cNvPr id="0" name=""/>
        <dsp:cNvSpPr/>
      </dsp:nvSpPr>
      <dsp:spPr>
        <a:xfrm>
          <a:off x="0" y="3193"/>
          <a:ext cx="10515600" cy="131917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 sz="5500" kern="1200" noProof="0" dirty="0"/>
            <a:t>Don't give up!</a:t>
          </a:r>
        </a:p>
      </dsp:txBody>
      <dsp:txXfrm>
        <a:off x="64397" y="67590"/>
        <a:ext cx="10386806" cy="11903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13141D3-FE8F-4135-A448-26EE0A0465F2}" type="datetimeFigureOut">
              <a:rPr lang="en-US" smtClean="0"/>
              <a:t>9/20/2022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
              <a:t>Click to edit Master text styles</a:t>
            </a:r>
          </a:p>
          <a:p>
            <a:pPr lvl="1"/>
            <a:r>
              <a:rPr lang="en"/>
              <a:t>second-level</a:t>
            </a:r>
          </a:p>
          <a:p>
            <a:pPr lvl="2"/>
            <a:r>
              <a:rPr lang="en"/>
              <a:t>third-level</a:t>
            </a:r>
          </a:p>
          <a:p>
            <a:pPr lvl="3"/>
            <a:r>
              <a:rPr lang="en"/>
              <a:t>4th level</a:t>
            </a:r>
          </a:p>
          <a:p>
            <a:pPr lvl="4"/>
            <a:r>
              <a:rPr lang="en"/>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FAA0298-BA67-4F09-A262-7F3E5CD5DC77}" type="slidenum">
              <a:rPr lang="en-US" smtClean="0"/>
              <a:t>‹#›</a:t>
            </a:fld>
            <a:endParaRPr lang="en-US" dirty="0"/>
          </a:p>
        </p:txBody>
      </p:sp>
    </p:spTree>
    <p:extLst>
      <p:ext uri="{BB962C8B-B14F-4D97-AF65-F5344CB8AC3E}">
        <p14:creationId xmlns:p14="http://schemas.microsoft.com/office/powerpoint/2010/main" val="3652606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medlineplus.gov/spanish/ecigarette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edlineplus.gov/spanish/ency/article/001992.htm"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espanol.smokefree.gov/retos-cuando-deja-fumar/que-es-la-abstinencia"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sz="1200" noProof="0" dirty="0">
                <a:latin typeface="+mj-lt"/>
              </a:rPr>
              <a:t>Welcome! It's great that you are with us again learning more about your health and how to prevent or manage diabetes. Today we will be talking about how smoking and alcohol affect the body in general, how it affects people with diabetes or at risk of developing diabetes, and we will also give you advice on how to stop smoking, drinking </a:t>
            </a:r>
            <a:r>
              <a:rPr lang="en" sz="1200" noProof="0" dirty="0" smtClean="0">
                <a:latin typeface="+mj-lt"/>
              </a:rPr>
              <a:t>alcohol, </a:t>
            </a:r>
            <a:r>
              <a:rPr lang="en" sz="1200" noProof="0" dirty="0">
                <a:latin typeface="+mj-lt"/>
              </a:rPr>
              <a:t>or helping a loved </a:t>
            </a:r>
            <a:r>
              <a:rPr lang="en" sz="1200" noProof="0" dirty="0" smtClean="0">
                <a:latin typeface="+mj-lt"/>
              </a:rPr>
              <a:t>one who needs to.  </a:t>
            </a:r>
            <a:r>
              <a:rPr lang="en" sz="1200" noProof="0" dirty="0">
                <a:latin typeface="+mj-lt"/>
              </a:rPr>
              <a:t>This topic may not apply to your life right now, but it never hurts to know this information so you can help yourself or others.</a:t>
            </a:r>
          </a:p>
          <a:p>
            <a:pPr algn="l"/>
            <a:endParaRPr lang="es-MX" sz="1200" noProof="0" dirty="0">
              <a:latin typeface="+mj-lt"/>
            </a:endParaRPr>
          </a:p>
          <a:p>
            <a:pPr algn="l"/>
            <a:r>
              <a:rPr lang="en" sz="1200" noProof="0" dirty="0">
                <a:latin typeface="+mj-lt"/>
              </a:rPr>
              <a:t>According to Mayo Clinic Family Health, smoking addiction is defined as the </a:t>
            </a:r>
            <a:r>
              <a:rPr lang="en" sz="1200" dirty="0">
                <a:latin typeface="+mj-lt"/>
                <a:ea typeface="Calibri" panose="020F0502020204030204" pitchFamily="34" charset="0"/>
                <a:cs typeface="Arial" panose="020B0604020202020204" pitchFamily="34" charset="0"/>
              </a:rPr>
              <a:t>addition to nicotine, which is the main component of the tobacco leaf, which produces pleasant effects in our body. According to the World Health Organization, smoking is a chronic addictive disease and is the leading cause of premature and preventable mortality. It is estimated that 4.9 million people die each year as a result of tobacco use. By 2030, 10 million deaths per year are estimated. It is also important to note that an average of 1 million </a:t>
            </a:r>
            <a:r>
              <a:rPr lang="en" sz="1200" dirty="0" smtClean="0">
                <a:latin typeface="+mj-lt"/>
                <a:ea typeface="Calibri" panose="020F0502020204030204" pitchFamily="34" charset="0"/>
                <a:cs typeface="Arial" panose="020B0604020202020204" pitchFamily="34" charset="0"/>
              </a:rPr>
              <a:t>people, who are called  passive smokers, </a:t>
            </a:r>
            <a:r>
              <a:rPr lang="en" sz="1200" dirty="0">
                <a:latin typeface="+mj-lt"/>
                <a:ea typeface="Calibri" panose="020F0502020204030204" pitchFamily="34" charset="0"/>
                <a:cs typeface="Arial" panose="020B0604020202020204" pitchFamily="34" charset="0"/>
              </a:rPr>
              <a:t>die </a:t>
            </a:r>
            <a:r>
              <a:rPr lang="en" sz="1200" dirty="0" smtClean="0">
                <a:latin typeface="+mj-lt"/>
                <a:ea typeface="Calibri" panose="020F0502020204030204" pitchFamily="34" charset="0"/>
                <a:cs typeface="Arial" panose="020B0604020202020204" pitchFamily="34" charset="0"/>
              </a:rPr>
              <a:t>yearly due to exposure </a:t>
            </a:r>
            <a:r>
              <a:rPr lang="en" sz="1200" dirty="0">
                <a:latin typeface="+mj-lt"/>
                <a:ea typeface="Calibri" panose="020F0502020204030204" pitchFamily="34" charset="0"/>
                <a:cs typeface="Arial" panose="020B0604020202020204" pitchFamily="34" charset="0"/>
              </a:rPr>
              <a:t>to secondhand </a:t>
            </a:r>
            <a:r>
              <a:rPr lang="en" sz="1200" dirty="0" smtClean="0">
                <a:latin typeface="+mj-lt"/>
                <a:ea typeface="Calibri" panose="020F0502020204030204" pitchFamily="34" charset="0"/>
                <a:cs typeface="Arial" panose="020B0604020202020204" pitchFamily="34" charset="0"/>
              </a:rPr>
              <a:t>smoke.</a:t>
            </a:r>
            <a:r>
              <a:rPr lang="es-MX" sz="1200" dirty="0">
                <a:latin typeface="+mj-lt"/>
                <a:ea typeface="Calibri" panose="020F0502020204030204" pitchFamily="34" charset="0"/>
                <a:cs typeface="Arial" panose="020B0604020202020204" pitchFamily="34" charset="0"/>
              </a:rPr>
              <a:t/>
            </a:r>
            <a:br>
              <a:rPr lang="es-MX" sz="1200" dirty="0">
                <a:latin typeface="+mj-lt"/>
                <a:ea typeface="Calibri" panose="020F0502020204030204" pitchFamily="34" charset="0"/>
                <a:cs typeface="Arial" panose="020B0604020202020204" pitchFamily="34" charset="0"/>
              </a:rPr>
            </a:br>
            <a:endParaRPr lang="es-MX" sz="1200" dirty="0">
              <a:latin typeface="+mj-lt"/>
              <a:ea typeface="Calibri" panose="020F0502020204030204" pitchFamily="34" charset="0"/>
              <a:cs typeface="Arial" panose="020B0604020202020204" pitchFamily="34" charset="0"/>
            </a:endParaRPr>
          </a:p>
          <a:p>
            <a:pPr algn="l"/>
            <a:r>
              <a:rPr lang="en" sz="1200" dirty="0" smtClean="0">
                <a:latin typeface="+mj-lt"/>
                <a:ea typeface="Calibri" panose="020F0502020204030204" pitchFamily="34" charset="0"/>
                <a:cs typeface="Arial" panose="020B0604020202020204" pitchFamily="34" charset="0"/>
              </a:rPr>
              <a:t>Although smoking </a:t>
            </a:r>
            <a:r>
              <a:rPr lang="en" sz="1200" dirty="0">
                <a:latin typeface="+mj-lt"/>
                <a:ea typeface="Calibri" panose="020F0502020204030204" pitchFamily="34" charset="0"/>
                <a:cs typeface="Arial" panose="020B0604020202020204" pitchFamily="34" charset="0"/>
              </a:rPr>
              <a:t>cigarettes is the most common way of consuming </a:t>
            </a:r>
            <a:r>
              <a:rPr lang="en" sz="1200" dirty="0" smtClean="0">
                <a:latin typeface="+mj-lt"/>
                <a:ea typeface="Calibri" panose="020F0502020204030204" pitchFamily="34" charset="0"/>
                <a:cs typeface="Arial" panose="020B0604020202020204" pitchFamily="34" charset="0"/>
              </a:rPr>
              <a:t>tobacco, tobacco is harmful in all its forms. It </a:t>
            </a:r>
            <a:r>
              <a:rPr lang="en" sz="1200" dirty="0">
                <a:latin typeface="+mj-lt"/>
                <a:ea typeface="Calibri" panose="020F0502020204030204" pitchFamily="34" charset="0"/>
                <a:cs typeface="Arial" panose="020B0604020202020204" pitchFamily="34" charset="0"/>
              </a:rPr>
              <a:t>is also </a:t>
            </a:r>
            <a:r>
              <a:rPr lang="en" sz="1200" dirty="0" smtClean="0">
                <a:latin typeface="+mj-lt"/>
                <a:ea typeface="Calibri" panose="020F0502020204030204" pitchFamily="34" charset="0"/>
                <a:cs typeface="Arial" panose="020B0604020202020204" pitchFamily="34" charset="0"/>
              </a:rPr>
              <a:t>consumed through </a:t>
            </a:r>
            <a:r>
              <a:rPr lang="en" sz="1200" dirty="0">
                <a:latin typeface="+mj-lt"/>
                <a:ea typeface="Calibri" panose="020F0502020204030204" pitchFamily="34" charset="0"/>
                <a:cs typeface="Arial" panose="020B0604020202020204" pitchFamily="34" charset="0"/>
              </a:rPr>
              <a:t>the pipe, the water pipe or hookahs, cigars, chewing </a:t>
            </a:r>
            <a:r>
              <a:rPr lang="en" sz="1200" dirty="0" smtClean="0">
                <a:latin typeface="+mj-lt"/>
                <a:ea typeface="Calibri" panose="020F0502020204030204" pitchFamily="34" charset="0"/>
                <a:cs typeface="Arial" panose="020B0604020202020204" pitchFamily="34" charset="0"/>
              </a:rPr>
              <a:t>tobacco, </a:t>
            </a:r>
            <a:r>
              <a:rPr lang="en" sz="1200" dirty="0">
                <a:latin typeface="+mj-lt"/>
                <a:ea typeface="Calibri" panose="020F0502020204030204" pitchFamily="34" charset="0"/>
                <a:cs typeface="Arial" panose="020B0604020202020204" pitchFamily="34" charset="0"/>
              </a:rPr>
              <a:t>and the electronic cigarette that despite having less nicotine also contains toxic substances. The latter is known as </a:t>
            </a:r>
            <a:r>
              <a:rPr lang="en" sz="1200" dirty="0" smtClean="0">
                <a:latin typeface="+mj-lt"/>
                <a:ea typeface="Calibri" panose="020F0502020204030204" pitchFamily="34" charset="0"/>
                <a:cs typeface="Arial" panose="020B0604020202020204" pitchFamily="34" charset="0"/>
              </a:rPr>
              <a:t>vaping. </a:t>
            </a:r>
            <a:r>
              <a:rPr lang="en" sz="1200" dirty="0">
                <a:latin typeface="+mj-lt"/>
                <a:ea typeface="Calibri" panose="020F0502020204030204" pitchFamily="34" charset="0"/>
                <a:cs typeface="Arial" panose="020B0604020202020204" pitchFamily="34" charset="0"/>
              </a:rPr>
              <a:t>In addition, </a:t>
            </a:r>
            <a:r>
              <a:rPr lang="en" sz="1200" dirty="0" smtClean="0">
                <a:latin typeface="+mj-lt"/>
                <a:ea typeface="Calibri" panose="020F0502020204030204" pitchFamily="34" charset="0"/>
                <a:cs typeface="Arial" panose="020B0604020202020204" pitchFamily="34" charset="0"/>
              </a:rPr>
              <a:t>there are scented and menthol cigarettes as well as snuff, </a:t>
            </a:r>
            <a:r>
              <a:rPr lang="en" sz="1200" dirty="0">
                <a:latin typeface="+mj-lt"/>
                <a:ea typeface="Calibri" panose="020F0502020204030204" pitchFamily="34" charset="0"/>
                <a:cs typeface="Arial" panose="020B0604020202020204" pitchFamily="34" charset="0"/>
              </a:rPr>
              <a:t>among others, which are also harmful.</a:t>
            </a:r>
            <a:endParaRPr lang="es-MX" sz="1200" noProof="0"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1</a:t>
            </a:fld>
            <a:endParaRPr lang="en-US" dirty="0"/>
          </a:p>
        </p:txBody>
      </p:sp>
    </p:spTree>
    <p:extLst>
      <p:ext uri="{BB962C8B-B14F-4D97-AF65-F5344CB8AC3E}">
        <p14:creationId xmlns:p14="http://schemas.microsoft.com/office/powerpoint/2010/main" val="2144768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dirty="0">
                <a:solidFill>
                  <a:schemeClr val="bg1"/>
                </a:solidFill>
                <a:latin typeface="+mj-lt"/>
                <a:cs typeface="Arial" panose="020B0604020202020204" pitchFamily="34" charset="0"/>
              </a:rPr>
              <a:t>One of the areas affected by alcohol consumption is the </a:t>
            </a:r>
            <a:r>
              <a:rPr lang="en" sz="1200" dirty="0" smtClean="0">
                <a:solidFill>
                  <a:schemeClr val="bg1"/>
                </a:solidFill>
                <a:latin typeface="+mj-lt"/>
                <a:cs typeface="Arial" panose="020B0604020202020204" pitchFamily="34" charset="0"/>
              </a:rPr>
              <a:t>pancreas</a:t>
            </a:r>
            <a:r>
              <a:rPr lang="en" sz="1200" dirty="0">
                <a:solidFill>
                  <a:schemeClr val="bg1"/>
                </a:solidFill>
                <a:latin typeface="+mj-lt"/>
                <a:cs typeface="Arial" panose="020B0604020202020204" pitchFamily="34" charset="0"/>
              </a:rPr>
              <a:t>. How does it affect the pancreas? It causes chronic inflammation (pancreatitis) and this is important because the pancreas is the organ in charge of producing insulin. Sound familiar? Alcohol affects the ability of the pancreas to secrete insulin.</a:t>
            </a:r>
          </a:p>
          <a:p>
            <a:endParaRPr lang="es-MX" sz="1200" b="1" noProof="0" dirty="0">
              <a:latin typeface="+mj-lt"/>
            </a:endParaRPr>
          </a:p>
        </p:txBody>
      </p:sp>
      <p:sp>
        <p:nvSpPr>
          <p:cNvPr id="4" name="Slide Number Placeholder 3"/>
          <p:cNvSpPr>
            <a:spLocks noGrp="1"/>
          </p:cNvSpPr>
          <p:nvPr>
            <p:ph type="sldNum" sz="quarter" idx="5"/>
          </p:nvPr>
        </p:nvSpPr>
        <p:spPr/>
        <p:txBody>
          <a:bodyPr/>
          <a:lstStyle/>
          <a:p>
            <a:fld id="{2809DDCD-DB6F-482F-A9F2-0DA34D32D270}" type="slidenum">
              <a:rPr lang="es-MX" smtClean="0"/>
              <a:t>10</a:t>
            </a:fld>
            <a:endParaRPr lang="es-MX" dirty="0"/>
          </a:p>
        </p:txBody>
      </p:sp>
    </p:spTree>
    <p:extLst>
      <p:ext uri="{BB962C8B-B14F-4D97-AF65-F5344CB8AC3E}">
        <p14:creationId xmlns:p14="http://schemas.microsoft.com/office/powerpoint/2010/main" val="2488399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66612">
              <a:defRPr/>
            </a:pPr>
            <a:r>
              <a:rPr lang="en" sz="1200" dirty="0">
                <a:latin typeface="+mj-lt"/>
                <a:cs typeface="Arial" panose="020B0604020202020204" pitchFamily="34" charset="0"/>
              </a:rPr>
              <a:t>Do you remember the first videos of our program? </a:t>
            </a:r>
            <a:r>
              <a:rPr lang="en" sz="1200" dirty="0" smtClean="0">
                <a:latin typeface="+mj-lt"/>
                <a:cs typeface="Arial" panose="020B0604020202020204" pitchFamily="34" charset="0"/>
              </a:rPr>
              <a:t> Insulin</a:t>
            </a:r>
            <a:r>
              <a:rPr lang="en" sz="1200" dirty="0">
                <a:latin typeface="+mj-lt"/>
                <a:cs typeface="Arial" panose="020B0604020202020204" pitchFamily="34" charset="0"/>
              </a:rPr>
              <a:t>, a hormone produced by the pancreas, which allows cells to absorb and use glucose, to be used as energy.</a:t>
            </a:r>
          </a:p>
          <a:p>
            <a:pPr algn="l" defTabSz="966612">
              <a:defRPr/>
            </a:pPr>
            <a:endParaRPr lang="es-MX" sz="1200" dirty="0">
              <a:latin typeface="+mj-lt"/>
              <a:cs typeface="Arial" panose="020B0604020202020204" pitchFamily="34" charset="0"/>
            </a:endParaRPr>
          </a:p>
          <a:p>
            <a:pPr algn="l" defTabSz="966612">
              <a:defRPr/>
            </a:pPr>
            <a:r>
              <a:rPr lang="en" sz="1200" dirty="0">
                <a:latin typeface="+mj-lt"/>
                <a:cs typeface="Arial" panose="020B0604020202020204" pitchFamily="34" charset="0"/>
              </a:rPr>
              <a:t>In other words…everything you eat (be it bread, sugar, meats, fruits, vegetables….EVERYTHING) turns into glucose, and this glucose is VERY necessary for your cells to turn into energy, but the key that unlocks those cells is called insulin</a:t>
            </a:r>
            <a:r>
              <a:rPr lang="en" sz="1200" dirty="0" smtClean="0">
                <a:latin typeface="+mj-lt"/>
                <a:cs typeface="Arial" panose="020B0604020202020204" pitchFamily="34" charset="0"/>
              </a:rPr>
              <a:t>….without</a:t>
            </a:r>
            <a:r>
              <a:rPr lang="en" sz="1200" baseline="0" dirty="0" smtClean="0">
                <a:latin typeface="+mj-lt"/>
                <a:cs typeface="Arial" panose="020B0604020202020204" pitchFamily="34" charset="0"/>
              </a:rPr>
              <a:t> </a:t>
            </a:r>
            <a:r>
              <a:rPr lang="en" sz="1200" dirty="0" smtClean="0">
                <a:latin typeface="+mj-lt"/>
                <a:cs typeface="Arial" panose="020B0604020202020204" pitchFamily="34" charset="0"/>
              </a:rPr>
              <a:t>insulin </a:t>
            </a:r>
            <a:r>
              <a:rPr lang="en" sz="1200" dirty="0">
                <a:latin typeface="+mj-lt"/>
                <a:cs typeface="Arial" panose="020B0604020202020204" pitchFamily="34" charset="0"/>
              </a:rPr>
              <a:t>– your cells don't get energy and the glucose stays in your blood and affects your whole body.</a:t>
            </a:r>
          </a:p>
          <a:p>
            <a:pPr algn="l"/>
            <a:endParaRPr lang="es-MX" sz="1200" noProof="0" dirty="0">
              <a:latin typeface="+mj-lt"/>
            </a:endParaRPr>
          </a:p>
          <a:p>
            <a:pPr algn="l"/>
            <a:r>
              <a:rPr lang="en" sz="1200" b="1" noProof="0" dirty="0">
                <a:latin typeface="+mj-lt"/>
              </a:rPr>
              <a:t>So if alcohol affects your pancreas…your blood sugar level will be directly affected.</a:t>
            </a:r>
          </a:p>
        </p:txBody>
      </p:sp>
      <p:sp>
        <p:nvSpPr>
          <p:cNvPr id="4" name="Slide Number Placeholder 3"/>
          <p:cNvSpPr>
            <a:spLocks noGrp="1"/>
          </p:cNvSpPr>
          <p:nvPr>
            <p:ph type="sldNum" sz="quarter" idx="5"/>
          </p:nvPr>
        </p:nvSpPr>
        <p:spPr/>
        <p:txBody>
          <a:bodyPr/>
          <a:lstStyle/>
          <a:p>
            <a:fld id="{2809DDCD-DB6F-482F-A9F2-0DA34D32D270}" type="slidenum">
              <a:rPr lang="es-MX" smtClean="0"/>
              <a:t>11</a:t>
            </a:fld>
            <a:endParaRPr lang="es-MX" dirty="0"/>
          </a:p>
        </p:txBody>
      </p:sp>
    </p:spTree>
    <p:extLst>
      <p:ext uri="{BB962C8B-B14F-4D97-AF65-F5344CB8AC3E}">
        <p14:creationId xmlns:p14="http://schemas.microsoft.com/office/powerpoint/2010/main" val="3283847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strike="sngStrike" noProof="0" dirty="0">
                <a:latin typeface="+mj-lt"/>
              </a:rPr>
              <a:t>Look at the picture we have here…your pancreas will do one of two jobs…helping your body produce insulin and work ideally…or…. that of being more and more damaged and requiring a lot of help to do the most basic job of converting what you eat into energy </a:t>
            </a:r>
            <a:r>
              <a:rPr lang="en" sz="1200" strike="sngStrike" noProof="0" dirty="0" smtClean="0">
                <a:latin typeface="+mj-lt"/>
              </a:rPr>
              <a:t>so that </a:t>
            </a:r>
            <a:r>
              <a:rPr lang="en" sz="1200" strike="sngStrike" noProof="0" dirty="0">
                <a:latin typeface="+mj-lt"/>
              </a:rPr>
              <a:t>glucose does not stay in your blood.</a:t>
            </a:r>
          </a:p>
          <a:p>
            <a:endParaRPr lang="es-MX" sz="1200" strike="sngStrike" noProof="0" dirty="0">
              <a:latin typeface="+mj-lt"/>
            </a:endParaRPr>
          </a:p>
          <a:p>
            <a:r>
              <a:rPr lang="en" sz="1200" strike="sngStrike" noProof="0" dirty="0">
                <a:latin typeface="+mj-lt"/>
              </a:rPr>
              <a:t>Remember that insulin is the key and the organ that makes </a:t>
            </a:r>
            <a:r>
              <a:rPr lang="en" sz="1200" strike="sngStrike" noProof="0" dirty="0" smtClean="0">
                <a:latin typeface="+mj-lt"/>
              </a:rPr>
              <a:t>insulin </a:t>
            </a:r>
            <a:r>
              <a:rPr lang="en" sz="1200" strike="sngStrike" noProof="0" dirty="0">
                <a:latin typeface="+mj-lt"/>
              </a:rPr>
              <a:t>is the pancreas.</a:t>
            </a:r>
          </a:p>
        </p:txBody>
      </p:sp>
      <p:sp>
        <p:nvSpPr>
          <p:cNvPr id="4" name="Slide Number Placeholder 3"/>
          <p:cNvSpPr>
            <a:spLocks noGrp="1"/>
          </p:cNvSpPr>
          <p:nvPr>
            <p:ph type="sldNum" sz="quarter" idx="5"/>
          </p:nvPr>
        </p:nvSpPr>
        <p:spPr/>
        <p:txBody>
          <a:bodyPr/>
          <a:lstStyle/>
          <a:p>
            <a:fld id="{2809DDCD-DB6F-482F-A9F2-0DA34D32D270}" type="slidenum">
              <a:rPr lang="es-MX" smtClean="0"/>
              <a:t>12</a:t>
            </a:fld>
            <a:endParaRPr lang="es-MX" dirty="0"/>
          </a:p>
        </p:txBody>
      </p:sp>
    </p:spTree>
    <p:extLst>
      <p:ext uri="{BB962C8B-B14F-4D97-AF65-F5344CB8AC3E}">
        <p14:creationId xmlns:p14="http://schemas.microsoft.com/office/powerpoint/2010/main" val="1828669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66612">
              <a:defRPr/>
            </a:pPr>
            <a:r>
              <a:rPr lang="en" sz="1200" dirty="0">
                <a:latin typeface="+mj-lt"/>
              </a:rPr>
              <a:t>Another way your body can be affected by alcohol is through your liver.</a:t>
            </a:r>
          </a:p>
          <a:p>
            <a:pPr algn="just" defTabSz="966612">
              <a:defRPr/>
            </a:pPr>
            <a:endParaRPr lang="es-CO" sz="1200" dirty="0">
              <a:latin typeface="+mj-lt"/>
            </a:endParaRPr>
          </a:p>
          <a:p>
            <a:pPr algn="just" defTabSz="966612">
              <a:defRPr/>
            </a:pPr>
            <a:r>
              <a:rPr lang="en" sz="1200" dirty="0">
                <a:latin typeface="+mj-lt"/>
              </a:rPr>
              <a:t>The liver releases glucose to maintain blood sugar levels. But when a person drinks alcohol - especially when they do so without having anything in their stomach - the liver is so busy breaking down the alcohol that it does a poor job of releasing glucose into the bloodstream. And this can lead to a drop in blood sugar levels that we know as </a:t>
            </a:r>
            <a:r>
              <a:rPr lang="en" sz="1200" b="1" u="sng" dirty="0">
                <a:latin typeface="+mj-lt"/>
              </a:rPr>
              <a:t>hypoglycemia </a:t>
            </a:r>
            <a:r>
              <a:rPr lang="en" sz="1200" dirty="0">
                <a:latin typeface="+mj-lt"/>
              </a:rPr>
              <a:t>.</a:t>
            </a:r>
          </a:p>
          <a:p>
            <a:pPr defTabSz="966612">
              <a:defRPr/>
            </a:pPr>
            <a:endParaRPr lang="es-CO" sz="1200" dirty="0">
              <a:latin typeface="+mj-lt"/>
            </a:endParaRPr>
          </a:p>
          <a:p>
            <a:pPr defTabSz="966612">
              <a:defRPr/>
            </a:pPr>
            <a:endParaRPr lang="es-CO" sz="1200" dirty="0">
              <a:latin typeface="+mj-lt"/>
            </a:endParaRPr>
          </a:p>
          <a:p>
            <a:endParaRPr lang="es-MX" sz="1200" dirty="0">
              <a:latin typeface="+mj-lt"/>
            </a:endParaRPr>
          </a:p>
        </p:txBody>
      </p:sp>
      <p:sp>
        <p:nvSpPr>
          <p:cNvPr id="4" name="Slide Number Placeholder 3"/>
          <p:cNvSpPr>
            <a:spLocks noGrp="1"/>
          </p:cNvSpPr>
          <p:nvPr>
            <p:ph type="sldNum" sz="quarter" idx="5"/>
          </p:nvPr>
        </p:nvSpPr>
        <p:spPr/>
        <p:txBody>
          <a:bodyPr/>
          <a:lstStyle/>
          <a:p>
            <a:fld id="{2809DDCD-DB6F-482F-A9F2-0DA34D32D270}" type="slidenum">
              <a:rPr lang="es-MX" smtClean="0"/>
              <a:t>13</a:t>
            </a:fld>
            <a:endParaRPr lang="es-MX" dirty="0"/>
          </a:p>
        </p:txBody>
      </p:sp>
    </p:spTree>
    <p:extLst>
      <p:ext uri="{BB962C8B-B14F-4D97-AF65-F5344CB8AC3E}">
        <p14:creationId xmlns:p14="http://schemas.microsoft.com/office/powerpoint/2010/main" val="3513842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66612">
              <a:defRPr/>
            </a:pPr>
            <a:r>
              <a:rPr lang="en" sz="1200" noProof="0" dirty="0">
                <a:latin typeface="+mj-lt"/>
              </a:rPr>
              <a:t>This is dangerous in a number of ways, but let's look at this one in particular….do you know that </a:t>
            </a:r>
            <a:r>
              <a:rPr lang="en" sz="1200" noProof="0" dirty="0">
                <a:latin typeface="+mj-lt"/>
                <a:cs typeface="Arial" panose="020B0604020202020204" pitchFamily="34" charset="0"/>
              </a:rPr>
              <a:t>the </a:t>
            </a:r>
            <a:r>
              <a:rPr lang="en" sz="1200" b="0" noProof="0" dirty="0">
                <a:latin typeface="+mj-lt"/>
                <a:cs typeface="Arial" panose="020B0604020202020204" pitchFamily="34" charset="0"/>
              </a:rPr>
              <a:t>symptoms of excess alcohol and hypoglycemia can be VERY similar?</a:t>
            </a:r>
            <a:endParaRPr lang="es-MX" sz="1200" b="0" noProof="0" dirty="0">
              <a:latin typeface="+mj-lt"/>
            </a:endParaRPr>
          </a:p>
          <a:p>
            <a:pPr algn="l"/>
            <a:endParaRPr lang="es-MX" sz="1200" dirty="0">
              <a:latin typeface="+mj-lt"/>
            </a:endParaRPr>
          </a:p>
          <a:p>
            <a:pPr lvl="0" algn="l"/>
            <a:r>
              <a:rPr lang="en" sz="1200" dirty="0">
                <a:latin typeface="+mj-lt"/>
                <a:cs typeface="Arial" panose="020B0604020202020204" pitchFamily="34" charset="0"/>
              </a:rPr>
              <a:t>Confusion</a:t>
            </a:r>
            <a:endParaRPr lang="es-MX" sz="1200" b="1" dirty="0">
              <a:latin typeface="+mj-lt"/>
              <a:cs typeface="Arial" panose="020B0604020202020204" pitchFamily="34" charset="0"/>
            </a:endParaRPr>
          </a:p>
          <a:p>
            <a:pPr lvl="0" algn="l"/>
            <a:r>
              <a:rPr lang="en" sz="1200" dirty="0">
                <a:latin typeface="+mj-lt"/>
                <a:cs typeface="Arial" panose="020B0604020202020204" pitchFamily="34" charset="0"/>
              </a:rPr>
              <a:t>Drowsiness</a:t>
            </a:r>
            <a:endParaRPr lang="es-MX" sz="1200" b="1" dirty="0">
              <a:latin typeface="+mj-lt"/>
              <a:cs typeface="Arial" panose="020B0604020202020204" pitchFamily="34" charset="0"/>
            </a:endParaRPr>
          </a:p>
          <a:p>
            <a:pPr lvl="0" algn="l"/>
            <a:r>
              <a:rPr lang="en" sz="1200" dirty="0">
                <a:latin typeface="+mj-lt"/>
                <a:cs typeface="Arial" panose="020B0604020202020204" pitchFamily="34" charset="0"/>
              </a:rPr>
              <a:t>Blurry vision</a:t>
            </a:r>
          </a:p>
          <a:p>
            <a:pPr lvl="0" algn="l"/>
            <a:r>
              <a:rPr lang="en" sz="1200" dirty="0">
                <a:latin typeface="+mj-lt"/>
                <a:cs typeface="Arial" panose="020B0604020202020204" pitchFamily="34" charset="0"/>
              </a:rPr>
              <a:t>Headaches</a:t>
            </a:r>
            <a:endParaRPr lang="es-MX" sz="1200" b="1" dirty="0">
              <a:latin typeface="+mj-lt"/>
              <a:cs typeface="Arial" panose="020B0604020202020204" pitchFamily="34" charset="0"/>
            </a:endParaRPr>
          </a:p>
          <a:p>
            <a:pPr lvl="0" algn="l"/>
            <a:r>
              <a:rPr lang="en" sz="1200" dirty="0">
                <a:latin typeface="+mj-lt"/>
                <a:cs typeface="Arial" panose="020B0604020202020204" pitchFamily="34" charset="0"/>
              </a:rPr>
              <a:t>Lightheadedness or dizziness</a:t>
            </a:r>
            <a:endParaRPr lang="es-MX" sz="1200" b="1" dirty="0">
              <a:latin typeface="+mj-lt"/>
              <a:cs typeface="Arial" panose="020B0604020202020204" pitchFamily="34" charset="0"/>
            </a:endParaRPr>
          </a:p>
          <a:p>
            <a:pPr lvl="0" algn="l"/>
            <a:r>
              <a:rPr lang="en" sz="1200" dirty="0">
                <a:latin typeface="+mj-lt"/>
                <a:cs typeface="Arial" panose="020B0604020202020204" pitchFamily="34" charset="0"/>
              </a:rPr>
              <a:t>Lack of coordination</a:t>
            </a:r>
            <a:endParaRPr lang="es-MX" sz="1200" b="1" dirty="0">
              <a:latin typeface="+mj-lt"/>
              <a:cs typeface="Arial" panose="020B0604020202020204" pitchFamily="34" charset="0"/>
            </a:endParaRPr>
          </a:p>
          <a:p>
            <a:pPr lvl="0" algn="l"/>
            <a:r>
              <a:rPr lang="en" sz="1200" dirty="0">
                <a:latin typeface="+mj-lt"/>
                <a:cs typeface="Arial" panose="020B0604020202020204" pitchFamily="34" charset="0"/>
              </a:rPr>
              <a:t>Unconsciousness.</a:t>
            </a:r>
            <a:endParaRPr lang="es-MX" sz="1200" b="1" dirty="0">
              <a:latin typeface="+mj-lt"/>
              <a:cs typeface="Arial" panose="020B0604020202020204" pitchFamily="34" charset="0"/>
            </a:endParaRPr>
          </a:p>
          <a:p>
            <a:pPr lvl="0" algn="l" fontAlgn="base"/>
            <a:endParaRPr lang="es-MX" sz="1200" dirty="0">
              <a:latin typeface="+mj-lt"/>
              <a:cs typeface="Arial" panose="020B0604020202020204" pitchFamily="34" charset="0"/>
            </a:endParaRPr>
          </a:p>
          <a:p>
            <a:pPr lvl="0" algn="l" fontAlgn="base"/>
            <a:r>
              <a:rPr lang="en" sz="1200" dirty="0">
                <a:latin typeface="+mj-lt"/>
                <a:cs typeface="Arial" panose="020B0604020202020204" pitchFamily="34" charset="0"/>
              </a:rPr>
              <a:t>It would not be a good thing if someone confused the symptoms and thought that you </a:t>
            </a:r>
            <a:r>
              <a:rPr lang="en" sz="1200" dirty="0" smtClean="0">
                <a:latin typeface="+mj-lt"/>
                <a:cs typeface="Arial" panose="020B0604020202020204" pitchFamily="34" charset="0"/>
              </a:rPr>
              <a:t>are intoxicated instead </a:t>
            </a:r>
            <a:r>
              <a:rPr lang="en" sz="1200" dirty="0">
                <a:latin typeface="+mj-lt"/>
                <a:cs typeface="Arial" panose="020B0604020202020204" pitchFamily="34" charset="0"/>
              </a:rPr>
              <a:t>of </a:t>
            </a:r>
            <a:r>
              <a:rPr lang="en" sz="1200" dirty="0" smtClean="0">
                <a:latin typeface="+mj-lt"/>
                <a:cs typeface="Arial" panose="020B0604020202020204" pitchFamily="34" charset="0"/>
              </a:rPr>
              <a:t>suffering from hypoglycemia</a:t>
            </a:r>
            <a:r>
              <a:rPr lang="en" sz="1200" dirty="0">
                <a:latin typeface="+mj-lt"/>
                <a:cs typeface="Arial" panose="020B0604020202020204" pitchFamily="34" charset="0"/>
              </a:rPr>
              <a:t>. If they think you were knocked unconscious, they may not give you the proper help and treatment – as hypoglycaemia needs to be treated promptly.</a:t>
            </a:r>
          </a:p>
        </p:txBody>
      </p:sp>
      <p:sp>
        <p:nvSpPr>
          <p:cNvPr id="4" name="Slide Number Placeholder 3"/>
          <p:cNvSpPr>
            <a:spLocks noGrp="1"/>
          </p:cNvSpPr>
          <p:nvPr>
            <p:ph type="sldNum" sz="quarter" idx="5"/>
          </p:nvPr>
        </p:nvSpPr>
        <p:spPr/>
        <p:txBody>
          <a:bodyPr/>
          <a:lstStyle/>
          <a:p>
            <a:fld id="{2809DDCD-DB6F-482F-A9F2-0DA34D32D270}" type="slidenum">
              <a:rPr lang="es-MX" smtClean="0"/>
              <a:t>14</a:t>
            </a:fld>
            <a:endParaRPr lang="es-MX" dirty="0"/>
          </a:p>
        </p:txBody>
      </p:sp>
    </p:spTree>
    <p:extLst>
      <p:ext uri="{BB962C8B-B14F-4D97-AF65-F5344CB8AC3E}">
        <p14:creationId xmlns:p14="http://schemas.microsoft.com/office/powerpoint/2010/main" val="762957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fontAlgn="base"/>
            <a:r>
              <a:rPr lang="en" sz="1200" dirty="0">
                <a:latin typeface="+mj-lt"/>
              </a:rPr>
              <a:t>And these are not the only </a:t>
            </a:r>
            <a:r>
              <a:rPr lang="en" sz="1200" dirty="0" smtClean="0">
                <a:latin typeface="+mj-lt"/>
              </a:rPr>
              <a:t>harm….</a:t>
            </a:r>
            <a:r>
              <a:rPr lang="en" sz="1200" dirty="0">
                <a:latin typeface="+mj-lt"/>
              </a:rPr>
              <a:t>as we saw before, there are many more….</a:t>
            </a:r>
          </a:p>
          <a:p>
            <a:pPr lvl="0" algn="l" fontAlgn="base"/>
            <a:endParaRPr lang="es-CO" sz="1200" dirty="0">
              <a:latin typeface="+mj-lt"/>
            </a:endParaRPr>
          </a:p>
          <a:p>
            <a:pPr lvl="0" algn="l" fontAlgn="base"/>
            <a:r>
              <a:rPr lang="en" sz="1200" dirty="0">
                <a:latin typeface="+mj-lt"/>
              </a:rPr>
              <a:t>Drinking alcohol could worsen complications already common in diabetics such as neurological, eye or kidney damage</a:t>
            </a:r>
          </a:p>
          <a:p>
            <a:pPr lvl="0" algn="l" fontAlgn="base"/>
            <a:endParaRPr lang="es-CO" sz="1200" dirty="0">
              <a:latin typeface="+mj-lt"/>
            </a:endParaRPr>
          </a:p>
          <a:p>
            <a:pPr lvl="0" algn="l" fontAlgn="base"/>
            <a:r>
              <a:rPr lang="en" sz="1200" dirty="0">
                <a:latin typeface="+mj-lt"/>
              </a:rPr>
              <a:t>Remember that weight gain makes diabetes more difficult to control and alcohol causes possible weight gain since alcohol is high in calories.</a:t>
            </a:r>
          </a:p>
          <a:p>
            <a:pPr lvl="0" algn="l" fontAlgn="base"/>
            <a:endParaRPr lang="en-US" sz="1200" dirty="0">
              <a:latin typeface="+mj-lt"/>
            </a:endParaRPr>
          </a:p>
          <a:p>
            <a:pPr algn="l" defTabSz="966612">
              <a:defRPr/>
            </a:pPr>
            <a:r>
              <a:rPr lang="en" sz="1200" dirty="0">
                <a:latin typeface="+mj-lt"/>
              </a:rPr>
              <a:t>And </a:t>
            </a:r>
            <a:r>
              <a:rPr lang="en" sz="1200" dirty="0" smtClean="0">
                <a:latin typeface="+mj-lt"/>
              </a:rPr>
              <a:t>because of these </a:t>
            </a:r>
            <a:r>
              <a:rPr lang="en" sz="1200" dirty="0">
                <a:latin typeface="+mj-lt"/>
              </a:rPr>
              <a:t>calories, it can also spike your blood sugar since beer and sugary mixed drinks are high in carbs, and </a:t>
            </a:r>
            <a:r>
              <a:rPr lang="en" sz="1200" dirty="0" smtClean="0">
                <a:latin typeface="+mj-lt"/>
              </a:rPr>
              <a:t>the </a:t>
            </a:r>
            <a:r>
              <a:rPr lang="en" sz="1200" dirty="0">
                <a:latin typeface="+mj-lt"/>
              </a:rPr>
              <a:t>excess carbs can cause your blood sugar levels to spike.</a:t>
            </a:r>
          </a:p>
          <a:p>
            <a:pPr algn="l" defTabSz="966612">
              <a:defRPr/>
            </a:pPr>
            <a:endParaRPr lang="es-CO" sz="1200" dirty="0">
              <a:latin typeface="+mj-lt"/>
            </a:endParaRPr>
          </a:p>
          <a:p>
            <a:pPr algn="l" defTabSz="966612">
              <a:defRPr/>
            </a:pPr>
            <a:r>
              <a:rPr lang="en" sz="1200" dirty="0">
                <a:latin typeface="+mj-lt"/>
              </a:rPr>
              <a:t>But….we can improve! Don't be discouraged… </a:t>
            </a:r>
            <a:r>
              <a:rPr lang="en" sz="1200" noProof="0" dirty="0">
                <a:latin typeface="+mj-lt"/>
              </a:rPr>
              <a:t>why do you think we focus on this topic in a diabetes prevention and management class</a:t>
            </a:r>
            <a:r>
              <a:rPr lang="en" sz="1200" noProof="0" dirty="0" smtClean="0">
                <a:latin typeface="+mj-lt"/>
              </a:rPr>
              <a:t>? </a:t>
            </a:r>
            <a:r>
              <a:rPr lang="en" sz="1200" noProof="0" dirty="0">
                <a:latin typeface="+mj-lt"/>
              </a:rPr>
              <a:t>Because by looking for solutions for your diabetes, such as changes in eating and exercise habits, we can gradually eradicate other consequences of those bad habits that lead us to develop diabetes.</a:t>
            </a:r>
          </a:p>
          <a:p>
            <a:pPr algn="l" defTabSz="966612">
              <a:defRPr/>
            </a:pPr>
            <a:endParaRPr lang="es-MX" sz="1200" noProof="0" dirty="0">
              <a:latin typeface="+mj-lt"/>
            </a:endParaRPr>
          </a:p>
          <a:p>
            <a:pPr algn="l" defTabSz="966612">
              <a:defRPr/>
            </a:pPr>
            <a:r>
              <a:rPr lang="en" sz="1200" noProof="0" dirty="0">
                <a:latin typeface="+mj-lt"/>
              </a:rPr>
              <a:t>So…let's </a:t>
            </a:r>
            <a:r>
              <a:rPr lang="en" sz="1200" noProof="0" dirty="0" smtClean="0">
                <a:latin typeface="+mj-lt"/>
              </a:rPr>
              <a:t>set goals</a:t>
            </a:r>
            <a:r>
              <a:rPr lang="en" sz="1200" noProof="0" dirty="0">
                <a:latin typeface="+mj-lt"/>
              </a:rPr>
              <a:t>!</a:t>
            </a:r>
          </a:p>
          <a:p>
            <a:pPr algn="l" defTabSz="966612">
              <a:defRPr/>
            </a:pPr>
            <a:endParaRPr lang="es-CO" sz="1200" dirty="0">
              <a:latin typeface="+mj-lt"/>
            </a:endParaRPr>
          </a:p>
          <a:p>
            <a:pPr algn="l" defTabSz="966612">
              <a:defRPr/>
            </a:pPr>
            <a:endParaRPr lang="es-CO" sz="1200" dirty="0">
              <a:latin typeface="+mj-lt"/>
            </a:endParaRPr>
          </a:p>
          <a:p>
            <a:pPr algn="l" defTabSz="966612">
              <a:defRPr/>
            </a:pPr>
            <a:endParaRPr lang="en-US" sz="1200" dirty="0">
              <a:latin typeface="+mj-lt"/>
            </a:endParaRPr>
          </a:p>
          <a:p>
            <a:pPr algn="l"/>
            <a:endParaRPr lang="es-MX" sz="1200" dirty="0">
              <a:latin typeface="+mj-lt"/>
            </a:endParaRPr>
          </a:p>
        </p:txBody>
      </p:sp>
      <p:sp>
        <p:nvSpPr>
          <p:cNvPr id="4" name="Slide Number Placeholder 3"/>
          <p:cNvSpPr>
            <a:spLocks noGrp="1"/>
          </p:cNvSpPr>
          <p:nvPr>
            <p:ph type="sldNum" sz="quarter" idx="5"/>
          </p:nvPr>
        </p:nvSpPr>
        <p:spPr/>
        <p:txBody>
          <a:bodyPr/>
          <a:lstStyle/>
          <a:p>
            <a:fld id="{2809DDCD-DB6F-482F-A9F2-0DA34D32D270}" type="slidenum">
              <a:rPr lang="es-MX" smtClean="0"/>
              <a:t>15</a:t>
            </a:fld>
            <a:endParaRPr lang="es-MX" dirty="0"/>
          </a:p>
        </p:txBody>
      </p:sp>
    </p:spTree>
    <p:extLst>
      <p:ext uri="{BB962C8B-B14F-4D97-AF65-F5344CB8AC3E}">
        <p14:creationId xmlns:p14="http://schemas.microsoft.com/office/powerpoint/2010/main" val="4103490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 sz="1200" b="0" i="0" dirty="0">
                <a:solidFill>
                  <a:srgbClr val="444444"/>
                </a:solidFill>
                <a:effectLst/>
                <a:latin typeface="+mj-lt"/>
              </a:rPr>
              <a:t>Quitting these bad habits is important for your health.</a:t>
            </a:r>
          </a:p>
          <a:p>
            <a:pPr algn="l" fontAlgn="base"/>
            <a:r>
              <a:rPr lang="en" sz="1200" b="0" i="0" dirty="0">
                <a:solidFill>
                  <a:srgbClr val="444444"/>
                </a:solidFill>
                <a:effectLst/>
                <a:latin typeface="+mj-lt"/>
              </a:rPr>
              <a:t>Shortly after quitting smoking, circulation begins to improve and blood pressure begins to return to normal. Your sense of smell and taste return and you begin to breathe more easily. In the long term, quitting tobacco can help you live longer. Your risk of cancer decreases </a:t>
            </a:r>
            <a:r>
              <a:rPr lang="en" sz="1200" b="0" i="0" dirty="0" smtClean="0">
                <a:solidFill>
                  <a:srgbClr val="444444"/>
                </a:solidFill>
                <a:effectLst/>
                <a:latin typeface="+mj-lt"/>
              </a:rPr>
              <a:t>each </a:t>
            </a:r>
            <a:r>
              <a:rPr lang="en" sz="1200" b="0" i="0" dirty="0">
                <a:solidFill>
                  <a:srgbClr val="444444"/>
                </a:solidFill>
                <a:effectLst/>
                <a:latin typeface="+mj-lt"/>
              </a:rPr>
              <a:t>year </a:t>
            </a:r>
            <a:r>
              <a:rPr lang="en" sz="1200" b="0" i="0" dirty="0" smtClean="0">
                <a:solidFill>
                  <a:srgbClr val="444444"/>
                </a:solidFill>
                <a:effectLst/>
                <a:latin typeface="+mj-lt"/>
              </a:rPr>
              <a:t>that passes without smoking. </a:t>
            </a:r>
            <a:endParaRPr lang="en" sz="1200" b="0" i="0" dirty="0">
              <a:solidFill>
                <a:srgbClr val="444444"/>
              </a:solidFill>
              <a:effectLst/>
              <a:latin typeface="+mj-lt"/>
            </a:endParaRPr>
          </a:p>
          <a:p>
            <a:pPr algn="l" fontAlgn="base"/>
            <a:r>
              <a:rPr lang="en" sz="1200" b="0" i="0" dirty="0" smtClean="0">
                <a:solidFill>
                  <a:srgbClr val="444444"/>
                </a:solidFill>
                <a:effectLst/>
                <a:latin typeface="+mj-lt"/>
              </a:rPr>
              <a:t>Quitting </a:t>
            </a:r>
            <a:r>
              <a:rPr lang="en" sz="1200" b="0" i="0" dirty="0">
                <a:solidFill>
                  <a:srgbClr val="444444"/>
                </a:solidFill>
                <a:effectLst/>
                <a:latin typeface="+mj-lt"/>
              </a:rPr>
              <a:t>is not easy. You may have short-term effects, such as weight gain, irritability, and anxiety. Some people try several times before succeeding. There are many ways to quit smoking. Some people </a:t>
            </a:r>
            <a:r>
              <a:rPr lang="en" sz="1200" b="0" i="0" dirty="0" smtClean="0">
                <a:solidFill>
                  <a:srgbClr val="444444"/>
                </a:solidFill>
                <a:effectLst/>
                <a:latin typeface="+mj-lt"/>
              </a:rPr>
              <a:t>stop it all at once</a:t>
            </a:r>
            <a:r>
              <a:rPr lang="en" sz="1200" b="0" i="0" u="none" dirty="0" smtClean="0">
                <a:solidFill>
                  <a:srgbClr val="444444"/>
                </a:solidFill>
                <a:effectLst/>
                <a:latin typeface="+mj-lt"/>
              </a:rPr>
              <a:t>. </a:t>
            </a:r>
            <a:r>
              <a:rPr lang="en" sz="1200" b="0" i="0" u="none" dirty="0">
                <a:solidFill>
                  <a:srgbClr val="444444"/>
                </a:solidFill>
                <a:effectLst/>
                <a:latin typeface="+mj-lt"/>
              </a:rPr>
              <a:t>Others </a:t>
            </a:r>
            <a:r>
              <a:rPr lang="en" sz="1200" b="0" i="0" u="none" dirty="0" smtClean="0">
                <a:solidFill>
                  <a:srgbClr val="444444"/>
                </a:solidFill>
                <a:effectLst/>
                <a:latin typeface="+mj-lt"/>
              </a:rPr>
              <a:t>take avantage</a:t>
            </a:r>
            <a:r>
              <a:rPr lang="en" sz="1200" b="0" i="0" u="none" baseline="0" dirty="0" smtClean="0">
                <a:solidFill>
                  <a:srgbClr val="444444"/>
                </a:solidFill>
                <a:effectLst/>
                <a:latin typeface="+mj-lt"/>
              </a:rPr>
              <a:t> of </a:t>
            </a:r>
            <a:r>
              <a:rPr lang="en" sz="1200" b="0" i="0" u="none" dirty="0" smtClean="0">
                <a:solidFill>
                  <a:srgbClr val="444444"/>
                </a:solidFill>
                <a:effectLst/>
                <a:latin typeface="+mj-lt"/>
              </a:rPr>
              <a:t>the </a:t>
            </a:r>
            <a:r>
              <a:rPr lang="en" sz="1200" b="0" i="0" u="none" dirty="0">
                <a:solidFill>
                  <a:srgbClr val="444444"/>
                </a:solidFill>
                <a:effectLst/>
                <a:latin typeface="+mj-lt"/>
              </a:rPr>
              <a:t>benefits of step-by-step manuals, guidance, or medications or products that help </a:t>
            </a:r>
            <a:r>
              <a:rPr lang="en" sz="1200" b="0" i="0" u="none" dirty="0">
                <a:solidFill>
                  <a:schemeClr val="tx1"/>
                </a:solidFill>
                <a:effectLst/>
                <a:latin typeface="+mj-lt"/>
              </a:rPr>
              <a:t>reduce nicotine addiction. Some people think that the switch to </a:t>
            </a:r>
            <a:r>
              <a:rPr lang="en" sz="1200" b="0" i="0" u="none" strike="noStrike" dirty="0">
                <a:solidFill>
                  <a:schemeClr val="tx1"/>
                </a:solidFill>
                <a:effectLst/>
                <a:latin typeface="+mj-lt"/>
                <a:hlinkClick r:id="rId3">
                  <a:extLst>
                    <a:ext uri="{A12FA001-AC4F-418D-AE19-62706E023703}">
                      <ahyp:hlinkClr xmlns:ahyp="http://schemas.microsoft.com/office/drawing/2018/hyperlinkcolor" xmlns="" val="tx"/>
                    </a:ext>
                  </a:extLst>
                </a:hlinkClick>
              </a:rPr>
              <a:t>e-cigarettes</a:t>
            </a:r>
            <a:r>
              <a:rPr lang="en" sz="1200" b="0" i="0" u="none" dirty="0">
                <a:solidFill>
                  <a:schemeClr val="tx1"/>
                </a:solidFill>
                <a:effectLst/>
                <a:latin typeface="+mj-lt"/>
              </a:rPr>
              <a:t> </a:t>
            </a:r>
            <a:r>
              <a:rPr lang="en" sz="1200" b="0" i="0" dirty="0">
                <a:solidFill>
                  <a:srgbClr val="444444"/>
                </a:solidFill>
                <a:effectLst/>
                <a:latin typeface="+mj-lt"/>
              </a:rPr>
              <a:t>may help you quit smoking, </a:t>
            </a:r>
            <a:r>
              <a:rPr lang="en" sz="1200" b="0" i="0" dirty="0" smtClean="0">
                <a:solidFill>
                  <a:srgbClr val="444444"/>
                </a:solidFill>
                <a:effectLst/>
                <a:latin typeface="+mj-lt"/>
              </a:rPr>
              <a:t>but this </a:t>
            </a:r>
            <a:r>
              <a:rPr lang="en" sz="1200" b="0" i="0" dirty="0">
                <a:solidFill>
                  <a:srgbClr val="444444"/>
                </a:solidFill>
                <a:effectLst/>
                <a:latin typeface="+mj-lt"/>
              </a:rPr>
              <a:t>has not been proven. Your healthcare provider can help you find the best way to </a:t>
            </a:r>
            <a:r>
              <a:rPr lang="en" sz="1200" b="0" i="0" dirty="0" smtClean="0">
                <a:solidFill>
                  <a:srgbClr val="444444"/>
                </a:solidFill>
                <a:effectLst/>
                <a:latin typeface="+mj-lt"/>
              </a:rPr>
              <a:t>quit smoking.</a:t>
            </a:r>
            <a:endParaRPr lang="en" sz="1200" b="0" i="0" dirty="0">
              <a:solidFill>
                <a:srgbClr val="444444"/>
              </a:solidFill>
              <a:effectLst/>
              <a:latin typeface="+mj-lt"/>
            </a:endParaRPr>
          </a:p>
          <a:p>
            <a:pPr algn="l" fontAlgn="base"/>
            <a:r>
              <a:rPr lang="en" sz="1200" b="0" i="0" dirty="0">
                <a:solidFill>
                  <a:srgbClr val="444444"/>
                </a:solidFill>
                <a:effectLst/>
                <a:latin typeface="+mj-lt"/>
              </a:rPr>
              <a:t>NIH: </a:t>
            </a:r>
            <a:r>
              <a:rPr lang="en" sz="1200" b="0" i="0" dirty="0" smtClean="0">
                <a:solidFill>
                  <a:srgbClr val="444444"/>
                </a:solidFill>
                <a:effectLst/>
                <a:latin typeface="+mj-lt"/>
              </a:rPr>
              <a:t>The National </a:t>
            </a:r>
            <a:r>
              <a:rPr lang="en" sz="1200" b="0" i="0" dirty="0">
                <a:solidFill>
                  <a:srgbClr val="444444"/>
                </a:solidFill>
                <a:effectLst/>
                <a:latin typeface="+mj-lt"/>
              </a:rPr>
              <a:t>Cancer Institute tells you that you </a:t>
            </a:r>
            <a:r>
              <a:rPr lang="en" sz="1200" b="0" i="0" dirty="0">
                <a:solidFill>
                  <a:srgbClr val="000000"/>
                </a:solidFill>
                <a:effectLst/>
                <a:latin typeface="+mj-lt"/>
              </a:rPr>
              <a:t>can quit smoking for good, even if you've tried before and failed. Actually, almost all smokers have had to try several times before succeeding. Stay positive, and don't give up.</a:t>
            </a:r>
          </a:p>
          <a:p>
            <a:pPr algn="l" fontAlgn="base"/>
            <a:endParaRPr lang="es-ES" sz="1200" b="0" i="0" dirty="0">
              <a:solidFill>
                <a:srgbClr val="000000"/>
              </a:solidFill>
              <a:effectLst/>
              <a:latin typeface="+mj-lt"/>
            </a:endParaRPr>
          </a:p>
          <a:p>
            <a:pPr algn="l" fontAlgn="base"/>
            <a:endParaRPr lang="en-US" sz="1200"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16</a:t>
            </a:fld>
            <a:endParaRPr lang="en-US" dirty="0"/>
          </a:p>
        </p:txBody>
      </p:sp>
    </p:spTree>
    <p:extLst>
      <p:ext uri="{BB962C8B-B14F-4D97-AF65-F5344CB8AC3E}">
        <p14:creationId xmlns:p14="http://schemas.microsoft.com/office/powerpoint/2010/main" val="2740534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 sz="1200" b="0" i="0" dirty="0">
                <a:solidFill>
                  <a:srgbClr val="444444"/>
                </a:solidFill>
                <a:effectLst/>
                <a:latin typeface="+mj-lt"/>
              </a:rPr>
              <a:t>When you start to </a:t>
            </a:r>
            <a:r>
              <a:rPr lang="en" sz="1200" b="0" i="0" u="none" strike="noStrike" dirty="0">
                <a:solidFill>
                  <a:srgbClr val="0563C1"/>
                </a:solidFill>
                <a:effectLst/>
                <a:latin typeface="+mj-lt"/>
                <a:hlinkClick r:id="rId3">
                  <a:extLst>
                    <a:ext uri="{A12FA001-AC4F-418D-AE19-62706E023703}">
                      <ahyp:hlinkClr xmlns:ahyp="http://schemas.microsoft.com/office/drawing/2018/hyperlinkcolor" xmlns="" val="tx"/>
                    </a:ext>
                  </a:extLst>
                </a:hlinkClick>
              </a:rPr>
              <a:t>quit </a:t>
            </a:r>
            <a:r>
              <a:rPr lang="en" sz="1200" b="0" i="0" u="none" strike="noStrike" dirty="0">
                <a:solidFill>
                  <a:schemeClr val="bg1"/>
                </a:solidFill>
                <a:effectLst/>
                <a:latin typeface="+mj-lt"/>
                <a:hlinkClick r:id="rId3">
                  <a:extLst>
                    <a:ext uri="{A12FA001-AC4F-418D-AE19-62706E023703}">
                      <ahyp:hlinkClr xmlns:ahyp="http://schemas.microsoft.com/office/drawing/2018/hyperlinkcolor" xmlns="" val="tx"/>
                    </a:ext>
                  </a:extLst>
                </a:hlinkClick>
              </a:rPr>
              <a:t>smoking </a:t>
            </a:r>
            <a:r>
              <a:rPr lang="en" sz="1200" b="0" i="0" u="none" strike="noStrike" dirty="0">
                <a:solidFill>
                  <a:schemeClr val="bg1"/>
                </a:solidFill>
                <a:effectLst/>
                <a:latin typeface="+mj-lt"/>
              </a:rPr>
              <a:t>or drinking </a:t>
            </a:r>
            <a:r>
              <a:rPr lang="en" sz="1200" b="0" i="0" u="none" dirty="0">
                <a:solidFill>
                  <a:schemeClr val="bg1"/>
                </a:solidFill>
                <a:effectLst/>
                <a:latin typeface="+mj-lt"/>
              </a:rPr>
              <a:t>, your body goes through </a:t>
            </a:r>
            <a:r>
              <a:rPr lang="en" sz="1200" b="0" i="0" u="none" strike="noStrike" dirty="0">
                <a:solidFill>
                  <a:schemeClr val="bg1"/>
                </a:solidFill>
                <a:effectLst/>
                <a:latin typeface="+mj-lt"/>
                <a:hlinkClick r:id="rId3">
                  <a:extLst>
                    <a:ext uri="{A12FA001-AC4F-418D-AE19-62706E023703}">
                      <ahyp:hlinkClr xmlns:ahyp="http://schemas.microsoft.com/office/drawing/2018/hyperlinkcolor" xmlns="" val="tx"/>
                    </a:ext>
                  </a:extLst>
                </a:hlinkClick>
              </a:rPr>
              <a:t>nicotine </a:t>
            </a:r>
            <a:r>
              <a:rPr lang="en" sz="1200" b="0" i="0" u="none" strike="noStrike" dirty="0">
                <a:solidFill>
                  <a:schemeClr val="bg1"/>
                </a:solidFill>
                <a:effectLst/>
                <a:latin typeface="+mj-lt"/>
              </a:rPr>
              <a:t>and alcohol </a:t>
            </a:r>
            <a:r>
              <a:rPr lang="en" sz="1200" b="0" i="0" u="none" strike="noStrike" dirty="0">
                <a:solidFill>
                  <a:srgbClr val="0563C1"/>
                </a:solidFill>
                <a:effectLst/>
                <a:latin typeface="+mj-lt"/>
                <a:hlinkClick r:id="rId3">
                  <a:extLst>
                    <a:ext uri="{A12FA001-AC4F-418D-AE19-62706E023703}">
                      <ahyp:hlinkClr xmlns:ahyp="http://schemas.microsoft.com/office/drawing/2018/hyperlinkcolor" xmlns="" val="tx"/>
                    </a:ext>
                  </a:extLst>
                </a:hlinkClick>
              </a:rPr>
              <a:t>withdrawal </a:t>
            </a:r>
            <a:r>
              <a:rPr lang="en" sz="1200" b="0" i="0" u="none" dirty="0">
                <a:solidFill>
                  <a:schemeClr val="bg1"/>
                </a:solidFill>
                <a:effectLst/>
                <a:latin typeface="+mj-lt"/>
              </a:rPr>
              <a:t>. You may feel tired, moody, and have headaches or even other symptoms. Previously, you may have dealt with these feelings by resorting to bad habits.</a:t>
            </a:r>
          </a:p>
          <a:p>
            <a:pPr algn="l" fontAlgn="base"/>
            <a:r>
              <a:rPr lang="en" sz="1200" b="0" i="0" u="none" dirty="0">
                <a:solidFill>
                  <a:schemeClr val="bg1"/>
                </a:solidFill>
                <a:effectLst/>
                <a:latin typeface="+mj-lt"/>
              </a:rPr>
              <a:t>Certain places and activities can trigger anxiety. If you used to smoke or drink after eating or talking on the phone, these things can make you want a cigarette or a drink.</a:t>
            </a:r>
          </a:p>
          <a:p>
            <a:pPr algn="l"/>
            <a:r>
              <a:rPr lang="en" sz="1200" b="0" i="0" u="none" dirty="0">
                <a:solidFill>
                  <a:schemeClr val="bg1"/>
                </a:solidFill>
                <a:effectLst/>
                <a:latin typeface="+mj-lt"/>
              </a:rPr>
              <a:t>Expect to feel anxious for a few weeks after quitting smoking and drinking. The first few days will probably be the worst. The more time passes, the anxiety should become less intense.</a:t>
            </a:r>
          </a:p>
          <a:p>
            <a:pPr algn="l"/>
            <a:endParaRPr lang="es-ES" sz="1200" b="0" i="0" u="none" dirty="0">
              <a:solidFill>
                <a:schemeClr val="bg1"/>
              </a:solidFill>
              <a:effectLst/>
              <a:latin typeface="+mj-lt"/>
            </a:endParaRPr>
          </a:p>
          <a:p>
            <a:pPr algn="l"/>
            <a:r>
              <a:rPr lang="en" sz="1200" b="0" i="0" u="none" dirty="0">
                <a:solidFill>
                  <a:schemeClr val="bg1"/>
                </a:solidFill>
                <a:effectLst/>
                <a:latin typeface="+mj-lt"/>
              </a:rPr>
              <a:t>Triggers are things that make you want to smoke or drink. Each person has different triggers, such as a stressful situation, having a cup of coffee, going to a party, or smelling cigarette smoke or seeing someone else drink. Identifying your triggers and learning how best to handle them is your first line of defense.</a:t>
            </a:r>
          </a:p>
          <a:p>
            <a:pPr algn="l"/>
            <a:r>
              <a:rPr lang="en" sz="1200" b="1" i="0" u="none" dirty="0">
                <a:solidFill>
                  <a:schemeClr val="bg1"/>
                </a:solidFill>
                <a:effectLst/>
                <a:latin typeface="+mj-lt"/>
              </a:rPr>
              <a:t>Emotional</a:t>
            </a:r>
            <a:r>
              <a:rPr lang="en" sz="1200" b="0" i="0" u="none" dirty="0">
                <a:solidFill>
                  <a:schemeClr val="bg1"/>
                </a:solidFill>
                <a:effectLst/>
                <a:latin typeface="+mj-lt"/>
              </a:rPr>
              <a:t>: Many people smoke or drink when they have intense emotions. An emotional trigger reminds you how it felt to smoke and drink to try to improve your mood or escape a bad moment. You can learn to deal with your feelings (stress, anxiety, boredom, depression, happiness, loneliness, contentment, etc.) without relying on cigarettes or alcohol. Try these ways to manage emotional triggers: Talk about your emotions, exercise, listen to calming music, etc.</a:t>
            </a:r>
          </a:p>
          <a:p>
            <a:pPr algn="l"/>
            <a:r>
              <a:rPr lang="en" sz="1200" b="1" i="0" u="none" dirty="0">
                <a:solidFill>
                  <a:schemeClr val="bg1"/>
                </a:solidFill>
                <a:effectLst/>
                <a:latin typeface="+mj-lt"/>
              </a:rPr>
              <a:t>Pattern</a:t>
            </a:r>
            <a:r>
              <a:rPr lang="en" sz="1200" b="0" i="0" u="none" dirty="0">
                <a:solidFill>
                  <a:schemeClr val="bg1"/>
                </a:solidFill>
                <a:effectLst/>
                <a:latin typeface="+mj-lt"/>
              </a:rPr>
              <a:t>: A trigger pattern is an activity that you associate with smoking or drinking. Among these activities are:</a:t>
            </a:r>
          </a:p>
          <a:p>
            <a:pPr algn="l">
              <a:buFont typeface="Arial" panose="020B0604020202020204" pitchFamily="34" charset="0"/>
              <a:buNone/>
            </a:pPr>
            <a:r>
              <a:rPr lang="en" sz="1200" b="0" i="0" u="none" dirty="0">
                <a:solidFill>
                  <a:schemeClr val="bg1"/>
                </a:solidFill>
                <a:effectLst/>
                <a:latin typeface="+mj-lt"/>
              </a:rPr>
              <a:t>When you talk on the phone / When you watch TV / When you finish eating / When you drink coffee / When you take a break / </a:t>
            </a:r>
            <a:r>
              <a:rPr lang="en" sz="1200" b="0" i="0" dirty="0">
                <a:solidFill>
                  <a:srgbClr val="333333"/>
                </a:solidFill>
                <a:effectLst/>
                <a:latin typeface="+mj-lt"/>
              </a:rPr>
              <a:t>After having sex / Before going to bed, etc.</a:t>
            </a:r>
          </a:p>
          <a:p>
            <a:pPr algn="l">
              <a:buFont typeface="Arial" panose="020B0604020202020204" pitchFamily="34" charset="0"/>
              <a:buNone/>
            </a:pPr>
            <a:r>
              <a:rPr lang="en" sz="1200" b="0" i="0" dirty="0">
                <a:solidFill>
                  <a:srgbClr val="333333"/>
                </a:solidFill>
                <a:effectLst/>
                <a:latin typeface="+mj-lt"/>
              </a:rPr>
              <a:t>How to deal with trigger patterns? One way to overcome trigger patterns is to break the association with the trigger and trade the sensation for another activity.</a:t>
            </a:r>
          </a:p>
          <a:p>
            <a:pPr algn="l">
              <a:buFont typeface="Arial" panose="020B0604020202020204" pitchFamily="34" charset="0"/>
              <a:buNone/>
            </a:pPr>
            <a:r>
              <a:rPr lang="en" sz="1200" b="1" i="0" u="sng" dirty="0">
                <a:solidFill>
                  <a:srgbClr val="333333"/>
                </a:solidFill>
                <a:effectLst/>
                <a:latin typeface="+mj-lt"/>
              </a:rPr>
              <a:t>Social</a:t>
            </a:r>
            <a:r>
              <a:rPr lang="en" sz="1200" b="0" i="0" u="sng" dirty="0">
                <a:solidFill>
                  <a:srgbClr val="333333"/>
                </a:solidFill>
                <a:effectLst/>
                <a:latin typeface="+mj-lt"/>
              </a:rPr>
              <a:t>: These </a:t>
            </a:r>
            <a:r>
              <a:rPr lang="en" sz="1200" b="0" i="0" dirty="0">
                <a:solidFill>
                  <a:srgbClr val="333333"/>
                </a:solidFill>
                <a:effectLst/>
                <a:latin typeface="+mj-lt"/>
              </a:rPr>
              <a:t>are times that generally include other people who smoke or drink. For example: Going to a bar/Going to a party or other social event/Going to a concert/Watching someone else smoke or drink alcohol/Hanging with friends who smoke or drink alcohol/Celebrating a big event</a:t>
            </a:r>
          </a:p>
          <a:p>
            <a:pPr algn="l"/>
            <a:r>
              <a:rPr lang="en" sz="1200" b="0" i="0" dirty="0">
                <a:solidFill>
                  <a:srgbClr val="333333"/>
                </a:solidFill>
                <a:effectLst/>
                <a:latin typeface="+mj-lt"/>
              </a:rPr>
              <a:t>How to handle social triggers? Once you've made the decision to quit smoking or drinking alcohol, it's best to avoid places where people do this, and ask your friends not to do it around you. Over time, it will get easier. Tell your friends and family that you have </a:t>
            </a:r>
            <a:r>
              <a:rPr lang="en" sz="1200" b="0" i="0" dirty="0" smtClean="0">
                <a:solidFill>
                  <a:srgbClr val="333333"/>
                </a:solidFill>
                <a:effectLst/>
                <a:latin typeface="+mj-lt"/>
              </a:rPr>
              <a:t>quit</a:t>
            </a:r>
            <a:r>
              <a:rPr lang="en" sz="1200" b="0" i="0" baseline="0" dirty="0" smtClean="0">
                <a:solidFill>
                  <a:srgbClr val="333333"/>
                </a:solidFill>
                <a:effectLst/>
                <a:latin typeface="+mj-lt"/>
              </a:rPr>
              <a:t> smoking</a:t>
            </a:r>
            <a:r>
              <a:rPr lang="en" sz="1200" b="0" i="0" dirty="0" smtClean="0">
                <a:solidFill>
                  <a:srgbClr val="333333"/>
                </a:solidFill>
                <a:effectLst/>
                <a:latin typeface="+mj-lt"/>
              </a:rPr>
              <a:t>. </a:t>
            </a:r>
            <a:r>
              <a:rPr lang="en" sz="1200" b="0" i="0" dirty="0">
                <a:solidFill>
                  <a:srgbClr val="333333"/>
                </a:solidFill>
                <a:effectLst/>
                <a:latin typeface="+mj-lt"/>
              </a:rPr>
              <a:t>Ask for their support.</a:t>
            </a:r>
          </a:p>
          <a:p>
            <a:pPr algn="l"/>
            <a:r>
              <a:rPr lang="en" sz="1200" b="0" i="0" u="sng" dirty="0">
                <a:solidFill>
                  <a:srgbClr val="333333"/>
                </a:solidFill>
                <a:effectLst/>
                <a:latin typeface="+mj-lt"/>
              </a:rPr>
              <a:t>Withdrawal: </a:t>
            </a:r>
            <a:r>
              <a:rPr lang="en" sz="1200" b="0" i="0" dirty="0">
                <a:solidFill>
                  <a:srgbClr val="333333"/>
                </a:solidFill>
                <a:effectLst/>
                <a:latin typeface="+mj-lt"/>
              </a:rPr>
              <a:t>If you've been smoking or drinking alcohol for a long time, your body is used to getting a regular dose of nicotine or alcohol. When you quit, withdrawal symptoms will produce cravings. Withdrawal triggers can be:</a:t>
            </a:r>
          </a:p>
          <a:p>
            <a:pPr algn="l">
              <a:buFont typeface="Arial" panose="020B0604020202020204" pitchFamily="34" charset="0"/>
              <a:buChar char="•"/>
            </a:pPr>
            <a:r>
              <a:rPr lang="en" sz="1200" b="0" i="0" dirty="0">
                <a:solidFill>
                  <a:srgbClr val="333333"/>
                </a:solidFill>
                <a:effectLst/>
                <a:latin typeface="+mj-lt"/>
              </a:rPr>
              <a:t>Craving the taste of a cigarette or alcoholic beverage</a:t>
            </a:r>
          </a:p>
          <a:p>
            <a:pPr algn="l">
              <a:buFont typeface="Arial" panose="020B0604020202020204" pitchFamily="34" charset="0"/>
              <a:buChar char="•"/>
            </a:pPr>
            <a:r>
              <a:rPr lang="en" sz="1200" b="0" i="0" dirty="0">
                <a:solidFill>
                  <a:srgbClr val="333333"/>
                </a:solidFill>
                <a:effectLst/>
                <a:latin typeface="+mj-lt"/>
              </a:rPr>
              <a:t>Smell cigarette smoke</a:t>
            </a:r>
          </a:p>
          <a:p>
            <a:pPr algn="l">
              <a:buFont typeface="Arial" panose="020B0604020202020204" pitchFamily="34" charset="0"/>
              <a:buChar char="•"/>
            </a:pPr>
            <a:r>
              <a:rPr lang="en" sz="1200" b="0" i="0" dirty="0">
                <a:solidFill>
                  <a:srgbClr val="333333"/>
                </a:solidFill>
                <a:effectLst/>
                <a:latin typeface="+mj-lt"/>
              </a:rPr>
              <a:t>See people drinking alcohol</a:t>
            </a:r>
          </a:p>
          <a:p>
            <a:pPr algn="l">
              <a:buFont typeface="Arial" panose="020B0604020202020204" pitchFamily="34" charset="0"/>
              <a:buChar char="•"/>
            </a:pPr>
            <a:r>
              <a:rPr lang="en" sz="1200" b="0" i="0" dirty="0">
                <a:solidFill>
                  <a:srgbClr val="333333"/>
                </a:solidFill>
                <a:effectLst/>
                <a:latin typeface="+mj-lt"/>
              </a:rPr>
              <a:t>Handling cigarettes, lighters and matches</a:t>
            </a:r>
          </a:p>
          <a:p>
            <a:pPr algn="l">
              <a:buFont typeface="Arial" panose="020B0604020202020204" pitchFamily="34" charset="0"/>
              <a:buChar char="•"/>
            </a:pPr>
            <a:r>
              <a:rPr lang="en" sz="1200" b="0" i="0" dirty="0">
                <a:solidFill>
                  <a:srgbClr val="333333"/>
                </a:solidFill>
                <a:effectLst/>
                <a:latin typeface="+mj-lt"/>
              </a:rPr>
              <a:t>Needing to do something with your hands or mouth</a:t>
            </a:r>
          </a:p>
          <a:p>
            <a:pPr algn="l">
              <a:buFont typeface="Arial" panose="020B0604020202020204" pitchFamily="34" charset="0"/>
              <a:buChar char="•"/>
            </a:pPr>
            <a:r>
              <a:rPr lang="en" sz="1200" b="0" i="0" dirty="0">
                <a:solidFill>
                  <a:srgbClr val="333333"/>
                </a:solidFill>
                <a:effectLst/>
                <a:latin typeface="+mj-lt"/>
              </a:rPr>
              <a:t>Feeling restless or having other </a:t>
            </a:r>
            <a:r>
              <a:rPr lang="en" sz="1200" b="0" i="0" u="sng" dirty="0">
                <a:solidFill>
                  <a:srgbClr val="087599"/>
                </a:solidFill>
                <a:effectLst/>
                <a:latin typeface="+mj-lt"/>
                <a:hlinkClick r:id="rId4"/>
              </a:rPr>
              <a:t>withdrawal symptoms</a:t>
            </a:r>
            <a:endParaRPr lang="es-ES" sz="1200" b="0" i="0" u="sng" dirty="0">
              <a:solidFill>
                <a:srgbClr val="087599"/>
              </a:solidFill>
              <a:effectLst/>
              <a:latin typeface="+mj-lt"/>
            </a:endParaRPr>
          </a:p>
          <a:p>
            <a:pPr algn="l">
              <a:buFont typeface="Arial" panose="020B0604020202020204" pitchFamily="34" charset="0"/>
              <a:buChar char="•"/>
            </a:pPr>
            <a:endParaRPr lang="es-ES" sz="1200" b="0" i="0" u="sng" dirty="0">
              <a:solidFill>
                <a:srgbClr val="087599"/>
              </a:solidFill>
              <a:effectLst/>
              <a:latin typeface="+mj-lt"/>
            </a:endParaRPr>
          </a:p>
          <a:p>
            <a:pPr algn="l">
              <a:buFont typeface="Arial" panose="020B0604020202020204" pitchFamily="34" charset="0"/>
              <a:buChar char="•"/>
            </a:pPr>
            <a:r>
              <a:rPr lang="en" sz="1200" dirty="0">
                <a:latin typeface="+mj-lt"/>
              </a:rPr>
              <a:t>All habits, compulsions and addictions are very persistent and therefore, they are difficult to </a:t>
            </a:r>
            <a:r>
              <a:rPr lang="en" sz="1200" dirty="0" smtClean="0">
                <a:latin typeface="+mj-lt"/>
              </a:rPr>
              <a:t>stop, </a:t>
            </a:r>
            <a:r>
              <a:rPr lang="en" sz="1200" dirty="0">
                <a:latin typeface="+mj-lt"/>
              </a:rPr>
              <a:t>but not impossible. It is a fact that repetitive actions alter the brain, making it more difficult to change a pattern of behavior. However, we can all learn new behavior patterns. If you are a true believer, you have the word of God, the church of Christ and specialized community support groups to support you in changing your life. You also have the Holy Spirit who will give you the power you need from within to change your thinking and persevere in your desire to stop drinking. "For it is God who works in you to will as well as to do, according to his good will." (Philippians 2:13</a:t>
            </a:r>
            <a:r>
              <a:rPr lang="en" sz="1200" dirty="0" smtClean="0">
                <a:latin typeface="+mj-lt"/>
              </a:rPr>
              <a:t>)</a:t>
            </a:r>
            <a:endParaRPr lang="en" sz="1200"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17</a:t>
            </a:fld>
            <a:endParaRPr lang="en-US" dirty="0"/>
          </a:p>
        </p:txBody>
      </p:sp>
    </p:spTree>
    <p:extLst>
      <p:ext uri="{BB962C8B-B14F-4D97-AF65-F5344CB8AC3E}">
        <p14:creationId xmlns:p14="http://schemas.microsoft.com/office/powerpoint/2010/main" val="417493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noProof="0" dirty="0"/>
              <a:t>The important thing about goals is not that they are huge or that they are ideal…..the important thing about goals is that we think of them as one step at a time….like when you are going to climb some stairs, the important thing is to go up each step – one by one. No one jumps up to a second floor…he goes up one step, and then another, and then another, until he reaches his goal.</a:t>
            </a:r>
          </a:p>
          <a:p>
            <a:pPr algn="l"/>
            <a:endParaRPr lang="es-MX" noProof="0" dirty="0"/>
          </a:p>
          <a:p>
            <a:pPr algn="l"/>
            <a:r>
              <a:rPr lang="en" noProof="0" dirty="0"/>
              <a:t>Yes, it is correct to know where we are going….but we should not get frustrated if we can only climb one step at a time. The important thing is to make a plan. Plan the first step and climb that step TODAY.</a:t>
            </a:r>
          </a:p>
          <a:p>
            <a:pPr algn="l"/>
            <a:endParaRPr lang="es-MX" noProof="0" dirty="0"/>
          </a:p>
          <a:p>
            <a:pPr algn="l"/>
            <a:r>
              <a:rPr lang="en" noProof="0" dirty="0"/>
              <a:t>So… to achieve a goal, the first thing we are going to do is:</a:t>
            </a:r>
          </a:p>
          <a:p>
            <a:pPr algn="l"/>
            <a:endParaRPr lang="es-MX" noProof="0" dirty="0"/>
          </a:p>
        </p:txBody>
      </p:sp>
      <p:sp>
        <p:nvSpPr>
          <p:cNvPr id="4" name="Slide Number Placeholder 3"/>
          <p:cNvSpPr>
            <a:spLocks noGrp="1"/>
          </p:cNvSpPr>
          <p:nvPr>
            <p:ph type="sldNum" sz="quarter" idx="5"/>
          </p:nvPr>
        </p:nvSpPr>
        <p:spPr/>
        <p:txBody>
          <a:bodyPr/>
          <a:lstStyle/>
          <a:p>
            <a:fld id="{2809DDCD-DB6F-482F-A9F2-0DA34D32D270}" type="slidenum">
              <a:rPr lang="es-MX" smtClean="0"/>
              <a:t>18</a:t>
            </a:fld>
            <a:endParaRPr lang="es-MX" dirty="0"/>
          </a:p>
        </p:txBody>
      </p:sp>
    </p:spTree>
    <p:extLst>
      <p:ext uri="{BB962C8B-B14F-4D97-AF65-F5344CB8AC3E}">
        <p14:creationId xmlns:p14="http://schemas.microsoft.com/office/powerpoint/2010/main" val="163634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sz="1200" dirty="0"/>
              <a:t>Write them </a:t>
            </a:r>
            <a:r>
              <a:rPr lang="en" sz="1200" dirty="0" smtClean="0"/>
              <a:t>down on paper! And </a:t>
            </a:r>
            <a:r>
              <a:rPr lang="en" sz="1200" dirty="0"/>
              <a:t>not only </a:t>
            </a:r>
            <a:r>
              <a:rPr lang="en" sz="1200" dirty="0" smtClean="0"/>
              <a:t>that, review </a:t>
            </a:r>
            <a:r>
              <a:rPr lang="en" sz="1200" dirty="0"/>
              <a:t>your goals every week and evaluate how to improve that goal or how to modify </a:t>
            </a:r>
            <a:r>
              <a:rPr lang="en" sz="1200" dirty="0" smtClean="0"/>
              <a:t>it, </a:t>
            </a:r>
            <a:r>
              <a:rPr lang="en" sz="1200" dirty="0"/>
              <a:t>each time fulfilling it better. For example, you can keep a diary of what you drink (on your phone, on paper, or posted on the fridge)…so you don't fool yourself when evaluating your week.</a:t>
            </a:r>
          </a:p>
          <a:p>
            <a:pPr algn="l"/>
            <a:endParaRPr lang="es-CO" sz="1200" dirty="0"/>
          </a:p>
          <a:p>
            <a:pPr algn="l"/>
            <a:r>
              <a:rPr lang="en" sz="1200" dirty="0"/>
              <a:t>Do not have alcohol at home! The easiest way not to drink at home is not to buy alcohol for the house….if we don't have it, we will have to think twice when the craving strikes.</a:t>
            </a:r>
          </a:p>
          <a:p>
            <a:pPr algn="l"/>
            <a:endParaRPr lang="es-CO" sz="1200" dirty="0"/>
          </a:p>
          <a:p>
            <a:pPr algn="l"/>
            <a:r>
              <a:rPr lang="en" sz="1200" dirty="0"/>
              <a:t>Pick alcohol-free days and write them down on a calendar – so you can gradually increase the days you don't drink.</a:t>
            </a:r>
          </a:p>
          <a:p>
            <a:pPr algn="l"/>
            <a:endParaRPr lang="es-MX" sz="1200" dirty="0"/>
          </a:p>
        </p:txBody>
      </p:sp>
      <p:sp>
        <p:nvSpPr>
          <p:cNvPr id="4" name="Slide Number Placeholder 3"/>
          <p:cNvSpPr>
            <a:spLocks noGrp="1"/>
          </p:cNvSpPr>
          <p:nvPr>
            <p:ph type="sldNum" sz="quarter" idx="5"/>
          </p:nvPr>
        </p:nvSpPr>
        <p:spPr/>
        <p:txBody>
          <a:bodyPr/>
          <a:lstStyle/>
          <a:p>
            <a:fld id="{2809DDCD-DB6F-482F-A9F2-0DA34D32D270}" type="slidenum">
              <a:rPr lang="es-MX" smtClean="0"/>
              <a:t>19</a:t>
            </a:fld>
            <a:endParaRPr lang="es-MX" dirty="0"/>
          </a:p>
        </p:txBody>
      </p:sp>
    </p:spTree>
    <p:extLst>
      <p:ext uri="{BB962C8B-B14F-4D97-AF65-F5344CB8AC3E}">
        <p14:creationId xmlns:p14="http://schemas.microsoft.com/office/powerpoint/2010/main" val="70277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sz="1200" dirty="0">
                <a:latin typeface="+mj-lt"/>
              </a:rPr>
              <a:t>Let's start with tobacco.</a:t>
            </a:r>
          </a:p>
          <a:p>
            <a:pPr algn="l"/>
            <a:endParaRPr lang="es-MX" sz="1200" dirty="0">
              <a:latin typeface="+mj-lt"/>
            </a:endParaRPr>
          </a:p>
          <a:p>
            <a:pPr algn="l"/>
            <a:r>
              <a:rPr lang="en" sz="1200" noProof="0" dirty="0" smtClean="0">
                <a:latin typeface="+mj-lt"/>
              </a:rPr>
              <a:t>According to Mayo Clinic Family Health, smoking addiction is defined as the </a:t>
            </a:r>
            <a:r>
              <a:rPr lang="en" sz="1200" dirty="0" smtClean="0">
                <a:latin typeface="+mj-lt"/>
                <a:ea typeface="Calibri" panose="020F0502020204030204" pitchFamily="34" charset="0"/>
                <a:cs typeface="Arial" panose="020B0604020202020204" pitchFamily="34" charset="0"/>
              </a:rPr>
              <a:t>addition to nicotine, which is the main component of the tobacco leaf, which produces pleasant effects in our body. According to the World Health Organization, smoking is a chronic addictive disease and is the leading cause of premature and preventable mortality. It is estimated that 4.9 million people die each year as a result of tobacco use. By 2030, 10 million deaths per year are estimated. It is also important to note that an average of 1 million people, who are called  passive smokers, die yearly due to exposure to secondhand smoke.</a:t>
            </a:r>
            <a:r>
              <a:rPr lang="es-MX" sz="1200" dirty="0" smtClean="0">
                <a:latin typeface="+mj-lt"/>
                <a:ea typeface="Calibri" panose="020F0502020204030204" pitchFamily="34" charset="0"/>
                <a:cs typeface="Arial" panose="020B0604020202020204" pitchFamily="34" charset="0"/>
              </a:rPr>
              <a:t/>
            </a:r>
            <a:br>
              <a:rPr lang="es-MX" sz="1200" dirty="0" smtClean="0">
                <a:latin typeface="+mj-lt"/>
                <a:ea typeface="Calibri" panose="020F0502020204030204" pitchFamily="34" charset="0"/>
                <a:cs typeface="Arial" panose="020B0604020202020204" pitchFamily="34" charset="0"/>
              </a:rPr>
            </a:br>
            <a:endParaRPr lang="es-MX" sz="1200" dirty="0" smtClean="0">
              <a:latin typeface="+mj-lt"/>
              <a:ea typeface="Calibri" panose="020F0502020204030204" pitchFamily="34" charset="0"/>
              <a:cs typeface="Arial" panose="020B0604020202020204" pitchFamily="34" charset="0"/>
            </a:endParaRPr>
          </a:p>
          <a:p>
            <a:pPr algn="l"/>
            <a:r>
              <a:rPr lang="en" sz="1200" dirty="0" smtClean="0">
                <a:latin typeface="+mj-lt"/>
                <a:ea typeface="Calibri" panose="020F0502020204030204" pitchFamily="34" charset="0"/>
                <a:cs typeface="Arial" panose="020B0604020202020204" pitchFamily="34" charset="0"/>
              </a:rPr>
              <a:t>Although smoking cigarettes is the most common way of consuming tobacco, tobacco is harmful in all its forms. It is also consumed through the pipe, the water pipe or hookahs, cigars, chewing tobacco, and the electronic cigarette that despite having less nicotine also contains toxic substances. The latter is known as vaping. In addition, there are scented and menthol cigarettes as well as snuff, among others, which are also harmful.</a:t>
            </a:r>
          </a:p>
          <a:p>
            <a:pPr algn="l"/>
            <a:endParaRPr lang="es-MX" sz="1200" dirty="0">
              <a:latin typeface="+mj-lt"/>
              <a:ea typeface="Calibri" panose="020F0502020204030204" pitchFamily="34" charset="0"/>
              <a:cs typeface="Arial" panose="020B0604020202020204" pitchFamily="34" charset="0"/>
            </a:endParaRPr>
          </a:p>
          <a:p>
            <a:pPr algn="l">
              <a:lnSpc>
                <a:spcPct val="107000"/>
              </a:lnSpc>
              <a:spcAft>
                <a:spcPts val="846"/>
              </a:spcAft>
            </a:pPr>
            <a:r>
              <a:rPr lang="en" sz="1200" dirty="0">
                <a:latin typeface="+mj-lt"/>
                <a:ea typeface="Calibri" panose="020F0502020204030204" pitchFamily="34" charset="0"/>
                <a:cs typeface="Arial" panose="020B0604020202020204" pitchFamily="34" charset="0"/>
              </a:rPr>
              <a:t>There are several risk factors….among them:</a:t>
            </a:r>
          </a:p>
          <a:p>
            <a:pPr algn="l">
              <a:lnSpc>
                <a:spcPct val="107000"/>
              </a:lnSpc>
              <a:spcAft>
                <a:spcPts val="846"/>
              </a:spcAft>
            </a:pPr>
            <a:endParaRPr lang="es-MX" sz="1200" dirty="0">
              <a:latin typeface="+mj-lt"/>
              <a:ea typeface="Calibri" panose="020F0502020204030204" pitchFamily="34" charset="0"/>
              <a:cs typeface="Arial" panose="020B0604020202020204" pitchFamily="34" charset="0"/>
            </a:endParaRPr>
          </a:p>
          <a:p>
            <a:pPr algn="l">
              <a:lnSpc>
                <a:spcPct val="107000"/>
              </a:lnSpc>
              <a:spcAft>
                <a:spcPts val="846"/>
              </a:spcAft>
            </a:pPr>
            <a:r>
              <a:rPr lang="en" sz="1200" dirty="0">
                <a:latin typeface="+mj-lt"/>
                <a:ea typeface="Calibri" panose="020F0502020204030204" pitchFamily="34" charset="0"/>
                <a:cs typeface="Arial" panose="020B0604020202020204" pitchFamily="34" charset="0"/>
              </a:rPr>
              <a:t>Age: the younger you start smoking, the more addicted you become</a:t>
            </a:r>
          </a:p>
          <a:p>
            <a:pPr algn="l">
              <a:lnSpc>
                <a:spcPct val="107000"/>
              </a:lnSpc>
              <a:spcAft>
                <a:spcPts val="846"/>
              </a:spcAft>
            </a:pPr>
            <a:r>
              <a:rPr lang="en" sz="1200" dirty="0">
                <a:latin typeface="+mj-lt"/>
                <a:ea typeface="Calibri" panose="020F0502020204030204" pitchFamily="34" charset="0"/>
                <a:cs typeface="Arial" panose="020B0604020202020204" pitchFamily="34" charset="0"/>
              </a:rPr>
              <a:t>Parents and friends: children of smoking parents are more likely to be smokers too</a:t>
            </a:r>
          </a:p>
          <a:p>
            <a:pPr algn="l">
              <a:lnSpc>
                <a:spcPct val="107000"/>
              </a:lnSpc>
              <a:spcAft>
                <a:spcPts val="846"/>
              </a:spcAft>
            </a:pPr>
            <a:r>
              <a:rPr lang="en" sz="1200" dirty="0">
                <a:latin typeface="+mj-lt"/>
                <a:ea typeface="Calibri" panose="020F0502020204030204" pitchFamily="34" charset="0"/>
                <a:cs typeface="Arial" panose="020B0604020202020204" pitchFamily="34" charset="0"/>
              </a:rPr>
              <a:t>Depression and anxiety: these mental illnesses are related to addictions</a:t>
            </a:r>
          </a:p>
          <a:p>
            <a:pPr algn="l">
              <a:lnSpc>
                <a:spcPct val="107000"/>
              </a:lnSpc>
              <a:spcAft>
                <a:spcPts val="846"/>
              </a:spcAft>
            </a:pPr>
            <a:r>
              <a:rPr lang="en" sz="1200" dirty="0">
                <a:latin typeface="+mj-lt"/>
                <a:ea typeface="Calibri" panose="020F0502020204030204" pitchFamily="34" charset="0"/>
                <a:cs typeface="Arial" panose="020B0604020202020204" pitchFamily="34" charset="0"/>
              </a:rPr>
              <a:t>Alcohol and drugs: drinking alcohol increases the probability of consuming any type of addictive substance</a:t>
            </a:r>
          </a:p>
          <a:p>
            <a:pPr algn="l">
              <a:lnSpc>
                <a:spcPct val="107000"/>
              </a:lnSpc>
              <a:spcAft>
                <a:spcPts val="846"/>
              </a:spcAft>
            </a:pPr>
            <a:endParaRPr lang="es-MX" sz="1200" dirty="0">
              <a:latin typeface="+mj-lt"/>
              <a:ea typeface="Calibri" panose="020F0502020204030204" pitchFamily="34" charset="0"/>
              <a:cs typeface="Arial" panose="020B0604020202020204" pitchFamily="34" charset="0"/>
            </a:endParaRPr>
          </a:p>
          <a:p>
            <a:pPr algn="l">
              <a:lnSpc>
                <a:spcPct val="107000"/>
              </a:lnSpc>
              <a:spcAft>
                <a:spcPts val="846"/>
              </a:spcAft>
            </a:pPr>
            <a:r>
              <a:rPr lang="en" sz="1200" dirty="0">
                <a:latin typeface="+mj-lt"/>
                <a:ea typeface="Calibri" panose="020F0502020204030204" pitchFamily="34" charset="0"/>
                <a:cs typeface="Arial" panose="020B0604020202020204" pitchFamily="34" charset="0"/>
              </a:rPr>
              <a:t>There are some symptoms of smoking or that the person has some level of addiction, such as not being able to quit easily, or the person has withdrawal symptoms or discomfort when they stop smoking for a limited </a:t>
            </a:r>
            <a:r>
              <a:rPr lang="en" sz="1200" dirty="0" smtClean="0">
                <a:latin typeface="+mj-lt"/>
                <a:ea typeface="Calibri" panose="020F0502020204030204" pitchFamily="34" charset="0"/>
                <a:cs typeface="Arial" panose="020B0604020202020204" pitchFamily="34" charset="0"/>
              </a:rPr>
              <a:t>time.</a:t>
            </a:r>
            <a:endParaRPr lang="en" sz="1200" dirty="0">
              <a:latin typeface="+mj-lt"/>
              <a:ea typeface="Calibri" panose="020F0502020204030204" pitchFamily="34" charset="0"/>
              <a:cs typeface="Arial" panose="020B0604020202020204" pitchFamily="34" charset="0"/>
            </a:endParaRPr>
          </a:p>
          <a:p>
            <a:pPr algn="l"/>
            <a:endParaRPr lang="es-MX" sz="1200" noProof="0"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2</a:t>
            </a:fld>
            <a:endParaRPr lang="en-US" dirty="0"/>
          </a:p>
        </p:txBody>
      </p:sp>
    </p:spTree>
    <p:extLst>
      <p:ext uri="{BB962C8B-B14F-4D97-AF65-F5344CB8AC3E}">
        <p14:creationId xmlns:p14="http://schemas.microsoft.com/office/powerpoint/2010/main" val="1009591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sz="1200" dirty="0">
                <a:latin typeface="+mj-lt"/>
              </a:rPr>
              <a:t>Beware of peer pressure! We know that there are situations or people that sometimes pressure us to smoke or drink alcohol. Look for alternatives to have fun and be aware of social pressure! You may have to stay away for a while or forever from friends or situations that pressure you to drink.</a:t>
            </a:r>
          </a:p>
          <a:p>
            <a:pPr algn="l"/>
            <a:endParaRPr lang="es-CO" sz="1200" dirty="0">
              <a:latin typeface="+mj-lt"/>
            </a:endParaRPr>
          </a:p>
          <a:p>
            <a:pPr algn="l"/>
            <a:r>
              <a:rPr lang="en" sz="1200" dirty="0">
                <a:latin typeface="+mj-lt"/>
              </a:rPr>
              <a:t>Also, if you are one of those people who choose to smoke or drink alcohol out of habit after an activity or because of a problem… keep busy with other hobbies and activities that help you redirect your attention or fight your temptation – like walking, play a sport etc.</a:t>
            </a:r>
          </a:p>
          <a:p>
            <a:pPr algn="l"/>
            <a:endParaRPr lang="es-CO" sz="1200" dirty="0">
              <a:latin typeface="+mj-lt"/>
            </a:endParaRPr>
          </a:p>
          <a:p>
            <a:pPr algn="l"/>
            <a:r>
              <a:rPr lang="en" sz="1200" dirty="0">
                <a:latin typeface="+mj-lt"/>
              </a:rPr>
              <a:t>Ask for help – your </a:t>
            </a:r>
            <a:r>
              <a:rPr lang="en" sz="1200" dirty="0" smtClean="0">
                <a:latin typeface="+mj-lt"/>
              </a:rPr>
              <a:t>Community Health Workers </a:t>
            </a:r>
            <a:r>
              <a:rPr lang="en" sz="1200" dirty="0">
                <a:latin typeface="+mj-lt"/>
              </a:rPr>
              <a:t>are at your disposal to help you. There are times that just by asking for help we find the encouragement or motivation to make those changes. We want to help you and we are part of your team.</a:t>
            </a:r>
          </a:p>
          <a:p>
            <a:pPr algn="l"/>
            <a:endParaRPr lang="es-CO" sz="1200" dirty="0">
              <a:latin typeface="+mj-lt"/>
            </a:endParaRPr>
          </a:p>
          <a:p>
            <a:pPr algn="l"/>
            <a:r>
              <a:rPr lang="en" sz="1200" dirty="0">
                <a:latin typeface="+mj-lt"/>
              </a:rPr>
              <a:t>Be persistent…don't give up if you fail. With God's help everything is possible. Remember Philippians 4:13 “I can do all things through Christ who strengthens </a:t>
            </a:r>
            <a:r>
              <a:rPr lang="en" sz="1200" dirty="0" smtClean="0">
                <a:latin typeface="+mj-lt"/>
              </a:rPr>
              <a:t>me.”</a:t>
            </a:r>
            <a:endParaRPr lang="en" sz="1200" dirty="0">
              <a:latin typeface="+mj-lt"/>
            </a:endParaRPr>
          </a:p>
        </p:txBody>
      </p:sp>
      <p:sp>
        <p:nvSpPr>
          <p:cNvPr id="4" name="Slide Number Placeholder 3"/>
          <p:cNvSpPr>
            <a:spLocks noGrp="1"/>
          </p:cNvSpPr>
          <p:nvPr>
            <p:ph type="sldNum" sz="quarter" idx="5"/>
          </p:nvPr>
        </p:nvSpPr>
        <p:spPr/>
        <p:txBody>
          <a:bodyPr/>
          <a:lstStyle/>
          <a:p>
            <a:fld id="{2809DDCD-DB6F-482F-A9F2-0DA34D32D270}" type="slidenum">
              <a:rPr lang="es-MX" smtClean="0"/>
              <a:t>20</a:t>
            </a:fld>
            <a:endParaRPr lang="es-MX" dirty="0"/>
          </a:p>
        </p:txBody>
      </p:sp>
    </p:spTree>
    <p:extLst>
      <p:ext uri="{BB962C8B-B14F-4D97-AF65-F5344CB8AC3E}">
        <p14:creationId xmlns:p14="http://schemas.microsoft.com/office/powerpoint/2010/main" val="2970135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sz="1200" dirty="0"/>
              <a:t>If you need help, you can contact your Community Health Worker, but we also offer these help alternatives:</a:t>
            </a:r>
          </a:p>
          <a:p>
            <a:pPr algn="l"/>
            <a:endParaRPr lang="es-MX" sz="1200" dirty="0"/>
          </a:p>
          <a:p>
            <a:pPr algn="l"/>
            <a:endParaRPr lang="es-MX" sz="1200" dirty="0"/>
          </a:p>
          <a:p>
            <a:pPr algn="l"/>
            <a:r>
              <a:rPr lang="en" sz="1200" dirty="0"/>
              <a:t>Houston Alcoholics Anonymous</a:t>
            </a:r>
          </a:p>
          <a:p>
            <a:pPr algn="l"/>
            <a:r>
              <a:rPr lang="en" sz="1200" dirty="0"/>
              <a:t>713-686-6300 </a:t>
            </a:r>
            <a:r>
              <a:rPr lang="en" sz="1200" dirty="0" smtClean="0"/>
              <a:t> This </a:t>
            </a:r>
            <a:r>
              <a:rPr lang="en" sz="1200" dirty="0"/>
              <a:t>line is available 24 hours a </a:t>
            </a:r>
            <a:r>
              <a:rPr lang="en" sz="1200" dirty="0" smtClean="0"/>
              <a:t>day.</a:t>
            </a:r>
            <a:endParaRPr lang="en" sz="1200" dirty="0"/>
          </a:p>
          <a:p>
            <a:pPr algn="l"/>
            <a:r>
              <a:rPr lang="en" sz="1200" dirty="0"/>
              <a:t>https://aahouston.org </a:t>
            </a:r>
            <a:r>
              <a:rPr lang="en" sz="1200" dirty="0" smtClean="0"/>
              <a:t>All </a:t>
            </a:r>
            <a:r>
              <a:rPr lang="en" sz="1200" dirty="0"/>
              <a:t>information is available in English and Spanish.</a:t>
            </a:r>
          </a:p>
          <a:p>
            <a:pPr algn="l"/>
            <a:r>
              <a:rPr lang="en" sz="1200" dirty="0"/>
              <a:t>Alcoholics Anonymous supports nearly 2,500 meetings per week and will put you in touch with a meeting that is close to your home and at a time that suits you best.</a:t>
            </a:r>
          </a:p>
          <a:p>
            <a:pPr algn="l"/>
            <a:r>
              <a:rPr lang="en" sz="1200" b="1" dirty="0"/>
              <a:t> </a:t>
            </a:r>
          </a:p>
          <a:p>
            <a:pPr algn="l" fontAlgn="base"/>
            <a:r>
              <a:rPr lang="en" sz="1200" dirty="0"/>
              <a:t>If you have a loved one who has a drinking problem and want to know: “How can </a:t>
            </a:r>
            <a:r>
              <a:rPr lang="en" sz="1200" dirty="0" smtClean="0"/>
              <a:t>I help </a:t>
            </a:r>
            <a:r>
              <a:rPr lang="en" sz="1200" dirty="0"/>
              <a:t>you?”  The Houston </a:t>
            </a:r>
            <a:r>
              <a:rPr lang="en" sz="1200" dirty="0" smtClean="0"/>
              <a:t>Al-</a:t>
            </a:r>
            <a:r>
              <a:rPr lang="en-US" sz="1200" dirty="0" smtClean="0"/>
              <a:t>Anon </a:t>
            </a:r>
            <a:r>
              <a:rPr lang="en-US" sz="1200" dirty="0"/>
              <a:t>organization </a:t>
            </a:r>
            <a:r>
              <a:rPr lang="en" sz="1200" dirty="0"/>
              <a:t>has meetings for families of people with alcohol problems. You can consult </a:t>
            </a:r>
            <a:r>
              <a:rPr lang="en" sz="1200" dirty="0" smtClean="0"/>
              <a:t>Al-Anon </a:t>
            </a:r>
            <a:r>
              <a:rPr lang="en" sz="1200" dirty="0"/>
              <a:t>at alanon.org or call 713-683-7227.</a:t>
            </a:r>
            <a:endParaRPr lang="es-MX" sz="1200" dirty="0">
              <a:solidFill>
                <a:srgbClr val="C00000"/>
              </a:solidFill>
            </a:endParaRPr>
          </a:p>
          <a:p>
            <a:pPr algn="l"/>
            <a:endParaRPr lang="es-MX" sz="1200" noProof="0" dirty="0"/>
          </a:p>
        </p:txBody>
      </p:sp>
      <p:sp>
        <p:nvSpPr>
          <p:cNvPr id="4" name="Slide Number Placeholder 3"/>
          <p:cNvSpPr>
            <a:spLocks noGrp="1"/>
          </p:cNvSpPr>
          <p:nvPr>
            <p:ph type="sldNum" sz="quarter" idx="5"/>
          </p:nvPr>
        </p:nvSpPr>
        <p:spPr/>
        <p:txBody>
          <a:bodyPr/>
          <a:lstStyle/>
          <a:p>
            <a:fld id="{2809DDCD-DB6F-482F-A9F2-0DA34D32D270}" type="slidenum">
              <a:rPr lang="es-MX" smtClean="0"/>
              <a:t>21</a:t>
            </a:fld>
            <a:endParaRPr lang="es-MX" dirty="0"/>
          </a:p>
        </p:txBody>
      </p:sp>
    </p:spTree>
    <p:extLst>
      <p:ext uri="{BB962C8B-B14F-4D97-AF65-F5344CB8AC3E}">
        <p14:creationId xmlns:p14="http://schemas.microsoft.com/office/powerpoint/2010/main" val="4210540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sz="1200" noProof="0" dirty="0"/>
              <a:t>If you want more information on this topic, these are the sources from which we obtained this data. However, your </a:t>
            </a:r>
            <a:r>
              <a:rPr lang="en" sz="1200" noProof="0" dirty="0" smtClean="0"/>
              <a:t>Comminity</a:t>
            </a:r>
            <a:r>
              <a:rPr lang="en" sz="1200" baseline="0" noProof="0" dirty="0" smtClean="0"/>
              <a:t> Health Worker </a:t>
            </a:r>
            <a:r>
              <a:rPr lang="en" sz="1200" noProof="0" dirty="0" smtClean="0"/>
              <a:t>will </a:t>
            </a:r>
            <a:r>
              <a:rPr lang="en" sz="1200" noProof="0" dirty="0"/>
              <a:t>always be willing to help you </a:t>
            </a:r>
            <a:r>
              <a:rPr lang="en" sz="1200" noProof="0" dirty="0" smtClean="0"/>
              <a:t>better understand </a:t>
            </a:r>
            <a:r>
              <a:rPr lang="en" sz="1200" noProof="0" dirty="0"/>
              <a:t>this </a:t>
            </a:r>
            <a:r>
              <a:rPr lang="en" sz="1200" noProof="0" dirty="0" smtClean="0"/>
              <a:t>topic. Call </a:t>
            </a:r>
            <a:r>
              <a:rPr lang="en" sz="1200" noProof="0" dirty="0"/>
              <a:t>your </a:t>
            </a:r>
            <a:r>
              <a:rPr lang="en" sz="1200" noProof="0" dirty="0" smtClean="0"/>
              <a:t>CHW</a:t>
            </a:r>
            <a:r>
              <a:rPr lang="en" sz="1200" baseline="0" noProof="0" dirty="0" smtClean="0"/>
              <a:t> </a:t>
            </a:r>
            <a:r>
              <a:rPr lang="en" sz="1200" noProof="0" dirty="0" smtClean="0"/>
              <a:t>and </a:t>
            </a:r>
            <a:r>
              <a:rPr lang="en" sz="1200" noProof="0" dirty="0"/>
              <a:t>they will gladly assist you.</a:t>
            </a:r>
          </a:p>
        </p:txBody>
      </p:sp>
      <p:sp>
        <p:nvSpPr>
          <p:cNvPr id="4" name="Slide Number Placeholder 3"/>
          <p:cNvSpPr>
            <a:spLocks noGrp="1"/>
          </p:cNvSpPr>
          <p:nvPr>
            <p:ph type="sldNum" sz="quarter" idx="5"/>
          </p:nvPr>
        </p:nvSpPr>
        <p:spPr/>
        <p:txBody>
          <a:bodyPr/>
          <a:lstStyle/>
          <a:p>
            <a:fld id="{8FAA0298-BA67-4F09-A262-7F3E5CD5DC77}" type="slidenum">
              <a:rPr lang="en-US" smtClean="0"/>
              <a:t>22</a:t>
            </a:fld>
            <a:endParaRPr lang="en-US" dirty="0"/>
          </a:p>
        </p:txBody>
      </p:sp>
    </p:spTree>
    <p:extLst>
      <p:ext uri="{BB962C8B-B14F-4D97-AF65-F5344CB8AC3E}">
        <p14:creationId xmlns:p14="http://schemas.microsoft.com/office/powerpoint/2010/main" val="2204933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noProof="0" dirty="0"/>
              <a:t>Thank you for listening </a:t>
            </a:r>
            <a:r>
              <a:rPr lang="en" noProof="0" dirty="0" smtClean="0"/>
              <a:t>to the information about</a:t>
            </a:r>
            <a:r>
              <a:rPr lang="en" baseline="0" noProof="0" dirty="0" smtClean="0"/>
              <a:t> </a:t>
            </a:r>
            <a:r>
              <a:rPr lang="en" noProof="0" dirty="0" smtClean="0"/>
              <a:t>this much-needed </a:t>
            </a:r>
            <a:r>
              <a:rPr lang="en" noProof="0" dirty="0"/>
              <a:t>topic. We hope this </a:t>
            </a:r>
            <a:r>
              <a:rPr lang="en" noProof="0" dirty="0" smtClean="0"/>
              <a:t>will </a:t>
            </a:r>
            <a:r>
              <a:rPr lang="en" noProof="0" dirty="0"/>
              <a:t>help you or someone you love.</a:t>
            </a:r>
          </a:p>
          <a:p>
            <a:pPr algn="l"/>
            <a:endParaRPr lang="es-MX" noProof="0" dirty="0"/>
          </a:p>
          <a:p>
            <a:pPr algn="l"/>
            <a:r>
              <a:rPr lang="en" noProof="0" dirty="0" smtClean="0"/>
              <a:t>So</a:t>
            </a:r>
            <a:r>
              <a:rPr lang="en" baseline="0" noProof="0" dirty="0" smtClean="0"/>
              <a:t> long</a:t>
            </a:r>
            <a:r>
              <a:rPr lang="en" noProof="0" dirty="0" smtClean="0"/>
              <a:t>!</a:t>
            </a:r>
            <a:endParaRPr lang="en" noProof="0" dirty="0"/>
          </a:p>
        </p:txBody>
      </p:sp>
      <p:sp>
        <p:nvSpPr>
          <p:cNvPr id="4" name="Slide Number Placeholder 3"/>
          <p:cNvSpPr>
            <a:spLocks noGrp="1"/>
          </p:cNvSpPr>
          <p:nvPr>
            <p:ph type="sldNum" sz="quarter" idx="5"/>
          </p:nvPr>
        </p:nvSpPr>
        <p:spPr/>
        <p:txBody>
          <a:bodyPr/>
          <a:lstStyle/>
          <a:p>
            <a:fld id="{2809DDCD-DB6F-482F-A9F2-0DA34D32D270}" type="slidenum">
              <a:rPr lang="es-MX" smtClean="0"/>
              <a:t>23</a:t>
            </a:fld>
            <a:endParaRPr lang="es-MX" dirty="0"/>
          </a:p>
        </p:txBody>
      </p:sp>
    </p:spTree>
    <p:extLst>
      <p:ext uri="{BB962C8B-B14F-4D97-AF65-F5344CB8AC3E}">
        <p14:creationId xmlns:p14="http://schemas.microsoft.com/office/powerpoint/2010/main" val="1090944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825500"/>
            <a:ext cx="5872162" cy="33035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1DC4A-2BD5-4C91-8ED6-40C10FBE64EC}" type="slidenum">
              <a:rPr lang="en-US" smtClean="0"/>
              <a:pPr>
                <a:defRPr/>
              </a:pPr>
              <a:t>24</a:t>
            </a:fld>
            <a:endParaRPr lang="en-US"/>
          </a:p>
        </p:txBody>
      </p:sp>
    </p:spTree>
    <p:extLst>
      <p:ext uri="{BB962C8B-B14F-4D97-AF65-F5344CB8AC3E}">
        <p14:creationId xmlns:p14="http://schemas.microsoft.com/office/powerpoint/2010/main" val="4177754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sz="1200" noProof="0" dirty="0">
                <a:latin typeface="+mj-lt"/>
              </a:rPr>
              <a:t>Let's understand something important….do you know how a cigarette is produced or what it contains?</a:t>
            </a:r>
          </a:p>
          <a:p>
            <a:pPr algn="l"/>
            <a:endParaRPr lang="es-MX" sz="1200" noProof="0" dirty="0">
              <a:latin typeface="+mj-lt"/>
            </a:endParaRPr>
          </a:p>
          <a:p>
            <a:pPr algn="l"/>
            <a:r>
              <a:rPr lang="en" sz="1200" noProof="0" dirty="0">
                <a:latin typeface="+mj-lt"/>
              </a:rPr>
              <a:t>As you can see there are several unhealthy things like:</a:t>
            </a:r>
          </a:p>
          <a:p>
            <a:pPr algn="l"/>
            <a:endParaRPr lang="es-MX" sz="1200" noProof="0" dirty="0">
              <a:latin typeface="+mj-lt"/>
            </a:endParaRPr>
          </a:p>
          <a:p>
            <a:pPr algn="l">
              <a:lnSpc>
                <a:spcPct val="107000"/>
              </a:lnSpc>
              <a:spcAft>
                <a:spcPts val="846"/>
              </a:spcAft>
            </a:pPr>
            <a:r>
              <a:rPr lang="en" sz="1200" dirty="0">
                <a:latin typeface="+mj-lt"/>
                <a:ea typeface="Calibri" panose="020F0502020204030204" pitchFamily="34" charset="0"/>
                <a:cs typeface="Arial" panose="020B0604020202020204" pitchFamily="34" charset="0"/>
              </a:rPr>
              <a:t>NICOTINE: </a:t>
            </a:r>
            <a:r>
              <a:rPr lang="en" sz="1200" dirty="0" smtClean="0">
                <a:latin typeface="+mj-lt"/>
                <a:ea typeface="Calibri" panose="020F0502020204030204" pitchFamily="34" charset="0"/>
                <a:cs typeface="Arial" panose="020B0604020202020204" pitchFamily="34" charset="0"/>
              </a:rPr>
              <a:t>It is </a:t>
            </a:r>
            <a:r>
              <a:rPr lang="en" sz="1200" dirty="0">
                <a:latin typeface="+mj-lt"/>
                <a:ea typeface="Calibri" panose="020F0502020204030204" pitchFamily="34" charset="0"/>
                <a:cs typeface="Arial" panose="020B0604020202020204" pitchFamily="34" charset="0"/>
              </a:rPr>
              <a:t>the most important component that causes </a:t>
            </a:r>
            <a:r>
              <a:rPr lang="en" sz="1200" dirty="0" smtClean="0">
                <a:latin typeface="+mj-lt"/>
                <a:ea typeface="Calibri" panose="020F0502020204030204" pitchFamily="34" charset="0"/>
                <a:cs typeface="Arial" panose="020B0604020202020204" pitchFamily="34" charset="0"/>
              </a:rPr>
              <a:t>addiction. After </a:t>
            </a:r>
            <a:r>
              <a:rPr lang="en" sz="1200" dirty="0">
                <a:latin typeface="+mj-lt"/>
                <a:ea typeface="Calibri" panose="020F0502020204030204" pitchFamily="34" charset="0"/>
                <a:cs typeface="Arial" panose="020B0604020202020204" pitchFamily="34" charset="0"/>
              </a:rPr>
              <a:t>20 seconds it enters the brain and binds to the receptors where dopamine is released</a:t>
            </a:r>
          </a:p>
          <a:p>
            <a:pPr algn="l">
              <a:lnSpc>
                <a:spcPct val="107000"/>
              </a:lnSpc>
              <a:spcAft>
                <a:spcPts val="846"/>
              </a:spcAft>
            </a:pPr>
            <a:endParaRPr lang="es-MX" sz="1200" dirty="0">
              <a:latin typeface="+mj-lt"/>
              <a:ea typeface="Calibri" panose="020F0502020204030204" pitchFamily="34" charset="0"/>
              <a:cs typeface="Arial" panose="020B0604020202020204" pitchFamily="34" charset="0"/>
            </a:endParaRPr>
          </a:p>
          <a:p>
            <a:pPr algn="l">
              <a:lnSpc>
                <a:spcPct val="107000"/>
              </a:lnSpc>
              <a:spcAft>
                <a:spcPts val="846"/>
              </a:spcAft>
            </a:pPr>
            <a:r>
              <a:rPr lang="en" sz="1200" dirty="0">
                <a:latin typeface="+mj-lt"/>
                <a:ea typeface="Calibri" panose="020F0502020204030204" pitchFamily="34" charset="0"/>
                <a:cs typeface="Arial" panose="020B0604020202020204" pitchFamily="34" charset="0"/>
              </a:rPr>
              <a:t>CARBON MONOXIDE: </a:t>
            </a:r>
            <a:r>
              <a:rPr lang="en" sz="1200" dirty="0" smtClean="0">
                <a:latin typeface="+mj-lt"/>
                <a:ea typeface="Calibri" panose="020F0502020204030204" pitchFamily="34" charset="0"/>
                <a:cs typeface="Arial" panose="020B0604020202020204" pitchFamily="34" charset="0"/>
              </a:rPr>
              <a:t>It is </a:t>
            </a:r>
            <a:r>
              <a:rPr lang="en" sz="1200" dirty="0">
                <a:latin typeface="+mj-lt"/>
                <a:ea typeface="Calibri" panose="020F0502020204030204" pitchFamily="34" charset="0"/>
                <a:cs typeface="Arial" panose="020B0604020202020204" pitchFamily="34" charset="0"/>
              </a:rPr>
              <a:t>the cause of diseases of the lungs, heart and blood </a:t>
            </a:r>
            <a:r>
              <a:rPr lang="en" sz="1200" dirty="0" smtClean="0">
                <a:latin typeface="+mj-lt"/>
                <a:ea typeface="Calibri" panose="020F0502020204030204" pitchFamily="34" charset="0"/>
                <a:cs typeface="Arial" panose="020B0604020202020204" pitchFamily="34" charset="0"/>
              </a:rPr>
              <a:t>vessels. The </a:t>
            </a:r>
            <a:r>
              <a:rPr lang="en" sz="1200" dirty="0">
                <a:latin typeface="+mj-lt"/>
                <a:ea typeface="Calibri" panose="020F0502020204030204" pitchFamily="34" charset="0"/>
                <a:cs typeface="Arial" panose="020B0604020202020204" pitchFamily="34" charset="0"/>
              </a:rPr>
              <a:t>carbon monoxide binds to the blood and travels through your veins causing damage. That is why it affects the heart and brain causing heart problems and brain damage.</a:t>
            </a:r>
          </a:p>
          <a:p>
            <a:pPr algn="l"/>
            <a:endParaRPr lang="es-MX" sz="1200" dirty="0">
              <a:latin typeface="+mj-lt"/>
              <a:ea typeface="Calibri" panose="020F0502020204030204" pitchFamily="34" charset="0"/>
              <a:cs typeface="Arial" panose="020B0604020202020204" pitchFamily="34" charset="0"/>
            </a:endParaRPr>
          </a:p>
          <a:p>
            <a:pPr algn="l"/>
            <a:r>
              <a:rPr lang="en" sz="1200" dirty="0">
                <a:latin typeface="+mj-lt"/>
                <a:ea typeface="Calibri" panose="020F0502020204030204" pitchFamily="34" charset="0"/>
                <a:cs typeface="Arial" panose="020B0604020202020204" pitchFamily="34" charset="0"/>
              </a:rPr>
              <a:t>In addition to these two harmful substances, it also contains more than 4,000 toxic </a:t>
            </a:r>
            <a:r>
              <a:rPr lang="en" sz="1200" dirty="0" smtClean="0">
                <a:latin typeface="+mj-lt"/>
                <a:ea typeface="Calibri" panose="020F0502020204030204" pitchFamily="34" charset="0"/>
                <a:cs typeface="Arial" panose="020B0604020202020204" pitchFamily="34" charset="0"/>
              </a:rPr>
              <a:t>substances. These </a:t>
            </a:r>
            <a:r>
              <a:rPr lang="en" sz="1200" dirty="0">
                <a:latin typeface="+mj-lt"/>
                <a:ea typeface="Calibri" panose="020F0502020204030204" pitchFamily="34" charset="0"/>
                <a:cs typeface="Arial" panose="020B0604020202020204" pitchFamily="34" charset="0"/>
              </a:rPr>
              <a:t>alter cells and cause abnormal growth – this is what causes tumors.</a:t>
            </a:r>
          </a:p>
          <a:p>
            <a:pPr algn="l"/>
            <a:endParaRPr lang="es-MX" sz="1200" dirty="0">
              <a:latin typeface="+mj-lt"/>
              <a:ea typeface="Calibri" panose="020F0502020204030204" pitchFamily="34" charset="0"/>
              <a:cs typeface="Arial" panose="020B0604020202020204" pitchFamily="34" charset="0"/>
            </a:endParaRPr>
          </a:p>
          <a:p>
            <a:pPr algn="l"/>
            <a:r>
              <a:rPr lang="en" sz="1200" dirty="0">
                <a:latin typeface="+mj-lt"/>
                <a:ea typeface="Calibri" panose="020F0502020204030204" pitchFamily="34" charset="0"/>
                <a:cs typeface="Arial" panose="020B0604020202020204" pitchFamily="34" charset="0"/>
              </a:rPr>
              <a:t>In addition, when these substances enter the lungs, they do not allow the correct cleaning of the bronchial tubes and obstruct the </a:t>
            </a:r>
            <a:r>
              <a:rPr lang="en" sz="1200" dirty="0" smtClean="0">
                <a:latin typeface="+mj-lt"/>
                <a:ea typeface="Calibri" panose="020F0502020204030204" pitchFamily="34" charset="0"/>
                <a:cs typeface="Arial" panose="020B0604020202020204" pitchFamily="34" charset="0"/>
              </a:rPr>
              <a:t>airways. This </a:t>
            </a:r>
            <a:r>
              <a:rPr lang="en" sz="1200" dirty="0">
                <a:latin typeface="+mj-lt"/>
                <a:ea typeface="Calibri" panose="020F0502020204030204" pitchFamily="34" charset="0"/>
                <a:cs typeface="Arial" panose="020B0604020202020204" pitchFamily="34" charset="0"/>
              </a:rPr>
              <a:t>commonly produces the characteristic COUGH  of the smoker and many other diseases that we will be seeing next.</a:t>
            </a:r>
            <a:endParaRPr lang="es-MX" sz="1200"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3</a:t>
            </a:fld>
            <a:endParaRPr lang="en-US" dirty="0"/>
          </a:p>
        </p:txBody>
      </p:sp>
    </p:spTree>
    <p:extLst>
      <p:ext uri="{BB962C8B-B14F-4D97-AF65-F5344CB8AC3E}">
        <p14:creationId xmlns:p14="http://schemas.microsoft.com/office/powerpoint/2010/main" val="377551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 sz="1200" dirty="0">
                <a:latin typeface="+mj-lt"/>
                <a:ea typeface="Calibri" panose="020F0502020204030204" pitchFamily="34" charset="0"/>
                <a:cs typeface="Arial" panose="020B0604020202020204" pitchFamily="34" charset="0"/>
              </a:rPr>
              <a:t>According </a:t>
            </a:r>
            <a:r>
              <a:rPr lang="en" sz="1200" dirty="0">
                <a:latin typeface="+mj-lt"/>
              </a:rPr>
              <a:t>to the Centers for Disease Control and Prevention, complications from smoking are extensive…but some of them are:</a:t>
            </a:r>
          </a:p>
          <a:p>
            <a:pPr>
              <a:lnSpc>
                <a:spcPct val="107000"/>
              </a:lnSpc>
              <a:spcAft>
                <a:spcPts val="846"/>
              </a:spcAft>
            </a:pPr>
            <a:endParaRPr lang="es-MX" sz="1200" dirty="0">
              <a:latin typeface="+mj-lt"/>
              <a:ea typeface="Calibri" panose="020F0502020204030204" pitchFamily="34" charset="0"/>
              <a:cs typeface="Arial" panose="020B0604020202020204" pitchFamily="34" charset="0"/>
            </a:endParaRPr>
          </a:p>
          <a:p>
            <a:pPr>
              <a:lnSpc>
                <a:spcPct val="107000"/>
              </a:lnSpc>
              <a:spcAft>
                <a:spcPts val="846"/>
              </a:spcAft>
            </a:pPr>
            <a:r>
              <a:rPr lang="en" sz="1200" dirty="0">
                <a:latin typeface="+mj-lt"/>
                <a:ea typeface="Calibri" panose="020F0502020204030204" pitchFamily="34" charset="0"/>
                <a:cs typeface="Arial" panose="020B0604020202020204" pitchFamily="34" charset="0"/>
              </a:rPr>
              <a:t>1- Chronic lung disease</a:t>
            </a:r>
          </a:p>
          <a:p>
            <a:pPr>
              <a:lnSpc>
                <a:spcPct val="107000"/>
              </a:lnSpc>
              <a:spcAft>
                <a:spcPts val="846"/>
              </a:spcAft>
            </a:pPr>
            <a:r>
              <a:rPr lang="en" sz="1200" dirty="0">
                <a:latin typeface="+mj-lt"/>
                <a:ea typeface="Calibri" panose="020F0502020204030204" pitchFamily="34" charset="0"/>
                <a:cs typeface="Arial" panose="020B0604020202020204" pitchFamily="34" charset="0"/>
              </a:rPr>
              <a:t>2- Diabetes and increased cholesterol</a:t>
            </a:r>
          </a:p>
          <a:p>
            <a:pPr>
              <a:lnSpc>
                <a:spcPct val="107000"/>
              </a:lnSpc>
              <a:spcAft>
                <a:spcPts val="846"/>
              </a:spcAft>
            </a:pPr>
            <a:r>
              <a:rPr lang="en" sz="1200" dirty="0">
                <a:latin typeface="+mj-lt"/>
                <a:ea typeface="Calibri" panose="020F0502020204030204" pitchFamily="34" charset="0"/>
                <a:cs typeface="Arial" panose="020B0604020202020204" pitchFamily="34" charset="0"/>
              </a:rPr>
              <a:t>3- Heart </a:t>
            </a:r>
            <a:r>
              <a:rPr lang="en" sz="1200" dirty="0" smtClean="0">
                <a:latin typeface="+mj-lt"/>
                <a:ea typeface="Calibri" panose="020F0502020204030204" pitchFamily="34" charset="0"/>
                <a:cs typeface="Arial" panose="020B0604020202020204" pitchFamily="34" charset="0"/>
              </a:rPr>
              <a:t>diseases</a:t>
            </a:r>
            <a:endParaRPr lang="en" sz="1200" dirty="0">
              <a:latin typeface="+mj-lt"/>
              <a:ea typeface="Calibri" panose="020F0502020204030204" pitchFamily="34" charset="0"/>
              <a:cs typeface="Arial" panose="020B0604020202020204" pitchFamily="34" charset="0"/>
            </a:endParaRPr>
          </a:p>
          <a:p>
            <a:pPr>
              <a:lnSpc>
                <a:spcPct val="107000"/>
              </a:lnSpc>
              <a:spcAft>
                <a:spcPts val="846"/>
              </a:spcAft>
            </a:pPr>
            <a:r>
              <a:rPr lang="en" sz="1200" dirty="0">
                <a:latin typeface="+mj-lt"/>
                <a:ea typeface="Calibri" panose="020F0502020204030204" pitchFamily="34" charset="0"/>
                <a:cs typeface="Arial" panose="020B0604020202020204" pitchFamily="34" charset="0"/>
              </a:rPr>
              <a:t>4- Brain diseases such as embolism and strokes</a:t>
            </a:r>
          </a:p>
          <a:p>
            <a:pPr>
              <a:lnSpc>
                <a:spcPct val="107000"/>
              </a:lnSpc>
              <a:spcAft>
                <a:spcPts val="846"/>
              </a:spcAft>
            </a:pPr>
            <a:r>
              <a:rPr lang="en" sz="1200" dirty="0">
                <a:latin typeface="+mj-lt"/>
                <a:ea typeface="Calibri" panose="020F0502020204030204" pitchFamily="34" charset="0"/>
                <a:cs typeface="Arial" panose="020B0604020202020204" pitchFamily="34" charset="0"/>
              </a:rPr>
              <a:t>5- Decreased fertility</a:t>
            </a:r>
          </a:p>
          <a:p>
            <a:pPr>
              <a:lnSpc>
                <a:spcPct val="107000"/>
              </a:lnSpc>
              <a:spcAft>
                <a:spcPts val="846"/>
              </a:spcAft>
            </a:pPr>
            <a:r>
              <a:rPr lang="en" sz="1200" dirty="0">
                <a:latin typeface="+mj-lt"/>
                <a:ea typeface="Calibri" panose="020F0502020204030204" pitchFamily="34" charset="0"/>
                <a:cs typeface="Arial" panose="020B0604020202020204" pitchFamily="34" charset="0"/>
              </a:rPr>
              <a:t>6- Pregnancy problems such as premature babies and miscarriages</a:t>
            </a:r>
          </a:p>
          <a:p>
            <a:pPr>
              <a:lnSpc>
                <a:spcPct val="107000"/>
              </a:lnSpc>
              <a:spcAft>
                <a:spcPts val="846"/>
              </a:spcAft>
            </a:pPr>
            <a:r>
              <a:rPr lang="en" sz="1200" dirty="0">
                <a:latin typeface="+mj-lt"/>
                <a:ea typeface="Calibri" panose="020F0502020204030204" pitchFamily="34" charset="0"/>
                <a:cs typeface="Arial" panose="020B0604020202020204" pitchFamily="34" charset="0"/>
              </a:rPr>
              <a:t>8- Cavities, bad breath, dry skin, hair loss, weight loss. </a:t>
            </a:r>
            <a:endParaRPr lang="en" sz="1200" dirty="0" smtClean="0">
              <a:latin typeface="+mj-lt"/>
              <a:ea typeface="Calibri" panose="020F0502020204030204" pitchFamily="34" charset="0"/>
              <a:cs typeface="Arial" panose="020B0604020202020204" pitchFamily="34" charset="0"/>
            </a:endParaRPr>
          </a:p>
          <a:p>
            <a:pPr>
              <a:lnSpc>
                <a:spcPct val="107000"/>
              </a:lnSpc>
              <a:spcAft>
                <a:spcPts val="846"/>
              </a:spcAft>
            </a:pPr>
            <a:r>
              <a:rPr lang="en" sz="1200" dirty="0" smtClean="0">
                <a:latin typeface="+mj-lt"/>
                <a:ea typeface="Calibri" panose="020F0502020204030204" pitchFamily="34" charset="0"/>
                <a:cs typeface="Arial" panose="020B0604020202020204" pitchFamily="34" charset="0"/>
              </a:rPr>
              <a:t>9- But also…cancer… But did </a:t>
            </a:r>
            <a:r>
              <a:rPr lang="en" sz="1200" dirty="0">
                <a:latin typeface="+mj-lt"/>
                <a:ea typeface="Calibri" panose="020F0502020204030204" pitchFamily="34" charset="0"/>
                <a:cs typeface="Arial" panose="020B0604020202020204" pitchFamily="34" charset="0"/>
              </a:rPr>
              <a:t>you know that not only in what we commonly think?</a:t>
            </a:r>
          </a:p>
          <a:p>
            <a:endParaRPr lang="es-MX" sz="1200" noProof="0"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4</a:t>
            </a:fld>
            <a:endParaRPr lang="en-US" dirty="0"/>
          </a:p>
        </p:txBody>
      </p:sp>
    </p:spTree>
    <p:extLst>
      <p:ext uri="{BB962C8B-B14F-4D97-AF65-F5344CB8AC3E}">
        <p14:creationId xmlns:p14="http://schemas.microsoft.com/office/powerpoint/2010/main" val="137865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noProof="0" dirty="0">
                <a:latin typeface="+mj-lt"/>
              </a:rPr>
              <a:t>Of course</a:t>
            </a:r>
            <a:r>
              <a:rPr lang="en" noProof="0" dirty="0" smtClean="0">
                <a:latin typeface="+mj-lt"/>
              </a:rPr>
              <a:t>, </a:t>
            </a:r>
            <a:r>
              <a:rPr lang="en" noProof="0" dirty="0">
                <a:latin typeface="+mj-lt"/>
              </a:rPr>
              <a:t>it is very common for cancer to develop </a:t>
            </a:r>
            <a:r>
              <a:rPr lang="en" noProof="0" dirty="0" smtClean="0">
                <a:latin typeface="+mj-lt"/>
              </a:rPr>
              <a:t>primarily in the lungs in </a:t>
            </a:r>
            <a:r>
              <a:rPr lang="en" noProof="0" dirty="0">
                <a:latin typeface="+mj-lt"/>
              </a:rPr>
              <a:t>a person who smokes and continually ingests all those toxins that we mentioned before... but that cancer can develop in other parts of the body as well.</a:t>
            </a:r>
          </a:p>
        </p:txBody>
      </p:sp>
      <p:sp>
        <p:nvSpPr>
          <p:cNvPr id="4" name="Slide Number Placeholder 3"/>
          <p:cNvSpPr>
            <a:spLocks noGrp="1"/>
          </p:cNvSpPr>
          <p:nvPr>
            <p:ph type="sldNum" sz="quarter" idx="5"/>
          </p:nvPr>
        </p:nvSpPr>
        <p:spPr/>
        <p:txBody>
          <a:bodyPr/>
          <a:lstStyle/>
          <a:p>
            <a:fld id="{8FAA0298-BA67-4F09-A262-7F3E5CD5DC77}" type="slidenum">
              <a:rPr lang="en-US" smtClean="0"/>
              <a:t>5</a:t>
            </a:fld>
            <a:endParaRPr lang="en-US" dirty="0"/>
          </a:p>
        </p:txBody>
      </p:sp>
    </p:spTree>
    <p:extLst>
      <p:ext uri="{BB962C8B-B14F-4D97-AF65-F5344CB8AC3E}">
        <p14:creationId xmlns:p14="http://schemas.microsoft.com/office/powerpoint/2010/main" val="406606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noProof="0" dirty="0">
                <a:latin typeface="+mj-lt"/>
              </a:rPr>
              <a:t>Can you see the image? Using tobacco can cause cancer in </a:t>
            </a:r>
            <a:r>
              <a:rPr lang="en" sz="1200" noProof="0" dirty="0" smtClean="0">
                <a:latin typeface="+mj-lt"/>
              </a:rPr>
              <a:t>some</a:t>
            </a:r>
            <a:r>
              <a:rPr lang="en" sz="1200" baseline="0" noProof="0" dirty="0" smtClean="0">
                <a:latin typeface="+mj-lt"/>
              </a:rPr>
              <a:t> of </a:t>
            </a:r>
            <a:r>
              <a:rPr lang="en" sz="1200" noProof="0" dirty="0" smtClean="0">
                <a:latin typeface="+mj-lt"/>
              </a:rPr>
              <a:t>these </a:t>
            </a:r>
            <a:r>
              <a:rPr lang="en" sz="1200" noProof="0" dirty="0">
                <a:latin typeface="+mj-lt"/>
              </a:rPr>
              <a:t>organs….</a:t>
            </a:r>
          </a:p>
          <a:p>
            <a:endParaRPr lang="es-MX" sz="1200" noProof="0" dirty="0">
              <a:latin typeface="+mj-lt"/>
            </a:endParaRPr>
          </a:p>
          <a:p>
            <a:r>
              <a:rPr lang="en" sz="1200" noProof="0" dirty="0">
                <a:latin typeface="+mj-lt"/>
              </a:rPr>
              <a:t>M</a:t>
            </a:r>
            <a:r>
              <a:rPr lang="en" sz="1200" noProof="0" dirty="0" smtClean="0">
                <a:latin typeface="+mj-lt"/>
              </a:rPr>
              <a:t>outh </a:t>
            </a:r>
            <a:r>
              <a:rPr lang="en" sz="1200" noProof="0" dirty="0">
                <a:latin typeface="+mj-lt"/>
              </a:rPr>
              <a:t>and </a:t>
            </a:r>
            <a:r>
              <a:rPr lang="en" sz="1200" noProof="0" dirty="0" smtClean="0">
                <a:latin typeface="+mj-lt"/>
              </a:rPr>
              <a:t>throat</a:t>
            </a:r>
            <a:endParaRPr lang="en" sz="1200" noProof="0" dirty="0">
              <a:latin typeface="+mj-lt"/>
            </a:endParaRPr>
          </a:p>
          <a:p>
            <a:r>
              <a:rPr lang="en" sz="1200" noProof="0" dirty="0">
                <a:latin typeface="+mj-lt"/>
              </a:rPr>
              <a:t>Larynx</a:t>
            </a:r>
          </a:p>
          <a:p>
            <a:r>
              <a:rPr lang="en" sz="1200" noProof="0" dirty="0" smtClean="0">
                <a:latin typeface="+mj-lt"/>
              </a:rPr>
              <a:t>Bone </a:t>
            </a:r>
            <a:r>
              <a:rPr lang="en" sz="1200" noProof="0" dirty="0">
                <a:latin typeface="+mj-lt"/>
              </a:rPr>
              <a:t>marrow (this </a:t>
            </a:r>
            <a:r>
              <a:rPr lang="en" sz="1200" noProof="0" dirty="0" smtClean="0">
                <a:latin typeface="+mj-lt"/>
              </a:rPr>
              <a:t>cancer is what </a:t>
            </a:r>
            <a:r>
              <a:rPr lang="en" sz="1200" noProof="0" dirty="0">
                <a:latin typeface="+mj-lt"/>
              </a:rPr>
              <a:t>we know as leukemia)</a:t>
            </a:r>
          </a:p>
          <a:p>
            <a:r>
              <a:rPr lang="en" sz="1200" noProof="0" dirty="0">
                <a:latin typeface="+mj-lt"/>
              </a:rPr>
              <a:t>Kidneys and renal pelvis</a:t>
            </a:r>
          </a:p>
          <a:p>
            <a:r>
              <a:rPr lang="en" sz="1200" noProof="0" dirty="0">
                <a:latin typeface="+mj-lt"/>
              </a:rPr>
              <a:t>Cervix</a:t>
            </a:r>
          </a:p>
          <a:p>
            <a:r>
              <a:rPr lang="en" sz="1200" noProof="0" dirty="0">
                <a:latin typeface="+mj-lt"/>
              </a:rPr>
              <a:t>Urinary bladder</a:t>
            </a:r>
          </a:p>
          <a:p>
            <a:r>
              <a:rPr lang="en" sz="1200" noProof="0" dirty="0">
                <a:latin typeface="+mj-lt"/>
              </a:rPr>
              <a:t>Esophagus</a:t>
            </a:r>
          </a:p>
          <a:p>
            <a:r>
              <a:rPr lang="en" sz="1200" noProof="0" dirty="0">
                <a:latin typeface="+mj-lt"/>
              </a:rPr>
              <a:t>Lungs</a:t>
            </a:r>
          </a:p>
          <a:p>
            <a:r>
              <a:rPr lang="en" sz="1200" noProof="0" dirty="0" smtClean="0">
                <a:latin typeface="+mj-lt"/>
              </a:rPr>
              <a:t>Bronchial tubes</a:t>
            </a:r>
            <a:endParaRPr lang="en" sz="1200" noProof="0" dirty="0">
              <a:latin typeface="+mj-lt"/>
            </a:endParaRPr>
          </a:p>
          <a:p>
            <a:r>
              <a:rPr lang="en" sz="1200" noProof="0" dirty="0">
                <a:latin typeface="+mj-lt"/>
              </a:rPr>
              <a:t>Windpipe</a:t>
            </a:r>
          </a:p>
          <a:p>
            <a:r>
              <a:rPr lang="en" sz="1200" noProof="0" dirty="0">
                <a:latin typeface="+mj-lt"/>
              </a:rPr>
              <a:t>Liver</a:t>
            </a:r>
          </a:p>
          <a:p>
            <a:r>
              <a:rPr lang="en" sz="1200" noProof="0" dirty="0">
                <a:latin typeface="+mj-lt"/>
              </a:rPr>
              <a:t>Stomach</a:t>
            </a:r>
          </a:p>
          <a:p>
            <a:r>
              <a:rPr lang="en" sz="1200" noProof="0" dirty="0">
                <a:latin typeface="+mj-lt"/>
              </a:rPr>
              <a:t>Pancreas</a:t>
            </a:r>
          </a:p>
          <a:p>
            <a:r>
              <a:rPr lang="en" sz="1200" noProof="0" dirty="0">
                <a:latin typeface="+mj-lt"/>
              </a:rPr>
              <a:t>C</a:t>
            </a:r>
            <a:r>
              <a:rPr lang="en" sz="1200" noProof="0" dirty="0" smtClean="0">
                <a:latin typeface="+mj-lt"/>
              </a:rPr>
              <a:t>olon </a:t>
            </a:r>
            <a:r>
              <a:rPr lang="en" sz="1200" noProof="0" dirty="0">
                <a:latin typeface="+mj-lt"/>
              </a:rPr>
              <a:t>and rectum</a:t>
            </a:r>
          </a:p>
          <a:p>
            <a:pPr defTabSz="966612">
              <a:defRPr/>
            </a:pPr>
            <a:r>
              <a:rPr lang="en" sz="1200" dirty="0">
                <a:latin typeface="+mj-lt"/>
                <a:ea typeface="Calibri" panose="020F0502020204030204" pitchFamily="34" charset="0"/>
                <a:cs typeface="Arial" panose="020B0604020202020204" pitchFamily="34" charset="0"/>
              </a:rPr>
              <a:t> </a:t>
            </a:r>
            <a:r>
              <a:rPr lang="es-MX" sz="1200" dirty="0">
                <a:latin typeface="+mj-lt"/>
                <a:ea typeface="Calibri" panose="020F0502020204030204" pitchFamily="34" charset="0"/>
                <a:cs typeface="Arial" panose="020B0604020202020204" pitchFamily="34" charset="0"/>
              </a:rPr>
              <a:t/>
            </a:r>
            <a:br>
              <a:rPr lang="es-MX" sz="1200" dirty="0">
                <a:latin typeface="+mj-lt"/>
                <a:ea typeface="Calibri" panose="020F0502020204030204" pitchFamily="34" charset="0"/>
                <a:cs typeface="Arial" panose="020B0604020202020204" pitchFamily="34" charset="0"/>
              </a:rPr>
            </a:br>
            <a:r>
              <a:rPr lang="en" sz="1200" dirty="0">
                <a:latin typeface="+mj-lt"/>
                <a:ea typeface="Calibri" panose="020F0502020204030204" pitchFamily="34" charset="0"/>
                <a:cs typeface="Arial" panose="020B0604020202020204" pitchFamily="34" charset="0"/>
              </a:rPr>
              <a:t>Tobacco is related to 90% of tumors, 75% of chronic lung </a:t>
            </a:r>
            <a:r>
              <a:rPr lang="en" sz="1200" dirty="0" smtClean="0">
                <a:latin typeface="+mj-lt"/>
                <a:ea typeface="Calibri" panose="020F0502020204030204" pitchFamily="34" charset="0"/>
                <a:cs typeface="Arial" panose="020B0604020202020204" pitchFamily="34" charset="0"/>
              </a:rPr>
              <a:t>diseases, </a:t>
            </a:r>
            <a:r>
              <a:rPr lang="en" sz="1200" dirty="0">
                <a:latin typeface="+mj-lt"/>
                <a:ea typeface="Calibri" panose="020F0502020204030204" pitchFamily="34" charset="0"/>
                <a:cs typeface="Arial" panose="020B0604020202020204" pitchFamily="34" charset="0"/>
              </a:rPr>
              <a:t>and 25% of coronary or heart diseases.</a:t>
            </a:r>
          </a:p>
          <a:p>
            <a:pPr defTabSz="966612">
              <a:defRPr/>
            </a:pPr>
            <a:endParaRPr lang="es-MX" sz="1200" dirty="0">
              <a:latin typeface="+mj-lt"/>
              <a:ea typeface="Calibri" panose="020F0502020204030204" pitchFamily="34" charset="0"/>
              <a:cs typeface="Arial" panose="020B0604020202020204" pitchFamily="34" charset="0"/>
            </a:endParaRPr>
          </a:p>
          <a:p>
            <a:pPr defTabSz="966612">
              <a:defRPr/>
            </a:pPr>
            <a:r>
              <a:rPr lang="en" sz="1200" dirty="0">
                <a:latin typeface="+mj-lt"/>
                <a:ea typeface="Calibri" panose="020F0502020204030204" pitchFamily="34" charset="0"/>
                <a:cs typeface="Arial" panose="020B0604020202020204" pitchFamily="34" charset="0"/>
              </a:rPr>
              <a:t>In the end, smoking…can kill you!</a:t>
            </a:r>
          </a:p>
          <a:p>
            <a:endParaRPr lang="es-MX" sz="1200" noProof="0" dirty="0">
              <a:latin typeface="+mj-lt"/>
            </a:endParaRPr>
          </a:p>
          <a:p>
            <a:endParaRPr lang="es-MX" sz="1200" noProof="0"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6</a:t>
            </a:fld>
            <a:endParaRPr lang="en-US" dirty="0"/>
          </a:p>
        </p:txBody>
      </p:sp>
    </p:spTree>
    <p:extLst>
      <p:ext uri="{BB962C8B-B14F-4D97-AF65-F5344CB8AC3E}">
        <p14:creationId xmlns:p14="http://schemas.microsoft.com/office/powerpoint/2010/main" val="39332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Why is smoking especially bad if you have diabetes?</a:t>
            </a:r>
          </a:p>
          <a:p>
            <a:pPr algn="l">
              <a:lnSpc>
                <a:spcPct val="107000"/>
              </a:lnSpc>
              <a:spcAft>
                <a:spcPts val="846"/>
              </a:spcAft>
            </a:pP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People with diabetes who smoke are more likely to have serious health problems and complications than people with diabetes who do not </a:t>
            </a:r>
            <a:r>
              <a:rPr lang="en" sz="1200" dirty="0" smtClean="0">
                <a:latin typeface="+mj-lt"/>
                <a:ea typeface="Calibri" panose="020F0502020204030204" pitchFamily="34" charset="0"/>
                <a:cs typeface="Times New Roman" panose="02020603050405020304" pitchFamily="18" charset="0"/>
              </a:rPr>
              <a:t>smoke. These </a:t>
            </a:r>
            <a:r>
              <a:rPr lang="en" sz="1200" dirty="0">
                <a:latin typeface="+mj-lt"/>
                <a:ea typeface="Calibri" panose="020F0502020204030204" pitchFamily="34" charset="0"/>
                <a:cs typeface="Times New Roman" panose="02020603050405020304" pitchFamily="18" charset="0"/>
              </a:rPr>
              <a:t>complications include: increased incidence of heart and kidney disease, poor blood flow to extremities, increased risk of infections, higher incidence of foot ulcers, higher rates of lower limb amputation and retinopathy. which increases the chance of blindness</a:t>
            </a:r>
          </a:p>
          <a:p>
            <a:pPr algn="l">
              <a:lnSpc>
                <a:spcPct val="107000"/>
              </a:lnSpc>
              <a:spcAft>
                <a:spcPts val="846"/>
              </a:spcAft>
            </a:pPr>
            <a:endParaRPr lang="es-MX"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People with diabetes already have to constantly work to control their blood sugar levels and prevent complications from the disease, including damage to the nerves, eyes, kidneys, and heart. The tobacco in cigarettes increases these problems and complicates diabetes control.</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 </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There are at least 70 chemicals in cigarettes that are directly linked to cancer development, aging, and oxidative stress. For example, some of the chemicals found in cigarettes include toilet bowl cleaner, candle wax, insecticide, arsenic, nicotine, lighter fluid, and carbon monoxide, just to name a few. These dangerous and addictive chemicals cause damage to cells in your body and interfere with their normal function.</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 </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In a person with diabetes, the damage caused by the chemicals in a cigarette and nicotine causes chronic inflammation, resulting in insulin resistance and higher blood sugar levels, thus making it more difficult to control diabetes.</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 </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All of these problems compound to make diabetes difficult to control and increase the likelihood of complications. For people with diabetes, the health risks of smoking a cigarette are four times higher than for a person without diabetes.</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 </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Even more surprising, a 2014 study revealed that smokers are also 30-40% more likely to develop type 2 diabetes, making the relationship between smoking and diabetes a vicious circle.</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 </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Smoking is a health hazard for anyone, but for people with diabetes or at high risk of developing the disease, smoking can contribute to serious health complications.</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 </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Researchers have long known that diabetic patients who smoke have higher blood sugar levels, which makes their disease more difficult to control and puts them at greater risk of developing complications such as blindness, nerve damage, kidney failure and heart problems. Now a new study offers the most definitive evidence as to why: the nicotine in cigarettes.</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 </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The California State Polytechnic University found that nicotine, when added to human blood samples, raises hemoglobin A1c (HbA1c) levels by up to 34%. This tells them that there would be a similar effect with diabetic smokers.</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 </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Doctors have always known that smoking can make diabetes worse, but through this study we now know why… It's the nicotine!</a:t>
            </a: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This study also implies that if you are a smoker and not diabetic, your chances of developing diabetes are higher."</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 </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But perhaps more importantly, the results also suggest that nicotine replacement products, such as nicotine-containing patches and e-cigarettes, are also not a safe option for patients with diabetes. Because they still contain nicotine, these products are just as likely to raise A1c levels as cigarettes. "To minimize your chances of developing diabetes or diabetic complications, you should stop smoking," says the doctor in charge of this study. </a:t>
            </a:r>
            <a:r>
              <a:rPr lang="en" sz="1200" dirty="0" smtClean="0">
                <a:latin typeface="+mj-lt"/>
                <a:ea typeface="Calibri" panose="020F0502020204030204" pitchFamily="34" charset="0"/>
                <a:cs typeface="Times New Roman" panose="02020603050405020304" pitchFamily="18" charset="0"/>
              </a:rPr>
              <a:t>That </a:t>
            </a:r>
            <a:r>
              <a:rPr lang="en" sz="1200" dirty="0">
                <a:latin typeface="+mj-lt"/>
                <a:ea typeface="Calibri" panose="020F0502020204030204" pitchFamily="34" charset="0"/>
                <a:cs typeface="Times New Roman" panose="02020603050405020304" pitchFamily="18" charset="0"/>
              </a:rPr>
              <a:t>means – stop doing it immediately and cold turkey.</a:t>
            </a:r>
          </a:p>
          <a:p>
            <a:pPr algn="l"/>
            <a:endParaRPr lang="en-US" sz="1200"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7</a:t>
            </a:fld>
            <a:endParaRPr lang="en-US" dirty="0"/>
          </a:p>
        </p:txBody>
      </p:sp>
    </p:spTree>
    <p:extLst>
      <p:ext uri="{BB962C8B-B14F-4D97-AF65-F5344CB8AC3E}">
        <p14:creationId xmlns:p14="http://schemas.microsoft.com/office/powerpoint/2010/main" val="2368775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noProof="0" dirty="0">
                <a:latin typeface="+mj-lt"/>
              </a:rPr>
              <a:t>And you should know that alcohol is just as harmful!!!</a:t>
            </a:r>
          </a:p>
          <a:p>
            <a:pPr algn="l"/>
            <a:endParaRPr lang="es-MX" noProof="0" dirty="0">
              <a:latin typeface="+mj-lt"/>
            </a:endParaRPr>
          </a:p>
          <a:p>
            <a:pPr algn="l"/>
            <a:r>
              <a:rPr lang="en" noProof="0" dirty="0">
                <a:latin typeface="+mj-lt"/>
              </a:rPr>
              <a:t>We know that alcohol can affect your life and health in many ways. This time we'll be looking at some of those ways it affects things like your general health, your pancreas, your liver, your relationship with your family…and even your </a:t>
            </a:r>
            <a:r>
              <a:rPr lang="en" noProof="0" dirty="0" smtClean="0">
                <a:latin typeface="+mj-lt"/>
              </a:rPr>
              <a:t>A1c </a:t>
            </a:r>
            <a:r>
              <a:rPr lang="en" noProof="0" dirty="0">
                <a:latin typeface="+mj-lt"/>
              </a:rPr>
              <a:t>or glucose level.</a:t>
            </a:r>
          </a:p>
          <a:p>
            <a:pPr algn="l"/>
            <a:endParaRPr lang="es-MX" noProof="0" dirty="0">
              <a:latin typeface="+mj-lt"/>
            </a:endParaRPr>
          </a:p>
          <a:p>
            <a:pPr algn="l"/>
            <a:endParaRPr lang="es-MX" noProof="0" dirty="0">
              <a:latin typeface="+mj-lt"/>
            </a:endParaRPr>
          </a:p>
          <a:p>
            <a:pPr algn="l"/>
            <a:endParaRPr lang="es-MX" noProof="0" dirty="0">
              <a:latin typeface="+mj-lt"/>
            </a:endParaRPr>
          </a:p>
        </p:txBody>
      </p:sp>
      <p:sp>
        <p:nvSpPr>
          <p:cNvPr id="4" name="Slide Number Placeholder 3"/>
          <p:cNvSpPr>
            <a:spLocks noGrp="1"/>
          </p:cNvSpPr>
          <p:nvPr>
            <p:ph type="sldNum" sz="quarter" idx="5"/>
          </p:nvPr>
        </p:nvSpPr>
        <p:spPr/>
        <p:txBody>
          <a:bodyPr/>
          <a:lstStyle/>
          <a:p>
            <a:fld id="{2809DDCD-DB6F-482F-A9F2-0DA34D32D270}" type="slidenum">
              <a:rPr lang="es-MX" smtClean="0"/>
              <a:t>8</a:t>
            </a:fld>
            <a:endParaRPr lang="es-MX" dirty="0"/>
          </a:p>
        </p:txBody>
      </p:sp>
    </p:spTree>
    <p:extLst>
      <p:ext uri="{BB962C8B-B14F-4D97-AF65-F5344CB8AC3E}">
        <p14:creationId xmlns:p14="http://schemas.microsoft.com/office/powerpoint/2010/main" val="1854917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 noProof="0" dirty="0">
                <a:latin typeface="+mj-lt"/>
              </a:rPr>
              <a:t>In your general health it can cause anything from memory loss, hallucinations, seizures, dementia, risk of chest infection, liver inflammation, hepatitis, cirrhosis</a:t>
            </a:r>
            <a:r>
              <a:rPr lang="en" noProof="0" dirty="0" smtClean="0">
                <a:latin typeface="+mj-lt"/>
              </a:rPr>
              <a:t>….IN SHORT….</a:t>
            </a:r>
            <a:r>
              <a:rPr lang="en" noProof="0" dirty="0">
                <a:latin typeface="+mj-lt"/>
              </a:rPr>
              <a:t>can you see the whole list on your screen? </a:t>
            </a:r>
            <a:r>
              <a:rPr lang="en" noProof="0" dirty="0" smtClean="0">
                <a:latin typeface="+mj-lt"/>
              </a:rPr>
              <a:t>It even includes low </a:t>
            </a:r>
            <a:r>
              <a:rPr lang="en" noProof="0" dirty="0">
                <a:latin typeface="+mj-lt"/>
              </a:rPr>
              <a:t>blood glucose control!!! And while all of the health consequences that alcohol contributes </a:t>
            </a:r>
            <a:r>
              <a:rPr lang="en" noProof="0" dirty="0" smtClean="0">
                <a:latin typeface="+mj-lt"/>
              </a:rPr>
              <a:t>to need </a:t>
            </a:r>
            <a:r>
              <a:rPr lang="en" noProof="0" dirty="0">
                <a:latin typeface="+mj-lt"/>
              </a:rPr>
              <a:t>to be looked out for, one that we're primarily focused on in these classes is your glucose or diabetes.</a:t>
            </a:r>
          </a:p>
          <a:p>
            <a:endParaRPr lang="es-MX" noProof="0" dirty="0">
              <a:latin typeface="+mj-lt"/>
            </a:endParaRPr>
          </a:p>
          <a:p>
            <a:endParaRPr lang="es-MX" noProof="0" dirty="0">
              <a:latin typeface="+mj-lt"/>
            </a:endParaRPr>
          </a:p>
        </p:txBody>
      </p:sp>
      <p:sp>
        <p:nvSpPr>
          <p:cNvPr id="4" name="Slide Number Placeholder 3"/>
          <p:cNvSpPr>
            <a:spLocks noGrp="1"/>
          </p:cNvSpPr>
          <p:nvPr>
            <p:ph type="sldNum" sz="quarter" idx="5"/>
          </p:nvPr>
        </p:nvSpPr>
        <p:spPr/>
        <p:txBody>
          <a:bodyPr/>
          <a:lstStyle/>
          <a:p>
            <a:fld id="{2809DDCD-DB6F-482F-A9F2-0DA34D32D270}" type="slidenum">
              <a:rPr lang="es-MX" smtClean="0"/>
              <a:t>9</a:t>
            </a:fld>
            <a:endParaRPr lang="es-MX" dirty="0"/>
          </a:p>
        </p:txBody>
      </p:sp>
    </p:spTree>
    <p:extLst>
      <p:ext uri="{BB962C8B-B14F-4D97-AF65-F5344CB8AC3E}">
        <p14:creationId xmlns:p14="http://schemas.microsoft.com/office/powerpoint/2010/main" val="3279479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8192F7-55EF-4DE1-AE7E-DCF005C91B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9543DCD-32D4-407E-BE24-C21879A76D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D91A7CD-B2C9-41D2-BA3E-A78E6BD8E81B}"/>
              </a:ext>
            </a:extLst>
          </p:cNvPr>
          <p:cNvSpPr>
            <a:spLocks noGrp="1"/>
          </p:cNvSpPr>
          <p:nvPr>
            <p:ph type="dt" sz="half" idx="10"/>
          </p:nvPr>
        </p:nvSpPr>
        <p:spPr/>
        <p:txBody>
          <a:bodyPr/>
          <a:lstStyle/>
          <a:p>
            <a:fld id="{FCB09458-40FF-4B43-B3C1-599B37186F82}" type="datetimeFigureOut">
              <a:rPr lang="en-US" smtClean="0"/>
              <a:t>9/20/2022</a:t>
            </a:fld>
            <a:endParaRPr lang="en-US" dirty="0"/>
          </a:p>
        </p:txBody>
      </p:sp>
      <p:sp>
        <p:nvSpPr>
          <p:cNvPr id="5" name="Footer Placeholder 4">
            <a:extLst>
              <a:ext uri="{FF2B5EF4-FFF2-40B4-BE49-F238E27FC236}">
                <a16:creationId xmlns:a16="http://schemas.microsoft.com/office/drawing/2014/main" xmlns="" id="{AF746D62-F6A9-4D12-9554-BFDFBBB801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9A6E063-562E-4914-9543-3E355C807617}"/>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3497052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E9A63B-C5F8-4BA1-930E-D9353684B4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882E0E6-98FD-4798-BFD0-050CEF54EF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4332C05-94F7-4338-9FBD-094E291A627A}"/>
              </a:ext>
            </a:extLst>
          </p:cNvPr>
          <p:cNvSpPr>
            <a:spLocks noGrp="1"/>
          </p:cNvSpPr>
          <p:nvPr>
            <p:ph type="dt" sz="half" idx="10"/>
          </p:nvPr>
        </p:nvSpPr>
        <p:spPr/>
        <p:txBody>
          <a:bodyPr/>
          <a:lstStyle/>
          <a:p>
            <a:fld id="{FCB09458-40FF-4B43-B3C1-599B37186F82}" type="datetimeFigureOut">
              <a:rPr lang="en-US" smtClean="0"/>
              <a:t>9/20/2022</a:t>
            </a:fld>
            <a:endParaRPr lang="en-US" dirty="0"/>
          </a:p>
        </p:txBody>
      </p:sp>
      <p:sp>
        <p:nvSpPr>
          <p:cNvPr id="5" name="Footer Placeholder 4">
            <a:extLst>
              <a:ext uri="{FF2B5EF4-FFF2-40B4-BE49-F238E27FC236}">
                <a16:creationId xmlns:a16="http://schemas.microsoft.com/office/drawing/2014/main" xmlns="" id="{3F1BD6BA-E1B7-44AA-A151-D105BD4E6A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11E7D39-08F1-4907-8E65-B0113C0FA582}"/>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83300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A3FD2F6-1C26-409A-BAC0-E98F3D29A9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C882374-1819-4C3A-BB33-2C4EF703AE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C876BA-873B-4714-999E-EA27776228F5}"/>
              </a:ext>
            </a:extLst>
          </p:cNvPr>
          <p:cNvSpPr>
            <a:spLocks noGrp="1"/>
          </p:cNvSpPr>
          <p:nvPr>
            <p:ph type="dt" sz="half" idx="10"/>
          </p:nvPr>
        </p:nvSpPr>
        <p:spPr/>
        <p:txBody>
          <a:bodyPr/>
          <a:lstStyle/>
          <a:p>
            <a:fld id="{FCB09458-40FF-4B43-B3C1-599B37186F82}" type="datetimeFigureOut">
              <a:rPr lang="en-US" smtClean="0"/>
              <a:t>9/20/2022</a:t>
            </a:fld>
            <a:endParaRPr lang="en-US" dirty="0"/>
          </a:p>
        </p:txBody>
      </p:sp>
      <p:sp>
        <p:nvSpPr>
          <p:cNvPr id="5" name="Footer Placeholder 4">
            <a:extLst>
              <a:ext uri="{FF2B5EF4-FFF2-40B4-BE49-F238E27FC236}">
                <a16:creationId xmlns:a16="http://schemas.microsoft.com/office/drawing/2014/main" xmlns="" id="{481CBCF6-5DF6-45E3-8E3F-BCD3C0A71A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C5DD1BF-3AED-43B4-9E9F-C510B880F100}"/>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77869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A2CF9D-B690-424A-9711-EFA9FCFB70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5AC6E40-4234-4FEF-97D1-1D4D879D0B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662415-B831-4B53-9C14-DD203D0348ED}"/>
              </a:ext>
            </a:extLst>
          </p:cNvPr>
          <p:cNvSpPr>
            <a:spLocks noGrp="1"/>
          </p:cNvSpPr>
          <p:nvPr>
            <p:ph type="dt" sz="half" idx="10"/>
          </p:nvPr>
        </p:nvSpPr>
        <p:spPr/>
        <p:txBody>
          <a:bodyPr/>
          <a:lstStyle/>
          <a:p>
            <a:fld id="{FCB09458-40FF-4B43-B3C1-599B37186F82}" type="datetimeFigureOut">
              <a:rPr lang="en-US" smtClean="0"/>
              <a:t>9/20/2022</a:t>
            </a:fld>
            <a:endParaRPr lang="en-US" dirty="0"/>
          </a:p>
        </p:txBody>
      </p:sp>
      <p:sp>
        <p:nvSpPr>
          <p:cNvPr id="5" name="Footer Placeholder 4">
            <a:extLst>
              <a:ext uri="{FF2B5EF4-FFF2-40B4-BE49-F238E27FC236}">
                <a16:creationId xmlns:a16="http://schemas.microsoft.com/office/drawing/2014/main" xmlns="" id="{5118A6E3-41A7-4A24-BF1F-F81B136499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4B8342C-4FA7-484B-81F6-5E92A10DD5F8}"/>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158669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D9B06-DF6D-49C3-AEC0-4E1D80AF46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08F0215-6941-4439-96C6-C2257A37D0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287A6E3-834F-4938-9C9C-2EA589487FD6}"/>
              </a:ext>
            </a:extLst>
          </p:cNvPr>
          <p:cNvSpPr>
            <a:spLocks noGrp="1"/>
          </p:cNvSpPr>
          <p:nvPr>
            <p:ph type="dt" sz="half" idx="10"/>
          </p:nvPr>
        </p:nvSpPr>
        <p:spPr/>
        <p:txBody>
          <a:bodyPr/>
          <a:lstStyle/>
          <a:p>
            <a:fld id="{FCB09458-40FF-4B43-B3C1-599B37186F82}" type="datetimeFigureOut">
              <a:rPr lang="en-US" smtClean="0"/>
              <a:t>9/20/2022</a:t>
            </a:fld>
            <a:endParaRPr lang="en-US" dirty="0"/>
          </a:p>
        </p:txBody>
      </p:sp>
      <p:sp>
        <p:nvSpPr>
          <p:cNvPr id="5" name="Footer Placeholder 4">
            <a:extLst>
              <a:ext uri="{FF2B5EF4-FFF2-40B4-BE49-F238E27FC236}">
                <a16:creationId xmlns:a16="http://schemas.microsoft.com/office/drawing/2014/main" xmlns="" id="{BE587854-D8B6-47B5-B47E-AFC45DA6E7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07C4B46-0A6C-459A-BDAF-67EE3016A594}"/>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205742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9F5251-6C9D-402A-8743-6A68B39F0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BBD3678-F233-460B-AC3A-3E0D7B7509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36159A-1970-4537-A3DD-48C1714449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39BFC86-52DF-4649-8F10-7CBCE8908CCC}"/>
              </a:ext>
            </a:extLst>
          </p:cNvPr>
          <p:cNvSpPr>
            <a:spLocks noGrp="1"/>
          </p:cNvSpPr>
          <p:nvPr>
            <p:ph type="dt" sz="half" idx="10"/>
          </p:nvPr>
        </p:nvSpPr>
        <p:spPr/>
        <p:txBody>
          <a:bodyPr/>
          <a:lstStyle/>
          <a:p>
            <a:fld id="{FCB09458-40FF-4B43-B3C1-599B37186F82}" type="datetimeFigureOut">
              <a:rPr lang="en-US" smtClean="0"/>
              <a:t>9/20/2022</a:t>
            </a:fld>
            <a:endParaRPr lang="en-US" dirty="0"/>
          </a:p>
        </p:txBody>
      </p:sp>
      <p:sp>
        <p:nvSpPr>
          <p:cNvPr id="6" name="Footer Placeholder 5">
            <a:extLst>
              <a:ext uri="{FF2B5EF4-FFF2-40B4-BE49-F238E27FC236}">
                <a16:creationId xmlns:a16="http://schemas.microsoft.com/office/drawing/2014/main" xmlns="" id="{B95CE953-0C30-4D9D-AC63-02451BE33F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4A6B7FE-448C-4EA9-8267-BDB2C751599D}"/>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332148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0956F-AA30-4D9E-A284-FD0EC09E97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B4749EA-C675-4E9A-A70A-69CB368D4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0D96A38-333C-4C51-A474-00DE90BC5E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2745C7F-C1AE-467E-8392-1551366318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32A2D08-D012-4B0C-ABAC-E4485588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54A74C6-5D4E-4BD7-ABCD-04ACC085DEC2}"/>
              </a:ext>
            </a:extLst>
          </p:cNvPr>
          <p:cNvSpPr>
            <a:spLocks noGrp="1"/>
          </p:cNvSpPr>
          <p:nvPr>
            <p:ph type="dt" sz="half" idx="10"/>
          </p:nvPr>
        </p:nvSpPr>
        <p:spPr/>
        <p:txBody>
          <a:bodyPr/>
          <a:lstStyle/>
          <a:p>
            <a:fld id="{FCB09458-40FF-4B43-B3C1-599B37186F82}" type="datetimeFigureOut">
              <a:rPr lang="en-US" smtClean="0"/>
              <a:t>9/20/2022</a:t>
            </a:fld>
            <a:endParaRPr lang="en-US" dirty="0"/>
          </a:p>
        </p:txBody>
      </p:sp>
      <p:sp>
        <p:nvSpPr>
          <p:cNvPr id="8" name="Footer Placeholder 7">
            <a:extLst>
              <a:ext uri="{FF2B5EF4-FFF2-40B4-BE49-F238E27FC236}">
                <a16:creationId xmlns:a16="http://schemas.microsoft.com/office/drawing/2014/main" xmlns="" id="{98E2E01A-A20A-4DC6-A103-40CC7BCCB73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513D1910-290D-4C40-ACCB-4A48C75EE7FB}"/>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29853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52E0BC-073A-4B02-8911-7D8615564A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14F8E86-381F-42CC-9E68-0837B39FE4A0}"/>
              </a:ext>
            </a:extLst>
          </p:cNvPr>
          <p:cNvSpPr>
            <a:spLocks noGrp="1"/>
          </p:cNvSpPr>
          <p:nvPr>
            <p:ph type="dt" sz="half" idx="10"/>
          </p:nvPr>
        </p:nvSpPr>
        <p:spPr/>
        <p:txBody>
          <a:bodyPr/>
          <a:lstStyle/>
          <a:p>
            <a:fld id="{FCB09458-40FF-4B43-B3C1-599B37186F82}" type="datetimeFigureOut">
              <a:rPr lang="en-US" smtClean="0"/>
              <a:t>9/20/2022</a:t>
            </a:fld>
            <a:endParaRPr lang="en-US" dirty="0"/>
          </a:p>
        </p:txBody>
      </p:sp>
      <p:sp>
        <p:nvSpPr>
          <p:cNvPr id="4" name="Footer Placeholder 3">
            <a:extLst>
              <a:ext uri="{FF2B5EF4-FFF2-40B4-BE49-F238E27FC236}">
                <a16:creationId xmlns:a16="http://schemas.microsoft.com/office/drawing/2014/main" xmlns="" id="{CB9702E0-74FE-4894-9844-DFCE258BF6A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5853B347-9CE7-4910-AD2C-10EE326F79F2}"/>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339535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43A1C6F-DD99-429D-84AC-40D984DC5797}"/>
              </a:ext>
            </a:extLst>
          </p:cNvPr>
          <p:cNvSpPr>
            <a:spLocks noGrp="1"/>
          </p:cNvSpPr>
          <p:nvPr>
            <p:ph type="dt" sz="half" idx="10"/>
          </p:nvPr>
        </p:nvSpPr>
        <p:spPr/>
        <p:txBody>
          <a:bodyPr/>
          <a:lstStyle/>
          <a:p>
            <a:fld id="{FCB09458-40FF-4B43-B3C1-599B37186F82}" type="datetimeFigureOut">
              <a:rPr lang="en-US" smtClean="0"/>
              <a:t>9/20/2022</a:t>
            </a:fld>
            <a:endParaRPr lang="en-US" dirty="0"/>
          </a:p>
        </p:txBody>
      </p:sp>
      <p:sp>
        <p:nvSpPr>
          <p:cNvPr id="3" name="Footer Placeholder 2">
            <a:extLst>
              <a:ext uri="{FF2B5EF4-FFF2-40B4-BE49-F238E27FC236}">
                <a16:creationId xmlns:a16="http://schemas.microsoft.com/office/drawing/2014/main" xmlns="" id="{9D3C09D3-B893-4836-A035-DFBE69422C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E2845C78-BBEA-4403-8387-3E6124882A4B}"/>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12368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700B98-87C3-483C-9A99-B8DB9C40F6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9572324-EFB4-45C6-AD43-25B9F9259D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5633DCB-CA21-4000-881D-C3F950E9D3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70F6EC6-5AD1-404E-BEF6-980FB3F74802}"/>
              </a:ext>
            </a:extLst>
          </p:cNvPr>
          <p:cNvSpPr>
            <a:spLocks noGrp="1"/>
          </p:cNvSpPr>
          <p:nvPr>
            <p:ph type="dt" sz="half" idx="10"/>
          </p:nvPr>
        </p:nvSpPr>
        <p:spPr/>
        <p:txBody>
          <a:bodyPr/>
          <a:lstStyle/>
          <a:p>
            <a:fld id="{FCB09458-40FF-4B43-B3C1-599B37186F82}" type="datetimeFigureOut">
              <a:rPr lang="en-US" smtClean="0"/>
              <a:t>9/20/2022</a:t>
            </a:fld>
            <a:endParaRPr lang="en-US" dirty="0"/>
          </a:p>
        </p:txBody>
      </p:sp>
      <p:sp>
        <p:nvSpPr>
          <p:cNvPr id="6" name="Footer Placeholder 5">
            <a:extLst>
              <a:ext uri="{FF2B5EF4-FFF2-40B4-BE49-F238E27FC236}">
                <a16:creationId xmlns:a16="http://schemas.microsoft.com/office/drawing/2014/main" xmlns="" id="{5D9F282C-217D-4101-BE24-DB4BB5C63A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175C939F-9D6D-427D-814F-F5CA2E378887}"/>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4227859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56922C-4352-4816-AED8-BBE389A8F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90A5650-0F30-432F-A915-D823FF8959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0B292DF4-DDA5-43A1-AA81-A21060842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D18090F-0EC5-46C1-B822-8327AAFDE763}"/>
              </a:ext>
            </a:extLst>
          </p:cNvPr>
          <p:cNvSpPr>
            <a:spLocks noGrp="1"/>
          </p:cNvSpPr>
          <p:nvPr>
            <p:ph type="dt" sz="half" idx="10"/>
          </p:nvPr>
        </p:nvSpPr>
        <p:spPr/>
        <p:txBody>
          <a:bodyPr/>
          <a:lstStyle/>
          <a:p>
            <a:fld id="{FCB09458-40FF-4B43-B3C1-599B37186F82}" type="datetimeFigureOut">
              <a:rPr lang="en-US" smtClean="0"/>
              <a:t>9/20/2022</a:t>
            </a:fld>
            <a:endParaRPr lang="en-US" dirty="0"/>
          </a:p>
        </p:txBody>
      </p:sp>
      <p:sp>
        <p:nvSpPr>
          <p:cNvPr id="6" name="Footer Placeholder 5">
            <a:extLst>
              <a:ext uri="{FF2B5EF4-FFF2-40B4-BE49-F238E27FC236}">
                <a16:creationId xmlns:a16="http://schemas.microsoft.com/office/drawing/2014/main" xmlns="" id="{5AEA0C24-5E82-4FEE-8216-FDAE0171AA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3475ADF8-35E1-4F67-BC57-1B334C1D249F}"/>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1119494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95CDA1A-03E2-48E2-89C2-BB8E376B46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
              <a:t>Click to edit Master title style</a:t>
            </a:r>
          </a:p>
        </p:txBody>
      </p:sp>
      <p:sp>
        <p:nvSpPr>
          <p:cNvPr id="3" name="Text Placeholder 2">
            <a:extLst>
              <a:ext uri="{FF2B5EF4-FFF2-40B4-BE49-F238E27FC236}">
                <a16:creationId xmlns:a16="http://schemas.microsoft.com/office/drawing/2014/main" xmlns="" id="{C3FF6734-0345-4681-8081-5EDE5C831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
              <a:t>Click to edit Master text styles</a:t>
            </a:r>
          </a:p>
          <a:p>
            <a:pPr lvl="1"/>
            <a:r>
              <a:rPr lang="en"/>
              <a:t>second-level</a:t>
            </a:r>
          </a:p>
          <a:p>
            <a:pPr lvl="2"/>
            <a:r>
              <a:rPr lang="en"/>
              <a:t>third-level</a:t>
            </a:r>
          </a:p>
          <a:p>
            <a:pPr lvl="3"/>
            <a:r>
              <a:rPr lang="en"/>
              <a:t>4th level</a:t>
            </a:r>
          </a:p>
          <a:p>
            <a:pPr lvl="4"/>
            <a:r>
              <a:rPr lang="en"/>
              <a:t>fifth-level</a:t>
            </a:r>
          </a:p>
        </p:txBody>
      </p:sp>
      <p:sp>
        <p:nvSpPr>
          <p:cNvPr id="4" name="Date Placeholder 3">
            <a:extLst>
              <a:ext uri="{FF2B5EF4-FFF2-40B4-BE49-F238E27FC236}">
                <a16:creationId xmlns:a16="http://schemas.microsoft.com/office/drawing/2014/main" xmlns="" id="{D893492D-B46B-4F32-B266-A37BCB70B3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09458-40FF-4B43-B3C1-599B37186F82}" type="datetimeFigureOut">
              <a:rPr lang="en-US" smtClean="0"/>
              <a:t>9/20/2022</a:t>
            </a:fld>
            <a:endParaRPr lang="en-US" dirty="0"/>
          </a:p>
        </p:txBody>
      </p:sp>
      <p:sp>
        <p:nvSpPr>
          <p:cNvPr id="5" name="Footer Placeholder 4">
            <a:extLst>
              <a:ext uri="{FF2B5EF4-FFF2-40B4-BE49-F238E27FC236}">
                <a16:creationId xmlns:a16="http://schemas.microsoft.com/office/drawing/2014/main" xmlns="" id="{355BD3D0-FCD2-4BF6-BB49-92296A87A8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40063E8-DCAD-484D-B8E6-36036D5748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1568D-F118-448C-8E2D-E9D7C95ED227}" type="slidenum">
              <a:rPr lang="en-US" smtClean="0"/>
              <a:t>‹#›</a:t>
            </a:fld>
            <a:endParaRPr lang="en-US" dirty="0"/>
          </a:p>
        </p:txBody>
      </p:sp>
    </p:spTree>
    <p:extLst>
      <p:ext uri="{BB962C8B-B14F-4D97-AF65-F5344CB8AC3E}">
        <p14:creationId xmlns:p14="http://schemas.microsoft.com/office/powerpoint/2010/main" val="801456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e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hyperlink" Target="https://espanol.smokefree.gov/retos-cuando-deja-fumar/identifique-sus-desencadenant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s://healthland.time.com/category/medicine/tobacc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imgres?imgurl=https://mediaproxy.salon.com/width/1200/https://media.salon.com/2018/12/woman-in-hospital.jpg&amp;imgrefurl=https://www.salon.com/2019/05/27/what-if-we-treated-all-sick-people-the-way-we-treat-people-with-a-terminal-disease_partner/&amp;tbnid=Xqsf0-ZI-5hdqM&amp;vet=12ahUKEwi6td2op9r2AhUNYM0KHSFMB2EQMygUegUIARCIAg..i&amp;docid=_nV9OxPQeIjpFM&amp;w=1200&amp;h=810&amp;q=sick%20person&amp;client=firefox-b-1-d&amp;ved=2ahUKEwi6td2op9r2AhUNYM0KHSFMB2EQMygUegUIARCIA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2E309C8-E873-0848-A227-ABC321706FF2}"/>
              </a:ext>
            </a:extLst>
          </p:cNvPr>
          <p:cNvPicPr>
            <a:picLocks noChangeAspect="1"/>
          </p:cNvPicPr>
          <p:nvPr/>
        </p:nvPicPr>
        <p:blipFill rotWithShape="1">
          <a:blip r:embed="rId3">
            <a:extLst>
              <a:ext uri="{28A0092B-C50C-407E-A947-70E740481C1C}">
                <a14:useLocalDpi xmlns:a14="http://schemas.microsoft.com/office/drawing/2010/main" val="0"/>
              </a:ext>
            </a:extLst>
          </a:blip>
          <a:srcRect r="18777" b="1"/>
          <a:stretch/>
        </p:blipFill>
        <p:spPr>
          <a:xfrm>
            <a:off x="2787418" y="975"/>
            <a:ext cx="9401433" cy="6858000"/>
          </a:xfrm>
          <a:prstGeom prst="rect">
            <a:avLst/>
          </a:prstGeom>
        </p:spPr>
      </p:pic>
      <p:pic>
        <p:nvPicPr>
          <p:cNvPr id="11" name="Picture 10">
            <a:extLst>
              <a:ext uri="{FF2B5EF4-FFF2-40B4-BE49-F238E27FC236}">
                <a16:creationId xmlns:a16="http://schemas.microsoft.com/office/drawing/2014/main" xmlns="" id="{DBAB0B9D-0512-4B11-8859-8F1AB063E9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 y="10"/>
            <a:ext cx="12191980" cy="6857990"/>
          </a:xfrm>
          <a:custGeom>
            <a:avLst/>
            <a:gdLst/>
            <a:ahLst/>
            <a:cxnLst/>
            <a:rect l="l" t="t" r="r" b="b"/>
            <a:pathLst>
              <a:path w="12192000" h="6858000">
                <a:moveTo>
                  <a:pt x="10767920" y="0"/>
                </a:moveTo>
                <a:lnTo>
                  <a:pt x="12192000" y="0"/>
                </a:lnTo>
                <a:lnTo>
                  <a:pt x="12192000" y="927417"/>
                </a:lnTo>
                <a:lnTo>
                  <a:pt x="12082763" y="823269"/>
                </a:lnTo>
                <a:cubicBezTo>
                  <a:pt x="11719580" y="493176"/>
                  <a:pt x="11300738" y="223239"/>
                  <a:pt x="10841978" y="29200"/>
                </a:cubicBezTo>
                <a:close/>
                <a:moveTo>
                  <a:pt x="6012882" y="0"/>
                </a:moveTo>
                <a:lnTo>
                  <a:pt x="7504417" y="0"/>
                </a:lnTo>
                <a:lnTo>
                  <a:pt x="7430359" y="29200"/>
                </a:lnTo>
                <a:cubicBezTo>
                  <a:pt x="5857467" y="694478"/>
                  <a:pt x="4753816" y="2251936"/>
                  <a:pt x="4753816" y="4067166"/>
                </a:cubicBezTo>
                <a:cubicBezTo>
                  <a:pt x="4753816" y="5126051"/>
                  <a:pt x="5129364" y="6097221"/>
                  <a:pt x="5754532" y="6854750"/>
                </a:cubicBezTo>
                <a:lnTo>
                  <a:pt x="5757486" y="6858000"/>
                </a:lnTo>
                <a:lnTo>
                  <a:pt x="4830677" y="6858000"/>
                </a:lnTo>
                <a:lnTo>
                  <a:pt x="4745134" y="6724465"/>
                </a:lnTo>
                <a:cubicBezTo>
                  <a:pt x="4274836" y="5949876"/>
                  <a:pt x="4004010" y="5040579"/>
                  <a:pt x="4004010" y="4067979"/>
                </a:cubicBezTo>
                <a:cubicBezTo>
                  <a:pt x="4004010" y="2476453"/>
                  <a:pt x="4729195" y="1054430"/>
                  <a:pt x="5866922" y="114788"/>
                </a:cubicBezTo>
                <a:close/>
                <a:moveTo>
                  <a:pt x="0" y="0"/>
                </a:moveTo>
                <a:lnTo>
                  <a:pt x="4336230" y="0"/>
                </a:lnTo>
                <a:lnTo>
                  <a:pt x="4279837" y="65151"/>
                </a:lnTo>
                <a:cubicBezTo>
                  <a:pt x="3384436" y="1150943"/>
                  <a:pt x="2846555" y="2542953"/>
                  <a:pt x="2846555" y="4060687"/>
                </a:cubicBezTo>
                <a:cubicBezTo>
                  <a:pt x="2846555" y="5036374"/>
                  <a:pt x="3068843" y="5960103"/>
                  <a:pt x="3465501" y="6783922"/>
                </a:cubicBezTo>
                <a:lnTo>
                  <a:pt x="3503413" y="6858000"/>
                </a:lnTo>
                <a:lnTo>
                  <a:pt x="0" y="6858000"/>
                </a:lnTo>
                <a:close/>
              </a:path>
            </a:pathLst>
          </a:custGeom>
        </p:spPr>
      </p:pic>
      <p:sp>
        <p:nvSpPr>
          <p:cNvPr id="54" name="Freeform 95">
            <a:extLst>
              <a:ext uri="{FF2B5EF4-FFF2-40B4-BE49-F238E27FC236}">
                <a16:creationId xmlns:a16="http://schemas.microsoft.com/office/drawing/2014/main" xmlns="" id="{5EFCEEFE-DD72-4E23-A203-092AB1A62E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46555" y="-18287"/>
            <a:ext cx="9373908" cy="6920069"/>
          </a:xfrm>
          <a:custGeom>
            <a:avLst/>
            <a:gdLst>
              <a:gd name="connsiteX0" fmla="*/ 9363722 w 9373908"/>
              <a:gd name="connsiteY0" fmla="*/ 0 h 6920069"/>
              <a:gd name="connsiteX1" fmla="*/ 9373908 w 9373908"/>
              <a:gd name="connsiteY1" fmla="*/ 0 h 6920069"/>
              <a:gd name="connsiteX2" fmla="*/ 9373908 w 9373908"/>
              <a:gd name="connsiteY2" fmla="*/ 8011 h 6920069"/>
              <a:gd name="connsiteX3" fmla="*/ 4704244 w 9373908"/>
              <a:gd name="connsiteY3" fmla="*/ 0 h 6920069"/>
              <a:gd name="connsiteX4" fmla="*/ 7874983 w 9373908"/>
              <a:gd name="connsiteY4" fmla="*/ 0 h 6920069"/>
              <a:gd name="connsiteX5" fmla="*/ 7995423 w 9373908"/>
              <a:gd name="connsiteY5" fmla="*/ 47488 h 6920069"/>
              <a:gd name="connsiteX6" fmla="*/ 9236208 w 9373908"/>
              <a:gd name="connsiteY6" fmla="*/ 841557 h 6920069"/>
              <a:gd name="connsiteX7" fmla="*/ 9373908 w 9373908"/>
              <a:gd name="connsiteY7" fmla="*/ 972842 h 6920069"/>
              <a:gd name="connsiteX8" fmla="*/ 9373908 w 9373908"/>
              <a:gd name="connsiteY8" fmla="*/ 6920069 h 6920069"/>
              <a:gd name="connsiteX9" fmla="*/ 2950722 w 9373908"/>
              <a:gd name="connsiteY9" fmla="*/ 6920069 h 6920069"/>
              <a:gd name="connsiteX10" fmla="*/ 2907977 w 9373908"/>
              <a:gd name="connsiteY10" fmla="*/ 6873037 h 6920069"/>
              <a:gd name="connsiteX11" fmla="*/ 1907260 w 9373908"/>
              <a:gd name="connsiteY11" fmla="*/ 4085454 h 6920069"/>
              <a:gd name="connsiteX12" fmla="*/ 4583804 w 9373908"/>
              <a:gd name="connsiteY12" fmla="*/ 47488 h 6920069"/>
              <a:gd name="connsiteX13" fmla="*/ 1505505 w 9373908"/>
              <a:gd name="connsiteY13" fmla="*/ 0 h 6920069"/>
              <a:gd name="connsiteX14" fmla="*/ 3189581 w 9373908"/>
              <a:gd name="connsiteY14" fmla="*/ 0 h 6920069"/>
              <a:gd name="connsiteX15" fmla="*/ 3020368 w 9373908"/>
              <a:gd name="connsiteY15" fmla="*/ 133076 h 6920069"/>
              <a:gd name="connsiteX16" fmla="*/ 1157455 w 9373908"/>
              <a:gd name="connsiteY16" fmla="*/ 4086267 h 6920069"/>
              <a:gd name="connsiteX17" fmla="*/ 1898579 w 9373908"/>
              <a:gd name="connsiteY17" fmla="*/ 6742753 h 6920069"/>
              <a:gd name="connsiteX18" fmla="*/ 2012168 w 9373908"/>
              <a:gd name="connsiteY18" fmla="*/ 6920069 h 6920069"/>
              <a:gd name="connsiteX19" fmla="*/ 679265 w 9373908"/>
              <a:gd name="connsiteY19" fmla="*/ 6920069 h 6920069"/>
              <a:gd name="connsiteX20" fmla="*/ 618946 w 9373908"/>
              <a:gd name="connsiteY20" fmla="*/ 6802210 h 6920069"/>
              <a:gd name="connsiteX21" fmla="*/ 0 w 9373908"/>
              <a:gd name="connsiteY21" fmla="*/ 4078975 h 6920069"/>
              <a:gd name="connsiteX22" fmla="*/ 1433282 w 9373908"/>
              <a:gd name="connsiteY22" fmla="*/ 83440 h 692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73908" h="6920069">
                <a:moveTo>
                  <a:pt x="9363722" y="0"/>
                </a:moveTo>
                <a:lnTo>
                  <a:pt x="9373908" y="0"/>
                </a:lnTo>
                <a:lnTo>
                  <a:pt x="9373908" y="8011"/>
                </a:lnTo>
                <a:close/>
                <a:moveTo>
                  <a:pt x="4704244" y="0"/>
                </a:moveTo>
                <a:lnTo>
                  <a:pt x="7874983" y="0"/>
                </a:lnTo>
                <a:lnTo>
                  <a:pt x="7995423" y="47488"/>
                </a:lnTo>
                <a:cubicBezTo>
                  <a:pt x="8454183" y="241528"/>
                  <a:pt x="8873025" y="511464"/>
                  <a:pt x="9236208" y="841557"/>
                </a:cubicBezTo>
                <a:lnTo>
                  <a:pt x="9373908" y="972842"/>
                </a:lnTo>
                <a:lnTo>
                  <a:pt x="9373908" y="6920069"/>
                </a:lnTo>
                <a:lnTo>
                  <a:pt x="2950722" y="6920069"/>
                </a:lnTo>
                <a:lnTo>
                  <a:pt x="2907977" y="6873037"/>
                </a:lnTo>
                <a:cubicBezTo>
                  <a:pt x="2282808" y="6115509"/>
                  <a:pt x="1907260" y="5144339"/>
                  <a:pt x="1907260" y="4085454"/>
                </a:cubicBezTo>
                <a:cubicBezTo>
                  <a:pt x="1907260" y="2270224"/>
                  <a:pt x="3010912" y="712766"/>
                  <a:pt x="4583804" y="47488"/>
                </a:cubicBezTo>
                <a:close/>
                <a:moveTo>
                  <a:pt x="1505505" y="0"/>
                </a:moveTo>
                <a:lnTo>
                  <a:pt x="3189581" y="0"/>
                </a:lnTo>
                <a:lnTo>
                  <a:pt x="3020368" y="133076"/>
                </a:lnTo>
                <a:cubicBezTo>
                  <a:pt x="1882640" y="1072718"/>
                  <a:pt x="1157455" y="2494741"/>
                  <a:pt x="1157455" y="4086267"/>
                </a:cubicBezTo>
                <a:cubicBezTo>
                  <a:pt x="1157455" y="5058867"/>
                  <a:pt x="1428281" y="5968164"/>
                  <a:pt x="1898579" y="6742753"/>
                </a:cubicBezTo>
                <a:lnTo>
                  <a:pt x="2012168" y="6920069"/>
                </a:lnTo>
                <a:lnTo>
                  <a:pt x="679265" y="6920069"/>
                </a:lnTo>
                <a:lnTo>
                  <a:pt x="618946" y="6802210"/>
                </a:lnTo>
                <a:cubicBezTo>
                  <a:pt x="222288" y="5978391"/>
                  <a:pt x="0" y="5054662"/>
                  <a:pt x="0" y="4078975"/>
                </a:cubicBezTo>
                <a:cubicBezTo>
                  <a:pt x="0" y="2561242"/>
                  <a:pt x="537881" y="1169231"/>
                  <a:pt x="1433282" y="83440"/>
                </a:cubicBezTo>
                <a:close/>
              </a:path>
            </a:pathLst>
          </a:custGeom>
          <a:noFill/>
          <a:ln w="603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Freeform 5">
            <a:extLst>
              <a:ext uri="{FF2B5EF4-FFF2-40B4-BE49-F238E27FC236}">
                <a16:creationId xmlns:a16="http://schemas.microsoft.com/office/drawing/2014/main" xmlns="" id="{2A73F40A-89D3-430B-96F3-4FFB3CCFB7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lumMod val="85000"/>
              <a:lumOff val="15000"/>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white"/>
              </a:buClr>
              <a:buSzPct val="100000"/>
              <a:buFont typeface="Arial"/>
              <a:buNone/>
              <a:tabLst/>
              <a:defRPr/>
            </a:pPr>
            <a:endParaRPr kumimoji="0" lang="en-US" sz="1600" b="0" i="0" u="none" strike="noStrike" kern="1200" cap="all"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12A5203-E220-4AFC-AA05-C3EC177066D3}"/>
              </a:ext>
            </a:extLst>
          </p:cNvPr>
          <p:cNvSpPr>
            <a:spLocks noGrp="1"/>
          </p:cNvSpPr>
          <p:nvPr>
            <p:ph type="title"/>
          </p:nvPr>
        </p:nvSpPr>
        <p:spPr>
          <a:xfrm>
            <a:off x="7740087" y="3441747"/>
            <a:ext cx="3913650" cy="2685831"/>
          </a:xfrm>
        </p:spPr>
        <p:txBody>
          <a:bodyPr vert="horz" lIns="91440" tIns="45720" rIns="91440" bIns="45720" rtlCol="0" anchor="b">
            <a:normAutofit fontScale="90000"/>
          </a:bodyPr>
          <a:lstStyle/>
          <a:p>
            <a:r>
              <a:rPr lang="en" kern="1200" dirty="0" smtClean="0">
                <a:solidFill>
                  <a:schemeClr val="tx1"/>
                </a:solidFill>
                <a:latin typeface="+mj-lt"/>
                <a:ea typeface="+mj-ea"/>
                <a:cs typeface="+mj-cs"/>
              </a:rPr>
              <a:t>Tobacco Use, Alcohol, and Diabetes</a:t>
            </a:r>
            <a:r>
              <a:rPr lang="es-MX" kern="1200" dirty="0">
                <a:solidFill>
                  <a:schemeClr val="tx1"/>
                </a:solidFill>
                <a:latin typeface="+mj-lt"/>
                <a:ea typeface="+mj-ea"/>
                <a:cs typeface="+mj-cs"/>
              </a:rPr>
              <a:t/>
            </a:r>
            <a:br>
              <a:rPr lang="es-MX" kern="1200" dirty="0">
                <a:solidFill>
                  <a:schemeClr val="tx1"/>
                </a:solidFill>
                <a:latin typeface="+mj-lt"/>
                <a:ea typeface="+mj-ea"/>
                <a:cs typeface="+mj-cs"/>
              </a:rPr>
            </a:br>
            <a:r>
              <a:rPr lang="en" kern="1200" dirty="0">
                <a:solidFill>
                  <a:schemeClr val="tx1"/>
                </a:solidFill>
                <a:latin typeface="+mj-lt"/>
                <a:ea typeface="+mj-ea"/>
                <a:cs typeface="+mj-cs"/>
              </a:rPr>
              <a:t> </a:t>
            </a:r>
            <a:r>
              <a:rPr lang="es-MX" kern="1200" dirty="0">
                <a:solidFill>
                  <a:schemeClr val="tx1"/>
                </a:solidFill>
                <a:latin typeface="+mj-lt"/>
                <a:ea typeface="+mj-ea"/>
                <a:cs typeface="+mj-cs"/>
              </a:rPr>
              <a:t/>
            </a:r>
            <a:br>
              <a:rPr lang="es-MX" kern="1200" dirty="0">
                <a:solidFill>
                  <a:schemeClr val="tx1"/>
                </a:solidFill>
                <a:latin typeface="+mj-lt"/>
                <a:ea typeface="+mj-ea"/>
                <a:cs typeface="+mj-cs"/>
              </a:rPr>
            </a:br>
            <a:r>
              <a:rPr lang="en" kern="1200" dirty="0" smtClean="0">
                <a:solidFill>
                  <a:schemeClr val="tx1"/>
                </a:solidFill>
                <a:latin typeface="+mj-lt"/>
                <a:ea typeface="+mj-ea"/>
                <a:cs typeface="+mj-cs"/>
              </a:rPr>
              <a:t>Month 9</a:t>
            </a:r>
            <a:endParaRPr lang="es-MX" kern="1200" dirty="0">
              <a:solidFill>
                <a:schemeClr val="tx1"/>
              </a:solidFill>
              <a:latin typeface="+mj-lt"/>
              <a:ea typeface="+mj-ea"/>
              <a:cs typeface="+mj-cs"/>
            </a:endParaRPr>
          </a:p>
        </p:txBody>
      </p:sp>
    </p:spTree>
    <p:extLst>
      <p:ext uri="{BB962C8B-B14F-4D97-AF65-F5344CB8AC3E}">
        <p14:creationId xmlns:p14="http://schemas.microsoft.com/office/powerpoint/2010/main" val="2905291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xmlns=""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D11E148C-F795-4B0F-875D-53B747C926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7463" y="3027363"/>
            <a:ext cx="5895975" cy="2687638"/>
          </a:xfrm>
          <a:prstGeom prst="rect">
            <a:avLst/>
          </a:prstGeom>
        </p:spPr>
      </p:pic>
      <p:pic>
        <p:nvPicPr>
          <p:cNvPr id="6" name="Picture 5" descr="A picture containing person, wearing, hat, standing&#10;&#10;Description automatically generated">
            <a:extLst>
              <a:ext uri="{FF2B5EF4-FFF2-40B4-BE49-F238E27FC236}">
                <a16:creationId xmlns:a16="http://schemas.microsoft.com/office/drawing/2014/main" xmlns="" id="{05DD91EF-F991-4DD7-9A98-021067C16D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0113" y="3027363"/>
            <a:ext cx="4100513" cy="2687638"/>
          </a:xfrm>
          <a:prstGeom prst="rect">
            <a:avLst/>
          </a:prstGeom>
        </p:spPr>
      </p:pic>
      <p:sp>
        <p:nvSpPr>
          <p:cNvPr id="2" name="Title 1"/>
          <p:cNvSpPr>
            <a:spLocks noGrp="1"/>
          </p:cNvSpPr>
          <p:nvPr>
            <p:ph type="title"/>
          </p:nvPr>
        </p:nvSpPr>
        <p:spPr>
          <a:xfrm>
            <a:off x="1286932" y="1204109"/>
            <a:ext cx="10023398" cy="857894"/>
          </a:xfrm>
        </p:spPr>
        <p:txBody>
          <a:bodyPr vert="horz" lIns="91440" tIns="45720" rIns="91440" bIns="45720" rtlCol="0">
            <a:normAutofit/>
          </a:bodyPr>
          <a:lstStyle/>
          <a:p>
            <a:r>
              <a:rPr lang="en" sz="4000" dirty="0">
                <a:solidFill>
                  <a:srgbClr val="FFFFFF"/>
                </a:solidFill>
              </a:rPr>
              <a:t>How does it affect the pancreas?</a:t>
            </a:r>
          </a:p>
        </p:txBody>
      </p:sp>
    </p:spTree>
    <p:extLst>
      <p:ext uri="{BB962C8B-B14F-4D97-AF65-F5344CB8AC3E}">
        <p14:creationId xmlns:p14="http://schemas.microsoft.com/office/powerpoint/2010/main" val="258010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86295E7F-EA66-480B-B001-C8BE7CD619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18686" y="5091762"/>
            <a:ext cx="7484787" cy="1264588"/>
          </a:xfrm>
        </p:spPr>
        <p:txBody>
          <a:bodyPr vert="horz" lIns="91440" tIns="45720" rIns="91440" bIns="45720" rtlCol="0" anchor="ctr">
            <a:normAutofit/>
          </a:bodyPr>
          <a:lstStyle/>
          <a:p>
            <a:pPr algn="ctr"/>
            <a:r>
              <a:rPr lang="en" sz="4800" dirty="0" smtClean="0">
                <a:solidFill>
                  <a:srgbClr val="FFFFFF"/>
                </a:solidFill>
              </a:rPr>
              <a:t>                    Insulin</a:t>
            </a:r>
            <a:endParaRPr lang="en" sz="4800" dirty="0">
              <a:solidFill>
                <a:srgbClr val="FFFFFF"/>
              </a:solidFill>
            </a:endParaRPr>
          </a:p>
        </p:txBody>
      </p:sp>
      <p:pic>
        <p:nvPicPr>
          <p:cNvPr id="11" name="Content Placeholder 10" descr="carb to gluclose diagram.jpg">
            <a:extLst>
              <a:ext uri="{FF2B5EF4-FFF2-40B4-BE49-F238E27FC236}">
                <a16:creationId xmlns:a16="http://schemas.microsoft.com/office/drawing/2014/main" xmlns="" id="{13E6D34D-88FB-E1C6-C2CE-5BB02D7E079E}"/>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1" b="-1"/>
          <a:stretch/>
        </p:blipFill>
        <p:spPr>
          <a:xfrm>
            <a:off x="320040" y="573207"/>
            <a:ext cx="11548872" cy="4462272"/>
          </a:xfrm>
          <a:prstGeom prst="rect">
            <a:avLst/>
          </a:prstGeom>
          <a:noFill/>
        </p:spPr>
      </p:pic>
      <p:cxnSp>
        <p:nvCxnSpPr>
          <p:cNvPr id="19" name="Straight Connector 18">
            <a:extLst>
              <a:ext uri="{FF2B5EF4-FFF2-40B4-BE49-F238E27FC236}">
                <a16:creationId xmlns:a16="http://schemas.microsoft.com/office/drawing/2014/main" xmlns="" id="{E126E481-B945-4179-BD79-05E96E9B29E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96036" y="3943865"/>
            <a:ext cx="2511188" cy="923330"/>
          </a:xfrm>
          <a:prstGeom prst="rect">
            <a:avLst/>
          </a:prstGeom>
          <a:solidFill>
            <a:srgbClr val="FF0000"/>
          </a:solidFill>
        </p:spPr>
        <p:txBody>
          <a:bodyPr wrap="square" rtlCol="0">
            <a:spAutoFit/>
          </a:bodyPr>
          <a:lstStyle/>
          <a:p>
            <a:endParaRPr lang="es-GT" dirty="0" smtClean="0"/>
          </a:p>
          <a:p>
            <a:pPr algn="ctr"/>
            <a:r>
              <a:rPr lang="es-GT" b="1" dirty="0" smtClean="0"/>
              <a:t>EAT CARBOHYDRATE</a:t>
            </a:r>
          </a:p>
          <a:p>
            <a:endParaRPr lang="es-GT" dirty="0"/>
          </a:p>
        </p:txBody>
      </p:sp>
      <p:sp>
        <p:nvSpPr>
          <p:cNvPr id="5" name="TextBox 4"/>
          <p:cNvSpPr txBox="1"/>
          <p:nvPr/>
        </p:nvSpPr>
        <p:spPr>
          <a:xfrm>
            <a:off x="3643951" y="3968710"/>
            <a:ext cx="3957851" cy="923330"/>
          </a:xfrm>
          <a:prstGeom prst="rect">
            <a:avLst/>
          </a:prstGeom>
          <a:solidFill>
            <a:srgbClr val="FF0000"/>
          </a:solidFill>
        </p:spPr>
        <p:txBody>
          <a:bodyPr wrap="square" rtlCol="0">
            <a:spAutoFit/>
          </a:bodyPr>
          <a:lstStyle/>
          <a:p>
            <a:endParaRPr lang="es-GT" dirty="0" smtClean="0"/>
          </a:p>
          <a:p>
            <a:r>
              <a:rPr lang="es-GT" b="1" dirty="0" smtClean="0"/>
              <a:t>CARBOHYDRATE TURNS INTO GLUCOSE</a:t>
            </a:r>
          </a:p>
          <a:p>
            <a:endParaRPr lang="es-GT" dirty="0"/>
          </a:p>
        </p:txBody>
      </p:sp>
      <p:sp>
        <p:nvSpPr>
          <p:cNvPr id="6" name="TextBox 5"/>
          <p:cNvSpPr txBox="1"/>
          <p:nvPr/>
        </p:nvSpPr>
        <p:spPr>
          <a:xfrm>
            <a:off x="7861110" y="3943865"/>
            <a:ext cx="3452884" cy="923330"/>
          </a:xfrm>
          <a:prstGeom prst="rect">
            <a:avLst/>
          </a:prstGeom>
          <a:solidFill>
            <a:srgbClr val="FF0000"/>
          </a:solidFill>
        </p:spPr>
        <p:txBody>
          <a:bodyPr wrap="square" rtlCol="0">
            <a:spAutoFit/>
          </a:bodyPr>
          <a:lstStyle/>
          <a:p>
            <a:endParaRPr lang="es-GT" b="1" dirty="0" smtClean="0"/>
          </a:p>
          <a:p>
            <a:r>
              <a:rPr lang="es-GT" b="1" dirty="0" smtClean="0"/>
              <a:t>GLUCOSE ENTERS BLOOD STREEM</a:t>
            </a:r>
          </a:p>
          <a:p>
            <a:endParaRPr lang="es-GT" dirty="0"/>
          </a:p>
        </p:txBody>
      </p:sp>
      <p:sp>
        <p:nvSpPr>
          <p:cNvPr id="7" name="TextBox 6"/>
          <p:cNvSpPr txBox="1"/>
          <p:nvPr/>
        </p:nvSpPr>
        <p:spPr>
          <a:xfrm>
            <a:off x="5459103" y="1606055"/>
            <a:ext cx="1214650" cy="923330"/>
          </a:xfrm>
          <a:prstGeom prst="rect">
            <a:avLst/>
          </a:prstGeom>
          <a:solidFill>
            <a:schemeClr val="bg2"/>
          </a:solidFill>
        </p:spPr>
        <p:txBody>
          <a:bodyPr wrap="square" rtlCol="0">
            <a:spAutoFit/>
          </a:bodyPr>
          <a:lstStyle/>
          <a:p>
            <a:r>
              <a:rPr lang="es-GT" b="1" dirty="0" smtClean="0"/>
              <a:t>DIGESTION</a:t>
            </a:r>
          </a:p>
          <a:p>
            <a:endParaRPr lang="es-GT" dirty="0"/>
          </a:p>
        </p:txBody>
      </p:sp>
      <p:sp>
        <p:nvSpPr>
          <p:cNvPr id="8" name="Notched Right Arrow 7"/>
          <p:cNvSpPr/>
          <p:nvPr/>
        </p:nvSpPr>
        <p:spPr>
          <a:xfrm>
            <a:off x="5577224" y="1933601"/>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9" name="TextBox 8"/>
          <p:cNvSpPr txBox="1"/>
          <p:nvPr/>
        </p:nvSpPr>
        <p:spPr>
          <a:xfrm>
            <a:off x="6734875" y="2265825"/>
            <a:ext cx="1126235" cy="369332"/>
          </a:xfrm>
          <a:prstGeom prst="rect">
            <a:avLst/>
          </a:prstGeom>
          <a:solidFill>
            <a:schemeClr val="bg2"/>
          </a:solidFill>
        </p:spPr>
        <p:txBody>
          <a:bodyPr wrap="square" rtlCol="0">
            <a:spAutoFit/>
          </a:bodyPr>
          <a:lstStyle/>
          <a:p>
            <a:r>
              <a:rPr lang="es-GT" b="1" dirty="0" smtClean="0"/>
              <a:t>GLUCOSE</a:t>
            </a:r>
            <a:endParaRPr lang="es-GT" b="1" dirty="0"/>
          </a:p>
        </p:txBody>
      </p:sp>
      <p:sp>
        <p:nvSpPr>
          <p:cNvPr id="10" name="TextBox 9"/>
          <p:cNvSpPr txBox="1"/>
          <p:nvPr/>
        </p:nvSpPr>
        <p:spPr>
          <a:xfrm>
            <a:off x="4135272" y="2450491"/>
            <a:ext cx="1815152" cy="369332"/>
          </a:xfrm>
          <a:prstGeom prst="rect">
            <a:avLst/>
          </a:prstGeom>
          <a:solidFill>
            <a:schemeClr val="bg2"/>
          </a:solidFill>
        </p:spPr>
        <p:txBody>
          <a:bodyPr wrap="square" rtlCol="0">
            <a:spAutoFit/>
          </a:bodyPr>
          <a:lstStyle/>
          <a:p>
            <a:r>
              <a:rPr lang="es-GT" b="1" dirty="0" smtClean="0"/>
              <a:t>CARBOHYDRATE</a:t>
            </a:r>
            <a:endParaRPr lang="es-GT" b="1" dirty="0"/>
          </a:p>
        </p:txBody>
      </p:sp>
    </p:spTree>
    <p:extLst>
      <p:ext uri="{BB962C8B-B14F-4D97-AF65-F5344CB8AC3E}">
        <p14:creationId xmlns:p14="http://schemas.microsoft.com/office/powerpoint/2010/main" val="230318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C8FB95AE-1BAC-4548-B521-3D6A85708104}"/>
              </a:ext>
            </a:extLst>
          </p:cNvPr>
          <p:cNvSpPr/>
          <p:nvPr/>
        </p:nvSpPr>
        <p:spPr>
          <a:xfrm>
            <a:off x="-350729" y="6075123"/>
            <a:ext cx="3181611" cy="17661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Picture 5" descr="carb to gluclose diagram.jpg">
            <a:extLst>
              <a:ext uri="{FF2B5EF4-FFF2-40B4-BE49-F238E27FC236}">
                <a16:creationId xmlns:a16="http://schemas.microsoft.com/office/drawing/2014/main" xmlns="" id="{E8A5E655-1357-3E88-3607-19863A169256}"/>
              </a:ext>
            </a:extLst>
          </p:cNvPr>
          <p:cNvPicPr>
            <a:picLocks noChangeAspect="1"/>
          </p:cNvPicPr>
          <p:nvPr/>
        </p:nvPicPr>
        <p:blipFill>
          <a:blip r:embed="rId3" cstate="print"/>
          <a:stretch>
            <a:fillRect/>
          </a:stretch>
        </p:blipFill>
        <p:spPr>
          <a:xfrm>
            <a:off x="201574" y="512103"/>
            <a:ext cx="11530013" cy="5102030"/>
          </a:xfrm>
          <a:prstGeom prst="rect">
            <a:avLst/>
          </a:prstGeom>
          <a:noFill/>
          <a:ln w="95250" cap="sq">
            <a:solidFill>
              <a:schemeClr val="bg1">
                <a:lumMod val="95000"/>
              </a:schemeClr>
            </a:solidFill>
          </a:ln>
        </p:spPr>
      </p:pic>
      <p:sp>
        <p:nvSpPr>
          <p:cNvPr id="4" name="TextBox 3"/>
          <p:cNvSpPr txBox="1"/>
          <p:nvPr/>
        </p:nvSpPr>
        <p:spPr>
          <a:xfrm>
            <a:off x="846161" y="4487755"/>
            <a:ext cx="2347415" cy="923330"/>
          </a:xfrm>
          <a:prstGeom prst="rect">
            <a:avLst/>
          </a:prstGeom>
          <a:solidFill>
            <a:srgbClr val="FF0000"/>
          </a:solidFill>
        </p:spPr>
        <p:txBody>
          <a:bodyPr wrap="square" rtlCol="0">
            <a:spAutoFit/>
          </a:bodyPr>
          <a:lstStyle/>
          <a:p>
            <a:endParaRPr lang="es-GT" dirty="0" smtClean="0"/>
          </a:p>
          <a:p>
            <a:pPr algn="ctr"/>
            <a:r>
              <a:rPr lang="es-GT" b="1" dirty="0" smtClean="0"/>
              <a:t>EAT CARBOHYDRATE</a:t>
            </a:r>
          </a:p>
          <a:p>
            <a:endParaRPr lang="es-GT" dirty="0"/>
          </a:p>
        </p:txBody>
      </p:sp>
      <p:sp>
        <p:nvSpPr>
          <p:cNvPr id="7" name="TextBox 6"/>
          <p:cNvSpPr txBox="1"/>
          <p:nvPr/>
        </p:nvSpPr>
        <p:spPr>
          <a:xfrm>
            <a:off x="3850095" y="4462818"/>
            <a:ext cx="4011015" cy="923330"/>
          </a:xfrm>
          <a:prstGeom prst="rect">
            <a:avLst/>
          </a:prstGeom>
          <a:solidFill>
            <a:srgbClr val="FF0000"/>
          </a:solidFill>
        </p:spPr>
        <p:txBody>
          <a:bodyPr wrap="square" rtlCol="0">
            <a:spAutoFit/>
          </a:bodyPr>
          <a:lstStyle/>
          <a:p>
            <a:endParaRPr lang="es-GT" dirty="0" smtClean="0"/>
          </a:p>
          <a:p>
            <a:pPr algn="ctr"/>
            <a:r>
              <a:rPr lang="es-GT" b="1" dirty="0" smtClean="0"/>
              <a:t>CARBOHYDRATE TURNS INTO GLUCOSE</a:t>
            </a:r>
          </a:p>
          <a:p>
            <a:endParaRPr lang="es-GT" dirty="0"/>
          </a:p>
        </p:txBody>
      </p:sp>
      <p:sp>
        <p:nvSpPr>
          <p:cNvPr id="8" name="TextBox 7"/>
          <p:cNvSpPr txBox="1"/>
          <p:nvPr/>
        </p:nvSpPr>
        <p:spPr>
          <a:xfrm>
            <a:off x="5378989" y="1813268"/>
            <a:ext cx="1227609" cy="923330"/>
          </a:xfrm>
          <a:prstGeom prst="rect">
            <a:avLst/>
          </a:prstGeom>
          <a:solidFill>
            <a:schemeClr val="bg2"/>
          </a:solidFill>
        </p:spPr>
        <p:txBody>
          <a:bodyPr wrap="square" rtlCol="0">
            <a:spAutoFit/>
          </a:bodyPr>
          <a:lstStyle/>
          <a:p>
            <a:endParaRPr lang="es-GT" dirty="0" smtClean="0"/>
          </a:p>
          <a:p>
            <a:r>
              <a:rPr lang="es-GT" b="1" dirty="0" smtClean="0"/>
              <a:t>DIGESTION</a:t>
            </a:r>
          </a:p>
          <a:p>
            <a:endParaRPr lang="es-GT" dirty="0"/>
          </a:p>
        </p:txBody>
      </p:sp>
      <p:sp>
        <p:nvSpPr>
          <p:cNvPr id="9" name="Notched Right Arrow 8"/>
          <p:cNvSpPr/>
          <p:nvPr/>
        </p:nvSpPr>
        <p:spPr>
          <a:xfrm>
            <a:off x="5503589" y="2391363"/>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0" name="TextBox 9"/>
          <p:cNvSpPr txBox="1"/>
          <p:nvPr/>
        </p:nvSpPr>
        <p:spPr>
          <a:xfrm>
            <a:off x="8106770" y="4462818"/>
            <a:ext cx="3651031" cy="923330"/>
          </a:xfrm>
          <a:prstGeom prst="rect">
            <a:avLst/>
          </a:prstGeom>
          <a:solidFill>
            <a:srgbClr val="FF0000"/>
          </a:solidFill>
        </p:spPr>
        <p:txBody>
          <a:bodyPr wrap="square" rtlCol="0">
            <a:spAutoFit/>
          </a:bodyPr>
          <a:lstStyle/>
          <a:p>
            <a:endParaRPr lang="es-GT" dirty="0" smtClean="0"/>
          </a:p>
          <a:p>
            <a:pPr algn="ctr"/>
            <a:r>
              <a:rPr lang="es-GT" b="1" dirty="0" smtClean="0"/>
              <a:t>GLUCOSE ENTERS BLOOD STREEM</a:t>
            </a:r>
          </a:p>
          <a:p>
            <a:endParaRPr lang="es-GT" dirty="0"/>
          </a:p>
        </p:txBody>
      </p:sp>
      <p:sp>
        <p:nvSpPr>
          <p:cNvPr id="11" name="TextBox 10"/>
          <p:cNvSpPr txBox="1"/>
          <p:nvPr/>
        </p:nvSpPr>
        <p:spPr>
          <a:xfrm>
            <a:off x="3985146" y="3063118"/>
            <a:ext cx="1870456" cy="369332"/>
          </a:xfrm>
          <a:prstGeom prst="rect">
            <a:avLst/>
          </a:prstGeom>
          <a:solidFill>
            <a:schemeClr val="bg2"/>
          </a:solidFill>
        </p:spPr>
        <p:txBody>
          <a:bodyPr wrap="square" rtlCol="0">
            <a:spAutoFit/>
          </a:bodyPr>
          <a:lstStyle/>
          <a:p>
            <a:pPr algn="ctr"/>
            <a:r>
              <a:rPr lang="es-GT" b="1" dirty="0" smtClean="0"/>
              <a:t>CARBOHYDRATE</a:t>
            </a:r>
            <a:endParaRPr lang="es-GT" b="1" dirty="0"/>
          </a:p>
        </p:txBody>
      </p:sp>
      <p:sp>
        <p:nvSpPr>
          <p:cNvPr id="12" name="TextBox 11"/>
          <p:cNvSpPr txBox="1"/>
          <p:nvPr/>
        </p:nvSpPr>
        <p:spPr>
          <a:xfrm>
            <a:off x="6579302" y="2842887"/>
            <a:ext cx="1187355" cy="369332"/>
          </a:xfrm>
          <a:prstGeom prst="rect">
            <a:avLst/>
          </a:prstGeom>
          <a:solidFill>
            <a:schemeClr val="bg2"/>
          </a:solidFill>
        </p:spPr>
        <p:txBody>
          <a:bodyPr wrap="square" rtlCol="0">
            <a:spAutoFit/>
          </a:bodyPr>
          <a:lstStyle/>
          <a:p>
            <a:r>
              <a:rPr lang="es-GT" b="1" dirty="0" smtClean="0"/>
              <a:t>GLUCOSE</a:t>
            </a:r>
            <a:endParaRPr lang="es-GT" b="1" dirty="0"/>
          </a:p>
        </p:txBody>
      </p:sp>
    </p:spTree>
    <p:extLst>
      <p:ext uri="{BB962C8B-B14F-4D97-AF65-F5344CB8AC3E}">
        <p14:creationId xmlns:p14="http://schemas.microsoft.com/office/powerpoint/2010/main" val="978466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4614" y="1783959"/>
            <a:ext cx="4087306" cy="2889114"/>
          </a:xfrm>
        </p:spPr>
        <p:txBody>
          <a:bodyPr vert="horz" lIns="91440" tIns="45720" rIns="91440" bIns="45720" rtlCol="0" anchor="b">
            <a:normAutofit/>
          </a:bodyPr>
          <a:lstStyle/>
          <a:p>
            <a:r>
              <a:rPr lang="en" sz="5400" dirty="0"/>
              <a:t>How does it affect the liver?</a:t>
            </a:r>
          </a:p>
        </p:txBody>
      </p:sp>
      <p:sp>
        <p:nvSpPr>
          <p:cNvPr id="10" name="Freeform: Shape 9">
            <a:extLst>
              <a:ext uri="{FF2B5EF4-FFF2-40B4-BE49-F238E27FC236}">
                <a16:creationId xmlns:a16="http://schemas.microsoft.com/office/drawing/2014/main" xmlns=""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xmlns="" id="{17224EDD-8A9C-425D-B84A-A599D794003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1199454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1" name="!!BGRectangle">
            <a:extLst>
              <a:ext uri="{FF2B5EF4-FFF2-40B4-BE49-F238E27FC236}">
                <a16:creationId xmlns:a16="http://schemas.microsoft.com/office/drawing/2014/main" xmlns=""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xmlns="" id="{F7FDBCF3-2A48-4F6B-9A44-CDDDF3070340}"/>
              </a:ext>
            </a:extLst>
          </p:cNvPr>
          <p:cNvSpPr txBox="1"/>
          <p:nvPr/>
        </p:nvSpPr>
        <p:spPr>
          <a:xfrm>
            <a:off x="6688182" y="932961"/>
            <a:ext cx="4887685" cy="177741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 sz="4000" dirty="0">
                <a:latin typeface="+mj-lt"/>
                <a:ea typeface="+mj-ea"/>
                <a:cs typeface="+mj-cs"/>
              </a:rPr>
              <a:t>Symptoms of excess alcohol and hypoglycemia</a:t>
            </a:r>
          </a:p>
        </p:txBody>
      </p:sp>
      <p:pic>
        <p:nvPicPr>
          <p:cNvPr id="26" name="Picture 25" descr="Row of glasses of beer">
            <a:extLst>
              <a:ext uri="{FF2B5EF4-FFF2-40B4-BE49-F238E27FC236}">
                <a16:creationId xmlns:a16="http://schemas.microsoft.com/office/drawing/2014/main" xmlns="" id="{4DFF9673-E37D-D0F5-0CAA-F5D6CAC5DE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1903" y="573678"/>
            <a:ext cx="5103206" cy="5710645"/>
          </a:xfrm>
          <a:prstGeom prst="rect">
            <a:avLst/>
          </a:prstGeom>
        </p:spPr>
      </p:pic>
      <p:sp>
        <p:nvSpPr>
          <p:cNvPr id="33" name="!!Line">
            <a:extLst>
              <a:ext uri="{FF2B5EF4-FFF2-40B4-BE49-F238E27FC236}">
                <a16:creationId xmlns:a16="http://schemas.microsoft.com/office/drawing/2014/main" xmlns="" id="{0AF80B57-54E2-4D01-8731-3F38B0C56C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08192" y="1417320"/>
            <a:ext cx="9144" cy="402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xmlns="" id="{B9515574-65C4-42F2-8AEA-E12472B173F6}"/>
              </a:ext>
            </a:extLst>
          </p:cNvPr>
          <p:cNvSpPr txBox="1"/>
          <p:nvPr/>
        </p:nvSpPr>
        <p:spPr>
          <a:xfrm>
            <a:off x="6688182" y="2894529"/>
            <a:ext cx="4887685" cy="3210179"/>
          </a:xfrm>
          <a:prstGeom prst="rect">
            <a:avLst/>
          </a:prstGeom>
        </p:spPr>
        <p:txBody>
          <a:bodyPr vert="horz" lIns="91440" tIns="45720" rIns="91440" bIns="45720" rtlCol="0" anchor="t">
            <a:normAutofit/>
          </a:bodyPr>
          <a:lstStyle/>
          <a:p>
            <a:pPr marL="285750" lvl="0" indent="-228600">
              <a:lnSpc>
                <a:spcPct val="90000"/>
              </a:lnSpc>
              <a:spcAft>
                <a:spcPts val="600"/>
              </a:spcAft>
              <a:buFont typeface="Arial" panose="020B0604020202020204" pitchFamily="34" charset="0"/>
              <a:buChar char="•"/>
            </a:pPr>
            <a:r>
              <a:rPr lang="en" sz="2000" b="1"/>
              <a:t>Confusion</a:t>
            </a:r>
          </a:p>
          <a:p>
            <a:pPr marL="285750" lvl="0" indent="-228600">
              <a:lnSpc>
                <a:spcPct val="90000"/>
              </a:lnSpc>
              <a:spcAft>
                <a:spcPts val="600"/>
              </a:spcAft>
              <a:buFont typeface="Arial" panose="020B0604020202020204" pitchFamily="34" charset="0"/>
              <a:buChar char="•"/>
            </a:pPr>
            <a:r>
              <a:rPr lang="en" sz="2000" b="1"/>
              <a:t>Drowsiness</a:t>
            </a:r>
          </a:p>
          <a:p>
            <a:pPr marL="285750" lvl="0" indent="-228600">
              <a:lnSpc>
                <a:spcPct val="90000"/>
              </a:lnSpc>
              <a:spcAft>
                <a:spcPts val="600"/>
              </a:spcAft>
              <a:buFont typeface="Arial" panose="020B0604020202020204" pitchFamily="34" charset="0"/>
              <a:buChar char="•"/>
            </a:pPr>
            <a:r>
              <a:rPr lang="en" sz="2000" b="1"/>
              <a:t>Blurry vision</a:t>
            </a:r>
          </a:p>
          <a:p>
            <a:pPr marL="285750" lvl="0" indent="-228600">
              <a:lnSpc>
                <a:spcPct val="90000"/>
              </a:lnSpc>
              <a:spcAft>
                <a:spcPts val="600"/>
              </a:spcAft>
              <a:buFont typeface="Arial" panose="020B0604020202020204" pitchFamily="34" charset="0"/>
              <a:buChar char="•"/>
            </a:pPr>
            <a:r>
              <a:rPr lang="en" sz="2000" b="1"/>
              <a:t>Headaches</a:t>
            </a:r>
          </a:p>
          <a:p>
            <a:pPr marL="285750" lvl="0" indent="-228600">
              <a:lnSpc>
                <a:spcPct val="90000"/>
              </a:lnSpc>
              <a:spcAft>
                <a:spcPts val="600"/>
              </a:spcAft>
              <a:buFont typeface="Arial" panose="020B0604020202020204" pitchFamily="34" charset="0"/>
              <a:buChar char="•"/>
            </a:pPr>
            <a:r>
              <a:rPr lang="en" sz="2000" b="1"/>
              <a:t>Lightheadedness or dizziness</a:t>
            </a:r>
          </a:p>
          <a:p>
            <a:pPr marL="285750" lvl="0" indent="-228600">
              <a:lnSpc>
                <a:spcPct val="90000"/>
              </a:lnSpc>
              <a:spcAft>
                <a:spcPts val="600"/>
              </a:spcAft>
              <a:buFont typeface="Arial" panose="020B0604020202020204" pitchFamily="34" charset="0"/>
              <a:buChar char="•"/>
            </a:pPr>
            <a:r>
              <a:rPr lang="en" sz="2000" b="1"/>
              <a:t>Lack of coordination</a:t>
            </a:r>
          </a:p>
          <a:p>
            <a:pPr marL="285750" lvl="0" indent="-228600">
              <a:lnSpc>
                <a:spcPct val="90000"/>
              </a:lnSpc>
              <a:spcAft>
                <a:spcPts val="600"/>
              </a:spcAft>
              <a:buFont typeface="Arial" panose="020B0604020202020204" pitchFamily="34" charset="0"/>
              <a:buChar char="•"/>
            </a:pPr>
            <a:r>
              <a:rPr lang="en" sz="2000" b="1"/>
              <a:t>Unconsciousness</a:t>
            </a:r>
          </a:p>
        </p:txBody>
      </p:sp>
      <p:sp>
        <p:nvSpPr>
          <p:cNvPr id="18" name="TextBox 17">
            <a:extLst>
              <a:ext uri="{FF2B5EF4-FFF2-40B4-BE49-F238E27FC236}">
                <a16:creationId xmlns:a16="http://schemas.microsoft.com/office/drawing/2014/main" xmlns="" id="{6D22B30C-BE95-0C2C-F4AB-2BF0EEE85B71}"/>
              </a:ext>
            </a:extLst>
          </p:cNvPr>
          <p:cNvSpPr txBox="1"/>
          <p:nvPr/>
        </p:nvSpPr>
        <p:spPr>
          <a:xfrm>
            <a:off x="678473" y="618978"/>
            <a:ext cx="11139854" cy="930447"/>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endParaRPr lang="es-MX" sz="4200" kern="1200" dirty="0">
              <a:latin typeface="+mj-lt"/>
              <a:ea typeface="+mj-ea"/>
              <a:cs typeface="+mj-cs"/>
            </a:endParaRPr>
          </a:p>
        </p:txBody>
      </p:sp>
    </p:spTree>
    <p:extLst>
      <p:ext uri="{BB962C8B-B14F-4D97-AF65-F5344CB8AC3E}">
        <p14:creationId xmlns:p14="http://schemas.microsoft.com/office/powerpoint/2010/main" val="413643334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close-up of a jellyfish&#10;&#10;Description automatically generated with low confidence">
            <a:extLst>
              <a:ext uri="{FF2B5EF4-FFF2-40B4-BE49-F238E27FC236}">
                <a16:creationId xmlns:a16="http://schemas.microsoft.com/office/drawing/2014/main" xmlns="" id="{5DE5AA47-3465-4E9F-8E47-A6E25E0076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0"/>
            <a:ext cx="6095980" cy="3428990"/>
          </a:xfrm>
          <a:prstGeom prst="rect">
            <a:avLst/>
          </a:prstGeom>
        </p:spPr>
      </p:pic>
      <p:pic>
        <p:nvPicPr>
          <p:cNvPr id="15" name="Picture 14" descr="A person holding her head&#10;&#10;Description automatically generated with low confidence">
            <a:extLst>
              <a:ext uri="{FF2B5EF4-FFF2-40B4-BE49-F238E27FC236}">
                <a16:creationId xmlns:a16="http://schemas.microsoft.com/office/drawing/2014/main" xmlns="" id="{D91732E4-BB4F-49FE-87B0-AAEBFEF294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0" y="10"/>
            <a:ext cx="6096000" cy="3428990"/>
          </a:xfrm>
          <a:prstGeom prst="rect">
            <a:avLst/>
          </a:prstGeom>
        </p:spPr>
      </p:pic>
      <p:pic>
        <p:nvPicPr>
          <p:cNvPr id="9" name="Picture 8" descr="A picture containing person, red&#10;&#10;Description automatically generated">
            <a:extLst>
              <a:ext uri="{FF2B5EF4-FFF2-40B4-BE49-F238E27FC236}">
                <a16:creationId xmlns:a16="http://schemas.microsoft.com/office/drawing/2014/main" xmlns="" id="{13A9C0D7-062F-4542-99FF-7FBC3A7C8CE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3429000"/>
            <a:ext cx="6095980" cy="3429000"/>
          </a:xfrm>
          <a:prstGeom prst="rect">
            <a:avLst/>
          </a:prstGeom>
        </p:spPr>
      </p:pic>
      <p:pic>
        <p:nvPicPr>
          <p:cNvPr id="11" name="Picture 10" descr="A picture containing text, watch&#10;&#10;Description automatically generated">
            <a:extLst>
              <a:ext uri="{FF2B5EF4-FFF2-40B4-BE49-F238E27FC236}">
                <a16:creationId xmlns:a16="http://schemas.microsoft.com/office/drawing/2014/main" xmlns="" id="{ADC363E6-7108-4185-8D78-3B4D9E75071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96000" y="3429000"/>
            <a:ext cx="6096000" cy="3429000"/>
          </a:xfrm>
          <a:prstGeom prst="rect">
            <a:avLst/>
          </a:prstGeom>
        </p:spPr>
      </p:pic>
      <p:sp>
        <p:nvSpPr>
          <p:cNvPr id="20" name="Rectangle 19">
            <a:extLst>
              <a:ext uri="{FF2B5EF4-FFF2-40B4-BE49-F238E27FC236}">
                <a16:creationId xmlns:a16="http://schemas.microsoft.com/office/drawing/2014/main" xmlns="" id="{B497CCB5-5FC2-473C-AFCC-2430CEF1DF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ame 21">
            <a:extLst>
              <a:ext uri="{FF2B5EF4-FFF2-40B4-BE49-F238E27FC236}">
                <a16:creationId xmlns:a16="http://schemas.microsoft.com/office/drawing/2014/main" xmlns="" id="{599C8C75-BFDF-44E7-A028-EEB5EDD588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286858" y="2761554"/>
            <a:ext cx="3618284" cy="1345720"/>
          </a:xfrm>
          <a:noFill/>
        </p:spPr>
        <p:txBody>
          <a:bodyPr vert="horz" lIns="91440" tIns="45720" rIns="91440" bIns="45720" rtlCol="0" anchor="ctr">
            <a:noAutofit/>
          </a:bodyPr>
          <a:lstStyle/>
          <a:p>
            <a:pPr algn="ctr"/>
            <a:r>
              <a:rPr lang="en" sz="6000" b="1" dirty="0">
                <a:solidFill>
                  <a:srgbClr val="080808"/>
                </a:solidFill>
              </a:rPr>
              <a:t>O</a:t>
            </a:r>
            <a:r>
              <a:rPr lang="en" sz="6000" b="1" kern="1200" dirty="0" smtClean="0">
                <a:solidFill>
                  <a:srgbClr val="080808"/>
                </a:solidFill>
                <a:latin typeface="+mj-lt"/>
                <a:ea typeface="+mj-ea"/>
                <a:cs typeface="+mj-cs"/>
              </a:rPr>
              <a:t>ther Harm</a:t>
            </a:r>
            <a:endParaRPr lang="en" sz="6000" b="1" kern="1200" dirty="0">
              <a:solidFill>
                <a:srgbClr val="080808"/>
              </a:solidFill>
              <a:latin typeface="+mj-lt"/>
              <a:ea typeface="+mj-ea"/>
              <a:cs typeface="+mj-cs"/>
            </a:endParaRPr>
          </a:p>
        </p:txBody>
      </p:sp>
    </p:spTree>
    <p:extLst>
      <p:ext uri="{BB962C8B-B14F-4D97-AF65-F5344CB8AC3E}">
        <p14:creationId xmlns:p14="http://schemas.microsoft.com/office/powerpoint/2010/main" val="38171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0" name="Rectangle 199">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a:extLst>
              <a:ext uri="{FF2B5EF4-FFF2-40B4-BE49-F238E27FC236}">
                <a16:creationId xmlns:a16="http://schemas.microsoft.com/office/drawing/2014/main" xmlns="" id="{A5F1726D-43A7-6AD2-1D43-FC71FF4A844E}"/>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xmlns="" id="{96764567-8B2D-4DED-AC49-A802896AC2AE}"/>
              </a:ext>
            </a:extLst>
          </p:cNvPr>
          <p:cNvSpPr>
            <a:spLocks noGrp="1"/>
          </p:cNvSpPr>
          <p:nvPr>
            <p:ph type="title" idx="4294967295"/>
          </p:nvPr>
        </p:nvSpPr>
        <p:spPr>
          <a:xfrm>
            <a:off x="1524000" y="1122362"/>
            <a:ext cx="9144000" cy="2900518"/>
          </a:xfrm>
        </p:spPr>
        <p:txBody>
          <a:bodyPr vert="horz" lIns="91440" tIns="45720" rIns="91440" bIns="45720" rtlCol="0" anchor="b">
            <a:normAutofit/>
          </a:bodyPr>
          <a:lstStyle/>
          <a:p>
            <a:pPr algn="ctr"/>
            <a:r>
              <a:rPr lang="en" sz="6000" b="1" dirty="0">
                <a:solidFill>
                  <a:srgbClr val="FFFFFF"/>
                </a:solidFill>
              </a:rPr>
              <a:t>How to stop smoking or drinking alcohol?</a:t>
            </a:r>
          </a:p>
        </p:txBody>
      </p:sp>
    </p:spTree>
    <p:extLst>
      <p:ext uri="{BB962C8B-B14F-4D97-AF65-F5344CB8AC3E}">
        <p14:creationId xmlns:p14="http://schemas.microsoft.com/office/powerpoint/2010/main" val="2870242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xmlns="" id="{9F701746-0657-4467-BBD3-24051A715C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text&#10;&#10;Description automatically generated">
            <a:extLst>
              <a:ext uri="{FF2B5EF4-FFF2-40B4-BE49-F238E27FC236}">
                <a16:creationId xmlns:a16="http://schemas.microsoft.com/office/drawing/2014/main" xmlns="" id="{E0E56A38-3211-CC1D-4C1F-3B9A9B698A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559968" y="10"/>
            <a:ext cx="7632032" cy="6857990"/>
          </a:xfrm>
          <a:prstGeom prst="rect">
            <a:avLst/>
          </a:prstGeom>
        </p:spPr>
      </p:pic>
      <p:sp useBgFill="1">
        <p:nvSpPr>
          <p:cNvPr id="133" name="Freeform: Shape 132">
            <a:extLst>
              <a:ext uri="{FF2B5EF4-FFF2-40B4-BE49-F238E27FC236}">
                <a16:creationId xmlns:a16="http://schemas.microsoft.com/office/drawing/2014/main" xmlns="" id="{117BEB00-3E3D-4F08-AF56-DB0D22FB5F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rot="10800000">
            <a:off x="1"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w="0">
            <a:noFill/>
            <a:prstDash val="solid"/>
            <a:round/>
            <a:headEnd/>
            <a:tailEnd/>
          </a:ln>
        </p:spPr>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7EC237F0-FB96-4EAD-B4FB-72FB646EB4DF}"/>
              </a:ext>
            </a:extLst>
          </p:cNvPr>
          <p:cNvSpPr>
            <a:spLocks noGrp="1"/>
          </p:cNvSpPr>
          <p:nvPr>
            <p:ph type="ctrTitle"/>
          </p:nvPr>
        </p:nvSpPr>
        <p:spPr>
          <a:xfrm>
            <a:off x="765051" y="662400"/>
            <a:ext cx="3409200" cy="1492132"/>
          </a:xfrm>
        </p:spPr>
        <p:txBody>
          <a:bodyPr vert="horz" lIns="91440" tIns="45720" rIns="91440" bIns="45720" rtlCol="0" anchor="t">
            <a:normAutofit/>
          </a:bodyPr>
          <a:lstStyle/>
          <a:p>
            <a:pPr algn="l"/>
            <a:r>
              <a:rPr lang="en" sz="3400" b="1" dirty="0"/>
              <a:t>Identify your triggers</a:t>
            </a:r>
          </a:p>
        </p:txBody>
      </p:sp>
      <p:sp>
        <p:nvSpPr>
          <p:cNvPr id="3" name="Subtitle 2">
            <a:extLst>
              <a:ext uri="{FF2B5EF4-FFF2-40B4-BE49-F238E27FC236}">
                <a16:creationId xmlns:a16="http://schemas.microsoft.com/office/drawing/2014/main" xmlns="" id="{A0C009C6-9336-4045-9C87-E6860142E419}"/>
              </a:ext>
            </a:extLst>
          </p:cNvPr>
          <p:cNvSpPr>
            <a:spLocks noGrp="1"/>
          </p:cNvSpPr>
          <p:nvPr>
            <p:ph type="subTitle" idx="1"/>
          </p:nvPr>
        </p:nvSpPr>
        <p:spPr>
          <a:xfrm>
            <a:off x="765051" y="2286000"/>
            <a:ext cx="3409200" cy="3844800"/>
          </a:xfrm>
        </p:spPr>
        <p:txBody>
          <a:bodyPr vert="horz" lIns="91440" tIns="45720" rIns="91440" bIns="45720" rtlCol="0">
            <a:normAutofit/>
          </a:bodyPr>
          <a:lstStyle/>
          <a:p>
            <a:pPr marL="114300" indent="-228600" algn="l">
              <a:buFont typeface="Arial" panose="020B0604020202020204" pitchFamily="34" charset="0"/>
              <a:buChar char="•"/>
            </a:pPr>
            <a:r>
              <a:rPr lang="en" sz="3000" b="1" dirty="0">
                <a:solidFill>
                  <a:schemeClr val="tx1">
                    <a:alpha val="60000"/>
                  </a:schemeClr>
                </a:solidFill>
              </a:rPr>
              <a:t>Emotional</a:t>
            </a:r>
          </a:p>
          <a:p>
            <a:pPr marL="114300" indent="-228600" algn="l">
              <a:buFont typeface="Arial" panose="020B0604020202020204" pitchFamily="34" charset="0"/>
              <a:buChar char="•"/>
            </a:pPr>
            <a:endParaRPr lang="es-MX" sz="3000" b="1" dirty="0">
              <a:solidFill>
                <a:schemeClr val="tx1">
                  <a:alpha val="60000"/>
                </a:schemeClr>
              </a:solidFill>
            </a:endParaRPr>
          </a:p>
          <a:p>
            <a:pPr marL="114300" indent="-228600" algn="l">
              <a:buFont typeface="Arial" panose="020B0604020202020204" pitchFamily="34" charset="0"/>
              <a:buChar char="•"/>
            </a:pPr>
            <a:r>
              <a:rPr lang="en" sz="3000" b="1" dirty="0">
                <a:solidFill>
                  <a:schemeClr val="tx1">
                    <a:alpha val="60000"/>
                  </a:schemeClr>
                </a:solidFill>
              </a:rPr>
              <a:t>Pattern</a:t>
            </a:r>
          </a:p>
          <a:p>
            <a:pPr marL="114300" indent="-228600" algn="l">
              <a:buFont typeface="Arial" panose="020B0604020202020204" pitchFamily="34" charset="0"/>
              <a:buChar char="•"/>
            </a:pPr>
            <a:endParaRPr lang="es-MX" sz="3000" b="1" dirty="0">
              <a:solidFill>
                <a:schemeClr val="tx1">
                  <a:alpha val="60000"/>
                </a:schemeClr>
              </a:solidFill>
            </a:endParaRPr>
          </a:p>
          <a:p>
            <a:pPr marL="114300" indent="-228600" algn="l">
              <a:buFont typeface="Arial" panose="020B0604020202020204" pitchFamily="34" charset="0"/>
              <a:buChar char="•"/>
            </a:pPr>
            <a:r>
              <a:rPr lang="en" sz="3000" b="1" dirty="0">
                <a:solidFill>
                  <a:schemeClr val="tx1">
                    <a:alpha val="60000"/>
                  </a:schemeClr>
                </a:solidFill>
              </a:rPr>
              <a:t>Social</a:t>
            </a:r>
          </a:p>
          <a:p>
            <a:pPr marL="114300" indent="-228600" algn="l">
              <a:buFont typeface="Arial" panose="020B0604020202020204" pitchFamily="34" charset="0"/>
              <a:buChar char="•"/>
            </a:pPr>
            <a:endParaRPr lang="es-MX" sz="3000" b="1" dirty="0">
              <a:solidFill>
                <a:schemeClr val="tx1">
                  <a:alpha val="60000"/>
                </a:schemeClr>
              </a:solidFill>
            </a:endParaRPr>
          </a:p>
          <a:p>
            <a:pPr marL="114300" indent="-228600" algn="l">
              <a:buFont typeface="Arial" panose="020B0604020202020204" pitchFamily="34" charset="0"/>
              <a:buChar char="•"/>
            </a:pPr>
            <a:r>
              <a:rPr lang="en" sz="3000" b="1" dirty="0">
                <a:solidFill>
                  <a:schemeClr val="tx1">
                    <a:alpha val="60000"/>
                  </a:schemeClr>
                </a:solidFill>
              </a:rPr>
              <a:t>Abstinence</a:t>
            </a:r>
          </a:p>
          <a:p>
            <a:pPr indent="-228600" algn="l">
              <a:buFont typeface="Arial" panose="020B0604020202020204" pitchFamily="34" charset="0"/>
              <a:buChar char="•"/>
            </a:pPr>
            <a:endParaRPr lang="es-MX" sz="2000" dirty="0">
              <a:solidFill>
                <a:schemeClr val="tx1">
                  <a:alpha val="60000"/>
                </a:schemeClr>
              </a:solidFill>
            </a:endParaRPr>
          </a:p>
          <a:p>
            <a:pPr indent="-228600" algn="l">
              <a:buFont typeface="Arial" panose="020B0604020202020204" pitchFamily="34" charset="0"/>
              <a:buChar char="•"/>
            </a:pPr>
            <a:endParaRPr lang="es-MX" sz="2000" dirty="0">
              <a:solidFill>
                <a:schemeClr val="tx1">
                  <a:alpha val="60000"/>
                </a:schemeClr>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31568D-F118-448C-8E2D-E9D7C95ED227}" type="slidenum">
              <a:rPr lang="en-US" smtClean="0"/>
              <a:t>17</a:t>
            </a:fld>
            <a:endParaRPr lang="en-US" dirty="0"/>
          </a:p>
        </p:txBody>
      </p:sp>
    </p:spTree>
    <p:extLst>
      <p:ext uri="{BB962C8B-B14F-4D97-AF65-F5344CB8AC3E}">
        <p14:creationId xmlns:p14="http://schemas.microsoft.com/office/powerpoint/2010/main" val="120638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EF3BBF25-9727-4A57-B5C9-19BF2AB7B034}"/>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r="-1" b="-1"/>
          <a:stretch/>
        </p:blipFill>
        <p:spPr>
          <a:xfrm>
            <a:off x="20" y="10"/>
            <a:ext cx="12188930" cy="6857990"/>
          </a:xfrm>
          <a:prstGeom prst="rect">
            <a:avLst/>
          </a:prstGeom>
        </p:spPr>
      </p:pic>
      <p:sp>
        <p:nvSpPr>
          <p:cNvPr id="2" name="Title 1"/>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 sz="6600" dirty="0">
                <a:solidFill>
                  <a:srgbClr val="FFFFFF"/>
                </a:solidFill>
              </a:rPr>
              <a:t>The importance of goals</a:t>
            </a:r>
          </a:p>
        </p:txBody>
      </p:sp>
      <p:sp>
        <p:nvSpPr>
          <p:cNvPr id="12" name="sketchy line">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68162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text, bottle, indoor, wine&#10;&#10;Description automatically generated">
            <a:extLst>
              <a:ext uri="{FF2B5EF4-FFF2-40B4-BE49-F238E27FC236}">
                <a16:creationId xmlns:a16="http://schemas.microsoft.com/office/drawing/2014/main" xmlns="" id="{03EAABB3-0123-17BC-4358-446339D543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5162052" y="3272588"/>
            <a:ext cx="6105382" cy="3585411"/>
          </a:xfrm>
          <a:prstGeom prst="rect">
            <a:avLst/>
          </a:prstGeom>
        </p:spPr>
      </p:pic>
      <p:pic>
        <p:nvPicPr>
          <p:cNvPr id="6" name="Picture 5" descr="A picture containing text&#10;&#10;Description automatically generated">
            <a:extLst>
              <a:ext uri="{FF2B5EF4-FFF2-40B4-BE49-F238E27FC236}">
                <a16:creationId xmlns:a16="http://schemas.microsoft.com/office/drawing/2014/main" xmlns="" id="{897A7685-1818-A7BD-7DA5-4D731D2270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8" name="Picture 7" descr="A picture containing person&#10;&#10;Description automatically generated">
            <a:extLst>
              <a:ext uri="{FF2B5EF4-FFF2-40B4-BE49-F238E27FC236}">
                <a16:creationId xmlns:a16="http://schemas.microsoft.com/office/drawing/2014/main" xmlns="" id="{DAF85D21-8EC6-4B03-6656-76FFD30581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58302" y="-22547"/>
            <a:ext cx="3809132" cy="3139531"/>
          </a:xfrm>
          <a:prstGeom prst="rect">
            <a:avLst/>
          </a:prstGeom>
        </p:spPr>
      </p:pic>
      <p:sp>
        <p:nvSpPr>
          <p:cNvPr id="17" name="Rectangle 16">
            <a:extLst>
              <a:ext uri="{FF2B5EF4-FFF2-40B4-BE49-F238E27FC236}">
                <a16:creationId xmlns:a16="http://schemas.microsoft.com/office/drawing/2014/main" xmlns="" id="{36A1CAC3-A129-43F8-8881-63D3E319A7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69422"/>
            <a:ext cx="5001186" cy="278857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xmlns="" id="{B5CCE41C-FBFB-44B8-BE25-7F555613C1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23904" y="0"/>
            <a:ext cx="768096"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8871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xmlns="" id="{2A0E4E09-FC02-4ADC-951A-3FFA90B6FE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indoor&#10;&#10;Description automatically generated">
            <a:extLst>
              <a:ext uri="{FF2B5EF4-FFF2-40B4-BE49-F238E27FC236}">
                <a16:creationId xmlns:a16="http://schemas.microsoft.com/office/drawing/2014/main" xmlns="" id="{4C20EDC6-1B8B-4E4F-A292-8B3D94555889}"/>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r="11794" b="1"/>
          <a:stretch/>
        </p:blipFill>
        <p:spPr>
          <a:xfrm>
            <a:off x="3132160" y="1021"/>
            <a:ext cx="9059839" cy="6855958"/>
          </a:xfrm>
          <a:prstGeom prst="rect">
            <a:avLst/>
          </a:prstGeom>
        </p:spPr>
      </p:pic>
      <p:sp>
        <p:nvSpPr>
          <p:cNvPr id="4" name="Title 3">
            <a:extLst>
              <a:ext uri="{FF2B5EF4-FFF2-40B4-BE49-F238E27FC236}">
                <a16:creationId xmlns:a16="http://schemas.microsoft.com/office/drawing/2014/main" xmlns="" id="{1E72DB76-9569-433B-B796-3DEC5CE3EAD1}"/>
              </a:ext>
            </a:extLst>
          </p:cNvPr>
          <p:cNvSpPr>
            <a:spLocks noGrp="1"/>
          </p:cNvSpPr>
          <p:nvPr>
            <p:ph type="title"/>
          </p:nvPr>
        </p:nvSpPr>
        <p:spPr>
          <a:xfrm>
            <a:off x="6556100" y="1099671"/>
            <a:ext cx="4972511" cy="3367554"/>
          </a:xfrm>
        </p:spPr>
        <p:txBody>
          <a:bodyPr vert="horz" lIns="91440" tIns="45720" rIns="91440" bIns="45720" rtlCol="0" anchor="b">
            <a:normAutofit/>
          </a:bodyPr>
          <a:lstStyle/>
          <a:p>
            <a:r>
              <a:rPr lang="en" sz="6600" b="1" kern="1200" dirty="0" smtClean="0">
                <a:latin typeface="+mj-lt"/>
                <a:ea typeface="+mj-ea"/>
                <a:cs typeface="+mj-cs"/>
              </a:rPr>
              <a:t>Risk Factors </a:t>
            </a:r>
            <a:endParaRPr lang="en-US" sz="6600" b="1" kern="1200" dirty="0">
              <a:latin typeface="+mj-lt"/>
              <a:ea typeface="+mj-ea"/>
              <a:cs typeface="+mj-cs"/>
            </a:endParaRPr>
          </a:p>
        </p:txBody>
      </p:sp>
      <p:sp>
        <p:nvSpPr>
          <p:cNvPr id="62" name="Freeform: Shape 61">
            <a:extLst>
              <a:ext uri="{FF2B5EF4-FFF2-40B4-BE49-F238E27FC236}">
                <a16:creationId xmlns:a16="http://schemas.microsoft.com/office/drawing/2014/main" xmlns="" id="{9453FF84-60C1-4EA8-B49B-1B8C2D0C5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a:extLst>
              <a:ext uri="{FF2B5EF4-FFF2-40B4-BE49-F238E27FC236}">
                <a16:creationId xmlns:a16="http://schemas.microsoft.com/office/drawing/2014/main" xmlns="" id="{6A87BCC2-407E-43D3-95CD-7D794A6A365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Tree>
    <p:extLst>
      <p:ext uri="{BB962C8B-B14F-4D97-AF65-F5344CB8AC3E}">
        <p14:creationId xmlns:p14="http://schemas.microsoft.com/office/powerpoint/2010/main" val="16289702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xmlns="" id="{E43C8EB7-D776-4DBD-9DDB-C73CE1B0F575}"/>
              </a:ext>
            </a:extLst>
          </p:cNvPr>
          <p:cNvSpPr/>
          <p:nvPr/>
        </p:nvSpPr>
        <p:spPr>
          <a:xfrm>
            <a:off x="6195374" y="5849655"/>
            <a:ext cx="5674892" cy="10899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8" name="Picture 7" descr="Person running on road">
            <a:extLst>
              <a:ext uri="{FF2B5EF4-FFF2-40B4-BE49-F238E27FC236}">
                <a16:creationId xmlns:a16="http://schemas.microsoft.com/office/drawing/2014/main" xmlns="" id="{138F19FC-AA64-DFDE-A3DB-6D70A0CC2D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2" y="1905584"/>
            <a:ext cx="7430438" cy="4952416"/>
          </a:xfrm>
          <a:prstGeom prst="rect">
            <a:avLst/>
          </a:prstGeom>
        </p:spPr>
      </p:pic>
      <p:graphicFrame>
        <p:nvGraphicFramePr>
          <p:cNvPr id="19" name="Diagram 18">
            <a:extLst>
              <a:ext uri="{FF2B5EF4-FFF2-40B4-BE49-F238E27FC236}">
                <a16:creationId xmlns:a16="http://schemas.microsoft.com/office/drawing/2014/main" xmlns="" id="{D92AA7C4-97A4-98EF-F93A-559BA3ABA626}"/>
              </a:ext>
            </a:extLst>
          </p:cNvPr>
          <p:cNvGraphicFramePr/>
          <p:nvPr>
            <p:extLst>
              <p:ext uri="{D42A27DB-BD31-4B8C-83A1-F6EECF244321}">
                <p14:modId xmlns:p14="http://schemas.microsoft.com/office/powerpoint/2010/main" val="3067254947"/>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People celebrating">
            <a:extLst>
              <a:ext uri="{FF2B5EF4-FFF2-40B4-BE49-F238E27FC236}">
                <a16:creationId xmlns:a16="http://schemas.microsoft.com/office/drawing/2014/main" xmlns="" id="{480D80A3-DF8E-81A4-A2DE-ED7AC9A6794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85262" y="1905584"/>
            <a:ext cx="7406738" cy="4937825"/>
          </a:xfrm>
          <a:prstGeom prst="rect">
            <a:avLst/>
          </a:prstGeom>
        </p:spPr>
      </p:pic>
    </p:spTree>
    <p:extLst>
      <p:ext uri="{BB962C8B-B14F-4D97-AF65-F5344CB8AC3E}">
        <p14:creationId xmlns:p14="http://schemas.microsoft.com/office/powerpoint/2010/main" val="2444039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7">
            <a:extLst>
              <a:ext uri="{FF2B5EF4-FFF2-40B4-BE49-F238E27FC236}">
                <a16:creationId xmlns:a16="http://schemas.microsoft.com/office/drawing/2014/main" xmlns="" id="{3F24A09B-713F-43FC-AB6E-B880839685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273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xmlns="" id="{0B91AB35-C3B4-4B70-B3DD-13D63B7DA23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descr="A blue logo with white text&#10;&#10;Description automatically generated with low confidence">
            <a:extLst>
              <a:ext uri="{FF2B5EF4-FFF2-40B4-BE49-F238E27FC236}">
                <a16:creationId xmlns:a16="http://schemas.microsoft.com/office/drawing/2014/main" xmlns="" id="{35F36EB7-A1C1-4097-BF31-9F5E99921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3150" y="101601"/>
            <a:ext cx="2803525" cy="2822575"/>
          </a:xfrm>
          <a:prstGeom prst="rect">
            <a:avLst/>
          </a:prstGeom>
        </p:spPr>
      </p:pic>
      <p:sp>
        <p:nvSpPr>
          <p:cNvPr id="8" name="TextBox 7">
            <a:extLst>
              <a:ext uri="{FF2B5EF4-FFF2-40B4-BE49-F238E27FC236}">
                <a16:creationId xmlns:a16="http://schemas.microsoft.com/office/drawing/2014/main" xmlns="" id="{EFCF9912-DE81-4978-BBC8-9C6585373417}"/>
              </a:ext>
            </a:extLst>
          </p:cNvPr>
          <p:cNvSpPr txBox="1"/>
          <p:nvPr/>
        </p:nvSpPr>
        <p:spPr>
          <a:xfrm>
            <a:off x="7583968" y="3021343"/>
            <a:ext cx="2803525" cy="736286"/>
          </a:xfrm>
          <a:prstGeom prst="rect">
            <a:avLst/>
          </a:prstGeom>
          <a:solidFill>
            <a:srgbClr val="000000">
              <a:alpha val="50000"/>
            </a:srgbClr>
          </a:solidFill>
          <a:ln>
            <a:noFill/>
          </a:ln>
        </p:spPr>
        <p:txBody>
          <a:bodyPr wrap="square" rtlCol="0" anchor="ctr">
            <a:noAutofit/>
          </a:bodyPr>
          <a:lstStyle/>
          <a:p>
            <a:pPr algn="ctr">
              <a:spcAft>
                <a:spcPts val="600"/>
              </a:spcAft>
            </a:pPr>
            <a:r>
              <a:rPr lang="en" sz="1400" dirty="0">
                <a:solidFill>
                  <a:srgbClr val="FFFFFF"/>
                </a:solidFill>
              </a:rPr>
              <a:t>713-686-6300</a:t>
            </a:r>
          </a:p>
          <a:p>
            <a:pPr algn="ctr">
              <a:spcAft>
                <a:spcPts val="600"/>
              </a:spcAft>
            </a:pPr>
            <a:r>
              <a:rPr lang="en" sz="1400" dirty="0">
                <a:solidFill>
                  <a:srgbClr val="FFFFFF"/>
                </a:solidFill>
              </a:rPr>
              <a:t>aahouston.org</a:t>
            </a:r>
            <a:endParaRPr lang="es-MX" sz="1400" dirty="0">
              <a:solidFill>
                <a:srgbClr val="FFFFFF"/>
              </a:solidFill>
            </a:endParaRPr>
          </a:p>
        </p:txBody>
      </p:sp>
      <p:pic>
        <p:nvPicPr>
          <p:cNvPr id="7" name="Picture 6" descr="Logo&#10;&#10;Description automatically generated with low confidence">
            <a:extLst>
              <a:ext uri="{FF2B5EF4-FFF2-40B4-BE49-F238E27FC236}">
                <a16:creationId xmlns:a16="http://schemas.microsoft.com/office/drawing/2014/main" xmlns="" id="{1FD7B965-6262-4743-AF34-52DA67E81A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0950" y="3708201"/>
            <a:ext cx="2803525" cy="2689225"/>
          </a:xfrm>
          <a:prstGeom prst="rect">
            <a:avLst/>
          </a:prstGeom>
        </p:spPr>
      </p:pic>
      <p:sp>
        <p:nvSpPr>
          <p:cNvPr id="13" name="TextBox 12">
            <a:extLst>
              <a:ext uri="{FF2B5EF4-FFF2-40B4-BE49-F238E27FC236}">
                <a16:creationId xmlns:a16="http://schemas.microsoft.com/office/drawing/2014/main" xmlns="" id="{5F6C5C0F-D0C9-46AA-A344-486FA36CE771}"/>
              </a:ext>
            </a:extLst>
          </p:cNvPr>
          <p:cNvSpPr txBox="1"/>
          <p:nvPr/>
        </p:nvSpPr>
        <p:spPr>
          <a:xfrm>
            <a:off x="7583969" y="6378692"/>
            <a:ext cx="2803525" cy="479307"/>
          </a:xfrm>
          <a:prstGeom prst="rect">
            <a:avLst/>
          </a:prstGeom>
          <a:solidFill>
            <a:srgbClr val="000000">
              <a:alpha val="50000"/>
            </a:srgbClr>
          </a:solidFill>
          <a:ln>
            <a:noFill/>
          </a:ln>
        </p:spPr>
        <p:txBody>
          <a:bodyPr wrap="square" rtlCol="0" anchor="ctr">
            <a:noAutofit/>
          </a:bodyPr>
          <a:lstStyle/>
          <a:p>
            <a:pPr algn="ctr">
              <a:spcAft>
                <a:spcPts val="600"/>
              </a:spcAft>
            </a:pPr>
            <a:r>
              <a:rPr lang="en" sz="1300" dirty="0" smtClean="0">
                <a:solidFill>
                  <a:srgbClr val="FFFFFF"/>
                </a:solidFill>
              </a:rPr>
              <a:t>713 683-7227</a:t>
            </a:r>
          </a:p>
          <a:p>
            <a:pPr algn="ctr">
              <a:spcAft>
                <a:spcPts val="600"/>
              </a:spcAft>
            </a:pPr>
            <a:r>
              <a:rPr lang="en" sz="1300" dirty="0" smtClean="0">
                <a:solidFill>
                  <a:srgbClr val="FFFFFF"/>
                </a:solidFill>
              </a:rPr>
              <a:t>www.alanon.org</a:t>
            </a:r>
            <a:endParaRPr lang="es-MX" sz="1300" dirty="0">
              <a:solidFill>
                <a:srgbClr val="FFFFFF"/>
              </a:solidFill>
            </a:endParaRPr>
          </a:p>
        </p:txBody>
      </p:sp>
      <p:sp>
        <p:nvSpPr>
          <p:cNvPr id="2" name="Title 1"/>
          <p:cNvSpPr>
            <a:spLocks noGrp="1"/>
          </p:cNvSpPr>
          <p:nvPr>
            <p:ph type="title"/>
          </p:nvPr>
        </p:nvSpPr>
        <p:spPr>
          <a:xfrm>
            <a:off x="401085" y="640080"/>
            <a:ext cx="4173905" cy="5577818"/>
          </a:xfrm>
        </p:spPr>
        <p:txBody>
          <a:bodyPr vert="horz" lIns="91440" tIns="45720" rIns="91440" bIns="45720" rtlCol="0" anchor="ctr">
            <a:normAutofit/>
          </a:bodyPr>
          <a:lstStyle/>
          <a:p>
            <a:pPr algn="r"/>
            <a:r>
              <a:rPr lang="en" sz="6600" kern="1200" dirty="0" smtClean="0">
                <a:solidFill>
                  <a:srgbClr val="FFFFFF"/>
                </a:solidFill>
                <a:latin typeface="+mj-lt"/>
                <a:ea typeface="+mj-ea"/>
                <a:cs typeface="+mj-cs"/>
              </a:rPr>
              <a:t>Support</a:t>
            </a:r>
            <a:endParaRPr lang="en" sz="6600" kern="1200" dirty="0">
              <a:solidFill>
                <a:srgbClr val="FFFFFF"/>
              </a:solidFill>
              <a:latin typeface="+mj-lt"/>
              <a:ea typeface="+mj-ea"/>
              <a:cs typeface="+mj-cs"/>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0950" y="101601"/>
            <a:ext cx="2755725" cy="274320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4267" y="3726933"/>
            <a:ext cx="3262930" cy="2651760"/>
          </a:xfrm>
          <a:prstGeom prst="rect">
            <a:avLst/>
          </a:prstGeom>
        </p:spPr>
      </p:pic>
    </p:spTree>
    <p:extLst>
      <p:ext uri="{BB962C8B-B14F-4D97-AF65-F5344CB8AC3E}">
        <p14:creationId xmlns:p14="http://schemas.microsoft.com/office/powerpoint/2010/main" val="186501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00C987-1398-4E95-ACBC-CABF614D0A33}"/>
              </a:ext>
            </a:extLst>
          </p:cNvPr>
          <p:cNvSpPr>
            <a:spLocks noGrp="1"/>
          </p:cNvSpPr>
          <p:nvPr>
            <p:ph type="title"/>
          </p:nvPr>
        </p:nvSpPr>
        <p:spPr>
          <a:xfrm>
            <a:off x="7299434" y="472966"/>
            <a:ext cx="4162097" cy="5927833"/>
          </a:xfrm>
          <a:solidFill>
            <a:schemeClr val="bg1"/>
          </a:solidFill>
        </p:spPr>
        <p:txBody>
          <a:bodyPr vert="horz" lIns="91440" tIns="45720" rIns="91440" bIns="45720" rtlCol="0" anchor="b">
            <a:noAutofit/>
          </a:bodyPr>
          <a:lstStyle/>
          <a:p>
            <a:r>
              <a:rPr lang="es-MX" sz="2000" dirty="0"/>
              <a:t/>
            </a:r>
            <a:br>
              <a:rPr lang="es-MX" sz="2000" dirty="0"/>
            </a:br>
            <a:r>
              <a:rPr lang="es-MX" sz="2000" dirty="0"/>
              <a:t/>
            </a:r>
            <a:br>
              <a:rPr lang="es-MX" sz="2000" dirty="0"/>
            </a:br>
            <a:r>
              <a:rPr lang="en" sz="2000" b="1" dirty="0"/>
              <a:t>Sources of More Information:</a:t>
            </a:r>
            <a:r>
              <a:rPr lang="es-MX" sz="2000" b="1" dirty="0"/>
              <a:t/>
            </a:r>
            <a:br>
              <a:rPr lang="es-MX" sz="2000" b="1" dirty="0"/>
            </a:br>
            <a:r>
              <a:rPr lang="en" sz="2000" b="1" dirty="0"/>
              <a:t> </a:t>
            </a:r>
            <a:r>
              <a:rPr lang="es-MX" sz="2000" b="1" dirty="0"/>
              <a:t/>
            </a:r>
            <a:br>
              <a:rPr lang="es-MX" sz="2000" b="1" dirty="0"/>
            </a:br>
            <a:r>
              <a:rPr lang="en" sz="2000" dirty="0"/>
              <a:t>CDC Centers for Disease Control and Prevention: How to Quit Smoking</a:t>
            </a:r>
            <a:r>
              <a:rPr lang="es-MX" sz="2000" dirty="0"/>
              <a:t/>
            </a:r>
            <a:br>
              <a:rPr lang="es-MX" sz="2000" dirty="0"/>
            </a:br>
            <a:r>
              <a:rPr lang="en" sz="2000" dirty="0"/>
              <a:t> </a:t>
            </a:r>
            <a:r>
              <a:rPr lang="es-MX" sz="2000" dirty="0"/>
              <a:t/>
            </a:r>
            <a:br>
              <a:rPr lang="es-MX" sz="2000" dirty="0"/>
            </a:br>
            <a:r>
              <a:rPr lang="en" sz="2000" b="0" i="1" dirty="0">
                <a:effectLst/>
              </a:rPr>
              <a:t>NIH: National Cancer Institute</a:t>
            </a:r>
            <a:r>
              <a:rPr lang="es-MX" sz="2000" b="0" i="1" dirty="0">
                <a:effectLst/>
              </a:rPr>
              <a:t/>
            </a:r>
            <a:br>
              <a:rPr lang="es-MX" sz="2000" b="0" i="1" dirty="0">
                <a:effectLst/>
              </a:rPr>
            </a:br>
            <a:r>
              <a:rPr lang="en" sz="2000" dirty="0"/>
              <a:t> </a:t>
            </a:r>
            <a:r>
              <a:rPr lang="es-MX" sz="2000" dirty="0"/>
              <a:t/>
            </a:r>
            <a:br>
              <a:rPr lang="es-MX" sz="2000" dirty="0"/>
            </a:br>
            <a:r>
              <a:rPr lang="en" sz="2000" dirty="0"/>
              <a:t>Smokefree.gov </a:t>
            </a:r>
            <a:r>
              <a:rPr lang="es-MX" sz="2000" dirty="0"/>
              <a:t/>
            </a:r>
            <a:br>
              <a:rPr lang="es-MX" sz="2000" dirty="0"/>
            </a:br>
            <a:r>
              <a:rPr lang="en" sz="2000" dirty="0">
                <a:hlinkClick r:id="rId3">
                  <a:extLst>
                    <a:ext uri="{A12FA001-AC4F-418D-AE19-62706E023703}">
                      <ahyp:hlinkClr xmlns:ahyp="http://schemas.microsoft.com/office/drawing/2018/hyperlinkcolor" xmlns="" val="tx"/>
                    </a:ext>
                  </a:extLst>
                </a:hlinkClick>
              </a:rPr>
              <a:t>https</a:t>
            </a:r>
            <a:r>
              <a:rPr lang="en" sz="2000" dirty="0" smtClean="0">
                <a:hlinkClick r:id="rId3">
                  <a:extLst>
                    <a:ext uri="{A12FA001-AC4F-418D-AE19-62706E023703}">
                      <ahyp:hlinkClr xmlns:ahyp="http://schemas.microsoft.com/office/drawing/2018/hyperlinkcolor" xmlns="" val="tx"/>
                    </a:ext>
                  </a:extLst>
                </a:hlinkClick>
              </a:rPr>
              <a:t>://english.smokefree.gov/challenges-when-you-quit-smoking/identify-your-triggers</a:t>
            </a:r>
            <a:r>
              <a:rPr lang="es-MX" sz="2000" dirty="0"/>
              <a:t/>
            </a:r>
            <a:br>
              <a:rPr lang="es-MX" sz="2000" dirty="0"/>
            </a:br>
            <a:r>
              <a:rPr lang="en" sz="2000" dirty="0"/>
              <a:t> </a:t>
            </a:r>
            <a:r>
              <a:rPr lang="es-MX" sz="2000" dirty="0"/>
              <a:t/>
            </a:r>
            <a:br>
              <a:rPr lang="es-MX" sz="2000" dirty="0"/>
            </a:br>
            <a:r>
              <a:rPr lang="en" sz="2000" dirty="0"/>
              <a:t>TIME </a:t>
            </a:r>
            <a:r>
              <a:rPr lang="es-MX" sz="2000" dirty="0"/>
              <a:t/>
            </a:r>
            <a:br>
              <a:rPr lang="es-MX" sz="2000" dirty="0"/>
            </a:br>
            <a:r>
              <a:rPr lang="en" sz="2000" i="0" u="none" strike="noStrike" cap="all" dirty="0">
                <a:solidFill>
                  <a:srgbClr val="00B0F0"/>
                </a:solidFill>
                <a:effectLst/>
                <a:hlinkClick r:id="rId4" tooltip="View all posts in Tobacco">
                  <a:extLst>
                    <a:ext uri="{A12FA001-AC4F-418D-AE19-62706E023703}">
                      <ahyp:hlinkClr xmlns:ahyp="http://schemas.microsoft.com/office/drawing/2018/hyperlinkcolor" xmlns="" val="tx"/>
                    </a:ext>
                  </a:extLst>
                </a:hlinkClick>
              </a:rPr>
              <a:t>TOBACCO</a:t>
            </a:r>
            <a:r>
              <a:rPr lang="en" sz="2000" b="1" i="0" cap="all" dirty="0">
                <a:effectLst/>
              </a:rPr>
              <a:t> </a:t>
            </a:r>
            <a:r>
              <a:rPr lang="es-MX" sz="2000" b="1" i="0" cap="all" dirty="0">
                <a:effectLst/>
              </a:rPr>
              <a:t/>
            </a:r>
            <a:br>
              <a:rPr lang="es-MX" sz="2000" b="1" i="0" cap="all" dirty="0">
                <a:effectLst/>
              </a:rPr>
            </a:br>
            <a:r>
              <a:rPr lang="en" sz="2000" i="0" dirty="0">
                <a:effectLst/>
              </a:rPr>
              <a:t>Why Smoking Is Especially Bad If You Have Diabetes</a:t>
            </a:r>
            <a:r>
              <a:rPr lang="en" sz="2000" dirty="0"/>
              <a:t> </a:t>
            </a:r>
            <a:r>
              <a:rPr lang="es-MX" sz="2000" dirty="0"/>
              <a:t/>
            </a:r>
            <a:br>
              <a:rPr lang="es-MX" sz="2000" dirty="0"/>
            </a:br>
            <a:r>
              <a:rPr lang="en" sz="2000" dirty="0"/>
              <a:t>https://healthland.time.com/2011/03/27/why-smoking-is-a-bad-idea-for-diabetics/</a:t>
            </a:r>
            <a:r>
              <a:rPr lang="es-MX" sz="2000" dirty="0"/>
              <a:t/>
            </a:r>
            <a:br>
              <a:rPr lang="es-MX" sz="2000" dirty="0"/>
            </a:br>
            <a:endParaRPr lang="es-MX" sz="2000" dirty="0"/>
          </a:p>
        </p:txBody>
      </p:sp>
      <p:sp>
        <p:nvSpPr>
          <p:cNvPr id="35" name="Freeform: Shape 34">
            <a:extLst>
              <a:ext uri="{FF2B5EF4-FFF2-40B4-BE49-F238E27FC236}">
                <a16:creationId xmlns:a16="http://schemas.microsoft.com/office/drawing/2014/main" xmlns=""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Icon&#10;&#10;Description automatically generated with low confidence">
            <a:extLst>
              <a:ext uri="{FF2B5EF4-FFF2-40B4-BE49-F238E27FC236}">
                <a16:creationId xmlns:a16="http://schemas.microsoft.com/office/drawing/2014/main" xmlns="" id="{82FEF790-E668-4A01-81FF-A0A30AA4F5F3}"/>
              </a:ext>
            </a:extLst>
          </p:cNvPr>
          <p:cNvPicPr>
            <a:picLocks noChangeAspect="1"/>
          </p:cNvPicPr>
          <p:nvPr/>
        </p:nvPicPr>
        <p:blipFill rotWithShape="1">
          <a:blip r:embed="rId5">
            <a:extLst>
              <a:ext uri="{28A0092B-C50C-407E-A947-70E740481C1C}">
                <a14:useLocalDpi xmlns:a14="http://schemas.microsoft.com/office/drawing/2010/main" val="0"/>
              </a:ext>
            </a:extLst>
          </a:blip>
          <a:srcRect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5399244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up of a hand holding a baby's foot&#10;&#10;Description automatically generated with medium confidence">
            <a:extLst>
              <a:ext uri="{FF2B5EF4-FFF2-40B4-BE49-F238E27FC236}">
                <a16:creationId xmlns:a16="http://schemas.microsoft.com/office/drawing/2014/main" xmlns="" id="{5CA333CE-39B7-4349-FCD0-532063558ACD}"/>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a:stretch/>
        </p:blipFill>
        <p:spPr>
          <a:xfrm>
            <a:off x="-4243" y="10"/>
            <a:ext cx="12196243" cy="6857990"/>
          </a:xfrm>
          <a:prstGeom prst="rect">
            <a:avLst/>
          </a:prstGeom>
        </p:spPr>
      </p:pic>
      <p:sp>
        <p:nvSpPr>
          <p:cNvPr id="12" name="Rectangle 11">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xmlns="" id="{3E492533-E805-72EA-7D13-87D8342305B9}"/>
              </a:ext>
            </a:extLst>
          </p:cNvPr>
          <p:cNvSpPr txBox="1"/>
          <p:nvPr/>
        </p:nvSpPr>
        <p:spPr>
          <a:xfrm>
            <a:off x="1686911" y="4766367"/>
            <a:ext cx="3657861" cy="1246495"/>
          </a:xfrm>
          <a:prstGeom prst="rect">
            <a:avLst/>
          </a:prstGeom>
          <a:noFill/>
        </p:spPr>
        <p:txBody>
          <a:bodyPr wrap="none" rtlCol="0">
            <a:spAutoFit/>
          </a:bodyPr>
          <a:lstStyle/>
          <a:p>
            <a:r>
              <a:rPr lang="en" sz="7500" dirty="0"/>
              <a:t>Thank you!</a:t>
            </a:r>
            <a:endParaRPr lang="es-MX" sz="7500" dirty="0"/>
          </a:p>
        </p:txBody>
      </p:sp>
    </p:spTree>
    <p:extLst>
      <p:ext uri="{BB962C8B-B14F-4D97-AF65-F5344CB8AC3E}">
        <p14:creationId xmlns:p14="http://schemas.microsoft.com/office/powerpoint/2010/main" val="341946608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pPr algn="ctr"/>
            <a:r>
              <a:rPr lang="es-MX" sz="2500" b="1" dirty="0" err="1" smtClean="0">
                <a:latin typeface="Tahoma" panose="020B0604030504040204" pitchFamily="34" charset="0"/>
                <a:ea typeface="Tahoma" panose="020B0604030504040204" pitchFamily="34" charset="0"/>
                <a:cs typeface="Tahoma" panose="020B0604030504040204" pitchFamily="34" charset="0"/>
              </a:rPr>
              <a:t>References</a:t>
            </a:r>
            <a:endParaRPr lang="es-MX" sz="2500" b="1"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1"/>
          </p:nvPr>
        </p:nvSpPr>
        <p:spPr/>
        <p:txBody>
          <a:bodyPr/>
          <a:lstStyle/>
          <a:p>
            <a:fld id="{4B73C415-D670-4716-A5EC-CC4D52CA2BAC}" type="slidenum">
              <a:rPr lang="en-US" sz="1500" noProof="0" smtClean="0">
                <a:solidFill>
                  <a:schemeClr val="tx1"/>
                </a:solidFill>
                <a:latin typeface="Tahoma" panose="020B0604030504040204" pitchFamily="34" charset="0"/>
                <a:ea typeface="Tahoma" panose="020B0604030504040204" pitchFamily="34" charset="0"/>
                <a:cs typeface="Tahoma" panose="020B0604030504040204" pitchFamily="34" charset="0"/>
              </a:rPr>
              <a:pPr/>
              <a:t>24</a:t>
            </a:fld>
            <a:endParaRPr lang="en-US" sz="15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0" y="6511637"/>
            <a:ext cx="12192001" cy="3463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609600" y="1417320"/>
            <a:ext cx="11070566" cy="4031873"/>
          </a:xfrm>
          <a:prstGeom prst="rect">
            <a:avLst/>
          </a:prstGeom>
          <a:noFill/>
        </p:spPr>
        <p:txBody>
          <a:bodyPr wrap="square" rtlCol="0">
            <a:spAutoFit/>
          </a:bodyPr>
          <a:lstStyle/>
          <a:p>
            <a:endParaRPr lang="en-US" sz="1600" dirty="0" smtClean="0"/>
          </a:p>
          <a:p>
            <a:r>
              <a:rPr lang="en-US" sz="1600" dirty="0"/>
              <a:t>- Maddatu, J., </a:t>
            </a:r>
            <a:r>
              <a:rPr lang="en-US" sz="1600" dirty="0" smtClean="0"/>
              <a:t>Anderson-</a:t>
            </a:r>
            <a:r>
              <a:rPr lang="en-US" sz="1600" dirty="0" err="1" smtClean="0"/>
              <a:t>Baucum</a:t>
            </a:r>
            <a:r>
              <a:rPr lang="en-US" sz="1600" dirty="0"/>
              <a:t>, E., &amp; Evans-Molina, C. (2017). Smoking and the risk of type 2 diabetes. Translational research : the journal of laboratory and clinical medicine, 184, 101–107. </a:t>
            </a:r>
          </a:p>
          <a:p>
            <a:endParaRPr lang="en-US" sz="1600" dirty="0" smtClean="0"/>
          </a:p>
          <a:p>
            <a:r>
              <a:rPr lang="en-US" sz="1600" dirty="0" smtClean="0"/>
              <a:t>- </a:t>
            </a:r>
            <a:r>
              <a:rPr lang="en-US" sz="1600" dirty="0"/>
              <a:t>Emanuele, N. V., Swade, T. F., &amp; Emanuele, M. A. (1998). Consequences of alcohol use in diabetics. Alcohol health and research world, 22(3), 211–219. </a:t>
            </a:r>
          </a:p>
          <a:p>
            <a:endParaRPr lang="en-US" sz="1600" dirty="0" smtClean="0"/>
          </a:p>
          <a:p>
            <a:r>
              <a:rPr lang="en-US" sz="1600" dirty="0" smtClean="0"/>
              <a:t>- </a:t>
            </a:r>
            <a:r>
              <a:rPr lang="en-US" sz="1600" dirty="0"/>
              <a:t>NIAAA publications. (n.d.). Brochures and Fact Sheets | National Institute on Alcohol Abuse and Alcoholism (NIAAA). Last accessed September 15, 2022. https://pubs.niaaa.nih.gov/publications/aa71/aa71.htm </a:t>
            </a:r>
          </a:p>
          <a:p>
            <a:endParaRPr lang="en-US" sz="1600" dirty="0" smtClean="0"/>
          </a:p>
          <a:p>
            <a:r>
              <a:rPr lang="en-US" sz="1600" dirty="0" smtClean="0"/>
              <a:t>- </a:t>
            </a:r>
            <a:r>
              <a:rPr lang="en-US" sz="1600" dirty="0"/>
              <a:t>Nicotine dependence - Symptoms and causes. (2022, April 19). Mayo Clinic. Last accessed September 15, 2022. https://www.mayoclinic.org/diseases-conditions/nicotine-dependence/symptoms-causes/syc-20351584 </a:t>
            </a:r>
          </a:p>
          <a:p>
            <a:endParaRPr lang="en-US" sz="1600" dirty="0" smtClean="0"/>
          </a:p>
          <a:p>
            <a:r>
              <a:rPr lang="en-US" sz="1600" dirty="0" smtClean="0"/>
              <a:t>- </a:t>
            </a:r>
            <a:r>
              <a:rPr lang="en-US" sz="1600" dirty="0"/>
              <a:t>Health effects of smoking and tobacco use. (2022, July 21). Centers for Disease Control and Prevention. Last accessed September 15, 2022. https://www.cdc.gov/tobacco/basic_information/health_effects/index.htm </a:t>
            </a:r>
          </a:p>
          <a:p>
            <a:endParaRPr lang="en-US" sz="1600" dirty="0"/>
          </a:p>
        </p:txBody>
      </p:sp>
      <p:sp>
        <p:nvSpPr>
          <p:cNvPr id="2" name="Rectangle 1"/>
          <p:cNvSpPr/>
          <p:nvPr/>
        </p:nvSpPr>
        <p:spPr>
          <a:xfrm>
            <a:off x="0" y="6511637"/>
            <a:ext cx="12192000" cy="346364"/>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8188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BGRectangle">
            <a:extLst>
              <a:ext uri="{FF2B5EF4-FFF2-40B4-BE49-F238E27FC236}">
                <a16:creationId xmlns:a16="http://schemas.microsoft.com/office/drawing/2014/main" xmlns="" id="{F1611BA9-268A-49A6-84F8-FC91536686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xmlns="" id="{E20EB187-900F-4AF5-813B-101456D9F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Illuminating smoke on a black background">
            <a:extLst>
              <a:ext uri="{FF2B5EF4-FFF2-40B4-BE49-F238E27FC236}">
                <a16:creationId xmlns:a16="http://schemas.microsoft.com/office/drawing/2014/main" xmlns="" id="{A8C83EE5-7FDA-0D8B-8C42-491B058C9D07}"/>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xmlns="" id="{8AD439A9-1920-49BD-B6DA-EAC6329ACBAE}"/>
              </a:ext>
            </a:extLst>
          </p:cNvPr>
          <p:cNvSpPr>
            <a:spLocks noGrp="1"/>
          </p:cNvSpPr>
          <p:nvPr>
            <p:ph type="title"/>
          </p:nvPr>
        </p:nvSpPr>
        <p:spPr>
          <a:xfrm>
            <a:off x="4387349" y="1200152"/>
            <a:ext cx="6897171" cy="4457696"/>
          </a:xfrm>
          <a:prstGeom prst="ellipse">
            <a:avLst/>
          </a:prstGeom>
        </p:spPr>
        <p:txBody>
          <a:bodyPr vert="horz" lIns="91440" tIns="45720" rIns="91440" bIns="45720" rtlCol="0" anchor="ctr">
            <a:normAutofit/>
          </a:bodyPr>
          <a:lstStyle/>
          <a:p>
            <a:r>
              <a:rPr lang="en-US" sz="7400" dirty="0" smtClean="0">
                <a:solidFill>
                  <a:srgbClr val="FFFFFF"/>
                </a:solidFill>
              </a:rPr>
              <a:t>W</a:t>
            </a:r>
            <a:r>
              <a:rPr lang="en" sz="7400" dirty="0" smtClean="0">
                <a:solidFill>
                  <a:srgbClr val="FFFFFF"/>
                </a:solidFill>
              </a:rPr>
              <a:t>hat does a cigarette contain?</a:t>
            </a:r>
            <a:endParaRPr lang="en" sz="7400" dirty="0">
              <a:solidFill>
                <a:srgbClr val="FFFFFF"/>
              </a:solidFill>
            </a:endParaRPr>
          </a:p>
        </p:txBody>
      </p:sp>
      <p:sp>
        <p:nvSpPr>
          <p:cNvPr id="94" name="!!Line">
            <a:extLst>
              <a:ext uri="{FF2B5EF4-FFF2-40B4-BE49-F238E27FC236}">
                <a16:creationId xmlns:a16="http://schemas.microsoft.com/office/drawing/2014/main" xmlns="" id="{1825D5AF-D278-4D9A-A4F5-A1A1D35076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59936" y="2286000"/>
            <a:ext cx="27432"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96948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1825AC39-5F85-4CAA-8A81-A1287086B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xmlns="" id="{95DA4D23-37FC-4B90-8188-F0377C5F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xmlns="" id="{A7A4B465-FBCC-4CD4-89A1-82992A7B4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xmlns="" id="{909E572F-9CDC-4214-9D42-FF00176495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CBC222AD-6A3B-4446-9EDD-66D0611D51FA}"/>
              </a:ext>
            </a:extLst>
          </p:cNvPr>
          <p:cNvSpPr>
            <a:spLocks noGrp="1"/>
          </p:cNvSpPr>
          <p:nvPr>
            <p:ph type="title"/>
          </p:nvPr>
        </p:nvSpPr>
        <p:spPr>
          <a:xfrm>
            <a:off x="166256" y="723406"/>
            <a:ext cx="3728850" cy="3826728"/>
          </a:xfrm>
        </p:spPr>
        <p:txBody>
          <a:bodyPr vert="horz" lIns="91440" tIns="45720" rIns="91440" bIns="45720" rtlCol="0" anchor="b">
            <a:normAutofit/>
          </a:bodyPr>
          <a:lstStyle/>
          <a:p>
            <a:pPr algn="ctr"/>
            <a:r>
              <a:rPr lang="en" sz="4500" b="1" kern="1200" dirty="0">
                <a:solidFill>
                  <a:schemeClr val="tx1"/>
                </a:solidFill>
                <a:latin typeface="+mj-lt"/>
                <a:ea typeface="+mj-ea"/>
                <a:cs typeface="+mj-cs"/>
              </a:rPr>
              <a:t>Smoking Complications</a:t>
            </a:r>
            <a:r>
              <a:rPr lang="es-MX" sz="4500" b="1" kern="1200" dirty="0">
                <a:solidFill>
                  <a:schemeClr val="tx1"/>
                </a:solidFill>
                <a:latin typeface="+mj-lt"/>
                <a:ea typeface="+mj-ea"/>
                <a:cs typeface="+mj-cs"/>
              </a:rPr>
              <a:t/>
            </a:r>
            <a:br>
              <a:rPr lang="es-MX" sz="4500" b="1" kern="1200" dirty="0">
                <a:solidFill>
                  <a:schemeClr val="tx1"/>
                </a:solidFill>
                <a:latin typeface="+mj-lt"/>
                <a:ea typeface="+mj-ea"/>
                <a:cs typeface="+mj-cs"/>
              </a:rPr>
            </a:br>
            <a:endParaRPr lang="es-MX" sz="4500" b="1" kern="1200" dirty="0">
              <a:solidFill>
                <a:schemeClr val="tx1"/>
              </a:solidFill>
              <a:latin typeface="+mj-lt"/>
              <a:ea typeface="+mj-ea"/>
              <a:cs typeface="+mj-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7162" y="0"/>
            <a:ext cx="6523662" cy="6858000"/>
          </a:xfrm>
          <a:prstGeom prst="rect">
            <a:avLst/>
          </a:prstGeom>
        </p:spPr>
      </p:pic>
    </p:spTree>
    <p:extLst>
      <p:ext uri="{BB962C8B-B14F-4D97-AF65-F5344CB8AC3E}">
        <p14:creationId xmlns:p14="http://schemas.microsoft.com/office/powerpoint/2010/main" val="53195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xmlns="" id="{8AB91AB8-EBBE-E306-E1F2-0EEE21079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818" y="22860"/>
            <a:ext cx="8645235" cy="6835139"/>
          </a:xfrm>
          <a:prstGeom prst="rect">
            <a:avLst/>
          </a:prstGeom>
        </p:spPr>
      </p:pic>
      <p:sp>
        <p:nvSpPr>
          <p:cNvPr id="9" name="Rectangle 8">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8625FC3-A8C9-4D3E-940D-77D26CFD871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smtClean="0">
                <a:solidFill>
                  <a:schemeClr val="tx1">
                    <a:lumMod val="85000"/>
                    <a:lumOff val="15000"/>
                  </a:schemeClr>
                </a:solidFill>
              </a:rPr>
              <a:t>Healthy lung and Smoker’s lung </a:t>
            </a:r>
            <a:endParaRPr lang="en-US" sz="3600" b="1" dirty="0">
              <a:solidFill>
                <a:schemeClr val="tx1">
                  <a:lumMod val="85000"/>
                  <a:lumOff val="15000"/>
                </a:schemeClr>
              </a:solidFill>
            </a:endParaRPr>
          </a:p>
        </p:txBody>
      </p:sp>
      <p:cxnSp>
        <p:nvCxnSpPr>
          <p:cNvPr id="11" name="Straight Connector 10">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47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agram&#10;&#10;Description automatically generated">
            <a:extLst>
              <a:ext uri="{FF2B5EF4-FFF2-40B4-BE49-F238E27FC236}">
                <a16:creationId xmlns:a16="http://schemas.microsoft.com/office/drawing/2014/main" xmlns="" id="{FDACC65F-31BD-12F4-E7C6-EA4E8E4C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32" name="Rectangle 31">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6722BCB7-BAE9-4E64-B3AA-E3AB9831B0EF}"/>
              </a:ext>
            </a:extLst>
          </p:cNvPr>
          <p:cNvSpPr>
            <a:spLocks noGrp="1"/>
          </p:cNvSpPr>
          <p:nvPr>
            <p:ph type="title"/>
          </p:nvPr>
        </p:nvSpPr>
        <p:spPr>
          <a:xfrm>
            <a:off x="477981" y="1122363"/>
            <a:ext cx="4023360" cy="3204134"/>
          </a:xfrm>
        </p:spPr>
        <p:txBody>
          <a:bodyPr vert="horz" lIns="91440" tIns="45720" rIns="91440" bIns="45720" rtlCol="0" anchor="b">
            <a:normAutofit fontScale="90000"/>
          </a:bodyPr>
          <a:lstStyle/>
          <a:p>
            <a:r>
              <a:rPr lang="es-MX" dirty="0" smtClean="0"/>
              <a:t>Consuming tobacco may cause cancer THROUGHOUT the </a:t>
            </a:r>
            <a:r>
              <a:rPr lang="en-US" dirty="0" smtClean="0"/>
              <a:t>body</a:t>
            </a:r>
            <a:r>
              <a:rPr lang="es-MX" dirty="0"/>
              <a:t/>
            </a:r>
            <a:br>
              <a:rPr lang="es-MX" dirty="0"/>
            </a:br>
            <a:endParaRPr lang="es-MX" dirty="0"/>
          </a:p>
        </p:txBody>
      </p:sp>
      <p:sp>
        <p:nvSpPr>
          <p:cNvPr id="34" name="Rectangle 33">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6" name="Rectangle 35">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44953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625FC3-A8C9-4D3E-940D-77D26CFD8716}"/>
              </a:ext>
            </a:extLst>
          </p:cNvPr>
          <p:cNvSpPr>
            <a:spLocks noGrp="1"/>
          </p:cNvSpPr>
          <p:nvPr>
            <p:ph type="title"/>
          </p:nvPr>
        </p:nvSpPr>
        <p:spPr>
          <a:xfrm>
            <a:off x="707011" y="4502330"/>
            <a:ext cx="10765410" cy="1207269"/>
          </a:xfrm>
        </p:spPr>
        <p:txBody>
          <a:bodyPr vert="horz" lIns="91440" tIns="45720" rIns="91440" bIns="45720" rtlCol="0" anchor="b">
            <a:normAutofit/>
          </a:bodyPr>
          <a:lstStyle/>
          <a:p>
            <a:pPr marL="0" marR="0" algn="ctr">
              <a:spcAft>
                <a:spcPts val="800"/>
              </a:spcAft>
            </a:pPr>
            <a:r>
              <a:rPr lang="en" sz="3800" dirty="0"/>
              <a:t>Why </a:t>
            </a:r>
            <a:r>
              <a:rPr lang="en" sz="3800" dirty="0" smtClean="0"/>
              <a:t>is smoking especially </a:t>
            </a:r>
            <a:r>
              <a:rPr lang="en" sz="3800" dirty="0"/>
              <a:t>bad if you have diabetes?</a:t>
            </a:r>
          </a:p>
        </p:txBody>
      </p:sp>
      <p:pic>
        <p:nvPicPr>
          <p:cNvPr id="15" name="Picture 14">
            <a:extLst>
              <a:ext uri="{FF2B5EF4-FFF2-40B4-BE49-F238E27FC236}">
                <a16:creationId xmlns:a16="http://schemas.microsoft.com/office/drawing/2014/main" xmlns="" id="{9720EF47-0E83-003F-3837-60487CFE0E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1734" y="499937"/>
            <a:ext cx="5458816" cy="3627853"/>
          </a:xfrm>
          <a:prstGeom prst="rect">
            <a:avLst/>
          </a:prstGeom>
        </p:spPr>
      </p:pic>
      <p:cxnSp>
        <p:nvCxnSpPr>
          <p:cNvPr id="106" name="Straight Connector 105">
            <a:extLst>
              <a:ext uri="{FF2B5EF4-FFF2-40B4-BE49-F238E27FC236}">
                <a16:creationId xmlns:a16="http://schemas.microsoft.com/office/drawing/2014/main" xmlns="" id="{3D83F26F-C55B-4A92-9AFF-4894D14E27C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1253414"/>
            <a:ext cx="0" cy="21209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6" name="Picture 15" descr="Text&#10;&#10;Description automatically generated">
            <a:extLst>
              <a:ext uri="{FF2B5EF4-FFF2-40B4-BE49-F238E27FC236}">
                <a16:creationId xmlns:a16="http://schemas.microsoft.com/office/drawing/2014/main" xmlns="" id="{F0746D22-0693-1E83-14FC-464D8E2019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11450" y="335045"/>
            <a:ext cx="5458813" cy="3957639"/>
          </a:xfrm>
          <a:prstGeom prst="rect">
            <a:avLst/>
          </a:prstGeom>
        </p:spPr>
      </p:pic>
    </p:spTree>
    <p:extLst>
      <p:ext uri="{BB962C8B-B14F-4D97-AF65-F5344CB8AC3E}">
        <p14:creationId xmlns:p14="http://schemas.microsoft.com/office/powerpoint/2010/main" val="23846931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0080" y="325369"/>
            <a:ext cx="4368602" cy="1956841"/>
          </a:xfrm>
        </p:spPr>
        <p:txBody>
          <a:bodyPr anchor="b">
            <a:normAutofit/>
          </a:bodyPr>
          <a:lstStyle/>
          <a:p>
            <a:r>
              <a:rPr lang="en" sz="4600" dirty="0">
                <a:cs typeface="Arial" panose="020B0604020202020204" pitchFamily="34" charset="0"/>
              </a:rPr>
              <a:t>Alcohol can </a:t>
            </a:r>
            <a:r>
              <a:rPr lang="es-MX" sz="4600" dirty="0">
                <a:cs typeface="Arial" panose="020B0604020202020204" pitchFamily="34" charset="0"/>
              </a:rPr>
              <a:t/>
            </a:r>
            <a:br>
              <a:rPr lang="es-MX" sz="4600" dirty="0">
                <a:cs typeface="Arial" panose="020B0604020202020204" pitchFamily="34" charset="0"/>
              </a:rPr>
            </a:br>
            <a:r>
              <a:rPr lang="en" sz="4600" dirty="0">
                <a:cs typeface="Arial" panose="020B0604020202020204" pitchFamily="34" charset="0"/>
              </a:rPr>
              <a:t>affect your…</a:t>
            </a:r>
          </a:p>
        </p:txBody>
      </p:sp>
      <p:sp>
        <p:nvSpPr>
          <p:cNvPr id="13"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40080" y="2872899"/>
            <a:ext cx="4243589" cy="3320668"/>
          </a:xfrm>
        </p:spPr>
        <p:txBody>
          <a:bodyPr>
            <a:normAutofit/>
          </a:bodyPr>
          <a:lstStyle/>
          <a:p>
            <a:pPr marL="0" indent="0">
              <a:buNone/>
            </a:pPr>
            <a:endParaRPr lang="es-MX" sz="2000" dirty="0">
              <a:latin typeface="+mj-lt"/>
              <a:cs typeface="Arial" panose="020B0604020202020204" pitchFamily="34" charset="0"/>
            </a:endParaRPr>
          </a:p>
          <a:p>
            <a:pPr marL="0" indent="0">
              <a:buNone/>
            </a:pPr>
            <a:r>
              <a:rPr lang="en" sz="2000" b="1" dirty="0">
                <a:latin typeface="+mj-lt"/>
                <a:cs typeface="Arial" panose="020B0604020202020204" pitchFamily="34" charset="0"/>
              </a:rPr>
              <a:t>Health</a:t>
            </a:r>
            <a:endParaRPr lang="es-MX" sz="2000" b="1" dirty="0">
              <a:latin typeface="+mj-lt"/>
              <a:hlinkClick r:id="rId3"/>
            </a:endParaRPr>
          </a:p>
          <a:p>
            <a:pPr marL="0" indent="0">
              <a:buNone/>
            </a:pPr>
            <a:endParaRPr lang="es-MX" sz="2000" dirty="0">
              <a:latin typeface="+mj-lt"/>
              <a:cs typeface="Arial" panose="020B0604020202020204" pitchFamily="34" charset="0"/>
            </a:endParaRPr>
          </a:p>
          <a:p>
            <a:pPr marL="0" indent="0">
              <a:buNone/>
            </a:pPr>
            <a:r>
              <a:rPr lang="en" sz="2000" b="1" dirty="0">
                <a:latin typeface="+mj-lt"/>
                <a:cs typeface="Arial" panose="020B0604020202020204" pitchFamily="34" charset="0"/>
              </a:rPr>
              <a:t>P</a:t>
            </a:r>
            <a:r>
              <a:rPr lang="en" sz="2000" b="1" dirty="0" smtClean="0">
                <a:latin typeface="+mj-lt"/>
                <a:cs typeface="Arial" panose="020B0604020202020204" pitchFamily="34" charset="0"/>
              </a:rPr>
              <a:t>ancreas</a:t>
            </a:r>
            <a:endParaRPr lang="en" sz="2000" b="1" dirty="0">
              <a:latin typeface="+mj-lt"/>
              <a:cs typeface="Arial" panose="020B0604020202020204" pitchFamily="34" charset="0"/>
            </a:endParaRPr>
          </a:p>
          <a:p>
            <a:pPr marL="0" indent="0">
              <a:buNone/>
            </a:pPr>
            <a:endParaRPr lang="es-MX" sz="2000" dirty="0">
              <a:latin typeface="+mj-lt"/>
              <a:cs typeface="Arial" panose="020B0604020202020204" pitchFamily="34" charset="0"/>
            </a:endParaRPr>
          </a:p>
          <a:p>
            <a:pPr marL="0" indent="0">
              <a:buNone/>
            </a:pPr>
            <a:r>
              <a:rPr lang="en" sz="2000" b="1" dirty="0">
                <a:latin typeface="+mj-lt"/>
                <a:cs typeface="Arial" panose="020B0604020202020204" pitchFamily="34" charset="0"/>
              </a:rPr>
              <a:t>L</a:t>
            </a:r>
            <a:r>
              <a:rPr lang="en" sz="2000" b="1" dirty="0" smtClean="0">
                <a:latin typeface="+mj-lt"/>
                <a:cs typeface="Arial" panose="020B0604020202020204" pitchFamily="34" charset="0"/>
              </a:rPr>
              <a:t>iver</a:t>
            </a:r>
            <a:endParaRPr lang="en" sz="2000" b="1" dirty="0">
              <a:latin typeface="+mj-lt"/>
              <a:cs typeface="Arial" panose="020B0604020202020204" pitchFamily="34" charset="0"/>
            </a:endParaRPr>
          </a:p>
          <a:p>
            <a:pPr marL="0" indent="0">
              <a:buNone/>
            </a:pPr>
            <a:endParaRPr lang="es-MX" sz="2000" dirty="0">
              <a:latin typeface="+mj-lt"/>
              <a:cs typeface="Arial" panose="020B0604020202020204" pitchFamily="34" charset="0"/>
            </a:endParaRPr>
          </a:p>
          <a:p>
            <a:pPr marL="0" indent="0">
              <a:buNone/>
            </a:pPr>
            <a:r>
              <a:rPr lang="en" sz="2000" b="1" dirty="0">
                <a:latin typeface="+mj-lt"/>
                <a:cs typeface="Arial" panose="020B0604020202020204" pitchFamily="34" charset="0"/>
              </a:rPr>
              <a:t>R</a:t>
            </a:r>
            <a:r>
              <a:rPr lang="en" sz="2000" b="1" dirty="0" smtClean="0">
                <a:latin typeface="+mj-lt"/>
                <a:cs typeface="Arial" panose="020B0604020202020204" pitchFamily="34" charset="0"/>
              </a:rPr>
              <a:t>elationship </a:t>
            </a:r>
            <a:r>
              <a:rPr lang="en" sz="2000" b="1" dirty="0">
                <a:latin typeface="+mj-lt"/>
                <a:cs typeface="Arial" panose="020B0604020202020204" pitchFamily="34" charset="0"/>
              </a:rPr>
              <a:t>with </a:t>
            </a:r>
            <a:r>
              <a:rPr lang="en" sz="2000" b="1" dirty="0" smtClean="0">
                <a:latin typeface="+mj-lt"/>
                <a:cs typeface="Arial" panose="020B0604020202020204" pitchFamily="34" charset="0"/>
              </a:rPr>
              <a:t> your family</a:t>
            </a:r>
            <a:endParaRPr lang="en" sz="2000" b="1" dirty="0">
              <a:latin typeface="+mj-lt"/>
              <a:cs typeface="Arial" panose="020B0604020202020204" pitchFamily="34" charset="0"/>
            </a:endParaRPr>
          </a:p>
          <a:p>
            <a:pPr marL="0" indent="0">
              <a:buNone/>
            </a:pPr>
            <a:endParaRPr lang="es-MX" sz="2000" dirty="0">
              <a:latin typeface="+mj-lt"/>
              <a:cs typeface="Arial" panose="020B0604020202020204" pitchFamily="34" charset="0"/>
            </a:endParaRPr>
          </a:p>
        </p:txBody>
      </p:sp>
      <p:pic>
        <p:nvPicPr>
          <p:cNvPr id="6" name="Picture 5" descr="A picture containing person, indoor&#10;&#10;Description automatically generated">
            <a:extLst>
              <a:ext uri="{FF2B5EF4-FFF2-40B4-BE49-F238E27FC236}">
                <a16:creationId xmlns:a16="http://schemas.microsoft.com/office/drawing/2014/main" xmlns="" id="{1B858396-DF3B-494A-90BD-AEDED99EA15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5651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883" y="-150126"/>
            <a:ext cx="12392652" cy="8046720"/>
          </a:xfrm>
        </p:spPr>
      </p:pic>
    </p:spTree>
    <p:extLst>
      <p:ext uri="{BB962C8B-B14F-4D97-AF65-F5344CB8AC3E}">
        <p14:creationId xmlns:p14="http://schemas.microsoft.com/office/powerpoint/2010/main" val="2070431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3420</TotalTime>
  <Words>3370</Words>
  <Application>Microsoft Office PowerPoint</Application>
  <PresentationFormat>Widescreen</PresentationFormat>
  <Paragraphs>280</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Tahoma</vt:lpstr>
      <vt:lpstr>Times New Roman</vt:lpstr>
      <vt:lpstr>Office Theme</vt:lpstr>
      <vt:lpstr>Tobacco Use, Alcohol, and Diabetes   Month 9</vt:lpstr>
      <vt:lpstr>Risk Factors </vt:lpstr>
      <vt:lpstr>What does a cigarette contain?</vt:lpstr>
      <vt:lpstr>Smoking Complications </vt:lpstr>
      <vt:lpstr>Healthy lung and Smoker’s lung </vt:lpstr>
      <vt:lpstr>Consuming tobacco may cause cancer THROUGHOUT the body </vt:lpstr>
      <vt:lpstr>Why is smoking especially bad if you have diabetes?</vt:lpstr>
      <vt:lpstr>Alcohol can  affect your…</vt:lpstr>
      <vt:lpstr>PowerPoint Presentation</vt:lpstr>
      <vt:lpstr>How does it affect the pancreas?</vt:lpstr>
      <vt:lpstr>                    Insulin</vt:lpstr>
      <vt:lpstr>PowerPoint Presentation</vt:lpstr>
      <vt:lpstr>How does it affect the liver?</vt:lpstr>
      <vt:lpstr>PowerPoint Presentation</vt:lpstr>
      <vt:lpstr>Other Harm</vt:lpstr>
      <vt:lpstr>How to stop smoking or drinking alcohol?</vt:lpstr>
      <vt:lpstr>Identify your triggers</vt:lpstr>
      <vt:lpstr>The importance of goals</vt:lpstr>
      <vt:lpstr>PowerPoint Presentation</vt:lpstr>
      <vt:lpstr>PowerPoint Presentation</vt:lpstr>
      <vt:lpstr>Support</vt:lpstr>
      <vt:lpstr>  Sources of More Information:   CDC Centers for Disease Control and Prevention: How to Quit Smoking   NIH: National Cancer Institute   Smokefree.gov  https://english.smokefree.gov/challenges-when-you-quit-smoking/identify-your-triggers   TIME  TOBACCO  Why Smoking Is Especially Bad If You Have Diabetes  https://healthland.time.com/2011/03/27/why-smoking-is-a-bad-idea-for-diabetics/ </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dejar de fumar</dc:title>
  <dc:creator>Rosi Diaz</dc:creator>
  <cp:lastModifiedBy>Microsoft account</cp:lastModifiedBy>
  <cp:revision>145</cp:revision>
  <cp:lastPrinted>2022-08-18T18:23:39Z</cp:lastPrinted>
  <dcterms:created xsi:type="dcterms:W3CDTF">2021-12-27T22:54:35Z</dcterms:created>
  <dcterms:modified xsi:type="dcterms:W3CDTF">2022-09-20T21:46:04Z</dcterms:modified>
</cp:coreProperties>
</file>