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Override1.xml" ContentType="application/vnd.openxmlformats-officedocument.themeOverrid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6.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 id="2147483681" r:id="rId5"/>
    <p:sldMasterId id="2147483702" r:id="rId6"/>
    <p:sldMasterId id="2147483717" r:id="rId7"/>
    <p:sldMasterId id="2147483731" r:id="rId8"/>
    <p:sldMasterId id="2147483743" r:id="rId9"/>
    <p:sldMasterId id="2147483779" r:id="rId10"/>
    <p:sldMasterId id="2147483791" r:id="rId11"/>
  </p:sldMasterIdLst>
  <p:notesMasterIdLst>
    <p:notesMasterId r:id="rId212"/>
  </p:notesMasterIdLst>
  <p:handoutMasterIdLst>
    <p:handoutMasterId r:id="rId213"/>
  </p:handoutMasterIdLst>
  <p:sldIdLst>
    <p:sldId id="282" r:id="rId12"/>
    <p:sldId id="264" r:id="rId13"/>
    <p:sldId id="274" r:id="rId14"/>
    <p:sldId id="284" r:id="rId15"/>
    <p:sldId id="285" r:id="rId16"/>
    <p:sldId id="269" r:id="rId17"/>
    <p:sldId id="292" r:id="rId18"/>
    <p:sldId id="286" r:id="rId19"/>
    <p:sldId id="300" r:id="rId20"/>
    <p:sldId id="283" r:id="rId21"/>
    <p:sldId id="287" r:id="rId22"/>
    <p:sldId id="288" r:id="rId23"/>
    <p:sldId id="289" r:id="rId24"/>
    <p:sldId id="301" r:id="rId25"/>
    <p:sldId id="265" r:id="rId26"/>
    <p:sldId id="290" r:id="rId27"/>
    <p:sldId id="291" r:id="rId28"/>
    <p:sldId id="277" r:id="rId29"/>
    <p:sldId id="294" r:id="rId30"/>
    <p:sldId id="295" r:id="rId31"/>
    <p:sldId id="296" r:id="rId32"/>
    <p:sldId id="297" r:id="rId33"/>
    <p:sldId id="278"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339" r:id="rId72"/>
    <p:sldId id="340" r:id="rId73"/>
    <p:sldId id="341" r:id="rId74"/>
    <p:sldId id="342" r:id="rId75"/>
    <p:sldId id="343" r:id="rId76"/>
    <p:sldId id="344" r:id="rId77"/>
    <p:sldId id="345" r:id="rId78"/>
    <p:sldId id="346" r:id="rId79"/>
    <p:sldId id="347" r:id="rId80"/>
    <p:sldId id="348" r:id="rId81"/>
    <p:sldId id="349" r:id="rId82"/>
    <p:sldId id="350" r:id="rId83"/>
    <p:sldId id="351" r:id="rId84"/>
    <p:sldId id="352" r:id="rId85"/>
    <p:sldId id="353" r:id="rId86"/>
    <p:sldId id="354" r:id="rId87"/>
    <p:sldId id="355" r:id="rId88"/>
    <p:sldId id="356" r:id="rId89"/>
    <p:sldId id="357" r:id="rId90"/>
    <p:sldId id="358" r:id="rId91"/>
    <p:sldId id="359" r:id="rId92"/>
    <p:sldId id="360" r:id="rId93"/>
    <p:sldId id="361" r:id="rId94"/>
    <p:sldId id="362" r:id="rId95"/>
    <p:sldId id="363" r:id="rId96"/>
    <p:sldId id="364" r:id="rId97"/>
    <p:sldId id="365" r:id="rId98"/>
    <p:sldId id="366" r:id="rId99"/>
    <p:sldId id="367" r:id="rId100"/>
    <p:sldId id="368" r:id="rId101"/>
    <p:sldId id="369" r:id="rId102"/>
    <p:sldId id="370" r:id="rId103"/>
    <p:sldId id="371" r:id="rId104"/>
    <p:sldId id="372" r:id="rId105"/>
    <p:sldId id="373" r:id="rId106"/>
    <p:sldId id="374" r:id="rId107"/>
    <p:sldId id="375" r:id="rId108"/>
    <p:sldId id="376" r:id="rId109"/>
    <p:sldId id="377" r:id="rId110"/>
    <p:sldId id="378" r:id="rId111"/>
    <p:sldId id="379" r:id="rId112"/>
    <p:sldId id="380" r:id="rId113"/>
    <p:sldId id="381" r:id="rId114"/>
    <p:sldId id="382" r:id="rId115"/>
    <p:sldId id="383" r:id="rId116"/>
    <p:sldId id="384" r:id="rId117"/>
    <p:sldId id="385" r:id="rId118"/>
    <p:sldId id="386" r:id="rId119"/>
    <p:sldId id="387" r:id="rId120"/>
    <p:sldId id="388" r:id="rId121"/>
    <p:sldId id="389" r:id="rId122"/>
    <p:sldId id="390" r:id="rId123"/>
    <p:sldId id="391" r:id="rId124"/>
    <p:sldId id="392" r:id="rId125"/>
    <p:sldId id="39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 id="408" r:id="rId141"/>
    <p:sldId id="409" r:id="rId142"/>
    <p:sldId id="410" r:id="rId143"/>
    <p:sldId id="411" r:id="rId144"/>
    <p:sldId id="412" r:id="rId145"/>
    <p:sldId id="413" r:id="rId146"/>
    <p:sldId id="414" r:id="rId147"/>
    <p:sldId id="415" r:id="rId148"/>
    <p:sldId id="416" r:id="rId149"/>
    <p:sldId id="417" r:id="rId150"/>
    <p:sldId id="418" r:id="rId151"/>
    <p:sldId id="419" r:id="rId152"/>
    <p:sldId id="420" r:id="rId153"/>
    <p:sldId id="421" r:id="rId154"/>
    <p:sldId id="422" r:id="rId155"/>
    <p:sldId id="423" r:id="rId156"/>
    <p:sldId id="424" r:id="rId157"/>
    <p:sldId id="425" r:id="rId158"/>
    <p:sldId id="426" r:id="rId159"/>
    <p:sldId id="427" r:id="rId160"/>
    <p:sldId id="428" r:id="rId161"/>
    <p:sldId id="429" r:id="rId162"/>
    <p:sldId id="430" r:id="rId163"/>
    <p:sldId id="431" r:id="rId164"/>
    <p:sldId id="432" r:id="rId165"/>
    <p:sldId id="433" r:id="rId166"/>
    <p:sldId id="434" r:id="rId167"/>
    <p:sldId id="435" r:id="rId168"/>
    <p:sldId id="436" r:id="rId169"/>
    <p:sldId id="437" r:id="rId170"/>
    <p:sldId id="438" r:id="rId171"/>
    <p:sldId id="439" r:id="rId172"/>
    <p:sldId id="440" r:id="rId173"/>
    <p:sldId id="441" r:id="rId174"/>
    <p:sldId id="442" r:id="rId175"/>
    <p:sldId id="443" r:id="rId176"/>
    <p:sldId id="444" r:id="rId177"/>
    <p:sldId id="445" r:id="rId178"/>
    <p:sldId id="446" r:id="rId179"/>
    <p:sldId id="447" r:id="rId180"/>
    <p:sldId id="448" r:id="rId181"/>
    <p:sldId id="449" r:id="rId182"/>
    <p:sldId id="450" r:id="rId183"/>
    <p:sldId id="451" r:id="rId184"/>
    <p:sldId id="452" r:id="rId185"/>
    <p:sldId id="453" r:id="rId186"/>
    <p:sldId id="454" r:id="rId187"/>
    <p:sldId id="455" r:id="rId188"/>
    <p:sldId id="456" r:id="rId189"/>
    <p:sldId id="457" r:id="rId190"/>
    <p:sldId id="458" r:id="rId191"/>
    <p:sldId id="459" r:id="rId192"/>
    <p:sldId id="460" r:id="rId193"/>
    <p:sldId id="461" r:id="rId194"/>
    <p:sldId id="462" r:id="rId195"/>
    <p:sldId id="463" r:id="rId196"/>
    <p:sldId id="464" r:id="rId197"/>
    <p:sldId id="465" r:id="rId198"/>
    <p:sldId id="466" r:id="rId199"/>
    <p:sldId id="467" r:id="rId200"/>
    <p:sldId id="468" r:id="rId201"/>
    <p:sldId id="469" r:id="rId202"/>
    <p:sldId id="470" r:id="rId203"/>
    <p:sldId id="471" r:id="rId204"/>
    <p:sldId id="472" r:id="rId205"/>
    <p:sldId id="473" r:id="rId206"/>
    <p:sldId id="474" r:id="rId207"/>
    <p:sldId id="475" r:id="rId208"/>
    <p:sldId id="476" r:id="rId209"/>
    <p:sldId id="477" r:id="rId210"/>
    <p:sldId id="478" r:id="rId21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8" autoAdjust="0"/>
    <p:restoredTop sz="59224" autoAdjust="0"/>
  </p:normalViewPr>
  <p:slideViewPr>
    <p:cSldViewPr snapToGrid="0">
      <p:cViewPr varScale="1">
        <p:scale>
          <a:sx n="69" d="100"/>
          <a:sy n="69" d="100"/>
        </p:scale>
        <p:origin x="1452" y="60"/>
      </p:cViewPr>
      <p:guideLst>
        <p:guide orient="horz" pos="2160"/>
        <p:guide pos="3840"/>
      </p:guideLst>
    </p:cSldViewPr>
  </p:slideViewPr>
  <p:outlineViewPr>
    <p:cViewPr>
      <p:scale>
        <a:sx n="33" d="100"/>
        <a:sy n="33" d="100"/>
      </p:scale>
      <p:origin x="0" y="-21342"/>
    </p:cViewPr>
  </p:outlineViewPr>
  <p:notesTextViewPr>
    <p:cViewPr>
      <p:scale>
        <a:sx n="1" d="1"/>
        <a:sy n="1" d="1"/>
      </p:scale>
      <p:origin x="0" y="0"/>
    </p:cViewPr>
  </p:notesText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viewProps" Target="viewProps.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openxmlformats.org/officeDocument/2006/relationships/theme" Target="theme/theme1.xml"/><Relationship Id="rId6" Type="http://schemas.openxmlformats.org/officeDocument/2006/relationships/slideMaster" Target="slideMasters/slideMaster3.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slide" Target="slides/slide172.xml"/><Relationship Id="rId218" Type="http://schemas.openxmlformats.org/officeDocument/2006/relationships/tableStyles" Target="tableStyles.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customXml" Target="../customXml/item3.xml"/><Relationship Id="rId214" Type="http://schemas.openxmlformats.org/officeDocument/2006/relationships/commentAuthors" Target="commentAuthors.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9.xml"/><Relationship Id="rId210" Type="http://schemas.openxmlformats.org/officeDocument/2006/relationships/slide" Target="slides/slide199.xml"/><Relationship Id="rId215" Type="http://schemas.openxmlformats.org/officeDocument/2006/relationships/presProps" Target="presProps.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slide" Target="slides/slide200.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customXml" Target="../customXml/item1.xml"/><Relationship Id="rId212" Type="http://schemas.openxmlformats.org/officeDocument/2006/relationships/notesMaster" Target="notesMasters/notesMaster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FE383-0217-45AC-A989-AB37ECF7F04E}"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2F984A8-6ED6-44FC-97C4-65A2E18D593A}">
      <dgm:prSet/>
      <dgm:spPr/>
      <dgm:t>
        <a:bodyPr/>
        <a:lstStyle/>
        <a:p>
          <a:r>
            <a:rPr lang="en-US"/>
            <a:t>Walmart</a:t>
          </a:r>
        </a:p>
      </dgm:t>
    </dgm:pt>
    <dgm:pt modelId="{3A4FC2A4-5B11-43FE-8307-265A18C522E4}" type="parTrans" cxnId="{59EE309A-5241-4ECE-A285-6892D2892239}">
      <dgm:prSet/>
      <dgm:spPr/>
      <dgm:t>
        <a:bodyPr/>
        <a:lstStyle/>
        <a:p>
          <a:endParaRPr lang="en-US"/>
        </a:p>
      </dgm:t>
    </dgm:pt>
    <dgm:pt modelId="{617B8CA6-E25E-4766-98C9-9A1BE51B1192}" type="sibTrans" cxnId="{59EE309A-5241-4ECE-A285-6892D2892239}">
      <dgm:prSet/>
      <dgm:spPr/>
      <dgm:t>
        <a:bodyPr/>
        <a:lstStyle/>
        <a:p>
          <a:endParaRPr lang="en-US"/>
        </a:p>
      </dgm:t>
    </dgm:pt>
    <dgm:pt modelId="{FB7AE6DF-C2D4-49EC-B35A-267913035546}">
      <dgm:prSet/>
      <dgm:spPr/>
      <dgm:t>
        <a:bodyPr/>
        <a:lstStyle/>
        <a:p>
          <a:r>
            <a:rPr lang="en-US" dirty="0"/>
            <a:t>           CVS</a:t>
          </a:r>
        </a:p>
      </dgm:t>
    </dgm:pt>
    <dgm:pt modelId="{3E39D34F-274F-415D-8135-3296E2EEA3AC}" type="parTrans" cxnId="{6A6D500E-9CBA-48EA-867D-F4EFA1A56D0B}">
      <dgm:prSet/>
      <dgm:spPr/>
      <dgm:t>
        <a:bodyPr/>
        <a:lstStyle/>
        <a:p>
          <a:endParaRPr lang="en-US"/>
        </a:p>
      </dgm:t>
    </dgm:pt>
    <dgm:pt modelId="{EC6CF878-C19E-4B9D-BAB2-4B3682037FE2}" type="sibTrans" cxnId="{6A6D500E-9CBA-48EA-867D-F4EFA1A56D0B}">
      <dgm:prSet/>
      <dgm:spPr/>
      <dgm:t>
        <a:bodyPr/>
        <a:lstStyle/>
        <a:p>
          <a:endParaRPr lang="en-US"/>
        </a:p>
      </dgm:t>
    </dgm:pt>
    <dgm:pt modelId="{7F58FE6A-6DC9-4EEF-BF6E-40EA19F38D5B}">
      <dgm:prSet/>
      <dgm:spPr/>
      <dgm:t>
        <a:bodyPr/>
        <a:lstStyle/>
        <a:p>
          <a:r>
            <a:rPr lang="en-US" dirty="0"/>
            <a:t>           Kroger</a:t>
          </a:r>
        </a:p>
      </dgm:t>
    </dgm:pt>
    <dgm:pt modelId="{80ACA054-0922-482C-AD58-CAC05B5C246B}" type="parTrans" cxnId="{36E18464-F740-4587-9759-DDFE50802F9C}">
      <dgm:prSet/>
      <dgm:spPr/>
      <dgm:t>
        <a:bodyPr/>
        <a:lstStyle/>
        <a:p>
          <a:endParaRPr lang="en-US"/>
        </a:p>
      </dgm:t>
    </dgm:pt>
    <dgm:pt modelId="{C80DEDA3-0607-4995-B7A4-281D3B9F9530}" type="sibTrans" cxnId="{36E18464-F740-4587-9759-DDFE50802F9C}">
      <dgm:prSet/>
      <dgm:spPr/>
      <dgm:t>
        <a:bodyPr/>
        <a:lstStyle/>
        <a:p>
          <a:endParaRPr lang="en-US"/>
        </a:p>
      </dgm:t>
    </dgm:pt>
    <dgm:pt modelId="{C69CF773-3C9F-48C5-89D6-1DA86ECFD34C}">
      <dgm:prSet/>
      <dgm:spPr/>
      <dgm:t>
        <a:bodyPr/>
        <a:lstStyle/>
        <a:p>
          <a:r>
            <a:rPr lang="en-US" dirty="0"/>
            <a:t>         </a:t>
          </a:r>
          <a:r>
            <a:rPr lang="en-US" dirty="0">
              <a:solidFill>
                <a:schemeClr val="bg2">
                  <a:lumMod val="50000"/>
                </a:schemeClr>
              </a:solidFill>
            </a:rPr>
            <a:t>GOODRX.com</a:t>
          </a:r>
        </a:p>
      </dgm:t>
    </dgm:pt>
    <dgm:pt modelId="{06E1D890-1830-4C09-9CD6-493D34505CC8}" type="parTrans" cxnId="{D7EFB88F-EA15-465A-BDDD-8314561AF40C}">
      <dgm:prSet/>
      <dgm:spPr/>
      <dgm:t>
        <a:bodyPr/>
        <a:lstStyle/>
        <a:p>
          <a:endParaRPr lang="en-US"/>
        </a:p>
      </dgm:t>
    </dgm:pt>
    <dgm:pt modelId="{FC809FB5-4FBB-4456-A58C-09E15BCA623A}" type="sibTrans" cxnId="{D7EFB88F-EA15-465A-BDDD-8314561AF40C}">
      <dgm:prSet/>
      <dgm:spPr/>
      <dgm:t>
        <a:bodyPr/>
        <a:lstStyle/>
        <a:p>
          <a:endParaRPr lang="en-US"/>
        </a:p>
      </dgm:t>
    </dgm:pt>
    <dgm:pt modelId="{28855CB9-489D-429B-8F9B-1FC8487976F6}" type="pres">
      <dgm:prSet presAssocID="{DCFFE383-0217-45AC-A989-AB37ECF7F04E}" presName="root" presStyleCnt="0">
        <dgm:presLayoutVars>
          <dgm:dir/>
          <dgm:resizeHandles val="exact"/>
        </dgm:presLayoutVars>
      </dgm:prSet>
      <dgm:spPr/>
      <dgm:t>
        <a:bodyPr/>
        <a:lstStyle/>
        <a:p>
          <a:endParaRPr lang="en-US"/>
        </a:p>
      </dgm:t>
    </dgm:pt>
    <dgm:pt modelId="{AD5B27E5-2E26-48E3-A038-1CB7CC9CB164}" type="pres">
      <dgm:prSet presAssocID="{52F984A8-6ED6-44FC-97C4-65A2E18D593A}" presName="compNode" presStyleCnt="0"/>
      <dgm:spPr/>
    </dgm:pt>
    <dgm:pt modelId="{924E1326-AC5C-40C6-84ED-B50F82B4E41F}" type="pres">
      <dgm:prSet presAssocID="{52F984A8-6ED6-44FC-97C4-65A2E18D593A}" presName="bgRect" presStyleLbl="bgShp" presStyleIdx="0" presStyleCnt="4"/>
      <dgm:spPr>
        <a:solidFill>
          <a:srgbClr val="3365A3"/>
        </a:solidFill>
      </dgm:spPr>
    </dgm:pt>
    <dgm:pt modelId="{A16B92E8-440A-441D-95EA-FA2119370376}" type="pres">
      <dgm:prSet presAssocID="{52F984A8-6ED6-44FC-97C4-65A2E18D593A}" presName="iconRect" presStyleLbl="node1" presStyleIdx="0" presStyleCnt="4" custScaleX="218920" custScaleY="215180" custLinFactNeighborX="-37076" custLinFactNeighborY="-3158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E37D37D1-53F9-49D2-9B0B-FF3525D55B2A}" type="pres">
      <dgm:prSet presAssocID="{52F984A8-6ED6-44FC-97C4-65A2E18D593A}" presName="spaceRect" presStyleCnt="0"/>
      <dgm:spPr/>
    </dgm:pt>
    <dgm:pt modelId="{9B93EF38-7A74-4FB2-ABC1-A6C7398FFCF9}" type="pres">
      <dgm:prSet presAssocID="{52F984A8-6ED6-44FC-97C4-65A2E18D593A}" presName="parTx" presStyleLbl="revTx" presStyleIdx="0" presStyleCnt="4">
        <dgm:presLayoutVars>
          <dgm:chMax val="0"/>
          <dgm:chPref val="0"/>
        </dgm:presLayoutVars>
      </dgm:prSet>
      <dgm:spPr/>
      <dgm:t>
        <a:bodyPr/>
        <a:lstStyle/>
        <a:p>
          <a:endParaRPr lang="en-US"/>
        </a:p>
      </dgm:t>
    </dgm:pt>
    <dgm:pt modelId="{8B72FF5F-D8C5-4C80-8C27-3E1F261E468F}" type="pres">
      <dgm:prSet presAssocID="{617B8CA6-E25E-4766-98C9-9A1BE51B1192}" presName="sibTrans" presStyleCnt="0"/>
      <dgm:spPr/>
    </dgm:pt>
    <dgm:pt modelId="{AF4DA70D-3394-417C-BD8A-50A73D693BCC}" type="pres">
      <dgm:prSet presAssocID="{FB7AE6DF-C2D4-49EC-B35A-267913035546}" presName="compNode" presStyleCnt="0"/>
      <dgm:spPr/>
    </dgm:pt>
    <dgm:pt modelId="{DE97B527-2A1D-4BD5-BEAE-B548B53D2004}" type="pres">
      <dgm:prSet presAssocID="{FB7AE6DF-C2D4-49EC-B35A-267913035546}" presName="bgRect" presStyleLbl="bgShp" presStyleIdx="1" presStyleCnt="4" custLinFactNeighborX="31338"/>
      <dgm:spPr>
        <a:solidFill>
          <a:srgbClr val="CC0000"/>
        </a:solidFill>
      </dgm:spPr>
    </dgm:pt>
    <dgm:pt modelId="{C4857CBC-E4DD-42D5-9FC3-8014F6368771}" type="pres">
      <dgm:prSet presAssocID="{FB7AE6DF-C2D4-49EC-B35A-267913035546}" presName="iconRect" presStyleLbl="node1" presStyleIdx="1" presStyleCnt="4" custScaleX="198110" custScaleY="18199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pt>
    <dgm:pt modelId="{776126C6-03A1-43A5-997C-D38C74183F5D}" type="pres">
      <dgm:prSet presAssocID="{FB7AE6DF-C2D4-49EC-B35A-267913035546}" presName="spaceRect" presStyleCnt="0"/>
      <dgm:spPr/>
    </dgm:pt>
    <dgm:pt modelId="{207C26F2-6EE4-4C8E-A344-224EB31599A6}" type="pres">
      <dgm:prSet presAssocID="{FB7AE6DF-C2D4-49EC-B35A-267913035546}" presName="parTx" presStyleLbl="revTx" presStyleIdx="1" presStyleCnt="4">
        <dgm:presLayoutVars>
          <dgm:chMax val="0"/>
          <dgm:chPref val="0"/>
        </dgm:presLayoutVars>
      </dgm:prSet>
      <dgm:spPr/>
      <dgm:t>
        <a:bodyPr/>
        <a:lstStyle/>
        <a:p>
          <a:endParaRPr lang="en-US"/>
        </a:p>
      </dgm:t>
    </dgm:pt>
    <dgm:pt modelId="{31E29F78-C078-430B-9700-73C475D26D18}" type="pres">
      <dgm:prSet presAssocID="{EC6CF878-C19E-4B9D-BAB2-4B3682037FE2}" presName="sibTrans" presStyleCnt="0"/>
      <dgm:spPr/>
    </dgm:pt>
    <dgm:pt modelId="{B6F3BA7D-1447-45C5-A310-0ECF3F4CC4B1}" type="pres">
      <dgm:prSet presAssocID="{7F58FE6A-6DC9-4EEF-BF6E-40EA19F38D5B}" presName="compNode" presStyleCnt="0"/>
      <dgm:spPr/>
    </dgm:pt>
    <dgm:pt modelId="{2C1E0BF1-B317-4E4D-B591-30C9E6E30649}" type="pres">
      <dgm:prSet presAssocID="{7F58FE6A-6DC9-4EEF-BF6E-40EA19F38D5B}" presName="bgRect" presStyleLbl="bgShp" presStyleIdx="2" presStyleCnt="4" custScaleX="95355" custLinFactNeighborX="8341"/>
      <dgm:spPr>
        <a:solidFill>
          <a:srgbClr val="074898"/>
        </a:solidFill>
      </dgm:spPr>
    </dgm:pt>
    <dgm:pt modelId="{D24DDBF4-DACD-4CC7-B73C-525F4F11B6F9}" type="pres">
      <dgm:prSet presAssocID="{7F58FE6A-6DC9-4EEF-BF6E-40EA19F38D5B}" presName="iconRect" presStyleLbl="node1" presStyleIdx="2" presStyleCnt="4" custScaleX="190807" custScaleY="190807" custLinFactNeighborX="-16092" custLinFactNeighborY="1454"/>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4E6BDEB9-9839-4A69-8603-D533303DD875}" type="pres">
      <dgm:prSet presAssocID="{7F58FE6A-6DC9-4EEF-BF6E-40EA19F38D5B}" presName="spaceRect" presStyleCnt="0"/>
      <dgm:spPr/>
    </dgm:pt>
    <dgm:pt modelId="{388C1A51-F2EF-4F47-ADAC-7E69F550A63A}" type="pres">
      <dgm:prSet presAssocID="{7F58FE6A-6DC9-4EEF-BF6E-40EA19F38D5B}" presName="parTx" presStyleLbl="revTx" presStyleIdx="2" presStyleCnt="4">
        <dgm:presLayoutVars>
          <dgm:chMax val="0"/>
          <dgm:chPref val="0"/>
        </dgm:presLayoutVars>
      </dgm:prSet>
      <dgm:spPr/>
      <dgm:t>
        <a:bodyPr/>
        <a:lstStyle/>
        <a:p>
          <a:endParaRPr lang="en-US"/>
        </a:p>
      </dgm:t>
    </dgm:pt>
    <dgm:pt modelId="{1824CEBD-BCDB-4B93-88CC-787831E15EEC}" type="pres">
      <dgm:prSet presAssocID="{C80DEDA3-0607-4995-B7A4-281D3B9F9530}" presName="sibTrans" presStyleCnt="0"/>
      <dgm:spPr/>
    </dgm:pt>
    <dgm:pt modelId="{F25146CA-CFFD-4399-834F-E6DF19E5DF65}" type="pres">
      <dgm:prSet presAssocID="{C69CF773-3C9F-48C5-89D6-1DA86ECFD34C}" presName="compNode" presStyleCnt="0"/>
      <dgm:spPr/>
    </dgm:pt>
    <dgm:pt modelId="{3DB4214D-9BD6-432D-A2D0-22D2D2E5034E}" type="pres">
      <dgm:prSet presAssocID="{C69CF773-3C9F-48C5-89D6-1DA86ECFD34C}" presName="bgRect" presStyleLbl="bgShp" presStyleIdx="3" presStyleCnt="4"/>
      <dgm:spPr>
        <a:solidFill>
          <a:srgbClr val="FFE474"/>
        </a:solidFill>
      </dgm:spPr>
    </dgm:pt>
    <dgm:pt modelId="{568D9711-2F1D-4B3B-A81D-83877015ABC9}" type="pres">
      <dgm:prSet presAssocID="{C69CF773-3C9F-48C5-89D6-1DA86ECFD34C}" presName="iconRect" presStyleLbl="node1" presStyleIdx="3" presStyleCnt="4" custScaleX="187084" custScaleY="187084" custLinFactNeighborX="-24721" custLinFactNeighborY="2268"/>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1E588F0F-2BBE-40BC-B618-93112290508E}" type="pres">
      <dgm:prSet presAssocID="{C69CF773-3C9F-48C5-89D6-1DA86ECFD34C}" presName="spaceRect" presStyleCnt="0"/>
      <dgm:spPr/>
    </dgm:pt>
    <dgm:pt modelId="{E690D299-9E81-4406-A1A7-68B5957BBF35}" type="pres">
      <dgm:prSet presAssocID="{C69CF773-3C9F-48C5-89D6-1DA86ECFD34C}" presName="parTx" presStyleLbl="revTx" presStyleIdx="3" presStyleCnt="4">
        <dgm:presLayoutVars>
          <dgm:chMax val="0"/>
          <dgm:chPref val="0"/>
        </dgm:presLayoutVars>
      </dgm:prSet>
      <dgm:spPr/>
      <dgm:t>
        <a:bodyPr/>
        <a:lstStyle/>
        <a:p>
          <a:endParaRPr lang="en-US"/>
        </a:p>
      </dgm:t>
    </dgm:pt>
  </dgm:ptLst>
  <dgm:cxnLst>
    <dgm:cxn modelId="{9677647E-400F-4FC9-9B6E-5851574854C4}" type="presOf" srcId="{FB7AE6DF-C2D4-49EC-B35A-267913035546}" destId="{207C26F2-6EE4-4C8E-A344-224EB31599A6}" srcOrd="0" destOrd="0" presId="urn:microsoft.com/office/officeart/2018/2/layout/IconVerticalSolidList"/>
    <dgm:cxn modelId="{6A6D500E-9CBA-48EA-867D-F4EFA1A56D0B}" srcId="{DCFFE383-0217-45AC-A989-AB37ECF7F04E}" destId="{FB7AE6DF-C2D4-49EC-B35A-267913035546}" srcOrd="1" destOrd="0" parTransId="{3E39D34F-274F-415D-8135-3296E2EEA3AC}" sibTransId="{EC6CF878-C19E-4B9D-BAB2-4B3682037FE2}"/>
    <dgm:cxn modelId="{59EE309A-5241-4ECE-A285-6892D2892239}" srcId="{DCFFE383-0217-45AC-A989-AB37ECF7F04E}" destId="{52F984A8-6ED6-44FC-97C4-65A2E18D593A}" srcOrd="0" destOrd="0" parTransId="{3A4FC2A4-5B11-43FE-8307-265A18C522E4}" sibTransId="{617B8CA6-E25E-4766-98C9-9A1BE51B1192}"/>
    <dgm:cxn modelId="{D7EFB88F-EA15-465A-BDDD-8314561AF40C}" srcId="{DCFFE383-0217-45AC-A989-AB37ECF7F04E}" destId="{C69CF773-3C9F-48C5-89D6-1DA86ECFD34C}" srcOrd="3" destOrd="0" parTransId="{06E1D890-1830-4C09-9CD6-493D34505CC8}" sibTransId="{FC809FB5-4FBB-4456-A58C-09E15BCA623A}"/>
    <dgm:cxn modelId="{36E18464-F740-4587-9759-DDFE50802F9C}" srcId="{DCFFE383-0217-45AC-A989-AB37ECF7F04E}" destId="{7F58FE6A-6DC9-4EEF-BF6E-40EA19F38D5B}" srcOrd="2" destOrd="0" parTransId="{80ACA054-0922-482C-AD58-CAC05B5C246B}" sibTransId="{C80DEDA3-0607-4995-B7A4-281D3B9F9530}"/>
    <dgm:cxn modelId="{17A01B6B-FCFC-40E4-9530-F82810EE4BEA}" type="presOf" srcId="{DCFFE383-0217-45AC-A989-AB37ECF7F04E}" destId="{28855CB9-489D-429B-8F9B-1FC8487976F6}" srcOrd="0" destOrd="0" presId="urn:microsoft.com/office/officeart/2018/2/layout/IconVerticalSolidList"/>
    <dgm:cxn modelId="{481509BB-8DC5-405B-85FD-700A74533732}" type="presOf" srcId="{7F58FE6A-6DC9-4EEF-BF6E-40EA19F38D5B}" destId="{388C1A51-F2EF-4F47-ADAC-7E69F550A63A}" srcOrd="0" destOrd="0" presId="urn:microsoft.com/office/officeart/2018/2/layout/IconVerticalSolidList"/>
    <dgm:cxn modelId="{724A1FD3-6F4E-45B5-8A60-A158D03351F9}" type="presOf" srcId="{52F984A8-6ED6-44FC-97C4-65A2E18D593A}" destId="{9B93EF38-7A74-4FB2-ABC1-A6C7398FFCF9}" srcOrd="0" destOrd="0" presId="urn:microsoft.com/office/officeart/2018/2/layout/IconVerticalSolidList"/>
    <dgm:cxn modelId="{DDAF7E53-54A9-4EDE-8E7A-2829466F7BFA}" type="presOf" srcId="{C69CF773-3C9F-48C5-89D6-1DA86ECFD34C}" destId="{E690D299-9E81-4406-A1A7-68B5957BBF35}" srcOrd="0" destOrd="0" presId="urn:microsoft.com/office/officeart/2018/2/layout/IconVerticalSolidList"/>
    <dgm:cxn modelId="{2225F5B0-080C-4D51-9607-F578155C8AF5}" type="presParOf" srcId="{28855CB9-489D-429B-8F9B-1FC8487976F6}" destId="{AD5B27E5-2E26-48E3-A038-1CB7CC9CB164}" srcOrd="0" destOrd="0" presId="urn:microsoft.com/office/officeart/2018/2/layout/IconVerticalSolidList"/>
    <dgm:cxn modelId="{7E3CD0A7-A78C-430E-9F95-3A114FC05787}" type="presParOf" srcId="{AD5B27E5-2E26-48E3-A038-1CB7CC9CB164}" destId="{924E1326-AC5C-40C6-84ED-B50F82B4E41F}" srcOrd="0" destOrd="0" presId="urn:microsoft.com/office/officeart/2018/2/layout/IconVerticalSolidList"/>
    <dgm:cxn modelId="{339BB313-4842-4F33-A081-70E97CDDA434}" type="presParOf" srcId="{AD5B27E5-2E26-48E3-A038-1CB7CC9CB164}" destId="{A16B92E8-440A-441D-95EA-FA2119370376}" srcOrd="1" destOrd="0" presId="urn:microsoft.com/office/officeart/2018/2/layout/IconVerticalSolidList"/>
    <dgm:cxn modelId="{935FDECB-97FD-46B8-BC54-DAE22B155954}" type="presParOf" srcId="{AD5B27E5-2E26-48E3-A038-1CB7CC9CB164}" destId="{E37D37D1-53F9-49D2-9B0B-FF3525D55B2A}" srcOrd="2" destOrd="0" presId="urn:microsoft.com/office/officeart/2018/2/layout/IconVerticalSolidList"/>
    <dgm:cxn modelId="{8BFBC155-5134-4FC5-B860-CB287A860405}" type="presParOf" srcId="{AD5B27E5-2E26-48E3-A038-1CB7CC9CB164}" destId="{9B93EF38-7A74-4FB2-ABC1-A6C7398FFCF9}" srcOrd="3" destOrd="0" presId="urn:microsoft.com/office/officeart/2018/2/layout/IconVerticalSolidList"/>
    <dgm:cxn modelId="{B81332B5-0E82-4B25-86BB-0906B1223369}" type="presParOf" srcId="{28855CB9-489D-429B-8F9B-1FC8487976F6}" destId="{8B72FF5F-D8C5-4C80-8C27-3E1F261E468F}" srcOrd="1" destOrd="0" presId="urn:microsoft.com/office/officeart/2018/2/layout/IconVerticalSolidList"/>
    <dgm:cxn modelId="{3419529F-22F9-4F58-B8B2-9DB5C7DAC157}" type="presParOf" srcId="{28855CB9-489D-429B-8F9B-1FC8487976F6}" destId="{AF4DA70D-3394-417C-BD8A-50A73D693BCC}" srcOrd="2" destOrd="0" presId="urn:microsoft.com/office/officeart/2018/2/layout/IconVerticalSolidList"/>
    <dgm:cxn modelId="{ABB1F531-232C-4DE3-8377-FCAF959AA74A}" type="presParOf" srcId="{AF4DA70D-3394-417C-BD8A-50A73D693BCC}" destId="{DE97B527-2A1D-4BD5-BEAE-B548B53D2004}" srcOrd="0" destOrd="0" presId="urn:microsoft.com/office/officeart/2018/2/layout/IconVerticalSolidList"/>
    <dgm:cxn modelId="{392EED71-10BB-474F-A9C0-B2F25921538F}" type="presParOf" srcId="{AF4DA70D-3394-417C-BD8A-50A73D693BCC}" destId="{C4857CBC-E4DD-42D5-9FC3-8014F6368771}" srcOrd="1" destOrd="0" presId="urn:microsoft.com/office/officeart/2018/2/layout/IconVerticalSolidList"/>
    <dgm:cxn modelId="{64CBB365-31E7-45A1-B2EC-E61F19DE434C}" type="presParOf" srcId="{AF4DA70D-3394-417C-BD8A-50A73D693BCC}" destId="{776126C6-03A1-43A5-997C-D38C74183F5D}" srcOrd="2" destOrd="0" presId="urn:microsoft.com/office/officeart/2018/2/layout/IconVerticalSolidList"/>
    <dgm:cxn modelId="{7AE2FE60-4257-4B21-8CBB-D0EE54AAD83F}" type="presParOf" srcId="{AF4DA70D-3394-417C-BD8A-50A73D693BCC}" destId="{207C26F2-6EE4-4C8E-A344-224EB31599A6}" srcOrd="3" destOrd="0" presId="urn:microsoft.com/office/officeart/2018/2/layout/IconVerticalSolidList"/>
    <dgm:cxn modelId="{C44A8BD7-BE45-462E-82BA-647F929443A8}" type="presParOf" srcId="{28855CB9-489D-429B-8F9B-1FC8487976F6}" destId="{31E29F78-C078-430B-9700-73C475D26D18}" srcOrd="3" destOrd="0" presId="urn:microsoft.com/office/officeart/2018/2/layout/IconVerticalSolidList"/>
    <dgm:cxn modelId="{B09B8865-738B-4CA5-AAD7-5BEF83855186}" type="presParOf" srcId="{28855CB9-489D-429B-8F9B-1FC8487976F6}" destId="{B6F3BA7D-1447-45C5-A310-0ECF3F4CC4B1}" srcOrd="4" destOrd="0" presId="urn:microsoft.com/office/officeart/2018/2/layout/IconVerticalSolidList"/>
    <dgm:cxn modelId="{5C840F80-12DC-4977-8D18-37BE0B692B83}" type="presParOf" srcId="{B6F3BA7D-1447-45C5-A310-0ECF3F4CC4B1}" destId="{2C1E0BF1-B317-4E4D-B591-30C9E6E30649}" srcOrd="0" destOrd="0" presId="urn:microsoft.com/office/officeart/2018/2/layout/IconVerticalSolidList"/>
    <dgm:cxn modelId="{BE8CD49D-D8F6-4A06-AE00-3F4923F26A33}" type="presParOf" srcId="{B6F3BA7D-1447-45C5-A310-0ECF3F4CC4B1}" destId="{D24DDBF4-DACD-4CC7-B73C-525F4F11B6F9}" srcOrd="1" destOrd="0" presId="urn:microsoft.com/office/officeart/2018/2/layout/IconVerticalSolidList"/>
    <dgm:cxn modelId="{665CB8B9-CDE7-403E-8978-0430D3D6C4F8}" type="presParOf" srcId="{B6F3BA7D-1447-45C5-A310-0ECF3F4CC4B1}" destId="{4E6BDEB9-9839-4A69-8603-D533303DD875}" srcOrd="2" destOrd="0" presId="urn:microsoft.com/office/officeart/2018/2/layout/IconVerticalSolidList"/>
    <dgm:cxn modelId="{01504046-216F-4AAA-ADEC-1249F7AC83B1}" type="presParOf" srcId="{B6F3BA7D-1447-45C5-A310-0ECF3F4CC4B1}" destId="{388C1A51-F2EF-4F47-ADAC-7E69F550A63A}" srcOrd="3" destOrd="0" presId="urn:microsoft.com/office/officeart/2018/2/layout/IconVerticalSolidList"/>
    <dgm:cxn modelId="{A1785EB3-A5ED-4FCC-82E2-4D3FA856DC02}" type="presParOf" srcId="{28855CB9-489D-429B-8F9B-1FC8487976F6}" destId="{1824CEBD-BCDB-4B93-88CC-787831E15EEC}" srcOrd="5" destOrd="0" presId="urn:microsoft.com/office/officeart/2018/2/layout/IconVerticalSolidList"/>
    <dgm:cxn modelId="{AB6D8874-0222-48BE-958F-B206B3FC638D}" type="presParOf" srcId="{28855CB9-489D-429B-8F9B-1FC8487976F6}" destId="{F25146CA-CFFD-4399-834F-E6DF19E5DF65}" srcOrd="6" destOrd="0" presId="urn:microsoft.com/office/officeart/2018/2/layout/IconVerticalSolidList"/>
    <dgm:cxn modelId="{55B494D7-B7DA-4DD8-9A2F-766B0EFEA097}" type="presParOf" srcId="{F25146CA-CFFD-4399-834F-E6DF19E5DF65}" destId="{3DB4214D-9BD6-432D-A2D0-22D2D2E5034E}" srcOrd="0" destOrd="0" presId="urn:microsoft.com/office/officeart/2018/2/layout/IconVerticalSolidList"/>
    <dgm:cxn modelId="{AD9F0969-9CA4-4BB0-8AB4-2C67C4C59A9B}" type="presParOf" srcId="{F25146CA-CFFD-4399-834F-E6DF19E5DF65}" destId="{568D9711-2F1D-4B3B-A81D-83877015ABC9}" srcOrd="1" destOrd="0" presId="urn:microsoft.com/office/officeart/2018/2/layout/IconVerticalSolidList"/>
    <dgm:cxn modelId="{4B67BEC1-D090-4E91-A77C-2580E51405A8}" type="presParOf" srcId="{F25146CA-CFFD-4399-834F-E6DF19E5DF65}" destId="{1E588F0F-2BBE-40BC-B618-93112290508E}" srcOrd="2" destOrd="0" presId="urn:microsoft.com/office/officeart/2018/2/layout/IconVerticalSolidList"/>
    <dgm:cxn modelId="{1BDAE85A-7A87-47FA-82F1-99A3F607B7D1}" type="presParOf" srcId="{F25146CA-CFFD-4399-834F-E6DF19E5DF65}" destId="{E690D299-9E81-4406-A1A7-68B5957BBF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C6A6A-12F1-4395-8D72-3B113FB355C1}"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s-MX"/>
        </a:p>
      </dgm:t>
    </dgm:pt>
    <dgm:pt modelId="{538C3DC5-F902-437F-A84E-A5A5FB991E8A}">
      <dgm:prSet/>
      <dgm:spPr/>
      <dgm:t>
        <a:bodyPr/>
        <a:lstStyle/>
        <a:p>
          <a:pPr algn="ctr"/>
          <a:r>
            <a:rPr lang="es-MX" noProof="0" dirty="0"/>
            <a:t>¡No se rinda!</a:t>
          </a:r>
        </a:p>
      </dgm:t>
    </dgm:pt>
    <dgm:pt modelId="{A5F9240C-0295-4E97-AF8C-6F3E9A44CAE3}" type="parTrans" cxnId="{A6251756-15CD-4E6E-BC9B-DC1B9E0DE02F}">
      <dgm:prSet/>
      <dgm:spPr/>
      <dgm:t>
        <a:bodyPr/>
        <a:lstStyle/>
        <a:p>
          <a:endParaRPr lang="es-MX"/>
        </a:p>
      </dgm:t>
    </dgm:pt>
    <dgm:pt modelId="{C9E00F62-031A-4AA8-910F-CB7B43A67018}" type="sibTrans" cxnId="{A6251756-15CD-4E6E-BC9B-DC1B9E0DE02F}">
      <dgm:prSet/>
      <dgm:spPr/>
      <dgm:t>
        <a:bodyPr/>
        <a:lstStyle/>
        <a:p>
          <a:endParaRPr lang="es-MX"/>
        </a:p>
      </dgm:t>
    </dgm:pt>
    <dgm:pt modelId="{B318D2D8-7091-4A83-994E-7F4676FB7D84}" type="pres">
      <dgm:prSet presAssocID="{B03C6A6A-12F1-4395-8D72-3B113FB355C1}" presName="linear" presStyleCnt="0">
        <dgm:presLayoutVars>
          <dgm:animLvl val="lvl"/>
          <dgm:resizeHandles val="exact"/>
        </dgm:presLayoutVars>
      </dgm:prSet>
      <dgm:spPr/>
      <dgm:t>
        <a:bodyPr/>
        <a:lstStyle/>
        <a:p>
          <a:endParaRPr lang="en-US"/>
        </a:p>
      </dgm:t>
    </dgm:pt>
    <dgm:pt modelId="{F7589C22-DA8E-46B7-AEF5-AAEB09485166}" type="pres">
      <dgm:prSet presAssocID="{538C3DC5-F902-437F-A84E-A5A5FB991E8A}" presName="parentText" presStyleLbl="node1" presStyleIdx="0" presStyleCnt="1">
        <dgm:presLayoutVars>
          <dgm:chMax val="0"/>
          <dgm:bulletEnabled val="1"/>
        </dgm:presLayoutVars>
      </dgm:prSet>
      <dgm:spPr/>
      <dgm:t>
        <a:bodyPr/>
        <a:lstStyle/>
        <a:p>
          <a:endParaRPr lang="en-US"/>
        </a:p>
      </dgm:t>
    </dgm:pt>
  </dgm:ptLst>
  <dgm:cxnLst>
    <dgm:cxn modelId="{FF5EDAA2-FA6C-4BD4-8F67-5B81522CDFC4}" type="presOf" srcId="{B03C6A6A-12F1-4395-8D72-3B113FB355C1}" destId="{B318D2D8-7091-4A83-994E-7F4676FB7D84}" srcOrd="0" destOrd="0" presId="urn:microsoft.com/office/officeart/2005/8/layout/vList2"/>
    <dgm:cxn modelId="{0CC52189-FB0C-46E7-96F7-C5BCF7A9B0B9}" type="presOf" srcId="{538C3DC5-F902-437F-A84E-A5A5FB991E8A}" destId="{F7589C22-DA8E-46B7-AEF5-AAEB09485166}" srcOrd="0" destOrd="0" presId="urn:microsoft.com/office/officeart/2005/8/layout/vList2"/>
    <dgm:cxn modelId="{A6251756-15CD-4E6E-BC9B-DC1B9E0DE02F}" srcId="{B03C6A6A-12F1-4395-8D72-3B113FB355C1}" destId="{538C3DC5-F902-437F-A84E-A5A5FB991E8A}" srcOrd="0" destOrd="0" parTransId="{A5F9240C-0295-4E97-AF8C-6F3E9A44CAE3}" sibTransId="{C9E00F62-031A-4AA8-910F-CB7B43A67018}"/>
    <dgm:cxn modelId="{E4E74CA9-0F76-4702-BFCB-4C6A6E5D4992}" type="presParOf" srcId="{B318D2D8-7091-4A83-994E-7F4676FB7D84}" destId="{F7589C22-DA8E-46B7-AEF5-AAEB09485166}"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24F2345-EC98-4DA1-BEDE-E95562475564}"/>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xmlns="" id="{CC33E638-B8D4-466B-AD53-47551EDA16C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DD51EFA-6533-45C3-8394-23FFC04F750D}" type="datetimeFigureOut">
              <a:rPr lang="en-US" smtClean="0"/>
              <a:pPr/>
              <a:t>11/21/2022</a:t>
            </a:fld>
            <a:endParaRPr lang="en-US" dirty="0"/>
          </a:p>
        </p:txBody>
      </p:sp>
      <p:sp>
        <p:nvSpPr>
          <p:cNvPr id="4" name="Footer Placeholder 3">
            <a:extLst>
              <a:ext uri="{FF2B5EF4-FFF2-40B4-BE49-F238E27FC236}">
                <a16:creationId xmlns:a16="http://schemas.microsoft.com/office/drawing/2014/main" xmlns="" id="{C2889FA8-6777-4B9D-A1A9-C7DBF5FEA9BC}"/>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xmlns="" id="{404C72C3-43D9-4379-9293-03F53C8488EB}"/>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A9E2DD4-2E30-4434-A427-2EC50491079F}" type="slidenum">
              <a:rPr lang="en-US" smtClean="0"/>
              <a:pPr/>
              <a:t>‹#›</a:t>
            </a:fld>
            <a:endParaRPr lang="en-US" dirty="0"/>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noProof="0"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7B4C180-10CF-422C-B717-65F1B78C7EB7}" type="datetimeFigureOut">
              <a:rPr lang="en-US" noProof="0" smtClean="0"/>
              <a:pPr/>
              <a:t>11/21/2022</a:t>
            </a:fld>
            <a:endParaRPr lang="en-US" noProof="0"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noProof="0"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noProof="0"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68375C1-7C5C-42A2-80F2-05631BB3764E}" type="slidenum">
              <a:rPr lang="en-US" noProof="0" smtClean="0"/>
              <a:pPr/>
              <a:t>‹#›</a:t>
            </a:fld>
            <a:endParaRPr lang="en-US" noProof="0" dirty="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s://medlineplus.gov/spanish/ecigarettes.htm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3" Type="http://schemas.openxmlformats.org/officeDocument/2006/relationships/hyperlink" Target="https://medlineplus.gov/spanish/ency/article/001992.htm" TargetMode="External"/><Relationship Id="rId2" Type="http://schemas.openxmlformats.org/officeDocument/2006/relationships/slide" Target="../slides/slide179.xml"/><Relationship Id="rId1" Type="http://schemas.openxmlformats.org/officeDocument/2006/relationships/notesMaster" Target="../notesMasters/notesMaster1.xml"/><Relationship Id="rId4" Type="http://schemas.openxmlformats.org/officeDocument/2006/relationships/hyperlink" Target="https://espanol.smokefree.gov/retos-cuando-deja-fumar/que-es-la-abstinenci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hyperlink" Target="https://www.cdc.gov/diabetes/spanish/living/manage-blood-sugar.html" TargetMode="External"/><Relationship Id="rId2" Type="http://schemas.openxmlformats.org/officeDocument/2006/relationships/slide" Target="../slides/slide188.xml"/><Relationship Id="rId1" Type="http://schemas.openxmlformats.org/officeDocument/2006/relationships/notesMaster" Target="../notesMasters/notesMaster1.xml"/><Relationship Id="rId4" Type="http://schemas.openxmlformats.org/officeDocument/2006/relationships/hyperlink" Target="https://www.cdc.gov/diabetes/spanish/resources/features/workout-work-for-you.html" TargetMode="Externa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Bienvenidos!  Nos da mucho gusto que hayan decido participar en este programa.  Este es un programa que va a durar 6 meses y vamos a enviarle un video muy similar a este cada mes para ayudarle </a:t>
            </a:r>
            <a:r>
              <a:rPr lang="es-MX" noProof="0" dirty="0" smtClean="0"/>
              <a:t>a controlar </a:t>
            </a:r>
            <a:r>
              <a:rPr lang="es-MX" noProof="0" dirty="0"/>
              <a:t>la diabetes. Esperamos que por estos próximos 6 meses ustedes puedan ver estos videos y puedan aplicar algunos de los consejos y también puedan contestar las llamadas que sus promotores de salud le harán semanalmente.  Gracias y esperamos que le estos videos y las llamadas puedan ser de beneficio para prevenir la diabetes o controlarla si es que ya ha desarrollado esta condición.</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a:t>
            </a:fld>
            <a:endParaRPr lang="en-US" noProof="0" dirty="0"/>
          </a:p>
        </p:txBody>
      </p:sp>
    </p:spTree>
    <p:extLst>
      <p:ext uri="{BB962C8B-B14F-4D97-AF65-F5344CB8AC3E}">
        <p14:creationId xmlns:p14="http://schemas.microsoft.com/office/powerpoint/2010/main" val="1798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Muchos pacientes nos dicen, pero es que yo me siento muy bien!!  Y puede que sea así, pero déjeme compartirle que muchas veces el deterioro de nuestro cuerpo y de nuestra salud es MUY lento!  O sea que vamos empeorando y desgastándonos poco a poco y en ese proceso de desgaste, no sentimos la diferencia.  Cuando el deterioro es tan lento – nos vamos acostumbrando a sentirnos como nos sentimos y pensamos que estamos bien.  Sin embargo el deterioro continua y llegan las consecuencias. </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10</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Recuerde de lo que hablamos….todo en su cuerpo está conectado y el tratamiento para la depresión o para problemas con intimidad sexual es como el tratamiento para la diabetes….es una de las llantas de un carro….cada carro se mueve con 4 llantas y al descuidar una – el carro no avanzará.</a:t>
            </a:r>
          </a:p>
          <a:p>
            <a:endParaRPr lang="es-MX" noProof="0" dirty="0">
              <a:ea typeface="ＭＳ Ｐゴシック" pitchFamily="-89" charset="-128"/>
            </a:endParaRPr>
          </a:p>
          <a:p>
            <a:r>
              <a:rPr lang="es-MX" noProof="0" dirty="0">
                <a:ea typeface="ＭＳ Ｐゴシック" pitchFamily="-89" charset="-128"/>
              </a:rPr>
              <a:t>Su tratamiento incluye cuatro ruedas….. no descuide ninguna</a:t>
            </a:r>
          </a:p>
        </p:txBody>
      </p:sp>
      <p:sp>
        <p:nvSpPr>
          <p:cNvPr id="54276" name="Slide Number Placeholder 3"/>
          <p:cNvSpPr>
            <a:spLocks noGrp="1"/>
          </p:cNvSpPr>
          <p:nvPr>
            <p:ph type="sldNum" sz="quarter" idx="5"/>
          </p:nvPr>
        </p:nvSpPr>
        <p:spPr bwMode="auto">
          <a:noFill/>
          <a:ln>
            <a:miter lim="800000"/>
            <a:headEnd/>
            <a:tailEnd/>
          </a:ln>
        </p:spPr>
        <p:txBody>
          <a:bodyPr/>
          <a:lstStyle/>
          <a:p>
            <a:fld id="{9B204A0D-CA98-4103-BDF8-1796AEF11EA8}" type="slidenum">
              <a:rPr lang="en-US">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38688619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Una de esas ruedas es el medicamento.  Algunas personas necesitaran medicamento y otras no – consulte con su doctor…..el le indicará cuando empezar a tomar un medicamento y cuando dejar de tomarlo.  El le dará consejo de acuerdo a lo que usted en particular necesita y en las cantidades que le ayudaran.  Si embargo aclaramos que el medicamento para la depresión solo funciona en el 60% de los casos….muchas veces usted tendrá que ajustar la dosis y puede tardar hasta 6 semanas en empezar a sentir los efectos.  Es Bueno que si su doctor le recomienda medicamentos, usted los tome y le reporte como se siente directamente o a través de su promotor de salud.  Pero no solo dependa de los medicamentos….</a:t>
            </a:r>
          </a:p>
        </p:txBody>
      </p:sp>
      <p:sp>
        <p:nvSpPr>
          <p:cNvPr id="64516" name="Slide Number Placeholder 3"/>
          <p:cNvSpPr>
            <a:spLocks noGrp="1"/>
          </p:cNvSpPr>
          <p:nvPr>
            <p:ph type="sldNum" sz="quarter" idx="5"/>
          </p:nvPr>
        </p:nvSpPr>
        <p:spPr bwMode="auto">
          <a:noFill/>
          <a:ln>
            <a:miter lim="800000"/>
            <a:headEnd/>
            <a:tailEnd/>
          </a:ln>
        </p:spPr>
        <p:txBody>
          <a:bodyPr/>
          <a:lstStyle/>
          <a:p>
            <a:fld id="{F4247A95-73EA-4482-B0FD-203AD75E1925}" type="slidenum">
              <a:rPr lang="en-US">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1179320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Otra de esas ruedas para que ese carro de salud funcione es su alimentación!  SI, SI….otra vez con la alimentación.  Su alimentación es clave para su éxito en su salud.  NO Podemos separar la mente del cuerpo.  En otras palabras, si usted tiene una alimentación mala y nunca ejercita, no puede esperar que otras de sus áreas como su fuerza, animo y deseo sexual estén bien!  Su cuerpo está conectado!!!  Cuando usted se alimenta bien y sanamente o hace ejercicio, su cuerpo active químicos que lo hacen sentir con ánimos y mas feliz.  Estos químicos son importantes para su vida intima y sexual.  Hablaremos mas de ejercicio en el próximo mes.</a:t>
            </a:r>
          </a:p>
        </p:txBody>
      </p:sp>
      <p:sp>
        <p:nvSpPr>
          <p:cNvPr id="58372" name="Slide Number Placeholder 3"/>
          <p:cNvSpPr>
            <a:spLocks noGrp="1"/>
          </p:cNvSpPr>
          <p:nvPr>
            <p:ph type="sldNum" sz="quarter" idx="5"/>
          </p:nvPr>
        </p:nvSpPr>
        <p:spPr bwMode="auto">
          <a:noFill/>
          <a:ln>
            <a:miter lim="800000"/>
            <a:headEnd/>
            <a:tailEnd/>
          </a:ln>
        </p:spPr>
        <p:txBody>
          <a:bodyPr/>
          <a:lstStyle/>
          <a:p>
            <a:fld id="{B4AC2BFC-B623-4CF0-B189-43EB90621723}" type="slidenum">
              <a:rPr lang="en-US">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14452090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Otra de esas ruedas para un carro saludable es mantener su peso bajo control.  Esto es importante tanto como para su salud sexual como para su depresión.  Cuidarse a si mismo y tener un peso saludable sube esos químicos buenos en su sangre…..es como un medicamento natural para la depresión e incrementa su deseo sexual y su fuerza.</a:t>
            </a:r>
          </a:p>
          <a:p>
            <a:endParaRPr lang="es-MX" noProof="0" dirty="0">
              <a:ea typeface="ＭＳ Ｐゴシック" pitchFamily="-89" charset="-128"/>
            </a:endParaRPr>
          </a:p>
          <a:p>
            <a:r>
              <a:rPr lang="es-MX" noProof="0" dirty="0">
                <a:ea typeface="ＭＳ Ｐゴシック" pitchFamily="-89" charset="-128"/>
              </a:rPr>
              <a:t>El solo salir a caminar y respirar aire fresco es de MUCHA ayuda….no tiene que correr un maratón!</a:t>
            </a:r>
          </a:p>
          <a:p>
            <a:endParaRPr lang="es-MX" noProof="0" dirty="0">
              <a:ea typeface="ＭＳ Ｐゴシック" pitchFamily="-89" charset="-128"/>
            </a:endParaRPr>
          </a:p>
          <a:p>
            <a:endParaRPr lang="es-MX" noProof="0" dirty="0">
              <a:ea typeface="ＭＳ Ｐゴシック" pitchFamily="-89" charset="-128"/>
            </a:endParaRPr>
          </a:p>
        </p:txBody>
      </p:sp>
      <p:sp>
        <p:nvSpPr>
          <p:cNvPr id="66564" name="Slide Number Placeholder 3"/>
          <p:cNvSpPr>
            <a:spLocks noGrp="1"/>
          </p:cNvSpPr>
          <p:nvPr>
            <p:ph type="sldNum" sz="quarter" idx="5"/>
          </p:nvPr>
        </p:nvSpPr>
        <p:spPr bwMode="auto">
          <a:noFill/>
          <a:ln>
            <a:miter lim="800000"/>
            <a:headEnd/>
            <a:tailEnd/>
          </a:ln>
        </p:spPr>
        <p:txBody>
          <a:bodyPr/>
          <a:lstStyle/>
          <a:p>
            <a:fld id="{A2D0EF31-5993-4985-8149-845028D1C62B}" type="slidenum">
              <a:rPr lang="en-US">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16924469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La ultima de esas ruedas para su salud es el apoyo social de familiares, amigos e iglesia.  Tener gente que le anime en su vida es muy importante.  Rodéese de gente que le anime….SEA una persona que anima a otros – usted podrá ver el cambio en las personas de su alrededor cuando se convierta usted también en alguien positive que anima a otros.</a:t>
            </a:r>
          </a:p>
          <a:p>
            <a:endParaRPr lang="es-MX" noProof="0" dirty="0">
              <a:ea typeface="ＭＳ Ｐゴシック" pitchFamily="-89" charset="-128"/>
            </a:endParaRPr>
          </a:p>
          <a:p>
            <a:r>
              <a:rPr lang="es-MX" noProof="0" dirty="0">
                <a:ea typeface="ＭＳ Ｐゴシック" pitchFamily="-89" charset="-128"/>
              </a:rPr>
              <a:t>Hable con alguien si siente que esta pasando por momentos difíciles, acuda a su promotor de salud, a su pastor, a su iglesia o a un lugar donde se sienta Seguro.</a:t>
            </a:r>
          </a:p>
          <a:p>
            <a:endParaRPr lang="es-MX" noProof="0" dirty="0">
              <a:ea typeface="ＭＳ Ｐゴシック" pitchFamily="-89" charset="-128"/>
            </a:endParaRPr>
          </a:p>
          <a:p>
            <a:r>
              <a:rPr lang="es-MX" noProof="0" dirty="0">
                <a:ea typeface="ＭＳ Ｐゴシック" pitchFamily="-89" charset="-128"/>
              </a:rPr>
              <a:t>Recuerde que si tiene pensamientos de hacerse daño a si mismo o a otros, hable con alguien de su alrededor, su promotor o su doctor HOY.  Queremos ayudarle!  No tiene que enfrentar esto solo.</a:t>
            </a:r>
          </a:p>
        </p:txBody>
      </p:sp>
      <p:sp>
        <p:nvSpPr>
          <p:cNvPr id="68612" name="Slide Number Placeholder 3"/>
          <p:cNvSpPr>
            <a:spLocks noGrp="1"/>
          </p:cNvSpPr>
          <p:nvPr>
            <p:ph type="sldNum" sz="quarter" idx="5"/>
          </p:nvPr>
        </p:nvSpPr>
        <p:spPr bwMode="auto">
          <a:noFill/>
          <a:ln>
            <a:miter lim="800000"/>
            <a:headEnd/>
            <a:tailEnd/>
          </a:ln>
        </p:spPr>
        <p:txBody>
          <a:bodyPr/>
          <a:lstStyle/>
          <a:p>
            <a:fld id="{10634861-1B6E-4FC3-8E52-D8719E484341}" type="slidenum">
              <a:rPr lang="en-US">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28408744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La diabetes y las complicaciones que vienen con la diabetes son un camino largo….y hay varios caminos por los cuales puede empezar a mejorar su salud.  Queremos que tenga una vida larga, pero también queremos que tenga una BUENA calidad de vida.  Tome su medicamento, aliméntese sanamente, haga ejercicio y busque una comunidad que lo apoye y anime.</a:t>
            </a:r>
          </a:p>
          <a:p>
            <a:endParaRPr lang="es-MX" noProof="0" dirty="0">
              <a:ea typeface="ＭＳ Ｐゴシック" pitchFamily="-89" charset="-128"/>
            </a:endParaRPr>
          </a:p>
          <a:p>
            <a:r>
              <a:rPr lang="es-MX" noProof="0" dirty="0">
                <a:ea typeface="ＭＳ Ｐゴシック" pitchFamily="-89" charset="-128"/>
              </a:rPr>
              <a:t>Haga metas, y compártalas con sus seres queridos para que le ayuden a mantener su enfoque.  El tener gente a su alrededor que le anime es de critica importancia para poder MANTENER la disciplina de esos cambios.</a:t>
            </a:r>
          </a:p>
        </p:txBody>
      </p:sp>
      <p:sp>
        <p:nvSpPr>
          <p:cNvPr id="74756" name="Slide Number Placeholder 3"/>
          <p:cNvSpPr>
            <a:spLocks noGrp="1"/>
          </p:cNvSpPr>
          <p:nvPr>
            <p:ph type="sldNum" sz="quarter" idx="5"/>
          </p:nvPr>
        </p:nvSpPr>
        <p:spPr bwMode="auto">
          <a:noFill/>
          <a:ln>
            <a:miter lim="800000"/>
            <a:headEnd/>
            <a:tailEnd/>
          </a:ln>
        </p:spPr>
        <p:txBody>
          <a:bodyPr/>
          <a:lstStyle/>
          <a:p>
            <a:fld id="{24DFD624-4A11-4F96-8B99-E05E82B291D6}" type="slidenum">
              <a:rPr lang="en-US">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34624186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Gracias por ver este video y no olvide que quisiéramos platicar mas con usted acerca de estos temas que compartimos hoy.</a:t>
            </a:r>
          </a:p>
          <a:p>
            <a:endParaRPr lang="es-MX" noProof="0" dirty="0"/>
          </a:p>
          <a:p>
            <a:r>
              <a:rPr lang="es-MX" noProof="0" dirty="0"/>
              <a:t>Si necesita mas información comuníquese con su promotor de salud.</a:t>
            </a:r>
          </a:p>
          <a:p>
            <a:endParaRPr lang="es-MX" noProof="0" dirty="0"/>
          </a:p>
          <a:p>
            <a:r>
              <a:rPr lang="es-MX" noProof="0" dirty="0"/>
              <a:t>Hasta la próxima!</a:t>
            </a:r>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5304495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107</a:t>
            </a:fld>
            <a:endParaRPr lang="en-US">
              <a:solidFill>
                <a:prstClr val="black"/>
              </a:solidFill>
            </a:endParaRPr>
          </a:p>
        </p:txBody>
      </p:sp>
    </p:spTree>
    <p:extLst>
      <p:ext uri="{BB962C8B-B14F-4D97-AF65-F5344CB8AC3E}">
        <p14:creationId xmlns:p14="http://schemas.microsoft.com/office/powerpoint/2010/main" val="3137203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Notes Placeholder 2">
            <a:extLst>
              <a:ext uri="{FF2B5EF4-FFF2-40B4-BE49-F238E27FC236}">
                <a16:creationId xmlns="" xmlns:a16="http://schemas.microsoft.com/office/drawing/2014/main" id="{96EF978B-B584-4DA8-B976-519963387884}"/>
              </a:ext>
            </a:extLst>
          </p:cNvPr>
          <p:cNvSpPr>
            <a:spLocks noGrp="1"/>
          </p:cNvSpPr>
          <p:nvPr>
            <p:ph type="body" idx="1"/>
          </p:nvPr>
        </p:nvSpPr>
        <p:spPr/>
        <p:txBody>
          <a:bodyPr/>
          <a:lstStyle/>
          <a:p>
            <a:r>
              <a:rPr lang="es-MX" altLang="en-US" noProof="0" dirty="0"/>
              <a:t>Bienvenidos y Gracias por una vez mas unirse a nuestra clase de prevención y control de diabetes!  Esta clase será en dos partes para poder explicar en detalle de toda la información que queremos compartirle.  </a:t>
            </a:r>
          </a:p>
          <a:p>
            <a:endParaRPr lang="es-MX" altLang="en-US" noProof="0" dirty="0"/>
          </a:p>
        </p:txBody>
      </p:sp>
      <p:sp>
        <p:nvSpPr>
          <p:cNvPr id="4" name="Slide Number Placeholder 3">
            <a:extLst>
              <a:ext uri="{FF2B5EF4-FFF2-40B4-BE49-F238E27FC236}">
                <a16:creationId xmlns="" xmlns:a16="http://schemas.microsoft.com/office/drawing/2014/main" id="{B21414DA-03BE-42B7-B775-5B6827F2E59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67C7E6AF-A421-41F5-ACD0-71302A57795B}" type="slidenum">
              <a:rPr lang="en-US" altLang="en-US" sz="1200">
                <a:solidFill>
                  <a:prstClr val="black"/>
                </a:solidFill>
              </a:rPr>
              <a:pPr/>
              <a:t>108</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1D6895FE-1FF8-59EB-FC58-0C44534BAABC}"/>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36895311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Notes Placeholder 2">
            <a:extLst>
              <a:ext uri="{FF2B5EF4-FFF2-40B4-BE49-F238E27FC236}">
                <a16:creationId xmlns="" xmlns:a16="http://schemas.microsoft.com/office/drawing/2014/main" id="{CA59C693-A16E-4807-A00E-C9FF4ACC4672}"/>
              </a:ext>
            </a:extLst>
          </p:cNvPr>
          <p:cNvSpPr>
            <a:spLocks noGrp="1"/>
          </p:cNvSpPr>
          <p:nvPr>
            <p:ph type="body" idx="1"/>
          </p:nvPr>
        </p:nvSpPr>
        <p:spPr/>
        <p:txBody>
          <a:bodyPr/>
          <a:lstStyle/>
          <a:p>
            <a:r>
              <a:rPr lang="es-MX" altLang="en-US" noProof="0" dirty="0"/>
              <a:t>No se preocupe si no ha logrado mantener todas sus metas.  Le queremos animar a continuar con sus disciplinas que ha aprendido hasta ahora, pero no queremos que se desanime.  El proceso de cambiar a veces sufre de momentos largos de disciplina, seguidos por desanimo.  Si esta pasando por un momento de desanimo, háganoslo saber, queremos ayudarle a retomar sus metas.  En el proceso de cambios necesitamos mucho de poder platicar con alguien que haya pasado por lo mismo, por el desanimo, que nos ayude a reenfocar. </a:t>
            </a:r>
          </a:p>
          <a:p>
            <a:endParaRPr lang="es-MX" altLang="en-US" noProof="0" dirty="0"/>
          </a:p>
          <a:p>
            <a:r>
              <a:rPr lang="es-MX" altLang="en-US" noProof="0" dirty="0"/>
              <a:t>Es importante que siga con sus medicamentos, sus Buenos hábitos de comida y que siga hablando con su promotor de salud.  No se de por vencido – todos necesitamos seguir mejorando – siempre hay mas maneras de crecer, cambiar y mejorar.  Necesitamos hacer cambios de por vida – no solo por una temporada.  Retome el control de su salud.</a:t>
            </a:r>
          </a:p>
        </p:txBody>
      </p:sp>
      <p:sp>
        <p:nvSpPr>
          <p:cNvPr id="4" name="Slide Number Placeholder 3">
            <a:extLst>
              <a:ext uri="{FF2B5EF4-FFF2-40B4-BE49-F238E27FC236}">
                <a16:creationId xmlns="" xmlns:a16="http://schemas.microsoft.com/office/drawing/2014/main" id="{B994F6F1-88CA-4DC0-8CA6-2E06AD0CE59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968DC71A-1519-47CA-AC5D-93975B985968}" type="slidenum">
              <a:rPr lang="en-US" altLang="en-US" sz="1200">
                <a:solidFill>
                  <a:prstClr val="black"/>
                </a:solidFill>
              </a:rPr>
              <a:pPr/>
              <a:t>109</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9C8FA7F8-DD1B-0A56-3016-6CFBBE9D6202}"/>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95029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Para ilustrar ese deterioro lento pero igual de dañino, le compartiré la historia de una rana.  Usted sabe que pasa si usted pone una olla a hervir y luego arroja una rana a esa agua hirviendo???</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11</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Notes Placeholder 2">
            <a:extLst>
              <a:ext uri="{FF2B5EF4-FFF2-40B4-BE49-F238E27FC236}">
                <a16:creationId xmlns="" xmlns:a16="http://schemas.microsoft.com/office/drawing/2014/main" id="{40451456-A2EC-4065-9B6E-B149B9347819}"/>
              </a:ext>
            </a:extLst>
          </p:cNvPr>
          <p:cNvSpPr>
            <a:spLocks noGrp="1"/>
          </p:cNvSpPr>
          <p:nvPr>
            <p:ph type="body" idx="1"/>
          </p:nvPr>
        </p:nvSpPr>
        <p:spPr/>
        <p:txBody>
          <a:bodyPr>
            <a:normAutofit fontScale="85000" lnSpcReduction="20000"/>
          </a:bodyPr>
          <a:lstStyle/>
          <a:p>
            <a:r>
              <a:rPr lang="es-MX" altLang="en-US" noProof="0" dirty="0"/>
              <a:t>El seguir haciendo cambios es necesario por que si usted no controla su salud, sus complicaciones lo terminan controlando a usted.</a:t>
            </a:r>
          </a:p>
          <a:p>
            <a:endParaRPr lang="es-MX" altLang="en-US" noProof="0" dirty="0"/>
          </a:p>
          <a:p>
            <a:r>
              <a:rPr lang="es-MX" altLang="en-US" noProof="0" dirty="0"/>
              <a:t>Hay mucho hábitos que podemos cambiar para prevenir enfermedades – algunas de estos cambios de hábitos inclusive ayudan a prevenir mas de una complicación o enfermedad.  En esa clase le ensenaremos cuales enfermedades podría usted prevenir al hacer los cambios de hábitos que hemos estado ensenándole en estos últimos meses.  Hablaremos de:</a:t>
            </a:r>
          </a:p>
          <a:p>
            <a:r>
              <a:rPr lang="es-MX" altLang="en-US" noProof="0" dirty="0"/>
              <a:t>Diabetes</a:t>
            </a:r>
          </a:p>
          <a:p>
            <a:r>
              <a:rPr lang="es-MX" altLang="en-US" noProof="0" dirty="0"/>
              <a:t>Presión Arterial Alta - Colesterol</a:t>
            </a:r>
          </a:p>
          <a:p>
            <a:r>
              <a:rPr lang="es-MX" altLang="en-US" noProof="0" dirty="0"/>
              <a:t>Ataque de Corazón</a:t>
            </a:r>
          </a:p>
          <a:p>
            <a:r>
              <a:rPr lang="es-MX" altLang="en-US" noProof="0" dirty="0"/>
              <a:t>Embolia</a:t>
            </a:r>
          </a:p>
          <a:p>
            <a:r>
              <a:rPr lang="es-MX" altLang="en-US" noProof="0" dirty="0"/>
              <a:t>Problemas en los riñones</a:t>
            </a:r>
          </a:p>
          <a:p>
            <a:r>
              <a:rPr lang="es-MX" altLang="en-US" noProof="0"/>
              <a:t>Problemas </a:t>
            </a:r>
            <a:r>
              <a:rPr lang="es-MX" altLang="en-US" noProof="0" dirty="0"/>
              <a:t>de arterias o circulación</a:t>
            </a:r>
          </a:p>
          <a:p>
            <a:r>
              <a:rPr lang="es-MX" altLang="en-US" noProof="0" dirty="0"/>
              <a:t>Problemas con la vista</a:t>
            </a:r>
          </a:p>
          <a:p>
            <a:r>
              <a:rPr lang="es-MX" altLang="en-US" noProof="0" dirty="0"/>
              <a:t>Perdida de sensación en las extremidades y amputaciones</a:t>
            </a:r>
          </a:p>
          <a:p>
            <a:r>
              <a:rPr lang="es-MX" altLang="en-US" noProof="0" dirty="0"/>
              <a:t>Complicaciones respiratorias – gripe, neumonía, y mas recientemente el impacto severo del COVID 19</a:t>
            </a:r>
          </a:p>
          <a:p>
            <a:r>
              <a:rPr lang="es-MX" altLang="en-US" noProof="0" dirty="0"/>
              <a:t>Depresión Y Disfunción sexual</a:t>
            </a:r>
          </a:p>
          <a:p>
            <a:endParaRPr lang="es-MX" altLang="en-US" noProof="0" dirty="0"/>
          </a:p>
          <a:p>
            <a:r>
              <a:rPr lang="es-MX" altLang="en-US" noProof="0" dirty="0"/>
              <a:t>Estas complicaciones o enfermedades son comunes en personas que están en riesgo de diabetes o que están en sobrepeso. Pero estaremos con cada una de estas complicaciones ofreciéndoles la alternativa de lo que podemos hacer al respecto. </a:t>
            </a:r>
          </a:p>
          <a:p>
            <a:endParaRPr lang="es-MX" altLang="en-US" noProof="0" dirty="0"/>
          </a:p>
          <a:p>
            <a:r>
              <a:rPr lang="es-MX" altLang="en-US" noProof="0" dirty="0"/>
              <a:t>Hasta ahorita hemos tratado de ayudarle a prevenir la diabetes ensenándole los niveles que azúcar que son normales para usted,  el peso o Índice de Masa Corporal que es ideal para usted, o el nivel de presión arterial en el que su cuerpo funciona mas sanamente.  Por que la diabetes?? Porque estamos en una clase de prevención y control de diabetes….</a:t>
            </a:r>
          </a:p>
          <a:p>
            <a:endParaRPr lang="es-MX" altLang="en-US" noProof="0" dirty="0"/>
          </a:p>
          <a:p>
            <a:r>
              <a:rPr lang="es-MX" altLang="en-US" noProof="0" dirty="0"/>
              <a:t>Pero como se desarrollan estas enfermedades???  Y cuales son las maneras de prevenirlas??</a:t>
            </a:r>
          </a:p>
        </p:txBody>
      </p:sp>
      <p:sp>
        <p:nvSpPr>
          <p:cNvPr id="4" name="Slide Number Placeholder 3">
            <a:extLst>
              <a:ext uri="{FF2B5EF4-FFF2-40B4-BE49-F238E27FC236}">
                <a16:creationId xmlns="" xmlns:a16="http://schemas.microsoft.com/office/drawing/2014/main" id="{6B5FF8B5-3E31-4B75-9414-2DFC60E8F4B7}"/>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3B6BFB25-B91A-436C-9235-389D30B3C3AC}" type="slidenum">
              <a:rPr lang="en-US" altLang="en-US" sz="1200">
                <a:solidFill>
                  <a:prstClr val="black"/>
                </a:solidFill>
              </a:rPr>
              <a:pPr/>
              <a:t>110</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706794CF-F178-F112-4487-5E8816F5CC8E}"/>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4410409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s-MX" noProof="0" dirty="0"/>
              <a:t>¿¿Recuerda que en le primer mes hablamos de lo que es la diabetes ???  Repasemos rápidamente:</a:t>
            </a:r>
          </a:p>
          <a:p>
            <a:endParaRPr lang="es-MX" noProof="0" dirty="0"/>
          </a:p>
          <a:p>
            <a:r>
              <a:rPr lang="es-MX" noProof="0" dirty="0"/>
              <a:t>La diabetes causa una acumulación de azúcar en la sangre – para recordar como funciona esta enfermedad – puede ver el video del primer mes titulado controlando la diabetes – si ya no tiene ese enlace, hable con su promotor de salud y con gusto se lo enviaran.</a:t>
            </a:r>
          </a:p>
          <a:p>
            <a:endParaRPr lang="es-MX" noProof="0" dirty="0"/>
          </a:p>
          <a:p>
            <a:r>
              <a:rPr lang="es-MX" noProof="0" dirty="0"/>
              <a:t>Entonces, por esa acumulación de azúcar en la sangre, sus arterias se contaminas, están en desventaja y hay mas posibilidades de complicaciones.</a:t>
            </a:r>
          </a:p>
          <a:p>
            <a:endParaRPr lang="es-MX" noProof="0" dirty="0"/>
          </a:p>
          <a:p>
            <a:r>
              <a:rPr lang="es-MX" noProof="0" dirty="0"/>
              <a:t>La solución para esta desventaja es comer porciones mas pequeñas, estar en un peso mas ideal, y el tomar los medicamentos que su doctor le ha recetado, para poder reducir ese exceso de azúcar en su sangre.  El examen preventivo para mantener alejada o controlada esta enfermedad es el del a1c que se hace cada 3 a 6 meses para poder mantener una idea de como nuestra comida diaria esta impactando nuestra salud.  Es muy importante revisarse regularmente.  Podemos evitar que nuestro cuerpo se dañe, si tenemos este numero monitoreado.  En los meses pasados hemos hablado que en nivel debemos estar.  Repase esos números con su promotor de salud para poder tomar control de su a1c.</a:t>
            </a:r>
          </a:p>
        </p:txBody>
      </p:sp>
      <p:sp>
        <p:nvSpPr>
          <p:cNvPr id="4" name="Slide Number Placeholder 3"/>
          <p:cNvSpPr>
            <a:spLocks noGrp="1"/>
          </p:cNvSpPr>
          <p:nvPr>
            <p:ph type="sldNum" sz="quarter" idx="5"/>
          </p:nvPr>
        </p:nvSpPr>
        <p:spPr/>
        <p:txBody>
          <a:bodyPr/>
          <a:lstStyle/>
          <a:p>
            <a:fld id="{6DFFA136-D38B-46BD-B25D-4D9F4CFA34BC}" type="slidenum">
              <a:rPr lang="en-US" altLang="en-US">
                <a:solidFill>
                  <a:prstClr val="black"/>
                </a:solidFill>
              </a:rPr>
              <a:pPr/>
              <a:t>111</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D70C745C-F9FE-4B6B-AE9B-53B030E81EB1}"/>
              </a:ext>
            </a:extLst>
          </p:cNvPr>
          <p:cNvSpPr>
            <a:spLocks noGrp="1" noRot="1" noChangeAspect="1"/>
          </p:cNvSpPr>
          <p:nvPr>
            <p:ph type="sldImg"/>
          </p:nvPr>
        </p:nvSpPr>
        <p:spPr/>
      </p:sp>
    </p:spTree>
    <p:extLst>
      <p:ext uri="{BB962C8B-B14F-4D97-AF65-F5344CB8AC3E}">
        <p14:creationId xmlns:p14="http://schemas.microsoft.com/office/powerpoint/2010/main" val="13300301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Notes Placeholder 2">
            <a:extLst>
              <a:ext uri="{FF2B5EF4-FFF2-40B4-BE49-F238E27FC236}">
                <a16:creationId xmlns="" xmlns:a16="http://schemas.microsoft.com/office/drawing/2014/main" id="{23B7CCAD-C697-44BB-A75B-500218FB1B37}"/>
              </a:ext>
            </a:extLst>
          </p:cNvPr>
          <p:cNvSpPr>
            <a:spLocks noGrp="1"/>
          </p:cNvSpPr>
          <p:nvPr>
            <p:ph type="body" idx="1"/>
          </p:nvPr>
        </p:nvSpPr>
        <p:spPr/>
        <p:txBody>
          <a:bodyPr>
            <a:normAutofit lnSpcReduction="10000"/>
          </a:bodyPr>
          <a:lstStyle/>
          <a:p>
            <a:r>
              <a:rPr lang="es-MX" altLang="en-US" noProof="0" dirty="0"/>
              <a:t>Otra contaminación en las arterias es la acumulación de colesterol.  </a:t>
            </a:r>
          </a:p>
          <a:p>
            <a:endParaRPr lang="es-MX" altLang="en-US" noProof="0" dirty="0"/>
          </a:p>
          <a:p>
            <a:r>
              <a:rPr lang="es-MX" altLang="en-US" noProof="0" dirty="0"/>
              <a:t>Es por esto que su doctor monitorea su colesterol anualmente con exámenes de sangre.  Hay dos tipos de colesterol – es muy importante mantener un buen balance de los dos tipos de colesterol.</a:t>
            </a:r>
          </a:p>
          <a:p>
            <a:endParaRPr lang="es-MX" altLang="en-US" noProof="0" dirty="0"/>
          </a:p>
          <a:p>
            <a:r>
              <a:rPr lang="es-MX" altLang="en-US" noProof="0" dirty="0"/>
              <a:t>El colesterol es una sustancia grasosa que se deposita en las venas y arterias y esta acumulación comienza a prevenir el paso de la sangre.  Estas acumulaciones hacen el mismo efecto que cuando usted usa una manguera para el jardín.  Si usted presiona o aprieta esa manguera, la presión del agua va a ser mas ….  De la misma manera al no fluir libremente – las arterias comienzan a sufrir de obstrucciones y la presión con la que su sangre fluye aumenta.  En estos casos la prevención viene de comer menos alimentos grasosos, reducir su peso a uno ideal, y también en la manera de una pastilla de aspirina de mínima potencia – esta aspirina (llamada aspirina bebe) le ayuda a que su sangre pueda fluir con mas facilidad a pesar de esos obstáculos de colesterol.  Eso ayuda a que su presión este en un nivel normal – si gusta recordar los niveles normales de presión sanguínea – puede encontrarlo en el video del mes pasado que habla de complicaciones.  </a:t>
            </a:r>
          </a:p>
          <a:p>
            <a:endParaRPr lang="es-MX" altLang="en-US" noProof="0" dirty="0"/>
          </a:p>
          <a:p>
            <a:r>
              <a:rPr lang="es-MX" altLang="en-US" noProof="0" dirty="0"/>
              <a:t>Pregunte a su promotor si no puede encontrar el enlace a este video y ellos con gusto le enviaran el enlace.  La prevención de el colesterol alto va conectada directamente de su alimentación.  Es importante hacerse este examen anual, pero también hacer un monitoreo de su presión para notar si hay cambios que tengan que ser reportados al doctor.</a:t>
            </a:r>
          </a:p>
        </p:txBody>
      </p:sp>
      <p:sp>
        <p:nvSpPr>
          <p:cNvPr id="4" name="Slide Number Placeholder 3">
            <a:extLst>
              <a:ext uri="{FF2B5EF4-FFF2-40B4-BE49-F238E27FC236}">
                <a16:creationId xmlns="" xmlns:a16="http://schemas.microsoft.com/office/drawing/2014/main" id="{C7FBA890-F50B-4B56-A9C8-1ACBA043E1E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E5CA8DF-141D-4D14-8291-E6820F98106E}" type="slidenum">
              <a:rPr lang="en-US" altLang="en-US" sz="1200">
                <a:solidFill>
                  <a:prstClr val="black"/>
                </a:solidFill>
              </a:rPr>
              <a:pPr/>
              <a:t>112</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31C45507-0528-5A99-B457-6ADD9D16E285}"/>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21952303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Notes Placeholder 2">
            <a:extLst>
              <a:ext uri="{FF2B5EF4-FFF2-40B4-BE49-F238E27FC236}">
                <a16:creationId xmlns="" xmlns:a16="http://schemas.microsoft.com/office/drawing/2014/main" id="{1B29121C-C506-412E-BB1D-C51B3BBB60B1}"/>
              </a:ext>
            </a:extLst>
          </p:cNvPr>
          <p:cNvSpPr>
            <a:spLocks noGrp="1"/>
          </p:cNvSpPr>
          <p:nvPr>
            <p:ph type="body" idx="1"/>
          </p:nvPr>
        </p:nvSpPr>
        <p:spPr/>
        <p:txBody>
          <a:bodyPr/>
          <a:lstStyle/>
          <a:p>
            <a:r>
              <a:rPr lang="es-MX" altLang="en-US" noProof="0" dirty="0"/>
              <a:t>Ataques cardiacos</a:t>
            </a:r>
          </a:p>
          <a:p>
            <a:endParaRPr lang="es-MX" altLang="en-US" noProof="0" dirty="0"/>
          </a:p>
          <a:p>
            <a:r>
              <a:rPr lang="es-MX" altLang="en-US" noProof="0" dirty="0"/>
              <a:t>La presión alta y la azúcar alta a través del tiempo da</a:t>
            </a:r>
            <a:r>
              <a:rPr lang="es-MX" dirty="0"/>
              <a:t>ñ</a:t>
            </a:r>
            <a:r>
              <a:rPr lang="es-MX" altLang="en-US" noProof="0" dirty="0"/>
              <a:t>an sus arterias.  Ya que las arterias corren por todo su cuerpo, estos da</a:t>
            </a:r>
            <a:r>
              <a:rPr lang="es-MX" dirty="0"/>
              <a:t>ños pueden demostrarse en cualquier parte de su cuerpo.  </a:t>
            </a:r>
          </a:p>
          <a:p>
            <a:endParaRPr lang="es-MX" dirty="0"/>
          </a:p>
          <a:p>
            <a:r>
              <a:rPr lang="es-MX" dirty="0"/>
              <a:t>La Asociación Americana del Corazón nos avisa que en el caso de los ataques cardiacos, estas contaminaciones por colesterol y azúcar producen un bloqueo o placa en las arterias…. Como toda la sangre viaja hacia el corazón y desde el corazón hasta todos su órganos vitales, cuando esa placa se desprende y llega al corazón produce en el corazón un paro porque el corazón no soporta esa placa.  Entonces la placa de colesterol y el azúcar combinan en un doble riesgo para que el corazón sufra de esta manera.</a:t>
            </a:r>
          </a:p>
          <a:p>
            <a:endParaRPr lang="es-MX" altLang="en-US" dirty="0"/>
          </a:p>
          <a:p>
            <a:r>
              <a:rPr lang="es-MX" altLang="en-US" dirty="0"/>
              <a:t>Podemos prevenir estos ataques o el porcentaje de riesgo que tenemos de sufrir un ataque cardiaco, controlando nuestra nutrición y nuestro ejercicio…..para que esta contaminación de el azúcar, placa de colesterol y otros contaminantes como el tabaco no aumenten nuestras posibilidades de sufrir esta complicación.</a:t>
            </a:r>
            <a:endParaRPr lang="es-MX" altLang="en-US" noProof="0" dirty="0"/>
          </a:p>
        </p:txBody>
      </p:sp>
      <p:sp>
        <p:nvSpPr>
          <p:cNvPr id="4" name="Slide Number Placeholder 3">
            <a:extLst>
              <a:ext uri="{FF2B5EF4-FFF2-40B4-BE49-F238E27FC236}">
                <a16:creationId xmlns="" xmlns:a16="http://schemas.microsoft.com/office/drawing/2014/main" id="{47CBA9E6-D588-4BA4-8EEB-5F05CF4A6B3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53D7186D-FE7E-40F4-A2CC-20092E5A4963}" type="slidenum">
              <a:rPr lang="en-US" altLang="en-US" sz="1200">
                <a:solidFill>
                  <a:prstClr val="black"/>
                </a:solidFill>
              </a:rPr>
              <a:pPr/>
              <a:t>113</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B3B43F74-4E7B-56A1-AC97-1636B390A78F}"/>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273875215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dirty="0"/>
              <a:t>Otra de las complicaciones que tenemos al contaminar nuestra sangre, Según la Asociación Americana de Ataques o Derrames Cerebrales es el de sufrir un derrame cerebral o una embolia.  La asociación, nos explica que un derrame cerebral puede ser causado cuando un coagulo de sangre viaja a través de las arterias hasta el cerebro y bloquea el flujo de sangre en las arteria que nutren el cerebro o cuando ocurre una ruptura de las arterias provocando  sangrado en el cerebro.  La sangre contaminada con azúcar, placas de colesterol, tabaco y los otros contaminantes que hemos visto hasta ahorita, aumentan la posibilidad de estos coágulos.</a:t>
            </a:r>
          </a:p>
          <a:p>
            <a:endParaRPr lang="es-MX" dirty="0"/>
          </a:p>
          <a:p>
            <a:endParaRPr lang="es-MX"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114</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3E8098D4-68A3-C034-F71C-B39CC7D6D9F0}"/>
              </a:ext>
            </a:extLst>
          </p:cNvPr>
          <p:cNvSpPr>
            <a:spLocks noGrp="1" noRot="1" noChangeAspect="1"/>
          </p:cNvSpPr>
          <p:nvPr>
            <p:ph type="sldImg"/>
          </p:nvPr>
        </p:nvSpPr>
        <p:spPr/>
      </p:sp>
    </p:spTree>
    <p:extLst>
      <p:ext uri="{BB962C8B-B14F-4D97-AF65-F5344CB8AC3E}">
        <p14:creationId xmlns:p14="http://schemas.microsoft.com/office/powerpoint/2010/main" val="191314251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dirty="0"/>
              <a:t>Estos coágulos de sangre se forman por las contaminaciones que provocamos en nuestra sangre – como exceso de azúcar, exceso de placa de colesterol, u otras contaminaciones como la contaminación por el tabaco.</a:t>
            </a:r>
          </a:p>
          <a:p>
            <a:endParaRPr lang="es-MX" dirty="0"/>
          </a:p>
          <a:p>
            <a:r>
              <a:rPr lang="es-MX" dirty="0"/>
              <a:t>Como podemos prevenir estos coágulos?</a:t>
            </a:r>
          </a:p>
          <a:p>
            <a:endParaRPr lang="es-MX" dirty="0"/>
          </a:p>
          <a:p>
            <a:r>
              <a:rPr lang="es-MX" dirty="0"/>
              <a:t>¿Creo que está notando que la prevención es casi la misma para cada una de estas complicaciones verdad?  Nutriéndonos mas saludablemente y en mejores porciones, manteniendo un peso mas cercano al ideal, no contaminando nuestra sangre con excesos de grasas, azúcar y tabaco, y moviéndonos mas!</a:t>
            </a:r>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115</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750FC447-3821-DD89-2D7F-5F4B4931DDF3}"/>
              </a:ext>
            </a:extLst>
          </p:cNvPr>
          <p:cNvSpPr>
            <a:spLocks noGrp="1" noRot="1" noChangeAspect="1"/>
          </p:cNvSpPr>
          <p:nvPr>
            <p:ph type="sldImg"/>
          </p:nvPr>
        </p:nvSpPr>
        <p:spPr/>
      </p:sp>
    </p:spTree>
    <p:extLst>
      <p:ext uri="{BB962C8B-B14F-4D97-AF65-F5344CB8AC3E}">
        <p14:creationId xmlns:p14="http://schemas.microsoft.com/office/powerpoint/2010/main" val="23857716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altLang="en-US" noProof="0" dirty="0"/>
              <a:t>Uno de los exámenes preventivos que su doctor ordena también regularmente es el de orina.  ¿Sabe porque?  Por que nuestros riñones y la orina que expulsan nos pueden dar una excelente idea de nuestra salud.</a:t>
            </a:r>
          </a:p>
          <a:p>
            <a:endParaRPr lang="es-MX" altLang="en-US" noProof="0" dirty="0"/>
          </a:p>
          <a:p>
            <a:r>
              <a:rPr lang="es-MX" altLang="en-US" noProof="0" dirty="0"/>
              <a:t>Es a través de este examen que su doctor puede detectar si sus riñones tienen proteína.  Si usted tiene proteína en sus riñones es porque están haciendo mucho mas esfuerzo para trabajar de lo que deberían.  Esto no es bueno para usted, por que poco a poco sus riñones se van desgastando y dejan de funcionar.  Entonces hay que pasar a depender de maquinas que nos ayuden a hacer el trabajo de los riñones.</a:t>
            </a:r>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116</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96F82A29-9496-0AA7-CE2D-E63B742C1CA8}"/>
              </a:ext>
            </a:extLst>
          </p:cNvPr>
          <p:cNvSpPr>
            <a:spLocks noGrp="1" noRot="1" noChangeAspect="1"/>
          </p:cNvSpPr>
          <p:nvPr>
            <p:ph type="sldImg"/>
          </p:nvPr>
        </p:nvSpPr>
        <p:spPr/>
      </p:sp>
    </p:spTree>
    <p:extLst>
      <p:ext uri="{BB962C8B-B14F-4D97-AF65-F5344CB8AC3E}">
        <p14:creationId xmlns:p14="http://schemas.microsoft.com/office/powerpoint/2010/main" val="3477720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altLang="en-US" noProof="0" dirty="0"/>
              <a:t>Cuando sus riñones no funcionan, no puede orinar y desechar los químicos que dañan su cuerpo.  Una maquina de diálisis puede ayudar con este trabajo que sus riñones ya no puede hacer.  Este proceso es normalmente de 3 horas , tres veces a la semana.  Es muy difícil llegar a este punto por que muchas veces ya no existe remedio u opción.  Pero debemos prevenir llegar a este punto porque llega un momento en que aun con la ayuda de la maquina, no es suficiente.   Es por eso que su doctor le trata de ayudar a llegar a las metas de salud necesarias para evitar esta complicación.</a:t>
            </a:r>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117</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97460804-D68E-BEC6-3418-011D5ABC8589}"/>
              </a:ext>
            </a:extLst>
          </p:cNvPr>
          <p:cNvSpPr>
            <a:spLocks noGrp="1" noRot="1" noChangeAspect="1"/>
          </p:cNvSpPr>
          <p:nvPr>
            <p:ph type="sldImg"/>
          </p:nvPr>
        </p:nvSpPr>
        <p:spPr/>
      </p:sp>
    </p:spTree>
    <p:extLst>
      <p:ext uri="{BB962C8B-B14F-4D97-AF65-F5344CB8AC3E}">
        <p14:creationId xmlns:p14="http://schemas.microsoft.com/office/powerpoint/2010/main" val="28723736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altLang="en-US" noProof="0" dirty="0"/>
              <a:t>Todo nuestro cuerpo se mantiene en buen funcionamiento por razón de nuestras arterias.  Todo nuestro cuerpo tiene arterias – desde nuestros dedos de los pies hasta nuestro cerebro , desde nuestros órganos sexuales hasta nuestros ojos – algunas arterias son mas grandes y unas muy pequeñísimas.  Todas se dañan por malos hábitos y todas pueden mantenerse sanas con buenos hábitos.</a:t>
            </a:r>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118</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D1392576-713F-FFE0-5FC5-2E54845EFB69}"/>
              </a:ext>
            </a:extLst>
          </p:cNvPr>
          <p:cNvSpPr>
            <a:spLocks noGrp="1" noRot="1" noChangeAspect="1"/>
          </p:cNvSpPr>
          <p:nvPr>
            <p:ph type="sldImg"/>
          </p:nvPr>
        </p:nvSpPr>
        <p:spPr/>
      </p:sp>
    </p:spTree>
    <p:extLst>
      <p:ext uri="{BB962C8B-B14F-4D97-AF65-F5344CB8AC3E}">
        <p14:creationId xmlns:p14="http://schemas.microsoft.com/office/powerpoint/2010/main" val="365019332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a:extLst>
              <a:ext uri="{FF2B5EF4-FFF2-40B4-BE49-F238E27FC236}">
                <a16:creationId xmlns="" xmlns:a16="http://schemas.microsoft.com/office/drawing/2014/main" id="{E66D9F85-AA06-42DC-A271-8CF507C4A4F4}"/>
              </a:ext>
            </a:extLst>
          </p:cNvPr>
          <p:cNvSpPr>
            <a:spLocks noGrp="1"/>
          </p:cNvSpPr>
          <p:nvPr>
            <p:ph type="body" idx="1"/>
          </p:nvPr>
        </p:nvSpPr>
        <p:spPr/>
        <p:txBody>
          <a:bodyPr/>
          <a:lstStyle/>
          <a:p>
            <a:r>
              <a:rPr lang="es-MX" altLang="en-US" noProof="0" dirty="0"/>
              <a:t>Sus ojos son una de las partes que tienen muchísimas arterias muy pequeñas y al no cuidarnos de prevenir o controlar enfermedades como la diabetes y la presión alta, esas arterias llegan a provocar problemas e inclusive a causar ceguera.  La diabetes y la presión alta son las causas mas comunes de ceguera.</a:t>
            </a:r>
          </a:p>
        </p:txBody>
      </p:sp>
      <p:sp>
        <p:nvSpPr>
          <p:cNvPr id="4" name="Slide Number Placeholder 3">
            <a:extLst>
              <a:ext uri="{FF2B5EF4-FFF2-40B4-BE49-F238E27FC236}">
                <a16:creationId xmlns="" xmlns:a16="http://schemas.microsoft.com/office/drawing/2014/main" id="{AA3C9D65-2ECE-4E44-A160-CBC3358ABB03}"/>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8F6609BF-B147-4E16-A833-28B4E81426F4}" type="slidenum">
              <a:rPr lang="en-US" altLang="en-US" sz="1200">
                <a:solidFill>
                  <a:prstClr val="black"/>
                </a:solidFill>
              </a:rPr>
              <a:pPr/>
              <a:t>119</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D2C9EE12-47FD-C8CE-36A3-C3879E6E0101}"/>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852153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Pues donde esa rana toque el agua – va a saltar de inmediato!!  Siente el cambio repentino de temperatura y salta para salvar su vida.  Pero usted sabe que sucede si la pone en una olla de agua templada?  Si esa misma rana, usted la pone en agua agradable, y luego prende la lumbre de esa estufa y calienta esa agua poco a poco….</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12</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Notes Placeholder 2">
            <a:extLst>
              <a:ext uri="{FF2B5EF4-FFF2-40B4-BE49-F238E27FC236}">
                <a16:creationId xmlns="" xmlns:a16="http://schemas.microsoft.com/office/drawing/2014/main" id="{E66D9F85-AA06-42DC-A271-8CF507C4A4F4}"/>
              </a:ext>
            </a:extLst>
          </p:cNvPr>
          <p:cNvSpPr>
            <a:spLocks noGrp="1"/>
          </p:cNvSpPr>
          <p:nvPr>
            <p:ph type="body" idx="1"/>
          </p:nvPr>
        </p:nvSpPr>
        <p:spPr/>
        <p:txBody>
          <a:bodyPr/>
          <a:lstStyle/>
          <a:p>
            <a:r>
              <a:rPr lang="es-MX" altLang="en-US" noProof="0" dirty="0"/>
              <a:t>Observe estas dos imágenes….</a:t>
            </a:r>
          </a:p>
          <a:p>
            <a:endParaRPr lang="es-MX" altLang="en-US" noProof="0" dirty="0"/>
          </a:p>
          <a:p>
            <a:r>
              <a:rPr lang="es-MX" altLang="en-US" noProof="0" dirty="0"/>
              <a:t>Como puede ver la imagen de la izquierda es la de un ojo sano.  El de la derecha está afectado por la diabetes.  Usted, ya se a que tenga diabetes o esté en riesgo de diabetes debe consultar a un oculista anualmente para comprobar la salud de sus ojos.   Su oculista podrá detectar si hay problemas que tengan que ser revisados con mas cuidado y le ayudará a saber si aún tiene la posibilidad de manejar un auto, leer, etc.  </a:t>
            </a:r>
          </a:p>
          <a:p>
            <a:endParaRPr lang="es-MX" altLang="en-US" noProof="0" dirty="0"/>
          </a:p>
          <a:p>
            <a:r>
              <a:rPr lang="es-MX" altLang="en-US" noProof="0" dirty="0"/>
              <a:t>La mejor manera de prevención (aparte de su alimentación y su ejercicio) es el de hacerse este examen anualmente.  Si sus ojos no han sido examinados en este año, por favor hable con su promotor de salud para ayudarle a hacer una cita con su oculista a través de la Clínica.</a:t>
            </a:r>
          </a:p>
          <a:p>
            <a:endParaRPr lang="es-MX" altLang="en-US" noProof="0" dirty="0"/>
          </a:p>
          <a:p>
            <a:endParaRPr lang="es-MX" altLang="en-US" noProof="0" dirty="0"/>
          </a:p>
        </p:txBody>
      </p:sp>
      <p:sp>
        <p:nvSpPr>
          <p:cNvPr id="4" name="Slide Number Placeholder 3">
            <a:extLst>
              <a:ext uri="{FF2B5EF4-FFF2-40B4-BE49-F238E27FC236}">
                <a16:creationId xmlns="" xmlns:a16="http://schemas.microsoft.com/office/drawing/2014/main" id="{AA3C9D65-2ECE-4E44-A160-CBC3358ABB03}"/>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8F6609BF-B147-4E16-A833-28B4E81426F4}" type="slidenum">
              <a:rPr lang="en-US" altLang="en-US" sz="1200">
                <a:solidFill>
                  <a:prstClr val="black"/>
                </a:solidFill>
              </a:rPr>
              <a:pPr/>
              <a:t>120</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EC5047DD-1BAE-F4FA-6F66-305BAB19DE2D}"/>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334152801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noProof="0" dirty="0"/>
              <a:t>Otra de las complicaciones comunes de la diabetes descontrolada es que esas arterias que se empiezan a dañar, llegan a provocar que sus extremidades pierdan la sensación!  Cuando la sangre ya no fluye sanamente hasta nuestras extremidades, no sentimos sensación en lugares como los pies!   Es por esto que uno de los exámenes de prevención mas sencillos pero mas olvidados – cuando ya ha desarrollado diabetes, es el de la revisión de los pies.  Si usted puede, este examen lo puede hacer usted en casa.  Solo revise las plantas de los pies, y entre los dedos de sus pies….si no puede verlos sin ayuda, pida a alguna persona que viva en su casa que le ayude a revisar.  Otra idea que le podemos dar, es el de poner un espejo mediano en el piso para poder ver la planta de sus pies si no alcanza a hacerlo sin ayuda.  Cualquier problema que usted vea debe ser reportado a su doctor lo mas pronto posible.  Todas las infecciones, cortadas o ampollas en una persona con diabetes sanan muy lento o no llegan a sanar, por esta razón, deben ser atendidas lo mas pronto posible para evitar que estas complicaciones avancen y se conviertan en un problema mas grande.  Recuerde que esto es fácil de prevenir.</a:t>
            </a:r>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121</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C14FDCF2-03DE-A216-DCBD-28FB05C61960}"/>
              </a:ext>
            </a:extLst>
          </p:cNvPr>
          <p:cNvSpPr>
            <a:spLocks noGrp="1" noRot="1" noChangeAspect="1"/>
          </p:cNvSpPr>
          <p:nvPr>
            <p:ph type="sldImg"/>
          </p:nvPr>
        </p:nvSpPr>
        <p:spPr/>
      </p:sp>
    </p:spTree>
    <p:extLst>
      <p:ext uri="{BB962C8B-B14F-4D97-AF65-F5344CB8AC3E}">
        <p14:creationId xmlns:p14="http://schemas.microsoft.com/office/powerpoint/2010/main" val="26129025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noProof="0" dirty="0"/>
              <a:t>Como podemos prevenir estas enfermedades y complicaciones?</a:t>
            </a:r>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122</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AA473953-1A25-A22C-D5E9-7962F3221F1C}"/>
              </a:ext>
            </a:extLst>
          </p:cNvPr>
          <p:cNvSpPr>
            <a:spLocks noGrp="1" noRot="1" noChangeAspect="1"/>
          </p:cNvSpPr>
          <p:nvPr>
            <p:ph type="sldImg"/>
          </p:nvPr>
        </p:nvSpPr>
        <p:spPr/>
      </p:sp>
    </p:spTree>
    <p:extLst>
      <p:ext uri="{BB962C8B-B14F-4D97-AF65-F5344CB8AC3E}">
        <p14:creationId xmlns:p14="http://schemas.microsoft.com/office/powerpoint/2010/main" val="2533021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Notes Placeholder 2">
            <a:extLst>
              <a:ext uri="{FF2B5EF4-FFF2-40B4-BE49-F238E27FC236}">
                <a16:creationId xmlns="" xmlns:a16="http://schemas.microsoft.com/office/drawing/2014/main" id="{7D149E98-12F2-492E-9DDE-D19CB11B8680}"/>
              </a:ext>
            </a:extLst>
          </p:cNvPr>
          <p:cNvSpPr>
            <a:spLocks noGrp="1"/>
          </p:cNvSpPr>
          <p:nvPr>
            <p:ph type="body" idx="1"/>
          </p:nvPr>
        </p:nvSpPr>
        <p:spPr/>
        <p:txBody>
          <a:bodyPr/>
          <a:lstStyle/>
          <a:p>
            <a:r>
              <a:rPr lang="es-MX" altLang="en-US" noProof="0" dirty="0"/>
              <a:t>Una de las maneras sencillas de prevenir complicaciones son las vacunas.  Sabemos que hay muchas vacunas y que a veces puede ser confusas o a veces es difícil entender como funcionan estas vacunas en su cuerpo.  En estas clases de prevención y control de diabetes estamos concentrando en dos en particular: la de la gripe y la de la neumonía ya que estas enfermedades son muy comunes y pueden causar mucho daño a una persona que está en riesgo de diabetes o tiene su diabetes descontrolada.</a:t>
            </a:r>
          </a:p>
          <a:p>
            <a:endParaRPr lang="es-MX" altLang="en-US" noProof="0" dirty="0"/>
          </a:p>
        </p:txBody>
      </p:sp>
      <p:sp>
        <p:nvSpPr>
          <p:cNvPr id="4" name="Slide Number Placeholder 3">
            <a:extLst>
              <a:ext uri="{FF2B5EF4-FFF2-40B4-BE49-F238E27FC236}">
                <a16:creationId xmlns="" xmlns:a16="http://schemas.microsoft.com/office/drawing/2014/main" id="{9B8611A8-D95D-4192-82AE-65C386B4A6D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0D63FD9-A2A0-4870-B41E-D32A698D1260}" type="slidenum">
              <a:rPr lang="en-US" altLang="en-US" sz="1200">
                <a:solidFill>
                  <a:prstClr val="black"/>
                </a:solidFill>
              </a:rPr>
              <a:pPr/>
              <a:t>123</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AA06E7D4-C8E4-3DF0-E4C8-FE0BAC242D17}"/>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54917541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Notes Placeholder 2">
            <a:extLst>
              <a:ext uri="{FF2B5EF4-FFF2-40B4-BE49-F238E27FC236}">
                <a16:creationId xmlns="" xmlns:a16="http://schemas.microsoft.com/office/drawing/2014/main" id="{D9971D2D-E575-412E-A6AC-C6CE243E6634}"/>
              </a:ext>
            </a:extLst>
          </p:cNvPr>
          <p:cNvSpPr>
            <a:spLocks noGrp="1"/>
          </p:cNvSpPr>
          <p:nvPr>
            <p:ph type="body" idx="1"/>
          </p:nvPr>
        </p:nvSpPr>
        <p:spPr/>
        <p:txBody>
          <a:bodyPr>
            <a:normAutofit fontScale="92500" lnSpcReduction="10000"/>
          </a:bodyPr>
          <a:lstStyle/>
          <a:p>
            <a:r>
              <a:rPr lang="es-MX" altLang="en-US" noProof="0" dirty="0"/>
              <a:t>Muchos de nosotros ya estamos bien informados los virus de la gripe que anualmente cambian y requieren vacunas para prevenirse.  La clínica el buen samaritano está ofreciendo vacunas gratis contra la gripe – comuníquese con su promotor de salud si aun necesita esta vacuna.</a:t>
            </a:r>
          </a:p>
          <a:p>
            <a:endParaRPr lang="es-MX" altLang="en-US" noProof="0" dirty="0"/>
          </a:p>
          <a:p>
            <a:r>
              <a:rPr lang="es-MX" altLang="en-US" noProof="0" dirty="0"/>
              <a:t>Otra enfermedad prevenible es la de la neumonía la cual requiere una vacuna que es a veces un poco cara – si usted tiene la posibilidad de aplicarse esta vacuna de manera gratuita – debe considerar la oportunidad de hacerlo.   Es importante hacerlo para prevenir las complicaciones.</a:t>
            </a:r>
          </a:p>
          <a:p>
            <a:endParaRPr lang="es-MX" altLang="en-US" noProof="0" dirty="0"/>
          </a:p>
          <a:p>
            <a:r>
              <a:rPr lang="es-MX" altLang="en-US" noProof="0" dirty="0"/>
              <a:t>Ahora en estos tiempos de pandemia también tenemos mucha información a nuestro alcance sobre la vacuna contra el virus del COVID y hay posibilidades de ponerse esta vacuna gratuitamente y al igual que la de la gripe, si no ha tenido la oportunidad de hacerlo – comuníquese con su promotor de salud y le podrá ayudar a encontrar un lugar para hacerlo.</a:t>
            </a:r>
          </a:p>
          <a:p>
            <a:endParaRPr lang="es-MX" altLang="en-US" noProof="0" dirty="0"/>
          </a:p>
          <a:p>
            <a:endParaRPr lang="es-MX" altLang="en-US" noProof="0" dirty="0"/>
          </a:p>
          <a:p>
            <a:r>
              <a:rPr lang="es-MX" altLang="en-US" noProof="0" dirty="0"/>
              <a:t>Creemos que nunca antes había habido TANTA información al alcance de las personas sobre las vacunas y como funcionan…..y sabemos que especialmente en los últimos tiempos hay mas confusión que información dependiendo de los lugares o las personas con las que hable de estos temas.  La realidad es que a veces tendemos a pensar que “no me va a dar” y dejamos a la suerte algo que podemos prevenir.</a:t>
            </a:r>
          </a:p>
          <a:p>
            <a:endParaRPr lang="es-MX" altLang="en-US" noProof="0" dirty="0"/>
          </a:p>
          <a:p>
            <a:r>
              <a:rPr lang="es-MX" altLang="en-US" noProof="0" dirty="0"/>
              <a:t>Si usted tiene dudas de alguna de estas vacunas, por favor consulte en sitios de internet con validez y respaldo medico – o platique con su promotor de salud – nos encantaría ayudarle a navegar sus dudas y los mitos sobre las vacunas.</a:t>
            </a:r>
            <a:endParaRPr lang="en-US" altLang="en-US" dirty="0"/>
          </a:p>
        </p:txBody>
      </p:sp>
      <p:sp>
        <p:nvSpPr>
          <p:cNvPr id="4" name="Slide Number Placeholder 3">
            <a:extLst>
              <a:ext uri="{FF2B5EF4-FFF2-40B4-BE49-F238E27FC236}">
                <a16:creationId xmlns="" xmlns:a16="http://schemas.microsoft.com/office/drawing/2014/main" id="{FDD6619F-CF66-4F10-90E8-3E316DE08BF1}"/>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715FBBDE-AD7A-4F6E-BB4A-DDED47F82B07}" type="slidenum">
              <a:rPr lang="en-US" altLang="en-US" sz="1200">
                <a:solidFill>
                  <a:prstClr val="black"/>
                </a:solidFill>
              </a:rPr>
              <a:pPr/>
              <a:t>124</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85245307-CCEB-4F5D-1303-DCFC803C4132}"/>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7786715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a:extLst>
              <a:ext uri="{FF2B5EF4-FFF2-40B4-BE49-F238E27FC236}">
                <a16:creationId xmlns="" xmlns:a16="http://schemas.microsoft.com/office/drawing/2014/main" id="{88E02635-E5C8-4BDA-A6C3-EE7E3D2AFD29}"/>
              </a:ext>
            </a:extLst>
          </p:cNvPr>
          <p:cNvSpPr>
            <a:spLocks noGrp="1"/>
          </p:cNvSpPr>
          <p:nvPr>
            <p:ph type="body" idx="1"/>
          </p:nvPr>
        </p:nvSpPr>
        <p:spPr/>
        <p:txBody>
          <a:bodyPr>
            <a:normAutofit fontScale="92500" lnSpcReduction="10000"/>
          </a:bodyPr>
          <a:lstStyle/>
          <a:p>
            <a:r>
              <a:rPr lang="es-MX" altLang="en-US" noProof="0" dirty="0"/>
              <a:t>Otros examines de prevención que pueden marcar la diferencia entre un tratamiento corto o enfermedades mas avanzadas o mas complicada son:</a:t>
            </a:r>
          </a:p>
          <a:p>
            <a:endParaRPr lang="es-MX" altLang="en-US" noProof="0" dirty="0"/>
          </a:p>
          <a:p>
            <a:r>
              <a:rPr lang="es-MX" altLang="en-US" noProof="0" dirty="0"/>
              <a:t>La colonoscopia:  las recomendaciones medicas mas actualizadas por el Centro de Control de Enfermedades sobre las colonoscopías son de hacer una revisión empezando a los 45 años de edad y cada 10 años a partir de entonces.  Este examen puede ayudarle a detectar el cáncer colorrectal y prevenir que avance sin ser monitoreado y tratado.</a:t>
            </a:r>
          </a:p>
          <a:p>
            <a:endParaRPr lang="es-MX" altLang="en-US" noProof="0" dirty="0"/>
          </a:p>
          <a:p>
            <a:r>
              <a:rPr lang="es-MX" altLang="en-US" noProof="0" dirty="0"/>
              <a:t>La mamografía: las recomendaciones medicas mas actualizadas por el Centro de Control de Enfermedades sobre las mamografías son de hacer una revisión empezando a los 50 años de edad y cada dos años a partir de entonces.  Este examen puede ayudarle a detectar el cáncer de mama y prevenir que avance sin ser monitoreado y tratado.</a:t>
            </a:r>
          </a:p>
          <a:p>
            <a:endParaRPr lang="es-MX" altLang="en-US" noProof="0" dirty="0"/>
          </a:p>
          <a:p>
            <a:r>
              <a:rPr lang="es-MX" altLang="en-US" noProof="0" dirty="0"/>
              <a:t>La prueba de papanicolaou: las recomendaciones medicas mas actualizadas por el Centro de Control de Enfermedades sobre la prueba del Papanicolaou son de hacer una revisión empezando a los 21 años de edad y cada tres años a partir de entonces.  Este examen puede ayudarle a detectar el cáncer cervical y prevenir que avance sin ser monitoreado y tratado.</a:t>
            </a:r>
          </a:p>
          <a:p>
            <a:endParaRPr lang="es-MX" altLang="en-US" noProof="0" dirty="0"/>
          </a:p>
          <a:p>
            <a:r>
              <a:rPr lang="es-MX" altLang="en-US" noProof="0" dirty="0"/>
              <a:t>En cualquiera de los exámenes mencionados, es siempre necesario que siga las recomendaciones de su doctor, ya que puede haber otras razones o condiciones en su salud por las que su doctor decida hacer exámenes mas frecuentemente.  Estas causas, como </a:t>
            </a:r>
            <a:r>
              <a:rPr lang="es-MX" altLang="en-US" noProof="0" dirty="0" err="1"/>
              <a:t>propensidad</a:t>
            </a:r>
            <a:r>
              <a:rPr lang="es-MX" altLang="en-US" noProof="0" dirty="0"/>
              <a:t> a estos tipos de cáncer en su familia u otras condiciones medicas, pueden cambiar las recomendaciones para usted en particular.</a:t>
            </a:r>
          </a:p>
          <a:p>
            <a:endParaRPr lang="es-MX" altLang="en-US" noProof="0" dirty="0"/>
          </a:p>
        </p:txBody>
      </p:sp>
      <p:sp>
        <p:nvSpPr>
          <p:cNvPr id="4" name="Slide Number Placeholder 3">
            <a:extLst>
              <a:ext uri="{FF2B5EF4-FFF2-40B4-BE49-F238E27FC236}">
                <a16:creationId xmlns="" xmlns:a16="http://schemas.microsoft.com/office/drawing/2014/main" id="{85AE9373-4D84-4111-8B2C-28BDF8B637C5}"/>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C7E7BF08-9A30-4AD7-9ABB-4F23DDC91DB9}" type="slidenum">
              <a:rPr lang="en-US" altLang="en-US" sz="1200">
                <a:solidFill>
                  <a:prstClr val="black"/>
                </a:solidFill>
              </a:rPr>
              <a:pPr/>
              <a:t>125</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C424D72D-8282-9BDF-285E-32B8EAA3304C}"/>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32875475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Notes Placeholder 2">
            <a:extLst>
              <a:ext uri="{FF2B5EF4-FFF2-40B4-BE49-F238E27FC236}">
                <a16:creationId xmlns="" xmlns:a16="http://schemas.microsoft.com/office/drawing/2014/main" id="{169D5FB0-A597-4014-BDB9-CDF3868E4318}"/>
              </a:ext>
            </a:extLst>
          </p:cNvPr>
          <p:cNvSpPr>
            <a:spLocks noGrp="1"/>
          </p:cNvSpPr>
          <p:nvPr>
            <p:ph type="body" idx="1"/>
          </p:nvPr>
        </p:nvSpPr>
        <p:spPr/>
        <p:txBody>
          <a:bodyPr/>
          <a:lstStyle/>
          <a:p>
            <a:r>
              <a:rPr lang="es-MX" altLang="en-US" noProof="0" dirty="0"/>
              <a:t>Como hablamos en unas de las clases pasadas: las complicaciones pueden ser muchas y diferentes en cada paciente, pero cabe recordar que hay algunas que a veces cuando estamos en riesgo de diabetes o con diabetes descontrolada sufrimos sin darnos cuenta de que ser relacionan a la azúcar en la sangre.</a:t>
            </a:r>
          </a:p>
        </p:txBody>
      </p:sp>
      <p:sp>
        <p:nvSpPr>
          <p:cNvPr id="4" name="Slide Number Placeholder 3">
            <a:extLst>
              <a:ext uri="{FF2B5EF4-FFF2-40B4-BE49-F238E27FC236}">
                <a16:creationId xmlns="" xmlns:a16="http://schemas.microsoft.com/office/drawing/2014/main" id="{B7C27F30-5406-46F3-BA09-26989D00F39F}"/>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1907AC70-D45B-45DC-89DD-4F3C51D19008}" type="slidenum">
              <a:rPr lang="en-US" altLang="en-US" sz="1200" smtClean="0">
                <a:solidFill>
                  <a:prstClr val="black"/>
                </a:solidFill>
              </a:rPr>
              <a:pPr/>
              <a:t>126</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7AFD8555-B07B-D8D0-1BCB-8029A0F7DC2A}"/>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28220428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70000" lnSpcReduction="20000"/>
          </a:bodyPr>
          <a:lstStyle/>
          <a:p>
            <a:r>
              <a:rPr lang="es-MX" noProof="0" dirty="0"/>
              <a:t>¡Como la depresión!</a:t>
            </a:r>
          </a:p>
          <a:p>
            <a:endParaRPr lang="es-MX" noProof="0" dirty="0"/>
          </a:p>
          <a:p>
            <a:r>
              <a:rPr lang="es-MX" dirty="0"/>
              <a:t>En muchos casos de pacientes diabéticos, la depresión y la diabetes van mano a mano.  La diabetes puede ser difícil por si sola, pero es un reto grande cuando añadimos que una de las complicaciones de la diabetes es la depresión. </a:t>
            </a:r>
            <a:endParaRPr lang="es-MX" noProof="0" dirty="0"/>
          </a:p>
          <a:p>
            <a:endParaRPr lang="es-MX" noProof="0" dirty="0"/>
          </a:p>
          <a:p>
            <a:r>
              <a:rPr lang="es-MX" noProof="0" dirty="0"/>
              <a:t>A veces ignoramos que la depresión sea común en diabéticos o personas en riesgo de diabetes!  Pero es común….si aún no ha visto el video donde hablamos sobre este tema – pida a su promotor de salud que le envíe este video para que pueda ver o repasar esta información.</a:t>
            </a:r>
          </a:p>
          <a:p>
            <a:endParaRPr lang="es-MX" noProof="0" dirty="0"/>
          </a:p>
          <a:p>
            <a:r>
              <a:rPr lang="es-MX" noProof="0" dirty="0"/>
              <a:t>Lo importante de la depresión es reconocer lo que es y lo que no es. </a:t>
            </a:r>
          </a:p>
          <a:p>
            <a:endParaRPr lang="es-MX" noProof="0" dirty="0"/>
          </a:p>
          <a:p>
            <a:r>
              <a:rPr lang="es-MX" noProof="0" dirty="0"/>
              <a:t>LO QUE SI ES: </a:t>
            </a:r>
            <a:r>
              <a:rPr lang="es-MX" dirty="0"/>
              <a:t>la depresión es un estado de tristeza profunda y prolongada que dura por mas de unas semanas sin una causa evidente o fácilmente definida.</a:t>
            </a:r>
          </a:p>
          <a:p>
            <a:endParaRPr lang="es-MX" noProof="0" dirty="0"/>
          </a:p>
          <a:p>
            <a:r>
              <a:rPr lang="es-MX" noProof="0" dirty="0"/>
              <a:t>LO QUE NO ES:  </a:t>
            </a:r>
            <a:r>
              <a:rPr lang="es-MX" dirty="0"/>
              <a:t>No es un signo de debilidad y no debe ser considerada de esta manera.  </a:t>
            </a:r>
          </a:p>
          <a:p>
            <a:endParaRPr lang="es-MX" dirty="0"/>
          </a:p>
          <a:p>
            <a:r>
              <a:rPr lang="es-MX" dirty="0"/>
              <a:t>Recuerde:  Dios nos hizo sensibles…..con sentimientos…..y muchas veces no hemos logrado entender que eso nos convierte solo en HUMANOS NORMALES!</a:t>
            </a:r>
          </a:p>
          <a:p>
            <a:endParaRPr lang="es-MX" dirty="0"/>
          </a:p>
          <a:p>
            <a:r>
              <a:rPr lang="es-MX" dirty="0"/>
              <a:t>Cualquiera que sea la razón por la que usted esté pasando por alguna de estas complicaciones, sepa que tiene la esperanza de tener un equipo que está dispuesto a ayudarle cualquiera que sea su situación.  Lo mas probable es que como promotores de salud, también hemos pasado por experiencias similares a la que usted está enfrentando.….estamos a una sola llamada de poder ayudarle con ayuda practica, pero también con oración.</a:t>
            </a:r>
          </a:p>
          <a:p>
            <a:endParaRPr lang="es-MX" dirty="0"/>
          </a:p>
          <a:p>
            <a:r>
              <a:rPr lang="es-MX" dirty="0"/>
              <a:t>Pero como podemos prevenir la depresión??</a:t>
            </a:r>
          </a:p>
          <a:p>
            <a:endParaRPr lang="es-MX" dirty="0"/>
          </a:p>
          <a:p>
            <a:r>
              <a:rPr lang="es-MX" dirty="0"/>
              <a:t>Controlando lo que comemos, saliendo a hacer ejercicio y haciendo nuestras revisiones medicas rutinarias…. En otras palabras, puede que usted no tenga depresión – puede que haya algún problema medico!  Por ejemplo, si sus niveles de vitamina B12 están bajos – su cuerpo puede simular una depresión.  Esta deficiencia es común en pacientes con diabetes y esta es la razón por la cual su doctor revisa regularmente sus niveles de vitamina b12.  Asegúrese que si su doctor le ha recomendado algún suplemento – lo tome en la dosis que su doctor le ha recomendado.  MAS no significa MEJOR….debe seguir las instrucciones de su doctor.</a:t>
            </a:r>
          </a:p>
          <a:p>
            <a:endParaRPr lang="es-MX" dirty="0"/>
          </a:p>
          <a:p>
            <a:r>
              <a:rPr lang="es-MX" dirty="0"/>
              <a:t>En cuanto al ejercicio – es absolutamente necesario para su salud, pero mucho mas si sufre de depresión – el salir, interactuar con otros mientras camina le ayudará a sentirse mejor.</a:t>
            </a:r>
          </a:p>
          <a:p>
            <a:endParaRPr lang="es-MX" dirty="0"/>
          </a:p>
          <a:p>
            <a:endParaRPr lang="es-MX" noProof="0" dirty="0"/>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127</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51A75A26-E008-149E-E306-3D24BD2F91B1}"/>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155373691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s-MX" noProof="0" dirty="0"/>
              <a:t>Recuerda que hablamos que su cuerpo está TODO conectado por estas venas y arterias.  Estas venas y arterias terminan en estas extremidades y se dañan con el exceso descontrolado de azúcar.  Comúnmente escuchamos que producen falta de sensibilidad en las extremidades… en sus pies y en sus manos….pero sabia que también terminan en sus órganos sexuales?!  Estas venas llegan hasta esos órganos y al dañarse, la sangre no alcanza a llegar hasta ese punto y pierde sensibilidad.  Es por eso que los hombres que tienen este tipo de daño causado por años de deterioro a causa del exceso de azúcar en la sangre tiene problemas para lograr una erección.  Cuando su azúcar está alta, su colesterol esta descontrolado y su presión arteria está elevada, estos órganos se afectan también…..tanto en hombres como en mujeres!  Las mujeres que tienen estos problemas de azúcar descontrolado, también pueden perder sensibilidad e inclusive llegar a no tener suficiente sensibilidad para poder disfrutar una relación sexual.  Entre mas de estas condiciones medicas como diabetes, colesterol o presión arterial elevadas sufra usted, mas alto el riesgo.  Tenemos que cuidarnos ya….porque entre mas daño causemos a nuestro cuerpo, mas fácilmente se convierte en daño irreversible.</a:t>
            </a:r>
          </a:p>
          <a:p>
            <a:endParaRPr lang="es-MX" noProof="0" dirty="0"/>
          </a:p>
          <a:p>
            <a:r>
              <a:rPr lang="es-MX" noProof="0" dirty="0"/>
              <a:t>Entonces, cuidemos de nuestros cuerpos, por nuestro bienestar y salud…pero también por el bienestar de los que nos rodean…de los que queremos más.  Prevenir estas complicaciones igual sigue siendo el mismo….</a:t>
            </a:r>
          </a:p>
          <a:p>
            <a:endParaRPr lang="es-MX" noProof="0" dirty="0"/>
          </a:p>
        </p:txBody>
      </p:sp>
      <p:sp>
        <p:nvSpPr>
          <p:cNvPr id="4" name="Slide Number Placeholder 3"/>
          <p:cNvSpPr>
            <a:spLocks noGrp="1"/>
          </p:cNvSpPr>
          <p:nvPr>
            <p:ph type="sldNum" sz="quarter" idx="5"/>
          </p:nvPr>
        </p:nvSpPr>
        <p:spPr/>
        <p:txBody>
          <a:bodyPr/>
          <a:lstStyle/>
          <a:p>
            <a:fld id="{6DFFA136-D38B-46BD-B25D-4D9F4CFA34BC}" type="slidenum">
              <a:rPr lang="en-US" altLang="en-US" smtClean="0">
                <a:solidFill>
                  <a:prstClr val="black"/>
                </a:solidFill>
              </a:rPr>
              <a:pPr/>
              <a:t>128</a:t>
            </a:fld>
            <a:endParaRPr lang="en-US" altLang="en-US">
              <a:solidFill>
                <a:prstClr val="black"/>
              </a:solidFill>
            </a:endParaRPr>
          </a:p>
        </p:txBody>
      </p:sp>
      <p:sp>
        <p:nvSpPr>
          <p:cNvPr id="7" name="Slide Image Placeholder 6">
            <a:extLst>
              <a:ext uri="{FF2B5EF4-FFF2-40B4-BE49-F238E27FC236}">
                <a16:creationId xmlns="" xmlns:a16="http://schemas.microsoft.com/office/drawing/2014/main" id="{E60AE07E-86E6-9950-73D4-32BEE8F63BD7}"/>
              </a:ext>
            </a:extLst>
          </p:cNvPr>
          <p:cNvSpPr>
            <a:spLocks noGrp="1" noRot="1" noChangeAspect="1"/>
          </p:cNvSpPr>
          <p:nvPr>
            <p:ph type="sldImg"/>
          </p:nvPr>
        </p:nvSpPr>
        <p:spPr/>
      </p:sp>
    </p:spTree>
    <p:extLst>
      <p:ext uri="{BB962C8B-B14F-4D97-AF65-F5344CB8AC3E}">
        <p14:creationId xmlns:p14="http://schemas.microsoft.com/office/powerpoint/2010/main" val="99103961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Notes Placeholder 2"/>
          <p:cNvSpPr>
            <a:spLocks noGrp="1"/>
          </p:cNvSpPr>
          <p:nvPr>
            <p:ph type="body" idx="1"/>
          </p:nvPr>
        </p:nvSpPr>
        <p:spPr/>
        <p:txBody>
          <a:bodyPr/>
          <a:lstStyle/>
          <a:p>
            <a:r>
              <a:rPr lang="es-MX" noProof="0" dirty="0"/>
              <a:t>Recuerde de lo que hablamos….todo en su cuerpo está conectado y LA PREVENCION se manifiesta como un carro con 4 ruedas…. ….cada carro se mueve con 4 llantas y al descuidar una – el carro no avanzará.</a:t>
            </a:r>
          </a:p>
          <a:p>
            <a:endParaRPr lang="es-MX" noProof="0" dirty="0"/>
          </a:p>
          <a:p>
            <a:r>
              <a:rPr lang="es-MX" noProof="0" dirty="0"/>
              <a:t>Su tratamiento incluye cuatro ruedas….. no descuide ninguna</a:t>
            </a:r>
          </a:p>
          <a:p>
            <a:endParaRPr lang="es-MX" noProof="0" dirty="0"/>
          </a:p>
          <a:p>
            <a:r>
              <a:rPr lang="es-MX" noProof="0" dirty="0"/>
              <a:t>Estas cuatro ruedas son : MEDICAMENTOS, ALIMENTACION, EJERCICIO, APOYO SOCIAL DE FAMILIARES Y AMIGOS</a:t>
            </a:r>
          </a:p>
          <a:p>
            <a:endParaRPr lang="es-MX" noProof="0" dirty="0"/>
          </a:p>
        </p:txBody>
      </p:sp>
      <p:sp>
        <p:nvSpPr>
          <p:cNvPr id="54276" name="Slide Number Placeholder 3"/>
          <p:cNvSpPr>
            <a:spLocks noGrp="1"/>
          </p:cNvSpPr>
          <p:nvPr>
            <p:ph type="sldNum" sz="quarter" idx="5"/>
          </p:nvPr>
        </p:nvSpPr>
        <p:spPr/>
        <p:txBody>
          <a:bodyPr/>
          <a:lstStyle/>
          <a:p>
            <a:fld id="{9B204A0D-CA98-4103-BDF8-1796AEF11EA8}" type="slidenum">
              <a:rPr lang="en-US">
                <a:solidFill>
                  <a:prstClr val="black"/>
                </a:solidFill>
              </a:rPr>
              <a:pPr/>
              <a:t>129</a:t>
            </a:fld>
            <a:endParaRPr lang="en-US">
              <a:solidFill>
                <a:prstClr val="black"/>
              </a:solidFill>
            </a:endParaRPr>
          </a:p>
        </p:txBody>
      </p:sp>
      <p:sp>
        <p:nvSpPr>
          <p:cNvPr id="4" name="Slide Image Placeholder 3">
            <a:extLst>
              <a:ext uri="{FF2B5EF4-FFF2-40B4-BE49-F238E27FC236}">
                <a16:creationId xmlns="" xmlns:a16="http://schemas.microsoft.com/office/drawing/2014/main" id="{2B9C73AD-3DB5-CF6F-AB6A-3DCAA2BEA17A}"/>
              </a:ext>
            </a:extLst>
          </p:cNvPr>
          <p:cNvSpPr>
            <a:spLocks noGrp="1" noRot="1" noChangeAspect="1"/>
          </p:cNvSpPr>
          <p:nvPr>
            <p:ph type="sldImg"/>
          </p:nvPr>
        </p:nvSpPr>
        <p:spPr/>
      </p:sp>
    </p:spTree>
    <p:extLst>
      <p:ext uri="{BB962C8B-B14F-4D97-AF65-F5344CB8AC3E}">
        <p14:creationId xmlns:p14="http://schemas.microsoft.com/office/powerpoint/2010/main" val="2968642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La rana se va a quedar ahí….disfrutando de su agua tibiecita.  Sin embargo va a llegar el momento con esa lumbre, que el agua hierva también!  Pero como el cambio de temperatura va a ser poco a poquito, esa rana no va a notar la diferencia.  No tiene la capacidad de notarla.  En unos minutos, usted verá que aun que el agua está hirviendo, la rana no va a saltar porque no siente la diferencia.  Se va a cocer poco a poco y va a morir, por que no notó la diferencia, aunque su cuerpo igual sufrió la consecuencia del agua hirviendo.</a:t>
            </a:r>
          </a:p>
          <a:p>
            <a:pPr defTabSz="966612">
              <a:defRPr/>
            </a:pPr>
            <a:endParaRPr lang="es-MX" noProof="0" dirty="0">
              <a:ea typeface="ＭＳ Ｐゴシック" pitchFamily="34" charset="-128"/>
            </a:endParaRPr>
          </a:p>
          <a:p>
            <a:pPr defTabSz="966612">
              <a:defRPr/>
            </a:pPr>
            <a:r>
              <a:rPr lang="es-MX" noProof="0" dirty="0">
                <a:ea typeface="ＭＳ Ｐゴシック" pitchFamily="34" charset="-128"/>
              </a:rPr>
              <a:t>Nos pasa igual a nosotros……no sentimos esa acumulación de glucosa en la sangre….nos acostumbramos a que vaya subiendo el riesgo poco a poco sin que lo notemos.  Sin embargo el daño a sus órganos sigue sucediendo y solo lo sentimos cuando es demasiado tarde y llega ese ataque cardiaco o cuando perdemos la vista.</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13</a:t>
            </a:fld>
            <a:endParaRPr lang="en-US" noProof="0" dirty="0"/>
          </a:p>
        </p:txBody>
      </p:sp>
    </p:spTree>
    <p:extLst>
      <p:ext uri="{BB962C8B-B14F-4D97-AF65-F5344CB8AC3E}">
        <p14:creationId xmlns:p14="http://schemas.microsoft.com/office/powerpoint/2010/main" val="26499772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Notes Placeholder 2"/>
          <p:cNvSpPr>
            <a:spLocks noGrp="1"/>
          </p:cNvSpPr>
          <p:nvPr>
            <p:ph type="body" idx="1"/>
          </p:nvPr>
        </p:nvSpPr>
        <p:spPr/>
        <p:txBody>
          <a:bodyPr/>
          <a:lstStyle/>
          <a:p>
            <a:r>
              <a:rPr lang="es-MX" noProof="0" dirty="0"/>
              <a:t>Una de esas 4 ruedas es el medicamento.  Algunas personas necesitaran medicamento y otras no – consulte con su doctor…..el le indicará cuando empezar a tomar un medicamento y cuando dejar de tomarlo.  El le dará consejo de acuerdo a lo que usted en particular necesita y en las cantidades que le ayudaran.  Si embargo veces su doctor tendrá que ajustar las dosis.  Es bueno que si su doctor le recomienda medicamentos, usted los tome y le reporte como se siente directamente o a través de su promotor de salud.  Pero no solo dependa de los medicamentos….</a:t>
            </a:r>
          </a:p>
        </p:txBody>
      </p:sp>
      <p:sp>
        <p:nvSpPr>
          <p:cNvPr id="64516" name="Slide Number Placeholder 3"/>
          <p:cNvSpPr>
            <a:spLocks noGrp="1"/>
          </p:cNvSpPr>
          <p:nvPr>
            <p:ph type="sldNum" sz="quarter" idx="5"/>
          </p:nvPr>
        </p:nvSpPr>
        <p:spPr/>
        <p:txBody>
          <a:bodyPr/>
          <a:lstStyle/>
          <a:p>
            <a:fld id="{F4247A95-73EA-4482-B0FD-203AD75E1925}" type="slidenum">
              <a:rPr lang="en-US">
                <a:solidFill>
                  <a:prstClr val="black"/>
                </a:solidFill>
              </a:rPr>
              <a:pPr/>
              <a:t>130</a:t>
            </a:fld>
            <a:endParaRPr lang="en-US">
              <a:solidFill>
                <a:prstClr val="black"/>
              </a:solidFill>
            </a:endParaRPr>
          </a:p>
        </p:txBody>
      </p:sp>
      <p:sp>
        <p:nvSpPr>
          <p:cNvPr id="4" name="Slide Image Placeholder 3">
            <a:extLst>
              <a:ext uri="{FF2B5EF4-FFF2-40B4-BE49-F238E27FC236}">
                <a16:creationId xmlns="" xmlns:a16="http://schemas.microsoft.com/office/drawing/2014/main" id="{2615147F-DEAE-1CB9-B665-743A17F780A8}"/>
              </a:ext>
            </a:extLst>
          </p:cNvPr>
          <p:cNvSpPr>
            <a:spLocks noGrp="1" noRot="1" noChangeAspect="1"/>
          </p:cNvSpPr>
          <p:nvPr>
            <p:ph type="sldImg"/>
          </p:nvPr>
        </p:nvSpPr>
        <p:spPr/>
      </p:sp>
    </p:spTree>
    <p:extLst>
      <p:ext uri="{BB962C8B-B14F-4D97-AF65-F5344CB8AC3E}">
        <p14:creationId xmlns:p14="http://schemas.microsoft.com/office/powerpoint/2010/main" val="108880997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Notes Placeholder 2"/>
          <p:cNvSpPr>
            <a:spLocks noGrp="1"/>
          </p:cNvSpPr>
          <p:nvPr>
            <p:ph type="body" idx="1"/>
          </p:nvPr>
        </p:nvSpPr>
        <p:spPr/>
        <p:txBody>
          <a:bodyPr/>
          <a:lstStyle/>
          <a:p>
            <a:r>
              <a:rPr lang="es-MX" noProof="0" dirty="0"/>
              <a:t>La segunda de esas ruedas para que ese carro de salud funcione es su alimentación!  SI, SI….otra vez con la alimentación.  Su alimentación es clave para su éxito en su salud.  NO Podemos separar la mente del cuerpo.  En otras palabras, si usted tiene una alimentación mala y nunca ejercita, no puede esperar que otras de sus áreas como su fuerza, animo y deseo sexual estén bien!  Su cuerpo está conectado!!!  Cuando usted se alimenta bien y sanamente, su cuerpo responde positivamente y usted comienza a sentirse con energía, ánimo y mas feliz.  Esto es importante para prevenir las complicaciones de las que hemos hablado.</a:t>
            </a:r>
          </a:p>
        </p:txBody>
      </p:sp>
      <p:sp>
        <p:nvSpPr>
          <p:cNvPr id="58372" name="Slide Number Placeholder 3"/>
          <p:cNvSpPr>
            <a:spLocks noGrp="1"/>
          </p:cNvSpPr>
          <p:nvPr>
            <p:ph type="sldNum" sz="quarter" idx="5"/>
          </p:nvPr>
        </p:nvSpPr>
        <p:spPr/>
        <p:txBody>
          <a:bodyPr/>
          <a:lstStyle/>
          <a:p>
            <a:fld id="{B4AC2BFC-B623-4CF0-B189-43EB90621723}" type="slidenum">
              <a:rPr lang="en-US">
                <a:solidFill>
                  <a:prstClr val="black"/>
                </a:solidFill>
              </a:rPr>
              <a:pPr/>
              <a:t>131</a:t>
            </a:fld>
            <a:endParaRPr lang="en-US">
              <a:solidFill>
                <a:prstClr val="black"/>
              </a:solidFill>
            </a:endParaRPr>
          </a:p>
        </p:txBody>
      </p:sp>
      <p:sp>
        <p:nvSpPr>
          <p:cNvPr id="4" name="Slide Image Placeholder 3">
            <a:extLst>
              <a:ext uri="{FF2B5EF4-FFF2-40B4-BE49-F238E27FC236}">
                <a16:creationId xmlns="" xmlns:a16="http://schemas.microsoft.com/office/drawing/2014/main" id="{64581D07-DE48-0E1F-5655-6564968106B2}"/>
              </a:ext>
            </a:extLst>
          </p:cNvPr>
          <p:cNvSpPr>
            <a:spLocks noGrp="1" noRot="1" noChangeAspect="1"/>
          </p:cNvSpPr>
          <p:nvPr>
            <p:ph type="sldImg"/>
          </p:nvPr>
        </p:nvSpPr>
        <p:spPr/>
      </p:sp>
    </p:spTree>
    <p:extLst>
      <p:ext uri="{BB962C8B-B14F-4D97-AF65-F5344CB8AC3E}">
        <p14:creationId xmlns:p14="http://schemas.microsoft.com/office/powerpoint/2010/main" val="36330275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Notes Placeholder 2"/>
          <p:cNvSpPr>
            <a:spLocks noGrp="1"/>
          </p:cNvSpPr>
          <p:nvPr>
            <p:ph type="body" idx="1"/>
          </p:nvPr>
        </p:nvSpPr>
        <p:spPr/>
        <p:txBody>
          <a:bodyPr/>
          <a:lstStyle/>
          <a:p>
            <a:r>
              <a:rPr lang="es-MX" noProof="0" dirty="0"/>
              <a:t>Otra de esas ruedas para un carro saludable es mantener su peso bajo control.  Esto es importante tanto como para su salud sexual como para su depresión y la mayoría de las complicaciones que vimos hoy.  Cuidarse a si mismo y tener un peso saludable sube esos químicos buenos en su sangre…..es como un medicamento natural para la depresión e incrementa su deseo sexual y su fuerza.</a:t>
            </a:r>
          </a:p>
          <a:p>
            <a:endParaRPr lang="es-MX" noProof="0" dirty="0"/>
          </a:p>
          <a:p>
            <a:r>
              <a:rPr lang="es-MX" noProof="0" dirty="0"/>
              <a:t>El solo salir a caminar y respirar aire fresco es de MUCHA ayuda….no tiene que correr un maratón!  Pero si hay que hacerlo de manera regular.</a:t>
            </a:r>
          </a:p>
          <a:p>
            <a:endParaRPr lang="es-MX" noProof="0" dirty="0"/>
          </a:p>
          <a:p>
            <a:endParaRPr lang="es-MX" noProof="0" dirty="0"/>
          </a:p>
          <a:p>
            <a:endParaRPr lang="es-MX" noProof="0" dirty="0"/>
          </a:p>
        </p:txBody>
      </p:sp>
      <p:sp>
        <p:nvSpPr>
          <p:cNvPr id="66564" name="Slide Number Placeholder 3"/>
          <p:cNvSpPr>
            <a:spLocks noGrp="1"/>
          </p:cNvSpPr>
          <p:nvPr>
            <p:ph type="sldNum" sz="quarter" idx="5"/>
          </p:nvPr>
        </p:nvSpPr>
        <p:spPr/>
        <p:txBody>
          <a:bodyPr/>
          <a:lstStyle/>
          <a:p>
            <a:fld id="{A2D0EF31-5993-4985-8149-845028D1C62B}" type="slidenum">
              <a:rPr lang="en-US">
                <a:solidFill>
                  <a:prstClr val="black"/>
                </a:solidFill>
              </a:rPr>
              <a:pPr/>
              <a:t>132</a:t>
            </a:fld>
            <a:endParaRPr lang="en-US">
              <a:solidFill>
                <a:prstClr val="black"/>
              </a:solidFill>
            </a:endParaRPr>
          </a:p>
        </p:txBody>
      </p:sp>
      <p:sp>
        <p:nvSpPr>
          <p:cNvPr id="4" name="Slide Image Placeholder 3">
            <a:extLst>
              <a:ext uri="{FF2B5EF4-FFF2-40B4-BE49-F238E27FC236}">
                <a16:creationId xmlns="" xmlns:a16="http://schemas.microsoft.com/office/drawing/2014/main" id="{0C275EC1-D895-DC0F-48CE-13840FE9A8A2}"/>
              </a:ext>
            </a:extLst>
          </p:cNvPr>
          <p:cNvSpPr>
            <a:spLocks noGrp="1" noRot="1" noChangeAspect="1"/>
          </p:cNvSpPr>
          <p:nvPr>
            <p:ph type="sldImg"/>
          </p:nvPr>
        </p:nvSpPr>
        <p:spPr/>
      </p:sp>
    </p:spTree>
    <p:extLst>
      <p:ext uri="{BB962C8B-B14F-4D97-AF65-F5344CB8AC3E}">
        <p14:creationId xmlns:p14="http://schemas.microsoft.com/office/powerpoint/2010/main" val="39587522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a:extLst>
              <a:ext uri="{FF2B5EF4-FFF2-40B4-BE49-F238E27FC236}">
                <a16:creationId xmlns="" xmlns:a16="http://schemas.microsoft.com/office/drawing/2014/main" id="{4DF994F4-2E40-48E7-8A88-2D9A8103E6C3}"/>
              </a:ext>
            </a:extLst>
          </p:cNvPr>
          <p:cNvSpPr>
            <a:spLocks noGrp="1"/>
          </p:cNvSpPr>
          <p:nvPr>
            <p:ph type="body" idx="1"/>
          </p:nvPr>
        </p:nvSpPr>
        <p:spPr/>
        <p:txBody>
          <a:bodyPr/>
          <a:lstStyle/>
          <a:p>
            <a:r>
              <a:rPr lang="es-MX" noProof="0" dirty="0"/>
              <a:t>La ultima de esas ruedas para su salud es el apoyo social de familiares, amigos e iglesia.  Tener gente que le anime en su vida es muy importante.  Rodéese de gente que le anime….SEA una persona que anima a otros – usted podrá ver el cambio en las personas de su alrededor cuando se convierta usted también en alguien positivo que anima a otros.</a:t>
            </a:r>
          </a:p>
          <a:p>
            <a:endParaRPr lang="es-MX" noProof="0" dirty="0"/>
          </a:p>
          <a:p>
            <a:r>
              <a:rPr lang="es-MX" noProof="0" dirty="0"/>
              <a:t>Recuerde que queremos ser parte de su equipo!  La razón por la que su doctor y nosotros como sus promotores de salud insistimos en controlar sus números de azúcar, presión arterial y peso, es por que a diario vemos los efectos de vivir con descontrol.  Queremos que pueda disfrutar de mejor calidad de vida, porque igual o mas importante que cuantos años vivimos, es que calidad de años tendremos.  Todo lo que compartimos con usted hoy le ayudara a vivir con mejor calidad y prevenir complicaciones medicas.</a:t>
            </a:r>
          </a:p>
          <a:p>
            <a:endParaRPr lang="es-MX" altLang="en-US" noProof="0" dirty="0"/>
          </a:p>
          <a:p>
            <a:r>
              <a:rPr lang="es-MX" altLang="en-US" noProof="0" dirty="0"/>
              <a:t>Estamos de su lado y estamos aquí para ayudarle.</a:t>
            </a:r>
          </a:p>
        </p:txBody>
      </p:sp>
      <p:sp>
        <p:nvSpPr>
          <p:cNvPr id="4" name="Slide Number Placeholder 3">
            <a:extLst>
              <a:ext uri="{FF2B5EF4-FFF2-40B4-BE49-F238E27FC236}">
                <a16:creationId xmlns="" xmlns:a16="http://schemas.microsoft.com/office/drawing/2014/main" id="{6235B90B-42A2-4528-841C-98EF0DC304F6}"/>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2BFD6E53-5082-4F28-A010-9599BEE5313E}" type="slidenum">
              <a:rPr lang="en-US" altLang="en-US" sz="1200">
                <a:solidFill>
                  <a:prstClr val="black"/>
                </a:solidFill>
              </a:rPr>
              <a:pPr/>
              <a:t>133</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C01082A5-9A82-2461-CA83-A24E7AB70CA8}"/>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15863553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Notes Placeholder 2">
            <a:extLst>
              <a:ext uri="{FF2B5EF4-FFF2-40B4-BE49-F238E27FC236}">
                <a16:creationId xmlns="" xmlns:a16="http://schemas.microsoft.com/office/drawing/2014/main" id="{CA59C693-A16E-4807-A00E-C9FF4ACC4672}"/>
              </a:ext>
            </a:extLst>
          </p:cNvPr>
          <p:cNvSpPr>
            <a:spLocks noGrp="1"/>
          </p:cNvSpPr>
          <p:nvPr>
            <p:ph type="body" idx="1"/>
          </p:nvPr>
        </p:nvSpPr>
        <p:spPr/>
        <p:txBody>
          <a:bodyPr/>
          <a:lstStyle/>
          <a:p>
            <a:r>
              <a:rPr lang="es-MX" altLang="en-US" noProof="0" dirty="0"/>
              <a:t>No se desanime si no ha logrado mantener todas sus metas.  Le queremos animar a continuar con sus disciplinas que ha aprendido hasta ahora, pero no queremos que se desanime.  El proceso de cambiar a veces sufre de momentos largos de disciplina, seguidos por desanimo.  Si esta pasando por un momento de desanimo, háganoslo saber, queremos ayudarle a retomar sus metas.  En el proceso de cambios necesitamos mucho de poder platicar con alguien que haya pasado por lo mismo, por el desanimo, que nos ayude a reenfocar. </a:t>
            </a:r>
          </a:p>
          <a:p>
            <a:endParaRPr lang="es-MX" altLang="en-US" noProof="0" dirty="0"/>
          </a:p>
          <a:p>
            <a:r>
              <a:rPr lang="es-MX" altLang="en-US" noProof="0" dirty="0"/>
              <a:t>Es importante que siga con sus medicamentos, sus Buenos hábitos de comida y que siga hablando con su promotor de salud.  No se de por vencido – todos necesitamos seguir mejorando – siempre hay mas maneras de crecer, cambiar y mejorar.  Necesitamos hacer cambios de por vida – no solo por una temporada.  Retome el control de su salud.</a:t>
            </a:r>
          </a:p>
        </p:txBody>
      </p:sp>
      <p:sp>
        <p:nvSpPr>
          <p:cNvPr id="4" name="Slide Number Placeholder 3">
            <a:extLst>
              <a:ext uri="{FF2B5EF4-FFF2-40B4-BE49-F238E27FC236}">
                <a16:creationId xmlns="" xmlns:a16="http://schemas.microsoft.com/office/drawing/2014/main" id="{B994F6F1-88CA-4DC0-8CA6-2E06AD0CE59A}"/>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968DC71A-1519-47CA-AC5D-93975B985968}" type="slidenum">
              <a:rPr lang="en-US" altLang="en-US" sz="1200">
                <a:solidFill>
                  <a:prstClr val="black"/>
                </a:solidFill>
              </a:rPr>
              <a:pPr/>
              <a:t>134</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F13D76E8-CE3C-53B9-EF04-84974789A59C}"/>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27844127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Notes Placeholder 2">
            <a:extLst>
              <a:ext uri="{FF2B5EF4-FFF2-40B4-BE49-F238E27FC236}">
                <a16:creationId xmlns="" xmlns:a16="http://schemas.microsoft.com/office/drawing/2014/main" id="{144E6A20-D5B4-42CF-9B5B-7FD52A11C566}"/>
              </a:ext>
            </a:extLst>
          </p:cNvPr>
          <p:cNvSpPr>
            <a:spLocks noGrp="1"/>
          </p:cNvSpPr>
          <p:nvPr>
            <p:ph type="body" idx="1"/>
          </p:nvPr>
        </p:nvSpPr>
        <p:spPr/>
        <p:txBody>
          <a:bodyPr/>
          <a:lstStyle/>
          <a:p>
            <a:r>
              <a:rPr lang="es-MX" altLang="en-US" noProof="0" dirty="0"/>
              <a:t>Recuerde, la meta es correr un maratón de mejores hábitos toda su vida – y no solo hacer cambios que duren unas semanas.</a:t>
            </a:r>
          </a:p>
          <a:p>
            <a:endParaRPr lang="es-MX" altLang="en-US" noProof="0" dirty="0"/>
          </a:p>
          <a:p>
            <a:r>
              <a:rPr lang="es-MX" altLang="en-US" noProof="0" dirty="0"/>
              <a:t>Esperamos que use esta información y que la repase si lo necesita.   El próximo mes empezaremos a hablarle cada dos semanas, pero esperamos que nos llame si necesita de nuestra ayuda.</a:t>
            </a:r>
          </a:p>
          <a:p>
            <a:endParaRPr lang="es-MX" altLang="en-US" noProof="0" dirty="0"/>
          </a:p>
          <a:p>
            <a:r>
              <a:rPr lang="es-MX" altLang="en-US" noProof="0" dirty="0"/>
              <a:t>¡¡Hasta la próxima!!</a:t>
            </a:r>
          </a:p>
          <a:p>
            <a:endParaRPr lang="es-MX" altLang="en-US" noProof="0" dirty="0"/>
          </a:p>
        </p:txBody>
      </p:sp>
      <p:sp>
        <p:nvSpPr>
          <p:cNvPr id="4" name="Slide Number Placeholder 3">
            <a:extLst>
              <a:ext uri="{FF2B5EF4-FFF2-40B4-BE49-F238E27FC236}">
                <a16:creationId xmlns="" xmlns:a16="http://schemas.microsoft.com/office/drawing/2014/main" id="{3C16D12F-CCE2-4ABF-B75E-F2631ABEE554}"/>
              </a:ext>
            </a:extLst>
          </p:cNvPr>
          <p:cNvSpPr>
            <a:spLocks noGrp="1"/>
          </p:cNvSpPr>
          <p:nvPr>
            <p:ph type="sldNum" sz="quarter" idx="5"/>
          </p:nvPr>
        </p:nvSpPr>
        <p:spPr/>
        <p:txBody>
          <a:bodyPr/>
          <a:lstStyle>
            <a:lvl1pPr eaLnBrk="0" hangingPunct="0">
              <a:defRPr sz="5100">
                <a:solidFill>
                  <a:schemeClr val="tx1"/>
                </a:solidFill>
                <a:latin typeface="Arial" panose="020B0604020202020204" pitchFamily="34" charset="0"/>
                <a:ea typeface="ＭＳ Ｐゴシック" panose="020B0600070205080204" pitchFamily="34" charset="-128"/>
              </a:defRPr>
            </a:lvl1pPr>
            <a:lvl2pPr marL="51206400" indent="-51206400" eaLnBrk="0" hangingPunct="0">
              <a:defRPr sz="5100">
                <a:solidFill>
                  <a:schemeClr val="tx1"/>
                </a:solidFill>
                <a:latin typeface="Arial" panose="020B0604020202020204" pitchFamily="34" charset="0"/>
                <a:ea typeface="ＭＳ Ｐゴシック" panose="020B0600070205080204" pitchFamily="34" charset="-128"/>
              </a:defRPr>
            </a:lvl2pPr>
            <a:lvl3pPr eaLnBrk="0" hangingPunct="0">
              <a:defRPr sz="5100">
                <a:solidFill>
                  <a:schemeClr val="tx1"/>
                </a:solidFill>
                <a:latin typeface="Arial" panose="020B0604020202020204" pitchFamily="34" charset="0"/>
                <a:ea typeface="ＭＳ Ｐゴシック" panose="020B0600070205080204" pitchFamily="34" charset="-128"/>
              </a:defRPr>
            </a:lvl3pPr>
            <a:lvl4pPr eaLnBrk="0" hangingPunct="0">
              <a:defRPr sz="5100">
                <a:solidFill>
                  <a:schemeClr val="tx1"/>
                </a:solidFill>
                <a:latin typeface="Arial" panose="020B0604020202020204" pitchFamily="34" charset="0"/>
                <a:ea typeface="ＭＳ Ｐゴシック" panose="020B0600070205080204" pitchFamily="34" charset="-128"/>
              </a:defRPr>
            </a:lvl4pPr>
            <a:lvl5pPr eaLnBrk="0" hangingPunct="0">
              <a:defRPr sz="5100">
                <a:solidFill>
                  <a:schemeClr val="tx1"/>
                </a:solidFill>
                <a:latin typeface="Arial" panose="020B0604020202020204" pitchFamily="34" charset="0"/>
                <a:ea typeface="ＭＳ Ｐゴシック" panose="020B0600070205080204" pitchFamily="34" charset="-128"/>
              </a:defRPr>
            </a:lvl5pPr>
            <a:lvl6pPr marL="971276"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6pPr>
            <a:lvl7pPr marL="1942551"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7pPr>
            <a:lvl8pPr marL="2913827"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8pPr>
            <a:lvl9pPr marL="3885103" eaLnBrk="0" fontAlgn="base" hangingPunct="0">
              <a:spcBef>
                <a:spcPct val="0"/>
              </a:spcBef>
              <a:spcAft>
                <a:spcPct val="0"/>
              </a:spcAft>
              <a:defRPr sz="5100">
                <a:solidFill>
                  <a:schemeClr val="tx1"/>
                </a:solidFill>
                <a:latin typeface="Arial" panose="020B0604020202020204" pitchFamily="34" charset="0"/>
                <a:ea typeface="ＭＳ Ｐゴシック" panose="020B0600070205080204" pitchFamily="34" charset="-128"/>
              </a:defRPr>
            </a:lvl9pPr>
          </a:lstStyle>
          <a:p>
            <a:fld id="{D9EC1A37-42DF-4BBD-BC27-430682B81559}" type="slidenum">
              <a:rPr lang="en-US" altLang="en-US" sz="1200">
                <a:solidFill>
                  <a:prstClr val="black"/>
                </a:solidFill>
              </a:rPr>
              <a:pPr/>
              <a:t>135</a:t>
            </a:fld>
            <a:endParaRPr lang="en-US" altLang="en-US" sz="1200" dirty="0">
              <a:solidFill>
                <a:prstClr val="black"/>
              </a:solidFill>
            </a:endParaRPr>
          </a:p>
        </p:txBody>
      </p:sp>
      <p:sp>
        <p:nvSpPr>
          <p:cNvPr id="5" name="Slide Image Placeholder 4">
            <a:extLst>
              <a:ext uri="{FF2B5EF4-FFF2-40B4-BE49-F238E27FC236}">
                <a16:creationId xmlns="" xmlns:a16="http://schemas.microsoft.com/office/drawing/2014/main" id="{4B710B30-4D26-228E-55DF-74F19A71ACBB}"/>
              </a:ext>
            </a:extLst>
          </p:cNvPr>
          <p:cNvSpPr>
            <a:spLocks noGrp="1" noRot="1" noChangeAspect="1"/>
          </p:cNvSpPr>
          <p:nvPr>
            <p:ph type="sldImg"/>
          </p:nvPr>
        </p:nvSpPr>
        <p:spPr>
          <a:xfrm>
            <a:off x="731838" y="825500"/>
            <a:ext cx="5872162" cy="3303588"/>
          </a:xfrm>
        </p:spPr>
      </p:sp>
    </p:spTree>
    <p:extLst>
      <p:ext uri="{BB962C8B-B14F-4D97-AF65-F5344CB8AC3E}">
        <p14:creationId xmlns:p14="http://schemas.microsoft.com/office/powerpoint/2010/main" val="48264447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136</a:t>
            </a:fld>
            <a:endParaRPr lang="en-US">
              <a:solidFill>
                <a:prstClr val="black"/>
              </a:solidFill>
            </a:endParaRPr>
          </a:p>
        </p:txBody>
      </p:sp>
    </p:spTree>
    <p:extLst>
      <p:ext uri="{BB962C8B-B14F-4D97-AF65-F5344CB8AC3E}">
        <p14:creationId xmlns:p14="http://schemas.microsoft.com/office/powerpoint/2010/main" val="28811601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Bienvenidos!  Esperemos que esté muy bien aprovechando toda la información que hemos estado proveyendo en estos videos.   Le recuerdo que si no ha podido ver alguno de los videos, puede pedir a su promotor de salud que le envíe los enlaces de los otros videos para que pueda aprovechar este programa de mejor manera.  Si tiene alguna pregunta, por favor llame a su promotor de salud y con gusto trataremos de ayudar.  Este mes y estamos concentrándonos en como Podemos prevenir diabetes y de hecho muchas otras enfermedades y mejorar nuestra calidad de vida a través de el ejercicio.</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137</a:t>
            </a:fld>
            <a:endParaRPr lang="en-US" dirty="0">
              <a:solidFill>
                <a:prstClr val="black"/>
              </a:solidFill>
            </a:endParaRPr>
          </a:p>
        </p:txBody>
      </p:sp>
    </p:spTree>
    <p:extLst>
      <p:ext uri="{BB962C8B-B14F-4D97-AF65-F5344CB8AC3E}">
        <p14:creationId xmlns:p14="http://schemas.microsoft.com/office/powerpoint/2010/main" val="203315256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Empezamos recordándole que siempre es necesario que siga revisando sus niveles de glucosa!  Esto nos ayuda a ver como están afectando nuestros nuevos hábitos nuestro nivel de glucosa.  Recuerde que las metas para mejorar nuestra salud o prevenir diabetes, es el de mantener nuestra glucosa entre 80 y 100 en ayunas.  Números arriba de 100 comienzan a causar que nuestro cuerpo comience a funcionar de manera menos ideal.  Recuerde también que es bueno revisarse la glucosa en la tarde o noche antes de comer y esos niveles los debemos mantener entre 80 y 150.  Y también puede revisar su glucosa dos horas después de cualquier comida y debe estar entre 80 y 200.  Recuerde que esto es cierto tenga o no tenga diabetes y que su cuerpo funcionará de manera mas ideal si mantenemos estos limites.</a:t>
            </a:r>
          </a:p>
          <a:p>
            <a:endParaRPr lang="es-MX" noProof="0" dirty="0">
              <a:ea typeface="ＭＳ Ｐゴシック" pitchFamily="-89" charset="-128"/>
            </a:endParaRPr>
          </a:p>
          <a:p>
            <a:r>
              <a:rPr lang="es-MX" noProof="0" dirty="0">
                <a:ea typeface="ＭＳ Ｐゴシック" pitchFamily="-89" charset="-128"/>
              </a:rPr>
              <a:t>Mantener estos niveles también ayudara a mantener su promedio de tres meses en los números ideales….recuerda como se llama este numero?</a:t>
            </a: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138</a:t>
            </a:fld>
            <a:endParaRPr lang="en-US" dirty="0">
              <a:solidFill>
                <a:prstClr val="black"/>
              </a:solidFill>
            </a:endParaRPr>
          </a:p>
        </p:txBody>
      </p:sp>
    </p:spTree>
    <p:extLst>
      <p:ext uri="{BB962C8B-B14F-4D97-AF65-F5344CB8AC3E}">
        <p14:creationId xmlns:p14="http://schemas.microsoft.com/office/powerpoint/2010/main" val="36893066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 xmlns:a16="http://schemas.microsoft.com/office/drawing/2014/main" id="{2AF7A853-46D2-43DC-B77A-9D0CBA0898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 xmlns:a16="http://schemas.microsoft.com/office/drawing/2014/main" id="{76EE2F53-12EF-444A-9941-9EC12389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a:ea typeface="ＭＳ Ｐゴシック" pitchFamily="-89" charset="-128"/>
              </a:rPr>
              <a:t>Se llama a1c.  Recuerda cual es su meta de A1c?  </a:t>
            </a:r>
          </a:p>
          <a:p>
            <a:r>
              <a:rPr lang="es-MX" noProof="0" dirty="0">
                <a:ea typeface="ＭＳ Ｐゴシック" pitchFamily="-89" charset="-128"/>
              </a:rPr>
              <a:t>A una persona se le considera diabética cuando este numero llega a 6.5 y puede subir muy alto si no se controla.  Esto causa los daños en su cuerpo que hemos compartido con usted en otros meses.</a:t>
            </a:r>
          </a:p>
          <a:p>
            <a:endParaRPr lang="es-MX" noProof="0" dirty="0">
              <a:ea typeface="ＭＳ Ｐゴシック" pitchFamily="-89" charset="-128"/>
            </a:endParaRPr>
          </a:p>
          <a:p>
            <a:r>
              <a:rPr lang="es-MX" noProof="0" dirty="0">
                <a:ea typeface="ＭＳ Ｐゴシック" pitchFamily="-89" charset="-128"/>
              </a:rPr>
              <a:t>Así que lo ideal es mantenerlo abajo de 6.5, pero aún hasta 7.0 consideramos que una persona está con diabetes controlada (o para personas mayores de 65 años, 7.5).  Pero la meta es bajar este número para que su cuerpo funcione mejor. Si está en ese punto de menos de 7.0, Maravilloso!.  Pero si no, lo mas importante es que se dirija a esa meta y NO se de por vencido.</a:t>
            </a:r>
          </a:p>
          <a:p>
            <a:endParaRPr lang="es-MX" noProof="0" dirty="0">
              <a:ea typeface="ＭＳ Ｐゴシック" pitchFamily="-89" charset="-128"/>
            </a:endParaRPr>
          </a:p>
          <a:p>
            <a:endParaRPr lang="es-MX" noProof="0" dirty="0">
              <a:ea typeface="ＭＳ Ｐゴシック" pitchFamily="-89" charset="-128"/>
            </a:endParaRPr>
          </a:p>
        </p:txBody>
      </p:sp>
      <p:sp>
        <p:nvSpPr>
          <p:cNvPr id="4" name="Slide Number Placeholder 3">
            <a:extLst>
              <a:ext uri="{FF2B5EF4-FFF2-40B4-BE49-F238E27FC236}">
                <a16:creationId xmlns="" xmlns:a16="http://schemas.microsoft.com/office/drawing/2014/main" id="{BBE88F56-E9CF-4DF2-887C-0C63A1B249B6}"/>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A51847C5-2BA4-435F-BDB2-0F7DBCD12539}" type="slidenum">
              <a:rPr lang="en-US" altLang="en-US" sz="1300">
                <a:solidFill>
                  <a:prstClr val="black"/>
                </a:solidFill>
                <a:latin typeface="Calibri" panose="020F0502020204030204" pitchFamily="34" charset="0"/>
              </a:rPr>
              <a:pPr eaLnBrk="1" hangingPunct="1"/>
              <a:t>139</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337718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¿Entonces como podemos saber si estamos desarrollando diabetes si no la podemos sentir?  Pues si somos personas relativamente sana, y responsable, nosotros debemos hacernos una revisión medica cada año.  Ahí los doctores hacen varios exámenes para detector si hay alguna enfermedad que se esté empezando a desarrollar.  Uno de esos exámenes que nos hacen es el de el A1c.  Quizá su doctor ya le haya hablado de este examen o quizá usted nunca haya escuchado de el.  Pero lo importante de este examen es entender cual es nuestro numero de A1c y que significa.</a:t>
            </a:r>
          </a:p>
          <a:p>
            <a:endParaRPr lang="es-MX" noProof="0" dirty="0">
              <a:ea typeface="ＭＳ Ｐゴシック" pitchFamily="34" charset="-128"/>
            </a:endParaRPr>
          </a:p>
          <a:p>
            <a:r>
              <a:rPr lang="es-MX" noProof="0" dirty="0">
                <a:ea typeface="ＭＳ Ｐゴシック" pitchFamily="34" charset="-128"/>
              </a:rPr>
              <a:t>El A1c es un promedio de glucosa en la sangre.  Este promedio nos indica cual ha sido nuestro nivel de glucosa en los últimos 3 meses.  No se hace en ayunas por que es un promedio – y no afecta lo que hayamos desayunado el día del examen – sino lo que hemos ido desayunando por los últimos 3 meses.   Si nuestro numero está en 5.7 o mas arriba - estamos en riesgo de desarrollar diabetes – tenemos la posibilidad de hacer cambios de vida, de alimentación y de actividad física PERMANENTES y no llegar a desarrollar la condición.  Pero cuando llegamos a 6.5 o mas – entonces se nos diagnostica diabetes.  </a:t>
            </a:r>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14</a:t>
            </a:fld>
            <a:endParaRPr lang="en-US" noProof="0" dirty="0"/>
          </a:p>
        </p:txBody>
      </p:sp>
    </p:spTree>
    <p:extLst>
      <p:ext uri="{BB962C8B-B14F-4D97-AF65-F5344CB8AC3E}">
        <p14:creationId xmlns:p14="http://schemas.microsoft.com/office/powerpoint/2010/main" val="251054948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Lo mismo con su presión arterial.  Recuerda cual es la meta? La recomendación de  la Asociación Americana de Diabetes es de menos de 120/80…..para este programa les recomendamos que traten de por lo menos bajar de 140/90.  Si no está en ese punto, asegúrese de trabajar en su dirección a su meta</a:t>
            </a:r>
          </a:p>
          <a:p>
            <a:endParaRPr lang="es-MX" noProof="0" dirty="0">
              <a:ea typeface="ＭＳ Ｐゴシック" pitchFamily="-89"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pPr/>
              <a:t>140</a:t>
            </a:fld>
            <a:endParaRPr lang="en-US">
              <a:solidFill>
                <a:prstClr val="black"/>
              </a:solidFill>
              <a:latin typeface="Arial" pitchFamily="34" charset="0"/>
            </a:endParaRPr>
          </a:p>
        </p:txBody>
      </p:sp>
    </p:spTree>
    <p:extLst>
      <p:ext uri="{BB962C8B-B14F-4D97-AF65-F5344CB8AC3E}">
        <p14:creationId xmlns:p14="http://schemas.microsoft.com/office/powerpoint/2010/main" val="10618282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Y con estos recordatorios comenzamos con nuestro tema de hoy….el ejercicio.</a:t>
            </a:r>
          </a:p>
          <a:p>
            <a:endParaRPr lang="es-MX" noProof="0" dirty="0">
              <a:ea typeface="ＭＳ Ｐゴシック" pitchFamily="-89" charset="-128"/>
            </a:endParaRPr>
          </a:p>
          <a:p>
            <a:r>
              <a:rPr lang="es-MX" noProof="0" dirty="0">
                <a:ea typeface="ＭＳ Ｐゴシック" pitchFamily="-89" charset="-128"/>
              </a:rPr>
              <a:t>Que piensa usted cuando alguien menciona ejercicio??? </a:t>
            </a:r>
          </a:p>
          <a:p>
            <a:endParaRPr lang="es-MX" noProof="0" dirty="0">
              <a:ea typeface="ＭＳ Ｐゴシック" pitchFamily="-89" charset="-128"/>
            </a:endParaRPr>
          </a:p>
          <a:p>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141</a:t>
            </a:fld>
            <a:endParaRPr lang="en-US" dirty="0">
              <a:solidFill>
                <a:prstClr val="black"/>
              </a:solidFill>
            </a:endParaRPr>
          </a:p>
        </p:txBody>
      </p:sp>
    </p:spTree>
    <p:extLst>
      <p:ext uri="{BB962C8B-B14F-4D97-AF65-F5344CB8AC3E}">
        <p14:creationId xmlns:p14="http://schemas.microsoft.com/office/powerpoint/2010/main" val="313203185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Las respuestas que hemos recibido antes han sido:  es muy difícil establecer una rutina, o no tengo tiempo, o no tengo donde hacer ejercicio, no se como empezar….</a:t>
            </a:r>
          </a:p>
          <a:p>
            <a:endParaRPr lang="es-MX" noProof="0" dirty="0">
              <a:ea typeface="ＭＳ Ｐゴシック" pitchFamily="-89" charset="-128"/>
            </a:endParaRPr>
          </a:p>
          <a:p>
            <a:r>
              <a:rPr lang="es-MX" noProof="0" dirty="0">
                <a:ea typeface="ＭＳ Ｐゴシック" pitchFamily="-89" charset="-128"/>
              </a:rPr>
              <a:t>La verdad todas son respuestas que hemos evaluado y le estaremos dando algunas ideas.</a:t>
            </a:r>
          </a:p>
          <a:p>
            <a:endParaRPr lang="es-MX" noProof="0" dirty="0">
              <a:ea typeface="ＭＳ Ｐゴシック" pitchFamily="-89" charset="-128"/>
            </a:endParaRPr>
          </a:p>
          <a:p>
            <a:r>
              <a:rPr lang="es-MX" noProof="0" dirty="0">
                <a:ea typeface="ＭＳ Ｐゴシック" pitchFamily="-89" charset="-128"/>
              </a:rPr>
              <a:t>Pero empecemos con una definición….¿que es el ejercicio?</a:t>
            </a:r>
          </a:p>
          <a:p>
            <a:endParaRPr lang="es-MX" noProof="0" dirty="0">
              <a:ea typeface="ＭＳ Ｐゴシック" pitchFamily="-89" charset="-128"/>
            </a:endParaRPr>
          </a:p>
          <a:p>
            <a:r>
              <a:rPr lang="es-MX" noProof="0" dirty="0">
                <a:ea typeface="ＭＳ Ｐゴシック" pitchFamily="-89" charset="-128"/>
              </a:rPr>
              <a:t>Por definición, es un “esfuerzo físico con la meta de mantener o lograr salud”</a:t>
            </a:r>
          </a:p>
          <a:p>
            <a:endParaRPr lang="es-MX" noProof="0" dirty="0">
              <a:ea typeface="ＭＳ Ｐゴシック" pitchFamily="-89" charset="-128"/>
            </a:endParaRPr>
          </a:p>
          <a:p>
            <a:r>
              <a:rPr lang="es-MX" noProof="0" dirty="0">
                <a:ea typeface="ＭＳ Ｐゴシック" pitchFamily="-89" charset="-128"/>
              </a:rPr>
              <a:t>El ejercicio es frecuentemente un tema que no nos gusta hablar.  Hay ideas de que no es divertido, es muy agotador, y que tarda mucho.</a:t>
            </a:r>
          </a:p>
          <a:p>
            <a:endParaRPr lang="es-MX" noProof="0" dirty="0">
              <a:ea typeface="ＭＳ Ｐゴシック" pitchFamily="-89" charset="-128"/>
            </a:endParaRPr>
          </a:p>
          <a:p>
            <a:r>
              <a:rPr lang="es-MX" noProof="0" dirty="0">
                <a:ea typeface="ＭＳ Ｐゴシック" pitchFamily="-89" charset="-128"/>
              </a:rPr>
              <a:t>Así que, mucha gente da la excusa de que no tiene tiempo, que hace suficiente ejercicio en el trabajo, que le duele mucho, o que simplemente no quiere hacerlo.</a:t>
            </a:r>
          </a:p>
          <a:p>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142</a:t>
            </a:fld>
            <a:endParaRPr lang="en-US" dirty="0">
              <a:solidFill>
                <a:prstClr val="black"/>
              </a:solidFill>
            </a:endParaRPr>
          </a:p>
        </p:txBody>
      </p:sp>
    </p:spTree>
    <p:extLst>
      <p:ext uri="{BB962C8B-B14F-4D97-AF65-F5344CB8AC3E}">
        <p14:creationId xmlns:p14="http://schemas.microsoft.com/office/powerpoint/2010/main" val="361720844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Sin embargo, el ejercicio PUEDE ser divertido….no tiene que sentirse como que se va a desmayar o vomitar después por lo agotador que es.  Y probablemente no necesita tanto como está pensando.</a:t>
            </a:r>
          </a:p>
          <a:p>
            <a:pPr defTabSz="966612">
              <a:defRPr/>
            </a:pPr>
            <a:endParaRPr lang="es-MX" noProof="0" dirty="0">
              <a:ea typeface="ＭＳ Ｐゴシック" pitchFamily="-89" charset="-128"/>
            </a:endParaRPr>
          </a:p>
          <a:p>
            <a:r>
              <a:rPr lang="es-MX" noProof="0" dirty="0"/>
              <a:t>Puede ejercitar en casa, en un parque, en un gimnasio, acompañado, con familia o sólo.</a:t>
            </a:r>
          </a:p>
          <a:p>
            <a:endParaRPr lang="es-MX" noProof="0" dirty="0"/>
          </a:p>
          <a:p>
            <a:pPr defTabSz="966612">
              <a:defRPr/>
            </a:pPr>
            <a:r>
              <a:rPr lang="es-MX" noProof="0" dirty="0"/>
              <a:t>Empezar a hacer ejercicio es una decisión de hacerlo HOY….solo HOY…..y después mañana hacer la misma decisión, hasta que se convierta en un hábito.</a:t>
            </a:r>
          </a:p>
          <a:p>
            <a:pPr defTabSz="966612">
              <a:defRPr/>
            </a:pPr>
            <a:endParaRPr lang="es-MX" noProof="0" dirty="0">
              <a:ea typeface="ＭＳ Ｐゴシック" pitchFamily="-89" charset="-128"/>
            </a:endParaRPr>
          </a:p>
          <a:p>
            <a:pPr defTabSz="966612">
              <a:defRPr/>
            </a:pPr>
            <a:endParaRPr lang="es-MX" noProof="0" dirty="0">
              <a:ea typeface="ＭＳ Ｐゴシック" pitchFamily="-89" charset="-128"/>
            </a:endParaRPr>
          </a:p>
          <a:p>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143</a:t>
            </a:fld>
            <a:endParaRPr lang="en-US" dirty="0">
              <a:solidFill>
                <a:prstClr val="black"/>
              </a:solidFill>
            </a:endParaRPr>
          </a:p>
        </p:txBody>
      </p:sp>
    </p:spTree>
    <p:extLst>
      <p:ext uri="{BB962C8B-B14F-4D97-AF65-F5344CB8AC3E}">
        <p14:creationId xmlns:p14="http://schemas.microsoft.com/office/powerpoint/2010/main" val="302242879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Entre otras cosas, el ejercicio es como una rueda que necesita estar complete para poder girar.  Piense en una rueda de una carreta….si le corta un pedazo a esa rueda (digamos una tercera parte) usted cree que la rueda pueda dar vueltas….</a:t>
            </a:r>
          </a:p>
          <a:p>
            <a:endParaRPr lang="es-MX" noProof="0" dirty="0"/>
          </a:p>
          <a:p>
            <a:r>
              <a:rPr lang="es-MX" noProof="0" dirty="0"/>
              <a:t>Pasa igual con el ejercicio….</a:t>
            </a:r>
          </a:p>
          <a:p>
            <a:endParaRPr lang="es-MX" noProof="0" dirty="0"/>
          </a:p>
          <a:p>
            <a:r>
              <a:rPr lang="es-MX" noProof="0" dirty="0"/>
              <a:t>Hay tres tipos distintos de ejercicio:  el aeróbico,  el de levantamiento de pesas, y  el de estiramiento…… Cada uno de esos tres tipos es igual de importante que el otro.  Y como en una rueda…si usted le quita un pedazo, no va a girar….no funcionará bien.</a:t>
            </a:r>
          </a:p>
          <a:p>
            <a:endParaRPr lang="es-MX" noProof="0" dirty="0"/>
          </a:p>
          <a:p>
            <a:r>
              <a:rPr lang="es-MX" noProof="0" dirty="0"/>
              <a:t>Entonces empecemos con el ejercicio aeróbico….</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144</a:t>
            </a:fld>
            <a:endParaRPr lang="en-US" dirty="0">
              <a:solidFill>
                <a:prstClr val="black"/>
              </a:solidFill>
            </a:endParaRPr>
          </a:p>
        </p:txBody>
      </p:sp>
    </p:spTree>
    <p:extLst>
      <p:ext uri="{BB962C8B-B14F-4D97-AF65-F5344CB8AC3E}">
        <p14:creationId xmlns:p14="http://schemas.microsoft.com/office/powerpoint/2010/main" val="107584039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MX" noProof="0" dirty="0">
              <a:ea typeface="ＭＳ Ｐゴシック" pitchFamily="-89" charset="-128"/>
            </a:endParaRPr>
          </a:p>
          <a:p>
            <a:r>
              <a:rPr lang="es-MX" noProof="0" dirty="0"/>
              <a:t>Usted no maneja un carro sin calentarlo verdad!!  Usted sabe que si lo hace, eso daña el carro.</a:t>
            </a:r>
          </a:p>
          <a:p>
            <a:endParaRPr lang="es-MX" noProof="0" dirty="0"/>
          </a:p>
          <a:p>
            <a:r>
              <a:rPr lang="es-MX" noProof="0" dirty="0"/>
              <a:t>Igual con el cuerpo….hay que lentamente estirar esos músculos que estará usando en el ejercicio</a:t>
            </a:r>
          </a:p>
          <a:p>
            <a:endParaRPr lang="es-MX" noProof="0" dirty="0"/>
          </a:p>
          <a:p>
            <a:r>
              <a:rPr lang="es-MX" noProof="0" dirty="0"/>
              <a:t>La primera rueda de este carro es el CALENTAMIENTO y ESTIRAMIENTO </a:t>
            </a:r>
          </a:p>
          <a:p>
            <a:endParaRPr lang="es-MX" noProof="0" dirty="0">
              <a:ea typeface="ＭＳ Ｐゴシック" pitchFamily="-89" charset="-128"/>
            </a:endParaRPr>
          </a:p>
          <a:p>
            <a:r>
              <a:rPr lang="es-MX" noProof="0" dirty="0">
                <a:ea typeface="ＭＳ Ｐゴシック" pitchFamily="-89" charset="-128"/>
              </a:rPr>
              <a:t>No tiene que tener mucha flexibilidad para estirarse!!  Estirarse es importante porque nos ayuda a prevenir lesiones, ayuda a incrementar la circulación de la sangre a sus músculos y a aminorar los dolores.</a:t>
            </a:r>
          </a:p>
          <a:p>
            <a:endParaRPr lang="es-MX" noProof="0" dirty="0">
              <a:ea typeface="ＭＳ Ｐゴシック" pitchFamily="-89" charset="-128"/>
            </a:endParaRPr>
          </a:p>
          <a:p>
            <a:r>
              <a:rPr lang="es-MX" noProof="0" dirty="0">
                <a:ea typeface="ＭＳ Ｐゴシック" pitchFamily="-89" charset="-128"/>
              </a:rPr>
              <a:t>Pero como es que estirarnos nos ayuda a aminorar el dolor??  Es que el cuerpo está conectado….por ejemplo, algunas personas que tienen dolor de rodillas…tienen rodillas sanas….el problema en realidad está en sus caderas!....Porque?? Por que cuando sus caderas estas desbalanceadas o no están en condiciones ideales, el cuerpo se sale de balance y eso lo compensan las rodillas – por que son las que terminan con el estrés de sobrellevar el problema de la cadera!</a:t>
            </a:r>
          </a:p>
          <a:p>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145</a:t>
            </a:fld>
            <a:endParaRPr lang="en-US" dirty="0">
              <a:solidFill>
                <a:prstClr val="black"/>
              </a:solidFill>
            </a:endParaRPr>
          </a:p>
        </p:txBody>
      </p:sp>
    </p:spTree>
    <p:extLst>
      <p:ext uri="{BB962C8B-B14F-4D97-AF65-F5344CB8AC3E}">
        <p14:creationId xmlns:p14="http://schemas.microsoft.com/office/powerpoint/2010/main" val="84695319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noProof="0" dirty="0"/>
          </a:p>
          <a:p>
            <a:r>
              <a:rPr lang="es-MX" noProof="0" dirty="0"/>
              <a:t>En Youtube.com o en cualquier búsqueda de internet en su teléfono, puede buscar EJERCICIO DE CALENTAMIENTO EN SILLA</a:t>
            </a:r>
          </a:p>
          <a:p>
            <a:endParaRPr lang="es-MX" noProof="0" dirty="0"/>
          </a:p>
          <a:p>
            <a:r>
              <a:rPr lang="es-MX" noProof="0" dirty="0"/>
              <a:t>Si nunca ha hecho ejercicio o si tiene problemas de balance o de movilidad, es mejor que empiece calentamientos en una silla.</a:t>
            </a:r>
          </a:p>
          <a:p>
            <a:endParaRPr lang="es-MX" noProof="0" dirty="0"/>
          </a:p>
          <a:p>
            <a:r>
              <a:rPr lang="es-MX" noProof="0" dirty="0"/>
              <a:t>Si tiene balance y movilidad, puede solo buscar EJERCICIO DE CALENTAMIENTO</a:t>
            </a:r>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146</a:t>
            </a:fld>
            <a:endParaRPr lang="es-MX">
              <a:solidFill>
                <a:prstClr val="black"/>
              </a:solidFill>
            </a:endParaRPr>
          </a:p>
        </p:txBody>
      </p:sp>
    </p:spTree>
    <p:extLst>
      <p:ext uri="{BB962C8B-B14F-4D97-AF65-F5344CB8AC3E}">
        <p14:creationId xmlns:p14="http://schemas.microsoft.com/office/powerpoint/2010/main" val="4965522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s-MX" noProof="0" dirty="0">
                <a:ea typeface="ＭＳ Ｐゴシック" pitchFamily="-89" charset="-128"/>
              </a:rPr>
              <a:t>Entonces el estirarnos, al levantarnos…..antes de ejercitar….después de ejercitar….y en otros momentos del día nos ayuda a que nuestros cuerpos estén listos para trabajar y libres de estrés muscular.</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Nos ayuda con la rigidez muscular….por que al estirarnos, aprendemos a relajar a nuestros músculos.</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Nos ayuda a prevenir dolores, porque nuestros músculos relajados estaban listos para el ejercicio.</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Y nos ayuda con el estrés y la tensión….porque nuestro cuello y hombros cargan mucho de nuestro estrés y si no nos estiramos, nos causamos mas dolor.  Nuestra cabeza y cuello están conectados…entonces el dormir mal, cargar cosas pesadas, estrés y trabajo manual van hacienda que nuestro cuello se vaya poniendo cada vez mas rígido.  Cuando esta rigidez comienza a jalar sobre los músculos de la cabeza, termina causando dolores de cabeza.  Y por lo general terminamos tomando todo tipo de medicamento y hacemos examines carísimos para ver la razón de los dolores de cabeza, cuando el tratamiento debe comenzar con solo estiramiento y quizá un ibuprofeno.</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Claro que va a haber dolores de cabeza por los que si se necesite hacer examines, pero intente también estiramientos y consulte a su doctor si tiene preguntas.</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147</a:t>
            </a:fld>
            <a:endParaRPr lang="en-US" dirty="0">
              <a:solidFill>
                <a:prstClr val="black"/>
              </a:solidFill>
            </a:endParaRPr>
          </a:p>
        </p:txBody>
      </p:sp>
    </p:spTree>
    <p:extLst>
      <p:ext uri="{BB962C8B-B14F-4D97-AF65-F5344CB8AC3E}">
        <p14:creationId xmlns:p14="http://schemas.microsoft.com/office/powerpoint/2010/main" val="38248006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MX" noProof="0" dirty="0">
                <a:ea typeface="ＭＳ Ｐゴシック" pitchFamily="-89" charset="-128"/>
              </a:rPr>
              <a:t>Aquí tenemos algunos estiramientos que pueden ayudar con dolores de cabeza.  Al continuar con respiración normal siempre que esté haciendo estiramiento, trate de hacer estos movimientos hasta sentir un poco de estiramientos – no algo que duela – si los continua haciendo cada vez podrá hacerlos mejor.</a:t>
            </a:r>
          </a:p>
          <a:p>
            <a:endParaRPr lang="es-MX" noProof="0" dirty="0">
              <a:ea typeface="ＭＳ Ｐゴシック" pitchFamily="-89" charset="-128"/>
            </a:endParaRPr>
          </a:p>
          <a:p>
            <a:endParaRPr lang="es-MX" noProof="0" dirty="0">
              <a:ea typeface="ＭＳ Ｐゴシック" pitchFamily="-89" charset="-128"/>
            </a:endParaRPr>
          </a:p>
          <a:p>
            <a:r>
              <a:rPr lang="es-MX" noProof="0" dirty="0">
                <a:ea typeface="ＭＳ Ｐゴシック" pitchFamily="-89" charset="-128"/>
              </a:rPr>
              <a:t>Intentemos el ejercicio de flexionar/extender.</a:t>
            </a:r>
          </a:p>
          <a:p>
            <a:pPr>
              <a:buFontTx/>
              <a:buAutoNum type="arabicPeriod"/>
            </a:pPr>
            <a:r>
              <a:rPr lang="es-MX" noProof="0" dirty="0">
                <a:ea typeface="ＭＳ Ｐゴシック" pitchFamily="-89" charset="-128"/>
              </a:rPr>
              <a:t>  Siéntese en una silla con la espalda en buena posición recta, no encorvada y con los hombros relajados.  No se recargue en el respaldo de su silla.</a:t>
            </a:r>
          </a:p>
          <a:p>
            <a:pPr>
              <a:buFontTx/>
              <a:buAutoNum type="arabicPeriod"/>
            </a:pPr>
            <a:r>
              <a:rPr lang="es-MX" noProof="0" dirty="0">
                <a:ea typeface="ＭＳ Ｐゴシック" pitchFamily="-89" charset="-128"/>
              </a:rPr>
              <a:t>  Trate de flexionar su cabeza hacia abajo y llegar lo mas cercano posible sintiendo el estiramiento pero sin lastimarse y trate que su barbilla toque su pecho…. y detenga esta posición por 15 segundos.</a:t>
            </a:r>
          </a:p>
          <a:p>
            <a:pPr>
              <a:buFontTx/>
              <a:buAutoNum type="arabicPeriod"/>
            </a:pPr>
            <a:r>
              <a:rPr lang="es-MX" noProof="0" dirty="0">
                <a:ea typeface="ＭＳ Ｐゴシック" pitchFamily="-89" charset="-128"/>
              </a:rPr>
              <a:t>  Luego intente lo mismo con su cabeza hacia atrás para extender su cuellos lo mas posible sin lastimarse y detenga la posición por 15 segundos. </a:t>
            </a:r>
          </a:p>
          <a:p>
            <a:endParaRPr lang="es-MX" noProof="0" dirty="0">
              <a:ea typeface="ＭＳ Ｐゴシック" pitchFamily="-89" charset="-128"/>
            </a:endParaRPr>
          </a:p>
          <a:p>
            <a:endParaRPr lang="es-MX" noProof="0" dirty="0">
              <a:ea typeface="ＭＳ Ｐゴシック" pitchFamily="-89" charset="-128"/>
            </a:endParaRPr>
          </a:p>
          <a:p>
            <a:r>
              <a:rPr lang="es-MX" noProof="0" dirty="0">
                <a:ea typeface="ＭＳ Ｐゴシック" pitchFamily="-89" charset="-128"/>
              </a:rPr>
              <a:t>Intentemos el ejercicio de rotar</a:t>
            </a:r>
          </a:p>
          <a:p>
            <a:pPr>
              <a:buFontTx/>
              <a:buAutoNum type="arabicPeriod"/>
            </a:pPr>
            <a:r>
              <a:rPr lang="es-MX" noProof="0" dirty="0">
                <a:ea typeface="ＭＳ Ｐゴシック" pitchFamily="-89" charset="-128"/>
              </a:rPr>
              <a:t>  Revise que su espalda siga en buena posición recta, no encorvada y con los hombros relajados.  No se recargue en el respaldo de su silla.</a:t>
            </a:r>
          </a:p>
          <a:p>
            <a:pPr>
              <a:buFontTx/>
              <a:buAutoNum type="arabicPeriod"/>
            </a:pPr>
            <a:r>
              <a:rPr lang="es-MX" noProof="0" dirty="0">
                <a:ea typeface="ＭＳ Ｐゴシック" pitchFamily="-89" charset="-128"/>
              </a:rPr>
              <a:t>  Trate de voltear su cabeza a la derecha lo posible sintiendo el estiramiento pero sin lastimarse y trate que su barbilla de alinee a su hombro y detenga esta posición por 15 segundos.</a:t>
            </a:r>
          </a:p>
          <a:p>
            <a:pPr>
              <a:buFontTx/>
              <a:buAutoNum type="arabicPeriod"/>
            </a:pPr>
            <a:r>
              <a:rPr lang="es-MX" noProof="0" dirty="0">
                <a:ea typeface="ＭＳ Ｐゴシック" pitchFamily="-89" charset="-128"/>
              </a:rPr>
              <a:t>  Luego intente lo mismo con su otro lado y detenga la posición por 15 segundos. </a:t>
            </a:r>
          </a:p>
          <a:p>
            <a:endParaRPr lang="es-MX" noProof="0" dirty="0">
              <a:ea typeface="ＭＳ Ｐゴシック" pitchFamily="-89" charset="-128"/>
            </a:endParaRPr>
          </a:p>
          <a:p>
            <a:endParaRPr lang="es-MX" noProof="0" dirty="0">
              <a:ea typeface="ＭＳ Ｐゴシック" pitchFamily="-89" charset="-128"/>
            </a:endParaRPr>
          </a:p>
          <a:p>
            <a:r>
              <a:rPr lang="es-MX" noProof="0" dirty="0">
                <a:ea typeface="ＭＳ Ｐゴシック" pitchFamily="-89" charset="-128"/>
              </a:rPr>
              <a:t>Intentemos el ejercicio de estirar de lado</a:t>
            </a:r>
          </a:p>
          <a:p>
            <a:pPr>
              <a:buFontTx/>
              <a:buAutoNum type="arabicPeriod"/>
            </a:pPr>
            <a:r>
              <a:rPr lang="es-MX" noProof="0" dirty="0">
                <a:ea typeface="ＭＳ Ｐゴシック" pitchFamily="-89" charset="-128"/>
              </a:rPr>
              <a:t>  Siéntese en una silla con la espalda bien escuadrada.  No se recargue en el respaldo de su silla.</a:t>
            </a:r>
          </a:p>
          <a:p>
            <a:pPr>
              <a:buFontTx/>
              <a:buAutoNum type="arabicPeriod"/>
            </a:pPr>
            <a:r>
              <a:rPr lang="es-MX" noProof="0" dirty="0">
                <a:ea typeface="ＭＳ Ｐゴシック" pitchFamily="-89" charset="-128"/>
              </a:rPr>
              <a:t>  mueva al lado derecho su cabeza tratando de tocar y llegar lo mas cercano posible sintiendo el estiramiento pero sin lastimarse y trate que su oído toque su hombre derecho  y detenga esta posición por 15 segundos.</a:t>
            </a:r>
          </a:p>
          <a:p>
            <a:pPr>
              <a:buFontTx/>
              <a:buAutoNum type="arabicPeriod"/>
            </a:pPr>
            <a:r>
              <a:rPr lang="es-MX" noProof="0" dirty="0">
                <a:ea typeface="ＭＳ Ｐゴシック" pitchFamily="-89" charset="-128"/>
              </a:rPr>
              <a:t>  Puede ayudarse con su mano derecha a tartar de hacer un poco mas marcado el estiramiento tratando de jalar su cabeza con su mano para intentar que llegue mas cerca del hombre.</a:t>
            </a:r>
          </a:p>
          <a:p>
            <a:pPr>
              <a:buFontTx/>
              <a:buAutoNum type="arabicPeriod"/>
            </a:pPr>
            <a:r>
              <a:rPr lang="es-MX" noProof="0" dirty="0">
                <a:ea typeface="ＭＳ Ｐゴシック" pitchFamily="-89" charset="-128"/>
              </a:rPr>
              <a:t>  Luego intente lo mismo con su otro lado y detenga la posición por 15 segundos. </a:t>
            </a:r>
          </a:p>
          <a:p>
            <a:pPr>
              <a:buFontTx/>
              <a:buAutoNum type="arabicPeriod"/>
            </a:pPr>
            <a:endParaRPr lang="es-MX" noProof="0" dirty="0"/>
          </a:p>
          <a:p>
            <a:r>
              <a:rPr lang="es-MX" noProof="0" dirty="0"/>
              <a:t>Lo intentó???  Cómo se siente??    El estiramiento nos produce un alivio, casi inmediato de alguna de la presión en nuestro cuello y cabeza…  Intente esto todos los días y vaya añadiendo mas cada día.  Su promotor de salud le puede dar mas ideas, hable con su promotor si quiere añadir mas ejercicio de estiramiento o tiene preguntas.</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148</a:t>
            </a:fld>
            <a:endParaRPr lang="en-US" dirty="0">
              <a:solidFill>
                <a:prstClr val="black"/>
              </a:solidFill>
            </a:endParaRPr>
          </a:p>
        </p:txBody>
      </p:sp>
    </p:spTree>
    <p:extLst>
      <p:ext uri="{BB962C8B-B14F-4D97-AF65-F5344CB8AC3E}">
        <p14:creationId xmlns:p14="http://schemas.microsoft.com/office/powerpoint/2010/main" val="285389502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Este tipo de ejercicio es el que la mayoría de las personas imagina cuando hablamos de ejercicio y es el que hace que nuestro corazón palpite un poco mas rápido.   </a:t>
            </a:r>
          </a:p>
          <a:p>
            <a:endParaRPr lang="es-MX" noProof="0" dirty="0">
              <a:ea typeface="ＭＳ Ｐゴシック" pitchFamily="-89" charset="-128"/>
            </a:endParaRPr>
          </a:p>
          <a:p>
            <a:r>
              <a:rPr lang="es-MX" noProof="0" dirty="0">
                <a:ea typeface="ＭＳ Ｐゴシック" pitchFamily="-89" charset="-128"/>
              </a:rPr>
              <a:t>Este tipo de ejercicio incluye caminar de manera rápida, correr, nadar, bailar, andar en bicicleta, etc. y lo hacemos para fortalecer nuestro corazón haciendo que la sangre fluya.</a:t>
            </a:r>
          </a:p>
          <a:p>
            <a:endParaRPr lang="es-MX" noProof="0" dirty="0">
              <a:ea typeface="ＭＳ Ｐゴシック" pitchFamily="-89" charset="-128"/>
            </a:endParaRPr>
          </a:p>
          <a:p>
            <a:r>
              <a:rPr lang="es-MX" noProof="0" dirty="0">
                <a:ea typeface="ＭＳ Ｐゴシック" pitchFamily="-89" charset="-128"/>
              </a:rPr>
              <a:t>Muchas personas nos preguntan que cuanto tiempo debemos hacer aeróbicos y cada cuando?  En realidad solo 30 minutos de caminar rápido son suficientes para ejercitar nuestro corazón.  Sin embargo, hay que hacer el esfuerzo de cambiar en realidad rápido…es bueno caminar en un parque (o en cualquier lugar con amigos), pero el ejercicio aeróbico no es un paseo por el parque mientras platicamos con alguien….la verdad es que si aún tiene aliento para platicar, es probable que no vaya lo suficientemente rápido.   Tenemos que hacer un buen esfuerzo por 30 minutos.  Empiece a subir la velocidad hasta que sienta que su corazón esta ejercitándose.</a:t>
            </a:r>
          </a:p>
          <a:p>
            <a:endParaRPr lang="es-MX" noProof="0" dirty="0">
              <a:ea typeface="ＭＳ Ｐゴシック" pitchFamily="-89" charset="-128"/>
            </a:endParaRPr>
          </a:p>
          <a:p>
            <a:r>
              <a:rPr lang="es-MX" noProof="0" dirty="0">
                <a:ea typeface="ＭＳ Ｐゴシック" pitchFamily="-89" charset="-128"/>
              </a:rPr>
              <a:t>No olvide llevar agua e irla tomando poco a poco a través de su caminata o cualquier ejercicio que haga.</a:t>
            </a:r>
          </a:p>
          <a:p>
            <a:endParaRPr lang="es-MX" noProof="0" dirty="0">
              <a:ea typeface="ＭＳ Ｐゴシック" pitchFamily="-89" charset="-128"/>
            </a:endParaRPr>
          </a:p>
          <a:p>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149</a:t>
            </a:fld>
            <a:endParaRPr lang="en-US" dirty="0">
              <a:solidFill>
                <a:prstClr val="black"/>
              </a:solidFill>
            </a:endParaRPr>
          </a:p>
        </p:txBody>
      </p:sp>
    </p:spTree>
    <p:extLst>
      <p:ext uri="{BB962C8B-B14F-4D97-AF65-F5344CB8AC3E}">
        <p14:creationId xmlns:p14="http://schemas.microsoft.com/office/powerpoint/2010/main" val="310183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Eso no quiere decir que nos damos por vencidos.  Igual debemos hacer cambios de vida, de alimentación y de actividad física PERMANENTES para poder controlar la condición pero en caso de las personas con 6.5 o mas – usualmente también se incluyen medicamentos para ayudar a bajar el nivel de glucosa mientras el paciente comienza sus cambios.</a:t>
            </a:r>
          </a:p>
          <a:p>
            <a:pPr defTabSz="966612">
              <a:defRPr/>
            </a:pPr>
            <a:r>
              <a:rPr lang="es-MX" noProof="0" dirty="0">
                <a:ea typeface="ＭＳ Ｐゴシック" pitchFamily="34" charset="-128"/>
              </a:rPr>
              <a:t>Cuando una persona ya ha sido diagnosticada con diabetes, y tiene su medicamento y hace sus cambios permanentes de hábitos, es mas fácil llegar a estar en una categoría de diabetes controlada.  Este numero es de 7.0 o menos para personas menores de 65 años y de 7.5 para personas 65 años o mayores.  Estar por debajo de este numero de 7.0 es crucial para proteger nuestros órganos vitales y nuestra calidad de vida.  ES IMPORTATNTISIMO también para poder reducir los riesgos de los que hablamos antes como la diálisis, ataque cardiaco, y perdida de vista entre muchos otros que pueden desarrollarse.</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15</a:t>
            </a:fld>
            <a:endParaRPr lang="en-US" noProof="0" dirty="0"/>
          </a:p>
        </p:txBody>
      </p:sp>
    </p:spTree>
    <p:extLst>
      <p:ext uri="{BB962C8B-B14F-4D97-AF65-F5344CB8AC3E}">
        <p14:creationId xmlns:p14="http://schemas.microsoft.com/office/powerpoint/2010/main" val="53214922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“Pero yo no puedo  hacer aeróbicos porque me duele la rodilla, la cadera, </a:t>
            </a:r>
            <a:r>
              <a:rPr lang="es-MX" noProof="0" dirty="0" err="1"/>
              <a:t>etc</a:t>
            </a:r>
            <a:r>
              <a:rPr lang="es-MX" noProof="0" dirty="0"/>
              <a:t>, </a:t>
            </a:r>
            <a:r>
              <a:rPr lang="es-MX" noProof="0" dirty="0" err="1"/>
              <a:t>etc</a:t>
            </a:r>
            <a:r>
              <a:rPr lang="es-MX" noProof="0" dirty="0"/>
              <a:t>…”</a:t>
            </a:r>
          </a:p>
          <a:p>
            <a:endParaRPr lang="es-MX" noProof="0" dirty="0"/>
          </a:p>
          <a:p>
            <a:r>
              <a:rPr lang="es-MX" noProof="0" dirty="0"/>
              <a:t>A veces usamos esto mas que como una razón, como un pretexto para no ejercitar!</a:t>
            </a:r>
          </a:p>
          <a:p>
            <a:endParaRPr lang="es-MX" noProof="0" dirty="0"/>
          </a:p>
          <a:p>
            <a:r>
              <a:rPr lang="es-MX" noProof="0" dirty="0"/>
              <a:t>Puede empezar con la segunda rueda del carro…. los Aeróbicos…..des de su silla!!  Puede bailar o moverse con la parte superior de su cuerpo y acelerar su corazón para ejercitarlo.</a:t>
            </a:r>
          </a:p>
          <a:p>
            <a:endParaRPr lang="es-MX" noProof="0" dirty="0"/>
          </a:p>
          <a:p>
            <a:r>
              <a:rPr lang="es-MX" noProof="0" dirty="0"/>
              <a:t>Si va a YouTube.com y busca “CARDIO EN SILLA” encontrará varios vides en español con instrucciones de videos desde 10 minutos hasta una hora con ejemplos de como ejercitar el corazón sin levantarse de una silla.</a:t>
            </a:r>
          </a:p>
          <a:p>
            <a:endParaRPr lang="es-MX" noProof="0" dirty="0"/>
          </a:p>
          <a:p>
            <a:r>
              <a:rPr lang="es-MX" noProof="0" dirty="0"/>
              <a:t>Pero la mayoría de nosotros podemos dar un paso avanzado y levantarnos de la silla ¿no?</a:t>
            </a:r>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150</a:t>
            </a:fld>
            <a:endParaRPr lang="es-MX">
              <a:solidFill>
                <a:prstClr val="black"/>
              </a:solidFill>
            </a:endParaRPr>
          </a:p>
        </p:txBody>
      </p:sp>
    </p:spTree>
    <p:extLst>
      <p:ext uri="{BB962C8B-B14F-4D97-AF65-F5344CB8AC3E}">
        <p14:creationId xmlns:p14="http://schemas.microsoft.com/office/powerpoint/2010/main" val="278148464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Entonces….a levantarnos de la silla, a movernos!!</a:t>
            </a:r>
          </a:p>
          <a:p>
            <a:endParaRPr lang="es-MX" noProof="0" dirty="0"/>
          </a:p>
          <a:p>
            <a:r>
              <a:rPr lang="es-MX" noProof="0" dirty="0"/>
              <a:t>Cardio (o sea el ejercitar el corazón) de bajo impacto o sin impacto quiere decir que es menos intenso.  De este tipo de videos hay también muchísimos en el internet y los encuentra solo haciendo la búsqueda de “CARDIO DE BAJO IMPACTO”</a:t>
            </a:r>
          </a:p>
          <a:p>
            <a:endParaRPr lang="es-MX" noProof="0" dirty="0"/>
          </a:p>
          <a:p>
            <a:r>
              <a:rPr lang="es-MX" noProof="0" dirty="0"/>
              <a:t>Esto le dará videos de 10 a 30 minutos para que pueda hacer ejercicio donde no sea necesario brincar ni tener tanta experiencia.   Conforme vaya adquiriendo movilidad, puede progresar a ejercicios o “CARDIO DE ALTO IMPACTO”   pero consulte a su médico antes de progresar a este tipo de ejercicio.</a:t>
            </a:r>
          </a:p>
          <a:p>
            <a:endParaRPr lang="es-MX" noProof="0" dirty="0"/>
          </a:p>
          <a:p>
            <a:endParaRPr lang="es-MX" noProof="0" dirty="0"/>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151</a:t>
            </a:fld>
            <a:endParaRPr lang="es-MX">
              <a:solidFill>
                <a:prstClr val="black"/>
              </a:solidFill>
            </a:endParaRPr>
          </a:p>
        </p:txBody>
      </p:sp>
    </p:spTree>
    <p:extLst>
      <p:ext uri="{BB962C8B-B14F-4D97-AF65-F5344CB8AC3E}">
        <p14:creationId xmlns:p14="http://schemas.microsoft.com/office/powerpoint/2010/main" val="9100143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Y LOS AEROBICOS….En que nos ayudan?   El ejercicio nos ayuda de tres maneras:</a:t>
            </a:r>
          </a:p>
          <a:p>
            <a:endParaRPr lang="es-MX" noProof="0" dirty="0">
              <a:ea typeface="ＭＳ Ｐゴシック" pitchFamily="-89" charset="-128"/>
            </a:endParaRPr>
          </a:p>
          <a:p>
            <a:r>
              <a:rPr lang="es-MX" noProof="0" dirty="0">
                <a:ea typeface="ＭＳ Ｐゴシック" pitchFamily="-89" charset="-128"/>
              </a:rPr>
              <a:t>Número 1</a:t>
            </a:r>
          </a:p>
          <a:p>
            <a:r>
              <a:rPr lang="es-MX" noProof="0" dirty="0">
                <a:ea typeface="ＭＳ Ｐゴシック" pitchFamily="-89" charset="-128"/>
              </a:rPr>
              <a:t>Ayuda con nuestro nivel de masa corporal: al hacer ejercicio, nuestro cuerpo empieza a ajustarse al cambio y si lo combinamos con los nuevos hábitos de comida que hemos hablado en otros videos, podría bajar de peso y llegar a estar en un nivel de masa corporal mas ideal.</a:t>
            </a:r>
          </a:p>
          <a:p>
            <a:endParaRPr lang="es-MX" noProof="0" dirty="0">
              <a:ea typeface="ＭＳ Ｐゴシック" pitchFamily="-89" charset="-128"/>
            </a:endParaRPr>
          </a:p>
          <a:p>
            <a:r>
              <a:rPr lang="es-MX" noProof="0" dirty="0">
                <a:ea typeface="ＭＳ Ｐゴシック" pitchFamily="-89" charset="-128"/>
              </a:rPr>
              <a:t>Número 2</a:t>
            </a:r>
          </a:p>
          <a:p>
            <a:r>
              <a:rPr lang="es-MX" noProof="0" dirty="0">
                <a:ea typeface="ＭＳ Ｐゴシック" pitchFamily="-89" charset="-128"/>
              </a:rPr>
              <a:t>Nos ayuda a controlar mejor la presión alta.  Cuando el corazón ejercita y se fortalece, entonces nuestra presión comienza a estabilizarse</a:t>
            </a:r>
          </a:p>
          <a:p>
            <a:endParaRPr lang="es-MX" noProof="0" dirty="0">
              <a:ea typeface="ＭＳ Ｐゴシック" pitchFamily="-89" charset="-128"/>
            </a:endParaRPr>
          </a:p>
          <a:p>
            <a:r>
              <a:rPr lang="es-MX" noProof="0" dirty="0">
                <a:ea typeface="ＭＳ Ｐゴシック" pitchFamily="-89" charset="-128"/>
              </a:rPr>
              <a:t>Número 3</a:t>
            </a:r>
          </a:p>
          <a:p>
            <a:r>
              <a:rPr lang="es-MX" noProof="0" dirty="0">
                <a:ea typeface="ＭＳ Ｐゴシック" pitchFamily="-89" charset="-128"/>
              </a:rPr>
              <a:t>Ayuda con el control de diabetes o el Desarrollo de diabetes.  Si usted aun no tiene diabetes, esta es una manera muy efectiva, también combinada con nuevos hábitos de comida, para poder evitar llegar a desarrollar diabetes y para aquellos que ya sufren de diabetes, es una parte MUY importante para controlar su nivel de glucosa</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152</a:t>
            </a:fld>
            <a:endParaRPr lang="en-US" dirty="0">
              <a:solidFill>
                <a:prstClr val="black"/>
              </a:solidFill>
            </a:endParaRPr>
          </a:p>
        </p:txBody>
      </p:sp>
    </p:spTree>
    <p:extLst>
      <p:ext uri="{BB962C8B-B14F-4D97-AF65-F5344CB8AC3E}">
        <p14:creationId xmlns:p14="http://schemas.microsoft.com/office/powerpoint/2010/main" val="63941562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El ejercicio aeróbico es el que mas ayuda con la pérdida de peso….SIN EMBARGO….</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La gente usualmente no pierde tantas calorías como se imagina.  Por ejemplo, si camina una hora, la persona promedio quema 80 calorías.  Eso es lo equivalente a una tortilla o un par de cucharaditas pequeñitas de helado!  Sin embargo, después del ejercicio, la gente piensa que ha quemado tantas calorías que entonces comen mas….usualmente terminan comiendo cientos de calorías mas después de hacer ejercicio!  Por eso mucha gente cuando hace ejercicio termina aumentando de peso y culpan al  “ejercicio”!  Y la verdad no es el ejercicio el que tuvo la culpa…es lo que comieron después del ejercicio.</a:t>
            </a:r>
          </a:p>
          <a:p>
            <a:pPr defTabSz="966612">
              <a:defRPr/>
            </a:pPr>
            <a:endParaRPr lang="es-MX" noProof="0" dirty="0">
              <a:ea typeface="ＭＳ Ｐゴシック" pitchFamily="-89" charset="-128"/>
            </a:endParaRPr>
          </a:p>
          <a:p>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153</a:t>
            </a:fld>
            <a:endParaRPr lang="en-US" dirty="0">
              <a:solidFill>
                <a:prstClr val="black"/>
              </a:solidFill>
            </a:endParaRPr>
          </a:p>
        </p:txBody>
      </p:sp>
    </p:spTree>
    <p:extLst>
      <p:ext uri="{BB962C8B-B14F-4D97-AF65-F5344CB8AC3E}">
        <p14:creationId xmlns:p14="http://schemas.microsoft.com/office/powerpoint/2010/main" val="335611769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s-MX" noProof="0" dirty="0">
                <a:ea typeface="ＭＳ Ｐゴシック" pitchFamily="-89" charset="-128"/>
              </a:rPr>
              <a:t>Así que cuidado con premiarse con comida!!!   Porque a</a:t>
            </a:r>
            <a:r>
              <a:rPr lang="es-MX" noProof="0" dirty="0">
                <a:ea typeface="ＭＳ Ｐゴシック" pitchFamily="-89" charset="-128"/>
                <a:sym typeface="Wingdings" panose="05000000000000000000" pitchFamily="2" charset="2"/>
              </a:rPr>
              <a:t> menos que sea usted un super atleta , el ejercicio es solo UNA de las varias cosas que tendremos que hacer para perder el peso.</a:t>
            </a:r>
          </a:p>
          <a:p>
            <a:endParaRPr lang="es-MX" noProof="0" dirty="0">
              <a:ea typeface="ＭＳ Ｐゴシック" pitchFamily="-89" charset="-128"/>
              <a:sym typeface="Wingdings" panose="05000000000000000000" pitchFamily="2" charset="2"/>
            </a:endParaRPr>
          </a:p>
          <a:p>
            <a:pPr defTabSz="966612">
              <a:defRPr/>
            </a:pPr>
            <a:r>
              <a:rPr lang="es-MX" noProof="0" dirty="0">
                <a:ea typeface="ＭＳ Ｐゴシック" pitchFamily="-89" charset="-128"/>
                <a:sym typeface="Wingdings" panose="05000000000000000000" pitchFamily="2" charset="2"/>
              </a:rPr>
              <a:t>La clave es combinar comer menos, con hacer mas ejercicio SIN PREMIARSE CON COMIDA.</a:t>
            </a:r>
          </a:p>
          <a:p>
            <a:pPr defTabSz="966612">
              <a:defRPr/>
            </a:pPr>
            <a:endParaRPr lang="es-MX" noProof="0" dirty="0">
              <a:ea typeface="ＭＳ Ｐゴシック" pitchFamily="-89" charset="-128"/>
              <a:sym typeface="Wingdings" panose="05000000000000000000" pitchFamily="2" charset="2"/>
            </a:endParaRPr>
          </a:p>
          <a:p>
            <a:pPr defTabSz="966612">
              <a:defRPr/>
            </a:pPr>
            <a:r>
              <a:rPr lang="es-MX" noProof="0" dirty="0">
                <a:ea typeface="ＭＳ Ｐゴシック" pitchFamily="-89" charset="-128"/>
                <a:sym typeface="Wingdings" panose="05000000000000000000" pitchFamily="2" charset="2"/>
              </a:rPr>
              <a:t>Si quiere premiarse de alguna manera – hágalo con otras cosas.  Por ejemplo, póngase una meta de que si va a caminar todos los días en esta semana – entonces se va a premiar con un juego de mesa que disfrute, o viendo un episodio de un show que le guste, o disfrutando un baño de tina….hacienda algo que le guste mucho y solo se premie con eso cuando cumpla su meta de la semana o el mes.  Tener este tipo de “premios” nos ayuda a motivarnos.  Y SIEMPRE necesitamos mantener esas razones en nuestra mente por que el motivarnos a nosotros mismos es la clave para continuar los buenos hábitos!</a:t>
            </a:r>
            <a:endParaRPr lang="es-MX" noProof="0" dirty="0">
              <a:ea typeface="ＭＳ Ｐゴシック" pitchFamily="-89" charset="-128"/>
            </a:endParaRPr>
          </a:p>
          <a:p>
            <a:endParaRPr lang="es-MX" noProof="0" dirty="0">
              <a:ea typeface="ＭＳ Ｐゴシック" pitchFamily="-89" charset="-128"/>
              <a:sym typeface="Wingdings" panose="05000000000000000000" pitchFamily="2" charset="2"/>
            </a:endParaRPr>
          </a:p>
          <a:p>
            <a:endParaRPr lang="es-MX" noProof="0" dirty="0">
              <a:ea typeface="ＭＳ Ｐゴシック" pitchFamily="-89" charset="-128"/>
              <a:sym typeface="Wingdings" panose="05000000000000000000" pitchFamily="2" charset="2"/>
            </a:endParaRPr>
          </a:p>
          <a:p>
            <a:r>
              <a:rPr lang="es-MX" noProof="0" dirty="0">
                <a:ea typeface="ＭＳ Ｐゴシック" pitchFamily="-89" charset="-128"/>
                <a:sym typeface="Wingdings" panose="05000000000000000000" pitchFamily="2" charset="2"/>
              </a:rPr>
              <a:t>Otra manera de motivarnos es pertenecer a una clase de ejercicio o equipo de futbol….. la gente que se une a equipos deportivos como de futbol (donde se juntan mas de una vez a la semana), pierden peso motivados por la competencia y por que los jugadores dependen uno con otros para ganar…... solo hay que cuidar de no ir a celebrar comiendo después del partido.   Anímense a establecer metas y premiarse de otras maneras que no sean la comida.</a:t>
            </a:r>
          </a:p>
          <a:p>
            <a:endParaRPr lang="es-MX" noProof="0" dirty="0">
              <a:ea typeface="ＭＳ Ｐゴシック" pitchFamily="-89" charset="-128"/>
              <a:sym typeface="Wingdings" panose="05000000000000000000" pitchFamily="2" charset="2"/>
            </a:endParaRPr>
          </a:p>
          <a:p>
            <a:r>
              <a:rPr lang="es-MX" noProof="0" dirty="0">
                <a:ea typeface="ＭＳ Ｐゴシック" pitchFamily="-89" charset="-128"/>
                <a:sym typeface="Wingdings" panose="05000000000000000000" pitchFamily="2" charset="2"/>
              </a:rPr>
              <a:t>!Y haga ejercicio aeróbico!</a:t>
            </a:r>
          </a:p>
          <a:p>
            <a:endParaRPr lang="es-MX" noProof="0" dirty="0">
              <a:ea typeface="ＭＳ Ｐゴシック" pitchFamily="-89" charset="-128"/>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154</a:t>
            </a:fld>
            <a:endParaRPr lang="en-US" dirty="0">
              <a:solidFill>
                <a:prstClr val="black"/>
              </a:solidFill>
            </a:endParaRPr>
          </a:p>
        </p:txBody>
      </p:sp>
    </p:spTree>
    <p:extLst>
      <p:ext uri="{BB962C8B-B14F-4D97-AF65-F5344CB8AC3E}">
        <p14:creationId xmlns:p14="http://schemas.microsoft.com/office/powerpoint/2010/main" val="77528178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s-MX" noProof="0" dirty="0">
                <a:ea typeface="ＭＳ Ｐゴシック" pitchFamily="-89" charset="-128"/>
                <a:sym typeface="Wingdings" pitchFamily="-89" charset="2"/>
              </a:rPr>
              <a:t>El siguiente tipo de ejercicio es el levantamiento de pesas o Resistencia!</a:t>
            </a:r>
          </a:p>
          <a:p>
            <a:endParaRPr lang="es-MX" noProof="0" dirty="0">
              <a:ea typeface="ＭＳ Ｐゴシック" pitchFamily="-89" charset="-128"/>
              <a:sym typeface="Wingdings" pitchFamily="-89" charset="2"/>
            </a:endParaRPr>
          </a:p>
          <a:p>
            <a:r>
              <a:rPr lang="es-MX" noProof="0" dirty="0">
                <a:ea typeface="ＭＳ Ｐゴシック" pitchFamily="-89" charset="-128"/>
                <a:sym typeface="Wingdings" pitchFamily="-89" charset="2"/>
              </a:rPr>
              <a:t>Este tipo de ejercicio se refiere a levantar pesas, pero pequeñas, no las enormes como las de los fisiculturistas.  Si no tiene un gimnasio a donde ir, puede comprarse unas pesas de 5 o 10 libras en Walmart.</a:t>
            </a:r>
          </a:p>
          <a:p>
            <a:endParaRPr lang="es-MX" noProof="0" dirty="0">
              <a:ea typeface="ＭＳ Ｐゴシック" pitchFamily="-89" charset="-128"/>
              <a:sym typeface="Wingdings" pitchFamily="-89" charset="2"/>
            </a:endParaRPr>
          </a:p>
          <a:p>
            <a:r>
              <a:rPr lang="es-MX" noProof="0" dirty="0">
                <a:ea typeface="ＭＳ Ｐゴシック" pitchFamily="-89" charset="-128"/>
                <a:sym typeface="Wingdings" pitchFamily="-89" charset="2"/>
              </a:rPr>
              <a:t>También puede usar cosas en su casa, como botes de agua, latas de comidas enlatadas, inclusive puede levantar a sus hijos!!  </a:t>
            </a:r>
          </a:p>
          <a:p>
            <a:endParaRPr lang="es-MX" noProof="0" dirty="0">
              <a:ea typeface="ＭＳ Ｐゴシック" pitchFamily="-89" charset="-128"/>
              <a:sym typeface="Wingdings" pitchFamily="-89" charset="2"/>
            </a:endParaRPr>
          </a:p>
          <a:p>
            <a:r>
              <a:rPr lang="es-MX" noProof="0" dirty="0">
                <a:ea typeface="ＭＳ Ｐゴシック" pitchFamily="-89" charset="-128"/>
                <a:sym typeface="Wingdings" pitchFamily="-89" charset="2"/>
              </a:rPr>
              <a:t>Como estos ejercicios los puede hacer en su casa – no requieren ni si quiera salir de la comodidad de su casa o subir a un carro y llegar a un parque.  Usted puede añadir ejercicio de pesas de varias maneras.  Por ejemplo:  el mas fácil y que se puede hacer en combinación con el aeróbico es el de añadir algo pesado a sus pies (por ejemplo, hay unos tipos de pesas que se aseguran con Velcro a sus tobillos, y si combina con eso llevar un par de botellas de agua o pequeñas pesas en los brazos, puede hacer movimientos para levantar ese peso mientras camina.</a:t>
            </a:r>
          </a:p>
          <a:p>
            <a:endParaRPr lang="es-MX" noProof="0" dirty="0">
              <a:ea typeface="ＭＳ Ｐゴシック" pitchFamily="-89" charset="-128"/>
              <a:sym typeface="Wingdings" pitchFamily="-89" charset="2"/>
            </a:endParaRPr>
          </a:p>
          <a:p>
            <a:r>
              <a:rPr lang="es-MX" noProof="0" dirty="0">
                <a:ea typeface="ＭＳ Ｐゴシック" pitchFamily="-89" charset="-128"/>
                <a:sym typeface="Wingdings" pitchFamily="-89" charset="2"/>
              </a:rPr>
              <a:t>También si no quiere salir de casa por el clima….puede hacerlo en casa, solo caminando en su sala….no hay que avanzar distancias para ejercitar el corazón y levantar pesas en casa.  </a:t>
            </a:r>
          </a:p>
          <a:p>
            <a:endParaRPr lang="es-MX" noProof="0" dirty="0">
              <a:ea typeface="ＭＳ Ｐゴシック" pitchFamily="-89" charset="-128"/>
              <a:sym typeface="Wingdings" pitchFamily="-89" charset="2"/>
            </a:endParaRPr>
          </a:p>
          <a:p>
            <a:r>
              <a:rPr lang="es-MX" noProof="0" dirty="0">
                <a:ea typeface="ＭＳ Ｐゴシック" pitchFamily="-89" charset="-128"/>
                <a:sym typeface="Wingdings" pitchFamily="-89" charset="2"/>
              </a:rPr>
              <a:t>De igual manera….le recomendamos que si no hace ejercicio aérobico, levante pesas aun sentado en una silla!!!   Si lo va a hacer sentado puede levantar la pesa que haya escogido con las piernas mientras está sentado o con los brazos.  Puede También hacerlo sentado en el piso.  Lo que usted prefiera es un buen comienzo….la clave es hacer varias repeticiones e ir aumentando estas repeticiones cada vez mas.</a:t>
            </a:r>
          </a:p>
          <a:p>
            <a:endParaRPr lang="es-MX" noProof="0" dirty="0">
              <a:ea typeface="ＭＳ Ｐゴシック" pitchFamily="-89" charset="-128"/>
              <a:sym typeface="Wingdings" pitchFamily="-89" charset="2"/>
            </a:endParaRPr>
          </a:p>
          <a:p>
            <a:endParaRPr lang="es-MX" noProof="0" dirty="0">
              <a:ea typeface="ＭＳ Ｐゴシック" pitchFamily="-89" charset="-128"/>
              <a:sym typeface="Wingdings" pitchFamily="-89" charset="2"/>
            </a:endParaRPr>
          </a:p>
          <a:p>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155</a:t>
            </a:fld>
            <a:endParaRPr lang="en-US" dirty="0">
              <a:solidFill>
                <a:prstClr val="black"/>
              </a:solidFill>
            </a:endParaRPr>
          </a:p>
        </p:txBody>
      </p:sp>
    </p:spTree>
    <p:extLst>
      <p:ext uri="{BB962C8B-B14F-4D97-AF65-F5344CB8AC3E}">
        <p14:creationId xmlns:p14="http://schemas.microsoft.com/office/powerpoint/2010/main" val="69882827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noProof="0" dirty="0"/>
          </a:p>
          <a:p>
            <a:r>
              <a:rPr lang="es-MX" noProof="0" dirty="0"/>
              <a:t>Y como hemos visto con los otros tipos de ejercicios…puede hacerlos con instrucciones que puede encontrar en el internet.</a:t>
            </a:r>
          </a:p>
          <a:p>
            <a:endParaRPr lang="es-MX" noProof="0" dirty="0"/>
          </a:p>
          <a:p>
            <a:pPr defTabSz="966612">
              <a:defRPr/>
            </a:pPr>
            <a:r>
              <a:rPr lang="es-MX" noProof="0" dirty="0"/>
              <a:t>Si va a YouTube.com y busca “EJERCICIO DE RESISTENCIA” encontrará también MUCHOS ejemplos de videos en español con instrucciones de videos de 10 a 30 minutos…al ver estos videos, usted podrá ver que puede hacerlos con cosas que haya en la casa, como botes de agua, latas de verduras.  Algunos le mostrarán algunas pesas pequeñas, algunos le enseñarán a usar unas bandas elásticas de resistencia y otros serán sin equipo.  Y es que si no usamos los músculos, los iremos perdiendo poco a poco….así que a trabajarlos</a:t>
            </a:r>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74AE88C2-C1A1-498D-84D8-80A8B213397C}" type="slidenum">
              <a:rPr lang="es-MX" smtClean="0">
                <a:solidFill>
                  <a:prstClr val="black"/>
                </a:solidFill>
              </a:rPr>
              <a:pPr/>
              <a:t>156</a:t>
            </a:fld>
            <a:endParaRPr lang="es-MX">
              <a:solidFill>
                <a:prstClr val="black"/>
              </a:solidFill>
            </a:endParaRPr>
          </a:p>
        </p:txBody>
      </p:sp>
    </p:spTree>
    <p:extLst>
      <p:ext uri="{BB962C8B-B14F-4D97-AF65-F5344CB8AC3E}">
        <p14:creationId xmlns:p14="http://schemas.microsoft.com/office/powerpoint/2010/main" val="322489948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sym typeface="Wingdings" pitchFamily="-89" charset="2"/>
              </a:rPr>
              <a:t>Estos ejercicios de resistencia con Cintas elásticas de Resistencia o de levantar pesas medianas le ayuda a fortalecer no solo sus músculos sino también sus huesos!</a:t>
            </a:r>
          </a:p>
          <a:p>
            <a:endParaRPr lang="es-MX" noProof="0" dirty="0">
              <a:ea typeface="ＭＳ Ｐゴシック" pitchFamily="-89" charset="-128"/>
            </a:endParaRPr>
          </a:p>
          <a:p>
            <a:r>
              <a:rPr lang="es-MX" noProof="0" dirty="0">
                <a:ea typeface="ＭＳ Ｐゴシック" pitchFamily="-89" charset="-128"/>
              </a:rPr>
              <a:t>Los ejercicios con pesas pueden ayudara a fortalecer sus músculos de la zona abdominal o área central de su torso.  La gente que no tiene músculos abdominales fortalecidos, tiene mayor dificultad con el balance y al tener mala postura ponen demasiado estrés en otras partes de su cuerpo, como su espalda y rodillas, para compensar resultando en problemas de dolores musculares mas permanentes.  Es por eso que cuando no hacemos este tipo de ejercicio terminamos con dolores de rodillas, cadera o espalda.</a:t>
            </a:r>
          </a:p>
          <a:p>
            <a:endParaRPr lang="es-MX" noProof="0" dirty="0">
              <a:ea typeface="ＭＳ Ｐゴシック" pitchFamily="-89" charset="-128"/>
            </a:endParaRPr>
          </a:p>
          <a:p>
            <a:r>
              <a:rPr lang="es-MX" noProof="0" dirty="0">
                <a:ea typeface="ＭＳ Ｐゴシック" pitchFamily="-89" charset="-128"/>
              </a:rPr>
              <a:t>Este tipo de ejercicio es muy importante también para mantener huesos fuertes y prevenir pérdida de densidad ósea y eventualmente enfermedades como la osteoporosis.  Si es muy delgado o si es mujer, está a mas alto riesgo de osteoporosis.  Entonces el ir fortaleciendo los huesos es muy necesario para evitar problemas a edades mas avanzadas.</a:t>
            </a:r>
          </a:p>
          <a:p>
            <a:endParaRPr lang="es-MX" noProof="0" dirty="0">
              <a:ea typeface="ＭＳ Ｐゴシック" pitchFamily="-89" charset="-128"/>
            </a:endParaRPr>
          </a:p>
          <a:p>
            <a:r>
              <a:rPr lang="es-MX" noProof="0" dirty="0">
                <a:ea typeface="ＭＳ Ｐゴシック" pitchFamily="-89" charset="-128"/>
              </a:rPr>
              <a:t>El hacer estos tipos de ejercicio también ayuda con el balance  y eso nos ayuda a prevenir caídas y lastimarnos las rodillas y tobillos.  Y entre mas avance nuestra edad, estos tipos de ejercicio de Resistencia y pesas podrá mejorar nuestra calidad de vida.</a:t>
            </a:r>
          </a:p>
          <a:p>
            <a:endParaRPr lang="es-MX" noProof="0" dirty="0">
              <a:ea typeface="ＭＳ Ｐゴシック" pitchFamily="-89" charset="-128"/>
            </a:endParaRP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157</a:t>
            </a:fld>
            <a:endParaRPr lang="en-US" dirty="0">
              <a:solidFill>
                <a:prstClr val="black"/>
              </a:solidFill>
            </a:endParaRPr>
          </a:p>
        </p:txBody>
      </p:sp>
    </p:spTree>
    <p:extLst>
      <p:ext uri="{BB962C8B-B14F-4D97-AF65-F5344CB8AC3E}">
        <p14:creationId xmlns:p14="http://schemas.microsoft.com/office/powerpoint/2010/main" val="12566469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Cuanto ejercicio debo hacer??  Siempre es esta nuestra pregunta….pero lo mas importante es que empecemos con lo hacer ALGO!!  Porque?  Por que algo de ejercicio es mejor que NADA!!!…..  A veces tener un familiar o amigo que haga ejercicio con nosotros nos ayuda a ser mas constantes y a mantenernos firmes en nuestras metas al mismo tiempo que nos divertimos.  Pero si aún quiere saber cual es una meta Buena para comenzar, entonces digamos que 20 minutos al día incluyendo ejercicios de los tres tipos es un buen comienzo.  Es mucho menos que un episodio de su show favorito de televisión….así que si vemos por lo menos un show de televisión de 30 minutos, tenemos la oportunidad de hacer ejercicio.  Recuerde que ni siquiera tiene que dejar de ver el show!!!  Puede hacerlo al mismo tiempo!! Haga como que camina en su sala con sus pesas y asegúrese de estirarse antes y después de los 20 minutos.  Ya no nos queda mucha excusa, por que aun que esté en su sala parado o en una silla puede levantar sus piernas al estar viendo el show y estar levantando sus pesas – la clave es hacerlo de manera que su corazón y sus músculos empiecen a trabajar!</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158</a:t>
            </a:fld>
            <a:endParaRPr lang="en-US" dirty="0">
              <a:solidFill>
                <a:prstClr val="black"/>
              </a:solidFill>
            </a:endParaRPr>
          </a:p>
        </p:txBody>
      </p:sp>
    </p:spTree>
    <p:extLst>
      <p:ext uri="{BB962C8B-B14F-4D97-AF65-F5344CB8AC3E}">
        <p14:creationId xmlns:p14="http://schemas.microsoft.com/office/powerpoint/2010/main" val="303680820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s-MX" noProof="0" dirty="0">
                <a:ea typeface="ＭＳ Ｐゴシック" pitchFamily="-89" charset="-128"/>
              </a:rPr>
              <a:t>Antes de despedirnos….</a:t>
            </a:r>
          </a:p>
          <a:p>
            <a:endParaRPr lang="es-MX" noProof="0" dirty="0">
              <a:ea typeface="ＭＳ Ｐゴシック" pitchFamily="-89" charset="-128"/>
            </a:endParaRPr>
          </a:p>
          <a:p>
            <a:r>
              <a:rPr lang="es-MX" noProof="0" dirty="0">
                <a:ea typeface="ＭＳ Ｐゴシック" pitchFamily="-89" charset="-128"/>
              </a:rPr>
              <a:t>Queremos añadir otro ejercicio……este es un poco diferente.  Hemos estado hablando y enfocados en el cuerpo….pero la mente también necesita ejercitarse.  Es importantísimo que al ir aumentando de edad, sigamos haciendo cosas que ejerciten la mente como leer libros, seguir aprendiendo y tener conversaciones que nos hagan pensar.  </a:t>
            </a:r>
          </a:p>
          <a:p>
            <a:endParaRPr lang="es-MX" noProof="0" dirty="0">
              <a:ea typeface="ＭＳ Ｐゴシック" pitchFamily="-89" charset="-128"/>
            </a:endParaRPr>
          </a:p>
          <a:p>
            <a:r>
              <a:rPr lang="es-MX" noProof="0" dirty="0">
                <a:ea typeface="ＭＳ Ｐゴシック" pitchFamily="-89" charset="-128"/>
              </a:rPr>
              <a:t>Estos hábitos de tomar el control de sus pensamientos es muy importante para nuestra salud mental.  Hay veces que dejamos que nuestros pensamientos nos gobiernen y eso termina en un ciclo de malos hábitos: como por ejemplo, estoy en sobre preso así que para que agobiarme con estar sano?? O también pensar: si ya estoy enfermo pues para que me tomo los medicamentos?? O también hemos escuchado: pues de algo nos tendremos que morir no??.  Pero sus pensamientos son muy importantes.  Es un hábito tan importante y vital que se nos exhorta a controlar nuestros pensamientos en la biblia!!  Recuerda que la biblia dice en 2nda de Corintios…..derribando argumentos </a:t>
            </a:r>
            <a:r>
              <a:rPr lang="es-MX" noProof="0" dirty="0"/>
              <a:t>y llevando cautivo todo pensamiento a la obediencia a Cristo?</a:t>
            </a:r>
          </a:p>
          <a:p>
            <a:endParaRPr lang="es-MX" noProof="0" dirty="0">
              <a:ea typeface="ＭＳ Ｐゴシック" pitchFamily="-89" charset="-128"/>
            </a:endParaRPr>
          </a:p>
          <a:p>
            <a:r>
              <a:rPr lang="es-MX" noProof="0" dirty="0">
                <a:ea typeface="ＭＳ Ｐゴシック" pitchFamily="-89" charset="-128"/>
              </a:rPr>
              <a:t>Muchas veces pensamos que eso de controlar el pensamiento es algo que solamente personas muy disciplinadas pueden hacer, pero vamos a intentar algo:</a:t>
            </a:r>
          </a:p>
          <a:p>
            <a:endParaRPr lang="es-MX" noProof="0" dirty="0">
              <a:ea typeface="ＭＳ Ｐゴシック" pitchFamily="-89" charset="-128"/>
            </a:endParaRPr>
          </a:p>
          <a:p>
            <a:r>
              <a:rPr lang="es-MX" noProof="0" dirty="0">
                <a:ea typeface="ＭＳ Ｐゴシック" pitchFamily="-89" charset="-128"/>
              </a:rPr>
              <a:t>Haga este ejercicio conmigo:</a:t>
            </a:r>
          </a:p>
          <a:p>
            <a:endParaRPr lang="es-MX" noProof="0" dirty="0">
              <a:ea typeface="ＭＳ Ｐゴシック" pitchFamily="-89" charset="-128"/>
            </a:endParaRPr>
          </a:p>
          <a:p>
            <a:r>
              <a:rPr lang="es-MX" noProof="0" dirty="0">
                <a:ea typeface="ＭＳ Ｐゴシック" pitchFamily="-89" charset="-128"/>
              </a:rPr>
              <a:t>Cierre sus ojos y piense en una flor roja, piense en una flor roja que le guste mucho por su olor o por lo roja que es…..</a:t>
            </a:r>
          </a:p>
          <a:p>
            <a:endParaRPr lang="es-MX" noProof="0" dirty="0">
              <a:ea typeface="ＭＳ Ｐゴシック" pitchFamily="-89" charset="-128"/>
            </a:endParaRPr>
          </a:p>
          <a:p>
            <a:r>
              <a:rPr lang="es-MX" noProof="0" dirty="0">
                <a:ea typeface="ＭＳ Ｐゴシック" pitchFamily="-89" charset="-128"/>
              </a:rPr>
              <a:t>Abra sus ojos…. Puede ver la flor verdad?  Puede describirla y puede decirme si tenia muchos o pocos pétalos….</a:t>
            </a:r>
          </a:p>
          <a:p>
            <a:endParaRPr lang="es-MX" noProof="0" dirty="0">
              <a:ea typeface="ＭＳ Ｐゴシック" pitchFamily="-89" charset="-128"/>
            </a:endParaRPr>
          </a:p>
          <a:p>
            <a:r>
              <a:rPr lang="es-MX" noProof="0" dirty="0">
                <a:ea typeface="ＭＳ Ｐゴシック" pitchFamily="-89" charset="-128"/>
              </a:rPr>
              <a:t>Por que puede casi “ver” la flor?? Por que es posible controlar en pensamiento, es igual cuando tenemos problemas, podemos reenfocarnos en Dios cuando estamos preocupados pero requiere entrenar a la mente a dirigirse a cierto pensamiento que usted decida.  Y entre mas lo intente, mas fácilmente podrá lograrlo.</a:t>
            </a:r>
          </a:p>
          <a:p>
            <a:endParaRPr lang="es-MX" noProof="0" dirty="0">
              <a:ea typeface="ＭＳ Ｐゴシック" pitchFamily="-89" charset="-128"/>
            </a:endParaRPr>
          </a:p>
          <a:p>
            <a:r>
              <a:rPr lang="es-MX" noProof="0" dirty="0">
                <a:ea typeface="ＭＳ Ｐゴシック" pitchFamily="-89" charset="-128"/>
              </a:rPr>
              <a:t>En que enfocamos nuestro pensamiento es nuestra decisión….no deje que su mente vague en pensamientos negativos sin control.  Ejercite su mente….</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159</a:t>
            </a:fld>
            <a:endParaRPr lang="en-US" dirty="0">
              <a:solidFill>
                <a:prstClr val="black"/>
              </a:solidFill>
            </a:endParaRPr>
          </a:p>
        </p:txBody>
      </p:sp>
    </p:spTree>
    <p:extLst>
      <p:ext uri="{BB962C8B-B14F-4D97-AF65-F5344CB8AC3E}">
        <p14:creationId xmlns:p14="http://schemas.microsoft.com/office/powerpoint/2010/main" val="1955262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En este caso de ya haber desarrollado la condición de la diabetes, nuestros medicamentos se convierten en algo VITAL e importantísimo.  Estos son los que nos van a ayudar a bajar ese numero de a1c, y a protegernos, pero es importante no olvidar que son solo una ayuda para bajar ese numero – no para solucionar la condición.  DEBEMOS hacer cambios en nuestros hábitos si queremos evitar consecuencias trágicas.  Si usted tiene dificultad entendiendo sus dosis, consiguiendo sus medicamentos o tiene cualquier pregunta, puede hablar con su promotor de salud y nosotros con gusto le ayudaremos a que estos hábitos de tomar regularmente los medicamentos.</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16</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Este ejercicio de la mente es algo que NUNCA debemos dejar de hacer</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Los juegos de destreza mental, el aprendizaje y la lectura son algo que mientras tengamos vista podemos hacer</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Ejercitar la mente oyendo libros, predicaciones o exposiciones de personas expertas en algún tema son algo que podemos hacer mientras tengamos el sentido del oído.</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Aprenda algo nuevo: a cocer, a tejer, a arreglar un radio, a construir una casita para pajaritos, cualquier cosa que le interese….siempre podemos aprender.</a:t>
            </a:r>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160</a:t>
            </a:fld>
            <a:endParaRPr lang="en-US" dirty="0">
              <a:solidFill>
                <a:prstClr val="black"/>
              </a:solidFill>
            </a:endParaRPr>
          </a:p>
        </p:txBody>
      </p:sp>
    </p:spTree>
    <p:extLst>
      <p:ext uri="{BB962C8B-B14F-4D97-AF65-F5344CB8AC3E}">
        <p14:creationId xmlns:p14="http://schemas.microsoft.com/office/powerpoint/2010/main" val="291407659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Este es el fin de la clase y estaremos enviando otros temas de interés cada mes para ayudarle con su salud física y mental!  Recuerde que la meta es mejorar nuestra calidad de vida y siempre Podemos hacer algo mas….nunca quedarnos estancados, si no seguir mejorando en alguna o varias áreas de nuestra vida.  Como promotores de salud, nuestra meta es ayudarle a conquistar obstáculos y a llegar a sus metas.  Llámenos si tiene preguntas y esté pendiente del siguiente video.</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Hasta luego!</a:t>
            </a:r>
          </a:p>
          <a:p>
            <a:pPr defTabSz="966612">
              <a:defRPr/>
            </a:pPr>
            <a:endParaRPr lang="es-MX" noProof="0" dirty="0">
              <a:ea typeface="ＭＳ Ｐゴシック" pitchFamily="-89" charset="-128"/>
            </a:endParaRPr>
          </a:p>
          <a:p>
            <a:endParaRPr lang="es-MX" noProof="0" dirty="0"/>
          </a:p>
        </p:txBody>
      </p:sp>
      <p:sp>
        <p:nvSpPr>
          <p:cNvPr id="4" name="Slide Number Placeholder 3"/>
          <p:cNvSpPr>
            <a:spLocks noGrp="1"/>
          </p:cNvSpPr>
          <p:nvPr>
            <p:ph type="sldNum" sz="quarter" idx="10"/>
          </p:nvPr>
        </p:nvSpPr>
        <p:spPr/>
        <p:txBody>
          <a:bodyPr/>
          <a:lstStyle/>
          <a:p>
            <a:fld id="{DDAC6CC0-914F-4A6F-B8FE-1137B7ABBBE0}" type="slidenum">
              <a:rPr lang="en-US" smtClean="0">
                <a:solidFill>
                  <a:prstClr val="black"/>
                </a:solidFill>
              </a:rPr>
              <a:pPr/>
              <a:t>161</a:t>
            </a:fld>
            <a:endParaRPr lang="en-US" dirty="0">
              <a:solidFill>
                <a:prstClr val="black"/>
              </a:solidFill>
            </a:endParaRPr>
          </a:p>
        </p:txBody>
      </p:sp>
    </p:spTree>
    <p:extLst>
      <p:ext uri="{BB962C8B-B14F-4D97-AF65-F5344CB8AC3E}">
        <p14:creationId xmlns:p14="http://schemas.microsoft.com/office/powerpoint/2010/main" val="4589947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8675" y="866775"/>
            <a:ext cx="6167438" cy="34686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162</a:t>
            </a:fld>
            <a:endParaRPr lang="en-US">
              <a:solidFill>
                <a:prstClr val="black"/>
              </a:solidFill>
            </a:endParaRPr>
          </a:p>
        </p:txBody>
      </p:sp>
    </p:spTree>
    <p:extLst>
      <p:ext uri="{BB962C8B-B14F-4D97-AF65-F5344CB8AC3E}">
        <p14:creationId xmlns:p14="http://schemas.microsoft.com/office/powerpoint/2010/main" val="40526178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¡Bienvenidos!  Que bueno que está con nosotros de nuevo aprendiendo mas de su salud y de como prevenir o manejar la diabetes.  El día de hoy estaremos hablando de como el tabaquismo y el alcohol afectan al cuerpo en general, como afecta a las personas con diabetes o con riesgo a desarrollar diabetes y también le daremos consejos de como dejar de fumar, beber alcohol o ayudar a un ser querido que necesite de esto.  Es posible que este tema no se aplique a su vida en este momento, pero nunca está de mas saber esta información para poderse ayudar usted o ayudar a otros.  </a:t>
            </a:r>
          </a:p>
          <a:p>
            <a:endParaRPr lang="es-MX" noProof="0" dirty="0"/>
          </a:p>
          <a:p>
            <a:r>
              <a:rPr lang="es-MX" noProof="0" dirty="0"/>
              <a:t>Según Salud Familiar de la Clínica Mayo la adicción a fumar se define como la </a:t>
            </a:r>
            <a:r>
              <a:rPr lang="es-MX" dirty="0">
                <a:latin typeface="Calibri" panose="020F0502020204030204" pitchFamily="34" charset="0"/>
                <a:ea typeface="Calibri" panose="020F0502020204030204" pitchFamily="34" charset="0"/>
                <a:cs typeface="Arial" panose="020B0604020202020204" pitchFamily="34" charset="0"/>
              </a:rPr>
              <a:t>adición a la nicotina que es el componente principal de la hoja de tabaco la cual produce efectos placenteros en nuestro cuerpo.  Según la Organización Mundial de la Salud , el tabaquismo es una enfermedad adictiva y crónicas es la principal causa de mortalidad prematura y evitable. Se estima que al año mueren 4.9 millones de personas como consecuencias del tabaco. Para el 2030 se estiman 10 millones de muertes anuales. También es importante destacar que un promedio de 1 millón mueren personas expuestas al humo de segunda mano a los cuales se les llama fumadores pasivos.</a:t>
            </a:r>
            <a:br>
              <a:rPr lang="es-MX" dirty="0">
                <a:latin typeface="Calibri" panose="020F0502020204030204" pitchFamily="34" charset="0"/>
                <a:ea typeface="Calibri" panose="020F0502020204030204" pitchFamily="34" charset="0"/>
                <a:cs typeface="Arial" panose="020B0604020202020204" pitchFamily="34" charset="0"/>
              </a:rPr>
            </a:br>
            <a:endParaRPr lang="es-MX" dirty="0">
              <a:latin typeface="Calibri" panose="020F0502020204030204" pitchFamily="34" charset="0"/>
              <a:ea typeface="Calibri" panose="020F0502020204030204" pitchFamily="34" charset="0"/>
              <a:cs typeface="Arial" panose="020B0604020202020204" pitchFamily="34" charset="0"/>
            </a:endParaRPr>
          </a:p>
          <a:p>
            <a:r>
              <a:rPr lang="es-MX" dirty="0">
                <a:latin typeface="Calibri" panose="020F0502020204030204" pitchFamily="34" charset="0"/>
                <a:ea typeface="Calibri" panose="020F0502020204030204" pitchFamily="34" charset="0"/>
                <a:cs typeface="Arial" panose="020B0604020202020204" pitchFamily="34" charset="0"/>
              </a:rPr>
              <a:t>El tabaco es perjudicial en todas sus modalidades, fumar cigarrillos es la forma más común de consumir tabaco.  Pero también se hace a través de la pipa, la pipa de agua o narguiles, los puros, las pasta de tabaco para mascar, y el cigarrillo electrónico que a pesar de tener menos cantidad de nicotina también contiene sustancias tóxicas.  A este ultimo se le conoce como aspirar vapor (</a:t>
            </a:r>
            <a:r>
              <a:rPr lang="es-MX" dirty="0" err="1">
                <a:latin typeface="Calibri" panose="020F0502020204030204" pitchFamily="34" charset="0"/>
                <a:ea typeface="Calibri" panose="020F0502020204030204" pitchFamily="34" charset="0"/>
                <a:cs typeface="Arial" panose="020B0604020202020204" pitchFamily="34" charset="0"/>
              </a:rPr>
              <a:t>vaping</a:t>
            </a:r>
            <a:r>
              <a:rPr lang="es-MX" dirty="0">
                <a:latin typeface="Calibri" panose="020F0502020204030204" pitchFamily="34" charset="0"/>
                <a:ea typeface="Calibri" panose="020F0502020204030204" pitchFamily="34" charset="0"/>
                <a:cs typeface="Arial" panose="020B0604020202020204" pitchFamily="34" charset="0"/>
              </a:rPr>
              <a:t> en inglés).   Además también se usan cigarrillos de olor, mentolados, en polvo entre otros que también son dañinos.</a:t>
            </a:r>
            <a:endParaRPr lang="es-MX" noProof="0" dirty="0"/>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317238851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Empecemos con el tabaco.</a:t>
            </a:r>
          </a:p>
          <a:p>
            <a:endParaRPr lang="es-MX" dirty="0"/>
          </a:p>
          <a:p>
            <a:r>
              <a:rPr lang="es-MX" dirty="0"/>
              <a:t>Según Salud Familiar de la Clínica Mayo la adicción a fumar se define como la </a:t>
            </a:r>
            <a:r>
              <a:rPr lang="es-MX" dirty="0">
                <a:latin typeface="Calibri" panose="020F0502020204030204" pitchFamily="34" charset="0"/>
                <a:ea typeface="Calibri" panose="020F0502020204030204" pitchFamily="34" charset="0"/>
                <a:cs typeface="Arial" panose="020B0604020202020204" pitchFamily="34" charset="0"/>
              </a:rPr>
              <a:t>adición a la nicotina que es el componente principal de la hoja de tabaco la cual produce efectos placenteros en nuestro cuerpo.  Según la Organización Mundial de la Salud , el tabaquismo es una enfermedad adictiva y crónicas es la principal causa de mortalidad prematura y evitable. Se estima que al año mueren 4.9 millones de personas como consecuencias del tabaco. Para el 2030 se estiman 10 millones de muertes anuales. También es importante destacar que un promedio de 1 millón mueren personas expuestas al humo de segunda mano a los cuales se les llama fumadores pasivos.</a:t>
            </a:r>
            <a:br>
              <a:rPr lang="es-MX" dirty="0">
                <a:latin typeface="Calibri" panose="020F0502020204030204" pitchFamily="34" charset="0"/>
                <a:ea typeface="Calibri" panose="020F0502020204030204" pitchFamily="34" charset="0"/>
                <a:cs typeface="Arial" panose="020B0604020202020204" pitchFamily="34" charset="0"/>
              </a:rPr>
            </a:br>
            <a:endParaRPr lang="es-MX" dirty="0">
              <a:latin typeface="Calibri" panose="020F0502020204030204" pitchFamily="34" charset="0"/>
              <a:ea typeface="Calibri" panose="020F0502020204030204" pitchFamily="34" charset="0"/>
              <a:cs typeface="Arial" panose="020B0604020202020204" pitchFamily="34" charset="0"/>
            </a:endParaRPr>
          </a:p>
          <a:p>
            <a:r>
              <a:rPr lang="es-MX" dirty="0">
                <a:latin typeface="Calibri" panose="020F0502020204030204" pitchFamily="34" charset="0"/>
                <a:ea typeface="Calibri" panose="020F0502020204030204" pitchFamily="34" charset="0"/>
                <a:cs typeface="Arial" panose="020B0604020202020204" pitchFamily="34" charset="0"/>
              </a:rPr>
              <a:t>El tabaco es perjudicial en todas sus modalidades, fumar cigarrillos es la forma más común de consumir tabaco.  Pero también se hace a través de la pipa, la pipa de agua o narguiles, los puros, las pasta de tabaco para mascar, y el cigarrillo electrónico que a pesar de tener menos cantidad de nicotina también contiene sustancias tóxicas.  A este ultimo se le conoce como aspirar vapor (</a:t>
            </a:r>
            <a:r>
              <a:rPr lang="es-MX" dirty="0" err="1">
                <a:latin typeface="Calibri" panose="020F0502020204030204" pitchFamily="34" charset="0"/>
                <a:ea typeface="Calibri" panose="020F0502020204030204" pitchFamily="34" charset="0"/>
                <a:cs typeface="Arial" panose="020B0604020202020204" pitchFamily="34" charset="0"/>
              </a:rPr>
              <a:t>vaping</a:t>
            </a:r>
            <a:r>
              <a:rPr lang="es-MX" dirty="0">
                <a:latin typeface="Calibri" panose="020F0502020204030204" pitchFamily="34" charset="0"/>
                <a:ea typeface="Calibri" panose="020F0502020204030204" pitchFamily="34" charset="0"/>
                <a:cs typeface="Arial" panose="020B0604020202020204" pitchFamily="34" charset="0"/>
              </a:rPr>
              <a:t> en inglés).   Además también se usan cigarrillos de olor, mentolados, en polvo entre otros que también son dañinos.</a:t>
            </a:r>
            <a:endParaRPr lang="es-MX" dirty="0"/>
          </a:p>
          <a:p>
            <a:pPr>
              <a:lnSpc>
                <a:spcPct val="107000"/>
              </a:lnSpc>
              <a:spcAft>
                <a:spcPts val="846"/>
              </a:spcAft>
            </a:pPr>
            <a:endParaRPr lang="es-MX"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Hay varios factores de riesgo….entre ellos:</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La edad: entre más joven se comienza a fumar se hace más adicto</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Los padres y amigos: los hijos de padres fumadores tienen más posibilidades que sean también fumadores </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La depresión y ansiedad: estas enfermedades mentales están relacionadas con las adicciones</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El alcohol y drogas: al ingerir alcohol se aumenta la probabilidad de consumir cualquier tipo de sustancias adictivas</a:t>
            </a:r>
          </a:p>
          <a:p>
            <a:pPr>
              <a:lnSpc>
                <a:spcPct val="107000"/>
              </a:lnSpc>
              <a:spcAft>
                <a:spcPts val="846"/>
              </a:spcAft>
            </a:pPr>
            <a:endParaRPr lang="es-MX"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Hay algunos síntomas del tabaquismo o de que la persona tiene algún nivel de adición como no poder dejar de fumar fácilmente, o la persona presenta síntomas de abstinencia o malestares cuando se priva de fumar por algún tiempo limitado</a:t>
            </a:r>
          </a:p>
          <a:p>
            <a:endParaRPr lang="es-MX" noProof="0" dirty="0"/>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5444763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Entendamos algo importante….sabe usted como se produce un cigarrillo o que es lo que contiene??</a:t>
            </a:r>
          </a:p>
          <a:p>
            <a:endParaRPr lang="es-MX" noProof="0" dirty="0"/>
          </a:p>
          <a:p>
            <a:r>
              <a:rPr lang="es-MX" noProof="0" dirty="0"/>
              <a:t>Como puede ver son varias cosas no saludables como:</a:t>
            </a:r>
          </a:p>
          <a:p>
            <a:endParaRPr lang="es-MX" noProof="0" dirty="0"/>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La NICOTINA: es el más importante componente causante de la adicción, a los 20 segundos entra al cerebro y se une a los receptores donde se produce la liberación de dopamina</a:t>
            </a:r>
          </a:p>
          <a:p>
            <a:pPr>
              <a:lnSpc>
                <a:spcPct val="107000"/>
              </a:lnSpc>
              <a:spcAft>
                <a:spcPts val="846"/>
              </a:spcAft>
            </a:pPr>
            <a:endParaRPr lang="es-MX"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El MONÓXIDO de CARBONO: es el causante de las enfermedades de los pulmones, del corazón y vasos sanguíneos, este monóxido de carbono se une a la sangre y viaja por sus venas causándoles daño.  Por eso afecta al corazón y cerebro causando problemas cardiacos y daños cerebrales.</a:t>
            </a:r>
          </a:p>
          <a:p>
            <a:endParaRPr lang="es-MX" dirty="0">
              <a:latin typeface="Calibri" panose="020F0502020204030204" pitchFamily="34" charset="0"/>
              <a:ea typeface="Calibri" panose="020F0502020204030204" pitchFamily="34" charset="0"/>
              <a:cs typeface="Arial" panose="020B0604020202020204" pitchFamily="34" charset="0"/>
            </a:endParaRPr>
          </a:p>
          <a:p>
            <a:r>
              <a:rPr lang="es-MX" dirty="0">
                <a:latin typeface="Calibri" panose="020F0502020204030204" pitchFamily="34" charset="0"/>
                <a:ea typeface="Calibri" panose="020F0502020204030204" pitchFamily="34" charset="0"/>
                <a:cs typeface="Arial" panose="020B0604020202020204" pitchFamily="34" charset="0"/>
              </a:rPr>
              <a:t>Además de estas dos sustancias dañinas, también contiene más de 4000 sustancias tóxicas, estas alteran las células y causan crecimiento anormal – esto es lo que causa tumores. </a:t>
            </a:r>
          </a:p>
          <a:p>
            <a:endParaRPr lang="es-MX" dirty="0">
              <a:latin typeface="Calibri" panose="020F0502020204030204" pitchFamily="34" charset="0"/>
              <a:ea typeface="Calibri" panose="020F0502020204030204" pitchFamily="34" charset="0"/>
              <a:cs typeface="Arial" panose="020B0604020202020204" pitchFamily="34" charset="0"/>
            </a:endParaRPr>
          </a:p>
          <a:p>
            <a:r>
              <a:rPr lang="es-MX" dirty="0">
                <a:latin typeface="Calibri" panose="020F0502020204030204" pitchFamily="34" charset="0"/>
                <a:ea typeface="Calibri" panose="020F0502020204030204" pitchFamily="34" charset="0"/>
                <a:cs typeface="Arial" panose="020B0604020202020204" pitchFamily="34" charset="0"/>
              </a:rPr>
              <a:t>Además, estas sustancias al entrar en los pulmones no permiten la limpieza correcta de los bronquios y obstruyendo las vías respiratorias - comúnmente esto produce entonces la TOS característica del fumador y muchas otras enfermedades que estaremos viendo a continuación.</a:t>
            </a:r>
            <a:endParaRPr lang="es-MX" dirty="0"/>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369981710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Según </a:t>
            </a:r>
            <a:r>
              <a:rPr lang="es-MX" dirty="0"/>
              <a:t>Centros para el Control y la Prevención de Enfermedades las complicaciones por fumar son extensas….pero algunas de ellas son:</a:t>
            </a:r>
            <a:endParaRPr lang="es-MX"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1- Enfermedad pulmonar crónica </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2- Diabetes y aumento de colesterol</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3- Enfermedades Cardiacas</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4- Enfermedades cerebrales como Embolias y Derrames Cerebrales</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5- Disminución de la fertilidad </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6- Problemas del embarazo como bebés prematuros y abortos</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8- caries, mal aliento, piel seca, caída del cabello, pérdida de peso.</a:t>
            </a:r>
          </a:p>
          <a:p>
            <a:pPr>
              <a:lnSpc>
                <a:spcPct val="107000"/>
              </a:lnSpc>
              <a:spcAft>
                <a:spcPts val="846"/>
              </a:spcAft>
            </a:pPr>
            <a:r>
              <a:rPr lang="es-MX" dirty="0">
                <a:latin typeface="Calibri" panose="020F0502020204030204" pitchFamily="34" charset="0"/>
                <a:ea typeface="Calibri" panose="020F0502020204030204" pitchFamily="34" charset="0"/>
                <a:cs typeface="Arial" panose="020B0604020202020204" pitchFamily="34" charset="0"/>
              </a:rPr>
              <a:t>9- pero también cáncer…pero sabía que no solo en lo que pensamos comúnmente??</a:t>
            </a:r>
          </a:p>
          <a:p>
            <a:endParaRPr lang="es-MX" noProof="0" dirty="0"/>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195202337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Claro que primordialmente en los pulmones es muy común que se desarrolle el cáncer en una persona que fuma y continuamente ingiere todos esos tóxicos que mencionamos antes….pero ese cáncer se puede desarrollar en otras partes del cuerpo también.</a:t>
            </a: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41032817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¿Puede ver la imagen?  El consumir tabaco puede causar cáncer en todos estos órganos….</a:t>
            </a:r>
          </a:p>
          <a:p>
            <a:endParaRPr lang="es-MX" noProof="0" dirty="0"/>
          </a:p>
          <a:p>
            <a:r>
              <a:rPr lang="es-MX" noProof="0" dirty="0"/>
              <a:t>Boca y garganta</a:t>
            </a:r>
          </a:p>
          <a:p>
            <a:r>
              <a:rPr lang="es-MX" noProof="0" dirty="0"/>
              <a:t>Laringe</a:t>
            </a:r>
          </a:p>
          <a:p>
            <a:r>
              <a:rPr lang="es-MX" noProof="0" dirty="0"/>
              <a:t>La medula ósea (este cáncer el que conocemos como leucemia)</a:t>
            </a:r>
          </a:p>
          <a:p>
            <a:r>
              <a:rPr lang="es-MX" noProof="0" dirty="0"/>
              <a:t>Riñones y pelvis renal</a:t>
            </a:r>
          </a:p>
          <a:p>
            <a:r>
              <a:rPr lang="es-MX" noProof="0" dirty="0"/>
              <a:t>Cuello uterino</a:t>
            </a:r>
          </a:p>
          <a:p>
            <a:r>
              <a:rPr lang="es-MX" noProof="0" dirty="0"/>
              <a:t>Vejiga urinaria</a:t>
            </a:r>
          </a:p>
          <a:p>
            <a:r>
              <a:rPr lang="es-MX" noProof="0" dirty="0"/>
              <a:t>Esófago</a:t>
            </a:r>
          </a:p>
          <a:p>
            <a:r>
              <a:rPr lang="es-MX" noProof="0" dirty="0"/>
              <a:t>Pulmones</a:t>
            </a:r>
          </a:p>
          <a:p>
            <a:r>
              <a:rPr lang="es-MX" noProof="0" dirty="0"/>
              <a:t>Bronquios</a:t>
            </a:r>
          </a:p>
          <a:p>
            <a:r>
              <a:rPr lang="es-MX" noProof="0" dirty="0"/>
              <a:t>Tráquea</a:t>
            </a:r>
          </a:p>
          <a:p>
            <a:r>
              <a:rPr lang="es-MX" noProof="0" dirty="0"/>
              <a:t>Hígado</a:t>
            </a:r>
          </a:p>
          <a:p>
            <a:r>
              <a:rPr lang="es-MX" noProof="0" dirty="0"/>
              <a:t>Estomago</a:t>
            </a:r>
          </a:p>
          <a:p>
            <a:r>
              <a:rPr lang="es-MX" noProof="0" dirty="0"/>
              <a:t>Páncreas</a:t>
            </a:r>
          </a:p>
          <a:p>
            <a:r>
              <a:rPr lang="es-MX" noProof="0" dirty="0"/>
              <a:t>Colon y recto</a:t>
            </a:r>
          </a:p>
          <a:p>
            <a:pPr defTabSz="966544">
              <a:defRPr/>
            </a:pPr>
            <a:r>
              <a:rPr lang="es-MX" dirty="0">
                <a:latin typeface="Calibri" panose="020F0502020204030204" pitchFamily="34" charset="0"/>
                <a:ea typeface="Calibri" panose="020F0502020204030204" pitchFamily="34" charset="0"/>
                <a:cs typeface="Arial" panose="020B0604020202020204" pitchFamily="34" charset="0"/>
              </a:rPr>
              <a:t/>
            </a:r>
            <a:br>
              <a:rPr lang="es-MX" dirty="0">
                <a:latin typeface="Calibri" panose="020F0502020204030204" pitchFamily="34" charset="0"/>
                <a:ea typeface="Calibri" panose="020F0502020204030204" pitchFamily="34" charset="0"/>
                <a:cs typeface="Arial" panose="020B0604020202020204" pitchFamily="34" charset="0"/>
              </a:rPr>
            </a:br>
            <a:r>
              <a:rPr lang="es-MX" dirty="0">
                <a:latin typeface="Calibri" panose="020F0502020204030204" pitchFamily="34" charset="0"/>
                <a:ea typeface="Calibri" panose="020F0502020204030204" pitchFamily="34" charset="0"/>
                <a:cs typeface="Arial" panose="020B0604020202020204" pitchFamily="34" charset="0"/>
              </a:rPr>
              <a:t>El tabaco se relaciona con el 90% de los tumores, el 75% de las enfermedades pulmonares crónica y el 25% de las enfermedades coronarias o de corazón..</a:t>
            </a:r>
          </a:p>
          <a:p>
            <a:pPr defTabSz="966544">
              <a:defRPr/>
            </a:pPr>
            <a:endParaRPr lang="es-MX" dirty="0">
              <a:latin typeface="Calibri" panose="020F0502020204030204" pitchFamily="34" charset="0"/>
              <a:ea typeface="Calibri" panose="020F0502020204030204" pitchFamily="34" charset="0"/>
              <a:cs typeface="Arial" panose="020B0604020202020204" pitchFamily="34" charset="0"/>
            </a:endParaRPr>
          </a:p>
          <a:p>
            <a:pPr defTabSz="966544">
              <a:defRPr/>
            </a:pPr>
            <a:r>
              <a:rPr lang="es-MX" dirty="0">
                <a:latin typeface="Calibri" panose="020F0502020204030204" pitchFamily="34" charset="0"/>
                <a:ea typeface="Calibri" panose="020F0502020204030204" pitchFamily="34" charset="0"/>
                <a:cs typeface="Arial" panose="020B0604020202020204" pitchFamily="34" charset="0"/>
              </a:rPr>
              <a:t>Al final, el fumar….le puede matar!</a:t>
            </a:r>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254352126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¿Por qué fumar es especialmente malo si tiene diabetes?</a:t>
            </a: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Las personas con diabetes que fuman tienen más probabilidades de tener problemas de salud graves y complicaciones que las personas con diabetes que no fuman – estas complicaciones son:  mayor incidencia en enfermedades cardíacas y renales, flujo sanguíneo deficiente a las extremidades, mayor riesgo de infecciones, mayor incidencia de úlceras en los pies, mayores tasas de amputación de miembros inferiores y retinopatía. lo que aumenta la probabilidad de ceguera </a:t>
            </a: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Las personas con diabetes ya de por si tienen que trabajar constantemente para controlar sus niveles de azúcar en sangre y prevenir complicaciones provocadas por la enfermedad, que incluyen daño a los nervios, ojos, riñones y corazón. El tabaco en los cigarrillos aumenta estos problemas y complica el control de diabetes.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Hay por lo menos 70 sustancias químicas en los cigarrillos que están directamente relacionadas con el desarrollo del cáncer, el envejecimiento y el estrés oxidativo.  Por ejemplo, algunos de los productos químicos que se encuentran en los cigarrillos incluyen limpiador de inodoros, cera de velas, insecticida, arsénico, nicotina, líquido para encendedores y monóxido de carbono, solo por nombrar algunos. Estos químicos peligrosos y adictivos causan daño a las células de su cuerpo e interfieren con su función normal.</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En una persona con diabetes, el daño causado por los productos químicos de un cigarrillo y la nicotina causa inflamación crónica, lo que resulta en resistencia a la insulina y niveles más altos de azúcar en la sangre, y por lo tanto, hace que sea más difícil controlar la diabetes.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Todos estos problemas se agravan para dificultar el control de la diabetes y aumentar la probabilidad de complicaciones. Para las personas con diabetes, los riesgos para la salud de fumar un cigarrillo son cuatro veces mayores que para una persona sin diabetes.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Aún más sorprendente, un estudio de 2014 reveló que los fumadores también tienen un 30-40% más de probabilidades de desarrollar diabetes tipo 2, lo que hace que la relación entre el tabaquismo y la diabetes sea un círculo vicioso.</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Fumar es un peligro para la salud de cualquier persona, pero para las personas con diabetes o con alto riesgo de desarrollar la enfermedad, el encendido puede contribuir a graves complicaciones de salud.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Los investigadores saben desde hace mucho tiempo que los pacientes diabéticos que fuman tienen niveles más altos de azúcar en sangre, lo que hace que su enfermedad sea más difícil de controlar y los pone en mayor peligro de desarrollar complicaciones como ceguera, daño a los nervios, insuficiencia renal y problemas cardíacos. Ahora, un nuevo estudio ofrece la evidencia más definitiva del por qué: la nicotina en los cigarrillos.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La Universidad Politécnica del Estado de California encontró que la nicotina, cuando se agrega a las muestras de sangre humana, eleva los niveles de hemoglobina A1c (HbA1c) hasta en un 34%.   Esto les indica que habría un efecto similar con los fumadores diabéticos.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Los médicos siempre supieron que fumar puede empeorar la diabetes, pero a través de este estudio ahora sabemos por qué….. Es la nicotina!  </a:t>
            </a: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Este estudio también implica que si usted es fumador y no diabético, sus probabilidades de desarrollar diabetes son mayores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46"/>
              </a:spcAft>
            </a:pPr>
            <a:r>
              <a:rPr lang="es-MX" dirty="0">
                <a:latin typeface="Calibri" panose="020F0502020204030204" pitchFamily="34" charset="0"/>
                <a:ea typeface="Calibri" panose="020F0502020204030204" pitchFamily="34" charset="0"/>
                <a:cs typeface="Times New Roman" panose="02020603050405020304" pitchFamily="18" charset="0"/>
              </a:rPr>
              <a:t> Pero quizás lo más importante es que los resultados también sugieren que los productos de reemplazo de nicotina, como los parches y los cigarrillos electrónicos que contienen nicotina, tampoco son una opción segura para los pacientes con diabetes. Debido a que todavía contienen nicotina, estos productos tienen la misma probabilidad de aumentar los niveles de A1c que los cigarrillos. "Para minimizar sus posibilidades de desarrollar diabetes o complicaciones diabéticas, debe dejar de fumar", dice el doctor a cargo de este estudio.  Incluso eso significa – dejar de hacerlo de inmediato y de golpe.</a:t>
            </a:r>
          </a:p>
          <a:p>
            <a:endParaRPr lang="en-US" dirty="0"/>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169</a:t>
            </a:fld>
            <a:endParaRPr lang="en-US" dirty="0">
              <a:solidFill>
                <a:prstClr val="black"/>
              </a:solidFill>
            </a:endParaRPr>
          </a:p>
        </p:txBody>
      </p:sp>
    </p:spTree>
    <p:extLst>
      <p:ext uri="{BB962C8B-B14F-4D97-AF65-F5344CB8AC3E}">
        <p14:creationId xmlns:p14="http://schemas.microsoft.com/office/powerpoint/2010/main" val="1983534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Hablando de sus promotores de salud!!  Para este momento su promotor de salud ya se ha comunicado con usted y le ha comenzado a ayudar con cualquier pregunta que usted pueda tener.  Cada uno de nosotros hemos sido certificados por el estado de Texas para ayudar a cuidar de su salud.  No somos médicos ni estamos legalmente autorizados a brindar consejos médicos, pero si hemos sido entrenados en varios temas incluyendo la diabetes y también nos comunicamos semanalmente con los doctores de la clínica y nuestra doctora supervisora para comunicarle todo lo que usted pregunta y para que nos den instrucciones de como apoyarle y aconsejarle.   El tener un promotor de salud lo conecta a usted directamente para que su doctor tenga la información mas actualizada y puedan ayudarle mas efectivamente a prevenir o a controlar la diabetes.  Durante mas de 5 años de ayudar a pacientes en este tipo de proyectos, hemos comprobado que una persona que está en comunicación con un promotor de salud, mejora su salud en la mayoría de los casos.</a:t>
            </a: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17</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Y debe saber que el alcohol es igual de dañino!!!</a:t>
            </a:r>
          </a:p>
          <a:p>
            <a:endParaRPr lang="es-MX" noProof="0" dirty="0"/>
          </a:p>
          <a:p>
            <a:r>
              <a:rPr lang="es-MX" noProof="0" dirty="0"/>
              <a:t>Sabemos que el alcohol puede afectar su vida y su salud de muchas maneras.  Esta vez estaremos viendo algunas de esas maneras en que afecta como su salud general, su páncreas, su hígado, su relación con la familia….y hasta en su a1c o nivel de glucosa.</a:t>
            </a:r>
          </a:p>
          <a:p>
            <a:endParaRPr lang="es-MX" noProof="0" dirty="0"/>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170</a:t>
            </a:fld>
            <a:endParaRPr lang="es-MX">
              <a:solidFill>
                <a:prstClr val="black"/>
              </a:solidFill>
            </a:endParaRPr>
          </a:p>
        </p:txBody>
      </p:sp>
    </p:spTree>
    <p:extLst>
      <p:ext uri="{BB962C8B-B14F-4D97-AF65-F5344CB8AC3E}">
        <p14:creationId xmlns:p14="http://schemas.microsoft.com/office/powerpoint/2010/main" val="362788515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En su salud general puede producir desde pérdida de memoria, alucinaciones, ataques, demencia, riesgo de infección de pecho, inflamación de hígado, hepatitis, cirrosis….en FIN…..puede ver toda la lista en su pantalla?   Incluye hasta bajo control de glucosa en la sangre!!!  Y aunque todas las consecuencias de salud a las que contribuye el alcohol deben cuidarse, unas de las que principalmente estamos enfocados en estas clases es la de su glucosa o diabetes.</a:t>
            </a:r>
          </a:p>
          <a:p>
            <a:endParaRPr lang="es-MX" noProof="0" dirty="0"/>
          </a:p>
          <a:p>
            <a:endParaRPr lang="es-MX"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171</a:t>
            </a:fld>
            <a:endParaRPr lang="es-MX">
              <a:solidFill>
                <a:prstClr val="black"/>
              </a:solidFill>
            </a:endParaRPr>
          </a:p>
        </p:txBody>
      </p:sp>
    </p:spTree>
    <p:extLst>
      <p:ext uri="{BB962C8B-B14F-4D97-AF65-F5344CB8AC3E}">
        <p14:creationId xmlns:p14="http://schemas.microsoft.com/office/powerpoint/2010/main" val="311763383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Una de las áreas donde afecta el consume de alcohol es el Páncreas.  ¿Como afecta al páncreas?  Causa inflamación crónica (pancreatitis) y esto es importante porque el páncreas es el órgano a cargo de producir insulina.   ¿Le suena familiar?  El alcohol afecta la capacidad del páncreas de secretar insulina.</a:t>
            </a:r>
          </a:p>
          <a:p>
            <a:endParaRPr lang="es-MX" b="1"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172</a:t>
            </a:fld>
            <a:endParaRPr lang="es-MX">
              <a:solidFill>
                <a:prstClr val="black"/>
              </a:solidFill>
            </a:endParaRPr>
          </a:p>
        </p:txBody>
      </p:sp>
    </p:spTree>
    <p:extLst>
      <p:ext uri="{BB962C8B-B14F-4D97-AF65-F5344CB8AC3E}">
        <p14:creationId xmlns:p14="http://schemas.microsoft.com/office/powerpoint/2010/main" val="297086918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4">
              <a:defRPr/>
            </a:pPr>
            <a:r>
              <a:rPr lang="es-MX" dirty="0">
                <a:latin typeface="+mj-lt"/>
                <a:cs typeface="Arial" panose="020B0604020202020204" pitchFamily="34" charset="0"/>
              </a:rPr>
              <a:t>¿Recuerda los primeros videos de nuestro programa?  La insulina hormona que genera el páncreas,  que permite las células absorban y utilicen glucosa, para usarse como energía. </a:t>
            </a:r>
          </a:p>
          <a:p>
            <a:pPr defTabSz="966544">
              <a:defRPr/>
            </a:pPr>
            <a:endParaRPr lang="es-MX" dirty="0">
              <a:latin typeface="+mj-lt"/>
              <a:cs typeface="Arial" panose="020B0604020202020204" pitchFamily="34" charset="0"/>
            </a:endParaRPr>
          </a:p>
          <a:p>
            <a:pPr defTabSz="966544">
              <a:defRPr/>
            </a:pPr>
            <a:r>
              <a:rPr lang="es-MX" dirty="0">
                <a:latin typeface="+mj-lt"/>
                <a:cs typeface="Arial" panose="020B0604020202020204" pitchFamily="34" charset="0"/>
              </a:rPr>
              <a:t>En otras palabras…todo lo que usted consume (ya sea pan, azúcar, carnes, frutas, verduras….TODO) se convierte en glucosa, y esta glucosa es MUY necesaria para que sus células la conviertan en energía , pero la llave que abre esas células se llama insulina….sin insulina – sus células no reciben energía y la glucosa se queda en la sangre y afecta todo su cuerpo.</a:t>
            </a:r>
          </a:p>
          <a:p>
            <a:endParaRPr lang="es-MX" noProof="0" dirty="0"/>
          </a:p>
          <a:p>
            <a:r>
              <a:rPr lang="es-MX" noProof="0" dirty="0"/>
              <a:t>Así que si el alcohol afecta el páncreas…..su nivel de azúcar se verá directamente afectado.  </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173</a:t>
            </a:fld>
            <a:endParaRPr lang="es-MX">
              <a:solidFill>
                <a:prstClr val="black"/>
              </a:solidFill>
            </a:endParaRPr>
          </a:p>
        </p:txBody>
      </p:sp>
    </p:spTree>
    <p:extLst>
      <p:ext uri="{BB962C8B-B14F-4D97-AF65-F5344CB8AC3E}">
        <p14:creationId xmlns:p14="http://schemas.microsoft.com/office/powerpoint/2010/main" val="275506874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Vea la imagen que tenemos aquí…su páncreas hará uno de dos trabajos….el de ayudar a que su cuerpo produzca insulina y trabaje de manera ideal……o…. el de estar cada vez mas dañado y requerir mucha ayuda para hacer el trabajo mas básico de convertir lo que usted come en energía y que la glucosa no se quede en su sangre.</a:t>
            </a:r>
          </a:p>
          <a:p>
            <a:endParaRPr lang="es-MX" noProof="0" dirty="0"/>
          </a:p>
          <a:p>
            <a:r>
              <a:rPr lang="es-MX" noProof="0" dirty="0"/>
              <a:t>Recuerde que esa insulina es la clave y el órgano que hace esa insulina es el páncreas.</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174</a:t>
            </a:fld>
            <a:endParaRPr lang="es-MX">
              <a:solidFill>
                <a:prstClr val="black"/>
              </a:solidFill>
            </a:endParaRPr>
          </a:p>
        </p:txBody>
      </p:sp>
    </p:spTree>
    <p:extLst>
      <p:ext uri="{BB962C8B-B14F-4D97-AF65-F5344CB8AC3E}">
        <p14:creationId xmlns:p14="http://schemas.microsoft.com/office/powerpoint/2010/main" val="116832700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4">
              <a:defRPr/>
            </a:pPr>
            <a:r>
              <a:rPr lang="es-CO" dirty="0"/>
              <a:t>Otra de las maneras en que su cuerpo puede ser afectado por el alcohol es a través de su hígado.</a:t>
            </a:r>
          </a:p>
          <a:p>
            <a:pPr defTabSz="966544">
              <a:defRPr/>
            </a:pPr>
            <a:endParaRPr lang="es-CO" dirty="0"/>
          </a:p>
          <a:p>
            <a:pPr defTabSz="966544">
              <a:defRPr/>
            </a:pPr>
            <a:r>
              <a:rPr lang="es-CO" dirty="0"/>
              <a:t>El hígado libera glucosa para mantener los niveles de azúcar en sangre. Pero cuando una persona bebe alcohol – sobre todo cuando lo hace sin tener nada en el estomago, el hígado está tan ocupado descomponiendo el alcohol, que hace un mal trabajo al liberar glucosa hacia la corriente sanguínea.  Y esto puede llevar a una caída en los niveles de azúcar en sangre que conocemos como </a:t>
            </a:r>
            <a:r>
              <a:rPr lang="es-CO" b="1" u="sng" dirty="0"/>
              <a:t>hipoglucemia</a:t>
            </a:r>
            <a:r>
              <a:rPr lang="es-CO" dirty="0"/>
              <a:t>.</a:t>
            </a:r>
          </a:p>
          <a:p>
            <a:pPr defTabSz="966544">
              <a:defRPr/>
            </a:pPr>
            <a:endParaRPr lang="es-CO" dirty="0"/>
          </a:p>
          <a:p>
            <a:pPr defTabSz="966544">
              <a:defRPr/>
            </a:pPr>
            <a:endParaRPr lang="es-CO" dirty="0"/>
          </a:p>
          <a:p>
            <a:endParaRPr lang="es-MX"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175</a:t>
            </a:fld>
            <a:endParaRPr lang="es-MX">
              <a:solidFill>
                <a:prstClr val="black"/>
              </a:solidFill>
            </a:endParaRPr>
          </a:p>
        </p:txBody>
      </p:sp>
    </p:spTree>
    <p:extLst>
      <p:ext uri="{BB962C8B-B14F-4D97-AF65-F5344CB8AC3E}">
        <p14:creationId xmlns:p14="http://schemas.microsoft.com/office/powerpoint/2010/main" val="3779973549"/>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44">
              <a:defRPr/>
            </a:pPr>
            <a:r>
              <a:rPr lang="es-MX" noProof="0" dirty="0">
                <a:latin typeface="+mj-lt"/>
              </a:rPr>
              <a:t>Esto es peligroso de varias maneras, pero veamos esta en particular……¿sabe usted que l</a:t>
            </a:r>
            <a:r>
              <a:rPr lang="es-MX" noProof="0" dirty="0">
                <a:latin typeface="+mj-lt"/>
                <a:cs typeface="Arial" panose="020B0604020202020204" pitchFamily="34" charset="0"/>
              </a:rPr>
              <a:t>os</a:t>
            </a:r>
            <a:r>
              <a:rPr lang="es-MX" b="0" noProof="0" dirty="0">
                <a:latin typeface="+mj-lt"/>
                <a:cs typeface="Arial" panose="020B0604020202020204" pitchFamily="34" charset="0"/>
              </a:rPr>
              <a:t> síntomas del exceso de alcohol y la hipoglucemia pueden ser MUY parecidos?</a:t>
            </a:r>
            <a:endParaRPr lang="es-MX" b="0" noProof="0" dirty="0">
              <a:latin typeface="+mj-lt"/>
            </a:endParaRPr>
          </a:p>
          <a:p>
            <a:endParaRPr lang="es-MX" dirty="0">
              <a:latin typeface="+mj-lt"/>
            </a:endParaRPr>
          </a:p>
          <a:p>
            <a:pPr lvl="0"/>
            <a:r>
              <a:rPr lang="es-MX" dirty="0">
                <a:latin typeface="+mj-lt"/>
                <a:cs typeface="Arial" panose="020B0604020202020204" pitchFamily="34" charset="0"/>
              </a:rPr>
              <a:t>Confusión</a:t>
            </a:r>
            <a:endParaRPr lang="es-MX" b="1" dirty="0">
              <a:latin typeface="+mj-lt"/>
              <a:cs typeface="Arial" panose="020B0604020202020204" pitchFamily="34" charset="0"/>
            </a:endParaRPr>
          </a:p>
          <a:p>
            <a:pPr lvl="0"/>
            <a:r>
              <a:rPr lang="es-MX" dirty="0">
                <a:latin typeface="+mj-lt"/>
                <a:cs typeface="Arial" panose="020B0604020202020204" pitchFamily="34" charset="0"/>
              </a:rPr>
              <a:t>Somnolencia</a:t>
            </a:r>
            <a:endParaRPr lang="es-MX" b="1" dirty="0">
              <a:latin typeface="+mj-lt"/>
              <a:cs typeface="Arial" panose="020B0604020202020204" pitchFamily="34" charset="0"/>
            </a:endParaRPr>
          </a:p>
          <a:p>
            <a:pPr lvl="0"/>
            <a:r>
              <a:rPr lang="es-MX" dirty="0">
                <a:latin typeface="+mj-lt"/>
                <a:cs typeface="Arial" panose="020B0604020202020204" pitchFamily="34" charset="0"/>
              </a:rPr>
              <a:t>Visión borrosa</a:t>
            </a:r>
          </a:p>
          <a:p>
            <a:pPr lvl="0"/>
            <a:r>
              <a:rPr lang="es-MX" dirty="0">
                <a:latin typeface="+mj-lt"/>
                <a:cs typeface="Arial" panose="020B0604020202020204" pitchFamily="34" charset="0"/>
              </a:rPr>
              <a:t>Dolores de Cabeza</a:t>
            </a:r>
            <a:endParaRPr lang="es-MX" b="1" dirty="0">
              <a:latin typeface="+mj-lt"/>
              <a:cs typeface="Arial" panose="020B0604020202020204" pitchFamily="34" charset="0"/>
            </a:endParaRPr>
          </a:p>
          <a:p>
            <a:pPr lvl="0"/>
            <a:r>
              <a:rPr lang="es-MX" dirty="0">
                <a:latin typeface="+mj-lt"/>
                <a:cs typeface="Arial" panose="020B0604020202020204" pitchFamily="34" charset="0"/>
              </a:rPr>
              <a:t>Aturdimiento o mareos</a:t>
            </a:r>
            <a:endParaRPr lang="es-MX" b="1" dirty="0">
              <a:latin typeface="+mj-lt"/>
              <a:cs typeface="Arial" panose="020B0604020202020204" pitchFamily="34" charset="0"/>
            </a:endParaRPr>
          </a:p>
          <a:p>
            <a:pPr lvl="0"/>
            <a:r>
              <a:rPr lang="es-MX" dirty="0">
                <a:latin typeface="+mj-lt"/>
                <a:cs typeface="Arial" panose="020B0604020202020204" pitchFamily="34" charset="0"/>
              </a:rPr>
              <a:t>Falta de coordinación</a:t>
            </a:r>
            <a:endParaRPr lang="es-MX" b="1" dirty="0">
              <a:latin typeface="+mj-lt"/>
              <a:cs typeface="Arial" panose="020B0604020202020204" pitchFamily="34" charset="0"/>
            </a:endParaRPr>
          </a:p>
          <a:p>
            <a:pPr lvl="0"/>
            <a:r>
              <a:rPr lang="es-MX" dirty="0">
                <a:latin typeface="+mj-lt"/>
                <a:cs typeface="Arial" panose="020B0604020202020204" pitchFamily="34" charset="0"/>
              </a:rPr>
              <a:t>Inconsciencia.</a:t>
            </a:r>
            <a:endParaRPr lang="es-MX" b="1" dirty="0">
              <a:latin typeface="+mj-lt"/>
              <a:cs typeface="Arial" panose="020B0604020202020204" pitchFamily="34" charset="0"/>
            </a:endParaRPr>
          </a:p>
          <a:p>
            <a:pPr lvl="0" fontAlgn="base"/>
            <a:endParaRPr lang="es-MX" dirty="0">
              <a:latin typeface="+mj-lt"/>
              <a:cs typeface="Arial" panose="020B0604020202020204" pitchFamily="34" charset="0"/>
            </a:endParaRPr>
          </a:p>
          <a:p>
            <a:pPr lvl="0" fontAlgn="base"/>
            <a:r>
              <a:rPr lang="es-MX" dirty="0">
                <a:latin typeface="+mj-lt"/>
                <a:cs typeface="Arial" panose="020B0604020202020204" pitchFamily="34" charset="0"/>
              </a:rPr>
              <a:t>No sería nada bueno que alguien confunda los síntomas y piense que usted tiene embriaguez en vez de hipoglucemia.  Si piensan que usted cayó inconsciente de embriaguez, puede que no le brinden la ayuda y tratamiento apropiados – ya que la hipoglucemia debe ser tratada con prontitud.</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176</a:t>
            </a:fld>
            <a:endParaRPr lang="es-MX">
              <a:solidFill>
                <a:prstClr val="black"/>
              </a:solidFill>
            </a:endParaRPr>
          </a:p>
        </p:txBody>
      </p:sp>
    </p:spTree>
    <p:extLst>
      <p:ext uri="{BB962C8B-B14F-4D97-AF65-F5344CB8AC3E}">
        <p14:creationId xmlns:p14="http://schemas.microsoft.com/office/powerpoint/2010/main" val="100416581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s-CO" dirty="0"/>
              <a:t>Y estos no son los únicos daños….como vimos antes, hay muchos mas….</a:t>
            </a:r>
          </a:p>
          <a:p>
            <a:pPr lvl="0" fontAlgn="base"/>
            <a:endParaRPr lang="es-CO" dirty="0"/>
          </a:p>
          <a:p>
            <a:pPr lvl="0" fontAlgn="base"/>
            <a:r>
              <a:rPr lang="es-CO" dirty="0"/>
              <a:t>El beber alcohol podría empeorar complicaciones de ya comunes en los diabéticos como daños neurológicos, oculares o renales</a:t>
            </a:r>
          </a:p>
          <a:p>
            <a:pPr lvl="0" fontAlgn="base"/>
            <a:endParaRPr lang="es-CO" dirty="0"/>
          </a:p>
          <a:p>
            <a:pPr lvl="0" fontAlgn="base"/>
            <a:r>
              <a:rPr lang="es-CO" dirty="0"/>
              <a:t>Recuerde que el aumento de peso hace que la diabetes sea más difícil de controlar y el alcohol causa posible aumento de peso ya que el alcohol tiene muchas calorías. </a:t>
            </a:r>
          </a:p>
          <a:p>
            <a:pPr lvl="0" fontAlgn="base"/>
            <a:endParaRPr lang="en-US" dirty="0"/>
          </a:p>
          <a:p>
            <a:pPr defTabSz="966544">
              <a:defRPr/>
            </a:pPr>
            <a:r>
              <a:rPr lang="es-CO" dirty="0"/>
              <a:t>Y por estas calorías, también puede aumentar el azúcar en la sangre ya que la cerveza y las bebidas mezcladas azucaradas son altas en carbohidratos, y este exceso de carbohidratos puede causar un aumento en los niveles de azúcar en la sangre.</a:t>
            </a:r>
          </a:p>
          <a:p>
            <a:pPr defTabSz="966544">
              <a:defRPr/>
            </a:pPr>
            <a:endParaRPr lang="es-CO" dirty="0"/>
          </a:p>
          <a:p>
            <a:pPr defTabSz="966544">
              <a:defRPr/>
            </a:pPr>
            <a:r>
              <a:rPr lang="es-CO" dirty="0"/>
              <a:t>Pero….podemos mejorar!  No se desanime…¿</a:t>
            </a:r>
            <a:r>
              <a:rPr lang="es-MX" noProof="0" dirty="0"/>
              <a:t>por qué cree que nos enfocamos en este tema en una clase de prevención y manejo de diabetes??  Porque al buscar soluciones para su diabetes como sus cambios de hábitos alimenticios y de ejercicio podemos ir poco a poco erradicando otras consecuencias de aquellos malos hábitos que nos llevan a desarrollar diabetes.</a:t>
            </a:r>
          </a:p>
          <a:p>
            <a:pPr defTabSz="966544">
              <a:defRPr/>
            </a:pPr>
            <a:endParaRPr lang="es-MX" noProof="0" dirty="0"/>
          </a:p>
          <a:p>
            <a:pPr defTabSz="966544">
              <a:defRPr/>
            </a:pPr>
            <a:r>
              <a:rPr lang="es-MX" noProof="0" dirty="0"/>
              <a:t>Entonces…hagamos metas!</a:t>
            </a:r>
          </a:p>
          <a:p>
            <a:pPr defTabSz="966544">
              <a:defRPr/>
            </a:pPr>
            <a:endParaRPr lang="es-CO" dirty="0"/>
          </a:p>
          <a:p>
            <a:pPr defTabSz="966544">
              <a:defRPr/>
            </a:pPr>
            <a:endParaRPr lang="es-CO" dirty="0"/>
          </a:p>
          <a:p>
            <a:pPr defTabSz="966544">
              <a:defRPr/>
            </a:pPr>
            <a:endParaRPr lang="en-US" dirty="0"/>
          </a:p>
          <a:p>
            <a:endParaRPr lang="es-MX"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177</a:t>
            </a:fld>
            <a:endParaRPr lang="es-MX">
              <a:solidFill>
                <a:prstClr val="black"/>
              </a:solidFill>
            </a:endParaRPr>
          </a:p>
        </p:txBody>
      </p:sp>
    </p:spTree>
    <p:extLst>
      <p:ext uri="{BB962C8B-B14F-4D97-AF65-F5344CB8AC3E}">
        <p14:creationId xmlns:p14="http://schemas.microsoft.com/office/powerpoint/2010/main" val="190735989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s-ES" b="0" i="0" dirty="0">
                <a:solidFill>
                  <a:srgbClr val="444444"/>
                </a:solidFill>
                <a:effectLst/>
                <a:latin typeface="+mj-lt"/>
              </a:rPr>
              <a:t>Dejar estos malos hábitos es importante para su salud.</a:t>
            </a:r>
          </a:p>
          <a:p>
            <a:pPr algn="l" fontAlgn="base"/>
            <a:r>
              <a:rPr lang="es-ES" b="0" i="0" dirty="0">
                <a:solidFill>
                  <a:srgbClr val="444444"/>
                </a:solidFill>
                <a:effectLst/>
                <a:latin typeface="+mj-lt"/>
              </a:rPr>
              <a:t>Poco después de dejar de fumar, la circulación comienza a mejorar y la presión arterial empieza a retroceder a su estado normal. Su sentido del olfato y del gusto vuelven y empieza a respirar con mayor facilidad. A largo plazo, dejar el tabaco puede ayudarle a vivir más tiempo. Su riesgo de padecer cáncer disminuye cada año que transcurre sin fumar.</a:t>
            </a:r>
          </a:p>
          <a:p>
            <a:pPr algn="l" fontAlgn="base"/>
            <a:r>
              <a:rPr lang="es-ES" b="0" i="0" dirty="0">
                <a:solidFill>
                  <a:srgbClr val="444444"/>
                </a:solidFill>
                <a:effectLst/>
                <a:latin typeface="+mj-lt"/>
              </a:rPr>
              <a:t>Dejarlo no es fácil. Es posible que tenga efectos a corto plazo, como subir de peso, irritabilidad y ansiedad. Algunas personas lo intentan varias veces antes de lograrlo. Existen muchas maneras para dejar de fumar. Algunas personas lo dejan de un momento a </a:t>
            </a:r>
            <a:r>
              <a:rPr lang="es-ES" b="0" i="0" u="none" dirty="0">
                <a:solidFill>
                  <a:srgbClr val="444444"/>
                </a:solidFill>
                <a:effectLst/>
                <a:latin typeface="+mj-lt"/>
              </a:rPr>
              <a:t>otro. Otros aprovechan los beneficios de los manuales paso a paso, la orientación o los medicamentos o productos que ayudan a </a:t>
            </a:r>
            <a:r>
              <a:rPr lang="es-ES" b="0" i="0" u="none" dirty="0">
                <a:solidFill>
                  <a:schemeClr val="tx1"/>
                </a:solidFill>
                <a:effectLst/>
                <a:latin typeface="+mj-lt"/>
              </a:rPr>
              <a:t>disminuir la adicción a la nicotina. Algunas personas piensan que el cambio a los </a:t>
            </a:r>
            <a:r>
              <a:rPr lang="es-ES" b="0" i="0" u="none" strike="noStrike" dirty="0">
                <a:solidFill>
                  <a:schemeClr val="tx1"/>
                </a:solidFill>
                <a:effectLst/>
                <a:latin typeface="+mj-lt"/>
                <a:hlinkClick r:id="rId3">
                  <a:extLst>
                    <a:ext uri="{A12FA001-AC4F-418D-AE19-62706E023703}">
                      <ahyp:hlinkClr xmlns:ahyp="http://schemas.microsoft.com/office/drawing/2018/hyperlinkcolor" xmlns="" val="tx"/>
                    </a:ext>
                  </a:extLst>
                </a:hlinkClick>
              </a:rPr>
              <a:t>cigarrillos electrónicos</a:t>
            </a:r>
            <a:r>
              <a:rPr lang="es-ES" b="0" i="0" u="none" dirty="0">
                <a:solidFill>
                  <a:schemeClr val="tx1"/>
                </a:solidFill>
                <a:effectLst/>
                <a:latin typeface="+mj-lt"/>
              </a:rPr>
              <a:t> </a:t>
            </a:r>
            <a:r>
              <a:rPr lang="es-ES" b="0" i="0" dirty="0">
                <a:solidFill>
                  <a:srgbClr val="444444"/>
                </a:solidFill>
                <a:effectLst/>
                <a:latin typeface="+mj-lt"/>
              </a:rPr>
              <a:t>puede ayudar a dejar de fumar, pero no ha sido comprobado. Su proveedor de salud puede prestarle ayuda para encontrar la mejor manera de dejar de fumar.</a:t>
            </a:r>
          </a:p>
          <a:p>
            <a:pPr algn="l" fontAlgn="base"/>
            <a:r>
              <a:rPr lang="es-ES" b="0" i="0" dirty="0">
                <a:solidFill>
                  <a:srgbClr val="444444"/>
                </a:solidFill>
                <a:effectLst/>
                <a:latin typeface="+mj-lt"/>
              </a:rPr>
              <a:t>NIH: Instituto Nacional del Cáncer le indica que p</a:t>
            </a:r>
            <a:r>
              <a:rPr lang="es-ES" b="0" i="0" dirty="0">
                <a:solidFill>
                  <a:srgbClr val="000000"/>
                </a:solidFill>
                <a:effectLst/>
                <a:latin typeface="+mj-lt"/>
              </a:rPr>
              <a:t>uede dejar de fumar para siempre, aunque lo haya intentado antes y no lo haya logrado. En realidad, casi todos los fumadores han debido intentarlo varias veces antes de lograrlo. Mantenga una actitud positiva, y no se dé por vencido.</a:t>
            </a:r>
          </a:p>
          <a:p>
            <a:pPr algn="l" fontAlgn="base"/>
            <a:endParaRPr lang="es-ES" b="0" i="0" dirty="0">
              <a:solidFill>
                <a:srgbClr val="000000"/>
              </a:solidFill>
              <a:effectLst/>
              <a:latin typeface="+mj-lt"/>
            </a:endParaRPr>
          </a:p>
          <a:p>
            <a:pPr algn="l" fontAlgn="base"/>
            <a:endParaRPr lang="en-US" dirty="0">
              <a:latin typeface="+mj-lt"/>
            </a:endParaRP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7416052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s-ES" b="0" i="0" dirty="0">
                <a:solidFill>
                  <a:srgbClr val="444444"/>
                </a:solidFill>
                <a:effectLst/>
                <a:latin typeface="Lucida Grande"/>
              </a:rPr>
              <a:t>Cuando usted </a:t>
            </a:r>
            <a:r>
              <a:rPr lang="es-ES" b="0" i="0" dirty="0">
                <a:effectLst/>
                <a:latin typeface="Lucida Grande"/>
              </a:rPr>
              <a:t>comienza a </a:t>
            </a:r>
            <a:r>
              <a:rPr lang="es-ES" b="0" i="0" u="none" strike="noStrike" dirty="0">
                <a:effectLst/>
                <a:latin typeface="Lucida Grande"/>
                <a:hlinkClick r:id="rId3">
                  <a:extLst>
                    <a:ext uri="{A12FA001-AC4F-418D-AE19-62706E023703}">
                      <ahyp:hlinkClr xmlns:ahyp="http://schemas.microsoft.com/office/drawing/2018/hyperlinkcolor" xmlns="" val="tx"/>
                    </a:ext>
                  </a:extLst>
                </a:hlinkClick>
              </a:rPr>
              <a:t>dejar de fumar</a:t>
            </a:r>
            <a:r>
              <a:rPr lang="es-ES" b="0" i="0" u="none" strike="noStrike" dirty="0">
                <a:effectLst/>
                <a:latin typeface="Lucida Grande"/>
              </a:rPr>
              <a:t> o tomar</a:t>
            </a:r>
            <a:r>
              <a:rPr lang="es-ES" b="0" i="0" u="none" dirty="0">
                <a:effectLst/>
                <a:latin typeface="Lucida Grande"/>
              </a:rPr>
              <a:t>, su cuerpo pasa por un síndrome de </a:t>
            </a:r>
            <a:r>
              <a:rPr lang="es-ES" b="0" i="0" u="none" strike="noStrike" dirty="0">
                <a:effectLst/>
                <a:latin typeface="Lucida Grande"/>
                <a:hlinkClick r:id="rId3">
                  <a:extLst>
                    <a:ext uri="{A12FA001-AC4F-418D-AE19-62706E023703}">
                      <ahyp:hlinkClr xmlns:ahyp="http://schemas.microsoft.com/office/drawing/2018/hyperlinkcolor" xmlns="" val="tx"/>
                    </a:ext>
                  </a:extLst>
                </a:hlinkClick>
              </a:rPr>
              <a:t>abstinencia de nicotina</a:t>
            </a:r>
            <a:r>
              <a:rPr lang="es-ES" b="0" i="0" u="none" strike="noStrike" dirty="0">
                <a:effectLst/>
                <a:latin typeface="Lucida Grande"/>
              </a:rPr>
              <a:t> y de alcohol</a:t>
            </a:r>
            <a:r>
              <a:rPr lang="es-ES" b="0" i="0" u="none" dirty="0">
                <a:effectLst/>
                <a:latin typeface="Lucida Grande"/>
              </a:rPr>
              <a:t>. Puede sentirse cansado, temperamental y tener dolores de cabeza o inclusive otros síntomas.   Anteriormente, puede haber lidiado con estos sentimientos recurriendo a malos hábitos.</a:t>
            </a:r>
          </a:p>
          <a:p>
            <a:pPr algn="l" fontAlgn="base"/>
            <a:r>
              <a:rPr lang="es-ES" b="0" i="0" u="none" dirty="0">
                <a:effectLst/>
                <a:latin typeface="Lucida Grande"/>
              </a:rPr>
              <a:t>Ciertos lugares y actividades pueden desatar la ansiedad. Si solía fumar o tomar luego de comer, o al hablar por teléfono, estas cosas pueden hacer que desee un cigarrillo o una bebida.</a:t>
            </a:r>
          </a:p>
          <a:p>
            <a:r>
              <a:rPr lang="es-ES" b="0" i="0" u="none" dirty="0">
                <a:effectLst/>
                <a:latin typeface="Lucida Grande"/>
              </a:rPr>
              <a:t>Es de esperar que sienta ansiedad por algunas semanas luego haber dejado de fumar y tomar. Los primeros días probablemente serán los peores. Entre más tiempo pase, la ansiedad debe volverse menos intensa.</a:t>
            </a:r>
          </a:p>
          <a:p>
            <a:endParaRPr lang="es-ES" b="0" i="0" u="none" dirty="0">
              <a:effectLst/>
              <a:latin typeface="Lucida Grande"/>
            </a:endParaRPr>
          </a:p>
          <a:p>
            <a:r>
              <a:rPr lang="es-ES" b="0" i="0" u="none" dirty="0">
                <a:effectLst/>
                <a:latin typeface="Roboto" panose="020B0604020202020204" pitchFamily="2" charset="0"/>
              </a:rPr>
              <a:t>Los desencadenantes son las cosas que lo hacen querer fumar o tomar. Cada persona tiene diferentes desencadenantes, como una situación estresante, tomar una taza de café, ir a una fiesta u oler el humo del cigarrillo o ver a alguien mas tomar. </a:t>
            </a:r>
            <a:r>
              <a:rPr lang="es-ES" b="0" i="0" u="none" dirty="0">
                <a:effectLst/>
                <a:latin typeface="Roboto" panose="02000000000000000000" pitchFamily="2" charset="0"/>
              </a:rPr>
              <a:t>Identificar sus desencadenantes y aprender cuál es la mejor manera de manejarlos es su primera línea de defensa.</a:t>
            </a:r>
          </a:p>
          <a:p>
            <a:r>
              <a:rPr lang="es-ES" b="0" i="0" u="none" dirty="0">
                <a:effectLst/>
                <a:latin typeface="Roboto" panose="02000000000000000000" pitchFamily="2" charset="0"/>
              </a:rPr>
              <a:t>Emocionales: Muchas personas fuman o toman cuando tienen emociones intensas. Un desencadenante emocional le recuerda cómo se sintió al fumar y tomar para tratar de mejorar su estado de ánimo o escapar de un mal momento. Puede aprender a lidiar con sus sentimientos (estrés, ansiedad, aburrimiento, depresión, felicidad, soledad, satisfacción, etc.) sin depender de los cigarrillos o el alcohol. Pruebe estas maneras de manejar los desencadenantes emocionales: Hablar sobre sus emociones, hacer ejercicio, escuchar música relajante, etc. </a:t>
            </a:r>
          </a:p>
          <a:p>
            <a:pPr algn="l"/>
            <a:r>
              <a:rPr lang="es-ES" b="0" i="0" u="none" dirty="0">
                <a:effectLst/>
                <a:latin typeface="Roboto" panose="02000000000000000000" pitchFamily="2" charset="0"/>
              </a:rPr>
              <a:t>Patrón: Un patrón desencadenante es una actividad que usted relaciona con fumar o tomar. Entre estas actividades están:</a:t>
            </a:r>
          </a:p>
          <a:p>
            <a:pPr algn="l">
              <a:buFont typeface="Arial" panose="020B0604020202020204" pitchFamily="34" charset="0"/>
              <a:buNone/>
            </a:pPr>
            <a:r>
              <a:rPr lang="es-ES" b="0" i="0" u="none" dirty="0">
                <a:effectLst/>
                <a:latin typeface="Roboto" panose="02000000000000000000" pitchFamily="2" charset="0"/>
              </a:rPr>
              <a:t>Cuando habla por teléfono/Cuando ve televisión/Cuando termina de comer/Cuando toma café/Cuando toma un descanso/</a:t>
            </a:r>
            <a:r>
              <a:rPr lang="es-ES" b="0" i="0" dirty="0">
                <a:solidFill>
                  <a:srgbClr val="333333"/>
                </a:solidFill>
                <a:effectLst/>
                <a:latin typeface="Roboto" panose="02000000000000000000" pitchFamily="2" charset="0"/>
              </a:rPr>
              <a:t>Después de tener relaciones sexuales/Antes de acostarse, etc.</a:t>
            </a:r>
          </a:p>
          <a:p>
            <a:pPr algn="l">
              <a:buFont typeface="Arial" panose="020B0604020202020204" pitchFamily="34" charset="0"/>
              <a:buNone/>
            </a:pPr>
            <a:r>
              <a:rPr lang="es-ES" b="0" i="0" dirty="0">
                <a:solidFill>
                  <a:srgbClr val="333333"/>
                </a:solidFill>
                <a:effectLst/>
                <a:latin typeface="Roboto" panose="02000000000000000000" pitchFamily="2" charset="0"/>
              </a:rPr>
              <a:t>¿Cómo lidiar con los patrones desencadenantes? Una forma de vencer los patrones desencadenantes es romper la asociación con el desencadenante y cambiar la sensación por otra actividad.</a:t>
            </a:r>
          </a:p>
          <a:p>
            <a:pPr algn="l">
              <a:buFont typeface="Arial" panose="020B0604020202020204" pitchFamily="34" charset="0"/>
              <a:buNone/>
            </a:pPr>
            <a:r>
              <a:rPr lang="es-ES" b="0" i="0" u="sng" dirty="0">
                <a:solidFill>
                  <a:srgbClr val="333333"/>
                </a:solidFill>
                <a:effectLst/>
                <a:latin typeface="Roboto" panose="02000000000000000000" pitchFamily="2" charset="0"/>
              </a:rPr>
              <a:t>Sociales: </a:t>
            </a:r>
            <a:r>
              <a:rPr lang="es-ES" b="0" i="0" dirty="0">
                <a:solidFill>
                  <a:srgbClr val="333333"/>
                </a:solidFill>
                <a:effectLst/>
                <a:latin typeface="Roboto" panose="02000000000000000000" pitchFamily="2" charset="0"/>
              </a:rPr>
              <a:t>son momentos que generalmente incluyen a otras personas que fuman o toman. Por ejemplo: Ir a un bar/Ir a una fiesta u otro evento social/Ir a un concierto/Ver fumar o beber alcohol a otra persona/Estar con amigos que fuman o beben alcohol/Celebrar un gran evento</a:t>
            </a:r>
          </a:p>
          <a:p>
            <a:pPr algn="l"/>
            <a:r>
              <a:rPr lang="es-ES" b="0" i="0" dirty="0">
                <a:solidFill>
                  <a:srgbClr val="333333"/>
                </a:solidFill>
                <a:effectLst/>
                <a:latin typeface="Roboto" panose="02000000000000000000" pitchFamily="2" charset="0"/>
              </a:rPr>
              <a:t>¿Cómo manejar los desencadenantes sociales? Una vez que haya tomado la decisión de dejar de fumar o beber alcohol, lo mejor es evitar los lugares donde la gente hace esto, y pedirles a sus amigos que no lo hagan a su alrededor. Con el tiempo, será más fácil. Dígale a sus amigos y familiares que ha renunciado. Pídales su apoyo.</a:t>
            </a:r>
          </a:p>
          <a:p>
            <a:pPr algn="l"/>
            <a:r>
              <a:rPr lang="es-ES" b="0" i="0" u="sng" dirty="0">
                <a:solidFill>
                  <a:srgbClr val="333333"/>
                </a:solidFill>
                <a:effectLst/>
                <a:latin typeface="Roboto" panose="02000000000000000000" pitchFamily="2" charset="0"/>
              </a:rPr>
              <a:t>Abstinencia: </a:t>
            </a:r>
            <a:r>
              <a:rPr lang="es-ES" b="0" i="0" dirty="0">
                <a:solidFill>
                  <a:srgbClr val="333333"/>
                </a:solidFill>
                <a:effectLst/>
                <a:latin typeface="Roboto" panose="02000000000000000000" pitchFamily="2" charset="0"/>
              </a:rPr>
              <a:t>Si ha fumado o bebido alcohol por mucho tiempo, su cuerpo está acostumbrado a recibir una dosis regular de nicotina o alcohol. Cuando lo deja, los síntomas de abstinencia producirán antojos. Los desencadenantes de abstinencia pueden ser:</a:t>
            </a:r>
          </a:p>
          <a:p>
            <a:pPr algn="l">
              <a:buFont typeface="Arial" panose="020B0604020202020204" pitchFamily="34" charset="0"/>
              <a:buChar char="•"/>
            </a:pPr>
            <a:r>
              <a:rPr lang="es-ES" b="0" i="0" dirty="0">
                <a:solidFill>
                  <a:srgbClr val="333333"/>
                </a:solidFill>
                <a:effectLst/>
                <a:latin typeface="Roboto" panose="02000000000000000000" pitchFamily="2" charset="0"/>
              </a:rPr>
              <a:t>Anhelar el sabor de un cigarrillo o una bebida alcohólica</a:t>
            </a:r>
          </a:p>
          <a:p>
            <a:pPr algn="l">
              <a:buFont typeface="Arial" panose="020B0604020202020204" pitchFamily="34" charset="0"/>
              <a:buChar char="•"/>
            </a:pPr>
            <a:r>
              <a:rPr lang="es-ES" b="0" i="0" dirty="0">
                <a:solidFill>
                  <a:srgbClr val="333333"/>
                </a:solidFill>
                <a:effectLst/>
                <a:latin typeface="Roboto" panose="02000000000000000000" pitchFamily="2" charset="0"/>
              </a:rPr>
              <a:t>Oler el humo del cigarrillo</a:t>
            </a:r>
          </a:p>
          <a:p>
            <a:pPr algn="l">
              <a:buFont typeface="Arial" panose="020B0604020202020204" pitchFamily="34" charset="0"/>
              <a:buChar char="•"/>
            </a:pPr>
            <a:r>
              <a:rPr lang="es-ES" b="0" i="0" dirty="0">
                <a:solidFill>
                  <a:srgbClr val="333333"/>
                </a:solidFill>
                <a:effectLst/>
                <a:latin typeface="Roboto" panose="02000000000000000000" pitchFamily="2" charset="0"/>
              </a:rPr>
              <a:t>Ver a gente bebiendo alcohol</a:t>
            </a:r>
          </a:p>
          <a:p>
            <a:pPr algn="l">
              <a:buFont typeface="Arial" panose="020B0604020202020204" pitchFamily="34" charset="0"/>
              <a:buChar char="•"/>
            </a:pPr>
            <a:r>
              <a:rPr lang="es-ES" b="0" i="0" dirty="0">
                <a:solidFill>
                  <a:srgbClr val="333333"/>
                </a:solidFill>
                <a:effectLst/>
                <a:latin typeface="Roboto" panose="02000000000000000000" pitchFamily="2" charset="0"/>
              </a:rPr>
              <a:t>Manipular cigarrillos, encendedores y fósforos</a:t>
            </a:r>
          </a:p>
          <a:p>
            <a:pPr algn="l">
              <a:buFont typeface="Arial" panose="020B0604020202020204" pitchFamily="34" charset="0"/>
              <a:buChar char="•"/>
            </a:pPr>
            <a:r>
              <a:rPr lang="es-ES" b="0" i="0" dirty="0">
                <a:solidFill>
                  <a:srgbClr val="333333"/>
                </a:solidFill>
                <a:effectLst/>
                <a:latin typeface="Roboto" panose="02000000000000000000" pitchFamily="2" charset="0"/>
              </a:rPr>
              <a:t>Necesitar hacer algo con las manos o la boca</a:t>
            </a:r>
          </a:p>
          <a:p>
            <a:pPr algn="l">
              <a:buFont typeface="Arial" panose="020B0604020202020204" pitchFamily="34" charset="0"/>
              <a:buChar char="•"/>
            </a:pPr>
            <a:r>
              <a:rPr lang="es-ES" b="0" i="0" dirty="0">
                <a:solidFill>
                  <a:srgbClr val="333333"/>
                </a:solidFill>
                <a:effectLst/>
                <a:latin typeface="Roboto" panose="02000000000000000000" pitchFamily="2" charset="0"/>
              </a:rPr>
              <a:t>Sentirse inquieto o tener otros </a:t>
            </a:r>
            <a:r>
              <a:rPr lang="es-ES" b="0" i="0" u="sng" dirty="0">
                <a:solidFill>
                  <a:srgbClr val="087599"/>
                </a:solidFill>
                <a:effectLst/>
                <a:latin typeface="Roboto" panose="02000000000000000000" pitchFamily="2" charset="0"/>
                <a:hlinkClick r:id="rId4"/>
              </a:rPr>
              <a:t>síntomas de abstinencia</a:t>
            </a:r>
            <a:endParaRPr lang="es-ES" b="0" i="0" u="sng" dirty="0">
              <a:solidFill>
                <a:srgbClr val="087599"/>
              </a:solidFill>
              <a:effectLst/>
              <a:latin typeface="Roboto" panose="02000000000000000000" pitchFamily="2" charset="0"/>
            </a:endParaRPr>
          </a:p>
          <a:p>
            <a:pPr algn="l">
              <a:buFont typeface="Arial" panose="020B0604020202020204" pitchFamily="34" charset="0"/>
              <a:buChar char="•"/>
            </a:pPr>
            <a:endParaRPr lang="es-ES" b="0" i="0" u="sng" dirty="0">
              <a:solidFill>
                <a:srgbClr val="087599"/>
              </a:solidFill>
              <a:effectLst/>
              <a:latin typeface="Roboto" panose="02000000000000000000" pitchFamily="2" charset="0"/>
            </a:endParaRPr>
          </a:p>
          <a:p>
            <a:pPr algn="l">
              <a:buFont typeface="Arial" panose="020B0604020202020204" pitchFamily="34" charset="0"/>
              <a:buChar char="•"/>
            </a:pPr>
            <a:r>
              <a:rPr lang="es-ES" dirty="0"/>
              <a:t>Todos los hábitos, compulsiones y adicciones son muy persistentes y por ello, son difíciles de dejar, pero no imposible. Es un hecho que las acciones repetitivas alteran el cerebro, haciendo más difícil cambiar un patrón de conducta. Sin embargo, todos podemos aprender nuevos patrones de comportamiento. Si usted es un creyente verdadero, cuenta con la palabra de Dios, con la iglesia de Cristo y con grupos comunitarios especializados de ayuda que lo apoyarán en su cambio de vida. También tiene al Espíritu Santo que le dará el poder que necesita desde su interior para cambiar su forma de pensar y perseverar en su deseo de dejar de beber. “Porque Dios es el que en vosotros produce así el querer como el hacer, por su buena voluntad”.(Filipenses 2:13)</a:t>
            </a:r>
          </a:p>
          <a:p>
            <a:pPr algn="l">
              <a:buFont typeface="Arial" panose="020B0604020202020204" pitchFamily="34" charset="0"/>
              <a:buChar char="•"/>
            </a:pPr>
            <a:endParaRPr lang="es-ES" b="0" i="0" u="sng" dirty="0">
              <a:solidFill>
                <a:srgbClr val="087599"/>
              </a:solidFill>
              <a:effectLst/>
              <a:latin typeface="Roboto" panose="02000000000000000000" pitchFamily="2" charset="0"/>
            </a:endParaRPr>
          </a:p>
          <a:p>
            <a:pPr algn="l">
              <a:buFont typeface="Arial" panose="020B0604020202020204" pitchFamily="34" charset="0"/>
              <a:buNone/>
            </a:pPr>
            <a:endParaRPr lang="es-ES" b="0" i="0" u="sng" dirty="0">
              <a:solidFill>
                <a:srgbClr val="087599"/>
              </a:solidFill>
              <a:effectLst/>
              <a:latin typeface="Roboto" panose="02000000000000000000" pitchFamily="2" charset="0"/>
            </a:endParaRPr>
          </a:p>
          <a:p>
            <a:pPr algn="l">
              <a:buFont typeface="Arial" panose="020B0604020202020204" pitchFamily="34" charset="0"/>
              <a:buChar char="•"/>
            </a:pPr>
            <a:endParaRPr lang="es-ES" b="0" i="0" u="sng" dirty="0">
              <a:solidFill>
                <a:srgbClr val="087599"/>
              </a:solidFill>
              <a:effectLst/>
              <a:latin typeface="Roboto" panose="02000000000000000000" pitchFamily="2" charset="0"/>
            </a:endParaRPr>
          </a:p>
          <a:p>
            <a:pPr algn="l">
              <a:buFont typeface="Arial" panose="020B0604020202020204" pitchFamily="34" charset="0"/>
              <a:buChar char="•"/>
            </a:pPr>
            <a:endParaRPr lang="es-ES" b="0" i="0" dirty="0">
              <a:solidFill>
                <a:srgbClr val="333333"/>
              </a:solidFill>
              <a:effectLst/>
              <a:latin typeface="Roboto" panose="02000000000000000000" pitchFamily="2" charset="0"/>
            </a:endParaRPr>
          </a:p>
          <a:p>
            <a:pPr algn="l"/>
            <a:endParaRPr lang="es-ES" b="0" i="0" dirty="0">
              <a:solidFill>
                <a:srgbClr val="333333"/>
              </a:solidFill>
              <a:effectLst/>
              <a:latin typeface="Roboto" panose="02000000000000000000" pitchFamily="2" charset="0"/>
            </a:endParaRPr>
          </a:p>
          <a:p>
            <a:endParaRPr lang="es-ES" b="0" i="0" dirty="0">
              <a:solidFill>
                <a:srgbClr val="333333"/>
              </a:solidFill>
              <a:effectLst/>
              <a:latin typeface="Roboto" panose="02000000000000000000" pitchFamily="2" charset="0"/>
            </a:endParaRPr>
          </a:p>
          <a:p>
            <a:endParaRPr lang="es-ES" b="0" i="0" dirty="0">
              <a:solidFill>
                <a:srgbClr val="333333"/>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504175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La prevención y el control de la diabetes no es algo que sucede de la noche a la mañana.  No es algo que se soluciona con solo una pastilla o una inyección.  Es un proceso de cambiar nuestros hábitos, nuestras costumbres, y hasta nuestros gustos con el fin de tener una mejor calidad de vida.  Nuestra vida es una Carrera larga – si siempre se hace la jornada mas fácil cuando tenemos un equipo que nos apoya, que esta de nuestro lado y que nos anima a seguir intentando.</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18</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Lo importante de las metas no es que sean enormes o que sean ideales…..lo importante de las metas es que las pensemos como un paso a la vez….como cuando va a subir unas escaleras, lo importante es ir subiendo cada escalón – de uno por uno.  Nadie brinca hasta un segundo piso…sube un escalón, y luego otro, y luego otro, hasta que llega a su meta. </a:t>
            </a:r>
          </a:p>
          <a:p>
            <a:endParaRPr lang="es-MX" noProof="0" dirty="0"/>
          </a:p>
          <a:p>
            <a:r>
              <a:rPr lang="es-MX" noProof="0" dirty="0"/>
              <a:t>Sí es correcto saber a donde nos dirigimos….pero no debemos frustrarnos si solo podemos subir un escalón a la vez.  Lo importante es hacer un plan.  Planear el primer escalón y subir ese escalón HOY.</a:t>
            </a:r>
          </a:p>
          <a:p>
            <a:endParaRPr lang="es-MX" noProof="0" dirty="0"/>
          </a:p>
          <a:p>
            <a:r>
              <a:rPr lang="es-MX" noProof="0" dirty="0"/>
              <a:t>Entonces…para hacer lograr una meta lo primero que vamos a hacer es:</a:t>
            </a:r>
          </a:p>
          <a:p>
            <a:endParaRPr lang="es-MX"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180</a:t>
            </a:fld>
            <a:endParaRPr lang="es-MX">
              <a:solidFill>
                <a:prstClr val="black"/>
              </a:solidFill>
            </a:endParaRPr>
          </a:p>
        </p:txBody>
      </p:sp>
    </p:spTree>
    <p:extLst>
      <p:ext uri="{BB962C8B-B14F-4D97-AF65-F5344CB8AC3E}">
        <p14:creationId xmlns:p14="http://schemas.microsoft.com/office/powerpoint/2010/main" val="399983879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a:t>Escríbalas en papel – y no solo eso – revise sus metas cada semana y vaya evaluando como mejorar esa meta o como modificarla cada vez que vaya cumpliéndola mejor.  Por ejemplo, puede mantener un diario de lo que toma (en su teléfono, en papel o pegado en el refrigerador)….para entonces no engañarse al evaluar su semana.</a:t>
            </a:r>
          </a:p>
          <a:p>
            <a:endParaRPr lang="es-CO" dirty="0"/>
          </a:p>
          <a:p>
            <a:r>
              <a:rPr lang="es-CO" dirty="0"/>
              <a:t>No tenga alcohol en casa!  La manera mas fácil de no tomar en casa es no comprar alcohol para la casa….si no lo tenemos, tendremos que pensar dos veces cuando el antojo venga.</a:t>
            </a:r>
          </a:p>
          <a:p>
            <a:endParaRPr lang="es-CO" dirty="0"/>
          </a:p>
          <a:p>
            <a:r>
              <a:rPr lang="es-CO" dirty="0"/>
              <a:t>Elija días sin alcohol y apúntelos en un calendario – así podrá ir aumentando poco a poco esos días en que no toma.</a:t>
            </a:r>
          </a:p>
          <a:p>
            <a:endParaRPr lang="es-MX"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181</a:t>
            </a:fld>
            <a:endParaRPr lang="es-MX">
              <a:solidFill>
                <a:prstClr val="black"/>
              </a:solidFill>
            </a:endParaRPr>
          </a:p>
        </p:txBody>
      </p:sp>
    </p:spTree>
    <p:extLst>
      <p:ext uri="{BB962C8B-B14F-4D97-AF65-F5344CB8AC3E}">
        <p14:creationId xmlns:p14="http://schemas.microsoft.com/office/powerpoint/2010/main" val="291288987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CO" dirty="0"/>
              <a:t>¡Tenga cuidado de la presión de los amigos!  Sabemos que hay situaciones o personas que a veces nos presionan para fumar o tomar alcohol.  Busque alternativas para divertirse y esté atento a la presión social!  Es posible que tenga que alejarse por algún tiempo o definitivamente de amistades o situaciones que le presionen a tomar.</a:t>
            </a:r>
          </a:p>
          <a:p>
            <a:endParaRPr lang="es-CO" dirty="0"/>
          </a:p>
          <a:p>
            <a:r>
              <a:rPr lang="es-CO" dirty="0"/>
              <a:t>También, si usted es de las personas que elijen fumar o alcohol por hábito después de alguna actividad o por causa de algún problema…..manténgase ocupado en otros hobbies y actividades que le ayuden a redirigir su atención o combatir su tentación – como caminar, jugar un deporte, etc.</a:t>
            </a:r>
          </a:p>
          <a:p>
            <a:endParaRPr lang="es-CO" dirty="0"/>
          </a:p>
          <a:p>
            <a:r>
              <a:rPr lang="es-CO" dirty="0"/>
              <a:t>Pida ayuda – sus promotores de salud estamos a su disposición para ayudarles.  Hay veces que solo pidiendo ayuda encontramos el ánimo o motivación para hacer esos cambios.  Queremos ayudarle y formamos parte de su equipo.</a:t>
            </a:r>
          </a:p>
          <a:p>
            <a:endParaRPr lang="es-CO" dirty="0"/>
          </a:p>
          <a:p>
            <a:r>
              <a:rPr lang="es-CO" dirty="0"/>
              <a:t>Sea persistente…..no se rinda si falla.  Con la ayuda de Dios todo es posible.  Recuerde Filipenses 4:13 “Todo lo puedo en Cristo que me fortalece”</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182</a:t>
            </a:fld>
            <a:endParaRPr lang="es-MX">
              <a:solidFill>
                <a:prstClr val="black"/>
              </a:solidFill>
            </a:endParaRPr>
          </a:p>
        </p:txBody>
      </p:sp>
    </p:spTree>
    <p:extLst>
      <p:ext uri="{BB962C8B-B14F-4D97-AF65-F5344CB8AC3E}">
        <p14:creationId xmlns:p14="http://schemas.microsoft.com/office/powerpoint/2010/main" val="264771530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Si usted necesita ayuda puede comunicarse con su promotor de salud, pero también le ofrecemos estas alternativas de ayuda:</a:t>
            </a:r>
          </a:p>
          <a:p>
            <a:endParaRPr lang="es-MX" dirty="0"/>
          </a:p>
          <a:p>
            <a:endParaRPr lang="es-MX" dirty="0"/>
          </a:p>
          <a:p>
            <a:r>
              <a:rPr lang="es-MX" dirty="0"/>
              <a:t>Alcohólicos Anónimos de Houston</a:t>
            </a:r>
          </a:p>
          <a:p>
            <a:r>
              <a:rPr lang="es-MX" dirty="0"/>
              <a:t>713-686-6300 esta línea esta disponible las 24 horas del día</a:t>
            </a:r>
          </a:p>
          <a:p>
            <a:r>
              <a:rPr lang="es-MX" dirty="0"/>
              <a:t>https://aahouston.org toda la información esta disponible en ingles y español.</a:t>
            </a:r>
          </a:p>
          <a:p>
            <a:r>
              <a:rPr lang="es-MX" dirty="0"/>
              <a:t>Alcohólicos anónimos, apoya casi 2500 reuniones por semana y lo pondrán en contacto con alguna reunión que este cerca de su casa y en el horario que mas le convenga.</a:t>
            </a:r>
          </a:p>
          <a:p>
            <a:r>
              <a:rPr lang="es-MX" b="1" dirty="0"/>
              <a:t> </a:t>
            </a:r>
          </a:p>
          <a:p>
            <a:pPr fontAlgn="base"/>
            <a:r>
              <a:rPr lang="es-MX" dirty="0"/>
              <a:t>Si usted tiene un ser querido que tiene un problema con la bebida y quiere saber ¿Cómo puedo ayudarlo? La organización Al-</a:t>
            </a:r>
            <a:r>
              <a:rPr lang="es-MX" dirty="0" err="1"/>
              <a:t>Anon</a:t>
            </a:r>
            <a:r>
              <a:rPr lang="es-MX" dirty="0"/>
              <a:t> de Houston tiene reuniones para familiares de personas con problemas de alcohol.  Puede consultar Al-</a:t>
            </a:r>
            <a:r>
              <a:rPr lang="es-MX" dirty="0" err="1"/>
              <a:t>Anon</a:t>
            </a:r>
            <a:r>
              <a:rPr lang="es-MX" dirty="0"/>
              <a:t> en alanonhispano.org o llamar al 713-681-1296</a:t>
            </a:r>
            <a:endParaRPr lang="es-MX" dirty="0">
              <a:solidFill>
                <a:srgbClr val="C00000"/>
              </a:solidFill>
            </a:endParaRPr>
          </a:p>
          <a:p>
            <a:endParaRPr lang="es-MX" noProof="0" dirty="0"/>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183</a:t>
            </a:fld>
            <a:endParaRPr lang="es-MX">
              <a:solidFill>
                <a:prstClr val="black"/>
              </a:solidFill>
            </a:endParaRPr>
          </a:p>
        </p:txBody>
      </p:sp>
    </p:spTree>
    <p:extLst>
      <p:ext uri="{BB962C8B-B14F-4D97-AF65-F5344CB8AC3E}">
        <p14:creationId xmlns:p14="http://schemas.microsoft.com/office/powerpoint/2010/main" val="25383809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Si desea mas información sobre este tema, estas son las fuentes de donde obtuvimos estos datos.  Sin embargo, su Promotor de Salud siempre estará dispuesto a ayudarle a entender este tema de una mejor manera, llame a su promotor y con gusto le atenderán.</a:t>
            </a:r>
          </a:p>
        </p:txBody>
      </p:sp>
      <p:sp>
        <p:nvSpPr>
          <p:cNvPr id="4" name="Slide Number Placeholder 3"/>
          <p:cNvSpPr>
            <a:spLocks noGrp="1"/>
          </p:cNvSpPr>
          <p:nvPr>
            <p:ph type="sldNum" sz="quarter" idx="5"/>
          </p:nvPr>
        </p:nvSpPr>
        <p:spPr/>
        <p:txBody>
          <a:bodyPr/>
          <a:lstStyle/>
          <a:p>
            <a:fld id="{8FAA0298-BA67-4F09-A262-7F3E5CD5DC77}" type="slidenum">
              <a:rPr lang="en-US" smtClean="0">
                <a:solidFill>
                  <a:prstClr val="black"/>
                </a:solidFill>
              </a:rPr>
              <a:pPr/>
              <a:t>184</a:t>
            </a:fld>
            <a:endParaRPr lang="en-US">
              <a:solidFill>
                <a:prstClr val="black"/>
              </a:solidFill>
            </a:endParaRPr>
          </a:p>
        </p:txBody>
      </p:sp>
    </p:spTree>
    <p:extLst>
      <p:ext uri="{BB962C8B-B14F-4D97-AF65-F5344CB8AC3E}">
        <p14:creationId xmlns:p14="http://schemas.microsoft.com/office/powerpoint/2010/main" val="228762317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Gracias por escuchar sobre este tema tan necesario.  Esperamos que esta información le puede ayudar a usted o algún ser querido.</a:t>
            </a:r>
          </a:p>
          <a:p>
            <a:endParaRPr lang="es-MX" noProof="0" dirty="0"/>
          </a:p>
          <a:p>
            <a:endParaRPr lang="es-MX" noProof="0" dirty="0"/>
          </a:p>
          <a:p>
            <a:r>
              <a:rPr lang="es-MX" noProof="0" dirty="0"/>
              <a:t>Hasta luego!</a:t>
            </a:r>
          </a:p>
        </p:txBody>
      </p:sp>
      <p:sp>
        <p:nvSpPr>
          <p:cNvPr id="4" name="Slide Number Placeholder 3"/>
          <p:cNvSpPr>
            <a:spLocks noGrp="1"/>
          </p:cNvSpPr>
          <p:nvPr>
            <p:ph type="sldNum" sz="quarter" idx="5"/>
          </p:nvPr>
        </p:nvSpPr>
        <p:spPr/>
        <p:txBody>
          <a:bodyPr/>
          <a:lstStyle/>
          <a:p>
            <a:fld id="{2809DDCD-DB6F-482F-A9F2-0DA34D32D270}" type="slidenum">
              <a:rPr lang="es-MX" smtClean="0">
                <a:solidFill>
                  <a:prstClr val="black"/>
                </a:solidFill>
              </a:rPr>
              <a:pPr/>
              <a:t>185</a:t>
            </a:fld>
            <a:endParaRPr lang="es-MX">
              <a:solidFill>
                <a:prstClr val="black"/>
              </a:solidFill>
            </a:endParaRPr>
          </a:p>
        </p:txBody>
      </p:sp>
    </p:spTree>
    <p:extLst>
      <p:ext uri="{BB962C8B-B14F-4D97-AF65-F5344CB8AC3E}">
        <p14:creationId xmlns:p14="http://schemas.microsoft.com/office/powerpoint/2010/main" val="269474261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186</a:t>
            </a:fld>
            <a:endParaRPr lang="en-US">
              <a:solidFill>
                <a:prstClr val="black"/>
              </a:solidFill>
            </a:endParaRPr>
          </a:p>
        </p:txBody>
      </p:sp>
    </p:spTree>
    <p:extLst>
      <p:ext uri="{BB962C8B-B14F-4D97-AF65-F5344CB8AC3E}">
        <p14:creationId xmlns:p14="http://schemas.microsoft.com/office/powerpoint/2010/main" val="330287903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latin typeface="Arial" panose="020B0604020202020204" pitchFamily="34" charset="0"/>
                <a:cs typeface="Arial" panose="020B0604020202020204" pitchFamily="34" charset="0"/>
              </a:rPr>
              <a:t>Hasta ahora ya ha aprendido a controlar su diabetes.  Tiene todas las herramientas necesarias y el conocimiento de como controlar su diabetes, está tomando pasos constantemente para mantener su diabetes bajo control…¡Felicidades!  ¿Pero que de nuestra familia y de aquellos a nuestro alrededor?</a:t>
            </a:r>
          </a:p>
          <a:p>
            <a:endParaRPr lang="es-MX" noProof="0" dirty="0">
              <a:latin typeface="Arial" panose="020B0604020202020204" pitchFamily="34" charset="0"/>
              <a:cs typeface="Arial" panose="020B0604020202020204" pitchFamily="34" charset="0"/>
            </a:endParaRPr>
          </a:p>
          <a:p>
            <a:r>
              <a:rPr lang="es-ES" b="0" i="0" dirty="0">
                <a:effectLst/>
                <a:latin typeface="Arial" panose="020B0604020202020204" pitchFamily="34" charset="0"/>
                <a:cs typeface="Arial" panose="020B0604020202020204" pitchFamily="34" charset="0"/>
              </a:rPr>
              <a:t>La familia debe considerarse un pilar importante para el apoyo </a:t>
            </a:r>
            <a:r>
              <a:rPr lang="es-ES" b="0" i="0" dirty="0" smtClean="0">
                <a:effectLst/>
                <a:latin typeface="Arial" panose="020B0604020202020204" pitchFamily="34" charset="0"/>
                <a:cs typeface="Arial" panose="020B0604020202020204" pitchFamily="34" charset="0"/>
              </a:rPr>
              <a:t>del paciente con diabetes.</a:t>
            </a:r>
            <a:r>
              <a:rPr lang="es-ES" b="0" i="0" dirty="0">
                <a:effectLst/>
                <a:latin typeface="Arial" panose="020B0604020202020204" pitchFamily="34" charset="0"/>
                <a:cs typeface="Arial" panose="020B0604020202020204" pitchFamily="34" charset="0"/>
              </a:rPr>
              <a:t> Una falta o insuficiente apoyo del núcleo más cercano puede favorecer el descontrol metabólico, limitando u obstruyendo el adecuado control y tratamiento de la enfermedad.</a:t>
            </a:r>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https://fmdiabetes.org/diabetes-en-el-entorno-familiar/</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val="265527756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0" i="0" dirty="0">
                <a:effectLst/>
                <a:latin typeface="Arial" panose="020B0604020202020204" pitchFamily="34" charset="0"/>
                <a:cs typeface="Arial" panose="020B0604020202020204" pitchFamily="34" charset="0"/>
              </a:rPr>
              <a:t>El cuidado diario de la diabetes es mucho trabajo, desde tomar medicamentos, inyectar insulina y revisar el </a:t>
            </a:r>
            <a:r>
              <a:rPr lang="es-ES" b="0" i="0" u="sng" dirty="0">
                <a:effectLst/>
                <a:latin typeface="Arial" panose="020B06040202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azúcar en la sangre</a:t>
            </a:r>
            <a:r>
              <a:rPr lang="es-ES" b="0" i="0" dirty="0">
                <a:effectLst/>
                <a:latin typeface="Arial" panose="020B0604020202020204" pitchFamily="34" charset="0"/>
                <a:cs typeface="Arial" panose="020B0604020202020204" pitchFamily="34" charset="0"/>
              </a:rPr>
              <a:t> hasta comer de forma saludable, hacer </a:t>
            </a:r>
            <a:r>
              <a:rPr lang="es-ES" b="0" i="0" u="sng" dirty="0">
                <a:effectLst/>
                <a:latin typeface="Arial" panose="020B0604020202020204" pitchFamily="34" charset="0"/>
                <a:cs typeface="Arial" panose="020B0604020202020204" pitchFamily="34" charset="0"/>
                <a:hlinkClick r:id="rId4">
                  <a:extLst>
                    <a:ext uri="{A12FA001-AC4F-418D-AE19-62706E023703}">
                      <ahyp:hlinkClr xmlns="" xmlns:ahyp="http://schemas.microsoft.com/office/drawing/2018/hyperlinkcolor" val="tx"/>
                    </a:ext>
                  </a:extLst>
                </a:hlinkClick>
              </a:rPr>
              <a:t>actividad física</a:t>
            </a:r>
            <a:r>
              <a:rPr lang="es-ES" b="0" i="0" dirty="0">
                <a:effectLst/>
                <a:latin typeface="Arial" panose="020B0604020202020204" pitchFamily="34" charset="0"/>
                <a:cs typeface="Arial" panose="020B0604020202020204" pitchFamily="34" charset="0"/>
              </a:rPr>
              <a:t> y cumplir con las citas de atención médica. El apoyo de un familiar o amigo puede ayudar a marcar la diferencia en que se sienta abrumado o empoderado.</a:t>
            </a:r>
          </a:p>
          <a:p>
            <a:r>
              <a:rPr lang="es-ES" b="0" i="0" dirty="0">
                <a:effectLst/>
                <a:latin typeface="Arial" panose="020B0604020202020204" pitchFamily="34" charset="0"/>
                <a:cs typeface="Arial" panose="020B0604020202020204" pitchFamily="34" charset="0"/>
              </a:rPr>
              <a:t>https://www.cdc.gov/spanish/</a:t>
            </a:r>
          </a:p>
          <a:p>
            <a:endParaRPr lang="es-ES" b="0" i="0" dirty="0">
              <a:effectLst/>
              <a:latin typeface="Arial" panose="020B0604020202020204" pitchFamily="34" charset="0"/>
              <a:cs typeface="Arial" panose="020B0604020202020204" pitchFamily="34" charset="0"/>
            </a:endParaRPr>
          </a:p>
          <a:p>
            <a:endParaRPr lang="es-ES" b="0" i="0" dirty="0">
              <a:effectLst/>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400230492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noProof="0" dirty="0">
              <a:latin typeface="Arial" panose="020B0604020202020204" pitchFamily="34" charset="0"/>
              <a:cs typeface="Arial" panose="020B0604020202020204" pitchFamily="34" charset="0"/>
            </a:endParaRPr>
          </a:p>
          <a:p>
            <a:pPr defTabSz="966612">
              <a:defRPr/>
            </a:pPr>
            <a:r>
              <a:rPr lang="es-MX" noProof="0" dirty="0">
                <a:latin typeface="Arial" panose="020B0604020202020204" pitchFamily="34" charset="0"/>
                <a:cs typeface="Arial" panose="020B0604020202020204" pitchFamily="34" charset="0"/>
              </a:rPr>
              <a:t>A través de este curso hemos hablado que establecer metas es importante.  No se de por vencido si no las ha logrado.  Debemos estar siempre en un proceso de mejorar cada día, entonces recordemos las estrategias mas importantes para lograr sus metas.</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La primera es escribirlas – si ya llegó a su meta, no la borre, manténgala en la lista como recordatorio y como manera de seguir animándose a lograr mas metas.  Recuerde que sus metas de salud son importantes, pero otras metas que usted quiera añadir en esa lista le darán dirección para tomar mejores decisiones.</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Defina sus metas específicamente – no frases vagas como voy a comer mejor….hágalas especificas a lo que quiere lograr – es mas efectivo de esta manera.</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Hágalas medibles – de nuevo es importante dar una fecha o una cantidad como meta – no solo voy a caminar por 30 minutos…hágala medible: voy a caminar 30 minutos 2 veces a la semana por 1 mes….y luego revise esta meta y mejórela.</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Hágalas logrables – si no hace ejercicio, empezar pensando que va a correr 2 millas todos los días es demasiado inalcanzable.  Debemos ir en mejoría gradual – no brincar a algo que no podremos sostener por mucho tiempo</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Tenga alguien a quien rendir cuentas que le anime….y esto nos lleva mas específicamente a poder tener personas a nuestro alrededor que nos animen y con quienes podamos ser sinceros.  No siempre vamos  a lograr nuestras metas, y vamos a querer darnos por vencidos. </a:t>
            </a:r>
          </a:p>
          <a:p>
            <a:endParaRPr lang="es-MX" noProof="0" dirty="0">
              <a:latin typeface="Arial" panose="020B0604020202020204" pitchFamily="34" charset="0"/>
              <a:cs typeface="Arial" panose="020B0604020202020204" pitchFamily="34" charset="0"/>
            </a:endParaRPr>
          </a:p>
          <a:p>
            <a:endParaRPr lang="es-MX"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3683734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Nosotros estamos aquí para conseguir las respuestas que usted necesita ya sea que se relacione a preguntas medicas…..</a:t>
            </a:r>
          </a:p>
          <a:p>
            <a:endParaRPr lang="es-MX" noProof="0"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19</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s-ES" b="0" i="0" dirty="0">
                <a:effectLst/>
                <a:latin typeface="Arial" panose="020B0604020202020204" pitchFamily="34" charset="0"/>
                <a:cs typeface="Arial" panose="020B0604020202020204" pitchFamily="34" charset="0"/>
              </a:rPr>
              <a:t>Que a una persona de la unidad familiar se le diagnostique una enfermedad crónica no repercute de igual manera a todos sus miembros, ya que son muchas las variantes que entran en juego. Influyen factores como: la actitud que muestra la persona, la cercanía afectiva con la persona con diabetes, el grado de compromiso adquirido en la relación y las características individuales de la persona que tiene diabetes.</a:t>
            </a:r>
          </a:p>
          <a:p>
            <a:pPr algn="l" fontAlgn="base"/>
            <a:r>
              <a:rPr lang="es-ES" b="0" i="0" dirty="0">
                <a:effectLst/>
                <a:latin typeface="Arial" panose="020B0604020202020204" pitchFamily="34" charset="0"/>
                <a:cs typeface="Arial" panose="020B0604020202020204" pitchFamily="34" charset="0"/>
              </a:rPr>
              <a:t>Podemos describir esas variables de la siguiente forma:</a:t>
            </a:r>
          </a:p>
          <a:p>
            <a:pPr algn="l" fontAlgn="base"/>
            <a:r>
              <a:rPr lang="es-ES" b="1" i="0" dirty="0">
                <a:effectLst/>
                <a:latin typeface="Arial" panose="020B0604020202020204" pitchFamily="34" charset="0"/>
                <a:cs typeface="Arial" panose="020B0604020202020204" pitchFamily="34" charset="0"/>
              </a:rPr>
              <a:t>La actitud de quien padece diabetes</a:t>
            </a:r>
            <a:endParaRPr lang="es-ES" b="0" i="0" dirty="0">
              <a:effectLst/>
              <a:latin typeface="Arial" panose="020B0604020202020204" pitchFamily="34" charset="0"/>
              <a:cs typeface="Arial" panose="020B0604020202020204" pitchFamily="34" charset="0"/>
            </a:endParaRPr>
          </a:p>
          <a:p>
            <a:pPr algn="l" fontAlgn="base"/>
            <a:r>
              <a:rPr lang="es-ES" b="0" i="0" dirty="0">
                <a:effectLst/>
                <a:latin typeface="Arial" panose="020B0604020202020204" pitchFamily="34" charset="0"/>
                <a:cs typeface="Arial" panose="020B0604020202020204" pitchFamily="34" charset="0"/>
              </a:rPr>
              <a:t>La recepción del diagnóstico de la diabetes puede asimilarse de diferentes formas. El paciente puede tomarlo como una consecuencia esperada de la genética o como una consecuencia de haber llevado malos hábitos alimenticios, aunque también algunos lo toman como algo que surge de la nada. También pueden tomarlo como una catástrofe que trastornará su estilo de vida o como una consecuencia que sólo debe afrontarse con modificaciones importantes en su día a día.</a:t>
            </a:r>
          </a:p>
          <a:p>
            <a:pPr algn="l" fontAlgn="base"/>
            <a:r>
              <a:rPr lang="es-ES" b="1" i="0" dirty="0">
                <a:effectLst/>
                <a:latin typeface="Arial" panose="020B0604020202020204" pitchFamily="34" charset="0"/>
                <a:cs typeface="Arial" panose="020B0604020202020204" pitchFamily="34" charset="0"/>
              </a:rPr>
              <a:t>La cercanía o lejanía afectiva con la persona que tiene diabetes</a:t>
            </a:r>
            <a:endParaRPr lang="es-ES" b="0" i="0" dirty="0">
              <a:effectLst/>
              <a:latin typeface="Arial" panose="020B0604020202020204" pitchFamily="34" charset="0"/>
              <a:cs typeface="Arial" panose="020B0604020202020204" pitchFamily="34" charset="0"/>
            </a:endParaRPr>
          </a:p>
          <a:p>
            <a:pPr algn="l" fontAlgn="base"/>
            <a:r>
              <a:rPr lang="es-ES" b="0" i="0" dirty="0">
                <a:effectLst/>
                <a:latin typeface="Arial" panose="020B0604020202020204" pitchFamily="34" charset="0"/>
                <a:cs typeface="Arial" panose="020B0604020202020204" pitchFamily="34" charset="0"/>
              </a:rPr>
              <a:t>No se trata del grado de parentesco que tengamos con el paciente con diabetes, aunque a veces está muy relacionado. Pero debemos remarcar que no tiene el mismo impacto sobre nosotros la noticia de que tiene diabetes alguien a quién queremos muchísimo que otro al que simplemente le tenemos cariño.</a:t>
            </a:r>
          </a:p>
          <a:p>
            <a:pPr algn="l" fontAlgn="base"/>
            <a:r>
              <a:rPr lang="es-ES" b="1" i="0" dirty="0">
                <a:effectLst/>
                <a:latin typeface="Arial" panose="020B0604020202020204" pitchFamily="34" charset="0"/>
                <a:cs typeface="Arial" panose="020B0604020202020204" pitchFamily="34" charset="0"/>
              </a:rPr>
              <a:t>El grado de compromiso adquirido en la relación</a:t>
            </a:r>
            <a:endParaRPr lang="es-ES" b="0" i="0" dirty="0">
              <a:effectLst/>
              <a:latin typeface="Arial" panose="020B0604020202020204" pitchFamily="34" charset="0"/>
              <a:cs typeface="Arial" panose="020B0604020202020204" pitchFamily="34" charset="0"/>
            </a:endParaRPr>
          </a:p>
          <a:p>
            <a:pPr algn="l" fontAlgn="base"/>
            <a:r>
              <a:rPr lang="es-ES" b="0" i="0" dirty="0">
                <a:effectLst/>
                <a:latin typeface="Arial" panose="020B0604020202020204" pitchFamily="34" charset="0"/>
                <a:cs typeface="Arial" panose="020B0604020202020204" pitchFamily="34" charset="0"/>
              </a:rPr>
              <a:t>Cuanto más involucrada está la persona en esa relación, más influirá y se dejará influir por lo que le ocurra al otro. Otros factores, como las aptitudes para el manejo de determinadas situaciones, el nivel de motivación, el grado de ansiedad…también son elementos que matizarán la relación.</a:t>
            </a:r>
          </a:p>
          <a:p>
            <a:pPr algn="l" fontAlgn="base"/>
            <a:r>
              <a:rPr lang="es-ES" b="1" i="0" dirty="0">
                <a:effectLst/>
                <a:latin typeface="Arial" panose="020B0604020202020204" pitchFamily="34" charset="0"/>
                <a:cs typeface="Arial" panose="020B0604020202020204" pitchFamily="34" charset="0"/>
              </a:rPr>
              <a:t>Reacción de adaptación familiar</a:t>
            </a:r>
            <a:endParaRPr lang="es-ES" b="0" i="0" dirty="0">
              <a:effectLst/>
              <a:latin typeface="Arial" panose="020B0604020202020204" pitchFamily="34" charset="0"/>
              <a:cs typeface="Arial" panose="020B0604020202020204" pitchFamily="34" charset="0"/>
            </a:endParaRPr>
          </a:p>
          <a:p>
            <a:pPr algn="l" fontAlgn="base"/>
            <a:r>
              <a:rPr lang="es-ES" b="0" i="0" dirty="0">
                <a:effectLst/>
                <a:latin typeface="Arial" panose="020B0604020202020204" pitchFamily="34" charset="0"/>
                <a:cs typeface="Arial" panose="020B0604020202020204" pitchFamily="34" charset="0"/>
              </a:rPr>
              <a:t>La adaptación de la familia al diagnóstico de diabetes es extremadamente importante y la reacción de las familias ante una enfermedad crónica no es igual en todos los casos. Los familiares necesitan educación, al igual que el paciente, para poder ayudar a este a realizar los cambios en el estilo de vida y darle el soporte necesario.</a:t>
            </a:r>
          </a:p>
          <a:p>
            <a:pPr algn="l" fontAlgn="base"/>
            <a:r>
              <a:rPr lang="es-ES" b="1" i="0" dirty="0">
                <a:effectLst/>
                <a:latin typeface="Arial" panose="020B0604020202020204" pitchFamily="34" charset="0"/>
                <a:cs typeface="Arial" panose="020B0604020202020204" pitchFamily="34" charset="0"/>
              </a:rPr>
              <a:t>Apoyo social</a:t>
            </a:r>
            <a:endParaRPr lang="es-ES" b="0" i="0" dirty="0">
              <a:effectLst/>
              <a:latin typeface="Arial" panose="020B0604020202020204" pitchFamily="34" charset="0"/>
              <a:cs typeface="Arial" panose="020B0604020202020204" pitchFamily="34" charset="0"/>
            </a:endParaRPr>
          </a:p>
          <a:p>
            <a:pPr algn="l" fontAlgn="base"/>
            <a:r>
              <a:rPr lang="es-ES" b="0" i="0" dirty="0">
                <a:effectLst/>
                <a:latin typeface="Arial" panose="020B0604020202020204" pitchFamily="34" charset="0"/>
                <a:cs typeface="Arial" panose="020B0604020202020204" pitchFamily="34" charset="0"/>
              </a:rPr>
              <a:t>Es el conjunto de recursos sociales que existen y que recibe el individuo en una determinada situación, que se perciben de forma positiva o negativa y que influyen en la evolución de cualquier enfermedad. En la actualidad se han definido dos teorías que explican la asociación entre el apoyo social y la salud:</a:t>
            </a:r>
          </a:p>
          <a:p>
            <a:pPr algn="l" fontAlgn="base"/>
            <a:r>
              <a:rPr lang="es-ES" b="0" i="0" dirty="0">
                <a:effectLst/>
                <a:latin typeface="Arial" panose="020B0604020202020204" pitchFamily="34" charset="0"/>
                <a:cs typeface="Arial" panose="020B0604020202020204" pitchFamily="34" charset="0"/>
              </a:rPr>
              <a:t>Si hablamos de los factores de riesgo identificados que influyen en la adherencia al tratamiento de cualquier enfermedad, podemos destacar: el sedentarismo, el desconocimiento de la enfermedad, la desconfianza en la capacidad del médico, la corta duración de la consulta (normalmente 5 minutos en los que el paciente no se siente escuchado y recibe mucha información), falta de comprensión de las indicaciones médicas, escolaridad baja, estado civil, intolerancia a los medicamentos, empleo de terapias alternativas…Todas ellas pueden categorizarse como deficiencias en la comunicación entre el médico, el paciente y el núcleo familiar.</a:t>
            </a:r>
          </a:p>
          <a:p>
            <a:pPr algn="l" fontAlgn="base"/>
            <a:r>
              <a:rPr lang="es-ES" b="0" i="0" dirty="0">
                <a:effectLst/>
                <a:latin typeface="Arial" panose="020B0604020202020204" pitchFamily="34" charset="0"/>
                <a:cs typeface="Arial" panose="020B0604020202020204" pitchFamily="34" charset="0"/>
              </a:rPr>
              <a:t>En la población general existe un bajo apego al cumplimiento del tratamiento prescrito y su medición. El cambio en el estilo de vida puede llegar a ser difícil, a veces por falta de apoyo en la familia o por el desconocimiento de la enfermedad, factores que impiden que el paciente con diabetes logre el control óptimo.</a:t>
            </a:r>
          </a:p>
          <a:p>
            <a:pPr algn="l" fontAlgn="base"/>
            <a:r>
              <a:rPr lang="es-ES" b="0" i="0" dirty="0">
                <a:effectLst/>
                <a:latin typeface="Arial" panose="020B0604020202020204" pitchFamily="34" charset="0"/>
                <a:cs typeface="Arial" panose="020B0604020202020204" pitchFamily="34" charset="0"/>
              </a:rPr>
              <a:t>Es indispensable fomentar la participación de la familia e involucrar al personal de salud para aceptar el compromiso de impulsar una seria de conductas que favorezcan la adherencia al tratamiento.</a:t>
            </a:r>
          </a:p>
          <a:p>
            <a:pPr algn="l" fontAlgn="base"/>
            <a:r>
              <a:rPr lang="es-ES" b="0" i="0" dirty="0">
                <a:effectLst/>
                <a:latin typeface="Arial" panose="020B0604020202020204" pitchFamily="34" charset="0"/>
                <a:cs typeface="Arial" panose="020B0604020202020204" pitchFamily="34" charset="0"/>
              </a:rPr>
              <a:t>Fuente: Bayer Diabetes Care</a:t>
            </a:r>
          </a:p>
          <a:p>
            <a:endParaRPr lang="es-MX"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val="61871879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latin typeface="Arial" panose="020B0604020202020204" pitchFamily="34" charset="0"/>
                <a:cs typeface="Arial" panose="020B0604020202020204" pitchFamily="34" charset="0"/>
              </a:rPr>
              <a:t>Hay veces que tenemos un sistema de apoyo a nuestro alrededor que nos alienta a continuar con el cuidado de nuestra salud.  ¿Qué podemos hacer por ese sistema de apoyo?  ¿O que si no tenemos una familia, trabajo o comunidad que nos apoya?</a:t>
            </a:r>
          </a:p>
          <a:p>
            <a:pPr defTabSz="966612">
              <a:defRPr/>
            </a:pPr>
            <a:endParaRPr lang="es-MX" noProof="0" dirty="0">
              <a:latin typeface="Arial" panose="020B0604020202020204" pitchFamily="34" charset="0"/>
              <a:cs typeface="Arial" panose="020B0604020202020204" pitchFamily="34" charset="0"/>
            </a:endParaRPr>
          </a:p>
          <a:p>
            <a:pPr defTabSz="966612">
              <a:defRPr/>
            </a:pPr>
            <a:endParaRPr lang="es-MX" noProof="0" dirty="0">
              <a:latin typeface="Arial" panose="020B0604020202020204" pitchFamily="34" charset="0"/>
              <a:cs typeface="Arial" panose="020B0604020202020204" pitchFamily="34" charset="0"/>
            </a:endParaRPr>
          </a:p>
          <a:p>
            <a:pPr defTabSz="966612">
              <a:defRPr/>
            </a:pPr>
            <a:endParaRPr lang="es-MX" noProof="0"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Permitir respuesta  </a:t>
            </a:r>
          </a:p>
          <a:p>
            <a:endParaRPr lang="es-MX" dirty="0">
              <a:latin typeface="Arial" panose="020B0604020202020204" pitchFamily="34" charset="0"/>
              <a:cs typeface="Arial" panose="020B0604020202020204" pitchFamily="34" charset="0"/>
            </a:endParaRPr>
          </a:p>
          <a:p>
            <a:r>
              <a:rPr lang="es-ES" b="0" i="0" dirty="0">
                <a:effectLst/>
                <a:latin typeface="Arial" panose="020B0604020202020204" pitchFamily="34" charset="0"/>
                <a:cs typeface="Arial" panose="020B0604020202020204" pitchFamily="34" charset="0"/>
              </a:rPr>
              <a:t>Una de las herramientas más importantes de la caja de herramientas para el manejo personal es la buena comunicación. Es fundamental para poder usar las otras herramientas de manera correcta. Y, por supuesto, es importante para relacionarse bien con otras personas.</a:t>
            </a:r>
          </a:p>
          <a:p>
            <a:endParaRPr lang="es-ES" b="0" i="0" dirty="0">
              <a:effectLst/>
              <a:latin typeface="Arial" panose="020B0604020202020204" pitchFamily="34" charset="0"/>
              <a:cs typeface="Arial" panose="020B0604020202020204" pitchFamily="34" charset="0"/>
            </a:endParaRPr>
          </a:p>
          <a:p>
            <a:endParaRPr lang="es-ES" b="0" i="0" dirty="0">
              <a:effectLst/>
              <a:latin typeface="Arial" panose="020B0604020202020204" pitchFamily="34" charset="0"/>
              <a:cs typeface="Arial" panose="020B0604020202020204" pitchFamily="34" charset="0"/>
            </a:endParaRPr>
          </a:p>
          <a:p>
            <a:r>
              <a:rPr lang="es-ES" b="0" i="0" dirty="0" err="1">
                <a:effectLst/>
                <a:latin typeface="Arial" panose="020B0604020202020204" pitchFamily="34" charset="0"/>
                <a:cs typeface="Arial" panose="020B0604020202020204" pitchFamily="34" charset="0"/>
              </a:rPr>
              <a:t>Minor</a:t>
            </a:r>
            <a:r>
              <a:rPr lang="es-ES" b="0" i="0" dirty="0">
                <a:effectLst/>
                <a:latin typeface="Arial" panose="020B0604020202020204" pitchFamily="34" charset="0"/>
                <a:cs typeface="Arial" panose="020B0604020202020204" pitchFamily="34" charset="0"/>
              </a:rPr>
              <a:t>, Marion; </a:t>
            </a:r>
            <a:r>
              <a:rPr lang="es-ES" b="0" i="0" dirty="0" err="1">
                <a:effectLst/>
                <a:latin typeface="Arial" panose="020B0604020202020204" pitchFamily="34" charset="0"/>
                <a:cs typeface="Arial" panose="020B0604020202020204" pitchFamily="34" charset="0"/>
              </a:rPr>
              <a:t>Lorig</a:t>
            </a:r>
            <a:r>
              <a:rPr lang="es-ES" b="0" i="0" dirty="0">
                <a:effectLst/>
                <a:latin typeface="Arial" panose="020B0604020202020204" pitchFamily="34" charset="0"/>
                <a:cs typeface="Arial" panose="020B0604020202020204" pitchFamily="34" charset="0"/>
              </a:rPr>
              <a:t>, Kate; </a:t>
            </a:r>
            <a:r>
              <a:rPr lang="es-ES" b="0" i="0" dirty="0" err="1">
                <a:effectLst/>
                <a:latin typeface="Arial" panose="020B0604020202020204" pitchFamily="34" charset="0"/>
                <a:cs typeface="Arial" panose="020B0604020202020204" pitchFamily="34" charset="0"/>
              </a:rPr>
              <a:t>Gonzalez</a:t>
            </a:r>
            <a:r>
              <a:rPr lang="es-ES" b="0" i="0" dirty="0">
                <a:effectLst/>
                <a:latin typeface="Arial" panose="020B0604020202020204" pitchFamily="34" charset="0"/>
                <a:cs typeface="Arial" panose="020B0604020202020204" pitchFamily="34" charset="0"/>
              </a:rPr>
              <a:t>, Virginia; Sobel, David; Laurent, Diana; </a:t>
            </a:r>
            <a:r>
              <a:rPr lang="es-ES" b="0" i="0" dirty="0" err="1">
                <a:effectLst/>
                <a:latin typeface="Arial" panose="020B0604020202020204" pitchFamily="34" charset="0"/>
                <a:cs typeface="Arial" panose="020B0604020202020204" pitchFamily="34" charset="0"/>
              </a:rPr>
              <a:t>Gecht</a:t>
            </a:r>
            <a:r>
              <a:rPr lang="es-ES" b="0" i="0" dirty="0">
                <a:effectLst/>
                <a:latin typeface="Arial" panose="020B0604020202020204" pitchFamily="34" charset="0"/>
                <a:cs typeface="Arial" panose="020B0604020202020204" pitchFamily="34" charset="0"/>
              </a:rPr>
              <a:t>-Silver, Maureen. Tomando control de su salud (</a:t>
            </a:r>
            <a:r>
              <a:rPr lang="es-ES" b="0" i="0" dirty="0" err="1">
                <a:effectLst/>
                <a:latin typeface="Arial" panose="020B0604020202020204" pitchFamily="34" charset="0"/>
                <a:cs typeface="Arial" panose="020B0604020202020204" pitchFamily="34" charset="0"/>
              </a:rPr>
              <a:t>Spanish</a:t>
            </a:r>
            <a:r>
              <a:rPr lang="es-ES" b="0" i="0" dirty="0">
                <a:effectLst/>
                <a:latin typeface="Arial" panose="020B0604020202020204" pitchFamily="34" charset="0"/>
                <a:cs typeface="Arial" panose="020B0604020202020204" pitchFamily="34" charset="0"/>
              </a:rPr>
              <a:t> </a:t>
            </a:r>
            <a:r>
              <a:rPr lang="es-ES" b="0" i="0" dirty="0" err="1">
                <a:effectLst/>
                <a:latin typeface="Arial" panose="020B0604020202020204" pitchFamily="34" charset="0"/>
                <a:cs typeface="Arial" panose="020B0604020202020204" pitchFamily="34" charset="0"/>
              </a:rPr>
              <a:t>Edition</a:t>
            </a:r>
            <a:r>
              <a:rPr lang="es-ES" b="0" i="0" dirty="0">
                <a:effectLst/>
                <a:latin typeface="Arial" panose="020B0604020202020204" pitchFamily="34" charset="0"/>
                <a:cs typeface="Arial" panose="020B0604020202020204" pitchFamily="34" charset="0"/>
              </a:rPr>
              <a:t>) (pp. 487-488). Bull Publishing Company. Kindle </a:t>
            </a:r>
            <a:r>
              <a:rPr lang="es-ES" b="0" i="0" dirty="0" err="1">
                <a:effectLst/>
                <a:latin typeface="Arial" panose="020B0604020202020204" pitchFamily="34" charset="0"/>
                <a:cs typeface="Arial" panose="020B0604020202020204" pitchFamily="34" charset="0"/>
              </a:rPr>
              <a:t>Edition</a:t>
            </a:r>
            <a:r>
              <a:rPr lang="es-ES" b="0" i="0" dirty="0">
                <a:effectLst/>
                <a:latin typeface="Arial" panose="020B0604020202020204" pitchFamily="34" charset="0"/>
                <a:cs typeface="Arial" panose="020B0604020202020204" pitchFamily="34" charset="0"/>
              </a:rPr>
              <a:t>. </a:t>
            </a:r>
          </a:p>
          <a:p>
            <a:endParaRPr lang="es-MX"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191</a:t>
            </a:fld>
            <a:endParaRPr lang="en-US">
              <a:solidFill>
                <a:prstClr val="black"/>
              </a:solidFill>
            </a:endParaRPr>
          </a:p>
        </p:txBody>
      </p:sp>
    </p:spTree>
    <p:extLst>
      <p:ext uri="{BB962C8B-B14F-4D97-AF65-F5344CB8AC3E}">
        <p14:creationId xmlns:p14="http://schemas.microsoft.com/office/powerpoint/2010/main" val="423452824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latin typeface="Arial" panose="020B0604020202020204" pitchFamily="34" charset="0"/>
                <a:cs typeface="Arial" panose="020B0604020202020204" pitchFamily="34" charset="0"/>
              </a:rPr>
              <a:t>Lo ideal es que podamos encontrar aquellas personas que nos quieren o se preocupan por nosotros y tienen mejores hábitos.  Y muchas veces nuestra familia es la primera que querrá que mejoremos nuestros hábitos.  Si estes es el caso…deje que le ayuden, no regañe – anime!</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La comunicación es una calle de dos sentidos. Si usted no se siente cómodo para expresar sus sentimientos o para pedir ayuda, es muy probable que los demás sientan lo mismo. Usted es el que decide si quiere abrir las vías de comunicación.</a:t>
            </a:r>
          </a:p>
          <a:p>
            <a:endParaRPr lang="es-MX"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Estas son dos claves para una buena comunicación:  </a:t>
            </a:r>
          </a:p>
          <a:p>
            <a:r>
              <a:rPr lang="es-ES" dirty="0">
                <a:latin typeface="Arial" panose="020B0604020202020204" pitchFamily="34" charset="0"/>
                <a:cs typeface="Arial" panose="020B0604020202020204" pitchFamily="34" charset="0"/>
              </a:rPr>
              <a:t>1.No dé por hecho que los demás entienden. No piense “ya saben lo que digo”. Las personas no pueden leer la mente; usted debe explicarles lo que siente.   </a:t>
            </a:r>
          </a:p>
          <a:p>
            <a:r>
              <a:rPr lang="es-ES" dirty="0">
                <a:latin typeface="Arial" panose="020B0604020202020204" pitchFamily="34" charset="0"/>
                <a:cs typeface="Arial" panose="020B0604020202020204" pitchFamily="34" charset="0"/>
              </a:rPr>
              <a:t>2.Usted no puede cambiar la forma que tienen los demás para comunicarse. Pero sí puede cambiar la forma en que usted se comunique con ellos para asegurarse de que lo entiendan.</a:t>
            </a:r>
          </a:p>
          <a:p>
            <a:endParaRPr lang="es-ES" dirty="0">
              <a:latin typeface="Arial" panose="020B0604020202020204" pitchFamily="34" charset="0"/>
              <a:cs typeface="Arial" panose="020B0604020202020204" pitchFamily="34" charset="0"/>
            </a:endParaRPr>
          </a:p>
          <a:p>
            <a:r>
              <a:rPr lang="es-ES" dirty="0" err="1">
                <a:latin typeface="Arial" panose="020B0604020202020204" pitchFamily="34" charset="0"/>
                <a:cs typeface="Arial" panose="020B0604020202020204" pitchFamily="34" charset="0"/>
              </a:rPr>
              <a:t>Minor</a:t>
            </a:r>
            <a:r>
              <a:rPr lang="es-ES" dirty="0">
                <a:latin typeface="Arial" panose="020B0604020202020204" pitchFamily="34" charset="0"/>
                <a:cs typeface="Arial" panose="020B0604020202020204" pitchFamily="34" charset="0"/>
              </a:rPr>
              <a:t>, Marion; </a:t>
            </a:r>
            <a:r>
              <a:rPr lang="es-ES" dirty="0" err="1">
                <a:latin typeface="Arial" panose="020B0604020202020204" pitchFamily="34" charset="0"/>
                <a:cs typeface="Arial" panose="020B0604020202020204" pitchFamily="34" charset="0"/>
              </a:rPr>
              <a:t>Lorig</a:t>
            </a:r>
            <a:r>
              <a:rPr lang="es-ES" dirty="0">
                <a:latin typeface="Arial" panose="020B0604020202020204" pitchFamily="34" charset="0"/>
                <a:cs typeface="Arial" panose="020B0604020202020204" pitchFamily="34" charset="0"/>
              </a:rPr>
              <a:t>, Kate; </a:t>
            </a:r>
            <a:r>
              <a:rPr lang="es-ES" dirty="0" err="1">
                <a:latin typeface="Arial" panose="020B0604020202020204" pitchFamily="34" charset="0"/>
                <a:cs typeface="Arial" panose="020B0604020202020204" pitchFamily="34" charset="0"/>
              </a:rPr>
              <a:t>Gonzalez</a:t>
            </a:r>
            <a:r>
              <a:rPr lang="es-ES" dirty="0">
                <a:latin typeface="Arial" panose="020B0604020202020204" pitchFamily="34" charset="0"/>
                <a:cs typeface="Arial" panose="020B0604020202020204" pitchFamily="34" charset="0"/>
              </a:rPr>
              <a:t>, Virginia; Sobel, David; Laurent, Diana; </a:t>
            </a:r>
            <a:r>
              <a:rPr lang="es-ES" dirty="0" err="1">
                <a:latin typeface="Arial" panose="020B0604020202020204" pitchFamily="34" charset="0"/>
                <a:cs typeface="Arial" panose="020B0604020202020204" pitchFamily="34" charset="0"/>
              </a:rPr>
              <a:t>Gecht</a:t>
            </a:r>
            <a:r>
              <a:rPr lang="es-ES" dirty="0">
                <a:latin typeface="Arial" panose="020B0604020202020204" pitchFamily="34" charset="0"/>
                <a:cs typeface="Arial" panose="020B0604020202020204" pitchFamily="34" charset="0"/>
              </a:rPr>
              <a:t>-Silver, Maureen. Tomando control de su salud (</a:t>
            </a:r>
            <a:r>
              <a:rPr lang="es-ES" dirty="0" err="1">
                <a:latin typeface="Arial" panose="020B0604020202020204" pitchFamily="34" charset="0"/>
                <a:cs typeface="Arial" panose="020B0604020202020204" pitchFamily="34" charset="0"/>
              </a:rPr>
              <a:t>Spanish</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Edition</a:t>
            </a:r>
            <a:r>
              <a:rPr lang="es-ES" dirty="0">
                <a:latin typeface="Arial" panose="020B0604020202020204" pitchFamily="34" charset="0"/>
                <a:cs typeface="Arial" panose="020B0604020202020204" pitchFamily="34" charset="0"/>
              </a:rPr>
              <a:t>) (p. 488). Bull Publishing Company. Kindle </a:t>
            </a:r>
            <a:r>
              <a:rPr lang="es-ES" dirty="0" err="1">
                <a:latin typeface="Arial" panose="020B0604020202020204" pitchFamily="34" charset="0"/>
                <a:cs typeface="Arial" panose="020B0604020202020204" pitchFamily="34" charset="0"/>
              </a:rPr>
              <a:t>Edition</a:t>
            </a:r>
            <a:r>
              <a:rPr lang="es-ES" dirty="0">
                <a:latin typeface="Arial" panose="020B0604020202020204" pitchFamily="34" charset="0"/>
                <a:cs typeface="Arial" panose="020B0604020202020204" pitchFamily="34" charset="0"/>
              </a:rPr>
              <a:t>. </a:t>
            </a:r>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70251487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latin typeface="Arial" panose="020B0604020202020204" pitchFamily="34" charset="0"/>
                <a:cs typeface="Arial" panose="020B0604020202020204" pitchFamily="34" charset="0"/>
              </a:rPr>
              <a:t>Por lo general los malos hábitos los pasamos a nuestros hijos y a nuestros nietos – sin querer…solo porque son parte de lo que siempre hemos hecho y la manera en que siempre nos hemos comportado.  Comemos las mismas comidas no saludables porque a esas estamos acostumbradas.  Tenemos los mismos malos hábitos en cuanto al ejercicio porque de esa manera crecimos.</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El historial de diabetes en las familias tiene mas que ver con los malos hábitos con los que crecemos que con los genes.  La diabetes es hereditaria porque las costumbres y hábitos los heredamos de nuestros padres.  Empiece a crear un nuevo legado en su familia.</a:t>
            </a:r>
          </a:p>
          <a:p>
            <a:endParaRPr lang="es-MX" noProof="0" dirty="0">
              <a:latin typeface="Arial" panose="020B0604020202020204" pitchFamily="34" charset="0"/>
              <a:cs typeface="Arial" panose="020B0604020202020204" pitchFamily="34" charset="0"/>
            </a:endParaRPr>
          </a:p>
          <a:p>
            <a:endParaRPr lang="es-MX" noProof="0" dirty="0">
              <a:latin typeface="Arial" panose="020B0604020202020204" pitchFamily="34" charset="0"/>
              <a:cs typeface="Arial" panose="020B0604020202020204" pitchFamily="34" charset="0"/>
            </a:endParaRPr>
          </a:p>
          <a:p>
            <a:endParaRPr lang="es-MX" noProof="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301544095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b="1" dirty="0">
                <a:latin typeface="Arial" panose="020B0604020202020204" pitchFamily="34" charset="0"/>
                <a:ea typeface="Times New Roman" panose="02020603050405020304" pitchFamily="18" charset="0"/>
                <a:cs typeface="Arial" panose="020B0604020202020204" pitchFamily="34" charset="0"/>
              </a:rPr>
              <a:t>Alimentarse de manera saludable es clave para manejar la diabetes y prevenir complicaciones graves, y algunos de sus alimentos tradicionales favoritos pueden formar parte de eso. Aprenda a preparar alimentos que lo conectan con su cultura mientras mantiene su nivel de azúcar en la sangre en sus valores deseados.</a:t>
            </a:r>
            <a:endParaRPr lang="en-US" dirty="0">
              <a:latin typeface="Arial" panose="020B0604020202020204" pitchFamily="34" charset="0"/>
              <a:ea typeface="Times New Roman" panose="02020603050405020304" pitchFamily="18" charset="0"/>
              <a:cs typeface="Arial" panose="020B0604020202020204" pitchFamily="34" charset="0"/>
            </a:endParaRPr>
          </a:p>
          <a:p>
            <a:r>
              <a:rPr lang="es-MX" dirty="0">
                <a:latin typeface="Arial" panose="020B0604020202020204" pitchFamily="34" charset="0"/>
                <a:ea typeface="Times New Roman" panose="02020603050405020304" pitchFamily="18" charset="0"/>
                <a:cs typeface="Arial" panose="020B0604020202020204" pitchFamily="34" charset="0"/>
              </a:rPr>
              <a:t>Si tiene diabetes, probablemente le hayan dicho lo importante que es una alimentación saludable para manejar su nivel de azúcar en la sangre. Y probablemente se dijo a sí mismo: “</a:t>
            </a:r>
            <a:r>
              <a:rPr lang="es-MX" i="1" dirty="0">
                <a:latin typeface="Arial" panose="020B0604020202020204" pitchFamily="34" charset="0"/>
                <a:ea typeface="Times New Roman" panose="02020603050405020304" pitchFamily="18" charset="0"/>
                <a:cs typeface="Arial" panose="020B0604020202020204" pitchFamily="34" charset="0"/>
              </a:rPr>
              <a:t>¿Significa esto que tengo que dejar de comer todos los alimentos que me encantan?</a:t>
            </a:r>
            <a:r>
              <a:rPr lang="es-MX" dirty="0">
                <a:latin typeface="Arial" panose="020B0604020202020204" pitchFamily="34" charset="0"/>
                <a:ea typeface="Times New Roman" panose="02020603050405020304" pitchFamily="18" charset="0"/>
                <a:cs typeface="Arial" panose="020B0604020202020204" pitchFamily="34" charset="0"/>
              </a:rPr>
              <a:t>”</a:t>
            </a:r>
            <a:r>
              <a:rPr lang="es-MX" i="1" dirty="0">
                <a:latin typeface="Arial" panose="020B0604020202020204" pitchFamily="34" charset="0"/>
                <a:ea typeface="Times New Roman" panose="02020603050405020304" pitchFamily="18" charset="0"/>
                <a:cs typeface="Arial" panose="020B0604020202020204" pitchFamily="34" charset="0"/>
              </a:rPr>
              <a:t> “¿Los alimentos con los que crecí?”</a:t>
            </a:r>
            <a:endParaRPr lang="en-US" dirty="0">
              <a:latin typeface="Arial" panose="020B0604020202020204" pitchFamily="34" charset="0"/>
              <a:ea typeface="Times New Roman" panose="02020603050405020304" pitchFamily="18" charset="0"/>
              <a:cs typeface="Arial" panose="020B0604020202020204" pitchFamily="34" charset="0"/>
            </a:endParaRPr>
          </a:p>
          <a:p>
            <a:r>
              <a:rPr lang="es-MX" dirty="0">
                <a:latin typeface="Arial" panose="020B0604020202020204" pitchFamily="34" charset="0"/>
                <a:ea typeface="Times New Roman" panose="02020603050405020304" pitchFamily="18" charset="0"/>
                <a:cs typeface="Arial" panose="020B0604020202020204" pitchFamily="34" charset="0"/>
              </a:rPr>
              <a:t>Muchas personas se conectan con su cultura mediante los alimentos que consumen. La importancia cultural de los alimentos se pasa de generación a generación, conectándolo con sus ancestros y permitiéndole contar sus historias a través de los alimentos. Es difícil sentir que tal vez tenga que abandonar su historia para manejar su salud. Pero la buena noticia es que todavía puede disfrutar de muchos de los alimentos que le encantan a usted y a su familia y también manejar su diabetes.</a:t>
            </a:r>
          </a:p>
          <a:p>
            <a:r>
              <a:rPr lang="es-MX" dirty="0">
                <a:latin typeface="Arial" panose="020B0604020202020204" pitchFamily="34" charset="0"/>
                <a:cs typeface="Arial" panose="020B0604020202020204" pitchFamily="34" charset="0"/>
              </a:rPr>
              <a:t>Pero también transmitimos frases y creencias por generaciones:</a:t>
            </a:r>
          </a:p>
          <a:p>
            <a:r>
              <a:rPr lang="es-MX" dirty="0">
                <a:latin typeface="Arial" panose="020B0604020202020204" pitchFamily="34" charset="0"/>
                <a:cs typeface="Arial" panose="020B0604020202020204" pitchFamily="34" charset="0"/>
              </a:rPr>
              <a:t>Mencionen frases populares que nuestras madres nos decían al comer: </a:t>
            </a:r>
          </a:p>
          <a:p>
            <a:r>
              <a:rPr lang="es-MX" dirty="0">
                <a:latin typeface="Arial" panose="020B0604020202020204" pitchFamily="34" charset="0"/>
                <a:cs typeface="Arial" panose="020B0604020202020204" pitchFamily="34" charset="0"/>
              </a:rPr>
              <a:t>¡no dejes nada en el planto!</a:t>
            </a:r>
          </a:p>
          <a:p>
            <a:r>
              <a:rPr lang="es-MX" dirty="0">
                <a:latin typeface="Arial" panose="020B0604020202020204" pitchFamily="34" charset="0"/>
                <a:cs typeface="Arial" panose="020B0604020202020204" pitchFamily="34" charset="0"/>
              </a:rPr>
              <a:t>¿no te gustó mi comida?</a:t>
            </a:r>
          </a:p>
          <a:p>
            <a:r>
              <a:rPr lang="es-MX" dirty="0">
                <a:latin typeface="Arial" panose="020B0604020202020204" pitchFamily="34" charset="0"/>
                <a:cs typeface="Arial" panose="020B0604020202020204" pitchFamily="34" charset="0"/>
              </a:rPr>
              <a:t>tu abuelita se esforzó mucho para hacerte de comer y tu no lo aprecias!</a:t>
            </a:r>
          </a:p>
          <a:p>
            <a:r>
              <a:rPr lang="es-MX" dirty="0">
                <a:latin typeface="Arial" panose="020B0604020202020204" pitchFamily="34" charset="0"/>
                <a:cs typeface="Arial" panose="020B0604020202020204" pitchFamily="34" charset="0"/>
              </a:rPr>
              <a:t>¡la comida reúne a la familia! </a:t>
            </a:r>
          </a:p>
          <a:p>
            <a:r>
              <a:rPr lang="es-MX" dirty="0">
                <a:latin typeface="Arial" panose="020B0604020202020204" pitchFamily="34" charset="0"/>
                <a:cs typeface="Arial" panose="020B0604020202020204" pitchFamily="34" charset="0"/>
              </a:rPr>
              <a:t>¡los primeros cristianos comían juntos! </a:t>
            </a:r>
          </a:p>
          <a:p>
            <a:endParaRPr lang="es-MX" dirty="0">
              <a:latin typeface="Arial" panose="020B0604020202020204" pitchFamily="34" charset="0"/>
              <a:cs typeface="Arial" panose="020B0604020202020204" pitchFamily="34" charset="0"/>
            </a:endParaRP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Puede empezar animando a sus hijos y su familia a comer mas sano….¡como usted!</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Enséñeles el plato saludable y lo que cada uno de los nutrientes hace en nuestro cuerpo.  Evite comer comida chatarra – (recuerde que si no la compra en el supermercado – no estará disponible en casa y será mas fácil evitar la tentación).</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Tristemente este tema es muy poco enseñado en las escuelas de sus hijos o nietos….anímese a compartir con ellos lo que ha aprendido.  La manera en que una persona con diabetes debe comer es en realidad la manera en la que TODOS debemos comer.  Formar estos nuevos hábitos de comer mas frutas y verduras, comer en porciones mas sanas, y no consumir azúcares en exceso es algo que si lo inculcamos en nuestros hijos – quedará como hábito en ellos en sus años de adultos.</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Trate de medir sus porciones!  Esta es una de las claves de comer bien…a veces no sabemos cuanto debemos poner en un plato de cada uno de los tipos de alimentos sanos!  En la clase social les ayudarán recordar y definir estas porciones.  Comparta esta información con su familia.</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194</a:t>
            </a:fld>
            <a:endParaRPr lang="en-US">
              <a:solidFill>
                <a:prstClr val="black"/>
              </a:solidFill>
            </a:endParaRPr>
          </a:p>
        </p:txBody>
      </p:sp>
    </p:spTree>
    <p:extLst>
      <p:ext uri="{BB962C8B-B14F-4D97-AF65-F5344CB8AC3E}">
        <p14:creationId xmlns:p14="http://schemas.microsoft.com/office/powerpoint/2010/main" val="209437610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latin typeface="Arial" panose="020B0604020202020204" pitchFamily="34" charset="0"/>
                <a:cs typeface="Arial" panose="020B0604020202020204" pitchFamily="34" charset="0"/>
              </a:rPr>
              <a:t>Anímelos a movernos juntos…si sus hijos y su familia están dispuestos a ejercitar juntos – pueden hacer cosas divertidas para moverse!  Juegue un deporte con ellos, salgan en bicicleta si tiene. Hagan competencias entre la familia.</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Sea creativo…¿Recuerda lo que aprendimos hace algunos meses sobre el ejercicio?   Trate de implementar ejercicios con ellos.  Levante latas de comida en vez de comprar pesas, etc.?????</a:t>
            </a:r>
          </a:p>
          <a:p>
            <a:r>
              <a:rPr lang="es-MX" noProof="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val="172003505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latin typeface="Arial" panose="020B0604020202020204" pitchFamily="34" charset="0"/>
                <a:cs typeface="Arial" panose="020B0604020202020204" pitchFamily="34" charset="0"/>
              </a:rPr>
              <a:t>¡Pero a veces conseguir el apoyo de su familia no es tan fácil!</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Si su familia no le apoya en sus cambios o le pone tentaciones a su alcance….tenga un plan de acción!</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Busque apoyo en su iglesia o comunidad de amistades.  Haga nuevas amistades que tomen como prioridad la salud.</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Recuerde que siempre tenemos opciones…..</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La biblia dice en 1 de Corintios 10:13 - </a:t>
            </a:r>
            <a:r>
              <a:rPr lang="es-MX" dirty="0">
                <a:latin typeface="Arial" panose="020B0604020202020204" pitchFamily="34" charset="0"/>
                <a:cs typeface="Arial" panose="020B0604020202020204" pitchFamily="34" charset="0"/>
              </a:rPr>
              <a:t>No os ha sobrevenido ninguna tentación que no sea humana; pero fiel es Dios, que no os dejará ser tentados más de lo que podéis resistir, sino que dará también juntamente con la tentación la salida, para que podáis soportar</a:t>
            </a:r>
          </a:p>
          <a:p>
            <a:endParaRPr lang="es-MX" noProof="0" dirty="0">
              <a:latin typeface="Arial" panose="020B0604020202020204" pitchFamily="34" charset="0"/>
              <a:cs typeface="Arial" panose="020B0604020202020204" pitchFamily="34" charset="0"/>
            </a:endParaRPr>
          </a:p>
          <a:p>
            <a:r>
              <a:rPr lang="es-MX" noProof="0" dirty="0">
                <a:latin typeface="Arial" panose="020B0604020202020204" pitchFamily="34" charset="0"/>
                <a:cs typeface="Arial" panose="020B0604020202020204" pitchFamily="34" charset="0"/>
              </a:rPr>
              <a:t>¡Recuerde que Dios está de su lado en el cuidado de su salud!  Podemos buscar ayuda en Dios cuando todos nuestros sistemas de apoyo nos fallan.</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196</a:t>
            </a:fld>
            <a:endParaRPr lang="en-US">
              <a:solidFill>
                <a:prstClr val="black"/>
              </a:solidFill>
            </a:endParaRPr>
          </a:p>
        </p:txBody>
      </p:sp>
    </p:spTree>
    <p:extLst>
      <p:ext uri="{BB962C8B-B14F-4D97-AF65-F5344CB8AC3E}">
        <p14:creationId xmlns:p14="http://schemas.microsoft.com/office/powerpoint/2010/main" val="198831322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Si su familiar fuera diagnosticado con diabetes ¿Qué le gustaría saber de el/ella?</a:t>
            </a:r>
          </a:p>
          <a:p>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Herramienta/Comunicación- Aprenda a comunicar: </a:t>
            </a:r>
          </a:p>
          <a:p>
            <a:pPr marL="181240" indent="-181240">
              <a:buFont typeface="Arial" panose="020B0604020202020204" pitchFamily="34" charset="0"/>
              <a:buChar char="•"/>
            </a:pPr>
            <a:r>
              <a:rPr lang="es-MX" dirty="0">
                <a:latin typeface="Arial" panose="020B0604020202020204" pitchFamily="34" charset="0"/>
                <a:cs typeface="Arial" panose="020B0604020202020204" pitchFamily="34" charset="0"/>
              </a:rPr>
              <a:t>Sus metas</a:t>
            </a:r>
          </a:p>
          <a:p>
            <a:pPr marL="181240" indent="-181240">
              <a:buFont typeface="Arial" panose="020B0604020202020204" pitchFamily="34" charset="0"/>
              <a:buChar char="•"/>
            </a:pPr>
            <a:r>
              <a:rPr lang="es-MX" dirty="0">
                <a:latin typeface="Arial" panose="020B0604020202020204" pitchFamily="34" charset="0"/>
                <a:cs typeface="Arial" panose="020B0604020202020204" pitchFamily="34" charset="0"/>
              </a:rPr>
              <a:t>Obstáculos</a:t>
            </a:r>
          </a:p>
          <a:p>
            <a:pPr marL="181240" indent="-181240">
              <a:buFont typeface="Arial" panose="020B0604020202020204" pitchFamily="34" charset="0"/>
              <a:buChar char="•"/>
            </a:pPr>
            <a:r>
              <a:rPr lang="es-MX" dirty="0">
                <a:latin typeface="Arial" panose="020B0604020202020204" pitchFamily="34" charset="0"/>
                <a:cs typeface="Arial" panose="020B0604020202020204" pitchFamily="34" charset="0"/>
              </a:rPr>
              <a:t>Sus limites</a:t>
            </a:r>
          </a:p>
          <a:p>
            <a:pPr marL="181240" indent="-181240">
              <a:buFont typeface="Arial" panose="020B0604020202020204" pitchFamily="34" charset="0"/>
              <a:buChar char="•"/>
            </a:pPr>
            <a:r>
              <a:rPr lang="es-MX" dirty="0">
                <a:latin typeface="Arial" panose="020B0604020202020204" pitchFamily="34" charset="0"/>
                <a:cs typeface="Arial" panose="020B0604020202020204" pitchFamily="34" charset="0"/>
              </a:rPr>
              <a:t>Sus miedos: de complicaciones, de finanzas, de depender de otros, de estar aislado, de ser ignorado, del futuro, de la muerta. etc. </a:t>
            </a:r>
          </a:p>
          <a:p>
            <a:pPr marL="181240" indent="-181240">
              <a:buFont typeface="Arial" panose="020B0604020202020204" pitchFamily="34" charset="0"/>
              <a:buChar char="•"/>
            </a:pPr>
            <a:r>
              <a:rPr lang="es-MX" dirty="0">
                <a:latin typeface="Arial" panose="020B0604020202020204" pitchFamily="34" charset="0"/>
                <a:cs typeface="Arial" panose="020B0604020202020204" pitchFamily="34" charset="0"/>
              </a:rPr>
              <a:t>Rinda cuentas</a:t>
            </a:r>
          </a:p>
          <a:p>
            <a:pPr marL="181240" indent="-181240">
              <a:buFont typeface="Arial" panose="020B0604020202020204" pitchFamily="34" charset="0"/>
              <a:buChar char="•"/>
            </a:pPr>
            <a:r>
              <a:rPr lang="es-MX" dirty="0">
                <a:latin typeface="Arial" panose="020B0604020202020204" pitchFamily="34" charset="0"/>
                <a:cs typeface="Arial" panose="020B0604020202020204" pitchFamily="34" charset="0"/>
              </a:rPr>
              <a:t>Exprese sentimientos</a:t>
            </a:r>
          </a:p>
          <a:p>
            <a:pPr marL="181240" indent="-181240">
              <a:buFont typeface="Arial" panose="020B0604020202020204" pitchFamily="34" charset="0"/>
              <a:buChar char="•"/>
            </a:pPr>
            <a:r>
              <a:rPr lang="es-MX" dirty="0">
                <a:latin typeface="Arial" panose="020B0604020202020204" pitchFamily="34" charset="0"/>
                <a:cs typeface="Arial" panose="020B0604020202020204" pitchFamily="34" charset="0"/>
              </a:rPr>
              <a:t>Pida ayuda, reciba ayuda</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197</a:t>
            </a:fld>
            <a:endParaRPr lang="en-US">
              <a:solidFill>
                <a:prstClr val="black"/>
              </a:solidFill>
            </a:endParaRPr>
          </a:p>
        </p:txBody>
      </p:sp>
    </p:spTree>
    <p:extLst>
      <p:ext uri="{BB962C8B-B14F-4D97-AF65-F5344CB8AC3E}">
        <p14:creationId xmlns:p14="http://schemas.microsoft.com/office/powerpoint/2010/main" val="112825630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latin typeface="Arial" panose="020B0604020202020204" pitchFamily="34" charset="0"/>
                <a:cs typeface="Arial" panose="020B0604020202020204" pitchFamily="34" charset="0"/>
              </a:rPr>
              <a:t>Aún que este programa esté llegando a su fin – Clínica Casa El Buen Samaritanos siempre está aquí para ayudarle a seguir su cuidado de diabetes.</a:t>
            </a:r>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198</a:t>
            </a:fld>
            <a:endParaRPr lang="en-US">
              <a:solidFill>
                <a:prstClr val="black"/>
              </a:solidFill>
            </a:endParaRPr>
          </a:p>
        </p:txBody>
      </p:sp>
    </p:spTree>
    <p:extLst>
      <p:ext uri="{BB962C8B-B14F-4D97-AF65-F5344CB8AC3E}">
        <p14:creationId xmlns:p14="http://schemas.microsoft.com/office/powerpoint/2010/main" val="2500679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fld id="{5A9B2C62-FE30-453D-946B-754E9E42C845}" type="slidenum">
              <a:rPr lang="en-US" smtClean="0">
                <a:solidFill>
                  <a:prstClr val="black"/>
                </a:solidFill>
              </a:rPr>
              <a:pPr/>
              <a:t>199</a:t>
            </a:fld>
            <a:endParaRPr lang="en-US">
              <a:solidFill>
                <a:prstClr val="black"/>
              </a:solidFill>
            </a:endParaRPr>
          </a:p>
        </p:txBody>
      </p:sp>
    </p:spTree>
    <p:extLst>
      <p:ext uri="{BB962C8B-B14F-4D97-AF65-F5344CB8AC3E}">
        <p14:creationId xmlns:p14="http://schemas.microsoft.com/office/powerpoint/2010/main" val="233629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Para empezar, es importante entender lo que es la diabetes o lo que significa estar en riesgo de desarrollar esta condición.  Cuando el doctor le anunció por primera vez de esta condición, puede que haya sido muy preocupante para usted.  La manera mas fácil de aliviar estas preocupaciones es el educarse para poder entender cuales son los pasos que tenemos que tomar para prevenir complicaciones.  Entonces, vamos a ver lo que sucede cuando hay exceso de azúcar o glucosa en la sangre. </a:t>
            </a:r>
          </a:p>
          <a:p>
            <a:pPr defTabSz="966612">
              <a:defRPr/>
            </a:pPr>
            <a:endParaRPr lang="es-MX" noProof="0" dirty="0">
              <a:ea typeface="ＭＳ Ｐゴシック" pitchFamily="34" charset="-128"/>
            </a:endParaRPr>
          </a:p>
          <a:p>
            <a:pPr defTabSz="966612">
              <a:defRPr/>
            </a:pPr>
            <a:endParaRPr lang="es-MX" noProof="0" dirty="0">
              <a:ea typeface="ＭＳ Ｐゴシック" pitchFamily="34" charset="-128"/>
            </a:endParaRPr>
          </a:p>
          <a:p>
            <a:pPr defTabSz="966612">
              <a:defRPr/>
            </a:pPr>
            <a:endParaRPr lang="es-MX" noProof="0" dirty="0">
              <a:ea typeface="ＭＳ Ｐゴシック" pitchFamily="34" charset="-128"/>
            </a:endParaRP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O a preguntas de como vencer los obstáculos que nos impiden implementar esos hábitos que necesitamos establecer – ya sea de alimentación, actividad física.....e inclusive para preguntas mas allá….</a:t>
            </a: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20</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825500"/>
            <a:ext cx="5872162" cy="33035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200</a:t>
            </a:fld>
            <a:endParaRPr lang="en-US">
              <a:solidFill>
                <a:prstClr val="black"/>
              </a:solidFill>
            </a:endParaRPr>
          </a:p>
        </p:txBody>
      </p:sp>
    </p:spTree>
    <p:extLst>
      <p:ext uri="{BB962C8B-B14F-4D97-AF65-F5344CB8AC3E}">
        <p14:creationId xmlns:p14="http://schemas.microsoft.com/office/powerpoint/2010/main" val="1609375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Como obstáculos que no nos permiten avanzar que son mas de nuestra vida spiritual.  Estamos aquí para apoyarle en su plan de prevención o de control de diabetes, pero también para en escucharle y apoyarle en oración,</a:t>
            </a:r>
          </a:p>
          <a:p>
            <a:endParaRPr lang="es-MX" noProof="0"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21</a:t>
            </a:fld>
            <a:endParaRPr lang="en-US" noProof="0" dirty="0"/>
          </a:p>
        </p:txBody>
      </p:sp>
    </p:spTree>
    <p:extLst>
      <p:ext uri="{BB962C8B-B14F-4D97-AF65-F5344CB8AC3E}">
        <p14:creationId xmlns:p14="http://schemas.microsoft.com/office/powerpoint/2010/main" val="1407462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Y queremos que esté completamente Seguro que siempre respetaremos la confianza que usted nos brinda.   Nuestra meta es ayudarle a lograr SUS metas.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22</a:t>
            </a:fld>
            <a:endParaRPr lang="en-US" noProof="0" dirty="0"/>
          </a:p>
        </p:txBody>
      </p:sp>
    </p:spTree>
    <p:extLst>
      <p:ext uri="{BB962C8B-B14F-4D97-AF65-F5344CB8AC3E}">
        <p14:creationId xmlns:p14="http://schemas.microsoft.com/office/powerpoint/2010/main" val="51800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Le agradecemos por participar en este programa y estamos muy contentos de saber que podremos estar aquí para ayudarle.  No olvide que tiene ayuda con solo hacer una llamada.  Si aún no se ha logrado comunicar con su promotor de salud, por favor no dude en enviar un texto por el mismo mensaje de </a:t>
            </a:r>
            <a:r>
              <a:rPr lang="es-MX" noProof="0" dirty="0" err="1"/>
              <a:t>CareMessage</a:t>
            </a:r>
            <a:r>
              <a:rPr lang="es-MX" noProof="0" dirty="0"/>
              <a:t> por el que recibió este video, para que lo comuniquen con su promotor.  Hasta la próxima y que Dios le bendiga grandemente.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23</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68375C1-7C5C-42A2-80F2-05631BB3764E}" type="slidenum">
              <a:rPr lang="en-US" noProof="0" smtClean="0"/>
              <a:pPr/>
              <a:t>24</a:t>
            </a:fld>
            <a:endParaRPr lang="en-US" noProof="0" dirty="0"/>
          </a:p>
        </p:txBody>
      </p:sp>
    </p:spTree>
    <p:extLst>
      <p:ext uri="{BB962C8B-B14F-4D97-AF65-F5344CB8AC3E}">
        <p14:creationId xmlns:p14="http://schemas.microsoft.com/office/powerpoint/2010/main" val="4047942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Bienvenidos a nuestra segunda clase de prevención y manejo de diabetes!  Este es la segunda clase que estaremos teniendo y en este segundo mes estaremos hablando de como controlar la diabetes usando los medicamentos que su doctor le ha recetado.</a:t>
            </a:r>
          </a:p>
        </p:txBody>
      </p:sp>
      <p:sp>
        <p:nvSpPr>
          <p:cNvPr id="51204" name="Slide Number Placeholder 3"/>
          <p:cNvSpPr>
            <a:spLocks noGrp="1"/>
          </p:cNvSpPr>
          <p:nvPr>
            <p:ph type="sldNum" sz="quarter" idx="5"/>
          </p:nvPr>
        </p:nvSpPr>
        <p:spPr bwMode="auto">
          <a:noFill/>
          <a:ln>
            <a:miter lim="800000"/>
            <a:headEnd/>
            <a:tailEnd/>
          </a:ln>
        </p:spPr>
        <p:txBody>
          <a:bodyPr/>
          <a:lstStyle/>
          <a:p>
            <a:fld id="{0EC2BEB0-0D77-4B14-98FF-0746A06578D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80068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Esperamos que la información del mes pasado les haya ayudado!  Esperamos que hayan podido analizar sus situaciones personales y hayan podido identificar algunos cambios que puedan empezar a hacer en sus vidas.  Hemos hablado con muchos de ustedes y nos alegramos de que estén comenzando a hacer cambios de malos hábitos estableciendo metas logrables y medibles.  Si aún no tiene una meta específica y medible, hable con su promotor de salud y le ayudarán a organizar una meta que sea lograble para usted y que le ayude a mejorar sus hábitos de actividad física y nutrición.   Una de las cosas que iremos animándole a cambiar es la manera en que revisa su glucosa.  Si usted ya ha sido diagnosticado con diabetes, una de las cosas que le hemos provisto gratuitamente es un glucómetro y las tiritas necesarias para revisarse la glucosa.  Si no lo tiene todavía y ES DIABETICO, por favor comuníquese con su Promotor de Salud para poder entregarle uno lo mas pronto posible.  Si ya lo tiene, USELO!  Su promotor le estará explicando que una de las cosas que debe hacer es revisar la glucosa durante diferentes horarios.  Mantenga notas de esos números y en que horario se hizo la prueba.  Esos números le ayudan a su doctor para saber si hay cambios que se tengan que hacer en sus medicamentos.  Recuerde que estamos dispuestos a ayudarles, solo llámenos y con gusto le atenderemos.</a:t>
            </a: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C81FCF15-A3CD-4066-B34B-7A40F22F4878}"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67172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Este mes le estarán llamando para hacer exámenes médicos que son necesarios para asegurarnos de que todos sus órganos están funcionando correctamente y para saber si esos órganos necesitan funcionando correctamente y necesitan protección.  Algunos de ustedes ya los han hecho y otros serán contactados pronto.  Estos exámenes nos ayudan a saber si usted sufre de alguna deficiencia común a las personas diabéticas y en riesgo de diabetes como la ANEMIA, baja vitamina B12, COLESTEROL ELEVADO, PROBLEMAS DE TIROIDES, PROBLEMAS DE HIGADO O RIÑONES.  Si en estos exámenes se detectan algo fuera de lo normal, el doctor le hará saber y con esa información le podremos ayudar a tomar pasos que lo lleven a buenos hábitos nuevos para que su cuerpo pueda funcionar mas normalmente.</a:t>
            </a:r>
          </a:p>
        </p:txBody>
      </p:sp>
      <p:sp>
        <p:nvSpPr>
          <p:cNvPr id="52228" name="Slide Number Placeholder 3"/>
          <p:cNvSpPr>
            <a:spLocks noGrp="1"/>
          </p:cNvSpPr>
          <p:nvPr>
            <p:ph type="sldNum" sz="quarter" idx="5"/>
          </p:nvPr>
        </p:nvSpPr>
        <p:spPr bwMode="auto">
          <a:noFill/>
          <a:ln>
            <a:miter lim="800000"/>
            <a:headEnd/>
            <a:tailEnd/>
          </a:ln>
        </p:spPr>
        <p:txBody>
          <a:bodyPr/>
          <a:lstStyle/>
          <a:p>
            <a:fld id="{8AEF3D68-65FF-482A-B11A-997575B7423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290977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Estos exámenes son necesarios porque como ya hemos explicado, controlar la diabetes no es fácil.  NO se controla de la noche a la mañana, se logra poco a poco, haciendo cambios pequeños …. pero permanentes.  Siempre que hablamos de cambios, es necesario que entendamos que no es conveniente que nuestra meta sea algo general como: “comer mejor”.  ¿Por qué cree que esta meta no es muy Buena?  Porque aun que es una frase que resume lo que queremos hacer, debemos entender que la mayoría de nosotros no tenemos una idea correcta de lo que es comer mejor.  En nuestra Sociedad y en los países de donde venimos, no nos enseñaron cómo debemos comer para estar sanos.  De hecho crecimos con malísimos hábitos como el de “terminarnos todo lo que está en nuestro plato”, o con la idea de que comer bien significa comer mucho.  Pero estas son ideas que nos llevan al sobrepeso o la alimentación desbalanceada.  El comer con actitud correcta e ideas sanas, puede cambiar su vida.  Pero el establecer metas concretas y exactas es lo que nos ayuda a movernos en esa dirección de mejores hábitos.</a:t>
            </a:r>
          </a:p>
        </p:txBody>
      </p:sp>
      <p:sp>
        <p:nvSpPr>
          <p:cNvPr id="54276" name="Slide Number Placeholder 3"/>
          <p:cNvSpPr>
            <a:spLocks noGrp="1"/>
          </p:cNvSpPr>
          <p:nvPr>
            <p:ph type="sldNum" sz="quarter" idx="5"/>
          </p:nvPr>
        </p:nvSpPr>
        <p:spPr bwMode="auto">
          <a:noFill/>
          <a:ln>
            <a:miter lim="800000"/>
            <a:headEnd/>
            <a:tailEnd/>
          </a:ln>
        </p:spPr>
        <p:txBody>
          <a:bodyPr/>
          <a:lstStyle/>
          <a:p>
            <a:fld id="{E32E0300-6768-4B93-9932-971B6808CC0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574430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Recuerde que:</a:t>
            </a:r>
          </a:p>
          <a:p>
            <a:endParaRPr lang="es-MX" noProof="0" dirty="0">
              <a:ea typeface="ＭＳ Ｐゴシック" pitchFamily="34" charset="-128"/>
            </a:endParaRPr>
          </a:p>
          <a:p>
            <a:r>
              <a:rPr lang="es-MX" noProof="0" dirty="0">
                <a:ea typeface="ＭＳ Ｐゴシック" pitchFamily="34" charset="-128"/>
              </a:rPr>
              <a:t>1) Si usted sufre de sobrepeso, o tiene un a1c arriba de 5.7, usted está en riesgo de desarrollar diabetes.</a:t>
            </a:r>
          </a:p>
          <a:p>
            <a:r>
              <a:rPr lang="es-MX" noProof="0" dirty="0">
                <a:ea typeface="ＭＳ Ｐゴシック" pitchFamily="34" charset="-128"/>
              </a:rPr>
              <a:t>2) Si alguna vez en su vida ha tenido un a1c de 6.5 o mas – usted ya ha sido diagnosticado con diabetes</a:t>
            </a:r>
          </a:p>
          <a:p>
            <a:r>
              <a:rPr lang="es-MX" noProof="0" dirty="0">
                <a:ea typeface="ＭＳ Ｐゴシック" pitchFamily="34" charset="-128"/>
              </a:rPr>
              <a:t>3) Una persona diabética con a1c debajo de 7.0 (o debajo de 7.5 si es mayor de 65 años) se considera diabético controlado.</a:t>
            </a:r>
          </a:p>
          <a:p>
            <a:r>
              <a:rPr lang="es-MX" noProof="0" dirty="0">
                <a:ea typeface="ＭＳ Ｐゴシック" pitchFamily="34" charset="-128"/>
              </a:rPr>
              <a:t>4) Pero si usted tiene su a1c en mas 7.0 (o mas de 7.5 si es mayor de 65 años), usted sufre de diabetes descontrolada.</a:t>
            </a:r>
          </a:p>
          <a:p>
            <a:endParaRPr lang="es-MX" noProof="0" dirty="0">
              <a:ea typeface="ＭＳ Ｐゴシック" pitchFamily="34" charset="-128"/>
            </a:endParaRPr>
          </a:p>
          <a:p>
            <a:r>
              <a:rPr lang="es-MX" noProof="0" dirty="0">
                <a:ea typeface="ＭＳ Ｐゴシック" pitchFamily="34" charset="-128"/>
              </a:rPr>
              <a:t>¿Como Podemos saber si estamos mejorando o empeorando?  Haciéndose pruebas de glucosa en casa frecuentemente.  Estos números le dan a su doctor y a usted una muy buena idea de si va mejorando o empeorando ANTES que vuelva a hacerse la prueba del a1c (que es regularmente cada 3 meses). </a:t>
            </a:r>
          </a:p>
          <a:p>
            <a:endParaRPr lang="es-MX" noProof="0" dirty="0">
              <a:ea typeface="ＭＳ Ｐゴシック" pitchFamily="34" charset="-128"/>
            </a:endParaRPr>
          </a:p>
          <a:p>
            <a:endParaRPr lang="es-MX" noProof="0" dirty="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45AAC04-1EFB-4BF6-93C0-122D06C191E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612482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Para empezar es importante entender que TODO, TODO lo que comemos se convierte en azúcar una vez que lo comemos.  Esta azúcar también se le conoce como glucosa.  Al comer una fruta, verdura o cualquier cosa, empieza el proceso de digestión y este proceso convierte lo que usted come en glucosa – la glucosa en si misma no es mala!  En realidad es NECESARIA para que nuestro cuerpo funcione correctamente.  Entonces - a los pocos minutos después de consumir algún alimento, esa transformación sucede y esa glucosa entra en la sangre.  Recuerde – esto es igual para todos y es un proceso necesario.</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3</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s-MX" noProof="0" dirty="0">
                <a:ea typeface="ＭＳ Ｐゴシック" pitchFamily="34" charset="-128"/>
              </a:rPr>
              <a:t>Recuerde también que los horarios ideales para revisarse la glucosa son 3 y que los 3 son necesarios para determinar si su diabetes está siendo controlada adecuadamente.</a:t>
            </a:r>
          </a:p>
          <a:p>
            <a:endParaRPr lang="es-MX" noProof="0" dirty="0">
              <a:ea typeface="ＭＳ Ｐゴシック" pitchFamily="34" charset="-128"/>
            </a:endParaRPr>
          </a:p>
          <a:p>
            <a:r>
              <a:rPr lang="es-MX" noProof="0" dirty="0">
                <a:ea typeface="ＭＳ Ｐゴシック" pitchFamily="34" charset="-128"/>
              </a:rPr>
              <a:t>1) La primera es en ayunas (esta es la que mas comúnmente uno piensa cuando nos hablan de revisarnos en casa).  Estos números están en normal si están entre 80-100.  Arriba de 100 es alto.</a:t>
            </a:r>
          </a:p>
          <a:p>
            <a:endParaRPr lang="es-MX" noProof="0" dirty="0">
              <a:ea typeface="ＭＳ Ｐゴシック" pitchFamily="34" charset="-128"/>
            </a:endParaRPr>
          </a:p>
          <a:p>
            <a:r>
              <a:rPr lang="es-MX" noProof="0" dirty="0">
                <a:ea typeface="ＭＳ Ｐゴシック" pitchFamily="34" charset="-128"/>
              </a:rPr>
              <a:t>2) La segunda es en la tarde o noche antes de comer o cenar.  Si estos números están entre 80 y 150, están en lo normal.  Si pasan de 150, están altos.</a:t>
            </a:r>
          </a:p>
          <a:p>
            <a:endParaRPr lang="es-MX" noProof="0" dirty="0">
              <a:ea typeface="ＭＳ Ｐゴシック" pitchFamily="34" charset="-128"/>
            </a:endParaRPr>
          </a:p>
          <a:p>
            <a:r>
              <a:rPr lang="es-MX" noProof="0" dirty="0">
                <a:ea typeface="ＭＳ Ｐゴシック" pitchFamily="34" charset="-128"/>
              </a:rPr>
              <a:t>3) La tercera es dos horas después de cualquier comida (desayuno, comida o cena).  Si estos números están entre 80 y 200, están en lo normal.  Si pasan de 200, están altos.</a:t>
            </a:r>
          </a:p>
          <a:p>
            <a:endParaRPr lang="es-MX" noProof="0" dirty="0">
              <a:ea typeface="ＭＳ Ｐゴシック" pitchFamily="34" charset="-128"/>
            </a:endParaRPr>
          </a:p>
          <a:p>
            <a:r>
              <a:rPr lang="es-MX" noProof="0" dirty="0">
                <a:ea typeface="ＭＳ Ｐゴシック" pitchFamily="34" charset="-128"/>
              </a:rPr>
              <a:t>Recuerde hacer estos examines en diferentes horarios – no siempre en ayunas, no siempre antes de comidas y no siempre 2 horas después de comer.  El tener estos datos variados le ayudara a su doctor a detectar necesidades de medicamentos solo en la mañana o solo en la noche, o lo que mejor se vaya a acoplar a su cuerpo y necesidades.  No todos nuestros cuerpos reaccionan de la misma manera.</a:t>
            </a:r>
          </a:p>
          <a:p>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D3B1F957-C8D8-4D3B-9313-A1BAB090B48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811090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Empezar a tener mas cuidado de comer cosas que no nos dañan es MUY importante, cambiar a cosas nutritivas y comer cosas con MENOS azúcar, MENOS grasosas, MENOS procesadas, pero sobre todo comer MENOS.  Debemos aprender cuanto es lo que debemos comer y estaremos compartiendo mas de ese tema el próximo mes, pero por lo pronto empecemos a comer mas verduras, y menos de todo lo demás que no es sano.  Esto nos llevará a poder controlar con mas facilidad el peso.</a:t>
            </a:r>
          </a:p>
          <a:p>
            <a:endParaRPr lang="es-MX" noProof="0" dirty="0">
              <a:ea typeface="ＭＳ Ｐゴシック" pitchFamily="34" charset="-128"/>
            </a:endParaRPr>
          </a:p>
        </p:txBody>
      </p:sp>
      <p:sp>
        <p:nvSpPr>
          <p:cNvPr id="59396" name="Slide Number Placeholder 3"/>
          <p:cNvSpPr>
            <a:spLocks noGrp="1"/>
          </p:cNvSpPr>
          <p:nvPr>
            <p:ph type="sldNum" sz="quarter" idx="5"/>
          </p:nvPr>
        </p:nvSpPr>
        <p:spPr bwMode="auto">
          <a:noFill/>
          <a:ln>
            <a:miter lim="800000"/>
            <a:headEnd/>
            <a:tailEnd/>
          </a:ln>
        </p:spPr>
        <p:txBody>
          <a:bodyPr/>
          <a:lstStyle/>
          <a:p>
            <a:fld id="{E4450B98-9D78-49B7-8A5D-84094807354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6387498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La meta para la mayoría de nosotros es perder peso – porque esta pérdida de grasa corporal es lo que ayuda a que la insulina haga su trabajo de abrir la célula para que el azúcar pueda entrar y para que no se quede en la sangre.  Si no entiende este concepto, sienta la libertad de volver a ver el </a:t>
            </a:r>
            <a:r>
              <a:rPr lang="es-MX" noProof="0" dirty="0" err="1">
                <a:ea typeface="ＭＳ Ｐゴシック" pitchFamily="34" charset="-128"/>
              </a:rPr>
              <a:t>powerpoint</a:t>
            </a:r>
            <a:r>
              <a:rPr lang="es-MX" noProof="0" dirty="0">
                <a:ea typeface="ＭＳ Ｐゴシック" pitchFamily="34" charset="-128"/>
              </a:rPr>
              <a:t>/video del primer mes – siempre es bueno repasar esto para que podamos con la repetición poder entenderlo mejor.</a:t>
            </a:r>
          </a:p>
          <a:p>
            <a:endParaRPr lang="es-MX" noProof="0" dirty="0">
              <a:ea typeface="ＭＳ Ｐゴシック" pitchFamily="34" charset="-128"/>
            </a:endParaRPr>
          </a:p>
          <a:p>
            <a:r>
              <a:rPr lang="es-MX" noProof="0" dirty="0">
                <a:ea typeface="ＭＳ Ｐゴシック" pitchFamily="34" charset="-128"/>
              </a:rPr>
              <a:t>Entonces controlar y bajar el peso es el paso numero uno.  Eso ayuda a evitar que si usted está en riesgo – llegue a desarrollar diabetes, pero también en caso de ya haber desarrollado la diabetes – le ayuda a que poco a poco dependa menos de los medicamentos y llegue a tener un funcionamiento mejor en su cuerpo con todos su órganos.</a:t>
            </a:r>
          </a:p>
          <a:p>
            <a:endParaRPr lang="es-MX" noProof="0" dirty="0">
              <a:ea typeface="ＭＳ Ｐゴシック" pitchFamily="34" charset="-128"/>
            </a:endParaRPr>
          </a:p>
          <a:p>
            <a:r>
              <a:rPr lang="es-MX" noProof="0" dirty="0">
                <a:ea typeface="ＭＳ Ｐゴシック" pitchFamily="34" charset="-128"/>
              </a:rPr>
              <a:t>A veces decimos: “pero no puedo perder el peso – es muy difícil para mi”, pero lo peor que podemos hacer es darnos por vencidos – tenemos que hacer el esfuerzo.  La perdida de peso es afectada por muchas cosas, entre ellas: que tanto tiempo ha tenido diabetes, el peso en el que usted se encuentra, su edad y hasta el hecho de si es mujer o hombre.  ¡Animo!  Aprenda a comer saludablemente, verá que los nuevos hábitos no tienen que ser drásticos, pero si deben ser permanentes.</a:t>
            </a:r>
          </a:p>
          <a:p>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58C89BDA-A0EE-4598-9603-CAA621BA511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93569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r>
              <a:rPr lang="es-MX" noProof="0" dirty="0">
                <a:ea typeface="ＭＳ Ｐゴシック" pitchFamily="34" charset="-128"/>
              </a:rPr>
              <a:t>Tomar sus medicinas es importante.  Ya sea que esas medicinas sean para diabetes o colesterol o presión alta o cualquier otra condición, esas medicinas se las ha recetado su doctor después de estudios médicos de sangre y después de evaluar como mejor proteger su cuerpo.  Su doctor ha estudiado cuidadosamente estas condiciones medicas y tiene experiencia de que funciona para una persona que sufre de estas condiciones y muchas otras.  Usted se ha tomado el tiempo de hablar con su doctor y explicarle todas las cosas que le preocupan de su salud, y al evaluar todos estos datos, su doctor ha logrado determinar un plan para ayudarle a que su cuerpo funcione lo mejor posible.  Sin embargo, a veces llegamos a casa confundidos porque no entendemos todo lo que nuestro doctor nos recomendó.  El estar con el doctor y decir que si entendimos todo lo que nos dijo es muy común y muchos lo hacemos, y después no sabemos a quien preguntar.  Para eso estamos sus promotores de salud.  No somos doctores ni expertos en medicina, pero si tenemos entrenamiento para ayudarle a entender para que son sus medicamentos y para aclarar todas esas preguntas en las que no pensamos hasta que ya estamos en casa.</a:t>
            </a:r>
          </a:p>
          <a:p>
            <a:endParaRPr lang="es-MX" noProof="0" dirty="0">
              <a:ea typeface="ＭＳ Ｐゴシック" pitchFamily="34" charset="-128"/>
            </a:endParaRPr>
          </a:p>
          <a:p>
            <a:r>
              <a:rPr lang="es-MX" noProof="0" dirty="0">
                <a:ea typeface="ＭＳ Ｐゴシック" pitchFamily="34" charset="-128"/>
              </a:rPr>
              <a:t>Tenemos que entender que cada cuerpo reacciona distinto a los medicamentos, por eso es necesario evaluar como nos afecta cada medicamento y compartir esa información con su doctor.  Si tiene preguntas nunca dude de apuntarlas y llevar esa lista a su próxima cita, o llamar a su promotor y pedir mas información sobre sus medicamentos.  En este video nos enfocaremos en los medicamentos sobre la diabetes, pero mucha de la información le servirá para CUALQUIER medicina que se le haya recetado.</a:t>
            </a:r>
          </a:p>
          <a:p>
            <a:endParaRPr lang="es-MX" noProof="0" dirty="0">
              <a:ea typeface="ＭＳ Ｐゴシック" pitchFamily="34" charset="-128"/>
            </a:endParaRPr>
          </a:p>
          <a:p>
            <a:r>
              <a:rPr lang="es-MX" noProof="0" dirty="0">
                <a:ea typeface="ＭＳ Ｐゴシック" pitchFamily="34" charset="-128"/>
              </a:rPr>
              <a:t>Entonces con esto vamos a aprender de 5 razones por las cuales no tomamos los medicamentos:</a:t>
            </a:r>
          </a:p>
          <a:p>
            <a:endParaRPr lang="es-MX" noProof="0" dirty="0">
              <a:ea typeface="ＭＳ Ｐゴシック" pitchFamily="34" charset="-128"/>
            </a:endParaRPr>
          </a:p>
        </p:txBody>
      </p:sp>
      <p:sp>
        <p:nvSpPr>
          <p:cNvPr id="56324" name="Slide Number Placeholder 3"/>
          <p:cNvSpPr>
            <a:spLocks noGrp="1"/>
          </p:cNvSpPr>
          <p:nvPr>
            <p:ph type="sldNum" sz="quarter" idx="5"/>
          </p:nvPr>
        </p:nvSpPr>
        <p:spPr bwMode="auto">
          <a:noFill/>
          <a:ln>
            <a:miter lim="800000"/>
            <a:headEnd/>
            <a:tailEnd/>
          </a:ln>
        </p:spPr>
        <p:txBody>
          <a:bodyPr/>
          <a:lstStyle/>
          <a:p>
            <a:fld id="{CF565855-FFFA-4FC8-B5A4-5CF29A5D0BD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77513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defTabSz="966612" eaLnBrk="1" hangingPunct="1">
              <a:spcBef>
                <a:spcPct val="0"/>
              </a:spcBef>
              <a:defRPr/>
            </a:pPr>
            <a:r>
              <a:rPr lang="es-MX" dirty="0">
                <a:ea typeface="ＭＳ Ｐゴシック" pitchFamily="34" charset="-128"/>
              </a:rPr>
              <a:t>Razón #1: ¡No me </a:t>
            </a:r>
            <a:r>
              <a:rPr lang="es-MX" noProof="0" dirty="0">
                <a:ea typeface="ＭＳ Ｐゴシック" pitchFamily="34" charset="-128"/>
              </a:rPr>
              <a:t>siento</a:t>
            </a:r>
            <a:r>
              <a:rPr lang="es-MX" dirty="0">
                <a:ea typeface="ＭＳ Ｐゴシック" pitchFamily="34" charset="-128"/>
              </a:rPr>
              <a:t> mal!  Aunque no me tome el medicamento me siento muy bien!!</a:t>
            </a:r>
          </a:p>
          <a:p>
            <a:pPr defTabSz="966612"/>
            <a:endParaRPr lang="es-MX" dirty="0">
              <a:ea typeface="ＭＳ Ｐゴシック" pitchFamily="34" charset="-128"/>
            </a:endParaRPr>
          </a:p>
        </p:txBody>
      </p:sp>
      <p:sp>
        <p:nvSpPr>
          <p:cNvPr id="61444" name="Slide Number Placeholder 3"/>
          <p:cNvSpPr>
            <a:spLocks noGrp="1"/>
          </p:cNvSpPr>
          <p:nvPr>
            <p:ph type="sldNum" sz="quarter" idx="5"/>
          </p:nvPr>
        </p:nvSpPr>
        <p:spPr bwMode="auto">
          <a:noFill/>
          <a:ln>
            <a:miter lim="800000"/>
            <a:headEnd/>
            <a:tailEnd/>
          </a:ln>
        </p:spPr>
        <p:txBody>
          <a:bodyPr/>
          <a:lstStyle/>
          <a:p>
            <a:fld id="{2114731B-F91D-4BD0-B0E5-6E108C1581D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500131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Pero no se olvide de la ranita que se sentía muy bien hasta que poco a poco se fue cociendo porque nunca sintió el peligro.  El daño va siendo gradual y no lo sentimos hasta que es demasiado tarde.</a:t>
            </a:r>
          </a:p>
          <a:p>
            <a:endParaRPr lang="es-MX" noProof="0" dirty="0">
              <a:ea typeface="ＭＳ Ｐゴシック" pitchFamily="34" charset="-128"/>
            </a:endParaRPr>
          </a:p>
        </p:txBody>
      </p:sp>
      <p:sp>
        <p:nvSpPr>
          <p:cNvPr id="62468" name="Slide Number Placeholder 3"/>
          <p:cNvSpPr>
            <a:spLocks noGrp="1"/>
          </p:cNvSpPr>
          <p:nvPr>
            <p:ph type="sldNum" sz="quarter" idx="5"/>
          </p:nvPr>
        </p:nvSpPr>
        <p:spPr bwMode="auto">
          <a:noFill/>
          <a:ln>
            <a:miter lim="800000"/>
            <a:headEnd/>
            <a:tailEnd/>
          </a:ln>
        </p:spPr>
        <p:txBody>
          <a:bodyPr/>
          <a:lstStyle/>
          <a:p>
            <a:fld id="{8C3D7F7D-0870-4945-9447-458E3F07B29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3480706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Recuerde que cada vez que su azúcar sube demasiado, daña sus arterias y entre mas alto y por mas tiempo esté alta esa azúcar, mas es el daño.   Esa azúcar extra no tiene a donde irse y permanece en su sangre.  Eso daña sus órganos vitales.  Así que aunque no haga un cambio perfecto, el solo empezar poco a poco a hacer cambios permanentes, ayudará con sus niveles de azúcar.   ¡Tomemos acción para prevenir ese daño!</a:t>
            </a:r>
          </a:p>
          <a:p>
            <a:endParaRPr lang="es-MX" noProof="0" dirty="0">
              <a:ea typeface="ＭＳ Ｐゴシック" pitchFamily="34" charset="-128"/>
            </a:endParaRPr>
          </a:p>
        </p:txBody>
      </p:sp>
      <p:sp>
        <p:nvSpPr>
          <p:cNvPr id="63492" name="Slide Number Placeholder 3"/>
          <p:cNvSpPr>
            <a:spLocks noGrp="1"/>
          </p:cNvSpPr>
          <p:nvPr>
            <p:ph type="sldNum" sz="quarter" idx="5"/>
          </p:nvPr>
        </p:nvSpPr>
        <p:spPr bwMode="auto">
          <a:noFill/>
          <a:ln>
            <a:miter lim="800000"/>
            <a:headEnd/>
            <a:tailEnd/>
          </a:ln>
        </p:spPr>
        <p:txBody>
          <a:bodyPr/>
          <a:lstStyle/>
          <a:p>
            <a:fld id="{0116C1AB-E3BC-4A40-BD98-3C0338E6800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641500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Recuerde que esos daños son muchas veces irreversibles y las consecuencias llegan cuando menos lo esperamos…..No espere hasta llegar a este punto.  La prevención y el control de la diabetes es cosa que debemos tomar con seriedad.</a:t>
            </a:r>
          </a:p>
          <a:p>
            <a:endParaRPr lang="es-MX" noProof="0" dirty="0">
              <a:ea typeface="ＭＳ Ｐゴシック" pitchFamily="34"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D8778DDE-377D-4B3F-8E9F-1D3784CA5EC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123171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Nuestra meta es que tenga una vida mas larga, pero con buena calidad.  No podemos volver a atrás y cambiar nuestro pasado, pero SI PODEMOS hacer de nuestro future algo mas sano para poder disfrutar y cuidar de nuestras familias.</a:t>
            </a:r>
          </a:p>
          <a:p>
            <a:endParaRPr lang="es-MX" noProof="0" dirty="0">
              <a:ea typeface="ＭＳ Ｐゴシック" pitchFamily="34" charset="-128"/>
            </a:endParaRPr>
          </a:p>
        </p:txBody>
      </p:sp>
      <p:sp>
        <p:nvSpPr>
          <p:cNvPr id="65540" name="Slide Number Placeholder 3"/>
          <p:cNvSpPr>
            <a:spLocks noGrp="1"/>
          </p:cNvSpPr>
          <p:nvPr>
            <p:ph type="sldNum" sz="quarter" idx="5"/>
          </p:nvPr>
        </p:nvSpPr>
        <p:spPr bwMode="auto">
          <a:noFill/>
          <a:ln>
            <a:miter lim="800000"/>
            <a:headEnd/>
            <a:tailEnd/>
          </a:ln>
        </p:spPr>
        <p:txBody>
          <a:bodyPr/>
          <a:lstStyle/>
          <a:p>
            <a:fld id="{EF68AA54-EDF0-4F63-AAE8-AE7DED20C8E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9429329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Razón #2….¡Tomar medicamentos me da miedo!  ¡Los efectos secundarios me asustan!</a:t>
            </a:r>
          </a:p>
          <a:p>
            <a:endParaRPr lang="es-MX" noProof="0" dirty="0">
              <a:ea typeface="ＭＳ Ｐゴシック" pitchFamily="34" charset="-128"/>
            </a:endParaRPr>
          </a:p>
          <a:p>
            <a:r>
              <a:rPr lang="es-MX" noProof="0" dirty="0">
                <a:ea typeface="ＭＳ Ｐゴシック" pitchFamily="34" charset="-128"/>
              </a:rPr>
              <a:t>Es importante saber sobre los efectos secundarios de cada uno de sus medicamentos, ignorarlo puede causar problemas serios!  Los efectos secundarios de cada medicamento son reales, pero debemos entender que estos efectos secundarios pueden ser controlados y en algunos casos eliminados con ajustes.  Cuando su doctor le recetó estos medicamentos, le hizo examines médicos que le ayudaron a determinar que usted NECESITA estos medicamentos – el riesgo de estos efectos secundarios son no muy frecuentes……y si compara, el riesgo del daño de sus órganos vitales si no los toma es una consecuencia SEGURA.</a:t>
            </a:r>
          </a:p>
        </p:txBody>
      </p:sp>
      <p:sp>
        <p:nvSpPr>
          <p:cNvPr id="66564" name="Slide Number Placeholder 3"/>
          <p:cNvSpPr>
            <a:spLocks noGrp="1"/>
          </p:cNvSpPr>
          <p:nvPr>
            <p:ph type="sldNum" sz="quarter" idx="5"/>
          </p:nvPr>
        </p:nvSpPr>
        <p:spPr bwMode="auto">
          <a:noFill/>
          <a:ln>
            <a:miter lim="800000"/>
            <a:headEnd/>
            <a:tailEnd/>
          </a:ln>
        </p:spPr>
        <p:txBody>
          <a:bodyPr/>
          <a:lstStyle/>
          <a:p>
            <a:fld id="{B7999354-76DF-4167-99A9-66F368D73267}" type="slidenum">
              <a:rPr lang="en-US" smtClean="0">
                <a:solidFill>
                  <a:prstClr val="black"/>
                </a:solidFill>
                <a:latin typeface="Arial" pitchFamily="34" charset="0"/>
              </a:rPr>
              <a:pPr/>
              <a:t>39</a:t>
            </a:fld>
            <a:endParaRPr lang="en-US">
              <a:solidFill>
                <a:prstClr val="black"/>
              </a:solidFill>
              <a:latin typeface="Arial" pitchFamily="34" charset="0"/>
            </a:endParaRPr>
          </a:p>
        </p:txBody>
      </p:sp>
    </p:spTree>
    <p:extLst>
      <p:ext uri="{BB962C8B-B14F-4D97-AF65-F5344CB8AC3E}">
        <p14:creationId xmlns:p14="http://schemas.microsoft.com/office/powerpoint/2010/main" val="169298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Una vez que la glucosa entra en la sangre, su cuerpo comienza a producir insulina.  En esta ilustración la insulina son esas llavecitas que usted puede ver entre la glucosa.  El trabajo de esa insulina que su cuerpo produce es el de actuar como una llave apara abrir la célula y dejar que esa glucosa entre a sus células.  Una vez que esas células obtienen la glucosa – la convierten en energía.  Y le recuerdo – este proceso es muy necesario para su cuerpo y para que sus células puedan producir esa energía que necesitamos para funcionar efectivamente – para poder respirar, caminar, trabajar y todo lo que usted necesita hacer durante el día.  Su corazón, sus ojos y cada órgano de su cuerpo depende de esa energía.</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4</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s-MX" noProof="0" dirty="0">
              <a:ea typeface="ＭＳ Ｐゴシック" pitchFamily="34" charset="-128"/>
            </a:endParaRPr>
          </a:p>
          <a:p>
            <a:r>
              <a:rPr lang="es-MX" noProof="0" dirty="0">
                <a:ea typeface="ＭＳ Ｐゴシック" pitchFamily="34" charset="-128"/>
              </a:rPr>
              <a:t>Conozca sus medicamentos – conozca los efectos secundarios, informe a su doctor de inmediato si experimenta algo inusual, y tome control de su salud.  Los tres medicamentos mas comunes son Metformina, los medicamentos que les llamaremos “G” como </a:t>
            </a:r>
            <a:r>
              <a:rPr lang="es-MX" noProof="0" dirty="0" err="1">
                <a:ea typeface="ＭＳ Ｐゴシック" pitchFamily="34" charset="-128"/>
              </a:rPr>
              <a:t>glyburide</a:t>
            </a:r>
            <a:r>
              <a:rPr lang="es-MX" noProof="0" dirty="0">
                <a:ea typeface="ＭＳ Ｐゴシック" pitchFamily="34" charset="-128"/>
              </a:rPr>
              <a:t>, </a:t>
            </a:r>
            <a:r>
              <a:rPr lang="es-MX" noProof="0" dirty="0" err="1">
                <a:ea typeface="ＭＳ Ｐゴシック" pitchFamily="34" charset="-128"/>
              </a:rPr>
              <a:t>glimipiride</a:t>
            </a:r>
            <a:r>
              <a:rPr lang="es-MX" noProof="0" dirty="0">
                <a:ea typeface="ＭＳ Ｐゴシック" pitchFamily="34" charset="-128"/>
              </a:rPr>
              <a:t>, </a:t>
            </a:r>
            <a:r>
              <a:rPr lang="es-MX" noProof="0" dirty="0" err="1">
                <a:ea typeface="ＭＳ Ｐゴシック" pitchFamily="34" charset="-128"/>
              </a:rPr>
              <a:t>glipizice</a:t>
            </a:r>
            <a:r>
              <a:rPr lang="es-MX" noProof="0" dirty="0">
                <a:ea typeface="ＭＳ Ｐゴシック" pitchFamily="34" charset="-128"/>
              </a:rPr>
              <a:t>, y la insulina.  Su doctor sabe de los efectos secundarios de estos medicamentos y su promotor de salud ha sido informado de ellos para poderle ayudar a determinar maneras de evitar estos efectos secundarios, pero también a informar al doctor en caso de que alguno de estos efectos requiera un ajuste de medicamento.  Llámenos, estamos listos para ayudarle.</a:t>
            </a:r>
          </a:p>
        </p:txBody>
      </p:sp>
      <p:sp>
        <p:nvSpPr>
          <p:cNvPr id="67588" name="Slide Number Placeholder 3"/>
          <p:cNvSpPr>
            <a:spLocks noGrp="1"/>
          </p:cNvSpPr>
          <p:nvPr>
            <p:ph type="sldNum" sz="quarter" idx="5"/>
          </p:nvPr>
        </p:nvSpPr>
        <p:spPr bwMode="auto">
          <a:noFill/>
          <a:ln>
            <a:miter lim="800000"/>
            <a:headEnd/>
            <a:tailEnd/>
          </a:ln>
        </p:spPr>
        <p:txBody>
          <a:bodyPr/>
          <a:lstStyle/>
          <a:p>
            <a:fld id="{9800904A-8BA6-49CB-AB77-CB22BE26B173}"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981962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defTabSz="483306">
              <a:defRPr/>
            </a:pPr>
            <a:r>
              <a:rPr lang="es-MX" noProof="0" dirty="0">
                <a:ea typeface="ＭＳ Ｐゴシック" pitchFamily="34" charset="-128"/>
              </a:rPr>
              <a:t>En cuanto a los efectos secundarios…..hay que poner en una balanza dos cosas: mi salud o mis miedos.  A veces arriesgamos nuestra salud no tomando los medicamentos, por la posibilidad de un efecto que puede que ni siquiera suceda.  Sin embargo, saber el efecto secundario de sus medicamentos nos ayuda a que usted pueda detectar este efecto y le informe al doctor, para que el le cambie de medicamento.  La probabilidad de estos efectos son 2 a 3 personas de cada 100 – pero los beneficios que estos medicamentos le van a proveer son de MUCHO valor para su calidad de vida.</a:t>
            </a:r>
          </a:p>
          <a:p>
            <a:pPr defTabSz="483306">
              <a:defRPr/>
            </a:pPr>
            <a:endParaRPr lang="es-MX" noProof="0" dirty="0">
              <a:ea typeface="ＭＳ Ｐゴシック" pitchFamily="34" charset="-128"/>
            </a:endParaRPr>
          </a:p>
          <a:p>
            <a:endParaRPr lang="es-MX" noProof="0" dirty="0">
              <a:ea typeface="ＭＳ Ｐゴシック" pitchFamily="34"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29F07DDA-68C3-4778-9A7D-C1F3E962F7DC}" type="slidenum">
              <a:rPr lang="en-US" smtClean="0">
                <a:solidFill>
                  <a:prstClr val="black"/>
                </a:solidFill>
                <a:latin typeface="Arial" pitchFamily="34" charset="0"/>
              </a:rPr>
              <a:pPr/>
              <a:t>41</a:t>
            </a:fld>
            <a:endParaRPr lang="en-US">
              <a:solidFill>
                <a:prstClr val="black"/>
              </a:solidFill>
              <a:latin typeface="Arial" pitchFamily="34" charset="0"/>
            </a:endParaRPr>
          </a:p>
        </p:txBody>
      </p:sp>
    </p:spTree>
    <p:extLst>
      <p:ext uri="{BB962C8B-B14F-4D97-AF65-F5344CB8AC3E}">
        <p14:creationId xmlns:p14="http://schemas.microsoft.com/office/powerpoint/2010/main" val="34772380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Razón #3:  Se me olvida tomarlos!!</a:t>
            </a:r>
          </a:p>
          <a:p>
            <a:endParaRPr lang="es-MX" noProof="0" dirty="0">
              <a:ea typeface="ＭＳ Ｐゴシック" pitchFamily="34" charset="-128"/>
            </a:endParaRPr>
          </a:p>
          <a:p>
            <a:r>
              <a:rPr lang="es-MX" noProof="0" dirty="0">
                <a:ea typeface="ＭＳ Ｐゴシック" pitchFamily="34" charset="-128"/>
              </a:rPr>
              <a:t>A todos nos es difícil comenzar un nuevo hábito.  Y el acostumbrarse a tomar sus medicamentos es un habito que requiere planeación y disciplina.  Si se nos olvida tomar los medicamentos, cambiemos donde los ponemos – piense en cosas que hace todos los días sin falta – lavarse la cara, lavarse los dientes, empacar su desayuno, cargar su celular!  Quizá sea bueno mover los medicamentos a estas áreas donde hacemos algo todos los días.  Trate diferentes maneras – hasta que encuentre cual es la que funciona mejor para usted.   Ponga alarmas en su celular, ponga una nota en el espejo o refrigerador, hasta que se vuelva un hábito tomar sus medicamentos.</a:t>
            </a:r>
          </a:p>
          <a:p>
            <a:endParaRPr lang="es-MX" noProof="0" dirty="0">
              <a:ea typeface="ＭＳ Ｐゴシック" pitchFamily="34" charset="-128"/>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7BC5394E-B419-494B-B8A0-BCF09F2111F1}" type="slidenum">
              <a:rPr lang="en-US" smtClean="0">
                <a:solidFill>
                  <a:prstClr val="black"/>
                </a:solidFill>
                <a:latin typeface="Arial" pitchFamily="34" charset="0"/>
              </a:rPr>
              <a:pPr/>
              <a:t>42</a:t>
            </a:fld>
            <a:endParaRPr lang="en-US">
              <a:solidFill>
                <a:prstClr val="black"/>
              </a:solidFill>
              <a:latin typeface="Arial" pitchFamily="34" charset="0"/>
            </a:endParaRPr>
          </a:p>
        </p:txBody>
      </p:sp>
    </p:spTree>
    <p:extLst>
      <p:ext uri="{BB962C8B-B14F-4D97-AF65-F5344CB8AC3E}">
        <p14:creationId xmlns:p14="http://schemas.microsoft.com/office/powerpoint/2010/main" val="2437279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Si necesita mas ideas o tiene situaciones específicas, hable con su promotor de salud.  Juntos podemos llegar a encontrar la solución a su situación. Los promotores de salud estamos aquí para ayudarle a romper esas barreras que no le permiten controlar su salud.</a:t>
            </a:r>
          </a:p>
        </p:txBody>
      </p:sp>
      <p:sp>
        <p:nvSpPr>
          <p:cNvPr id="70660" name="Slide Number Placeholder 3"/>
          <p:cNvSpPr>
            <a:spLocks noGrp="1"/>
          </p:cNvSpPr>
          <p:nvPr>
            <p:ph type="sldNum" sz="quarter" idx="5"/>
          </p:nvPr>
        </p:nvSpPr>
        <p:spPr bwMode="auto">
          <a:noFill/>
          <a:ln>
            <a:miter lim="800000"/>
            <a:headEnd/>
            <a:tailEnd/>
          </a:ln>
        </p:spPr>
        <p:txBody>
          <a:bodyPr/>
          <a:lstStyle/>
          <a:p>
            <a:fld id="{638175ED-8D41-49B2-941F-8E0F48528A8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750057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Razón #4 : ¡Cuando me tomo los medicamentos me siento peor!  ¿Alguna vez ha cargado pesas de esas que se amarran a los pies?  Camina con ese peso por un buen rato y luego se quita ese peso…..recuerda lo que sucede cuando se quita ese peso?  Se siente raro caminando!!  Siente que cada paso es mas ligero, pero igual se siente muy raro.</a:t>
            </a:r>
          </a:p>
          <a:p>
            <a:endParaRPr lang="es-MX" noProof="0" dirty="0">
              <a:ea typeface="ＭＳ Ｐゴシック" pitchFamily="34" charset="-128"/>
            </a:endParaRPr>
          </a:p>
          <a:p>
            <a:r>
              <a:rPr lang="es-MX" noProof="0" dirty="0">
                <a:ea typeface="ＭＳ Ｐゴシック" pitchFamily="34" charset="-128"/>
              </a:rPr>
              <a:t>A veces nos pasa lo mismo con nuestra salud.  Estamos TAN acostumbrados a tener ciertos malestares en nuestro cuerpo, que ya se nos hicieron normales y cuando sentimos un cambio – o una mejoría – puede que sintamos que algo está raro.  Dele tiempo a su cuerpo a acostumbrarse a los cambios.  Cuando su cuerpo siempre ha estado con azúcar en los 200s, se sentirá “raro” estar en lo normal.  Pero créanos, su cuerpo y sus órganos vitales se lo agradecerán. </a:t>
            </a:r>
          </a:p>
          <a:p>
            <a:endParaRPr lang="es-MX" noProof="0" dirty="0">
              <a:ea typeface="ＭＳ Ｐゴシック" pitchFamily="34" charset="-128"/>
            </a:endParaRPr>
          </a:p>
          <a:p>
            <a:endParaRPr lang="es-MX" noProof="0" dirty="0">
              <a:ea typeface="ＭＳ Ｐゴシック" pitchFamily="34"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80BC89DF-A0A4-4DC8-B2AC-E8309D385794}" type="slidenum">
              <a:rPr lang="en-US" smtClean="0">
                <a:solidFill>
                  <a:prstClr val="black"/>
                </a:solidFill>
                <a:latin typeface="Arial" pitchFamily="34" charset="0"/>
              </a:rPr>
              <a:pPr/>
              <a:t>44</a:t>
            </a:fld>
            <a:endParaRPr lang="en-US">
              <a:solidFill>
                <a:prstClr val="black"/>
              </a:solidFill>
              <a:latin typeface="Arial" pitchFamily="34" charset="0"/>
            </a:endParaRPr>
          </a:p>
        </p:txBody>
      </p:sp>
    </p:spTree>
    <p:extLst>
      <p:ext uri="{BB962C8B-B14F-4D97-AF65-F5344CB8AC3E}">
        <p14:creationId xmlns:p14="http://schemas.microsoft.com/office/powerpoint/2010/main" val="2604486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Sin embargo, dígale a su doctor sobre esos cambios que experimente.  Su doctor nunca sabrá lo que usted está sintiendo a menos que usted se lo diga.  Con su ayuda, su doctor podrá determinar si hay que hacer cambios.  Y si experimenta algún cambio o no se siente bien.  Llame a su promotor de salud y se lo haremos saber su doctor.</a:t>
            </a:r>
          </a:p>
          <a:p>
            <a:endParaRPr lang="es-MX" noProof="0" dirty="0">
              <a:ea typeface="ＭＳ Ｐゴシック" pitchFamily="34" charset="-128"/>
            </a:endParaRPr>
          </a:p>
          <a:p>
            <a:endParaRPr lang="es-MX" noProof="0" dirty="0">
              <a:ea typeface="ＭＳ Ｐゴシック" pitchFamily="34" charset="-128"/>
            </a:endParaRPr>
          </a:p>
        </p:txBody>
      </p:sp>
      <p:sp>
        <p:nvSpPr>
          <p:cNvPr id="72708" name="Slide Number Placeholder 3"/>
          <p:cNvSpPr>
            <a:spLocks noGrp="1"/>
          </p:cNvSpPr>
          <p:nvPr>
            <p:ph type="sldNum" sz="quarter" idx="5"/>
          </p:nvPr>
        </p:nvSpPr>
        <p:spPr bwMode="auto">
          <a:noFill/>
          <a:ln>
            <a:miter lim="800000"/>
            <a:headEnd/>
            <a:tailEnd/>
          </a:ln>
        </p:spPr>
        <p:txBody>
          <a:bodyPr/>
          <a:lstStyle/>
          <a:p>
            <a:fld id="{BAF27841-52CA-444C-AFA6-712A7D65CF73}"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932850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Razón #5:  Estoy haciendo ejercicio y comiendo mejor y ya no necesito los medicamentos!  Muchas veces queremos hacer cambios y comenzamos a perder peso y decidimos que ya no es necesario el medicamento.   ¡Pero tenga mucho cuidado!  Parar de tomar medicamentos sin consultar a su doctor puede empeorar su salud.  </a:t>
            </a:r>
          </a:p>
          <a:p>
            <a:endParaRPr lang="es-MX" noProof="0" dirty="0">
              <a:ea typeface="ＭＳ Ｐゴシック" pitchFamily="34"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E06C32BA-C181-4585-B905-6554F8B3C58D}" type="slidenum">
              <a:rPr lang="en-US" smtClean="0">
                <a:solidFill>
                  <a:prstClr val="black"/>
                </a:solidFill>
                <a:latin typeface="Arial" pitchFamily="34" charset="0"/>
              </a:rPr>
              <a:pPr/>
              <a:t>46</a:t>
            </a:fld>
            <a:endParaRPr lang="en-US">
              <a:solidFill>
                <a:prstClr val="black"/>
              </a:solidFill>
              <a:latin typeface="Arial" pitchFamily="34" charset="0"/>
            </a:endParaRPr>
          </a:p>
        </p:txBody>
      </p:sp>
    </p:spTree>
    <p:extLst>
      <p:ext uri="{BB962C8B-B14F-4D97-AF65-F5344CB8AC3E}">
        <p14:creationId xmlns:p14="http://schemas.microsoft.com/office/powerpoint/2010/main" val="2530308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Lo animamos a hacer ejercicio, perder peso y comer mejor – pero recuerde que son esos cambios y el medicamento en conjunto lo que está ayudándole a sentirse mejor.  Si usted hace suficientes cambios, su doctor comenzará a hacer cambios en su medicamento, pero esa es una evaluación que debe hacer solo su doctor.  No interrumpa su mejoramiento:  siga tomando su medicamento – y si ve que su azúcar esta bajando mucho, hable con su promotor de salud.  Lo reportaremos a su doctor y se harán los cambios necesarios de la manera correcta.</a:t>
            </a:r>
          </a:p>
          <a:p>
            <a:endParaRPr lang="es-MX" noProof="0" dirty="0">
              <a:ea typeface="ＭＳ Ｐゴシック" pitchFamily="34" charset="-128"/>
            </a:endParaRPr>
          </a:p>
        </p:txBody>
      </p:sp>
      <p:sp>
        <p:nvSpPr>
          <p:cNvPr id="75780" name="Slide Number Placeholder 3"/>
          <p:cNvSpPr>
            <a:spLocks noGrp="1"/>
          </p:cNvSpPr>
          <p:nvPr>
            <p:ph type="sldNum" sz="quarter" idx="5"/>
          </p:nvPr>
        </p:nvSpPr>
        <p:spPr bwMode="auto">
          <a:noFill/>
          <a:ln>
            <a:miter lim="800000"/>
            <a:headEnd/>
            <a:tailEnd/>
          </a:ln>
        </p:spPr>
        <p:txBody>
          <a:bodyPr/>
          <a:lstStyle/>
          <a:p>
            <a:fld id="{E058001E-A10C-4D2E-BAB2-F91652750A00}" type="slidenum">
              <a:rPr lang="en-US" smtClean="0">
                <a:solidFill>
                  <a:prstClr val="black"/>
                </a:solidFill>
                <a:latin typeface="Arial" pitchFamily="34" charset="0"/>
              </a:rPr>
              <a:pPr/>
              <a:t>47</a:t>
            </a:fld>
            <a:endParaRPr lang="en-US">
              <a:solidFill>
                <a:prstClr val="black"/>
              </a:solidFill>
              <a:latin typeface="Arial" pitchFamily="34" charset="0"/>
            </a:endParaRPr>
          </a:p>
        </p:txBody>
      </p:sp>
    </p:spTree>
    <p:extLst>
      <p:ext uri="{BB962C8B-B14F-4D97-AF65-F5344CB8AC3E}">
        <p14:creationId xmlns:p14="http://schemas.microsoft.com/office/powerpoint/2010/main" val="236925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noProof="0" dirty="0">
                <a:ea typeface="ＭＳ Ｐゴシック" pitchFamily="34" charset="-128"/>
              </a:rPr>
              <a:t>Entonces – tome acción – tome sus medicamentos aunque:</a:t>
            </a:r>
          </a:p>
          <a:p>
            <a:pPr marL="241653" indent="-241653">
              <a:buAutoNum type="arabicParenR"/>
            </a:pPr>
            <a:r>
              <a:rPr lang="es-MX" noProof="0" dirty="0">
                <a:ea typeface="ＭＳ Ｐゴシック" pitchFamily="34" charset="-128"/>
              </a:rPr>
              <a:t>sienta que no los necesita por que se siente bien, luego</a:t>
            </a:r>
          </a:p>
          <a:p>
            <a:pPr marL="241653" indent="-241653">
              <a:buAutoNum type="arabicParenR"/>
            </a:pPr>
            <a:r>
              <a:rPr lang="es-MX" noProof="0" dirty="0">
                <a:ea typeface="ＭＳ Ｐゴシック" pitchFamily="34" charset="-128"/>
              </a:rPr>
              <a:t>ponga en una balanza los beneficios y los efectos secundarios</a:t>
            </a:r>
          </a:p>
          <a:p>
            <a:pPr marL="241653" indent="-241653">
              <a:buAutoNum type="arabicParenR"/>
            </a:pPr>
            <a:r>
              <a:rPr lang="es-MX" noProof="0" dirty="0">
                <a:ea typeface="ＭＳ Ｐゴシック" pitchFamily="34" charset="-128"/>
              </a:rPr>
              <a:t>Desarrolle una rutina para que no se olvide de sus medicamentos</a:t>
            </a:r>
          </a:p>
          <a:p>
            <a:pPr marL="241653" indent="-241653">
              <a:buAutoNum type="arabicParenR"/>
            </a:pPr>
            <a:r>
              <a:rPr lang="es-MX" noProof="0" dirty="0">
                <a:ea typeface="ＭＳ Ｐゴシック" pitchFamily="34" charset="-128"/>
              </a:rPr>
              <a:t>Y si se siente mal, díganos para hablar con el doctor</a:t>
            </a:r>
          </a:p>
          <a:p>
            <a:pPr marL="241653" indent="-241653">
              <a:buAutoNum type="arabicParenR"/>
            </a:pPr>
            <a:r>
              <a:rPr lang="es-MX" noProof="0" dirty="0">
                <a:ea typeface="ＭＳ Ｐゴシック" pitchFamily="34" charset="-128"/>
              </a:rPr>
              <a:t>Y siga hacienda cambios y reportando sus números de glucosa para que su doctor evalúe cuando puede reducir sus medicamentos.</a:t>
            </a:r>
          </a:p>
          <a:p>
            <a:pPr marL="241653" indent="-241653">
              <a:buAutoNum type="arabicParenR"/>
            </a:pPr>
            <a:endParaRPr lang="es-MX" noProof="0" dirty="0">
              <a:ea typeface="ＭＳ Ｐゴシック" pitchFamily="34" charset="-128"/>
            </a:endParaRPr>
          </a:p>
          <a:p>
            <a:endParaRPr lang="es-MX" noProof="0" dirty="0"/>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21821274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Si tiene dudas de que medicamentos tomar y cuales son sus dosis correctas, por favor avise a su promotor o llame a su doctor.  Para pedir que vuelvan a surtir su medicamento , llame a su farmacia.  Si ya no le pueden surtir el medicamento, deje un mensaje con su doctor con el nombre del medicamento que necesita.  Si no recibe una llamada en 2 días, avísele a su promotor de salud para ayudarle.  Es muy importante que tome sus medicamentos y que tenga una idea clara de como tomarlos.  </a:t>
            </a:r>
          </a:p>
        </p:txBody>
      </p:sp>
      <p:sp>
        <p:nvSpPr>
          <p:cNvPr id="75780" name="Slide Number Placeholder 3"/>
          <p:cNvSpPr>
            <a:spLocks noGrp="1"/>
          </p:cNvSpPr>
          <p:nvPr>
            <p:ph type="sldNum" sz="quarter" idx="5"/>
          </p:nvPr>
        </p:nvSpPr>
        <p:spPr bwMode="auto">
          <a:noFill/>
          <a:ln>
            <a:miter lim="800000"/>
            <a:headEnd/>
            <a:tailEnd/>
          </a:ln>
        </p:spPr>
        <p:txBody>
          <a:bodyPr/>
          <a:lstStyle/>
          <a:p>
            <a:fld id="{E058001E-A10C-4D2E-BAB2-F91652750A00}" type="slidenum">
              <a:rPr lang="en-US" smtClean="0">
                <a:solidFill>
                  <a:prstClr val="black"/>
                </a:solidFill>
                <a:latin typeface="Arial" pitchFamily="34" charset="0"/>
              </a:rPr>
              <a:pPr/>
              <a:t>49</a:t>
            </a:fld>
            <a:endParaRPr lang="en-US">
              <a:solidFill>
                <a:prstClr val="black"/>
              </a:solidFill>
              <a:latin typeface="Arial" pitchFamily="34" charset="0"/>
            </a:endParaRPr>
          </a:p>
        </p:txBody>
      </p:sp>
    </p:spTree>
    <p:extLst>
      <p:ext uri="{BB962C8B-B14F-4D97-AF65-F5344CB8AC3E}">
        <p14:creationId xmlns:p14="http://schemas.microsoft.com/office/powerpoint/2010/main" val="99536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Ahora que entendemos este proceso, pasamos a tratar de entender - ¿porque esa glucosa se queda en la sangre y no entra a las células?  Hay varias razones, pero vamos a explicarle 2 de ellas.  1) estamos consumiendo mas glucosa de la que necesitamos. Y 2) la grasa corporal no deja que la insulina abra la célula y que la glucosa entre a convertirse en energía.  Entonces lo que sucede es que esa glucosa que sobro y no logro entrar a las células, se queda en la sangre – a eso le llamamos exceso de azúcar o glucosa en la sangre.  Si esas células no se pueden abrir por la llavecita de la insulina, entonces vienen los síntomas de la diabetes…</a:t>
            </a: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5</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fontScale="92500" lnSpcReduction="10000"/>
          </a:bodyPr>
          <a:lstStyle/>
          <a:p>
            <a:r>
              <a:rPr lang="es-MX" noProof="0" dirty="0">
                <a:ea typeface="ＭＳ Ｐゴシック" pitchFamily="34" charset="-128"/>
              </a:rPr>
              <a:t>Esta es una etiqueta de medicamento con todas los datos explicados.  Aprenda lo que significa cada dato.</a:t>
            </a:r>
          </a:p>
          <a:p>
            <a:endParaRPr lang="es-MX" noProof="0" dirty="0">
              <a:ea typeface="ＭＳ Ｐゴシック" pitchFamily="34" charset="-128"/>
            </a:endParaRPr>
          </a:p>
          <a:p>
            <a:r>
              <a:rPr lang="es-MX" noProof="0" dirty="0">
                <a:ea typeface="ＭＳ Ｐゴシック" pitchFamily="34" charset="-128"/>
              </a:rPr>
              <a:t>En su etiqueta podrá ver:</a:t>
            </a:r>
          </a:p>
          <a:p>
            <a:endParaRPr lang="es-MX" noProof="0" dirty="0">
              <a:ea typeface="ＭＳ Ｐゴシック" pitchFamily="34" charset="-128"/>
            </a:endParaRPr>
          </a:p>
          <a:p>
            <a:r>
              <a:rPr lang="es-MX" noProof="0" dirty="0">
                <a:ea typeface="ＭＳ Ｐゴシック" pitchFamily="34" charset="-128"/>
              </a:rPr>
              <a:t>El nombre de su doctor</a:t>
            </a:r>
          </a:p>
          <a:p>
            <a:r>
              <a:rPr lang="es-MX" noProof="0" dirty="0">
                <a:ea typeface="ＭＳ Ｐゴシック" pitchFamily="34" charset="-128"/>
              </a:rPr>
              <a:t>La dirección de su farmacia</a:t>
            </a:r>
          </a:p>
          <a:p>
            <a:r>
              <a:rPr lang="es-MX" noProof="0" dirty="0">
                <a:ea typeface="ＭＳ Ｐゴシック" pitchFamily="34" charset="-128"/>
              </a:rPr>
              <a:t>El numero de teléfono de su farmacia</a:t>
            </a:r>
          </a:p>
          <a:p>
            <a:r>
              <a:rPr lang="es-MX" noProof="0" dirty="0">
                <a:ea typeface="ＭＳ Ｐゴシック" pitchFamily="34" charset="-128"/>
              </a:rPr>
              <a:t>El numero de receta – con el que podrá resurtir su medicamento</a:t>
            </a:r>
          </a:p>
          <a:p>
            <a:r>
              <a:rPr lang="es-MX" noProof="0" dirty="0">
                <a:ea typeface="ＭＳ Ｐゴシック" pitchFamily="34" charset="-128"/>
              </a:rPr>
              <a:t>La fecha en la que surtió su medicamento</a:t>
            </a:r>
          </a:p>
          <a:p>
            <a:r>
              <a:rPr lang="es-MX" noProof="0" dirty="0">
                <a:ea typeface="ＭＳ Ｐゴシック" pitchFamily="34" charset="-128"/>
              </a:rPr>
              <a:t>Su nombre para que pueda identificar su medicamento de otros en su hogar</a:t>
            </a:r>
          </a:p>
          <a:p>
            <a:r>
              <a:rPr lang="es-MX" noProof="0" dirty="0">
                <a:ea typeface="ＭＳ Ｐゴシック" pitchFamily="34" charset="-128"/>
              </a:rPr>
              <a:t>Las instrucciones de cuanto medicamento y cuantas veces al día se tiene que tomar este medicamento</a:t>
            </a:r>
          </a:p>
          <a:p>
            <a:r>
              <a:rPr lang="es-MX" noProof="0" dirty="0">
                <a:ea typeface="ＭＳ Ｐゴシック" pitchFamily="34" charset="-128"/>
              </a:rPr>
              <a:t>La potencia de su medicamento</a:t>
            </a:r>
          </a:p>
          <a:p>
            <a:r>
              <a:rPr lang="es-MX" noProof="0" dirty="0">
                <a:ea typeface="ＭＳ Ｐゴシック" pitchFamily="34" charset="-128"/>
              </a:rPr>
              <a:t>El numero de veces que le quedan para resurtir este medicamento</a:t>
            </a:r>
          </a:p>
          <a:p>
            <a:r>
              <a:rPr lang="es-MX" noProof="0" dirty="0">
                <a:ea typeface="ＭＳ Ｐゴシック" pitchFamily="34" charset="-128"/>
              </a:rPr>
              <a:t>Y la fecha de caducidad de este medicamento</a:t>
            </a:r>
          </a:p>
          <a:p>
            <a:endParaRPr lang="es-MX" noProof="0" dirty="0">
              <a:ea typeface="ＭＳ Ｐゴシック" pitchFamily="34" charset="-128"/>
            </a:endParaRPr>
          </a:p>
          <a:p>
            <a:r>
              <a:rPr lang="es-MX" noProof="0" dirty="0">
                <a:ea typeface="ＭＳ Ｐゴシック" pitchFamily="34" charset="-128"/>
              </a:rPr>
              <a:t>Cabe mencionar un par de cosas:  </a:t>
            </a:r>
          </a:p>
          <a:p>
            <a:r>
              <a:rPr lang="es-MX" noProof="0" dirty="0">
                <a:ea typeface="ＭＳ Ｐゴシック" pitchFamily="34" charset="-128"/>
              </a:rPr>
              <a:t>#1 Siempre esté pendiente de que no se acabe su medicamento – llame a resurtirlo con tiempo – de esa manera, si hay problemas, se pueden solucionar antes de que se acabe el que tiene en casa.</a:t>
            </a:r>
          </a:p>
          <a:p>
            <a:r>
              <a:rPr lang="es-MX" noProof="0" dirty="0">
                <a:ea typeface="ＭＳ Ｐゴシック" pitchFamily="34" charset="-128"/>
              </a:rPr>
              <a:t>#2 Asegúrese que entiende bien cuanto medicamento y cada cuando lo debe tomar – si tiene dudas llame a su promotor de salud</a:t>
            </a:r>
          </a:p>
          <a:p>
            <a:endParaRPr lang="es-MX" noProof="0" dirty="0">
              <a:ea typeface="ＭＳ Ｐゴシック" pitchFamily="34" charset="-128"/>
            </a:endParaRPr>
          </a:p>
          <a:p>
            <a:endParaRPr lang="es-MX" noProof="0" dirty="0"/>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50</a:t>
            </a:fld>
            <a:endParaRPr lang="en-US">
              <a:solidFill>
                <a:prstClr val="black"/>
              </a:solidFill>
            </a:endParaRPr>
          </a:p>
        </p:txBody>
      </p:sp>
    </p:spTree>
    <p:extLst>
      <p:ext uri="{BB962C8B-B14F-4D97-AF65-F5344CB8AC3E}">
        <p14:creationId xmlns:p14="http://schemas.microsoft.com/office/powerpoint/2010/main" val="1839195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xmlns="" id="{C0AAC481-6B1D-490A-ADDE-F1B13864A9B0}"/>
              </a:ext>
            </a:extLst>
          </p:cNvPr>
          <p:cNvSpPr>
            <a:spLocks noGrp="1" noRot="1" noChangeAspec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xmlns="" id="{89B33A70-45B6-4628-9592-9E634961DF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altLang="en-US" noProof="0" dirty="0">
                <a:ea typeface="ＭＳ Ｐゴシック" panose="020B0600070205080204" pitchFamily="34" charset="-128"/>
              </a:rPr>
              <a:t>Si tiene problemas para pagar su medicamento le recordamos que la mayoría de los medicamentos de diabetes que se recetan, entran dentro de los planes de $4 al mes en estas farmacias.  Para aquellos otros medicamentos que no entran en estos planes económicos, use </a:t>
            </a:r>
            <a:r>
              <a:rPr lang="es-MX" altLang="en-US" noProof="0" dirty="0" err="1">
                <a:ea typeface="ＭＳ Ｐゴシック" panose="020B0600070205080204" pitchFamily="34" charset="-128"/>
              </a:rPr>
              <a:t>GoodRX</a:t>
            </a:r>
            <a:r>
              <a:rPr lang="es-MX" altLang="en-US" noProof="0" dirty="0">
                <a:ea typeface="ＭＳ Ｐゴシック" panose="020B0600070205080204" pitchFamily="34" charset="-128"/>
              </a:rPr>
              <a:t> – si no sabe de este programa de cupones para medicamentos – díganos para poder ayudarle</a:t>
            </a:r>
          </a:p>
          <a:p>
            <a:endParaRPr lang="es-MX" altLang="en-US" noProof="0" dirty="0">
              <a:ea typeface="ＭＳ Ｐゴシック" panose="020B0600070205080204" pitchFamily="34" charset="-128"/>
            </a:endParaRPr>
          </a:p>
          <a:p>
            <a:r>
              <a:rPr lang="es-MX" altLang="en-US" noProof="0" dirty="0">
                <a:ea typeface="ＭＳ Ｐゴシック" panose="020B0600070205080204" pitchFamily="34" charset="-128"/>
              </a:rPr>
              <a:t>Algunos de ustedes también reciben medicamentos de alto costo de manera gratuita a través programas de asistencia de medicamentos.  Esté al pendiente de renovar a tiempo estos programas para que no se acabe su medicamento.  Hable con tiempo con su doctor para resurtir – ya que toma a veces algunas semanas resurtir estos medicamentos.</a:t>
            </a:r>
          </a:p>
        </p:txBody>
      </p:sp>
      <p:sp>
        <p:nvSpPr>
          <p:cNvPr id="4" name="Slide Number Placeholder 3">
            <a:extLst>
              <a:ext uri="{FF2B5EF4-FFF2-40B4-BE49-F238E27FC236}">
                <a16:creationId xmlns:a16="http://schemas.microsoft.com/office/drawing/2014/main" xmlns="" id="{63A3CC98-D05A-42EB-AA19-2B3678EB78D8}"/>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B1B1BBFE-5597-48E1-B9BF-4F5801A9478B}" type="slidenum">
              <a:rPr lang="en-US" altLang="en-US" sz="1300">
                <a:solidFill>
                  <a:prstClr val="black"/>
                </a:solidFill>
                <a:latin typeface="Calibri" panose="020F0502020204030204" pitchFamily="34" charset="0"/>
              </a:rPr>
              <a:pPr eaLnBrk="1" hangingPunct="1"/>
              <a:t>51</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3962866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Y como siempre – recuerde que somos SU equipo de salud……Tiene nuestro numero de teléfono directo y queremos ayudarle</a:t>
            </a:r>
          </a:p>
          <a:p>
            <a:endParaRPr lang="es-MX" noProof="0" dirty="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C15A871C-5D1E-43E3-8782-AC0E608A7DF9}"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8361090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MX" noProof="0" dirty="0">
                <a:ea typeface="ＭＳ Ｐゴシック" pitchFamily="34" charset="-128"/>
              </a:rPr>
              <a:t>Gracias por su participación en este programa de prevención y control de diabetes.  El próximo mes estaremos hablando de nutrición.  Esperamos poder contar con usted.</a:t>
            </a: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3401DC4A-2BD5-4C91-8ED6-40C10FBE64EC}"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15313563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rPr>
              <a:pPr>
                <a:defRPr/>
              </a:pPr>
              <a:t>54</a:t>
            </a:fld>
            <a:endParaRPr lang="en-US">
              <a:solidFill>
                <a:prstClr val="black"/>
              </a:solidFill>
            </a:endParaRPr>
          </a:p>
        </p:txBody>
      </p:sp>
    </p:spTree>
    <p:extLst>
      <p:ext uri="{BB962C8B-B14F-4D97-AF65-F5344CB8AC3E}">
        <p14:creationId xmlns:p14="http://schemas.microsoft.com/office/powerpoint/2010/main" val="1573484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Bienvenidos!  Nos alegra mucho que estén de nuevo con nosotros en este tercer mes de educación en su programa Previniendo y Controlando la Diabetes!  Si aun no ha visto los primeros dos videos, le invitamos a que le haga saber a su promotor de salud para enviarle los enlaces a esos videos.  Si ya los ha visto, esperamos que haya podido empezar a implementar cambios para prevenir o controlar la diabetes.  En este tercer mes, estaremos compartiendo con usted alguna de la muy amplia información sobre la nutrición.  Su promotor de salud estará disponible para contestar preguntas especificas a su nutrición y aunque no somos expertos, tanto usted como nosotros como promotores, estamos rodeados de información que es muy relevante y que le puede ayudar.</a:t>
            </a:r>
          </a:p>
        </p:txBody>
      </p:sp>
      <p:sp>
        <p:nvSpPr>
          <p:cNvPr id="4" name="Slide Number Placeholder 3"/>
          <p:cNvSpPr>
            <a:spLocks noGrp="1"/>
          </p:cNvSpPr>
          <p:nvPr>
            <p:ph type="sldNum" sz="quarter" idx="5"/>
          </p:nvPr>
        </p:nvSpPr>
        <p:spPr/>
        <p:txBody>
          <a:bodyPr/>
          <a:lstStyle/>
          <a:p>
            <a:fld id="{F93199CD-3E1B-4AE6-990F-76F925F5EA9F}" type="slidenum">
              <a:rPr lang="en-US" smtClean="0">
                <a:solidFill>
                  <a:prstClr val="black"/>
                </a:solidFill>
                <a:latin typeface="Century Gothic"/>
              </a:rPr>
              <a:pPr/>
              <a:t>55</a:t>
            </a:fld>
            <a:endParaRPr lang="en-US" dirty="0">
              <a:solidFill>
                <a:prstClr val="black"/>
              </a:solidFill>
              <a:latin typeface="Century Gothic"/>
            </a:endParaRPr>
          </a:p>
        </p:txBody>
      </p:sp>
    </p:spTree>
    <p:extLst>
      <p:ext uri="{BB962C8B-B14F-4D97-AF65-F5344CB8AC3E}">
        <p14:creationId xmlns:p14="http://schemas.microsoft.com/office/powerpoint/2010/main" val="17041051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Para </a:t>
            </a:r>
            <a:r>
              <a:rPr lang="es-MX" noProof="0" dirty="0"/>
              <a:t>empezar</a:t>
            </a:r>
            <a:r>
              <a:rPr lang="es-MX" dirty="0"/>
              <a:t> vamos a repasar rápidamente algunas de las cosas que hemos aprendido en estos últimos dos meses…..como lo importante de tomarse sus medicamentos – aquellos que son para prevenir o controlar su diabetes, así como otros que le ayudan a prevenir y controlar otras condiciones medicas.  TODOS sus medicamentos tienen importancia en su salud!!   Recuerde lo que aprendimos el mes pasado…… hay 5 razones comunes por las cuales no tomamos los medicamentos</a:t>
            </a:r>
          </a:p>
          <a:p>
            <a:r>
              <a:rPr lang="es-MX" dirty="0"/>
              <a:t>La primera es por que pensamos que sentirnos bien es suficiente razón para no tomarlos – cuando hacemos esto, no reconocemos que hay síntomas que no podemos sentir y que aunque por algún tiempo “nos sintamos bien”, nuestro cuerpo y órganos vitales se van deteriorando al no proveerles la ayuda que necesitan.</a:t>
            </a:r>
          </a:p>
          <a:p>
            <a:r>
              <a:rPr lang="es-MX" dirty="0"/>
              <a:t>La segunda es que tememos a los efectos secundarios – recuerde….la mejor manera para combatir este obstáculo es informarnos!  Las posibilidades de un efecto secundario son mucho menores que los beneficios que el medicamento nos va a dar!  Recuerde, la clave es informarse sobre los efectos secundarios y como  prevenirlos!  Hable con su promotor si esta experimentando algún efecto inusual y su promotor le ayudara</a:t>
            </a:r>
          </a:p>
          <a:p>
            <a:r>
              <a:rPr lang="es-MX" dirty="0"/>
              <a:t>La tercera razón por la que no tomamos nuestros medicamentos es porque se nos olvida!  - recuerde que en estos tiempos de teléfonos inteligentes, puede establecer alarmas y recordatorios en que le ayuden.  Platique con su promotor de salud sobre cuales son las razones por las que olvida tomar sus medicamentos!  A través de nuestro entrenamiento y experiencia hemos logrado aprender como ayudarle a recordar.</a:t>
            </a:r>
          </a:p>
          <a:p>
            <a:r>
              <a:rPr lang="es-MX" dirty="0"/>
              <a:t>La cuarta razón es por que cuando toma sus medicamentos siente que es peor!  Cuando estamos acostumbrados a una manera de sentirnos, pensamos que sentirnos distintos, es empeorar.  Recuerde, su cuerpo esta acostumbrado a un nivel de estrés creado por sus condiciones medicas y físicas.  El cambio va a sentirse distinto por que no estamos acostumbrados a lo que debemos sentir en condiciones normales!  Sin embargo, si en realidad se siente PEOR, hable con su promotor, y le informaremos a su doctor para que revise si hay que hacer cambios.</a:t>
            </a:r>
          </a:p>
          <a:p>
            <a:r>
              <a:rPr lang="es-MX" dirty="0"/>
              <a:t>La quinta razón de no tomar sus medicamentos es que siente que ya no los necesita!  Si usted hace cambios y su condición empieza a mejorar al grado que no necesite mas medicamento, los examines médicos van a reflejar esa necesidad de reducir medicamentos, y entonces su doctor hará cambios.  NO haga esos cambios usted sin la recomendación de su doctor!  El dejar de tomar sus medicamentos puede empeorar su situación seriamente.</a:t>
            </a:r>
          </a:p>
        </p:txBody>
      </p:sp>
      <p:sp>
        <p:nvSpPr>
          <p:cNvPr id="4" name="Slide Number Placeholder 3"/>
          <p:cNvSpPr>
            <a:spLocks noGrp="1"/>
          </p:cNvSpPr>
          <p:nvPr>
            <p:ph type="sldNum" sz="quarter" idx="5"/>
          </p:nvPr>
        </p:nvSpPr>
        <p:spPr/>
        <p:txBody>
          <a:bodyPr/>
          <a:lstStyle/>
          <a:p>
            <a:fld id="{F93199CD-3E1B-4AE6-990F-76F925F5EA9F}" type="slidenum">
              <a:rPr lang="en-US" smtClean="0">
                <a:solidFill>
                  <a:prstClr val="black"/>
                </a:solidFill>
                <a:latin typeface="Century Gothic"/>
              </a:rPr>
              <a:pPr/>
              <a:t>56</a:t>
            </a:fld>
            <a:endParaRPr lang="en-US" dirty="0">
              <a:solidFill>
                <a:prstClr val="black"/>
              </a:solidFill>
              <a:latin typeface="Century Gothic"/>
            </a:endParaRPr>
          </a:p>
        </p:txBody>
      </p:sp>
    </p:spTree>
    <p:extLst>
      <p:ext uri="{BB962C8B-B14F-4D97-AF65-F5344CB8AC3E}">
        <p14:creationId xmlns:p14="http://schemas.microsoft.com/office/powerpoint/2010/main" val="945669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Recuerde</a:t>
            </a:r>
            <a:r>
              <a:rPr lang="es-MX" dirty="0">
                <a:ea typeface="ＭＳ Ｐゴシック" pitchFamily="34" charset="-128"/>
              </a:rPr>
              <a:t>, tiene acceso directo a su promotor de salud y estamos aquí para ayudarle a tener una mejor relación y comunicación con su doctor.  Las dudas siempre debemos aclararlas y estamos disponibles con una llamada o mensaje de texto.  Queremos ayudarle a entender como cuidarse mejor.  Nuestro propósito nunca será reganarle…..siempre estamos a una llamada para contestar sus preguntas para prevenir o controlar su diabetes.</a:t>
            </a:r>
          </a:p>
          <a:p>
            <a:endParaRPr lang="es-MX" dirty="0">
              <a:ea typeface="ＭＳ Ｐゴシック" pitchFamily="34" charset="-128"/>
            </a:endParaRPr>
          </a:p>
        </p:txBody>
      </p:sp>
      <p:sp>
        <p:nvSpPr>
          <p:cNvPr id="73732" name="Slide Number Placeholder 3"/>
          <p:cNvSpPr>
            <a:spLocks noGrp="1"/>
          </p:cNvSpPr>
          <p:nvPr>
            <p:ph type="sldNum" sz="quarter" idx="5"/>
          </p:nvPr>
        </p:nvSpPr>
        <p:spPr bwMode="auto">
          <a:noFill/>
          <a:ln>
            <a:miter lim="800000"/>
            <a:headEnd/>
            <a:tailEnd/>
          </a:ln>
        </p:spPr>
        <p:txBody>
          <a:bodyPr/>
          <a:lstStyle/>
          <a:p>
            <a:fld id="{E6343DA4-B661-4CBA-B795-2138B4DBB776}" type="slidenum">
              <a:rPr lang="en-US" smtClean="0">
                <a:solidFill>
                  <a:prstClr val="black"/>
                </a:solidFill>
                <a:latin typeface="Century Gothic"/>
              </a:rPr>
              <a:pPr/>
              <a:t>57</a:t>
            </a:fld>
            <a:endParaRPr lang="en-US" dirty="0">
              <a:solidFill>
                <a:prstClr val="black"/>
              </a:solidFill>
              <a:latin typeface="Century Gothic"/>
            </a:endParaRPr>
          </a:p>
        </p:txBody>
      </p:sp>
    </p:spTree>
    <p:extLst>
      <p:ext uri="{BB962C8B-B14F-4D97-AF65-F5344CB8AC3E}">
        <p14:creationId xmlns:p14="http://schemas.microsoft.com/office/powerpoint/2010/main" val="11439711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Entonces…..¿Ha estado haciendo cambios?  ¿Que es lo que ha logrado mejorar?  ¿Que es lo que aun esta batallando para cambiar?  Recuerde la importancia de hacer metas que usted pueda medir.  Es muchísimo mas probable que haciendo metas pueda lograrlas.  Si nos ponemos la meta de hacer ejercicio, es algo que es difícil de medir.  Pero si nos ponemos la meta de salir tres veces esta semana a caminar rápido por 15 minutos, Podemos medir claramente si estamos logrando esta meta o no.  Haga nota de su meta y pídale a su promotor que le ayude a hacerla medible y lograble para que nos podamos mantener enfocados, pero También para que podamos empezar a hacer cambios y nos animemos a hacer de estos cambios su nuevo estilo de vida.</a:t>
            </a:r>
          </a:p>
          <a:p>
            <a:endParaRPr lang="es-MX" noProof="0" dirty="0">
              <a:ea typeface="ＭＳ Ｐゴシック" pitchFamily="34"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285ABB52-B1CC-4D20-B204-B154E8A27728}" type="slidenum">
              <a:rPr lang="en-US" smtClean="0">
                <a:solidFill>
                  <a:prstClr val="black"/>
                </a:solidFill>
                <a:latin typeface="Century Gothic"/>
              </a:rPr>
              <a:pPr/>
              <a:t>58</a:t>
            </a:fld>
            <a:endParaRPr lang="en-US" dirty="0">
              <a:solidFill>
                <a:prstClr val="black"/>
              </a:solidFill>
              <a:latin typeface="Century Gothic"/>
            </a:endParaRPr>
          </a:p>
        </p:txBody>
      </p:sp>
    </p:spTree>
    <p:extLst>
      <p:ext uri="{BB962C8B-B14F-4D97-AF65-F5344CB8AC3E}">
        <p14:creationId xmlns:p14="http://schemas.microsoft.com/office/powerpoint/2010/main" val="40333124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Si usted ya Desarrollo diabetes, Recuerde que es importante tener estas metas a la mano.  Escríbalas en un lugar visible para poder memorizarlas – así cuando se haga su examen de glucosa en casa, podrá saber si su nivel es el correcto. </a:t>
            </a:r>
          </a:p>
          <a:p>
            <a:endParaRPr lang="es-MX" noProof="0" dirty="0">
              <a:ea typeface="ＭＳ Ｐゴシック" pitchFamily="34" charset="-128"/>
            </a:endParaRPr>
          </a:p>
          <a:p>
            <a:r>
              <a:rPr lang="es-MX" noProof="0" dirty="0">
                <a:ea typeface="ＭＳ Ｐゴシック" pitchFamily="34" charset="-128"/>
              </a:rPr>
              <a:t>Recuerde que en ayunas – debe estar entre un mínimo de 80 y un máximo de 100</a:t>
            </a:r>
          </a:p>
          <a:p>
            <a:r>
              <a:rPr lang="es-MX" noProof="0" dirty="0">
                <a:ea typeface="ＭＳ Ｐゴシック" pitchFamily="34" charset="-128"/>
              </a:rPr>
              <a:t>Antes de comer en la tarde o noche – debe estar en un mínimo de 80 y un máximo de 150</a:t>
            </a:r>
          </a:p>
          <a:p>
            <a:r>
              <a:rPr lang="es-MX" noProof="0" dirty="0">
                <a:ea typeface="ＭＳ Ｐゴシック" pitchFamily="34" charset="-128"/>
              </a:rPr>
              <a:t>Y dos horas después de comer – el mínimo es de 80 y el máximo es de 200</a:t>
            </a:r>
          </a:p>
          <a:p>
            <a:endParaRPr lang="es-MX" noProof="0" dirty="0">
              <a:ea typeface="ＭＳ Ｐゴシック" pitchFamily="34" charset="-128"/>
            </a:endParaRPr>
          </a:p>
          <a:p>
            <a:r>
              <a:rPr lang="es-MX" noProof="0" dirty="0">
                <a:ea typeface="ＭＳ Ｐゴシック" pitchFamily="34" charset="-128"/>
              </a:rPr>
              <a:t>Aprenda a conocer su cuerpo!  Si su glucosa esta muy baja, va a sentirse raro - pero de igual manera será si su glucosa esta muy alta.</a:t>
            </a:r>
          </a:p>
          <a:p>
            <a:endParaRPr lang="es-MX" noProof="0" dirty="0">
              <a:ea typeface="ＭＳ Ｐゴシック" pitchFamily="34" charset="-128"/>
            </a:endParaRPr>
          </a:p>
          <a:p>
            <a:r>
              <a:rPr lang="es-MX" noProof="0" dirty="0">
                <a:ea typeface="ＭＳ Ｐゴシック" pitchFamily="34" charset="-128"/>
              </a:rPr>
              <a:t>Si su glucosa esta a menos de 70 en cualquier momento del día – tiene el azúcar baja – la recomendación en estos casos es tomar un cuarto de taza de jugo de naranja (no refrescos, no dulces, no pan!)  A los 15 minutos debe haber revisar de nuevo su glucosa y si aun sigue baja Volver a tomar otro cuarto de taza de jugo de naranja.  ¡No se exceda!  Solo un cuarto de taza de jugo de naranja puede regular su azúcar de una manera sana y segura.  Si experimenta mucho el azúcar baja, hable con su promotor para que avise a su doctor.</a:t>
            </a:r>
          </a:p>
          <a:p>
            <a:endParaRPr lang="es-MX" noProof="0" dirty="0">
              <a:ea typeface="ＭＳ Ｐゴシック" pitchFamily="34" charset="-128"/>
            </a:endParaRPr>
          </a:p>
          <a:p>
            <a:r>
              <a:rPr lang="es-MX" noProof="0" dirty="0">
                <a:ea typeface="ＭＳ Ｐゴシック" pitchFamily="34" charset="-128"/>
              </a:rPr>
              <a:t>Si su glucosa sale alta a diario, es muy necesario que haga cambios.  No cenar tan noche, no comer cosas con grasas o fritas, comer verduras con sus comidas.  Si hace esto, puede empezar a notar los números de glucosa bajar.</a:t>
            </a:r>
          </a:p>
          <a:p>
            <a:endParaRPr lang="es-MX" noProof="0" dirty="0">
              <a:ea typeface="ＭＳ Ｐゴシック" pitchFamily="34" charset="-128"/>
            </a:endParaRPr>
          </a:p>
          <a:p>
            <a:endParaRPr lang="es-MX" noProof="0" dirty="0">
              <a:ea typeface="ＭＳ Ｐゴシック" pitchFamily="34" charset="-128"/>
            </a:endParaRPr>
          </a:p>
          <a:p>
            <a:endParaRPr lang="es-MX" noProof="0" dirty="0">
              <a:ea typeface="ＭＳ Ｐゴシック" pitchFamily="34" charset="-128"/>
            </a:endParaRP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solidFill>
                  <a:prstClr val="black"/>
                </a:solidFill>
                <a:latin typeface="Century Gothic"/>
              </a:rPr>
              <a:pPr/>
              <a:t>59</a:t>
            </a:fld>
            <a:endParaRPr lang="en-US" dirty="0">
              <a:solidFill>
                <a:prstClr val="black"/>
              </a:solidFill>
              <a:latin typeface="Century Gothic"/>
            </a:endParaRPr>
          </a:p>
        </p:txBody>
      </p:sp>
    </p:spTree>
    <p:extLst>
      <p:ext uri="{BB962C8B-B14F-4D97-AF65-F5344CB8AC3E}">
        <p14:creationId xmlns:p14="http://schemas.microsoft.com/office/powerpoint/2010/main" val="983662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Esa falta de energía que sentimos, a pesar de haber consumido alimentos, es la razón por la que….</a:t>
            </a:r>
          </a:p>
          <a:p>
            <a:r>
              <a:rPr lang="es-MX" noProof="0" dirty="0"/>
              <a:t>Sufrimos de cansancio….por que no esta llegando la energía a las células</a:t>
            </a:r>
          </a:p>
          <a:p>
            <a:r>
              <a:rPr lang="es-MX" noProof="0" dirty="0"/>
              <a:t>También sufrimos de irritabilidad – nos enojamos! Porque la falta de energía hace que todo parezca mas difícil y tedioso</a:t>
            </a:r>
          </a:p>
          <a:p>
            <a:r>
              <a:rPr lang="es-MX" noProof="0" dirty="0"/>
              <a:t>También sufrimos de resequedad de boca – porque el cuerpo esta agotando toda la energía y seca su boca…</a:t>
            </a:r>
          </a:p>
          <a:p>
            <a:r>
              <a:rPr lang="es-MX" noProof="0" dirty="0"/>
              <a:t>Esa resequedad de boca produce una sed constante – ya que el cuerpo esta usando todo lo que puede para reponer la energía. </a:t>
            </a:r>
          </a:p>
          <a:p>
            <a:r>
              <a:rPr lang="es-MX" noProof="0" dirty="0"/>
              <a:t>Y al satisfacer la sed, necesitamos deshacernos del exceso de agua y orinamos frecuentemente.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6</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Recuerde que a largo plazo la meta es controlar – no hacer cambios por unas semanas y regresar a los malos hábitos.  Nuestra meta es que si tiene menos de 65 anos logre bajar su a1c a un nivel normal.</a:t>
            </a:r>
          </a:p>
          <a:p>
            <a:endParaRPr lang="es-MX" noProof="0" dirty="0">
              <a:ea typeface="ＭＳ Ｐゴシック" pitchFamily="34" charset="-128"/>
            </a:endParaRPr>
          </a:p>
          <a:p>
            <a:r>
              <a:rPr lang="es-MX" noProof="0" dirty="0">
                <a:ea typeface="ＭＳ Ｐゴシック" pitchFamily="34" charset="-128"/>
              </a:rPr>
              <a:t>Una persona tiene diabetes cuando su a1c ha llegado a 6.5 o mas en algún momento de su vida.  De ahí en Adelante, la meta debe ser mantenerse controlado.  Sin embargo bajar a un nivel normal de menos de 5.7 es lo IDEAL.</a:t>
            </a:r>
          </a:p>
          <a:p>
            <a:endParaRPr lang="es-MX" noProof="0" dirty="0">
              <a:ea typeface="ＭＳ Ｐゴシック" pitchFamily="34" charset="-128"/>
            </a:endParaRPr>
          </a:p>
          <a:p>
            <a:r>
              <a:rPr lang="es-MX" noProof="0" dirty="0">
                <a:ea typeface="ＭＳ Ｐゴシック" pitchFamily="34" charset="-128"/>
              </a:rPr>
              <a:t>La Asociación Americana de Diabetes recomienda un a1c de menos 5.7</a:t>
            </a:r>
          </a:p>
          <a:p>
            <a:r>
              <a:rPr lang="es-MX" noProof="0" dirty="0">
                <a:ea typeface="ＭＳ Ｐゴシック" pitchFamily="34" charset="-128"/>
              </a:rPr>
              <a:t>Después de sobrepasar 5.7 se considera persona en riesgo de diabetes</a:t>
            </a:r>
          </a:p>
          <a:p>
            <a:r>
              <a:rPr lang="es-MX" noProof="0" dirty="0">
                <a:ea typeface="ＭＳ Ｐゴシック" pitchFamily="34" charset="-128"/>
              </a:rPr>
              <a:t>Después de sobrepasar 6.5 se considera una persona diabética.</a:t>
            </a:r>
          </a:p>
          <a:p>
            <a:r>
              <a:rPr lang="es-MX" noProof="0" dirty="0">
                <a:ea typeface="ＭＳ Ｐゴシック" pitchFamily="34" charset="-128"/>
              </a:rPr>
              <a:t>Cuando su a1c sobrepasa el 7.0 o 7.5 (si tiene mas de 65 anos) se considera diabetes descontrolada y afecta su cuerpo y órganos vitales de muchas maneras que hemos repasado en otros meses – esto causa muchos problemas que podría prevenir si toma la decisión de hacer cambios PERMANENTES!</a:t>
            </a:r>
          </a:p>
          <a:p>
            <a:endParaRPr lang="es-MX" noProof="0" dirty="0">
              <a:ea typeface="ＭＳ Ｐゴシック" pitchFamily="34" charset="-128"/>
            </a:endParaRPr>
          </a:p>
          <a:p>
            <a:r>
              <a:rPr lang="es-MX" noProof="0" dirty="0">
                <a:ea typeface="ＭＳ Ｐゴシック" pitchFamily="34" charset="-128"/>
              </a:rPr>
              <a:t>No espere a llegar a la diabetes o a considerarse un diabético descontrolado – tome CONTROL hoy!  Recuerde que si no controla usted su diabetes, la diabetes terminara controlándolo a usted.</a:t>
            </a:r>
          </a:p>
          <a:p>
            <a:endParaRPr lang="es-MX" noProof="0" dirty="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F5EBA97C-500D-47B0-81F6-712A0E27921D}" type="slidenum">
              <a:rPr lang="en-US" smtClean="0">
                <a:solidFill>
                  <a:prstClr val="black"/>
                </a:solidFill>
                <a:latin typeface="Century Gothic"/>
              </a:rPr>
              <a:pPr/>
              <a:t>60</a:t>
            </a:fld>
            <a:endParaRPr lang="en-US">
              <a:solidFill>
                <a:prstClr val="black"/>
              </a:solidFill>
              <a:latin typeface="Century Gothic"/>
            </a:endParaRPr>
          </a:p>
        </p:txBody>
      </p:sp>
    </p:spTree>
    <p:extLst>
      <p:ext uri="{BB962C8B-B14F-4D97-AF65-F5344CB8AC3E}">
        <p14:creationId xmlns:p14="http://schemas.microsoft.com/office/powerpoint/2010/main" val="3961946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Hemos hablado también sobre la presión arterial!  Estos son los niveles ideales recomendados por la Asociación Americana del Corazón.  La presión arterial normal es en menos de 120 sobre menos de 80.  La presión arterial elevada es entre 120 a 129 sobre menos de 80.  Una vez que pasa de 129 sobre 80, es considerada presión alta y se divide en tres niveles de hipertensión.  En este programa de prevención y control de diabetes, nuestra meta es que usted mantenga su presión arterial en menos de 140 sobre 90.  Lograr esta meta evitaría complicaciones en su salud y una vida mas saludable.  Lo que es importante de entender, es que al manejar mejor sus decisiones de alimentación y ejercicio, usted podrá ayudar a bajar su nivel de glucosa y al mismo tiempo, estos mismos cambios, ayudarán a controlar su presión arterial.</a:t>
            </a: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pPr/>
              <a:t>61</a:t>
            </a:fld>
            <a:endParaRPr lang="en-US" dirty="0">
              <a:solidFill>
                <a:prstClr val="black"/>
              </a:solidFill>
              <a:latin typeface="Arial" pitchFamily="34" charset="0"/>
            </a:endParaRPr>
          </a:p>
        </p:txBody>
      </p:sp>
    </p:spTree>
    <p:extLst>
      <p:ext uri="{BB962C8B-B14F-4D97-AF65-F5344CB8AC3E}">
        <p14:creationId xmlns:p14="http://schemas.microsoft.com/office/powerpoint/2010/main" val="26258734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Controlar su peso</a:t>
            </a:r>
            <a:r>
              <a:rPr lang="es-MX" baseline="0" noProof="0" dirty="0">
                <a:ea typeface="ＭＳ Ｐゴシック" pitchFamily="34" charset="-128"/>
              </a:rPr>
              <a:t> es importante!  </a:t>
            </a:r>
          </a:p>
          <a:p>
            <a:endParaRPr lang="es-MX" baseline="0" noProof="0" dirty="0">
              <a:ea typeface="ＭＳ Ｐゴシック" pitchFamily="34" charset="-128"/>
            </a:endParaRPr>
          </a:p>
          <a:p>
            <a:r>
              <a:rPr lang="es-MX" noProof="0" dirty="0">
                <a:ea typeface="ＭＳ Ｐゴシック" pitchFamily="34" charset="-128"/>
              </a:rPr>
              <a:t>Como hemos hablado en estos últimos meses, el control del</a:t>
            </a:r>
            <a:r>
              <a:rPr lang="es-MX" baseline="0" noProof="0" dirty="0">
                <a:ea typeface="ＭＳ Ｐゴシック" pitchFamily="34" charset="-128"/>
              </a:rPr>
              <a:t> peso es esencial para su bienestar!  Nuestra salud depende de muchos factores, pero el sobre peso es algo que pone mucho estrés en sus órganos vitales.  Este exceso de trabajo por parte de sus órganos vitales contribuye a un desgaste que nos lleva a complicaciones de salud.  Al reducir su peso (por mas mínimo que sea esta reducción) usted puede ayudar a sus órganos a trabajar de una manera mas efectiva y sin tanto desgaste.</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62</a:t>
            </a:fld>
            <a:endParaRPr lang="en-US">
              <a:solidFill>
                <a:prstClr val="black"/>
              </a:solidFill>
              <a:latin typeface="Century Gothic"/>
            </a:endParaRPr>
          </a:p>
        </p:txBody>
      </p:sp>
    </p:spTree>
    <p:extLst>
      <p:ext uri="{BB962C8B-B14F-4D97-AF65-F5344CB8AC3E}">
        <p14:creationId xmlns:p14="http://schemas.microsoft.com/office/powerpoint/2010/main" val="5885494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Recuerde!</a:t>
            </a:r>
            <a:r>
              <a:rPr lang="es-MX" baseline="0" noProof="0" dirty="0">
                <a:ea typeface="ＭＳ Ｐゴシック" pitchFamily="34" charset="-128"/>
              </a:rPr>
              <a:t>  Todo lo que come se convierte en azúcar…..TODO!  Esa azúcar es necesaria para que el cuerpo produzca energía.   Si el cuerpo no la puede utilizar  -  entonces esa azúcar se queda en la sangre.   El sobrepeso o exceso de grasa corporal, es lo que no permite que sus células puedan utilizar esa azúcar para convertirla en energía!  La insulina está intentando que esa azúcar entre en sus células, pero si se queda en su sangre, daña a sus arterias y las malas arterias terminan dañando sus ojos, corazón, etc.</a:t>
            </a:r>
          </a:p>
          <a:p>
            <a:endParaRPr lang="es-MX" baseline="0" noProof="0" dirty="0">
              <a:ea typeface="ＭＳ Ｐゴシック" pitchFamily="34" charset="-128"/>
            </a:endParaRPr>
          </a:p>
          <a:p>
            <a:r>
              <a:rPr lang="es-MX" baseline="0" noProof="0" dirty="0">
                <a:ea typeface="ＭＳ Ｐゴシック" pitchFamily="34" charset="-128"/>
              </a:rPr>
              <a:t>Entonces, la clave para controlar su azúcar:  el consumir menos comida para que el cuerpo pueda deshacerse de esa grasa y pueda convertir su azúcar en energía – de esa manera esa azúcar ya no tendrá que quedarse en su sangre.</a:t>
            </a:r>
            <a:endParaRPr lang="es-MX" noProof="0" dirty="0">
              <a:ea typeface="ＭＳ Ｐゴシック" pitchFamily="34" charset="-128"/>
            </a:endParaRPr>
          </a:p>
          <a:p>
            <a:endParaRPr lang="es-MX" noProof="0"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smtClean="0">
                <a:solidFill>
                  <a:prstClr val="black"/>
                </a:solidFill>
                <a:latin typeface="Century Gothic"/>
              </a:rPr>
              <a:pPr/>
              <a:t>63</a:t>
            </a:fld>
            <a:endParaRPr lang="en-US">
              <a:solidFill>
                <a:prstClr val="black"/>
              </a:solidFill>
              <a:latin typeface="Century Gothic"/>
            </a:endParaRPr>
          </a:p>
        </p:txBody>
      </p:sp>
    </p:spTree>
    <p:extLst>
      <p:ext uri="{BB962C8B-B14F-4D97-AF65-F5344CB8AC3E}">
        <p14:creationId xmlns:p14="http://schemas.microsoft.com/office/powerpoint/2010/main" val="13517935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ea typeface="ＭＳ Ｐゴシック" pitchFamily="34" charset="-128"/>
              </a:rPr>
              <a:t>Esa grasa</a:t>
            </a:r>
            <a:r>
              <a:rPr lang="es-ES_tradnl" baseline="0" noProof="0" dirty="0">
                <a:ea typeface="ＭＳ Ｐゴシック" pitchFamily="34" charset="-128"/>
              </a:rPr>
              <a:t> corporal no nos va a permitir mejorar nuestra salud por mas que lo intentemos a menos que nos deshagamos de ella.  Inclusive 5 a 10 libras menos harán la diferencia.  El objetivo es mejorar poco a poco – pero nunca regresar a ningún mal habito que hayamos logrado superar.</a:t>
            </a:r>
          </a:p>
          <a:p>
            <a:endParaRPr lang="es-ES_tradnl" baseline="0" noProof="0" dirty="0">
              <a:ea typeface="ＭＳ Ｐゴシック" pitchFamily="34" charset="-128"/>
            </a:endParaRPr>
          </a:p>
          <a:p>
            <a:r>
              <a:rPr lang="es-ES_tradnl" baseline="0" noProof="0" dirty="0">
                <a:ea typeface="ＭＳ Ｐゴシック" pitchFamily="34" charset="-128"/>
              </a:rPr>
              <a:t>Entonces….es importante que establezcamos metas.  Como dijimos el mes pasado…no solo la meta de comer sano….si no QUE dejar de comer específicamente y por cuanto tiempo.  Recuerde, la meta debe ser medible y lograble. </a:t>
            </a:r>
            <a:endParaRPr lang="es-ES_tradnl" noProof="0" dirty="0"/>
          </a:p>
        </p:txBody>
      </p:sp>
      <p:sp>
        <p:nvSpPr>
          <p:cNvPr id="4" name="Slide Number Placeholder 3"/>
          <p:cNvSpPr>
            <a:spLocks noGrp="1"/>
          </p:cNvSpPr>
          <p:nvPr>
            <p:ph type="sldNum" sz="quarter" idx="5"/>
          </p:nvPr>
        </p:nvSpPr>
        <p:spPr/>
        <p:txBody>
          <a:bodyPr/>
          <a:lstStyle/>
          <a:p>
            <a:fld id="{168375C1-7C5C-42A2-80F2-05631BB3764E}" type="slidenum">
              <a:rPr lang="en-US" smtClean="0">
                <a:solidFill>
                  <a:prstClr val="black"/>
                </a:solidFill>
                <a:latin typeface="Century Gothic"/>
              </a:rPr>
              <a:pPr/>
              <a:t>64</a:t>
            </a:fld>
            <a:endParaRPr lang="en-US">
              <a:solidFill>
                <a:prstClr val="black"/>
              </a:solidFill>
              <a:latin typeface="Century Gothic"/>
            </a:endParaRPr>
          </a:p>
        </p:txBody>
      </p:sp>
    </p:spTree>
    <p:extLst>
      <p:ext uri="{BB962C8B-B14F-4D97-AF65-F5344CB8AC3E}">
        <p14:creationId xmlns:p14="http://schemas.microsoft.com/office/powerpoint/2010/main" val="4173569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MX" noProof="0" dirty="0">
                <a:ea typeface="ＭＳ Ｐゴシック" pitchFamily="34" charset="-128"/>
              </a:rPr>
              <a:t>Esas metas como las que hicimos para la comida, ahora las Podemos hacer también con el peso.  Pero para poder hacer una meta sobre nuestro peso es importante saber cual es el peso ideal para nuestra salud.  Recuerde, este programa está tratando de ayudarle a mejorar su salud….nuestro peso forma gran parte de nuestra salud y calidad de vida.  Nuestra intención no es regañarle, si no ayudarle a lograr metas saludables.</a:t>
            </a:r>
          </a:p>
          <a:p>
            <a:endParaRPr lang="es-MX" noProof="0" dirty="0">
              <a:ea typeface="ＭＳ Ｐゴシック" pitchFamily="34" charset="-128"/>
            </a:endParaRPr>
          </a:p>
          <a:p>
            <a:r>
              <a:rPr lang="es-MX" noProof="0" dirty="0">
                <a:ea typeface="ＭＳ Ｐゴシック" pitchFamily="34" charset="-128"/>
              </a:rPr>
              <a:t>Entonces, veamos</a:t>
            </a:r>
            <a:r>
              <a:rPr lang="es-MX" baseline="0" noProof="0" dirty="0">
                <a:ea typeface="ＭＳ Ｐゴシック" pitchFamily="34" charset="-128"/>
              </a:rPr>
              <a:t> la fórmula para saber nuestro IMC o Índice de Masa Corporal.   Esta formula significa que usted va a calcular su peso en kilos y lo apunta en un papel.  Luego multiplica su estatura por su estatura en metros.   Suena complicado, pero aquí está la explicación:</a:t>
            </a:r>
          </a:p>
          <a:p>
            <a:endParaRPr lang="es-MX" baseline="0" noProof="0" dirty="0">
              <a:ea typeface="ＭＳ Ｐゴシック" pitchFamily="34" charset="-128"/>
            </a:endParaRPr>
          </a:p>
          <a:p>
            <a:r>
              <a:rPr lang="es-MX" baseline="0" noProof="0" dirty="0">
                <a:ea typeface="ＭＳ Ｐゴシック" pitchFamily="34" charset="-128"/>
              </a:rPr>
              <a:t>Una persona pesa 80 kilos y mide 1.50 metros.  Entonces empezamos multiplicando primero la estatura: 1.50 X 1.50.  Eso nos da 2.25.  Ahora sabemos que debemos dividir 80 (o sea el peso) entre ese numero que nos dio la multiplicación de la estatura, o sea 2.25.  Eso nos da 35.6.  Ese es el IMC de esta persona de 80 kilos y de 1.50 metros de estatura….35.6.</a:t>
            </a:r>
          </a:p>
          <a:p>
            <a:endParaRPr lang="es-MX" baseline="0" noProof="0" dirty="0">
              <a:ea typeface="ＭＳ Ｐゴシック" pitchFamily="34" charset="-128"/>
            </a:endParaRPr>
          </a:p>
          <a:p>
            <a:r>
              <a:rPr lang="es-MX" baseline="0" noProof="0" dirty="0">
                <a:ea typeface="ＭＳ Ｐゴシック" pitchFamily="34" charset="-128"/>
              </a:rPr>
              <a:t>Si vemos la gráfica, podemos ver que un IMC de 35 a 39.9 es calificado como obesidad de nivel 2.</a:t>
            </a:r>
          </a:p>
          <a:p>
            <a:endParaRPr lang="es-MX" baseline="0" noProof="0" dirty="0">
              <a:ea typeface="ＭＳ Ｐゴシック" pitchFamily="34" charset="-128"/>
            </a:endParaRPr>
          </a:p>
          <a:p>
            <a:r>
              <a:rPr lang="es-MX" baseline="0" noProof="0" dirty="0">
                <a:ea typeface="ＭＳ Ｐゴシック" pitchFamily="34" charset="-128"/>
              </a:rPr>
              <a:t>Puede identificar cual es la meta??  La meta es llegar a un IMC de entre 18.5 a 24.9 </a:t>
            </a:r>
          </a:p>
          <a:p>
            <a:endParaRPr lang="es-MX" baseline="0" noProof="0" dirty="0">
              <a:ea typeface="ＭＳ Ｐゴシック" pitchFamily="34" charset="-128"/>
            </a:endParaRPr>
          </a:p>
          <a:p>
            <a:r>
              <a:rPr lang="es-MX" baseline="0" noProof="0" dirty="0">
                <a:ea typeface="ＭＳ Ｐゴシック" pitchFamily="34" charset="-128"/>
              </a:rPr>
              <a:t>Claro que es MUY difícil llegar a esa meta en unos meses!!!  Pero recuerda lo que dijimos de metas??  Deben ser medibles y LOGRABLES.  Quizá nuestra meta a largo plazo pueda ser estar en el nivel normal.  Pero para este programa, nuestra meta es bajar su IMC.  Usted decide por cuantos puntos, pero decida cual es su peso meta…..5 libras puede ser una meta para comenzar (usted piense en cuanto tiempo quiere lograr esta meta).  Escriba su meta y haga todo lo posible por hacer cambios que le ayuden a esta meta.  Cuando la cumpla….ponga otra meta, escríbala y defina en cuanto tiempo quiere lograrla.  Haga mas cambios….esta es la clave.  </a:t>
            </a:r>
          </a:p>
          <a:p>
            <a:endParaRPr lang="es-MX" noProof="0" dirty="0"/>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65</a:t>
            </a:fld>
            <a:endParaRPr lang="en-US">
              <a:solidFill>
                <a:prstClr val="black"/>
              </a:solidFill>
              <a:latin typeface="Century Gothic"/>
            </a:endParaRPr>
          </a:p>
        </p:txBody>
      </p:sp>
    </p:spTree>
    <p:extLst>
      <p:ext uri="{BB962C8B-B14F-4D97-AF65-F5344CB8AC3E}">
        <p14:creationId xmlns:p14="http://schemas.microsoft.com/office/powerpoint/2010/main" val="8879404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baseline="0" noProof="0" dirty="0">
                <a:ea typeface="ＭＳ Ｐゴシック" pitchFamily="34" charset="-128"/>
              </a:rPr>
              <a:t>Es muy importante que no se desanime!  Su IMC cambia de acuerdo a sus hábitos.  Entonces – a cambiar sus hábitos……Consiga un par de personas a su alrededor que sean personas positivas y que la alienten y animen.  Comparta sus metas con esas personas y pídales que le ayuden a mantenerse firme en sus cambios.  Reporte a su promotor de salud sus logros Y sus FALLAS!  Por que reportamos las fallas!??? Porque su promotor puede animarle, pero también le puede dar consejos de cómo no repetir esas fallas!</a:t>
            </a:r>
          </a:p>
          <a:p>
            <a:pPr defTabSz="966612">
              <a:defRPr/>
            </a:pPr>
            <a:endParaRPr lang="es-MX" baseline="0" noProof="0" dirty="0">
              <a:ea typeface="ＭＳ Ｐゴシック" pitchFamily="34" charset="-128"/>
            </a:endParaRPr>
          </a:p>
          <a:p>
            <a:pPr defTabSz="966612">
              <a:defRPr/>
            </a:pPr>
            <a:r>
              <a:rPr lang="es-MX" baseline="0" noProof="0" dirty="0">
                <a:ea typeface="ＭＳ Ｐゴシック" pitchFamily="34" charset="-128"/>
              </a:rPr>
              <a:t>Como lo hemos repetido varias veces…..estamos aquí para ayudarle.  Por eso le llamamos y enviamos textos y le hacemos preguntas constantemente….porque los promotores podemos conocerle y de esas conversaciones podemos lograr ideas que le puedan ayudar.</a:t>
            </a:r>
          </a:p>
          <a:p>
            <a:pPr defTabSz="966612">
              <a:defRPr/>
            </a:pPr>
            <a:endParaRPr lang="es-MX" baseline="0" noProof="0" dirty="0">
              <a:ea typeface="ＭＳ Ｐゴシック" pitchFamily="34" charset="-128"/>
            </a:endParaRPr>
          </a:p>
          <a:p>
            <a:pPr defTabSz="966612">
              <a:defRPr/>
            </a:pPr>
            <a:r>
              <a:rPr lang="es-MX" baseline="0" noProof="0" dirty="0">
                <a:ea typeface="ＭＳ Ｐゴシック" pitchFamily="34" charset="-128"/>
              </a:rPr>
              <a:t>Somos un equipo con usted…estamos de su lado.</a:t>
            </a:r>
          </a:p>
          <a:p>
            <a:pPr defTabSz="966612">
              <a:defRPr/>
            </a:pPr>
            <a:endParaRPr lang="es-MX" baseline="0" noProof="0" dirty="0">
              <a:ea typeface="ＭＳ Ｐゴシック" pitchFamily="34" charset="-128"/>
            </a:endParaRPr>
          </a:p>
          <a:p>
            <a:pPr defTabSz="966612">
              <a:defRPr/>
            </a:pPr>
            <a:endParaRPr lang="es-MX" baseline="0" noProof="0" dirty="0">
              <a:ea typeface="ＭＳ Ｐゴシック" pitchFamily="34" charset="-128"/>
            </a:endParaRPr>
          </a:p>
          <a:p>
            <a:pPr defTabSz="966612">
              <a:defRPr/>
            </a:pPr>
            <a:endParaRPr lang="es-MX" baseline="0"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66</a:t>
            </a:fld>
            <a:endParaRPr lang="en-US">
              <a:solidFill>
                <a:prstClr val="black"/>
              </a:solidFill>
              <a:latin typeface="Century Gothic"/>
            </a:endParaRPr>
          </a:p>
        </p:txBody>
      </p:sp>
    </p:spTree>
    <p:extLst>
      <p:ext uri="{BB962C8B-B14F-4D97-AF65-F5344CB8AC3E}">
        <p14:creationId xmlns:p14="http://schemas.microsoft.com/office/powerpoint/2010/main" val="2291344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MX" noProof="0" dirty="0">
                <a:ea typeface="ＭＳ Ｐゴシック" pitchFamily="34" charset="-128"/>
              </a:rPr>
              <a:t>Por que cree que es tan difícil perder peso??  A veces no evaluamos lo que comemos de una manera correcta.  Creemos que comemos bien y que a pesar de comer bien no PODEMOS perder peso.  Pero la verdad es que lo que pensamos no es necesariamente lo que es la realidad.</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Que podemos hacer para arreglar esta percepción incorrecta de nuestros hábitos?  Aprender a alimentarnos.  Aceptar que lo que estamos haciendo hasta ahorita no ha funcionado y que necesitamos ayuda.  Ser honestos con nosotros mismos en cuales son nuestras debilidades y reconocer:  lo que hemos estado comiendo y en que cantidades, lo que hemos estado comiendo fuera de las horas de la comida, los snacks que hemos estado haciendo parte de nuestra alimentación, y hasta las bebidas que tomamos – porque muchas veces no sabemos que estas también pueden perjudicarnos.</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También tenemos que evaluar otros hábitos, como nuestros hábitos de dormir, de ejercitarnos, etc.</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Para evaluar esto correctamente y encontrar nuestros puntos débiles necesitaremos ayuda.  Hable con su promotor de salud.  Le podemos ayudar también en eso.</a:t>
            </a:r>
          </a:p>
          <a:p>
            <a:pPr>
              <a:spcBef>
                <a:spcPct val="0"/>
              </a:spcBef>
            </a:pP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67</a:t>
            </a:fld>
            <a:endParaRPr lang="en-US">
              <a:solidFill>
                <a:prstClr val="black"/>
              </a:solidFill>
              <a:latin typeface="Century Gothic"/>
            </a:endParaRPr>
          </a:p>
        </p:txBody>
      </p:sp>
    </p:spTree>
    <p:extLst>
      <p:ext uri="{BB962C8B-B14F-4D97-AF65-F5344CB8AC3E}">
        <p14:creationId xmlns:p14="http://schemas.microsoft.com/office/powerpoint/2010/main" val="4136122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baseline="0" noProof="0" dirty="0">
                <a:ea typeface="ＭＳ Ｐゴシック" pitchFamily="34" charset="-128"/>
              </a:rPr>
              <a:t>Muchos pacientes nos piden una “dieta” que seguir, pero:</a:t>
            </a:r>
          </a:p>
          <a:p>
            <a:endParaRPr lang="es-MX" baseline="0" noProof="0" dirty="0">
              <a:ea typeface="ＭＳ Ｐゴシック" pitchFamily="34" charset="-128"/>
            </a:endParaRPr>
          </a:p>
          <a:p>
            <a:r>
              <a:rPr lang="es-MX" baseline="0" noProof="0" dirty="0">
                <a:ea typeface="ＭＳ Ｐゴシック" pitchFamily="34" charset="-128"/>
              </a:rPr>
              <a:t>acuérdese que queremos cambiar su estilo de vida permanentemente, no hacer una “dieta”.  </a:t>
            </a:r>
            <a:endParaRPr lang="es-MX" noProof="0" dirty="0">
              <a:ea typeface="ＭＳ Ｐゴシック" pitchFamily="34" charset="-128"/>
            </a:endParaRP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68</a:t>
            </a:fld>
            <a:endParaRPr lang="en-US">
              <a:solidFill>
                <a:prstClr val="black"/>
              </a:solidFill>
              <a:latin typeface="Century Gothic"/>
            </a:endParaRPr>
          </a:p>
        </p:txBody>
      </p:sp>
    </p:spTree>
    <p:extLst>
      <p:ext uri="{BB962C8B-B14F-4D97-AF65-F5344CB8AC3E}">
        <p14:creationId xmlns:p14="http://schemas.microsoft.com/office/powerpoint/2010/main" val="39055837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0" i="0" dirty="0">
                <a:solidFill>
                  <a:srgbClr val="201F1E"/>
                </a:solidFill>
                <a:effectLst/>
                <a:latin typeface="Segoe UI" panose="020B0502040204020203" pitchFamily="34" charset="0"/>
              </a:rPr>
              <a:t>Una de las preguntas que recibimos más comúnmente es sobre las vitaminas Y los suplementos.  Es importante entender que a menos de que su doctor le haya dado otras instrucciones, lo único necesario para complementar su alimentación es un multivitamínico   Estos se venden en opción para mujer o para hombre.  RECUERDE….Eso es todo lo que se necesita A MENOS que su doctor le haga otras recomendaciones.  Por ejemplo hay algunos de ustedes a quienes su doctor le dará indicaciones de consumir vitaminas como B12 y su mismo doctor le dará la potencia que necesita.  Esto es por que las personas diabéticas muchas veces tienden a tener una deficiencia de B12.  Pero, esto no es necesario a menos que su doctor se lo indique y esta decisión es tomada después de hacerle exámenes de sangre que comprueben esa deficiencia.</a:t>
            </a:r>
          </a:p>
          <a:p>
            <a:endParaRPr lang="es-MX" b="0" i="0" dirty="0">
              <a:solidFill>
                <a:srgbClr val="201F1E"/>
              </a:solidFill>
              <a:effectLst/>
              <a:latin typeface="Segoe UI" panose="020B0502040204020203" pitchFamily="34" charset="0"/>
            </a:endParaRPr>
          </a:p>
          <a:p>
            <a:r>
              <a:rPr lang="es-MX" b="0" i="0" dirty="0">
                <a:solidFill>
                  <a:srgbClr val="201F1E"/>
                </a:solidFill>
                <a:effectLst/>
                <a:latin typeface="Segoe UI" panose="020B0502040204020203" pitchFamily="34" charset="0"/>
              </a:rPr>
              <a:t>Porque enfatizamos este punto?????  Porque muchas veces pensamos que las vitaminas son inofensivas porque pensamos que son naturales….. PERO en altas dosis o en la dosis INCORRECTA pueden ser muy dañinas.  </a:t>
            </a:r>
          </a:p>
          <a:p>
            <a:endParaRPr lang="es-MX" b="0" i="0" dirty="0">
              <a:solidFill>
                <a:srgbClr val="201F1E"/>
              </a:solidFill>
              <a:effectLst/>
              <a:latin typeface="Segoe UI" panose="020B0502040204020203" pitchFamily="34" charset="0"/>
            </a:endParaRPr>
          </a:p>
          <a:p>
            <a:r>
              <a:rPr lang="es-MX" b="0" i="0" dirty="0">
                <a:solidFill>
                  <a:srgbClr val="201F1E"/>
                </a:solidFill>
                <a:effectLst/>
                <a:latin typeface="Segoe UI" panose="020B0502040204020203" pitchFamily="34" charset="0"/>
              </a:rPr>
              <a:t>Si está tomando otras vitaminas a parte de un multivitamínico, tráigalas a su próxima cita para que su doctor tome nota de lo que está consumiendo.  Igual infórmele sobre tés, y suplementos licuados o líquidos.  No por ser “natural”, es sano, y no por ser calificado como sano, es necesario en cantidades altas. </a:t>
            </a:r>
            <a:endParaRPr lang="en-US"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69</a:t>
            </a:fld>
            <a:endParaRPr lang="en-US">
              <a:solidFill>
                <a:prstClr val="black"/>
              </a:solidFill>
              <a:latin typeface="Century Gothic"/>
            </a:endParaRPr>
          </a:p>
        </p:txBody>
      </p:sp>
    </p:spTree>
    <p:extLst>
      <p:ext uri="{BB962C8B-B14F-4D97-AF65-F5344CB8AC3E}">
        <p14:creationId xmlns:p14="http://schemas.microsoft.com/office/powerpoint/2010/main" val="35602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ea typeface="ＭＳ Ｐゴシック" pitchFamily="34" charset="-128"/>
              </a:rPr>
              <a:t>¿Que sucede si no controlamos ese exceso de glucosa en la sangre?  Si nuestro cuerpo esta en constante desbalance de energía, nuestros órganos vitales comienzan a sufrir – no dejan de trabajar de inmediato pero comienzan a deteriorarse poco a poco.  Por ejemplo – los riñones comienzan a sufrir hasta que su funcionamiento ya no es el ideal y no hacen su trabajo.  Entonces se comienza a depender de diálisis para ayudar a los riñones.  O también n el caso del corazón – deja de funcionar de manera ideal y se va debilitando hasta no poder mas.  También en otros órganos como sus ojos, dejan de funcionar correctamente hasta que se pierde poco a poco la vista.  Y estos no se lo compartimos para espantarlo - se lo compartimos porque a diario estas complicaciones hacen que muchas personas sufra mucho – no solo usted….su familia también sufre con usted.  Entonces - ¿Qué podemos hacer?  Nuestra meta es ayudarle a que esto no suceda.</a:t>
            </a:r>
          </a:p>
          <a:p>
            <a:endParaRPr lang="en-US" dirty="0">
              <a:ea typeface="ＭＳ Ｐゴシック" pitchFamily="34" charset="-128"/>
            </a:endParaRPr>
          </a:p>
          <a:p>
            <a:endParaRPr lang="en-US" dirty="0">
              <a:ea typeface="ＭＳ Ｐゴシック" pitchFamily="34" charset="-128"/>
            </a:endParaRPr>
          </a:p>
          <a:p>
            <a:endParaRPr lang="en-US" dirty="0">
              <a:ea typeface="ＭＳ Ｐゴシック" pitchFamily="34" charset="-128"/>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7</a:t>
            </a:fld>
            <a:endParaRPr lang="en-US" noProof="0" dirty="0"/>
          </a:p>
        </p:txBody>
      </p:sp>
    </p:spTree>
    <p:extLst>
      <p:ext uri="{BB962C8B-B14F-4D97-AF65-F5344CB8AC3E}">
        <p14:creationId xmlns:p14="http://schemas.microsoft.com/office/powerpoint/2010/main" val="24815142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34" charset="-128"/>
              </a:rPr>
              <a:t>Ahora… hablemos de la alimentación y lo que estos alimentos causan en su cuerpo.  Esta grafica es de las cosas mas importantes que podemos aprender…..porque???  Porque en esta explicación va a poder entender porqué cuando come ciertas cosas se siente sin energía o con hambre de nuevo aunque solo hayan pasado unos minutos.</a:t>
            </a:r>
          </a:p>
          <a:p>
            <a:endParaRPr lang="es-MX" noProof="0" dirty="0">
              <a:ea typeface="ＭＳ Ｐゴシック" pitchFamily="34" charset="-128"/>
            </a:endParaRPr>
          </a:p>
          <a:p>
            <a:r>
              <a:rPr lang="es-MX" noProof="0" dirty="0">
                <a:ea typeface="ＭＳ Ｐゴシック" pitchFamily="34" charset="-128"/>
              </a:rPr>
              <a:t>Para empezar tenemos que aprender que la razón por la que se nos recomienda comer una comida BALANCEADA, es por que necesitamos de todos estos nutrientes…..PERO los necesitamos en cada una de las comidas por razón que cada uno de estos alimentos nos da un nivel de energía distinto, empieza a trabajar en su cuerpo después de cierto momento y dura en nuestro cuerpo por cierto tiempo.</a:t>
            </a:r>
          </a:p>
          <a:p>
            <a:endParaRPr lang="es-MX" noProof="0" dirty="0">
              <a:ea typeface="ＭＳ Ｐゴシック" pitchFamily="34" charset="-128"/>
            </a:endParaRPr>
          </a:p>
          <a:p>
            <a:r>
              <a:rPr lang="es-MX" noProof="0" dirty="0">
                <a:ea typeface="ＭＳ Ｐゴシック" pitchFamily="34" charset="-128"/>
              </a:rPr>
              <a:t>En esta grafica podemos ver unas líneas que suben y bajan y la definición de cada una de estas líneas.</a:t>
            </a:r>
          </a:p>
          <a:p>
            <a:endParaRPr lang="es-MX" noProof="0" dirty="0">
              <a:ea typeface="ＭＳ Ｐゴシック" pitchFamily="34" charset="-128"/>
            </a:endParaRPr>
          </a:p>
          <a:p>
            <a:r>
              <a:rPr lang="es-MX" noProof="0" dirty="0">
                <a:ea typeface="ＭＳ Ｐゴシック" pitchFamily="34" charset="-128"/>
              </a:rPr>
              <a:t>Por ejemplo….la primera línea que ve subir casi de inmediato hacia arriba, nos habla sobre lo que los carbohidratos simples hacen en su cuerpo.  Los carbohidratos simples son cosas como el azúcar, dulces, pastas blancas, arroz blanco, pan y jugos de frutas.  Estos son los alimentos que se deben consumir en cantidades MUY reducidas.  Esto es porque estos alimentos, una vez que entran en su cuerpo, se activan y dan energía de inmediato, pero esta energía se desgasta rápido!!!  En solo 10 minutos, esta energía se ha activado y llega a su máximo, pero así como se activa, se comienza a acabar rápidamente.  Sabe que sucede cuando esa energía se termina???  Su cuerpo le pide mas energía en forma de esa sensación de hambre!  Entonces, si tengo hambre en la mañana que me levanto, y me como un pan con café, sabe a los cuantos minutos vuelvo a tener hambre???  A la media hora!!  Si me como otro carbohidrato simple (como por ejemplo, unos cereales con azúcar)….volveré a sentir hambre en 30 minutos!!!  Si sigo así y de snack me como mas carbohidratos simples (como unas galletas con jugo), volveré a sentir hambre en 30 minutos!  Sabe que va a hacer eso con mi peso???  Va a hacerlo subir…voy a tener hambre constantemente y seguiré comiendo a cada rato sin saciarme.  Mi nivel de azúcar en la sangre subirá hasta descontrolarse.  </a:t>
            </a:r>
          </a:p>
          <a:p>
            <a:endParaRPr lang="es-MX" noProof="0" dirty="0">
              <a:ea typeface="ＭＳ Ｐゴシック" pitchFamily="34" charset="-128"/>
            </a:endParaRPr>
          </a:p>
          <a:p>
            <a:r>
              <a:rPr lang="es-MX" noProof="0" dirty="0">
                <a:ea typeface="ＭＳ Ｐゴシック" pitchFamily="34" charset="-128"/>
              </a:rPr>
              <a:t>Esta subida rápida de energía y azúcar con los carbohidratos simples es la razón por la que a algunos pacientes que se les baja el azúcar, se les recomienda tomar ½ taza de jugo de naranja.  Y es esta misma razón por la que les pedimos que vuelvan a revisar su glucosa 15 minutos después.</a:t>
            </a:r>
          </a:p>
          <a:p>
            <a:endParaRPr lang="es-MX" noProof="0" dirty="0">
              <a:ea typeface="ＭＳ Ｐゴシック" pitchFamily="34" charset="-128"/>
            </a:endParaRPr>
          </a:p>
          <a:p>
            <a:r>
              <a:rPr lang="es-MX" noProof="0" dirty="0">
                <a:ea typeface="ＭＳ Ｐゴシック" pitchFamily="34" charset="-128"/>
              </a:rPr>
              <a:t>Entonces, que podemos hacer?  Puede ver la segunda línea un poco mas clara????  Esa es la de los carbohidratos complejos.  Los carbohidratos complejos son carbohidratos con fibra como frutas frescas (especialmente esas en las que come la cascara - no en almíbar o procesadas, también en esta categoría están las verduras, los granos enteros, el trigo integral, el arroz integral, etc.  Estos carbohidratos complejos empiezan a darle el máximo de su energía como a los 30 minutos y duran dando energía en su cuerpo por aproximadamente una hora.  Esta es la razón por la que si come un plato de avena, se va a sentir mas lleno por mas tiempo – no solo por 15 minutos!</a:t>
            </a:r>
          </a:p>
          <a:p>
            <a:endParaRPr lang="es-MX" noProof="0" dirty="0">
              <a:ea typeface="ＭＳ Ｐゴシック" pitchFamily="34" charset="-128"/>
            </a:endParaRPr>
          </a:p>
          <a:p>
            <a:r>
              <a:rPr lang="es-MX" noProof="0" dirty="0">
                <a:ea typeface="ＭＳ Ｐゴシック" pitchFamily="34" charset="-128"/>
              </a:rPr>
              <a:t>Pero no paremos ahí!  Puede ver la siguiente línea – es una rojiza….esta línea nos muestra como funcionan las proteínas.  Las proteínas son alimentos como las carnes magras, pescado, soya, claras de huevo, leche descremada, y el yogurt bajo en grasa.  Puede ver que estos alimentos con proteína le proveen energía por mas horas?  Hasta 2 y 3 horas!  Es por eso que cuando come proteína, no siente hambre por un periodo mas largo de tiempo.  Porque su cuerpo se siente con energía y tiene como funcionar sin debilidad.</a:t>
            </a:r>
          </a:p>
          <a:p>
            <a:endParaRPr lang="es-MX" noProof="0" dirty="0">
              <a:ea typeface="ＭＳ Ｐゴシック" pitchFamily="34" charset="-128"/>
            </a:endParaRPr>
          </a:p>
          <a:p>
            <a:r>
              <a:rPr lang="es-MX" noProof="0" dirty="0">
                <a:ea typeface="ＭＳ Ｐゴシック" pitchFamily="34" charset="-128"/>
              </a:rPr>
              <a:t>En la ultima línea – una verde, podemos ver que cuando combina las proteína, mas los carbohidratos complejos, mas las fibras – se combinan para hacer que su cuerpo esté funcionando con suficiente energía por mas de 3 horas.</a:t>
            </a:r>
          </a:p>
          <a:p>
            <a:endParaRPr lang="es-MX" noProof="0" dirty="0">
              <a:ea typeface="ＭＳ Ｐゴシック" pitchFamily="34" charset="-128"/>
            </a:endParaRPr>
          </a:p>
          <a:p>
            <a:r>
              <a:rPr lang="es-MX" noProof="0" dirty="0">
                <a:ea typeface="ＭＳ Ｐゴシック" pitchFamily="34" charset="-128"/>
              </a:rPr>
              <a:t>Es por eso que CADA comida debe ser balanceada – para que este conjunto de alimentos puedan sostener su cuerpo y empezar a dar energía a los pocos minutos y de sigan proveyendo energía por mas de 3 horas!</a:t>
            </a:r>
          </a:p>
          <a:p>
            <a:endParaRPr lang="es-MX" noProof="0" dirty="0">
              <a:ea typeface="ＭＳ Ｐゴシック" pitchFamily="34" charset="-128"/>
            </a:endParaRPr>
          </a:p>
          <a:p>
            <a:r>
              <a:rPr lang="es-MX" noProof="0" dirty="0">
                <a:ea typeface="ＭＳ Ｐゴシック" pitchFamily="34" charset="-128"/>
              </a:rPr>
              <a:t>Si hace combinaciones que tengan una porción saludable de CADA uno de estos grupos alimenticios, puede comenzar a dominar con mejor resultado, sus alimentos.</a:t>
            </a:r>
          </a:p>
        </p:txBody>
      </p:sp>
      <p:sp>
        <p:nvSpPr>
          <p:cNvPr id="58372" name="Slide Number Placeholder 3"/>
          <p:cNvSpPr>
            <a:spLocks noGrp="1"/>
          </p:cNvSpPr>
          <p:nvPr>
            <p:ph type="sldNum" sz="quarter" idx="5"/>
          </p:nvPr>
        </p:nvSpPr>
        <p:spPr bwMode="auto">
          <a:noFill/>
          <a:ln>
            <a:miter lim="800000"/>
            <a:headEnd/>
            <a:tailEnd/>
          </a:ln>
        </p:spPr>
        <p:txBody>
          <a:bodyPr/>
          <a:lstStyle/>
          <a:p>
            <a:fld id="{444B4757-EB71-4E2D-B781-7B2AEF97E6A2}" type="slidenum">
              <a:rPr lang="en-US" smtClean="0">
                <a:solidFill>
                  <a:prstClr val="black"/>
                </a:solidFill>
                <a:latin typeface="Century Gothic"/>
              </a:rPr>
              <a:pPr/>
              <a:t>70</a:t>
            </a:fld>
            <a:endParaRPr lang="en-US">
              <a:solidFill>
                <a:prstClr val="black"/>
              </a:solidFill>
              <a:latin typeface="Century Gothic"/>
            </a:endParaRPr>
          </a:p>
        </p:txBody>
      </p:sp>
    </p:spTree>
    <p:extLst>
      <p:ext uri="{BB962C8B-B14F-4D97-AF65-F5344CB8AC3E}">
        <p14:creationId xmlns:p14="http://schemas.microsoft.com/office/powerpoint/2010/main" val="17304403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s-MX" noProof="0" dirty="0">
                <a:ea typeface="ＭＳ Ｐゴシック" pitchFamily="34" charset="-128"/>
              </a:rPr>
              <a:t>Entonces empecemos por definir su plato.</a:t>
            </a:r>
          </a:p>
          <a:p>
            <a:endParaRPr lang="es-MX" noProof="0" dirty="0">
              <a:ea typeface="ＭＳ Ｐゴシック" pitchFamily="34" charset="-128"/>
            </a:endParaRPr>
          </a:p>
          <a:p>
            <a:r>
              <a:rPr lang="es-MX" noProof="0" dirty="0">
                <a:ea typeface="ＭＳ Ｐゴシック" pitchFamily="34" charset="-128"/>
              </a:rPr>
              <a:t>Su plato debe componerse de estos grupos alimenticios:  proteína, granos, frutas, verduras y lácteos.</a:t>
            </a:r>
          </a:p>
          <a:p>
            <a:endParaRPr lang="es-MX" noProof="0" dirty="0">
              <a:ea typeface="ＭＳ Ｐゴシック" pitchFamily="34" charset="-128"/>
            </a:endParaRPr>
          </a:p>
          <a:p>
            <a:r>
              <a:rPr lang="es-MX" noProof="0" dirty="0">
                <a:ea typeface="ＭＳ Ｐゴシック" pitchFamily="34" charset="-128"/>
              </a:rPr>
              <a:t>TODOS son necesarios!  TODOS son beneficiosos si se comen en las PORCIONES CORRECTAS!</a:t>
            </a:r>
          </a:p>
          <a:p>
            <a:endParaRPr lang="es-MX" noProof="0" dirty="0">
              <a:ea typeface="ＭＳ Ｐゴシック" pitchFamily="34" charset="-128"/>
            </a:endParaRPr>
          </a:p>
          <a:p>
            <a:r>
              <a:rPr lang="es-MX" noProof="0" dirty="0">
                <a:ea typeface="ＭＳ Ｐゴシック" pitchFamily="34" charset="-128"/>
              </a:rPr>
              <a:t>Uno de los primeros comentarios que escuchamos a MUY frecuentemente es:  pero si soy diabético no puedo comer fruta porque contiene MUCHA AZUCAR!!  En primer lugar HAY que deshacernos de mitos – SI es verdad que las frutas tienen mas contenido de azúcar (fructosa) que otros alimentos, PERO…..no cree que es menos malo comer una fruta que una hamburguesa!?!?!?  Así que por favor, acuérdese que SIEMPRE va a ser mejor algo natural que algo procesado – además que DEFINITIVAMENTE no estamos hablado de tomarnos un jugo de naranja!!  Sabe que una taza jugo de naranja es normalmente hecho con aproximante 5 a 6 naranjas???  Y A VECES HASTA MAS QUE ESO!  En un jugo de naranja esta consumiendo las azucares de 5 a 6 naranjas!  Cree usted que si le dieran 5 a 6 naranjas en pedazos para comer, podría acabárselas???  CLARO QUE NO!!  Ninguno de nosotros haría eso!  Pero como es que si pensamos que es malo comernos una naranja y no tan malo tomarnos una taza de jugo de naranja!!!  Hay que entender que es lo que comemos.</a:t>
            </a:r>
          </a:p>
          <a:p>
            <a:endParaRPr lang="es-MX" noProof="0" dirty="0">
              <a:ea typeface="ＭＳ Ｐゴシック" pitchFamily="34" charset="-128"/>
            </a:endParaRPr>
          </a:p>
          <a:p>
            <a:r>
              <a:rPr lang="es-MX" noProof="0" dirty="0">
                <a:ea typeface="ＭＳ Ｐゴシック" pitchFamily="34" charset="-128"/>
              </a:rPr>
              <a:t>Entonces, evite frutas altas en azúcar, pero de tener la opción entre una manzana y unas galletas…..créame que va a ser mejor para su salud una manzana!</a:t>
            </a:r>
          </a:p>
          <a:p>
            <a:endParaRPr lang="es-MX" noProof="0" dirty="0">
              <a:ea typeface="ＭＳ Ｐゴシック" pitchFamily="34" charset="-128"/>
            </a:endParaRPr>
          </a:p>
          <a:p>
            <a:r>
              <a:rPr lang="es-MX" noProof="0" dirty="0">
                <a:ea typeface="ＭＳ Ｐゴシック" pitchFamily="34" charset="-128"/>
              </a:rPr>
              <a:t>Ahora, si ve el plato que está en la pantalla, puede ver cuanto de ese plato lo compone la proteína??  Es poco menos que ¼ parte del plato!  Eso equivale a que si en el área de la proteína pusiera un pedazo de pollo, este pedazo de pollo seria del tamaño de la palma de su mano!  Solo la palma de su mano – no su mano entera!  Esa es toda la proteína necesaria para su alimentación sana.</a:t>
            </a:r>
          </a:p>
          <a:p>
            <a:endParaRPr lang="es-MX" noProof="0" dirty="0">
              <a:ea typeface="ＭＳ Ｐゴシック" pitchFamily="34" charset="-128"/>
            </a:endParaRPr>
          </a:p>
          <a:p>
            <a:r>
              <a:rPr lang="es-MX" noProof="0" dirty="0">
                <a:ea typeface="ＭＳ Ｐゴシック" pitchFamily="34" charset="-128"/>
              </a:rPr>
              <a:t>Otra cosa que quisiéramos que observara es que la mitad del plato la componen frutas y vegetales.  Esta área es la mas importante de su platillo.  Esta área es la que va ayudarle a sentirse lleno y aprovechar esa combinación de proteínas, fibras y carbohidratos complejos (como el área de la arriba a la derecha que indica granos).  Es en esta área que puede combinar su proteína con granos.</a:t>
            </a:r>
          </a:p>
          <a:p>
            <a:endParaRPr lang="es-MX" noProof="0" dirty="0">
              <a:ea typeface="ＭＳ Ｐゴシック" pitchFamily="34" charset="-128"/>
            </a:endParaRPr>
          </a:p>
          <a:p>
            <a:r>
              <a:rPr lang="es-MX" noProof="0" dirty="0">
                <a:ea typeface="ＭＳ Ｐゴシック" pitchFamily="34" charset="-128"/>
              </a:rPr>
              <a:t>Una observación importante – por favor recuerde tomar AGUA!  Es importante y necesaria – y ayuda a evitar comer de mas y consumir líquidos como licuados.  NO TOME LICUADOS – estos tienen la misma explicación de los jugos – no creo que usted pudiera soportar comer yogurt, plátano, naranjas y manzanas todas al mismo tiempo a menos que las combinen en un licuado.  Los licuados son un herramienta que usamos para que las personas en peso por debajo de lo normal puedan subir de peso.  </a:t>
            </a:r>
          </a:p>
          <a:p>
            <a:r>
              <a:rPr lang="es-MX" noProof="0" dirty="0">
                <a:ea typeface="ＭＳ Ｐゴシック" pitchFamily="34" charset="-128"/>
              </a:rPr>
              <a:t>A menos que su doctor le indique una dieta liquida…….COMA (no tome) su comida y tome agua.  </a:t>
            </a:r>
          </a:p>
          <a:p>
            <a:endParaRPr lang="es-MX" noProof="0" dirty="0">
              <a:ea typeface="ＭＳ Ｐゴシック" pitchFamily="34" charset="-128"/>
            </a:endParaRPr>
          </a:p>
          <a:p>
            <a:r>
              <a:rPr lang="es-MX" noProof="0" dirty="0">
                <a:ea typeface="ＭＳ Ｐゴシック" pitchFamily="34" charset="-128"/>
              </a:rPr>
              <a:t>AH!! Y antes de olvidarlo!  SABE DE QUE TAMAÑO debe ser su plato???  9 pulgadas de diámetro – por favor mida su plato!  Es importante que tengamos una buena idea de las cantidades que estamos comiendo.  Empezar por comer en un plato mediano de no mas de 9 pulgadas de diámetro le ayudara mucho! </a:t>
            </a:r>
          </a:p>
          <a:p>
            <a:endParaRPr lang="es-MX" noProof="0" dirty="0">
              <a:ea typeface="ＭＳ Ｐゴシック" pitchFamily="34" charset="-128"/>
            </a:endParaRPr>
          </a:p>
          <a:p>
            <a:r>
              <a:rPr lang="es-MX" noProof="0" dirty="0">
                <a:ea typeface="ＭＳ Ｐゴシック" pitchFamily="34" charset="-128"/>
              </a:rPr>
              <a:t>En myplate.org puede encontrar mas información y también puede encontrar herramientas que le ayuden a hacer combinaciones mas variadas en su alimentación.  Si tiene dudas de que alimentos forman parte de cada grupo, hable con su promotor de salud!  Porque aunque suene muy repetitivo….ESTAMOS AQUÍ PARA AYUDARLE!</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71</a:t>
            </a:fld>
            <a:endParaRPr lang="en-US">
              <a:solidFill>
                <a:prstClr val="black"/>
              </a:solidFill>
              <a:latin typeface="Century Gothic"/>
            </a:endParaRPr>
          </a:p>
        </p:txBody>
      </p:sp>
    </p:spTree>
    <p:extLst>
      <p:ext uri="{BB962C8B-B14F-4D97-AF65-F5344CB8AC3E}">
        <p14:creationId xmlns:p14="http://schemas.microsoft.com/office/powerpoint/2010/main" val="3026640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34" charset="-128"/>
              </a:rPr>
              <a:t>¡Algunos consejos extras……Cuando ponga su comida en el plato vea si hay colores!    Los colores son importantes, ya que cada verdura o fruta contiene diferentes nutrientes y una variedad es el secreto para nutrirnos correctamente y no aburrirnos del mismo plato.  Así que recuerde, entre mas color, mas nutrición.</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72</a:t>
            </a:fld>
            <a:endParaRPr lang="en-US">
              <a:solidFill>
                <a:prstClr val="black"/>
              </a:solidFill>
              <a:latin typeface="Century Gothic"/>
            </a:endParaRPr>
          </a:p>
        </p:txBody>
      </p:sp>
    </p:spTree>
    <p:extLst>
      <p:ext uri="{BB962C8B-B14F-4D97-AF65-F5344CB8AC3E}">
        <p14:creationId xmlns:p14="http://schemas.microsoft.com/office/powerpoint/2010/main" val="17281209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¡¡EVITE LAS TENTACIONES!!  Dese cuenta que ese licuado o jugo que usted se toma contiene el azúcar de 3 manzanas, o 4 naranjas, o un par de plátanos y además leche y yogurt!  Es muy posible que nunca los pudiera comer por si solos, pero es fácil licuarlos y consumirlos.  Tienen una cantidad enorme de calorías!!  La mayor parte de la gente que consume este tipo de licuados aumenta de peso.  COMA su comida y tome agua!  Evite los bufetes de esos donde puede comer una cantidad ilimitada de comida….es difícil controlarnos en estos lugares de exceso de comida, mejor es evitarlos.</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73</a:t>
            </a:fld>
            <a:endParaRPr lang="en-US">
              <a:solidFill>
                <a:prstClr val="black"/>
              </a:solidFill>
              <a:latin typeface="Century Gothic"/>
            </a:endParaRPr>
          </a:p>
        </p:txBody>
      </p:sp>
    </p:spTree>
    <p:extLst>
      <p:ext uri="{BB962C8B-B14F-4D97-AF65-F5344CB8AC3E}">
        <p14:creationId xmlns:p14="http://schemas.microsoft.com/office/powerpoint/2010/main" val="24758066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MX" noProof="0" dirty="0">
                <a:ea typeface="ＭＳ Ｐゴシック" pitchFamily="34" charset="-128"/>
              </a:rPr>
              <a:t>Otra manera de tener éxito en la alimentación es simplificando sus snacks o meriendas.   Estas son unas opciones sanas para comer entre comidas en porciones correctas.</a:t>
            </a:r>
          </a:p>
          <a:p>
            <a:endParaRPr lang="es-MX" noProof="0" dirty="0">
              <a:ea typeface="ＭＳ Ｐゴシック" pitchFamily="34" charset="-128"/>
            </a:endParaRPr>
          </a:p>
          <a:p>
            <a:r>
              <a:rPr lang="es-MX" noProof="0" dirty="0">
                <a:ea typeface="ＭＳ Ｐゴシック" pitchFamily="34" charset="-128"/>
              </a:rPr>
              <a:t>Si tiene duda de cual es una porción correcta, avísenos, le podemos dar ideas de cómo medir sus alimentos.  Si va a comer algo ligero entre periodos largos en los que no come…asegúrese de que sea una fruta, una verdura o una proteína.  Un ejemplo seria una manzana pequeña con un poco de queso.  Otro ejemplo podría ser unas pocas zanahorias chiquitas con humus.</a:t>
            </a:r>
          </a:p>
          <a:p>
            <a:endParaRPr lang="es-MX" noProof="0" dirty="0">
              <a:ea typeface="ＭＳ Ｐゴシック" pitchFamily="34" charset="-128"/>
            </a:endParaRPr>
          </a:p>
          <a:p>
            <a:r>
              <a:rPr lang="es-MX" noProof="0" dirty="0">
                <a:ea typeface="ＭＳ Ｐゴシック" pitchFamily="34" charset="-128"/>
              </a:rPr>
              <a:t>Otros datos importantes: </a:t>
            </a:r>
          </a:p>
          <a:p>
            <a:pPr marL="241653" indent="-241653">
              <a:buAutoNum type="arabicParenR"/>
            </a:pPr>
            <a:r>
              <a:rPr lang="es-MX" noProof="0" dirty="0">
                <a:ea typeface="ＭＳ Ｐゴシック" pitchFamily="34" charset="-128"/>
              </a:rPr>
              <a:t>Trate de comer siempre en las mismas horas</a:t>
            </a:r>
          </a:p>
          <a:p>
            <a:pPr marL="241653" indent="-241653">
              <a:buAutoNum type="arabicParenR"/>
            </a:pPr>
            <a:r>
              <a:rPr lang="es-MX" noProof="0" dirty="0">
                <a:ea typeface="ＭＳ Ｐゴシック" pitchFamily="34" charset="-128"/>
              </a:rPr>
              <a:t>No se olvide de desayunar – es importante comer balanceado en tiempos balanceados</a:t>
            </a:r>
          </a:p>
          <a:p>
            <a:pPr marL="241653" indent="-241653">
              <a:buAutoNum type="arabicParenR"/>
            </a:pPr>
            <a:r>
              <a:rPr lang="es-MX" noProof="0" dirty="0">
                <a:ea typeface="ＭＳ Ｐゴシック" pitchFamily="34" charset="-128"/>
              </a:rPr>
              <a:t>No se malpase – si hace eso, su azúcar puede bajar mucho y puede ser peligroso, pero también cuando nos malpasamos – tendemos a sobrepasarnos en lo que comemos a la siguiente comida por que estamos con MUCHA hambre.</a:t>
            </a:r>
          </a:p>
          <a:p>
            <a:pPr marL="241653" indent="-241653">
              <a:buAutoNum type="arabicParenR"/>
            </a:pPr>
            <a:r>
              <a:rPr lang="es-MX" noProof="0" dirty="0">
                <a:ea typeface="ＭＳ Ｐゴシック" pitchFamily="34" charset="-128"/>
              </a:rPr>
              <a:t>Coma cosas naturales, no cosas procesadas – en el supermercado las cosas naturales se van a encontrar en el perímetro de la tienda…. Estas son las áreas de las verduras, los lácteos, las carnes….y las comidas procesadas van a estar en los estantes del centro de la tienda (como las galletas, las pastas, las cosas enlatadas, en cajas y botes).  SIEMPRE va a ser mas sano no acercarse a los estantes del centro de un supermercado – limite lo mas que pueda comer de esos estantes.</a:t>
            </a:r>
          </a:p>
          <a:p>
            <a:pPr marL="241653" indent="-241653">
              <a:buAutoNum type="arabicParenR"/>
            </a:pPr>
            <a:r>
              <a:rPr lang="es-MX" noProof="0" dirty="0">
                <a:ea typeface="ＭＳ Ｐゴシック" pitchFamily="34" charset="-128"/>
              </a:rPr>
              <a:t>Trate de cenar lo mas temprano posible y no de manera tan pesada.  Si tiene que cenar noche, trate de caminar después de la cena y no recostarse hasta después de un par de horas por lo menos.</a:t>
            </a:r>
          </a:p>
          <a:p>
            <a:pPr marL="241653" indent="-241653">
              <a:buAutoNum type="arabicParenR"/>
            </a:pPr>
            <a:endParaRPr lang="es-MX" noProof="0" dirty="0">
              <a:ea typeface="ＭＳ Ｐゴシック" pitchFamily="34" charset="-128"/>
            </a:endParaRPr>
          </a:p>
          <a:p>
            <a:r>
              <a:rPr lang="es-MX" noProof="0" dirty="0">
                <a:ea typeface="ＭＳ Ｐゴシック" pitchFamily="34" charset="-128"/>
              </a:rPr>
              <a:t>Si tiene dudas o preguntas avísenos!  Si no sabemos la respuesta, le ayudaremos a encontrarla.</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74</a:t>
            </a:fld>
            <a:endParaRPr lang="en-US">
              <a:solidFill>
                <a:prstClr val="black"/>
              </a:solidFill>
              <a:latin typeface="Century Gothic"/>
            </a:endParaRPr>
          </a:p>
        </p:txBody>
      </p:sp>
    </p:spTree>
    <p:extLst>
      <p:ext uri="{BB962C8B-B14F-4D97-AF65-F5344CB8AC3E}">
        <p14:creationId xmlns:p14="http://schemas.microsoft.com/office/powerpoint/2010/main" val="3785213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34" charset="-128"/>
              </a:rPr>
              <a:t>Entonces que hemos aprendido????  Que batallamos, porque comemos la comida EQUIVOCADA!!!  Observe que en ninguno de los grupos alimenticios vemos:</a:t>
            </a:r>
          </a:p>
          <a:p>
            <a:endParaRPr lang="es-MX" noProof="0" dirty="0">
              <a:ea typeface="ＭＳ Ｐゴシック" pitchFamily="34" charset="-128"/>
            </a:endParaRPr>
          </a:p>
          <a:p>
            <a:pPr marL="241653" indent="-241653">
              <a:buAutoNum type="arabicParenR"/>
            </a:pPr>
            <a:r>
              <a:rPr lang="es-MX" noProof="0" dirty="0">
                <a:ea typeface="ＭＳ Ｐゴシック" pitchFamily="34" charset="-128"/>
              </a:rPr>
              <a:t>Cosas fritas o comidas altas en grasas</a:t>
            </a:r>
          </a:p>
          <a:p>
            <a:pPr marL="241653" indent="-241653">
              <a:buAutoNum type="arabicParenR"/>
            </a:pPr>
            <a:r>
              <a:rPr lang="es-MX" noProof="0" dirty="0">
                <a:ea typeface="ＭＳ Ｐゴシック" pitchFamily="34" charset="-128"/>
              </a:rPr>
              <a:t>Pasteles o dulces</a:t>
            </a:r>
          </a:p>
          <a:p>
            <a:pPr marL="241653" indent="-241653">
              <a:buAutoNum type="arabicParenR"/>
            </a:pPr>
            <a:r>
              <a:rPr lang="es-MX" noProof="0" dirty="0">
                <a:ea typeface="ＭＳ Ｐゴシック" pitchFamily="34" charset="-128"/>
              </a:rPr>
              <a:t>Bebidas azucaradas como jugos o alcohol.</a:t>
            </a:r>
          </a:p>
          <a:p>
            <a:pPr marL="241653" indent="-241653">
              <a:buAutoNum type="arabicParenR"/>
            </a:pPr>
            <a:r>
              <a:rPr lang="es-MX" noProof="0" dirty="0">
                <a:ea typeface="ＭＳ Ｐゴシック" pitchFamily="34" charset="-128"/>
              </a:rPr>
              <a:t>Panes y tortillas</a:t>
            </a:r>
          </a:p>
          <a:p>
            <a:pPr marL="241653" indent="-241653">
              <a:buAutoNum type="arabicParenR"/>
            </a:pPr>
            <a:endParaRPr lang="es-MX" noProof="0" dirty="0">
              <a:ea typeface="ＭＳ Ｐゴシック" pitchFamily="34" charset="-128"/>
            </a:endParaRPr>
          </a:p>
          <a:p>
            <a:r>
              <a:rPr lang="es-MX" noProof="0" dirty="0">
                <a:ea typeface="ＭＳ Ｐゴシック" pitchFamily="34" charset="-128"/>
              </a:rPr>
              <a:t>Cuando consumimos estos tipos de alimentos, estamos creando un círculo de comer interminable, en el que nos sentimos MAL – sin energía ni fuerzas, y en el que seguimos consumiendo cosas que nos continúan dañando.</a:t>
            </a:r>
          </a:p>
          <a:p>
            <a:endParaRPr lang="es-MX" noProof="0" dirty="0">
              <a:ea typeface="ＭＳ Ｐゴシック" pitchFamily="34" charset="-128"/>
            </a:endParaRPr>
          </a:p>
          <a:p>
            <a:r>
              <a:rPr lang="es-MX" noProof="0" dirty="0">
                <a:ea typeface="ＭＳ Ｐゴシック" pitchFamily="34" charset="-128"/>
              </a:rPr>
              <a:t>En esta foto puede ver algunas de las alternativas mas sanas – PERO RECUERDE….las porciones que come también son de MUCHA importancia.  NO POR SER SANO, puedo comerlo en porciones grandes.</a:t>
            </a:r>
          </a:p>
          <a:p>
            <a:endParaRPr lang="es-MX" noProof="0" dirty="0">
              <a:ea typeface="ＭＳ Ｐゴシック" pitchFamily="34" charset="-128"/>
            </a:endParaRPr>
          </a:p>
          <a:p>
            <a:r>
              <a:rPr lang="es-MX" noProof="0" dirty="0">
                <a:ea typeface="ＭＳ Ｐゴシック" pitchFamily="34" charset="-128"/>
              </a:rPr>
              <a:t>Las porciones son IMPORTANTISIMAS!!!</a:t>
            </a:r>
          </a:p>
          <a:p>
            <a:endParaRPr lang="es-MX" noProof="0" dirty="0">
              <a:ea typeface="ＭＳ Ｐゴシック" pitchFamily="34" charset="-128"/>
            </a:endParaRPr>
          </a:p>
          <a:p>
            <a:r>
              <a:rPr lang="es-MX" noProof="0" dirty="0">
                <a:ea typeface="ＭＳ Ｐゴシック" pitchFamily="34" charset="-128"/>
              </a:rPr>
              <a:t>Hable con su promotor de salud para alternativas a comidas no saludables.  Y EMPECEMOS no solo a variar nuestras comidas, si no a medir las porciones.</a:t>
            </a: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latin typeface="Century Gothic"/>
              </a:rPr>
              <a:pPr/>
              <a:t>75</a:t>
            </a:fld>
            <a:endParaRPr lang="en-US">
              <a:solidFill>
                <a:prstClr val="black"/>
              </a:solidFill>
              <a:latin typeface="Century Gothic"/>
            </a:endParaRPr>
          </a:p>
        </p:txBody>
      </p:sp>
    </p:spTree>
    <p:extLst>
      <p:ext uri="{BB962C8B-B14F-4D97-AF65-F5344CB8AC3E}">
        <p14:creationId xmlns:p14="http://schemas.microsoft.com/office/powerpoint/2010/main" val="20735856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MX" noProof="0" dirty="0">
                <a:ea typeface="ＭＳ Ｐゴシック" pitchFamily="34" charset="-128"/>
              </a:rPr>
              <a:t>Ya que compartimos con usted toda esta platica de alimentación y de peso le queremos pedir …… que no descuide su Espíritu!!</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Somos seres compuestos de espíritu, alma y cuerpo!  Así nos creó Dios!  Pero muchas veces nos concentramos en el peso físico y descuidamos el peso emocional.</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Este es MUY importante también!  Este descuido nos puede inclusive enfermar físicamente!</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Hay muchas cosas que afectan este peso emocional – el no perdonar…..el vivir con odio….en guardar rencor.  Estos consumen el alma y la mente y nos llegan a enfermar.  Inclusive este tipo de peso puede llegar a causar falta de sueño, mala alimentación, falta de deseo de CUIDAR de nuestra salud.  El peso físico MUCHAS veces está MUY relacionado con el peso emocional.</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Si usted está sufriendo su peso emocional, le invitamos a que nos comparta sus frustraciones, nos encantaría orar con usted….llevar esta carga con alguien mas es mucho menos pesado.  Estamos orando por usted, por su salud física pero la emocional también.  El compartir con nosotros este peso, es confidencial y podría ayudarle a dar el primer paso de dejar este peso también.</a:t>
            </a:r>
          </a:p>
          <a:p>
            <a:pPr>
              <a:spcBef>
                <a:spcPct val="0"/>
              </a:spcBef>
            </a:pPr>
            <a:endParaRPr lang="es-MX" noProof="0" dirty="0">
              <a:ea typeface="ＭＳ Ｐゴシック" pitchFamily="34" charset="-128"/>
            </a:endParaRPr>
          </a:p>
          <a:p>
            <a:pPr>
              <a:spcBef>
                <a:spcPct val="0"/>
              </a:spcBef>
            </a:pPr>
            <a:r>
              <a:rPr lang="es-MX" noProof="0" dirty="0">
                <a:ea typeface="ＭＳ Ｐゴシック" pitchFamily="34" charset="-128"/>
              </a:rPr>
              <a:t>Estaremos hablando mas acerca de este tema en los próximos meses, pero si usted esta pasando por una situación confusa o difícil – queremos orar por usted y con usted.</a:t>
            </a:r>
          </a:p>
        </p:txBody>
      </p:sp>
      <p:sp>
        <p:nvSpPr>
          <p:cNvPr id="55300" name="Slide Number Placeholder 3"/>
          <p:cNvSpPr>
            <a:spLocks noGrp="1"/>
          </p:cNvSpPr>
          <p:nvPr>
            <p:ph type="sldNum" sz="quarter" idx="5"/>
          </p:nvPr>
        </p:nvSpPr>
        <p:spPr bwMode="auto">
          <a:noFill/>
          <a:ln>
            <a:miter lim="800000"/>
            <a:headEnd/>
            <a:tailEnd/>
          </a:ln>
        </p:spPr>
        <p:txBody>
          <a:bodyPr/>
          <a:lstStyle/>
          <a:p>
            <a:fld id="{ECAC0AFF-0027-4CBD-8D14-6156BDBC30A2}" type="slidenum">
              <a:rPr lang="en-US" smtClean="0">
                <a:solidFill>
                  <a:prstClr val="black"/>
                </a:solidFill>
                <a:latin typeface="Century Gothic"/>
              </a:rPr>
              <a:pPr/>
              <a:t>76</a:t>
            </a:fld>
            <a:endParaRPr lang="en-US">
              <a:solidFill>
                <a:prstClr val="black"/>
              </a:solidFill>
              <a:latin typeface="Century Gothic"/>
            </a:endParaRPr>
          </a:p>
        </p:txBody>
      </p:sp>
    </p:spTree>
    <p:extLst>
      <p:ext uri="{BB962C8B-B14F-4D97-AF65-F5344CB8AC3E}">
        <p14:creationId xmlns:p14="http://schemas.microsoft.com/office/powerpoint/2010/main" val="27737624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Gracias por seguir participando con nosotros en este programa de prevención y control de diabetes.  Nos alegra mucho celebrar ya 3 meses de clases con usted y le invitamos a que siga viendo nuestros videos, respondiendo nuestras llamadas, y permitiéndonos ayudarle.</a:t>
            </a:r>
          </a:p>
          <a:p>
            <a:pPr defTabSz="966612">
              <a:defRPr/>
            </a:pPr>
            <a:endParaRPr lang="es-MX" noProof="0" dirty="0">
              <a:ea typeface="ＭＳ Ｐゴシック" pitchFamily="34" charset="-128"/>
            </a:endParaRPr>
          </a:p>
          <a:p>
            <a:pPr defTabSz="966612">
              <a:defRPr/>
            </a:pPr>
            <a:r>
              <a:rPr lang="es-MX" noProof="0" dirty="0">
                <a:ea typeface="ＭＳ Ｐゴシック" pitchFamily="34" charset="-128"/>
              </a:rPr>
              <a:t>¡Dios le bendiga y nos vemos el próximo mes!</a:t>
            </a:r>
          </a:p>
          <a:p>
            <a:pPr defTabSz="966612">
              <a:defRPr/>
            </a:pPr>
            <a:endParaRPr lang="es-MX" noProof="0" dirty="0">
              <a:ea typeface="ＭＳ Ｐゴシック" pitchFamily="34" charset="-128"/>
            </a:endParaRPr>
          </a:p>
          <a:p>
            <a:pPr defTabSz="966612">
              <a:defRPr/>
            </a:pPr>
            <a:r>
              <a:rPr lang="es-MX" noProof="0" dirty="0">
                <a:ea typeface="ＭＳ Ｐゴシック" pitchFamily="34" charset="-128"/>
              </a:rPr>
              <a:t>¡Gracias!</a:t>
            </a:r>
          </a:p>
          <a:p>
            <a:endParaRPr lang="es-MX" noProof="0" dirty="0"/>
          </a:p>
        </p:txBody>
      </p:sp>
      <p:sp>
        <p:nvSpPr>
          <p:cNvPr id="4" name="Slide Number Placeholder 3"/>
          <p:cNvSpPr>
            <a:spLocks noGrp="1"/>
          </p:cNvSpPr>
          <p:nvPr>
            <p:ph type="sldNum" sz="quarter" idx="5"/>
          </p:nvPr>
        </p:nvSpPr>
        <p:spPr/>
        <p:txBody>
          <a:bodyPr/>
          <a:lstStyle/>
          <a:p>
            <a:fld id="{168375C1-7C5C-42A2-80F2-05631BB3764E}" type="slidenum">
              <a:rPr lang="en-US" smtClean="0">
                <a:solidFill>
                  <a:prstClr val="black"/>
                </a:solidFill>
                <a:latin typeface="Century Gothic"/>
              </a:rPr>
              <a:pPr/>
              <a:t>77</a:t>
            </a:fld>
            <a:endParaRPr lang="en-US">
              <a:solidFill>
                <a:prstClr val="black"/>
              </a:solidFill>
              <a:latin typeface="Century Gothic"/>
            </a:endParaRPr>
          </a:p>
        </p:txBody>
      </p:sp>
    </p:spTree>
    <p:extLst>
      <p:ext uri="{BB962C8B-B14F-4D97-AF65-F5344CB8AC3E}">
        <p14:creationId xmlns:p14="http://schemas.microsoft.com/office/powerpoint/2010/main" val="26956246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401DC4A-2BD5-4C91-8ED6-40C10FBE64EC}" type="slidenum">
              <a:rPr lang="en-US" smtClean="0">
                <a:solidFill>
                  <a:prstClr val="black"/>
                </a:solidFill>
                <a:latin typeface="Century Gothic"/>
              </a:rPr>
              <a:pPr>
                <a:defRPr/>
              </a:pPr>
              <a:t>78</a:t>
            </a:fld>
            <a:endParaRPr lang="en-US">
              <a:solidFill>
                <a:prstClr val="black"/>
              </a:solidFill>
              <a:latin typeface="Century Gothic"/>
            </a:endParaRPr>
          </a:p>
        </p:txBody>
      </p:sp>
    </p:spTree>
    <p:extLst>
      <p:ext uri="{BB962C8B-B14F-4D97-AF65-F5344CB8AC3E}">
        <p14:creationId xmlns:p14="http://schemas.microsoft.com/office/powerpoint/2010/main" val="3472017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Gracias por estar de nuevo con nosotros.  Nos alegra mucho que siga fielmente avanzando en su compromiso de prevenir o controlar su diabetes.  Estamos trabajando para darle ideas para lograr sus metas, evitar tentaciones y tomar mejores decisiones que le ayuden a tener mejor salud.  Nuestro compromiso es como siempre ayudarle, contestar sus preguntas y darle ideas que le puedan ayudar a sobrepasar los obstáculos que tenga en el cuidado de su salud.  Este mes estaremos hablando sobre las posibles complicaciones que vienen a causa de la diabetes.  El propósito no es asustarles, sino lograr informarle sobre estas complicaciones para que pueda detectarlas y resolverlas si llegan presentarse en su vida.  Y es que hay veces que las complicaciones no parecen relacionarse a la diabetes, pero aprender sobre estas complicaciones puede ayudarnos a arreglar estos problemas antes que afecten su vida mas profundamente.</a:t>
            </a:r>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1451201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s-MX" noProof="0" dirty="0">
                <a:ea typeface="ＭＳ Ｐゴシック" pitchFamily="34" charset="-128"/>
              </a:rPr>
              <a:t>¿Entonces como prevenimos o controlamos la diabetes?  ¡Reduciendo nuestra grasa corporal!  Recuerda que la insulina es la llave que abre la célula para dejar entrar la glucosa?  Pues ese exceso de grasa corporal impide que esa llave funcione y abra esa célula….y recuerda lo que sucede cuando la insulina no puede abrir esa célula?  La glucosa se queda en la sangre.  Para prevenir o controlar la diabetes, TENEMOS que deshacernos de esa grasa corporal para ayudar a nuestro cuerpo a que funcione como debe.  Pero es un círculo vicioso – no tenemos energía por que la célula no está recibiendo la glucosa para convertirla en energía, pero esa glucosa no va a poder convertirse en energía hasta que esa grasa corporal se reduzca, y entonces nos quedamos en la necesidad de hacer un esfuerzo de movernos, de caminar, de hacer actividad física……pero también de igual importancia: de reducir nuestro consumo de alimentos no nutritivos.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8</a:t>
            </a:fld>
            <a:endParaRPr lang="en-US" noProof="0" dirty="0"/>
          </a:p>
        </p:txBody>
      </p:sp>
    </p:spTree>
    <p:extLst>
      <p:ext uri="{BB962C8B-B14F-4D97-AF65-F5344CB8AC3E}">
        <p14:creationId xmlns:p14="http://schemas.microsoft.com/office/powerpoint/2010/main" val="40062470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a:t>Entonces, empezamos como siempre, tratando de saber como se ha sentido?  Que cambios ha logrado hacer y mantener?  Como le han ayudado los consejos que ha recibido hasta ahora??  Claro que si nos respondiera en este momento, no le podríamos escuchar, pero llámenos o comparta con nosotros sus experiencias la próxima vez que su promotor de salud le llame.  Si está de acuerdo, puede inclusive enviarnos textos o contactarnos de la manera que sea mas conveniente para usted.  Queremos saber sus necesidades y preguntas!  Y si otra hora del día funciona mejor con su horario, háganoslo saber.  </a:t>
            </a:r>
          </a:p>
        </p:txBody>
      </p:sp>
      <p:sp>
        <p:nvSpPr>
          <p:cNvPr id="4" name="Slide Number Placeholder 3"/>
          <p:cNvSpPr>
            <a:spLocks noGrp="1"/>
          </p:cNvSpPr>
          <p:nvPr>
            <p:ph type="sldNum" sz="quarter" idx="5"/>
          </p:nvPr>
        </p:nvSpPr>
        <p:spPr/>
        <p:txBody>
          <a:bodyPr/>
          <a:lstStyle/>
          <a:p>
            <a:fld id="{02818732-FA64-4F57-8EE6-57AA70E1F1E0}"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69839229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ea typeface="ＭＳ Ｐゴシック" pitchFamily="-89" charset="-128"/>
              </a:rPr>
              <a:t>En este esfuerzo que usted está haciendo por su salud, una de las cosas mas importantes para ayudarle a prevenir y controlar la diabetes es entender cuales son los números de glucosa que su cuerpo debe tener.  Recuerde, todo lo que comemos se convierte en azúcar o glucosa para poder dar energía a sus células…..esta  glucosa es necesaria para tener energía y para que su cuerpo pueda funcionar correctamente, pero mantener esta glucosa en un nivel normal es MUY importante y es la clave en la prevención y el control de la diabetes.  Una razón muy importante para saber sus niveles de manera constante, es que ENTENDER estos niveles nos ayuda a formar una relación en nuestra mente de qué alimentos son las que suben nuestro nivel de azúcar de manera desproporcionada y que alimentos nos ayudan a mantener un nivel normal.  Un recordatorio…..el nivel normal en ayunas es entre 80 y 100.  En las tardes o noches ANTES de comer es entre 80 y 150.  Y después de cualquier comida (desayuno, almuerzo o cena) lo normal es entre 80 y 200.  Entre mas altos estén estos niveles, mas alto saldrá su promedio de 3 meses el cual se llama a1c.</a:t>
            </a: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26478285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xmlns="" id="{2AF7A853-46D2-43DC-B77A-9D0CBA0898F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xmlns="" id="{76EE2F53-12EF-444A-9941-9EC12389A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s-MX" noProof="0" dirty="0">
                <a:ea typeface="ＭＳ Ｐゴシック" pitchFamily="-89" charset="-128"/>
              </a:rPr>
              <a:t>¿¿Recuerda cual es la meta de ese promedio de 3 meses??  Si usted es diabético y menor de 65 años, ese promedio debe estar debajo de 7.0 para considerarse un diabético controlado.  O si usted es mayor de 65 años, ese promedio debe estar debajo de 7.5 para considerarse un diabético controlado.  Si usted NO es diabético, la Asociación Americana de Diabetes recomienda que su a1c no pase de 5.7.  En una persona NO diabética, un a1c arriba de 5.7 es lo categoriza como una persona en RIESGO de desarrollar diabetes.</a:t>
            </a:r>
          </a:p>
        </p:txBody>
      </p:sp>
      <p:sp>
        <p:nvSpPr>
          <p:cNvPr id="4" name="Slide Number Placeholder 3">
            <a:extLst>
              <a:ext uri="{FF2B5EF4-FFF2-40B4-BE49-F238E27FC236}">
                <a16:creationId xmlns:a16="http://schemas.microsoft.com/office/drawing/2014/main" xmlns="" id="{BBE88F56-E9CF-4DF2-887C-0C63A1B249B6}"/>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A51847C5-2BA4-435F-BDB2-0F7DBCD12539}" type="slidenum">
              <a:rPr lang="en-US" altLang="en-US" sz="1300">
                <a:solidFill>
                  <a:prstClr val="black"/>
                </a:solidFill>
                <a:latin typeface="Calibri" panose="020F0502020204030204" pitchFamily="34" charset="0"/>
              </a:rPr>
              <a:pPr eaLnBrk="1" hangingPunct="1"/>
              <a:t>82</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8094358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dirty="0">
                <a:ea typeface="ＭＳ Ｐゴシック" pitchFamily="-89" charset="-128"/>
              </a:rPr>
              <a:t>Ya que según la Asociación Americana de Diabetes nos informa que las personas con diabetes tienen el doble de probabilidad de desarrollar problemas cardiovasculares y embolias - al mismo tiempo debemos repasar los números ideales para su presión arterial.  </a:t>
            </a:r>
          </a:p>
          <a:p>
            <a:endParaRPr lang="es-MX" dirty="0">
              <a:ea typeface="ＭＳ Ｐゴシック" pitchFamily="-89" charset="-128"/>
            </a:endParaRPr>
          </a:p>
          <a:p>
            <a:r>
              <a:rPr lang="es-MX" noProof="0" dirty="0">
                <a:ea typeface="ＭＳ Ｐゴシック" pitchFamily="34" charset="-128"/>
              </a:rPr>
              <a:t>Esta gráfica muestra los niveles ideales recomendados por la Asociación Americana del Corazón.  La presión arterial normal es en menos de 120 sobre menos de 80.  La presión arterial elevada es entre 120 a 129 sobre menos de 80.  Una vez que pasa de 129 sobre 80, es considerada presión alta y se divide en tres niveles de hipertensión.  En este programa de prevención y control de diabetes, nuestra meta es que usted mantenga su presión arterial en menos de 140 sobre 90.  Lograr esta meta evitaría complicaciones en su salud y una vida mas saludable.  Lo que es importante de entender, es que al manejar mejor sus decisiones de alimentación y ejercicio, usted podrá ayudar a bajar su nivel de glucosa y al mismo tiempo, estos mismos cambios, ayudarán a controlar su presión arterial.</a:t>
            </a:r>
            <a:endParaRPr lang="es-MX" dirty="0">
              <a:ea typeface="ＭＳ Ｐゴシック" pitchFamily="-89" charset="-128"/>
            </a:endParaRPr>
          </a:p>
        </p:txBody>
      </p:sp>
      <p:sp>
        <p:nvSpPr>
          <p:cNvPr id="68612" name="Slide Number Placeholder 3"/>
          <p:cNvSpPr>
            <a:spLocks noGrp="1"/>
          </p:cNvSpPr>
          <p:nvPr>
            <p:ph type="sldNum" sz="quarter" idx="5"/>
          </p:nvPr>
        </p:nvSpPr>
        <p:spPr bwMode="auto">
          <a:noFill/>
          <a:ln>
            <a:miter lim="800000"/>
            <a:headEnd/>
            <a:tailEnd/>
          </a:ln>
        </p:spPr>
        <p:txBody>
          <a:bodyPr/>
          <a:lstStyle/>
          <a:p>
            <a:fld id="{3F92E379-9D88-4531-B3D7-5185C2D5D2B5}" type="slidenum">
              <a:rPr lang="en-US" smtClean="0">
                <a:solidFill>
                  <a:prstClr val="black"/>
                </a:solidFill>
                <a:latin typeface="Arial" pitchFamily="34" charset="0"/>
              </a:rPr>
              <a:pPr/>
              <a:t>83</a:t>
            </a:fld>
            <a:endParaRPr lang="en-US">
              <a:solidFill>
                <a:prstClr val="black"/>
              </a:solidFill>
              <a:latin typeface="Arial" pitchFamily="34" charset="0"/>
            </a:endParaRPr>
          </a:p>
        </p:txBody>
      </p:sp>
    </p:spTree>
    <p:extLst>
      <p:ext uri="{BB962C8B-B14F-4D97-AF65-F5344CB8AC3E}">
        <p14:creationId xmlns:p14="http://schemas.microsoft.com/office/powerpoint/2010/main" val="24108058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34" charset="-128"/>
              </a:rPr>
              <a:t>Recuerde podemos hacer metas para mejorar nuestra salud y una de las claves tiene que ver con el peso.  Pero para poder hacer una meta sobre nuestro peso es importante saber cual es el peso ideal para nuestra salud.  Recuerde, este programa está tratando de ayudarle a mejorar su salud….nuestro peso forma gran parte de nuestra salud y calidad de vida.  No se desanime si ese numero se ve inalcanzable – la meta es hacer metas pequeñas, pero con determinación.  Enfoquémonos en las primeras 5 a 10 libras.  Una vez lograda esta meta, haremos otra meta…una meta a la vez es mas efectivo que hacer planes tan grandes que se ven inalcanzables.</a:t>
            </a:r>
          </a:p>
          <a:p>
            <a:pPr defTabSz="966612">
              <a:defRPr/>
            </a:pPr>
            <a:endParaRPr lang="es-MX" noProof="0" dirty="0">
              <a:ea typeface="ＭＳ Ｐゴシック" pitchFamily="34" charset="-128"/>
            </a:endParaRPr>
          </a:p>
          <a:p>
            <a:pPr defTabSz="966612">
              <a:defRPr/>
            </a:pPr>
            <a:r>
              <a:rPr lang="es-MX" noProof="0" dirty="0">
                <a:ea typeface="ＭＳ Ｐゴシック" pitchFamily="34" charset="-128"/>
              </a:rPr>
              <a:t>El mes pasado explicamos como calcular su Índice de Masa Corporal.  Si necesita ayuda para hacer este calculo y encontrar cual es el peso ideal para su salud, por favor llame a su promotor de salud – estamos listos para ayudarle.</a:t>
            </a:r>
          </a:p>
          <a:p>
            <a:pPr defTabSz="966612">
              <a:defRPr/>
            </a:pPr>
            <a:endParaRPr lang="es-MX" noProof="0" dirty="0">
              <a:ea typeface="ＭＳ Ｐゴシック" pitchFamily="34" charset="-128"/>
            </a:endParaRPr>
          </a:p>
        </p:txBody>
      </p:sp>
      <p:sp>
        <p:nvSpPr>
          <p:cNvPr id="4" name="Slide Number Placeholder 3"/>
          <p:cNvSpPr>
            <a:spLocks noGrp="1"/>
          </p:cNvSpPr>
          <p:nvPr>
            <p:ph type="sldNum" sz="quarter" idx="10"/>
          </p:nvPr>
        </p:nvSpPr>
        <p:spPr/>
        <p:txBody>
          <a:bodyPr/>
          <a:lstStyle/>
          <a:p>
            <a:fld id="{F93199CD-3E1B-4AE6-990F-76F925F5EA9F}"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6136320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A2383502-9872-40DD-B5FE-247AF0E775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xmlns="" id="{144E6A20-D5B4-42CF-9B5B-7FD52A11C5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a:ea typeface="ＭＳ Ｐゴシック" pitchFamily="-89" charset="-128"/>
              </a:rPr>
              <a:t>Recuerde que la prevención y el control de la diabetes, así como el mejorar nuestra salud en general es una Carrera larga como un maratón en el cual es mas importante llevar un paso manejable que podamos mantener el resto de nuestra vida y NO un paso rápido que nos agote y nos desanime en pocas semanas.  No estamos hablando de hacer una dieta que va acabar cuando acabe este programa de prevención y control de diabetes …– estamos hablando de hacer cambios de vida y nutrición que duren por el resto de su vida.</a:t>
            </a:r>
          </a:p>
          <a:p>
            <a:endParaRPr lang="es-MX" noProof="0" dirty="0">
              <a:ea typeface="ＭＳ Ｐゴシック" pitchFamily="-89" charset="-128"/>
            </a:endParaRPr>
          </a:p>
        </p:txBody>
      </p:sp>
      <p:sp>
        <p:nvSpPr>
          <p:cNvPr id="4" name="Slide Number Placeholder 3">
            <a:extLst>
              <a:ext uri="{FF2B5EF4-FFF2-40B4-BE49-F238E27FC236}">
                <a16:creationId xmlns:a16="http://schemas.microsoft.com/office/drawing/2014/main" xmlns="" id="{3C16D12F-CCE2-4ABF-B75E-F2631ABEE554}"/>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D9EC1A37-42DF-4BBD-BC27-430682B81559}" type="slidenum">
              <a:rPr lang="en-US" altLang="en-US" sz="1300">
                <a:solidFill>
                  <a:prstClr val="black"/>
                </a:solidFill>
                <a:latin typeface="Calibri" panose="020F0502020204030204" pitchFamily="34" charset="0"/>
              </a:rPr>
              <a:pPr eaLnBrk="1" hangingPunct="1"/>
              <a:t>85</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15360898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En este largo maratón de vida – pueden haber algunas complicaciones que son un poco difíciles de platicar.  En este programa, por primera vez estaremos compartiendo este tema en un formato de video y no como charla en persona.  Así que es posible que sea mas fácil para usted hablar sobre este tema de manera mas privada con su promotor de salud.</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Empecemos con una historia….</a:t>
            </a: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41038669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s-MX" noProof="0" dirty="0">
                <a:ea typeface="ＭＳ Ｐゴシック" pitchFamily="-89" charset="-128"/>
              </a:rPr>
              <a:t>Un hombre diagnosticado con diabetes viene a la clínica y frustrado, finalmente comparte con su doctor que necesita que le recete Viagra.  Cuando el doctor hace mas preguntas para tartar de entender que es lo que está llevando a este hombre a pedir este medicamento, su doctor descubre que la diabetes de este paciente no ha estado en niveles controlados.  Además de esto, otras cosas como el nivel de colesterol y la presión arterial están en números elevados también.  Después de hablar un poco mas con el paciente, el doctor también descubre que este paciente no ha estado tomando ninguno de sus medicamentos.  El paciente le comenta al doctor que está batallando para tener relaciones con su esposa, pero que sin embargo, tiene mucha pena de compartir con ella su problema y no dice nada….</a:t>
            </a:r>
          </a:p>
          <a:p>
            <a:pPr defTabSz="966612">
              <a:defRPr/>
            </a:pPr>
            <a:endParaRPr lang="es-MX" noProof="0" dirty="0">
              <a:ea typeface="ＭＳ Ｐゴシック" pitchFamily="-89" charset="-128"/>
            </a:endParaRPr>
          </a:p>
          <a:p>
            <a:pPr defTabSz="966612">
              <a:defRPr/>
            </a:pPr>
            <a:r>
              <a:rPr lang="es-MX" noProof="0" dirty="0">
                <a:ea typeface="ＭＳ Ｐゴシック" pitchFamily="-89" charset="-128"/>
              </a:rPr>
              <a:t>Al estar lidiando con este problema por algún tiempo, la esposa se quiere separar…ella sospecha que él tiene otra mujer y lo quiere dejar….y por eso el paciente pide este medicamento.</a:t>
            </a:r>
          </a:p>
        </p:txBody>
      </p:sp>
      <p:sp>
        <p:nvSpPr>
          <p:cNvPr id="4" name="Slide Number Placeholder 3"/>
          <p:cNvSpPr>
            <a:spLocks noGrp="1"/>
          </p:cNvSpPr>
          <p:nvPr>
            <p:ph type="sldNum" sz="quarter" idx="10"/>
          </p:nvPr>
        </p:nvSpPr>
        <p:spPr/>
        <p:txBody>
          <a:bodyPr/>
          <a:lstStyle/>
          <a:p>
            <a:fld id="{02818732-FA64-4F57-8EE6-57AA70E1F1E0}"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17381144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¿Pero cual cree usted que es el verdadero problema?</a:t>
            </a:r>
          </a:p>
          <a:p>
            <a:endParaRPr lang="es-MX" noProof="0" dirty="0">
              <a:ea typeface="ＭＳ Ｐゴシック" pitchFamily="-89" charset="-128"/>
            </a:endParaRPr>
          </a:p>
          <a:p>
            <a:r>
              <a:rPr lang="es-MX" noProof="0" dirty="0">
                <a:ea typeface="ＭＳ Ｐゴシック" pitchFamily="-89" charset="-128"/>
              </a:rPr>
              <a:t>¡LA COMUNICACION!</a:t>
            </a:r>
          </a:p>
          <a:p>
            <a:endParaRPr lang="es-MX" noProof="0" dirty="0">
              <a:ea typeface="ＭＳ Ｐゴシック" pitchFamily="-89" charset="-128"/>
            </a:endParaRPr>
          </a:p>
          <a:p>
            <a:r>
              <a:rPr lang="es-MX" noProof="0" dirty="0">
                <a:ea typeface="ＭＳ Ｐゴシック" pitchFamily="-89" charset="-128"/>
              </a:rPr>
              <a:t>El no habló con su esposa, no le dijo nada de su problema – solo evitó tener relaciones con ella.  Ella – pensó que el estaba siendo infiel.</a:t>
            </a:r>
          </a:p>
          <a:p>
            <a:endParaRPr lang="es-MX" noProof="0" dirty="0">
              <a:ea typeface="ＭＳ Ｐゴシック" pitchFamily="-89" charset="-128"/>
            </a:endParaRPr>
          </a:p>
          <a:p>
            <a:r>
              <a:rPr lang="es-MX" noProof="0" dirty="0">
                <a:ea typeface="ＭＳ Ｐゴシック" pitchFamily="-89" charset="-128"/>
              </a:rPr>
              <a:t>No importa que tanto él le diga que no es así, no la puede convencer y ahora ella quiere la separación.</a:t>
            </a:r>
          </a:p>
          <a:p>
            <a:endParaRPr lang="es-MX" noProof="0" dirty="0">
              <a:ea typeface="ＭＳ Ｐゴシック" pitchFamily="-89" charset="-128"/>
            </a:endParaRPr>
          </a:p>
          <a:p>
            <a:r>
              <a:rPr lang="es-MX" noProof="0" dirty="0">
                <a:ea typeface="ＭＳ Ｐゴシック" pitchFamily="-89" charset="-128"/>
              </a:rPr>
              <a:t>¡El no sabe que hacer!</a:t>
            </a:r>
          </a:p>
          <a:p>
            <a:endParaRPr lang="es-MX" noProof="0" dirty="0">
              <a:ea typeface="ＭＳ Ｐゴシック" pitchFamily="-89" charset="-128"/>
            </a:endParaRPr>
          </a:p>
          <a:p>
            <a:r>
              <a:rPr lang="es-MX" noProof="0" dirty="0">
                <a:ea typeface="ＭＳ Ｐゴシック" pitchFamily="-89" charset="-128"/>
              </a:rPr>
              <a:t>¿Que cree usted que está sucediendo?  ¿¿Que necesita mejorar??</a:t>
            </a:r>
          </a:p>
          <a:p>
            <a:endParaRPr lang="es-MX" noProof="0" dirty="0">
              <a:ea typeface="ＭＳ Ｐゴシック" pitchFamily="-89" charset="-128"/>
            </a:endParaRPr>
          </a:p>
          <a:p>
            <a:r>
              <a:rPr lang="es-MX" noProof="0" dirty="0">
                <a:ea typeface="ＭＳ Ｐゴシック" pitchFamily="-89" charset="-128"/>
              </a:rPr>
              <a:t>¿Sabia usted que este es un problema común entre las personas con diabetes??</a:t>
            </a:r>
          </a:p>
        </p:txBody>
      </p:sp>
      <p:sp>
        <p:nvSpPr>
          <p:cNvPr id="33796" name="Slide Number Placeholder 3"/>
          <p:cNvSpPr>
            <a:spLocks noGrp="1"/>
          </p:cNvSpPr>
          <p:nvPr>
            <p:ph type="sldNum" sz="quarter" idx="5"/>
          </p:nvPr>
        </p:nvSpPr>
        <p:spPr bwMode="auto">
          <a:noFill/>
          <a:ln>
            <a:miter lim="800000"/>
            <a:headEnd/>
            <a:tailEnd/>
          </a:ln>
        </p:spPr>
        <p:txBody>
          <a:bodyPr/>
          <a:lstStyle/>
          <a:p>
            <a:fld id="{701D6A5E-F08E-403B-AA97-84FACE930B56}" type="slidenum">
              <a:rPr lang="en-US">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87922140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El próximo mes estaremos hablando mas sobre prevención y complicaciones – por lo pronto debemos entender que cuando usted desarrolla diabetes, su cuerpo comienza a deteriorarse.  Ese exceso de azúcar en la sangre (que se mantiene descontrolado y alto por años), va dañando su venas y arterias.  Las va desensibilizando.  Por este mes en lo que nos queremos concentrar es en el problema que estas venas y arterias producen en lugares que no nos imaginamos.</a:t>
            </a:r>
          </a:p>
        </p:txBody>
      </p:sp>
      <p:sp>
        <p:nvSpPr>
          <p:cNvPr id="37892" name="Slide Number Placeholder 3"/>
          <p:cNvSpPr>
            <a:spLocks noGrp="1"/>
          </p:cNvSpPr>
          <p:nvPr>
            <p:ph type="sldNum" sz="quarter" idx="5"/>
          </p:nvPr>
        </p:nvSpPr>
        <p:spPr bwMode="auto">
          <a:noFill/>
          <a:ln>
            <a:miter lim="800000"/>
            <a:headEnd/>
            <a:tailEnd/>
          </a:ln>
        </p:spPr>
        <p:txBody>
          <a:bodyPr/>
          <a:lstStyle/>
          <a:p>
            <a:fld id="{AC8A0823-BB70-445F-B387-915C199EB390}" type="slidenum">
              <a:rPr lang="en-US">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4153016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noProof="0" dirty="0"/>
              <a:t>¿Quienes desarrollan o están riesgo de desarrollar diabetes tipo 2?</a:t>
            </a:r>
          </a:p>
          <a:p>
            <a:r>
              <a:rPr lang="es-MX" noProof="0" dirty="0"/>
              <a:t>Pues por las razones que ya hemos estado repasando la mas importante es la de la grasa corporal.  Ya que su grasa corporal es la que dificulta la entrada de la glucosa a la célula</a:t>
            </a:r>
          </a:p>
          <a:p>
            <a:r>
              <a:rPr lang="es-MX" noProof="0" dirty="0"/>
              <a:t>También aquellas personas mayores de 45 años están en riesgo.</a:t>
            </a:r>
          </a:p>
          <a:p>
            <a:r>
              <a:rPr lang="es-MX" noProof="0" dirty="0"/>
              <a:t>Otra razón es nuestra genética.  Si alguno de sus padres o sus hermanos ha desarrollado diabetes tipo 2, usted tiene muchas posibilidades de desarrollarla también.</a:t>
            </a:r>
          </a:p>
          <a:p>
            <a:r>
              <a:rPr lang="es-MX" noProof="0" dirty="0"/>
              <a:t>Otra razón es la falta de actividad física.  Si somos personas que no hacemos actividad física de manera constante - o sea 5 veces a la semana por lo menos por 30 minutos haciendo un esfuerzo que haga que su corazón palpite mas rápido – como regla general le compartimos que si usted camina y puede sostener una conversación al hacerlo, no está haciendo suficiente esfuerzo y tiene que apresurar el paso.</a:t>
            </a:r>
          </a:p>
          <a:p>
            <a:r>
              <a:rPr lang="es-MX" noProof="0" dirty="0"/>
              <a:t>El ultimo de estos factores de riesgo es el hecho de que somos Hispanos.  El Centro para el Control y Prevención de Enfermedades publica que aquellos que somos latinos mayores de 45 años tenemos un 50% de probabilidades de desarrollar diabetes.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9</a:t>
            </a:fld>
            <a:endParaRPr lang="en-US" noProof="0" dirty="0"/>
          </a:p>
        </p:txBody>
      </p:sp>
    </p:spTree>
    <p:extLst>
      <p:ext uri="{BB962C8B-B14F-4D97-AF65-F5344CB8AC3E}">
        <p14:creationId xmlns:p14="http://schemas.microsoft.com/office/powerpoint/2010/main" val="176278158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Piense en esto:  su cuerpo está TODO conectado por estas venas y arterias.  Estas venas y arterias terminan en estas extremidades y se dañan con el exceso descontrolado de azúcar.  Comúnmente escuchamos que producen falta de sensibilidad en las extremidades… en sus pies y en sus manos….pero sabia que también terminan en sus órganos sexuales?!  Estas venas llegan hasta esos órganos y al dañarse, la sangre no alcanza a llegar hasta ese punto y pierde sensibilidad.  Es por eso que los hombres que tienen este tipo de daño causado por años de deterioro a causa del exceso de azúcar en la sangre tiene problemas para lograr una erección.  Cuando su azúcar está alta, su colesterol esta descontrolado y su presión arteria está elevada, estos órganos se afectan también…..tanto en hombres como en mujeres!  Las mujeres que tienen estos problemas de azúcar descontrolado, también pueden perder sensibilidad e inclusive llegar a no tener suficiente sensibilidad para poder disfrutar una relación sexual.  Entre mas de estas condiciones medicas como diabetes, colesterol o presión arterial elevadas sufra usted, mas alto el riesgo.  Tenemos que cuidarnos ya….porque entre mas daño causemos a nuestro cuerpo, mas fácilmente se convierte en daño irreversible.</a:t>
            </a:r>
          </a:p>
          <a:p>
            <a:endParaRPr lang="es-MX" noProof="0" dirty="0">
              <a:ea typeface="ＭＳ Ｐゴシック" pitchFamily="-89" charset="-128"/>
            </a:endParaRPr>
          </a:p>
          <a:p>
            <a:pPr defTabSz="966612">
              <a:defRPr/>
            </a:pPr>
            <a:r>
              <a:rPr lang="es-MX" noProof="0" dirty="0">
                <a:ea typeface="ＭＳ Ｐゴシック" pitchFamily="-89" charset="-128"/>
              </a:rPr>
              <a:t>Entonces, cuidemos de nuestros cuerpos, por nuestro bienestar y salud…pero también por el bienestar de los que nos rodean…de los que queremos más.</a:t>
            </a:r>
          </a:p>
          <a:p>
            <a:endParaRPr lang="es-MX" noProof="0" dirty="0">
              <a:ea typeface="ＭＳ Ｐゴシック" pitchFamily="-89" charset="-128"/>
            </a:endParaRPr>
          </a:p>
        </p:txBody>
      </p:sp>
      <p:sp>
        <p:nvSpPr>
          <p:cNvPr id="39940" name="Slide Number Placeholder 3"/>
          <p:cNvSpPr>
            <a:spLocks noGrp="1"/>
          </p:cNvSpPr>
          <p:nvPr>
            <p:ph type="sldNum" sz="quarter" idx="5"/>
          </p:nvPr>
        </p:nvSpPr>
        <p:spPr bwMode="auto">
          <a:noFill/>
          <a:ln>
            <a:miter lim="800000"/>
            <a:headEnd/>
            <a:tailEnd/>
          </a:ln>
        </p:spPr>
        <p:txBody>
          <a:bodyPr/>
          <a:lstStyle/>
          <a:p>
            <a:fld id="{522299C1-1517-44FB-979E-4BC88892D881}" type="slidenum">
              <a:rPr lang="en-US">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9694667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Así como cuidar nuestro cuerpo, cuidar nuestro matrimonio en el nivel de comunicación es muy importante.  Especialmente en lo que tiene que ver con las relaciones sexuales.</a:t>
            </a:r>
          </a:p>
          <a:p>
            <a:endParaRPr lang="es-MX" noProof="0" dirty="0">
              <a:ea typeface="ＭＳ Ｐゴシック" pitchFamily="-89" charset="-128"/>
            </a:endParaRPr>
          </a:p>
          <a:p>
            <a:r>
              <a:rPr lang="es-MX" noProof="0" dirty="0">
                <a:ea typeface="ＭＳ Ｐゴシック" pitchFamily="-89" charset="-128"/>
              </a:rPr>
              <a:t>Recuerda a ese paciente que tenía problemas con su esposa?  Si hubiera mantenido una buena relación de comunicación con su esposa y hubiera comunicado sus problemas físicos a ella – podrían haber evitado el conflicto y la separación.</a:t>
            </a:r>
          </a:p>
          <a:p>
            <a:endParaRPr lang="es-MX" noProof="0" dirty="0">
              <a:ea typeface="ＭＳ Ｐゴシック" pitchFamily="-89" charset="-128"/>
            </a:endParaRPr>
          </a:p>
          <a:p>
            <a:r>
              <a:rPr lang="es-MX" noProof="0" dirty="0">
                <a:ea typeface="ＭＳ Ｐゴシック" pitchFamily="-89" charset="-128"/>
              </a:rPr>
              <a:t>La comunicación es importante para los dos en una relación.</a:t>
            </a:r>
          </a:p>
        </p:txBody>
      </p:sp>
      <p:sp>
        <p:nvSpPr>
          <p:cNvPr id="60420" name="Slide Number Placeholder 3"/>
          <p:cNvSpPr>
            <a:spLocks noGrp="1"/>
          </p:cNvSpPr>
          <p:nvPr>
            <p:ph type="sldNum" sz="quarter" idx="5"/>
          </p:nvPr>
        </p:nvSpPr>
        <p:spPr bwMode="auto">
          <a:noFill/>
          <a:ln>
            <a:miter lim="800000"/>
            <a:headEnd/>
            <a:tailEnd/>
          </a:ln>
        </p:spPr>
        <p:txBody>
          <a:bodyPr/>
          <a:lstStyle/>
          <a:p>
            <a:fld id="{669D2E5D-A439-46D2-8599-9C751B0B70DF}" type="slidenum">
              <a:rPr lang="en-US">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2020523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Es algo de lo que rara vez hablamos con alguien, ya sea en la clínica o inclusive en la iglesia!   El sexo y la intimidad particularmente en el matrimonio fueron diseñados por Dios.  Y es irónico que el sexo esté plasmado por todos los anuncios de televisión y toda nuestra cultura en una manera no sana….al punto que a veces se nos olvida que es una maravilla y regalo que Dios le dio al esposo y a la esposa cuando se casan.</a:t>
            </a:r>
          </a:p>
        </p:txBody>
      </p:sp>
      <p:sp>
        <p:nvSpPr>
          <p:cNvPr id="35844" name="Slide Number Placeholder 3"/>
          <p:cNvSpPr>
            <a:spLocks noGrp="1"/>
          </p:cNvSpPr>
          <p:nvPr>
            <p:ph type="sldNum" sz="quarter" idx="5"/>
          </p:nvPr>
        </p:nvSpPr>
        <p:spPr bwMode="auto">
          <a:noFill/>
          <a:ln>
            <a:miter lim="800000"/>
            <a:headEnd/>
            <a:tailEnd/>
          </a:ln>
        </p:spPr>
        <p:txBody>
          <a:bodyPr/>
          <a:lstStyle/>
          <a:p>
            <a:fld id="{35B83750-61DC-4DBA-9B31-E14B1323F270}" type="slidenum">
              <a:rPr lang="en-US">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12058834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Hablar con su esposo o esposa es importante.  Vuelvan a ser novios….vuelvan a recordar aquellas cosas que los unieron al principio.  Reestablezcan el habito de salir en “citas” – aún que sea solo para caminar en un parque – no tiene que se nada ni elaborado ni costoso.  El propósito es reconectar y restablecer la comunicación que los unió al principio. Es posible que ya haya algún daño que hay que empezar a reparar, pero la comunicación le ayudará a encontrar y a volver a ser esa persona que usted fue al principio de su relación – nunca es demasiado tarde para recomenzar.</a:t>
            </a:r>
          </a:p>
          <a:p>
            <a:endParaRPr lang="es-MX" noProof="0" dirty="0">
              <a:ea typeface="ＭＳ Ｐゴシック" pitchFamily="-89" charset="-128"/>
            </a:endParaRPr>
          </a:p>
          <a:p>
            <a:r>
              <a:rPr lang="es-MX" noProof="0" dirty="0">
                <a:ea typeface="ＭＳ Ｐゴシック" pitchFamily="-89" charset="-128"/>
              </a:rPr>
              <a:t>Estas relaciones sanas forman parte de su salud también.   Muchas veces vemos entre nuestros pacientes que la salud mental y emocional forman GRAN parte de nuestra salud física.  En muchos casos la salud mental y emocional también forman parte de las complicaciones de la diabetes.</a:t>
            </a:r>
          </a:p>
        </p:txBody>
      </p:sp>
      <p:sp>
        <p:nvSpPr>
          <p:cNvPr id="62468" name="Slide Number Placeholder 3"/>
          <p:cNvSpPr>
            <a:spLocks noGrp="1"/>
          </p:cNvSpPr>
          <p:nvPr>
            <p:ph type="sldNum" sz="quarter" idx="5"/>
          </p:nvPr>
        </p:nvSpPr>
        <p:spPr bwMode="auto">
          <a:noFill/>
          <a:ln>
            <a:miter lim="800000"/>
            <a:headEnd/>
            <a:tailEnd/>
          </a:ln>
        </p:spPr>
        <p:txBody>
          <a:bodyPr/>
          <a:lstStyle/>
          <a:p>
            <a:fld id="{6310EC86-3CE7-4A48-9C8A-9352754DADEB}" type="slidenum">
              <a:rPr lang="en-US">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0777836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En muchos casos de pacientes diabéticos, la depresión y la diabetes van mano a mano.  La diabetes puede ser difícil por si sola, pero es un reto grande cuando añadimos que una de las complicaciones de la diabetes es la depresión.  Añadir depresión a aquello que ya está siendo problemático en su vida puede resultar en muchos algo devastarte.</a:t>
            </a:r>
          </a:p>
          <a:p>
            <a:endParaRPr lang="es-MX" noProof="0" dirty="0">
              <a:ea typeface="ＭＳ Ｐゴシック" pitchFamily="-89" charset="-128"/>
            </a:endParaRPr>
          </a:p>
          <a:p>
            <a:r>
              <a:rPr lang="es-MX" noProof="0" dirty="0">
                <a:ea typeface="ＭＳ Ｐゴシック" pitchFamily="-89" charset="-128"/>
              </a:rPr>
              <a:t>No está solo….la depresión es algo que sucede frecuentemente en personas con diabetes, pero no tiene que ser algo irremediable.  Para poder comenzar a lidiar y sobreponernos a la depresión tenemos que entender que es lo que es la depresión y que podemos hacer al respecto.</a:t>
            </a:r>
          </a:p>
          <a:p>
            <a:endParaRPr lang="es-MX" noProof="0" dirty="0">
              <a:ea typeface="ＭＳ Ｐゴシック" pitchFamily="-89" charset="-128"/>
            </a:endParaRPr>
          </a:p>
          <a:p>
            <a:endParaRPr lang="es-MX" noProof="0" dirty="0">
              <a:ea typeface="ＭＳ Ｐゴシック" pitchFamily="-89"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30E4B03A-C160-4760-9FC1-CDEEA7D5917C}" type="slidenum">
              <a:rPr lang="en-US">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9525651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Para empezar tenemos que entender lo que es la depresión:  la depresión es un estado de tristeza profunda y prolongada que dura por mas de unas semanas sin una causa evidente o fácilmente definida.</a:t>
            </a:r>
          </a:p>
          <a:p>
            <a:endParaRPr lang="es-MX" noProof="0" dirty="0">
              <a:ea typeface="ＭＳ Ｐゴシック" pitchFamily="-89" charset="-128"/>
            </a:endParaRPr>
          </a:p>
          <a:p>
            <a:r>
              <a:rPr lang="es-MX" noProof="0" dirty="0">
                <a:ea typeface="ＭＳ Ｐゴシック" pitchFamily="-89" charset="-128"/>
              </a:rPr>
              <a:t>Para entender mejor, le doy un par de ejemplos:</a:t>
            </a:r>
          </a:p>
          <a:p>
            <a:endParaRPr lang="es-MX" noProof="0" dirty="0">
              <a:ea typeface="ＭＳ Ｐゴシック" pitchFamily="-89" charset="-128"/>
            </a:endParaRPr>
          </a:p>
          <a:p>
            <a:r>
              <a:rPr lang="es-MX" noProof="0" dirty="0">
                <a:ea typeface="ＭＳ Ｐゴシック" pitchFamily="-89" charset="-128"/>
              </a:rPr>
              <a:t>1) Si usted pierde su trabajo hoy, es muy posible que se sienta muy triste por unas semanas hasta que su situación se estabilice y encuentre otro trabajo.  En este caso NO podemos decir que su situación de tristeza es una depresión porque hay una razón muy lógica y normal para esta tristeza y es por una situación especifica – la perdida del trabajo.</a:t>
            </a:r>
          </a:p>
          <a:p>
            <a:endParaRPr lang="es-MX" noProof="0" dirty="0">
              <a:ea typeface="ＭＳ Ｐゴシック" pitchFamily="-89" charset="-128"/>
            </a:endParaRPr>
          </a:p>
          <a:p>
            <a:r>
              <a:rPr lang="es-MX" noProof="0" dirty="0">
                <a:ea typeface="ＭＳ Ｐゴシック" pitchFamily="-89" charset="-128"/>
              </a:rPr>
              <a:t>Otro ejemplo:</a:t>
            </a:r>
          </a:p>
          <a:p>
            <a:endParaRPr lang="es-MX" noProof="0" dirty="0">
              <a:ea typeface="ＭＳ Ｐゴシック" pitchFamily="-89" charset="-128"/>
            </a:endParaRPr>
          </a:p>
          <a:p>
            <a:r>
              <a:rPr lang="es-MX" noProof="0" dirty="0">
                <a:ea typeface="ＭＳ Ｐゴシック" pitchFamily="-89" charset="-128"/>
              </a:rPr>
              <a:t>2) Usted pierde a un ser querido y eso le lleva a una obvia tristeza profunda que le paraliza por unas semanas – quizá hasta un mes o dos.  Usted llora cuando se acuerda de su ser querido, pero eventualmente al paso de las semanas, comienza a retomar sus actividades regulares de trabajo y actividades.  Usted se pone triste cada vez que recuerda a su ser querido por unos meses, pero cada vez va siendo con un poco mas de sanidad interior y sin que esta tristeza le prevenga de hacer su trabajo o convivir con la gente.  Esta tristeza es NORMAL, no es depresión porque usted puede funcionar en Sociedad y trabajo de una manera normal y usted tiene una razón para sentirse de esta manera.</a:t>
            </a:r>
          </a:p>
          <a:p>
            <a:endParaRPr lang="es-MX" noProof="0" dirty="0">
              <a:ea typeface="ＭＳ Ｐゴシック" pitchFamily="-89" charset="-128"/>
            </a:endParaRPr>
          </a:p>
          <a:p>
            <a:r>
              <a:rPr lang="es-MX" noProof="0" dirty="0">
                <a:ea typeface="ＭＳ Ｐゴシック" pitchFamily="-89" charset="-128"/>
              </a:rPr>
              <a:t>Estos dos ejemplos nos ayudan a entender lo que NO ES la depresión.  Al contrario de estos dos ejemplos, una persona en depresión no tiene ninguna razón obvia por la que está triste y en muchos momentos esta persona no puede funcionar normalmente en sociedad o en su trabajo.  Tampoco puede disfrutar de las cosas que normalmente alegran a una persona, por ejemplo películas chistosas, o cumpleaños, o regalos.</a:t>
            </a:r>
          </a:p>
          <a:p>
            <a:endParaRPr lang="es-MX" noProof="0" dirty="0">
              <a:ea typeface="ＭＳ Ｐゴシック" pitchFamily="-89" charset="-128"/>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01880CD3-BAC0-453E-8D07-7DAB636FEE05}" type="slidenum">
              <a:rPr lang="en-US">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0259922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xmlns="" id="{2E2E43B8-0909-4379-989F-6ECB8AD2EFC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xmlns="" id="{169D5FB0-A597-4014-BDB9-CDF3868E43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MX" noProof="0" dirty="0">
                <a:ea typeface="ＭＳ Ｐゴシック" pitchFamily="-89" charset="-128"/>
              </a:rPr>
              <a:t>Pero por lo regular no queremos hablar de la depresión.</a:t>
            </a:r>
          </a:p>
          <a:p>
            <a:endParaRPr lang="es-MX" noProof="0" dirty="0">
              <a:ea typeface="ＭＳ Ｐゴシック" pitchFamily="-89" charset="-128"/>
            </a:endParaRPr>
          </a:p>
          <a:p>
            <a:r>
              <a:rPr lang="es-MX" noProof="0" dirty="0">
                <a:ea typeface="ＭＳ Ｐゴシック" pitchFamily="-89" charset="-128"/>
              </a:rPr>
              <a:t>PIENSE….si alguien le pregunta: ¿como está?  La respuesta que consideramos apropiada en nuestra sociedad es: ¡Estoy muy BIEN!</a:t>
            </a:r>
          </a:p>
          <a:p>
            <a:endParaRPr lang="es-MX" noProof="0" dirty="0">
              <a:ea typeface="ＭＳ Ｐゴシック" pitchFamily="-89" charset="-128"/>
            </a:endParaRPr>
          </a:p>
          <a:p>
            <a:r>
              <a:rPr lang="es-MX" noProof="0" dirty="0">
                <a:ea typeface="ＭＳ Ｐゴシック" pitchFamily="-89" charset="-128"/>
              </a:rPr>
              <a:t>Para empeorar las cosas….si somos cristianos….esta respuesta DEBE ser positiva – si no, tememos que nos tachen de mal Cristiano, o falto de fe.</a:t>
            </a:r>
          </a:p>
          <a:p>
            <a:endParaRPr lang="es-MX" noProof="0" dirty="0">
              <a:ea typeface="ＭＳ Ｐゴシック" pitchFamily="-89" charset="-128"/>
            </a:endParaRPr>
          </a:p>
          <a:p>
            <a:r>
              <a:rPr lang="es-MX" noProof="0" dirty="0">
                <a:ea typeface="ＭＳ Ｐゴシック" pitchFamily="-89" charset="-128"/>
              </a:rPr>
              <a:t>También culturalmente como hispanos, tendemos a no reaccionar positivamente a lo que no entendemos.  La depresión es algo que mal-entendemos muchas veces y la interpretamos como debilidad…..debilidad de carácter, debilidad de fuerza, debilidad de espiritualidad.</a:t>
            </a:r>
          </a:p>
          <a:p>
            <a:endParaRPr lang="es-MX" noProof="0" dirty="0">
              <a:ea typeface="ＭＳ Ｐゴシック" pitchFamily="-89" charset="-128"/>
            </a:endParaRPr>
          </a:p>
          <a:p>
            <a:r>
              <a:rPr lang="es-MX" noProof="0" dirty="0">
                <a:ea typeface="ＭＳ Ｐゴシック" pitchFamily="-89" charset="-128"/>
              </a:rPr>
              <a:t>Pero DEBEMOS entender que hay MUCHAS causas para la depresión.  No son signo de debilidad y no deben ser consideradas de esta manera.  Dios nos hizo sensibles…..con sentimientos…..y muchas veces no hemos logrado entender que eso nos convierte solo en HUMANOS NORMALES!</a:t>
            </a:r>
          </a:p>
          <a:p>
            <a:endParaRPr lang="es-MX" noProof="0" dirty="0">
              <a:ea typeface="ＭＳ Ｐゴシック" pitchFamily="-89" charset="-128"/>
            </a:endParaRPr>
          </a:p>
          <a:p>
            <a:r>
              <a:rPr lang="es-MX" noProof="0" dirty="0">
                <a:ea typeface="ＭＳ Ｐゴシック" pitchFamily="-89" charset="-128"/>
              </a:rPr>
              <a:t>Quiero informarle que nosotros como sus promotores de salud entendemos muy bien que la depresión, mas allá de ser algo que le puede suceder a cualquier persona, tiene también otras raíces mucho mas comunes de las que nos imaginamos y que como personas con diabetes es común enfrentar complicaciones físicas como la depresión.</a:t>
            </a:r>
          </a:p>
          <a:p>
            <a:endParaRPr lang="es-MX" noProof="0" dirty="0">
              <a:ea typeface="ＭＳ Ｐゴシック" pitchFamily="-89" charset="-128"/>
            </a:endParaRPr>
          </a:p>
          <a:p>
            <a:endParaRPr lang="es-MX" noProof="0" dirty="0">
              <a:ea typeface="ＭＳ Ｐゴシック" pitchFamily="-89" charset="-128"/>
            </a:endParaRPr>
          </a:p>
        </p:txBody>
      </p:sp>
      <p:sp>
        <p:nvSpPr>
          <p:cNvPr id="4" name="Slide Number Placeholder 3">
            <a:extLst>
              <a:ext uri="{FF2B5EF4-FFF2-40B4-BE49-F238E27FC236}">
                <a16:creationId xmlns:a16="http://schemas.microsoft.com/office/drawing/2014/main" xmlns="" id="{B7C27F30-5406-46F3-BA09-26989D00F39F}"/>
              </a:ext>
            </a:extLst>
          </p:cNvPr>
          <p:cNvSpPr>
            <a:spLocks noGrp="1"/>
          </p:cNvSpPr>
          <p:nvPr>
            <p:ph type="sldNum" sz="quarter" idx="5"/>
          </p:nvPr>
        </p:nvSpPr>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40097626" indent="-39614320" eaLnBrk="0" hangingPunct="0">
              <a:defRPr sz="2500">
                <a:solidFill>
                  <a:schemeClr val="tx1"/>
                </a:solidFill>
                <a:latin typeface="Arial" panose="020B0604020202020204" pitchFamily="34" charset="0"/>
                <a:ea typeface="ＭＳ Ｐゴシック" panose="020B0600070205080204" pitchFamily="34" charset="-128"/>
              </a:defRPr>
            </a:lvl2pPr>
            <a:lvl3pPr eaLnBrk="0" hangingPunct="0">
              <a:defRPr sz="2500">
                <a:solidFill>
                  <a:schemeClr val="tx1"/>
                </a:solidFill>
                <a:latin typeface="Arial" panose="020B0604020202020204" pitchFamily="34" charset="0"/>
                <a:ea typeface="ＭＳ Ｐゴシック" panose="020B0600070205080204" pitchFamily="34" charset="-128"/>
              </a:defRPr>
            </a:lvl3pPr>
            <a:lvl4pPr eaLnBrk="0" hangingPunct="0">
              <a:defRPr sz="2500">
                <a:solidFill>
                  <a:schemeClr val="tx1"/>
                </a:solidFill>
                <a:latin typeface="Arial" panose="020B0604020202020204" pitchFamily="34" charset="0"/>
                <a:ea typeface="ＭＳ Ｐゴシック" panose="020B0600070205080204" pitchFamily="34" charset="-128"/>
              </a:defRPr>
            </a:lvl4pPr>
            <a:lvl5pPr eaLnBrk="0" hangingPunct="0">
              <a:defRPr sz="2500">
                <a:solidFill>
                  <a:schemeClr val="tx1"/>
                </a:solidFill>
                <a:latin typeface="Arial" panose="020B0604020202020204" pitchFamily="34" charset="0"/>
                <a:ea typeface="ＭＳ Ｐゴシック" panose="020B0600070205080204" pitchFamily="34" charset="-128"/>
              </a:defRPr>
            </a:lvl5pPr>
            <a:lvl6pPr marL="483306"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966612"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1449918"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1933224"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1907AC70-D45B-45DC-89DD-4F3C51D19008}" type="slidenum">
              <a:rPr lang="en-US" altLang="en-US" sz="1300">
                <a:solidFill>
                  <a:prstClr val="black"/>
                </a:solidFill>
                <a:latin typeface="Calibri" panose="020F0502020204030204" pitchFamily="34" charset="0"/>
              </a:rPr>
              <a:pPr eaLnBrk="1" hangingPunct="1"/>
              <a:t>96</a:t>
            </a:fld>
            <a:endParaRPr lang="en-US" altLang="en-US" sz="1300">
              <a:solidFill>
                <a:prstClr val="black"/>
              </a:solidFill>
              <a:latin typeface="Calibri" panose="020F0502020204030204" pitchFamily="34" charset="0"/>
            </a:endParaRPr>
          </a:p>
        </p:txBody>
      </p:sp>
    </p:spTree>
    <p:extLst>
      <p:ext uri="{BB962C8B-B14F-4D97-AF65-F5344CB8AC3E}">
        <p14:creationId xmlns:p14="http://schemas.microsoft.com/office/powerpoint/2010/main" val="9005716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s-MX" noProof="0" dirty="0">
                <a:ea typeface="ＭＳ Ｐゴシック" pitchFamily="-89" charset="-128"/>
              </a:rPr>
              <a:t>Porque algunas sufren de depresión y otras no??</a:t>
            </a:r>
          </a:p>
          <a:p>
            <a:endParaRPr lang="es-MX" noProof="0" dirty="0">
              <a:ea typeface="ＭＳ Ｐゴシック" pitchFamily="-89" charset="-128"/>
            </a:endParaRPr>
          </a:p>
          <a:p>
            <a:r>
              <a:rPr lang="es-MX" noProof="0" dirty="0">
                <a:ea typeface="ＭＳ Ｐゴシック" pitchFamily="-89" charset="-128"/>
              </a:rPr>
              <a:t>Bueno….esto es un poco complicado…</a:t>
            </a:r>
          </a:p>
          <a:p>
            <a:endParaRPr lang="es-MX" noProof="0" dirty="0">
              <a:ea typeface="ＭＳ Ｐゴシック" pitchFamily="-89" charset="-128"/>
            </a:endParaRPr>
          </a:p>
          <a:p>
            <a:r>
              <a:rPr lang="es-MX" noProof="0" dirty="0">
                <a:ea typeface="ＭＳ Ｐゴシック" pitchFamily="-89" charset="-128"/>
              </a:rPr>
              <a:t>Para empezar tenemos que…la genética o historial familiar forma una parte importante en la propendida a la depresión.  Algunas personas nacen con problemas de desbalances químicos que se heredan de la familia.</a:t>
            </a:r>
          </a:p>
          <a:p>
            <a:pPr marL="241653" indent="-241653">
              <a:buAutoNum type="arabicParenR"/>
            </a:pPr>
            <a:endParaRPr lang="es-MX" noProof="0" dirty="0">
              <a:ea typeface="ＭＳ Ｐゴシック" pitchFamily="-89" charset="-128"/>
            </a:endParaRPr>
          </a:p>
          <a:p>
            <a:r>
              <a:rPr lang="es-MX" noProof="0" dirty="0">
                <a:ea typeface="ＭＳ Ｐゴシック" pitchFamily="-89" charset="-128"/>
              </a:rPr>
              <a:t>También….Los estresantes de vida son parte importante de nuestra salud mental…por ejemplo la muerte de esposa o hijos o la mala salud de familiares puede causar depresión que es difícil de sobrellevar</a:t>
            </a:r>
          </a:p>
          <a:p>
            <a:pPr marL="241653" indent="-241653">
              <a:buAutoNum type="arabicParenR"/>
            </a:pPr>
            <a:endParaRPr lang="es-MX" noProof="0" dirty="0">
              <a:ea typeface="ＭＳ Ｐゴシック" pitchFamily="-89" charset="-128"/>
            </a:endParaRPr>
          </a:p>
          <a:p>
            <a:r>
              <a:rPr lang="es-MX" noProof="0" dirty="0">
                <a:ea typeface="ＭＳ Ｐゴシック" pitchFamily="-89" charset="-128"/>
              </a:rPr>
              <a:t>Otros elementos que contribuye a la depresión son enfermedades como la diabetes!!  La gente con diabetes es TRES veces mas propensa a tener depresión!</a:t>
            </a:r>
          </a:p>
          <a:p>
            <a:endParaRPr lang="es-MX" noProof="0" dirty="0">
              <a:ea typeface="ＭＳ Ｐゴシック" pitchFamily="-89" charset="-128"/>
            </a:endParaRPr>
          </a:p>
        </p:txBody>
      </p:sp>
      <p:sp>
        <p:nvSpPr>
          <p:cNvPr id="48132" name="Slide Number Placeholder 3"/>
          <p:cNvSpPr>
            <a:spLocks noGrp="1"/>
          </p:cNvSpPr>
          <p:nvPr>
            <p:ph type="sldNum" sz="quarter" idx="5"/>
          </p:nvPr>
        </p:nvSpPr>
        <p:spPr bwMode="auto">
          <a:noFill/>
          <a:ln>
            <a:miter lim="800000"/>
            <a:headEnd/>
            <a:tailEnd/>
          </a:ln>
        </p:spPr>
        <p:txBody>
          <a:bodyPr/>
          <a:lstStyle/>
          <a:p>
            <a:fld id="{378C574B-3250-4562-8687-1936DFC4E393}" type="slidenum">
              <a:rPr lang="en-US">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5590185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También es importante realzar que hay condiciones enteramente físicas que causan depresión.  En otras palabras, puede que usted no tenga depresión – puede que haya algún problema medico!  Por ejemplo, si sus niveles de vitamina B12 están bajos – su cuerpo puede simular una depresión.  Esta deficiencia es común en pacientes con diabetes y esta es la razón por la cual su doctor revisa regularmente sus niveles de vitamina b12.  Asegúrese que si su doctor le ha recomendado algún suplemento – lo tome en la dosis que su doctor le ha recomendado.  MAS no significa MEJOR….debe seguir las instrucciones de su doctor.</a:t>
            </a:r>
          </a:p>
          <a:p>
            <a:endParaRPr lang="es-MX" noProof="0" dirty="0">
              <a:ea typeface="ＭＳ Ｐゴシック" pitchFamily="-89" charset="-128"/>
            </a:endParaRPr>
          </a:p>
          <a:p>
            <a:r>
              <a:rPr lang="es-MX" noProof="0" dirty="0">
                <a:ea typeface="ＭＳ Ｐゴシック" pitchFamily="-89" charset="-128"/>
              </a:rPr>
              <a:t>Y RECUERDE QUE ES IMPORTANTE QUE como con cualquier suplemento alimenticio o vitamina – recuerde avisar a su doctor lo que está tomando y en que cantidades.  No solo porque usted piense que es “natural”….es bueno para su salud.  Muchas de las cosas naturales, si son ingeridas en cantidades equivocadas, pueden ser dañinas.</a:t>
            </a:r>
          </a:p>
          <a:p>
            <a:endParaRPr lang="es-MX" noProof="0" dirty="0">
              <a:ea typeface="ＭＳ Ｐゴシック" pitchFamily="-89" charset="-128"/>
            </a:endParaRPr>
          </a:p>
          <a:p>
            <a:r>
              <a:rPr lang="es-MX" noProof="0" dirty="0">
                <a:ea typeface="ＭＳ Ｐゴシック" pitchFamily="-89" charset="-128"/>
              </a:rPr>
              <a:t>Siempre que venga al doctor, es Buena idea traer los medicamentos que toma….pero también los suplementos o vitaminas….no está de mas que su doctor las revise.</a:t>
            </a:r>
          </a:p>
        </p:txBody>
      </p:sp>
      <p:sp>
        <p:nvSpPr>
          <p:cNvPr id="50180" name="Slide Number Placeholder 3"/>
          <p:cNvSpPr>
            <a:spLocks noGrp="1"/>
          </p:cNvSpPr>
          <p:nvPr>
            <p:ph type="sldNum" sz="quarter" idx="5"/>
          </p:nvPr>
        </p:nvSpPr>
        <p:spPr bwMode="auto">
          <a:noFill/>
          <a:ln>
            <a:miter lim="800000"/>
            <a:headEnd/>
            <a:tailEnd/>
          </a:ln>
        </p:spPr>
        <p:txBody>
          <a:bodyPr/>
          <a:lstStyle/>
          <a:p>
            <a:fld id="{21BE5568-2BB8-4D59-A1B2-E76C0CB25A67}" type="slidenum">
              <a:rPr lang="en-US">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4826081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es-MX" noProof="0" dirty="0">
                <a:ea typeface="ＭＳ Ｐゴシック" pitchFamily="-89" charset="-128"/>
              </a:rPr>
              <a:t>Sin embargo….cualquiera que sea la razón por la que usted esté pasando por alguna de estas complicaciones, sepa que tiene la esperanza de tener un equipo que está dispuesto a ayudarle cualquiera que sea su situación.  Lo mas probable es que como promotores de salud, también hemos pasado por experiencias similares a la que usted está enfrentando.  Llámenos, platíquenos su problema!  Queremos ayudarle.</a:t>
            </a:r>
          </a:p>
          <a:p>
            <a:endParaRPr lang="es-MX" noProof="0" dirty="0">
              <a:ea typeface="ＭＳ Ｐゴシック" pitchFamily="-89" charset="-128"/>
            </a:endParaRPr>
          </a:p>
          <a:p>
            <a:r>
              <a:rPr lang="es-MX" noProof="0" dirty="0">
                <a:ea typeface="ＭＳ Ｐゴシック" pitchFamily="-89" charset="-128"/>
              </a:rPr>
              <a:t>Sobre todo queremos que sepa una cosa…aparte de tenernos como su equipo de salud…puede tener esperanza en que Dios le suplirá la manera de solucionar su situación…si es de salud a través de la clínica, si es de consejo – a través de la asistencia de la clínica o a través de su promotor de salud.  Dios hizo su cuerpo y conoce sus necesidades y dolencias.  Pida ayuda.  Si por alguna razón necesita ayuda inmediata o piensa que puede hacerse daño a usted mismo o a un ser querido, llámenos….estamos a una sola llamada de poder ayudarle con ayuda practica, pero también con oración.</a:t>
            </a:r>
          </a:p>
        </p:txBody>
      </p:sp>
      <p:sp>
        <p:nvSpPr>
          <p:cNvPr id="52228" name="Slide Number Placeholder 3"/>
          <p:cNvSpPr>
            <a:spLocks noGrp="1"/>
          </p:cNvSpPr>
          <p:nvPr>
            <p:ph type="sldNum" sz="quarter" idx="5"/>
          </p:nvPr>
        </p:nvSpPr>
        <p:spPr bwMode="auto">
          <a:noFill/>
          <a:ln>
            <a:miter lim="800000"/>
            <a:headEnd/>
            <a:tailEnd/>
          </a:ln>
        </p:spPr>
        <p:txBody>
          <a:bodyPr/>
          <a:lstStyle/>
          <a:p>
            <a:fld id="{23CD6345-5BBA-4237-AB38-30724E8B6AB2}" type="slidenum">
              <a:rPr lang="en-US">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120806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xmlns=""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xmlns=""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xmlns=""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xmlns=""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xmlns=""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xmlns=""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xmlns=""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xmlns=""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7975092" y="1805693"/>
            <a:ext cx="3758184" cy="461772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Rectangle 15">
            <a:extLst>
              <a:ext uri="{FF2B5EF4-FFF2-40B4-BE49-F238E27FC236}">
                <a16:creationId xmlns="" xmlns:a16="http://schemas.microsoft.com/office/drawing/2014/main" id="{7684F357-0C41-471E-A413-4D42ADE55B12}"/>
              </a:ext>
            </a:extLst>
          </p:cNvPr>
          <p:cNvSpPr/>
          <p:nvPr userDrawn="1"/>
        </p:nvSpPr>
        <p:spPr>
          <a:xfrm>
            <a:off x="458724" y="2582933"/>
            <a:ext cx="3758184" cy="3840480"/>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4216908" y="2171453"/>
            <a:ext cx="3758184" cy="425196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3" y="2954554"/>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3" y="3339644"/>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3" name="Text Placeholder 2">
            <a:extLst>
              <a:ext uri="{FF2B5EF4-FFF2-40B4-BE49-F238E27FC236}">
                <a16:creationId xmlns="" xmlns:a16="http://schemas.microsoft.com/office/drawing/2014/main" id="{D09F31D3-FC19-4A61-A915-5F11C6F7EBD8}"/>
              </a:ext>
            </a:extLst>
          </p:cNvPr>
          <p:cNvSpPr>
            <a:spLocks noGrp="1"/>
          </p:cNvSpPr>
          <p:nvPr>
            <p:ph type="body" idx="27" hasCustomPrompt="1"/>
          </p:nvPr>
        </p:nvSpPr>
        <p:spPr>
          <a:xfrm>
            <a:off x="8356757" y="2078801"/>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 xmlns:a16="http://schemas.microsoft.com/office/drawing/2014/main" id="{6AA97C78-ABC3-4559-8EFA-1F24C3A6E3FE}"/>
              </a:ext>
            </a:extLst>
          </p:cNvPr>
          <p:cNvSpPr>
            <a:spLocks noGrp="1"/>
          </p:cNvSpPr>
          <p:nvPr>
            <p:ph type="body" sz="quarter" idx="28" hasCustomPrompt="1"/>
          </p:nvPr>
        </p:nvSpPr>
        <p:spPr>
          <a:xfrm>
            <a:off x="8356757" y="2463891"/>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4594797" y="2512808"/>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2E97E9F-0DAA-48F4-90F4-640195EAD7DA}"/>
              </a:ext>
            </a:extLst>
          </p:cNvPr>
          <p:cNvSpPr>
            <a:spLocks noGrp="1"/>
          </p:cNvSpPr>
          <p:nvPr>
            <p:ph type="body" sz="quarter" idx="31" hasCustomPrompt="1"/>
          </p:nvPr>
        </p:nvSpPr>
        <p:spPr>
          <a:xfrm>
            <a:off x="4594797" y="2897898"/>
            <a:ext cx="2992278" cy="334919"/>
          </a:xfrm>
        </p:spPr>
        <p:txBody>
          <a:bodyPr lIns="36000" tIns="0" rIns="0" bIns="0">
            <a:normAutofit/>
          </a:bodyPr>
          <a:lstStyle>
            <a:lvl1pPr marL="0" indent="0">
              <a:buNone/>
              <a:defRPr sz="1400">
                <a:solidFill>
                  <a:schemeClr val="tx2"/>
                </a:solidFill>
              </a:defRPr>
            </a:lvl1pPr>
            <a:lvl2pPr marL="457200" indent="0">
              <a:buNone/>
              <a:defRPr sz="1400">
                <a:solidFill>
                  <a:schemeClr val="tx2"/>
                </a:solidFill>
              </a:defRPr>
            </a:lvl2pPr>
          </a:lstStyle>
          <a:p>
            <a:pPr lvl="0"/>
            <a:r>
              <a:rPr lang="en-US" noProof="0"/>
              <a:t>Edit Master text styles</a:t>
            </a:r>
          </a:p>
        </p:txBody>
      </p:sp>
      <p:sp>
        <p:nvSpPr>
          <p:cNvPr id="28" name="Text Placeholder 11">
            <a:extLst>
              <a:ext uri="{FF2B5EF4-FFF2-40B4-BE49-F238E27FC236}">
                <a16:creationId xmlns="" xmlns:a16="http://schemas.microsoft.com/office/drawing/2014/main" id="{A49833F3-6413-44EC-8040-149163251707}"/>
              </a:ext>
            </a:extLst>
          </p:cNvPr>
          <p:cNvSpPr>
            <a:spLocks noGrp="1"/>
          </p:cNvSpPr>
          <p:nvPr>
            <p:ph type="body" sz="quarter" idx="32" hasCustomPrompt="1"/>
          </p:nvPr>
        </p:nvSpPr>
        <p:spPr>
          <a:xfrm>
            <a:off x="836613" y="3750523"/>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452438" indent="-28575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452438" indent="-285750">
              <a:defRPr lang="en-US" sz="1400" kern="1200" dirty="0">
                <a:solidFill>
                  <a:schemeClr val="tx1"/>
                </a:solidFill>
                <a:latin typeface="+mn-lt"/>
                <a:ea typeface="+mn-ea"/>
                <a:cs typeface="+mn-cs"/>
              </a:defRPr>
            </a:lvl3pPr>
          </a:lstStyle>
          <a:p>
            <a:pPr lvl="0"/>
            <a:r>
              <a:rPr lang="en-US" noProof="0"/>
              <a:t>Edit Master text styles</a:t>
            </a:r>
          </a:p>
          <a:p>
            <a:pPr lvl="1"/>
            <a:r>
              <a:rPr lang="en-US" noProof="0"/>
              <a:t>Second level</a:t>
            </a:r>
          </a:p>
        </p:txBody>
      </p:sp>
      <p:sp>
        <p:nvSpPr>
          <p:cNvPr id="29" name="Text Placeholder 11">
            <a:extLst>
              <a:ext uri="{FF2B5EF4-FFF2-40B4-BE49-F238E27FC236}">
                <a16:creationId xmlns="" xmlns:a16="http://schemas.microsoft.com/office/drawing/2014/main" id="{CED92B51-6B31-41E1-908C-1D392F31AA4C}"/>
              </a:ext>
            </a:extLst>
          </p:cNvPr>
          <p:cNvSpPr>
            <a:spLocks noGrp="1"/>
          </p:cNvSpPr>
          <p:nvPr>
            <p:ph type="body" sz="quarter" idx="33" hasCustomPrompt="1"/>
          </p:nvPr>
        </p:nvSpPr>
        <p:spPr>
          <a:xfrm>
            <a:off x="8356757" y="2874770"/>
            <a:ext cx="2992278" cy="2175910"/>
          </a:xfrm>
        </p:spPr>
        <p:txBody>
          <a:bodyPr lIns="36000" tIns="0" rIns="0" bIns="0">
            <a:noAutofit/>
          </a:bodyPr>
          <a:lstStyle>
            <a:lvl1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1pPr>
            <a:lvl2pPr marL="180000" indent="-180000">
              <a:spcBef>
                <a:spcPts val="600"/>
              </a:spcBef>
              <a:buClr>
                <a:schemeClr val="bg2">
                  <a:lumMod val="40000"/>
                  <a:lumOff val="60000"/>
                </a:schemeClr>
              </a:buClr>
              <a:buSzPct val="125000"/>
              <a:buFont typeface="Wingdings" panose="05000000000000000000" pitchFamily="2" charset="2"/>
              <a:buChar char="§"/>
              <a:defRPr sz="1400">
                <a:solidFill>
                  <a:schemeClr val="tx1"/>
                </a:solidFill>
              </a:defRPr>
            </a:lvl2pPr>
            <a:lvl3pPr marL="395288" indent="-228600">
              <a:buClr>
                <a:schemeClr val="bg2">
                  <a:lumMod val="40000"/>
                  <a:lumOff val="60000"/>
                </a:schemeClr>
              </a:buClr>
              <a:buSzPct val="100000"/>
              <a:buFont typeface="Wingdings" panose="05000000000000000000" pitchFamily="2" charset="2"/>
              <a:buChar char="§"/>
              <a:defRPr sz="1400"/>
            </a:lvl3pPr>
          </a:lstStyle>
          <a:p>
            <a:pPr lvl="0"/>
            <a:r>
              <a:rPr lang="en-US" noProof="0"/>
              <a:t>Edit Master text styles</a:t>
            </a:r>
          </a:p>
          <a:p>
            <a:pPr lvl="1"/>
            <a:r>
              <a:rPr lang="en-US" noProof="0"/>
              <a:t>Second level</a:t>
            </a:r>
          </a:p>
        </p:txBody>
      </p:sp>
      <p:sp>
        <p:nvSpPr>
          <p:cNvPr id="30" name="Text Placeholder 11">
            <a:extLst>
              <a:ext uri="{FF2B5EF4-FFF2-40B4-BE49-F238E27FC236}">
                <a16:creationId xmlns="" xmlns:a16="http://schemas.microsoft.com/office/drawing/2014/main" id="{521B8C30-3AD9-43DC-A76C-342C3CD53A26}"/>
              </a:ext>
            </a:extLst>
          </p:cNvPr>
          <p:cNvSpPr>
            <a:spLocks noGrp="1"/>
          </p:cNvSpPr>
          <p:nvPr>
            <p:ph type="body" sz="quarter" idx="34" hasCustomPrompt="1"/>
          </p:nvPr>
        </p:nvSpPr>
        <p:spPr>
          <a:xfrm>
            <a:off x="4594797" y="3308777"/>
            <a:ext cx="2992278" cy="2175910"/>
          </a:xfrm>
        </p:spPr>
        <p:txBody>
          <a:bodyPr lIns="36000" tIns="0" rIns="0" bIns="0">
            <a:noAutofit/>
          </a:bodyPr>
          <a:lstStyle>
            <a:lvl1pPr marL="180000" indent="-180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339725" indent="-179388">
              <a:spcBef>
                <a:spcPts val="600"/>
              </a:spcBef>
              <a:buClr>
                <a:schemeClr val="accent1">
                  <a:lumMod val="40000"/>
                  <a:lumOff val="60000"/>
                </a:schemeClr>
              </a:buClr>
              <a:buSzPct val="100000"/>
              <a:buFont typeface="Wingdings" panose="05000000000000000000" pitchFamily="2" charset="2"/>
              <a:buChar char="§"/>
              <a:defRPr sz="1400">
                <a:solidFill>
                  <a:schemeClr val="tx1"/>
                </a:solidFill>
              </a:defRPr>
            </a:lvl2pPr>
          </a:lstStyle>
          <a:p>
            <a:pPr lvl="0"/>
            <a:r>
              <a:rPr lang="en-US" noProof="0"/>
              <a:t>Edit Master text styles</a:t>
            </a:r>
          </a:p>
          <a:p>
            <a:pPr lvl="1"/>
            <a:r>
              <a:rPr lang="en-US" noProof="0"/>
              <a:t>Second level</a:t>
            </a:r>
          </a:p>
        </p:txBody>
      </p:sp>
      <p:sp>
        <p:nvSpPr>
          <p:cNvPr id="22" name="Title 1">
            <a:extLst>
              <a:ext uri="{FF2B5EF4-FFF2-40B4-BE49-F238E27FC236}">
                <a16:creationId xmlns="" xmlns:a16="http://schemas.microsoft.com/office/drawing/2014/main" id="{7BF6E52A-5DC5-8A44-8397-829FF33C5A6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 xmlns:a16="http://schemas.microsoft.com/office/drawing/2014/main" id="{CE3B0746-B135-6943-B0F2-D32EF8E8B428}"/>
              </a:ext>
            </a:extLst>
          </p:cNvPr>
          <p:cNvSpPr>
            <a:spLocks noGrp="1"/>
          </p:cNvSpPr>
          <p:nvPr>
            <p:ph type="body" idx="24" hasCustomPrompt="1"/>
          </p:nvPr>
        </p:nvSpPr>
        <p:spPr>
          <a:xfrm>
            <a:off x="836614" y="1377833"/>
            <a:ext cx="9535686" cy="489694"/>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1"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052968378"/>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693014"/>
          </a:xfrm>
        </p:spPr>
        <p:txBody>
          <a:bodyPr lIns="36000" tIns="0" rIns="0" bIns="0">
            <a:normAutofit/>
          </a:bodyPr>
          <a:lstStyle>
            <a:lvl1pPr marL="0" indent="0" algn="l">
              <a:buFont typeface="Arial" panose="020B0604020202020204" pitchFamily="34" charse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2"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6495790" y="2323804"/>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 xmlns:a16="http://schemas.microsoft.com/office/drawing/2014/main" id="{0314D5FA-EBD7-472E-9864-D76743BAB4DF}"/>
              </a:ext>
            </a:extLst>
          </p:cNvPr>
          <p:cNvSpPr>
            <a:spLocks noGrp="1"/>
          </p:cNvSpPr>
          <p:nvPr>
            <p:ph sz="quarter" idx="31" hasCustomPrompt="1"/>
          </p:nvPr>
        </p:nvSpPr>
        <p:spPr>
          <a:xfrm>
            <a:off x="836613"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 xmlns:a16="http://schemas.microsoft.com/office/drawing/2014/main" id="{BA129CFA-D87C-494E-9E6D-E317C4D157EB}"/>
              </a:ext>
            </a:extLst>
          </p:cNvPr>
          <p:cNvSpPr>
            <a:spLocks noGrp="1"/>
          </p:cNvSpPr>
          <p:nvPr>
            <p:ph sz="quarter" idx="32" hasCustomPrompt="1"/>
          </p:nvPr>
        </p:nvSpPr>
        <p:spPr>
          <a:xfrm>
            <a:off x="6495086" y="2811998"/>
            <a:ext cx="4821237" cy="2660650"/>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879694952"/>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E320EF9D-83C9-45F8-AAA9-A9768470F99F}"/>
              </a:ext>
            </a:extLst>
          </p:cNvPr>
          <p:cNvSpPr/>
          <p:nvPr userDrawn="1"/>
        </p:nvSpPr>
        <p:spPr>
          <a:xfrm>
            <a:off x="0" y="2230316"/>
            <a:ext cx="12192000" cy="3346704"/>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16" name="Text Placeholder 7">
            <a:extLst>
              <a:ext uri="{FF2B5EF4-FFF2-40B4-BE49-F238E27FC236}">
                <a16:creationId xmlns="" xmlns:a16="http://schemas.microsoft.com/office/drawing/2014/main" id="{EEAB0330-0960-495D-9FAC-850DB0CAFFE5}"/>
              </a:ext>
            </a:extLst>
          </p:cNvPr>
          <p:cNvSpPr>
            <a:spLocks noGrp="1"/>
          </p:cNvSpPr>
          <p:nvPr>
            <p:ph type="body" sz="quarter" idx="25" hasCustomPrompt="1"/>
          </p:nvPr>
        </p:nvSpPr>
        <p:spPr>
          <a:xfrm>
            <a:off x="83661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19" name="Text Placeholder 2">
            <a:extLst>
              <a:ext uri="{FF2B5EF4-FFF2-40B4-BE49-F238E27FC236}">
                <a16:creationId xmlns="" xmlns:a16="http://schemas.microsoft.com/office/drawing/2014/main" id="{91323B59-309B-4779-B127-7711E7D88F11}"/>
              </a:ext>
            </a:extLst>
          </p:cNvPr>
          <p:cNvSpPr>
            <a:spLocks noGrp="1"/>
          </p:cNvSpPr>
          <p:nvPr>
            <p:ph type="body" idx="32" hasCustomPrompt="1"/>
          </p:nvPr>
        </p:nvSpPr>
        <p:spPr>
          <a:xfrm>
            <a:off x="83661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8" name="Rectangle 7">
            <a:extLst>
              <a:ext uri="{FF2B5EF4-FFF2-40B4-BE49-F238E27FC236}">
                <a16:creationId xmlns="" xmlns:a16="http://schemas.microsoft.com/office/drawing/2014/main" id="{AA57E6D8-B21E-4D49-AF8E-C735B517506B}"/>
              </a:ext>
            </a:extLst>
          </p:cNvPr>
          <p:cNvSpPr/>
          <p:nvPr userDrawn="1"/>
        </p:nvSpPr>
        <p:spPr>
          <a:xfrm>
            <a:off x="0" y="3623709"/>
            <a:ext cx="12192000" cy="54864"/>
          </a:xfrm>
          <a:prstGeom prst="rect">
            <a:avLst/>
          </a:prstGeom>
          <a:gradFill>
            <a:gsLst>
              <a:gs pos="100000">
                <a:srgbClr val="6D3B4F"/>
              </a:gs>
              <a:gs pos="0">
                <a:schemeClr val="bg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1" name="Oval 10">
            <a:extLst>
              <a:ext uri="{FF2B5EF4-FFF2-40B4-BE49-F238E27FC236}">
                <a16:creationId xmlns="" xmlns:a16="http://schemas.microsoft.com/office/drawing/2014/main" id="{02CECCEB-7C61-48C7-8F81-9ECE7ABA9E67}"/>
              </a:ext>
            </a:extLst>
          </p:cNvPr>
          <p:cNvSpPr/>
          <p:nvPr userDrawn="1"/>
        </p:nvSpPr>
        <p:spPr>
          <a:xfrm>
            <a:off x="852661"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3" name="Text Placeholder 2">
            <a:extLst>
              <a:ext uri="{FF2B5EF4-FFF2-40B4-BE49-F238E27FC236}">
                <a16:creationId xmlns="" xmlns:a16="http://schemas.microsoft.com/office/drawing/2014/main" id="{397F8095-EAF8-4F5A-B2A6-0476B8D2EAF0}"/>
              </a:ext>
            </a:extLst>
          </p:cNvPr>
          <p:cNvSpPr>
            <a:spLocks noGrp="1"/>
          </p:cNvSpPr>
          <p:nvPr>
            <p:ph type="body" idx="33" hasCustomPrompt="1"/>
          </p:nvPr>
        </p:nvSpPr>
        <p:spPr>
          <a:xfrm>
            <a:off x="9588108"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4" name="Text Placeholder 11">
            <a:extLst>
              <a:ext uri="{FF2B5EF4-FFF2-40B4-BE49-F238E27FC236}">
                <a16:creationId xmlns="" xmlns:a16="http://schemas.microsoft.com/office/drawing/2014/main" id="{FB58FA02-066D-4A4D-BFEA-4ABCF3B550BE}"/>
              </a:ext>
            </a:extLst>
          </p:cNvPr>
          <p:cNvSpPr>
            <a:spLocks noGrp="1"/>
          </p:cNvSpPr>
          <p:nvPr>
            <p:ph type="body" sz="quarter" idx="34" hasCustomPrompt="1"/>
          </p:nvPr>
        </p:nvSpPr>
        <p:spPr>
          <a:xfrm>
            <a:off x="9588108"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 xmlns:a16="http://schemas.microsoft.com/office/drawing/2014/main" id="{83A77CFD-3FEF-4E6F-BC4F-8ED7F101103B}"/>
              </a:ext>
            </a:extLst>
          </p:cNvPr>
          <p:cNvSpPr>
            <a:spLocks noGrp="1"/>
          </p:cNvSpPr>
          <p:nvPr>
            <p:ph type="body" sz="quarter" idx="35" hasCustomPrompt="1"/>
          </p:nvPr>
        </p:nvSpPr>
        <p:spPr>
          <a:xfrm>
            <a:off x="9588108"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28" name="Text Placeholder 2">
            <a:extLst>
              <a:ext uri="{FF2B5EF4-FFF2-40B4-BE49-F238E27FC236}">
                <a16:creationId xmlns="" xmlns:a16="http://schemas.microsoft.com/office/drawing/2014/main" id="{3D6E2C46-79E6-4C33-A9DE-9F0BE9199694}"/>
              </a:ext>
            </a:extLst>
          </p:cNvPr>
          <p:cNvSpPr>
            <a:spLocks noGrp="1"/>
          </p:cNvSpPr>
          <p:nvPr>
            <p:ph type="body" idx="36" hasCustomPrompt="1"/>
          </p:nvPr>
        </p:nvSpPr>
        <p:spPr>
          <a:xfrm>
            <a:off x="9588108"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29" name="Text Placeholder 2">
            <a:extLst>
              <a:ext uri="{FF2B5EF4-FFF2-40B4-BE49-F238E27FC236}">
                <a16:creationId xmlns="" xmlns:a16="http://schemas.microsoft.com/office/drawing/2014/main" id="{B18DF9D1-5757-4445-9078-38760F447FFE}"/>
              </a:ext>
            </a:extLst>
          </p:cNvPr>
          <p:cNvSpPr>
            <a:spLocks noGrp="1"/>
          </p:cNvSpPr>
          <p:nvPr>
            <p:ph type="body" idx="37" hasCustomPrompt="1"/>
          </p:nvPr>
        </p:nvSpPr>
        <p:spPr>
          <a:xfrm>
            <a:off x="3024487"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 xmlns:a16="http://schemas.microsoft.com/office/drawing/2014/main" id="{993B8732-2AA4-40C3-A4A3-44C5803BDA1C}"/>
              </a:ext>
            </a:extLst>
          </p:cNvPr>
          <p:cNvSpPr>
            <a:spLocks noGrp="1"/>
          </p:cNvSpPr>
          <p:nvPr>
            <p:ph type="body" sz="quarter" idx="38" hasCustomPrompt="1"/>
          </p:nvPr>
        </p:nvSpPr>
        <p:spPr>
          <a:xfrm>
            <a:off x="3024487"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1" name="Text Placeholder 7">
            <a:extLst>
              <a:ext uri="{FF2B5EF4-FFF2-40B4-BE49-F238E27FC236}">
                <a16:creationId xmlns="" xmlns:a16="http://schemas.microsoft.com/office/drawing/2014/main" id="{11BFD035-7AF1-47EA-9F1C-AE04879DA45D}"/>
              </a:ext>
            </a:extLst>
          </p:cNvPr>
          <p:cNvSpPr>
            <a:spLocks noGrp="1"/>
          </p:cNvSpPr>
          <p:nvPr>
            <p:ph type="body" sz="quarter" idx="39" hasCustomPrompt="1"/>
          </p:nvPr>
        </p:nvSpPr>
        <p:spPr>
          <a:xfrm>
            <a:off x="3024487"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2" name="Text Placeholder 2">
            <a:extLst>
              <a:ext uri="{FF2B5EF4-FFF2-40B4-BE49-F238E27FC236}">
                <a16:creationId xmlns="" xmlns:a16="http://schemas.microsoft.com/office/drawing/2014/main" id="{C0720D82-39E2-490D-913A-B6DA31CAC2BD}"/>
              </a:ext>
            </a:extLst>
          </p:cNvPr>
          <p:cNvSpPr>
            <a:spLocks noGrp="1"/>
          </p:cNvSpPr>
          <p:nvPr>
            <p:ph type="body" idx="40" hasCustomPrompt="1"/>
          </p:nvPr>
        </p:nvSpPr>
        <p:spPr>
          <a:xfrm>
            <a:off x="3024487"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3" name="Text Placeholder 2">
            <a:extLst>
              <a:ext uri="{FF2B5EF4-FFF2-40B4-BE49-F238E27FC236}">
                <a16:creationId xmlns="" xmlns:a16="http://schemas.microsoft.com/office/drawing/2014/main" id="{F8CB98AA-B672-4560-9A4C-F0E472D7D508}"/>
              </a:ext>
            </a:extLst>
          </p:cNvPr>
          <p:cNvSpPr>
            <a:spLocks noGrp="1"/>
          </p:cNvSpPr>
          <p:nvPr>
            <p:ph type="body" idx="41" hasCustomPrompt="1"/>
          </p:nvPr>
        </p:nvSpPr>
        <p:spPr>
          <a:xfrm>
            <a:off x="5212360"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 xmlns:a16="http://schemas.microsoft.com/office/drawing/2014/main" id="{051BF3E5-DBCA-46BD-A139-755813ECCCCA}"/>
              </a:ext>
            </a:extLst>
          </p:cNvPr>
          <p:cNvSpPr>
            <a:spLocks noGrp="1"/>
          </p:cNvSpPr>
          <p:nvPr>
            <p:ph type="body" sz="quarter" idx="42" hasCustomPrompt="1"/>
          </p:nvPr>
        </p:nvSpPr>
        <p:spPr>
          <a:xfrm>
            <a:off x="5212360"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5" name="Text Placeholder 7">
            <a:extLst>
              <a:ext uri="{FF2B5EF4-FFF2-40B4-BE49-F238E27FC236}">
                <a16:creationId xmlns="" xmlns:a16="http://schemas.microsoft.com/office/drawing/2014/main" id="{4E2B5368-5C92-477C-B64A-0B1236EC4718}"/>
              </a:ext>
            </a:extLst>
          </p:cNvPr>
          <p:cNvSpPr>
            <a:spLocks noGrp="1"/>
          </p:cNvSpPr>
          <p:nvPr>
            <p:ph type="body" sz="quarter" idx="43" hasCustomPrompt="1"/>
          </p:nvPr>
        </p:nvSpPr>
        <p:spPr>
          <a:xfrm>
            <a:off x="5212360"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36" name="Text Placeholder 2">
            <a:extLst>
              <a:ext uri="{FF2B5EF4-FFF2-40B4-BE49-F238E27FC236}">
                <a16:creationId xmlns="" xmlns:a16="http://schemas.microsoft.com/office/drawing/2014/main" id="{11C29312-F699-465F-96BC-B65A2C3356B5}"/>
              </a:ext>
            </a:extLst>
          </p:cNvPr>
          <p:cNvSpPr>
            <a:spLocks noGrp="1"/>
          </p:cNvSpPr>
          <p:nvPr>
            <p:ph type="body" idx="44" hasCustomPrompt="1"/>
          </p:nvPr>
        </p:nvSpPr>
        <p:spPr>
          <a:xfrm>
            <a:off x="5212360"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37" name="Text Placeholder 2">
            <a:extLst>
              <a:ext uri="{FF2B5EF4-FFF2-40B4-BE49-F238E27FC236}">
                <a16:creationId xmlns="" xmlns:a16="http://schemas.microsoft.com/office/drawing/2014/main" id="{D613D924-E33A-4DAE-B253-E9668378EC73}"/>
              </a:ext>
            </a:extLst>
          </p:cNvPr>
          <p:cNvSpPr>
            <a:spLocks noGrp="1"/>
          </p:cNvSpPr>
          <p:nvPr>
            <p:ph type="body" idx="45" hasCustomPrompt="1"/>
          </p:nvPr>
        </p:nvSpPr>
        <p:spPr>
          <a:xfrm>
            <a:off x="7400234" y="3891527"/>
            <a:ext cx="1728216"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8" name="Text Placeholder 11">
            <a:extLst>
              <a:ext uri="{FF2B5EF4-FFF2-40B4-BE49-F238E27FC236}">
                <a16:creationId xmlns="" xmlns:a16="http://schemas.microsoft.com/office/drawing/2014/main" id="{4C346CE6-85D2-4744-ABBA-4EB5E51EB80F}"/>
              </a:ext>
            </a:extLst>
          </p:cNvPr>
          <p:cNvSpPr>
            <a:spLocks noGrp="1"/>
          </p:cNvSpPr>
          <p:nvPr>
            <p:ph type="body" sz="quarter" idx="46" hasCustomPrompt="1"/>
          </p:nvPr>
        </p:nvSpPr>
        <p:spPr>
          <a:xfrm>
            <a:off x="7400234" y="4276617"/>
            <a:ext cx="1728216" cy="1142011"/>
          </a:xfrm>
        </p:spPr>
        <p:txBody>
          <a:bodyPr lIns="36000" tIns="0" rIns="0" bIns="0">
            <a:normAutofit/>
          </a:bodyPr>
          <a:lstStyle>
            <a:lvl1pPr marL="0" indent="0">
              <a:buClr>
                <a:schemeClr val="tx2"/>
              </a:buClr>
              <a:buSzPct val="125000"/>
              <a:buFont typeface="Wingdings" panose="05000000000000000000" pitchFamily="2" charset="2"/>
              <a:buNone/>
              <a:defRPr sz="1200"/>
            </a:lvl1pPr>
            <a:lvl2pPr marL="457200" indent="0">
              <a:buClr>
                <a:schemeClr val="tx2"/>
              </a:buClr>
              <a:buSzPct val="125000"/>
              <a:buFont typeface="Wingdings" panose="05000000000000000000" pitchFamily="2" charset="2"/>
              <a:buNone/>
              <a:defRPr sz="1200"/>
            </a:lvl2pPr>
          </a:lstStyle>
          <a:p>
            <a:pPr lvl="0"/>
            <a:r>
              <a:rPr lang="en-US" noProof="0"/>
              <a:t>Edit Master text styles</a:t>
            </a:r>
          </a:p>
          <a:p>
            <a:pPr lvl="1"/>
            <a:r>
              <a:rPr lang="en-US" noProof="0"/>
              <a:t>Second level</a:t>
            </a:r>
          </a:p>
        </p:txBody>
      </p:sp>
      <p:sp>
        <p:nvSpPr>
          <p:cNvPr id="39" name="Text Placeholder 7">
            <a:extLst>
              <a:ext uri="{FF2B5EF4-FFF2-40B4-BE49-F238E27FC236}">
                <a16:creationId xmlns="" xmlns:a16="http://schemas.microsoft.com/office/drawing/2014/main" id="{0D7E5C35-923C-473E-8BB9-F2F1AB3A2BB4}"/>
              </a:ext>
            </a:extLst>
          </p:cNvPr>
          <p:cNvSpPr>
            <a:spLocks noGrp="1"/>
          </p:cNvSpPr>
          <p:nvPr>
            <p:ph type="body" sz="quarter" idx="47" hasCustomPrompt="1"/>
          </p:nvPr>
        </p:nvSpPr>
        <p:spPr>
          <a:xfrm>
            <a:off x="7400234" y="2507927"/>
            <a:ext cx="1728216" cy="604730"/>
          </a:xfrm>
        </p:spPr>
        <p:txBody>
          <a:bodyPr lIns="36000" tIns="0" rIns="0" bIns="0" anchor="t" anchorCtr="0">
            <a:noAutofit/>
          </a:bodyPr>
          <a:lstStyle>
            <a:lvl1pPr marL="0" indent="0" algn="l">
              <a:buNone/>
              <a:defRPr sz="5000" b="1">
                <a:gradFill flip="none" rotWithShape="1">
                  <a:gsLst>
                    <a:gs pos="100000">
                      <a:schemeClr val="accent1">
                        <a:lumMod val="75000"/>
                      </a:schemeClr>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20XX</a:t>
            </a:r>
          </a:p>
        </p:txBody>
      </p:sp>
      <p:sp>
        <p:nvSpPr>
          <p:cNvPr id="40" name="Text Placeholder 2">
            <a:extLst>
              <a:ext uri="{FF2B5EF4-FFF2-40B4-BE49-F238E27FC236}">
                <a16:creationId xmlns="" xmlns:a16="http://schemas.microsoft.com/office/drawing/2014/main" id="{756DD156-6646-433D-ABE8-CB244D53D6C1}"/>
              </a:ext>
            </a:extLst>
          </p:cNvPr>
          <p:cNvSpPr>
            <a:spLocks noGrp="1"/>
          </p:cNvSpPr>
          <p:nvPr>
            <p:ph type="body" idx="48" hasCustomPrompt="1"/>
          </p:nvPr>
        </p:nvSpPr>
        <p:spPr>
          <a:xfrm>
            <a:off x="7400234" y="3136120"/>
            <a:ext cx="1728216" cy="228986"/>
          </a:xfrm>
        </p:spPr>
        <p:txBody>
          <a:bodyPr lIns="36000" tIns="0" rIns="0" bIns="0" anchor="t" anchorCtr="0">
            <a:normAutofit/>
          </a:bodyPr>
          <a:lstStyle>
            <a:lvl1pPr marL="0" indent="0">
              <a:buNone/>
              <a:defRPr sz="1400" b="0">
                <a:solidFill>
                  <a:schemeClr val="tx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Month</a:t>
            </a:r>
          </a:p>
        </p:txBody>
      </p:sp>
      <p:sp>
        <p:nvSpPr>
          <p:cNvPr id="41" name="Oval 40">
            <a:extLst>
              <a:ext uri="{FF2B5EF4-FFF2-40B4-BE49-F238E27FC236}">
                <a16:creationId xmlns="" xmlns:a16="http://schemas.microsoft.com/office/drawing/2014/main" id="{AC33C4CE-CEA6-4AC9-B1DB-8224A4517350}"/>
              </a:ext>
            </a:extLst>
          </p:cNvPr>
          <p:cNvSpPr/>
          <p:nvPr userDrawn="1"/>
        </p:nvSpPr>
        <p:spPr>
          <a:xfrm>
            <a:off x="3039908"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2" name="Oval 41">
            <a:extLst>
              <a:ext uri="{FF2B5EF4-FFF2-40B4-BE49-F238E27FC236}">
                <a16:creationId xmlns="" xmlns:a16="http://schemas.microsoft.com/office/drawing/2014/main" id="{371AA6E8-880E-404C-8BCA-7949D28E7AF8}"/>
              </a:ext>
            </a:extLst>
          </p:cNvPr>
          <p:cNvSpPr/>
          <p:nvPr userDrawn="1"/>
        </p:nvSpPr>
        <p:spPr>
          <a:xfrm>
            <a:off x="5227155"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3" name="Oval 42">
            <a:extLst>
              <a:ext uri="{FF2B5EF4-FFF2-40B4-BE49-F238E27FC236}">
                <a16:creationId xmlns="" xmlns:a16="http://schemas.microsoft.com/office/drawing/2014/main" id="{D7D3B90E-8FC3-4B84-A2BB-8862D5EC070B}"/>
              </a:ext>
            </a:extLst>
          </p:cNvPr>
          <p:cNvSpPr/>
          <p:nvPr userDrawn="1"/>
        </p:nvSpPr>
        <p:spPr>
          <a:xfrm>
            <a:off x="7414402"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4" name="Oval 43">
            <a:extLst>
              <a:ext uri="{FF2B5EF4-FFF2-40B4-BE49-F238E27FC236}">
                <a16:creationId xmlns="" xmlns:a16="http://schemas.microsoft.com/office/drawing/2014/main" id="{43E9DB54-6797-4300-B6CA-0A9CF186B458}"/>
              </a:ext>
            </a:extLst>
          </p:cNvPr>
          <p:cNvSpPr/>
          <p:nvPr userDrawn="1"/>
        </p:nvSpPr>
        <p:spPr>
          <a:xfrm>
            <a:off x="9601649" y="3559701"/>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45" name="Picture Placeholder 11">
            <a:extLst>
              <a:ext uri="{FF2B5EF4-FFF2-40B4-BE49-F238E27FC236}">
                <a16:creationId xmlns="" xmlns:a16="http://schemas.microsoft.com/office/drawing/2014/main" id="{48D7F0F9-4118-4257-9D45-A5772C2110D7}"/>
              </a:ext>
            </a:extLst>
          </p:cNvPr>
          <p:cNvSpPr>
            <a:spLocks noGrp="1"/>
          </p:cNvSpPr>
          <p:nvPr>
            <p:ph type="pic" sz="quarter" idx="49"/>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817875865"/>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hasCustomPrompt="1"/>
          </p:nvPr>
        </p:nvSpPr>
        <p:spPr>
          <a:xfrm>
            <a:off x="836614" y="740998"/>
            <a:ext cx="2759105" cy="568800"/>
          </a:xfrm>
        </p:spPr>
        <p:txBody>
          <a:bodyPr lIns="36000" tIns="0" rIns="0" bIns="0">
            <a:noAutofit/>
          </a:bodyPr>
          <a:lstStyle/>
          <a:p>
            <a:r>
              <a:rPr lang="en-US" noProof="0"/>
              <a:t>Title Here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5" y="1377833"/>
            <a:ext cx="27608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able Placeholder 9">
            <a:extLst>
              <a:ext uri="{FF2B5EF4-FFF2-40B4-BE49-F238E27FC236}">
                <a16:creationId xmlns="" xmlns:a16="http://schemas.microsoft.com/office/drawing/2014/main" id="{36EC64A7-7FE6-41B3-B27F-E6B0C0BAA1FD}"/>
              </a:ext>
            </a:extLst>
          </p:cNvPr>
          <p:cNvSpPr>
            <a:spLocks noGrp="1"/>
          </p:cNvSpPr>
          <p:nvPr>
            <p:ph type="tbl" sz="quarter" idx="25"/>
          </p:nvPr>
        </p:nvSpPr>
        <p:spPr>
          <a:xfrm>
            <a:off x="3983038" y="740998"/>
            <a:ext cx="6159583" cy="4650632"/>
          </a:xfrm>
        </p:spPr>
        <p:txBody>
          <a:bodyPr anchor="ctr" anchorCtr="0">
            <a:noAutofit/>
          </a:bodyPr>
          <a:lstStyle>
            <a:lvl1pPr marL="0" indent="0" algn="ctr">
              <a:buNone/>
              <a:defRPr sz="1800"/>
            </a:lvl1pPr>
          </a:lstStyle>
          <a:p>
            <a:r>
              <a:rPr lang="en-US" noProof="0"/>
              <a:t>Click icon to add table</a:t>
            </a:r>
            <a:endParaRPr lang="en-US" noProof="0" dirty="0"/>
          </a:p>
        </p:txBody>
      </p:sp>
      <p:sp>
        <p:nvSpPr>
          <p:cNvPr id="11" name="Picture Placeholder 11">
            <a:extLst>
              <a:ext uri="{FF2B5EF4-FFF2-40B4-BE49-F238E27FC236}">
                <a16:creationId xmlns="" xmlns:a16="http://schemas.microsoft.com/office/drawing/2014/main" id="{48D7F0F9-4118-4257-9D45-A5772C2110D7}"/>
              </a:ext>
            </a:extLst>
          </p:cNvPr>
          <p:cNvSpPr>
            <a:spLocks noGrp="1"/>
          </p:cNvSpPr>
          <p:nvPr>
            <p:ph type="pic" sz="quarter" idx="26"/>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213438182"/>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E320EF9D-83C9-45F8-AAA9-A9768470F99F}"/>
              </a:ext>
            </a:extLst>
          </p:cNvPr>
          <p:cNvSpPr/>
          <p:nvPr userDrawn="1"/>
        </p:nvSpPr>
        <p:spPr>
          <a:xfrm>
            <a:off x="0" y="1613512"/>
            <a:ext cx="12192000" cy="2743200"/>
          </a:xfrm>
          <a:prstGeom prst="rect">
            <a:avLst/>
          </a:prstGeom>
          <a:gradFill>
            <a:gsLst>
              <a:gs pos="0">
                <a:schemeClr val="accent1">
                  <a:lumMod val="75000"/>
                  <a:alpha val="20000"/>
                </a:schemeClr>
              </a:gs>
              <a:gs pos="100000">
                <a:schemeClr val="bg2">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Picture Placeholder 11">
            <a:extLst>
              <a:ext uri="{FF2B5EF4-FFF2-40B4-BE49-F238E27FC236}">
                <a16:creationId xmlns="" xmlns:a16="http://schemas.microsoft.com/office/drawing/2014/main" id="{9CB4EFCF-84EC-4420-9A2B-7C028E7505B0}"/>
              </a:ext>
            </a:extLst>
          </p:cNvPr>
          <p:cNvSpPr>
            <a:spLocks noGrp="1"/>
          </p:cNvSpPr>
          <p:nvPr>
            <p:ph type="pic" sz="quarter" idx="49"/>
          </p:nvPr>
        </p:nvSpPr>
        <p:spPr>
          <a:xfrm>
            <a:off x="47244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2" name="Picture Placeholder 11">
            <a:extLst>
              <a:ext uri="{FF2B5EF4-FFF2-40B4-BE49-F238E27FC236}">
                <a16:creationId xmlns="" xmlns:a16="http://schemas.microsoft.com/office/drawing/2014/main" id="{3C20DBAD-9FE7-4F62-B952-1D72DC8B9A73}"/>
              </a:ext>
            </a:extLst>
          </p:cNvPr>
          <p:cNvSpPr>
            <a:spLocks noGrp="1"/>
          </p:cNvSpPr>
          <p:nvPr>
            <p:ph type="pic" sz="quarter" idx="50"/>
          </p:nvPr>
        </p:nvSpPr>
        <p:spPr>
          <a:xfrm>
            <a:off x="1981200"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43" name="Picture Placeholder 11">
            <a:extLst>
              <a:ext uri="{FF2B5EF4-FFF2-40B4-BE49-F238E27FC236}">
                <a16:creationId xmlns="" xmlns:a16="http://schemas.microsoft.com/office/drawing/2014/main" id="{6AE95BF3-594D-4F6F-95D5-18D8A51D5197}"/>
              </a:ext>
            </a:extLst>
          </p:cNvPr>
          <p:cNvSpPr>
            <a:spLocks noGrp="1"/>
          </p:cNvSpPr>
          <p:nvPr>
            <p:ph type="pic" sz="quarter" idx="51"/>
          </p:nvPr>
        </p:nvSpPr>
        <p:spPr>
          <a:xfrm>
            <a:off x="7466232" y="1613512"/>
            <a:ext cx="2743200" cy="2743200"/>
          </a:xfrm>
        </p:spPr>
        <p:txBody>
          <a:bodyPr anchor="ctr" anchorCtr="0">
            <a:noAutofit/>
          </a:bodyPr>
          <a:lstStyle>
            <a:lvl1pPr marL="0" indent="0" algn="ctr">
              <a:buNone/>
              <a:defRPr sz="1800"/>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23988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23988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19" name="Text Placeholder 2">
            <a:extLst>
              <a:ext uri="{FF2B5EF4-FFF2-40B4-BE49-F238E27FC236}">
                <a16:creationId xmlns="" xmlns:a16="http://schemas.microsoft.com/office/drawing/2014/main" id="{91323B59-309B-4779-B127-7711E7D88F11}"/>
              </a:ext>
            </a:extLst>
          </p:cNvPr>
          <p:cNvSpPr>
            <a:spLocks noGrp="1"/>
          </p:cNvSpPr>
          <p:nvPr>
            <p:ph type="body" idx="32" hasCustomPrompt="1"/>
          </p:nvPr>
        </p:nvSpPr>
        <p:spPr>
          <a:xfrm>
            <a:off x="23988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9" name="Text Placeholder 2">
            <a:extLst>
              <a:ext uri="{FF2B5EF4-FFF2-40B4-BE49-F238E27FC236}">
                <a16:creationId xmlns="" xmlns:a16="http://schemas.microsoft.com/office/drawing/2014/main" id="{B18DF9D1-5757-4445-9078-38760F447FFE}"/>
              </a:ext>
            </a:extLst>
          </p:cNvPr>
          <p:cNvSpPr>
            <a:spLocks noGrp="1"/>
          </p:cNvSpPr>
          <p:nvPr>
            <p:ph type="body" idx="37" hasCustomPrompt="1"/>
          </p:nvPr>
        </p:nvSpPr>
        <p:spPr>
          <a:xfrm>
            <a:off x="5142000"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0" name="Text Placeholder 11">
            <a:extLst>
              <a:ext uri="{FF2B5EF4-FFF2-40B4-BE49-F238E27FC236}">
                <a16:creationId xmlns="" xmlns:a16="http://schemas.microsoft.com/office/drawing/2014/main" id="{993B8732-2AA4-40C3-A4A3-44C5803BDA1C}"/>
              </a:ext>
            </a:extLst>
          </p:cNvPr>
          <p:cNvSpPr>
            <a:spLocks noGrp="1"/>
          </p:cNvSpPr>
          <p:nvPr>
            <p:ph type="body" sz="quarter" idx="38" hasCustomPrompt="1"/>
          </p:nvPr>
        </p:nvSpPr>
        <p:spPr>
          <a:xfrm>
            <a:off x="5142000"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2" name="Text Placeholder 2">
            <a:extLst>
              <a:ext uri="{FF2B5EF4-FFF2-40B4-BE49-F238E27FC236}">
                <a16:creationId xmlns="" xmlns:a16="http://schemas.microsoft.com/office/drawing/2014/main" id="{C0720D82-39E2-490D-913A-B6DA31CAC2BD}"/>
              </a:ext>
            </a:extLst>
          </p:cNvPr>
          <p:cNvSpPr>
            <a:spLocks noGrp="1"/>
          </p:cNvSpPr>
          <p:nvPr>
            <p:ph type="body" idx="40" hasCustomPrompt="1"/>
          </p:nvPr>
        </p:nvSpPr>
        <p:spPr>
          <a:xfrm>
            <a:off x="5142000"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33" name="Text Placeholder 2">
            <a:extLst>
              <a:ext uri="{FF2B5EF4-FFF2-40B4-BE49-F238E27FC236}">
                <a16:creationId xmlns="" xmlns:a16="http://schemas.microsoft.com/office/drawing/2014/main" id="{F8CB98AA-B672-4560-9A4C-F0E472D7D508}"/>
              </a:ext>
            </a:extLst>
          </p:cNvPr>
          <p:cNvSpPr>
            <a:spLocks noGrp="1"/>
          </p:cNvSpPr>
          <p:nvPr>
            <p:ph type="body" idx="41" hasCustomPrompt="1"/>
          </p:nvPr>
        </p:nvSpPr>
        <p:spPr>
          <a:xfrm>
            <a:off x="7900579" y="4492967"/>
            <a:ext cx="1908000" cy="334918"/>
          </a:xfrm>
        </p:spPr>
        <p:txBody>
          <a:bodyPr lIns="36000" tIns="0" rIns="0" bIns="0" anchor="b">
            <a:normAutofit/>
          </a:bodyPr>
          <a:lstStyle>
            <a:lvl1pPr marL="0" indent="0" algn="ctr">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4" name="Text Placeholder 11">
            <a:extLst>
              <a:ext uri="{FF2B5EF4-FFF2-40B4-BE49-F238E27FC236}">
                <a16:creationId xmlns="" xmlns:a16="http://schemas.microsoft.com/office/drawing/2014/main" id="{051BF3E5-DBCA-46BD-A139-755813ECCCCA}"/>
              </a:ext>
            </a:extLst>
          </p:cNvPr>
          <p:cNvSpPr>
            <a:spLocks noGrp="1"/>
          </p:cNvSpPr>
          <p:nvPr>
            <p:ph type="body" sz="quarter" idx="42" hasCustomPrompt="1"/>
          </p:nvPr>
        </p:nvSpPr>
        <p:spPr>
          <a:xfrm>
            <a:off x="7900579" y="4878058"/>
            <a:ext cx="1908000" cy="234269"/>
          </a:xfrm>
        </p:spPr>
        <p:txBody>
          <a:bodyPr lIns="36000" tIns="0" rIns="0" bIns="0">
            <a:noAutofit/>
          </a:bodyPr>
          <a:lstStyle>
            <a:lvl1pPr marL="0" indent="0" algn="ctr">
              <a:buClr>
                <a:schemeClr val="tx2"/>
              </a:buClr>
              <a:buSzPct val="125000"/>
              <a:buFont typeface="Wingdings" panose="05000000000000000000" pitchFamily="2" charset="2"/>
              <a:buNone/>
              <a:defRPr sz="1400">
                <a:solidFill>
                  <a:schemeClr val="tx2"/>
                </a:solidFill>
              </a:defRPr>
            </a:lvl1pPr>
            <a:lvl2pPr marL="457200" indent="0" algn="ctr">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p:txBody>
      </p:sp>
      <p:sp>
        <p:nvSpPr>
          <p:cNvPr id="36" name="Text Placeholder 2">
            <a:extLst>
              <a:ext uri="{FF2B5EF4-FFF2-40B4-BE49-F238E27FC236}">
                <a16:creationId xmlns="" xmlns:a16="http://schemas.microsoft.com/office/drawing/2014/main" id="{11C29312-F699-465F-96BC-B65A2C3356B5}"/>
              </a:ext>
            </a:extLst>
          </p:cNvPr>
          <p:cNvSpPr>
            <a:spLocks noGrp="1"/>
          </p:cNvSpPr>
          <p:nvPr>
            <p:ph type="body" idx="44" hasCustomPrompt="1"/>
          </p:nvPr>
        </p:nvSpPr>
        <p:spPr>
          <a:xfrm>
            <a:off x="7900579" y="5138591"/>
            <a:ext cx="1908000" cy="693882"/>
          </a:xfrm>
        </p:spPr>
        <p:txBody>
          <a:bodyPr lIns="36000" tIns="0" rIns="0" bIns="0" anchor="t" anchorCtr="0">
            <a:normAutofit/>
          </a:bodyPr>
          <a:lstStyle>
            <a:lvl1pPr marL="0" indent="0" algn="ctr">
              <a:buNone/>
              <a:defRPr sz="1200" b="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a:t>
            </a:r>
          </a:p>
        </p:txBody>
      </p:sp>
      <p:sp>
        <p:nvSpPr>
          <p:cNvPr id="2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977320891"/>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61888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5" name="Text Placeholder 2">
            <a:extLst>
              <a:ext uri="{FF2B5EF4-FFF2-40B4-BE49-F238E27FC236}">
                <a16:creationId xmlns="" xmlns:a16="http://schemas.microsoft.com/office/drawing/2014/main" id="{E6BA5EAA-9D1F-41A8-B061-8C18B61C4F65}"/>
              </a:ext>
            </a:extLst>
          </p:cNvPr>
          <p:cNvSpPr>
            <a:spLocks noGrp="1"/>
          </p:cNvSpPr>
          <p:nvPr>
            <p:ph type="body" idx="1" hasCustomPrompt="1"/>
          </p:nvPr>
        </p:nvSpPr>
        <p:spPr>
          <a:xfrm>
            <a:off x="1975465"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 xmlns:a16="http://schemas.microsoft.com/office/drawing/2014/main" id="{60E8EB22-EE54-4319-BFD9-B51D4D584ADF}"/>
              </a:ext>
            </a:extLst>
          </p:cNvPr>
          <p:cNvSpPr>
            <a:spLocks noGrp="1"/>
          </p:cNvSpPr>
          <p:nvPr>
            <p:ph type="body" sz="quarter" idx="13" hasCustomPrompt="1"/>
          </p:nvPr>
        </p:nvSpPr>
        <p:spPr>
          <a:xfrm>
            <a:off x="1975465"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 xmlns:a16="http://schemas.microsoft.com/office/drawing/2014/main" id="{50604DC3-2547-4A5A-8AF8-1051ADC267D3}"/>
              </a:ext>
            </a:extLst>
          </p:cNvPr>
          <p:cNvSpPr>
            <a:spLocks noGrp="1"/>
          </p:cNvSpPr>
          <p:nvPr>
            <p:ph type="pic" sz="quarter" idx="25"/>
          </p:nvPr>
        </p:nvSpPr>
        <p:spPr>
          <a:xfrm>
            <a:off x="836614"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47" name="Text Placeholder 2">
            <a:extLst>
              <a:ext uri="{FF2B5EF4-FFF2-40B4-BE49-F238E27FC236}">
                <a16:creationId xmlns="" xmlns:a16="http://schemas.microsoft.com/office/drawing/2014/main" id="{D21D8720-648F-4748-B19E-15B596D77B9F}"/>
              </a:ext>
            </a:extLst>
          </p:cNvPr>
          <p:cNvSpPr>
            <a:spLocks noGrp="1"/>
          </p:cNvSpPr>
          <p:nvPr>
            <p:ph type="body" idx="26" hasCustomPrompt="1"/>
          </p:nvPr>
        </p:nvSpPr>
        <p:spPr>
          <a:xfrm>
            <a:off x="1975465"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8" name="Text Placeholder 11">
            <a:extLst>
              <a:ext uri="{FF2B5EF4-FFF2-40B4-BE49-F238E27FC236}">
                <a16:creationId xmlns="" xmlns:a16="http://schemas.microsoft.com/office/drawing/2014/main" id="{E31B211B-885A-40F6-A25D-6EDF68FBD3A5}"/>
              </a:ext>
            </a:extLst>
          </p:cNvPr>
          <p:cNvSpPr>
            <a:spLocks noGrp="1"/>
          </p:cNvSpPr>
          <p:nvPr>
            <p:ph type="body" sz="quarter" idx="27" hasCustomPrompt="1"/>
          </p:nvPr>
        </p:nvSpPr>
        <p:spPr>
          <a:xfrm>
            <a:off x="1975465"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49" name="Picture Placeholder 11">
            <a:extLst>
              <a:ext uri="{FF2B5EF4-FFF2-40B4-BE49-F238E27FC236}">
                <a16:creationId xmlns="" xmlns:a16="http://schemas.microsoft.com/office/drawing/2014/main" id="{C2F4D19D-CC90-455D-8947-5DCD00EA921C}"/>
              </a:ext>
            </a:extLst>
          </p:cNvPr>
          <p:cNvSpPr>
            <a:spLocks noGrp="1"/>
          </p:cNvSpPr>
          <p:nvPr>
            <p:ph type="pic" sz="quarter" idx="28"/>
          </p:nvPr>
        </p:nvSpPr>
        <p:spPr>
          <a:xfrm>
            <a:off x="836614"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 xmlns:a16="http://schemas.microsoft.com/office/drawing/2014/main" id="{D5CAA23C-172B-4B6C-BB10-4F4DB6CFD19B}"/>
              </a:ext>
            </a:extLst>
          </p:cNvPr>
          <p:cNvSpPr>
            <a:spLocks noGrp="1"/>
          </p:cNvSpPr>
          <p:nvPr>
            <p:ph type="body" idx="29" hasCustomPrompt="1"/>
          </p:nvPr>
        </p:nvSpPr>
        <p:spPr>
          <a:xfrm>
            <a:off x="5532112"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 xmlns:a16="http://schemas.microsoft.com/office/drawing/2014/main" id="{5873C0A4-108E-4DD1-A604-311D061489DF}"/>
              </a:ext>
            </a:extLst>
          </p:cNvPr>
          <p:cNvSpPr>
            <a:spLocks noGrp="1"/>
          </p:cNvSpPr>
          <p:nvPr>
            <p:ph type="body" sz="quarter" idx="30" hasCustomPrompt="1"/>
          </p:nvPr>
        </p:nvSpPr>
        <p:spPr>
          <a:xfrm>
            <a:off x="5532112"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 xmlns:a16="http://schemas.microsoft.com/office/drawing/2014/main" id="{FA4996C0-7B37-42C4-BDFF-F0C54D4A88C9}"/>
              </a:ext>
            </a:extLst>
          </p:cNvPr>
          <p:cNvSpPr>
            <a:spLocks noGrp="1"/>
          </p:cNvSpPr>
          <p:nvPr>
            <p:ph type="pic" sz="quarter" idx="31"/>
          </p:nvPr>
        </p:nvSpPr>
        <p:spPr>
          <a:xfrm>
            <a:off x="4393261"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3" name="Text Placeholder 2">
            <a:extLst>
              <a:ext uri="{FF2B5EF4-FFF2-40B4-BE49-F238E27FC236}">
                <a16:creationId xmlns="" xmlns:a16="http://schemas.microsoft.com/office/drawing/2014/main" id="{FE2C9DE6-67CA-4E0C-8A51-B7AC8BD5AE98}"/>
              </a:ext>
            </a:extLst>
          </p:cNvPr>
          <p:cNvSpPr>
            <a:spLocks noGrp="1"/>
          </p:cNvSpPr>
          <p:nvPr>
            <p:ph type="body" idx="32" hasCustomPrompt="1"/>
          </p:nvPr>
        </p:nvSpPr>
        <p:spPr>
          <a:xfrm>
            <a:off x="5532112"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4" name="Text Placeholder 11">
            <a:extLst>
              <a:ext uri="{FF2B5EF4-FFF2-40B4-BE49-F238E27FC236}">
                <a16:creationId xmlns="" xmlns:a16="http://schemas.microsoft.com/office/drawing/2014/main" id="{052A6B3A-E7C7-42AC-A91D-7921E2DCA42A}"/>
              </a:ext>
            </a:extLst>
          </p:cNvPr>
          <p:cNvSpPr>
            <a:spLocks noGrp="1"/>
          </p:cNvSpPr>
          <p:nvPr>
            <p:ph type="body" sz="quarter" idx="33" hasCustomPrompt="1"/>
          </p:nvPr>
        </p:nvSpPr>
        <p:spPr>
          <a:xfrm>
            <a:off x="5532112"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5" name="Picture Placeholder 11">
            <a:extLst>
              <a:ext uri="{FF2B5EF4-FFF2-40B4-BE49-F238E27FC236}">
                <a16:creationId xmlns="" xmlns:a16="http://schemas.microsoft.com/office/drawing/2014/main" id="{BDE373C5-22C4-4D2E-B2C9-747EA0C709E1}"/>
              </a:ext>
            </a:extLst>
          </p:cNvPr>
          <p:cNvSpPr>
            <a:spLocks noGrp="1"/>
          </p:cNvSpPr>
          <p:nvPr>
            <p:ph type="pic" sz="quarter" idx="34"/>
          </p:nvPr>
        </p:nvSpPr>
        <p:spPr>
          <a:xfrm>
            <a:off x="4393261"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6" name="Text Placeholder 2">
            <a:extLst>
              <a:ext uri="{FF2B5EF4-FFF2-40B4-BE49-F238E27FC236}">
                <a16:creationId xmlns="" xmlns:a16="http://schemas.microsoft.com/office/drawing/2014/main" id="{DF658B1C-69F4-44D8-97E9-5536A307168D}"/>
              </a:ext>
            </a:extLst>
          </p:cNvPr>
          <p:cNvSpPr>
            <a:spLocks noGrp="1"/>
          </p:cNvSpPr>
          <p:nvPr>
            <p:ph type="body" idx="35" hasCustomPrompt="1"/>
          </p:nvPr>
        </p:nvSpPr>
        <p:spPr>
          <a:xfrm>
            <a:off x="9088759" y="2564315"/>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7" name="Text Placeholder 11">
            <a:extLst>
              <a:ext uri="{FF2B5EF4-FFF2-40B4-BE49-F238E27FC236}">
                <a16:creationId xmlns="" xmlns:a16="http://schemas.microsoft.com/office/drawing/2014/main" id="{E49F5D3C-52A4-4CF3-9C76-8E7F4AD06745}"/>
              </a:ext>
            </a:extLst>
          </p:cNvPr>
          <p:cNvSpPr>
            <a:spLocks noGrp="1"/>
          </p:cNvSpPr>
          <p:nvPr>
            <p:ph type="body" sz="quarter" idx="36" hasCustomPrompt="1"/>
          </p:nvPr>
        </p:nvSpPr>
        <p:spPr>
          <a:xfrm>
            <a:off x="9088759" y="2949406"/>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8" name="Picture Placeholder 11">
            <a:extLst>
              <a:ext uri="{FF2B5EF4-FFF2-40B4-BE49-F238E27FC236}">
                <a16:creationId xmlns="" xmlns:a16="http://schemas.microsoft.com/office/drawing/2014/main" id="{1AEC50E2-8D09-4E52-90BC-C296ED16B937}"/>
              </a:ext>
            </a:extLst>
          </p:cNvPr>
          <p:cNvSpPr>
            <a:spLocks noGrp="1"/>
          </p:cNvSpPr>
          <p:nvPr>
            <p:ph type="pic" sz="quarter" idx="37"/>
          </p:nvPr>
        </p:nvSpPr>
        <p:spPr>
          <a:xfrm>
            <a:off x="7949908" y="2647025"/>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9" name="Text Placeholder 2">
            <a:extLst>
              <a:ext uri="{FF2B5EF4-FFF2-40B4-BE49-F238E27FC236}">
                <a16:creationId xmlns="" xmlns:a16="http://schemas.microsoft.com/office/drawing/2014/main" id="{1A890E15-BFA6-4C98-BF47-CD2501130937}"/>
              </a:ext>
            </a:extLst>
          </p:cNvPr>
          <p:cNvSpPr>
            <a:spLocks noGrp="1"/>
          </p:cNvSpPr>
          <p:nvPr>
            <p:ph type="body" idx="38" hasCustomPrompt="1"/>
          </p:nvPr>
        </p:nvSpPr>
        <p:spPr>
          <a:xfrm>
            <a:off x="9088759" y="4130482"/>
            <a:ext cx="2271681" cy="334918"/>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60" name="Text Placeholder 11">
            <a:extLst>
              <a:ext uri="{FF2B5EF4-FFF2-40B4-BE49-F238E27FC236}">
                <a16:creationId xmlns="" xmlns:a16="http://schemas.microsoft.com/office/drawing/2014/main" id="{65EAB51A-2C46-46D9-9E90-A9C9D9770648}"/>
              </a:ext>
            </a:extLst>
          </p:cNvPr>
          <p:cNvSpPr>
            <a:spLocks noGrp="1"/>
          </p:cNvSpPr>
          <p:nvPr>
            <p:ph type="body" sz="quarter" idx="39" hasCustomPrompt="1"/>
          </p:nvPr>
        </p:nvSpPr>
        <p:spPr>
          <a:xfrm>
            <a:off x="9088759" y="4515573"/>
            <a:ext cx="2271681" cy="65881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61" name="Picture Placeholder 11">
            <a:extLst>
              <a:ext uri="{FF2B5EF4-FFF2-40B4-BE49-F238E27FC236}">
                <a16:creationId xmlns="" xmlns:a16="http://schemas.microsoft.com/office/drawing/2014/main" id="{A8E96B85-B153-4EB9-8F26-0E948B5DC173}"/>
              </a:ext>
            </a:extLst>
          </p:cNvPr>
          <p:cNvSpPr>
            <a:spLocks noGrp="1"/>
          </p:cNvSpPr>
          <p:nvPr>
            <p:ph type="pic" sz="quarter" idx="40"/>
          </p:nvPr>
        </p:nvSpPr>
        <p:spPr>
          <a:xfrm>
            <a:off x="7949908" y="4213192"/>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6" name="Picture Placeholder 11">
            <a:extLst>
              <a:ext uri="{FF2B5EF4-FFF2-40B4-BE49-F238E27FC236}">
                <a16:creationId xmlns="" xmlns:a16="http://schemas.microsoft.com/office/drawing/2014/main" id="{48D7F0F9-4118-4257-9D45-A5772C2110D7}"/>
              </a:ext>
            </a:extLst>
          </p:cNvPr>
          <p:cNvSpPr>
            <a:spLocks noGrp="1"/>
          </p:cNvSpPr>
          <p:nvPr>
            <p:ph type="pic" sz="quarter" idx="41"/>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618587057"/>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hart and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6298520" cy="568800"/>
          </a:xfrm>
        </p:spPr>
        <p:txBody>
          <a:bodyPr lIns="36000" tIns="0" rIns="0" bIns="0">
            <a:noAutofit/>
          </a:bodyPr>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5" y="1377833"/>
            <a:ext cx="2497428" cy="1630062"/>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Chart Placeholder 7">
            <a:extLst>
              <a:ext uri="{FF2B5EF4-FFF2-40B4-BE49-F238E27FC236}">
                <a16:creationId xmlns="" xmlns:a16="http://schemas.microsoft.com/office/drawing/2014/main" id="{1E42105A-8901-45BF-9233-D1C9076AA50C}"/>
              </a:ext>
            </a:extLst>
          </p:cNvPr>
          <p:cNvSpPr>
            <a:spLocks noGrp="1"/>
          </p:cNvSpPr>
          <p:nvPr>
            <p:ph type="chart" sz="quarter" idx="26"/>
          </p:nvPr>
        </p:nvSpPr>
        <p:spPr>
          <a:xfrm>
            <a:off x="3404384" y="1377832"/>
            <a:ext cx="3730750" cy="3782007"/>
          </a:xfrm>
        </p:spPr>
        <p:txBody>
          <a:bodyPr anchor="ctr" anchorCtr="0">
            <a:noAutofit/>
          </a:bodyPr>
          <a:lstStyle>
            <a:lvl1pPr marL="0" indent="0" algn="ctr">
              <a:buNone/>
              <a:defRPr sz="1800"/>
            </a:lvl1pPr>
          </a:lstStyle>
          <a:p>
            <a:r>
              <a:rPr lang="en-US" noProof="0"/>
              <a:t>Click icon to add chart</a:t>
            </a:r>
            <a:endParaRPr lang="en-US" noProof="0" dirty="0"/>
          </a:p>
        </p:txBody>
      </p:sp>
      <p:sp>
        <p:nvSpPr>
          <p:cNvPr id="13" name="Rectangle 12">
            <a:extLst>
              <a:ext uri="{FF2B5EF4-FFF2-40B4-BE49-F238E27FC236}">
                <a16:creationId xmlns="" xmlns:a16="http://schemas.microsoft.com/office/drawing/2014/main" id="{797107B0-5001-4D98-9D90-6DB407B0C99E}"/>
              </a:ext>
            </a:extLst>
          </p:cNvPr>
          <p:cNvSpPr/>
          <p:nvPr userDrawn="1"/>
        </p:nvSpPr>
        <p:spPr>
          <a:xfrm>
            <a:off x="7219540" y="1527734"/>
            <a:ext cx="329184" cy="32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5" name="Rectangle 14">
            <a:extLst>
              <a:ext uri="{FF2B5EF4-FFF2-40B4-BE49-F238E27FC236}">
                <a16:creationId xmlns="" xmlns:a16="http://schemas.microsoft.com/office/drawing/2014/main" id="{B55BAF7D-E84D-4AEA-9267-5A89F2D57394}"/>
              </a:ext>
            </a:extLst>
          </p:cNvPr>
          <p:cNvSpPr/>
          <p:nvPr userDrawn="1"/>
        </p:nvSpPr>
        <p:spPr>
          <a:xfrm>
            <a:off x="9664979" y="1527734"/>
            <a:ext cx="329184" cy="3276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6" name="Rectangle 15">
            <a:extLst>
              <a:ext uri="{FF2B5EF4-FFF2-40B4-BE49-F238E27FC236}">
                <a16:creationId xmlns="" xmlns:a16="http://schemas.microsoft.com/office/drawing/2014/main" id="{F7C2C2B5-DF2F-44D9-8AD0-91755942639B}"/>
              </a:ext>
            </a:extLst>
          </p:cNvPr>
          <p:cNvSpPr/>
          <p:nvPr userDrawn="1"/>
        </p:nvSpPr>
        <p:spPr>
          <a:xfrm>
            <a:off x="7219540" y="2784622"/>
            <a:ext cx="329184" cy="3276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7" name="Rectangle 16">
            <a:extLst>
              <a:ext uri="{FF2B5EF4-FFF2-40B4-BE49-F238E27FC236}">
                <a16:creationId xmlns="" xmlns:a16="http://schemas.microsoft.com/office/drawing/2014/main" id="{060C2358-0880-4DCC-B591-574B77C88AF3}"/>
              </a:ext>
            </a:extLst>
          </p:cNvPr>
          <p:cNvSpPr/>
          <p:nvPr userDrawn="1"/>
        </p:nvSpPr>
        <p:spPr>
          <a:xfrm>
            <a:off x="9664979" y="2784622"/>
            <a:ext cx="329184" cy="327600"/>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817B18BE-4EA4-4304-9B25-9AFC3F1868EC}"/>
              </a:ext>
            </a:extLst>
          </p:cNvPr>
          <p:cNvSpPr/>
          <p:nvPr userDrawn="1"/>
        </p:nvSpPr>
        <p:spPr>
          <a:xfrm>
            <a:off x="7219540" y="4041509"/>
            <a:ext cx="329184" cy="3276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19" name="Rectangle 18">
            <a:extLst>
              <a:ext uri="{FF2B5EF4-FFF2-40B4-BE49-F238E27FC236}">
                <a16:creationId xmlns="" xmlns:a16="http://schemas.microsoft.com/office/drawing/2014/main" id="{9A40C470-7D62-4550-AD27-E5BE738863B2}"/>
              </a:ext>
            </a:extLst>
          </p:cNvPr>
          <p:cNvSpPr/>
          <p:nvPr userDrawn="1"/>
        </p:nvSpPr>
        <p:spPr>
          <a:xfrm>
            <a:off x="9664979" y="4041509"/>
            <a:ext cx="329184" cy="3276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0" name="Text Placeholder 2">
            <a:extLst>
              <a:ext uri="{FF2B5EF4-FFF2-40B4-BE49-F238E27FC236}">
                <a16:creationId xmlns="" xmlns:a16="http://schemas.microsoft.com/office/drawing/2014/main" id="{31BD8106-14EB-4162-8957-82C7E455BE36}"/>
              </a:ext>
            </a:extLst>
          </p:cNvPr>
          <p:cNvSpPr>
            <a:spLocks noGrp="1"/>
          </p:cNvSpPr>
          <p:nvPr>
            <p:ph type="body" idx="1" hasCustomPrompt="1"/>
          </p:nvPr>
        </p:nvSpPr>
        <p:spPr>
          <a:xfrm>
            <a:off x="723059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1" name="Text Placeholder 11">
            <a:extLst>
              <a:ext uri="{FF2B5EF4-FFF2-40B4-BE49-F238E27FC236}">
                <a16:creationId xmlns="" xmlns:a16="http://schemas.microsoft.com/office/drawing/2014/main" id="{FE4100F4-A1CC-43D0-96D1-E78EC88BAC6E}"/>
              </a:ext>
            </a:extLst>
          </p:cNvPr>
          <p:cNvSpPr>
            <a:spLocks noGrp="1"/>
          </p:cNvSpPr>
          <p:nvPr>
            <p:ph type="body" sz="quarter" idx="13" hasCustomPrompt="1"/>
          </p:nvPr>
        </p:nvSpPr>
        <p:spPr>
          <a:xfrm>
            <a:off x="723059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2" name="Text Placeholder 2">
            <a:extLst>
              <a:ext uri="{FF2B5EF4-FFF2-40B4-BE49-F238E27FC236}">
                <a16:creationId xmlns="" xmlns:a16="http://schemas.microsoft.com/office/drawing/2014/main" id="{C4F231A8-6423-4204-8A45-BD1BAAD2C15D}"/>
              </a:ext>
            </a:extLst>
          </p:cNvPr>
          <p:cNvSpPr>
            <a:spLocks noGrp="1"/>
          </p:cNvSpPr>
          <p:nvPr>
            <p:ph type="body" idx="27" hasCustomPrompt="1"/>
          </p:nvPr>
        </p:nvSpPr>
        <p:spPr>
          <a:xfrm>
            <a:off x="723059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3" name="Text Placeholder 11">
            <a:extLst>
              <a:ext uri="{FF2B5EF4-FFF2-40B4-BE49-F238E27FC236}">
                <a16:creationId xmlns="" xmlns:a16="http://schemas.microsoft.com/office/drawing/2014/main" id="{130B9E51-E0C5-4A35-BEE4-403EC90B9495}"/>
              </a:ext>
            </a:extLst>
          </p:cNvPr>
          <p:cNvSpPr>
            <a:spLocks noGrp="1"/>
          </p:cNvSpPr>
          <p:nvPr>
            <p:ph type="body" sz="quarter" idx="28" hasCustomPrompt="1"/>
          </p:nvPr>
        </p:nvSpPr>
        <p:spPr>
          <a:xfrm>
            <a:off x="723059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4" name="Text Placeholder 2">
            <a:extLst>
              <a:ext uri="{FF2B5EF4-FFF2-40B4-BE49-F238E27FC236}">
                <a16:creationId xmlns="" xmlns:a16="http://schemas.microsoft.com/office/drawing/2014/main" id="{D5BEF9D2-60F1-4384-BF4C-DCE3EDF0F3A5}"/>
              </a:ext>
            </a:extLst>
          </p:cNvPr>
          <p:cNvSpPr>
            <a:spLocks noGrp="1"/>
          </p:cNvSpPr>
          <p:nvPr>
            <p:ph type="body" idx="29" hasCustomPrompt="1"/>
          </p:nvPr>
        </p:nvSpPr>
        <p:spPr>
          <a:xfrm>
            <a:off x="723059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5" name="Text Placeholder 11">
            <a:extLst>
              <a:ext uri="{FF2B5EF4-FFF2-40B4-BE49-F238E27FC236}">
                <a16:creationId xmlns="" xmlns:a16="http://schemas.microsoft.com/office/drawing/2014/main" id="{7F998711-69B2-43A8-A7D8-E7A288289C37}"/>
              </a:ext>
            </a:extLst>
          </p:cNvPr>
          <p:cNvSpPr>
            <a:spLocks noGrp="1"/>
          </p:cNvSpPr>
          <p:nvPr>
            <p:ph type="body" sz="quarter" idx="30" hasCustomPrompt="1"/>
          </p:nvPr>
        </p:nvSpPr>
        <p:spPr>
          <a:xfrm>
            <a:off x="723059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6" name="Text Placeholder 2">
            <a:extLst>
              <a:ext uri="{FF2B5EF4-FFF2-40B4-BE49-F238E27FC236}">
                <a16:creationId xmlns="" xmlns:a16="http://schemas.microsoft.com/office/drawing/2014/main" id="{57B47401-961F-4A4C-8D84-D03D8A8BE7FB}"/>
              </a:ext>
            </a:extLst>
          </p:cNvPr>
          <p:cNvSpPr>
            <a:spLocks noGrp="1"/>
          </p:cNvSpPr>
          <p:nvPr>
            <p:ph type="body" idx="31" hasCustomPrompt="1"/>
          </p:nvPr>
        </p:nvSpPr>
        <p:spPr>
          <a:xfrm>
            <a:off x="9664979" y="1868634"/>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7" name="Text Placeholder 11">
            <a:extLst>
              <a:ext uri="{FF2B5EF4-FFF2-40B4-BE49-F238E27FC236}">
                <a16:creationId xmlns="" xmlns:a16="http://schemas.microsoft.com/office/drawing/2014/main" id="{ED948BF1-3892-42AB-AEF7-4A687A9AE9F7}"/>
              </a:ext>
            </a:extLst>
          </p:cNvPr>
          <p:cNvSpPr>
            <a:spLocks noGrp="1"/>
          </p:cNvSpPr>
          <p:nvPr>
            <p:ph type="body" sz="quarter" idx="32" hasCustomPrompt="1"/>
          </p:nvPr>
        </p:nvSpPr>
        <p:spPr>
          <a:xfrm>
            <a:off x="9664979" y="2253725"/>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28" name="Text Placeholder 2">
            <a:extLst>
              <a:ext uri="{FF2B5EF4-FFF2-40B4-BE49-F238E27FC236}">
                <a16:creationId xmlns="" xmlns:a16="http://schemas.microsoft.com/office/drawing/2014/main" id="{C9C37FED-20A3-48CB-B63E-181FBBF8F3CA}"/>
              </a:ext>
            </a:extLst>
          </p:cNvPr>
          <p:cNvSpPr>
            <a:spLocks noGrp="1"/>
          </p:cNvSpPr>
          <p:nvPr>
            <p:ph type="body" idx="33" hasCustomPrompt="1"/>
          </p:nvPr>
        </p:nvSpPr>
        <p:spPr>
          <a:xfrm>
            <a:off x="9664979" y="313283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29" name="Text Placeholder 11">
            <a:extLst>
              <a:ext uri="{FF2B5EF4-FFF2-40B4-BE49-F238E27FC236}">
                <a16:creationId xmlns="" xmlns:a16="http://schemas.microsoft.com/office/drawing/2014/main" id="{7C32AD82-37DD-4D41-8921-3CBF761FEB0F}"/>
              </a:ext>
            </a:extLst>
          </p:cNvPr>
          <p:cNvSpPr>
            <a:spLocks noGrp="1"/>
          </p:cNvSpPr>
          <p:nvPr>
            <p:ph type="body" sz="quarter" idx="34" hasCustomPrompt="1"/>
          </p:nvPr>
        </p:nvSpPr>
        <p:spPr>
          <a:xfrm>
            <a:off x="9664979" y="351793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0" name="Text Placeholder 2">
            <a:extLst>
              <a:ext uri="{FF2B5EF4-FFF2-40B4-BE49-F238E27FC236}">
                <a16:creationId xmlns="" xmlns:a16="http://schemas.microsoft.com/office/drawing/2014/main" id="{73D98E47-00B1-412D-9DBB-62ACC0398C8B}"/>
              </a:ext>
            </a:extLst>
          </p:cNvPr>
          <p:cNvSpPr>
            <a:spLocks noGrp="1"/>
          </p:cNvSpPr>
          <p:nvPr>
            <p:ph type="body" idx="35" hasCustomPrompt="1"/>
          </p:nvPr>
        </p:nvSpPr>
        <p:spPr>
          <a:xfrm>
            <a:off x="9664979" y="4382409"/>
            <a:ext cx="1980000" cy="334918"/>
          </a:xfrm>
        </p:spPr>
        <p:txBody>
          <a:bodyPr lIns="36000" tIns="0" rIns="0" bIns="0" anchor="b">
            <a:normAutofit/>
          </a:bodyPr>
          <a:lstStyle>
            <a:lvl1pPr marL="0" indent="0" algn="l">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$ 1,500,000</a:t>
            </a:r>
          </a:p>
        </p:txBody>
      </p:sp>
      <p:sp>
        <p:nvSpPr>
          <p:cNvPr id="31" name="Text Placeholder 11">
            <a:extLst>
              <a:ext uri="{FF2B5EF4-FFF2-40B4-BE49-F238E27FC236}">
                <a16:creationId xmlns="" xmlns:a16="http://schemas.microsoft.com/office/drawing/2014/main" id="{A753B197-EDD7-45BA-A120-4C3343A3FC58}"/>
              </a:ext>
            </a:extLst>
          </p:cNvPr>
          <p:cNvSpPr>
            <a:spLocks noGrp="1"/>
          </p:cNvSpPr>
          <p:nvPr>
            <p:ph type="body" sz="quarter" idx="36" hasCustomPrompt="1"/>
          </p:nvPr>
        </p:nvSpPr>
        <p:spPr>
          <a:xfrm>
            <a:off x="9664979" y="4767500"/>
            <a:ext cx="1980000" cy="234269"/>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Category Description</a:t>
            </a:r>
          </a:p>
        </p:txBody>
      </p:sp>
      <p:sp>
        <p:nvSpPr>
          <p:cNvPr id="3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438434568"/>
      </p:ext>
    </p:extLst>
  </p:cSld>
  <p:clrMapOvr>
    <a:masterClrMapping/>
  </p:clrMapOvr>
  <p:extLst>
    <p:ext uri="{DCECCB84-F9BA-43D5-87BE-67443E8EF086}">
      <p15:sldGuideLst xmlns:p15="http://schemas.microsoft.com/office/powerpoint/2012/main">
        <p15:guide id="4294967295" orient="horz" pos="2387">
          <p15:clr>
            <a:srgbClr val="FBAE40"/>
          </p15:clr>
        </p15:guide>
        <p15:guide id="4294967295" pos="279">
          <p15:clr>
            <a:srgbClr val="FBAE40"/>
          </p15:clr>
        </p15:guide>
        <p15:guide id="4294967295" pos="7129">
          <p15:clr>
            <a:srgbClr val="FBAE40"/>
          </p15:clr>
        </p15:guide>
        <p15:guide id="4294967295" pos="7401">
          <p15:clr>
            <a:srgbClr val="FBAE40"/>
          </p15:clr>
        </p15:guide>
        <p15:guide id="4294967295" orient="horz" pos="2115">
          <p15:clr>
            <a:srgbClr val="FBAE40"/>
          </p15:clr>
        </p15:guide>
        <p15:guide id="4294967295" orient="horz" pos="459">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p:nvPr>
        </p:nvSpPr>
        <p:spPr>
          <a:xfrm>
            <a:off x="830127" y="1331139"/>
            <a:ext cx="4584212" cy="1107114"/>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Autofit/>
          </a:bodyPr>
          <a:lstStyle>
            <a:lvl1pPr marL="216000" indent="-21600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878622096"/>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vl1pPr>
          </a:lstStyle>
          <a:p>
            <a:r>
              <a:rPr lang="en-US" noProof="0"/>
              <a:t>Click icon to add picture</a:t>
            </a:r>
            <a:endParaRPr lang="en-US" noProof="0" dirty="0"/>
          </a:p>
        </p:txBody>
      </p:sp>
      <p:sp>
        <p:nvSpPr>
          <p:cNvPr id="15" name="Picture Placeholder 14">
            <a:extLst>
              <a:ext uri="{FF2B5EF4-FFF2-40B4-BE49-F238E27FC236}">
                <a16:creationId xmlns=""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vl1pPr>
          </a:lstStyle>
          <a:p>
            <a:r>
              <a:rPr lang="en-US" noProof="0"/>
              <a:t>Click to edit Master title style</a:t>
            </a:r>
          </a:p>
        </p:txBody>
      </p:sp>
      <p:sp>
        <p:nvSpPr>
          <p:cNvPr id="3" name="Subtitle 2">
            <a:extLst>
              <a:ext uri="{FF2B5EF4-FFF2-40B4-BE49-F238E27FC236}">
                <a16:creationId xmlns="" xmlns:a16="http://schemas.microsoft.com/office/drawing/2014/main" id="{C6A507DE-4CA5-4E76-8450-4125151EB335}"/>
              </a:ext>
            </a:extLst>
          </p:cNvPr>
          <p:cNvSpPr>
            <a:spLocks noGrp="1"/>
          </p:cNvSpPr>
          <p:nvPr>
            <p:ph type="subTitle" idx="1"/>
          </p:nvPr>
        </p:nvSpPr>
        <p:spPr>
          <a:xfrm>
            <a:off x="458724" y="4601258"/>
            <a:ext cx="11274552" cy="1799542"/>
          </a:xfrm>
          <a:solidFill>
            <a:schemeClr val="tx1">
              <a:alpha val="90000"/>
            </a:schemeClr>
          </a:solidFill>
        </p:spPr>
        <p:txBody>
          <a:bodyPr tIns="252000" anchor="t" anchorCtr="0">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6" name="Text Placeholder 12">
            <a:extLst>
              <a:ext uri="{FF2B5EF4-FFF2-40B4-BE49-F238E27FC236}">
                <a16:creationId xmlns="" xmlns:a16="http://schemas.microsoft.com/office/drawing/2014/main" id="{06F64230-8502-4625-8B46-56604589314C}"/>
              </a:ext>
            </a:extLst>
          </p:cNvPr>
          <p:cNvSpPr>
            <a:spLocks noGrp="1"/>
          </p:cNvSpPr>
          <p:nvPr>
            <p:ph type="body" sz="quarter" idx="15" hasCustomPrompt="1"/>
          </p:nvPr>
        </p:nvSpPr>
        <p:spPr>
          <a:xfrm>
            <a:off x="1926767" y="5400675"/>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Email:</a:t>
            </a:r>
          </a:p>
        </p:txBody>
      </p:sp>
      <p:sp>
        <p:nvSpPr>
          <p:cNvPr id="18" name="Text Placeholder 16">
            <a:extLst>
              <a:ext uri="{FF2B5EF4-FFF2-40B4-BE49-F238E27FC236}">
                <a16:creationId xmlns="" xmlns:a16="http://schemas.microsoft.com/office/drawing/2014/main" id="{1B08C5A6-5B1B-4D50-A772-24B26B7B80B5}"/>
              </a:ext>
            </a:extLst>
          </p:cNvPr>
          <p:cNvSpPr>
            <a:spLocks noGrp="1"/>
          </p:cNvSpPr>
          <p:nvPr>
            <p:ph type="body" sz="quarter" idx="16" hasCustomPrompt="1"/>
          </p:nvPr>
        </p:nvSpPr>
        <p:spPr>
          <a:xfrm>
            <a:off x="1134879" y="5695950"/>
            <a:ext cx="3384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victoria@fabrikam.com</a:t>
            </a:r>
          </a:p>
        </p:txBody>
      </p:sp>
      <p:sp>
        <p:nvSpPr>
          <p:cNvPr id="21" name="Text Placeholder 12">
            <a:extLst>
              <a:ext uri="{FF2B5EF4-FFF2-40B4-BE49-F238E27FC236}">
                <a16:creationId xmlns="" xmlns:a16="http://schemas.microsoft.com/office/drawing/2014/main" id="{5C49BB1D-A8D4-4E41-8A43-F84FDE9EE624}"/>
              </a:ext>
            </a:extLst>
          </p:cNvPr>
          <p:cNvSpPr>
            <a:spLocks noGrp="1"/>
          </p:cNvSpPr>
          <p:nvPr>
            <p:ph type="body" sz="quarter" idx="17" hasCustomPrompt="1"/>
          </p:nvPr>
        </p:nvSpPr>
        <p:spPr>
          <a:xfrm>
            <a:off x="5312303"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Phone:</a:t>
            </a:r>
          </a:p>
        </p:txBody>
      </p:sp>
      <p:sp>
        <p:nvSpPr>
          <p:cNvPr id="22" name="Text Placeholder 16">
            <a:extLst>
              <a:ext uri="{FF2B5EF4-FFF2-40B4-BE49-F238E27FC236}">
                <a16:creationId xmlns="" xmlns:a16="http://schemas.microsoft.com/office/drawing/2014/main" id="{DD82CF91-0C32-4E77-9CBF-A777B27493CC}"/>
              </a:ext>
            </a:extLst>
          </p:cNvPr>
          <p:cNvSpPr>
            <a:spLocks noGrp="1"/>
          </p:cNvSpPr>
          <p:nvPr>
            <p:ph type="body" sz="quarter" idx="18" hasCustomPrompt="1"/>
          </p:nvPr>
        </p:nvSpPr>
        <p:spPr>
          <a:xfrm>
            <a:off x="4862415" y="5695559"/>
            <a:ext cx="270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r>
              <a:rPr lang="en-US" noProof="0"/>
              <a:t>404-555-0115</a:t>
            </a:r>
          </a:p>
        </p:txBody>
      </p:sp>
      <p:sp>
        <p:nvSpPr>
          <p:cNvPr id="11" name="Text Placeholder 12">
            <a:extLst>
              <a:ext uri="{FF2B5EF4-FFF2-40B4-BE49-F238E27FC236}">
                <a16:creationId xmlns="" xmlns:a16="http://schemas.microsoft.com/office/drawing/2014/main" id="{EF7B6245-3D6D-418F-83D6-C8DE0293CCED}"/>
              </a:ext>
            </a:extLst>
          </p:cNvPr>
          <p:cNvSpPr>
            <a:spLocks noGrp="1"/>
          </p:cNvSpPr>
          <p:nvPr>
            <p:ph type="body" sz="quarter" idx="19" hasCustomPrompt="1"/>
          </p:nvPr>
        </p:nvSpPr>
        <p:spPr>
          <a:xfrm>
            <a:off x="8456571" y="5400284"/>
            <a:ext cx="1800225" cy="280988"/>
          </a:xfrm>
        </p:spPr>
        <p:txBody>
          <a:bodyPr lIns="0" tIns="0" rIns="0" bIns="0" anchor="ctr" anchorCtr="0">
            <a:noAutofit/>
          </a:bodyPr>
          <a:lstStyle>
            <a:lvl1pPr marL="0" indent="0" algn="ctr">
              <a:buNone/>
              <a:defRPr sz="1800">
                <a:solidFill>
                  <a:schemeClr val="bg2">
                    <a:lumMod val="60000"/>
                    <a:lumOff val="40000"/>
                  </a:schemeClr>
                </a:solidFill>
              </a:defRPr>
            </a:lvl1pPr>
            <a:lvl2pPr>
              <a:defRPr sz="1800">
                <a:solidFill>
                  <a:schemeClr val="bg2">
                    <a:lumMod val="40000"/>
                    <a:lumOff val="60000"/>
                  </a:schemeClr>
                </a:solidFill>
              </a:defRPr>
            </a:lvl2pPr>
            <a:lvl3pPr>
              <a:defRPr sz="1800">
                <a:solidFill>
                  <a:schemeClr val="bg2">
                    <a:lumMod val="40000"/>
                    <a:lumOff val="60000"/>
                  </a:schemeClr>
                </a:solidFill>
              </a:defRPr>
            </a:lvl3pPr>
            <a:lvl4pPr>
              <a:defRPr sz="1800">
                <a:solidFill>
                  <a:schemeClr val="bg2">
                    <a:lumMod val="40000"/>
                    <a:lumOff val="60000"/>
                  </a:schemeClr>
                </a:solidFill>
              </a:defRPr>
            </a:lvl4pPr>
            <a:lvl5pPr>
              <a:defRPr sz="1800">
                <a:solidFill>
                  <a:schemeClr val="bg2">
                    <a:lumMod val="40000"/>
                    <a:lumOff val="60000"/>
                  </a:schemeClr>
                </a:solidFill>
              </a:defRPr>
            </a:lvl5pPr>
          </a:lstStyle>
          <a:p>
            <a:pPr lvl="0"/>
            <a:r>
              <a:rPr lang="en-US" noProof="0"/>
              <a:t>Website:</a:t>
            </a:r>
          </a:p>
        </p:txBody>
      </p:sp>
      <p:sp>
        <p:nvSpPr>
          <p:cNvPr id="12" name="Text Placeholder 16">
            <a:extLst>
              <a:ext uri="{FF2B5EF4-FFF2-40B4-BE49-F238E27FC236}">
                <a16:creationId xmlns="" xmlns:a16="http://schemas.microsoft.com/office/drawing/2014/main" id="{9410B445-6FE4-4773-A905-61A2C5C69B72}"/>
              </a:ext>
            </a:extLst>
          </p:cNvPr>
          <p:cNvSpPr>
            <a:spLocks noGrp="1"/>
          </p:cNvSpPr>
          <p:nvPr>
            <p:ph type="body" sz="quarter" idx="20" hasCustomPrompt="1"/>
          </p:nvPr>
        </p:nvSpPr>
        <p:spPr>
          <a:xfrm>
            <a:off x="7736683" y="5695559"/>
            <a:ext cx="3240000" cy="280500"/>
          </a:xfrm>
        </p:spPr>
        <p:txBody>
          <a:bodyPr lIns="0" tIns="0" rIns="0" bIns="0">
            <a:noAutofit/>
          </a:bodyPr>
          <a:lstStyle>
            <a:lvl1pPr marL="0" indent="0" algn="ctr">
              <a:buNone/>
              <a:defRPr sz="2200">
                <a:solidFill>
                  <a:schemeClr val="bg1"/>
                </a:solidFill>
                <a:latin typeface="+mj-lt"/>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noProof="0"/>
              <a:t>www.fabrikam.com</a:t>
            </a:r>
          </a:p>
        </p:txBody>
      </p:sp>
    </p:spTree>
    <p:extLst>
      <p:ext uri="{BB962C8B-B14F-4D97-AF65-F5344CB8AC3E}">
        <p14:creationId xmlns:p14="http://schemas.microsoft.com/office/powerpoint/2010/main" val="3139023497"/>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27" name="Rectangle 26">
            <a:extLst>
              <a:ext uri="{FF2B5EF4-FFF2-40B4-BE49-F238E27FC236}">
                <a16:creationId xmlns="" xmlns:a16="http://schemas.microsoft.com/office/drawing/2014/main" id="{A99E0FDC-7174-4CCC-8759-832F13BB97E3}"/>
              </a:ext>
            </a:extLst>
          </p:cNvPr>
          <p:cNvSpPr/>
          <p:nvPr userDrawn="1"/>
        </p:nvSpPr>
        <p:spPr>
          <a:xfrm>
            <a:off x="6120456" y="2371154"/>
            <a:ext cx="5165454" cy="14904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27">
            <a:extLst>
              <a:ext uri="{FF2B5EF4-FFF2-40B4-BE49-F238E27FC236}">
                <a16:creationId xmlns="" xmlns:a16="http://schemas.microsoft.com/office/drawing/2014/main" id="{42C8867A-E08C-4237-858A-8806988D6BFB}"/>
              </a:ext>
            </a:extLst>
          </p:cNvPr>
          <p:cNvSpPr/>
          <p:nvPr userDrawn="1"/>
        </p:nvSpPr>
        <p:spPr>
          <a:xfrm>
            <a:off x="906089" y="1804226"/>
            <a:ext cx="5214367" cy="20574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45" name="Text Placeholder 2">
            <a:extLst>
              <a:ext uri="{FF2B5EF4-FFF2-40B4-BE49-F238E27FC236}">
                <a16:creationId xmlns="" xmlns:a16="http://schemas.microsoft.com/office/drawing/2014/main" id="{E6BA5EAA-9D1F-41A8-B061-8C18B61C4F65}"/>
              </a:ext>
            </a:extLst>
          </p:cNvPr>
          <p:cNvSpPr>
            <a:spLocks noGrp="1"/>
          </p:cNvSpPr>
          <p:nvPr>
            <p:ph type="body" idx="1" hasCustomPrompt="1"/>
          </p:nvPr>
        </p:nvSpPr>
        <p:spPr>
          <a:xfrm>
            <a:off x="2046857" y="4156047"/>
            <a:ext cx="3276000" cy="385091"/>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46" name="Text Placeholder 11">
            <a:extLst>
              <a:ext uri="{FF2B5EF4-FFF2-40B4-BE49-F238E27FC236}">
                <a16:creationId xmlns="" xmlns:a16="http://schemas.microsoft.com/office/drawing/2014/main" id="{60E8EB22-EE54-4319-BFD9-B51D4D584ADF}"/>
              </a:ext>
            </a:extLst>
          </p:cNvPr>
          <p:cNvSpPr>
            <a:spLocks noGrp="1"/>
          </p:cNvSpPr>
          <p:nvPr>
            <p:ph type="body" sz="quarter" idx="13" hasCustomPrompt="1"/>
          </p:nvPr>
        </p:nvSpPr>
        <p:spPr>
          <a:xfrm>
            <a:off x="2046857"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12" name="Picture Placeholder 11">
            <a:extLst>
              <a:ext uri="{FF2B5EF4-FFF2-40B4-BE49-F238E27FC236}">
                <a16:creationId xmlns="" xmlns:a16="http://schemas.microsoft.com/office/drawing/2014/main" id="{50604DC3-2547-4A5A-8AF8-1051ADC267D3}"/>
              </a:ext>
            </a:extLst>
          </p:cNvPr>
          <p:cNvSpPr>
            <a:spLocks noGrp="1"/>
          </p:cNvSpPr>
          <p:nvPr>
            <p:ph type="pic" sz="quarter" idx="25"/>
          </p:nvPr>
        </p:nvSpPr>
        <p:spPr>
          <a:xfrm>
            <a:off x="908006"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50" name="Text Placeholder 2">
            <a:extLst>
              <a:ext uri="{FF2B5EF4-FFF2-40B4-BE49-F238E27FC236}">
                <a16:creationId xmlns="" xmlns:a16="http://schemas.microsoft.com/office/drawing/2014/main" id="{D5CAA23C-172B-4B6C-BB10-4F4DB6CFD19B}"/>
              </a:ext>
            </a:extLst>
          </p:cNvPr>
          <p:cNvSpPr>
            <a:spLocks noGrp="1"/>
          </p:cNvSpPr>
          <p:nvPr>
            <p:ph type="body" idx="29" hasCustomPrompt="1"/>
          </p:nvPr>
        </p:nvSpPr>
        <p:spPr>
          <a:xfrm>
            <a:off x="7259308" y="4156047"/>
            <a:ext cx="3276000" cy="334919"/>
          </a:xfrm>
        </p:spPr>
        <p:txBody>
          <a:bodyPr lIns="36000" tIns="0" rIns="0" bIns="0" anchor="b">
            <a:normAutofit/>
          </a:bodyPr>
          <a:lstStyle>
            <a:lvl1pPr marL="0" indent="0" algn="l">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51" name="Text Placeholder 11">
            <a:extLst>
              <a:ext uri="{FF2B5EF4-FFF2-40B4-BE49-F238E27FC236}">
                <a16:creationId xmlns="" xmlns:a16="http://schemas.microsoft.com/office/drawing/2014/main" id="{5873C0A4-108E-4DD1-A604-311D061489DF}"/>
              </a:ext>
            </a:extLst>
          </p:cNvPr>
          <p:cNvSpPr>
            <a:spLocks noGrp="1"/>
          </p:cNvSpPr>
          <p:nvPr>
            <p:ph type="body" sz="quarter" idx="30" hasCustomPrompt="1"/>
          </p:nvPr>
        </p:nvSpPr>
        <p:spPr>
          <a:xfrm>
            <a:off x="7259308" y="4541138"/>
            <a:ext cx="3276000" cy="1036067"/>
          </a:xfrm>
        </p:spPr>
        <p:txBody>
          <a:bodyPr lIns="36000" tIns="0" rIns="0" bIns="0">
            <a:noAutofit/>
          </a:bodyPr>
          <a:lstStyle>
            <a:lvl1pPr marL="0" indent="0" algn="l">
              <a:buClr>
                <a:schemeClr val="tx2"/>
              </a:buClr>
              <a:buSzPct val="125000"/>
              <a:buFont typeface="Wingdings" panose="05000000000000000000" pitchFamily="2" charset="2"/>
              <a:buNone/>
              <a:defRPr sz="1400">
                <a:solidFill>
                  <a:schemeClr val="tx2"/>
                </a:solidFill>
              </a:defRPr>
            </a:lvl1pPr>
            <a:lvl2pPr marL="457200" indent="0" algn="l">
              <a:buClr>
                <a:schemeClr val="tx2"/>
              </a:buClr>
              <a:buSzPct val="125000"/>
              <a:buFont typeface="Wingdings" panose="05000000000000000000" pitchFamily="2" charset="2"/>
              <a:buNone/>
              <a:defRPr sz="1400">
                <a:solidFill>
                  <a:schemeClr val="tx2"/>
                </a:solidFill>
              </a:defRPr>
            </a:lvl2pPr>
          </a:lstStyle>
          <a:p>
            <a:pPr lvl="0"/>
            <a:r>
              <a:rPr lang="en-US" noProof="0"/>
              <a:t>Edit Master text styles</a:t>
            </a:r>
          </a:p>
          <a:p>
            <a:pPr lvl="1"/>
            <a:r>
              <a:rPr lang="en-US" noProof="0"/>
              <a:t>Second level</a:t>
            </a:r>
          </a:p>
        </p:txBody>
      </p:sp>
      <p:sp>
        <p:nvSpPr>
          <p:cNvPr id="52" name="Picture Placeholder 11">
            <a:extLst>
              <a:ext uri="{FF2B5EF4-FFF2-40B4-BE49-F238E27FC236}">
                <a16:creationId xmlns="" xmlns:a16="http://schemas.microsoft.com/office/drawing/2014/main" id="{FA4996C0-7B37-42C4-BDFF-F0C54D4A88C9}"/>
              </a:ext>
            </a:extLst>
          </p:cNvPr>
          <p:cNvSpPr>
            <a:spLocks noGrp="1"/>
          </p:cNvSpPr>
          <p:nvPr>
            <p:ph type="pic" sz="quarter" idx="31"/>
          </p:nvPr>
        </p:nvSpPr>
        <p:spPr>
          <a:xfrm>
            <a:off x="6120457" y="4238758"/>
            <a:ext cx="960120" cy="961200"/>
          </a:xfrm>
        </p:spPr>
        <p:txBody>
          <a:bodyPr anchor="ctr" anchorCtr="0">
            <a:noAutofit/>
          </a:bodyPr>
          <a:lstStyle>
            <a:lvl1pPr marL="0" indent="0" algn="ctr">
              <a:buNone/>
              <a:defRPr sz="1800">
                <a:solidFill>
                  <a:schemeClr val="tx1"/>
                </a:solidFill>
              </a:defRPr>
            </a:lvl1pPr>
          </a:lstStyle>
          <a:p>
            <a:r>
              <a:rPr lang="en-US" noProof="0"/>
              <a:t>Click icon to add picture</a:t>
            </a:r>
            <a:endParaRPr lang="en-US" noProof="0" dirty="0"/>
          </a:p>
        </p:txBody>
      </p:sp>
      <p:sp>
        <p:nvSpPr>
          <p:cNvPr id="29" name="Text Placeholder 11">
            <a:extLst>
              <a:ext uri="{FF2B5EF4-FFF2-40B4-BE49-F238E27FC236}">
                <a16:creationId xmlns="" xmlns:a16="http://schemas.microsoft.com/office/drawing/2014/main" id="{0601F736-3A21-4DC5-AFCA-F1729A2547A0}"/>
              </a:ext>
            </a:extLst>
          </p:cNvPr>
          <p:cNvSpPr>
            <a:spLocks noGrp="1"/>
          </p:cNvSpPr>
          <p:nvPr>
            <p:ph type="body" sz="quarter" idx="32" hasCustomPrompt="1"/>
          </p:nvPr>
        </p:nvSpPr>
        <p:spPr>
          <a:xfrm>
            <a:off x="1299280" y="2177705"/>
            <a:ext cx="4403527" cy="1315520"/>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0" indent="0">
              <a:spcBef>
                <a:spcPts val="600"/>
              </a:spcBef>
              <a:buClr>
                <a:schemeClr val="bg2"/>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30" name="Text Placeholder 11">
            <a:extLst>
              <a:ext uri="{FF2B5EF4-FFF2-40B4-BE49-F238E27FC236}">
                <a16:creationId xmlns="" xmlns:a16="http://schemas.microsoft.com/office/drawing/2014/main" id="{96A341BE-3657-48DB-B26D-8D13FDC44D02}"/>
              </a:ext>
            </a:extLst>
          </p:cNvPr>
          <p:cNvSpPr>
            <a:spLocks noGrp="1"/>
          </p:cNvSpPr>
          <p:nvPr>
            <p:ph type="body" sz="quarter" idx="34" hasCustomPrompt="1"/>
          </p:nvPr>
        </p:nvSpPr>
        <p:spPr>
          <a:xfrm>
            <a:off x="6467060" y="2740330"/>
            <a:ext cx="4425658" cy="752895"/>
          </a:xfrm>
        </p:spPr>
        <p:txBody>
          <a:bodyPr lIns="36000" tIns="0" rIns="0" bIns="0">
            <a:normAutofit/>
          </a:bodyPr>
          <a:lstStyle>
            <a:lvl1pPr marL="0" indent="0">
              <a:spcBef>
                <a:spcPts val="600"/>
              </a:spcBef>
              <a:buClr>
                <a:schemeClr val="accent1"/>
              </a:buClr>
              <a:buSzPct val="125000"/>
              <a:buFont typeface="Wingdings" panose="05000000000000000000" pitchFamily="2" charset="2"/>
              <a:buNone/>
              <a:defRPr sz="1400">
                <a:solidFill>
                  <a:schemeClr val="tx1"/>
                </a:solidFill>
              </a:defRPr>
            </a:lvl1pPr>
            <a:lvl2pPr marL="0" indent="0">
              <a:spcBef>
                <a:spcPts val="600"/>
              </a:spcBef>
              <a:buClr>
                <a:schemeClr val="accent1"/>
              </a:buClr>
              <a:buSzPct val="125000"/>
              <a:buFont typeface="Wingdings" panose="05000000000000000000" pitchFamily="2" charset="2"/>
              <a:buNone/>
              <a:defRPr sz="1400">
                <a:solidFill>
                  <a:schemeClr val="tx1"/>
                </a:solidFill>
              </a:defRPr>
            </a:lvl2pPr>
          </a:lstStyle>
          <a:p>
            <a:pPr lvl="0"/>
            <a:r>
              <a:rPr lang="en-US" noProof="0"/>
              <a:t>Edit Master text styles</a:t>
            </a:r>
          </a:p>
          <a:p>
            <a:pPr lvl="1"/>
            <a:r>
              <a:rPr lang="en-US" noProof="0"/>
              <a:t>Second level</a:t>
            </a:r>
          </a:p>
        </p:txBody>
      </p:sp>
      <p:sp>
        <p:nvSpPr>
          <p:cNvPr id="17" name="Picture Placeholder 11">
            <a:extLst>
              <a:ext uri="{FF2B5EF4-FFF2-40B4-BE49-F238E27FC236}">
                <a16:creationId xmlns="" xmlns:a16="http://schemas.microsoft.com/office/drawing/2014/main" id="{48D7F0F9-4118-4257-9D45-A5772C2110D7}"/>
              </a:ext>
            </a:extLst>
          </p:cNvPr>
          <p:cNvSpPr>
            <a:spLocks noGrp="1"/>
          </p:cNvSpPr>
          <p:nvPr>
            <p:ph type="pic" sz="quarter" idx="3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685588586"/>
      </p:ext>
    </p:extLst>
  </p:cSld>
  <p:clrMapOvr>
    <a:masterClrMapping/>
  </p:clrMapOvr>
  <p:extLst>
    <p:ext uri="{DCECCB84-F9BA-43D5-87BE-67443E8EF086}">
      <p15:sldGuideLst xmlns:p15="http://schemas.microsoft.com/office/powerpoint/2012/main">
        <p15:guide id="4294967295" orient="horz" pos="2387">
          <p15:clr>
            <a:srgbClr val="FBAE40"/>
          </p15:clr>
        </p15:guide>
        <p15:guide id="4294967295" pos="279">
          <p15:clr>
            <a:srgbClr val="FBAE40"/>
          </p15:clr>
        </p15:guide>
        <p15:guide id="4294967295" pos="7129">
          <p15:clr>
            <a:srgbClr val="FBAE40"/>
          </p15:clr>
        </p15:guide>
        <p15:guide id="4294967295" pos="7401">
          <p15:clr>
            <a:srgbClr val="FBAE40"/>
          </p15:clr>
        </p15:guide>
        <p15:guide id="4294967295" orient="horz" pos="2115">
          <p15:clr>
            <a:srgbClr val="FBAE40"/>
          </p15:clr>
        </p15:guide>
        <p15:guide id="4294967295"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xmlns=""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xmlns=""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xmlns=""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xmlns=""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xmlns=""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xmlns=""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xmlns=""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xmlns=""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xmlns=""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xmlns=""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 with Caption Layout">
    <p:spTree>
      <p:nvGrpSpPr>
        <p:cNvPr id="1" name=""/>
        <p:cNvGrpSpPr/>
        <p:nvPr/>
      </p:nvGrpSpPr>
      <p:grpSpPr>
        <a:xfrm>
          <a:off x="0" y="0"/>
          <a:ext cx="0" cy="0"/>
          <a:chOff x="0" y="0"/>
          <a:chExt cx="0" cy="0"/>
        </a:xfrm>
      </p:grpSpPr>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30127" y="1326250"/>
            <a:ext cx="4584212" cy="1353312"/>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830128" y="2893665"/>
            <a:ext cx="4584212" cy="1538635"/>
          </a:xfrm>
        </p:spPr>
        <p:txBody>
          <a:bodyPr lIns="36000" tIns="0" rIns="0" bIns="0">
            <a:normAutofit/>
          </a:bodyPr>
          <a:lstStyle>
            <a:lvl1pPr marL="0" indent="0">
              <a:spcBef>
                <a:spcPts val="600"/>
              </a:spcBef>
              <a:buClr>
                <a:schemeClr val="bg2"/>
              </a:buClr>
              <a:buSzPct val="125000"/>
              <a:buFont typeface="Wingdings" panose="05000000000000000000" pitchFamily="2" charset="2"/>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Text Placeholder 2">
            <a:extLst>
              <a:ext uri="{FF2B5EF4-FFF2-40B4-BE49-F238E27FC236}">
                <a16:creationId xmlns="" xmlns:a16="http://schemas.microsoft.com/office/drawing/2014/main" id="{D5E90A1C-4042-4F0F-BBF6-19CE0BDB72BB}"/>
              </a:ext>
            </a:extLst>
          </p:cNvPr>
          <p:cNvSpPr>
            <a:spLocks noGrp="1"/>
          </p:cNvSpPr>
          <p:nvPr>
            <p:ph type="body" idx="17" hasCustomPrompt="1"/>
          </p:nvPr>
        </p:nvSpPr>
        <p:spPr>
          <a:xfrm>
            <a:off x="846601" y="4579181"/>
            <a:ext cx="4584212" cy="1097719"/>
          </a:xfrm>
        </p:spPr>
        <p:txBody>
          <a:bodyPr lIns="36000" tIns="0" rIns="0" bIns="0">
            <a:normAutofit/>
          </a:bodyPr>
          <a:lstStyle>
            <a:lvl1pPr marL="171450" indent="-171450">
              <a:spcBef>
                <a:spcPts val="600"/>
              </a:spcBef>
              <a:buClr>
                <a:schemeClr val="tx2">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3"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916560362"/>
      </p:ext>
    </p:extLst>
  </p:cSld>
  <p:clrMapOvr>
    <a:masterClrMapping/>
  </p:clrMapOvr>
  <p:extLst>
    <p:ext uri="{DCECCB84-F9BA-43D5-87BE-67443E8EF086}">
      <p15:sldGuideLst xmlns:p15="http://schemas.microsoft.com/office/powerpoint/2012/main">
        <p15:guide id="4294967295" orient="horz" pos="4042">
          <p15:clr>
            <a:srgbClr val="FBAE40"/>
          </p15:clr>
        </p15:guide>
        <p15:guide id="4294967295" pos="506">
          <p15:clr>
            <a:srgbClr val="FBAE40"/>
          </p15:clr>
        </p15:guide>
        <p15:guide id="4294967295" orient="horz" pos="528">
          <p15:clr>
            <a:srgbClr val="FBAE40"/>
          </p15:clr>
        </p15:guide>
        <p15:guide id="4294967295" pos="7174">
          <p15:clr>
            <a:srgbClr val="FBAE40"/>
          </p15:clr>
        </p15:guide>
        <p15:guide id="4294967295" pos="3840">
          <p15:clr>
            <a:srgbClr val="FBAE40"/>
          </p15:clr>
        </p15:guide>
        <p15:guide id="4294967295" orient="horz" pos="2160">
          <p15:clr>
            <a:srgbClr val="FBAE40"/>
          </p15:clr>
        </p15:guide>
        <p15:guide id="4294967295" pos="740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with Capyion Layout">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F47D0000-7C67-41EE-B43F-AE22457B36AB}"/>
              </a:ext>
            </a:extLst>
          </p:cNvPr>
          <p:cNvSpPr/>
          <p:nvPr userDrawn="1"/>
        </p:nvSpPr>
        <p:spPr>
          <a:xfrm>
            <a:off x="0" y="1737360"/>
            <a:ext cx="5047488" cy="512064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32466C2-B08E-47AF-9DA7-104243999B45}"/>
              </a:ext>
            </a:extLst>
          </p:cNvPr>
          <p:cNvSpPr>
            <a:spLocks noGrp="1"/>
          </p:cNvSpPr>
          <p:nvPr>
            <p:ph type="title" hasCustomPrompt="1"/>
          </p:nvPr>
        </p:nvSpPr>
        <p:spPr>
          <a:xfrm>
            <a:off x="838201" y="742867"/>
            <a:ext cx="3232108" cy="566931"/>
          </a:xfrm>
        </p:spPr>
        <p:txBody>
          <a:bodyPr lIns="36000" tIns="0" rIns="0" bIns="0"/>
          <a:lstStyle/>
          <a:p>
            <a:r>
              <a:rPr lang="en-US" noProof="0"/>
              <a:t>Title Here</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 xmlns:a16="http://schemas.microsoft.com/office/drawing/2014/main" id="{3919B118-F379-4011-B1CF-E685CC09FA38}"/>
              </a:ext>
            </a:extLst>
          </p:cNvPr>
          <p:cNvSpPr>
            <a:spLocks noGrp="1"/>
          </p:cNvSpPr>
          <p:nvPr>
            <p:ph type="body" idx="14" hasCustomPrompt="1"/>
          </p:nvPr>
        </p:nvSpPr>
        <p:spPr>
          <a:xfrm>
            <a:off x="6118253" y="3022847"/>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 xmlns:a16="http://schemas.microsoft.com/office/drawing/2014/main" id="{CF59DFEB-5DA9-4E64-84A0-3FAA808064B5}"/>
              </a:ext>
            </a:extLst>
          </p:cNvPr>
          <p:cNvSpPr>
            <a:spLocks noGrp="1"/>
          </p:cNvSpPr>
          <p:nvPr>
            <p:ph type="body" sz="quarter" idx="15" hasCustomPrompt="1"/>
          </p:nvPr>
        </p:nvSpPr>
        <p:spPr>
          <a:xfrm>
            <a:off x="6118253" y="3390381"/>
            <a:ext cx="3757265" cy="696037"/>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 xmlns:a16="http://schemas.microsoft.com/office/drawing/2014/main" id="{F842B3BB-CE92-4AEA-A2FF-5EEC732A4EFF}"/>
              </a:ext>
            </a:extLst>
          </p:cNvPr>
          <p:cNvSpPr>
            <a:spLocks noGrp="1"/>
          </p:cNvSpPr>
          <p:nvPr>
            <p:ph type="pic" sz="quarter" idx="17"/>
          </p:nvPr>
        </p:nvSpPr>
        <p:spPr>
          <a:xfrm>
            <a:off x="6118253" y="2373098"/>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 xmlns:a16="http://schemas.microsoft.com/office/drawing/2014/main" id="{68514664-8AD0-4DF7-8C6F-12FFA6BEA7B2}"/>
              </a:ext>
            </a:extLst>
          </p:cNvPr>
          <p:cNvSpPr>
            <a:spLocks noGrp="1"/>
          </p:cNvSpPr>
          <p:nvPr>
            <p:ph type="body" idx="24" hasCustomPrompt="1"/>
          </p:nvPr>
        </p:nvSpPr>
        <p:spPr>
          <a:xfrm>
            <a:off x="4097124" y="867177"/>
            <a:ext cx="5699305" cy="117496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 xmlns:a16="http://schemas.microsoft.com/office/drawing/2014/main" id="{3B535E35-8075-4558-BA3A-C9DFB4FCA5B8}"/>
              </a:ext>
            </a:extLst>
          </p:cNvPr>
          <p:cNvSpPr>
            <a:spLocks noGrp="1"/>
          </p:cNvSpPr>
          <p:nvPr>
            <p:ph type="pic" sz="quarter" idx="26"/>
          </p:nvPr>
        </p:nvSpPr>
        <p:spPr>
          <a:xfrm>
            <a:off x="2040340" y="2277360"/>
            <a:ext cx="2029968" cy="3533263"/>
          </a:xfrm>
        </p:spPr>
        <p:txBody>
          <a:bodyPr anchor="ctr" anchorCtr="0">
            <a:normAutofit/>
          </a:bodyPr>
          <a:lstStyle>
            <a:lvl1pPr marL="0" indent="0" algn="ctr">
              <a:buNone/>
              <a:defRPr sz="1800">
                <a:solidFill>
                  <a:schemeClr val="bg1"/>
                </a:solidFill>
              </a:defRPr>
            </a:lvl1pPr>
          </a:lstStyle>
          <a:p>
            <a:r>
              <a:rPr lang="en-US" noProof="0"/>
              <a:t>Click icon to add picture</a:t>
            </a:r>
            <a:endParaRPr lang="en-US" noProof="0" dirty="0"/>
          </a:p>
        </p:txBody>
      </p:sp>
      <p:sp>
        <p:nvSpPr>
          <p:cNvPr id="25" name="Text Placeholder 2">
            <a:extLst>
              <a:ext uri="{FF2B5EF4-FFF2-40B4-BE49-F238E27FC236}">
                <a16:creationId xmlns="" xmlns:a16="http://schemas.microsoft.com/office/drawing/2014/main" id="{9E1A0053-EF84-446F-850C-6AC8FF9CCEDF}"/>
              </a:ext>
            </a:extLst>
          </p:cNvPr>
          <p:cNvSpPr>
            <a:spLocks noGrp="1"/>
          </p:cNvSpPr>
          <p:nvPr>
            <p:ph type="body" idx="27" hasCustomPrompt="1"/>
          </p:nvPr>
        </p:nvSpPr>
        <p:spPr>
          <a:xfrm>
            <a:off x="6118253" y="5004312"/>
            <a:ext cx="375726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 xmlns:a16="http://schemas.microsoft.com/office/drawing/2014/main" id="{1534A936-14F3-4AEF-8CAD-03D91D568FE0}"/>
              </a:ext>
            </a:extLst>
          </p:cNvPr>
          <p:cNvSpPr>
            <a:spLocks noGrp="1"/>
          </p:cNvSpPr>
          <p:nvPr>
            <p:ph type="body" sz="quarter" idx="28" hasCustomPrompt="1"/>
          </p:nvPr>
        </p:nvSpPr>
        <p:spPr>
          <a:xfrm>
            <a:off x="6118254" y="5371846"/>
            <a:ext cx="3757266"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 xmlns:a16="http://schemas.microsoft.com/office/drawing/2014/main" id="{A88BEF2F-BB04-4330-BC4B-2912B69653B6}"/>
              </a:ext>
            </a:extLst>
          </p:cNvPr>
          <p:cNvSpPr>
            <a:spLocks noGrp="1"/>
          </p:cNvSpPr>
          <p:nvPr>
            <p:ph type="pic" sz="quarter" idx="29"/>
          </p:nvPr>
        </p:nvSpPr>
        <p:spPr>
          <a:xfrm>
            <a:off x="6118253" y="43545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015217338"/>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216251370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ext Placeholder 2">
            <a:extLst>
              <a:ext uri="{FF2B5EF4-FFF2-40B4-BE49-F238E27FC236}">
                <a16:creationId xmlns="" xmlns:a16="http://schemas.microsoft.com/office/drawing/2014/main" id="{3C2DEF1B-00D0-44E1-8603-CE979D2C478C}"/>
              </a:ext>
            </a:extLst>
          </p:cNvPr>
          <p:cNvSpPr>
            <a:spLocks noGrp="1"/>
          </p:cNvSpPr>
          <p:nvPr>
            <p:ph type="body" idx="1"/>
          </p:nvPr>
        </p:nvSpPr>
        <p:spPr>
          <a:xfrm>
            <a:off x="458788" y="2028826"/>
            <a:ext cx="4726800" cy="725776"/>
          </a:xfrm>
          <a:solidFill>
            <a:schemeClr val="accent1">
              <a:alpha val="60000"/>
            </a:schemeClr>
          </a:solidFill>
        </p:spPr>
        <p:txBody>
          <a:bodyPr vert="horz" lIns="396000" tIns="45720" rIns="91440" bIns="45720" rtlCol="0" anchor="ctr" anchorCtr="0">
            <a:noAutofit/>
          </a:bodyPr>
          <a:lstStyle>
            <a:lvl1pPr marL="0" indent="0">
              <a:buNone/>
              <a:defRPr lang="en-US" dirty="0">
                <a:solidFill>
                  <a:schemeClr val="bg1"/>
                </a:solidFill>
              </a:defRPr>
            </a:lvl1pPr>
          </a:lstStyle>
          <a:p>
            <a:pPr marL="228600" lvl="0" indent="-228600"/>
            <a:r>
              <a:rPr lang="en-US"/>
              <a:t>Click to edit Master text styles</a:t>
            </a:r>
          </a:p>
        </p:txBody>
      </p:sp>
      <p:sp>
        <p:nvSpPr>
          <p:cNvPr id="20" name="Title 19">
            <a:extLst>
              <a:ext uri="{FF2B5EF4-FFF2-40B4-BE49-F238E27FC236}">
                <a16:creationId xmlns=""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485248470"/>
      </p:ext>
    </p:extLst>
  </p:cSld>
  <p:clrMapOvr>
    <a:masterClrMapping/>
  </p:clrMapOvr>
  <p:extLst>
    <p:ext uri="{DCECCB84-F9BA-43D5-87BE-67443E8EF086}">
      <p15:sldGuideLst xmlns:p15="http://schemas.microsoft.com/office/powerpoint/2012/main">
        <p15:guide id="4294967295" orient="horz" pos="55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E61479DD-CE43-4425-B485-C8F1C75475A8}"/>
              </a:ext>
            </a:extLst>
          </p:cNvPr>
          <p:cNvSpPr>
            <a:spLocks noGrp="1"/>
          </p:cNvSpPr>
          <p:nvPr>
            <p:ph idx="1" hasCustomPrompt="1"/>
          </p:nvPr>
        </p:nvSpPr>
        <p:spPr>
          <a:xfrm>
            <a:off x="838200" y="1597939"/>
            <a:ext cx="10515600" cy="3874709"/>
          </a:xfrm>
        </p:spPr>
        <p:txBody>
          <a:bodyPr>
            <a:normAutofit/>
          </a:bodyPr>
          <a:lstStyle>
            <a:lvl1pPr marL="228600" indent="-228600">
              <a:buClr>
                <a:schemeClr val="tx2">
                  <a:lumMod val="40000"/>
                  <a:lumOff val="60000"/>
                </a:schemeClr>
              </a:buClr>
              <a:buFont typeface="Wingdings" panose="05000000000000000000" pitchFamily="2" charset="2"/>
              <a:buChar char="§"/>
              <a:defRPr sz="2000"/>
            </a:lvl1pPr>
            <a:lvl2pPr marL="685800" indent="-228600">
              <a:buClr>
                <a:schemeClr val="tx2">
                  <a:lumMod val="60000"/>
                  <a:lumOff val="40000"/>
                </a:schemeClr>
              </a:buClr>
              <a:buFont typeface="Wingdings" panose="05000000000000000000" pitchFamily="2" charset="2"/>
              <a:buChar char="§"/>
              <a:defRPr sz="1800"/>
            </a:lvl2pPr>
            <a:lvl3pPr marL="1143000" indent="-228600">
              <a:buClr>
                <a:schemeClr val="tx2">
                  <a:lumMod val="60000"/>
                  <a:lumOff val="40000"/>
                </a:schemeClr>
              </a:buClr>
              <a:buFont typeface="Wingdings" panose="05000000000000000000" pitchFamily="2" charset="2"/>
              <a:buChar char="§"/>
              <a:defRPr sz="1600"/>
            </a:lvl3pPr>
            <a:lvl4pPr marL="1600200" indent="-228600">
              <a:buClr>
                <a:schemeClr val="tx2">
                  <a:lumMod val="60000"/>
                  <a:lumOff val="40000"/>
                </a:schemeClr>
              </a:buClr>
              <a:buFont typeface="Wingdings" panose="05000000000000000000" pitchFamily="2" charset="2"/>
              <a:buChar char="§"/>
              <a:defRPr sz="1400"/>
            </a:lvl4pPr>
            <a:lvl5pPr marL="2057400" indent="-228600">
              <a:buClr>
                <a:schemeClr val="tx2">
                  <a:lumMod val="60000"/>
                  <a:lumOff val="40000"/>
                </a:schemeClr>
              </a:buClr>
              <a:buFont typeface="Wingdings" panose="05000000000000000000" pitchFamily="2" charset="2"/>
              <a:buChar cha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3466090332"/>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2"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6495790" y="1597938"/>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8" name="Content Placeholder 7">
            <a:extLst>
              <a:ext uri="{FF2B5EF4-FFF2-40B4-BE49-F238E27FC236}">
                <a16:creationId xmlns="" xmlns:a16="http://schemas.microsoft.com/office/drawing/2014/main" id="{0314D5FA-EBD7-472E-9864-D76743BAB4DF}"/>
              </a:ext>
            </a:extLst>
          </p:cNvPr>
          <p:cNvSpPr>
            <a:spLocks noGrp="1"/>
          </p:cNvSpPr>
          <p:nvPr>
            <p:ph sz="quarter" idx="31" hasCustomPrompt="1"/>
          </p:nvPr>
        </p:nvSpPr>
        <p:spPr>
          <a:xfrm>
            <a:off x="836613"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
        <p:nvSpPr>
          <p:cNvPr id="16" name="Content Placeholder 7">
            <a:extLst>
              <a:ext uri="{FF2B5EF4-FFF2-40B4-BE49-F238E27FC236}">
                <a16:creationId xmlns="" xmlns:a16="http://schemas.microsoft.com/office/drawing/2014/main" id="{BA129CFA-D87C-494E-9E6D-E317C4D157EB}"/>
              </a:ext>
            </a:extLst>
          </p:cNvPr>
          <p:cNvSpPr>
            <a:spLocks noGrp="1"/>
          </p:cNvSpPr>
          <p:nvPr>
            <p:ph sz="quarter" idx="32" hasCustomPrompt="1"/>
          </p:nvPr>
        </p:nvSpPr>
        <p:spPr>
          <a:xfrm>
            <a:off x="6495086" y="2055043"/>
            <a:ext cx="4821237" cy="3417605"/>
          </a:xfrm>
        </p:spPr>
        <p:txBody>
          <a:bodyPr lIns="36000" tIns="0" rIns="0" bIns="0">
            <a:normAutofit/>
          </a:bodyPr>
          <a:lstStyle>
            <a:lvl1pPr marL="0" indent="0" algn="l">
              <a:buNone/>
              <a:defRPr sz="2000"/>
            </a:lvl1pPr>
            <a:lvl2pPr marL="457200" indent="0" algn="l">
              <a:buNone/>
              <a:defRPr sz="1800"/>
            </a:lvl2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2888910914"/>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6096000" y="1838558"/>
            <a:ext cx="5653088" cy="3761895"/>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0" y="1838558"/>
            <a:ext cx="6096000" cy="376189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endParaRPr>
          </a:p>
        </p:txBody>
      </p:sp>
      <p:sp>
        <p:nvSpPr>
          <p:cNvPr id="12" name="Text Placeholder 2">
            <a:extLst>
              <a:ext uri="{FF2B5EF4-FFF2-40B4-BE49-F238E27FC236}">
                <a16:creationId xmlns="" xmlns:a16="http://schemas.microsoft.com/office/drawing/2014/main" id="{85E84782-CEED-4A74-8650-9CC907EA7201}"/>
              </a:ext>
            </a:extLst>
          </p:cNvPr>
          <p:cNvSpPr>
            <a:spLocks noGrp="1"/>
          </p:cNvSpPr>
          <p:nvPr>
            <p:ph type="body" idx="1" hasCustomPrompt="1"/>
          </p:nvPr>
        </p:nvSpPr>
        <p:spPr>
          <a:xfrm>
            <a:off x="839788" y="2166173"/>
            <a:ext cx="4817357" cy="338901"/>
          </a:xfrm>
        </p:spPr>
        <p:txBody>
          <a:bodyPr anchor="ctr" anchorCtr="0">
            <a:noAutofit/>
          </a:bodyPr>
          <a:lstStyle>
            <a:lvl1pPr marL="0" indent="0">
              <a:buFont typeface="Arial" panose="020B0604020202020204" pitchFamily="34" charset="0"/>
              <a:buNone/>
              <a:defRPr lang="en-US" sz="2200" b="1" kern="1200" dirty="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342900" lvl="0" indent="-342900" algn="l" defTabSz="914400" rtl="0" eaLnBrk="1" latinLnBrk="0" hangingPunct="1">
              <a:lnSpc>
                <a:spcPct val="90000"/>
              </a:lnSpc>
              <a:spcBef>
                <a:spcPts val="1000"/>
              </a:spcBef>
            </a:pPr>
            <a:r>
              <a:rPr lang="en-US" noProof="0"/>
              <a:t>Edit Master text styles</a:t>
            </a:r>
          </a:p>
        </p:txBody>
      </p:sp>
      <p:sp>
        <p:nvSpPr>
          <p:cNvPr id="13" name="Content Placeholder 3">
            <a:extLst>
              <a:ext uri="{FF2B5EF4-FFF2-40B4-BE49-F238E27FC236}">
                <a16:creationId xmlns="" xmlns:a16="http://schemas.microsoft.com/office/drawing/2014/main" id="{A4442761-B05F-4E61-83C8-DA8019B09325}"/>
              </a:ext>
            </a:extLst>
          </p:cNvPr>
          <p:cNvSpPr>
            <a:spLocks noGrp="1"/>
          </p:cNvSpPr>
          <p:nvPr>
            <p:ph sz="half" idx="2" hasCustomPrompt="1"/>
          </p:nvPr>
        </p:nvSpPr>
        <p:spPr>
          <a:xfrm>
            <a:off x="839788" y="2614467"/>
            <a:ext cx="4817357" cy="2667396"/>
          </a:xfrm>
        </p:spPr>
        <p:txBody>
          <a:bodyPr>
            <a:normAutofit/>
          </a:bodyPr>
          <a:lstStyle>
            <a:lvl1pPr marL="228600" indent="-228600">
              <a:buClr>
                <a:schemeClr val="tx2">
                  <a:lumMod val="40000"/>
                  <a:lumOff val="60000"/>
                </a:schemeClr>
              </a:buClr>
              <a:buFont typeface="Wingdings" panose="05000000000000000000" pitchFamily="2" charset="2"/>
              <a:buChar char="§"/>
              <a:defRPr sz="1400"/>
            </a:lvl1pPr>
            <a:lvl2pPr marL="685800" indent="-228600">
              <a:buClr>
                <a:schemeClr val="tx2">
                  <a:lumMod val="40000"/>
                  <a:lumOff val="60000"/>
                </a:schemeClr>
              </a:buClr>
              <a:buFont typeface="Wingdings" panose="05000000000000000000" pitchFamily="2" charset="2"/>
              <a:buChar char="§"/>
              <a:defRPr sz="1400"/>
            </a:lvl2pPr>
            <a:lvl3pPr>
              <a:defRPr sz="1400"/>
            </a:lvl3pPr>
            <a:lvl4pPr>
              <a:defRPr sz="1200"/>
            </a:lvl4pPr>
            <a:lvl5pPr>
              <a:defRPr sz="1200"/>
            </a:lvl5pPr>
          </a:lstStyle>
          <a:p>
            <a:pPr lvl="0"/>
            <a:r>
              <a:rPr lang="en-US" noProof="0"/>
              <a:t>Edit Master text styles</a:t>
            </a:r>
          </a:p>
          <a:p>
            <a:pPr lvl="1"/>
            <a:r>
              <a:rPr lang="en-US" noProof="0"/>
              <a:t>Second level</a:t>
            </a:r>
          </a:p>
        </p:txBody>
      </p:sp>
      <p:sp>
        <p:nvSpPr>
          <p:cNvPr id="14" name="Text Placeholder 4">
            <a:extLst>
              <a:ext uri="{FF2B5EF4-FFF2-40B4-BE49-F238E27FC236}">
                <a16:creationId xmlns="" xmlns:a16="http://schemas.microsoft.com/office/drawing/2014/main" id="{675CE59E-BBF8-4A23-A2D4-859D2A375B8A}"/>
              </a:ext>
            </a:extLst>
          </p:cNvPr>
          <p:cNvSpPr>
            <a:spLocks noGrp="1"/>
          </p:cNvSpPr>
          <p:nvPr>
            <p:ph type="body" sz="quarter" idx="3" hasCustomPrompt="1"/>
          </p:nvPr>
        </p:nvSpPr>
        <p:spPr>
          <a:xfrm>
            <a:off x="6495790" y="2166173"/>
            <a:ext cx="4859598" cy="338902"/>
          </a:xfrm>
        </p:spPr>
        <p:txBody>
          <a:bodyPr vert="horz" lIns="91440" tIns="45720" rIns="91440" bIns="45720" rtlCol="0" anchor="ctr" anchorCtr="0">
            <a:noAutofit/>
          </a:bodyPr>
          <a:lstStyle>
            <a:lvl1pPr marL="0" indent="0">
              <a:buNone/>
              <a:defRPr lang="en-US" sz="2200" b="1">
                <a:latin typeface="+mj-lt"/>
              </a:defRPr>
            </a:lvl1pPr>
          </a:lstStyle>
          <a:p>
            <a:pPr marL="228600" lvl="0" indent="-228600"/>
            <a:r>
              <a:rPr lang="en-US" noProof="0"/>
              <a:t>Edit Master text styles</a:t>
            </a:r>
          </a:p>
        </p:txBody>
      </p:sp>
      <p:sp>
        <p:nvSpPr>
          <p:cNvPr id="15" name="Content Placeholder 5">
            <a:extLst>
              <a:ext uri="{FF2B5EF4-FFF2-40B4-BE49-F238E27FC236}">
                <a16:creationId xmlns="" xmlns:a16="http://schemas.microsoft.com/office/drawing/2014/main" id="{E8F94DDD-6A48-4E09-A419-FAF3E395AB55}"/>
              </a:ext>
            </a:extLst>
          </p:cNvPr>
          <p:cNvSpPr>
            <a:spLocks noGrp="1"/>
          </p:cNvSpPr>
          <p:nvPr>
            <p:ph sz="quarter" idx="4" hasCustomPrompt="1"/>
          </p:nvPr>
        </p:nvSpPr>
        <p:spPr>
          <a:xfrm>
            <a:off x="6495790" y="2614467"/>
            <a:ext cx="4859598" cy="2667396"/>
          </a:xfrm>
        </p:spPr>
        <p:txBody>
          <a:bodyPr>
            <a:normAutofit/>
          </a:bodyPr>
          <a:lstStyle>
            <a:lvl1pPr marL="228600" indent="-228600">
              <a:buClr>
                <a:schemeClr val="bg2">
                  <a:lumMod val="40000"/>
                  <a:lumOff val="60000"/>
                </a:schemeClr>
              </a:buClr>
              <a:buFont typeface="Wingdings" panose="05000000000000000000" pitchFamily="2" charset="2"/>
              <a:buChar char="§"/>
              <a:defRPr sz="1400"/>
            </a:lvl1pPr>
            <a:lvl2pPr marL="685800" indent="-228600">
              <a:buClr>
                <a:schemeClr val="bg2">
                  <a:lumMod val="40000"/>
                  <a:lumOff val="60000"/>
                </a:schemeClr>
              </a:buClr>
              <a:buFont typeface="Wingdings" panose="05000000000000000000" pitchFamily="2" charset="2"/>
              <a:buChar char="§"/>
              <a:defRPr sz="1400"/>
            </a:lvl2pPr>
            <a:lvl3pPr>
              <a:defRPr sz="1400"/>
            </a:lvl3pPr>
            <a:lvl4pPr>
              <a:defRPr sz="1400"/>
            </a:lvl4pPr>
            <a:lvl5pPr>
              <a:defRPr sz="1400"/>
            </a:lvl5pPr>
          </a:lstStyle>
          <a:p>
            <a:pPr lvl="0"/>
            <a:r>
              <a:rPr lang="en-US" noProof="0"/>
              <a:t>Edit Master text styles</a:t>
            </a:r>
          </a:p>
          <a:p>
            <a:pPr lvl="1"/>
            <a:r>
              <a:rPr lang="en-US" noProof="0"/>
              <a:t>Second level</a:t>
            </a:r>
          </a:p>
        </p:txBody>
      </p:sp>
    </p:spTree>
    <p:extLst>
      <p:ext uri="{BB962C8B-B14F-4D97-AF65-F5344CB8AC3E}">
        <p14:creationId xmlns:p14="http://schemas.microsoft.com/office/powerpoint/2010/main" val="2445537779"/>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8" name="Title 7">
            <a:extLst>
              <a:ext uri="{FF2B5EF4-FFF2-40B4-BE49-F238E27FC236}">
                <a16:creationId xmlns="" xmlns:a16="http://schemas.microsoft.com/office/drawing/2014/main" id="{D0DF9619-89F0-4C89-BF3C-FB75431C0020}"/>
              </a:ext>
            </a:extLst>
          </p:cNvPr>
          <p:cNvSpPr>
            <a:spLocks noGrp="1"/>
          </p:cNvSpPr>
          <p:nvPr>
            <p:ph type="title"/>
          </p:nvPr>
        </p:nvSpPr>
        <p:spPr>
          <a:xfrm>
            <a:off x="2178148" y="622349"/>
            <a:ext cx="7835705" cy="1124611"/>
          </a:xfrm>
        </p:spPr>
        <p:txBody>
          <a:bodyPr/>
          <a:lstStyle>
            <a:lvl1pPr algn="ctr">
              <a:defRPr/>
            </a:lvl1pPr>
          </a:lstStyle>
          <a:p>
            <a:r>
              <a:rPr lang="en-US" noProof="0"/>
              <a:t>Click to edit Master title style</a:t>
            </a:r>
          </a:p>
        </p:txBody>
      </p:sp>
    </p:spTree>
    <p:extLst>
      <p:ext uri="{BB962C8B-B14F-4D97-AF65-F5344CB8AC3E}">
        <p14:creationId xmlns:p14="http://schemas.microsoft.com/office/powerpoint/2010/main" val="1398705191"/>
      </p:ext>
    </p:extLst>
  </p:cSld>
  <p:clrMapOvr>
    <a:masterClrMapping/>
  </p:clrMapOvr>
  <p:extLst>
    <p:ext uri="{DCECCB84-F9BA-43D5-87BE-67443E8EF086}">
      <p15:sldGuideLst xmlns:p15="http://schemas.microsoft.com/office/powerpoint/2012/main">
        <p15:guide id="4294967295"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581130544"/>
      </p:ext>
    </p:extLst>
  </p:cSld>
  <p:clrMapOvr>
    <a:masterClrMapping/>
  </p:clrMapOvr>
  <p:extLst>
    <p:ext uri="{DCECCB84-F9BA-43D5-87BE-67443E8EF086}">
      <p15:sldGuideLst xmlns:p15="http://schemas.microsoft.com/office/powerpoint/2012/main">
        <p15:guide id="4294967295" orient="horz" pos="4042">
          <p15:clr>
            <a:srgbClr val="FBAE40"/>
          </p15:clr>
        </p15:guide>
        <p15:guide id="4294967295" pos="506">
          <p15:clr>
            <a:srgbClr val="FBAE40"/>
          </p15:clr>
        </p15:guide>
        <p15:guide id="4294967295" orient="horz" pos="504">
          <p15:clr>
            <a:srgbClr val="FBAE40"/>
          </p15:clr>
        </p15:guide>
        <p15:guide id="4294967295" pos="7174">
          <p15:clr>
            <a:srgbClr val="FBAE40"/>
          </p15:clr>
        </p15:guide>
        <p15:guide id="4294967295" pos="3840">
          <p15:clr>
            <a:srgbClr val="FBAE40"/>
          </p15:clr>
        </p15:guide>
        <p15:guide id="4294967295" orient="horz" pos="2160">
          <p15:clr>
            <a:srgbClr val="FBAE40"/>
          </p15:clr>
        </p15:guide>
        <p15:guide id="4294967295" pos="740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Content Placeholder 2">
            <a:extLst>
              <a:ext uri="{FF2B5EF4-FFF2-40B4-BE49-F238E27FC236}">
                <a16:creationId xmlns="" xmlns:a16="http://schemas.microsoft.com/office/drawing/2014/main" id="{0595AFC1-BF2C-4C83-B474-7121F9C0BC8C}"/>
              </a:ext>
            </a:extLst>
          </p:cNvPr>
          <p:cNvSpPr>
            <a:spLocks noGrp="1"/>
          </p:cNvSpPr>
          <p:nvPr>
            <p:ph idx="1" hasCustomPrompt="1"/>
          </p:nvPr>
        </p:nvSpPr>
        <p:spPr>
          <a:xfrm>
            <a:off x="6096000" y="457199"/>
            <a:ext cx="5653088" cy="5403851"/>
          </a:xfrm>
          <a:noFill/>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hasCustomPrompt="1"/>
          </p:nvPr>
        </p:nvSpPr>
        <p:spPr>
          <a:xfrm>
            <a:off x="830127" y="691751"/>
            <a:ext cx="4584212" cy="540001"/>
          </a:xfrm>
        </p:spPr>
        <p:txBody>
          <a:bodyPr lIns="36000" tIns="0" rIns="0" bIns="0" anchor="b">
            <a:normAutofit/>
          </a:bodyPr>
          <a:lstStyle>
            <a:lvl1pPr>
              <a:defRPr sz="3600"/>
            </a:lvl1pPr>
          </a:lstStyle>
          <a:p>
            <a:r>
              <a:rPr lang="en-US" noProof="0"/>
              <a:t>Title Here</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3">
            <a:extLst>
              <a:ext uri="{FF2B5EF4-FFF2-40B4-BE49-F238E27FC236}">
                <a16:creationId xmlns="" xmlns:a16="http://schemas.microsoft.com/office/drawing/2014/main" id="{8ECAA0F2-C20F-4289-BFB8-9BC2C65A8B9F}"/>
              </a:ext>
            </a:extLst>
          </p:cNvPr>
          <p:cNvSpPr>
            <a:spLocks noGrp="1"/>
          </p:cNvSpPr>
          <p:nvPr>
            <p:ph type="body" sz="half" idx="2" hasCustomPrompt="1"/>
          </p:nvPr>
        </p:nvSpPr>
        <p:spPr>
          <a:xfrm>
            <a:off x="839788" y="1326250"/>
            <a:ext cx="4574551" cy="4484150"/>
          </a:xfrm>
        </p:spPr>
        <p:txBody>
          <a:bodyPr vert="horz" lIns="36000" tIns="0" rIns="0" bIns="0" rtlCol="0">
            <a:normAutofit/>
          </a:bodyPr>
          <a:lstStyle>
            <a:lvl1pPr marL="0" indent="0">
              <a:buNone/>
              <a:defRPr lang="en-US" sz="1800">
                <a:solidFill>
                  <a:schemeClr val="tx2"/>
                </a:solidFill>
              </a:defRPr>
            </a:lvl1pPr>
          </a:lstStyle>
          <a:p>
            <a:pPr marL="228600" lvl="0" indent="-228600"/>
            <a:r>
              <a:rPr lang="en-US" noProof="0"/>
              <a:t>Edit Master text styles</a:t>
            </a:r>
          </a:p>
        </p:txBody>
      </p:sp>
    </p:spTree>
    <p:extLst>
      <p:ext uri="{BB962C8B-B14F-4D97-AF65-F5344CB8AC3E}">
        <p14:creationId xmlns:p14="http://schemas.microsoft.com/office/powerpoint/2010/main" val="879113081"/>
      </p:ext>
    </p:extLst>
  </p:cSld>
  <p:clrMapOvr>
    <a:masterClrMapping/>
  </p:clrMapOvr>
  <p:extLst>
    <p:ext uri="{DCECCB84-F9BA-43D5-87BE-67443E8EF086}">
      <p15:sldGuideLst xmlns:p15="http://schemas.microsoft.com/office/powerpoint/2012/main">
        <p15:guide id="4294967295" orient="horz" pos="4042">
          <p15:clr>
            <a:srgbClr val="FBAE40"/>
          </p15:clr>
        </p15:guide>
        <p15:guide id="4294967295" pos="506">
          <p15:clr>
            <a:srgbClr val="FBAE40"/>
          </p15:clr>
        </p15:guide>
        <p15:guide id="4294967295" orient="horz" pos="528">
          <p15:clr>
            <a:srgbClr val="FBAE40"/>
          </p15:clr>
        </p15:guide>
        <p15:guide id="4294967295" pos="7174">
          <p15:clr>
            <a:srgbClr val="FBAE40"/>
          </p15:clr>
        </p15:guide>
        <p15:guide id="4294967295" pos="3840">
          <p15:clr>
            <a:srgbClr val="FBAE40"/>
          </p15:clr>
        </p15:guide>
        <p15:guide id="4294967295" orient="horz" pos="2160">
          <p15:clr>
            <a:srgbClr val="FBAE40"/>
          </p15:clr>
        </p15:guide>
        <p15:guide id="4294967295" pos="740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xmlns=""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xmlns=""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xmlns=""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xmlns=""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xmlns=""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xmlns=""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p:txBody>
          <a:bodyPr anchor="b" anchorCtr="0"/>
          <a:lstStyle>
            <a:lvl1pPr>
              <a:defRPr>
                <a:solidFill>
                  <a:schemeClr val="bg1"/>
                </a:solidFill>
              </a:defRPr>
            </a:lvl1pPr>
          </a:lstStyle>
          <a:p>
            <a:fld id="{3BDA9C29-DD8E-4518-B4D3-44806885A5F9}" type="datetime1">
              <a:rPr lang="en-US" smtClean="0">
                <a:solidFill>
                  <a:prstClr val="white"/>
                </a:solidFill>
              </a:rPr>
              <a:pPr/>
              <a:t>11/21/2022</a:t>
            </a:fld>
            <a:endParaRPr lang="en-US" dirty="0">
              <a:solidFill>
                <a:prstClr val="white"/>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bg1"/>
                </a:solidFill>
              </a:defRPr>
            </a:lvl1pPr>
          </a:lstStyle>
          <a:p>
            <a:r>
              <a:rPr lang="en-US" dirty="0">
                <a:solidFill>
                  <a:prstClr val="white"/>
                </a:solidFill>
              </a:rPr>
              <a:t>ADD A FOOADDTER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lvl1pPr>
              <a:defRPr>
                <a:solidFill>
                  <a:schemeClr val="bg1"/>
                </a:solidFill>
              </a:defRPr>
            </a:lvl1pPr>
          </a:lstStyle>
          <a:p>
            <a:fld id="{3CE5352E-9B9F-4EDC-8769-7FA3D3F814C7}" type="slidenum">
              <a:rPr lang="en-US" smtClean="0">
                <a:solidFill>
                  <a:prstClr val="white"/>
                </a:solidFill>
              </a:rPr>
              <a:pPr/>
              <a:t>‹#›</a:t>
            </a:fld>
            <a:endParaRPr lang="en-US" dirty="0">
              <a:solidFill>
                <a:prstClr val="white"/>
              </a:solidFill>
            </a:endParaRPr>
          </a:p>
        </p:txBody>
      </p:sp>
      <p:sp>
        <p:nvSpPr>
          <p:cNvPr id="11" name="Title 1">
            <a:extLst>
              <a:ext uri="{FF2B5EF4-FFF2-40B4-BE49-F238E27FC236}">
                <a16:creationId xmlns="" xmlns:a16="http://schemas.microsoft.com/office/drawing/2014/main" id="{ED46F9B8-64BA-45E5-845E-CA6696C25C5F}"/>
              </a:ext>
            </a:extLst>
          </p:cNvPr>
          <p:cNvSpPr>
            <a:spLocks noGrp="1"/>
          </p:cNvSpPr>
          <p:nvPr>
            <p:ph type="title"/>
          </p:nvPr>
        </p:nvSpPr>
        <p:spPr>
          <a:xfrm>
            <a:off x="2394975" y="742867"/>
            <a:ext cx="7402050" cy="566931"/>
          </a:xfrm>
        </p:spPr>
        <p:txBody>
          <a:bodyPr lIns="36000" tIns="0" rIns="0" bIns="0"/>
          <a:lstStyle>
            <a:lvl1pPr algn="ctr">
              <a:defRPr/>
            </a:lvl1pPr>
          </a:lstStyle>
          <a:p>
            <a:r>
              <a:rPr lang="en-US" noProof="0"/>
              <a:t>Click to edit Master title style</a:t>
            </a:r>
          </a:p>
        </p:txBody>
      </p:sp>
      <p:sp>
        <p:nvSpPr>
          <p:cNvPr id="8" name="Picture Placeholder 2">
            <a:extLst>
              <a:ext uri="{FF2B5EF4-FFF2-40B4-BE49-F238E27FC236}">
                <a16:creationId xmlns="" xmlns:a16="http://schemas.microsoft.com/office/drawing/2014/main" id="{704937D3-320F-475C-B607-8D8AE31FF3A3}"/>
              </a:ext>
            </a:extLst>
          </p:cNvPr>
          <p:cNvSpPr>
            <a:spLocks noGrp="1"/>
          </p:cNvSpPr>
          <p:nvPr>
            <p:ph type="pic" idx="1"/>
          </p:nvPr>
        </p:nvSpPr>
        <p:spPr>
          <a:xfrm>
            <a:off x="458724" y="2277980"/>
            <a:ext cx="11290364" cy="412282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Text Placeholder 3">
            <a:extLst>
              <a:ext uri="{FF2B5EF4-FFF2-40B4-BE49-F238E27FC236}">
                <a16:creationId xmlns="" xmlns:a16="http://schemas.microsoft.com/office/drawing/2014/main" id="{68404903-B722-4F8B-94E9-F478DB3A75E2}"/>
              </a:ext>
            </a:extLst>
          </p:cNvPr>
          <p:cNvSpPr>
            <a:spLocks noGrp="1"/>
          </p:cNvSpPr>
          <p:nvPr>
            <p:ph type="body" sz="half" idx="2" hasCustomPrompt="1"/>
          </p:nvPr>
        </p:nvSpPr>
        <p:spPr>
          <a:xfrm>
            <a:off x="2394975" y="1377834"/>
            <a:ext cx="7402050" cy="540000"/>
          </a:xfrm>
        </p:spPr>
        <p:txBody>
          <a:bodyPr vert="horz" lIns="36000" tIns="0" rIns="0" bIns="0" rtlCol="0">
            <a:normAutofit/>
          </a:bodyPr>
          <a:lstStyle>
            <a:lvl1pPr marL="0" indent="0" algn="ctr">
              <a:buNone/>
              <a:defRPr lang="en-US" sz="1800">
                <a:solidFill>
                  <a:schemeClr val="tx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2199133485"/>
      </p:ext>
    </p:extLst>
  </p:cSld>
  <p:clrMapOvr>
    <a:masterClrMapping/>
  </p:clrMapOvr>
  <p:extLst>
    <p:ext uri="{DCECCB84-F9BA-43D5-87BE-67443E8EF086}">
      <p15:sldGuideLst xmlns:p15="http://schemas.microsoft.com/office/powerpoint/2012/main">
        <p15:guide id="4294967295" pos="3840">
          <p15:clr>
            <a:srgbClr val="FBAE40"/>
          </p15:clr>
        </p15:guide>
        <p15:guide id="4294967295"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C9C1590D-4639-4494-A37B-A15E7114FE5B}"/>
              </a:ext>
            </a:extLst>
          </p:cNvPr>
          <p:cNvSpPr>
            <a:spLocks noGrp="1"/>
          </p:cNvSpPr>
          <p:nvPr>
            <p:ph type="title"/>
          </p:nvPr>
        </p:nvSpPr>
        <p:spPr>
          <a:xfrm>
            <a:off x="838200" y="742867"/>
            <a:ext cx="9037320" cy="566931"/>
          </a:xfrm>
        </p:spPr>
        <p:txBody>
          <a:bodyPr lIns="36000" tIns="0" rIns="0" bIns="0"/>
          <a:lstStyle/>
          <a:p>
            <a:r>
              <a:rPr lang="en-US"/>
              <a:t>Click to edit Master title style</a:t>
            </a:r>
            <a:endParaRPr lang="ru-RU" dirty="0"/>
          </a:p>
        </p:txBody>
      </p:sp>
      <p:sp>
        <p:nvSpPr>
          <p:cNvPr id="7" name="Text Placeholder 3">
            <a:extLst>
              <a:ext uri="{FF2B5EF4-FFF2-40B4-BE49-F238E27FC236}">
                <a16:creationId xmlns="" xmlns:a16="http://schemas.microsoft.com/office/drawing/2014/main" id="{E40C1F5F-4B50-4906-83E6-9A2F1CB1F66E}"/>
              </a:ext>
            </a:extLst>
          </p:cNvPr>
          <p:cNvSpPr>
            <a:spLocks noGrp="1"/>
          </p:cNvSpPr>
          <p:nvPr>
            <p:ph type="body" sz="half" idx="2"/>
          </p:nvPr>
        </p:nvSpPr>
        <p:spPr>
          <a:xfrm>
            <a:off x="898161" y="2982416"/>
            <a:ext cx="1645920"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ext Placeholder 3">
            <a:extLst>
              <a:ext uri="{FF2B5EF4-FFF2-40B4-BE49-F238E27FC236}">
                <a16:creationId xmlns="" xmlns:a16="http://schemas.microsoft.com/office/drawing/2014/main" id="{172EC0A4-5E0C-44C7-B8BF-100C17934C9D}"/>
              </a:ext>
            </a:extLst>
          </p:cNvPr>
          <p:cNvSpPr>
            <a:spLocks noGrp="1"/>
          </p:cNvSpPr>
          <p:nvPr>
            <p:ph type="body" sz="half" idx="34" hasCustomPrompt="1"/>
          </p:nvPr>
        </p:nvSpPr>
        <p:spPr>
          <a:xfrm>
            <a:off x="1399426" y="1924687"/>
            <a:ext cx="2469965"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1" name="Text Placeholder 3">
            <a:extLst>
              <a:ext uri="{FF2B5EF4-FFF2-40B4-BE49-F238E27FC236}">
                <a16:creationId xmlns="" xmlns:a16="http://schemas.microsoft.com/office/drawing/2014/main" id="{709E18E3-2E11-4B74-AF2C-001F81DE3F24}"/>
              </a:ext>
            </a:extLst>
          </p:cNvPr>
          <p:cNvSpPr>
            <a:spLocks noGrp="1"/>
          </p:cNvSpPr>
          <p:nvPr>
            <p:ph type="body" sz="half" idx="36"/>
          </p:nvPr>
        </p:nvSpPr>
        <p:spPr>
          <a:xfrm>
            <a:off x="2611286" y="2982416"/>
            <a:ext cx="1389888" cy="519503"/>
          </a:xfrm>
        </p:spPr>
        <p:txBody>
          <a:bodyPr lIns="0" tIns="0" rIns="0" bIns="0" anchor="t" anchorCtr="0">
            <a:normAutofit/>
          </a:bodyPr>
          <a:lstStyle>
            <a:lvl1pPr marL="0" indent="0">
              <a:lnSpc>
                <a:spcPct val="100000"/>
              </a:lnSpc>
              <a:spcBef>
                <a:spcPts val="0"/>
              </a:spcBef>
              <a:buNone/>
              <a:defRPr lang="en-US" sz="12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2" name="Picture Placeholder 12">
            <a:extLst>
              <a:ext uri="{FF2B5EF4-FFF2-40B4-BE49-F238E27FC236}">
                <a16:creationId xmlns="" xmlns:a16="http://schemas.microsoft.com/office/drawing/2014/main" id="{D61E6447-2CC7-47A3-8681-4133CCCB54D6}"/>
              </a:ext>
            </a:extLst>
          </p:cNvPr>
          <p:cNvSpPr>
            <a:spLocks noGrp="1"/>
          </p:cNvSpPr>
          <p:nvPr>
            <p:ph type="pic" sz="quarter" idx="37"/>
          </p:nvPr>
        </p:nvSpPr>
        <p:spPr>
          <a:xfrm>
            <a:off x="890694"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3" name="Picture Placeholder 12">
            <a:extLst>
              <a:ext uri="{FF2B5EF4-FFF2-40B4-BE49-F238E27FC236}">
                <a16:creationId xmlns="" xmlns:a16="http://schemas.microsoft.com/office/drawing/2014/main" id="{CAD91B82-5EEF-4712-A699-B8302B6558DD}"/>
              </a:ext>
            </a:extLst>
          </p:cNvPr>
          <p:cNvSpPr>
            <a:spLocks noGrp="1"/>
          </p:cNvSpPr>
          <p:nvPr>
            <p:ph type="pic" sz="quarter" idx="38"/>
          </p:nvPr>
        </p:nvSpPr>
        <p:spPr>
          <a:xfrm>
            <a:off x="2514673" y="3605411"/>
            <a:ext cx="1636776" cy="1618488"/>
          </a:xfrm>
        </p:spPr>
        <p:txBody>
          <a:bodyPr anchor="ctr" anchorCtr="0">
            <a:noAutofit/>
          </a:bodyPr>
          <a:lstStyle>
            <a:lvl1pPr marL="0" indent="0" algn="ctr">
              <a:buNone/>
              <a:defRPr sz="1400"/>
            </a:lvl1pPr>
          </a:lstStyle>
          <a:p>
            <a:r>
              <a:rPr lang="en-US"/>
              <a:t>Click icon to add picture</a:t>
            </a:r>
            <a:endParaRPr lang="ru-RU" dirty="0"/>
          </a:p>
        </p:txBody>
      </p:sp>
      <p:sp>
        <p:nvSpPr>
          <p:cNvPr id="14" name="Text Placeholder 3">
            <a:extLst>
              <a:ext uri="{FF2B5EF4-FFF2-40B4-BE49-F238E27FC236}">
                <a16:creationId xmlns="" xmlns:a16="http://schemas.microsoft.com/office/drawing/2014/main" id="{57FAEB2B-6A01-4C63-ACA3-03B6E2919E8A}"/>
              </a:ext>
            </a:extLst>
          </p:cNvPr>
          <p:cNvSpPr>
            <a:spLocks noGrp="1"/>
          </p:cNvSpPr>
          <p:nvPr>
            <p:ph type="body" sz="half" idx="39"/>
          </p:nvPr>
        </p:nvSpPr>
        <p:spPr>
          <a:xfrm>
            <a:off x="4955269" y="2982416"/>
            <a:ext cx="2113508"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15" name="Text Placeholder 3">
            <a:extLst>
              <a:ext uri="{FF2B5EF4-FFF2-40B4-BE49-F238E27FC236}">
                <a16:creationId xmlns="" xmlns:a16="http://schemas.microsoft.com/office/drawing/2014/main" id="{89680D39-3D54-40CF-ABCB-BA448F099B30}"/>
              </a:ext>
            </a:extLst>
          </p:cNvPr>
          <p:cNvSpPr>
            <a:spLocks noGrp="1"/>
          </p:cNvSpPr>
          <p:nvPr>
            <p:ph type="body" sz="half" idx="40" hasCustomPrompt="1"/>
          </p:nvPr>
        </p:nvSpPr>
        <p:spPr>
          <a:xfrm>
            <a:off x="5509170"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17" name="Picture Placeholder 12">
            <a:extLst>
              <a:ext uri="{FF2B5EF4-FFF2-40B4-BE49-F238E27FC236}">
                <a16:creationId xmlns="" xmlns:a16="http://schemas.microsoft.com/office/drawing/2014/main" id="{E81CA5F1-31CE-4D4C-A27D-2B342ECD994A}"/>
              </a:ext>
            </a:extLst>
          </p:cNvPr>
          <p:cNvSpPr>
            <a:spLocks noGrp="1"/>
          </p:cNvSpPr>
          <p:nvPr>
            <p:ph type="pic" sz="quarter" idx="43"/>
          </p:nvPr>
        </p:nvSpPr>
        <p:spPr>
          <a:xfrm>
            <a:off x="4961249" y="3605411"/>
            <a:ext cx="2048256" cy="896112"/>
          </a:xfrm>
        </p:spPr>
        <p:txBody>
          <a:bodyPr anchor="ctr" anchorCtr="0">
            <a:noAutofit/>
          </a:bodyPr>
          <a:lstStyle>
            <a:lvl1pPr marL="0" indent="0" algn="ctr">
              <a:buNone/>
              <a:defRPr sz="1400"/>
            </a:lvl1pPr>
          </a:lstStyle>
          <a:p>
            <a:r>
              <a:rPr lang="en-US"/>
              <a:t>Click icon to add picture</a:t>
            </a:r>
            <a:endParaRPr lang="ru-RU" dirty="0"/>
          </a:p>
        </p:txBody>
      </p:sp>
      <p:sp>
        <p:nvSpPr>
          <p:cNvPr id="19" name="Text Placeholder 3">
            <a:extLst>
              <a:ext uri="{FF2B5EF4-FFF2-40B4-BE49-F238E27FC236}">
                <a16:creationId xmlns="" xmlns:a16="http://schemas.microsoft.com/office/drawing/2014/main" id="{7C3544C3-FDC7-4C8F-A615-9529597C549D}"/>
              </a:ext>
            </a:extLst>
          </p:cNvPr>
          <p:cNvSpPr>
            <a:spLocks noGrp="1"/>
          </p:cNvSpPr>
          <p:nvPr>
            <p:ph type="body" sz="half" idx="45"/>
          </p:nvPr>
        </p:nvSpPr>
        <p:spPr>
          <a:xfrm>
            <a:off x="7915161" y="2982416"/>
            <a:ext cx="2197045"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2" name="Text Placeholder 3">
            <a:extLst>
              <a:ext uri="{FF2B5EF4-FFF2-40B4-BE49-F238E27FC236}">
                <a16:creationId xmlns="" xmlns:a16="http://schemas.microsoft.com/office/drawing/2014/main" id="{7691DC2D-3064-4822-9D2D-80D59EA85EBB}"/>
              </a:ext>
            </a:extLst>
          </p:cNvPr>
          <p:cNvSpPr>
            <a:spLocks noGrp="1"/>
          </p:cNvSpPr>
          <p:nvPr>
            <p:ph type="body" sz="half" idx="46" hasCustomPrompt="1"/>
          </p:nvPr>
        </p:nvSpPr>
        <p:spPr>
          <a:xfrm>
            <a:off x="8469062" y="1924687"/>
            <a:ext cx="1622417" cy="982274"/>
          </a:xfrm>
        </p:spPr>
        <p:txBody>
          <a:bodyPr lIns="0" rIns="0" bIns="0" anchor="ctr" anchorCtr="0">
            <a:normAutofit/>
          </a:bodyPr>
          <a:lstStyle>
            <a:lvl1pPr marL="0" indent="0">
              <a:spcBef>
                <a:spcPts val="0"/>
              </a:spcBef>
              <a:buNone/>
              <a:defRPr lang="en-US" sz="2200" b="1" kern="1200" dirty="0">
                <a:solidFill>
                  <a:schemeClr val="tx1"/>
                </a:solidFill>
                <a:latin typeface="+mj-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Master text</a:t>
            </a:r>
            <a:br>
              <a:rPr lang="en-US" dirty="0"/>
            </a:br>
            <a:r>
              <a:rPr lang="en-US" dirty="0"/>
              <a:t>styles</a:t>
            </a:r>
          </a:p>
        </p:txBody>
      </p:sp>
      <p:sp>
        <p:nvSpPr>
          <p:cNvPr id="24" name="Picture Placeholder 12">
            <a:extLst>
              <a:ext uri="{FF2B5EF4-FFF2-40B4-BE49-F238E27FC236}">
                <a16:creationId xmlns="" xmlns:a16="http://schemas.microsoft.com/office/drawing/2014/main" id="{130FD286-B22E-4EEB-8B67-4CE7BF2FBA89}"/>
              </a:ext>
            </a:extLst>
          </p:cNvPr>
          <p:cNvSpPr>
            <a:spLocks noGrp="1"/>
          </p:cNvSpPr>
          <p:nvPr>
            <p:ph type="pic" sz="quarter" idx="48"/>
          </p:nvPr>
        </p:nvSpPr>
        <p:spPr>
          <a:xfrm>
            <a:off x="7921141" y="3605411"/>
            <a:ext cx="1280160" cy="896112"/>
          </a:xfrm>
          <a:ln>
            <a:solidFill>
              <a:schemeClr val="accent5"/>
            </a:solidFill>
          </a:ln>
        </p:spPr>
        <p:txBody>
          <a:bodyPr anchor="ctr" anchorCtr="0">
            <a:noAutofit/>
          </a:bodyPr>
          <a:lstStyle>
            <a:lvl1pPr marL="0" indent="0" algn="ctr">
              <a:buNone/>
              <a:defRPr sz="1400"/>
            </a:lvl1pPr>
          </a:lstStyle>
          <a:p>
            <a:r>
              <a:rPr lang="en-US"/>
              <a:t>Click icon to add picture</a:t>
            </a:r>
            <a:endParaRPr lang="ru-RU" dirty="0"/>
          </a:p>
        </p:txBody>
      </p:sp>
      <p:sp>
        <p:nvSpPr>
          <p:cNvPr id="25" name="Text Placeholder 3">
            <a:extLst>
              <a:ext uri="{FF2B5EF4-FFF2-40B4-BE49-F238E27FC236}">
                <a16:creationId xmlns="" xmlns:a16="http://schemas.microsoft.com/office/drawing/2014/main" id="{EDCAE751-A04A-4A9B-8EE4-3E1B64E955F3}"/>
              </a:ext>
            </a:extLst>
          </p:cNvPr>
          <p:cNvSpPr>
            <a:spLocks noGrp="1"/>
          </p:cNvSpPr>
          <p:nvPr>
            <p:ph type="body" sz="half" idx="49"/>
          </p:nvPr>
        </p:nvSpPr>
        <p:spPr>
          <a:xfrm>
            <a:off x="7888266" y="4704396"/>
            <a:ext cx="2223939"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6" name="Text Placeholder 3">
            <a:extLst>
              <a:ext uri="{FF2B5EF4-FFF2-40B4-BE49-F238E27FC236}">
                <a16:creationId xmlns="" xmlns:a16="http://schemas.microsoft.com/office/drawing/2014/main" id="{21FD07BB-52C2-4F52-A969-6778D844E8D4}"/>
              </a:ext>
            </a:extLst>
          </p:cNvPr>
          <p:cNvSpPr>
            <a:spLocks noGrp="1"/>
          </p:cNvSpPr>
          <p:nvPr>
            <p:ph type="body" sz="half" idx="50"/>
          </p:nvPr>
        </p:nvSpPr>
        <p:spPr>
          <a:xfrm>
            <a:off x="874713" y="5838788"/>
            <a:ext cx="8993089" cy="365122"/>
          </a:xfrm>
        </p:spPr>
        <p:txBody>
          <a:bodyPr lIns="0" tIns="0" rIns="0" bIns="0" anchor="t" anchorCtr="0">
            <a:normAutofit/>
          </a:bodyPr>
          <a:lstStyle>
            <a:lvl1pPr marL="0" indent="0" algn="l">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7" name="Text Placeholder 3">
            <a:extLst>
              <a:ext uri="{FF2B5EF4-FFF2-40B4-BE49-F238E27FC236}">
                <a16:creationId xmlns="" xmlns:a16="http://schemas.microsoft.com/office/drawing/2014/main" id="{2E1D5C74-7DD8-44F1-8142-1961D0C932B3}"/>
              </a:ext>
            </a:extLst>
          </p:cNvPr>
          <p:cNvSpPr>
            <a:spLocks noGrp="1"/>
          </p:cNvSpPr>
          <p:nvPr>
            <p:ph type="body" sz="half" idx="51"/>
          </p:nvPr>
        </p:nvSpPr>
        <p:spPr>
          <a:xfrm>
            <a:off x="4955269" y="4704395"/>
            <a:ext cx="2048256" cy="519503"/>
          </a:xfrm>
        </p:spPr>
        <p:txBody>
          <a:bodyPr lIns="0" tIns="0" rIns="0" bIns="0" anchor="t" anchorCtr="0">
            <a:normAutofit/>
          </a:bodyPr>
          <a:lstStyle>
            <a:lvl1pPr marL="0" indent="0">
              <a:lnSpc>
                <a:spcPct val="100000"/>
              </a:lnSpc>
              <a:spcBef>
                <a:spcPts val="0"/>
              </a:spcBef>
              <a:buNone/>
              <a:defRPr lang="en-US" sz="12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0"/>
              </a:spcBef>
              <a:buFont typeface="Arial" panose="020B0604020202020204" pitchFamily="34" charset="0"/>
              <a:buNone/>
            </a:pPr>
            <a:r>
              <a:rPr lang="en-US"/>
              <a:t>Click to edit Master text styles</a:t>
            </a:r>
          </a:p>
        </p:txBody>
      </p:sp>
      <p:sp>
        <p:nvSpPr>
          <p:cNvPr id="28" name="Text Placeholder 7">
            <a:extLst>
              <a:ext uri="{FF2B5EF4-FFF2-40B4-BE49-F238E27FC236}">
                <a16:creationId xmlns="" xmlns:a16="http://schemas.microsoft.com/office/drawing/2014/main" id="{9A6D3509-A776-4654-B6B2-F528C9FE78EA}"/>
              </a:ext>
            </a:extLst>
          </p:cNvPr>
          <p:cNvSpPr>
            <a:spLocks noGrp="1"/>
          </p:cNvSpPr>
          <p:nvPr>
            <p:ph type="body" sz="quarter" idx="25" hasCustomPrompt="1"/>
          </p:nvPr>
        </p:nvSpPr>
        <p:spPr>
          <a:xfrm>
            <a:off x="838200" y="195163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29" name="Text Placeholder 7">
            <a:extLst>
              <a:ext uri="{FF2B5EF4-FFF2-40B4-BE49-F238E27FC236}">
                <a16:creationId xmlns="" xmlns:a16="http://schemas.microsoft.com/office/drawing/2014/main" id="{BCA4A1CD-2E82-40FA-88EC-3D9F238493C2}"/>
              </a:ext>
            </a:extLst>
          </p:cNvPr>
          <p:cNvSpPr>
            <a:spLocks noGrp="1"/>
          </p:cNvSpPr>
          <p:nvPr>
            <p:ph type="body" sz="quarter" idx="52" hasCustomPrompt="1"/>
          </p:nvPr>
        </p:nvSpPr>
        <p:spPr>
          <a:xfrm>
            <a:off x="4927665" y="1927715"/>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
        <p:nvSpPr>
          <p:cNvPr id="30" name="Text Placeholder 7">
            <a:extLst>
              <a:ext uri="{FF2B5EF4-FFF2-40B4-BE49-F238E27FC236}">
                <a16:creationId xmlns="" xmlns:a16="http://schemas.microsoft.com/office/drawing/2014/main" id="{476CA787-1443-453E-A0C1-A9391E1B647D}"/>
              </a:ext>
            </a:extLst>
          </p:cNvPr>
          <p:cNvSpPr>
            <a:spLocks noGrp="1"/>
          </p:cNvSpPr>
          <p:nvPr>
            <p:ph type="body" sz="quarter" idx="53" hasCustomPrompt="1"/>
          </p:nvPr>
        </p:nvSpPr>
        <p:spPr>
          <a:xfrm>
            <a:off x="7888266" y="1931188"/>
            <a:ext cx="558402" cy="896112"/>
          </a:xfrm>
        </p:spPr>
        <p:txBody>
          <a:bodyPr lIns="0" tIns="0" rIns="0" bIns="0">
            <a:noAutofit/>
          </a:bodyPr>
          <a:lstStyle>
            <a:lvl1pPr marL="0" indent="0" algn="l">
              <a:buNone/>
              <a:defRPr sz="7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dirty="0"/>
              <a:t>1</a:t>
            </a:r>
            <a:endParaRPr lang="ru-RU" dirty="0"/>
          </a:p>
        </p:txBody>
      </p:sp>
    </p:spTree>
    <p:extLst>
      <p:ext uri="{BB962C8B-B14F-4D97-AF65-F5344CB8AC3E}">
        <p14:creationId xmlns:p14="http://schemas.microsoft.com/office/powerpoint/2010/main" val="418900713"/>
      </p:ext>
    </p:extLst>
  </p:cSld>
  <p:clrMapOvr>
    <a:masterClrMapping/>
  </p:clrMapOvr>
  <p:extLst>
    <p:ext uri="{DCECCB84-F9BA-43D5-87BE-67443E8EF086}">
      <p15:sldGuideLst xmlns:p15="http://schemas.microsoft.com/office/powerpoint/2012/main">
        <p15:guide id="4294967295" orient="horz" pos="55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 xmlns:a16="http://schemas.microsoft.com/office/drawing/2014/main"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srgbClr val="3F5779">
                    <a:lumMod val="75000"/>
                    <a:lumOff val="25000"/>
                  </a:srgb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srgbClr val="3F5779">
                    <a:lumMod val="75000"/>
                    <a:lumOff val="25000"/>
                  </a:srgbClr>
                </a:solidFill>
              </a:rPr>
              <a:pPr/>
              <a:t>‹#›</a:t>
            </a:fld>
            <a:endParaRPr lang="en-US" dirty="0">
              <a:solidFill>
                <a:srgbClr val="3F5779">
                  <a:lumMod val="75000"/>
                  <a:lumOff val="25000"/>
                </a:srgbClr>
              </a:solidFill>
            </a:endParaRPr>
          </a:p>
        </p:txBody>
      </p:sp>
      <p:sp>
        <p:nvSpPr>
          <p:cNvPr id="11" name="Text Placeholder 8">
            <a:extLst>
              <a:ext uri="{FF2B5EF4-FFF2-40B4-BE49-F238E27FC236}">
                <a16:creationId xmlns="" xmlns:a16="http://schemas.microsoft.com/office/drawing/2014/main"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 xmlns:a16="http://schemas.microsoft.com/office/drawing/2014/main"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 xmlns:a16="http://schemas.microsoft.com/office/drawing/2014/main"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 xmlns:a16="http://schemas.microsoft.com/office/drawing/2014/main"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 xmlns:a16="http://schemas.microsoft.com/office/drawing/2014/main"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 xmlns:a16="http://schemas.microsoft.com/office/drawing/2014/main"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 xmlns:a16="http://schemas.microsoft.com/office/drawing/2014/main"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 xmlns:a16="http://schemas.microsoft.com/office/drawing/2014/main"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 xmlns:a16="http://schemas.microsoft.com/office/drawing/2014/main"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 xmlns:a16="http://schemas.microsoft.com/office/drawing/2014/main"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3" name="Group 24">
            <a:extLst>
              <a:ext uri="{FF2B5EF4-FFF2-40B4-BE49-F238E27FC236}">
                <a16:creationId xmlns="" xmlns:a16="http://schemas.microsoft.com/office/drawing/2014/main"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 xmlns:a16="http://schemas.microsoft.com/office/drawing/2014/main"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6">
              <a:extLst>
                <a:ext uri="{FF2B5EF4-FFF2-40B4-BE49-F238E27FC236}">
                  <a16:creationId xmlns="" xmlns:a16="http://schemas.microsoft.com/office/drawing/2014/main"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4" name="Rectangle 6">
            <a:extLst>
              <a:ext uri="{FF2B5EF4-FFF2-40B4-BE49-F238E27FC236}">
                <a16:creationId xmlns="" xmlns:a16="http://schemas.microsoft.com/office/drawing/2014/main" id="{3E24480B-1EA1-4618-A14A-DFF8FA263887}"/>
              </a:ext>
              <a:ext uri="{C183D7F6-B498-43B3-948B-1728B52AA6E4}">
                <adec:decorative xmlns="" xmlns:adec="http://schemas.microsoft.com/office/drawing/2017/decorative"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6">
            <a:extLst>
              <a:ext uri="{FF2B5EF4-FFF2-40B4-BE49-F238E27FC236}">
                <a16:creationId xmlns="" xmlns:a16="http://schemas.microsoft.com/office/drawing/2014/main" id="{043B620A-4118-4E00-9D79-5BD4C87DCEAB}"/>
              </a:ext>
              <a:ext uri="{C183D7F6-B498-43B3-948B-1728B52AA6E4}">
                <adec:decorative xmlns="" xmlns:adec="http://schemas.microsoft.com/office/drawing/2017/decorative"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6">
            <a:extLst>
              <a:ext uri="{FF2B5EF4-FFF2-40B4-BE49-F238E27FC236}">
                <a16:creationId xmlns="" xmlns:a16="http://schemas.microsoft.com/office/drawing/2014/main" id="{612097E6-9559-4AEF-968E-6C2F89163D7B}"/>
              </a:ext>
              <a:ext uri="{C183D7F6-B498-43B3-948B-1728B52AA6E4}">
                <adec:decorative xmlns="" xmlns:adec="http://schemas.microsoft.com/office/drawing/2017/decorative"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413061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192F7-55EF-4DE1-AE7E-DCF005C91B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9543DCD-32D4-407E-BE24-C21879A76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D91A7CD-B2C9-41D2-BA3E-A78E6BD8E81B}"/>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F746D62-F6A9-4D12-9554-BFDFBBB801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9A6E063-562E-4914-9543-3E355C807617}"/>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0739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A2CF9D-B690-424A-9711-EFA9FCFB7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5AC6E40-4234-4FEF-97D1-1D4D879D0B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62415-B831-4B53-9C14-DD203D0348ED}"/>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118A6E3-41A7-4A24-BF1F-F81B1364999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4B8342C-4FA7-484B-81F6-5E92A10DD5F8}"/>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271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D9B06-DF6D-49C3-AEC0-4E1D80AF46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8F0215-6941-4439-96C6-C2257A37D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287A6E3-834F-4938-9C9C-2EA589487FD6}"/>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587854-D8B6-47B5-B47E-AFC45DA6E72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7C4B46-0A6C-459A-BDAF-67EE3016A594}"/>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125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9F5251-6C9D-402A-8743-6A68B39F0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BD3678-F233-460B-AC3A-3E0D7B7509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36159A-1970-4537-A3DD-48C1714449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9BFC86-52DF-4649-8F10-7CBCE8908CCC}"/>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95CE953-0C30-4D9D-AC63-02451BE33FD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74A6B7FE-448C-4EA9-8267-BDB2C751599D}"/>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1390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E0956F-AA30-4D9E-A284-FD0EC09E97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B4749EA-C675-4E9A-A70A-69CB368D40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0D96A38-333C-4C51-A474-00DE90BC5E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2745C7F-C1AE-467E-8392-1551366318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32A2D08-D012-4B0C-ABAC-E4485588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54A74C6-5D4E-4BD7-ABCD-04ACC085DEC2}"/>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98E2E01A-A20A-4DC6-A103-40CC7BCCB73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513D1910-290D-4C40-ACCB-4A48C75EE7FB}"/>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8465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52E0BC-073A-4B02-8911-7D8615564A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14F8E86-381F-42CC-9E68-0837B39FE4A0}"/>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B9702E0-74FE-4894-9844-DFCE258BF6A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853B347-9CE7-4910-AD2C-10EE326F79F2}"/>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7353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3A1C6F-DD99-429D-84AC-40D984DC5797}"/>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D3C09D3-B893-4836-A035-DFBE69422CE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E2845C78-BBEA-4403-8387-3E6124882A4B}"/>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638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700B98-87C3-483C-9A99-B8DB9C40F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9572324-EFB4-45C6-AD43-25B9F9259D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5633DCB-CA21-4000-881D-C3F950E9D3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70F6EC6-5AD1-404E-BEF6-980FB3F74802}"/>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D9F282C-217D-4101-BE24-DB4BB5C63A9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75C939F-9D6D-427D-814F-F5CA2E378887}"/>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30784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56922C-4352-4816-AED8-BBE389A8F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90A5650-0F30-432F-A915-D823FF8959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B292DF4-DDA5-43A1-AA81-A21060842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18090F-0EC5-46C1-B822-8327AAFDE763}"/>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EA0C24-5E82-4FEE-8216-FDAE0171AAA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3475ADF8-35E1-4F67-BC57-1B334C1D249F}"/>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8299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E9A63B-C5F8-4BA1-930E-D9353684B4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882E0E6-98FD-4798-BFD0-050CEF54EF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4332C05-94F7-4338-9FBD-094E291A627A}"/>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F1BD6BA-E1B7-44AA-A151-D105BD4E6A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11E7D39-08F1-4907-8E65-B0113C0FA582}"/>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43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3FD2F6-1C26-409A-BAC0-E98F3D29A9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C882374-1819-4C3A-BB33-2C4EF703AE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C876BA-873B-4714-999E-EA27776228F5}"/>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81CBCF6-5DF6-45E3-8E3F-BCD3C0A71AB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C5DD1BF-3AED-43B4-9E9F-C510B880F100}"/>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9761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253370446"/>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solidFill>
                  <a:prstClr val="black">
                    <a:tint val="75000"/>
                  </a:prstClr>
                </a:solidFill>
              </a:rPr>
              <a:pPr/>
              <a:t>11/21/2022</a:t>
            </a:fld>
            <a:endParaRPr lang="en-US" dirty="0">
              <a:solidFill>
                <a:prstClr val="black">
                  <a:tint val="75000"/>
                </a:prstClr>
              </a:solidFill>
            </a:endParaRPr>
          </a:p>
        </p:txBody>
      </p:sp>
      <p:sp>
        <p:nvSpPr>
          <p:cNvPr id="36" name="Slide Number Placeholder 5">
            <a:extLst>
              <a:ext uri="{FF2B5EF4-FFF2-40B4-BE49-F238E27FC236}">
                <a16:creationId xmlns=""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2" name="Title 1">
            <a:extLst>
              <a:ext uri="{FF2B5EF4-FFF2-40B4-BE49-F238E27FC236}">
                <a16:creationId xmlns=""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52477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solidFill>
                  <a:prstClr val="black">
                    <a:tint val="75000"/>
                  </a:prstClr>
                </a:solidFill>
              </a:rPr>
              <a:pPr/>
              <a:t>11/21/2022</a:t>
            </a:fld>
            <a:endParaRPr lang="en-US" dirty="0">
              <a:solidFill>
                <a:prstClr val="black">
                  <a:tint val="75000"/>
                </a:prstClr>
              </a:solidFill>
            </a:endParaRPr>
          </a:p>
        </p:txBody>
      </p:sp>
      <p:sp>
        <p:nvSpPr>
          <p:cNvPr id="31" name="Slide Number Placeholder 5">
            <a:extLst>
              <a:ext uri="{FF2B5EF4-FFF2-40B4-BE49-F238E27FC236}">
                <a16:creationId xmlns=""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2" name="Title 1">
            <a:extLst>
              <a:ext uri="{FF2B5EF4-FFF2-40B4-BE49-F238E27FC236}">
                <a16:creationId xmlns=""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1011788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823865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solidFill>
                  <a:prstClr val="black">
                    <a:tint val="75000"/>
                  </a:prstClr>
                </a:solidFill>
              </a:rPr>
              <a:pPr/>
              <a:t>11/21/2022</a:t>
            </a:fld>
            <a:endParaRPr lang="en-US" dirty="0">
              <a:solidFill>
                <a:prstClr val="black">
                  <a:tint val="75000"/>
                </a:prstClr>
              </a:solidFill>
            </a:endParaRPr>
          </a:p>
        </p:txBody>
      </p:sp>
      <p:sp>
        <p:nvSpPr>
          <p:cNvPr id="15" name="Slide Number Placeholder 5">
            <a:extLst>
              <a:ext uri="{FF2B5EF4-FFF2-40B4-BE49-F238E27FC236}">
                <a16:creationId xmlns=""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52696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solidFill>
                  <a:prstClr val="black">
                    <a:tint val="75000"/>
                  </a:prstClr>
                </a:solidFill>
              </a:rPr>
              <a:pPr/>
              <a:t>11/21/2022</a:t>
            </a:fld>
            <a:endParaRPr lang="en-US" dirty="0">
              <a:solidFill>
                <a:prstClr val="black">
                  <a:tint val="75000"/>
                </a:prstClr>
              </a:solidFill>
            </a:endParaRPr>
          </a:p>
        </p:txBody>
      </p:sp>
      <p:sp>
        <p:nvSpPr>
          <p:cNvPr id="15" name="Slide Number Placeholder 5">
            <a:extLst>
              <a:ext uri="{FF2B5EF4-FFF2-40B4-BE49-F238E27FC236}">
                <a16:creationId xmlns=""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7" name="Picture Placeholder 6">
            <a:extLst>
              <a:ext uri="{FF2B5EF4-FFF2-40B4-BE49-F238E27FC236}">
                <a16:creationId xmlns=""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1470396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xmlns=""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xmlns=""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xmlns=""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solidFill>
                  <a:prstClr val="black">
                    <a:tint val="75000"/>
                  </a:prstClr>
                </a:solidFill>
              </a:rPr>
              <a:pPr/>
              <a:t>11/21/2022</a:t>
            </a:fld>
            <a:endParaRPr lang="en-US" dirty="0">
              <a:solidFill>
                <a:prstClr val="black">
                  <a:tint val="75000"/>
                </a:prstClr>
              </a:solidFill>
            </a:endParaRPr>
          </a:p>
        </p:txBody>
      </p:sp>
      <p:sp>
        <p:nvSpPr>
          <p:cNvPr id="16" name="Slide Number Placeholder 5">
            <a:extLst>
              <a:ext uri="{FF2B5EF4-FFF2-40B4-BE49-F238E27FC236}">
                <a16:creationId xmlns=""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3" name="Content Placeholder 2">
            <a:extLst>
              <a:ext uri="{FF2B5EF4-FFF2-40B4-BE49-F238E27FC236}">
                <a16:creationId xmlns=""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2347337752"/>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solidFill>
                  <a:prstClr val="white">
                    <a:tint val="75000"/>
                  </a:prstClr>
                </a:solidFill>
              </a:rPr>
              <a:pPr/>
              <a:t>11/21/2022</a:t>
            </a:fld>
            <a:endParaRPr lang="en-US" dirty="0">
              <a:solidFill>
                <a:prstClr val="white">
                  <a:tint val="75000"/>
                </a:prstClr>
              </a:solidFill>
            </a:endParaRPr>
          </a:p>
        </p:txBody>
      </p:sp>
      <p:sp>
        <p:nvSpPr>
          <p:cNvPr id="31" name="Slide Number Placeholder 5">
            <a:extLst>
              <a:ext uri="{FF2B5EF4-FFF2-40B4-BE49-F238E27FC236}">
                <a16:creationId xmlns=""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white">
                    <a:tint val="75000"/>
                  </a:prstClr>
                </a:solidFill>
              </a:rPr>
              <a:pPr/>
              <a:t>‹#›</a:t>
            </a:fld>
            <a:endParaRPr lang="en-US" dirty="0">
              <a:solidFill>
                <a:prstClr val="white">
                  <a:tint val="75000"/>
                </a:prstClr>
              </a:solidFill>
            </a:endParaRPr>
          </a:p>
        </p:txBody>
      </p:sp>
      <p:sp>
        <p:nvSpPr>
          <p:cNvPr id="2" name="Title 1">
            <a:extLst>
              <a:ext uri="{FF2B5EF4-FFF2-40B4-BE49-F238E27FC236}">
                <a16:creationId xmlns=""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744447938"/>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solidFill>
                  <a:prstClr val="black">
                    <a:tint val="75000"/>
                  </a:prstClr>
                </a:solidFill>
              </a:rPr>
              <a:pPr/>
              <a:t>11/21/2022</a:t>
            </a:fld>
            <a:endParaRPr lang="en-US" dirty="0">
              <a:solidFill>
                <a:prstClr val="black">
                  <a:tint val="75000"/>
                </a:prstClr>
              </a:solidFill>
            </a:endParaRPr>
          </a:p>
        </p:txBody>
      </p:sp>
      <p:sp>
        <p:nvSpPr>
          <p:cNvPr id="18" name="Slide Number Placeholder 5">
            <a:extLst>
              <a:ext uri="{FF2B5EF4-FFF2-40B4-BE49-F238E27FC236}">
                <a16:creationId xmlns=""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2" name="Title 1">
            <a:extLst>
              <a:ext uri="{FF2B5EF4-FFF2-40B4-BE49-F238E27FC236}">
                <a16:creationId xmlns=""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7158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solidFill>
                  <a:prstClr val="black">
                    <a:tint val="75000"/>
                  </a:prstClr>
                </a:solidFill>
              </a:rPr>
              <a:pPr/>
              <a:t>11/21/2022</a:t>
            </a:fld>
            <a:endParaRPr lang="en-US" dirty="0">
              <a:solidFill>
                <a:prstClr val="black">
                  <a:tint val="75000"/>
                </a:prstClr>
              </a:solidFill>
            </a:endParaRPr>
          </a:p>
        </p:txBody>
      </p:sp>
      <p:sp>
        <p:nvSpPr>
          <p:cNvPr id="25" name="Slide Number Placeholder 5">
            <a:extLst>
              <a:ext uri="{FF2B5EF4-FFF2-40B4-BE49-F238E27FC236}">
                <a16:creationId xmlns=""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11" name="Title 1">
            <a:extLst>
              <a:ext uri="{FF2B5EF4-FFF2-40B4-BE49-F238E27FC236}">
                <a16:creationId xmlns=""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6942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solidFill>
                  <a:prstClr val="white">
                    <a:tint val="75000"/>
                  </a:prstClr>
                </a:solidFill>
              </a:rPr>
              <a:pPr/>
              <a:t>11/21/2022</a:t>
            </a:fld>
            <a:endParaRPr lang="en-US" dirty="0">
              <a:solidFill>
                <a:prstClr val="white">
                  <a:tint val="75000"/>
                </a:prstClr>
              </a:solidFill>
            </a:endParaRPr>
          </a:p>
        </p:txBody>
      </p:sp>
      <p:sp>
        <p:nvSpPr>
          <p:cNvPr id="16" name="Slide Number Placeholder 5">
            <a:extLst>
              <a:ext uri="{FF2B5EF4-FFF2-40B4-BE49-F238E27FC236}">
                <a16:creationId xmlns=""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white">
                    <a:tint val="75000"/>
                  </a:prstClr>
                </a:solidFill>
              </a:rPr>
              <a:pPr/>
              <a:t>‹#›</a:t>
            </a:fld>
            <a:endParaRPr lang="en-US" dirty="0">
              <a:solidFill>
                <a:prstClr val="white">
                  <a:tint val="75000"/>
                </a:prstClr>
              </a:solidFill>
            </a:endParaRPr>
          </a:p>
        </p:txBody>
      </p:sp>
      <p:sp>
        <p:nvSpPr>
          <p:cNvPr id="2" name="Title 1">
            <a:extLst>
              <a:ext uri="{FF2B5EF4-FFF2-40B4-BE49-F238E27FC236}">
                <a16:creationId xmlns=""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797761"/>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solidFill>
                  <a:prstClr val="black">
                    <a:tint val="75000"/>
                  </a:prstClr>
                </a:solidFill>
              </a:rPr>
              <a:pPr/>
              <a:t>11/21/2022</a:t>
            </a:fld>
            <a:endParaRPr lang="en-US" dirty="0">
              <a:solidFill>
                <a:prstClr val="black">
                  <a:tint val="75000"/>
                </a:prstClr>
              </a:solidFill>
            </a:endParaRPr>
          </a:p>
        </p:txBody>
      </p:sp>
      <p:sp>
        <p:nvSpPr>
          <p:cNvPr id="21" name="Slide Number Placeholder 5">
            <a:extLst>
              <a:ext uri="{FF2B5EF4-FFF2-40B4-BE49-F238E27FC236}">
                <a16:creationId xmlns=""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
        <p:nvSpPr>
          <p:cNvPr id="14" name="Title 1">
            <a:extLst>
              <a:ext uri="{FF2B5EF4-FFF2-40B4-BE49-F238E27FC236}">
                <a16:creationId xmlns=""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36697687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52E0BC-073A-4B02-8911-7D8615564A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14F8E86-381F-42CC-9E68-0837B39FE4A0}"/>
              </a:ext>
            </a:extLst>
          </p:cNvPr>
          <p:cNvSpPr>
            <a:spLocks noGrp="1"/>
          </p:cNvSpPr>
          <p:nvPr>
            <p:ph type="dt" sz="half" idx="10"/>
          </p:nvPr>
        </p:nvSpPr>
        <p:spPr/>
        <p:txBody>
          <a:body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CB9702E0-74FE-4894-9844-DFCE258BF6A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5853B347-9CE7-4910-AD2C-10EE326F79F2}"/>
              </a:ext>
            </a:extLst>
          </p:cNvPr>
          <p:cNvSpPr>
            <a:spLocks noGrp="1"/>
          </p:cNvSpPr>
          <p:nvPr>
            <p:ph type="sldNum" sz="quarter" idx="12"/>
          </p:nvPr>
        </p:nvSpPr>
        <p:spPr/>
        <p:txBody>
          <a:body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516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xmlns=""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xmlns=""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xmlns="" id="{43614A35-31E3-40DA-85DD-07B207690717}"/>
              </a:ext>
            </a:extLst>
          </p:cNvPr>
          <p:cNvSpPr>
            <a:spLocks noGrp="1"/>
          </p:cNvSpPr>
          <p:nvPr>
            <p:ph type="ftr" sz="quarter" idx="10"/>
          </p:nvPr>
        </p:nvSpPr>
        <p:spPr/>
        <p:txBody>
          <a:bodyPr/>
          <a:lstStyle/>
          <a:p>
            <a:r>
              <a:rPr lang="en-US" noProof="0" dirty="0"/>
              <a:t>Add a footer</a:t>
            </a:r>
          </a:p>
        </p:txBody>
      </p:sp>
      <p:sp>
        <p:nvSpPr>
          <p:cNvPr id="11" name="Slide Number Placeholder 10">
            <a:extLst>
              <a:ext uri="{FF2B5EF4-FFF2-40B4-BE49-F238E27FC236}">
                <a16:creationId xmlns:a16="http://schemas.microsoft.com/office/drawing/2014/main" xmlns=""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a:extLst>
              <a:ext uri="{FF2B5EF4-FFF2-40B4-BE49-F238E27FC236}">
                <a16:creationId xmlns:a16="http://schemas.microsoft.com/office/drawing/2014/main" xmlns=""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xmlns=""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xmlns=""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xmlns=""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xmlns=""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xmlns=""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xmlns=""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xmlns=""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xmlns=""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xmlns=""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xmlns=""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xmlns=""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xmlns=""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xmlns=""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xmlns=""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xmlns=""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xmlns=""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xmlns=""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xmlns=""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xmlns=""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xmlns=""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xmlns=""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xmlns=""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xmlns=""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xmlns=""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xmlns=""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xmlns=""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xmlns=""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xmlns=""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xmlns=""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xmlns=""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xmlns=""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xmlns=""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xmlns=""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xmlns=""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xmlns=""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xmlns=""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xmlns=""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xmlns=""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xmlns=""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xmlns=""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xmlns=""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xmlns=""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xmlns=""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xmlns=""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xmlns=""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xmlns=""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xmlns=""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xmlns=""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xmlns=""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xmlns=""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xmlns=""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xmlns=""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xmlns=""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xmlns=""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xmlns=""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xmlns=""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xmlns=""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xmlns=""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xmlns=""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xmlns=""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xmlns=""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xmlns=""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xmlns=""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xmlns=""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xmlns=""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xmlns=""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xmlns=""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xmlns=""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xmlns=""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xmlns=""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xmlns=""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xmlns=""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xmlns=""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xmlns="" id="{582A4E56-DEE9-4FB2-89FF-0F12DB08ADCA}"/>
              </a:ext>
            </a:extLst>
          </p:cNvPr>
          <p:cNvSpPr>
            <a:spLocks noGrp="1"/>
          </p:cNvSpPr>
          <p:nvPr>
            <p:ph type="ftr" sz="quarter" idx="10"/>
          </p:nvPr>
        </p:nvSpPr>
        <p:spPr/>
        <p:txBody>
          <a:bodyPr/>
          <a:lstStyle/>
          <a:p>
            <a:r>
              <a:rPr lang="en-US" noProof="0" dirty="0"/>
              <a:t>Add a footer</a:t>
            </a:r>
          </a:p>
        </p:txBody>
      </p:sp>
      <p:sp>
        <p:nvSpPr>
          <p:cNvPr id="6" name="Slide Number Placeholder 5">
            <a:extLst>
              <a:ext uri="{FF2B5EF4-FFF2-40B4-BE49-F238E27FC236}">
                <a16:creationId xmlns:a16="http://schemas.microsoft.com/office/drawing/2014/main" xmlns=""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xmlns=""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xmlns=""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xmlns=""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xmlns=""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xmlns=""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xmlns=""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xmlns=""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xmlns=""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xmlns=""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xmlns=""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xmlns="" id="{5356FC21-A32D-44DC-BED7-08CEBB3B9090}"/>
              </a:ext>
            </a:extLst>
          </p:cNvPr>
          <p:cNvSpPr>
            <a:spLocks noGrp="1"/>
          </p:cNvSpPr>
          <p:nvPr>
            <p:ph type="ftr" sz="quarter" idx="10"/>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xmlns=""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xmlns=""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xmlns=""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xmlns=""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xmlns=""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xmlns=""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xmlns=""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xmlns=""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xmlns=""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xmlns=""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xmlns=""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xmlns=""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xmlns=""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xmlns=""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xmlns=""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xmlns=""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xmlns=""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xmlns=""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xmlns=""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xmlns=""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xmlns=""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xmlns=""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4186834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xmlns=""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xmlns=""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xmlns=""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xmlns=""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xmlns=""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11" name="Title 1">
            <a:extLst>
              <a:ext uri="{FF2B5EF4-FFF2-40B4-BE49-F238E27FC236}">
                <a16:creationId xmlns:a16="http://schemas.microsoft.com/office/drawing/2014/main" xmlns=""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xmlns=""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xmlns=""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xmlns=""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xmlns=""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xmlns=""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xmlns=""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xmlns=""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xmlns=""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xmlns=""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xmlns="" id="{AF77174B-114F-48DF-AFBF-1AA3416ACD4A}"/>
              </a:ext>
            </a:extLst>
          </p:cNvPr>
          <p:cNvSpPr>
            <a:spLocks noGrp="1"/>
          </p:cNvSpPr>
          <p:nvPr>
            <p:ph type="ftr" sz="quarter" idx="13"/>
          </p:nvPr>
        </p:nvSpPr>
        <p:spPr/>
        <p:txBody>
          <a:bodyPr/>
          <a:lstStyle/>
          <a:p>
            <a:r>
              <a:rPr lang="en-US" noProof="0" dirty="0"/>
              <a:t>Add a footer</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9" name="Title 8"/>
          <p:cNvSpPr>
            <a:spLocks noGrp="1"/>
          </p:cNvSpPr>
          <p:nvPr>
            <p:ph type="ctrTitle"/>
          </p:nvPr>
        </p:nvSpPr>
        <p:spPr>
          <a:xfrm>
            <a:off x="572085" y="3337560"/>
            <a:ext cx="8640064"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defRPr/>
            </a:lvl1pPr>
          </a:lstStyle>
          <a:p>
            <a:pPr>
              <a:defRPr/>
            </a:pPr>
            <a:fld id="{77DE561A-5AC9-4BBE-9411-D00C57B10038}" type="datetimeFigureOut">
              <a:rPr lang="en-US">
                <a:solidFill>
                  <a:srgbClr val="D4D2D0">
                    <a:shade val="50000"/>
                  </a:srgbClr>
                </a:solidFill>
              </a:rPr>
              <a:pPr>
                <a:defRPr/>
              </a:pPr>
              <a:t>11/21/2022</a:t>
            </a:fld>
            <a:endParaRPr lang="en-US">
              <a:solidFill>
                <a:srgbClr val="D4D2D0">
                  <a:shade val="5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26"/>
          <p:cNvSpPr>
            <a:spLocks noGrp="1"/>
          </p:cNvSpPr>
          <p:nvPr>
            <p:ph type="sldNum" sz="quarter" idx="12"/>
          </p:nvPr>
        </p:nvSpPr>
        <p:spPr/>
        <p:txBody>
          <a:bodyPr/>
          <a:lstStyle>
            <a:lvl1pPr>
              <a:defRPr/>
            </a:lvl1pPr>
          </a:lstStyle>
          <a:p>
            <a:pPr>
              <a:defRPr/>
            </a:pPr>
            <a:fld id="{24A7E4CE-B2A9-4E0D-B0E4-A6F6F3450BE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32449319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EDB0787-DCCB-41BF-A442-EE9880BCF00F}" type="datetimeFigureOut">
              <a:rPr lang="en-US">
                <a:solidFill>
                  <a:srgbClr val="D4D2D0">
                    <a:shade val="50000"/>
                  </a:srgbClr>
                </a:solidFill>
              </a:rPr>
              <a:pPr>
                <a:def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96E3B39-28B5-461C-8052-9C5187903EFA}"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3644950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Freeform 3"/>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5" name="Freeform 4"/>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0CC2C41E-D06C-40BF-9AF7-C16E9CA77765}" type="datetimeFigureOut">
              <a:rPr lang="en-US">
                <a:solidFill>
                  <a:srgbClr val="D4D2D0">
                    <a:shade val="50000"/>
                  </a:srgbClr>
                </a:solidFill>
              </a:rPr>
              <a:pPr>
                <a:defRPr/>
              </a:pPr>
              <a:t>11/21/2022</a:t>
            </a:fld>
            <a:endParaRPr lang="en-US">
              <a:solidFill>
                <a:srgbClr val="D4D2D0">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1B087A9C-802D-4201-88FD-4E7E830781F8}"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330359303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274878E8-CA1C-4C22-956E-3784414D2E90}" type="datetimeFigureOut">
              <a:rPr lang="en-US">
                <a:solidFill>
                  <a:srgbClr val="D4D2D0">
                    <a:shade val="50000"/>
                  </a:srgbClr>
                </a:solidFill>
              </a:rPr>
              <a:pPr>
                <a:def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B0D2F2A0-3EBC-4619-AFDB-E83F8581CFD5}"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7956523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5486400"/>
            <a:ext cx="5386917"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5486400"/>
            <a:ext cx="5389033"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B1F53519-B8D9-4897-B7DA-72F1C84F5B91}" type="datetimeFigureOut">
              <a:rPr lang="en-US">
                <a:solidFill>
                  <a:srgbClr val="D4D2D0">
                    <a:shade val="50000"/>
                  </a:srgbClr>
                </a:solidFill>
              </a:rPr>
              <a:pPr>
                <a:defRPr/>
              </a:pPr>
              <a:t>11/21/2022</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FBAC3963-A697-4616-A192-3F1ACD815593}"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34843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lstStyle>
            <a:lvl1pPr algn="l">
              <a:defRPr sz="4600"/>
            </a:lvl1pPr>
          </a:lstStyle>
          <a:p>
            <a:r>
              <a:rPr lang="en-US"/>
              <a:t>Click to edit Master title style</a:t>
            </a:r>
          </a:p>
        </p:txBody>
      </p:sp>
      <p:sp>
        <p:nvSpPr>
          <p:cNvPr id="3" name="Date Placeholder 6"/>
          <p:cNvSpPr>
            <a:spLocks noGrp="1"/>
          </p:cNvSpPr>
          <p:nvPr>
            <p:ph type="dt" sz="half" idx="10"/>
          </p:nvPr>
        </p:nvSpPr>
        <p:spPr/>
        <p:txBody>
          <a:bodyPr/>
          <a:lstStyle>
            <a:lvl1pPr>
              <a:defRPr/>
            </a:lvl1pPr>
          </a:lstStyle>
          <a:p>
            <a:pPr>
              <a:defRPr/>
            </a:pPr>
            <a:fld id="{78B61267-A054-4CA8-A7D5-895D5AB663F6}" type="datetimeFigureOut">
              <a:rPr lang="en-US">
                <a:solidFill>
                  <a:srgbClr val="D4D2D0">
                    <a:shade val="50000"/>
                  </a:srgbClr>
                </a:solidFill>
              </a:rPr>
              <a:pPr>
                <a:defRPr/>
              </a:pPr>
              <a:t>11/21/2022</a:t>
            </a:fld>
            <a:endParaRPr lang="en-US">
              <a:solidFill>
                <a:srgbClr val="D4D2D0">
                  <a:shade val="50000"/>
                </a:srgbClr>
              </a:solidFill>
            </a:endParaRPr>
          </a:p>
        </p:txBody>
      </p:sp>
      <p:sp>
        <p:nvSpPr>
          <p:cNvPr id="4" name="Slide Number Placeholder 7"/>
          <p:cNvSpPr>
            <a:spLocks noGrp="1"/>
          </p:cNvSpPr>
          <p:nvPr>
            <p:ph type="sldNum" sz="quarter" idx="11"/>
          </p:nvPr>
        </p:nvSpPr>
        <p:spPr/>
        <p:txBody>
          <a:bodyPr/>
          <a:lstStyle>
            <a:lvl1pPr>
              <a:defRPr/>
            </a:lvl1pPr>
          </a:lstStyle>
          <a:p>
            <a:pPr>
              <a:defRPr/>
            </a:pPr>
            <a:fld id="{23E83B04-D7A5-4309-9599-08F01A3874A9}" type="slidenum">
              <a:rPr lang="en-US">
                <a:solidFill>
                  <a:srgbClr val="D4D2D0">
                    <a:shade val="50000"/>
                  </a:srgbClr>
                </a:solidFill>
              </a:rPr>
              <a:pPr>
                <a:defRPr/>
              </a:pPr>
              <a:t>‹#›</a:t>
            </a:fld>
            <a:endParaRPr lang="en-US">
              <a:solidFill>
                <a:srgbClr val="D4D2D0">
                  <a:shade val="50000"/>
                </a:srgbClr>
              </a:solidFill>
            </a:endParaRPr>
          </a:p>
        </p:txBody>
      </p:sp>
      <p:sp>
        <p:nvSpPr>
          <p:cNvPr id="5" name="Footer Placeholder 8"/>
          <p:cNvSpPr>
            <a:spLocks noGrp="1"/>
          </p:cNvSpPr>
          <p:nvPr>
            <p:ph type="ftr" sz="quarter" idx="12"/>
          </p:nvPr>
        </p:nvSpPr>
        <p:spPr/>
        <p:txBody>
          <a:bodyPr/>
          <a:lstStyle>
            <a:lvl1pPr>
              <a:defRPr/>
            </a:lvl1pPr>
          </a:lstStyle>
          <a:p>
            <a:pPr>
              <a:defRPr/>
            </a:pPr>
            <a:endParaRPr lang="en-US">
              <a:solidFill>
                <a:srgbClr val="D4D2D0">
                  <a:shade val="50000"/>
                </a:srgbClr>
              </a:solidFill>
            </a:endParaRPr>
          </a:p>
        </p:txBody>
      </p:sp>
    </p:spTree>
    <p:extLst>
      <p:ext uri="{BB962C8B-B14F-4D97-AF65-F5344CB8AC3E}">
        <p14:creationId xmlns:p14="http://schemas.microsoft.com/office/powerpoint/2010/main" val="3858588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2102D81-6F77-4352-B82D-A9A22CCF31CE}" type="datetimeFigureOut">
              <a:rPr lang="en-US">
                <a:solidFill>
                  <a:srgbClr val="D4D2D0">
                    <a:shade val="50000"/>
                  </a:srgbClr>
                </a:solidFill>
              </a:rPr>
              <a:pPr>
                <a:defRPr/>
              </a:pPr>
              <a:t>11/21/2022</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160E89AF-1DFF-4FBC-92E6-FEF2F95FF6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643032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BDE7F779-A176-42CE-A405-DBA241A4631A}" type="datetimeFigureOut">
              <a:rPr lang="en-US">
                <a:solidFill>
                  <a:srgbClr val="D4D2D0">
                    <a:shade val="50000"/>
                  </a:srgbClr>
                </a:solidFill>
              </a:rPr>
              <a:pPr>
                <a:def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a:xfrm>
            <a:off x="10875433" y="6421439"/>
            <a:ext cx="1016000" cy="365125"/>
          </a:xfrm>
        </p:spPr>
        <p:txBody>
          <a:bodyPr/>
          <a:lstStyle>
            <a:lvl1pPr>
              <a:defRPr/>
            </a:lvl1pPr>
          </a:lstStyle>
          <a:p>
            <a:pPr>
              <a:defRPr/>
            </a:pPr>
            <a:fld id="{17C8AD6C-784A-4F44-BDBE-F849CE0B783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404943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CCD763D-F837-4CDD-9175-F8772F42F5CA}" type="datetimeFigureOut">
              <a:rPr lang="en-US">
                <a:solidFill>
                  <a:srgbClr val="D4D2D0">
                    <a:shade val="50000"/>
                  </a:srgbClr>
                </a:solidFill>
              </a:rPr>
              <a:pPr>
                <a:def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8323B0D3-2D99-48F4-9D42-113671C71BB0}"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3424900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EBB015-D97C-4350-A3C3-D58478A93443}" type="datetimeFigureOut">
              <a:rPr lang="en-US">
                <a:solidFill>
                  <a:srgbClr val="D4D2D0">
                    <a:shade val="50000"/>
                  </a:srgbClr>
                </a:solidFill>
              </a:rPr>
              <a:pPr>
                <a:def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28B9EE2-AEAD-4073-B410-B2A53FD53C27}"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433565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xmlns=""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xmlns="" id="{1EC63334-B325-4256-8AA0-6F5A11030DEA}"/>
              </a:ext>
            </a:extLst>
          </p:cNvPr>
          <p:cNvSpPr>
            <a:spLocks noGrp="1"/>
          </p:cNvSpPr>
          <p:nvPr>
            <p:ph type="ftr" sz="quarter" idx="13"/>
          </p:nvPr>
        </p:nvSpPr>
        <p:spPr>
          <a:xfrm>
            <a:off x="432000" y="6365363"/>
            <a:ext cx="4416225" cy="412431"/>
          </a:xfrm>
        </p:spPr>
        <p:txBody>
          <a:bodyPr/>
          <a:lstStyle/>
          <a:p>
            <a:r>
              <a:rPr lang="en-US" noProof="0" dirty="0"/>
              <a:t>Add a footer</a:t>
            </a:r>
          </a:p>
        </p:txBody>
      </p:sp>
      <p:sp>
        <p:nvSpPr>
          <p:cNvPr id="20" name="Text Placeholder 19">
            <a:extLst>
              <a:ext uri="{FF2B5EF4-FFF2-40B4-BE49-F238E27FC236}">
                <a16:creationId xmlns:a16="http://schemas.microsoft.com/office/drawing/2014/main" xmlns=""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31B24C-7D4C-45E8-A86C-B8BE81D111CC}" type="datetimeFigureOut">
              <a:rPr lang="en-US">
                <a:solidFill>
                  <a:srgbClr val="D4D2D0">
                    <a:shade val="50000"/>
                  </a:srgbClr>
                </a:solidFill>
              </a:rPr>
              <a:pPr>
                <a:def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7BD615C3-C3D6-4A14-AD3B-25CFEF1A29B6}"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991046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4" name="Picture Placeholder 9"/>
          <p:cNvSpPr>
            <a:spLocks noGrp="1"/>
          </p:cNvSpPr>
          <p:nvPr>
            <p:ph type="pic" sz="quarter" idx="10"/>
          </p:nvPr>
        </p:nvSpPr>
        <p:spPr>
          <a:xfrm>
            <a:off x="0" y="2"/>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4148605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D89A2BEB-B430-4770-B9F0-47AA95762262}" type="slidenum">
              <a:rPr lang="en-US">
                <a:solidFill>
                  <a:srgbClr val="D4D2D0">
                    <a:shade val="50000"/>
                  </a:srgbClr>
                </a:solidFill>
              </a:rPr>
              <a:pPr>
                <a:defRPr/>
              </a:pPr>
              <a:t>‹#›</a:t>
            </a:fld>
            <a:endParaRPr lang="en-US" dirty="0">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endParaRPr lang="en-US" dirty="0">
              <a:solidFill>
                <a:srgbClr val="D4D2D0">
                  <a:shade val="50000"/>
                </a:srgbClr>
              </a:solidFill>
            </a:endParaRPr>
          </a:p>
        </p:txBody>
      </p:sp>
    </p:spTree>
    <p:extLst>
      <p:ext uri="{BB962C8B-B14F-4D97-AF65-F5344CB8AC3E}">
        <p14:creationId xmlns:p14="http://schemas.microsoft.com/office/powerpoint/2010/main" val="3734608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AC67C532-10D6-4E6D-B5D4-DC04F5E2E152}"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3077952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Image Bullets">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p>
            <a:r>
              <a:rPr lang="en-US" noProof="0"/>
              <a:t>Click to edit Master title style</a:t>
            </a:r>
          </a:p>
        </p:txBody>
      </p:sp>
      <p:sp>
        <p:nvSpPr>
          <p:cNvPr id="6" name="Text Placeholder 5"/>
          <p:cNvSpPr>
            <a:spLocks noGrp="1"/>
          </p:cNvSpPr>
          <p:nvPr>
            <p:ph type="body" sz="quarter" idx="32"/>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Click to edit Master text styles</a:t>
            </a:r>
          </a:p>
        </p:txBody>
      </p:sp>
      <p:sp>
        <p:nvSpPr>
          <p:cNvPr id="49" name="Text Placeholder 8"/>
          <p:cNvSpPr>
            <a:spLocks noGrp="1"/>
          </p:cNvSpPr>
          <p:nvPr>
            <p:ph type="body" sz="quarter" idx="17"/>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0" name="Text Placeholder 10"/>
          <p:cNvSpPr>
            <a:spLocks noGrp="1"/>
          </p:cNvSpPr>
          <p:nvPr>
            <p:ph type="body" sz="quarter" idx="18"/>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1" name="Text Placeholder 8"/>
          <p:cNvSpPr>
            <a:spLocks noGrp="1"/>
          </p:cNvSpPr>
          <p:nvPr>
            <p:ph type="body" sz="quarter" idx="33"/>
          </p:nvPr>
        </p:nvSpPr>
        <p:spPr>
          <a:xfrm>
            <a:off x="2771851"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2" name="Text Placeholder 10"/>
          <p:cNvSpPr>
            <a:spLocks noGrp="1"/>
          </p:cNvSpPr>
          <p:nvPr>
            <p:ph type="body" sz="quarter" idx="34"/>
          </p:nvPr>
        </p:nvSpPr>
        <p:spPr>
          <a:xfrm>
            <a:off x="2771851"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3" name="Text Placeholder 8"/>
          <p:cNvSpPr>
            <a:spLocks noGrp="1"/>
          </p:cNvSpPr>
          <p:nvPr>
            <p:ph type="body" sz="quarter" idx="35"/>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4" name="Text Placeholder 10"/>
          <p:cNvSpPr>
            <a:spLocks noGrp="1"/>
          </p:cNvSpPr>
          <p:nvPr>
            <p:ph type="body" sz="quarter" idx="36"/>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5" name="Text Placeholder 8"/>
          <p:cNvSpPr>
            <a:spLocks noGrp="1"/>
          </p:cNvSpPr>
          <p:nvPr>
            <p:ph type="body" sz="quarter" idx="37"/>
          </p:nvPr>
        </p:nvSpPr>
        <p:spPr>
          <a:xfrm>
            <a:off x="7451949"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6" name="Text Placeholder 10"/>
          <p:cNvSpPr>
            <a:spLocks noGrp="1"/>
          </p:cNvSpPr>
          <p:nvPr>
            <p:ph type="body" sz="quarter" idx="38"/>
          </p:nvPr>
        </p:nvSpPr>
        <p:spPr>
          <a:xfrm>
            <a:off x="7451949"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7" name="Text Placeholder 8"/>
          <p:cNvSpPr>
            <a:spLocks noGrp="1"/>
          </p:cNvSpPr>
          <p:nvPr>
            <p:ph type="body" sz="quarter" idx="39"/>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8" name="Text Placeholder 10"/>
          <p:cNvSpPr>
            <a:spLocks noGrp="1"/>
          </p:cNvSpPr>
          <p:nvPr>
            <p:ph type="body" sz="quarter" idx="40"/>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6" name="Picture Placeholder 15"/>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59" name="Picture Placeholder 15"/>
          <p:cNvSpPr>
            <a:spLocks noGrp="1"/>
          </p:cNvSpPr>
          <p:nvPr>
            <p:ph type="pic" sz="quarter" idx="42"/>
          </p:nvPr>
        </p:nvSpPr>
        <p:spPr>
          <a:xfrm>
            <a:off x="27718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0" name="Picture Placeholder 15"/>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1" name="Picture Placeholder 15"/>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2" name="Picture Placeholder 15"/>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19" name="Footer Placeholder 6"/>
          <p:cNvSpPr>
            <a:spLocks noGrp="1"/>
          </p:cNvSpPr>
          <p:nvPr>
            <p:ph type="ftr" sz="quarter" idx="46"/>
          </p:nvPr>
        </p:nvSpPr>
        <p:spPr/>
        <p:txBody>
          <a:bodyPr/>
          <a:lstStyle>
            <a:lvl1pPr>
              <a:defRPr/>
            </a:lvl1pPr>
          </a:lstStyle>
          <a:p>
            <a:pPr>
              <a:defRPr/>
            </a:pPr>
            <a:r>
              <a:rPr lang="en-US">
                <a:solidFill>
                  <a:srgbClr val="D4D2D0">
                    <a:shade val="50000"/>
                  </a:srgbClr>
                </a:solidFill>
              </a:rPr>
              <a:t>Add a footer</a:t>
            </a:r>
            <a:endParaRPr lang="en-US" dirty="0">
              <a:solidFill>
                <a:srgbClr val="D4D2D0">
                  <a:shade val="50000"/>
                </a:srgbClr>
              </a:solidFill>
            </a:endParaRPr>
          </a:p>
        </p:txBody>
      </p:sp>
      <p:sp>
        <p:nvSpPr>
          <p:cNvPr id="20" name="Slide Number Placeholder 7"/>
          <p:cNvSpPr>
            <a:spLocks noGrp="1"/>
          </p:cNvSpPr>
          <p:nvPr>
            <p:ph type="sldNum" sz="quarter" idx="47"/>
          </p:nvPr>
        </p:nvSpPr>
        <p:spPr/>
        <p:txBody>
          <a:bodyPr/>
          <a:lstStyle>
            <a:lvl1pPr>
              <a:defRPr/>
            </a:lvl1pPr>
          </a:lstStyle>
          <a:p>
            <a:pPr>
              <a:defRPr/>
            </a:pPr>
            <a:fld id="{D62400B0-DF31-421C-B3C5-082A5DDBE031}"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2226074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14" name="Picture Placeholder 9"/>
          <p:cNvSpPr>
            <a:spLocks noGrp="1"/>
          </p:cNvSpPr>
          <p:nvPr>
            <p:ph type="pic" sz="quarter" idx="10"/>
          </p:nvPr>
        </p:nvSpPr>
        <p:spPr>
          <a:xfrm>
            <a:off x="0" y="2"/>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42791006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09E4748C-B6C9-4375-A5BD-F9C115416217}" type="slidenum">
              <a:rPr lang="en-US">
                <a:solidFill>
                  <a:srgbClr val="D4D2D0">
                    <a:shade val="50000"/>
                  </a:srgbClr>
                </a:solidFill>
              </a:rPr>
              <a:pPr>
                <a:defRPr/>
              </a:pPr>
              <a:t>‹#›</a:t>
            </a:fld>
            <a:endParaRPr lang="en-US" dirty="0">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12678878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CB03DB8B-3338-41CF-B15C-3018E55C47EF}"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68696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 name="Title 1"/>
          <p:cNvSpPr>
            <a:spLocks noGrp="1"/>
          </p:cNvSpPr>
          <p:nvPr>
            <p:ph type="title"/>
          </p:nvPr>
        </p:nvSpPr>
        <p:spPr>
          <a:xfrm>
            <a:off x="432000" y="432000"/>
            <a:ext cx="11340000" cy="432000"/>
          </a:xfrm>
        </p:spPr>
        <p:txBody>
          <a:bodyPr/>
          <a:lstStyle/>
          <a:p>
            <a:r>
              <a:rPr lang="en-US" noProof="0"/>
              <a:t>Click to edit Master title style</a:t>
            </a:r>
          </a:p>
        </p:txBody>
      </p:sp>
      <p:sp>
        <p:nvSpPr>
          <p:cNvPr id="6" name="Text Placeholder 5"/>
          <p:cNvSpPr>
            <a:spLocks noGrp="1"/>
          </p:cNvSpPr>
          <p:nvPr>
            <p:ph type="body" sz="quarter" idx="32"/>
          </p:nvPr>
        </p:nvSpPr>
        <p:spPr>
          <a:xfrm>
            <a:off x="431801"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Click to edit Master text styles</a:t>
            </a:r>
          </a:p>
        </p:txBody>
      </p:sp>
      <p:sp>
        <p:nvSpPr>
          <p:cNvPr id="49" name="Text Placeholder 8"/>
          <p:cNvSpPr>
            <a:spLocks noGrp="1"/>
          </p:cNvSpPr>
          <p:nvPr>
            <p:ph type="body" sz="quarter" idx="17"/>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0" name="Text Placeholder 10"/>
          <p:cNvSpPr>
            <a:spLocks noGrp="1"/>
          </p:cNvSpPr>
          <p:nvPr>
            <p:ph type="body" sz="quarter" idx="18"/>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1" name="Text Placeholder 8"/>
          <p:cNvSpPr>
            <a:spLocks noGrp="1"/>
          </p:cNvSpPr>
          <p:nvPr>
            <p:ph type="body" sz="quarter" idx="33"/>
          </p:nvPr>
        </p:nvSpPr>
        <p:spPr>
          <a:xfrm>
            <a:off x="2771851"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2" name="Text Placeholder 10"/>
          <p:cNvSpPr>
            <a:spLocks noGrp="1"/>
          </p:cNvSpPr>
          <p:nvPr>
            <p:ph type="body" sz="quarter" idx="34"/>
          </p:nvPr>
        </p:nvSpPr>
        <p:spPr>
          <a:xfrm>
            <a:off x="2771851"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3" name="Text Placeholder 8"/>
          <p:cNvSpPr>
            <a:spLocks noGrp="1"/>
          </p:cNvSpPr>
          <p:nvPr>
            <p:ph type="body" sz="quarter" idx="35"/>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4" name="Text Placeholder 10"/>
          <p:cNvSpPr>
            <a:spLocks noGrp="1"/>
          </p:cNvSpPr>
          <p:nvPr>
            <p:ph type="body" sz="quarter" idx="36"/>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5" name="Text Placeholder 8"/>
          <p:cNvSpPr>
            <a:spLocks noGrp="1"/>
          </p:cNvSpPr>
          <p:nvPr>
            <p:ph type="body" sz="quarter" idx="37"/>
          </p:nvPr>
        </p:nvSpPr>
        <p:spPr>
          <a:xfrm>
            <a:off x="7451949"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6" name="Text Placeholder 10"/>
          <p:cNvSpPr>
            <a:spLocks noGrp="1"/>
          </p:cNvSpPr>
          <p:nvPr>
            <p:ph type="body" sz="quarter" idx="38"/>
          </p:nvPr>
        </p:nvSpPr>
        <p:spPr>
          <a:xfrm>
            <a:off x="7451949"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57" name="Text Placeholder 8"/>
          <p:cNvSpPr>
            <a:spLocks noGrp="1"/>
          </p:cNvSpPr>
          <p:nvPr>
            <p:ph type="body" sz="quarter" idx="39"/>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58" name="Text Placeholder 10"/>
          <p:cNvSpPr>
            <a:spLocks noGrp="1"/>
          </p:cNvSpPr>
          <p:nvPr>
            <p:ph type="body" sz="quarter" idx="40"/>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6" name="Picture Placeholder 15"/>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59" name="Picture Placeholder 15"/>
          <p:cNvSpPr>
            <a:spLocks noGrp="1"/>
          </p:cNvSpPr>
          <p:nvPr>
            <p:ph type="pic" sz="quarter" idx="42"/>
          </p:nvPr>
        </p:nvSpPr>
        <p:spPr>
          <a:xfrm>
            <a:off x="27718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0" name="Picture Placeholder 15"/>
          <p:cNvSpPr>
            <a:spLocks noGrp="1"/>
          </p:cNvSpPr>
          <p:nvPr>
            <p:ph type="pic" sz="quarter" idx="43"/>
          </p:nvPr>
        </p:nvSpPr>
        <p:spPr>
          <a:xfrm>
            <a:off x="51122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1" name="Picture Placeholder 15"/>
          <p:cNvSpPr>
            <a:spLocks noGrp="1"/>
          </p:cNvSpPr>
          <p:nvPr>
            <p:ph type="pic" sz="quarter" idx="44"/>
          </p:nvPr>
        </p:nvSpPr>
        <p:spPr>
          <a:xfrm>
            <a:off x="7451951"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62" name="Picture Placeholder 15"/>
          <p:cNvSpPr>
            <a:spLocks noGrp="1"/>
          </p:cNvSpPr>
          <p:nvPr>
            <p:ph type="pic" sz="quarter" idx="45"/>
          </p:nvPr>
        </p:nvSpPr>
        <p:spPr>
          <a:xfrm>
            <a:off x="9780588"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lIns="180000" tIns="0" rIns="180000" bIns="0" spcCol="0" rtlCol="0" fromWordArt="0" anchor="ctr" anchorCtr="1" forceAA="0">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19" name="Footer Placeholder 6"/>
          <p:cNvSpPr>
            <a:spLocks noGrp="1"/>
          </p:cNvSpPr>
          <p:nvPr>
            <p:ph type="ftr" sz="quarter" idx="46"/>
          </p:nvPr>
        </p:nvSpPr>
        <p:spPr/>
        <p:txBody>
          <a:bodyPr/>
          <a:lstStyle>
            <a:lvl1pPr>
              <a:defRPr/>
            </a:lvl1pPr>
          </a:lstStyle>
          <a:p>
            <a:pPr>
              <a:defRPr/>
            </a:pPr>
            <a:r>
              <a:rPr lang="en-US">
                <a:solidFill>
                  <a:srgbClr val="D4D2D0">
                    <a:shade val="50000"/>
                  </a:srgbClr>
                </a:solidFill>
              </a:rPr>
              <a:t>Add a footer</a:t>
            </a:r>
          </a:p>
        </p:txBody>
      </p:sp>
      <p:sp>
        <p:nvSpPr>
          <p:cNvPr id="20" name="Slide Number Placeholder 7"/>
          <p:cNvSpPr>
            <a:spLocks noGrp="1"/>
          </p:cNvSpPr>
          <p:nvPr>
            <p:ph type="sldNum" sz="quarter" idx="47"/>
          </p:nvPr>
        </p:nvSpPr>
        <p:spPr/>
        <p:txBody>
          <a:bodyPr/>
          <a:lstStyle>
            <a:lvl1pPr>
              <a:defRPr/>
            </a:lvl1pPr>
          </a:lstStyle>
          <a:p>
            <a:pPr>
              <a:defRPr/>
            </a:pPr>
            <a:fld id="{CD326600-07F3-419E-97FB-85D2DD20369F}" type="slidenum">
              <a:rPr lang="en-US">
                <a:solidFill>
                  <a:srgbClr val="D4D2D0">
                    <a:shade val="50000"/>
                  </a:srgbClr>
                </a:solidFill>
              </a:rPr>
              <a:pPr>
                <a:defRPr/>
              </a:pPr>
              <a:t>‹#›</a:t>
            </a:fld>
            <a:endParaRPr lang="en-US" dirty="0">
              <a:solidFill>
                <a:srgbClr val="D4D2D0">
                  <a:shade val="50000"/>
                </a:srgbClr>
              </a:solidFill>
            </a:endParaRPr>
          </a:p>
        </p:txBody>
      </p:sp>
    </p:spTree>
    <p:extLst>
      <p:ext uri="{BB962C8B-B14F-4D97-AF65-F5344CB8AC3E}">
        <p14:creationId xmlns:p14="http://schemas.microsoft.com/office/powerpoint/2010/main" val="1043131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5353051" y="3714750"/>
            <a:ext cx="6407149" cy="314325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432000" y="3714748"/>
            <a:ext cx="4416225" cy="236459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p:cNvSpPr>
            <a:spLocks noGrp="1"/>
          </p:cNvSpPr>
          <p:nvPr>
            <p:ph type="title"/>
          </p:nvPr>
        </p:nvSpPr>
        <p:spPr>
          <a:xfrm>
            <a:off x="5658104"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p:cNvSpPr>
            <a:spLocks noGrp="1"/>
          </p:cNvSpPr>
          <p:nvPr>
            <p:ph type="pic" sz="quarter" idx="12"/>
          </p:nvPr>
        </p:nvSpPr>
        <p:spPr>
          <a:xfrm>
            <a:off x="5353050" y="1"/>
            <a:ext cx="6406951"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endParaRPr lang="en-US" noProof="0" dirty="0"/>
          </a:p>
        </p:txBody>
      </p:sp>
      <p:sp>
        <p:nvSpPr>
          <p:cNvPr id="20" name="Text Placeholder 19"/>
          <p:cNvSpPr>
            <a:spLocks noGrp="1"/>
          </p:cNvSpPr>
          <p:nvPr>
            <p:ph type="body" sz="quarter" idx="14"/>
          </p:nvPr>
        </p:nvSpPr>
        <p:spPr>
          <a:xfrm>
            <a:off x="5658442" y="5657852"/>
            <a:ext cx="5749335"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Click to edit Master text styles</a:t>
            </a:r>
          </a:p>
        </p:txBody>
      </p:sp>
      <p:sp>
        <p:nvSpPr>
          <p:cNvPr id="7" name="Slide Number Placeholder 7"/>
          <p:cNvSpPr>
            <a:spLocks noGrp="1"/>
          </p:cNvSpPr>
          <p:nvPr>
            <p:ph type="sldNum" sz="quarter" idx="15"/>
          </p:nvPr>
        </p:nvSpPr>
        <p:spPr/>
        <p:txBody>
          <a:bodyPr/>
          <a:lstStyle>
            <a:lvl1pPr>
              <a:defRPr/>
            </a:lvl1pPr>
          </a:lstStyle>
          <a:p>
            <a:pPr>
              <a:defRPr/>
            </a:pPr>
            <a:fld id="{C0702699-BC25-441F-A846-210C6AB25E07}" type="slidenum">
              <a:rPr lang="en-US">
                <a:solidFill>
                  <a:srgbClr val="D4D2D0">
                    <a:shade val="50000"/>
                  </a:srgbClr>
                </a:solidFill>
              </a:rPr>
              <a:pPr>
                <a:defRPr/>
              </a:pPr>
              <a:t>‹#›</a:t>
            </a:fld>
            <a:endParaRPr lang="en-US" dirty="0">
              <a:solidFill>
                <a:srgbClr val="D4D2D0">
                  <a:shade val="50000"/>
                </a:srgbClr>
              </a:solidFill>
            </a:endParaRPr>
          </a:p>
        </p:txBody>
      </p:sp>
      <p:sp>
        <p:nvSpPr>
          <p:cNvPr id="8" name="Footer Placeholder 17"/>
          <p:cNvSpPr>
            <a:spLocks noGrp="1"/>
          </p:cNvSpPr>
          <p:nvPr>
            <p:ph type="ftr" sz="quarter" idx="16"/>
          </p:nvPr>
        </p:nvSpPr>
        <p:spPr>
          <a:xfrm>
            <a:off x="431801" y="6365876"/>
            <a:ext cx="4417484" cy="411163"/>
          </a:xfrm>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300181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xmlns=""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xmlns=""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xmlns=""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xmlns=""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xmlns=""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xmlns=""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xmlns=""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xmlns=""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xmlns=""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xmlns=""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xmlns=""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xmlns=""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xmlns=""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xmlns=""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xmlns=""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B41ABA4E-CD72-497B-97AA-7213B3980F60}" type="datetimeFigureOut">
              <a:rPr lang="en-US" smtClean="0">
                <a:solidFill>
                  <a:srgbClr val="D4D2D0">
                    <a:shade val="50000"/>
                  </a:srgbClr>
                </a:solidFill>
              </a:rPr>
              <a:pPr/>
              <a:t>11/21/2022</a:t>
            </a:fld>
            <a:endParaRPr lang="en-US">
              <a:solidFill>
                <a:srgbClr val="D4D2D0">
                  <a:shade val="50000"/>
                </a:srgbClr>
              </a:solidFill>
            </a:endParaRPr>
          </a:p>
        </p:txBody>
      </p:sp>
      <p:sp>
        <p:nvSpPr>
          <p:cNvPr id="19" name="Footer Placeholder 18"/>
          <p:cNvSpPr>
            <a:spLocks noGrp="1"/>
          </p:cNvSpPr>
          <p:nvPr>
            <p:ph type="ftr" sz="quarter" idx="11"/>
          </p:nvPr>
        </p:nvSpPr>
        <p:spPr/>
        <p:txBody>
          <a:bodyPr/>
          <a:lstStyle/>
          <a:p>
            <a:endParaRPr lang="en-US">
              <a:solidFill>
                <a:srgbClr val="D4D2D0">
                  <a:shade val="50000"/>
                </a:srgbClr>
              </a:solidFill>
            </a:endParaRPr>
          </a:p>
        </p:txBody>
      </p:sp>
      <p:sp>
        <p:nvSpPr>
          <p:cNvPr id="27" name="Slide Number Placeholder 26"/>
          <p:cNvSpPr>
            <a:spLocks noGrp="1"/>
          </p:cNvSpPr>
          <p:nvPr>
            <p:ph type="sldNum" sz="quarter" idx="12"/>
          </p:nvPr>
        </p:nvSpPr>
        <p:spPr/>
        <p:txBody>
          <a:bodyPr/>
          <a:lstStyle/>
          <a:p>
            <a:fld id="{D2E57653-3E58-4892-A7ED-712530ACC680}"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25393476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909351095"/>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1662872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4183412253"/>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8" name="Footer Placeholder 7"/>
          <p:cNvSpPr>
            <a:spLocks noGrp="1"/>
          </p:cNvSpPr>
          <p:nvPr>
            <p:ph type="ftr" sz="quarter" idx="11"/>
          </p:nvPr>
        </p:nvSpPr>
        <p:spPr/>
        <p:txBody>
          <a:bodyPr/>
          <a:lstStyle/>
          <a:p>
            <a:endParaRPr lang="en-US">
              <a:solidFill>
                <a:srgbClr val="D4D2D0">
                  <a:shade val="50000"/>
                </a:srgbClr>
              </a:solidFill>
            </a:endParaRPr>
          </a:p>
        </p:txBody>
      </p:sp>
      <p:sp>
        <p:nvSpPr>
          <p:cNvPr id="9" name="Slide Number Placeholder 8"/>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230788914"/>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8" name="Slide Number Placeholder 7"/>
          <p:cNvSpPr>
            <a:spLocks noGrp="1"/>
          </p:cNvSpPr>
          <p:nvPr>
            <p:ph type="sldNum" sz="quarter" idx="11"/>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
        <p:nvSpPr>
          <p:cNvPr id="9" name="Footer Placeholder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val="344444037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3" name="Footer Placeholder 2"/>
          <p:cNvSpPr>
            <a:spLocks noGrp="1"/>
          </p:cNvSpPr>
          <p:nvPr>
            <p:ph type="ftr" sz="quarter" idx="11"/>
          </p:nvPr>
        </p:nvSpPr>
        <p:spPr/>
        <p:txBody>
          <a:bodyPr/>
          <a:lstStyle/>
          <a:p>
            <a:endParaRPr lang="en-US">
              <a:solidFill>
                <a:srgbClr val="D4D2D0">
                  <a:shade val="50000"/>
                </a:srgbClr>
              </a:solidFill>
            </a:endParaRPr>
          </a:p>
        </p:txBody>
      </p:sp>
      <p:sp>
        <p:nvSpPr>
          <p:cNvPr id="4" name="Slide Number Placeholder 3"/>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pic>
        <p:nvPicPr>
          <p:cNvPr id="5" name="Picture 4" descr="Large ocean wave (semitransparen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57"/>
            <a:ext cx="12191999" cy="6857887"/>
          </a:xfrm>
          <a:prstGeom prst="rect">
            <a:avLst/>
          </a:prstGeom>
        </p:spPr>
      </p:pic>
    </p:spTree>
    <p:extLst>
      <p:ext uri="{BB962C8B-B14F-4D97-AF65-F5344CB8AC3E}">
        <p14:creationId xmlns:p14="http://schemas.microsoft.com/office/powerpoint/2010/main" val="1835413556"/>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a:xfrm>
            <a:off x="10875264" y="6422065"/>
            <a:ext cx="1016000" cy="365125"/>
          </a:xfrm>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666904212"/>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6" name="Footer Placeholder 5"/>
          <p:cNvSpPr>
            <a:spLocks noGrp="1"/>
          </p:cNvSpPr>
          <p:nvPr>
            <p:ph type="ftr" sz="quarter" idx="11"/>
          </p:nvPr>
        </p:nvSpPr>
        <p:spPr/>
        <p:txBody>
          <a:bodyPr/>
          <a:lstStyle/>
          <a:p>
            <a:endParaRPr lang="en-US">
              <a:solidFill>
                <a:srgbClr val="D4D2D0">
                  <a:shade val="50000"/>
                </a:srgbClr>
              </a:solidFill>
            </a:endParaRPr>
          </a:p>
        </p:txBody>
      </p:sp>
      <p:sp>
        <p:nvSpPr>
          <p:cNvPr id="7" name="Slide Number Placeholder 6"/>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94525014"/>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312483073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a:xfrm>
            <a:off x="432000" y="6365363"/>
            <a:ext cx="5472000" cy="412431"/>
          </a:xfrm>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xmlns=""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xmlns=""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xmlns=""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xmlns=""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xmlns=""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xmlns=""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xmlns=""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5" name="Footer Placeholder 4"/>
          <p:cNvSpPr>
            <a:spLocks noGrp="1"/>
          </p:cNvSpPr>
          <p:nvPr>
            <p:ph type="ftr" sz="quarter" idx="11"/>
          </p:nvPr>
        </p:nvSpPr>
        <p:spPr/>
        <p:txBody>
          <a:bodyPr/>
          <a:lstStyle/>
          <a:p>
            <a:endParaRPr lang="en-US">
              <a:solidFill>
                <a:srgbClr val="D4D2D0">
                  <a:shade val="50000"/>
                </a:srgbClr>
              </a:solidFill>
            </a:endParaRPr>
          </a:p>
        </p:txBody>
      </p:sp>
      <p:sp>
        <p:nvSpPr>
          <p:cNvPr id="6" name="Slide Number Placeholder 5"/>
          <p:cNvSpPr>
            <a:spLocks noGrp="1"/>
          </p:cNvSpPr>
          <p:nvPr>
            <p:ph type="sldNum" sz="quarter" idx="12"/>
          </p:nvPr>
        </p:nvSpPr>
        <p:spPr/>
        <p:txBody>
          <a:body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2815846547"/>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ectangle 5"/>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Picture Placeholder 9"/>
          <p:cNvSpPr>
            <a:spLocks noGrp="1"/>
          </p:cNvSpPr>
          <p:nvPr>
            <p:ph type="pic" sz="quarter" idx="10"/>
          </p:nvPr>
        </p:nvSpPr>
        <p:spPr>
          <a:xfrm>
            <a:off x="0" y="2"/>
            <a:ext cx="12192000" cy="6365363"/>
          </a:xfrm>
          <a:solidFill>
            <a:schemeClr val="tx1">
              <a:lumMod val="75000"/>
              <a:lumOff val="25000"/>
            </a:schemeClr>
          </a:solidFill>
        </p:spPr>
        <p:txBody>
          <a:bodyPr vert="vert270" lIns="144000" tIns="0" rIns="0">
            <a:normAutofit/>
          </a:bodyPr>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80728" y="2377000"/>
            <a:ext cx="6299683"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80728" y="4962525"/>
            <a:ext cx="6299683"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Slide Number Placeholder 6"/>
          <p:cNvSpPr>
            <a:spLocks noGrp="1"/>
          </p:cNvSpPr>
          <p:nvPr>
            <p:ph type="sldNum" sz="quarter" idx="11"/>
          </p:nvPr>
        </p:nvSpPr>
        <p:spPr/>
        <p:txBody>
          <a:bodyPr/>
          <a:lstStyle>
            <a:lvl1pPr>
              <a:defRPr/>
            </a:lvl1pPr>
          </a:lstStyle>
          <a:p>
            <a:pPr>
              <a:defRPr/>
            </a:pPr>
            <a:fld id="{8BE67B9F-3162-473C-954F-03DE3E9B5D7F}" type="slidenum">
              <a:rPr lang="en-US">
                <a:solidFill>
                  <a:srgbClr val="D4D2D0">
                    <a:shade val="50000"/>
                  </a:srgbClr>
                </a:solidFill>
              </a:rPr>
              <a:pPr>
                <a:defRPr/>
              </a:pPr>
              <a:t>‹#›</a:t>
            </a:fld>
            <a:endParaRPr lang="en-US">
              <a:solidFill>
                <a:srgbClr val="D4D2D0">
                  <a:shade val="50000"/>
                </a:srgbClr>
              </a:solidFill>
            </a:endParaRPr>
          </a:p>
        </p:txBody>
      </p:sp>
      <p:sp>
        <p:nvSpPr>
          <p:cNvPr id="10" name="Footer Placeholder 8"/>
          <p:cNvSpPr>
            <a:spLocks noGrp="1"/>
          </p:cNvSpPr>
          <p:nvPr>
            <p:ph type="ftr" sz="quarter" idx="12"/>
          </p:nvPr>
        </p:nvSpPr>
        <p:spPr/>
        <p:txBody>
          <a:bodyPr/>
          <a:lstStyle>
            <a:lvl1pPr>
              <a:defRPr/>
            </a:lvl1pPr>
          </a:lstStyle>
          <a:p>
            <a:pPr>
              <a:defRPr/>
            </a:pPr>
            <a:r>
              <a:rPr lang="en-US">
                <a:solidFill>
                  <a:srgbClr val="D4D2D0">
                    <a:shade val="50000"/>
                  </a:srgbClr>
                </a:solidFill>
              </a:rPr>
              <a:t>Add a footer</a:t>
            </a:r>
          </a:p>
        </p:txBody>
      </p:sp>
    </p:spTree>
    <p:extLst>
      <p:ext uri="{BB962C8B-B14F-4D97-AF65-F5344CB8AC3E}">
        <p14:creationId xmlns:p14="http://schemas.microsoft.com/office/powerpoint/2010/main" val="25272110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6335185" y="1"/>
            <a:ext cx="3981449"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userDrawn="1"/>
        </p:nvSpPr>
        <p:spPr>
          <a:xfrm>
            <a:off x="1" y="6786564"/>
            <a:ext cx="11772900"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userDrawn="1"/>
        </p:nvSpPr>
        <p:spPr>
          <a:xfrm>
            <a:off x="11772901" y="6786564"/>
            <a:ext cx="4191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userDrawn="1"/>
        </p:nvSpPr>
        <p:spPr>
          <a:xfrm>
            <a:off x="6335185" y="0"/>
            <a:ext cx="3981449"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Picture Placeholder 9"/>
          <p:cNvSpPr>
            <a:spLocks noGrp="1"/>
          </p:cNvSpPr>
          <p:nvPr>
            <p:ph type="pic" sz="quarter" idx="10"/>
          </p:nvPr>
        </p:nvSpPr>
        <p:spPr>
          <a:xfrm>
            <a:off x="0" y="1"/>
            <a:ext cx="12192000" cy="6786563"/>
          </a:xfrm>
          <a:solidFill>
            <a:schemeClr val="tx1">
              <a:lumMod val="75000"/>
              <a:lumOff val="25000"/>
            </a:schemeClr>
          </a:solidFill>
        </p:spPr>
        <p:txBody>
          <a:bodyPr lIns="1044000" rIns="0" anchor="ctr">
            <a:normAutofit/>
          </a:bodyP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ctrTitle"/>
          </p:nvPr>
        </p:nvSpPr>
        <p:spPr>
          <a:xfrm>
            <a:off x="6539897" y="2377000"/>
            <a:ext cx="3571783" cy="2387600"/>
          </a:xfrm>
        </p:spPr>
        <p:txBody>
          <a:bodyPr anchor="b"/>
          <a:lstStyle>
            <a:lvl1pPr algn="l">
              <a:defRPr sz="5400" spc="-300">
                <a:solidFill>
                  <a:schemeClr val="bg1"/>
                </a:solidFill>
              </a:defRPr>
            </a:lvl1pPr>
          </a:lstStyle>
          <a:p>
            <a:r>
              <a:rPr lang="en-US" noProof="0"/>
              <a:t>Click to edit Master title style</a:t>
            </a:r>
          </a:p>
        </p:txBody>
      </p:sp>
      <p:sp>
        <p:nvSpPr>
          <p:cNvPr id="3" name="Subtitle 2"/>
          <p:cNvSpPr>
            <a:spLocks noGrp="1"/>
          </p:cNvSpPr>
          <p:nvPr>
            <p:ph type="subTitle" idx="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Text Placeholder 4"/>
          <p:cNvSpPr>
            <a:spLocks noGrp="1"/>
          </p:cNvSpPr>
          <p:nvPr>
            <p:ph type="body" sz="quarter" idx="12"/>
          </p:nvPr>
        </p:nvSpPr>
        <p:spPr>
          <a:xfrm>
            <a:off x="6905626" y="5400675"/>
            <a:ext cx="3206751" cy="247650"/>
          </a:xfrm>
        </p:spPr>
        <p:txBody>
          <a:bodyPr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lvl="0"/>
            <a:r>
              <a:rPr lang="en-US" noProof="0"/>
              <a:t>Click to edit Master text styles</a:t>
            </a:r>
          </a:p>
        </p:txBody>
      </p:sp>
      <p:sp>
        <p:nvSpPr>
          <p:cNvPr id="10" name="Text Placeholder 9"/>
          <p:cNvSpPr>
            <a:spLocks noGrp="1"/>
          </p:cNvSpPr>
          <p:nvPr>
            <p:ph type="body" sz="quarter" idx="13"/>
          </p:nvPr>
        </p:nvSpPr>
        <p:spPr>
          <a:xfrm>
            <a:off x="6905626" y="5751513"/>
            <a:ext cx="3206751" cy="247650"/>
          </a:xfrm>
        </p:spPr>
        <p:txBody>
          <a:bodyPr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lvl="0"/>
            <a:r>
              <a:rPr lang="en-US" noProof="0"/>
              <a:t>Click to edit Master text styles</a:t>
            </a:r>
          </a:p>
        </p:txBody>
      </p:sp>
    </p:spTree>
    <p:extLst>
      <p:ext uri="{BB962C8B-B14F-4D97-AF65-F5344CB8AC3E}">
        <p14:creationId xmlns:p14="http://schemas.microsoft.com/office/powerpoint/2010/main" val="12335419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4 Icon Bullets">
    <p:spTree>
      <p:nvGrpSpPr>
        <p:cNvPr id="1" name=""/>
        <p:cNvGrpSpPr/>
        <p:nvPr/>
      </p:nvGrpSpPr>
      <p:grpSpPr>
        <a:xfrm>
          <a:off x="0" y="0"/>
          <a:ext cx="0" cy="0"/>
          <a:chOff x="0" y="0"/>
          <a:chExt cx="0" cy="0"/>
        </a:xfrm>
      </p:grpSpPr>
      <p:sp>
        <p:nvSpPr>
          <p:cNvPr id="17" name="Rectangle 16"/>
          <p:cNvSpPr/>
          <p:nvPr userDrawn="1"/>
        </p:nvSpPr>
        <p:spPr>
          <a:xfrm>
            <a:off x="431800" y="0"/>
            <a:ext cx="5471584"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Content Placeholder 2"/>
          <p:cNvSpPr>
            <a:spLocks noGrp="1"/>
          </p:cNvSpPr>
          <p:nvPr>
            <p:ph idx="1"/>
          </p:nvPr>
        </p:nvSpPr>
        <p:spPr>
          <a:xfrm>
            <a:off x="680729" y="5657852"/>
            <a:ext cx="4974545" cy="707513"/>
          </a:xfrm>
        </p:spPr>
        <p:txBody>
          <a:bodyPr/>
          <a:lstStyle>
            <a:lvl1pPr marL="0" indent="0">
              <a:buNone/>
              <a:defRPr sz="1800">
                <a:solidFill>
                  <a:schemeClr val="bg1"/>
                </a:solidFill>
              </a:defRPr>
            </a:lvl1pPr>
          </a:lstStyle>
          <a:p>
            <a:pPr lvl="0"/>
            <a:r>
              <a:rPr lang="en-US" noProof="0"/>
              <a:t>Click to edit Master text styles</a:t>
            </a:r>
          </a:p>
        </p:txBody>
      </p:sp>
      <p:sp>
        <p:nvSpPr>
          <p:cNvPr id="10" name="Picture Placeholder 4"/>
          <p:cNvSpPr>
            <a:spLocks noGrp="1"/>
          </p:cNvSpPr>
          <p:nvPr>
            <p:ph type="pic" sz="quarter" idx="12"/>
          </p:nvPr>
        </p:nvSpPr>
        <p:spPr>
          <a:xfrm>
            <a:off x="432000" y="1"/>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spcCol="0" rtlCol="0" fromWordArt="0" anchor="ctr" anchorCtr="1" forceAA="0">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lvl="0"/>
            <a:r>
              <a:rPr lang="en-US" noProof="0"/>
              <a:t>Click icon to add picture</a:t>
            </a:r>
          </a:p>
        </p:txBody>
      </p:sp>
      <p:sp>
        <p:nvSpPr>
          <p:cNvPr id="2" name="Title 1"/>
          <p:cNvSpPr>
            <a:spLocks noGrp="1"/>
          </p:cNvSpPr>
          <p:nvPr>
            <p:ph type="title"/>
          </p:nvPr>
        </p:nvSpPr>
        <p:spPr>
          <a:xfrm>
            <a:off x="680729" y="3981452"/>
            <a:ext cx="4974545" cy="1343025"/>
          </a:xfrm>
        </p:spPr>
        <p:txBody>
          <a:bodyPr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p:cNvSpPr>
            <a:spLocks noGrp="1"/>
          </p:cNvSpPr>
          <p:nvPr>
            <p:ph type="body" sz="quarter" idx="13"/>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4" name="Text Placeholder 10"/>
          <p:cNvSpPr>
            <a:spLocks noGrp="1"/>
          </p:cNvSpPr>
          <p:nvPr>
            <p:ph type="body" sz="quarter" idx="14"/>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5" name="Text Placeholder 8"/>
          <p:cNvSpPr>
            <a:spLocks noGrp="1"/>
          </p:cNvSpPr>
          <p:nvPr>
            <p:ph type="body" sz="quarter" idx="15"/>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16" name="Text Placeholder 10"/>
          <p:cNvSpPr>
            <a:spLocks noGrp="1"/>
          </p:cNvSpPr>
          <p:nvPr>
            <p:ph type="body" sz="quarter" idx="16"/>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3" name="Text Placeholder 8"/>
          <p:cNvSpPr>
            <a:spLocks noGrp="1"/>
          </p:cNvSpPr>
          <p:nvPr>
            <p:ph type="body" sz="quarter" idx="17"/>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4" name="Text Placeholder 10"/>
          <p:cNvSpPr>
            <a:spLocks noGrp="1"/>
          </p:cNvSpPr>
          <p:nvPr>
            <p:ph type="body" sz="quarter" idx="18"/>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25" name="Text Placeholder 8"/>
          <p:cNvSpPr>
            <a:spLocks noGrp="1"/>
          </p:cNvSpPr>
          <p:nvPr>
            <p:ph type="body" sz="quarter" idx="19"/>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Click to edit Master text styles</a:t>
            </a:r>
          </a:p>
        </p:txBody>
      </p:sp>
      <p:sp>
        <p:nvSpPr>
          <p:cNvPr id="26" name="Text Placeholder 10"/>
          <p:cNvSpPr>
            <a:spLocks noGrp="1"/>
          </p:cNvSpPr>
          <p:nvPr>
            <p:ph type="body" sz="quarter" idx="20"/>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Click to edit Master text styles</a:t>
            </a:r>
          </a:p>
        </p:txBody>
      </p:sp>
      <p:sp>
        <p:nvSpPr>
          <p:cNvPr id="18" name="Slide Number Placeholder 7"/>
          <p:cNvSpPr>
            <a:spLocks noGrp="1"/>
          </p:cNvSpPr>
          <p:nvPr>
            <p:ph type="sldNum" sz="quarter" idx="21"/>
          </p:nvPr>
        </p:nvSpPr>
        <p:spPr/>
        <p:txBody>
          <a:bodyPr/>
          <a:lstStyle>
            <a:lvl1pPr>
              <a:defRPr/>
            </a:lvl1pPr>
          </a:lstStyle>
          <a:p>
            <a:pPr>
              <a:defRPr/>
            </a:pPr>
            <a:fld id="{E5B704D6-0613-4C8F-A37B-B6B0F2412374}" type="slidenum">
              <a:rPr lang="en-US">
                <a:solidFill>
                  <a:srgbClr val="D4D2D0">
                    <a:shade val="50000"/>
                  </a:srgbClr>
                </a:solidFill>
              </a:rPr>
              <a:pPr>
                <a:defRPr/>
              </a:pPr>
              <a:t>‹#›</a:t>
            </a:fld>
            <a:endParaRPr lang="en-US">
              <a:solidFill>
                <a:srgbClr val="D4D2D0">
                  <a:shade val="50000"/>
                </a:srgbClr>
              </a:solidFill>
            </a:endParaRPr>
          </a:p>
        </p:txBody>
      </p:sp>
    </p:spTree>
    <p:extLst>
      <p:ext uri="{BB962C8B-B14F-4D97-AF65-F5344CB8AC3E}">
        <p14:creationId xmlns:p14="http://schemas.microsoft.com/office/powerpoint/2010/main" val="1786881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8157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2715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20201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75944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951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2218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xmlns=""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xmlns=""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xmlns=""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xmlns=""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xmlns=""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xmlns=""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xmlns=""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xmlns=""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xmlns=""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6711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92487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29478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647205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8926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xmlns="" id="{6F821722-FE34-4DE9-9836-565D865C1559}"/>
              </a:ext>
            </a:extLst>
          </p:cNvPr>
          <p:cNvSpPr>
            <a:spLocks noGrp="1"/>
          </p:cNvSpPr>
          <p:nvPr>
            <p:ph type="pic" sz="quarter" idx="13" hasCustomPrompt="1"/>
          </p:nvPr>
        </p:nvSpPr>
        <p:spPr>
          <a:xfrm>
            <a:off x="0" y="0"/>
            <a:ext cx="12192000" cy="6778800"/>
          </a:xfrm>
          <a:solidFill>
            <a:schemeClr val="bg1">
              <a:lumMod val="95000"/>
            </a:schemeClr>
          </a:solidFill>
        </p:spPr>
        <p:txBody>
          <a:bodyPr tIns="0" rIns="540000" anchor="ctr"/>
          <a:lstStyle>
            <a:lvl1pPr marL="0" indent="0" algn="r">
              <a:buNone/>
              <a:defRPr/>
            </a:lvl1pPr>
          </a:lstStyle>
          <a:p>
            <a:r>
              <a:rPr lang="en-US" noProof="0" dirty="0"/>
              <a:t>Insert or Drag and Drop your Photo</a:t>
            </a:r>
          </a:p>
        </p:txBody>
      </p:sp>
      <p:sp>
        <p:nvSpPr>
          <p:cNvPr id="13" name="Rectangle 12">
            <a:extLst>
              <a:ext uri="{FF2B5EF4-FFF2-40B4-BE49-F238E27FC236}">
                <a16:creationId xmlns:a16="http://schemas.microsoft.com/office/drawing/2014/main" xmlns="" id="{9BD909C6-0E9A-451D-91FD-B891A0C803D7}"/>
              </a:ext>
            </a:extLst>
          </p:cNvPr>
          <p:cNvSpPr/>
          <p:nvPr userDrawn="1"/>
        </p:nvSpPr>
        <p:spPr>
          <a:xfrm>
            <a:off x="0" y="6780458"/>
            <a:ext cx="12192000" cy="7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Rectangle 13">
            <a:extLst>
              <a:ext uri="{FF2B5EF4-FFF2-40B4-BE49-F238E27FC236}">
                <a16:creationId xmlns:a16="http://schemas.microsoft.com/office/drawing/2014/main" xmlns="" id="{41A9BD7F-717A-4177-BAD1-D798AE60FFD0}"/>
              </a:ext>
            </a:extLst>
          </p:cNvPr>
          <p:cNvSpPr/>
          <p:nvPr userDrawn="1"/>
        </p:nvSpPr>
        <p:spPr>
          <a:xfrm>
            <a:off x="0" y="6780458"/>
            <a:ext cx="12204000" cy="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144000" y="144000"/>
            <a:ext cx="4860000" cy="6480000"/>
          </a:xfrm>
          <a:solidFill>
            <a:schemeClr val="bg1"/>
          </a:solidFill>
          <a:ln>
            <a:noFill/>
          </a:ln>
        </p:spPr>
        <p:txBody>
          <a:bodyPr lIns="432000" tIns="72000" rIns="288000" bIns="1404000" anchor="b"/>
          <a:lstStyle>
            <a:lvl1pPr algn="l">
              <a:defRPr sz="5000">
                <a:solidFill>
                  <a:schemeClr val="tx1">
                    <a:lumMod val="75000"/>
                    <a:lumOff val="25000"/>
                  </a:schemeClr>
                </a:solidFill>
              </a:defRPr>
            </a:lvl1pPr>
          </a:lstStyle>
          <a:p>
            <a:r>
              <a:rPr lang="en-US" noProof="0"/>
              <a:t>Cover Title 2</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07606" y="5578496"/>
            <a:ext cx="3932788" cy="750814"/>
          </a:xfrm>
          <a:noFill/>
        </p:spPr>
        <p:txBody>
          <a:bodyPr lIns="0" tIns="0" rIns="0" bIns="0" anchor="t"/>
          <a:lstStyle>
            <a:lvl1pPr marL="0" indent="0" algn="l">
              <a:buNone/>
              <a:defRPr sz="1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Picture Placeholder 5">
            <a:extLst>
              <a:ext uri="{FF2B5EF4-FFF2-40B4-BE49-F238E27FC236}">
                <a16:creationId xmlns:a16="http://schemas.microsoft.com/office/drawing/2014/main" xmlns="" id="{63EB74F7-DC44-48B1-8EF5-BD557540B41C}"/>
              </a:ext>
            </a:extLst>
          </p:cNvPr>
          <p:cNvSpPr>
            <a:spLocks noGrp="1"/>
          </p:cNvSpPr>
          <p:nvPr>
            <p:ph type="pic" sz="quarter" idx="14"/>
          </p:nvPr>
        </p:nvSpPr>
        <p:spPr>
          <a:xfrm>
            <a:off x="607606" y="764518"/>
            <a:ext cx="3932788" cy="2448000"/>
          </a:xfrm>
          <a:solidFill>
            <a:schemeClr val="bg1">
              <a:lumMod val="9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3134048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xmlns="" id="{42B3D5D2-87D3-49A6-9FA2-5D21A6486F97}"/>
              </a:ext>
            </a:extLst>
          </p:cNvPr>
          <p:cNvSpPr>
            <a:spLocks noGrp="1"/>
          </p:cNvSpPr>
          <p:nvPr>
            <p:ph type="pic" sz="quarter" idx="13" hasCustomPrompt="1"/>
          </p:nvPr>
        </p:nvSpPr>
        <p:spPr>
          <a:xfrm>
            <a:off x="143999" y="143998"/>
            <a:ext cx="4680001" cy="6480000"/>
          </a:xfrm>
          <a:solidFill>
            <a:schemeClr val="bg1">
              <a:lumMod val="95000"/>
            </a:schemeClr>
          </a:solidFill>
        </p:spPr>
        <p:txBody>
          <a:bodyPr lIns="576000" tIns="0" rIns="36000" bIns="0" anchor="ctr"/>
          <a:lstStyle>
            <a:lvl1pPr marL="0" indent="0" algn="l">
              <a:buNone/>
              <a:defRPr/>
            </a:lvl1pPr>
          </a:lstStyle>
          <a:p>
            <a:r>
              <a:rPr lang="en-US" noProof="0" dirty="0"/>
              <a:t>Insert or Drag and Drop your Photo</a:t>
            </a:r>
          </a:p>
        </p:txBody>
      </p:sp>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a:xfrm>
            <a:off x="5111900" y="432000"/>
            <a:ext cx="66601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1" name="Text Placeholder 8">
            <a:extLst>
              <a:ext uri="{FF2B5EF4-FFF2-40B4-BE49-F238E27FC236}">
                <a16:creationId xmlns:a16="http://schemas.microsoft.com/office/drawing/2014/main" xmlns="" id="{97E7DC10-1618-471B-9441-C640C7FEDD37}"/>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1</a:t>
            </a:r>
          </a:p>
        </p:txBody>
      </p:sp>
      <p:sp>
        <p:nvSpPr>
          <p:cNvPr id="12" name="Text Placeholder 10">
            <a:extLst>
              <a:ext uri="{FF2B5EF4-FFF2-40B4-BE49-F238E27FC236}">
                <a16:creationId xmlns:a16="http://schemas.microsoft.com/office/drawing/2014/main" xmlns="" id="{20AEB661-858B-44C9-9484-E540E04AD365}"/>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3" name="Text Placeholder 8">
            <a:extLst>
              <a:ext uri="{FF2B5EF4-FFF2-40B4-BE49-F238E27FC236}">
                <a16:creationId xmlns:a16="http://schemas.microsoft.com/office/drawing/2014/main" xmlns="" id="{FDB26B40-5901-4EF0-BCF0-55677E28B176}"/>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2</a:t>
            </a:r>
          </a:p>
        </p:txBody>
      </p:sp>
      <p:sp>
        <p:nvSpPr>
          <p:cNvPr id="14" name="Text Placeholder 10">
            <a:extLst>
              <a:ext uri="{FF2B5EF4-FFF2-40B4-BE49-F238E27FC236}">
                <a16:creationId xmlns:a16="http://schemas.microsoft.com/office/drawing/2014/main" xmlns="" id="{CCEAE0AB-74EC-4097-A534-A578F1097938}"/>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xmlns="" id="{B95692FA-0FC8-4EBA-8C23-6F85A921DB49}"/>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latin typeface="+mj-lt"/>
              </a:defRPr>
            </a:lvl1pPr>
          </a:lstStyle>
          <a:p>
            <a:pPr lvl="0"/>
            <a:r>
              <a:rPr lang="en-US" noProof="0"/>
              <a:t>Bullet 3</a:t>
            </a:r>
          </a:p>
        </p:txBody>
      </p:sp>
      <p:sp>
        <p:nvSpPr>
          <p:cNvPr id="16" name="Text Placeholder 10">
            <a:extLst>
              <a:ext uri="{FF2B5EF4-FFF2-40B4-BE49-F238E27FC236}">
                <a16:creationId xmlns:a16="http://schemas.microsoft.com/office/drawing/2014/main" xmlns="" id="{BFA4D6B2-D388-4538-A77C-689D93EDB695}"/>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Picture Placeholder 15">
            <a:extLst>
              <a:ext uri="{FF2B5EF4-FFF2-40B4-BE49-F238E27FC236}">
                <a16:creationId xmlns:a16="http://schemas.microsoft.com/office/drawing/2014/main" xmlns="" id="{E63C0874-8701-4CED-B60A-61A655FB5A5F}"/>
              </a:ext>
            </a:extLst>
          </p:cNvPr>
          <p:cNvSpPr>
            <a:spLocks noGrp="1"/>
          </p:cNvSpPr>
          <p:nvPr>
            <p:ph type="pic" sz="quarter" idx="43"/>
          </p:nvPr>
        </p:nvSpPr>
        <p:spPr>
          <a:xfrm>
            <a:off x="53639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0" name="Picture Placeholder 15">
            <a:extLst>
              <a:ext uri="{FF2B5EF4-FFF2-40B4-BE49-F238E27FC236}">
                <a16:creationId xmlns:a16="http://schemas.microsoft.com/office/drawing/2014/main" xmlns="" id="{F223D9C7-A9C3-4D38-B4D8-9CAB3A19CF51}"/>
              </a:ext>
            </a:extLst>
          </p:cNvPr>
          <p:cNvSpPr>
            <a:spLocks noGrp="1"/>
          </p:cNvSpPr>
          <p:nvPr>
            <p:ph type="pic" sz="quarter" idx="44"/>
          </p:nvPr>
        </p:nvSpPr>
        <p:spPr>
          <a:xfrm>
            <a:off x="770395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1" name="Picture Placeholder 15">
            <a:extLst>
              <a:ext uri="{FF2B5EF4-FFF2-40B4-BE49-F238E27FC236}">
                <a16:creationId xmlns:a16="http://schemas.microsoft.com/office/drawing/2014/main" xmlns="" id="{5B90C43A-E202-44D5-87CB-BD25DE6EF544}"/>
              </a:ext>
            </a:extLst>
          </p:cNvPr>
          <p:cNvSpPr>
            <a:spLocks noGrp="1"/>
          </p:cNvSpPr>
          <p:nvPr>
            <p:ph type="pic" sz="quarter" idx="45"/>
          </p:nvPr>
        </p:nvSpPr>
        <p:spPr>
          <a:xfrm>
            <a:off x="10044000" y="1981486"/>
            <a:ext cx="1476000" cy="147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Click icon to add picture</a:t>
            </a:r>
          </a:p>
        </p:txBody>
      </p:sp>
      <p:sp>
        <p:nvSpPr>
          <p:cNvPr id="22" name="Text Placeholder 5">
            <a:extLst>
              <a:ext uri="{FF2B5EF4-FFF2-40B4-BE49-F238E27FC236}">
                <a16:creationId xmlns:a16="http://schemas.microsoft.com/office/drawing/2014/main" xmlns="" id="{AE3E6576-B268-4232-858E-037F3AFA53D0}"/>
              </a:ext>
            </a:extLst>
          </p:cNvPr>
          <p:cNvSpPr>
            <a:spLocks noGrp="1"/>
          </p:cNvSpPr>
          <p:nvPr>
            <p:ph type="body" sz="quarter" idx="32" hasCustomPrompt="1"/>
          </p:nvPr>
        </p:nvSpPr>
        <p:spPr>
          <a:xfrm>
            <a:off x="5111499" y="1008000"/>
            <a:ext cx="6659814"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25" name="Group 24">
            <a:extLst>
              <a:ext uri="{FF2B5EF4-FFF2-40B4-BE49-F238E27FC236}">
                <a16:creationId xmlns:a16="http://schemas.microsoft.com/office/drawing/2014/main" xmlns="" id="{00A98AF6-5DA1-4AA4-9068-753B7B67CCD9}"/>
              </a:ext>
            </a:extLst>
          </p:cNvPr>
          <p:cNvGrpSpPr/>
          <p:nvPr userDrawn="1"/>
        </p:nvGrpSpPr>
        <p:grpSpPr>
          <a:xfrm>
            <a:off x="323999" y="323998"/>
            <a:ext cx="4320000" cy="6120000"/>
            <a:chOff x="180000" y="180000"/>
            <a:chExt cx="4330700" cy="6292683"/>
          </a:xfrm>
        </p:grpSpPr>
        <p:sp>
          <p:nvSpPr>
            <p:cNvPr id="26" name="Rectangle 6">
              <a:extLst>
                <a:ext uri="{FF2B5EF4-FFF2-40B4-BE49-F238E27FC236}">
                  <a16:creationId xmlns:a16="http://schemas.microsoft.com/office/drawing/2014/main" xmlns="" id="{610C6BE2-3871-4E51-920D-2E1F13FA22D4}"/>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Rectangle 6">
              <a:extLst>
                <a:ext uri="{FF2B5EF4-FFF2-40B4-BE49-F238E27FC236}">
                  <a16:creationId xmlns:a16="http://schemas.microsoft.com/office/drawing/2014/main" xmlns="" id="{409F8537-0917-49A4-B9A1-0B68ED60DF2C}"/>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24" name="Rectangle 6">
            <a:extLst>
              <a:ext uri="{FF2B5EF4-FFF2-40B4-BE49-F238E27FC236}">
                <a16:creationId xmlns:a16="http://schemas.microsoft.com/office/drawing/2014/main" xmlns="" id="{3E24480B-1EA1-4618-A14A-DFF8FA263887}"/>
              </a:ext>
              <a:ext uri="{C183D7F6-B498-43B3-948B-1728B52AA6E4}">
                <adec:decorative xmlns:adec="http://schemas.microsoft.com/office/drawing/2017/decorative" xmlns="" val="1"/>
              </a:ext>
            </a:extLst>
          </p:cNvPr>
          <p:cNvSpPr/>
          <p:nvPr userDrawn="1"/>
        </p:nvSpPr>
        <p:spPr>
          <a:xfrm>
            <a:off x="51780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Rectangle 6">
            <a:extLst>
              <a:ext uri="{FF2B5EF4-FFF2-40B4-BE49-F238E27FC236}">
                <a16:creationId xmlns:a16="http://schemas.microsoft.com/office/drawing/2014/main" xmlns="" id="{043B620A-4118-4E00-9D79-5BD4C87DCEAB}"/>
              </a:ext>
              <a:ext uri="{C183D7F6-B498-43B3-948B-1728B52AA6E4}">
                <adec:decorative xmlns:adec="http://schemas.microsoft.com/office/drawing/2017/decorative" xmlns="" val="1"/>
              </a:ext>
            </a:extLst>
          </p:cNvPr>
          <p:cNvSpPr/>
          <p:nvPr userDrawn="1"/>
        </p:nvSpPr>
        <p:spPr>
          <a:xfrm>
            <a:off x="752395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Rectangle 6">
            <a:extLst>
              <a:ext uri="{FF2B5EF4-FFF2-40B4-BE49-F238E27FC236}">
                <a16:creationId xmlns:a16="http://schemas.microsoft.com/office/drawing/2014/main" xmlns="" id="{612097E6-9559-4AEF-968E-6C2F89163D7B}"/>
              </a:ext>
              <a:ext uri="{C183D7F6-B498-43B3-948B-1728B52AA6E4}">
                <adec:decorative xmlns:adec="http://schemas.microsoft.com/office/drawing/2017/decorative" xmlns="" val="1"/>
              </a:ext>
            </a:extLst>
          </p:cNvPr>
          <p:cNvSpPr/>
          <p:nvPr userDrawn="1"/>
        </p:nvSpPr>
        <p:spPr>
          <a:xfrm>
            <a:off x="9869900" y="3629494"/>
            <a:ext cx="1836000" cy="144000"/>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934027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44FA04C-D7CF-4861-95F0-3F5ACF508755}"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3681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6BC42F-EA91-460E-9436-9A6C9B1CB0C6}"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7414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3D4350-0632-4F67-B357-AFC21C62564D}"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38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CE857ED-B36A-4B8A-81C4-94389617E240}"/>
              </a:ext>
            </a:extLst>
          </p:cNvPr>
          <p:cNvPicPr>
            <a:picLocks noChangeAspect="1"/>
          </p:cNvPicPr>
          <p:nvPr userDrawn="1"/>
        </p:nvPicPr>
        <p:blipFill>
          <a:blip r:embed="rId3" cstate="print"/>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xmlns=""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D2E533DB-3399-4A25-BB80-899E9CC78DB1}"/>
              </a:ext>
            </a:extLst>
          </p:cNvPr>
          <p:cNvSpPr>
            <a:spLocks noGrp="1"/>
          </p:cNvSpPr>
          <p:nvPr>
            <p:ph type="ftr" sz="quarter" idx="10"/>
          </p:nvPr>
        </p:nvSpPr>
        <p:spPr/>
        <p:txBody>
          <a:bodyPr/>
          <a:lstStyle/>
          <a:p>
            <a:r>
              <a:rPr lang="en-US" noProof="0" dirty="0"/>
              <a:t>Add a footer</a:t>
            </a:r>
          </a:p>
        </p:txBody>
      </p:sp>
      <p:sp>
        <p:nvSpPr>
          <p:cNvPr id="8" name="Slide Number Placeholder 7">
            <a:extLst>
              <a:ext uri="{FF2B5EF4-FFF2-40B4-BE49-F238E27FC236}">
                <a16:creationId xmlns:a16="http://schemas.microsoft.com/office/drawing/2014/main" xmlns=""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xmlns=""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xmlns=""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F31A35-803D-44FA-BA88-E6B5FB347587}"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6508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56CED-B3EE-49D9-9922-CBB48E543356}" type="datetimeFigureOut">
              <a:rPr lang="en-US" smtClean="0">
                <a:solidFill>
                  <a:prstClr val="black">
                    <a:tint val="75000"/>
                  </a:prstClr>
                </a:solidFill>
              </a:rPr>
              <a:pPr/>
              <a:t>11/21/2022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9710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9237B0-CC05-45CB-9D8E-44851499E325}" type="datetimeFigureOut">
              <a:rPr lang="en-US" smtClean="0">
                <a:solidFill>
                  <a:prstClr val="black">
                    <a:tint val="75000"/>
                  </a:prstClr>
                </a:solidFill>
              </a:rPr>
              <a:pPr/>
              <a:t>11/21/2022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7573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41777-83B6-4CFA-89A1-52400FB2059F}" type="datetimeFigureOut">
              <a:rPr lang="en-US" smtClean="0">
                <a:solidFill>
                  <a:prstClr val="black">
                    <a:tint val="75000"/>
                  </a:prstClr>
                </a:solidFill>
              </a:rPr>
              <a:pPr/>
              <a:t>11/21/2022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980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6AA2A1-C9A8-42DC-AF5F-29D58FE3A81E}"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9060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FC28B6-2144-4760-B3DF-18C646FA52B1}" type="datetimeFigureOut">
              <a:rPr lang="en-US" smtClean="0">
                <a:solidFill>
                  <a:prstClr val="black">
                    <a:tint val="75000"/>
                  </a:prstClr>
                </a:solidFill>
              </a:rPr>
              <a:pPr/>
              <a:t>11/21/2022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5082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5B24B-F41A-4540-8EEC-C29B4F79802D}"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247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F989E-5397-49EE-B0F5-E72D9FFD7EC0}"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7748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with Images">
    <p:spTree>
      <p:nvGrpSpPr>
        <p:cNvPr id="1" name=""/>
        <p:cNvGrpSpPr/>
        <p:nvPr/>
      </p:nvGrpSpPr>
      <p:grpSpPr>
        <a:xfrm>
          <a:off x="0" y="0"/>
          <a:ext cx="0" cy="0"/>
          <a:chOff x="0" y="0"/>
          <a:chExt cx="0" cy="0"/>
        </a:xfrm>
      </p:grpSpPr>
      <p:sp>
        <p:nvSpPr>
          <p:cNvPr id="8" name="Picture Placeholder 7">
            <a:extLst>
              <a:ext uri="{FF2B5EF4-FFF2-40B4-BE49-F238E27FC236}">
                <a16:creationId xmlns="" xmlns:a16="http://schemas.microsoft.com/office/drawing/2014/main" id="{4A9E66CD-99CC-45B1-A15D-3626A6160849}"/>
              </a:ext>
            </a:extLst>
          </p:cNvPr>
          <p:cNvSpPr>
            <a:spLocks noGrp="1"/>
          </p:cNvSpPr>
          <p:nvPr>
            <p:ph type="pic" sz="quarter" idx="13"/>
          </p:nvPr>
        </p:nvSpPr>
        <p:spPr>
          <a:xfrm>
            <a:off x="458724" y="457200"/>
            <a:ext cx="11274552" cy="5943600"/>
          </a:xfrm>
          <a:noFill/>
        </p:spPr>
        <p:txBody>
          <a:bodyPr anchor="ctr" anchorCtr="0">
            <a:noAutofit/>
          </a:bodyPr>
          <a:lstStyle>
            <a:lvl1pPr marL="0" indent="0" algn="ctr">
              <a:buNone/>
              <a:defRPr>
                <a:latin typeface="+mn-lt"/>
              </a:defRPr>
            </a:lvl1pPr>
          </a:lstStyle>
          <a:p>
            <a:r>
              <a:rPr lang="en-US"/>
              <a:t>Click icon to add picture</a:t>
            </a:r>
            <a:endParaRPr lang="ru-RU" dirty="0"/>
          </a:p>
        </p:txBody>
      </p:sp>
      <p:sp>
        <p:nvSpPr>
          <p:cNvPr id="15" name="Picture Placeholder 14">
            <a:extLst>
              <a:ext uri="{FF2B5EF4-FFF2-40B4-BE49-F238E27FC236}">
                <a16:creationId xmlns="" xmlns:a16="http://schemas.microsoft.com/office/drawing/2014/main" id="{CF15D4B3-A0CD-4C14-BB5E-CB9859BD8A51}"/>
              </a:ext>
            </a:extLst>
          </p:cNvPr>
          <p:cNvSpPr>
            <a:spLocks noGrp="1"/>
          </p:cNvSpPr>
          <p:nvPr>
            <p:ph type="pic" sz="quarter" idx="14"/>
          </p:nvPr>
        </p:nvSpPr>
        <p:spPr>
          <a:xfrm>
            <a:off x="5364480" y="1746127"/>
            <a:ext cx="1463040" cy="987552"/>
          </a:xfrm>
        </p:spPr>
        <p:txBody>
          <a:bodyPr anchor="ctr" anchorCtr="0">
            <a:noAutofit/>
          </a:bodyPr>
          <a:lstStyle>
            <a:lvl1pPr marL="0" indent="0" algn="ctr">
              <a:buNone/>
              <a:defRPr sz="1400">
                <a:latin typeface="+mn-lt"/>
              </a:defRPr>
            </a:lvl1pPr>
          </a:lstStyle>
          <a:p>
            <a:r>
              <a:rPr lang="en-US"/>
              <a:t>Click icon to add picture</a:t>
            </a:r>
            <a:endParaRPr lang="ru-RU" dirty="0"/>
          </a:p>
        </p:txBody>
      </p:sp>
      <p:sp>
        <p:nvSpPr>
          <p:cNvPr id="2" name="Title 1">
            <a:extLst>
              <a:ext uri="{FF2B5EF4-FFF2-40B4-BE49-F238E27FC236}">
                <a16:creationId xmlns="" xmlns:a16="http://schemas.microsoft.com/office/drawing/2014/main" id="{AC829233-8E4C-4046-85BB-5166B8A721AE}"/>
              </a:ext>
            </a:extLst>
          </p:cNvPr>
          <p:cNvSpPr>
            <a:spLocks noGrp="1"/>
          </p:cNvSpPr>
          <p:nvPr>
            <p:ph type="ctrTitle"/>
          </p:nvPr>
        </p:nvSpPr>
        <p:spPr>
          <a:xfrm>
            <a:off x="458724" y="3252538"/>
            <a:ext cx="11274552" cy="1348720"/>
          </a:xfrm>
          <a:solidFill>
            <a:schemeClr val="bg1">
              <a:alpha val="60000"/>
            </a:schemeClr>
          </a:solidFill>
        </p:spPr>
        <p:txBody>
          <a:bodyPr anchor="ctr" anchorCtr="0">
            <a:normAutofit/>
          </a:bodyPr>
          <a:lstStyle>
            <a:lvl1pPr algn="ctr">
              <a:defRPr sz="5500">
                <a:latin typeface="+mj-lt"/>
              </a:defRPr>
            </a:lvl1pPr>
          </a:lstStyle>
          <a:p>
            <a:r>
              <a:rPr lang="en-US"/>
              <a:t>Click to edit Master title style</a:t>
            </a:r>
            <a:endParaRPr lang="ru-RU" dirty="0"/>
          </a:p>
        </p:txBody>
      </p:sp>
      <p:sp>
        <p:nvSpPr>
          <p:cNvPr id="3" name="Subtitle 2">
            <a:extLst>
              <a:ext uri="{FF2B5EF4-FFF2-40B4-BE49-F238E27FC236}">
                <a16:creationId xmlns="" xmlns:a16="http://schemas.microsoft.com/office/drawing/2014/main" id="{C6A507DE-4CA5-4E76-8450-4125151EB335}"/>
              </a:ext>
            </a:extLst>
          </p:cNvPr>
          <p:cNvSpPr>
            <a:spLocks noGrp="1"/>
          </p:cNvSpPr>
          <p:nvPr>
            <p:ph type="subTitle" idx="1"/>
          </p:nvPr>
        </p:nvSpPr>
        <p:spPr>
          <a:xfrm>
            <a:off x="458724" y="4628730"/>
            <a:ext cx="11274552" cy="1772070"/>
          </a:xfrm>
          <a:solidFill>
            <a:schemeClr val="accent1">
              <a:alpha val="30000"/>
            </a:schemeClr>
          </a:solidFill>
        </p:spPr>
        <p:txBody>
          <a:bodyPr tIns="252000" rIns="90000" anchor="t" anchorCtr="0">
            <a:normAutofit/>
          </a:bodyPr>
          <a:lstStyle>
            <a:lvl1pPr marL="0" indent="0" algn="ctr">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Tree>
    <p:extLst>
      <p:ext uri="{BB962C8B-B14F-4D97-AF65-F5344CB8AC3E}">
        <p14:creationId xmlns:p14="http://schemas.microsoft.com/office/powerpoint/2010/main" val="393979598"/>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with Images">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41B7CDEE-2644-4D36-95CB-1F92049E7FF7}"/>
              </a:ext>
            </a:extLst>
          </p:cNvPr>
          <p:cNvSpPr>
            <a:spLocks noGrp="1"/>
          </p:cNvSpPr>
          <p:nvPr>
            <p:ph type="pic" sz="quarter" idx="13"/>
          </p:nvPr>
        </p:nvSpPr>
        <p:spPr>
          <a:xfrm>
            <a:off x="458724" y="457200"/>
            <a:ext cx="11274552" cy="5943600"/>
          </a:xfrm>
        </p:spPr>
        <p:txBody>
          <a:bodyPr anchor="ctr" anchorCtr="0">
            <a:noAutofit/>
          </a:bodyPr>
          <a:lstStyle>
            <a:lvl1pPr marL="0" indent="0" algn="ctr">
              <a:buNone/>
              <a:defRPr/>
            </a:lvl1pPr>
          </a:lstStyle>
          <a:p>
            <a:r>
              <a:rPr lang="en-US"/>
              <a:t>Click icon to add picture</a:t>
            </a:r>
            <a:endParaRPr lang="ru-RU" dirty="0"/>
          </a:p>
        </p:txBody>
      </p:sp>
      <p:sp>
        <p:nvSpPr>
          <p:cNvPr id="9" name="Picture Placeholder 14">
            <a:extLst>
              <a:ext uri="{FF2B5EF4-FFF2-40B4-BE49-F238E27FC236}">
                <a16:creationId xmlns="" xmlns:a16="http://schemas.microsoft.com/office/drawing/2014/main" id="{4DF168AC-530C-4094-8F5F-FCF3FFDC1E3B}"/>
              </a:ext>
            </a:extLst>
          </p:cNvPr>
          <p:cNvSpPr>
            <a:spLocks noGrp="1"/>
          </p:cNvSpPr>
          <p:nvPr>
            <p:ph type="pic" sz="quarter" idx="14"/>
          </p:nvPr>
        </p:nvSpPr>
        <p:spPr>
          <a:xfrm>
            <a:off x="907903" y="4991383"/>
            <a:ext cx="1463040" cy="987552"/>
          </a:xfrm>
        </p:spPr>
        <p:txBody>
          <a:bodyPr anchor="ctr" anchorCtr="0">
            <a:noAutofit/>
          </a:bodyPr>
          <a:lstStyle>
            <a:lvl1pPr marL="0" indent="0" algn="ctr">
              <a:buNone/>
              <a:defRPr sz="1400"/>
            </a:lvl1pPr>
          </a:lstStyle>
          <a:p>
            <a:r>
              <a:rPr lang="en-US"/>
              <a:t>Click icon to add picture</a:t>
            </a:r>
            <a:endParaRPr lang="ru-RU" dirty="0"/>
          </a:p>
        </p:txBody>
      </p:sp>
      <p:sp>
        <p:nvSpPr>
          <p:cNvPr id="18" name="Text Placeholder 14">
            <a:extLst>
              <a:ext uri="{FF2B5EF4-FFF2-40B4-BE49-F238E27FC236}">
                <a16:creationId xmlns="" xmlns:a16="http://schemas.microsoft.com/office/drawing/2014/main" id="{8373CC7F-8644-430C-90D9-B903ED9F612A}"/>
              </a:ext>
            </a:extLst>
          </p:cNvPr>
          <p:cNvSpPr>
            <a:spLocks noGrp="1"/>
          </p:cNvSpPr>
          <p:nvPr>
            <p:ph type="body" sz="quarter" idx="15"/>
          </p:nvPr>
        </p:nvSpPr>
        <p:spPr>
          <a:xfrm>
            <a:off x="458788" y="2028825"/>
            <a:ext cx="4727575" cy="728663"/>
          </a:xfrm>
          <a:solidFill>
            <a:schemeClr val="accent1">
              <a:alpha val="60000"/>
            </a:schemeClr>
          </a:solidFill>
        </p:spPr>
        <p:txBody>
          <a:bodyPr lIns="396000" anchor="ctr" anchorCtr="0">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US"/>
              <a:t>Click to edit Master text styles</a:t>
            </a:r>
          </a:p>
        </p:txBody>
      </p:sp>
      <p:sp>
        <p:nvSpPr>
          <p:cNvPr id="20" name="Title 19">
            <a:extLst>
              <a:ext uri="{FF2B5EF4-FFF2-40B4-BE49-F238E27FC236}">
                <a16:creationId xmlns="" xmlns:a16="http://schemas.microsoft.com/office/drawing/2014/main" id="{64B737A3-9F6C-4989-B51B-07BDDD38FDB3}"/>
              </a:ext>
            </a:extLst>
          </p:cNvPr>
          <p:cNvSpPr>
            <a:spLocks noGrp="1"/>
          </p:cNvSpPr>
          <p:nvPr>
            <p:ph type="title" hasCustomPrompt="1"/>
          </p:nvPr>
        </p:nvSpPr>
        <p:spPr>
          <a:xfrm>
            <a:off x="458788" y="2754601"/>
            <a:ext cx="4726800" cy="1861200"/>
          </a:xfrm>
          <a:solidFill>
            <a:schemeClr val="bg1">
              <a:alpha val="50000"/>
            </a:schemeClr>
          </a:solidFill>
        </p:spPr>
        <p:txBody>
          <a:bodyPr lIns="396000" tIns="0" rIns="0" bIns="0">
            <a:noAutofit/>
          </a:bodyPr>
          <a:lstStyle>
            <a:lvl1pPr>
              <a:lnSpc>
                <a:spcPct val="85000"/>
              </a:lnSpc>
              <a:defRPr sz="5500"/>
            </a:lvl1pPr>
          </a:lstStyle>
          <a:p>
            <a:r>
              <a:rPr lang="en-US" dirty="0"/>
              <a:t>Click to Edit Title</a:t>
            </a:r>
            <a:endParaRPr lang="ru-RU" dirty="0"/>
          </a:p>
        </p:txBody>
      </p:sp>
    </p:spTree>
    <p:extLst>
      <p:ext uri="{BB962C8B-B14F-4D97-AF65-F5344CB8AC3E}">
        <p14:creationId xmlns:p14="http://schemas.microsoft.com/office/powerpoint/2010/main" val="2529331181"/>
      </p:ext>
    </p:extLst>
  </p:cSld>
  <p:clrMapOvr>
    <a:masterClrMapping/>
  </p:clrMapOvr>
  <p:extLst>
    <p:ext uri="{DCECCB84-F9BA-43D5-87BE-67443E8EF086}">
      <p15:sldGuideLst xmlns:p15="http://schemas.microsoft.com/office/powerpoint/2012/main">
        <p15:guide id="4294967295" orient="horz" pos="55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xmlns=""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xmlns=""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xmlns="" id="{43C0B96F-9D35-4001-9F9C-1A7004D61F3D}"/>
              </a:ext>
            </a:extLst>
          </p:cNvPr>
          <p:cNvSpPr>
            <a:spLocks noGrp="1"/>
          </p:cNvSpPr>
          <p:nvPr>
            <p:ph type="ftr" sz="quarter" idx="10"/>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xmlns=""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xmlns=""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xmlns=""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xmlns=""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xmlns=""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xmlns=""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with image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931B8-6920-4B59-AD28-CB99D1D3F1A4}"/>
              </a:ext>
            </a:extLst>
          </p:cNvPr>
          <p:cNvSpPr>
            <a:spLocks noGrp="1"/>
          </p:cNvSpPr>
          <p:nvPr>
            <p:ph type="title" hasCustomPrompt="1"/>
          </p:nvPr>
        </p:nvSpPr>
        <p:spPr>
          <a:xfrm>
            <a:off x="821460" y="3521159"/>
            <a:ext cx="2642616" cy="1041316"/>
          </a:xfrm>
        </p:spPr>
        <p:txBody>
          <a:bodyPr lIns="36000" tIns="0" rIns="0" bIns="0" anchor="b">
            <a:normAutofit/>
          </a:bodyPr>
          <a:lstStyle>
            <a:lvl1pPr>
              <a:defRPr sz="3600"/>
            </a:lvl1pPr>
          </a:lstStyle>
          <a:p>
            <a:r>
              <a:rPr lang="en-US" noProof="0"/>
              <a:t>Click to Edit Title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21460" y="4669674"/>
            <a:ext cx="2642616" cy="1041316"/>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p:txBody>
          <a:bodyPr anchor="b" anchorCtr="0"/>
          <a:lstStyle/>
          <a:p>
            <a:fld id="{78B1225C-A326-43F6-99D9-A073D5261568}"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3871830" y="4669674"/>
            <a:ext cx="6275470" cy="1041316"/>
          </a:xfrm>
        </p:spPr>
        <p:txBody>
          <a:bodyPr lIns="36000" tIns="0" rIns="0" bIns="0">
            <a:normAutofit/>
          </a:bodyPr>
          <a:lstStyle>
            <a:lvl1pPr marL="0" indent="0">
              <a:buNone/>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458724" y="457200"/>
            <a:ext cx="11274552" cy="2971800"/>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12" name="Picture Placeholder 11">
            <a:extLst>
              <a:ext uri="{FF2B5EF4-FFF2-40B4-BE49-F238E27FC236}">
                <a16:creationId xmlns="" xmlns:a16="http://schemas.microsoft.com/office/drawing/2014/main" id="{11C7490E-08AD-4189-8849-3BD35E900B86}"/>
              </a:ext>
            </a:extLst>
          </p:cNvPr>
          <p:cNvSpPr>
            <a:spLocks noGrp="1"/>
          </p:cNvSpPr>
          <p:nvPr>
            <p:ph type="pic" sz="quarter" idx="15"/>
          </p:nvPr>
        </p:nvSpPr>
        <p:spPr>
          <a:xfrm>
            <a:off x="883175" y="838066"/>
            <a:ext cx="786384" cy="521208"/>
          </a:xfrm>
          <a:ln>
            <a:solidFill>
              <a:schemeClr val="accent5"/>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229671133"/>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ight Picture and Caption">
    <p:spTree>
      <p:nvGrpSpPr>
        <p:cNvPr id="1" name=""/>
        <p:cNvGrpSpPr/>
        <p:nvPr/>
      </p:nvGrpSpPr>
      <p:grpSpPr>
        <a:xfrm>
          <a:off x="0" y="0"/>
          <a:ext cx="0" cy="0"/>
          <a:chOff x="0" y="0"/>
          <a:chExt cx="0" cy="0"/>
        </a:xfrm>
      </p:grpSpPr>
      <p:sp>
        <p:nvSpPr>
          <p:cNvPr id="10" name="Picture Placeholder 7">
            <a:extLst>
              <a:ext uri="{FF2B5EF4-FFF2-40B4-BE49-F238E27FC236}">
                <a16:creationId xmlns="" xmlns:a16="http://schemas.microsoft.com/office/drawing/2014/main" id="{BB0064D4-BDD6-4678-9FA4-3A77F1600A65}"/>
              </a:ext>
            </a:extLst>
          </p:cNvPr>
          <p:cNvSpPr>
            <a:spLocks noGrp="1"/>
          </p:cNvSpPr>
          <p:nvPr>
            <p:ph type="pic" sz="quarter" idx="14"/>
          </p:nvPr>
        </p:nvSpPr>
        <p:spPr>
          <a:xfrm>
            <a:off x="6096000"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2" name="Title 1">
            <a:extLst>
              <a:ext uri="{FF2B5EF4-FFF2-40B4-BE49-F238E27FC236}">
                <a16:creationId xmlns="" xmlns:a16="http://schemas.microsoft.com/office/drawing/2014/main" id="{C6B931B8-6920-4B59-AD28-CB99D1D3F1A4}"/>
              </a:ext>
            </a:extLst>
          </p:cNvPr>
          <p:cNvSpPr>
            <a:spLocks noGrp="1"/>
          </p:cNvSpPr>
          <p:nvPr>
            <p:ph type="title"/>
          </p:nvPr>
        </p:nvSpPr>
        <p:spPr>
          <a:xfrm>
            <a:off x="830127" y="1436915"/>
            <a:ext cx="4584212" cy="1001338"/>
          </a:xfrm>
        </p:spPr>
        <p:txBody>
          <a:bodyPr lIns="36000" tIns="0" rIns="0" bIns="0" anchor="b">
            <a:normAutofit/>
          </a:bodyPr>
          <a:lstStyle>
            <a:lvl1pPr>
              <a:defRPr sz="3600"/>
            </a:lvl1pPr>
          </a:lstStyle>
          <a:p>
            <a:r>
              <a:rPr lang="en-US" noProof="0"/>
              <a:t>Click to edit Master title style</a:t>
            </a:r>
          </a:p>
        </p:txBody>
      </p:sp>
      <p:sp>
        <p:nvSpPr>
          <p:cNvPr id="3" name="Text Placeholder 2">
            <a:extLst>
              <a:ext uri="{FF2B5EF4-FFF2-40B4-BE49-F238E27FC236}">
                <a16:creationId xmlns="" xmlns:a16="http://schemas.microsoft.com/office/drawing/2014/main" id="{C246A6A6-0C1D-4435-9DB9-9E50E52E8DA2}"/>
              </a:ext>
            </a:extLst>
          </p:cNvPr>
          <p:cNvSpPr>
            <a:spLocks noGrp="1"/>
          </p:cNvSpPr>
          <p:nvPr>
            <p:ph type="body" idx="1" hasCustomPrompt="1"/>
          </p:nvPr>
        </p:nvSpPr>
        <p:spPr>
          <a:xfrm>
            <a:off x="830127" y="2545450"/>
            <a:ext cx="4584212"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 xmlns:a16="http://schemas.microsoft.com/office/drawing/2014/main" id="{771144CC-98A7-494C-8C18-4B4DD609498F}"/>
              </a:ext>
            </a:extLst>
          </p:cNvPr>
          <p:cNvSpPr>
            <a:spLocks noGrp="1"/>
          </p:cNvSpPr>
          <p:nvPr>
            <p:ph type="dt" sz="half" idx="10"/>
          </p:nvPr>
        </p:nvSpPr>
        <p:spPr>
          <a:xfrm>
            <a:off x="10265399" y="5810400"/>
            <a:ext cx="1080000" cy="234000"/>
          </a:xfrm>
        </p:spPr>
        <p:txBody>
          <a:bodyPr anchor="b" anchorCtr="0"/>
          <a:lstStyle>
            <a:lvl1pPr>
              <a:defRPr>
                <a:solidFill>
                  <a:schemeClr val="accent5">
                    <a:lumMod val="50000"/>
                  </a:schemeClr>
                </a:solidFill>
              </a:defRPr>
            </a:lvl1pPr>
          </a:lstStyle>
          <a:p>
            <a:fld id="{BC23DBD1-F259-4AEB-A7D9-D728D6E04490}" type="datetime1">
              <a:rPr lang="en-US" smtClean="0">
                <a:solidFill>
                  <a:srgbClr val="999999">
                    <a:lumMod val="50000"/>
                  </a:srgbClr>
                </a:solidFill>
              </a:rPr>
              <a:pPr/>
              <a:t>11/21/2022</a:t>
            </a:fld>
            <a:endParaRPr lang="en-US" dirty="0">
              <a:solidFill>
                <a:srgbClr val="999999">
                  <a:lumMod val="50000"/>
                </a:srgbClr>
              </a:solidFill>
            </a:endParaRPr>
          </a:p>
        </p:txBody>
      </p:sp>
      <p:sp>
        <p:nvSpPr>
          <p:cNvPr id="5" name="Footer Placeholder 4">
            <a:extLst>
              <a:ext uri="{FF2B5EF4-FFF2-40B4-BE49-F238E27FC236}">
                <a16:creationId xmlns="" xmlns:a16="http://schemas.microsoft.com/office/drawing/2014/main" id="{5287AD20-725D-45E4-8D6A-08EF4C81833B}"/>
              </a:ext>
            </a:extLst>
          </p:cNvPr>
          <p:cNvSpPr>
            <a:spLocks noGrp="1"/>
          </p:cNvSpPr>
          <p:nvPr>
            <p:ph type="ftr" sz="quarter" idx="11"/>
          </p:nvPr>
        </p:nvSpPr>
        <p:spPr/>
        <p:txBody>
          <a:bodyPr/>
          <a:lstStyle>
            <a:lvl1pPr>
              <a:defRPr>
                <a:solidFill>
                  <a:schemeClr val="accent5">
                    <a:lumMod val="50000"/>
                  </a:schemeClr>
                </a:solidFill>
              </a:defRPr>
            </a:lvl1pPr>
          </a:lstStyle>
          <a:p>
            <a:r>
              <a:rPr lang="en-US" dirty="0">
                <a:solidFill>
                  <a:srgbClr val="999999">
                    <a:lumMod val="50000"/>
                  </a:srgbClr>
                </a:solidFill>
              </a:rPr>
              <a:t>ADD A FOOTER</a:t>
            </a:r>
          </a:p>
        </p:txBody>
      </p:sp>
      <p:sp>
        <p:nvSpPr>
          <p:cNvPr id="6" name="Slide Number Placeholder 5">
            <a:extLst>
              <a:ext uri="{FF2B5EF4-FFF2-40B4-BE49-F238E27FC236}">
                <a16:creationId xmlns="" xmlns:a16="http://schemas.microsoft.com/office/drawing/2014/main" id="{F586A1DB-63FF-4850-A872-85EE7C08769C}"/>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7" name="Text Placeholder 2">
            <a:extLst>
              <a:ext uri="{FF2B5EF4-FFF2-40B4-BE49-F238E27FC236}">
                <a16:creationId xmlns="" xmlns:a16="http://schemas.microsoft.com/office/drawing/2014/main" id="{13548F99-E128-4301-95D8-8FDACDA5912F}"/>
              </a:ext>
            </a:extLst>
          </p:cNvPr>
          <p:cNvSpPr>
            <a:spLocks noGrp="1"/>
          </p:cNvSpPr>
          <p:nvPr>
            <p:ph type="body" idx="13" hasCustomPrompt="1"/>
          </p:nvPr>
        </p:nvSpPr>
        <p:spPr>
          <a:xfrm>
            <a:off x="830128" y="3300065"/>
            <a:ext cx="4584212" cy="1745768"/>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2" name="Picture Placeholder 11">
            <a:extLst>
              <a:ext uri="{FF2B5EF4-FFF2-40B4-BE49-F238E27FC236}">
                <a16:creationId xmlns="" xmlns:a16="http://schemas.microsoft.com/office/drawing/2014/main" id="{11C7490E-08AD-4189-8849-3BD35E900B86}"/>
              </a:ext>
            </a:extLst>
          </p:cNvPr>
          <p:cNvSpPr>
            <a:spLocks noGrp="1"/>
          </p:cNvSpPr>
          <p:nvPr>
            <p:ph type="pic" sz="quarter" idx="15"/>
          </p:nvPr>
        </p:nvSpPr>
        <p:spPr>
          <a:xfrm>
            <a:off x="884897" y="805589"/>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170316456"/>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eft Picture and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2466C2-B08E-47AF-9DA7-104243999B45}"/>
              </a:ext>
            </a:extLst>
          </p:cNvPr>
          <p:cNvSpPr>
            <a:spLocks noGrp="1"/>
          </p:cNvSpPr>
          <p:nvPr>
            <p:ph type="title" hasCustomPrompt="1"/>
          </p:nvPr>
        </p:nvSpPr>
        <p:spPr>
          <a:xfrm>
            <a:off x="6726213" y="2264012"/>
            <a:ext cx="4584212" cy="540000"/>
          </a:xfrm>
        </p:spPr>
        <p:txBody>
          <a:bodyPr lIns="36000" tIns="0" rIns="0" bIns="0"/>
          <a:lstStyle/>
          <a:p>
            <a:r>
              <a:rPr lang="en-US" noProof="0"/>
              <a:t>Click to edit title style</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a:xfrm>
            <a:off x="10265399" y="5810400"/>
            <a:ext cx="1080000" cy="234000"/>
          </a:xfrm>
        </p:spPr>
        <p:txBody>
          <a:bodyPr/>
          <a:lstStyle/>
          <a:p>
            <a:fld id="{23D0A551-48C9-48F6-BF4E-DE641842128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35" name="Picture Placeholder 7">
            <a:extLst>
              <a:ext uri="{FF2B5EF4-FFF2-40B4-BE49-F238E27FC236}">
                <a16:creationId xmlns="" xmlns:a16="http://schemas.microsoft.com/office/drawing/2014/main" id="{CD3882F6-C786-40F3-902A-6D4D2E6ED789}"/>
              </a:ext>
            </a:extLst>
          </p:cNvPr>
          <p:cNvSpPr>
            <a:spLocks noGrp="1"/>
          </p:cNvSpPr>
          <p:nvPr>
            <p:ph type="pic" sz="quarter" idx="14"/>
          </p:nvPr>
        </p:nvSpPr>
        <p:spPr>
          <a:xfrm>
            <a:off x="454854" y="457199"/>
            <a:ext cx="5637276" cy="5959476"/>
          </a:xfrm>
        </p:spPr>
        <p:txBody>
          <a:bodyPr anchor="ctr" anchorCtr="0">
            <a:noAutofit/>
          </a:bodyPr>
          <a:lstStyle>
            <a:lvl1pPr marL="0" indent="0" algn="ctr">
              <a:buNone/>
              <a:defRPr/>
            </a:lvl1pPr>
          </a:lstStyle>
          <a:p>
            <a:r>
              <a:rPr lang="en-US" noProof="0"/>
              <a:t>Click icon to add picture</a:t>
            </a:r>
            <a:endParaRPr lang="en-US" noProof="0" dirty="0"/>
          </a:p>
        </p:txBody>
      </p:sp>
      <p:sp>
        <p:nvSpPr>
          <p:cNvPr id="37" name="Text Placeholder 2">
            <a:extLst>
              <a:ext uri="{FF2B5EF4-FFF2-40B4-BE49-F238E27FC236}">
                <a16:creationId xmlns="" xmlns:a16="http://schemas.microsoft.com/office/drawing/2014/main" id="{1100B10F-F811-4557-88AB-52E9E7FE0378}"/>
              </a:ext>
            </a:extLst>
          </p:cNvPr>
          <p:cNvSpPr>
            <a:spLocks noGrp="1"/>
          </p:cNvSpPr>
          <p:nvPr>
            <p:ph type="body" idx="13" hasCustomPrompt="1"/>
          </p:nvPr>
        </p:nvSpPr>
        <p:spPr>
          <a:xfrm>
            <a:off x="6726213" y="2990573"/>
            <a:ext cx="4584212" cy="2467690"/>
          </a:xfrm>
        </p:spPr>
        <p:txBody>
          <a:bodyPr lIns="36000" tIns="0" rIns="0" bIns="0">
            <a:normAutofit/>
          </a:bodyPr>
          <a:lstStyle>
            <a:lvl1pPr marL="216000" indent="-216000">
              <a:spcBef>
                <a:spcPts val="600"/>
              </a:spcBef>
              <a:buClr>
                <a:schemeClr val="accent1">
                  <a:lumMod val="40000"/>
                  <a:lumOff val="60000"/>
                </a:schemeClr>
              </a:buClr>
              <a:buSzPct val="125000"/>
              <a:buFont typeface="Wingdings" panose="05000000000000000000" pitchFamily="2" charset="2"/>
              <a:buChar char="§"/>
              <a:defRPr sz="1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12717818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3" name="Text Placeholder 2">
            <a:extLst>
              <a:ext uri="{FF2B5EF4-FFF2-40B4-BE49-F238E27FC236}">
                <a16:creationId xmlns="" xmlns:a16="http://schemas.microsoft.com/office/drawing/2014/main" id="{8DCD31C4-8140-4486-8E32-7EA32B162A92}"/>
              </a:ext>
            </a:extLst>
          </p:cNvPr>
          <p:cNvSpPr>
            <a:spLocks noGrp="1"/>
          </p:cNvSpPr>
          <p:nvPr>
            <p:ph type="body" idx="1" hasCustomPrompt="1"/>
          </p:nvPr>
        </p:nvSpPr>
        <p:spPr>
          <a:xfrm>
            <a:off x="836612"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p:txBody>
          <a:bodyPr/>
          <a:lstStyle/>
          <a:p>
            <a:fld id="{23D0A551-48C9-48F6-BF4E-DE641842128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2" name="Text Placeholder 11">
            <a:extLst>
              <a:ext uri="{FF2B5EF4-FFF2-40B4-BE49-F238E27FC236}">
                <a16:creationId xmlns="" xmlns:a16="http://schemas.microsoft.com/office/drawing/2014/main" id="{801E1CE2-D1DE-4252-B61A-6630E4C2CA05}"/>
              </a:ext>
            </a:extLst>
          </p:cNvPr>
          <p:cNvSpPr>
            <a:spLocks noGrp="1"/>
          </p:cNvSpPr>
          <p:nvPr>
            <p:ph type="body" sz="quarter" idx="13" hasCustomPrompt="1"/>
          </p:nvPr>
        </p:nvSpPr>
        <p:spPr>
          <a:xfrm>
            <a:off x="836612" y="3322311"/>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2">
            <a:extLst>
              <a:ext uri="{FF2B5EF4-FFF2-40B4-BE49-F238E27FC236}">
                <a16:creationId xmlns="" xmlns:a16="http://schemas.microsoft.com/office/drawing/2014/main" id="{3919B118-F379-4011-B1CF-E685CC09FA38}"/>
              </a:ext>
            </a:extLst>
          </p:cNvPr>
          <p:cNvSpPr>
            <a:spLocks noGrp="1"/>
          </p:cNvSpPr>
          <p:nvPr>
            <p:ph type="body" idx="14" hasCustomPrompt="1"/>
          </p:nvPr>
        </p:nvSpPr>
        <p:spPr>
          <a:xfrm>
            <a:off x="6486746" y="2950868"/>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4" name="Text Placeholder 11">
            <a:extLst>
              <a:ext uri="{FF2B5EF4-FFF2-40B4-BE49-F238E27FC236}">
                <a16:creationId xmlns="" xmlns:a16="http://schemas.microsoft.com/office/drawing/2014/main" id="{CF59DFEB-5DA9-4E64-84A0-3FAA808064B5}"/>
              </a:ext>
            </a:extLst>
          </p:cNvPr>
          <p:cNvSpPr>
            <a:spLocks noGrp="1"/>
          </p:cNvSpPr>
          <p:nvPr>
            <p:ph type="body" sz="quarter" idx="15" hasCustomPrompt="1"/>
          </p:nvPr>
        </p:nvSpPr>
        <p:spPr>
          <a:xfrm>
            <a:off x="6486746" y="3318403"/>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5">
            <a:extLst>
              <a:ext uri="{FF2B5EF4-FFF2-40B4-BE49-F238E27FC236}">
                <a16:creationId xmlns="" xmlns:a16="http://schemas.microsoft.com/office/drawing/2014/main" id="{E6F4EC4F-5660-46EA-97AC-4F2DD125B485}"/>
              </a:ext>
            </a:extLst>
          </p:cNvPr>
          <p:cNvSpPr>
            <a:spLocks noGrp="1"/>
          </p:cNvSpPr>
          <p:nvPr>
            <p:ph type="pic" sz="quarter" idx="16"/>
          </p:nvPr>
        </p:nvSpPr>
        <p:spPr>
          <a:xfrm>
            <a:off x="836612"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7" name="Picture Placeholder 15">
            <a:extLst>
              <a:ext uri="{FF2B5EF4-FFF2-40B4-BE49-F238E27FC236}">
                <a16:creationId xmlns="" xmlns:a16="http://schemas.microsoft.com/office/drawing/2014/main" id="{F842B3BB-CE92-4AEA-A2FF-5EEC732A4EFF}"/>
              </a:ext>
            </a:extLst>
          </p:cNvPr>
          <p:cNvSpPr>
            <a:spLocks noGrp="1"/>
          </p:cNvSpPr>
          <p:nvPr>
            <p:ph type="pic" sz="quarter" idx="17"/>
          </p:nvPr>
        </p:nvSpPr>
        <p:spPr>
          <a:xfrm>
            <a:off x="6486746" y="2284186"/>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26" name="Text Placeholder 2">
            <a:extLst>
              <a:ext uri="{FF2B5EF4-FFF2-40B4-BE49-F238E27FC236}">
                <a16:creationId xmlns="" xmlns:a16="http://schemas.microsoft.com/office/drawing/2014/main" id="{797EA708-3A77-4F99-A2EA-0333462ED1F9}"/>
              </a:ext>
            </a:extLst>
          </p:cNvPr>
          <p:cNvSpPr>
            <a:spLocks noGrp="1"/>
          </p:cNvSpPr>
          <p:nvPr>
            <p:ph type="body" idx="18" hasCustomPrompt="1"/>
          </p:nvPr>
        </p:nvSpPr>
        <p:spPr>
          <a:xfrm>
            <a:off x="836612"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7207F0C-C876-4E0B-B625-1FDCC3DE6BB8}"/>
              </a:ext>
            </a:extLst>
          </p:cNvPr>
          <p:cNvSpPr>
            <a:spLocks noGrp="1"/>
          </p:cNvSpPr>
          <p:nvPr>
            <p:ph type="body" sz="quarter" idx="19" hasCustomPrompt="1"/>
          </p:nvPr>
        </p:nvSpPr>
        <p:spPr>
          <a:xfrm>
            <a:off x="836612" y="5026287"/>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Text Placeholder 2">
            <a:extLst>
              <a:ext uri="{FF2B5EF4-FFF2-40B4-BE49-F238E27FC236}">
                <a16:creationId xmlns="" xmlns:a16="http://schemas.microsoft.com/office/drawing/2014/main" id="{8D53F1E4-6C15-48EA-8342-A2127473F132}"/>
              </a:ext>
            </a:extLst>
          </p:cNvPr>
          <p:cNvSpPr>
            <a:spLocks noGrp="1"/>
          </p:cNvSpPr>
          <p:nvPr>
            <p:ph type="body" idx="20" hasCustomPrompt="1"/>
          </p:nvPr>
        </p:nvSpPr>
        <p:spPr>
          <a:xfrm>
            <a:off x="6486746" y="4654845"/>
            <a:ext cx="48667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9" name="Text Placeholder 11">
            <a:extLst>
              <a:ext uri="{FF2B5EF4-FFF2-40B4-BE49-F238E27FC236}">
                <a16:creationId xmlns="" xmlns:a16="http://schemas.microsoft.com/office/drawing/2014/main" id="{F3CFD351-584A-4587-BC54-F35254DC7E24}"/>
              </a:ext>
            </a:extLst>
          </p:cNvPr>
          <p:cNvSpPr>
            <a:spLocks noGrp="1"/>
          </p:cNvSpPr>
          <p:nvPr>
            <p:ph type="body" sz="quarter" idx="21" hasCustomPrompt="1"/>
          </p:nvPr>
        </p:nvSpPr>
        <p:spPr>
          <a:xfrm>
            <a:off x="6486746" y="5022379"/>
            <a:ext cx="4866745" cy="540000"/>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0" name="Picture Placeholder 15">
            <a:extLst>
              <a:ext uri="{FF2B5EF4-FFF2-40B4-BE49-F238E27FC236}">
                <a16:creationId xmlns="" xmlns:a16="http://schemas.microsoft.com/office/drawing/2014/main" id="{1303F657-7B5B-4B28-8EAA-386438351FB4}"/>
              </a:ext>
            </a:extLst>
          </p:cNvPr>
          <p:cNvSpPr>
            <a:spLocks noGrp="1"/>
          </p:cNvSpPr>
          <p:nvPr>
            <p:ph type="pic" sz="quarter" idx="22"/>
          </p:nvPr>
        </p:nvSpPr>
        <p:spPr>
          <a:xfrm>
            <a:off x="836612"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1" name="Picture Placeholder 15">
            <a:extLst>
              <a:ext uri="{FF2B5EF4-FFF2-40B4-BE49-F238E27FC236}">
                <a16:creationId xmlns="" xmlns:a16="http://schemas.microsoft.com/office/drawing/2014/main" id="{F994D41E-0FC7-48BC-98E8-C6B199A7B04F}"/>
              </a:ext>
            </a:extLst>
          </p:cNvPr>
          <p:cNvSpPr>
            <a:spLocks noGrp="1"/>
          </p:cNvSpPr>
          <p:nvPr>
            <p:ph type="pic" sz="quarter" idx="23"/>
          </p:nvPr>
        </p:nvSpPr>
        <p:spPr>
          <a:xfrm>
            <a:off x="6486746" y="3988163"/>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34"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048425846"/>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onitor and Two Text Blocks">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BDE44FD2-4D01-4152-92DA-14AD1463CC94}"/>
              </a:ext>
            </a:extLst>
          </p:cNvPr>
          <p:cNvSpPr/>
          <p:nvPr userDrawn="1"/>
        </p:nvSpPr>
        <p:spPr>
          <a:xfrm>
            <a:off x="879144" y="2301657"/>
            <a:ext cx="5257799" cy="4374516"/>
          </a:xfrm>
          <a:prstGeom prst="rect">
            <a:avLst/>
          </a:prstGeom>
          <a:blipFill>
            <a:blip r:embed="rId2"/>
            <a:srcRect/>
            <a:stretch>
              <a:fillRect l="-2654" t="-2825" r="2654" b="-1017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432466C2-B08E-47AF-9DA7-104243999B45}"/>
              </a:ext>
            </a:extLst>
          </p:cNvPr>
          <p:cNvSpPr>
            <a:spLocks noGrp="1"/>
          </p:cNvSpPr>
          <p:nvPr>
            <p:ph type="title"/>
          </p:nvPr>
        </p:nvSpPr>
        <p:spPr>
          <a:xfrm>
            <a:off x="838200" y="742867"/>
            <a:ext cx="9037320" cy="566931"/>
          </a:xfrm>
        </p:spPr>
        <p:txBody>
          <a:bodyPr lIns="36000" tIns="0" rIns="0" bIns="0"/>
          <a:lstStyle/>
          <a:p>
            <a:r>
              <a:rPr lang="en-US" noProof="0"/>
              <a:t>Click to edit Master title style</a:t>
            </a:r>
          </a:p>
        </p:txBody>
      </p:sp>
      <p:sp>
        <p:nvSpPr>
          <p:cNvPr id="7" name="Date Placeholder 6">
            <a:extLst>
              <a:ext uri="{FF2B5EF4-FFF2-40B4-BE49-F238E27FC236}">
                <a16:creationId xmlns="" xmlns:a16="http://schemas.microsoft.com/office/drawing/2014/main" id="{0AA31567-B240-40D5-82F7-A7DBFE5DDBDF}"/>
              </a:ext>
            </a:extLst>
          </p:cNvPr>
          <p:cNvSpPr>
            <a:spLocks noGrp="1"/>
          </p:cNvSpPr>
          <p:nvPr>
            <p:ph type="dt" sz="half" idx="10"/>
          </p:nvPr>
        </p:nvSpPr>
        <p:spPr/>
        <p:txBody>
          <a:bodyPr/>
          <a:lstStyle/>
          <a:p>
            <a:fld id="{D8FBFFEB-7D66-4958-8CB8-D2B18C6A5A9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8" name="Footer Placeholder 7">
            <a:extLst>
              <a:ext uri="{FF2B5EF4-FFF2-40B4-BE49-F238E27FC236}">
                <a16:creationId xmlns="" xmlns:a16="http://schemas.microsoft.com/office/drawing/2014/main" id="{20CFCD12-4263-4A80-B68E-F72622E6ADC5}"/>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9" name="Slide Number Placeholder 8">
            <a:extLst>
              <a:ext uri="{FF2B5EF4-FFF2-40B4-BE49-F238E27FC236}">
                <a16:creationId xmlns="" xmlns:a16="http://schemas.microsoft.com/office/drawing/2014/main" id="{A641E74F-5D68-44E6-AE69-70A1A935E91D}"/>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13" name="Text Placeholder 2">
            <a:extLst>
              <a:ext uri="{FF2B5EF4-FFF2-40B4-BE49-F238E27FC236}">
                <a16:creationId xmlns="" xmlns:a16="http://schemas.microsoft.com/office/drawing/2014/main" id="{3919B118-F379-4011-B1CF-E685CC09FA38}"/>
              </a:ext>
            </a:extLst>
          </p:cNvPr>
          <p:cNvSpPr>
            <a:spLocks noGrp="1"/>
          </p:cNvSpPr>
          <p:nvPr>
            <p:ph type="body" idx="14" hasCustomPrompt="1"/>
          </p:nvPr>
        </p:nvSpPr>
        <p:spPr>
          <a:xfrm>
            <a:off x="6486746"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14" name="Text Placeholder 11">
            <a:extLst>
              <a:ext uri="{FF2B5EF4-FFF2-40B4-BE49-F238E27FC236}">
                <a16:creationId xmlns="" xmlns:a16="http://schemas.microsoft.com/office/drawing/2014/main" id="{CF59DFEB-5DA9-4E64-84A0-3FAA808064B5}"/>
              </a:ext>
            </a:extLst>
          </p:cNvPr>
          <p:cNvSpPr>
            <a:spLocks noGrp="1"/>
          </p:cNvSpPr>
          <p:nvPr>
            <p:ph type="body" sz="quarter" idx="15" hasCustomPrompt="1"/>
          </p:nvPr>
        </p:nvSpPr>
        <p:spPr>
          <a:xfrm>
            <a:off x="6486747"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7" name="Picture Placeholder 15">
            <a:extLst>
              <a:ext uri="{FF2B5EF4-FFF2-40B4-BE49-F238E27FC236}">
                <a16:creationId xmlns="" xmlns:a16="http://schemas.microsoft.com/office/drawing/2014/main" id="{F842B3BB-CE92-4AEA-A2FF-5EEC732A4EFF}"/>
              </a:ext>
            </a:extLst>
          </p:cNvPr>
          <p:cNvSpPr>
            <a:spLocks noGrp="1"/>
          </p:cNvSpPr>
          <p:nvPr>
            <p:ph type="pic" sz="quarter" idx="17"/>
          </p:nvPr>
        </p:nvSpPr>
        <p:spPr>
          <a:xfrm>
            <a:off x="6486746"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33" name="Text Placeholder 2">
            <a:extLst>
              <a:ext uri="{FF2B5EF4-FFF2-40B4-BE49-F238E27FC236}">
                <a16:creationId xmlns="" xmlns:a16="http://schemas.microsoft.com/office/drawing/2014/main" id="{68514664-8AD0-4DF7-8C6F-12FFA6BEA7B2}"/>
              </a:ext>
            </a:extLst>
          </p:cNvPr>
          <p:cNvSpPr>
            <a:spLocks noGrp="1"/>
          </p:cNvSpPr>
          <p:nvPr>
            <p:ph type="body" idx="24" hasCustomPrompt="1"/>
          </p:nvPr>
        </p:nvSpPr>
        <p:spPr>
          <a:xfrm>
            <a:off x="838200" y="1377833"/>
            <a:ext cx="9037320" cy="540000"/>
          </a:xfrm>
        </p:spPr>
        <p:txBody>
          <a:bodyPr lIns="36000" tIns="0" rIns="0" bIns="0">
            <a:normAutofit/>
          </a:bodyPr>
          <a:lstStyle>
            <a:lvl1pPr marL="0" indent="0">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1" name="Picture Placeholder 10">
            <a:extLst>
              <a:ext uri="{FF2B5EF4-FFF2-40B4-BE49-F238E27FC236}">
                <a16:creationId xmlns="" xmlns:a16="http://schemas.microsoft.com/office/drawing/2014/main" id="{3B535E35-8075-4558-BA3A-C9DFB4FCA5B8}"/>
              </a:ext>
            </a:extLst>
          </p:cNvPr>
          <p:cNvSpPr>
            <a:spLocks noGrp="1"/>
          </p:cNvSpPr>
          <p:nvPr>
            <p:ph type="pic" sz="quarter" idx="26"/>
          </p:nvPr>
        </p:nvSpPr>
        <p:spPr>
          <a:xfrm>
            <a:off x="1061177" y="2461528"/>
            <a:ext cx="4555067" cy="2590800"/>
          </a:xfrm>
        </p:spPr>
        <p:txBody>
          <a:bodyPr anchor="ctr" anchorCtr="0">
            <a:normAutofit/>
          </a:bodyPr>
          <a:lstStyle>
            <a:lvl1pPr marL="0" indent="0" algn="ctr">
              <a:buNone/>
              <a:defRPr sz="1800"/>
            </a:lvl1pPr>
          </a:lstStyle>
          <a:p>
            <a:r>
              <a:rPr lang="en-US" noProof="0"/>
              <a:t>Click icon to add picture</a:t>
            </a:r>
            <a:endParaRPr lang="en-US" noProof="0" dirty="0"/>
          </a:p>
        </p:txBody>
      </p:sp>
      <p:sp>
        <p:nvSpPr>
          <p:cNvPr id="25" name="Text Placeholder 2">
            <a:extLst>
              <a:ext uri="{FF2B5EF4-FFF2-40B4-BE49-F238E27FC236}">
                <a16:creationId xmlns="" xmlns:a16="http://schemas.microsoft.com/office/drawing/2014/main" id="{9E1A0053-EF84-446F-850C-6AC8FF9CCEDF}"/>
              </a:ext>
            </a:extLst>
          </p:cNvPr>
          <p:cNvSpPr>
            <a:spLocks noGrp="1"/>
          </p:cNvSpPr>
          <p:nvPr>
            <p:ph type="body" idx="27" hasCustomPrompt="1"/>
          </p:nvPr>
        </p:nvSpPr>
        <p:spPr>
          <a:xfrm>
            <a:off x="9098279" y="3718884"/>
            <a:ext cx="2089545"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11">
            <a:extLst>
              <a:ext uri="{FF2B5EF4-FFF2-40B4-BE49-F238E27FC236}">
                <a16:creationId xmlns="" xmlns:a16="http://schemas.microsoft.com/office/drawing/2014/main" id="{1534A936-14F3-4AEF-8CAD-03D91D568FE0}"/>
              </a:ext>
            </a:extLst>
          </p:cNvPr>
          <p:cNvSpPr>
            <a:spLocks noGrp="1"/>
          </p:cNvSpPr>
          <p:nvPr>
            <p:ph type="body" sz="quarter" idx="28" hasCustomPrompt="1"/>
          </p:nvPr>
        </p:nvSpPr>
        <p:spPr>
          <a:xfrm>
            <a:off x="9098280" y="4086418"/>
            <a:ext cx="1783080" cy="1271016"/>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35" name="Picture Placeholder 15">
            <a:extLst>
              <a:ext uri="{FF2B5EF4-FFF2-40B4-BE49-F238E27FC236}">
                <a16:creationId xmlns="" xmlns:a16="http://schemas.microsoft.com/office/drawing/2014/main" id="{A88BEF2F-BB04-4330-BC4B-2912B69653B6}"/>
              </a:ext>
            </a:extLst>
          </p:cNvPr>
          <p:cNvSpPr>
            <a:spLocks noGrp="1"/>
          </p:cNvSpPr>
          <p:nvPr>
            <p:ph type="pic" sz="quarter" idx="29"/>
          </p:nvPr>
        </p:nvSpPr>
        <p:spPr>
          <a:xfrm>
            <a:off x="9098279" y="3069135"/>
            <a:ext cx="612648" cy="557784"/>
          </a:xfrm>
        </p:spPr>
        <p:txBody>
          <a:bodyPr anchor="ctr" anchorCtr="0">
            <a:noAutofit/>
          </a:bodyPr>
          <a:lstStyle>
            <a:lvl1pPr marL="0" indent="0" algn="ctr">
              <a:buNone/>
              <a:defRPr sz="900"/>
            </a:lvl1pPr>
          </a:lstStyle>
          <a:p>
            <a:r>
              <a:rPr lang="en-US" noProof="0"/>
              <a:t>Click icon to add picture</a:t>
            </a:r>
            <a:endParaRPr lang="en-US" noProof="0" dirty="0"/>
          </a:p>
        </p:txBody>
      </p:sp>
      <p:sp>
        <p:nvSpPr>
          <p:cNvPr id="16"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4153948289"/>
      </p:ext>
    </p:extLst>
  </p:cSld>
  <p:clrMapOvr>
    <a:masterClrMapping/>
  </p:clrMapOvr>
  <p:extLst>
    <p:ext uri="{DCECCB84-F9BA-43D5-87BE-67443E8EF086}">
      <p15:sldGuideLst xmlns:p15="http://schemas.microsoft.com/office/powerpoint/2012/main">
        <p15:guide id="4294967295"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p 3">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7975232" y="2875541"/>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6" name="Rectangle 15">
            <a:extLst>
              <a:ext uri="{FF2B5EF4-FFF2-40B4-BE49-F238E27FC236}">
                <a16:creationId xmlns="" xmlns:a16="http://schemas.microsoft.com/office/drawing/2014/main" id="{7684F357-0C41-471E-A413-4D42ADE55B12}"/>
              </a:ext>
            </a:extLst>
          </p:cNvPr>
          <p:cNvSpPr/>
          <p:nvPr userDrawn="1"/>
        </p:nvSpPr>
        <p:spPr>
          <a:xfrm>
            <a:off x="458724" y="2852928"/>
            <a:ext cx="3758184" cy="354787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4216908" y="2395728"/>
            <a:ext cx="3758184" cy="4462271"/>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 Placeholder 7">
            <a:extLst>
              <a:ext uri="{FF2B5EF4-FFF2-40B4-BE49-F238E27FC236}">
                <a16:creationId xmlns="" xmlns:a16="http://schemas.microsoft.com/office/drawing/2014/main" id="{63C66F5D-DEC7-40DB-ACC1-70F67F4C9F4B}"/>
              </a:ext>
            </a:extLst>
          </p:cNvPr>
          <p:cNvSpPr>
            <a:spLocks noGrp="1"/>
          </p:cNvSpPr>
          <p:nvPr>
            <p:ph type="body" sz="quarter" idx="25" hasCustomPrompt="1"/>
          </p:nvPr>
        </p:nvSpPr>
        <p:spPr>
          <a:xfrm>
            <a:off x="838086"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3"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2" name="Text Placeholder 7">
            <a:extLst>
              <a:ext uri="{FF2B5EF4-FFF2-40B4-BE49-F238E27FC236}">
                <a16:creationId xmlns="" xmlns:a16="http://schemas.microsoft.com/office/drawing/2014/main" id="{78844A59-978B-47C0-B59A-F529FA41BF10}"/>
              </a:ext>
            </a:extLst>
          </p:cNvPr>
          <p:cNvSpPr>
            <a:spLocks noGrp="1"/>
          </p:cNvSpPr>
          <p:nvPr>
            <p:ph type="body" sz="quarter" idx="26" hasCustomPrompt="1"/>
          </p:nvPr>
        </p:nvSpPr>
        <p:spPr>
          <a:xfrm>
            <a:off x="835823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3</a:t>
            </a:r>
          </a:p>
        </p:txBody>
      </p:sp>
      <p:sp>
        <p:nvSpPr>
          <p:cNvPr id="23" name="Text Placeholder 2">
            <a:extLst>
              <a:ext uri="{FF2B5EF4-FFF2-40B4-BE49-F238E27FC236}">
                <a16:creationId xmlns="" xmlns:a16="http://schemas.microsoft.com/office/drawing/2014/main" id="{D09F31D3-FC19-4A61-A915-5F11C6F7EBD8}"/>
              </a:ext>
            </a:extLst>
          </p:cNvPr>
          <p:cNvSpPr>
            <a:spLocks noGrp="1"/>
          </p:cNvSpPr>
          <p:nvPr>
            <p:ph type="body" idx="27" hasCustomPrompt="1"/>
          </p:nvPr>
        </p:nvSpPr>
        <p:spPr>
          <a:xfrm>
            <a:off x="835675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4" name="Text Placeholder 11">
            <a:extLst>
              <a:ext uri="{FF2B5EF4-FFF2-40B4-BE49-F238E27FC236}">
                <a16:creationId xmlns="" xmlns:a16="http://schemas.microsoft.com/office/drawing/2014/main" id="{6AA97C78-ABC3-4559-8EFA-1F24C3A6E3FE}"/>
              </a:ext>
            </a:extLst>
          </p:cNvPr>
          <p:cNvSpPr>
            <a:spLocks noGrp="1"/>
          </p:cNvSpPr>
          <p:nvPr>
            <p:ph type="body" sz="quarter" idx="28" hasCustomPrompt="1"/>
          </p:nvPr>
        </p:nvSpPr>
        <p:spPr>
          <a:xfrm>
            <a:off x="835675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5" name="Text Placeholder 7">
            <a:extLst>
              <a:ext uri="{FF2B5EF4-FFF2-40B4-BE49-F238E27FC236}">
                <a16:creationId xmlns="" xmlns:a16="http://schemas.microsoft.com/office/drawing/2014/main" id="{92A70C67-E4B2-45C8-BD5F-DF3679B00C82}"/>
              </a:ext>
            </a:extLst>
          </p:cNvPr>
          <p:cNvSpPr>
            <a:spLocks noGrp="1"/>
          </p:cNvSpPr>
          <p:nvPr>
            <p:ph type="body" sz="quarter" idx="29" hasCustomPrompt="1"/>
          </p:nvPr>
        </p:nvSpPr>
        <p:spPr>
          <a:xfrm>
            <a:off x="4596270" y="3012360"/>
            <a:ext cx="1266825"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2</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4594797"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2E97E9F-0DAA-48F4-90F4-640195EAD7DA}"/>
              </a:ext>
            </a:extLst>
          </p:cNvPr>
          <p:cNvSpPr>
            <a:spLocks noGrp="1"/>
          </p:cNvSpPr>
          <p:nvPr>
            <p:ph type="body" sz="quarter" idx="31" hasCustomPrompt="1"/>
          </p:nvPr>
        </p:nvSpPr>
        <p:spPr>
          <a:xfrm>
            <a:off x="4594797" y="4433657"/>
            <a:ext cx="2992278"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28" name="Picture Placeholder 11">
            <a:extLst>
              <a:ext uri="{FF2B5EF4-FFF2-40B4-BE49-F238E27FC236}">
                <a16:creationId xmlns=""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17719125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7B50B3BF-9C89-4723-AE4C-8AC5E6572CE2}"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6" name="Rectangle 5">
            <a:extLst>
              <a:ext uri="{FF2B5EF4-FFF2-40B4-BE49-F238E27FC236}">
                <a16:creationId xmlns="" xmlns:a16="http://schemas.microsoft.com/office/drawing/2014/main" id="{933A2111-9E77-40EF-86DB-0DCF4279EE04}"/>
              </a:ext>
            </a:extLst>
          </p:cNvPr>
          <p:cNvSpPr/>
          <p:nvPr userDrawn="1"/>
        </p:nvSpPr>
        <p:spPr>
          <a:xfrm>
            <a:off x="442913" y="2238229"/>
            <a:ext cx="11749087" cy="1538525"/>
          </a:xfrm>
          <a:prstGeom prst="rect">
            <a:avLst/>
          </a:prstGeom>
          <a:gradFill>
            <a:gsLst>
              <a:gs pos="100000">
                <a:schemeClr val="accent1">
                  <a:lumMod val="75000"/>
                  <a:alpha val="20000"/>
                </a:schemeClr>
              </a:gs>
              <a:gs pos="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0" name="Text Placeholder 7">
            <a:extLst>
              <a:ext uri="{FF2B5EF4-FFF2-40B4-BE49-F238E27FC236}">
                <a16:creationId xmlns="" xmlns:a16="http://schemas.microsoft.com/office/drawing/2014/main" id="{BB9AC69A-F349-47A4-BC2D-27B0A7514469}"/>
              </a:ext>
            </a:extLst>
          </p:cNvPr>
          <p:cNvSpPr>
            <a:spLocks noGrp="1"/>
          </p:cNvSpPr>
          <p:nvPr>
            <p:ph type="body" sz="quarter" idx="25" hasCustomPrompt="1"/>
          </p:nvPr>
        </p:nvSpPr>
        <p:spPr>
          <a:xfrm>
            <a:off x="874713" y="2623018"/>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1" name="Text Placeholder 2">
            <a:extLst>
              <a:ext uri="{FF2B5EF4-FFF2-40B4-BE49-F238E27FC236}">
                <a16:creationId xmlns="" xmlns:a16="http://schemas.microsoft.com/office/drawing/2014/main" id="{CAC4E2DC-6DA0-4F8B-846F-A0B6430B2768}"/>
              </a:ext>
            </a:extLst>
          </p:cNvPr>
          <p:cNvSpPr>
            <a:spLocks noGrp="1"/>
          </p:cNvSpPr>
          <p:nvPr>
            <p:ph type="body" idx="1" hasCustomPrompt="1"/>
          </p:nvPr>
        </p:nvSpPr>
        <p:spPr>
          <a:xfrm>
            <a:off x="836613"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Text Placeholder 11">
            <a:extLst>
              <a:ext uri="{FF2B5EF4-FFF2-40B4-BE49-F238E27FC236}">
                <a16:creationId xmlns="" xmlns:a16="http://schemas.microsoft.com/office/drawing/2014/main" id="{F87794B2-6DF5-42E5-A435-F8FADACBCF86}"/>
              </a:ext>
            </a:extLst>
          </p:cNvPr>
          <p:cNvSpPr>
            <a:spLocks noGrp="1"/>
          </p:cNvSpPr>
          <p:nvPr>
            <p:ph type="body" sz="quarter" idx="13" hasCustomPrompt="1"/>
          </p:nvPr>
        </p:nvSpPr>
        <p:spPr>
          <a:xfrm>
            <a:off x="836613" y="4433657"/>
            <a:ext cx="4893566" cy="1358113"/>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3" name="Text Placeholder 7">
            <a:extLst>
              <a:ext uri="{FF2B5EF4-FFF2-40B4-BE49-F238E27FC236}">
                <a16:creationId xmlns="" xmlns:a16="http://schemas.microsoft.com/office/drawing/2014/main" id="{DFC6F434-B720-414A-A92B-EFFC947E69C5}"/>
              </a:ext>
            </a:extLst>
          </p:cNvPr>
          <p:cNvSpPr>
            <a:spLocks noGrp="1"/>
          </p:cNvSpPr>
          <p:nvPr>
            <p:ph type="body" sz="quarter" idx="26" hasCustomPrompt="1"/>
          </p:nvPr>
        </p:nvSpPr>
        <p:spPr>
          <a:xfrm>
            <a:off x="6501650" y="2616710"/>
            <a:ext cx="2992278" cy="781561"/>
          </a:xfrm>
        </p:spPr>
        <p:txBody>
          <a:bodyPr lIns="0" tIns="0" rIns="0" bIns="0">
            <a:noAutofit/>
          </a:bodyPr>
          <a:lstStyle>
            <a:lvl1pPr marL="0" indent="0" algn="l">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14" name="Text Placeholder 2">
            <a:extLst>
              <a:ext uri="{FF2B5EF4-FFF2-40B4-BE49-F238E27FC236}">
                <a16:creationId xmlns="" xmlns:a16="http://schemas.microsoft.com/office/drawing/2014/main" id="{7DDDFEB1-7872-4940-890E-713981F69C4B}"/>
              </a:ext>
            </a:extLst>
          </p:cNvPr>
          <p:cNvSpPr>
            <a:spLocks noGrp="1"/>
          </p:cNvSpPr>
          <p:nvPr>
            <p:ph type="body" idx="30" hasCustomPrompt="1"/>
          </p:nvPr>
        </p:nvSpPr>
        <p:spPr>
          <a:xfrm>
            <a:off x="6501650" y="4048567"/>
            <a:ext cx="2992278"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11">
            <a:extLst>
              <a:ext uri="{FF2B5EF4-FFF2-40B4-BE49-F238E27FC236}">
                <a16:creationId xmlns="" xmlns:a16="http://schemas.microsoft.com/office/drawing/2014/main" id="{9F54982B-78F2-4014-A84C-F25539C6DC8A}"/>
              </a:ext>
            </a:extLst>
          </p:cNvPr>
          <p:cNvSpPr>
            <a:spLocks noGrp="1"/>
          </p:cNvSpPr>
          <p:nvPr>
            <p:ph type="body" sz="quarter" idx="31" hasCustomPrompt="1"/>
          </p:nvPr>
        </p:nvSpPr>
        <p:spPr>
          <a:xfrm>
            <a:off x="6501650" y="4433657"/>
            <a:ext cx="4853737" cy="1376965"/>
          </a:xfrm>
        </p:spPr>
        <p:txBody>
          <a:bodyPr lIns="36000" tIns="0" rIns="0" bIns="0">
            <a:normAutofit/>
          </a:bodyPr>
          <a:lstStyle>
            <a:lvl1pPr marL="0" indent="0">
              <a:buNone/>
              <a:defRPr sz="1400"/>
            </a:lvl1pPr>
            <a:lvl2pPr marL="457200" indent="0">
              <a:buNone/>
              <a:defRPr sz="1400"/>
            </a:lvl2pPr>
          </a:lstStyle>
          <a:p>
            <a:pPr lvl="0"/>
            <a:r>
              <a:rPr lang="en-US" noProof="0"/>
              <a:t>Edit Master text styles</a:t>
            </a:r>
          </a:p>
          <a:p>
            <a:pPr lvl="1"/>
            <a:r>
              <a:rPr lang="en-US" noProof="0"/>
              <a:t>Second level</a:t>
            </a:r>
          </a:p>
        </p:txBody>
      </p:sp>
      <p:sp>
        <p:nvSpPr>
          <p:cNvPr id="16" name="Picture Placeholder 11">
            <a:extLst>
              <a:ext uri="{FF2B5EF4-FFF2-40B4-BE49-F238E27FC236}">
                <a16:creationId xmlns="" xmlns:a16="http://schemas.microsoft.com/office/drawing/2014/main" id="{48D7F0F9-4118-4257-9D45-A5772C2110D7}"/>
              </a:ext>
            </a:extLst>
          </p:cNvPr>
          <p:cNvSpPr>
            <a:spLocks noGrp="1"/>
          </p:cNvSpPr>
          <p:nvPr>
            <p:ph type="pic" sz="quarter" idx="32"/>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69178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ircles Frame">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1AA4D017-0A70-4D48-AAEC-419979E13E79}"/>
              </a:ext>
            </a:extLst>
          </p:cNvPr>
          <p:cNvSpPr>
            <a:spLocks noGrp="1"/>
          </p:cNvSpPr>
          <p:nvPr>
            <p:ph type="dt" sz="half" idx="10"/>
          </p:nvPr>
        </p:nvSpPr>
        <p:spPr/>
        <p:txBody>
          <a:bodyPr/>
          <a:lstStyle/>
          <a:p>
            <a:fld id="{09DA4596-3085-4BB2-8F53-0564AA69708A}"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B7BBC7E7-6231-47E3-8EF5-B6940485EEEF}"/>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5FCF16B4-2B81-4254-9C13-836431B5E213}"/>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1" name="Oval 20">
            <a:extLst>
              <a:ext uri="{FF2B5EF4-FFF2-40B4-BE49-F238E27FC236}">
                <a16:creationId xmlns="" xmlns:a16="http://schemas.microsoft.com/office/drawing/2014/main" id="{301015CF-499A-4BBE-9753-C58924478363}"/>
              </a:ext>
            </a:extLst>
          </p:cNvPr>
          <p:cNvSpPr/>
          <p:nvPr userDrawn="1"/>
        </p:nvSpPr>
        <p:spPr>
          <a:xfrm>
            <a:off x="1810787" y="2541781"/>
            <a:ext cx="2322576" cy="2322576"/>
          </a:xfrm>
          <a:prstGeom prst="ellipse">
            <a:avLst/>
          </a:prstGeom>
          <a:gradFill>
            <a:gsLst>
              <a:gs pos="0">
                <a:schemeClr val="bg2">
                  <a:alpha val="10000"/>
                </a:schemeClr>
              </a:gs>
              <a:gs pos="100000">
                <a:schemeClr val="bg2">
                  <a:lumMod val="75000"/>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 xmlns:a16="http://schemas.microsoft.com/office/drawing/2014/main" id="{A25F4982-38CF-44F1-8F23-63FB784DDB3F}"/>
              </a:ext>
            </a:extLst>
          </p:cNvPr>
          <p:cNvSpPr/>
          <p:nvPr userDrawn="1"/>
        </p:nvSpPr>
        <p:spPr>
          <a:xfrm>
            <a:off x="3997452" y="2200193"/>
            <a:ext cx="3008376" cy="3008376"/>
          </a:xfrm>
          <a:prstGeom prst="ellipse">
            <a:avLst/>
          </a:prstGeom>
          <a:gradFill>
            <a:gsLst>
              <a:gs pos="100000">
                <a:schemeClr val="bg2">
                  <a:lumMod val="75000"/>
                  <a:alpha val="20000"/>
                </a:schemeClr>
              </a:gs>
              <a:gs pos="0">
                <a:schemeClr val="tx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Oval 22">
            <a:extLst>
              <a:ext uri="{FF2B5EF4-FFF2-40B4-BE49-F238E27FC236}">
                <a16:creationId xmlns="" xmlns:a16="http://schemas.microsoft.com/office/drawing/2014/main" id="{2E9E2742-0CF7-4498-9804-D4E1B556238F}"/>
              </a:ext>
            </a:extLst>
          </p:cNvPr>
          <p:cNvSpPr/>
          <p:nvPr userDrawn="1"/>
        </p:nvSpPr>
        <p:spPr>
          <a:xfrm>
            <a:off x="6869918" y="1978150"/>
            <a:ext cx="3511296" cy="3511296"/>
          </a:xfrm>
          <a:prstGeom prst="ellipse">
            <a:avLst/>
          </a:prstGeom>
          <a:gradFill>
            <a:gsLst>
              <a:gs pos="0">
                <a:schemeClr val="accent1">
                  <a:lumMod val="75000"/>
                  <a:alpha val="20000"/>
                </a:schemeClr>
              </a:gs>
              <a:gs pos="100000">
                <a:schemeClr val="accent1">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Text Placeholder 7">
            <a:extLst>
              <a:ext uri="{FF2B5EF4-FFF2-40B4-BE49-F238E27FC236}">
                <a16:creationId xmlns="" xmlns:a16="http://schemas.microsoft.com/office/drawing/2014/main" id="{6BA84852-3669-4ADB-BADA-A7F54196B2BE}"/>
              </a:ext>
            </a:extLst>
          </p:cNvPr>
          <p:cNvSpPr>
            <a:spLocks noGrp="1"/>
          </p:cNvSpPr>
          <p:nvPr>
            <p:ph type="body" sz="quarter" idx="25" hasCustomPrompt="1"/>
          </p:nvPr>
        </p:nvSpPr>
        <p:spPr>
          <a:xfrm>
            <a:off x="2073295" y="30711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28" name="Text Placeholder 2">
            <a:extLst>
              <a:ext uri="{FF2B5EF4-FFF2-40B4-BE49-F238E27FC236}">
                <a16:creationId xmlns="" xmlns:a16="http://schemas.microsoft.com/office/drawing/2014/main" id="{332ADE7C-CB58-4543-8A89-D1BAA23B59EB}"/>
              </a:ext>
            </a:extLst>
          </p:cNvPr>
          <p:cNvSpPr>
            <a:spLocks noGrp="1"/>
          </p:cNvSpPr>
          <p:nvPr>
            <p:ph type="body" idx="1" hasCustomPrompt="1"/>
          </p:nvPr>
        </p:nvSpPr>
        <p:spPr>
          <a:xfrm>
            <a:off x="1730075" y="5649340"/>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29" name="Text Placeholder 11">
            <a:extLst>
              <a:ext uri="{FF2B5EF4-FFF2-40B4-BE49-F238E27FC236}">
                <a16:creationId xmlns="" xmlns:a16="http://schemas.microsoft.com/office/drawing/2014/main" id="{BEF70025-7AF3-426D-AAE8-5D25E1A5CB6E}"/>
              </a:ext>
            </a:extLst>
          </p:cNvPr>
          <p:cNvSpPr>
            <a:spLocks noGrp="1"/>
          </p:cNvSpPr>
          <p:nvPr>
            <p:ph type="body" sz="quarter" idx="13" hasCustomPrompt="1"/>
          </p:nvPr>
        </p:nvSpPr>
        <p:spPr>
          <a:xfrm>
            <a:off x="2165887" y="3909381"/>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0" name="Text Placeholder 2">
            <a:extLst>
              <a:ext uri="{FF2B5EF4-FFF2-40B4-BE49-F238E27FC236}">
                <a16:creationId xmlns="" xmlns:a16="http://schemas.microsoft.com/office/drawing/2014/main" id="{B48A1176-4AC8-4197-8737-21A26EC60370}"/>
              </a:ext>
            </a:extLst>
          </p:cNvPr>
          <p:cNvSpPr>
            <a:spLocks noGrp="1"/>
          </p:cNvSpPr>
          <p:nvPr>
            <p:ph type="body" idx="32" hasCustomPrompt="1"/>
          </p:nvPr>
        </p:nvSpPr>
        <p:spPr>
          <a:xfrm>
            <a:off x="4362457" y="5674484"/>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1" name="Text Placeholder 2">
            <a:extLst>
              <a:ext uri="{FF2B5EF4-FFF2-40B4-BE49-F238E27FC236}">
                <a16:creationId xmlns="" xmlns:a16="http://schemas.microsoft.com/office/drawing/2014/main" id="{9E48A353-E825-43A2-9268-3772DF852C93}"/>
              </a:ext>
            </a:extLst>
          </p:cNvPr>
          <p:cNvSpPr>
            <a:spLocks noGrp="1"/>
          </p:cNvSpPr>
          <p:nvPr>
            <p:ph type="body" idx="33" hasCustomPrompt="1"/>
          </p:nvPr>
        </p:nvSpPr>
        <p:spPr>
          <a:xfrm>
            <a:off x="7383566" y="5656692"/>
            <a:ext cx="2484000" cy="334918"/>
          </a:xfrm>
        </p:spPr>
        <p:txBody>
          <a:bodyPr lIns="36000" tIns="0" rIns="0" bIns="0" anchor="b">
            <a:normAutofit/>
          </a:bodyPr>
          <a:lstStyle>
            <a:lvl1pPr marL="0" indent="0" algn="ctr">
              <a:buNone/>
              <a:defRPr sz="22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text</a:t>
            </a:r>
          </a:p>
        </p:txBody>
      </p:sp>
      <p:sp>
        <p:nvSpPr>
          <p:cNvPr id="32" name="Text Placeholder 7">
            <a:extLst>
              <a:ext uri="{FF2B5EF4-FFF2-40B4-BE49-F238E27FC236}">
                <a16:creationId xmlns="" xmlns:a16="http://schemas.microsoft.com/office/drawing/2014/main" id="{289C6559-A412-4545-8BEA-9C8CF0E92D8D}"/>
              </a:ext>
            </a:extLst>
          </p:cNvPr>
          <p:cNvSpPr>
            <a:spLocks noGrp="1"/>
          </p:cNvSpPr>
          <p:nvPr>
            <p:ph type="body" sz="quarter" idx="34" hasCustomPrompt="1"/>
          </p:nvPr>
        </p:nvSpPr>
        <p:spPr>
          <a:xfrm>
            <a:off x="4602860"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3" name="Text Placeholder 7">
            <a:extLst>
              <a:ext uri="{FF2B5EF4-FFF2-40B4-BE49-F238E27FC236}">
                <a16:creationId xmlns="" xmlns:a16="http://schemas.microsoft.com/office/drawing/2014/main" id="{0B7BFF13-EDBB-45CE-97A5-A148A3ACA7A0}"/>
              </a:ext>
            </a:extLst>
          </p:cNvPr>
          <p:cNvSpPr>
            <a:spLocks noGrp="1"/>
          </p:cNvSpPr>
          <p:nvPr>
            <p:ph type="body" sz="quarter" idx="35" hasCustomPrompt="1"/>
          </p:nvPr>
        </p:nvSpPr>
        <p:spPr>
          <a:xfrm>
            <a:off x="7726786" y="3068895"/>
            <a:ext cx="1797559" cy="781561"/>
          </a:xfrm>
        </p:spPr>
        <p:txBody>
          <a:bodyPr lIns="0" tIns="0" rIns="0" bIns="0">
            <a:noAutofit/>
          </a:bodyPr>
          <a:lstStyle>
            <a:lvl1pPr marL="0" indent="0" algn="ctr">
              <a:buNone/>
              <a:defRPr sz="6000" b="1">
                <a:gradFill flip="none" rotWithShape="1">
                  <a:gsLst>
                    <a:gs pos="100000">
                      <a:srgbClr val="6D3B4F"/>
                    </a:gs>
                    <a:gs pos="0">
                      <a:schemeClr val="bg2"/>
                    </a:gs>
                  </a:gsLst>
                  <a:lin ang="10800000" scaled="1"/>
                  <a:tileRect/>
                </a:gradFill>
                <a:latin typeface="+mj-lt"/>
                <a:ea typeface="Tahoma" panose="020B0604030504040204" pitchFamily="34" charset="0"/>
                <a:cs typeface="Tahoma" panose="020B0604030504040204" pitchFamily="34" charset="0"/>
              </a:defRPr>
            </a:lvl1pPr>
          </a:lstStyle>
          <a:p>
            <a:pPr lvl="0"/>
            <a:r>
              <a:rPr lang="en-US" noProof="0"/>
              <a:t>1</a:t>
            </a:r>
          </a:p>
        </p:txBody>
      </p:sp>
      <p:sp>
        <p:nvSpPr>
          <p:cNvPr id="34" name="Text Placeholder 11">
            <a:extLst>
              <a:ext uri="{FF2B5EF4-FFF2-40B4-BE49-F238E27FC236}">
                <a16:creationId xmlns="" xmlns:a16="http://schemas.microsoft.com/office/drawing/2014/main" id="{4CFD8A3C-72E7-4646-94B5-3D08F2A9B987}"/>
              </a:ext>
            </a:extLst>
          </p:cNvPr>
          <p:cNvSpPr>
            <a:spLocks noGrp="1"/>
          </p:cNvSpPr>
          <p:nvPr>
            <p:ph type="body" sz="quarter" idx="36" hasCustomPrompt="1"/>
          </p:nvPr>
        </p:nvSpPr>
        <p:spPr>
          <a:xfrm>
            <a:off x="4703232"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35" name="Text Placeholder 11">
            <a:extLst>
              <a:ext uri="{FF2B5EF4-FFF2-40B4-BE49-F238E27FC236}">
                <a16:creationId xmlns="" xmlns:a16="http://schemas.microsoft.com/office/drawing/2014/main" id="{16E9923E-87D9-40DD-9F02-63A0EE936A1F}"/>
              </a:ext>
            </a:extLst>
          </p:cNvPr>
          <p:cNvSpPr>
            <a:spLocks noGrp="1"/>
          </p:cNvSpPr>
          <p:nvPr>
            <p:ph type="body" sz="quarter" idx="37" hasCustomPrompt="1"/>
          </p:nvPr>
        </p:nvSpPr>
        <p:spPr>
          <a:xfrm>
            <a:off x="7827157" y="3917466"/>
            <a:ext cx="1596816" cy="430700"/>
          </a:xfrm>
        </p:spPr>
        <p:txBody>
          <a:bodyPr lIns="36000" tIns="0" rIns="0" bIns="0">
            <a:noAutofit/>
          </a:bodyPr>
          <a:lstStyle>
            <a:lvl1pPr marL="0" indent="0" algn="ctr">
              <a:buNone/>
              <a:defRPr sz="2800"/>
            </a:lvl1pPr>
            <a:lvl2pPr marL="457200" indent="0">
              <a:buNone/>
              <a:defRPr sz="2800"/>
            </a:lvl2pPr>
          </a:lstStyle>
          <a:p>
            <a:pPr lvl="0"/>
            <a:r>
              <a:rPr lang="en-US" noProof="0"/>
              <a:t>Billion</a:t>
            </a:r>
          </a:p>
        </p:txBody>
      </p:sp>
      <p:sp>
        <p:nvSpPr>
          <p:cNvPr id="20" name="Title 1">
            <a:extLst>
              <a:ext uri="{FF2B5EF4-FFF2-40B4-BE49-F238E27FC236}">
                <a16:creationId xmlns="" xmlns:a16="http://schemas.microsoft.com/office/drawing/2014/main" id="{138ED511-212A-DA4E-98FC-496D7B92A73F}"/>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25" name="Text Placeholder 2">
            <a:extLst>
              <a:ext uri="{FF2B5EF4-FFF2-40B4-BE49-F238E27FC236}">
                <a16:creationId xmlns="" xmlns:a16="http://schemas.microsoft.com/office/drawing/2014/main" id="{53F5D1F3-7B20-844A-AD7A-66AA1CAC2557}"/>
              </a:ext>
            </a:extLst>
          </p:cNvPr>
          <p:cNvSpPr>
            <a:spLocks noGrp="1"/>
          </p:cNvSpPr>
          <p:nvPr>
            <p:ph type="body" idx="24" hasCustomPrompt="1"/>
          </p:nvPr>
        </p:nvSpPr>
        <p:spPr>
          <a:xfrm>
            <a:off x="836614" y="1377833"/>
            <a:ext cx="9535686" cy="540000"/>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6" name="Picture Placeholder 11">
            <a:extLst>
              <a:ext uri="{FF2B5EF4-FFF2-40B4-BE49-F238E27FC236}">
                <a16:creationId xmlns="" xmlns:a16="http://schemas.microsoft.com/office/drawing/2014/main" id="{48D7F0F9-4118-4257-9D45-A5772C2110D7}"/>
              </a:ext>
            </a:extLst>
          </p:cNvPr>
          <p:cNvSpPr>
            <a:spLocks noGrp="1"/>
          </p:cNvSpPr>
          <p:nvPr>
            <p:ph type="pic" sz="quarter" idx="38"/>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32297195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AB7BBC9A-B18B-4F56-8515-321CD01B2666}"/>
              </a:ext>
            </a:extLst>
          </p:cNvPr>
          <p:cNvSpPr/>
          <p:nvPr userDrawn="1"/>
        </p:nvSpPr>
        <p:spPr>
          <a:xfrm>
            <a:off x="6096000" y="2875541"/>
            <a:ext cx="5653088" cy="2724912"/>
          </a:xfrm>
          <a:prstGeom prst="rect">
            <a:avLst/>
          </a:pr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9" name="Text Placeholder 2">
            <a:extLst>
              <a:ext uri="{FF2B5EF4-FFF2-40B4-BE49-F238E27FC236}">
                <a16:creationId xmlns="" xmlns:a16="http://schemas.microsoft.com/office/drawing/2014/main" id="{1C91FD06-686C-4DAB-8F12-FBDE6BBF3144}"/>
              </a:ext>
            </a:extLst>
          </p:cNvPr>
          <p:cNvSpPr>
            <a:spLocks noGrp="1"/>
          </p:cNvSpPr>
          <p:nvPr>
            <p:ph type="body" idx="24" hasCustomPrompt="1"/>
          </p:nvPr>
        </p:nvSpPr>
        <p:spPr>
          <a:xfrm>
            <a:off x="836614" y="1377833"/>
            <a:ext cx="9535686" cy="909018"/>
          </a:xfrm>
        </p:spPr>
        <p:txBody>
          <a:bodyPr lIns="36000" tIns="0" rIns="0" bIns="0">
            <a:normAutofit/>
          </a:bodyPr>
          <a:lstStyle>
            <a:lvl1pPr marL="0" indent="0" algn="l">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Rectangle 17">
            <a:extLst>
              <a:ext uri="{FF2B5EF4-FFF2-40B4-BE49-F238E27FC236}">
                <a16:creationId xmlns="" xmlns:a16="http://schemas.microsoft.com/office/drawing/2014/main" id="{33076231-2A54-4E4C-AED3-197E208C14BB}"/>
              </a:ext>
            </a:extLst>
          </p:cNvPr>
          <p:cNvSpPr/>
          <p:nvPr userDrawn="1"/>
        </p:nvSpPr>
        <p:spPr>
          <a:xfrm>
            <a:off x="0" y="2891583"/>
            <a:ext cx="6096000" cy="272491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Text Placeholder 2">
            <a:extLst>
              <a:ext uri="{FF2B5EF4-FFF2-40B4-BE49-F238E27FC236}">
                <a16:creationId xmlns="" xmlns:a16="http://schemas.microsoft.com/office/drawing/2014/main" id="{61FE0B9B-7D73-4311-B749-C3FA874AF7CC}"/>
              </a:ext>
            </a:extLst>
          </p:cNvPr>
          <p:cNvSpPr>
            <a:spLocks noGrp="1"/>
          </p:cNvSpPr>
          <p:nvPr>
            <p:ph type="body" idx="1" hasCustomPrompt="1"/>
          </p:nvPr>
        </p:nvSpPr>
        <p:spPr>
          <a:xfrm>
            <a:off x="836612"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1" name="Text Placeholder 11">
            <a:extLst>
              <a:ext uri="{FF2B5EF4-FFF2-40B4-BE49-F238E27FC236}">
                <a16:creationId xmlns="" xmlns:a16="http://schemas.microsoft.com/office/drawing/2014/main" id="{4A6CBB7D-3142-4CED-98BE-68B4F7C14E52}"/>
              </a:ext>
            </a:extLst>
          </p:cNvPr>
          <p:cNvSpPr>
            <a:spLocks noGrp="1"/>
          </p:cNvSpPr>
          <p:nvPr>
            <p:ph type="body" sz="quarter" idx="13" hasCustomPrompt="1"/>
          </p:nvPr>
        </p:nvSpPr>
        <p:spPr>
          <a:xfrm>
            <a:off x="836612" y="3663631"/>
            <a:ext cx="4820533" cy="1618232"/>
          </a:xfrm>
        </p:spPr>
        <p:txBody>
          <a:bodyPr lIns="36000" tIns="0" rIns="0" bIns="0">
            <a:normAutofit/>
          </a:bodyPr>
          <a:lstStyle>
            <a:lvl1pPr marL="171450" indent="-171450">
              <a:spcBef>
                <a:spcPts val="600"/>
              </a:spcBef>
              <a:buClr>
                <a:schemeClr val="accent1">
                  <a:lumMod val="40000"/>
                  <a:lumOff val="60000"/>
                </a:schemeClr>
              </a:buClr>
              <a:buSzPct val="125000"/>
              <a:buFont typeface="Wingdings" panose="05000000000000000000" pitchFamily="2" charset="2"/>
              <a:buChar char="§"/>
              <a:defRPr sz="1400"/>
            </a:lvl1pPr>
            <a:lvl2pPr marL="628650" indent="-171450">
              <a:spcBef>
                <a:spcPts val="600"/>
              </a:spcBef>
              <a:buClr>
                <a:schemeClr val="accent1">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26" name="Text Placeholder 2">
            <a:extLst>
              <a:ext uri="{FF2B5EF4-FFF2-40B4-BE49-F238E27FC236}">
                <a16:creationId xmlns="" xmlns:a16="http://schemas.microsoft.com/office/drawing/2014/main" id="{9CA39242-8640-435B-8C03-0CB0BC8E88E6}"/>
              </a:ext>
            </a:extLst>
          </p:cNvPr>
          <p:cNvSpPr>
            <a:spLocks noGrp="1"/>
          </p:cNvSpPr>
          <p:nvPr>
            <p:ph type="body" idx="30" hasCustomPrompt="1"/>
          </p:nvPr>
        </p:nvSpPr>
        <p:spPr>
          <a:xfrm>
            <a:off x="6495790" y="3278541"/>
            <a:ext cx="4820533" cy="334918"/>
          </a:xfrm>
        </p:spPr>
        <p:txBody>
          <a:bodyPr lIns="36000" tIns="0" rIns="0" bIns="0" anchor="b">
            <a:normAutofit/>
          </a:bodyPr>
          <a:lstStyle>
            <a:lvl1pPr marL="0" indent="0">
              <a:buNone/>
              <a:defRPr sz="22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7" name="Text Placeholder 11">
            <a:extLst>
              <a:ext uri="{FF2B5EF4-FFF2-40B4-BE49-F238E27FC236}">
                <a16:creationId xmlns="" xmlns:a16="http://schemas.microsoft.com/office/drawing/2014/main" id="{62E97E9F-0DAA-48F4-90F4-640195EAD7DA}"/>
              </a:ext>
            </a:extLst>
          </p:cNvPr>
          <p:cNvSpPr>
            <a:spLocks noGrp="1"/>
          </p:cNvSpPr>
          <p:nvPr>
            <p:ph type="body" sz="quarter" idx="31" hasCustomPrompt="1"/>
          </p:nvPr>
        </p:nvSpPr>
        <p:spPr>
          <a:xfrm>
            <a:off x="6495790" y="3663631"/>
            <a:ext cx="4820533" cy="1618232"/>
          </a:xfrm>
        </p:spPr>
        <p:txBody>
          <a:bodyPr lIns="36000" tIns="0" rIns="0" bIns="0">
            <a:normAutofit/>
          </a:bodyPr>
          <a:lstStyle>
            <a:lvl1pPr marL="171450" indent="-171450">
              <a:spcBef>
                <a:spcPts val="600"/>
              </a:spcBef>
              <a:buClr>
                <a:schemeClr val="bg2">
                  <a:lumMod val="40000"/>
                  <a:lumOff val="60000"/>
                </a:schemeClr>
              </a:buClr>
              <a:buSzPct val="125000"/>
              <a:buFont typeface="Wingdings" panose="05000000000000000000" pitchFamily="2" charset="2"/>
              <a:buChar char="§"/>
              <a:defRPr sz="1400"/>
            </a:lvl1pPr>
            <a:lvl2pPr marL="628650" indent="-171450">
              <a:spcBef>
                <a:spcPts val="600"/>
              </a:spcBef>
              <a:buClr>
                <a:schemeClr val="bg2">
                  <a:lumMod val="40000"/>
                  <a:lumOff val="60000"/>
                </a:schemeClr>
              </a:buClr>
              <a:buSzPct val="125000"/>
              <a:buFont typeface="Wingdings" panose="05000000000000000000" pitchFamily="2" charset="2"/>
              <a:buChar char="§"/>
              <a:defRPr sz="1400"/>
            </a:lvl2pPr>
          </a:lstStyle>
          <a:p>
            <a:pPr lvl="0"/>
            <a:r>
              <a:rPr lang="en-US" noProof="0"/>
              <a:t>Edit Master text styles</a:t>
            </a:r>
          </a:p>
          <a:p>
            <a:pPr lvl="1"/>
            <a:r>
              <a:rPr lang="en-US" noProof="0"/>
              <a:t>Second level</a:t>
            </a:r>
          </a:p>
        </p:txBody>
      </p:sp>
      <p:sp>
        <p:nvSpPr>
          <p:cNvPr id="14"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Tree>
    <p:extLst>
      <p:ext uri="{BB962C8B-B14F-4D97-AF65-F5344CB8AC3E}">
        <p14:creationId xmlns:p14="http://schemas.microsoft.com/office/powerpoint/2010/main" val="2399450443"/>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3" name="Rectangle 42">
            <a:extLst>
              <a:ext uri="{FF2B5EF4-FFF2-40B4-BE49-F238E27FC236}">
                <a16:creationId xmlns="" xmlns:a16="http://schemas.microsoft.com/office/drawing/2014/main" id="{9AECFA43-CD95-4331-BDD6-DA02FC838900}"/>
              </a:ext>
            </a:extLst>
          </p:cNvPr>
          <p:cNvSpPr/>
          <p:nvPr userDrawn="1"/>
        </p:nvSpPr>
        <p:spPr>
          <a:xfrm>
            <a:off x="0" y="1426745"/>
            <a:ext cx="12192000" cy="4983480"/>
          </a:xfrm>
          <a:prstGeom prst="rect">
            <a:avLst/>
          </a:prstGeom>
          <a:gradFill>
            <a:gsLst>
              <a:gs pos="0">
                <a:schemeClr val="accent1">
                  <a:lumMod val="75000"/>
                  <a:alpha val="20000"/>
                </a:schemeClr>
              </a:gs>
              <a:gs pos="100000">
                <a:schemeClr val="bg2">
                  <a:alpha val="2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 xmlns:a16="http://schemas.microsoft.com/office/drawing/2014/main" id="{D99C403B-F50A-4124-BE88-55C843FAE49E}"/>
              </a:ext>
            </a:extLst>
          </p:cNvPr>
          <p:cNvSpPr>
            <a:spLocks noGrp="1"/>
          </p:cNvSpPr>
          <p:nvPr>
            <p:ph type="dt" sz="half" idx="10"/>
          </p:nvPr>
        </p:nvSpPr>
        <p:spPr>
          <a:xfrm>
            <a:off x="10265399" y="5810623"/>
            <a:ext cx="1080000" cy="234000"/>
          </a:xfrm>
        </p:spPr>
        <p:txBody>
          <a:bodyPr/>
          <a:lstStyle/>
          <a:p>
            <a:fld id="{011F8E8F-7A79-47A4-A23F-F3FD3E2A15F3}"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4" name="Footer Placeholder 3">
            <a:extLst>
              <a:ext uri="{FF2B5EF4-FFF2-40B4-BE49-F238E27FC236}">
                <a16:creationId xmlns="" xmlns:a16="http://schemas.microsoft.com/office/drawing/2014/main" id="{F2A151E7-E2A1-4EA3-8293-FA9D289DF2F0}"/>
              </a:ext>
            </a:extLst>
          </p:cNvPr>
          <p:cNvSpPr>
            <a:spLocks noGrp="1"/>
          </p:cNvSpPr>
          <p:nvPr>
            <p:ph type="ftr" sz="quarter" idx="11"/>
          </p:nvPr>
        </p:nvSpPr>
        <p:spPr/>
        <p:txBody>
          <a:bodyPr/>
          <a:lstStyle/>
          <a:p>
            <a:r>
              <a:rPr lang="en-US" dirty="0">
                <a:solidFill>
                  <a:srgbClr val="3F5779">
                    <a:lumMod val="60000"/>
                    <a:lumOff val="40000"/>
                  </a:srgbClr>
                </a:solidFill>
              </a:rPr>
              <a:t>ADD A FOOTER</a:t>
            </a:r>
          </a:p>
        </p:txBody>
      </p:sp>
      <p:sp>
        <p:nvSpPr>
          <p:cNvPr id="5" name="Slide Number Placeholder 4">
            <a:extLst>
              <a:ext uri="{FF2B5EF4-FFF2-40B4-BE49-F238E27FC236}">
                <a16:creationId xmlns="" xmlns:a16="http://schemas.microsoft.com/office/drawing/2014/main" id="{BBB57EB4-66F5-49E8-A8EF-39029E94BBFF}"/>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
        <p:nvSpPr>
          <p:cNvPr id="22" name="Picture Placeholder 11" descr="Competitors logos quadrant">
            <a:extLst>
              <a:ext uri="{FF2B5EF4-FFF2-40B4-BE49-F238E27FC236}">
                <a16:creationId xmlns="" xmlns:a16="http://schemas.microsoft.com/office/drawing/2014/main" id="{AA265DB5-0ACC-4872-94A9-E59194B1A497}"/>
              </a:ext>
            </a:extLst>
          </p:cNvPr>
          <p:cNvSpPr>
            <a:spLocks noGrp="1"/>
          </p:cNvSpPr>
          <p:nvPr>
            <p:ph type="pic" sz="quarter" idx="39" hasCustomPrompt="1"/>
          </p:nvPr>
        </p:nvSpPr>
        <p:spPr>
          <a:xfrm>
            <a:off x="3271215" y="2800279"/>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2</a:t>
            </a:r>
          </a:p>
          <a:p>
            <a:r>
              <a:rPr lang="en-US" noProof="0" dirty="0"/>
              <a:t>Logo</a:t>
            </a:r>
          </a:p>
        </p:txBody>
      </p:sp>
      <p:sp>
        <p:nvSpPr>
          <p:cNvPr id="23" name="Picture Placeholder 11" descr="Competitors logos quadrant">
            <a:extLst>
              <a:ext uri="{FF2B5EF4-FFF2-40B4-BE49-F238E27FC236}">
                <a16:creationId xmlns="" xmlns:a16="http://schemas.microsoft.com/office/drawing/2014/main" id="{D93F8F87-5281-4F40-82FC-A4B985EAFE89}"/>
              </a:ext>
            </a:extLst>
          </p:cNvPr>
          <p:cNvSpPr>
            <a:spLocks noGrp="1"/>
          </p:cNvSpPr>
          <p:nvPr>
            <p:ph type="pic" sz="quarter" idx="40" hasCustomPrompt="1"/>
          </p:nvPr>
        </p:nvSpPr>
        <p:spPr>
          <a:xfrm>
            <a:off x="1366167" y="2237506"/>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1</a:t>
            </a:r>
          </a:p>
          <a:p>
            <a:r>
              <a:rPr lang="en-US" noProof="0" dirty="0"/>
              <a:t>Logo</a:t>
            </a:r>
          </a:p>
        </p:txBody>
      </p:sp>
      <p:sp>
        <p:nvSpPr>
          <p:cNvPr id="24" name="Picture Placeholder 11" descr="Competitors logos quadrant">
            <a:extLst>
              <a:ext uri="{FF2B5EF4-FFF2-40B4-BE49-F238E27FC236}">
                <a16:creationId xmlns="" xmlns:a16="http://schemas.microsoft.com/office/drawing/2014/main" id="{DEEA12AF-CE7B-41C2-8A17-EC693ECF8C38}"/>
              </a:ext>
            </a:extLst>
          </p:cNvPr>
          <p:cNvSpPr>
            <a:spLocks noGrp="1"/>
          </p:cNvSpPr>
          <p:nvPr>
            <p:ph type="pic" sz="quarter" idx="41" hasCustomPrompt="1"/>
          </p:nvPr>
        </p:nvSpPr>
        <p:spPr>
          <a:xfrm>
            <a:off x="1872684" y="4678392"/>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3</a:t>
            </a:r>
          </a:p>
          <a:p>
            <a:r>
              <a:rPr lang="en-US" noProof="0" dirty="0"/>
              <a:t>Logo</a:t>
            </a:r>
          </a:p>
        </p:txBody>
      </p:sp>
      <p:sp>
        <p:nvSpPr>
          <p:cNvPr id="25" name="Picture Placeholder 11" descr="Competitors logos quadrant">
            <a:extLst>
              <a:ext uri="{FF2B5EF4-FFF2-40B4-BE49-F238E27FC236}">
                <a16:creationId xmlns="" xmlns:a16="http://schemas.microsoft.com/office/drawing/2014/main" id="{5F18F8B8-2496-4093-BFC7-531592943EB3}"/>
              </a:ext>
            </a:extLst>
          </p:cNvPr>
          <p:cNvSpPr>
            <a:spLocks noGrp="1"/>
          </p:cNvSpPr>
          <p:nvPr>
            <p:ph type="pic" sz="quarter" idx="42" hasCustomPrompt="1"/>
          </p:nvPr>
        </p:nvSpPr>
        <p:spPr>
          <a:xfrm>
            <a:off x="6636591" y="2856931"/>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4</a:t>
            </a:r>
          </a:p>
          <a:p>
            <a:r>
              <a:rPr lang="en-US" noProof="0" dirty="0"/>
              <a:t>Logo</a:t>
            </a:r>
          </a:p>
        </p:txBody>
      </p:sp>
      <p:sp>
        <p:nvSpPr>
          <p:cNvPr id="28" name="Picture Placeholder 11" descr="Competitors logos quadrant">
            <a:extLst>
              <a:ext uri="{FF2B5EF4-FFF2-40B4-BE49-F238E27FC236}">
                <a16:creationId xmlns="" xmlns:a16="http://schemas.microsoft.com/office/drawing/2014/main" id="{7FA1C20D-8A7C-4FF1-8DFB-ECACC4C2BC63}"/>
              </a:ext>
            </a:extLst>
          </p:cNvPr>
          <p:cNvSpPr>
            <a:spLocks noGrp="1"/>
          </p:cNvSpPr>
          <p:nvPr>
            <p:ph type="pic" sz="quarter" idx="43" hasCustomPrompt="1"/>
          </p:nvPr>
        </p:nvSpPr>
        <p:spPr>
          <a:xfrm>
            <a:off x="6458028" y="4783318"/>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5</a:t>
            </a:r>
          </a:p>
          <a:p>
            <a:r>
              <a:rPr lang="en-US" noProof="0" dirty="0"/>
              <a:t>Logo</a:t>
            </a:r>
          </a:p>
        </p:txBody>
      </p:sp>
      <p:sp>
        <p:nvSpPr>
          <p:cNvPr id="29" name="Picture Placeholder 11" descr="Competitors logos quadrant">
            <a:extLst>
              <a:ext uri="{FF2B5EF4-FFF2-40B4-BE49-F238E27FC236}">
                <a16:creationId xmlns="" xmlns:a16="http://schemas.microsoft.com/office/drawing/2014/main" id="{62CD1D6A-EBAA-473C-A87B-407D209FA4F0}"/>
              </a:ext>
            </a:extLst>
          </p:cNvPr>
          <p:cNvSpPr>
            <a:spLocks noGrp="1"/>
          </p:cNvSpPr>
          <p:nvPr>
            <p:ph type="pic" sz="quarter" idx="44" hasCustomPrompt="1"/>
          </p:nvPr>
        </p:nvSpPr>
        <p:spPr>
          <a:xfrm>
            <a:off x="9155216" y="4546154"/>
            <a:ext cx="1772153" cy="777240"/>
          </a:xfrm>
          <a:solidFill>
            <a:schemeClr val="bg1">
              <a:alpha val="50000"/>
            </a:schemeClr>
          </a:solidFill>
        </p:spPr>
        <p:txBody>
          <a:bodyPr anchor="ctr" anchorCtr="0">
            <a:noAutofit/>
          </a:bodyPr>
          <a:lstStyle>
            <a:lvl1pPr marL="0" indent="0" algn="ctr">
              <a:buNone/>
              <a:defRPr sz="2000" i="1"/>
            </a:lvl1pPr>
          </a:lstStyle>
          <a:p>
            <a:r>
              <a:rPr lang="en-US" noProof="0" dirty="0"/>
              <a:t>Competitor 6</a:t>
            </a:r>
          </a:p>
          <a:p>
            <a:r>
              <a:rPr lang="en-US" noProof="0" dirty="0"/>
              <a:t>Logo</a:t>
            </a:r>
          </a:p>
        </p:txBody>
      </p:sp>
      <p:sp>
        <p:nvSpPr>
          <p:cNvPr id="33" name="Text Placeholder 7">
            <a:extLst>
              <a:ext uri="{FF2B5EF4-FFF2-40B4-BE49-F238E27FC236}">
                <a16:creationId xmlns="" xmlns:a16="http://schemas.microsoft.com/office/drawing/2014/main" id="{07B05968-4C1C-466A-8E74-060D9E16DA9F}"/>
              </a:ext>
            </a:extLst>
          </p:cNvPr>
          <p:cNvSpPr>
            <a:spLocks noGrp="1"/>
          </p:cNvSpPr>
          <p:nvPr>
            <p:ph type="body" sz="quarter" idx="46" hasCustomPrompt="1"/>
          </p:nvPr>
        </p:nvSpPr>
        <p:spPr>
          <a:xfrm>
            <a:off x="836613" y="3922337"/>
            <a:ext cx="2741612" cy="248888"/>
          </a:xfrm>
        </p:spPr>
        <p:txBody>
          <a:bodyPr>
            <a:noAutofit/>
          </a:bodyPr>
          <a:lstStyle>
            <a:lvl1pPr marL="0" indent="0">
              <a:buNone/>
              <a:defRPr sz="1200" b="1"/>
            </a:lvl1pPr>
            <a:lvl2pPr marL="457200" indent="0">
              <a:buNone/>
              <a:defRPr sz="1200" b="1"/>
            </a:lvl2pPr>
            <a:lvl3pPr>
              <a:defRPr sz="1200" b="1"/>
            </a:lvl3pPr>
            <a:lvl4pPr>
              <a:defRPr sz="1200" b="1"/>
            </a:lvl4pPr>
            <a:lvl5pPr>
              <a:defRPr sz="1200" b="1"/>
            </a:lvl5pPr>
          </a:lstStyle>
          <a:p>
            <a:pPr lvl="0"/>
            <a:r>
              <a:rPr lang="en-US" noProof="0"/>
              <a:t>More expensive</a:t>
            </a:r>
          </a:p>
        </p:txBody>
      </p:sp>
      <p:cxnSp>
        <p:nvCxnSpPr>
          <p:cNvPr id="34" name="Straight Arrow Connector 33">
            <a:extLst>
              <a:ext uri="{FF2B5EF4-FFF2-40B4-BE49-F238E27FC236}">
                <a16:creationId xmlns="" xmlns:a16="http://schemas.microsoft.com/office/drawing/2014/main" id="{0A0E78D4-0FC2-422B-8A0E-4B77C857682A}"/>
              </a:ext>
            </a:extLst>
          </p:cNvPr>
          <p:cNvCxnSpPr/>
          <p:nvPr userDrawn="1"/>
        </p:nvCxnSpPr>
        <p:spPr>
          <a:xfrm>
            <a:off x="943519" y="3858087"/>
            <a:ext cx="103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70420273-FFF6-4145-952E-E1EC3C641A90}"/>
              </a:ext>
            </a:extLst>
          </p:cNvPr>
          <p:cNvCxnSpPr>
            <a:cxnSpLocks/>
          </p:cNvCxnSpPr>
          <p:nvPr userDrawn="1"/>
        </p:nvCxnSpPr>
        <p:spPr>
          <a:xfrm rot="16200000">
            <a:off x="4162800" y="3876719"/>
            <a:ext cx="38664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Picture Placeholder 14">
            <a:extLst>
              <a:ext uri="{FF2B5EF4-FFF2-40B4-BE49-F238E27FC236}">
                <a16:creationId xmlns="" xmlns:a16="http://schemas.microsoft.com/office/drawing/2014/main" id="{D916D7D1-7F63-4867-9C6C-31228BEAC6CB}"/>
              </a:ext>
            </a:extLst>
          </p:cNvPr>
          <p:cNvSpPr>
            <a:spLocks noGrp="1"/>
          </p:cNvSpPr>
          <p:nvPr>
            <p:ph type="pic" sz="quarter" idx="14"/>
          </p:nvPr>
        </p:nvSpPr>
        <p:spPr>
          <a:xfrm>
            <a:off x="9464329" y="2259757"/>
            <a:ext cx="1463040" cy="987552"/>
          </a:xfrm>
          <a:solidFill>
            <a:schemeClr val="bg1">
              <a:alpha val="50000"/>
            </a:schemeClr>
          </a:solidFill>
        </p:spPr>
        <p:txBody>
          <a:bodyPr anchor="ctr" anchorCtr="0">
            <a:noAutofit/>
          </a:bodyPr>
          <a:lstStyle>
            <a:lvl1pPr marL="0" indent="0" algn="ctr">
              <a:buNone/>
              <a:defRPr sz="1400"/>
            </a:lvl1pPr>
          </a:lstStyle>
          <a:p>
            <a:r>
              <a:rPr lang="en-US" noProof="0"/>
              <a:t>Click icon to add picture</a:t>
            </a:r>
            <a:endParaRPr lang="en-US" noProof="0" dirty="0"/>
          </a:p>
        </p:txBody>
      </p:sp>
      <p:sp>
        <p:nvSpPr>
          <p:cNvPr id="39" name="Text Placeholder 7">
            <a:extLst>
              <a:ext uri="{FF2B5EF4-FFF2-40B4-BE49-F238E27FC236}">
                <a16:creationId xmlns="" xmlns:a16="http://schemas.microsoft.com/office/drawing/2014/main" id="{43D1C529-2673-461C-AD18-9EDFAA659C0F}"/>
              </a:ext>
            </a:extLst>
          </p:cNvPr>
          <p:cNvSpPr>
            <a:spLocks noGrp="1"/>
          </p:cNvSpPr>
          <p:nvPr>
            <p:ph type="body" sz="quarter" idx="47" hasCustomPrompt="1"/>
          </p:nvPr>
        </p:nvSpPr>
        <p:spPr>
          <a:xfrm>
            <a:off x="8601699" y="3922337"/>
            <a:ext cx="2741612" cy="248888"/>
          </a:xfrm>
        </p:spPr>
        <p:txBody>
          <a:bodyPr>
            <a:noAutofit/>
          </a:bodyPr>
          <a:lstStyle>
            <a:lvl1pPr marL="0" indent="0" algn="r">
              <a:buNone/>
              <a:defRPr sz="1200" b="1"/>
            </a:lvl1pPr>
            <a:lvl2pPr marL="457200" indent="0">
              <a:buNone/>
              <a:defRPr sz="1200" b="1"/>
            </a:lvl2pPr>
            <a:lvl3pPr>
              <a:defRPr sz="1200" b="1"/>
            </a:lvl3pPr>
            <a:lvl4pPr>
              <a:defRPr sz="1200" b="1"/>
            </a:lvl4pPr>
            <a:lvl5pPr>
              <a:defRPr sz="1200" b="1"/>
            </a:lvl5pPr>
          </a:lstStyle>
          <a:p>
            <a:pPr lvl="0"/>
            <a:r>
              <a:rPr lang="en-US" noProof="0"/>
              <a:t>Less expensive</a:t>
            </a:r>
          </a:p>
        </p:txBody>
      </p:sp>
      <p:sp>
        <p:nvSpPr>
          <p:cNvPr id="40" name="Text Placeholder 7">
            <a:extLst>
              <a:ext uri="{FF2B5EF4-FFF2-40B4-BE49-F238E27FC236}">
                <a16:creationId xmlns="" xmlns:a16="http://schemas.microsoft.com/office/drawing/2014/main" id="{5900A478-228D-4DD3-985B-4DF3CC82896C}"/>
              </a:ext>
            </a:extLst>
          </p:cNvPr>
          <p:cNvSpPr>
            <a:spLocks noGrp="1"/>
          </p:cNvSpPr>
          <p:nvPr>
            <p:ph type="body" sz="quarter" idx="48" hasCustomPrompt="1"/>
          </p:nvPr>
        </p:nvSpPr>
        <p:spPr>
          <a:xfrm>
            <a:off x="4718845" y="5880592"/>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Less convenient</a:t>
            </a:r>
          </a:p>
        </p:txBody>
      </p:sp>
      <p:sp>
        <p:nvSpPr>
          <p:cNvPr id="42" name="Text Placeholder 7">
            <a:extLst>
              <a:ext uri="{FF2B5EF4-FFF2-40B4-BE49-F238E27FC236}">
                <a16:creationId xmlns="" xmlns:a16="http://schemas.microsoft.com/office/drawing/2014/main" id="{34D00100-49AA-43BE-AF2F-0E9CEC49EAC1}"/>
              </a:ext>
            </a:extLst>
          </p:cNvPr>
          <p:cNvSpPr>
            <a:spLocks noGrp="1"/>
          </p:cNvSpPr>
          <p:nvPr>
            <p:ph type="body" sz="quarter" idx="49" hasCustomPrompt="1"/>
          </p:nvPr>
        </p:nvSpPr>
        <p:spPr>
          <a:xfrm>
            <a:off x="4731544" y="1640745"/>
            <a:ext cx="2741612" cy="248888"/>
          </a:xfrm>
        </p:spPr>
        <p:txBody>
          <a:bodyPr>
            <a:noAutofit/>
          </a:bodyPr>
          <a:lstStyle>
            <a:lvl1pPr marL="0" indent="0" algn="ctr">
              <a:buNone/>
              <a:defRPr sz="1200" b="1"/>
            </a:lvl1pPr>
            <a:lvl2pPr marL="457200" indent="0">
              <a:buNone/>
              <a:defRPr sz="1200" b="1"/>
            </a:lvl2pPr>
            <a:lvl3pPr>
              <a:defRPr sz="1200" b="1"/>
            </a:lvl3pPr>
            <a:lvl4pPr>
              <a:defRPr sz="1200" b="1"/>
            </a:lvl4pPr>
            <a:lvl5pPr>
              <a:defRPr sz="1200" b="1"/>
            </a:lvl5pPr>
          </a:lstStyle>
          <a:p>
            <a:pPr lvl="0"/>
            <a:r>
              <a:rPr lang="en-US" noProof="0"/>
              <a:t>More convenient</a:t>
            </a:r>
          </a:p>
        </p:txBody>
      </p:sp>
      <p:sp>
        <p:nvSpPr>
          <p:cNvPr id="21" name="Picture Placeholder 11">
            <a:extLst>
              <a:ext uri="{FF2B5EF4-FFF2-40B4-BE49-F238E27FC236}">
                <a16:creationId xmlns="" xmlns:a16="http://schemas.microsoft.com/office/drawing/2014/main" id="{48D7F0F9-4118-4257-9D45-A5772C2110D7}"/>
              </a:ext>
            </a:extLst>
          </p:cNvPr>
          <p:cNvSpPr>
            <a:spLocks noGrp="1"/>
          </p:cNvSpPr>
          <p:nvPr>
            <p:ph type="pic" sz="quarter" idx="25"/>
          </p:nvPr>
        </p:nvSpPr>
        <p:spPr>
          <a:xfrm>
            <a:off x="10529940" y="742867"/>
            <a:ext cx="786384" cy="521208"/>
          </a:xfrm>
          <a:ln w="6350">
            <a:solidFill>
              <a:schemeClr val="accent5">
                <a:alpha val="50000"/>
              </a:schemeClr>
            </a:solidFill>
          </a:ln>
        </p:spPr>
        <p:txBody>
          <a:bodyPr anchor="ctr" anchorCtr="0">
            <a:noAutofit/>
          </a:bodyPr>
          <a:lstStyle>
            <a:lvl1pPr marL="0" indent="0" algn="ctr">
              <a:buNone/>
              <a:defRPr sz="1000"/>
            </a:lvl1pPr>
          </a:lstStyle>
          <a:p>
            <a:r>
              <a:rPr lang="en-US" noProof="0"/>
              <a:t>Click icon to add picture</a:t>
            </a:r>
            <a:endParaRPr lang="en-US" noProof="0" dirty="0"/>
          </a:p>
        </p:txBody>
      </p:sp>
      <p:sp>
        <p:nvSpPr>
          <p:cNvPr id="26" name="Title 1">
            <a:extLst>
              <a:ext uri="{FF2B5EF4-FFF2-40B4-BE49-F238E27FC236}">
                <a16:creationId xmlns="" xmlns:a16="http://schemas.microsoft.com/office/drawing/2014/main" id="{17131326-08A9-441D-B1A8-66271415853E}"/>
              </a:ext>
            </a:extLst>
          </p:cNvPr>
          <p:cNvSpPr>
            <a:spLocks noGrp="1"/>
          </p:cNvSpPr>
          <p:nvPr>
            <p:ph type="title"/>
          </p:nvPr>
        </p:nvSpPr>
        <p:spPr>
          <a:xfrm>
            <a:off x="836614" y="740998"/>
            <a:ext cx="9535686" cy="568800"/>
          </a:xfrm>
        </p:spPr>
        <p:txBody>
          <a:bodyPr lIns="36000" tIns="0" rIns="0" bIns="0"/>
          <a:lstStyle/>
          <a:p>
            <a:r>
              <a:rPr lang="en-US" noProof="0"/>
              <a:t>Click to edit Master title style</a:t>
            </a:r>
          </a:p>
        </p:txBody>
      </p:sp>
    </p:spTree>
    <p:extLst>
      <p:ext uri="{BB962C8B-B14F-4D97-AF65-F5344CB8AC3E}">
        <p14:creationId xmlns:p14="http://schemas.microsoft.com/office/powerpoint/2010/main" val="13269623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3.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theme" Target="../theme/theme6.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8"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7.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06A7F847-7F52-4026-B418-55C25C28C4CB}"/>
              </a:ext>
            </a:extLst>
          </p:cNvPr>
          <p:cNvSpPr/>
          <p:nvPr/>
        </p:nvSpPr>
        <p:spPr>
          <a:xfrm>
            <a:off x="0" y="6365364"/>
            <a:ext cx="12192000" cy="421200"/>
          </a:xfrm>
          <a:prstGeom prst="rect">
            <a:avLst/>
          </a:prstGeom>
          <a:gradFill>
            <a:gsLst>
              <a:gs pos="53000">
                <a:schemeClr val="bg1">
                  <a:lumMod val="95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xmlns=""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xmlns=""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xmlns=""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dirty="0"/>
          </a:p>
        </p:txBody>
      </p:sp>
      <p:sp>
        <p:nvSpPr>
          <p:cNvPr id="7" name="Footer Placeholder 6">
            <a:extLst>
              <a:ext uri="{FF2B5EF4-FFF2-40B4-BE49-F238E27FC236}">
                <a16:creationId xmlns:a16="http://schemas.microsoft.com/office/drawing/2014/main" xmlns=""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8" name="Rectangle 7">
            <a:extLst>
              <a:ext uri="{FF2B5EF4-FFF2-40B4-BE49-F238E27FC236}">
                <a16:creationId xmlns:a16="http://schemas.microsoft.com/office/drawing/2014/main" xmlns=""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xmlns=""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Box 12">
            <a:extLst>
              <a:ext uri="{FF2B5EF4-FFF2-40B4-BE49-F238E27FC236}">
                <a16:creationId xmlns:a16="http://schemas.microsoft.com/office/drawing/2014/main" xmlns="" id="{7C7EB16B-9FE5-4954-8D9A-47381E739BF5}"/>
              </a:ext>
            </a:extLst>
          </p:cNvPr>
          <p:cNvSpPr txBox="1"/>
          <p:nvPr/>
        </p:nvSpPr>
        <p:spPr>
          <a:xfrm>
            <a:off x="9529311" y="6365363"/>
            <a:ext cx="2047875" cy="429969"/>
          </a:xfrm>
          <a:prstGeom prst="rect">
            <a:avLst/>
          </a:prstGeom>
          <a:noFill/>
        </p:spPr>
        <p:txBody>
          <a:bodyPr wrap="square" lIns="0" tIns="0" rIns="0" bIns="0" rtlCol="0" anchor="ctr" anchorCtr="0">
            <a:noAutofit/>
          </a:bodyPr>
          <a:lstStyle/>
          <a:p>
            <a:pPr algn="r"/>
            <a:r>
              <a:rPr lang="en-US" sz="1200" b="0" noProof="0" dirty="0">
                <a:solidFill>
                  <a:schemeClr val="bg1">
                    <a:lumMod val="65000"/>
                  </a:schemeClr>
                </a:solidFill>
                <a:latin typeface="+mn-lt"/>
              </a:rPr>
              <a:t>NAME OR LOGO</a:t>
            </a:r>
          </a:p>
        </p:txBody>
      </p:sp>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1388"/>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457200" fontAlgn="base">
              <a:spcBef>
                <a:spcPct val="0"/>
              </a:spcBef>
              <a:spcAft>
                <a:spcPct val="0"/>
              </a:spcAft>
              <a:defRPr/>
            </a:pPr>
            <a:endParaRPr lang="en-US" sz="2400">
              <a:solidFill>
                <a:prstClr val="white"/>
              </a:solidFill>
              <a:ea typeface="ＭＳ Ｐゴシック" pitchFamily="34" charset="-128"/>
            </a:endParaRPr>
          </a:p>
        </p:txBody>
      </p:sp>
      <p:sp>
        <p:nvSpPr>
          <p:cNvPr id="1028" name="Title Placeholder 8"/>
          <p:cNvSpPr>
            <a:spLocks noGrp="1"/>
          </p:cNvSpPr>
          <p:nvPr>
            <p:ph type="title"/>
          </p:nvPr>
        </p:nvSpPr>
        <p:spPr bwMode="auto">
          <a:xfrm>
            <a:off x="609600" y="274638"/>
            <a:ext cx="99568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a:t>Click to edit Master title style</a:t>
            </a:r>
          </a:p>
        </p:txBody>
      </p:sp>
      <p:sp>
        <p:nvSpPr>
          <p:cNvPr id="1029" name="Text Placeholder 29"/>
          <p:cNvSpPr>
            <a:spLocks noGrp="1"/>
          </p:cNvSpPr>
          <p:nvPr>
            <p:ph type="body" idx="1"/>
          </p:nvPr>
        </p:nvSpPr>
        <p:spPr bwMode="auto">
          <a:xfrm>
            <a:off x="609600" y="1600201"/>
            <a:ext cx="9956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609600" y="6421439"/>
            <a:ext cx="2844800" cy="365125"/>
          </a:xfrm>
          <a:prstGeom prst="rect">
            <a:avLst/>
          </a:prstGeom>
        </p:spPr>
        <p:txBody>
          <a:bodyPr vert="horz" bIns="0" anchor="b"/>
          <a:lstStyle>
            <a:lvl1pPr algn="l"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EBC1E491-A5B7-467A-8E37-A8CFC935CB50}" type="datetimeFigureOut">
              <a:rPr lang="en-US">
                <a:solidFill>
                  <a:srgbClr val="D4D2D0">
                    <a:shade val="50000"/>
                  </a:srgbClr>
                </a:solidFill>
                <a:ea typeface="ＭＳ Ｐゴシック" pitchFamily="34" charset="-128"/>
              </a:rPr>
              <a:pPr defTabSz="457200" fontAlgn="base">
                <a:spcBef>
                  <a:spcPct val="0"/>
                </a:spcBef>
                <a:spcAft>
                  <a:spcPct val="0"/>
                </a:spcAft>
                <a:defRPr/>
              </a:pPr>
              <a:t>11/21/2022</a:t>
            </a:fld>
            <a:endParaRPr lang="en-US">
              <a:solidFill>
                <a:prstClr val="white">
                  <a:shade val="50000"/>
                </a:prstClr>
              </a:solidFill>
              <a:ea typeface="ＭＳ Ｐゴシック" pitchFamily="34" charset="-128"/>
            </a:endParaRPr>
          </a:p>
        </p:txBody>
      </p:sp>
      <p:sp>
        <p:nvSpPr>
          <p:cNvPr id="22" name="Footer Placeholder 21"/>
          <p:cNvSpPr>
            <a:spLocks noGrp="1"/>
          </p:cNvSpPr>
          <p:nvPr>
            <p:ph type="ftr" sz="quarter" idx="3"/>
          </p:nvPr>
        </p:nvSpPr>
        <p:spPr>
          <a:xfrm>
            <a:off x="4165600" y="6421439"/>
            <a:ext cx="3860800" cy="365125"/>
          </a:xfrm>
          <a:prstGeom prst="rect">
            <a:avLst/>
          </a:prstGeom>
        </p:spPr>
        <p:txBody>
          <a:bodyPr vert="horz" lIns="0" rIns="0" bIns="0" anchor="b"/>
          <a:lstStyle>
            <a:lvl1pPr algn="ct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endParaRPr lang="en-US">
              <a:solidFill>
                <a:srgbClr val="D4D2D0">
                  <a:shade val="50000"/>
                </a:srgbClr>
              </a:solidFill>
              <a:ea typeface="ＭＳ Ｐゴシック" pitchFamily="34" charset="-128"/>
            </a:endParaRPr>
          </a:p>
        </p:txBody>
      </p:sp>
      <p:sp>
        <p:nvSpPr>
          <p:cNvPr id="18" name="Slide Number Placeholder 17"/>
          <p:cNvSpPr>
            <a:spLocks noGrp="1"/>
          </p:cNvSpPr>
          <p:nvPr>
            <p:ph type="sldNum" sz="quarter" idx="4"/>
          </p:nvPr>
        </p:nvSpPr>
        <p:spPr>
          <a:xfrm>
            <a:off x="10871200" y="6421439"/>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latin typeface="Arial" pitchFamily="34" charset="0"/>
              </a:defRPr>
            </a:lvl1pPr>
          </a:lstStyle>
          <a:p>
            <a:pPr defTabSz="457200" fontAlgn="base">
              <a:spcBef>
                <a:spcPct val="0"/>
              </a:spcBef>
              <a:spcAft>
                <a:spcPct val="0"/>
              </a:spcAft>
              <a:defRPr/>
            </a:pPr>
            <a:fld id="{CA0D95D1-B40E-49A4-BC43-85E9F806BAAB}" type="slidenum">
              <a:rPr lang="en-US">
                <a:solidFill>
                  <a:srgbClr val="D4D2D0">
                    <a:shade val="50000"/>
                  </a:srgbClr>
                </a:solidFill>
                <a:ea typeface="ＭＳ Ｐゴシック" pitchFamily="34" charset="-128"/>
              </a:rPr>
              <a:pPr defTabSz="457200" fontAlgn="base">
                <a:spcBef>
                  <a:spcPct val="0"/>
                </a:spcBef>
                <a:spcAft>
                  <a:spcPct val="0"/>
                </a:spcAft>
                <a:defRPr/>
              </a:pPr>
              <a:t>‹#›</a:t>
            </a:fld>
            <a:endParaRPr lang="en-US">
              <a:solidFill>
                <a:srgbClr val="D4D2D0">
                  <a:shade val="50000"/>
                </a:srgbClr>
              </a:solidFill>
              <a:ea typeface="ＭＳ Ｐゴシック" pitchFamily="34" charset="-128"/>
            </a:endParaRPr>
          </a:p>
        </p:txBody>
      </p:sp>
    </p:spTree>
    <p:extLst>
      <p:ext uri="{BB962C8B-B14F-4D97-AF65-F5344CB8AC3E}">
        <p14:creationId xmlns:p14="http://schemas.microsoft.com/office/powerpoint/2010/main" val="1507399192"/>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white"/>
              </a:solidFill>
            </a:endParaRPr>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white"/>
              </a:solidFill>
            </a:endParaRPr>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03F41C87-7AD9-4845-A077-840E4A0F3F06}" type="datetimeFigureOut">
              <a:rPr lang="en-US" smtClean="0">
                <a:solidFill>
                  <a:srgbClr val="D4D2D0">
                    <a:shade val="50000"/>
                  </a:srgbClr>
                </a:solidFill>
              </a:rPr>
              <a:pPr/>
              <a:t>11/21/2022</a:t>
            </a:fld>
            <a:endParaRPr lang="en-US">
              <a:solidFill>
                <a:srgbClr val="D4D2D0">
                  <a:shade val="50000"/>
                </a:srgbClr>
              </a:solidFill>
            </a:endParaRPr>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solidFill>
                <a:srgbClr val="D4D2D0">
                  <a:shade val="50000"/>
                </a:srgbClr>
              </a:solidFill>
            </a:endParaRPr>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A013F82-EE5E-44EE-A61D-E31C6657F26F}" type="slidenum">
              <a:rPr lang="en-US" smtClean="0">
                <a:solidFill>
                  <a:srgbClr val="D4D2D0">
                    <a:shade val="50000"/>
                  </a:srgbClr>
                </a:solidFill>
              </a:rPr>
              <a:pPr/>
              <a:t>‹#›</a:t>
            </a:fld>
            <a:endParaRPr lang="en-US">
              <a:solidFill>
                <a:srgbClr val="D4D2D0">
                  <a:shade val="50000"/>
                </a:srgbClr>
              </a:solidFill>
            </a:endParaRPr>
          </a:p>
        </p:txBody>
      </p:sp>
    </p:spTree>
    <p:extLst>
      <p:ext uri="{BB962C8B-B14F-4D97-AF65-F5344CB8AC3E}">
        <p14:creationId xmlns:p14="http://schemas.microsoft.com/office/powerpoint/2010/main" val="740143266"/>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ransition spd="med">
    <p:fade/>
  </p:transition>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11/21/2022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261910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251F38EA-B09F-4C97-9264-D1353869D1EA}" type="datetimeFigureOut">
              <a:rPr lang="en-US" smtClean="0">
                <a:solidFill>
                  <a:prstClr val="black">
                    <a:tint val="75000"/>
                  </a:prstClr>
                </a:solidFill>
              </a:rPr>
              <a:pPr defTabSz="457200"/>
              <a:t>11/21/2022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FAB73BC-B049-4115-A692-8D63A059BFB8}"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262804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81909F8-4C72-41AE-A265-A2B21B72E9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 xmlns:a16="http://schemas.microsoft.com/office/drawing/2014/main" id="{D14C406D-18BA-41D1-9AE4-5455C4F8FB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 xmlns:a16="http://schemas.microsoft.com/office/drawing/2014/main" id="{C2C08778-B918-4CC2-ACB0-052809B793CD}"/>
              </a:ext>
            </a:extLst>
          </p:cNvPr>
          <p:cNvSpPr>
            <a:spLocks noGrp="1"/>
          </p:cNvSpPr>
          <p:nvPr>
            <p:ph type="dt" sz="half" idx="2"/>
          </p:nvPr>
        </p:nvSpPr>
        <p:spPr>
          <a:xfrm>
            <a:off x="10265399" y="5810623"/>
            <a:ext cx="1080000" cy="234000"/>
          </a:xfrm>
          <a:prstGeom prst="rect">
            <a:avLst/>
          </a:prstGeom>
        </p:spPr>
        <p:txBody>
          <a:bodyPr vert="horz" lIns="91440" tIns="0" rIns="0" bIns="0" rtlCol="0" anchor="b" anchorCtr="0"/>
          <a:lstStyle>
            <a:lvl1pPr algn="r">
              <a:defRPr sz="1000">
                <a:solidFill>
                  <a:schemeClr val="tx1">
                    <a:lumMod val="60000"/>
                    <a:lumOff val="40000"/>
                  </a:schemeClr>
                </a:solidFill>
              </a:defRPr>
            </a:lvl1pPr>
          </a:lstStyle>
          <a:p>
            <a:fld id="{3435D83B-8639-4535-9E2A-6F2776DA544B}" type="datetime1">
              <a:rPr lang="en-US" smtClean="0">
                <a:solidFill>
                  <a:srgbClr val="3F5779">
                    <a:lumMod val="60000"/>
                    <a:lumOff val="40000"/>
                  </a:srgbClr>
                </a:solidFill>
              </a:rPr>
              <a:pPr/>
              <a:t>11/21/2022</a:t>
            </a:fld>
            <a:endParaRPr lang="en-US" dirty="0">
              <a:solidFill>
                <a:srgbClr val="3F5779">
                  <a:lumMod val="60000"/>
                  <a:lumOff val="40000"/>
                </a:srgbClr>
              </a:solidFill>
            </a:endParaRPr>
          </a:p>
        </p:txBody>
      </p:sp>
      <p:sp>
        <p:nvSpPr>
          <p:cNvPr id="5" name="Footer Placeholder 4">
            <a:extLst>
              <a:ext uri="{FF2B5EF4-FFF2-40B4-BE49-F238E27FC236}">
                <a16:creationId xmlns="" xmlns:a16="http://schemas.microsoft.com/office/drawing/2014/main" id="{21498005-9236-461C-A055-9B9AB0DDFC31}"/>
              </a:ext>
            </a:extLst>
          </p:cNvPr>
          <p:cNvSpPr>
            <a:spLocks noGrp="1"/>
          </p:cNvSpPr>
          <p:nvPr>
            <p:ph type="ftr" sz="quarter" idx="3"/>
          </p:nvPr>
        </p:nvSpPr>
        <p:spPr>
          <a:xfrm>
            <a:off x="7230599" y="6057923"/>
            <a:ext cx="4114800" cy="234000"/>
          </a:xfrm>
          <a:prstGeom prst="rect">
            <a:avLst/>
          </a:prstGeom>
        </p:spPr>
        <p:txBody>
          <a:bodyPr vert="horz" lIns="91440" tIns="0" rIns="0" bIns="0" rtlCol="0" anchor="t" anchorCtr="0"/>
          <a:lstStyle>
            <a:lvl1pPr algn="r">
              <a:defRPr sz="1000">
                <a:solidFill>
                  <a:schemeClr val="tx1">
                    <a:lumMod val="60000"/>
                    <a:lumOff val="40000"/>
                  </a:schemeClr>
                </a:solidFill>
              </a:defRPr>
            </a:lvl1pPr>
          </a:lstStyle>
          <a:p>
            <a:r>
              <a:rPr lang="en-US" dirty="0">
                <a:solidFill>
                  <a:srgbClr val="3F5779">
                    <a:lumMod val="60000"/>
                    <a:lumOff val="40000"/>
                  </a:srgbClr>
                </a:solidFill>
              </a:rPr>
              <a:t>ADD A FOOTER</a:t>
            </a:r>
          </a:p>
        </p:txBody>
      </p:sp>
      <p:sp>
        <p:nvSpPr>
          <p:cNvPr id="6" name="Slide Number Placeholder 5">
            <a:extLst>
              <a:ext uri="{FF2B5EF4-FFF2-40B4-BE49-F238E27FC236}">
                <a16:creationId xmlns="" xmlns:a16="http://schemas.microsoft.com/office/drawing/2014/main" id="{7320050C-14A2-4A8D-A783-08B8265C7B57}"/>
              </a:ext>
            </a:extLst>
          </p:cNvPr>
          <p:cNvSpPr>
            <a:spLocks noGrp="1"/>
          </p:cNvSpPr>
          <p:nvPr>
            <p:ph type="sldNum" sz="quarter" idx="4"/>
          </p:nvPr>
        </p:nvSpPr>
        <p:spPr>
          <a:xfrm>
            <a:off x="641478" y="6057923"/>
            <a:ext cx="394063" cy="234000"/>
          </a:xfrm>
          <a:prstGeom prst="rect">
            <a:avLst/>
          </a:prstGeom>
        </p:spPr>
        <p:txBody>
          <a:bodyPr vert="horz" lIns="90000" tIns="0" rIns="0" bIns="0" rtlCol="0" anchor="t" anchorCtr="0"/>
          <a:lstStyle>
            <a:lvl1pPr algn="ctr">
              <a:defRPr sz="1000">
                <a:solidFill>
                  <a:schemeClr val="tx2">
                    <a:lumMod val="60000"/>
                    <a:lumOff val="40000"/>
                  </a:schemeClr>
                </a:solidFill>
              </a:defRPr>
            </a:lvl1pPr>
          </a:lstStyle>
          <a:p>
            <a:fld id="{3CE5352E-9B9F-4EDC-8769-7FA3D3F814C7}" type="slidenum">
              <a:rPr lang="en-US" smtClean="0">
                <a:solidFill>
                  <a:srgbClr val="96556D">
                    <a:lumMod val="60000"/>
                    <a:lumOff val="40000"/>
                  </a:srgbClr>
                </a:solidFill>
              </a:rPr>
              <a:pPr/>
              <a:t>‹#›</a:t>
            </a:fld>
            <a:endParaRPr lang="en-US" dirty="0">
              <a:solidFill>
                <a:srgbClr val="96556D">
                  <a:lumMod val="60000"/>
                  <a:lumOff val="40000"/>
                </a:srgbClr>
              </a:solidFill>
            </a:endParaRPr>
          </a:p>
        </p:txBody>
      </p:sp>
    </p:spTree>
    <p:extLst>
      <p:ext uri="{BB962C8B-B14F-4D97-AF65-F5344CB8AC3E}">
        <p14:creationId xmlns:p14="http://schemas.microsoft.com/office/powerpoint/2010/main" val="8555612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orient="horz" pos="550">
          <p15:clr>
            <a:srgbClr val="F26B43"/>
          </p15:clr>
        </p15:guide>
        <p15:guide id="4294967295" pos="7401">
          <p15:clr>
            <a:srgbClr val="F26B43"/>
          </p15:clr>
        </p15:guide>
        <p15:guide id="4294967295" pos="279">
          <p15:clr>
            <a:srgbClr val="F26B43"/>
          </p15:clr>
        </p15:guide>
        <p15:guide id="4294967295" pos="551">
          <p15:clr>
            <a:srgbClr val="F26B43"/>
          </p15:clr>
        </p15:guide>
        <p15:guide id="4294967295" pos="7129">
          <p15:clr>
            <a:srgbClr val="F26B43"/>
          </p15:clr>
        </p15:guide>
        <p15:guide id="4294967295" orient="horz" pos="4042">
          <p15:clr>
            <a:srgbClr val="F26B43"/>
          </p15:clr>
        </p15:guide>
        <p15:guide id="4294967295" orient="horz" pos="37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5CDA1A-03E2-48E2-89C2-BB8E376B46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FF6734-0345-4681-8081-5EDE5C831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93492D-B46B-4F32-B266-A37BCB70B3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09458-40FF-4B43-B3C1-599B37186F82}" type="datetimeFigureOut">
              <a:rPr lang="en-US" smtClean="0">
                <a:solidFill>
                  <a:prstClr val="black">
                    <a:tint val="75000"/>
                  </a:prstClr>
                </a:solidFill>
              </a:rPr>
              <a:pPr/>
              <a:t>11/21/2022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55BD3D0-FCD2-4BF6-BB49-92296A87A8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40063E8-DCAD-484D-B8E6-36036D574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1568D-F118-448C-8E2D-E9D7C95ED2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58419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solidFill>
                  <a:prstClr val="black">
                    <a:tint val="75000"/>
                  </a:prstClr>
                </a:solidFill>
              </a:rPr>
              <a:pPr/>
              <a:t>11/21/2022</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179762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294967295" pos="648">
          <p15:clr>
            <a:srgbClr val="F26B43"/>
          </p15:clr>
        </p15:guide>
        <p15:guide id="4294967295" pos="1176">
          <p15:clr>
            <a:srgbClr val="F26B43"/>
          </p15:clr>
        </p15:guide>
        <p15:guide id="4294967295" pos="1296">
          <p15:clr>
            <a:srgbClr val="F26B43"/>
          </p15:clr>
        </p15:guide>
        <p15:guide id="4294967295" pos="1824">
          <p15:clr>
            <a:srgbClr val="F26B43"/>
          </p15:clr>
        </p15:guide>
        <p15:guide id="4294967295" pos="1944">
          <p15:clr>
            <a:srgbClr val="F26B43"/>
          </p15:clr>
        </p15:guide>
        <p15:guide id="4294967295" pos="2472">
          <p15:clr>
            <a:srgbClr val="F26B43"/>
          </p15:clr>
        </p15:guide>
        <p15:guide id="4294967295" pos="2592">
          <p15:clr>
            <a:srgbClr val="F26B43"/>
          </p15:clr>
        </p15:guide>
        <p15:guide id="4294967295" pos="3120">
          <p15:clr>
            <a:srgbClr val="F26B43"/>
          </p15:clr>
        </p15:guide>
        <p15:guide id="4294967295" pos="3240">
          <p15:clr>
            <a:srgbClr val="F26B43"/>
          </p15:clr>
        </p15:guide>
        <p15:guide id="4294967295" pos="3792">
          <p15:clr>
            <a:srgbClr val="F26B43"/>
          </p15:clr>
        </p15:guide>
        <p15:guide id="4294967295" pos="3912">
          <p15:clr>
            <a:srgbClr val="F26B43"/>
          </p15:clr>
        </p15:guide>
        <p15:guide id="4294967295" pos="4416">
          <p15:clr>
            <a:srgbClr val="F26B43"/>
          </p15:clr>
        </p15:guide>
        <p15:guide id="4294967295" pos="4560">
          <p15:clr>
            <a:srgbClr val="F26B43"/>
          </p15:clr>
        </p15:guide>
        <p15:guide id="4294967295" pos="5088">
          <p15:clr>
            <a:srgbClr val="F26B43"/>
          </p15:clr>
        </p15:guide>
        <p15:guide id="4294967295" pos="5208">
          <p15:clr>
            <a:srgbClr val="F26B43"/>
          </p15:clr>
        </p15:guide>
        <p15:guide id="4294967295" pos="5736">
          <p15:clr>
            <a:srgbClr val="F26B43"/>
          </p15:clr>
        </p15:guide>
        <p15:guide id="4294967295" pos="5856">
          <p15:clr>
            <a:srgbClr val="F26B43"/>
          </p15:clr>
        </p15:guide>
        <p15:guide id="4294967295" pos="6384">
          <p15:clr>
            <a:srgbClr val="F26B43"/>
          </p15:clr>
        </p15:guide>
        <p15:guide id="4294967295" pos="6504">
          <p15:clr>
            <a:srgbClr val="F26B43"/>
          </p15:clr>
        </p15:guide>
        <p15:guide id="4294967295" pos="7032">
          <p15:clr>
            <a:srgbClr val="F26B43"/>
          </p15:clr>
        </p15:guide>
        <p15:guide id="4294967295" orient="horz" pos="288">
          <p15:clr>
            <a:srgbClr val="F26B43"/>
          </p15:clr>
        </p15:guide>
        <p15:guide id="4294967295" orient="horz" pos="1128">
          <p15:clr>
            <a:srgbClr val="F26B43"/>
          </p15:clr>
        </p15:guide>
        <p15:guide id="4294967295" orient="horz" pos="1248">
          <p15:clr>
            <a:srgbClr val="F26B43"/>
          </p15:clr>
        </p15:guide>
        <p15:guide id="4294967295" orient="horz" pos="2088">
          <p15:clr>
            <a:srgbClr val="F26B43"/>
          </p15:clr>
        </p15:guide>
        <p15:guide id="4294967295" orient="horz" pos="2232">
          <p15:clr>
            <a:srgbClr val="F26B43"/>
          </p15:clr>
        </p15:guide>
        <p15:guide id="4294967295" orient="horz" pos="3048">
          <p15:clr>
            <a:srgbClr val="F26B43"/>
          </p15:clr>
        </p15:guide>
        <p15:guide id="4294967295" orient="horz" pos="3192">
          <p15:clr>
            <a:srgbClr val="F26B43"/>
          </p15:clr>
        </p15:guide>
        <p15:guide id="4294967295" orient="horz" pos="40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00.xml"/><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1.xml"/><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2.xml"/><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3.xml"/><Relationship Id="rId1" Type="http://schemas.openxmlformats.org/officeDocument/2006/relationships/slideLayout" Target="../slideLayouts/slideLayout65.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4.xml"/><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05.xml"/><Relationship Id="rId1" Type="http://schemas.openxmlformats.org/officeDocument/2006/relationships/slideLayout" Target="../slideLayouts/slideLayout65.xml"/><Relationship Id="rId4" Type="http://schemas.openxmlformats.org/officeDocument/2006/relationships/image" Target="../media/image149.jpeg"/></Relationships>
</file>

<file path=ppt/slides/_rels/slide10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6.xml"/><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9.xml"/></Relationships>
</file>

<file path=ppt/slides/_rels/slide10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8.xml"/><Relationship Id="rId1" Type="http://schemas.openxmlformats.org/officeDocument/2006/relationships/slideLayout" Target="../slideLayouts/slideLayout7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9.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0.xml"/><Relationship Id="rId1" Type="http://schemas.openxmlformats.org/officeDocument/2006/relationships/slideLayout" Target="../slideLayouts/slideLayout78.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1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1.xml"/><Relationship Id="rId1" Type="http://schemas.openxmlformats.org/officeDocument/2006/relationships/slideLayout" Target="../slideLayouts/slideLayout78.xml"/></Relationships>
</file>

<file path=ppt/slides/_rels/slide11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2.xml"/><Relationship Id="rId1" Type="http://schemas.openxmlformats.org/officeDocument/2006/relationships/slideLayout" Target="../slideLayouts/slideLayout78.xml"/><Relationship Id="rId4" Type="http://schemas.openxmlformats.org/officeDocument/2006/relationships/image" Target="../media/image15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3.xml"/><Relationship Id="rId1" Type="http://schemas.openxmlformats.org/officeDocument/2006/relationships/slideLayout" Target="../slideLayouts/slideLayout78.xml"/></Relationships>
</file>

<file path=ppt/slides/_rels/slide11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4.xml"/><Relationship Id="rId1" Type="http://schemas.openxmlformats.org/officeDocument/2006/relationships/slideLayout" Target="../slideLayouts/slideLayout78.xml"/></Relationships>
</file>

<file path=ppt/slides/_rels/slide11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5.xml"/><Relationship Id="rId1" Type="http://schemas.openxmlformats.org/officeDocument/2006/relationships/slideLayout" Target="../slideLayouts/slideLayout78.xml"/><Relationship Id="rId4" Type="http://schemas.openxmlformats.org/officeDocument/2006/relationships/image" Target="../media/image162.jpeg"/></Relationships>
</file>

<file path=ppt/slides/_rels/slide11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6.xml"/><Relationship Id="rId1" Type="http://schemas.openxmlformats.org/officeDocument/2006/relationships/slideLayout" Target="../slideLayouts/slideLayout78.xml"/><Relationship Id="rId5" Type="http://schemas.openxmlformats.org/officeDocument/2006/relationships/image" Target="../media/image124.png"/><Relationship Id="rId4" Type="http://schemas.openxmlformats.org/officeDocument/2006/relationships/image" Target="../media/image16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7.xml"/><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8.xml"/><Relationship Id="rId1" Type="http://schemas.openxmlformats.org/officeDocument/2006/relationships/slideLayout" Target="../slideLayouts/slideLayout78.xml"/></Relationships>
</file>

<file path=ppt/slides/_rels/slide1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9.xml"/><Relationship Id="rId1" Type="http://schemas.openxmlformats.org/officeDocument/2006/relationships/slideLayout" Target="../slideLayouts/slideLayout78.xml"/><Relationship Id="rId4" Type="http://schemas.openxmlformats.org/officeDocument/2006/relationships/image" Target="../media/image16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0.xml"/><Relationship Id="rId1" Type="http://schemas.openxmlformats.org/officeDocument/2006/relationships/slideLayout" Target="../slideLayouts/slideLayout78.xml"/><Relationship Id="rId4" Type="http://schemas.openxmlformats.org/officeDocument/2006/relationships/image" Target="../media/image170.jpeg"/></Relationships>
</file>

<file path=ppt/slides/_rels/slide12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1.xml"/><Relationship Id="rId1" Type="http://schemas.openxmlformats.org/officeDocument/2006/relationships/slideLayout" Target="../slideLayouts/slideLayout78.xml"/><Relationship Id="rId4" Type="http://schemas.openxmlformats.org/officeDocument/2006/relationships/image" Target="../media/image172.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2.xml"/><Relationship Id="rId1" Type="http://schemas.openxmlformats.org/officeDocument/2006/relationships/slideLayout" Target="../slideLayouts/slideLayout78.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12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3.xml"/><Relationship Id="rId1" Type="http://schemas.openxmlformats.org/officeDocument/2006/relationships/slideLayout" Target="../slideLayouts/slideLayout78.xml"/></Relationships>
</file>

<file path=ppt/slides/_rels/slide12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24.xml"/><Relationship Id="rId1" Type="http://schemas.openxmlformats.org/officeDocument/2006/relationships/slideLayout" Target="../slideLayouts/slideLayout78.xml"/><Relationship Id="rId5" Type="http://schemas.openxmlformats.org/officeDocument/2006/relationships/image" Target="../media/image180.jpeg"/><Relationship Id="rId4" Type="http://schemas.openxmlformats.org/officeDocument/2006/relationships/image" Target="../media/image179.jpeg"/></Relationships>
</file>

<file path=ppt/slides/_rels/slide125.xml.rels><?xml version="1.0" encoding="UTF-8" standalone="yes"?>
<Relationships xmlns="http://schemas.openxmlformats.org/package/2006/relationships"><Relationship Id="rId3" Type="http://schemas.openxmlformats.org/officeDocument/2006/relationships/hyperlink" Target="https://www.dreamstime.com/portrait-female-doing-mamography-portrait-female-doing-mamography-image231108410" TargetMode="External"/><Relationship Id="rId7" Type="http://schemas.openxmlformats.org/officeDocument/2006/relationships/image" Target="../media/image183.jpeg"/><Relationship Id="rId2" Type="http://schemas.openxmlformats.org/officeDocument/2006/relationships/notesSlide" Target="../notesSlides/notesSlide125.xml"/><Relationship Id="rId1" Type="http://schemas.openxmlformats.org/officeDocument/2006/relationships/slideLayout" Target="../slideLayouts/slideLayout78.xml"/><Relationship Id="rId6" Type="http://schemas.openxmlformats.org/officeDocument/2006/relationships/hyperlink" Target="https://www.dreamstime.com/stock-photo-gastroscope-doctor-gastroenterologist-probe-to-perform-gastroscopy-colonoscopy-image71662273" TargetMode="External"/><Relationship Id="rId5" Type="http://schemas.openxmlformats.org/officeDocument/2006/relationships/image" Target="../media/image182.jpeg"/><Relationship Id="rId4" Type="http://schemas.openxmlformats.org/officeDocument/2006/relationships/image" Target="../media/image181.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6.xml"/><Relationship Id="rId1" Type="http://schemas.openxmlformats.org/officeDocument/2006/relationships/slideLayout" Target="../slideLayouts/slideLayout78.xml"/><Relationship Id="rId4" Type="http://schemas.openxmlformats.org/officeDocument/2006/relationships/image" Target="../media/image185.jpeg"/></Relationships>
</file>

<file path=ppt/slides/_rels/slide12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27.xml"/><Relationship Id="rId1" Type="http://schemas.openxmlformats.org/officeDocument/2006/relationships/slideLayout" Target="../slideLayouts/slideLayout78.xml"/></Relationships>
</file>

<file path=ppt/slides/_rels/slide1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28.xml"/><Relationship Id="rId1" Type="http://schemas.openxmlformats.org/officeDocument/2006/relationships/slideLayout" Target="../slideLayouts/slideLayout78.xml"/><Relationship Id="rId6" Type="http://schemas.openxmlformats.org/officeDocument/2006/relationships/image" Target="../media/image189.jpeg"/><Relationship Id="rId5" Type="http://schemas.openxmlformats.org/officeDocument/2006/relationships/image" Target="../media/image113.png"/><Relationship Id="rId4" Type="http://schemas.openxmlformats.org/officeDocument/2006/relationships/image" Target="../media/image188.jpeg"/></Relationships>
</file>

<file path=ppt/slides/_rels/slide1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9.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30.xml"/><Relationship Id="rId1" Type="http://schemas.openxmlformats.org/officeDocument/2006/relationships/slideLayout" Target="../slideLayouts/slideLayout78.xml"/></Relationships>
</file>

<file path=ppt/slides/_rels/slide13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31.xml"/><Relationship Id="rId1" Type="http://schemas.openxmlformats.org/officeDocument/2006/relationships/slideLayout" Target="../slideLayouts/slideLayout78.xml"/><Relationship Id="rId5" Type="http://schemas.openxmlformats.org/officeDocument/2006/relationships/image" Target="../media/image194.jpeg"/><Relationship Id="rId4" Type="http://schemas.openxmlformats.org/officeDocument/2006/relationships/image" Target="../media/image193.jpeg"/></Relationships>
</file>

<file path=ppt/slides/_rels/slide13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32.xml"/><Relationship Id="rId1" Type="http://schemas.openxmlformats.org/officeDocument/2006/relationships/slideLayout" Target="../slideLayouts/slideLayout7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33.xml"/><Relationship Id="rId1" Type="http://schemas.openxmlformats.org/officeDocument/2006/relationships/slideLayout" Target="../slideLayouts/slideLayout78.xml"/><Relationship Id="rId4" Type="http://schemas.openxmlformats.org/officeDocument/2006/relationships/image" Target="../media/image196.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4.xml"/><Relationship Id="rId1" Type="http://schemas.openxmlformats.org/officeDocument/2006/relationships/slideLayout" Target="../slideLayouts/slideLayout78.xml"/></Relationships>
</file>

<file path=ppt/slides/_rels/slide135.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35.xml"/><Relationship Id="rId1" Type="http://schemas.openxmlformats.org/officeDocument/2006/relationships/slideLayout" Target="../slideLayouts/slideLayout7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82.xml"/></Relationships>
</file>

<file path=ppt/slides/_rels/slide13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37.xml"/><Relationship Id="rId1" Type="http://schemas.openxmlformats.org/officeDocument/2006/relationships/slideLayout" Target="../slideLayouts/slideLayout88.xml"/></Relationships>
</file>

<file path=ppt/slides/_rels/slide138.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38.xml"/><Relationship Id="rId1" Type="http://schemas.openxmlformats.org/officeDocument/2006/relationships/slideLayout" Target="../slideLayouts/slideLayout12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g"/></Relationships>
</file>

<file path=ppt/slides/_rels/slide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9.xml"/><Relationship Id="rId1" Type="http://schemas.openxmlformats.org/officeDocument/2006/relationships/slideLayout" Target="../slideLayouts/slideLayout112.xml"/><Relationship Id="rId5" Type="http://schemas.openxmlformats.org/officeDocument/2006/relationships/image" Target="../media/image34.jpeg"/><Relationship Id="rId4" Type="http://schemas.openxmlformats.org/officeDocument/2006/relationships/image" Target="../media/image113.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40.xml"/><Relationship Id="rId1" Type="http://schemas.openxmlformats.org/officeDocument/2006/relationships/slideLayout" Target="../slideLayouts/slideLayout114.xml"/></Relationships>
</file>

<file path=ppt/slides/_rels/slide14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1.xml"/><Relationship Id="rId1" Type="http://schemas.openxmlformats.org/officeDocument/2006/relationships/slideLayout" Target="../slideLayouts/slideLayout89.xml"/></Relationships>
</file>

<file path=ppt/slides/_rels/slide14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2.xml"/><Relationship Id="rId1" Type="http://schemas.openxmlformats.org/officeDocument/2006/relationships/slideLayout" Target="../slideLayouts/slideLayout90.xml"/></Relationships>
</file>

<file path=ppt/slides/_rels/slide143.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3.xml"/><Relationship Id="rId1" Type="http://schemas.openxmlformats.org/officeDocument/2006/relationships/slideLayout" Target="../slideLayouts/slideLayout92.xml"/></Relationships>
</file>

<file path=ppt/slides/_rels/slide14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4.xml"/><Relationship Id="rId1" Type="http://schemas.openxmlformats.org/officeDocument/2006/relationships/slideLayout" Target="../slideLayouts/slideLayout100.xml"/><Relationship Id="rId5" Type="http://schemas.openxmlformats.org/officeDocument/2006/relationships/image" Target="../media/image208.jpeg"/><Relationship Id="rId4" Type="http://schemas.openxmlformats.org/officeDocument/2006/relationships/image" Target="../media/image207.jpeg"/></Relationships>
</file>

<file path=ppt/slides/_rels/slide14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5.xml"/><Relationship Id="rId1" Type="http://schemas.openxmlformats.org/officeDocument/2006/relationships/slideLayout" Target="../slideLayouts/slideLayout89.xml"/></Relationships>
</file>

<file path=ppt/slides/_rels/slide14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6.xml"/><Relationship Id="rId1" Type="http://schemas.openxmlformats.org/officeDocument/2006/relationships/slideLayout" Target="../slideLayouts/slideLayout111.xml"/></Relationships>
</file>

<file path=ppt/slides/_rels/slide14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47.xml"/><Relationship Id="rId1" Type="http://schemas.openxmlformats.org/officeDocument/2006/relationships/slideLayout" Target="../slideLayouts/slideLayout104.xml"/><Relationship Id="rId5" Type="http://schemas.openxmlformats.org/officeDocument/2006/relationships/image" Target="../media/image213.jpeg"/><Relationship Id="rId4" Type="http://schemas.openxmlformats.org/officeDocument/2006/relationships/image" Target="../media/image212.jpeg"/></Relationships>
</file>

<file path=ppt/slides/_rels/slide148.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2" Type="http://schemas.openxmlformats.org/officeDocument/2006/relationships/notesSlide" Target="../notesSlides/notesSlide148.xml"/><Relationship Id="rId1" Type="http://schemas.openxmlformats.org/officeDocument/2006/relationships/slideLayout" Target="../slideLayouts/slideLayout105.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14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49.xml"/><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0.xml"/><Relationship Id="rId1" Type="http://schemas.openxmlformats.org/officeDocument/2006/relationships/slideLayout" Target="../slideLayouts/slideLayout111.xml"/></Relationships>
</file>

<file path=ppt/slides/_rels/slide15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51.xml"/><Relationship Id="rId1" Type="http://schemas.openxmlformats.org/officeDocument/2006/relationships/slideLayout" Target="../slideLayouts/slideLayout111.xml"/></Relationships>
</file>

<file path=ppt/slides/_rels/slide152.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52.xml"/><Relationship Id="rId1" Type="http://schemas.openxmlformats.org/officeDocument/2006/relationships/slideLayout" Target="../slideLayouts/slideLayout104.xml"/><Relationship Id="rId5" Type="http://schemas.openxmlformats.org/officeDocument/2006/relationships/image" Target="../media/image224.jpeg"/><Relationship Id="rId4" Type="http://schemas.openxmlformats.org/officeDocument/2006/relationships/image" Target="../media/image223.jpeg"/></Relationships>
</file>

<file path=ppt/slides/_rels/slide15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53.xml"/><Relationship Id="rId1" Type="http://schemas.openxmlformats.org/officeDocument/2006/relationships/slideLayout" Target="../slideLayouts/slideLayout88.xml"/></Relationships>
</file>

<file path=ppt/slides/_rels/slide15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54.xml"/><Relationship Id="rId1" Type="http://schemas.openxmlformats.org/officeDocument/2006/relationships/slideLayout" Target="../slideLayouts/slideLayout92.xml"/></Relationships>
</file>

<file path=ppt/slides/_rels/slide15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55.xml"/><Relationship Id="rId1" Type="http://schemas.openxmlformats.org/officeDocument/2006/relationships/slideLayout" Target="../slideLayouts/slideLayout89.xml"/></Relationships>
</file>

<file path=ppt/slides/_rels/slide15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56.xml"/><Relationship Id="rId1" Type="http://schemas.openxmlformats.org/officeDocument/2006/relationships/slideLayout" Target="../slideLayouts/slideLayout111.xml"/></Relationships>
</file>

<file path=ppt/slides/_rels/slide15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57.xml"/><Relationship Id="rId1" Type="http://schemas.openxmlformats.org/officeDocument/2006/relationships/slideLayout" Target="../slideLayouts/slideLayout104.xml"/><Relationship Id="rId5" Type="http://schemas.openxmlformats.org/officeDocument/2006/relationships/image" Target="../media/image231.jpeg"/><Relationship Id="rId4" Type="http://schemas.openxmlformats.org/officeDocument/2006/relationships/image" Target="../media/image230.jpeg"/></Relationships>
</file>

<file path=ppt/slides/_rels/slide158.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58.xml"/><Relationship Id="rId1" Type="http://schemas.openxmlformats.org/officeDocument/2006/relationships/slideLayout" Target="../slideLayouts/slideLayout90.xml"/></Relationships>
</file>

<file path=ppt/slides/_rels/slide159.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59.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60.xml"/><Relationship Id="rId1" Type="http://schemas.openxmlformats.org/officeDocument/2006/relationships/slideLayout" Target="../slideLayouts/slideLayout104.xml"/><Relationship Id="rId5" Type="http://schemas.openxmlformats.org/officeDocument/2006/relationships/image" Target="../media/image236.jpeg"/><Relationship Id="rId4" Type="http://schemas.openxmlformats.org/officeDocument/2006/relationships/image" Target="../media/image235.jpeg"/></Relationships>
</file>

<file path=ppt/slides/_rels/slide161.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61.xml"/><Relationship Id="rId1" Type="http://schemas.openxmlformats.org/officeDocument/2006/relationships/slideLayout" Target="../slideLayouts/slideLayout10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17.xml"/></Relationships>
</file>

<file path=ppt/slides/_rels/slide163.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163.xml"/><Relationship Id="rId1" Type="http://schemas.openxmlformats.org/officeDocument/2006/relationships/slideLayout" Target="../slideLayouts/slideLayout124.xml"/><Relationship Id="rId4" Type="http://schemas.openxmlformats.org/officeDocument/2006/relationships/image" Target="../media/image239.jpeg"/></Relationships>
</file>

<file path=ppt/slides/_rels/slide16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4.xml"/><Relationship Id="rId1" Type="http://schemas.openxmlformats.org/officeDocument/2006/relationships/slideLayout" Target="../slideLayouts/slideLayout124.xml"/><Relationship Id="rId4" Type="http://schemas.openxmlformats.org/officeDocument/2006/relationships/image" Target="../media/image241.jpeg"/></Relationships>
</file>

<file path=ppt/slides/_rels/slide16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65.xml"/><Relationship Id="rId1" Type="http://schemas.openxmlformats.org/officeDocument/2006/relationships/slideLayout" Target="../slideLayouts/slideLayout124.xml"/></Relationships>
</file>

<file path=ppt/slides/_rels/slide16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66.xml"/><Relationship Id="rId1" Type="http://schemas.openxmlformats.org/officeDocument/2006/relationships/slideLayout" Target="../slideLayouts/slideLayout124.xml"/></Relationships>
</file>

<file path=ppt/slides/_rels/slide167.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167.xml"/><Relationship Id="rId1" Type="http://schemas.openxmlformats.org/officeDocument/2006/relationships/slideLayout" Target="../slideLayouts/slideLayout124.xml"/></Relationships>
</file>

<file path=ppt/slides/_rels/slide16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68.xml"/><Relationship Id="rId1" Type="http://schemas.openxmlformats.org/officeDocument/2006/relationships/slideLayout" Target="../slideLayouts/slideLayout124.xml"/></Relationships>
</file>

<file path=ppt/slides/_rels/slide16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69.xml"/><Relationship Id="rId1" Type="http://schemas.openxmlformats.org/officeDocument/2006/relationships/slideLayout" Target="../slideLayouts/slideLayout124.xml"/><Relationship Id="rId4" Type="http://schemas.openxmlformats.org/officeDocument/2006/relationships/image" Target="../media/image247.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70.xml.rels><?xml version="1.0" encoding="UTF-8" standalone="yes"?>
<Relationships xmlns="http://schemas.openxmlformats.org/package/2006/relationships"><Relationship Id="rId3" Type="http://schemas.openxmlformats.org/officeDocument/2006/relationships/hyperlink" Target="https://www.google.com/imgres?imgurl=https://mediaproxy.salon.com/width/1200/https://media.salon.com/2018/12/woman-in-hospital.jpg&amp;imgrefurl=https://www.salon.com/2019/05/27/what-if-we-treated-all-sick-people-the-way-we-treat-people-with-a-terminal-disease_partner/&amp;tbnid=Xqsf0-ZI-5hdqM&amp;vet=12ahUKEwi6td2op9r2AhUNYM0KHSFMB2EQMygUegUIARCIAg..i&amp;docid=_nV9OxPQeIjpFM&amp;w=1200&amp;h=810&amp;q=sick%20person&amp;client=firefox-b-1-d&amp;ved=2ahUKEwi6td2op9r2AhUNYM0KHSFMB2EQMygUegUIARCIAg" TargetMode="External"/><Relationship Id="rId2" Type="http://schemas.openxmlformats.org/officeDocument/2006/relationships/notesSlide" Target="../notesSlides/notesSlide170.xml"/><Relationship Id="rId1" Type="http://schemas.openxmlformats.org/officeDocument/2006/relationships/slideLayout" Target="../slideLayouts/slideLayout124.xml"/><Relationship Id="rId4" Type="http://schemas.openxmlformats.org/officeDocument/2006/relationships/image" Target="../media/image248.jpeg"/></Relationships>
</file>

<file path=ppt/slides/_rels/slide171.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71.xml"/><Relationship Id="rId1" Type="http://schemas.openxmlformats.org/officeDocument/2006/relationships/slideLayout" Target="../slideLayouts/slideLayout124.xml"/></Relationships>
</file>

<file path=ppt/slides/_rels/slide17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2.xml"/><Relationship Id="rId1" Type="http://schemas.openxmlformats.org/officeDocument/2006/relationships/slideLayout" Target="../slideLayouts/slideLayout124.xml"/><Relationship Id="rId4" Type="http://schemas.openxmlformats.org/officeDocument/2006/relationships/image" Target="../media/image251.jpeg"/></Relationships>
</file>

<file path=ppt/slides/_rels/slide173.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73.xml"/><Relationship Id="rId1" Type="http://schemas.openxmlformats.org/officeDocument/2006/relationships/slideLayout" Target="../slideLayouts/slideLayout124.xml"/></Relationships>
</file>

<file path=ppt/slides/_rels/slide1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4.xml"/><Relationship Id="rId1" Type="http://schemas.openxmlformats.org/officeDocument/2006/relationships/slideLayout" Target="../slideLayouts/slideLayout124.xml"/></Relationships>
</file>

<file path=ppt/slides/_rels/slide17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75.xml"/><Relationship Id="rId1" Type="http://schemas.openxmlformats.org/officeDocument/2006/relationships/slideLayout" Target="../slideLayouts/slideLayout124.xml"/></Relationships>
</file>

<file path=ppt/slides/_rels/slide17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76.xml"/><Relationship Id="rId1" Type="http://schemas.openxmlformats.org/officeDocument/2006/relationships/slideLayout" Target="../slideLayouts/slideLayout124.xml"/></Relationships>
</file>

<file path=ppt/slides/_rels/slide177.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77.xml"/><Relationship Id="rId1" Type="http://schemas.openxmlformats.org/officeDocument/2006/relationships/slideLayout" Target="../slideLayouts/slideLayout124.xml"/><Relationship Id="rId6" Type="http://schemas.openxmlformats.org/officeDocument/2006/relationships/image" Target="../media/image258.jpeg"/><Relationship Id="rId5" Type="http://schemas.openxmlformats.org/officeDocument/2006/relationships/image" Target="../media/image257.png"/><Relationship Id="rId4" Type="http://schemas.openxmlformats.org/officeDocument/2006/relationships/image" Target="../media/image256.jpeg"/></Relationships>
</file>

<file path=ppt/slides/_rels/slide178.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178.xml"/><Relationship Id="rId1" Type="http://schemas.openxmlformats.org/officeDocument/2006/relationships/slideLayout" Target="../slideLayouts/slideLayout129.xml"/></Relationships>
</file>

<file path=ppt/slides/_rels/slide17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179.xml"/><Relationship Id="rId1" Type="http://schemas.openxmlformats.org/officeDocument/2006/relationships/slideLayout" Target="../slideLayouts/slideLayout12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80.xml"/><Relationship Id="rId1" Type="http://schemas.openxmlformats.org/officeDocument/2006/relationships/slideLayout" Target="../slideLayouts/slideLayout124.xml"/></Relationships>
</file>

<file path=ppt/slides/_rels/slide181.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181.xml"/><Relationship Id="rId1" Type="http://schemas.openxmlformats.org/officeDocument/2006/relationships/slideLayout" Target="../slideLayouts/slideLayout124.xml"/><Relationship Id="rId5" Type="http://schemas.openxmlformats.org/officeDocument/2006/relationships/image" Target="../media/image264.jpeg"/><Relationship Id="rId4" Type="http://schemas.openxmlformats.org/officeDocument/2006/relationships/image" Target="../media/image263.jpeg"/></Relationships>
</file>

<file path=ppt/slides/_rels/slide18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5.jpeg"/><Relationship Id="rId7" Type="http://schemas.openxmlformats.org/officeDocument/2006/relationships/diagramColors" Target="../diagrams/colors2.xml"/><Relationship Id="rId2" Type="http://schemas.openxmlformats.org/officeDocument/2006/relationships/notesSlide" Target="../notesSlides/notesSlide182.xml"/><Relationship Id="rId1" Type="http://schemas.openxmlformats.org/officeDocument/2006/relationships/slideLayout" Target="../slideLayouts/slideLayout1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66.jpeg"/></Relationships>
</file>

<file path=ppt/slides/_rels/slide183.xml.rels><?xml version="1.0" encoding="UTF-8" standalone="yes"?>
<Relationships xmlns="http://schemas.openxmlformats.org/package/2006/relationships"><Relationship Id="rId3" Type="http://schemas.openxmlformats.org/officeDocument/2006/relationships/image" Target="../media/image267.jpg"/><Relationship Id="rId2" Type="http://schemas.openxmlformats.org/officeDocument/2006/relationships/notesSlide" Target="../notesSlides/notesSlide183.xml"/><Relationship Id="rId1" Type="http://schemas.openxmlformats.org/officeDocument/2006/relationships/slideLayout" Target="../slideLayouts/slideLayout124.xml"/><Relationship Id="rId4" Type="http://schemas.openxmlformats.org/officeDocument/2006/relationships/image" Target="../media/image268.jpeg"/></Relationships>
</file>

<file path=ppt/slides/_rels/slide184.xml.rels><?xml version="1.0" encoding="UTF-8" standalone="yes"?>
<Relationships xmlns="http://schemas.openxmlformats.org/package/2006/relationships"><Relationship Id="rId3" Type="http://schemas.openxmlformats.org/officeDocument/2006/relationships/hyperlink" Target="https://espanol.smokefree.gov/retos-cuando-deja-fumar/identifique-sus-desencadenantes" TargetMode="External"/><Relationship Id="rId2" Type="http://schemas.openxmlformats.org/officeDocument/2006/relationships/notesSlide" Target="../notesSlides/notesSlide184.xml"/><Relationship Id="rId1" Type="http://schemas.openxmlformats.org/officeDocument/2006/relationships/slideLayout" Target="../slideLayouts/slideLayout124.xml"/><Relationship Id="rId5" Type="http://schemas.openxmlformats.org/officeDocument/2006/relationships/image" Target="../media/image269.jpeg"/><Relationship Id="rId4" Type="http://schemas.openxmlformats.org/officeDocument/2006/relationships/hyperlink" Target="https://healthland.time.com/category/medicine/tobacco/"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5.xml"/><Relationship Id="rId1" Type="http://schemas.openxmlformats.org/officeDocument/2006/relationships/slideLayout" Target="../slideLayouts/slideLayout12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28.xml"/></Relationships>
</file>

<file path=ppt/slides/_rels/slide18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187.xml"/><Relationship Id="rId1" Type="http://schemas.openxmlformats.org/officeDocument/2006/relationships/slideLayout" Target="../slideLayouts/slideLayout134.xml"/></Relationships>
</file>

<file path=ppt/slides/_rels/slide188.xml.rels><?xml version="1.0" encoding="UTF-8" standalone="yes"?>
<Relationships xmlns="http://schemas.openxmlformats.org/package/2006/relationships"><Relationship Id="rId3" Type="http://schemas.openxmlformats.org/officeDocument/2006/relationships/image" Target="../media/image272.jpg"/><Relationship Id="rId2" Type="http://schemas.openxmlformats.org/officeDocument/2006/relationships/notesSlide" Target="../notesSlides/notesSlide188.xml"/><Relationship Id="rId1" Type="http://schemas.openxmlformats.org/officeDocument/2006/relationships/slideLayout" Target="../slideLayouts/slideLayout140.xml"/></Relationships>
</file>

<file path=ppt/slides/_rels/slide189.xml.rels><?xml version="1.0" encoding="UTF-8" standalone="yes"?>
<Relationships xmlns="http://schemas.openxmlformats.org/package/2006/relationships"><Relationship Id="rId3" Type="http://schemas.openxmlformats.org/officeDocument/2006/relationships/image" Target="../media/image273.jpeg"/><Relationship Id="rId7" Type="http://schemas.openxmlformats.org/officeDocument/2006/relationships/image" Target="../media/image277.jpeg"/><Relationship Id="rId2" Type="http://schemas.openxmlformats.org/officeDocument/2006/relationships/notesSlide" Target="../notesSlides/notesSlide189.xml"/><Relationship Id="rId1" Type="http://schemas.openxmlformats.org/officeDocument/2006/relationships/slideLayout" Target="../slideLayouts/slideLayout141.x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274.jpeg"/><Relationship Id="rId7" Type="http://schemas.openxmlformats.org/officeDocument/2006/relationships/image" Target="../media/image279.jpeg"/><Relationship Id="rId2" Type="http://schemas.openxmlformats.org/officeDocument/2006/relationships/notesSlide" Target="../notesSlides/notesSlide190.xml"/><Relationship Id="rId1" Type="http://schemas.openxmlformats.org/officeDocument/2006/relationships/slideLayout" Target="../slideLayouts/slideLayout141.xml"/><Relationship Id="rId6" Type="http://schemas.openxmlformats.org/officeDocument/2006/relationships/image" Target="../media/image278.jpeg"/><Relationship Id="rId5" Type="http://schemas.openxmlformats.org/officeDocument/2006/relationships/image" Target="../media/image277.jpeg"/><Relationship Id="rId4" Type="http://schemas.openxmlformats.org/officeDocument/2006/relationships/image" Target="../media/image275.jpeg"/></Relationships>
</file>

<file path=ppt/slides/_rels/slide191.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191.xml"/><Relationship Id="rId1" Type="http://schemas.openxmlformats.org/officeDocument/2006/relationships/slideLayout" Target="../slideLayouts/slideLayout136.xml"/><Relationship Id="rId5" Type="http://schemas.openxmlformats.org/officeDocument/2006/relationships/image" Target="../media/image282.jpeg"/><Relationship Id="rId4" Type="http://schemas.openxmlformats.org/officeDocument/2006/relationships/image" Target="../media/image281.jpeg"/></Relationships>
</file>

<file path=ppt/slides/_rels/slide192.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92.xml"/><Relationship Id="rId1" Type="http://schemas.openxmlformats.org/officeDocument/2006/relationships/slideLayout" Target="../slideLayouts/slideLayout140.xml"/><Relationship Id="rId4" Type="http://schemas.openxmlformats.org/officeDocument/2006/relationships/image" Target="../media/image278.jpeg"/></Relationships>
</file>

<file path=ppt/slides/_rels/slide19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93.xml"/><Relationship Id="rId1" Type="http://schemas.openxmlformats.org/officeDocument/2006/relationships/slideLayout" Target="../slideLayouts/slideLayout140.xml"/><Relationship Id="rId4" Type="http://schemas.openxmlformats.org/officeDocument/2006/relationships/image" Target="../media/image284.jpeg"/></Relationships>
</file>

<file path=ppt/slides/_rels/slide19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194.xml"/><Relationship Id="rId1" Type="http://schemas.openxmlformats.org/officeDocument/2006/relationships/slideLayout" Target="../slideLayouts/slideLayout139.xml"/></Relationships>
</file>

<file path=ppt/slides/_rels/slide195.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195.xml"/><Relationship Id="rId1" Type="http://schemas.openxmlformats.org/officeDocument/2006/relationships/slideLayout" Target="../slideLayouts/slideLayout143.xml"/><Relationship Id="rId6" Type="http://schemas.openxmlformats.org/officeDocument/2006/relationships/image" Target="../media/image289.jpeg"/><Relationship Id="rId5" Type="http://schemas.openxmlformats.org/officeDocument/2006/relationships/image" Target="../media/image288.jpeg"/><Relationship Id="rId4" Type="http://schemas.openxmlformats.org/officeDocument/2006/relationships/image" Target="../media/image287.jpeg"/></Relationships>
</file>

<file path=ppt/slides/_rels/slide196.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196.xml"/><Relationship Id="rId1" Type="http://schemas.openxmlformats.org/officeDocument/2006/relationships/slideLayout" Target="../slideLayouts/slideLayout137.xml"/></Relationships>
</file>

<file path=ppt/slides/_rels/slide197.xml.rels><?xml version="1.0" encoding="UTF-8" standalone="yes"?>
<Relationships xmlns="http://schemas.openxmlformats.org/package/2006/relationships"><Relationship Id="rId3" Type="http://schemas.openxmlformats.org/officeDocument/2006/relationships/image" Target="../media/image291.jpg"/><Relationship Id="rId2" Type="http://schemas.openxmlformats.org/officeDocument/2006/relationships/notesSlide" Target="../notesSlides/notesSlide197.xml"/><Relationship Id="rId1" Type="http://schemas.openxmlformats.org/officeDocument/2006/relationships/slideLayout" Target="../slideLayouts/slideLayout138.xml"/></Relationships>
</file>

<file path=ppt/slides/_rels/slide198.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198.xml"/><Relationship Id="rId1" Type="http://schemas.openxmlformats.org/officeDocument/2006/relationships/slideLayout" Target="../slideLayouts/slideLayout140.xml"/></Relationships>
</file>

<file path=ppt/slides/_rels/slide199.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199.xml"/><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4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3.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44.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31.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41.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42.xml"/><Relationship Id="rId5" Type="http://schemas.openxmlformats.org/officeDocument/2006/relationships/image" Target="../media/image78.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54.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5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7.xml"/><Relationship Id="rId1" Type="http://schemas.openxmlformats.org/officeDocument/2006/relationships/slideLayout" Target="../slideLayouts/slideLayout61.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8.xml"/><Relationship Id="rId1" Type="http://schemas.openxmlformats.org/officeDocument/2006/relationships/slideLayout" Target="../slideLayouts/slideLayout62.xml"/></Relationships>
</file>

<file path=ppt/slides/_rels/slide5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63.xml"/><Relationship Id="rId4" Type="http://schemas.openxmlformats.org/officeDocument/2006/relationships/image" Target="../media/image34.jpeg"/></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1.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2.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3.xml"/><Relationship Id="rId1" Type="http://schemas.openxmlformats.org/officeDocument/2006/relationships/slideLayout" Target="../slideLayouts/slideLayout61.xml"/></Relationships>
</file>

<file path=ppt/slides/_rels/slide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4.xml"/><Relationship Id="rId1" Type="http://schemas.openxmlformats.org/officeDocument/2006/relationships/slideLayout" Target="../slideLayouts/slideLayout61.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5.xml"/><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57.xml"/><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7.xml"/><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9.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1.xml"/><Relationship Id="rId1" Type="http://schemas.openxmlformats.org/officeDocument/2006/relationships/slideLayout" Target="../slideLayouts/slideLayout55.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2.xml"/><Relationship Id="rId1" Type="http://schemas.openxmlformats.org/officeDocument/2006/relationships/slideLayout" Target="../slideLayouts/slideLayout51.xml"/><Relationship Id="rId4" Type="http://schemas.openxmlformats.org/officeDocument/2006/relationships/image" Target="../media/image100.jpeg"/></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3.xml"/><Relationship Id="rId1" Type="http://schemas.openxmlformats.org/officeDocument/2006/relationships/slideLayout" Target="../slideLayouts/slideLayout55.xml"/></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4.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5.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6.xml"/><Relationship Id="rId1" Type="http://schemas.openxmlformats.org/officeDocument/2006/relationships/slideLayout" Target="../slideLayouts/slideLayout51.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7.xml"/><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75.xml"/><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1.xml"/><Relationship Id="rId1" Type="http://schemas.openxmlformats.org/officeDocument/2006/relationships/slideLayout" Target="../slideLayouts/slideLayout76.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2.xml"/><Relationship Id="rId1" Type="http://schemas.openxmlformats.org/officeDocument/2006/relationships/slideLayout" Target="../slideLayouts/slideLayout64.xml"/><Relationship Id="rId6" Type="http://schemas.openxmlformats.org/officeDocument/2006/relationships/image" Target="../media/image34.jpeg"/><Relationship Id="rId5" Type="http://schemas.openxmlformats.org/officeDocument/2006/relationships/image" Target="../media/image114.png"/><Relationship Id="rId4" Type="http://schemas.openxmlformats.org/officeDocument/2006/relationships/image" Target="../media/image113.png"/></Relationships>
</file>

<file path=ppt/slides/_rels/slide83.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83.xml"/><Relationship Id="rId1" Type="http://schemas.openxmlformats.org/officeDocument/2006/relationships/slideLayout" Target="../slideLayouts/slideLayout65.xml"/><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4.xml"/><Relationship Id="rId1" Type="http://schemas.openxmlformats.org/officeDocument/2006/relationships/slideLayout" Target="../slideLayouts/slideLayout69.xml"/></Relationships>
</file>

<file path=ppt/slides/_rels/slide8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5.xml"/><Relationship Id="rId1" Type="http://schemas.openxmlformats.org/officeDocument/2006/relationships/slideLayout" Target="../slideLayouts/slideLayout65.xml"/></Relationships>
</file>

<file path=ppt/slides/_rels/slide8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6.xml"/><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7.xml"/><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8.xml"/><Relationship Id="rId1" Type="http://schemas.openxmlformats.org/officeDocument/2006/relationships/slideLayout" Target="../slideLayouts/slideLayout65.xml"/></Relationships>
</file>

<file path=ppt/slides/_rels/slide89.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notesSlide" Target="../notesSlides/notesSlide89.xml"/><Relationship Id="rId1" Type="http://schemas.openxmlformats.org/officeDocument/2006/relationships/slideLayout" Target="../slideLayouts/slideLayout65.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0.xml"/><Relationship Id="rId1" Type="http://schemas.openxmlformats.org/officeDocument/2006/relationships/slideLayout" Target="../slideLayouts/slideLayout65.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127.jpeg"/></Relationships>
</file>

<file path=ppt/slides/_rels/slide9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1.xml"/><Relationship Id="rId1" Type="http://schemas.openxmlformats.org/officeDocument/2006/relationships/slideLayout" Target="../slideLayouts/slideLayout65.xml"/></Relationships>
</file>

<file path=ppt/slides/_rels/slide9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2.xml"/><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93.xml"/><Relationship Id="rId1" Type="http://schemas.openxmlformats.org/officeDocument/2006/relationships/slideLayout" Target="../slideLayouts/slideLayout65.xml"/></Relationships>
</file>

<file path=ppt/slides/_rels/slide9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4.xml"/><Relationship Id="rId1" Type="http://schemas.openxmlformats.org/officeDocument/2006/relationships/slideLayout" Target="../slideLayouts/slideLayout65.xml"/><Relationship Id="rId4" Type="http://schemas.openxmlformats.org/officeDocument/2006/relationships/image" Target="../media/image134.jpeg"/></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95.xml"/><Relationship Id="rId1" Type="http://schemas.openxmlformats.org/officeDocument/2006/relationships/slideLayout" Target="../slideLayouts/slideLayout65.xml"/></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6.xml"/><Relationship Id="rId1" Type="http://schemas.openxmlformats.org/officeDocument/2006/relationships/slideLayout" Target="../slideLayouts/slideLayout65.xml"/><Relationship Id="rId4" Type="http://schemas.openxmlformats.org/officeDocument/2006/relationships/image" Target="../media/image137.jpeg"/></Relationships>
</file>

<file path=ppt/slides/_rels/slide9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97.xml"/><Relationship Id="rId1" Type="http://schemas.openxmlformats.org/officeDocument/2006/relationships/slideLayout" Target="../slideLayouts/slideLayout65.xml"/><Relationship Id="rId5" Type="http://schemas.openxmlformats.org/officeDocument/2006/relationships/image" Target="../media/image140.jpeg"/><Relationship Id="rId4" Type="http://schemas.openxmlformats.org/officeDocument/2006/relationships/image" Target="../media/image139.jpeg"/></Relationships>
</file>

<file path=ppt/slides/_rels/slide9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8.xml"/><Relationship Id="rId1" Type="http://schemas.openxmlformats.org/officeDocument/2006/relationships/slideLayout" Target="../slideLayouts/slideLayout65.xml"/></Relationships>
</file>

<file path=ppt/slides/_rels/slide9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9.xml"/><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D23637CC-D341-1E21-29A9-B859199FC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xmlns="" id="{E93CFE69-79B0-440B-949E-DA17AD834A10}"/>
              </a:ext>
              <a:ext uri="{C183D7F6-B498-43B3-948B-1728B52AA6E4}">
                <adec:decorative xmlns:adec="http://schemas.microsoft.com/office/drawing/2017/decorative" xmlns="" val="1"/>
              </a:ext>
            </a:extLst>
          </p:cNvPr>
          <p:cNvSpPr/>
          <p:nvPr/>
        </p:nvSpPr>
        <p:spPr>
          <a:xfrm>
            <a:off x="735300" y="0"/>
            <a:ext cx="397957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xmlns="" id="{5170152F-4BDD-EA4D-B3D1-E9A87974CFC0}"/>
              </a:ext>
            </a:extLst>
          </p:cNvPr>
          <p:cNvSpPr txBox="1"/>
          <p:nvPr/>
        </p:nvSpPr>
        <p:spPr bwMode="gray">
          <a:xfrm>
            <a:off x="821994" y="1002029"/>
            <a:ext cx="3806185" cy="577081"/>
          </a:xfrm>
          <a:prstGeom prst="rect">
            <a:avLst/>
          </a:prstGeom>
          <a:noFill/>
        </p:spPr>
        <p:txBody>
          <a:bodyPr wrap="square" rtlCol="0">
            <a:spAutoFit/>
          </a:bodyPr>
          <a:lstStyle/>
          <a:p>
            <a:pPr>
              <a:lnSpc>
                <a:spcPct val="90000"/>
              </a:lnSpc>
            </a:pPr>
            <a:r>
              <a:rPr lang="en-US" sz="3500" b="1" noProof="1">
                <a:gradFill>
                  <a:gsLst>
                    <a:gs pos="0">
                      <a:schemeClr val="accent1"/>
                    </a:gs>
                    <a:gs pos="51300">
                      <a:schemeClr val="accent2"/>
                    </a:gs>
                    <a:gs pos="100000">
                      <a:schemeClr val="accent3"/>
                    </a:gs>
                  </a:gsLst>
                  <a:lin ang="0" scaled="0"/>
                </a:gradFill>
              </a:rPr>
              <a:t>¡BIENVENIDOS!</a:t>
            </a:r>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926496" y="2364300"/>
            <a:ext cx="3571782" cy="2387600"/>
          </a:xfrm>
        </p:spPr>
        <p:txBody>
          <a:bodyPr/>
          <a:lstStyle/>
          <a:p>
            <a:r>
              <a:rPr lang="es-MX" dirty="0" smtClean="0"/>
              <a:t>Controlando la </a:t>
            </a:r>
            <a:r>
              <a:rPr lang="es-MX" dirty="0"/>
              <a:t>diabetes</a:t>
            </a:r>
          </a:p>
        </p:txBody>
      </p:sp>
      <p:cxnSp>
        <p:nvCxnSpPr>
          <p:cNvPr id="16" name="Straight Connector 15">
            <a:extLst>
              <a:ext uri="{FF2B5EF4-FFF2-40B4-BE49-F238E27FC236}">
                <a16:creationId xmlns:a16="http://schemas.microsoft.com/office/drawing/2014/main" xmlns="" id="{F3753AF9-461F-4049-BB9D-621E76A51470}"/>
              </a:ext>
              <a:ext uri="{C183D7F6-B498-43B3-948B-1728B52AA6E4}">
                <adec:decorative xmlns:adec="http://schemas.microsoft.com/office/drawing/2017/decorative" xmlns="" val="1"/>
              </a:ext>
            </a:extLst>
          </p:cNvPr>
          <p:cNvCxnSpPr>
            <a:cxnSpLocks/>
          </p:cNvCxnSpPr>
          <p:nvPr/>
        </p:nvCxnSpPr>
        <p:spPr>
          <a:xfrm>
            <a:off x="901096" y="49022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958224"/>
      </p:ext>
    </p:extLst>
  </p:cSld>
  <p:clrMapOvr>
    <a:masterClrMapping/>
  </p:clrMapOvr>
  <mc:AlternateContent xmlns:mc="http://schemas.openxmlformats.org/markup-compatibility/2006" xmlns:p14="http://schemas.microsoft.com/office/powerpoint/2010/main">
    <mc:Choice Requires="p14">
      <p:transition spd="slow" p14:dur="2000" advTm="48741"/>
    </mc:Choice>
    <mc:Fallback xmlns="">
      <p:transition spd="slow" advTm="487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3" cstate="print"/>
          <a:srcRect t="10594" b="10594"/>
          <a:stretch>
            <a:fillRect/>
          </a:stretch>
        </p:blipFill>
        <p:spPr/>
      </p:pic>
      <p:sp>
        <p:nvSpPr>
          <p:cNvPr id="30" name="Rectangle 29">
            <a:extLst>
              <a:ext uri="{FF2B5EF4-FFF2-40B4-BE49-F238E27FC236}">
                <a16:creationId xmlns:a16="http://schemas.microsoft.com/office/drawing/2014/main" xmlns="" id="{2AFED906-603E-4575-A8EB-18849F6201A6}"/>
              </a:ext>
              <a:ext uri="{C183D7F6-B498-43B3-948B-1728B52AA6E4}">
                <adec:decorative xmlns:adec="http://schemas.microsoft.com/office/drawing/2017/decorative" xmlns=""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3055628" y="3405700"/>
            <a:ext cx="6299682" cy="2387600"/>
          </a:xfrm>
        </p:spPr>
        <p:txBody>
          <a:bodyPr/>
          <a:lstStyle/>
          <a:p>
            <a:r>
              <a:rPr lang="es-MX" dirty="0"/>
              <a:t>¡¡¡ Pero me siento bien !!!</a:t>
            </a:r>
          </a:p>
        </p:txBody>
      </p:sp>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42867"/>
    </mc:Choice>
    <mc:Fallback xmlns="">
      <p:transition spd="slow" advTm="42867"/>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issing wheel&quot;">
            <a:extLst>
              <a:ext uri="{FF2B5EF4-FFF2-40B4-BE49-F238E27FC236}">
                <a16:creationId xmlns:a16="http://schemas.microsoft.com/office/drawing/2014/main" xmlns="" id="{474E60F7-C15A-1B04-8A47-D4DFA83B57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47" y="10"/>
            <a:ext cx="12191999" cy="6857990"/>
          </a:xfrm>
          <a:prstGeom prst="rect">
            <a:avLst/>
          </a:prstGeom>
          <a:noFill/>
        </p:spPr>
      </p:pic>
      <p:sp>
        <p:nvSpPr>
          <p:cNvPr id="53250" name="Title 1"/>
          <p:cNvSpPr>
            <a:spLocks noGrp="1"/>
          </p:cNvSpPr>
          <p:nvPr>
            <p:ph type="title"/>
          </p:nvPr>
        </p:nvSpPr>
        <p:spPr>
          <a:xfrm>
            <a:off x="838199" y="4272030"/>
            <a:ext cx="3515591" cy="1881559"/>
          </a:xfrm>
        </p:spPr>
        <p:txBody>
          <a:bodyPr vert="horz" lIns="91440" tIns="45720" rIns="91440" bIns="45720" rtlCol="0">
            <a:normAutofit/>
          </a:bodyPr>
          <a:lstStyle/>
          <a:p>
            <a:r>
              <a:rPr lang="en-US" sz="32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rPr>
              <a:t> </a:t>
            </a:r>
            <a:r>
              <a:rPr lang="en-US" sz="3200" dirty="0">
                <a:solidFill>
                  <a:schemeClr val="bg1"/>
                </a:solidFill>
              </a:rPr>
              <a:t/>
            </a:r>
            <a:br>
              <a:rPr lang="en-US" sz="3200" dirty="0">
                <a:solidFill>
                  <a:schemeClr val="bg1"/>
                </a:solidFill>
              </a:rPr>
            </a:br>
            <a:endParaRPr lang="en-US" sz="3200" dirty="0">
              <a:solidFill>
                <a:schemeClr val="bg1"/>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3" name="Rectangle 2">
            <a:extLst>
              <a:ext uri="{FF2B5EF4-FFF2-40B4-BE49-F238E27FC236}">
                <a16:creationId xmlns:a16="http://schemas.microsoft.com/office/drawing/2014/main" xmlns="" id="{69B8F2CB-AD7A-39A3-9B49-D993C39D1DD2}"/>
              </a:ext>
            </a:extLst>
          </p:cNvPr>
          <p:cNvSpPr/>
          <p:nvPr/>
        </p:nvSpPr>
        <p:spPr>
          <a:xfrm>
            <a:off x="-3047" y="6153589"/>
            <a:ext cx="12191999" cy="70440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4" name="Content Placeholder 3"/>
          <p:cNvSpPr>
            <a:spLocks noGrp="1"/>
          </p:cNvSpPr>
          <p:nvPr>
            <p:ph idx="1"/>
          </p:nvPr>
        </p:nvSpPr>
        <p:spPr>
          <a:xfrm>
            <a:off x="3726401" y="6309145"/>
            <a:ext cx="6583908" cy="548855"/>
          </a:xfrm>
        </p:spPr>
        <p:txBody>
          <a:bodyPr vert="horz" lIns="91440" tIns="45720" rIns="91440" bIns="45720" rtlCol="0" anchor="ctr">
            <a:normAutofit fontScale="77500" lnSpcReduction="20000"/>
          </a:bodyPr>
          <a:lstStyle/>
          <a:p>
            <a:pPr marL="0" indent="0">
              <a:buNone/>
            </a:pPr>
            <a:r>
              <a:rPr lang="en-US" sz="5000" dirty="0">
                <a:solidFill>
                  <a:schemeClr val="bg1"/>
                </a:solidFill>
              </a:rPr>
              <a:t>TODO ESTÁ CONECTADO</a:t>
            </a:r>
          </a:p>
        </p:txBody>
      </p:sp>
    </p:spTree>
    <p:extLst>
      <p:ext uri="{BB962C8B-B14F-4D97-AF65-F5344CB8AC3E}">
        <p14:creationId xmlns:p14="http://schemas.microsoft.com/office/powerpoint/2010/main" val="1874024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CA113413-CA6D-4090-AF18-6A279D02EB7B}"/>
              </a:ext>
            </a:extLst>
          </p:cNvPr>
          <p:cNvSpPr>
            <a:spLocks noGrp="1"/>
          </p:cNvSpPr>
          <p:nvPr>
            <p:ph type="title"/>
          </p:nvPr>
        </p:nvSpPr>
        <p:spPr>
          <a:xfrm>
            <a:off x="515057" y="1884175"/>
            <a:ext cx="5285605" cy="2426297"/>
          </a:xfrm>
        </p:spPr>
        <p:txBody>
          <a:bodyPr>
            <a:normAutofit/>
          </a:bodyPr>
          <a:lstStyle/>
          <a:p>
            <a:pPr>
              <a:spcBef>
                <a:spcPts val="0"/>
              </a:spcBef>
            </a:pPr>
            <a:r>
              <a:rPr lang="en-US" sz="50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MEDICAMENTOS</a:t>
            </a:r>
          </a:p>
          <a:p>
            <a:endParaRPr lang="en-US" sz="5000" dirty="0">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63491" name="Content Placeholder 2"/>
          <p:cNvSpPr>
            <a:spLocks noGrp="1"/>
          </p:cNvSpPr>
          <p:nvPr>
            <p:ph idx="1"/>
          </p:nvPr>
        </p:nvSpPr>
        <p:spPr>
          <a:xfrm>
            <a:off x="518474" y="1774372"/>
            <a:ext cx="4064409" cy="2754086"/>
          </a:xfrm>
        </p:spPr>
        <p:txBody>
          <a:bodyPr anchor="t">
            <a:normAutofit/>
          </a:bodyPr>
          <a:lstStyle/>
          <a:p>
            <a:pPr eaLnBrk="1" hangingPunct="1"/>
            <a:endParaRPr lang="en-US" sz="1800"/>
          </a:p>
          <a:p>
            <a:pPr eaLnBrk="1" hangingPunct="1"/>
            <a:endParaRPr lang="en-US" sz="1800"/>
          </a:p>
        </p:txBody>
      </p:sp>
      <p:sp>
        <p:nvSpPr>
          <p:cNvPr id="5" name="TextBox 4"/>
          <p:cNvSpPr txBox="1"/>
          <p:nvPr/>
        </p:nvSpPr>
        <p:spPr>
          <a:xfrm>
            <a:off x="9182100" y="2762250"/>
            <a:ext cx="184731" cy="369332"/>
          </a:xfrm>
          <a:prstGeom prst="rect">
            <a:avLst/>
          </a:prstGeom>
          <a:noFill/>
        </p:spPr>
        <p:txBody>
          <a:bodyPr wrap="none" rtlCol="0" anchor="t">
            <a:spAutoFit/>
          </a:bodyPr>
          <a:lstStyle/>
          <a:p>
            <a:endParaRPr lang="en-US" dirty="0">
              <a:solidFill>
                <a:prstClr val="white"/>
              </a:solidFill>
            </a:endParaRPr>
          </a:p>
        </p:txBody>
      </p:sp>
      <p:pic>
        <p:nvPicPr>
          <p:cNvPr id="2" name="Picture 3">
            <a:extLst>
              <a:ext uri="{FF2B5EF4-FFF2-40B4-BE49-F238E27FC236}">
                <a16:creationId xmlns:a16="http://schemas.microsoft.com/office/drawing/2014/main" xmlns="" id="{E1702247-5625-1036-AB46-6C8043391C4C}"/>
              </a:ext>
            </a:extLst>
          </p:cNvPr>
          <p:cNvPicPr>
            <a:picLocks noChangeAspect="1"/>
          </p:cNvPicPr>
          <p:nvPr/>
        </p:nvPicPr>
        <p:blipFill>
          <a:blip r:embed="rId3"/>
          <a:stretch>
            <a:fillRect/>
          </a:stretch>
        </p:blipFill>
        <p:spPr bwMode="auto">
          <a:xfrm>
            <a:off x="6242589" y="0"/>
            <a:ext cx="4886324" cy="6858000"/>
          </a:xfrm>
          <a:prstGeom prst="rect">
            <a:avLst/>
          </a:prstGeom>
          <a:noFill/>
        </p:spPr>
      </p:pic>
    </p:spTree>
    <p:extLst>
      <p:ext uri="{BB962C8B-B14F-4D97-AF65-F5344CB8AC3E}">
        <p14:creationId xmlns:p14="http://schemas.microsoft.com/office/powerpoint/2010/main" val="2114038698"/>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2" name="Rectangle 57351">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a:extLst>
              <a:ext uri="{FF2B5EF4-FFF2-40B4-BE49-F238E27FC236}">
                <a16:creationId xmlns:a16="http://schemas.microsoft.com/office/drawing/2014/main" xmlns="" id="{11D0D130-7B3D-4409-BA18-52D3E7AF559E}"/>
              </a:ext>
            </a:extLst>
          </p:cNvPr>
          <p:cNvSpPr>
            <a:spLocks noGrp="1"/>
          </p:cNvSpPr>
          <p:nvPr>
            <p:ph type="title"/>
          </p:nvPr>
        </p:nvSpPr>
        <p:spPr>
          <a:xfrm>
            <a:off x="640080" y="325369"/>
            <a:ext cx="4368602" cy="1956841"/>
          </a:xfrm>
        </p:spPr>
        <p:txBody>
          <a:bodyPr anchor="b">
            <a:normAutofit/>
          </a:bodyPr>
          <a:lstStyle/>
          <a:p>
            <a:pPr>
              <a:spcBef>
                <a:spcPts val="0"/>
              </a:spcBef>
            </a:pPr>
            <a:r>
              <a:rPr lang="en-US" sz="54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Alimentación</a:t>
            </a:r>
          </a:p>
          <a:p>
            <a:endParaRPr lang="en-US" sz="54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7354"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347" name="Content Placeholder 2"/>
          <p:cNvSpPr>
            <a:spLocks noGrp="1"/>
          </p:cNvSpPr>
          <p:nvPr>
            <p:ph idx="1"/>
          </p:nvPr>
        </p:nvSpPr>
        <p:spPr>
          <a:xfrm>
            <a:off x="640080" y="2872899"/>
            <a:ext cx="4243589" cy="3320668"/>
          </a:xfrm>
        </p:spPr>
        <p:txBody>
          <a:bodyPr>
            <a:normAutofit/>
          </a:bodyPr>
          <a:lstStyle/>
          <a:p>
            <a:pPr eaLnBrk="1" hangingPunct="1">
              <a:buFont typeface="Wingdings 2" pitchFamily="-89" charset="2"/>
              <a:buNone/>
            </a:pPr>
            <a:endParaRPr lang="en-US" sz="2200"/>
          </a:p>
          <a:p>
            <a:pPr eaLnBrk="1" hangingPunct="1">
              <a:buFont typeface="Wingdings 2" pitchFamily="-89" charset="2"/>
              <a:buNone/>
            </a:pPr>
            <a:endParaRPr lang="en-US" sz="2200"/>
          </a:p>
        </p:txBody>
      </p:sp>
      <p:pic>
        <p:nvPicPr>
          <p:cNvPr id="4" name="Picture 3" descr="A picture containing person, indoor&#10;&#10;Description automatically generated">
            <a:extLst>
              <a:ext uri="{FF2B5EF4-FFF2-40B4-BE49-F238E27FC236}">
                <a16:creationId xmlns:a16="http://schemas.microsoft.com/office/drawing/2014/main" xmlns="" id="{19BC7627-483F-41BB-66D6-B1D1E57388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p:cNvSpPr txBox="1"/>
          <p:nvPr/>
        </p:nvSpPr>
        <p:spPr>
          <a:xfrm>
            <a:off x="8896350" y="13716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26544460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excersise&quo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
          <a:stretch/>
        </p:blipFill>
        <p:spPr bwMode="auto">
          <a:xfrm>
            <a:off x="320040" y="320040"/>
            <a:ext cx="11548872" cy="4462272"/>
          </a:xfrm>
          <a:prstGeom prst="rect">
            <a:avLst/>
          </a:prstGeom>
          <a:noFill/>
        </p:spPr>
      </p:pic>
      <p:sp>
        <p:nvSpPr>
          <p:cNvPr id="65540" name="Rectangle 71">
            <a:extLst>
              <a:ext uri="{FF2B5EF4-FFF2-40B4-BE49-F238E27FC236}">
                <a16:creationId xmlns:a16="http://schemas.microsoft.com/office/drawing/2014/main" xmlns=""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4892040"/>
            <a:ext cx="11548872" cy="1645920"/>
          </a:xfrm>
          <a:prstGeom prst="rect">
            <a:avLst/>
          </a:prstGeom>
          <a:solidFill>
            <a:schemeClr val="tx1">
              <a:lumMod val="75000"/>
              <a:lumOff val="25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5538" name="Title 1"/>
          <p:cNvSpPr>
            <a:spLocks noGrp="1"/>
          </p:cNvSpPr>
          <p:nvPr>
            <p:ph type="title"/>
          </p:nvPr>
        </p:nvSpPr>
        <p:spPr>
          <a:xfrm>
            <a:off x="4380588" y="5093208"/>
            <a:ext cx="6973204" cy="1261872"/>
          </a:xfrm>
        </p:spPr>
        <p:txBody>
          <a:bodyPr vert="horz" lIns="91440" tIns="45720" rIns="91440" bIns="45720" rtlCol="0" anchor="ctr">
            <a:normAutofit/>
          </a:bodyPr>
          <a:lstStyle/>
          <a:p>
            <a:r>
              <a:rPr lang="en-US" sz="4800" b="0" i="0" u="none" strike="noStrike">
                <a:solidFill>
                  <a:schemeClr val="bg1"/>
                </a:solidFill>
              </a:rPr>
              <a:t>Ejercicio</a:t>
            </a:r>
            <a:endParaRPr lang="en-US" sz="4800">
              <a:solidFill>
                <a:schemeClr val="bg1"/>
              </a:solidFill>
            </a:endParaRPr>
          </a:p>
        </p:txBody>
      </p:sp>
      <p:cxnSp>
        <p:nvCxnSpPr>
          <p:cNvPr id="65541" name="Straight Connector 73">
            <a:extLst>
              <a:ext uri="{FF2B5EF4-FFF2-40B4-BE49-F238E27FC236}">
                <a16:creationId xmlns:a16="http://schemas.microsoft.com/office/drawing/2014/main" xmlns=""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4059936" y="5264106"/>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924300" y="542925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36661736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3" name="Title 2">
            <a:extLst>
              <a:ext uri="{FF2B5EF4-FFF2-40B4-BE49-F238E27FC236}">
                <a16:creationId xmlns:a16="http://schemas.microsoft.com/office/drawing/2014/main" xmlns="" id="{8507DE8F-9EB1-4C36-9D38-AC901D5EA440}"/>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err="1"/>
              <a:t>Somos</a:t>
            </a:r>
            <a:r>
              <a:rPr lang="en-US" sz="4000" dirty="0"/>
              <a:t> un </a:t>
            </a:r>
            <a:r>
              <a:rPr lang="en-US" sz="4000" dirty="0" err="1"/>
              <a:t>equipo</a:t>
            </a:r>
            <a:r>
              <a:rPr lang="en-US" sz="4000" dirty="0"/>
              <a:t> y </a:t>
            </a:r>
            <a:r>
              <a:rPr lang="en-US" sz="4000" dirty="0" err="1"/>
              <a:t>estamos</a:t>
            </a:r>
            <a:r>
              <a:rPr lang="en-US" sz="4000" dirty="0"/>
              <a:t> de </a:t>
            </a:r>
            <a:r>
              <a:rPr lang="en-US" sz="4000" dirty="0" err="1"/>
              <a:t>su</a:t>
            </a:r>
            <a:r>
              <a:rPr lang="en-US" sz="4000" dirty="0"/>
              <a:t> </a:t>
            </a:r>
            <a:r>
              <a:rPr lang="en-US" sz="4000" dirty="0" err="1"/>
              <a:t>lado</a:t>
            </a:r>
            <a:endParaRPr lang="en-US" sz="4000" dirty="0"/>
          </a:p>
        </p:txBody>
      </p:sp>
      <p:cxnSp>
        <p:nvCxnSpPr>
          <p:cNvPr id="9" name="Straight Connector 1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53400" y="1885950"/>
            <a:ext cx="184731" cy="369332"/>
          </a:xfrm>
          <a:prstGeom prst="rect">
            <a:avLst/>
          </a:prstGeom>
          <a:noFill/>
        </p:spPr>
        <p:txBody>
          <a:bodyPr wrap="none" rtlCol="0" anchor="t">
            <a:spAutoFit/>
          </a:bodyPr>
          <a:lstStyle/>
          <a:p>
            <a:endParaRPr lang="en-US" dirty="0">
              <a:solidFill>
                <a:prstClr val="black"/>
              </a:solidFill>
            </a:endParaRPr>
          </a:p>
        </p:txBody>
      </p:sp>
      <p:sp useBgFill="1">
        <p:nvSpPr>
          <p:cNvPr id="4" name="Rectangle 3">
            <a:extLst>
              <a:ext uri="{FF2B5EF4-FFF2-40B4-BE49-F238E27FC236}">
                <a16:creationId xmlns:a16="http://schemas.microsoft.com/office/drawing/2014/main" xmlns="" id="{DA376E7A-6FBF-8D4B-E431-120A73B925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descr="Hands, Holding, Old, Yeng, Care">
            <a:extLst>
              <a:ext uri="{FF2B5EF4-FFF2-40B4-BE49-F238E27FC236}">
                <a16:creationId xmlns:a16="http://schemas.microsoft.com/office/drawing/2014/main" xmlns="" id="{AD0090D5-03E1-8CDA-1944-E6F2EFD2F5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xmlns="" id="{178E509D-B40B-7AD8-D18D-294D0727C34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633314" y="1073777"/>
            <a:ext cx="5952404" cy="4961263"/>
          </a:xfrm>
          <a:custGeom>
            <a:avLst/>
            <a:gdLst>
              <a:gd name="connsiteX0" fmla="*/ 2768595 w 4574113"/>
              <a:gd name="connsiteY0" fmla="*/ 2476119 h 3812472"/>
              <a:gd name="connsiteX1" fmla="*/ 3374676 w 4574113"/>
              <a:gd name="connsiteY1" fmla="*/ 2476119 h 3812472"/>
              <a:gd name="connsiteX2" fmla="*/ 3403209 w 4574113"/>
              <a:gd name="connsiteY2" fmla="*/ 2479909 h 3812472"/>
              <a:gd name="connsiteX3" fmla="*/ 3422833 w 4574113"/>
              <a:gd name="connsiteY3" fmla="*/ 2488137 h 3812472"/>
              <a:gd name="connsiteX4" fmla="*/ 3410840 w 4574113"/>
              <a:gd name="connsiteY4" fmla="*/ 2508879 h 3812472"/>
              <a:gd name="connsiteX5" fmla="*/ 2985934 w 4574113"/>
              <a:gd name="connsiteY5" fmla="*/ 3243764 h 3812472"/>
              <a:gd name="connsiteX6" fmla="*/ 2732784 w 4574113"/>
              <a:gd name="connsiteY6" fmla="*/ 3390890 h 3812472"/>
              <a:gd name="connsiteX7" fmla="*/ 2529297 w 4574113"/>
              <a:gd name="connsiteY7" fmla="*/ 3390890 h 3812472"/>
              <a:gd name="connsiteX8" fmla="*/ 2505559 w 4574113"/>
              <a:gd name="connsiteY8" fmla="*/ 3390890 h 3812472"/>
              <a:gd name="connsiteX9" fmla="*/ 2482907 w 4574113"/>
              <a:gd name="connsiteY9" fmla="*/ 3351884 h 3812472"/>
              <a:gd name="connsiteX10" fmla="*/ 2371959 w 4574113"/>
              <a:gd name="connsiteY10" fmla="*/ 3160822 h 3812472"/>
              <a:gd name="connsiteX11" fmla="*/ 2371959 w 4574113"/>
              <a:gd name="connsiteY11" fmla="*/ 3053878 h 3812472"/>
              <a:gd name="connsiteX12" fmla="*/ 2675654 w 4574113"/>
              <a:gd name="connsiteY12" fmla="*/ 2530895 h 3812472"/>
              <a:gd name="connsiteX13" fmla="*/ 2768595 w 4574113"/>
              <a:gd name="connsiteY13" fmla="*/ 2476119 h 3812472"/>
              <a:gd name="connsiteX14" fmla="*/ 3909778 w 4574113"/>
              <a:gd name="connsiteY14" fmla="*/ 676847 h 3812472"/>
              <a:gd name="connsiteX15" fmla="*/ 4305516 w 4574113"/>
              <a:gd name="connsiteY15" fmla="*/ 676847 h 3812472"/>
              <a:gd name="connsiteX16" fmla="*/ 4367056 w 4574113"/>
              <a:gd name="connsiteY16" fmla="*/ 712612 h 3812472"/>
              <a:gd name="connsiteX17" fmla="*/ 4564498 w 4574113"/>
              <a:gd name="connsiteY17" fmla="*/ 1054092 h 3812472"/>
              <a:gd name="connsiteX18" fmla="*/ 4564498 w 4574113"/>
              <a:gd name="connsiteY18" fmla="*/ 1123921 h 3812472"/>
              <a:gd name="connsiteX19" fmla="*/ 4367056 w 4574113"/>
              <a:gd name="connsiteY19" fmla="*/ 1465401 h 3812472"/>
              <a:gd name="connsiteX20" fmla="*/ 4305516 w 4574113"/>
              <a:gd name="connsiteY20" fmla="*/ 1501167 h 3812472"/>
              <a:gd name="connsiteX21" fmla="*/ 3909778 w 4574113"/>
              <a:gd name="connsiteY21" fmla="*/ 1501167 h 3812472"/>
              <a:gd name="connsiteX22" fmla="*/ 3849091 w 4574113"/>
              <a:gd name="connsiteY22" fmla="*/ 1465401 h 3812472"/>
              <a:gd name="connsiteX23" fmla="*/ 3650795 w 4574113"/>
              <a:gd name="connsiteY23" fmla="*/ 1123921 h 3812472"/>
              <a:gd name="connsiteX24" fmla="*/ 3650795 w 4574113"/>
              <a:gd name="connsiteY24" fmla="*/ 1054092 h 3812472"/>
              <a:gd name="connsiteX25" fmla="*/ 3849091 w 4574113"/>
              <a:gd name="connsiteY25" fmla="*/ 712612 h 3812472"/>
              <a:gd name="connsiteX26" fmla="*/ 3909778 w 4574113"/>
              <a:gd name="connsiteY26" fmla="*/ 676847 h 3812472"/>
              <a:gd name="connsiteX27" fmla="*/ 1104892 w 4574113"/>
              <a:gd name="connsiteY27" fmla="*/ 0 h 3812472"/>
              <a:gd name="connsiteX28" fmla="*/ 2732784 w 4574113"/>
              <a:gd name="connsiteY28" fmla="*/ 0 h 3812472"/>
              <a:gd name="connsiteX29" fmla="*/ 2985934 w 4574113"/>
              <a:gd name="connsiteY29" fmla="*/ 147125 h 3812472"/>
              <a:gd name="connsiteX30" fmla="*/ 3798122 w 4574113"/>
              <a:gd name="connsiteY30" fmla="*/ 1551823 h 3812472"/>
              <a:gd name="connsiteX31" fmla="*/ 3798122 w 4574113"/>
              <a:gd name="connsiteY31" fmla="*/ 1839068 h 3812472"/>
              <a:gd name="connsiteX32" fmla="*/ 3496551 w 4574113"/>
              <a:gd name="connsiteY32" fmla="*/ 2360642 h 3812472"/>
              <a:gd name="connsiteX33" fmla="*/ 3471135 w 4574113"/>
              <a:gd name="connsiteY33" fmla="*/ 2404597 h 3812472"/>
              <a:gd name="connsiteX34" fmla="*/ 3472029 w 4574113"/>
              <a:gd name="connsiteY34" fmla="*/ 2404972 h 3812472"/>
              <a:gd name="connsiteX35" fmla="*/ 3516881 w 4574113"/>
              <a:gd name="connsiteY35" fmla="*/ 2450209 h 3812472"/>
              <a:gd name="connsiteX36" fmla="*/ 3857970 w 4574113"/>
              <a:gd name="connsiteY36" fmla="*/ 3040131 h 3812472"/>
              <a:gd name="connsiteX37" fmla="*/ 3857970 w 4574113"/>
              <a:gd name="connsiteY37" fmla="*/ 3160764 h 3812472"/>
              <a:gd name="connsiteX38" fmla="*/ 3516881 w 4574113"/>
              <a:gd name="connsiteY38" fmla="*/ 3750684 h 3812472"/>
              <a:gd name="connsiteX39" fmla="*/ 3410567 w 4574113"/>
              <a:gd name="connsiteY39" fmla="*/ 3812472 h 3812472"/>
              <a:gd name="connsiteX40" fmla="*/ 2726911 w 4574113"/>
              <a:gd name="connsiteY40" fmla="*/ 3812472 h 3812472"/>
              <a:gd name="connsiteX41" fmla="*/ 2622074 w 4574113"/>
              <a:gd name="connsiteY41" fmla="*/ 3750684 h 3812472"/>
              <a:gd name="connsiteX42" fmla="*/ 2438330 w 4574113"/>
              <a:gd name="connsiteY42" fmla="*/ 3434265 h 3812472"/>
              <a:gd name="connsiteX43" fmla="*/ 2417573 w 4574113"/>
              <a:gd name="connsiteY43" fmla="*/ 3398519 h 3812472"/>
              <a:gd name="connsiteX44" fmla="*/ 2433905 w 4574113"/>
              <a:gd name="connsiteY44" fmla="*/ 3398519 h 3812472"/>
              <a:gd name="connsiteX45" fmla="*/ 2511101 w 4574113"/>
              <a:gd name="connsiteY45" fmla="*/ 3398519 h 3812472"/>
              <a:gd name="connsiteX46" fmla="*/ 2544636 w 4574113"/>
              <a:gd name="connsiteY46" fmla="*/ 3456269 h 3812472"/>
              <a:gd name="connsiteX47" fmla="*/ 2672757 w 4574113"/>
              <a:gd name="connsiteY47" fmla="*/ 3676902 h 3812472"/>
              <a:gd name="connsiteX48" fmla="*/ 2765699 w 4574113"/>
              <a:gd name="connsiteY48" fmla="*/ 3731679 h 3812472"/>
              <a:gd name="connsiteX49" fmla="*/ 3371780 w 4574113"/>
              <a:gd name="connsiteY49" fmla="*/ 3731679 h 3812472"/>
              <a:gd name="connsiteX50" fmla="*/ 3466029 w 4574113"/>
              <a:gd name="connsiteY50" fmla="*/ 3676902 h 3812472"/>
              <a:gd name="connsiteX51" fmla="*/ 3768415 w 4574113"/>
              <a:gd name="connsiteY51" fmla="*/ 3153920 h 3812472"/>
              <a:gd name="connsiteX52" fmla="*/ 3768415 w 4574113"/>
              <a:gd name="connsiteY52" fmla="*/ 3046975 h 3812472"/>
              <a:gd name="connsiteX53" fmla="*/ 3466029 w 4574113"/>
              <a:gd name="connsiteY53" fmla="*/ 2523992 h 3812472"/>
              <a:gd name="connsiteX54" fmla="*/ 3426268 w 4574113"/>
              <a:gd name="connsiteY54" fmla="*/ 2483888 h 3812472"/>
              <a:gd name="connsiteX55" fmla="*/ 3421667 w 4574113"/>
              <a:gd name="connsiteY55" fmla="*/ 2481960 h 3812472"/>
              <a:gd name="connsiteX56" fmla="*/ 3446331 w 4574113"/>
              <a:gd name="connsiteY56" fmla="*/ 2439303 h 3812472"/>
              <a:gd name="connsiteX57" fmla="*/ 3464674 w 4574113"/>
              <a:gd name="connsiteY57" fmla="*/ 2407578 h 3812472"/>
              <a:gd name="connsiteX58" fmla="*/ 3445649 w 4574113"/>
              <a:gd name="connsiteY58" fmla="*/ 2399601 h 3812472"/>
              <a:gd name="connsiteX59" fmla="*/ 3413464 w 4574113"/>
              <a:gd name="connsiteY59" fmla="*/ 2395325 h 3812472"/>
              <a:gd name="connsiteX60" fmla="*/ 2729808 w 4574113"/>
              <a:gd name="connsiteY60" fmla="*/ 2395325 h 3812472"/>
              <a:gd name="connsiteX61" fmla="*/ 2624971 w 4574113"/>
              <a:gd name="connsiteY61" fmla="*/ 2457112 h 3812472"/>
              <a:gd name="connsiteX62" fmla="*/ 2282405 w 4574113"/>
              <a:gd name="connsiteY62" fmla="*/ 3047034 h 3812472"/>
              <a:gd name="connsiteX63" fmla="*/ 2282405 w 4574113"/>
              <a:gd name="connsiteY63" fmla="*/ 3167666 h 3812472"/>
              <a:gd name="connsiteX64" fmla="*/ 2395478 w 4574113"/>
              <a:gd name="connsiteY64" fmla="*/ 3362386 h 3812472"/>
              <a:gd name="connsiteX65" fmla="*/ 2412031 w 4574113"/>
              <a:gd name="connsiteY65" fmla="*/ 3390890 h 3812472"/>
              <a:gd name="connsiteX66" fmla="*/ 2335350 w 4574113"/>
              <a:gd name="connsiteY66" fmla="*/ 3390890 h 3812472"/>
              <a:gd name="connsiteX67" fmla="*/ 1104892 w 4574113"/>
              <a:gd name="connsiteY67" fmla="*/ 3390890 h 3812472"/>
              <a:gd name="connsiteX68" fmla="*/ 855258 w 4574113"/>
              <a:gd name="connsiteY68" fmla="*/ 3243764 h 3812472"/>
              <a:gd name="connsiteX69" fmla="*/ 39555 w 4574113"/>
              <a:gd name="connsiteY69" fmla="*/ 1839068 h 3812472"/>
              <a:gd name="connsiteX70" fmla="*/ 39555 w 4574113"/>
              <a:gd name="connsiteY70" fmla="*/ 1551823 h 3812472"/>
              <a:gd name="connsiteX71" fmla="*/ 855258 w 4574113"/>
              <a:gd name="connsiteY71" fmla="*/ 147125 h 3812472"/>
              <a:gd name="connsiteX72" fmla="*/ 1104892 w 4574113"/>
              <a:gd name="connsiteY72" fmla="*/ 0 h 3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574113" h="3812472">
                <a:moveTo>
                  <a:pt x="2768595" y="2476119"/>
                </a:moveTo>
                <a:cubicBezTo>
                  <a:pt x="2768595" y="2476119"/>
                  <a:pt x="2768595" y="2476119"/>
                  <a:pt x="3374676" y="2476119"/>
                </a:cubicBezTo>
                <a:cubicBezTo>
                  <a:pt x="3384493" y="2476119"/>
                  <a:pt x="3394066" y="2477423"/>
                  <a:pt x="3403209" y="2479909"/>
                </a:cubicBezTo>
                <a:lnTo>
                  <a:pt x="3422833" y="2488137"/>
                </a:lnTo>
                <a:lnTo>
                  <a:pt x="3410840" y="2508879"/>
                </a:lnTo>
                <a:cubicBezTo>
                  <a:pt x="3302401" y="2696426"/>
                  <a:pt x="3163600" y="2936487"/>
                  <a:pt x="2985934" y="3243764"/>
                </a:cubicBezTo>
                <a:cubicBezTo>
                  <a:pt x="2933195" y="3334842"/>
                  <a:pt x="2838263" y="3390890"/>
                  <a:pt x="2732784" y="3390890"/>
                </a:cubicBezTo>
                <a:cubicBezTo>
                  <a:pt x="2732784" y="3390890"/>
                  <a:pt x="2732784" y="3390890"/>
                  <a:pt x="2529297" y="3390890"/>
                </a:cubicBezTo>
                <a:lnTo>
                  <a:pt x="2505559" y="3390890"/>
                </a:lnTo>
                <a:lnTo>
                  <a:pt x="2482907" y="3351884"/>
                </a:lnTo>
                <a:cubicBezTo>
                  <a:pt x="2451367" y="3297569"/>
                  <a:pt x="2414666" y="3234367"/>
                  <a:pt x="2371959" y="3160822"/>
                </a:cubicBezTo>
                <a:cubicBezTo>
                  <a:pt x="2352324" y="3128217"/>
                  <a:pt x="2352324" y="3086483"/>
                  <a:pt x="2371959" y="3053878"/>
                </a:cubicBezTo>
                <a:cubicBezTo>
                  <a:pt x="2371959" y="3053878"/>
                  <a:pt x="2371959" y="3053878"/>
                  <a:pt x="2675654" y="2530895"/>
                </a:cubicBezTo>
                <a:cubicBezTo>
                  <a:pt x="2693981" y="2496986"/>
                  <a:pt x="2730633" y="2476119"/>
                  <a:pt x="2768595" y="2476119"/>
                </a:cubicBezTo>
                <a:close/>
                <a:moveTo>
                  <a:pt x="3909778" y="676847"/>
                </a:moveTo>
                <a:cubicBezTo>
                  <a:pt x="3909778" y="676847"/>
                  <a:pt x="3909778" y="676847"/>
                  <a:pt x="4305516" y="676847"/>
                </a:cubicBezTo>
                <a:cubicBezTo>
                  <a:pt x="4331158" y="676847"/>
                  <a:pt x="4354235" y="690472"/>
                  <a:pt x="4367056" y="712612"/>
                </a:cubicBezTo>
                <a:cubicBezTo>
                  <a:pt x="4367056" y="712612"/>
                  <a:pt x="4367056" y="712612"/>
                  <a:pt x="4564498" y="1054092"/>
                </a:cubicBezTo>
                <a:cubicBezTo>
                  <a:pt x="4577319" y="1075382"/>
                  <a:pt x="4577319" y="1102632"/>
                  <a:pt x="4564498" y="1123921"/>
                </a:cubicBezTo>
                <a:cubicBezTo>
                  <a:pt x="4564498" y="1123921"/>
                  <a:pt x="4564498" y="1123921"/>
                  <a:pt x="4367056" y="1465401"/>
                </a:cubicBezTo>
                <a:cubicBezTo>
                  <a:pt x="4354235" y="1487542"/>
                  <a:pt x="4331158" y="1501167"/>
                  <a:pt x="4305516" y="1501167"/>
                </a:cubicBezTo>
                <a:cubicBezTo>
                  <a:pt x="4305516" y="1501167"/>
                  <a:pt x="4305516" y="1501167"/>
                  <a:pt x="3909778" y="1501167"/>
                </a:cubicBezTo>
                <a:cubicBezTo>
                  <a:pt x="3884990" y="1501167"/>
                  <a:pt x="3861058" y="1487542"/>
                  <a:pt x="3849091" y="1465401"/>
                </a:cubicBezTo>
                <a:cubicBezTo>
                  <a:pt x="3849091" y="1465401"/>
                  <a:pt x="3849091" y="1465401"/>
                  <a:pt x="3650795" y="1123921"/>
                </a:cubicBezTo>
                <a:cubicBezTo>
                  <a:pt x="3637974" y="1102632"/>
                  <a:pt x="3637974" y="1075382"/>
                  <a:pt x="3650795" y="1054092"/>
                </a:cubicBezTo>
                <a:cubicBezTo>
                  <a:pt x="3650795" y="1054092"/>
                  <a:pt x="3650795" y="1054092"/>
                  <a:pt x="3849091" y="712612"/>
                </a:cubicBezTo>
                <a:cubicBezTo>
                  <a:pt x="3861058" y="690472"/>
                  <a:pt x="3884990" y="676847"/>
                  <a:pt x="3909778" y="676847"/>
                </a:cubicBezTo>
                <a:close/>
                <a:moveTo>
                  <a:pt x="1104892" y="0"/>
                </a:moveTo>
                <a:cubicBezTo>
                  <a:pt x="1104892" y="0"/>
                  <a:pt x="1104892" y="0"/>
                  <a:pt x="2732784" y="0"/>
                </a:cubicBezTo>
                <a:cubicBezTo>
                  <a:pt x="2838263" y="0"/>
                  <a:pt x="2933195" y="56047"/>
                  <a:pt x="2985934" y="147125"/>
                </a:cubicBezTo>
                <a:cubicBezTo>
                  <a:pt x="2985934" y="147125"/>
                  <a:pt x="2985934" y="147125"/>
                  <a:pt x="3798122" y="1551823"/>
                </a:cubicBezTo>
                <a:cubicBezTo>
                  <a:pt x="3850862" y="1639397"/>
                  <a:pt x="3850862" y="1751493"/>
                  <a:pt x="3798122" y="1839068"/>
                </a:cubicBezTo>
                <a:cubicBezTo>
                  <a:pt x="3798122" y="1839068"/>
                  <a:pt x="3798122" y="1839068"/>
                  <a:pt x="3496551" y="2360642"/>
                </a:cubicBezTo>
                <a:lnTo>
                  <a:pt x="3471135" y="2404597"/>
                </a:lnTo>
                <a:lnTo>
                  <a:pt x="3472029" y="2404972"/>
                </a:lnTo>
                <a:cubicBezTo>
                  <a:pt x="3490302" y="2415638"/>
                  <a:pt x="3505806" y="2431084"/>
                  <a:pt x="3516881" y="2450209"/>
                </a:cubicBezTo>
                <a:cubicBezTo>
                  <a:pt x="3516881" y="2450209"/>
                  <a:pt x="3516881" y="2450209"/>
                  <a:pt x="3857970" y="3040131"/>
                </a:cubicBezTo>
                <a:cubicBezTo>
                  <a:pt x="3880120" y="3076909"/>
                  <a:pt x="3880120" y="3123985"/>
                  <a:pt x="3857970" y="3160764"/>
                </a:cubicBezTo>
                <a:cubicBezTo>
                  <a:pt x="3857970" y="3160764"/>
                  <a:pt x="3857970" y="3160764"/>
                  <a:pt x="3516881" y="3750684"/>
                </a:cubicBezTo>
                <a:cubicBezTo>
                  <a:pt x="3494732" y="3788933"/>
                  <a:pt x="3454864" y="3812472"/>
                  <a:pt x="3410567" y="3812472"/>
                </a:cubicBezTo>
                <a:cubicBezTo>
                  <a:pt x="3410567" y="3812472"/>
                  <a:pt x="3410567" y="3812472"/>
                  <a:pt x="2726911" y="3812472"/>
                </a:cubicBezTo>
                <a:cubicBezTo>
                  <a:pt x="2684090" y="3812472"/>
                  <a:pt x="2642747" y="3788933"/>
                  <a:pt x="2622074" y="3750684"/>
                </a:cubicBezTo>
                <a:cubicBezTo>
                  <a:pt x="2622074" y="3750684"/>
                  <a:pt x="2622074" y="3750684"/>
                  <a:pt x="2438330" y="3434265"/>
                </a:cubicBezTo>
                <a:lnTo>
                  <a:pt x="2417573" y="3398519"/>
                </a:lnTo>
                <a:lnTo>
                  <a:pt x="2433905" y="3398519"/>
                </a:lnTo>
                <a:lnTo>
                  <a:pt x="2511101" y="3398519"/>
                </a:lnTo>
                <a:lnTo>
                  <a:pt x="2544636" y="3456269"/>
                </a:lnTo>
                <a:cubicBezTo>
                  <a:pt x="2672757" y="3676902"/>
                  <a:pt x="2672757" y="3676902"/>
                  <a:pt x="2672757" y="3676902"/>
                </a:cubicBezTo>
                <a:cubicBezTo>
                  <a:pt x="2691084" y="3710811"/>
                  <a:pt x="2727737" y="3731679"/>
                  <a:pt x="2765699" y="3731679"/>
                </a:cubicBezTo>
                <a:cubicBezTo>
                  <a:pt x="3371780" y="3731679"/>
                  <a:pt x="3371780" y="3731679"/>
                  <a:pt x="3371780" y="3731679"/>
                </a:cubicBezTo>
                <a:cubicBezTo>
                  <a:pt x="3411050" y="3731679"/>
                  <a:pt x="3446394" y="3710811"/>
                  <a:pt x="3466029" y="3676902"/>
                </a:cubicBezTo>
                <a:cubicBezTo>
                  <a:pt x="3768415" y="3153920"/>
                  <a:pt x="3768415" y="3153920"/>
                  <a:pt x="3768415" y="3153920"/>
                </a:cubicBezTo>
                <a:cubicBezTo>
                  <a:pt x="3788051" y="3121314"/>
                  <a:pt x="3788051" y="3079580"/>
                  <a:pt x="3768415" y="3046975"/>
                </a:cubicBezTo>
                <a:cubicBezTo>
                  <a:pt x="3466029" y="2523992"/>
                  <a:pt x="3466029" y="2523992"/>
                  <a:pt x="3466029" y="2523992"/>
                </a:cubicBezTo>
                <a:cubicBezTo>
                  <a:pt x="3456211" y="2507037"/>
                  <a:pt x="3442467" y="2493343"/>
                  <a:pt x="3426268" y="2483888"/>
                </a:cubicBezTo>
                <a:lnTo>
                  <a:pt x="3421667" y="2481960"/>
                </a:lnTo>
                <a:lnTo>
                  <a:pt x="3446331" y="2439303"/>
                </a:lnTo>
                <a:lnTo>
                  <a:pt x="3464674" y="2407578"/>
                </a:lnTo>
                <a:lnTo>
                  <a:pt x="3445649" y="2399601"/>
                </a:lnTo>
                <a:cubicBezTo>
                  <a:pt x="3435335" y="2396796"/>
                  <a:pt x="3424538" y="2395325"/>
                  <a:pt x="3413464" y="2395325"/>
                </a:cubicBezTo>
                <a:cubicBezTo>
                  <a:pt x="2729808" y="2395325"/>
                  <a:pt x="2729808" y="2395325"/>
                  <a:pt x="2729808" y="2395325"/>
                </a:cubicBezTo>
                <a:cubicBezTo>
                  <a:pt x="2686987" y="2395325"/>
                  <a:pt x="2645644" y="2418863"/>
                  <a:pt x="2624971" y="2457112"/>
                </a:cubicBezTo>
                <a:cubicBezTo>
                  <a:pt x="2282405" y="3047034"/>
                  <a:pt x="2282405" y="3047034"/>
                  <a:pt x="2282405" y="3047034"/>
                </a:cubicBezTo>
                <a:cubicBezTo>
                  <a:pt x="2260256" y="3083811"/>
                  <a:pt x="2260256" y="3130887"/>
                  <a:pt x="2282405" y="3167666"/>
                </a:cubicBezTo>
                <a:cubicBezTo>
                  <a:pt x="2325225" y="3241406"/>
                  <a:pt x="2362693" y="3305929"/>
                  <a:pt x="2395478" y="3362386"/>
                </a:cubicBezTo>
                <a:lnTo>
                  <a:pt x="2412031" y="3390890"/>
                </a:lnTo>
                <a:lnTo>
                  <a:pt x="2335350" y="3390890"/>
                </a:lnTo>
                <a:cubicBezTo>
                  <a:pt x="2096889" y="3390890"/>
                  <a:pt x="1715352" y="3390890"/>
                  <a:pt x="1104892" y="3390890"/>
                </a:cubicBezTo>
                <a:cubicBezTo>
                  <a:pt x="1002929" y="3390890"/>
                  <a:pt x="904482" y="3334842"/>
                  <a:pt x="855258" y="3243764"/>
                </a:cubicBezTo>
                <a:cubicBezTo>
                  <a:pt x="855258" y="3243764"/>
                  <a:pt x="855258" y="3243764"/>
                  <a:pt x="39555" y="1839068"/>
                </a:cubicBezTo>
                <a:cubicBezTo>
                  <a:pt x="-13185" y="1751493"/>
                  <a:pt x="-13185" y="1639397"/>
                  <a:pt x="39555" y="1551823"/>
                </a:cubicBezTo>
                <a:cubicBezTo>
                  <a:pt x="39555" y="1551823"/>
                  <a:pt x="39555" y="1551823"/>
                  <a:pt x="855258" y="147125"/>
                </a:cubicBezTo>
                <a:cubicBezTo>
                  <a:pt x="904482" y="56047"/>
                  <a:pt x="1002929" y="0"/>
                  <a:pt x="110489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black"/>
              </a:solidFill>
            </a:endParaRPr>
          </a:p>
        </p:txBody>
      </p:sp>
      <p:sp>
        <p:nvSpPr>
          <p:cNvPr id="11" name="Title 2">
            <a:extLst>
              <a:ext uri="{FF2B5EF4-FFF2-40B4-BE49-F238E27FC236}">
                <a16:creationId xmlns:a16="http://schemas.microsoft.com/office/drawing/2014/main" xmlns="" id="{1EB1F79A-ECFC-C52A-3647-91F9AE0CF2F1}"/>
              </a:ext>
            </a:extLst>
          </p:cNvPr>
          <p:cNvSpPr txBox="1">
            <a:spLocks/>
          </p:cNvSpPr>
          <p:nvPr/>
        </p:nvSpPr>
        <p:spPr>
          <a:xfrm>
            <a:off x="1457987" y="1559859"/>
            <a:ext cx="4303058" cy="300794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000" dirty="0">
                <a:solidFill>
                  <a:prstClr val="white"/>
                </a:solidFill>
              </a:rPr>
              <a:t>Somos un equipo y estamos de su lado</a:t>
            </a:r>
          </a:p>
        </p:txBody>
      </p:sp>
    </p:spTree>
    <p:extLst>
      <p:ext uri="{BB962C8B-B14F-4D97-AF65-F5344CB8AC3E}">
        <p14:creationId xmlns:p14="http://schemas.microsoft.com/office/powerpoint/2010/main" val="40191606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181100" y="6038850"/>
            <a:ext cx="184731" cy="369332"/>
          </a:xfrm>
          <a:prstGeom prst="rect">
            <a:avLst/>
          </a:prstGeom>
          <a:noFill/>
        </p:spPr>
        <p:txBody>
          <a:bodyPr wrap="none" rtlCol="0" anchor="t">
            <a:spAutoFit/>
          </a:bodyPr>
          <a:lstStyle/>
          <a:p>
            <a:endParaRPr lang="en-US" dirty="0">
              <a:solidFill>
                <a:prstClr val="black"/>
              </a:solidFill>
            </a:endParaRPr>
          </a:p>
        </p:txBody>
      </p:sp>
      <p:sp>
        <p:nvSpPr>
          <p:cNvPr id="2" name="Rectangle 1">
            <a:extLst>
              <a:ext uri="{FF2B5EF4-FFF2-40B4-BE49-F238E27FC236}">
                <a16:creationId xmlns:a16="http://schemas.microsoft.com/office/drawing/2014/main" xmlns="" id="{0F21C8FC-3BBD-34FC-941A-FD92F9FC13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9946" y="4724400"/>
            <a:ext cx="7058307" cy="1964266"/>
          </a:xfrm>
          <a:prstGeom prst="rect">
            <a:avLst/>
          </a:prstGeom>
          <a:solidFill>
            <a:srgbClr val="6C6C5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5" name="Picture 2" descr="Family, Love, Parenthood, Vacation">
            <a:extLst>
              <a:ext uri="{FF2B5EF4-FFF2-40B4-BE49-F238E27FC236}">
                <a16:creationId xmlns:a16="http://schemas.microsoft.com/office/drawing/2014/main" xmlns="" id="{EC4714FE-E6D3-5D01-49FE-D4A14A180D5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9947" y="4741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F25D47A8-2827-FA7E-9A33-918A95313D2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7687055" y="4741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8" name="Content Placeholder 2">
            <a:extLst>
              <a:ext uri="{FF2B5EF4-FFF2-40B4-BE49-F238E27FC236}">
                <a16:creationId xmlns:a16="http://schemas.microsoft.com/office/drawing/2014/main" xmlns="" id="{A604EA0B-3143-4F90-D149-C676E2CDE13D}"/>
              </a:ext>
            </a:extLst>
          </p:cNvPr>
          <p:cNvSpPr txBox="1">
            <a:spLocks/>
          </p:cNvSpPr>
          <p:nvPr/>
        </p:nvSpPr>
        <p:spPr>
          <a:xfrm>
            <a:off x="8181719" y="1070125"/>
            <a:ext cx="3424739"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89" charset="2"/>
              <a:buNone/>
            </a:pPr>
            <a:endParaRPr lang="en-US" sz="2000">
              <a:solidFill>
                <a:srgbClr val="FFFFFF"/>
              </a:solidFill>
            </a:endParaRPr>
          </a:p>
          <a:p>
            <a:pPr>
              <a:buFont typeface="Wingdings 2" pitchFamily="-89" charset="2"/>
              <a:buNone/>
            </a:pPr>
            <a:endParaRPr lang="en-US" sz="2000">
              <a:solidFill>
                <a:srgbClr val="FFFFFF"/>
              </a:solidFill>
            </a:endParaRPr>
          </a:p>
        </p:txBody>
      </p:sp>
      <p:sp>
        <p:nvSpPr>
          <p:cNvPr id="9" name="TextBox 8">
            <a:extLst>
              <a:ext uri="{FF2B5EF4-FFF2-40B4-BE49-F238E27FC236}">
                <a16:creationId xmlns:a16="http://schemas.microsoft.com/office/drawing/2014/main" xmlns="" id="{3E69FF6C-55A5-5F3D-66A3-5329A66D6EC6}"/>
              </a:ext>
            </a:extLst>
          </p:cNvPr>
          <p:cNvSpPr txBox="1"/>
          <p:nvPr/>
        </p:nvSpPr>
        <p:spPr>
          <a:xfrm>
            <a:off x="1333500" y="6191250"/>
            <a:ext cx="184731" cy="369332"/>
          </a:xfrm>
          <a:prstGeom prst="rect">
            <a:avLst/>
          </a:prstGeom>
          <a:noFill/>
        </p:spPr>
        <p:txBody>
          <a:bodyPr wrap="none" rtlCol="0" anchor="t">
            <a:spAutoFit/>
          </a:bodyPr>
          <a:lstStyle/>
          <a:p>
            <a:endParaRPr lang="en-US" dirty="0">
              <a:solidFill>
                <a:prstClr val="black"/>
              </a:solidFill>
            </a:endParaRPr>
          </a:p>
        </p:txBody>
      </p:sp>
      <p:sp>
        <p:nvSpPr>
          <p:cNvPr id="4" name="Title 3">
            <a:extLst>
              <a:ext uri="{FF2B5EF4-FFF2-40B4-BE49-F238E27FC236}">
                <a16:creationId xmlns:a16="http://schemas.microsoft.com/office/drawing/2014/main" xmlns="" id="{56C86193-7E9D-4612-95CC-33E5EA2E169D}"/>
              </a:ext>
            </a:extLst>
          </p:cNvPr>
          <p:cNvSpPr>
            <a:spLocks noGrp="1"/>
          </p:cNvSpPr>
          <p:nvPr>
            <p:ph type="title"/>
          </p:nvPr>
        </p:nvSpPr>
        <p:spPr>
          <a:xfrm>
            <a:off x="585542" y="5050651"/>
            <a:ext cx="6770589" cy="1509931"/>
          </a:xfrm>
        </p:spPr>
        <p:txBody>
          <a:bodyPr>
            <a:noAutofit/>
          </a:bodyPr>
          <a:lstStyle/>
          <a:p>
            <a:pPr algn="r">
              <a:spcBef>
                <a:spcPts val="0"/>
              </a:spcBef>
            </a:pPr>
            <a:r>
              <a:rPr lang="es-MX" sz="4000" dirty="0">
                <a:solidFill>
                  <a:srgbClr val="000000"/>
                </a:solidFill>
                <a:ea typeface="+mj-lt"/>
                <a:cs typeface="+mj-lt"/>
              </a:rPr>
              <a:t>Queremos que esté saludable en todos los aspectos de su vida</a:t>
            </a:r>
          </a:p>
          <a:p>
            <a:endParaRPr lang="es-MX" sz="4000" dirty="0">
              <a:solidFill>
                <a:srgbClr val="000000"/>
              </a:solidFill>
              <a:cs typeface="Calibri Light"/>
            </a:endParaRPr>
          </a:p>
        </p:txBody>
      </p:sp>
      <p:pic>
        <p:nvPicPr>
          <p:cNvPr id="13" name="Picture 12" descr="A close-up of a stethoscope and a stethoscope&#10;&#10;Description automatically generated with medium confidence">
            <a:extLst>
              <a:ext uri="{FF2B5EF4-FFF2-40B4-BE49-F238E27FC236}">
                <a16:creationId xmlns:a16="http://schemas.microsoft.com/office/drawing/2014/main" xmlns="" id="{4C6E67D4-1C4B-4420-8412-D8C99B83E0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3848" y="404258"/>
            <a:ext cx="4378819" cy="6284408"/>
          </a:xfrm>
          <a:prstGeom prst="rect">
            <a:avLst/>
          </a:prstGeom>
        </p:spPr>
      </p:pic>
    </p:spTree>
    <p:extLst>
      <p:ext uri="{BB962C8B-B14F-4D97-AF65-F5344CB8AC3E}">
        <p14:creationId xmlns:p14="http://schemas.microsoft.com/office/powerpoint/2010/main" val="20363519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orona, Coronavirus, Mask, Protection">
            <a:extLst>
              <a:ext uri="{FF2B5EF4-FFF2-40B4-BE49-F238E27FC236}">
                <a16:creationId xmlns:a16="http://schemas.microsoft.com/office/drawing/2014/main" xmlns="" id="{3ACF3248-86BD-6A67-810A-8309D296C9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6" name="TextBox 5">
            <a:extLst>
              <a:ext uri="{FF2B5EF4-FFF2-40B4-BE49-F238E27FC236}">
                <a16:creationId xmlns:a16="http://schemas.microsoft.com/office/drawing/2014/main" xmlns="" id="{DC7C9A39-E227-495F-B485-696223272558}"/>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000" b="1" dirty="0">
                <a:solidFill>
                  <a:prstClr val="black"/>
                </a:solidFill>
                <a:latin typeface="Calibri Light"/>
              </a:rPr>
              <a:t>¡GRACIAS!</a:t>
            </a:r>
          </a:p>
        </p:txBody>
      </p:sp>
      <p:cxnSp>
        <p:nvCxnSpPr>
          <p:cNvPr id="41" name="Straight Connector 40">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05565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Referencias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107</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277820"/>
          </a:xfrm>
          <a:prstGeom prst="rect">
            <a:avLst/>
          </a:prstGeom>
          <a:noFill/>
        </p:spPr>
        <p:txBody>
          <a:bodyPr wrap="square" rtlCol="0">
            <a:spAutoFit/>
          </a:bodyPr>
          <a:lstStyle/>
          <a:p>
            <a:r>
              <a:rPr lang="en-US" sz="1600" dirty="0">
                <a:solidFill>
                  <a:prstClr val="black"/>
                </a:solidFill>
              </a:rPr>
              <a:t>- Nuttall F. Q. (2015). Body Mass Index: Obesity, BMI, and Health: A Critical Review. Nutrition today, 50(3), 117–128.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Chaturvedi N. (2007). The burden of diabetes and its complications: trends and implications for intervention. Diabetes research and clinical practice, 76 Suppl 1, S3–S12.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Sartorius N. (2018). Depression and diabetes. Dialogues in clinical neuroscience, 20(1), 47–52.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Bădescu, S. V., Tătaru, C., Kobylinska, L., Georgescu, E. L., Zahiu, D. M., Zăgrean, A. M., &amp; Zăgrean, L. (2016). The association between Diabetes mellitus and Depression. Journal of medicine and life, 9(2), 120–125.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Understanding blood pressure readings. (2018, May 21). www.heart.org. Last accessed September 15, 2022. https://www.heart.org/en/health-topics/high-blood-pressure/understanding-blood-pressure-readings </a:t>
            </a:r>
          </a:p>
          <a:p>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6932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8F8005E-A6F1-9CBE-112C-1E69A8EB37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6"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defTabSz="457200">
              <a:spcAft>
                <a:spcPts val="1000"/>
              </a:spcAft>
              <a:buClr>
                <a:prstClr val="black"/>
              </a:buClr>
              <a:buSzPct val="100000"/>
              <a:buFont typeface="Arial"/>
              <a:buNone/>
            </a:pPr>
            <a:endParaRPr lang="en-US" sz="1600" cap="all">
              <a:solidFill>
                <a:prstClr val="black"/>
              </a:solidFill>
            </a:endParaRPr>
          </a:p>
        </p:txBody>
      </p:sp>
      <p:sp>
        <p:nvSpPr>
          <p:cNvPr id="2" name="Title 1">
            <a:extLst>
              <a:ext uri="{FF2B5EF4-FFF2-40B4-BE49-F238E27FC236}">
                <a16:creationId xmlns="" xmlns:a16="http://schemas.microsoft.com/office/drawing/2014/main" id="{654E932F-4150-48E9-8686-E42D14303ACD}"/>
              </a:ext>
            </a:extLst>
          </p:cNvPr>
          <p:cNvSpPr>
            <a:spLocks noGrp="1"/>
          </p:cNvSpPr>
          <p:nvPr>
            <p:ph type="ctrTitle"/>
          </p:nvPr>
        </p:nvSpPr>
        <p:spPr>
          <a:xfrm>
            <a:off x="8022021" y="3231931"/>
            <a:ext cx="3852041" cy="1834056"/>
          </a:xfrm>
        </p:spPr>
        <p:txBody>
          <a:bodyPr>
            <a:normAutofit fontScale="90000"/>
          </a:bodyPr>
          <a:lstStyle/>
          <a:p>
            <a:pPr eaLnBrk="1" hangingPunct="1"/>
            <a:r>
              <a:rPr lang="es-MX" altLang="en-US" sz="6500" dirty="0">
                <a:ea typeface="ＭＳ Ｐゴシック" panose="020B0600070205080204" pitchFamily="34" charset="-128"/>
              </a:rPr>
              <a:t>Prevención</a:t>
            </a:r>
            <a:r>
              <a:rPr lang="es-MX" altLang="en-US" sz="4000" dirty="0">
                <a:ea typeface="ＭＳ Ｐゴシック" panose="020B0600070205080204" pitchFamily="34" charset="-128"/>
              </a:rPr>
              <a:t/>
            </a:r>
            <a:br>
              <a:rPr lang="es-MX" altLang="en-US" sz="4000" dirty="0">
                <a:ea typeface="ＭＳ Ｐゴシック" panose="020B0600070205080204" pitchFamily="34" charset="-128"/>
              </a:rPr>
            </a:br>
            <a:r>
              <a:rPr lang="es-MX" altLang="en-US" sz="4000" dirty="0">
                <a:ea typeface="ＭＳ Ｐゴシック" panose="020B0600070205080204" pitchFamily="34" charset="-128"/>
              </a:rPr>
              <a:t>mes 5</a:t>
            </a:r>
          </a:p>
        </p:txBody>
      </p:sp>
      <p:cxnSp>
        <p:nvCxnSpPr>
          <p:cNvPr id="28" name="Straight Connector 27">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55" name="Rectangle 31754">
            <a:extLst>
              <a:ext uri="{FF2B5EF4-FFF2-40B4-BE49-F238E27FC236}">
                <a16:creationId xmlns="" xmlns:a16="http://schemas.microsoft.com/office/drawing/2014/main" id="{59264BFD-360D-430E-B593-7BC0D00FBD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nvGrpSpPr>
          <p:cNvPr id="31757" name="Group 31756">
            <a:extLst>
              <a:ext uri="{FF2B5EF4-FFF2-40B4-BE49-F238E27FC236}">
                <a16:creationId xmlns="" xmlns:a16="http://schemas.microsoft.com/office/drawing/2014/main" id="{A4538145-ACBA-40C0-AFBD-DE742723D57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1" y="0"/>
            <a:ext cx="12191996" cy="6858000"/>
            <a:chOff x="1" y="0"/>
            <a:chExt cx="12191996" cy="6858000"/>
          </a:xfrm>
        </p:grpSpPr>
        <p:sp useBgFill="1">
          <p:nvSpPr>
            <p:cNvPr id="31758" name="Rectangle 31757">
              <a:extLst>
                <a:ext uri="{FF2B5EF4-FFF2-40B4-BE49-F238E27FC236}">
                  <a16:creationId xmlns="" xmlns:a16="http://schemas.microsoft.com/office/drawing/2014/main" id="{7BAD3960-6DE9-4457-8083-F6FFBD58D74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prstClr val="black"/>
                </a:solidFill>
              </a:endParaRPr>
            </a:p>
          </p:txBody>
        </p:sp>
        <p:sp>
          <p:nvSpPr>
            <p:cNvPr id="31759" name="Rectangle 31758">
              <a:extLst>
                <a:ext uri="{FF2B5EF4-FFF2-40B4-BE49-F238E27FC236}">
                  <a16:creationId xmlns="" xmlns:a16="http://schemas.microsoft.com/office/drawing/2014/main" id="{F3F5E368-26F9-408D-9C1D-D007FCE0C20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1" y="0"/>
              <a:ext cx="12191996" cy="6858000"/>
            </a:xfrm>
            <a:prstGeom prst="rect">
              <a:avLst/>
            </a:prstGeom>
            <a:solidFill>
              <a:schemeClr val="accent1">
                <a:lumMod val="50000"/>
                <a:alpha val="25000"/>
              </a:schemeClr>
            </a:solidFill>
            <a:ln w="0">
              <a:noFill/>
              <a:prstDash val="solid"/>
              <a:round/>
              <a:headEnd/>
              <a:tailEnd/>
            </a:ln>
          </p:spPr>
          <p:txBody>
            <a:bodyPr rtlCol="0" anchor="ctr"/>
            <a:lstStyle/>
            <a:p>
              <a:pPr algn="ctr" defTabSz="457200"/>
              <a:endParaRPr lang="en-US" dirty="0">
                <a:solidFill>
                  <a:prstClr val="black"/>
                </a:solidFill>
              </a:endParaRPr>
            </a:p>
          </p:txBody>
        </p:sp>
      </p:grpSp>
      <p:sp>
        <p:nvSpPr>
          <p:cNvPr id="31746" name="Title 1">
            <a:extLst>
              <a:ext uri="{FF2B5EF4-FFF2-40B4-BE49-F238E27FC236}">
                <a16:creationId xmlns="" xmlns:a16="http://schemas.microsoft.com/office/drawing/2014/main" id="{582351E7-9914-4A19-B12F-3FAC431B419E}"/>
              </a:ext>
            </a:extLst>
          </p:cNvPr>
          <p:cNvSpPr>
            <a:spLocks noGrp="1"/>
          </p:cNvSpPr>
          <p:nvPr>
            <p:ph type="title"/>
          </p:nvPr>
        </p:nvSpPr>
        <p:spPr>
          <a:xfrm>
            <a:off x="765051" y="662400"/>
            <a:ext cx="4516505" cy="1492132"/>
          </a:xfrm>
        </p:spPr>
        <p:txBody>
          <a:bodyPr anchor="t">
            <a:normAutofit/>
          </a:bodyPr>
          <a:lstStyle/>
          <a:p>
            <a:r>
              <a:rPr lang="es-MX" altLang="en-US">
                <a:ea typeface="ＭＳ Ｐゴシック"/>
              </a:rPr>
              <a:t>No se desnanime, siga sus disciplinas</a:t>
            </a:r>
            <a:endParaRPr lang="es-MX" altLang="en-US">
              <a:latin typeface="Rockwell Condensed"/>
              <a:ea typeface="ＭＳ Ｐゴシック"/>
            </a:endParaRPr>
          </a:p>
        </p:txBody>
      </p:sp>
      <p:sp>
        <p:nvSpPr>
          <p:cNvPr id="31750" name="Content Placeholder 31749">
            <a:extLst>
              <a:ext uri="{FF2B5EF4-FFF2-40B4-BE49-F238E27FC236}">
                <a16:creationId xmlns="" xmlns:a16="http://schemas.microsoft.com/office/drawing/2014/main" id="{66DF99CF-67C9-4D23-8A14-4E707083B04F}"/>
              </a:ext>
            </a:extLst>
          </p:cNvPr>
          <p:cNvSpPr>
            <a:spLocks noGrp="1"/>
          </p:cNvSpPr>
          <p:nvPr>
            <p:ph idx="1"/>
          </p:nvPr>
        </p:nvSpPr>
        <p:spPr>
          <a:xfrm>
            <a:off x="765052" y="2286001"/>
            <a:ext cx="4389998" cy="3844800"/>
          </a:xfrm>
        </p:spPr>
        <p:txBody>
          <a:bodyPr vert="horz" lIns="91440" tIns="45720" rIns="91440" bIns="45720" rtlCol="0">
            <a:normAutofit/>
          </a:bodyPr>
          <a:lstStyle/>
          <a:p>
            <a:r>
              <a:rPr lang="es-MX" sz="3000" dirty="0">
                <a:solidFill>
                  <a:schemeClr val="tx1">
                    <a:alpha val="60000"/>
                  </a:schemeClr>
                </a:solidFill>
                <a:latin typeface="+mj-lt"/>
              </a:rPr>
              <a:t>Siga con sus medicamentos</a:t>
            </a:r>
          </a:p>
          <a:p>
            <a:r>
              <a:rPr lang="es-MX" sz="3000" dirty="0">
                <a:solidFill>
                  <a:schemeClr val="tx1">
                    <a:alpha val="60000"/>
                  </a:schemeClr>
                </a:solidFill>
                <a:latin typeface="+mj-lt"/>
              </a:rPr>
              <a:t>Siga con su buenos hábitos de comida</a:t>
            </a:r>
          </a:p>
          <a:p>
            <a:r>
              <a:rPr lang="es-MX" sz="3000" dirty="0">
                <a:solidFill>
                  <a:schemeClr val="tx1">
                    <a:alpha val="60000"/>
                  </a:schemeClr>
                </a:solidFill>
                <a:latin typeface="+mj-lt"/>
              </a:rPr>
              <a:t>Siga hablando con su promotor de salud</a:t>
            </a:r>
          </a:p>
          <a:p>
            <a:r>
              <a:rPr lang="es-MX" sz="3000" dirty="0">
                <a:solidFill>
                  <a:schemeClr val="tx1">
                    <a:alpha val="60000"/>
                  </a:schemeClr>
                </a:solidFill>
                <a:latin typeface="+mj-lt"/>
              </a:rPr>
              <a:t>¡NO SE DE POR VENCIDO!</a:t>
            </a:r>
          </a:p>
        </p:txBody>
      </p:sp>
      <p:sp>
        <p:nvSpPr>
          <p:cNvPr id="31761" name="Freeform: Shape 31760">
            <a:extLst>
              <a:ext uri="{FF2B5EF4-FFF2-40B4-BE49-F238E27FC236}">
                <a16:creationId xmlns="" xmlns:a16="http://schemas.microsoft.com/office/drawing/2014/main" id="{F249C1C3-EBDE-4C27-BD12-A6AE40A4DB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87375" y="0"/>
            <a:ext cx="6404625" cy="6373368"/>
          </a:xfrm>
          <a:custGeom>
            <a:avLst/>
            <a:gdLst>
              <a:gd name="connsiteX0" fmla="*/ 353272 w 6404625"/>
              <a:gd name="connsiteY0" fmla="*/ 0 h 6373368"/>
              <a:gd name="connsiteX1" fmla="*/ 6404625 w 6404625"/>
              <a:gd name="connsiteY1" fmla="*/ 0 h 6373368"/>
              <a:gd name="connsiteX2" fmla="*/ 6404625 w 6404625"/>
              <a:gd name="connsiteY2" fmla="*/ 6008204 h 6373368"/>
              <a:gd name="connsiteX3" fmla="*/ 6374459 w 6404625"/>
              <a:gd name="connsiteY3" fmla="*/ 6023890 h 6373368"/>
              <a:gd name="connsiteX4" fmla="*/ 6290584 w 6404625"/>
              <a:gd name="connsiteY4" fmla="*/ 6049055 h 6373368"/>
              <a:gd name="connsiteX5" fmla="*/ 6203913 w 6404625"/>
              <a:gd name="connsiteY5" fmla="*/ 6060237 h 6373368"/>
              <a:gd name="connsiteX6" fmla="*/ 6114448 w 6404625"/>
              <a:gd name="connsiteY6" fmla="*/ 6063033 h 6373368"/>
              <a:gd name="connsiteX7" fmla="*/ 6019391 w 6404625"/>
              <a:gd name="connsiteY7" fmla="*/ 6054644 h 6373368"/>
              <a:gd name="connsiteX8" fmla="*/ 5924332 w 6404625"/>
              <a:gd name="connsiteY8" fmla="*/ 6043462 h 6373368"/>
              <a:gd name="connsiteX9" fmla="*/ 5829275 w 6404625"/>
              <a:gd name="connsiteY9" fmla="*/ 6029482 h 6373368"/>
              <a:gd name="connsiteX10" fmla="*/ 5734216 w 6404625"/>
              <a:gd name="connsiteY10" fmla="*/ 6018300 h 6373368"/>
              <a:gd name="connsiteX11" fmla="*/ 5639159 w 6404625"/>
              <a:gd name="connsiteY11" fmla="*/ 6012708 h 6373368"/>
              <a:gd name="connsiteX12" fmla="*/ 5546898 w 6404625"/>
              <a:gd name="connsiteY12" fmla="*/ 6012708 h 6373368"/>
              <a:gd name="connsiteX13" fmla="*/ 5460227 w 6404625"/>
              <a:gd name="connsiteY13" fmla="*/ 6023890 h 6373368"/>
              <a:gd name="connsiteX14" fmla="*/ 5370760 w 6404625"/>
              <a:gd name="connsiteY14" fmla="*/ 6046258 h 6373368"/>
              <a:gd name="connsiteX15" fmla="*/ 5289681 w 6404625"/>
              <a:gd name="connsiteY15" fmla="*/ 6079807 h 6373368"/>
              <a:gd name="connsiteX16" fmla="*/ 5205808 w 6404625"/>
              <a:gd name="connsiteY16" fmla="*/ 6124541 h 6373368"/>
              <a:gd name="connsiteX17" fmla="*/ 5121933 w 6404625"/>
              <a:gd name="connsiteY17" fmla="*/ 6169276 h 6373368"/>
              <a:gd name="connsiteX18" fmla="*/ 5038061 w 6404625"/>
              <a:gd name="connsiteY18" fmla="*/ 6219598 h 6373368"/>
              <a:gd name="connsiteX19" fmla="*/ 4956981 w 6404625"/>
              <a:gd name="connsiteY19" fmla="*/ 6267129 h 6373368"/>
              <a:gd name="connsiteX20" fmla="*/ 4870311 w 6404625"/>
              <a:gd name="connsiteY20" fmla="*/ 6309065 h 6373368"/>
              <a:gd name="connsiteX21" fmla="*/ 4786435 w 6404625"/>
              <a:gd name="connsiteY21" fmla="*/ 6342614 h 6373368"/>
              <a:gd name="connsiteX22" fmla="*/ 4699765 w 6404625"/>
              <a:gd name="connsiteY22" fmla="*/ 6364982 h 6373368"/>
              <a:gd name="connsiteX23" fmla="*/ 4610299 w 6404625"/>
              <a:gd name="connsiteY23" fmla="*/ 6373368 h 6373368"/>
              <a:gd name="connsiteX24" fmla="*/ 4520833 w 6404625"/>
              <a:gd name="connsiteY24" fmla="*/ 6364982 h 6373368"/>
              <a:gd name="connsiteX25" fmla="*/ 4434163 w 6404625"/>
              <a:gd name="connsiteY25" fmla="*/ 6342614 h 6373368"/>
              <a:gd name="connsiteX26" fmla="*/ 4350289 w 6404625"/>
              <a:gd name="connsiteY26" fmla="*/ 6309065 h 6373368"/>
              <a:gd name="connsiteX27" fmla="*/ 4263617 w 6404625"/>
              <a:gd name="connsiteY27" fmla="*/ 6267129 h 6373368"/>
              <a:gd name="connsiteX28" fmla="*/ 4182539 w 6404625"/>
              <a:gd name="connsiteY28" fmla="*/ 6219598 h 6373368"/>
              <a:gd name="connsiteX29" fmla="*/ 4098666 w 6404625"/>
              <a:gd name="connsiteY29" fmla="*/ 6169276 h 6373368"/>
              <a:gd name="connsiteX30" fmla="*/ 4014791 w 6404625"/>
              <a:gd name="connsiteY30" fmla="*/ 6124541 h 6373368"/>
              <a:gd name="connsiteX31" fmla="*/ 3930916 w 6404625"/>
              <a:gd name="connsiteY31" fmla="*/ 6079807 h 6373368"/>
              <a:gd name="connsiteX32" fmla="*/ 3847041 w 6404625"/>
              <a:gd name="connsiteY32" fmla="*/ 6046258 h 6373368"/>
              <a:gd name="connsiteX33" fmla="*/ 3760372 w 6404625"/>
              <a:gd name="connsiteY33" fmla="*/ 6023890 h 6373368"/>
              <a:gd name="connsiteX34" fmla="*/ 3673701 w 6404625"/>
              <a:gd name="connsiteY34" fmla="*/ 6012708 h 6373368"/>
              <a:gd name="connsiteX35" fmla="*/ 3581438 w 6404625"/>
              <a:gd name="connsiteY35" fmla="*/ 6012708 h 6373368"/>
              <a:gd name="connsiteX36" fmla="*/ 3486381 w 6404625"/>
              <a:gd name="connsiteY36" fmla="*/ 6018300 h 6373368"/>
              <a:gd name="connsiteX37" fmla="*/ 3391322 w 6404625"/>
              <a:gd name="connsiteY37" fmla="*/ 6029482 h 6373368"/>
              <a:gd name="connsiteX38" fmla="*/ 3296265 w 6404625"/>
              <a:gd name="connsiteY38" fmla="*/ 6043462 h 6373368"/>
              <a:gd name="connsiteX39" fmla="*/ 3201210 w 6404625"/>
              <a:gd name="connsiteY39" fmla="*/ 6054644 h 6373368"/>
              <a:gd name="connsiteX40" fmla="*/ 3106151 w 6404625"/>
              <a:gd name="connsiteY40" fmla="*/ 6063033 h 6373368"/>
              <a:gd name="connsiteX41" fmla="*/ 3016684 w 6404625"/>
              <a:gd name="connsiteY41" fmla="*/ 6060237 h 6373368"/>
              <a:gd name="connsiteX42" fmla="*/ 2930015 w 6404625"/>
              <a:gd name="connsiteY42" fmla="*/ 6049055 h 6373368"/>
              <a:gd name="connsiteX43" fmla="*/ 2846140 w 6404625"/>
              <a:gd name="connsiteY43" fmla="*/ 6023890 h 6373368"/>
              <a:gd name="connsiteX44" fmla="*/ 2776243 w 6404625"/>
              <a:gd name="connsiteY44" fmla="*/ 5987546 h 6373368"/>
              <a:gd name="connsiteX45" fmla="*/ 2709145 w 6404625"/>
              <a:gd name="connsiteY45" fmla="*/ 5940017 h 6373368"/>
              <a:gd name="connsiteX46" fmla="*/ 2650432 w 6404625"/>
              <a:gd name="connsiteY46" fmla="*/ 5884101 h 6373368"/>
              <a:gd name="connsiteX47" fmla="*/ 2591719 w 6404625"/>
              <a:gd name="connsiteY47" fmla="*/ 5819798 h 6373368"/>
              <a:gd name="connsiteX48" fmla="*/ 2538599 w 6404625"/>
              <a:gd name="connsiteY48" fmla="*/ 5752697 h 6373368"/>
              <a:gd name="connsiteX49" fmla="*/ 2485480 w 6404625"/>
              <a:gd name="connsiteY49" fmla="*/ 5682802 h 6373368"/>
              <a:gd name="connsiteX50" fmla="*/ 2432360 w 6404625"/>
              <a:gd name="connsiteY50" fmla="*/ 5612908 h 6373368"/>
              <a:gd name="connsiteX51" fmla="*/ 2379237 w 6404625"/>
              <a:gd name="connsiteY51" fmla="*/ 5545809 h 6373368"/>
              <a:gd name="connsiteX52" fmla="*/ 2323320 w 6404625"/>
              <a:gd name="connsiteY52" fmla="*/ 5481502 h 6373368"/>
              <a:gd name="connsiteX53" fmla="*/ 2259018 w 6404625"/>
              <a:gd name="connsiteY53" fmla="*/ 5425586 h 6373368"/>
              <a:gd name="connsiteX54" fmla="*/ 2197511 w 6404625"/>
              <a:gd name="connsiteY54" fmla="*/ 5375263 h 6373368"/>
              <a:gd name="connsiteX55" fmla="*/ 2127614 w 6404625"/>
              <a:gd name="connsiteY55" fmla="*/ 5336121 h 6373368"/>
              <a:gd name="connsiteX56" fmla="*/ 2052128 w 6404625"/>
              <a:gd name="connsiteY56" fmla="*/ 5302573 h 6373368"/>
              <a:gd name="connsiteX57" fmla="*/ 1971049 w 6404625"/>
              <a:gd name="connsiteY57" fmla="*/ 5274612 h 6373368"/>
              <a:gd name="connsiteX58" fmla="*/ 1887176 w 6404625"/>
              <a:gd name="connsiteY58" fmla="*/ 5249450 h 6373368"/>
              <a:gd name="connsiteX59" fmla="*/ 1803301 w 6404625"/>
              <a:gd name="connsiteY59" fmla="*/ 5227084 h 6373368"/>
              <a:gd name="connsiteX60" fmla="*/ 1716630 w 6404625"/>
              <a:gd name="connsiteY60" fmla="*/ 5204720 h 6373368"/>
              <a:gd name="connsiteX61" fmla="*/ 1635551 w 6404625"/>
              <a:gd name="connsiteY61" fmla="*/ 5179557 h 6373368"/>
              <a:gd name="connsiteX62" fmla="*/ 1554473 w 6404625"/>
              <a:gd name="connsiteY62" fmla="*/ 5151597 h 6373368"/>
              <a:gd name="connsiteX63" fmla="*/ 1478988 w 6404625"/>
              <a:gd name="connsiteY63" fmla="*/ 5118049 h 6373368"/>
              <a:gd name="connsiteX64" fmla="*/ 1411887 w 6404625"/>
              <a:gd name="connsiteY64" fmla="*/ 5076112 h 6373368"/>
              <a:gd name="connsiteX65" fmla="*/ 1350380 w 6404625"/>
              <a:gd name="connsiteY65" fmla="*/ 5025785 h 6373368"/>
              <a:gd name="connsiteX66" fmla="*/ 1300053 w 6404625"/>
              <a:gd name="connsiteY66" fmla="*/ 4964279 h 6373368"/>
              <a:gd name="connsiteX67" fmla="*/ 1258117 w 6404625"/>
              <a:gd name="connsiteY67" fmla="*/ 4897178 h 6373368"/>
              <a:gd name="connsiteX68" fmla="*/ 1224567 w 6404625"/>
              <a:gd name="connsiteY68" fmla="*/ 4821691 h 6373368"/>
              <a:gd name="connsiteX69" fmla="*/ 1196609 w 6404625"/>
              <a:gd name="connsiteY69" fmla="*/ 4740614 h 6373368"/>
              <a:gd name="connsiteX70" fmla="*/ 1171447 w 6404625"/>
              <a:gd name="connsiteY70" fmla="*/ 4659533 h 6373368"/>
              <a:gd name="connsiteX71" fmla="*/ 1149080 w 6404625"/>
              <a:gd name="connsiteY71" fmla="*/ 4572865 h 6373368"/>
              <a:gd name="connsiteX72" fmla="*/ 1126714 w 6404625"/>
              <a:gd name="connsiteY72" fmla="*/ 4488990 h 6373368"/>
              <a:gd name="connsiteX73" fmla="*/ 1101552 w 6404625"/>
              <a:gd name="connsiteY73" fmla="*/ 4405115 h 6373368"/>
              <a:gd name="connsiteX74" fmla="*/ 1073593 w 6404625"/>
              <a:gd name="connsiteY74" fmla="*/ 4324036 h 6373368"/>
              <a:gd name="connsiteX75" fmla="*/ 1040045 w 6404625"/>
              <a:gd name="connsiteY75" fmla="*/ 4248549 h 6373368"/>
              <a:gd name="connsiteX76" fmla="*/ 1000902 w 6404625"/>
              <a:gd name="connsiteY76" fmla="*/ 4178654 h 6373368"/>
              <a:gd name="connsiteX77" fmla="*/ 950576 w 6404625"/>
              <a:gd name="connsiteY77" fmla="*/ 4117146 h 6373368"/>
              <a:gd name="connsiteX78" fmla="*/ 894659 w 6404625"/>
              <a:gd name="connsiteY78" fmla="*/ 4052841 h 6373368"/>
              <a:gd name="connsiteX79" fmla="*/ 830356 w 6404625"/>
              <a:gd name="connsiteY79" fmla="*/ 3996926 h 6373368"/>
              <a:gd name="connsiteX80" fmla="*/ 760460 w 6404625"/>
              <a:gd name="connsiteY80" fmla="*/ 3943806 h 6373368"/>
              <a:gd name="connsiteX81" fmla="*/ 690567 w 6404625"/>
              <a:gd name="connsiteY81" fmla="*/ 3890685 h 6373368"/>
              <a:gd name="connsiteX82" fmla="*/ 620671 w 6404625"/>
              <a:gd name="connsiteY82" fmla="*/ 3837564 h 6373368"/>
              <a:gd name="connsiteX83" fmla="*/ 553571 w 6404625"/>
              <a:gd name="connsiteY83" fmla="*/ 3784444 h 6373368"/>
              <a:gd name="connsiteX84" fmla="*/ 489269 w 6404625"/>
              <a:gd name="connsiteY84" fmla="*/ 3725731 h 6373368"/>
              <a:gd name="connsiteX85" fmla="*/ 433350 w 6404625"/>
              <a:gd name="connsiteY85" fmla="*/ 3667021 h 6373368"/>
              <a:gd name="connsiteX86" fmla="*/ 385824 w 6404625"/>
              <a:gd name="connsiteY86" fmla="*/ 3599922 h 6373368"/>
              <a:gd name="connsiteX87" fmla="*/ 349477 w 6404625"/>
              <a:gd name="connsiteY87" fmla="*/ 3530025 h 6373368"/>
              <a:gd name="connsiteX88" fmla="*/ 324315 w 6404625"/>
              <a:gd name="connsiteY88" fmla="*/ 3446150 h 6373368"/>
              <a:gd name="connsiteX89" fmla="*/ 313131 w 6404625"/>
              <a:gd name="connsiteY89" fmla="*/ 3359479 h 6373368"/>
              <a:gd name="connsiteX90" fmla="*/ 310335 w 6404625"/>
              <a:gd name="connsiteY90" fmla="*/ 3270014 h 6373368"/>
              <a:gd name="connsiteX91" fmla="*/ 318723 w 6404625"/>
              <a:gd name="connsiteY91" fmla="*/ 3174955 h 6373368"/>
              <a:gd name="connsiteX92" fmla="*/ 329907 w 6404625"/>
              <a:gd name="connsiteY92" fmla="*/ 3079898 h 6373368"/>
              <a:gd name="connsiteX93" fmla="*/ 343885 w 6404625"/>
              <a:gd name="connsiteY93" fmla="*/ 2984841 h 6373368"/>
              <a:gd name="connsiteX94" fmla="*/ 355069 w 6404625"/>
              <a:gd name="connsiteY94" fmla="*/ 2889784 h 6373368"/>
              <a:gd name="connsiteX95" fmla="*/ 360659 w 6404625"/>
              <a:gd name="connsiteY95" fmla="*/ 2794725 h 6373368"/>
              <a:gd name="connsiteX96" fmla="*/ 360659 w 6404625"/>
              <a:gd name="connsiteY96" fmla="*/ 2702464 h 6373368"/>
              <a:gd name="connsiteX97" fmla="*/ 349477 w 6404625"/>
              <a:gd name="connsiteY97" fmla="*/ 2615793 h 6373368"/>
              <a:gd name="connsiteX98" fmla="*/ 327111 w 6404625"/>
              <a:gd name="connsiteY98" fmla="*/ 2529122 h 6373368"/>
              <a:gd name="connsiteX99" fmla="*/ 293561 w 6404625"/>
              <a:gd name="connsiteY99" fmla="*/ 2448045 h 6373368"/>
              <a:gd name="connsiteX100" fmla="*/ 251625 w 6404625"/>
              <a:gd name="connsiteY100" fmla="*/ 2364170 h 6373368"/>
              <a:gd name="connsiteX101" fmla="*/ 204096 w 6404625"/>
              <a:gd name="connsiteY101" fmla="*/ 2280295 h 6373368"/>
              <a:gd name="connsiteX102" fmla="*/ 153769 w 6404625"/>
              <a:gd name="connsiteY102" fmla="*/ 2196423 h 6373368"/>
              <a:gd name="connsiteX103" fmla="*/ 106240 w 6404625"/>
              <a:gd name="connsiteY103" fmla="*/ 2115344 h 6373368"/>
              <a:gd name="connsiteX104" fmla="*/ 64305 w 6404625"/>
              <a:gd name="connsiteY104" fmla="*/ 2028673 h 6373368"/>
              <a:gd name="connsiteX105" fmla="*/ 30754 w 6404625"/>
              <a:gd name="connsiteY105" fmla="*/ 1944798 h 6373368"/>
              <a:gd name="connsiteX106" fmla="*/ 8387 w 6404625"/>
              <a:gd name="connsiteY106" fmla="*/ 1858129 h 6373368"/>
              <a:gd name="connsiteX107" fmla="*/ 0 w 6404625"/>
              <a:gd name="connsiteY107" fmla="*/ 1768662 h 6373368"/>
              <a:gd name="connsiteX108" fmla="*/ 8387 w 6404625"/>
              <a:gd name="connsiteY108" fmla="*/ 1679195 h 6373368"/>
              <a:gd name="connsiteX109" fmla="*/ 30754 w 6404625"/>
              <a:gd name="connsiteY109" fmla="*/ 1592526 h 6373368"/>
              <a:gd name="connsiteX110" fmla="*/ 64305 w 6404625"/>
              <a:gd name="connsiteY110" fmla="*/ 1508651 h 6373368"/>
              <a:gd name="connsiteX111" fmla="*/ 106240 w 6404625"/>
              <a:gd name="connsiteY111" fmla="*/ 1421980 h 6373368"/>
              <a:gd name="connsiteX112" fmla="*/ 153769 w 6404625"/>
              <a:gd name="connsiteY112" fmla="*/ 1340903 h 6373368"/>
              <a:gd name="connsiteX113" fmla="*/ 204096 w 6404625"/>
              <a:gd name="connsiteY113" fmla="*/ 1257028 h 6373368"/>
              <a:gd name="connsiteX114" fmla="*/ 251625 w 6404625"/>
              <a:gd name="connsiteY114" fmla="*/ 1173153 h 6373368"/>
              <a:gd name="connsiteX115" fmla="*/ 293561 w 6404625"/>
              <a:gd name="connsiteY115" fmla="*/ 1089278 h 6373368"/>
              <a:gd name="connsiteX116" fmla="*/ 327111 w 6404625"/>
              <a:gd name="connsiteY116" fmla="*/ 1008199 h 6373368"/>
              <a:gd name="connsiteX117" fmla="*/ 349477 w 6404625"/>
              <a:gd name="connsiteY117" fmla="*/ 921528 h 6373368"/>
              <a:gd name="connsiteX118" fmla="*/ 360659 w 6404625"/>
              <a:gd name="connsiteY118" fmla="*/ 834859 h 6373368"/>
              <a:gd name="connsiteX119" fmla="*/ 360659 w 6404625"/>
              <a:gd name="connsiteY119" fmla="*/ 742599 h 6373368"/>
              <a:gd name="connsiteX120" fmla="*/ 355069 w 6404625"/>
              <a:gd name="connsiteY120" fmla="*/ 647539 h 6373368"/>
              <a:gd name="connsiteX121" fmla="*/ 343885 w 6404625"/>
              <a:gd name="connsiteY121" fmla="*/ 552482 h 6373368"/>
              <a:gd name="connsiteX122" fmla="*/ 329907 w 6404625"/>
              <a:gd name="connsiteY122" fmla="*/ 457425 h 6373368"/>
              <a:gd name="connsiteX123" fmla="*/ 318723 w 6404625"/>
              <a:gd name="connsiteY123" fmla="*/ 362366 h 6373368"/>
              <a:gd name="connsiteX124" fmla="*/ 310335 w 6404625"/>
              <a:gd name="connsiteY124" fmla="*/ 267309 h 6373368"/>
              <a:gd name="connsiteX125" fmla="*/ 313131 w 6404625"/>
              <a:gd name="connsiteY125" fmla="*/ 177842 h 6373368"/>
              <a:gd name="connsiteX126" fmla="*/ 324315 w 6404625"/>
              <a:gd name="connsiteY126" fmla="*/ 91173 h 6373368"/>
              <a:gd name="connsiteX127" fmla="*/ 349477 w 6404625"/>
              <a:gd name="connsiteY127" fmla="*/ 7296 h 637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6404625" h="6373368">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pic>
        <p:nvPicPr>
          <p:cNvPr id="4" name="Picture 4" descr="A picture containing man, person, looking, front&#10;&#10;Description generated with very high confidence">
            <a:extLst>
              <a:ext uri="{FF2B5EF4-FFF2-40B4-BE49-F238E27FC236}">
                <a16:creationId xmlns="" xmlns:a16="http://schemas.microsoft.com/office/drawing/2014/main" id="{DA194C90-E040-442C-BDC3-394AEB8A4678}"/>
              </a:ext>
            </a:extLst>
          </p:cNvPr>
          <p:cNvPicPr>
            <a:picLocks noChangeAspect="1"/>
          </p:cNvPicPr>
          <p:nvPr/>
        </p:nvPicPr>
        <p:blipFill rotWithShape="1">
          <a:blip r:embed="rId3"/>
          <a:srcRect l="1699" r="28200" b="1"/>
          <a:stretch/>
        </p:blipFill>
        <p:spPr>
          <a:xfrm>
            <a:off x="6003221" y="10"/>
            <a:ext cx="6188779" cy="6157770"/>
          </a:xfrm>
          <a:custGeom>
            <a:avLst/>
            <a:gdLst/>
            <a:ahLst/>
            <a:cxnLst/>
            <a:rect l="l" t="t" r="r" b="b"/>
            <a:pathLst>
              <a:path w="6188779" h="615778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ln w="203200">
            <a:noFill/>
          </a:ln>
        </p:spPr>
      </p:pic>
    </p:spTree>
    <p:extLst>
      <p:ext uri="{BB962C8B-B14F-4D97-AF65-F5344CB8AC3E}">
        <p14:creationId xmlns:p14="http://schemas.microsoft.com/office/powerpoint/2010/main" val="4073793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0898" name="Picture 2" descr="C:\Users\Betty\Documents\CHW\BCM Diabetes Management PowerPoints\RESOURCES\frog.png"/>
          <p:cNvPicPr>
            <a:picLocks noChangeAspect="1" noChangeArrowheads="1"/>
          </p:cNvPicPr>
          <p:nvPr/>
        </p:nvPicPr>
        <p:blipFill>
          <a:blip r:embed="rId3" cstate="print"/>
          <a:srcRect/>
          <a:stretch>
            <a:fillRect/>
          </a:stretch>
        </p:blipFill>
        <p:spPr bwMode="auto">
          <a:xfrm>
            <a:off x="1005439" y="0"/>
            <a:ext cx="10095004" cy="6858000"/>
          </a:xfrm>
          <a:prstGeom prst="rect">
            <a:avLst/>
          </a:prstGeom>
          <a:noFill/>
        </p:spPr>
      </p:pic>
      <p:sp>
        <p:nvSpPr>
          <p:cNvPr id="31" name="Rectangle 30">
            <a:extLst>
              <a:ext uri="{FF2B5EF4-FFF2-40B4-BE49-F238E27FC236}">
                <a16:creationId xmlns:a16="http://schemas.microsoft.com/office/drawing/2014/main" xmlns="" id="{F6A60A77-3CD9-2340-9CBF-AB127828C253}"/>
              </a:ext>
              <a:ext uri="{C183D7F6-B498-43B3-948B-1728B52AA6E4}">
                <adec:decorative xmlns:adec="http://schemas.microsoft.com/office/drawing/2017/decorative" xmlns="" val="1"/>
              </a:ext>
            </a:extLst>
          </p:cNvPr>
          <p:cNvSpPr/>
          <p:nvPr/>
        </p:nvSpPr>
        <p:spPr>
          <a:xfrm>
            <a:off x="1363851" y="3846378"/>
            <a:ext cx="9314482"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2AFED906-603E-4575-A8EB-18849F6201A6}"/>
              </a:ext>
              <a:ext uri="{C183D7F6-B498-43B3-948B-1728B52AA6E4}">
                <adec:decorative xmlns:adec="http://schemas.microsoft.com/office/drawing/2017/decorative" xmlns="" val="1"/>
              </a:ext>
            </a:extLst>
          </p:cNvPr>
          <p:cNvSpPr/>
          <p:nvPr/>
        </p:nvSpPr>
        <p:spPr>
          <a:xfrm>
            <a:off x="0" y="0"/>
            <a:ext cx="100543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3FD22EE5-0403-8E4E-7DD1-DAE1CB1B7512}"/>
              </a:ext>
              <a:ext uri="{C183D7F6-B498-43B3-948B-1728B52AA6E4}">
                <adec:decorative xmlns:adec="http://schemas.microsoft.com/office/drawing/2017/decorative" xmlns="" val="1"/>
              </a:ext>
            </a:extLst>
          </p:cNvPr>
          <p:cNvSpPr/>
          <p:nvPr/>
        </p:nvSpPr>
        <p:spPr>
          <a:xfrm>
            <a:off x="11100443" y="1"/>
            <a:ext cx="125170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16079"/>
    </mc:Choice>
    <mc:Fallback xmlns="">
      <p:transition spd="slow" advTm="16079"/>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 xmlns:a16="http://schemas.microsoft.com/office/drawing/2014/main" id="{CC093251-BAB8-4549-BF46-1FEF14D0A422}"/>
              </a:ext>
            </a:extLst>
          </p:cNvPr>
          <p:cNvSpPr>
            <a:spLocks noGrp="1"/>
          </p:cNvSpPr>
          <p:nvPr>
            <p:ph type="title"/>
          </p:nvPr>
        </p:nvSpPr>
        <p:spPr>
          <a:xfrm>
            <a:off x="493855" y="5373385"/>
            <a:ext cx="11204289" cy="977290"/>
          </a:xfrm>
        </p:spPr>
        <p:txBody>
          <a:bodyPr vert="horz" lIns="91440" tIns="45720" rIns="91440" bIns="45720" rtlCol="0" anchor="b">
            <a:normAutofit/>
          </a:bodyPr>
          <a:lstStyle/>
          <a:p>
            <a:pPr algn="ctr">
              <a:lnSpc>
                <a:spcPct val="80000"/>
              </a:lnSpc>
            </a:pPr>
            <a:r>
              <a:rPr lang="en-US" altLang="en-US" sz="5700" dirty="0">
                <a:blipFill dpi="0" rotWithShape="1">
                  <a:blip r:embed="rId3"/>
                  <a:srcRect/>
                  <a:tile tx="6350" ty="-127000" sx="65000" sy="64000" flip="none" algn="tl"/>
                </a:blipFill>
              </a:rPr>
              <a:t>LA MEJOR OPCIÓN ES PREVENCIÓN</a:t>
            </a:r>
            <a:endParaRPr lang="en-US" altLang="en-US" sz="5700" cap="all" dirty="0">
              <a:blipFill dpi="0" rotWithShape="1">
                <a:blip r:embed="rId3"/>
                <a:srcRect/>
                <a:tile tx="6350" ty="-127000" sx="65000" sy="64000" flip="none" algn="tl"/>
              </a:blipFill>
            </a:endParaRPr>
          </a:p>
        </p:txBody>
      </p:sp>
      <p:pic>
        <p:nvPicPr>
          <p:cNvPr id="8" name="Picture 7" descr="Woman covering eyes">
            <a:extLst>
              <a:ext uri="{FF2B5EF4-FFF2-40B4-BE49-F238E27FC236}">
                <a16:creationId xmlns="" xmlns:a16="http://schemas.microsoft.com/office/drawing/2014/main" id="{16269D3F-8421-4A3F-0A7E-2E9A8E5D4D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93855" y="572898"/>
            <a:ext cx="2967031" cy="4257356"/>
          </a:xfrm>
          <a:prstGeom prst="rect">
            <a:avLst/>
          </a:prstGeom>
          <a:noFill/>
        </p:spPr>
      </p:pic>
      <p:pic>
        <p:nvPicPr>
          <p:cNvPr id="10" name="Picture 2" descr="A picture containing person, indoor, sitting, laptop&#10;&#10;Description generated with very high confidence">
            <a:extLst>
              <a:ext uri="{FF2B5EF4-FFF2-40B4-BE49-F238E27FC236}">
                <a16:creationId xmlns="" xmlns:a16="http://schemas.microsoft.com/office/drawing/2014/main" id="{E4C699A5-AE94-DBEC-B473-F6584FB418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05966" y="569160"/>
            <a:ext cx="2980068" cy="4261094"/>
          </a:xfrm>
          <a:prstGeom prst="rect">
            <a:avLst/>
          </a:prstGeom>
        </p:spPr>
      </p:pic>
      <p:pic>
        <p:nvPicPr>
          <p:cNvPr id="11"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 xmlns:a16="http://schemas.microsoft.com/office/drawing/2014/main" id="{18D621B1-C50D-B698-47AD-BC96CE4769D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1"/>
          <a:stretch/>
        </p:blipFill>
        <p:spPr bwMode="auto">
          <a:xfrm>
            <a:off x="8729507" y="571029"/>
            <a:ext cx="2968638" cy="426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4288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a:extLst>
              <a:ext uri="{FF2B5EF4-FFF2-40B4-BE49-F238E27FC236}">
                <a16:creationId xmlns="" xmlns:a16="http://schemas.microsoft.com/office/drawing/2014/main" id="{6D81E483-14FB-4763-98A8-915B06A74E7B}"/>
              </a:ext>
            </a:extLst>
          </p:cNvPr>
          <p:cNvSpPr>
            <a:spLocks noGrp="1"/>
          </p:cNvSpPr>
          <p:nvPr>
            <p:ph type="title"/>
          </p:nvPr>
        </p:nvSpPr>
        <p:spPr>
          <a:xfrm>
            <a:off x="7180028" y="3376123"/>
            <a:ext cx="4515147" cy="1529232"/>
          </a:xfrm>
        </p:spPr>
        <p:txBody>
          <a:bodyPr vert="horz" lIns="91440" tIns="45720" rIns="91440" bIns="45720" rtlCol="0" anchor="b">
            <a:normAutofit/>
          </a:bodyPr>
          <a:lstStyle/>
          <a:p>
            <a:pPr algn="r"/>
            <a:r>
              <a:rPr lang="en-US" sz="5000" dirty="0"/>
              <a:t>Diabetes</a:t>
            </a:r>
          </a:p>
        </p:txBody>
      </p:sp>
      <p:pic>
        <p:nvPicPr>
          <p:cNvPr id="3" name="Picture 2" descr="satellite express  diabetes  the meter">
            <a:extLst>
              <a:ext uri="{FF2B5EF4-FFF2-40B4-BE49-F238E27FC236}">
                <a16:creationId xmlns="" xmlns:a16="http://schemas.microsoft.com/office/drawing/2014/main" id="{62C97A08-751E-782E-7028-9D295C7EA8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39"/>
          <a:stretch/>
        </p:blipFill>
        <p:spPr bwMode="auto">
          <a:xfrm>
            <a:off x="-2192" y="10"/>
            <a:ext cx="8436340" cy="6857990"/>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46775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 xmlns:a16="http://schemas.microsoft.com/office/drawing/2014/main" id="{33704ABC-CBDB-973A-8FEE-83BF3287FEA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Rectangle 2">
            <a:extLst>
              <a:ext uri="{FF2B5EF4-FFF2-40B4-BE49-F238E27FC236}">
                <a16:creationId xmlns="" xmlns:a16="http://schemas.microsoft.com/office/drawing/2014/main" id="{0F74D889-E7E9-C022-8E10-DE5D95F8B07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2" descr="Thermometer, Medications, Tablets">
            <a:extLst>
              <a:ext uri="{FF2B5EF4-FFF2-40B4-BE49-F238E27FC236}">
                <a16:creationId xmlns="" xmlns:a16="http://schemas.microsoft.com/office/drawing/2014/main" id="{AA116449-C0AB-DEC6-1A9C-82E1F40634D7}"/>
              </a:ext>
            </a:extLst>
          </p:cNvPr>
          <p:cNvPicPr>
            <a:picLocks noChangeAspect="1" noChangeArrowheads="1"/>
          </p:cNvPicPr>
          <p:nvPr/>
        </p:nvPicPr>
        <p:blipFill rotWithShape="1">
          <a:blip r:embed="rId3" cstate="screen">
            <a:alphaModFix amt="40000"/>
            <a:extLst>
              <a:ext uri="{28A0092B-C50C-407E-A947-70E740481C1C}">
                <a14:useLocalDpi xmlns:a14="http://schemas.microsoft.com/office/drawing/2010/main"/>
              </a:ext>
            </a:extLst>
          </a:blip>
          <a:srcRect b="-1"/>
          <a:stretch/>
        </p:blipFill>
        <p:spPr bwMode="auto">
          <a:xfrm>
            <a:off x="-170" y="10"/>
            <a:ext cx="845031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DD108C9B-87C7-6E92-9EF4-40F9D28D47D9}"/>
              </a:ext>
            </a:extLst>
          </p:cNvPr>
          <p:cNvSpPr txBox="1"/>
          <p:nvPr/>
        </p:nvSpPr>
        <p:spPr>
          <a:xfrm>
            <a:off x="511947" y="5097780"/>
            <a:ext cx="5582359" cy="153014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s-MX" sz="4400" cap="all" dirty="0">
                <a:solidFill>
                  <a:srgbClr val="FFFFFF"/>
                </a:solidFill>
                <a:latin typeface="Calibri Light" panose="020F0302020204030204"/>
              </a:rPr>
              <a:t>COLESTEROL y </a:t>
            </a:r>
          </a:p>
          <a:p>
            <a:pPr>
              <a:lnSpc>
                <a:spcPct val="90000"/>
              </a:lnSpc>
              <a:spcBef>
                <a:spcPct val="0"/>
              </a:spcBef>
              <a:spcAft>
                <a:spcPts val="600"/>
              </a:spcAft>
            </a:pPr>
            <a:r>
              <a:rPr lang="es-MX" sz="4400" cap="all" dirty="0">
                <a:solidFill>
                  <a:srgbClr val="FFFFFF"/>
                </a:solidFill>
                <a:latin typeface="Calibri Light" panose="020F0302020204030204"/>
              </a:rPr>
              <a:t>alta presión arterial</a:t>
            </a:r>
          </a:p>
        </p:txBody>
      </p:sp>
      <p:pic>
        <p:nvPicPr>
          <p:cNvPr id="9" name="Picture 4" descr="Virus, Pathogen, Antibody, Antibodies">
            <a:extLst>
              <a:ext uri="{FF2B5EF4-FFF2-40B4-BE49-F238E27FC236}">
                <a16:creationId xmlns="" xmlns:a16="http://schemas.microsoft.com/office/drawing/2014/main" id="{CCCCD4AB-A5C0-8F87-FA2D-A24698CCE8E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9616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 xmlns:a16="http://schemas.microsoft.com/office/drawing/2014/main" id="{808959EC-4801-47E2-BA3D-DAFD023033A3}"/>
              </a:ext>
            </a:extLst>
          </p:cNvPr>
          <p:cNvSpPr>
            <a:spLocks noGrp="1"/>
          </p:cNvSpPr>
          <p:nvPr>
            <p:ph type="title"/>
          </p:nvPr>
        </p:nvSpPr>
        <p:spPr>
          <a:xfrm>
            <a:off x="1763151" y="-95441"/>
            <a:ext cx="7475220" cy="3035808"/>
          </a:xfrm>
        </p:spPr>
        <p:txBody>
          <a:bodyPr vert="horz" lIns="91440" tIns="45720" rIns="91440" bIns="45720" rtlCol="0" anchor="b">
            <a:normAutofit/>
          </a:bodyPr>
          <a:lstStyle/>
          <a:p>
            <a:pPr>
              <a:lnSpc>
                <a:spcPct val="80000"/>
              </a:lnSpc>
            </a:pPr>
            <a:r>
              <a:rPr lang="en-US" altLang="en-US" sz="9600">
                <a:solidFill>
                  <a:srgbClr val="FFFFFF"/>
                </a:solidFill>
              </a:rPr>
              <a:t>Ataque cardiaco</a:t>
            </a:r>
          </a:p>
        </p:txBody>
      </p:sp>
      <p:sp useBgFill="1">
        <p:nvSpPr>
          <p:cNvPr id="3" name="Rectangle 2">
            <a:extLst>
              <a:ext uri="{FF2B5EF4-FFF2-40B4-BE49-F238E27FC236}">
                <a16:creationId xmlns="" xmlns:a16="http://schemas.microsoft.com/office/drawing/2014/main" id="{A1293225-65D1-D321-2EDD-F19DF652530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 xmlns:a16="http://schemas.microsoft.com/office/drawing/2014/main" id="{4D8643D8-38F6-54F8-8730-A96EDD9BDA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5BF2CFE3-B7EE-99E4-BF8C-8184CA9C33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6" name="Title 1">
            <a:extLst>
              <a:ext uri="{FF2B5EF4-FFF2-40B4-BE49-F238E27FC236}">
                <a16:creationId xmlns="" xmlns:a16="http://schemas.microsoft.com/office/drawing/2014/main" id="{39D5E264-8F3D-020E-9677-F94D0E438222}"/>
              </a:ext>
            </a:extLst>
          </p:cNvPr>
          <p:cNvSpPr txBox="1">
            <a:spLocks/>
          </p:cNvSpPr>
          <p:nvPr/>
        </p:nvSpPr>
        <p:spPr>
          <a:xfrm>
            <a:off x="7935402" y="743447"/>
            <a:ext cx="3445765" cy="3692028"/>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altLang="en-US" sz="5200" dirty="0">
                <a:solidFill>
                  <a:prstClr val="black"/>
                </a:solidFill>
              </a:rPr>
              <a:t>Ataque cardiaco</a:t>
            </a:r>
          </a:p>
        </p:txBody>
      </p:sp>
    </p:spTree>
    <p:extLst>
      <p:ext uri="{BB962C8B-B14F-4D97-AF65-F5344CB8AC3E}">
        <p14:creationId xmlns:p14="http://schemas.microsoft.com/office/powerpoint/2010/main" val="315977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computer, game, basketball, laptop&#10;&#10;Description generated with very high confidence">
            <a:extLst>
              <a:ext uri="{FF2B5EF4-FFF2-40B4-BE49-F238E27FC236}">
                <a16:creationId xmlns="" xmlns:a16="http://schemas.microsoft.com/office/drawing/2014/main" id="{41415DE7-9F3B-12DF-853A-9ECE27A943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25701" y="10"/>
            <a:ext cx="766629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le 1">
            <a:extLst>
              <a:ext uri="{FF2B5EF4-FFF2-40B4-BE49-F238E27FC236}">
                <a16:creationId xmlns="" xmlns:a16="http://schemas.microsoft.com/office/drawing/2014/main" id="{A3067E82-EFE4-4A89-A6FA-1FDFFE3CB449}"/>
              </a:ext>
            </a:extLst>
          </p:cNvPr>
          <p:cNvSpPr>
            <a:spLocks noGrp="1"/>
          </p:cNvSpPr>
          <p:nvPr>
            <p:ph type="title"/>
          </p:nvPr>
        </p:nvSpPr>
        <p:spPr>
          <a:xfrm>
            <a:off x="883630" y="2064494"/>
            <a:ext cx="7475220" cy="3035808"/>
          </a:xfrm>
        </p:spPr>
        <p:txBody>
          <a:bodyPr vert="horz" lIns="91440" tIns="45720" rIns="91440" bIns="45720" rtlCol="0" anchor="b">
            <a:normAutofit/>
          </a:bodyPr>
          <a:lstStyle/>
          <a:p>
            <a:pPr>
              <a:lnSpc>
                <a:spcPct val="80000"/>
              </a:lnSpc>
            </a:pPr>
            <a:r>
              <a:rPr lang="es-MX" sz="5000" dirty="0"/>
              <a:t>Embolia</a:t>
            </a:r>
          </a:p>
        </p:txBody>
      </p:sp>
    </p:spTree>
    <p:extLst>
      <p:ext uri="{BB962C8B-B14F-4D97-AF65-F5344CB8AC3E}">
        <p14:creationId xmlns:p14="http://schemas.microsoft.com/office/powerpoint/2010/main" val="29352877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54FC727B-A8CE-6DC9-1C42-79D721CC9A2C}"/>
              </a:ext>
            </a:extLst>
          </p:cNvPr>
          <p:cNvSpPr>
            <a:spLocks noGrp="1"/>
          </p:cNvSpPr>
          <p:nvPr>
            <p:ph type="title"/>
          </p:nvPr>
        </p:nvSpPr>
        <p:spPr/>
        <p:txBody>
          <a:bodyPr/>
          <a:lstStyle/>
          <a:p>
            <a:endParaRPr lang="es-MX"/>
          </a:p>
        </p:txBody>
      </p:sp>
      <p:sp>
        <p:nvSpPr>
          <p:cNvPr id="7" name="Rectangle 6">
            <a:extLst>
              <a:ext uri="{FF2B5EF4-FFF2-40B4-BE49-F238E27FC236}">
                <a16:creationId xmlns="" xmlns:a16="http://schemas.microsoft.com/office/drawing/2014/main" id="{1A2B538D-BEA3-C999-8391-11B1B03D178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pic>
        <p:nvPicPr>
          <p:cNvPr id="8" name="Picture 4" descr="A pair of red shoes&#10;&#10;Description generated with high confidence">
            <a:extLst>
              <a:ext uri="{FF2B5EF4-FFF2-40B4-BE49-F238E27FC236}">
                <a16:creationId xmlns="" xmlns:a16="http://schemas.microsoft.com/office/drawing/2014/main" id="{FA14086D-1E88-316A-4FCD-9AFECF39E9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6095980" cy="6857990"/>
          </a:xfrm>
          <a:prstGeom prst="rect">
            <a:avLst/>
          </a:prstGeom>
        </p:spPr>
      </p:pic>
      <p:pic>
        <p:nvPicPr>
          <p:cNvPr id="9" name="Picture 2" descr="Red Blood Cell, Vessel, Tube, Flow">
            <a:extLst>
              <a:ext uri="{FF2B5EF4-FFF2-40B4-BE49-F238E27FC236}">
                <a16:creationId xmlns="" xmlns:a16="http://schemas.microsoft.com/office/drawing/2014/main" id="{CF61714C-A7EF-7817-CFB3-A311C427B2F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4540718C-405B-5FD4-C6F6-5AFB8468FE5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Frame 11">
            <a:extLst>
              <a:ext uri="{FF2B5EF4-FFF2-40B4-BE49-F238E27FC236}">
                <a16:creationId xmlns="" xmlns:a16="http://schemas.microsoft.com/office/drawing/2014/main" id="{CE4B6439-A0BE-7ED2-BCD5-CE14A140B20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sp>
        <p:nvSpPr>
          <p:cNvPr id="14" name="Title 1">
            <a:extLst>
              <a:ext uri="{FF2B5EF4-FFF2-40B4-BE49-F238E27FC236}">
                <a16:creationId xmlns="" xmlns:a16="http://schemas.microsoft.com/office/drawing/2014/main" id="{287F1C6C-49BE-46E5-D884-238D0C6303BA}"/>
              </a:ext>
            </a:extLst>
          </p:cNvPr>
          <p:cNvSpPr txBox="1">
            <a:spLocks/>
          </p:cNvSpPr>
          <p:nvPr/>
        </p:nvSpPr>
        <p:spPr>
          <a:xfrm>
            <a:off x="4286858" y="2761554"/>
            <a:ext cx="3618284" cy="134572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5000" cap="all" dirty="0">
                <a:solidFill>
                  <a:srgbClr val="080808"/>
                </a:solidFill>
              </a:rPr>
              <a:t>coágulos</a:t>
            </a:r>
          </a:p>
          <a:p>
            <a:pPr algn="ctr"/>
            <a:r>
              <a:rPr lang="es-MX" sz="5000" cap="all" dirty="0">
                <a:solidFill>
                  <a:srgbClr val="080808"/>
                </a:solidFill>
              </a:rPr>
              <a:t>sanguíneos</a:t>
            </a:r>
          </a:p>
        </p:txBody>
      </p:sp>
    </p:spTree>
    <p:extLst>
      <p:ext uri="{BB962C8B-B14F-4D97-AF65-F5344CB8AC3E}">
        <p14:creationId xmlns:p14="http://schemas.microsoft.com/office/powerpoint/2010/main" val="9754911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 xmlns:a16="http://schemas.microsoft.com/office/drawing/2014/main" id="{0C5FCEA2-36A8-418E-98AB-2F48AA289A8B}"/>
              </a:ext>
            </a:extLst>
          </p:cNvPr>
          <p:cNvSpPr>
            <a:spLocks noGrp="1"/>
          </p:cNvSpPr>
          <p:nvPr>
            <p:ph type="title"/>
          </p:nvPr>
        </p:nvSpPr>
        <p:spPr>
          <a:xfrm>
            <a:off x="1796904" y="293620"/>
            <a:ext cx="6068451" cy="2530250"/>
          </a:xfrm>
        </p:spPr>
        <p:txBody>
          <a:bodyPr vert="horz" lIns="91440" tIns="45720" rIns="91440" bIns="45720" rtlCol="0" anchor="b">
            <a:normAutofit/>
          </a:bodyPr>
          <a:lstStyle/>
          <a:p>
            <a:pPr>
              <a:lnSpc>
                <a:spcPct val="80000"/>
              </a:lnSpc>
            </a:pPr>
            <a:r>
              <a:rPr lang="en-US" altLang="en-US" sz="9600" dirty="0" err="1">
                <a:solidFill>
                  <a:schemeClr val="tx1">
                    <a:lumMod val="95000"/>
                    <a:lumOff val="5000"/>
                  </a:schemeClr>
                </a:solidFill>
              </a:rPr>
              <a:t>Proteina</a:t>
            </a:r>
            <a:r>
              <a:rPr lang="en-US" altLang="en-US" sz="9600" dirty="0">
                <a:solidFill>
                  <a:schemeClr val="tx1">
                    <a:lumMod val="95000"/>
                    <a:lumOff val="5000"/>
                  </a:schemeClr>
                </a:solidFill>
              </a:rPr>
              <a:t/>
            </a:r>
            <a:br>
              <a:rPr lang="en-US" altLang="en-US" sz="9600" dirty="0">
                <a:solidFill>
                  <a:schemeClr val="tx1">
                    <a:lumMod val="95000"/>
                    <a:lumOff val="5000"/>
                  </a:schemeClr>
                </a:solidFill>
              </a:rPr>
            </a:br>
            <a:r>
              <a:rPr lang="en-US" altLang="en-US" sz="9600" dirty="0" err="1">
                <a:solidFill>
                  <a:schemeClr val="tx1">
                    <a:lumMod val="95000"/>
                    <a:lumOff val="5000"/>
                  </a:schemeClr>
                </a:solidFill>
              </a:rPr>
              <a:t>riÑones</a:t>
            </a:r>
            <a:endParaRPr lang="en-US" dirty="0">
              <a:solidFill>
                <a:schemeClr val="tx1">
                  <a:lumMod val="95000"/>
                  <a:lumOff val="5000"/>
                </a:schemeClr>
              </a:solidFill>
            </a:endParaRPr>
          </a:p>
        </p:txBody>
      </p:sp>
      <p:sp>
        <p:nvSpPr>
          <p:cNvPr id="2" name="Rectangle 1">
            <a:extLst>
              <a:ext uri="{FF2B5EF4-FFF2-40B4-BE49-F238E27FC236}">
                <a16:creationId xmlns="" xmlns:a16="http://schemas.microsoft.com/office/drawing/2014/main" id="{B90F4111-5127-E0F4-8FF2-90EDE8BEE09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 name="Title 1">
            <a:extLst>
              <a:ext uri="{FF2B5EF4-FFF2-40B4-BE49-F238E27FC236}">
                <a16:creationId xmlns="" xmlns:a16="http://schemas.microsoft.com/office/drawing/2014/main" id="{9DAFAB96-D86F-D2D7-F876-A3AA81439D5E}"/>
              </a:ext>
            </a:extLst>
          </p:cNvPr>
          <p:cNvSpPr txBox="1">
            <a:spLocks/>
          </p:cNvSpPr>
          <p:nvPr/>
        </p:nvSpPr>
        <p:spPr>
          <a:xfrm>
            <a:off x="4354513" y="841375"/>
            <a:ext cx="3505200" cy="311469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altLang="en-US" sz="5600" dirty="0">
                <a:solidFill>
                  <a:prstClr val="white"/>
                </a:solidFill>
              </a:rPr>
              <a:t>Proteína en los riñones</a:t>
            </a:r>
            <a:endParaRPr lang="es-MX" sz="5600" dirty="0">
              <a:solidFill>
                <a:prstClr val="white"/>
              </a:solidFill>
            </a:endParaRPr>
          </a:p>
        </p:txBody>
      </p:sp>
      <p:grpSp>
        <p:nvGrpSpPr>
          <p:cNvPr id="7" name="Group 6">
            <a:extLst>
              <a:ext uri="{FF2B5EF4-FFF2-40B4-BE49-F238E27FC236}">
                <a16:creationId xmlns="" xmlns:a16="http://schemas.microsoft.com/office/drawing/2014/main" id="{FE3D7BBE-4E6F-30D7-D042-F19C302EA14E}"/>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8" name="Freeform: Shape 7">
              <a:extLst>
                <a:ext uri="{FF2B5EF4-FFF2-40B4-BE49-F238E27FC236}">
                  <a16:creationId xmlns="" xmlns:a16="http://schemas.microsoft.com/office/drawing/2014/main" id="{C751D583-3644-7D3E-C00F-38D04F2413C0}"/>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Freeform: Shape 8">
              <a:extLst>
                <a:ext uri="{FF2B5EF4-FFF2-40B4-BE49-F238E27FC236}">
                  <a16:creationId xmlns="" xmlns:a16="http://schemas.microsoft.com/office/drawing/2014/main" id="{58A289A2-A535-71B1-BE43-C48447C37FF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pic>
        <p:nvPicPr>
          <p:cNvPr id="10" name="Picture 9" descr="Beef Kidney, Offal, Flesh, Kidneys, Beef">
            <a:extLst>
              <a:ext uri="{FF2B5EF4-FFF2-40B4-BE49-F238E27FC236}">
                <a16:creationId xmlns="" xmlns:a16="http://schemas.microsoft.com/office/drawing/2014/main" id="{382BBB3F-4ED5-6B95-91D2-1BBD429F0DC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EE4CDB99-E02E-B4DC-D775-E4C545331457}"/>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a:off x="2748589" y="0"/>
            <a:ext cx="1339053" cy="6858000"/>
            <a:chOff x="2661507" y="0"/>
            <a:chExt cx="1339053" cy="6858000"/>
          </a:xfrm>
        </p:grpSpPr>
        <p:sp>
          <p:nvSpPr>
            <p:cNvPr id="12" name="Freeform: Shape 11">
              <a:extLst>
                <a:ext uri="{FF2B5EF4-FFF2-40B4-BE49-F238E27FC236}">
                  <a16:creationId xmlns="" xmlns:a16="http://schemas.microsoft.com/office/drawing/2014/main" id="{C9794196-2736-9F04-9CC5-19B8C8EDE86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3" name="Freeform: Shape 12">
              <a:extLst>
                <a:ext uri="{FF2B5EF4-FFF2-40B4-BE49-F238E27FC236}">
                  <a16:creationId xmlns="" xmlns:a16="http://schemas.microsoft.com/office/drawing/2014/main" id="{A2D99641-4B6E-2DFD-A489-76DCF3DA1E2F}"/>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grpSp>
        <p:nvGrpSpPr>
          <p:cNvPr id="14" name="Group 13">
            <a:extLst>
              <a:ext uri="{FF2B5EF4-FFF2-40B4-BE49-F238E27FC236}">
                <a16:creationId xmlns="" xmlns:a16="http://schemas.microsoft.com/office/drawing/2014/main" id="{6FD4C48C-4FBB-816D-B402-F904B09D4634}"/>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15" name="Freeform: Shape 14">
              <a:extLst>
                <a:ext uri="{FF2B5EF4-FFF2-40B4-BE49-F238E27FC236}">
                  <a16:creationId xmlns="" xmlns:a16="http://schemas.microsoft.com/office/drawing/2014/main" id="{AEAB9B3B-72A1-508F-7BB9-83660BA4D18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Freeform: Shape 15">
              <a:extLst>
                <a:ext uri="{FF2B5EF4-FFF2-40B4-BE49-F238E27FC236}">
                  <a16:creationId xmlns="" xmlns:a16="http://schemas.microsoft.com/office/drawing/2014/main" id="{9179E340-CF4E-71A0-1EA0-11D3F56B60D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pic>
        <p:nvPicPr>
          <p:cNvPr id="17" name="Picture 16" descr="A container with a blue lid&#10;&#10;Description automatically generated with low confidence">
            <a:extLst>
              <a:ext uri="{FF2B5EF4-FFF2-40B4-BE49-F238E27FC236}">
                <a16:creationId xmlns="" xmlns:a16="http://schemas.microsoft.com/office/drawing/2014/main" id="{C100DACD-329B-948B-143B-DEA3CAB1862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0331" r="23912"/>
          <a:stretch/>
        </p:blipFill>
        <p:spPr bwMode="auto">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 xmlns:a16="http://schemas.microsoft.com/office/drawing/2014/main" id="{7DF99608-D309-B32E-EB69-05E92080A2AF}"/>
              </a:ext>
              <a:ext uri="{C183D7F6-B498-43B3-948B-1728B52AA6E4}">
                <adec:decorative xmlns="" xmlns:adec="http://schemas.microsoft.com/office/drawing/2017/decorative" val="1"/>
              </a:ext>
            </a:extLst>
          </p:cNvPr>
          <p:cNvGrpSpPr/>
          <p:nvPr>
            <p:extLst>
              <p:ext uri="{386F3935-93C4-4BCD-93E2-E3B085C9AB24}">
                <p16:designElem xmlns=""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19" name="Freeform: Shape 18">
              <a:extLst>
                <a:ext uri="{FF2B5EF4-FFF2-40B4-BE49-F238E27FC236}">
                  <a16:creationId xmlns="" xmlns:a16="http://schemas.microsoft.com/office/drawing/2014/main" id="{F8B3DF61-07B7-45DF-17A6-BBFCA97BF7D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0" name="Freeform: Shape 19">
              <a:extLst>
                <a:ext uri="{FF2B5EF4-FFF2-40B4-BE49-F238E27FC236}">
                  <a16:creationId xmlns="" xmlns:a16="http://schemas.microsoft.com/office/drawing/2014/main" id="{C916976D-ACE3-CF7A-8F71-FD32C01CDF6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grpSp>
    </p:spTree>
    <p:extLst>
      <p:ext uri="{BB962C8B-B14F-4D97-AF65-F5344CB8AC3E}">
        <p14:creationId xmlns:p14="http://schemas.microsoft.com/office/powerpoint/2010/main" val="355743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 xmlns:a16="http://schemas.microsoft.com/office/drawing/2014/main" id="{DDD4C391-013E-F123-5AFC-33FDA42A2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 xmlns:a16="http://schemas.microsoft.com/office/drawing/2014/main" id="{D4202101-6609-47C2-B220-16A74F170931}"/>
              </a:ext>
            </a:extLst>
          </p:cNvPr>
          <p:cNvSpPr>
            <a:spLocks noGrp="1"/>
          </p:cNvSpPr>
          <p:nvPr>
            <p:ph type="title"/>
          </p:nvPr>
        </p:nvSpPr>
        <p:spPr>
          <a:xfrm>
            <a:off x="7657993" y="877418"/>
            <a:ext cx="4349115" cy="1533246"/>
          </a:xfrm>
        </p:spPr>
        <p:txBody>
          <a:bodyPr vert="horz" lIns="91440" tIns="45720" rIns="91440" bIns="45720" rtlCol="0" anchor="b">
            <a:normAutofit/>
          </a:bodyPr>
          <a:lstStyle/>
          <a:p>
            <a:pPr>
              <a:lnSpc>
                <a:spcPct val="80000"/>
              </a:lnSpc>
            </a:pPr>
            <a:r>
              <a:rPr lang="es-MX" altLang="en-US" sz="9600" dirty="0">
                <a:solidFill>
                  <a:srgbClr val="FFFFFF"/>
                </a:solidFill>
              </a:rPr>
              <a:t>Diálisis</a:t>
            </a:r>
          </a:p>
        </p:txBody>
      </p:sp>
    </p:spTree>
    <p:extLst>
      <p:ext uri="{BB962C8B-B14F-4D97-AF65-F5344CB8AC3E}">
        <p14:creationId xmlns:p14="http://schemas.microsoft.com/office/powerpoint/2010/main" val="343596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ccessory, case&#10;&#10;Description automatically generated">
            <a:extLst>
              <a:ext uri="{FF2B5EF4-FFF2-40B4-BE49-F238E27FC236}">
                <a16:creationId xmlns="" xmlns:a16="http://schemas.microsoft.com/office/drawing/2014/main" id="{24EFBA03-0592-9C63-050E-3A2754BE28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 xmlns:a16="http://schemas.microsoft.com/office/drawing/2014/main" id="{4AAD5EE4-2F9A-91FF-F909-65465B463DAE}"/>
              </a:ext>
            </a:extLst>
          </p:cNvPr>
          <p:cNvSpPr>
            <a:spLocks noGrp="1"/>
          </p:cNvSpPr>
          <p:nvPr>
            <p:ph type="title"/>
          </p:nvPr>
        </p:nvSpPr>
        <p:spPr>
          <a:xfrm>
            <a:off x="6551898" y="3630110"/>
            <a:ext cx="5317717" cy="3035808"/>
          </a:xfrm>
        </p:spPr>
        <p:txBody>
          <a:bodyPr vert="horz" lIns="91440" tIns="45720" rIns="91440" bIns="45720" rtlCol="0" anchor="b">
            <a:normAutofit/>
          </a:bodyPr>
          <a:lstStyle/>
          <a:p>
            <a:pPr>
              <a:lnSpc>
                <a:spcPct val="80000"/>
              </a:lnSpc>
              <a:spcAft>
                <a:spcPts val="600"/>
              </a:spcAft>
            </a:pPr>
            <a:r>
              <a:rPr lang="es-MX" sz="9600" dirty="0">
                <a:solidFill>
                  <a:srgbClr val="601720"/>
                </a:solidFill>
              </a:rPr>
              <a:t>Arterias</a:t>
            </a:r>
          </a:p>
        </p:txBody>
      </p:sp>
    </p:spTree>
    <p:extLst>
      <p:ext uri="{BB962C8B-B14F-4D97-AF65-F5344CB8AC3E}">
        <p14:creationId xmlns:p14="http://schemas.microsoft.com/office/powerpoint/2010/main" val="6462841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F80EEF4F-7B21-B1B4-534E-7CBC1654F5C3}"/>
              </a:ext>
            </a:extLst>
          </p:cNvPr>
          <p:cNvSpPr>
            <a:spLocks noGrp="1"/>
          </p:cNvSpPr>
          <p:nvPr>
            <p:ph type="title"/>
          </p:nvPr>
        </p:nvSpPr>
        <p:spPr/>
        <p:txBody>
          <a:bodyPr/>
          <a:lstStyle/>
          <a:p>
            <a:endParaRPr lang="es-MX"/>
          </a:p>
        </p:txBody>
      </p:sp>
      <p:sp useBgFill="1">
        <p:nvSpPr>
          <p:cNvPr id="4" name="Rectangle 3">
            <a:extLst>
              <a:ext uri="{FF2B5EF4-FFF2-40B4-BE49-F238E27FC236}">
                <a16:creationId xmlns="" xmlns:a16="http://schemas.microsoft.com/office/drawing/2014/main" id="{8CC8B5D3-11BF-E599-1F56-8F9FD79221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6" name="Picture 4" descr="close up of one annoyed red blood eye of mature adult women affected by conjunctivitis or after flu, cold or allergy - eye blood vessels stock pictures, royalty-free photos &amp; images">
            <a:extLst>
              <a:ext uri="{FF2B5EF4-FFF2-40B4-BE49-F238E27FC236}">
                <a16:creationId xmlns="" xmlns:a16="http://schemas.microsoft.com/office/drawing/2014/main" id="{808DBE76-3F8B-A5C7-3918-10386BA42D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67201" y="10"/>
            <a:ext cx="7924800" cy="33832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Visual, Visual Test, Vision">
            <a:extLst>
              <a:ext uri="{FF2B5EF4-FFF2-40B4-BE49-F238E27FC236}">
                <a16:creationId xmlns="" xmlns:a16="http://schemas.microsoft.com/office/drawing/2014/main" id="{E3C59799-0F47-46E9-2B58-1BC589B402E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50916" y="3474720"/>
            <a:ext cx="7555832" cy="3383280"/>
          </a:xfrm>
          <a:prstGeom prst="rect">
            <a:avLst/>
          </a:prstGeom>
          <a:noFill/>
          <a:extLst>
            <a:ext uri="{909E8E84-426E-40DD-AFC4-6F175D3DCCD1}">
              <a14:hiddenFill xmlns:a14="http://schemas.microsoft.com/office/drawing/2010/main">
                <a:solidFill>
                  <a:srgbClr val="FFFFFF"/>
                </a:solidFill>
              </a14:hiddenFill>
            </a:ext>
          </a:extLst>
        </p:spPr>
      </p:pic>
      <p:sp useBgFill="1">
        <p:nvSpPr>
          <p:cNvPr id="9" name="Freeform: Shape 8">
            <a:extLst>
              <a:ext uri="{FF2B5EF4-FFF2-40B4-BE49-F238E27FC236}">
                <a16:creationId xmlns="" xmlns:a16="http://schemas.microsoft.com/office/drawing/2014/main" id="{1BBD9192-8470-6147-0C4B-9E4A2F897B6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0" name="Title 1">
            <a:extLst>
              <a:ext uri="{FF2B5EF4-FFF2-40B4-BE49-F238E27FC236}">
                <a16:creationId xmlns="" xmlns:a16="http://schemas.microsoft.com/office/drawing/2014/main" id="{02A4C220-AEF6-B354-424F-B8C4774D5A33}"/>
              </a:ext>
            </a:extLst>
          </p:cNvPr>
          <p:cNvSpPr txBox="1">
            <a:spLocks/>
          </p:cNvSpPr>
          <p:nvPr/>
        </p:nvSpPr>
        <p:spPr>
          <a:xfrm>
            <a:off x="643468" y="609600"/>
            <a:ext cx="3992700" cy="3877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altLang="en-US" sz="6500" dirty="0">
                <a:solidFill>
                  <a:prstClr val="black"/>
                </a:solidFill>
              </a:rPr>
              <a:t>Arterias de </a:t>
            </a:r>
          </a:p>
          <a:p>
            <a:r>
              <a:rPr lang="es-MX" altLang="en-US" sz="6500" dirty="0">
                <a:solidFill>
                  <a:prstClr val="black"/>
                </a:solidFill>
              </a:rPr>
              <a:t>los ojos</a:t>
            </a:r>
          </a:p>
        </p:txBody>
      </p:sp>
    </p:spTree>
    <p:extLst>
      <p:ext uri="{BB962C8B-B14F-4D97-AF65-F5344CB8AC3E}">
        <p14:creationId xmlns:p14="http://schemas.microsoft.com/office/powerpoint/2010/main" val="29439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frog-jump-out-of-boiling-water.png"/>
          <p:cNvPicPr>
            <a:picLocks noChangeAspect="1"/>
          </p:cNvPicPr>
          <p:nvPr/>
        </p:nvPicPr>
        <p:blipFill>
          <a:blip r:embed="rId3" cstate="print"/>
          <a:stretch>
            <a:fillRect/>
          </a:stretch>
        </p:blipFill>
        <p:spPr>
          <a:xfrm>
            <a:off x="0" y="0"/>
            <a:ext cx="12192000" cy="6858000"/>
          </a:xfrm>
          <a:prstGeom prst="rect">
            <a:avLst/>
          </a:prstGeom>
        </p:spPr>
      </p:pic>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29315"/>
    </mc:Choice>
    <mc:Fallback xmlns="">
      <p:transition spd="slow" advTm="29315"/>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 xmlns:a16="http://schemas.microsoft.com/office/drawing/2014/main" id="{80405A95-4544-BCAB-0303-D5BBEA07E6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3" name="Picture 2" descr="A picture containing person, blue&#10;&#10;Description automatically generated">
            <a:extLst>
              <a:ext uri="{FF2B5EF4-FFF2-40B4-BE49-F238E27FC236}">
                <a16:creationId xmlns="" xmlns:a16="http://schemas.microsoft.com/office/drawing/2014/main" id="{AE1EDF0A-5FD8-6358-DD01-1E224A797B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67201" y="10"/>
            <a:ext cx="7924800" cy="3383270"/>
          </a:xfrm>
          <a:prstGeom prst="rect">
            <a:avLst/>
          </a:prstGeom>
        </p:spPr>
      </p:pic>
      <p:pic>
        <p:nvPicPr>
          <p:cNvPr id="6" name="Picture 5" descr="A person looking at a computer&#10;&#10;Description automatically generated with low confidence">
            <a:extLst>
              <a:ext uri="{FF2B5EF4-FFF2-40B4-BE49-F238E27FC236}">
                <a16:creationId xmlns="" xmlns:a16="http://schemas.microsoft.com/office/drawing/2014/main" id="{F37978BF-C437-8D21-5EAB-2801E8A8B9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0916" y="3474720"/>
            <a:ext cx="7555832" cy="3383280"/>
          </a:xfrm>
          <a:prstGeom prst="rect">
            <a:avLst/>
          </a:prstGeom>
        </p:spPr>
      </p:pic>
      <p:sp useBgFill="1">
        <p:nvSpPr>
          <p:cNvPr id="7" name="Freeform: Shape 6">
            <a:extLst>
              <a:ext uri="{FF2B5EF4-FFF2-40B4-BE49-F238E27FC236}">
                <a16:creationId xmlns="" xmlns:a16="http://schemas.microsoft.com/office/drawing/2014/main" id="{F74CA204-6CDF-D857-C0B2-9A96E781CF2D}"/>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8" name="Title 1">
            <a:extLst>
              <a:ext uri="{FF2B5EF4-FFF2-40B4-BE49-F238E27FC236}">
                <a16:creationId xmlns="" xmlns:a16="http://schemas.microsoft.com/office/drawing/2014/main" id="{7C527DAC-40E5-546C-A14B-9DF57C856784}"/>
              </a:ext>
            </a:extLst>
          </p:cNvPr>
          <p:cNvSpPr txBox="1">
            <a:spLocks/>
          </p:cNvSpPr>
          <p:nvPr/>
        </p:nvSpPr>
        <p:spPr>
          <a:xfrm>
            <a:off x="643468" y="609600"/>
            <a:ext cx="3992700" cy="38771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altLang="en-US" sz="5000" dirty="0">
                <a:solidFill>
                  <a:prstClr val="black"/>
                </a:solidFill>
              </a:rPr>
              <a:t>Visi</a:t>
            </a:r>
            <a:r>
              <a:rPr lang="es-MX" altLang="en-US" sz="5000" dirty="0">
                <a:solidFill>
                  <a:prstClr val="black"/>
                </a:solidFill>
                <a:ea typeface="ＭＳ Ｐゴシック" panose="020B0600070205080204" pitchFamily="34" charset="-128"/>
              </a:rPr>
              <a:t>ó</a:t>
            </a:r>
            <a:r>
              <a:rPr lang="es-MX" altLang="en-US" sz="5000" dirty="0">
                <a:solidFill>
                  <a:prstClr val="black"/>
                </a:solidFill>
              </a:rPr>
              <a:t>n limitada </a:t>
            </a:r>
          </a:p>
          <a:p>
            <a:r>
              <a:rPr lang="es-MX" altLang="en-US" sz="5000" dirty="0">
                <a:solidFill>
                  <a:prstClr val="black"/>
                </a:solidFill>
              </a:rPr>
              <a:t>o ceguera</a:t>
            </a:r>
            <a:endParaRPr lang="es-MX" altLang="en-US" sz="5000" cap="all" dirty="0">
              <a:solidFill>
                <a:prstClr val="black"/>
              </a:solidFill>
            </a:endParaRPr>
          </a:p>
        </p:txBody>
      </p:sp>
    </p:spTree>
    <p:extLst>
      <p:ext uri="{BB962C8B-B14F-4D97-AF65-F5344CB8AC3E}">
        <p14:creationId xmlns:p14="http://schemas.microsoft.com/office/powerpoint/2010/main" val="42711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4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10F83EB6-BB09-7089-8F73-39C9C38E58E7}"/>
              </a:ext>
            </a:extLst>
          </p:cNvPr>
          <p:cNvSpPr>
            <a:spLocks noGrp="1"/>
          </p:cNvSpPr>
          <p:nvPr>
            <p:ph type="title"/>
          </p:nvPr>
        </p:nvSpPr>
        <p:spPr/>
        <p:txBody>
          <a:bodyPr/>
          <a:lstStyle/>
          <a:p>
            <a:endParaRPr lang="es-MX"/>
          </a:p>
        </p:txBody>
      </p:sp>
      <p:sp>
        <p:nvSpPr>
          <p:cNvPr id="7" name="Rectangle 6">
            <a:extLst>
              <a:ext uri="{FF2B5EF4-FFF2-40B4-BE49-F238E27FC236}">
                <a16:creationId xmlns="" xmlns:a16="http://schemas.microsoft.com/office/drawing/2014/main" id="{A68CDBDC-ADCD-DA68-D17E-4C9D8BDD802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9" name="Title 1">
            <a:extLst>
              <a:ext uri="{FF2B5EF4-FFF2-40B4-BE49-F238E27FC236}">
                <a16:creationId xmlns="" xmlns:a16="http://schemas.microsoft.com/office/drawing/2014/main" id="{F65222CF-CA2C-AA3B-CF9C-5F59FBA107DB}"/>
              </a:ext>
            </a:extLst>
          </p:cNvPr>
          <p:cNvSpPr txBox="1">
            <a:spLocks/>
          </p:cNvSpPr>
          <p:nvPr/>
        </p:nvSpPr>
        <p:spPr>
          <a:xfrm>
            <a:off x="5021821" y="3812954"/>
            <a:ext cx="6465287" cy="15160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4800" cap="all" dirty="0">
                <a:solidFill>
                  <a:srgbClr val="FFFFFF"/>
                </a:solidFill>
              </a:rPr>
              <a:t>Amputaciones </a:t>
            </a:r>
          </a:p>
        </p:txBody>
      </p:sp>
      <p:cxnSp>
        <p:nvCxnSpPr>
          <p:cNvPr id="10" name="Straight Connector 9">
            <a:extLst>
              <a:ext uri="{FF2B5EF4-FFF2-40B4-BE49-F238E27FC236}">
                <a16:creationId xmlns="" xmlns:a16="http://schemas.microsoft.com/office/drawing/2014/main" id="{E0212357-EF35-AF41-92BB-DB3A9E51EA40}"/>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8" descr="A picture containing person, indoor, man, front&#10;&#10;Description generated with very high confidence">
            <a:extLst>
              <a:ext uri="{FF2B5EF4-FFF2-40B4-BE49-F238E27FC236}">
                <a16:creationId xmlns="" xmlns:a16="http://schemas.microsoft.com/office/drawing/2014/main" id="{194BDFB3-C76C-20EA-EAD0-F60AACE0C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317635" y="321733"/>
            <a:ext cx="4160452" cy="6214534"/>
          </a:xfrm>
          <a:prstGeom prst="rect">
            <a:avLst/>
          </a:prstGeom>
        </p:spPr>
      </p:pic>
      <p:pic>
        <p:nvPicPr>
          <p:cNvPr id="12" name="Picture 4" descr="A picture containing food&#10;&#10;Description generated with very high confidence">
            <a:extLst>
              <a:ext uri="{FF2B5EF4-FFF2-40B4-BE49-F238E27FC236}">
                <a16:creationId xmlns="" xmlns:a16="http://schemas.microsoft.com/office/drawing/2014/main" id="{609C45F0-18CE-CDC7-5347-BF0AA9AC6A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54296" y="299363"/>
            <a:ext cx="7217085" cy="3008188"/>
          </a:xfrm>
          <a:prstGeom prst="rect">
            <a:avLst/>
          </a:prstGeom>
        </p:spPr>
      </p:pic>
    </p:spTree>
    <p:extLst>
      <p:ext uri="{BB962C8B-B14F-4D97-AF65-F5344CB8AC3E}">
        <p14:creationId xmlns:p14="http://schemas.microsoft.com/office/powerpoint/2010/main" val="421438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Exercise, Relax, Betterlife, Man">
            <a:extLst>
              <a:ext uri="{FF2B5EF4-FFF2-40B4-BE49-F238E27FC236}">
                <a16:creationId xmlns="" xmlns:a16="http://schemas.microsoft.com/office/drawing/2014/main" id="{67F5775F-0972-4C91-2E52-899EB512D4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alad, Fruit, Berry, Healthy, Vitamins">
            <a:extLst>
              <a:ext uri="{FF2B5EF4-FFF2-40B4-BE49-F238E27FC236}">
                <a16:creationId xmlns="" xmlns:a16="http://schemas.microsoft.com/office/drawing/2014/main" id="{CBEFF546-B7BF-F60F-FD10-031A99D451C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lu Shot, Needle, Ouch, Medical">
            <a:extLst>
              <a:ext uri="{FF2B5EF4-FFF2-40B4-BE49-F238E27FC236}">
                <a16:creationId xmlns="" xmlns:a16="http://schemas.microsoft.com/office/drawing/2014/main" id="{FFFFC2C4-B54D-5EE6-A1C4-4D363B81AF0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edications, Tablets, Medicine, Cure">
            <a:extLst>
              <a:ext uri="{FF2B5EF4-FFF2-40B4-BE49-F238E27FC236}">
                <a16:creationId xmlns="" xmlns:a16="http://schemas.microsoft.com/office/drawing/2014/main" id="{22CC9BB9-B1A5-33E6-74FA-4DC6E3764D8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 xmlns:a16="http://schemas.microsoft.com/office/drawing/2014/main" id="{A07FD9B4-FB7F-37B3-1D0C-1E9DBF38C414}"/>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a:extLst>
              <a:ext uri="{FF2B5EF4-FFF2-40B4-BE49-F238E27FC236}">
                <a16:creationId xmlns="" xmlns:a16="http://schemas.microsoft.com/office/drawing/2014/main" id="{2D998FAE-0AD7-8AB7-6E04-1C08F4B601BB}"/>
              </a:ext>
            </a:extLst>
          </p:cNvPr>
          <p:cNvSpPr/>
          <p:nvPr/>
        </p:nvSpPr>
        <p:spPr>
          <a:xfrm>
            <a:off x="4286858" y="2761554"/>
            <a:ext cx="3618284" cy="13457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defRPr/>
            </a:pPr>
            <a:r>
              <a:rPr lang="es-MX" sz="4000" b="1" cap="all" dirty="0">
                <a:solidFill>
                  <a:srgbClr val="080808"/>
                </a:solidFill>
                <a:latin typeface="Calibri Light" panose="020F0302020204030204"/>
              </a:rPr>
              <a:t>¿QUÉ PUEDO HACER?</a:t>
            </a:r>
          </a:p>
        </p:txBody>
      </p:sp>
      <p:sp>
        <p:nvSpPr>
          <p:cNvPr id="13" name="Frame 12">
            <a:extLst>
              <a:ext uri="{FF2B5EF4-FFF2-40B4-BE49-F238E27FC236}">
                <a16:creationId xmlns="" xmlns:a16="http://schemas.microsoft.com/office/drawing/2014/main" id="{F40C3463-42B1-57C6-43DA-020F779390A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endParaRPr>
          </a:p>
        </p:txBody>
      </p:sp>
    </p:spTree>
    <p:extLst>
      <p:ext uri="{BB962C8B-B14F-4D97-AF65-F5344CB8AC3E}">
        <p14:creationId xmlns:p14="http://schemas.microsoft.com/office/powerpoint/2010/main" val="10521617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F841358-9303-0F0F-291B-781F1C72EF9A}"/>
              </a:ext>
            </a:extLst>
          </p:cNvPr>
          <p:cNvSpPr>
            <a:spLocks noGrp="1"/>
          </p:cNvSpPr>
          <p:nvPr>
            <p:ph type="title"/>
          </p:nvPr>
        </p:nvSpPr>
        <p:spPr/>
        <p:txBody>
          <a:bodyPr/>
          <a:lstStyle/>
          <a:p>
            <a:endParaRPr lang="es-MX"/>
          </a:p>
        </p:txBody>
      </p:sp>
      <p:pic>
        <p:nvPicPr>
          <p:cNvPr id="5" name="Picture 4" descr="A picture containing person, hospital room, room&#10;&#10;Description automatically generated">
            <a:extLst>
              <a:ext uri="{FF2B5EF4-FFF2-40B4-BE49-F238E27FC236}">
                <a16:creationId xmlns="" xmlns:a16="http://schemas.microsoft.com/office/drawing/2014/main" id="{D799D900-BAD0-B110-DA85-AECEF8C8C17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182" r="9091"/>
          <a:stretch/>
        </p:blipFill>
        <p:spPr>
          <a:xfrm>
            <a:off x="20" y="10"/>
            <a:ext cx="12191980" cy="6857990"/>
          </a:xfrm>
          <a:prstGeom prst="rect">
            <a:avLst/>
          </a:prstGeom>
        </p:spPr>
      </p:pic>
      <p:sp>
        <p:nvSpPr>
          <p:cNvPr id="6" name="Rectangle 5">
            <a:extLst>
              <a:ext uri="{FF2B5EF4-FFF2-40B4-BE49-F238E27FC236}">
                <a16:creationId xmlns="" xmlns:a16="http://schemas.microsoft.com/office/drawing/2014/main" id="{BD691396-CAD4-1E52-5A41-9479160B01B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7" name="Title 1">
            <a:extLst>
              <a:ext uri="{FF2B5EF4-FFF2-40B4-BE49-F238E27FC236}">
                <a16:creationId xmlns="" xmlns:a16="http://schemas.microsoft.com/office/drawing/2014/main" id="{DC6572B3-A13A-6831-4886-1D3D433C6529}"/>
              </a:ext>
            </a:extLst>
          </p:cNvPr>
          <p:cNvSpPr txBox="1">
            <a:spLocks/>
          </p:cNvSpPr>
          <p:nvPr/>
        </p:nvSpPr>
        <p:spPr>
          <a:xfrm>
            <a:off x="542544" y="4754880"/>
            <a:ext cx="11137392" cy="93268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altLang="en-US" sz="6000" dirty="0">
                <a:solidFill>
                  <a:prstClr val="white"/>
                </a:solidFill>
              </a:rPr>
              <a:t>Vacunas</a:t>
            </a:r>
          </a:p>
        </p:txBody>
      </p:sp>
      <p:cxnSp>
        <p:nvCxnSpPr>
          <p:cNvPr id="8" name="Straight Connector 7">
            <a:extLst>
              <a:ext uri="{FF2B5EF4-FFF2-40B4-BE49-F238E27FC236}">
                <a16:creationId xmlns="" xmlns:a16="http://schemas.microsoft.com/office/drawing/2014/main" id="{B7EDC51E-5F65-A151-B346-D7DD47C95D5A}"/>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45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 xmlns:a16="http://schemas.microsoft.com/office/drawing/2014/main" id="{BEABA2DB-E0D8-D6F9-9983-28F00A9EE46C}"/>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4" name="Picture 3" descr="A picture containing person, indoor, wall, young&#10;&#10;Description automatically generated">
            <a:extLst>
              <a:ext uri="{FF2B5EF4-FFF2-40B4-BE49-F238E27FC236}">
                <a16:creationId xmlns="" xmlns:a16="http://schemas.microsoft.com/office/drawing/2014/main" id="{45375CEE-5D8C-6FB0-0168-BBDEA5BF93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Picture 4" descr="Text, letter&#10;&#10;Description automatically generated">
            <a:extLst>
              <a:ext uri="{FF2B5EF4-FFF2-40B4-BE49-F238E27FC236}">
                <a16:creationId xmlns="" xmlns:a16="http://schemas.microsoft.com/office/drawing/2014/main" id="{19ADBDBD-7F97-91E7-B314-3F49E942EB4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6" name="Picture 5" descr="A picture containing person, outdoor&#10;&#10;Description automatically generated">
            <a:extLst>
              <a:ext uri="{FF2B5EF4-FFF2-40B4-BE49-F238E27FC236}">
                <a16:creationId xmlns="" xmlns:a16="http://schemas.microsoft.com/office/drawing/2014/main" id="{B3CEE264-601E-E523-03DD-9F3C0462BB4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7" name="Freeform: Shape 6">
            <a:extLst>
              <a:ext uri="{FF2B5EF4-FFF2-40B4-BE49-F238E27FC236}">
                <a16:creationId xmlns="" xmlns:a16="http://schemas.microsoft.com/office/drawing/2014/main" id="{0DA40DC4-B4EA-0876-7535-EDCF8F6219B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useBgFill="1">
        <p:nvSpPr>
          <p:cNvPr id="8" name="Freeform: Shape 7">
            <a:extLst>
              <a:ext uri="{FF2B5EF4-FFF2-40B4-BE49-F238E27FC236}">
                <a16:creationId xmlns="" xmlns:a16="http://schemas.microsoft.com/office/drawing/2014/main" id="{7F2B26A0-FA68-03B4-32D1-F7A2D0C9EF8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9" name="Title 1">
            <a:extLst>
              <a:ext uri="{FF2B5EF4-FFF2-40B4-BE49-F238E27FC236}">
                <a16:creationId xmlns="" xmlns:a16="http://schemas.microsoft.com/office/drawing/2014/main" id="{A77FB81B-7EE0-D99A-732F-92279B8488CB}"/>
              </a:ext>
            </a:extLst>
          </p:cNvPr>
          <p:cNvSpPr>
            <a:spLocks noGrp="1"/>
          </p:cNvSpPr>
          <p:nvPr>
            <p:ph type="title"/>
          </p:nvPr>
        </p:nvSpPr>
        <p:spPr>
          <a:xfrm>
            <a:off x="438912" y="1527048"/>
            <a:ext cx="5020056" cy="2770632"/>
          </a:xfrm>
        </p:spPr>
        <p:txBody>
          <a:bodyPr vert="horz" lIns="91440" tIns="45720" rIns="91440" bIns="45720" rtlCol="0" anchor="b">
            <a:normAutofit/>
          </a:bodyPr>
          <a:lstStyle/>
          <a:p>
            <a:r>
              <a:rPr lang="en-US" sz="5400" kern="1200" dirty="0">
                <a:solidFill>
                  <a:schemeClr val="tx1"/>
                </a:solidFill>
                <a:latin typeface="+mj-lt"/>
                <a:ea typeface="+mj-ea"/>
                <a:cs typeface="+mj-cs"/>
              </a:rPr>
              <a:t>INFLUENZA, NEUMONÍA y COVID</a:t>
            </a:r>
          </a:p>
        </p:txBody>
      </p:sp>
      <p:sp>
        <p:nvSpPr>
          <p:cNvPr id="10" name="Rectangle 9">
            <a:extLst>
              <a:ext uri="{FF2B5EF4-FFF2-40B4-BE49-F238E27FC236}">
                <a16:creationId xmlns="" xmlns:a16="http://schemas.microsoft.com/office/drawing/2014/main" id="{BB409275-27BD-5B85-9ED0-B797C21C5CA8}"/>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1" name="Rectangle 10">
            <a:extLst>
              <a:ext uri="{FF2B5EF4-FFF2-40B4-BE49-F238E27FC236}">
                <a16:creationId xmlns="" xmlns:a16="http://schemas.microsoft.com/office/drawing/2014/main" id="{1B89868F-A2E2-75DC-2555-D07633DCD04A}"/>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useBgFill="1">
        <p:nvSpPr>
          <p:cNvPr id="12" name="Rectangle 11">
            <a:extLst>
              <a:ext uri="{FF2B5EF4-FFF2-40B4-BE49-F238E27FC236}">
                <a16:creationId xmlns="" xmlns:a16="http://schemas.microsoft.com/office/drawing/2014/main" id="{58361843-D44F-5EA3-9EF3-B477604A6E1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2400" y="15240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3" name="Picture 12" descr="A picture containing person, indoor, wall, young&#10;&#10;Description automatically generated">
            <a:extLst>
              <a:ext uri="{FF2B5EF4-FFF2-40B4-BE49-F238E27FC236}">
                <a16:creationId xmlns="" xmlns:a16="http://schemas.microsoft.com/office/drawing/2014/main" id="{1B74E680-56BD-73EF-7C43-59324B837A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81721" y="1524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14" name="Picture 13" descr="Text, letter&#10;&#10;Description automatically generated">
            <a:extLst>
              <a:ext uri="{FF2B5EF4-FFF2-40B4-BE49-F238E27FC236}">
                <a16:creationId xmlns="" xmlns:a16="http://schemas.microsoft.com/office/drawing/2014/main" id="{9A200E8C-EAC2-97A0-2F8C-B4764AD4A8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67714" y="1524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15" name="Picture 14" descr="A picture containing person, outdoor&#10;&#10;Description automatically generated">
            <a:extLst>
              <a:ext uri="{FF2B5EF4-FFF2-40B4-BE49-F238E27FC236}">
                <a16:creationId xmlns="" xmlns:a16="http://schemas.microsoft.com/office/drawing/2014/main" id="{DAD3D6E9-AEDB-DA0F-B70E-71B010E4EF6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a:stretch/>
        </p:blipFill>
        <p:spPr>
          <a:xfrm>
            <a:off x="5320753" y="36088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6" name="Freeform: Shape 15">
            <a:extLst>
              <a:ext uri="{FF2B5EF4-FFF2-40B4-BE49-F238E27FC236}">
                <a16:creationId xmlns="" xmlns:a16="http://schemas.microsoft.com/office/drawing/2014/main" id="{CB411B83-C23D-EE30-7432-2242BD1A4D0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2400" y="15240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useBgFill="1">
        <p:nvSpPr>
          <p:cNvPr id="17" name="Freeform: Shape 16">
            <a:extLst>
              <a:ext uri="{FF2B5EF4-FFF2-40B4-BE49-F238E27FC236}">
                <a16:creationId xmlns="" xmlns:a16="http://schemas.microsoft.com/office/drawing/2014/main" id="{BF676B32-D401-81F1-7304-732F5431D89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152400" y="15240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8" name="Title 1">
            <a:extLst>
              <a:ext uri="{FF2B5EF4-FFF2-40B4-BE49-F238E27FC236}">
                <a16:creationId xmlns="" xmlns:a16="http://schemas.microsoft.com/office/drawing/2014/main" id="{786B1CEA-DDF3-CF02-BF81-F3D1DEA7B452}"/>
              </a:ext>
            </a:extLst>
          </p:cNvPr>
          <p:cNvSpPr txBox="1">
            <a:spLocks/>
          </p:cNvSpPr>
          <p:nvPr/>
        </p:nvSpPr>
        <p:spPr>
          <a:xfrm>
            <a:off x="591312" y="1679448"/>
            <a:ext cx="5020056" cy="2770632"/>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400" dirty="0">
                <a:solidFill>
                  <a:prstClr val="black"/>
                </a:solidFill>
              </a:rPr>
              <a:t>INFLUENZA (gripe), NEUMONIA y COVID</a:t>
            </a:r>
          </a:p>
        </p:txBody>
      </p:sp>
      <p:sp>
        <p:nvSpPr>
          <p:cNvPr id="19" name="Rectangle 18">
            <a:extLst>
              <a:ext uri="{FF2B5EF4-FFF2-40B4-BE49-F238E27FC236}">
                <a16:creationId xmlns="" xmlns:a16="http://schemas.microsoft.com/office/drawing/2014/main" id="{723AA3E9-2168-8920-37C6-8CBDF889871E}"/>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920389" y="4991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0" name="Rectangle 19">
            <a:extLst>
              <a:ext uri="{FF2B5EF4-FFF2-40B4-BE49-F238E27FC236}">
                <a16:creationId xmlns="" xmlns:a16="http://schemas.microsoft.com/office/drawing/2014/main" id="{9B9985AA-6F6A-717F-774B-205BACF33E8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641498" y="46135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379398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18"/>
                                        </p:tgtEl>
                                        <p:attrNameLst>
                                          <p:attrName>style.visibility</p:attrName>
                                        </p:attrNameLst>
                                      </p:cBhvr>
                                      <p:to>
                                        <p:strVal val="visible"/>
                                      </p:to>
                                    </p:set>
                                    <p:animEffect transition="in" filter="fade">
                                      <p:cBhvr>
                                        <p:cTn id="10" dur="4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9AA82172-5D3F-986B-D2E7-4AA26B5B97E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useBgFill="1">
        <p:nvSpPr>
          <p:cNvPr id="21" name="Rectangle 20">
            <a:extLst>
              <a:ext uri="{FF2B5EF4-FFF2-40B4-BE49-F238E27FC236}">
                <a16:creationId xmlns="" xmlns:a16="http://schemas.microsoft.com/office/drawing/2014/main" id="{B7A1A3E2-3FCA-4547-F545-CBB55F6EB879}"/>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Title 1">
            <a:extLst>
              <a:ext uri="{FF2B5EF4-FFF2-40B4-BE49-F238E27FC236}">
                <a16:creationId xmlns="" xmlns:a16="http://schemas.microsoft.com/office/drawing/2014/main" id="{782C2AF3-F529-FCAB-4ADC-3AC99F92F07A}"/>
              </a:ext>
            </a:extLst>
          </p:cNvPr>
          <p:cNvSpPr>
            <a:spLocks noGrp="1"/>
          </p:cNvSpPr>
          <p:nvPr>
            <p:ph type="title"/>
          </p:nvPr>
        </p:nvSpPr>
        <p:spPr>
          <a:xfrm>
            <a:off x="838200" y="4435052"/>
            <a:ext cx="3093720" cy="1645920"/>
          </a:xfrm>
        </p:spPr>
        <p:txBody>
          <a:bodyPr>
            <a:noAutofit/>
          </a:bodyPr>
          <a:lstStyle/>
          <a:p>
            <a:r>
              <a:rPr lang="es-MX" altLang="en-US" sz="4000">
                <a:latin typeface="Arial" panose="020B0604020202020204" pitchFamily="34" charset="0"/>
                <a:ea typeface="ＭＳ Ｐゴシック"/>
                <a:cs typeface="Arial" panose="020B0604020202020204" pitchFamily="34" charset="0"/>
              </a:rPr>
              <a:t>Otros exámenes preventivos</a:t>
            </a:r>
            <a:endParaRPr lang="es-MX" altLang="en-US" sz="4000">
              <a:latin typeface="Arial" panose="020B0604020202020204" pitchFamily="34" charset="0"/>
              <a:ea typeface="ＭＳ Ｐゴシック" panose="020B0600070205080204" pitchFamily="34" charset="-128"/>
              <a:cs typeface="Arial" panose="020B0604020202020204" pitchFamily="34" charset="0"/>
            </a:endParaRPr>
          </a:p>
        </p:txBody>
      </p:sp>
      <p:pic>
        <p:nvPicPr>
          <p:cNvPr id="23" name="Picture 6" descr="Portrait female doing mamography. Portrait of a female doing mamography stock photo">
            <a:hlinkClick r:id="rId3"/>
            <a:extLst>
              <a:ext uri="{FF2B5EF4-FFF2-40B4-BE49-F238E27FC236}">
                <a16:creationId xmlns="" xmlns:a16="http://schemas.microsoft.com/office/drawing/2014/main" id="{AF48B60D-34EF-4F5D-0C7A-6789D7DBC9A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2"/>
          <a:stretch/>
        </p:blipFill>
        <p:spPr bwMode="auto">
          <a:xfrm>
            <a:off x="8161030" y="-16830"/>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A person wearing a blue shirt&#10;&#10;Description generated with high confidence">
            <a:extLst>
              <a:ext uri="{FF2B5EF4-FFF2-40B4-BE49-F238E27FC236}">
                <a16:creationId xmlns="" xmlns:a16="http://schemas.microsoft.com/office/drawing/2014/main" id="{F35B523D-897D-2CC1-F22E-2FF1EFE2EF8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
          <a:stretch/>
        </p:blipFill>
        <p:spPr>
          <a:xfrm>
            <a:off x="4130040" y="6"/>
            <a:ext cx="3931920" cy="4005071"/>
          </a:xfrm>
          <a:prstGeom prst="rect">
            <a:avLst/>
          </a:prstGeom>
        </p:spPr>
      </p:pic>
      <p:pic>
        <p:nvPicPr>
          <p:cNvPr id="25" name="Picture 4" descr="Gastroscope. Doctor gastroenterologist with probe to perform gastroscopy and colonoscopy stock photos">
            <a:hlinkClick r:id="rId6"/>
            <a:extLst>
              <a:ext uri="{FF2B5EF4-FFF2-40B4-BE49-F238E27FC236}">
                <a16:creationId xmlns="" xmlns:a16="http://schemas.microsoft.com/office/drawing/2014/main" id="{E9C43C11-1126-05C0-0D58-11BF1DDCAD9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2"/>
          <a:stretch/>
        </p:blipFill>
        <p:spPr bwMode="auto">
          <a:xfrm>
            <a:off x="107390" y="2648"/>
            <a:ext cx="3931920" cy="4005072"/>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 xmlns:a16="http://schemas.microsoft.com/office/drawing/2014/main" id="{6FF3B7AB-0340-D106-F463-74B340DDB71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7" name="Rectangle 26">
            <a:extLst>
              <a:ext uri="{FF2B5EF4-FFF2-40B4-BE49-F238E27FC236}">
                <a16:creationId xmlns="" xmlns:a16="http://schemas.microsoft.com/office/drawing/2014/main" id="{67E83D7F-48F5-F2F3-368B-FA8DF1065202}"/>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8" name="Content Placeholder 9">
            <a:extLst>
              <a:ext uri="{FF2B5EF4-FFF2-40B4-BE49-F238E27FC236}">
                <a16:creationId xmlns="" xmlns:a16="http://schemas.microsoft.com/office/drawing/2014/main" id="{8F0652A9-39CA-2122-5CF7-6BBFAA26865A}"/>
              </a:ext>
            </a:extLst>
          </p:cNvPr>
          <p:cNvSpPr>
            <a:spLocks noGrp="1"/>
          </p:cNvSpPr>
          <p:nvPr>
            <p:ph idx="1"/>
          </p:nvPr>
        </p:nvSpPr>
        <p:spPr>
          <a:xfrm>
            <a:off x="4380266" y="4435052"/>
            <a:ext cx="7104188" cy="1645920"/>
          </a:xfrm>
        </p:spPr>
        <p:txBody>
          <a:bodyPr anchor="ctr">
            <a:normAutofit/>
          </a:bodyPr>
          <a:lstStyle/>
          <a:p>
            <a:pPr>
              <a:buFont typeface="Arial" panose="020B0604020202020204" pitchFamily="34" charset="0"/>
              <a:buNone/>
            </a:pPr>
            <a:endParaRPr lang="es-MX" altLang="en-US" sz="1800">
              <a:ea typeface="ＭＳ Ｐゴシック" panose="020B0600070205080204" pitchFamily="34" charset="-128"/>
            </a:endParaRPr>
          </a:p>
          <a:p>
            <a:pPr>
              <a:buFont typeface="Arial" panose="020B0604020202020204" pitchFamily="34" charset="0"/>
              <a:buNone/>
            </a:pPr>
            <a:endParaRPr lang="es-MX" altLang="en-US" sz="1800">
              <a:ea typeface="ＭＳ Ｐゴシック" panose="020B0600070205080204" pitchFamily="34" charset="-128"/>
            </a:endParaRPr>
          </a:p>
          <a:p>
            <a:pPr>
              <a:buFont typeface="Arial" panose="020B0604020202020204" pitchFamily="34" charset="0"/>
              <a:buNone/>
            </a:pPr>
            <a:endParaRPr lang="es-MX" altLang="en-US" sz="1800">
              <a:ea typeface="ＭＳ Ｐゴシック" panose="020B0600070205080204" pitchFamily="34" charset="-128"/>
            </a:endParaRPr>
          </a:p>
        </p:txBody>
      </p:sp>
      <p:sp>
        <p:nvSpPr>
          <p:cNvPr id="29" name="TextBox 28">
            <a:extLst>
              <a:ext uri="{FF2B5EF4-FFF2-40B4-BE49-F238E27FC236}">
                <a16:creationId xmlns="" xmlns:a16="http://schemas.microsoft.com/office/drawing/2014/main" id="{B326AD86-2153-DCF7-0DAF-BA5B64C435FA}"/>
              </a:ext>
            </a:extLst>
          </p:cNvPr>
          <p:cNvSpPr txBox="1"/>
          <p:nvPr/>
        </p:nvSpPr>
        <p:spPr>
          <a:xfrm>
            <a:off x="4556707" y="4517754"/>
            <a:ext cx="443952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defTabSz="457200">
              <a:buFont typeface="Arial" panose="020B0604020202020204" pitchFamily="34" charset="0"/>
              <a:buChar char="•"/>
            </a:pPr>
            <a:r>
              <a:rPr lang="es-MX" sz="3000">
                <a:solidFill>
                  <a:prstClr val="black">
                    <a:lumMod val="85000"/>
                    <a:lumOff val="15000"/>
                  </a:prstClr>
                </a:solidFill>
                <a:latin typeface="Arial"/>
                <a:ea typeface="ＭＳ Ｐゴシック"/>
                <a:cs typeface="Arial"/>
              </a:rPr>
              <a:t>Colonoscopía</a:t>
            </a:r>
          </a:p>
          <a:p>
            <a:pPr marL="285750" indent="-285750" defTabSz="457200">
              <a:buFont typeface="Arial" panose="020B0604020202020204" pitchFamily="34" charset="0"/>
              <a:buChar char="•"/>
            </a:pPr>
            <a:r>
              <a:rPr lang="es-MX" sz="3000">
                <a:solidFill>
                  <a:prstClr val="black">
                    <a:lumMod val="85000"/>
                    <a:lumOff val="15000"/>
                  </a:prstClr>
                </a:solidFill>
                <a:latin typeface="Arial"/>
                <a:ea typeface="ＭＳ Ｐゴシック"/>
                <a:cs typeface="Arial"/>
              </a:rPr>
              <a:t>Mamograma</a:t>
            </a:r>
          </a:p>
          <a:p>
            <a:pPr marL="285750" indent="-285750" defTabSz="457200">
              <a:buFont typeface="Arial" panose="020B0604020202020204" pitchFamily="34" charset="0"/>
              <a:buChar char="•"/>
            </a:pPr>
            <a:r>
              <a:rPr lang="es-MX" sz="3000">
                <a:solidFill>
                  <a:prstClr val="black">
                    <a:lumMod val="85000"/>
                    <a:lumOff val="15000"/>
                  </a:prstClr>
                </a:solidFill>
                <a:latin typeface="Arial"/>
                <a:ea typeface="ＭＳ Ｐゴシック"/>
                <a:cs typeface="Arial"/>
              </a:rPr>
              <a:t>Papanicolau</a:t>
            </a:r>
          </a:p>
        </p:txBody>
      </p:sp>
    </p:spTree>
    <p:extLst>
      <p:ext uri="{BB962C8B-B14F-4D97-AF65-F5344CB8AC3E}">
        <p14:creationId xmlns:p14="http://schemas.microsoft.com/office/powerpoint/2010/main" val="332935985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 xmlns:a16="http://schemas.microsoft.com/office/drawing/2014/main" id="{A8624074-F0BC-972E-A4D0-878050D09873}"/>
              </a:ext>
            </a:extLst>
          </p:cNvPr>
          <p:cNvSpPr>
            <a:spLocks noGrp="1"/>
          </p:cNvSpPr>
          <p:nvPr>
            <p:ph type="title"/>
          </p:nvPr>
        </p:nvSpPr>
        <p:spPr>
          <a:xfrm>
            <a:off x="804672" y="4007335"/>
            <a:ext cx="6455833" cy="1497998"/>
          </a:xfrm>
        </p:spPr>
        <p:txBody>
          <a:bodyPr vert="horz" lIns="91440" tIns="45720" rIns="91440" bIns="45720" rtlCol="0" anchor="t">
            <a:normAutofit/>
          </a:bodyPr>
          <a:lstStyle/>
          <a:p>
            <a:r>
              <a:rPr lang="es-MX" sz="4800" kern="1200" dirty="0">
                <a:solidFill>
                  <a:schemeClr val="tx1"/>
                </a:solidFill>
                <a:latin typeface="+mj-lt"/>
                <a:ea typeface="+mj-ea"/>
                <a:cs typeface="+mj-cs"/>
              </a:rPr>
              <a:t>OTRAS</a:t>
            </a:r>
            <a:br>
              <a:rPr lang="es-MX" sz="4800" kern="1200" dirty="0">
                <a:solidFill>
                  <a:schemeClr val="tx1"/>
                </a:solidFill>
                <a:latin typeface="+mj-lt"/>
                <a:ea typeface="+mj-ea"/>
                <a:cs typeface="+mj-cs"/>
              </a:rPr>
            </a:br>
            <a:r>
              <a:rPr lang="es-MX" sz="4800" kern="1200" dirty="0">
                <a:solidFill>
                  <a:schemeClr val="tx1"/>
                </a:solidFill>
                <a:latin typeface="+mj-lt"/>
                <a:ea typeface="+mj-ea"/>
                <a:cs typeface="+mj-cs"/>
              </a:rPr>
              <a:t>COMPLICACIONES</a:t>
            </a:r>
            <a:endParaRPr lang="es-MX" altLang="en-US" sz="4800" kern="1200" dirty="0">
              <a:solidFill>
                <a:schemeClr val="tx1"/>
              </a:solidFill>
              <a:latin typeface="+mj-lt"/>
              <a:ea typeface="+mj-ea"/>
              <a:cs typeface="+mj-cs"/>
            </a:endParaRPr>
          </a:p>
        </p:txBody>
      </p:sp>
      <p:sp>
        <p:nvSpPr>
          <p:cNvPr id="19" name="Freeform: Shape 18">
            <a:extLst>
              <a:ext uri="{FF2B5EF4-FFF2-40B4-BE49-F238E27FC236}">
                <a16:creationId xmlns="" xmlns:a16="http://schemas.microsoft.com/office/drawing/2014/main" id="{E26B9EF5-5D92-4AC7-BC55-FC5C4C98ED4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21" name="Freeform: Shape 20">
            <a:extLst>
              <a:ext uri="{FF2B5EF4-FFF2-40B4-BE49-F238E27FC236}">
                <a16:creationId xmlns="" xmlns:a16="http://schemas.microsoft.com/office/drawing/2014/main" id="{F05C5575-0F07-43D0-AE78-81EAA8E671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pic>
        <p:nvPicPr>
          <p:cNvPr id="13" name="Content Placeholder 3" descr="Screen Shot 2018-04-02 at 2.49.23 PM.png">
            <a:extLst>
              <a:ext uri="{FF2B5EF4-FFF2-40B4-BE49-F238E27FC236}">
                <a16:creationId xmlns="" xmlns:a16="http://schemas.microsoft.com/office/drawing/2014/main" id="{267CF06D-0D21-2654-817C-375234E2C05B}"/>
              </a:ext>
            </a:extLst>
          </p:cNvPr>
          <p:cNvPicPr>
            <a:picLocks noChangeAspect="1"/>
          </p:cNvPicPr>
          <p:nvPr/>
        </p:nvPicPr>
        <p:blipFill rotWithShape="1">
          <a:blip r:embed="rId3">
            <a:extLst>
              <a:ext uri="{28A0092B-C50C-407E-A947-70E740481C1C}">
                <a14:useLocalDpi xmlns:a14="http://schemas.microsoft.com/office/drawing/2010/main" val="0"/>
              </a:ext>
            </a:extLst>
          </a:blip>
          <a:srcRect t="27689" r="1" b="708"/>
          <a:stretch/>
        </p:blipFill>
        <p:spPr>
          <a:xfrm>
            <a:off x="3639395" y="10"/>
            <a:ext cx="4023360" cy="2980230"/>
          </a:xfrm>
          <a:custGeom>
            <a:avLst/>
            <a:gdLst/>
            <a:ahLst/>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14" name="Picture 2" descr="Man, Depressed, Sitting, On The Floor">
            <a:extLst>
              <a:ext uri="{FF2B5EF4-FFF2-40B4-BE49-F238E27FC236}">
                <a16:creationId xmlns="" xmlns:a16="http://schemas.microsoft.com/office/drawing/2014/main" id="{7257B35E-5373-CAC9-B907-A88FE824B3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625" r="20151" b="-2"/>
          <a:stretch/>
        </p:blipFill>
        <p:spPr bwMode="auto">
          <a:xfrm>
            <a:off x="7816897" y="1584494"/>
            <a:ext cx="4375105" cy="5273507"/>
          </a:xfrm>
          <a:custGeom>
            <a:avLst/>
            <a:gdLst/>
            <a:ahLst/>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1391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0" name="Picture 2" descr="grayscale photography of woman sitting on a bench">
            <a:extLst>
              <a:ext uri="{FF2B5EF4-FFF2-40B4-BE49-F238E27FC236}">
                <a16:creationId xmlns="" xmlns:a16="http://schemas.microsoft.com/office/drawing/2014/main" id="{C95A4921-1093-3027-1E44-369F979EE2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4" b="2"/>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12" name="Title 1">
            <a:extLst>
              <a:ext uri="{FF2B5EF4-FFF2-40B4-BE49-F238E27FC236}">
                <a16:creationId xmlns="" xmlns:a16="http://schemas.microsoft.com/office/drawing/2014/main" id="{021F49A6-159F-0959-E7E4-3219FEB3AAE0}"/>
              </a:ext>
            </a:extLst>
          </p:cNvPr>
          <p:cNvSpPr>
            <a:spLocks noGrp="1"/>
          </p:cNvSpPr>
          <p:nvPr>
            <p:ph type="title"/>
          </p:nvPr>
        </p:nvSpPr>
        <p:spPr>
          <a:xfrm>
            <a:off x="371094" y="1161288"/>
            <a:ext cx="3438144" cy="1124712"/>
          </a:xfrm>
        </p:spPr>
        <p:txBody>
          <a:bodyPr anchor="b">
            <a:normAutofit/>
          </a:bodyPr>
          <a:lstStyle/>
          <a:p>
            <a:r>
              <a:rPr lang="es-MX" sz="5000"/>
              <a:t>Depresión</a:t>
            </a:r>
          </a:p>
        </p:txBody>
      </p:sp>
      <p:sp>
        <p:nvSpPr>
          <p:cNvPr id="24" name="Rectangle 23">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6" name="Rectangle 25">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5" name="Content Placeholder 2">
            <a:extLst>
              <a:ext uri="{FF2B5EF4-FFF2-40B4-BE49-F238E27FC236}">
                <a16:creationId xmlns="" xmlns:a16="http://schemas.microsoft.com/office/drawing/2014/main" id="{4AAF2256-B289-C8B7-62F0-35960917063E}"/>
              </a:ext>
            </a:extLst>
          </p:cNvPr>
          <p:cNvSpPr>
            <a:spLocks noGrp="1"/>
          </p:cNvSpPr>
          <p:nvPr>
            <p:ph idx="1"/>
          </p:nvPr>
        </p:nvSpPr>
        <p:spPr>
          <a:xfrm>
            <a:off x="371094" y="2718054"/>
            <a:ext cx="3438906" cy="3207258"/>
          </a:xfrm>
        </p:spPr>
        <p:txBody>
          <a:bodyPr anchor="t">
            <a:noAutofit/>
          </a:bodyPr>
          <a:lstStyle/>
          <a:p>
            <a:pPr marL="548640" lvl="2" indent="0">
              <a:buNone/>
            </a:pPr>
            <a:endParaRPr lang="es-MX" sz="3500"/>
          </a:p>
          <a:p>
            <a:pPr marL="548640" lvl="2" indent="0">
              <a:buNone/>
            </a:pPr>
            <a:endParaRPr lang="es-MX" sz="3500"/>
          </a:p>
          <a:p>
            <a:pPr marL="548640" lvl="2" indent="0">
              <a:buNone/>
            </a:pPr>
            <a:endParaRPr lang="es-MX" sz="3500"/>
          </a:p>
          <a:p>
            <a:pPr marL="548640" lvl="2" indent="0">
              <a:buNone/>
            </a:pPr>
            <a:endParaRPr lang="es-MX" sz="3500"/>
          </a:p>
          <a:p>
            <a:r>
              <a:rPr lang="es-MX" sz="3500"/>
              <a:t>¿Cómo combatir la depresión?</a:t>
            </a:r>
          </a:p>
        </p:txBody>
      </p:sp>
    </p:spTree>
    <p:extLst>
      <p:ext uri="{BB962C8B-B14F-4D97-AF65-F5344CB8AC3E}">
        <p14:creationId xmlns:p14="http://schemas.microsoft.com/office/powerpoint/2010/main" val="150896594"/>
      </p:ext>
    </p:extLst>
  </p:cSld>
  <p:clrMapOvr>
    <a:overrideClrMapping bg1="dk1" tx1="lt1" bg2="dk2" tx2="lt2" accent1="accent1" accent2="accent2" accent3="accent3" accent4="accent4" accent5="accent5" accent6="accent6" hlink="hlink" folHlink="folHlink"/>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 xmlns:a16="http://schemas.microsoft.com/office/drawing/2014/main" id="{C1D6B722-5103-4CF0-7A34-C570D3386D47}"/>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6" name="Picture 5" descr="Screen Shot 2018-05-16 at 12.09.00 PM.png">
            <a:extLst>
              <a:ext uri="{FF2B5EF4-FFF2-40B4-BE49-F238E27FC236}">
                <a16:creationId xmlns="" xmlns:a16="http://schemas.microsoft.com/office/drawing/2014/main" id="{D19BC533-134D-0180-79AA-DF707929E7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 y="6"/>
            <a:ext cx="3922776" cy="3937609"/>
          </a:xfrm>
          <a:prstGeom prst="rect">
            <a:avLst/>
          </a:prstGeom>
        </p:spPr>
      </p:pic>
      <p:pic>
        <p:nvPicPr>
          <p:cNvPr id="7" name="Picture 2" descr="Image result for sexuality problems&quot;">
            <a:extLst>
              <a:ext uri="{FF2B5EF4-FFF2-40B4-BE49-F238E27FC236}">
                <a16:creationId xmlns="" xmlns:a16="http://schemas.microsoft.com/office/drawing/2014/main" id="{7AF59FBA-3B22-7BFE-7C43-666281D1CC7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4131633" y="10"/>
            <a:ext cx="3922776" cy="3937599"/>
          </a:xfrm>
          <a:prstGeom prst="rect">
            <a:avLst/>
          </a:prstGeom>
        </p:spPr>
      </p:pic>
      <p:sp useBgFill="1">
        <p:nvSpPr>
          <p:cNvPr id="8" name="Rectangle 7">
            <a:extLst>
              <a:ext uri="{FF2B5EF4-FFF2-40B4-BE49-F238E27FC236}">
                <a16:creationId xmlns="" xmlns:a16="http://schemas.microsoft.com/office/drawing/2014/main" id="{111A4604-7FC9-18D9-C562-F769528EFC16}"/>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Title 1">
            <a:extLst>
              <a:ext uri="{FF2B5EF4-FFF2-40B4-BE49-F238E27FC236}">
                <a16:creationId xmlns="" xmlns:a16="http://schemas.microsoft.com/office/drawing/2014/main" id="{747A2279-8536-231A-319D-969FB53B4133}"/>
              </a:ext>
            </a:extLst>
          </p:cNvPr>
          <p:cNvSpPr>
            <a:spLocks noGrp="1"/>
          </p:cNvSpPr>
          <p:nvPr>
            <p:ph type="title"/>
          </p:nvPr>
        </p:nvSpPr>
        <p:spPr>
          <a:xfrm>
            <a:off x="636713" y="4462819"/>
            <a:ext cx="3098295" cy="1608383"/>
          </a:xfrm>
        </p:spPr>
        <p:txBody>
          <a:bodyPr vert="horz" lIns="91440" tIns="45720" rIns="91440" bIns="45720" rtlCol="0" anchor="ctr">
            <a:noAutofit/>
          </a:bodyPr>
          <a:lstStyle/>
          <a:p>
            <a:r>
              <a:rPr lang="es-MX" sz="5000" kern="1200">
                <a:solidFill>
                  <a:schemeClr val="tx1"/>
                </a:solidFill>
                <a:latin typeface="+mj-lt"/>
                <a:ea typeface="+mj-ea"/>
                <a:cs typeface="+mj-cs"/>
              </a:rPr>
              <a:t>Disfunción</a:t>
            </a:r>
            <a:br>
              <a:rPr lang="es-MX" sz="5000" kern="1200">
                <a:solidFill>
                  <a:schemeClr val="tx1"/>
                </a:solidFill>
                <a:latin typeface="+mj-lt"/>
                <a:ea typeface="+mj-ea"/>
                <a:cs typeface="+mj-cs"/>
              </a:rPr>
            </a:br>
            <a:r>
              <a:rPr lang="es-MX" sz="5000" kern="1200">
                <a:solidFill>
                  <a:schemeClr val="tx1"/>
                </a:solidFill>
                <a:latin typeface="+mj-lt"/>
                <a:ea typeface="+mj-ea"/>
                <a:cs typeface="+mj-cs"/>
              </a:rPr>
              <a:t>Sexual</a:t>
            </a:r>
          </a:p>
        </p:txBody>
      </p:sp>
      <p:sp>
        <p:nvSpPr>
          <p:cNvPr id="15" name="Rectangle 14">
            <a:extLst>
              <a:ext uri="{FF2B5EF4-FFF2-40B4-BE49-F238E27FC236}">
                <a16:creationId xmlns="" xmlns:a16="http://schemas.microsoft.com/office/drawing/2014/main" id="{31CA2053-0C4A-F68D-1BB8-C55B0C1005C3}"/>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6" name="Rectangle 15">
            <a:extLst>
              <a:ext uri="{FF2B5EF4-FFF2-40B4-BE49-F238E27FC236}">
                <a16:creationId xmlns="" xmlns:a16="http://schemas.microsoft.com/office/drawing/2014/main" id="{68BB3708-B157-956F-455E-D982B02C3E8B}"/>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7" name="Title 2">
            <a:extLst>
              <a:ext uri="{FF2B5EF4-FFF2-40B4-BE49-F238E27FC236}">
                <a16:creationId xmlns="" xmlns:a16="http://schemas.microsoft.com/office/drawing/2014/main" id="{902D5919-A18A-05CF-02AE-A8D3D4C793B0}"/>
              </a:ext>
            </a:extLst>
          </p:cNvPr>
          <p:cNvSpPr txBox="1">
            <a:spLocks/>
          </p:cNvSpPr>
          <p:nvPr/>
        </p:nvSpPr>
        <p:spPr>
          <a:xfrm>
            <a:off x="4023145" y="5013516"/>
            <a:ext cx="3919586" cy="497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200" b="0" kern="1200" cap="all" baseline="0">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spcAft>
                <a:spcPts val="600"/>
              </a:spcAft>
              <a:buClr>
                <a:srgbClr val="4472C4">
                  <a:lumMod val="75000"/>
                </a:srgbClr>
              </a:buClr>
              <a:buSzPct val="85000"/>
            </a:pPr>
            <a:r>
              <a:rPr lang="es-MX" sz="2500">
                <a:solidFill>
                  <a:prstClr val="black"/>
                </a:solidFill>
                <a:latin typeface="Calibri" panose="020F0502020204030204"/>
              </a:rPr>
              <a:t>Todo estÁ conectado</a:t>
            </a:r>
          </a:p>
        </p:txBody>
      </p:sp>
      <p:pic>
        <p:nvPicPr>
          <p:cNvPr id="18" name="Picture 2" descr="People, Old, Man, Woman, Couple, Love">
            <a:extLst>
              <a:ext uri="{FF2B5EF4-FFF2-40B4-BE49-F238E27FC236}">
                <a16:creationId xmlns="" xmlns:a16="http://schemas.microsoft.com/office/drawing/2014/main" id="{88A458B9-8874-52DB-E038-66704CE9A7F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83447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5" name="Rectangle 53254">
            <a:extLst>
              <a:ext uri="{FF2B5EF4-FFF2-40B4-BE49-F238E27FC236}">
                <a16:creationId xmlns="" xmlns:a16="http://schemas.microsoft.com/office/drawing/2014/main" id="{5A59F003-E00A-43F9-91DC-CC54E3B8746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4578" name="Picture 2" descr="Image result for missing wheel&quot;"/>
          <p:cNvPicPr>
            <a:picLocks noChangeAspect="1" noChangeArrowheads="1"/>
          </p:cNvPicPr>
          <p:nvPr/>
        </p:nvPicPr>
        <p:blipFill rotWithShape="1">
          <a:blip r:embed="rId3"/>
          <a:srcRect l="834" t="12667" r="-1" b="12957"/>
          <a:stretch/>
        </p:blipFill>
        <p:spPr bwMode="auto">
          <a:xfrm>
            <a:off x="20" y="10"/>
            <a:ext cx="12191981" cy="6857990"/>
          </a:xfrm>
          <a:prstGeom prst="rect">
            <a:avLst/>
          </a:prstGeom>
          <a:noFill/>
        </p:spPr>
      </p:pic>
      <p:sp>
        <p:nvSpPr>
          <p:cNvPr id="53257" name="Rectangle 53256">
            <a:extLst>
              <a:ext uri="{FF2B5EF4-FFF2-40B4-BE49-F238E27FC236}">
                <a16:creationId xmlns="" xmlns:a16="http://schemas.microsoft.com/office/drawing/2014/main" id="{D74A4382-E3AD-430A-9A1F-DFA3E0E77A7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53250" name="Title 1"/>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effectLst>
                  <a:glow rad="38100">
                    <a:schemeClr val="bg1">
                      <a:lumMod val="65000"/>
                      <a:lumOff val="35000"/>
                      <a:alpha val="50000"/>
                    </a:schemeClr>
                  </a:glow>
                  <a:outerShdw blurRad="28575" dist="31750" dir="13200000" algn="tl" rotWithShape="0">
                    <a:srgbClr val="000000">
                      <a:alpha val="25000"/>
                    </a:srgbClr>
                  </a:outerShdw>
                </a:effectLst>
              </a:rPr>
              <a:t> </a:t>
            </a:r>
            <a:r>
              <a:rPr lang="en-US" sz="6600"/>
              <a:t/>
            </a:r>
            <a:br>
              <a:rPr lang="en-US" sz="6600"/>
            </a:br>
            <a:endParaRPr lang="en-US" sz="6600">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53262" name="Rectangle: Rounded Corners 53258">
            <a:extLst>
              <a:ext uri="{FF2B5EF4-FFF2-40B4-BE49-F238E27FC236}">
                <a16:creationId xmlns="" xmlns:a16="http://schemas.microsoft.com/office/drawing/2014/main" id="{79F40191-0F44-4FD1-82CC-ACB507C14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4" name="Content Placeholder 3"/>
          <p:cNvSpPr>
            <a:spLocks noGrp="1"/>
          </p:cNvSpPr>
          <p:nvPr>
            <p:ph idx="1"/>
          </p:nvPr>
        </p:nvSpPr>
        <p:spPr>
          <a:xfrm>
            <a:off x="404553" y="5624945"/>
            <a:ext cx="9078562" cy="592975"/>
          </a:xfrm>
        </p:spPr>
        <p:txBody>
          <a:bodyPr vert="horz" lIns="91440" tIns="45720" rIns="91440" bIns="45720" rtlCol="0" anchor="ctr">
            <a:noAutofit/>
          </a:bodyPr>
          <a:lstStyle/>
          <a:p>
            <a:pPr marL="0" indent="0">
              <a:buNone/>
            </a:pPr>
            <a:r>
              <a:rPr lang="en-US" sz="5000" dirty="0"/>
              <a:t>TODO ESTÁ CONECTADO</a:t>
            </a:r>
          </a:p>
        </p:txBody>
      </p:sp>
    </p:spTree>
    <p:extLst>
      <p:ext uri="{BB962C8B-B14F-4D97-AF65-F5344CB8AC3E}">
        <p14:creationId xmlns:p14="http://schemas.microsoft.com/office/powerpoint/2010/main" val="244333480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FROG BOILING.jpg"/>
          <p:cNvPicPr>
            <a:picLocks noChangeAspect="1"/>
          </p:cNvPicPr>
          <p:nvPr/>
        </p:nvPicPr>
        <p:blipFill>
          <a:blip r:embed="rId3" cstate="print"/>
          <a:stretch>
            <a:fillRect/>
          </a:stretch>
        </p:blipFill>
        <p:spPr>
          <a:xfrm>
            <a:off x="1438759" y="-48318"/>
            <a:ext cx="9314481" cy="6954635"/>
          </a:xfrm>
          <a:prstGeom prst="rect">
            <a:avLst/>
          </a:prstGeom>
        </p:spPr>
      </p:pic>
      <p:sp>
        <p:nvSpPr>
          <p:cNvPr id="4" name="Rectangle 3">
            <a:extLst>
              <a:ext uri="{FF2B5EF4-FFF2-40B4-BE49-F238E27FC236}">
                <a16:creationId xmlns:a16="http://schemas.microsoft.com/office/drawing/2014/main" xmlns="" id="{134D6129-CEB0-90C1-B681-787974C3E4EC}"/>
              </a:ext>
              <a:ext uri="{C183D7F6-B498-43B3-948B-1728B52AA6E4}">
                <adec:decorative xmlns:adec="http://schemas.microsoft.com/office/drawing/2017/decorative" xmlns="" val="1"/>
              </a:ext>
            </a:extLst>
          </p:cNvPr>
          <p:cNvSpPr/>
          <p:nvPr/>
        </p:nvSpPr>
        <p:spPr>
          <a:xfrm>
            <a:off x="0" y="0"/>
            <a:ext cx="1438759" cy="6906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8DF6F1A6-C55B-2C32-7EF1-BA1DD4FFF9AF}"/>
              </a:ext>
              <a:ext uri="{C183D7F6-B498-43B3-948B-1728B52AA6E4}">
                <adec:decorative xmlns:adec="http://schemas.microsoft.com/office/drawing/2017/decorative" xmlns="" val="1"/>
              </a:ext>
            </a:extLst>
          </p:cNvPr>
          <p:cNvSpPr/>
          <p:nvPr/>
        </p:nvSpPr>
        <p:spPr>
          <a:xfrm>
            <a:off x="10753241" y="1"/>
            <a:ext cx="1438759"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6716083"/>
      </p:ext>
    </p:extLst>
  </p:cSld>
  <p:clrMapOvr>
    <a:masterClrMapping/>
  </p:clrMapOvr>
  <mc:AlternateContent xmlns:mc="http://schemas.openxmlformats.org/markup-compatibility/2006" xmlns:p14="http://schemas.microsoft.com/office/powerpoint/2010/main">
    <mc:Choice Requires="p14">
      <p:transition spd="slow" p14:dur="2000" advTm="77175"/>
    </mc:Choice>
    <mc:Fallback xmlns="">
      <p:transition spd="slow" advTm="77175"/>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505" name="Rectangle 63496">
            <a:extLst>
              <a:ext uri="{FF2B5EF4-FFF2-40B4-BE49-F238E27FC236}">
                <a16:creationId xmlns="" xmlns:a16="http://schemas.microsoft.com/office/drawing/2014/main" id="{21A75659-5A6F-4F77-9679-678A00B9D8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63492"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8668492" cy="6857990"/>
          </a:xfrm>
          <a:prstGeom prst="rect">
            <a:avLst/>
          </a:prstGeom>
          <a:noFill/>
        </p:spPr>
      </p:pic>
      <p:sp>
        <p:nvSpPr>
          <p:cNvPr id="63506" name="Rectangle 63498">
            <a:extLst>
              <a:ext uri="{FF2B5EF4-FFF2-40B4-BE49-F238E27FC236}">
                <a16:creationId xmlns="" xmlns:a16="http://schemas.microsoft.com/office/drawing/2014/main" id="{E30A3A45-140E-431E-AED0-07EF836310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8" name="Title 7">
            <a:extLst>
              <a:ext uri="{FF2B5EF4-FFF2-40B4-BE49-F238E27FC236}">
                <a16:creationId xmlns="" xmlns:a16="http://schemas.microsoft.com/office/drawing/2014/main" id="{CA113413-CA6D-4090-AF18-6A279D02EB7B}"/>
              </a:ext>
            </a:extLst>
          </p:cNvPr>
          <p:cNvSpPr>
            <a:spLocks noGrp="1"/>
          </p:cNvSpPr>
          <p:nvPr>
            <p:ph type="title"/>
          </p:nvPr>
        </p:nvSpPr>
        <p:spPr>
          <a:xfrm>
            <a:off x="8013843" y="1161288"/>
            <a:ext cx="4099388" cy="1124712"/>
          </a:xfrm>
        </p:spPr>
        <p:txBody>
          <a:bodyPr anchor="b">
            <a:normAutofit fontScale="90000"/>
          </a:bodyPr>
          <a:lstStyle/>
          <a:p>
            <a:pPr>
              <a:spcBef>
                <a:spcPts val="0"/>
              </a:spcBef>
            </a:pPr>
            <a:r>
              <a:rPr lang="en-US" sz="50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MEDICAMENTOS</a:t>
            </a:r>
          </a:p>
          <a:p>
            <a:endParaRPr lang="en-US" sz="2800" dirty="0">
              <a:effectLst>
                <a:glow rad="38100">
                  <a:prstClr val="black">
                    <a:lumMod val="65000"/>
                    <a:lumOff val="35000"/>
                    <a:alpha val="40000"/>
                  </a:prstClr>
                </a:glow>
                <a:outerShdw blurRad="28575" dist="38100" dir="14040000" algn="tl" rotWithShape="0">
                  <a:srgbClr val="000000">
                    <a:alpha val="25000"/>
                  </a:srgbClr>
                </a:outerShdw>
              </a:effectLst>
              <a:cs typeface="Calibri Light"/>
            </a:endParaRPr>
          </a:p>
        </p:txBody>
      </p:sp>
      <p:sp>
        <p:nvSpPr>
          <p:cNvPr id="63507" name="Rectangle 63500">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3508" name="Rectangle 63502">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3491" name="Content Placeholder 2"/>
          <p:cNvSpPr>
            <a:spLocks noGrp="1"/>
          </p:cNvSpPr>
          <p:nvPr>
            <p:ph idx="1"/>
          </p:nvPr>
        </p:nvSpPr>
        <p:spPr>
          <a:xfrm>
            <a:off x="8395868" y="2718054"/>
            <a:ext cx="3438906" cy="3207258"/>
          </a:xfrm>
        </p:spPr>
        <p:txBody>
          <a:bodyPr anchor="t">
            <a:normAutofit/>
          </a:bodyPr>
          <a:lstStyle/>
          <a:p>
            <a:pPr eaLnBrk="1" hangingPunct="1"/>
            <a:endParaRPr lang="en-US" sz="1700"/>
          </a:p>
          <a:p>
            <a:pPr eaLnBrk="1" hangingPunct="1"/>
            <a:endParaRPr lang="en-US" sz="1700"/>
          </a:p>
        </p:txBody>
      </p:sp>
      <p:sp>
        <p:nvSpPr>
          <p:cNvPr id="5" name="TextBox 4"/>
          <p:cNvSpPr txBox="1"/>
          <p:nvPr/>
        </p:nvSpPr>
        <p:spPr>
          <a:xfrm>
            <a:off x="8410577" y="2928938"/>
            <a:ext cx="184731" cy="369332"/>
          </a:xfrm>
          <a:prstGeom prst="rect">
            <a:avLst/>
          </a:prstGeom>
          <a:noFill/>
        </p:spPr>
        <p:txBody>
          <a:bodyPr wrap="none" rtlCol="0" anchor="t">
            <a:spAutoFit/>
          </a:bodyPr>
          <a:lstStyle/>
          <a:p>
            <a:pPr defTabSz="457200"/>
            <a:endParaRPr lang="en-US" dirty="0">
              <a:solidFill>
                <a:prstClr val="white"/>
              </a:solidFill>
            </a:endParaRPr>
          </a:p>
        </p:txBody>
      </p:sp>
    </p:spTree>
    <p:extLst>
      <p:ext uri="{BB962C8B-B14F-4D97-AF65-F5344CB8AC3E}">
        <p14:creationId xmlns:p14="http://schemas.microsoft.com/office/powerpoint/2010/main" val="194690742"/>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11D0D130-7B3D-4409-BA18-52D3E7AF559E}"/>
              </a:ext>
            </a:extLst>
          </p:cNvPr>
          <p:cNvSpPr>
            <a:spLocks noGrp="1"/>
          </p:cNvSpPr>
          <p:nvPr>
            <p:ph type="title"/>
          </p:nvPr>
        </p:nvSpPr>
        <p:spPr>
          <a:xfrm>
            <a:off x="5095258" y="4359253"/>
            <a:ext cx="4552718" cy="1333372"/>
          </a:xfrm>
        </p:spPr>
        <p:txBody>
          <a:bodyPr>
            <a:noAutofit/>
          </a:bodyPr>
          <a:lstStyle/>
          <a:p>
            <a:pPr algn="r">
              <a:spcBef>
                <a:spcPts val="0"/>
              </a:spcBef>
            </a:pPr>
            <a:r>
              <a:rPr lang="es-MX" sz="6500"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Alimentación</a:t>
            </a:r>
          </a:p>
          <a:p>
            <a:pPr algn="r"/>
            <a:endParaRPr lang="es-MX" sz="6500" dirty="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6" name="TextBox 5"/>
          <p:cNvSpPr txBox="1"/>
          <p:nvPr/>
        </p:nvSpPr>
        <p:spPr>
          <a:xfrm>
            <a:off x="8196264" y="1885950"/>
            <a:ext cx="184731" cy="369332"/>
          </a:xfrm>
          <a:prstGeom prst="rect">
            <a:avLst/>
          </a:prstGeom>
          <a:noFill/>
        </p:spPr>
        <p:txBody>
          <a:bodyPr wrap="none" rtlCol="0" anchor="t">
            <a:spAutoFit/>
          </a:bodyPr>
          <a:lstStyle/>
          <a:p>
            <a:pPr defTabSz="457200"/>
            <a:endParaRPr lang="en-US" dirty="0">
              <a:solidFill>
                <a:prstClr val="black"/>
              </a:solidFill>
            </a:endParaRPr>
          </a:p>
        </p:txBody>
      </p:sp>
      <p:pic>
        <p:nvPicPr>
          <p:cNvPr id="2" name="Picture 1" descr="A picture containing food, vegetable, fruit, different&#10;&#10;Description automatically generated">
            <a:extLst>
              <a:ext uri="{FF2B5EF4-FFF2-40B4-BE49-F238E27FC236}">
                <a16:creationId xmlns="" xmlns:a16="http://schemas.microsoft.com/office/drawing/2014/main" id="{AC0E23B4-822B-F53A-703C-310D5E8B1D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6845" y="3"/>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4" name="Picture 3" descr="A picture containing meal, meat&#10;&#10;Description automatically generated">
            <a:extLst>
              <a:ext uri="{FF2B5EF4-FFF2-40B4-BE49-F238E27FC236}">
                <a16:creationId xmlns="" xmlns:a16="http://schemas.microsoft.com/office/drawing/2014/main" id="{EA462A75-11C5-0665-E8C7-525E3C70C3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
          <a:stretch/>
        </p:blipFill>
        <p:spPr>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7" name="Picture 6" descr="Hand holding tomatoes">
            <a:extLst>
              <a:ext uri="{FF2B5EF4-FFF2-40B4-BE49-F238E27FC236}">
                <a16:creationId xmlns="" xmlns:a16="http://schemas.microsoft.com/office/drawing/2014/main" id="{27C7A1EB-5E22-7BC1-2EBB-9180263535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8653074" y="-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Tree>
    <p:extLst>
      <p:ext uri="{BB962C8B-B14F-4D97-AF65-F5344CB8AC3E}">
        <p14:creationId xmlns:p14="http://schemas.microsoft.com/office/powerpoint/2010/main" val="42858127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Image result for excersise&quot;"/>
          <p:cNvPicPr>
            <a:picLocks noChangeAspect="1" noChangeArrowheads="1"/>
          </p:cNvPicPr>
          <p:nvPr/>
        </p:nvPicPr>
        <p:blipFill rotWithShape="1">
          <a:blip r:embed="rId3"/>
          <a:srcRect l="5809" r="5302"/>
          <a:stretch/>
        </p:blipFill>
        <p:spPr bwMode="auto">
          <a:xfrm>
            <a:off x="20" y="10"/>
            <a:ext cx="12191980" cy="6857990"/>
          </a:xfrm>
          <a:prstGeom prst="rect">
            <a:avLst/>
          </a:prstGeom>
          <a:noFill/>
        </p:spPr>
      </p:pic>
      <p:sp>
        <p:nvSpPr>
          <p:cNvPr id="65543" name="Freeform 5">
            <a:extLst>
              <a:ext uri="{FF2B5EF4-FFF2-40B4-BE49-F238E27FC236}">
                <a16:creationId xmlns="" xmlns:a16="http://schemas.microsoft.com/office/drawing/2014/main" id="{87CC2527-562A-4F69-B487-4371E5B243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defTabSz="457200">
              <a:spcAft>
                <a:spcPts val="1000"/>
              </a:spcAft>
              <a:buClr>
                <a:prstClr val="black"/>
              </a:buClr>
              <a:buSzPct val="100000"/>
              <a:buFont typeface="Arial"/>
              <a:buNone/>
            </a:pPr>
            <a:endParaRPr lang="en-US" sz="1600" cap="all">
              <a:solidFill>
                <a:prstClr val="black"/>
              </a:solidFill>
            </a:endParaRPr>
          </a:p>
        </p:txBody>
      </p:sp>
      <p:sp>
        <p:nvSpPr>
          <p:cNvPr id="65538" name="Title 1"/>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5600"/>
              <a:t>Ejercicio</a:t>
            </a:r>
          </a:p>
        </p:txBody>
      </p:sp>
      <p:cxnSp>
        <p:nvCxnSpPr>
          <p:cNvPr id="65545" name="Straight Connector 65544">
            <a:extLst>
              <a:ext uri="{FF2B5EF4-FFF2-40B4-BE49-F238E27FC236}">
                <a16:creationId xmlns="" xmlns:a16="http://schemas.microsoft.com/office/drawing/2014/main" id="{BCDAEC91-5BCE-4B55-9CC0-43EF94CB734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67227" y="4929188"/>
            <a:ext cx="184731" cy="954107"/>
          </a:xfrm>
          <a:prstGeom prst="rect">
            <a:avLst/>
          </a:prstGeom>
          <a:noFill/>
        </p:spPr>
        <p:txBody>
          <a:bodyPr wrap="none" rtlCol="0" anchor="t">
            <a:spAutoFit/>
          </a:bodyPr>
          <a:lstStyle/>
          <a:p>
            <a:pPr defTabSz="457200"/>
            <a:endParaRPr lang="en-US" sz="5600" dirty="0">
              <a:solidFill>
                <a:prstClr val="black"/>
              </a:solidFill>
            </a:endParaRPr>
          </a:p>
        </p:txBody>
      </p:sp>
    </p:spTree>
    <p:extLst>
      <p:ext uri="{BB962C8B-B14F-4D97-AF65-F5344CB8AC3E}">
        <p14:creationId xmlns:p14="http://schemas.microsoft.com/office/powerpoint/2010/main" val="385366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5538"/>
                                        </p:tgtEl>
                                        <p:attrNameLst>
                                          <p:attrName>style.visibility</p:attrName>
                                        </p:attrNameLst>
                                      </p:cBhvr>
                                      <p:to>
                                        <p:strVal val="visible"/>
                                      </p:to>
                                    </p:set>
                                    <p:animEffect transition="in" filter="fade">
                                      <p:cBhvr>
                                        <p:cTn id="7" dur="400"/>
                                        <p:tgtEl>
                                          <p:spTgt spid="65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 xmlns:a16="http://schemas.microsoft.com/office/drawing/2014/main" id="{03337549-671A-44B4-91DB-6D23AB7C9F0B}"/>
              </a:ext>
            </a:extLst>
          </p:cNvPr>
          <p:cNvSpPr>
            <a:spLocks noGrp="1"/>
          </p:cNvSpPr>
          <p:nvPr>
            <p:ph type="title"/>
          </p:nvPr>
        </p:nvSpPr>
        <p:spPr>
          <a:xfrm>
            <a:off x="7174990" y="702366"/>
            <a:ext cx="3664246" cy="5579079"/>
          </a:xfrm>
        </p:spPr>
        <p:txBody>
          <a:bodyPr vert="horz" lIns="91440" tIns="45720" rIns="91440" bIns="45720" rtlCol="0" anchor="b">
            <a:normAutofit fontScale="90000"/>
          </a:bodyPr>
          <a:lstStyle/>
          <a:p>
            <a:pPr>
              <a:lnSpc>
                <a:spcPct val="80000"/>
              </a:lnSpc>
            </a:pPr>
            <a:r>
              <a:rPr lang="en-US" altLang="en-US" sz="6300" dirty="0">
                <a:blipFill dpi="0" rotWithShape="1">
                  <a:blip r:embed="rId3"/>
                  <a:srcRect/>
                  <a:tile tx="6350" ty="-127000" sx="65000" sy="64000" flip="none" algn="tl"/>
                </a:blipFill>
              </a:rPr>
              <a:t>ESTAMOS DE SU LADO _______</a:t>
            </a:r>
            <a:br>
              <a:rPr lang="en-US" altLang="en-US" sz="6300" dirty="0">
                <a:blipFill dpi="0" rotWithShape="1">
                  <a:blip r:embed="rId3"/>
                  <a:srcRect/>
                  <a:tile tx="6350" ty="-127000" sx="65000" sy="64000" flip="none" algn="tl"/>
                </a:blipFill>
              </a:rPr>
            </a:br>
            <a:r>
              <a:rPr lang="en-US" altLang="en-US" sz="6300" dirty="0">
                <a:blipFill dpi="0" rotWithShape="1">
                  <a:blip r:embed="rId3"/>
                  <a:srcRect/>
                  <a:tile tx="6350" ty="-127000" sx="65000" sy="64000" flip="none" algn="tl"/>
                </a:blipFill>
              </a:rPr>
              <a:t/>
            </a:r>
            <a:br>
              <a:rPr lang="en-US" altLang="en-US" sz="6300" dirty="0">
                <a:blipFill dpi="0" rotWithShape="1">
                  <a:blip r:embed="rId3"/>
                  <a:srcRect/>
                  <a:tile tx="6350" ty="-127000" sx="65000" sy="64000" flip="none" algn="tl"/>
                </a:blipFill>
              </a:rPr>
            </a:br>
            <a:r>
              <a:rPr lang="en-US" altLang="en-US" sz="6300" dirty="0">
                <a:blipFill dpi="0" rotWithShape="1">
                  <a:blip r:embed="rId3"/>
                  <a:srcRect/>
                  <a:tile tx="6350" ty="-127000" sx="65000" sy="64000" flip="none" algn="tl"/>
                </a:blipFill>
              </a:rPr>
              <a:t>SOMOS UN EQUIPO</a:t>
            </a:r>
          </a:p>
        </p:txBody>
      </p:sp>
      <p:pic>
        <p:nvPicPr>
          <p:cNvPr id="5" name="Picture 2" descr="Hands, Holding, Old, Yeng, Care">
            <a:extLst>
              <a:ext uri="{FF2B5EF4-FFF2-40B4-BE49-F238E27FC236}">
                <a16:creationId xmlns="" xmlns:a16="http://schemas.microsoft.com/office/drawing/2014/main" id="{AFE9EC88-2B25-3120-E775-B015C42346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
          <a:stretch/>
        </p:blipFill>
        <p:spPr bwMode="auto">
          <a:xfrm>
            <a:off x="1524021" y="10"/>
            <a:ext cx="5175811"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10606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 xmlns:a16="http://schemas.microsoft.com/office/drawing/2014/main" id="{582351E7-9914-4A19-B12F-3FAC431B419E}"/>
              </a:ext>
            </a:extLst>
          </p:cNvPr>
          <p:cNvSpPr>
            <a:spLocks noGrp="1"/>
          </p:cNvSpPr>
          <p:nvPr>
            <p:ph type="title"/>
          </p:nvPr>
        </p:nvSpPr>
        <p:spPr>
          <a:xfrm>
            <a:off x="400692" y="172368"/>
            <a:ext cx="5695309" cy="2263756"/>
          </a:xfrm>
        </p:spPr>
        <p:txBody>
          <a:bodyPr>
            <a:normAutofit/>
          </a:bodyPr>
          <a:lstStyle/>
          <a:p>
            <a:r>
              <a:rPr lang="es-MX" altLang="en-US" sz="4300" dirty="0">
                <a:ea typeface="ＭＳ Ｐゴシック"/>
              </a:rPr>
              <a:t>No se desanime,</a:t>
            </a:r>
            <a:br>
              <a:rPr lang="es-MX" altLang="en-US" sz="4300" dirty="0">
                <a:ea typeface="ＭＳ Ｐゴシック"/>
              </a:rPr>
            </a:br>
            <a:r>
              <a:rPr lang="es-MX" altLang="en-US" sz="4300" dirty="0">
                <a:ea typeface="ＭＳ Ｐゴシック"/>
              </a:rPr>
              <a:t>siga sus disciplinas</a:t>
            </a:r>
          </a:p>
        </p:txBody>
      </p:sp>
      <p:sp>
        <p:nvSpPr>
          <p:cNvPr id="31750" name="Content Placeholder 31749">
            <a:extLst>
              <a:ext uri="{FF2B5EF4-FFF2-40B4-BE49-F238E27FC236}">
                <a16:creationId xmlns="" xmlns:a16="http://schemas.microsoft.com/office/drawing/2014/main" id="{66DF99CF-67C9-4D23-8A14-4E707083B04F}"/>
              </a:ext>
            </a:extLst>
          </p:cNvPr>
          <p:cNvSpPr>
            <a:spLocks noGrp="1"/>
          </p:cNvSpPr>
          <p:nvPr>
            <p:ph idx="1"/>
          </p:nvPr>
        </p:nvSpPr>
        <p:spPr>
          <a:xfrm>
            <a:off x="1349793" y="2578608"/>
            <a:ext cx="4524431" cy="4107024"/>
          </a:xfrm>
        </p:spPr>
        <p:txBody>
          <a:bodyPr vert="horz" lIns="91440" tIns="45720" rIns="91440" bIns="45720" rtlCol="0" anchor="t">
            <a:noAutofit/>
          </a:bodyPr>
          <a:lstStyle/>
          <a:p>
            <a:r>
              <a:rPr lang="es-MX" sz="3000" dirty="0">
                <a:latin typeface="+mj-lt"/>
              </a:rPr>
              <a:t>Siga con sus medicamentos</a:t>
            </a:r>
          </a:p>
          <a:p>
            <a:r>
              <a:rPr lang="es-MX" sz="3000" dirty="0">
                <a:latin typeface="+mj-lt"/>
              </a:rPr>
              <a:t>Siga con su buenos hábitos de comida</a:t>
            </a:r>
          </a:p>
          <a:p>
            <a:r>
              <a:rPr lang="es-MX" sz="3000" dirty="0">
                <a:latin typeface="+mj-lt"/>
              </a:rPr>
              <a:t>Siga haciendo ejercicio</a:t>
            </a:r>
          </a:p>
          <a:p>
            <a:r>
              <a:rPr lang="es-MX" sz="3000" dirty="0">
                <a:latin typeface="+mj-lt"/>
              </a:rPr>
              <a:t>Siga hablando con su promotor de salud</a:t>
            </a:r>
          </a:p>
          <a:p>
            <a:r>
              <a:rPr lang="es-MX" sz="3000" dirty="0">
                <a:latin typeface="+mj-lt"/>
              </a:rPr>
              <a:t>¡NO SE DÉ POR VENCIDO!</a:t>
            </a:r>
          </a:p>
        </p:txBody>
      </p:sp>
      <p:pic>
        <p:nvPicPr>
          <p:cNvPr id="4" name="Picture 4" descr="A picture containing man, person, looking, front&#10;&#10;Description generated with very high confidence">
            <a:extLst>
              <a:ext uri="{FF2B5EF4-FFF2-40B4-BE49-F238E27FC236}">
                <a16:creationId xmlns="" xmlns:a16="http://schemas.microsoft.com/office/drawing/2014/main" id="{DA194C90-E040-442C-BDC3-394AEB8A4678}"/>
              </a:ext>
            </a:extLst>
          </p:cNvPr>
          <p:cNvPicPr>
            <a:picLocks noChangeAspect="1"/>
          </p:cNvPicPr>
          <p:nvPr/>
        </p:nvPicPr>
        <p:blipFill rotWithShape="1">
          <a:blip r:embed="rId3"/>
          <a:srcRect l="12802" r="39303" b="2"/>
          <a:stretch/>
        </p:blipFill>
        <p:spPr>
          <a:xfrm>
            <a:off x="5958844" y="10"/>
            <a:ext cx="4709157"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5399394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703" name="Rectangle 29702">
            <a:extLst>
              <a:ext uri="{FF2B5EF4-FFF2-40B4-BE49-F238E27FC236}">
                <a16:creationId xmlns="" xmlns:a16="http://schemas.microsoft.com/office/drawing/2014/main" id="{526E0BFB-CDF1-4990-8C11-AC849311E0A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 name="Picture 2" descr="Jogging, Run, Sport, Jog, Sporty, Race">
            <a:extLst>
              <a:ext uri="{FF2B5EF4-FFF2-40B4-BE49-F238E27FC236}">
                <a16:creationId xmlns="" xmlns:a16="http://schemas.microsoft.com/office/drawing/2014/main" id="{9DE9533A-08EF-AAB0-F862-F2905932F2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6" b="2"/>
          <a:stretch/>
        </p:blipFill>
        <p:spPr bwMode="auto">
          <a:xfrm>
            <a:off x="-2"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9705" name="Rectangle 29704">
            <a:extLst>
              <a:ext uri="{FF2B5EF4-FFF2-40B4-BE49-F238E27FC236}">
                <a16:creationId xmlns="" xmlns:a16="http://schemas.microsoft.com/office/drawing/2014/main" id="{6069A1F8-9BEB-4786-9694-FC48B2D75D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9698" name="Title 1">
            <a:extLst>
              <a:ext uri="{FF2B5EF4-FFF2-40B4-BE49-F238E27FC236}">
                <a16:creationId xmlns="" xmlns:a16="http://schemas.microsoft.com/office/drawing/2014/main" id="{CC0093FE-567D-469E-900F-8CDB2EE4C952}"/>
              </a:ext>
            </a:extLst>
          </p:cNvPr>
          <p:cNvSpPr>
            <a:spLocks noGrp="1"/>
          </p:cNvSpPr>
          <p:nvPr>
            <p:ph type="title"/>
          </p:nvPr>
        </p:nvSpPr>
        <p:spPr>
          <a:xfrm>
            <a:off x="7848600" y="1122363"/>
            <a:ext cx="4023360" cy="3204134"/>
          </a:xfrm>
        </p:spPr>
        <p:txBody>
          <a:bodyPr vert="horz" lIns="91440" tIns="45720" rIns="91440" bIns="45720" rtlCol="0" anchor="b">
            <a:normAutofit/>
          </a:bodyPr>
          <a:lstStyle/>
          <a:p>
            <a:r>
              <a:rPr lang="es-MX" altLang="en-US" dirty="0"/>
              <a:t>Estamos corriendo</a:t>
            </a:r>
            <a:br>
              <a:rPr lang="es-MX" altLang="en-US" dirty="0"/>
            </a:br>
            <a:r>
              <a:rPr lang="es-MX" altLang="en-US" dirty="0"/>
              <a:t>un maratón </a:t>
            </a:r>
            <a:br>
              <a:rPr lang="es-MX" altLang="en-US" dirty="0"/>
            </a:br>
            <a:r>
              <a:rPr lang="es-MX" altLang="en-US" dirty="0"/>
              <a:t>– el camino es largo</a:t>
            </a:r>
          </a:p>
        </p:txBody>
      </p:sp>
      <p:sp>
        <p:nvSpPr>
          <p:cNvPr id="29707" name="Rectangle 29706">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9709" name="Rectangle 29708">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12188053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9698"/>
                                        </p:tgtEl>
                                        <p:attrNameLst>
                                          <p:attrName>style.visibility</p:attrName>
                                        </p:attrNameLst>
                                      </p:cBhvr>
                                      <p:to>
                                        <p:strVal val="visible"/>
                                      </p:to>
                                    </p:set>
                                    <p:animEffect transition="in" filter="fade">
                                      <p:cBhvr>
                                        <p:cTn id="7" dur="4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Referencias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136</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770263"/>
          </a:xfrm>
          <a:prstGeom prst="rect">
            <a:avLst/>
          </a:prstGeom>
          <a:noFill/>
        </p:spPr>
        <p:txBody>
          <a:bodyPr wrap="square" rtlCol="0">
            <a:spAutoFit/>
          </a:bodyPr>
          <a:lstStyle/>
          <a:p>
            <a:pPr defTabSz="457200"/>
            <a:r>
              <a:rPr lang="en-US" sz="1600" dirty="0">
                <a:solidFill>
                  <a:prstClr val="black"/>
                </a:solidFill>
              </a:rPr>
              <a:t>- American Diabetes Association (2010). Diagnosis and classification of diabetes mellitus. Diabetes care, 33 Suppl 1(Suppl 1), S62–S69. </a:t>
            </a:r>
          </a:p>
          <a:p>
            <a:pPr defTabSz="457200"/>
            <a:endParaRPr lang="en-US" sz="1600" dirty="0" smtClean="0">
              <a:solidFill>
                <a:prstClr val="black"/>
              </a:solidFill>
            </a:endParaRPr>
          </a:p>
          <a:p>
            <a:pPr defTabSz="457200"/>
            <a:r>
              <a:rPr lang="en-US" sz="1600" dirty="0" smtClean="0">
                <a:solidFill>
                  <a:prstClr val="black"/>
                </a:solidFill>
              </a:rPr>
              <a:t>- Chaturvedi </a:t>
            </a:r>
            <a:r>
              <a:rPr lang="en-US" sz="1600" dirty="0">
                <a:solidFill>
                  <a:prstClr val="black"/>
                </a:solidFill>
              </a:rPr>
              <a:t>N. (2007). The burden of diabetes and its complications: trends and implications for intervention. Diabetes research and clinical practice, 76 Suppl 1, S3–S12. </a:t>
            </a:r>
          </a:p>
          <a:p>
            <a:pPr defTabSz="457200"/>
            <a:endParaRPr lang="en-US" sz="1600" dirty="0" smtClean="0">
              <a:solidFill>
                <a:prstClr val="black"/>
              </a:solidFill>
            </a:endParaRPr>
          </a:p>
          <a:p>
            <a:pPr defTabSz="457200"/>
            <a:r>
              <a:rPr lang="en-US" sz="1600" dirty="0" smtClean="0">
                <a:solidFill>
                  <a:prstClr val="black"/>
                </a:solidFill>
              </a:rPr>
              <a:t>- </a:t>
            </a:r>
            <a:r>
              <a:rPr lang="en-US" sz="1600" dirty="0">
                <a:solidFill>
                  <a:prstClr val="black"/>
                </a:solidFill>
              </a:rPr>
              <a:t>Goeijenbier, M., van Sloten, T. T., Slobbe, L., Mathieu, C., van Genderen, P., Beyer, W., &amp; Osterhaus, A. (2017). Benefits of flu vaccination for persons with diabetes mellitus: A review. Vaccine, 35(38), 5095–5101. </a:t>
            </a:r>
          </a:p>
          <a:p>
            <a:pPr defTabSz="457200"/>
            <a:endParaRPr lang="en-US" sz="1600" dirty="0" smtClean="0">
              <a:solidFill>
                <a:prstClr val="black"/>
              </a:solidFill>
            </a:endParaRPr>
          </a:p>
          <a:p>
            <a:pPr defTabSz="457200"/>
            <a:r>
              <a:rPr lang="en-US" sz="1600" dirty="0" smtClean="0">
                <a:solidFill>
                  <a:prstClr val="black"/>
                </a:solidFill>
              </a:rPr>
              <a:t>- </a:t>
            </a:r>
            <a:r>
              <a:rPr lang="en-US" sz="1600" dirty="0">
                <a:solidFill>
                  <a:prstClr val="black"/>
                </a:solidFill>
              </a:rPr>
              <a:t>Maiorino, M. I., Bellastella, G., &amp; Esposito, K. (2014). Diabetes and sexual dysfunction: current perspectives. Diabetes, metabolic syndrome and obesity : targets and therapy, 7, 95–105. </a:t>
            </a:r>
          </a:p>
          <a:p>
            <a:pPr defTabSz="457200"/>
            <a:endParaRPr lang="en-US" sz="1600" dirty="0" smtClean="0">
              <a:solidFill>
                <a:prstClr val="black"/>
              </a:solidFill>
            </a:endParaRPr>
          </a:p>
          <a:p>
            <a:pPr defTabSz="457200"/>
            <a:r>
              <a:rPr lang="en-US" sz="1600" dirty="0" smtClean="0">
                <a:solidFill>
                  <a:prstClr val="black"/>
                </a:solidFill>
              </a:rPr>
              <a:t>- </a:t>
            </a:r>
            <a:r>
              <a:rPr lang="en-US" sz="1600" dirty="0">
                <a:solidFill>
                  <a:prstClr val="black"/>
                </a:solidFill>
              </a:rPr>
              <a:t>Zhang P. Y. (2014). Cardiovascular disease in diabetes. European review for medical and pharmacological sciences, 18(15), 2205–2214. </a:t>
            </a:r>
          </a:p>
          <a:p>
            <a:pPr defTabSz="457200"/>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9625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oung man in the gym">
            <a:extLst>
              <a:ext uri="{FF2B5EF4-FFF2-40B4-BE49-F238E27FC236}">
                <a16:creationId xmlns="" xmlns:a16="http://schemas.microsoft.com/office/drawing/2014/main" id="{FC9A67A0-9351-8739-F6AF-C5690E99E4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 y="-1"/>
            <a:ext cx="12223133" cy="6858001"/>
          </a:xfrm>
          <a:prstGeom prst="rect">
            <a:avLst/>
          </a:prstGeom>
          <a:noFill/>
        </p:spPr>
      </p:pic>
      <p:sp>
        <p:nvSpPr>
          <p:cNvPr id="10" name="Title 3">
            <a:extLst>
              <a:ext uri="{FF2B5EF4-FFF2-40B4-BE49-F238E27FC236}">
                <a16:creationId xmlns="" xmlns:a16="http://schemas.microsoft.com/office/drawing/2014/main" id="{5197C81F-4396-F331-6666-148DD097B28F}"/>
              </a:ext>
            </a:extLst>
          </p:cNvPr>
          <p:cNvSpPr txBox="1">
            <a:spLocks/>
          </p:cNvSpPr>
          <p:nvPr/>
        </p:nvSpPr>
        <p:spPr>
          <a:xfrm>
            <a:off x="-2" y="4157663"/>
            <a:ext cx="4726800" cy="1861200"/>
          </a:xfrm>
          <a:prstGeom prst="rect">
            <a:avLst/>
          </a:prstGeom>
          <a:solidFill>
            <a:schemeClr val="bg1">
              <a:alpha val="60000"/>
            </a:schemeClr>
          </a:solidFill>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5500" b="1" kern="1200">
                <a:solidFill>
                  <a:schemeClr val="tx1"/>
                </a:solidFill>
                <a:latin typeface="+mj-lt"/>
                <a:ea typeface="+mj-ea"/>
                <a:cs typeface="+mj-cs"/>
              </a:defRPr>
            </a:lvl1pPr>
          </a:lstStyle>
          <a:p>
            <a:r>
              <a:rPr lang="es-MX" dirty="0">
                <a:solidFill>
                  <a:srgbClr val="3F5779"/>
                </a:solidFill>
              </a:rPr>
              <a:t>Ejercicio</a:t>
            </a:r>
            <a:br>
              <a:rPr lang="es-MX" dirty="0">
                <a:solidFill>
                  <a:srgbClr val="3F5779"/>
                </a:solidFill>
              </a:rPr>
            </a:br>
            <a:r>
              <a:rPr lang="es-MX" sz="3000" dirty="0">
                <a:solidFill>
                  <a:srgbClr val="3F5779"/>
                </a:solidFill>
              </a:rPr>
              <a:t>Mes 6</a:t>
            </a:r>
          </a:p>
        </p:txBody>
      </p:sp>
      <p:sp>
        <p:nvSpPr>
          <p:cNvPr id="12" name="Subtitle 4">
            <a:extLst>
              <a:ext uri="{FF2B5EF4-FFF2-40B4-BE49-F238E27FC236}">
                <a16:creationId xmlns="" xmlns:a16="http://schemas.microsoft.com/office/drawing/2014/main" id="{A80B4F32-00D5-0F09-0DC7-7C64F33ED25F}"/>
              </a:ext>
            </a:extLst>
          </p:cNvPr>
          <p:cNvSpPr txBox="1">
            <a:spLocks/>
          </p:cNvSpPr>
          <p:nvPr/>
        </p:nvSpPr>
        <p:spPr>
          <a:xfrm>
            <a:off x="-14284" y="3429000"/>
            <a:ext cx="4727575" cy="728663"/>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3F5779"/>
                </a:solidFill>
              </a:rPr>
              <a:t> </a:t>
            </a:r>
          </a:p>
        </p:txBody>
      </p:sp>
    </p:spTree>
    <p:extLst>
      <p:ext uri="{BB962C8B-B14F-4D97-AF65-F5344CB8AC3E}">
        <p14:creationId xmlns:p14="http://schemas.microsoft.com/office/powerpoint/2010/main" val="1922267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descr="Picture Placeholder">
            <a:extLst>
              <a:ext uri="{FF2B5EF4-FFF2-40B4-BE49-F238E27FC236}">
                <a16:creationId xmlns="" xmlns:a16="http://schemas.microsoft.com/office/drawing/2014/main" id="{B6D8D491-92D5-4337-BEB1-FCB3EB42F01F}"/>
              </a:ext>
            </a:extLst>
          </p:cNvPr>
          <p:cNvGrpSpPr/>
          <p:nvPr/>
        </p:nvGrpSpPr>
        <p:grpSpPr>
          <a:xfrm>
            <a:off x="323999" y="323998"/>
            <a:ext cx="4320000" cy="6120000"/>
            <a:chOff x="180000" y="180000"/>
            <a:chExt cx="4330700" cy="6292683"/>
          </a:xfrm>
        </p:grpSpPr>
        <p:sp>
          <p:nvSpPr>
            <p:cNvPr id="74" name="Rectangle 6">
              <a:extLst>
                <a:ext uri="{FF2B5EF4-FFF2-40B4-BE49-F238E27FC236}">
                  <a16:creationId xmlns="" xmlns:a16="http://schemas.microsoft.com/office/drawing/2014/main" id="{B8F9FC5C-E147-4E48-832E-5E7D4F0060C2}"/>
                </a:ext>
                <a:ext uri="{C183D7F6-B498-43B3-948B-1728B52AA6E4}">
                  <adec:decorative xmlns="" xmlns:adec="http://schemas.microsoft.com/office/drawing/2017/decorative" val="1"/>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sp>
          <p:nvSpPr>
            <p:cNvPr id="75" name="Rectangle 6">
              <a:extLst>
                <a:ext uri="{FF2B5EF4-FFF2-40B4-BE49-F238E27FC236}">
                  <a16:creationId xmlns="" xmlns:a16="http://schemas.microsoft.com/office/drawing/2014/main" id="{3817EB80-63DB-4AF9-B1C2-7A558E6371C9}"/>
                </a:ext>
                <a:ext uri="{C183D7F6-B498-43B3-948B-1728B52AA6E4}">
                  <adec:decorative xmlns="" xmlns:adec="http://schemas.microsoft.com/office/drawing/2017/decorative" val="1"/>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grpSp>
      <p:sp>
        <p:nvSpPr>
          <p:cNvPr id="37" name="Title 36">
            <a:extLst>
              <a:ext uri="{FF2B5EF4-FFF2-40B4-BE49-F238E27FC236}">
                <a16:creationId xmlns="" xmlns:a16="http://schemas.microsoft.com/office/drawing/2014/main" id="{4B1315E4-875E-4E7A-B7C4-CC242E88305E}"/>
              </a:ext>
            </a:extLst>
          </p:cNvPr>
          <p:cNvSpPr>
            <a:spLocks noGrp="1"/>
          </p:cNvSpPr>
          <p:nvPr>
            <p:ph type="title"/>
          </p:nvPr>
        </p:nvSpPr>
        <p:spPr>
          <a:xfrm>
            <a:off x="5111900" y="958815"/>
            <a:ext cx="6660100" cy="432000"/>
          </a:xfrm>
        </p:spPr>
        <p:txBody>
          <a:bodyPr>
            <a:normAutofit fontScale="90000"/>
          </a:bodyPr>
          <a:lstStyle/>
          <a:p>
            <a:r>
              <a:rPr lang="es-MX"/>
              <a:t>¡Siga revisando sus niveles de glucosa!</a:t>
            </a:r>
            <a:endParaRPr lang="es-MX" dirty="0"/>
          </a:p>
        </p:txBody>
      </p:sp>
      <p:sp>
        <p:nvSpPr>
          <p:cNvPr id="41" name="Text Placeholder 40">
            <a:extLst>
              <a:ext uri="{FF2B5EF4-FFF2-40B4-BE49-F238E27FC236}">
                <a16:creationId xmlns="" xmlns:a16="http://schemas.microsoft.com/office/drawing/2014/main" id="{86C7F081-0447-467E-A32F-6B62B2A8E22E}"/>
              </a:ext>
            </a:extLst>
          </p:cNvPr>
          <p:cNvSpPr>
            <a:spLocks noGrp="1"/>
          </p:cNvSpPr>
          <p:nvPr>
            <p:ph type="body" sz="quarter" idx="35"/>
          </p:nvPr>
        </p:nvSpPr>
        <p:spPr/>
        <p:txBody>
          <a:bodyPr vert="horz" lIns="0" tIns="0" rIns="0" bIns="0" rtlCol="0" anchor="t">
            <a:noAutofit/>
          </a:bodyPr>
          <a:lstStyle/>
          <a:p>
            <a:r>
              <a:rPr lang="es-MX" sz="5000"/>
              <a:t>80-100</a:t>
            </a:r>
            <a:endParaRPr lang="es-MX" sz="5000" dirty="0">
              <a:cs typeface="Calibri"/>
            </a:endParaRPr>
          </a:p>
        </p:txBody>
      </p:sp>
      <p:sp>
        <p:nvSpPr>
          <p:cNvPr id="42" name="Text Placeholder 41">
            <a:extLst>
              <a:ext uri="{FF2B5EF4-FFF2-40B4-BE49-F238E27FC236}">
                <a16:creationId xmlns="" xmlns:a16="http://schemas.microsoft.com/office/drawing/2014/main" id="{463E1EDF-5BAC-426A-94B7-55FCD838BEC5}"/>
              </a:ext>
            </a:extLst>
          </p:cNvPr>
          <p:cNvSpPr>
            <a:spLocks noGrp="1"/>
          </p:cNvSpPr>
          <p:nvPr>
            <p:ph type="body" sz="quarter" idx="36"/>
          </p:nvPr>
        </p:nvSpPr>
        <p:spPr>
          <a:xfrm>
            <a:off x="7444937" y="4605832"/>
            <a:ext cx="1980000" cy="720000"/>
          </a:xfrm>
        </p:spPr>
        <p:txBody>
          <a:bodyPr vert="horz" lIns="0" tIns="0" rIns="0" bIns="0" rtlCol="0" anchor="t">
            <a:noAutofit/>
          </a:bodyPr>
          <a:lstStyle/>
          <a:p>
            <a:r>
              <a:rPr lang="es-MX"/>
              <a:t>En la tarde/noche antes de comer</a:t>
            </a:r>
            <a:endParaRPr lang="es-MX" dirty="0"/>
          </a:p>
        </p:txBody>
      </p:sp>
      <p:sp>
        <p:nvSpPr>
          <p:cNvPr id="43" name="Text Placeholder 42">
            <a:extLst>
              <a:ext uri="{FF2B5EF4-FFF2-40B4-BE49-F238E27FC236}">
                <a16:creationId xmlns="" xmlns:a16="http://schemas.microsoft.com/office/drawing/2014/main" id="{D711F734-B3F3-4391-94AE-5D1B79762BB4}"/>
              </a:ext>
            </a:extLst>
          </p:cNvPr>
          <p:cNvSpPr>
            <a:spLocks noGrp="1"/>
          </p:cNvSpPr>
          <p:nvPr>
            <p:ph type="body" sz="quarter" idx="37"/>
          </p:nvPr>
        </p:nvSpPr>
        <p:spPr/>
        <p:txBody>
          <a:bodyPr vert="horz" lIns="0" tIns="0" rIns="0" bIns="0" rtlCol="0" anchor="t">
            <a:noAutofit/>
          </a:bodyPr>
          <a:lstStyle/>
          <a:p>
            <a:r>
              <a:rPr lang="es-MX" sz="5000" noProof="1">
                <a:ea typeface="+mn-lt"/>
                <a:cs typeface="+mn-lt"/>
              </a:rPr>
              <a:t>80-150</a:t>
            </a:r>
            <a:endParaRPr lang="es-MX" sz="5000" dirty="0"/>
          </a:p>
        </p:txBody>
      </p:sp>
      <p:sp>
        <p:nvSpPr>
          <p:cNvPr id="44" name="Text Placeholder 43">
            <a:extLst>
              <a:ext uri="{FF2B5EF4-FFF2-40B4-BE49-F238E27FC236}">
                <a16:creationId xmlns="" xmlns:a16="http://schemas.microsoft.com/office/drawing/2014/main" id="{AF45A5B3-0701-4C27-8200-149553525BF6}"/>
              </a:ext>
            </a:extLst>
          </p:cNvPr>
          <p:cNvSpPr>
            <a:spLocks noGrp="1"/>
          </p:cNvSpPr>
          <p:nvPr>
            <p:ph type="body" sz="quarter" idx="38"/>
          </p:nvPr>
        </p:nvSpPr>
        <p:spPr>
          <a:xfrm>
            <a:off x="9850839" y="4605832"/>
            <a:ext cx="1980000" cy="720000"/>
          </a:xfrm>
        </p:spPr>
        <p:txBody>
          <a:bodyPr vert="horz" lIns="0" tIns="0" rIns="0" bIns="0" rtlCol="0" anchor="t">
            <a:noAutofit/>
          </a:bodyPr>
          <a:lstStyle/>
          <a:p>
            <a:r>
              <a:rPr lang="es-MX"/>
              <a:t>Dos horas despues de comer</a:t>
            </a:r>
            <a:endParaRPr lang="es-MX" dirty="0"/>
          </a:p>
        </p:txBody>
      </p:sp>
      <p:sp>
        <p:nvSpPr>
          <p:cNvPr id="45" name="Text Placeholder 44">
            <a:extLst>
              <a:ext uri="{FF2B5EF4-FFF2-40B4-BE49-F238E27FC236}">
                <a16:creationId xmlns="" xmlns:a16="http://schemas.microsoft.com/office/drawing/2014/main" id="{C3DC4BA8-7AEF-43F5-90F5-037ECABF5CCB}"/>
              </a:ext>
            </a:extLst>
          </p:cNvPr>
          <p:cNvSpPr>
            <a:spLocks noGrp="1"/>
          </p:cNvSpPr>
          <p:nvPr>
            <p:ph type="body" sz="quarter" idx="39"/>
          </p:nvPr>
        </p:nvSpPr>
        <p:spPr/>
        <p:txBody>
          <a:bodyPr vert="horz" lIns="0" tIns="0" rIns="0" bIns="0" rtlCol="0" anchor="t">
            <a:noAutofit/>
          </a:bodyPr>
          <a:lstStyle/>
          <a:p>
            <a:r>
              <a:rPr lang="es-MX" sz="5000"/>
              <a:t>80-200</a:t>
            </a:r>
            <a:endParaRPr lang="es-MX" sz="5000" noProof="1">
              <a:cs typeface="Calibri"/>
            </a:endParaRPr>
          </a:p>
        </p:txBody>
      </p:sp>
      <p:sp>
        <p:nvSpPr>
          <p:cNvPr id="4" name="Text Placeholder 41">
            <a:extLst>
              <a:ext uri="{FF2B5EF4-FFF2-40B4-BE49-F238E27FC236}">
                <a16:creationId xmlns="" xmlns:a16="http://schemas.microsoft.com/office/drawing/2014/main" id="{4980D120-899F-4513-AEFE-5B47E5086DE3}"/>
              </a:ext>
            </a:extLst>
          </p:cNvPr>
          <p:cNvSpPr txBox="1">
            <a:spLocks/>
          </p:cNvSpPr>
          <p:nvPr/>
        </p:nvSpPr>
        <p:spPr>
          <a:xfrm>
            <a:off x="5160818" y="4635936"/>
            <a:ext cx="1980000" cy="72000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a:solidFill>
                  <a:srgbClr val="3F5779">
                    <a:lumMod val="75000"/>
                    <a:lumOff val="25000"/>
                  </a:srgbClr>
                </a:solidFill>
              </a:rPr>
              <a:t>En ayunas</a:t>
            </a:r>
            <a:endParaRPr lang="es-MX" dirty="0" err="1">
              <a:solidFill>
                <a:srgbClr val="3F5779">
                  <a:lumMod val="75000"/>
                  <a:lumOff val="25000"/>
                </a:srgbClr>
              </a:solidFill>
              <a:cs typeface="Calibri"/>
            </a:endParaRPr>
          </a:p>
        </p:txBody>
      </p:sp>
      <p:pic>
        <p:nvPicPr>
          <p:cNvPr id="7" name="Picture Placeholder 6" descr="Top view of crop anonymous female diabetic measuring blood sugar with glucometer over scattered lancets">
            <a:extLst>
              <a:ext uri="{FF2B5EF4-FFF2-40B4-BE49-F238E27FC236}">
                <a16:creationId xmlns="" xmlns:a16="http://schemas.microsoft.com/office/drawing/2014/main" id="{3118FE19-EC1A-2FEB-7E7A-BDFA9156745D}"/>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l="25951" r="25951"/>
          <a:stretch/>
        </p:blipFill>
        <p:spPr bwMode="auto">
          <a:xfrm>
            <a:off x="99395" y="210904"/>
            <a:ext cx="4680001" cy="6480000"/>
          </a:xfrm>
          <a:prstGeom prst="rect">
            <a:avLst/>
          </a:prstGeom>
          <a:solidFill>
            <a:srgbClr val="FFFFFF"/>
          </a:solidFill>
        </p:spPr>
      </p:pic>
      <p:pic>
        <p:nvPicPr>
          <p:cNvPr id="9" name="Picture 8" descr="Minimalistic brown clock">
            <a:extLst>
              <a:ext uri="{FF2B5EF4-FFF2-40B4-BE49-F238E27FC236}">
                <a16:creationId xmlns="" xmlns:a16="http://schemas.microsoft.com/office/drawing/2014/main" id="{4EE2A6E1-C8AB-A476-F4CC-CBDE36F860BD}"/>
              </a:ext>
            </a:extLst>
          </p:cNvPr>
          <p:cNvPicPr>
            <a:picLocks noChangeAspect="1"/>
          </p:cNvPicPr>
          <p:nvPr/>
        </p:nvPicPr>
        <p:blipFill>
          <a:blip r:embed="rId4"/>
          <a:stretch>
            <a:fillRect/>
          </a:stretch>
        </p:blipFill>
        <p:spPr>
          <a:xfrm>
            <a:off x="5259345" y="2335287"/>
            <a:ext cx="1648497" cy="1236373"/>
          </a:xfrm>
          <a:prstGeom prst="rect">
            <a:avLst/>
          </a:prstGeom>
        </p:spPr>
      </p:pic>
      <p:pic>
        <p:nvPicPr>
          <p:cNvPr id="11" name="Picture 4" descr="Satellite Express, Diabetes, The Meter">
            <a:extLst>
              <a:ext uri="{FF2B5EF4-FFF2-40B4-BE49-F238E27FC236}">
                <a16:creationId xmlns="" xmlns:a16="http://schemas.microsoft.com/office/drawing/2014/main" id="{E6AFDE97-2094-E68E-ABE4-EA636F28E1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7346" y="2335287"/>
            <a:ext cx="2010126" cy="1340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uple, Elderly, Walking, Fall, Trail">
            <a:extLst>
              <a:ext uri="{FF2B5EF4-FFF2-40B4-BE49-F238E27FC236}">
                <a16:creationId xmlns="" xmlns:a16="http://schemas.microsoft.com/office/drawing/2014/main" id="{BA5B8950-B27C-765E-E702-89FCB82906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6235" y="2283430"/>
            <a:ext cx="2014069" cy="134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106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 xmlns:a16="http://schemas.microsoft.com/office/drawing/2014/main" id="{2FC64D7B-57DF-466A-BE46-40C8683F54FB}"/>
              </a:ext>
            </a:extLst>
          </p:cNvPr>
          <p:cNvPicPr>
            <a:picLocks noChangeAspect="1"/>
          </p:cNvPicPr>
          <p:nvPr/>
        </p:nvPicPr>
        <p:blipFill rotWithShape="1">
          <a:blip r:embed="rId3" cstate="print"/>
          <a:srcRect l="15155" r="15151" b="-4"/>
          <a:stretch/>
        </p:blipFill>
        <p:spPr bwMode="auto">
          <a:xfrm>
            <a:off x="2" y="10"/>
            <a:ext cx="3956041" cy="4257356"/>
          </a:xfrm>
          <a:prstGeom prst="rect">
            <a:avLst/>
          </a:prstGeom>
          <a:solidFill>
            <a:schemeClr val="tx1">
              <a:alpha val="70195"/>
            </a:schemeClr>
          </a:solidFill>
        </p:spPr>
      </p:pic>
      <p:sp>
        <p:nvSpPr>
          <p:cNvPr id="15" name="Title 1">
            <a:extLst>
              <a:ext uri="{FF2B5EF4-FFF2-40B4-BE49-F238E27FC236}">
                <a16:creationId xmlns="" xmlns:a16="http://schemas.microsoft.com/office/drawing/2014/main" id="{3E4C3C3C-BD2F-4429-BFA7-FC46F4558BD6}"/>
              </a:ext>
            </a:extLst>
          </p:cNvPr>
          <p:cNvSpPr>
            <a:spLocks noGrp="1"/>
          </p:cNvSpPr>
          <p:nvPr/>
        </p:nvSpPr>
        <p:spPr>
          <a:xfrm>
            <a:off x="1051561" y="4355692"/>
            <a:ext cx="9081065" cy="1616295"/>
          </a:xfrm>
          <a:prstGeom prst="rect">
            <a:avLst/>
          </a:prstGeom>
        </p:spPr>
        <p:txBody>
          <a:bodyPr vert="horz" lIns="91440" tIns="45720" rIns="91440" bIns="45720" rtlCol="0" anchor="b">
            <a:normAutofit/>
          </a:bodyPr>
          <a:lstStyle>
            <a:lvl1pPr algn="l" rtl="0" eaLnBrk="1" latinLnBrk="0" hangingPunct="1">
              <a:spcBef>
                <a:spcPct val="0"/>
              </a:spcBef>
              <a:buNone/>
              <a:defRPr kumimoji="0" lang="en-ZA" sz="3600" kern="1200" dirty="0">
                <a:solidFill>
                  <a:schemeClr val="bg1"/>
                </a:solidFill>
                <a:latin typeface="+mj-lt"/>
                <a:ea typeface="+mj-ea"/>
                <a:cs typeface="+mj-cs"/>
              </a:defRPr>
            </a:lvl1pPr>
          </a:lstStyle>
          <a:p>
            <a:pPr>
              <a:lnSpc>
                <a:spcPct val="80000"/>
              </a:lnSpc>
              <a:spcAft>
                <a:spcPts val="600"/>
              </a:spcAft>
              <a:defRPr/>
            </a:pPr>
            <a:r>
              <a:rPr lang="en-US" sz="5700" b="1" cap="all">
                <a:blipFill dpi="0" rotWithShape="1">
                  <a:blip r:embed="rId4"/>
                  <a:srcRect/>
                  <a:tile tx="6350" ty="-127000" sx="65000" sy="64000" flip="none" algn="tl"/>
                </a:blipFill>
              </a:rPr>
              <a:t>¿CUAL ES LA META?</a:t>
            </a:r>
          </a:p>
        </p:txBody>
      </p:sp>
      <p:pic>
        <p:nvPicPr>
          <p:cNvPr id="14" name="Picture 13">
            <a:extLst>
              <a:ext uri="{FF2B5EF4-FFF2-40B4-BE49-F238E27FC236}">
                <a16:creationId xmlns="" xmlns:a16="http://schemas.microsoft.com/office/drawing/2014/main" id="{5926FD1F-C46D-4D07-8CF4-51BC870ADD50}"/>
              </a:ext>
            </a:extLst>
          </p:cNvPr>
          <p:cNvPicPr>
            <a:picLocks noGrp="1" noChangeAspect="1"/>
          </p:cNvPicPr>
          <p:nvPr/>
        </p:nvPicPr>
        <p:blipFill rotWithShape="1">
          <a:blip r:embed="rId3" cstate="print"/>
          <a:srcRect l="15030" r="15035" b="2"/>
          <a:stretch/>
        </p:blipFill>
        <p:spPr>
          <a:xfrm>
            <a:off x="8211293" y="-10980"/>
            <a:ext cx="3973424" cy="4261094"/>
          </a:xfrm>
          <a:prstGeom prst="rect">
            <a:avLst/>
          </a:prstGeom>
          <a:solidFill>
            <a:schemeClr val="tx1">
              <a:alpha val="70195"/>
            </a:schemeClr>
          </a:solidFill>
        </p:spPr>
      </p:pic>
      <p:sp>
        <p:nvSpPr>
          <p:cNvPr id="16" name="Text Placeholder 33">
            <a:extLst>
              <a:ext uri="{FF2B5EF4-FFF2-40B4-BE49-F238E27FC236}">
                <a16:creationId xmlns="" xmlns:a16="http://schemas.microsoft.com/office/drawing/2014/main" id="{5481639B-AD0B-41F4-B10A-5C7368902DE1}"/>
              </a:ext>
            </a:extLst>
          </p:cNvPr>
          <p:cNvSpPr>
            <a:spLocks noGrp="1"/>
          </p:cNvSpPr>
          <p:nvPr/>
        </p:nvSpPr>
        <p:spPr>
          <a:xfrm>
            <a:off x="8335541" y="413364"/>
            <a:ext cx="3627857" cy="3771777"/>
          </a:xfrm>
          <a:prstGeom prst="rect">
            <a:avLst/>
          </a:prstGeom>
        </p:spPr>
        <p:txBody>
          <a:bodyPr vert="horz" anchor="t">
            <a:normAutofit/>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90000"/>
              </a:lnSpc>
              <a:buClr>
                <a:srgbClr val="96556D"/>
              </a:buClr>
              <a:defRPr/>
            </a:pPr>
            <a:r>
              <a:rPr lang="en-US" sz="3500" dirty="0">
                <a:solidFill>
                  <a:srgbClr val="000000"/>
                </a:solidFill>
              </a:rPr>
              <a:t>MAYOR DE 65 AÑOS</a:t>
            </a:r>
          </a:p>
          <a:p>
            <a:pPr>
              <a:lnSpc>
                <a:spcPct val="90000"/>
              </a:lnSpc>
              <a:buClr>
                <a:srgbClr val="96556D"/>
              </a:buClr>
              <a:defRPr/>
            </a:pPr>
            <a:endParaRPr lang="en-US" sz="3500" dirty="0">
              <a:solidFill>
                <a:srgbClr val="000000"/>
              </a:solidFill>
            </a:endParaRPr>
          </a:p>
          <a:p>
            <a:pPr>
              <a:lnSpc>
                <a:spcPct val="90000"/>
              </a:lnSpc>
              <a:buClr>
                <a:srgbClr val="96556D"/>
              </a:buClr>
              <a:defRPr/>
            </a:pPr>
            <a:endParaRPr lang="en-US" sz="3500" dirty="0">
              <a:solidFill>
                <a:srgbClr val="000000"/>
              </a:solidFill>
            </a:endParaRPr>
          </a:p>
          <a:p>
            <a:pPr>
              <a:lnSpc>
                <a:spcPct val="90000"/>
              </a:lnSpc>
              <a:buClr>
                <a:srgbClr val="96556D"/>
              </a:buClr>
              <a:defRPr/>
            </a:pPr>
            <a:endParaRPr lang="en-US" sz="3500" dirty="0">
              <a:solidFill>
                <a:srgbClr val="000000"/>
              </a:solidFill>
            </a:endParaRPr>
          </a:p>
          <a:p>
            <a:pPr>
              <a:lnSpc>
                <a:spcPct val="90000"/>
              </a:lnSpc>
              <a:buClr>
                <a:srgbClr val="96556D"/>
              </a:buClr>
              <a:defRPr/>
            </a:pPr>
            <a:r>
              <a:rPr lang="en-US" sz="5500" dirty="0">
                <a:solidFill>
                  <a:srgbClr val="000000"/>
                </a:solidFill>
              </a:rPr>
              <a:t>7.5</a:t>
            </a:r>
          </a:p>
        </p:txBody>
      </p:sp>
      <p:sp>
        <p:nvSpPr>
          <p:cNvPr id="41" name="Text Placeholder 33">
            <a:extLst>
              <a:ext uri="{FF2B5EF4-FFF2-40B4-BE49-F238E27FC236}">
                <a16:creationId xmlns="" xmlns:a16="http://schemas.microsoft.com/office/drawing/2014/main" id="{FAA02A32-68F6-4E11-B5A8-24DFE517CE45}"/>
              </a:ext>
            </a:extLst>
          </p:cNvPr>
          <p:cNvSpPr>
            <a:spLocks noGrp="1"/>
          </p:cNvSpPr>
          <p:nvPr/>
        </p:nvSpPr>
        <p:spPr>
          <a:xfrm>
            <a:off x="100078" y="526251"/>
            <a:ext cx="3627857" cy="3658888"/>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90000"/>
              </a:lnSpc>
              <a:buClr>
                <a:srgbClr val="96556D"/>
              </a:buClr>
              <a:defRPr/>
            </a:pPr>
            <a:r>
              <a:rPr lang="en-US" sz="3500" dirty="0">
                <a:solidFill>
                  <a:srgbClr val="000000"/>
                </a:solidFill>
              </a:rPr>
              <a:t>MENOR DE 65 AÑOS</a:t>
            </a:r>
          </a:p>
          <a:p>
            <a:pPr>
              <a:lnSpc>
                <a:spcPct val="90000"/>
              </a:lnSpc>
              <a:buClr>
                <a:srgbClr val="96556D"/>
              </a:buClr>
              <a:defRPr/>
            </a:pPr>
            <a:endParaRPr lang="en-US" sz="3500" dirty="0">
              <a:solidFill>
                <a:srgbClr val="000000"/>
              </a:solidFill>
            </a:endParaRPr>
          </a:p>
          <a:p>
            <a:pPr>
              <a:lnSpc>
                <a:spcPct val="90000"/>
              </a:lnSpc>
              <a:buClr>
                <a:srgbClr val="96556D"/>
              </a:buClr>
              <a:defRPr/>
            </a:pPr>
            <a:endParaRPr lang="en-US" sz="5000" dirty="0">
              <a:solidFill>
                <a:srgbClr val="000000"/>
              </a:solidFill>
            </a:endParaRPr>
          </a:p>
          <a:p>
            <a:pPr>
              <a:lnSpc>
                <a:spcPct val="90000"/>
              </a:lnSpc>
              <a:buClr>
                <a:srgbClr val="96556D"/>
              </a:buClr>
              <a:defRPr/>
            </a:pPr>
            <a:endParaRPr lang="en-US" sz="3500" dirty="0">
              <a:solidFill>
                <a:srgbClr val="000000"/>
              </a:solidFill>
            </a:endParaRPr>
          </a:p>
          <a:p>
            <a:pPr>
              <a:lnSpc>
                <a:spcPct val="90000"/>
              </a:lnSpc>
              <a:buClr>
                <a:srgbClr val="96556D"/>
              </a:buClr>
              <a:defRPr/>
            </a:pPr>
            <a:r>
              <a:rPr lang="en-US" sz="5500" dirty="0">
                <a:solidFill>
                  <a:srgbClr val="000000"/>
                </a:solidFill>
              </a:rPr>
              <a:t>7.0</a:t>
            </a:r>
          </a:p>
        </p:txBody>
      </p:sp>
      <p:pic>
        <p:nvPicPr>
          <p:cNvPr id="2" name="Picture 2" descr="Fitness, Dumbbell, Vegetables, Exercises">
            <a:extLst>
              <a:ext uri="{FF2B5EF4-FFF2-40B4-BE49-F238E27FC236}">
                <a16:creationId xmlns="" xmlns:a16="http://schemas.microsoft.com/office/drawing/2014/main" id="{3BEC9CF2-9303-8C72-A1CD-8C30873D8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6420" y="681676"/>
            <a:ext cx="4230585" cy="282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68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7D1F8E-48FE-488B-A9FF-5984CD8E40B3}"/>
              </a:ext>
            </a:extLst>
          </p:cNvPr>
          <p:cNvSpPr>
            <a:spLocks noGrp="1"/>
          </p:cNvSpPr>
          <p:nvPr>
            <p:ph type="ctrTitle"/>
          </p:nvPr>
        </p:nvSpPr>
        <p:spPr>
          <a:xfrm>
            <a:off x="398949" y="250745"/>
            <a:ext cx="9472164" cy="1445853"/>
          </a:xfrm>
        </p:spPr>
        <p:txBody>
          <a:bodyPr anchor="b">
            <a:normAutofit/>
          </a:bodyPr>
          <a:lstStyle/>
          <a:p>
            <a:r>
              <a:rPr lang="en-US" sz="3300" dirty="0"/>
              <a:t>¿COMO SE SI TENGO DIABETES O QUE TAN CERCA ESTOY DE DESARROLLAR DIABETES?</a:t>
            </a:r>
          </a:p>
        </p:txBody>
      </p:sp>
      <p:sp>
        <p:nvSpPr>
          <p:cNvPr id="5" name="Slide Number Placeholder 4" hidden="1">
            <a:extLst>
              <a:ext uri="{FF2B5EF4-FFF2-40B4-BE49-F238E27FC236}">
                <a16:creationId xmlns:a16="http://schemas.microsoft.com/office/drawing/2014/main" xmlns="" id="{22C498C9-E1DA-42F3-BFAC-49037F6A5EF8}"/>
              </a:ext>
            </a:extLst>
          </p:cNvPr>
          <p:cNvSpPr>
            <a:spLocks noGrp="1"/>
          </p:cNvSpPr>
          <p:nvPr>
            <p:ph type="sldNum" sz="quarter" idx="4294967295"/>
          </p:nvPr>
        </p:nvSpPr>
        <p:spPr>
          <a:xfrm>
            <a:off x="11772000" y="6365363"/>
            <a:ext cx="420000" cy="421200"/>
          </a:xfrm>
        </p:spPr>
        <p:txBody>
          <a:bodyPr anchor="ctr">
            <a:normAutofit/>
          </a:bodyPr>
          <a:lstStyle/>
          <a:p>
            <a:pPr>
              <a:spcAft>
                <a:spcPts val="600"/>
              </a:spcAft>
            </a:pPr>
            <a:fld id="{4B73C415-D670-4716-A5EC-CC4D52CA2BAC}" type="slidenum">
              <a:rPr lang="en-US" smtClean="0"/>
              <a:pPr>
                <a:spcAft>
                  <a:spcPts val="600"/>
                </a:spcAft>
              </a:pPr>
              <a:t>14</a:t>
            </a:fld>
            <a:endParaRPr lang="en-US"/>
          </a:p>
        </p:txBody>
      </p:sp>
      <p:pic>
        <p:nvPicPr>
          <p:cNvPr id="19" name="Picture 18" descr="A picture containing timeline&#10;&#10;Description automatically generated">
            <a:extLst>
              <a:ext uri="{FF2B5EF4-FFF2-40B4-BE49-F238E27FC236}">
                <a16:creationId xmlns:a16="http://schemas.microsoft.com/office/drawing/2014/main" xmlns="" id="{41CFF37B-2EB7-4618-B06A-D8C5C9F76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43929"/>
            <a:ext cx="12192000" cy="2171817"/>
          </a:xfrm>
          <a:prstGeom prst="rect">
            <a:avLst/>
          </a:prstGeom>
        </p:spPr>
      </p:pic>
    </p:spTree>
    <p:extLst>
      <p:ext uri="{BB962C8B-B14F-4D97-AF65-F5344CB8AC3E}">
        <p14:creationId xmlns:p14="http://schemas.microsoft.com/office/powerpoint/2010/main" val="2648806921"/>
      </p:ext>
    </p:extLst>
  </p:cSld>
  <p:clrMapOvr>
    <a:masterClrMapping/>
  </p:clrMapOvr>
  <mc:AlternateContent xmlns:mc="http://schemas.openxmlformats.org/markup-compatibility/2006" xmlns:p14="http://schemas.microsoft.com/office/powerpoint/2010/main">
    <mc:Choice Requires="p14">
      <p:transition spd="slow" p14:dur="2000" advTm="101743"/>
    </mc:Choice>
    <mc:Fallback xmlns="">
      <p:transition spd="slow" advTm="101743"/>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dirty="0">
              <a:ea typeface="ＭＳ Ｐゴシック" pitchFamily="34" charset="-128"/>
            </a:endParaRPr>
          </a:p>
          <a:p>
            <a:pPr eaLnBrk="1" hangingPunct="1">
              <a:buFont typeface="Arial" pitchFamily="34" charset="0"/>
              <a:buNone/>
            </a:pPr>
            <a:endParaRPr lang="en-US" dirty="0">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MX" sz="7500" b="1" dirty="0">
                <a:solidFill>
                  <a:srgbClr val="855939">
                    <a:lumMod val="50000"/>
                  </a:srgbClr>
                </a:solidFill>
              </a:rPr>
              <a:t>				 </a:t>
            </a:r>
            <a:r>
              <a:rPr lang="es-MX" sz="7500" b="1" dirty="0">
                <a:solidFill>
                  <a:prstClr val="white">
                    <a:lumMod val="75000"/>
                    <a:lumOff val="25000"/>
                  </a:prstClr>
                </a:solidFill>
              </a:rPr>
              <a:t>Presión Arterial</a:t>
            </a:r>
          </a:p>
          <a:p>
            <a:pPr>
              <a:defRPr/>
            </a:pPr>
            <a:r>
              <a:rPr lang="es-MX" sz="7500" b="1" dirty="0">
                <a:solidFill>
                  <a:prstClr val="white">
                    <a:lumMod val="75000"/>
                    <a:lumOff val="25000"/>
                  </a:prstClr>
                </a:solidFill>
              </a:rPr>
              <a:t>							</a:t>
            </a:r>
          </a:p>
          <a:p>
            <a:pPr>
              <a:defRPr/>
            </a:pPr>
            <a:r>
              <a:rPr lang="es-MX" sz="7500" b="1" dirty="0">
                <a:solidFill>
                  <a:prstClr val="white">
                    <a:lumMod val="75000"/>
                    <a:lumOff val="25000"/>
                  </a:prstClr>
                </a:solidFill>
              </a:rPr>
              <a:t>							</a:t>
            </a:r>
            <a:r>
              <a:rPr lang="es-MX" sz="6000" b="1" dirty="0">
                <a:solidFill>
                  <a:prstClr val="white"/>
                </a:solidFill>
              </a:rPr>
              <a:t>Meta:  </a:t>
            </a:r>
            <a:endParaRPr lang="es-MX" sz="6000" b="1" dirty="0">
              <a:solidFill>
                <a:prstClr val="white"/>
              </a:solidFill>
              <a:cs typeface="Calibri"/>
            </a:endParaRPr>
          </a:p>
          <a:p>
            <a:pPr algn="r">
              <a:defRPr/>
            </a:pPr>
            <a:r>
              <a:rPr lang="es-MX" sz="6000" b="1" dirty="0">
                <a:solidFill>
                  <a:prstClr val="white"/>
                </a:solidFill>
              </a:rPr>
              <a:t>Menos de 140/90</a:t>
            </a:r>
            <a:endParaRPr lang="es-MX" sz="6000" b="1" dirty="0">
              <a:solidFill>
                <a:prstClr val="white"/>
              </a:solidFill>
              <a:cs typeface="Calibri"/>
            </a:endParaRPr>
          </a:p>
        </p:txBody>
      </p:sp>
      <p:pic>
        <p:nvPicPr>
          <p:cNvPr id="27650" name="Picture 2" descr="Blood pressure chart"/>
          <p:cNvPicPr>
            <a:picLocks noChangeAspect="1" noChangeArrowheads="1"/>
          </p:cNvPicPr>
          <p:nvPr/>
        </p:nvPicPr>
        <p:blipFill>
          <a:blip r:embed="rId3" cstate="print"/>
          <a:srcRect/>
          <a:stretch>
            <a:fillRect/>
          </a:stretch>
        </p:blipFill>
        <p:spPr bwMode="auto">
          <a:xfrm>
            <a:off x="685800" y="609600"/>
            <a:ext cx="4572000" cy="5989638"/>
          </a:xfrm>
          <a:prstGeom prst="rect">
            <a:avLst/>
          </a:prstGeom>
          <a:noFill/>
        </p:spPr>
      </p:pic>
      <p:cxnSp>
        <p:nvCxnSpPr>
          <p:cNvPr id="8" name="Straight Connector 7">
            <a:extLst>
              <a:ext uri="{FF2B5EF4-FFF2-40B4-BE49-F238E27FC236}">
                <a16:creationId xmlns="" xmlns:a16="http://schemas.microsoft.com/office/drawing/2014/main" id="{5F4C8A63-F9E3-41F6-B725-B846F2010334}"/>
              </a:ext>
              <a:ext uri="{C183D7F6-B498-43B3-948B-1728B52AA6E4}">
                <adec:decorative xmlns="" xmlns:adec="http://schemas.microsoft.com/office/drawing/2017/decorative"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333480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Worm's eye view of the feet of a person running on the road">
            <a:extLst>
              <a:ext uri="{FF2B5EF4-FFF2-40B4-BE49-F238E27FC236}">
                <a16:creationId xmlns="" xmlns:a16="http://schemas.microsoft.com/office/drawing/2014/main" id="{9AE1BF13-2790-69E4-A02C-BEFC0F206023}"/>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1"/>
            <a:ext cx="12162841" cy="6858001"/>
          </a:xfrm>
          <a:prstGeom prst="rect">
            <a:avLst/>
          </a:prstGeom>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163512" y="354301"/>
            <a:ext cx="5922963" cy="893474"/>
          </a:xfrm>
        </p:spPr>
        <p:txBody>
          <a:bodyPr/>
          <a:lstStyle/>
          <a:p>
            <a:r>
              <a:rPr lang="es-MX" dirty="0"/>
              <a:t>Actividad Física</a:t>
            </a:r>
          </a:p>
        </p:txBody>
      </p:sp>
    </p:spTree>
    <p:extLst>
      <p:ext uri="{BB962C8B-B14F-4D97-AF65-F5344CB8AC3E}">
        <p14:creationId xmlns:p14="http://schemas.microsoft.com/office/powerpoint/2010/main" val="7326364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indoor, metalware, nail, plastic&#10;&#10;Description automatically generated">
            <a:extLst>
              <a:ext uri="{FF2B5EF4-FFF2-40B4-BE49-F238E27FC236}">
                <a16:creationId xmlns="" xmlns:a16="http://schemas.microsoft.com/office/drawing/2014/main" id="{CC8441E1-29DD-0EC5-3CE2-4672438A10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 xmlns:a16="http://schemas.microsoft.com/office/drawing/2014/main" id="{857A532A-AC60-0409-3C28-350831920649}"/>
              </a:ext>
            </a:extLst>
          </p:cNvPr>
          <p:cNvSpPr>
            <a:spLocks noGrp="1"/>
          </p:cNvSpPr>
          <p:nvPr>
            <p:ph type="title"/>
          </p:nvPr>
        </p:nvSpPr>
        <p:spPr>
          <a:xfrm>
            <a:off x="1143000" y="444584"/>
            <a:ext cx="8686799" cy="1650916"/>
          </a:xfrm>
        </p:spPr>
        <p:txBody>
          <a:bodyPr>
            <a:noAutofit/>
          </a:bodyPr>
          <a:lstStyle/>
          <a:p>
            <a:r>
              <a:rPr lang="es-MX" sz="4500" b="0" dirty="0"/>
              <a:t>¡Pero no tengo tiempo!...</a:t>
            </a:r>
            <a:r>
              <a:rPr lang="es-MX" sz="4500" dirty="0"/>
              <a:t/>
            </a:r>
            <a:br>
              <a:rPr lang="es-MX" sz="4500" dirty="0"/>
            </a:br>
            <a:r>
              <a:rPr lang="es-MX" sz="4500" b="0" dirty="0"/>
              <a:t>¡Es muy difícil!...</a:t>
            </a:r>
            <a:endParaRPr lang="es-MX" sz="4500" dirty="0"/>
          </a:p>
        </p:txBody>
      </p:sp>
      <p:sp>
        <p:nvSpPr>
          <p:cNvPr id="10" name="Slide Number Placeholder 5">
            <a:extLst>
              <a:ext uri="{FF2B5EF4-FFF2-40B4-BE49-F238E27FC236}">
                <a16:creationId xmlns="" xmlns:a16="http://schemas.microsoft.com/office/drawing/2014/main" id="{E312C485-28E8-2518-2EE4-2BECD10FF36D}"/>
              </a:ext>
            </a:extLst>
          </p:cNvPr>
          <p:cNvSpPr>
            <a:spLocks noGrp="1"/>
          </p:cNvSpPr>
          <p:nvPr>
            <p:ph type="sldNum" sz="quarter" idx="12"/>
          </p:nvPr>
        </p:nvSpPr>
        <p:spPr>
          <a:xfrm>
            <a:off x="641478" y="6057923"/>
            <a:ext cx="394063" cy="234000"/>
          </a:xfrm>
        </p:spPr>
        <p:txBody>
          <a:bodyPr/>
          <a:lstStyle/>
          <a:p>
            <a:fld id="{3CE5352E-9B9F-4EDC-8769-7FA3D3F814C7}" type="slidenum">
              <a:rPr lang="en-US" smtClean="0">
                <a:solidFill>
                  <a:srgbClr val="96556D">
                    <a:lumMod val="60000"/>
                    <a:lumOff val="40000"/>
                  </a:srgbClr>
                </a:solidFill>
              </a:rPr>
              <a:pPr/>
              <a:t>142</a:t>
            </a:fld>
            <a:endParaRPr lang="en-US" dirty="0">
              <a:solidFill>
                <a:srgbClr val="96556D">
                  <a:lumMod val="60000"/>
                  <a:lumOff val="40000"/>
                </a:srgbClr>
              </a:solidFill>
            </a:endParaRPr>
          </a:p>
        </p:txBody>
      </p:sp>
    </p:spTree>
    <p:extLst>
      <p:ext uri="{BB962C8B-B14F-4D97-AF65-F5344CB8AC3E}">
        <p14:creationId xmlns:p14="http://schemas.microsoft.com/office/powerpoint/2010/main" val="1740235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8DDC2-29D0-4966-B14C-A8992AE59BA4}"/>
              </a:ext>
            </a:extLst>
          </p:cNvPr>
          <p:cNvSpPr>
            <a:spLocks noGrp="1"/>
          </p:cNvSpPr>
          <p:nvPr>
            <p:ph type="title"/>
          </p:nvPr>
        </p:nvSpPr>
        <p:spPr>
          <a:xfrm>
            <a:off x="7203688" y="1694985"/>
            <a:ext cx="4106737" cy="3124665"/>
          </a:xfrm>
        </p:spPr>
        <p:txBody>
          <a:bodyPr>
            <a:noAutofit/>
          </a:bodyPr>
          <a:lstStyle/>
          <a:p>
            <a:r>
              <a:rPr lang="es-MX" sz="6500" dirty="0"/>
              <a:t>El ejercicio  puede ser</a:t>
            </a:r>
            <a:br>
              <a:rPr lang="es-MX" sz="6500" dirty="0"/>
            </a:br>
            <a:r>
              <a:rPr lang="es-MX" sz="6500" dirty="0"/>
              <a:t>divertido…</a:t>
            </a:r>
          </a:p>
        </p:txBody>
      </p:sp>
      <p:pic>
        <p:nvPicPr>
          <p:cNvPr id="6" name="Picture 2" descr="Exercise, Relax, Betterlife, Man">
            <a:extLst>
              <a:ext uri="{FF2B5EF4-FFF2-40B4-BE49-F238E27FC236}">
                <a16:creationId xmlns="" xmlns:a16="http://schemas.microsoft.com/office/drawing/2014/main" id="{1F917CFC-7A42-01C5-E2DA-7550409154BB}"/>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bwMode="auto">
          <a:xfrm>
            <a:off x="-1" y="0"/>
            <a:ext cx="64872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8650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DDD9FF-3426-461D-B315-98BB5ED81070}"/>
              </a:ext>
            </a:extLst>
          </p:cNvPr>
          <p:cNvSpPr>
            <a:spLocks noGrp="1"/>
          </p:cNvSpPr>
          <p:nvPr>
            <p:ph type="title"/>
          </p:nvPr>
        </p:nvSpPr>
        <p:spPr/>
        <p:txBody>
          <a:bodyPr/>
          <a:lstStyle/>
          <a:p>
            <a:r>
              <a:rPr lang="es-MX"/>
              <a:t>Ejercicio completo</a:t>
            </a:r>
          </a:p>
        </p:txBody>
      </p:sp>
      <p:sp>
        <p:nvSpPr>
          <p:cNvPr id="8" name="Text Placeholder 7">
            <a:extLst>
              <a:ext uri="{FF2B5EF4-FFF2-40B4-BE49-F238E27FC236}">
                <a16:creationId xmlns="" xmlns:a16="http://schemas.microsoft.com/office/drawing/2014/main" id="{F81D8CC4-1BDD-45D6-9EF7-1FD08429B489}"/>
              </a:ext>
            </a:extLst>
          </p:cNvPr>
          <p:cNvSpPr>
            <a:spLocks noGrp="1"/>
          </p:cNvSpPr>
          <p:nvPr>
            <p:ph type="body" idx="1"/>
          </p:nvPr>
        </p:nvSpPr>
        <p:spPr/>
        <p:txBody>
          <a:bodyPr/>
          <a:lstStyle/>
          <a:p>
            <a:r>
              <a:rPr lang="es-MX"/>
              <a:t>Aeróbico</a:t>
            </a:r>
          </a:p>
        </p:txBody>
      </p:sp>
      <p:sp>
        <p:nvSpPr>
          <p:cNvPr id="12" name="Text Placeholder 11">
            <a:extLst>
              <a:ext uri="{FF2B5EF4-FFF2-40B4-BE49-F238E27FC236}">
                <a16:creationId xmlns="" xmlns:a16="http://schemas.microsoft.com/office/drawing/2014/main" id="{1C8C70E9-4290-47B5-8797-A53FC5C668B5}"/>
              </a:ext>
            </a:extLst>
          </p:cNvPr>
          <p:cNvSpPr>
            <a:spLocks noGrp="1"/>
          </p:cNvSpPr>
          <p:nvPr>
            <p:ph type="body" idx="30"/>
          </p:nvPr>
        </p:nvSpPr>
        <p:spPr/>
        <p:txBody>
          <a:bodyPr/>
          <a:lstStyle/>
          <a:p>
            <a:r>
              <a:rPr lang="es-MX"/>
              <a:t>Pesas/Resistencia</a:t>
            </a:r>
          </a:p>
        </p:txBody>
      </p:sp>
      <p:sp>
        <p:nvSpPr>
          <p:cNvPr id="10" name="Text Placeholder 9">
            <a:extLst>
              <a:ext uri="{FF2B5EF4-FFF2-40B4-BE49-F238E27FC236}">
                <a16:creationId xmlns="" xmlns:a16="http://schemas.microsoft.com/office/drawing/2014/main" id="{0ABDC923-01AE-453C-9C68-C6F1C0247C3A}"/>
              </a:ext>
            </a:extLst>
          </p:cNvPr>
          <p:cNvSpPr>
            <a:spLocks noGrp="1"/>
          </p:cNvSpPr>
          <p:nvPr>
            <p:ph type="body" idx="27"/>
          </p:nvPr>
        </p:nvSpPr>
        <p:spPr/>
        <p:txBody>
          <a:bodyPr/>
          <a:lstStyle/>
          <a:p>
            <a:r>
              <a:rPr lang="es-MX"/>
              <a:t>Estiramiento</a:t>
            </a:r>
          </a:p>
        </p:txBody>
      </p:sp>
      <p:pic>
        <p:nvPicPr>
          <p:cNvPr id="30" name="Picture 29" descr="exercise 6.jpg"/>
          <p:cNvPicPr>
            <a:picLocks noChangeAspect="1"/>
          </p:cNvPicPr>
          <p:nvPr/>
        </p:nvPicPr>
        <p:blipFill>
          <a:blip r:embed="rId3"/>
          <a:stretch>
            <a:fillRect/>
          </a:stretch>
        </p:blipFill>
        <p:spPr>
          <a:xfrm>
            <a:off x="7976746" y="3305175"/>
            <a:ext cx="3756189" cy="2495550"/>
          </a:xfrm>
          <a:prstGeom prst="rect">
            <a:avLst/>
          </a:prstGeom>
        </p:spPr>
      </p:pic>
      <p:pic>
        <p:nvPicPr>
          <p:cNvPr id="3" name="Picture 4" descr="Gym, Fitness, Treadmill, Workout">
            <a:extLst>
              <a:ext uri="{FF2B5EF4-FFF2-40B4-BE49-F238E27FC236}">
                <a16:creationId xmlns="" xmlns:a16="http://schemas.microsoft.com/office/drawing/2014/main" id="{F9FC7F98-F9E9-2F4E-785A-2714FA6DF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01" y="3568528"/>
            <a:ext cx="3415353" cy="26417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bs, Active, Arms, Athletic, Band">
            <a:extLst>
              <a:ext uri="{FF2B5EF4-FFF2-40B4-BE49-F238E27FC236}">
                <a16:creationId xmlns="" xmlns:a16="http://schemas.microsoft.com/office/drawing/2014/main" id="{0D752569-68AD-6F60-676A-3C773E6F1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117" y="3457504"/>
            <a:ext cx="3415354" cy="264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0637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raising their hands&#10;&#10;Description automatically generated with medium confidence">
            <a:extLst>
              <a:ext uri="{FF2B5EF4-FFF2-40B4-BE49-F238E27FC236}">
                <a16:creationId xmlns="" xmlns:a16="http://schemas.microsoft.com/office/drawing/2014/main" id="{905E795A-D82E-FF26-1A2F-A48B655C47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163512" y="354300"/>
            <a:ext cx="6237288" cy="1352579"/>
          </a:xfrm>
        </p:spPr>
        <p:txBody>
          <a:bodyPr/>
          <a:lstStyle/>
          <a:p>
            <a:r>
              <a:rPr lang="es-MX" dirty="0"/>
              <a:t>Calentamiento y Estiramiento</a:t>
            </a:r>
          </a:p>
        </p:txBody>
      </p:sp>
    </p:spTree>
    <p:extLst>
      <p:ext uri="{BB962C8B-B14F-4D97-AF65-F5344CB8AC3E}">
        <p14:creationId xmlns:p14="http://schemas.microsoft.com/office/powerpoint/2010/main" val="10118390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5">
            <a:extLst>
              <a:ext uri="{FF2B5EF4-FFF2-40B4-BE49-F238E27FC236}">
                <a16:creationId xmlns="" xmlns:a16="http://schemas.microsoft.com/office/drawing/2014/main" id="{5651C5BD-D9F6-45B4-8581-F118378A98DC}"/>
              </a:ext>
            </a:extLst>
          </p:cNvPr>
          <p:cNvSpPr>
            <a:spLocks noGrp="1"/>
          </p:cNvSpPr>
          <p:nvPr>
            <p:ph type="body" idx="14"/>
          </p:nvPr>
        </p:nvSpPr>
        <p:spPr>
          <a:xfrm>
            <a:off x="6118253" y="2277360"/>
            <a:ext cx="4935827" cy="1080405"/>
          </a:xfrm>
        </p:spPr>
        <p:txBody>
          <a:bodyPr>
            <a:noAutofit/>
          </a:bodyPr>
          <a:lstStyle/>
          <a:p>
            <a:r>
              <a:rPr lang="es-MX" sz="5000"/>
              <a:t>Calentamiento </a:t>
            </a:r>
            <a:br>
              <a:rPr lang="es-MX" sz="5000"/>
            </a:br>
            <a:r>
              <a:rPr lang="es-MX" sz="5000"/>
              <a:t>y estiramiento</a:t>
            </a:r>
          </a:p>
        </p:txBody>
      </p:sp>
      <p:pic>
        <p:nvPicPr>
          <p:cNvPr id="6" name="Content Placeholder 5">
            <a:extLst>
              <a:ext uri="{FF2B5EF4-FFF2-40B4-BE49-F238E27FC236}">
                <a16:creationId xmlns="" xmlns:a16="http://schemas.microsoft.com/office/drawing/2014/main" id="{DF627D4C-3CEA-4ED2-AC72-D8E523BB0857}"/>
              </a:ext>
            </a:extLst>
          </p:cNvPr>
          <p:cNvPicPr>
            <a:picLocks noGrp="1" noChangeAspect="1"/>
          </p:cNvPicPr>
          <p:nvPr>
            <p:ph type="pic" sz="quarter" idx="26"/>
          </p:nvPr>
        </p:nvPicPr>
        <p:blipFill rotWithShape="1">
          <a:blip r:embed="rId3" cstate="screen">
            <a:extLst>
              <a:ext uri="{28A0092B-C50C-407E-A947-70E740481C1C}">
                <a14:useLocalDpi xmlns:a14="http://schemas.microsoft.com/office/drawing/2010/main"/>
              </a:ext>
            </a:extLst>
          </a:blip>
          <a:stretch/>
        </p:blipFill>
        <p:spPr>
          <a:xfrm>
            <a:off x="2300089" y="2277360"/>
            <a:ext cx="1510469" cy="3533263"/>
          </a:xfrm>
          <a:noFill/>
        </p:spPr>
      </p:pic>
      <p:sp>
        <p:nvSpPr>
          <p:cNvPr id="23" name="Text Placeholder 10">
            <a:extLst>
              <a:ext uri="{FF2B5EF4-FFF2-40B4-BE49-F238E27FC236}">
                <a16:creationId xmlns="" xmlns:a16="http://schemas.microsoft.com/office/drawing/2014/main" id="{247E1310-D8A1-4390-926E-177CC240F43F}"/>
              </a:ext>
            </a:extLst>
          </p:cNvPr>
          <p:cNvSpPr>
            <a:spLocks noGrp="1"/>
          </p:cNvSpPr>
          <p:nvPr>
            <p:ph type="body" idx="27"/>
          </p:nvPr>
        </p:nvSpPr>
        <p:spPr>
          <a:xfrm>
            <a:off x="6118253" y="5004312"/>
            <a:ext cx="3757265" cy="334918"/>
          </a:xfrm>
        </p:spPr>
        <p:txBody>
          <a:bodyPr>
            <a:noAutofit/>
          </a:bodyPr>
          <a:lstStyle/>
          <a:p>
            <a:r>
              <a:rPr lang="es-MX" sz="3500"/>
              <a:t>EJERCICIO DE CALENTAMIENTO</a:t>
            </a:r>
          </a:p>
        </p:txBody>
      </p:sp>
      <p:sp>
        <p:nvSpPr>
          <p:cNvPr id="25" name="Text Placeholder 11">
            <a:extLst>
              <a:ext uri="{FF2B5EF4-FFF2-40B4-BE49-F238E27FC236}">
                <a16:creationId xmlns="" xmlns:a16="http://schemas.microsoft.com/office/drawing/2014/main" id="{19C661FB-4F62-49B5-8D04-325F0CB5B3BD}"/>
              </a:ext>
            </a:extLst>
          </p:cNvPr>
          <p:cNvSpPr>
            <a:spLocks noGrp="1"/>
          </p:cNvSpPr>
          <p:nvPr>
            <p:ph type="body" sz="quarter" idx="28"/>
          </p:nvPr>
        </p:nvSpPr>
        <p:spPr>
          <a:xfrm>
            <a:off x="6118254" y="5371846"/>
            <a:ext cx="4732626" cy="540000"/>
          </a:xfrm>
        </p:spPr>
        <p:txBody>
          <a:bodyPr>
            <a:noAutofit/>
          </a:bodyPr>
          <a:lstStyle/>
          <a:p>
            <a:r>
              <a:rPr lang="es-MX" sz="2500"/>
              <a:t>a poner a trabajar </a:t>
            </a:r>
          </a:p>
          <a:p>
            <a:r>
              <a:rPr lang="es-MX" sz="2500"/>
              <a:t>los músculos</a:t>
            </a:r>
          </a:p>
          <a:p>
            <a:endParaRPr lang="es-MX" sz="2500"/>
          </a:p>
        </p:txBody>
      </p:sp>
    </p:spTree>
    <p:extLst>
      <p:ext uri="{BB962C8B-B14F-4D97-AF65-F5344CB8AC3E}">
        <p14:creationId xmlns:p14="http://schemas.microsoft.com/office/powerpoint/2010/main" val="56998428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a:t>¿Para qué?</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a:xfrm>
            <a:off x="2074950" y="4521542"/>
            <a:ext cx="1908000" cy="334918"/>
          </a:xfrm>
        </p:spPr>
        <p:txBody>
          <a:bodyPr>
            <a:normAutofit fontScale="92500"/>
          </a:bodyPr>
          <a:lstStyle/>
          <a:p>
            <a:r>
              <a:rPr lang="es-MX" dirty="0"/>
              <a:t>Rigidez Muscular</a:t>
            </a:r>
          </a:p>
        </p:txBody>
      </p:sp>
      <p:sp>
        <p:nvSpPr>
          <p:cNvPr id="11" name="Text Placeholder 10">
            <a:extLst>
              <a:ext uri="{FF2B5EF4-FFF2-40B4-BE49-F238E27FC236}">
                <a16:creationId xmlns="" xmlns:a16="http://schemas.microsoft.com/office/drawing/2014/main" id="{BE6D47F7-98FA-4060-AF0F-A1D2A82A5E00}"/>
              </a:ext>
            </a:extLst>
          </p:cNvPr>
          <p:cNvSpPr>
            <a:spLocks noGrp="1"/>
          </p:cNvSpPr>
          <p:nvPr>
            <p:ph type="body" sz="quarter" idx="13"/>
          </p:nvPr>
        </p:nvSpPr>
        <p:spPr>
          <a:xfrm>
            <a:off x="2074950" y="4906633"/>
            <a:ext cx="1908000" cy="234269"/>
          </a:xfrm>
        </p:spPr>
        <p:txBody>
          <a:bodyPr/>
          <a:lstStyle/>
          <a:p>
            <a:r>
              <a:rPr lang="es-MX" sz="1600" dirty="0"/>
              <a:t>Ayuda a aliviar dolores causados por la rigidez muscular y ayuda a la relajación</a:t>
            </a:r>
            <a:endParaRPr lang="es-MX" dirty="0"/>
          </a:p>
        </p:txBody>
      </p:sp>
      <p:pic>
        <p:nvPicPr>
          <p:cNvPr id="22" name="Picture Placeholder 21" descr="Team member photo">
            <a:extLst>
              <a:ext uri="{FF2B5EF4-FFF2-40B4-BE49-F238E27FC236}">
                <a16:creationId xmlns="" xmlns:a16="http://schemas.microsoft.com/office/drawing/2014/main" id="{3A0451CA-DA5D-4FC2-8B8B-0A51827A7291}"/>
              </a:ext>
            </a:extLst>
          </p:cNvPr>
          <p:cNvPicPr>
            <a:picLocks noGrp="1" noChangeAspect="1"/>
          </p:cNvPicPr>
          <p:nvPr>
            <p:ph type="pic" sz="quarter" idx="49"/>
          </p:nvPr>
        </p:nvPicPr>
        <p:blipFill>
          <a:blip r:embed="rId3"/>
          <a:stretch>
            <a:fillRect/>
          </a:stretch>
        </p:blipFill>
        <p:spPr>
          <a:xfrm>
            <a:off x="4419600" y="1800334"/>
            <a:ext cx="4216206" cy="2371616"/>
          </a:xfrm>
        </p:spPr>
      </p:pic>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p:txBody>
          <a:bodyPr/>
          <a:lstStyle/>
          <a:p>
            <a:r>
              <a:rPr lang="es-MX"/>
              <a:t>Dolores</a:t>
            </a:r>
          </a:p>
        </p:txBody>
      </p:sp>
      <p:sp>
        <p:nvSpPr>
          <p:cNvPr id="14" name="Text Placeholder 13">
            <a:extLst>
              <a:ext uri="{FF2B5EF4-FFF2-40B4-BE49-F238E27FC236}">
                <a16:creationId xmlns="" xmlns:a16="http://schemas.microsoft.com/office/drawing/2014/main" id="{D579C152-705D-4235-81C9-C91B934B8C3E}"/>
              </a:ext>
            </a:extLst>
          </p:cNvPr>
          <p:cNvSpPr>
            <a:spLocks noGrp="1"/>
          </p:cNvSpPr>
          <p:nvPr>
            <p:ph type="body" sz="quarter" idx="38"/>
          </p:nvPr>
        </p:nvSpPr>
        <p:spPr/>
        <p:txBody>
          <a:bodyPr/>
          <a:lstStyle/>
          <a:p>
            <a:r>
              <a:rPr lang="es-MX" sz="1600"/>
              <a:t>Previene dolores musculares despues del ejercicio</a:t>
            </a: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p:txBody>
          <a:bodyPr/>
          <a:lstStyle/>
          <a:p>
            <a:r>
              <a:rPr lang="es-MX"/>
              <a:t>Estrés y Tensión </a:t>
            </a:r>
          </a:p>
        </p:txBody>
      </p:sp>
      <p:sp>
        <p:nvSpPr>
          <p:cNvPr id="17" name="Text Placeholder 16">
            <a:extLst>
              <a:ext uri="{FF2B5EF4-FFF2-40B4-BE49-F238E27FC236}">
                <a16:creationId xmlns="" xmlns:a16="http://schemas.microsoft.com/office/drawing/2014/main" id="{B6B0D9BB-6CC1-480B-B805-85DBFAC5A356}"/>
              </a:ext>
            </a:extLst>
          </p:cNvPr>
          <p:cNvSpPr>
            <a:spLocks noGrp="1"/>
          </p:cNvSpPr>
          <p:nvPr>
            <p:ph type="body" sz="quarter" idx="42"/>
          </p:nvPr>
        </p:nvSpPr>
        <p:spPr/>
        <p:txBody>
          <a:bodyPr/>
          <a:lstStyle/>
          <a:p>
            <a:r>
              <a:rPr lang="es-MX" sz="1600"/>
              <a:t>Relaja sus músculos por lo tanto le ayuda a relajarse mentalmente también</a:t>
            </a:r>
          </a:p>
        </p:txBody>
      </p:sp>
      <p:pic>
        <p:nvPicPr>
          <p:cNvPr id="4" name="Picture 2" descr="Man, Model, Worry, Face, Tension">
            <a:extLst>
              <a:ext uri="{FF2B5EF4-FFF2-40B4-BE49-F238E27FC236}">
                <a16:creationId xmlns="" xmlns:a16="http://schemas.microsoft.com/office/drawing/2014/main" id="{9D7C1CEB-C6E7-FF92-DEB3-6B7D6C9B8E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947" r="21947"/>
          <a:stretch>
            <a:fillRect/>
          </a:stretch>
        </p:blipFill>
        <p:spPr bwMode="auto">
          <a:xfrm>
            <a:off x="7466232" y="1796071"/>
            <a:ext cx="2670227" cy="2371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ack Pain, Body Pain, Ergonomics">
            <a:extLst>
              <a:ext uri="{FF2B5EF4-FFF2-40B4-BE49-F238E27FC236}">
                <a16:creationId xmlns="" xmlns:a16="http://schemas.microsoft.com/office/drawing/2014/main" id="{F6C7C72E-605F-F63D-6C7E-0531B9744C45}"/>
              </a:ext>
            </a:extLst>
          </p:cNvPr>
          <p:cNvPicPr>
            <a:picLocks noGrp="1" noChangeAspect="1" noChangeArrowheads="1"/>
          </p:cNvPicPr>
          <p:nvPr>
            <p:ph type="pic" sz="quarter" idx="50"/>
          </p:nvPr>
        </p:nvPicPr>
        <p:blipFill>
          <a:blip r:embed="rId5">
            <a:extLst>
              <a:ext uri="{28A0092B-C50C-407E-A947-70E740481C1C}">
                <a14:useLocalDpi xmlns:a14="http://schemas.microsoft.com/office/drawing/2010/main" val="0"/>
              </a:ext>
            </a:extLst>
          </a:blip>
          <a:srcRect l="21854" r="21854"/>
          <a:stretch>
            <a:fillRect/>
          </a:stretch>
        </p:blipFill>
        <p:spPr bwMode="auto">
          <a:xfrm>
            <a:off x="1868319" y="1799366"/>
            <a:ext cx="2670227" cy="2368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532554"/>
      </p:ext>
    </p:extLst>
  </p:cSld>
  <p:clrMapOvr>
    <a:masterClrMapping/>
  </p:clrMapOvr>
  <p:transition advTm="0"/>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BCDBD2-1A8F-4CBC-B7EB-0D989A441378}"/>
              </a:ext>
            </a:extLst>
          </p:cNvPr>
          <p:cNvSpPr>
            <a:spLocks noGrp="1"/>
          </p:cNvSpPr>
          <p:nvPr>
            <p:ph type="title"/>
          </p:nvPr>
        </p:nvSpPr>
        <p:spPr/>
        <p:txBody>
          <a:bodyPr/>
          <a:lstStyle/>
          <a:p>
            <a:r>
              <a:rPr lang="es-MX"/>
              <a:t>¡¡A practicar!!</a:t>
            </a:r>
          </a:p>
        </p:txBody>
      </p:sp>
      <p:sp>
        <p:nvSpPr>
          <p:cNvPr id="8" name="Text Placeholder 7">
            <a:extLst>
              <a:ext uri="{FF2B5EF4-FFF2-40B4-BE49-F238E27FC236}">
                <a16:creationId xmlns="" xmlns:a16="http://schemas.microsoft.com/office/drawing/2014/main" id="{C4F8606A-7A77-44C4-9E93-5A87CCD4A171}"/>
              </a:ext>
            </a:extLst>
          </p:cNvPr>
          <p:cNvSpPr>
            <a:spLocks noGrp="1"/>
          </p:cNvSpPr>
          <p:nvPr>
            <p:ph type="body" idx="1"/>
          </p:nvPr>
        </p:nvSpPr>
        <p:spPr/>
        <p:txBody>
          <a:bodyPr/>
          <a:lstStyle/>
          <a:p>
            <a:r>
              <a:rPr lang="es-MX"/>
              <a:t>Flexionar</a:t>
            </a:r>
          </a:p>
        </p:txBody>
      </p:sp>
      <p:sp>
        <p:nvSpPr>
          <p:cNvPr id="14" name="Text Placeholder 13">
            <a:extLst>
              <a:ext uri="{FF2B5EF4-FFF2-40B4-BE49-F238E27FC236}">
                <a16:creationId xmlns="" xmlns:a16="http://schemas.microsoft.com/office/drawing/2014/main" id="{4E783CD6-8E34-46C6-BEC1-97DFCF699958}"/>
              </a:ext>
            </a:extLst>
          </p:cNvPr>
          <p:cNvSpPr>
            <a:spLocks noGrp="1"/>
          </p:cNvSpPr>
          <p:nvPr>
            <p:ph type="body" idx="29"/>
          </p:nvPr>
        </p:nvSpPr>
        <p:spPr>
          <a:xfrm>
            <a:off x="5532112" y="2564315"/>
            <a:ext cx="2271681" cy="334918"/>
          </a:xfrm>
        </p:spPr>
        <p:txBody>
          <a:bodyPr/>
          <a:lstStyle/>
          <a:p>
            <a:r>
              <a:rPr lang="es-MX"/>
              <a:t>Rotar</a:t>
            </a:r>
          </a:p>
        </p:txBody>
      </p:sp>
      <p:sp>
        <p:nvSpPr>
          <p:cNvPr id="20" name="Text Placeholder 19">
            <a:extLst>
              <a:ext uri="{FF2B5EF4-FFF2-40B4-BE49-F238E27FC236}">
                <a16:creationId xmlns="" xmlns:a16="http://schemas.microsoft.com/office/drawing/2014/main" id="{F2F618D2-56A1-48CC-9501-0E0862A11A2C}"/>
              </a:ext>
            </a:extLst>
          </p:cNvPr>
          <p:cNvSpPr>
            <a:spLocks noGrp="1"/>
          </p:cNvSpPr>
          <p:nvPr>
            <p:ph type="body" idx="35"/>
          </p:nvPr>
        </p:nvSpPr>
        <p:spPr/>
        <p:txBody>
          <a:bodyPr/>
          <a:lstStyle/>
          <a:p>
            <a:r>
              <a:rPr lang="es-MX"/>
              <a:t>Estirar de lado</a:t>
            </a:r>
          </a:p>
        </p:txBody>
      </p:sp>
      <p:sp>
        <p:nvSpPr>
          <p:cNvPr id="11" name="Text Placeholder 10">
            <a:extLst>
              <a:ext uri="{FF2B5EF4-FFF2-40B4-BE49-F238E27FC236}">
                <a16:creationId xmlns="" xmlns:a16="http://schemas.microsoft.com/office/drawing/2014/main" id="{B2CB0405-1D2C-41E8-A237-76C0CC96442F}"/>
              </a:ext>
            </a:extLst>
          </p:cNvPr>
          <p:cNvSpPr>
            <a:spLocks noGrp="1"/>
          </p:cNvSpPr>
          <p:nvPr>
            <p:ph type="body" idx="26"/>
          </p:nvPr>
        </p:nvSpPr>
        <p:spPr>
          <a:xfrm>
            <a:off x="1927840" y="4568632"/>
            <a:ext cx="2271681" cy="334918"/>
          </a:xfrm>
        </p:spPr>
        <p:txBody>
          <a:bodyPr/>
          <a:lstStyle/>
          <a:p>
            <a:r>
              <a:rPr lang="es-MX"/>
              <a:t>Extender</a:t>
            </a:r>
          </a:p>
        </p:txBody>
      </p:sp>
      <p:sp>
        <p:nvSpPr>
          <p:cNvPr id="17" name="Text Placeholder 16">
            <a:extLst>
              <a:ext uri="{FF2B5EF4-FFF2-40B4-BE49-F238E27FC236}">
                <a16:creationId xmlns="" xmlns:a16="http://schemas.microsoft.com/office/drawing/2014/main" id="{CF39F24E-CC86-415F-A895-CB914B8240DF}"/>
              </a:ext>
            </a:extLst>
          </p:cNvPr>
          <p:cNvSpPr>
            <a:spLocks noGrp="1"/>
          </p:cNvSpPr>
          <p:nvPr>
            <p:ph type="body" idx="32"/>
          </p:nvPr>
        </p:nvSpPr>
        <p:spPr>
          <a:xfrm>
            <a:off x="5522587" y="4597207"/>
            <a:ext cx="2271681" cy="334918"/>
          </a:xfrm>
        </p:spPr>
        <p:txBody>
          <a:bodyPr/>
          <a:lstStyle/>
          <a:p>
            <a:r>
              <a:rPr lang="es-MX"/>
              <a:t>Rotar</a:t>
            </a:r>
          </a:p>
        </p:txBody>
      </p:sp>
      <p:sp>
        <p:nvSpPr>
          <p:cNvPr id="23" name="Text Placeholder 22">
            <a:extLst>
              <a:ext uri="{FF2B5EF4-FFF2-40B4-BE49-F238E27FC236}">
                <a16:creationId xmlns="" xmlns:a16="http://schemas.microsoft.com/office/drawing/2014/main" id="{93F0358D-8D2B-4996-8DE5-83CF0D0D0E1D}"/>
              </a:ext>
            </a:extLst>
          </p:cNvPr>
          <p:cNvSpPr>
            <a:spLocks noGrp="1"/>
          </p:cNvSpPr>
          <p:nvPr>
            <p:ph type="body" idx="38"/>
          </p:nvPr>
        </p:nvSpPr>
        <p:spPr>
          <a:xfrm>
            <a:off x="9107809" y="4454332"/>
            <a:ext cx="2271681" cy="334918"/>
          </a:xfrm>
        </p:spPr>
        <p:txBody>
          <a:bodyPr>
            <a:normAutofit/>
          </a:bodyPr>
          <a:lstStyle/>
          <a:p>
            <a:r>
              <a:rPr lang="es-MX"/>
              <a:t>Estirar de lado</a:t>
            </a:r>
          </a:p>
        </p:txBody>
      </p:sp>
      <p:pic>
        <p:nvPicPr>
          <p:cNvPr id="1026" name="Picture 2"/>
          <p:cNvPicPr>
            <a:picLocks noChangeAspect="1" noChangeArrowheads="1"/>
          </p:cNvPicPr>
          <p:nvPr/>
        </p:nvPicPr>
        <p:blipFill>
          <a:blip r:embed="rId3"/>
          <a:srcRect/>
          <a:stretch>
            <a:fillRect/>
          </a:stretch>
        </p:blipFill>
        <p:spPr bwMode="auto">
          <a:xfrm>
            <a:off x="647700" y="1728788"/>
            <a:ext cx="1314450" cy="1819275"/>
          </a:xfrm>
          <a:prstGeom prst="rect">
            <a:avLst/>
          </a:prstGeom>
          <a:noFill/>
          <a:ln w="9525">
            <a:noFill/>
            <a:miter lim="800000"/>
            <a:headEnd/>
            <a:tailEnd/>
          </a:ln>
          <a:effectLst/>
        </p:spPr>
      </p:pic>
      <p:sp>
        <p:nvSpPr>
          <p:cNvPr id="32" name="Picture Placeholder 31"/>
          <p:cNvSpPr>
            <a:spLocks noGrp="1"/>
          </p:cNvSpPr>
          <p:nvPr>
            <p:ph type="pic" sz="quarter" idx="28"/>
          </p:nvPr>
        </p:nvSpPr>
        <p:spPr/>
      </p:sp>
      <p:pic>
        <p:nvPicPr>
          <p:cNvPr id="1027" name="Picture 3"/>
          <p:cNvPicPr>
            <a:picLocks noChangeAspect="1" noChangeArrowheads="1"/>
          </p:cNvPicPr>
          <p:nvPr/>
        </p:nvPicPr>
        <p:blipFill>
          <a:blip r:embed="rId4"/>
          <a:srcRect/>
          <a:stretch>
            <a:fillRect/>
          </a:stretch>
        </p:blipFill>
        <p:spPr bwMode="auto">
          <a:xfrm>
            <a:off x="481013" y="3767138"/>
            <a:ext cx="1419225" cy="1857375"/>
          </a:xfrm>
          <a:prstGeom prst="rect">
            <a:avLst/>
          </a:prstGeom>
          <a:noFill/>
          <a:ln w="9525">
            <a:noFill/>
            <a:miter lim="800000"/>
            <a:headEnd/>
            <a:tailEnd/>
          </a:ln>
          <a:effectLst/>
        </p:spPr>
      </p:pic>
      <p:pic>
        <p:nvPicPr>
          <p:cNvPr id="1028" name="Picture 4"/>
          <p:cNvPicPr>
            <a:picLocks noGrp="1" noChangeAspect="1" noChangeArrowheads="1"/>
          </p:cNvPicPr>
          <p:nvPr>
            <p:ph type="pic" sz="quarter" idx="31"/>
          </p:nvPr>
        </p:nvPicPr>
        <p:blipFill>
          <a:blip r:embed="rId5"/>
          <a:srcRect t="1146" b="1146"/>
          <a:stretch>
            <a:fillRect/>
          </a:stretch>
        </p:blipFill>
        <p:spPr bwMode="auto">
          <a:xfrm>
            <a:off x="4032877" y="1952625"/>
            <a:ext cx="1530054" cy="1531775"/>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3910013" y="3910013"/>
            <a:ext cx="1495425" cy="1590675"/>
          </a:xfrm>
          <a:prstGeom prst="rect">
            <a:avLst/>
          </a:prstGeom>
          <a:noFill/>
          <a:ln w="9525">
            <a:noFill/>
            <a:miter lim="800000"/>
            <a:headEnd/>
            <a:tailEnd/>
          </a:ln>
          <a:effectLst/>
        </p:spPr>
      </p:pic>
      <p:pic>
        <p:nvPicPr>
          <p:cNvPr id="1030" name="Picture 6"/>
          <p:cNvPicPr>
            <a:picLocks noChangeAspect="1" noChangeArrowheads="1"/>
          </p:cNvPicPr>
          <p:nvPr/>
        </p:nvPicPr>
        <p:blipFill>
          <a:blip r:embed="rId7"/>
          <a:srcRect/>
          <a:stretch>
            <a:fillRect/>
          </a:stretch>
        </p:blipFill>
        <p:spPr bwMode="auto">
          <a:xfrm>
            <a:off x="7462838" y="2162175"/>
            <a:ext cx="1514475" cy="1485900"/>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a:srcRect/>
          <a:stretch>
            <a:fillRect/>
          </a:stretch>
        </p:blipFill>
        <p:spPr bwMode="auto">
          <a:xfrm>
            <a:off x="7434263" y="4029075"/>
            <a:ext cx="1533525" cy="1504950"/>
          </a:xfrm>
          <a:prstGeom prst="rect">
            <a:avLst/>
          </a:prstGeom>
          <a:noFill/>
          <a:ln w="9525">
            <a:noFill/>
            <a:miter lim="800000"/>
            <a:headEnd/>
            <a:tailEnd/>
          </a:ln>
          <a:effectLst/>
        </p:spPr>
      </p:pic>
    </p:spTree>
    <p:extLst>
      <p:ext uri="{BB962C8B-B14F-4D97-AF65-F5344CB8AC3E}">
        <p14:creationId xmlns:p14="http://schemas.microsoft.com/office/powerpoint/2010/main" val="2032544093"/>
      </p:ext>
    </p:extLst>
  </p:cSld>
  <p:clrMapOvr>
    <a:masterClrMapping/>
  </p:clrMapOvr>
  <p:transition advTm="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ailor's dummy">
            <a:extLst>
              <a:ext uri="{FF2B5EF4-FFF2-40B4-BE49-F238E27FC236}">
                <a16:creationId xmlns="" xmlns:a16="http://schemas.microsoft.com/office/drawing/2014/main" id="{D11F4D22-66FA-427F-8D2E-245BB0F80755}"/>
              </a:ext>
            </a:extLst>
          </p:cNvPr>
          <p:cNvPicPr>
            <a:picLocks noGrp="1" noChangeAspect="1"/>
          </p:cNvPicPr>
          <p:nvPr>
            <p:ph type="pic" sz="quarter" idx="13"/>
          </p:nvPr>
        </p:nvPicPr>
        <p:blipFill>
          <a:blip r:embed="rId3"/>
          <a:stretch>
            <a:fillRect/>
          </a:stretch>
        </p:blipFill>
        <p:spPr>
          <a:xfrm>
            <a:off x="0" y="-1"/>
            <a:ext cx="12192000" cy="7000875"/>
          </a:xfrm>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163512" y="354301"/>
            <a:ext cx="5922963" cy="893474"/>
          </a:xfrm>
        </p:spPr>
        <p:txBody>
          <a:bodyPr/>
          <a:lstStyle/>
          <a:p>
            <a:r>
              <a:rPr lang="es-MX" dirty="0"/>
              <a:t>Aeróbicos</a:t>
            </a:r>
          </a:p>
        </p:txBody>
      </p:sp>
    </p:spTree>
    <p:extLst>
      <p:ext uri="{BB962C8B-B14F-4D97-AF65-F5344CB8AC3E}">
        <p14:creationId xmlns:p14="http://schemas.microsoft.com/office/powerpoint/2010/main" val="46609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0" descr="DOWN.png"/>
          <p:cNvPicPr>
            <a:picLocks noGrp="1" noChangeAspect="1"/>
          </p:cNvPicPr>
          <p:nvPr>
            <p:ph type="pic" sz="quarter" idx="12"/>
          </p:nvPr>
        </p:nvPicPr>
        <p:blipFill>
          <a:blip r:embed="rId3" cstate="print"/>
          <a:srcRect t="16057" b="16057"/>
          <a:stretch>
            <a:fillRect/>
          </a:stretch>
        </p:blipFill>
        <p:spPr>
          <a:xfrm>
            <a:off x="8801100" y="406401"/>
            <a:ext cx="2614700" cy="1775027"/>
          </a:xfrm>
        </p:spPr>
      </p:pic>
      <p:sp>
        <p:nvSpPr>
          <p:cNvPr id="2" name="Title 1">
            <a:extLst>
              <a:ext uri="{FF2B5EF4-FFF2-40B4-BE49-F238E27FC236}">
                <a16:creationId xmlns:a16="http://schemas.microsoft.com/office/drawing/2014/main" xmlns="" id="{2B7D1F8E-48FE-488B-A9FF-5984CD8E40B3}"/>
              </a:ext>
            </a:extLst>
          </p:cNvPr>
          <p:cNvSpPr>
            <a:spLocks noGrp="1"/>
          </p:cNvSpPr>
          <p:nvPr>
            <p:ph type="title"/>
          </p:nvPr>
        </p:nvSpPr>
        <p:spPr>
          <a:xfrm>
            <a:off x="604528" y="336550"/>
            <a:ext cx="4974545" cy="1343025"/>
          </a:xfrm>
        </p:spPr>
        <p:txBody>
          <a:bodyPr/>
          <a:lstStyle/>
          <a:p>
            <a:r>
              <a:rPr lang="en-US" dirty="0"/>
              <a:t>¿CUAL ES LA META DE CONTROL SI YA TENGO DIABETES?</a:t>
            </a:r>
          </a:p>
        </p:txBody>
      </p:sp>
      <p:sp>
        <p:nvSpPr>
          <p:cNvPr id="34" name="Text Placeholder 33"/>
          <p:cNvSpPr>
            <a:spLocks noGrp="1"/>
          </p:cNvSpPr>
          <p:nvPr>
            <p:ph type="body" sz="quarter" idx="17"/>
          </p:nvPr>
        </p:nvSpPr>
        <p:spPr>
          <a:xfrm>
            <a:off x="6189577" y="455346"/>
            <a:ext cx="1800000" cy="1792553"/>
          </a:xfrm>
        </p:spPr>
        <p:txBody>
          <a:bodyPr/>
          <a:lstStyle/>
          <a:p>
            <a:r>
              <a:rPr lang="en-US" sz="3500" dirty="0"/>
              <a:t>MENOR DE 65 AÑOS</a:t>
            </a:r>
          </a:p>
        </p:txBody>
      </p:sp>
      <p:sp>
        <p:nvSpPr>
          <p:cNvPr id="35" name="Text Placeholder 34"/>
          <p:cNvSpPr>
            <a:spLocks noGrp="1"/>
          </p:cNvSpPr>
          <p:nvPr>
            <p:ph type="body" sz="quarter" idx="18"/>
          </p:nvPr>
        </p:nvSpPr>
        <p:spPr>
          <a:xfrm>
            <a:off x="9199477" y="2156547"/>
            <a:ext cx="1800000" cy="720000"/>
          </a:xfrm>
        </p:spPr>
        <p:txBody>
          <a:bodyPr/>
          <a:lstStyle/>
          <a:p>
            <a:r>
              <a:rPr lang="en-US" sz="5000" dirty="0"/>
              <a:t>7.0</a:t>
            </a:r>
          </a:p>
        </p:txBody>
      </p:sp>
      <p:sp>
        <p:nvSpPr>
          <p:cNvPr id="43" name="Text Placeholder 33"/>
          <p:cNvSpPr>
            <a:spLocks noGrp="1"/>
          </p:cNvSpPr>
          <p:nvPr>
            <p:ph type="body" sz="quarter" idx="17"/>
          </p:nvPr>
        </p:nvSpPr>
        <p:spPr>
          <a:xfrm>
            <a:off x="6164177" y="3579546"/>
            <a:ext cx="1800000" cy="1792553"/>
          </a:xfrm>
        </p:spPr>
        <p:txBody>
          <a:bodyPr/>
          <a:lstStyle/>
          <a:p>
            <a:r>
              <a:rPr lang="en-US" sz="3500" dirty="0"/>
              <a:t>65 AÑOS O MAYOR </a:t>
            </a:r>
          </a:p>
        </p:txBody>
      </p:sp>
      <p:sp>
        <p:nvSpPr>
          <p:cNvPr id="44" name="Text Placeholder 34"/>
          <p:cNvSpPr>
            <a:spLocks noGrp="1"/>
          </p:cNvSpPr>
          <p:nvPr>
            <p:ph type="body" sz="quarter" idx="18"/>
          </p:nvPr>
        </p:nvSpPr>
        <p:spPr>
          <a:xfrm>
            <a:off x="9085177" y="5331547"/>
            <a:ext cx="1800000" cy="720000"/>
          </a:xfrm>
        </p:spPr>
        <p:txBody>
          <a:bodyPr/>
          <a:lstStyle/>
          <a:p>
            <a:r>
              <a:rPr lang="en-US" sz="5000" dirty="0"/>
              <a:t>7.5</a:t>
            </a:r>
          </a:p>
        </p:txBody>
      </p:sp>
      <p:pic>
        <p:nvPicPr>
          <p:cNvPr id="45" name="Picture Placeholder 40" descr="DOWN.png"/>
          <p:cNvPicPr>
            <a:picLocks noChangeAspect="1"/>
          </p:cNvPicPr>
          <p:nvPr/>
        </p:nvPicPr>
        <p:blipFill>
          <a:blip r:embed="rId3" cstate="print"/>
          <a:srcRect t="16057" b="16057"/>
          <a:stretch>
            <a:fillRect/>
          </a:stretch>
        </p:blipFill>
        <p:spPr>
          <a:xfrm>
            <a:off x="8686800" y="3505201"/>
            <a:ext cx="2614700" cy="1775027"/>
          </a:xfrm>
          <a:prstGeom prst="rect">
            <a:avLst/>
          </a:prstGeom>
          <a:solidFill>
            <a:schemeClr val="tx1">
              <a:alpha val="70000"/>
            </a:schemeClr>
          </a:solidFill>
          <a:ln w="12700" cap="flat" cmpd="sng" algn="ctr">
            <a:noFill/>
            <a:prstDash val="solid"/>
            <a:miter lim="800000"/>
          </a:ln>
          <a:effectLst/>
        </p:spPr>
      </p:pic>
      <p:pic>
        <p:nvPicPr>
          <p:cNvPr id="10" name="Picture 9" descr="Fitness, Dumbbell, Vegetables, Exercises">
            <a:extLst>
              <a:ext uri="{FF2B5EF4-FFF2-40B4-BE49-F238E27FC236}">
                <a16:creationId xmlns:a16="http://schemas.microsoft.com/office/drawing/2014/main" xmlns="" id="{E2CDFCE6-5DE7-EA41-A080-55D2D56244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5" y="2516547"/>
            <a:ext cx="6105522" cy="407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49472"/>
      </p:ext>
    </p:extLst>
  </p:cSld>
  <p:clrMapOvr>
    <a:masterClrMapping/>
  </p:clrMapOvr>
  <mc:AlternateContent xmlns:mc="http://schemas.openxmlformats.org/markup-compatibility/2006" xmlns:p14="http://schemas.microsoft.com/office/powerpoint/2010/main">
    <mc:Choice Requires="p14">
      <p:transition spd="slow" p14:dur="2000" advTm="82377"/>
    </mc:Choice>
    <mc:Fallback xmlns="">
      <p:transition spd="slow" advTm="82377"/>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5">
            <a:extLst>
              <a:ext uri="{FF2B5EF4-FFF2-40B4-BE49-F238E27FC236}">
                <a16:creationId xmlns="" xmlns:a16="http://schemas.microsoft.com/office/drawing/2014/main" id="{5651C5BD-D9F6-45B4-8581-F118378A98DC}"/>
              </a:ext>
            </a:extLst>
          </p:cNvPr>
          <p:cNvSpPr>
            <a:spLocks noGrp="1"/>
          </p:cNvSpPr>
          <p:nvPr>
            <p:ph type="body" idx="14"/>
          </p:nvPr>
        </p:nvSpPr>
        <p:spPr>
          <a:xfrm>
            <a:off x="6118253" y="3022847"/>
            <a:ext cx="3757265" cy="334918"/>
          </a:xfrm>
        </p:spPr>
        <p:txBody>
          <a:bodyPr>
            <a:noAutofit/>
          </a:bodyPr>
          <a:lstStyle/>
          <a:p>
            <a:r>
              <a:rPr lang="es-MX" sz="5000" dirty="0"/>
              <a:t>AERÓBICOS</a:t>
            </a:r>
          </a:p>
        </p:txBody>
      </p:sp>
      <p:pic>
        <p:nvPicPr>
          <p:cNvPr id="6" name="Content Placeholder 5">
            <a:extLst>
              <a:ext uri="{FF2B5EF4-FFF2-40B4-BE49-F238E27FC236}">
                <a16:creationId xmlns="" xmlns:a16="http://schemas.microsoft.com/office/drawing/2014/main" id="{DF627D4C-3CEA-4ED2-AC72-D8E523BB0857}"/>
              </a:ext>
            </a:extLst>
          </p:cNvPr>
          <p:cNvPicPr>
            <a:picLocks noGrp="1" noChangeAspect="1"/>
          </p:cNvPicPr>
          <p:nvPr>
            <p:ph type="pic" sz="quarter" idx="26"/>
          </p:nvPr>
        </p:nvPicPr>
        <p:blipFill rotWithShape="1">
          <a:blip r:embed="rId3" cstate="screen">
            <a:extLst>
              <a:ext uri="{28A0092B-C50C-407E-A947-70E740481C1C}">
                <a14:useLocalDpi xmlns:a14="http://schemas.microsoft.com/office/drawing/2010/main"/>
              </a:ext>
            </a:extLst>
          </a:blip>
          <a:stretch/>
        </p:blipFill>
        <p:spPr>
          <a:xfrm>
            <a:off x="2300089" y="2277360"/>
            <a:ext cx="1510469" cy="3533263"/>
          </a:xfrm>
          <a:noFill/>
        </p:spPr>
      </p:pic>
      <p:sp>
        <p:nvSpPr>
          <p:cNvPr id="23" name="Text Placeholder 10">
            <a:extLst>
              <a:ext uri="{FF2B5EF4-FFF2-40B4-BE49-F238E27FC236}">
                <a16:creationId xmlns="" xmlns:a16="http://schemas.microsoft.com/office/drawing/2014/main" id="{247E1310-D8A1-4390-926E-177CC240F43F}"/>
              </a:ext>
            </a:extLst>
          </p:cNvPr>
          <p:cNvSpPr>
            <a:spLocks noGrp="1"/>
          </p:cNvSpPr>
          <p:nvPr>
            <p:ph type="body" idx="27"/>
          </p:nvPr>
        </p:nvSpPr>
        <p:spPr>
          <a:xfrm>
            <a:off x="6118253" y="5004312"/>
            <a:ext cx="3757265" cy="334918"/>
          </a:xfrm>
        </p:spPr>
        <p:txBody>
          <a:bodyPr>
            <a:noAutofit/>
          </a:bodyPr>
          <a:lstStyle/>
          <a:p>
            <a:r>
              <a:rPr lang="es-MX" sz="3500"/>
              <a:t>CARDIO EN SILLA</a:t>
            </a:r>
          </a:p>
        </p:txBody>
      </p:sp>
      <p:sp>
        <p:nvSpPr>
          <p:cNvPr id="25" name="Text Placeholder 11">
            <a:extLst>
              <a:ext uri="{FF2B5EF4-FFF2-40B4-BE49-F238E27FC236}">
                <a16:creationId xmlns="" xmlns:a16="http://schemas.microsoft.com/office/drawing/2014/main" id="{19C661FB-4F62-49B5-8D04-325F0CB5B3BD}"/>
              </a:ext>
            </a:extLst>
          </p:cNvPr>
          <p:cNvSpPr>
            <a:spLocks noGrp="1"/>
          </p:cNvSpPr>
          <p:nvPr>
            <p:ph type="body" sz="quarter" idx="28"/>
          </p:nvPr>
        </p:nvSpPr>
        <p:spPr>
          <a:xfrm>
            <a:off x="6118254" y="5371846"/>
            <a:ext cx="4732626" cy="540000"/>
          </a:xfrm>
        </p:spPr>
        <p:txBody>
          <a:bodyPr>
            <a:noAutofit/>
          </a:bodyPr>
          <a:lstStyle/>
          <a:p>
            <a:r>
              <a:rPr lang="es-MX" sz="2500"/>
              <a:t>a poner a trabajar </a:t>
            </a:r>
          </a:p>
          <a:p>
            <a:r>
              <a:rPr lang="es-MX" sz="2500"/>
              <a:t>al corazón</a:t>
            </a:r>
          </a:p>
          <a:p>
            <a:endParaRPr lang="es-MX" sz="2500"/>
          </a:p>
        </p:txBody>
      </p:sp>
    </p:spTree>
    <p:extLst>
      <p:ext uri="{BB962C8B-B14F-4D97-AF65-F5344CB8AC3E}">
        <p14:creationId xmlns:p14="http://schemas.microsoft.com/office/powerpoint/2010/main" val="31739959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5">
            <a:extLst>
              <a:ext uri="{FF2B5EF4-FFF2-40B4-BE49-F238E27FC236}">
                <a16:creationId xmlns="" xmlns:a16="http://schemas.microsoft.com/office/drawing/2014/main" id="{183CAC6C-BBE1-4935-A7EC-6D8822097DD3}"/>
              </a:ext>
            </a:extLst>
          </p:cNvPr>
          <p:cNvSpPr>
            <a:spLocks noGrp="1"/>
          </p:cNvSpPr>
          <p:nvPr>
            <p:ph type="body" idx="14"/>
          </p:nvPr>
        </p:nvSpPr>
        <p:spPr>
          <a:xfrm>
            <a:off x="6118253" y="3022847"/>
            <a:ext cx="3757265" cy="334918"/>
          </a:xfrm>
        </p:spPr>
        <p:txBody>
          <a:bodyPr>
            <a:noAutofit/>
          </a:bodyPr>
          <a:lstStyle/>
          <a:p>
            <a:r>
              <a:rPr lang="es-MX" sz="5000" dirty="0"/>
              <a:t>AERÓBICOS</a:t>
            </a:r>
          </a:p>
        </p:txBody>
      </p:sp>
      <p:pic>
        <p:nvPicPr>
          <p:cNvPr id="5" name="Picture 4">
            <a:extLst>
              <a:ext uri="{FF2B5EF4-FFF2-40B4-BE49-F238E27FC236}">
                <a16:creationId xmlns="" xmlns:a16="http://schemas.microsoft.com/office/drawing/2014/main" id="{4A486064-9B03-4E89-B292-FCA0E9C74A4B}"/>
              </a:ext>
            </a:extLst>
          </p:cNvPr>
          <p:cNvPicPr>
            <a:picLocks noChangeAspect="1"/>
          </p:cNvPicPr>
          <p:nvPr/>
        </p:nvPicPr>
        <p:blipFill>
          <a:blip r:embed="rId3"/>
          <a:stretch>
            <a:fillRect/>
          </a:stretch>
        </p:blipFill>
        <p:spPr>
          <a:xfrm>
            <a:off x="2313339" y="2277360"/>
            <a:ext cx="1483970" cy="3533263"/>
          </a:xfrm>
          <a:prstGeom prst="rect">
            <a:avLst/>
          </a:prstGeom>
          <a:noFill/>
        </p:spPr>
      </p:pic>
      <p:sp>
        <p:nvSpPr>
          <p:cNvPr id="22" name="Text Placeholder 10">
            <a:extLst>
              <a:ext uri="{FF2B5EF4-FFF2-40B4-BE49-F238E27FC236}">
                <a16:creationId xmlns="" xmlns:a16="http://schemas.microsoft.com/office/drawing/2014/main" id="{019C6E10-520D-4219-BCCE-5A8E859346FC}"/>
              </a:ext>
            </a:extLst>
          </p:cNvPr>
          <p:cNvSpPr>
            <a:spLocks noGrp="1"/>
          </p:cNvSpPr>
          <p:nvPr>
            <p:ph type="body" idx="27"/>
          </p:nvPr>
        </p:nvSpPr>
        <p:spPr>
          <a:xfrm>
            <a:off x="6118253" y="4799230"/>
            <a:ext cx="5179667" cy="540000"/>
          </a:xfrm>
        </p:spPr>
        <p:txBody>
          <a:bodyPr>
            <a:noAutofit/>
          </a:bodyPr>
          <a:lstStyle/>
          <a:p>
            <a:r>
              <a:rPr lang="es-MX" sz="3500"/>
              <a:t>CARDIO DE BAJO IMPACTO</a:t>
            </a:r>
          </a:p>
        </p:txBody>
      </p:sp>
      <p:sp>
        <p:nvSpPr>
          <p:cNvPr id="24" name="Text Placeholder 11">
            <a:extLst>
              <a:ext uri="{FF2B5EF4-FFF2-40B4-BE49-F238E27FC236}">
                <a16:creationId xmlns="" xmlns:a16="http://schemas.microsoft.com/office/drawing/2014/main" id="{4D408775-F70A-478E-9541-C6906E2CC1D0}"/>
              </a:ext>
            </a:extLst>
          </p:cNvPr>
          <p:cNvSpPr>
            <a:spLocks noGrp="1"/>
          </p:cNvSpPr>
          <p:nvPr>
            <p:ph type="body" sz="quarter" idx="28"/>
          </p:nvPr>
        </p:nvSpPr>
        <p:spPr>
          <a:xfrm>
            <a:off x="6118254" y="5371846"/>
            <a:ext cx="5748626" cy="540000"/>
          </a:xfrm>
        </p:spPr>
        <p:txBody>
          <a:bodyPr>
            <a:noAutofit/>
          </a:bodyPr>
          <a:lstStyle/>
          <a:p>
            <a:r>
              <a:rPr lang="es-MX" sz="2500"/>
              <a:t>a poner a trabajar </a:t>
            </a:r>
            <a:r>
              <a:rPr lang="es-MX" sz="2500" b="1"/>
              <a:t>un poco más </a:t>
            </a:r>
            <a:r>
              <a:rPr lang="es-MX" sz="2500"/>
              <a:t>al corazón</a:t>
            </a:r>
          </a:p>
          <a:p>
            <a:endParaRPr lang="es-MX" sz="2500"/>
          </a:p>
        </p:txBody>
      </p:sp>
    </p:spTree>
    <p:extLst>
      <p:ext uri="{BB962C8B-B14F-4D97-AF65-F5344CB8AC3E}">
        <p14:creationId xmlns:p14="http://schemas.microsoft.com/office/powerpoint/2010/main" val="31130133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a:t>¿Para qué?</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p:txBody>
          <a:bodyPr>
            <a:normAutofit/>
          </a:bodyPr>
          <a:lstStyle/>
          <a:p>
            <a:r>
              <a:rPr lang="es-MX"/>
              <a:t>Masa corporal</a:t>
            </a:r>
          </a:p>
        </p:txBody>
      </p:sp>
      <p:sp>
        <p:nvSpPr>
          <p:cNvPr id="11" name="Text Placeholder 10">
            <a:extLst>
              <a:ext uri="{FF2B5EF4-FFF2-40B4-BE49-F238E27FC236}">
                <a16:creationId xmlns="" xmlns:a16="http://schemas.microsoft.com/office/drawing/2014/main" id="{BE6D47F7-98FA-4060-AF0F-A1D2A82A5E00}"/>
              </a:ext>
            </a:extLst>
          </p:cNvPr>
          <p:cNvSpPr>
            <a:spLocks noGrp="1"/>
          </p:cNvSpPr>
          <p:nvPr>
            <p:ph type="body" sz="quarter" idx="13"/>
          </p:nvPr>
        </p:nvSpPr>
        <p:spPr/>
        <p:txBody>
          <a:bodyPr/>
          <a:lstStyle/>
          <a:p>
            <a:r>
              <a:rPr lang="es-MX" sz="1600"/>
              <a:t>Ayuda a bajar de peso y a sentirse mejor</a:t>
            </a:r>
            <a:endParaRPr lang="es-MX"/>
          </a:p>
        </p:txBody>
      </p:sp>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a:xfrm>
            <a:off x="5456325" y="4492967"/>
            <a:ext cx="1908000" cy="334918"/>
          </a:xfrm>
        </p:spPr>
        <p:txBody>
          <a:bodyPr/>
          <a:lstStyle/>
          <a:p>
            <a:r>
              <a:rPr lang="es-MX"/>
              <a:t>Presión Alta</a:t>
            </a:r>
          </a:p>
        </p:txBody>
      </p:sp>
      <p:sp>
        <p:nvSpPr>
          <p:cNvPr id="14" name="Text Placeholder 13">
            <a:extLst>
              <a:ext uri="{FF2B5EF4-FFF2-40B4-BE49-F238E27FC236}">
                <a16:creationId xmlns="" xmlns:a16="http://schemas.microsoft.com/office/drawing/2014/main" id="{D579C152-705D-4235-81C9-C91B934B8C3E}"/>
              </a:ext>
            </a:extLst>
          </p:cNvPr>
          <p:cNvSpPr>
            <a:spLocks noGrp="1"/>
          </p:cNvSpPr>
          <p:nvPr>
            <p:ph type="body" sz="quarter" idx="38"/>
          </p:nvPr>
        </p:nvSpPr>
        <p:spPr>
          <a:xfrm>
            <a:off x="5465850" y="4887583"/>
            <a:ext cx="1908000" cy="234269"/>
          </a:xfrm>
        </p:spPr>
        <p:txBody>
          <a:bodyPr/>
          <a:lstStyle/>
          <a:p>
            <a:r>
              <a:rPr lang="es-MX" sz="1600" dirty="0"/>
              <a:t>Hace trabajar al corazón para entrenarlo a funcionar mejor</a:t>
            </a: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a:xfrm>
            <a:off x="8805454" y="4473917"/>
            <a:ext cx="1908000" cy="334918"/>
          </a:xfrm>
        </p:spPr>
        <p:txBody>
          <a:bodyPr/>
          <a:lstStyle/>
          <a:p>
            <a:r>
              <a:rPr lang="es-MX"/>
              <a:t>Diabetes</a:t>
            </a:r>
          </a:p>
        </p:txBody>
      </p:sp>
      <p:sp>
        <p:nvSpPr>
          <p:cNvPr id="17" name="Text Placeholder 16">
            <a:extLst>
              <a:ext uri="{FF2B5EF4-FFF2-40B4-BE49-F238E27FC236}">
                <a16:creationId xmlns="" xmlns:a16="http://schemas.microsoft.com/office/drawing/2014/main" id="{B6B0D9BB-6CC1-480B-B805-85DBFAC5A356}"/>
              </a:ext>
            </a:extLst>
          </p:cNvPr>
          <p:cNvSpPr>
            <a:spLocks noGrp="1"/>
          </p:cNvSpPr>
          <p:nvPr>
            <p:ph type="body" sz="quarter" idx="42"/>
          </p:nvPr>
        </p:nvSpPr>
        <p:spPr>
          <a:xfrm>
            <a:off x="8805454" y="4859008"/>
            <a:ext cx="1908000" cy="234269"/>
          </a:xfrm>
        </p:spPr>
        <p:txBody>
          <a:bodyPr/>
          <a:lstStyle/>
          <a:p>
            <a:r>
              <a:rPr lang="es-MX" sz="1600"/>
              <a:t>Ayuda a prevenir y a controlar su diabetes</a:t>
            </a:r>
          </a:p>
        </p:txBody>
      </p:sp>
      <p:pic>
        <p:nvPicPr>
          <p:cNvPr id="9" name="Picture 4" descr="Belly, Body, Calories, Diet, Exercise">
            <a:extLst>
              <a:ext uri="{FF2B5EF4-FFF2-40B4-BE49-F238E27FC236}">
                <a16:creationId xmlns="" xmlns:a16="http://schemas.microsoft.com/office/drawing/2014/main" id="{AE34CE53-EF52-B098-4B98-B5CD536DC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67" r="16667"/>
          <a:stretch>
            <a:fillRect/>
          </a:stretch>
        </p:blipFill>
        <p:spPr bwMode="auto">
          <a:xfrm>
            <a:off x="1981200" y="1613512"/>
            <a:ext cx="324722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Blood Pressure Monitor, Health">
            <a:extLst>
              <a:ext uri="{FF2B5EF4-FFF2-40B4-BE49-F238E27FC236}">
                <a16:creationId xmlns="" xmlns:a16="http://schemas.microsoft.com/office/drawing/2014/main" id="{E9E5135F-D99C-0197-D752-D263501277DE}"/>
              </a:ext>
            </a:extLst>
          </p:cNvPr>
          <p:cNvPicPr>
            <a:picLocks noGrp="1" noChangeAspect="1" noChangeArrowheads="1"/>
          </p:cNvPicPr>
          <p:nvPr>
            <p:ph type="pic" sz="quarter" idx="49"/>
          </p:nvPr>
        </p:nvPicPr>
        <p:blipFill>
          <a:blip r:embed="rId4">
            <a:extLst>
              <a:ext uri="{28A0092B-C50C-407E-A947-70E740481C1C}">
                <a14:useLocalDpi xmlns:a14="http://schemas.microsoft.com/office/drawing/2010/main" val="0"/>
              </a:ext>
            </a:extLst>
          </a:blip>
          <a:srcRect l="16667" r="16667"/>
          <a:stretch>
            <a:fillRect/>
          </a:stretch>
        </p:blipFill>
        <p:spPr bwMode="auto">
          <a:xfrm>
            <a:off x="4724400" y="1613512"/>
            <a:ext cx="324722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Sports, Fitness, Training, Athletic">
            <a:extLst>
              <a:ext uri="{FF2B5EF4-FFF2-40B4-BE49-F238E27FC236}">
                <a16:creationId xmlns="" xmlns:a16="http://schemas.microsoft.com/office/drawing/2014/main" id="{16842458-8E23-0990-3292-45825DD531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667" r="16667"/>
          <a:stretch>
            <a:fillRect/>
          </a:stretch>
        </p:blipFill>
        <p:spPr bwMode="auto">
          <a:xfrm>
            <a:off x="7971622" y="1613512"/>
            <a:ext cx="274183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41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Woman, Question Mark, Person, Decision">
            <a:extLst>
              <a:ext uri="{FF2B5EF4-FFF2-40B4-BE49-F238E27FC236}">
                <a16:creationId xmlns="" xmlns:a16="http://schemas.microsoft.com/office/drawing/2014/main" id="{4E666F9F-61F7-EFD2-7516-6FB065798E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 r="11" b="8788"/>
          <a:stretch/>
        </p:blipFill>
        <p:spPr bwMode="auto">
          <a:xfrm>
            <a:off x="2303320" y="156117"/>
            <a:ext cx="7585357" cy="5120116"/>
          </a:xfrm>
          <a:prstGeom prst="rect">
            <a:avLst/>
          </a:prstGeom>
          <a:noFill/>
          <a:extLst>
            <a:ext uri="{909E8E84-426E-40DD-AFC4-6F175D3DCCD1}">
              <a14:hiddenFill xmlns:a14="http://schemas.microsoft.com/office/drawing/2010/main">
                <a:solidFill>
                  <a:srgbClr val="FFFFFF"/>
                </a:solidFill>
              </a14:hiddenFill>
            </a:ext>
          </a:extLst>
        </p:spPr>
      </p:pic>
      <p:sp>
        <p:nvSpPr>
          <p:cNvPr id="32" name="Subtitle 4">
            <a:extLst>
              <a:ext uri="{FF2B5EF4-FFF2-40B4-BE49-F238E27FC236}">
                <a16:creationId xmlns="" xmlns:a16="http://schemas.microsoft.com/office/drawing/2014/main" id="{A22494E7-A0F4-3013-38B3-442F5DC93988}"/>
              </a:ext>
            </a:extLst>
          </p:cNvPr>
          <p:cNvSpPr>
            <a:spLocks noGrp="1"/>
          </p:cNvSpPr>
          <p:nvPr>
            <p:ph type="subTitle" idx="1"/>
          </p:nvPr>
        </p:nvSpPr>
        <p:spPr>
          <a:xfrm>
            <a:off x="258096" y="5367523"/>
            <a:ext cx="11675807" cy="1334360"/>
          </a:xfrm>
        </p:spPr>
        <p:txBody>
          <a:bodyPr>
            <a:normAutofit/>
          </a:bodyPr>
          <a:lstStyle/>
          <a:p>
            <a:r>
              <a:rPr lang="es-MX" sz="4500" dirty="0">
                <a:solidFill>
                  <a:srgbClr val="6D3B4F"/>
                </a:solidFill>
              </a:rPr>
              <a:t>¿Cuántas calorías quemaste verdaderamente?</a:t>
            </a:r>
            <a:endParaRPr lang="en-US" sz="4500" dirty="0">
              <a:solidFill>
                <a:srgbClr val="6D3B4F"/>
              </a:solidFill>
            </a:endParaRPr>
          </a:p>
        </p:txBody>
      </p:sp>
      <p:sp>
        <p:nvSpPr>
          <p:cNvPr id="6" name="Slide Number Placeholder 5" hidden="1">
            <a:extLst>
              <a:ext uri="{FF2B5EF4-FFF2-40B4-BE49-F238E27FC236}">
                <a16:creationId xmlns="" xmlns:a16="http://schemas.microsoft.com/office/drawing/2014/main" id="{F7A6C219-E77D-47F7-9256-86D68B38DA05}"/>
              </a:ext>
            </a:extLst>
          </p:cNvPr>
          <p:cNvSpPr>
            <a:spLocks noGrp="1"/>
          </p:cNvSpPr>
          <p:nvPr>
            <p:ph type="sldNum" sz="quarter" idx="4294967295"/>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153</a:t>
            </a:fld>
            <a:endParaRPr lang="en-US">
              <a:solidFill>
                <a:srgbClr val="96556D">
                  <a:lumMod val="60000"/>
                  <a:lumOff val="40000"/>
                </a:srgbClr>
              </a:solidFill>
            </a:endParaRPr>
          </a:p>
        </p:txBody>
      </p:sp>
    </p:spTree>
    <p:extLst>
      <p:ext uri="{BB962C8B-B14F-4D97-AF65-F5344CB8AC3E}">
        <p14:creationId xmlns:p14="http://schemas.microsoft.com/office/powerpoint/2010/main" val="121229562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F8DDC2-29D0-4966-B14C-A8992AE59BA4}"/>
              </a:ext>
            </a:extLst>
          </p:cNvPr>
          <p:cNvSpPr>
            <a:spLocks noGrp="1"/>
          </p:cNvSpPr>
          <p:nvPr>
            <p:ph type="title"/>
          </p:nvPr>
        </p:nvSpPr>
        <p:spPr>
          <a:xfrm>
            <a:off x="7348654" y="2264012"/>
            <a:ext cx="3961771" cy="2555638"/>
          </a:xfrm>
        </p:spPr>
        <p:txBody>
          <a:bodyPr>
            <a:noAutofit/>
          </a:bodyPr>
          <a:lstStyle/>
          <a:p>
            <a:r>
              <a:rPr lang="es-MX" sz="5000" dirty="0"/>
              <a:t>PERO….</a:t>
            </a:r>
            <a:br>
              <a:rPr lang="es-MX" sz="5000" dirty="0"/>
            </a:br>
            <a:r>
              <a:rPr lang="es-MX" sz="5000" dirty="0"/>
              <a:t>¡Cuidado con premiarse!</a:t>
            </a:r>
          </a:p>
        </p:txBody>
      </p:sp>
      <p:sp>
        <p:nvSpPr>
          <p:cNvPr id="4" name="Picture Placeholder 3">
            <a:extLst>
              <a:ext uri="{FF2B5EF4-FFF2-40B4-BE49-F238E27FC236}">
                <a16:creationId xmlns="" xmlns:a16="http://schemas.microsoft.com/office/drawing/2014/main" id="{AB1D7151-A11A-916C-8E58-949FA3B01B21}"/>
              </a:ext>
            </a:extLst>
          </p:cNvPr>
          <p:cNvSpPr>
            <a:spLocks noGrp="1"/>
          </p:cNvSpPr>
          <p:nvPr>
            <p:ph type="pic" sz="quarter" idx="14"/>
          </p:nvPr>
        </p:nvSpPr>
        <p:spPr/>
      </p:sp>
      <p:pic>
        <p:nvPicPr>
          <p:cNvPr id="5" name="Picture 4" descr="Doughnuts, Desserts, Pastries, Treats">
            <a:extLst>
              <a:ext uri="{FF2B5EF4-FFF2-40B4-BE49-F238E27FC236}">
                <a16:creationId xmlns="" xmlns:a16="http://schemas.microsoft.com/office/drawing/2014/main" id="{177CFBC4-F613-E807-F77C-ED44A5EB3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69" r="18469"/>
          <a:stretch>
            <a:fillRect/>
          </a:stretch>
        </p:blipFill>
        <p:spPr bwMode="auto">
          <a:xfrm>
            <a:off x="0" y="-5052"/>
            <a:ext cx="6529388" cy="690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34492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tripod&#10;&#10;Description automatically generated">
            <a:extLst>
              <a:ext uri="{FF2B5EF4-FFF2-40B4-BE49-F238E27FC236}">
                <a16:creationId xmlns="" xmlns:a16="http://schemas.microsoft.com/office/drawing/2014/main" id="{004D83CF-E754-84DF-C645-6D152B36CE8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8001"/>
          </a:xfrm>
          <a:prstGeom prst="rect">
            <a:avLst/>
          </a:prstGeom>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163512" y="354301"/>
            <a:ext cx="5922963" cy="893474"/>
          </a:xfrm>
        </p:spPr>
        <p:txBody>
          <a:bodyPr/>
          <a:lstStyle/>
          <a:p>
            <a:r>
              <a:rPr lang="es-MX" dirty="0"/>
              <a:t>Pesas/Resistencia</a:t>
            </a:r>
          </a:p>
        </p:txBody>
      </p:sp>
    </p:spTree>
    <p:extLst>
      <p:ext uri="{BB962C8B-B14F-4D97-AF65-F5344CB8AC3E}">
        <p14:creationId xmlns:p14="http://schemas.microsoft.com/office/powerpoint/2010/main" val="31876188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 xmlns:a16="http://schemas.microsoft.com/office/drawing/2014/main" id="{B10DE5C0-C51C-40BB-B969-B02349FD1023}"/>
              </a:ext>
            </a:extLst>
          </p:cNvPr>
          <p:cNvSpPr>
            <a:spLocks noGrp="1"/>
          </p:cNvSpPr>
          <p:nvPr>
            <p:ph type="sldNum" sz="quarter" idx="12"/>
          </p:nvPr>
        </p:nvSpPr>
        <p:spPr>
          <a:xfrm>
            <a:off x="641478" y="6057923"/>
            <a:ext cx="394063" cy="234000"/>
          </a:xfrm>
        </p:spPr>
        <p:txBody>
          <a:bodyPr/>
          <a:lstStyle/>
          <a:p>
            <a:pPr>
              <a:spcAft>
                <a:spcPts val="600"/>
              </a:spcAft>
            </a:pPr>
            <a:fld id="{3CE5352E-9B9F-4EDC-8769-7FA3D3F814C7}" type="slidenum">
              <a:rPr lang="en-US" smtClean="0">
                <a:solidFill>
                  <a:srgbClr val="96556D">
                    <a:lumMod val="60000"/>
                    <a:lumOff val="40000"/>
                  </a:srgbClr>
                </a:solidFill>
              </a:rPr>
              <a:pPr>
                <a:spcAft>
                  <a:spcPts val="600"/>
                </a:spcAft>
              </a:pPr>
              <a:t>156</a:t>
            </a:fld>
            <a:endParaRPr lang="en-US">
              <a:solidFill>
                <a:srgbClr val="96556D">
                  <a:lumMod val="60000"/>
                  <a:lumOff val="40000"/>
                </a:srgbClr>
              </a:solidFill>
            </a:endParaRPr>
          </a:p>
        </p:txBody>
      </p:sp>
      <p:sp>
        <p:nvSpPr>
          <p:cNvPr id="16" name="Text Placeholder 5">
            <a:extLst>
              <a:ext uri="{FF2B5EF4-FFF2-40B4-BE49-F238E27FC236}">
                <a16:creationId xmlns="" xmlns:a16="http://schemas.microsoft.com/office/drawing/2014/main" id="{183CAC6C-BBE1-4935-A7EC-6D8822097DD3}"/>
              </a:ext>
            </a:extLst>
          </p:cNvPr>
          <p:cNvSpPr>
            <a:spLocks noGrp="1"/>
          </p:cNvSpPr>
          <p:nvPr>
            <p:ph type="body" idx="14"/>
          </p:nvPr>
        </p:nvSpPr>
        <p:spPr>
          <a:xfrm>
            <a:off x="6118253" y="3022847"/>
            <a:ext cx="3757265" cy="334918"/>
          </a:xfrm>
        </p:spPr>
        <p:txBody>
          <a:bodyPr>
            <a:noAutofit/>
          </a:bodyPr>
          <a:lstStyle/>
          <a:p>
            <a:r>
              <a:rPr lang="en-US" sz="5000" dirty="0"/>
              <a:t>RESISTENCIA</a:t>
            </a:r>
          </a:p>
        </p:txBody>
      </p:sp>
      <p:pic>
        <p:nvPicPr>
          <p:cNvPr id="7" name="Picture 6">
            <a:extLst>
              <a:ext uri="{FF2B5EF4-FFF2-40B4-BE49-F238E27FC236}">
                <a16:creationId xmlns="" xmlns:a16="http://schemas.microsoft.com/office/drawing/2014/main" id="{ECA3B6DC-75E9-4EA4-9377-9C7ABB27597D}"/>
              </a:ext>
            </a:extLst>
          </p:cNvPr>
          <p:cNvPicPr>
            <a:picLocks noChangeAspect="1"/>
          </p:cNvPicPr>
          <p:nvPr/>
        </p:nvPicPr>
        <p:blipFill>
          <a:blip r:embed="rId3"/>
          <a:stretch>
            <a:fillRect/>
          </a:stretch>
        </p:blipFill>
        <p:spPr>
          <a:xfrm>
            <a:off x="2078560" y="2282190"/>
            <a:ext cx="1969565" cy="3470910"/>
          </a:xfrm>
          <a:prstGeom prst="rect">
            <a:avLst/>
          </a:prstGeom>
        </p:spPr>
      </p:pic>
    </p:spTree>
    <p:extLst>
      <p:ext uri="{BB962C8B-B14F-4D97-AF65-F5344CB8AC3E}">
        <p14:creationId xmlns:p14="http://schemas.microsoft.com/office/powerpoint/2010/main" val="33046835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a:t>¿Para qué?</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p:txBody>
          <a:bodyPr>
            <a:normAutofit/>
          </a:bodyPr>
          <a:lstStyle/>
          <a:p>
            <a:r>
              <a:rPr lang="es-MX"/>
              <a:t>Postura</a:t>
            </a:r>
          </a:p>
        </p:txBody>
      </p:sp>
      <p:sp>
        <p:nvSpPr>
          <p:cNvPr id="11" name="Text Placeholder 10">
            <a:extLst>
              <a:ext uri="{FF2B5EF4-FFF2-40B4-BE49-F238E27FC236}">
                <a16:creationId xmlns="" xmlns:a16="http://schemas.microsoft.com/office/drawing/2014/main" id="{BE6D47F7-98FA-4060-AF0F-A1D2A82A5E00}"/>
              </a:ext>
            </a:extLst>
          </p:cNvPr>
          <p:cNvSpPr>
            <a:spLocks noGrp="1"/>
          </p:cNvSpPr>
          <p:nvPr>
            <p:ph type="body" sz="quarter" idx="13"/>
          </p:nvPr>
        </p:nvSpPr>
        <p:spPr/>
        <p:txBody>
          <a:bodyPr/>
          <a:lstStyle/>
          <a:p>
            <a:r>
              <a:rPr lang="es-MX" sz="1600"/>
              <a:t>Músculos Centrales para no sobrecargar otras partes de su cuerpo</a:t>
            </a:r>
          </a:p>
          <a:p>
            <a:endParaRPr lang="es-MX"/>
          </a:p>
        </p:txBody>
      </p:sp>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p:txBody>
          <a:bodyPr/>
          <a:lstStyle/>
          <a:p>
            <a:r>
              <a:rPr lang="es-MX"/>
              <a:t>Huesos</a:t>
            </a:r>
          </a:p>
        </p:txBody>
      </p:sp>
      <p:sp>
        <p:nvSpPr>
          <p:cNvPr id="14" name="Text Placeholder 13">
            <a:extLst>
              <a:ext uri="{FF2B5EF4-FFF2-40B4-BE49-F238E27FC236}">
                <a16:creationId xmlns="" xmlns:a16="http://schemas.microsoft.com/office/drawing/2014/main" id="{D579C152-705D-4235-81C9-C91B934B8C3E}"/>
              </a:ext>
            </a:extLst>
          </p:cNvPr>
          <p:cNvSpPr>
            <a:spLocks noGrp="1"/>
          </p:cNvSpPr>
          <p:nvPr>
            <p:ph type="body" sz="quarter" idx="38"/>
          </p:nvPr>
        </p:nvSpPr>
        <p:spPr/>
        <p:txBody>
          <a:bodyPr/>
          <a:lstStyle/>
          <a:p>
            <a:r>
              <a:rPr lang="es-MX" sz="1600"/>
              <a:t>Importante para mantener sus huesos fuertes y prevenir perdida de densidad en los huesos</a:t>
            </a: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p:txBody>
          <a:bodyPr/>
          <a:lstStyle/>
          <a:p>
            <a:r>
              <a:rPr lang="es-MX"/>
              <a:t>Balance</a:t>
            </a:r>
          </a:p>
        </p:txBody>
      </p:sp>
      <p:sp>
        <p:nvSpPr>
          <p:cNvPr id="17" name="Text Placeholder 16">
            <a:extLst>
              <a:ext uri="{FF2B5EF4-FFF2-40B4-BE49-F238E27FC236}">
                <a16:creationId xmlns="" xmlns:a16="http://schemas.microsoft.com/office/drawing/2014/main" id="{B6B0D9BB-6CC1-480B-B805-85DBFAC5A356}"/>
              </a:ext>
            </a:extLst>
          </p:cNvPr>
          <p:cNvSpPr>
            <a:spLocks noGrp="1"/>
          </p:cNvSpPr>
          <p:nvPr>
            <p:ph type="body" sz="quarter" idx="42"/>
          </p:nvPr>
        </p:nvSpPr>
        <p:spPr/>
        <p:txBody>
          <a:bodyPr/>
          <a:lstStyle/>
          <a:p>
            <a:r>
              <a:rPr lang="es-MX" sz="1600"/>
              <a:t>Previene caidas y lesiones en las rodillas y tobillos</a:t>
            </a:r>
          </a:p>
        </p:txBody>
      </p:sp>
      <p:pic>
        <p:nvPicPr>
          <p:cNvPr id="9" name="Picture Placeholder 24" descr="balance.png">
            <a:extLst>
              <a:ext uri="{FF2B5EF4-FFF2-40B4-BE49-F238E27FC236}">
                <a16:creationId xmlns="" xmlns:a16="http://schemas.microsoft.com/office/drawing/2014/main" id="{28EE67BB-4961-CDC5-5BC3-8D3352C99676}"/>
              </a:ext>
            </a:extLst>
          </p:cNvPr>
          <p:cNvPicPr>
            <a:picLocks noChangeAspect="1"/>
          </p:cNvPicPr>
          <p:nvPr/>
        </p:nvPicPr>
        <p:blipFill>
          <a:blip r:embed="rId3"/>
          <a:srcRect l="2284" r="2284"/>
          <a:stretch>
            <a:fillRect/>
          </a:stretch>
        </p:blipFill>
        <p:spPr>
          <a:xfrm>
            <a:off x="7458798" y="1606078"/>
            <a:ext cx="2903034" cy="2903034"/>
          </a:xfrm>
          <a:prstGeom prst="rect">
            <a:avLst/>
          </a:prstGeom>
        </p:spPr>
      </p:pic>
      <p:pic>
        <p:nvPicPr>
          <p:cNvPr id="12" name="Picture 2" descr="Back, Pain, Shoulder, Injury, Sun, Burn">
            <a:extLst>
              <a:ext uri="{FF2B5EF4-FFF2-40B4-BE49-F238E27FC236}">
                <a16:creationId xmlns="" xmlns:a16="http://schemas.microsoft.com/office/drawing/2014/main" id="{5D4E8B21-763A-DA8D-AB91-6CA771288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730" r="14730"/>
          <a:stretch>
            <a:fillRect/>
          </a:stretch>
        </p:blipFill>
        <p:spPr bwMode="auto">
          <a:xfrm>
            <a:off x="1973766" y="1606078"/>
            <a:ext cx="2903034" cy="29030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natomy, Skull, Skeleton, Muscles">
            <a:extLst>
              <a:ext uri="{FF2B5EF4-FFF2-40B4-BE49-F238E27FC236}">
                <a16:creationId xmlns="" xmlns:a16="http://schemas.microsoft.com/office/drawing/2014/main" id="{2AA6B49F-DB1A-E270-FC90-0DE6BF9F9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1854" r="21854"/>
          <a:stretch>
            <a:fillRect/>
          </a:stretch>
        </p:blipFill>
        <p:spPr bwMode="auto">
          <a:xfrm>
            <a:off x="4716966" y="1606078"/>
            <a:ext cx="2903034" cy="2903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06088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lothing&#10;&#10;Description automatically generated">
            <a:extLst>
              <a:ext uri="{FF2B5EF4-FFF2-40B4-BE49-F238E27FC236}">
                <a16:creationId xmlns="" xmlns:a16="http://schemas.microsoft.com/office/drawing/2014/main" id="{F98DC9D9-8D7F-19D3-7D75-3123ACCFE2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2875"/>
            <a:ext cx="12192000" cy="7872413"/>
          </a:xfrm>
          <a:prstGeom prst="rect">
            <a:avLst/>
          </a:prstGeom>
        </p:spPr>
      </p:pic>
      <p:sp>
        <p:nvSpPr>
          <p:cNvPr id="2" name="Title 1">
            <a:extLst>
              <a:ext uri="{FF2B5EF4-FFF2-40B4-BE49-F238E27FC236}">
                <a16:creationId xmlns="" xmlns:a16="http://schemas.microsoft.com/office/drawing/2014/main" id="{42A3A23C-C6B1-4060-8AB4-80821CC502BC}"/>
              </a:ext>
            </a:extLst>
          </p:cNvPr>
          <p:cNvSpPr>
            <a:spLocks noGrp="1"/>
          </p:cNvSpPr>
          <p:nvPr>
            <p:ph type="title"/>
          </p:nvPr>
        </p:nvSpPr>
        <p:spPr>
          <a:xfrm>
            <a:off x="502038" y="783535"/>
            <a:ext cx="4457700" cy="1774741"/>
          </a:xfrm>
        </p:spPr>
        <p:txBody>
          <a:bodyPr>
            <a:noAutofit/>
          </a:bodyPr>
          <a:lstStyle/>
          <a:p>
            <a:r>
              <a:rPr lang="es-MX" sz="5000" dirty="0"/>
              <a:t>¿Cuanto</a:t>
            </a:r>
            <a:br>
              <a:rPr lang="es-MX" sz="5000" dirty="0"/>
            </a:br>
            <a:r>
              <a:rPr lang="es-MX" sz="5000" dirty="0"/>
              <a:t>ejercicio debo</a:t>
            </a:r>
            <a:br>
              <a:rPr lang="es-MX" sz="5000" dirty="0"/>
            </a:br>
            <a:r>
              <a:rPr lang="es-MX" sz="5000" dirty="0"/>
              <a:t>hacer?</a:t>
            </a:r>
          </a:p>
        </p:txBody>
      </p:sp>
      <p:sp>
        <p:nvSpPr>
          <p:cNvPr id="6" name="Slide Number Placeholder 5">
            <a:extLst>
              <a:ext uri="{FF2B5EF4-FFF2-40B4-BE49-F238E27FC236}">
                <a16:creationId xmlns="" xmlns:a16="http://schemas.microsoft.com/office/drawing/2014/main" id="{F7A6C219-E77D-47F7-9256-86D68B38DA05}"/>
              </a:ext>
            </a:extLst>
          </p:cNvPr>
          <p:cNvSpPr>
            <a:spLocks noGrp="1"/>
          </p:cNvSpPr>
          <p:nvPr>
            <p:ph type="sldNum" sz="quarter" idx="12"/>
          </p:nvPr>
        </p:nvSpPr>
        <p:spPr/>
        <p:txBody>
          <a:bodyPr/>
          <a:lstStyle/>
          <a:p>
            <a:fld id="{3CE5352E-9B9F-4EDC-8769-7FA3D3F814C7}" type="slidenum">
              <a:rPr lang="en-US" smtClean="0">
                <a:solidFill>
                  <a:srgbClr val="96556D">
                    <a:lumMod val="60000"/>
                    <a:lumOff val="40000"/>
                  </a:srgbClr>
                </a:solidFill>
              </a:rPr>
              <a:pPr/>
              <a:t>158</a:t>
            </a:fld>
            <a:endParaRPr lang="en-US" dirty="0">
              <a:solidFill>
                <a:srgbClr val="96556D">
                  <a:lumMod val="60000"/>
                  <a:lumOff val="40000"/>
                </a:srgbClr>
              </a:solidFill>
            </a:endParaRPr>
          </a:p>
        </p:txBody>
      </p:sp>
    </p:spTree>
    <p:extLst>
      <p:ext uri="{BB962C8B-B14F-4D97-AF65-F5344CB8AC3E}">
        <p14:creationId xmlns:p14="http://schemas.microsoft.com/office/powerpoint/2010/main" val="34486845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rain, Hand, Grey, Gray Brain, Brain">
            <a:extLst>
              <a:ext uri="{FF2B5EF4-FFF2-40B4-BE49-F238E27FC236}">
                <a16:creationId xmlns="" xmlns:a16="http://schemas.microsoft.com/office/drawing/2014/main" id="{AC9BF717-79E7-A6E2-27A5-07AE23070646}"/>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 xmlns:a16="http://schemas.microsoft.com/office/drawing/2014/main" id="{22CD4052-CA5C-4234-B1F4-5ADAACA35D45}"/>
              </a:ext>
            </a:extLst>
          </p:cNvPr>
          <p:cNvSpPr>
            <a:spLocks noGrp="1"/>
          </p:cNvSpPr>
          <p:nvPr>
            <p:ph type="title"/>
          </p:nvPr>
        </p:nvSpPr>
        <p:spPr>
          <a:xfrm>
            <a:off x="0" y="5964526"/>
            <a:ext cx="9590088" cy="893474"/>
          </a:xfrm>
        </p:spPr>
        <p:txBody>
          <a:bodyPr/>
          <a:lstStyle/>
          <a:p>
            <a:r>
              <a:rPr lang="es-MX" dirty="0"/>
              <a:t>Un último tipo de ejercicio…..</a:t>
            </a:r>
          </a:p>
        </p:txBody>
      </p:sp>
    </p:spTree>
    <p:extLst>
      <p:ext uri="{BB962C8B-B14F-4D97-AF65-F5344CB8AC3E}">
        <p14:creationId xmlns:p14="http://schemas.microsoft.com/office/powerpoint/2010/main" val="176599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946" name="Picture 2" descr="See the source image"/>
          <p:cNvPicPr>
            <a:picLocks noChangeAspect="1" noChangeArrowheads="1"/>
          </p:cNvPicPr>
          <p:nvPr/>
        </p:nvPicPr>
        <p:blipFill>
          <a:blip r:embed="rId3" cstate="print"/>
          <a:srcRect/>
          <a:stretch>
            <a:fillRect/>
          </a:stretch>
        </p:blipFill>
        <p:spPr bwMode="auto">
          <a:xfrm>
            <a:off x="0" y="0"/>
            <a:ext cx="6786113" cy="4495800"/>
          </a:xfrm>
          <a:prstGeom prst="rect">
            <a:avLst/>
          </a:prstGeom>
          <a:noFill/>
        </p:spPr>
      </p:pic>
      <p:sp>
        <p:nvSpPr>
          <p:cNvPr id="4" name="Title 3">
            <a:extLst>
              <a:ext uri="{FF2B5EF4-FFF2-40B4-BE49-F238E27FC236}">
                <a16:creationId xmlns:a16="http://schemas.microsoft.com/office/drawing/2014/main" xmlns="" id="{49E384DC-DAEE-4E7F-9DD5-4E5066C0652B}"/>
              </a:ext>
            </a:extLst>
          </p:cNvPr>
          <p:cNvSpPr>
            <a:spLocks noGrp="1"/>
          </p:cNvSpPr>
          <p:nvPr>
            <p:ph type="title"/>
          </p:nvPr>
        </p:nvSpPr>
        <p:spPr bwMode="gray"/>
        <p:txBody>
          <a:bodyPr/>
          <a:lstStyle/>
          <a:p>
            <a:r>
              <a:rPr lang="en-US" dirty="0"/>
              <a:t>MEDICINAS</a:t>
            </a:r>
          </a:p>
        </p:txBody>
      </p:sp>
      <p:cxnSp>
        <p:nvCxnSpPr>
          <p:cNvPr id="10" name="Straight Connector 9">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DFE73750-57DB-4A35-85DD-B654E6A29A7C}"/>
              </a:ext>
            </a:extLst>
          </p:cNvPr>
          <p:cNvSpPr>
            <a:spLocks noGrp="1"/>
          </p:cNvSpPr>
          <p:nvPr>
            <p:ph type="body" sz="quarter" idx="14"/>
          </p:nvPr>
        </p:nvSpPr>
        <p:spPr bwMode="gray"/>
        <p:txBody>
          <a:bodyPr/>
          <a:lstStyle/>
          <a:p>
            <a:r>
              <a:rPr lang="es-MX" dirty="0"/>
              <a:t>¡son MUY importantes!</a:t>
            </a:r>
          </a:p>
        </p:txBody>
      </p:sp>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55556"/>
    </mc:Choice>
    <mc:Fallback xmlns="">
      <p:transition spd="slow" advTm="55556"/>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7561E45-D239-48CB-84DA-15A9073C9FFC}"/>
              </a:ext>
            </a:extLst>
          </p:cNvPr>
          <p:cNvSpPr>
            <a:spLocks noGrp="1"/>
          </p:cNvSpPr>
          <p:nvPr>
            <p:ph type="title"/>
          </p:nvPr>
        </p:nvSpPr>
        <p:spPr/>
        <p:txBody>
          <a:bodyPr/>
          <a:lstStyle/>
          <a:p>
            <a:r>
              <a:rPr lang="es-MX"/>
              <a:t>Nuestra mente</a:t>
            </a:r>
          </a:p>
        </p:txBody>
      </p:sp>
      <p:sp>
        <p:nvSpPr>
          <p:cNvPr id="10" name="Text Placeholder 9">
            <a:extLst>
              <a:ext uri="{FF2B5EF4-FFF2-40B4-BE49-F238E27FC236}">
                <a16:creationId xmlns="" xmlns:a16="http://schemas.microsoft.com/office/drawing/2014/main" id="{C34F0E55-6DE0-448B-98CD-696690C01991}"/>
              </a:ext>
            </a:extLst>
          </p:cNvPr>
          <p:cNvSpPr>
            <a:spLocks noGrp="1"/>
          </p:cNvSpPr>
          <p:nvPr>
            <p:ph type="body" idx="1"/>
          </p:nvPr>
        </p:nvSpPr>
        <p:spPr>
          <a:xfrm>
            <a:off x="8494800" y="4569167"/>
            <a:ext cx="1908000" cy="334918"/>
          </a:xfrm>
        </p:spPr>
        <p:txBody>
          <a:bodyPr>
            <a:normAutofit/>
          </a:bodyPr>
          <a:lstStyle/>
          <a:p>
            <a:r>
              <a:rPr lang="es-MX"/>
              <a:t>Lectura</a:t>
            </a:r>
          </a:p>
        </p:txBody>
      </p:sp>
      <p:sp>
        <p:nvSpPr>
          <p:cNvPr id="13" name="Text Placeholder 12">
            <a:extLst>
              <a:ext uri="{FF2B5EF4-FFF2-40B4-BE49-F238E27FC236}">
                <a16:creationId xmlns="" xmlns:a16="http://schemas.microsoft.com/office/drawing/2014/main" id="{848E41B0-B40D-4298-B174-8442CFF11C4B}"/>
              </a:ext>
            </a:extLst>
          </p:cNvPr>
          <p:cNvSpPr>
            <a:spLocks noGrp="1"/>
          </p:cNvSpPr>
          <p:nvPr>
            <p:ph type="body" idx="37"/>
          </p:nvPr>
        </p:nvSpPr>
        <p:spPr/>
        <p:txBody>
          <a:bodyPr/>
          <a:lstStyle/>
          <a:p>
            <a:r>
              <a:rPr lang="es-MX"/>
              <a:t>Aprendizaje</a:t>
            </a:r>
          </a:p>
        </p:txBody>
      </p:sp>
      <p:sp>
        <p:nvSpPr>
          <p:cNvPr id="16" name="Text Placeholder 15">
            <a:extLst>
              <a:ext uri="{FF2B5EF4-FFF2-40B4-BE49-F238E27FC236}">
                <a16:creationId xmlns="" xmlns:a16="http://schemas.microsoft.com/office/drawing/2014/main" id="{6F7C7FA4-F4BD-4ADD-82C4-4A233527A29B}"/>
              </a:ext>
            </a:extLst>
          </p:cNvPr>
          <p:cNvSpPr>
            <a:spLocks noGrp="1"/>
          </p:cNvSpPr>
          <p:nvPr>
            <p:ph type="body" idx="41"/>
          </p:nvPr>
        </p:nvSpPr>
        <p:spPr>
          <a:xfrm>
            <a:off x="1918879" y="4540592"/>
            <a:ext cx="1908000" cy="334918"/>
          </a:xfrm>
        </p:spPr>
        <p:txBody>
          <a:bodyPr>
            <a:normAutofit/>
          </a:bodyPr>
          <a:lstStyle/>
          <a:p>
            <a:r>
              <a:rPr lang="es-MX"/>
              <a:t>Juegos </a:t>
            </a:r>
          </a:p>
        </p:txBody>
      </p:sp>
      <p:pic>
        <p:nvPicPr>
          <p:cNvPr id="11" name="Picture 4" descr="Kindle, Ereader, Tablet, E-Reader, Ebook">
            <a:extLst>
              <a:ext uri="{FF2B5EF4-FFF2-40B4-BE49-F238E27FC236}">
                <a16:creationId xmlns="" xmlns:a16="http://schemas.microsoft.com/office/drawing/2014/main" id="{E8B113E6-8CDB-8792-41A4-4892789EF1AC}"/>
              </a:ext>
            </a:extLst>
          </p:cNvPr>
          <p:cNvPicPr>
            <a:picLocks noGrp="1" noChangeAspect="1" noChangeArrowheads="1"/>
          </p:cNvPicPr>
          <p:nvPr>
            <p:ph type="pic" sz="quarter" idx="49"/>
          </p:nvPr>
        </p:nvPicPr>
        <p:blipFill>
          <a:blip r:embed="rId3">
            <a:extLst>
              <a:ext uri="{28A0092B-C50C-407E-A947-70E740481C1C}">
                <a14:useLocalDpi xmlns:a14="http://schemas.microsoft.com/office/drawing/2010/main" val="0"/>
              </a:ext>
            </a:extLst>
          </a:blip>
          <a:srcRect l="16535" r="16535"/>
          <a:stretch>
            <a:fillRect/>
          </a:stretch>
        </p:blipFill>
        <p:spPr bwMode="auto">
          <a:xfrm>
            <a:off x="4657969" y="1613512"/>
            <a:ext cx="367628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7" descr="stress.jpg">
            <a:extLst>
              <a:ext uri="{FF2B5EF4-FFF2-40B4-BE49-F238E27FC236}">
                <a16:creationId xmlns="" xmlns:a16="http://schemas.microsoft.com/office/drawing/2014/main" id="{7FBAB73C-8794-36FC-6F79-967824F93255}"/>
              </a:ext>
            </a:extLst>
          </p:cNvPr>
          <p:cNvPicPr>
            <a:picLocks noGrp="1" noChangeAspect="1"/>
          </p:cNvPicPr>
          <p:nvPr>
            <p:ph type="pic" sz="quarter" idx="50"/>
          </p:nvPr>
        </p:nvPicPr>
        <p:blipFill>
          <a:blip r:embed="rId4"/>
          <a:srcRect l="21875" r="21875"/>
          <a:stretch>
            <a:fillRect/>
          </a:stretch>
        </p:blipFill>
        <p:spPr>
          <a:xfrm>
            <a:off x="1819015" y="1613512"/>
            <a:ext cx="2865863" cy="2743200"/>
          </a:xfrm>
        </p:spPr>
      </p:pic>
      <p:pic>
        <p:nvPicPr>
          <p:cNvPr id="14" name="Picture 2" descr="Reading, Book, Girl, Woman, Sunshine">
            <a:extLst>
              <a:ext uri="{FF2B5EF4-FFF2-40B4-BE49-F238E27FC236}">
                <a16:creationId xmlns="" xmlns:a16="http://schemas.microsoft.com/office/drawing/2014/main" id="{1769C321-B1C9-BFF0-B403-A60C4325C19E}"/>
              </a:ext>
            </a:extLst>
          </p:cNvPr>
          <p:cNvPicPr>
            <a:picLocks noGrp="1" noChangeAspect="1" noChangeArrowheads="1"/>
          </p:cNvPicPr>
          <p:nvPr>
            <p:ph type="pic" sz="quarter" idx="51"/>
          </p:nvPr>
        </p:nvPicPr>
        <p:blipFill>
          <a:blip r:embed="rId5">
            <a:extLst>
              <a:ext uri="{28A0092B-C50C-407E-A947-70E740481C1C}">
                <a14:useLocalDpi xmlns:a14="http://schemas.microsoft.com/office/drawing/2010/main" val="0"/>
              </a:ext>
            </a:extLst>
          </a:blip>
          <a:srcRect l="16667" r="16667"/>
          <a:stretch>
            <a:fillRect/>
          </a:stretch>
        </p:blipFill>
        <p:spPr bwMode="auto">
          <a:xfrm>
            <a:off x="7861608" y="1613512"/>
            <a:ext cx="286586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628172"/>
      </p:ext>
    </p:extLst>
  </p:cSld>
  <p:clrMapOvr>
    <a:masterClrMapping/>
  </p:clrMapOvr>
  <p:transition advTm="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wimming, Swimmer, Pool, Race">
            <a:extLst>
              <a:ext uri="{FF2B5EF4-FFF2-40B4-BE49-F238E27FC236}">
                <a16:creationId xmlns="" xmlns:a16="http://schemas.microsoft.com/office/drawing/2014/main" id="{8A5F1637-5B63-2F7B-AF80-A7C50ED0E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136" b="8136"/>
          <a:stretch>
            <a:fillRect/>
          </a:stretch>
        </p:blipFill>
        <p:spPr bwMode="auto">
          <a:xfrm>
            <a:off x="0" y="-1"/>
            <a:ext cx="1219603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 xmlns:a16="http://schemas.microsoft.com/office/drawing/2014/main" id="{BA1A0A4F-F62B-4411-8D3E-82A00A1F480D}"/>
              </a:ext>
            </a:extLst>
          </p:cNvPr>
          <p:cNvSpPr>
            <a:spLocks noGrp="1"/>
          </p:cNvSpPr>
          <p:nvPr>
            <p:ph type="ctrTitle"/>
          </p:nvPr>
        </p:nvSpPr>
        <p:spPr>
          <a:xfrm>
            <a:off x="581387" y="271909"/>
            <a:ext cx="11274552" cy="1348720"/>
          </a:xfrm>
        </p:spPr>
        <p:txBody>
          <a:bodyPr/>
          <a:lstStyle/>
          <a:p>
            <a:r>
              <a:rPr lang="es-MX" dirty="0"/>
              <a:t>¡Siga siempre mejorando!</a:t>
            </a:r>
          </a:p>
        </p:txBody>
      </p:sp>
    </p:spTree>
    <p:extLst>
      <p:ext uri="{BB962C8B-B14F-4D97-AF65-F5344CB8AC3E}">
        <p14:creationId xmlns:p14="http://schemas.microsoft.com/office/powerpoint/2010/main" val="18248774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Referencias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srgbClr val="3F5779"/>
                </a:solidFill>
                <a:latin typeface="Tahoma" panose="020B0604030504040204" pitchFamily="34" charset="0"/>
                <a:ea typeface="Tahoma" panose="020B0604030504040204" pitchFamily="34" charset="0"/>
                <a:cs typeface="Tahoma" panose="020B0604030504040204" pitchFamily="34" charset="0"/>
              </a:rPr>
              <a:pPr/>
              <a:t>162</a:t>
            </a:fld>
            <a:endParaRPr lang="en-US" sz="1500" dirty="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785652"/>
          </a:xfrm>
          <a:prstGeom prst="rect">
            <a:avLst/>
          </a:prstGeom>
          <a:noFill/>
        </p:spPr>
        <p:txBody>
          <a:bodyPr wrap="square" rtlCol="0">
            <a:spAutoFit/>
          </a:bodyPr>
          <a:lstStyle/>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Amanat, S., Ghahri, S., Dianatinasab, A., Fararouei, M., &amp; Dianatinasab, M. (2020). Exercise and Type 2 Diabetes. Advances in experimental medicine and biology, 1228, 91–105.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American Diabetes Association (2010). Diagnosis and classification of diabetes mellitus. Diabetes care, 33 Suppl 1(Suppl 1), S62–S69.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Colberg, S. R., Sigal, R. J., Fernhall, B., Regensteiner, J. G., Blissmer, B. J., Rubin, R. R., Chasan-Taber, L., Albright, A. L., Braun, B., American College of Sports Medicine, &amp; American Diabetes Association (2010). Exercise and type 2 diabetes: the American College of Sports Medicine and the American Diabetes Association: joint position statement. Diabetes care, 33(12), e147–e167.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Get active! (2022, January 28). Centers for Disease Control and Prevention. https://www.cdc.gov/diabetes/managing/active.html </a:t>
            </a:r>
          </a:p>
          <a:p>
            <a:endParaRPr lang="en-US" sz="1600" dirty="0" smtClean="0">
              <a:solidFill>
                <a:srgbClr val="3F5779"/>
              </a:solidFill>
            </a:endParaRPr>
          </a:p>
          <a:p>
            <a:r>
              <a:rPr lang="en-US" sz="1600" dirty="0" smtClean="0">
                <a:solidFill>
                  <a:srgbClr val="3F5779"/>
                </a:solidFill>
              </a:rPr>
              <a:t>- </a:t>
            </a:r>
            <a:r>
              <a:rPr lang="en-US" sz="1600" dirty="0">
                <a:solidFill>
                  <a:srgbClr val="3F5779"/>
                </a:solidFill>
              </a:rPr>
              <a:t>Kirwan, J. P., Sacks, J., &amp; Nieuwoudt, S. (2017). The essential role of exercise in the management of type 2 diabetes. Cleveland Clinic journal of medicine, 84(7 Suppl 1), S15–S21. </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3F5779"/>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5497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2E309C8-E873-0848-A227-ABC321706FF2}"/>
              </a:ext>
            </a:extLst>
          </p:cNvPr>
          <p:cNvPicPr>
            <a:picLocks noChangeAspect="1"/>
          </p:cNvPicPr>
          <p:nvPr/>
        </p:nvPicPr>
        <p:blipFill rotWithShape="1">
          <a:blip r:embed="rId3">
            <a:extLst>
              <a:ext uri="{28A0092B-C50C-407E-A947-70E740481C1C}">
                <a14:useLocalDpi xmlns:a14="http://schemas.microsoft.com/office/drawing/2010/main" val="0"/>
              </a:ext>
            </a:extLst>
          </a:blip>
          <a:srcRect r="18777" b="1"/>
          <a:stretch/>
        </p:blipFill>
        <p:spPr>
          <a:xfrm>
            <a:off x="2787418" y="975"/>
            <a:ext cx="9401433" cy="6858000"/>
          </a:xfrm>
          <a:prstGeom prst="rect">
            <a:avLst/>
          </a:prstGeom>
        </p:spPr>
      </p:pic>
      <p:pic>
        <p:nvPicPr>
          <p:cNvPr id="11" name="Picture 10">
            <a:extLst>
              <a:ext uri="{FF2B5EF4-FFF2-40B4-BE49-F238E27FC236}">
                <a16:creationId xmlns:a16="http://schemas.microsoft.com/office/drawing/2014/main" xmlns="" id="{DBAB0B9D-0512-4B11-8859-8F1AB063E9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0" y="10"/>
            <a:ext cx="12191980" cy="6857990"/>
          </a:xfrm>
          <a:custGeom>
            <a:avLst/>
            <a:gdLst/>
            <a:ahLst/>
            <a:cxnLst/>
            <a:rect l="l" t="t" r="r" b="b"/>
            <a:pathLst>
              <a:path w="12192000" h="6858000">
                <a:moveTo>
                  <a:pt x="10767920" y="0"/>
                </a:moveTo>
                <a:lnTo>
                  <a:pt x="12192000" y="0"/>
                </a:lnTo>
                <a:lnTo>
                  <a:pt x="12192000" y="927417"/>
                </a:lnTo>
                <a:lnTo>
                  <a:pt x="12082763" y="823269"/>
                </a:lnTo>
                <a:cubicBezTo>
                  <a:pt x="11719580" y="493176"/>
                  <a:pt x="11300738" y="223239"/>
                  <a:pt x="10841978" y="29200"/>
                </a:cubicBezTo>
                <a:close/>
                <a:moveTo>
                  <a:pt x="6012882" y="0"/>
                </a:moveTo>
                <a:lnTo>
                  <a:pt x="7504417" y="0"/>
                </a:lnTo>
                <a:lnTo>
                  <a:pt x="7430359" y="29200"/>
                </a:lnTo>
                <a:cubicBezTo>
                  <a:pt x="5857467" y="694478"/>
                  <a:pt x="4753816" y="2251936"/>
                  <a:pt x="4753816" y="4067166"/>
                </a:cubicBezTo>
                <a:cubicBezTo>
                  <a:pt x="4753816" y="5126051"/>
                  <a:pt x="5129364" y="6097221"/>
                  <a:pt x="5754532" y="6854750"/>
                </a:cubicBezTo>
                <a:lnTo>
                  <a:pt x="5757486" y="6858000"/>
                </a:lnTo>
                <a:lnTo>
                  <a:pt x="4830677" y="6858000"/>
                </a:lnTo>
                <a:lnTo>
                  <a:pt x="4745134" y="6724465"/>
                </a:lnTo>
                <a:cubicBezTo>
                  <a:pt x="4274836" y="5949876"/>
                  <a:pt x="4004010" y="5040579"/>
                  <a:pt x="4004010" y="4067979"/>
                </a:cubicBezTo>
                <a:cubicBezTo>
                  <a:pt x="4004010" y="2476453"/>
                  <a:pt x="4729195" y="1054430"/>
                  <a:pt x="5866922" y="114788"/>
                </a:cubicBezTo>
                <a:close/>
                <a:moveTo>
                  <a:pt x="0" y="0"/>
                </a:moveTo>
                <a:lnTo>
                  <a:pt x="4336230" y="0"/>
                </a:lnTo>
                <a:lnTo>
                  <a:pt x="4279837" y="65151"/>
                </a:lnTo>
                <a:cubicBezTo>
                  <a:pt x="3384436" y="1150943"/>
                  <a:pt x="2846555" y="2542953"/>
                  <a:pt x="2846555" y="4060687"/>
                </a:cubicBezTo>
                <a:cubicBezTo>
                  <a:pt x="2846555" y="5036374"/>
                  <a:pt x="3068843" y="5960103"/>
                  <a:pt x="3465501" y="6783922"/>
                </a:cubicBezTo>
                <a:lnTo>
                  <a:pt x="3503413" y="6858000"/>
                </a:lnTo>
                <a:lnTo>
                  <a:pt x="0" y="6858000"/>
                </a:lnTo>
                <a:close/>
              </a:path>
            </a:pathLst>
          </a:custGeom>
        </p:spPr>
      </p:pic>
      <p:sp>
        <p:nvSpPr>
          <p:cNvPr id="54" name="Freeform 95">
            <a:extLst>
              <a:ext uri="{FF2B5EF4-FFF2-40B4-BE49-F238E27FC236}">
                <a16:creationId xmlns:a16="http://schemas.microsoft.com/office/drawing/2014/main" xmlns="" id="{5EFCEEFE-DD72-4E23-A203-092AB1A62E4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846555" y="-18287"/>
            <a:ext cx="9373908" cy="6920069"/>
          </a:xfrm>
          <a:custGeom>
            <a:avLst/>
            <a:gdLst>
              <a:gd name="connsiteX0" fmla="*/ 9363722 w 9373908"/>
              <a:gd name="connsiteY0" fmla="*/ 0 h 6920069"/>
              <a:gd name="connsiteX1" fmla="*/ 9373908 w 9373908"/>
              <a:gd name="connsiteY1" fmla="*/ 0 h 6920069"/>
              <a:gd name="connsiteX2" fmla="*/ 9373908 w 9373908"/>
              <a:gd name="connsiteY2" fmla="*/ 8011 h 6920069"/>
              <a:gd name="connsiteX3" fmla="*/ 4704244 w 9373908"/>
              <a:gd name="connsiteY3" fmla="*/ 0 h 6920069"/>
              <a:gd name="connsiteX4" fmla="*/ 7874983 w 9373908"/>
              <a:gd name="connsiteY4" fmla="*/ 0 h 6920069"/>
              <a:gd name="connsiteX5" fmla="*/ 7995423 w 9373908"/>
              <a:gd name="connsiteY5" fmla="*/ 47488 h 6920069"/>
              <a:gd name="connsiteX6" fmla="*/ 9236208 w 9373908"/>
              <a:gd name="connsiteY6" fmla="*/ 841557 h 6920069"/>
              <a:gd name="connsiteX7" fmla="*/ 9373908 w 9373908"/>
              <a:gd name="connsiteY7" fmla="*/ 972842 h 6920069"/>
              <a:gd name="connsiteX8" fmla="*/ 9373908 w 9373908"/>
              <a:gd name="connsiteY8" fmla="*/ 6920069 h 6920069"/>
              <a:gd name="connsiteX9" fmla="*/ 2950722 w 9373908"/>
              <a:gd name="connsiteY9" fmla="*/ 6920069 h 6920069"/>
              <a:gd name="connsiteX10" fmla="*/ 2907977 w 9373908"/>
              <a:gd name="connsiteY10" fmla="*/ 6873037 h 6920069"/>
              <a:gd name="connsiteX11" fmla="*/ 1907260 w 9373908"/>
              <a:gd name="connsiteY11" fmla="*/ 4085454 h 6920069"/>
              <a:gd name="connsiteX12" fmla="*/ 4583804 w 9373908"/>
              <a:gd name="connsiteY12" fmla="*/ 47488 h 6920069"/>
              <a:gd name="connsiteX13" fmla="*/ 1505505 w 9373908"/>
              <a:gd name="connsiteY13" fmla="*/ 0 h 6920069"/>
              <a:gd name="connsiteX14" fmla="*/ 3189581 w 9373908"/>
              <a:gd name="connsiteY14" fmla="*/ 0 h 6920069"/>
              <a:gd name="connsiteX15" fmla="*/ 3020368 w 9373908"/>
              <a:gd name="connsiteY15" fmla="*/ 133076 h 6920069"/>
              <a:gd name="connsiteX16" fmla="*/ 1157455 w 9373908"/>
              <a:gd name="connsiteY16" fmla="*/ 4086267 h 6920069"/>
              <a:gd name="connsiteX17" fmla="*/ 1898579 w 9373908"/>
              <a:gd name="connsiteY17" fmla="*/ 6742753 h 6920069"/>
              <a:gd name="connsiteX18" fmla="*/ 2012168 w 9373908"/>
              <a:gd name="connsiteY18" fmla="*/ 6920069 h 6920069"/>
              <a:gd name="connsiteX19" fmla="*/ 679265 w 9373908"/>
              <a:gd name="connsiteY19" fmla="*/ 6920069 h 6920069"/>
              <a:gd name="connsiteX20" fmla="*/ 618946 w 9373908"/>
              <a:gd name="connsiteY20" fmla="*/ 6802210 h 6920069"/>
              <a:gd name="connsiteX21" fmla="*/ 0 w 9373908"/>
              <a:gd name="connsiteY21" fmla="*/ 4078975 h 6920069"/>
              <a:gd name="connsiteX22" fmla="*/ 1433282 w 9373908"/>
              <a:gd name="connsiteY22" fmla="*/ 83440 h 69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73908" h="6920069">
                <a:moveTo>
                  <a:pt x="9363722" y="0"/>
                </a:moveTo>
                <a:lnTo>
                  <a:pt x="9373908" y="0"/>
                </a:lnTo>
                <a:lnTo>
                  <a:pt x="9373908" y="8011"/>
                </a:lnTo>
                <a:close/>
                <a:moveTo>
                  <a:pt x="4704244" y="0"/>
                </a:moveTo>
                <a:lnTo>
                  <a:pt x="7874983" y="0"/>
                </a:lnTo>
                <a:lnTo>
                  <a:pt x="7995423" y="47488"/>
                </a:lnTo>
                <a:cubicBezTo>
                  <a:pt x="8454183" y="241528"/>
                  <a:pt x="8873025" y="511464"/>
                  <a:pt x="9236208" y="841557"/>
                </a:cubicBezTo>
                <a:lnTo>
                  <a:pt x="9373908" y="972842"/>
                </a:lnTo>
                <a:lnTo>
                  <a:pt x="9373908" y="6920069"/>
                </a:lnTo>
                <a:lnTo>
                  <a:pt x="2950722" y="6920069"/>
                </a:lnTo>
                <a:lnTo>
                  <a:pt x="2907977" y="6873037"/>
                </a:lnTo>
                <a:cubicBezTo>
                  <a:pt x="2282808" y="6115509"/>
                  <a:pt x="1907260" y="5144339"/>
                  <a:pt x="1907260" y="4085454"/>
                </a:cubicBezTo>
                <a:cubicBezTo>
                  <a:pt x="1907260" y="2270224"/>
                  <a:pt x="3010912" y="712766"/>
                  <a:pt x="4583804" y="47488"/>
                </a:cubicBezTo>
                <a:close/>
                <a:moveTo>
                  <a:pt x="1505505" y="0"/>
                </a:moveTo>
                <a:lnTo>
                  <a:pt x="3189581" y="0"/>
                </a:lnTo>
                <a:lnTo>
                  <a:pt x="3020368" y="133076"/>
                </a:lnTo>
                <a:cubicBezTo>
                  <a:pt x="1882640" y="1072718"/>
                  <a:pt x="1157455" y="2494741"/>
                  <a:pt x="1157455" y="4086267"/>
                </a:cubicBezTo>
                <a:cubicBezTo>
                  <a:pt x="1157455" y="5058867"/>
                  <a:pt x="1428281" y="5968164"/>
                  <a:pt x="1898579" y="6742753"/>
                </a:cubicBezTo>
                <a:lnTo>
                  <a:pt x="2012168" y="6920069"/>
                </a:lnTo>
                <a:lnTo>
                  <a:pt x="679265" y="6920069"/>
                </a:lnTo>
                <a:lnTo>
                  <a:pt x="618946" y="6802210"/>
                </a:lnTo>
                <a:cubicBezTo>
                  <a:pt x="222288" y="5978391"/>
                  <a:pt x="0" y="5054662"/>
                  <a:pt x="0" y="4078975"/>
                </a:cubicBezTo>
                <a:cubicBezTo>
                  <a:pt x="0" y="2561242"/>
                  <a:pt x="537881" y="1169231"/>
                  <a:pt x="1433282" y="83440"/>
                </a:cubicBezTo>
                <a:close/>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56" name="Freeform 5">
            <a:extLst>
              <a:ext uri="{FF2B5EF4-FFF2-40B4-BE49-F238E27FC236}">
                <a16:creationId xmlns:a16="http://schemas.microsoft.com/office/drawing/2014/main" xmlns="" id="{2A73F40A-89D3-430B-96F3-4FFB3CCFB7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lumMod val="85000"/>
              <a:lumOff val="15000"/>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algn="ctr">
              <a:spcAft>
                <a:spcPts val="1000"/>
              </a:spcAft>
              <a:buClr>
                <a:prstClr val="white"/>
              </a:buClr>
              <a:buSzPct val="100000"/>
              <a:buFont typeface="Arial"/>
              <a:buNone/>
              <a:defRPr/>
            </a:pPr>
            <a:endParaRPr lang="en-US" sz="1600" cap="all">
              <a:solidFill>
                <a:prstClr val="white"/>
              </a:solidFill>
            </a:endParaRPr>
          </a:p>
        </p:txBody>
      </p:sp>
      <p:sp>
        <p:nvSpPr>
          <p:cNvPr id="2" name="Title 1">
            <a:extLst>
              <a:ext uri="{FF2B5EF4-FFF2-40B4-BE49-F238E27FC236}">
                <a16:creationId xmlns:a16="http://schemas.microsoft.com/office/drawing/2014/main" xmlns="" id="{712A5203-E220-4AFC-AA05-C3EC177066D3}"/>
              </a:ext>
            </a:extLst>
          </p:cNvPr>
          <p:cNvSpPr>
            <a:spLocks noGrp="1"/>
          </p:cNvSpPr>
          <p:nvPr>
            <p:ph type="title"/>
          </p:nvPr>
        </p:nvSpPr>
        <p:spPr>
          <a:xfrm>
            <a:off x="7740087" y="3441747"/>
            <a:ext cx="3913650" cy="2685831"/>
          </a:xfrm>
        </p:spPr>
        <p:txBody>
          <a:bodyPr vert="horz" lIns="91440" tIns="45720" rIns="91440" bIns="45720" rtlCol="0" anchor="b">
            <a:normAutofit fontScale="90000"/>
          </a:bodyPr>
          <a:lstStyle/>
          <a:p>
            <a:r>
              <a:rPr lang="es-MX" sz="6100" kern="1200" dirty="0">
                <a:solidFill>
                  <a:schemeClr val="tx1"/>
                </a:solidFill>
                <a:latin typeface="+mj-lt"/>
                <a:ea typeface="+mj-ea"/>
                <a:cs typeface="+mj-cs"/>
              </a:rPr>
              <a:t>Tabaquismo,</a:t>
            </a:r>
            <a:br>
              <a:rPr lang="es-MX" sz="6100" kern="1200" dirty="0">
                <a:solidFill>
                  <a:schemeClr val="tx1"/>
                </a:solidFill>
                <a:latin typeface="+mj-lt"/>
                <a:ea typeface="+mj-ea"/>
                <a:cs typeface="+mj-cs"/>
              </a:rPr>
            </a:br>
            <a:r>
              <a:rPr lang="es-MX" sz="6100" kern="1200" dirty="0">
                <a:solidFill>
                  <a:schemeClr val="tx1"/>
                </a:solidFill>
                <a:latin typeface="+mj-lt"/>
                <a:ea typeface="+mj-ea"/>
                <a:cs typeface="+mj-cs"/>
              </a:rPr>
              <a:t>Alcohol y</a:t>
            </a:r>
            <a:br>
              <a:rPr lang="es-MX" sz="6100" kern="1200" dirty="0">
                <a:solidFill>
                  <a:schemeClr val="tx1"/>
                </a:solidFill>
                <a:latin typeface="+mj-lt"/>
                <a:ea typeface="+mj-ea"/>
                <a:cs typeface="+mj-cs"/>
              </a:rPr>
            </a:br>
            <a:r>
              <a:rPr lang="es-MX" sz="6100" kern="1200" dirty="0">
                <a:solidFill>
                  <a:schemeClr val="tx1"/>
                </a:solidFill>
                <a:latin typeface="+mj-lt"/>
                <a:ea typeface="+mj-ea"/>
                <a:cs typeface="+mj-cs"/>
              </a:rPr>
              <a:t>diabetes</a:t>
            </a:r>
            <a:r>
              <a:rPr lang="es-MX" kern="1200" dirty="0">
                <a:solidFill>
                  <a:schemeClr val="tx1"/>
                </a:solidFill>
                <a:latin typeface="+mj-lt"/>
                <a:ea typeface="+mj-ea"/>
                <a:cs typeface="+mj-cs"/>
              </a:rPr>
              <a:t/>
            </a:r>
            <a:br>
              <a:rPr lang="es-MX" kern="1200" dirty="0">
                <a:solidFill>
                  <a:schemeClr val="tx1"/>
                </a:solidFill>
                <a:latin typeface="+mj-lt"/>
                <a:ea typeface="+mj-ea"/>
                <a:cs typeface="+mj-cs"/>
              </a:rPr>
            </a:br>
            <a:r>
              <a:rPr lang="es-MX" kern="1200" dirty="0">
                <a:solidFill>
                  <a:schemeClr val="tx1"/>
                </a:solidFill>
                <a:latin typeface="+mj-lt"/>
                <a:ea typeface="+mj-ea"/>
                <a:cs typeface="+mj-cs"/>
              </a:rPr>
              <a:t/>
            </a:r>
            <a:br>
              <a:rPr lang="es-MX" kern="1200" dirty="0">
                <a:solidFill>
                  <a:schemeClr val="tx1"/>
                </a:solidFill>
                <a:latin typeface="+mj-lt"/>
                <a:ea typeface="+mj-ea"/>
                <a:cs typeface="+mj-cs"/>
              </a:rPr>
            </a:br>
            <a:r>
              <a:rPr lang="es-MX" kern="1200" dirty="0">
                <a:solidFill>
                  <a:schemeClr val="tx1"/>
                </a:solidFill>
                <a:latin typeface="+mj-lt"/>
                <a:ea typeface="+mj-ea"/>
                <a:cs typeface="+mj-cs"/>
              </a:rPr>
              <a:t>Mes 9</a:t>
            </a:r>
          </a:p>
        </p:txBody>
      </p:sp>
    </p:spTree>
    <p:extLst>
      <p:ext uri="{BB962C8B-B14F-4D97-AF65-F5344CB8AC3E}">
        <p14:creationId xmlns:p14="http://schemas.microsoft.com/office/powerpoint/2010/main" val="19203697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xmlns="" id="{2A0E4E09-FC02-4ADC-951A-3FFA90B6FE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descr="A picture containing indoor&#10;&#10;Description automatically generated">
            <a:extLst>
              <a:ext uri="{FF2B5EF4-FFF2-40B4-BE49-F238E27FC236}">
                <a16:creationId xmlns:a16="http://schemas.microsoft.com/office/drawing/2014/main" xmlns="" id="{4C20EDC6-1B8B-4E4F-A292-8B3D94555889}"/>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r="11794" b="1"/>
          <a:stretch/>
        </p:blipFill>
        <p:spPr>
          <a:xfrm>
            <a:off x="3132160" y="1021"/>
            <a:ext cx="9059839" cy="6855958"/>
          </a:xfrm>
          <a:prstGeom prst="rect">
            <a:avLst/>
          </a:prstGeom>
        </p:spPr>
      </p:pic>
      <p:sp>
        <p:nvSpPr>
          <p:cNvPr id="4" name="Title 3">
            <a:extLst>
              <a:ext uri="{FF2B5EF4-FFF2-40B4-BE49-F238E27FC236}">
                <a16:creationId xmlns:a16="http://schemas.microsoft.com/office/drawing/2014/main" xmlns="" id="{1E72DB76-9569-433B-B796-3DEC5CE3EAD1}"/>
              </a:ext>
            </a:extLst>
          </p:cNvPr>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b="1" kern="1200" dirty="0" err="1">
                <a:latin typeface="+mj-lt"/>
                <a:ea typeface="+mj-ea"/>
                <a:cs typeface="+mj-cs"/>
              </a:rPr>
              <a:t>Factores</a:t>
            </a:r>
            <a:r>
              <a:rPr lang="en-US" sz="6600" b="1" kern="1200" dirty="0">
                <a:latin typeface="+mj-lt"/>
                <a:ea typeface="+mj-ea"/>
                <a:cs typeface="+mj-cs"/>
              </a:rPr>
              <a:t> de </a:t>
            </a:r>
            <a:r>
              <a:rPr lang="en-US" sz="6600" b="1" kern="1200" dirty="0" err="1">
                <a:latin typeface="+mj-lt"/>
                <a:ea typeface="+mj-ea"/>
                <a:cs typeface="+mj-cs"/>
              </a:rPr>
              <a:t>Riesgo</a:t>
            </a:r>
            <a:endParaRPr lang="en-US" sz="6600" b="1" kern="1200" dirty="0">
              <a:latin typeface="+mj-lt"/>
              <a:ea typeface="+mj-ea"/>
              <a:cs typeface="+mj-cs"/>
            </a:endParaRPr>
          </a:p>
        </p:txBody>
      </p:sp>
      <p:sp>
        <p:nvSpPr>
          <p:cNvPr id="62" name="Freeform: Shape 61">
            <a:extLst>
              <a:ext uri="{FF2B5EF4-FFF2-40B4-BE49-F238E27FC236}">
                <a16:creationId xmlns:a16="http://schemas.microsoft.com/office/drawing/2014/main" xmlns="" id="{9453FF84-60C1-4EA8-B49B-1B8C2D0C58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7" name="Picture 6">
            <a:extLst>
              <a:ext uri="{FF2B5EF4-FFF2-40B4-BE49-F238E27FC236}">
                <a16:creationId xmlns:a16="http://schemas.microsoft.com/office/drawing/2014/main" xmlns="" id="{6A87BCC2-407E-43D3-95CD-7D794A6A36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6870834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BGRectangle">
            <a:extLst>
              <a:ext uri="{FF2B5EF4-FFF2-40B4-BE49-F238E27FC236}">
                <a16:creationId xmlns:a16="http://schemas.microsoft.com/office/drawing/2014/main" xmlns="" id="{F1611BA9-268A-49A6-84F8-FC91536686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2" name="Rectangle 91">
            <a:extLst>
              <a:ext uri="{FF2B5EF4-FFF2-40B4-BE49-F238E27FC236}">
                <a16:creationId xmlns:a16="http://schemas.microsoft.com/office/drawing/2014/main" xmlns=""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descr="Illuminating smoke on a black background">
            <a:extLst>
              <a:ext uri="{FF2B5EF4-FFF2-40B4-BE49-F238E27FC236}">
                <a16:creationId xmlns:a16="http://schemas.microsoft.com/office/drawing/2014/main" xmlns="" id="{A8C83EE5-7FDA-0D8B-8C42-491B058C9D07}"/>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8AD439A9-1920-49BD-B6DA-EAC6329ACBAE}"/>
              </a:ext>
            </a:extLst>
          </p:cNvPr>
          <p:cNvSpPr>
            <a:spLocks noGrp="1"/>
          </p:cNvSpPr>
          <p:nvPr>
            <p:ph type="title"/>
          </p:nvPr>
        </p:nvSpPr>
        <p:spPr>
          <a:xfrm>
            <a:off x="4387349" y="1200152"/>
            <a:ext cx="6897171" cy="4457696"/>
          </a:xfrm>
          <a:prstGeom prst="ellipse">
            <a:avLst/>
          </a:prstGeom>
        </p:spPr>
        <p:txBody>
          <a:bodyPr vert="horz" lIns="91440" tIns="45720" rIns="91440" bIns="45720" rtlCol="0" anchor="ctr">
            <a:normAutofit/>
          </a:bodyPr>
          <a:lstStyle/>
          <a:p>
            <a:r>
              <a:rPr lang="en-US" sz="7400" dirty="0">
                <a:solidFill>
                  <a:srgbClr val="FFFFFF"/>
                </a:solidFill>
              </a:rPr>
              <a:t>¿</a:t>
            </a:r>
            <a:r>
              <a:rPr lang="en-US" sz="7400" dirty="0" err="1">
                <a:solidFill>
                  <a:srgbClr val="FFFFFF"/>
                </a:solidFill>
              </a:rPr>
              <a:t>qué</a:t>
            </a:r>
            <a:r>
              <a:rPr lang="en-US" sz="7400" dirty="0">
                <a:solidFill>
                  <a:srgbClr val="FFFFFF"/>
                </a:solidFill>
              </a:rPr>
              <a:t> </a:t>
            </a:r>
            <a:r>
              <a:rPr lang="en-US" sz="7400" dirty="0" err="1">
                <a:solidFill>
                  <a:srgbClr val="FFFFFF"/>
                </a:solidFill>
              </a:rPr>
              <a:t>contiene</a:t>
            </a:r>
            <a:r>
              <a:rPr lang="en-US" sz="7400" dirty="0">
                <a:solidFill>
                  <a:srgbClr val="FFFFFF"/>
                </a:solidFill>
              </a:rPr>
              <a:t> un cigarillo?</a:t>
            </a:r>
          </a:p>
        </p:txBody>
      </p:sp>
      <p:sp>
        <p:nvSpPr>
          <p:cNvPr id="94" name="!!Line">
            <a:extLst>
              <a:ext uri="{FF2B5EF4-FFF2-40B4-BE49-F238E27FC236}">
                <a16:creationId xmlns:a16="http://schemas.microsoft.com/office/drawing/2014/main" xmlns="" id="{1825D5AF-D278-4D9A-A4F5-A1A1D35076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359156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825AC39-5F85-4CAA-8A81-A1287086B2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a16="http://schemas.microsoft.com/office/drawing/2014/main" xmlns="" id="{95DA4D23-37FC-4B90-8188-F0377C5FF4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4" name="Freeform: Shape 13">
            <a:extLst>
              <a:ext uri="{FF2B5EF4-FFF2-40B4-BE49-F238E27FC236}">
                <a16:creationId xmlns:a16="http://schemas.microsoft.com/office/drawing/2014/main" xmlns="" id="{A7A4B465-FBCC-4CD4-89A1-82992A7B47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solidFill>
                <a:prstClr val="black"/>
              </a:solidFill>
            </a:endParaRPr>
          </a:p>
        </p:txBody>
      </p:sp>
      <p:sp>
        <p:nvSpPr>
          <p:cNvPr id="16" name="Freeform: Shape 15">
            <a:extLst>
              <a:ext uri="{FF2B5EF4-FFF2-40B4-BE49-F238E27FC236}">
                <a16:creationId xmlns:a16="http://schemas.microsoft.com/office/drawing/2014/main" xmlns="" id="{909E572F-9CDC-4214-9D42-FF00176495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CBC222AD-6A3B-4446-9EDD-66D0611D51FA}"/>
              </a:ext>
            </a:extLst>
          </p:cNvPr>
          <p:cNvSpPr>
            <a:spLocks noGrp="1"/>
          </p:cNvSpPr>
          <p:nvPr>
            <p:ph type="title"/>
          </p:nvPr>
        </p:nvSpPr>
        <p:spPr>
          <a:xfrm>
            <a:off x="166256" y="723406"/>
            <a:ext cx="3728850" cy="3826728"/>
          </a:xfrm>
        </p:spPr>
        <p:txBody>
          <a:bodyPr vert="horz" lIns="91440" tIns="45720" rIns="91440" bIns="45720" rtlCol="0" anchor="b">
            <a:normAutofit/>
          </a:bodyPr>
          <a:lstStyle/>
          <a:p>
            <a:pPr algn="ctr"/>
            <a:r>
              <a:rPr lang="es-MX" sz="4500" b="1" kern="1200" dirty="0">
                <a:solidFill>
                  <a:schemeClr val="tx1"/>
                </a:solidFill>
                <a:latin typeface="+mj-lt"/>
                <a:ea typeface="+mj-ea"/>
                <a:cs typeface="+mj-cs"/>
              </a:rPr>
              <a:t>Complicaciones por </a:t>
            </a:r>
            <a:br>
              <a:rPr lang="es-MX" sz="4500" b="1" kern="1200" dirty="0">
                <a:solidFill>
                  <a:schemeClr val="tx1"/>
                </a:solidFill>
                <a:latin typeface="+mj-lt"/>
                <a:ea typeface="+mj-ea"/>
                <a:cs typeface="+mj-cs"/>
              </a:rPr>
            </a:br>
            <a:r>
              <a:rPr lang="es-MX" sz="4500" b="1" kern="1200" dirty="0">
                <a:solidFill>
                  <a:schemeClr val="tx1"/>
                </a:solidFill>
                <a:latin typeface="+mj-lt"/>
                <a:ea typeface="+mj-ea"/>
                <a:cs typeface="+mj-cs"/>
              </a:rPr>
              <a:t>Fumar</a:t>
            </a:r>
          </a:p>
        </p:txBody>
      </p:sp>
      <p:pic>
        <p:nvPicPr>
          <p:cNvPr id="8" name="Picture 7" descr="A picture containing light&#10;&#10;Description automatically generated">
            <a:extLst>
              <a:ext uri="{FF2B5EF4-FFF2-40B4-BE49-F238E27FC236}">
                <a16:creationId xmlns:a16="http://schemas.microsoft.com/office/drawing/2014/main" xmlns="" id="{B30EC971-1848-7184-447E-1C83A27F0E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7636" y="223837"/>
            <a:ext cx="6096000" cy="6410325"/>
          </a:xfrm>
          <a:prstGeom prst="rect">
            <a:avLst/>
          </a:prstGeom>
        </p:spPr>
      </p:pic>
    </p:spTree>
    <p:extLst>
      <p:ext uri="{BB962C8B-B14F-4D97-AF65-F5344CB8AC3E}">
        <p14:creationId xmlns:p14="http://schemas.microsoft.com/office/powerpoint/2010/main" val="18821546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xmlns="" id="{8AB91AB8-EBBE-E306-E1F2-0EEE21079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818" y="22860"/>
            <a:ext cx="8645235" cy="6835139"/>
          </a:xfrm>
          <a:prstGeom prst="rect">
            <a:avLst/>
          </a:prstGeom>
        </p:spPr>
      </p:pic>
      <p:sp>
        <p:nvSpPr>
          <p:cNvPr id="9" name="Rectangle 8">
            <a:extLst>
              <a:ext uri="{FF2B5EF4-FFF2-40B4-BE49-F238E27FC236}">
                <a16:creationId xmlns:a16="http://schemas.microsoft.com/office/drawing/2014/main" xmlns=""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48625FC3-A8C9-4D3E-940D-77D26CFD871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s-MX" sz="3600" dirty="0" smtClean="0">
                <a:solidFill>
                  <a:schemeClr val="tx1">
                    <a:lumMod val="85000"/>
                    <a:lumOff val="15000"/>
                  </a:schemeClr>
                </a:solidFill>
              </a:rPr>
              <a:t>Pulmones sanos y pulmones de fumador</a:t>
            </a:r>
            <a:endParaRPr lang="es-MX" sz="3600"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xmlns=""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19575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xmlns="" id="{0671A8AE-40A1-4631-A6B8-581AFF065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Diagram&#10;&#10;Description automatically generated">
            <a:extLst>
              <a:ext uri="{FF2B5EF4-FFF2-40B4-BE49-F238E27FC236}">
                <a16:creationId xmlns:a16="http://schemas.microsoft.com/office/drawing/2014/main" xmlns="" id="{FDACC65F-31BD-12F4-E7C6-EA4E8E4C4F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32" name="Rectangle 31">
            <a:extLst>
              <a:ext uri="{FF2B5EF4-FFF2-40B4-BE49-F238E27FC236}">
                <a16:creationId xmlns:a16="http://schemas.microsoft.com/office/drawing/2014/main" xmlns="" id="{AB58EF07-17C2-48CF-ABB0-EEF1F17CB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6722BCB7-BAE9-4E64-B3AA-E3AB9831B0E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s-MX" dirty="0"/>
              <a:t>El consumir tabaco puede causar cáncer en TODO el cuerpo</a:t>
            </a:r>
            <a:br>
              <a:rPr lang="es-MX" dirty="0"/>
            </a:br>
            <a:endParaRPr lang="es-MX" dirty="0"/>
          </a:p>
        </p:txBody>
      </p:sp>
      <p:sp>
        <p:nvSpPr>
          <p:cNvPr id="34" name="Rectangle 33">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3102379577"/>
      </p:ext>
    </p:extLst>
  </p:cSld>
  <p:clrMapOvr>
    <a:overrideClrMapping bg1="dk1" tx1="lt1" bg2="dk2"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25FC3-A8C9-4D3E-940D-77D26CFD8716}"/>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marL="0" marR="0" algn="ctr">
              <a:spcAft>
                <a:spcPts val="800"/>
              </a:spcAft>
            </a:pPr>
            <a:r>
              <a:rPr lang="es-MX" sz="3800" dirty="0"/>
              <a:t>¿Por qué fumar es especialmente malo si tiene diabetes?</a:t>
            </a:r>
          </a:p>
        </p:txBody>
      </p:sp>
      <p:pic>
        <p:nvPicPr>
          <p:cNvPr id="15" name="Picture 14">
            <a:extLst>
              <a:ext uri="{FF2B5EF4-FFF2-40B4-BE49-F238E27FC236}">
                <a16:creationId xmlns:a16="http://schemas.microsoft.com/office/drawing/2014/main" xmlns="" id="{9720EF47-0E83-003F-3837-60487CFE0E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734" y="499937"/>
            <a:ext cx="5458816" cy="3627853"/>
          </a:xfrm>
          <a:prstGeom prst="rect">
            <a:avLst/>
          </a:prstGeom>
        </p:spPr>
      </p:pic>
      <p:cxnSp>
        <p:nvCxnSpPr>
          <p:cNvPr id="106" name="Straight Connector 105">
            <a:extLst>
              <a:ext uri="{FF2B5EF4-FFF2-40B4-BE49-F238E27FC236}">
                <a16:creationId xmlns:a16="http://schemas.microsoft.com/office/drawing/2014/main" xmlns="" id="{3D83F26F-C55B-4A92-9AFF-4894D14E27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6" name="Picture 15" descr="Text&#10;&#10;Description automatically generated">
            <a:extLst>
              <a:ext uri="{FF2B5EF4-FFF2-40B4-BE49-F238E27FC236}">
                <a16:creationId xmlns:a16="http://schemas.microsoft.com/office/drawing/2014/main" xmlns="" id="{F0746D22-0693-1E83-14FC-464D8E201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1450" y="335045"/>
            <a:ext cx="5458813" cy="3957639"/>
          </a:xfrm>
          <a:prstGeom prst="rect">
            <a:avLst/>
          </a:prstGeom>
        </p:spPr>
      </p:pic>
    </p:spTree>
    <p:extLst>
      <p:ext uri="{BB962C8B-B14F-4D97-AF65-F5344CB8AC3E}">
        <p14:creationId xmlns:p14="http://schemas.microsoft.com/office/powerpoint/2010/main" val="29755255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Together, Hands, Prayer, Touch">
            <a:extLst>
              <a:ext uri="{FF2B5EF4-FFF2-40B4-BE49-F238E27FC236}">
                <a16:creationId xmlns:a16="http://schemas.microsoft.com/office/drawing/2014/main" xmlns="" id="{3DFE9793-219A-ED4B-8F27-87A67A75AF45}"/>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t="10840" b="10840"/>
          <a:stretch>
            <a:fillRect/>
          </a:stretch>
        </p:blipFill>
        <p:spPr bwMode="auto">
          <a:xfrm>
            <a:off x="0" y="-463690"/>
            <a:ext cx="12192000" cy="7321689"/>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420000" y="-100058"/>
            <a:ext cx="11760000" cy="6365363"/>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0" name="Rectangle 29">
            <a:extLst>
              <a:ext uri="{FF2B5EF4-FFF2-40B4-BE49-F238E27FC236}">
                <a16:creationId xmlns:a16="http://schemas.microsoft.com/office/drawing/2014/main" xmlns="" id="{2AFED906-603E-4575-A8EB-18849F6201A6}"/>
              </a:ext>
              <a:ext uri="{C183D7F6-B498-43B3-948B-1728B52AA6E4}">
                <adec:decorative xmlns:adec="http://schemas.microsoft.com/office/drawing/2017/decorative" xmlns="" val="1"/>
              </a:ext>
            </a:extLst>
          </p:cNvPr>
          <p:cNvSpPr/>
          <p:nvPr/>
        </p:nvSpPr>
        <p:spPr>
          <a:xfrm>
            <a:off x="0" y="1"/>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86128" y="4014742"/>
            <a:ext cx="6299682" cy="1373700"/>
          </a:xfrm>
        </p:spPr>
        <p:txBody>
          <a:bodyPr/>
          <a:lstStyle/>
          <a:p>
            <a:pPr algn="r"/>
            <a:r>
              <a:rPr lang="es-MX" dirty="0"/>
              <a:t>Estamos aquí para ayudarle</a:t>
            </a: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65628" y="5411742"/>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565124A8-7554-4DB8-896F-F9946B9CF1F9}"/>
              </a:ext>
            </a:extLst>
          </p:cNvPr>
          <p:cNvSpPr>
            <a:spLocks noGrp="1"/>
          </p:cNvSpPr>
          <p:nvPr>
            <p:ph type="subTitle" idx="1"/>
          </p:nvPr>
        </p:nvSpPr>
        <p:spPr bwMode="gray">
          <a:xfrm>
            <a:off x="5659128" y="5480261"/>
            <a:ext cx="6299682" cy="701464"/>
          </a:xfrm>
        </p:spPr>
        <p:txBody>
          <a:bodyPr/>
          <a:lstStyle/>
          <a:p>
            <a:pPr algn="r"/>
            <a:r>
              <a:rPr lang="es-MX" dirty="0"/>
              <a:t>Le estaremos llamando semanalmente</a:t>
            </a:r>
          </a:p>
        </p:txBody>
      </p:sp>
      <p:pic>
        <p:nvPicPr>
          <p:cNvPr id="11" name="Picture 3"/>
          <p:cNvPicPr>
            <a:picLocks noChangeAspect="1"/>
          </p:cNvPicPr>
          <p:nvPr/>
        </p:nvPicPr>
        <p:blipFill>
          <a:blip r:embed="rId4" cstate="print"/>
          <a:srcRect/>
          <a:stretch>
            <a:fillRect/>
          </a:stretch>
        </p:blipFill>
        <p:spPr bwMode="auto">
          <a:xfrm>
            <a:off x="9790800" y="2150219"/>
            <a:ext cx="1981200" cy="1281150"/>
          </a:xfrm>
          <a:prstGeom prst="rect">
            <a:avLst/>
          </a:prstGeom>
          <a:noFill/>
          <a:ln w="9525">
            <a:noFill/>
            <a:miter lim="800000"/>
            <a:headEnd/>
            <a:tailEnd/>
          </a:ln>
        </p:spPr>
      </p:pic>
      <p:pic>
        <p:nvPicPr>
          <p:cNvPr id="8" name="Picture 7" descr="Graphical user interface, text, application, chat or text message&#10;&#10;Description automatically generated">
            <a:extLst>
              <a:ext uri="{FF2B5EF4-FFF2-40B4-BE49-F238E27FC236}">
                <a16:creationId xmlns:a16="http://schemas.microsoft.com/office/drawing/2014/main" xmlns="" id="{901F2B12-AA1F-4F8A-A040-DD75EB0B76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789" y="973092"/>
            <a:ext cx="2200275" cy="4438650"/>
          </a:xfrm>
          <a:prstGeom prst="rect">
            <a:avLst/>
          </a:prstGeom>
        </p:spPr>
      </p:pic>
      <p:pic>
        <p:nvPicPr>
          <p:cNvPr id="5" name="Picture 4" descr="Text&#10;&#10;Description automatically generated">
            <a:extLst>
              <a:ext uri="{FF2B5EF4-FFF2-40B4-BE49-F238E27FC236}">
                <a16:creationId xmlns:a16="http://schemas.microsoft.com/office/drawing/2014/main" xmlns="" id="{92A0B9EB-47F8-4667-ADAE-53369F86C7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655" y="1055220"/>
            <a:ext cx="3086100" cy="828675"/>
          </a:xfrm>
          <a:prstGeom prst="rect">
            <a:avLst/>
          </a:prstGeom>
        </p:spPr>
      </p:pic>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87134"/>
    </mc:Choice>
    <mc:Fallback xmlns="">
      <p:transition spd="slow" advTm="87134"/>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40080" y="325369"/>
            <a:ext cx="4368602" cy="1956841"/>
          </a:xfrm>
        </p:spPr>
        <p:txBody>
          <a:bodyPr anchor="b">
            <a:normAutofit/>
          </a:bodyPr>
          <a:lstStyle/>
          <a:p>
            <a:r>
              <a:rPr lang="es-MX" sz="4600" dirty="0">
                <a:cs typeface="Arial" panose="020B0604020202020204" pitchFamily="34" charset="0"/>
              </a:rPr>
              <a:t>El alcohol puede</a:t>
            </a:r>
            <a:br>
              <a:rPr lang="es-MX" sz="4600" dirty="0">
                <a:cs typeface="Arial" panose="020B0604020202020204" pitchFamily="34" charset="0"/>
              </a:rPr>
            </a:br>
            <a:r>
              <a:rPr lang="es-MX" sz="4600" dirty="0">
                <a:cs typeface="Arial" panose="020B0604020202020204" pitchFamily="34" charset="0"/>
              </a:rPr>
              <a:t>afectar su…</a:t>
            </a:r>
          </a:p>
        </p:txBody>
      </p:sp>
      <p:sp>
        <p:nvSpPr>
          <p:cNvPr id="13"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640080" y="2872899"/>
            <a:ext cx="4243589" cy="3320668"/>
          </a:xfrm>
        </p:spPr>
        <p:txBody>
          <a:bodyPr>
            <a:normAutofit/>
          </a:bodyPr>
          <a:lstStyle/>
          <a:p>
            <a:pPr marL="0" indent="0">
              <a:buNone/>
            </a:pPr>
            <a:endParaRPr lang="es-MX" sz="2000" dirty="0">
              <a:latin typeface="+mj-lt"/>
              <a:cs typeface="Arial" panose="020B0604020202020204" pitchFamily="34" charset="0"/>
            </a:endParaRPr>
          </a:p>
          <a:p>
            <a:pPr marL="0" indent="0">
              <a:buNone/>
            </a:pPr>
            <a:r>
              <a:rPr lang="es-MX" sz="2000" b="1" dirty="0">
                <a:latin typeface="+mj-lt"/>
                <a:cs typeface="Arial" panose="020B0604020202020204" pitchFamily="34" charset="0"/>
              </a:rPr>
              <a:t>salud</a:t>
            </a:r>
            <a:endParaRPr lang="es-MX" sz="2000" b="1" dirty="0">
              <a:latin typeface="+mj-lt"/>
              <a:hlinkClick r:id="rId3"/>
            </a:endParaRPr>
          </a:p>
          <a:p>
            <a:pPr marL="0" indent="0">
              <a:buNone/>
            </a:pPr>
            <a:endParaRPr lang="es-MX" sz="2000" dirty="0">
              <a:latin typeface="+mj-lt"/>
              <a:cs typeface="Arial" panose="020B0604020202020204" pitchFamily="34" charset="0"/>
            </a:endParaRPr>
          </a:p>
          <a:p>
            <a:pPr marL="0" indent="0">
              <a:buNone/>
            </a:pPr>
            <a:r>
              <a:rPr lang="es-MX" sz="2000" b="1" dirty="0">
                <a:latin typeface="+mj-lt"/>
                <a:cs typeface="Arial" panose="020B0604020202020204" pitchFamily="34" charset="0"/>
              </a:rPr>
              <a:t>páncreas</a:t>
            </a:r>
          </a:p>
          <a:p>
            <a:pPr marL="0" indent="0">
              <a:buNone/>
            </a:pPr>
            <a:endParaRPr lang="es-MX" sz="2000" dirty="0">
              <a:latin typeface="+mj-lt"/>
              <a:cs typeface="Arial" panose="020B0604020202020204" pitchFamily="34" charset="0"/>
            </a:endParaRPr>
          </a:p>
          <a:p>
            <a:pPr marL="0" indent="0">
              <a:buNone/>
            </a:pPr>
            <a:r>
              <a:rPr lang="es-MX" sz="2000" b="1" dirty="0">
                <a:latin typeface="+mj-lt"/>
                <a:cs typeface="Arial" panose="020B0604020202020204" pitchFamily="34" charset="0"/>
              </a:rPr>
              <a:t>hígado</a:t>
            </a:r>
          </a:p>
          <a:p>
            <a:pPr marL="0" indent="0">
              <a:buNone/>
            </a:pPr>
            <a:endParaRPr lang="es-MX" sz="2000" dirty="0">
              <a:latin typeface="+mj-lt"/>
              <a:cs typeface="Arial" panose="020B0604020202020204" pitchFamily="34" charset="0"/>
            </a:endParaRPr>
          </a:p>
          <a:p>
            <a:pPr marL="0" indent="0">
              <a:buNone/>
            </a:pPr>
            <a:r>
              <a:rPr lang="es-MX" sz="2000" b="1" dirty="0">
                <a:latin typeface="+mj-lt"/>
                <a:cs typeface="Arial" panose="020B0604020202020204" pitchFamily="34" charset="0"/>
              </a:rPr>
              <a:t>relación con la familia</a:t>
            </a:r>
          </a:p>
          <a:p>
            <a:pPr marL="0" indent="0">
              <a:buNone/>
            </a:pPr>
            <a:endParaRPr lang="es-MX" sz="2000" dirty="0">
              <a:latin typeface="+mj-lt"/>
              <a:cs typeface="Arial" panose="020B0604020202020204" pitchFamily="34" charset="0"/>
            </a:endParaRPr>
          </a:p>
        </p:txBody>
      </p:sp>
      <p:pic>
        <p:nvPicPr>
          <p:cNvPr id="6" name="Picture 5" descr="A picture containing person, indoor&#10;&#10;Description automatically generated">
            <a:extLst>
              <a:ext uri="{FF2B5EF4-FFF2-40B4-BE49-F238E27FC236}">
                <a16:creationId xmlns:a16="http://schemas.microsoft.com/office/drawing/2014/main" xmlns="" id="{1B858396-DF3B-494A-90BD-AEDED99EA1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5184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xmlns="" id="{5CA6DAD8-4290-F8C7-5366-560B80F68E53}"/>
              </a:ext>
            </a:extLst>
          </p:cNvPr>
          <p:cNvSpPr>
            <a:spLocks noGrp="1"/>
          </p:cNvSpPr>
          <p:nvPr>
            <p:ph idx="1"/>
          </p:nvPr>
        </p:nvSpPr>
        <p:spPr/>
        <p:txBody>
          <a:bodyPr/>
          <a:lstStyle/>
          <a:p>
            <a:endParaRPr lang="es-MX"/>
          </a:p>
        </p:txBody>
      </p:sp>
      <p:pic>
        <p:nvPicPr>
          <p:cNvPr id="6" name="Content Placeholder 6" descr="Diagram&#10;&#10;Description automatically generated">
            <a:extLst>
              <a:ext uri="{FF2B5EF4-FFF2-40B4-BE49-F238E27FC236}">
                <a16:creationId xmlns:a16="http://schemas.microsoft.com/office/drawing/2014/main" xmlns="" id="{F384ACA8-83CE-4A2D-902B-AE5F1DDB64BF}"/>
              </a:ext>
            </a:extLst>
          </p:cNvPr>
          <p:cNvPicPr>
            <a:picLocks noGrp="1" noChangeAspect="1"/>
          </p:cNvPicPr>
          <p:nvPr/>
        </p:nvPicPr>
        <p:blipFill rotWithShape="1">
          <a:blip r:embed="rId3">
            <a:extLst>
              <a:ext uri="{28A0092B-C50C-407E-A947-70E740481C1C}">
                <a14:useLocalDpi xmlns:a14="http://schemas.microsoft.com/office/drawing/2010/main" val="0"/>
              </a:ext>
            </a:extLst>
          </a:blip>
          <a:srcRect b="21890"/>
          <a:stretch/>
        </p:blipFill>
        <p:spPr>
          <a:xfrm>
            <a:off x="163760" y="92733"/>
            <a:ext cx="11864479" cy="6672533"/>
          </a:xfrm>
          <a:prstGeom prst="rect">
            <a:avLst/>
          </a:prstGeom>
        </p:spPr>
      </p:pic>
    </p:spTree>
    <p:extLst>
      <p:ext uri="{BB962C8B-B14F-4D97-AF65-F5344CB8AC3E}">
        <p14:creationId xmlns:p14="http://schemas.microsoft.com/office/powerpoint/2010/main" val="209559851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xmlns="" id="{73DE2CFE-42F2-48F0-8706-5264E012B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endParaRPr>
          </a:p>
        </p:txBody>
      </p:sp>
      <p:pic>
        <p:nvPicPr>
          <p:cNvPr id="5" name="Picture 4">
            <a:extLst>
              <a:ext uri="{FF2B5EF4-FFF2-40B4-BE49-F238E27FC236}">
                <a16:creationId xmlns:a16="http://schemas.microsoft.com/office/drawing/2014/main" xmlns="" id="{D11E148C-F795-4B0F-875D-53B747C926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7463" y="3027363"/>
            <a:ext cx="5895975" cy="2687638"/>
          </a:xfrm>
          <a:prstGeom prst="rect">
            <a:avLst/>
          </a:prstGeom>
        </p:spPr>
      </p:pic>
      <p:pic>
        <p:nvPicPr>
          <p:cNvPr id="6" name="Picture 5" descr="A picture containing person, wearing, hat, standing&#10;&#10;Description automatically generated">
            <a:extLst>
              <a:ext uri="{FF2B5EF4-FFF2-40B4-BE49-F238E27FC236}">
                <a16:creationId xmlns:a16="http://schemas.microsoft.com/office/drawing/2014/main" xmlns="" id="{05DD91EF-F991-4DD7-9A98-021067C16D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0113" y="3027363"/>
            <a:ext cx="4100513" cy="2687638"/>
          </a:xfrm>
          <a:prstGeom prst="rect">
            <a:avLst/>
          </a:prstGeom>
        </p:spPr>
      </p:pic>
      <p:sp>
        <p:nvSpPr>
          <p:cNvPr id="2" name="Title 1"/>
          <p:cNvSpPr>
            <a:spLocks noGrp="1"/>
          </p:cNvSpPr>
          <p:nvPr>
            <p:ph type="title"/>
          </p:nvPr>
        </p:nvSpPr>
        <p:spPr>
          <a:xfrm>
            <a:off x="1286932" y="1204109"/>
            <a:ext cx="10023398" cy="857894"/>
          </a:xfrm>
        </p:spPr>
        <p:txBody>
          <a:bodyPr vert="horz" lIns="91440" tIns="45720" rIns="91440" bIns="45720" rtlCol="0">
            <a:normAutofit/>
          </a:bodyPr>
          <a:lstStyle/>
          <a:p>
            <a:r>
              <a:rPr lang="es-MX" sz="4000" dirty="0">
                <a:solidFill>
                  <a:srgbClr val="FFFFFF"/>
                </a:solidFill>
              </a:rPr>
              <a:t>¡Cómo afecta al páncreas?</a:t>
            </a:r>
          </a:p>
        </p:txBody>
      </p:sp>
    </p:spTree>
    <p:extLst>
      <p:ext uri="{BB962C8B-B14F-4D97-AF65-F5344CB8AC3E}">
        <p14:creationId xmlns:p14="http://schemas.microsoft.com/office/powerpoint/2010/main" val="316187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86295E7F-EA66-480B-B001-C8BE7CD619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0040" y="4892040"/>
            <a:ext cx="11548872" cy="1645920"/>
          </a:xfrm>
          <a:prstGeom prst="rect">
            <a:avLst/>
          </a:prstGeom>
          <a:solidFill>
            <a:srgbClr val="262626"/>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 name="Title 1"/>
          <p:cNvSpPr>
            <a:spLocks noGrp="1"/>
          </p:cNvSpPr>
          <p:nvPr>
            <p:ph type="title"/>
          </p:nvPr>
        </p:nvSpPr>
        <p:spPr>
          <a:xfrm>
            <a:off x="718686" y="5091762"/>
            <a:ext cx="7484787" cy="1264588"/>
          </a:xfrm>
        </p:spPr>
        <p:txBody>
          <a:bodyPr vert="horz" lIns="91440" tIns="45720" rIns="91440" bIns="45720" rtlCol="0" anchor="ctr">
            <a:normAutofit/>
          </a:bodyPr>
          <a:lstStyle/>
          <a:p>
            <a:pPr algn="r"/>
            <a:r>
              <a:rPr lang="es-MX" sz="4800" dirty="0">
                <a:solidFill>
                  <a:srgbClr val="FFFFFF"/>
                </a:solidFill>
              </a:rPr>
              <a:t>La Insulina</a:t>
            </a:r>
          </a:p>
        </p:txBody>
      </p:sp>
      <p:pic>
        <p:nvPicPr>
          <p:cNvPr id="11" name="Content Placeholder 10" descr="carb to gluclose diagram.jpg">
            <a:extLst>
              <a:ext uri="{FF2B5EF4-FFF2-40B4-BE49-F238E27FC236}">
                <a16:creationId xmlns:a16="http://schemas.microsoft.com/office/drawing/2014/main" xmlns="" id="{13E6D34D-88FB-E1C6-C2CE-5BB02D7E079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1"/>
          <a:stretch/>
        </p:blipFill>
        <p:spPr>
          <a:xfrm>
            <a:off x="320040" y="320040"/>
            <a:ext cx="11548872" cy="4462272"/>
          </a:xfrm>
          <a:prstGeom prst="rect">
            <a:avLst/>
          </a:prstGeom>
          <a:noFill/>
        </p:spPr>
      </p:pic>
      <p:cxnSp>
        <p:nvCxnSpPr>
          <p:cNvPr id="19" name="Straight Connector 18">
            <a:extLst>
              <a:ext uri="{FF2B5EF4-FFF2-40B4-BE49-F238E27FC236}">
                <a16:creationId xmlns:a16="http://schemas.microsoft.com/office/drawing/2014/main" xmlns="" id="{E126E481-B945-4179-BD79-05E96E9B29E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56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xmlns="" id="{C8FB95AE-1BAC-4548-B521-3D6A85708104}"/>
              </a:ext>
            </a:extLst>
          </p:cNvPr>
          <p:cNvSpPr/>
          <p:nvPr/>
        </p:nvSpPr>
        <p:spPr>
          <a:xfrm>
            <a:off x="-350729" y="6075123"/>
            <a:ext cx="3181611" cy="17661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6" name="Picture 5" descr="carb to gluclose diagram.jpg">
            <a:extLst>
              <a:ext uri="{FF2B5EF4-FFF2-40B4-BE49-F238E27FC236}">
                <a16:creationId xmlns:a16="http://schemas.microsoft.com/office/drawing/2014/main" xmlns="" id="{E8A5E655-1357-3E88-3607-19863A169256}"/>
              </a:ext>
            </a:extLst>
          </p:cNvPr>
          <p:cNvPicPr>
            <a:picLocks noChangeAspect="1"/>
          </p:cNvPicPr>
          <p:nvPr/>
        </p:nvPicPr>
        <p:blipFill>
          <a:blip r:embed="rId3" cstate="print"/>
          <a:stretch>
            <a:fillRect/>
          </a:stretch>
        </p:blipFill>
        <p:spPr>
          <a:xfrm>
            <a:off x="140105" y="681037"/>
            <a:ext cx="11530013" cy="5102030"/>
          </a:xfrm>
          <a:prstGeom prst="rect">
            <a:avLst/>
          </a:prstGeom>
          <a:noFill/>
          <a:ln w="95250" cap="sq">
            <a:solidFill>
              <a:schemeClr val="bg1">
                <a:lumMod val="95000"/>
              </a:schemeClr>
            </a:solidFill>
          </a:ln>
        </p:spPr>
      </p:pic>
    </p:spTree>
    <p:extLst>
      <p:ext uri="{BB962C8B-B14F-4D97-AF65-F5344CB8AC3E}">
        <p14:creationId xmlns:p14="http://schemas.microsoft.com/office/powerpoint/2010/main" val="82955820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r>
              <a:rPr lang="es-MX" sz="5400" dirty="0"/>
              <a:t>¿Cómo afecta al hígado?</a:t>
            </a:r>
          </a:p>
        </p:txBody>
      </p:sp>
      <p:sp>
        <p:nvSpPr>
          <p:cNvPr id="10" name="Freeform: Shape 9">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5" name="Picture 4">
            <a:extLst>
              <a:ext uri="{FF2B5EF4-FFF2-40B4-BE49-F238E27FC236}">
                <a16:creationId xmlns:a16="http://schemas.microsoft.com/office/drawing/2014/main" xmlns="" id="{17224EDD-8A9C-425D-B84A-A599D794003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6796788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1" name="!!BGRectangle">
            <a:extLst>
              <a:ext uri="{FF2B5EF4-FFF2-40B4-BE49-F238E27FC236}">
                <a16:creationId xmlns:a16="http://schemas.microsoft.com/office/drawing/2014/main" xmlns="" id="{9B76D444-2756-434F-AE61-96D69830C1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xmlns="" id="{F7FDBCF3-2A48-4F6B-9A44-CDDDF3070340}"/>
              </a:ext>
            </a:extLst>
          </p:cNvPr>
          <p:cNvSpPr txBox="1"/>
          <p:nvPr/>
        </p:nvSpPr>
        <p:spPr>
          <a:xfrm>
            <a:off x="6688182" y="932961"/>
            <a:ext cx="4887685" cy="1777419"/>
          </a:xfrm>
          <a:prstGeom prst="rect">
            <a:avLst/>
          </a:prstGeom>
        </p:spPr>
        <p:txBody>
          <a:bodyPr vert="horz" lIns="91440" tIns="45720" rIns="91440" bIns="45720" rtlCol="0" anchor="b">
            <a:normAutofit/>
          </a:bodyPr>
          <a:lstStyle/>
          <a:p>
            <a:pPr>
              <a:lnSpc>
                <a:spcPct val="90000"/>
              </a:lnSpc>
              <a:spcBef>
                <a:spcPct val="0"/>
              </a:spcBef>
              <a:spcAft>
                <a:spcPts val="600"/>
              </a:spcAft>
            </a:pPr>
            <a:r>
              <a:rPr lang="es-MX" sz="4000">
                <a:solidFill>
                  <a:prstClr val="white"/>
                </a:solidFill>
                <a:latin typeface="Calibri Light" panose="020F0302020204030204"/>
              </a:rPr>
              <a:t>Síntomas del exceso de alcohol y la hipoglucemia</a:t>
            </a:r>
          </a:p>
        </p:txBody>
      </p:sp>
      <p:pic>
        <p:nvPicPr>
          <p:cNvPr id="26" name="Picture 25" descr="Row of glasses of beer">
            <a:extLst>
              <a:ext uri="{FF2B5EF4-FFF2-40B4-BE49-F238E27FC236}">
                <a16:creationId xmlns:a16="http://schemas.microsoft.com/office/drawing/2014/main" xmlns="" id="{4DFF9673-E37D-D0F5-0CAA-F5D6CAC5DE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1903" y="573678"/>
            <a:ext cx="5103206" cy="5710645"/>
          </a:xfrm>
          <a:prstGeom prst="rect">
            <a:avLst/>
          </a:prstGeom>
        </p:spPr>
      </p:pic>
      <p:sp>
        <p:nvSpPr>
          <p:cNvPr id="33" name="!!Line">
            <a:extLst>
              <a:ext uri="{FF2B5EF4-FFF2-40B4-BE49-F238E27FC236}">
                <a16:creationId xmlns:a16="http://schemas.microsoft.com/office/drawing/2014/main" xmlns="" id="{0AF80B57-54E2-4D01-8731-3F38B0C56C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xmlns="" id="{B9515574-65C4-42F2-8AEA-E12472B173F6}"/>
              </a:ext>
            </a:extLst>
          </p:cNvPr>
          <p:cNvSpPr txBox="1"/>
          <p:nvPr/>
        </p:nvSpPr>
        <p:spPr>
          <a:xfrm>
            <a:off x="6688182" y="2894529"/>
            <a:ext cx="4887685" cy="3210179"/>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s-MX" sz="2000" b="1">
                <a:solidFill>
                  <a:prstClr val="white"/>
                </a:solidFill>
              </a:rPr>
              <a:t>Confusión</a:t>
            </a:r>
          </a:p>
          <a:p>
            <a:pPr marL="285750" indent="-228600">
              <a:lnSpc>
                <a:spcPct val="90000"/>
              </a:lnSpc>
              <a:spcAft>
                <a:spcPts val="600"/>
              </a:spcAft>
              <a:buFont typeface="Arial" panose="020B0604020202020204" pitchFamily="34" charset="0"/>
              <a:buChar char="•"/>
            </a:pPr>
            <a:r>
              <a:rPr lang="es-MX" sz="2000" b="1">
                <a:solidFill>
                  <a:prstClr val="white"/>
                </a:solidFill>
              </a:rPr>
              <a:t>Somnolencia</a:t>
            </a:r>
          </a:p>
          <a:p>
            <a:pPr marL="285750" indent="-228600">
              <a:lnSpc>
                <a:spcPct val="90000"/>
              </a:lnSpc>
              <a:spcAft>
                <a:spcPts val="600"/>
              </a:spcAft>
              <a:buFont typeface="Arial" panose="020B0604020202020204" pitchFamily="34" charset="0"/>
              <a:buChar char="•"/>
            </a:pPr>
            <a:r>
              <a:rPr lang="es-MX" sz="2000" b="1">
                <a:solidFill>
                  <a:prstClr val="white"/>
                </a:solidFill>
              </a:rPr>
              <a:t>Visión borrosa</a:t>
            </a:r>
          </a:p>
          <a:p>
            <a:pPr marL="285750" indent="-228600">
              <a:lnSpc>
                <a:spcPct val="90000"/>
              </a:lnSpc>
              <a:spcAft>
                <a:spcPts val="600"/>
              </a:spcAft>
              <a:buFont typeface="Arial" panose="020B0604020202020204" pitchFamily="34" charset="0"/>
              <a:buChar char="•"/>
            </a:pPr>
            <a:r>
              <a:rPr lang="es-MX" sz="2000" b="1">
                <a:solidFill>
                  <a:prstClr val="white"/>
                </a:solidFill>
              </a:rPr>
              <a:t>Dolores de Cabeza</a:t>
            </a:r>
          </a:p>
          <a:p>
            <a:pPr marL="285750" indent="-228600">
              <a:lnSpc>
                <a:spcPct val="90000"/>
              </a:lnSpc>
              <a:spcAft>
                <a:spcPts val="600"/>
              </a:spcAft>
              <a:buFont typeface="Arial" panose="020B0604020202020204" pitchFamily="34" charset="0"/>
              <a:buChar char="•"/>
            </a:pPr>
            <a:r>
              <a:rPr lang="es-MX" sz="2000" b="1">
                <a:solidFill>
                  <a:prstClr val="white"/>
                </a:solidFill>
              </a:rPr>
              <a:t>Aturdimiento o mareos</a:t>
            </a:r>
          </a:p>
          <a:p>
            <a:pPr marL="285750" indent="-228600">
              <a:lnSpc>
                <a:spcPct val="90000"/>
              </a:lnSpc>
              <a:spcAft>
                <a:spcPts val="600"/>
              </a:spcAft>
              <a:buFont typeface="Arial" panose="020B0604020202020204" pitchFamily="34" charset="0"/>
              <a:buChar char="•"/>
            </a:pPr>
            <a:r>
              <a:rPr lang="es-MX" sz="2000" b="1">
                <a:solidFill>
                  <a:prstClr val="white"/>
                </a:solidFill>
              </a:rPr>
              <a:t>Falta de coordinación</a:t>
            </a:r>
          </a:p>
          <a:p>
            <a:pPr marL="285750" indent="-228600">
              <a:lnSpc>
                <a:spcPct val="90000"/>
              </a:lnSpc>
              <a:spcAft>
                <a:spcPts val="600"/>
              </a:spcAft>
              <a:buFont typeface="Arial" panose="020B0604020202020204" pitchFamily="34" charset="0"/>
              <a:buChar char="•"/>
            </a:pPr>
            <a:r>
              <a:rPr lang="es-MX" sz="2000" b="1">
                <a:solidFill>
                  <a:prstClr val="white"/>
                </a:solidFill>
              </a:rPr>
              <a:t>Inconsciencia</a:t>
            </a:r>
          </a:p>
        </p:txBody>
      </p:sp>
      <p:sp>
        <p:nvSpPr>
          <p:cNvPr id="18" name="TextBox 17">
            <a:extLst>
              <a:ext uri="{FF2B5EF4-FFF2-40B4-BE49-F238E27FC236}">
                <a16:creationId xmlns:a16="http://schemas.microsoft.com/office/drawing/2014/main" xmlns="" id="{6D22B30C-BE95-0C2C-F4AB-2BF0EEE85B71}"/>
              </a:ext>
            </a:extLst>
          </p:cNvPr>
          <p:cNvSpPr txBox="1"/>
          <p:nvPr/>
        </p:nvSpPr>
        <p:spPr>
          <a:xfrm>
            <a:off x="678473" y="6189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s-MX" sz="4200" dirty="0">
              <a:solidFill>
                <a:prstClr val="white"/>
              </a:solidFill>
              <a:latin typeface="Calibri Light" panose="020F0302020204030204"/>
            </a:endParaRPr>
          </a:p>
        </p:txBody>
      </p:sp>
    </p:spTree>
    <p:extLst>
      <p:ext uri="{BB962C8B-B14F-4D97-AF65-F5344CB8AC3E}">
        <p14:creationId xmlns:p14="http://schemas.microsoft.com/office/powerpoint/2010/main" val="877852526"/>
      </p:ext>
    </p:extLst>
  </p:cSld>
  <p:clrMapOvr>
    <a:overrideClrMapping bg1="dk1" tx1="lt1" bg2="dk2" tx2="lt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lose-up of a jellyfish&#10;&#10;Description automatically generated with low confidence">
            <a:extLst>
              <a:ext uri="{FF2B5EF4-FFF2-40B4-BE49-F238E27FC236}">
                <a16:creationId xmlns:a16="http://schemas.microsoft.com/office/drawing/2014/main" xmlns="" id="{5DE5AA47-3465-4E9F-8E47-A6E25E0076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6095980" cy="3428990"/>
          </a:xfrm>
          <a:prstGeom prst="rect">
            <a:avLst/>
          </a:prstGeom>
        </p:spPr>
      </p:pic>
      <p:pic>
        <p:nvPicPr>
          <p:cNvPr id="15" name="Picture 14" descr="A person holding her head&#10;&#10;Description automatically generated with low confidence">
            <a:extLst>
              <a:ext uri="{FF2B5EF4-FFF2-40B4-BE49-F238E27FC236}">
                <a16:creationId xmlns:a16="http://schemas.microsoft.com/office/drawing/2014/main" xmlns="" id="{D91732E4-BB4F-49FE-87B0-AAEBFEF294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10"/>
            <a:ext cx="6096000" cy="3428990"/>
          </a:xfrm>
          <a:prstGeom prst="rect">
            <a:avLst/>
          </a:prstGeom>
        </p:spPr>
      </p:pic>
      <p:pic>
        <p:nvPicPr>
          <p:cNvPr id="9" name="Picture 8" descr="A picture containing person, red&#10;&#10;Description automatically generated">
            <a:extLst>
              <a:ext uri="{FF2B5EF4-FFF2-40B4-BE49-F238E27FC236}">
                <a16:creationId xmlns:a16="http://schemas.microsoft.com/office/drawing/2014/main" xmlns="" id="{13A9C0D7-062F-4542-99FF-7FBC3A7C8C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3429000"/>
            <a:ext cx="6095980" cy="3429000"/>
          </a:xfrm>
          <a:prstGeom prst="rect">
            <a:avLst/>
          </a:prstGeom>
        </p:spPr>
      </p:pic>
      <p:pic>
        <p:nvPicPr>
          <p:cNvPr id="11" name="Picture 10" descr="A picture containing text, watch&#10;&#10;Description automatically generated">
            <a:extLst>
              <a:ext uri="{FF2B5EF4-FFF2-40B4-BE49-F238E27FC236}">
                <a16:creationId xmlns:a16="http://schemas.microsoft.com/office/drawing/2014/main" xmlns="" id="{ADC363E6-7108-4185-8D78-3B4D9E7507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3429000"/>
            <a:ext cx="6096000" cy="3429000"/>
          </a:xfrm>
          <a:prstGeom prst="rect">
            <a:avLst/>
          </a:prstGeom>
        </p:spPr>
      </p:pic>
      <p:sp>
        <p:nvSpPr>
          <p:cNvPr id="20" name="Rectangle 19">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ame 21">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 name="Title 1"/>
          <p:cNvSpPr>
            <a:spLocks noGrp="1"/>
          </p:cNvSpPr>
          <p:nvPr>
            <p:ph type="title"/>
          </p:nvPr>
        </p:nvSpPr>
        <p:spPr>
          <a:xfrm>
            <a:off x="4286858" y="2761554"/>
            <a:ext cx="3618284" cy="1345720"/>
          </a:xfrm>
          <a:noFill/>
        </p:spPr>
        <p:txBody>
          <a:bodyPr vert="horz" lIns="91440" tIns="45720" rIns="91440" bIns="45720" rtlCol="0" anchor="ctr">
            <a:noAutofit/>
          </a:bodyPr>
          <a:lstStyle/>
          <a:p>
            <a:pPr algn="ctr"/>
            <a:r>
              <a:rPr lang="es-MX" sz="6000" b="1" kern="1200" dirty="0">
                <a:solidFill>
                  <a:srgbClr val="080808"/>
                </a:solidFill>
                <a:latin typeface="+mj-lt"/>
                <a:ea typeface="+mj-ea"/>
                <a:cs typeface="+mj-cs"/>
              </a:rPr>
              <a:t>otros daños</a:t>
            </a:r>
          </a:p>
        </p:txBody>
      </p:sp>
    </p:spTree>
    <p:extLst>
      <p:ext uri="{BB962C8B-B14F-4D97-AF65-F5344CB8AC3E}">
        <p14:creationId xmlns:p14="http://schemas.microsoft.com/office/powerpoint/2010/main" val="20121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descr="Text&#10;&#10;Description automatically generated">
            <a:extLst>
              <a:ext uri="{FF2B5EF4-FFF2-40B4-BE49-F238E27FC236}">
                <a16:creationId xmlns:a16="http://schemas.microsoft.com/office/drawing/2014/main" xmlns="" id="{A5F1726D-43A7-6AD2-1D43-FC71FF4A844E}"/>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xmlns="" id="{96764567-8B2D-4DED-AC49-A802896AC2AE}"/>
              </a:ext>
            </a:extLst>
          </p:cNvPr>
          <p:cNvSpPr>
            <a:spLocks noGrp="1"/>
          </p:cNvSpPr>
          <p:nvPr>
            <p:ph type="title" idx="4294967295"/>
          </p:nvPr>
        </p:nvSpPr>
        <p:spPr>
          <a:xfrm>
            <a:off x="846083" y="2320542"/>
            <a:ext cx="9144000" cy="2900518"/>
          </a:xfrm>
        </p:spPr>
        <p:txBody>
          <a:bodyPr vert="horz" lIns="91440" tIns="45720" rIns="91440" bIns="45720" rtlCol="0" anchor="b">
            <a:normAutofit fontScale="90000"/>
          </a:bodyPr>
          <a:lstStyle/>
          <a:p>
            <a:pPr algn="ctr"/>
            <a:r>
              <a:rPr lang="es-MX" sz="6000" b="1" dirty="0">
                <a:solidFill>
                  <a:schemeClr val="bg1">
                    <a:lumMod val="95000"/>
                    <a:lumOff val="5000"/>
                  </a:schemeClr>
                </a:solidFill>
              </a:rPr>
              <a:t>¿Cómo dejar de fumar</a:t>
            </a:r>
            <a:br>
              <a:rPr lang="es-MX" sz="6000" b="1" dirty="0">
                <a:solidFill>
                  <a:schemeClr val="bg1">
                    <a:lumMod val="95000"/>
                    <a:lumOff val="5000"/>
                  </a:schemeClr>
                </a:solidFill>
              </a:rPr>
            </a:br>
            <a:r>
              <a:rPr lang="es-MX" sz="6000" b="1" dirty="0">
                <a:solidFill>
                  <a:schemeClr val="bg1">
                    <a:lumMod val="95000"/>
                    <a:lumOff val="5000"/>
                  </a:schemeClr>
                </a:solidFill>
              </a:rPr>
              <a:t/>
            </a:r>
            <a:br>
              <a:rPr lang="es-MX" sz="6000" b="1" dirty="0">
                <a:solidFill>
                  <a:schemeClr val="bg1">
                    <a:lumMod val="95000"/>
                    <a:lumOff val="5000"/>
                  </a:schemeClr>
                </a:solidFill>
              </a:rPr>
            </a:br>
            <a:r>
              <a:rPr lang="es-MX" sz="6000" b="1" dirty="0">
                <a:solidFill>
                  <a:schemeClr val="bg1">
                    <a:lumMod val="95000"/>
                    <a:lumOff val="5000"/>
                  </a:schemeClr>
                </a:solidFill>
              </a:rPr>
              <a:t/>
            </a:r>
            <a:br>
              <a:rPr lang="es-MX" sz="6000" b="1" dirty="0">
                <a:solidFill>
                  <a:schemeClr val="bg1">
                    <a:lumMod val="95000"/>
                    <a:lumOff val="5000"/>
                  </a:schemeClr>
                </a:solidFill>
              </a:rPr>
            </a:br>
            <a:r>
              <a:rPr lang="es-MX" sz="6000" b="1" dirty="0">
                <a:solidFill>
                  <a:schemeClr val="bg1">
                    <a:lumMod val="95000"/>
                    <a:lumOff val="5000"/>
                  </a:schemeClr>
                </a:solidFill>
              </a:rPr>
              <a:t> o de beber alcohol?</a:t>
            </a:r>
          </a:p>
        </p:txBody>
      </p:sp>
    </p:spTree>
    <p:extLst>
      <p:ext uri="{BB962C8B-B14F-4D97-AF65-F5344CB8AC3E}">
        <p14:creationId xmlns:p14="http://schemas.microsoft.com/office/powerpoint/2010/main" val="2196185994"/>
      </p:ext>
    </p:extLst>
  </p:cSld>
  <p:clrMapOvr>
    <a:overrideClrMapping bg1="dk1" tx1="lt1" bg2="dk2"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 name="Rectangle 130">
            <a:extLst>
              <a:ext uri="{FF2B5EF4-FFF2-40B4-BE49-F238E27FC236}">
                <a16:creationId xmlns:a16="http://schemas.microsoft.com/office/drawing/2014/main" xmlns="" id="{9F701746-0657-4467-BBD3-24051A715C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descr="A picture containing text&#10;&#10;Description automatically generated">
            <a:extLst>
              <a:ext uri="{FF2B5EF4-FFF2-40B4-BE49-F238E27FC236}">
                <a16:creationId xmlns:a16="http://schemas.microsoft.com/office/drawing/2014/main" xmlns="" id="{E0E56A38-3211-CC1D-4C1F-3B9A9B698A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559968" y="10"/>
            <a:ext cx="7632032" cy="6857990"/>
          </a:xfrm>
          <a:prstGeom prst="rect">
            <a:avLst/>
          </a:prstGeom>
        </p:spPr>
      </p:pic>
      <p:sp useBgFill="1">
        <p:nvSpPr>
          <p:cNvPr id="133" name="Freeform: Shape 132">
            <a:extLst>
              <a:ext uri="{FF2B5EF4-FFF2-40B4-BE49-F238E27FC236}">
                <a16:creationId xmlns:a16="http://schemas.microsoft.com/office/drawing/2014/main" xmlns="" id="{117BEB00-3E3D-4F08-AF56-DB0D22FB5F6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solidFill>
                <a:prstClr val="black"/>
              </a:solidFill>
            </a:endParaRPr>
          </a:p>
        </p:txBody>
      </p:sp>
      <p:sp>
        <p:nvSpPr>
          <p:cNvPr id="2" name="Title 1">
            <a:extLst>
              <a:ext uri="{FF2B5EF4-FFF2-40B4-BE49-F238E27FC236}">
                <a16:creationId xmlns:a16="http://schemas.microsoft.com/office/drawing/2014/main" xmlns="" id="{7EC237F0-FB96-4EAD-B4FB-72FB646EB4DF}"/>
              </a:ext>
            </a:extLst>
          </p:cNvPr>
          <p:cNvSpPr>
            <a:spLocks noGrp="1"/>
          </p:cNvSpPr>
          <p:nvPr>
            <p:ph type="ctrTitle"/>
          </p:nvPr>
        </p:nvSpPr>
        <p:spPr>
          <a:xfrm>
            <a:off x="765051" y="662400"/>
            <a:ext cx="3409200" cy="1492132"/>
          </a:xfrm>
        </p:spPr>
        <p:txBody>
          <a:bodyPr vert="horz" lIns="91440" tIns="45720" rIns="91440" bIns="45720" rtlCol="0" anchor="t">
            <a:normAutofit/>
          </a:bodyPr>
          <a:lstStyle/>
          <a:p>
            <a:pPr algn="l"/>
            <a:r>
              <a:rPr lang="es-MX" sz="3400" b="1" dirty="0"/>
              <a:t>Identifique sus desencadenantes</a:t>
            </a:r>
          </a:p>
        </p:txBody>
      </p:sp>
      <p:sp>
        <p:nvSpPr>
          <p:cNvPr id="3" name="Subtitle 2">
            <a:extLst>
              <a:ext uri="{FF2B5EF4-FFF2-40B4-BE49-F238E27FC236}">
                <a16:creationId xmlns:a16="http://schemas.microsoft.com/office/drawing/2014/main" xmlns="" id="{A0C009C6-9336-4045-9C87-E6860142E419}"/>
              </a:ext>
            </a:extLst>
          </p:cNvPr>
          <p:cNvSpPr>
            <a:spLocks noGrp="1"/>
          </p:cNvSpPr>
          <p:nvPr>
            <p:ph type="subTitle" idx="1"/>
          </p:nvPr>
        </p:nvSpPr>
        <p:spPr>
          <a:xfrm>
            <a:off x="765051" y="2286000"/>
            <a:ext cx="3409200" cy="3844800"/>
          </a:xfrm>
        </p:spPr>
        <p:txBody>
          <a:bodyPr vert="horz" lIns="91440" tIns="45720" rIns="91440" bIns="45720" rtlCol="0">
            <a:normAutofit/>
          </a:bodyPr>
          <a:lstStyle/>
          <a:p>
            <a:pPr marL="114300" indent="-228600" algn="l">
              <a:buFont typeface="Arial" panose="020B0604020202020204" pitchFamily="34" charset="0"/>
              <a:buChar char="•"/>
            </a:pPr>
            <a:r>
              <a:rPr lang="es-MX" sz="3000" b="1" dirty="0">
                <a:solidFill>
                  <a:schemeClr val="tx1">
                    <a:alpha val="60000"/>
                  </a:schemeClr>
                </a:solidFill>
              </a:rPr>
              <a:t>Emocional   </a:t>
            </a:r>
          </a:p>
          <a:p>
            <a:pPr marL="114300" indent="-228600" algn="l">
              <a:buFont typeface="Arial" panose="020B0604020202020204" pitchFamily="34" charset="0"/>
              <a:buChar char="•"/>
            </a:pPr>
            <a:endParaRPr lang="es-MX" sz="3000" b="1" dirty="0">
              <a:solidFill>
                <a:schemeClr val="tx1">
                  <a:alpha val="60000"/>
                </a:schemeClr>
              </a:solidFill>
            </a:endParaRPr>
          </a:p>
          <a:p>
            <a:pPr marL="114300" indent="-228600" algn="l">
              <a:buFont typeface="Arial" panose="020B0604020202020204" pitchFamily="34" charset="0"/>
              <a:buChar char="•"/>
            </a:pPr>
            <a:r>
              <a:rPr lang="es-MX" sz="3000" b="1" dirty="0">
                <a:solidFill>
                  <a:schemeClr val="tx1">
                    <a:alpha val="60000"/>
                  </a:schemeClr>
                </a:solidFill>
              </a:rPr>
              <a:t>Patrón</a:t>
            </a:r>
          </a:p>
          <a:p>
            <a:pPr marL="114300" indent="-228600" algn="l">
              <a:buFont typeface="Arial" panose="020B0604020202020204" pitchFamily="34" charset="0"/>
              <a:buChar char="•"/>
            </a:pPr>
            <a:endParaRPr lang="es-MX" sz="3000" b="1" dirty="0">
              <a:solidFill>
                <a:schemeClr val="tx1">
                  <a:alpha val="60000"/>
                </a:schemeClr>
              </a:solidFill>
            </a:endParaRPr>
          </a:p>
          <a:p>
            <a:pPr marL="114300" indent="-228600" algn="l">
              <a:buFont typeface="Arial" panose="020B0604020202020204" pitchFamily="34" charset="0"/>
              <a:buChar char="•"/>
            </a:pPr>
            <a:r>
              <a:rPr lang="es-MX" sz="3000" b="1" dirty="0">
                <a:solidFill>
                  <a:schemeClr val="tx1">
                    <a:alpha val="60000"/>
                  </a:schemeClr>
                </a:solidFill>
              </a:rPr>
              <a:t>Social</a:t>
            </a:r>
          </a:p>
          <a:p>
            <a:pPr marL="114300" indent="-228600" algn="l">
              <a:buFont typeface="Arial" panose="020B0604020202020204" pitchFamily="34" charset="0"/>
              <a:buChar char="•"/>
            </a:pPr>
            <a:endParaRPr lang="es-MX" sz="3000" b="1" dirty="0">
              <a:solidFill>
                <a:schemeClr val="tx1">
                  <a:alpha val="60000"/>
                </a:schemeClr>
              </a:solidFill>
            </a:endParaRPr>
          </a:p>
          <a:p>
            <a:pPr marL="114300" indent="-228600" algn="l">
              <a:buFont typeface="Arial" panose="020B0604020202020204" pitchFamily="34" charset="0"/>
              <a:buChar char="•"/>
            </a:pPr>
            <a:r>
              <a:rPr lang="es-MX" sz="3000" b="1" dirty="0">
                <a:solidFill>
                  <a:schemeClr val="tx1">
                    <a:alpha val="60000"/>
                  </a:schemeClr>
                </a:solidFill>
              </a:rPr>
              <a:t>Abstinencia</a:t>
            </a:r>
          </a:p>
          <a:p>
            <a:pPr indent="-228600" algn="l">
              <a:buFont typeface="Arial" panose="020B0604020202020204" pitchFamily="34" charset="0"/>
              <a:buChar char="•"/>
            </a:pPr>
            <a:endParaRPr lang="es-MX" sz="2000" dirty="0">
              <a:solidFill>
                <a:schemeClr val="tx1">
                  <a:alpha val="60000"/>
                </a:schemeClr>
              </a:solidFill>
            </a:endParaRPr>
          </a:p>
          <a:p>
            <a:pPr indent="-228600" algn="l">
              <a:buFont typeface="Arial" panose="020B0604020202020204" pitchFamily="34" charset="0"/>
              <a:buChar char="•"/>
            </a:pPr>
            <a:endParaRPr lang="es-MX" sz="2000" dirty="0">
              <a:solidFill>
                <a:schemeClr val="tx1">
                  <a:alpha val="60000"/>
                </a:schemeClr>
              </a:solidFill>
            </a:endParaRPr>
          </a:p>
        </p:txBody>
      </p:sp>
    </p:spTree>
    <p:extLst>
      <p:ext uri="{BB962C8B-B14F-4D97-AF65-F5344CB8AC3E}">
        <p14:creationId xmlns:p14="http://schemas.microsoft.com/office/powerpoint/2010/main" val="281931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49E384DC-DAEE-4E7F-9DD5-4E5066C0652B}"/>
              </a:ext>
            </a:extLst>
          </p:cNvPr>
          <p:cNvSpPr>
            <a:spLocks noGrp="1"/>
          </p:cNvSpPr>
          <p:nvPr>
            <p:ph type="title"/>
          </p:nvPr>
        </p:nvSpPr>
        <p:spPr bwMode="gray"/>
        <p:txBody>
          <a:bodyPr/>
          <a:lstStyle/>
          <a:p>
            <a:r>
              <a:rPr lang="es-MX" dirty="0"/>
              <a:t>Es una carrera larga</a:t>
            </a:r>
          </a:p>
        </p:txBody>
      </p:sp>
      <p:cxnSp>
        <p:nvCxnSpPr>
          <p:cNvPr id="10" name="Straight Connector 9">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5658103"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DFE73750-57DB-4A35-85DD-B654E6A29A7C}"/>
              </a:ext>
            </a:extLst>
          </p:cNvPr>
          <p:cNvSpPr>
            <a:spLocks noGrp="1"/>
          </p:cNvSpPr>
          <p:nvPr>
            <p:ph type="body" sz="quarter" idx="14"/>
          </p:nvPr>
        </p:nvSpPr>
        <p:spPr bwMode="gray"/>
        <p:txBody>
          <a:bodyPr/>
          <a:lstStyle/>
          <a:p>
            <a:r>
              <a:rPr lang="es-MX" sz="3500" dirty="0"/>
              <a:t>Necesitará apoyo</a:t>
            </a:r>
          </a:p>
        </p:txBody>
      </p:sp>
      <p:pic>
        <p:nvPicPr>
          <p:cNvPr id="7" name="Picture 6" descr="Road, Pavement, Countryside, Landscape, Highway">
            <a:extLst>
              <a:ext uri="{FF2B5EF4-FFF2-40B4-BE49-F238E27FC236}">
                <a16:creationId xmlns:a16="http://schemas.microsoft.com/office/drawing/2014/main" xmlns="" id="{3AF0AACA-536B-F246-8265-39726ABD3692}"/>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t="6516" b="6516"/>
          <a:stretch>
            <a:fillRect/>
          </a:stretch>
        </p:blipFill>
        <p:spPr bwMode="auto">
          <a:xfrm>
            <a:off x="-25200" y="30961"/>
            <a:ext cx="6406950" cy="371474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37814"/>
    </mc:Choice>
    <mc:Fallback xmlns="">
      <p:transition spd="slow" advTm="37814"/>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a:extLst>
              <a:ext uri="{FF2B5EF4-FFF2-40B4-BE49-F238E27FC236}">
                <a16:creationId xmlns:a16="http://schemas.microsoft.com/office/drawing/2014/main" xmlns="" id="{EF3BBF25-9727-4A57-B5C9-19BF2AB7B034}"/>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r="-1" b="-1"/>
          <a:stretch/>
        </p:blipFill>
        <p:spPr>
          <a:xfrm>
            <a:off x="20" y="10"/>
            <a:ext cx="12188930" cy="6857990"/>
          </a:xfrm>
          <a:prstGeom prst="rect">
            <a:avLst/>
          </a:prstGeom>
        </p:spPr>
      </p:pic>
      <p:sp>
        <p:nvSpPr>
          <p:cNvPr id="2" name="Title 1"/>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s-MX" sz="6600" dirty="0">
                <a:solidFill>
                  <a:srgbClr val="FFFFFF"/>
                </a:solidFill>
              </a:rPr>
              <a:t>La importancia de las metas</a:t>
            </a:r>
          </a:p>
        </p:txBody>
      </p:sp>
      <p:sp>
        <p:nvSpPr>
          <p:cNvPr id="12" name="sketchy line">
            <a:extLst>
              <a:ext uri="{FF2B5EF4-FFF2-40B4-BE49-F238E27FC236}">
                <a16:creationId xmlns:a16="http://schemas.microsoft.com/office/drawing/2014/main" xmlns=""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930061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text, bottle, indoor, wine&#10;&#10;Description automatically generated">
            <a:extLst>
              <a:ext uri="{FF2B5EF4-FFF2-40B4-BE49-F238E27FC236}">
                <a16:creationId xmlns:a16="http://schemas.microsoft.com/office/drawing/2014/main" xmlns="" id="{03EAABB3-0123-17BC-4358-446339D543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a:stretch/>
        </p:blipFill>
        <p:spPr>
          <a:xfrm>
            <a:off x="5162032" y="3272589"/>
            <a:ext cx="6105382" cy="358541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897A7685-1818-A7BD-7DA5-4D731D2270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0"/>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8" name="Picture 7" descr="A picture containing person&#10;&#10;Description automatically generated">
            <a:extLst>
              <a:ext uri="{FF2B5EF4-FFF2-40B4-BE49-F238E27FC236}">
                <a16:creationId xmlns:a16="http://schemas.microsoft.com/office/drawing/2014/main" xmlns="" id="{DAF85D21-8EC6-4B03-6656-76FFD30581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58282" y="-22546"/>
            <a:ext cx="3809132" cy="3139531"/>
          </a:xfrm>
          <a:prstGeom prst="rect">
            <a:avLst/>
          </a:prstGeom>
        </p:spPr>
      </p:pic>
      <p:sp>
        <p:nvSpPr>
          <p:cNvPr id="17" name="Rectangle 16">
            <a:extLst>
              <a:ext uri="{FF2B5EF4-FFF2-40B4-BE49-F238E27FC236}">
                <a16:creationId xmlns:a16="http://schemas.microsoft.com/office/drawing/2014/main" xmlns="" id="{36A1CAC3-A129-43F8-8881-63D3E319A7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a:extLst>
              <a:ext uri="{FF2B5EF4-FFF2-40B4-BE49-F238E27FC236}">
                <a16:creationId xmlns:a16="http://schemas.microsoft.com/office/drawing/2014/main" xmlns="" id="{B5CCE41C-FBFB-44B8-BE25-7F555613C1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4248768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xmlns="" id="{E43C8EB7-D776-4DBD-9DDB-C73CE1B0F575}"/>
              </a:ext>
            </a:extLst>
          </p:cNvPr>
          <p:cNvSpPr/>
          <p:nvPr/>
        </p:nvSpPr>
        <p:spPr>
          <a:xfrm>
            <a:off x="6195374" y="5849655"/>
            <a:ext cx="5674892" cy="10899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8" name="Picture 7" descr="Person running on road">
            <a:extLst>
              <a:ext uri="{FF2B5EF4-FFF2-40B4-BE49-F238E27FC236}">
                <a16:creationId xmlns:a16="http://schemas.microsoft.com/office/drawing/2014/main" xmlns="" id="{138F19FC-AA64-DFDE-A3DB-6D70A0CC2D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2" y="1905584"/>
            <a:ext cx="7430438" cy="4952416"/>
          </a:xfrm>
          <a:prstGeom prst="rect">
            <a:avLst/>
          </a:prstGeom>
        </p:spPr>
      </p:pic>
      <p:graphicFrame>
        <p:nvGraphicFramePr>
          <p:cNvPr id="19" name="Diagram 18">
            <a:extLst>
              <a:ext uri="{FF2B5EF4-FFF2-40B4-BE49-F238E27FC236}">
                <a16:creationId xmlns:a16="http://schemas.microsoft.com/office/drawing/2014/main" xmlns="" id="{D92AA7C4-97A4-98EF-F93A-559BA3ABA626}"/>
              </a:ext>
            </a:extLst>
          </p:cNvPr>
          <p:cNvGraphicFramePr/>
          <p:nvPr>
            <p:extLst/>
          </p:nvPr>
        </p:nvGraphicFramePr>
        <p:xfrm>
          <a:off x="838200" y="365125"/>
          <a:ext cx="10515600" cy="13255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People celebrating">
            <a:extLst>
              <a:ext uri="{FF2B5EF4-FFF2-40B4-BE49-F238E27FC236}">
                <a16:creationId xmlns:a16="http://schemas.microsoft.com/office/drawing/2014/main" xmlns="" id="{480D80A3-DF8E-81A4-A2DE-ED7AC9A6794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85262" y="1905584"/>
            <a:ext cx="7406738" cy="4937825"/>
          </a:xfrm>
          <a:prstGeom prst="rect">
            <a:avLst/>
          </a:prstGeom>
        </p:spPr>
      </p:pic>
    </p:spTree>
    <p:extLst>
      <p:ext uri="{BB962C8B-B14F-4D97-AF65-F5344CB8AC3E}">
        <p14:creationId xmlns:p14="http://schemas.microsoft.com/office/powerpoint/2010/main" val="14898527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7">
            <a:extLst>
              <a:ext uri="{FF2B5EF4-FFF2-40B4-BE49-F238E27FC236}">
                <a16:creationId xmlns:a16="http://schemas.microsoft.com/office/drawing/2014/main" xmlns="" id="{3F24A09B-713F-43FC-AB6E-B880839685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468548" cy="6858000"/>
          </a:xfrm>
          <a:prstGeom prst="rect">
            <a:avLst/>
          </a:prstGeom>
          <a:solidFill>
            <a:srgbClr val="2739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a:extLst>
              <a:ext uri="{FF2B5EF4-FFF2-40B4-BE49-F238E27FC236}">
                <a16:creationId xmlns:a16="http://schemas.microsoft.com/office/drawing/2014/main" xmlns="" id="{0B91AB35-C3B4-4B70-B3DD-13D63B7DA23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133975" y="2423149"/>
            <a:ext cx="0" cy="201168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5" name="Picture 4" descr="A blue logo with white text&#10;&#10;Description automatically generated with low confidence">
            <a:extLst>
              <a:ext uri="{FF2B5EF4-FFF2-40B4-BE49-F238E27FC236}">
                <a16:creationId xmlns:a16="http://schemas.microsoft.com/office/drawing/2014/main" xmlns="" id="{35F36EB7-A1C1-4097-BF31-9F5E99921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150" y="101601"/>
            <a:ext cx="2803525" cy="2822575"/>
          </a:xfrm>
          <a:prstGeom prst="rect">
            <a:avLst/>
          </a:prstGeom>
        </p:spPr>
      </p:pic>
      <p:sp>
        <p:nvSpPr>
          <p:cNvPr id="8" name="TextBox 7">
            <a:extLst>
              <a:ext uri="{FF2B5EF4-FFF2-40B4-BE49-F238E27FC236}">
                <a16:creationId xmlns:a16="http://schemas.microsoft.com/office/drawing/2014/main" xmlns="" id="{EFCF9912-DE81-4978-BBC8-9C6585373417}"/>
              </a:ext>
            </a:extLst>
          </p:cNvPr>
          <p:cNvSpPr txBox="1"/>
          <p:nvPr/>
        </p:nvSpPr>
        <p:spPr>
          <a:xfrm>
            <a:off x="7423150" y="2925763"/>
            <a:ext cx="2803525" cy="536575"/>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a:solidFill>
                  <a:srgbClr val="FFFFFF"/>
                </a:solidFill>
              </a:rPr>
              <a:t>713-686-6300</a:t>
            </a:r>
          </a:p>
          <a:p>
            <a:pPr algn="ctr">
              <a:spcAft>
                <a:spcPts val="600"/>
              </a:spcAft>
            </a:pPr>
            <a:r>
              <a:rPr lang="en-US" sz="1300">
                <a:solidFill>
                  <a:srgbClr val="FFFFFF"/>
                </a:solidFill>
              </a:rPr>
              <a:t>www.aahouston.org</a:t>
            </a:r>
            <a:endParaRPr lang="es-MX" sz="1300">
              <a:solidFill>
                <a:srgbClr val="FFFFFF"/>
              </a:solidFill>
            </a:endParaRPr>
          </a:p>
        </p:txBody>
      </p:sp>
      <p:pic>
        <p:nvPicPr>
          <p:cNvPr id="7" name="Picture 6" descr="Logo&#10;&#10;Description automatically generated with low confidence">
            <a:extLst>
              <a:ext uri="{FF2B5EF4-FFF2-40B4-BE49-F238E27FC236}">
                <a16:creationId xmlns:a16="http://schemas.microsoft.com/office/drawing/2014/main" xmlns="" id="{1FD7B965-6262-4743-AF34-52DA67E81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3149" y="3428989"/>
            <a:ext cx="2803525" cy="2689225"/>
          </a:xfrm>
          <a:prstGeom prst="rect">
            <a:avLst/>
          </a:prstGeom>
        </p:spPr>
      </p:pic>
      <p:sp>
        <p:nvSpPr>
          <p:cNvPr id="13" name="TextBox 12">
            <a:extLst>
              <a:ext uri="{FF2B5EF4-FFF2-40B4-BE49-F238E27FC236}">
                <a16:creationId xmlns:a16="http://schemas.microsoft.com/office/drawing/2014/main" xmlns="" id="{5F6C5C0F-D0C9-46AA-A344-486FA36CE771}"/>
              </a:ext>
            </a:extLst>
          </p:cNvPr>
          <p:cNvSpPr txBox="1"/>
          <p:nvPr/>
        </p:nvSpPr>
        <p:spPr>
          <a:xfrm>
            <a:off x="7423150" y="6129139"/>
            <a:ext cx="2803525" cy="536575"/>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dirty="0">
                <a:solidFill>
                  <a:srgbClr val="FFFFFF"/>
                </a:solidFill>
              </a:rPr>
              <a:t>713-681-1296</a:t>
            </a:r>
          </a:p>
          <a:p>
            <a:pPr algn="ctr">
              <a:spcAft>
                <a:spcPts val="600"/>
              </a:spcAft>
            </a:pPr>
            <a:r>
              <a:rPr lang="en-US" sz="1300" dirty="0">
                <a:solidFill>
                  <a:srgbClr val="FFFFFF"/>
                </a:solidFill>
              </a:rPr>
              <a:t>www.alanonhispano.org</a:t>
            </a:r>
            <a:endParaRPr lang="es-MX" sz="1300" dirty="0">
              <a:solidFill>
                <a:srgbClr val="FFFFFF"/>
              </a:solidFill>
            </a:endParaRPr>
          </a:p>
        </p:txBody>
      </p:sp>
      <p:sp>
        <p:nvSpPr>
          <p:cNvPr id="2" name="Title 1"/>
          <p:cNvSpPr>
            <a:spLocks noGrp="1"/>
          </p:cNvSpPr>
          <p:nvPr>
            <p:ph type="title"/>
          </p:nvPr>
        </p:nvSpPr>
        <p:spPr>
          <a:xfrm>
            <a:off x="646744" y="640080"/>
            <a:ext cx="4173905" cy="5577818"/>
          </a:xfrm>
        </p:spPr>
        <p:txBody>
          <a:bodyPr vert="horz" lIns="91440" tIns="45720" rIns="91440" bIns="45720" rtlCol="0" anchor="ctr">
            <a:normAutofit/>
          </a:bodyPr>
          <a:lstStyle/>
          <a:p>
            <a:pPr algn="r"/>
            <a:r>
              <a:rPr lang="es-MX" sz="5400" kern="1200" dirty="0">
                <a:solidFill>
                  <a:srgbClr val="FFFFFF"/>
                </a:solidFill>
                <a:latin typeface="+mj-lt"/>
                <a:ea typeface="+mj-ea"/>
                <a:cs typeface="+mj-cs"/>
              </a:rPr>
              <a:t>Apoyo</a:t>
            </a:r>
          </a:p>
        </p:txBody>
      </p:sp>
    </p:spTree>
    <p:extLst>
      <p:ext uri="{BB962C8B-B14F-4D97-AF65-F5344CB8AC3E}">
        <p14:creationId xmlns:p14="http://schemas.microsoft.com/office/powerpoint/2010/main" val="38764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00C987-1398-4E95-ACBC-CABF614D0A33}"/>
              </a:ext>
            </a:extLst>
          </p:cNvPr>
          <p:cNvSpPr>
            <a:spLocks noGrp="1"/>
          </p:cNvSpPr>
          <p:nvPr>
            <p:ph type="title"/>
          </p:nvPr>
        </p:nvSpPr>
        <p:spPr>
          <a:xfrm>
            <a:off x="7299434" y="472966"/>
            <a:ext cx="4162097" cy="5927833"/>
          </a:xfrm>
        </p:spPr>
        <p:txBody>
          <a:bodyPr vert="horz" lIns="91440" tIns="45720" rIns="91440" bIns="45720" rtlCol="0" anchor="b">
            <a:noAutofit/>
          </a:bodyPr>
          <a:lstStyle/>
          <a:p>
            <a:r>
              <a:rPr lang="es-MX" sz="2000" dirty="0"/>
              <a:t/>
            </a:r>
            <a:br>
              <a:rPr lang="es-MX" sz="2000" dirty="0"/>
            </a:br>
            <a:r>
              <a:rPr lang="es-MX" sz="2000" dirty="0"/>
              <a:t/>
            </a:r>
            <a:br>
              <a:rPr lang="es-MX" sz="2000" dirty="0"/>
            </a:br>
            <a:r>
              <a:rPr lang="es-MX" sz="2000" b="1" dirty="0"/>
              <a:t>Fuentes de Más Información:</a:t>
            </a:r>
            <a:br>
              <a:rPr lang="es-MX" sz="2000" b="1" dirty="0"/>
            </a:br>
            <a:r>
              <a:rPr lang="es-MX" sz="2000" b="1" dirty="0"/>
              <a:t/>
            </a:r>
            <a:br>
              <a:rPr lang="es-MX" sz="2000" b="1" dirty="0"/>
            </a:br>
            <a:r>
              <a:rPr lang="es-MX" sz="2000" dirty="0"/>
              <a:t>CDC Centros para el Control y la Prevención de Enfermedades: Cómo Dejar de Fumar</a:t>
            </a:r>
            <a:br>
              <a:rPr lang="es-MX" sz="2000" dirty="0"/>
            </a:br>
            <a:r>
              <a:rPr lang="es-MX" sz="2000" dirty="0"/>
              <a:t/>
            </a:r>
            <a:br>
              <a:rPr lang="es-MX" sz="2000" dirty="0"/>
            </a:br>
            <a:r>
              <a:rPr lang="es-MX" sz="2000" b="0" i="1" dirty="0">
                <a:effectLst/>
              </a:rPr>
              <a:t>NIH: Instituto Nacional del Cáncer</a:t>
            </a:r>
            <a:br>
              <a:rPr lang="es-MX" sz="2000" b="0" i="1" dirty="0">
                <a:effectLst/>
              </a:rPr>
            </a:br>
            <a:r>
              <a:rPr lang="es-MX" sz="2000" dirty="0"/>
              <a:t/>
            </a:r>
            <a:br>
              <a:rPr lang="es-MX" sz="2000" dirty="0"/>
            </a:br>
            <a:r>
              <a:rPr lang="es-MX" sz="2000" dirty="0"/>
              <a:t>Smokefree.gov</a:t>
            </a:r>
            <a:br>
              <a:rPr lang="es-MX" sz="2000" dirty="0"/>
            </a:br>
            <a:r>
              <a:rPr lang="es-MX" sz="2000" dirty="0">
                <a:hlinkClick r:id="rId3">
                  <a:extLst>
                    <a:ext uri="{A12FA001-AC4F-418D-AE19-62706E023703}">
                      <ahyp:hlinkClr xmlns:ahyp="http://schemas.microsoft.com/office/drawing/2018/hyperlinkcolor" xmlns="" val="tx"/>
                    </a:ext>
                  </a:extLst>
                </a:hlinkClick>
              </a:rPr>
              <a:t>https://espanol.smokefree.gov/retos-cuando-deja-fumar/identifique-sus-desencadenantes</a:t>
            </a:r>
            <a:r>
              <a:rPr lang="es-MX" sz="2000" dirty="0"/>
              <a:t/>
            </a:r>
            <a:br>
              <a:rPr lang="es-MX" sz="2000" dirty="0"/>
            </a:br>
            <a:r>
              <a:rPr lang="es-MX" sz="2000" dirty="0"/>
              <a:t/>
            </a:r>
            <a:br>
              <a:rPr lang="es-MX" sz="2000" dirty="0"/>
            </a:br>
            <a:r>
              <a:rPr lang="es-MX" sz="2000" dirty="0"/>
              <a:t>TIME</a:t>
            </a:r>
            <a:br>
              <a:rPr lang="es-MX" sz="2000" dirty="0"/>
            </a:br>
            <a:r>
              <a:rPr lang="es-MX" sz="2000" i="0" u="none" strike="noStrike" cap="all" dirty="0">
                <a:effectLst/>
                <a:hlinkClick r:id="rId4" tooltip="View all posts in Tobacco">
                  <a:extLst>
                    <a:ext uri="{A12FA001-AC4F-418D-AE19-62706E023703}">
                      <ahyp:hlinkClr xmlns:ahyp="http://schemas.microsoft.com/office/drawing/2018/hyperlinkcolor" xmlns="" val="tx"/>
                    </a:ext>
                  </a:extLst>
                </a:hlinkClick>
              </a:rPr>
              <a:t>TOBACCO</a:t>
            </a:r>
            <a:r>
              <a:rPr lang="es-MX" sz="2000" b="1" i="0" cap="all" dirty="0">
                <a:effectLst/>
              </a:rPr>
              <a:t/>
            </a:r>
            <a:br>
              <a:rPr lang="es-MX" sz="2000" b="1" i="0" cap="all" dirty="0">
                <a:effectLst/>
              </a:rPr>
            </a:br>
            <a:r>
              <a:rPr lang="en-US" sz="2000" i="0" dirty="0">
                <a:effectLst/>
              </a:rPr>
              <a:t>Why Smoking Is Especially Bad If You Have Diabetes</a:t>
            </a:r>
            <a:r>
              <a:rPr lang="es-MX" sz="2000" dirty="0"/>
              <a:t/>
            </a:r>
            <a:br>
              <a:rPr lang="es-MX" sz="2000" dirty="0"/>
            </a:br>
            <a:r>
              <a:rPr lang="es-MX" sz="2000" dirty="0"/>
              <a:t>https://healthland.time.com/2011/03/27/why-smoking-is-a-bad-idea-for-diabetics/</a:t>
            </a:r>
            <a:br>
              <a:rPr lang="es-MX" sz="2000" dirty="0"/>
            </a:br>
            <a:endParaRPr lang="es-MX" sz="2000" dirty="0"/>
          </a:p>
        </p:txBody>
      </p:sp>
      <p:sp>
        <p:nvSpPr>
          <p:cNvPr id="35" name="Freeform: Shape 34">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4" name="Picture 3" descr="Icon&#10;&#10;Description automatically generated with low confidence">
            <a:extLst>
              <a:ext uri="{FF2B5EF4-FFF2-40B4-BE49-F238E27FC236}">
                <a16:creationId xmlns:a16="http://schemas.microsoft.com/office/drawing/2014/main" xmlns="" id="{82FEF790-E668-4A01-81FF-A0A30AA4F5F3}"/>
              </a:ext>
            </a:extLst>
          </p:cNvPr>
          <p:cNvPicPr>
            <a:picLocks noChangeAspect="1"/>
          </p:cNvPicPr>
          <p:nvPr/>
        </p:nvPicPr>
        <p:blipFill rotWithShape="1">
          <a:blip r:embed="rId5">
            <a:extLst>
              <a:ext uri="{28A0092B-C50C-407E-A947-70E740481C1C}">
                <a14:useLocalDpi xmlns:a14="http://schemas.microsoft.com/office/drawing/2010/main" val="0"/>
              </a:ext>
            </a:extLst>
          </a:blip>
          <a:srcRect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5110743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descr="A close-up of a hand holding a baby's foot&#10;&#10;Description automatically generated with medium confidence">
            <a:extLst>
              <a:ext uri="{FF2B5EF4-FFF2-40B4-BE49-F238E27FC236}">
                <a16:creationId xmlns:a16="http://schemas.microsoft.com/office/drawing/2014/main" xmlns="" id="{5CA333CE-39B7-4349-FCD0-532063558ACD}"/>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a:stretch/>
        </p:blipFill>
        <p:spPr>
          <a:xfrm>
            <a:off x="-4243" y="10"/>
            <a:ext cx="12196243" cy="6857990"/>
          </a:xfrm>
          <a:prstGeom prst="rect">
            <a:avLst/>
          </a:prstGeom>
        </p:spPr>
      </p:pic>
      <p:sp>
        <p:nvSpPr>
          <p:cNvPr id="12" name="Rectangle 11">
            <a:extLst>
              <a:ext uri="{FF2B5EF4-FFF2-40B4-BE49-F238E27FC236}">
                <a16:creationId xmlns:a16="http://schemas.microsoft.com/office/drawing/2014/main" xmlns=""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Isosceles Triangle 13">
            <a:extLst>
              <a:ext uri="{FF2B5EF4-FFF2-40B4-BE49-F238E27FC236}">
                <a16:creationId xmlns:a16="http://schemas.microsoft.com/office/drawing/2014/main" xmlns=""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Isosceles Triangle 15">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a:extLst>
              <a:ext uri="{FF2B5EF4-FFF2-40B4-BE49-F238E27FC236}">
                <a16:creationId xmlns:a16="http://schemas.microsoft.com/office/drawing/2014/main" xmlns="" id="{3E492533-E805-72EA-7D13-87D8342305B9}"/>
              </a:ext>
            </a:extLst>
          </p:cNvPr>
          <p:cNvSpPr txBox="1"/>
          <p:nvPr/>
        </p:nvSpPr>
        <p:spPr>
          <a:xfrm>
            <a:off x="1686911" y="4766367"/>
            <a:ext cx="3657861" cy="1246495"/>
          </a:xfrm>
          <a:prstGeom prst="rect">
            <a:avLst/>
          </a:prstGeom>
          <a:noFill/>
        </p:spPr>
        <p:txBody>
          <a:bodyPr wrap="none" rtlCol="0">
            <a:spAutoFit/>
          </a:bodyPr>
          <a:lstStyle/>
          <a:p>
            <a:r>
              <a:rPr lang="en-US" sz="7500" dirty="0">
                <a:solidFill>
                  <a:prstClr val="white"/>
                </a:solidFill>
              </a:rPr>
              <a:t>¡Gracias!</a:t>
            </a:r>
            <a:endParaRPr lang="es-MX" sz="7500" dirty="0">
              <a:solidFill>
                <a:prstClr val="white"/>
              </a:solidFill>
            </a:endParaRPr>
          </a:p>
        </p:txBody>
      </p:sp>
    </p:spTree>
    <p:extLst>
      <p:ext uri="{BB962C8B-B14F-4D97-AF65-F5344CB8AC3E}">
        <p14:creationId xmlns:p14="http://schemas.microsoft.com/office/powerpoint/2010/main" val="1281195976"/>
      </p:ext>
    </p:extLst>
  </p:cSld>
  <p:clrMapOvr>
    <a:overrideClrMapping bg1="dk1" tx1="lt1" bg2="dk2" tx2="lt2" accent1="accent1" accent2="accent2" accent3="accent3" accent4="accent4" accent5="accent5" accent6="accent6" hlink="hlink" folHlink="folHlink"/>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Referencias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186</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4031873"/>
          </a:xfrm>
          <a:prstGeom prst="rect">
            <a:avLst/>
          </a:prstGeom>
          <a:noFill/>
        </p:spPr>
        <p:txBody>
          <a:bodyPr wrap="square" rtlCol="0">
            <a:spAutoFit/>
          </a:bodyPr>
          <a:lstStyle/>
          <a:p>
            <a:endParaRPr lang="en-US" sz="1600" dirty="0" smtClean="0">
              <a:solidFill>
                <a:prstClr val="black"/>
              </a:solidFill>
            </a:endParaRPr>
          </a:p>
          <a:p>
            <a:r>
              <a:rPr lang="en-US" sz="1600" dirty="0">
                <a:solidFill>
                  <a:prstClr val="black"/>
                </a:solidFill>
              </a:rPr>
              <a:t>- Maddatu, J., </a:t>
            </a:r>
            <a:r>
              <a:rPr lang="en-US" sz="1600" dirty="0" smtClean="0">
                <a:solidFill>
                  <a:prstClr val="black"/>
                </a:solidFill>
              </a:rPr>
              <a:t>Anderson-</a:t>
            </a:r>
            <a:r>
              <a:rPr lang="en-US" sz="1600" dirty="0" err="1" smtClean="0">
                <a:solidFill>
                  <a:prstClr val="black"/>
                </a:solidFill>
              </a:rPr>
              <a:t>Baucum</a:t>
            </a:r>
            <a:r>
              <a:rPr lang="en-US" sz="1600" dirty="0">
                <a:solidFill>
                  <a:prstClr val="black"/>
                </a:solidFill>
              </a:rPr>
              <a:t>, E., &amp; Evans-Molina, C. (2017). Smoking and the risk of type 2 diabetes. Translational research : the journal of laboratory and clinical medicine, 184, 101–107.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Emanuele, N. V., Swade, T. F., &amp; Emanuele, M. A. (1998). Consequences of alcohol use in diabetics. Alcohol health and research world, 22(3), 211–219.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NIAAA publications. (n.d.). Brochures and Fact Sheets | National Institute on Alcohol Abuse and Alcoholism (NIAAA). Last accessed September 15, 2022. https://pubs.niaaa.nih.gov/publications/aa71/aa71.htm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Nicotine dependence - Symptoms and causes. (2022, April 19). Mayo Clinic. Last accessed September 15, 2022. https://www.mayoclinic.org/diseases-conditions/nicotine-dependence/symptoms-causes/syc-20351584 </a:t>
            </a:r>
          </a:p>
          <a:p>
            <a:endParaRPr lang="en-US" sz="1600" dirty="0" smtClean="0">
              <a:solidFill>
                <a:prstClr val="black"/>
              </a:solidFill>
            </a:endParaRPr>
          </a:p>
          <a:p>
            <a:r>
              <a:rPr lang="en-US" sz="1600" dirty="0" smtClean="0">
                <a:solidFill>
                  <a:prstClr val="black"/>
                </a:solidFill>
              </a:rPr>
              <a:t>- </a:t>
            </a:r>
            <a:r>
              <a:rPr lang="en-US" sz="1600" dirty="0">
                <a:solidFill>
                  <a:prstClr val="black"/>
                </a:solidFill>
              </a:rPr>
              <a:t>Health effects of smoking and tobacco use. (2022, July 21). Centers for Disease Control and Prevention. Last accessed September 15, 2022. https://www.cdc.gov/tobacco/basic_information/health_effects/index.htm </a:t>
            </a:r>
          </a:p>
          <a:p>
            <a:endParaRPr lang="en-US" sz="1600" dirty="0">
              <a:solidFill>
                <a:prstClr val="black"/>
              </a:solidFill>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10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 xmlns:a16="http://schemas.microsoft.com/office/drawing/2014/main" id="{473EA2FE-A872-5D33-64AC-3116753473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 xmlns:a16="http://schemas.microsoft.com/office/drawing/2014/main" id="{88467C95-DF23-40B9-B265-2E6F3DE29030}"/>
              </a:ext>
            </a:extLst>
          </p:cNvPr>
          <p:cNvSpPr>
            <a:spLocks noGrp="1"/>
          </p:cNvSpPr>
          <p:nvPr>
            <p:ph type="title"/>
          </p:nvPr>
        </p:nvSpPr>
        <p:spPr/>
        <p:txBody>
          <a:bodyPr>
            <a:normAutofit fontScale="90000"/>
          </a:bodyPr>
          <a:lstStyle/>
          <a:p>
            <a:r>
              <a:rPr lang="es-MX" b="1" dirty="0"/>
              <a:t>Viviendo con Diabetes</a:t>
            </a:r>
          </a:p>
        </p:txBody>
      </p:sp>
      <p:sp>
        <p:nvSpPr>
          <p:cNvPr id="18" name="Text Placeholder 17">
            <a:extLst>
              <a:ext uri="{FF2B5EF4-FFF2-40B4-BE49-F238E27FC236}">
                <a16:creationId xmlns="" xmlns:a16="http://schemas.microsoft.com/office/drawing/2014/main" id="{27A48A35-E5E4-4A5F-9F91-BAEA4F5DF21D}"/>
              </a:ext>
            </a:extLst>
          </p:cNvPr>
          <p:cNvSpPr>
            <a:spLocks noGrp="1"/>
          </p:cNvSpPr>
          <p:nvPr>
            <p:ph type="body" sz="quarter" idx="12"/>
          </p:nvPr>
        </p:nvSpPr>
        <p:spPr>
          <a:xfrm>
            <a:off x="1028700" y="5363569"/>
            <a:ext cx="3222058" cy="679237"/>
          </a:xfrm>
        </p:spPr>
        <p:txBody>
          <a:bodyPr/>
          <a:lstStyle/>
          <a:p>
            <a:endParaRPr lang="es-MX" dirty="0"/>
          </a:p>
          <a:p>
            <a:r>
              <a:rPr lang="es-MX" sz="2000" b="1" dirty="0"/>
              <a:t>Mes 10</a:t>
            </a:r>
          </a:p>
          <a:p>
            <a:endParaRPr lang="es-MX" dirty="0"/>
          </a:p>
        </p:txBody>
      </p:sp>
    </p:spTree>
    <p:extLst>
      <p:ext uri="{BB962C8B-B14F-4D97-AF65-F5344CB8AC3E}">
        <p14:creationId xmlns:p14="http://schemas.microsoft.com/office/powerpoint/2010/main" val="235833490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 xmlns:a16="http://schemas.microsoft.com/office/drawing/2014/main" id="{FFC6A574-8158-6847-E466-81E70320D44A}"/>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solidFill>
                  <a:prstClr val="black">
                    <a:tint val="75000"/>
                  </a:prstClr>
                </a:solidFill>
              </a:rPr>
              <a:pPr>
                <a:spcAft>
                  <a:spcPts val="600"/>
                </a:spcAft>
              </a:pPr>
              <a:t>188</a:t>
            </a:fld>
            <a:endParaRPr lang="en-US">
              <a:solidFill>
                <a:prstClr val="black">
                  <a:tint val="75000"/>
                </a:prstClr>
              </a:solidFill>
            </a:endParaRPr>
          </a:p>
        </p:txBody>
      </p:sp>
      <p:pic>
        <p:nvPicPr>
          <p:cNvPr id="14" name="Picture 13">
            <a:extLst>
              <a:ext uri="{FF2B5EF4-FFF2-40B4-BE49-F238E27FC236}">
                <a16:creationId xmlns="" xmlns:a16="http://schemas.microsoft.com/office/drawing/2014/main" id="{263EDD1A-C49E-505D-6941-E1BA7DCB3FA7}"/>
              </a:ext>
            </a:extLst>
          </p:cNvPr>
          <p:cNvPicPr>
            <a:picLocks noChangeAspect="1"/>
          </p:cNvPicPr>
          <p:nvPr/>
        </p:nvPicPr>
        <p:blipFill>
          <a:blip r:embed="rId3"/>
          <a:srcRect t="17367" b="17367"/>
          <a:stretch/>
        </p:blipFill>
        <p:spPr>
          <a:xfrm>
            <a:off x="854075" y="1625600"/>
            <a:ext cx="10499725" cy="4860925"/>
          </a:xfrm>
          <a:prstGeom prst="rect">
            <a:avLst/>
          </a:prstGeom>
          <a:noFill/>
        </p:spPr>
      </p:pic>
      <p:sp>
        <p:nvSpPr>
          <p:cNvPr id="11" name="Text Placeholder 10">
            <a:extLst>
              <a:ext uri="{FF2B5EF4-FFF2-40B4-BE49-F238E27FC236}">
                <a16:creationId xmlns="" xmlns:a16="http://schemas.microsoft.com/office/drawing/2014/main" id="{ED464A65-15AB-EA01-A1AC-B18EBC832692}"/>
              </a:ext>
            </a:extLst>
          </p:cNvPr>
          <p:cNvSpPr>
            <a:spLocks noGrp="1"/>
          </p:cNvSpPr>
          <p:nvPr>
            <p:ph type="title"/>
          </p:nvPr>
        </p:nvSpPr>
        <p:spPr>
          <a:xfrm>
            <a:off x="854074" y="122239"/>
            <a:ext cx="10499725" cy="1355724"/>
          </a:xfrm>
        </p:spPr>
        <p:txBody>
          <a:bodyPr anchor="ctr">
            <a:normAutofit/>
          </a:bodyPr>
          <a:lstStyle/>
          <a:p>
            <a:r>
              <a:rPr lang="es-ES" sz="2800" b="1" i="0" dirty="0">
                <a:effectLst/>
              </a:rPr>
              <a:t>Una de las mejores formas de predecir cuán bien una persona manejará su diabetes es ver cuánto apoyo recibe de sus amigos y familia.</a:t>
            </a:r>
            <a:endParaRPr lang="es-MX" sz="2800" dirty="0"/>
          </a:p>
        </p:txBody>
      </p:sp>
    </p:spTree>
    <p:extLst>
      <p:ext uri="{BB962C8B-B14F-4D97-AF65-F5344CB8AC3E}">
        <p14:creationId xmlns:p14="http://schemas.microsoft.com/office/powerpoint/2010/main" val="344989714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2">
            <a:lumMod val="90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29E24BCE-48CF-4EA0-8CEE-DABDE8C63D2E}"/>
              </a:ext>
            </a:extLst>
          </p:cNvPr>
          <p:cNvSpPr>
            <a:spLocks noGrp="1"/>
          </p:cNvSpPr>
          <p:nvPr>
            <p:ph type="title"/>
          </p:nvPr>
        </p:nvSpPr>
        <p:spPr/>
        <p:txBody>
          <a:bodyPr/>
          <a:lstStyle/>
          <a:p>
            <a:r>
              <a:rPr lang="es-MX" dirty="0"/>
              <a:t>Logrando metas</a:t>
            </a:r>
          </a:p>
        </p:txBody>
      </p:sp>
      <p:sp>
        <p:nvSpPr>
          <p:cNvPr id="21" name="Text Placeholder 20">
            <a:extLst>
              <a:ext uri="{FF2B5EF4-FFF2-40B4-BE49-F238E27FC236}">
                <a16:creationId xmlns="" xmlns:a16="http://schemas.microsoft.com/office/drawing/2014/main" id="{6EBE147A-9B99-4FFD-BC53-05C5BD025E32}"/>
              </a:ext>
            </a:extLst>
          </p:cNvPr>
          <p:cNvSpPr>
            <a:spLocks noGrp="1"/>
          </p:cNvSpPr>
          <p:nvPr>
            <p:ph type="body" sz="quarter" idx="16"/>
          </p:nvPr>
        </p:nvSpPr>
        <p:spPr/>
        <p:txBody>
          <a:bodyPr/>
          <a:lstStyle/>
          <a:p>
            <a:pPr algn="ctr"/>
            <a:r>
              <a:rPr lang="es-MX"/>
              <a:t>Escribirlas</a:t>
            </a:r>
            <a:endParaRPr lang="es-MX" sz="1400"/>
          </a:p>
        </p:txBody>
      </p:sp>
      <p:sp>
        <p:nvSpPr>
          <p:cNvPr id="23" name="Text Placeholder 22">
            <a:extLst>
              <a:ext uri="{FF2B5EF4-FFF2-40B4-BE49-F238E27FC236}">
                <a16:creationId xmlns="" xmlns:a16="http://schemas.microsoft.com/office/drawing/2014/main" id="{B28CF967-AF84-4550-882F-01B6C8B02C75}"/>
              </a:ext>
            </a:extLst>
          </p:cNvPr>
          <p:cNvSpPr>
            <a:spLocks noGrp="1"/>
          </p:cNvSpPr>
          <p:nvPr>
            <p:ph type="body" sz="quarter" idx="17"/>
          </p:nvPr>
        </p:nvSpPr>
        <p:spPr>
          <a:xfrm>
            <a:off x="2983407" y="2717800"/>
            <a:ext cx="2080224" cy="711200"/>
          </a:xfrm>
        </p:spPr>
        <p:txBody>
          <a:bodyPr/>
          <a:lstStyle/>
          <a:p>
            <a:pPr algn="ctr"/>
            <a:r>
              <a:rPr lang="es-MX" dirty="0"/>
              <a:t>Definirlas Específicamente</a:t>
            </a:r>
            <a:endParaRPr lang="es-MX" sz="1400" dirty="0"/>
          </a:p>
        </p:txBody>
      </p:sp>
      <p:sp>
        <p:nvSpPr>
          <p:cNvPr id="24" name="Text Placeholder 23">
            <a:extLst>
              <a:ext uri="{FF2B5EF4-FFF2-40B4-BE49-F238E27FC236}">
                <a16:creationId xmlns="" xmlns:a16="http://schemas.microsoft.com/office/drawing/2014/main" id="{0CA6C2C2-4BD8-4FEE-965C-BE8235FB383E}"/>
              </a:ext>
            </a:extLst>
          </p:cNvPr>
          <p:cNvSpPr>
            <a:spLocks noGrp="1"/>
          </p:cNvSpPr>
          <p:nvPr>
            <p:ph type="body" sz="quarter" idx="18"/>
          </p:nvPr>
        </p:nvSpPr>
        <p:spPr/>
        <p:txBody>
          <a:bodyPr/>
          <a:lstStyle/>
          <a:p>
            <a:pPr algn="ctr"/>
            <a:r>
              <a:rPr lang="es-MX" dirty="0"/>
              <a:t>Hacerlas Medibles</a:t>
            </a:r>
            <a:endParaRPr lang="es-MX" sz="1400" dirty="0"/>
          </a:p>
        </p:txBody>
      </p:sp>
      <p:sp>
        <p:nvSpPr>
          <p:cNvPr id="26" name="Text Placeholder 25">
            <a:extLst>
              <a:ext uri="{FF2B5EF4-FFF2-40B4-BE49-F238E27FC236}">
                <a16:creationId xmlns="" xmlns:a16="http://schemas.microsoft.com/office/drawing/2014/main" id="{CF7E2B50-41CF-47DF-94E2-23B31B1BEC27}"/>
              </a:ext>
            </a:extLst>
          </p:cNvPr>
          <p:cNvSpPr>
            <a:spLocks noGrp="1"/>
          </p:cNvSpPr>
          <p:nvPr>
            <p:ph type="body" sz="quarter" idx="19"/>
          </p:nvPr>
        </p:nvSpPr>
        <p:spPr/>
        <p:txBody>
          <a:bodyPr/>
          <a:lstStyle/>
          <a:p>
            <a:pPr algn="ctr"/>
            <a:r>
              <a:rPr lang="es-MX" dirty="0"/>
              <a:t>Hacerlas Logrables</a:t>
            </a:r>
          </a:p>
        </p:txBody>
      </p:sp>
      <p:sp>
        <p:nvSpPr>
          <p:cNvPr id="28" name="Text Placeholder 27">
            <a:extLst>
              <a:ext uri="{FF2B5EF4-FFF2-40B4-BE49-F238E27FC236}">
                <a16:creationId xmlns="" xmlns:a16="http://schemas.microsoft.com/office/drawing/2014/main" id="{D404C012-EAAC-4BFF-A8C9-DE3B7374A6FC}"/>
              </a:ext>
            </a:extLst>
          </p:cNvPr>
          <p:cNvSpPr>
            <a:spLocks noGrp="1"/>
          </p:cNvSpPr>
          <p:nvPr>
            <p:ph type="body" sz="quarter" idx="20"/>
          </p:nvPr>
        </p:nvSpPr>
        <p:spPr/>
        <p:txBody>
          <a:bodyPr/>
          <a:lstStyle/>
          <a:p>
            <a:pPr algn="ctr"/>
            <a:r>
              <a:rPr lang="es-MX" dirty="0"/>
              <a:t>Rendir cuentas con alguien </a:t>
            </a:r>
          </a:p>
        </p:txBody>
      </p:sp>
      <p:sp>
        <p:nvSpPr>
          <p:cNvPr id="37" name="Slide Number Placeholder 36">
            <a:extLst>
              <a:ext uri="{FF2B5EF4-FFF2-40B4-BE49-F238E27FC236}">
                <a16:creationId xmlns="" xmlns:a16="http://schemas.microsoft.com/office/drawing/2014/main" id="{BF214639-68C6-49E7-90D4-F4DAFEFBFE02}"/>
              </a:ext>
            </a:extLst>
          </p:cNvPr>
          <p:cNvSpPr>
            <a:spLocks noGrp="1"/>
          </p:cNvSpPr>
          <p:nvPr>
            <p:ph type="sldNum" sz="quarter" idx="4"/>
          </p:nvPr>
        </p:nvSpPr>
        <p:spPr/>
        <p:txBody>
          <a:bodyPr/>
          <a:lstStyle/>
          <a:p>
            <a:fld id="{294A09A9-5501-47C1-A89A-A340965A2BE2}" type="slidenum">
              <a:rPr lang="es-MX" smtClean="0">
                <a:solidFill>
                  <a:prstClr val="white">
                    <a:tint val="75000"/>
                  </a:prstClr>
                </a:solidFill>
              </a:rPr>
              <a:pPr/>
              <a:t>189</a:t>
            </a:fld>
            <a:endParaRPr lang="es-MX">
              <a:solidFill>
                <a:prstClr val="white">
                  <a:tint val="75000"/>
                </a:prstClr>
              </a:solidFill>
            </a:endParaRPr>
          </a:p>
        </p:txBody>
      </p:sp>
      <p:pic>
        <p:nvPicPr>
          <p:cNvPr id="20" name="Picture Placeholder 19" descr="A person writing on a book&#10;&#10;Description automatically generated with medium confidence">
            <a:extLst>
              <a:ext uri="{FF2B5EF4-FFF2-40B4-BE49-F238E27FC236}">
                <a16:creationId xmlns="" xmlns:a16="http://schemas.microsoft.com/office/drawing/2014/main" id="{8654CD72-AA8B-C317-4BD2-6BE7A369E44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30" name="Picture Placeholder 29" descr="A person with his hand on his chin&#10;&#10;Description automatically generated with medium confidence">
            <a:extLst>
              <a:ext uri="{FF2B5EF4-FFF2-40B4-BE49-F238E27FC236}">
                <a16:creationId xmlns="" xmlns:a16="http://schemas.microsoft.com/office/drawing/2014/main" id="{106A63BE-9A60-938B-DFDB-BF67A74A5CF8}"/>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46" name="Picture Placeholder 45" descr="A person flexing his muscles&#10;&#10;Description automatically generated with medium confidence">
            <a:extLst>
              <a:ext uri="{FF2B5EF4-FFF2-40B4-BE49-F238E27FC236}">
                <a16:creationId xmlns="" xmlns:a16="http://schemas.microsoft.com/office/drawing/2014/main" id="{80B25661-E278-559F-78B3-509202344630}"/>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pic>
        <p:nvPicPr>
          <p:cNvPr id="38" name="Picture Placeholder 37" descr="Shape&#10;&#10;Description automatically generated with medium confidence">
            <a:extLst>
              <a:ext uri="{FF2B5EF4-FFF2-40B4-BE49-F238E27FC236}">
                <a16:creationId xmlns="" xmlns:a16="http://schemas.microsoft.com/office/drawing/2014/main" id="{C0C34463-E603-ACFB-9866-EBB46D8288B6}"/>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p:pic>
      <p:pic>
        <p:nvPicPr>
          <p:cNvPr id="44" name="Picture Placeholder 43" descr="A picture containing tree, person, outdoor, person&#10;&#10;Description automatically generated">
            <a:extLst>
              <a:ext uri="{FF2B5EF4-FFF2-40B4-BE49-F238E27FC236}">
                <a16:creationId xmlns="" xmlns:a16="http://schemas.microsoft.com/office/drawing/2014/main" id="{91A1D318-F598-26BD-372E-A429E20D98BC}"/>
              </a:ext>
            </a:extLst>
          </p:cNvPr>
          <p:cNvPicPr>
            <a:picLocks noGrp="1" noChangeAspect="1"/>
          </p:cNvPicPr>
          <p:nvPr>
            <p:ph type="pic" sz="quarter" idx="15"/>
          </p:nvPr>
        </p:nvPicPr>
        <p:blipFill>
          <a:blip r:embed="rId7"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89991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Placeholder 13" descr="medicine.jpg"/>
          <p:cNvPicPr>
            <a:picLocks noGrp="1" noChangeAspect="1"/>
          </p:cNvPicPr>
          <p:nvPr>
            <p:ph type="pic" sz="quarter" idx="10"/>
          </p:nvPr>
        </p:nvPicPr>
        <p:blipFill>
          <a:blip r:embed="rId3" cstate="print"/>
          <a:srcRect t="1346" b="1346"/>
          <a:stretch>
            <a:fillRect/>
          </a:stretch>
        </p:blipFill>
        <p:spPr>
          <a:xfrm>
            <a:off x="0" y="0"/>
            <a:ext cx="12192000" cy="6858000"/>
          </a:xfrm>
        </p:spPr>
      </p:pic>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0" y="-1"/>
            <a:ext cx="12192000" cy="6858001"/>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35328" y="2415100"/>
            <a:ext cx="6299682" cy="2387600"/>
          </a:xfrm>
        </p:spPr>
        <p:txBody>
          <a:bodyPr/>
          <a:lstStyle/>
          <a:p>
            <a:pPr algn="r"/>
            <a:r>
              <a:rPr lang="es-MX" dirty="0"/>
              <a:t>Ayuda Médica</a:t>
            </a: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1876"/>
    </mc:Choice>
    <mc:Fallback xmlns="">
      <p:transition spd="slow" advTm="11876"/>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 xmlns:a16="http://schemas.microsoft.com/office/drawing/2014/main" id="{D6631755-9C44-9F5D-B814-44EC758ABE5C}"/>
              </a:ext>
            </a:extLst>
          </p:cNvPr>
          <p:cNvSpPr>
            <a:spLocks noGrp="1"/>
          </p:cNvSpPr>
          <p:nvPr>
            <p:ph type="sldNum" sz="quarter" idx="4"/>
          </p:nvPr>
        </p:nvSpPr>
        <p:spPr/>
        <p:txBody>
          <a:bodyPr/>
          <a:lstStyle/>
          <a:p>
            <a:fld id="{294A09A9-5501-47C1-A89A-A340965A2BE2}" type="slidenum">
              <a:rPr lang="en-US" smtClean="0">
                <a:solidFill>
                  <a:prstClr val="white">
                    <a:tint val="75000"/>
                  </a:prstClr>
                </a:solidFill>
              </a:rPr>
              <a:pPr/>
              <a:t>190</a:t>
            </a:fld>
            <a:endParaRPr lang="en-US" dirty="0">
              <a:solidFill>
                <a:prstClr val="white">
                  <a:tint val="75000"/>
                </a:prstClr>
              </a:solidFill>
            </a:endParaRPr>
          </a:p>
        </p:txBody>
      </p:sp>
      <p:sp>
        <p:nvSpPr>
          <p:cNvPr id="10" name="Title 9">
            <a:extLst>
              <a:ext uri="{FF2B5EF4-FFF2-40B4-BE49-F238E27FC236}">
                <a16:creationId xmlns="" xmlns:a16="http://schemas.microsoft.com/office/drawing/2014/main" id="{0F79D129-AE98-E3E7-73D9-F5291389090E}"/>
              </a:ext>
            </a:extLst>
          </p:cNvPr>
          <p:cNvSpPr>
            <a:spLocks noGrp="1"/>
          </p:cNvSpPr>
          <p:nvPr>
            <p:ph type="title"/>
          </p:nvPr>
        </p:nvSpPr>
        <p:spPr/>
        <p:txBody>
          <a:bodyPr/>
          <a:lstStyle/>
          <a:p>
            <a:r>
              <a:rPr lang="es-MX" b="1" dirty="0"/>
              <a:t>La diabetes y el entorno familiar</a:t>
            </a:r>
          </a:p>
        </p:txBody>
      </p:sp>
      <p:sp>
        <p:nvSpPr>
          <p:cNvPr id="11" name="Text Placeholder 10">
            <a:extLst>
              <a:ext uri="{FF2B5EF4-FFF2-40B4-BE49-F238E27FC236}">
                <a16:creationId xmlns="" xmlns:a16="http://schemas.microsoft.com/office/drawing/2014/main" id="{3DEB9CFD-5D92-6DA3-2885-A387E8AF3DA9}"/>
              </a:ext>
            </a:extLst>
          </p:cNvPr>
          <p:cNvSpPr>
            <a:spLocks noGrp="1"/>
          </p:cNvSpPr>
          <p:nvPr>
            <p:ph type="body" sz="quarter" idx="16"/>
          </p:nvPr>
        </p:nvSpPr>
        <p:spPr/>
        <p:txBody>
          <a:bodyPr/>
          <a:lstStyle/>
          <a:p>
            <a:r>
              <a:rPr lang="es-MX" b="1" dirty="0"/>
              <a:t>La actitud de quien padece diabetes</a:t>
            </a:r>
          </a:p>
        </p:txBody>
      </p:sp>
      <p:sp>
        <p:nvSpPr>
          <p:cNvPr id="12" name="Text Placeholder 11">
            <a:extLst>
              <a:ext uri="{FF2B5EF4-FFF2-40B4-BE49-F238E27FC236}">
                <a16:creationId xmlns="" xmlns:a16="http://schemas.microsoft.com/office/drawing/2014/main" id="{200AF9B2-7FDB-9B5F-8F26-1BA0EC4BD318}"/>
              </a:ext>
            </a:extLst>
          </p:cNvPr>
          <p:cNvSpPr>
            <a:spLocks noGrp="1"/>
          </p:cNvSpPr>
          <p:nvPr>
            <p:ph type="body" sz="quarter" idx="17"/>
          </p:nvPr>
        </p:nvSpPr>
        <p:spPr>
          <a:xfrm>
            <a:off x="3086100" y="2718404"/>
            <a:ext cx="1866900" cy="2036475"/>
          </a:xfrm>
        </p:spPr>
        <p:txBody>
          <a:bodyPr/>
          <a:lstStyle/>
          <a:p>
            <a:r>
              <a:rPr lang="es-MX" b="1" dirty="0"/>
              <a:t>El nivel afectivo con la persona que padece diabetes</a:t>
            </a:r>
          </a:p>
        </p:txBody>
      </p:sp>
      <p:sp>
        <p:nvSpPr>
          <p:cNvPr id="13" name="Text Placeholder 12">
            <a:extLst>
              <a:ext uri="{FF2B5EF4-FFF2-40B4-BE49-F238E27FC236}">
                <a16:creationId xmlns="" xmlns:a16="http://schemas.microsoft.com/office/drawing/2014/main" id="{3F0A4BC2-5E99-C643-C9AD-025AB6FD19BA}"/>
              </a:ext>
            </a:extLst>
          </p:cNvPr>
          <p:cNvSpPr>
            <a:spLocks noGrp="1"/>
          </p:cNvSpPr>
          <p:nvPr>
            <p:ph type="body" sz="quarter" idx="18"/>
          </p:nvPr>
        </p:nvSpPr>
        <p:spPr>
          <a:xfrm>
            <a:off x="5143500" y="2718404"/>
            <a:ext cx="1866900" cy="2164491"/>
          </a:xfrm>
        </p:spPr>
        <p:txBody>
          <a:bodyPr/>
          <a:lstStyle/>
          <a:p>
            <a:r>
              <a:rPr lang="es-MX" b="1" dirty="0"/>
              <a:t>El grado de compromiso en las relaciones</a:t>
            </a:r>
          </a:p>
        </p:txBody>
      </p:sp>
      <p:sp>
        <p:nvSpPr>
          <p:cNvPr id="14" name="Text Placeholder 13">
            <a:extLst>
              <a:ext uri="{FF2B5EF4-FFF2-40B4-BE49-F238E27FC236}">
                <a16:creationId xmlns="" xmlns:a16="http://schemas.microsoft.com/office/drawing/2014/main" id="{41ACBEC7-53E5-957E-43C0-53E217337BF8}"/>
              </a:ext>
            </a:extLst>
          </p:cNvPr>
          <p:cNvSpPr>
            <a:spLocks noGrp="1"/>
          </p:cNvSpPr>
          <p:nvPr>
            <p:ph type="body" sz="quarter" idx="19"/>
          </p:nvPr>
        </p:nvSpPr>
        <p:spPr>
          <a:xfrm>
            <a:off x="7239070" y="2718404"/>
            <a:ext cx="1866900" cy="1414683"/>
          </a:xfrm>
        </p:spPr>
        <p:txBody>
          <a:bodyPr/>
          <a:lstStyle/>
          <a:p>
            <a:r>
              <a:rPr lang="es-MX" b="1" dirty="0"/>
              <a:t>Reacción de adaptación familiar</a:t>
            </a:r>
          </a:p>
        </p:txBody>
      </p:sp>
      <p:sp>
        <p:nvSpPr>
          <p:cNvPr id="15" name="Text Placeholder 14">
            <a:extLst>
              <a:ext uri="{FF2B5EF4-FFF2-40B4-BE49-F238E27FC236}">
                <a16:creationId xmlns="" xmlns:a16="http://schemas.microsoft.com/office/drawing/2014/main" id="{9E166E68-B41B-1CDD-5B49-90A3BB43FA62}"/>
              </a:ext>
            </a:extLst>
          </p:cNvPr>
          <p:cNvSpPr>
            <a:spLocks noGrp="1"/>
          </p:cNvSpPr>
          <p:nvPr>
            <p:ph type="body" sz="quarter" idx="20"/>
          </p:nvPr>
        </p:nvSpPr>
        <p:spPr>
          <a:xfrm>
            <a:off x="9304020" y="2718404"/>
            <a:ext cx="1866900" cy="1158651"/>
          </a:xfrm>
        </p:spPr>
        <p:txBody>
          <a:bodyPr/>
          <a:lstStyle/>
          <a:p>
            <a:r>
              <a:rPr lang="es-MX" b="1" dirty="0"/>
              <a:t>Apoyo social</a:t>
            </a:r>
          </a:p>
        </p:txBody>
      </p:sp>
      <p:pic>
        <p:nvPicPr>
          <p:cNvPr id="50" name="Picture Placeholder 29" descr="A person with his hand on his chin&#10;&#10;Description automatically generated with medium confidence">
            <a:extLst>
              <a:ext uri="{FF2B5EF4-FFF2-40B4-BE49-F238E27FC236}">
                <a16:creationId xmlns="" xmlns:a16="http://schemas.microsoft.com/office/drawing/2014/main" id="{7EB6E69B-5535-A27F-F9DE-4E437722C829}"/>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t="70" b="70"/>
          <a:stretch>
            <a:fillRect/>
          </a:stretch>
        </p:blipFill>
        <p:spPr>
          <a:xfrm>
            <a:off x="1036638" y="3552825"/>
            <a:ext cx="1874837" cy="2847975"/>
          </a:xfrm>
        </p:spPr>
      </p:pic>
      <p:pic>
        <p:nvPicPr>
          <p:cNvPr id="51" name="Picture Placeholder 45" descr="A person flexing his muscles&#10;&#10;Description automatically generated with medium confidence">
            <a:extLst>
              <a:ext uri="{FF2B5EF4-FFF2-40B4-BE49-F238E27FC236}">
                <a16:creationId xmlns="" xmlns:a16="http://schemas.microsoft.com/office/drawing/2014/main" id="{BFED8F68-8DF8-35CF-5386-53242D48143D}"/>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l="93" r="93"/>
          <a:stretch>
            <a:fillRect/>
          </a:stretch>
        </p:blipFill>
        <p:spPr>
          <a:xfrm>
            <a:off x="7239000" y="3552825"/>
            <a:ext cx="1874838" cy="2847975"/>
          </a:xfrm>
        </p:spPr>
      </p:pic>
      <p:pic>
        <p:nvPicPr>
          <p:cNvPr id="52" name="Picture Placeholder 43" descr="A picture containing tree, person, outdoor, person&#10;&#10;Description automatically generated">
            <a:extLst>
              <a:ext uri="{FF2B5EF4-FFF2-40B4-BE49-F238E27FC236}">
                <a16:creationId xmlns="" xmlns:a16="http://schemas.microsoft.com/office/drawing/2014/main" id="{E4133DE4-DF54-6995-278A-6D3439655D49}"/>
              </a:ext>
            </a:extLst>
          </p:cNvPr>
          <p:cNvPicPr>
            <a:picLocks noGrp="1" noChangeAspect="1"/>
          </p:cNvPicPr>
          <p:nvPr>
            <p:ph type="pic" sz="quarter" idx="15"/>
          </p:nvPr>
        </p:nvPicPr>
        <p:blipFill>
          <a:blip r:embed="rId5" cstate="screen">
            <a:extLst>
              <a:ext uri="{28A0092B-C50C-407E-A947-70E740481C1C}">
                <a14:useLocalDpi xmlns:a14="http://schemas.microsoft.com/office/drawing/2010/main"/>
              </a:ext>
            </a:extLst>
          </a:blip>
          <a:srcRect l="93" r="93"/>
          <a:stretch>
            <a:fillRect/>
          </a:stretch>
        </p:blipFill>
        <p:spPr>
          <a:xfrm>
            <a:off x="9296400" y="3552825"/>
            <a:ext cx="1874838" cy="2847975"/>
          </a:xfrm>
        </p:spPr>
      </p:pic>
      <p:pic>
        <p:nvPicPr>
          <p:cNvPr id="53" name="Picture Placeholder 52" descr="A picture containing person&#10;&#10;Description automatically generated">
            <a:extLst>
              <a:ext uri="{FF2B5EF4-FFF2-40B4-BE49-F238E27FC236}">
                <a16:creationId xmlns="" xmlns:a16="http://schemas.microsoft.com/office/drawing/2014/main" id="{9D2B8130-C85B-F948-692B-A510C3F2439C}"/>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l="21863" r="21863"/>
          <a:stretch/>
        </p:blipFill>
        <p:spPr>
          <a:xfrm>
            <a:off x="5165725" y="3552825"/>
            <a:ext cx="1874838" cy="2847975"/>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4" name="Picture Placeholder 53" descr="A group of people looking at a computer&#10;&#10;Description automatically generated with medium confidence">
            <a:extLst>
              <a:ext uri="{FF2B5EF4-FFF2-40B4-BE49-F238E27FC236}">
                <a16:creationId xmlns="" xmlns:a16="http://schemas.microsoft.com/office/drawing/2014/main" id="{F9884DCD-11A7-0B57-C564-31FC63D71C35}"/>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l="20092" r="20092"/>
          <a:stretch/>
        </p:blipFill>
        <p:spPr>
          <a:xfrm>
            <a:off x="3101975" y="3552825"/>
            <a:ext cx="1874838" cy="2847975"/>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Tree>
    <p:extLst>
      <p:ext uri="{BB962C8B-B14F-4D97-AF65-F5344CB8AC3E}">
        <p14:creationId xmlns:p14="http://schemas.microsoft.com/office/powerpoint/2010/main" val="52429445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 xmlns:a16="http://schemas.microsoft.com/office/drawing/2014/main" id="{41BBC4E2-77AE-4A70-8F4E-420E9E2AD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a:extLst>
              <a:ext uri="{FF2B5EF4-FFF2-40B4-BE49-F238E27FC236}">
                <a16:creationId xmlns="" xmlns:a16="http://schemas.microsoft.com/office/drawing/2014/main" id="{609CB703-C563-4F1F-BF28-83C06E978C4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8" name="Title 17">
            <a:extLst>
              <a:ext uri="{FF2B5EF4-FFF2-40B4-BE49-F238E27FC236}">
                <a16:creationId xmlns="" xmlns:a16="http://schemas.microsoft.com/office/drawing/2014/main" id="{EA6B7DE5-BFCC-4EEF-9609-8AA1C7CAD3B0}"/>
              </a:ext>
            </a:extLst>
          </p:cNvPr>
          <p:cNvSpPr>
            <a:spLocks noGrp="1"/>
          </p:cNvSpPr>
          <p:nvPr>
            <p:ph type="title"/>
          </p:nvPr>
        </p:nvSpPr>
        <p:spPr>
          <a:xfrm>
            <a:off x="5761608" y="583345"/>
            <a:ext cx="5279179" cy="2274155"/>
          </a:xfrm>
        </p:spPr>
        <p:txBody>
          <a:bodyPr vert="horz" lIns="91440" tIns="45720" rIns="91440" bIns="45720" rtlCol="0" anchor="b">
            <a:normAutofit/>
          </a:bodyPr>
          <a:lstStyle/>
          <a:p>
            <a:pPr algn="r"/>
            <a:r>
              <a:rPr lang="es-MX" sz="3900" kern="1200" dirty="0">
                <a:solidFill>
                  <a:srgbClr val="FFFFFF"/>
                </a:solidFill>
                <a:latin typeface="+mj-lt"/>
                <a:ea typeface="+mj-ea"/>
                <a:cs typeface="+mj-cs"/>
              </a:rPr>
              <a:t>Ya está tomado pasos….¿pero tiene un sistema de apoyo a su alrededor ?</a:t>
            </a:r>
          </a:p>
        </p:txBody>
      </p:sp>
      <p:sp>
        <p:nvSpPr>
          <p:cNvPr id="44" name="Graphic 32">
            <a:extLst>
              <a:ext uri="{FF2B5EF4-FFF2-40B4-BE49-F238E27FC236}">
                <a16:creationId xmlns="" xmlns:a16="http://schemas.microsoft.com/office/drawing/2014/main" id="{5DFC1D2F-D2C1-4B4C-A109-43567B85E6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533202" y="114520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pic>
        <p:nvPicPr>
          <p:cNvPr id="21" name="Picture Placeholder 20" descr="A picture containing tree, outdoor, person, grass&#10;&#10;Description automatically generated">
            <a:extLst>
              <a:ext uri="{FF2B5EF4-FFF2-40B4-BE49-F238E27FC236}">
                <a16:creationId xmlns="" xmlns:a16="http://schemas.microsoft.com/office/drawing/2014/main" id="{7BAAFCD1-1422-111F-1C07-75BD9E5718A6}"/>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118081" y="132279"/>
            <a:ext cx="4320968" cy="4320968"/>
          </a:xfrm>
          <a:custGeom>
            <a:avLst/>
            <a:gdLst/>
            <a:ahLst/>
            <a:cxnLst/>
            <a:rect l="l" t="t" r="r" b="b"/>
            <a:pathLst>
              <a:path w="1924906" h="1924906">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p:spPr>
      </p:pic>
      <p:sp>
        <p:nvSpPr>
          <p:cNvPr id="46" name="Graphic 33">
            <a:extLst>
              <a:ext uri="{FF2B5EF4-FFF2-40B4-BE49-F238E27FC236}">
                <a16:creationId xmlns="" xmlns:a16="http://schemas.microsoft.com/office/drawing/2014/main" id="{FDE74ABC-C18D-4D27-A77F-43594963B8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451825" y="306578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48" name="Straight Connector 47">
            <a:extLst>
              <a:ext uri="{FF2B5EF4-FFF2-40B4-BE49-F238E27FC236}">
                <a16:creationId xmlns="" xmlns:a16="http://schemas.microsoft.com/office/drawing/2014/main" id="{56020367-4FD5-4596-8E10-C5F095CD8DB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30" name="Picture Placeholder 29" descr="A picture containing person, indoor, vegetable&#10;&#10;Description automatically generated">
            <a:extLst>
              <a:ext uri="{FF2B5EF4-FFF2-40B4-BE49-F238E27FC236}">
                <a16:creationId xmlns="" xmlns:a16="http://schemas.microsoft.com/office/drawing/2014/main" id="{109676BA-7C64-0A6A-540C-4F1CA18A4E8A}"/>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350767" y="3354968"/>
            <a:ext cx="3258054" cy="3258054"/>
          </a:xfrm>
          <a:custGeom>
            <a:avLst/>
            <a:gdLst/>
            <a:ahLst/>
            <a:cxnLst/>
            <a:rect l="l" t="t" r="r" b="b"/>
            <a:pathLst>
              <a:path w="2784784" h="2784784">
                <a:moveTo>
                  <a:pt x="1392392" y="0"/>
                </a:moveTo>
                <a:cubicBezTo>
                  <a:pt x="2161389" y="0"/>
                  <a:pt x="2784784" y="623395"/>
                  <a:pt x="2784784" y="1392392"/>
                </a:cubicBezTo>
                <a:cubicBezTo>
                  <a:pt x="2784784" y="2161389"/>
                  <a:pt x="2161389" y="2784784"/>
                  <a:pt x="1392392" y="2784784"/>
                </a:cubicBezTo>
                <a:cubicBezTo>
                  <a:pt x="623395" y="2784784"/>
                  <a:pt x="0" y="2161389"/>
                  <a:pt x="0" y="1392392"/>
                </a:cubicBezTo>
                <a:cubicBezTo>
                  <a:pt x="0" y="623395"/>
                  <a:pt x="623395" y="0"/>
                  <a:pt x="1392392" y="0"/>
                </a:cubicBezTo>
                <a:close/>
              </a:path>
            </a:pathLst>
          </a:custGeom>
        </p:spPr>
      </p:pic>
      <p:pic>
        <p:nvPicPr>
          <p:cNvPr id="12" name="Picture Placeholder 11" descr="A picture containing person, person, indoor&#10;&#10;Description automatically generated">
            <a:extLst>
              <a:ext uri="{FF2B5EF4-FFF2-40B4-BE49-F238E27FC236}">
                <a16:creationId xmlns="" xmlns:a16="http://schemas.microsoft.com/office/drawing/2014/main" id="{621CFB30-56D5-8A73-9E8D-0A9F14307780}"/>
              </a:ext>
            </a:extLst>
          </p:cNvPr>
          <p:cNvPicPr>
            <a:picLocks noGrp="1" noChangeAspect="1"/>
          </p:cNvPicPr>
          <p:nvPr>
            <p:ph type="pic" sz="quarter" idx="10"/>
          </p:nvPr>
        </p:nvPicPr>
        <p:blipFill rotWithShape="1">
          <a:blip r:embed="rId5" cstate="screen">
            <a:extLst>
              <a:ext uri="{28A0092B-C50C-407E-A947-70E740481C1C}">
                <a14:useLocalDpi xmlns:a14="http://schemas.microsoft.com/office/drawing/2010/main"/>
              </a:ext>
            </a:extLst>
          </a:blip>
          <a:srcRect/>
          <a:stretch/>
        </p:blipFill>
        <p:spPr>
          <a:xfrm>
            <a:off x="3396345" y="3200964"/>
            <a:ext cx="4564841" cy="3617121"/>
          </a:xfrm>
          <a:custGeom>
            <a:avLst/>
            <a:gdLst/>
            <a:ahLst/>
            <a:cxnLst/>
            <a:rect l="l" t="t" r="r" b="b"/>
            <a:pathLst>
              <a:path w="3555818" h="2817584">
                <a:moveTo>
                  <a:pt x="1777909" y="0"/>
                </a:moveTo>
                <a:cubicBezTo>
                  <a:pt x="2759821" y="0"/>
                  <a:pt x="3555818" y="795997"/>
                  <a:pt x="3555818" y="1777909"/>
                </a:cubicBezTo>
                <a:cubicBezTo>
                  <a:pt x="3555818" y="2146126"/>
                  <a:pt x="3443881" y="2488199"/>
                  <a:pt x="3252179" y="2771955"/>
                </a:cubicBezTo>
                <a:lnTo>
                  <a:pt x="3218058" y="2817584"/>
                </a:lnTo>
                <a:lnTo>
                  <a:pt x="337760" y="2817584"/>
                </a:lnTo>
                <a:lnTo>
                  <a:pt x="303639" y="2771955"/>
                </a:lnTo>
                <a:cubicBezTo>
                  <a:pt x="111937" y="2488199"/>
                  <a:pt x="0" y="2146126"/>
                  <a:pt x="0" y="1777909"/>
                </a:cubicBezTo>
                <a:cubicBezTo>
                  <a:pt x="0" y="795997"/>
                  <a:pt x="795997" y="0"/>
                  <a:pt x="1777909" y="0"/>
                </a:cubicBezTo>
                <a:close/>
              </a:path>
            </a:pathLst>
          </a:custGeom>
        </p:spPr>
      </p:pic>
      <p:sp>
        <p:nvSpPr>
          <p:cNvPr id="50" name="Graphic 31">
            <a:extLst>
              <a:ext uri="{FF2B5EF4-FFF2-40B4-BE49-F238E27FC236}">
                <a16:creationId xmlns="" xmlns:a16="http://schemas.microsoft.com/office/drawing/2014/main" id="{1CF7DF92-B01A-4340-9465-5B2DC96507A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314230" y="40510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366888400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FA69AAE0-49D5-4C8B-8BA2-55898C00E0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A group of people looking at a computer&#10;&#10;Description automatically generated with medium confidence">
            <a:extLst>
              <a:ext uri="{FF2B5EF4-FFF2-40B4-BE49-F238E27FC236}">
                <a16:creationId xmlns="" xmlns:a16="http://schemas.microsoft.com/office/drawing/2014/main" id="{53B78A0D-DDB8-DA7D-A383-F861A7349C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itle 3">
            <a:extLst>
              <a:ext uri="{FF2B5EF4-FFF2-40B4-BE49-F238E27FC236}">
                <a16:creationId xmlns="" xmlns:a16="http://schemas.microsoft.com/office/drawing/2014/main" id="{07A371F5-EAAD-4ADC-8D3F-1CBB98D52839}"/>
              </a:ext>
            </a:extLst>
          </p:cNvPr>
          <p:cNvSpPr>
            <a:spLocks noGrp="1"/>
          </p:cNvSpPr>
          <p:nvPr>
            <p:ph type="title"/>
          </p:nvPr>
        </p:nvSpPr>
        <p:spPr>
          <a:xfrm>
            <a:off x="6096000" y="3962400"/>
            <a:ext cx="5753464" cy="2649415"/>
          </a:xfrm>
        </p:spPr>
        <p:txBody>
          <a:bodyPr vert="horz" lIns="91440" tIns="45720" rIns="91440" bIns="45720" rtlCol="0" anchor="b">
            <a:normAutofit/>
          </a:bodyPr>
          <a:lstStyle/>
          <a:p>
            <a:pPr algn="l"/>
            <a:r>
              <a:rPr lang="es-MX" sz="3000" kern="1200" dirty="0">
                <a:solidFill>
                  <a:schemeClr val="tx1"/>
                </a:solidFill>
                <a:latin typeface="+mj-lt"/>
                <a:ea typeface="+mj-ea"/>
                <a:cs typeface="+mj-cs"/>
              </a:rPr>
              <a:t>Lo ideal es que podamos encontrar aquellas personas que nos quieren o se preocupan por nosotros y tienen mejores hábitos.</a:t>
            </a:r>
          </a:p>
        </p:txBody>
      </p:sp>
      <p:pic>
        <p:nvPicPr>
          <p:cNvPr id="6" name="Picture 5" descr="A picture containing person&#10;&#10;Description automatically generated">
            <a:extLst>
              <a:ext uri="{FF2B5EF4-FFF2-40B4-BE49-F238E27FC236}">
                <a16:creationId xmlns="" xmlns:a16="http://schemas.microsoft.com/office/drawing/2014/main" id="{45212538-4AFB-B500-ACB6-6285BE5D89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98054956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D880886B-02ED-4317-9236-CB60C22CF7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F96F75DE-8A44-4EC5-83C6-95BDDF10DFD9}"/>
              </a:ext>
            </a:extLst>
          </p:cNvPr>
          <p:cNvSpPr>
            <a:spLocks noGrp="1"/>
          </p:cNvSpPr>
          <p:nvPr>
            <p:ph type="title"/>
          </p:nvPr>
        </p:nvSpPr>
        <p:spPr>
          <a:xfrm>
            <a:off x="640080" y="4419600"/>
            <a:ext cx="10908792" cy="1203960"/>
          </a:xfrm>
        </p:spPr>
        <p:txBody>
          <a:bodyPr vert="horz" lIns="91440" tIns="45720" rIns="91440" bIns="45720" rtlCol="0" anchor="ctr">
            <a:normAutofit/>
          </a:bodyPr>
          <a:lstStyle/>
          <a:p>
            <a:r>
              <a:rPr lang="es-MX" sz="4100" kern="1200">
                <a:solidFill>
                  <a:schemeClr val="tx1"/>
                </a:solidFill>
                <a:latin typeface="+mj-lt"/>
                <a:ea typeface="+mj-ea"/>
                <a:cs typeface="+mj-cs"/>
              </a:rPr>
              <a:t>¡Invítelos a crecer y mejorar con usted!</a:t>
            </a:r>
          </a:p>
        </p:txBody>
      </p:sp>
      <p:pic>
        <p:nvPicPr>
          <p:cNvPr id="7" name="Picture 6" descr="A group of men sitting at a table&#10;&#10;Description automatically generated with low confidence">
            <a:extLst>
              <a:ext uri="{FF2B5EF4-FFF2-40B4-BE49-F238E27FC236}">
                <a16:creationId xmlns="" xmlns:a16="http://schemas.microsoft.com/office/drawing/2014/main" id="{06746043-A0CF-8ACD-E40D-16F590735B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9" name="Picture 8" descr="A picture containing person, indoor, kitchen, preparing&#10;&#10;Description automatically generated">
            <a:extLst>
              <a:ext uri="{FF2B5EF4-FFF2-40B4-BE49-F238E27FC236}">
                <a16:creationId xmlns="" xmlns:a16="http://schemas.microsoft.com/office/drawing/2014/main" id="{36F73133-DE24-4098-B2FA-2270F894B4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6" name="sketch line">
            <a:extLst>
              <a:ext uri="{FF2B5EF4-FFF2-40B4-BE49-F238E27FC236}">
                <a16:creationId xmlns="" xmlns:a16="http://schemas.microsoft.com/office/drawing/2014/main" id="{28C31856-6ABF-41FD-B683-B06E5FFF926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50080" y="5598439"/>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4637946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 xmlns:a16="http://schemas.microsoft.com/office/drawing/2014/main" id="{BF59AC89-2307-4F1C-962F-D954A6C80A28}"/>
              </a:ext>
            </a:extLst>
          </p:cNvPr>
          <p:cNvSpPr>
            <a:spLocks noGrp="1"/>
          </p:cNvSpPr>
          <p:nvPr>
            <p:ph type="title"/>
          </p:nvPr>
        </p:nvSpPr>
        <p:spPr>
          <a:xfrm>
            <a:off x="8942120" y="1577934"/>
            <a:ext cx="3085757" cy="3702132"/>
          </a:xfrm>
        </p:spPr>
        <p:txBody>
          <a:bodyPr>
            <a:noAutofit/>
          </a:bodyPr>
          <a:lstStyle/>
          <a:p>
            <a:r>
              <a:rPr lang="es-MX" sz="3000" dirty="0">
                <a:solidFill>
                  <a:schemeClr val="accent2">
                    <a:lumMod val="50000"/>
                  </a:schemeClr>
                </a:solidFill>
              </a:rPr>
              <a:t>Puede empezar animando a sus hijos y su familia a comer </a:t>
            </a:r>
            <a:r>
              <a:rPr lang="es-MX" sz="3000" dirty="0"/>
              <a:t>mas sano…. ¡</a:t>
            </a:r>
            <a:r>
              <a:rPr lang="es-MX" sz="3000" dirty="0">
                <a:solidFill>
                  <a:schemeClr val="accent2">
                    <a:lumMod val="50000"/>
                  </a:schemeClr>
                </a:solidFill>
              </a:rPr>
              <a:t>como usted! </a:t>
            </a:r>
          </a:p>
        </p:txBody>
      </p:sp>
      <p:pic>
        <p:nvPicPr>
          <p:cNvPr id="9" name="Picture Placeholder 8" descr="A group of people eating at a table&#10;&#10;Description automatically generated with medium confidence">
            <a:extLst>
              <a:ext uri="{FF2B5EF4-FFF2-40B4-BE49-F238E27FC236}">
                <a16:creationId xmlns="" xmlns:a16="http://schemas.microsoft.com/office/drawing/2014/main" id="{3ED35E7A-5636-46EE-EB1F-E733B2262F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8799513" cy="6858000"/>
          </a:xfrm>
        </p:spPr>
      </p:pic>
    </p:spTree>
    <p:extLst>
      <p:ext uri="{BB962C8B-B14F-4D97-AF65-F5344CB8AC3E}">
        <p14:creationId xmlns:p14="http://schemas.microsoft.com/office/powerpoint/2010/main" val="25346468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dancing&#10;&#10;Description automatically generated with medium confidence">
            <a:extLst>
              <a:ext uri="{FF2B5EF4-FFF2-40B4-BE49-F238E27FC236}">
                <a16:creationId xmlns="" xmlns:a16="http://schemas.microsoft.com/office/drawing/2014/main" id="{C15CA5B3-798F-DCC3-676C-821B1C0D2C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0300" y="10"/>
            <a:ext cx="4953000" cy="3301990"/>
          </a:xfrm>
          <a:prstGeom prst="rect">
            <a:avLst/>
          </a:prstGeom>
          <a:noFill/>
        </p:spPr>
      </p:pic>
      <p:pic>
        <p:nvPicPr>
          <p:cNvPr id="4" name="Picture 3" descr="A picture containing floor, person, indoor, young&#10;&#10;Description automatically generated">
            <a:extLst>
              <a:ext uri="{FF2B5EF4-FFF2-40B4-BE49-F238E27FC236}">
                <a16:creationId xmlns="" xmlns:a16="http://schemas.microsoft.com/office/drawing/2014/main" id="{A5BE66F2-E9F4-488D-E3BB-252D6B04DC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8700" y="3556002"/>
            <a:ext cx="3108960" cy="2286000"/>
          </a:xfrm>
          <a:prstGeom prst="rect">
            <a:avLst/>
          </a:prstGeom>
          <a:noFill/>
        </p:spPr>
      </p:pic>
      <p:pic>
        <p:nvPicPr>
          <p:cNvPr id="8" name="Picture 7" descr="A picture containing grass, outdoor, tree, person&#10;&#10;Description automatically generated">
            <a:extLst>
              <a:ext uri="{FF2B5EF4-FFF2-40B4-BE49-F238E27FC236}">
                <a16:creationId xmlns="" xmlns:a16="http://schemas.microsoft.com/office/drawing/2014/main" id="{54F9B398-347B-63B7-820B-BE6DB461FB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
          <a:stretch/>
        </p:blipFill>
        <p:spPr>
          <a:xfrm>
            <a:off x="4541520" y="3556001"/>
            <a:ext cx="3108960" cy="2285999"/>
          </a:xfrm>
          <a:prstGeom prst="rect">
            <a:avLst/>
          </a:prstGeom>
          <a:noFill/>
        </p:spPr>
      </p:pic>
      <p:pic>
        <p:nvPicPr>
          <p:cNvPr id="12" name="Picture 11" descr="A group of people dancing&#10;&#10;Description automatically generated with low confidence">
            <a:extLst>
              <a:ext uri="{FF2B5EF4-FFF2-40B4-BE49-F238E27FC236}">
                <a16:creationId xmlns="" xmlns:a16="http://schemas.microsoft.com/office/drawing/2014/main" id="{0F4AC45C-1A88-B693-D53A-B5B7BBBC97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54340" y="3556001"/>
            <a:ext cx="3108960" cy="2285999"/>
          </a:xfrm>
          <a:prstGeom prst="rect">
            <a:avLst/>
          </a:prstGeom>
          <a:noFill/>
        </p:spPr>
      </p:pic>
      <p:sp>
        <p:nvSpPr>
          <p:cNvPr id="37" name="Slide Number Placeholder 36">
            <a:extLst>
              <a:ext uri="{FF2B5EF4-FFF2-40B4-BE49-F238E27FC236}">
                <a16:creationId xmlns="" xmlns:a16="http://schemas.microsoft.com/office/drawing/2014/main" id="{2448455D-834D-4F56-90F8-4F239B5CA790}"/>
              </a:ext>
            </a:extLst>
          </p:cNvPr>
          <p:cNvSpPr>
            <a:spLocks noGrp="1"/>
          </p:cNvSpPr>
          <p:nvPr>
            <p:ph type="sldNum" sz="quarter" idx="4"/>
          </p:nvPr>
        </p:nvSpPr>
        <p:spPr>
          <a:xfrm>
            <a:off x="9315450" y="6486982"/>
            <a:ext cx="2743200" cy="365125"/>
          </a:xfrm>
        </p:spPr>
        <p:txBody>
          <a:bodyPr anchor="ctr">
            <a:normAutofit/>
          </a:bodyPr>
          <a:lstStyle/>
          <a:p>
            <a:pPr>
              <a:spcAft>
                <a:spcPts val="600"/>
              </a:spcAft>
            </a:pPr>
            <a:fld id="{294A09A9-5501-47C1-A89A-A340965A2BE2}" type="slidenum">
              <a:rPr lang="en-US" smtClean="0">
                <a:solidFill>
                  <a:prstClr val="black">
                    <a:tint val="75000"/>
                  </a:prstClr>
                </a:solidFill>
              </a:rPr>
              <a:pPr>
                <a:spcAft>
                  <a:spcPts val="600"/>
                </a:spcAft>
              </a:pPr>
              <a:t>195</a:t>
            </a:fld>
            <a:endParaRPr lang="en-US">
              <a:solidFill>
                <a:prstClr val="black">
                  <a:tint val="75000"/>
                </a:prstClr>
              </a:solidFill>
            </a:endParaRPr>
          </a:p>
        </p:txBody>
      </p:sp>
      <p:sp>
        <p:nvSpPr>
          <p:cNvPr id="2" name="Title 1">
            <a:extLst>
              <a:ext uri="{FF2B5EF4-FFF2-40B4-BE49-F238E27FC236}">
                <a16:creationId xmlns="" xmlns:a16="http://schemas.microsoft.com/office/drawing/2014/main" id="{6BB3A48F-6C9B-4B6F-9063-4E2B2F6CF465}"/>
              </a:ext>
            </a:extLst>
          </p:cNvPr>
          <p:cNvSpPr>
            <a:spLocks noGrp="1"/>
          </p:cNvSpPr>
          <p:nvPr>
            <p:ph type="title"/>
          </p:nvPr>
        </p:nvSpPr>
        <p:spPr>
          <a:xfrm>
            <a:off x="895530" y="539225"/>
            <a:ext cx="3924300" cy="2434386"/>
          </a:xfrm>
        </p:spPr>
        <p:txBody>
          <a:bodyPr anchor="ctr">
            <a:normAutofit/>
          </a:bodyPr>
          <a:lstStyle/>
          <a:p>
            <a:r>
              <a:rPr lang="es-MX" sz="4500" dirty="0"/>
              <a:t>¡Ejercitemos en familia!</a:t>
            </a:r>
          </a:p>
        </p:txBody>
      </p:sp>
    </p:spTree>
    <p:extLst>
      <p:ext uri="{BB962C8B-B14F-4D97-AF65-F5344CB8AC3E}">
        <p14:creationId xmlns:p14="http://schemas.microsoft.com/office/powerpoint/2010/main" val="24021604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 xmlns:a16="http://schemas.microsoft.com/office/drawing/2014/main" id="{9B7AD9F6-8CE7-4299-8FC6-328F4DCD3F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a:extLst>
              <a:ext uri="{FF2B5EF4-FFF2-40B4-BE49-F238E27FC236}">
                <a16:creationId xmlns="" xmlns:a16="http://schemas.microsoft.com/office/drawing/2014/main" id="{594C1777-B62D-468E-BE34-64A07CED098F}"/>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s-MX" sz="4600" dirty="0">
                <a:solidFill>
                  <a:schemeClr val="tx1"/>
                </a:solidFill>
                <a:ea typeface="+mj-ea"/>
                <a:cs typeface="+mj-cs"/>
              </a:rPr>
              <a:t>PERO….¿qué si su familia no le ayuda a cumplir sus metas?</a:t>
            </a:r>
          </a:p>
        </p:txBody>
      </p:sp>
      <p:sp>
        <p:nvSpPr>
          <p:cNvPr id="14" name="sketchy line">
            <a:extLst>
              <a:ext uri="{FF2B5EF4-FFF2-40B4-BE49-F238E27FC236}">
                <a16:creationId xmlns="" xmlns:a16="http://schemas.microsoft.com/office/drawing/2014/main" id="{F49775AF-8896-43EE-92C6-83497D6DC5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A picture containing person, wall, indoor&#10;&#10;Description automatically generated">
            <a:extLst>
              <a:ext uri="{FF2B5EF4-FFF2-40B4-BE49-F238E27FC236}">
                <a16:creationId xmlns="" xmlns:a16="http://schemas.microsoft.com/office/drawing/2014/main" id="{CAF1C659-161B-5174-C029-9B72374B3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2986713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6">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Placeholder 5">
            <a:extLst>
              <a:ext uri="{FF2B5EF4-FFF2-40B4-BE49-F238E27FC236}">
                <a16:creationId xmlns="" xmlns:a16="http://schemas.microsoft.com/office/drawing/2014/main" id="{189ED977-CE45-9355-17DA-57AA15D14FE1}"/>
              </a:ext>
            </a:extLst>
          </p:cNvPr>
          <p:cNvPicPr>
            <a:picLocks noGrp="1" noChangeAspect="1"/>
          </p:cNvPicPr>
          <p:nvPr>
            <p:ph type="pic" sz="quarter" idx="4294967295"/>
          </p:nvPr>
        </p:nvPicPr>
        <p:blipFill rotWithShape="1">
          <a:blip r:embed="rId3"/>
          <a:srcRect b="22062"/>
          <a:stretch/>
        </p:blipFill>
        <p:spPr>
          <a:xfrm>
            <a:off x="-826476" y="0"/>
            <a:ext cx="9091245" cy="6857990"/>
          </a:xfrm>
          <a:prstGeom prst="rect">
            <a:avLst/>
          </a:prstGeom>
        </p:spPr>
      </p:pic>
      <p:sp>
        <p:nvSpPr>
          <p:cNvPr id="54" name="Rectangle 48">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7">
            <a:extLst>
              <a:ext uri="{FF2B5EF4-FFF2-40B4-BE49-F238E27FC236}">
                <a16:creationId xmlns="" xmlns:a16="http://schemas.microsoft.com/office/drawing/2014/main" id="{E19BF1C0-EE32-4EEE-9539-CE8473AA2F38}"/>
              </a:ext>
            </a:extLst>
          </p:cNvPr>
          <p:cNvSpPr>
            <a:spLocks noGrp="1"/>
          </p:cNvSpPr>
          <p:nvPr>
            <p:ph type="title" idx="4294967295"/>
          </p:nvPr>
        </p:nvSpPr>
        <p:spPr>
          <a:xfrm>
            <a:off x="7531610" y="365125"/>
            <a:ext cx="3822189" cy="887535"/>
          </a:xfrm>
        </p:spPr>
        <p:txBody>
          <a:bodyPr vert="horz" lIns="91440" tIns="45720" rIns="91440" bIns="45720" rtlCol="0" anchor="ctr">
            <a:normAutofit/>
          </a:bodyPr>
          <a:lstStyle/>
          <a:p>
            <a:r>
              <a:rPr lang="es-MX" sz="4000" dirty="0"/>
              <a:t>Sus opciones</a:t>
            </a:r>
          </a:p>
        </p:txBody>
      </p:sp>
      <p:sp>
        <p:nvSpPr>
          <p:cNvPr id="3" name="Content Placeholder 2">
            <a:extLst>
              <a:ext uri="{FF2B5EF4-FFF2-40B4-BE49-F238E27FC236}">
                <a16:creationId xmlns="" xmlns:a16="http://schemas.microsoft.com/office/drawing/2014/main" id="{B34BD264-B274-4D4C-8E2B-C6F7606B254F}"/>
              </a:ext>
            </a:extLst>
          </p:cNvPr>
          <p:cNvSpPr>
            <a:spLocks noGrp="1"/>
          </p:cNvSpPr>
          <p:nvPr>
            <p:ph idx="4294967295"/>
          </p:nvPr>
        </p:nvSpPr>
        <p:spPr>
          <a:xfrm>
            <a:off x="6506309" y="1252660"/>
            <a:ext cx="5486400" cy="5240215"/>
          </a:xfrm>
        </p:spPr>
        <p:txBody>
          <a:bodyPr vert="horz" lIns="91440" tIns="45720" rIns="91440" bIns="45720" rtlCol="0">
            <a:noAutofit/>
          </a:bodyPr>
          <a:lstStyle/>
          <a:p>
            <a:pPr>
              <a:lnSpc>
                <a:spcPct val="90000"/>
              </a:lnSpc>
            </a:pPr>
            <a:r>
              <a:rPr lang="es-MX" sz="2500" dirty="0"/>
              <a:t>Recuerde que su salud es su prioridad</a:t>
            </a:r>
          </a:p>
          <a:p>
            <a:pPr>
              <a:lnSpc>
                <a:spcPct val="90000"/>
              </a:lnSpc>
            </a:pPr>
            <a:r>
              <a:rPr lang="es-MX" sz="2500" dirty="0"/>
              <a:t>No todos a su alrededor comprenderán sus metas</a:t>
            </a:r>
          </a:p>
          <a:p>
            <a:pPr>
              <a:lnSpc>
                <a:spcPct val="90000"/>
              </a:lnSpc>
            </a:pPr>
            <a:r>
              <a:rPr lang="es-MX" sz="2500" dirty="0"/>
              <a:t>Aprenda a comunicarse</a:t>
            </a:r>
          </a:p>
          <a:p>
            <a:pPr>
              <a:lnSpc>
                <a:spcPct val="90000"/>
              </a:lnSpc>
            </a:pPr>
            <a:r>
              <a:rPr lang="es-MX" sz="2500" dirty="0"/>
              <a:t>Considere que toma tiempo asimilar que debemos hacer cambios</a:t>
            </a:r>
          </a:p>
          <a:p>
            <a:pPr>
              <a:lnSpc>
                <a:spcPct val="90000"/>
              </a:lnSpc>
            </a:pPr>
            <a:r>
              <a:rPr lang="es-MX" sz="2500" dirty="0"/>
              <a:t>No puede complacer a todos siempre – sea líder de su propia vida</a:t>
            </a:r>
          </a:p>
          <a:p>
            <a:pPr>
              <a:lnSpc>
                <a:spcPct val="90000"/>
              </a:lnSpc>
            </a:pPr>
            <a:r>
              <a:rPr lang="es-MX" sz="2500" dirty="0"/>
              <a:t>Si las relaciones son dañinas, aprenda a establecer límites sanos.</a:t>
            </a:r>
          </a:p>
        </p:txBody>
      </p:sp>
    </p:spTree>
    <p:extLst>
      <p:ext uri="{BB962C8B-B14F-4D97-AF65-F5344CB8AC3E}">
        <p14:creationId xmlns:p14="http://schemas.microsoft.com/office/powerpoint/2010/main" val="385305141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 xmlns:a16="http://schemas.microsoft.com/office/drawing/2014/main" id="{8C654DAA-7B69-73ED-2682-B461D6DE5AE8}"/>
              </a:ext>
            </a:extLst>
          </p:cNvPr>
          <p:cNvPicPr>
            <a:picLocks noGrp="1" noChangeAspect="1"/>
          </p:cNvPicPr>
          <p:nvPr>
            <p:ph sz="quarter" idx="11"/>
          </p:nvPr>
        </p:nvPicPr>
        <p:blipFill rotWithShape="1">
          <a:blip r:embed="rId3" cstate="screen">
            <a:extLst>
              <a:ext uri="{28A0092B-C50C-407E-A947-70E740481C1C}">
                <a14:useLocalDpi xmlns:a14="http://schemas.microsoft.com/office/drawing/2010/main"/>
              </a:ext>
            </a:extLst>
          </a:blip>
          <a:srcRect r="-1"/>
          <a:stretch/>
        </p:blipFill>
        <p:spPr>
          <a:xfrm>
            <a:off x="854075" y="1625600"/>
            <a:ext cx="10499725" cy="4860925"/>
          </a:xfrm>
          <a:noFill/>
        </p:spPr>
      </p:pic>
      <p:sp>
        <p:nvSpPr>
          <p:cNvPr id="2" name="Title 1">
            <a:extLst>
              <a:ext uri="{FF2B5EF4-FFF2-40B4-BE49-F238E27FC236}">
                <a16:creationId xmlns="" xmlns:a16="http://schemas.microsoft.com/office/drawing/2014/main" id="{6530A931-F348-4A41-A5F4-69657F3CA0F6}"/>
              </a:ext>
            </a:extLst>
          </p:cNvPr>
          <p:cNvSpPr>
            <a:spLocks noGrp="1"/>
          </p:cNvSpPr>
          <p:nvPr>
            <p:ph type="title"/>
          </p:nvPr>
        </p:nvSpPr>
        <p:spPr>
          <a:xfrm>
            <a:off x="854074" y="122239"/>
            <a:ext cx="10499725" cy="1355724"/>
          </a:xfrm>
        </p:spPr>
        <p:txBody>
          <a:bodyPr anchor="ctr">
            <a:normAutofit/>
          </a:bodyPr>
          <a:lstStyle/>
          <a:p>
            <a:r>
              <a:rPr lang="es-MX" dirty="0"/>
              <a:t>¡Recuerde que estamos aquí para ayudarle!</a:t>
            </a:r>
          </a:p>
        </p:txBody>
      </p:sp>
    </p:spTree>
    <p:extLst>
      <p:ext uri="{BB962C8B-B14F-4D97-AF65-F5344CB8AC3E}">
        <p14:creationId xmlns:p14="http://schemas.microsoft.com/office/powerpoint/2010/main" val="281623596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 xmlns:a16="http://schemas.microsoft.com/office/drawing/2014/main" id="{06DA9DF9-31F7-4056-B42E-878CC92417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 xmlns:a16="http://schemas.microsoft.com/office/drawing/2014/main" id="{9BD825CB-5684-4E97-80FA-A48BC074B947}"/>
              </a:ext>
            </a:extLst>
          </p:cNvPr>
          <p:cNvSpPr>
            <a:spLocks noGrp="1"/>
          </p:cNvSpPr>
          <p:nvPr>
            <p:ph type="title"/>
          </p:nvPr>
        </p:nvSpPr>
        <p:spPr>
          <a:xfrm>
            <a:off x="791308" y="1072663"/>
            <a:ext cx="4947757" cy="4802960"/>
          </a:xfrm>
        </p:spPr>
        <p:txBody>
          <a:bodyPr vert="horz" lIns="91440" tIns="45720" rIns="91440" bIns="45720" rtlCol="0" anchor="b">
            <a:normAutofit/>
          </a:bodyPr>
          <a:lstStyle/>
          <a:p>
            <a:r>
              <a:rPr lang="es-MX" dirty="0">
                <a:solidFill>
                  <a:schemeClr val="tx1"/>
                </a:solidFill>
                <a:latin typeface="+mj-lt"/>
                <a:ea typeface="+mj-ea"/>
                <a:cs typeface="+mj-cs"/>
              </a:rPr>
              <a:t>Esperamos que este programa de salud y de manejo de diabetes le haya ayudado.</a:t>
            </a:r>
            <a:br>
              <a:rPr lang="es-MX" dirty="0">
                <a:solidFill>
                  <a:schemeClr val="tx1"/>
                </a:solidFill>
                <a:latin typeface="+mj-lt"/>
                <a:ea typeface="+mj-ea"/>
                <a:cs typeface="+mj-cs"/>
              </a:rPr>
            </a:br>
            <a:r>
              <a:rPr lang="es-MX" dirty="0">
                <a:solidFill>
                  <a:schemeClr val="tx1"/>
                </a:solidFill>
                <a:latin typeface="+mj-lt"/>
                <a:ea typeface="+mj-ea"/>
                <a:cs typeface="+mj-cs"/>
              </a:rPr>
              <a:t> </a:t>
            </a:r>
          </a:p>
        </p:txBody>
      </p:sp>
      <p:pic>
        <p:nvPicPr>
          <p:cNvPr id="19" name="Picture Placeholder 18" descr="A close-up of hands shaking&#10;&#10;Description automatically generated with medium confidence">
            <a:extLst>
              <a:ext uri="{FF2B5EF4-FFF2-40B4-BE49-F238E27FC236}">
                <a16:creationId xmlns="" xmlns:a16="http://schemas.microsoft.com/office/drawing/2014/main" id="{FD72F531-5690-6A28-71ED-DFE16CCCA21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1345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person with his hand on his face&#10;&#10;Description automatically generated with medium confidence">
            <a:extLst>
              <a:ext uri="{FF2B5EF4-FFF2-40B4-BE49-F238E27FC236}">
                <a16:creationId xmlns:a16="http://schemas.microsoft.com/office/drawing/2014/main" xmlns="" id="{8017A505-8D51-4106-8F24-DA0677184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5089" y="6350"/>
            <a:ext cx="15888399" cy="8920674"/>
          </a:xfrm>
          <a:prstGeom prst="rect">
            <a:avLst/>
          </a:prstGeom>
        </p:spPr>
      </p:pic>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2351782" y="1777781"/>
            <a:ext cx="9515330" cy="785299"/>
          </a:xfrm>
        </p:spPr>
        <p:txBody>
          <a:bodyPr/>
          <a:lstStyle/>
          <a:p>
            <a:pPr algn="r"/>
            <a:r>
              <a:rPr lang="es-MX" dirty="0"/>
              <a:t>Diabetes o en riesgo</a:t>
            </a: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679362" y="256308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565124A8-7554-4DB8-896F-F9946B9CF1F9}"/>
              </a:ext>
            </a:extLst>
          </p:cNvPr>
          <p:cNvSpPr>
            <a:spLocks noGrp="1"/>
          </p:cNvSpPr>
          <p:nvPr>
            <p:ph type="subTitle" idx="1"/>
          </p:nvPr>
        </p:nvSpPr>
        <p:spPr bwMode="gray">
          <a:xfrm>
            <a:off x="5643630" y="2819400"/>
            <a:ext cx="6299682" cy="1219200"/>
          </a:xfrm>
        </p:spPr>
        <p:txBody>
          <a:bodyPr/>
          <a:lstStyle/>
          <a:p>
            <a:pPr algn="r"/>
            <a:r>
              <a:rPr lang="es-MX" dirty="0"/>
              <a:t>¿Pero, qué es la diabetes?</a:t>
            </a:r>
          </a:p>
        </p:txBody>
      </p: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33124"/>
    </mc:Choice>
    <mc:Fallback xmlns="">
      <p:transition spd="slow" advTm="33124"/>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432000" y="190500"/>
            <a:ext cx="11760000" cy="6365363"/>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Motivation, Man, Success, Courage">
            <a:extLst>
              <a:ext uri="{FF2B5EF4-FFF2-40B4-BE49-F238E27FC236}">
                <a16:creationId xmlns:a16="http://schemas.microsoft.com/office/drawing/2014/main" xmlns="" id="{DDD57D98-5284-4841-8C20-8F44BAD1C178}"/>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t="10840" b="1084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35328" y="2415100"/>
            <a:ext cx="6299682" cy="2387600"/>
          </a:xfrm>
        </p:spPr>
        <p:txBody>
          <a:bodyPr/>
          <a:lstStyle/>
          <a:p>
            <a:pPr algn="r"/>
            <a:r>
              <a:rPr lang="es-MX" dirty="0"/>
              <a:t>Ayuda Social/Práctica</a:t>
            </a: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7643"/>
    </mc:Choice>
    <mc:Fallback xmlns="">
      <p:transition spd="slow" advTm="17643"/>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s-MX" sz="2500" b="1" dirty="0" smtClean="0">
                <a:latin typeface="Tahoma" panose="020B0604030504040204" pitchFamily="34" charset="0"/>
                <a:ea typeface="Tahoma" panose="020B0604030504040204" pitchFamily="34" charset="0"/>
                <a:cs typeface="Tahoma" panose="020B0604030504040204" pitchFamily="34" charset="0"/>
              </a:rPr>
              <a:t>Referencias</a:t>
            </a:r>
            <a:endParaRPr lang="es-MX" sz="2500" b="1" dirty="0">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200</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560717" y="1448013"/>
            <a:ext cx="11070566" cy="3323987"/>
          </a:xfrm>
          <a:prstGeom prst="rect">
            <a:avLst/>
          </a:prstGeom>
          <a:noFill/>
        </p:spPr>
        <p:txBody>
          <a:bodyPr wrap="square" rtlCol="0">
            <a:spAutoFit/>
          </a:bodyPr>
          <a:lstStyle/>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FMD</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(2014, 22). </a:t>
            </a:r>
            <a:r>
              <a:rPr lang="en-US" sz="1500" i="1" dirty="0">
                <a:solidFill>
                  <a:prstClr val="black"/>
                </a:solidFill>
                <a:latin typeface="Tahoma" panose="020B0604030504040204" pitchFamily="34" charset="0"/>
                <a:ea typeface="Tahoma" panose="020B0604030504040204" pitchFamily="34" charset="0"/>
                <a:cs typeface="Tahoma" panose="020B0604030504040204" pitchFamily="34" charset="0"/>
              </a:rPr>
              <a:t>La diabetes en el entorno familiar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Federación Mexicana de Diabetes, A.C. Last accessed September 15, 2022. https://fmdiabetes.org/diabetes-en-el-entorno-familiar/</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Minor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Marion; Lorig, Kate; Gonzalez, Va.; Sobel, David; Laurent, Diane; Gecht- Silver, Maureen. Taking Control of Your Health (Spanish Edition).Bull Publishing Company.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Miller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T. A., &amp; Dimatteo, M. R. (2013). Importance of family/social support and impact on adherence to diabetic therapy. </a:t>
            </a:r>
            <a:r>
              <a:rPr lang="en-US" sz="1500" i="1" dirty="0">
                <a:solidFill>
                  <a:prstClr val="black"/>
                </a:solidFill>
                <a:latin typeface="Tahoma" panose="020B0604030504040204" pitchFamily="34" charset="0"/>
                <a:ea typeface="Tahoma" panose="020B0604030504040204" pitchFamily="34" charset="0"/>
                <a:cs typeface="Tahoma" panose="020B0604030504040204" pitchFamily="34" charset="0"/>
              </a:rPr>
              <a:t>Diabetes, metabolic syndrome and obesity : targets and therapy</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i="1" dirty="0">
                <a:solidFill>
                  <a:prstClr val="black"/>
                </a:solidFill>
                <a:latin typeface="Tahoma" panose="020B0604030504040204" pitchFamily="34" charset="0"/>
                <a:ea typeface="Tahoma" panose="020B0604030504040204" pitchFamily="34" charset="0"/>
                <a:cs typeface="Tahoma" panose="020B0604030504040204" pitchFamily="34" charset="0"/>
              </a:rPr>
              <a:t>6</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421–426.</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Miller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C. K., &amp; Bauman, J. (2014). Goal setting: an integral component of effective diabetes care. </a:t>
            </a:r>
            <a:r>
              <a:rPr lang="en-US" sz="1500" i="1" dirty="0">
                <a:solidFill>
                  <a:prstClr val="black"/>
                </a:solidFill>
                <a:latin typeface="Tahoma" panose="020B0604030504040204" pitchFamily="34" charset="0"/>
                <a:ea typeface="Tahoma" panose="020B0604030504040204" pitchFamily="34" charset="0"/>
                <a:cs typeface="Tahoma" panose="020B0604030504040204" pitchFamily="34" charset="0"/>
              </a:rPr>
              <a:t>Current diabetes reports</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i="1" dirty="0">
                <a:solidFill>
                  <a:prstClr val="black"/>
                </a:solidFill>
                <a:latin typeface="Tahoma" panose="020B0604030504040204" pitchFamily="34" charset="0"/>
                <a:ea typeface="Tahoma" panose="020B0604030504040204" pitchFamily="34" charset="0"/>
                <a:cs typeface="Tahoma" panose="020B0604030504040204" pitchFamily="34" charset="0"/>
              </a:rPr>
              <a:t>14</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(8), 509.</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Friends</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family &amp; diabetes. (2020, August 13). Centers for Disease Control and Prevention. Last accessed September 15, 2022. https://www.cdc.gov/diabetes/library/features/family-friends-diabetes.html</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650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2" descr="Hands, Holding, Old, Yeng, Care">
            <a:extLst>
              <a:ext uri="{FF2B5EF4-FFF2-40B4-BE49-F238E27FC236}">
                <a16:creationId xmlns:a16="http://schemas.microsoft.com/office/drawing/2014/main" xmlns="" id="{48864966-9554-EB7E-366D-5E33454CE1EA}"/>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0840" b="10840"/>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xmlns="" id="{5159E9FA-E2FE-4ED3-AF77-6A386F661A9D}"/>
              </a:ext>
              <a:ext uri="{C183D7F6-B498-43B3-948B-1728B52AA6E4}">
                <adec:decorative xmlns:adec="http://schemas.microsoft.com/office/drawing/2017/decorative" xmlns="" val="1"/>
              </a:ext>
            </a:extLst>
          </p:cNvPr>
          <p:cNvSpPr/>
          <p:nvPr/>
        </p:nvSpPr>
        <p:spPr bwMode="gray">
          <a:xfrm>
            <a:off x="0" y="0"/>
            <a:ext cx="12192000"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a:xfrm>
            <a:off x="5735328" y="2415100"/>
            <a:ext cx="6299682" cy="2387600"/>
          </a:xfrm>
        </p:spPr>
        <p:txBody>
          <a:bodyPr/>
          <a:lstStyle/>
          <a:p>
            <a:pPr algn="r"/>
            <a:r>
              <a:rPr lang="es-MX" dirty="0"/>
              <a:t>Ayuda Moral/Espiritual</a:t>
            </a:r>
          </a:p>
        </p:txBody>
      </p:sp>
      <p:cxnSp>
        <p:nvCxnSpPr>
          <p:cNvPr id="15" name="Straight Connector 14">
            <a:extLst>
              <a:ext uri="{FF2B5EF4-FFF2-40B4-BE49-F238E27FC236}">
                <a16:creationId xmlns:a16="http://schemas.microsoft.com/office/drawing/2014/main" xmlns="" id="{642D433C-2521-498F-AEB8-751A77CDE32F}"/>
              </a:ext>
              <a:ext uri="{C183D7F6-B498-43B3-948B-1728B52AA6E4}">
                <adec:decorative xmlns:adec="http://schemas.microsoft.com/office/drawing/2017/decorative" xmlns="" val="1"/>
              </a:ext>
            </a:extLst>
          </p:cNvPr>
          <p:cNvCxnSpPr>
            <a:cxnSpLocks/>
          </p:cNvCxnSpPr>
          <p:nvPr/>
        </p:nvCxnSpPr>
        <p:spPr bwMode="gray">
          <a:xfrm>
            <a:off x="6814828" y="48260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894437"/>
      </p:ext>
    </p:extLst>
  </p:cSld>
  <p:clrMapOvr>
    <a:masterClrMapping/>
  </p:clrMapOvr>
  <mc:AlternateContent xmlns:mc="http://schemas.openxmlformats.org/markup-compatibility/2006" xmlns:p14="http://schemas.microsoft.com/office/powerpoint/2010/main">
    <mc:Choice Requires="p14">
      <p:transition spd="slow" p14:dur="2000" advTm="18668"/>
    </mc:Choice>
    <mc:Fallback xmlns="">
      <p:transition spd="slow" advTm="1866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Portrait Photo of Woman in Yellow T-shirt Doing the Shh Sign While Standing In Front of Blue Background">
            <a:extLst>
              <a:ext uri="{FF2B5EF4-FFF2-40B4-BE49-F238E27FC236}">
                <a16:creationId xmlns:a16="http://schemas.microsoft.com/office/drawing/2014/main" xmlns="" id="{13E13FE7-C1A8-A111-82AE-73A2C4AB9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335" b="8335"/>
          <a:stretch>
            <a:fillRect/>
          </a:stretch>
        </p:blipFill>
        <p:spPr bwMode="auto">
          <a:xfrm>
            <a:off x="0" y="0"/>
            <a:ext cx="12192000" cy="678656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4DA7706C-8913-BD05-F0D4-4A3BBBDC76A0}"/>
              </a:ext>
              <a:ext uri="{C183D7F6-B498-43B3-948B-1728B52AA6E4}">
                <adec:decorative xmlns:adec="http://schemas.microsoft.com/office/drawing/2017/decorative" xmlns="" val="1"/>
              </a:ext>
            </a:extLst>
          </p:cNvPr>
          <p:cNvSpPr/>
          <p:nvPr/>
        </p:nvSpPr>
        <p:spPr bwMode="gray">
          <a:xfrm>
            <a:off x="0" y="0"/>
            <a:ext cx="12192000"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xmlns="" id="{49E384DC-DAEE-4E7F-9DD5-4E5066C0652B}"/>
              </a:ext>
            </a:extLst>
          </p:cNvPr>
          <p:cNvSpPr>
            <a:spLocks noGrp="1"/>
          </p:cNvSpPr>
          <p:nvPr>
            <p:ph type="ctrTitle"/>
          </p:nvPr>
        </p:nvSpPr>
        <p:spPr bwMode="gray">
          <a:xfrm>
            <a:off x="177196" y="4394200"/>
            <a:ext cx="4890104" cy="1170500"/>
          </a:xfrm>
        </p:spPr>
        <p:txBody>
          <a:bodyPr/>
          <a:lstStyle/>
          <a:p>
            <a:r>
              <a:rPr lang="en-US" dirty="0"/>
              <a:t>CONFIDENCIALIDAD</a:t>
            </a:r>
          </a:p>
        </p:txBody>
      </p:sp>
      <p:sp>
        <p:nvSpPr>
          <p:cNvPr id="6" name="Text Placeholder 5">
            <a:extLst>
              <a:ext uri="{FF2B5EF4-FFF2-40B4-BE49-F238E27FC236}">
                <a16:creationId xmlns:a16="http://schemas.microsoft.com/office/drawing/2014/main" xmlns="" id="{DFE73750-57DB-4A35-85DD-B654E6A29A7C}"/>
              </a:ext>
            </a:extLst>
          </p:cNvPr>
          <p:cNvSpPr>
            <a:spLocks noGrp="1"/>
          </p:cNvSpPr>
          <p:nvPr>
            <p:ph type="subTitle" idx="1"/>
          </p:nvPr>
        </p:nvSpPr>
        <p:spPr bwMode="gray">
          <a:xfrm>
            <a:off x="189896" y="5905499"/>
            <a:ext cx="11240104" cy="758825"/>
          </a:xfrm>
        </p:spPr>
        <p:txBody>
          <a:bodyPr/>
          <a:lstStyle/>
          <a:p>
            <a:r>
              <a:rPr lang="es-MX" sz="3500" dirty="0"/>
              <a:t>Respetando la confianza que nos brindan </a:t>
            </a:r>
          </a:p>
        </p:txBody>
      </p:sp>
      <p:cxnSp>
        <p:nvCxnSpPr>
          <p:cNvPr id="10" name="Straight Connector 9">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209803" y="57324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857592"/>
      </p:ext>
    </p:extLst>
  </p:cSld>
  <p:clrMapOvr>
    <a:masterClrMapping/>
  </p:clrMapOvr>
  <mc:AlternateContent xmlns:mc="http://schemas.openxmlformats.org/markup-compatibility/2006" xmlns:p14="http://schemas.microsoft.com/office/powerpoint/2010/main">
    <mc:Choice Requires="p14">
      <p:transition spd="slow" p14:dur="2000" advTm="16102"/>
    </mc:Choice>
    <mc:Fallback xmlns="">
      <p:transition spd="slow" advTm="1610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Placeholder 5" descr="Row of seated people clapping hands at work event">
            <a:extLst>
              <a:ext uri="{FF2B5EF4-FFF2-40B4-BE49-F238E27FC236}">
                <a16:creationId xmlns:a16="http://schemas.microsoft.com/office/drawing/2014/main" xmlns="" id="{A2786996-E877-568B-1CA7-F7CA63EFD9B2}"/>
              </a:ext>
            </a:extLst>
          </p:cNvPr>
          <p:cNvPicPr>
            <a:picLocks noChangeAspect="1"/>
          </p:cNvPicPr>
          <p:nvPr/>
        </p:nvPicPr>
        <p:blipFill>
          <a:blip r:embed="rId3" cstate="print">
            <a:extLst>
              <a:ext uri="{28A0092B-C50C-407E-A947-70E740481C1C}">
                <a14:useLocalDpi xmlns:a14="http://schemas.microsoft.com/office/drawing/2010/main" val="0"/>
              </a:ext>
            </a:extLst>
          </a:blip>
          <a:srcRect t="8252" b="8252"/>
          <a:stretch>
            <a:fillRect/>
          </a:stretch>
        </p:blipFill>
        <p:spPr>
          <a:xfrm>
            <a:off x="0" y="0"/>
            <a:ext cx="12192000" cy="6858000"/>
          </a:xfrm>
          <a:prstGeom prst="rect">
            <a:avLst/>
          </a:prstGeom>
          <a:solidFill>
            <a:schemeClr val="tx1">
              <a:lumMod val="75000"/>
              <a:lumOff val="25000"/>
            </a:schemeClr>
          </a:solidFill>
        </p:spPr>
      </p:pic>
      <p:sp>
        <p:nvSpPr>
          <p:cNvPr id="32" name="Rectangle 31">
            <a:extLst>
              <a:ext uri="{FF2B5EF4-FFF2-40B4-BE49-F238E27FC236}">
                <a16:creationId xmlns:a16="http://schemas.microsoft.com/office/drawing/2014/main" xmlns="" id="{A851B3CA-790D-465D-9B97-AA9876E357B9}"/>
              </a:ext>
              <a:ext uri="{C183D7F6-B498-43B3-948B-1728B52AA6E4}">
                <adec:decorative xmlns:adec="http://schemas.microsoft.com/office/drawing/2017/decorative" xmlns="" val="1"/>
              </a:ext>
            </a:extLst>
          </p:cNvPr>
          <p:cNvSpPr/>
          <p:nvPr/>
        </p:nvSpPr>
        <p:spPr>
          <a:xfrm>
            <a:off x="63995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p:txBody>
          <a:bodyPr/>
          <a:lstStyle/>
          <a:p>
            <a:r>
              <a:rPr lang="es-MX" dirty="0"/>
              <a:t>Gracias por participar</a:t>
            </a:r>
          </a:p>
        </p:txBody>
      </p:sp>
      <p:cxnSp>
        <p:nvCxnSpPr>
          <p:cNvPr id="16" name="Straight Connector 15">
            <a:extLst>
              <a:ext uri="{FF2B5EF4-FFF2-40B4-BE49-F238E27FC236}">
                <a16:creationId xmlns:a16="http://schemas.microsoft.com/office/drawing/2014/main" xmlns="" id="{F3753AF9-461F-4049-BB9D-621E76A51470}"/>
              </a:ext>
              <a:ext uri="{C183D7F6-B498-43B3-948B-1728B52AA6E4}">
                <adec:decorative xmlns:adec="http://schemas.microsoft.com/office/drawing/2017/decorative" xmlns=""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67659"/>
      </p:ext>
    </p:extLst>
  </p:cSld>
  <p:clrMapOvr>
    <a:masterClrMapping/>
  </p:clrMapOvr>
  <mc:AlternateContent xmlns:mc="http://schemas.openxmlformats.org/markup-compatibility/2006" xmlns:p14="http://schemas.microsoft.com/office/powerpoint/2010/main">
    <mc:Choice Requires="p14">
      <p:transition spd="slow" p14:dur="2000" advTm="33101"/>
    </mc:Choice>
    <mc:Fallback xmlns="">
      <p:transition spd="slow" advTm="33101"/>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500" dirty="0" err="1" smtClean="0"/>
              <a:t>Referencias</a:t>
            </a:r>
            <a:endParaRPr lang="en-US" sz="2500" dirty="0"/>
          </a:p>
        </p:txBody>
      </p:sp>
      <p:sp>
        <p:nvSpPr>
          <p:cNvPr id="3" name="Slide Number Placeholder 2"/>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5636" y="1163782"/>
            <a:ext cx="11356364" cy="3554819"/>
          </a:xfrm>
          <a:prstGeom prst="rect">
            <a:avLst/>
          </a:prstGeom>
          <a:noFill/>
        </p:spPr>
        <p:txBody>
          <a:bodyPr wrap="square" rtlCol="0">
            <a:spAutoFit/>
          </a:bodyPr>
          <a:lstStyle/>
          <a:p>
            <a:r>
              <a:rPr lang="en-US" sz="1500" dirty="0"/>
              <a:t>- American Diabetes Association (2022). Standards of Medical Care in Diabetes. Vol 45 (Supplement 1). Last accessed Sept 15, 2022. https://diabetesjournals.org/care/issue/45/Supplement_1 </a:t>
            </a:r>
          </a:p>
          <a:p>
            <a:endParaRPr lang="en-US" sz="1500" dirty="0" smtClean="0"/>
          </a:p>
          <a:p>
            <a:r>
              <a:rPr lang="en-US" sz="1500" dirty="0" smtClean="0"/>
              <a:t>- </a:t>
            </a:r>
            <a:r>
              <a:rPr lang="en-US" sz="1500" dirty="0" err="1"/>
              <a:t>Banday</a:t>
            </a:r>
            <a:r>
              <a:rPr lang="en-US" sz="1500" dirty="0"/>
              <a:t>, M. Z., Sameer, A. S., &amp; </a:t>
            </a:r>
            <a:r>
              <a:rPr lang="en-US" sz="1500" dirty="0" err="1"/>
              <a:t>Nissar</a:t>
            </a:r>
            <a:r>
              <a:rPr lang="en-US" sz="1500" dirty="0"/>
              <a:t>, S. (2020). Pathophysiology of diabetes: An overview. Avicenna journal of medicine, 10(4), 174–188. </a:t>
            </a:r>
          </a:p>
          <a:p>
            <a:endParaRPr lang="en-US" sz="1500" dirty="0" smtClean="0"/>
          </a:p>
          <a:p>
            <a:r>
              <a:rPr lang="en-US" sz="1500" dirty="0" smtClean="0"/>
              <a:t>- </a:t>
            </a:r>
            <a:r>
              <a:rPr lang="en-US" sz="1500" dirty="0"/>
              <a:t>Hispanic/Latino Americans and type 2 diabetes. (2022, April 4). Centers for Disease Control and Prevention. Last accessed September 15, 2022. https://www.cdc.gov/diabetes/library/features/hispanic-diabetes.html </a:t>
            </a:r>
          </a:p>
          <a:p>
            <a:endParaRPr lang="en-US" sz="1500" dirty="0" smtClean="0"/>
          </a:p>
          <a:p>
            <a:r>
              <a:rPr lang="en-US" sz="1500" dirty="0" smtClean="0"/>
              <a:t>- </a:t>
            </a:r>
            <a:r>
              <a:rPr lang="en-US" sz="1500" dirty="0"/>
              <a:t>Ismail, L., </a:t>
            </a:r>
            <a:r>
              <a:rPr lang="en-US" sz="1500" dirty="0" err="1"/>
              <a:t>Materwala</a:t>
            </a:r>
            <a:r>
              <a:rPr lang="en-US" sz="1500" dirty="0"/>
              <a:t>, H., &amp; Al </a:t>
            </a:r>
            <a:r>
              <a:rPr lang="en-US" sz="1500" dirty="0" err="1"/>
              <a:t>Kaabi</a:t>
            </a:r>
            <a:r>
              <a:rPr lang="en-US" sz="1500" dirty="0"/>
              <a:t>, J. (2021). Association of risk factors with type 2 diabetes: A systematic review. Computational and structural biotechnology journal, 19, 1759–1785. </a:t>
            </a:r>
          </a:p>
          <a:p>
            <a:endParaRPr lang="en-US" sz="1500" dirty="0" smtClean="0"/>
          </a:p>
          <a:p>
            <a:r>
              <a:rPr lang="en-US" sz="1500" dirty="0" smtClean="0"/>
              <a:t>- </a:t>
            </a:r>
            <a:r>
              <a:rPr lang="en-US" sz="1500" dirty="0" err="1"/>
              <a:t>Marín-Peñalver</a:t>
            </a:r>
            <a:r>
              <a:rPr lang="en-US" sz="1500" dirty="0"/>
              <a:t>, J. J., Martín-</a:t>
            </a:r>
            <a:r>
              <a:rPr lang="en-US" sz="1500" dirty="0" err="1"/>
              <a:t>Timón</a:t>
            </a:r>
            <a:r>
              <a:rPr lang="en-US" sz="1500" dirty="0"/>
              <a:t>, I., </a:t>
            </a:r>
            <a:r>
              <a:rPr lang="en-US" sz="1500" dirty="0" err="1"/>
              <a:t>Sevillano-Collantes</a:t>
            </a:r>
            <a:r>
              <a:rPr lang="en-US" sz="1500" dirty="0"/>
              <a:t>, C., &amp; Del </a:t>
            </a:r>
            <a:r>
              <a:rPr lang="en-US" sz="1500" dirty="0" err="1"/>
              <a:t>Cañizo</a:t>
            </a:r>
            <a:r>
              <a:rPr lang="en-US" sz="1500" dirty="0"/>
              <a:t>-Gómez, F. J. (2016). Update on the treatment of type 2 diabetes mellitus. World journal of diabetes, 7(17), 354–395.</a:t>
            </a:r>
          </a:p>
          <a:p>
            <a:endParaRPr lang="en-US" sz="1500" dirty="0"/>
          </a:p>
        </p:txBody>
      </p:sp>
    </p:spTree>
    <p:extLst>
      <p:ext uri="{BB962C8B-B14F-4D97-AF65-F5344CB8AC3E}">
        <p14:creationId xmlns:p14="http://schemas.microsoft.com/office/powerpoint/2010/main" val="26475136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08789" y="0"/>
            <a:ext cx="3571875"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2400" dirty="0">
              <a:solidFill>
                <a:prstClr val="white"/>
              </a:solidFill>
            </a:endParaRPr>
          </a:p>
        </p:txBody>
      </p:sp>
      <p:sp>
        <p:nvSpPr>
          <p:cNvPr id="23555" name="Content Placeholder 2"/>
          <p:cNvSpPr>
            <a:spLocks noGrp="1"/>
          </p:cNvSpPr>
          <p:nvPr>
            <p:ph idx="1"/>
          </p:nvPr>
        </p:nvSpPr>
        <p:spPr>
          <a:xfrm>
            <a:off x="3322638" y="2133601"/>
            <a:ext cx="3987800" cy="2162175"/>
          </a:xfrm>
        </p:spPr>
        <p:txBody>
          <a:bodyPr/>
          <a:lstStyle/>
          <a:p>
            <a:pPr eaLnBrk="1" hangingPunct="1">
              <a:buFont typeface="Arial" pitchFamily="34" charset="0"/>
              <a:buNone/>
            </a:pPr>
            <a:endParaRPr lang="es-MX" i="1">
              <a:ea typeface="ＭＳ Ｐゴシック" pitchFamily="34" charset="-128"/>
            </a:endParaRPr>
          </a:p>
          <a:p>
            <a:pPr eaLnBrk="1" hangingPunct="1">
              <a:buFont typeface="Arial" pitchFamily="34" charset="0"/>
              <a:buNone/>
            </a:pPr>
            <a:endParaRPr lang="es-MX" i="1">
              <a:ea typeface="ＭＳ Ｐゴシック" pitchFamily="34" charset="-128"/>
            </a:endParaRPr>
          </a:p>
          <a:p>
            <a:pPr eaLnBrk="1" hangingPunct="1">
              <a:buFont typeface="Arial" pitchFamily="34" charset="0"/>
              <a:buNone/>
            </a:pPr>
            <a:endParaRPr lang="es-MX" i="1" dirty="0">
              <a:ea typeface="ＭＳ Ｐゴシック" pitchFamily="34" charset="-128"/>
            </a:endParaRPr>
          </a:p>
        </p:txBody>
      </p:sp>
      <p:pic>
        <p:nvPicPr>
          <p:cNvPr id="23556" name="Picture 5" descr="PNGPIX-COM-Heart-Fruit-PNG-Transparent-Image.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8844" y="628651"/>
            <a:ext cx="5750748" cy="5960656"/>
          </a:xfrm>
          <a:prstGeom prst="rect">
            <a:avLst/>
          </a:prstGeom>
          <a:noFill/>
          <a:ln w="9525">
            <a:noFill/>
            <a:miter lim="800000"/>
            <a:headEnd/>
            <a:tailEnd/>
          </a:ln>
        </p:spPr>
      </p:pic>
      <p:sp>
        <p:nvSpPr>
          <p:cNvPr id="8" name="Subtitle 2"/>
          <p:cNvSpPr txBox="1">
            <a:spLocks/>
          </p:cNvSpPr>
          <p:nvPr/>
        </p:nvSpPr>
        <p:spPr bwMode="gray">
          <a:xfrm>
            <a:off x="6808789" y="4843464"/>
            <a:ext cx="3571875" cy="1577975"/>
          </a:xfrm>
          <a:prstGeom prst="rect">
            <a:avLst/>
          </a:prstGeom>
        </p:spPr>
        <p:txBody>
          <a:bodyPr>
            <a:normAutofit/>
          </a:bodyPr>
          <a:lstStyle/>
          <a:p>
            <a:pPr marL="420624" indent="-384048">
              <a:spcBef>
                <a:spcPct val="20000"/>
              </a:spcBef>
              <a:buClr>
                <a:srgbClr val="6EA0B0"/>
              </a:buClr>
              <a:buSzPct val="80000"/>
              <a:defRPr/>
            </a:pPr>
            <a:endParaRPr lang="es-MX" sz="3000">
              <a:solidFill>
                <a:srgbClr val="8D89A4">
                  <a:lumMod val="50000"/>
                </a:srgbClr>
              </a:solidFill>
              <a:ea typeface="ＭＳ Ｐゴシック" pitchFamily="34" charset="-128"/>
            </a:endParaRPr>
          </a:p>
          <a:p>
            <a:pPr marL="420624" indent="-384048">
              <a:spcBef>
                <a:spcPct val="20000"/>
              </a:spcBef>
              <a:buClr>
                <a:srgbClr val="6EA0B0"/>
              </a:buClr>
              <a:buSzPct val="80000"/>
              <a:defRPr/>
            </a:pPr>
            <a:r>
              <a:rPr lang="es-MX" sz="3000">
                <a:solidFill>
                  <a:srgbClr val="8D89A4">
                    <a:lumMod val="50000"/>
                  </a:srgbClr>
                </a:solidFill>
                <a:ea typeface="ＭＳ Ｐゴシック" pitchFamily="34" charset="-128"/>
              </a:rPr>
              <a:t>Segundo Mes</a:t>
            </a:r>
            <a:endParaRPr lang="es-MX" sz="3000" dirty="0">
              <a:solidFill>
                <a:srgbClr val="8D89A4">
                  <a:lumMod val="50000"/>
                </a:srgbClr>
              </a:solidFill>
              <a:ea typeface="ＭＳ Ｐゴシック" pitchFamily="34" charset="-128"/>
            </a:endParaRPr>
          </a:p>
        </p:txBody>
      </p:sp>
      <p:sp>
        <p:nvSpPr>
          <p:cNvPr id="11" name="Title 1"/>
          <p:cNvSpPr txBox="1">
            <a:spLocks/>
          </p:cNvSpPr>
          <p:nvPr/>
        </p:nvSpPr>
        <p:spPr bwMode="gray">
          <a:xfrm>
            <a:off x="6808789" y="1908175"/>
            <a:ext cx="3571875" cy="2387600"/>
          </a:xfrm>
          <a:prstGeom prst="rect">
            <a:avLst/>
          </a:prstGeom>
        </p:spPr>
        <p:txBody>
          <a:bodyPr lIns="45720" rIns="45720" anchor="ctr">
            <a:normAutofit fontScale="92500"/>
          </a:bodyPr>
          <a:lstStyle/>
          <a:p>
            <a:pPr>
              <a:spcBef>
                <a:spcPct val="0"/>
              </a:spcBef>
              <a:defRPr/>
            </a:pPr>
            <a:r>
              <a:rPr lang="es-MX" sz="4600" dirty="0">
                <a:solidFill>
                  <a:srgbClr val="8D89A4">
                    <a:lumMod val="50000"/>
                  </a:srgbClr>
                </a:solidFill>
                <a:latin typeface="Franklin Gothic Book"/>
                <a:ea typeface="ＭＳ Ｐゴシック" pitchFamily="34" charset="-128"/>
              </a:rPr>
              <a:t>Controlando la Diabetes con Medicamento</a:t>
            </a:r>
          </a:p>
        </p:txBody>
      </p:sp>
      <p:cxnSp>
        <p:nvCxnSpPr>
          <p:cNvPr id="12" name="Straight Connector 11"/>
          <p:cNvCxnSpPr>
            <a:cxnSpLocks/>
          </p:cNvCxnSpPr>
          <p:nvPr/>
        </p:nvCxnSpPr>
        <p:spPr>
          <a:xfrm>
            <a:off x="6808487" y="4011613"/>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bwMode="gray">
          <a:xfrm>
            <a:off x="6861816" y="840558"/>
            <a:ext cx="3806185" cy="577081"/>
          </a:xfrm>
          <a:prstGeom prst="rect">
            <a:avLst/>
          </a:prstGeom>
          <a:noFill/>
        </p:spPr>
        <p:txBody>
          <a:bodyPr>
            <a:spAutoFit/>
          </a:bodyPr>
          <a:lstStyle/>
          <a:p>
            <a:pPr defTabSz="457200" fontAlgn="base">
              <a:lnSpc>
                <a:spcPct val="90000"/>
              </a:lnSpc>
              <a:spcBef>
                <a:spcPct val="0"/>
              </a:spcBef>
              <a:spcAft>
                <a:spcPct val="0"/>
              </a:spcAft>
              <a:defRPr/>
            </a:pPr>
            <a:r>
              <a:rPr lang="es-MX" sz="3500" b="1" noProof="1">
                <a:gradFill>
                  <a:gsLst>
                    <a:gs pos="0">
                      <a:srgbClr val="6EA0B0"/>
                    </a:gs>
                    <a:gs pos="51300">
                      <a:srgbClr val="CCAF0A"/>
                    </a:gs>
                    <a:gs pos="100000">
                      <a:srgbClr val="8D89A4"/>
                    </a:gs>
                  </a:gsLst>
                  <a:lin ang="0" scaled="0"/>
                </a:gradFill>
                <a:ea typeface="ＭＳ Ｐゴシック" pitchFamily="34" charset="-128"/>
              </a:rPr>
              <a:t>¡BIENVENIDOS!</a:t>
            </a:r>
          </a:p>
        </p:txBody>
      </p:sp>
    </p:spTree>
    <p:extLst>
      <p:ext uri="{BB962C8B-B14F-4D97-AF65-F5344CB8AC3E}">
        <p14:creationId xmlns:p14="http://schemas.microsoft.com/office/powerpoint/2010/main" val="764111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Row of seated people clapping hands at work event">
            <a:extLst>
              <a:ext uri="{FF2B5EF4-FFF2-40B4-BE49-F238E27FC236}">
                <a16:creationId xmlns:a16="http://schemas.microsoft.com/office/drawing/2014/main" xmlns="" id="{F579DE0D-43CD-20FB-F65C-E56264C8E7C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2192000" cy="6786563"/>
          </a:xfrm>
          <a:prstGeom prst="rect">
            <a:avLst/>
          </a:prstGeom>
          <a:solidFill>
            <a:schemeClr val="tx1">
              <a:lumMod val="75000"/>
              <a:lumOff val="25000"/>
            </a:schemeClr>
          </a:solidFill>
          <a:ln w="9525">
            <a:noFill/>
            <a:miter lim="800000"/>
            <a:headEnd/>
            <a:tailEnd/>
          </a:ln>
        </p:spPr>
      </p:pic>
      <p:sp>
        <p:nvSpPr>
          <p:cNvPr id="32" name="Rectangle 31"/>
          <p:cNvSpPr/>
          <p:nvPr/>
        </p:nvSpPr>
        <p:spPr>
          <a:xfrm>
            <a:off x="3463925" y="0"/>
            <a:ext cx="29845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2400">
              <a:solidFill>
                <a:prstClr val="white"/>
              </a:solidFill>
            </a:endParaRPr>
          </a:p>
        </p:txBody>
      </p:sp>
      <p:cxnSp>
        <p:nvCxnSpPr>
          <p:cNvPr id="16" name="Straight Connector 15"/>
          <p:cNvCxnSpPr>
            <a:cxnSpLocks/>
          </p:cNvCxnSpPr>
          <p:nvPr/>
        </p:nvCxnSpPr>
        <p:spPr>
          <a:xfrm>
            <a:off x="3619616" y="4913313"/>
            <a:ext cx="2678837"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bwMode="gray">
          <a:xfrm>
            <a:off x="3619500" y="2376488"/>
            <a:ext cx="2679700" cy="2387600"/>
          </a:xfrm>
        </p:spPr>
        <p:txBody>
          <a:bodyPr>
            <a:normAutofit fontScale="90000"/>
          </a:bodyPr>
          <a:lstStyle/>
          <a:p>
            <a:pPr eaLnBrk="1" fontAlgn="auto" hangingPunct="1">
              <a:spcAft>
                <a:spcPts val="0"/>
              </a:spcAft>
              <a:defRPr/>
            </a:pPr>
            <a:r>
              <a:rPr lang="es-MX">
                <a:solidFill>
                  <a:schemeClr val="accent3">
                    <a:lumMod val="50000"/>
                  </a:schemeClr>
                </a:solidFill>
              </a:rPr>
              <a:t>¿HaciendoCambios?</a:t>
            </a:r>
          </a:p>
        </p:txBody>
      </p:sp>
    </p:spTree>
    <p:extLst>
      <p:ext uri="{BB962C8B-B14F-4D97-AF65-F5344CB8AC3E}">
        <p14:creationId xmlns:p14="http://schemas.microsoft.com/office/powerpoint/2010/main" val="1838930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lderly man receiving an needle">
            <a:extLst>
              <a:ext uri="{FF2B5EF4-FFF2-40B4-BE49-F238E27FC236}">
                <a16:creationId xmlns:a16="http://schemas.microsoft.com/office/drawing/2014/main" xmlns="" id="{0FAED66A-AA84-95A1-CEB5-328695C4E7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579" name="Title 1"/>
          <p:cNvSpPr>
            <a:spLocks noGrp="1"/>
          </p:cNvSpPr>
          <p:nvPr>
            <p:ph type="title"/>
          </p:nvPr>
        </p:nvSpPr>
        <p:spPr/>
        <p:txBody>
          <a:bodyPr/>
          <a:lstStyle/>
          <a:p>
            <a:pPr eaLnBrk="1" hangingPunct="1"/>
            <a:r>
              <a:rPr lang="es-MX">
                <a:ea typeface="ＭＳ Ｐゴシック" pitchFamily="34" charset="-128"/>
              </a:rPr>
              <a:t> </a:t>
            </a:r>
          </a:p>
        </p:txBody>
      </p:sp>
      <p:sp>
        <p:nvSpPr>
          <p:cNvPr id="24580" name="Content Placeholder 2"/>
          <p:cNvSpPr>
            <a:spLocks noGrp="1"/>
          </p:cNvSpPr>
          <p:nvPr>
            <p:ph idx="1"/>
          </p:nvPr>
        </p:nvSpPr>
        <p:spPr>
          <a:xfrm>
            <a:off x="7977188" y="1417639"/>
            <a:ext cx="3617912" cy="4586287"/>
          </a:xfrm>
        </p:spPr>
        <p:txBody>
          <a:bodyPr/>
          <a:lstStyle/>
          <a:p>
            <a:pPr eaLnBrk="1" hangingPunct="1">
              <a:buFont typeface="Wingdings 2" pitchFamily="18" charset="2"/>
              <a:buNone/>
            </a:pPr>
            <a:endParaRPr lang="es-MX">
              <a:ea typeface="ＭＳ Ｐゴシック" pitchFamily="34" charset="-128"/>
            </a:endParaRPr>
          </a:p>
          <a:p>
            <a:pPr eaLnBrk="1" hangingPunct="1">
              <a:buFont typeface="Wingdings 2" pitchFamily="18" charset="2"/>
              <a:buNone/>
            </a:pPr>
            <a:endParaRPr lang="es-MX">
              <a:ea typeface="ＭＳ Ｐゴシック" pitchFamily="34" charset="-128"/>
            </a:endParaRPr>
          </a:p>
          <a:p>
            <a:pPr eaLnBrk="1" hangingPunct="1"/>
            <a:endParaRPr lang="es-MX">
              <a:ea typeface="ＭＳ Ｐゴシック" pitchFamily="34" charset="-128"/>
            </a:endParaRPr>
          </a:p>
          <a:p>
            <a:pPr eaLnBrk="1" hangingPunct="1"/>
            <a:endParaRPr lang="es-MX">
              <a:ea typeface="ＭＳ Ｐゴシック" pitchFamily="34" charset="-128"/>
            </a:endParaRPr>
          </a:p>
          <a:p>
            <a:pPr eaLnBrk="1" hangingPunct="1"/>
            <a:endParaRPr lang="es-MX">
              <a:ea typeface="ＭＳ Ｐゴシック" pitchFamily="34" charset="-128"/>
            </a:endParaRPr>
          </a:p>
          <a:p>
            <a:pPr eaLnBrk="1" hangingPunct="1"/>
            <a:endParaRPr lang="es-MX">
              <a:ea typeface="ＭＳ Ｐゴシック" pitchFamily="34" charset="-128"/>
            </a:endParaRPr>
          </a:p>
          <a:p>
            <a:pPr eaLnBrk="1" hangingPunct="1"/>
            <a:endParaRPr lang="es-MX">
              <a:ea typeface="ＭＳ Ｐゴシック" pitchFamily="34" charset="-128"/>
            </a:endParaRPr>
          </a:p>
        </p:txBody>
      </p:sp>
      <p:sp>
        <p:nvSpPr>
          <p:cNvPr id="8" name="Rectangle 7"/>
          <p:cNvSpPr/>
          <p:nvPr/>
        </p:nvSpPr>
        <p:spPr>
          <a:xfrm>
            <a:off x="0" y="915988"/>
            <a:ext cx="12383588" cy="10033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s-MX" sz="3500" b="1">
                <a:solidFill>
                  <a:prstClr val="white"/>
                </a:solidFill>
              </a:rPr>
              <a:t>Exámenes de Sangre y Orina</a:t>
            </a:r>
          </a:p>
        </p:txBody>
      </p:sp>
      <p:sp>
        <p:nvSpPr>
          <p:cNvPr id="9" name="Rectangle 8"/>
          <p:cNvSpPr/>
          <p:nvPr/>
        </p:nvSpPr>
        <p:spPr>
          <a:xfrm>
            <a:off x="7532914" y="2416630"/>
            <a:ext cx="2821576" cy="358729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457200" fontAlgn="base">
              <a:spcBef>
                <a:spcPct val="0"/>
              </a:spcBef>
              <a:spcAft>
                <a:spcPct val="0"/>
              </a:spcAft>
              <a:defRPr/>
            </a:pPr>
            <a:r>
              <a:rPr lang="es-MX" sz="3500">
                <a:solidFill>
                  <a:srgbClr val="8D89A4">
                    <a:lumMod val="50000"/>
                  </a:srgbClr>
                </a:solidFill>
                <a:latin typeface="Arial Black" pitchFamily="34" charset="0"/>
                <a:ea typeface="ＭＳ Ｐゴシック" pitchFamily="34" charset="-128"/>
              </a:rPr>
              <a:t>Anemia</a:t>
            </a:r>
          </a:p>
          <a:p>
            <a:pPr defTabSz="457200" fontAlgn="base">
              <a:spcBef>
                <a:spcPct val="0"/>
              </a:spcBef>
              <a:spcAft>
                <a:spcPct val="0"/>
              </a:spcAft>
              <a:defRPr/>
            </a:pPr>
            <a:r>
              <a:rPr lang="es-MX" sz="3500">
                <a:solidFill>
                  <a:srgbClr val="8D89A4">
                    <a:lumMod val="50000"/>
                  </a:srgbClr>
                </a:solidFill>
                <a:latin typeface="Arial Black" pitchFamily="34" charset="0"/>
                <a:ea typeface="ＭＳ Ｐゴシック" pitchFamily="34" charset="-128"/>
              </a:rPr>
              <a:t>B12</a:t>
            </a:r>
          </a:p>
          <a:p>
            <a:pPr defTabSz="457200" fontAlgn="base">
              <a:spcBef>
                <a:spcPct val="0"/>
              </a:spcBef>
              <a:spcAft>
                <a:spcPct val="0"/>
              </a:spcAft>
              <a:defRPr/>
            </a:pPr>
            <a:r>
              <a:rPr lang="es-MX" sz="3500">
                <a:solidFill>
                  <a:srgbClr val="8D89A4">
                    <a:lumMod val="50000"/>
                  </a:srgbClr>
                </a:solidFill>
                <a:latin typeface="Arial Black" pitchFamily="34" charset="0"/>
                <a:ea typeface="ＭＳ Ｐゴシック" pitchFamily="34" charset="-128"/>
              </a:rPr>
              <a:t>Colesterol</a:t>
            </a:r>
          </a:p>
          <a:p>
            <a:pPr defTabSz="457200" fontAlgn="base">
              <a:spcBef>
                <a:spcPct val="0"/>
              </a:spcBef>
              <a:spcAft>
                <a:spcPct val="0"/>
              </a:spcAft>
              <a:defRPr/>
            </a:pPr>
            <a:r>
              <a:rPr lang="es-MX" sz="3500">
                <a:solidFill>
                  <a:srgbClr val="8D89A4">
                    <a:lumMod val="50000"/>
                  </a:srgbClr>
                </a:solidFill>
                <a:latin typeface="Arial Black" pitchFamily="34" charset="0"/>
                <a:ea typeface="ＭＳ Ｐゴシック" pitchFamily="34" charset="-128"/>
              </a:rPr>
              <a:t>Tiroides</a:t>
            </a:r>
          </a:p>
          <a:p>
            <a:pPr defTabSz="457200" fontAlgn="base">
              <a:spcBef>
                <a:spcPct val="0"/>
              </a:spcBef>
              <a:spcAft>
                <a:spcPct val="0"/>
              </a:spcAft>
              <a:defRPr/>
            </a:pPr>
            <a:r>
              <a:rPr lang="es-MX" sz="3500">
                <a:solidFill>
                  <a:srgbClr val="8D89A4">
                    <a:lumMod val="50000"/>
                  </a:srgbClr>
                </a:solidFill>
                <a:latin typeface="Arial Black" pitchFamily="34" charset="0"/>
                <a:ea typeface="ＭＳ Ｐゴシック" pitchFamily="34" charset="-128"/>
              </a:rPr>
              <a:t>Hígado</a:t>
            </a:r>
          </a:p>
          <a:p>
            <a:pPr defTabSz="457200" fontAlgn="base">
              <a:spcBef>
                <a:spcPct val="0"/>
              </a:spcBef>
              <a:spcAft>
                <a:spcPct val="0"/>
              </a:spcAft>
              <a:buFont typeface="Arial" pitchFamily="34" charset="0"/>
              <a:buNone/>
              <a:defRPr/>
            </a:pPr>
            <a:r>
              <a:rPr lang="es-MX" sz="3500">
                <a:solidFill>
                  <a:srgbClr val="8D89A4">
                    <a:lumMod val="50000"/>
                  </a:srgbClr>
                </a:solidFill>
                <a:latin typeface="Arial Black" pitchFamily="34" charset="0"/>
                <a:ea typeface="ＭＳ Ｐゴシック" pitchFamily="34" charset="-128"/>
              </a:rPr>
              <a:t>Riñones</a:t>
            </a:r>
          </a:p>
        </p:txBody>
      </p:sp>
    </p:spTree>
    <p:extLst>
      <p:ext uri="{BB962C8B-B14F-4D97-AF65-F5344CB8AC3E}">
        <p14:creationId xmlns:p14="http://schemas.microsoft.com/office/powerpoint/2010/main" val="3170087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worried.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17463"/>
            <a:ext cx="12192000" cy="6892925"/>
          </a:xfrm>
        </p:spPr>
      </p:pic>
      <p:sp>
        <p:nvSpPr>
          <p:cNvPr id="20" name="Rectangle 19"/>
          <p:cNvSpPr/>
          <p:nvPr/>
        </p:nvSpPr>
        <p:spPr bwMode="gray">
          <a:xfrm>
            <a:off x="0" y="4217942"/>
            <a:ext cx="12192000"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cxnSp>
        <p:nvCxnSpPr>
          <p:cNvPr id="15" name="Straight Connector 14"/>
          <p:cNvCxnSpPr>
            <a:cxnSpLocks/>
          </p:cNvCxnSpPr>
          <p:nvPr/>
        </p:nvCxnSpPr>
        <p:spPr bwMode="gray">
          <a:xfrm>
            <a:off x="6058555" y="4791075"/>
            <a:ext cx="389081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bwMode="gray">
          <a:xfrm>
            <a:off x="5224463" y="2574925"/>
            <a:ext cx="4724400" cy="2387600"/>
          </a:xfrm>
        </p:spPr>
        <p:txBody>
          <a:bodyPr>
            <a:normAutofit/>
          </a:bodyPr>
          <a:lstStyle/>
          <a:p>
            <a:pPr algn="r" eaLnBrk="1" fontAlgn="auto" hangingPunct="1">
              <a:spcAft>
                <a:spcPts val="0"/>
              </a:spcAft>
              <a:defRPr/>
            </a:pPr>
            <a:r>
              <a:rPr lang="en-US" dirty="0"/>
              <a:t>Diabetes</a:t>
            </a:r>
          </a:p>
        </p:txBody>
      </p:sp>
      <p:sp>
        <p:nvSpPr>
          <p:cNvPr id="26633" name="Subtitle 2"/>
          <p:cNvSpPr>
            <a:spLocks noGrp="1"/>
          </p:cNvSpPr>
          <p:nvPr>
            <p:ph type="subTitle" idx="1"/>
          </p:nvPr>
        </p:nvSpPr>
        <p:spPr bwMode="gray">
          <a:xfrm>
            <a:off x="5224464" y="4962525"/>
            <a:ext cx="5049837" cy="1219200"/>
          </a:xfrm>
        </p:spPr>
        <p:txBody>
          <a:bodyPr/>
          <a:lstStyle/>
          <a:p>
            <a:pPr algn="r" eaLnBrk="1" hangingPunct="1"/>
            <a:r>
              <a:rPr lang="en-US"/>
              <a:t>Controlar la diabetes no es fácil</a:t>
            </a:r>
          </a:p>
        </p:txBody>
      </p:sp>
    </p:spTree>
    <p:extLst>
      <p:ext uri="{BB962C8B-B14F-4D97-AF65-F5344CB8AC3E}">
        <p14:creationId xmlns:p14="http://schemas.microsoft.com/office/powerpoint/2010/main" val="3572544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1"/>
          </p:nvPr>
        </p:nvSpPr>
        <p:spPr/>
        <p:txBody>
          <a:bodyPr/>
          <a:lstStyle/>
          <a:p>
            <a:pPr>
              <a:defRPr/>
            </a:pPr>
            <a:fld id="{5CD883C1-1F08-40FC-82BD-7CFC4A317F4B}" type="slidenum">
              <a:rPr lang="en-US">
                <a:solidFill>
                  <a:srgbClr val="D4D2D0">
                    <a:shade val="50000"/>
                  </a:srgbClr>
                </a:solidFill>
              </a:rPr>
              <a:pPr>
                <a:defRPr/>
              </a:pPr>
              <a:t>29</a:t>
            </a:fld>
            <a:endParaRPr lang="en-US" dirty="0">
              <a:solidFill>
                <a:srgbClr val="D4D2D0">
                  <a:shade val="50000"/>
                </a:srgbClr>
              </a:solidFill>
            </a:endParaRPr>
          </a:p>
        </p:txBody>
      </p:sp>
      <p:pic>
        <p:nvPicPr>
          <p:cNvPr id="29699" name="Picture Placeholder 40" descr="DOWN.png"/>
          <p:cNvPicPr>
            <a:picLocks noGrp="1" noChangeAspect="1"/>
          </p:cNvPicPr>
          <p:nvPr>
            <p:ph type="pic" sz="quarter" idx="12"/>
          </p:nvPr>
        </p:nvPicPr>
        <p:blipFill>
          <a:blip r:embed="rId3"/>
          <a:srcRect t="16057" b="16057"/>
          <a:stretch>
            <a:fillRect/>
          </a:stretch>
        </p:blipFill>
        <p:spPr>
          <a:xfrm>
            <a:off x="8901205" y="406401"/>
            <a:ext cx="1960563" cy="1774825"/>
          </a:xfrm>
          <a:solidFill>
            <a:schemeClr val="tx1">
              <a:alpha val="70195"/>
            </a:schemeClr>
          </a:solidFill>
          <a:ln w="9525"/>
        </p:spPr>
      </p:pic>
      <p:sp>
        <p:nvSpPr>
          <p:cNvPr id="2" name="Title 1"/>
          <p:cNvSpPr>
            <a:spLocks noGrp="1"/>
          </p:cNvSpPr>
          <p:nvPr>
            <p:ph type="title"/>
          </p:nvPr>
        </p:nvSpPr>
        <p:spPr>
          <a:xfrm>
            <a:off x="1978026" y="336551"/>
            <a:ext cx="3730625" cy="1343025"/>
          </a:xfrm>
        </p:spPr>
        <p:txBody>
          <a:bodyPr/>
          <a:lstStyle/>
          <a:p>
            <a:pPr eaLnBrk="1" fontAlgn="auto" hangingPunct="1">
              <a:spcAft>
                <a:spcPts val="0"/>
              </a:spcAft>
              <a:defRPr/>
            </a:pPr>
            <a:r>
              <a:rPr lang="en-US" sz="5000" b="1">
                <a:solidFill>
                  <a:schemeClr val="accent3">
                    <a:lumMod val="50000"/>
                  </a:schemeClr>
                </a:solidFill>
                <a:latin typeface="+mn-lt"/>
              </a:rPr>
              <a:t>¿CUAL ES LA META?</a:t>
            </a:r>
          </a:p>
        </p:txBody>
      </p:sp>
      <p:sp>
        <p:nvSpPr>
          <p:cNvPr id="43" name="Text Placeholder 33"/>
          <p:cNvSpPr>
            <a:spLocks noGrp="1"/>
          </p:cNvSpPr>
          <p:nvPr>
            <p:ph type="body" sz="quarter" idx="13"/>
          </p:nvPr>
        </p:nvSpPr>
        <p:spPr>
          <a:xfrm>
            <a:off x="6681637" y="3579814"/>
            <a:ext cx="1892300" cy="1792287"/>
          </a:xfrm>
        </p:spPr>
        <p:txBody>
          <a:bodyPr>
            <a:normAutofit fontScale="92500"/>
          </a:bodyPr>
          <a:lstStyle/>
          <a:p>
            <a:pPr eaLnBrk="1" fontAlgn="auto" hangingPunct="1">
              <a:spcAft>
                <a:spcPts val="0"/>
              </a:spcAft>
              <a:defRPr/>
            </a:pPr>
            <a:r>
              <a:rPr lang="en-US" sz="3500" dirty="0"/>
              <a:t>65 AÑOS O MAYOR</a:t>
            </a:r>
          </a:p>
        </p:txBody>
      </p:sp>
      <p:sp>
        <p:nvSpPr>
          <p:cNvPr id="34" name="Text Placeholder 33"/>
          <p:cNvSpPr>
            <a:spLocks noGrp="1"/>
          </p:cNvSpPr>
          <p:nvPr>
            <p:ph type="body" sz="quarter" idx="14"/>
          </p:nvPr>
        </p:nvSpPr>
        <p:spPr>
          <a:xfrm>
            <a:off x="6700687" y="455614"/>
            <a:ext cx="1873250" cy="1792287"/>
          </a:xfrm>
        </p:spPr>
        <p:txBody>
          <a:bodyPr>
            <a:normAutofit/>
          </a:bodyPr>
          <a:lstStyle/>
          <a:p>
            <a:pPr eaLnBrk="1" fontAlgn="auto" hangingPunct="1">
              <a:spcAft>
                <a:spcPts val="0"/>
              </a:spcAft>
              <a:defRPr/>
            </a:pPr>
            <a:r>
              <a:rPr lang="en-US" sz="3500" dirty="0"/>
              <a:t>MENOR DE 65 AÑOS</a:t>
            </a:r>
          </a:p>
        </p:txBody>
      </p:sp>
      <p:sp>
        <p:nvSpPr>
          <p:cNvPr id="35" name="Text Placeholder 34"/>
          <p:cNvSpPr>
            <a:spLocks noGrp="1"/>
          </p:cNvSpPr>
          <p:nvPr>
            <p:ph type="body" sz="quarter" idx="15"/>
          </p:nvPr>
        </p:nvSpPr>
        <p:spPr>
          <a:xfrm>
            <a:off x="9199655" y="2155826"/>
            <a:ext cx="1350963" cy="720725"/>
          </a:xfrm>
        </p:spPr>
        <p:txBody>
          <a:bodyPr>
            <a:normAutofit fontScale="92500" lnSpcReduction="20000"/>
          </a:bodyPr>
          <a:lstStyle/>
          <a:p>
            <a:pPr eaLnBrk="1" fontAlgn="auto" hangingPunct="1">
              <a:spcAft>
                <a:spcPts val="0"/>
              </a:spcAft>
              <a:defRPr/>
            </a:pPr>
            <a:r>
              <a:rPr lang="en-US" sz="5000" dirty="0"/>
              <a:t>7.0</a:t>
            </a:r>
          </a:p>
        </p:txBody>
      </p:sp>
      <p:sp>
        <p:nvSpPr>
          <p:cNvPr id="44" name="Text Placeholder 34"/>
          <p:cNvSpPr>
            <a:spLocks noGrp="1"/>
          </p:cNvSpPr>
          <p:nvPr>
            <p:ph type="body" sz="quarter" idx="16"/>
          </p:nvPr>
        </p:nvSpPr>
        <p:spPr>
          <a:xfrm>
            <a:off x="9113930" y="5330826"/>
            <a:ext cx="1350963" cy="720725"/>
          </a:xfrm>
        </p:spPr>
        <p:txBody>
          <a:bodyPr>
            <a:normAutofit fontScale="92500" lnSpcReduction="20000"/>
          </a:bodyPr>
          <a:lstStyle/>
          <a:p>
            <a:pPr eaLnBrk="1" fontAlgn="auto" hangingPunct="1">
              <a:spcAft>
                <a:spcPts val="0"/>
              </a:spcAft>
              <a:defRPr/>
            </a:pPr>
            <a:r>
              <a:rPr lang="en-US" sz="5000" dirty="0"/>
              <a:t>7.5</a:t>
            </a:r>
          </a:p>
        </p:txBody>
      </p:sp>
      <p:pic>
        <p:nvPicPr>
          <p:cNvPr id="29705" name="Picture Placeholder 40" descr="DOWN.png"/>
          <p:cNvPicPr>
            <a:picLocks noChangeAspect="1"/>
          </p:cNvPicPr>
          <p:nvPr/>
        </p:nvPicPr>
        <p:blipFill>
          <a:blip r:embed="rId3"/>
          <a:srcRect t="16057" b="16057"/>
          <a:stretch>
            <a:fillRect/>
          </a:stretch>
        </p:blipFill>
        <p:spPr bwMode="auto">
          <a:xfrm>
            <a:off x="8815480" y="3505201"/>
            <a:ext cx="1960563" cy="1774825"/>
          </a:xfrm>
          <a:prstGeom prst="rect">
            <a:avLst/>
          </a:prstGeom>
          <a:solidFill>
            <a:schemeClr val="tx1">
              <a:alpha val="70195"/>
            </a:schemeClr>
          </a:solidFill>
          <a:ln w="12700" algn="ctr">
            <a:noFill/>
            <a:miter lim="800000"/>
            <a:headEnd/>
            <a:tailEnd/>
          </a:ln>
        </p:spPr>
      </p:pic>
      <p:pic>
        <p:nvPicPr>
          <p:cNvPr id="11" name="Picture 2" descr="Fitness, Dumbbell, Vegetables, Exercises">
            <a:extLst>
              <a:ext uri="{FF2B5EF4-FFF2-40B4-BE49-F238E27FC236}">
                <a16:creationId xmlns:a16="http://schemas.microsoft.com/office/drawing/2014/main" xmlns="" id="{8CF4DAC8-9219-B6B1-648C-8DBAAF0599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9" y="2157656"/>
            <a:ext cx="6338827" cy="422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07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carb to gluclose diagram.jpg"/>
          <p:cNvPicPr>
            <a:picLocks noChangeAspect="1"/>
          </p:cNvPicPr>
          <p:nvPr/>
        </p:nvPicPr>
        <p:blipFill>
          <a:blip r:embed="rId3" cstate="print"/>
          <a:stretch>
            <a:fillRect/>
          </a:stretch>
        </p:blipFill>
        <p:spPr>
          <a:xfrm>
            <a:off x="525462" y="898524"/>
            <a:ext cx="11363438" cy="5019675"/>
          </a:xfrm>
          <a:prstGeom prst="rect">
            <a:avLst/>
          </a:prstGeom>
        </p:spPr>
      </p:pic>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55835"/>
    </mc:Choice>
    <mc:Fallback xmlns="">
      <p:transition spd="slow" advTm="55835"/>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6" descr="Top view of crop anonymous female diabetic measuring blood sugar with glucometer over scattered lancets">
            <a:extLst>
              <a:ext uri="{FF2B5EF4-FFF2-40B4-BE49-F238E27FC236}">
                <a16:creationId xmlns:a16="http://schemas.microsoft.com/office/drawing/2014/main" xmlns="" id="{71C8C1AD-6E15-5DD1-6212-6A8739C5F4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
          <a:stretch/>
        </p:blipFill>
        <p:spPr bwMode="auto">
          <a:xfrm>
            <a:off x="0" y="0"/>
            <a:ext cx="12192000" cy="6858000"/>
          </a:xfrm>
          <a:prstGeom prst="rect">
            <a:avLst/>
          </a:prstGeom>
          <a:solidFill>
            <a:srgbClr val="FFFFFF"/>
          </a:solidFill>
        </p:spPr>
      </p:pic>
      <p:sp>
        <p:nvSpPr>
          <p:cNvPr id="30722" name="Title 1"/>
          <p:cNvSpPr>
            <a:spLocks noGrp="1"/>
          </p:cNvSpPr>
          <p:nvPr>
            <p:ph type="title"/>
          </p:nvPr>
        </p:nvSpPr>
        <p:spPr/>
        <p:txBody>
          <a:bodyPr/>
          <a:lstStyle/>
          <a:p>
            <a:pPr eaLnBrk="1" hangingPunct="1"/>
            <a:r>
              <a:rPr lang="en-US">
                <a:ea typeface="ＭＳ Ｐゴシック" pitchFamily="34" charset="-128"/>
              </a:rPr>
              <a:t> </a:t>
            </a:r>
          </a:p>
        </p:txBody>
      </p:sp>
      <p:sp>
        <p:nvSpPr>
          <p:cNvPr id="7" name="Rectangle 6">
            <a:extLst>
              <a:ext uri="{FF2B5EF4-FFF2-40B4-BE49-F238E27FC236}">
                <a16:creationId xmlns:a16="http://schemas.microsoft.com/office/drawing/2014/main" xmlns="" id="{64D4D8D4-35DD-77E4-559F-B42B96C31C1D}"/>
              </a:ext>
            </a:extLst>
          </p:cNvPr>
          <p:cNvSpPr/>
          <p:nvPr/>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3" name="Content Placeholder 2"/>
          <p:cNvSpPr>
            <a:spLocks noGrp="1"/>
          </p:cNvSpPr>
          <p:nvPr>
            <p:ph idx="1"/>
          </p:nvPr>
        </p:nvSpPr>
        <p:spPr>
          <a:xfrm>
            <a:off x="1633538" y="1417638"/>
            <a:ext cx="9034462" cy="4648200"/>
          </a:xfrm>
        </p:spPr>
        <p:txBody>
          <a:bodyPr>
            <a:normAutofit fontScale="92500" lnSpcReduction="20000"/>
          </a:bodyPr>
          <a:lstStyle/>
          <a:p>
            <a:pPr marL="420624" indent="-384048" algn="ctr" eaLnBrk="1" fontAlgn="auto" hangingPunct="1">
              <a:spcAft>
                <a:spcPts val="0"/>
              </a:spcAft>
              <a:buNone/>
              <a:defRPr/>
            </a:pPr>
            <a:r>
              <a:rPr lang="en-US" b="1" dirty="0">
                <a:solidFill>
                  <a:schemeClr val="accent3">
                    <a:lumMod val="50000"/>
                  </a:schemeClr>
                </a:solidFill>
                <a:ea typeface="ＭＳ Ｐゴシック" pitchFamily="34" charset="-128"/>
              </a:rPr>
              <a:t>AYUNAS:</a:t>
            </a:r>
          </a:p>
          <a:p>
            <a:pPr marL="420624" indent="-384048" algn="ctr" eaLnBrk="1" fontAlgn="auto" hangingPunct="1">
              <a:spcAft>
                <a:spcPts val="0"/>
              </a:spcAft>
              <a:buNone/>
              <a:defRPr/>
            </a:pPr>
            <a:r>
              <a:rPr lang="en-US" sz="5900" b="1" dirty="0">
                <a:solidFill>
                  <a:schemeClr val="accent3">
                    <a:lumMod val="50000"/>
                  </a:schemeClr>
                </a:solidFill>
                <a:ea typeface="ＭＳ Ｐゴシック" pitchFamily="34" charset="-128"/>
              </a:rPr>
              <a:t>80-100</a:t>
            </a:r>
          </a:p>
          <a:p>
            <a:pPr marL="420624" indent="-384048" algn="ctr" eaLnBrk="1" fontAlgn="auto" hangingPunct="1">
              <a:spcAft>
                <a:spcPts val="0"/>
              </a:spcAft>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None/>
              <a:defRPr/>
            </a:pPr>
            <a:r>
              <a:rPr lang="en-US" b="1" dirty="0">
                <a:solidFill>
                  <a:schemeClr val="accent3">
                    <a:lumMod val="50000"/>
                  </a:schemeClr>
                </a:solidFill>
                <a:ea typeface="ＭＳ Ｐゴシック" pitchFamily="34" charset="-128"/>
              </a:rPr>
              <a:t>EN LA TARDE/NOCHE ANTES DE COMER:</a:t>
            </a:r>
          </a:p>
          <a:p>
            <a:pPr marL="420624" indent="-384048" algn="ctr" eaLnBrk="1" fontAlgn="auto" hangingPunct="1">
              <a:spcAft>
                <a:spcPts val="0"/>
              </a:spcAft>
              <a:buNone/>
              <a:defRPr/>
            </a:pPr>
            <a:r>
              <a:rPr lang="en-US" sz="5400" b="1" dirty="0">
                <a:solidFill>
                  <a:schemeClr val="accent3">
                    <a:lumMod val="50000"/>
                  </a:schemeClr>
                </a:solidFill>
                <a:ea typeface="ＭＳ Ｐゴシック" pitchFamily="34" charset="-128"/>
              </a:rPr>
              <a:t>80-150</a:t>
            </a:r>
          </a:p>
          <a:p>
            <a:pPr marL="420624" indent="-384048" algn="ctr" eaLnBrk="1" fontAlgn="auto" hangingPunct="1">
              <a:spcAft>
                <a:spcPts val="0"/>
              </a:spcAft>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None/>
              <a:defRPr/>
            </a:pPr>
            <a:r>
              <a:rPr lang="en-US" b="1" dirty="0">
                <a:solidFill>
                  <a:schemeClr val="accent3">
                    <a:lumMod val="50000"/>
                  </a:schemeClr>
                </a:solidFill>
                <a:ea typeface="ＭＳ Ｐゴシック" pitchFamily="34" charset="-128"/>
              </a:rPr>
              <a:t>DOS HORAS DESPUES DE COMER:</a:t>
            </a:r>
          </a:p>
          <a:p>
            <a:pPr marL="420624" indent="-384048" algn="ctr" eaLnBrk="1" fontAlgn="auto" hangingPunct="1">
              <a:spcAft>
                <a:spcPts val="0"/>
              </a:spcAft>
              <a:buNone/>
              <a:defRPr/>
            </a:pPr>
            <a:r>
              <a:rPr lang="en-US" sz="5400" b="1" dirty="0">
                <a:solidFill>
                  <a:schemeClr val="accent3">
                    <a:lumMod val="50000"/>
                  </a:schemeClr>
                </a:solidFill>
                <a:ea typeface="ＭＳ Ｐゴシック" pitchFamily="34" charset="-128"/>
              </a:rPr>
              <a:t>80-200</a:t>
            </a:r>
          </a:p>
        </p:txBody>
      </p:sp>
    </p:spTree>
    <p:extLst>
      <p:ext uri="{BB962C8B-B14F-4D97-AF65-F5344CB8AC3E}">
        <p14:creationId xmlns:p14="http://schemas.microsoft.com/office/powerpoint/2010/main" val="283253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gray">
          <a:xfrm>
            <a:off x="0" y="0"/>
            <a:ext cx="12192000" cy="232913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sz="4500" b="1" dirty="0">
                <a:solidFill>
                  <a:srgbClr val="8D89A4">
                    <a:lumMod val="50000"/>
                  </a:srgbClr>
                </a:solidFill>
              </a:rPr>
              <a:t>¡CUIDEMONOS DE LO QUE COMEMOS!</a:t>
            </a:r>
          </a:p>
          <a:p>
            <a:pPr algn="ctr" defTabSz="457200" fontAlgn="base">
              <a:spcBef>
                <a:spcPct val="0"/>
              </a:spcBef>
              <a:spcAft>
                <a:spcPct val="0"/>
              </a:spcAft>
              <a:defRPr/>
            </a:pPr>
            <a:r>
              <a:rPr lang="en-US" sz="4500" b="1" dirty="0">
                <a:solidFill>
                  <a:srgbClr val="8D89A4">
                    <a:lumMod val="50000"/>
                  </a:srgbClr>
                </a:solidFill>
              </a:rPr>
              <a:t>¡ESTO ES MUY IMPORTANTE!</a:t>
            </a:r>
          </a:p>
        </p:txBody>
      </p:sp>
      <p:pic>
        <p:nvPicPr>
          <p:cNvPr id="4" name="Picture 3" descr="A picture containing food, vegetable, different, fresh&#10;&#10;Description automatically generated">
            <a:extLst>
              <a:ext uri="{FF2B5EF4-FFF2-40B4-BE49-F238E27FC236}">
                <a16:creationId xmlns:a16="http://schemas.microsoft.com/office/drawing/2014/main" xmlns="" id="{CDC0C31A-49BD-464F-AACB-BEC2FFF3FF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2761"/>
            <a:ext cx="12192000" cy="6858000"/>
          </a:xfrm>
          <a:prstGeom prst="rect">
            <a:avLst/>
          </a:prstGeom>
        </p:spPr>
      </p:pic>
    </p:spTree>
    <p:extLst>
      <p:ext uri="{BB962C8B-B14F-4D97-AF65-F5344CB8AC3E}">
        <p14:creationId xmlns:p14="http://schemas.microsoft.com/office/powerpoint/2010/main" val="619411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d apple on blue weighing scale">
            <a:extLst>
              <a:ext uri="{FF2B5EF4-FFF2-40B4-BE49-F238E27FC236}">
                <a16:creationId xmlns:a16="http://schemas.microsoft.com/office/drawing/2014/main" xmlns="" id="{DA056EBE-6E41-2B93-6CAA-FC9D758CA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749"/>
            <a:ext cx="12192000" cy="6889749"/>
          </a:xfrm>
          <a:prstGeom prst="rect">
            <a:avLst/>
          </a:prstGeom>
        </p:spPr>
      </p:pic>
      <p:sp>
        <p:nvSpPr>
          <p:cNvPr id="27650" name="Title 1"/>
          <p:cNvSpPr>
            <a:spLocks noGrp="1"/>
          </p:cNvSpPr>
          <p:nvPr>
            <p:ph type="title"/>
          </p:nvPr>
        </p:nvSpPr>
        <p:spPr/>
        <p:txBody>
          <a:bodyPr/>
          <a:lstStyle/>
          <a:p>
            <a:pPr eaLnBrk="1" hangingPunct="1"/>
            <a:r>
              <a:rPr lang="en-US">
                <a:ea typeface="ＭＳ Ｐゴシック" pitchFamily="34" charset="-128"/>
              </a:rPr>
              <a:t> </a:t>
            </a:r>
          </a:p>
        </p:txBody>
      </p:sp>
      <p:sp>
        <p:nvSpPr>
          <p:cNvPr id="7" name="Rectangle 6"/>
          <p:cNvSpPr/>
          <p:nvPr/>
        </p:nvSpPr>
        <p:spPr bwMode="gray">
          <a:xfrm>
            <a:off x="0" y="5368834"/>
            <a:ext cx="12192000"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s-MX" sz="5500" b="1" dirty="0">
                <a:solidFill>
                  <a:srgbClr val="8D89A4">
                    <a:lumMod val="50000"/>
                  </a:srgbClr>
                </a:solidFill>
              </a:rPr>
              <a:t>Controlar su peso es importante</a:t>
            </a:r>
          </a:p>
        </p:txBody>
      </p:sp>
    </p:spTree>
    <p:extLst>
      <p:ext uri="{BB962C8B-B14F-4D97-AF65-F5344CB8AC3E}">
        <p14:creationId xmlns:p14="http://schemas.microsoft.com/office/powerpoint/2010/main" val="650834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psule and tablet formed in a heart on top of a medicine bottle">
            <a:extLst>
              <a:ext uri="{FF2B5EF4-FFF2-40B4-BE49-F238E27FC236}">
                <a16:creationId xmlns:a16="http://schemas.microsoft.com/office/drawing/2014/main" xmlns="" id="{A926A91F-1966-B719-5329-1FD55B6E48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252"/>
            <a:ext cx="12192000" cy="6858000"/>
          </a:xfrm>
          <a:prstGeom prst="rect">
            <a:avLst/>
          </a:prstGeom>
          <a:noFill/>
        </p:spPr>
      </p:pic>
      <p:sp>
        <p:nvSpPr>
          <p:cNvPr id="28675" name="Content Placeholder 2"/>
          <p:cNvSpPr>
            <a:spLocks noGrp="1"/>
          </p:cNvSpPr>
          <p:nvPr>
            <p:ph idx="1"/>
          </p:nvPr>
        </p:nvSpPr>
        <p:spPr>
          <a:xfrm>
            <a:off x="2424113" y="4398964"/>
            <a:ext cx="2970212" cy="1666875"/>
          </a:xfrm>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6" name="Rectangle 5"/>
          <p:cNvSpPr/>
          <p:nvPr/>
        </p:nvSpPr>
        <p:spPr bwMode="gray">
          <a:xfrm>
            <a:off x="0" y="5365387"/>
            <a:ext cx="12191999"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s-MX" sz="5500" b="1" dirty="0">
                <a:solidFill>
                  <a:srgbClr val="8D89A4">
                    <a:lumMod val="50000"/>
                  </a:srgbClr>
                </a:solidFill>
              </a:rPr>
              <a:t>Tomar sus medicinas es importante</a:t>
            </a:r>
          </a:p>
        </p:txBody>
      </p:sp>
    </p:spTree>
    <p:extLst>
      <p:ext uri="{BB962C8B-B14F-4D97-AF65-F5344CB8AC3E}">
        <p14:creationId xmlns:p14="http://schemas.microsoft.com/office/powerpoint/2010/main" val="240305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jumping.jpg"/>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0" y="0"/>
            <a:ext cx="12192000" cy="6858000"/>
          </a:xfrm>
        </p:spPr>
      </p:pic>
      <p:sp>
        <p:nvSpPr>
          <p:cNvPr id="31" name="Rectangle 30"/>
          <p:cNvSpPr/>
          <p:nvPr/>
        </p:nvSpPr>
        <p:spPr>
          <a:xfrm>
            <a:off x="0" y="513"/>
            <a:ext cx="12192000" cy="6857487"/>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2400">
              <a:solidFill>
                <a:prstClr val="white"/>
              </a:solidFill>
            </a:endParaRPr>
          </a:p>
        </p:txBody>
      </p:sp>
      <p:sp>
        <p:nvSpPr>
          <p:cNvPr id="2" name="Title 1"/>
          <p:cNvSpPr>
            <a:spLocks noGrp="1"/>
          </p:cNvSpPr>
          <p:nvPr>
            <p:ph type="ctrTitle"/>
          </p:nvPr>
        </p:nvSpPr>
        <p:spPr bwMode="gray">
          <a:xfrm>
            <a:off x="2908300" y="4557713"/>
            <a:ext cx="6675438" cy="1533525"/>
          </a:xfrm>
        </p:spPr>
        <p:txBody>
          <a:bodyPr>
            <a:noAutofit/>
          </a:bodyPr>
          <a:lstStyle/>
          <a:p>
            <a:pPr eaLnBrk="1" fontAlgn="auto" hangingPunct="1">
              <a:spcAft>
                <a:spcPts val="0"/>
              </a:spcAft>
              <a:defRPr/>
            </a:pPr>
            <a:r>
              <a:rPr lang="es-MX" sz="5500" b="1" dirty="0">
                <a:solidFill>
                  <a:schemeClr val="accent3">
                    <a:lumMod val="50000"/>
                  </a:schemeClr>
                </a:solidFill>
              </a:rPr>
              <a:t>¡ Pero me siento bien !</a:t>
            </a:r>
          </a:p>
        </p:txBody>
      </p:sp>
    </p:spTree>
    <p:extLst>
      <p:ext uri="{BB962C8B-B14F-4D97-AF65-F5344CB8AC3E}">
        <p14:creationId xmlns:p14="http://schemas.microsoft.com/office/powerpoint/2010/main" val="152380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045B6D96-70C7-9BCC-618E-AB0E7912B3DD}"/>
              </a:ext>
            </a:extLst>
          </p:cNvPr>
          <p:cNvSpPr/>
          <p:nvPr/>
        </p:nvSpPr>
        <p:spPr>
          <a:xfrm>
            <a:off x="-133814" y="0"/>
            <a:ext cx="175074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MX" sz="2400">
              <a:solidFill>
                <a:prstClr val="white"/>
              </a:solidFill>
            </a:endParaRPr>
          </a:p>
        </p:txBody>
      </p:sp>
      <p:sp>
        <p:nvSpPr>
          <p:cNvPr id="5" name="Rectangle 4">
            <a:extLst>
              <a:ext uri="{FF2B5EF4-FFF2-40B4-BE49-F238E27FC236}">
                <a16:creationId xmlns:a16="http://schemas.microsoft.com/office/drawing/2014/main" xmlns="" id="{54735F0C-6A24-9119-C3DD-846BD6C1C6D7}"/>
              </a:ext>
            </a:extLst>
          </p:cNvPr>
          <p:cNvSpPr/>
          <p:nvPr/>
        </p:nvSpPr>
        <p:spPr>
          <a:xfrm>
            <a:off x="10883591" y="0"/>
            <a:ext cx="13269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s-MX" sz="2400">
              <a:solidFill>
                <a:prstClr val="white"/>
              </a:solidFill>
            </a:endParaRPr>
          </a:p>
        </p:txBody>
      </p:sp>
      <p:pic>
        <p:nvPicPr>
          <p:cNvPr id="34818" name="Picture 2" descr="C:\Users\Betty\Documents\CHW\BCM Diabetes Management PowerPoints\RESOURCES\frog.png"/>
          <p:cNvPicPr>
            <a:picLocks noChangeAspect="1" noChangeArrowheads="1"/>
          </p:cNvPicPr>
          <p:nvPr/>
        </p:nvPicPr>
        <p:blipFill>
          <a:blip r:embed="rId3"/>
          <a:srcRect/>
          <a:stretch>
            <a:fillRect/>
          </a:stretch>
        </p:blipFill>
        <p:spPr bwMode="auto">
          <a:xfrm>
            <a:off x="1326995" y="0"/>
            <a:ext cx="9556596" cy="6858000"/>
          </a:xfrm>
          <a:prstGeom prst="rect">
            <a:avLst/>
          </a:prstGeom>
          <a:noFill/>
          <a:ln w="9525">
            <a:noFill/>
            <a:miter lim="800000"/>
            <a:headEnd/>
            <a:tailEnd/>
          </a:ln>
        </p:spPr>
      </p:pic>
      <p:sp>
        <p:nvSpPr>
          <p:cNvPr id="4" name="Rectangle 3">
            <a:extLst>
              <a:ext uri="{FF2B5EF4-FFF2-40B4-BE49-F238E27FC236}">
                <a16:creationId xmlns:a16="http://schemas.microsoft.com/office/drawing/2014/main" xmlns="" id="{977596AB-3529-FEDE-A8C9-E0878CA96863}"/>
              </a:ext>
            </a:extLst>
          </p:cNvPr>
          <p:cNvSpPr/>
          <p:nvPr/>
        </p:nvSpPr>
        <p:spPr>
          <a:xfrm>
            <a:off x="-68628" y="3821321"/>
            <a:ext cx="12260628" cy="1319767"/>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r>
              <a:rPr lang="en-US" sz="4400" dirty="0">
                <a:solidFill>
                  <a:prstClr val="white">
                    <a:lumMod val="50000"/>
                    <a:lumOff val="50000"/>
                  </a:prstClr>
                </a:solidFill>
              </a:rPr>
              <a:t>¡LA TRISTE HISTORIA DE UNA RANA!</a:t>
            </a:r>
            <a:endParaRPr lang="es-MX" sz="4400" dirty="0">
              <a:solidFill>
                <a:prstClr val="white">
                  <a:lumMod val="50000"/>
                  <a:lumOff val="50000"/>
                </a:prstClr>
              </a:solidFill>
            </a:endParaRPr>
          </a:p>
        </p:txBody>
      </p:sp>
    </p:spTree>
    <p:extLst>
      <p:ext uri="{BB962C8B-B14F-4D97-AF65-F5344CB8AC3E}">
        <p14:creationId xmlns:p14="http://schemas.microsoft.com/office/powerpoint/2010/main" val="4208269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ea typeface="ＭＳ Ｐゴシック" pitchFamily="34" charset="-128"/>
              </a:rPr>
              <a:t> </a:t>
            </a:r>
          </a:p>
        </p:txBody>
      </p:sp>
      <p:sp>
        <p:nvSpPr>
          <p:cNvPr id="35843" name="Content Placeholder 2"/>
          <p:cNvSpPr>
            <a:spLocks noGrp="1"/>
          </p:cNvSpPr>
          <p:nvPr>
            <p:ph idx="1"/>
          </p:nvPr>
        </p:nvSpPr>
        <p:spPr/>
        <p:txBody>
          <a:bodyPr/>
          <a:lstStyle/>
          <a:p>
            <a:pPr eaLnBrk="1" hangingPunct="1">
              <a:buFont typeface="Arial" pitchFamily="34" charset="0"/>
              <a:buNone/>
            </a:pPr>
            <a:r>
              <a:rPr lang="en-US">
                <a:ea typeface="ＭＳ Ｐゴシック" pitchFamily="34" charset="-128"/>
              </a:rPr>
              <a:t> </a:t>
            </a:r>
          </a:p>
        </p:txBody>
      </p:sp>
      <p:pic>
        <p:nvPicPr>
          <p:cNvPr id="35844" name="Picture 4" descr="gluclose diagram 2.jpg"/>
          <p:cNvPicPr>
            <a:picLocks noChangeAspect="1"/>
          </p:cNvPicPr>
          <p:nvPr/>
        </p:nvPicPr>
        <p:blipFill>
          <a:blip r:embed="rId3"/>
          <a:srcRect/>
          <a:stretch>
            <a:fillRect/>
          </a:stretch>
        </p:blipFill>
        <p:spPr bwMode="auto">
          <a:xfrm>
            <a:off x="192339" y="586596"/>
            <a:ext cx="11845844" cy="5369704"/>
          </a:xfrm>
          <a:prstGeom prst="rect">
            <a:avLst/>
          </a:prstGeom>
          <a:noFill/>
          <a:ln w="9525">
            <a:noFill/>
            <a:miter lim="800000"/>
            <a:headEnd/>
            <a:tailEnd/>
          </a:ln>
        </p:spPr>
      </p:pic>
    </p:spTree>
    <p:extLst>
      <p:ext uri="{BB962C8B-B14F-4D97-AF65-F5344CB8AC3E}">
        <p14:creationId xmlns:p14="http://schemas.microsoft.com/office/powerpoint/2010/main" val="1532848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1" y="431800"/>
            <a:ext cx="8505825" cy="431800"/>
          </a:xfrm>
        </p:spPr>
        <p:txBody>
          <a:bodyPr>
            <a:normAutofit fontScale="90000"/>
          </a:bodyPr>
          <a:lstStyle/>
          <a:p>
            <a:pPr algn="ctr" eaLnBrk="1" fontAlgn="auto" hangingPunct="1">
              <a:spcAft>
                <a:spcPts val="0"/>
              </a:spcAft>
              <a:defRPr/>
            </a:pPr>
            <a:r>
              <a:rPr lang="en-US" dirty="0"/>
              <a:t>Y QUE PASA SI NO SE CUIDA…</a:t>
            </a:r>
          </a:p>
        </p:txBody>
      </p:sp>
      <p:sp>
        <p:nvSpPr>
          <p:cNvPr id="4" name="Slide Number Placeholder 3"/>
          <p:cNvSpPr>
            <a:spLocks noGrp="1"/>
          </p:cNvSpPr>
          <p:nvPr>
            <p:ph type="sldNum" sz="quarter" idx="47"/>
          </p:nvPr>
        </p:nvSpPr>
        <p:spPr/>
        <p:txBody>
          <a:bodyPr/>
          <a:lstStyle/>
          <a:p>
            <a:pPr>
              <a:defRPr/>
            </a:pPr>
            <a:fld id="{2C6EAEC4-B4ED-4DB4-A126-18F5539F82B6}" type="slidenum">
              <a:rPr lang="en-US">
                <a:solidFill>
                  <a:srgbClr val="D4D2D0">
                    <a:shade val="50000"/>
                  </a:srgbClr>
                </a:solidFill>
              </a:rPr>
              <a:pPr>
                <a:defRPr/>
              </a:pPr>
              <a:t>37</a:t>
            </a:fld>
            <a:endParaRPr lang="en-US" dirty="0">
              <a:solidFill>
                <a:srgbClr val="D4D2D0">
                  <a:shade val="50000"/>
                </a:srgbClr>
              </a:solidFill>
            </a:endParaRPr>
          </a:p>
        </p:txBody>
      </p:sp>
      <p:sp>
        <p:nvSpPr>
          <p:cNvPr id="36869" name="Text Placeholder 26"/>
          <p:cNvSpPr>
            <a:spLocks noGrp="1"/>
          </p:cNvSpPr>
          <p:nvPr>
            <p:ph type="body" sz="quarter" idx="32"/>
          </p:nvPr>
        </p:nvSpPr>
        <p:spPr>
          <a:xfrm>
            <a:off x="554514" y="4775862"/>
            <a:ext cx="2838557" cy="538163"/>
          </a:xfrm>
        </p:spPr>
        <p:txBody>
          <a:bodyPr/>
          <a:lstStyle/>
          <a:p>
            <a:pPr algn="ctr" eaLnBrk="1" hangingPunct="1"/>
            <a:r>
              <a:rPr lang="en-US" sz="2500" dirty="0"/>
              <a:t>DIÁLISIS</a:t>
            </a:r>
          </a:p>
        </p:txBody>
      </p:sp>
      <p:sp>
        <p:nvSpPr>
          <p:cNvPr id="27" name="Text Placeholder 26"/>
          <p:cNvSpPr>
            <a:spLocks noGrp="1"/>
          </p:cNvSpPr>
          <p:nvPr>
            <p:ph type="body" sz="quarter" idx="17"/>
          </p:nvPr>
        </p:nvSpPr>
        <p:spPr>
          <a:xfrm>
            <a:off x="8695578" y="4556185"/>
            <a:ext cx="2792412" cy="748220"/>
          </a:xfrm>
        </p:spPr>
        <p:txBody>
          <a:bodyPr>
            <a:noAutofit/>
          </a:bodyPr>
          <a:lstStyle/>
          <a:p>
            <a:pPr eaLnBrk="1" fontAlgn="auto" hangingPunct="1">
              <a:spcAft>
                <a:spcPts val="0"/>
              </a:spcAft>
              <a:defRPr/>
            </a:pPr>
            <a:r>
              <a:rPr lang="en-US" sz="2500" dirty="0"/>
              <a:t>PÉRDIDA </a:t>
            </a:r>
          </a:p>
          <a:p>
            <a:pPr eaLnBrk="1" fontAlgn="auto" hangingPunct="1">
              <a:spcAft>
                <a:spcPts val="0"/>
              </a:spcAft>
              <a:defRPr/>
            </a:pPr>
            <a:r>
              <a:rPr lang="en-US" sz="2500" dirty="0"/>
              <a:t>DE LA VISTA</a:t>
            </a:r>
          </a:p>
        </p:txBody>
      </p:sp>
      <p:sp>
        <p:nvSpPr>
          <p:cNvPr id="61" name="Text Placeholder 26"/>
          <p:cNvSpPr>
            <a:spLocks noGrp="1"/>
          </p:cNvSpPr>
          <p:nvPr>
            <p:ph type="body" sz="quarter" idx="18"/>
          </p:nvPr>
        </p:nvSpPr>
        <p:spPr>
          <a:xfrm>
            <a:off x="4656007" y="4570264"/>
            <a:ext cx="2879986" cy="538163"/>
          </a:xfrm>
        </p:spPr>
        <p:txBody>
          <a:bodyPr>
            <a:noAutofit/>
          </a:bodyPr>
          <a:lstStyle/>
          <a:p>
            <a:pPr eaLnBrk="1" fontAlgn="auto" hangingPunct="1">
              <a:spcAft>
                <a:spcPts val="0"/>
              </a:spcAft>
              <a:defRPr/>
            </a:pPr>
            <a:r>
              <a:rPr lang="en-US" sz="2500" dirty="0"/>
              <a:t>ATAQUE </a:t>
            </a:r>
          </a:p>
          <a:p>
            <a:pPr eaLnBrk="1" fontAlgn="auto" hangingPunct="1">
              <a:spcAft>
                <a:spcPts val="0"/>
              </a:spcAft>
              <a:defRPr/>
            </a:pPr>
            <a:r>
              <a:rPr lang="en-US" sz="2500" dirty="0"/>
              <a:t>CARDIACO</a:t>
            </a:r>
          </a:p>
        </p:txBody>
      </p:sp>
      <p:pic>
        <p:nvPicPr>
          <p:cNvPr id="10" name="Picture 4" descr="Patient on dialysis Patient bei der Dialyse in der Klinik dialysis stock pictures, royalty-free photos &amp; images">
            <a:extLst>
              <a:ext uri="{FF2B5EF4-FFF2-40B4-BE49-F238E27FC236}">
                <a16:creationId xmlns:a16="http://schemas.microsoft.com/office/drawing/2014/main" xmlns="" id="{7C25B00D-BB8E-397B-898D-92B4F784B9E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4515" y="1498600"/>
            <a:ext cx="2857235" cy="2882107"/>
          </a:xfrm>
          <a:prstGeom prst="rect">
            <a:avLst/>
          </a:prstGeom>
          <a:solidFill>
            <a:srgbClr val="FFFFFF"/>
          </a:solidFill>
          <a:ln>
            <a:solidFill>
              <a:schemeClr val="bg1">
                <a:lumMod val="85000"/>
              </a:schemeClr>
            </a:solidFill>
          </a:ln>
        </p:spPr>
      </p:pic>
      <p:pic>
        <p:nvPicPr>
          <p:cNvPr id="11"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xmlns="" id="{12894E49-F136-B4E8-7168-09813FEB32C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14063" y="1475650"/>
            <a:ext cx="2879986" cy="290505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2" name="Picture 11" descr="Woman covering eyes">
            <a:extLst>
              <a:ext uri="{FF2B5EF4-FFF2-40B4-BE49-F238E27FC236}">
                <a16:creationId xmlns:a16="http://schemas.microsoft.com/office/drawing/2014/main" xmlns="" id="{3A337FFF-B2A0-F12A-A45B-CF8C6D8266B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695578" y="1413189"/>
            <a:ext cx="2941907" cy="2967517"/>
          </a:xfrm>
          <a:prstGeom prst="rect">
            <a:avLst/>
          </a:prstGeom>
          <a:noFill/>
          <a:ln>
            <a:solidFill>
              <a:schemeClr val="bg1">
                <a:lumMod val="85000"/>
              </a:schemeClr>
            </a:solidFill>
          </a:ln>
        </p:spPr>
      </p:pic>
    </p:spTree>
    <p:extLst>
      <p:ext uri="{BB962C8B-B14F-4D97-AF65-F5344CB8AC3E}">
        <p14:creationId xmlns:p14="http://schemas.microsoft.com/office/powerpoint/2010/main" val="21022475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ea typeface="ＭＳ Ｐゴシック" pitchFamily="34" charset="-128"/>
              </a:rPr>
              <a:t> </a:t>
            </a:r>
          </a:p>
        </p:txBody>
      </p:sp>
      <p:sp>
        <p:nvSpPr>
          <p:cNvPr id="37891"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pic>
        <p:nvPicPr>
          <p:cNvPr id="5" name="Picture 4" descr="A group of women wearing pink">
            <a:extLst>
              <a:ext uri="{FF2B5EF4-FFF2-40B4-BE49-F238E27FC236}">
                <a16:creationId xmlns:a16="http://schemas.microsoft.com/office/drawing/2014/main" xmlns="" id="{FE667DE6-D65D-7395-F40C-3784872F6E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0993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rl, Woman, Female, Ginger, Red">
            <a:extLst>
              <a:ext uri="{FF2B5EF4-FFF2-40B4-BE49-F238E27FC236}">
                <a16:creationId xmlns:a16="http://schemas.microsoft.com/office/drawing/2014/main" xmlns="" id="{45591A48-8421-813C-3467-8EF6353B2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3010" name="Title 1"/>
          <p:cNvSpPr>
            <a:spLocks noGrp="1"/>
          </p:cNvSpPr>
          <p:nvPr>
            <p:ph type="title"/>
          </p:nvPr>
        </p:nvSpPr>
        <p:spPr/>
        <p:txBody>
          <a:bodyPr>
            <a:normAutofit fontScale="90000"/>
          </a:bodyPr>
          <a:lstStyle/>
          <a:p>
            <a:pPr eaLnBrk="1" fontAlgn="auto" hangingPunct="1">
              <a:spcAft>
                <a:spcPts val="0"/>
              </a:spcAft>
              <a:defRPr/>
            </a:pPr>
            <a:r>
              <a:rPr lang="es-MX" dirty="0">
                <a:ea typeface="ＭＳ Ｐゴシック" pitchFamily="34" charset="-128"/>
              </a:rPr>
              <a:t/>
            </a:r>
            <a:br>
              <a:rPr lang="es-MX" dirty="0">
                <a:ea typeface="ＭＳ Ｐゴシック" pitchFamily="34" charset="-128"/>
              </a:rPr>
            </a:br>
            <a:endParaRPr lang="es-MX" dirty="0">
              <a:ea typeface="ＭＳ Ｐゴシック" pitchFamily="34" charset="-128"/>
            </a:endParaRPr>
          </a:p>
        </p:txBody>
      </p:sp>
      <p:sp>
        <p:nvSpPr>
          <p:cNvPr id="6" name="Rectangle 5"/>
          <p:cNvSpPr/>
          <p:nvPr/>
        </p:nvSpPr>
        <p:spPr bwMode="gray">
          <a:xfrm>
            <a:off x="1" y="5003074"/>
            <a:ext cx="12192000"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s-MX" sz="5500" b="1" dirty="0">
                <a:solidFill>
                  <a:srgbClr val="8D89A4">
                    <a:lumMod val="50000"/>
                  </a:srgbClr>
                </a:solidFill>
              </a:rPr>
              <a:t>¿Pero los efectos secundarios?</a:t>
            </a:r>
          </a:p>
        </p:txBody>
      </p:sp>
    </p:spTree>
    <p:extLst>
      <p:ext uri="{BB962C8B-B14F-4D97-AF65-F5344CB8AC3E}">
        <p14:creationId xmlns:p14="http://schemas.microsoft.com/office/powerpoint/2010/main" val="156615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uclose diagram.jpg"/>
          <p:cNvPicPr>
            <a:picLocks noChangeAspect="1"/>
          </p:cNvPicPr>
          <p:nvPr/>
        </p:nvPicPr>
        <p:blipFill>
          <a:blip r:embed="rId3" cstate="print"/>
          <a:stretch>
            <a:fillRect/>
          </a:stretch>
        </p:blipFill>
        <p:spPr>
          <a:xfrm>
            <a:off x="604749" y="1003300"/>
            <a:ext cx="11126251" cy="4914900"/>
          </a:xfrm>
          <a:prstGeom prst="rect">
            <a:avLst/>
          </a:prstGeom>
        </p:spPr>
      </p:pic>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58416"/>
    </mc:Choice>
    <mc:Fallback xmlns="">
      <p:transition spd="slow" advTm="5841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See the source image"/>
          <p:cNvPicPr>
            <a:picLocks noChangeAspect="1" noChangeArrowheads="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39939" name="Title 1"/>
          <p:cNvSpPr>
            <a:spLocks noGrp="1"/>
          </p:cNvSpPr>
          <p:nvPr>
            <p:ph type="title"/>
          </p:nvPr>
        </p:nvSpPr>
        <p:spPr/>
        <p:txBody>
          <a:bodyPr/>
          <a:lstStyle/>
          <a:p>
            <a:pPr eaLnBrk="1" hangingPunct="1"/>
            <a:r>
              <a:rPr lang="es-MX">
                <a:ea typeface="ＭＳ Ｐゴシック" pitchFamily="34" charset="-128"/>
              </a:rPr>
              <a:t>  </a:t>
            </a:r>
          </a:p>
        </p:txBody>
      </p:sp>
      <p:sp>
        <p:nvSpPr>
          <p:cNvPr id="5" name="Rectangle 4"/>
          <p:cNvSpPr/>
          <p:nvPr/>
        </p:nvSpPr>
        <p:spPr bwMode="gray">
          <a:xfrm>
            <a:off x="0" y="0"/>
            <a:ext cx="12192000"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s-MX" sz="5000" b="1" dirty="0">
                <a:solidFill>
                  <a:srgbClr val="8D89A4">
                    <a:lumMod val="50000"/>
                  </a:srgbClr>
                </a:solidFill>
                <a:ea typeface="ＭＳ Ｐゴシック" pitchFamily="34" charset="-128"/>
              </a:rPr>
              <a:t>Metformina</a:t>
            </a:r>
          </a:p>
          <a:p>
            <a:pPr algn="ctr" defTabSz="457200" fontAlgn="base">
              <a:spcBef>
                <a:spcPct val="0"/>
              </a:spcBef>
              <a:spcAft>
                <a:spcPct val="0"/>
              </a:spcAft>
              <a:defRPr/>
            </a:pPr>
            <a:endParaRPr lang="es-MX" sz="5000" b="1" dirty="0">
              <a:solidFill>
                <a:srgbClr val="8D89A4">
                  <a:lumMod val="50000"/>
                </a:srgbClr>
              </a:solidFill>
              <a:ea typeface="ＭＳ Ｐゴシック" pitchFamily="34" charset="-128"/>
            </a:endParaRPr>
          </a:p>
          <a:p>
            <a:pPr algn="ctr" defTabSz="457200" fontAlgn="base">
              <a:spcBef>
                <a:spcPct val="0"/>
              </a:spcBef>
              <a:spcAft>
                <a:spcPct val="0"/>
              </a:spcAft>
              <a:defRPr/>
            </a:pPr>
            <a:r>
              <a:rPr lang="es-MX" sz="5000" b="1" dirty="0">
                <a:solidFill>
                  <a:srgbClr val="8D89A4">
                    <a:lumMod val="50000"/>
                  </a:srgbClr>
                </a:solidFill>
                <a:ea typeface="ＭＳ Ｐゴシック" pitchFamily="34" charset="-128"/>
              </a:rPr>
              <a:t>“</a:t>
            </a:r>
            <a:r>
              <a:rPr lang="es-MX" sz="5000" b="1" dirty="0" err="1">
                <a:solidFill>
                  <a:srgbClr val="8D89A4">
                    <a:lumMod val="50000"/>
                  </a:srgbClr>
                </a:solidFill>
                <a:ea typeface="ＭＳ Ｐゴシック" pitchFamily="34" charset="-128"/>
              </a:rPr>
              <a:t>G’s</a:t>
            </a:r>
            <a:r>
              <a:rPr lang="es-MX" sz="5000" b="1" dirty="0">
                <a:solidFill>
                  <a:srgbClr val="8D89A4">
                    <a:lumMod val="50000"/>
                  </a:srgbClr>
                </a:solidFill>
                <a:ea typeface="ＭＳ Ｐゴシック" pitchFamily="34" charset="-128"/>
              </a:rPr>
              <a:t>”</a:t>
            </a:r>
          </a:p>
          <a:p>
            <a:pPr lvl="1" algn="ctr" defTabSz="457200" fontAlgn="base">
              <a:spcBef>
                <a:spcPct val="0"/>
              </a:spcBef>
              <a:spcAft>
                <a:spcPct val="0"/>
              </a:spcAft>
              <a:defRPr/>
            </a:pPr>
            <a:r>
              <a:rPr lang="es-MX" sz="5000" b="1" dirty="0" err="1">
                <a:solidFill>
                  <a:srgbClr val="8D89A4">
                    <a:lumMod val="50000"/>
                  </a:srgbClr>
                </a:solidFill>
                <a:ea typeface="ＭＳ Ｐゴシック" pitchFamily="34" charset="-128"/>
              </a:rPr>
              <a:t>Glyburide</a:t>
            </a:r>
            <a:r>
              <a:rPr lang="es-MX" sz="5000" b="1" dirty="0">
                <a:solidFill>
                  <a:srgbClr val="8D89A4">
                    <a:lumMod val="50000"/>
                  </a:srgbClr>
                </a:solidFill>
                <a:ea typeface="ＭＳ Ｐゴシック" pitchFamily="34" charset="-128"/>
              </a:rPr>
              <a:t>, </a:t>
            </a:r>
            <a:r>
              <a:rPr lang="es-MX" sz="5000" b="1" dirty="0" err="1">
                <a:solidFill>
                  <a:srgbClr val="8D89A4">
                    <a:lumMod val="50000"/>
                  </a:srgbClr>
                </a:solidFill>
                <a:ea typeface="ＭＳ Ｐゴシック" pitchFamily="34" charset="-128"/>
              </a:rPr>
              <a:t>Glimipiride</a:t>
            </a:r>
            <a:endParaRPr lang="es-MX" sz="5000" b="1" dirty="0">
              <a:solidFill>
                <a:srgbClr val="8D89A4">
                  <a:lumMod val="50000"/>
                </a:srgbClr>
              </a:solidFill>
              <a:ea typeface="ＭＳ Ｐゴシック" pitchFamily="34" charset="-128"/>
            </a:endParaRPr>
          </a:p>
          <a:p>
            <a:pPr algn="ctr" defTabSz="457200" fontAlgn="base">
              <a:spcBef>
                <a:spcPct val="0"/>
              </a:spcBef>
              <a:spcAft>
                <a:spcPct val="0"/>
              </a:spcAft>
              <a:defRPr/>
            </a:pPr>
            <a:endParaRPr lang="es-MX" sz="5000" b="1" dirty="0">
              <a:solidFill>
                <a:srgbClr val="8D89A4">
                  <a:lumMod val="50000"/>
                </a:srgbClr>
              </a:solidFill>
              <a:ea typeface="ＭＳ Ｐゴシック" pitchFamily="34" charset="-128"/>
            </a:endParaRPr>
          </a:p>
          <a:p>
            <a:pPr algn="ctr" defTabSz="457200" fontAlgn="base">
              <a:spcBef>
                <a:spcPct val="0"/>
              </a:spcBef>
              <a:spcAft>
                <a:spcPct val="0"/>
              </a:spcAft>
              <a:defRPr/>
            </a:pPr>
            <a:r>
              <a:rPr lang="es-MX" sz="5000" b="1" dirty="0">
                <a:solidFill>
                  <a:srgbClr val="8D89A4">
                    <a:lumMod val="50000"/>
                  </a:srgbClr>
                </a:solidFill>
                <a:ea typeface="ＭＳ Ｐゴシック" pitchFamily="34" charset="-128"/>
              </a:rPr>
              <a:t>Insulina</a:t>
            </a:r>
          </a:p>
        </p:txBody>
      </p:sp>
    </p:spTree>
    <p:extLst>
      <p:ext uri="{BB962C8B-B14F-4D97-AF65-F5344CB8AC3E}">
        <p14:creationId xmlns:p14="http://schemas.microsoft.com/office/powerpoint/2010/main" val="2941235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6" name="Rectangle 5"/>
          <p:cNvSpPr/>
          <p:nvPr/>
        </p:nvSpPr>
        <p:spPr bwMode="gray">
          <a:xfrm>
            <a:off x="0" y="-1406"/>
            <a:ext cx="12192000" cy="1976193"/>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r>
              <a:rPr lang="en-US" sz="7500" b="1" dirty="0">
                <a:solidFill>
                  <a:srgbClr val="8D89A4">
                    <a:lumMod val="50000"/>
                  </a:srgbClr>
                </a:solidFill>
              </a:rPr>
              <a:t>Balance</a:t>
            </a:r>
          </a:p>
        </p:txBody>
      </p:sp>
      <p:pic>
        <p:nvPicPr>
          <p:cNvPr id="40967" name="Picture 6" descr="Image result for efectos secundarios"/>
          <p:cNvPicPr>
            <a:picLocks noChangeAspect="1" noChangeArrowheads="1"/>
          </p:cNvPicPr>
          <p:nvPr/>
        </p:nvPicPr>
        <p:blipFill>
          <a:blip r:embed="rId3"/>
          <a:srcRect/>
          <a:stretch>
            <a:fillRect/>
          </a:stretch>
        </p:blipFill>
        <p:spPr bwMode="auto">
          <a:xfrm>
            <a:off x="-1" y="1600201"/>
            <a:ext cx="12192001" cy="5257800"/>
          </a:xfrm>
          <a:prstGeom prst="rect">
            <a:avLst/>
          </a:prstGeom>
          <a:noFill/>
          <a:ln w="9525">
            <a:noFill/>
            <a:miter lim="800000"/>
            <a:headEnd/>
            <a:tailEnd/>
          </a:ln>
        </p:spPr>
      </p:pic>
    </p:spTree>
    <p:extLst>
      <p:ext uri="{BB962C8B-B14F-4D97-AF65-F5344CB8AC3E}">
        <p14:creationId xmlns:p14="http://schemas.microsoft.com/office/powerpoint/2010/main" val="1317238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Facepalm. Portrait of desperate brunette man covering face with hand. indoor studio shot isolated on orange background Facepalm. Portrait of desperate brunette man with beard in white t-shirt covering face with hand, feeling sorry and blaming himself for the mistake. indoor studio shot isolated on orange background i forgot stock pictures, royalty-free photos &amp; images">
            <a:extLst>
              <a:ext uri="{FF2B5EF4-FFF2-40B4-BE49-F238E27FC236}">
                <a16:creationId xmlns:a16="http://schemas.microsoft.com/office/drawing/2014/main" xmlns="" id="{9392E606-DC9E-3553-F78C-CD2B765D4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14179"/>
          </a:xfrm>
          <a:prstGeom prst="rect">
            <a:avLst/>
          </a:prstGeom>
          <a:noFill/>
          <a:extLst>
            <a:ext uri="{909E8E84-426E-40DD-AFC4-6F175D3DCCD1}">
              <a14:hiddenFill xmlns:a14="http://schemas.microsoft.com/office/drawing/2010/main">
                <a:solidFill>
                  <a:srgbClr val="FFFFFF"/>
                </a:solidFill>
              </a14:hiddenFill>
            </a:ext>
          </a:extLst>
        </p:spPr>
      </p:pic>
      <p:sp>
        <p:nvSpPr>
          <p:cNvPr id="49154" name="Title 1"/>
          <p:cNvSpPr>
            <a:spLocks noGrp="1"/>
          </p:cNvSpPr>
          <p:nvPr>
            <p:ph type="title"/>
          </p:nvPr>
        </p:nvSpPr>
        <p:spPr/>
        <p:txBody>
          <a:bodyPr>
            <a:normAutofit fontScale="90000"/>
          </a:bodyPr>
          <a:lstStyle/>
          <a:p>
            <a:pPr eaLnBrk="1" fontAlgn="auto" hangingPunct="1">
              <a:spcAft>
                <a:spcPts val="0"/>
              </a:spcAft>
              <a:defRPr/>
            </a:pPr>
            <a:r>
              <a:rPr lang="es-MX" dirty="0">
                <a:ea typeface="ＭＳ Ｐゴシック" pitchFamily="34" charset="-128"/>
              </a:rPr>
              <a:t/>
            </a:r>
            <a:br>
              <a:rPr lang="es-MX" dirty="0">
                <a:ea typeface="ＭＳ Ｐゴシック" pitchFamily="34" charset="-128"/>
              </a:rPr>
            </a:br>
            <a:endParaRPr lang="es-MX" dirty="0">
              <a:ea typeface="ＭＳ Ｐゴシック" pitchFamily="34" charset="-128"/>
            </a:endParaRPr>
          </a:p>
        </p:txBody>
      </p:sp>
      <p:sp>
        <p:nvSpPr>
          <p:cNvPr id="41987" name="AutoShape 5" descr="Image result for forget"/>
          <p:cNvSpPr>
            <a:spLocks noChangeAspect="1" noChangeArrowheads="1"/>
          </p:cNvSpPr>
          <p:nvPr/>
        </p:nvSpPr>
        <p:spPr bwMode="auto">
          <a:xfrm>
            <a:off x="1700214" y="-2201863"/>
            <a:ext cx="6905625" cy="4591051"/>
          </a:xfrm>
          <a:prstGeom prst="rect">
            <a:avLst/>
          </a:prstGeom>
          <a:noFill/>
          <a:ln w="9525">
            <a:noFill/>
            <a:miter lim="800000"/>
            <a:headEnd/>
            <a:tailEnd/>
          </a:ln>
        </p:spPr>
        <p:txBody>
          <a:bodyPr/>
          <a:lstStyle/>
          <a:p>
            <a:pPr defTabSz="457200" fontAlgn="base">
              <a:spcBef>
                <a:spcPct val="0"/>
              </a:spcBef>
              <a:spcAft>
                <a:spcPct val="0"/>
              </a:spcAft>
            </a:pPr>
            <a:endParaRPr lang="es-MX" sz="2400" dirty="0">
              <a:solidFill>
                <a:prstClr val="white"/>
              </a:solidFill>
              <a:ea typeface="ＭＳ Ｐゴシック" pitchFamily="34" charset="-128"/>
            </a:endParaRPr>
          </a:p>
        </p:txBody>
      </p:sp>
      <p:cxnSp>
        <p:nvCxnSpPr>
          <p:cNvPr id="9" name="Straight Connector 8"/>
          <p:cNvCxnSpPr>
            <a:cxnSpLocks/>
          </p:cNvCxnSpPr>
          <p:nvPr/>
        </p:nvCxnSpPr>
        <p:spPr bwMode="gray">
          <a:xfrm>
            <a:off x="5447818" y="62611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3588" y="4364307"/>
            <a:ext cx="11760000" cy="212954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3500" b="1" dirty="0">
              <a:solidFill>
                <a:srgbClr val="8D89A4">
                  <a:lumMod val="75000"/>
                </a:srgbClr>
              </a:solidFill>
            </a:endParaRPr>
          </a:p>
        </p:txBody>
      </p:sp>
      <p:sp>
        <p:nvSpPr>
          <p:cNvPr id="8" name="Title 1"/>
          <p:cNvSpPr txBox="1">
            <a:spLocks/>
          </p:cNvSpPr>
          <p:nvPr/>
        </p:nvSpPr>
        <p:spPr bwMode="gray">
          <a:xfrm>
            <a:off x="4368800" y="3886200"/>
            <a:ext cx="6299200" cy="2387600"/>
          </a:xfrm>
          <a:prstGeom prst="rect">
            <a:avLst/>
          </a:prstGeom>
        </p:spPr>
        <p:txBody>
          <a:bodyPr lIns="45720" rIns="45720" anchor="ctr">
            <a:normAutofit/>
          </a:bodyPr>
          <a:lstStyle/>
          <a:p>
            <a:pPr algn="r">
              <a:spcBef>
                <a:spcPct val="0"/>
              </a:spcBef>
              <a:defRPr/>
            </a:pPr>
            <a:r>
              <a:rPr lang="es-MX" sz="7200" b="1" dirty="0">
                <a:solidFill>
                  <a:srgbClr val="8D89A4">
                    <a:lumMod val="50000"/>
                  </a:srgbClr>
                </a:solidFill>
                <a:latin typeface="Franklin Gothic Book"/>
                <a:ea typeface="ＭＳ Ｐゴシック" pitchFamily="34" charset="-128"/>
              </a:rPr>
              <a:t>¡Se me olvida!</a:t>
            </a:r>
          </a:p>
        </p:txBody>
      </p:sp>
    </p:spTree>
    <p:extLst>
      <p:ext uri="{BB962C8B-B14F-4D97-AF65-F5344CB8AC3E}">
        <p14:creationId xmlns:p14="http://schemas.microsoft.com/office/powerpoint/2010/main" val="363027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Motivation, Man, Success, Courage">
            <a:extLst>
              <a:ext uri="{FF2B5EF4-FFF2-40B4-BE49-F238E27FC236}">
                <a16:creationId xmlns:a16="http://schemas.microsoft.com/office/drawing/2014/main" xmlns="" id="{F1E8AB0D-0651-04B5-8885-9977F62C1B9A}"/>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pPr>
              <a:defRPr/>
            </a:pPr>
            <a:fld id="{2E7A83E9-B5C0-4033-8C24-DF69D12C8792}" type="slidenum">
              <a:rPr lang="es-MX" smtClean="0">
                <a:solidFill>
                  <a:srgbClr val="D4D2D0">
                    <a:shade val="50000"/>
                  </a:srgbClr>
                </a:solidFill>
              </a:rPr>
              <a:pPr>
                <a:defRPr/>
              </a:pPr>
              <a:t>43</a:t>
            </a:fld>
            <a:endParaRPr lang="es-MX" dirty="0">
              <a:solidFill>
                <a:srgbClr val="D4D2D0">
                  <a:shade val="50000"/>
                </a:srgbClr>
              </a:solidFill>
            </a:endParaRPr>
          </a:p>
        </p:txBody>
      </p:sp>
      <p:cxnSp>
        <p:nvCxnSpPr>
          <p:cNvPr id="15" name="Straight Connector 14"/>
          <p:cNvCxnSpPr>
            <a:cxnSpLocks/>
          </p:cNvCxnSpPr>
          <p:nvPr/>
        </p:nvCxnSpPr>
        <p:spPr bwMode="gray">
          <a:xfrm>
            <a:off x="6635122" y="4791075"/>
            <a:ext cx="3890813"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84506B42-FE9D-F9F8-7F71-7C89951D91BC}"/>
              </a:ext>
            </a:extLst>
          </p:cNvPr>
          <p:cNvSpPr/>
          <p:nvPr/>
        </p:nvSpPr>
        <p:spPr bwMode="gray">
          <a:xfrm>
            <a:off x="0" y="1"/>
            <a:ext cx="12192000" cy="6929435"/>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2400" dirty="0">
              <a:solidFill>
                <a:prstClr val="white"/>
              </a:solidFill>
            </a:endParaRPr>
          </a:p>
        </p:txBody>
      </p:sp>
      <p:sp>
        <p:nvSpPr>
          <p:cNvPr id="2" name="Title 1"/>
          <p:cNvSpPr>
            <a:spLocks noGrp="1"/>
          </p:cNvSpPr>
          <p:nvPr>
            <p:ph type="ctrTitle"/>
          </p:nvPr>
        </p:nvSpPr>
        <p:spPr bwMode="gray">
          <a:xfrm>
            <a:off x="5826125" y="2414588"/>
            <a:ext cx="4724400" cy="2387600"/>
          </a:xfrm>
        </p:spPr>
        <p:txBody>
          <a:bodyPr>
            <a:normAutofit/>
          </a:bodyPr>
          <a:lstStyle/>
          <a:p>
            <a:pPr algn="r" eaLnBrk="1" fontAlgn="auto" hangingPunct="1">
              <a:spcAft>
                <a:spcPts val="0"/>
              </a:spcAft>
              <a:defRPr/>
            </a:pPr>
            <a:r>
              <a:rPr lang="es-MX" sz="5000" b="1" dirty="0">
                <a:solidFill>
                  <a:schemeClr val="accent3">
                    <a:lumMod val="50000"/>
                  </a:schemeClr>
                </a:solidFill>
                <a:latin typeface="+mn-lt"/>
              </a:rPr>
              <a:t>Ayuda Social/Práctica</a:t>
            </a:r>
          </a:p>
        </p:txBody>
      </p:sp>
    </p:spTree>
    <p:extLst>
      <p:ext uri="{BB962C8B-B14F-4D97-AF65-F5344CB8AC3E}">
        <p14:creationId xmlns:p14="http://schemas.microsoft.com/office/powerpoint/2010/main" val="2386770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lderly woman sleeping on bed">
            <a:extLst>
              <a:ext uri="{FF2B5EF4-FFF2-40B4-BE49-F238E27FC236}">
                <a16:creationId xmlns:a16="http://schemas.microsoft.com/office/drawing/2014/main" xmlns="" id="{7518A74D-6325-9135-98ED-A45F51E2A7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53250" name="Title 1"/>
          <p:cNvSpPr>
            <a:spLocks noGrp="1"/>
          </p:cNvSpPr>
          <p:nvPr>
            <p:ph type="title"/>
          </p:nvPr>
        </p:nvSpPr>
        <p:spPr/>
        <p:txBody>
          <a:bodyPr>
            <a:normAutofit fontScale="90000"/>
          </a:bodyPr>
          <a:lstStyle/>
          <a:p>
            <a:pPr eaLnBrk="1" fontAlgn="auto" hangingPunct="1">
              <a:spcAft>
                <a:spcPts val="0"/>
              </a:spcAft>
              <a:defRPr/>
            </a:pPr>
            <a:r>
              <a:rPr lang="es-MX">
                <a:ea typeface="ＭＳ Ｐゴシック" pitchFamily="34" charset="-128"/>
              </a:rPr>
              <a:t/>
            </a:r>
            <a:br>
              <a:rPr lang="es-MX">
                <a:ea typeface="ＭＳ Ｐゴシック" pitchFamily="34" charset="-128"/>
              </a:rPr>
            </a:br>
            <a:endParaRPr lang="es-MX">
              <a:ea typeface="ＭＳ Ｐゴシック" pitchFamily="34" charset="-128"/>
            </a:endParaRPr>
          </a:p>
        </p:txBody>
      </p:sp>
      <p:cxnSp>
        <p:nvCxnSpPr>
          <p:cNvPr id="7" name="Straight Connector 6"/>
          <p:cNvCxnSpPr>
            <a:cxnSpLocks/>
          </p:cNvCxnSpPr>
          <p:nvPr/>
        </p:nvCxnSpPr>
        <p:spPr bwMode="gray">
          <a:xfrm>
            <a:off x="5447818" y="62611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20551" y="5303838"/>
            <a:ext cx="12312551" cy="126206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3500" b="1">
              <a:solidFill>
                <a:srgbClr val="8D89A4">
                  <a:lumMod val="75000"/>
                </a:srgbClr>
              </a:solidFill>
            </a:endParaRPr>
          </a:p>
        </p:txBody>
      </p:sp>
      <p:sp>
        <p:nvSpPr>
          <p:cNvPr id="6" name="Title 1"/>
          <p:cNvSpPr txBox="1">
            <a:spLocks/>
          </p:cNvSpPr>
          <p:nvPr/>
        </p:nvSpPr>
        <p:spPr bwMode="gray">
          <a:xfrm>
            <a:off x="2023611" y="4741069"/>
            <a:ext cx="7297737" cy="2387600"/>
          </a:xfrm>
          <a:prstGeom prst="rect">
            <a:avLst/>
          </a:prstGeom>
        </p:spPr>
        <p:txBody>
          <a:bodyPr lIns="45720" rIns="45720" anchor="ctr">
            <a:normAutofit/>
          </a:bodyPr>
          <a:lstStyle/>
          <a:p>
            <a:pPr algn="r">
              <a:spcBef>
                <a:spcPct val="0"/>
              </a:spcBef>
              <a:defRPr/>
            </a:pPr>
            <a:r>
              <a:rPr lang="es-MX" sz="7200" b="1" dirty="0">
                <a:solidFill>
                  <a:srgbClr val="8D89A4">
                    <a:lumMod val="50000"/>
                  </a:srgbClr>
                </a:solidFill>
                <a:latin typeface="Franklin Gothic Book"/>
                <a:ea typeface="ＭＳ Ｐゴシック" pitchFamily="34" charset="-128"/>
              </a:rPr>
              <a:t>¡Me siento peor!</a:t>
            </a:r>
          </a:p>
        </p:txBody>
      </p:sp>
    </p:spTree>
    <p:extLst>
      <p:ext uri="{BB962C8B-B14F-4D97-AF65-F5344CB8AC3E}">
        <p14:creationId xmlns:p14="http://schemas.microsoft.com/office/powerpoint/2010/main" val="3085966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dult, Ambulance, Background, Care">
            <a:extLst>
              <a:ext uri="{FF2B5EF4-FFF2-40B4-BE49-F238E27FC236}">
                <a16:creationId xmlns:a16="http://schemas.microsoft.com/office/drawing/2014/main" xmlns="" id="{A0B2BA92-6F28-CD39-1A15-818725203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5058" name="Title 1"/>
          <p:cNvSpPr>
            <a:spLocks noGrp="1"/>
          </p:cNvSpPr>
          <p:nvPr>
            <p:ph type="title"/>
          </p:nvPr>
        </p:nvSpPr>
        <p:spPr/>
        <p:txBody>
          <a:bodyPr/>
          <a:lstStyle/>
          <a:p>
            <a:pPr eaLnBrk="1" hangingPunct="1"/>
            <a:r>
              <a:rPr lang="es-MX">
                <a:ea typeface="ＭＳ Ｐゴシック" pitchFamily="34" charset="-128"/>
              </a:rPr>
              <a:t>  </a:t>
            </a:r>
          </a:p>
        </p:txBody>
      </p:sp>
      <p:sp>
        <p:nvSpPr>
          <p:cNvPr id="45059" name="Content Placeholder 2"/>
          <p:cNvSpPr>
            <a:spLocks noGrp="1"/>
          </p:cNvSpPr>
          <p:nvPr>
            <p:ph idx="1"/>
          </p:nvPr>
        </p:nvSpPr>
        <p:spPr/>
        <p:txBody>
          <a:bodyPr/>
          <a:lstStyle/>
          <a:p>
            <a:pPr eaLnBrk="1" hangingPunct="1">
              <a:buFont typeface="Arial" pitchFamily="34" charset="0"/>
              <a:buNone/>
            </a:pPr>
            <a:endParaRPr lang="es-MX">
              <a:ea typeface="ＭＳ Ｐゴシック" pitchFamily="34" charset="-128"/>
            </a:endParaRPr>
          </a:p>
          <a:p>
            <a:pPr eaLnBrk="1" hangingPunct="1">
              <a:buFont typeface="Arial" pitchFamily="34" charset="0"/>
              <a:buNone/>
            </a:pPr>
            <a:endParaRPr lang="es-MX">
              <a:ea typeface="ＭＳ Ｐゴシック" pitchFamily="34" charset="-128"/>
            </a:endParaRPr>
          </a:p>
        </p:txBody>
      </p:sp>
      <p:sp>
        <p:nvSpPr>
          <p:cNvPr id="8" name="Rectangle 7">
            <a:extLst>
              <a:ext uri="{FF2B5EF4-FFF2-40B4-BE49-F238E27FC236}">
                <a16:creationId xmlns:a16="http://schemas.microsoft.com/office/drawing/2014/main" xmlns="" id="{3A7075BD-410F-35F8-53B9-B1CB61482188}"/>
              </a:ext>
            </a:extLst>
          </p:cNvPr>
          <p:cNvSpPr/>
          <p:nvPr/>
        </p:nvSpPr>
        <p:spPr>
          <a:xfrm>
            <a:off x="-120551" y="5303838"/>
            <a:ext cx="12312551" cy="126206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3500" b="1">
              <a:solidFill>
                <a:srgbClr val="8D89A4">
                  <a:lumMod val="75000"/>
                </a:srgbClr>
              </a:solidFill>
            </a:endParaRPr>
          </a:p>
        </p:txBody>
      </p:sp>
      <p:sp>
        <p:nvSpPr>
          <p:cNvPr id="7" name="Title 1"/>
          <p:cNvSpPr txBox="1">
            <a:spLocks/>
          </p:cNvSpPr>
          <p:nvPr/>
        </p:nvSpPr>
        <p:spPr bwMode="gray">
          <a:xfrm>
            <a:off x="6802244" y="5575609"/>
            <a:ext cx="5125214" cy="713991"/>
          </a:xfrm>
          <a:prstGeom prst="rect">
            <a:avLst/>
          </a:prstGeom>
        </p:spPr>
        <p:txBody>
          <a:bodyPr lIns="45720" rIns="45720" anchor="ctr">
            <a:normAutofit fontScale="70000" lnSpcReduction="20000"/>
          </a:bodyPr>
          <a:lstStyle/>
          <a:p>
            <a:pPr algn="r">
              <a:spcBef>
                <a:spcPct val="0"/>
              </a:spcBef>
              <a:defRPr/>
            </a:pPr>
            <a:r>
              <a:rPr lang="es-MX" sz="7200" b="1" dirty="0">
                <a:solidFill>
                  <a:srgbClr val="8D89A4">
                    <a:lumMod val="50000"/>
                  </a:srgbClr>
                </a:solidFill>
                <a:latin typeface="Franklin Gothic Book"/>
                <a:ea typeface="ＭＳ Ｐゴシック" pitchFamily="34" charset="-128"/>
              </a:rPr>
              <a:t>¡Díganos!</a:t>
            </a:r>
          </a:p>
        </p:txBody>
      </p:sp>
    </p:spTree>
    <p:extLst>
      <p:ext uri="{BB962C8B-B14F-4D97-AF65-F5344CB8AC3E}">
        <p14:creationId xmlns:p14="http://schemas.microsoft.com/office/powerpoint/2010/main" val="867257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ormAutofit fontScale="90000"/>
          </a:bodyPr>
          <a:lstStyle/>
          <a:p>
            <a:pPr eaLnBrk="1" fontAlgn="auto" hangingPunct="1">
              <a:spcAft>
                <a:spcPts val="0"/>
              </a:spcAft>
              <a:defRPr/>
            </a:pPr>
            <a:r>
              <a:rPr lang="es-MX">
                <a:ea typeface="ＭＳ Ｐゴシック" pitchFamily="34" charset="-128"/>
              </a:rPr>
              <a:t/>
            </a:r>
            <a:br>
              <a:rPr lang="es-MX">
                <a:ea typeface="ＭＳ Ｐゴシック" pitchFamily="34" charset="-128"/>
              </a:rPr>
            </a:br>
            <a:endParaRPr lang="es-MX">
              <a:ea typeface="ＭＳ Ｐゴシック" pitchFamily="34" charset="-128"/>
            </a:endParaRPr>
          </a:p>
        </p:txBody>
      </p:sp>
      <p:pic>
        <p:nvPicPr>
          <p:cNvPr id="47107" name="Picture 5" descr="Image result for exercise"/>
          <p:cNvPicPr>
            <a:picLocks noChangeAspect="1" noChangeArrowheads="1"/>
          </p:cNvPicPr>
          <p:nvPr/>
        </p:nvPicPr>
        <p:blipFill>
          <a:blip r:embed="rId3"/>
          <a:srcRect/>
          <a:stretch>
            <a:fillRect/>
          </a:stretch>
        </p:blipFill>
        <p:spPr bwMode="auto">
          <a:xfrm>
            <a:off x="0" y="1"/>
            <a:ext cx="12192000" cy="7409198"/>
          </a:xfrm>
          <a:prstGeom prst="rect">
            <a:avLst/>
          </a:prstGeom>
          <a:noFill/>
          <a:ln w="9525">
            <a:noFill/>
            <a:miter lim="800000"/>
            <a:headEnd/>
            <a:tailEnd/>
          </a:ln>
        </p:spPr>
      </p:pic>
      <p:sp>
        <p:nvSpPr>
          <p:cNvPr id="7" name="Title 1"/>
          <p:cNvSpPr txBox="1">
            <a:spLocks/>
          </p:cNvSpPr>
          <p:nvPr/>
        </p:nvSpPr>
        <p:spPr bwMode="gray">
          <a:xfrm>
            <a:off x="68766" y="274638"/>
            <a:ext cx="12054468" cy="846137"/>
          </a:xfrm>
          <a:prstGeom prst="rect">
            <a:avLst/>
          </a:prstGeom>
        </p:spPr>
        <p:txBody>
          <a:bodyPr lIns="45720" rIns="45720" anchor="ctr">
            <a:normAutofit lnSpcReduction="10000"/>
          </a:bodyPr>
          <a:lstStyle/>
          <a:p>
            <a:pPr algn="r">
              <a:spcBef>
                <a:spcPct val="0"/>
              </a:spcBef>
              <a:defRPr/>
            </a:pPr>
            <a:r>
              <a:rPr lang="es-MX" sz="5000" b="1" dirty="0">
                <a:solidFill>
                  <a:srgbClr val="8D89A4">
                    <a:lumMod val="50000"/>
                  </a:srgbClr>
                </a:solidFill>
                <a:ea typeface="ＭＳ Ｐゴシック" pitchFamily="34" charset="-128"/>
              </a:rPr>
              <a:t>¡Ya no necesito los medicamentos!</a:t>
            </a:r>
          </a:p>
        </p:txBody>
      </p:sp>
    </p:spTree>
    <p:extLst>
      <p:ext uri="{BB962C8B-B14F-4D97-AF65-F5344CB8AC3E}">
        <p14:creationId xmlns:p14="http://schemas.microsoft.com/office/powerpoint/2010/main" val="21457866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p:txBody>
          <a:bodyPr/>
          <a:lstStyle/>
          <a:p>
            <a:pPr eaLnBrk="1" hangingPunct="1"/>
            <a:r>
              <a:rPr lang="en-US">
                <a:ea typeface="ＭＳ Ｐゴシック" pitchFamily="34" charset="-128"/>
              </a:rPr>
              <a:t> </a:t>
            </a:r>
          </a:p>
        </p:txBody>
      </p:sp>
      <p:sp>
        <p:nvSpPr>
          <p:cNvPr id="10" name="Rectangle 9"/>
          <p:cNvSpPr/>
          <p:nvPr/>
        </p:nvSpPr>
        <p:spPr>
          <a:xfrm>
            <a:off x="-12600" y="-1665"/>
            <a:ext cx="12204600" cy="1828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3500" b="1" dirty="0">
              <a:solidFill>
                <a:srgbClr val="8D89A4">
                  <a:lumMod val="75000"/>
                </a:srgbClr>
              </a:solidFill>
            </a:endParaRPr>
          </a:p>
        </p:txBody>
      </p:sp>
      <p:sp>
        <p:nvSpPr>
          <p:cNvPr id="9" name="Title 1"/>
          <p:cNvSpPr txBox="1">
            <a:spLocks/>
          </p:cNvSpPr>
          <p:nvPr/>
        </p:nvSpPr>
        <p:spPr bwMode="gray">
          <a:xfrm>
            <a:off x="1524000" y="-258763"/>
            <a:ext cx="8686800" cy="2387601"/>
          </a:xfrm>
          <a:prstGeom prst="rect">
            <a:avLst/>
          </a:prstGeom>
        </p:spPr>
        <p:txBody>
          <a:bodyPr lIns="45720" rIns="45720" anchor="ctr">
            <a:normAutofit/>
          </a:bodyPr>
          <a:lstStyle/>
          <a:p>
            <a:pPr algn="r">
              <a:spcBef>
                <a:spcPct val="0"/>
              </a:spcBef>
              <a:defRPr/>
            </a:pPr>
            <a:r>
              <a:rPr lang="en-US" sz="5000" b="1" dirty="0">
                <a:solidFill>
                  <a:srgbClr val="8D89A4">
                    <a:lumMod val="50000"/>
                  </a:srgbClr>
                </a:solidFill>
                <a:ea typeface="ＭＳ Ｐゴシック" pitchFamily="34" charset="-128"/>
              </a:rPr>
              <a:t>¡FELICIDADES!……PERO…</a:t>
            </a:r>
          </a:p>
        </p:txBody>
      </p:sp>
      <p:pic>
        <p:nvPicPr>
          <p:cNvPr id="7" name="Picture 6" descr="Woman exercising at home">
            <a:extLst>
              <a:ext uri="{FF2B5EF4-FFF2-40B4-BE49-F238E27FC236}">
                <a16:creationId xmlns:a16="http://schemas.microsoft.com/office/drawing/2014/main" xmlns="" id="{1DAD7E2B-8752-1AC5-1A30-A815E6F57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667" y="1836365"/>
            <a:ext cx="7067460" cy="5000998"/>
          </a:xfrm>
          <a:prstGeom prst="rect">
            <a:avLst/>
          </a:prstGeom>
        </p:spPr>
      </p:pic>
      <p:pic>
        <p:nvPicPr>
          <p:cNvPr id="8" name="Picture 7" descr="Close-up of hand holding salad">
            <a:extLst>
              <a:ext uri="{FF2B5EF4-FFF2-40B4-BE49-F238E27FC236}">
                <a16:creationId xmlns:a16="http://schemas.microsoft.com/office/drawing/2014/main" xmlns="" id="{855D74EC-B91F-27D4-0F06-E52ABDE492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0157" y="1827135"/>
            <a:ext cx="7131843" cy="5060047"/>
          </a:xfrm>
          <a:prstGeom prst="rect">
            <a:avLst/>
          </a:prstGeom>
        </p:spPr>
      </p:pic>
    </p:spTree>
    <p:extLst>
      <p:ext uri="{BB962C8B-B14F-4D97-AF65-F5344CB8AC3E}">
        <p14:creationId xmlns:p14="http://schemas.microsoft.com/office/powerpoint/2010/main" val="26758085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xmlns="" id="{D2CA4B8D-A894-45CF-8BAA-847EC6FD418B}"/>
              </a:ext>
            </a:extLst>
          </p:cNvPr>
          <p:cNvSpPr>
            <a:spLocks noGrp="1"/>
          </p:cNvSpPr>
          <p:nvPr>
            <p:ph type="title"/>
          </p:nvPr>
        </p:nvSpPr>
        <p:spPr>
          <a:xfrm>
            <a:off x="1981200" y="274638"/>
            <a:ext cx="7467600" cy="1143000"/>
          </a:xfrm>
        </p:spPr>
        <p:txBody>
          <a:bodyPr/>
          <a:lstStyle/>
          <a:p>
            <a:r>
              <a:rPr lang="es-MX"/>
              <a:t>Entonces….tomemos acción</a:t>
            </a:r>
          </a:p>
        </p:txBody>
      </p:sp>
      <p:sp>
        <p:nvSpPr>
          <p:cNvPr id="3" name="Content Placeholder 2">
            <a:extLst>
              <a:ext uri="{FF2B5EF4-FFF2-40B4-BE49-F238E27FC236}">
                <a16:creationId xmlns:a16="http://schemas.microsoft.com/office/drawing/2014/main" xmlns="" id="{4D0798CF-42BF-4761-9818-984F891711A8}"/>
              </a:ext>
            </a:extLst>
          </p:cNvPr>
          <p:cNvSpPr>
            <a:spLocks noGrp="1"/>
          </p:cNvSpPr>
          <p:nvPr>
            <p:ph sz="half" idx="2"/>
          </p:nvPr>
        </p:nvSpPr>
        <p:spPr>
          <a:xfrm>
            <a:off x="8160544" y="2209650"/>
            <a:ext cx="3657600" cy="2978526"/>
          </a:xfrm>
        </p:spPr>
        <p:txBody>
          <a:bodyPr wrap="square" anchor="t">
            <a:normAutofit/>
          </a:bodyPr>
          <a:lstStyle/>
          <a:p>
            <a:pPr marL="36512" indent="0" algn="ctr">
              <a:buNone/>
            </a:pPr>
            <a:r>
              <a:rPr lang="es-MX" sz="3200" dirty="0"/>
              <a:t>¡No permita</a:t>
            </a:r>
          </a:p>
          <a:p>
            <a:pPr marL="36512" indent="0" algn="ctr">
              <a:buNone/>
            </a:pPr>
            <a:r>
              <a:rPr lang="es-MX" sz="3200" dirty="0"/>
              <a:t>que su</a:t>
            </a:r>
          </a:p>
          <a:p>
            <a:pPr marL="36512" indent="0" algn="ctr">
              <a:buNone/>
            </a:pPr>
            <a:r>
              <a:rPr lang="es-MX" sz="3200" dirty="0"/>
              <a:t>cuerpo se </a:t>
            </a:r>
          </a:p>
          <a:p>
            <a:pPr marL="36512" indent="0" algn="ctr">
              <a:buNone/>
            </a:pPr>
            <a:r>
              <a:rPr lang="es-MX" sz="3200" dirty="0"/>
              <a:t>deteriore mas!</a:t>
            </a:r>
          </a:p>
          <a:p>
            <a:pPr marL="36512" indent="0">
              <a:buNone/>
            </a:pPr>
            <a:endParaRPr lang="es-MX" dirty="0"/>
          </a:p>
        </p:txBody>
      </p:sp>
      <p:pic>
        <p:nvPicPr>
          <p:cNvPr id="5" name="Picture 4" descr="Doctor holding capsule">
            <a:extLst>
              <a:ext uri="{FF2B5EF4-FFF2-40B4-BE49-F238E27FC236}">
                <a16:creationId xmlns:a16="http://schemas.microsoft.com/office/drawing/2014/main" xmlns="" id="{EC86953D-404F-0CA5-5289-31E03C16CF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17638"/>
            <a:ext cx="8160544" cy="5440362"/>
          </a:xfrm>
          <a:prstGeom prst="rect">
            <a:avLst/>
          </a:prstGeom>
        </p:spPr>
      </p:pic>
    </p:spTree>
    <p:extLst>
      <p:ext uri="{BB962C8B-B14F-4D97-AF65-F5344CB8AC3E}">
        <p14:creationId xmlns:p14="http://schemas.microsoft.com/office/powerpoint/2010/main" val="2097513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title"/>
          </p:nvPr>
        </p:nvSpPr>
        <p:spPr/>
        <p:txBody>
          <a:bodyPr/>
          <a:lstStyle/>
          <a:p>
            <a:pPr eaLnBrk="1" hangingPunct="1"/>
            <a:r>
              <a:rPr lang="es-MX">
                <a:ea typeface="ＭＳ Ｐゴシック" pitchFamily="34" charset="-128"/>
              </a:rPr>
              <a:t> </a:t>
            </a:r>
          </a:p>
        </p:txBody>
      </p:sp>
      <p:pic>
        <p:nvPicPr>
          <p:cNvPr id="7" name="Picture 6" descr="A picture containing text&#10;&#10;Description automatically generated">
            <a:extLst>
              <a:ext uri="{FF2B5EF4-FFF2-40B4-BE49-F238E27FC236}">
                <a16:creationId xmlns:a16="http://schemas.microsoft.com/office/drawing/2014/main" xmlns="" id="{9649F4C1-3FC3-DBB8-F2CD-A6E16AC5BD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0" y="-558800"/>
            <a:ext cx="12115600" cy="8945870"/>
          </a:xfrm>
          <a:prstGeom prst="rect">
            <a:avLst/>
          </a:prstGeom>
        </p:spPr>
      </p:pic>
      <p:sp>
        <p:nvSpPr>
          <p:cNvPr id="8" name="Rectangle 7">
            <a:extLst>
              <a:ext uri="{FF2B5EF4-FFF2-40B4-BE49-F238E27FC236}">
                <a16:creationId xmlns:a16="http://schemas.microsoft.com/office/drawing/2014/main" xmlns="" id="{CA3649F6-6AC2-D6B0-C616-FD819031721C}"/>
              </a:ext>
            </a:extLst>
          </p:cNvPr>
          <p:cNvSpPr/>
          <p:nvPr/>
        </p:nvSpPr>
        <p:spPr>
          <a:xfrm>
            <a:off x="38200" y="122239"/>
            <a:ext cx="11760000" cy="1828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3500" b="1">
              <a:solidFill>
                <a:srgbClr val="8D89A4">
                  <a:lumMod val="75000"/>
                </a:srgbClr>
              </a:solidFill>
            </a:endParaRPr>
          </a:p>
        </p:txBody>
      </p:sp>
      <p:sp>
        <p:nvSpPr>
          <p:cNvPr id="11" name="Title 1">
            <a:extLst>
              <a:ext uri="{FF2B5EF4-FFF2-40B4-BE49-F238E27FC236}">
                <a16:creationId xmlns:a16="http://schemas.microsoft.com/office/drawing/2014/main" xmlns="" id="{FEC24EF2-5DE8-E192-0BD8-36EA093DD756}"/>
              </a:ext>
            </a:extLst>
          </p:cNvPr>
          <p:cNvSpPr txBox="1">
            <a:spLocks/>
          </p:cNvSpPr>
          <p:nvPr/>
        </p:nvSpPr>
        <p:spPr bwMode="gray">
          <a:xfrm>
            <a:off x="1524000" y="-258763"/>
            <a:ext cx="8686800" cy="2387601"/>
          </a:xfrm>
          <a:prstGeom prst="rect">
            <a:avLst/>
          </a:prstGeom>
        </p:spPr>
        <p:txBody>
          <a:bodyPr lIns="45720" rIns="45720" anchor="ctr">
            <a:normAutofit/>
          </a:bodyPr>
          <a:lstStyle/>
          <a:p>
            <a:pPr algn="r">
              <a:spcBef>
                <a:spcPct val="0"/>
              </a:spcBef>
              <a:defRPr/>
            </a:pPr>
            <a:r>
              <a:rPr lang="es-MX" sz="5000" b="1">
                <a:solidFill>
                  <a:srgbClr val="7E848D">
                    <a:lumMod val="50000"/>
                  </a:srgbClr>
                </a:solidFill>
                <a:ea typeface="ＭＳ Ｐゴシック" pitchFamily="34" charset="-128"/>
              </a:rPr>
              <a:t>Avísenos si tiene preguntas!</a:t>
            </a:r>
          </a:p>
        </p:txBody>
      </p:sp>
    </p:spTree>
    <p:extLst>
      <p:ext uri="{BB962C8B-B14F-4D97-AF65-F5344CB8AC3E}">
        <p14:creationId xmlns:p14="http://schemas.microsoft.com/office/powerpoint/2010/main" val="2703171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uclose diagram 2.jpg"/>
          <p:cNvPicPr>
            <a:picLocks noChangeAspect="1"/>
          </p:cNvPicPr>
          <p:nvPr/>
        </p:nvPicPr>
        <p:blipFill>
          <a:blip r:embed="rId3" cstate="print"/>
          <a:stretch>
            <a:fillRect/>
          </a:stretch>
        </p:blipFill>
        <p:spPr>
          <a:xfrm>
            <a:off x="512762" y="873124"/>
            <a:ext cx="11507190" cy="5083176"/>
          </a:xfrm>
          <a:prstGeom prst="rect">
            <a:avLst/>
          </a:prstGeom>
        </p:spPr>
      </p:pic>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63019"/>
    </mc:Choice>
    <mc:Fallback xmlns="">
      <p:transition spd="slow" advTm="6301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outdoor, aquatic bird, bird&#10;&#10;Description automatically generated">
            <a:extLst>
              <a:ext uri="{FF2B5EF4-FFF2-40B4-BE49-F238E27FC236}">
                <a16:creationId xmlns:a16="http://schemas.microsoft.com/office/drawing/2014/main" xmlns="" id="{4B7A86B8-7212-4C0F-AE23-3D5E505DAE5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120770" y="-119063"/>
            <a:ext cx="12312770" cy="7137401"/>
          </a:xfrm>
        </p:spPr>
      </p:pic>
      <p:pic>
        <p:nvPicPr>
          <p:cNvPr id="23" name="Picture 22" descr="Diagram&#10;&#10;Description automatically generated">
            <a:extLst>
              <a:ext uri="{FF2B5EF4-FFF2-40B4-BE49-F238E27FC236}">
                <a16:creationId xmlns:a16="http://schemas.microsoft.com/office/drawing/2014/main" xmlns="" id="{1ECA6BAF-83E7-4BFC-97B4-D537C3D523E8}"/>
              </a:ext>
            </a:extLst>
          </p:cNvPr>
          <p:cNvPicPr>
            <a:picLocks noChangeAspect="1"/>
          </p:cNvPicPr>
          <p:nvPr/>
        </p:nvPicPr>
        <p:blipFill>
          <a:blip r:embed="rId4"/>
          <a:stretch>
            <a:fillRect/>
          </a:stretch>
        </p:blipFill>
        <p:spPr>
          <a:xfrm>
            <a:off x="1780353" y="356260"/>
            <a:ext cx="8389450" cy="5973288"/>
          </a:xfrm>
          <a:prstGeom prst="rect">
            <a:avLst/>
          </a:prstGeom>
        </p:spPr>
      </p:pic>
      <p:sp>
        <p:nvSpPr>
          <p:cNvPr id="24" name="TextBox 23">
            <a:extLst>
              <a:ext uri="{FF2B5EF4-FFF2-40B4-BE49-F238E27FC236}">
                <a16:creationId xmlns:a16="http://schemas.microsoft.com/office/drawing/2014/main" xmlns="" id="{4C1D878C-DB4B-4C68-9818-BCBE5D996625}"/>
              </a:ext>
            </a:extLst>
          </p:cNvPr>
          <p:cNvSpPr txBox="1"/>
          <p:nvPr/>
        </p:nvSpPr>
        <p:spPr>
          <a:xfrm>
            <a:off x="8304811" y="439388"/>
            <a:ext cx="1531917" cy="276999"/>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Nombre de Doctor</a:t>
            </a:r>
          </a:p>
        </p:txBody>
      </p:sp>
      <p:sp>
        <p:nvSpPr>
          <p:cNvPr id="25" name="TextBox 24">
            <a:extLst>
              <a:ext uri="{FF2B5EF4-FFF2-40B4-BE49-F238E27FC236}">
                <a16:creationId xmlns:a16="http://schemas.microsoft.com/office/drawing/2014/main" xmlns="" id="{9336F46A-C703-4301-86F8-6C6B0CBB66CE}"/>
              </a:ext>
            </a:extLst>
          </p:cNvPr>
          <p:cNvSpPr txBox="1"/>
          <p:nvPr/>
        </p:nvSpPr>
        <p:spPr>
          <a:xfrm>
            <a:off x="8304811" y="902526"/>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Teléfono de la farmacia</a:t>
            </a:r>
          </a:p>
        </p:txBody>
      </p:sp>
      <p:sp>
        <p:nvSpPr>
          <p:cNvPr id="26" name="TextBox 25">
            <a:extLst>
              <a:ext uri="{FF2B5EF4-FFF2-40B4-BE49-F238E27FC236}">
                <a16:creationId xmlns:a16="http://schemas.microsoft.com/office/drawing/2014/main" xmlns="" id="{CD46BFE8-285B-4DBD-A074-C342B065A127}"/>
              </a:ext>
            </a:extLst>
          </p:cNvPr>
          <p:cNvSpPr txBox="1"/>
          <p:nvPr/>
        </p:nvSpPr>
        <p:spPr>
          <a:xfrm>
            <a:off x="8304811" y="1543793"/>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Dia que surtió el medicamento</a:t>
            </a:r>
          </a:p>
        </p:txBody>
      </p:sp>
      <p:sp>
        <p:nvSpPr>
          <p:cNvPr id="27" name="TextBox 26">
            <a:extLst>
              <a:ext uri="{FF2B5EF4-FFF2-40B4-BE49-F238E27FC236}">
                <a16:creationId xmlns:a16="http://schemas.microsoft.com/office/drawing/2014/main" xmlns="" id="{6877B2D4-E8B8-4E8E-A743-9EBA706BE8D2}"/>
              </a:ext>
            </a:extLst>
          </p:cNvPr>
          <p:cNvSpPr txBox="1"/>
          <p:nvPr/>
        </p:nvSpPr>
        <p:spPr>
          <a:xfrm>
            <a:off x="6274130" y="5955476"/>
            <a:ext cx="2873828" cy="276999"/>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Fecha de caducidad del medicamento</a:t>
            </a:r>
          </a:p>
        </p:txBody>
      </p:sp>
      <p:sp>
        <p:nvSpPr>
          <p:cNvPr id="28" name="TextBox 27">
            <a:extLst>
              <a:ext uri="{FF2B5EF4-FFF2-40B4-BE49-F238E27FC236}">
                <a16:creationId xmlns:a16="http://schemas.microsoft.com/office/drawing/2014/main" xmlns="" id="{EE11ACC6-DBC8-4D0B-94BB-9DC7AF4856B8}"/>
              </a:ext>
            </a:extLst>
          </p:cNvPr>
          <p:cNvSpPr txBox="1"/>
          <p:nvPr/>
        </p:nvSpPr>
        <p:spPr>
          <a:xfrm>
            <a:off x="2129643" y="997528"/>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Dirección de su farmacia</a:t>
            </a:r>
          </a:p>
        </p:txBody>
      </p:sp>
      <p:sp>
        <p:nvSpPr>
          <p:cNvPr id="29" name="TextBox 28">
            <a:extLst>
              <a:ext uri="{FF2B5EF4-FFF2-40B4-BE49-F238E27FC236}">
                <a16:creationId xmlns:a16="http://schemas.microsoft.com/office/drawing/2014/main" xmlns="" id="{2802C3C0-031B-4454-A5F5-8D502BEEB148}"/>
              </a:ext>
            </a:extLst>
          </p:cNvPr>
          <p:cNvSpPr txBox="1"/>
          <p:nvPr/>
        </p:nvSpPr>
        <p:spPr>
          <a:xfrm>
            <a:off x="2022198" y="1625251"/>
            <a:ext cx="1531917" cy="1015663"/>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Numero de receta – farmacia usa este numero para identificar su medicamento</a:t>
            </a:r>
          </a:p>
        </p:txBody>
      </p:sp>
      <p:sp>
        <p:nvSpPr>
          <p:cNvPr id="30" name="TextBox 29">
            <a:extLst>
              <a:ext uri="{FF2B5EF4-FFF2-40B4-BE49-F238E27FC236}">
                <a16:creationId xmlns:a16="http://schemas.microsoft.com/office/drawing/2014/main" xmlns="" id="{0720C91B-46EE-4A6D-A91F-0788FE0821E4}"/>
              </a:ext>
            </a:extLst>
          </p:cNvPr>
          <p:cNvSpPr txBox="1"/>
          <p:nvPr/>
        </p:nvSpPr>
        <p:spPr>
          <a:xfrm>
            <a:off x="2022198" y="2806972"/>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Dueño de este medicamento</a:t>
            </a:r>
          </a:p>
        </p:txBody>
      </p:sp>
      <p:sp>
        <p:nvSpPr>
          <p:cNvPr id="31" name="TextBox 30">
            <a:extLst>
              <a:ext uri="{FF2B5EF4-FFF2-40B4-BE49-F238E27FC236}">
                <a16:creationId xmlns:a16="http://schemas.microsoft.com/office/drawing/2014/main" xmlns="" id="{8BE0BF0E-50E7-4726-9FFF-9055033598C2}"/>
              </a:ext>
            </a:extLst>
          </p:cNvPr>
          <p:cNvSpPr txBox="1"/>
          <p:nvPr/>
        </p:nvSpPr>
        <p:spPr>
          <a:xfrm>
            <a:off x="2129642" y="3449638"/>
            <a:ext cx="1531917" cy="1015663"/>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Instrucciones de cuanto medicamento y cuantas veces al día tomarlo</a:t>
            </a:r>
          </a:p>
        </p:txBody>
      </p:sp>
      <p:sp>
        <p:nvSpPr>
          <p:cNvPr id="32" name="TextBox 31">
            <a:extLst>
              <a:ext uri="{FF2B5EF4-FFF2-40B4-BE49-F238E27FC236}">
                <a16:creationId xmlns:a16="http://schemas.microsoft.com/office/drawing/2014/main" xmlns="" id="{CD85432B-813A-47F2-A01F-D0CF6700D622}"/>
              </a:ext>
            </a:extLst>
          </p:cNvPr>
          <p:cNvSpPr txBox="1"/>
          <p:nvPr/>
        </p:nvSpPr>
        <p:spPr>
          <a:xfrm>
            <a:off x="2069133" y="4608875"/>
            <a:ext cx="1531917" cy="461665"/>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Nombre y potencia del medicamento</a:t>
            </a:r>
          </a:p>
        </p:txBody>
      </p:sp>
      <p:sp>
        <p:nvSpPr>
          <p:cNvPr id="33" name="TextBox 32">
            <a:extLst>
              <a:ext uri="{FF2B5EF4-FFF2-40B4-BE49-F238E27FC236}">
                <a16:creationId xmlns:a16="http://schemas.microsoft.com/office/drawing/2014/main" xmlns="" id="{CF05C0D0-2139-4BFA-A350-2433BCB4DA1A}"/>
              </a:ext>
            </a:extLst>
          </p:cNvPr>
          <p:cNvSpPr txBox="1"/>
          <p:nvPr/>
        </p:nvSpPr>
        <p:spPr>
          <a:xfrm>
            <a:off x="2069133" y="5390040"/>
            <a:ext cx="1531917" cy="830997"/>
          </a:xfrm>
          <a:prstGeom prst="rect">
            <a:avLst/>
          </a:prstGeom>
          <a:noFill/>
        </p:spPr>
        <p:txBody>
          <a:bodyPr wrap="square" rtlCol="0">
            <a:spAutoFit/>
          </a:bodyPr>
          <a:lstStyle/>
          <a:p>
            <a:pPr defTabSz="457200" fontAlgn="base">
              <a:spcBef>
                <a:spcPct val="0"/>
              </a:spcBef>
              <a:spcAft>
                <a:spcPct val="0"/>
              </a:spcAft>
            </a:pPr>
            <a:r>
              <a:rPr lang="es-MX" sz="1200" dirty="0">
                <a:solidFill>
                  <a:prstClr val="black"/>
                </a:solidFill>
                <a:ea typeface="ＭＳ Ｐゴシック" pitchFamily="34" charset="-128"/>
              </a:rPr>
              <a:t>Numero de veces que puede volver a surtir este medicamento</a:t>
            </a:r>
          </a:p>
        </p:txBody>
      </p:sp>
    </p:spTree>
    <p:extLst>
      <p:ext uri="{BB962C8B-B14F-4D97-AF65-F5344CB8AC3E}">
        <p14:creationId xmlns:p14="http://schemas.microsoft.com/office/powerpoint/2010/main" val="21185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xmlns="" id="{7EDB09A4-84B3-4BEB-91A1-36326CCCE9A2}"/>
              </a:ext>
            </a:extLst>
          </p:cNvPr>
          <p:cNvSpPr>
            <a:spLocks noGrp="1"/>
          </p:cNvSpPr>
          <p:nvPr>
            <p:ph type="title"/>
          </p:nvPr>
        </p:nvSpPr>
        <p:spPr>
          <a:xfrm>
            <a:off x="7241072" y="840312"/>
            <a:ext cx="3426928" cy="5177377"/>
          </a:xfrm>
          <a:ln>
            <a:noFill/>
          </a:ln>
        </p:spPr>
        <p:txBody>
          <a:bodyPr>
            <a:normAutofit/>
          </a:bodyPr>
          <a:lstStyle/>
          <a:p>
            <a:r>
              <a:rPr lang="es-MX" altLang="en-US" sz="3500" dirty="0">
                <a:ea typeface="ＭＳ Ｐゴシック"/>
              </a:rPr>
              <a:t>Pastillas: </a:t>
            </a:r>
            <a:br>
              <a:rPr lang="es-MX" altLang="en-US" sz="3500" dirty="0">
                <a:ea typeface="ＭＳ Ｐゴシック"/>
              </a:rPr>
            </a:br>
            <a:r>
              <a:rPr lang="es-MX" altLang="en-US" sz="3500" dirty="0">
                <a:ea typeface="ＭＳ Ｐゴシック"/>
              </a:rPr>
              <a:t>$4 por mes o </a:t>
            </a:r>
            <a:br>
              <a:rPr lang="es-MX" altLang="en-US" sz="3500" dirty="0">
                <a:ea typeface="ＭＳ Ｐゴシック"/>
              </a:rPr>
            </a:br>
            <a:r>
              <a:rPr lang="es-MX" altLang="en-US" sz="3500" dirty="0">
                <a:ea typeface="ＭＳ Ｐゴシック"/>
              </a:rPr>
              <a:t>$10 por 3 meses</a:t>
            </a:r>
          </a:p>
        </p:txBody>
      </p:sp>
      <p:graphicFrame>
        <p:nvGraphicFramePr>
          <p:cNvPr id="19461" name="Content Placeholder 2">
            <a:extLst>
              <a:ext uri="{FF2B5EF4-FFF2-40B4-BE49-F238E27FC236}">
                <a16:creationId xmlns:a16="http://schemas.microsoft.com/office/drawing/2014/main" xmlns="" id="{2CE99E3F-6223-40E4-A464-0C2F5BAC9F60}"/>
              </a:ext>
            </a:extLst>
          </p:cNvPr>
          <p:cNvGraphicFramePr>
            <a:graphicFrameLocks noGrp="1"/>
          </p:cNvGraphicFramePr>
          <p:nvPr>
            <p:ph idx="1"/>
            <p:extLst/>
          </p:nvPr>
        </p:nvGraphicFramePr>
        <p:xfrm>
          <a:off x="1990726" y="639763"/>
          <a:ext cx="4929187" cy="558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645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ands, Holding, Old, Yeng, Care">
            <a:extLst>
              <a:ext uri="{FF2B5EF4-FFF2-40B4-BE49-F238E27FC236}">
                <a16:creationId xmlns:a16="http://schemas.microsoft.com/office/drawing/2014/main" xmlns="" id="{8591925A-0E2F-C390-D016-4EAF8556A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2241213" cy="6858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1"/>
          </p:nvPr>
        </p:nvSpPr>
        <p:spPr/>
        <p:txBody>
          <a:bodyPr/>
          <a:lstStyle/>
          <a:p>
            <a:pPr>
              <a:defRPr/>
            </a:pPr>
            <a:fld id="{A0B3A8DE-5560-4AD8-8AB6-B439106D9270}" type="slidenum">
              <a:rPr lang="es-MX" smtClean="0">
                <a:solidFill>
                  <a:srgbClr val="D4D2D0">
                    <a:shade val="50000"/>
                  </a:srgbClr>
                </a:solidFill>
              </a:rPr>
              <a:pPr>
                <a:defRPr/>
              </a:pPr>
              <a:t>52</a:t>
            </a:fld>
            <a:endParaRPr lang="es-MX" dirty="0">
              <a:solidFill>
                <a:srgbClr val="D4D2D0">
                  <a:shade val="50000"/>
                </a:srgbClr>
              </a:solidFill>
            </a:endParaRPr>
          </a:p>
        </p:txBody>
      </p:sp>
      <p:sp>
        <p:nvSpPr>
          <p:cNvPr id="20" name="Rectangle 19"/>
          <p:cNvSpPr/>
          <p:nvPr/>
        </p:nvSpPr>
        <p:spPr bwMode="gray">
          <a:xfrm>
            <a:off x="-24607" y="0"/>
            <a:ext cx="12241213" cy="6969125"/>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s-MX" sz="2400" dirty="0">
              <a:solidFill>
                <a:prstClr val="white"/>
              </a:solidFill>
            </a:endParaRPr>
          </a:p>
        </p:txBody>
      </p:sp>
      <p:sp>
        <p:nvSpPr>
          <p:cNvPr id="2" name="Title 1"/>
          <p:cNvSpPr>
            <a:spLocks noGrp="1"/>
          </p:cNvSpPr>
          <p:nvPr>
            <p:ph type="ctrTitle"/>
          </p:nvPr>
        </p:nvSpPr>
        <p:spPr bwMode="gray">
          <a:xfrm>
            <a:off x="4939990" y="5765180"/>
            <a:ext cx="6516998" cy="638198"/>
          </a:xfrm>
        </p:spPr>
        <p:txBody>
          <a:bodyPr>
            <a:normAutofit fontScale="90000"/>
          </a:bodyPr>
          <a:lstStyle/>
          <a:p>
            <a:pPr algn="r" eaLnBrk="1" fontAlgn="auto" hangingPunct="1">
              <a:spcAft>
                <a:spcPts val="0"/>
              </a:spcAft>
              <a:defRPr/>
            </a:pPr>
            <a:r>
              <a:rPr lang="es-MX" b="1" dirty="0">
                <a:solidFill>
                  <a:schemeClr val="accent3">
                    <a:lumMod val="50000"/>
                  </a:schemeClr>
                </a:solidFill>
                <a:latin typeface="+mn-lt"/>
              </a:rPr>
              <a:t>Estamos aquí para ayudarle</a:t>
            </a:r>
          </a:p>
        </p:txBody>
      </p:sp>
      <p:pic>
        <p:nvPicPr>
          <p:cNvPr id="46089" name="Picture 3"/>
          <p:cNvPicPr>
            <a:picLocks noChangeAspect="1"/>
          </p:cNvPicPr>
          <p:nvPr/>
        </p:nvPicPr>
        <p:blipFill>
          <a:blip r:embed="rId4"/>
          <a:srcRect/>
          <a:stretch>
            <a:fillRect/>
          </a:stretch>
        </p:blipFill>
        <p:spPr bwMode="auto">
          <a:xfrm>
            <a:off x="8997520" y="454622"/>
            <a:ext cx="2037187" cy="1756420"/>
          </a:xfrm>
          <a:prstGeom prst="rect">
            <a:avLst/>
          </a:prstGeom>
          <a:noFill/>
          <a:ln w="9525">
            <a:noFill/>
            <a:miter lim="800000"/>
            <a:headEnd/>
            <a:tailEnd/>
          </a:ln>
        </p:spPr>
      </p:pic>
      <p:pic>
        <p:nvPicPr>
          <p:cNvPr id="46090" name="Picture 7" descr="Screen Shot 2018-10-18 at 3.04.55 PM.png"/>
          <p:cNvPicPr>
            <a:picLocks noChangeAspect="1"/>
          </p:cNvPicPr>
          <p:nvPr/>
        </p:nvPicPr>
        <p:blipFill>
          <a:blip r:embed="rId5"/>
          <a:srcRect/>
          <a:stretch>
            <a:fillRect/>
          </a:stretch>
        </p:blipFill>
        <p:spPr bwMode="auto">
          <a:xfrm>
            <a:off x="9046850" y="2391180"/>
            <a:ext cx="2200694" cy="3374000"/>
          </a:xfrm>
          <a:prstGeom prst="rect">
            <a:avLst/>
          </a:prstGeom>
          <a:noFill/>
          <a:ln w="9525">
            <a:noFill/>
            <a:miter lim="800000"/>
            <a:headEnd/>
            <a:tailEnd/>
          </a:ln>
        </p:spPr>
      </p:pic>
    </p:spTree>
    <p:extLst>
      <p:ext uri="{BB962C8B-B14F-4D97-AF65-F5344CB8AC3E}">
        <p14:creationId xmlns:p14="http://schemas.microsoft.com/office/powerpoint/2010/main" val="714219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Life, Beauty, Scene, Achieve, Accomplish">
            <a:extLst>
              <a:ext uri="{FF2B5EF4-FFF2-40B4-BE49-F238E27FC236}">
                <a16:creationId xmlns:a16="http://schemas.microsoft.com/office/drawing/2014/main" xmlns="" id="{3CB3D007-C483-E6E7-B373-02CB83A0FC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0" y="2"/>
            <a:ext cx="12192000" cy="6857998"/>
          </a:xfrm>
          <a:prstGeom prst="rect">
            <a:avLst/>
          </a:prstGeom>
          <a:solidFill>
            <a:srgbClr val="FFFFFF"/>
          </a:solidFill>
        </p:spPr>
      </p:pic>
      <p:sp>
        <p:nvSpPr>
          <p:cNvPr id="7" name="Rectangle 6">
            <a:extLst>
              <a:ext uri="{FF2B5EF4-FFF2-40B4-BE49-F238E27FC236}">
                <a16:creationId xmlns:a16="http://schemas.microsoft.com/office/drawing/2014/main" xmlns="" id="{5E366AAD-6A10-737D-12AE-0EC877161AB8}"/>
              </a:ext>
            </a:extLst>
          </p:cNvPr>
          <p:cNvSpPr/>
          <p:nvPr/>
        </p:nvSpPr>
        <p:spPr bwMode="gray">
          <a:xfrm>
            <a:off x="0" y="-57563"/>
            <a:ext cx="12192000" cy="692540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prstClr val="white"/>
              </a:solidFill>
            </a:endParaRPr>
          </a:p>
        </p:txBody>
      </p:sp>
      <p:sp>
        <p:nvSpPr>
          <p:cNvPr id="2" name="Title 1">
            <a:extLst>
              <a:ext uri="{FF2B5EF4-FFF2-40B4-BE49-F238E27FC236}">
                <a16:creationId xmlns:a16="http://schemas.microsoft.com/office/drawing/2014/main" xmlns="" id="{5203C46D-F104-4A87-B5D3-628F5E51BA8D}"/>
              </a:ext>
            </a:extLst>
          </p:cNvPr>
          <p:cNvSpPr>
            <a:spLocks noGrp="1"/>
          </p:cNvSpPr>
          <p:nvPr>
            <p:ph type="title"/>
          </p:nvPr>
        </p:nvSpPr>
        <p:spPr>
          <a:xfrm>
            <a:off x="1993203" y="-1377729"/>
            <a:ext cx="6259892" cy="4184012"/>
          </a:xfrm>
        </p:spPr>
        <p:txBody>
          <a:bodyPr/>
          <a:lstStyle/>
          <a:p>
            <a:r>
              <a:rPr lang="en-US" sz="7500" dirty="0">
                <a:solidFill>
                  <a:schemeClr val="accent6">
                    <a:lumMod val="50000"/>
                  </a:schemeClr>
                </a:solidFill>
                <a:latin typeface="Arial Black (headings)"/>
              </a:rPr>
              <a:t>¡Gracias!</a:t>
            </a:r>
          </a:p>
        </p:txBody>
      </p:sp>
      <p:sp>
        <p:nvSpPr>
          <p:cNvPr id="3" name="Content Placeholder 2">
            <a:extLst>
              <a:ext uri="{FF2B5EF4-FFF2-40B4-BE49-F238E27FC236}">
                <a16:creationId xmlns:a16="http://schemas.microsoft.com/office/drawing/2014/main" xmlns="" id="{4D0798CF-42BF-4761-9818-984F891711A8}"/>
              </a:ext>
            </a:extLst>
          </p:cNvPr>
          <p:cNvSpPr>
            <a:spLocks noGrp="1"/>
          </p:cNvSpPr>
          <p:nvPr>
            <p:ph idx="1"/>
          </p:nvPr>
        </p:nvSpPr>
        <p:spPr>
          <a:xfrm>
            <a:off x="6870551" y="3916908"/>
            <a:ext cx="4234927" cy="2359863"/>
          </a:xfrm>
        </p:spPr>
        <p:txBody>
          <a:bodyPr/>
          <a:lstStyle/>
          <a:p>
            <a:pPr marL="36512" indent="0">
              <a:buNone/>
            </a:pPr>
            <a:r>
              <a:rPr lang="es-MX" sz="4500" dirty="0">
                <a:solidFill>
                  <a:schemeClr val="accent6">
                    <a:lumMod val="50000"/>
                  </a:schemeClr>
                </a:solidFill>
              </a:rPr>
              <a:t>¡No se pierda la próxima clase!</a:t>
            </a:r>
          </a:p>
        </p:txBody>
      </p:sp>
    </p:spTree>
    <p:extLst>
      <p:ext uri="{BB962C8B-B14F-4D97-AF65-F5344CB8AC3E}">
        <p14:creationId xmlns:p14="http://schemas.microsoft.com/office/powerpoint/2010/main" val="1749499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pPr algn="ctr"/>
            <a:r>
              <a:rPr lang="en-US" sz="2500" b="1" dirty="0" err="1" smtClean="0">
                <a:solidFill>
                  <a:schemeClr val="bg1"/>
                </a:solidFill>
                <a:latin typeface="Arial Black" panose="020B0A04020102020204" pitchFamily="34" charset="0"/>
              </a:rPr>
              <a:t>Referencias</a:t>
            </a:r>
            <a:endParaRPr lang="en-US" sz="2500" b="1" dirty="0">
              <a:solidFill>
                <a:schemeClr val="bg1"/>
              </a:solidFill>
              <a:latin typeface="Arial Black" panose="020B0A0402010202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mtClean="0">
                <a:solidFill>
                  <a:srgbClr val="D4D2D0">
                    <a:shade val="50000"/>
                  </a:srgbClr>
                </a:solidFill>
              </a:rPr>
              <a:pPr/>
              <a:t>54</a:t>
            </a:fld>
            <a:endParaRPr lang="en-US" dirty="0">
              <a:solidFill>
                <a:srgbClr val="D4D2D0">
                  <a:shade val="50000"/>
                </a:srgbClr>
              </a:solidFill>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
        <p:nvSpPr>
          <p:cNvPr id="16" name="TextBox 15"/>
          <p:cNvSpPr txBox="1"/>
          <p:nvPr/>
        </p:nvSpPr>
        <p:spPr>
          <a:xfrm>
            <a:off x="609600" y="1417320"/>
            <a:ext cx="11070566" cy="3323987"/>
          </a:xfrm>
          <a:prstGeom prst="rect">
            <a:avLst/>
          </a:prstGeom>
          <a:noFill/>
        </p:spPr>
        <p:txBody>
          <a:bodyPr wrap="square" rtlCol="0">
            <a:spAutoFit/>
          </a:bodyPr>
          <a:lstStyle/>
          <a:p>
            <a:pPr defTabSz="457200" fontAlgn="base">
              <a:spcBef>
                <a:spcPct val="0"/>
              </a:spcBef>
              <a:spcAft>
                <a:spcPct val="0"/>
              </a:spcAft>
            </a:pP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Banday</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M. Z., Sameer, A. S., &amp;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Nissar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S. (2020). Pathophysiology of diabetes: An overview. Avicenna journal of medicine, 10(4), 174–188.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Medication &amp; treatments | ADA.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n.d.</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American Diabetes Association | Research, Education, Advocacy. Last accessed September 15, 2022. https://diabetes.org/healthy-living/medication-treatments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Marín-Peñalver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J. J., Martín-</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Timón</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I.,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Sevillano-Collantes</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C., &amp; Del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Cañizo</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-Gómez, F. J. (2016). Update on the treatment of type 2 diabetes mellitus. World journal of diabetes, 7(17), 354–395.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American Diabetes Association (2014). Diagnosis and classification of diabetes mellitus. Diabetes care, 37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Suppl</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1, S81–S90. </a:t>
            </a:r>
          </a:p>
          <a:p>
            <a:pPr defTabSz="457200" fontAlgn="base">
              <a:spcBef>
                <a:spcPct val="0"/>
              </a:spcBef>
              <a:spcAft>
                <a:spcPct val="0"/>
              </a:spcAft>
            </a:pP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Type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2 diabetes. (2022, March 2). Centers for Disease Control and Prevention. Last accessed </a:t>
            </a:r>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457200" fontAlgn="base">
              <a:spcBef>
                <a:spcPct val="0"/>
              </a:spcBef>
              <a:spcAft>
                <a:spcPct val="0"/>
              </a:spcAft>
            </a:pPr>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September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15, 2022. https://www.cdc.gov/diabetes/basics/type2.html </a:t>
            </a:r>
          </a:p>
          <a:p>
            <a:pPr defTabSz="457200" fontAlgn="base">
              <a:spcBef>
                <a:spcPct val="0"/>
              </a:spcBef>
              <a:spcAft>
                <a:spcPct val="0"/>
              </a:spcAft>
            </a:pPr>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spcBef>
                <a:spcPct val="0"/>
              </a:spcBef>
              <a:spcAft>
                <a:spcPct val="0"/>
              </a:spcAft>
            </a:pPr>
            <a:endParaRPr lang="en-US" sz="2400">
              <a:solidFill>
                <a:prstClr val="white"/>
              </a:solidFill>
            </a:endParaRPr>
          </a:p>
        </p:txBody>
      </p:sp>
    </p:spTree>
    <p:extLst>
      <p:ext uri="{BB962C8B-B14F-4D97-AF65-F5344CB8AC3E}">
        <p14:creationId xmlns:p14="http://schemas.microsoft.com/office/powerpoint/2010/main" val="28434287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668762" y="1600200"/>
            <a:ext cx="4343401" cy="2971800"/>
          </a:xfrm>
        </p:spPr>
        <p:txBody>
          <a:bodyPr>
            <a:normAutofit/>
          </a:bodyPr>
          <a:lstStyle/>
          <a:p>
            <a:r>
              <a:rPr lang="es-MX" dirty="0"/>
              <a:t>!Bienvenidos!</a:t>
            </a:r>
            <a:br>
              <a:rPr lang="es-MX" dirty="0"/>
            </a:br>
            <a:r>
              <a:rPr lang="es-MX" dirty="0"/>
              <a:t/>
            </a:r>
            <a:br>
              <a:rPr lang="es-MX" dirty="0"/>
            </a:br>
            <a:r>
              <a:rPr lang="es-MX" dirty="0"/>
              <a:t>Clase de Nutrición</a:t>
            </a:r>
          </a:p>
        </p:txBody>
      </p:sp>
      <p:sp>
        <p:nvSpPr>
          <p:cNvPr id="4" name="Subtitle 3"/>
          <p:cNvSpPr>
            <a:spLocks noGrp="1"/>
          </p:cNvSpPr>
          <p:nvPr>
            <p:ph type="subTitle" idx="1"/>
          </p:nvPr>
        </p:nvSpPr>
        <p:spPr>
          <a:xfrm>
            <a:off x="8429334" y="4800600"/>
            <a:ext cx="3582829" cy="1597025"/>
          </a:xfrm>
        </p:spPr>
        <p:txBody>
          <a:bodyPr>
            <a:normAutofit/>
          </a:bodyPr>
          <a:lstStyle/>
          <a:p>
            <a:pPr marL="342900" indent="-346075" defTabSz="914400">
              <a:spcBef>
                <a:spcPts val="2000"/>
              </a:spcBef>
              <a:buClr>
                <a:srgbClr val="404040"/>
              </a:buClr>
            </a:pPr>
            <a:r>
              <a:rPr lang="es-MX" sz="3000" b="1" dirty="0">
                <a:solidFill>
                  <a:schemeClr val="tx2">
                    <a:lumMod val="75000"/>
                  </a:schemeClr>
                </a:solidFill>
                <a:latin typeface="Calisto MT" pitchFamily="18" charset="0"/>
              </a:rPr>
              <a:t>Mes 3</a:t>
            </a:r>
          </a:p>
          <a:p>
            <a:pPr marL="342900" indent="-346075" defTabSz="914400">
              <a:spcBef>
                <a:spcPts val="2000"/>
              </a:spcBef>
              <a:buClr>
                <a:srgbClr val="404040"/>
              </a:buClr>
            </a:pPr>
            <a:endParaRPr lang="es-MX" sz="3000" b="1" dirty="0">
              <a:solidFill>
                <a:schemeClr val="tx2">
                  <a:lumMod val="75000"/>
                </a:schemeClr>
              </a:solidFill>
              <a:latin typeface="Calisto MT" pitchFamily="18" charset="0"/>
            </a:endParaRPr>
          </a:p>
        </p:txBody>
      </p:sp>
      <p:pic>
        <p:nvPicPr>
          <p:cNvPr id="5" name="Picture 4" descr="Hand holding tomatoes">
            <a:extLst>
              <a:ext uri="{FF2B5EF4-FFF2-40B4-BE49-F238E27FC236}">
                <a16:creationId xmlns:a16="http://schemas.microsoft.com/office/drawing/2014/main" xmlns="" id="{A149C2AE-3F7A-38F8-A008-CD2F35597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57" y="-21772"/>
            <a:ext cx="8229600" cy="6879771"/>
          </a:xfrm>
          <a:prstGeom prst="rect">
            <a:avLst/>
          </a:prstGeom>
        </p:spPr>
      </p:pic>
    </p:spTree>
    <p:extLst>
      <p:ext uri="{BB962C8B-B14F-4D97-AF65-F5344CB8AC3E}">
        <p14:creationId xmlns:p14="http://schemas.microsoft.com/office/powerpoint/2010/main" val="256491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a:t>Repasando……</a:t>
            </a:r>
          </a:p>
        </p:txBody>
      </p:sp>
      <p:pic>
        <p:nvPicPr>
          <p:cNvPr id="4" name="Picture 3">
            <a:extLst>
              <a:ext uri="{FF2B5EF4-FFF2-40B4-BE49-F238E27FC236}">
                <a16:creationId xmlns:a16="http://schemas.microsoft.com/office/drawing/2014/main" xmlns="" id="{52F4C36D-8FA5-7547-2492-A28C9A02A1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675082"/>
            <a:ext cx="3928534" cy="2209800"/>
          </a:xfrm>
          <a:prstGeom prst="rect">
            <a:avLst/>
          </a:prstGeom>
        </p:spPr>
      </p:pic>
      <p:pic>
        <p:nvPicPr>
          <p:cNvPr id="6" name="Picture 5">
            <a:extLst>
              <a:ext uri="{FF2B5EF4-FFF2-40B4-BE49-F238E27FC236}">
                <a16:creationId xmlns:a16="http://schemas.microsoft.com/office/drawing/2014/main" xmlns="" id="{21DB5C9F-717F-B006-6297-753C5760A6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8666" y="1676400"/>
            <a:ext cx="3928533" cy="2209800"/>
          </a:xfrm>
          <a:prstGeom prst="rect">
            <a:avLst/>
          </a:prstGeom>
        </p:spPr>
      </p:pic>
      <p:pic>
        <p:nvPicPr>
          <p:cNvPr id="10" name="Picture 9">
            <a:extLst>
              <a:ext uri="{FF2B5EF4-FFF2-40B4-BE49-F238E27FC236}">
                <a16:creationId xmlns:a16="http://schemas.microsoft.com/office/drawing/2014/main" xmlns="" id="{47DB00F6-E375-3A15-21E9-3AF57BA384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7265" y="1675082"/>
            <a:ext cx="3928534" cy="2209800"/>
          </a:xfrm>
          <a:prstGeom prst="rect">
            <a:avLst/>
          </a:prstGeom>
        </p:spPr>
      </p:pic>
      <p:pic>
        <p:nvPicPr>
          <p:cNvPr id="12" name="Picture 11">
            <a:extLst>
              <a:ext uri="{FF2B5EF4-FFF2-40B4-BE49-F238E27FC236}">
                <a16:creationId xmlns:a16="http://schemas.microsoft.com/office/drawing/2014/main" xmlns="" id="{78503FE0-5434-056E-BE3A-9DF2A05C8D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3810" y="4267199"/>
            <a:ext cx="3928535" cy="2209801"/>
          </a:xfrm>
          <a:prstGeom prst="rect">
            <a:avLst/>
          </a:prstGeom>
        </p:spPr>
      </p:pic>
      <p:pic>
        <p:nvPicPr>
          <p:cNvPr id="14" name="Picture 13">
            <a:extLst>
              <a:ext uri="{FF2B5EF4-FFF2-40B4-BE49-F238E27FC236}">
                <a16:creationId xmlns:a16="http://schemas.microsoft.com/office/drawing/2014/main" xmlns="" id="{6AA0CD2E-E54E-C264-6CF6-E3DFE9CB48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05600" y="4267199"/>
            <a:ext cx="3928533" cy="2209800"/>
          </a:xfrm>
          <a:prstGeom prst="rect">
            <a:avLst/>
          </a:prstGeom>
        </p:spPr>
      </p:pic>
    </p:spTree>
    <p:extLst>
      <p:ext uri="{BB962C8B-B14F-4D97-AF65-F5344CB8AC3E}">
        <p14:creationId xmlns:p14="http://schemas.microsoft.com/office/powerpoint/2010/main" val="89559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defRPr/>
            </a:pPr>
            <a:fld id="{6FD323B0-E010-4A0B-A13F-DC7FD38BB8D7}" type="slidenum">
              <a:rPr lang="en-US">
                <a:solidFill>
                  <a:srgbClr val="D4D2D0">
                    <a:shade val="50000"/>
                  </a:srgbClr>
                </a:solidFill>
              </a:rPr>
              <a:pPr>
                <a:defRPr/>
              </a:pPr>
              <a:t>57</a:t>
            </a:fld>
            <a:endParaRPr lang="en-US" dirty="0">
              <a:solidFill>
                <a:srgbClr val="D4D2D0">
                  <a:shade val="50000"/>
                </a:srgbClr>
              </a:solidFill>
            </a:endParaRPr>
          </a:p>
        </p:txBody>
      </p:sp>
      <p:sp>
        <p:nvSpPr>
          <p:cNvPr id="30" name="Rectangle 29"/>
          <p:cNvSpPr/>
          <p:nvPr/>
        </p:nvSpPr>
        <p:spPr>
          <a:xfrm>
            <a:off x="0" y="0"/>
            <a:ext cx="431800" cy="6365875"/>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 name="Picture 8">
            <a:extLst>
              <a:ext uri="{FF2B5EF4-FFF2-40B4-BE49-F238E27FC236}">
                <a16:creationId xmlns:a16="http://schemas.microsoft.com/office/drawing/2014/main" xmlns="" id="{EB18526C-CFD3-7C0D-1F50-7305ACDA8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8063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CF0E309-BBB6-6EDD-62F3-7D8414BC7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02731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dirty="0">
                <a:ea typeface="ＭＳ Ｐゴシック" pitchFamily="34" charset="-128"/>
              </a:rPr>
              <a:t> </a:t>
            </a:r>
          </a:p>
        </p:txBody>
      </p:sp>
      <p:pic>
        <p:nvPicPr>
          <p:cNvPr id="30723" name="Picture 8" descr="Best Glucometer In India 2019 – Reviews &amp; Buyers Guide"/>
          <p:cNvPicPr>
            <a:picLocks noChangeAspect="1" noChangeArrowheads="1"/>
          </p:cNvPicPr>
          <p:nvPr/>
        </p:nvPicPr>
        <p:blipFill>
          <a:blip r:embed="rId3" cstate="print">
            <a:lum bright="26000" contrast="-48000"/>
          </a:blip>
          <a:srcRect/>
          <a:stretch>
            <a:fillRect/>
          </a:stretch>
        </p:blipFill>
        <p:spPr bwMode="auto">
          <a:xfrm>
            <a:off x="-18393" y="1"/>
            <a:ext cx="12210393" cy="6858000"/>
          </a:xfrm>
          <a:prstGeom prst="rect">
            <a:avLst/>
          </a:prstGeom>
          <a:noFill/>
          <a:ln w="9525">
            <a:noFill/>
            <a:miter lim="800000"/>
            <a:headEnd/>
            <a:tailEnd/>
          </a:ln>
        </p:spPr>
      </p:pic>
      <p:sp>
        <p:nvSpPr>
          <p:cNvPr id="3" name="Content Placeholder 2"/>
          <p:cNvSpPr>
            <a:spLocks noGrp="1"/>
          </p:cNvSpPr>
          <p:nvPr>
            <p:ph idx="1"/>
          </p:nvPr>
        </p:nvSpPr>
        <p:spPr>
          <a:xfrm>
            <a:off x="146051" y="1417638"/>
            <a:ext cx="12045949" cy="4648200"/>
          </a:xfrm>
        </p:spPr>
        <p:txBody>
          <a:bodyPr>
            <a:normAutofit fontScale="92500" lnSpcReduction="20000"/>
          </a:bodyPr>
          <a:lstStyle/>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AYUNAS:</a:t>
            </a:r>
          </a:p>
          <a:p>
            <a:pPr marL="420624" indent="-384048" algn="ctr" eaLnBrk="1" fontAlgn="auto" hangingPunct="1">
              <a:spcAft>
                <a:spcPts val="0"/>
              </a:spcAft>
              <a:buFont typeface="Wingdings 2"/>
              <a:buNone/>
              <a:defRPr/>
            </a:pPr>
            <a:r>
              <a:rPr lang="en-US" sz="5900" b="1" dirty="0">
                <a:solidFill>
                  <a:schemeClr val="accent3">
                    <a:lumMod val="50000"/>
                  </a:schemeClr>
                </a:solidFill>
                <a:ea typeface="ＭＳ Ｐゴシック" pitchFamily="34" charset="-128"/>
              </a:rPr>
              <a:t>80-100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EN LA TARDE/NOCHE ANTES DE COMER:</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80-150</a:t>
            </a:r>
          </a:p>
          <a:p>
            <a:pPr marL="420624" indent="-384048" algn="ctr" eaLnBrk="1" fontAlgn="auto" hangingPunct="1">
              <a:spcAft>
                <a:spcPts val="0"/>
              </a:spcAft>
              <a:buFont typeface="Arial" pitchFamily="34" charset="0"/>
              <a:buNone/>
              <a:defRPr/>
            </a:pPr>
            <a:endParaRPr lang="en-US" b="1" dirty="0">
              <a:solidFill>
                <a:schemeClr val="accent3">
                  <a:lumMod val="50000"/>
                </a:schemeClr>
              </a:solidFill>
              <a:ea typeface="ＭＳ Ｐゴシック" pitchFamily="34" charset="-128"/>
            </a:endParaRPr>
          </a:p>
          <a:p>
            <a:pPr marL="420624" indent="-384048" algn="ctr" eaLnBrk="1" fontAlgn="auto" hangingPunct="1">
              <a:spcAft>
                <a:spcPts val="0"/>
              </a:spcAft>
              <a:buFont typeface="Wingdings 2"/>
              <a:buNone/>
              <a:defRPr/>
            </a:pPr>
            <a:r>
              <a:rPr lang="en-US" b="1" dirty="0">
                <a:solidFill>
                  <a:schemeClr val="accent3">
                    <a:lumMod val="50000"/>
                  </a:schemeClr>
                </a:solidFill>
                <a:ea typeface="ＭＳ Ｐゴシック" pitchFamily="34" charset="-128"/>
              </a:rPr>
              <a:t>DOS HORAS DESPUES DE COMER:</a:t>
            </a:r>
          </a:p>
          <a:p>
            <a:pPr marL="420624" indent="-384048" algn="ctr" eaLnBrk="1" fontAlgn="auto" hangingPunct="1">
              <a:spcAft>
                <a:spcPts val="0"/>
              </a:spcAft>
              <a:buFont typeface="Wingdings 2"/>
              <a:buNone/>
              <a:defRPr/>
            </a:pPr>
            <a:r>
              <a:rPr lang="en-US" sz="5400" b="1" dirty="0">
                <a:solidFill>
                  <a:schemeClr val="accent3">
                    <a:lumMod val="50000"/>
                  </a:schemeClr>
                </a:solidFill>
                <a:ea typeface="ＭＳ Ｐゴシック" pitchFamily="34" charset="-128"/>
              </a:rPr>
              <a:t>80-200</a:t>
            </a:r>
          </a:p>
        </p:txBody>
      </p:sp>
    </p:spTree>
    <p:extLst>
      <p:ext uri="{BB962C8B-B14F-4D97-AF65-F5344CB8AC3E}">
        <p14:creationId xmlns:p14="http://schemas.microsoft.com/office/powerpoint/2010/main" val="40727581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FB75A2-ED76-4879-9DA8-A4CFA762DB80}"/>
              </a:ext>
            </a:extLst>
          </p:cNvPr>
          <p:cNvSpPr>
            <a:spLocks noGrp="1"/>
          </p:cNvSpPr>
          <p:nvPr>
            <p:ph type="title"/>
          </p:nvPr>
        </p:nvSpPr>
        <p:spPr/>
        <p:txBody>
          <a:bodyPr/>
          <a:lstStyle/>
          <a:p>
            <a:r>
              <a:rPr lang="es-MX" dirty="0"/>
              <a:t>Y ES POR ESA RAZON QUE…….</a:t>
            </a:r>
          </a:p>
        </p:txBody>
      </p:sp>
      <p:sp>
        <p:nvSpPr>
          <p:cNvPr id="12" name="Text Placeholder 11"/>
          <p:cNvSpPr>
            <a:spLocks noGrp="1"/>
          </p:cNvSpPr>
          <p:nvPr>
            <p:ph type="body" sz="quarter" idx="37"/>
          </p:nvPr>
        </p:nvSpPr>
        <p:spPr/>
        <p:txBody>
          <a:bodyPr/>
          <a:lstStyle/>
          <a:p>
            <a:r>
              <a:rPr lang="es-MX" dirty="0"/>
              <a:t>SED CONSTANTE</a:t>
            </a:r>
          </a:p>
        </p:txBody>
      </p:sp>
      <p:sp>
        <p:nvSpPr>
          <p:cNvPr id="13" name="Text Placeholder 12"/>
          <p:cNvSpPr>
            <a:spLocks noGrp="1"/>
          </p:cNvSpPr>
          <p:nvPr>
            <p:ph type="body" sz="quarter" idx="38"/>
          </p:nvPr>
        </p:nvSpPr>
        <p:spPr/>
        <p:txBody>
          <a:bodyPr/>
          <a:lstStyle/>
          <a:p>
            <a:r>
              <a:rPr lang="es-MX" dirty="0"/>
              <a:t>Esa falta de energía se demuestra con mucha sed para reponer la energía</a:t>
            </a:r>
          </a:p>
        </p:txBody>
      </p:sp>
      <p:sp>
        <p:nvSpPr>
          <p:cNvPr id="14" name="Text Placeholder 13"/>
          <p:cNvSpPr>
            <a:spLocks noGrp="1"/>
          </p:cNvSpPr>
          <p:nvPr>
            <p:ph type="body" sz="quarter" idx="39"/>
          </p:nvPr>
        </p:nvSpPr>
        <p:spPr/>
        <p:txBody>
          <a:bodyPr/>
          <a:lstStyle/>
          <a:p>
            <a:r>
              <a:rPr lang="es-MX" dirty="0"/>
              <a:t>ORINAR CON FRECUENCIA</a:t>
            </a:r>
          </a:p>
        </p:txBody>
      </p:sp>
      <p:sp>
        <p:nvSpPr>
          <p:cNvPr id="19" name="Text Placeholder 18"/>
          <p:cNvSpPr>
            <a:spLocks noGrp="1"/>
          </p:cNvSpPr>
          <p:nvPr>
            <p:ph type="body" sz="quarter" idx="40"/>
          </p:nvPr>
        </p:nvSpPr>
        <p:spPr/>
        <p:txBody>
          <a:bodyPr/>
          <a:lstStyle/>
          <a:p>
            <a:r>
              <a:rPr lang="es-MX" dirty="0"/>
              <a:t>Al satisfacer su sed, el cuerpo necesita deshacerse del </a:t>
            </a:r>
            <a:r>
              <a:rPr lang="es-MX" dirty="0" err="1"/>
              <a:t>exeso</a:t>
            </a:r>
            <a:r>
              <a:rPr lang="es-MX" dirty="0"/>
              <a:t> de agua</a:t>
            </a:r>
          </a:p>
        </p:txBody>
      </p:sp>
      <p:sp>
        <p:nvSpPr>
          <p:cNvPr id="26" name="Text Placeholder 25"/>
          <p:cNvSpPr>
            <a:spLocks noGrp="1"/>
          </p:cNvSpPr>
          <p:nvPr>
            <p:ph type="body" sz="quarter" idx="36"/>
          </p:nvPr>
        </p:nvSpPr>
        <p:spPr/>
        <p:txBody>
          <a:bodyPr/>
          <a:lstStyle/>
          <a:p>
            <a:r>
              <a:rPr lang="es-MX" dirty="0"/>
              <a:t>El cuerpo está agotando toda la energía y       seca su boca</a:t>
            </a:r>
          </a:p>
        </p:txBody>
      </p:sp>
      <p:sp>
        <p:nvSpPr>
          <p:cNvPr id="27" name="Text Placeholder 26"/>
          <p:cNvSpPr>
            <a:spLocks noGrp="1"/>
          </p:cNvSpPr>
          <p:nvPr>
            <p:ph type="body" sz="quarter" idx="35"/>
          </p:nvPr>
        </p:nvSpPr>
        <p:spPr/>
        <p:txBody>
          <a:bodyPr/>
          <a:lstStyle/>
          <a:p>
            <a:r>
              <a:rPr lang="es-MX" dirty="0"/>
              <a:t>RESEQUEDAD DE BOCA</a:t>
            </a:r>
          </a:p>
        </p:txBody>
      </p:sp>
      <p:sp>
        <p:nvSpPr>
          <p:cNvPr id="28" name="Text Placeholder 27"/>
          <p:cNvSpPr>
            <a:spLocks noGrp="1"/>
          </p:cNvSpPr>
          <p:nvPr>
            <p:ph type="body" sz="quarter" idx="33"/>
          </p:nvPr>
        </p:nvSpPr>
        <p:spPr/>
        <p:txBody>
          <a:bodyPr/>
          <a:lstStyle/>
          <a:p>
            <a:r>
              <a:rPr lang="es-MX" dirty="0"/>
              <a:t>IRRITABILIDAD</a:t>
            </a:r>
          </a:p>
        </p:txBody>
      </p:sp>
      <p:sp>
        <p:nvSpPr>
          <p:cNvPr id="29" name="Text Placeholder 28"/>
          <p:cNvSpPr>
            <a:spLocks noGrp="1"/>
          </p:cNvSpPr>
          <p:nvPr>
            <p:ph type="body" sz="quarter" idx="34"/>
          </p:nvPr>
        </p:nvSpPr>
        <p:spPr/>
        <p:txBody>
          <a:bodyPr/>
          <a:lstStyle/>
          <a:p>
            <a:r>
              <a:rPr lang="es-MX" dirty="0"/>
              <a:t>La falta de energía hace que todo parezca mas difícil y tedioso</a:t>
            </a:r>
          </a:p>
        </p:txBody>
      </p:sp>
      <p:sp>
        <p:nvSpPr>
          <p:cNvPr id="30" name="Text Placeholder 29"/>
          <p:cNvSpPr>
            <a:spLocks noGrp="1"/>
          </p:cNvSpPr>
          <p:nvPr>
            <p:ph type="body" sz="quarter" idx="17"/>
          </p:nvPr>
        </p:nvSpPr>
        <p:spPr/>
        <p:txBody>
          <a:bodyPr/>
          <a:lstStyle/>
          <a:p>
            <a:r>
              <a:rPr lang="es-MX" dirty="0"/>
              <a:t>CANSANCIO</a:t>
            </a:r>
          </a:p>
        </p:txBody>
      </p:sp>
      <p:sp>
        <p:nvSpPr>
          <p:cNvPr id="31" name="Text Placeholder 30"/>
          <p:cNvSpPr>
            <a:spLocks noGrp="1"/>
          </p:cNvSpPr>
          <p:nvPr>
            <p:ph type="body" sz="quarter" idx="18"/>
          </p:nvPr>
        </p:nvSpPr>
        <p:spPr/>
        <p:txBody>
          <a:bodyPr/>
          <a:lstStyle/>
          <a:p>
            <a:r>
              <a:rPr lang="es-MX" dirty="0"/>
              <a:t>Porque no les está llegando energía            a las células</a:t>
            </a:r>
          </a:p>
        </p:txBody>
      </p:sp>
      <p:pic>
        <p:nvPicPr>
          <p:cNvPr id="6" name="Picture 5" descr="A person holding a glass of liquid&#10;&#10;Description automatically generated with low confidence">
            <a:extLst>
              <a:ext uri="{FF2B5EF4-FFF2-40B4-BE49-F238E27FC236}">
                <a16:creationId xmlns:a16="http://schemas.microsoft.com/office/drawing/2014/main" xmlns="" id="{70065D84-293F-4314-BB11-2770D2915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440150" y="1754443"/>
            <a:ext cx="1968200" cy="1961895"/>
          </a:xfrm>
          <a:prstGeom prst="rect">
            <a:avLst/>
          </a:prstGeom>
        </p:spPr>
      </p:pic>
      <p:pic>
        <p:nvPicPr>
          <p:cNvPr id="10" name="Picture Placeholder 9">
            <a:extLst>
              <a:ext uri="{FF2B5EF4-FFF2-40B4-BE49-F238E27FC236}">
                <a16:creationId xmlns:a16="http://schemas.microsoft.com/office/drawing/2014/main" xmlns="" id="{059A900F-2738-4C0B-A444-4A085B617AF8}"/>
              </a:ext>
            </a:extLst>
          </p:cNvPr>
          <p:cNvPicPr>
            <a:picLocks noGrp="1" noChangeAspect="1"/>
          </p:cNvPicPr>
          <p:nvPr>
            <p:ph type="pic" sz="quarter" idx="44"/>
          </p:nvPr>
        </p:nvPicPr>
        <p:blipFill>
          <a:blip r:embed="rId4" cstate="print">
            <a:extLst>
              <a:ext uri="{28A0092B-C50C-407E-A947-70E740481C1C}">
                <a14:useLocalDpi xmlns:a14="http://schemas.microsoft.com/office/drawing/2010/main" val="0"/>
              </a:ext>
            </a:extLst>
          </a:blip>
          <a:srcRect l="16667" r="16667"/>
          <a:stretch>
            <a:fillRect/>
          </a:stretch>
        </p:blipFill>
        <p:spPr/>
      </p:pic>
      <p:pic>
        <p:nvPicPr>
          <p:cNvPr id="37" name="Picture Placeholder 36" descr="A picture containing person, person, wearing, looking&#10;&#10;Description automatically generated">
            <a:extLst>
              <a:ext uri="{FF2B5EF4-FFF2-40B4-BE49-F238E27FC236}">
                <a16:creationId xmlns:a16="http://schemas.microsoft.com/office/drawing/2014/main" xmlns="" id="{B9D3961B-C1CF-4307-82AC-FF7179F63D46}"/>
              </a:ext>
            </a:extLst>
          </p:cNvPr>
          <p:cNvPicPr>
            <a:picLocks noGrp="1" noChangeAspect="1"/>
          </p:cNvPicPr>
          <p:nvPr>
            <p:ph type="pic" sz="quarter" idx="43"/>
          </p:nvPr>
        </p:nvPicPr>
        <p:blipFill>
          <a:blip r:embed="rId5" cstate="print">
            <a:extLst>
              <a:ext uri="{28A0092B-C50C-407E-A947-70E740481C1C}">
                <a14:useLocalDpi xmlns:a14="http://schemas.microsoft.com/office/drawing/2010/main" val="0"/>
              </a:ext>
            </a:extLst>
          </a:blip>
          <a:srcRect t="16640" b="16640"/>
          <a:stretch>
            <a:fillRect/>
          </a:stretch>
        </p:blipFill>
        <p:spPr/>
      </p:pic>
      <p:pic>
        <p:nvPicPr>
          <p:cNvPr id="45" name="Picture Placeholder 44" descr="A picture containing person, posing, arm&#10;&#10;Description automatically generated">
            <a:extLst>
              <a:ext uri="{FF2B5EF4-FFF2-40B4-BE49-F238E27FC236}">
                <a16:creationId xmlns:a16="http://schemas.microsoft.com/office/drawing/2014/main" xmlns="" id="{9D5AC7DF-342F-4796-90B5-A9AF78DFB41F}"/>
              </a:ext>
            </a:extLst>
          </p:cNvPr>
          <p:cNvPicPr>
            <a:picLocks noGrp="1" noChangeAspect="1"/>
          </p:cNvPicPr>
          <p:nvPr>
            <p:ph type="pic" sz="quarter" idx="42"/>
          </p:nvPr>
        </p:nvPicPr>
        <p:blipFill>
          <a:blip r:embed="rId6" cstate="print">
            <a:extLst>
              <a:ext uri="{28A0092B-C50C-407E-A947-70E740481C1C}">
                <a14:useLocalDpi xmlns:a14="http://schemas.microsoft.com/office/drawing/2010/main" val="0"/>
              </a:ext>
            </a:extLst>
          </a:blip>
          <a:srcRect l="16667" r="16667"/>
          <a:stretch>
            <a:fillRect/>
          </a:stretch>
        </p:blipFill>
        <p:spPr/>
      </p:pic>
      <p:pic>
        <p:nvPicPr>
          <p:cNvPr id="49" name="Picture Placeholder 48" descr="A person with his hand on his face&#10;&#10;Description automatically generated with medium confidence">
            <a:extLst>
              <a:ext uri="{FF2B5EF4-FFF2-40B4-BE49-F238E27FC236}">
                <a16:creationId xmlns:a16="http://schemas.microsoft.com/office/drawing/2014/main" xmlns="" id="{37544D3E-7A7C-4C00-84D6-F5538DA4EE53}"/>
              </a:ext>
            </a:extLst>
          </p:cNvPr>
          <p:cNvPicPr>
            <a:picLocks noGrp="1" noChangeAspect="1"/>
          </p:cNvPicPr>
          <p:nvPr>
            <p:ph type="pic" sz="quarter" idx="41"/>
          </p:nvPr>
        </p:nvPicPr>
        <p:blipFill>
          <a:blip r:embed="rId7" cstate="print">
            <a:extLst>
              <a:ext uri="{28A0092B-C50C-407E-A947-70E740481C1C}">
                <a14:useLocalDpi xmlns:a14="http://schemas.microsoft.com/office/drawing/2010/main" val="0"/>
              </a:ext>
            </a:extLst>
          </a:blip>
          <a:srcRect l="16693" r="16693"/>
          <a:stretch>
            <a:fillRect/>
          </a:stretch>
        </p:blipFill>
        <p:spPr/>
      </p:pic>
      <p:sp>
        <p:nvSpPr>
          <p:cNvPr id="5" name="Picture Placeholder 4">
            <a:extLst>
              <a:ext uri="{FF2B5EF4-FFF2-40B4-BE49-F238E27FC236}">
                <a16:creationId xmlns:a16="http://schemas.microsoft.com/office/drawing/2014/main" xmlns="" id="{A860C0D6-5322-D368-165B-28F7A36869A7}"/>
              </a:ext>
            </a:extLst>
          </p:cNvPr>
          <p:cNvSpPr>
            <a:spLocks noGrp="1"/>
          </p:cNvSpPr>
          <p:nvPr>
            <p:ph type="pic" sz="quarter" idx="45"/>
          </p:nvPr>
        </p:nvSpPr>
        <p:spPr/>
      </p:sp>
      <p:pic>
        <p:nvPicPr>
          <p:cNvPr id="24" name="Picture 23" descr="Restroom, Public Restroom, Rest Room">
            <a:extLst>
              <a:ext uri="{FF2B5EF4-FFF2-40B4-BE49-F238E27FC236}">
                <a16:creationId xmlns:a16="http://schemas.microsoft.com/office/drawing/2014/main" xmlns="" id="{7A29400E-8258-4444-9049-376E1192E419}"/>
              </a:ext>
            </a:extLst>
          </p:cNvPr>
          <p:cNvPicPr>
            <a:picLocks noGrp="1" noChangeAspect="1" noChangeArrowheads="1"/>
          </p:cNvPicPr>
          <p:nvPr/>
        </p:nvPicPr>
        <p:blipFill>
          <a:blip r:embed="rId8">
            <a:extLst>
              <a:ext uri="{28A0092B-C50C-407E-A947-70E740481C1C}">
                <a14:useLocalDpi xmlns:a14="http://schemas.microsoft.com/office/drawing/2010/main" val="0"/>
              </a:ext>
            </a:extLst>
          </a:blip>
          <a:srcRect l="40" r="40"/>
          <a:stretch>
            <a:fillRect/>
          </a:stretch>
        </p:blipFill>
        <p:spPr bwMode="auto">
          <a:xfrm>
            <a:off x="9756600" y="1754443"/>
            <a:ext cx="1979613" cy="1981200"/>
          </a:xfrm>
          <a:prstGeom prst="rect">
            <a:avLst/>
          </a:prstGeom>
          <a:noFill/>
          <a:ln w="95250" cap="sq">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65843"/>
    </mc:Choice>
    <mc:Fallback xmlns="">
      <p:transition spd="slow" advTm="6584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21"/>
          </p:nvPr>
        </p:nvSpPr>
        <p:spPr/>
        <p:txBody>
          <a:bodyPr/>
          <a:lstStyle/>
          <a:p>
            <a:pPr>
              <a:defRPr/>
            </a:pPr>
            <a:fld id="{A4A52457-7D8F-44F7-B9C8-A1901C1EB5A2}" type="slidenum">
              <a:rPr lang="en-US">
                <a:solidFill>
                  <a:srgbClr val="D4D2D0">
                    <a:shade val="50000"/>
                  </a:srgbClr>
                </a:solidFill>
              </a:rPr>
              <a:pPr>
                <a:defRPr/>
              </a:pPr>
              <a:t>60</a:t>
            </a:fld>
            <a:endParaRPr lang="en-US" dirty="0">
              <a:solidFill>
                <a:srgbClr val="D4D2D0">
                  <a:shade val="50000"/>
                </a:srgbClr>
              </a:solidFill>
            </a:endParaRPr>
          </a:p>
        </p:txBody>
      </p:sp>
      <p:pic>
        <p:nvPicPr>
          <p:cNvPr id="29699" name="Picture Placeholder 40" descr="DOWN.png"/>
          <p:cNvPicPr>
            <a:picLocks noGrp="1" noChangeAspect="1"/>
          </p:cNvPicPr>
          <p:nvPr>
            <p:ph type="pic" sz="quarter" idx="12"/>
          </p:nvPr>
        </p:nvPicPr>
        <p:blipFill>
          <a:blip r:embed="rId3" cstate="print"/>
          <a:srcRect t="16057" b="16057"/>
          <a:stretch>
            <a:fillRect/>
          </a:stretch>
        </p:blipFill>
        <p:spPr>
          <a:xfrm>
            <a:off x="8801101" y="406401"/>
            <a:ext cx="2614084" cy="1774825"/>
          </a:xfrm>
          <a:solidFill>
            <a:schemeClr val="tx1">
              <a:alpha val="70195"/>
            </a:schemeClr>
          </a:solidFill>
          <a:ln w="9525"/>
        </p:spPr>
      </p:pic>
      <p:sp>
        <p:nvSpPr>
          <p:cNvPr id="2" name="Title 1"/>
          <p:cNvSpPr>
            <a:spLocks noGrp="1"/>
          </p:cNvSpPr>
          <p:nvPr>
            <p:ph type="title"/>
          </p:nvPr>
        </p:nvSpPr>
        <p:spPr>
          <a:xfrm>
            <a:off x="605367" y="336551"/>
            <a:ext cx="4974167" cy="1343025"/>
          </a:xfrm>
        </p:spPr>
        <p:txBody>
          <a:bodyPr/>
          <a:lstStyle/>
          <a:p>
            <a:pPr eaLnBrk="1" fontAlgn="auto" hangingPunct="1">
              <a:spcAft>
                <a:spcPts val="0"/>
              </a:spcAft>
              <a:defRPr/>
            </a:pPr>
            <a:r>
              <a:rPr lang="en-US" sz="5000" b="1" dirty="0">
                <a:solidFill>
                  <a:schemeClr val="accent3">
                    <a:lumMod val="50000"/>
                  </a:schemeClr>
                </a:solidFill>
                <a:latin typeface="+mn-lt"/>
              </a:rPr>
              <a:t>¿CUAL ES </a:t>
            </a:r>
            <a:br>
              <a:rPr lang="en-US" sz="5000" b="1" dirty="0">
                <a:solidFill>
                  <a:schemeClr val="accent3">
                    <a:lumMod val="50000"/>
                  </a:schemeClr>
                </a:solidFill>
                <a:latin typeface="+mn-lt"/>
              </a:rPr>
            </a:br>
            <a:r>
              <a:rPr lang="en-US" sz="5000" b="1" dirty="0">
                <a:solidFill>
                  <a:schemeClr val="accent3">
                    <a:lumMod val="50000"/>
                  </a:schemeClr>
                </a:solidFill>
                <a:latin typeface="+mn-lt"/>
              </a:rPr>
              <a:t>LA META?</a:t>
            </a:r>
          </a:p>
        </p:txBody>
      </p:sp>
      <p:sp>
        <p:nvSpPr>
          <p:cNvPr id="43" name="Text Placeholder 33"/>
          <p:cNvSpPr>
            <a:spLocks noGrp="1"/>
          </p:cNvSpPr>
          <p:nvPr>
            <p:ph type="body" sz="quarter" idx="13"/>
          </p:nvPr>
        </p:nvSpPr>
        <p:spPr>
          <a:xfrm>
            <a:off x="6163733" y="3579814"/>
            <a:ext cx="2523067" cy="1792287"/>
          </a:xfrm>
        </p:spPr>
        <p:txBody>
          <a:bodyPr>
            <a:normAutofit/>
          </a:bodyPr>
          <a:lstStyle/>
          <a:p>
            <a:pPr eaLnBrk="1" fontAlgn="auto" hangingPunct="1">
              <a:spcAft>
                <a:spcPts val="0"/>
              </a:spcAft>
              <a:defRPr/>
            </a:pPr>
            <a:r>
              <a:rPr lang="en-US" sz="3500" dirty="0"/>
              <a:t>65 AÑOS </a:t>
            </a:r>
          </a:p>
          <a:p>
            <a:pPr eaLnBrk="1" fontAlgn="auto" hangingPunct="1">
              <a:spcAft>
                <a:spcPts val="0"/>
              </a:spcAft>
              <a:defRPr/>
            </a:pPr>
            <a:r>
              <a:rPr lang="en-US" sz="3500" dirty="0"/>
              <a:t>O MAYOR</a:t>
            </a:r>
          </a:p>
        </p:txBody>
      </p:sp>
      <p:sp>
        <p:nvSpPr>
          <p:cNvPr id="34" name="Text Placeholder 33"/>
          <p:cNvSpPr>
            <a:spLocks noGrp="1"/>
          </p:cNvSpPr>
          <p:nvPr>
            <p:ph type="body" sz="quarter" idx="14"/>
          </p:nvPr>
        </p:nvSpPr>
        <p:spPr>
          <a:xfrm>
            <a:off x="6189133" y="455614"/>
            <a:ext cx="2497667" cy="1792287"/>
          </a:xfrm>
        </p:spPr>
        <p:txBody>
          <a:bodyPr>
            <a:normAutofit/>
          </a:bodyPr>
          <a:lstStyle/>
          <a:p>
            <a:pPr eaLnBrk="1" fontAlgn="auto" hangingPunct="1">
              <a:spcAft>
                <a:spcPts val="0"/>
              </a:spcAft>
              <a:buFont typeface="Wingdings 2"/>
              <a:buNone/>
              <a:defRPr/>
            </a:pPr>
            <a:r>
              <a:rPr lang="en-US" sz="3500" dirty="0"/>
              <a:t>MENOR DE 65 AÑOS</a:t>
            </a:r>
          </a:p>
        </p:txBody>
      </p:sp>
      <p:sp>
        <p:nvSpPr>
          <p:cNvPr id="35" name="Text Placeholder 34"/>
          <p:cNvSpPr>
            <a:spLocks noGrp="1"/>
          </p:cNvSpPr>
          <p:nvPr>
            <p:ph type="body" sz="quarter" idx="15"/>
          </p:nvPr>
        </p:nvSpPr>
        <p:spPr>
          <a:xfrm>
            <a:off x="9199034" y="2155826"/>
            <a:ext cx="1801284" cy="720725"/>
          </a:xfrm>
        </p:spPr>
        <p:txBody>
          <a:bodyPr>
            <a:normAutofit fontScale="92500" lnSpcReduction="20000"/>
          </a:bodyPr>
          <a:lstStyle/>
          <a:p>
            <a:pPr eaLnBrk="1" fontAlgn="auto" hangingPunct="1">
              <a:spcAft>
                <a:spcPts val="0"/>
              </a:spcAft>
              <a:defRPr/>
            </a:pPr>
            <a:r>
              <a:rPr lang="en-US" sz="5000" dirty="0"/>
              <a:t>7.0</a:t>
            </a:r>
          </a:p>
        </p:txBody>
      </p:sp>
      <p:sp>
        <p:nvSpPr>
          <p:cNvPr id="44" name="Text Placeholder 34"/>
          <p:cNvSpPr>
            <a:spLocks noGrp="1"/>
          </p:cNvSpPr>
          <p:nvPr>
            <p:ph type="body" sz="quarter" idx="16"/>
          </p:nvPr>
        </p:nvSpPr>
        <p:spPr>
          <a:xfrm>
            <a:off x="9084734" y="5330826"/>
            <a:ext cx="1801284" cy="720725"/>
          </a:xfrm>
        </p:spPr>
        <p:txBody>
          <a:bodyPr>
            <a:normAutofit fontScale="92500" lnSpcReduction="20000"/>
          </a:bodyPr>
          <a:lstStyle/>
          <a:p>
            <a:pPr eaLnBrk="1" fontAlgn="auto" hangingPunct="1">
              <a:spcAft>
                <a:spcPts val="0"/>
              </a:spcAft>
              <a:buFont typeface="Wingdings 2"/>
              <a:buNone/>
              <a:defRPr/>
            </a:pPr>
            <a:r>
              <a:rPr lang="en-US" sz="5000" dirty="0"/>
              <a:t>7.5</a:t>
            </a:r>
          </a:p>
        </p:txBody>
      </p:sp>
      <p:pic>
        <p:nvPicPr>
          <p:cNvPr id="29705" name="Picture Placeholder 40" descr="DOWN.png"/>
          <p:cNvPicPr>
            <a:picLocks noChangeAspect="1"/>
          </p:cNvPicPr>
          <p:nvPr/>
        </p:nvPicPr>
        <p:blipFill>
          <a:blip r:embed="rId3" cstate="print"/>
          <a:srcRect t="16057" b="16057"/>
          <a:stretch>
            <a:fillRect/>
          </a:stretch>
        </p:blipFill>
        <p:spPr bwMode="auto">
          <a:xfrm>
            <a:off x="8686801" y="3505201"/>
            <a:ext cx="2614084" cy="1774825"/>
          </a:xfrm>
          <a:prstGeom prst="rect">
            <a:avLst/>
          </a:prstGeom>
          <a:solidFill>
            <a:schemeClr val="tx1">
              <a:alpha val="70195"/>
            </a:schemeClr>
          </a:solidFill>
          <a:ln w="12700" algn="ctr">
            <a:noFill/>
            <a:miter lim="800000"/>
            <a:headEnd/>
            <a:tailEnd/>
          </a:ln>
        </p:spPr>
      </p:pic>
      <p:pic>
        <p:nvPicPr>
          <p:cNvPr id="11" name="Picture 2" descr="Fitness, Dumbbell, Vegetables, Exercises">
            <a:extLst>
              <a:ext uri="{FF2B5EF4-FFF2-40B4-BE49-F238E27FC236}">
                <a16:creationId xmlns:a16="http://schemas.microsoft.com/office/drawing/2014/main" xmlns="" id="{8B74C231-E935-6444-026D-76D55FD5C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55" y="2451102"/>
            <a:ext cx="6105522" cy="4070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819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fontScale="90000"/>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a:ea typeface="ＭＳ Ｐゴシック" pitchFamily="34" charset="-128"/>
            </a:endParaRPr>
          </a:p>
          <a:p>
            <a:pPr eaLnBrk="1" hangingPunct="1">
              <a:buFont typeface="Arial" pitchFamily="34" charset="0"/>
              <a:buNone/>
            </a:pPr>
            <a:endParaRPr lang="en-US">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sz="6000" b="1">
              <a:solidFill>
                <a:srgbClr val="8D89A4">
                  <a:lumMod val="50000"/>
                </a:srgbClr>
              </a:solidFill>
            </a:endParaRPr>
          </a:p>
        </p:txBody>
      </p:sp>
      <p:cxnSp>
        <p:nvCxnSpPr>
          <p:cNvPr id="8" name="Straight Connector 7">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026" name="Picture 2" descr="Blood Pressure Management in Spanish">
            <a:extLst>
              <a:ext uri="{FF2B5EF4-FFF2-40B4-BE49-F238E27FC236}">
                <a16:creationId xmlns:a16="http://schemas.microsoft.com/office/drawing/2014/main" xmlns="" id="{D2601211-5207-4E3D-B9F5-CB5E5B43A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30" y="443749"/>
            <a:ext cx="10933850" cy="613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282799"/>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d apple on blue weighing scale">
            <a:extLst>
              <a:ext uri="{FF2B5EF4-FFF2-40B4-BE49-F238E27FC236}">
                <a16:creationId xmlns:a16="http://schemas.microsoft.com/office/drawing/2014/main" xmlns="" id="{64095DBA-DCEC-7DDD-A477-BB947DA47D99}"/>
              </a:ext>
            </a:extLst>
          </p:cNvPr>
          <p:cNvPicPr>
            <a:picLocks noChangeAspect="1"/>
          </p:cNvPicPr>
          <p:nvPr/>
        </p:nvPicPr>
        <p:blipFill>
          <a:blip r:embed="rId3"/>
          <a:stretch>
            <a:fillRect/>
          </a:stretch>
        </p:blipFill>
        <p:spPr>
          <a:xfrm>
            <a:off x="0" y="0"/>
            <a:ext cx="12191999" cy="6858000"/>
          </a:xfrm>
          <a:prstGeom prst="rect">
            <a:avLst/>
          </a:prstGeom>
        </p:spPr>
      </p:pic>
      <p:sp>
        <p:nvSpPr>
          <p:cNvPr id="9" name="Title 1">
            <a:extLst>
              <a:ext uri="{FF2B5EF4-FFF2-40B4-BE49-F238E27FC236}">
                <a16:creationId xmlns:a16="http://schemas.microsoft.com/office/drawing/2014/main" xmlns="" id="{D390E57E-7F53-8AB0-0CFF-DC7F9C2DE201}"/>
              </a:ext>
            </a:extLst>
          </p:cNvPr>
          <p:cNvSpPr>
            <a:spLocks noGrp="1"/>
          </p:cNvSpPr>
          <p:nvPr>
            <p:ph type="title"/>
          </p:nvPr>
        </p:nvSpPr>
        <p:spPr>
          <a:xfrm>
            <a:off x="609600" y="274638"/>
            <a:ext cx="9956800" cy="1143000"/>
          </a:xfrm>
        </p:spPr>
        <p:txBody>
          <a:bodyPr/>
          <a:lstStyle/>
          <a:p>
            <a:pPr eaLnBrk="1" hangingPunct="1"/>
            <a:r>
              <a:rPr lang="es-MX">
                <a:ea typeface="ＭＳ Ｐゴシック" pitchFamily="34" charset="-128"/>
              </a:rPr>
              <a:t> </a:t>
            </a:r>
          </a:p>
        </p:txBody>
      </p:sp>
      <p:sp>
        <p:nvSpPr>
          <p:cNvPr id="10" name="Rectangle 9">
            <a:extLst>
              <a:ext uri="{FF2B5EF4-FFF2-40B4-BE49-F238E27FC236}">
                <a16:creationId xmlns:a16="http://schemas.microsoft.com/office/drawing/2014/main" xmlns="" id="{26EC26DA-C384-EAA6-9676-E9912EDEB6F3}"/>
              </a:ext>
            </a:extLst>
          </p:cNvPr>
          <p:cNvSpPr/>
          <p:nvPr/>
        </p:nvSpPr>
        <p:spPr bwMode="gray">
          <a:xfrm>
            <a:off x="-1" y="5486400"/>
            <a:ext cx="12192001" cy="1371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Controlar su peso es importante</a:t>
            </a:r>
          </a:p>
        </p:txBody>
      </p:sp>
    </p:spTree>
    <p:extLst>
      <p:ext uri="{BB962C8B-B14F-4D97-AF65-F5344CB8AC3E}">
        <p14:creationId xmlns:p14="http://schemas.microsoft.com/office/powerpoint/2010/main" val="607472979"/>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79F4F6B-299B-431B-AD93-01AF893D8C92}"/>
              </a:ext>
            </a:extLst>
          </p:cNvPr>
          <p:cNvSpPr>
            <a:spLocks noGrp="1"/>
          </p:cNvSpPr>
          <p:nvPr>
            <p:ph type="sldNum" sz="quarter" idx="12"/>
          </p:nvPr>
        </p:nvSpPr>
        <p:spPr/>
        <p:txBody>
          <a:bodyPr/>
          <a:lstStyle/>
          <a:p>
            <a:fld id="{4B73C415-D670-4716-A5EC-CC4D52CA2BAC}" type="slidenum">
              <a:rPr lang="en-US" smtClean="0">
                <a:solidFill>
                  <a:srgbClr val="D4D2D0">
                    <a:shade val="50000"/>
                  </a:srgbClr>
                </a:solidFill>
              </a:rPr>
              <a:pPr/>
              <a:t>63</a:t>
            </a:fld>
            <a:endParaRPr lang="en-US">
              <a:solidFill>
                <a:srgbClr val="D4D2D0">
                  <a:shade val="50000"/>
                </a:srgbClr>
              </a:solidFill>
            </a:endParaRPr>
          </a:p>
        </p:txBody>
      </p:sp>
      <p:pic>
        <p:nvPicPr>
          <p:cNvPr id="4" name="Picture 3" descr="gluclose diagram 2.jpg"/>
          <p:cNvPicPr>
            <a:picLocks noChangeAspect="1"/>
          </p:cNvPicPr>
          <p:nvPr/>
        </p:nvPicPr>
        <p:blipFill>
          <a:blip r:embed="rId3" cstate="print"/>
          <a:stretch>
            <a:fillRect/>
          </a:stretch>
        </p:blipFill>
        <p:spPr>
          <a:xfrm>
            <a:off x="24012" y="0"/>
            <a:ext cx="12167988" cy="6858000"/>
          </a:xfrm>
          <a:prstGeom prst="rect">
            <a:avLst/>
          </a:prstGeom>
        </p:spPr>
      </p:pic>
    </p:spTree>
    <p:extLst>
      <p:ext uri="{BB962C8B-B14F-4D97-AF65-F5344CB8AC3E}">
        <p14:creationId xmlns:p14="http://schemas.microsoft.com/office/powerpoint/2010/main" val="3858889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B79F4F6B-299B-431B-AD93-01AF893D8C92}"/>
              </a:ext>
            </a:extLst>
          </p:cNvPr>
          <p:cNvSpPr>
            <a:spLocks noGrp="1"/>
          </p:cNvSpPr>
          <p:nvPr>
            <p:ph type="sldNum" sz="quarter" idx="12"/>
          </p:nvPr>
        </p:nvSpPr>
        <p:spPr/>
        <p:txBody>
          <a:bodyPr/>
          <a:lstStyle/>
          <a:p>
            <a:fld id="{4B73C415-D670-4716-A5EC-CC4D52CA2BAC}" type="slidenum">
              <a:rPr lang="en-US" smtClean="0">
                <a:solidFill>
                  <a:srgbClr val="D4D2D0">
                    <a:shade val="50000"/>
                  </a:srgbClr>
                </a:solidFill>
              </a:rPr>
              <a:pPr/>
              <a:t>64</a:t>
            </a:fld>
            <a:endParaRPr lang="en-US">
              <a:solidFill>
                <a:srgbClr val="D4D2D0">
                  <a:shade val="50000"/>
                </a:srgbClr>
              </a:solidFill>
            </a:endParaRPr>
          </a:p>
        </p:txBody>
      </p:sp>
      <p:pic>
        <p:nvPicPr>
          <p:cNvPr id="5" name="Picture 4" descr="doorway to cells.jpg"/>
          <p:cNvPicPr>
            <a:picLocks noChangeAspect="1"/>
          </p:cNvPicPr>
          <p:nvPr/>
        </p:nvPicPr>
        <p:blipFill>
          <a:blip r:embed="rId3" cstate="print"/>
          <a:stretch>
            <a:fillRect/>
          </a:stretch>
        </p:blipFill>
        <p:spPr>
          <a:xfrm>
            <a:off x="-1" y="0"/>
            <a:ext cx="12886765" cy="6858000"/>
          </a:xfrm>
          <a:prstGeom prst="rect">
            <a:avLst/>
          </a:prstGeom>
        </p:spPr>
      </p:pic>
    </p:spTree>
    <p:extLst>
      <p:ext uri="{BB962C8B-B14F-4D97-AF65-F5344CB8AC3E}">
        <p14:creationId xmlns:p14="http://schemas.microsoft.com/office/powerpoint/2010/main" val="1808309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0AAA88B-8EC0-2B5C-4CCA-457C9009C746}"/>
              </a:ext>
            </a:extLst>
          </p:cNvPr>
          <p:cNvSpPr/>
          <p:nvPr/>
        </p:nvSpPr>
        <p:spPr>
          <a:xfrm>
            <a:off x="-2628" y="0"/>
            <a:ext cx="12192000" cy="6858000"/>
          </a:xfrm>
          <a:prstGeom prst="rect">
            <a:avLst/>
          </a:prstGeom>
          <a:solidFill>
            <a:srgbClr val="F5F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4100" name="Picture 4" descr="Índice de Masa Corporal"/>
          <p:cNvPicPr>
            <a:picLocks noChangeAspect="1" noChangeArrowheads="1"/>
          </p:cNvPicPr>
          <p:nvPr/>
        </p:nvPicPr>
        <p:blipFill>
          <a:blip r:embed="rId3" cstate="print"/>
          <a:srcRect/>
          <a:stretch>
            <a:fillRect/>
          </a:stretch>
        </p:blipFill>
        <p:spPr bwMode="auto">
          <a:xfrm>
            <a:off x="1600200" y="1010350"/>
            <a:ext cx="8991600" cy="5847650"/>
          </a:xfrm>
          <a:prstGeom prst="rect">
            <a:avLst/>
          </a:prstGeom>
          <a:noFill/>
        </p:spPr>
      </p:pic>
      <p:sp>
        <p:nvSpPr>
          <p:cNvPr id="6" name="Rectangle 5"/>
          <p:cNvSpPr/>
          <p:nvPr/>
        </p:nvSpPr>
        <p:spPr bwMode="gray">
          <a:xfrm>
            <a:off x="2628" y="228600"/>
            <a:ext cx="12189372"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Índice De Masa Corporal</a:t>
            </a:r>
          </a:p>
        </p:txBody>
      </p:sp>
    </p:spTree>
    <p:extLst>
      <p:ext uri="{BB962C8B-B14F-4D97-AF65-F5344CB8AC3E}">
        <p14:creationId xmlns:p14="http://schemas.microsoft.com/office/powerpoint/2010/main" val="179373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457200" y="685800"/>
            <a:ext cx="11277600"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¡Sabemos que es frustrante!</a:t>
            </a:r>
          </a:p>
          <a:p>
            <a:pPr algn="ctr">
              <a:defRPr/>
            </a:pPr>
            <a:r>
              <a:rPr lang="es-MX" sz="4000" b="1" dirty="0">
                <a:solidFill>
                  <a:srgbClr val="8D89A4">
                    <a:lumMod val="50000"/>
                  </a:srgbClr>
                </a:solidFill>
              </a:rPr>
              <a:t>(pero no se desanime)</a:t>
            </a:r>
          </a:p>
        </p:txBody>
      </p:sp>
      <p:pic>
        <p:nvPicPr>
          <p:cNvPr id="5" name="Picture 2" descr="Frustrated, Annoyed, Person, Woman">
            <a:extLst>
              <a:ext uri="{FF2B5EF4-FFF2-40B4-BE49-F238E27FC236}">
                <a16:creationId xmlns:a16="http://schemas.microsoft.com/office/drawing/2014/main" xmlns="" id="{9918E5C0-A8D2-B487-88AE-FF230F1424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4" r="4513" b="-1"/>
          <a:stretch/>
        </p:blipFill>
        <p:spPr bwMode="auto">
          <a:xfrm>
            <a:off x="609600" y="2535237"/>
            <a:ext cx="5386917" cy="39417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Frau mit dickem bauch, maßband, waage, dunkle kleidung">
            <a:extLst>
              <a:ext uri="{FF2B5EF4-FFF2-40B4-BE49-F238E27FC236}">
                <a16:creationId xmlns:a16="http://schemas.microsoft.com/office/drawing/2014/main" xmlns="" id="{C1B24DAC-76BD-4799-476F-0D9E77205D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741" b="-1"/>
          <a:stretch/>
        </p:blipFill>
        <p:spPr bwMode="auto">
          <a:xfrm>
            <a:off x="6193368" y="2535237"/>
            <a:ext cx="5389033" cy="3941763"/>
          </a:xfrm>
          <a:prstGeom prst="rect">
            <a:avLst/>
          </a:prstGeom>
          <a:solidFill>
            <a:srgbClr val="FFFFFF"/>
          </a:solidFill>
        </p:spPr>
      </p:pic>
    </p:spTree>
    <p:extLst>
      <p:ext uri="{BB962C8B-B14F-4D97-AF65-F5344CB8AC3E}">
        <p14:creationId xmlns:p14="http://schemas.microsoft.com/office/powerpoint/2010/main" val="418920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CC23AA04-45F1-63AC-8C4F-45FB5B9AAD59}"/>
              </a:ext>
            </a:extLst>
          </p:cNvPr>
          <p:cNvSpPr/>
          <p:nvPr/>
        </p:nvSpPr>
        <p:spPr>
          <a:xfrm>
            <a:off x="-43213" y="-831604"/>
            <a:ext cx="2286000" cy="7689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6" name="Rectangle 5">
            <a:extLst>
              <a:ext uri="{FF2B5EF4-FFF2-40B4-BE49-F238E27FC236}">
                <a16:creationId xmlns:a16="http://schemas.microsoft.com/office/drawing/2014/main" xmlns="" id="{45E4B406-8318-52FE-49A3-6C420E62CD67}"/>
              </a:ext>
            </a:extLst>
          </p:cNvPr>
          <p:cNvSpPr/>
          <p:nvPr/>
        </p:nvSpPr>
        <p:spPr>
          <a:xfrm>
            <a:off x="10210800" y="-666236"/>
            <a:ext cx="2286000" cy="75242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27650" name="Title 1"/>
          <p:cNvSpPr>
            <a:spLocks noGrp="1"/>
          </p:cNvSpPr>
          <p:nvPr>
            <p:ph type="title"/>
          </p:nvPr>
        </p:nvSpPr>
        <p:spPr>
          <a:xfrm>
            <a:off x="-383178" y="-4454828"/>
            <a:ext cx="5413367" cy="656032"/>
          </a:xfrm>
        </p:spPr>
        <p:txBody>
          <a:bodyPr>
            <a:normAutofit fontScale="90000"/>
          </a:bodyPr>
          <a:lstStyle/>
          <a:p>
            <a:pPr eaLnBrk="1" hangingPunct="1"/>
            <a:r>
              <a:rPr lang="es-MX">
                <a:ea typeface="ＭＳ Ｐゴシック" pitchFamily="34" charset="-128"/>
              </a:rPr>
              <a:t> </a:t>
            </a:r>
          </a:p>
        </p:txBody>
      </p:sp>
      <p:pic>
        <p:nvPicPr>
          <p:cNvPr id="58372" name="Picture 4" descr="Related image"/>
          <p:cNvPicPr>
            <a:picLocks noChangeAspect="1" noChangeArrowheads="1"/>
          </p:cNvPicPr>
          <p:nvPr/>
        </p:nvPicPr>
        <p:blipFill>
          <a:blip r:embed="rId3" cstate="print"/>
          <a:srcRect/>
          <a:stretch>
            <a:fillRect/>
          </a:stretch>
        </p:blipFill>
        <p:spPr bwMode="auto">
          <a:xfrm>
            <a:off x="1864456" y="-685800"/>
            <a:ext cx="8687889" cy="7773719"/>
          </a:xfrm>
          <a:prstGeom prst="rect">
            <a:avLst/>
          </a:prstGeom>
          <a:noFill/>
        </p:spPr>
      </p:pic>
      <p:sp>
        <p:nvSpPr>
          <p:cNvPr id="7" name="Rectangle 6"/>
          <p:cNvSpPr/>
          <p:nvPr/>
        </p:nvSpPr>
        <p:spPr bwMode="gray">
          <a:xfrm>
            <a:off x="-685800" y="4576604"/>
            <a:ext cx="13335000" cy="1884722"/>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Debemos ser realistas al </a:t>
            </a:r>
          </a:p>
          <a:p>
            <a:pPr algn="ctr">
              <a:defRPr/>
            </a:pPr>
            <a:r>
              <a:rPr lang="es-MX" sz="5500" b="1" dirty="0">
                <a:solidFill>
                  <a:srgbClr val="8D89A4">
                    <a:lumMod val="50000"/>
                  </a:srgbClr>
                </a:solidFill>
              </a:rPr>
              <a:t>evaluar lo que comemos</a:t>
            </a:r>
          </a:p>
        </p:txBody>
      </p:sp>
    </p:spTree>
    <p:extLst>
      <p:ext uri="{BB962C8B-B14F-4D97-AF65-F5344CB8AC3E}">
        <p14:creationId xmlns:p14="http://schemas.microsoft.com/office/powerpoint/2010/main" val="1170228654"/>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ea typeface="ＭＳ Ｐゴシック" pitchFamily="34" charset="-128"/>
              </a:rPr>
              <a:t> </a:t>
            </a:r>
          </a:p>
        </p:txBody>
      </p:sp>
      <p:pic>
        <p:nvPicPr>
          <p:cNvPr id="67588" name="Picture 4" descr="Image result for PLATO SALUDABLE"/>
          <p:cNvPicPr>
            <a:picLocks noChangeAspect="1" noChangeArrowheads="1"/>
          </p:cNvPicPr>
          <p:nvPr/>
        </p:nvPicPr>
        <p:blipFill>
          <a:blip r:embed="rId3" cstate="print"/>
          <a:srcRect/>
          <a:stretch>
            <a:fillRect/>
          </a:stretch>
        </p:blipFill>
        <p:spPr bwMode="auto">
          <a:xfrm>
            <a:off x="0" y="-75244"/>
            <a:ext cx="12192000" cy="7008487"/>
          </a:xfrm>
          <a:prstGeom prst="rect">
            <a:avLst/>
          </a:prstGeom>
          <a:noFill/>
        </p:spPr>
      </p:pic>
    </p:spTree>
    <p:extLst>
      <p:ext uri="{BB962C8B-B14F-4D97-AF65-F5344CB8AC3E}">
        <p14:creationId xmlns:p14="http://schemas.microsoft.com/office/powerpoint/2010/main" val="3379256773"/>
      </p:ext>
    </p:extLst>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21BAD90-9BD3-2EF3-879F-5232F7BB2C2A}"/>
              </a:ext>
            </a:extLst>
          </p:cNvPr>
          <p:cNvSpPr/>
          <p:nvPr/>
        </p:nvSpPr>
        <p:spPr>
          <a:xfrm>
            <a:off x="0" y="0"/>
            <a:ext cx="12192000" cy="6858000"/>
          </a:xfrm>
          <a:prstGeom prst="rect">
            <a:avLst/>
          </a:prstGeom>
          <a:solidFill>
            <a:srgbClr val="EBC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5" name="Picture 2" descr="Pharmacy, Health, Medicine, Medication">
            <a:extLst>
              <a:ext uri="{FF2B5EF4-FFF2-40B4-BE49-F238E27FC236}">
                <a16:creationId xmlns:a16="http://schemas.microsoft.com/office/drawing/2014/main" xmlns="" id="{907B5F6E-D3B9-1E82-F5BE-AE13055EA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546" y="381000"/>
            <a:ext cx="9276454" cy="6172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9BA460D5-BA7A-7C80-194C-E99663803BFC}"/>
              </a:ext>
            </a:extLst>
          </p:cNvPr>
          <p:cNvSpPr/>
          <p:nvPr/>
        </p:nvSpPr>
        <p:spPr bwMode="gray">
          <a:xfrm>
            <a:off x="0" y="0"/>
            <a:ext cx="3733800" cy="68580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000" b="1" dirty="0">
                <a:solidFill>
                  <a:srgbClr val="8D89A4">
                    <a:lumMod val="50000"/>
                  </a:srgbClr>
                </a:solidFill>
              </a:rPr>
              <a:t>EMPECEMOS CON....</a:t>
            </a:r>
          </a:p>
          <a:p>
            <a:pPr>
              <a:defRPr/>
            </a:pPr>
            <a:endParaRPr lang="en-US" sz="4500" b="1" dirty="0">
              <a:solidFill>
                <a:srgbClr val="8D89A4">
                  <a:lumMod val="50000"/>
                </a:srgbClr>
              </a:solidFill>
            </a:endParaRPr>
          </a:p>
          <a:p>
            <a:pPr>
              <a:defRPr/>
            </a:pPr>
            <a:r>
              <a:rPr lang="en-US" sz="4500" b="1" dirty="0">
                <a:solidFill>
                  <a:srgbClr val="8D89A4">
                    <a:lumMod val="50000"/>
                  </a:srgbClr>
                </a:solidFill>
              </a:rPr>
              <a:t>¡VITAMINAS!</a:t>
            </a:r>
          </a:p>
        </p:txBody>
      </p:sp>
    </p:spTree>
    <p:extLst>
      <p:ext uri="{BB962C8B-B14F-4D97-AF65-F5344CB8AC3E}">
        <p14:creationId xmlns:p14="http://schemas.microsoft.com/office/powerpoint/2010/main" val="72517333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FB75A2-ED76-4879-9DA8-A4CFA762DB80}"/>
              </a:ext>
            </a:extLst>
          </p:cNvPr>
          <p:cNvSpPr>
            <a:spLocks noGrp="1"/>
          </p:cNvSpPr>
          <p:nvPr>
            <p:ph type="title"/>
          </p:nvPr>
        </p:nvSpPr>
        <p:spPr/>
        <p:txBody>
          <a:bodyPr/>
          <a:lstStyle/>
          <a:p>
            <a:r>
              <a:rPr lang="en-US" dirty="0"/>
              <a:t>Y LO QUE PASA SI NO SE CUIDA…</a:t>
            </a:r>
          </a:p>
        </p:txBody>
      </p:sp>
      <p:sp>
        <p:nvSpPr>
          <p:cNvPr id="27" name="Text Placeholder 26"/>
          <p:cNvSpPr>
            <a:spLocks noGrp="1"/>
          </p:cNvSpPr>
          <p:nvPr>
            <p:ph type="body" sz="quarter" idx="35"/>
          </p:nvPr>
        </p:nvSpPr>
        <p:spPr>
          <a:xfrm>
            <a:off x="7990906" y="5237570"/>
            <a:ext cx="3722340" cy="538270"/>
          </a:xfrm>
        </p:spPr>
        <p:txBody>
          <a:bodyPr/>
          <a:lstStyle/>
          <a:p>
            <a:r>
              <a:rPr lang="en-US" sz="2500" dirty="0"/>
              <a:t>PERDIDA DE LA VISTA</a:t>
            </a:r>
          </a:p>
        </p:txBody>
      </p:sp>
      <p:sp>
        <p:nvSpPr>
          <p:cNvPr id="55" name="Text Placeholder 26"/>
          <p:cNvSpPr>
            <a:spLocks noGrp="1"/>
          </p:cNvSpPr>
          <p:nvPr>
            <p:ph type="body" sz="quarter" idx="35"/>
          </p:nvPr>
        </p:nvSpPr>
        <p:spPr>
          <a:xfrm>
            <a:off x="334118" y="5253690"/>
            <a:ext cx="3722340" cy="538270"/>
          </a:xfrm>
        </p:spPr>
        <p:txBody>
          <a:bodyPr/>
          <a:lstStyle/>
          <a:p>
            <a:r>
              <a:rPr lang="en-US" sz="2500" dirty="0"/>
              <a:t>DIALISIS</a:t>
            </a:r>
          </a:p>
        </p:txBody>
      </p:sp>
      <p:sp>
        <p:nvSpPr>
          <p:cNvPr id="61" name="Text Placeholder 26"/>
          <p:cNvSpPr>
            <a:spLocks noGrp="1"/>
          </p:cNvSpPr>
          <p:nvPr>
            <p:ph type="body" sz="quarter" idx="35"/>
          </p:nvPr>
        </p:nvSpPr>
        <p:spPr>
          <a:xfrm>
            <a:off x="4056458" y="5243437"/>
            <a:ext cx="3722340" cy="538270"/>
          </a:xfrm>
        </p:spPr>
        <p:txBody>
          <a:bodyPr/>
          <a:lstStyle/>
          <a:p>
            <a:r>
              <a:rPr lang="en-US" sz="2500" dirty="0"/>
              <a:t>ATAQUE CARDIACO</a:t>
            </a:r>
          </a:p>
        </p:txBody>
      </p:sp>
      <p:pic>
        <p:nvPicPr>
          <p:cNvPr id="9" name="Picture 8" descr="Patient on dialysis Patient bei der Dialyse in der Klinik dialysis stock pictures, royalty-free photos &amp; images">
            <a:extLst>
              <a:ext uri="{FF2B5EF4-FFF2-40B4-BE49-F238E27FC236}">
                <a16:creationId xmlns:a16="http://schemas.microsoft.com/office/drawing/2014/main" xmlns="" id="{5510BF22-EE84-B24C-89F8-20696CAD7F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8" r="23852" b="2"/>
          <a:stretch/>
        </p:blipFill>
        <p:spPr bwMode="auto">
          <a:xfrm>
            <a:off x="395288" y="1030045"/>
            <a:ext cx="3600000" cy="3631338"/>
          </a:xfrm>
          <a:prstGeom prst="rect">
            <a:avLst/>
          </a:prstGeom>
          <a:solidFill>
            <a:srgbClr val="FFFFFF"/>
          </a:solidFill>
          <a:ln>
            <a:solidFill>
              <a:schemeClr val="bg1">
                <a:lumMod val="85000"/>
              </a:schemeClr>
            </a:solidFill>
          </a:ln>
        </p:spPr>
      </p:pic>
      <p:pic>
        <p:nvPicPr>
          <p:cNvPr id="10" name="Picture 9"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xmlns="" id="{4E79586F-A2A3-A34D-ACF2-1C894F88C1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575" r="5253" b="4"/>
          <a:stretch/>
        </p:blipFill>
        <p:spPr bwMode="auto">
          <a:xfrm>
            <a:off x="4178798" y="1076293"/>
            <a:ext cx="3600000" cy="363133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1" name="Picture 10" descr="Woman covering eyes">
            <a:extLst>
              <a:ext uri="{FF2B5EF4-FFF2-40B4-BE49-F238E27FC236}">
                <a16:creationId xmlns:a16="http://schemas.microsoft.com/office/drawing/2014/main" xmlns="" id="{A5FAB935-53D5-964E-B043-96C9DFCCD3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57" r="17271" b="4"/>
          <a:stretch/>
        </p:blipFill>
        <p:spPr>
          <a:xfrm>
            <a:off x="8052076" y="1076293"/>
            <a:ext cx="3600000" cy="3631338"/>
          </a:xfrm>
          <a:prstGeom prst="rect">
            <a:avLst/>
          </a:prstGeom>
          <a:noFill/>
          <a:ln>
            <a:solidFill>
              <a:schemeClr val="bg1">
                <a:lumMod val="85000"/>
              </a:schemeClr>
            </a:solidFill>
          </a:ln>
        </p:spPr>
      </p:pic>
    </p:spTree>
    <p:extLst>
      <p:ext uri="{BB962C8B-B14F-4D97-AF65-F5344CB8AC3E}">
        <p14:creationId xmlns:p14="http://schemas.microsoft.com/office/powerpoint/2010/main" val="469580409"/>
      </p:ext>
    </p:extLst>
  </p:cSld>
  <p:clrMapOvr>
    <a:masterClrMapping/>
  </p:clrMapOvr>
  <mc:AlternateContent xmlns:mc="http://schemas.openxmlformats.org/markup-compatibility/2006" xmlns:p14="http://schemas.microsoft.com/office/powerpoint/2010/main">
    <mc:Choice Requires="p14">
      <p:transition spd="slow" p14:dur="2000" advTm="80565"/>
    </mc:Choice>
    <mc:Fallback xmlns="">
      <p:transition spd="slow" advTm="80565"/>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ea typeface="ＭＳ Ｐゴシック" pitchFamily="34" charset="-128"/>
              </a:rPr>
              <a:t> </a:t>
            </a:r>
          </a:p>
        </p:txBody>
      </p:sp>
      <p:pic>
        <p:nvPicPr>
          <p:cNvPr id="7" name="Picture 6" descr="Niveles de energia.png"/>
          <p:cNvPicPr>
            <a:picLocks noChangeAspect="1"/>
          </p:cNvPicPr>
          <p:nvPr/>
        </p:nvPicPr>
        <p:blipFill>
          <a:blip r:embed="rId3" cstate="print"/>
          <a:stretch>
            <a:fillRect/>
          </a:stretch>
        </p:blipFill>
        <p:spPr>
          <a:xfrm>
            <a:off x="381000" y="0"/>
            <a:ext cx="11353800" cy="7391400"/>
          </a:xfrm>
          <a:prstGeom prst="rect">
            <a:avLst/>
          </a:prstGeom>
        </p:spPr>
      </p:pic>
    </p:spTree>
    <p:extLst>
      <p:ext uri="{BB962C8B-B14F-4D97-AF65-F5344CB8AC3E}">
        <p14:creationId xmlns:p14="http://schemas.microsoft.com/office/powerpoint/2010/main" val="1878117002"/>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reakfast, Orange Juice, Loaf">
            <a:extLst>
              <a:ext uri="{FF2B5EF4-FFF2-40B4-BE49-F238E27FC236}">
                <a16:creationId xmlns:a16="http://schemas.microsoft.com/office/drawing/2014/main" xmlns="" id="{455018F9-577B-BB98-49D9-6688CFD83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23" y="0"/>
            <a:ext cx="11001353" cy="73352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8310FE5-E05B-42A3-1509-447BCD33024C}"/>
              </a:ext>
            </a:extLst>
          </p:cNvPr>
          <p:cNvSpPr/>
          <p:nvPr/>
        </p:nvSpPr>
        <p:spPr>
          <a:xfrm>
            <a:off x="0" y="0"/>
            <a:ext cx="762000" cy="7146758"/>
          </a:xfrm>
          <a:prstGeom prst="rect">
            <a:avLst/>
          </a:prstGeom>
          <a:solidFill>
            <a:srgbClr val="7E6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7" name="Rectangle 6">
            <a:extLst>
              <a:ext uri="{FF2B5EF4-FFF2-40B4-BE49-F238E27FC236}">
                <a16:creationId xmlns:a16="http://schemas.microsoft.com/office/drawing/2014/main" xmlns="" id="{E4615A63-5A3E-BF46-09AA-0D96764F1F16}"/>
              </a:ext>
            </a:extLst>
          </p:cNvPr>
          <p:cNvSpPr/>
          <p:nvPr/>
        </p:nvSpPr>
        <p:spPr>
          <a:xfrm>
            <a:off x="11554325" y="0"/>
            <a:ext cx="762000" cy="7146758"/>
          </a:xfrm>
          <a:prstGeom prst="rect">
            <a:avLst/>
          </a:prstGeom>
          <a:solidFill>
            <a:srgbClr val="7E6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8" name="Rectangle 7">
            <a:extLst>
              <a:ext uri="{FF2B5EF4-FFF2-40B4-BE49-F238E27FC236}">
                <a16:creationId xmlns:a16="http://schemas.microsoft.com/office/drawing/2014/main" xmlns="" id="{F05E2C81-B457-8864-1D20-010966A88384}"/>
              </a:ext>
            </a:extLst>
          </p:cNvPr>
          <p:cNvSpPr/>
          <p:nvPr/>
        </p:nvSpPr>
        <p:spPr bwMode="gray">
          <a:xfrm>
            <a:off x="152400" y="152400"/>
            <a:ext cx="12316324" cy="914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500" b="1" dirty="0">
                <a:solidFill>
                  <a:srgbClr val="8D89A4">
                    <a:lumMod val="50000"/>
                  </a:srgbClr>
                </a:solidFill>
              </a:rPr>
              <a:t>MI PLATO SALUDABLE</a:t>
            </a:r>
          </a:p>
        </p:txBody>
      </p:sp>
    </p:spTree>
    <p:extLst>
      <p:ext uri="{BB962C8B-B14F-4D97-AF65-F5344CB8AC3E}">
        <p14:creationId xmlns:p14="http://schemas.microsoft.com/office/powerpoint/2010/main" val="332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21 at 8.47.23 AM.png"/>
          <p:cNvPicPr>
            <a:picLocks noChangeAspect="1"/>
          </p:cNvPicPr>
          <p:nvPr/>
        </p:nvPicPr>
        <p:blipFill>
          <a:blip r:embed="rId3" cstate="print"/>
          <a:srcRect/>
          <a:stretch>
            <a:fillRect/>
          </a:stretch>
        </p:blipFill>
        <p:spPr bwMode="auto">
          <a:xfrm>
            <a:off x="0" y="304800"/>
            <a:ext cx="11737116" cy="6248400"/>
          </a:xfrm>
          <a:prstGeom prst="rect">
            <a:avLst/>
          </a:prstGeom>
          <a:noFill/>
          <a:ln w="9525">
            <a:noFill/>
            <a:miter lim="800000"/>
            <a:headEnd/>
            <a:tailEnd/>
          </a:ln>
        </p:spPr>
      </p:pic>
      <p:sp>
        <p:nvSpPr>
          <p:cNvPr id="7" name="Rectangle 6"/>
          <p:cNvSpPr/>
          <p:nvPr/>
        </p:nvSpPr>
        <p:spPr bwMode="gray">
          <a:xfrm>
            <a:off x="8534400" y="228600"/>
            <a:ext cx="3429000" cy="61722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4500" b="1">
                <a:solidFill>
                  <a:srgbClr val="8D89A4">
                    <a:lumMod val="50000"/>
                  </a:srgbClr>
                </a:solidFill>
              </a:rPr>
              <a:t>¡¡Los </a:t>
            </a:r>
            <a:r>
              <a:rPr lang="en-US" sz="4500" b="1" err="1">
                <a:solidFill>
                  <a:srgbClr val="8D89A4">
                    <a:lumMod val="50000"/>
                  </a:srgbClr>
                </a:solidFill>
              </a:rPr>
              <a:t>colores</a:t>
            </a:r>
            <a:r>
              <a:rPr lang="en-US" sz="4500" b="1">
                <a:solidFill>
                  <a:srgbClr val="8D89A4">
                    <a:lumMod val="50000"/>
                  </a:srgbClr>
                </a:solidFill>
              </a:rPr>
              <a:t> </a:t>
            </a:r>
            <a:r>
              <a:rPr lang="en-US" sz="4500" b="1" err="1">
                <a:solidFill>
                  <a:srgbClr val="8D89A4">
                    <a:lumMod val="50000"/>
                  </a:srgbClr>
                </a:solidFill>
              </a:rPr>
              <a:t>importan</a:t>
            </a:r>
            <a:r>
              <a:rPr lang="en-US" sz="4500" b="1">
                <a:solidFill>
                  <a:srgbClr val="8D89A4">
                    <a:lumMod val="50000"/>
                  </a:srgbClr>
                </a:solidFill>
              </a:rPr>
              <a:t> mucho!!</a:t>
            </a:r>
          </a:p>
        </p:txBody>
      </p:sp>
      <p:pic>
        <p:nvPicPr>
          <p:cNvPr id="5" name="Picture 4" descr="Fresh Fruits, Bowls, Fruit Bowls, Heart Shape">
            <a:extLst>
              <a:ext uri="{FF2B5EF4-FFF2-40B4-BE49-F238E27FC236}">
                <a16:creationId xmlns:a16="http://schemas.microsoft.com/office/drawing/2014/main" xmlns="" id="{ABED7E7B-8A0D-CD08-3990-0A41BFFC1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350"/>
            <a:ext cx="12192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xmlns="" id="{B2CB6AD8-88E5-B737-B855-B34F7AD0C43F}"/>
              </a:ext>
            </a:extLst>
          </p:cNvPr>
          <p:cNvSpPr/>
          <p:nvPr/>
        </p:nvSpPr>
        <p:spPr bwMode="gray">
          <a:xfrm>
            <a:off x="305958" y="5791200"/>
            <a:ext cx="11658600" cy="1066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4500" b="1" dirty="0">
                <a:solidFill>
                  <a:srgbClr val="8D89A4">
                    <a:lumMod val="50000"/>
                  </a:srgbClr>
                </a:solidFill>
              </a:rPr>
              <a:t>¡Los colores importan mucho!</a:t>
            </a:r>
          </a:p>
        </p:txBody>
      </p:sp>
    </p:spTree>
    <p:extLst>
      <p:ext uri="{BB962C8B-B14F-4D97-AF65-F5344CB8AC3E}">
        <p14:creationId xmlns:p14="http://schemas.microsoft.com/office/powerpoint/2010/main" val="3101720221"/>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ood, Service, Buffet, Open, Restaurant">
            <a:extLst>
              <a:ext uri="{FF2B5EF4-FFF2-40B4-BE49-F238E27FC236}">
                <a16:creationId xmlns:a16="http://schemas.microsoft.com/office/drawing/2014/main" xmlns="" id="{0894D8BD-F6A6-CBB5-46F7-7DC6C69249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37" b="7271"/>
          <a:stretch/>
        </p:blipFill>
        <p:spPr bwMode="auto">
          <a:xfrm>
            <a:off x="20" y="1"/>
            <a:ext cx="12191980" cy="6786563"/>
          </a:xfrm>
          <a:prstGeom prst="rect">
            <a:avLst/>
          </a:prstGeom>
          <a:solidFill>
            <a:srgbClr val="FFFFFF"/>
          </a:solidFill>
        </p:spPr>
      </p:pic>
      <p:sp>
        <p:nvSpPr>
          <p:cNvPr id="4" name="Rectangle 3">
            <a:extLst>
              <a:ext uri="{FF2B5EF4-FFF2-40B4-BE49-F238E27FC236}">
                <a16:creationId xmlns:a16="http://schemas.microsoft.com/office/drawing/2014/main" xmlns="" id="{75E0A355-FD70-EA71-9C57-DD9FFFF5A108}"/>
              </a:ext>
            </a:extLst>
          </p:cNvPr>
          <p:cNvSpPr/>
          <p:nvPr/>
        </p:nvSpPr>
        <p:spPr bwMode="gray">
          <a:xfrm>
            <a:off x="7987677" y="5105400"/>
            <a:ext cx="4204303" cy="1645069"/>
          </a:xfrm>
          <a:prstGeom prst="rect">
            <a:avLst/>
          </a:prstGeom>
          <a:gradFill>
            <a:gsLst>
              <a:gs pos="37000">
                <a:schemeClr val="tx1">
                  <a:lumMod val="95000"/>
                  <a:alpha val="40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45720" rIns="45720" anchor="b">
            <a:normAutofit lnSpcReduction="10000"/>
          </a:bodyPr>
          <a:lstStyle/>
          <a:p>
            <a:pPr>
              <a:spcBef>
                <a:spcPct val="0"/>
              </a:spcBef>
              <a:spcAft>
                <a:spcPts val="600"/>
              </a:spcAft>
              <a:defRPr/>
            </a:pPr>
            <a:r>
              <a:rPr lang="es-MX" sz="5400" b="1" spc="-300" dirty="0">
                <a:solidFill>
                  <a:prstClr val="black">
                    <a:lumMod val="75000"/>
                    <a:lumOff val="25000"/>
                  </a:prstClr>
                </a:solidFill>
                <a:latin typeface="Franklin Gothic Book"/>
              </a:rPr>
              <a:t>¡Evite las tentaciones!</a:t>
            </a:r>
          </a:p>
        </p:txBody>
      </p:sp>
    </p:spTree>
    <p:extLst>
      <p:ext uri="{BB962C8B-B14F-4D97-AF65-F5344CB8AC3E}">
        <p14:creationId xmlns:p14="http://schemas.microsoft.com/office/powerpoint/2010/main" val="359650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Simplifique sus </a:t>
            </a:r>
            <a:br>
              <a:rPr lang="es-MX" sz="5500" b="1" dirty="0">
                <a:solidFill>
                  <a:srgbClr val="8D89A4">
                    <a:lumMod val="50000"/>
                  </a:srgbClr>
                </a:solidFill>
              </a:rPr>
            </a:br>
            <a:r>
              <a:rPr lang="es-MX" sz="5500" b="1" dirty="0">
                <a:solidFill>
                  <a:srgbClr val="8D89A4">
                    <a:lumMod val="50000"/>
                  </a:srgbClr>
                </a:solidFill>
              </a:rPr>
              <a:t>“snacks” o meriendas</a:t>
            </a:r>
            <a:endParaRPr lang="es-MX" sz="4000" b="1" dirty="0">
              <a:solidFill>
                <a:srgbClr val="8D89A4">
                  <a:lumMod val="50000"/>
                </a:srgbClr>
              </a:solidFill>
            </a:endParaRPr>
          </a:p>
        </p:txBody>
      </p:sp>
      <p:pic>
        <p:nvPicPr>
          <p:cNvPr id="81924" name="Picture 4" descr="Healthy Snacks: 10 Power Food Combos"/>
          <p:cNvPicPr>
            <a:picLocks noChangeAspect="1" noChangeArrowheads="1"/>
          </p:cNvPicPr>
          <p:nvPr/>
        </p:nvPicPr>
        <p:blipFill>
          <a:blip r:embed="rId3" cstate="print"/>
          <a:srcRect/>
          <a:stretch>
            <a:fillRect/>
          </a:stretch>
        </p:blipFill>
        <p:spPr bwMode="auto">
          <a:xfrm>
            <a:off x="336344" y="-838200"/>
            <a:ext cx="4110730" cy="7696200"/>
          </a:xfrm>
          <a:prstGeom prst="rect">
            <a:avLst/>
          </a:prstGeom>
          <a:noFill/>
        </p:spPr>
      </p:pic>
    </p:spTree>
    <p:extLst>
      <p:ext uri="{BB962C8B-B14F-4D97-AF65-F5344CB8AC3E}">
        <p14:creationId xmlns:p14="http://schemas.microsoft.com/office/powerpoint/2010/main" val="1257925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gray">
          <a:xfrm>
            <a:off x="5334000" y="685800"/>
            <a:ext cx="6400800" cy="54864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Batallamos porque comemos la comida equivocada</a:t>
            </a:r>
            <a:endParaRPr lang="es-MX" sz="4000" b="1" dirty="0">
              <a:solidFill>
                <a:srgbClr val="8D89A4">
                  <a:lumMod val="50000"/>
                </a:srgbClr>
              </a:solidFill>
            </a:endParaRPr>
          </a:p>
        </p:txBody>
      </p:sp>
      <p:pic>
        <p:nvPicPr>
          <p:cNvPr id="65537" name="Picture 1"/>
          <p:cNvPicPr>
            <a:picLocks noChangeAspect="1" noChangeArrowheads="1"/>
          </p:cNvPicPr>
          <p:nvPr/>
        </p:nvPicPr>
        <p:blipFill>
          <a:blip r:embed="rId3" cstate="print"/>
          <a:srcRect/>
          <a:stretch>
            <a:fillRect/>
          </a:stretch>
        </p:blipFill>
        <p:spPr bwMode="auto">
          <a:xfrm>
            <a:off x="609600" y="84137"/>
            <a:ext cx="4525963" cy="6697663"/>
          </a:xfrm>
          <a:prstGeom prst="rect">
            <a:avLst/>
          </a:prstGeom>
          <a:noFill/>
          <a:ln w="9525">
            <a:noFill/>
            <a:miter lim="800000"/>
            <a:headEnd/>
            <a:tailEnd/>
          </a:ln>
          <a:effectLst/>
        </p:spPr>
      </p:pic>
    </p:spTree>
    <p:extLst>
      <p:ext uri="{BB962C8B-B14F-4D97-AF65-F5344CB8AC3E}">
        <p14:creationId xmlns:p14="http://schemas.microsoft.com/office/powerpoint/2010/main" val="197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ress, Burnout, Man, Person, Events">
            <a:extLst>
              <a:ext uri="{FF2B5EF4-FFF2-40B4-BE49-F238E27FC236}">
                <a16:creationId xmlns:a16="http://schemas.microsoft.com/office/drawing/2014/main" xmlns="" id="{13916EDA-98B0-2E06-9597-5D36A6F51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786"/>
            <a:ext cx="12208042" cy="6821214"/>
          </a:xfrm>
          <a:prstGeom prst="rect">
            <a:avLst/>
          </a:prstGeom>
          <a:noFill/>
          <a:extLst>
            <a:ext uri="{909E8E84-426E-40DD-AFC4-6F175D3DCCD1}">
              <a14:hiddenFill xmlns:a14="http://schemas.microsoft.com/office/drawing/2010/main">
                <a:solidFill>
                  <a:srgbClr val="FFFFFF"/>
                </a:solidFill>
              </a14:hiddenFill>
            </a:ext>
          </a:extLst>
        </p:spPr>
      </p:pic>
      <p:sp>
        <p:nvSpPr>
          <p:cNvPr id="27650" name="Title 1"/>
          <p:cNvSpPr>
            <a:spLocks noGrp="1"/>
          </p:cNvSpPr>
          <p:nvPr>
            <p:ph type="title"/>
          </p:nvPr>
        </p:nvSpPr>
        <p:spPr/>
        <p:txBody>
          <a:bodyPr/>
          <a:lstStyle/>
          <a:p>
            <a:pPr eaLnBrk="1" hangingPunct="1"/>
            <a:r>
              <a:rPr lang="en-US">
                <a:ea typeface="ＭＳ Ｐゴシック" pitchFamily="34" charset="-128"/>
              </a:rPr>
              <a:t> </a:t>
            </a:r>
          </a:p>
        </p:txBody>
      </p:sp>
      <p:sp>
        <p:nvSpPr>
          <p:cNvPr id="7" name="Rectangle 6"/>
          <p:cNvSpPr/>
          <p:nvPr/>
        </p:nvSpPr>
        <p:spPr bwMode="gray">
          <a:xfrm>
            <a:off x="0" y="5368834"/>
            <a:ext cx="12923521" cy="1489166"/>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srgbClr val="8D89A4">
                    <a:lumMod val="50000"/>
                  </a:srgbClr>
                </a:solidFill>
              </a:rPr>
              <a:t>Cuidado con el peso emocional</a:t>
            </a:r>
          </a:p>
        </p:txBody>
      </p:sp>
      <p:sp>
        <p:nvSpPr>
          <p:cNvPr id="6" name="Title 1">
            <a:extLst>
              <a:ext uri="{FF2B5EF4-FFF2-40B4-BE49-F238E27FC236}">
                <a16:creationId xmlns:a16="http://schemas.microsoft.com/office/drawing/2014/main" xmlns="" id="{0D524AF1-B998-D413-604A-90C0E602CDDE}"/>
              </a:ext>
            </a:extLst>
          </p:cNvPr>
          <p:cNvSpPr txBox="1">
            <a:spLocks/>
          </p:cNvSpPr>
          <p:nvPr/>
        </p:nvSpPr>
        <p:spPr>
          <a:xfrm>
            <a:off x="609600" y="274638"/>
            <a:ext cx="99568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solidFill>
                  <a:prstClr val="white"/>
                </a:solidFill>
                <a:ea typeface="ＭＳ Ｐゴシック" pitchFamily="34" charset="-128"/>
              </a:rPr>
              <a:t> </a:t>
            </a:r>
          </a:p>
        </p:txBody>
      </p:sp>
    </p:spTree>
    <p:extLst>
      <p:ext uri="{BB962C8B-B14F-4D97-AF65-F5344CB8AC3E}">
        <p14:creationId xmlns:p14="http://schemas.microsoft.com/office/powerpoint/2010/main" val="2902164185"/>
      </p:ext>
    </p:extLst>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5" descr="Row of seated people clapping hands at work event">
            <a:extLst>
              <a:ext uri="{FF2B5EF4-FFF2-40B4-BE49-F238E27FC236}">
                <a16:creationId xmlns:a16="http://schemas.microsoft.com/office/drawing/2014/main" xmlns="" id="{21554D62-FE59-9879-9841-546A60A8DDA0}"/>
              </a:ext>
            </a:extLst>
          </p:cNvPr>
          <p:cNvPicPr>
            <a:picLocks noChangeAspect="1"/>
          </p:cNvPicPr>
          <p:nvPr/>
        </p:nvPicPr>
        <p:blipFill>
          <a:blip r:embed="rId3" cstate="print">
            <a:extLst>
              <a:ext uri="{28A0092B-C50C-407E-A947-70E740481C1C}">
                <a14:useLocalDpi xmlns:a14="http://schemas.microsoft.com/office/drawing/2010/main" val="0"/>
              </a:ext>
            </a:extLst>
          </a:blip>
          <a:srcRect t="8252" b="8252"/>
          <a:stretch>
            <a:fillRect/>
          </a:stretch>
        </p:blipFill>
        <p:spPr>
          <a:xfrm>
            <a:off x="0" y="0"/>
            <a:ext cx="12192000" cy="6858000"/>
          </a:xfrm>
          <a:prstGeom prst="rect">
            <a:avLst/>
          </a:prstGeom>
          <a:solidFill>
            <a:schemeClr val="tx1">
              <a:lumMod val="75000"/>
              <a:lumOff val="25000"/>
            </a:schemeClr>
          </a:solidFill>
        </p:spPr>
      </p:pic>
      <p:sp>
        <p:nvSpPr>
          <p:cNvPr id="32" name="Rectangle 31">
            <a:extLst>
              <a:ext uri="{FF2B5EF4-FFF2-40B4-BE49-F238E27FC236}">
                <a16:creationId xmlns:a16="http://schemas.microsoft.com/office/drawing/2014/main" xmlns="" id="{A851B3CA-790D-465D-9B97-AA9876E357B9}"/>
              </a:ext>
              <a:ext uri="{C183D7F6-B498-43B3-948B-1728B52AA6E4}">
                <adec:decorative xmlns:adec="http://schemas.microsoft.com/office/drawing/2017/decorative" xmlns="" val="1"/>
              </a:ext>
            </a:extLst>
          </p:cNvPr>
          <p:cNvSpPr/>
          <p:nvPr/>
        </p:nvSpPr>
        <p:spPr>
          <a:xfrm>
            <a:off x="63995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8468F2B1-EF8F-4772-ADA1-4195B20EBA74}"/>
              </a:ext>
            </a:extLst>
          </p:cNvPr>
          <p:cNvSpPr>
            <a:spLocks noGrp="1"/>
          </p:cNvSpPr>
          <p:nvPr>
            <p:ph type="ctrTitle"/>
          </p:nvPr>
        </p:nvSpPr>
        <p:spPr bwMode="gray"/>
        <p:txBody>
          <a:bodyPr>
            <a:normAutofit fontScale="90000"/>
          </a:bodyPr>
          <a:lstStyle/>
          <a:p>
            <a:r>
              <a:rPr lang="es-MX" dirty="0"/>
              <a:t>¡Gracias por estar con nosotros!</a:t>
            </a:r>
          </a:p>
        </p:txBody>
      </p:sp>
      <p:cxnSp>
        <p:nvCxnSpPr>
          <p:cNvPr id="16" name="Straight Connector 15">
            <a:extLst>
              <a:ext uri="{FF2B5EF4-FFF2-40B4-BE49-F238E27FC236}">
                <a16:creationId xmlns:a16="http://schemas.microsoft.com/office/drawing/2014/main" xmlns="" id="{F3753AF9-461F-4049-BB9D-621E76A51470}"/>
              </a:ext>
              <a:ext uri="{C183D7F6-B498-43B3-948B-1728B52AA6E4}">
                <adec:decorative xmlns:adec="http://schemas.microsoft.com/office/drawing/2017/decorative" xmlns=""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0480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a:bodyPr>
          <a:lstStyle/>
          <a:p>
            <a:pPr algn="ctr"/>
            <a:r>
              <a:rPr lang="en-US" sz="25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Referencias</a:t>
            </a:r>
            <a:endParaRPr lang="en-US" sz="2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p:cNvSpPr>
            <a:spLocks noGrp="1"/>
          </p:cNvSpPr>
          <p:nvPr>
            <p:ph type="sldNum" sz="quarter" idx="11"/>
          </p:nvPr>
        </p:nvSpPr>
        <p:spPr/>
        <p:txBody>
          <a:bodyPr/>
          <a:lstStyle/>
          <a:p>
            <a:fld id="{4B73C415-D670-4716-A5EC-CC4D52CA2BAC}" type="slidenum">
              <a:rPr lang="en-US" sz="1500" smtClean="0">
                <a:solidFill>
                  <a:prstClr val="black"/>
                </a:solidFill>
                <a:latin typeface="Tahoma" panose="020B0604030504040204" pitchFamily="34" charset="0"/>
                <a:ea typeface="Tahoma" panose="020B0604030504040204" pitchFamily="34" charset="0"/>
                <a:cs typeface="Tahoma" panose="020B0604030504040204" pitchFamily="34" charset="0"/>
              </a:rPr>
              <a:pPr/>
              <a:t>78</a:t>
            </a:fld>
            <a:endParaRPr lang="en-US" sz="15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0" y="6511637"/>
            <a:ext cx="12192001" cy="34636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09600" y="1417320"/>
            <a:ext cx="11070566" cy="3093154"/>
          </a:xfrm>
          <a:prstGeom prst="rect">
            <a:avLst/>
          </a:prstGeom>
          <a:noFill/>
        </p:spPr>
        <p:txBody>
          <a:bodyPr wrap="square" rtlCol="0">
            <a:spAutoFit/>
          </a:bodyPr>
          <a:lstStyle/>
          <a:p>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Banday</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M. Z., Sameer, A. S., &amp;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Nissar</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S. (2020). Pathophysiology of diabetes: An overview. Avicenna journal of medicine, 10(4), 174–188.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Ley, S. H., </a:t>
            </a:r>
            <a:r>
              <a:rPr lang="en-US" sz="1500" dirty="0" err="1">
                <a:solidFill>
                  <a:prstClr val="black"/>
                </a:solidFill>
                <a:latin typeface="Tahoma" panose="020B0604030504040204" pitchFamily="34" charset="0"/>
                <a:ea typeface="Tahoma" panose="020B0604030504040204" pitchFamily="34" charset="0"/>
                <a:cs typeface="Tahoma" panose="020B0604030504040204" pitchFamily="34" charset="0"/>
              </a:rPr>
              <a:t>Hamdy</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 O., Mohan, V., &amp; Hu, F. B. (2014). Prevention and management of type 2 diabetes: dietary components and nutritional strategies. Lancet (London, England), 383(9933), 1999–2007.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Nuttall F. Q. (2015). Body Mass Index: Obesity, BMI, and Health: A Critical Review. Nutrition today, 50(3), 117–128.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Sami, W., Ansari, T., Butt, N. S., &amp; Hamid, M. (2017). Effect of diet on type 2 diabetes mellitus: A review. International journal of health sciences, 11(2), 65–71. </a:t>
            </a:r>
          </a:p>
          <a:p>
            <a:endPar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endParaRPr>
          </a:p>
          <a:p>
            <a:r>
              <a:rPr lang="en-US" sz="15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500" dirty="0">
                <a:solidFill>
                  <a:prstClr val="black"/>
                </a:solidFill>
                <a:latin typeface="Tahoma" panose="020B0604030504040204" pitchFamily="34" charset="0"/>
                <a:ea typeface="Tahoma" panose="020B0604030504040204" pitchFamily="34" charset="0"/>
                <a:cs typeface="Tahoma" panose="020B0604030504040204" pitchFamily="34" charset="0"/>
              </a:rPr>
              <a:t>Understanding blood pressure readings. (2018, May 21). www.heart.org. Last accessed September 15, 2022. https://www.heart.org/en/health-topics/high-blood-pressure/understanding-blood-pressure-readings </a:t>
            </a:r>
          </a:p>
        </p:txBody>
      </p:sp>
      <p:sp>
        <p:nvSpPr>
          <p:cNvPr id="2" name="Rectangle 1"/>
          <p:cNvSpPr/>
          <p:nvPr/>
        </p:nvSpPr>
        <p:spPr>
          <a:xfrm>
            <a:off x="0" y="6511637"/>
            <a:ext cx="12192000" cy="346364"/>
          </a:xfrm>
          <a:prstGeom prst="rect">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6468829"/>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xmlns="" id="{BA160141-042F-4099-856C-C1D62E0FF551}"/>
              </a:ext>
            </a:extLst>
          </p:cNvPr>
          <p:cNvSpPr>
            <a:spLocks noGrp="1"/>
          </p:cNvSpPr>
          <p:nvPr>
            <p:ph type="ctrTitle"/>
          </p:nvPr>
        </p:nvSpPr>
        <p:spPr>
          <a:xfrm>
            <a:off x="965200" y="4428318"/>
            <a:ext cx="8508512" cy="1274076"/>
          </a:xfrm>
        </p:spPr>
        <p:txBody>
          <a:bodyPr vert="horz" lIns="91440" tIns="45720" rIns="91440" bIns="45720" rtlCol="0" anchor="b">
            <a:normAutofit/>
          </a:bodyPr>
          <a:lstStyle/>
          <a:p>
            <a:r>
              <a:rPr lang="es-MX" sz="4200" kern="1200" dirty="0">
                <a:solidFill>
                  <a:schemeClr val="tx1"/>
                </a:solidFill>
                <a:latin typeface="+mj-lt"/>
                <a:ea typeface="+mj-ea"/>
                <a:cs typeface="+mj-cs"/>
              </a:rPr>
              <a:t>Complicaciones </a:t>
            </a:r>
            <a:br>
              <a:rPr lang="es-MX" sz="4200" kern="1200" dirty="0">
                <a:solidFill>
                  <a:schemeClr val="tx1"/>
                </a:solidFill>
                <a:latin typeface="+mj-lt"/>
                <a:ea typeface="+mj-ea"/>
                <a:cs typeface="+mj-cs"/>
              </a:rPr>
            </a:br>
            <a:r>
              <a:rPr lang="es-MX" sz="4200" kern="1200" dirty="0">
                <a:solidFill>
                  <a:schemeClr val="tx1"/>
                </a:solidFill>
                <a:latin typeface="+mj-lt"/>
                <a:ea typeface="+mj-ea"/>
                <a:cs typeface="+mj-cs"/>
              </a:rPr>
              <a:t>y Diabetes</a:t>
            </a:r>
          </a:p>
        </p:txBody>
      </p:sp>
      <p:sp>
        <p:nvSpPr>
          <p:cNvPr id="4" name="Subtitle 3">
            <a:extLst>
              <a:ext uri="{FF2B5EF4-FFF2-40B4-BE49-F238E27FC236}">
                <a16:creationId xmlns:a16="http://schemas.microsoft.com/office/drawing/2014/main" xmlns="" id="{16927789-AB79-45FF-A6A9-38E9E5E861E9}"/>
              </a:ext>
            </a:extLst>
          </p:cNvPr>
          <p:cNvSpPr>
            <a:spLocks noGrp="1"/>
          </p:cNvSpPr>
          <p:nvPr>
            <p:ph type="subTitle" idx="1"/>
          </p:nvPr>
        </p:nvSpPr>
        <p:spPr>
          <a:xfrm>
            <a:off x="965200" y="5694745"/>
            <a:ext cx="2411046" cy="994212"/>
          </a:xfrm>
        </p:spPr>
        <p:txBody>
          <a:bodyPr vert="horz" lIns="91440" tIns="45720" rIns="91440" bIns="45720" rtlCol="0" anchor="t">
            <a:noAutofit/>
          </a:bodyPr>
          <a:lstStyle/>
          <a:p>
            <a:pPr>
              <a:lnSpc>
                <a:spcPct val="100000"/>
              </a:lnSpc>
              <a:spcBef>
                <a:spcPts val="0"/>
              </a:spcBef>
            </a:pPr>
            <a:endParaRPr lang="en-US" sz="3000" kern="1200" dirty="0">
              <a:solidFill>
                <a:schemeClr val="tx1"/>
              </a:solidFill>
              <a:latin typeface="+mn-lt"/>
              <a:ea typeface="+mn-ea"/>
              <a:cs typeface="+mn-cs"/>
            </a:endParaRPr>
          </a:p>
          <a:p>
            <a:pPr>
              <a:lnSpc>
                <a:spcPct val="100000"/>
              </a:lnSpc>
              <a:spcBef>
                <a:spcPts val="0"/>
              </a:spcBef>
            </a:pPr>
            <a:r>
              <a:rPr lang="es-MX" sz="3000" kern="1200" dirty="0">
                <a:solidFill>
                  <a:schemeClr val="tx1"/>
                </a:solidFill>
                <a:latin typeface="+mn-lt"/>
                <a:ea typeface="+mn-ea"/>
                <a:cs typeface="+mn-cs"/>
              </a:rPr>
              <a:t>Mes</a:t>
            </a:r>
            <a:r>
              <a:rPr lang="en-US" sz="3000" kern="1200" dirty="0">
                <a:solidFill>
                  <a:schemeClr val="tx1"/>
                </a:solidFill>
                <a:latin typeface="+mn-lt"/>
                <a:ea typeface="+mn-ea"/>
                <a:cs typeface="+mn-cs"/>
              </a:rPr>
              <a:t> 4</a:t>
            </a:r>
            <a:endParaRPr lang="en-US" sz="3000" kern="1200" dirty="0">
              <a:solidFill>
                <a:schemeClr val="tx1"/>
              </a:solidFill>
              <a:latin typeface="+mn-lt"/>
              <a:cs typeface="Calibri" panose="020F0502020204030204"/>
            </a:endParaRPr>
          </a:p>
        </p:txBody>
      </p:sp>
      <p:pic>
        <p:nvPicPr>
          <p:cNvPr id="13" name="Picture 13" descr="A picture containing man, person, looking, front&#10;&#10;Description generated with very high confidence">
            <a:extLst>
              <a:ext uri="{FF2B5EF4-FFF2-40B4-BE49-F238E27FC236}">
                <a16:creationId xmlns:a16="http://schemas.microsoft.com/office/drawing/2014/main" xmlns="" id="{111FD1A5-B9A0-49D2-AA9A-C5352E65CD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2712" y="10"/>
            <a:ext cx="4569288" cy="4224518"/>
          </a:xfrm>
          <a:prstGeom prst="rect">
            <a:avLst/>
          </a:prstGeom>
        </p:spPr>
      </p:pic>
      <p:sp>
        <p:nvSpPr>
          <p:cNvPr id="7" name="Rectangle 6">
            <a:extLst>
              <a:ext uri="{FF2B5EF4-FFF2-40B4-BE49-F238E27FC236}">
                <a16:creationId xmlns:a16="http://schemas.microsoft.com/office/drawing/2014/main" xmlns="" id="{432C84AD-44F1-45D1-9F68-3FDC756E5C73}"/>
              </a:ext>
              <a:ext uri="{C183D7F6-B498-43B3-948B-1728B52AA6E4}">
                <adec:decorative xmlns:adec="http://schemas.microsoft.com/office/drawing/2017/decorative" xmlns="" val="1"/>
              </a:ext>
            </a:extLst>
          </p:cNvPr>
          <p:cNvSpPr/>
          <p:nvPr/>
        </p:nvSpPr>
        <p:spPr>
          <a:xfrm>
            <a:off x="408650" y="3386488"/>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Rectangle 6">
            <a:extLst>
              <a:ext uri="{FF2B5EF4-FFF2-40B4-BE49-F238E27FC236}">
                <a16:creationId xmlns:a16="http://schemas.microsoft.com/office/drawing/2014/main" xmlns="" id="{8442E937-7F5A-4CF2-98BD-C9CF5F2B4DDE}"/>
              </a:ext>
              <a:ext uri="{C183D7F6-B498-43B3-948B-1728B52AA6E4}">
                <adec:decorative xmlns:adec="http://schemas.microsoft.com/office/drawing/2017/decorative" xmlns="" val="1"/>
              </a:ext>
            </a:extLst>
          </p:cNvPr>
          <p:cNvSpPr/>
          <p:nvPr/>
        </p:nvSpPr>
        <p:spPr>
          <a:xfrm flipV="1">
            <a:off x="408650" y="404285"/>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4" descr="Fresh Fruits, Bowls, Fruit Bowls, Heart Shape">
            <a:extLst>
              <a:ext uri="{FF2B5EF4-FFF2-40B4-BE49-F238E27FC236}">
                <a16:creationId xmlns:a16="http://schemas.microsoft.com/office/drawing/2014/main" xmlns="" id="{85B2B661-19FA-CFBD-04D4-CE9FB1D8958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5307"/>
            <a:ext cx="7622712" cy="4279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462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orway to cells.jpg"/>
          <p:cNvPicPr>
            <a:picLocks noChangeAspect="1"/>
          </p:cNvPicPr>
          <p:nvPr/>
        </p:nvPicPr>
        <p:blipFill>
          <a:blip r:embed="rId3" cstate="print"/>
          <a:stretch>
            <a:fillRect/>
          </a:stretch>
        </p:blipFill>
        <p:spPr>
          <a:xfrm>
            <a:off x="804862" y="358774"/>
            <a:ext cx="10565956" cy="5622926"/>
          </a:xfrm>
          <a:prstGeom prst="rect">
            <a:avLst/>
          </a:prstGeom>
        </p:spPr>
      </p:pic>
    </p:spTree>
    <p:extLst>
      <p:ext uri="{BB962C8B-B14F-4D97-AF65-F5344CB8AC3E}">
        <p14:creationId xmlns:p14="http://schemas.microsoft.com/office/powerpoint/2010/main" val="3745170393"/>
      </p:ext>
    </p:extLst>
  </p:cSld>
  <p:clrMapOvr>
    <a:masterClrMapping/>
  </p:clrMapOvr>
  <mc:AlternateContent xmlns:mc="http://schemas.openxmlformats.org/markup-compatibility/2006" xmlns:p14="http://schemas.microsoft.com/office/powerpoint/2010/main">
    <mc:Choice Requires="p14">
      <p:transition spd="slow" p14:dur="2000" advTm="75412"/>
    </mc:Choice>
    <mc:Fallback xmlns="">
      <p:transition spd="slow" advTm="75412"/>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1" descr="A picture containing outdoor, man, person, board&#10;&#10;Description generated with very high confidence">
            <a:extLst>
              <a:ext uri="{FF2B5EF4-FFF2-40B4-BE49-F238E27FC236}">
                <a16:creationId xmlns:a16="http://schemas.microsoft.com/office/drawing/2014/main" xmlns="" id="{42943AF8-A6BE-46D1-9098-D26F3E9E417F}"/>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16"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3" name="Title 2">
            <a:extLst>
              <a:ext uri="{FF2B5EF4-FFF2-40B4-BE49-F238E27FC236}">
                <a16:creationId xmlns:a16="http://schemas.microsoft.com/office/drawing/2014/main" xmlns="" id="{CB30CAF2-B75B-4257-9158-57F728937CE3}"/>
              </a:ext>
            </a:extLst>
          </p:cNvPr>
          <p:cNvSpPr>
            <a:spLocks noGrp="1"/>
          </p:cNvSpPr>
          <p:nvPr>
            <p:ph type="ctrTitle"/>
          </p:nvPr>
        </p:nvSpPr>
        <p:spPr>
          <a:xfrm>
            <a:off x="8022021" y="3231931"/>
            <a:ext cx="3852041" cy="1834056"/>
          </a:xfrm>
        </p:spPr>
        <p:txBody>
          <a:bodyPr vert="horz" lIns="91440" tIns="45720" rIns="91440" bIns="45720" rtlCol="0" anchor="b">
            <a:normAutofit/>
          </a:bodyPr>
          <a:lstStyle/>
          <a:p>
            <a:pPr algn="ctr"/>
            <a:r>
              <a:rPr lang="en-US" sz="4000">
                <a:solidFill>
                  <a:schemeClr val="tx1"/>
                </a:solidFill>
              </a:rPr>
              <a:t>¿Cómo se ha sentido?</a:t>
            </a:r>
          </a:p>
        </p:txBody>
      </p:sp>
      <p:cxnSp>
        <p:nvCxnSpPr>
          <p:cNvPr id="18" name="Straight Connector 16">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511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descr="Picture Placeholder">
            <a:extLst>
              <a:ext uri="{FF2B5EF4-FFF2-40B4-BE49-F238E27FC236}">
                <a16:creationId xmlns:a16="http://schemas.microsoft.com/office/drawing/2014/main" xmlns="" id="{B6D8D491-92D5-4337-BEB1-FCB3EB42F01F}"/>
              </a:ext>
            </a:extLst>
          </p:cNvPr>
          <p:cNvGrpSpPr/>
          <p:nvPr/>
        </p:nvGrpSpPr>
        <p:grpSpPr>
          <a:xfrm>
            <a:off x="323999" y="323998"/>
            <a:ext cx="4320000" cy="6120000"/>
            <a:chOff x="180000" y="180000"/>
            <a:chExt cx="4330700" cy="6292683"/>
          </a:xfrm>
        </p:grpSpPr>
        <p:sp>
          <p:nvSpPr>
            <p:cNvPr id="74" name="Rectangle 6">
              <a:extLst>
                <a:ext uri="{FF2B5EF4-FFF2-40B4-BE49-F238E27FC236}">
                  <a16:creationId xmlns:a16="http://schemas.microsoft.com/office/drawing/2014/main" xmlns="" id="{B8F9FC5C-E147-4E48-832E-5E7D4F0060C2}"/>
                </a:ext>
                <a:ext uri="{C183D7F6-B498-43B3-948B-1728B52AA6E4}">
                  <adec:decorative xmlns:adec="http://schemas.microsoft.com/office/drawing/2017/decorative" xmlns="" val="1"/>
                </a:ext>
              </a:extLst>
            </p:cNvPr>
            <p:cNvSpPr/>
            <p:nvPr/>
          </p:nvSpPr>
          <p:spPr>
            <a:xfrm>
              <a:off x="180000" y="6290249"/>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sp>
          <p:nvSpPr>
            <p:cNvPr id="75" name="Rectangle 6">
              <a:extLst>
                <a:ext uri="{FF2B5EF4-FFF2-40B4-BE49-F238E27FC236}">
                  <a16:creationId xmlns:a16="http://schemas.microsoft.com/office/drawing/2014/main" xmlns="" id="{3817EB80-63DB-4AF9-B1C2-7A558E6371C9}"/>
                </a:ext>
                <a:ext uri="{C183D7F6-B498-43B3-948B-1728B52AA6E4}">
                  <adec:decorative xmlns:adec="http://schemas.microsoft.com/office/drawing/2017/decorative" xmlns="" val="1"/>
                </a:ext>
              </a:extLst>
            </p:cNvPr>
            <p:cNvSpPr/>
            <p:nvPr/>
          </p:nvSpPr>
          <p:spPr>
            <a:xfrm flipV="1">
              <a:off x="180000" y="180000"/>
              <a:ext cx="4330700" cy="182434"/>
            </a:xfrm>
            <a:custGeom>
              <a:avLst/>
              <a:gdLst>
                <a:gd name="connsiteX0" fmla="*/ 0 w 4330700"/>
                <a:gd name="connsiteY0" fmla="*/ 0 h 588834"/>
                <a:gd name="connsiteX1" fmla="*/ 4330700 w 4330700"/>
                <a:gd name="connsiteY1" fmla="*/ 0 h 588834"/>
                <a:gd name="connsiteX2" fmla="*/ 4330700 w 4330700"/>
                <a:gd name="connsiteY2" fmla="*/ 588834 h 588834"/>
                <a:gd name="connsiteX3" fmla="*/ 0 w 4330700"/>
                <a:gd name="connsiteY3" fmla="*/ 588834 h 588834"/>
                <a:gd name="connsiteX4" fmla="*/ 0 w 4330700"/>
                <a:gd name="connsiteY4" fmla="*/ 0 h 588834"/>
                <a:gd name="connsiteX0" fmla="*/ 4330700 w 4422140"/>
                <a:gd name="connsiteY0" fmla="*/ 0 h 588834"/>
                <a:gd name="connsiteX1" fmla="*/ 4330700 w 4422140"/>
                <a:gd name="connsiteY1" fmla="*/ 588834 h 588834"/>
                <a:gd name="connsiteX2" fmla="*/ 0 w 4422140"/>
                <a:gd name="connsiteY2" fmla="*/ 588834 h 588834"/>
                <a:gd name="connsiteX3" fmla="*/ 0 w 4422140"/>
                <a:gd name="connsiteY3" fmla="*/ 0 h 588834"/>
                <a:gd name="connsiteX4" fmla="*/ 4422140 w 4422140"/>
                <a:gd name="connsiteY4" fmla="*/ 91440 h 588834"/>
                <a:gd name="connsiteX0" fmla="*/ 4330700 w 4330700"/>
                <a:gd name="connsiteY0" fmla="*/ 0 h 588834"/>
                <a:gd name="connsiteX1" fmla="*/ 4330700 w 4330700"/>
                <a:gd name="connsiteY1" fmla="*/ 588834 h 588834"/>
                <a:gd name="connsiteX2" fmla="*/ 0 w 4330700"/>
                <a:gd name="connsiteY2" fmla="*/ 588834 h 588834"/>
                <a:gd name="connsiteX3" fmla="*/ 0 w 4330700"/>
                <a:gd name="connsiteY3" fmla="*/ 0 h 588834"/>
              </a:gdLst>
              <a:ahLst/>
              <a:cxnLst>
                <a:cxn ang="0">
                  <a:pos x="connsiteX0" y="connsiteY0"/>
                </a:cxn>
                <a:cxn ang="0">
                  <a:pos x="connsiteX1" y="connsiteY1"/>
                </a:cxn>
                <a:cxn ang="0">
                  <a:pos x="connsiteX2" y="connsiteY2"/>
                </a:cxn>
                <a:cxn ang="0">
                  <a:pos x="connsiteX3" y="connsiteY3"/>
                </a:cxn>
              </a:cxnLst>
              <a:rect l="l" t="t" r="r" b="b"/>
              <a:pathLst>
                <a:path w="4330700" h="588834">
                  <a:moveTo>
                    <a:pt x="4330700" y="0"/>
                  </a:moveTo>
                  <a:lnTo>
                    <a:pt x="4330700" y="588834"/>
                  </a:lnTo>
                  <a:lnTo>
                    <a:pt x="0" y="588834"/>
                  </a:lnTo>
                  <a:lnTo>
                    <a:pt x="0" y="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prstClr val="white"/>
                </a:solidFill>
              </a:endParaRPr>
            </a:p>
          </p:txBody>
        </p:sp>
      </p:grpSp>
      <p:sp>
        <p:nvSpPr>
          <p:cNvPr id="37" name="Title 36">
            <a:extLst>
              <a:ext uri="{FF2B5EF4-FFF2-40B4-BE49-F238E27FC236}">
                <a16:creationId xmlns:a16="http://schemas.microsoft.com/office/drawing/2014/main" xmlns="" id="{4B1315E4-875E-4E7A-B7C4-CC242E88305E}"/>
              </a:ext>
            </a:extLst>
          </p:cNvPr>
          <p:cNvSpPr>
            <a:spLocks noGrp="1"/>
          </p:cNvSpPr>
          <p:nvPr>
            <p:ph type="title"/>
          </p:nvPr>
        </p:nvSpPr>
        <p:spPr>
          <a:xfrm>
            <a:off x="5111900" y="958815"/>
            <a:ext cx="6660100" cy="432000"/>
          </a:xfrm>
        </p:spPr>
        <p:txBody>
          <a:bodyPr>
            <a:normAutofit fontScale="90000"/>
          </a:bodyPr>
          <a:lstStyle/>
          <a:p>
            <a:r>
              <a:rPr lang="es-MX" dirty="0"/>
              <a:t>¡Siga revisando sus niveles de glucosa!</a:t>
            </a:r>
          </a:p>
        </p:txBody>
      </p:sp>
      <p:sp>
        <p:nvSpPr>
          <p:cNvPr id="41" name="Text Placeholder 40">
            <a:extLst>
              <a:ext uri="{FF2B5EF4-FFF2-40B4-BE49-F238E27FC236}">
                <a16:creationId xmlns:a16="http://schemas.microsoft.com/office/drawing/2014/main" xmlns="" id="{86C7F081-0447-467E-A32F-6B62B2A8E22E}"/>
              </a:ext>
            </a:extLst>
          </p:cNvPr>
          <p:cNvSpPr>
            <a:spLocks noGrp="1"/>
          </p:cNvSpPr>
          <p:nvPr>
            <p:ph type="body" sz="quarter" idx="35"/>
          </p:nvPr>
        </p:nvSpPr>
        <p:spPr/>
        <p:txBody>
          <a:bodyPr vert="horz" lIns="0" tIns="0" rIns="0" bIns="0" rtlCol="0" anchor="t">
            <a:noAutofit/>
          </a:bodyPr>
          <a:lstStyle/>
          <a:p>
            <a:r>
              <a:rPr lang="es-MX" sz="5000" dirty="0"/>
              <a:t>80-100</a:t>
            </a:r>
            <a:endParaRPr lang="es-MX" sz="5000" dirty="0">
              <a:cs typeface="Calibri"/>
            </a:endParaRPr>
          </a:p>
        </p:txBody>
      </p:sp>
      <p:sp>
        <p:nvSpPr>
          <p:cNvPr id="42" name="Text Placeholder 41">
            <a:extLst>
              <a:ext uri="{FF2B5EF4-FFF2-40B4-BE49-F238E27FC236}">
                <a16:creationId xmlns:a16="http://schemas.microsoft.com/office/drawing/2014/main" xmlns="" id="{463E1EDF-5BAC-426A-94B7-55FCD838BEC5}"/>
              </a:ext>
            </a:extLst>
          </p:cNvPr>
          <p:cNvSpPr>
            <a:spLocks noGrp="1"/>
          </p:cNvSpPr>
          <p:nvPr>
            <p:ph type="body" sz="quarter" idx="36"/>
          </p:nvPr>
        </p:nvSpPr>
        <p:spPr>
          <a:xfrm>
            <a:off x="7444937" y="4605832"/>
            <a:ext cx="1980000" cy="720000"/>
          </a:xfrm>
        </p:spPr>
        <p:txBody>
          <a:bodyPr vert="horz" lIns="0" tIns="0" rIns="0" bIns="0" rtlCol="0" anchor="t">
            <a:noAutofit/>
          </a:bodyPr>
          <a:lstStyle/>
          <a:p>
            <a:r>
              <a:rPr lang="es-MX" dirty="0"/>
              <a:t>En la tarde/noche </a:t>
            </a:r>
          </a:p>
          <a:p>
            <a:r>
              <a:rPr lang="es-MX" dirty="0"/>
              <a:t>antes de comer</a:t>
            </a:r>
          </a:p>
        </p:txBody>
      </p:sp>
      <p:sp>
        <p:nvSpPr>
          <p:cNvPr id="43" name="Text Placeholder 42">
            <a:extLst>
              <a:ext uri="{FF2B5EF4-FFF2-40B4-BE49-F238E27FC236}">
                <a16:creationId xmlns:a16="http://schemas.microsoft.com/office/drawing/2014/main" xmlns="" id="{D711F734-B3F3-4391-94AE-5D1B79762BB4}"/>
              </a:ext>
            </a:extLst>
          </p:cNvPr>
          <p:cNvSpPr>
            <a:spLocks noGrp="1"/>
          </p:cNvSpPr>
          <p:nvPr>
            <p:ph type="body" sz="quarter" idx="37"/>
          </p:nvPr>
        </p:nvSpPr>
        <p:spPr/>
        <p:txBody>
          <a:bodyPr vert="horz" lIns="0" tIns="0" rIns="0" bIns="0" rtlCol="0" anchor="t">
            <a:noAutofit/>
          </a:bodyPr>
          <a:lstStyle/>
          <a:p>
            <a:r>
              <a:rPr lang="es-MX" sz="5000" noProof="1">
                <a:ea typeface="+mn-lt"/>
                <a:cs typeface="+mn-lt"/>
              </a:rPr>
              <a:t>80-150</a:t>
            </a:r>
            <a:endParaRPr lang="es-MX" sz="5000" dirty="0"/>
          </a:p>
        </p:txBody>
      </p:sp>
      <p:sp>
        <p:nvSpPr>
          <p:cNvPr id="44" name="Text Placeholder 43">
            <a:extLst>
              <a:ext uri="{FF2B5EF4-FFF2-40B4-BE49-F238E27FC236}">
                <a16:creationId xmlns:a16="http://schemas.microsoft.com/office/drawing/2014/main" xmlns="" id="{AF45A5B3-0701-4C27-8200-149553525BF6}"/>
              </a:ext>
            </a:extLst>
          </p:cNvPr>
          <p:cNvSpPr>
            <a:spLocks noGrp="1"/>
          </p:cNvSpPr>
          <p:nvPr>
            <p:ph type="body" sz="quarter" idx="38"/>
          </p:nvPr>
        </p:nvSpPr>
        <p:spPr>
          <a:xfrm>
            <a:off x="9850839" y="4605832"/>
            <a:ext cx="1980000" cy="720000"/>
          </a:xfrm>
        </p:spPr>
        <p:txBody>
          <a:bodyPr vert="horz" lIns="0" tIns="0" rIns="0" bIns="0" rtlCol="0" anchor="t">
            <a:noAutofit/>
          </a:bodyPr>
          <a:lstStyle/>
          <a:p>
            <a:r>
              <a:rPr lang="es-MX" dirty="0"/>
              <a:t>Dos horas </a:t>
            </a:r>
          </a:p>
          <a:p>
            <a:r>
              <a:rPr lang="es-MX" dirty="0"/>
              <a:t>después de comer</a:t>
            </a:r>
          </a:p>
        </p:txBody>
      </p:sp>
      <p:sp>
        <p:nvSpPr>
          <p:cNvPr id="45" name="Text Placeholder 44">
            <a:extLst>
              <a:ext uri="{FF2B5EF4-FFF2-40B4-BE49-F238E27FC236}">
                <a16:creationId xmlns:a16="http://schemas.microsoft.com/office/drawing/2014/main" xmlns="" id="{C3DC4BA8-7AEF-43F5-90F5-037ECABF5CCB}"/>
              </a:ext>
            </a:extLst>
          </p:cNvPr>
          <p:cNvSpPr>
            <a:spLocks noGrp="1"/>
          </p:cNvSpPr>
          <p:nvPr>
            <p:ph type="body" sz="quarter" idx="39"/>
          </p:nvPr>
        </p:nvSpPr>
        <p:spPr/>
        <p:txBody>
          <a:bodyPr vert="horz" lIns="0" tIns="0" rIns="0" bIns="0" rtlCol="0" anchor="t">
            <a:noAutofit/>
          </a:bodyPr>
          <a:lstStyle/>
          <a:p>
            <a:r>
              <a:rPr lang="es-MX" sz="5000" dirty="0"/>
              <a:t>80-200</a:t>
            </a:r>
            <a:endParaRPr lang="es-MX" sz="5000" noProof="1">
              <a:cs typeface="Calibri"/>
            </a:endParaRPr>
          </a:p>
        </p:txBody>
      </p:sp>
      <p:sp>
        <p:nvSpPr>
          <p:cNvPr id="4" name="Text Placeholder 41">
            <a:extLst>
              <a:ext uri="{FF2B5EF4-FFF2-40B4-BE49-F238E27FC236}">
                <a16:creationId xmlns:a16="http://schemas.microsoft.com/office/drawing/2014/main" xmlns="" id="{4980D120-899F-4513-AEFE-5B47E5086DE3}"/>
              </a:ext>
            </a:extLst>
          </p:cNvPr>
          <p:cNvSpPr txBox="1">
            <a:spLocks/>
          </p:cNvSpPr>
          <p:nvPr/>
        </p:nvSpPr>
        <p:spPr>
          <a:xfrm>
            <a:off x="5160818" y="4635936"/>
            <a:ext cx="1980000" cy="720000"/>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MX" dirty="0">
                <a:solidFill>
                  <a:prstClr val="black">
                    <a:lumMod val="75000"/>
                    <a:lumOff val="25000"/>
                  </a:prstClr>
                </a:solidFill>
              </a:rPr>
              <a:t>En ayunas</a:t>
            </a:r>
            <a:endParaRPr lang="es-MX" dirty="0">
              <a:solidFill>
                <a:prstClr val="black">
                  <a:lumMod val="75000"/>
                  <a:lumOff val="25000"/>
                </a:prstClr>
              </a:solidFill>
              <a:cs typeface="Calibri"/>
            </a:endParaRPr>
          </a:p>
        </p:txBody>
      </p:sp>
      <p:sp>
        <p:nvSpPr>
          <p:cNvPr id="5" name="Picture Placeholder 4">
            <a:extLst>
              <a:ext uri="{FF2B5EF4-FFF2-40B4-BE49-F238E27FC236}">
                <a16:creationId xmlns:a16="http://schemas.microsoft.com/office/drawing/2014/main" xmlns="" id="{F36B87EA-386A-9570-E781-EE223A8DF0E9}"/>
              </a:ext>
            </a:extLst>
          </p:cNvPr>
          <p:cNvSpPr>
            <a:spLocks noGrp="1"/>
          </p:cNvSpPr>
          <p:nvPr>
            <p:ph type="pic" sz="quarter" idx="13"/>
          </p:nvPr>
        </p:nvSpPr>
        <p:spPr/>
      </p:sp>
      <p:pic>
        <p:nvPicPr>
          <p:cNvPr id="7" name="Picture 2" descr="The Level Of Sugar In The Blood">
            <a:extLst>
              <a:ext uri="{FF2B5EF4-FFF2-40B4-BE49-F238E27FC236}">
                <a16:creationId xmlns:a16="http://schemas.microsoft.com/office/drawing/2014/main" xmlns="" id="{192AB293-B546-301C-FB2E-F136810CD7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11256" cy="6937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Minimalistic brown clock">
            <a:extLst>
              <a:ext uri="{FF2B5EF4-FFF2-40B4-BE49-F238E27FC236}">
                <a16:creationId xmlns:a16="http://schemas.microsoft.com/office/drawing/2014/main" xmlns="" id="{3FE1E59B-6BAD-31FE-4F0E-5DFAC48609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3949" y="2268381"/>
            <a:ext cx="1648497" cy="1236373"/>
          </a:xfrm>
          <a:prstGeom prst="rect">
            <a:avLst/>
          </a:prstGeom>
        </p:spPr>
      </p:pic>
      <p:pic>
        <p:nvPicPr>
          <p:cNvPr id="11" name="Picture 4" descr="Satellite Express, Diabetes, The Meter">
            <a:extLst>
              <a:ext uri="{FF2B5EF4-FFF2-40B4-BE49-F238E27FC236}">
                <a16:creationId xmlns:a16="http://schemas.microsoft.com/office/drawing/2014/main" xmlns="" id="{646EC15A-4FF6-8370-44E4-19DAF3102D0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51950" y="2268381"/>
            <a:ext cx="2010126" cy="1340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ouple, Elderly, Walking, Fall, Trail">
            <a:extLst>
              <a:ext uri="{FF2B5EF4-FFF2-40B4-BE49-F238E27FC236}">
                <a16:creationId xmlns:a16="http://schemas.microsoft.com/office/drawing/2014/main" xmlns="" id="{77C467AA-80C4-F471-B25F-90BDC8592E9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50839" y="2216524"/>
            <a:ext cx="2014069" cy="134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914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2FC64D7B-57DF-466A-BE46-40C8683F54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
          <a:stretch/>
        </p:blipFill>
        <p:spPr bwMode="auto">
          <a:xfrm>
            <a:off x="2" y="10"/>
            <a:ext cx="3956041" cy="4257356"/>
          </a:xfrm>
          <a:prstGeom prst="rect">
            <a:avLst/>
          </a:prstGeom>
          <a:solidFill>
            <a:schemeClr val="tx1">
              <a:alpha val="70195"/>
            </a:schemeClr>
          </a:solidFill>
        </p:spPr>
      </p:pic>
      <p:sp>
        <p:nvSpPr>
          <p:cNvPr id="15" name="Title 1">
            <a:extLst>
              <a:ext uri="{FF2B5EF4-FFF2-40B4-BE49-F238E27FC236}">
                <a16:creationId xmlns:a16="http://schemas.microsoft.com/office/drawing/2014/main" xmlns="" id="{3E4C3C3C-BD2F-4429-BFA7-FC46F4558BD6}"/>
              </a:ext>
            </a:extLst>
          </p:cNvPr>
          <p:cNvSpPr>
            <a:spLocks noGrp="1"/>
          </p:cNvSpPr>
          <p:nvPr/>
        </p:nvSpPr>
        <p:spPr>
          <a:xfrm>
            <a:off x="1051561" y="4355692"/>
            <a:ext cx="9081065" cy="1616295"/>
          </a:xfrm>
          <a:prstGeom prst="rect">
            <a:avLst/>
          </a:prstGeom>
        </p:spPr>
        <p:txBody>
          <a:bodyPr vert="horz" lIns="91440" tIns="45720" rIns="91440" bIns="45720" rtlCol="0" anchor="b">
            <a:normAutofit/>
          </a:bodyPr>
          <a:lstStyle>
            <a:lvl1pPr algn="l" rtl="0" eaLnBrk="1" latinLnBrk="0" hangingPunct="1">
              <a:spcBef>
                <a:spcPct val="0"/>
              </a:spcBef>
              <a:buNone/>
              <a:defRPr kumimoji="0" lang="en-ZA" sz="3600" kern="1200" dirty="0">
                <a:solidFill>
                  <a:schemeClr val="bg1"/>
                </a:solidFill>
                <a:latin typeface="+mj-lt"/>
                <a:ea typeface="+mj-ea"/>
                <a:cs typeface="+mj-cs"/>
              </a:defRPr>
            </a:lvl1pPr>
          </a:lstStyle>
          <a:p>
            <a:pPr>
              <a:lnSpc>
                <a:spcPct val="80000"/>
              </a:lnSpc>
              <a:spcAft>
                <a:spcPts val="600"/>
              </a:spcAft>
              <a:defRPr/>
            </a:pPr>
            <a:r>
              <a:rPr lang="en-US" sz="5700" b="1" cap="all">
                <a:blipFill dpi="0" rotWithShape="1">
                  <a:blip r:embed="rId4"/>
                  <a:srcRect/>
                  <a:tile tx="6350" ty="-127000" sx="65000" sy="64000" flip="none" algn="tl"/>
                </a:blipFill>
              </a:rPr>
              <a:t>¿CUAL ES LA META?</a:t>
            </a:r>
          </a:p>
        </p:txBody>
      </p:sp>
      <p:pic>
        <p:nvPicPr>
          <p:cNvPr id="14" name="Picture 13">
            <a:extLst>
              <a:ext uri="{FF2B5EF4-FFF2-40B4-BE49-F238E27FC236}">
                <a16:creationId xmlns:a16="http://schemas.microsoft.com/office/drawing/2014/main" xmlns="" id="{5926FD1F-C46D-4D07-8CF4-51BC870ADD50}"/>
              </a:ext>
            </a:extLst>
          </p:cNvPr>
          <p:cNvPicPr>
            <a:picLocks noGrp="1"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11293" y="-10980"/>
            <a:ext cx="3973424" cy="4261094"/>
          </a:xfrm>
          <a:prstGeom prst="rect">
            <a:avLst/>
          </a:prstGeom>
          <a:solidFill>
            <a:schemeClr val="tx1">
              <a:alpha val="70195"/>
            </a:schemeClr>
          </a:solidFill>
        </p:spPr>
      </p:pic>
      <p:sp>
        <p:nvSpPr>
          <p:cNvPr id="16" name="Text Placeholder 33">
            <a:extLst>
              <a:ext uri="{FF2B5EF4-FFF2-40B4-BE49-F238E27FC236}">
                <a16:creationId xmlns:a16="http://schemas.microsoft.com/office/drawing/2014/main" xmlns="" id="{5481639B-AD0B-41F4-B10A-5C7368902DE1}"/>
              </a:ext>
            </a:extLst>
          </p:cNvPr>
          <p:cNvSpPr>
            <a:spLocks noGrp="1"/>
          </p:cNvSpPr>
          <p:nvPr/>
        </p:nvSpPr>
        <p:spPr>
          <a:xfrm>
            <a:off x="8335541" y="413364"/>
            <a:ext cx="3627857" cy="3771777"/>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90000"/>
              </a:lnSpc>
              <a:buClr>
                <a:srgbClr val="4472C4"/>
              </a:buClr>
              <a:defRPr/>
            </a:pPr>
            <a:r>
              <a:rPr lang="en-US" sz="3500" dirty="0">
                <a:solidFill>
                  <a:prstClr val="black">
                    <a:lumMod val="75000"/>
                    <a:lumOff val="25000"/>
                  </a:prstClr>
                </a:solidFill>
              </a:rPr>
              <a:t>65 AÑOS </a:t>
            </a:r>
          </a:p>
          <a:p>
            <a:pPr>
              <a:lnSpc>
                <a:spcPct val="90000"/>
              </a:lnSpc>
              <a:buClr>
                <a:srgbClr val="4472C4"/>
              </a:buClr>
              <a:defRPr/>
            </a:pPr>
            <a:r>
              <a:rPr lang="en-US" sz="3500" dirty="0">
                <a:solidFill>
                  <a:prstClr val="black">
                    <a:lumMod val="75000"/>
                    <a:lumOff val="25000"/>
                  </a:prstClr>
                </a:solidFill>
              </a:rPr>
              <a:t>O MAYOR</a:t>
            </a: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r>
              <a:rPr lang="en-US" sz="5500" dirty="0">
                <a:solidFill>
                  <a:prstClr val="black">
                    <a:lumMod val="75000"/>
                    <a:lumOff val="25000"/>
                  </a:prstClr>
                </a:solidFill>
              </a:rPr>
              <a:t>7.5</a:t>
            </a:r>
          </a:p>
        </p:txBody>
      </p:sp>
      <p:sp>
        <p:nvSpPr>
          <p:cNvPr id="41" name="Text Placeholder 33">
            <a:extLst>
              <a:ext uri="{FF2B5EF4-FFF2-40B4-BE49-F238E27FC236}">
                <a16:creationId xmlns:a16="http://schemas.microsoft.com/office/drawing/2014/main" xmlns="" id="{FAA02A32-68F6-4E11-B5A8-24DFE517CE45}"/>
              </a:ext>
            </a:extLst>
          </p:cNvPr>
          <p:cNvSpPr>
            <a:spLocks noGrp="1"/>
          </p:cNvSpPr>
          <p:nvPr/>
        </p:nvSpPr>
        <p:spPr>
          <a:xfrm>
            <a:off x="100078" y="526251"/>
            <a:ext cx="3627857" cy="3658888"/>
          </a:xfrm>
          <a:prstGeom prst="rect">
            <a:avLst/>
          </a:prstGeom>
        </p:spPr>
        <p:txBody>
          <a:bodyPr vert="horz" anchor="t">
            <a:normAutofit lnSpcReduction="10000"/>
          </a:bodyPr>
          <a:lstStyle>
            <a:lvl1pPr marL="0" indent="0" algn="ctr" rtl="0" eaLnBrk="1" latinLnBrk="0" hangingPunct="1">
              <a:spcBef>
                <a:spcPct val="20000"/>
              </a:spcBef>
              <a:buClr>
                <a:schemeClr val="accent1"/>
              </a:buClr>
              <a:buSzPct val="80000"/>
              <a:buFont typeface="Arial" panose="020B0604020202020204" pitchFamily="34" charset="0"/>
              <a:buNone/>
              <a:defRPr kumimoji="0" sz="1800" kern="1200">
                <a:solidFill>
                  <a:schemeClr val="tx1">
                    <a:lumMod val="75000"/>
                    <a:lumOff val="25000"/>
                  </a:schemeClr>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a:lnSpc>
                <a:spcPct val="90000"/>
              </a:lnSpc>
              <a:buClr>
                <a:srgbClr val="4472C4"/>
              </a:buClr>
              <a:defRPr/>
            </a:pPr>
            <a:r>
              <a:rPr lang="en-US" sz="3500" dirty="0">
                <a:solidFill>
                  <a:prstClr val="black">
                    <a:lumMod val="75000"/>
                    <a:lumOff val="25000"/>
                  </a:prstClr>
                </a:solidFill>
              </a:rPr>
              <a:t>MENOR DE </a:t>
            </a:r>
          </a:p>
          <a:p>
            <a:pPr>
              <a:lnSpc>
                <a:spcPct val="90000"/>
              </a:lnSpc>
              <a:buClr>
                <a:srgbClr val="4472C4"/>
              </a:buClr>
              <a:defRPr/>
            </a:pPr>
            <a:r>
              <a:rPr lang="en-US" sz="3500" dirty="0">
                <a:solidFill>
                  <a:prstClr val="black">
                    <a:lumMod val="75000"/>
                    <a:lumOff val="25000"/>
                  </a:prstClr>
                </a:solidFill>
              </a:rPr>
              <a:t>65 AÑOS</a:t>
            </a: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endParaRPr lang="en-US" sz="3500" dirty="0">
              <a:solidFill>
                <a:prstClr val="black">
                  <a:lumMod val="75000"/>
                  <a:lumOff val="25000"/>
                </a:prstClr>
              </a:solidFill>
            </a:endParaRPr>
          </a:p>
          <a:p>
            <a:pPr>
              <a:lnSpc>
                <a:spcPct val="90000"/>
              </a:lnSpc>
              <a:buClr>
                <a:srgbClr val="4472C4"/>
              </a:buClr>
              <a:defRPr/>
            </a:pPr>
            <a:r>
              <a:rPr lang="en-US" sz="5500" dirty="0">
                <a:solidFill>
                  <a:prstClr val="black">
                    <a:lumMod val="75000"/>
                    <a:lumOff val="25000"/>
                  </a:prstClr>
                </a:solidFill>
              </a:rPr>
              <a:t>7.0</a:t>
            </a:r>
          </a:p>
        </p:txBody>
      </p:sp>
      <p:pic>
        <p:nvPicPr>
          <p:cNvPr id="2" name="Picture 2" descr="Fitness, Dumbbell, Vegetables, Exercises">
            <a:extLst>
              <a:ext uri="{FF2B5EF4-FFF2-40B4-BE49-F238E27FC236}">
                <a16:creationId xmlns:a16="http://schemas.microsoft.com/office/drawing/2014/main" xmlns="" id="{F8717F24-E859-266C-F19E-1ACC4962737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76142" y="886013"/>
            <a:ext cx="4193956" cy="279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76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itle 4"/>
          <p:cNvSpPr>
            <a:spLocks noGrp="1"/>
          </p:cNvSpPr>
          <p:nvPr>
            <p:ph type="title"/>
          </p:nvPr>
        </p:nvSpPr>
        <p:spPr/>
        <p:txBody>
          <a:bodyPr>
            <a:normAutofit/>
          </a:bodyPr>
          <a:lstStyle/>
          <a:p>
            <a:pPr eaLnBrk="1" fontAlgn="auto" hangingPunct="1">
              <a:spcAft>
                <a:spcPts val="0"/>
              </a:spcAft>
              <a:defRPr/>
            </a:pPr>
            <a:r>
              <a:rPr lang="en-US">
                <a:ea typeface="ＭＳ Ｐゴシック" pitchFamily="34" charset="-128"/>
              </a:rPr>
              <a:t/>
            </a:r>
            <a:br>
              <a:rPr lang="en-US">
                <a:ea typeface="ＭＳ Ｐゴシック" pitchFamily="34" charset="-128"/>
              </a:rPr>
            </a:br>
            <a:endParaRPr lang="en-US">
              <a:ea typeface="ＭＳ Ｐゴシック" pitchFamily="34" charset="-128"/>
            </a:endParaRPr>
          </a:p>
        </p:txBody>
      </p:sp>
      <p:sp>
        <p:nvSpPr>
          <p:cNvPr id="40963" name="Content Placeholder 2"/>
          <p:cNvSpPr>
            <a:spLocks noGrp="1"/>
          </p:cNvSpPr>
          <p:nvPr>
            <p:ph idx="1"/>
          </p:nvPr>
        </p:nvSpPr>
        <p:spPr/>
        <p:txBody>
          <a:bodyPr/>
          <a:lstStyle/>
          <a:p>
            <a:pPr eaLnBrk="1" hangingPunct="1">
              <a:buFont typeface="Arial" pitchFamily="34" charset="0"/>
              <a:buNone/>
            </a:pPr>
            <a:endParaRPr lang="en-US" dirty="0">
              <a:ea typeface="ＭＳ Ｐゴシック" pitchFamily="34" charset="-128"/>
            </a:endParaRPr>
          </a:p>
          <a:p>
            <a:pPr eaLnBrk="1" hangingPunct="1">
              <a:buFont typeface="Arial" pitchFamily="34" charset="0"/>
              <a:buNone/>
            </a:pPr>
            <a:endParaRPr lang="en-US" dirty="0">
              <a:ea typeface="ＭＳ Ｐゴシック" pitchFamily="34" charset="-128"/>
            </a:endParaRPr>
          </a:p>
        </p:txBody>
      </p:sp>
      <p:sp>
        <p:nvSpPr>
          <p:cNvPr id="6" name="Rectangle 5"/>
          <p:cNvSpPr/>
          <p:nvPr/>
        </p:nvSpPr>
        <p:spPr bwMode="gray">
          <a:xfrm>
            <a:off x="685800" y="228600"/>
            <a:ext cx="10896600" cy="64008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7500" b="1" dirty="0">
                <a:solidFill>
                  <a:srgbClr val="A5A5A5">
                    <a:lumMod val="50000"/>
                  </a:srgbClr>
                </a:solidFill>
              </a:rPr>
              <a:t>				 </a:t>
            </a:r>
            <a:r>
              <a:rPr lang="en-US" sz="7500" b="1" dirty="0" err="1">
                <a:solidFill>
                  <a:prstClr val="white">
                    <a:lumMod val="75000"/>
                    <a:lumOff val="25000"/>
                  </a:prstClr>
                </a:solidFill>
              </a:rPr>
              <a:t>Presion</a:t>
            </a:r>
            <a:r>
              <a:rPr lang="en-US" sz="7500" b="1" dirty="0">
                <a:solidFill>
                  <a:prstClr val="white">
                    <a:lumMod val="75000"/>
                    <a:lumOff val="25000"/>
                  </a:prstClr>
                </a:solidFill>
              </a:rPr>
              <a:t> Arterial</a:t>
            </a:r>
          </a:p>
          <a:p>
            <a:pPr>
              <a:defRPr/>
            </a:pPr>
            <a:r>
              <a:rPr lang="en-US" sz="7500" b="1" dirty="0">
                <a:solidFill>
                  <a:prstClr val="white">
                    <a:lumMod val="75000"/>
                    <a:lumOff val="25000"/>
                  </a:prstClr>
                </a:solidFill>
              </a:rPr>
              <a:t>							</a:t>
            </a:r>
          </a:p>
          <a:p>
            <a:pPr>
              <a:defRPr/>
            </a:pPr>
            <a:r>
              <a:rPr lang="en-US" sz="7500" b="1" dirty="0">
                <a:solidFill>
                  <a:prstClr val="white">
                    <a:lumMod val="75000"/>
                    <a:lumOff val="25000"/>
                  </a:prstClr>
                </a:solidFill>
              </a:rPr>
              <a:t>							</a:t>
            </a:r>
            <a:r>
              <a:rPr lang="en-US" sz="6000" b="1" dirty="0">
                <a:solidFill>
                  <a:prstClr val="white"/>
                </a:solidFill>
              </a:rPr>
              <a:t>Meta:  </a:t>
            </a:r>
            <a:endParaRPr lang="en-US" sz="6000" b="1" dirty="0">
              <a:solidFill>
                <a:prstClr val="white"/>
              </a:solidFill>
              <a:cs typeface="Calibri"/>
            </a:endParaRPr>
          </a:p>
          <a:p>
            <a:pPr algn="r">
              <a:defRPr/>
            </a:pPr>
            <a:r>
              <a:rPr lang="en-US" sz="6000" b="1" dirty="0" err="1">
                <a:solidFill>
                  <a:prstClr val="white"/>
                </a:solidFill>
              </a:rPr>
              <a:t>Menos</a:t>
            </a:r>
            <a:r>
              <a:rPr lang="en-US" sz="6000" b="1" dirty="0">
                <a:solidFill>
                  <a:prstClr val="white"/>
                </a:solidFill>
              </a:rPr>
              <a:t> de 140/90</a:t>
            </a:r>
            <a:endParaRPr lang="en-US" sz="6000" b="1" dirty="0">
              <a:solidFill>
                <a:prstClr val="white"/>
              </a:solidFill>
              <a:cs typeface="Calibri"/>
            </a:endParaRPr>
          </a:p>
        </p:txBody>
      </p:sp>
      <p:pic>
        <p:nvPicPr>
          <p:cNvPr id="27650" name="Picture 2" descr="Blood pressure chart"/>
          <p:cNvPicPr>
            <a:picLocks noChangeAspect="1" noChangeArrowheads="1"/>
          </p:cNvPicPr>
          <p:nvPr/>
        </p:nvPicPr>
        <p:blipFill>
          <a:blip r:embed="rId3" cstate="print"/>
          <a:srcRect/>
          <a:stretch>
            <a:fillRect/>
          </a:stretch>
        </p:blipFill>
        <p:spPr bwMode="auto">
          <a:xfrm>
            <a:off x="685800" y="609600"/>
            <a:ext cx="4572000" cy="5989638"/>
          </a:xfrm>
          <a:prstGeom prst="rect">
            <a:avLst/>
          </a:prstGeom>
          <a:noFill/>
        </p:spPr>
      </p:pic>
      <p:cxnSp>
        <p:nvCxnSpPr>
          <p:cNvPr id="8" name="Straight Connector 7">
            <a:extLst>
              <a:ext uri="{FF2B5EF4-FFF2-40B4-BE49-F238E27FC236}">
                <a16:creationId xmlns:a16="http://schemas.microsoft.com/office/drawing/2014/main" xmlns="" id="{5F4C8A63-F9E3-41F6-B725-B846F2010334}"/>
              </a:ext>
              <a:ext uri="{C183D7F6-B498-43B3-948B-1728B52AA6E4}">
                <adec:decorative xmlns:adec="http://schemas.microsoft.com/office/drawing/2017/decorative" xmlns="" val="1"/>
              </a:ext>
            </a:extLst>
          </p:cNvPr>
          <p:cNvCxnSpPr>
            <a:cxnSpLocks/>
          </p:cNvCxnSpPr>
          <p:nvPr/>
        </p:nvCxnSpPr>
        <p:spPr bwMode="gray">
          <a:xfrm>
            <a:off x="5334000" y="3124200"/>
            <a:ext cx="586740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7" name="Picture 2" descr="Blood Pressure Management in Spanish">
            <a:extLst>
              <a:ext uri="{FF2B5EF4-FFF2-40B4-BE49-F238E27FC236}">
                <a16:creationId xmlns:a16="http://schemas.microsoft.com/office/drawing/2014/main" xmlns="" id="{41E6841A-85DE-492C-BB83-FD446E2B1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530" y="443749"/>
            <a:ext cx="10933850" cy="618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67875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Índice de Masa Corpor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1219200"/>
            <a:ext cx="8610600" cy="5599868"/>
          </a:xfrm>
          <a:prstGeom prst="rect">
            <a:avLst/>
          </a:prstGeom>
          <a:noFill/>
        </p:spPr>
      </p:pic>
      <p:sp>
        <p:nvSpPr>
          <p:cNvPr id="6" name="Rectangle 5"/>
          <p:cNvSpPr/>
          <p:nvPr/>
        </p:nvSpPr>
        <p:spPr bwMode="gray">
          <a:xfrm>
            <a:off x="437444" y="125119"/>
            <a:ext cx="11506200" cy="990600"/>
          </a:xfrm>
          <a:prstGeom prst="rect">
            <a:avLst/>
          </a:prstGeom>
          <a:gradFill>
            <a:gsLst>
              <a:gs pos="36000">
                <a:schemeClr val="tx1">
                  <a:alpha val="4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5500" b="1" dirty="0">
                <a:solidFill>
                  <a:prstClr val="white"/>
                </a:solidFill>
              </a:rPr>
              <a:t>Índice De Masa Corporal</a:t>
            </a:r>
            <a:endParaRPr lang="es-MX" sz="5500" b="1" dirty="0">
              <a:solidFill>
                <a:prstClr val="white"/>
              </a:solidFill>
              <a:cs typeface="Calibri"/>
            </a:endParaRPr>
          </a:p>
        </p:txBody>
      </p:sp>
    </p:spTree>
    <p:extLst>
      <p:ext uri="{BB962C8B-B14F-4D97-AF65-F5344CB8AC3E}">
        <p14:creationId xmlns:p14="http://schemas.microsoft.com/office/powerpoint/2010/main" val="254710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A5C56C-55A1-5AAF-FD9E-7A612E89AD2B}"/>
              </a:ext>
            </a:extLst>
          </p:cNvPr>
          <p:cNvSpPr txBox="1">
            <a:spLocks/>
          </p:cNvSpPr>
          <p:nvPr/>
        </p:nvSpPr>
        <p:spPr>
          <a:xfrm>
            <a:off x="7464614" y="1783959"/>
            <a:ext cx="4087306"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altLang="en-US" sz="4800" dirty="0">
                <a:solidFill>
                  <a:prstClr val="black"/>
                </a:solidFill>
              </a:rPr>
              <a:t>Estamos corriendo un maratón – el camino es largo</a:t>
            </a:r>
            <a:endParaRPr lang="es-MX" sz="4800" dirty="0">
              <a:solidFill>
                <a:prstClr val="black"/>
              </a:solidFill>
            </a:endParaRPr>
          </a:p>
        </p:txBody>
      </p:sp>
      <p:sp>
        <p:nvSpPr>
          <p:cNvPr id="3" name="Freeform: Shape 71">
            <a:extLst>
              <a:ext uri="{FF2B5EF4-FFF2-40B4-BE49-F238E27FC236}">
                <a16:creationId xmlns:a16="http://schemas.microsoft.com/office/drawing/2014/main" xmlns="" id="{2A3A6DE2-DD01-8AEA-B825-40902CABA0D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4" name="Picture 2" descr="Jogging, Run, Sport, Jog, Sporty, Race">
            <a:extLst>
              <a:ext uri="{FF2B5EF4-FFF2-40B4-BE49-F238E27FC236}">
                <a16:creationId xmlns:a16="http://schemas.microsoft.com/office/drawing/2014/main" xmlns="" id="{830F7A6F-A291-0B5E-343F-2E8A3881F9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
          <a:stretch/>
        </p:blipFill>
        <p:spPr bwMode="auto">
          <a:xfrm>
            <a:off x="0" y="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35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and person kissing&#10;&#10;Description automatically generated with medium confidence">
            <a:extLst>
              <a:ext uri="{FF2B5EF4-FFF2-40B4-BE49-F238E27FC236}">
                <a16:creationId xmlns:a16="http://schemas.microsoft.com/office/drawing/2014/main" xmlns="" id="{DEEFC91D-42A9-09D7-993F-FE756E6BAC6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0768"/>
            <a:ext cx="12191980" cy="6857990"/>
          </a:xfrm>
          <a:prstGeom prst="rect">
            <a:avLst/>
          </a:prstGeom>
        </p:spPr>
      </p:pic>
      <p:sp>
        <p:nvSpPr>
          <p:cNvPr id="11"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3" name="Title 2">
            <a:extLst>
              <a:ext uri="{FF2B5EF4-FFF2-40B4-BE49-F238E27FC236}">
                <a16:creationId xmlns:a16="http://schemas.microsoft.com/office/drawing/2014/main" xmlns="" id="{CB30CAF2-B75B-4257-9158-57F728937CE3}"/>
              </a:ext>
            </a:extLst>
          </p:cNvPr>
          <p:cNvSpPr>
            <a:spLocks noGrp="1"/>
          </p:cNvSpPr>
          <p:nvPr>
            <p:ph type="ctrTitle"/>
          </p:nvPr>
        </p:nvSpPr>
        <p:spPr>
          <a:xfrm>
            <a:off x="8022021" y="3242689"/>
            <a:ext cx="3852041" cy="1834056"/>
          </a:xfrm>
        </p:spPr>
        <p:txBody>
          <a:bodyPr vert="horz" lIns="91440" tIns="45720" rIns="91440" bIns="45720" rtlCol="0" anchor="b">
            <a:normAutofit/>
          </a:bodyPr>
          <a:lstStyle/>
          <a:p>
            <a:pPr algn="ctr"/>
            <a:r>
              <a:rPr lang="es-MX" sz="4000" dirty="0">
                <a:solidFill>
                  <a:schemeClr val="tx1"/>
                </a:solidFill>
              </a:rPr>
              <a:t>Un tema un poco complicado</a:t>
            </a:r>
          </a:p>
        </p:txBody>
      </p:sp>
      <p:cxnSp>
        <p:nvCxnSpPr>
          <p:cNvPr id="13" name="Straight Connector 12">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1646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6CCA5F87-1D1E-45CB-8D83-FC7EEFAD99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Placeholder 4" descr="A person sitting on a couch&#10;&#10;Description automatically generated with medium confidence">
            <a:extLst>
              <a:ext uri="{FF2B5EF4-FFF2-40B4-BE49-F238E27FC236}">
                <a16:creationId xmlns:a16="http://schemas.microsoft.com/office/drawing/2014/main" xmlns="" id="{55901C46-1450-5664-1900-651511C38B8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19" name="Rectangle 18">
            <a:extLst>
              <a:ext uri="{FF2B5EF4-FFF2-40B4-BE49-F238E27FC236}">
                <a16:creationId xmlns:a16="http://schemas.microsoft.com/office/drawing/2014/main" xmlns="" id="{7CCFC2C6-6238-4A2F-93DE-2ADF74AF63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TextBox 11"/>
          <p:cNvSpPr txBox="1"/>
          <p:nvPr/>
        </p:nvSpPr>
        <p:spPr>
          <a:xfrm>
            <a:off x="7848600" y="1122363"/>
            <a:ext cx="4023360" cy="3204134"/>
          </a:xfrm>
          <a:prstGeom prst="ellipse">
            <a:avLst/>
          </a:prstGeom>
        </p:spPr>
        <p:txBody>
          <a:bodyPr vert="horz" lIns="91440" tIns="45720" rIns="91440" bIns="45720" rtlCol="0" anchor="b">
            <a:normAutofit/>
          </a:bodyPr>
          <a:lstStyle/>
          <a:p>
            <a:pPr>
              <a:lnSpc>
                <a:spcPct val="90000"/>
              </a:lnSpc>
              <a:spcBef>
                <a:spcPct val="0"/>
              </a:spcBef>
              <a:spcAft>
                <a:spcPts val="600"/>
              </a:spcAft>
            </a:pPr>
            <a:r>
              <a:rPr lang="en-US" sz="4100">
                <a:solidFill>
                  <a:prstClr val="black"/>
                </a:solidFill>
                <a:latin typeface="Calibri Light"/>
              </a:rPr>
              <a:t>¡DOCTORA, TENGO UN PROBLEMA!</a:t>
            </a:r>
          </a:p>
        </p:txBody>
      </p:sp>
      <p:sp>
        <p:nvSpPr>
          <p:cNvPr id="21" name="Rectangle 20">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28080627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6" name="Rectangle 3277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4" descr="Woman, Thinking, Question, Mark, Doubt">
            <a:extLst>
              <a:ext uri="{FF2B5EF4-FFF2-40B4-BE49-F238E27FC236}">
                <a16:creationId xmlns:a16="http://schemas.microsoft.com/office/drawing/2014/main" xmlns="" id="{96CE14BD-6EBE-9B26-F42E-67EA4654B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2778" name="Rectangle 3277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a:extLst>
              <a:ext uri="{FF2B5EF4-FFF2-40B4-BE49-F238E27FC236}">
                <a16:creationId xmlns:a16="http://schemas.microsoft.com/office/drawing/2014/main" xmlns="" id="{EAFEA311-948A-46AC-BAE1-1E8A62FAEDBF}"/>
              </a:ext>
            </a:extLst>
          </p:cNvPr>
          <p:cNvSpPr>
            <a:spLocks noGrp="1"/>
          </p:cNvSpPr>
          <p:nvPr>
            <p:ph type="title"/>
          </p:nvPr>
        </p:nvSpPr>
        <p:spPr>
          <a:xfrm>
            <a:off x="838200" y="365125"/>
            <a:ext cx="3822189" cy="1899912"/>
          </a:xfrm>
        </p:spPr>
        <p:txBody>
          <a:bodyPr vert="horz" lIns="91440" tIns="45720" rIns="91440" bIns="45720" rtlCol="0">
            <a:normAutofit/>
          </a:bodyPr>
          <a:lstStyle/>
          <a:p>
            <a:r>
              <a:rPr lang="en-US" sz="4000"/>
              <a:t>¿CUAL FUE EL VERDADERO PROBLEMA?</a:t>
            </a:r>
          </a:p>
        </p:txBody>
      </p:sp>
      <p:sp>
        <p:nvSpPr>
          <p:cNvPr id="32771" name="Content Placeholder 2"/>
          <p:cNvSpPr>
            <a:spLocks noGrp="1"/>
          </p:cNvSpPr>
          <p:nvPr>
            <p:ph idx="1"/>
          </p:nvPr>
        </p:nvSpPr>
        <p:spPr>
          <a:xfrm>
            <a:off x="838200" y="2434201"/>
            <a:ext cx="3822189" cy="3742762"/>
          </a:xfrm>
        </p:spPr>
        <p:txBody>
          <a:bodyPr vert="horz" lIns="91440" tIns="45720" rIns="91440" bIns="45720" rtlCol="0">
            <a:normAutofit/>
          </a:bodyPr>
          <a:lstStyle/>
          <a:p>
            <a:pPr indent="-228600">
              <a:buFont typeface="Arial" panose="020B0604020202020204" pitchFamily="34" charset="0"/>
              <a:buChar char="•"/>
            </a:pPr>
            <a:endParaRPr lang="en-US" sz="2000"/>
          </a:p>
          <a:p>
            <a:pPr indent="-228600">
              <a:buFont typeface="Arial" panose="020B0604020202020204" pitchFamily="34" charset="0"/>
              <a:buChar char="•"/>
            </a:pPr>
            <a:endParaRPr lang="en-US" sz="2000"/>
          </a:p>
        </p:txBody>
      </p:sp>
      <p:sp>
        <p:nvSpPr>
          <p:cNvPr id="7" name="TextBox 6"/>
          <p:cNvSpPr txBox="1"/>
          <p:nvPr/>
        </p:nvSpPr>
        <p:spPr>
          <a:xfrm>
            <a:off x="628650" y="3028950"/>
            <a:ext cx="1104900" cy="369332"/>
          </a:xfrm>
          <a:prstGeom prst="rect">
            <a:avLst/>
          </a:prstGeom>
          <a:noFill/>
        </p:spPr>
        <p:txBody>
          <a:bodyPr wrap="square" rtlCol="0" anchor="t">
            <a:spAutoFit/>
          </a:bodyPr>
          <a:lstStyle/>
          <a:p>
            <a:endParaRPr lang="en-US" dirty="0">
              <a:solidFill>
                <a:prstClr val="black"/>
              </a:solidFill>
              <a:cs typeface="Calibri"/>
            </a:endParaRPr>
          </a:p>
        </p:txBody>
      </p:sp>
    </p:spTree>
    <p:extLst>
      <p:ext uri="{BB962C8B-B14F-4D97-AF65-F5344CB8AC3E}">
        <p14:creationId xmlns:p14="http://schemas.microsoft.com/office/powerpoint/2010/main" val="22481374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7" descr="A picture containing indoor, table, black, sitting&#10;&#10;Description generated with very high confidence">
            <a:extLst>
              <a:ext uri="{FF2B5EF4-FFF2-40B4-BE49-F238E27FC236}">
                <a16:creationId xmlns:a16="http://schemas.microsoft.com/office/drawing/2014/main" xmlns="" id="{D14D4375-9CD7-4493-B2AA-D63F43DFBA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3" name="Picture 2" descr="Woman covering eyes">
            <a:extLst>
              <a:ext uri="{FF2B5EF4-FFF2-40B4-BE49-F238E27FC236}">
                <a16:creationId xmlns:a16="http://schemas.microsoft.com/office/drawing/2014/main" xmlns="" id="{4C2E32DC-32CE-2AD7-9983-25821F3CC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5" name="Picture 2" descr="Capsules, Pills, Health, Medicine">
            <a:extLst>
              <a:ext uri="{FF2B5EF4-FFF2-40B4-BE49-F238E27FC236}">
                <a16:creationId xmlns:a16="http://schemas.microsoft.com/office/drawing/2014/main" xmlns="" id="{47BDD177-21F7-2900-C843-EC40F67A2CA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 b="-4"/>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6" descr="Beef Kidney, Offal, Flesh, Kidneys, Beef">
            <a:extLst>
              <a:ext uri="{FF2B5EF4-FFF2-40B4-BE49-F238E27FC236}">
                <a16:creationId xmlns:a16="http://schemas.microsoft.com/office/drawing/2014/main" xmlns="" id="{BFB969BF-0FB5-9EEB-93FA-099767DF7CE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1"/>
          <a:stretch/>
        </p:blipFill>
        <p:spPr bwMode="auto">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3374D2FE-5BA1-4616-8EC3-0223589C237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7630" r="-3" b="8343"/>
          <a:stretch/>
        </p:blipFill>
        <p:spPr bwMode="auto">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Freeform 43">
            <a:extLst>
              <a:ext uri="{FF2B5EF4-FFF2-40B4-BE49-F238E27FC236}">
                <a16:creationId xmlns:a16="http://schemas.microsoft.com/office/drawing/2014/main" xmlns="" id="{AAD8F19F-4A55-467B-BED0-8837659A90A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D6C5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endParaRPr>
          </a:p>
        </p:txBody>
      </p:sp>
      <p:sp>
        <p:nvSpPr>
          <p:cNvPr id="4" name="Title 3">
            <a:extLst>
              <a:ext uri="{FF2B5EF4-FFF2-40B4-BE49-F238E27FC236}">
                <a16:creationId xmlns:a16="http://schemas.microsoft.com/office/drawing/2014/main" xmlns="" id="{62476487-95D3-45B7-BACB-33E8D67EC7BA}"/>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6000" kern="1200" dirty="0" err="1">
                <a:solidFill>
                  <a:srgbClr val="FFFFFF"/>
                </a:solidFill>
                <a:latin typeface="+mj-lt"/>
                <a:ea typeface="+mj-ea"/>
                <a:cs typeface="+mj-cs"/>
              </a:rPr>
              <a:t>Prevención</a:t>
            </a:r>
            <a:endParaRPr lang="en-US" sz="6000" kern="1200" dirty="0">
              <a:solidFill>
                <a:srgbClr val="FFFFFF"/>
              </a:solidFill>
              <a:latin typeface="+mj-lt"/>
              <a:ea typeface="+mj-ea"/>
              <a:cs typeface="+mj-cs"/>
            </a:endParaRPr>
          </a:p>
          <a:p>
            <a:pPr algn="r"/>
            <a:endParaRPr lang="en-US" sz="6000" kern="1200" dirty="0">
              <a:solidFill>
                <a:srgbClr val="FFFFFF"/>
              </a:solidFill>
              <a:latin typeface="+mj-lt"/>
              <a:ea typeface="+mj-ea"/>
              <a:cs typeface="+mj-cs"/>
            </a:endParaRPr>
          </a:p>
        </p:txBody>
      </p:sp>
      <p:sp>
        <p:nvSpPr>
          <p:cNvPr id="36867" name="Content Placeholder 2"/>
          <p:cNvSpPr>
            <a:spLocks noGrp="1"/>
          </p:cNvSpPr>
          <p:nvPr>
            <p:ph idx="1"/>
          </p:nvPr>
        </p:nvSpPr>
        <p:spPr>
          <a:xfrm>
            <a:off x="7381876" y="3304307"/>
            <a:ext cx="4234642" cy="826661"/>
          </a:xfrm>
        </p:spPr>
        <p:txBody>
          <a:bodyPr vert="horz" lIns="91440" tIns="45720" rIns="91440" bIns="45720" rtlCol="0" anchor="b">
            <a:normAutofit/>
          </a:bodyPr>
          <a:lstStyle/>
          <a:p>
            <a:pPr marL="0" indent="0" algn="r">
              <a:buNone/>
            </a:pPr>
            <a:r>
              <a:rPr lang="en-US" sz="2400" kern="1200">
                <a:solidFill>
                  <a:srgbClr val="FFFFFF"/>
                </a:solidFill>
                <a:latin typeface="+mn-lt"/>
                <a:ea typeface="+mn-ea"/>
                <a:cs typeface="+mn-cs"/>
              </a:rPr>
              <a:t> </a:t>
            </a:r>
          </a:p>
        </p:txBody>
      </p:sp>
      <p:pic>
        <p:nvPicPr>
          <p:cNvPr id="2" name="Picture 8" descr="Heart attack The photo of heart is on the woman's body, Severe heartache, Having heart attack or Painful cramps, Heart disease, Pressing on chest with painful expression. heart attack stock pictures, royalty-free photos &amp; images">
            <a:extLst>
              <a:ext uri="{FF2B5EF4-FFF2-40B4-BE49-F238E27FC236}">
                <a16:creationId xmlns:a16="http://schemas.microsoft.com/office/drawing/2014/main" xmlns="" id="{D7430D27-F1E3-4A93-3361-C75333EFBB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09700" y="6096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46688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60FD63-02FE-4F57-BAD7-2D0AF492B677}"/>
              </a:ext>
            </a:extLst>
          </p:cNvPr>
          <p:cNvSpPr>
            <a:spLocks noGrp="1"/>
          </p:cNvSpPr>
          <p:nvPr>
            <p:ph type="title"/>
          </p:nvPr>
        </p:nvSpPr>
        <p:spPr/>
        <p:txBody>
          <a:bodyPr/>
          <a:lstStyle/>
          <a:p>
            <a:r>
              <a:rPr lang="es-MX" sz="3000" dirty="0"/>
              <a:t>¿Quienes están en riesgo de </a:t>
            </a:r>
            <a:br>
              <a:rPr lang="es-MX" sz="3000" dirty="0"/>
            </a:br>
            <a:r>
              <a:rPr lang="es-MX" sz="3000" dirty="0"/>
              <a:t>desarrollar diabetes tipo 2?</a:t>
            </a:r>
          </a:p>
        </p:txBody>
      </p:sp>
      <p:sp>
        <p:nvSpPr>
          <p:cNvPr id="5" name="Text Placeholder 4">
            <a:extLst>
              <a:ext uri="{FF2B5EF4-FFF2-40B4-BE49-F238E27FC236}">
                <a16:creationId xmlns:a16="http://schemas.microsoft.com/office/drawing/2014/main" xmlns="" id="{028CA468-8ED3-48BC-BC68-F9DAE414CD57}"/>
              </a:ext>
            </a:extLst>
          </p:cNvPr>
          <p:cNvSpPr>
            <a:spLocks noGrp="1"/>
          </p:cNvSpPr>
          <p:nvPr>
            <p:ph type="body" sz="quarter" idx="17"/>
          </p:nvPr>
        </p:nvSpPr>
        <p:spPr/>
        <p:txBody>
          <a:bodyPr/>
          <a:lstStyle/>
          <a:p>
            <a:r>
              <a:rPr lang="es-MX" dirty="0"/>
              <a:t>Tiene sobrepeso</a:t>
            </a:r>
          </a:p>
        </p:txBody>
      </p:sp>
      <p:sp>
        <p:nvSpPr>
          <p:cNvPr id="6" name="Text Placeholder 5">
            <a:extLst>
              <a:ext uri="{FF2B5EF4-FFF2-40B4-BE49-F238E27FC236}">
                <a16:creationId xmlns:a16="http://schemas.microsoft.com/office/drawing/2014/main" xmlns="" id="{6964F04B-9010-4083-8BE0-964BE6082D21}"/>
              </a:ext>
            </a:extLst>
          </p:cNvPr>
          <p:cNvSpPr>
            <a:spLocks noGrp="1"/>
          </p:cNvSpPr>
          <p:nvPr>
            <p:ph type="body" sz="quarter" idx="18"/>
          </p:nvPr>
        </p:nvSpPr>
        <p:spPr/>
        <p:txBody>
          <a:bodyPr/>
          <a:lstStyle/>
          <a:p>
            <a:r>
              <a:rPr lang="es-MX" dirty="0"/>
              <a:t>Su grasa </a:t>
            </a:r>
            <a:r>
              <a:rPr lang="es-MX" dirty="0" err="1"/>
              <a:t>coporal</a:t>
            </a:r>
            <a:r>
              <a:rPr lang="es-MX" dirty="0"/>
              <a:t> dificulta la entrada de la glucosa de la comida a la </a:t>
            </a:r>
            <a:r>
              <a:rPr lang="es-MX" dirty="0" err="1"/>
              <a:t>celula</a:t>
            </a:r>
            <a:endParaRPr lang="es-MX" dirty="0"/>
          </a:p>
        </p:txBody>
      </p:sp>
      <p:sp>
        <p:nvSpPr>
          <p:cNvPr id="7" name="Text Placeholder 6">
            <a:extLst>
              <a:ext uri="{FF2B5EF4-FFF2-40B4-BE49-F238E27FC236}">
                <a16:creationId xmlns:a16="http://schemas.microsoft.com/office/drawing/2014/main" xmlns="" id="{491FF8C1-0520-429F-B6C1-864F2A13AF77}"/>
              </a:ext>
            </a:extLst>
          </p:cNvPr>
          <p:cNvSpPr>
            <a:spLocks noGrp="1"/>
          </p:cNvSpPr>
          <p:nvPr>
            <p:ph type="body" sz="quarter" idx="33"/>
          </p:nvPr>
        </p:nvSpPr>
        <p:spPr>
          <a:xfrm>
            <a:off x="2988581" y="3921832"/>
            <a:ext cx="1546150" cy="360000"/>
          </a:xfrm>
        </p:spPr>
        <p:txBody>
          <a:bodyPr/>
          <a:lstStyle/>
          <a:p>
            <a:r>
              <a:rPr lang="es-MX" dirty="0"/>
              <a:t>Tiene 45 años o más</a:t>
            </a:r>
          </a:p>
        </p:txBody>
      </p:sp>
      <p:sp>
        <p:nvSpPr>
          <p:cNvPr id="8" name="Text Placeholder 7">
            <a:extLst>
              <a:ext uri="{FF2B5EF4-FFF2-40B4-BE49-F238E27FC236}">
                <a16:creationId xmlns:a16="http://schemas.microsoft.com/office/drawing/2014/main" xmlns="" id="{BBE71E89-DB15-4C62-BF0B-F7CF336E40E1}"/>
              </a:ext>
            </a:extLst>
          </p:cNvPr>
          <p:cNvSpPr>
            <a:spLocks noGrp="1"/>
          </p:cNvSpPr>
          <p:nvPr>
            <p:ph type="body" sz="quarter" idx="34"/>
          </p:nvPr>
        </p:nvSpPr>
        <p:spPr/>
        <p:txBody>
          <a:bodyPr/>
          <a:lstStyle/>
          <a:p>
            <a:r>
              <a:rPr lang="es-MX" dirty="0"/>
              <a:t>Conforme pasan los años, las posibilidades aumentan</a:t>
            </a:r>
          </a:p>
        </p:txBody>
      </p:sp>
      <p:sp>
        <p:nvSpPr>
          <p:cNvPr id="9" name="Text Placeholder 8">
            <a:extLst>
              <a:ext uri="{FF2B5EF4-FFF2-40B4-BE49-F238E27FC236}">
                <a16:creationId xmlns:a16="http://schemas.microsoft.com/office/drawing/2014/main" xmlns="" id="{8073169C-4C95-4999-8AA2-69E2CB9FB9CC}"/>
              </a:ext>
            </a:extLst>
          </p:cNvPr>
          <p:cNvSpPr>
            <a:spLocks noGrp="1"/>
          </p:cNvSpPr>
          <p:nvPr>
            <p:ph type="body" sz="quarter" idx="35"/>
          </p:nvPr>
        </p:nvSpPr>
        <p:spPr/>
        <p:txBody>
          <a:bodyPr/>
          <a:lstStyle/>
          <a:p>
            <a:r>
              <a:rPr lang="es-MX" dirty="0"/>
              <a:t>Padres/Hermanos</a:t>
            </a:r>
          </a:p>
        </p:txBody>
      </p:sp>
      <p:sp>
        <p:nvSpPr>
          <p:cNvPr id="10" name="Text Placeholder 9">
            <a:extLst>
              <a:ext uri="{FF2B5EF4-FFF2-40B4-BE49-F238E27FC236}">
                <a16:creationId xmlns:a16="http://schemas.microsoft.com/office/drawing/2014/main" xmlns="" id="{CED1F9E3-2E01-44E9-8431-957A799B8B06}"/>
              </a:ext>
            </a:extLst>
          </p:cNvPr>
          <p:cNvSpPr>
            <a:spLocks noGrp="1"/>
          </p:cNvSpPr>
          <p:nvPr>
            <p:ph type="body" sz="quarter" idx="36"/>
          </p:nvPr>
        </p:nvSpPr>
        <p:spPr/>
        <p:txBody>
          <a:bodyPr/>
          <a:lstStyle/>
          <a:p>
            <a:r>
              <a:rPr lang="es-MX" dirty="0"/>
              <a:t>Si uno de sus padres o uno de sus hermanos o hermanas tiene diabetes tipo 2</a:t>
            </a:r>
          </a:p>
        </p:txBody>
      </p:sp>
      <p:sp>
        <p:nvSpPr>
          <p:cNvPr id="11" name="Text Placeholder 10">
            <a:extLst>
              <a:ext uri="{FF2B5EF4-FFF2-40B4-BE49-F238E27FC236}">
                <a16:creationId xmlns:a16="http://schemas.microsoft.com/office/drawing/2014/main" xmlns="" id="{F4ECBE65-CFD4-470E-ADDE-838D1FAED6B6}"/>
              </a:ext>
            </a:extLst>
          </p:cNvPr>
          <p:cNvSpPr>
            <a:spLocks noGrp="1"/>
          </p:cNvSpPr>
          <p:nvPr>
            <p:ph type="body" sz="quarter" idx="37"/>
          </p:nvPr>
        </p:nvSpPr>
        <p:spPr/>
        <p:txBody>
          <a:bodyPr/>
          <a:lstStyle/>
          <a:p>
            <a:r>
              <a:rPr lang="es-MX" dirty="0"/>
              <a:t>Actividad Física</a:t>
            </a:r>
          </a:p>
        </p:txBody>
      </p:sp>
      <p:sp>
        <p:nvSpPr>
          <p:cNvPr id="12" name="Text Placeholder 11">
            <a:extLst>
              <a:ext uri="{FF2B5EF4-FFF2-40B4-BE49-F238E27FC236}">
                <a16:creationId xmlns:a16="http://schemas.microsoft.com/office/drawing/2014/main" xmlns="" id="{03BDA990-07AD-46BC-B1DA-3AE18E489BFB}"/>
              </a:ext>
            </a:extLst>
          </p:cNvPr>
          <p:cNvSpPr>
            <a:spLocks noGrp="1"/>
          </p:cNvSpPr>
          <p:nvPr>
            <p:ph type="body" sz="quarter" idx="38"/>
          </p:nvPr>
        </p:nvSpPr>
        <p:spPr/>
        <p:txBody>
          <a:bodyPr/>
          <a:lstStyle/>
          <a:p>
            <a:r>
              <a:rPr lang="es-MX" dirty="0"/>
              <a:t>Si hace actividad física menos de 3 veces a la semana</a:t>
            </a:r>
          </a:p>
        </p:txBody>
      </p:sp>
      <p:sp>
        <p:nvSpPr>
          <p:cNvPr id="13" name="Text Placeholder 12">
            <a:extLst>
              <a:ext uri="{FF2B5EF4-FFF2-40B4-BE49-F238E27FC236}">
                <a16:creationId xmlns:a16="http://schemas.microsoft.com/office/drawing/2014/main" xmlns="" id="{0C620A11-5D88-477F-99BB-13D56D72C4BB}"/>
              </a:ext>
            </a:extLst>
          </p:cNvPr>
          <p:cNvSpPr>
            <a:spLocks noGrp="1"/>
          </p:cNvSpPr>
          <p:nvPr>
            <p:ph type="body" sz="quarter" idx="39"/>
          </p:nvPr>
        </p:nvSpPr>
        <p:spPr/>
        <p:txBody>
          <a:bodyPr/>
          <a:lstStyle/>
          <a:p>
            <a:r>
              <a:rPr lang="es-MX" dirty="0"/>
              <a:t>Raza y Etnia</a:t>
            </a:r>
          </a:p>
        </p:txBody>
      </p:sp>
      <p:sp>
        <p:nvSpPr>
          <p:cNvPr id="14" name="Text Placeholder 13">
            <a:extLst>
              <a:ext uri="{FF2B5EF4-FFF2-40B4-BE49-F238E27FC236}">
                <a16:creationId xmlns:a16="http://schemas.microsoft.com/office/drawing/2014/main" xmlns="" id="{E5C5491A-2224-468C-9BE1-7F18DFC1C7B9}"/>
              </a:ext>
            </a:extLst>
          </p:cNvPr>
          <p:cNvSpPr>
            <a:spLocks noGrp="1"/>
          </p:cNvSpPr>
          <p:nvPr>
            <p:ph type="body" sz="quarter" idx="40"/>
          </p:nvPr>
        </p:nvSpPr>
        <p:spPr/>
        <p:txBody>
          <a:bodyPr/>
          <a:lstStyle/>
          <a:p>
            <a:r>
              <a:rPr lang="es-MX" dirty="0"/>
              <a:t>Si usted as afroamericano, hispano o latino, indoamericano o native de Alaska</a:t>
            </a:r>
          </a:p>
          <a:p>
            <a:endParaRPr lang="es-MX" dirty="0"/>
          </a:p>
        </p:txBody>
      </p:sp>
      <p:sp>
        <p:nvSpPr>
          <p:cNvPr id="4" name="Picture Placeholder 3">
            <a:extLst>
              <a:ext uri="{FF2B5EF4-FFF2-40B4-BE49-F238E27FC236}">
                <a16:creationId xmlns:a16="http://schemas.microsoft.com/office/drawing/2014/main" xmlns="" id="{1A250C90-C667-396A-C5A2-904F7BC08C6B}"/>
              </a:ext>
            </a:extLst>
          </p:cNvPr>
          <p:cNvSpPr>
            <a:spLocks noGrp="1"/>
          </p:cNvSpPr>
          <p:nvPr>
            <p:ph type="pic" sz="quarter" idx="41"/>
          </p:nvPr>
        </p:nvSpPr>
        <p:spPr/>
      </p:sp>
      <p:sp>
        <p:nvSpPr>
          <p:cNvPr id="16" name="Picture Placeholder 15">
            <a:extLst>
              <a:ext uri="{FF2B5EF4-FFF2-40B4-BE49-F238E27FC236}">
                <a16:creationId xmlns:a16="http://schemas.microsoft.com/office/drawing/2014/main" xmlns="" id="{A6BB29D8-E624-2F79-D0F3-E6234E84DDF2}"/>
              </a:ext>
            </a:extLst>
          </p:cNvPr>
          <p:cNvSpPr>
            <a:spLocks noGrp="1"/>
          </p:cNvSpPr>
          <p:nvPr>
            <p:ph type="pic" sz="quarter" idx="42"/>
          </p:nvPr>
        </p:nvSpPr>
        <p:spPr/>
      </p:sp>
      <p:sp>
        <p:nvSpPr>
          <p:cNvPr id="18" name="Picture Placeholder 17">
            <a:extLst>
              <a:ext uri="{FF2B5EF4-FFF2-40B4-BE49-F238E27FC236}">
                <a16:creationId xmlns:a16="http://schemas.microsoft.com/office/drawing/2014/main" xmlns="" id="{B47F3870-29B5-C7DC-0621-8B2784285F10}"/>
              </a:ext>
            </a:extLst>
          </p:cNvPr>
          <p:cNvSpPr>
            <a:spLocks noGrp="1"/>
          </p:cNvSpPr>
          <p:nvPr>
            <p:ph type="pic" sz="quarter" idx="43"/>
          </p:nvPr>
        </p:nvSpPr>
        <p:spPr/>
      </p:sp>
      <p:sp>
        <p:nvSpPr>
          <p:cNvPr id="20" name="Picture Placeholder 19">
            <a:extLst>
              <a:ext uri="{FF2B5EF4-FFF2-40B4-BE49-F238E27FC236}">
                <a16:creationId xmlns:a16="http://schemas.microsoft.com/office/drawing/2014/main" xmlns="" id="{83B34CD9-38F4-FDED-5547-54CD4183D740}"/>
              </a:ext>
            </a:extLst>
          </p:cNvPr>
          <p:cNvSpPr>
            <a:spLocks noGrp="1"/>
          </p:cNvSpPr>
          <p:nvPr>
            <p:ph type="pic" sz="quarter" idx="44"/>
          </p:nvPr>
        </p:nvSpPr>
        <p:spPr/>
      </p:sp>
      <p:sp>
        <p:nvSpPr>
          <p:cNvPr id="24" name="Picture Placeholder 23">
            <a:extLst>
              <a:ext uri="{FF2B5EF4-FFF2-40B4-BE49-F238E27FC236}">
                <a16:creationId xmlns:a16="http://schemas.microsoft.com/office/drawing/2014/main" xmlns="" id="{48AFFD3B-2462-B4C9-4F57-83B67FCE1F17}"/>
              </a:ext>
            </a:extLst>
          </p:cNvPr>
          <p:cNvSpPr>
            <a:spLocks noGrp="1"/>
          </p:cNvSpPr>
          <p:nvPr>
            <p:ph type="pic" sz="quarter" idx="45"/>
          </p:nvPr>
        </p:nvSpPr>
        <p:spPr/>
      </p:sp>
      <p:pic>
        <p:nvPicPr>
          <p:cNvPr id="28" name="Picture 27" descr="A picture containing person, outdoor, athletic game, sport&#10;&#10;Description automatically generated">
            <a:extLst>
              <a:ext uri="{FF2B5EF4-FFF2-40B4-BE49-F238E27FC236}">
                <a16:creationId xmlns:a16="http://schemas.microsoft.com/office/drawing/2014/main" xmlns="" id="{3074B56B-C0C9-4E5D-BE03-31693C4FEEC2}"/>
              </a:ext>
            </a:extLst>
          </p:cNvPr>
          <p:cNvPicPr>
            <a:picLocks noGrp="1" noChangeAspect="1"/>
          </p:cNvPicPr>
          <p:nvPr/>
        </p:nvPicPr>
        <p:blipFill>
          <a:blip r:embed="rId3">
            <a:extLst>
              <a:ext uri="{28A0092B-C50C-407E-A947-70E740481C1C}">
                <a14:useLocalDpi xmlns:a14="http://schemas.microsoft.com/office/drawing/2010/main" val="0"/>
              </a:ext>
            </a:extLst>
          </a:blip>
          <a:srcRect l="18081" r="18081"/>
          <a:stretch>
            <a:fillRect/>
          </a:stretch>
        </p:blipFill>
        <p:spPr>
          <a:xfrm>
            <a:off x="431800" y="1695450"/>
            <a:ext cx="1979613" cy="1981200"/>
          </a:xfrm>
          <a:prstGeom prst="rect">
            <a:avLst/>
          </a:prstGeom>
          <a:solidFill>
            <a:schemeClr val="bg1">
              <a:lumMod val="95000"/>
              <a:alpha val="70000"/>
            </a:schemeClr>
          </a:solidFill>
          <a:ln w="95250" cap="sq">
            <a:solidFill>
              <a:schemeClr val="bg1">
                <a:lumMod val="95000"/>
              </a:schemeClr>
            </a:solidFill>
          </a:ln>
        </p:spPr>
      </p:pic>
      <p:pic>
        <p:nvPicPr>
          <p:cNvPr id="30" name="Picture 29" descr="Happy latin familly taking a selfie outdoors A happy latin family of five taking a selfie and smiling in a horizontal medium shot outdoors. mexican family stock pictures, royalty-free photos &amp; images">
            <a:extLst>
              <a:ext uri="{FF2B5EF4-FFF2-40B4-BE49-F238E27FC236}">
                <a16:creationId xmlns:a16="http://schemas.microsoft.com/office/drawing/2014/main" xmlns="" id="{DA288FF9-EFE0-DE42-9CA6-155D71912777}"/>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l="16807" r="16807"/>
          <a:stretch>
            <a:fillRect/>
          </a:stretch>
        </p:blipFill>
        <p:spPr bwMode="auto">
          <a:xfrm>
            <a:off x="5112287" y="1695450"/>
            <a:ext cx="1979613" cy="1981200"/>
          </a:xfrm>
          <a:prstGeom prst="rect">
            <a:avLst/>
          </a:prstGeom>
          <a:noFill/>
          <a:ln w="95250" cap="sq">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31" name="Picture 30" descr="Senior man working out for good health Portrait of a senior man in fitness wear running in a park. Close up of a smiling man running while listening to music using earphones. running stock pictures, royalty-free photos &amp; images">
            <a:extLst>
              <a:ext uri="{FF2B5EF4-FFF2-40B4-BE49-F238E27FC236}">
                <a16:creationId xmlns:a16="http://schemas.microsoft.com/office/drawing/2014/main" xmlns="" id="{B5A491D4-17C5-4249-95D4-C5A11E2DCBBE}"/>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l="16807" r="16807"/>
          <a:stretch>
            <a:fillRect/>
          </a:stretch>
        </p:blipFill>
        <p:spPr bwMode="auto">
          <a:xfrm>
            <a:off x="7451950" y="1695450"/>
            <a:ext cx="1979613" cy="1981200"/>
          </a:xfrm>
          <a:prstGeom prst="rect">
            <a:avLst/>
          </a:prstGeom>
          <a:noFill/>
          <a:ln w="95250" cap="sq">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32" name="Picture 31" descr="Cheerful mature latin couple looking at camera A cheerful mature latin couple standing and smiling at the camera in a horizontal waist up shot. 45 year old hispanic stock pictures, royalty-free photos &amp; images">
            <a:extLst>
              <a:ext uri="{FF2B5EF4-FFF2-40B4-BE49-F238E27FC236}">
                <a16:creationId xmlns:a16="http://schemas.microsoft.com/office/drawing/2014/main" xmlns="" id="{5CA2728F-46BF-A946-9FC0-2FFA3FBE0C50}"/>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l="16807" r="16807"/>
          <a:stretch>
            <a:fillRect/>
          </a:stretch>
        </p:blipFill>
        <p:spPr bwMode="auto">
          <a:xfrm>
            <a:off x="2771850" y="1695450"/>
            <a:ext cx="1979613" cy="1981200"/>
          </a:xfrm>
          <a:prstGeom prst="rect">
            <a:avLst/>
          </a:prstGeom>
          <a:noFill/>
          <a:ln w="95250" cap="sq">
            <a:solidFill>
              <a:schemeClr val="bg1">
                <a:lumMod val="95000"/>
              </a:schemeClr>
            </a:solidFill>
          </a:ln>
          <a:extLst>
            <a:ext uri="{909E8E84-426E-40DD-AFC4-6F175D3DCCD1}">
              <a14:hiddenFill xmlns:a14="http://schemas.microsoft.com/office/drawing/2010/main">
                <a:solidFill>
                  <a:srgbClr val="FFFFFF"/>
                </a:solidFill>
              </a14:hiddenFill>
            </a:ext>
          </a:extLst>
        </p:spPr>
      </p:pic>
      <p:pic>
        <p:nvPicPr>
          <p:cNvPr id="33" name="Picture 32" descr="Large diverse group of breast cancer survivors at race Senior adult, mid adult, and young adult women are smiling while looking at the camera. Large group or team is in sunny park for breast cancer awareness marathon or 5k charity race. They are competing to raise money for breast cancer awareness and research. Women are wearing pink athletic clothing and breast cancer awareness ribbons. race and ethnicity stock pictures, royalty-free photos &amp; images">
            <a:extLst>
              <a:ext uri="{FF2B5EF4-FFF2-40B4-BE49-F238E27FC236}">
                <a16:creationId xmlns:a16="http://schemas.microsoft.com/office/drawing/2014/main" xmlns="" id="{8562B4D6-C695-374F-934D-250EC0BB02B7}"/>
              </a:ext>
            </a:extLst>
          </p:cNvPr>
          <p:cNvPicPr>
            <a:picLocks noGrp="1" noChangeAspect="1" noChangeArrowheads="1"/>
          </p:cNvPicPr>
          <p:nvPr/>
        </p:nvPicPr>
        <p:blipFill>
          <a:blip r:embed="rId7">
            <a:extLst>
              <a:ext uri="{28A0092B-C50C-407E-A947-70E740481C1C}">
                <a14:useLocalDpi xmlns:a14="http://schemas.microsoft.com/office/drawing/2010/main" val="0"/>
              </a:ext>
            </a:extLst>
          </a:blip>
          <a:srcRect l="16807" r="16807"/>
          <a:stretch>
            <a:fillRect/>
          </a:stretch>
        </p:blipFill>
        <p:spPr bwMode="auto">
          <a:xfrm>
            <a:off x="9780587" y="1695450"/>
            <a:ext cx="1979613" cy="1981200"/>
          </a:xfrm>
          <a:prstGeom prst="rect">
            <a:avLst/>
          </a:prstGeom>
          <a:noFill/>
          <a:ln w="95250" cap="sq">
            <a:solidFill>
              <a:schemeClr val="bg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117585"/>
      </p:ext>
    </p:extLst>
  </p:cSld>
  <p:clrMapOvr>
    <a:masterClrMapping/>
  </p:clrMapOvr>
  <mc:AlternateContent xmlns:mc="http://schemas.openxmlformats.org/markup-compatibility/2006" xmlns:p14="http://schemas.microsoft.com/office/powerpoint/2010/main">
    <mc:Choice Requires="p14">
      <p:transition spd="slow" p14:dur="2000" advTm="88792"/>
    </mc:Choice>
    <mc:Fallback xmlns="">
      <p:transition spd="slow" advTm="88792"/>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eart shape stethoscope">
            <a:extLst>
              <a:ext uri="{FF2B5EF4-FFF2-40B4-BE49-F238E27FC236}">
                <a16:creationId xmlns:a16="http://schemas.microsoft.com/office/drawing/2014/main" xmlns="" id="{22894F27-901F-9703-EE71-FC3C20177D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eople, Old, Man, Woman, Couple, Love">
            <a:extLst>
              <a:ext uri="{FF2B5EF4-FFF2-40B4-BE49-F238E27FC236}">
                <a16:creationId xmlns:a16="http://schemas.microsoft.com/office/drawing/2014/main" xmlns="" id="{DA35C623-31D6-AE97-CDDB-353831F891B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83085" y="11781"/>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creen Shot 2018-05-16 at 12.09.00 PM.png">
            <a:extLst>
              <a:ext uri="{FF2B5EF4-FFF2-40B4-BE49-F238E27FC236}">
                <a16:creationId xmlns:a16="http://schemas.microsoft.com/office/drawing/2014/main" xmlns="" id="{EAF26066-5AEA-8A70-FA0E-5567747673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 b="13749"/>
          <a:stretch/>
        </p:blipFill>
        <p:spPr bwMode="auto">
          <a:xfrm>
            <a:off x="20" y="3429000"/>
            <a:ext cx="6095980" cy="3429000"/>
          </a:xfrm>
          <a:prstGeom prst="rect">
            <a:avLst/>
          </a:prstGeom>
        </p:spPr>
      </p:pic>
      <p:pic>
        <p:nvPicPr>
          <p:cNvPr id="8" name="Picture 2" descr="Image result for sexuality problems&quot;">
            <a:extLst>
              <a:ext uri="{FF2B5EF4-FFF2-40B4-BE49-F238E27FC236}">
                <a16:creationId xmlns:a16="http://schemas.microsoft.com/office/drawing/2014/main" xmlns="" id="{A0697738-CE42-8AAD-42DB-7EA0ED99CF0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6000" y="3429000"/>
            <a:ext cx="6096000" cy="3429000"/>
          </a:xfrm>
          <a:prstGeom prst="rect">
            <a:avLst/>
          </a:prstGeom>
        </p:spPr>
      </p:pic>
      <p:sp>
        <p:nvSpPr>
          <p:cNvPr id="10" name="Rectangle 9">
            <a:extLst>
              <a:ext uri="{FF2B5EF4-FFF2-40B4-BE49-F238E27FC236}">
                <a16:creationId xmlns:a16="http://schemas.microsoft.com/office/drawing/2014/main" xmlns="" id="{3DE44DCC-0325-25C3-3A89-614B5AD3A1A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ame 10">
            <a:extLst>
              <a:ext uri="{FF2B5EF4-FFF2-40B4-BE49-F238E27FC236}">
                <a16:creationId xmlns:a16="http://schemas.microsoft.com/office/drawing/2014/main" xmlns="" id="{F170739E-6817-D301-A6B3-A44A5FC5A4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2" name="Title 2">
            <a:extLst>
              <a:ext uri="{FF2B5EF4-FFF2-40B4-BE49-F238E27FC236}">
                <a16:creationId xmlns:a16="http://schemas.microsoft.com/office/drawing/2014/main" xmlns="" id="{F2FC6016-F3B4-2288-1471-25576C5FFFE8}"/>
              </a:ext>
            </a:extLst>
          </p:cNvPr>
          <p:cNvSpPr txBox="1">
            <a:spLocks/>
          </p:cNvSpPr>
          <p:nvPr/>
        </p:nvSpPr>
        <p:spPr>
          <a:xfrm>
            <a:off x="4286858" y="2756140"/>
            <a:ext cx="3618284" cy="13457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dirty="0">
                <a:solidFill>
                  <a:srgbClr val="080808"/>
                </a:solidFill>
              </a:rPr>
              <a:t>¡Todo está</a:t>
            </a:r>
          </a:p>
          <a:p>
            <a:pPr algn="ctr"/>
            <a:r>
              <a:rPr lang="es-MX" sz="4000" dirty="0">
                <a:solidFill>
                  <a:srgbClr val="080808"/>
                </a:solidFill>
              </a:rPr>
              <a:t>CONECTADO!</a:t>
            </a:r>
          </a:p>
        </p:txBody>
      </p:sp>
    </p:spTree>
    <p:extLst>
      <p:ext uri="{BB962C8B-B14F-4D97-AF65-F5344CB8AC3E}">
        <p14:creationId xmlns:p14="http://schemas.microsoft.com/office/powerpoint/2010/main" val="11052809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400" name="Rectangle 59399">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itle 2">
            <a:extLst>
              <a:ext uri="{FF2B5EF4-FFF2-40B4-BE49-F238E27FC236}">
                <a16:creationId xmlns:a16="http://schemas.microsoft.com/office/drawing/2014/main" xmlns="" id="{E9C10B99-3B92-4D83-9C8A-E7470689F7C4}"/>
              </a:ext>
            </a:extLst>
          </p:cNvPr>
          <p:cNvSpPr>
            <a:spLocks noGrp="1"/>
          </p:cNvSpPr>
          <p:nvPr>
            <p:ph type="title"/>
          </p:nvPr>
        </p:nvSpPr>
        <p:spPr>
          <a:xfrm>
            <a:off x="640080" y="325369"/>
            <a:ext cx="4368602" cy="1956841"/>
          </a:xfrm>
        </p:spPr>
        <p:txBody>
          <a:bodyPr anchor="b">
            <a:normAutofit/>
          </a:bodyPr>
          <a:lstStyle/>
          <a:p>
            <a:pPr>
              <a:spcBef>
                <a:spcPts val="0"/>
              </a:spcBef>
            </a:pPr>
            <a:r>
              <a:rPr lang="es-MX" sz="540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Comunicación</a:t>
            </a:r>
          </a:p>
          <a:p>
            <a:endParaRPr lang="es-MX" sz="5400">
              <a:effectLst>
                <a:glow rad="38100">
                  <a:prstClr val="black">
                    <a:lumMod val="65000"/>
                    <a:lumOff val="35000"/>
                    <a:alpha val="40000"/>
                  </a:prstClr>
                </a:glow>
                <a:outerShdw blurRad="28575" dist="38100" dir="14040000" algn="tl" rotWithShape="0">
                  <a:srgbClr val="000000">
                    <a:alpha val="25000"/>
                  </a:srgbClr>
                </a:outerShdw>
              </a:effectLst>
            </a:endParaRPr>
          </a:p>
        </p:txBody>
      </p:sp>
      <p:sp>
        <p:nvSpPr>
          <p:cNvPr id="59402"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395" name="Content Placeholder 2"/>
          <p:cNvSpPr>
            <a:spLocks noGrp="1"/>
          </p:cNvSpPr>
          <p:nvPr>
            <p:ph idx="1"/>
          </p:nvPr>
        </p:nvSpPr>
        <p:spPr>
          <a:xfrm>
            <a:off x="640080" y="2872899"/>
            <a:ext cx="4243589" cy="3320668"/>
          </a:xfrm>
        </p:spPr>
        <p:txBody>
          <a:bodyPr>
            <a:normAutofit/>
          </a:bodyPr>
          <a:lstStyle/>
          <a:p>
            <a:pPr eaLnBrk="1" hangingPunct="1"/>
            <a:endParaRPr lang="en-US" sz="2200"/>
          </a:p>
          <a:p>
            <a:pPr eaLnBrk="1" hangingPunct="1"/>
            <a:endParaRPr lang="en-US" sz="2200"/>
          </a:p>
        </p:txBody>
      </p:sp>
      <p:pic>
        <p:nvPicPr>
          <p:cNvPr id="2" name="Picture 4" descr="family people car">
            <a:extLst>
              <a:ext uri="{FF2B5EF4-FFF2-40B4-BE49-F238E27FC236}">
                <a16:creationId xmlns:a16="http://schemas.microsoft.com/office/drawing/2014/main" xmlns="" id="{ACDB60F1-3CD9-484F-0971-F981ECA774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29700" y="11049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151643001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bwMode="auto">
          <a:xfrm>
            <a:off x="3306519" y="1587"/>
            <a:ext cx="4846882" cy="6856413"/>
          </a:xfrm>
          <a:custGeom>
            <a:avLst/>
            <a:gdLst>
              <a:gd name="connsiteX0" fmla="*/ 121782 w 5110407"/>
              <a:gd name="connsiteY0" fmla="*/ 0 h 6856413"/>
              <a:gd name="connsiteX1" fmla="*/ 4731440 w 5110407"/>
              <a:gd name="connsiteY1" fmla="*/ 0 h 6856413"/>
              <a:gd name="connsiteX2" fmla="*/ 4775629 w 5110407"/>
              <a:gd name="connsiteY2" fmla="*/ 179775 h 6856413"/>
              <a:gd name="connsiteX3" fmla="*/ 5084710 w 5110407"/>
              <a:gd name="connsiteY3" fmla="*/ 4108260 h 6856413"/>
              <a:gd name="connsiteX4" fmla="*/ 4768709 w 5110407"/>
              <a:gd name="connsiteY4" fmla="*/ 6381464 h 6856413"/>
              <a:gd name="connsiteX5" fmla="*/ 4653290 w 5110407"/>
              <a:gd name="connsiteY5" fmla="*/ 6856413 h 6856413"/>
              <a:gd name="connsiteX6" fmla="*/ 0 w 5110407"/>
              <a:gd name="connsiteY6" fmla="*/ 6856413 h 6856413"/>
              <a:gd name="connsiteX7" fmla="*/ 21062 w 5110407"/>
              <a:gd name="connsiteY7" fmla="*/ 6803488 h 6856413"/>
              <a:gd name="connsiteX8" fmla="*/ 636462 w 5110407"/>
              <a:gd name="connsiteY8" fmla="*/ 3844830 h 6856413"/>
              <a:gd name="connsiteX9" fmla="*/ 203879 w 5110407"/>
              <a:gd name="connsiteY9" fmla="*/ 236924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a:noFill/>
        </p:spPr>
      </p:pic>
      <p:sp>
        <p:nvSpPr>
          <p:cNvPr id="3" name="Title 2">
            <a:extLst>
              <a:ext uri="{FF2B5EF4-FFF2-40B4-BE49-F238E27FC236}">
                <a16:creationId xmlns:a16="http://schemas.microsoft.com/office/drawing/2014/main" xmlns="" id="{EC66CC55-FE53-4C85-A728-EE3F5E2903B9}"/>
              </a:ext>
            </a:extLst>
          </p:cNvPr>
          <p:cNvSpPr>
            <a:spLocks noGrp="1"/>
          </p:cNvSpPr>
          <p:nvPr>
            <p:ph type="title"/>
          </p:nvPr>
        </p:nvSpPr>
        <p:spPr>
          <a:xfrm>
            <a:off x="481011" y="485775"/>
            <a:ext cx="3380983" cy="5719762"/>
          </a:xfrm>
        </p:spPr>
        <p:txBody>
          <a:bodyPr vert="horz" lIns="91440" tIns="45720" rIns="91440" bIns="45720" rtlCol="0" anchor="ctr">
            <a:normAutofit/>
          </a:bodyPr>
          <a:lstStyle/>
          <a:p>
            <a:r>
              <a:rPr lang="es-MX" sz="5000">
                <a:solidFill>
                  <a:schemeClr val="tx1"/>
                </a:solidFill>
              </a:rPr>
              <a:t>El matrimonio – diseño de Dios</a:t>
            </a:r>
          </a:p>
        </p:txBody>
      </p:sp>
      <p:sp>
        <p:nvSpPr>
          <p:cNvPr id="34819" name="Content Placeholder 2"/>
          <p:cNvSpPr>
            <a:spLocks noGrp="1"/>
          </p:cNvSpPr>
          <p:nvPr>
            <p:ph idx="1"/>
          </p:nvPr>
        </p:nvSpPr>
        <p:spPr>
          <a:xfrm>
            <a:off x="8416925" y="485774"/>
            <a:ext cx="3292475" cy="5719763"/>
          </a:xfrm>
        </p:spPr>
        <p:txBody>
          <a:bodyPr vert="horz" lIns="91440" tIns="45720" rIns="91440" bIns="45720" rtlCol="0" anchor="ctr">
            <a:normAutofit/>
          </a:bodyPr>
          <a:lstStyle/>
          <a:p>
            <a:pPr indent="-228600">
              <a:buFont typeface="Arial" panose="020B0604020202020204" pitchFamily="34" charset="0"/>
              <a:buChar char="•"/>
            </a:pPr>
            <a:endParaRPr lang="en-US">
              <a:solidFill>
                <a:schemeClr val="tx1"/>
              </a:solidFill>
            </a:endParaRPr>
          </a:p>
          <a:p>
            <a:pPr indent="-228600">
              <a:buFont typeface="Arial" panose="020B0604020202020204" pitchFamily="34" charset="0"/>
              <a:buChar char="•"/>
            </a:pPr>
            <a:endParaRPr lang="en-US">
              <a:solidFill>
                <a:schemeClr val="tx1"/>
              </a:solidFill>
            </a:endParaRPr>
          </a:p>
        </p:txBody>
      </p:sp>
      <p:sp>
        <p:nvSpPr>
          <p:cNvPr id="5" name="TextBox 4"/>
          <p:cNvSpPr txBox="1"/>
          <p:nvPr/>
        </p:nvSpPr>
        <p:spPr>
          <a:xfrm>
            <a:off x="1600200" y="2038350"/>
            <a:ext cx="2838450" cy="369332"/>
          </a:xfrm>
          <a:prstGeom prst="rect">
            <a:avLst/>
          </a:prstGeom>
          <a:noFill/>
        </p:spPr>
        <p:txBody>
          <a:bodyPr wrap="square" rtlCol="0" anchor="t">
            <a:spAutoFit/>
          </a:bodyPr>
          <a:lstStyle/>
          <a:p>
            <a:endParaRPr lang="en-US" dirty="0">
              <a:solidFill>
                <a:prstClr val="black"/>
              </a:solidFill>
              <a:cs typeface="Calibri"/>
            </a:endParaRPr>
          </a:p>
        </p:txBody>
      </p:sp>
    </p:spTree>
    <p:extLst>
      <p:ext uri="{BB962C8B-B14F-4D97-AF65-F5344CB8AC3E}">
        <p14:creationId xmlns:p14="http://schemas.microsoft.com/office/powerpoint/2010/main" val="810806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sky, outdoor, person, nature&#10;&#10;Description automatically generated">
            <a:extLst>
              <a:ext uri="{FF2B5EF4-FFF2-40B4-BE49-F238E27FC236}">
                <a16:creationId xmlns:a16="http://schemas.microsoft.com/office/drawing/2014/main" xmlns="" id="{29F625F1-B89F-6BA2-4A33-AEAED26CEF41}"/>
              </a:ext>
            </a:extLst>
          </p:cNvPr>
          <p:cNvPicPr>
            <a:picLocks noChangeAspect="1"/>
          </p:cNvPicPr>
          <p:nvPr/>
        </p:nvPicPr>
        <p:blipFill rotWithShape="1">
          <a:blip r:embed="rId3"/>
          <a:srcRect t="3529" b="12202"/>
          <a:stretch/>
        </p:blipFill>
        <p:spPr>
          <a:xfrm>
            <a:off x="20" y="10"/>
            <a:ext cx="12191980" cy="6857990"/>
          </a:xfrm>
          <a:prstGeom prst="rect">
            <a:avLst/>
          </a:prstGeom>
        </p:spPr>
      </p:pic>
      <p:sp>
        <p:nvSpPr>
          <p:cNvPr id="8" name="Freeform 5">
            <a:extLst>
              <a:ext uri="{FF2B5EF4-FFF2-40B4-BE49-F238E27FC236}">
                <a16:creationId xmlns:a16="http://schemas.microsoft.com/office/drawing/2014/main" xmlns=""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prstClr val="black"/>
              </a:buClr>
              <a:buSzPct val="100000"/>
              <a:buFont typeface="Arial"/>
              <a:buNone/>
            </a:pPr>
            <a:endParaRPr lang="en-US" sz="1600" cap="all">
              <a:solidFill>
                <a:prstClr val="black"/>
              </a:solidFill>
            </a:endParaRPr>
          </a:p>
        </p:txBody>
      </p:sp>
      <p:sp>
        <p:nvSpPr>
          <p:cNvPr id="3" name="Title 2">
            <a:extLst>
              <a:ext uri="{FF2B5EF4-FFF2-40B4-BE49-F238E27FC236}">
                <a16:creationId xmlns:a16="http://schemas.microsoft.com/office/drawing/2014/main" xmlns="" id="{4E79F231-C2F9-423E-80CE-E50D9FE4FB83}"/>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s-MX" sz="5000" dirty="0">
                <a:effectLst>
                  <a:glow rad="38100">
                    <a:schemeClr val="bg1">
                      <a:lumMod val="65000"/>
                      <a:lumOff val="35000"/>
                      <a:alpha val="50000"/>
                    </a:schemeClr>
                  </a:glow>
                  <a:outerShdw blurRad="28575" dist="31750" dir="13200000" algn="tl" rotWithShape="0">
                    <a:srgbClr val="000000">
                      <a:alpha val="25000"/>
                    </a:srgbClr>
                  </a:outerShdw>
                </a:effectLst>
              </a:rPr>
              <a:t>Sean novios de nuevo</a:t>
            </a:r>
          </a:p>
        </p:txBody>
      </p:sp>
      <p:cxnSp>
        <p:nvCxnSpPr>
          <p:cNvPr id="10" name="Straight Connector 9">
            <a:extLst>
              <a:ext uri="{FF2B5EF4-FFF2-40B4-BE49-F238E27FC236}">
                <a16:creationId xmlns:a16="http://schemas.microsoft.com/office/drawing/2014/main" xmlns=""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9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00" y="515534"/>
            <a:ext cx="9144000" cy="1379768"/>
          </a:xfrm>
        </p:spPr>
        <p:txBody>
          <a:bodyPr vert="horz" lIns="91440" tIns="45720" rIns="91440" bIns="45720" rtlCol="0" anchor="b">
            <a:normAutofit/>
          </a:bodyPr>
          <a:lstStyle/>
          <a:p>
            <a:pPr algn="ctr"/>
            <a:r>
              <a:rPr lang="en-US" sz="4800"/>
              <a:t>Depresión</a:t>
            </a:r>
          </a:p>
        </p:txBody>
      </p:sp>
      <p:pic>
        <p:nvPicPr>
          <p:cNvPr id="40965" name="Picture 4" descr="Screen Shot 2017-07-13 at 11.38.56 AM.png"/>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bwMode="auto">
          <a:xfrm>
            <a:off x="857132" y="2807207"/>
            <a:ext cx="4834463" cy="3465576"/>
          </a:xfrm>
          <a:prstGeom prst="rect">
            <a:avLst/>
          </a:prstGeom>
          <a:noFill/>
        </p:spPr>
      </p:pic>
      <p:pic>
        <p:nvPicPr>
          <p:cNvPr id="6" name="Picture 5" descr="Image result for medicatio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04910" y="2807207"/>
            <a:ext cx="4834512" cy="3465576"/>
          </a:xfrm>
          <a:prstGeom prst="rect">
            <a:avLst/>
          </a:prstGeom>
          <a:noFill/>
        </p:spPr>
      </p:pic>
    </p:spTree>
    <p:extLst>
      <p:ext uri="{BB962C8B-B14F-4D97-AF65-F5344CB8AC3E}">
        <p14:creationId xmlns:p14="http://schemas.microsoft.com/office/powerpoint/2010/main" val="17008632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4" name="Rectangle 45063">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2" descr="Man, Depressed, Sitting, On The Floor">
            <a:extLst>
              <a:ext uri="{FF2B5EF4-FFF2-40B4-BE49-F238E27FC236}">
                <a16:creationId xmlns:a16="http://schemas.microsoft.com/office/drawing/2014/main" xmlns="" id="{C2412584-024B-3D9F-0130-F3AB18A02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5066" name="Rectangle 45065">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a:extLst>
              <a:ext uri="{FF2B5EF4-FFF2-40B4-BE49-F238E27FC236}">
                <a16:creationId xmlns:a16="http://schemas.microsoft.com/office/drawing/2014/main" xmlns="" id="{DE47863F-5EE9-497F-AAD0-B30F93252B63}"/>
              </a:ext>
            </a:extLst>
          </p:cNvPr>
          <p:cNvSpPr>
            <a:spLocks noGrp="1"/>
          </p:cNvSpPr>
          <p:nvPr>
            <p:ph type="title"/>
          </p:nvPr>
        </p:nvSpPr>
        <p:spPr>
          <a:xfrm>
            <a:off x="838200" y="365125"/>
            <a:ext cx="3822189" cy="1899912"/>
          </a:xfrm>
        </p:spPr>
        <p:txBody>
          <a:bodyPr>
            <a:normAutofit/>
          </a:bodyPr>
          <a:lstStyle/>
          <a:p>
            <a:r>
              <a:rPr lang="en-US" sz="4000">
                <a:ea typeface="+mj-lt"/>
                <a:cs typeface="+mj-lt"/>
              </a:rPr>
              <a:t>¿Que es la depresión?</a:t>
            </a:r>
            <a:endParaRPr lang="en-US" sz="4000"/>
          </a:p>
        </p:txBody>
      </p:sp>
      <p:sp>
        <p:nvSpPr>
          <p:cNvPr id="45059" name="Content Placeholder 2"/>
          <p:cNvSpPr>
            <a:spLocks noGrp="1"/>
          </p:cNvSpPr>
          <p:nvPr>
            <p:ph idx="1"/>
          </p:nvPr>
        </p:nvSpPr>
        <p:spPr>
          <a:xfrm>
            <a:off x="838200" y="2434201"/>
            <a:ext cx="3822189" cy="3742762"/>
          </a:xfrm>
        </p:spPr>
        <p:txBody>
          <a:bodyPr>
            <a:normAutofit/>
          </a:bodyPr>
          <a:lstStyle/>
          <a:p>
            <a:pPr eaLnBrk="1" hangingPunct="1">
              <a:buFont typeface="Wingdings 2" pitchFamily="-89" charset="2"/>
              <a:buNone/>
            </a:pPr>
            <a:endParaRPr lang="en-US" sz="2000"/>
          </a:p>
          <a:p>
            <a:pPr eaLnBrk="1" hangingPunct="1">
              <a:buFont typeface="Wingdings 2" pitchFamily="-89" charset="2"/>
              <a:buNone/>
            </a:pPr>
            <a:endParaRPr lang="en-US" sz="2000"/>
          </a:p>
        </p:txBody>
      </p:sp>
    </p:spTree>
    <p:extLst>
      <p:ext uri="{BB962C8B-B14F-4D97-AF65-F5344CB8AC3E}">
        <p14:creationId xmlns:p14="http://schemas.microsoft.com/office/powerpoint/2010/main" val="27665221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E2BB4BD-8A5D-307D-FAD7-2B115BA2B1E0}"/>
              </a:ext>
            </a:extLst>
          </p:cNvPr>
          <p:cNvSpPr>
            <a:spLocks noGrp="1"/>
          </p:cNvSpPr>
          <p:nvPr>
            <p:ph type="title"/>
          </p:nvPr>
        </p:nvSpPr>
        <p:spPr/>
        <p:txBody>
          <a:bodyPr/>
          <a:lstStyle/>
          <a:p>
            <a:endParaRPr lang="es-MX"/>
          </a:p>
        </p:txBody>
      </p:sp>
      <p:sp>
        <p:nvSpPr>
          <p:cNvPr id="5" name="Rectangle 4">
            <a:extLst>
              <a:ext uri="{FF2B5EF4-FFF2-40B4-BE49-F238E27FC236}">
                <a16:creationId xmlns:a16="http://schemas.microsoft.com/office/drawing/2014/main" xmlns="" id="{235EEBDB-D19C-11E0-4F26-6C317577FF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2" descr="woman sitting against sofa">
            <a:extLst>
              <a:ext uri="{FF2B5EF4-FFF2-40B4-BE49-F238E27FC236}">
                <a16:creationId xmlns:a16="http://schemas.microsoft.com/office/drawing/2014/main" xmlns="" id="{483A91CE-6308-5BA8-4CB0-9FDB9D9BF00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happy, Man, Mask, Sad, Face, Sitting">
            <a:extLst>
              <a:ext uri="{FF2B5EF4-FFF2-40B4-BE49-F238E27FC236}">
                <a16:creationId xmlns:a16="http://schemas.microsoft.com/office/drawing/2014/main" xmlns="" id="{9E2B6BFE-4498-C64F-BECE-C96A44CF517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8E2AF3E0-A62E-4FE5-3610-90DE84DD6FB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ame 8">
            <a:extLst>
              <a:ext uri="{FF2B5EF4-FFF2-40B4-BE49-F238E27FC236}">
                <a16:creationId xmlns:a16="http://schemas.microsoft.com/office/drawing/2014/main" xmlns="" id="{BA75814B-A645-D33F-33AE-4D1E2810B0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10" name="Title 1">
            <a:extLst>
              <a:ext uri="{FF2B5EF4-FFF2-40B4-BE49-F238E27FC236}">
                <a16:creationId xmlns:a16="http://schemas.microsoft.com/office/drawing/2014/main" xmlns="" id="{B3E645B1-6770-66E8-D404-DD38C28576B3}"/>
              </a:ext>
            </a:extLst>
          </p:cNvPr>
          <p:cNvSpPr txBox="1">
            <a:spLocks/>
          </p:cNvSpPr>
          <p:nvPr/>
        </p:nvSpPr>
        <p:spPr>
          <a:xfrm>
            <a:off x="4286858" y="2761554"/>
            <a:ext cx="3618284" cy="134572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altLang="en-US" sz="5000" dirty="0">
                <a:solidFill>
                  <a:srgbClr val="080808"/>
                </a:solidFill>
              </a:rPr>
              <a:t>No queremos hablarlo</a:t>
            </a:r>
          </a:p>
        </p:txBody>
      </p:sp>
    </p:spTree>
    <p:extLst>
      <p:ext uri="{BB962C8B-B14F-4D97-AF65-F5344CB8AC3E}">
        <p14:creationId xmlns:p14="http://schemas.microsoft.com/office/powerpoint/2010/main" val="347260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Image result for familias 1900&quo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 b="-1"/>
          <a:stretch/>
        </p:blipFill>
        <p:spPr bwMode="auto">
          <a:xfrm>
            <a:off x="620973" y="930379"/>
            <a:ext cx="3438815" cy="2706388"/>
          </a:xfrm>
          <a:prstGeom prst="rect">
            <a:avLst/>
          </a:prstGeom>
          <a:noFill/>
        </p:spPr>
      </p:pic>
      <p:pic>
        <p:nvPicPr>
          <p:cNvPr id="30722" name="Picture 2" descr="Image result for familias 1900&quo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81521" y="939231"/>
            <a:ext cx="3416322" cy="2688683"/>
          </a:xfrm>
          <a:prstGeom prst="rect">
            <a:avLst/>
          </a:prstGeom>
          <a:noFill/>
        </p:spPr>
      </p:pic>
      <p:pic>
        <p:nvPicPr>
          <p:cNvPr id="30726" name="Picture 6" descr="Image result for familias 1900&quo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776616" y="643467"/>
            <a:ext cx="2123428" cy="3280212"/>
          </a:xfrm>
          <a:prstGeom prst="rect">
            <a:avLst/>
          </a:prstGeom>
          <a:noFill/>
        </p:spPr>
      </p:pic>
      <p:sp>
        <p:nvSpPr>
          <p:cNvPr id="3" name="Title 2">
            <a:extLst>
              <a:ext uri="{FF2B5EF4-FFF2-40B4-BE49-F238E27FC236}">
                <a16:creationId xmlns:a16="http://schemas.microsoft.com/office/drawing/2014/main" xmlns="" id="{4AF65D7A-9245-490C-B75E-F5EC840B63D9}"/>
              </a:ext>
            </a:extLst>
          </p:cNvPr>
          <p:cNvSpPr>
            <a:spLocks noGrp="1"/>
          </p:cNvSpPr>
          <p:nvPr>
            <p:ph type="title"/>
          </p:nvPr>
        </p:nvSpPr>
        <p:spPr>
          <a:xfrm>
            <a:off x="969264" y="4535424"/>
            <a:ext cx="3685032" cy="1499616"/>
          </a:xfrm>
        </p:spPr>
        <p:txBody>
          <a:bodyPr anchor="t">
            <a:normAutofit/>
          </a:bodyPr>
          <a:lstStyle/>
          <a:p>
            <a:r>
              <a:rPr lang="es-MX" sz="3400" dirty="0">
                <a:solidFill>
                  <a:schemeClr val="tx1">
                    <a:lumMod val="75000"/>
                    <a:lumOff val="25000"/>
                  </a:schemeClr>
                </a:solidFill>
                <a:ea typeface="+mj-lt"/>
                <a:cs typeface="+mj-lt"/>
              </a:rPr>
              <a:t>Nuestra herencia</a:t>
            </a:r>
            <a:endParaRPr lang="es-MX" sz="3400" dirty="0">
              <a:solidFill>
                <a:schemeClr val="tx1">
                  <a:lumMod val="75000"/>
                  <a:lumOff val="25000"/>
                </a:schemeClr>
              </a:solidFill>
            </a:endParaRPr>
          </a:p>
        </p:txBody>
      </p:sp>
      <p:sp>
        <p:nvSpPr>
          <p:cNvPr id="47107" name="Content Placeholder 2"/>
          <p:cNvSpPr>
            <a:spLocks noGrp="1"/>
          </p:cNvSpPr>
          <p:nvPr>
            <p:ph idx="1"/>
          </p:nvPr>
        </p:nvSpPr>
        <p:spPr>
          <a:xfrm>
            <a:off x="5074920" y="4535423"/>
            <a:ext cx="4930626" cy="1586163"/>
          </a:xfrm>
        </p:spPr>
        <p:txBody>
          <a:bodyPr>
            <a:normAutofit/>
          </a:bodyPr>
          <a:lstStyle/>
          <a:p>
            <a:pPr eaLnBrk="1" hangingPunct="1"/>
            <a:endParaRPr lang="en-US" sz="2000" dirty="0">
              <a:solidFill>
                <a:schemeClr val="bg1"/>
              </a:solidFill>
            </a:endParaRPr>
          </a:p>
          <a:p>
            <a:pPr eaLnBrk="1" hangingPunct="1"/>
            <a:endParaRPr lang="en-US" sz="2000" dirty="0">
              <a:solidFill>
                <a:schemeClr val="bg1"/>
              </a:solidFill>
            </a:endParaRPr>
          </a:p>
          <a:p>
            <a:pPr eaLnBrk="1" hangingPunct="1"/>
            <a:endParaRPr lang="en-US" sz="2000" dirty="0">
              <a:solidFill>
                <a:schemeClr val="bg1"/>
              </a:solidFill>
            </a:endParaRPr>
          </a:p>
          <a:p>
            <a:pPr eaLnBrk="1" hangingPunct="1"/>
            <a:endParaRPr lang="en-US" sz="2000" dirty="0">
              <a:solidFill>
                <a:schemeClr val="bg1"/>
              </a:solidFill>
            </a:endParaRPr>
          </a:p>
          <a:p>
            <a:pPr eaLnBrk="1" hangingPunct="1">
              <a:buFont typeface="Wingdings 2" pitchFamily="-89" charset="2"/>
              <a:buNone/>
            </a:pPr>
            <a:endParaRPr lang="en-US" sz="2000" dirty="0">
              <a:solidFill>
                <a:schemeClr val="bg1"/>
              </a:solidFill>
            </a:endParaRPr>
          </a:p>
        </p:txBody>
      </p:sp>
      <p:sp>
        <p:nvSpPr>
          <p:cNvPr id="8" name="TextBox 7"/>
          <p:cNvSpPr txBox="1"/>
          <p:nvPr/>
        </p:nvSpPr>
        <p:spPr>
          <a:xfrm>
            <a:off x="1409700" y="4876800"/>
            <a:ext cx="184731" cy="369332"/>
          </a:xfrm>
          <a:prstGeom prst="rect">
            <a:avLst/>
          </a:prstGeom>
          <a:noFill/>
        </p:spPr>
        <p:txBody>
          <a:bodyPr wrap="none" rtlCol="0" anchor="t">
            <a:spAutoFit/>
          </a:bodyPr>
          <a:lstStyle/>
          <a:p>
            <a:endParaRPr lang="en-US" dirty="0">
              <a:solidFill>
                <a:prstClr val="black"/>
              </a:solidFill>
            </a:endParaRPr>
          </a:p>
        </p:txBody>
      </p:sp>
    </p:spTree>
    <p:extLst>
      <p:ext uri="{BB962C8B-B14F-4D97-AF65-F5344CB8AC3E}">
        <p14:creationId xmlns:p14="http://schemas.microsoft.com/office/powerpoint/2010/main" val="22045973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9158" name="Content Placeholder 49158">
            <a:extLst>
              <a:ext uri="{FF2B5EF4-FFF2-40B4-BE49-F238E27FC236}">
                <a16:creationId xmlns:a16="http://schemas.microsoft.com/office/drawing/2014/main" xmlns="" id="{B8DAB10D-0D6C-41F0-876B-7B65BDD6D8B4}"/>
              </a:ext>
            </a:extLst>
          </p:cNvPr>
          <p:cNvSpPr>
            <a:spLocks noGrp="1"/>
          </p:cNvSpPr>
          <p:nvPr>
            <p:ph idx="1"/>
          </p:nvPr>
        </p:nvSpPr>
        <p:spPr>
          <a:xfrm>
            <a:off x="7539916" y="2855068"/>
            <a:ext cx="4087305" cy="1147863"/>
          </a:xfrm>
        </p:spPr>
        <p:txBody>
          <a:bodyPr vert="horz" lIns="91440" tIns="45720" rIns="91440" bIns="45720" rtlCol="0" anchor="t">
            <a:noAutofit/>
          </a:bodyPr>
          <a:lstStyle/>
          <a:p>
            <a:pPr marL="0" indent="0">
              <a:buNone/>
            </a:pPr>
            <a:r>
              <a:rPr lang="es-MX" sz="5000" dirty="0"/>
              <a:t>Soluciones obvias</a:t>
            </a:r>
          </a:p>
        </p:txBody>
      </p:sp>
      <p:sp>
        <p:nvSpPr>
          <p:cNvPr id="49163" name="Freeform: Shape 49162">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3" name="Picture 2" descr="A picture containing meal, meat&#10;&#10;Description automatically generated">
            <a:extLst>
              <a:ext uri="{FF2B5EF4-FFF2-40B4-BE49-F238E27FC236}">
                <a16:creationId xmlns:a16="http://schemas.microsoft.com/office/drawing/2014/main" xmlns="" id="{BBFDF58A-F05A-FB0E-1CDC-20CD5475E8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12946015"/>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767290" y="1780661"/>
            <a:ext cx="3582073" cy="1463472"/>
          </a:xfrm>
        </p:spPr>
        <p:txBody>
          <a:bodyPr anchor="t">
            <a:normAutofit/>
          </a:bodyPr>
          <a:lstStyle/>
          <a:p>
            <a:pPr eaLnBrk="1" hangingPunct="1">
              <a:defRPr/>
            </a:pPr>
            <a:r>
              <a:rPr lang="es-MX" sz="4800" dirty="0"/>
              <a:t> Nuestra esperanza….</a:t>
            </a:r>
          </a:p>
        </p:txBody>
      </p:sp>
      <p:sp>
        <p:nvSpPr>
          <p:cNvPr id="51203" name="Content Placeholder 2"/>
          <p:cNvSpPr>
            <a:spLocks noGrp="1"/>
          </p:cNvSpPr>
          <p:nvPr>
            <p:ph idx="1"/>
          </p:nvPr>
        </p:nvSpPr>
        <p:spPr>
          <a:xfrm>
            <a:off x="767290" y="3383121"/>
            <a:ext cx="3582072" cy="2793251"/>
          </a:xfrm>
        </p:spPr>
        <p:txBody>
          <a:bodyPr anchor="t">
            <a:normAutofit/>
          </a:bodyPr>
          <a:lstStyle/>
          <a:p>
            <a:pPr eaLnBrk="1" hangingPunct="1">
              <a:buFont typeface="Wingdings 2" pitchFamily="-89" charset="2"/>
              <a:buNone/>
            </a:pPr>
            <a:endParaRPr lang="en-US" sz="2000">
              <a:solidFill>
                <a:schemeClr val="bg1"/>
              </a:solidFill>
            </a:endParaRPr>
          </a:p>
          <a:p>
            <a:pPr eaLnBrk="1" hangingPunct="1">
              <a:buFont typeface="Wingdings 2" pitchFamily="-89" charset="2"/>
              <a:buNone/>
            </a:pPr>
            <a:endParaRPr lang="en-US" sz="2000">
              <a:solidFill>
                <a:schemeClr val="bg1"/>
              </a:solidFill>
            </a:endParaRPr>
          </a:p>
        </p:txBody>
      </p:sp>
      <p:pic>
        <p:nvPicPr>
          <p:cNvPr id="2" name="Picture 4" descr="Screen Shot 2018-05-16 at 12.12.37 PM.png">
            <a:extLst>
              <a:ext uri="{FF2B5EF4-FFF2-40B4-BE49-F238E27FC236}">
                <a16:creationId xmlns:a16="http://schemas.microsoft.com/office/drawing/2014/main" xmlns="" id="{4F99897A-EF4E-7ECB-C996-CD73641A43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8666" r="1" b="1"/>
          <a:stretch/>
        </p:blipFill>
        <p:spPr bwMode="auto">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noFill/>
        </p:spPr>
      </p:pic>
    </p:spTree>
    <p:extLst>
      <p:ext uri="{BB962C8B-B14F-4D97-AF65-F5344CB8AC3E}">
        <p14:creationId xmlns:p14="http://schemas.microsoft.com/office/powerpoint/2010/main" val="2839384885"/>
      </p:ext>
    </p:extLst>
  </p:cSld>
  <p:clrMapOvr>
    <a:masterClrMapping/>
  </p:clrMapOvr>
</p:sld>
</file>

<file path=ppt/theme/theme1.xml><?xml version="1.0" encoding="utf-8"?>
<a:theme xmlns:a="http://schemas.openxmlformats.org/drawingml/2006/main" name="TF33781529-1">
  <a:themeElements>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f33850888">
  <a:themeElements>
    <a:clrScheme name="Custom 6">
      <a:dk1>
        <a:srgbClr val="3F5779"/>
      </a:dk1>
      <a:lt1>
        <a:sysClr val="window" lastClr="FFFFFF"/>
      </a:lt1>
      <a:dk2>
        <a:srgbClr val="96556D"/>
      </a:dk2>
      <a:lt2>
        <a:srgbClr val="3B99BB"/>
      </a:lt2>
      <a:accent1>
        <a:srgbClr val="96556D"/>
      </a:accent1>
      <a:accent2>
        <a:srgbClr val="FFFFFF"/>
      </a:accent2>
      <a:accent3>
        <a:srgbClr val="855939"/>
      </a:accent3>
      <a:accent4>
        <a:srgbClr val="3D8C74"/>
      </a:accent4>
      <a:accent5>
        <a:srgbClr val="999999"/>
      </a:accent5>
      <a:accent6>
        <a:srgbClr val="3B99BB"/>
      </a:accent6>
      <a:hlink>
        <a:srgbClr val="3F5779"/>
      </a:hlink>
      <a:folHlink>
        <a:srgbClr val="3F5779"/>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rgbClr val="6D3B4F">
                <a:alpha val="20000"/>
              </a:srgbClr>
            </a:gs>
            <a:gs pos="100000">
              <a:schemeClr val="bg2">
                <a:alpha val="20000"/>
              </a:schemeClr>
            </a:gs>
          </a:gsLst>
          <a:lin ang="10800000" scaled="1"/>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850888_Retail pitch deck_RVA_v4" id="{8F2882B0-1BFE-4293-BF1B-5E9F7535F411}" vid="{2736E5B9-BA7A-4750-88E9-E7AE6A3F07C4}"/>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at Pitch Decks - Technology">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C0BFDF-D948-4F4A-854E-477525F57792}">
  <ds:schemaRefs>
    <ds:schemaRef ds:uri="http://schemas.microsoft.com/office/2006/documentManagement/types"/>
    <ds:schemaRef ds:uri="http://www.w3.org/XML/1998/namespace"/>
    <ds:schemaRef ds:uri="http://schemas.openxmlformats.org/package/2006/metadata/core-properties"/>
    <ds:schemaRef ds:uri="http://purl.org/dc/terms/"/>
    <ds:schemaRef ds:uri="http://purl.org/dc/elements/1.1/"/>
    <ds:schemaRef ds:uri="http://schemas.microsoft.com/office/2006/metadata/properties"/>
    <ds:schemaRef ds:uri="http://schemas.microsoft.com/office/infopath/2007/PartnerControls"/>
    <ds:schemaRef ds:uri="16c05727-aa75-4e4a-9b5f-8a80a1165891"/>
    <ds:schemaRef ds:uri="71af3243-3dd4-4a8d-8c0d-dd76da1f02a5"/>
    <ds:schemaRef ds:uri="http://purl.org/dc/dcmitype/"/>
  </ds:schemaRefs>
</ds:datastoreItem>
</file>

<file path=customXml/itemProps2.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3.xml><?xml version="1.0" encoding="utf-8"?>
<ds:datastoreItem xmlns:ds="http://schemas.openxmlformats.org/officeDocument/2006/customXml" ds:itemID="{513094F6-5ADD-4195-AF81-00AF033C96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30578</Words>
  <Application>Microsoft Office PowerPoint</Application>
  <PresentationFormat>Widescreen</PresentationFormat>
  <Paragraphs>1752</Paragraphs>
  <Slides>200</Slides>
  <Notes>200</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200</vt:i4>
      </vt:variant>
    </vt:vector>
  </HeadingPairs>
  <TitlesOfParts>
    <vt:vector size="226" baseType="lpstr">
      <vt:lpstr>ＭＳ Ｐゴシック</vt:lpstr>
      <vt:lpstr>Arial</vt:lpstr>
      <vt:lpstr>Arial Black</vt:lpstr>
      <vt:lpstr>Arial Black (headings)</vt:lpstr>
      <vt:lpstr>Biome Light</vt:lpstr>
      <vt:lpstr>Calibri</vt:lpstr>
      <vt:lpstr>Calibri Light</vt:lpstr>
      <vt:lpstr>Calisto MT</vt:lpstr>
      <vt:lpstr>Century Gothic</vt:lpstr>
      <vt:lpstr>Franklin Gothic Book</vt:lpstr>
      <vt:lpstr>Lucida Grande</vt:lpstr>
      <vt:lpstr>Roboto</vt:lpstr>
      <vt:lpstr>Rockwell Condensed</vt:lpstr>
      <vt:lpstr>Segoe UI</vt:lpstr>
      <vt:lpstr>Tahoma</vt:lpstr>
      <vt:lpstr>Times New Roman</vt:lpstr>
      <vt:lpstr>Wingdings</vt:lpstr>
      <vt:lpstr>Wingdings 2</vt:lpstr>
      <vt:lpstr>TF33781529-1</vt:lpstr>
      <vt:lpstr>Technic</vt:lpstr>
      <vt:lpstr>1_Technic</vt:lpstr>
      <vt:lpstr>Office Theme</vt:lpstr>
      <vt:lpstr>1_Office Theme</vt:lpstr>
      <vt:lpstr>tf33850888</vt:lpstr>
      <vt:lpstr>2_Office Theme</vt:lpstr>
      <vt:lpstr>3_Office Theme</vt:lpstr>
      <vt:lpstr>Controlando la diabetes</vt:lpstr>
      <vt:lpstr>Diabetes o en riesgo</vt:lpstr>
      <vt:lpstr>PowerPoint Presentation</vt:lpstr>
      <vt:lpstr>PowerPoint Presentation</vt:lpstr>
      <vt:lpstr>PowerPoint Presentation</vt:lpstr>
      <vt:lpstr>Y ES POR ESA RAZON QUE…….</vt:lpstr>
      <vt:lpstr>Y LO QUE PASA SI NO SE CUIDA…</vt:lpstr>
      <vt:lpstr>PowerPoint Presentation</vt:lpstr>
      <vt:lpstr>¿Quienes están en riesgo de  desarrollar diabetes tipo 2?</vt:lpstr>
      <vt:lpstr>¡¡¡ Pero me siento bien !!!</vt:lpstr>
      <vt:lpstr>PowerPoint Presentation</vt:lpstr>
      <vt:lpstr>PowerPoint Presentation</vt:lpstr>
      <vt:lpstr>PowerPoint Presentation</vt:lpstr>
      <vt:lpstr>¿COMO SE SI TENGO DIABETES O QUE TAN CERCA ESTOY DE DESARROLLAR DIABETES?</vt:lpstr>
      <vt:lpstr>¿CUAL ES LA META DE CONTROL SI YA TENGO DIABETES?</vt:lpstr>
      <vt:lpstr>MEDICINAS</vt:lpstr>
      <vt:lpstr>Estamos aquí para ayudarle</vt:lpstr>
      <vt:lpstr>Es una carrera larga</vt:lpstr>
      <vt:lpstr>Ayuda Médica</vt:lpstr>
      <vt:lpstr>Ayuda Social/Práctica</vt:lpstr>
      <vt:lpstr>Ayuda Moral/Espiritual</vt:lpstr>
      <vt:lpstr>CONFIDENCIALIDAD</vt:lpstr>
      <vt:lpstr>Gracias por participar</vt:lpstr>
      <vt:lpstr>Referencias</vt:lpstr>
      <vt:lpstr>PowerPoint Presentation</vt:lpstr>
      <vt:lpstr>¿HaciendoCambios?</vt:lpstr>
      <vt:lpstr> </vt:lpstr>
      <vt:lpstr>Diabetes</vt:lpstr>
      <vt:lpstr>¿CUAL ES LA META?</vt:lpstr>
      <vt:lpstr> </vt:lpstr>
      <vt:lpstr>PowerPoint Presentation</vt:lpstr>
      <vt:lpstr> </vt:lpstr>
      <vt:lpstr>PowerPoint Presentation</vt:lpstr>
      <vt:lpstr>¡ Pero me siento bien !</vt:lpstr>
      <vt:lpstr>PowerPoint Presentation</vt:lpstr>
      <vt:lpstr> </vt:lpstr>
      <vt:lpstr>Y QUE PASA SI NO SE CUIDA…</vt:lpstr>
      <vt:lpstr> </vt:lpstr>
      <vt:lpstr> </vt:lpstr>
      <vt:lpstr>  </vt:lpstr>
      <vt:lpstr> </vt:lpstr>
      <vt:lpstr> </vt:lpstr>
      <vt:lpstr>Ayuda Social/Práctica</vt:lpstr>
      <vt:lpstr> </vt:lpstr>
      <vt:lpstr>  </vt:lpstr>
      <vt:lpstr> </vt:lpstr>
      <vt:lpstr> </vt:lpstr>
      <vt:lpstr>Entonces….tomemos acción</vt:lpstr>
      <vt:lpstr> </vt:lpstr>
      <vt:lpstr>PowerPoint Presentation</vt:lpstr>
      <vt:lpstr>Pastillas:  $4 por mes o  $10 por 3 meses</vt:lpstr>
      <vt:lpstr>Estamos aquí para ayudarle</vt:lpstr>
      <vt:lpstr>¡Gracias!</vt:lpstr>
      <vt:lpstr>Referencias</vt:lpstr>
      <vt:lpstr>!Bienvenidos!  Clase de Nutrición</vt:lpstr>
      <vt:lpstr>Repasando……</vt:lpstr>
      <vt:lpstr>PowerPoint Presentation</vt:lpstr>
      <vt:lpstr>PowerPoint Presentation</vt:lpstr>
      <vt:lpstr> </vt:lpstr>
      <vt:lpstr>¿CUAL ES  LA META?</vt:lpstr>
      <vt:lpstr> </vt:lpstr>
      <vt:lpstr> </vt:lpstr>
      <vt:lpstr>PowerPoint Presentation</vt:lpstr>
      <vt:lpstr>PowerPoint Presentation</vt:lpstr>
      <vt:lpstr>PowerPoint Presentation</vt:lpstr>
      <vt:lpstr>PowerPoint Presentation</vt:lpstr>
      <vt:lpstr> </vt:lpstr>
      <vt:lpstr> </vt:lpstr>
      <vt:lpstr>PowerPoint Presentation</vt:lpstr>
      <vt:lpstr> </vt:lpstr>
      <vt:lpstr>PowerPoint Presentation</vt:lpstr>
      <vt:lpstr>PowerPoint Presentation</vt:lpstr>
      <vt:lpstr>PowerPoint Presentation</vt:lpstr>
      <vt:lpstr>PowerPoint Presentation</vt:lpstr>
      <vt:lpstr>PowerPoint Presentation</vt:lpstr>
      <vt:lpstr> </vt:lpstr>
      <vt:lpstr>¡Gracias por estar con nosotros!</vt:lpstr>
      <vt:lpstr>Referencias</vt:lpstr>
      <vt:lpstr>Complicaciones  y Diabetes</vt:lpstr>
      <vt:lpstr>¿Cómo se ha sentido?</vt:lpstr>
      <vt:lpstr>¡Siga revisando sus niveles de glucosa!</vt:lpstr>
      <vt:lpstr>PowerPoint Presentation</vt:lpstr>
      <vt:lpstr> </vt:lpstr>
      <vt:lpstr>PowerPoint Presentation</vt:lpstr>
      <vt:lpstr>PowerPoint Presentation</vt:lpstr>
      <vt:lpstr>Un tema un poco complicado</vt:lpstr>
      <vt:lpstr>PowerPoint Presentation</vt:lpstr>
      <vt:lpstr>¿CUAL FUE EL VERDADERO PROBLEMA?</vt:lpstr>
      <vt:lpstr>Prevención </vt:lpstr>
      <vt:lpstr>PowerPoint Presentation</vt:lpstr>
      <vt:lpstr>Comunicación </vt:lpstr>
      <vt:lpstr>El matrimonio – diseño de Dios</vt:lpstr>
      <vt:lpstr>Sean novios de nuevo</vt:lpstr>
      <vt:lpstr>Depresión</vt:lpstr>
      <vt:lpstr>¿Que es la depresión?</vt:lpstr>
      <vt:lpstr>PowerPoint Presentation</vt:lpstr>
      <vt:lpstr>Nuestra herencia</vt:lpstr>
      <vt:lpstr>PowerPoint Presentation</vt:lpstr>
      <vt:lpstr> Nuestra esperanza….</vt:lpstr>
      <vt:lpstr>  </vt:lpstr>
      <vt:lpstr>MEDICAMENTOS </vt:lpstr>
      <vt:lpstr>Alimentación </vt:lpstr>
      <vt:lpstr>Ejercicio</vt:lpstr>
      <vt:lpstr>Somos un equipo y estamos de su lado</vt:lpstr>
      <vt:lpstr>Queremos que esté saludable en todos los aspectos de su vida </vt:lpstr>
      <vt:lpstr>PowerPoint Presentation</vt:lpstr>
      <vt:lpstr>Referencias</vt:lpstr>
      <vt:lpstr>Prevención mes 5</vt:lpstr>
      <vt:lpstr>No se desnanime, siga sus disciplinas</vt:lpstr>
      <vt:lpstr>LA MEJOR OPCIÓN ES PREVENCIÓN</vt:lpstr>
      <vt:lpstr>Diabetes</vt:lpstr>
      <vt:lpstr>PowerPoint Presentation</vt:lpstr>
      <vt:lpstr>Ataque cardiaco</vt:lpstr>
      <vt:lpstr>Embolia</vt:lpstr>
      <vt:lpstr>PowerPoint Presentation</vt:lpstr>
      <vt:lpstr>Proteina riÑones</vt:lpstr>
      <vt:lpstr>Diálisis</vt:lpstr>
      <vt:lpstr>Arterias</vt:lpstr>
      <vt:lpstr>PowerPoint Presentation</vt:lpstr>
      <vt:lpstr>PowerPoint Presentation</vt:lpstr>
      <vt:lpstr>PowerPoint Presentation</vt:lpstr>
      <vt:lpstr>PowerPoint Presentation</vt:lpstr>
      <vt:lpstr>PowerPoint Presentation</vt:lpstr>
      <vt:lpstr>INFLUENZA, NEUMONÍA y COVID</vt:lpstr>
      <vt:lpstr>Otros exámenes preventivos</vt:lpstr>
      <vt:lpstr>OTRAS COMPLICACIONES</vt:lpstr>
      <vt:lpstr>Depresión</vt:lpstr>
      <vt:lpstr>Disfunción Sexual</vt:lpstr>
      <vt:lpstr>  </vt:lpstr>
      <vt:lpstr>MEDICAMENTOS </vt:lpstr>
      <vt:lpstr>Alimentación </vt:lpstr>
      <vt:lpstr>Ejercicio</vt:lpstr>
      <vt:lpstr>ESTAMOS DE SU LADO _______  SOMOS UN EQUIPO</vt:lpstr>
      <vt:lpstr>No se desanime, siga sus disciplinas</vt:lpstr>
      <vt:lpstr>Estamos corriendo un maratón  – el camino es largo</vt:lpstr>
      <vt:lpstr>Referencias</vt:lpstr>
      <vt:lpstr>PowerPoint Presentation</vt:lpstr>
      <vt:lpstr>¡Siga revisando sus niveles de glucosa!</vt:lpstr>
      <vt:lpstr>PowerPoint Presentation</vt:lpstr>
      <vt:lpstr> </vt:lpstr>
      <vt:lpstr>Actividad Física</vt:lpstr>
      <vt:lpstr>¡Pero no tengo tiempo!... ¡Es muy difícil!...</vt:lpstr>
      <vt:lpstr>El ejercicio  puede ser divertido…</vt:lpstr>
      <vt:lpstr>Ejercicio completo</vt:lpstr>
      <vt:lpstr>Calentamiento y Estiramiento</vt:lpstr>
      <vt:lpstr>PowerPoint Presentation</vt:lpstr>
      <vt:lpstr>¿Para qué?</vt:lpstr>
      <vt:lpstr>¡¡A practicar!!</vt:lpstr>
      <vt:lpstr>Aeróbicos</vt:lpstr>
      <vt:lpstr>PowerPoint Presentation</vt:lpstr>
      <vt:lpstr>PowerPoint Presentation</vt:lpstr>
      <vt:lpstr>¿Para qué?</vt:lpstr>
      <vt:lpstr>PowerPoint Presentation</vt:lpstr>
      <vt:lpstr>PERO…. ¡Cuidado con premiarse!</vt:lpstr>
      <vt:lpstr>Pesas/Resistencia</vt:lpstr>
      <vt:lpstr>PowerPoint Presentation</vt:lpstr>
      <vt:lpstr>¿Para qué?</vt:lpstr>
      <vt:lpstr>¿Cuanto ejercicio debo hacer?</vt:lpstr>
      <vt:lpstr>Un último tipo de ejercicio…..</vt:lpstr>
      <vt:lpstr>Nuestra mente</vt:lpstr>
      <vt:lpstr>¡Siga siempre mejorando!</vt:lpstr>
      <vt:lpstr>Referencias</vt:lpstr>
      <vt:lpstr>Tabaquismo, Alcohol y diabetes  Mes 9</vt:lpstr>
      <vt:lpstr>Factores de Riesgo</vt:lpstr>
      <vt:lpstr>¿qué contiene un cigarillo?</vt:lpstr>
      <vt:lpstr>Complicaciones por  Fumar</vt:lpstr>
      <vt:lpstr>Pulmones sanos y pulmones de fumador</vt:lpstr>
      <vt:lpstr>El consumir tabaco puede causar cáncer en TODO el cuerpo </vt:lpstr>
      <vt:lpstr>¿Por qué fumar es especialmente malo si tiene diabetes?</vt:lpstr>
      <vt:lpstr>El alcohol puede afectar su…</vt:lpstr>
      <vt:lpstr>PowerPoint Presentation</vt:lpstr>
      <vt:lpstr>¡Cómo afecta al páncreas?</vt:lpstr>
      <vt:lpstr>La Insulina</vt:lpstr>
      <vt:lpstr>PowerPoint Presentation</vt:lpstr>
      <vt:lpstr>¿Cómo afecta al hígado?</vt:lpstr>
      <vt:lpstr>PowerPoint Presentation</vt:lpstr>
      <vt:lpstr>otros daños</vt:lpstr>
      <vt:lpstr>¿Cómo dejar de fumar    o de beber alcohol?</vt:lpstr>
      <vt:lpstr>Identifique sus desencadenantes</vt:lpstr>
      <vt:lpstr>La importancia de las metas</vt:lpstr>
      <vt:lpstr>PowerPoint Presentation</vt:lpstr>
      <vt:lpstr>PowerPoint Presentation</vt:lpstr>
      <vt:lpstr>Apoyo</vt:lpstr>
      <vt:lpstr>  Fuentes de Más Información:  CDC Centros para el Control y la Prevención de Enfermedades: Cómo Dejar de Fumar  NIH: Instituto Nacional del Cáncer  Smokefree.gov https://espanol.smokefree.gov/retos-cuando-deja-fumar/identifique-sus-desencadenantes  TIME TOBACCO Why Smoking Is Especially Bad If You Have Diabetes https://healthland.time.com/2011/03/27/why-smoking-is-a-bad-idea-for-diabetics/ </vt:lpstr>
      <vt:lpstr>PowerPoint Presentation</vt:lpstr>
      <vt:lpstr>Referencias</vt:lpstr>
      <vt:lpstr>Viviendo con Diabetes</vt:lpstr>
      <vt:lpstr>Una de las mejores formas de predecir cuán bien una persona manejará su diabetes es ver cuánto apoyo recibe de sus amigos y familia.</vt:lpstr>
      <vt:lpstr>Logrando metas</vt:lpstr>
      <vt:lpstr>La diabetes y el entorno familiar</vt:lpstr>
      <vt:lpstr>Ya está tomado pasos….¿pero tiene un sistema de apoyo a su alrededor ?</vt:lpstr>
      <vt:lpstr>Lo ideal es que podamos encontrar aquellas personas que nos quieren o se preocupan por nosotros y tienen mejores hábitos.</vt:lpstr>
      <vt:lpstr>¡Invítelos a crecer y mejorar con usted!</vt:lpstr>
      <vt:lpstr>Puede empezar animando a sus hijos y su familia a comer mas sano…. ¡como usted! </vt:lpstr>
      <vt:lpstr>¡Ejercitemos en familia!</vt:lpstr>
      <vt:lpstr>PERO….¿qué si su familia no le ayuda a cumplir sus metas?</vt:lpstr>
      <vt:lpstr>Sus opciones</vt:lpstr>
      <vt:lpstr>¡Recuerde que estamos aquí para ayudarle!</vt:lpstr>
      <vt:lpstr>Esperamos que este programa de salud y de manejo de diabetes le haya ayudado.  </vt:lpstr>
      <vt:lpstr>Referencias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2019-09-20T19:57:21Z</dcterms:created>
  <dcterms:modified xsi:type="dcterms:W3CDTF">2022-11-21T23:22:05Z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