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3"/>
  </p:notesMasterIdLst>
  <p:sldIdLst>
    <p:sldId id="377" r:id="rId2"/>
    <p:sldId id="482" r:id="rId3"/>
    <p:sldId id="386" r:id="rId4"/>
    <p:sldId id="472" r:id="rId5"/>
    <p:sldId id="471" r:id="rId6"/>
    <p:sldId id="478" r:id="rId7"/>
    <p:sldId id="479" r:id="rId8"/>
    <p:sldId id="473" r:id="rId9"/>
    <p:sldId id="474" r:id="rId10"/>
    <p:sldId id="276" r:id="rId11"/>
    <p:sldId id="481" r:id="rId12"/>
    <p:sldId id="263" r:id="rId13"/>
    <p:sldId id="256" r:id="rId14"/>
    <p:sldId id="273" r:id="rId15"/>
    <p:sldId id="264" r:id="rId16"/>
    <p:sldId id="266" r:id="rId17"/>
    <p:sldId id="265" r:id="rId18"/>
    <p:sldId id="270" r:id="rId19"/>
    <p:sldId id="322" r:id="rId20"/>
    <p:sldId id="268" r:id="rId21"/>
    <p:sldId id="272" r:id="rId22"/>
    <p:sldId id="328" r:id="rId23"/>
    <p:sldId id="306" r:id="rId24"/>
    <p:sldId id="323" r:id="rId25"/>
    <p:sldId id="341" r:id="rId26"/>
    <p:sldId id="324" r:id="rId27"/>
    <p:sldId id="288" r:id="rId28"/>
    <p:sldId id="274" r:id="rId29"/>
    <p:sldId id="292" r:id="rId30"/>
    <p:sldId id="279" r:id="rId31"/>
    <p:sldId id="277" r:id="rId32"/>
    <p:sldId id="301" r:id="rId33"/>
    <p:sldId id="332" r:id="rId34"/>
    <p:sldId id="345" r:id="rId35"/>
    <p:sldId id="329" r:id="rId36"/>
    <p:sldId id="311" r:id="rId37"/>
    <p:sldId id="347" r:id="rId38"/>
    <p:sldId id="348" r:id="rId39"/>
    <p:sldId id="349" r:id="rId40"/>
    <p:sldId id="350" r:id="rId41"/>
    <p:sldId id="375" r:id="rId42"/>
    <p:sldId id="303" r:id="rId43"/>
    <p:sldId id="336" r:id="rId44"/>
    <p:sldId id="305" r:id="rId45"/>
    <p:sldId id="338" r:id="rId46"/>
    <p:sldId id="339" r:id="rId47"/>
    <p:sldId id="340" r:id="rId48"/>
    <p:sldId id="325" r:id="rId49"/>
    <p:sldId id="304" r:id="rId50"/>
    <p:sldId id="280" r:id="rId51"/>
    <p:sldId id="372" r:id="rId52"/>
    <p:sldId id="282" r:id="rId53"/>
    <p:sldId id="296" r:id="rId54"/>
    <p:sldId id="302" r:id="rId55"/>
    <p:sldId id="333" r:id="rId56"/>
    <p:sldId id="334" r:id="rId57"/>
    <p:sldId id="309" r:id="rId58"/>
    <p:sldId id="326" r:id="rId59"/>
    <p:sldId id="294" r:id="rId60"/>
    <p:sldId id="284" r:id="rId61"/>
    <p:sldId id="373" r:id="rId62"/>
    <p:sldId id="286" r:id="rId63"/>
    <p:sldId id="299" r:id="rId64"/>
    <p:sldId id="314" r:id="rId65"/>
    <p:sldId id="370" r:id="rId66"/>
    <p:sldId id="371" r:id="rId67"/>
    <p:sldId id="352" r:id="rId68"/>
    <p:sldId id="357" r:id="rId69"/>
    <p:sldId id="353" r:id="rId70"/>
    <p:sldId id="355" r:id="rId71"/>
    <p:sldId id="358" r:id="rId72"/>
    <p:sldId id="312" r:id="rId73"/>
    <p:sldId id="374" r:id="rId74"/>
    <p:sldId id="359" r:id="rId75"/>
    <p:sldId id="366" r:id="rId76"/>
    <p:sldId id="367" r:id="rId77"/>
    <p:sldId id="369" r:id="rId78"/>
    <p:sldId id="308" r:id="rId79"/>
    <p:sldId id="365" r:id="rId80"/>
    <p:sldId id="327" r:id="rId81"/>
    <p:sldId id="295"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14BF1-D34E-4DCB-AD8D-8069EE858D10}" v="86" dt="2022-11-14T17:53:25.977"/>
    <p1510:client id="{168B4585-D363-4381-91C0-7AF7A1094CE6}" v="3" dt="2022-11-17T18:38:52.721"/>
    <p1510:client id="{4B0BAE6D-3951-4AAD-9A51-E324F3866163}" v="4" dt="2022-11-08T01:44:15.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5"/>
    <p:restoredTop sz="82357"/>
  </p:normalViewPr>
  <p:slideViewPr>
    <p:cSldViewPr snapToGrid="0" snapToObjects="1">
      <p:cViewPr varScale="1">
        <p:scale>
          <a:sx n="90" d="100"/>
          <a:sy n="90" d="100"/>
        </p:scale>
        <p:origin x="240"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Vaughan" userId="v4+nrBbKPUeQ1Aocdj9h/ZOh6X+xmM0j1I8mN+curH8=" providerId="None" clId="Web-{07814BF1-D34E-4DCB-AD8D-8069EE858D10}"/>
    <pc:docChg chg="addSld delSld modSld sldOrd">
      <pc:chgData name="Elizabeth Vaughan" userId="v4+nrBbKPUeQ1Aocdj9h/ZOh6X+xmM0j1I8mN+curH8=" providerId="None" clId="Web-{07814BF1-D34E-4DCB-AD8D-8069EE858D10}" dt="2022-11-14T17:53:25.977" v="53"/>
      <pc:docMkLst>
        <pc:docMk/>
      </pc:docMkLst>
      <pc:sldChg chg="modSp">
        <pc:chgData name="Elizabeth Vaughan" userId="v4+nrBbKPUeQ1Aocdj9h/ZOh6X+xmM0j1I8mN+curH8=" providerId="None" clId="Web-{07814BF1-D34E-4DCB-AD8D-8069EE858D10}" dt="2022-11-14T17:53:12.164" v="52" actId="20577"/>
        <pc:sldMkLst>
          <pc:docMk/>
          <pc:sldMk cId="602655664" sldId="256"/>
        </pc:sldMkLst>
        <pc:spChg chg="mod">
          <ac:chgData name="Elizabeth Vaughan" userId="v4+nrBbKPUeQ1Aocdj9h/ZOh6X+xmM0j1I8mN+curH8=" providerId="None" clId="Web-{07814BF1-D34E-4DCB-AD8D-8069EE858D10}" dt="2022-11-14T17:52:08.491" v="7" actId="20577"/>
          <ac:spMkLst>
            <pc:docMk/>
            <pc:sldMk cId="602655664" sldId="256"/>
            <ac:spMk id="2" creationId="{249A80D5-33F5-8148-94E0-CEFF1E399A2F}"/>
          </ac:spMkLst>
        </pc:spChg>
        <pc:spChg chg="mod">
          <ac:chgData name="Elizabeth Vaughan" userId="v4+nrBbKPUeQ1Aocdj9h/ZOh6X+xmM0j1I8mN+curH8=" providerId="None" clId="Web-{07814BF1-D34E-4DCB-AD8D-8069EE858D10}" dt="2022-11-14T17:52:49.382" v="17" actId="20577"/>
          <ac:spMkLst>
            <pc:docMk/>
            <pc:sldMk cId="602655664" sldId="256"/>
            <ac:spMk id="3" creationId="{3AF68C2D-E23F-6048-8DE2-80ADB9C65336}"/>
          </ac:spMkLst>
        </pc:spChg>
        <pc:spChg chg="mod">
          <ac:chgData name="Elizabeth Vaughan" userId="v4+nrBbKPUeQ1Aocdj9h/ZOh6X+xmM0j1I8mN+curH8=" providerId="None" clId="Web-{07814BF1-D34E-4DCB-AD8D-8069EE858D10}" dt="2022-11-14T17:53:12.164" v="52" actId="20577"/>
          <ac:spMkLst>
            <pc:docMk/>
            <pc:sldMk cId="602655664" sldId="256"/>
            <ac:spMk id="4" creationId="{3C8AE3EA-C6AD-FD3A-2757-1DFDB3603D15}"/>
          </ac:spMkLst>
        </pc:spChg>
      </pc:sldChg>
      <pc:sldChg chg="new del ord">
        <pc:chgData name="Elizabeth Vaughan" userId="v4+nrBbKPUeQ1Aocdj9h/ZOh6X+xmM0j1I8mN+curH8=" providerId="None" clId="Web-{07814BF1-D34E-4DCB-AD8D-8069EE858D10}" dt="2022-11-14T17:53:25.977" v="53"/>
        <pc:sldMkLst>
          <pc:docMk/>
          <pc:sldMk cId="1043700338" sldId="377"/>
        </pc:sldMkLst>
      </pc:sldChg>
    </pc:docChg>
  </pc:docChgLst>
  <pc:docChgLst>
    <pc:chgData name="Elizabeth Vaughan" userId="v4+nrBbKPUeQ1Aocdj9h/ZOh6X+xmM0j1I8mN+curH8=" providerId="None" clId="Web-{4B0BAE6D-3951-4AAD-9A51-E324F3866163}"/>
    <pc:docChg chg="modSld">
      <pc:chgData name="Elizabeth Vaughan" userId="v4+nrBbKPUeQ1Aocdj9h/ZOh6X+xmM0j1I8mN+curH8=" providerId="None" clId="Web-{4B0BAE6D-3951-4AAD-9A51-E324F3866163}" dt="2022-11-08T01:44:15.172" v="3" actId="20577"/>
      <pc:docMkLst>
        <pc:docMk/>
      </pc:docMkLst>
      <pc:sldChg chg="modSp">
        <pc:chgData name="Elizabeth Vaughan" userId="v4+nrBbKPUeQ1Aocdj9h/ZOh6X+xmM0j1I8mN+curH8=" providerId="None" clId="Web-{4B0BAE6D-3951-4AAD-9A51-E324F3866163}" dt="2022-11-08T01:44:15.172" v="3" actId="20577"/>
        <pc:sldMkLst>
          <pc:docMk/>
          <pc:sldMk cId="1944426475" sldId="324"/>
        </pc:sldMkLst>
        <pc:spChg chg="mod">
          <ac:chgData name="Elizabeth Vaughan" userId="v4+nrBbKPUeQ1Aocdj9h/ZOh6X+xmM0j1I8mN+curH8=" providerId="None" clId="Web-{4B0BAE6D-3951-4AAD-9A51-E324F3866163}" dt="2022-11-08T01:44:15.172" v="3" actId="20577"/>
          <ac:spMkLst>
            <pc:docMk/>
            <pc:sldMk cId="1944426475" sldId="324"/>
            <ac:spMk id="3" creationId="{A069D6B8-EE33-24E3-F4DA-666464EE2AF2}"/>
          </ac:spMkLst>
        </pc:spChg>
      </pc:sldChg>
    </pc:docChg>
  </pc:docChgLst>
  <pc:docChgLst>
    <pc:chgData name="Elizabeth Vaughan" userId="v4+nrBbKPUeQ1Aocdj9h/ZOh6X+xmM0j1I8mN+curH8=" providerId="None" clId="Web-{168B4585-D363-4381-91C0-7AF7A1094CE6}"/>
    <pc:docChg chg="modSld">
      <pc:chgData name="Elizabeth Vaughan" userId="v4+nrBbKPUeQ1Aocdj9h/ZOh6X+xmM0j1I8mN+curH8=" providerId="None" clId="Web-{168B4585-D363-4381-91C0-7AF7A1094CE6}" dt="2022-11-17T18:38:52.643" v="1" actId="20577"/>
      <pc:docMkLst>
        <pc:docMk/>
      </pc:docMkLst>
      <pc:sldChg chg="modSp">
        <pc:chgData name="Elizabeth Vaughan" userId="v4+nrBbKPUeQ1Aocdj9h/ZOh6X+xmM0j1I8mN+curH8=" providerId="None" clId="Web-{168B4585-D363-4381-91C0-7AF7A1094CE6}" dt="2022-11-17T18:38:52.643" v="1" actId="20577"/>
        <pc:sldMkLst>
          <pc:docMk/>
          <pc:sldMk cId="4126965529" sldId="340"/>
        </pc:sldMkLst>
        <pc:spChg chg="mod">
          <ac:chgData name="Elizabeth Vaughan" userId="v4+nrBbKPUeQ1Aocdj9h/ZOh6X+xmM0j1I8mN+curH8=" providerId="None" clId="Web-{168B4585-D363-4381-91C0-7AF7A1094CE6}" dt="2022-11-17T18:38:52.643" v="1" actId="20577"/>
          <ac:spMkLst>
            <pc:docMk/>
            <pc:sldMk cId="4126965529" sldId="340"/>
            <ac:spMk id="3" creationId="{BF187DD0-CB9B-7A35-D003-7084C7D09D61}"/>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3.xml.rels><?xml version="1.0" encoding="UTF-8" standalone="yes"?>
<Relationships xmlns="http://schemas.openxmlformats.org/package/2006/relationships"><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7BE0C-62C4-6A4E-9045-416495F3F6FD}" type="doc">
      <dgm:prSet loTypeId="urn:microsoft.com/office/officeart/2005/8/layout/vList2" loCatId="cycle" qsTypeId="urn:microsoft.com/office/officeart/2005/8/quickstyle/3d2" qsCatId="3D" csTypeId="urn:microsoft.com/office/officeart/2005/8/colors/accent6_2" csCatId="accent6" phldr="1"/>
      <dgm:spPr/>
      <dgm:t>
        <a:bodyPr/>
        <a:lstStyle/>
        <a:p>
          <a:endParaRPr lang="en-US"/>
        </a:p>
      </dgm:t>
    </dgm:pt>
    <dgm:pt modelId="{639414EA-DFA6-7A43-A529-8C42B96A2710}">
      <dgm:prSet phldrT="[Text]" custT="1"/>
      <dgm:spPr/>
      <dgm:t>
        <a:bodyPr/>
        <a:lstStyle/>
        <a:p>
          <a:r>
            <a:rPr lang="en-US" sz="3000" b="1" dirty="0"/>
            <a:t>CHWs are</a:t>
          </a:r>
        </a:p>
      </dgm:t>
    </dgm:pt>
    <dgm:pt modelId="{091E2539-273D-1346-8D06-0BB0E6B5C645}" type="parTrans" cxnId="{AC4CA45F-5D94-2141-A672-36CB7F742985}">
      <dgm:prSet/>
      <dgm:spPr/>
      <dgm:t>
        <a:bodyPr/>
        <a:lstStyle/>
        <a:p>
          <a:endParaRPr lang="en-US" sz="1800"/>
        </a:p>
      </dgm:t>
    </dgm:pt>
    <dgm:pt modelId="{4F7B6032-8ECE-E040-AAC6-230615AC6A8B}" type="sibTrans" cxnId="{AC4CA45F-5D94-2141-A672-36CB7F742985}">
      <dgm:prSet/>
      <dgm:spPr/>
      <dgm:t>
        <a:bodyPr/>
        <a:lstStyle/>
        <a:p>
          <a:endParaRPr lang="en-US" sz="1800"/>
        </a:p>
      </dgm:t>
    </dgm:pt>
    <dgm:pt modelId="{9163D23E-146F-4247-ABB4-DBDA7E4DFE89}">
      <dgm:prSet phldrT="[Text]" custT="1"/>
      <dgm:spPr/>
      <dgm:t>
        <a:bodyPr/>
        <a:lstStyle/>
        <a:p>
          <a:r>
            <a:rPr lang="en-US" sz="1800" dirty="0"/>
            <a:t>Frontline public health workers</a:t>
          </a:r>
        </a:p>
      </dgm:t>
    </dgm:pt>
    <dgm:pt modelId="{EA44252D-704F-BC4D-ADA9-2F51515698C6}" type="parTrans" cxnId="{F3F979DC-A238-1340-B19E-B08A7537F53F}">
      <dgm:prSet/>
      <dgm:spPr/>
      <dgm:t>
        <a:bodyPr/>
        <a:lstStyle/>
        <a:p>
          <a:endParaRPr lang="en-US" sz="1800"/>
        </a:p>
      </dgm:t>
    </dgm:pt>
    <dgm:pt modelId="{06213472-FDF0-FE44-9A0C-C9E1C5A628C9}" type="sibTrans" cxnId="{F3F979DC-A238-1340-B19E-B08A7537F53F}">
      <dgm:prSet/>
      <dgm:spPr/>
      <dgm:t>
        <a:bodyPr/>
        <a:lstStyle/>
        <a:p>
          <a:endParaRPr lang="en-US" sz="1800"/>
        </a:p>
      </dgm:t>
    </dgm:pt>
    <dgm:pt modelId="{985B2310-87A3-334A-9B1F-02CEE2FE21E6}">
      <dgm:prSet phldrT="[Text]" custT="1"/>
      <dgm:spPr/>
      <dgm:t>
        <a:bodyPr/>
        <a:lstStyle/>
        <a:p>
          <a:r>
            <a:rPr lang="en-US" sz="3000" b="1" dirty="0"/>
            <a:t>CHWs work to</a:t>
          </a:r>
        </a:p>
      </dgm:t>
    </dgm:pt>
    <dgm:pt modelId="{BE455869-3BE1-AC41-AE63-FD0825B22C14}" type="parTrans" cxnId="{D675C480-A54F-4D43-B7E5-9D96C8F893CD}">
      <dgm:prSet/>
      <dgm:spPr/>
      <dgm:t>
        <a:bodyPr/>
        <a:lstStyle/>
        <a:p>
          <a:endParaRPr lang="en-US" sz="1800"/>
        </a:p>
      </dgm:t>
    </dgm:pt>
    <dgm:pt modelId="{8BFFB311-3729-6C46-A62F-C06A7FC39CB7}" type="sibTrans" cxnId="{D675C480-A54F-4D43-B7E5-9D96C8F893CD}">
      <dgm:prSet/>
      <dgm:spPr/>
      <dgm:t>
        <a:bodyPr/>
        <a:lstStyle/>
        <a:p>
          <a:endParaRPr lang="en-US" sz="1800"/>
        </a:p>
      </dgm:t>
    </dgm:pt>
    <dgm:pt modelId="{2FA08026-4734-4346-B54F-C600F98BC7DA}">
      <dgm:prSet phldrT="[Text]" custT="1"/>
      <dgm:spPr/>
      <dgm:t>
        <a:bodyPr/>
        <a:lstStyle/>
        <a:p>
          <a:r>
            <a:rPr lang="en-US" sz="1800" dirty="0"/>
            <a:t>Bridge patients to services and resources</a:t>
          </a:r>
        </a:p>
      </dgm:t>
    </dgm:pt>
    <dgm:pt modelId="{A8635FDA-89FB-C445-9B01-5B7318F3587B}" type="parTrans" cxnId="{0037F1BD-5633-814F-A3C8-E08AF504561B}">
      <dgm:prSet/>
      <dgm:spPr/>
      <dgm:t>
        <a:bodyPr/>
        <a:lstStyle/>
        <a:p>
          <a:endParaRPr lang="en-US" sz="1800"/>
        </a:p>
      </dgm:t>
    </dgm:pt>
    <dgm:pt modelId="{F531C560-5CFD-294F-B3B6-AC5D0DB73EBD}" type="sibTrans" cxnId="{0037F1BD-5633-814F-A3C8-E08AF504561B}">
      <dgm:prSet/>
      <dgm:spPr/>
      <dgm:t>
        <a:bodyPr/>
        <a:lstStyle/>
        <a:p>
          <a:endParaRPr lang="en-US" sz="1800"/>
        </a:p>
      </dgm:t>
    </dgm:pt>
    <dgm:pt modelId="{2623FCE6-B6D7-6D4B-8780-0955AD1B4266}">
      <dgm:prSet custT="1"/>
      <dgm:spPr/>
      <dgm:t>
        <a:bodyPr/>
        <a:lstStyle/>
        <a:p>
          <a:r>
            <a:rPr lang="en-US" sz="1800" dirty="0"/>
            <a:t>Trusted community members</a:t>
          </a:r>
        </a:p>
      </dgm:t>
    </dgm:pt>
    <dgm:pt modelId="{DA375BFC-75F8-A84D-B21F-B1A2421745FC}" type="parTrans" cxnId="{2314E486-1164-5946-A955-CB7E01887552}">
      <dgm:prSet/>
      <dgm:spPr/>
      <dgm:t>
        <a:bodyPr/>
        <a:lstStyle/>
        <a:p>
          <a:endParaRPr lang="en-US" sz="1800"/>
        </a:p>
      </dgm:t>
    </dgm:pt>
    <dgm:pt modelId="{F8ADDFCF-D2CA-DA49-BD30-5C520BE1D1C4}" type="sibTrans" cxnId="{2314E486-1164-5946-A955-CB7E01887552}">
      <dgm:prSet/>
      <dgm:spPr/>
      <dgm:t>
        <a:bodyPr/>
        <a:lstStyle/>
        <a:p>
          <a:endParaRPr lang="en-US" sz="1800"/>
        </a:p>
      </dgm:t>
    </dgm:pt>
    <dgm:pt modelId="{42C2C332-0B0A-744A-957B-856FCB7B85A7}">
      <dgm:prSet custT="1"/>
      <dgm:spPr/>
      <dgm:t>
        <a:bodyPr/>
        <a:lstStyle/>
        <a:p>
          <a:r>
            <a:rPr lang="en-US" sz="1800" dirty="0"/>
            <a:t>Closely connected to the community</a:t>
          </a:r>
        </a:p>
      </dgm:t>
    </dgm:pt>
    <dgm:pt modelId="{34B37E07-70D2-BC4E-BA0F-ACF9F67F3487}" type="parTrans" cxnId="{B4D37666-6188-D246-B3ED-D3F56E90355F}">
      <dgm:prSet/>
      <dgm:spPr/>
      <dgm:t>
        <a:bodyPr/>
        <a:lstStyle/>
        <a:p>
          <a:endParaRPr lang="en-US" sz="1800"/>
        </a:p>
      </dgm:t>
    </dgm:pt>
    <dgm:pt modelId="{26D4A6E4-7773-8142-A42F-0BB840648353}" type="sibTrans" cxnId="{B4D37666-6188-D246-B3ED-D3F56E90355F}">
      <dgm:prSet/>
      <dgm:spPr/>
      <dgm:t>
        <a:bodyPr/>
        <a:lstStyle/>
        <a:p>
          <a:endParaRPr lang="en-US" sz="1800"/>
        </a:p>
      </dgm:t>
    </dgm:pt>
    <dgm:pt modelId="{97EAF909-881C-7D41-A048-9581A7D96A85}">
      <dgm:prSet custT="1"/>
      <dgm:spPr/>
      <dgm:t>
        <a:bodyPr/>
        <a:lstStyle/>
        <a:p>
          <a:r>
            <a:rPr lang="en-US" sz="1800" dirty="0"/>
            <a:t>Build capacity </a:t>
          </a:r>
        </a:p>
      </dgm:t>
    </dgm:pt>
    <dgm:pt modelId="{58FA64B0-A640-A14B-815C-B771057F9700}" type="parTrans" cxnId="{A1BEB121-5659-2A41-844E-47232214E937}">
      <dgm:prSet/>
      <dgm:spPr/>
      <dgm:t>
        <a:bodyPr/>
        <a:lstStyle/>
        <a:p>
          <a:endParaRPr lang="en-US" sz="1800"/>
        </a:p>
      </dgm:t>
    </dgm:pt>
    <dgm:pt modelId="{D5E1A3E4-6941-324E-BD60-53C6B5F15C42}" type="sibTrans" cxnId="{A1BEB121-5659-2A41-844E-47232214E937}">
      <dgm:prSet/>
      <dgm:spPr/>
      <dgm:t>
        <a:bodyPr/>
        <a:lstStyle/>
        <a:p>
          <a:endParaRPr lang="en-US" sz="1800"/>
        </a:p>
      </dgm:t>
    </dgm:pt>
    <dgm:pt modelId="{7DA6A859-E499-7840-B158-41824A07BEF6}">
      <dgm:prSet custT="1"/>
      <dgm:spPr/>
      <dgm:t>
        <a:bodyPr/>
        <a:lstStyle/>
        <a:p>
          <a:r>
            <a:rPr lang="en-US" sz="1800" dirty="0"/>
            <a:t>Increase access to services</a:t>
          </a:r>
        </a:p>
      </dgm:t>
    </dgm:pt>
    <dgm:pt modelId="{F16818E4-32DF-FB42-AE4A-164DAB6850F2}" type="parTrans" cxnId="{77004F23-8A15-6D4A-AAC9-2DDF7DFAFD71}">
      <dgm:prSet/>
      <dgm:spPr/>
      <dgm:t>
        <a:bodyPr/>
        <a:lstStyle/>
        <a:p>
          <a:endParaRPr lang="en-US" sz="1800"/>
        </a:p>
      </dgm:t>
    </dgm:pt>
    <dgm:pt modelId="{A76C7C29-16EE-944E-BE96-B51038A586FF}" type="sibTrans" cxnId="{77004F23-8A15-6D4A-AAC9-2DDF7DFAFD71}">
      <dgm:prSet/>
      <dgm:spPr/>
      <dgm:t>
        <a:bodyPr/>
        <a:lstStyle/>
        <a:p>
          <a:endParaRPr lang="en-US" sz="1800"/>
        </a:p>
      </dgm:t>
    </dgm:pt>
    <dgm:pt modelId="{32EC1BB3-6791-BD41-A310-9AFCDB18DC07}">
      <dgm:prSet custT="1"/>
      <dgm:spPr/>
      <dgm:t>
        <a:bodyPr/>
        <a:lstStyle/>
        <a:p>
          <a:r>
            <a:rPr lang="en-US" sz="1800" dirty="0"/>
            <a:t>Educate, counsel informally, advocate</a:t>
          </a:r>
        </a:p>
      </dgm:t>
    </dgm:pt>
    <dgm:pt modelId="{132355A3-DC31-734F-A9A1-FACBB8DC68D0}" type="parTrans" cxnId="{825F412C-ABCF-6343-93C2-5F8D1C65F33E}">
      <dgm:prSet/>
      <dgm:spPr/>
      <dgm:t>
        <a:bodyPr/>
        <a:lstStyle/>
        <a:p>
          <a:endParaRPr lang="en-US" sz="1800"/>
        </a:p>
      </dgm:t>
    </dgm:pt>
    <dgm:pt modelId="{4C76545D-1522-C34C-A868-C303A4410B73}" type="sibTrans" cxnId="{825F412C-ABCF-6343-93C2-5F8D1C65F33E}">
      <dgm:prSet/>
      <dgm:spPr/>
      <dgm:t>
        <a:bodyPr/>
        <a:lstStyle/>
        <a:p>
          <a:endParaRPr lang="en-US" sz="1800"/>
        </a:p>
      </dgm:t>
    </dgm:pt>
    <dgm:pt modelId="{82E0983E-A18E-F14E-A62E-B45CA6FA8830}" type="pres">
      <dgm:prSet presAssocID="{6D37BE0C-62C4-6A4E-9045-416495F3F6FD}" presName="linear" presStyleCnt="0">
        <dgm:presLayoutVars>
          <dgm:animLvl val="lvl"/>
          <dgm:resizeHandles val="exact"/>
        </dgm:presLayoutVars>
      </dgm:prSet>
      <dgm:spPr/>
    </dgm:pt>
    <dgm:pt modelId="{59341686-6C3F-A941-9888-CC92E1E98B09}" type="pres">
      <dgm:prSet presAssocID="{639414EA-DFA6-7A43-A529-8C42B96A2710}" presName="parentText" presStyleLbl="node1" presStyleIdx="0" presStyleCnt="2">
        <dgm:presLayoutVars>
          <dgm:chMax val="0"/>
          <dgm:bulletEnabled val="1"/>
        </dgm:presLayoutVars>
      </dgm:prSet>
      <dgm:spPr/>
    </dgm:pt>
    <dgm:pt modelId="{4AA4A20D-6E95-0F43-B8E0-4F96D750F78D}" type="pres">
      <dgm:prSet presAssocID="{639414EA-DFA6-7A43-A529-8C42B96A2710}" presName="childText" presStyleLbl="revTx" presStyleIdx="0" presStyleCnt="2">
        <dgm:presLayoutVars>
          <dgm:bulletEnabled val="1"/>
        </dgm:presLayoutVars>
      </dgm:prSet>
      <dgm:spPr/>
    </dgm:pt>
    <dgm:pt modelId="{CAA0A7F5-D5CA-BA49-BD6B-66D9D57B816C}" type="pres">
      <dgm:prSet presAssocID="{985B2310-87A3-334A-9B1F-02CEE2FE21E6}" presName="parentText" presStyleLbl="node1" presStyleIdx="1" presStyleCnt="2">
        <dgm:presLayoutVars>
          <dgm:chMax val="0"/>
          <dgm:bulletEnabled val="1"/>
        </dgm:presLayoutVars>
      </dgm:prSet>
      <dgm:spPr/>
    </dgm:pt>
    <dgm:pt modelId="{6D647865-30D3-6046-84AA-6CB294C276D9}" type="pres">
      <dgm:prSet presAssocID="{985B2310-87A3-334A-9B1F-02CEE2FE21E6}" presName="childText" presStyleLbl="revTx" presStyleIdx="1" presStyleCnt="2">
        <dgm:presLayoutVars>
          <dgm:bulletEnabled val="1"/>
        </dgm:presLayoutVars>
      </dgm:prSet>
      <dgm:spPr/>
    </dgm:pt>
  </dgm:ptLst>
  <dgm:cxnLst>
    <dgm:cxn modelId="{A1BEB121-5659-2A41-844E-47232214E937}" srcId="{985B2310-87A3-334A-9B1F-02CEE2FE21E6}" destId="{97EAF909-881C-7D41-A048-9581A7D96A85}" srcOrd="3" destOrd="0" parTransId="{58FA64B0-A640-A14B-815C-B771057F9700}" sibTransId="{D5E1A3E4-6941-324E-BD60-53C6B5F15C42}"/>
    <dgm:cxn modelId="{77004F23-8A15-6D4A-AAC9-2DDF7DFAFD71}" srcId="{985B2310-87A3-334A-9B1F-02CEE2FE21E6}" destId="{7DA6A859-E499-7840-B158-41824A07BEF6}" srcOrd="2" destOrd="0" parTransId="{F16818E4-32DF-FB42-AE4A-164DAB6850F2}" sibTransId="{A76C7C29-16EE-944E-BE96-B51038A586FF}"/>
    <dgm:cxn modelId="{825F412C-ABCF-6343-93C2-5F8D1C65F33E}" srcId="{985B2310-87A3-334A-9B1F-02CEE2FE21E6}" destId="{32EC1BB3-6791-BD41-A310-9AFCDB18DC07}" srcOrd="1" destOrd="0" parTransId="{132355A3-DC31-734F-A9A1-FACBB8DC68D0}" sibTransId="{4C76545D-1522-C34C-A868-C303A4410B73}"/>
    <dgm:cxn modelId="{5511D152-3AB5-7E41-BE1D-44BA08052602}" type="presOf" srcId="{7DA6A859-E499-7840-B158-41824A07BEF6}" destId="{6D647865-30D3-6046-84AA-6CB294C276D9}" srcOrd="0" destOrd="2" presId="urn:microsoft.com/office/officeart/2005/8/layout/vList2"/>
    <dgm:cxn modelId="{56C78653-23C7-3343-809D-C2D33260EEF7}" type="presOf" srcId="{97EAF909-881C-7D41-A048-9581A7D96A85}" destId="{6D647865-30D3-6046-84AA-6CB294C276D9}" srcOrd="0" destOrd="3" presId="urn:microsoft.com/office/officeart/2005/8/layout/vList2"/>
    <dgm:cxn modelId="{59620654-878A-9145-9194-E966BE0EF36F}" type="presOf" srcId="{32EC1BB3-6791-BD41-A310-9AFCDB18DC07}" destId="{6D647865-30D3-6046-84AA-6CB294C276D9}" srcOrd="0" destOrd="1" presId="urn:microsoft.com/office/officeart/2005/8/layout/vList2"/>
    <dgm:cxn modelId="{AC4CA45F-5D94-2141-A672-36CB7F742985}" srcId="{6D37BE0C-62C4-6A4E-9045-416495F3F6FD}" destId="{639414EA-DFA6-7A43-A529-8C42B96A2710}" srcOrd="0" destOrd="0" parTransId="{091E2539-273D-1346-8D06-0BB0E6B5C645}" sibTransId="{4F7B6032-8ECE-E040-AAC6-230615AC6A8B}"/>
    <dgm:cxn modelId="{CE285D66-ECE5-0C47-9555-D85971550600}" type="presOf" srcId="{985B2310-87A3-334A-9B1F-02CEE2FE21E6}" destId="{CAA0A7F5-D5CA-BA49-BD6B-66D9D57B816C}" srcOrd="0" destOrd="0" presId="urn:microsoft.com/office/officeart/2005/8/layout/vList2"/>
    <dgm:cxn modelId="{B4D37666-6188-D246-B3ED-D3F56E90355F}" srcId="{639414EA-DFA6-7A43-A529-8C42B96A2710}" destId="{42C2C332-0B0A-744A-957B-856FCB7B85A7}" srcOrd="2" destOrd="0" parTransId="{34B37E07-70D2-BC4E-BA0F-ACF9F67F3487}" sibTransId="{26D4A6E4-7773-8142-A42F-0BB840648353}"/>
    <dgm:cxn modelId="{D675C480-A54F-4D43-B7E5-9D96C8F893CD}" srcId="{6D37BE0C-62C4-6A4E-9045-416495F3F6FD}" destId="{985B2310-87A3-334A-9B1F-02CEE2FE21E6}" srcOrd="1" destOrd="0" parTransId="{BE455869-3BE1-AC41-AE63-FD0825B22C14}" sibTransId="{8BFFB311-3729-6C46-A62F-C06A7FC39CB7}"/>
    <dgm:cxn modelId="{2314E486-1164-5946-A955-CB7E01887552}" srcId="{639414EA-DFA6-7A43-A529-8C42B96A2710}" destId="{2623FCE6-B6D7-6D4B-8780-0955AD1B4266}" srcOrd="1" destOrd="0" parTransId="{DA375BFC-75F8-A84D-B21F-B1A2421745FC}" sibTransId="{F8ADDFCF-D2CA-DA49-BD30-5C520BE1D1C4}"/>
    <dgm:cxn modelId="{1564CA8B-2CDA-C044-B61C-F8167FE6097B}" type="presOf" srcId="{2623FCE6-B6D7-6D4B-8780-0955AD1B4266}" destId="{4AA4A20D-6E95-0F43-B8E0-4F96D750F78D}" srcOrd="0" destOrd="1" presId="urn:microsoft.com/office/officeart/2005/8/layout/vList2"/>
    <dgm:cxn modelId="{D68034AA-1690-4E44-8A49-8941D5740914}" type="presOf" srcId="{6D37BE0C-62C4-6A4E-9045-416495F3F6FD}" destId="{82E0983E-A18E-F14E-A62E-B45CA6FA8830}" srcOrd="0" destOrd="0" presId="urn:microsoft.com/office/officeart/2005/8/layout/vList2"/>
    <dgm:cxn modelId="{8739C1AE-3D37-664D-82A1-A914DB4D78C0}" type="presOf" srcId="{9163D23E-146F-4247-ABB4-DBDA7E4DFE89}" destId="{4AA4A20D-6E95-0F43-B8E0-4F96D750F78D}" srcOrd="0" destOrd="0" presId="urn:microsoft.com/office/officeart/2005/8/layout/vList2"/>
    <dgm:cxn modelId="{0037F1BD-5633-814F-A3C8-E08AF504561B}" srcId="{985B2310-87A3-334A-9B1F-02CEE2FE21E6}" destId="{2FA08026-4734-4346-B54F-C600F98BC7DA}" srcOrd="0" destOrd="0" parTransId="{A8635FDA-89FB-C445-9B01-5B7318F3587B}" sibTransId="{F531C560-5CFD-294F-B3B6-AC5D0DB73EBD}"/>
    <dgm:cxn modelId="{358DF3C1-B2B3-A649-BE9D-7403BD9C0139}" type="presOf" srcId="{639414EA-DFA6-7A43-A529-8C42B96A2710}" destId="{59341686-6C3F-A941-9888-CC92E1E98B09}" srcOrd="0" destOrd="0" presId="urn:microsoft.com/office/officeart/2005/8/layout/vList2"/>
    <dgm:cxn modelId="{F3F979DC-A238-1340-B19E-B08A7537F53F}" srcId="{639414EA-DFA6-7A43-A529-8C42B96A2710}" destId="{9163D23E-146F-4247-ABB4-DBDA7E4DFE89}" srcOrd="0" destOrd="0" parTransId="{EA44252D-704F-BC4D-ADA9-2F51515698C6}" sibTransId="{06213472-FDF0-FE44-9A0C-C9E1C5A628C9}"/>
    <dgm:cxn modelId="{202A2EE1-1BAB-8F47-908C-EBDB20F4CB9F}" type="presOf" srcId="{2FA08026-4734-4346-B54F-C600F98BC7DA}" destId="{6D647865-30D3-6046-84AA-6CB294C276D9}" srcOrd="0" destOrd="0" presId="urn:microsoft.com/office/officeart/2005/8/layout/vList2"/>
    <dgm:cxn modelId="{306A85FD-7E0D-C24D-BAFF-3E5715C29586}" type="presOf" srcId="{42C2C332-0B0A-744A-957B-856FCB7B85A7}" destId="{4AA4A20D-6E95-0F43-B8E0-4F96D750F78D}" srcOrd="0" destOrd="2" presId="urn:microsoft.com/office/officeart/2005/8/layout/vList2"/>
    <dgm:cxn modelId="{3B5D13CE-8234-BA42-BBE6-891286D19BD6}" type="presParOf" srcId="{82E0983E-A18E-F14E-A62E-B45CA6FA8830}" destId="{59341686-6C3F-A941-9888-CC92E1E98B09}" srcOrd="0" destOrd="0" presId="urn:microsoft.com/office/officeart/2005/8/layout/vList2"/>
    <dgm:cxn modelId="{FA2D8600-F095-6A47-BF51-7242120DC682}" type="presParOf" srcId="{82E0983E-A18E-F14E-A62E-B45CA6FA8830}" destId="{4AA4A20D-6E95-0F43-B8E0-4F96D750F78D}" srcOrd="1" destOrd="0" presId="urn:microsoft.com/office/officeart/2005/8/layout/vList2"/>
    <dgm:cxn modelId="{1BE228B7-3DA9-5641-A556-86F44FAC92AB}" type="presParOf" srcId="{82E0983E-A18E-F14E-A62E-B45CA6FA8830}" destId="{CAA0A7F5-D5CA-BA49-BD6B-66D9D57B816C}" srcOrd="2" destOrd="0" presId="urn:microsoft.com/office/officeart/2005/8/layout/vList2"/>
    <dgm:cxn modelId="{DC0003C8-172A-9944-8BF6-532FAE201FD2}" type="presParOf" srcId="{82E0983E-A18E-F14E-A62E-B45CA6FA8830}" destId="{6D647865-30D3-6046-84AA-6CB294C276D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A1CFD6-BBCC-AE40-9C54-351D37A992D5}" type="doc">
      <dgm:prSet loTypeId="urn:microsoft.com/office/officeart/2005/8/layout/lProcess2" loCatId="list" qsTypeId="urn:microsoft.com/office/officeart/2005/8/quickstyle/simple1" qsCatId="simple" csTypeId="urn:microsoft.com/office/officeart/2005/8/colors/accent3_1" csCatId="accent3" phldr="1"/>
      <dgm:spPr/>
      <dgm:t>
        <a:bodyPr/>
        <a:lstStyle/>
        <a:p>
          <a:endParaRPr lang="en-US"/>
        </a:p>
      </dgm:t>
    </dgm:pt>
    <dgm:pt modelId="{7D252D53-D378-004A-8825-F9C68306BCF8}">
      <dgm:prSet phldrT="[Text]"/>
      <dgm:spPr/>
      <dgm:t>
        <a:bodyPr/>
        <a:lstStyle/>
        <a:p>
          <a:pPr rtl="0"/>
          <a:r>
            <a:rPr lang="en-US" dirty="0"/>
            <a:t>Auditory</a:t>
          </a:r>
        </a:p>
      </dgm:t>
    </dgm:pt>
    <dgm:pt modelId="{FD478526-F763-A840-B7A3-1BB8DC6E1132}" type="parTrans" cxnId="{AC738C8E-EB80-674B-89C8-4E82E94664F0}">
      <dgm:prSet/>
      <dgm:spPr/>
      <dgm:t>
        <a:bodyPr/>
        <a:lstStyle/>
        <a:p>
          <a:endParaRPr lang="en-US"/>
        </a:p>
      </dgm:t>
    </dgm:pt>
    <dgm:pt modelId="{9DC2DAB9-CC9B-7A4B-97E4-6C6E5D3A6470}" type="sibTrans" cxnId="{AC738C8E-EB80-674B-89C8-4E82E94664F0}">
      <dgm:prSet/>
      <dgm:spPr/>
      <dgm:t>
        <a:bodyPr/>
        <a:lstStyle/>
        <a:p>
          <a:endParaRPr lang="en-US"/>
        </a:p>
      </dgm:t>
    </dgm:pt>
    <dgm:pt modelId="{82BA9152-D030-D947-B5ED-C5F83E9C3903}">
      <dgm:prSet phldrT="[Text]"/>
      <dgm:spPr/>
      <dgm:t>
        <a:bodyPr/>
        <a:lstStyle/>
        <a:p>
          <a:pPr rtl="0"/>
          <a:r>
            <a:rPr lang="en-US" dirty="0"/>
            <a:t>Speak positive reinforcement</a:t>
          </a:r>
        </a:p>
      </dgm:t>
    </dgm:pt>
    <dgm:pt modelId="{8CCA6AD5-4A0C-B546-B8EE-3B70F95FD48C}" type="parTrans" cxnId="{B7E35AF4-8EEF-5A45-9769-029E0F8ECDB4}">
      <dgm:prSet/>
      <dgm:spPr/>
      <dgm:t>
        <a:bodyPr/>
        <a:lstStyle/>
        <a:p>
          <a:endParaRPr lang="en-US"/>
        </a:p>
      </dgm:t>
    </dgm:pt>
    <dgm:pt modelId="{8334B009-85DE-164A-AFAA-B5240C2BE1A2}" type="sibTrans" cxnId="{B7E35AF4-8EEF-5A45-9769-029E0F8ECDB4}">
      <dgm:prSet/>
      <dgm:spPr/>
      <dgm:t>
        <a:bodyPr/>
        <a:lstStyle/>
        <a:p>
          <a:endParaRPr lang="en-US"/>
        </a:p>
      </dgm:t>
    </dgm:pt>
    <dgm:pt modelId="{76D09E66-1B03-7544-B91A-C076F08B4313}">
      <dgm:prSet phldrT="[Text]"/>
      <dgm:spPr/>
      <dgm:t>
        <a:bodyPr/>
        <a:lstStyle/>
        <a:p>
          <a:pPr rtl="0"/>
          <a:r>
            <a:rPr lang="en-US" dirty="0"/>
            <a:t>Read aloud</a:t>
          </a:r>
        </a:p>
      </dgm:t>
    </dgm:pt>
    <dgm:pt modelId="{B640AC65-05FD-4A43-B8B0-E97BAFB6CFAE}" type="parTrans" cxnId="{5923FCFF-C917-484B-A4AC-B5A6253569CB}">
      <dgm:prSet/>
      <dgm:spPr/>
      <dgm:t>
        <a:bodyPr/>
        <a:lstStyle/>
        <a:p>
          <a:endParaRPr lang="en-US"/>
        </a:p>
      </dgm:t>
    </dgm:pt>
    <dgm:pt modelId="{A089C960-D308-2F4F-91EE-428B7F14E3B1}" type="sibTrans" cxnId="{5923FCFF-C917-484B-A4AC-B5A6253569CB}">
      <dgm:prSet/>
      <dgm:spPr/>
      <dgm:t>
        <a:bodyPr/>
        <a:lstStyle/>
        <a:p>
          <a:endParaRPr lang="en-US"/>
        </a:p>
      </dgm:t>
    </dgm:pt>
    <dgm:pt modelId="{21AA2B71-B5D2-7D4E-8CE7-1F5C822FBEE2}">
      <dgm:prSet phldrT="[Text]"/>
      <dgm:spPr/>
      <dgm:t>
        <a:bodyPr/>
        <a:lstStyle/>
        <a:p>
          <a:pPr rtl="0"/>
          <a:r>
            <a:rPr lang="en-US" dirty="0"/>
            <a:t>Visual</a:t>
          </a:r>
        </a:p>
      </dgm:t>
    </dgm:pt>
    <dgm:pt modelId="{08094764-2370-1942-AF90-F734A12CA332}" type="parTrans" cxnId="{2E47F7EA-3BDD-DF4E-AD84-2F9CBD85B32C}">
      <dgm:prSet/>
      <dgm:spPr/>
      <dgm:t>
        <a:bodyPr/>
        <a:lstStyle/>
        <a:p>
          <a:endParaRPr lang="en-US"/>
        </a:p>
      </dgm:t>
    </dgm:pt>
    <dgm:pt modelId="{74325028-4DAA-D94A-A818-D373C10B7DBD}" type="sibTrans" cxnId="{2E47F7EA-3BDD-DF4E-AD84-2F9CBD85B32C}">
      <dgm:prSet/>
      <dgm:spPr/>
      <dgm:t>
        <a:bodyPr/>
        <a:lstStyle/>
        <a:p>
          <a:endParaRPr lang="en-US"/>
        </a:p>
      </dgm:t>
    </dgm:pt>
    <dgm:pt modelId="{F00F9662-30B5-3747-8B78-286C72D98D36}">
      <dgm:prSet phldrT="[Text]"/>
      <dgm:spPr/>
      <dgm:t>
        <a:bodyPr/>
        <a:lstStyle/>
        <a:p>
          <a:pPr rtl="0"/>
          <a:r>
            <a:rPr lang="en-US" dirty="0"/>
            <a:t>Write positive comments</a:t>
          </a:r>
        </a:p>
      </dgm:t>
    </dgm:pt>
    <dgm:pt modelId="{DCBE7710-6768-E141-96B1-5B5DC3D475A9}" type="parTrans" cxnId="{CCDD207E-17FA-F54C-AFB9-4D30E92512DF}">
      <dgm:prSet/>
      <dgm:spPr/>
      <dgm:t>
        <a:bodyPr/>
        <a:lstStyle/>
        <a:p>
          <a:endParaRPr lang="en-US"/>
        </a:p>
      </dgm:t>
    </dgm:pt>
    <dgm:pt modelId="{D5FE9A33-3C74-1143-88D3-997D98083818}" type="sibTrans" cxnId="{CCDD207E-17FA-F54C-AFB9-4D30E92512DF}">
      <dgm:prSet/>
      <dgm:spPr/>
      <dgm:t>
        <a:bodyPr/>
        <a:lstStyle/>
        <a:p>
          <a:endParaRPr lang="en-US"/>
        </a:p>
      </dgm:t>
    </dgm:pt>
    <dgm:pt modelId="{E3347260-CDE7-D247-ACBA-7C41403CC5BF}">
      <dgm:prSet phldrT="[Text]"/>
      <dgm:spPr/>
      <dgm:t>
        <a:bodyPr/>
        <a:lstStyle/>
        <a:p>
          <a:pPr rtl="0"/>
          <a:r>
            <a:rPr lang="en-US" dirty="0"/>
            <a:t>Encourage note taking/drawing</a:t>
          </a:r>
        </a:p>
      </dgm:t>
    </dgm:pt>
    <dgm:pt modelId="{1DA5F827-F6D4-624B-A597-709B866216F9}" type="parTrans" cxnId="{B241C059-6BAB-5D46-9254-8AD23051C45F}">
      <dgm:prSet/>
      <dgm:spPr/>
      <dgm:t>
        <a:bodyPr/>
        <a:lstStyle/>
        <a:p>
          <a:endParaRPr lang="en-US"/>
        </a:p>
      </dgm:t>
    </dgm:pt>
    <dgm:pt modelId="{00523346-E44E-0146-A6B5-59BC7F9B3861}" type="sibTrans" cxnId="{B241C059-6BAB-5D46-9254-8AD23051C45F}">
      <dgm:prSet/>
      <dgm:spPr/>
      <dgm:t>
        <a:bodyPr/>
        <a:lstStyle/>
        <a:p>
          <a:endParaRPr lang="en-US"/>
        </a:p>
      </dgm:t>
    </dgm:pt>
    <dgm:pt modelId="{EDE54245-BA9A-EB48-B81C-00536E98604A}">
      <dgm:prSet phldrT="[Text]"/>
      <dgm:spPr/>
      <dgm:t>
        <a:bodyPr/>
        <a:lstStyle/>
        <a:p>
          <a:pPr rtl="0"/>
          <a:r>
            <a:rPr lang="en-US" dirty="0"/>
            <a:t>Make sure learner can see you/pictures</a:t>
          </a:r>
        </a:p>
      </dgm:t>
    </dgm:pt>
    <dgm:pt modelId="{9766A7CF-EF49-A34D-BFBD-F16CAAF66AD5}" type="parTrans" cxnId="{79CC2E5A-2802-FE4D-BF3C-ACE0814EEE4F}">
      <dgm:prSet/>
      <dgm:spPr/>
      <dgm:t>
        <a:bodyPr/>
        <a:lstStyle/>
        <a:p>
          <a:endParaRPr lang="en-US"/>
        </a:p>
      </dgm:t>
    </dgm:pt>
    <dgm:pt modelId="{F09065DB-E2BE-9048-B565-B9AA3B260EE8}" type="sibTrans" cxnId="{79CC2E5A-2802-FE4D-BF3C-ACE0814EEE4F}">
      <dgm:prSet/>
      <dgm:spPr/>
      <dgm:t>
        <a:bodyPr/>
        <a:lstStyle/>
        <a:p>
          <a:endParaRPr lang="en-US"/>
        </a:p>
      </dgm:t>
    </dgm:pt>
    <dgm:pt modelId="{26A09D51-5E8A-4A4A-B2A1-33CE2C35402F}">
      <dgm:prSet/>
      <dgm:spPr/>
      <dgm:t>
        <a:bodyPr/>
        <a:lstStyle/>
        <a:p>
          <a:pPr rtl="0"/>
          <a:r>
            <a:rPr lang="en-US" dirty="0"/>
            <a:t>Group conversations</a:t>
          </a:r>
        </a:p>
      </dgm:t>
    </dgm:pt>
    <dgm:pt modelId="{F63ADE0D-F414-6B4D-81DF-0DEAC5B67D2B}" type="parTrans" cxnId="{9654792E-2448-994D-B74B-46D1CCA2E55D}">
      <dgm:prSet/>
      <dgm:spPr/>
      <dgm:t>
        <a:bodyPr/>
        <a:lstStyle/>
        <a:p>
          <a:endParaRPr lang="en-US"/>
        </a:p>
      </dgm:t>
    </dgm:pt>
    <dgm:pt modelId="{EC098CB4-57EF-0449-B396-82D48FE4F6AE}" type="sibTrans" cxnId="{9654792E-2448-994D-B74B-46D1CCA2E55D}">
      <dgm:prSet/>
      <dgm:spPr/>
      <dgm:t>
        <a:bodyPr/>
        <a:lstStyle/>
        <a:p>
          <a:endParaRPr lang="en-US"/>
        </a:p>
      </dgm:t>
    </dgm:pt>
    <dgm:pt modelId="{BAB67104-86CF-F043-B960-62D86EE9B96E}">
      <dgm:prSet/>
      <dgm:spPr/>
      <dgm:t>
        <a:bodyPr/>
        <a:lstStyle/>
        <a:p>
          <a:r>
            <a:rPr lang="en-US" dirty="0"/>
            <a:t>Tactile</a:t>
          </a:r>
        </a:p>
      </dgm:t>
    </dgm:pt>
    <dgm:pt modelId="{FAF51D5F-F506-3242-81E5-04D65505E9ED}" type="parTrans" cxnId="{050AD3E8-EA6C-504A-9179-5AD40025E903}">
      <dgm:prSet/>
      <dgm:spPr/>
      <dgm:t>
        <a:bodyPr/>
        <a:lstStyle/>
        <a:p>
          <a:endParaRPr lang="en-US"/>
        </a:p>
      </dgm:t>
    </dgm:pt>
    <dgm:pt modelId="{6A7A481C-B756-6240-A506-ED9D91CE3353}" type="sibTrans" cxnId="{050AD3E8-EA6C-504A-9179-5AD40025E903}">
      <dgm:prSet/>
      <dgm:spPr/>
      <dgm:t>
        <a:bodyPr/>
        <a:lstStyle/>
        <a:p>
          <a:endParaRPr lang="en-US"/>
        </a:p>
      </dgm:t>
    </dgm:pt>
    <dgm:pt modelId="{6434779C-FA2E-D846-B379-900D3CF9FD34}">
      <dgm:prSet/>
      <dgm:spPr/>
      <dgm:t>
        <a:bodyPr/>
        <a:lstStyle/>
        <a:p>
          <a:pPr rtl="0"/>
          <a:r>
            <a:rPr lang="en-US" dirty="0"/>
            <a:t>Encourage active learning</a:t>
          </a:r>
        </a:p>
      </dgm:t>
    </dgm:pt>
    <dgm:pt modelId="{91868100-F107-8C4E-AAE5-00488934A28B}" type="parTrans" cxnId="{D034F840-F4E7-1243-9E4F-66190FDCFF18}">
      <dgm:prSet/>
      <dgm:spPr/>
      <dgm:t>
        <a:bodyPr/>
        <a:lstStyle/>
        <a:p>
          <a:endParaRPr lang="en-US"/>
        </a:p>
      </dgm:t>
    </dgm:pt>
    <dgm:pt modelId="{324E9403-9068-754A-B64C-546AA2C02010}" type="sibTrans" cxnId="{D034F840-F4E7-1243-9E4F-66190FDCFF18}">
      <dgm:prSet/>
      <dgm:spPr/>
      <dgm:t>
        <a:bodyPr/>
        <a:lstStyle/>
        <a:p>
          <a:endParaRPr lang="en-US"/>
        </a:p>
      </dgm:t>
    </dgm:pt>
    <dgm:pt modelId="{5E38DA5A-4F90-304E-8B76-89A06108DD21}">
      <dgm:prSet/>
      <dgm:spPr/>
      <dgm:t>
        <a:bodyPr/>
        <a:lstStyle/>
        <a:p>
          <a:pPr rtl="0"/>
          <a:r>
            <a:rPr lang="en-US" dirty="0"/>
            <a:t>Provide hands-on opportunities</a:t>
          </a:r>
        </a:p>
      </dgm:t>
    </dgm:pt>
    <dgm:pt modelId="{73E91B49-C6BE-EE42-9AD4-2E684E92702F}" type="parTrans" cxnId="{C2983E5A-5B42-024D-B967-8CA3E6172B47}">
      <dgm:prSet/>
      <dgm:spPr/>
      <dgm:t>
        <a:bodyPr/>
        <a:lstStyle/>
        <a:p>
          <a:endParaRPr lang="en-US"/>
        </a:p>
      </dgm:t>
    </dgm:pt>
    <dgm:pt modelId="{1C52B246-89BB-D045-9508-02E203F6F7F2}" type="sibTrans" cxnId="{C2983E5A-5B42-024D-B967-8CA3E6172B47}">
      <dgm:prSet/>
      <dgm:spPr/>
      <dgm:t>
        <a:bodyPr/>
        <a:lstStyle/>
        <a:p>
          <a:endParaRPr lang="en-US"/>
        </a:p>
      </dgm:t>
    </dgm:pt>
    <dgm:pt modelId="{A222828A-C73B-C84E-80E6-1D981651CB81}">
      <dgm:prSet/>
      <dgm:spPr/>
      <dgm:t>
        <a:bodyPr/>
        <a:lstStyle/>
        <a:p>
          <a:pPr rtl="0"/>
          <a:r>
            <a:rPr lang="en-US" dirty="0"/>
            <a:t>Try to be OK with  the learner not sitting still</a:t>
          </a:r>
          <a:r>
            <a:rPr lang="en-US" dirty="0">
              <a:sym typeface="Wingdings" pitchFamily="2" charset="2"/>
            </a:rPr>
            <a:t></a:t>
          </a:r>
          <a:endParaRPr lang="en-US" dirty="0"/>
        </a:p>
      </dgm:t>
    </dgm:pt>
    <dgm:pt modelId="{AE37C40F-AB1D-4442-B86F-0BD7D2E006B5}" type="parTrans" cxnId="{7487C08E-F0B2-BC4D-BF4A-82E630F5385B}">
      <dgm:prSet/>
      <dgm:spPr/>
      <dgm:t>
        <a:bodyPr/>
        <a:lstStyle/>
        <a:p>
          <a:endParaRPr lang="en-US"/>
        </a:p>
      </dgm:t>
    </dgm:pt>
    <dgm:pt modelId="{78597C9C-D11E-8041-8149-6216097711F8}" type="sibTrans" cxnId="{7487C08E-F0B2-BC4D-BF4A-82E630F5385B}">
      <dgm:prSet/>
      <dgm:spPr/>
      <dgm:t>
        <a:bodyPr/>
        <a:lstStyle/>
        <a:p>
          <a:endParaRPr lang="en-US"/>
        </a:p>
      </dgm:t>
    </dgm:pt>
    <dgm:pt modelId="{FBC8E91E-CE96-3643-897D-50C55A813080}" type="pres">
      <dgm:prSet presAssocID="{19A1CFD6-BBCC-AE40-9C54-351D37A992D5}" presName="theList" presStyleCnt="0">
        <dgm:presLayoutVars>
          <dgm:dir/>
          <dgm:animLvl val="lvl"/>
          <dgm:resizeHandles val="exact"/>
        </dgm:presLayoutVars>
      </dgm:prSet>
      <dgm:spPr/>
    </dgm:pt>
    <dgm:pt modelId="{DEA0CFC3-CA2E-1A47-B939-43011B0CA4E7}" type="pres">
      <dgm:prSet presAssocID="{7D252D53-D378-004A-8825-F9C68306BCF8}" presName="compNode" presStyleCnt="0"/>
      <dgm:spPr/>
    </dgm:pt>
    <dgm:pt modelId="{9B5C213D-143F-2740-A8F5-6F0D158FC392}" type="pres">
      <dgm:prSet presAssocID="{7D252D53-D378-004A-8825-F9C68306BCF8}" presName="aNode" presStyleLbl="bgShp" presStyleIdx="0" presStyleCnt="3"/>
      <dgm:spPr/>
    </dgm:pt>
    <dgm:pt modelId="{A19C7BCE-BA47-FD49-ADC7-2C71A8EBC1EB}" type="pres">
      <dgm:prSet presAssocID="{7D252D53-D378-004A-8825-F9C68306BCF8}" presName="textNode" presStyleLbl="bgShp" presStyleIdx="0" presStyleCnt="3"/>
      <dgm:spPr/>
    </dgm:pt>
    <dgm:pt modelId="{B0018039-E7DF-1041-BFAA-FA78D1BD1DD5}" type="pres">
      <dgm:prSet presAssocID="{7D252D53-D378-004A-8825-F9C68306BCF8}" presName="compChildNode" presStyleCnt="0"/>
      <dgm:spPr/>
    </dgm:pt>
    <dgm:pt modelId="{610AE7C7-8F16-A844-88D4-F371B941612E}" type="pres">
      <dgm:prSet presAssocID="{7D252D53-D378-004A-8825-F9C68306BCF8}" presName="theInnerList" presStyleCnt="0"/>
      <dgm:spPr/>
    </dgm:pt>
    <dgm:pt modelId="{A81A2639-EE23-5340-9855-EE00E1B63EDF}" type="pres">
      <dgm:prSet presAssocID="{82BA9152-D030-D947-B5ED-C5F83E9C3903}" presName="childNode" presStyleLbl="node1" presStyleIdx="0" presStyleCnt="9">
        <dgm:presLayoutVars>
          <dgm:bulletEnabled val="1"/>
        </dgm:presLayoutVars>
      </dgm:prSet>
      <dgm:spPr/>
    </dgm:pt>
    <dgm:pt modelId="{3AAAD19D-722A-F34A-A86D-47B62387AD1E}" type="pres">
      <dgm:prSet presAssocID="{82BA9152-D030-D947-B5ED-C5F83E9C3903}" presName="aSpace2" presStyleCnt="0"/>
      <dgm:spPr/>
    </dgm:pt>
    <dgm:pt modelId="{DD36129F-3A1D-ED4A-B54A-CD03ABB6168E}" type="pres">
      <dgm:prSet presAssocID="{26A09D51-5E8A-4A4A-B2A1-33CE2C35402F}" presName="childNode" presStyleLbl="node1" presStyleIdx="1" presStyleCnt="9">
        <dgm:presLayoutVars>
          <dgm:bulletEnabled val="1"/>
        </dgm:presLayoutVars>
      </dgm:prSet>
      <dgm:spPr/>
    </dgm:pt>
    <dgm:pt modelId="{5DB3573F-1A5F-0E41-8520-EF4B5489BC6D}" type="pres">
      <dgm:prSet presAssocID="{26A09D51-5E8A-4A4A-B2A1-33CE2C35402F}" presName="aSpace2" presStyleCnt="0"/>
      <dgm:spPr/>
    </dgm:pt>
    <dgm:pt modelId="{6EBFD25C-7981-5849-A68D-A7A59CA9CC5D}" type="pres">
      <dgm:prSet presAssocID="{76D09E66-1B03-7544-B91A-C076F08B4313}" presName="childNode" presStyleLbl="node1" presStyleIdx="2" presStyleCnt="9">
        <dgm:presLayoutVars>
          <dgm:bulletEnabled val="1"/>
        </dgm:presLayoutVars>
      </dgm:prSet>
      <dgm:spPr/>
    </dgm:pt>
    <dgm:pt modelId="{7D1FF6A2-109F-0142-8735-158520A8D658}" type="pres">
      <dgm:prSet presAssocID="{7D252D53-D378-004A-8825-F9C68306BCF8}" presName="aSpace" presStyleCnt="0"/>
      <dgm:spPr/>
    </dgm:pt>
    <dgm:pt modelId="{1595332E-0238-9D4C-BF20-EEE040BCBC13}" type="pres">
      <dgm:prSet presAssocID="{21AA2B71-B5D2-7D4E-8CE7-1F5C822FBEE2}" presName="compNode" presStyleCnt="0"/>
      <dgm:spPr/>
    </dgm:pt>
    <dgm:pt modelId="{82477BA0-BF0F-AE4B-B597-1AA6ED722CFA}" type="pres">
      <dgm:prSet presAssocID="{21AA2B71-B5D2-7D4E-8CE7-1F5C822FBEE2}" presName="aNode" presStyleLbl="bgShp" presStyleIdx="1" presStyleCnt="3"/>
      <dgm:spPr/>
    </dgm:pt>
    <dgm:pt modelId="{A8407D86-B66E-CC4A-B6DD-EFD1EBD30FF4}" type="pres">
      <dgm:prSet presAssocID="{21AA2B71-B5D2-7D4E-8CE7-1F5C822FBEE2}" presName="textNode" presStyleLbl="bgShp" presStyleIdx="1" presStyleCnt="3"/>
      <dgm:spPr/>
    </dgm:pt>
    <dgm:pt modelId="{458EBC17-A2CB-414A-BD65-B0A14DFAE7CE}" type="pres">
      <dgm:prSet presAssocID="{21AA2B71-B5D2-7D4E-8CE7-1F5C822FBEE2}" presName="compChildNode" presStyleCnt="0"/>
      <dgm:spPr/>
    </dgm:pt>
    <dgm:pt modelId="{C892560B-7CC6-D245-A58E-2F2CE67A84BE}" type="pres">
      <dgm:prSet presAssocID="{21AA2B71-B5D2-7D4E-8CE7-1F5C822FBEE2}" presName="theInnerList" presStyleCnt="0"/>
      <dgm:spPr/>
    </dgm:pt>
    <dgm:pt modelId="{44D8D6BF-E639-A847-8FF3-BE0256D51527}" type="pres">
      <dgm:prSet presAssocID="{F00F9662-30B5-3747-8B78-286C72D98D36}" presName="childNode" presStyleLbl="node1" presStyleIdx="3" presStyleCnt="9">
        <dgm:presLayoutVars>
          <dgm:bulletEnabled val="1"/>
        </dgm:presLayoutVars>
      </dgm:prSet>
      <dgm:spPr/>
    </dgm:pt>
    <dgm:pt modelId="{FC2A82F3-811F-9B44-8F67-A1AC06578374}" type="pres">
      <dgm:prSet presAssocID="{F00F9662-30B5-3747-8B78-286C72D98D36}" presName="aSpace2" presStyleCnt="0"/>
      <dgm:spPr/>
    </dgm:pt>
    <dgm:pt modelId="{3ED820B5-DF38-994C-9857-936DB06F4E54}" type="pres">
      <dgm:prSet presAssocID="{E3347260-CDE7-D247-ACBA-7C41403CC5BF}" presName="childNode" presStyleLbl="node1" presStyleIdx="4" presStyleCnt="9">
        <dgm:presLayoutVars>
          <dgm:bulletEnabled val="1"/>
        </dgm:presLayoutVars>
      </dgm:prSet>
      <dgm:spPr/>
    </dgm:pt>
    <dgm:pt modelId="{14C6AB44-285F-4544-9298-27B7CF06F92E}" type="pres">
      <dgm:prSet presAssocID="{E3347260-CDE7-D247-ACBA-7C41403CC5BF}" presName="aSpace2" presStyleCnt="0"/>
      <dgm:spPr/>
    </dgm:pt>
    <dgm:pt modelId="{EF4EA323-EA77-1C43-94E8-E249A409200E}" type="pres">
      <dgm:prSet presAssocID="{EDE54245-BA9A-EB48-B81C-00536E98604A}" presName="childNode" presStyleLbl="node1" presStyleIdx="5" presStyleCnt="9">
        <dgm:presLayoutVars>
          <dgm:bulletEnabled val="1"/>
        </dgm:presLayoutVars>
      </dgm:prSet>
      <dgm:spPr/>
    </dgm:pt>
    <dgm:pt modelId="{158D4BF2-00DB-B541-B36D-3445B5C5FEE2}" type="pres">
      <dgm:prSet presAssocID="{21AA2B71-B5D2-7D4E-8CE7-1F5C822FBEE2}" presName="aSpace" presStyleCnt="0"/>
      <dgm:spPr/>
    </dgm:pt>
    <dgm:pt modelId="{F32547F2-6E27-BD4C-AA10-9779D8C3E89E}" type="pres">
      <dgm:prSet presAssocID="{BAB67104-86CF-F043-B960-62D86EE9B96E}" presName="compNode" presStyleCnt="0"/>
      <dgm:spPr/>
    </dgm:pt>
    <dgm:pt modelId="{326723F6-6CC5-B747-9DA5-C179D145FF05}" type="pres">
      <dgm:prSet presAssocID="{BAB67104-86CF-F043-B960-62D86EE9B96E}" presName="aNode" presStyleLbl="bgShp" presStyleIdx="2" presStyleCnt="3"/>
      <dgm:spPr/>
    </dgm:pt>
    <dgm:pt modelId="{D2636D64-EFDA-3246-8E1C-FBDAD9A38B9A}" type="pres">
      <dgm:prSet presAssocID="{BAB67104-86CF-F043-B960-62D86EE9B96E}" presName="textNode" presStyleLbl="bgShp" presStyleIdx="2" presStyleCnt="3"/>
      <dgm:spPr/>
    </dgm:pt>
    <dgm:pt modelId="{809F7560-6BD2-5F4B-83B0-627D236FE7A0}" type="pres">
      <dgm:prSet presAssocID="{BAB67104-86CF-F043-B960-62D86EE9B96E}" presName="compChildNode" presStyleCnt="0"/>
      <dgm:spPr/>
    </dgm:pt>
    <dgm:pt modelId="{2C210E07-588F-7A49-8A8A-08E1D8442C65}" type="pres">
      <dgm:prSet presAssocID="{BAB67104-86CF-F043-B960-62D86EE9B96E}" presName="theInnerList" presStyleCnt="0"/>
      <dgm:spPr/>
    </dgm:pt>
    <dgm:pt modelId="{491FE20E-69BF-B34E-86DE-B6EE503E43BC}" type="pres">
      <dgm:prSet presAssocID="{6434779C-FA2E-D846-B379-900D3CF9FD34}" presName="childNode" presStyleLbl="node1" presStyleIdx="6" presStyleCnt="9">
        <dgm:presLayoutVars>
          <dgm:bulletEnabled val="1"/>
        </dgm:presLayoutVars>
      </dgm:prSet>
      <dgm:spPr/>
    </dgm:pt>
    <dgm:pt modelId="{60338384-572D-7647-A4EC-1E27DEC65941}" type="pres">
      <dgm:prSet presAssocID="{6434779C-FA2E-D846-B379-900D3CF9FD34}" presName="aSpace2" presStyleCnt="0"/>
      <dgm:spPr/>
    </dgm:pt>
    <dgm:pt modelId="{63863C9A-772A-D949-91F2-768C8A73EDC7}" type="pres">
      <dgm:prSet presAssocID="{5E38DA5A-4F90-304E-8B76-89A06108DD21}" presName="childNode" presStyleLbl="node1" presStyleIdx="7" presStyleCnt="9">
        <dgm:presLayoutVars>
          <dgm:bulletEnabled val="1"/>
        </dgm:presLayoutVars>
      </dgm:prSet>
      <dgm:spPr/>
    </dgm:pt>
    <dgm:pt modelId="{B537EADD-BD68-B44B-8FB2-3E91ADC3207D}" type="pres">
      <dgm:prSet presAssocID="{5E38DA5A-4F90-304E-8B76-89A06108DD21}" presName="aSpace2" presStyleCnt="0"/>
      <dgm:spPr/>
    </dgm:pt>
    <dgm:pt modelId="{29604BA9-537D-5244-B81F-06BEC0AA0BDB}" type="pres">
      <dgm:prSet presAssocID="{A222828A-C73B-C84E-80E6-1D981651CB81}" presName="childNode" presStyleLbl="node1" presStyleIdx="8" presStyleCnt="9">
        <dgm:presLayoutVars>
          <dgm:bulletEnabled val="1"/>
        </dgm:presLayoutVars>
      </dgm:prSet>
      <dgm:spPr/>
    </dgm:pt>
  </dgm:ptLst>
  <dgm:cxnLst>
    <dgm:cxn modelId="{B1C71F0C-3BEB-AB41-9054-01C507F60BC9}" type="presOf" srcId="{A222828A-C73B-C84E-80E6-1D981651CB81}" destId="{29604BA9-537D-5244-B81F-06BEC0AA0BDB}" srcOrd="0" destOrd="0" presId="urn:microsoft.com/office/officeart/2005/8/layout/lProcess2"/>
    <dgm:cxn modelId="{7CADE515-462F-824A-B87D-7E0ADF0F8490}" type="presOf" srcId="{E3347260-CDE7-D247-ACBA-7C41403CC5BF}" destId="{3ED820B5-DF38-994C-9857-936DB06F4E54}" srcOrd="0" destOrd="0" presId="urn:microsoft.com/office/officeart/2005/8/layout/lProcess2"/>
    <dgm:cxn modelId="{9654792E-2448-994D-B74B-46D1CCA2E55D}" srcId="{7D252D53-D378-004A-8825-F9C68306BCF8}" destId="{26A09D51-5E8A-4A4A-B2A1-33CE2C35402F}" srcOrd="1" destOrd="0" parTransId="{F63ADE0D-F414-6B4D-81DF-0DEAC5B67D2B}" sibTransId="{EC098CB4-57EF-0449-B396-82D48FE4F6AE}"/>
    <dgm:cxn modelId="{D034F840-F4E7-1243-9E4F-66190FDCFF18}" srcId="{BAB67104-86CF-F043-B960-62D86EE9B96E}" destId="{6434779C-FA2E-D846-B379-900D3CF9FD34}" srcOrd="0" destOrd="0" parTransId="{91868100-F107-8C4E-AAE5-00488934A28B}" sibTransId="{324E9403-9068-754A-B64C-546AA2C02010}"/>
    <dgm:cxn modelId="{08353954-9BA4-7747-A907-94773730CCA8}" type="presOf" srcId="{21AA2B71-B5D2-7D4E-8CE7-1F5C822FBEE2}" destId="{A8407D86-B66E-CC4A-B6DD-EFD1EBD30FF4}" srcOrd="1" destOrd="0" presId="urn:microsoft.com/office/officeart/2005/8/layout/lProcess2"/>
    <dgm:cxn modelId="{B241C059-6BAB-5D46-9254-8AD23051C45F}" srcId="{21AA2B71-B5D2-7D4E-8CE7-1F5C822FBEE2}" destId="{E3347260-CDE7-D247-ACBA-7C41403CC5BF}" srcOrd="1" destOrd="0" parTransId="{1DA5F827-F6D4-624B-A597-709B866216F9}" sibTransId="{00523346-E44E-0146-A6B5-59BC7F9B3861}"/>
    <dgm:cxn modelId="{79CC2E5A-2802-FE4D-BF3C-ACE0814EEE4F}" srcId="{21AA2B71-B5D2-7D4E-8CE7-1F5C822FBEE2}" destId="{EDE54245-BA9A-EB48-B81C-00536E98604A}" srcOrd="2" destOrd="0" parTransId="{9766A7CF-EF49-A34D-BFBD-F16CAAF66AD5}" sibTransId="{F09065DB-E2BE-9048-B565-B9AA3B260EE8}"/>
    <dgm:cxn modelId="{C2983E5A-5B42-024D-B967-8CA3E6172B47}" srcId="{BAB67104-86CF-F043-B960-62D86EE9B96E}" destId="{5E38DA5A-4F90-304E-8B76-89A06108DD21}" srcOrd="1" destOrd="0" parTransId="{73E91B49-C6BE-EE42-9AD4-2E684E92702F}" sibTransId="{1C52B246-89BB-D045-9508-02E203F6F7F2}"/>
    <dgm:cxn modelId="{1D782D5B-C166-234C-8F21-492BB6B1697E}" type="presOf" srcId="{BAB67104-86CF-F043-B960-62D86EE9B96E}" destId="{D2636D64-EFDA-3246-8E1C-FBDAD9A38B9A}" srcOrd="1" destOrd="0" presId="urn:microsoft.com/office/officeart/2005/8/layout/lProcess2"/>
    <dgm:cxn modelId="{8537C765-221D-FE4E-B361-225EF39DB3BA}" type="presOf" srcId="{6434779C-FA2E-D846-B379-900D3CF9FD34}" destId="{491FE20E-69BF-B34E-86DE-B6EE503E43BC}" srcOrd="0" destOrd="0" presId="urn:microsoft.com/office/officeart/2005/8/layout/lProcess2"/>
    <dgm:cxn modelId="{F376E778-9EBF-3D48-A821-352A1F40DD16}" type="presOf" srcId="{19A1CFD6-BBCC-AE40-9C54-351D37A992D5}" destId="{FBC8E91E-CE96-3643-897D-50C55A813080}" srcOrd="0" destOrd="0" presId="urn:microsoft.com/office/officeart/2005/8/layout/lProcess2"/>
    <dgm:cxn modelId="{CCDD207E-17FA-F54C-AFB9-4D30E92512DF}" srcId="{21AA2B71-B5D2-7D4E-8CE7-1F5C822FBEE2}" destId="{F00F9662-30B5-3747-8B78-286C72D98D36}" srcOrd="0" destOrd="0" parTransId="{DCBE7710-6768-E141-96B1-5B5DC3D475A9}" sibTransId="{D5FE9A33-3C74-1143-88D3-997D98083818}"/>
    <dgm:cxn modelId="{E49A1981-D14F-B44C-A1B9-9284537B2B72}" type="presOf" srcId="{82BA9152-D030-D947-B5ED-C5F83E9C3903}" destId="{A81A2639-EE23-5340-9855-EE00E1B63EDF}" srcOrd="0" destOrd="0" presId="urn:microsoft.com/office/officeart/2005/8/layout/lProcess2"/>
    <dgm:cxn modelId="{498E0487-9320-9445-8C1B-171B728F9D72}" type="presOf" srcId="{5E38DA5A-4F90-304E-8B76-89A06108DD21}" destId="{63863C9A-772A-D949-91F2-768C8A73EDC7}" srcOrd="0" destOrd="0" presId="urn:microsoft.com/office/officeart/2005/8/layout/lProcess2"/>
    <dgm:cxn modelId="{AC738C8E-EB80-674B-89C8-4E82E94664F0}" srcId="{19A1CFD6-BBCC-AE40-9C54-351D37A992D5}" destId="{7D252D53-D378-004A-8825-F9C68306BCF8}" srcOrd="0" destOrd="0" parTransId="{FD478526-F763-A840-B7A3-1BB8DC6E1132}" sibTransId="{9DC2DAB9-CC9B-7A4B-97E4-6C6E5D3A6470}"/>
    <dgm:cxn modelId="{7487C08E-F0B2-BC4D-BF4A-82E630F5385B}" srcId="{BAB67104-86CF-F043-B960-62D86EE9B96E}" destId="{A222828A-C73B-C84E-80E6-1D981651CB81}" srcOrd="2" destOrd="0" parTransId="{AE37C40F-AB1D-4442-B86F-0BD7D2E006B5}" sibTransId="{78597C9C-D11E-8041-8149-6216097711F8}"/>
    <dgm:cxn modelId="{9AF56FAD-47F4-584D-AE68-A95126B5904E}" type="presOf" srcId="{EDE54245-BA9A-EB48-B81C-00536E98604A}" destId="{EF4EA323-EA77-1C43-94E8-E249A409200E}" srcOrd="0" destOrd="0" presId="urn:microsoft.com/office/officeart/2005/8/layout/lProcess2"/>
    <dgm:cxn modelId="{D56FBEB4-4FDC-514B-A28C-F23E54621E95}" type="presOf" srcId="{F00F9662-30B5-3747-8B78-286C72D98D36}" destId="{44D8D6BF-E639-A847-8FF3-BE0256D51527}" srcOrd="0" destOrd="0" presId="urn:microsoft.com/office/officeart/2005/8/layout/lProcess2"/>
    <dgm:cxn modelId="{4FEA33C7-B21D-B24C-AD98-ADFD3B1CBB88}" type="presOf" srcId="{7D252D53-D378-004A-8825-F9C68306BCF8}" destId="{9B5C213D-143F-2740-A8F5-6F0D158FC392}" srcOrd="0" destOrd="0" presId="urn:microsoft.com/office/officeart/2005/8/layout/lProcess2"/>
    <dgm:cxn modelId="{3EFCAFD0-D6C7-9E43-BEB0-723E1930E8FD}" type="presOf" srcId="{26A09D51-5E8A-4A4A-B2A1-33CE2C35402F}" destId="{DD36129F-3A1D-ED4A-B54A-CD03ABB6168E}" srcOrd="0" destOrd="0" presId="urn:microsoft.com/office/officeart/2005/8/layout/lProcess2"/>
    <dgm:cxn modelId="{4CC37FD4-2762-084E-8A3D-58E35514A73F}" type="presOf" srcId="{76D09E66-1B03-7544-B91A-C076F08B4313}" destId="{6EBFD25C-7981-5849-A68D-A7A59CA9CC5D}" srcOrd="0" destOrd="0" presId="urn:microsoft.com/office/officeart/2005/8/layout/lProcess2"/>
    <dgm:cxn modelId="{C78195D6-C6E2-A14D-A5FB-90E801C92B83}" type="presOf" srcId="{21AA2B71-B5D2-7D4E-8CE7-1F5C822FBEE2}" destId="{82477BA0-BF0F-AE4B-B597-1AA6ED722CFA}" srcOrd="0" destOrd="0" presId="urn:microsoft.com/office/officeart/2005/8/layout/lProcess2"/>
    <dgm:cxn modelId="{050AD3E8-EA6C-504A-9179-5AD40025E903}" srcId="{19A1CFD6-BBCC-AE40-9C54-351D37A992D5}" destId="{BAB67104-86CF-F043-B960-62D86EE9B96E}" srcOrd="2" destOrd="0" parTransId="{FAF51D5F-F506-3242-81E5-04D65505E9ED}" sibTransId="{6A7A481C-B756-6240-A506-ED9D91CE3353}"/>
    <dgm:cxn modelId="{2E47F7EA-3BDD-DF4E-AD84-2F9CBD85B32C}" srcId="{19A1CFD6-BBCC-AE40-9C54-351D37A992D5}" destId="{21AA2B71-B5D2-7D4E-8CE7-1F5C822FBEE2}" srcOrd="1" destOrd="0" parTransId="{08094764-2370-1942-AF90-F734A12CA332}" sibTransId="{74325028-4DAA-D94A-A818-D373C10B7DBD}"/>
    <dgm:cxn modelId="{881525F1-BDD4-3740-AA7E-FF3BDA539C1D}" type="presOf" srcId="{BAB67104-86CF-F043-B960-62D86EE9B96E}" destId="{326723F6-6CC5-B747-9DA5-C179D145FF05}" srcOrd="0" destOrd="0" presId="urn:microsoft.com/office/officeart/2005/8/layout/lProcess2"/>
    <dgm:cxn modelId="{B7E35AF4-8EEF-5A45-9769-029E0F8ECDB4}" srcId="{7D252D53-D378-004A-8825-F9C68306BCF8}" destId="{82BA9152-D030-D947-B5ED-C5F83E9C3903}" srcOrd="0" destOrd="0" parTransId="{8CCA6AD5-4A0C-B546-B8EE-3B70F95FD48C}" sibTransId="{8334B009-85DE-164A-AFAA-B5240C2BE1A2}"/>
    <dgm:cxn modelId="{1AF458FF-FD56-1E4B-8102-EA7FB06F65C8}" type="presOf" srcId="{7D252D53-D378-004A-8825-F9C68306BCF8}" destId="{A19C7BCE-BA47-FD49-ADC7-2C71A8EBC1EB}" srcOrd="1" destOrd="0" presId="urn:microsoft.com/office/officeart/2005/8/layout/lProcess2"/>
    <dgm:cxn modelId="{5923FCFF-C917-484B-A4AC-B5A6253569CB}" srcId="{7D252D53-D378-004A-8825-F9C68306BCF8}" destId="{76D09E66-1B03-7544-B91A-C076F08B4313}" srcOrd="2" destOrd="0" parTransId="{B640AC65-05FD-4A43-B8B0-E97BAFB6CFAE}" sibTransId="{A089C960-D308-2F4F-91EE-428B7F14E3B1}"/>
    <dgm:cxn modelId="{F7D831E9-1E94-ED41-BF45-114FB4C41895}" type="presParOf" srcId="{FBC8E91E-CE96-3643-897D-50C55A813080}" destId="{DEA0CFC3-CA2E-1A47-B939-43011B0CA4E7}" srcOrd="0" destOrd="0" presId="urn:microsoft.com/office/officeart/2005/8/layout/lProcess2"/>
    <dgm:cxn modelId="{977EBB8C-C6BB-344B-B6CC-C61300A7A2C9}" type="presParOf" srcId="{DEA0CFC3-CA2E-1A47-B939-43011B0CA4E7}" destId="{9B5C213D-143F-2740-A8F5-6F0D158FC392}" srcOrd="0" destOrd="0" presId="urn:microsoft.com/office/officeart/2005/8/layout/lProcess2"/>
    <dgm:cxn modelId="{7E3C1D97-FE36-B546-BD29-E11ECB5C6192}" type="presParOf" srcId="{DEA0CFC3-CA2E-1A47-B939-43011B0CA4E7}" destId="{A19C7BCE-BA47-FD49-ADC7-2C71A8EBC1EB}" srcOrd="1" destOrd="0" presId="urn:microsoft.com/office/officeart/2005/8/layout/lProcess2"/>
    <dgm:cxn modelId="{A8C80007-D029-F249-A78B-6F60B6CCB6DB}" type="presParOf" srcId="{DEA0CFC3-CA2E-1A47-B939-43011B0CA4E7}" destId="{B0018039-E7DF-1041-BFAA-FA78D1BD1DD5}" srcOrd="2" destOrd="0" presId="urn:microsoft.com/office/officeart/2005/8/layout/lProcess2"/>
    <dgm:cxn modelId="{3B2898E6-5984-704A-ACA1-474887553B26}" type="presParOf" srcId="{B0018039-E7DF-1041-BFAA-FA78D1BD1DD5}" destId="{610AE7C7-8F16-A844-88D4-F371B941612E}" srcOrd="0" destOrd="0" presId="urn:microsoft.com/office/officeart/2005/8/layout/lProcess2"/>
    <dgm:cxn modelId="{6DE8A842-8088-5F4F-959C-AD2F745F3C49}" type="presParOf" srcId="{610AE7C7-8F16-A844-88D4-F371B941612E}" destId="{A81A2639-EE23-5340-9855-EE00E1B63EDF}" srcOrd="0" destOrd="0" presId="urn:microsoft.com/office/officeart/2005/8/layout/lProcess2"/>
    <dgm:cxn modelId="{D0A38B80-F1B6-FB4E-8C3F-F398FC8E42C5}" type="presParOf" srcId="{610AE7C7-8F16-A844-88D4-F371B941612E}" destId="{3AAAD19D-722A-F34A-A86D-47B62387AD1E}" srcOrd="1" destOrd="0" presId="urn:microsoft.com/office/officeart/2005/8/layout/lProcess2"/>
    <dgm:cxn modelId="{482EB825-B313-C64A-A275-AA0827D674F8}" type="presParOf" srcId="{610AE7C7-8F16-A844-88D4-F371B941612E}" destId="{DD36129F-3A1D-ED4A-B54A-CD03ABB6168E}" srcOrd="2" destOrd="0" presId="urn:microsoft.com/office/officeart/2005/8/layout/lProcess2"/>
    <dgm:cxn modelId="{B0C6BA32-B51C-4947-B574-9F5BC137CA5E}" type="presParOf" srcId="{610AE7C7-8F16-A844-88D4-F371B941612E}" destId="{5DB3573F-1A5F-0E41-8520-EF4B5489BC6D}" srcOrd="3" destOrd="0" presId="urn:microsoft.com/office/officeart/2005/8/layout/lProcess2"/>
    <dgm:cxn modelId="{3C6ECBD5-83B2-D843-8BEB-0C447F9A725A}" type="presParOf" srcId="{610AE7C7-8F16-A844-88D4-F371B941612E}" destId="{6EBFD25C-7981-5849-A68D-A7A59CA9CC5D}" srcOrd="4" destOrd="0" presId="urn:microsoft.com/office/officeart/2005/8/layout/lProcess2"/>
    <dgm:cxn modelId="{F8084726-47F1-1F41-88B2-DED71E80A94A}" type="presParOf" srcId="{FBC8E91E-CE96-3643-897D-50C55A813080}" destId="{7D1FF6A2-109F-0142-8735-158520A8D658}" srcOrd="1" destOrd="0" presId="urn:microsoft.com/office/officeart/2005/8/layout/lProcess2"/>
    <dgm:cxn modelId="{820E1661-D450-5B44-A480-B44FE8DD7D66}" type="presParOf" srcId="{FBC8E91E-CE96-3643-897D-50C55A813080}" destId="{1595332E-0238-9D4C-BF20-EEE040BCBC13}" srcOrd="2" destOrd="0" presId="urn:microsoft.com/office/officeart/2005/8/layout/lProcess2"/>
    <dgm:cxn modelId="{A0BF3F74-CD88-C642-A89E-4ECBA2A3DD07}" type="presParOf" srcId="{1595332E-0238-9D4C-BF20-EEE040BCBC13}" destId="{82477BA0-BF0F-AE4B-B597-1AA6ED722CFA}" srcOrd="0" destOrd="0" presId="urn:microsoft.com/office/officeart/2005/8/layout/lProcess2"/>
    <dgm:cxn modelId="{60B95467-3C48-2742-AE2E-701D46433795}" type="presParOf" srcId="{1595332E-0238-9D4C-BF20-EEE040BCBC13}" destId="{A8407D86-B66E-CC4A-B6DD-EFD1EBD30FF4}" srcOrd="1" destOrd="0" presId="urn:microsoft.com/office/officeart/2005/8/layout/lProcess2"/>
    <dgm:cxn modelId="{BBB82A0A-9D3C-AD48-B76C-50E2EB8167D4}" type="presParOf" srcId="{1595332E-0238-9D4C-BF20-EEE040BCBC13}" destId="{458EBC17-A2CB-414A-BD65-B0A14DFAE7CE}" srcOrd="2" destOrd="0" presId="urn:microsoft.com/office/officeart/2005/8/layout/lProcess2"/>
    <dgm:cxn modelId="{8A9F2BD6-9CF9-7F4C-8F07-99690E0ACCF5}" type="presParOf" srcId="{458EBC17-A2CB-414A-BD65-B0A14DFAE7CE}" destId="{C892560B-7CC6-D245-A58E-2F2CE67A84BE}" srcOrd="0" destOrd="0" presId="urn:microsoft.com/office/officeart/2005/8/layout/lProcess2"/>
    <dgm:cxn modelId="{E47D084C-700E-8342-9A87-B33EE9D7185A}" type="presParOf" srcId="{C892560B-7CC6-D245-A58E-2F2CE67A84BE}" destId="{44D8D6BF-E639-A847-8FF3-BE0256D51527}" srcOrd="0" destOrd="0" presId="urn:microsoft.com/office/officeart/2005/8/layout/lProcess2"/>
    <dgm:cxn modelId="{E782F603-FF6F-7147-AA53-78B88357978F}" type="presParOf" srcId="{C892560B-7CC6-D245-A58E-2F2CE67A84BE}" destId="{FC2A82F3-811F-9B44-8F67-A1AC06578374}" srcOrd="1" destOrd="0" presId="urn:microsoft.com/office/officeart/2005/8/layout/lProcess2"/>
    <dgm:cxn modelId="{EDC6252D-A686-6F48-9F5C-C8A282EC317B}" type="presParOf" srcId="{C892560B-7CC6-D245-A58E-2F2CE67A84BE}" destId="{3ED820B5-DF38-994C-9857-936DB06F4E54}" srcOrd="2" destOrd="0" presId="urn:microsoft.com/office/officeart/2005/8/layout/lProcess2"/>
    <dgm:cxn modelId="{824D0885-6FC2-A64D-885D-2F42461CF2E5}" type="presParOf" srcId="{C892560B-7CC6-D245-A58E-2F2CE67A84BE}" destId="{14C6AB44-285F-4544-9298-27B7CF06F92E}" srcOrd="3" destOrd="0" presId="urn:microsoft.com/office/officeart/2005/8/layout/lProcess2"/>
    <dgm:cxn modelId="{F69800B5-6CA9-1A4B-944C-DCB842217022}" type="presParOf" srcId="{C892560B-7CC6-D245-A58E-2F2CE67A84BE}" destId="{EF4EA323-EA77-1C43-94E8-E249A409200E}" srcOrd="4" destOrd="0" presId="urn:microsoft.com/office/officeart/2005/8/layout/lProcess2"/>
    <dgm:cxn modelId="{16670E44-63D5-694F-ACEF-5DE4D6B2ECCD}" type="presParOf" srcId="{FBC8E91E-CE96-3643-897D-50C55A813080}" destId="{158D4BF2-00DB-B541-B36D-3445B5C5FEE2}" srcOrd="3" destOrd="0" presId="urn:microsoft.com/office/officeart/2005/8/layout/lProcess2"/>
    <dgm:cxn modelId="{852839AB-5CA8-134F-8410-BA3CD565756A}" type="presParOf" srcId="{FBC8E91E-CE96-3643-897D-50C55A813080}" destId="{F32547F2-6E27-BD4C-AA10-9779D8C3E89E}" srcOrd="4" destOrd="0" presId="urn:microsoft.com/office/officeart/2005/8/layout/lProcess2"/>
    <dgm:cxn modelId="{9DE0BD64-402B-1B4F-B9C8-349ECC6E4CE1}" type="presParOf" srcId="{F32547F2-6E27-BD4C-AA10-9779D8C3E89E}" destId="{326723F6-6CC5-B747-9DA5-C179D145FF05}" srcOrd="0" destOrd="0" presId="urn:microsoft.com/office/officeart/2005/8/layout/lProcess2"/>
    <dgm:cxn modelId="{F3C4A08B-E3F6-7440-AC7C-76B1E7084748}" type="presParOf" srcId="{F32547F2-6E27-BD4C-AA10-9779D8C3E89E}" destId="{D2636D64-EFDA-3246-8E1C-FBDAD9A38B9A}" srcOrd="1" destOrd="0" presId="urn:microsoft.com/office/officeart/2005/8/layout/lProcess2"/>
    <dgm:cxn modelId="{31FE6C10-1FE9-C040-905E-44BA22A21BF9}" type="presParOf" srcId="{F32547F2-6E27-BD4C-AA10-9779D8C3E89E}" destId="{809F7560-6BD2-5F4B-83B0-627D236FE7A0}" srcOrd="2" destOrd="0" presId="urn:microsoft.com/office/officeart/2005/8/layout/lProcess2"/>
    <dgm:cxn modelId="{D219ECDD-9B41-A24B-8646-FE3D9847B9A8}" type="presParOf" srcId="{809F7560-6BD2-5F4B-83B0-627D236FE7A0}" destId="{2C210E07-588F-7A49-8A8A-08E1D8442C65}" srcOrd="0" destOrd="0" presId="urn:microsoft.com/office/officeart/2005/8/layout/lProcess2"/>
    <dgm:cxn modelId="{8DA7A2C0-59EA-C843-B24F-346D8D4DF83A}" type="presParOf" srcId="{2C210E07-588F-7A49-8A8A-08E1D8442C65}" destId="{491FE20E-69BF-B34E-86DE-B6EE503E43BC}" srcOrd="0" destOrd="0" presId="urn:microsoft.com/office/officeart/2005/8/layout/lProcess2"/>
    <dgm:cxn modelId="{19AF03A2-5943-3A4E-BC37-DA83B2D5DB78}" type="presParOf" srcId="{2C210E07-588F-7A49-8A8A-08E1D8442C65}" destId="{60338384-572D-7647-A4EC-1E27DEC65941}" srcOrd="1" destOrd="0" presId="urn:microsoft.com/office/officeart/2005/8/layout/lProcess2"/>
    <dgm:cxn modelId="{76A1E0C1-9230-3F4E-8DAC-396847F037DF}" type="presParOf" srcId="{2C210E07-588F-7A49-8A8A-08E1D8442C65}" destId="{63863C9A-772A-D949-91F2-768C8A73EDC7}" srcOrd="2" destOrd="0" presId="urn:microsoft.com/office/officeart/2005/8/layout/lProcess2"/>
    <dgm:cxn modelId="{D2C5DDAF-1C31-0048-92D2-DBE4F880ADFE}" type="presParOf" srcId="{2C210E07-588F-7A49-8A8A-08E1D8442C65}" destId="{B537EADD-BD68-B44B-8FB2-3E91ADC3207D}" srcOrd="3" destOrd="0" presId="urn:microsoft.com/office/officeart/2005/8/layout/lProcess2"/>
    <dgm:cxn modelId="{DAAAA5F7-FBBC-1D41-8404-972403C63196}" type="presParOf" srcId="{2C210E07-588F-7A49-8A8A-08E1D8442C65}" destId="{29604BA9-537D-5244-B81F-06BEC0AA0BDB}"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00DEC64-D76E-42A7-8AC1-EF3BF9C728B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E46FC2F-939D-427C-BFDF-D9AC120651A0}">
      <dgm:prSet/>
      <dgm:spPr/>
      <dgm:t>
        <a:bodyPr/>
        <a:lstStyle/>
        <a:p>
          <a:pPr>
            <a:defRPr cap="all"/>
          </a:pPr>
          <a:r>
            <a:rPr lang="en-US" dirty="0"/>
            <a:t>Recognize Care Gaps</a:t>
          </a:r>
        </a:p>
      </dgm:t>
    </dgm:pt>
    <dgm:pt modelId="{7B02ABAA-85A4-4003-909C-76519DD30A85}" type="parTrans" cxnId="{887B60C4-FF79-463B-A7D3-B2CA832FA6DF}">
      <dgm:prSet/>
      <dgm:spPr/>
      <dgm:t>
        <a:bodyPr/>
        <a:lstStyle/>
        <a:p>
          <a:endParaRPr lang="en-US"/>
        </a:p>
      </dgm:t>
    </dgm:pt>
    <dgm:pt modelId="{AFAB4FA5-009A-4313-AC55-D3ECB52F417A}" type="sibTrans" cxnId="{887B60C4-FF79-463B-A7D3-B2CA832FA6DF}">
      <dgm:prSet/>
      <dgm:spPr/>
      <dgm:t>
        <a:bodyPr/>
        <a:lstStyle/>
        <a:p>
          <a:endParaRPr lang="en-US"/>
        </a:p>
      </dgm:t>
    </dgm:pt>
    <dgm:pt modelId="{87DBEC21-3B84-44B1-A840-605E545B4130}">
      <dgm:prSet/>
      <dgm:spPr/>
      <dgm:t>
        <a:bodyPr/>
        <a:lstStyle/>
        <a:p>
          <a:pPr>
            <a:defRPr cap="all"/>
          </a:pPr>
          <a:r>
            <a:rPr lang="en-US" dirty="0"/>
            <a:t>Define HIPPA and PHI</a:t>
          </a:r>
        </a:p>
      </dgm:t>
    </dgm:pt>
    <dgm:pt modelId="{00D12D44-3430-4DB7-BC39-9A72BF06CF73}" type="parTrans" cxnId="{5B961A7B-69E6-4152-B881-946B5B0E74BD}">
      <dgm:prSet/>
      <dgm:spPr/>
      <dgm:t>
        <a:bodyPr/>
        <a:lstStyle/>
        <a:p>
          <a:endParaRPr lang="en-US"/>
        </a:p>
      </dgm:t>
    </dgm:pt>
    <dgm:pt modelId="{F158FDE2-B261-401D-998A-1A9DFF02A518}" type="sibTrans" cxnId="{5B961A7B-69E6-4152-B881-946B5B0E74BD}">
      <dgm:prSet/>
      <dgm:spPr/>
      <dgm:t>
        <a:bodyPr/>
        <a:lstStyle/>
        <a:p>
          <a:endParaRPr lang="en-US"/>
        </a:p>
      </dgm:t>
    </dgm:pt>
    <dgm:pt modelId="{13A16D1C-B49B-4170-948D-7C7D721CC1A7}">
      <dgm:prSet/>
      <dgm:spPr/>
      <dgm:t>
        <a:bodyPr/>
        <a:lstStyle/>
        <a:p>
          <a:pPr>
            <a:defRPr cap="all"/>
          </a:pPr>
          <a:r>
            <a:rPr lang="en-US" dirty="0"/>
            <a:t>Identify Ways to recruit patients</a:t>
          </a:r>
        </a:p>
        <a:p>
          <a:pPr>
            <a:defRPr cap="all"/>
          </a:pPr>
          <a:endParaRPr lang="en-US" dirty="0"/>
        </a:p>
      </dgm:t>
    </dgm:pt>
    <dgm:pt modelId="{93C325B1-A0E2-4C06-B38F-FB57FC3DA30F}" type="parTrans" cxnId="{AA3FB3B3-5BAA-4CA9-95D5-591008632939}">
      <dgm:prSet/>
      <dgm:spPr/>
      <dgm:t>
        <a:bodyPr/>
        <a:lstStyle/>
        <a:p>
          <a:endParaRPr lang="en-US"/>
        </a:p>
      </dgm:t>
    </dgm:pt>
    <dgm:pt modelId="{0D684060-AFA5-417F-A519-852DDDD8B7A2}" type="sibTrans" cxnId="{AA3FB3B3-5BAA-4CA9-95D5-591008632939}">
      <dgm:prSet/>
      <dgm:spPr/>
      <dgm:t>
        <a:bodyPr/>
        <a:lstStyle/>
        <a:p>
          <a:endParaRPr lang="en-US"/>
        </a:p>
      </dgm:t>
    </dgm:pt>
    <dgm:pt modelId="{8C42D2D3-FD90-4B0D-A673-EC37BABBF4CB}" type="pres">
      <dgm:prSet presAssocID="{B00DEC64-D76E-42A7-8AC1-EF3BF9C728B2}" presName="root" presStyleCnt="0">
        <dgm:presLayoutVars>
          <dgm:dir/>
          <dgm:resizeHandles val="exact"/>
        </dgm:presLayoutVars>
      </dgm:prSet>
      <dgm:spPr/>
    </dgm:pt>
    <dgm:pt modelId="{7DEFB4D1-75D1-4ED6-8F01-7C35AD05280D}" type="pres">
      <dgm:prSet presAssocID="{AE46FC2F-939D-427C-BFDF-D9AC120651A0}" presName="compNode" presStyleCnt="0"/>
      <dgm:spPr/>
    </dgm:pt>
    <dgm:pt modelId="{2D1C3B90-D0E3-4645-9836-EC96883EEB82}" type="pres">
      <dgm:prSet presAssocID="{AE46FC2F-939D-427C-BFDF-D9AC120651A0}" presName="iconBgRect" presStyleLbl="bgShp" presStyleIdx="0" presStyleCnt="3"/>
      <dgm:spPr/>
    </dgm:pt>
    <dgm:pt modelId="{6809D92F-C07F-415F-8789-FA2214075671}" type="pres">
      <dgm:prSet presAssocID="{AE46FC2F-939D-427C-BFDF-D9AC120651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AFB9CB79-E17E-453A-BA92-2BD930C61B33}" type="pres">
      <dgm:prSet presAssocID="{AE46FC2F-939D-427C-BFDF-D9AC120651A0}" presName="spaceRect" presStyleCnt="0"/>
      <dgm:spPr/>
    </dgm:pt>
    <dgm:pt modelId="{91235BE6-5A1A-4E1D-A85C-179FBDE6D600}" type="pres">
      <dgm:prSet presAssocID="{AE46FC2F-939D-427C-BFDF-D9AC120651A0}" presName="textRect" presStyleLbl="revTx" presStyleIdx="0" presStyleCnt="3">
        <dgm:presLayoutVars>
          <dgm:chMax val="1"/>
          <dgm:chPref val="1"/>
        </dgm:presLayoutVars>
      </dgm:prSet>
      <dgm:spPr/>
    </dgm:pt>
    <dgm:pt modelId="{9982D718-D0A0-4885-9F24-7369CB773E57}" type="pres">
      <dgm:prSet presAssocID="{AFAB4FA5-009A-4313-AC55-D3ECB52F417A}" presName="sibTrans" presStyleCnt="0"/>
      <dgm:spPr/>
    </dgm:pt>
    <dgm:pt modelId="{6AE8FF06-8D79-4E38-90FC-EF5706E94701}" type="pres">
      <dgm:prSet presAssocID="{87DBEC21-3B84-44B1-A840-605E545B4130}" presName="compNode" presStyleCnt="0"/>
      <dgm:spPr/>
    </dgm:pt>
    <dgm:pt modelId="{E82A7DB5-6164-4151-8713-C18F0A9D8A64}" type="pres">
      <dgm:prSet presAssocID="{87DBEC21-3B84-44B1-A840-605E545B4130}" presName="iconBgRect" presStyleLbl="bgShp" presStyleIdx="1" presStyleCnt="3"/>
      <dgm:spPr/>
    </dgm:pt>
    <dgm:pt modelId="{D75819A9-BE2A-4647-A247-F08DF1BAE264}" type="pres">
      <dgm:prSet presAssocID="{87DBEC21-3B84-44B1-A840-605E545B4130}"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D8E52C43-382D-430B-BE98-A2157E6439A3}" type="pres">
      <dgm:prSet presAssocID="{87DBEC21-3B84-44B1-A840-605E545B4130}" presName="spaceRect" presStyleCnt="0"/>
      <dgm:spPr/>
    </dgm:pt>
    <dgm:pt modelId="{C2208CC2-AB39-464C-851A-BA34AC616DD0}" type="pres">
      <dgm:prSet presAssocID="{87DBEC21-3B84-44B1-A840-605E545B4130}" presName="textRect" presStyleLbl="revTx" presStyleIdx="1" presStyleCnt="3">
        <dgm:presLayoutVars>
          <dgm:chMax val="1"/>
          <dgm:chPref val="1"/>
        </dgm:presLayoutVars>
      </dgm:prSet>
      <dgm:spPr/>
    </dgm:pt>
    <dgm:pt modelId="{110C1D25-8132-4B46-A863-EDC24D6E15F6}" type="pres">
      <dgm:prSet presAssocID="{F158FDE2-B261-401D-998A-1A9DFF02A518}" presName="sibTrans" presStyleCnt="0"/>
      <dgm:spPr/>
    </dgm:pt>
    <dgm:pt modelId="{866BB179-1E8A-42A5-9749-3D8E0A3DD0C9}" type="pres">
      <dgm:prSet presAssocID="{13A16D1C-B49B-4170-948D-7C7D721CC1A7}" presName="compNode" presStyleCnt="0"/>
      <dgm:spPr/>
    </dgm:pt>
    <dgm:pt modelId="{E9B562D1-880A-466A-BCC5-D5C6D149B9AF}" type="pres">
      <dgm:prSet presAssocID="{13A16D1C-B49B-4170-948D-7C7D721CC1A7}" presName="iconBgRect" presStyleLbl="bgShp" presStyleIdx="2" presStyleCnt="3"/>
      <dgm:spPr/>
    </dgm:pt>
    <dgm:pt modelId="{556253BB-BCAA-4CC9-820E-1866F313BC7F}" type="pres">
      <dgm:prSet presAssocID="{13A16D1C-B49B-4170-948D-7C7D721CC1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C4C7ADC9-7E2E-4232-AD4D-690A848B8A14}" type="pres">
      <dgm:prSet presAssocID="{13A16D1C-B49B-4170-948D-7C7D721CC1A7}" presName="spaceRect" presStyleCnt="0"/>
      <dgm:spPr/>
    </dgm:pt>
    <dgm:pt modelId="{6288035A-77E4-4F34-960E-D2A7126F7606}" type="pres">
      <dgm:prSet presAssocID="{13A16D1C-B49B-4170-948D-7C7D721CC1A7}" presName="textRect" presStyleLbl="revTx" presStyleIdx="2" presStyleCnt="3">
        <dgm:presLayoutVars>
          <dgm:chMax val="1"/>
          <dgm:chPref val="1"/>
        </dgm:presLayoutVars>
      </dgm:prSet>
      <dgm:spPr/>
    </dgm:pt>
  </dgm:ptLst>
  <dgm:cxnLst>
    <dgm:cxn modelId="{4FB7510D-9B91-4945-AB71-0CC572BA46DA}" type="presOf" srcId="{AE46FC2F-939D-427C-BFDF-D9AC120651A0}" destId="{91235BE6-5A1A-4E1D-A85C-179FBDE6D600}" srcOrd="0" destOrd="0" presId="urn:microsoft.com/office/officeart/2018/5/layout/IconCircleLabelList"/>
    <dgm:cxn modelId="{02B3A217-6921-424B-8E72-0558E00B2BAF}" type="presOf" srcId="{87DBEC21-3B84-44B1-A840-605E545B4130}" destId="{C2208CC2-AB39-464C-851A-BA34AC616DD0}" srcOrd="0" destOrd="0" presId="urn:microsoft.com/office/officeart/2018/5/layout/IconCircleLabelList"/>
    <dgm:cxn modelId="{91439331-83F4-4AC7-BB6E-2B429A559C86}" type="presOf" srcId="{B00DEC64-D76E-42A7-8AC1-EF3BF9C728B2}" destId="{8C42D2D3-FD90-4B0D-A673-EC37BABBF4CB}" srcOrd="0" destOrd="0" presId="urn:microsoft.com/office/officeart/2018/5/layout/IconCircleLabelList"/>
    <dgm:cxn modelId="{5B961A7B-69E6-4152-B881-946B5B0E74BD}" srcId="{B00DEC64-D76E-42A7-8AC1-EF3BF9C728B2}" destId="{87DBEC21-3B84-44B1-A840-605E545B4130}" srcOrd="1" destOrd="0" parTransId="{00D12D44-3430-4DB7-BC39-9A72BF06CF73}" sibTransId="{F158FDE2-B261-401D-998A-1A9DFF02A518}"/>
    <dgm:cxn modelId="{AA3FB3B3-5BAA-4CA9-95D5-591008632939}" srcId="{B00DEC64-D76E-42A7-8AC1-EF3BF9C728B2}" destId="{13A16D1C-B49B-4170-948D-7C7D721CC1A7}" srcOrd="2" destOrd="0" parTransId="{93C325B1-A0E2-4C06-B38F-FB57FC3DA30F}" sibTransId="{0D684060-AFA5-417F-A519-852DDDD8B7A2}"/>
    <dgm:cxn modelId="{887B60C4-FF79-463B-A7D3-B2CA832FA6DF}" srcId="{B00DEC64-D76E-42A7-8AC1-EF3BF9C728B2}" destId="{AE46FC2F-939D-427C-BFDF-D9AC120651A0}" srcOrd="0" destOrd="0" parTransId="{7B02ABAA-85A4-4003-909C-76519DD30A85}" sibTransId="{AFAB4FA5-009A-4313-AC55-D3ECB52F417A}"/>
    <dgm:cxn modelId="{ED9327CB-4AA5-45AF-8003-D293850E5B0F}" type="presOf" srcId="{13A16D1C-B49B-4170-948D-7C7D721CC1A7}" destId="{6288035A-77E4-4F34-960E-D2A7126F7606}" srcOrd="0" destOrd="0" presId="urn:microsoft.com/office/officeart/2018/5/layout/IconCircleLabelList"/>
    <dgm:cxn modelId="{D61511C7-D39D-4E4E-B11F-7965B22BE174}" type="presParOf" srcId="{8C42D2D3-FD90-4B0D-A673-EC37BABBF4CB}" destId="{7DEFB4D1-75D1-4ED6-8F01-7C35AD05280D}" srcOrd="0" destOrd="0" presId="urn:microsoft.com/office/officeart/2018/5/layout/IconCircleLabelList"/>
    <dgm:cxn modelId="{7F054B44-5BD6-4B73-9DB9-ECAB02AD002A}" type="presParOf" srcId="{7DEFB4D1-75D1-4ED6-8F01-7C35AD05280D}" destId="{2D1C3B90-D0E3-4645-9836-EC96883EEB82}" srcOrd="0" destOrd="0" presId="urn:microsoft.com/office/officeart/2018/5/layout/IconCircleLabelList"/>
    <dgm:cxn modelId="{16B11744-8590-4161-982A-293E0D67A2D5}" type="presParOf" srcId="{7DEFB4D1-75D1-4ED6-8F01-7C35AD05280D}" destId="{6809D92F-C07F-415F-8789-FA2214075671}" srcOrd="1" destOrd="0" presId="urn:microsoft.com/office/officeart/2018/5/layout/IconCircleLabelList"/>
    <dgm:cxn modelId="{31A5FE4E-7E84-4098-85B3-89D38C9DA51C}" type="presParOf" srcId="{7DEFB4D1-75D1-4ED6-8F01-7C35AD05280D}" destId="{AFB9CB79-E17E-453A-BA92-2BD930C61B33}" srcOrd="2" destOrd="0" presId="urn:microsoft.com/office/officeart/2018/5/layout/IconCircleLabelList"/>
    <dgm:cxn modelId="{CC3A6ECF-D22B-4869-A01E-9A840A2854F3}" type="presParOf" srcId="{7DEFB4D1-75D1-4ED6-8F01-7C35AD05280D}" destId="{91235BE6-5A1A-4E1D-A85C-179FBDE6D600}" srcOrd="3" destOrd="0" presId="urn:microsoft.com/office/officeart/2018/5/layout/IconCircleLabelList"/>
    <dgm:cxn modelId="{A35D1D0D-725F-4361-BD79-EE2E230E667C}" type="presParOf" srcId="{8C42D2D3-FD90-4B0D-A673-EC37BABBF4CB}" destId="{9982D718-D0A0-4885-9F24-7369CB773E57}" srcOrd="1" destOrd="0" presId="urn:microsoft.com/office/officeart/2018/5/layout/IconCircleLabelList"/>
    <dgm:cxn modelId="{E1593C8F-8845-4768-89E5-35B18EB3715E}" type="presParOf" srcId="{8C42D2D3-FD90-4B0D-A673-EC37BABBF4CB}" destId="{6AE8FF06-8D79-4E38-90FC-EF5706E94701}" srcOrd="2" destOrd="0" presId="urn:microsoft.com/office/officeart/2018/5/layout/IconCircleLabelList"/>
    <dgm:cxn modelId="{A1FC0EF5-E036-4570-B630-844C5A39132A}" type="presParOf" srcId="{6AE8FF06-8D79-4E38-90FC-EF5706E94701}" destId="{E82A7DB5-6164-4151-8713-C18F0A9D8A64}" srcOrd="0" destOrd="0" presId="urn:microsoft.com/office/officeart/2018/5/layout/IconCircleLabelList"/>
    <dgm:cxn modelId="{F0CEE5A5-473D-4482-84E6-FBE0E4E07CEF}" type="presParOf" srcId="{6AE8FF06-8D79-4E38-90FC-EF5706E94701}" destId="{D75819A9-BE2A-4647-A247-F08DF1BAE264}" srcOrd="1" destOrd="0" presId="urn:microsoft.com/office/officeart/2018/5/layout/IconCircleLabelList"/>
    <dgm:cxn modelId="{07A4A594-06FD-444F-8A6F-C765C6DF9291}" type="presParOf" srcId="{6AE8FF06-8D79-4E38-90FC-EF5706E94701}" destId="{D8E52C43-382D-430B-BE98-A2157E6439A3}" srcOrd="2" destOrd="0" presId="urn:microsoft.com/office/officeart/2018/5/layout/IconCircleLabelList"/>
    <dgm:cxn modelId="{17188029-BD42-4522-9BAD-E7E715C8676E}" type="presParOf" srcId="{6AE8FF06-8D79-4E38-90FC-EF5706E94701}" destId="{C2208CC2-AB39-464C-851A-BA34AC616DD0}" srcOrd="3" destOrd="0" presId="urn:microsoft.com/office/officeart/2018/5/layout/IconCircleLabelList"/>
    <dgm:cxn modelId="{F94C4386-4730-4690-AEC9-8030F7CDC54E}" type="presParOf" srcId="{8C42D2D3-FD90-4B0D-A673-EC37BABBF4CB}" destId="{110C1D25-8132-4B46-A863-EDC24D6E15F6}" srcOrd="3" destOrd="0" presId="urn:microsoft.com/office/officeart/2018/5/layout/IconCircleLabelList"/>
    <dgm:cxn modelId="{D7FFB6B0-295E-4DE6-A5D0-D69C3619245D}" type="presParOf" srcId="{8C42D2D3-FD90-4B0D-A673-EC37BABBF4CB}" destId="{866BB179-1E8A-42A5-9749-3D8E0A3DD0C9}" srcOrd="4" destOrd="0" presId="urn:microsoft.com/office/officeart/2018/5/layout/IconCircleLabelList"/>
    <dgm:cxn modelId="{BE1EFD1D-4FCE-4564-A54F-54B7773E7A29}" type="presParOf" srcId="{866BB179-1E8A-42A5-9749-3D8E0A3DD0C9}" destId="{E9B562D1-880A-466A-BCC5-D5C6D149B9AF}" srcOrd="0" destOrd="0" presId="urn:microsoft.com/office/officeart/2018/5/layout/IconCircleLabelList"/>
    <dgm:cxn modelId="{CB8848F2-18A0-4E02-9141-31DBA7780D1B}" type="presParOf" srcId="{866BB179-1E8A-42A5-9749-3D8E0A3DD0C9}" destId="{556253BB-BCAA-4CC9-820E-1866F313BC7F}" srcOrd="1" destOrd="0" presId="urn:microsoft.com/office/officeart/2018/5/layout/IconCircleLabelList"/>
    <dgm:cxn modelId="{38F4D2E5-6F75-4226-B342-9F4F005FF4F2}" type="presParOf" srcId="{866BB179-1E8A-42A5-9749-3D8E0A3DD0C9}" destId="{C4C7ADC9-7E2E-4232-AD4D-690A848B8A14}" srcOrd="2" destOrd="0" presId="urn:microsoft.com/office/officeart/2018/5/layout/IconCircleLabelList"/>
    <dgm:cxn modelId="{CB2D841E-6B5F-4A83-A419-788842D8A0ED}" type="presParOf" srcId="{866BB179-1E8A-42A5-9749-3D8E0A3DD0C9}" destId="{6288035A-77E4-4F34-960E-D2A7126F760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A2B981-2A03-D441-9C87-1FB4EC68CEAB}"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F793E24A-7699-1A48-AB0C-886A96D29F3F}">
      <dgm:prSet phldrT="[Text]"/>
      <dgm:spPr/>
      <dgm:t>
        <a:bodyPr/>
        <a:lstStyle/>
        <a:p>
          <a:pPr rtl="0"/>
          <a:r>
            <a:rPr lang="en-US" dirty="0"/>
            <a:t>System-related</a:t>
          </a:r>
        </a:p>
      </dgm:t>
    </dgm:pt>
    <dgm:pt modelId="{8B99C565-C82F-6C4E-894B-C888F0A90804}" type="parTrans" cxnId="{1399B426-B766-C245-933A-7A4A36CDF74C}">
      <dgm:prSet/>
      <dgm:spPr/>
      <dgm:t>
        <a:bodyPr/>
        <a:lstStyle/>
        <a:p>
          <a:endParaRPr lang="en-US"/>
        </a:p>
      </dgm:t>
    </dgm:pt>
    <dgm:pt modelId="{D1EE25E1-F49A-E246-8755-A5ECC9A76D6D}" type="sibTrans" cxnId="{1399B426-B766-C245-933A-7A4A36CDF74C}">
      <dgm:prSet/>
      <dgm:spPr/>
      <dgm:t>
        <a:bodyPr/>
        <a:lstStyle/>
        <a:p>
          <a:endParaRPr lang="en-US"/>
        </a:p>
      </dgm:t>
    </dgm:pt>
    <dgm:pt modelId="{4FD9FCC8-5411-1E45-913D-F2758108FFAC}">
      <dgm:prSet phldrT="[Text]"/>
      <dgm:spPr/>
      <dgm:t>
        <a:bodyPr/>
        <a:lstStyle/>
        <a:p>
          <a:pPr rtl="0"/>
          <a:r>
            <a:rPr lang="en-US"/>
            <a:t>Clinic hours</a:t>
          </a:r>
        </a:p>
      </dgm:t>
    </dgm:pt>
    <dgm:pt modelId="{A4E9D0E6-BFCB-E94A-B97F-40A5D882CDCB}" type="parTrans" cxnId="{583AEFE5-1460-7C40-B4D2-43BD70387390}">
      <dgm:prSet/>
      <dgm:spPr/>
      <dgm:t>
        <a:bodyPr/>
        <a:lstStyle/>
        <a:p>
          <a:endParaRPr lang="en-US"/>
        </a:p>
      </dgm:t>
    </dgm:pt>
    <dgm:pt modelId="{714E5902-AA2E-B44E-B8CC-1BE36A2DA9C7}" type="sibTrans" cxnId="{583AEFE5-1460-7C40-B4D2-43BD70387390}">
      <dgm:prSet/>
      <dgm:spPr/>
      <dgm:t>
        <a:bodyPr/>
        <a:lstStyle/>
        <a:p>
          <a:endParaRPr lang="en-US"/>
        </a:p>
      </dgm:t>
    </dgm:pt>
    <dgm:pt modelId="{8B84013C-2CAA-A644-AAE7-534056061BC6}">
      <dgm:prSet phldrT="[Text]"/>
      <dgm:spPr/>
      <dgm:t>
        <a:bodyPr/>
        <a:lstStyle/>
        <a:p>
          <a:pPr rtl="0"/>
          <a:r>
            <a:rPr lang="en-US"/>
            <a:t>Pharmacy issue</a:t>
          </a:r>
        </a:p>
      </dgm:t>
    </dgm:pt>
    <dgm:pt modelId="{BF539114-957A-5041-93E9-BCC350E6953C}" type="parTrans" cxnId="{46125F9E-E0A1-CA49-9F50-0D13D69C0AA7}">
      <dgm:prSet/>
      <dgm:spPr/>
      <dgm:t>
        <a:bodyPr/>
        <a:lstStyle/>
        <a:p>
          <a:endParaRPr lang="en-US"/>
        </a:p>
      </dgm:t>
    </dgm:pt>
    <dgm:pt modelId="{9F6F5BBB-B1E5-104F-B453-D9F3137D8C89}" type="sibTrans" cxnId="{46125F9E-E0A1-CA49-9F50-0D13D69C0AA7}">
      <dgm:prSet/>
      <dgm:spPr/>
      <dgm:t>
        <a:bodyPr/>
        <a:lstStyle/>
        <a:p>
          <a:endParaRPr lang="en-US"/>
        </a:p>
      </dgm:t>
    </dgm:pt>
    <dgm:pt modelId="{28E1DEBF-75C7-264E-B9A4-30FE4EDB2DC0}">
      <dgm:prSet phldrT="[Text]"/>
      <dgm:spPr/>
      <dgm:t>
        <a:bodyPr/>
        <a:lstStyle/>
        <a:p>
          <a:pPr rtl="0"/>
          <a:r>
            <a:rPr lang="en-US"/>
            <a:t>Provider-related</a:t>
          </a:r>
        </a:p>
      </dgm:t>
    </dgm:pt>
    <dgm:pt modelId="{E56EB859-C93F-0A49-995A-1B28A893CD0C}" type="parTrans" cxnId="{FCA17EED-B595-BA48-991A-751A5E0F9F13}">
      <dgm:prSet/>
      <dgm:spPr/>
      <dgm:t>
        <a:bodyPr/>
        <a:lstStyle/>
        <a:p>
          <a:endParaRPr lang="en-US"/>
        </a:p>
      </dgm:t>
    </dgm:pt>
    <dgm:pt modelId="{F75A4E4E-FD9F-9545-95EE-F4C3B3C24C0A}" type="sibTrans" cxnId="{FCA17EED-B595-BA48-991A-751A5E0F9F13}">
      <dgm:prSet/>
      <dgm:spPr/>
      <dgm:t>
        <a:bodyPr/>
        <a:lstStyle/>
        <a:p>
          <a:endParaRPr lang="en-US"/>
        </a:p>
      </dgm:t>
    </dgm:pt>
    <dgm:pt modelId="{EB3A48B5-BCA2-E341-BE75-06F2C3D99496}">
      <dgm:prSet phldrT="[Text]"/>
      <dgm:spPr/>
      <dgm:t>
        <a:bodyPr/>
        <a:lstStyle/>
        <a:p>
          <a:pPr rtl="0"/>
          <a:r>
            <a:rPr lang="en-US"/>
            <a:t>Language barriers</a:t>
          </a:r>
        </a:p>
      </dgm:t>
    </dgm:pt>
    <dgm:pt modelId="{729E2463-9F4A-224F-91B7-AC7CC3DAD582}" type="parTrans" cxnId="{63FC7D2E-1891-2248-B2AA-C0F2B9B4C0CA}">
      <dgm:prSet/>
      <dgm:spPr/>
      <dgm:t>
        <a:bodyPr/>
        <a:lstStyle/>
        <a:p>
          <a:endParaRPr lang="en-US"/>
        </a:p>
      </dgm:t>
    </dgm:pt>
    <dgm:pt modelId="{D3D773B4-2D79-294C-A64B-1620C9F86926}" type="sibTrans" cxnId="{63FC7D2E-1891-2248-B2AA-C0F2B9B4C0CA}">
      <dgm:prSet/>
      <dgm:spPr/>
      <dgm:t>
        <a:bodyPr/>
        <a:lstStyle/>
        <a:p>
          <a:endParaRPr lang="en-US"/>
        </a:p>
      </dgm:t>
    </dgm:pt>
    <dgm:pt modelId="{4F5166CF-FCD4-4C43-AAEA-919760AC57E0}">
      <dgm:prSet phldrT="[Text]"/>
      <dgm:spPr/>
      <dgm:t>
        <a:bodyPr/>
        <a:lstStyle/>
        <a:p>
          <a:pPr rtl="0"/>
          <a:r>
            <a:rPr lang="en-US"/>
            <a:t>Insufficient communication</a:t>
          </a:r>
        </a:p>
      </dgm:t>
    </dgm:pt>
    <dgm:pt modelId="{5B6C76A9-209F-C344-AAAD-18F7AF40CA1B}" type="parTrans" cxnId="{7E3E8E51-4EAC-A94E-8EEF-44815AC9E343}">
      <dgm:prSet/>
      <dgm:spPr/>
      <dgm:t>
        <a:bodyPr/>
        <a:lstStyle/>
        <a:p>
          <a:endParaRPr lang="en-US"/>
        </a:p>
      </dgm:t>
    </dgm:pt>
    <dgm:pt modelId="{F564B13C-82AB-9742-BE9B-A0B533D13DFD}" type="sibTrans" cxnId="{7E3E8E51-4EAC-A94E-8EEF-44815AC9E343}">
      <dgm:prSet/>
      <dgm:spPr/>
      <dgm:t>
        <a:bodyPr/>
        <a:lstStyle/>
        <a:p>
          <a:endParaRPr lang="en-US"/>
        </a:p>
      </dgm:t>
    </dgm:pt>
    <dgm:pt modelId="{59A58AA2-F5EB-4843-AEDA-FDEF67FDF213}">
      <dgm:prSet/>
      <dgm:spPr/>
      <dgm:t>
        <a:bodyPr/>
        <a:lstStyle/>
        <a:p>
          <a:pPr rtl="0"/>
          <a:r>
            <a:rPr lang="en-US"/>
            <a:t>Medication cost</a:t>
          </a:r>
        </a:p>
      </dgm:t>
    </dgm:pt>
    <dgm:pt modelId="{9D8E54FD-35ED-224A-A738-A029FAC289FF}" type="parTrans" cxnId="{8256C58C-CB9F-B040-9FE7-DF02CCCB7C28}">
      <dgm:prSet/>
      <dgm:spPr/>
      <dgm:t>
        <a:bodyPr/>
        <a:lstStyle/>
        <a:p>
          <a:endParaRPr lang="en-US"/>
        </a:p>
      </dgm:t>
    </dgm:pt>
    <dgm:pt modelId="{8DBBA6A9-45BE-894C-A5C8-D6D6EE4CD326}" type="sibTrans" cxnId="{8256C58C-CB9F-B040-9FE7-DF02CCCB7C28}">
      <dgm:prSet/>
      <dgm:spPr/>
      <dgm:t>
        <a:bodyPr/>
        <a:lstStyle/>
        <a:p>
          <a:endParaRPr lang="en-US"/>
        </a:p>
      </dgm:t>
    </dgm:pt>
    <dgm:pt modelId="{A6174E42-95B1-8147-AB5D-AE8F3E29D541}">
      <dgm:prSet/>
      <dgm:spPr/>
      <dgm:t>
        <a:bodyPr/>
        <a:lstStyle/>
        <a:p>
          <a:pPr rtl="0"/>
          <a:r>
            <a:rPr lang="en-US"/>
            <a:t>Patient-related</a:t>
          </a:r>
        </a:p>
      </dgm:t>
    </dgm:pt>
    <dgm:pt modelId="{594455AD-0AD4-A145-89B5-6873C32B0E8B}" type="parTrans" cxnId="{2FC3029D-A560-874A-9696-55B6DC76673B}">
      <dgm:prSet/>
      <dgm:spPr/>
      <dgm:t>
        <a:bodyPr/>
        <a:lstStyle/>
        <a:p>
          <a:endParaRPr lang="en-US"/>
        </a:p>
      </dgm:t>
    </dgm:pt>
    <dgm:pt modelId="{28A02D3C-2030-6A48-B501-8064993F0D7E}" type="sibTrans" cxnId="{2FC3029D-A560-874A-9696-55B6DC76673B}">
      <dgm:prSet/>
      <dgm:spPr/>
      <dgm:t>
        <a:bodyPr/>
        <a:lstStyle/>
        <a:p>
          <a:endParaRPr lang="en-US"/>
        </a:p>
      </dgm:t>
    </dgm:pt>
    <dgm:pt modelId="{132823B7-3960-3149-A7AB-1D4F25FBEEA9}">
      <dgm:prSet/>
      <dgm:spPr/>
      <dgm:t>
        <a:bodyPr/>
        <a:lstStyle/>
        <a:p>
          <a:pPr rtl="0"/>
          <a:r>
            <a:rPr lang="en-US"/>
            <a:t>Transportation</a:t>
          </a:r>
        </a:p>
      </dgm:t>
    </dgm:pt>
    <dgm:pt modelId="{ADAF7222-C28D-5241-ADD9-77641093E45D}" type="parTrans" cxnId="{51B0F78D-F8C2-0448-B86F-C36EF320EB90}">
      <dgm:prSet/>
      <dgm:spPr/>
      <dgm:t>
        <a:bodyPr/>
        <a:lstStyle/>
        <a:p>
          <a:endParaRPr lang="en-US"/>
        </a:p>
      </dgm:t>
    </dgm:pt>
    <dgm:pt modelId="{03355BF5-D9CC-5249-A0ED-873F74B3E096}" type="sibTrans" cxnId="{51B0F78D-F8C2-0448-B86F-C36EF320EB90}">
      <dgm:prSet/>
      <dgm:spPr/>
      <dgm:t>
        <a:bodyPr/>
        <a:lstStyle/>
        <a:p>
          <a:endParaRPr lang="en-US"/>
        </a:p>
      </dgm:t>
    </dgm:pt>
    <dgm:pt modelId="{3502C425-64BB-4745-9DD0-288E87EB19AB}">
      <dgm:prSet/>
      <dgm:spPr/>
      <dgm:t>
        <a:bodyPr/>
        <a:lstStyle/>
        <a:p>
          <a:pPr rtl="0"/>
          <a:r>
            <a:rPr lang="en-US"/>
            <a:t>Education</a:t>
          </a:r>
        </a:p>
      </dgm:t>
    </dgm:pt>
    <dgm:pt modelId="{ABBA64A4-3033-2944-8077-234E6A3FB6E4}" type="parTrans" cxnId="{693DB366-8635-484B-87ED-3AC56D7A5C46}">
      <dgm:prSet/>
      <dgm:spPr/>
      <dgm:t>
        <a:bodyPr/>
        <a:lstStyle/>
        <a:p>
          <a:endParaRPr lang="en-US"/>
        </a:p>
      </dgm:t>
    </dgm:pt>
    <dgm:pt modelId="{3322C79F-DE66-5A49-9E1D-3CD9F135E60A}" type="sibTrans" cxnId="{693DB366-8635-484B-87ED-3AC56D7A5C46}">
      <dgm:prSet/>
      <dgm:spPr/>
      <dgm:t>
        <a:bodyPr/>
        <a:lstStyle/>
        <a:p>
          <a:endParaRPr lang="en-US"/>
        </a:p>
      </dgm:t>
    </dgm:pt>
    <dgm:pt modelId="{DB5AD7F6-449A-A142-968F-E842605092E1}">
      <dgm:prSet/>
      <dgm:spPr/>
      <dgm:t>
        <a:bodyPr/>
        <a:lstStyle/>
        <a:p>
          <a:pPr rtl="0"/>
          <a:r>
            <a:rPr lang="en-US"/>
            <a:t>Treatment adherence</a:t>
          </a:r>
        </a:p>
      </dgm:t>
    </dgm:pt>
    <dgm:pt modelId="{FBC881D0-FC11-C243-9C9A-96F4C4366ABF}" type="parTrans" cxnId="{8CFF12DC-3F3D-4D4F-A183-77B5172D9DB5}">
      <dgm:prSet/>
      <dgm:spPr/>
      <dgm:t>
        <a:bodyPr/>
        <a:lstStyle/>
        <a:p>
          <a:endParaRPr lang="en-US"/>
        </a:p>
      </dgm:t>
    </dgm:pt>
    <dgm:pt modelId="{ADE78995-4B09-D648-8CD4-17009D8C3929}" type="sibTrans" cxnId="{8CFF12DC-3F3D-4D4F-A183-77B5172D9DB5}">
      <dgm:prSet/>
      <dgm:spPr/>
      <dgm:t>
        <a:bodyPr/>
        <a:lstStyle/>
        <a:p>
          <a:endParaRPr lang="en-US"/>
        </a:p>
      </dgm:t>
    </dgm:pt>
    <dgm:pt modelId="{F132F193-4409-BB4F-BD75-1B535322905C}">
      <dgm:prSet/>
      <dgm:spPr/>
      <dgm:t>
        <a:bodyPr/>
        <a:lstStyle/>
        <a:p>
          <a:pPr rtl="0"/>
          <a:r>
            <a:rPr lang="en-US"/>
            <a:t>Wrong orders</a:t>
          </a:r>
        </a:p>
      </dgm:t>
    </dgm:pt>
    <dgm:pt modelId="{E96B3C69-AA26-4649-B3C0-B8C77C8A4AB1}" type="parTrans" cxnId="{3F4C25B3-D149-C542-9D51-232D8F70D26E}">
      <dgm:prSet/>
      <dgm:spPr/>
      <dgm:t>
        <a:bodyPr/>
        <a:lstStyle/>
        <a:p>
          <a:endParaRPr lang="en-US"/>
        </a:p>
      </dgm:t>
    </dgm:pt>
    <dgm:pt modelId="{B8704F92-ECBB-7A44-9E52-41B802D57563}" type="sibTrans" cxnId="{3F4C25B3-D149-C542-9D51-232D8F70D26E}">
      <dgm:prSet/>
      <dgm:spPr/>
      <dgm:t>
        <a:bodyPr/>
        <a:lstStyle/>
        <a:p>
          <a:endParaRPr lang="en-US"/>
        </a:p>
      </dgm:t>
    </dgm:pt>
    <dgm:pt modelId="{936C6808-8BF3-3949-A223-164AAB1A8F73}" type="pres">
      <dgm:prSet presAssocID="{D9A2B981-2A03-D441-9C87-1FB4EC68CEAB}" presName="diagram" presStyleCnt="0">
        <dgm:presLayoutVars>
          <dgm:chPref val="1"/>
          <dgm:dir/>
          <dgm:animOne val="branch"/>
          <dgm:animLvl val="lvl"/>
          <dgm:resizeHandles/>
        </dgm:presLayoutVars>
      </dgm:prSet>
      <dgm:spPr/>
    </dgm:pt>
    <dgm:pt modelId="{E0EB50F4-1218-9343-9A06-117C9B436C74}" type="pres">
      <dgm:prSet presAssocID="{F793E24A-7699-1A48-AB0C-886A96D29F3F}" presName="root" presStyleCnt="0"/>
      <dgm:spPr/>
    </dgm:pt>
    <dgm:pt modelId="{1363EA84-2A76-1842-BE4C-C184EED28FDE}" type="pres">
      <dgm:prSet presAssocID="{F793E24A-7699-1A48-AB0C-886A96D29F3F}" presName="rootComposite" presStyleCnt="0"/>
      <dgm:spPr/>
    </dgm:pt>
    <dgm:pt modelId="{9A245A66-FCD3-CA46-B0AC-AB1D2B4C6C8A}" type="pres">
      <dgm:prSet presAssocID="{F793E24A-7699-1A48-AB0C-886A96D29F3F}" presName="rootText" presStyleLbl="node1" presStyleIdx="0" presStyleCnt="3"/>
      <dgm:spPr/>
    </dgm:pt>
    <dgm:pt modelId="{6139D8A9-02EE-644C-B87B-A27DCCCAD7BC}" type="pres">
      <dgm:prSet presAssocID="{F793E24A-7699-1A48-AB0C-886A96D29F3F}" presName="rootConnector" presStyleLbl="node1" presStyleIdx="0" presStyleCnt="3"/>
      <dgm:spPr/>
    </dgm:pt>
    <dgm:pt modelId="{2B3FAE52-59CE-0047-A759-379F37A2F281}" type="pres">
      <dgm:prSet presAssocID="{F793E24A-7699-1A48-AB0C-886A96D29F3F}" presName="childShape" presStyleCnt="0"/>
      <dgm:spPr/>
    </dgm:pt>
    <dgm:pt modelId="{B83B1ECA-B188-F84A-9919-31E022086208}" type="pres">
      <dgm:prSet presAssocID="{A4E9D0E6-BFCB-E94A-B97F-40A5D882CDCB}" presName="Name13" presStyleLbl="parChTrans1D2" presStyleIdx="0" presStyleCnt="9"/>
      <dgm:spPr/>
    </dgm:pt>
    <dgm:pt modelId="{6E3DE9A5-89F8-344A-A090-D93539547BBA}" type="pres">
      <dgm:prSet presAssocID="{4FD9FCC8-5411-1E45-913D-F2758108FFAC}" presName="childText" presStyleLbl="bgAcc1" presStyleIdx="0" presStyleCnt="9">
        <dgm:presLayoutVars>
          <dgm:bulletEnabled val="1"/>
        </dgm:presLayoutVars>
      </dgm:prSet>
      <dgm:spPr/>
    </dgm:pt>
    <dgm:pt modelId="{8EF4CA41-E878-6344-B692-FAD87F6E297E}" type="pres">
      <dgm:prSet presAssocID="{BF539114-957A-5041-93E9-BCC350E6953C}" presName="Name13" presStyleLbl="parChTrans1D2" presStyleIdx="1" presStyleCnt="9"/>
      <dgm:spPr/>
    </dgm:pt>
    <dgm:pt modelId="{B0EA6086-69D0-6240-85CE-C2CD1FBD9DD7}" type="pres">
      <dgm:prSet presAssocID="{8B84013C-2CAA-A644-AAE7-534056061BC6}" presName="childText" presStyleLbl="bgAcc1" presStyleIdx="1" presStyleCnt="9">
        <dgm:presLayoutVars>
          <dgm:bulletEnabled val="1"/>
        </dgm:presLayoutVars>
      </dgm:prSet>
      <dgm:spPr/>
    </dgm:pt>
    <dgm:pt modelId="{4BA783CB-55D1-F849-A4A9-A70AAF2AA312}" type="pres">
      <dgm:prSet presAssocID="{9D8E54FD-35ED-224A-A738-A029FAC289FF}" presName="Name13" presStyleLbl="parChTrans1D2" presStyleIdx="2" presStyleCnt="9"/>
      <dgm:spPr/>
    </dgm:pt>
    <dgm:pt modelId="{2E26F0EF-F626-1B44-9E2B-ABBF93DF04A7}" type="pres">
      <dgm:prSet presAssocID="{59A58AA2-F5EB-4843-AEDA-FDEF67FDF213}" presName="childText" presStyleLbl="bgAcc1" presStyleIdx="2" presStyleCnt="9">
        <dgm:presLayoutVars>
          <dgm:bulletEnabled val="1"/>
        </dgm:presLayoutVars>
      </dgm:prSet>
      <dgm:spPr/>
    </dgm:pt>
    <dgm:pt modelId="{0DC529C4-5EDD-A246-A5CB-61DBCF9C1A67}" type="pres">
      <dgm:prSet presAssocID="{28E1DEBF-75C7-264E-B9A4-30FE4EDB2DC0}" presName="root" presStyleCnt="0"/>
      <dgm:spPr/>
    </dgm:pt>
    <dgm:pt modelId="{A1969029-75EB-314C-8DD1-D6741427A514}" type="pres">
      <dgm:prSet presAssocID="{28E1DEBF-75C7-264E-B9A4-30FE4EDB2DC0}" presName="rootComposite" presStyleCnt="0"/>
      <dgm:spPr/>
    </dgm:pt>
    <dgm:pt modelId="{2005EF8D-9F5B-134A-AC1B-2A4AFA5DD4E0}" type="pres">
      <dgm:prSet presAssocID="{28E1DEBF-75C7-264E-B9A4-30FE4EDB2DC0}" presName="rootText" presStyleLbl="node1" presStyleIdx="1" presStyleCnt="3"/>
      <dgm:spPr/>
    </dgm:pt>
    <dgm:pt modelId="{387A345F-E75B-5842-ADEB-37FD5BA85EA7}" type="pres">
      <dgm:prSet presAssocID="{28E1DEBF-75C7-264E-B9A4-30FE4EDB2DC0}" presName="rootConnector" presStyleLbl="node1" presStyleIdx="1" presStyleCnt="3"/>
      <dgm:spPr/>
    </dgm:pt>
    <dgm:pt modelId="{83C7A3B7-C07A-BC43-BEAA-FF50B09C40DB}" type="pres">
      <dgm:prSet presAssocID="{28E1DEBF-75C7-264E-B9A4-30FE4EDB2DC0}" presName="childShape" presStyleCnt="0"/>
      <dgm:spPr/>
    </dgm:pt>
    <dgm:pt modelId="{B59D8759-EF04-EF4D-82C2-20B9F0B3D02E}" type="pres">
      <dgm:prSet presAssocID="{729E2463-9F4A-224F-91B7-AC7CC3DAD582}" presName="Name13" presStyleLbl="parChTrans1D2" presStyleIdx="3" presStyleCnt="9"/>
      <dgm:spPr/>
    </dgm:pt>
    <dgm:pt modelId="{3E63063D-7E42-0A47-8C47-1C500BBA05B3}" type="pres">
      <dgm:prSet presAssocID="{EB3A48B5-BCA2-E341-BE75-06F2C3D99496}" presName="childText" presStyleLbl="bgAcc1" presStyleIdx="3" presStyleCnt="9">
        <dgm:presLayoutVars>
          <dgm:bulletEnabled val="1"/>
        </dgm:presLayoutVars>
      </dgm:prSet>
      <dgm:spPr/>
    </dgm:pt>
    <dgm:pt modelId="{59EB40E5-9B63-824E-B640-83D029EAC184}" type="pres">
      <dgm:prSet presAssocID="{5B6C76A9-209F-C344-AAAD-18F7AF40CA1B}" presName="Name13" presStyleLbl="parChTrans1D2" presStyleIdx="4" presStyleCnt="9"/>
      <dgm:spPr/>
    </dgm:pt>
    <dgm:pt modelId="{77224C1C-1A74-7942-A3B5-7AE22C690D40}" type="pres">
      <dgm:prSet presAssocID="{4F5166CF-FCD4-4C43-AAEA-919760AC57E0}" presName="childText" presStyleLbl="bgAcc1" presStyleIdx="4" presStyleCnt="9">
        <dgm:presLayoutVars>
          <dgm:bulletEnabled val="1"/>
        </dgm:presLayoutVars>
      </dgm:prSet>
      <dgm:spPr/>
    </dgm:pt>
    <dgm:pt modelId="{FB11B3C5-F9DB-7442-B278-7C33B2D2F8BE}" type="pres">
      <dgm:prSet presAssocID="{E96B3C69-AA26-4649-B3C0-B8C77C8A4AB1}" presName="Name13" presStyleLbl="parChTrans1D2" presStyleIdx="5" presStyleCnt="9"/>
      <dgm:spPr/>
    </dgm:pt>
    <dgm:pt modelId="{CED3684C-7DF1-4547-8254-6CC3378689FA}" type="pres">
      <dgm:prSet presAssocID="{F132F193-4409-BB4F-BD75-1B535322905C}" presName="childText" presStyleLbl="bgAcc1" presStyleIdx="5" presStyleCnt="9">
        <dgm:presLayoutVars>
          <dgm:bulletEnabled val="1"/>
        </dgm:presLayoutVars>
      </dgm:prSet>
      <dgm:spPr/>
    </dgm:pt>
    <dgm:pt modelId="{D5298CFE-9279-354C-AEE2-D99664B3A34A}" type="pres">
      <dgm:prSet presAssocID="{A6174E42-95B1-8147-AB5D-AE8F3E29D541}" presName="root" presStyleCnt="0"/>
      <dgm:spPr/>
    </dgm:pt>
    <dgm:pt modelId="{58135771-56C4-9341-9FFD-BA53F94A3E33}" type="pres">
      <dgm:prSet presAssocID="{A6174E42-95B1-8147-AB5D-AE8F3E29D541}" presName="rootComposite" presStyleCnt="0"/>
      <dgm:spPr/>
    </dgm:pt>
    <dgm:pt modelId="{0ECD92C1-32C4-C34B-A6A3-936354FC48FD}" type="pres">
      <dgm:prSet presAssocID="{A6174E42-95B1-8147-AB5D-AE8F3E29D541}" presName="rootText" presStyleLbl="node1" presStyleIdx="2" presStyleCnt="3"/>
      <dgm:spPr/>
    </dgm:pt>
    <dgm:pt modelId="{5A424AFA-DDED-0244-B34A-B82E5245183E}" type="pres">
      <dgm:prSet presAssocID="{A6174E42-95B1-8147-AB5D-AE8F3E29D541}" presName="rootConnector" presStyleLbl="node1" presStyleIdx="2" presStyleCnt="3"/>
      <dgm:spPr/>
    </dgm:pt>
    <dgm:pt modelId="{FFC9F4FC-515A-264C-9D3F-A5A4A44A1457}" type="pres">
      <dgm:prSet presAssocID="{A6174E42-95B1-8147-AB5D-AE8F3E29D541}" presName="childShape" presStyleCnt="0"/>
      <dgm:spPr/>
    </dgm:pt>
    <dgm:pt modelId="{A202D6F7-8050-544E-B746-5AAFD9F1B2FA}" type="pres">
      <dgm:prSet presAssocID="{ADAF7222-C28D-5241-ADD9-77641093E45D}" presName="Name13" presStyleLbl="parChTrans1D2" presStyleIdx="6" presStyleCnt="9"/>
      <dgm:spPr/>
    </dgm:pt>
    <dgm:pt modelId="{4C5AA74F-709D-A846-8DE3-E2D84E02DACC}" type="pres">
      <dgm:prSet presAssocID="{132823B7-3960-3149-A7AB-1D4F25FBEEA9}" presName="childText" presStyleLbl="bgAcc1" presStyleIdx="6" presStyleCnt="9">
        <dgm:presLayoutVars>
          <dgm:bulletEnabled val="1"/>
        </dgm:presLayoutVars>
      </dgm:prSet>
      <dgm:spPr/>
    </dgm:pt>
    <dgm:pt modelId="{1CC34E48-5FE2-9543-A63A-75D897E51002}" type="pres">
      <dgm:prSet presAssocID="{ABBA64A4-3033-2944-8077-234E6A3FB6E4}" presName="Name13" presStyleLbl="parChTrans1D2" presStyleIdx="7" presStyleCnt="9"/>
      <dgm:spPr/>
    </dgm:pt>
    <dgm:pt modelId="{E7098A3E-2AEB-954D-8776-59DFE5937CD1}" type="pres">
      <dgm:prSet presAssocID="{3502C425-64BB-4745-9DD0-288E87EB19AB}" presName="childText" presStyleLbl="bgAcc1" presStyleIdx="7" presStyleCnt="9">
        <dgm:presLayoutVars>
          <dgm:bulletEnabled val="1"/>
        </dgm:presLayoutVars>
      </dgm:prSet>
      <dgm:spPr/>
    </dgm:pt>
    <dgm:pt modelId="{B08A74B2-569A-6F4E-90CC-CC34701BC24C}" type="pres">
      <dgm:prSet presAssocID="{FBC881D0-FC11-C243-9C9A-96F4C4366ABF}" presName="Name13" presStyleLbl="parChTrans1D2" presStyleIdx="8" presStyleCnt="9"/>
      <dgm:spPr/>
    </dgm:pt>
    <dgm:pt modelId="{1F5236D4-3D28-AE44-9FCF-F1907E982264}" type="pres">
      <dgm:prSet presAssocID="{DB5AD7F6-449A-A142-968F-E842605092E1}" presName="childText" presStyleLbl="bgAcc1" presStyleIdx="8" presStyleCnt="9">
        <dgm:presLayoutVars>
          <dgm:bulletEnabled val="1"/>
        </dgm:presLayoutVars>
      </dgm:prSet>
      <dgm:spPr/>
    </dgm:pt>
  </dgm:ptLst>
  <dgm:cxnLst>
    <dgm:cxn modelId="{87EC2808-6DF7-FB4C-8792-0A897BAB2BC5}" type="presOf" srcId="{28E1DEBF-75C7-264E-B9A4-30FE4EDB2DC0}" destId="{387A345F-E75B-5842-ADEB-37FD5BA85EA7}" srcOrd="1" destOrd="0" presId="urn:microsoft.com/office/officeart/2005/8/layout/hierarchy3"/>
    <dgm:cxn modelId="{5056910B-A78D-7842-8B1E-2FDBB1692446}" type="presOf" srcId="{8B84013C-2CAA-A644-AAE7-534056061BC6}" destId="{B0EA6086-69D0-6240-85CE-C2CD1FBD9DD7}" srcOrd="0" destOrd="0" presId="urn:microsoft.com/office/officeart/2005/8/layout/hierarchy3"/>
    <dgm:cxn modelId="{1984D516-FA76-2941-91D8-C2C18F43A702}" type="presOf" srcId="{DB5AD7F6-449A-A142-968F-E842605092E1}" destId="{1F5236D4-3D28-AE44-9FCF-F1907E982264}" srcOrd="0" destOrd="0" presId="urn:microsoft.com/office/officeart/2005/8/layout/hierarchy3"/>
    <dgm:cxn modelId="{32E1FE23-BAE8-694A-ABF5-AB4E61FF2F32}" type="presOf" srcId="{F132F193-4409-BB4F-BD75-1B535322905C}" destId="{CED3684C-7DF1-4547-8254-6CC3378689FA}" srcOrd="0" destOrd="0" presId="urn:microsoft.com/office/officeart/2005/8/layout/hierarchy3"/>
    <dgm:cxn modelId="{2D89D125-15F0-AB49-B147-AE19F7CCBEB0}" type="presOf" srcId="{3502C425-64BB-4745-9DD0-288E87EB19AB}" destId="{E7098A3E-2AEB-954D-8776-59DFE5937CD1}" srcOrd="0" destOrd="0" presId="urn:microsoft.com/office/officeart/2005/8/layout/hierarchy3"/>
    <dgm:cxn modelId="{1399B426-B766-C245-933A-7A4A36CDF74C}" srcId="{D9A2B981-2A03-D441-9C87-1FB4EC68CEAB}" destId="{F793E24A-7699-1A48-AB0C-886A96D29F3F}" srcOrd="0" destOrd="0" parTransId="{8B99C565-C82F-6C4E-894B-C888F0A90804}" sibTransId="{D1EE25E1-F49A-E246-8755-A5ECC9A76D6D}"/>
    <dgm:cxn modelId="{63FC7D2E-1891-2248-B2AA-C0F2B9B4C0CA}" srcId="{28E1DEBF-75C7-264E-B9A4-30FE4EDB2DC0}" destId="{EB3A48B5-BCA2-E341-BE75-06F2C3D99496}" srcOrd="0" destOrd="0" parTransId="{729E2463-9F4A-224F-91B7-AC7CC3DAD582}" sibTransId="{D3D773B4-2D79-294C-A64B-1620C9F86926}"/>
    <dgm:cxn modelId="{CA4B8C32-CBC2-3244-8238-FEA266BB2865}" type="presOf" srcId="{5B6C76A9-209F-C344-AAAD-18F7AF40CA1B}" destId="{59EB40E5-9B63-824E-B640-83D029EAC184}" srcOrd="0" destOrd="0" presId="urn:microsoft.com/office/officeart/2005/8/layout/hierarchy3"/>
    <dgm:cxn modelId="{77EE4F42-E31F-6F40-96B4-C7325B0F2987}" type="presOf" srcId="{F793E24A-7699-1A48-AB0C-886A96D29F3F}" destId="{9A245A66-FCD3-CA46-B0AC-AB1D2B4C6C8A}" srcOrd="0" destOrd="0" presId="urn:microsoft.com/office/officeart/2005/8/layout/hierarchy3"/>
    <dgm:cxn modelId="{34381C4F-B774-3444-A568-FEE149E78843}" type="presOf" srcId="{4F5166CF-FCD4-4C43-AAEA-919760AC57E0}" destId="{77224C1C-1A74-7942-A3B5-7AE22C690D40}" srcOrd="0" destOrd="0" presId="urn:microsoft.com/office/officeart/2005/8/layout/hierarchy3"/>
    <dgm:cxn modelId="{7E3E8E51-4EAC-A94E-8EEF-44815AC9E343}" srcId="{28E1DEBF-75C7-264E-B9A4-30FE4EDB2DC0}" destId="{4F5166CF-FCD4-4C43-AAEA-919760AC57E0}" srcOrd="1" destOrd="0" parTransId="{5B6C76A9-209F-C344-AAAD-18F7AF40CA1B}" sibTransId="{F564B13C-82AB-9742-BE9B-A0B533D13DFD}"/>
    <dgm:cxn modelId="{693DB366-8635-484B-87ED-3AC56D7A5C46}" srcId="{A6174E42-95B1-8147-AB5D-AE8F3E29D541}" destId="{3502C425-64BB-4745-9DD0-288E87EB19AB}" srcOrd="1" destOrd="0" parTransId="{ABBA64A4-3033-2944-8077-234E6A3FB6E4}" sibTransId="{3322C79F-DE66-5A49-9E1D-3CD9F135E60A}"/>
    <dgm:cxn modelId="{CEE82372-541B-7F44-B32F-B6327895261C}" type="presOf" srcId="{9D8E54FD-35ED-224A-A738-A029FAC289FF}" destId="{4BA783CB-55D1-F849-A4A9-A70AAF2AA312}" srcOrd="0" destOrd="0" presId="urn:microsoft.com/office/officeart/2005/8/layout/hierarchy3"/>
    <dgm:cxn modelId="{BE7D5472-C2EC-6245-B36D-721C6371FFA4}" type="presOf" srcId="{BF539114-957A-5041-93E9-BCC350E6953C}" destId="{8EF4CA41-E878-6344-B692-FAD87F6E297E}" srcOrd="0" destOrd="0" presId="urn:microsoft.com/office/officeart/2005/8/layout/hierarchy3"/>
    <dgm:cxn modelId="{952A9A7E-2EDC-4D42-8403-12923BF95E5A}" type="presOf" srcId="{ADAF7222-C28D-5241-ADD9-77641093E45D}" destId="{A202D6F7-8050-544E-B746-5AAFD9F1B2FA}" srcOrd="0" destOrd="0" presId="urn:microsoft.com/office/officeart/2005/8/layout/hierarchy3"/>
    <dgm:cxn modelId="{63A01180-8738-9044-8260-EFD37CC49E78}" type="presOf" srcId="{A6174E42-95B1-8147-AB5D-AE8F3E29D541}" destId="{0ECD92C1-32C4-C34B-A6A3-936354FC48FD}" srcOrd="0" destOrd="0" presId="urn:microsoft.com/office/officeart/2005/8/layout/hierarchy3"/>
    <dgm:cxn modelId="{8934298A-AD57-C140-A232-9AA99812B2B3}" type="presOf" srcId="{132823B7-3960-3149-A7AB-1D4F25FBEEA9}" destId="{4C5AA74F-709D-A846-8DE3-E2D84E02DACC}" srcOrd="0" destOrd="0" presId="urn:microsoft.com/office/officeart/2005/8/layout/hierarchy3"/>
    <dgm:cxn modelId="{8256C58C-CB9F-B040-9FE7-DF02CCCB7C28}" srcId="{F793E24A-7699-1A48-AB0C-886A96D29F3F}" destId="{59A58AA2-F5EB-4843-AEDA-FDEF67FDF213}" srcOrd="2" destOrd="0" parTransId="{9D8E54FD-35ED-224A-A738-A029FAC289FF}" sibTransId="{8DBBA6A9-45BE-894C-A5C8-D6D6EE4CD326}"/>
    <dgm:cxn modelId="{51B0F78D-F8C2-0448-B86F-C36EF320EB90}" srcId="{A6174E42-95B1-8147-AB5D-AE8F3E29D541}" destId="{132823B7-3960-3149-A7AB-1D4F25FBEEA9}" srcOrd="0" destOrd="0" parTransId="{ADAF7222-C28D-5241-ADD9-77641093E45D}" sibTransId="{03355BF5-D9CC-5249-A0ED-873F74B3E096}"/>
    <dgm:cxn modelId="{44B90A94-A598-C842-8A65-3E19D71F77DB}" type="presOf" srcId="{28E1DEBF-75C7-264E-B9A4-30FE4EDB2DC0}" destId="{2005EF8D-9F5B-134A-AC1B-2A4AFA5DD4E0}" srcOrd="0" destOrd="0" presId="urn:microsoft.com/office/officeart/2005/8/layout/hierarchy3"/>
    <dgm:cxn modelId="{2FC3029D-A560-874A-9696-55B6DC76673B}" srcId="{D9A2B981-2A03-D441-9C87-1FB4EC68CEAB}" destId="{A6174E42-95B1-8147-AB5D-AE8F3E29D541}" srcOrd="2" destOrd="0" parTransId="{594455AD-0AD4-A145-89B5-6873C32B0E8B}" sibTransId="{28A02D3C-2030-6A48-B501-8064993F0D7E}"/>
    <dgm:cxn modelId="{46125F9E-E0A1-CA49-9F50-0D13D69C0AA7}" srcId="{F793E24A-7699-1A48-AB0C-886A96D29F3F}" destId="{8B84013C-2CAA-A644-AAE7-534056061BC6}" srcOrd="1" destOrd="0" parTransId="{BF539114-957A-5041-93E9-BCC350E6953C}" sibTransId="{9F6F5BBB-B1E5-104F-B453-D9F3137D8C89}"/>
    <dgm:cxn modelId="{9D0F79A3-CD04-C34E-9172-987F81585E9E}" type="presOf" srcId="{A4E9D0E6-BFCB-E94A-B97F-40A5D882CDCB}" destId="{B83B1ECA-B188-F84A-9919-31E022086208}" srcOrd="0" destOrd="0" presId="urn:microsoft.com/office/officeart/2005/8/layout/hierarchy3"/>
    <dgm:cxn modelId="{D2C0C1A6-C081-3E46-A5FD-DC21020BB0C8}" type="presOf" srcId="{59A58AA2-F5EB-4843-AEDA-FDEF67FDF213}" destId="{2E26F0EF-F626-1B44-9E2B-ABBF93DF04A7}" srcOrd="0" destOrd="0" presId="urn:microsoft.com/office/officeart/2005/8/layout/hierarchy3"/>
    <dgm:cxn modelId="{3F4C25B3-D149-C542-9D51-232D8F70D26E}" srcId="{28E1DEBF-75C7-264E-B9A4-30FE4EDB2DC0}" destId="{F132F193-4409-BB4F-BD75-1B535322905C}" srcOrd="2" destOrd="0" parTransId="{E96B3C69-AA26-4649-B3C0-B8C77C8A4AB1}" sibTransId="{B8704F92-ECBB-7A44-9E52-41B802D57563}"/>
    <dgm:cxn modelId="{189DEBBC-C08B-FF4B-A99E-DF73EB833839}" type="presOf" srcId="{EB3A48B5-BCA2-E341-BE75-06F2C3D99496}" destId="{3E63063D-7E42-0A47-8C47-1C500BBA05B3}" srcOrd="0" destOrd="0" presId="urn:microsoft.com/office/officeart/2005/8/layout/hierarchy3"/>
    <dgm:cxn modelId="{48A06DC0-81DA-674E-A204-8FE464C5DCFF}" type="presOf" srcId="{E96B3C69-AA26-4649-B3C0-B8C77C8A4AB1}" destId="{FB11B3C5-F9DB-7442-B278-7C33B2D2F8BE}" srcOrd="0" destOrd="0" presId="urn:microsoft.com/office/officeart/2005/8/layout/hierarchy3"/>
    <dgm:cxn modelId="{510E23C2-6EC2-3144-8EC0-9E27362A3566}" type="presOf" srcId="{ABBA64A4-3033-2944-8077-234E6A3FB6E4}" destId="{1CC34E48-5FE2-9543-A63A-75D897E51002}" srcOrd="0" destOrd="0" presId="urn:microsoft.com/office/officeart/2005/8/layout/hierarchy3"/>
    <dgm:cxn modelId="{A106E5C4-E962-F843-A79A-30EFB19729F6}" type="presOf" srcId="{4FD9FCC8-5411-1E45-913D-F2758108FFAC}" destId="{6E3DE9A5-89F8-344A-A090-D93539547BBA}" srcOrd="0" destOrd="0" presId="urn:microsoft.com/office/officeart/2005/8/layout/hierarchy3"/>
    <dgm:cxn modelId="{270FEEC5-B31C-9A48-A34B-A3C8C52F4979}" type="presOf" srcId="{729E2463-9F4A-224F-91B7-AC7CC3DAD582}" destId="{B59D8759-EF04-EF4D-82C2-20B9F0B3D02E}" srcOrd="0" destOrd="0" presId="urn:microsoft.com/office/officeart/2005/8/layout/hierarchy3"/>
    <dgm:cxn modelId="{A203C1D5-748A-C74F-8ADD-4BEC4CE28CA6}" type="presOf" srcId="{FBC881D0-FC11-C243-9C9A-96F4C4366ABF}" destId="{B08A74B2-569A-6F4E-90CC-CC34701BC24C}" srcOrd="0" destOrd="0" presId="urn:microsoft.com/office/officeart/2005/8/layout/hierarchy3"/>
    <dgm:cxn modelId="{F89974DA-5D67-B04F-8DB5-5D8BEAE716EB}" type="presOf" srcId="{F793E24A-7699-1A48-AB0C-886A96D29F3F}" destId="{6139D8A9-02EE-644C-B87B-A27DCCCAD7BC}" srcOrd="1" destOrd="0" presId="urn:microsoft.com/office/officeart/2005/8/layout/hierarchy3"/>
    <dgm:cxn modelId="{8CFF12DC-3F3D-4D4F-A183-77B5172D9DB5}" srcId="{A6174E42-95B1-8147-AB5D-AE8F3E29D541}" destId="{DB5AD7F6-449A-A142-968F-E842605092E1}" srcOrd="2" destOrd="0" parTransId="{FBC881D0-FC11-C243-9C9A-96F4C4366ABF}" sibTransId="{ADE78995-4B09-D648-8CD4-17009D8C3929}"/>
    <dgm:cxn modelId="{2818DFE3-C851-F94A-BEDF-98D16D742857}" type="presOf" srcId="{D9A2B981-2A03-D441-9C87-1FB4EC68CEAB}" destId="{936C6808-8BF3-3949-A223-164AAB1A8F73}" srcOrd="0" destOrd="0" presId="urn:microsoft.com/office/officeart/2005/8/layout/hierarchy3"/>
    <dgm:cxn modelId="{583AEFE5-1460-7C40-B4D2-43BD70387390}" srcId="{F793E24A-7699-1A48-AB0C-886A96D29F3F}" destId="{4FD9FCC8-5411-1E45-913D-F2758108FFAC}" srcOrd="0" destOrd="0" parTransId="{A4E9D0E6-BFCB-E94A-B97F-40A5D882CDCB}" sibTransId="{714E5902-AA2E-B44E-B8CC-1BE36A2DA9C7}"/>
    <dgm:cxn modelId="{FCA17EED-B595-BA48-991A-751A5E0F9F13}" srcId="{D9A2B981-2A03-D441-9C87-1FB4EC68CEAB}" destId="{28E1DEBF-75C7-264E-B9A4-30FE4EDB2DC0}" srcOrd="1" destOrd="0" parTransId="{E56EB859-C93F-0A49-995A-1B28A893CD0C}" sibTransId="{F75A4E4E-FD9F-9545-95EE-F4C3B3C24C0A}"/>
    <dgm:cxn modelId="{B9C521FC-AD74-5745-AD7E-D260CDE801F3}" type="presOf" srcId="{A6174E42-95B1-8147-AB5D-AE8F3E29D541}" destId="{5A424AFA-DDED-0244-B34A-B82E5245183E}" srcOrd="1" destOrd="0" presId="urn:microsoft.com/office/officeart/2005/8/layout/hierarchy3"/>
    <dgm:cxn modelId="{54B3407A-94A1-A34A-A03E-938B915D8728}" type="presParOf" srcId="{936C6808-8BF3-3949-A223-164AAB1A8F73}" destId="{E0EB50F4-1218-9343-9A06-117C9B436C74}" srcOrd="0" destOrd="0" presId="urn:microsoft.com/office/officeart/2005/8/layout/hierarchy3"/>
    <dgm:cxn modelId="{BEB4B0DC-2597-E841-90F0-30FCECB2CC37}" type="presParOf" srcId="{E0EB50F4-1218-9343-9A06-117C9B436C74}" destId="{1363EA84-2A76-1842-BE4C-C184EED28FDE}" srcOrd="0" destOrd="0" presId="urn:microsoft.com/office/officeart/2005/8/layout/hierarchy3"/>
    <dgm:cxn modelId="{B6B5A69C-7CAB-384D-80C0-439DFE35A0E5}" type="presParOf" srcId="{1363EA84-2A76-1842-BE4C-C184EED28FDE}" destId="{9A245A66-FCD3-CA46-B0AC-AB1D2B4C6C8A}" srcOrd="0" destOrd="0" presId="urn:microsoft.com/office/officeart/2005/8/layout/hierarchy3"/>
    <dgm:cxn modelId="{9D527A51-B284-FE48-ADD3-2457FF0790E7}" type="presParOf" srcId="{1363EA84-2A76-1842-BE4C-C184EED28FDE}" destId="{6139D8A9-02EE-644C-B87B-A27DCCCAD7BC}" srcOrd="1" destOrd="0" presId="urn:microsoft.com/office/officeart/2005/8/layout/hierarchy3"/>
    <dgm:cxn modelId="{841F3C6D-5C0D-0247-8E4D-09FAB04E0027}" type="presParOf" srcId="{E0EB50F4-1218-9343-9A06-117C9B436C74}" destId="{2B3FAE52-59CE-0047-A759-379F37A2F281}" srcOrd="1" destOrd="0" presId="urn:microsoft.com/office/officeart/2005/8/layout/hierarchy3"/>
    <dgm:cxn modelId="{CE040D65-F9DF-954A-ADCC-BF9B04F69388}" type="presParOf" srcId="{2B3FAE52-59CE-0047-A759-379F37A2F281}" destId="{B83B1ECA-B188-F84A-9919-31E022086208}" srcOrd="0" destOrd="0" presId="urn:microsoft.com/office/officeart/2005/8/layout/hierarchy3"/>
    <dgm:cxn modelId="{31CAEE8B-4BBD-0C4F-8E1C-19FE85EF1A77}" type="presParOf" srcId="{2B3FAE52-59CE-0047-A759-379F37A2F281}" destId="{6E3DE9A5-89F8-344A-A090-D93539547BBA}" srcOrd="1" destOrd="0" presId="urn:microsoft.com/office/officeart/2005/8/layout/hierarchy3"/>
    <dgm:cxn modelId="{BCB6D286-F6C3-B040-B383-CEF3E9A15E60}" type="presParOf" srcId="{2B3FAE52-59CE-0047-A759-379F37A2F281}" destId="{8EF4CA41-E878-6344-B692-FAD87F6E297E}" srcOrd="2" destOrd="0" presId="urn:microsoft.com/office/officeart/2005/8/layout/hierarchy3"/>
    <dgm:cxn modelId="{817E7352-4516-134B-A0A3-B50D1FB26F6C}" type="presParOf" srcId="{2B3FAE52-59CE-0047-A759-379F37A2F281}" destId="{B0EA6086-69D0-6240-85CE-C2CD1FBD9DD7}" srcOrd="3" destOrd="0" presId="urn:microsoft.com/office/officeart/2005/8/layout/hierarchy3"/>
    <dgm:cxn modelId="{CAF62F8C-2CD8-E742-9947-AE44EF8AE2BC}" type="presParOf" srcId="{2B3FAE52-59CE-0047-A759-379F37A2F281}" destId="{4BA783CB-55D1-F849-A4A9-A70AAF2AA312}" srcOrd="4" destOrd="0" presId="urn:microsoft.com/office/officeart/2005/8/layout/hierarchy3"/>
    <dgm:cxn modelId="{BBA0FD81-50F1-1441-8809-9345027B5BF4}" type="presParOf" srcId="{2B3FAE52-59CE-0047-A759-379F37A2F281}" destId="{2E26F0EF-F626-1B44-9E2B-ABBF93DF04A7}" srcOrd="5" destOrd="0" presId="urn:microsoft.com/office/officeart/2005/8/layout/hierarchy3"/>
    <dgm:cxn modelId="{74043D34-8E52-0442-8B2F-162BD9F4DBDA}" type="presParOf" srcId="{936C6808-8BF3-3949-A223-164AAB1A8F73}" destId="{0DC529C4-5EDD-A246-A5CB-61DBCF9C1A67}" srcOrd="1" destOrd="0" presId="urn:microsoft.com/office/officeart/2005/8/layout/hierarchy3"/>
    <dgm:cxn modelId="{C84F5908-82CA-994F-A130-219CFC0C15A8}" type="presParOf" srcId="{0DC529C4-5EDD-A246-A5CB-61DBCF9C1A67}" destId="{A1969029-75EB-314C-8DD1-D6741427A514}" srcOrd="0" destOrd="0" presId="urn:microsoft.com/office/officeart/2005/8/layout/hierarchy3"/>
    <dgm:cxn modelId="{E80F4064-6026-6A4C-ADBC-9624E87F1F15}" type="presParOf" srcId="{A1969029-75EB-314C-8DD1-D6741427A514}" destId="{2005EF8D-9F5B-134A-AC1B-2A4AFA5DD4E0}" srcOrd="0" destOrd="0" presId="urn:microsoft.com/office/officeart/2005/8/layout/hierarchy3"/>
    <dgm:cxn modelId="{BA1BF94E-C626-F841-9590-375715536C86}" type="presParOf" srcId="{A1969029-75EB-314C-8DD1-D6741427A514}" destId="{387A345F-E75B-5842-ADEB-37FD5BA85EA7}" srcOrd="1" destOrd="0" presId="urn:microsoft.com/office/officeart/2005/8/layout/hierarchy3"/>
    <dgm:cxn modelId="{93C68AC0-A201-1F4C-BD57-A0FAD8345235}" type="presParOf" srcId="{0DC529C4-5EDD-A246-A5CB-61DBCF9C1A67}" destId="{83C7A3B7-C07A-BC43-BEAA-FF50B09C40DB}" srcOrd="1" destOrd="0" presId="urn:microsoft.com/office/officeart/2005/8/layout/hierarchy3"/>
    <dgm:cxn modelId="{FD1E7335-1C5E-1C4E-ABD7-743BF7F84DD4}" type="presParOf" srcId="{83C7A3B7-C07A-BC43-BEAA-FF50B09C40DB}" destId="{B59D8759-EF04-EF4D-82C2-20B9F0B3D02E}" srcOrd="0" destOrd="0" presId="urn:microsoft.com/office/officeart/2005/8/layout/hierarchy3"/>
    <dgm:cxn modelId="{DF918EDE-035C-474A-8309-A001369FDA24}" type="presParOf" srcId="{83C7A3B7-C07A-BC43-BEAA-FF50B09C40DB}" destId="{3E63063D-7E42-0A47-8C47-1C500BBA05B3}" srcOrd="1" destOrd="0" presId="urn:microsoft.com/office/officeart/2005/8/layout/hierarchy3"/>
    <dgm:cxn modelId="{DF79AB6A-B4FD-0B42-9931-5EE698AECEAE}" type="presParOf" srcId="{83C7A3B7-C07A-BC43-BEAA-FF50B09C40DB}" destId="{59EB40E5-9B63-824E-B640-83D029EAC184}" srcOrd="2" destOrd="0" presId="urn:microsoft.com/office/officeart/2005/8/layout/hierarchy3"/>
    <dgm:cxn modelId="{0D4FD5AB-22BA-1944-8440-779614A3BA17}" type="presParOf" srcId="{83C7A3B7-C07A-BC43-BEAA-FF50B09C40DB}" destId="{77224C1C-1A74-7942-A3B5-7AE22C690D40}" srcOrd="3" destOrd="0" presId="urn:microsoft.com/office/officeart/2005/8/layout/hierarchy3"/>
    <dgm:cxn modelId="{BCA83D81-8E86-EA43-B52F-004E0BB34EC2}" type="presParOf" srcId="{83C7A3B7-C07A-BC43-BEAA-FF50B09C40DB}" destId="{FB11B3C5-F9DB-7442-B278-7C33B2D2F8BE}" srcOrd="4" destOrd="0" presId="urn:microsoft.com/office/officeart/2005/8/layout/hierarchy3"/>
    <dgm:cxn modelId="{20AF8F07-B98B-8442-A4FD-D80AFB5F5487}" type="presParOf" srcId="{83C7A3B7-C07A-BC43-BEAA-FF50B09C40DB}" destId="{CED3684C-7DF1-4547-8254-6CC3378689FA}" srcOrd="5" destOrd="0" presId="urn:microsoft.com/office/officeart/2005/8/layout/hierarchy3"/>
    <dgm:cxn modelId="{FCDF2AD7-25CF-3A4D-A5C5-CC3BBD21BDF2}" type="presParOf" srcId="{936C6808-8BF3-3949-A223-164AAB1A8F73}" destId="{D5298CFE-9279-354C-AEE2-D99664B3A34A}" srcOrd="2" destOrd="0" presId="urn:microsoft.com/office/officeart/2005/8/layout/hierarchy3"/>
    <dgm:cxn modelId="{88C21616-EC08-A949-97A0-727AD97D306E}" type="presParOf" srcId="{D5298CFE-9279-354C-AEE2-D99664B3A34A}" destId="{58135771-56C4-9341-9FFD-BA53F94A3E33}" srcOrd="0" destOrd="0" presId="urn:microsoft.com/office/officeart/2005/8/layout/hierarchy3"/>
    <dgm:cxn modelId="{E96DFDA2-9782-E64E-99B5-F2D0D1D31EA4}" type="presParOf" srcId="{58135771-56C4-9341-9FFD-BA53F94A3E33}" destId="{0ECD92C1-32C4-C34B-A6A3-936354FC48FD}" srcOrd="0" destOrd="0" presId="urn:microsoft.com/office/officeart/2005/8/layout/hierarchy3"/>
    <dgm:cxn modelId="{6E37C40B-0C9B-6846-A80F-D0E07A0E2848}" type="presParOf" srcId="{58135771-56C4-9341-9FFD-BA53F94A3E33}" destId="{5A424AFA-DDED-0244-B34A-B82E5245183E}" srcOrd="1" destOrd="0" presId="urn:microsoft.com/office/officeart/2005/8/layout/hierarchy3"/>
    <dgm:cxn modelId="{A60E1BE1-CBE3-6949-B4A9-3E7361B6DB18}" type="presParOf" srcId="{D5298CFE-9279-354C-AEE2-D99664B3A34A}" destId="{FFC9F4FC-515A-264C-9D3F-A5A4A44A1457}" srcOrd="1" destOrd="0" presId="urn:microsoft.com/office/officeart/2005/8/layout/hierarchy3"/>
    <dgm:cxn modelId="{430CFD47-A609-1F40-B57E-A07F71787254}" type="presParOf" srcId="{FFC9F4FC-515A-264C-9D3F-A5A4A44A1457}" destId="{A202D6F7-8050-544E-B746-5AAFD9F1B2FA}" srcOrd="0" destOrd="0" presId="urn:microsoft.com/office/officeart/2005/8/layout/hierarchy3"/>
    <dgm:cxn modelId="{429AD6C5-A493-4240-B95E-700B45052BCF}" type="presParOf" srcId="{FFC9F4FC-515A-264C-9D3F-A5A4A44A1457}" destId="{4C5AA74F-709D-A846-8DE3-E2D84E02DACC}" srcOrd="1" destOrd="0" presId="urn:microsoft.com/office/officeart/2005/8/layout/hierarchy3"/>
    <dgm:cxn modelId="{C47C7578-0F39-A04A-B694-1019107ABF75}" type="presParOf" srcId="{FFC9F4FC-515A-264C-9D3F-A5A4A44A1457}" destId="{1CC34E48-5FE2-9543-A63A-75D897E51002}" srcOrd="2" destOrd="0" presId="urn:microsoft.com/office/officeart/2005/8/layout/hierarchy3"/>
    <dgm:cxn modelId="{84A66EEA-ACFB-8247-91A5-7B5096BE79EF}" type="presParOf" srcId="{FFC9F4FC-515A-264C-9D3F-A5A4A44A1457}" destId="{E7098A3E-2AEB-954D-8776-59DFE5937CD1}" srcOrd="3" destOrd="0" presId="urn:microsoft.com/office/officeart/2005/8/layout/hierarchy3"/>
    <dgm:cxn modelId="{36909A20-411E-A941-9734-117B88C26479}" type="presParOf" srcId="{FFC9F4FC-515A-264C-9D3F-A5A4A44A1457}" destId="{B08A74B2-569A-6F4E-90CC-CC34701BC24C}" srcOrd="4" destOrd="0" presId="urn:microsoft.com/office/officeart/2005/8/layout/hierarchy3"/>
    <dgm:cxn modelId="{873C1C17-951D-2F44-BD25-4200B78C8E99}" type="presParOf" srcId="{FFC9F4FC-515A-264C-9D3F-A5A4A44A1457}" destId="{1F5236D4-3D28-AE44-9FCF-F1907E982264}" srcOrd="5" destOrd="0" presId="urn:microsoft.com/office/officeart/2005/8/layout/hierarchy3"/>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DCDD74-C1E5-4948-9B13-B6EC0B74D69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5EEC6A2-C96D-4D64-89E1-220850843AC4}">
      <dgm:prSet/>
      <dgm:spPr/>
      <dgm:t>
        <a:bodyPr/>
        <a:lstStyle/>
        <a:p>
          <a:pPr>
            <a:lnSpc>
              <a:spcPct val="100000"/>
            </a:lnSpc>
            <a:defRPr cap="all"/>
          </a:pPr>
          <a:r>
            <a:rPr lang="en-US" dirty="0"/>
            <a:t>Discuss clinic policies &amp; procedures</a:t>
          </a:r>
        </a:p>
      </dgm:t>
    </dgm:pt>
    <dgm:pt modelId="{C3F77631-98B9-42B9-9F5C-25BDC5515965}" type="parTrans" cxnId="{B7AF57EC-A589-4BA3-8C86-B2419F5CC449}">
      <dgm:prSet/>
      <dgm:spPr/>
      <dgm:t>
        <a:bodyPr/>
        <a:lstStyle/>
        <a:p>
          <a:endParaRPr lang="en-US"/>
        </a:p>
      </dgm:t>
    </dgm:pt>
    <dgm:pt modelId="{86371B80-5598-4102-A698-4ADB02E9183E}" type="sibTrans" cxnId="{B7AF57EC-A589-4BA3-8C86-B2419F5CC449}">
      <dgm:prSet/>
      <dgm:spPr/>
      <dgm:t>
        <a:bodyPr/>
        <a:lstStyle/>
        <a:p>
          <a:endParaRPr lang="en-US"/>
        </a:p>
      </dgm:t>
    </dgm:pt>
    <dgm:pt modelId="{E4544A18-BF3F-A147-924B-F0B0C016BE06}">
      <dgm:prSet/>
      <dgm:spPr/>
      <dgm:t>
        <a:bodyPr/>
        <a:lstStyle/>
        <a:p>
          <a:pPr>
            <a:lnSpc>
              <a:spcPct val="100000"/>
            </a:lnSpc>
            <a:defRPr cap="all"/>
          </a:pPr>
          <a:r>
            <a:rPr lang="en-US" dirty="0"/>
            <a:t>Increase awareness about Eligibility</a:t>
          </a:r>
        </a:p>
      </dgm:t>
    </dgm:pt>
    <dgm:pt modelId="{78381821-3E4E-E040-98D2-6939799E9E86}" type="parTrans" cxnId="{ADED936E-1491-B64A-88EE-CEAEC2503A33}">
      <dgm:prSet/>
      <dgm:spPr/>
      <dgm:t>
        <a:bodyPr/>
        <a:lstStyle/>
        <a:p>
          <a:endParaRPr lang="en-US"/>
        </a:p>
      </dgm:t>
    </dgm:pt>
    <dgm:pt modelId="{89F26C84-2957-2E4F-AEF1-D30B403969D7}" type="sibTrans" cxnId="{ADED936E-1491-B64A-88EE-CEAEC2503A33}">
      <dgm:prSet/>
      <dgm:spPr/>
      <dgm:t>
        <a:bodyPr/>
        <a:lstStyle/>
        <a:p>
          <a:endParaRPr lang="en-US"/>
        </a:p>
      </dgm:t>
    </dgm:pt>
    <dgm:pt modelId="{21A16947-035E-4F6D-83C1-453F720E8055}" type="pres">
      <dgm:prSet presAssocID="{57DCDD74-C1E5-4948-9B13-B6EC0B74D693}" presName="root" presStyleCnt="0">
        <dgm:presLayoutVars>
          <dgm:dir/>
          <dgm:resizeHandles val="exact"/>
        </dgm:presLayoutVars>
      </dgm:prSet>
      <dgm:spPr/>
    </dgm:pt>
    <dgm:pt modelId="{C907E1DD-AE2E-4A45-B2B8-90F9E51AEC65}" type="pres">
      <dgm:prSet presAssocID="{E4544A18-BF3F-A147-924B-F0B0C016BE06}" presName="compNode" presStyleCnt="0"/>
      <dgm:spPr/>
    </dgm:pt>
    <dgm:pt modelId="{B07BE399-07C2-BE4C-AC24-6C91787352E3}" type="pres">
      <dgm:prSet presAssocID="{E4544A18-BF3F-A147-924B-F0B0C016BE06}" presName="iconBgRect" presStyleLbl="bgShp" presStyleIdx="0" presStyleCnt="2"/>
      <dgm:spPr/>
    </dgm:pt>
    <dgm:pt modelId="{84ADDBBF-11BF-4E41-B3E3-4E7EAA3A4980}" type="pres">
      <dgm:prSet presAssocID="{E4544A18-BF3F-A147-924B-F0B0C016BE06}"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ADC0E433-8429-274B-9E14-7CCF0981DF2B}" type="pres">
      <dgm:prSet presAssocID="{E4544A18-BF3F-A147-924B-F0B0C016BE06}" presName="spaceRect" presStyleCnt="0"/>
      <dgm:spPr/>
    </dgm:pt>
    <dgm:pt modelId="{56C6BB0D-8DAD-4B47-845D-9ABFAB247401}" type="pres">
      <dgm:prSet presAssocID="{E4544A18-BF3F-A147-924B-F0B0C016BE06}" presName="textRect" presStyleLbl="revTx" presStyleIdx="0" presStyleCnt="2">
        <dgm:presLayoutVars>
          <dgm:chMax val="1"/>
          <dgm:chPref val="1"/>
        </dgm:presLayoutVars>
      </dgm:prSet>
      <dgm:spPr/>
    </dgm:pt>
    <dgm:pt modelId="{C9A2DB66-054F-C647-9F2A-8F611B3B4FAB}" type="pres">
      <dgm:prSet presAssocID="{89F26C84-2957-2E4F-AEF1-D30B403969D7}" presName="sibTrans" presStyleCnt="0"/>
      <dgm:spPr/>
    </dgm:pt>
    <dgm:pt modelId="{4EEB5704-7DBE-47CF-894F-9E54C1D5F79E}" type="pres">
      <dgm:prSet presAssocID="{55EEC6A2-C96D-4D64-89E1-220850843AC4}" presName="compNode" presStyleCnt="0"/>
      <dgm:spPr/>
    </dgm:pt>
    <dgm:pt modelId="{5F7F3D9E-EFFE-4C2A-806C-04C4A33A4419}" type="pres">
      <dgm:prSet presAssocID="{55EEC6A2-C96D-4D64-89E1-220850843AC4}" presName="iconBgRect" presStyleLbl="bgShp" presStyleIdx="1" presStyleCnt="2"/>
      <dgm:spPr/>
    </dgm:pt>
    <dgm:pt modelId="{EF1BE662-2469-43AD-A70B-A91033CF99F0}" type="pres">
      <dgm:prSet presAssocID="{55EEC6A2-C96D-4D64-89E1-220850843AC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2040A4B3-A0F2-4A12-9A64-9B84F073644D}" type="pres">
      <dgm:prSet presAssocID="{55EEC6A2-C96D-4D64-89E1-220850843AC4}" presName="spaceRect" presStyleCnt="0"/>
      <dgm:spPr/>
    </dgm:pt>
    <dgm:pt modelId="{AA359FBB-9996-457E-BB08-3EB3312B30B9}" type="pres">
      <dgm:prSet presAssocID="{55EEC6A2-C96D-4D64-89E1-220850843AC4}" presName="textRect" presStyleLbl="revTx" presStyleIdx="1" presStyleCnt="2">
        <dgm:presLayoutVars>
          <dgm:chMax val="1"/>
          <dgm:chPref val="1"/>
        </dgm:presLayoutVars>
      </dgm:prSet>
      <dgm:spPr/>
    </dgm:pt>
  </dgm:ptLst>
  <dgm:cxnLst>
    <dgm:cxn modelId="{51F3A80F-66C1-D948-93A6-16344C18FB1C}" type="presOf" srcId="{55EEC6A2-C96D-4D64-89E1-220850843AC4}" destId="{AA359FBB-9996-457E-BB08-3EB3312B30B9}" srcOrd="0" destOrd="0" presId="urn:microsoft.com/office/officeart/2018/5/layout/IconCircleLabelList"/>
    <dgm:cxn modelId="{620F644B-9FD7-E14A-B25A-E8E8CD5488E7}" type="presOf" srcId="{E4544A18-BF3F-A147-924B-F0B0C016BE06}" destId="{56C6BB0D-8DAD-4B47-845D-9ABFAB247401}" srcOrd="0" destOrd="0" presId="urn:microsoft.com/office/officeart/2018/5/layout/IconCircleLabelList"/>
    <dgm:cxn modelId="{ADED936E-1491-B64A-88EE-CEAEC2503A33}" srcId="{57DCDD74-C1E5-4948-9B13-B6EC0B74D693}" destId="{E4544A18-BF3F-A147-924B-F0B0C016BE06}" srcOrd="0" destOrd="0" parTransId="{78381821-3E4E-E040-98D2-6939799E9E86}" sibTransId="{89F26C84-2957-2E4F-AEF1-D30B403969D7}"/>
    <dgm:cxn modelId="{9DA49598-12FF-4093-A371-F192D33D7240}" type="presOf" srcId="{57DCDD74-C1E5-4948-9B13-B6EC0B74D693}" destId="{21A16947-035E-4F6D-83C1-453F720E8055}" srcOrd="0" destOrd="0" presId="urn:microsoft.com/office/officeart/2018/5/layout/IconCircleLabelList"/>
    <dgm:cxn modelId="{B7AF57EC-A589-4BA3-8C86-B2419F5CC449}" srcId="{57DCDD74-C1E5-4948-9B13-B6EC0B74D693}" destId="{55EEC6A2-C96D-4D64-89E1-220850843AC4}" srcOrd="1" destOrd="0" parTransId="{C3F77631-98B9-42B9-9F5C-25BDC5515965}" sibTransId="{86371B80-5598-4102-A698-4ADB02E9183E}"/>
    <dgm:cxn modelId="{BC5E9B13-DAD3-8A4C-B397-B71D6FF2035E}" type="presParOf" srcId="{21A16947-035E-4F6D-83C1-453F720E8055}" destId="{C907E1DD-AE2E-4A45-B2B8-90F9E51AEC65}" srcOrd="0" destOrd="0" presId="urn:microsoft.com/office/officeart/2018/5/layout/IconCircleLabelList"/>
    <dgm:cxn modelId="{E6C58766-7E0C-D745-96D4-8C35FCF11AB0}" type="presParOf" srcId="{C907E1DD-AE2E-4A45-B2B8-90F9E51AEC65}" destId="{B07BE399-07C2-BE4C-AC24-6C91787352E3}" srcOrd="0" destOrd="0" presId="urn:microsoft.com/office/officeart/2018/5/layout/IconCircleLabelList"/>
    <dgm:cxn modelId="{0F5D12B7-8B20-3E48-959F-4E04C23D4754}" type="presParOf" srcId="{C907E1DD-AE2E-4A45-B2B8-90F9E51AEC65}" destId="{84ADDBBF-11BF-4E41-B3E3-4E7EAA3A4980}" srcOrd="1" destOrd="0" presId="urn:microsoft.com/office/officeart/2018/5/layout/IconCircleLabelList"/>
    <dgm:cxn modelId="{2728356A-6190-C645-83C2-EEB3579DA0C5}" type="presParOf" srcId="{C907E1DD-AE2E-4A45-B2B8-90F9E51AEC65}" destId="{ADC0E433-8429-274B-9E14-7CCF0981DF2B}" srcOrd="2" destOrd="0" presId="urn:microsoft.com/office/officeart/2018/5/layout/IconCircleLabelList"/>
    <dgm:cxn modelId="{79A20676-D08B-5D4F-B936-0908384A14B0}" type="presParOf" srcId="{C907E1DD-AE2E-4A45-B2B8-90F9E51AEC65}" destId="{56C6BB0D-8DAD-4B47-845D-9ABFAB247401}" srcOrd="3" destOrd="0" presId="urn:microsoft.com/office/officeart/2018/5/layout/IconCircleLabelList"/>
    <dgm:cxn modelId="{7FFD055D-EB36-2B48-9E2D-A34B940320F3}" type="presParOf" srcId="{21A16947-035E-4F6D-83C1-453F720E8055}" destId="{C9A2DB66-054F-C647-9F2A-8F611B3B4FAB}" srcOrd="1" destOrd="0" presId="urn:microsoft.com/office/officeart/2018/5/layout/IconCircleLabelList"/>
    <dgm:cxn modelId="{1E12FFB8-43F4-DA41-BB7B-EAA2F08011CA}" type="presParOf" srcId="{21A16947-035E-4F6D-83C1-453F720E8055}" destId="{4EEB5704-7DBE-47CF-894F-9E54C1D5F79E}" srcOrd="2" destOrd="0" presId="urn:microsoft.com/office/officeart/2018/5/layout/IconCircleLabelList"/>
    <dgm:cxn modelId="{0EDE42AE-AA1B-F34A-A845-6481BD339ED7}" type="presParOf" srcId="{4EEB5704-7DBE-47CF-894F-9E54C1D5F79E}" destId="{5F7F3D9E-EFFE-4C2A-806C-04C4A33A4419}" srcOrd="0" destOrd="0" presId="urn:microsoft.com/office/officeart/2018/5/layout/IconCircleLabelList"/>
    <dgm:cxn modelId="{6682D205-DCCF-9E45-9286-A27AC2A95206}" type="presParOf" srcId="{4EEB5704-7DBE-47CF-894F-9E54C1D5F79E}" destId="{EF1BE662-2469-43AD-A70B-A91033CF99F0}" srcOrd="1" destOrd="0" presId="urn:microsoft.com/office/officeart/2018/5/layout/IconCircleLabelList"/>
    <dgm:cxn modelId="{DAE54F25-1F9C-0D45-95A7-9BD0CB3CF878}" type="presParOf" srcId="{4EEB5704-7DBE-47CF-894F-9E54C1D5F79E}" destId="{2040A4B3-A0F2-4A12-9A64-9B84F073644D}" srcOrd="2" destOrd="0" presId="urn:microsoft.com/office/officeart/2018/5/layout/IconCircleLabelList"/>
    <dgm:cxn modelId="{13FDC8BA-00C0-5D4D-A22F-F6ECD54576DB}" type="presParOf" srcId="{4EEB5704-7DBE-47CF-894F-9E54C1D5F79E}" destId="{AA359FBB-9996-457E-BB08-3EB3312B30B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F55A06-DA5B-40A4-ABAA-0FB08C73D3B8}"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4F09492A-A432-45CF-B275-7F27F4E8612B}">
      <dgm:prSet/>
      <dgm:spPr/>
      <dgm:t>
        <a:bodyPr/>
        <a:lstStyle/>
        <a:p>
          <a:r>
            <a:rPr lang="en-US" dirty="0"/>
            <a:t>Decipher emergent vs. non-emergent situations</a:t>
          </a:r>
        </a:p>
        <a:p>
          <a:endParaRPr lang="en-US" dirty="0"/>
        </a:p>
      </dgm:t>
    </dgm:pt>
    <dgm:pt modelId="{C98E006B-1D5D-4CE9-8E7C-5E96BF8D2914}" type="parTrans" cxnId="{D8819BB2-6B62-4D2C-B879-093355F818AE}">
      <dgm:prSet/>
      <dgm:spPr/>
      <dgm:t>
        <a:bodyPr/>
        <a:lstStyle/>
        <a:p>
          <a:endParaRPr lang="en-US"/>
        </a:p>
      </dgm:t>
    </dgm:pt>
    <dgm:pt modelId="{F5A57FBC-10C9-4243-8D0E-A67E13324823}" type="sibTrans" cxnId="{D8819BB2-6B62-4D2C-B879-093355F818AE}">
      <dgm:prSet phldrT="2" phldr="0"/>
      <dgm:spPr/>
      <dgm:t>
        <a:bodyPr/>
        <a:lstStyle/>
        <a:p>
          <a:r>
            <a:rPr lang="en-US"/>
            <a:t>2</a:t>
          </a:r>
          <a:endParaRPr lang="en-US" dirty="0"/>
        </a:p>
      </dgm:t>
    </dgm:pt>
    <dgm:pt modelId="{B3085624-7067-4776-95BC-37F11A80FE89}">
      <dgm:prSet/>
      <dgm:spPr/>
      <dgm:t>
        <a:bodyPr/>
        <a:lstStyle/>
        <a:p>
          <a:r>
            <a:rPr lang="en-US" dirty="0"/>
            <a:t>Recognize learning </a:t>
          </a:r>
          <a:r>
            <a:rPr lang="en-US" dirty="0" err="1"/>
            <a:t>sytles</a:t>
          </a:r>
          <a:endParaRPr lang="en-US" dirty="0"/>
        </a:p>
      </dgm:t>
    </dgm:pt>
    <dgm:pt modelId="{56DAAADA-ACCC-4F16-B594-F225A3432A40}" type="parTrans" cxnId="{52F7CBD9-B1F6-4BB5-AAD4-BA303EA90D2B}">
      <dgm:prSet/>
      <dgm:spPr/>
      <dgm:t>
        <a:bodyPr/>
        <a:lstStyle/>
        <a:p>
          <a:endParaRPr lang="en-US"/>
        </a:p>
      </dgm:t>
    </dgm:pt>
    <dgm:pt modelId="{C700C879-ACA8-4F97-8D46-C5C6F9E1BFCD}" type="sibTrans" cxnId="{52F7CBD9-B1F6-4BB5-AAD4-BA303EA90D2B}">
      <dgm:prSet phldrT="3" phldr="0"/>
      <dgm:spPr/>
      <dgm:t>
        <a:bodyPr/>
        <a:lstStyle/>
        <a:p>
          <a:r>
            <a:rPr lang="en-US"/>
            <a:t>3</a:t>
          </a:r>
          <a:endParaRPr lang="en-US" dirty="0"/>
        </a:p>
      </dgm:t>
    </dgm:pt>
    <dgm:pt modelId="{BA165FB3-B705-D34D-8558-F29E91A840E5}">
      <dgm:prSet/>
      <dgm:spPr/>
      <dgm:t>
        <a:bodyPr/>
        <a:lstStyle/>
        <a:p>
          <a:pPr rtl="0"/>
          <a:r>
            <a:rPr lang="en-US" dirty="0"/>
            <a:t>Identify needs in </a:t>
          </a:r>
          <a:r>
            <a:rPr lang="en-US"/>
            <a:t>Maslow's pyramid</a:t>
          </a:r>
        </a:p>
      </dgm:t>
    </dgm:pt>
    <dgm:pt modelId="{E834B887-7416-284E-9B3F-9E056AC261F1}" type="parTrans" cxnId="{D1BDC533-F420-9D40-929C-EF26B0839966}">
      <dgm:prSet/>
      <dgm:spPr/>
      <dgm:t>
        <a:bodyPr/>
        <a:lstStyle/>
        <a:p>
          <a:endParaRPr lang="en-US"/>
        </a:p>
      </dgm:t>
    </dgm:pt>
    <dgm:pt modelId="{798BD01E-B779-0D42-B322-4A11514997E6}" type="sibTrans" cxnId="{D1BDC533-F420-9D40-929C-EF26B0839966}">
      <dgm:prSet phldrT="1" phldr="0"/>
      <dgm:spPr/>
      <dgm:t>
        <a:bodyPr/>
        <a:lstStyle/>
        <a:p>
          <a:r>
            <a:rPr lang="en-US"/>
            <a:t>1</a:t>
          </a:r>
        </a:p>
      </dgm:t>
    </dgm:pt>
    <dgm:pt modelId="{AB31EC45-DC0C-294D-BD6E-FAA49AEBE163}" type="pres">
      <dgm:prSet presAssocID="{55F55A06-DA5B-40A4-ABAA-0FB08C73D3B8}" presName="Name0" presStyleCnt="0">
        <dgm:presLayoutVars>
          <dgm:animLvl val="lvl"/>
          <dgm:resizeHandles val="exact"/>
        </dgm:presLayoutVars>
      </dgm:prSet>
      <dgm:spPr/>
    </dgm:pt>
    <dgm:pt modelId="{84EAF874-AC2C-F649-B404-9867BA70E605}" type="pres">
      <dgm:prSet presAssocID="{BA165FB3-B705-D34D-8558-F29E91A840E5}" presName="compositeNode" presStyleCnt="0">
        <dgm:presLayoutVars>
          <dgm:bulletEnabled val="1"/>
        </dgm:presLayoutVars>
      </dgm:prSet>
      <dgm:spPr/>
    </dgm:pt>
    <dgm:pt modelId="{4DBBB83D-2A44-8E40-AAC5-EFD4FBC28162}" type="pres">
      <dgm:prSet presAssocID="{BA165FB3-B705-D34D-8558-F29E91A840E5}" presName="bgRect" presStyleLbl="bgAccFollowNode1" presStyleIdx="0" presStyleCnt="3"/>
      <dgm:spPr/>
    </dgm:pt>
    <dgm:pt modelId="{F8A06C59-987F-B949-BE81-160A39C0CEED}" type="pres">
      <dgm:prSet presAssocID="{798BD01E-B779-0D42-B322-4A11514997E6}" presName="sibTransNodeCircle" presStyleLbl="alignNode1" presStyleIdx="0" presStyleCnt="6">
        <dgm:presLayoutVars>
          <dgm:chMax val="0"/>
          <dgm:bulletEnabled/>
        </dgm:presLayoutVars>
      </dgm:prSet>
      <dgm:spPr/>
    </dgm:pt>
    <dgm:pt modelId="{BDCA1CA2-F57D-DD4F-A479-343BB3AEC605}" type="pres">
      <dgm:prSet presAssocID="{BA165FB3-B705-D34D-8558-F29E91A840E5}" presName="bottomLine" presStyleLbl="alignNode1" presStyleIdx="1" presStyleCnt="6">
        <dgm:presLayoutVars/>
      </dgm:prSet>
      <dgm:spPr/>
    </dgm:pt>
    <dgm:pt modelId="{3491E42E-8B6A-D74E-8404-4CE4A71D0BEF}" type="pres">
      <dgm:prSet presAssocID="{BA165FB3-B705-D34D-8558-F29E91A840E5}" presName="nodeText" presStyleLbl="bgAccFollowNode1" presStyleIdx="0" presStyleCnt="3">
        <dgm:presLayoutVars>
          <dgm:bulletEnabled val="1"/>
        </dgm:presLayoutVars>
      </dgm:prSet>
      <dgm:spPr/>
    </dgm:pt>
    <dgm:pt modelId="{301B777A-F713-8B4E-87DC-762677B1A13A}" type="pres">
      <dgm:prSet presAssocID="{798BD01E-B779-0D42-B322-4A11514997E6}" presName="sibTrans" presStyleCnt="0"/>
      <dgm:spPr/>
    </dgm:pt>
    <dgm:pt modelId="{CA3F068C-4187-E04E-B46A-799A8E55A266}" type="pres">
      <dgm:prSet presAssocID="{4F09492A-A432-45CF-B275-7F27F4E8612B}" presName="compositeNode" presStyleCnt="0">
        <dgm:presLayoutVars>
          <dgm:bulletEnabled val="1"/>
        </dgm:presLayoutVars>
      </dgm:prSet>
      <dgm:spPr/>
    </dgm:pt>
    <dgm:pt modelId="{189368F6-CB68-624F-8298-78AD96C68424}" type="pres">
      <dgm:prSet presAssocID="{4F09492A-A432-45CF-B275-7F27F4E8612B}" presName="bgRect" presStyleLbl="bgAccFollowNode1" presStyleIdx="1" presStyleCnt="3"/>
      <dgm:spPr/>
    </dgm:pt>
    <dgm:pt modelId="{D536707F-3D89-5B42-815F-C3FA4A4F231A}" type="pres">
      <dgm:prSet presAssocID="{F5A57FBC-10C9-4243-8D0E-A67E13324823}" presName="sibTransNodeCircle" presStyleLbl="alignNode1" presStyleIdx="2" presStyleCnt="6">
        <dgm:presLayoutVars>
          <dgm:chMax val="0"/>
          <dgm:bulletEnabled/>
        </dgm:presLayoutVars>
      </dgm:prSet>
      <dgm:spPr/>
    </dgm:pt>
    <dgm:pt modelId="{7B396AED-8430-9F41-933B-854C8A69C719}" type="pres">
      <dgm:prSet presAssocID="{4F09492A-A432-45CF-B275-7F27F4E8612B}" presName="bottomLine" presStyleLbl="alignNode1" presStyleIdx="3" presStyleCnt="6">
        <dgm:presLayoutVars/>
      </dgm:prSet>
      <dgm:spPr/>
    </dgm:pt>
    <dgm:pt modelId="{95FDB9C9-B4D7-5F47-B680-EC8DCDC51473}" type="pres">
      <dgm:prSet presAssocID="{4F09492A-A432-45CF-B275-7F27F4E8612B}" presName="nodeText" presStyleLbl="bgAccFollowNode1" presStyleIdx="1" presStyleCnt="3">
        <dgm:presLayoutVars>
          <dgm:bulletEnabled val="1"/>
        </dgm:presLayoutVars>
      </dgm:prSet>
      <dgm:spPr/>
    </dgm:pt>
    <dgm:pt modelId="{46438081-AB0B-5745-BED9-CC1C843907C6}" type="pres">
      <dgm:prSet presAssocID="{F5A57FBC-10C9-4243-8D0E-A67E13324823}" presName="sibTrans" presStyleCnt="0"/>
      <dgm:spPr/>
    </dgm:pt>
    <dgm:pt modelId="{C3603CCA-8BED-2644-85D2-E4F78C3CC6D7}" type="pres">
      <dgm:prSet presAssocID="{B3085624-7067-4776-95BC-37F11A80FE89}" presName="compositeNode" presStyleCnt="0">
        <dgm:presLayoutVars>
          <dgm:bulletEnabled val="1"/>
        </dgm:presLayoutVars>
      </dgm:prSet>
      <dgm:spPr/>
    </dgm:pt>
    <dgm:pt modelId="{0A1EF36A-5614-A140-A401-BC5DCD5D98A9}" type="pres">
      <dgm:prSet presAssocID="{B3085624-7067-4776-95BC-37F11A80FE89}" presName="bgRect" presStyleLbl="bgAccFollowNode1" presStyleIdx="2" presStyleCnt="3"/>
      <dgm:spPr/>
    </dgm:pt>
    <dgm:pt modelId="{BD0B310B-F1D9-A64A-B307-B2475BE42CCB}" type="pres">
      <dgm:prSet presAssocID="{C700C879-ACA8-4F97-8D46-C5C6F9E1BFCD}" presName="sibTransNodeCircle" presStyleLbl="alignNode1" presStyleIdx="4" presStyleCnt="6">
        <dgm:presLayoutVars>
          <dgm:chMax val="0"/>
          <dgm:bulletEnabled/>
        </dgm:presLayoutVars>
      </dgm:prSet>
      <dgm:spPr/>
    </dgm:pt>
    <dgm:pt modelId="{CE6AA62E-D8E8-264A-BDFC-E549DF639919}" type="pres">
      <dgm:prSet presAssocID="{B3085624-7067-4776-95BC-37F11A80FE89}" presName="bottomLine" presStyleLbl="alignNode1" presStyleIdx="5" presStyleCnt="6">
        <dgm:presLayoutVars/>
      </dgm:prSet>
      <dgm:spPr/>
    </dgm:pt>
    <dgm:pt modelId="{2EEF413E-A8A5-6346-940C-C4155C439085}" type="pres">
      <dgm:prSet presAssocID="{B3085624-7067-4776-95BC-37F11A80FE89}" presName="nodeText" presStyleLbl="bgAccFollowNode1" presStyleIdx="2" presStyleCnt="3">
        <dgm:presLayoutVars>
          <dgm:bulletEnabled val="1"/>
        </dgm:presLayoutVars>
      </dgm:prSet>
      <dgm:spPr/>
    </dgm:pt>
  </dgm:ptLst>
  <dgm:cxnLst>
    <dgm:cxn modelId="{EDDB6604-B81F-E642-83BE-8DA19DCD529E}" type="presOf" srcId="{55F55A06-DA5B-40A4-ABAA-0FB08C73D3B8}" destId="{AB31EC45-DC0C-294D-BD6E-FAA49AEBE163}" srcOrd="0" destOrd="0" presId="urn:microsoft.com/office/officeart/2016/7/layout/BasicLinearProcessNumbered"/>
    <dgm:cxn modelId="{71E04C09-9DE1-204F-A267-0A56202DBC99}" type="presOf" srcId="{BA165FB3-B705-D34D-8558-F29E91A840E5}" destId="{3491E42E-8B6A-D74E-8404-4CE4A71D0BEF}" srcOrd="1" destOrd="0" presId="urn:microsoft.com/office/officeart/2016/7/layout/BasicLinearProcessNumbered"/>
    <dgm:cxn modelId="{D1BDC533-F420-9D40-929C-EF26B0839966}" srcId="{55F55A06-DA5B-40A4-ABAA-0FB08C73D3B8}" destId="{BA165FB3-B705-D34D-8558-F29E91A840E5}" srcOrd="0" destOrd="0" parTransId="{E834B887-7416-284E-9B3F-9E056AC261F1}" sibTransId="{798BD01E-B779-0D42-B322-4A11514997E6}"/>
    <dgm:cxn modelId="{CFD4F750-2365-E94F-844F-1FCBA644C075}" type="presOf" srcId="{B3085624-7067-4776-95BC-37F11A80FE89}" destId="{0A1EF36A-5614-A140-A401-BC5DCD5D98A9}" srcOrd="0" destOrd="0" presId="urn:microsoft.com/office/officeart/2016/7/layout/BasicLinearProcessNumbered"/>
    <dgm:cxn modelId="{06EBDF60-9CC6-D34E-8E53-1F5F5C04369A}" type="presOf" srcId="{798BD01E-B779-0D42-B322-4A11514997E6}" destId="{F8A06C59-987F-B949-BE81-160A39C0CEED}" srcOrd="0" destOrd="0" presId="urn:microsoft.com/office/officeart/2016/7/layout/BasicLinearProcessNumbered"/>
    <dgm:cxn modelId="{CACD3AAF-1502-FE4E-BC5F-B0A498C32103}" type="presOf" srcId="{C700C879-ACA8-4F97-8D46-C5C6F9E1BFCD}" destId="{BD0B310B-F1D9-A64A-B307-B2475BE42CCB}" srcOrd="0" destOrd="0" presId="urn:microsoft.com/office/officeart/2016/7/layout/BasicLinearProcessNumbered"/>
    <dgm:cxn modelId="{4D5C77B0-BE88-E442-8F85-B5E8E3D56A1D}" type="presOf" srcId="{4F09492A-A432-45CF-B275-7F27F4E8612B}" destId="{189368F6-CB68-624F-8298-78AD96C68424}" srcOrd="0" destOrd="0" presId="urn:microsoft.com/office/officeart/2016/7/layout/BasicLinearProcessNumbered"/>
    <dgm:cxn modelId="{D8819BB2-6B62-4D2C-B879-093355F818AE}" srcId="{55F55A06-DA5B-40A4-ABAA-0FB08C73D3B8}" destId="{4F09492A-A432-45CF-B275-7F27F4E8612B}" srcOrd="1" destOrd="0" parTransId="{C98E006B-1D5D-4CE9-8E7C-5E96BF8D2914}" sibTransId="{F5A57FBC-10C9-4243-8D0E-A67E13324823}"/>
    <dgm:cxn modelId="{D81101C1-EEF5-1942-88E1-7EBEACC1B944}" type="presOf" srcId="{4F09492A-A432-45CF-B275-7F27F4E8612B}" destId="{95FDB9C9-B4D7-5F47-B680-EC8DCDC51473}" srcOrd="1" destOrd="0" presId="urn:microsoft.com/office/officeart/2016/7/layout/BasicLinearProcessNumbered"/>
    <dgm:cxn modelId="{A2BEF9C5-21D4-0044-AD68-55214066EB80}" type="presOf" srcId="{BA165FB3-B705-D34D-8558-F29E91A840E5}" destId="{4DBBB83D-2A44-8E40-AAC5-EFD4FBC28162}" srcOrd="0" destOrd="0" presId="urn:microsoft.com/office/officeart/2016/7/layout/BasicLinearProcessNumbered"/>
    <dgm:cxn modelId="{8B9123D7-9F82-7A42-860F-6CA8005F9D50}" type="presOf" srcId="{B3085624-7067-4776-95BC-37F11A80FE89}" destId="{2EEF413E-A8A5-6346-940C-C4155C439085}" srcOrd="1" destOrd="0" presId="urn:microsoft.com/office/officeart/2016/7/layout/BasicLinearProcessNumbered"/>
    <dgm:cxn modelId="{52F7CBD9-B1F6-4BB5-AAD4-BA303EA90D2B}" srcId="{55F55A06-DA5B-40A4-ABAA-0FB08C73D3B8}" destId="{B3085624-7067-4776-95BC-37F11A80FE89}" srcOrd="2" destOrd="0" parTransId="{56DAAADA-ACCC-4F16-B594-F225A3432A40}" sibTransId="{C700C879-ACA8-4F97-8D46-C5C6F9E1BFCD}"/>
    <dgm:cxn modelId="{05DCA1DE-33C3-0F41-A124-2E36C5545F1D}" type="presOf" srcId="{F5A57FBC-10C9-4243-8D0E-A67E13324823}" destId="{D536707F-3D89-5B42-815F-C3FA4A4F231A}" srcOrd="0" destOrd="0" presId="urn:microsoft.com/office/officeart/2016/7/layout/BasicLinearProcessNumbered"/>
    <dgm:cxn modelId="{308D47C8-56A8-3F42-9671-0EA206FDD7B4}" type="presParOf" srcId="{AB31EC45-DC0C-294D-BD6E-FAA49AEBE163}" destId="{84EAF874-AC2C-F649-B404-9867BA70E605}" srcOrd="0" destOrd="0" presId="urn:microsoft.com/office/officeart/2016/7/layout/BasicLinearProcessNumbered"/>
    <dgm:cxn modelId="{A315C900-9E4E-7043-81E7-974E91604B80}" type="presParOf" srcId="{84EAF874-AC2C-F649-B404-9867BA70E605}" destId="{4DBBB83D-2A44-8E40-AAC5-EFD4FBC28162}" srcOrd="0" destOrd="0" presId="urn:microsoft.com/office/officeart/2016/7/layout/BasicLinearProcessNumbered"/>
    <dgm:cxn modelId="{E17814B6-EB12-EF49-9FDC-B376FE24C22D}" type="presParOf" srcId="{84EAF874-AC2C-F649-B404-9867BA70E605}" destId="{F8A06C59-987F-B949-BE81-160A39C0CEED}" srcOrd="1" destOrd="0" presId="urn:microsoft.com/office/officeart/2016/7/layout/BasicLinearProcessNumbered"/>
    <dgm:cxn modelId="{B86071C5-5FB3-3B4D-A8AF-A0447430BA83}" type="presParOf" srcId="{84EAF874-AC2C-F649-B404-9867BA70E605}" destId="{BDCA1CA2-F57D-DD4F-A479-343BB3AEC605}" srcOrd="2" destOrd="0" presId="urn:microsoft.com/office/officeart/2016/7/layout/BasicLinearProcessNumbered"/>
    <dgm:cxn modelId="{E3A09166-20B4-564A-8480-549AEE1CA264}" type="presParOf" srcId="{84EAF874-AC2C-F649-B404-9867BA70E605}" destId="{3491E42E-8B6A-D74E-8404-4CE4A71D0BEF}" srcOrd="3" destOrd="0" presId="urn:microsoft.com/office/officeart/2016/7/layout/BasicLinearProcessNumbered"/>
    <dgm:cxn modelId="{99F6330F-8CDF-5449-88EF-4FA4CE5394F5}" type="presParOf" srcId="{AB31EC45-DC0C-294D-BD6E-FAA49AEBE163}" destId="{301B777A-F713-8B4E-87DC-762677B1A13A}" srcOrd="1" destOrd="0" presId="urn:microsoft.com/office/officeart/2016/7/layout/BasicLinearProcessNumbered"/>
    <dgm:cxn modelId="{06D87764-0CDE-FC48-A3A3-2D511719085C}" type="presParOf" srcId="{AB31EC45-DC0C-294D-BD6E-FAA49AEBE163}" destId="{CA3F068C-4187-E04E-B46A-799A8E55A266}" srcOrd="2" destOrd="0" presId="urn:microsoft.com/office/officeart/2016/7/layout/BasicLinearProcessNumbered"/>
    <dgm:cxn modelId="{F928EF7C-7A71-5A4F-954D-EB7ABB30068A}" type="presParOf" srcId="{CA3F068C-4187-E04E-B46A-799A8E55A266}" destId="{189368F6-CB68-624F-8298-78AD96C68424}" srcOrd="0" destOrd="0" presId="urn:microsoft.com/office/officeart/2016/7/layout/BasicLinearProcessNumbered"/>
    <dgm:cxn modelId="{4D8E2F59-AEED-F24B-A503-E549B0BA5FC8}" type="presParOf" srcId="{CA3F068C-4187-E04E-B46A-799A8E55A266}" destId="{D536707F-3D89-5B42-815F-C3FA4A4F231A}" srcOrd="1" destOrd="0" presId="urn:microsoft.com/office/officeart/2016/7/layout/BasicLinearProcessNumbered"/>
    <dgm:cxn modelId="{75170886-DE0D-3943-84B4-089A047908C0}" type="presParOf" srcId="{CA3F068C-4187-E04E-B46A-799A8E55A266}" destId="{7B396AED-8430-9F41-933B-854C8A69C719}" srcOrd="2" destOrd="0" presId="urn:microsoft.com/office/officeart/2016/7/layout/BasicLinearProcessNumbered"/>
    <dgm:cxn modelId="{327F548E-F2EF-D04E-9A07-615C9A4583EC}" type="presParOf" srcId="{CA3F068C-4187-E04E-B46A-799A8E55A266}" destId="{95FDB9C9-B4D7-5F47-B680-EC8DCDC51473}" srcOrd="3" destOrd="0" presId="urn:microsoft.com/office/officeart/2016/7/layout/BasicLinearProcessNumbered"/>
    <dgm:cxn modelId="{72D38C3A-CFEE-274F-B289-60F0D3C0485B}" type="presParOf" srcId="{AB31EC45-DC0C-294D-BD6E-FAA49AEBE163}" destId="{46438081-AB0B-5745-BED9-CC1C843907C6}" srcOrd="3" destOrd="0" presId="urn:microsoft.com/office/officeart/2016/7/layout/BasicLinearProcessNumbered"/>
    <dgm:cxn modelId="{3371694E-8183-A046-9065-2DC4DA4B1AEA}" type="presParOf" srcId="{AB31EC45-DC0C-294D-BD6E-FAA49AEBE163}" destId="{C3603CCA-8BED-2644-85D2-E4F78C3CC6D7}" srcOrd="4" destOrd="0" presId="urn:microsoft.com/office/officeart/2016/7/layout/BasicLinearProcessNumbered"/>
    <dgm:cxn modelId="{E52E2630-841C-BE48-8EF8-E1BBCAF3C62A}" type="presParOf" srcId="{C3603CCA-8BED-2644-85D2-E4F78C3CC6D7}" destId="{0A1EF36A-5614-A140-A401-BC5DCD5D98A9}" srcOrd="0" destOrd="0" presId="urn:microsoft.com/office/officeart/2016/7/layout/BasicLinearProcessNumbered"/>
    <dgm:cxn modelId="{F7A5233D-9F83-3B41-B361-2C05ACAAE31A}" type="presParOf" srcId="{C3603CCA-8BED-2644-85D2-E4F78C3CC6D7}" destId="{BD0B310B-F1D9-A64A-B307-B2475BE42CCB}" srcOrd="1" destOrd="0" presId="urn:microsoft.com/office/officeart/2016/7/layout/BasicLinearProcessNumbered"/>
    <dgm:cxn modelId="{291C89AF-145E-6347-9013-086D871782F8}" type="presParOf" srcId="{C3603CCA-8BED-2644-85D2-E4F78C3CC6D7}" destId="{CE6AA62E-D8E8-264A-BDFC-E549DF639919}" srcOrd="2" destOrd="0" presId="urn:microsoft.com/office/officeart/2016/7/layout/BasicLinearProcessNumbered"/>
    <dgm:cxn modelId="{452B215D-22E3-0246-91D7-7B052BC8B4EA}" type="presParOf" srcId="{C3603CCA-8BED-2644-85D2-E4F78C3CC6D7}" destId="{2EEF413E-A8A5-6346-940C-C4155C439085}"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1D08AF-D297-9144-B247-34E93686EBD6}" type="doc">
      <dgm:prSet loTypeId="urn:microsoft.com/office/officeart/2005/8/layout/chevron2" loCatId="list" qsTypeId="urn:microsoft.com/office/officeart/2005/8/quickstyle/simple1" qsCatId="simple" csTypeId="urn:microsoft.com/office/officeart/2005/8/colors/accent3_2" csCatId="accent3" phldr="1"/>
      <dgm:spPr/>
      <dgm:t>
        <a:bodyPr/>
        <a:lstStyle/>
        <a:p>
          <a:endParaRPr lang="en-US"/>
        </a:p>
      </dgm:t>
    </dgm:pt>
    <dgm:pt modelId="{7EC2A564-3CA0-934E-934D-746AD09CB72F}">
      <dgm:prSet phldrT="[Text]"/>
      <dgm:spPr>
        <a:solidFill>
          <a:srgbClr val="7030A0"/>
        </a:solidFill>
        <a:ln>
          <a:solidFill>
            <a:srgbClr val="7030A0"/>
          </a:solidFill>
        </a:ln>
      </dgm:spPr>
      <dgm:t>
        <a:bodyPr/>
        <a:lstStyle/>
        <a:p>
          <a:pPr rtl="0"/>
          <a:r>
            <a:rPr lang="en-US" dirty="0"/>
            <a:t>TRUST</a:t>
          </a:r>
        </a:p>
      </dgm:t>
    </dgm:pt>
    <dgm:pt modelId="{3EC685BC-3C93-7347-9C2B-23D69CC37238}" type="parTrans" cxnId="{D2F2203B-7291-6C4E-ADB5-F9FD5E08D3F2}">
      <dgm:prSet/>
      <dgm:spPr/>
      <dgm:t>
        <a:bodyPr/>
        <a:lstStyle/>
        <a:p>
          <a:endParaRPr lang="en-US"/>
        </a:p>
      </dgm:t>
    </dgm:pt>
    <dgm:pt modelId="{1268A8B3-8F8B-2548-964F-F409328E975D}" type="sibTrans" cxnId="{D2F2203B-7291-6C4E-ADB5-F9FD5E08D3F2}">
      <dgm:prSet/>
      <dgm:spPr/>
      <dgm:t>
        <a:bodyPr/>
        <a:lstStyle/>
        <a:p>
          <a:endParaRPr lang="en-US"/>
        </a:p>
      </dgm:t>
    </dgm:pt>
    <dgm:pt modelId="{D41496B8-8979-2E4F-9065-1679292AA1FB}">
      <dgm:prSet phldrT="[Text]"/>
      <dgm:spPr>
        <a:ln>
          <a:solidFill>
            <a:srgbClr val="7030A0"/>
          </a:solidFill>
        </a:ln>
      </dgm:spPr>
      <dgm:t>
        <a:bodyPr/>
        <a:lstStyle/>
        <a:p>
          <a:pPr rtl="0"/>
          <a:r>
            <a:rPr lang="en-US" dirty="0"/>
            <a:t>Patients may tell CHWs concerns and not their doctor</a:t>
          </a:r>
        </a:p>
      </dgm:t>
    </dgm:pt>
    <dgm:pt modelId="{04745B16-C259-2149-BA06-6FB438E3D86F}" type="parTrans" cxnId="{D11273C1-3A84-1C4A-8979-01B3F13872E6}">
      <dgm:prSet/>
      <dgm:spPr/>
      <dgm:t>
        <a:bodyPr/>
        <a:lstStyle/>
        <a:p>
          <a:endParaRPr lang="en-US"/>
        </a:p>
      </dgm:t>
    </dgm:pt>
    <dgm:pt modelId="{FFE57AF9-8635-F146-81D8-776AACDC6710}" type="sibTrans" cxnId="{D11273C1-3A84-1C4A-8979-01B3F13872E6}">
      <dgm:prSet/>
      <dgm:spPr/>
      <dgm:t>
        <a:bodyPr/>
        <a:lstStyle/>
        <a:p>
          <a:endParaRPr lang="en-US"/>
        </a:p>
      </dgm:t>
    </dgm:pt>
    <dgm:pt modelId="{040B5B4E-EE71-7848-9033-6F4AEA55D4F0}">
      <dgm:prSet phldrT="[Text]"/>
      <dgm:spPr>
        <a:solidFill>
          <a:srgbClr val="7030A0"/>
        </a:solidFill>
        <a:ln>
          <a:solidFill>
            <a:srgbClr val="7030A0"/>
          </a:solidFill>
        </a:ln>
      </dgm:spPr>
      <dgm:t>
        <a:bodyPr/>
        <a:lstStyle/>
        <a:p>
          <a:pPr rtl="0"/>
          <a:r>
            <a:rPr lang="en-US" dirty="0"/>
            <a:t>SAFETY</a:t>
          </a:r>
        </a:p>
      </dgm:t>
    </dgm:pt>
    <dgm:pt modelId="{00BD0488-453B-8642-B49F-2D7313363760}" type="parTrans" cxnId="{195C7C1C-ECC3-8944-9219-F1109D68C258}">
      <dgm:prSet/>
      <dgm:spPr/>
      <dgm:t>
        <a:bodyPr/>
        <a:lstStyle/>
        <a:p>
          <a:endParaRPr lang="en-US"/>
        </a:p>
      </dgm:t>
    </dgm:pt>
    <dgm:pt modelId="{E824FF93-7D37-FE4D-977C-2575781853A7}" type="sibTrans" cxnId="{195C7C1C-ECC3-8944-9219-F1109D68C258}">
      <dgm:prSet/>
      <dgm:spPr/>
      <dgm:t>
        <a:bodyPr/>
        <a:lstStyle/>
        <a:p>
          <a:endParaRPr lang="en-US"/>
        </a:p>
      </dgm:t>
    </dgm:pt>
    <dgm:pt modelId="{9EB66576-3026-F144-8C41-EBFDDBF704BA}">
      <dgm:prSet phldrT="[Text]"/>
      <dgm:spPr>
        <a:ln>
          <a:solidFill>
            <a:srgbClr val="7030A0"/>
          </a:solidFill>
        </a:ln>
      </dgm:spPr>
      <dgm:t>
        <a:bodyPr/>
        <a:lstStyle/>
        <a:p>
          <a:pPr rtl="0"/>
          <a:r>
            <a:rPr lang="en-US" dirty="0"/>
            <a:t>Keep patients safe by knowing when to get help</a:t>
          </a:r>
        </a:p>
      </dgm:t>
    </dgm:pt>
    <dgm:pt modelId="{8A5BEBAD-3B3A-494A-BCB7-FCE50B157F46}" type="parTrans" cxnId="{D45EA9F1-54E6-114D-B5D1-7768FB6C4037}">
      <dgm:prSet/>
      <dgm:spPr/>
      <dgm:t>
        <a:bodyPr/>
        <a:lstStyle/>
        <a:p>
          <a:endParaRPr lang="en-US"/>
        </a:p>
      </dgm:t>
    </dgm:pt>
    <dgm:pt modelId="{723A3738-1527-2946-A1F7-D931EA16D88A}" type="sibTrans" cxnId="{D45EA9F1-54E6-114D-B5D1-7768FB6C4037}">
      <dgm:prSet/>
      <dgm:spPr/>
      <dgm:t>
        <a:bodyPr/>
        <a:lstStyle/>
        <a:p>
          <a:endParaRPr lang="en-US"/>
        </a:p>
      </dgm:t>
    </dgm:pt>
    <dgm:pt modelId="{6E0C3F00-B686-BB4C-B806-823109F234AB}">
      <dgm:prSet phldrT="[Text]"/>
      <dgm:spPr>
        <a:solidFill>
          <a:srgbClr val="7030A0"/>
        </a:solidFill>
        <a:ln>
          <a:solidFill>
            <a:srgbClr val="7030A0"/>
          </a:solidFill>
        </a:ln>
      </dgm:spPr>
      <dgm:t>
        <a:bodyPr/>
        <a:lstStyle/>
        <a:p>
          <a:pPr rtl="0"/>
          <a:r>
            <a:rPr lang="en-US" dirty="0"/>
            <a:t>CONNECT</a:t>
          </a:r>
        </a:p>
      </dgm:t>
    </dgm:pt>
    <dgm:pt modelId="{ADEE343A-E762-BA48-B61C-037FE082D1B1}" type="parTrans" cxnId="{69B241BB-C2D3-5B43-84CA-CB1CF19D2561}">
      <dgm:prSet/>
      <dgm:spPr/>
      <dgm:t>
        <a:bodyPr/>
        <a:lstStyle/>
        <a:p>
          <a:endParaRPr lang="en-US"/>
        </a:p>
      </dgm:t>
    </dgm:pt>
    <dgm:pt modelId="{3E110263-1B2B-FB4C-A598-47F71201D7AD}" type="sibTrans" cxnId="{69B241BB-C2D3-5B43-84CA-CB1CF19D2561}">
      <dgm:prSet/>
      <dgm:spPr/>
      <dgm:t>
        <a:bodyPr/>
        <a:lstStyle/>
        <a:p>
          <a:endParaRPr lang="en-US"/>
        </a:p>
      </dgm:t>
    </dgm:pt>
    <dgm:pt modelId="{2E4652B0-4069-1D4C-87FC-C6F025D621B3}">
      <dgm:prSet phldrT="[Text]"/>
      <dgm:spPr>
        <a:ln>
          <a:solidFill>
            <a:srgbClr val="7030A0"/>
          </a:solidFill>
        </a:ln>
      </dgm:spPr>
      <dgm:t>
        <a:bodyPr/>
        <a:lstStyle/>
        <a:p>
          <a:pPr rtl="0"/>
          <a:r>
            <a:rPr lang="en-US" dirty="0"/>
            <a:t>CHWs are the bridge to better health!</a:t>
          </a:r>
        </a:p>
      </dgm:t>
    </dgm:pt>
    <dgm:pt modelId="{7A3E7689-3CEC-6740-BCA8-EB4A725825D4}" type="parTrans" cxnId="{CD623A9A-7D78-304C-8577-9FD68ACBAD9E}">
      <dgm:prSet/>
      <dgm:spPr/>
      <dgm:t>
        <a:bodyPr/>
        <a:lstStyle/>
        <a:p>
          <a:endParaRPr lang="en-US"/>
        </a:p>
      </dgm:t>
    </dgm:pt>
    <dgm:pt modelId="{00B6124D-710E-AD4C-886F-88334D0C7D70}" type="sibTrans" cxnId="{CD623A9A-7D78-304C-8577-9FD68ACBAD9E}">
      <dgm:prSet/>
      <dgm:spPr/>
      <dgm:t>
        <a:bodyPr/>
        <a:lstStyle/>
        <a:p>
          <a:endParaRPr lang="en-US"/>
        </a:p>
      </dgm:t>
    </dgm:pt>
    <dgm:pt modelId="{91755041-8219-BE4A-AED8-6C24BD4C4446}" type="pres">
      <dgm:prSet presAssocID="{E61D08AF-D297-9144-B247-34E93686EBD6}" presName="linearFlow" presStyleCnt="0">
        <dgm:presLayoutVars>
          <dgm:dir/>
          <dgm:animLvl val="lvl"/>
          <dgm:resizeHandles val="exact"/>
        </dgm:presLayoutVars>
      </dgm:prSet>
      <dgm:spPr/>
    </dgm:pt>
    <dgm:pt modelId="{3163531C-E79D-7847-9F8E-CB4AA15810B8}" type="pres">
      <dgm:prSet presAssocID="{7EC2A564-3CA0-934E-934D-746AD09CB72F}" presName="composite" presStyleCnt="0"/>
      <dgm:spPr/>
    </dgm:pt>
    <dgm:pt modelId="{8676F65D-D578-3E49-B75E-55056E0EA8E8}" type="pres">
      <dgm:prSet presAssocID="{7EC2A564-3CA0-934E-934D-746AD09CB72F}" presName="parentText" presStyleLbl="alignNode1" presStyleIdx="0" presStyleCnt="3">
        <dgm:presLayoutVars>
          <dgm:chMax val="1"/>
          <dgm:bulletEnabled val="1"/>
        </dgm:presLayoutVars>
      </dgm:prSet>
      <dgm:spPr/>
    </dgm:pt>
    <dgm:pt modelId="{8F888D8C-B3B2-A84C-96C4-B897C81B3E6F}" type="pres">
      <dgm:prSet presAssocID="{7EC2A564-3CA0-934E-934D-746AD09CB72F}" presName="descendantText" presStyleLbl="alignAcc1" presStyleIdx="0" presStyleCnt="3">
        <dgm:presLayoutVars>
          <dgm:bulletEnabled val="1"/>
        </dgm:presLayoutVars>
      </dgm:prSet>
      <dgm:spPr/>
    </dgm:pt>
    <dgm:pt modelId="{F1C29D93-DD6C-C243-939A-E3DDC6E4D2B5}" type="pres">
      <dgm:prSet presAssocID="{1268A8B3-8F8B-2548-964F-F409328E975D}" presName="sp" presStyleCnt="0"/>
      <dgm:spPr/>
    </dgm:pt>
    <dgm:pt modelId="{D9F9AA16-5D6F-5443-A859-4BBF38138214}" type="pres">
      <dgm:prSet presAssocID="{040B5B4E-EE71-7848-9033-6F4AEA55D4F0}" presName="composite" presStyleCnt="0"/>
      <dgm:spPr/>
    </dgm:pt>
    <dgm:pt modelId="{00D7A9C7-5216-454C-A784-882C3F75B8D3}" type="pres">
      <dgm:prSet presAssocID="{040B5B4E-EE71-7848-9033-6F4AEA55D4F0}" presName="parentText" presStyleLbl="alignNode1" presStyleIdx="1" presStyleCnt="3">
        <dgm:presLayoutVars>
          <dgm:chMax val="1"/>
          <dgm:bulletEnabled val="1"/>
        </dgm:presLayoutVars>
      </dgm:prSet>
      <dgm:spPr/>
    </dgm:pt>
    <dgm:pt modelId="{D95ED613-F464-F646-AFD0-DC32065CA1AB}" type="pres">
      <dgm:prSet presAssocID="{040B5B4E-EE71-7848-9033-6F4AEA55D4F0}" presName="descendantText" presStyleLbl="alignAcc1" presStyleIdx="1" presStyleCnt="3">
        <dgm:presLayoutVars>
          <dgm:bulletEnabled val="1"/>
        </dgm:presLayoutVars>
      </dgm:prSet>
      <dgm:spPr/>
    </dgm:pt>
    <dgm:pt modelId="{670BB40E-EAA0-6742-92DB-F65243EB745F}" type="pres">
      <dgm:prSet presAssocID="{E824FF93-7D37-FE4D-977C-2575781853A7}" presName="sp" presStyleCnt="0"/>
      <dgm:spPr/>
    </dgm:pt>
    <dgm:pt modelId="{7D03F73A-0AFE-E743-A902-7C428CBB4CE8}" type="pres">
      <dgm:prSet presAssocID="{6E0C3F00-B686-BB4C-B806-823109F234AB}" presName="composite" presStyleCnt="0"/>
      <dgm:spPr/>
    </dgm:pt>
    <dgm:pt modelId="{9DC795DA-5856-BF44-946D-DACF6BCB9E34}" type="pres">
      <dgm:prSet presAssocID="{6E0C3F00-B686-BB4C-B806-823109F234AB}" presName="parentText" presStyleLbl="alignNode1" presStyleIdx="2" presStyleCnt="3">
        <dgm:presLayoutVars>
          <dgm:chMax val="1"/>
          <dgm:bulletEnabled val="1"/>
        </dgm:presLayoutVars>
      </dgm:prSet>
      <dgm:spPr/>
    </dgm:pt>
    <dgm:pt modelId="{66B11CE1-37E9-3A48-8FAE-B91888D50231}" type="pres">
      <dgm:prSet presAssocID="{6E0C3F00-B686-BB4C-B806-823109F234AB}" presName="descendantText" presStyleLbl="alignAcc1" presStyleIdx="2" presStyleCnt="3">
        <dgm:presLayoutVars>
          <dgm:bulletEnabled val="1"/>
        </dgm:presLayoutVars>
      </dgm:prSet>
      <dgm:spPr/>
    </dgm:pt>
  </dgm:ptLst>
  <dgm:cxnLst>
    <dgm:cxn modelId="{03F1E611-BF62-B64E-AA15-4DF2036B493D}" type="presOf" srcId="{2E4652B0-4069-1D4C-87FC-C6F025D621B3}" destId="{66B11CE1-37E9-3A48-8FAE-B91888D50231}" srcOrd="0" destOrd="0" presId="urn:microsoft.com/office/officeart/2005/8/layout/chevron2"/>
    <dgm:cxn modelId="{195C7C1C-ECC3-8944-9219-F1109D68C258}" srcId="{E61D08AF-D297-9144-B247-34E93686EBD6}" destId="{040B5B4E-EE71-7848-9033-6F4AEA55D4F0}" srcOrd="1" destOrd="0" parTransId="{00BD0488-453B-8642-B49F-2D7313363760}" sibTransId="{E824FF93-7D37-FE4D-977C-2575781853A7}"/>
    <dgm:cxn modelId="{9FE63C38-C500-204A-9536-C157D247FD8A}" type="presOf" srcId="{E61D08AF-D297-9144-B247-34E93686EBD6}" destId="{91755041-8219-BE4A-AED8-6C24BD4C4446}" srcOrd="0" destOrd="0" presId="urn:microsoft.com/office/officeart/2005/8/layout/chevron2"/>
    <dgm:cxn modelId="{D2F2203B-7291-6C4E-ADB5-F9FD5E08D3F2}" srcId="{E61D08AF-D297-9144-B247-34E93686EBD6}" destId="{7EC2A564-3CA0-934E-934D-746AD09CB72F}" srcOrd="0" destOrd="0" parTransId="{3EC685BC-3C93-7347-9C2B-23D69CC37238}" sibTransId="{1268A8B3-8F8B-2548-964F-F409328E975D}"/>
    <dgm:cxn modelId="{CD623A9A-7D78-304C-8577-9FD68ACBAD9E}" srcId="{6E0C3F00-B686-BB4C-B806-823109F234AB}" destId="{2E4652B0-4069-1D4C-87FC-C6F025D621B3}" srcOrd="0" destOrd="0" parTransId="{7A3E7689-3CEC-6740-BCA8-EB4A725825D4}" sibTransId="{00B6124D-710E-AD4C-886F-88334D0C7D70}"/>
    <dgm:cxn modelId="{4A6CAD9A-9C02-7D40-A0C9-3DD815A9100B}" type="presOf" srcId="{040B5B4E-EE71-7848-9033-6F4AEA55D4F0}" destId="{00D7A9C7-5216-454C-A784-882C3F75B8D3}" srcOrd="0" destOrd="0" presId="urn:microsoft.com/office/officeart/2005/8/layout/chevron2"/>
    <dgm:cxn modelId="{694C00A1-0D95-0D46-A68A-20A61A41351B}" type="presOf" srcId="{6E0C3F00-B686-BB4C-B806-823109F234AB}" destId="{9DC795DA-5856-BF44-946D-DACF6BCB9E34}" srcOrd="0" destOrd="0" presId="urn:microsoft.com/office/officeart/2005/8/layout/chevron2"/>
    <dgm:cxn modelId="{69B241BB-C2D3-5B43-84CA-CB1CF19D2561}" srcId="{E61D08AF-D297-9144-B247-34E93686EBD6}" destId="{6E0C3F00-B686-BB4C-B806-823109F234AB}" srcOrd="2" destOrd="0" parTransId="{ADEE343A-E762-BA48-B61C-037FE082D1B1}" sibTransId="{3E110263-1B2B-FB4C-A598-47F71201D7AD}"/>
    <dgm:cxn modelId="{D11273C1-3A84-1C4A-8979-01B3F13872E6}" srcId="{7EC2A564-3CA0-934E-934D-746AD09CB72F}" destId="{D41496B8-8979-2E4F-9065-1679292AA1FB}" srcOrd="0" destOrd="0" parTransId="{04745B16-C259-2149-BA06-6FB438E3D86F}" sibTransId="{FFE57AF9-8635-F146-81D8-776AACDC6710}"/>
    <dgm:cxn modelId="{79CD96DF-DCA2-8240-AA63-9BC99DA7C607}" type="presOf" srcId="{D41496B8-8979-2E4F-9065-1679292AA1FB}" destId="{8F888D8C-B3B2-A84C-96C4-B897C81B3E6F}" srcOrd="0" destOrd="0" presId="urn:microsoft.com/office/officeart/2005/8/layout/chevron2"/>
    <dgm:cxn modelId="{19BFDAE6-6683-CF46-A457-7BB5618EA38A}" type="presOf" srcId="{7EC2A564-3CA0-934E-934D-746AD09CB72F}" destId="{8676F65D-D578-3E49-B75E-55056E0EA8E8}" srcOrd="0" destOrd="0" presId="urn:microsoft.com/office/officeart/2005/8/layout/chevron2"/>
    <dgm:cxn modelId="{D45EA9F1-54E6-114D-B5D1-7768FB6C4037}" srcId="{040B5B4E-EE71-7848-9033-6F4AEA55D4F0}" destId="{9EB66576-3026-F144-8C41-EBFDDBF704BA}" srcOrd="0" destOrd="0" parTransId="{8A5BEBAD-3B3A-494A-BCB7-FCE50B157F46}" sibTransId="{723A3738-1527-2946-A1F7-D931EA16D88A}"/>
    <dgm:cxn modelId="{8923FBFC-F2F9-7548-8B20-DEC5F445EE6B}" type="presOf" srcId="{9EB66576-3026-F144-8C41-EBFDDBF704BA}" destId="{D95ED613-F464-F646-AFD0-DC32065CA1AB}" srcOrd="0" destOrd="0" presId="urn:microsoft.com/office/officeart/2005/8/layout/chevron2"/>
    <dgm:cxn modelId="{B388BC6C-55D1-C84B-A7A0-FEB3F189AB51}" type="presParOf" srcId="{91755041-8219-BE4A-AED8-6C24BD4C4446}" destId="{3163531C-E79D-7847-9F8E-CB4AA15810B8}" srcOrd="0" destOrd="0" presId="urn:microsoft.com/office/officeart/2005/8/layout/chevron2"/>
    <dgm:cxn modelId="{F992EA4A-3105-0348-8B51-2ACCBB89F2A7}" type="presParOf" srcId="{3163531C-E79D-7847-9F8E-CB4AA15810B8}" destId="{8676F65D-D578-3E49-B75E-55056E0EA8E8}" srcOrd="0" destOrd="0" presId="urn:microsoft.com/office/officeart/2005/8/layout/chevron2"/>
    <dgm:cxn modelId="{F83D5BF1-7265-2548-8CC6-31A47DDCA86D}" type="presParOf" srcId="{3163531C-E79D-7847-9F8E-CB4AA15810B8}" destId="{8F888D8C-B3B2-A84C-96C4-B897C81B3E6F}" srcOrd="1" destOrd="0" presId="urn:microsoft.com/office/officeart/2005/8/layout/chevron2"/>
    <dgm:cxn modelId="{67EDEB8C-27C1-E54E-B259-6163D2111B17}" type="presParOf" srcId="{91755041-8219-BE4A-AED8-6C24BD4C4446}" destId="{F1C29D93-DD6C-C243-939A-E3DDC6E4D2B5}" srcOrd="1" destOrd="0" presId="urn:microsoft.com/office/officeart/2005/8/layout/chevron2"/>
    <dgm:cxn modelId="{41DCFE57-6C3A-554A-ACA1-858CE53BF74F}" type="presParOf" srcId="{91755041-8219-BE4A-AED8-6C24BD4C4446}" destId="{D9F9AA16-5D6F-5443-A859-4BBF38138214}" srcOrd="2" destOrd="0" presId="urn:microsoft.com/office/officeart/2005/8/layout/chevron2"/>
    <dgm:cxn modelId="{E0FA71F3-14FD-054A-B852-5828EA272A3C}" type="presParOf" srcId="{D9F9AA16-5D6F-5443-A859-4BBF38138214}" destId="{00D7A9C7-5216-454C-A784-882C3F75B8D3}" srcOrd="0" destOrd="0" presId="urn:microsoft.com/office/officeart/2005/8/layout/chevron2"/>
    <dgm:cxn modelId="{24C82F2B-37A4-094E-899F-77501A542A08}" type="presParOf" srcId="{D9F9AA16-5D6F-5443-A859-4BBF38138214}" destId="{D95ED613-F464-F646-AFD0-DC32065CA1AB}" srcOrd="1" destOrd="0" presId="urn:microsoft.com/office/officeart/2005/8/layout/chevron2"/>
    <dgm:cxn modelId="{9448F5A8-5D43-2F45-925E-0D4F05B30235}" type="presParOf" srcId="{91755041-8219-BE4A-AED8-6C24BD4C4446}" destId="{670BB40E-EAA0-6742-92DB-F65243EB745F}" srcOrd="3" destOrd="0" presId="urn:microsoft.com/office/officeart/2005/8/layout/chevron2"/>
    <dgm:cxn modelId="{AE6F900D-B295-3A49-9A24-8F111B442DA1}" type="presParOf" srcId="{91755041-8219-BE4A-AED8-6C24BD4C4446}" destId="{7D03F73A-0AFE-E743-A902-7C428CBB4CE8}" srcOrd="4" destOrd="0" presId="urn:microsoft.com/office/officeart/2005/8/layout/chevron2"/>
    <dgm:cxn modelId="{CC7BB681-9148-124C-83CB-D9E4E3D7CD4C}" type="presParOf" srcId="{7D03F73A-0AFE-E743-A902-7C428CBB4CE8}" destId="{9DC795DA-5856-BF44-946D-DACF6BCB9E34}" srcOrd="0" destOrd="0" presId="urn:microsoft.com/office/officeart/2005/8/layout/chevron2"/>
    <dgm:cxn modelId="{BDF6F6C2-1ABB-B04E-BA58-E87FD72CB989}" type="presParOf" srcId="{7D03F73A-0AFE-E743-A902-7C428CBB4CE8}" destId="{66B11CE1-37E9-3A48-8FAE-B91888D5023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9082EC-89BD-2940-BDBA-E9A6F81A2C76}" type="doc">
      <dgm:prSet loTypeId="urn:microsoft.com/office/officeart/2005/8/layout/cycle3" loCatId="process" qsTypeId="urn:microsoft.com/office/officeart/2005/8/quickstyle/simple1" qsCatId="simple" csTypeId="urn:microsoft.com/office/officeart/2005/8/colors/accent2_2" csCatId="accent2" phldr="1"/>
      <dgm:spPr/>
      <dgm:t>
        <a:bodyPr/>
        <a:lstStyle/>
        <a:p>
          <a:endParaRPr lang="en-US"/>
        </a:p>
      </dgm:t>
    </dgm:pt>
    <dgm:pt modelId="{60427455-7926-A24F-A153-CF22971A4F22}">
      <dgm:prSet phldrT="[Text]"/>
      <dgm:spPr/>
      <dgm:t>
        <a:bodyPr/>
        <a:lstStyle/>
        <a:p>
          <a:pPr rtl="0"/>
          <a:r>
            <a:rPr lang="en-US" dirty="0"/>
            <a:t>Precontemplation</a:t>
          </a:r>
        </a:p>
      </dgm:t>
    </dgm:pt>
    <dgm:pt modelId="{6DBCBA36-A89B-6E49-8FF0-7D84ABA71A4C}" type="parTrans" cxnId="{A809645D-2F59-8244-8F8A-18425B53F117}">
      <dgm:prSet/>
      <dgm:spPr/>
      <dgm:t>
        <a:bodyPr/>
        <a:lstStyle/>
        <a:p>
          <a:endParaRPr lang="en-US"/>
        </a:p>
      </dgm:t>
    </dgm:pt>
    <dgm:pt modelId="{AA8FD210-4E69-5743-82BD-CE77A30B3146}" type="sibTrans" cxnId="{A809645D-2F59-8244-8F8A-18425B53F117}">
      <dgm:prSet/>
      <dgm:spPr/>
      <dgm:t>
        <a:bodyPr/>
        <a:lstStyle/>
        <a:p>
          <a:endParaRPr lang="en-US"/>
        </a:p>
      </dgm:t>
    </dgm:pt>
    <dgm:pt modelId="{3DDE03B2-3D4C-C04B-AE79-01A2E325D386}">
      <dgm:prSet phldrT="[Text]"/>
      <dgm:spPr/>
      <dgm:t>
        <a:bodyPr/>
        <a:lstStyle/>
        <a:p>
          <a:r>
            <a:rPr lang="en-US" dirty="0"/>
            <a:t>Contemplation</a:t>
          </a:r>
        </a:p>
      </dgm:t>
    </dgm:pt>
    <dgm:pt modelId="{9F0E56CB-E931-8F45-A1BF-5F2CC7AFB637}" type="parTrans" cxnId="{044B2FDD-2D14-C24E-B842-8C5654624817}">
      <dgm:prSet/>
      <dgm:spPr/>
      <dgm:t>
        <a:bodyPr/>
        <a:lstStyle/>
        <a:p>
          <a:endParaRPr lang="en-US"/>
        </a:p>
      </dgm:t>
    </dgm:pt>
    <dgm:pt modelId="{E4EA188A-F70C-354A-A245-3ACE980CEFFE}" type="sibTrans" cxnId="{044B2FDD-2D14-C24E-B842-8C5654624817}">
      <dgm:prSet/>
      <dgm:spPr/>
      <dgm:t>
        <a:bodyPr/>
        <a:lstStyle/>
        <a:p>
          <a:endParaRPr lang="en-US"/>
        </a:p>
      </dgm:t>
    </dgm:pt>
    <dgm:pt modelId="{CD768AA8-1432-F34F-A2CB-8B55934B5F13}">
      <dgm:prSet phldrT="[Text]"/>
      <dgm:spPr/>
      <dgm:t>
        <a:bodyPr/>
        <a:lstStyle/>
        <a:p>
          <a:r>
            <a:rPr lang="en-US" dirty="0"/>
            <a:t>Preparation</a:t>
          </a:r>
        </a:p>
      </dgm:t>
    </dgm:pt>
    <dgm:pt modelId="{D9C0AD6E-DA77-684A-8FE4-D15851FBAA2A}" type="parTrans" cxnId="{FCB53565-DC75-E34E-872B-13D6A944DD5E}">
      <dgm:prSet/>
      <dgm:spPr/>
      <dgm:t>
        <a:bodyPr/>
        <a:lstStyle/>
        <a:p>
          <a:endParaRPr lang="en-US"/>
        </a:p>
      </dgm:t>
    </dgm:pt>
    <dgm:pt modelId="{805B993D-1C4E-BF4D-8016-D89B6A39EA8C}" type="sibTrans" cxnId="{FCB53565-DC75-E34E-872B-13D6A944DD5E}">
      <dgm:prSet/>
      <dgm:spPr/>
      <dgm:t>
        <a:bodyPr/>
        <a:lstStyle/>
        <a:p>
          <a:endParaRPr lang="en-US"/>
        </a:p>
      </dgm:t>
    </dgm:pt>
    <dgm:pt modelId="{16779CEC-2C73-2E48-8E80-D6036F152F48}">
      <dgm:prSet phldrT="[Text]"/>
      <dgm:spPr/>
      <dgm:t>
        <a:bodyPr/>
        <a:lstStyle/>
        <a:p>
          <a:r>
            <a:rPr lang="en-US" dirty="0"/>
            <a:t>Action</a:t>
          </a:r>
        </a:p>
      </dgm:t>
    </dgm:pt>
    <dgm:pt modelId="{1AEDBB9B-17AC-494E-950A-A5E2DEC92218}" type="parTrans" cxnId="{61D01FCD-3FC5-A245-934F-4BFC9E796BB9}">
      <dgm:prSet/>
      <dgm:spPr/>
      <dgm:t>
        <a:bodyPr/>
        <a:lstStyle/>
        <a:p>
          <a:endParaRPr lang="en-US"/>
        </a:p>
      </dgm:t>
    </dgm:pt>
    <dgm:pt modelId="{4E650C99-1B00-3744-8C78-B7C0B680DBE3}" type="sibTrans" cxnId="{61D01FCD-3FC5-A245-934F-4BFC9E796BB9}">
      <dgm:prSet/>
      <dgm:spPr/>
      <dgm:t>
        <a:bodyPr/>
        <a:lstStyle/>
        <a:p>
          <a:endParaRPr lang="en-US"/>
        </a:p>
      </dgm:t>
    </dgm:pt>
    <dgm:pt modelId="{6947BA15-35E1-DB40-BBD6-1F0590A1D652}">
      <dgm:prSet phldrT="[Text]"/>
      <dgm:spPr/>
      <dgm:t>
        <a:bodyPr/>
        <a:lstStyle/>
        <a:p>
          <a:r>
            <a:rPr lang="en-US" dirty="0"/>
            <a:t>Maintenance</a:t>
          </a:r>
        </a:p>
      </dgm:t>
    </dgm:pt>
    <dgm:pt modelId="{6287C7D2-E37E-6C4E-8F89-98F8EEEB788B}" type="parTrans" cxnId="{F6EA7D9B-90B6-7B48-9C2F-65719305603C}">
      <dgm:prSet/>
      <dgm:spPr/>
      <dgm:t>
        <a:bodyPr/>
        <a:lstStyle/>
        <a:p>
          <a:endParaRPr lang="en-US"/>
        </a:p>
      </dgm:t>
    </dgm:pt>
    <dgm:pt modelId="{E68AA0D4-06CC-9143-8A6D-224C389D8F91}" type="sibTrans" cxnId="{F6EA7D9B-90B6-7B48-9C2F-65719305603C}">
      <dgm:prSet/>
      <dgm:spPr/>
      <dgm:t>
        <a:bodyPr/>
        <a:lstStyle/>
        <a:p>
          <a:endParaRPr lang="en-US"/>
        </a:p>
      </dgm:t>
    </dgm:pt>
    <dgm:pt modelId="{00DB6296-4411-4B4E-911F-A74D1F0C71EA}" type="pres">
      <dgm:prSet presAssocID="{029082EC-89BD-2940-BDBA-E9A6F81A2C76}" presName="Name0" presStyleCnt="0">
        <dgm:presLayoutVars>
          <dgm:dir/>
          <dgm:resizeHandles val="exact"/>
        </dgm:presLayoutVars>
      </dgm:prSet>
      <dgm:spPr/>
    </dgm:pt>
    <dgm:pt modelId="{BE69EAE0-625B-2248-ABD5-6FF3739EAC90}" type="pres">
      <dgm:prSet presAssocID="{029082EC-89BD-2940-BDBA-E9A6F81A2C76}" presName="cycle" presStyleCnt="0"/>
      <dgm:spPr/>
    </dgm:pt>
    <dgm:pt modelId="{71B60A85-4103-0542-B911-25CA54D0B1EB}" type="pres">
      <dgm:prSet presAssocID="{60427455-7926-A24F-A153-CF22971A4F22}" presName="nodeFirstNode" presStyleLbl="node1" presStyleIdx="0" presStyleCnt="5">
        <dgm:presLayoutVars>
          <dgm:bulletEnabled val="1"/>
        </dgm:presLayoutVars>
      </dgm:prSet>
      <dgm:spPr/>
    </dgm:pt>
    <dgm:pt modelId="{CF56078F-5708-AC4C-BDDF-CE8CDC251649}" type="pres">
      <dgm:prSet presAssocID="{AA8FD210-4E69-5743-82BD-CE77A30B3146}" presName="sibTransFirstNode" presStyleLbl="bgShp" presStyleIdx="0" presStyleCnt="1"/>
      <dgm:spPr/>
    </dgm:pt>
    <dgm:pt modelId="{FF918D67-A395-874D-85DC-DE936256A463}" type="pres">
      <dgm:prSet presAssocID="{3DDE03B2-3D4C-C04B-AE79-01A2E325D386}" presName="nodeFollowingNodes" presStyleLbl="node1" presStyleIdx="1" presStyleCnt="5">
        <dgm:presLayoutVars>
          <dgm:bulletEnabled val="1"/>
        </dgm:presLayoutVars>
      </dgm:prSet>
      <dgm:spPr/>
    </dgm:pt>
    <dgm:pt modelId="{12D7B041-7028-1B45-8C96-17C9004EBD6A}" type="pres">
      <dgm:prSet presAssocID="{CD768AA8-1432-F34F-A2CB-8B55934B5F13}" presName="nodeFollowingNodes" presStyleLbl="node1" presStyleIdx="2" presStyleCnt="5">
        <dgm:presLayoutVars>
          <dgm:bulletEnabled val="1"/>
        </dgm:presLayoutVars>
      </dgm:prSet>
      <dgm:spPr/>
    </dgm:pt>
    <dgm:pt modelId="{15F08FFA-B9A7-8A4A-8272-A64BB6ED7061}" type="pres">
      <dgm:prSet presAssocID="{16779CEC-2C73-2E48-8E80-D6036F152F48}" presName="nodeFollowingNodes" presStyleLbl="node1" presStyleIdx="3" presStyleCnt="5">
        <dgm:presLayoutVars>
          <dgm:bulletEnabled val="1"/>
        </dgm:presLayoutVars>
      </dgm:prSet>
      <dgm:spPr/>
    </dgm:pt>
    <dgm:pt modelId="{15CE14B2-F62C-5941-8EB1-FD56B3ACCBD7}" type="pres">
      <dgm:prSet presAssocID="{6947BA15-35E1-DB40-BBD6-1F0590A1D652}" presName="nodeFollowingNodes" presStyleLbl="node1" presStyleIdx="4" presStyleCnt="5">
        <dgm:presLayoutVars>
          <dgm:bulletEnabled val="1"/>
        </dgm:presLayoutVars>
      </dgm:prSet>
      <dgm:spPr/>
    </dgm:pt>
  </dgm:ptLst>
  <dgm:cxnLst>
    <dgm:cxn modelId="{A44F0D0B-EF1E-6042-B511-F39910016A5D}" type="presOf" srcId="{60427455-7926-A24F-A153-CF22971A4F22}" destId="{71B60A85-4103-0542-B911-25CA54D0B1EB}" srcOrd="0" destOrd="0" presId="urn:microsoft.com/office/officeart/2005/8/layout/cycle3"/>
    <dgm:cxn modelId="{252CD60D-FD95-DF4F-B461-45AE8F8D95EB}" type="presOf" srcId="{029082EC-89BD-2940-BDBA-E9A6F81A2C76}" destId="{00DB6296-4411-4B4E-911F-A74D1F0C71EA}" srcOrd="0" destOrd="0" presId="urn:microsoft.com/office/officeart/2005/8/layout/cycle3"/>
    <dgm:cxn modelId="{07DBC817-5EEC-3D49-9CA9-3BC549788B0A}" type="presOf" srcId="{16779CEC-2C73-2E48-8E80-D6036F152F48}" destId="{15F08FFA-B9A7-8A4A-8272-A64BB6ED7061}" srcOrd="0" destOrd="0" presId="urn:microsoft.com/office/officeart/2005/8/layout/cycle3"/>
    <dgm:cxn modelId="{CAC8D836-1A3A-1149-BFE2-F5F7631E3FB7}" type="presOf" srcId="{6947BA15-35E1-DB40-BBD6-1F0590A1D652}" destId="{15CE14B2-F62C-5941-8EB1-FD56B3ACCBD7}" srcOrd="0" destOrd="0" presId="urn:microsoft.com/office/officeart/2005/8/layout/cycle3"/>
    <dgm:cxn modelId="{A809645D-2F59-8244-8F8A-18425B53F117}" srcId="{029082EC-89BD-2940-BDBA-E9A6F81A2C76}" destId="{60427455-7926-A24F-A153-CF22971A4F22}" srcOrd="0" destOrd="0" parTransId="{6DBCBA36-A89B-6E49-8FF0-7D84ABA71A4C}" sibTransId="{AA8FD210-4E69-5743-82BD-CE77A30B3146}"/>
    <dgm:cxn modelId="{FCB53565-DC75-E34E-872B-13D6A944DD5E}" srcId="{029082EC-89BD-2940-BDBA-E9A6F81A2C76}" destId="{CD768AA8-1432-F34F-A2CB-8B55934B5F13}" srcOrd="2" destOrd="0" parTransId="{D9C0AD6E-DA77-684A-8FE4-D15851FBAA2A}" sibTransId="{805B993D-1C4E-BF4D-8016-D89B6A39EA8C}"/>
    <dgm:cxn modelId="{077A2883-58AF-0C47-9411-75E4A11C2859}" type="presOf" srcId="{CD768AA8-1432-F34F-A2CB-8B55934B5F13}" destId="{12D7B041-7028-1B45-8C96-17C9004EBD6A}" srcOrd="0" destOrd="0" presId="urn:microsoft.com/office/officeart/2005/8/layout/cycle3"/>
    <dgm:cxn modelId="{F6EA7D9B-90B6-7B48-9C2F-65719305603C}" srcId="{029082EC-89BD-2940-BDBA-E9A6F81A2C76}" destId="{6947BA15-35E1-DB40-BBD6-1F0590A1D652}" srcOrd="4" destOrd="0" parTransId="{6287C7D2-E37E-6C4E-8F89-98F8EEEB788B}" sibTransId="{E68AA0D4-06CC-9143-8A6D-224C389D8F91}"/>
    <dgm:cxn modelId="{C128C4BF-C984-924E-91C3-38717A73BE5A}" type="presOf" srcId="{AA8FD210-4E69-5743-82BD-CE77A30B3146}" destId="{CF56078F-5708-AC4C-BDDF-CE8CDC251649}" srcOrd="0" destOrd="0" presId="urn:microsoft.com/office/officeart/2005/8/layout/cycle3"/>
    <dgm:cxn modelId="{9FE1ACCB-A1C9-F345-8FB4-C406807E1339}" type="presOf" srcId="{3DDE03B2-3D4C-C04B-AE79-01A2E325D386}" destId="{FF918D67-A395-874D-85DC-DE936256A463}" srcOrd="0" destOrd="0" presId="urn:microsoft.com/office/officeart/2005/8/layout/cycle3"/>
    <dgm:cxn modelId="{61D01FCD-3FC5-A245-934F-4BFC9E796BB9}" srcId="{029082EC-89BD-2940-BDBA-E9A6F81A2C76}" destId="{16779CEC-2C73-2E48-8E80-D6036F152F48}" srcOrd="3" destOrd="0" parTransId="{1AEDBB9B-17AC-494E-950A-A5E2DEC92218}" sibTransId="{4E650C99-1B00-3744-8C78-B7C0B680DBE3}"/>
    <dgm:cxn modelId="{044B2FDD-2D14-C24E-B842-8C5654624817}" srcId="{029082EC-89BD-2940-BDBA-E9A6F81A2C76}" destId="{3DDE03B2-3D4C-C04B-AE79-01A2E325D386}" srcOrd="1" destOrd="0" parTransId="{9F0E56CB-E931-8F45-A1BF-5F2CC7AFB637}" sibTransId="{E4EA188A-F70C-354A-A245-3ACE980CEFFE}"/>
    <dgm:cxn modelId="{355A0CF3-BEC2-9B44-984D-EB991B67EAC9}" type="presParOf" srcId="{00DB6296-4411-4B4E-911F-A74D1F0C71EA}" destId="{BE69EAE0-625B-2248-ABD5-6FF3739EAC90}" srcOrd="0" destOrd="0" presId="urn:microsoft.com/office/officeart/2005/8/layout/cycle3"/>
    <dgm:cxn modelId="{CB78A71C-27B6-8441-ADB9-5FA79D2854B8}" type="presParOf" srcId="{BE69EAE0-625B-2248-ABD5-6FF3739EAC90}" destId="{71B60A85-4103-0542-B911-25CA54D0B1EB}" srcOrd="0" destOrd="0" presId="urn:microsoft.com/office/officeart/2005/8/layout/cycle3"/>
    <dgm:cxn modelId="{7571BBBA-0453-AA4B-A624-2FA2CBC38236}" type="presParOf" srcId="{BE69EAE0-625B-2248-ABD5-6FF3739EAC90}" destId="{CF56078F-5708-AC4C-BDDF-CE8CDC251649}" srcOrd="1" destOrd="0" presId="urn:microsoft.com/office/officeart/2005/8/layout/cycle3"/>
    <dgm:cxn modelId="{4E714AA0-464C-CE4F-BCA9-8E38A1BF9E74}" type="presParOf" srcId="{BE69EAE0-625B-2248-ABD5-6FF3739EAC90}" destId="{FF918D67-A395-874D-85DC-DE936256A463}" srcOrd="2" destOrd="0" presId="urn:microsoft.com/office/officeart/2005/8/layout/cycle3"/>
    <dgm:cxn modelId="{51BA649F-F323-2048-AF1E-B1E13A8CE50B}" type="presParOf" srcId="{BE69EAE0-625B-2248-ABD5-6FF3739EAC90}" destId="{12D7B041-7028-1B45-8C96-17C9004EBD6A}" srcOrd="3" destOrd="0" presId="urn:microsoft.com/office/officeart/2005/8/layout/cycle3"/>
    <dgm:cxn modelId="{C8369FE9-5DFE-834F-89F0-ACEE3E16912F}" type="presParOf" srcId="{BE69EAE0-625B-2248-ABD5-6FF3739EAC90}" destId="{15F08FFA-B9A7-8A4A-8272-A64BB6ED7061}" srcOrd="4" destOrd="0" presId="urn:microsoft.com/office/officeart/2005/8/layout/cycle3"/>
    <dgm:cxn modelId="{F1A1612F-B78C-1146-90D5-ACFFCB8E4637}" type="presParOf" srcId="{BE69EAE0-625B-2248-ABD5-6FF3739EAC90}" destId="{15CE14B2-F62C-5941-8EB1-FD56B3ACCBD7}"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BD036C-2635-C740-8308-9A5C940D8AA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B0714D58-1D11-0B4F-AA8F-07D3AE12A04C}">
      <dgm:prSet phldrT="[Text]"/>
      <dgm:spPr/>
      <dgm:t>
        <a:bodyPr/>
        <a:lstStyle/>
        <a:p>
          <a:r>
            <a:rPr lang="en-US" dirty="0"/>
            <a:t>Auditory</a:t>
          </a:r>
        </a:p>
      </dgm:t>
    </dgm:pt>
    <dgm:pt modelId="{CE50A731-5580-3B46-9DB2-4A17FC13E106}" type="parTrans" cxnId="{9E45A7A6-5650-6B45-AA43-A49C033C9F3E}">
      <dgm:prSet/>
      <dgm:spPr/>
      <dgm:t>
        <a:bodyPr/>
        <a:lstStyle/>
        <a:p>
          <a:endParaRPr lang="en-US"/>
        </a:p>
      </dgm:t>
    </dgm:pt>
    <dgm:pt modelId="{B1357922-6080-874B-B9A0-D40CF6996492}" type="sibTrans" cxnId="{9E45A7A6-5650-6B45-AA43-A49C033C9F3E}">
      <dgm:prSet/>
      <dgm:spPr/>
      <dgm:t>
        <a:bodyPr/>
        <a:lstStyle/>
        <a:p>
          <a:endParaRPr lang="en-US"/>
        </a:p>
      </dgm:t>
    </dgm:pt>
    <dgm:pt modelId="{E6DDDA41-8BD1-1549-8630-237ED8DF2B86}">
      <dgm:prSet phldrT="[Text]"/>
      <dgm:spPr/>
      <dgm:t>
        <a:bodyPr/>
        <a:lstStyle/>
        <a:p>
          <a:r>
            <a:rPr lang="en-US" dirty="0"/>
            <a:t>Visual</a:t>
          </a:r>
        </a:p>
      </dgm:t>
    </dgm:pt>
    <dgm:pt modelId="{3A00F654-3147-A041-A6D0-801CFFBE33C0}" type="parTrans" cxnId="{D6B59B7F-6F18-7A43-809A-FA2897D284B2}">
      <dgm:prSet/>
      <dgm:spPr/>
      <dgm:t>
        <a:bodyPr/>
        <a:lstStyle/>
        <a:p>
          <a:endParaRPr lang="en-US"/>
        </a:p>
      </dgm:t>
    </dgm:pt>
    <dgm:pt modelId="{16453CF9-AD3F-6E4E-B1E0-31F0EADA97CA}" type="sibTrans" cxnId="{D6B59B7F-6F18-7A43-809A-FA2897D284B2}">
      <dgm:prSet/>
      <dgm:spPr/>
      <dgm:t>
        <a:bodyPr/>
        <a:lstStyle/>
        <a:p>
          <a:endParaRPr lang="en-US"/>
        </a:p>
      </dgm:t>
    </dgm:pt>
    <dgm:pt modelId="{B7DC9129-05A0-4449-BD95-A9319463BB3A}">
      <dgm:prSet phldrT="[Text]"/>
      <dgm:spPr>
        <a:blipFill rotWithShape="0">
          <a:blip xmlns:r="http://schemas.openxmlformats.org/officeDocument/2006/relationships" r:embed="rId1"/>
          <a:srcRect/>
          <a:stretch>
            <a:fillRect l="-12000" r="-12000"/>
          </a:stretch>
        </a:blipFill>
      </dgm:spPr>
      <dgm:t>
        <a:bodyPr/>
        <a:lstStyle/>
        <a:p>
          <a:pPr rtl="0"/>
          <a:r>
            <a:rPr lang="en-US" dirty="0"/>
            <a:t> </a:t>
          </a:r>
        </a:p>
      </dgm:t>
    </dgm:pt>
    <dgm:pt modelId="{778B61FD-27D8-8642-8EDC-97420E4F828E}" type="parTrans" cxnId="{E097E122-EA7F-8647-BADE-6FD0A47E6E15}">
      <dgm:prSet/>
      <dgm:spPr/>
      <dgm:t>
        <a:bodyPr/>
        <a:lstStyle/>
        <a:p>
          <a:endParaRPr lang="en-US"/>
        </a:p>
      </dgm:t>
    </dgm:pt>
    <dgm:pt modelId="{36D8E33C-26EC-D54B-A5F7-1753078DB36E}" type="sibTrans" cxnId="{E097E122-EA7F-8647-BADE-6FD0A47E6E15}">
      <dgm:prSet/>
      <dgm:spPr/>
      <dgm:t>
        <a:bodyPr/>
        <a:lstStyle/>
        <a:p>
          <a:endParaRPr lang="en-US"/>
        </a:p>
      </dgm:t>
    </dgm:pt>
    <dgm:pt modelId="{160F831B-3092-A04B-8D63-E454E269D14A}">
      <dgm:prSet/>
      <dgm:spPr/>
      <dgm:t>
        <a:bodyPr/>
        <a:lstStyle/>
        <a:p>
          <a:r>
            <a:rPr lang="en-US" dirty="0"/>
            <a:t>Tactile</a:t>
          </a:r>
        </a:p>
      </dgm:t>
    </dgm:pt>
    <dgm:pt modelId="{6D3683EA-8813-1641-8156-643D69DC7559}" type="parTrans" cxnId="{770872A7-45E1-004F-AD9D-CB50CC28597D}">
      <dgm:prSet/>
      <dgm:spPr/>
      <dgm:t>
        <a:bodyPr/>
        <a:lstStyle/>
        <a:p>
          <a:endParaRPr lang="en-US"/>
        </a:p>
      </dgm:t>
    </dgm:pt>
    <dgm:pt modelId="{B9C3C862-D012-E340-B988-6F9178417E0F}" type="sibTrans" cxnId="{770872A7-45E1-004F-AD9D-CB50CC28597D}">
      <dgm:prSet/>
      <dgm:spPr/>
      <dgm:t>
        <a:bodyPr/>
        <a:lstStyle/>
        <a:p>
          <a:endParaRPr lang="en-US"/>
        </a:p>
      </dgm:t>
    </dgm:pt>
    <dgm:pt modelId="{8F9D50FC-4A94-A145-9DE0-ED500C96264B}">
      <dgm:prSet phldrT="[Text]"/>
      <dgm:spPr>
        <a:blipFill rotWithShape="0">
          <a:blip xmlns:r="http://schemas.openxmlformats.org/officeDocument/2006/relationships" r:embed="rId2"/>
          <a:srcRect/>
          <a:stretch>
            <a:fillRect t="-13000" b="-13000"/>
          </a:stretch>
        </a:blipFill>
      </dgm:spPr>
      <dgm:t>
        <a:bodyPr/>
        <a:lstStyle/>
        <a:p>
          <a:pPr rtl="0"/>
          <a:r>
            <a:rPr lang="en-US" dirty="0"/>
            <a:t> </a:t>
          </a:r>
        </a:p>
      </dgm:t>
    </dgm:pt>
    <dgm:pt modelId="{47DD03D2-C260-1E41-ABB9-C98B91DD95AE}" type="sibTrans" cxnId="{0DA3FEDF-1EED-AF40-ADA5-AB283EAA1253}">
      <dgm:prSet/>
      <dgm:spPr/>
      <dgm:t>
        <a:bodyPr/>
        <a:lstStyle/>
        <a:p>
          <a:endParaRPr lang="en-US"/>
        </a:p>
      </dgm:t>
    </dgm:pt>
    <dgm:pt modelId="{2A1BFE0E-ABB7-5D40-BDC8-70B5BF3EDD98}" type="parTrans" cxnId="{0DA3FEDF-1EED-AF40-ADA5-AB283EAA1253}">
      <dgm:prSet/>
      <dgm:spPr/>
      <dgm:t>
        <a:bodyPr/>
        <a:lstStyle/>
        <a:p>
          <a:endParaRPr lang="en-US"/>
        </a:p>
      </dgm:t>
    </dgm:pt>
    <dgm:pt modelId="{ACD028C6-61BA-0A49-ABD7-64385B4D34E1}">
      <dgm:prSet/>
      <dgm:spPr>
        <a:blipFill rotWithShape="0">
          <a:blip xmlns:r="http://schemas.openxmlformats.org/officeDocument/2006/relationships" r:embed="rId3"/>
          <a:srcRect/>
          <a:stretch>
            <a:fillRect l="-33000" r="-33000"/>
          </a:stretch>
        </a:blipFill>
      </dgm:spPr>
      <dgm:t>
        <a:bodyPr/>
        <a:lstStyle/>
        <a:p>
          <a:r>
            <a:rPr lang="en-US" dirty="0"/>
            <a:t> </a:t>
          </a:r>
        </a:p>
      </dgm:t>
    </dgm:pt>
    <dgm:pt modelId="{7845B53A-22A6-8E42-A968-D76F214F44AF}" type="parTrans" cxnId="{CB525954-0ED7-624B-9902-98BB66F29D0C}">
      <dgm:prSet/>
      <dgm:spPr/>
      <dgm:t>
        <a:bodyPr/>
        <a:lstStyle/>
        <a:p>
          <a:endParaRPr lang="en-US"/>
        </a:p>
      </dgm:t>
    </dgm:pt>
    <dgm:pt modelId="{3F310F0E-3F87-014A-95B3-B3D2808F6C8C}" type="sibTrans" cxnId="{CB525954-0ED7-624B-9902-98BB66F29D0C}">
      <dgm:prSet/>
      <dgm:spPr/>
      <dgm:t>
        <a:bodyPr/>
        <a:lstStyle/>
        <a:p>
          <a:endParaRPr lang="en-US"/>
        </a:p>
      </dgm:t>
    </dgm:pt>
    <dgm:pt modelId="{23040C43-A18E-B947-8272-F6AA81FC2B63}" type="pres">
      <dgm:prSet presAssocID="{A3BD036C-2635-C740-8308-9A5C940D8AAA}" presName="Name0" presStyleCnt="0">
        <dgm:presLayoutVars>
          <dgm:dir/>
          <dgm:animLvl val="lvl"/>
          <dgm:resizeHandles val="exact"/>
        </dgm:presLayoutVars>
      </dgm:prSet>
      <dgm:spPr/>
    </dgm:pt>
    <dgm:pt modelId="{37D17173-AB47-C34C-B392-74AA41659DA6}" type="pres">
      <dgm:prSet presAssocID="{B0714D58-1D11-0B4F-AA8F-07D3AE12A04C}" presName="composite" presStyleCnt="0"/>
      <dgm:spPr/>
    </dgm:pt>
    <dgm:pt modelId="{F9AC5DD0-750D-EB46-9718-71059661FA00}" type="pres">
      <dgm:prSet presAssocID="{B0714D58-1D11-0B4F-AA8F-07D3AE12A04C}" presName="parTx" presStyleLbl="alignNode1" presStyleIdx="0" presStyleCnt="3">
        <dgm:presLayoutVars>
          <dgm:chMax val="0"/>
          <dgm:chPref val="0"/>
          <dgm:bulletEnabled val="1"/>
        </dgm:presLayoutVars>
      </dgm:prSet>
      <dgm:spPr/>
    </dgm:pt>
    <dgm:pt modelId="{E74418EC-164E-0147-9F64-EA1EA4C6DC4A}" type="pres">
      <dgm:prSet presAssocID="{B0714D58-1D11-0B4F-AA8F-07D3AE12A04C}" presName="desTx" presStyleLbl="alignAccFollowNode1" presStyleIdx="0" presStyleCnt="3">
        <dgm:presLayoutVars>
          <dgm:bulletEnabled val="1"/>
        </dgm:presLayoutVars>
      </dgm:prSet>
      <dgm:spPr/>
    </dgm:pt>
    <dgm:pt modelId="{209A4618-FB1B-C146-A497-578408FF2342}" type="pres">
      <dgm:prSet presAssocID="{B1357922-6080-874B-B9A0-D40CF6996492}" presName="space" presStyleCnt="0"/>
      <dgm:spPr/>
    </dgm:pt>
    <dgm:pt modelId="{693E8C7E-DEE6-4140-AD2E-B8A84CFF5DE6}" type="pres">
      <dgm:prSet presAssocID="{E6DDDA41-8BD1-1549-8630-237ED8DF2B86}" presName="composite" presStyleCnt="0"/>
      <dgm:spPr/>
    </dgm:pt>
    <dgm:pt modelId="{AA9F2F27-7E1E-0B4C-AEDD-696B93549C2F}" type="pres">
      <dgm:prSet presAssocID="{E6DDDA41-8BD1-1549-8630-237ED8DF2B86}" presName="parTx" presStyleLbl="alignNode1" presStyleIdx="1" presStyleCnt="3">
        <dgm:presLayoutVars>
          <dgm:chMax val="0"/>
          <dgm:chPref val="0"/>
          <dgm:bulletEnabled val="1"/>
        </dgm:presLayoutVars>
      </dgm:prSet>
      <dgm:spPr/>
    </dgm:pt>
    <dgm:pt modelId="{0C6A1B77-4D10-374C-849B-986696DF90F5}" type="pres">
      <dgm:prSet presAssocID="{E6DDDA41-8BD1-1549-8630-237ED8DF2B86}" presName="desTx" presStyleLbl="alignAccFollowNode1" presStyleIdx="1" presStyleCnt="3">
        <dgm:presLayoutVars>
          <dgm:bulletEnabled val="1"/>
        </dgm:presLayoutVars>
      </dgm:prSet>
      <dgm:spPr/>
    </dgm:pt>
    <dgm:pt modelId="{A35A2820-918B-5F4D-843D-812EDB7885FE}" type="pres">
      <dgm:prSet presAssocID="{16453CF9-AD3F-6E4E-B1E0-31F0EADA97CA}" presName="space" presStyleCnt="0"/>
      <dgm:spPr/>
    </dgm:pt>
    <dgm:pt modelId="{0258F9E2-C0BA-B144-9681-F4011A49F2B3}" type="pres">
      <dgm:prSet presAssocID="{160F831B-3092-A04B-8D63-E454E269D14A}" presName="composite" presStyleCnt="0"/>
      <dgm:spPr/>
    </dgm:pt>
    <dgm:pt modelId="{4440A712-3713-8040-8214-65D28730C671}" type="pres">
      <dgm:prSet presAssocID="{160F831B-3092-A04B-8D63-E454E269D14A}" presName="parTx" presStyleLbl="alignNode1" presStyleIdx="2" presStyleCnt="3">
        <dgm:presLayoutVars>
          <dgm:chMax val="0"/>
          <dgm:chPref val="0"/>
          <dgm:bulletEnabled val="1"/>
        </dgm:presLayoutVars>
      </dgm:prSet>
      <dgm:spPr/>
    </dgm:pt>
    <dgm:pt modelId="{AC9E080D-5A6B-CC43-877D-3155934B7C75}" type="pres">
      <dgm:prSet presAssocID="{160F831B-3092-A04B-8D63-E454E269D14A}" presName="desTx" presStyleLbl="alignAccFollowNode1" presStyleIdx="2" presStyleCnt="3" custFlipVert="1" custScaleX="103412" custScaleY="104640">
        <dgm:presLayoutVars>
          <dgm:bulletEnabled val="1"/>
        </dgm:presLayoutVars>
      </dgm:prSet>
      <dgm:spPr/>
    </dgm:pt>
  </dgm:ptLst>
  <dgm:cxnLst>
    <dgm:cxn modelId="{A7FF141C-D456-EF40-BB1F-25934BCA58D7}" type="presOf" srcId="{160F831B-3092-A04B-8D63-E454E269D14A}" destId="{4440A712-3713-8040-8214-65D28730C671}" srcOrd="0" destOrd="0" presId="urn:microsoft.com/office/officeart/2005/8/layout/hList1"/>
    <dgm:cxn modelId="{E097E122-EA7F-8647-BADE-6FD0A47E6E15}" srcId="{E6DDDA41-8BD1-1549-8630-237ED8DF2B86}" destId="{B7DC9129-05A0-4449-BD95-A9319463BB3A}" srcOrd="0" destOrd="0" parTransId="{778B61FD-27D8-8642-8EDC-97420E4F828E}" sibTransId="{36D8E33C-26EC-D54B-A5F7-1753078DB36E}"/>
    <dgm:cxn modelId="{2A37494E-2F5B-0142-9B0F-21CF4A187C30}" type="presOf" srcId="{B0714D58-1D11-0B4F-AA8F-07D3AE12A04C}" destId="{F9AC5DD0-750D-EB46-9718-71059661FA00}" srcOrd="0" destOrd="0" presId="urn:microsoft.com/office/officeart/2005/8/layout/hList1"/>
    <dgm:cxn modelId="{CB525954-0ED7-624B-9902-98BB66F29D0C}" srcId="{160F831B-3092-A04B-8D63-E454E269D14A}" destId="{ACD028C6-61BA-0A49-ABD7-64385B4D34E1}" srcOrd="0" destOrd="0" parTransId="{7845B53A-22A6-8E42-A968-D76F214F44AF}" sibTransId="{3F310F0E-3F87-014A-95B3-B3D2808F6C8C}"/>
    <dgm:cxn modelId="{0BE2387D-2085-494E-B449-C4096ACDC093}" type="presOf" srcId="{E6DDDA41-8BD1-1549-8630-237ED8DF2B86}" destId="{AA9F2F27-7E1E-0B4C-AEDD-696B93549C2F}" srcOrd="0" destOrd="0" presId="urn:microsoft.com/office/officeart/2005/8/layout/hList1"/>
    <dgm:cxn modelId="{D6B59B7F-6F18-7A43-809A-FA2897D284B2}" srcId="{A3BD036C-2635-C740-8308-9A5C940D8AAA}" destId="{E6DDDA41-8BD1-1549-8630-237ED8DF2B86}" srcOrd="1" destOrd="0" parTransId="{3A00F654-3147-A041-A6D0-801CFFBE33C0}" sibTransId="{16453CF9-AD3F-6E4E-B1E0-31F0EADA97CA}"/>
    <dgm:cxn modelId="{81A95881-1785-6F4F-958A-746C40D5F154}" type="presOf" srcId="{ACD028C6-61BA-0A49-ABD7-64385B4D34E1}" destId="{AC9E080D-5A6B-CC43-877D-3155934B7C75}" srcOrd="0" destOrd="0" presId="urn:microsoft.com/office/officeart/2005/8/layout/hList1"/>
    <dgm:cxn modelId="{9E45A7A6-5650-6B45-AA43-A49C033C9F3E}" srcId="{A3BD036C-2635-C740-8308-9A5C940D8AAA}" destId="{B0714D58-1D11-0B4F-AA8F-07D3AE12A04C}" srcOrd="0" destOrd="0" parTransId="{CE50A731-5580-3B46-9DB2-4A17FC13E106}" sibTransId="{B1357922-6080-874B-B9A0-D40CF6996492}"/>
    <dgm:cxn modelId="{770872A7-45E1-004F-AD9D-CB50CC28597D}" srcId="{A3BD036C-2635-C740-8308-9A5C940D8AAA}" destId="{160F831B-3092-A04B-8D63-E454E269D14A}" srcOrd="2" destOrd="0" parTransId="{6D3683EA-8813-1641-8156-643D69DC7559}" sibTransId="{B9C3C862-D012-E340-B988-6F9178417E0F}"/>
    <dgm:cxn modelId="{2BAEC9AA-7130-FC48-AB6A-B03451DD5EE5}" type="presOf" srcId="{8F9D50FC-4A94-A145-9DE0-ED500C96264B}" destId="{E74418EC-164E-0147-9F64-EA1EA4C6DC4A}" srcOrd="0" destOrd="0" presId="urn:microsoft.com/office/officeart/2005/8/layout/hList1"/>
    <dgm:cxn modelId="{F99DCEB4-1112-B847-9117-BB355F4361EA}" type="presOf" srcId="{B7DC9129-05A0-4449-BD95-A9319463BB3A}" destId="{0C6A1B77-4D10-374C-849B-986696DF90F5}" srcOrd="0" destOrd="0" presId="urn:microsoft.com/office/officeart/2005/8/layout/hList1"/>
    <dgm:cxn modelId="{272FDDC4-1EB6-3547-A383-F4F52DD9A2FC}" type="presOf" srcId="{A3BD036C-2635-C740-8308-9A5C940D8AAA}" destId="{23040C43-A18E-B947-8272-F6AA81FC2B63}" srcOrd="0" destOrd="0" presId="urn:microsoft.com/office/officeart/2005/8/layout/hList1"/>
    <dgm:cxn modelId="{0DA3FEDF-1EED-AF40-ADA5-AB283EAA1253}" srcId="{B0714D58-1D11-0B4F-AA8F-07D3AE12A04C}" destId="{8F9D50FC-4A94-A145-9DE0-ED500C96264B}" srcOrd="0" destOrd="0" parTransId="{2A1BFE0E-ABB7-5D40-BDC8-70B5BF3EDD98}" sibTransId="{47DD03D2-C260-1E41-ABB9-C98B91DD95AE}"/>
    <dgm:cxn modelId="{176532D2-D847-8347-8112-0657BA0387E3}" type="presParOf" srcId="{23040C43-A18E-B947-8272-F6AA81FC2B63}" destId="{37D17173-AB47-C34C-B392-74AA41659DA6}" srcOrd="0" destOrd="0" presId="urn:microsoft.com/office/officeart/2005/8/layout/hList1"/>
    <dgm:cxn modelId="{8CAC4A0D-7FF6-D841-9B83-5D88F9950009}" type="presParOf" srcId="{37D17173-AB47-C34C-B392-74AA41659DA6}" destId="{F9AC5DD0-750D-EB46-9718-71059661FA00}" srcOrd="0" destOrd="0" presId="urn:microsoft.com/office/officeart/2005/8/layout/hList1"/>
    <dgm:cxn modelId="{79543DE3-5465-C041-AAC6-75648977E284}" type="presParOf" srcId="{37D17173-AB47-C34C-B392-74AA41659DA6}" destId="{E74418EC-164E-0147-9F64-EA1EA4C6DC4A}" srcOrd="1" destOrd="0" presId="urn:microsoft.com/office/officeart/2005/8/layout/hList1"/>
    <dgm:cxn modelId="{296C81D4-9F02-E649-BCC0-E8AA511F42A3}" type="presParOf" srcId="{23040C43-A18E-B947-8272-F6AA81FC2B63}" destId="{209A4618-FB1B-C146-A497-578408FF2342}" srcOrd="1" destOrd="0" presId="urn:microsoft.com/office/officeart/2005/8/layout/hList1"/>
    <dgm:cxn modelId="{E2238474-3828-244F-AF12-8B229904D081}" type="presParOf" srcId="{23040C43-A18E-B947-8272-F6AA81FC2B63}" destId="{693E8C7E-DEE6-4140-AD2E-B8A84CFF5DE6}" srcOrd="2" destOrd="0" presId="urn:microsoft.com/office/officeart/2005/8/layout/hList1"/>
    <dgm:cxn modelId="{B7FDFA52-25DB-6D45-BBD3-E1E3F4CBEBAE}" type="presParOf" srcId="{693E8C7E-DEE6-4140-AD2E-B8A84CFF5DE6}" destId="{AA9F2F27-7E1E-0B4C-AEDD-696B93549C2F}" srcOrd="0" destOrd="0" presId="urn:microsoft.com/office/officeart/2005/8/layout/hList1"/>
    <dgm:cxn modelId="{19143139-68A5-A447-AC43-6B946091B499}" type="presParOf" srcId="{693E8C7E-DEE6-4140-AD2E-B8A84CFF5DE6}" destId="{0C6A1B77-4D10-374C-849B-986696DF90F5}" srcOrd="1" destOrd="0" presId="urn:microsoft.com/office/officeart/2005/8/layout/hList1"/>
    <dgm:cxn modelId="{5B13D4F4-4302-7647-A85E-75DA945929A2}" type="presParOf" srcId="{23040C43-A18E-B947-8272-F6AA81FC2B63}" destId="{A35A2820-918B-5F4D-843D-812EDB7885FE}" srcOrd="3" destOrd="0" presId="urn:microsoft.com/office/officeart/2005/8/layout/hList1"/>
    <dgm:cxn modelId="{7B13D954-DA39-6340-B989-A58262236801}" type="presParOf" srcId="{23040C43-A18E-B947-8272-F6AA81FC2B63}" destId="{0258F9E2-C0BA-B144-9681-F4011A49F2B3}" srcOrd="4" destOrd="0" presId="urn:microsoft.com/office/officeart/2005/8/layout/hList1"/>
    <dgm:cxn modelId="{81DE63A7-43EE-1F4A-9E00-867EEBA2B08F}" type="presParOf" srcId="{0258F9E2-C0BA-B144-9681-F4011A49F2B3}" destId="{4440A712-3713-8040-8214-65D28730C671}" srcOrd="0" destOrd="0" presId="urn:microsoft.com/office/officeart/2005/8/layout/hList1"/>
    <dgm:cxn modelId="{549CEC64-7DB9-0047-BA54-11AB425BCA24}" type="presParOf" srcId="{0258F9E2-C0BA-B144-9681-F4011A49F2B3}" destId="{AC9E080D-5A6B-CC43-877D-3155934B7C7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C36D7F-EB65-3745-8DB6-1A71C0EB997D}" type="doc">
      <dgm:prSet loTypeId="urn:microsoft.com/office/officeart/2005/8/layout/pyramid2" loCatId="list" qsTypeId="urn:microsoft.com/office/officeart/2005/8/quickstyle/simple1" qsCatId="simple" csTypeId="urn:microsoft.com/office/officeart/2005/8/colors/colorful3" csCatId="colorful" phldr="1"/>
      <dgm:spPr/>
      <dgm:t>
        <a:bodyPr/>
        <a:lstStyle/>
        <a:p>
          <a:endParaRPr lang="en-US"/>
        </a:p>
      </dgm:t>
    </dgm:pt>
    <dgm:pt modelId="{F40E8ABA-C525-9C47-92B5-CEC4766EF9BB}">
      <dgm:prSet phldrT="[Text]" custT="1"/>
      <dgm:spPr>
        <a:ln w="69850">
          <a:solidFill>
            <a:schemeClr val="accent1"/>
          </a:solidFill>
        </a:ln>
      </dgm:spPr>
      <dgm:t>
        <a:bodyPr/>
        <a:lstStyle/>
        <a:p>
          <a:r>
            <a:rPr lang="en-US" sz="3000"/>
            <a:t>Learning Styles</a:t>
          </a:r>
          <a:endParaRPr lang="en-US" sz="3000" dirty="0"/>
        </a:p>
      </dgm:t>
    </dgm:pt>
    <dgm:pt modelId="{91BED870-AB4E-1448-B2CA-94462E3F142F}" type="parTrans" cxnId="{AA6EC7FD-6894-1145-B2C4-DEA738E88948}">
      <dgm:prSet/>
      <dgm:spPr/>
      <dgm:t>
        <a:bodyPr/>
        <a:lstStyle/>
        <a:p>
          <a:endParaRPr lang="en-US" sz="1200"/>
        </a:p>
      </dgm:t>
    </dgm:pt>
    <dgm:pt modelId="{3D0C6A9E-D8F8-8348-8ADC-086D1275DA12}" type="sibTrans" cxnId="{AA6EC7FD-6894-1145-B2C4-DEA738E88948}">
      <dgm:prSet/>
      <dgm:spPr/>
      <dgm:t>
        <a:bodyPr/>
        <a:lstStyle/>
        <a:p>
          <a:endParaRPr lang="en-US" sz="1200"/>
        </a:p>
      </dgm:t>
    </dgm:pt>
    <dgm:pt modelId="{E22F884F-1C68-6C48-BCBB-8EC560FE781C}">
      <dgm:prSet custT="1"/>
      <dgm:spPr/>
      <dgm:t>
        <a:bodyPr/>
        <a:lstStyle/>
        <a:p>
          <a:r>
            <a:rPr lang="en-US" sz="1600" b="1" dirty="0"/>
            <a:t>Auditory</a:t>
          </a:r>
        </a:p>
      </dgm:t>
    </dgm:pt>
    <dgm:pt modelId="{183D5FEC-0FAC-8541-8AC3-8E0FE71BBBA1}" type="parTrans" cxnId="{6506015C-C61E-AE44-9CB0-D014825A8968}">
      <dgm:prSet/>
      <dgm:spPr/>
      <dgm:t>
        <a:bodyPr/>
        <a:lstStyle/>
        <a:p>
          <a:endParaRPr lang="en-US" sz="1200"/>
        </a:p>
      </dgm:t>
    </dgm:pt>
    <dgm:pt modelId="{B8960FC6-C7B2-D642-B016-03ACC896015A}" type="sibTrans" cxnId="{6506015C-C61E-AE44-9CB0-D014825A8968}">
      <dgm:prSet/>
      <dgm:spPr/>
      <dgm:t>
        <a:bodyPr/>
        <a:lstStyle/>
        <a:p>
          <a:endParaRPr lang="en-US" sz="1200"/>
        </a:p>
      </dgm:t>
    </dgm:pt>
    <dgm:pt modelId="{F70EA558-C753-C647-BDBF-5A31C4DB4B45}">
      <dgm:prSet custT="1"/>
      <dgm:spPr>
        <a:ln>
          <a:solidFill>
            <a:schemeClr val="accent1"/>
          </a:solidFill>
        </a:ln>
      </dgm:spPr>
      <dgm:t>
        <a:bodyPr/>
        <a:lstStyle/>
        <a:p>
          <a:r>
            <a:rPr lang="en-US" sz="1600" b="1" dirty="0"/>
            <a:t>Visual</a:t>
          </a:r>
        </a:p>
      </dgm:t>
    </dgm:pt>
    <dgm:pt modelId="{A7A4135E-4D2D-C74F-BB05-67E7F01C9B23}" type="parTrans" cxnId="{B0DC80E0-409F-C24B-9F8A-4CBC9AD74A18}">
      <dgm:prSet/>
      <dgm:spPr/>
      <dgm:t>
        <a:bodyPr/>
        <a:lstStyle/>
        <a:p>
          <a:endParaRPr lang="en-US" sz="1200"/>
        </a:p>
      </dgm:t>
    </dgm:pt>
    <dgm:pt modelId="{EA84DADC-1756-BF48-92E8-B9D747006588}" type="sibTrans" cxnId="{B0DC80E0-409F-C24B-9F8A-4CBC9AD74A18}">
      <dgm:prSet/>
      <dgm:spPr/>
      <dgm:t>
        <a:bodyPr/>
        <a:lstStyle/>
        <a:p>
          <a:endParaRPr lang="en-US" sz="1200"/>
        </a:p>
      </dgm:t>
    </dgm:pt>
    <dgm:pt modelId="{922E80EC-D3D6-0A4F-8AE4-7914BB5DB54F}">
      <dgm:prSet custT="1"/>
      <dgm:spPr>
        <a:ln>
          <a:solidFill>
            <a:schemeClr val="accent1"/>
          </a:solidFill>
        </a:ln>
      </dgm:spPr>
      <dgm:t>
        <a:bodyPr/>
        <a:lstStyle/>
        <a:p>
          <a:r>
            <a:rPr lang="en-US" sz="1600" b="1" dirty="0"/>
            <a:t>Tactile</a:t>
          </a:r>
        </a:p>
      </dgm:t>
    </dgm:pt>
    <dgm:pt modelId="{8C017A32-10A2-024C-B5B7-69415C5A0B80}" type="parTrans" cxnId="{39FE19D4-F2AE-BE40-8468-D9624AD14B53}">
      <dgm:prSet/>
      <dgm:spPr/>
      <dgm:t>
        <a:bodyPr/>
        <a:lstStyle/>
        <a:p>
          <a:endParaRPr lang="en-US" sz="1200"/>
        </a:p>
      </dgm:t>
    </dgm:pt>
    <dgm:pt modelId="{23534D43-EEE8-984C-9307-56C869139D6A}" type="sibTrans" cxnId="{39FE19D4-F2AE-BE40-8468-D9624AD14B53}">
      <dgm:prSet/>
      <dgm:spPr/>
      <dgm:t>
        <a:bodyPr/>
        <a:lstStyle/>
        <a:p>
          <a:endParaRPr lang="en-US" sz="1200"/>
        </a:p>
      </dgm:t>
    </dgm:pt>
    <dgm:pt modelId="{2FC7BBAB-33CD-4F4E-B1A4-F23CB33AECFC}">
      <dgm:prSet custT="1"/>
      <dgm:spPr/>
      <dgm:t>
        <a:bodyPr/>
        <a:lstStyle/>
        <a:p>
          <a:pPr rtl="0"/>
          <a:r>
            <a:rPr lang="en-US" sz="1400" dirty="0"/>
            <a:t>Learns by hearing</a:t>
          </a:r>
        </a:p>
      </dgm:t>
    </dgm:pt>
    <dgm:pt modelId="{ABC46726-A6D2-B549-8041-FF08BD2BFFA5}" type="parTrans" cxnId="{2D4D6C44-7A2E-B64F-9915-9D6C903EDC9E}">
      <dgm:prSet/>
      <dgm:spPr/>
      <dgm:t>
        <a:bodyPr/>
        <a:lstStyle/>
        <a:p>
          <a:endParaRPr lang="en-US" sz="1200"/>
        </a:p>
      </dgm:t>
    </dgm:pt>
    <dgm:pt modelId="{B8A7657C-0533-B842-A5B1-1E9D4697B878}" type="sibTrans" cxnId="{2D4D6C44-7A2E-B64F-9915-9D6C903EDC9E}">
      <dgm:prSet/>
      <dgm:spPr/>
      <dgm:t>
        <a:bodyPr/>
        <a:lstStyle/>
        <a:p>
          <a:endParaRPr lang="en-US" sz="1200"/>
        </a:p>
      </dgm:t>
    </dgm:pt>
    <dgm:pt modelId="{E1BF3E3A-4163-EF46-9CD1-01E7CB31D49F}">
      <dgm:prSet custT="1"/>
      <dgm:spPr/>
      <dgm:t>
        <a:bodyPr/>
        <a:lstStyle/>
        <a:p>
          <a:pPr rtl="0"/>
          <a:r>
            <a:rPr lang="en-US" sz="1400" dirty="0"/>
            <a:t>May be able to repeat conversations word for word</a:t>
          </a:r>
        </a:p>
      </dgm:t>
    </dgm:pt>
    <dgm:pt modelId="{7F3E75C6-0EA4-DE41-8FEB-4AADF9A3E129}" type="parTrans" cxnId="{41650B07-E3A2-2545-BD66-074F3F67D528}">
      <dgm:prSet/>
      <dgm:spPr/>
      <dgm:t>
        <a:bodyPr/>
        <a:lstStyle/>
        <a:p>
          <a:endParaRPr lang="en-US" sz="1200"/>
        </a:p>
      </dgm:t>
    </dgm:pt>
    <dgm:pt modelId="{79A6442D-D008-F043-8494-E062000EE0B1}" type="sibTrans" cxnId="{41650B07-E3A2-2545-BD66-074F3F67D528}">
      <dgm:prSet/>
      <dgm:spPr/>
      <dgm:t>
        <a:bodyPr/>
        <a:lstStyle/>
        <a:p>
          <a:endParaRPr lang="en-US" sz="1200"/>
        </a:p>
      </dgm:t>
    </dgm:pt>
    <dgm:pt modelId="{55F1465E-6F75-EC4F-9554-086B159CA2A8}">
      <dgm:prSet custT="1"/>
      <dgm:spPr/>
      <dgm:t>
        <a:bodyPr/>
        <a:lstStyle/>
        <a:p>
          <a:pPr rtl="0"/>
          <a:r>
            <a:rPr lang="en-US" sz="1400" dirty="0"/>
            <a:t>Communicates comprehension saying “I hear you”</a:t>
          </a:r>
        </a:p>
      </dgm:t>
    </dgm:pt>
    <dgm:pt modelId="{0B4490A8-070E-194F-A622-73E73259E9EC}" type="parTrans" cxnId="{C7B877D9-3D0E-F240-877A-213E9003002D}">
      <dgm:prSet/>
      <dgm:spPr/>
      <dgm:t>
        <a:bodyPr/>
        <a:lstStyle/>
        <a:p>
          <a:endParaRPr lang="en-US" sz="1200"/>
        </a:p>
      </dgm:t>
    </dgm:pt>
    <dgm:pt modelId="{D3B1E75B-E45D-3F42-AF13-D8907B1BAE59}" type="sibTrans" cxnId="{C7B877D9-3D0E-F240-877A-213E9003002D}">
      <dgm:prSet/>
      <dgm:spPr/>
      <dgm:t>
        <a:bodyPr/>
        <a:lstStyle/>
        <a:p>
          <a:endParaRPr lang="en-US" sz="1200"/>
        </a:p>
      </dgm:t>
    </dgm:pt>
    <dgm:pt modelId="{B922AB24-6A5E-F841-B0B0-6B22E64C1333}">
      <dgm:prSet custT="1"/>
      <dgm:spPr>
        <a:ln>
          <a:solidFill>
            <a:schemeClr val="accent1"/>
          </a:solidFill>
        </a:ln>
      </dgm:spPr>
      <dgm:t>
        <a:bodyPr/>
        <a:lstStyle/>
        <a:p>
          <a:pPr rtl="0"/>
          <a:r>
            <a:rPr lang="en-US" sz="1400" dirty="0"/>
            <a:t>Must see to learn</a:t>
          </a:r>
        </a:p>
      </dgm:t>
    </dgm:pt>
    <dgm:pt modelId="{5894936B-59FD-3F47-B64A-72ACB5A10610}" type="parTrans" cxnId="{8FCE0A1F-CB3A-2048-967C-F05E7AE5A55F}">
      <dgm:prSet/>
      <dgm:spPr/>
      <dgm:t>
        <a:bodyPr/>
        <a:lstStyle/>
        <a:p>
          <a:endParaRPr lang="en-US" sz="1200"/>
        </a:p>
      </dgm:t>
    </dgm:pt>
    <dgm:pt modelId="{8C88728A-2CD5-9A47-BE36-618028C2A5A2}" type="sibTrans" cxnId="{8FCE0A1F-CB3A-2048-967C-F05E7AE5A55F}">
      <dgm:prSet/>
      <dgm:spPr/>
      <dgm:t>
        <a:bodyPr/>
        <a:lstStyle/>
        <a:p>
          <a:endParaRPr lang="en-US" sz="1200"/>
        </a:p>
      </dgm:t>
    </dgm:pt>
    <dgm:pt modelId="{C4FB59E1-DFD0-A94B-BB7C-31C42702F1AF}">
      <dgm:prSet custT="1"/>
      <dgm:spPr>
        <a:ln>
          <a:solidFill>
            <a:schemeClr val="accent1"/>
          </a:solidFill>
        </a:ln>
      </dgm:spPr>
      <dgm:t>
        <a:bodyPr/>
        <a:lstStyle/>
        <a:p>
          <a:pPr rtl="0"/>
          <a:r>
            <a:rPr lang="en-US" sz="1400" dirty="0"/>
            <a:t>Pictures help remember</a:t>
          </a:r>
        </a:p>
      </dgm:t>
    </dgm:pt>
    <dgm:pt modelId="{0DCE64BE-A569-3E44-ADFE-9C7A841842C0}" type="parTrans" cxnId="{EBB5F99E-2068-534E-96D2-DB8F8EB4B6C3}">
      <dgm:prSet/>
      <dgm:spPr/>
      <dgm:t>
        <a:bodyPr/>
        <a:lstStyle/>
        <a:p>
          <a:endParaRPr lang="en-US" sz="1200"/>
        </a:p>
      </dgm:t>
    </dgm:pt>
    <dgm:pt modelId="{A7292292-A7F0-2B4C-8BF6-909370FCF150}" type="sibTrans" cxnId="{EBB5F99E-2068-534E-96D2-DB8F8EB4B6C3}">
      <dgm:prSet/>
      <dgm:spPr/>
      <dgm:t>
        <a:bodyPr/>
        <a:lstStyle/>
        <a:p>
          <a:endParaRPr lang="en-US" sz="1200"/>
        </a:p>
      </dgm:t>
    </dgm:pt>
    <dgm:pt modelId="{06EDB34C-75B6-C840-8DEC-CFACA828A6BA}">
      <dgm:prSet custT="1"/>
      <dgm:spPr>
        <a:ln>
          <a:solidFill>
            <a:schemeClr val="accent1"/>
          </a:solidFill>
        </a:ln>
      </dgm:spPr>
      <dgm:t>
        <a:bodyPr/>
        <a:lstStyle/>
        <a:p>
          <a:pPr rtl="0"/>
          <a:r>
            <a:rPr lang="en-US" sz="1400" dirty="0"/>
            <a:t>Communicates comprehension saying  "I see</a:t>
          </a:r>
          <a:r>
            <a:rPr lang="en-US" sz="1200" dirty="0"/>
            <a:t>"</a:t>
          </a:r>
        </a:p>
      </dgm:t>
    </dgm:pt>
    <dgm:pt modelId="{F8E20BB6-F752-884F-A64F-73E40F98588D}" type="parTrans" cxnId="{8F5FD8E8-DCC8-C845-9AAE-8EB3282A39BE}">
      <dgm:prSet/>
      <dgm:spPr/>
      <dgm:t>
        <a:bodyPr/>
        <a:lstStyle/>
        <a:p>
          <a:endParaRPr lang="en-US" sz="1200"/>
        </a:p>
      </dgm:t>
    </dgm:pt>
    <dgm:pt modelId="{7D8D72F8-19B0-424D-92C7-9AA4A0F27995}" type="sibTrans" cxnId="{8F5FD8E8-DCC8-C845-9AAE-8EB3282A39BE}">
      <dgm:prSet/>
      <dgm:spPr/>
      <dgm:t>
        <a:bodyPr/>
        <a:lstStyle/>
        <a:p>
          <a:endParaRPr lang="en-US" sz="1200"/>
        </a:p>
      </dgm:t>
    </dgm:pt>
    <dgm:pt modelId="{92270A49-806E-5D46-88B2-582EF8D62B2F}">
      <dgm:prSet custT="1"/>
      <dgm:spPr>
        <a:ln>
          <a:solidFill>
            <a:schemeClr val="accent1"/>
          </a:solidFill>
        </a:ln>
      </dgm:spPr>
      <dgm:t>
        <a:bodyPr/>
        <a:lstStyle/>
        <a:p>
          <a:pPr rtl="0"/>
          <a:r>
            <a:rPr lang="en-US" sz="1400" dirty="0"/>
            <a:t>Movement with ideas helps learning</a:t>
          </a:r>
        </a:p>
      </dgm:t>
    </dgm:pt>
    <dgm:pt modelId="{4B8841F3-EAB3-8D47-BA33-F92E0448C68A}" type="parTrans" cxnId="{D57E75B3-3D3B-CA49-98DA-ED700B27C8B4}">
      <dgm:prSet/>
      <dgm:spPr/>
      <dgm:t>
        <a:bodyPr/>
        <a:lstStyle/>
        <a:p>
          <a:endParaRPr lang="en-US" sz="1200"/>
        </a:p>
      </dgm:t>
    </dgm:pt>
    <dgm:pt modelId="{7846700B-D38F-1648-9DE0-9545F94A2D5F}" type="sibTrans" cxnId="{D57E75B3-3D3B-CA49-98DA-ED700B27C8B4}">
      <dgm:prSet/>
      <dgm:spPr/>
      <dgm:t>
        <a:bodyPr/>
        <a:lstStyle/>
        <a:p>
          <a:endParaRPr lang="en-US" sz="1200"/>
        </a:p>
      </dgm:t>
    </dgm:pt>
    <dgm:pt modelId="{237A610D-0D07-5C44-B82A-F321113B32ED}">
      <dgm:prSet custT="1"/>
      <dgm:spPr>
        <a:ln>
          <a:solidFill>
            <a:schemeClr val="accent1"/>
          </a:solidFill>
        </a:ln>
      </dgm:spPr>
      <dgm:t>
        <a:bodyPr/>
        <a:lstStyle/>
        <a:p>
          <a:pPr rtl="0"/>
          <a:r>
            <a:rPr lang="en-US" sz="1400" dirty="0"/>
            <a:t>Has difficulty sitting and listening</a:t>
          </a:r>
        </a:p>
      </dgm:t>
    </dgm:pt>
    <dgm:pt modelId="{258A93FB-32DF-E445-A039-EBFBECD881F1}" type="parTrans" cxnId="{BC1DBD2F-1514-DF4F-9CCF-50DF8DD374A9}">
      <dgm:prSet/>
      <dgm:spPr/>
      <dgm:t>
        <a:bodyPr/>
        <a:lstStyle/>
        <a:p>
          <a:endParaRPr lang="en-US" sz="1200"/>
        </a:p>
      </dgm:t>
    </dgm:pt>
    <dgm:pt modelId="{E80765FB-6CDB-C341-B1F1-333D1AF0009D}" type="sibTrans" cxnId="{BC1DBD2F-1514-DF4F-9CCF-50DF8DD374A9}">
      <dgm:prSet/>
      <dgm:spPr/>
      <dgm:t>
        <a:bodyPr/>
        <a:lstStyle/>
        <a:p>
          <a:endParaRPr lang="en-US" sz="1200"/>
        </a:p>
      </dgm:t>
    </dgm:pt>
    <dgm:pt modelId="{1852431F-B9C1-B341-B677-C373969562F2}">
      <dgm:prSet custT="1"/>
      <dgm:spPr>
        <a:ln>
          <a:solidFill>
            <a:schemeClr val="accent1"/>
          </a:solidFill>
        </a:ln>
      </dgm:spPr>
      <dgm:t>
        <a:bodyPr/>
        <a:lstStyle/>
        <a:p>
          <a:pPr rtl="0"/>
          <a:r>
            <a:rPr lang="en-US" sz="1400" dirty="0"/>
            <a:t>Doing other activities (knitting) while listening may help learning</a:t>
          </a:r>
        </a:p>
      </dgm:t>
    </dgm:pt>
    <dgm:pt modelId="{7968D852-02E0-4B4A-ABE8-B1C188D6F19B}" type="parTrans" cxnId="{ACBDB31B-602B-4C44-B327-5562D4EDB2D7}">
      <dgm:prSet/>
      <dgm:spPr/>
      <dgm:t>
        <a:bodyPr/>
        <a:lstStyle/>
        <a:p>
          <a:endParaRPr lang="en-US" sz="1200"/>
        </a:p>
      </dgm:t>
    </dgm:pt>
    <dgm:pt modelId="{1CE8A37E-FD8B-E749-A2B6-73C2B8BAEDAA}" type="sibTrans" cxnId="{ACBDB31B-602B-4C44-B327-5562D4EDB2D7}">
      <dgm:prSet/>
      <dgm:spPr/>
      <dgm:t>
        <a:bodyPr/>
        <a:lstStyle/>
        <a:p>
          <a:endParaRPr lang="en-US" sz="1200"/>
        </a:p>
      </dgm:t>
    </dgm:pt>
    <dgm:pt modelId="{098BF6B2-4466-1343-ADB6-9D81C6DC0553}" type="pres">
      <dgm:prSet presAssocID="{44C36D7F-EB65-3745-8DB6-1A71C0EB997D}" presName="compositeShape" presStyleCnt="0">
        <dgm:presLayoutVars>
          <dgm:dir/>
          <dgm:resizeHandles/>
        </dgm:presLayoutVars>
      </dgm:prSet>
      <dgm:spPr/>
    </dgm:pt>
    <dgm:pt modelId="{2F07BACC-31BC-264C-B4E3-9BEA15B04709}" type="pres">
      <dgm:prSet presAssocID="{44C36D7F-EB65-3745-8DB6-1A71C0EB997D}" presName="pyramid" presStyleLbl="node1" presStyleIdx="0" presStyleCnt="1"/>
      <dgm:spPr/>
    </dgm:pt>
    <dgm:pt modelId="{BE5AE522-5F6E-B94A-A07E-6250694B74D7}" type="pres">
      <dgm:prSet presAssocID="{44C36D7F-EB65-3745-8DB6-1A71C0EB997D}" presName="theList" presStyleCnt="0"/>
      <dgm:spPr/>
    </dgm:pt>
    <dgm:pt modelId="{C8CCD9F3-DE99-3343-8BC2-025658CDFE6B}" type="pres">
      <dgm:prSet presAssocID="{F40E8ABA-C525-9C47-92B5-CEC4766EF9BB}" presName="aNode" presStyleLbl="fgAcc1" presStyleIdx="0" presStyleCnt="4" custLinFactY="-2461" custLinFactNeighborX="-49605" custLinFactNeighborY="-100000">
        <dgm:presLayoutVars>
          <dgm:bulletEnabled val="1"/>
        </dgm:presLayoutVars>
      </dgm:prSet>
      <dgm:spPr/>
    </dgm:pt>
    <dgm:pt modelId="{C5A7C8FA-E602-ED43-B09D-963D90D26F19}" type="pres">
      <dgm:prSet presAssocID="{F40E8ABA-C525-9C47-92B5-CEC4766EF9BB}" presName="aSpace" presStyleCnt="0"/>
      <dgm:spPr/>
    </dgm:pt>
    <dgm:pt modelId="{CFA0F7A7-CA92-764F-BD0F-4A2AD78205EF}" type="pres">
      <dgm:prSet presAssocID="{E22F884F-1C68-6C48-BCBB-8EC560FE781C}" presName="aNode" presStyleLbl="fgAcc1" presStyleIdx="1" presStyleCnt="4" custScaleX="127146" custScaleY="125000">
        <dgm:presLayoutVars>
          <dgm:bulletEnabled val="1"/>
        </dgm:presLayoutVars>
      </dgm:prSet>
      <dgm:spPr/>
    </dgm:pt>
    <dgm:pt modelId="{426FF7F5-058E-3548-B623-9A62A4BAC0CD}" type="pres">
      <dgm:prSet presAssocID="{E22F884F-1C68-6C48-BCBB-8EC560FE781C}" presName="aSpace" presStyleCnt="0"/>
      <dgm:spPr/>
    </dgm:pt>
    <dgm:pt modelId="{C6378646-FCC3-0446-82E7-81611131FA36}" type="pres">
      <dgm:prSet presAssocID="{F70EA558-C753-C647-BDBF-5A31C4DB4B45}" presName="aNode" presStyleLbl="fgAcc1" presStyleIdx="2" presStyleCnt="4" custScaleX="128271" custScaleY="122001">
        <dgm:presLayoutVars>
          <dgm:bulletEnabled val="1"/>
        </dgm:presLayoutVars>
      </dgm:prSet>
      <dgm:spPr/>
    </dgm:pt>
    <dgm:pt modelId="{D4D97D31-3B86-F945-B482-21FEB1EA24A1}" type="pres">
      <dgm:prSet presAssocID="{F70EA558-C753-C647-BDBF-5A31C4DB4B45}" presName="aSpace" presStyleCnt="0"/>
      <dgm:spPr/>
    </dgm:pt>
    <dgm:pt modelId="{8AF65B7B-4260-5048-A295-4EB694DD92AC}" type="pres">
      <dgm:prSet presAssocID="{922E80EC-D3D6-0A4F-8AE4-7914BB5DB54F}" presName="aNode" presStyleLbl="fgAcc1" presStyleIdx="3" presStyleCnt="4" custScaleX="128137" custScaleY="142719">
        <dgm:presLayoutVars>
          <dgm:bulletEnabled val="1"/>
        </dgm:presLayoutVars>
      </dgm:prSet>
      <dgm:spPr/>
    </dgm:pt>
    <dgm:pt modelId="{B826D53B-93D9-7440-BBA0-29BA63222FDA}" type="pres">
      <dgm:prSet presAssocID="{922E80EC-D3D6-0A4F-8AE4-7914BB5DB54F}" presName="aSpace" presStyleCnt="0"/>
      <dgm:spPr/>
    </dgm:pt>
  </dgm:ptLst>
  <dgm:cxnLst>
    <dgm:cxn modelId="{4DB1A806-3DBA-1B40-AB45-E7503034C0EB}" type="presOf" srcId="{F70EA558-C753-C647-BDBF-5A31C4DB4B45}" destId="{C6378646-FCC3-0446-82E7-81611131FA36}" srcOrd="0" destOrd="0" presId="urn:microsoft.com/office/officeart/2005/8/layout/pyramid2"/>
    <dgm:cxn modelId="{41650B07-E3A2-2545-BD66-074F3F67D528}" srcId="{E22F884F-1C68-6C48-BCBB-8EC560FE781C}" destId="{E1BF3E3A-4163-EF46-9CD1-01E7CB31D49F}" srcOrd="1" destOrd="0" parTransId="{7F3E75C6-0EA4-DE41-8FEB-4AADF9A3E129}" sibTransId="{79A6442D-D008-F043-8494-E062000EE0B1}"/>
    <dgm:cxn modelId="{0146D113-CD13-4A40-B3DD-425582BDA3F4}" type="presOf" srcId="{237A610D-0D07-5C44-B82A-F321113B32ED}" destId="{8AF65B7B-4260-5048-A295-4EB694DD92AC}" srcOrd="0" destOrd="2" presId="urn:microsoft.com/office/officeart/2005/8/layout/pyramid2"/>
    <dgm:cxn modelId="{ACBDB31B-602B-4C44-B327-5562D4EDB2D7}" srcId="{922E80EC-D3D6-0A4F-8AE4-7914BB5DB54F}" destId="{1852431F-B9C1-B341-B677-C373969562F2}" srcOrd="2" destOrd="0" parTransId="{7968D852-02E0-4B4A-ABE8-B1C188D6F19B}" sibTransId="{1CE8A37E-FD8B-E749-A2B6-73C2B8BAEDAA}"/>
    <dgm:cxn modelId="{B8B7DC1B-15B1-ED45-AF87-2F43E2ABA6A5}" type="presOf" srcId="{1852431F-B9C1-B341-B677-C373969562F2}" destId="{8AF65B7B-4260-5048-A295-4EB694DD92AC}" srcOrd="0" destOrd="3" presId="urn:microsoft.com/office/officeart/2005/8/layout/pyramid2"/>
    <dgm:cxn modelId="{8FCE0A1F-CB3A-2048-967C-F05E7AE5A55F}" srcId="{F70EA558-C753-C647-BDBF-5A31C4DB4B45}" destId="{B922AB24-6A5E-F841-B0B0-6B22E64C1333}" srcOrd="0" destOrd="0" parTransId="{5894936B-59FD-3F47-B64A-72ACB5A10610}" sibTransId="{8C88728A-2CD5-9A47-BE36-618028C2A5A2}"/>
    <dgm:cxn modelId="{BC1DBD2F-1514-DF4F-9CCF-50DF8DD374A9}" srcId="{922E80EC-D3D6-0A4F-8AE4-7914BB5DB54F}" destId="{237A610D-0D07-5C44-B82A-F321113B32ED}" srcOrd="1" destOrd="0" parTransId="{258A93FB-32DF-E445-A039-EBFBECD881F1}" sibTransId="{E80765FB-6CDB-C341-B1F1-333D1AF0009D}"/>
    <dgm:cxn modelId="{DD28EA42-CBD0-8A4D-8FA9-23D5035621BB}" type="presOf" srcId="{2FC7BBAB-33CD-4F4E-B1A4-F23CB33AECFC}" destId="{CFA0F7A7-CA92-764F-BD0F-4A2AD78205EF}" srcOrd="0" destOrd="1" presId="urn:microsoft.com/office/officeart/2005/8/layout/pyramid2"/>
    <dgm:cxn modelId="{2D4D6C44-7A2E-B64F-9915-9D6C903EDC9E}" srcId="{E22F884F-1C68-6C48-BCBB-8EC560FE781C}" destId="{2FC7BBAB-33CD-4F4E-B1A4-F23CB33AECFC}" srcOrd="0" destOrd="0" parTransId="{ABC46726-A6D2-B549-8041-FF08BD2BFFA5}" sibTransId="{B8A7657C-0533-B842-A5B1-1E9D4697B878}"/>
    <dgm:cxn modelId="{2C5A4358-BBE0-414F-ABFB-B86E3CADDFC1}" type="presOf" srcId="{44C36D7F-EB65-3745-8DB6-1A71C0EB997D}" destId="{098BF6B2-4466-1343-ADB6-9D81C6DC0553}" srcOrd="0" destOrd="0" presId="urn:microsoft.com/office/officeart/2005/8/layout/pyramid2"/>
    <dgm:cxn modelId="{6506015C-C61E-AE44-9CB0-D014825A8968}" srcId="{44C36D7F-EB65-3745-8DB6-1A71C0EB997D}" destId="{E22F884F-1C68-6C48-BCBB-8EC560FE781C}" srcOrd="1" destOrd="0" parTransId="{183D5FEC-0FAC-8541-8AC3-8E0FE71BBBA1}" sibTransId="{B8960FC6-C7B2-D642-B016-03ACC896015A}"/>
    <dgm:cxn modelId="{9E90D77D-7CE1-CD40-9CAF-78FC0E528E4E}" type="presOf" srcId="{922E80EC-D3D6-0A4F-8AE4-7914BB5DB54F}" destId="{8AF65B7B-4260-5048-A295-4EB694DD92AC}" srcOrd="0" destOrd="0" presId="urn:microsoft.com/office/officeart/2005/8/layout/pyramid2"/>
    <dgm:cxn modelId="{BA68987E-8999-B241-A4D6-6A16A2D7620C}" type="presOf" srcId="{F40E8ABA-C525-9C47-92B5-CEC4766EF9BB}" destId="{C8CCD9F3-DE99-3343-8BC2-025658CDFE6B}" srcOrd="0" destOrd="0" presId="urn:microsoft.com/office/officeart/2005/8/layout/pyramid2"/>
    <dgm:cxn modelId="{EBB5F99E-2068-534E-96D2-DB8F8EB4B6C3}" srcId="{F70EA558-C753-C647-BDBF-5A31C4DB4B45}" destId="{C4FB59E1-DFD0-A94B-BB7C-31C42702F1AF}" srcOrd="1" destOrd="0" parTransId="{0DCE64BE-A569-3E44-ADFE-9C7A841842C0}" sibTransId="{A7292292-A7F0-2B4C-8BF6-909370FCF150}"/>
    <dgm:cxn modelId="{F2B100AC-A777-2C47-95CF-5F30F0E0C52F}" type="presOf" srcId="{06EDB34C-75B6-C840-8DEC-CFACA828A6BA}" destId="{C6378646-FCC3-0446-82E7-81611131FA36}" srcOrd="0" destOrd="3" presId="urn:microsoft.com/office/officeart/2005/8/layout/pyramid2"/>
    <dgm:cxn modelId="{D57E75B3-3D3B-CA49-98DA-ED700B27C8B4}" srcId="{922E80EC-D3D6-0A4F-8AE4-7914BB5DB54F}" destId="{92270A49-806E-5D46-88B2-582EF8D62B2F}" srcOrd="0" destOrd="0" parTransId="{4B8841F3-EAB3-8D47-BA33-F92E0448C68A}" sibTransId="{7846700B-D38F-1648-9DE0-9545F94A2D5F}"/>
    <dgm:cxn modelId="{1CCA62B5-BEFA-854B-98AC-B103C839F471}" type="presOf" srcId="{E22F884F-1C68-6C48-BCBB-8EC560FE781C}" destId="{CFA0F7A7-CA92-764F-BD0F-4A2AD78205EF}" srcOrd="0" destOrd="0" presId="urn:microsoft.com/office/officeart/2005/8/layout/pyramid2"/>
    <dgm:cxn modelId="{CC737FB9-0319-9148-BB5A-82FCDD4F2215}" type="presOf" srcId="{E1BF3E3A-4163-EF46-9CD1-01E7CB31D49F}" destId="{CFA0F7A7-CA92-764F-BD0F-4A2AD78205EF}" srcOrd="0" destOrd="2" presId="urn:microsoft.com/office/officeart/2005/8/layout/pyramid2"/>
    <dgm:cxn modelId="{EE255CBC-CF39-3D49-9B03-0B6C38E218F9}" type="presOf" srcId="{92270A49-806E-5D46-88B2-582EF8D62B2F}" destId="{8AF65B7B-4260-5048-A295-4EB694DD92AC}" srcOrd="0" destOrd="1" presId="urn:microsoft.com/office/officeart/2005/8/layout/pyramid2"/>
    <dgm:cxn modelId="{6B97C1C5-C244-9443-AFDD-6C6C322342A5}" type="presOf" srcId="{C4FB59E1-DFD0-A94B-BB7C-31C42702F1AF}" destId="{C6378646-FCC3-0446-82E7-81611131FA36}" srcOrd="0" destOrd="2" presId="urn:microsoft.com/office/officeart/2005/8/layout/pyramid2"/>
    <dgm:cxn modelId="{52BAC7C9-51C2-8A41-AC31-C35EDF08C45C}" type="presOf" srcId="{55F1465E-6F75-EC4F-9554-086B159CA2A8}" destId="{CFA0F7A7-CA92-764F-BD0F-4A2AD78205EF}" srcOrd="0" destOrd="3" presId="urn:microsoft.com/office/officeart/2005/8/layout/pyramid2"/>
    <dgm:cxn modelId="{39FE19D4-F2AE-BE40-8468-D9624AD14B53}" srcId="{44C36D7F-EB65-3745-8DB6-1A71C0EB997D}" destId="{922E80EC-D3D6-0A4F-8AE4-7914BB5DB54F}" srcOrd="3" destOrd="0" parTransId="{8C017A32-10A2-024C-B5B7-69415C5A0B80}" sibTransId="{23534D43-EEE8-984C-9307-56C869139D6A}"/>
    <dgm:cxn modelId="{C7B877D9-3D0E-F240-877A-213E9003002D}" srcId="{E22F884F-1C68-6C48-BCBB-8EC560FE781C}" destId="{55F1465E-6F75-EC4F-9554-086B159CA2A8}" srcOrd="2" destOrd="0" parTransId="{0B4490A8-070E-194F-A622-73E73259E9EC}" sibTransId="{D3B1E75B-E45D-3F42-AF13-D8907B1BAE59}"/>
    <dgm:cxn modelId="{B0DC80E0-409F-C24B-9F8A-4CBC9AD74A18}" srcId="{44C36D7F-EB65-3745-8DB6-1A71C0EB997D}" destId="{F70EA558-C753-C647-BDBF-5A31C4DB4B45}" srcOrd="2" destOrd="0" parTransId="{A7A4135E-4D2D-C74F-BB05-67E7F01C9B23}" sibTransId="{EA84DADC-1756-BF48-92E8-B9D747006588}"/>
    <dgm:cxn modelId="{8F5FD8E8-DCC8-C845-9AAE-8EB3282A39BE}" srcId="{F70EA558-C753-C647-BDBF-5A31C4DB4B45}" destId="{06EDB34C-75B6-C840-8DEC-CFACA828A6BA}" srcOrd="2" destOrd="0" parTransId="{F8E20BB6-F752-884F-A64F-73E40F98588D}" sibTransId="{7D8D72F8-19B0-424D-92C7-9AA4A0F27995}"/>
    <dgm:cxn modelId="{681F7CFB-4890-7946-BBF8-1C77A4DDDFF8}" type="presOf" srcId="{B922AB24-6A5E-F841-B0B0-6B22E64C1333}" destId="{C6378646-FCC3-0446-82E7-81611131FA36}" srcOrd="0" destOrd="1" presId="urn:microsoft.com/office/officeart/2005/8/layout/pyramid2"/>
    <dgm:cxn modelId="{AA6EC7FD-6894-1145-B2C4-DEA738E88948}" srcId="{44C36D7F-EB65-3745-8DB6-1A71C0EB997D}" destId="{F40E8ABA-C525-9C47-92B5-CEC4766EF9BB}" srcOrd="0" destOrd="0" parTransId="{91BED870-AB4E-1448-B2CA-94462E3F142F}" sibTransId="{3D0C6A9E-D8F8-8348-8ADC-086D1275DA12}"/>
    <dgm:cxn modelId="{953895B5-9B5E-C245-9964-8CA02D9D6376}" type="presParOf" srcId="{098BF6B2-4466-1343-ADB6-9D81C6DC0553}" destId="{2F07BACC-31BC-264C-B4E3-9BEA15B04709}" srcOrd="0" destOrd="0" presId="urn:microsoft.com/office/officeart/2005/8/layout/pyramid2"/>
    <dgm:cxn modelId="{05B34253-ED89-AE43-9AED-F1403134555B}" type="presParOf" srcId="{098BF6B2-4466-1343-ADB6-9D81C6DC0553}" destId="{BE5AE522-5F6E-B94A-A07E-6250694B74D7}" srcOrd="1" destOrd="0" presId="urn:microsoft.com/office/officeart/2005/8/layout/pyramid2"/>
    <dgm:cxn modelId="{C976358B-E7D2-7245-9389-65170FB014A4}" type="presParOf" srcId="{BE5AE522-5F6E-B94A-A07E-6250694B74D7}" destId="{C8CCD9F3-DE99-3343-8BC2-025658CDFE6B}" srcOrd="0" destOrd="0" presId="urn:microsoft.com/office/officeart/2005/8/layout/pyramid2"/>
    <dgm:cxn modelId="{2EA5C492-4A52-484C-BC90-E0EE2131E04E}" type="presParOf" srcId="{BE5AE522-5F6E-B94A-A07E-6250694B74D7}" destId="{C5A7C8FA-E602-ED43-B09D-963D90D26F19}" srcOrd="1" destOrd="0" presId="urn:microsoft.com/office/officeart/2005/8/layout/pyramid2"/>
    <dgm:cxn modelId="{9E058780-AC7C-6B4B-8A39-FE6176CBAAF6}" type="presParOf" srcId="{BE5AE522-5F6E-B94A-A07E-6250694B74D7}" destId="{CFA0F7A7-CA92-764F-BD0F-4A2AD78205EF}" srcOrd="2" destOrd="0" presId="urn:microsoft.com/office/officeart/2005/8/layout/pyramid2"/>
    <dgm:cxn modelId="{79FDB418-2B94-BF44-8C1C-51A0D6D843EB}" type="presParOf" srcId="{BE5AE522-5F6E-B94A-A07E-6250694B74D7}" destId="{426FF7F5-058E-3548-B623-9A62A4BAC0CD}" srcOrd="3" destOrd="0" presId="urn:microsoft.com/office/officeart/2005/8/layout/pyramid2"/>
    <dgm:cxn modelId="{C844062B-AC32-F34B-A1D8-4D8BB3394B66}" type="presParOf" srcId="{BE5AE522-5F6E-B94A-A07E-6250694B74D7}" destId="{C6378646-FCC3-0446-82E7-81611131FA36}" srcOrd="4" destOrd="0" presId="urn:microsoft.com/office/officeart/2005/8/layout/pyramid2"/>
    <dgm:cxn modelId="{C9BA36A3-F937-C744-B60E-5B4DA56034ED}" type="presParOf" srcId="{BE5AE522-5F6E-B94A-A07E-6250694B74D7}" destId="{D4D97D31-3B86-F945-B482-21FEB1EA24A1}" srcOrd="5" destOrd="0" presId="urn:microsoft.com/office/officeart/2005/8/layout/pyramid2"/>
    <dgm:cxn modelId="{E6631E72-7385-A44A-9C4E-680183C4FE36}" type="presParOf" srcId="{BE5AE522-5F6E-B94A-A07E-6250694B74D7}" destId="{8AF65B7B-4260-5048-A295-4EB694DD92AC}" srcOrd="6" destOrd="0" presId="urn:microsoft.com/office/officeart/2005/8/layout/pyramid2"/>
    <dgm:cxn modelId="{D81133F6-0ACC-F244-8706-C21CAB884206}" type="presParOf" srcId="{BE5AE522-5F6E-B94A-A07E-6250694B74D7}" destId="{B826D53B-93D9-7440-BBA0-29BA63222FDA}"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41686-6C3F-A941-9888-CC92E1E98B09}">
      <dsp:nvSpPr>
        <dsp:cNvPr id="0" name=""/>
        <dsp:cNvSpPr/>
      </dsp:nvSpPr>
      <dsp:spPr>
        <a:xfrm>
          <a:off x="0" y="1888"/>
          <a:ext cx="6447990" cy="1179360"/>
        </a:xfrm>
        <a:prstGeom prst="round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CHWs are</a:t>
          </a:r>
        </a:p>
      </dsp:txBody>
      <dsp:txXfrm>
        <a:off x="57572" y="59460"/>
        <a:ext cx="6332846" cy="1064216"/>
      </dsp:txXfrm>
    </dsp:sp>
    <dsp:sp modelId="{4AA4A20D-6E95-0F43-B8E0-4F96D750F78D}">
      <dsp:nvSpPr>
        <dsp:cNvPr id="0" name=""/>
        <dsp:cNvSpPr/>
      </dsp:nvSpPr>
      <dsp:spPr>
        <a:xfrm>
          <a:off x="0" y="1181248"/>
          <a:ext cx="644799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72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Frontline public health workers</a:t>
          </a:r>
        </a:p>
        <a:p>
          <a:pPr marL="171450" lvl="1" indent="-171450" algn="l" defTabSz="800100">
            <a:lnSpc>
              <a:spcPct val="90000"/>
            </a:lnSpc>
            <a:spcBef>
              <a:spcPct val="0"/>
            </a:spcBef>
            <a:spcAft>
              <a:spcPct val="20000"/>
            </a:spcAft>
            <a:buChar char="•"/>
          </a:pPr>
          <a:r>
            <a:rPr lang="en-US" sz="1800" kern="1200" dirty="0"/>
            <a:t>Trusted community members</a:t>
          </a:r>
        </a:p>
        <a:p>
          <a:pPr marL="171450" lvl="1" indent="-171450" algn="l" defTabSz="800100">
            <a:lnSpc>
              <a:spcPct val="90000"/>
            </a:lnSpc>
            <a:spcBef>
              <a:spcPct val="0"/>
            </a:spcBef>
            <a:spcAft>
              <a:spcPct val="20000"/>
            </a:spcAft>
            <a:buChar char="•"/>
          </a:pPr>
          <a:r>
            <a:rPr lang="en-US" sz="1800" kern="1200" dirty="0"/>
            <a:t>Closely connected to the community</a:t>
          </a:r>
        </a:p>
      </dsp:txBody>
      <dsp:txXfrm>
        <a:off x="0" y="1181248"/>
        <a:ext cx="6447990" cy="1043280"/>
      </dsp:txXfrm>
    </dsp:sp>
    <dsp:sp modelId="{CAA0A7F5-D5CA-BA49-BD6B-66D9D57B816C}">
      <dsp:nvSpPr>
        <dsp:cNvPr id="0" name=""/>
        <dsp:cNvSpPr/>
      </dsp:nvSpPr>
      <dsp:spPr>
        <a:xfrm>
          <a:off x="0" y="2224528"/>
          <a:ext cx="6447990" cy="1179360"/>
        </a:xfrm>
        <a:prstGeom prst="round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CHWs work to</a:t>
          </a:r>
        </a:p>
      </dsp:txBody>
      <dsp:txXfrm>
        <a:off x="57572" y="2282100"/>
        <a:ext cx="6332846" cy="1064216"/>
      </dsp:txXfrm>
    </dsp:sp>
    <dsp:sp modelId="{6D647865-30D3-6046-84AA-6CB294C276D9}">
      <dsp:nvSpPr>
        <dsp:cNvPr id="0" name=""/>
        <dsp:cNvSpPr/>
      </dsp:nvSpPr>
      <dsp:spPr>
        <a:xfrm>
          <a:off x="0" y="3403888"/>
          <a:ext cx="6447990" cy="1173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72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Bridge patients to services and resources</a:t>
          </a:r>
        </a:p>
        <a:p>
          <a:pPr marL="171450" lvl="1" indent="-171450" algn="l" defTabSz="800100">
            <a:lnSpc>
              <a:spcPct val="90000"/>
            </a:lnSpc>
            <a:spcBef>
              <a:spcPct val="0"/>
            </a:spcBef>
            <a:spcAft>
              <a:spcPct val="20000"/>
            </a:spcAft>
            <a:buChar char="•"/>
          </a:pPr>
          <a:r>
            <a:rPr lang="en-US" sz="1800" kern="1200" dirty="0"/>
            <a:t>Educate, counsel informally, advocate</a:t>
          </a:r>
        </a:p>
        <a:p>
          <a:pPr marL="171450" lvl="1" indent="-171450" algn="l" defTabSz="800100">
            <a:lnSpc>
              <a:spcPct val="90000"/>
            </a:lnSpc>
            <a:spcBef>
              <a:spcPct val="0"/>
            </a:spcBef>
            <a:spcAft>
              <a:spcPct val="20000"/>
            </a:spcAft>
            <a:buChar char="•"/>
          </a:pPr>
          <a:r>
            <a:rPr lang="en-US" sz="1800" kern="1200" dirty="0"/>
            <a:t>Increase access to services</a:t>
          </a:r>
        </a:p>
        <a:p>
          <a:pPr marL="171450" lvl="1" indent="-171450" algn="l" defTabSz="800100">
            <a:lnSpc>
              <a:spcPct val="90000"/>
            </a:lnSpc>
            <a:spcBef>
              <a:spcPct val="0"/>
            </a:spcBef>
            <a:spcAft>
              <a:spcPct val="20000"/>
            </a:spcAft>
            <a:buChar char="•"/>
          </a:pPr>
          <a:r>
            <a:rPr lang="en-US" sz="1800" kern="1200" dirty="0"/>
            <a:t>Build capacity </a:t>
          </a:r>
        </a:p>
      </dsp:txBody>
      <dsp:txXfrm>
        <a:off x="0" y="3403888"/>
        <a:ext cx="6447990" cy="11736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C213D-143F-2740-A8F5-6F0D158FC392}">
      <dsp:nvSpPr>
        <dsp:cNvPr id="0" name=""/>
        <dsp:cNvSpPr/>
      </dsp:nvSpPr>
      <dsp:spPr>
        <a:xfrm>
          <a:off x="1305" y="0"/>
          <a:ext cx="3394477" cy="543959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rtl="0">
            <a:lnSpc>
              <a:spcPct val="90000"/>
            </a:lnSpc>
            <a:spcBef>
              <a:spcPct val="0"/>
            </a:spcBef>
            <a:spcAft>
              <a:spcPct val="35000"/>
            </a:spcAft>
            <a:buNone/>
          </a:pPr>
          <a:r>
            <a:rPr lang="en-US" sz="6200" kern="1200" dirty="0"/>
            <a:t>Auditory</a:t>
          </a:r>
        </a:p>
      </dsp:txBody>
      <dsp:txXfrm>
        <a:off x="1305" y="0"/>
        <a:ext cx="3394477" cy="1631877"/>
      </dsp:txXfrm>
    </dsp:sp>
    <dsp:sp modelId="{A81A2639-EE23-5340-9855-EE00E1B63EDF}">
      <dsp:nvSpPr>
        <dsp:cNvPr id="0" name=""/>
        <dsp:cNvSpPr/>
      </dsp:nvSpPr>
      <dsp:spPr>
        <a:xfrm>
          <a:off x="340753" y="1632342"/>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Speak positive reinforcement</a:t>
          </a:r>
        </a:p>
      </dsp:txBody>
      <dsp:txXfrm>
        <a:off x="372053" y="1663642"/>
        <a:ext cx="2652981" cy="1006061"/>
      </dsp:txXfrm>
    </dsp:sp>
    <dsp:sp modelId="{DD36129F-3A1D-ED4A-B54A-CD03ABB6168E}">
      <dsp:nvSpPr>
        <dsp:cNvPr id="0" name=""/>
        <dsp:cNvSpPr/>
      </dsp:nvSpPr>
      <dsp:spPr>
        <a:xfrm>
          <a:off x="340753" y="2865413"/>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Group conversations</a:t>
          </a:r>
        </a:p>
      </dsp:txBody>
      <dsp:txXfrm>
        <a:off x="372053" y="2896713"/>
        <a:ext cx="2652981" cy="1006061"/>
      </dsp:txXfrm>
    </dsp:sp>
    <dsp:sp modelId="{6EBFD25C-7981-5849-A68D-A7A59CA9CC5D}">
      <dsp:nvSpPr>
        <dsp:cNvPr id="0" name=""/>
        <dsp:cNvSpPr/>
      </dsp:nvSpPr>
      <dsp:spPr>
        <a:xfrm>
          <a:off x="340753" y="4098484"/>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Read aloud</a:t>
          </a:r>
        </a:p>
      </dsp:txBody>
      <dsp:txXfrm>
        <a:off x="372053" y="4129784"/>
        <a:ext cx="2652981" cy="1006061"/>
      </dsp:txXfrm>
    </dsp:sp>
    <dsp:sp modelId="{82477BA0-BF0F-AE4B-B597-1AA6ED722CFA}">
      <dsp:nvSpPr>
        <dsp:cNvPr id="0" name=""/>
        <dsp:cNvSpPr/>
      </dsp:nvSpPr>
      <dsp:spPr>
        <a:xfrm>
          <a:off x="3650368" y="0"/>
          <a:ext cx="3394477" cy="543959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rtl="0">
            <a:lnSpc>
              <a:spcPct val="90000"/>
            </a:lnSpc>
            <a:spcBef>
              <a:spcPct val="0"/>
            </a:spcBef>
            <a:spcAft>
              <a:spcPct val="35000"/>
            </a:spcAft>
            <a:buNone/>
          </a:pPr>
          <a:r>
            <a:rPr lang="en-US" sz="6200" kern="1200" dirty="0"/>
            <a:t>Visual</a:t>
          </a:r>
        </a:p>
      </dsp:txBody>
      <dsp:txXfrm>
        <a:off x="3650368" y="0"/>
        <a:ext cx="3394477" cy="1631877"/>
      </dsp:txXfrm>
    </dsp:sp>
    <dsp:sp modelId="{44D8D6BF-E639-A847-8FF3-BE0256D51527}">
      <dsp:nvSpPr>
        <dsp:cNvPr id="0" name=""/>
        <dsp:cNvSpPr/>
      </dsp:nvSpPr>
      <dsp:spPr>
        <a:xfrm>
          <a:off x="3989816" y="1632342"/>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Write positive comments</a:t>
          </a:r>
        </a:p>
      </dsp:txBody>
      <dsp:txXfrm>
        <a:off x="4021116" y="1663642"/>
        <a:ext cx="2652981" cy="1006061"/>
      </dsp:txXfrm>
    </dsp:sp>
    <dsp:sp modelId="{3ED820B5-DF38-994C-9857-936DB06F4E54}">
      <dsp:nvSpPr>
        <dsp:cNvPr id="0" name=""/>
        <dsp:cNvSpPr/>
      </dsp:nvSpPr>
      <dsp:spPr>
        <a:xfrm>
          <a:off x="3989816" y="2865413"/>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Encourage note taking/drawing</a:t>
          </a:r>
        </a:p>
      </dsp:txBody>
      <dsp:txXfrm>
        <a:off x="4021116" y="2896713"/>
        <a:ext cx="2652981" cy="1006061"/>
      </dsp:txXfrm>
    </dsp:sp>
    <dsp:sp modelId="{EF4EA323-EA77-1C43-94E8-E249A409200E}">
      <dsp:nvSpPr>
        <dsp:cNvPr id="0" name=""/>
        <dsp:cNvSpPr/>
      </dsp:nvSpPr>
      <dsp:spPr>
        <a:xfrm>
          <a:off x="3989816" y="4098484"/>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Make sure learner can see you/pictures</a:t>
          </a:r>
        </a:p>
      </dsp:txBody>
      <dsp:txXfrm>
        <a:off x="4021116" y="4129784"/>
        <a:ext cx="2652981" cy="1006061"/>
      </dsp:txXfrm>
    </dsp:sp>
    <dsp:sp modelId="{326723F6-6CC5-B747-9DA5-C179D145FF05}">
      <dsp:nvSpPr>
        <dsp:cNvPr id="0" name=""/>
        <dsp:cNvSpPr/>
      </dsp:nvSpPr>
      <dsp:spPr>
        <a:xfrm>
          <a:off x="7299432" y="0"/>
          <a:ext cx="3394477" cy="543959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t>Tactile</a:t>
          </a:r>
        </a:p>
      </dsp:txBody>
      <dsp:txXfrm>
        <a:off x="7299432" y="0"/>
        <a:ext cx="3394477" cy="1631877"/>
      </dsp:txXfrm>
    </dsp:sp>
    <dsp:sp modelId="{491FE20E-69BF-B34E-86DE-B6EE503E43BC}">
      <dsp:nvSpPr>
        <dsp:cNvPr id="0" name=""/>
        <dsp:cNvSpPr/>
      </dsp:nvSpPr>
      <dsp:spPr>
        <a:xfrm>
          <a:off x="7638879" y="1632342"/>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Encourage active learning</a:t>
          </a:r>
        </a:p>
      </dsp:txBody>
      <dsp:txXfrm>
        <a:off x="7670179" y="1663642"/>
        <a:ext cx="2652981" cy="1006061"/>
      </dsp:txXfrm>
    </dsp:sp>
    <dsp:sp modelId="{63863C9A-772A-D949-91F2-768C8A73EDC7}">
      <dsp:nvSpPr>
        <dsp:cNvPr id="0" name=""/>
        <dsp:cNvSpPr/>
      </dsp:nvSpPr>
      <dsp:spPr>
        <a:xfrm>
          <a:off x="7638879" y="2865413"/>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Provide hands-on opportunities</a:t>
          </a:r>
        </a:p>
      </dsp:txBody>
      <dsp:txXfrm>
        <a:off x="7670179" y="2896713"/>
        <a:ext cx="2652981" cy="1006061"/>
      </dsp:txXfrm>
    </dsp:sp>
    <dsp:sp modelId="{29604BA9-537D-5244-B81F-06BEC0AA0BDB}">
      <dsp:nvSpPr>
        <dsp:cNvPr id="0" name=""/>
        <dsp:cNvSpPr/>
      </dsp:nvSpPr>
      <dsp:spPr>
        <a:xfrm>
          <a:off x="7638879" y="4098484"/>
          <a:ext cx="2715581" cy="106866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t>Try to be OK with  the learner not sitting still</a:t>
          </a:r>
          <a:r>
            <a:rPr lang="en-US" sz="2300" kern="1200" dirty="0">
              <a:sym typeface="Wingdings" pitchFamily="2" charset="2"/>
            </a:rPr>
            <a:t></a:t>
          </a:r>
          <a:endParaRPr lang="en-US" sz="2300" kern="1200" dirty="0"/>
        </a:p>
      </dsp:txBody>
      <dsp:txXfrm>
        <a:off x="7670179" y="4129784"/>
        <a:ext cx="2652981" cy="1006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C3B90-D0E3-4645-9836-EC96883EEB82}">
      <dsp:nvSpPr>
        <dsp:cNvPr id="0" name=""/>
        <dsp:cNvSpPr/>
      </dsp:nvSpPr>
      <dsp:spPr>
        <a:xfrm>
          <a:off x="718549" y="137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9D92F-C07F-415F-8789-FA2214075671}">
      <dsp:nvSpPr>
        <dsp:cNvPr id="0" name=""/>
        <dsp:cNvSpPr/>
      </dsp:nvSpPr>
      <dsp:spPr>
        <a:xfrm>
          <a:off x="1106112" y="38893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235BE6-5A1A-4E1D-A85C-179FBDE6D600}">
      <dsp:nvSpPr>
        <dsp:cNvPr id="0" name=""/>
        <dsp:cNvSpPr/>
      </dsp:nvSpPr>
      <dsp:spPr>
        <a:xfrm>
          <a:off x="137206"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Recognize Care Gaps</a:t>
          </a:r>
        </a:p>
      </dsp:txBody>
      <dsp:txXfrm>
        <a:off x="137206" y="2386374"/>
        <a:ext cx="2981250" cy="720000"/>
      </dsp:txXfrm>
    </dsp:sp>
    <dsp:sp modelId="{E82A7DB5-6164-4151-8713-C18F0A9D8A64}">
      <dsp:nvSpPr>
        <dsp:cNvPr id="0" name=""/>
        <dsp:cNvSpPr/>
      </dsp:nvSpPr>
      <dsp:spPr>
        <a:xfrm>
          <a:off x="4221518" y="1373"/>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5819A9-BE2A-4647-A247-F08DF1BAE264}">
      <dsp:nvSpPr>
        <dsp:cNvPr id="0" name=""/>
        <dsp:cNvSpPr/>
      </dsp:nvSpPr>
      <dsp:spPr>
        <a:xfrm>
          <a:off x="4609081" y="388936"/>
          <a:ext cx="1043437" cy="104343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208CC2-AB39-464C-851A-BA34AC616DD0}">
      <dsp:nvSpPr>
        <dsp:cNvPr id="0" name=""/>
        <dsp:cNvSpPr/>
      </dsp:nvSpPr>
      <dsp:spPr>
        <a:xfrm>
          <a:off x="3640174"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Define HIPPA and PHI</a:t>
          </a:r>
        </a:p>
      </dsp:txBody>
      <dsp:txXfrm>
        <a:off x="3640174" y="2386374"/>
        <a:ext cx="2981250" cy="720000"/>
      </dsp:txXfrm>
    </dsp:sp>
    <dsp:sp modelId="{E9B562D1-880A-466A-BCC5-D5C6D149B9AF}">
      <dsp:nvSpPr>
        <dsp:cNvPr id="0" name=""/>
        <dsp:cNvSpPr/>
      </dsp:nvSpPr>
      <dsp:spPr>
        <a:xfrm>
          <a:off x="7724487" y="1373"/>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6253BB-BCAA-4CC9-820E-1866F313BC7F}">
      <dsp:nvSpPr>
        <dsp:cNvPr id="0" name=""/>
        <dsp:cNvSpPr/>
      </dsp:nvSpPr>
      <dsp:spPr>
        <a:xfrm>
          <a:off x="8112050" y="38893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88035A-77E4-4F34-960E-D2A7126F7606}">
      <dsp:nvSpPr>
        <dsp:cNvPr id="0" name=""/>
        <dsp:cNvSpPr/>
      </dsp:nvSpPr>
      <dsp:spPr>
        <a:xfrm>
          <a:off x="7143143"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Identify Ways to recruit patients</a:t>
          </a:r>
        </a:p>
        <a:p>
          <a:pPr marL="0" lvl="0" indent="0" algn="ctr" defTabSz="711200">
            <a:lnSpc>
              <a:spcPct val="90000"/>
            </a:lnSpc>
            <a:spcBef>
              <a:spcPct val="0"/>
            </a:spcBef>
            <a:spcAft>
              <a:spcPct val="35000"/>
            </a:spcAft>
            <a:buNone/>
            <a:defRPr cap="all"/>
          </a:pPr>
          <a:endParaRPr lang="en-US" sz="1600" kern="1200" dirty="0"/>
        </a:p>
      </dsp:txBody>
      <dsp:txXfrm>
        <a:off x="7143143" y="2386374"/>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45A66-FCD3-CA46-B0AC-AB1D2B4C6C8A}">
      <dsp:nvSpPr>
        <dsp:cNvPr id="0" name=""/>
        <dsp:cNvSpPr/>
      </dsp:nvSpPr>
      <dsp:spPr>
        <a:xfrm>
          <a:off x="1656975" y="2369"/>
          <a:ext cx="2225565" cy="111278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rtl="0">
            <a:lnSpc>
              <a:spcPct val="90000"/>
            </a:lnSpc>
            <a:spcBef>
              <a:spcPct val="0"/>
            </a:spcBef>
            <a:spcAft>
              <a:spcPct val="35000"/>
            </a:spcAft>
            <a:buNone/>
          </a:pPr>
          <a:r>
            <a:rPr lang="en-US" sz="3600" kern="1200" dirty="0"/>
            <a:t>System-related</a:t>
          </a:r>
        </a:p>
      </dsp:txBody>
      <dsp:txXfrm>
        <a:off x="1689567" y="34961"/>
        <a:ext cx="2160381" cy="1047598"/>
      </dsp:txXfrm>
    </dsp:sp>
    <dsp:sp modelId="{B83B1ECA-B188-F84A-9919-31E022086208}">
      <dsp:nvSpPr>
        <dsp:cNvPr id="0" name=""/>
        <dsp:cNvSpPr/>
      </dsp:nvSpPr>
      <dsp:spPr>
        <a:xfrm>
          <a:off x="1879531" y="1115152"/>
          <a:ext cx="222556" cy="834586"/>
        </a:xfrm>
        <a:custGeom>
          <a:avLst/>
          <a:gdLst/>
          <a:ahLst/>
          <a:cxnLst/>
          <a:rect l="0" t="0" r="0" b="0"/>
          <a:pathLst>
            <a:path>
              <a:moveTo>
                <a:pt x="0" y="0"/>
              </a:moveTo>
              <a:lnTo>
                <a:pt x="0" y="834586"/>
              </a:lnTo>
              <a:lnTo>
                <a:pt x="222556" y="83458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3DE9A5-89F8-344A-A090-D93539547BBA}">
      <dsp:nvSpPr>
        <dsp:cNvPr id="0" name=""/>
        <dsp:cNvSpPr/>
      </dsp:nvSpPr>
      <dsp:spPr>
        <a:xfrm>
          <a:off x="2102088" y="1393348"/>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Clinic hours</a:t>
          </a:r>
        </a:p>
      </dsp:txBody>
      <dsp:txXfrm>
        <a:off x="2134680" y="1425940"/>
        <a:ext cx="1715268" cy="1047598"/>
      </dsp:txXfrm>
    </dsp:sp>
    <dsp:sp modelId="{8EF4CA41-E878-6344-B692-FAD87F6E297E}">
      <dsp:nvSpPr>
        <dsp:cNvPr id="0" name=""/>
        <dsp:cNvSpPr/>
      </dsp:nvSpPr>
      <dsp:spPr>
        <a:xfrm>
          <a:off x="1879531" y="1115152"/>
          <a:ext cx="222556" cy="2225565"/>
        </a:xfrm>
        <a:custGeom>
          <a:avLst/>
          <a:gdLst/>
          <a:ahLst/>
          <a:cxnLst/>
          <a:rect l="0" t="0" r="0" b="0"/>
          <a:pathLst>
            <a:path>
              <a:moveTo>
                <a:pt x="0" y="0"/>
              </a:moveTo>
              <a:lnTo>
                <a:pt x="0" y="2225565"/>
              </a:lnTo>
              <a:lnTo>
                <a:pt x="222556" y="222556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A6086-69D0-6240-85CE-C2CD1FBD9DD7}">
      <dsp:nvSpPr>
        <dsp:cNvPr id="0" name=""/>
        <dsp:cNvSpPr/>
      </dsp:nvSpPr>
      <dsp:spPr>
        <a:xfrm>
          <a:off x="2102088" y="2784326"/>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Pharmacy issue</a:t>
          </a:r>
        </a:p>
      </dsp:txBody>
      <dsp:txXfrm>
        <a:off x="2134680" y="2816918"/>
        <a:ext cx="1715268" cy="1047598"/>
      </dsp:txXfrm>
    </dsp:sp>
    <dsp:sp modelId="{4BA783CB-55D1-F849-A4A9-A70AAF2AA312}">
      <dsp:nvSpPr>
        <dsp:cNvPr id="0" name=""/>
        <dsp:cNvSpPr/>
      </dsp:nvSpPr>
      <dsp:spPr>
        <a:xfrm>
          <a:off x="1879531" y="1115152"/>
          <a:ext cx="222556" cy="3616543"/>
        </a:xfrm>
        <a:custGeom>
          <a:avLst/>
          <a:gdLst/>
          <a:ahLst/>
          <a:cxnLst/>
          <a:rect l="0" t="0" r="0" b="0"/>
          <a:pathLst>
            <a:path>
              <a:moveTo>
                <a:pt x="0" y="0"/>
              </a:moveTo>
              <a:lnTo>
                <a:pt x="0" y="3616543"/>
              </a:lnTo>
              <a:lnTo>
                <a:pt x="222556" y="3616543"/>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26F0EF-F626-1B44-9E2B-ABBF93DF04A7}">
      <dsp:nvSpPr>
        <dsp:cNvPr id="0" name=""/>
        <dsp:cNvSpPr/>
      </dsp:nvSpPr>
      <dsp:spPr>
        <a:xfrm>
          <a:off x="2102088" y="4175304"/>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Medication cost</a:t>
          </a:r>
        </a:p>
      </dsp:txBody>
      <dsp:txXfrm>
        <a:off x="2134680" y="4207896"/>
        <a:ext cx="1715268" cy="1047598"/>
      </dsp:txXfrm>
    </dsp:sp>
    <dsp:sp modelId="{2005EF8D-9F5B-134A-AC1B-2A4AFA5DD4E0}">
      <dsp:nvSpPr>
        <dsp:cNvPr id="0" name=""/>
        <dsp:cNvSpPr/>
      </dsp:nvSpPr>
      <dsp:spPr>
        <a:xfrm>
          <a:off x="4438931" y="2369"/>
          <a:ext cx="2225565" cy="111278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rtl="0">
            <a:lnSpc>
              <a:spcPct val="90000"/>
            </a:lnSpc>
            <a:spcBef>
              <a:spcPct val="0"/>
            </a:spcBef>
            <a:spcAft>
              <a:spcPct val="35000"/>
            </a:spcAft>
            <a:buNone/>
          </a:pPr>
          <a:r>
            <a:rPr lang="en-US" sz="3600" kern="1200"/>
            <a:t>Provider-related</a:t>
          </a:r>
        </a:p>
      </dsp:txBody>
      <dsp:txXfrm>
        <a:off x="4471523" y="34961"/>
        <a:ext cx="2160381" cy="1047598"/>
      </dsp:txXfrm>
    </dsp:sp>
    <dsp:sp modelId="{B59D8759-EF04-EF4D-82C2-20B9F0B3D02E}">
      <dsp:nvSpPr>
        <dsp:cNvPr id="0" name=""/>
        <dsp:cNvSpPr/>
      </dsp:nvSpPr>
      <dsp:spPr>
        <a:xfrm>
          <a:off x="4661488" y="1115152"/>
          <a:ext cx="222556" cy="834586"/>
        </a:xfrm>
        <a:custGeom>
          <a:avLst/>
          <a:gdLst/>
          <a:ahLst/>
          <a:cxnLst/>
          <a:rect l="0" t="0" r="0" b="0"/>
          <a:pathLst>
            <a:path>
              <a:moveTo>
                <a:pt x="0" y="0"/>
              </a:moveTo>
              <a:lnTo>
                <a:pt x="0" y="834586"/>
              </a:lnTo>
              <a:lnTo>
                <a:pt x="222556" y="83458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63063D-7E42-0A47-8C47-1C500BBA05B3}">
      <dsp:nvSpPr>
        <dsp:cNvPr id="0" name=""/>
        <dsp:cNvSpPr/>
      </dsp:nvSpPr>
      <dsp:spPr>
        <a:xfrm>
          <a:off x="4884044" y="1393348"/>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Language barriers</a:t>
          </a:r>
        </a:p>
      </dsp:txBody>
      <dsp:txXfrm>
        <a:off x="4916636" y="1425940"/>
        <a:ext cx="1715268" cy="1047598"/>
      </dsp:txXfrm>
    </dsp:sp>
    <dsp:sp modelId="{59EB40E5-9B63-824E-B640-83D029EAC184}">
      <dsp:nvSpPr>
        <dsp:cNvPr id="0" name=""/>
        <dsp:cNvSpPr/>
      </dsp:nvSpPr>
      <dsp:spPr>
        <a:xfrm>
          <a:off x="4661488" y="1115152"/>
          <a:ext cx="222556" cy="2225565"/>
        </a:xfrm>
        <a:custGeom>
          <a:avLst/>
          <a:gdLst/>
          <a:ahLst/>
          <a:cxnLst/>
          <a:rect l="0" t="0" r="0" b="0"/>
          <a:pathLst>
            <a:path>
              <a:moveTo>
                <a:pt x="0" y="0"/>
              </a:moveTo>
              <a:lnTo>
                <a:pt x="0" y="2225565"/>
              </a:lnTo>
              <a:lnTo>
                <a:pt x="222556" y="222556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224C1C-1A74-7942-A3B5-7AE22C690D40}">
      <dsp:nvSpPr>
        <dsp:cNvPr id="0" name=""/>
        <dsp:cNvSpPr/>
      </dsp:nvSpPr>
      <dsp:spPr>
        <a:xfrm>
          <a:off x="4884044" y="2784326"/>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Insufficient communication</a:t>
          </a:r>
        </a:p>
      </dsp:txBody>
      <dsp:txXfrm>
        <a:off x="4916636" y="2816918"/>
        <a:ext cx="1715268" cy="1047598"/>
      </dsp:txXfrm>
    </dsp:sp>
    <dsp:sp modelId="{FB11B3C5-F9DB-7442-B278-7C33B2D2F8BE}">
      <dsp:nvSpPr>
        <dsp:cNvPr id="0" name=""/>
        <dsp:cNvSpPr/>
      </dsp:nvSpPr>
      <dsp:spPr>
        <a:xfrm>
          <a:off x="4661488" y="1115152"/>
          <a:ext cx="222556" cy="3616543"/>
        </a:xfrm>
        <a:custGeom>
          <a:avLst/>
          <a:gdLst/>
          <a:ahLst/>
          <a:cxnLst/>
          <a:rect l="0" t="0" r="0" b="0"/>
          <a:pathLst>
            <a:path>
              <a:moveTo>
                <a:pt x="0" y="0"/>
              </a:moveTo>
              <a:lnTo>
                <a:pt x="0" y="3616543"/>
              </a:lnTo>
              <a:lnTo>
                <a:pt x="222556" y="3616543"/>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3684C-7DF1-4547-8254-6CC3378689FA}">
      <dsp:nvSpPr>
        <dsp:cNvPr id="0" name=""/>
        <dsp:cNvSpPr/>
      </dsp:nvSpPr>
      <dsp:spPr>
        <a:xfrm>
          <a:off x="4884044" y="4175304"/>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Wrong orders</a:t>
          </a:r>
        </a:p>
      </dsp:txBody>
      <dsp:txXfrm>
        <a:off x="4916636" y="4207896"/>
        <a:ext cx="1715268" cy="1047598"/>
      </dsp:txXfrm>
    </dsp:sp>
    <dsp:sp modelId="{0ECD92C1-32C4-C34B-A6A3-936354FC48FD}">
      <dsp:nvSpPr>
        <dsp:cNvPr id="0" name=""/>
        <dsp:cNvSpPr/>
      </dsp:nvSpPr>
      <dsp:spPr>
        <a:xfrm>
          <a:off x="7220888" y="2369"/>
          <a:ext cx="2225565" cy="111278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rtl="0">
            <a:lnSpc>
              <a:spcPct val="90000"/>
            </a:lnSpc>
            <a:spcBef>
              <a:spcPct val="0"/>
            </a:spcBef>
            <a:spcAft>
              <a:spcPct val="35000"/>
            </a:spcAft>
            <a:buNone/>
          </a:pPr>
          <a:r>
            <a:rPr lang="en-US" sz="3600" kern="1200"/>
            <a:t>Patient-related</a:t>
          </a:r>
        </a:p>
      </dsp:txBody>
      <dsp:txXfrm>
        <a:off x="7253480" y="34961"/>
        <a:ext cx="2160381" cy="1047598"/>
      </dsp:txXfrm>
    </dsp:sp>
    <dsp:sp modelId="{A202D6F7-8050-544E-B746-5AAFD9F1B2FA}">
      <dsp:nvSpPr>
        <dsp:cNvPr id="0" name=""/>
        <dsp:cNvSpPr/>
      </dsp:nvSpPr>
      <dsp:spPr>
        <a:xfrm>
          <a:off x="7443444" y="1115152"/>
          <a:ext cx="222556" cy="834586"/>
        </a:xfrm>
        <a:custGeom>
          <a:avLst/>
          <a:gdLst/>
          <a:ahLst/>
          <a:cxnLst/>
          <a:rect l="0" t="0" r="0" b="0"/>
          <a:pathLst>
            <a:path>
              <a:moveTo>
                <a:pt x="0" y="0"/>
              </a:moveTo>
              <a:lnTo>
                <a:pt x="0" y="834586"/>
              </a:lnTo>
              <a:lnTo>
                <a:pt x="222556" y="83458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5AA74F-709D-A846-8DE3-E2D84E02DACC}">
      <dsp:nvSpPr>
        <dsp:cNvPr id="0" name=""/>
        <dsp:cNvSpPr/>
      </dsp:nvSpPr>
      <dsp:spPr>
        <a:xfrm>
          <a:off x="7666001" y="1393348"/>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Transportation</a:t>
          </a:r>
        </a:p>
      </dsp:txBody>
      <dsp:txXfrm>
        <a:off x="7698593" y="1425940"/>
        <a:ext cx="1715268" cy="1047598"/>
      </dsp:txXfrm>
    </dsp:sp>
    <dsp:sp modelId="{1CC34E48-5FE2-9543-A63A-75D897E51002}">
      <dsp:nvSpPr>
        <dsp:cNvPr id="0" name=""/>
        <dsp:cNvSpPr/>
      </dsp:nvSpPr>
      <dsp:spPr>
        <a:xfrm>
          <a:off x="7443444" y="1115152"/>
          <a:ext cx="222556" cy="2225565"/>
        </a:xfrm>
        <a:custGeom>
          <a:avLst/>
          <a:gdLst/>
          <a:ahLst/>
          <a:cxnLst/>
          <a:rect l="0" t="0" r="0" b="0"/>
          <a:pathLst>
            <a:path>
              <a:moveTo>
                <a:pt x="0" y="0"/>
              </a:moveTo>
              <a:lnTo>
                <a:pt x="0" y="2225565"/>
              </a:lnTo>
              <a:lnTo>
                <a:pt x="222556" y="2225565"/>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098A3E-2AEB-954D-8776-59DFE5937CD1}">
      <dsp:nvSpPr>
        <dsp:cNvPr id="0" name=""/>
        <dsp:cNvSpPr/>
      </dsp:nvSpPr>
      <dsp:spPr>
        <a:xfrm>
          <a:off x="7666001" y="2784326"/>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Education</a:t>
          </a:r>
        </a:p>
      </dsp:txBody>
      <dsp:txXfrm>
        <a:off x="7698593" y="2816918"/>
        <a:ext cx="1715268" cy="1047598"/>
      </dsp:txXfrm>
    </dsp:sp>
    <dsp:sp modelId="{B08A74B2-569A-6F4E-90CC-CC34701BC24C}">
      <dsp:nvSpPr>
        <dsp:cNvPr id="0" name=""/>
        <dsp:cNvSpPr/>
      </dsp:nvSpPr>
      <dsp:spPr>
        <a:xfrm>
          <a:off x="7443444" y="1115152"/>
          <a:ext cx="222556" cy="3616543"/>
        </a:xfrm>
        <a:custGeom>
          <a:avLst/>
          <a:gdLst/>
          <a:ahLst/>
          <a:cxnLst/>
          <a:rect l="0" t="0" r="0" b="0"/>
          <a:pathLst>
            <a:path>
              <a:moveTo>
                <a:pt x="0" y="0"/>
              </a:moveTo>
              <a:lnTo>
                <a:pt x="0" y="3616543"/>
              </a:lnTo>
              <a:lnTo>
                <a:pt x="222556" y="3616543"/>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5236D4-3D28-AE44-9FCF-F1907E982264}">
      <dsp:nvSpPr>
        <dsp:cNvPr id="0" name=""/>
        <dsp:cNvSpPr/>
      </dsp:nvSpPr>
      <dsp:spPr>
        <a:xfrm>
          <a:off x="7666001" y="4175304"/>
          <a:ext cx="1780452" cy="111278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t>Treatment adherence</a:t>
          </a:r>
        </a:p>
      </dsp:txBody>
      <dsp:txXfrm>
        <a:off x="7698593" y="4207896"/>
        <a:ext cx="1715268" cy="1047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BE399-07C2-BE4C-AC24-6C91787352E3}">
      <dsp:nvSpPr>
        <dsp:cNvPr id="0" name=""/>
        <dsp:cNvSpPr/>
      </dsp:nvSpPr>
      <dsp:spPr>
        <a:xfrm>
          <a:off x="2470034" y="1373"/>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DDBBF-11BF-4E41-B3E3-4E7EAA3A4980}">
      <dsp:nvSpPr>
        <dsp:cNvPr id="0" name=""/>
        <dsp:cNvSpPr/>
      </dsp:nvSpPr>
      <dsp:spPr>
        <a:xfrm>
          <a:off x="2857596" y="388936"/>
          <a:ext cx="1043437" cy="104343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6BB0D-8DAD-4B47-845D-9ABFAB247401}">
      <dsp:nvSpPr>
        <dsp:cNvPr id="0" name=""/>
        <dsp:cNvSpPr/>
      </dsp:nvSpPr>
      <dsp:spPr>
        <a:xfrm>
          <a:off x="1888690"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Increase awareness about Eligibility</a:t>
          </a:r>
        </a:p>
      </dsp:txBody>
      <dsp:txXfrm>
        <a:off x="1888690" y="2386374"/>
        <a:ext cx="2981250" cy="720000"/>
      </dsp:txXfrm>
    </dsp:sp>
    <dsp:sp modelId="{5F7F3D9E-EFFE-4C2A-806C-04C4A33A4419}">
      <dsp:nvSpPr>
        <dsp:cNvPr id="0" name=""/>
        <dsp:cNvSpPr/>
      </dsp:nvSpPr>
      <dsp:spPr>
        <a:xfrm>
          <a:off x="5973003" y="1373"/>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BE662-2469-43AD-A70B-A91033CF99F0}">
      <dsp:nvSpPr>
        <dsp:cNvPr id="0" name=""/>
        <dsp:cNvSpPr/>
      </dsp:nvSpPr>
      <dsp:spPr>
        <a:xfrm>
          <a:off x="6360565" y="38893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359FBB-9996-457E-BB08-3EB3312B30B9}">
      <dsp:nvSpPr>
        <dsp:cNvPr id="0" name=""/>
        <dsp:cNvSpPr/>
      </dsp:nvSpPr>
      <dsp:spPr>
        <a:xfrm>
          <a:off x="5391659"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Discuss clinic policies &amp; procedures</a:t>
          </a:r>
        </a:p>
      </dsp:txBody>
      <dsp:txXfrm>
        <a:off x="5391659" y="2386374"/>
        <a:ext cx="2981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BB83D-2A44-8E40-AAC5-EFD4FBC28162}">
      <dsp:nvSpPr>
        <dsp:cNvPr id="0" name=""/>
        <dsp:cNvSpPr/>
      </dsp:nvSpPr>
      <dsp:spPr>
        <a:xfrm>
          <a:off x="0" y="0"/>
          <a:ext cx="3206750" cy="310774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l" defTabSz="933450" rtl="0">
            <a:lnSpc>
              <a:spcPct val="90000"/>
            </a:lnSpc>
            <a:spcBef>
              <a:spcPct val="0"/>
            </a:spcBef>
            <a:spcAft>
              <a:spcPct val="35000"/>
            </a:spcAft>
            <a:buNone/>
          </a:pPr>
          <a:r>
            <a:rPr lang="en-US" sz="2100" kern="1200" dirty="0"/>
            <a:t>Identify needs in </a:t>
          </a:r>
          <a:r>
            <a:rPr lang="en-US" sz="2100" kern="1200"/>
            <a:t>Maslow's pyramid</a:t>
          </a:r>
        </a:p>
      </dsp:txBody>
      <dsp:txXfrm>
        <a:off x="0" y="1180944"/>
        <a:ext cx="3206750" cy="1864648"/>
      </dsp:txXfrm>
    </dsp:sp>
    <dsp:sp modelId="{F8A06C59-987F-B949-BE81-160A39C0CEED}">
      <dsp:nvSpPr>
        <dsp:cNvPr id="0" name=""/>
        <dsp:cNvSpPr/>
      </dsp:nvSpPr>
      <dsp:spPr>
        <a:xfrm>
          <a:off x="1137212" y="310774"/>
          <a:ext cx="932324" cy="93232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1273748" y="447310"/>
        <a:ext cx="659252" cy="659252"/>
      </dsp:txXfrm>
    </dsp:sp>
    <dsp:sp modelId="{BDCA1CA2-F57D-DD4F-A479-343BB3AEC605}">
      <dsp:nvSpPr>
        <dsp:cNvPr id="0" name=""/>
        <dsp:cNvSpPr/>
      </dsp:nvSpPr>
      <dsp:spPr>
        <a:xfrm>
          <a:off x="0" y="3107676"/>
          <a:ext cx="3206750" cy="72"/>
        </a:xfrm>
        <a:prstGeom prst="rect">
          <a:avLst/>
        </a:prstGeom>
        <a:solidFill>
          <a:schemeClr val="accent5">
            <a:hueOff val="-47975"/>
            <a:satOff val="-1779"/>
            <a:lumOff val="2823"/>
            <a:alphaOff val="0"/>
          </a:schemeClr>
        </a:solidFill>
        <a:ln w="12700" cap="flat" cmpd="sng" algn="ctr">
          <a:solidFill>
            <a:schemeClr val="accent5">
              <a:hueOff val="-47975"/>
              <a:satOff val="-1779"/>
              <a:lumOff val="2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368F6-CB68-624F-8298-78AD96C68424}">
      <dsp:nvSpPr>
        <dsp:cNvPr id="0" name=""/>
        <dsp:cNvSpPr/>
      </dsp:nvSpPr>
      <dsp:spPr>
        <a:xfrm>
          <a:off x="3527425" y="0"/>
          <a:ext cx="3206750" cy="3107748"/>
        </a:xfrm>
        <a:prstGeom prst="rect">
          <a:avLst/>
        </a:prstGeom>
        <a:solidFill>
          <a:schemeClr val="accent5">
            <a:tint val="40000"/>
            <a:alpha val="90000"/>
            <a:hueOff val="-67937"/>
            <a:satOff val="-998"/>
            <a:lumOff val="1428"/>
            <a:alphaOff val="0"/>
          </a:schemeClr>
        </a:solidFill>
        <a:ln w="12700" cap="flat" cmpd="sng" algn="ctr">
          <a:solidFill>
            <a:schemeClr val="accent5">
              <a:tint val="40000"/>
              <a:alpha val="90000"/>
              <a:hueOff val="-67937"/>
              <a:satOff val="-998"/>
              <a:lumOff val="14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l" defTabSz="933450">
            <a:lnSpc>
              <a:spcPct val="90000"/>
            </a:lnSpc>
            <a:spcBef>
              <a:spcPct val="0"/>
            </a:spcBef>
            <a:spcAft>
              <a:spcPct val="35000"/>
            </a:spcAft>
            <a:buNone/>
          </a:pPr>
          <a:r>
            <a:rPr lang="en-US" sz="2100" kern="1200" dirty="0"/>
            <a:t>Decipher emergent vs. non-emergent situations</a:t>
          </a:r>
        </a:p>
        <a:p>
          <a:pPr marL="0" lvl="0" indent="0" algn="l" defTabSz="933450">
            <a:lnSpc>
              <a:spcPct val="90000"/>
            </a:lnSpc>
            <a:spcBef>
              <a:spcPct val="0"/>
            </a:spcBef>
            <a:spcAft>
              <a:spcPct val="35000"/>
            </a:spcAft>
            <a:buNone/>
          </a:pPr>
          <a:endParaRPr lang="en-US" sz="2100" kern="1200" dirty="0"/>
        </a:p>
      </dsp:txBody>
      <dsp:txXfrm>
        <a:off x="3527425" y="1180944"/>
        <a:ext cx="3206750" cy="1864648"/>
      </dsp:txXfrm>
    </dsp:sp>
    <dsp:sp modelId="{D536707F-3D89-5B42-815F-C3FA4A4F231A}">
      <dsp:nvSpPr>
        <dsp:cNvPr id="0" name=""/>
        <dsp:cNvSpPr/>
      </dsp:nvSpPr>
      <dsp:spPr>
        <a:xfrm>
          <a:off x="4664637" y="310774"/>
          <a:ext cx="932324" cy="932324"/>
        </a:xfrm>
        <a:prstGeom prst="ellipse">
          <a:avLst/>
        </a:prstGeom>
        <a:solidFill>
          <a:schemeClr val="accent5">
            <a:hueOff val="-95949"/>
            <a:satOff val="-3559"/>
            <a:lumOff val="5647"/>
            <a:alphaOff val="0"/>
          </a:schemeClr>
        </a:solidFill>
        <a:ln w="12700" cap="flat" cmpd="sng" algn="ctr">
          <a:solidFill>
            <a:schemeClr val="accent5">
              <a:hueOff val="-95949"/>
              <a:satOff val="-3559"/>
              <a:lumOff val="5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endParaRPr lang="en-US" sz="4700" kern="1200" dirty="0"/>
        </a:p>
      </dsp:txBody>
      <dsp:txXfrm>
        <a:off x="4801173" y="447310"/>
        <a:ext cx="659252" cy="659252"/>
      </dsp:txXfrm>
    </dsp:sp>
    <dsp:sp modelId="{7B396AED-8430-9F41-933B-854C8A69C719}">
      <dsp:nvSpPr>
        <dsp:cNvPr id="0" name=""/>
        <dsp:cNvSpPr/>
      </dsp:nvSpPr>
      <dsp:spPr>
        <a:xfrm>
          <a:off x="3527425" y="3107676"/>
          <a:ext cx="3206750" cy="72"/>
        </a:xfrm>
        <a:prstGeom prst="rect">
          <a:avLst/>
        </a:prstGeom>
        <a:solidFill>
          <a:schemeClr val="accent5">
            <a:hueOff val="-143924"/>
            <a:satOff val="-5338"/>
            <a:lumOff val="8470"/>
            <a:alphaOff val="0"/>
          </a:schemeClr>
        </a:solidFill>
        <a:ln w="12700" cap="flat" cmpd="sng" algn="ctr">
          <a:solidFill>
            <a:schemeClr val="accent5">
              <a:hueOff val="-143924"/>
              <a:satOff val="-5338"/>
              <a:lumOff val="84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1EF36A-5614-A140-A401-BC5DCD5D98A9}">
      <dsp:nvSpPr>
        <dsp:cNvPr id="0" name=""/>
        <dsp:cNvSpPr/>
      </dsp:nvSpPr>
      <dsp:spPr>
        <a:xfrm>
          <a:off x="7054850" y="0"/>
          <a:ext cx="3206750" cy="3107748"/>
        </a:xfrm>
        <a:prstGeom prst="rect">
          <a:avLst/>
        </a:prstGeom>
        <a:solidFill>
          <a:schemeClr val="accent5">
            <a:tint val="40000"/>
            <a:alpha val="90000"/>
            <a:hueOff val="-135874"/>
            <a:satOff val="-1995"/>
            <a:lumOff val="2856"/>
            <a:alphaOff val="0"/>
          </a:schemeClr>
        </a:solidFill>
        <a:ln w="12700" cap="flat" cmpd="sng" algn="ctr">
          <a:solidFill>
            <a:schemeClr val="accent5">
              <a:tint val="40000"/>
              <a:alpha val="90000"/>
              <a:hueOff val="-135874"/>
              <a:satOff val="-1995"/>
              <a:lumOff val="28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l" defTabSz="933450">
            <a:lnSpc>
              <a:spcPct val="90000"/>
            </a:lnSpc>
            <a:spcBef>
              <a:spcPct val="0"/>
            </a:spcBef>
            <a:spcAft>
              <a:spcPct val="35000"/>
            </a:spcAft>
            <a:buNone/>
          </a:pPr>
          <a:r>
            <a:rPr lang="en-US" sz="2100" kern="1200" dirty="0"/>
            <a:t>Recognize learning </a:t>
          </a:r>
          <a:r>
            <a:rPr lang="en-US" sz="2100" kern="1200" dirty="0" err="1"/>
            <a:t>sytles</a:t>
          </a:r>
          <a:endParaRPr lang="en-US" sz="2100" kern="1200" dirty="0"/>
        </a:p>
      </dsp:txBody>
      <dsp:txXfrm>
        <a:off x="7054850" y="1180944"/>
        <a:ext cx="3206750" cy="1864648"/>
      </dsp:txXfrm>
    </dsp:sp>
    <dsp:sp modelId="{BD0B310B-F1D9-A64A-B307-B2475BE42CCB}">
      <dsp:nvSpPr>
        <dsp:cNvPr id="0" name=""/>
        <dsp:cNvSpPr/>
      </dsp:nvSpPr>
      <dsp:spPr>
        <a:xfrm>
          <a:off x="8192062" y="310774"/>
          <a:ext cx="932324" cy="932324"/>
        </a:xfrm>
        <a:prstGeom prst="ellipse">
          <a:avLst/>
        </a:prstGeom>
        <a:solidFill>
          <a:schemeClr val="accent5">
            <a:hueOff val="-191898"/>
            <a:satOff val="-7118"/>
            <a:lumOff val="11294"/>
            <a:alphaOff val="0"/>
          </a:schemeClr>
        </a:solidFill>
        <a:ln w="12700" cap="flat" cmpd="sng" algn="ctr">
          <a:solidFill>
            <a:schemeClr val="accent5">
              <a:hueOff val="-191898"/>
              <a:satOff val="-7118"/>
              <a:lumOff val="11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endParaRPr lang="en-US" sz="4700" kern="1200" dirty="0"/>
        </a:p>
      </dsp:txBody>
      <dsp:txXfrm>
        <a:off x="8328598" y="447310"/>
        <a:ext cx="659252" cy="659252"/>
      </dsp:txXfrm>
    </dsp:sp>
    <dsp:sp modelId="{CE6AA62E-D8E8-264A-BDFC-E549DF639919}">
      <dsp:nvSpPr>
        <dsp:cNvPr id="0" name=""/>
        <dsp:cNvSpPr/>
      </dsp:nvSpPr>
      <dsp:spPr>
        <a:xfrm>
          <a:off x="7054850" y="3107676"/>
          <a:ext cx="3206750" cy="72"/>
        </a:xfrm>
        <a:prstGeom prst="rect">
          <a:avLst/>
        </a:prstGeom>
        <a:solidFill>
          <a:schemeClr val="accent5">
            <a:hueOff val="-239873"/>
            <a:satOff val="-8897"/>
            <a:lumOff val="14117"/>
            <a:alphaOff val="0"/>
          </a:schemeClr>
        </a:solidFill>
        <a:ln w="12700" cap="flat" cmpd="sng" algn="ctr">
          <a:solidFill>
            <a:schemeClr val="accent5">
              <a:hueOff val="-239873"/>
              <a:satOff val="-8897"/>
              <a:lumOff val="141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6F65D-D578-3E49-B75E-55056E0EA8E8}">
      <dsp:nvSpPr>
        <dsp:cNvPr id="0" name=""/>
        <dsp:cNvSpPr/>
      </dsp:nvSpPr>
      <dsp:spPr>
        <a:xfrm rot="5400000">
          <a:off x="-350082" y="352541"/>
          <a:ext cx="2333885" cy="1633719"/>
        </a:xfrm>
        <a:prstGeom prst="chevron">
          <a:avLst/>
        </a:prstGeom>
        <a:solidFill>
          <a:srgbClr val="7030A0"/>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TRUST</a:t>
          </a:r>
        </a:p>
      </dsp:txBody>
      <dsp:txXfrm rot="-5400000">
        <a:off x="2" y="819318"/>
        <a:ext cx="1633719" cy="700166"/>
      </dsp:txXfrm>
    </dsp:sp>
    <dsp:sp modelId="{8F888D8C-B3B2-A84C-96C4-B897C81B3E6F}">
      <dsp:nvSpPr>
        <dsp:cNvPr id="0" name=""/>
        <dsp:cNvSpPr/>
      </dsp:nvSpPr>
      <dsp:spPr>
        <a:xfrm rot="5400000">
          <a:off x="5832130" y="-4195952"/>
          <a:ext cx="1517025" cy="9913847"/>
        </a:xfrm>
        <a:prstGeom prst="round2SameRect">
          <a:avLst/>
        </a:prstGeom>
        <a:solidFill>
          <a:schemeClr val="lt1">
            <a:alpha val="90000"/>
            <a:hueOff val="0"/>
            <a:satOff val="0"/>
            <a:lumOff val="0"/>
            <a:alphaOff val="0"/>
          </a:schemeClr>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48488" tIns="31115" rIns="31115" bIns="31115" numCol="1" spcCol="1270" anchor="ctr" anchorCtr="0">
          <a:noAutofit/>
        </a:bodyPr>
        <a:lstStyle/>
        <a:p>
          <a:pPr marL="285750" lvl="1" indent="-285750" algn="l" defTabSz="2178050" rtl="0">
            <a:lnSpc>
              <a:spcPct val="90000"/>
            </a:lnSpc>
            <a:spcBef>
              <a:spcPct val="0"/>
            </a:spcBef>
            <a:spcAft>
              <a:spcPct val="15000"/>
            </a:spcAft>
            <a:buChar char="•"/>
          </a:pPr>
          <a:r>
            <a:rPr lang="en-US" sz="4900" kern="1200" dirty="0"/>
            <a:t>Patients may tell CHWs concerns and not their doctor</a:t>
          </a:r>
        </a:p>
      </dsp:txBody>
      <dsp:txXfrm rot="-5400000">
        <a:off x="1633720" y="76513"/>
        <a:ext cx="9839792" cy="1368915"/>
      </dsp:txXfrm>
    </dsp:sp>
    <dsp:sp modelId="{00D7A9C7-5216-454C-A784-882C3F75B8D3}">
      <dsp:nvSpPr>
        <dsp:cNvPr id="0" name=""/>
        <dsp:cNvSpPr/>
      </dsp:nvSpPr>
      <dsp:spPr>
        <a:xfrm rot="5400000">
          <a:off x="-350082" y="2497840"/>
          <a:ext cx="2333885" cy="1633719"/>
        </a:xfrm>
        <a:prstGeom prst="chevron">
          <a:avLst/>
        </a:prstGeom>
        <a:solidFill>
          <a:srgbClr val="7030A0"/>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SAFETY</a:t>
          </a:r>
        </a:p>
      </dsp:txBody>
      <dsp:txXfrm rot="-5400000">
        <a:off x="2" y="2964617"/>
        <a:ext cx="1633719" cy="700166"/>
      </dsp:txXfrm>
    </dsp:sp>
    <dsp:sp modelId="{D95ED613-F464-F646-AFD0-DC32065CA1AB}">
      <dsp:nvSpPr>
        <dsp:cNvPr id="0" name=""/>
        <dsp:cNvSpPr/>
      </dsp:nvSpPr>
      <dsp:spPr>
        <a:xfrm rot="5400000">
          <a:off x="5832130" y="-2050653"/>
          <a:ext cx="1517025" cy="9913847"/>
        </a:xfrm>
        <a:prstGeom prst="round2SameRect">
          <a:avLst/>
        </a:prstGeom>
        <a:solidFill>
          <a:schemeClr val="lt1">
            <a:alpha val="90000"/>
            <a:hueOff val="0"/>
            <a:satOff val="0"/>
            <a:lumOff val="0"/>
            <a:alphaOff val="0"/>
          </a:schemeClr>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48488" tIns="31115" rIns="31115" bIns="31115" numCol="1" spcCol="1270" anchor="ctr" anchorCtr="0">
          <a:noAutofit/>
        </a:bodyPr>
        <a:lstStyle/>
        <a:p>
          <a:pPr marL="285750" lvl="1" indent="-285750" algn="l" defTabSz="2178050" rtl="0">
            <a:lnSpc>
              <a:spcPct val="90000"/>
            </a:lnSpc>
            <a:spcBef>
              <a:spcPct val="0"/>
            </a:spcBef>
            <a:spcAft>
              <a:spcPct val="15000"/>
            </a:spcAft>
            <a:buChar char="•"/>
          </a:pPr>
          <a:r>
            <a:rPr lang="en-US" sz="4900" kern="1200" dirty="0"/>
            <a:t>Keep patients safe by knowing when to get help</a:t>
          </a:r>
        </a:p>
      </dsp:txBody>
      <dsp:txXfrm rot="-5400000">
        <a:off x="1633720" y="2221812"/>
        <a:ext cx="9839792" cy="1368915"/>
      </dsp:txXfrm>
    </dsp:sp>
    <dsp:sp modelId="{9DC795DA-5856-BF44-946D-DACF6BCB9E34}">
      <dsp:nvSpPr>
        <dsp:cNvPr id="0" name=""/>
        <dsp:cNvSpPr/>
      </dsp:nvSpPr>
      <dsp:spPr>
        <a:xfrm rot="5400000">
          <a:off x="-350082" y="4643138"/>
          <a:ext cx="2333885" cy="1633719"/>
        </a:xfrm>
        <a:prstGeom prst="chevron">
          <a:avLst/>
        </a:prstGeom>
        <a:solidFill>
          <a:srgbClr val="7030A0"/>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CONNECT</a:t>
          </a:r>
        </a:p>
      </dsp:txBody>
      <dsp:txXfrm rot="-5400000">
        <a:off x="2" y="5109915"/>
        <a:ext cx="1633719" cy="700166"/>
      </dsp:txXfrm>
    </dsp:sp>
    <dsp:sp modelId="{66B11CE1-37E9-3A48-8FAE-B91888D50231}">
      <dsp:nvSpPr>
        <dsp:cNvPr id="0" name=""/>
        <dsp:cNvSpPr/>
      </dsp:nvSpPr>
      <dsp:spPr>
        <a:xfrm rot="5400000">
          <a:off x="5832130" y="94645"/>
          <a:ext cx="1517025" cy="9913847"/>
        </a:xfrm>
        <a:prstGeom prst="round2SameRect">
          <a:avLst/>
        </a:prstGeom>
        <a:solidFill>
          <a:schemeClr val="lt1">
            <a:alpha val="90000"/>
            <a:hueOff val="0"/>
            <a:satOff val="0"/>
            <a:lumOff val="0"/>
            <a:alphaOff val="0"/>
          </a:schemeClr>
        </a:solidFill>
        <a:ln w="127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348488" tIns="31115" rIns="31115" bIns="31115" numCol="1" spcCol="1270" anchor="ctr" anchorCtr="0">
          <a:noAutofit/>
        </a:bodyPr>
        <a:lstStyle/>
        <a:p>
          <a:pPr marL="285750" lvl="1" indent="-285750" algn="l" defTabSz="2178050" rtl="0">
            <a:lnSpc>
              <a:spcPct val="90000"/>
            </a:lnSpc>
            <a:spcBef>
              <a:spcPct val="0"/>
            </a:spcBef>
            <a:spcAft>
              <a:spcPct val="15000"/>
            </a:spcAft>
            <a:buChar char="•"/>
          </a:pPr>
          <a:r>
            <a:rPr lang="en-US" sz="4900" kern="1200" dirty="0"/>
            <a:t>CHWs are the bridge to better health!</a:t>
          </a:r>
        </a:p>
      </dsp:txBody>
      <dsp:txXfrm rot="-5400000">
        <a:off x="1633720" y="4367111"/>
        <a:ext cx="9839792" cy="13689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6078F-5708-AC4C-BDDF-CE8CDC251649}">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B60A85-4103-0542-B911-25CA54D0B1EB}">
      <dsp:nvSpPr>
        <dsp:cNvPr id="0" name=""/>
        <dsp:cNvSpPr/>
      </dsp:nvSpPr>
      <dsp:spPr>
        <a:xfrm>
          <a:off x="2799953" y="2274"/>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Precontemplation</a:t>
          </a:r>
        </a:p>
      </dsp:txBody>
      <dsp:txXfrm>
        <a:off x="2861659" y="63980"/>
        <a:ext cx="2404681" cy="1140634"/>
      </dsp:txXfrm>
    </dsp:sp>
    <dsp:sp modelId="{FF918D67-A395-874D-85DC-DE936256A463}">
      <dsp:nvSpPr>
        <dsp:cNvPr id="0" name=""/>
        <dsp:cNvSpPr/>
      </dsp:nvSpPr>
      <dsp:spPr>
        <a:xfrm>
          <a:off x="4981774" y="1587460"/>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Contemplation</a:t>
          </a:r>
        </a:p>
      </dsp:txBody>
      <dsp:txXfrm>
        <a:off x="5043480" y="1649166"/>
        <a:ext cx="2404681" cy="1140634"/>
      </dsp:txXfrm>
    </dsp:sp>
    <dsp:sp modelId="{12D7B041-7028-1B45-8C96-17C9004EBD6A}">
      <dsp:nvSpPr>
        <dsp:cNvPr id="0" name=""/>
        <dsp:cNvSpPr/>
      </dsp:nvSpPr>
      <dsp:spPr>
        <a:xfrm>
          <a:off x="4148393" y="4152345"/>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Preparation</a:t>
          </a:r>
        </a:p>
      </dsp:txBody>
      <dsp:txXfrm>
        <a:off x="4210099" y="4214051"/>
        <a:ext cx="2404681" cy="1140634"/>
      </dsp:txXfrm>
    </dsp:sp>
    <dsp:sp modelId="{15F08FFA-B9A7-8A4A-8272-A64BB6ED7061}">
      <dsp:nvSpPr>
        <dsp:cNvPr id="0" name=""/>
        <dsp:cNvSpPr/>
      </dsp:nvSpPr>
      <dsp:spPr>
        <a:xfrm>
          <a:off x="1451513" y="4152345"/>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Action</a:t>
          </a:r>
        </a:p>
      </dsp:txBody>
      <dsp:txXfrm>
        <a:off x="1513219" y="4214051"/>
        <a:ext cx="2404681" cy="1140634"/>
      </dsp:txXfrm>
    </dsp:sp>
    <dsp:sp modelId="{15CE14B2-F62C-5941-8EB1-FD56B3ACCBD7}">
      <dsp:nvSpPr>
        <dsp:cNvPr id="0" name=""/>
        <dsp:cNvSpPr/>
      </dsp:nvSpPr>
      <dsp:spPr>
        <a:xfrm>
          <a:off x="618131" y="1587460"/>
          <a:ext cx="2528093" cy="12640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Maintenance</a:t>
          </a:r>
        </a:p>
      </dsp:txBody>
      <dsp:txXfrm>
        <a:off x="679837" y="1649166"/>
        <a:ext cx="2404681" cy="11406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C5DD0-750D-EB46-9718-71059661FA00}">
      <dsp:nvSpPr>
        <dsp:cNvPr id="0" name=""/>
        <dsp:cNvSpPr/>
      </dsp:nvSpPr>
      <dsp:spPr>
        <a:xfrm>
          <a:off x="8280" y="926373"/>
          <a:ext cx="3205197" cy="128207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Auditory</a:t>
          </a:r>
        </a:p>
      </dsp:txBody>
      <dsp:txXfrm>
        <a:off x="8280" y="926373"/>
        <a:ext cx="3205197" cy="1282079"/>
      </dsp:txXfrm>
    </dsp:sp>
    <dsp:sp modelId="{E74418EC-164E-0147-9F64-EA1EA4C6DC4A}">
      <dsp:nvSpPr>
        <dsp:cNvPr id="0" name=""/>
        <dsp:cNvSpPr/>
      </dsp:nvSpPr>
      <dsp:spPr>
        <a:xfrm>
          <a:off x="8280" y="2208453"/>
          <a:ext cx="3205197" cy="2283840"/>
        </a:xfrm>
        <a:prstGeom prst="rect">
          <a:avLst/>
        </a:prstGeom>
        <a:blipFill rotWithShape="0">
          <a:blip xmlns:r="http://schemas.openxmlformats.org/officeDocument/2006/relationships" r:embed="rId1"/>
          <a:srcRect/>
          <a:stretch>
            <a:fillRect t="-13000" b="-13000"/>
          </a:stretch>
        </a:blip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77368" rIns="369824" bIns="416052" numCol="1" spcCol="1270" anchor="t" anchorCtr="0">
          <a:noAutofit/>
        </a:bodyPr>
        <a:lstStyle/>
        <a:p>
          <a:pPr marL="285750" lvl="1" indent="-285750" algn="l" defTabSz="2311400" rtl="0">
            <a:lnSpc>
              <a:spcPct val="90000"/>
            </a:lnSpc>
            <a:spcBef>
              <a:spcPct val="0"/>
            </a:spcBef>
            <a:spcAft>
              <a:spcPct val="15000"/>
            </a:spcAft>
            <a:buChar char="•"/>
          </a:pPr>
          <a:r>
            <a:rPr lang="en-US" sz="5200" kern="1200" dirty="0"/>
            <a:t> </a:t>
          </a:r>
        </a:p>
      </dsp:txBody>
      <dsp:txXfrm>
        <a:off x="8280" y="2208453"/>
        <a:ext cx="3205197" cy="2283840"/>
      </dsp:txXfrm>
    </dsp:sp>
    <dsp:sp modelId="{AA9F2F27-7E1E-0B4C-AEDD-696B93549C2F}">
      <dsp:nvSpPr>
        <dsp:cNvPr id="0" name=""/>
        <dsp:cNvSpPr/>
      </dsp:nvSpPr>
      <dsp:spPr>
        <a:xfrm>
          <a:off x="3662205" y="926373"/>
          <a:ext cx="3205197" cy="128207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Visual</a:t>
          </a:r>
        </a:p>
      </dsp:txBody>
      <dsp:txXfrm>
        <a:off x="3662205" y="926373"/>
        <a:ext cx="3205197" cy="1282079"/>
      </dsp:txXfrm>
    </dsp:sp>
    <dsp:sp modelId="{0C6A1B77-4D10-374C-849B-986696DF90F5}">
      <dsp:nvSpPr>
        <dsp:cNvPr id="0" name=""/>
        <dsp:cNvSpPr/>
      </dsp:nvSpPr>
      <dsp:spPr>
        <a:xfrm>
          <a:off x="3662205" y="2208453"/>
          <a:ext cx="3205197" cy="2283840"/>
        </a:xfrm>
        <a:prstGeom prst="rect">
          <a:avLst/>
        </a:prstGeom>
        <a:blipFill rotWithShape="0">
          <a:blip xmlns:r="http://schemas.openxmlformats.org/officeDocument/2006/relationships" r:embed="rId2"/>
          <a:srcRect/>
          <a:stretch>
            <a:fillRect l="-12000" r="-12000"/>
          </a:stretch>
        </a:blip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77368" rIns="369824" bIns="416052" numCol="1" spcCol="1270" anchor="t" anchorCtr="0">
          <a:noAutofit/>
        </a:bodyPr>
        <a:lstStyle/>
        <a:p>
          <a:pPr marL="285750" lvl="1" indent="-285750" algn="l" defTabSz="2311400" rtl="0">
            <a:lnSpc>
              <a:spcPct val="90000"/>
            </a:lnSpc>
            <a:spcBef>
              <a:spcPct val="0"/>
            </a:spcBef>
            <a:spcAft>
              <a:spcPct val="15000"/>
            </a:spcAft>
            <a:buChar char="•"/>
          </a:pPr>
          <a:r>
            <a:rPr lang="en-US" sz="5200" kern="1200" dirty="0"/>
            <a:t> </a:t>
          </a:r>
        </a:p>
      </dsp:txBody>
      <dsp:txXfrm>
        <a:off x="3662205" y="2208453"/>
        <a:ext cx="3205197" cy="2283840"/>
      </dsp:txXfrm>
    </dsp:sp>
    <dsp:sp modelId="{4440A712-3713-8040-8214-65D28730C671}">
      <dsp:nvSpPr>
        <dsp:cNvPr id="0" name=""/>
        <dsp:cNvSpPr/>
      </dsp:nvSpPr>
      <dsp:spPr>
        <a:xfrm>
          <a:off x="7370812" y="899881"/>
          <a:ext cx="3205197" cy="128207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Tactile</a:t>
          </a:r>
        </a:p>
      </dsp:txBody>
      <dsp:txXfrm>
        <a:off x="7370812" y="899881"/>
        <a:ext cx="3205197" cy="1282079"/>
      </dsp:txXfrm>
    </dsp:sp>
    <dsp:sp modelId="{AC9E080D-5A6B-CC43-877D-3155934B7C75}">
      <dsp:nvSpPr>
        <dsp:cNvPr id="0" name=""/>
        <dsp:cNvSpPr/>
      </dsp:nvSpPr>
      <dsp:spPr>
        <a:xfrm flipV="1">
          <a:off x="7316131" y="2128975"/>
          <a:ext cx="3314559" cy="2389810"/>
        </a:xfrm>
        <a:prstGeom prst="rect">
          <a:avLst/>
        </a:prstGeom>
        <a:blipFill rotWithShape="0">
          <a:blip xmlns:r="http://schemas.openxmlformats.org/officeDocument/2006/relationships" r:embed="rId3"/>
          <a:srcRect/>
          <a:stretch>
            <a:fillRect l="-33000" r="-33000"/>
          </a:stretch>
        </a:blip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77368" rIns="369824" bIns="416052" numCol="1" spcCol="1270" anchor="t" anchorCtr="0">
          <a:noAutofit/>
        </a:bodyPr>
        <a:lstStyle/>
        <a:p>
          <a:pPr marL="285750" lvl="1" indent="-285750" algn="l" defTabSz="2311400">
            <a:lnSpc>
              <a:spcPct val="90000"/>
            </a:lnSpc>
            <a:spcBef>
              <a:spcPct val="0"/>
            </a:spcBef>
            <a:spcAft>
              <a:spcPct val="15000"/>
            </a:spcAft>
            <a:buChar char="•"/>
          </a:pPr>
          <a:r>
            <a:rPr lang="en-US" sz="5200" kern="1200" dirty="0"/>
            <a:t> </a:t>
          </a:r>
        </a:p>
      </dsp:txBody>
      <dsp:txXfrm rot="10800000">
        <a:off x="7316131" y="2128975"/>
        <a:ext cx="3314559" cy="23898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7BACC-31BC-264C-B4E3-9BEA15B04709}">
      <dsp:nvSpPr>
        <dsp:cNvPr id="0" name=""/>
        <dsp:cNvSpPr/>
      </dsp:nvSpPr>
      <dsp:spPr>
        <a:xfrm>
          <a:off x="1989677" y="0"/>
          <a:ext cx="6613071" cy="6613071"/>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CCD9F3-DE99-3343-8BC2-025658CDFE6B}">
      <dsp:nvSpPr>
        <dsp:cNvPr id="0" name=""/>
        <dsp:cNvSpPr/>
      </dsp:nvSpPr>
      <dsp:spPr>
        <a:xfrm>
          <a:off x="3163943" y="518011"/>
          <a:ext cx="4298496" cy="979044"/>
        </a:xfrm>
        <a:prstGeom prst="roundRect">
          <a:avLst/>
        </a:prstGeom>
        <a:solidFill>
          <a:schemeClr val="lt1">
            <a:alpha val="90000"/>
            <a:hueOff val="0"/>
            <a:satOff val="0"/>
            <a:lumOff val="0"/>
            <a:alphaOff val="0"/>
          </a:schemeClr>
        </a:solidFill>
        <a:ln w="6985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Learning Styles</a:t>
          </a:r>
          <a:endParaRPr lang="en-US" sz="3000" kern="1200" dirty="0"/>
        </a:p>
      </dsp:txBody>
      <dsp:txXfrm>
        <a:off x="3211736" y="565804"/>
        <a:ext cx="4202910" cy="883458"/>
      </dsp:txXfrm>
    </dsp:sp>
    <dsp:sp modelId="{CFA0F7A7-CA92-764F-BD0F-4A2AD78205EF}">
      <dsp:nvSpPr>
        <dsp:cNvPr id="0" name=""/>
        <dsp:cNvSpPr/>
      </dsp:nvSpPr>
      <dsp:spPr>
        <a:xfrm>
          <a:off x="4712777" y="1765911"/>
          <a:ext cx="5465365" cy="1223805"/>
        </a:xfrm>
        <a:prstGeom prst="roundRect">
          <a:avLst/>
        </a:prstGeom>
        <a:solidFill>
          <a:schemeClr val="lt1">
            <a:alpha val="90000"/>
            <a:hueOff val="0"/>
            <a:satOff val="0"/>
            <a:lumOff val="0"/>
            <a:alphaOff val="0"/>
          </a:schemeClr>
        </a:solidFill>
        <a:ln w="12700" cap="flat" cmpd="sng" algn="ctr">
          <a:solidFill>
            <a:schemeClr val="accent3">
              <a:hueOff val="1036186"/>
              <a:satOff val="-15329"/>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Auditory</a:t>
          </a:r>
        </a:p>
        <a:p>
          <a:pPr marL="114300" lvl="1" indent="-114300" algn="l" defTabSz="622300" rtl="0">
            <a:lnSpc>
              <a:spcPct val="90000"/>
            </a:lnSpc>
            <a:spcBef>
              <a:spcPct val="0"/>
            </a:spcBef>
            <a:spcAft>
              <a:spcPct val="15000"/>
            </a:spcAft>
            <a:buChar char="•"/>
          </a:pPr>
          <a:r>
            <a:rPr lang="en-US" sz="1400" kern="1200" dirty="0"/>
            <a:t>Learns by hearing</a:t>
          </a:r>
        </a:p>
        <a:p>
          <a:pPr marL="114300" lvl="1" indent="-114300" algn="l" defTabSz="622300" rtl="0">
            <a:lnSpc>
              <a:spcPct val="90000"/>
            </a:lnSpc>
            <a:spcBef>
              <a:spcPct val="0"/>
            </a:spcBef>
            <a:spcAft>
              <a:spcPct val="15000"/>
            </a:spcAft>
            <a:buChar char="•"/>
          </a:pPr>
          <a:r>
            <a:rPr lang="en-US" sz="1400" kern="1200" dirty="0"/>
            <a:t>May be able to repeat conversations word for word</a:t>
          </a:r>
        </a:p>
        <a:p>
          <a:pPr marL="114300" lvl="1" indent="-114300" algn="l" defTabSz="622300" rtl="0">
            <a:lnSpc>
              <a:spcPct val="90000"/>
            </a:lnSpc>
            <a:spcBef>
              <a:spcPct val="0"/>
            </a:spcBef>
            <a:spcAft>
              <a:spcPct val="15000"/>
            </a:spcAft>
            <a:buChar char="•"/>
          </a:pPr>
          <a:r>
            <a:rPr lang="en-US" sz="1400" kern="1200" dirty="0"/>
            <a:t>Communicates comprehension saying “I hear you”</a:t>
          </a:r>
        </a:p>
      </dsp:txBody>
      <dsp:txXfrm>
        <a:off x="4772518" y="1825652"/>
        <a:ext cx="5345883" cy="1104323"/>
      </dsp:txXfrm>
    </dsp:sp>
    <dsp:sp modelId="{C6378646-FCC3-0446-82E7-81611131FA36}">
      <dsp:nvSpPr>
        <dsp:cNvPr id="0" name=""/>
        <dsp:cNvSpPr/>
      </dsp:nvSpPr>
      <dsp:spPr>
        <a:xfrm>
          <a:off x="4688598" y="3112097"/>
          <a:ext cx="5513723" cy="1194444"/>
        </a:xfrm>
        <a:prstGeom prst="round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Visual</a:t>
          </a:r>
        </a:p>
        <a:p>
          <a:pPr marL="114300" lvl="1" indent="-114300" algn="l" defTabSz="622300" rtl="0">
            <a:lnSpc>
              <a:spcPct val="90000"/>
            </a:lnSpc>
            <a:spcBef>
              <a:spcPct val="0"/>
            </a:spcBef>
            <a:spcAft>
              <a:spcPct val="15000"/>
            </a:spcAft>
            <a:buChar char="•"/>
          </a:pPr>
          <a:r>
            <a:rPr lang="en-US" sz="1400" kern="1200" dirty="0"/>
            <a:t>Must see to learn</a:t>
          </a:r>
        </a:p>
        <a:p>
          <a:pPr marL="114300" lvl="1" indent="-114300" algn="l" defTabSz="622300" rtl="0">
            <a:lnSpc>
              <a:spcPct val="90000"/>
            </a:lnSpc>
            <a:spcBef>
              <a:spcPct val="0"/>
            </a:spcBef>
            <a:spcAft>
              <a:spcPct val="15000"/>
            </a:spcAft>
            <a:buChar char="•"/>
          </a:pPr>
          <a:r>
            <a:rPr lang="en-US" sz="1400" kern="1200" dirty="0"/>
            <a:t>Pictures help remember</a:t>
          </a:r>
        </a:p>
        <a:p>
          <a:pPr marL="114300" lvl="1" indent="-114300" algn="l" defTabSz="622300" rtl="0">
            <a:lnSpc>
              <a:spcPct val="90000"/>
            </a:lnSpc>
            <a:spcBef>
              <a:spcPct val="0"/>
            </a:spcBef>
            <a:spcAft>
              <a:spcPct val="15000"/>
            </a:spcAft>
            <a:buChar char="•"/>
          </a:pPr>
          <a:r>
            <a:rPr lang="en-US" sz="1400" kern="1200" dirty="0"/>
            <a:t>Communicates comprehension saying  "I see</a:t>
          </a:r>
          <a:r>
            <a:rPr lang="en-US" sz="1200" kern="1200" dirty="0"/>
            <a:t>"</a:t>
          </a:r>
        </a:p>
      </dsp:txBody>
      <dsp:txXfrm>
        <a:off x="4746906" y="3170405"/>
        <a:ext cx="5397107" cy="1077828"/>
      </dsp:txXfrm>
    </dsp:sp>
    <dsp:sp modelId="{8AF65B7B-4260-5048-A295-4EB694DD92AC}">
      <dsp:nvSpPr>
        <dsp:cNvPr id="0" name=""/>
        <dsp:cNvSpPr/>
      </dsp:nvSpPr>
      <dsp:spPr>
        <a:xfrm>
          <a:off x="4691478" y="4428921"/>
          <a:ext cx="5507964" cy="1397282"/>
        </a:xfrm>
        <a:prstGeom prst="roundRect">
          <a:avLst/>
        </a:prstGeom>
        <a:solidFill>
          <a:schemeClr val="lt1">
            <a:alpha val="90000"/>
            <a:hueOff val="0"/>
            <a:satOff val="0"/>
            <a:lumOff val="0"/>
            <a:alphaOff val="0"/>
          </a:schemeClr>
        </a:solidFill>
        <a:ln w="127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Tactile</a:t>
          </a:r>
        </a:p>
        <a:p>
          <a:pPr marL="114300" lvl="1" indent="-114300" algn="l" defTabSz="622300" rtl="0">
            <a:lnSpc>
              <a:spcPct val="90000"/>
            </a:lnSpc>
            <a:spcBef>
              <a:spcPct val="0"/>
            </a:spcBef>
            <a:spcAft>
              <a:spcPct val="15000"/>
            </a:spcAft>
            <a:buChar char="•"/>
          </a:pPr>
          <a:r>
            <a:rPr lang="en-US" sz="1400" kern="1200" dirty="0"/>
            <a:t>Movement with ideas helps learning</a:t>
          </a:r>
        </a:p>
        <a:p>
          <a:pPr marL="114300" lvl="1" indent="-114300" algn="l" defTabSz="622300" rtl="0">
            <a:lnSpc>
              <a:spcPct val="90000"/>
            </a:lnSpc>
            <a:spcBef>
              <a:spcPct val="0"/>
            </a:spcBef>
            <a:spcAft>
              <a:spcPct val="15000"/>
            </a:spcAft>
            <a:buChar char="•"/>
          </a:pPr>
          <a:r>
            <a:rPr lang="en-US" sz="1400" kern="1200" dirty="0"/>
            <a:t>Has difficulty sitting and listening</a:t>
          </a:r>
        </a:p>
        <a:p>
          <a:pPr marL="114300" lvl="1" indent="-114300" algn="l" defTabSz="622300" rtl="0">
            <a:lnSpc>
              <a:spcPct val="90000"/>
            </a:lnSpc>
            <a:spcBef>
              <a:spcPct val="0"/>
            </a:spcBef>
            <a:spcAft>
              <a:spcPct val="15000"/>
            </a:spcAft>
            <a:buChar char="•"/>
          </a:pPr>
          <a:r>
            <a:rPr lang="en-US" sz="1400" kern="1200" dirty="0"/>
            <a:t>Doing other activities (knitting) while listening may help learning</a:t>
          </a:r>
        </a:p>
      </dsp:txBody>
      <dsp:txXfrm>
        <a:off x="4759688" y="4497131"/>
        <a:ext cx="5371544" cy="12608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A65EE-11CC-FD40-8363-001219BC13A9}" type="datetimeFigureOut">
              <a:rPr lang="en-US" smtClean="0"/>
              <a:t>12/19/22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02C77-BB39-9943-9E45-92D70F1D94F9}" type="slidenum">
              <a:rPr lang="en-US" smtClean="0"/>
              <a:t>‹#›</a:t>
            </a:fld>
            <a:endParaRPr lang="en-US"/>
          </a:p>
        </p:txBody>
      </p:sp>
    </p:spTree>
    <p:extLst>
      <p:ext uri="{BB962C8B-B14F-4D97-AF65-F5344CB8AC3E}">
        <p14:creationId xmlns:p14="http://schemas.microsoft.com/office/powerpoint/2010/main" val="115801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individuals to state their name and tell the group why they are interested in being a CHW</a:t>
            </a:r>
          </a:p>
          <a:p>
            <a:r>
              <a:rPr lang="en-US" dirty="0"/>
              <a:t>Then introduce them to our CHW instructor team, individuals who will train and mentor them as they lead this program</a:t>
            </a:r>
          </a:p>
          <a:p>
            <a:endParaRPr lang="en-US" dirty="0"/>
          </a:p>
        </p:txBody>
      </p:sp>
      <p:sp>
        <p:nvSpPr>
          <p:cNvPr id="4" name="Slide Number Placeholder 3"/>
          <p:cNvSpPr>
            <a:spLocks noGrp="1"/>
          </p:cNvSpPr>
          <p:nvPr>
            <p:ph type="sldNum" sz="quarter" idx="5"/>
          </p:nvPr>
        </p:nvSpPr>
        <p:spPr/>
        <p:txBody>
          <a:bodyPr/>
          <a:lstStyle/>
          <a:p>
            <a:fld id="{A9E9B9E0-0EB1-6842-9BEF-408314195BD9}" type="slidenum">
              <a:rPr lang="en-US" smtClean="0"/>
              <a:t>5</a:t>
            </a:fld>
            <a:endParaRPr lang="en-US"/>
          </a:p>
        </p:txBody>
      </p:sp>
    </p:spTree>
    <p:extLst>
      <p:ext uri="{BB962C8B-B14F-4D97-AF65-F5344CB8AC3E}">
        <p14:creationId xmlns:p14="http://schemas.microsoft.com/office/powerpoint/2010/main" val="383007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know the various requirements for the site you work including renewals</a:t>
            </a:r>
          </a:p>
          <a:p>
            <a:endParaRPr lang="en-US" dirty="0"/>
          </a:p>
          <a:p>
            <a:r>
              <a:rPr lang="en-US" dirty="0"/>
              <a:t>If you work in clinical settings, it is important to understand what system they use for patients to obtain their medications, such as their own pharmacy (do patients pay and how much?) or federal programs like PAP. This is a major way CHWs can advocate</a:t>
            </a:r>
          </a:p>
        </p:txBody>
      </p:sp>
      <p:sp>
        <p:nvSpPr>
          <p:cNvPr id="4" name="Slide Number Placeholder 3"/>
          <p:cNvSpPr>
            <a:spLocks noGrp="1"/>
          </p:cNvSpPr>
          <p:nvPr>
            <p:ph type="sldNum" sz="quarter" idx="5"/>
          </p:nvPr>
        </p:nvSpPr>
        <p:spPr/>
        <p:txBody>
          <a:bodyPr/>
          <a:lstStyle/>
          <a:p>
            <a:fld id="{62302C77-BB39-9943-9E45-92D70F1D94F9}" type="slidenum">
              <a:rPr lang="en-US" smtClean="0"/>
              <a:t>55</a:t>
            </a:fld>
            <a:endParaRPr lang="en-US"/>
          </a:p>
        </p:txBody>
      </p:sp>
    </p:spTree>
    <p:extLst>
      <p:ext uri="{BB962C8B-B14F-4D97-AF65-F5344CB8AC3E}">
        <p14:creationId xmlns:p14="http://schemas.microsoft.com/office/powerpoint/2010/main" val="332224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time to discuss site-specific information including volunteer and employee hiring processes (what is needed and the timeframe), overall structure of the clinic, technology needs, etc. </a:t>
            </a:r>
          </a:p>
          <a:p>
            <a:endParaRPr lang="en-US" dirty="0"/>
          </a:p>
          <a:p>
            <a:r>
              <a:rPr lang="en-US" dirty="0"/>
              <a:t>If a clinic/organization team member can come as a guest speaker for 5-10 minutes to orient to their site, that would be valuable or allow time for CHWs/instructors already familiar with the site to explain day-to-day operations. </a:t>
            </a:r>
          </a:p>
        </p:txBody>
      </p:sp>
      <p:sp>
        <p:nvSpPr>
          <p:cNvPr id="4" name="Slide Number Placeholder 3"/>
          <p:cNvSpPr>
            <a:spLocks noGrp="1"/>
          </p:cNvSpPr>
          <p:nvPr>
            <p:ph type="sldNum" sz="quarter" idx="5"/>
          </p:nvPr>
        </p:nvSpPr>
        <p:spPr/>
        <p:txBody>
          <a:bodyPr/>
          <a:lstStyle/>
          <a:p>
            <a:fld id="{62302C77-BB39-9943-9E45-92D70F1D94F9}" type="slidenum">
              <a:rPr lang="en-US" smtClean="0"/>
              <a:t>57</a:t>
            </a:fld>
            <a:endParaRPr lang="en-US"/>
          </a:p>
        </p:txBody>
      </p:sp>
    </p:spTree>
    <p:extLst>
      <p:ext uri="{BB962C8B-B14F-4D97-AF65-F5344CB8AC3E}">
        <p14:creationId xmlns:p14="http://schemas.microsoft.com/office/powerpoint/2010/main" val="3936421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actually used a triangle…but pyramid sounds better…”</a:t>
            </a:r>
          </a:p>
        </p:txBody>
      </p:sp>
      <p:sp>
        <p:nvSpPr>
          <p:cNvPr id="4" name="Slide Number Placeholder 3"/>
          <p:cNvSpPr>
            <a:spLocks noGrp="1"/>
          </p:cNvSpPr>
          <p:nvPr>
            <p:ph type="sldNum" sz="quarter" idx="5"/>
          </p:nvPr>
        </p:nvSpPr>
        <p:spPr/>
        <p:txBody>
          <a:bodyPr/>
          <a:lstStyle/>
          <a:p>
            <a:fld id="{62302C77-BB39-9943-9E45-92D70F1D94F9}" type="slidenum">
              <a:rPr lang="en-US" smtClean="0"/>
              <a:t>64</a:t>
            </a:fld>
            <a:endParaRPr lang="en-US"/>
          </a:p>
        </p:txBody>
      </p:sp>
    </p:spTree>
    <p:extLst>
      <p:ext uri="{BB962C8B-B14F-4D97-AF65-F5344CB8AC3E}">
        <p14:creationId xmlns:p14="http://schemas.microsoft.com/office/powerpoint/2010/main" val="116259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Desmet</a:t>
            </a:r>
            <a:r>
              <a:rPr lang="en-US" sz="1200" b="0" i="0" u="none" strike="noStrike" kern="1200" dirty="0">
                <a:solidFill>
                  <a:schemeClr val="tx1"/>
                </a:solidFill>
                <a:effectLst/>
                <a:latin typeface="+mn-lt"/>
                <a:ea typeface="+mn-ea"/>
                <a:cs typeface="+mn-cs"/>
              </a:rPr>
              <a:t>, P.; </a:t>
            </a:r>
            <a:r>
              <a:rPr lang="en-US" sz="1200" b="0" i="0" u="none" strike="noStrike" kern="1200" dirty="0" err="1">
                <a:solidFill>
                  <a:schemeClr val="tx1"/>
                </a:solidFill>
                <a:effectLst/>
                <a:latin typeface="+mn-lt"/>
                <a:ea typeface="+mn-ea"/>
                <a:cs typeface="+mn-cs"/>
              </a:rPr>
              <a:t>Fokkinga</a:t>
            </a:r>
            <a:r>
              <a:rPr lang="en-US" sz="1200" b="0" i="0" u="none" strike="noStrike" kern="1200" dirty="0">
                <a:solidFill>
                  <a:schemeClr val="tx1"/>
                </a:solidFill>
                <a:effectLst/>
                <a:latin typeface="+mn-lt"/>
                <a:ea typeface="+mn-ea"/>
                <a:cs typeface="+mn-cs"/>
              </a:rPr>
              <a:t>, S. Beyond Maslow’s Pyramid: Introducing a Typology of Thirteen Fundamental Needs for Human-Centered Design. </a:t>
            </a:r>
            <a:r>
              <a:rPr lang="en-US" sz="1200" b="0" i="1" u="none" strike="noStrike" kern="1200" dirty="0">
                <a:solidFill>
                  <a:schemeClr val="tx1"/>
                </a:solidFill>
                <a:effectLst/>
                <a:latin typeface="+mn-lt"/>
                <a:ea typeface="+mn-ea"/>
                <a:cs typeface="+mn-cs"/>
              </a:rPr>
              <a:t>Multimodal Technol. Interact.</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2020</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4</a:t>
            </a:r>
            <a:r>
              <a:rPr lang="en-US" sz="1200" b="0" i="0" u="none" strike="noStrike" kern="1200" dirty="0">
                <a:solidFill>
                  <a:schemeClr val="tx1"/>
                </a:solidFill>
                <a:effectLst/>
                <a:latin typeface="+mn-lt"/>
                <a:ea typeface="+mn-ea"/>
                <a:cs typeface="+mn-cs"/>
              </a:rPr>
              <a:t>, 38. https://</a:t>
            </a:r>
            <a:r>
              <a:rPr lang="en-US" sz="1200" b="0" i="0" u="none" strike="noStrike" kern="1200" dirty="0" err="1">
                <a:solidFill>
                  <a:schemeClr val="tx1"/>
                </a:solidFill>
                <a:effectLst/>
                <a:latin typeface="+mn-lt"/>
                <a:ea typeface="+mn-ea"/>
                <a:cs typeface="+mn-cs"/>
              </a:rPr>
              <a:t>doi.org</a:t>
            </a:r>
            <a:r>
              <a:rPr lang="en-US" sz="1200" b="0" i="0" u="none" strike="noStrike" kern="1200" dirty="0">
                <a:solidFill>
                  <a:schemeClr val="tx1"/>
                </a:solidFill>
                <a:effectLst/>
                <a:latin typeface="+mn-lt"/>
                <a:ea typeface="+mn-ea"/>
                <a:cs typeface="+mn-cs"/>
              </a:rPr>
              <a:t>/10.3390/mti4030038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Individuals tend to start at the bottom and  move  up  in the hierarchy of needs;  often in healthcare,  we address the middle  or upper needs, e.g., weight loss, taking medications, healthy living but until basic needs are met, e.g.,  food and safety, it is very challenging to achieve these goals. This is a major way CHWs contribute to patient care – ensuring patient needs are met and </a:t>
            </a:r>
            <a:r>
              <a:rPr lang="en-US" sz="1200" b="0" i="0" u="none" strike="noStrike" kern="1200">
                <a:solidFill>
                  <a:schemeClr val="tx1"/>
                </a:solidFill>
                <a:effectLst/>
                <a:latin typeface="+mn-lt"/>
                <a:ea typeface="+mn-ea"/>
                <a:cs typeface="+mn-cs"/>
              </a:rPr>
              <a:t>bridging them to care.</a:t>
            </a:r>
            <a:endParaRPr lang="en-US" dirty="0"/>
          </a:p>
        </p:txBody>
      </p:sp>
      <p:sp>
        <p:nvSpPr>
          <p:cNvPr id="4" name="Slide Number Placeholder 3"/>
          <p:cNvSpPr>
            <a:spLocks noGrp="1"/>
          </p:cNvSpPr>
          <p:nvPr>
            <p:ph type="sldNum" sz="quarter" idx="5"/>
          </p:nvPr>
        </p:nvSpPr>
        <p:spPr/>
        <p:txBody>
          <a:bodyPr/>
          <a:lstStyle/>
          <a:p>
            <a:fld id="{62302C77-BB39-9943-9E45-92D70F1D94F9}" type="slidenum">
              <a:rPr lang="en-US" smtClean="0"/>
              <a:t>65</a:t>
            </a:fld>
            <a:endParaRPr lang="en-US"/>
          </a:p>
        </p:txBody>
      </p:sp>
    </p:spTree>
    <p:extLst>
      <p:ext uri="{BB962C8B-B14F-4D97-AF65-F5344CB8AC3E}">
        <p14:creationId xmlns:p14="http://schemas.microsoft.com/office/powerpoint/2010/main" val="28941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alert the clinic so this can be documented in the chart and other providers will know what happened. In our case, you will alert the CHW champion</a:t>
            </a:r>
          </a:p>
        </p:txBody>
      </p:sp>
      <p:sp>
        <p:nvSpPr>
          <p:cNvPr id="4" name="Slide Number Placeholder 3"/>
          <p:cNvSpPr>
            <a:spLocks noGrp="1"/>
          </p:cNvSpPr>
          <p:nvPr>
            <p:ph type="sldNum" sz="quarter" idx="5"/>
          </p:nvPr>
        </p:nvSpPr>
        <p:spPr/>
        <p:txBody>
          <a:bodyPr/>
          <a:lstStyle/>
          <a:p>
            <a:fld id="{62302C77-BB39-9943-9E45-92D70F1D94F9}" type="slidenum">
              <a:rPr lang="en-US" smtClean="0"/>
              <a:t>70</a:t>
            </a:fld>
            <a:endParaRPr lang="en-US"/>
          </a:p>
        </p:txBody>
      </p:sp>
    </p:spTree>
    <p:extLst>
      <p:ext uri="{BB962C8B-B14F-4D97-AF65-F5344CB8AC3E}">
        <p14:creationId xmlns:p14="http://schemas.microsoft.com/office/powerpoint/2010/main" val="1593042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02C77-BB39-9943-9E45-92D70F1D94F9}" type="slidenum">
              <a:rPr lang="en-US" smtClean="0"/>
              <a:t>75</a:t>
            </a:fld>
            <a:endParaRPr lang="en-US"/>
          </a:p>
        </p:txBody>
      </p:sp>
    </p:spTree>
    <p:extLst>
      <p:ext uri="{BB962C8B-B14F-4D97-AF65-F5344CB8AC3E}">
        <p14:creationId xmlns:p14="http://schemas.microsoft.com/office/powerpoint/2010/main" val="175146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states do not have a certification process for CHWs. </a:t>
            </a:r>
          </a:p>
          <a:p>
            <a:r>
              <a:rPr lang="en-US" dirty="0"/>
              <a:t>Texas is one of two states that has recertifications requirements (20 hours every two years)</a:t>
            </a:r>
          </a:p>
          <a:p>
            <a:r>
              <a:rPr lang="en-US" dirty="0"/>
              <a:t>We help you get certified and re-certified</a:t>
            </a:r>
          </a:p>
        </p:txBody>
      </p:sp>
      <p:sp>
        <p:nvSpPr>
          <p:cNvPr id="4" name="Slide Number Placeholder 3"/>
          <p:cNvSpPr>
            <a:spLocks noGrp="1"/>
          </p:cNvSpPr>
          <p:nvPr>
            <p:ph type="sldNum" sz="quarter" idx="5"/>
          </p:nvPr>
        </p:nvSpPr>
        <p:spPr/>
        <p:txBody>
          <a:bodyPr/>
          <a:lstStyle/>
          <a:p>
            <a:fld id="{A9E9B9E0-0EB1-6842-9BEF-408314195BD9}" type="slidenum">
              <a:rPr lang="en-US" smtClean="0"/>
              <a:t>6</a:t>
            </a:fld>
            <a:endParaRPr lang="en-US"/>
          </a:p>
        </p:txBody>
      </p:sp>
    </p:spTree>
    <p:extLst>
      <p:ext uri="{BB962C8B-B14F-4D97-AF65-F5344CB8AC3E}">
        <p14:creationId xmlns:p14="http://schemas.microsoft.com/office/powerpoint/2010/main" val="2112532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CHWs ARE important to the communities they serve and have many areas in which they work. They might be compared to a detective- trying to understand problems patients face and the barriers them and then connecting them to resources to fix those barriers</a:t>
            </a:r>
          </a:p>
        </p:txBody>
      </p:sp>
      <p:sp>
        <p:nvSpPr>
          <p:cNvPr id="4" name="Slide Number Placeholder 3"/>
          <p:cNvSpPr>
            <a:spLocks noGrp="1"/>
          </p:cNvSpPr>
          <p:nvPr>
            <p:ph type="sldNum" sz="quarter" idx="5"/>
          </p:nvPr>
        </p:nvSpPr>
        <p:spPr/>
        <p:txBody>
          <a:bodyPr/>
          <a:lstStyle/>
          <a:p>
            <a:fld id="{A9E9B9E0-0EB1-6842-9BEF-408314195BD9}" type="slidenum">
              <a:rPr lang="en-US" smtClean="0"/>
              <a:t>7</a:t>
            </a:fld>
            <a:endParaRPr lang="en-US"/>
          </a:p>
        </p:txBody>
      </p:sp>
    </p:spTree>
    <p:extLst>
      <p:ext uri="{BB962C8B-B14F-4D97-AF65-F5344CB8AC3E}">
        <p14:creationId xmlns:p14="http://schemas.microsoft.com/office/powerpoint/2010/main" val="377637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each potential CHW role and provide examples where CHWs might intervene:</a:t>
            </a:r>
          </a:p>
          <a:p>
            <a:r>
              <a:rPr lang="en-US" dirty="0"/>
              <a:t>(spread information through education), </a:t>
            </a:r>
          </a:p>
          <a:p>
            <a:r>
              <a:rPr lang="en-US" dirty="0"/>
              <a:t>notify the clinic of disparities such as no insurance or loss of eligibility leading to loss of healthcare services, </a:t>
            </a:r>
          </a:p>
          <a:p>
            <a:r>
              <a:rPr lang="en-US" dirty="0"/>
              <a:t>remind patients with or help patients get referrals for preventive care appointments or specialist (sometimes applications are needed and patients can’t do them), </a:t>
            </a:r>
          </a:p>
          <a:p>
            <a:r>
              <a:rPr lang="en-US" dirty="0"/>
              <a:t>help non-community members understand potential areas for judgement of bias such as a patient is not eating healthy because she cannot afford the food or does not understand what to eat rather than she doesn’t want to</a:t>
            </a:r>
          </a:p>
          <a:p>
            <a:endParaRPr lang="en-US" dirty="0"/>
          </a:p>
          <a:p>
            <a:r>
              <a:rPr lang="en-US" dirty="0"/>
              <a:t>In summary, CHWs are often the bridge to healthcare, connecting patients to good care. If they don’t have a ride, your job is not to give them a ride but rather help them navigate resources like bus schedule or think through family support</a:t>
            </a:r>
          </a:p>
        </p:txBody>
      </p:sp>
      <p:sp>
        <p:nvSpPr>
          <p:cNvPr id="4" name="Slide Number Placeholder 3"/>
          <p:cNvSpPr>
            <a:spLocks noGrp="1"/>
          </p:cNvSpPr>
          <p:nvPr>
            <p:ph type="sldNum" sz="quarter" idx="5"/>
          </p:nvPr>
        </p:nvSpPr>
        <p:spPr/>
        <p:txBody>
          <a:bodyPr/>
          <a:lstStyle/>
          <a:p>
            <a:fld id="{A9E9B9E0-0EB1-6842-9BEF-408314195BD9}" type="slidenum">
              <a:rPr lang="en-US" smtClean="0"/>
              <a:t>8</a:t>
            </a:fld>
            <a:endParaRPr lang="en-US"/>
          </a:p>
        </p:txBody>
      </p:sp>
    </p:spTree>
    <p:extLst>
      <p:ext uri="{BB962C8B-B14F-4D97-AF65-F5344CB8AC3E}">
        <p14:creationId xmlns:p14="http://schemas.microsoft.com/office/powerpoint/2010/main" val="428562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time to think through and discuss areas to form CHW groups and partnerships</a:t>
            </a:r>
          </a:p>
        </p:txBody>
      </p:sp>
      <p:sp>
        <p:nvSpPr>
          <p:cNvPr id="4" name="Slide Number Placeholder 3"/>
          <p:cNvSpPr>
            <a:spLocks noGrp="1"/>
          </p:cNvSpPr>
          <p:nvPr>
            <p:ph type="sldNum" sz="quarter" idx="5"/>
          </p:nvPr>
        </p:nvSpPr>
        <p:spPr/>
        <p:txBody>
          <a:bodyPr/>
          <a:lstStyle/>
          <a:p>
            <a:fld id="{62302C77-BB39-9943-9E45-92D70F1D94F9}" type="slidenum">
              <a:rPr lang="en-US" smtClean="0"/>
              <a:t>10</a:t>
            </a:fld>
            <a:endParaRPr lang="en-US"/>
          </a:p>
        </p:txBody>
      </p:sp>
    </p:spTree>
    <p:extLst>
      <p:ext uri="{BB962C8B-B14F-4D97-AF65-F5344CB8AC3E}">
        <p14:creationId xmlns:p14="http://schemas.microsoft.com/office/powerpoint/2010/main" val="393276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bring applications!</a:t>
            </a:r>
          </a:p>
        </p:txBody>
      </p:sp>
      <p:sp>
        <p:nvSpPr>
          <p:cNvPr id="4" name="Slide Number Placeholder 3"/>
          <p:cNvSpPr>
            <a:spLocks noGrp="1"/>
          </p:cNvSpPr>
          <p:nvPr>
            <p:ph type="sldNum" sz="quarter" idx="5"/>
          </p:nvPr>
        </p:nvSpPr>
        <p:spPr/>
        <p:txBody>
          <a:bodyPr/>
          <a:lstStyle/>
          <a:p>
            <a:fld id="{A9E9B9E0-0EB1-6842-9BEF-408314195BD9}" type="slidenum">
              <a:rPr lang="en-US" smtClean="0"/>
              <a:t>11</a:t>
            </a:fld>
            <a:endParaRPr lang="en-US"/>
          </a:p>
        </p:txBody>
      </p:sp>
    </p:spTree>
    <p:extLst>
      <p:ext uri="{BB962C8B-B14F-4D97-AF65-F5344CB8AC3E}">
        <p14:creationId xmlns:p14="http://schemas.microsoft.com/office/powerpoint/2010/main" val="319176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each case and provider time for each participant to provide specific examples</a:t>
            </a:r>
          </a:p>
          <a:p>
            <a:r>
              <a:rPr lang="en-US" dirty="0"/>
              <a:t>Help them see what might happen if a CHW is not involved</a:t>
            </a:r>
          </a:p>
        </p:txBody>
      </p:sp>
      <p:sp>
        <p:nvSpPr>
          <p:cNvPr id="4" name="Slide Number Placeholder 3"/>
          <p:cNvSpPr>
            <a:spLocks noGrp="1"/>
          </p:cNvSpPr>
          <p:nvPr>
            <p:ph type="sldNum" sz="quarter" idx="5"/>
          </p:nvPr>
        </p:nvSpPr>
        <p:spPr/>
        <p:txBody>
          <a:bodyPr/>
          <a:lstStyle/>
          <a:p>
            <a:fld id="{62302C77-BB39-9943-9E45-92D70F1D94F9}" type="slidenum">
              <a:rPr lang="en-US" smtClean="0"/>
              <a:t>18</a:t>
            </a:fld>
            <a:endParaRPr lang="en-US"/>
          </a:p>
        </p:txBody>
      </p:sp>
    </p:spTree>
    <p:extLst>
      <p:ext uri="{BB962C8B-B14F-4D97-AF65-F5344CB8AC3E}">
        <p14:creationId xmlns:p14="http://schemas.microsoft.com/office/powerpoint/2010/main" val="331681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ways our program supports CHWs when they have questions in the field or during team meetings</a:t>
            </a:r>
          </a:p>
        </p:txBody>
      </p:sp>
      <p:sp>
        <p:nvSpPr>
          <p:cNvPr id="4" name="Slide Number Placeholder 3"/>
          <p:cNvSpPr>
            <a:spLocks noGrp="1"/>
          </p:cNvSpPr>
          <p:nvPr>
            <p:ph type="sldNum" sz="quarter" idx="5"/>
          </p:nvPr>
        </p:nvSpPr>
        <p:spPr/>
        <p:txBody>
          <a:bodyPr/>
          <a:lstStyle/>
          <a:p>
            <a:fld id="{62302C77-BB39-9943-9E45-92D70F1D94F9}" type="slidenum">
              <a:rPr lang="en-US" smtClean="0"/>
              <a:t>20</a:t>
            </a:fld>
            <a:endParaRPr lang="en-US"/>
          </a:p>
        </p:txBody>
      </p:sp>
    </p:spTree>
    <p:extLst>
      <p:ext uri="{BB962C8B-B14F-4D97-AF65-F5344CB8AC3E}">
        <p14:creationId xmlns:p14="http://schemas.microsoft.com/office/powerpoint/2010/main" val="170098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areas in red highlight breach of HIPAA/PHI</a:t>
            </a:r>
          </a:p>
        </p:txBody>
      </p:sp>
      <p:sp>
        <p:nvSpPr>
          <p:cNvPr id="4" name="Slide Number Placeholder 3"/>
          <p:cNvSpPr>
            <a:spLocks noGrp="1"/>
          </p:cNvSpPr>
          <p:nvPr>
            <p:ph type="sldNum" sz="quarter" idx="5"/>
          </p:nvPr>
        </p:nvSpPr>
        <p:spPr/>
        <p:txBody>
          <a:bodyPr/>
          <a:lstStyle/>
          <a:p>
            <a:fld id="{62302C77-BB39-9943-9E45-92D70F1D94F9}" type="slidenum">
              <a:rPr lang="en-US" smtClean="0"/>
              <a:t>41</a:t>
            </a:fld>
            <a:endParaRPr lang="en-US"/>
          </a:p>
        </p:txBody>
      </p:sp>
    </p:spTree>
    <p:extLst>
      <p:ext uri="{BB962C8B-B14F-4D97-AF65-F5344CB8AC3E}">
        <p14:creationId xmlns:p14="http://schemas.microsoft.com/office/powerpoint/2010/main" val="181378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8780809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97789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74325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54117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0811861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230770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A87489-9F70-A441-A88D-BDC4493887E8}"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25124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347556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326240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B9B2BCE-B31B-AF40-AAB3-833CAE43EC04}" type="datetimeFigureOut">
              <a:rPr lang="en-US" smtClean="0"/>
              <a:t>12/19/22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187756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B9B2BCE-B31B-AF40-AAB3-833CAE43EC04}" type="datetimeFigureOut">
              <a:rPr lang="en-US" smtClean="0"/>
              <a:t>12/19/22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AA87489-9F70-A441-A88D-BDC4493887E8}" type="slidenum">
              <a:rPr lang="en-US" smtClean="0"/>
              <a:t>‹#›</a:t>
            </a:fld>
            <a:endParaRPr lang="en-US" dirty="0"/>
          </a:p>
        </p:txBody>
      </p:sp>
    </p:spTree>
    <p:extLst>
      <p:ext uri="{BB962C8B-B14F-4D97-AF65-F5344CB8AC3E}">
        <p14:creationId xmlns:p14="http://schemas.microsoft.com/office/powerpoint/2010/main" val="80831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B9B2BCE-B31B-AF40-AAB3-833CAE43EC04}" type="datetimeFigureOut">
              <a:rPr lang="en-US" smtClean="0"/>
              <a:t>12/19/22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AA87489-9F70-A441-A88D-BDC4493887E8}" type="slidenum">
              <a:rPr lang="en-US" smtClean="0"/>
              <a:t>‹#›</a:t>
            </a:fld>
            <a:endParaRPr lang="en-US" dirty="0"/>
          </a:p>
        </p:txBody>
      </p:sp>
    </p:spTree>
    <p:extLst>
      <p:ext uri="{BB962C8B-B14F-4D97-AF65-F5344CB8AC3E}">
        <p14:creationId xmlns:p14="http://schemas.microsoft.com/office/powerpoint/2010/main" val="3376899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0.png"/><Relationship Id="rId4" Type="http://schemas.openxmlformats.org/officeDocument/2006/relationships/diagramLayout" Target="../diagrams/layout9.xml"/><Relationship Id="rId9"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DA20-0728-7542-BCB8-3A3B0C46C6B9}"/>
              </a:ext>
            </a:extLst>
          </p:cNvPr>
          <p:cNvSpPr>
            <a:spLocks noGrp="1"/>
          </p:cNvSpPr>
          <p:nvPr>
            <p:ph type="ctrTitle"/>
          </p:nvPr>
        </p:nvSpPr>
        <p:spPr>
          <a:xfrm>
            <a:off x="551146" y="2345118"/>
            <a:ext cx="11260898" cy="2330612"/>
          </a:xfrm>
        </p:spPr>
        <p:txBody>
          <a:bodyPr>
            <a:normAutofit/>
          </a:bodyPr>
          <a:lstStyle/>
          <a:p>
            <a:pPr algn="ctr"/>
            <a:r>
              <a:rPr lang="en-US" sz="5400" dirty="0"/>
              <a:t>Category 1 CHW training- Outreach and advocacy </a:t>
            </a:r>
          </a:p>
        </p:txBody>
      </p:sp>
      <p:sp>
        <p:nvSpPr>
          <p:cNvPr id="5" name="Subtitle 4">
            <a:extLst>
              <a:ext uri="{FF2B5EF4-FFF2-40B4-BE49-F238E27FC236}">
                <a16:creationId xmlns:a16="http://schemas.microsoft.com/office/drawing/2014/main" id="{412175B0-81A7-256F-1EE7-75B8FC2600AC}"/>
              </a:ext>
            </a:extLst>
          </p:cNvPr>
          <p:cNvSpPr>
            <a:spLocks noGrp="1"/>
          </p:cNvSpPr>
          <p:nvPr>
            <p:ph type="subTitle" idx="1"/>
          </p:nvPr>
        </p:nvSpPr>
        <p:spPr/>
        <p:txBody>
          <a:bodyPr/>
          <a:lstStyle/>
          <a:p>
            <a:r>
              <a:rPr lang="en-US" dirty="0"/>
              <a:t>  </a:t>
            </a:r>
          </a:p>
        </p:txBody>
      </p:sp>
      <p:pic>
        <p:nvPicPr>
          <p:cNvPr id="4" name="Picture 3">
            <a:extLst>
              <a:ext uri="{FF2B5EF4-FFF2-40B4-BE49-F238E27FC236}">
                <a16:creationId xmlns:a16="http://schemas.microsoft.com/office/drawing/2014/main" id="{02C57655-B690-BC88-C0DC-E4FFCAF94A64}"/>
              </a:ext>
            </a:extLst>
          </p:cNvPr>
          <p:cNvPicPr>
            <a:picLocks noChangeAspect="1"/>
          </p:cNvPicPr>
          <p:nvPr/>
        </p:nvPicPr>
        <p:blipFill>
          <a:blip r:embed="rId2"/>
          <a:stretch>
            <a:fillRect/>
          </a:stretch>
        </p:blipFill>
        <p:spPr>
          <a:xfrm>
            <a:off x="4629647" y="75601"/>
            <a:ext cx="2006600" cy="1841500"/>
          </a:xfrm>
          <a:prstGeom prst="rect">
            <a:avLst/>
          </a:prstGeom>
        </p:spPr>
      </p:pic>
      <p:pic>
        <p:nvPicPr>
          <p:cNvPr id="8" name="Picture 7">
            <a:extLst>
              <a:ext uri="{FF2B5EF4-FFF2-40B4-BE49-F238E27FC236}">
                <a16:creationId xmlns:a16="http://schemas.microsoft.com/office/drawing/2014/main" id="{523D467D-C592-24F1-B51B-F70E42746F97}"/>
              </a:ext>
            </a:extLst>
          </p:cNvPr>
          <p:cNvPicPr>
            <a:picLocks noChangeAspect="1"/>
          </p:cNvPicPr>
          <p:nvPr/>
        </p:nvPicPr>
        <p:blipFill>
          <a:blip r:embed="rId3"/>
          <a:stretch>
            <a:fillRect/>
          </a:stretch>
        </p:blipFill>
        <p:spPr>
          <a:xfrm>
            <a:off x="1996621" y="325762"/>
            <a:ext cx="2438400" cy="939800"/>
          </a:xfrm>
          <a:prstGeom prst="rect">
            <a:avLst/>
          </a:prstGeom>
        </p:spPr>
      </p:pic>
      <p:pic>
        <p:nvPicPr>
          <p:cNvPr id="10" name="Picture 9">
            <a:extLst>
              <a:ext uri="{FF2B5EF4-FFF2-40B4-BE49-F238E27FC236}">
                <a16:creationId xmlns:a16="http://schemas.microsoft.com/office/drawing/2014/main" id="{BE4C3938-9CA9-CD44-A9D1-89ABF2AE353B}"/>
              </a:ext>
            </a:extLst>
          </p:cNvPr>
          <p:cNvPicPr>
            <a:picLocks noChangeAspect="1"/>
          </p:cNvPicPr>
          <p:nvPr/>
        </p:nvPicPr>
        <p:blipFill>
          <a:blip r:embed="rId4"/>
          <a:stretch>
            <a:fillRect/>
          </a:stretch>
        </p:blipFill>
        <p:spPr>
          <a:xfrm>
            <a:off x="182087" y="75601"/>
            <a:ext cx="1731027" cy="1690297"/>
          </a:xfrm>
          <a:prstGeom prst="rect">
            <a:avLst/>
          </a:prstGeom>
        </p:spPr>
      </p:pic>
      <p:sp>
        <p:nvSpPr>
          <p:cNvPr id="11" name="TextBox 10">
            <a:extLst>
              <a:ext uri="{FF2B5EF4-FFF2-40B4-BE49-F238E27FC236}">
                <a16:creationId xmlns:a16="http://schemas.microsoft.com/office/drawing/2014/main" id="{DAC4656A-C1A7-CDFD-7ED3-7413C370C70D}"/>
              </a:ext>
            </a:extLst>
          </p:cNvPr>
          <p:cNvSpPr txBox="1"/>
          <p:nvPr/>
        </p:nvSpPr>
        <p:spPr>
          <a:xfrm>
            <a:off x="6457950" y="5353377"/>
            <a:ext cx="5649449" cy="1200329"/>
          </a:xfrm>
          <a:prstGeom prst="rect">
            <a:avLst/>
          </a:prstGeom>
          <a:noFill/>
        </p:spPr>
        <p:txBody>
          <a:bodyPr wrap="square" rtlCol="0">
            <a:spAutoFit/>
          </a:bodyPr>
          <a:lstStyle/>
          <a:p>
            <a:r>
              <a:rPr lang="en-US" dirty="0"/>
              <a:t>Dr. Elizabeth M. Vaughan, DO, MPH, CHW-Instructor</a:t>
            </a:r>
          </a:p>
          <a:p>
            <a:r>
              <a:rPr lang="en-US" dirty="0"/>
              <a:t>Associate Professor</a:t>
            </a:r>
          </a:p>
          <a:p>
            <a:r>
              <a:rPr lang="en-US" dirty="0"/>
              <a:t>Internal Medicine</a:t>
            </a:r>
          </a:p>
          <a:p>
            <a:r>
              <a:rPr lang="en-US" dirty="0"/>
              <a:t>NIH/NIDDK R01-129474</a:t>
            </a:r>
          </a:p>
        </p:txBody>
      </p:sp>
    </p:spTree>
    <p:extLst>
      <p:ext uri="{BB962C8B-B14F-4D97-AF65-F5344CB8AC3E}">
        <p14:creationId xmlns:p14="http://schemas.microsoft.com/office/powerpoint/2010/main" val="1943761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2B90-440B-5C4B-A9CA-D3A4021C7CCC}"/>
              </a:ext>
            </a:extLst>
          </p:cNvPr>
          <p:cNvSpPr>
            <a:spLocks noGrp="1"/>
          </p:cNvSpPr>
          <p:nvPr>
            <p:ph type="title"/>
          </p:nvPr>
        </p:nvSpPr>
        <p:spPr>
          <a:xfrm>
            <a:off x="2231136" y="379308"/>
            <a:ext cx="7729728" cy="1188720"/>
          </a:xfrm>
        </p:spPr>
        <p:txBody>
          <a:bodyPr/>
          <a:lstStyle/>
          <a:p>
            <a:r>
              <a:rPr lang="en-US" dirty="0"/>
              <a:t>Community Partners: </a:t>
            </a:r>
            <a:br>
              <a:rPr lang="en-US" dirty="0"/>
            </a:br>
            <a:r>
              <a:rPr lang="en-US" dirty="0"/>
              <a:t>Where to look for CHWs?</a:t>
            </a:r>
          </a:p>
        </p:txBody>
      </p:sp>
      <p:sp>
        <p:nvSpPr>
          <p:cNvPr id="3" name="Content Placeholder 2">
            <a:extLst>
              <a:ext uri="{FF2B5EF4-FFF2-40B4-BE49-F238E27FC236}">
                <a16:creationId xmlns:a16="http://schemas.microsoft.com/office/drawing/2014/main" id="{5BABE47F-F3C1-F540-914A-778B643FED5F}"/>
              </a:ext>
            </a:extLst>
          </p:cNvPr>
          <p:cNvSpPr>
            <a:spLocks noGrp="1"/>
          </p:cNvSpPr>
          <p:nvPr>
            <p:ph idx="1"/>
          </p:nvPr>
        </p:nvSpPr>
        <p:spPr>
          <a:xfrm>
            <a:off x="853098" y="1850515"/>
            <a:ext cx="10750378" cy="3416300"/>
          </a:xfrm>
        </p:spPr>
        <p:txBody>
          <a:bodyPr/>
          <a:lstStyle/>
          <a:p>
            <a:r>
              <a:rPr lang="en-US" dirty="0"/>
              <a:t>Churches are often a source</a:t>
            </a:r>
          </a:p>
          <a:p>
            <a:r>
              <a:rPr lang="en-US" dirty="0"/>
              <a:t>Why? They often know and are respected by the community </a:t>
            </a:r>
          </a:p>
          <a:p>
            <a:r>
              <a:rPr lang="en-US" dirty="0"/>
              <a:t>They also often already have a relationship with community members?</a:t>
            </a:r>
          </a:p>
          <a:p>
            <a:r>
              <a:rPr lang="en-US" dirty="0"/>
              <a:t>Have experience working in the community</a:t>
            </a:r>
          </a:p>
          <a:p>
            <a:r>
              <a:rPr lang="en-US" dirty="0"/>
              <a:t>Bring a holistic approach to care</a:t>
            </a:r>
          </a:p>
          <a:p>
            <a:r>
              <a:rPr lang="en-US" dirty="0"/>
              <a:t>Do you have other community partners you might suggest?</a:t>
            </a:r>
          </a:p>
        </p:txBody>
      </p:sp>
      <p:pic>
        <p:nvPicPr>
          <p:cNvPr id="4" name="Picture 3">
            <a:extLst>
              <a:ext uri="{FF2B5EF4-FFF2-40B4-BE49-F238E27FC236}">
                <a16:creationId xmlns:a16="http://schemas.microsoft.com/office/drawing/2014/main" id="{3D684B5F-B202-DB48-A4B6-5CDB062058B2}"/>
              </a:ext>
            </a:extLst>
          </p:cNvPr>
          <p:cNvPicPr>
            <a:picLocks noChangeAspect="1"/>
          </p:cNvPicPr>
          <p:nvPr/>
        </p:nvPicPr>
        <p:blipFill>
          <a:blip r:embed="rId3"/>
          <a:stretch>
            <a:fillRect/>
          </a:stretch>
        </p:blipFill>
        <p:spPr>
          <a:xfrm>
            <a:off x="4001984" y="4224367"/>
            <a:ext cx="8190016" cy="2757404"/>
          </a:xfrm>
          <a:prstGeom prst="rect">
            <a:avLst/>
          </a:prstGeom>
        </p:spPr>
      </p:pic>
    </p:spTree>
    <p:extLst>
      <p:ext uri="{BB962C8B-B14F-4D97-AF65-F5344CB8AC3E}">
        <p14:creationId xmlns:p14="http://schemas.microsoft.com/office/powerpoint/2010/main" val="2516169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53C9-5562-1A45-A433-F07D4B4AF742}"/>
              </a:ext>
            </a:extLst>
          </p:cNvPr>
          <p:cNvSpPr>
            <a:spLocks noGrp="1"/>
          </p:cNvSpPr>
          <p:nvPr>
            <p:ph type="title"/>
          </p:nvPr>
        </p:nvSpPr>
        <p:spPr/>
        <p:txBody>
          <a:bodyPr/>
          <a:lstStyle/>
          <a:p>
            <a:r>
              <a:rPr lang="en-US" dirty="0"/>
              <a:t>Next Steps to becoming a CHW </a:t>
            </a:r>
          </a:p>
        </p:txBody>
      </p:sp>
      <p:sp>
        <p:nvSpPr>
          <p:cNvPr id="3" name="Content Placeholder 2">
            <a:extLst>
              <a:ext uri="{FF2B5EF4-FFF2-40B4-BE49-F238E27FC236}">
                <a16:creationId xmlns:a16="http://schemas.microsoft.com/office/drawing/2014/main" id="{5864BBF1-5875-2540-B27A-6D0CDAAD9977}"/>
              </a:ext>
            </a:extLst>
          </p:cNvPr>
          <p:cNvSpPr>
            <a:spLocks noGrp="1"/>
          </p:cNvSpPr>
          <p:nvPr>
            <p:ph idx="1"/>
          </p:nvPr>
        </p:nvSpPr>
        <p:spPr/>
        <p:txBody>
          <a:bodyPr>
            <a:normAutofit/>
          </a:bodyPr>
          <a:lstStyle/>
          <a:p>
            <a:pPr marL="0" indent="0">
              <a:buNone/>
            </a:pPr>
            <a:r>
              <a:rPr lang="en-US" dirty="0"/>
              <a:t>Two ways to certify as a CHW in Texas</a:t>
            </a:r>
          </a:p>
          <a:p>
            <a:pPr marL="457200" indent="-457200">
              <a:buAutoNum type="arabicPeriod"/>
            </a:pPr>
            <a:r>
              <a:rPr lang="en-US" dirty="0"/>
              <a:t>Fill out CHW application to grandfather in</a:t>
            </a:r>
          </a:p>
          <a:p>
            <a:pPr marL="457200" indent="-457200">
              <a:buAutoNum type="arabicPeriod"/>
            </a:pPr>
            <a:r>
              <a:rPr lang="en-US" dirty="0"/>
              <a:t>Let CHW Instructors know if you are interested and able to take the 160 hour course</a:t>
            </a:r>
          </a:p>
        </p:txBody>
      </p:sp>
    </p:spTree>
    <p:extLst>
      <p:ext uri="{BB962C8B-B14F-4D97-AF65-F5344CB8AC3E}">
        <p14:creationId xmlns:p14="http://schemas.microsoft.com/office/powerpoint/2010/main" val="7472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2" descr="Question Mark, Why, Question, Confusion">
            <a:extLst>
              <a:ext uri="{FF2B5EF4-FFF2-40B4-BE49-F238E27FC236}">
                <a16:creationId xmlns:a16="http://schemas.microsoft.com/office/drawing/2014/main" id="{A71E4484-C8AC-9A97-0E47-E3620FAC56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311228" y="499403"/>
            <a:ext cx="5784772" cy="52631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2B87C25-CA25-DC0E-3B86-19FAA2827A62}"/>
              </a:ext>
            </a:extLst>
          </p:cNvPr>
          <p:cNvSpPr>
            <a:spLocks noGrp="1"/>
          </p:cNvSpPr>
          <p:nvPr>
            <p:ph type="title"/>
          </p:nvPr>
        </p:nvSpPr>
        <p:spPr>
          <a:xfrm>
            <a:off x="4151044" y="3268505"/>
            <a:ext cx="7729728" cy="1188720"/>
          </a:xfrm>
        </p:spPr>
        <p:txBody>
          <a:bodyPr/>
          <a:lstStyle/>
          <a:p>
            <a:r>
              <a:rPr lang="en-US" dirty="0"/>
              <a:t>Questions?</a:t>
            </a:r>
          </a:p>
        </p:txBody>
      </p:sp>
    </p:spTree>
    <p:extLst>
      <p:ext uri="{BB962C8B-B14F-4D97-AF65-F5344CB8AC3E}">
        <p14:creationId xmlns:p14="http://schemas.microsoft.com/office/powerpoint/2010/main" val="264149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262647" y="1906621"/>
            <a:ext cx="11517549" cy="2126043"/>
          </a:xfrm>
        </p:spPr>
        <p:txBody>
          <a:bodyPr>
            <a:normAutofit/>
          </a:bodyPr>
          <a:lstStyle/>
          <a:p>
            <a:r>
              <a:rPr lang="en-US" dirty="0"/>
              <a:t>Session #2: </a:t>
            </a:r>
            <a:br>
              <a:rPr lang="en-US" dirty="0"/>
            </a:br>
            <a:r>
              <a:rPr lang="en-US" dirty="0"/>
              <a:t>The Importance of CHW Advocacy</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p:txBody>
          <a:bodyPr vert="horz" lIns="91440" tIns="45720" rIns="91440" bIns="45720" rtlCol="0" anchor="t">
            <a:normAutofit/>
          </a:bodyPr>
          <a:lstStyle/>
          <a:p>
            <a:r>
              <a:rPr lang="en-US" dirty="0"/>
              <a:t> </a:t>
            </a:r>
          </a:p>
        </p:txBody>
      </p:sp>
    </p:spTree>
    <p:extLst>
      <p:ext uri="{BB962C8B-B14F-4D97-AF65-F5344CB8AC3E}">
        <p14:creationId xmlns:p14="http://schemas.microsoft.com/office/powerpoint/2010/main" val="2391221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574332-B196-8047-9DAB-B6ABA5084FE5}"/>
              </a:ext>
            </a:extLst>
          </p:cNvPr>
          <p:cNvSpPr>
            <a:spLocks noGrp="1"/>
          </p:cNvSpPr>
          <p:nvPr>
            <p:ph type="title"/>
          </p:nvPr>
        </p:nvSpPr>
        <p:spPr>
          <a:xfrm>
            <a:off x="8184559" y="643467"/>
            <a:ext cx="3363974" cy="1728044"/>
          </a:xfrm>
          <a:noFill/>
          <a:ln>
            <a:solidFill>
              <a:schemeClr val="bg1"/>
            </a:solidFill>
          </a:ln>
        </p:spPr>
        <p:txBody>
          <a:bodyPr wrap="square">
            <a:normAutofit/>
          </a:bodyPr>
          <a:lstStyle/>
          <a:p>
            <a:r>
              <a:rPr lang="en-US" sz="2400" dirty="0">
                <a:solidFill>
                  <a:schemeClr val="bg1"/>
                </a:solidFill>
              </a:rPr>
              <a:t>Introductions</a:t>
            </a:r>
          </a:p>
        </p:txBody>
      </p:sp>
      <p:pic>
        <p:nvPicPr>
          <p:cNvPr id="2050" name="Picture 2" descr="Greeting, Hi, Hello, Bonjour, Hey">
            <a:extLst>
              <a:ext uri="{FF2B5EF4-FFF2-40B4-BE49-F238E27FC236}">
                <a16:creationId xmlns:a16="http://schemas.microsoft.com/office/drawing/2014/main" id="{9B32219E-5F62-334F-90B5-5EF52BB19B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857" y="643467"/>
            <a:ext cx="6173991"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99E9668-70ED-5940-A64F-DAE92C6A5A40}"/>
              </a:ext>
            </a:extLst>
          </p:cNvPr>
          <p:cNvSpPr>
            <a:spLocks noGrp="1"/>
          </p:cNvSpPr>
          <p:nvPr>
            <p:ph idx="1"/>
          </p:nvPr>
        </p:nvSpPr>
        <p:spPr>
          <a:xfrm>
            <a:off x="8184558" y="2638044"/>
            <a:ext cx="3363974" cy="3415622"/>
          </a:xfrm>
        </p:spPr>
        <p:txBody>
          <a:bodyPr>
            <a:normAutofit/>
          </a:bodyPr>
          <a:lstStyle/>
          <a:p>
            <a:r>
              <a:rPr lang="en-US" dirty="0">
                <a:solidFill>
                  <a:schemeClr val="bg1"/>
                </a:solidFill>
              </a:rPr>
              <a:t>State your name and favorite food </a:t>
            </a:r>
          </a:p>
          <a:p>
            <a:r>
              <a:rPr lang="en-US" dirty="0">
                <a:solidFill>
                  <a:schemeClr val="bg1"/>
                </a:solidFill>
              </a:rPr>
              <a:t>In the chat state 1-2 things you would like to learn (…or not want to learn?) in CHW training (needs assessment)</a:t>
            </a:r>
          </a:p>
          <a:p>
            <a:endParaRPr lang="en-US" dirty="0">
              <a:solidFill>
                <a:schemeClr val="bg1"/>
              </a:solidFill>
            </a:endParaRPr>
          </a:p>
        </p:txBody>
      </p:sp>
    </p:spTree>
    <p:extLst>
      <p:ext uri="{BB962C8B-B14F-4D97-AF65-F5344CB8AC3E}">
        <p14:creationId xmlns:p14="http://schemas.microsoft.com/office/powerpoint/2010/main" val="238306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Teacher, Property, Plant, And Teaching">
            <a:extLst>
              <a:ext uri="{FF2B5EF4-FFF2-40B4-BE49-F238E27FC236}">
                <a16:creationId xmlns:a16="http://schemas.microsoft.com/office/drawing/2014/main" id="{4B8FC4FB-35C9-674B-A8D1-71B8E9EFB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01" r="13299" b="-1"/>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200" dirty="0">
                <a:solidFill>
                  <a:schemeClr val="bg1"/>
                </a:solidFill>
              </a:rPr>
              <a:t>Announcements</a:t>
            </a:r>
          </a:p>
        </p:txBody>
      </p:sp>
      <p:sp>
        <p:nvSpPr>
          <p:cNvPr id="3" name="Content Placeholder 2">
            <a:extLst>
              <a:ext uri="{FF2B5EF4-FFF2-40B4-BE49-F238E27FC236}">
                <a16:creationId xmlns:a16="http://schemas.microsoft.com/office/drawing/2014/main" id="{9D8B6558-1655-8247-A4D8-A6B3A35AC529}"/>
              </a:ext>
            </a:extLst>
          </p:cNvPr>
          <p:cNvSpPr>
            <a:spLocks noGrp="1"/>
          </p:cNvSpPr>
          <p:nvPr>
            <p:ph idx="1"/>
          </p:nvPr>
        </p:nvSpPr>
        <p:spPr>
          <a:xfrm>
            <a:off x="643468" y="2638044"/>
            <a:ext cx="3363974" cy="3415622"/>
          </a:xfrm>
        </p:spPr>
        <p:txBody>
          <a:bodyPr>
            <a:normAutofit/>
          </a:bodyPr>
          <a:lstStyle/>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89761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AA715A3-7915-4E44-9FB0-8399A01DC28D}"/>
              </a:ext>
            </a:extLst>
          </p:cNvPr>
          <p:cNvSpPr>
            <a:spLocks noGrp="1"/>
          </p:cNvSpPr>
          <p:nvPr>
            <p:ph idx="1"/>
          </p:nvPr>
        </p:nvSpPr>
        <p:spPr>
          <a:xfrm>
            <a:off x="1289956" y="2638044"/>
            <a:ext cx="9617529" cy="3101983"/>
          </a:xfrm>
        </p:spPr>
        <p:txBody>
          <a:bodyPr>
            <a:noAutofit/>
          </a:bodyPr>
          <a:lstStyle/>
          <a:p>
            <a:pPr marL="342900" marR="0" indent="-342900">
              <a:lnSpc>
                <a:spcPct val="107000"/>
              </a:lnSpc>
              <a:spcBef>
                <a:spcPts val="0"/>
              </a:spcBef>
              <a:spcAft>
                <a:spcPts val="800"/>
              </a:spcAft>
              <a:buAutoNum type="arabicPeriod"/>
            </a:pPr>
            <a:r>
              <a:rPr lang="en-US" sz="2400" dirty="0">
                <a:effectLst/>
                <a:latin typeface="Athelas" panose="02000503000000020003" pitchFamily="2" charset="77"/>
                <a:ea typeface="Calibri" panose="020F0502020204030204" pitchFamily="34" charset="0"/>
                <a:cs typeface="Arial" panose="020B0604020202020204" pitchFamily="34" charset="0"/>
              </a:rPr>
              <a:t>Review CHW value as advocates and roles</a:t>
            </a:r>
            <a:endParaRPr lang="en-US" sz="2400" dirty="0">
              <a:latin typeface="Athelas" panose="02000503000000020003" pitchFamily="2" charset="77"/>
              <a:ea typeface="Calibri" panose="020F0502020204030204" pitchFamily="34" charset="0"/>
              <a:cs typeface="Arial" panose="020B0604020202020204" pitchFamily="34" charset="0"/>
            </a:endParaRPr>
          </a:p>
          <a:p>
            <a:pPr marL="342900" marR="0" indent="-342900">
              <a:lnSpc>
                <a:spcPct val="107000"/>
              </a:lnSpc>
              <a:spcBef>
                <a:spcPts val="0"/>
              </a:spcBef>
              <a:spcAft>
                <a:spcPts val="800"/>
              </a:spcAft>
              <a:buAutoNum type="arabicPeriod"/>
            </a:pPr>
            <a:r>
              <a:rPr lang="en-US" sz="2400" dirty="0">
                <a:effectLst/>
                <a:latin typeface="Athelas" panose="02000503000000020003" pitchFamily="2" charset="77"/>
                <a:ea typeface="Calibri" panose="020F0502020204030204" pitchFamily="34" charset="0"/>
              </a:rPr>
              <a:t>Describe telehealth logistics</a:t>
            </a:r>
            <a:r>
              <a:rPr lang="en-US" sz="2400" dirty="0">
                <a:effectLst/>
                <a:latin typeface="Athelas" panose="02000503000000020003" pitchFamily="2" charset="77"/>
              </a:rPr>
              <a:t> </a:t>
            </a:r>
            <a:endParaRPr lang="en-US" sz="2400" dirty="0">
              <a:latin typeface="Athelas" panose="02000503000000020003" pitchFamily="2" charset="77"/>
            </a:endParaRPr>
          </a:p>
        </p:txBody>
      </p:sp>
    </p:spTree>
    <p:extLst>
      <p:ext uri="{BB962C8B-B14F-4D97-AF65-F5344CB8AC3E}">
        <p14:creationId xmlns:p14="http://schemas.microsoft.com/office/powerpoint/2010/main" val="525172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347C-C231-6A45-B7DD-81B4FAA515C7}"/>
              </a:ext>
            </a:extLst>
          </p:cNvPr>
          <p:cNvSpPr>
            <a:spLocks noGrp="1"/>
          </p:cNvSpPr>
          <p:nvPr>
            <p:ph type="title"/>
          </p:nvPr>
        </p:nvSpPr>
        <p:spPr/>
        <p:txBody>
          <a:bodyPr/>
          <a:lstStyle/>
          <a:p>
            <a:r>
              <a:rPr lang="en-US" dirty="0"/>
              <a:t>Objective #1: </a:t>
            </a:r>
            <a:br>
              <a:rPr lang="en-US" dirty="0"/>
            </a:br>
            <a:r>
              <a:rPr lang="en-US" dirty="0"/>
              <a:t>The Value of CHWs-Definitions</a:t>
            </a:r>
          </a:p>
        </p:txBody>
      </p:sp>
      <p:sp>
        <p:nvSpPr>
          <p:cNvPr id="3" name="Content Placeholder 2">
            <a:extLst>
              <a:ext uri="{FF2B5EF4-FFF2-40B4-BE49-F238E27FC236}">
                <a16:creationId xmlns:a16="http://schemas.microsoft.com/office/drawing/2014/main" id="{175B4A27-7225-6F46-B099-BDFC4D3628A0}"/>
              </a:ext>
            </a:extLst>
          </p:cNvPr>
          <p:cNvSpPr>
            <a:spLocks noGrp="1"/>
          </p:cNvSpPr>
          <p:nvPr>
            <p:ph idx="1"/>
          </p:nvPr>
        </p:nvSpPr>
        <p:spPr>
          <a:xfrm>
            <a:off x="544749" y="2422188"/>
            <a:ext cx="11001983" cy="4017524"/>
          </a:xfrm>
        </p:spPr>
        <p:txBody>
          <a:bodyPr>
            <a:normAutofit/>
          </a:bodyPr>
          <a:lstStyle/>
          <a:p>
            <a:pPr marL="0" indent="0">
              <a:buNone/>
            </a:pPr>
            <a:r>
              <a:rPr lang="en-US" dirty="0"/>
              <a:t>Frontline public health workers</a:t>
            </a:r>
          </a:p>
          <a:p>
            <a:pPr marL="0" indent="0">
              <a:buNone/>
            </a:pPr>
            <a:r>
              <a:rPr lang="en-US" dirty="0"/>
              <a:t>		</a:t>
            </a:r>
            <a:r>
              <a:rPr lang="en-US" b="1" dirty="0">
                <a:solidFill>
                  <a:srgbClr val="FF0000"/>
                </a:solidFill>
              </a:rPr>
              <a:t>trusted</a:t>
            </a:r>
            <a:r>
              <a:rPr lang="en-US" dirty="0"/>
              <a:t> community members </a:t>
            </a:r>
          </a:p>
          <a:p>
            <a:pPr marL="0" indent="0">
              <a:buNone/>
            </a:pPr>
            <a:r>
              <a:rPr lang="en-US" dirty="0"/>
              <a:t>				have an unusually </a:t>
            </a:r>
            <a:r>
              <a:rPr lang="en-US" b="1" dirty="0">
                <a:solidFill>
                  <a:srgbClr val="FF0000"/>
                </a:solidFill>
              </a:rPr>
              <a:t>close understanding </a:t>
            </a:r>
            <a:r>
              <a:rPr lang="en-US" dirty="0"/>
              <a:t>of the community served…</a:t>
            </a:r>
          </a:p>
          <a:p>
            <a:pPr marL="0" indent="0">
              <a:buNone/>
            </a:pPr>
            <a:r>
              <a:rPr lang="en-US" dirty="0"/>
              <a:t>						liaisons between services and the community </a:t>
            </a:r>
          </a:p>
          <a:p>
            <a:pPr marL="0" indent="0">
              <a:buNone/>
            </a:pPr>
            <a:r>
              <a:rPr lang="en-US" dirty="0"/>
              <a:t>								to </a:t>
            </a:r>
            <a:r>
              <a:rPr lang="en-US" b="1" dirty="0">
                <a:solidFill>
                  <a:srgbClr val="FF0000"/>
                </a:solidFill>
              </a:rPr>
              <a:t>increase</a:t>
            </a:r>
            <a:r>
              <a:rPr lang="en-US" dirty="0"/>
              <a:t> access to services </a:t>
            </a:r>
          </a:p>
          <a:p>
            <a:pPr marL="0" indent="0">
              <a:buNone/>
            </a:pPr>
            <a:r>
              <a:rPr lang="en-US" dirty="0"/>
              <a:t>CHWs </a:t>
            </a:r>
            <a:r>
              <a:rPr lang="en-US" b="1" dirty="0">
                <a:solidFill>
                  <a:srgbClr val="FF0000"/>
                </a:solidFill>
              </a:rPr>
              <a:t>build capacity </a:t>
            </a:r>
          </a:p>
          <a:p>
            <a:pPr marL="0" indent="0">
              <a:buNone/>
            </a:pPr>
            <a:r>
              <a:rPr lang="en-US" dirty="0"/>
              <a:t>	by increasing </a:t>
            </a:r>
            <a:r>
              <a:rPr lang="en-US" u="sng" dirty="0"/>
              <a:t>knowledge </a:t>
            </a:r>
            <a:r>
              <a:rPr lang="en-US" dirty="0"/>
              <a:t>and </a:t>
            </a:r>
            <a:r>
              <a:rPr lang="en-US" u="sng" dirty="0"/>
              <a:t>self-sufficiency</a:t>
            </a:r>
            <a:r>
              <a:rPr lang="en-US" dirty="0"/>
              <a:t> </a:t>
            </a:r>
          </a:p>
          <a:p>
            <a:pPr marL="0" indent="0">
              <a:buNone/>
            </a:pPr>
            <a:r>
              <a:rPr lang="en-US" dirty="0"/>
              <a:t>		through outreach, community education, informal counseling, social support, and advocacy </a:t>
            </a:r>
          </a:p>
          <a:p>
            <a:pPr marL="0" indent="0">
              <a:buNone/>
            </a:pPr>
            <a:r>
              <a:rPr lang="en-US" sz="1300" dirty="0"/>
              <a:t>Source: American Public Health Association</a:t>
            </a:r>
          </a:p>
        </p:txBody>
      </p:sp>
    </p:spTree>
    <p:extLst>
      <p:ext uri="{BB962C8B-B14F-4D97-AF65-F5344CB8AC3E}">
        <p14:creationId xmlns:p14="http://schemas.microsoft.com/office/powerpoint/2010/main" val="192210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362B-0131-2F4D-BA97-57AD98B32770}"/>
              </a:ext>
            </a:extLst>
          </p:cNvPr>
          <p:cNvSpPr>
            <a:spLocks noGrp="1"/>
          </p:cNvSpPr>
          <p:nvPr>
            <p:ph type="title"/>
          </p:nvPr>
        </p:nvSpPr>
        <p:spPr>
          <a:xfrm>
            <a:off x="849086" y="709132"/>
            <a:ext cx="10574976" cy="1188720"/>
          </a:xfrm>
        </p:spPr>
        <p:txBody>
          <a:bodyPr/>
          <a:lstStyle/>
          <a:p>
            <a:r>
              <a:rPr lang="en-US" dirty="0"/>
              <a:t>Below are some Categories CHWs may advocate: Do you have an example of one?</a:t>
            </a:r>
          </a:p>
        </p:txBody>
      </p:sp>
      <p:sp>
        <p:nvSpPr>
          <p:cNvPr id="4" name="TextBox 3">
            <a:extLst>
              <a:ext uri="{FF2B5EF4-FFF2-40B4-BE49-F238E27FC236}">
                <a16:creationId xmlns:a16="http://schemas.microsoft.com/office/drawing/2014/main" id="{5FC3AEB9-F7E3-1347-A9F7-236DE931ECF2}"/>
              </a:ext>
            </a:extLst>
          </p:cNvPr>
          <p:cNvSpPr txBox="1"/>
          <p:nvPr/>
        </p:nvSpPr>
        <p:spPr>
          <a:xfrm>
            <a:off x="2020876" y="3825321"/>
            <a:ext cx="3151762" cy="369332"/>
          </a:xfrm>
          <a:prstGeom prst="rect">
            <a:avLst/>
          </a:prstGeom>
          <a:noFill/>
        </p:spPr>
        <p:txBody>
          <a:bodyPr wrap="square" rtlCol="0">
            <a:spAutoFit/>
          </a:bodyPr>
          <a:lstStyle/>
          <a:p>
            <a:r>
              <a:rPr lang="en-US" dirty="0"/>
              <a:t>Disseminate/spread information</a:t>
            </a:r>
          </a:p>
        </p:txBody>
      </p:sp>
      <p:sp>
        <p:nvSpPr>
          <p:cNvPr id="5" name="TextBox 4">
            <a:extLst>
              <a:ext uri="{FF2B5EF4-FFF2-40B4-BE49-F238E27FC236}">
                <a16:creationId xmlns:a16="http://schemas.microsoft.com/office/drawing/2014/main" id="{2DFB49A5-F313-4F49-A598-BA374832C2A2}"/>
              </a:ext>
            </a:extLst>
          </p:cNvPr>
          <p:cNvSpPr txBox="1"/>
          <p:nvPr/>
        </p:nvSpPr>
        <p:spPr>
          <a:xfrm>
            <a:off x="7524735" y="3991998"/>
            <a:ext cx="3611944" cy="369332"/>
          </a:xfrm>
          <a:prstGeom prst="rect">
            <a:avLst/>
          </a:prstGeom>
          <a:noFill/>
        </p:spPr>
        <p:txBody>
          <a:bodyPr wrap="square" rtlCol="0">
            <a:spAutoFit/>
          </a:bodyPr>
          <a:lstStyle/>
          <a:p>
            <a:r>
              <a:rPr lang="en-US" dirty="0"/>
              <a:t>Help with referrals</a:t>
            </a:r>
          </a:p>
        </p:txBody>
      </p:sp>
      <p:sp>
        <p:nvSpPr>
          <p:cNvPr id="6" name="TextBox 5">
            <a:extLst>
              <a:ext uri="{FF2B5EF4-FFF2-40B4-BE49-F238E27FC236}">
                <a16:creationId xmlns:a16="http://schemas.microsoft.com/office/drawing/2014/main" id="{D116BED1-D870-5748-88F6-72CD4D6C488F}"/>
              </a:ext>
            </a:extLst>
          </p:cNvPr>
          <p:cNvSpPr txBox="1"/>
          <p:nvPr/>
        </p:nvSpPr>
        <p:spPr>
          <a:xfrm>
            <a:off x="2399240" y="6148868"/>
            <a:ext cx="3628417" cy="369332"/>
          </a:xfrm>
          <a:prstGeom prst="rect">
            <a:avLst/>
          </a:prstGeom>
          <a:noFill/>
        </p:spPr>
        <p:txBody>
          <a:bodyPr wrap="square" rtlCol="0">
            <a:spAutoFit/>
          </a:bodyPr>
          <a:lstStyle/>
          <a:p>
            <a:r>
              <a:rPr lang="en-US" dirty="0"/>
              <a:t>Identify disparities</a:t>
            </a:r>
          </a:p>
        </p:txBody>
      </p:sp>
      <p:sp>
        <p:nvSpPr>
          <p:cNvPr id="7" name="TextBox 6">
            <a:extLst>
              <a:ext uri="{FF2B5EF4-FFF2-40B4-BE49-F238E27FC236}">
                <a16:creationId xmlns:a16="http://schemas.microsoft.com/office/drawing/2014/main" id="{0D034649-B5FF-1349-A743-8EEA3DB9AC73}"/>
              </a:ext>
            </a:extLst>
          </p:cNvPr>
          <p:cNvSpPr txBox="1"/>
          <p:nvPr/>
        </p:nvSpPr>
        <p:spPr>
          <a:xfrm>
            <a:off x="6811108" y="5708826"/>
            <a:ext cx="3478856" cy="1200329"/>
          </a:xfrm>
          <a:prstGeom prst="rect">
            <a:avLst/>
          </a:prstGeom>
          <a:noFill/>
        </p:spPr>
        <p:txBody>
          <a:bodyPr wrap="square" rtlCol="0">
            <a:spAutoFit/>
          </a:bodyPr>
          <a:lstStyle/>
          <a:p>
            <a:endParaRPr lang="en-US" dirty="0">
              <a:solidFill>
                <a:srgbClr val="00B050"/>
              </a:solidFill>
            </a:endParaRPr>
          </a:p>
          <a:p>
            <a:r>
              <a:rPr lang="en-US" dirty="0"/>
              <a:t>Culturally sensitive – Help leave judgment, bias, or stereotype at the door</a:t>
            </a:r>
          </a:p>
        </p:txBody>
      </p:sp>
      <p:pic>
        <p:nvPicPr>
          <p:cNvPr id="4098" name="Picture 2" descr="Teacher, Learning, School, Teaching">
            <a:extLst>
              <a:ext uri="{FF2B5EF4-FFF2-40B4-BE49-F238E27FC236}">
                <a16:creationId xmlns:a16="http://schemas.microsoft.com/office/drawing/2014/main" id="{5399ADF9-B293-7649-9966-B64F5765F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269" y="2220049"/>
            <a:ext cx="2295248" cy="1530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ors, Choices, Choose, Decision">
            <a:extLst>
              <a:ext uri="{FF2B5EF4-FFF2-40B4-BE49-F238E27FC236}">
                <a16:creationId xmlns:a16="http://schemas.microsoft.com/office/drawing/2014/main" id="{6FB7F63A-2511-DB42-BD59-D4843C8D6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282" y="4484547"/>
            <a:ext cx="2744715" cy="1464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94EF67-C59C-DD47-A889-E5F9763E5791}"/>
              </a:ext>
            </a:extLst>
          </p:cNvPr>
          <p:cNvPicPr>
            <a:picLocks noChangeAspect="1"/>
          </p:cNvPicPr>
          <p:nvPr/>
        </p:nvPicPr>
        <p:blipFill>
          <a:blip r:embed="rId5"/>
          <a:stretch>
            <a:fillRect/>
          </a:stretch>
        </p:blipFill>
        <p:spPr>
          <a:xfrm>
            <a:off x="2141269" y="4393645"/>
            <a:ext cx="2341232" cy="1646799"/>
          </a:xfrm>
          <a:prstGeom prst="rect">
            <a:avLst/>
          </a:prstGeom>
        </p:spPr>
      </p:pic>
      <p:pic>
        <p:nvPicPr>
          <p:cNvPr id="8" name="Picture 7">
            <a:extLst>
              <a:ext uri="{FF2B5EF4-FFF2-40B4-BE49-F238E27FC236}">
                <a16:creationId xmlns:a16="http://schemas.microsoft.com/office/drawing/2014/main" id="{D584D91F-67AC-0C40-8679-5AA7439AE3F3}"/>
              </a:ext>
            </a:extLst>
          </p:cNvPr>
          <p:cNvPicPr>
            <a:picLocks noChangeAspect="1"/>
          </p:cNvPicPr>
          <p:nvPr/>
        </p:nvPicPr>
        <p:blipFill>
          <a:blip r:embed="rId6"/>
          <a:stretch>
            <a:fillRect/>
          </a:stretch>
        </p:blipFill>
        <p:spPr>
          <a:xfrm>
            <a:off x="7150662" y="2220049"/>
            <a:ext cx="2695956" cy="1789938"/>
          </a:xfrm>
          <a:prstGeom prst="rect">
            <a:avLst/>
          </a:prstGeom>
        </p:spPr>
      </p:pic>
    </p:spTree>
    <p:extLst>
      <p:ext uri="{BB962C8B-B14F-4D97-AF65-F5344CB8AC3E}">
        <p14:creationId xmlns:p14="http://schemas.microsoft.com/office/powerpoint/2010/main" val="925273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42D9-FDA1-B6D0-D1E1-E73E28C4BB51}"/>
              </a:ext>
            </a:extLst>
          </p:cNvPr>
          <p:cNvSpPr>
            <a:spLocks noGrp="1"/>
          </p:cNvSpPr>
          <p:nvPr>
            <p:ph type="title"/>
          </p:nvPr>
        </p:nvSpPr>
        <p:spPr>
          <a:xfrm>
            <a:off x="1186140" y="964692"/>
            <a:ext cx="10243860" cy="1188720"/>
          </a:xfrm>
        </p:spPr>
        <p:txBody>
          <a:bodyPr/>
          <a:lstStyle/>
          <a:p>
            <a:r>
              <a:rPr lang="en-US" dirty="0"/>
              <a:t>While you support others, we will support you: WHY?</a:t>
            </a:r>
          </a:p>
        </p:txBody>
      </p:sp>
      <p:sp>
        <p:nvSpPr>
          <p:cNvPr id="3" name="Content Placeholder 2">
            <a:extLst>
              <a:ext uri="{FF2B5EF4-FFF2-40B4-BE49-F238E27FC236}">
                <a16:creationId xmlns:a16="http://schemas.microsoft.com/office/drawing/2014/main" id="{D31A104D-1DD3-54C9-B732-3EAC8EAC3613}"/>
              </a:ext>
            </a:extLst>
          </p:cNvPr>
          <p:cNvSpPr>
            <a:spLocks noGrp="1"/>
          </p:cNvSpPr>
          <p:nvPr>
            <p:ph idx="1"/>
          </p:nvPr>
        </p:nvSpPr>
        <p:spPr>
          <a:xfrm>
            <a:off x="1186139" y="2532536"/>
            <a:ext cx="10243859" cy="3101983"/>
          </a:xfrm>
        </p:spPr>
        <p:txBody>
          <a:bodyPr>
            <a:normAutofit/>
          </a:bodyPr>
          <a:lstStyle/>
          <a:p>
            <a:r>
              <a:rPr lang="en-US" sz="2500" dirty="0"/>
              <a:t>CHWs often have the MOST contact with patients but the </a:t>
            </a:r>
            <a:r>
              <a:rPr lang="en-US" sz="2500" b="1" dirty="0">
                <a:solidFill>
                  <a:srgbClr val="C00000"/>
                </a:solidFill>
              </a:rPr>
              <a:t>LEAST </a:t>
            </a:r>
            <a:r>
              <a:rPr lang="en-US" sz="2500" dirty="0"/>
              <a:t>amount of support</a:t>
            </a:r>
          </a:p>
        </p:txBody>
      </p:sp>
      <p:pic>
        <p:nvPicPr>
          <p:cNvPr id="4" name="Content Placeholder 4">
            <a:extLst>
              <a:ext uri="{FF2B5EF4-FFF2-40B4-BE49-F238E27FC236}">
                <a16:creationId xmlns:a16="http://schemas.microsoft.com/office/drawing/2014/main" id="{73FE50F8-4E81-DEC8-38DE-121B28569D31}"/>
              </a:ext>
            </a:extLst>
          </p:cNvPr>
          <p:cNvPicPr>
            <a:picLocks noChangeAspect="1"/>
          </p:cNvPicPr>
          <p:nvPr/>
        </p:nvPicPr>
        <p:blipFill>
          <a:blip r:embed="rId2"/>
          <a:stretch>
            <a:fillRect/>
          </a:stretch>
        </p:blipFill>
        <p:spPr>
          <a:xfrm>
            <a:off x="7280540" y="3756025"/>
            <a:ext cx="4911460" cy="3101975"/>
          </a:xfrm>
          <a:prstGeom prst="rect">
            <a:avLst/>
          </a:prstGeom>
        </p:spPr>
      </p:pic>
    </p:spTree>
    <p:extLst>
      <p:ext uri="{BB962C8B-B14F-4D97-AF65-F5344CB8AC3E}">
        <p14:creationId xmlns:p14="http://schemas.microsoft.com/office/powerpoint/2010/main" val="265229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DA20-0728-7542-BCB8-3A3B0C46C6B9}"/>
              </a:ext>
            </a:extLst>
          </p:cNvPr>
          <p:cNvSpPr>
            <a:spLocks noGrp="1"/>
          </p:cNvSpPr>
          <p:nvPr>
            <p:ph type="ctrTitle"/>
          </p:nvPr>
        </p:nvSpPr>
        <p:spPr>
          <a:xfrm>
            <a:off x="2182619" y="1682047"/>
            <a:ext cx="8313273" cy="2330612"/>
          </a:xfrm>
        </p:spPr>
        <p:txBody>
          <a:bodyPr>
            <a:normAutofit fontScale="90000"/>
          </a:bodyPr>
          <a:lstStyle/>
          <a:p>
            <a:pPr algn="ctr"/>
            <a:r>
              <a:rPr lang="en-US" sz="5400" dirty="0"/>
              <a:t>Session 1: </a:t>
            </a:r>
            <a:br>
              <a:rPr lang="en-US" sz="5400" dirty="0"/>
            </a:br>
            <a:r>
              <a:rPr lang="en-US" sz="5400" dirty="0"/>
              <a:t>How CHWs advocate</a:t>
            </a:r>
          </a:p>
        </p:txBody>
      </p:sp>
      <p:sp>
        <p:nvSpPr>
          <p:cNvPr id="5" name="Subtitle 4">
            <a:extLst>
              <a:ext uri="{FF2B5EF4-FFF2-40B4-BE49-F238E27FC236}">
                <a16:creationId xmlns:a16="http://schemas.microsoft.com/office/drawing/2014/main" id="{412175B0-81A7-256F-1EE7-75B8FC2600AC}"/>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88385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A7AF-EAF3-1642-81FF-17C85DDB2124}"/>
              </a:ext>
            </a:extLst>
          </p:cNvPr>
          <p:cNvSpPr>
            <a:spLocks noGrp="1"/>
          </p:cNvSpPr>
          <p:nvPr>
            <p:ph type="title"/>
          </p:nvPr>
        </p:nvSpPr>
        <p:spPr>
          <a:xfrm>
            <a:off x="751114" y="452525"/>
            <a:ext cx="10825843" cy="1188720"/>
          </a:xfrm>
        </p:spPr>
        <p:txBody>
          <a:bodyPr/>
          <a:lstStyle/>
          <a:p>
            <a:r>
              <a:rPr lang="en-US" dirty="0"/>
              <a:t>Supporting you: Training</a:t>
            </a:r>
          </a:p>
        </p:txBody>
      </p:sp>
      <p:pic>
        <p:nvPicPr>
          <p:cNvPr id="5" name="Picture 4">
            <a:extLst>
              <a:ext uri="{FF2B5EF4-FFF2-40B4-BE49-F238E27FC236}">
                <a16:creationId xmlns:a16="http://schemas.microsoft.com/office/drawing/2014/main" id="{98055A92-246E-9384-02D5-2EBBA3623259}"/>
              </a:ext>
            </a:extLst>
          </p:cNvPr>
          <p:cNvPicPr>
            <a:picLocks noChangeAspect="1"/>
          </p:cNvPicPr>
          <p:nvPr/>
        </p:nvPicPr>
        <p:blipFill>
          <a:blip r:embed="rId3"/>
          <a:stretch>
            <a:fillRect/>
          </a:stretch>
        </p:blipFill>
        <p:spPr>
          <a:xfrm>
            <a:off x="3154631" y="1838550"/>
            <a:ext cx="5882737" cy="4441588"/>
          </a:xfrm>
          <a:prstGeom prst="rect">
            <a:avLst/>
          </a:prstGeom>
        </p:spPr>
      </p:pic>
      <p:sp>
        <p:nvSpPr>
          <p:cNvPr id="6" name="Content Placeholder 5">
            <a:extLst>
              <a:ext uri="{FF2B5EF4-FFF2-40B4-BE49-F238E27FC236}">
                <a16:creationId xmlns:a16="http://schemas.microsoft.com/office/drawing/2014/main" id="{9CD3CF6E-0341-4585-F566-AD6056F2DF12}"/>
              </a:ext>
            </a:extLst>
          </p:cNvPr>
          <p:cNvSpPr>
            <a:spLocks noGrp="1"/>
          </p:cNvSpPr>
          <p:nvPr>
            <p:ph idx="1"/>
          </p:nvPr>
        </p:nvSpPr>
        <p:spPr>
          <a:xfrm>
            <a:off x="2231136" y="2697421"/>
            <a:ext cx="7729728" cy="3101983"/>
          </a:xfrm>
        </p:spPr>
        <p:txBody>
          <a:bodyPr/>
          <a:lstStyle/>
          <a:p>
            <a:endParaRPr lang="en-US" dirty="0"/>
          </a:p>
          <a:p>
            <a:pPr marL="0" indent="0">
              <a:buNone/>
            </a:pPr>
            <a:endParaRPr lang="en-US" dirty="0"/>
          </a:p>
        </p:txBody>
      </p:sp>
    </p:spTree>
    <p:extLst>
      <p:ext uri="{BB962C8B-B14F-4D97-AF65-F5344CB8AC3E}">
        <p14:creationId xmlns:p14="http://schemas.microsoft.com/office/powerpoint/2010/main" val="2439796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1AC6-8F49-4B4A-8F0E-F1F46136D7B8}"/>
              </a:ext>
            </a:extLst>
          </p:cNvPr>
          <p:cNvSpPr>
            <a:spLocks noGrp="1"/>
          </p:cNvSpPr>
          <p:nvPr>
            <p:ph type="title"/>
          </p:nvPr>
        </p:nvSpPr>
        <p:spPr>
          <a:xfrm>
            <a:off x="6900672" y="374560"/>
            <a:ext cx="4486656" cy="1174991"/>
          </a:xfrm>
        </p:spPr>
        <p:txBody>
          <a:bodyPr>
            <a:normAutofit/>
          </a:bodyPr>
          <a:lstStyle/>
          <a:p>
            <a:r>
              <a:rPr lang="en-US" sz="2400" dirty="0"/>
              <a:t>Objective #2: </a:t>
            </a:r>
            <a:br>
              <a:rPr lang="en-US" sz="2400" dirty="0"/>
            </a:br>
            <a:r>
              <a:rPr lang="en-US" sz="2400" dirty="0"/>
              <a:t>ZOOM Basics</a:t>
            </a:r>
          </a:p>
        </p:txBody>
      </p:sp>
      <p:pic>
        <p:nvPicPr>
          <p:cNvPr id="1026" name="Picture 2" descr="Video Conference, Webinar, Skype">
            <a:extLst>
              <a:ext uri="{FF2B5EF4-FFF2-40B4-BE49-F238E27FC236}">
                <a16:creationId xmlns:a16="http://schemas.microsoft.com/office/drawing/2014/main" id="{A37D68FE-C8CE-DB4A-9F83-77E132B68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55" r="21791"/>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6A315A-7F0C-8540-993C-54E5278BE926}"/>
              </a:ext>
            </a:extLst>
          </p:cNvPr>
          <p:cNvSpPr>
            <a:spLocks noGrp="1"/>
          </p:cNvSpPr>
          <p:nvPr>
            <p:ph idx="1"/>
          </p:nvPr>
        </p:nvSpPr>
        <p:spPr>
          <a:xfrm>
            <a:off x="6900672" y="2640692"/>
            <a:ext cx="4486656" cy="3255252"/>
          </a:xfrm>
        </p:spPr>
        <p:txBody>
          <a:bodyPr>
            <a:normAutofit/>
          </a:bodyPr>
          <a:lstStyle/>
          <a:p>
            <a:r>
              <a:rPr lang="en-US" sz="2400" dirty="0"/>
              <a:t>Make sure your video is on AND we can see your face</a:t>
            </a:r>
            <a:r>
              <a:rPr lang="en-US" sz="2400" dirty="0">
                <a:sym typeface="Wingdings" pitchFamily="2" charset="2"/>
              </a:rPr>
              <a:t></a:t>
            </a:r>
            <a:endParaRPr lang="en-US" sz="2400" dirty="0"/>
          </a:p>
          <a:p>
            <a:r>
              <a:rPr lang="en-US" sz="2400" dirty="0"/>
              <a:t>Keep your mute </a:t>
            </a:r>
            <a:r>
              <a:rPr lang="en-US" sz="2400" b="1" dirty="0">
                <a:solidFill>
                  <a:srgbClr val="C00000"/>
                </a:solidFill>
              </a:rPr>
              <a:t>OFF! </a:t>
            </a:r>
            <a:r>
              <a:rPr lang="en-US" sz="2400" dirty="0"/>
              <a:t>So you can speak like we are together…</a:t>
            </a:r>
          </a:p>
          <a:p>
            <a:pPr lvl="1"/>
            <a:r>
              <a:rPr lang="en-US" sz="2400" dirty="0"/>
              <a:t>Unless there is noise in background (</a:t>
            </a:r>
            <a:r>
              <a:rPr lang="en-US" sz="2400" dirty="0">
                <a:highlight>
                  <a:srgbClr val="00FF00"/>
                </a:highlight>
              </a:rPr>
              <a:t>your square turns GREEN)</a:t>
            </a:r>
          </a:p>
          <a:p>
            <a:endParaRPr lang="en-US" sz="2400" dirty="0"/>
          </a:p>
          <a:p>
            <a:endParaRPr lang="en-US" sz="2400" b="1" dirty="0"/>
          </a:p>
          <a:p>
            <a:endParaRPr lang="en-US" sz="2400" b="1" dirty="0"/>
          </a:p>
        </p:txBody>
      </p:sp>
    </p:spTree>
    <p:extLst>
      <p:ext uri="{BB962C8B-B14F-4D97-AF65-F5344CB8AC3E}">
        <p14:creationId xmlns:p14="http://schemas.microsoft.com/office/powerpoint/2010/main" val="283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4B05-66C3-902C-23D8-0D02117F8797}"/>
              </a:ext>
            </a:extLst>
          </p:cNvPr>
          <p:cNvSpPr>
            <a:spLocks noGrp="1"/>
          </p:cNvSpPr>
          <p:nvPr>
            <p:ph type="title"/>
          </p:nvPr>
        </p:nvSpPr>
        <p:spPr>
          <a:xfrm>
            <a:off x="2231136" y="1675"/>
            <a:ext cx="7729728" cy="1188720"/>
          </a:xfrm>
        </p:spPr>
        <p:txBody>
          <a:bodyPr/>
          <a:lstStyle/>
          <a:p>
            <a:r>
              <a:rPr lang="en-US" dirty="0"/>
              <a:t>Top “no-Nos” on ZOOM</a:t>
            </a:r>
          </a:p>
        </p:txBody>
      </p:sp>
      <p:sp>
        <p:nvSpPr>
          <p:cNvPr id="3" name="Content Placeholder 2">
            <a:extLst>
              <a:ext uri="{FF2B5EF4-FFF2-40B4-BE49-F238E27FC236}">
                <a16:creationId xmlns:a16="http://schemas.microsoft.com/office/drawing/2014/main" id="{DDFB471B-FFE7-8635-E651-DD4FC71063AB}"/>
              </a:ext>
            </a:extLst>
          </p:cNvPr>
          <p:cNvSpPr>
            <a:spLocks noGrp="1"/>
          </p:cNvSpPr>
          <p:nvPr>
            <p:ph idx="1"/>
          </p:nvPr>
        </p:nvSpPr>
        <p:spPr>
          <a:xfrm>
            <a:off x="1855997" y="2153412"/>
            <a:ext cx="7729728" cy="3101983"/>
          </a:xfrm>
        </p:spPr>
        <p:txBody>
          <a:bodyPr>
            <a:noAutofit/>
          </a:bodyPr>
          <a:lstStyle/>
          <a:p>
            <a:pPr marL="342900" indent="-342900">
              <a:buAutoNum type="arabicPeriod"/>
            </a:pPr>
            <a:r>
              <a:rPr lang="en-US" sz="2000" dirty="0"/>
              <a:t>Video turned off</a:t>
            </a:r>
          </a:p>
          <a:p>
            <a:pPr marL="342900" indent="-342900">
              <a:buAutoNum type="arabicPeriod"/>
            </a:pPr>
            <a:r>
              <a:rPr lang="en-US" sz="2000" dirty="0"/>
              <a:t>Your mute is ON (unless it’s loud behind you) </a:t>
            </a:r>
          </a:p>
          <a:p>
            <a:pPr marL="342900" indent="-342900">
              <a:buAutoNum type="arabicPeriod"/>
            </a:pPr>
            <a:r>
              <a:rPr lang="en-US" sz="2000" dirty="0"/>
              <a:t>Eating</a:t>
            </a:r>
          </a:p>
          <a:p>
            <a:pPr marL="342900" indent="-342900">
              <a:buAutoNum type="arabicPeriod"/>
            </a:pPr>
            <a:r>
              <a:rPr lang="en-US" sz="2000" dirty="0"/>
              <a:t>You only love to see your box highlighted (talking)</a:t>
            </a:r>
          </a:p>
          <a:p>
            <a:pPr marL="342900" indent="-342900">
              <a:buAutoNum type="arabicPeriod"/>
            </a:pPr>
            <a:r>
              <a:rPr lang="en-US" sz="2000" dirty="0"/>
              <a:t>Not realizing the host see can see your private messages or know if you click on another screen</a:t>
            </a:r>
          </a:p>
          <a:p>
            <a:pPr marL="342900" indent="-342900">
              <a:buAutoNum type="arabicPeriod"/>
            </a:pPr>
            <a:r>
              <a:rPr lang="en-US" sz="2000" dirty="0"/>
              <a:t>Joining late</a:t>
            </a:r>
          </a:p>
          <a:p>
            <a:pPr marL="342900" indent="-342900">
              <a:buAutoNum type="arabicPeriod"/>
            </a:pPr>
            <a:r>
              <a:rPr lang="en-US" sz="2000" dirty="0"/>
              <a:t>Not looking at the camera or face not in the camera </a:t>
            </a:r>
          </a:p>
          <a:p>
            <a:pPr marL="342900" indent="-342900">
              <a:buAutoNum type="arabicPeriod"/>
            </a:pPr>
            <a:r>
              <a:rPr lang="en-US" sz="2000" dirty="0"/>
              <a:t>Looking uninterested </a:t>
            </a:r>
          </a:p>
          <a:p>
            <a:pPr marL="342900" indent="-342900">
              <a:buAutoNum type="arabicPeriod"/>
            </a:pPr>
            <a:r>
              <a:rPr lang="en-US" sz="2000" dirty="0"/>
              <a:t>Forgetting that you’re wearing your PJs on the bottom</a:t>
            </a:r>
          </a:p>
          <a:p>
            <a:pPr marL="342900" indent="-342900">
              <a:buFont typeface="Arial" panose="020B0604020202020204" pitchFamily="34" charset="0"/>
              <a:buAutoNum type="arabicPeriod"/>
            </a:pPr>
            <a:r>
              <a:rPr lang="en-US" sz="2000" dirty="0"/>
              <a:t>Not aware of what’s in your background</a:t>
            </a:r>
          </a:p>
          <a:p>
            <a:pPr marL="342900" indent="-342900">
              <a:buAutoNum type="arabicPeriod"/>
            </a:pPr>
            <a:endParaRPr lang="en-US" sz="2000" dirty="0"/>
          </a:p>
        </p:txBody>
      </p:sp>
    </p:spTree>
    <p:extLst>
      <p:ext uri="{BB962C8B-B14F-4D97-AF65-F5344CB8AC3E}">
        <p14:creationId xmlns:p14="http://schemas.microsoft.com/office/powerpoint/2010/main" val="26067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3133B-F9B7-414F-BC4F-B008A95B19AA}"/>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dirty="0"/>
              <a:t>Case study</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dirty="0">
                <a:solidFill>
                  <a:schemeClr val="tx1">
                    <a:lumMod val="75000"/>
                    <a:lumOff val="25000"/>
                  </a:schemeClr>
                </a:solidFill>
              </a:rPr>
              <a:t> </a:t>
            </a:r>
          </a:p>
        </p:txBody>
      </p:sp>
    </p:spTree>
    <p:extLst>
      <p:ext uri="{BB962C8B-B14F-4D97-AF65-F5344CB8AC3E}">
        <p14:creationId xmlns:p14="http://schemas.microsoft.com/office/powerpoint/2010/main" val="288069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0E37-1169-8206-F32D-3D7D7A8C31EA}"/>
              </a:ext>
            </a:extLst>
          </p:cNvPr>
          <p:cNvSpPr>
            <a:spLocks noGrp="1"/>
          </p:cNvSpPr>
          <p:nvPr>
            <p:ph type="title"/>
          </p:nvPr>
        </p:nvSpPr>
        <p:spPr>
          <a:xfrm>
            <a:off x="2231136" y="150602"/>
            <a:ext cx="7729728" cy="1188720"/>
          </a:xfrm>
        </p:spPr>
        <p:txBody>
          <a:bodyPr/>
          <a:lstStyle/>
          <a:p>
            <a:r>
              <a:rPr lang="en-US" dirty="0"/>
              <a:t>Case Study</a:t>
            </a:r>
          </a:p>
        </p:txBody>
      </p:sp>
      <p:sp>
        <p:nvSpPr>
          <p:cNvPr id="3" name="Content Placeholder 2">
            <a:extLst>
              <a:ext uri="{FF2B5EF4-FFF2-40B4-BE49-F238E27FC236}">
                <a16:creationId xmlns:a16="http://schemas.microsoft.com/office/drawing/2014/main" id="{330643B6-C106-692D-192D-7D4ADA9A8003}"/>
              </a:ext>
            </a:extLst>
          </p:cNvPr>
          <p:cNvSpPr>
            <a:spLocks noGrp="1"/>
          </p:cNvSpPr>
          <p:nvPr>
            <p:ph idx="1"/>
          </p:nvPr>
        </p:nvSpPr>
        <p:spPr>
          <a:xfrm>
            <a:off x="1617477" y="1387717"/>
            <a:ext cx="8499231" cy="3101983"/>
          </a:xfrm>
        </p:spPr>
        <p:txBody>
          <a:bodyPr/>
          <a:lstStyle/>
          <a:p>
            <a:pPr marL="0" indent="0">
              <a:buNone/>
            </a:pPr>
            <a:r>
              <a:rPr lang="en-US" dirty="0"/>
              <a:t>You are attending the weekly ZOOM training. Which picture best describes how you hope your other CHW look while LISTENING to the presentation? Name 2 reasons why you chose your answer and not the other pictures.</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2CBFD5DB-4954-3F32-3834-CA420D442068}"/>
              </a:ext>
            </a:extLst>
          </p:cNvPr>
          <p:cNvPicPr>
            <a:picLocks noChangeAspect="1"/>
          </p:cNvPicPr>
          <p:nvPr/>
        </p:nvPicPr>
        <p:blipFill>
          <a:blip r:embed="rId2"/>
          <a:stretch>
            <a:fillRect/>
          </a:stretch>
        </p:blipFill>
        <p:spPr>
          <a:xfrm>
            <a:off x="3498850" y="2644507"/>
            <a:ext cx="5194300" cy="3787175"/>
          </a:xfrm>
          <a:prstGeom prst="rect">
            <a:avLst/>
          </a:prstGeom>
        </p:spPr>
      </p:pic>
    </p:spTree>
    <p:extLst>
      <p:ext uri="{BB962C8B-B14F-4D97-AF65-F5344CB8AC3E}">
        <p14:creationId xmlns:p14="http://schemas.microsoft.com/office/powerpoint/2010/main" val="248361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5D43-8720-D221-F42F-4CC0F9267461}"/>
              </a:ext>
            </a:extLst>
          </p:cNvPr>
          <p:cNvSpPr>
            <a:spLocks noGrp="1"/>
          </p:cNvSpPr>
          <p:nvPr>
            <p:ph type="title"/>
          </p:nvPr>
        </p:nvSpPr>
        <p:spPr/>
        <p:txBody>
          <a:bodyPr/>
          <a:lstStyle/>
          <a:p>
            <a:r>
              <a:rPr lang="en-US" dirty="0"/>
              <a:t>Summary of Today’s points</a:t>
            </a:r>
          </a:p>
        </p:txBody>
      </p:sp>
      <p:sp>
        <p:nvSpPr>
          <p:cNvPr id="3" name="Content Placeholder 2">
            <a:extLst>
              <a:ext uri="{FF2B5EF4-FFF2-40B4-BE49-F238E27FC236}">
                <a16:creationId xmlns:a16="http://schemas.microsoft.com/office/drawing/2014/main" id="{FC913F48-F17F-177D-EFAC-DA2600183346}"/>
              </a:ext>
            </a:extLst>
          </p:cNvPr>
          <p:cNvSpPr>
            <a:spLocks noGrp="1"/>
          </p:cNvSpPr>
          <p:nvPr>
            <p:ph idx="1"/>
          </p:nvPr>
        </p:nvSpPr>
        <p:spPr>
          <a:xfrm>
            <a:off x="1404257" y="2638044"/>
            <a:ext cx="9666513" cy="3101983"/>
          </a:xfrm>
        </p:spPr>
        <p:txBody>
          <a:bodyPr>
            <a:normAutofit/>
          </a:bodyPr>
          <a:lstStyle/>
          <a:p>
            <a:r>
              <a:rPr lang="en-US" sz="2400" dirty="0"/>
              <a:t>Advocacy is a major way you help your patients</a:t>
            </a:r>
          </a:p>
          <a:p>
            <a:r>
              <a:rPr lang="en-US" sz="2400" dirty="0"/>
              <a:t>While you’re on ZOOM, do your best to act as though you were in-person</a:t>
            </a:r>
          </a:p>
          <a:p>
            <a:r>
              <a:rPr lang="en-US" sz="2400" dirty="0"/>
              <a:t>Review the chat – what you’d like during this training</a:t>
            </a:r>
          </a:p>
          <a:p>
            <a:endParaRPr lang="en-US" sz="2400" dirty="0"/>
          </a:p>
          <a:p>
            <a:endParaRPr lang="en-US" sz="2400" dirty="0"/>
          </a:p>
        </p:txBody>
      </p:sp>
    </p:spTree>
    <p:extLst>
      <p:ext uri="{BB962C8B-B14F-4D97-AF65-F5344CB8AC3E}">
        <p14:creationId xmlns:p14="http://schemas.microsoft.com/office/powerpoint/2010/main" val="16006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p:txBody>
          <a:bodyPr/>
          <a:lstStyle/>
          <a:p>
            <a:r>
              <a:rPr lang="en-US" dirty="0"/>
              <a:t>Assignments this week</a:t>
            </a:r>
          </a:p>
        </p:txBody>
      </p:sp>
      <p:sp>
        <p:nvSpPr>
          <p:cNvPr id="6" name="Content Placeholder 5">
            <a:extLst>
              <a:ext uri="{FF2B5EF4-FFF2-40B4-BE49-F238E27FC236}">
                <a16:creationId xmlns:a16="http://schemas.microsoft.com/office/drawing/2014/main" id="{62FFB628-449B-060E-F88B-9E5352F928F4}"/>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944426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Questions, Comments, Concerns?</a:t>
            </a:r>
          </a:p>
        </p:txBody>
      </p:sp>
      <p:pic>
        <p:nvPicPr>
          <p:cNvPr id="6" name="Picture 2" descr="Question Mark, Why, Question, Confusion">
            <a:extLst>
              <a:ext uri="{FF2B5EF4-FFF2-40B4-BE49-F238E27FC236}">
                <a16:creationId xmlns:a16="http://schemas.microsoft.com/office/drawing/2014/main" id="{7B1F1B6D-56D3-4F42-8CD7-0F1D427AF40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82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885217" y="2386744"/>
            <a:ext cx="10476689" cy="1645920"/>
          </a:xfrm>
        </p:spPr>
        <p:txBody>
          <a:bodyPr>
            <a:normAutofit/>
          </a:bodyPr>
          <a:lstStyle/>
          <a:p>
            <a:r>
              <a:rPr lang="en-US" dirty="0"/>
              <a:t>Session #3</a:t>
            </a:r>
            <a:br>
              <a:rPr lang="en-US" dirty="0"/>
            </a:br>
            <a:r>
              <a:rPr lang="en-US" dirty="0"/>
              <a:t>Outreach: Working in  Healthcare</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875088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Questions or Comments</a:t>
            </a:r>
          </a:p>
        </p:txBody>
      </p:sp>
      <p:pic>
        <p:nvPicPr>
          <p:cNvPr id="6" name="Picture 2" descr="Question Mark, Why, Question, Confusion">
            <a:extLst>
              <a:ext uri="{FF2B5EF4-FFF2-40B4-BE49-F238E27FC236}">
                <a16:creationId xmlns:a16="http://schemas.microsoft.com/office/drawing/2014/main" id="{71991CA1-62FB-6F4C-977A-B34992AB1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811EE1-29F7-BE6B-F956-0948DCAD38AE}"/>
              </a:ext>
            </a:extLst>
          </p:cNvPr>
          <p:cNvSpPr txBox="1"/>
          <p:nvPr/>
        </p:nvSpPr>
        <p:spPr>
          <a:xfrm>
            <a:off x="4654297" y="5903214"/>
            <a:ext cx="8346831" cy="400110"/>
          </a:xfrm>
          <a:prstGeom prst="rect">
            <a:avLst/>
          </a:prstGeom>
          <a:noFill/>
        </p:spPr>
        <p:txBody>
          <a:bodyPr wrap="square" rtlCol="0">
            <a:spAutoFit/>
          </a:bodyPr>
          <a:lstStyle/>
          <a:p>
            <a:r>
              <a:rPr lang="en-US" sz="2000" dirty="0"/>
              <a:t>Write in the chat 1 or 2 things you learned from your reading last week</a:t>
            </a:r>
          </a:p>
        </p:txBody>
      </p:sp>
    </p:spTree>
    <p:extLst>
      <p:ext uri="{BB962C8B-B14F-4D97-AF65-F5344CB8AC3E}">
        <p14:creationId xmlns:p14="http://schemas.microsoft.com/office/powerpoint/2010/main" val="313932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C90E-6ADF-384D-8941-AA311D959FD2}"/>
              </a:ext>
            </a:extLst>
          </p:cNvPr>
          <p:cNvSpPr>
            <a:spLocks noGrp="1"/>
          </p:cNvSpPr>
          <p:nvPr>
            <p:ph type="title"/>
          </p:nvPr>
        </p:nvSpPr>
        <p:spPr/>
        <p:txBody>
          <a:bodyPr/>
          <a:lstStyle/>
          <a:p>
            <a:r>
              <a:rPr lang="en-US" dirty="0"/>
              <a:t> </a:t>
            </a:r>
          </a:p>
        </p:txBody>
      </p:sp>
      <p:sp>
        <p:nvSpPr>
          <p:cNvPr id="5" name="Content Placeholder 4">
            <a:extLst>
              <a:ext uri="{FF2B5EF4-FFF2-40B4-BE49-F238E27FC236}">
                <a16:creationId xmlns:a16="http://schemas.microsoft.com/office/drawing/2014/main" id="{93001F8A-CA2A-1F4E-AA35-481844FC582D}"/>
              </a:ext>
            </a:extLst>
          </p:cNvPr>
          <p:cNvSpPr>
            <a:spLocks noGrp="1"/>
          </p:cNvSpPr>
          <p:nvPr>
            <p:ph idx="1"/>
          </p:nvPr>
        </p:nvSpPr>
        <p:spPr/>
        <p:txBody>
          <a:bodyPr/>
          <a:lstStyle/>
          <a:p>
            <a:r>
              <a:rPr lang="en-US" dirty="0"/>
              <a:t> </a:t>
            </a:r>
          </a:p>
        </p:txBody>
      </p:sp>
      <p:pic>
        <p:nvPicPr>
          <p:cNvPr id="7" name="Picture 6">
            <a:extLst>
              <a:ext uri="{FF2B5EF4-FFF2-40B4-BE49-F238E27FC236}">
                <a16:creationId xmlns:a16="http://schemas.microsoft.com/office/drawing/2014/main" id="{A6492078-F271-C846-8EE3-5364743139C6}"/>
              </a:ext>
            </a:extLst>
          </p:cNvPr>
          <p:cNvPicPr>
            <a:picLocks noChangeAspect="1"/>
          </p:cNvPicPr>
          <p:nvPr/>
        </p:nvPicPr>
        <p:blipFill>
          <a:blip r:embed="rId2"/>
          <a:stretch>
            <a:fillRect/>
          </a:stretch>
        </p:blipFill>
        <p:spPr>
          <a:xfrm>
            <a:off x="2330223" y="0"/>
            <a:ext cx="7531554" cy="6858000"/>
          </a:xfrm>
          <a:prstGeom prst="rect">
            <a:avLst/>
          </a:prstGeom>
        </p:spPr>
      </p:pic>
    </p:spTree>
    <p:extLst>
      <p:ext uri="{BB962C8B-B14F-4D97-AF65-F5344CB8AC3E}">
        <p14:creationId xmlns:p14="http://schemas.microsoft.com/office/powerpoint/2010/main" val="3078961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Teacher, Property, Plant, And Teaching">
            <a:extLst>
              <a:ext uri="{FF2B5EF4-FFF2-40B4-BE49-F238E27FC236}">
                <a16:creationId xmlns:a16="http://schemas.microsoft.com/office/drawing/2014/main" id="{C81FDF22-92B5-D941-B3FC-A8735EE4682A}"/>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280" b="12450"/>
          <a:stretch/>
        </p:blipFill>
        <p:spPr bwMode="auto">
          <a:xfrm>
            <a:off x="4865915" y="-32647"/>
            <a:ext cx="760367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163285" y="16328"/>
            <a:ext cx="5257799" cy="1645920"/>
          </a:xfrm>
          <a:no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Announcements</a:t>
            </a:r>
          </a:p>
        </p:txBody>
      </p:sp>
    </p:spTree>
    <p:extLst>
      <p:ext uri="{BB962C8B-B14F-4D97-AF65-F5344CB8AC3E}">
        <p14:creationId xmlns:p14="http://schemas.microsoft.com/office/powerpoint/2010/main" val="35314341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2231136" y="964692"/>
            <a:ext cx="7729728" cy="1188720"/>
          </a:xfrm>
        </p:spPr>
        <p:txBody>
          <a:bodyPr>
            <a:normAutofit/>
          </a:bodyPr>
          <a:lstStyle/>
          <a:p>
            <a:r>
              <a:rPr lang="en-US"/>
              <a:t>Objectives</a:t>
            </a:r>
          </a:p>
        </p:txBody>
      </p:sp>
      <p:graphicFrame>
        <p:nvGraphicFramePr>
          <p:cNvPr id="5" name="Content Placeholder 2">
            <a:extLst>
              <a:ext uri="{FF2B5EF4-FFF2-40B4-BE49-F238E27FC236}">
                <a16:creationId xmlns:a16="http://schemas.microsoft.com/office/drawing/2014/main" id="{4FF088AC-AA48-FCF7-86B8-7A3374640066}"/>
              </a:ext>
            </a:extLst>
          </p:cNvPr>
          <p:cNvGraphicFramePr>
            <a:graphicFrameLocks noGrp="1"/>
          </p:cNvGraphicFramePr>
          <p:nvPr>
            <p:ph idx="1"/>
            <p:extLst>
              <p:ext uri="{D42A27DB-BD31-4B8C-83A1-F6EECF244321}">
                <p14:modId xmlns:p14="http://schemas.microsoft.com/office/powerpoint/2010/main" val="2759798594"/>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3558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1800" dirty="0"/>
              <a:t>Objective#1: </a:t>
            </a:r>
            <a:br>
              <a:rPr lang="en-US" sz="1800" dirty="0"/>
            </a:br>
            <a:r>
              <a:rPr lang="en-US" sz="1800" dirty="0"/>
              <a:t>Recognize Care gaps </a:t>
            </a:r>
            <a:br>
              <a:rPr lang="en-US" sz="1800" dirty="0"/>
            </a:br>
            <a:br>
              <a:rPr lang="en-US" sz="1800" dirty="0"/>
            </a:br>
            <a:endParaRPr lang="en-US" sz="1800" dirty="0"/>
          </a:p>
        </p:txBody>
      </p:sp>
      <p:pic>
        <p:nvPicPr>
          <p:cNvPr id="4" name="Picture 3">
            <a:extLst>
              <a:ext uri="{FF2B5EF4-FFF2-40B4-BE49-F238E27FC236}">
                <a16:creationId xmlns:a16="http://schemas.microsoft.com/office/drawing/2014/main" id="{D7E93D32-AEEE-5841-A6C1-00BCF33DEDF8}"/>
              </a:ext>
            </a:extLst>
          </p:cNvPr>
          <p:cNvPicPr>
            <a:picLocks noChangeAspect="1"/>
          </p:cNvPicPr>
          <p:nvPr/>
        </p:nvPicPr>
        <p:blipFill rotWithShape="1">
          <a:blip r:embed="rId2"/>
          <a:srcRect l="29819" r="11070"/>
          <a:stretch/>
        </p:blipFill>
        <p:spPr>
          <a:xfrm>
            <a:off x="6096000" y="10"/>
            <a:ext cx="6095999" cy="6857990"/>
          </a:xfrm>
          <a:prstGeom prst="rect">
            <a:avLst/>
          </a:prstGeom>
        </p:spPr>
      </p:pic>
    </p:spTree>
    <p:extLst>
      <p:ext uri="{BB962C8B-B14F-4D97-AF65-F5344CB8AC3E}">
        <p14:creationId xmlns:p14="http://schemas.microsoft.com/office/powerpoint/2010/main" val="2136038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9903-652E-6E42-8AEE-93C485369B3B}"/>
              </a:ext>
            </a:extLst>
          </p:cNvPr>
          <p:cNvSpPr>
            <a:spLocks noGrp="1"/>
          </p:cNvSpPr>
          <p:nvPr>
            <p:ph type="title"/>
          </p:nvPr>
        </p:nvSpPr>
        <p:spPr>
          <a:xfrm>
            <a:off x="1257300" y="213577"/>
            <a:ext cx="9503229" cy="1188720"/>
          </a:xfrm>
        </p:spPr>
        <p:txBody>
          <a:bodyPr/>
          <a:lstStyle/>
          <a:p>
            <a:r>
              <a:rPr lang="en-US" dirty="0"/>
              <a:t>Three major barriers to Healthcare Access</a:t>
            </a:r>
          </a:p>
        </p:txBody>
      </p:sp>
      <p:graphicFrame>
        <p:nvGraphicFramePr>
          <p:cNvPr id="4" name="Content Placeholder 3">
            <a:extLst>
              <a:ext uri="{FF2B5EF4-FFF2-40B4-BE49-F238E27FC236}">
                <a16:creationId xmlns:a16="http://schemas.microsoft.com/office/drawing/2014/main" id="{2BA4C32D-D477-9B38-C5DD-A1FC15B69748}"/>
              </a:ext>
            </a:extLst>
          </p:cNvPr>
          <p:cNvGraphicFramePr>
            <a:graphicFrameLocks noGrp="1"/>
          </p:cNvGraphicFramePr>
          <p:nvPr>
            <p:ph idx="1"/>
            <p:extLst>
              <p:ext uri="{D42A27DB-BD31-4B8C-83A1-F6EECF244321}">
                <p14:modId xmlns:p14="http://schemas.microsoft.com/office/powerpoint/2010/main" val="4180779984"/>
              </p:ext>
            </p:extLst>
          </p:nvPr>
        </p:nvGraphicFramePr>
        <p:xfrm>
          <a:off x="544285" y="1567543"/>
          <a:ext cx="11103429" cy="5290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3407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3133B-F9B7-414F-BC4F-B008A95B19AA}"/>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t>Case study</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103825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4C45F-62E1-7AB1-A2DE-DCA53F8272ED}"/>
              </a:ext>
            </a:extLst>
          </p:cNvPr>
          <p:cNvSpPr>
            <a:spLocks noGrp="1"/>
          </p:cNvSpPr>
          <p:nvPr>
            <p:ph idx="1"/>
          </p:nvPr>
        </p:nvSpPr>
        <p:spPr>
          <a:xfrm>
            <a:off x="984737" y="2368062"/>
            <a:ext cx="9437077" cy="4232030"/>
          </a:xfrm>
        </p:spPr>
        <p:txBody>
          <a:bodyPr>
            <a:normAutofit fontScale="92500" lnSpcReduction="20000"/>
          </a:bodyPr>
          <a:lstStyle/>
          <a:p>
            <a:r>
              <a:rPr lang="en-US" dirty="0"/>
              <a:t>One of your patients lets you that his blood sugar has been running high. He is not sure what to do. How do you respond?</a:t>
            </a:r>
          </a:p>
          <a:p>
            <a:r>
              <a:rPr lang="en-US" dirty="0">
                <a:solidFill>
                  <a:srgbClr val="C00000"/>
                </a:solidFill>
              </a:rPr>
              <a:t>Potential answers: ask what numbers he has been getting, if fasting or not, for how long; if he has been taking his medications and, if so, which ones</a:t>
            </a:r>
          </a:p>
          <a:p>
            <a:r>
              <a:rPr lang="en-US" dirty="0">
                <a:solidFill>
                  <a:srgbClr val="C00000"/>
                </a:solidFill>
              </a:rPr>
              <a:t>Key point: get as much HISTORY as possible so you can help</a:t>
            </a:r>
          </a:p>
          <a:p>
            <a:r>
              <a:rPr lang="en-US" dirty="0"/>
              <a:t>He lets you know his sugars are in the 200s and they use to be in the 100s. He stopped taking his medications because he ran out and cannot get ahold of the clinic.  What do you say?</a:t>
            </a:r>
          </a:p>
          <a:p>
            <a:r>
              <a:rPr lang="en-US" dirty="0">
                <a:solidFill>
                  <a:srgbClr val="C00000"/>
                </a:solidFill>
              </a:rPr>
              <a:t>Potential answers: ask if he has refills and walk through how to look on the bottle for refills, ask what clinic number he has been calling at the clinic, if he has left a message (if that is the clinic protocol), and give him other numbers to call if available.</a:t>
            </a:r>
          </a:p>
          <a:p>
            <a:r>
              <a:rPr lang="en-US" dirty="0"/>
              <a:t>He tells you that he has called all the numbers you suggested and left a message per clinic protocol but has not heard back. He does not think he is scheduled for any appointments either. Now what do you say?</a:t>
            </a:r>
          </a:p>
          <a:p>
            <a:r>
              <a:rPr lang="en-US" dirty="0">
                <a:solidFill>
                  <a:srgbClr val="C00000"/>
                </a:solidFill>
              </a:rPr>
              <a:t>Potential answers: it sounds like he has done what he can do –let him know that if his sugars go to urgent levels (&gt;400) to go to the ED and that in the meantime, you’ll let the clinic know</a:t>
            </a:r>
          </a:p>
        </p:txBody>
      </p:sp>
      <p:sp>
        <p:nvSpPr>
          <p:cNvPr id="5" name="Title 4">
            <a:extLst>
              <a:ext uri="{FF2B5EF4-FFF2-40B4-BE49-F238E27FC236}">
                <a16:creationId xmlns:a16="http://schemas.microsoft.com/office/drawing/2014/main" id="{2C32B39B-D083-AA66-864D-1DC2EFA274D1}"/>
              </a:ext>
            </a:extLst>
          </p:cNvPr>
          <p:cNvSpPr>
            <a:spLocks noGrp="1"/>
          </p:cNvSpPr>
          <p:nvPr>
            <p:ph type="title"/>
          </p:nvPr>
        </p:nvSpPr>
        <p:spPr>
          <a:xfrm>
            <a:off x="3133812" y="-500692"/>
            <a:ext cx="2364310" cy="45719"/>
          </a:xfrm>
        </p:spPr>
        <p:txBody>
          <a:bodyPr>
            <a:normAutofit fontScale="90000"/>
          </a:bodyPr>
          <a:lstStyle/>
          <a:p>
            <a:endParaRPr lang="en-US"/>
          </a:p>
        </p:txBody>
      </p:sp>
    </p:spTree>
    <p:extLst>
      <p:ext uri="{BB962C8B-B14F-4D97-AF65-F5344CB8AC3E}">
        <p14:creationId xmlns:p14="http://schemas.microsoft.com/office/powerpoint/2010/main" val="41226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200" dirty="0">
                <a:solidFill>
                  <a:schemeClr val="tx1"/>
                </a:solidFill>
              </a:rPr>
              <a:t>Objective#2: define HIPPA and PHI</a:t>
            </a:r>
          </a:p>
        </p:txBody>
      </p:sp>
      <p:pic>
        <p:nvPicPr>
          <p:cNvPr id="6" name="Picture 5">
            <a:extLst>
              <a:ext uri="{FF2B5EF4-FFF2-40B4-BE49-F238E27FC236}">
                <a16:creationId xmlns:a16="http://schemas.microsoft.com/office/drawing/2014/main" id="{998FD196-B772-2944-95F5-E044751BAFC3}"/>
              </a:ext>
            </a:extLst>
          </p:cNvPr>
          <p:cNvPicPr>
            <a:picLocks noChangeAspect="1"/>
          </p:cNvPicPr>
          <p:nvPr/>
        </p:nvPicPr>
        <p:blipFill rotWithShape="1">
          <a:blip r:embed="rId2"/>
          <a:srcRect l="25666" r="12509"/>
          <a:stretch/>
        </p:blipFill>
        <p:spPr>
          <a:xfrm>
            <a:off x="4654297" y="10"/>
            <a:ext cx="7537702" cy="6857989"/>
          </a:xfrm>
          <a:prstGeom prst="rect">
            <a:avLst/>
          </a:prstGeom>
        </p:spPr>
      </p:pic>
    </p:spTree>
    <p:extLst>
      <p:ext uri="{BB962C8B-B14F-4D97-AF65-F5344CB8AC3E}">
        <p14:creationId xmlns:p14="http://schemas.microsoft.com/office/powerpoint/2010/main" val="1450250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A552-B545-3560-1EBE-1C0830B7F776}"/>
              </a:ext>
            </a:extLst>
          </p:cNvPr>
          <p:cNvSpPr>
            <a:spLocks noGrp="1"/>
          </p:cNvSpPr>
          <p:nvPr>
            <p:ph type="title"/>
          </p:nvPr>
        </p:nvSpPr>
        <p:spPr/>
        <p:txBody>
          <a:bodyPr/>
          <a:lstStyle/>
          <a:p>
            <a:r>
              <a:rPr lang="en-US"/>
              <a:t>HIPAA</a:t>
            </a:r>
          </a:p>
        </p:txBody>
      </p:sp>
      <p:sp>
        <p:nvSpPr>
          <p:cNvPr id="3" name="Content Placeholder 2">
            <a:extLst>
              <a:ext uri="{FF2B5EF4-FFF2-40B4-BE49-F238E27FC236}">
                <a16:creationId xmlns:a16="http://schemas.microsoft.com/office/drawing/2014/main" id="{BFE3BD4E-2A19-508E-B595-6E85C477E989}"/>
              </a:ext>
            </a:extLst>
          </p:cNvPr>
          <p:cNvSpPr>
            <a:spLocks noGrp="1"/>
          </p:cNvSpPr>
          <p:nvPr>
            <p:ph idx="1"/>
          </p:nvPr>
        </p:nvSpPr>
        <p:spPr>
          <a:xfrm>
            <a:off x="2231135" y="2638044"/>
            <a:ext cx="8190679" cy="3101983"/>
          </a:xfrm>
        </p:spPr>
        <p:txBody>
          <a:bodyPr>
            <a:normAutofit/>
          </a:bodyPr>
          <a:lstStyle/>
          <a:p>
            <a:r>
              <a:rPr lang="en-US" sz="2000" dirty="0"/>
              <a:t>What is HIPPA? </a:t>
            </a:r>
          </a:p>
          <a:p>
            <a:pPr lvl="1"/>
            <a:r>
              <a:rPr lang="en-US" sz="2000" b="1" dirty="0">
                <a:solidFill>
                  <a:srgbClr val="C00000"/>
                </a:solidFill>
              </a:rPr>
              <a:t>H</a:t>
            </a:r>
            <a:r>
              <a:rPr lang="en-US" sz="2000" dirty="0"/>
              <a:t>ealth </a:t>
            </a:r>
            <a:r>
              <a:rPr lang="en-US" sz="2000" b="1" dirty="0">
                <a:solidFill>
                  <a:srgbClr val="C00000"/>
                </a:solidFill>
              </a:rPr>
              <a:t>I</a:t>
            </a:r>
            <a:r>
              <a:rPr lang="en-US" sz="2000" dirty="0"/>
              <a:t>nsurance </a:t>
            </a:r>
            <a:r>
              <a:rPr lang="en-US" sz="2000" b="1" dirty="0">
                <a:solidFill>
                  <a:srgbClr val="C00000"/>
                </a:solidFill>
              </a:rPr>
              <a:t>P</a:t>
            </a:r>
            <a:r>
              <a:rPr lang="en-US" sz="2000" dirty="0"/>
              <a:t>ortability and </a:t>
            </a:r>
            <a:r>
              <a:rPr lang="en-US" sz="2000" b="1" dirty="0">
                <a:solidFill>
                  <a:srgbClr val="C00000"/>
                </a:solidFill>
              </a:rPr>
              <a:t>A</a:t>
            </a:r>
            <a:r>
              <a:rPr lang="en-US" sz="2000" dirty="0"/>
              <a:t>ccountability </a:t>
            </a:r>
            <a:r>
              <a:rPr lang="en-US" sz="2000" b="1" dirty="0">
                <a:solidFill>
                  <a:srgbClr val="C00000"/>
                </a:solidFill>
              </a:rPr>
              <a:t>A</a:t>
            </a:r>
            <a:r>
              <a:rPr lang="en-US" sz="2000" dirty="0"/>
              <a:t>ct of 1996 </a:t>
            </a:r>
          </a:p>
          <a:p>
            <a:pPr lvl="1"/>
            <a:r>
              <a:rPr lang="en-US" sz="2000" dirty="0"/>
              <a:t>Federal law that created national standards to protect PHI</a:t>
            </a:r>
          </a:p>
          <a:p>
            <a:pPr lvl="2"/>
            <a:r>
              <a:rPr lang="en-US" sz="2000" b="1" dirty="0">
                <a:solidFill>
                  <a:srgbClr val="C00000"/>
                </a:solidFill>
              </a:rPr>
              <a:t>P</a:t>
            </a:r>
            <a:r>
              <a:rPr lang="en-US" sz="2000" dirty="0"/>
              <a:t>atient </a:t>
            </a:r>
            <a:r>
              <a:rPr lang="en-US" sz="2000" b="1" dirty="0">
                <a:solidFill>
                  <a:srgbClr val="C00000"/>
                </a:solidFill>
              </a:rPr>
              <a:t>H</a:t>
            </a:r>
            <a:r>
              <a:rPr lang="en-US" sz="2000" dirty="0"/>
              <a:t>ealth </a:t>
            </a:r>
            <a:r>
              <a:rPr lang="en-US" sz="2000" b="1" dirty="0">
                <a:solidFill>
                  <a:srgbClr val="C00000"/>
                </a:solidFill>
              </a:rPr>
              <a:t>I</a:t>
            </a:r>
            <a:r>
              <a:rPr lang="en-US" sz="2000" dirty="0"/>
              <a:t>nformation (PHI) disclosure without patient consent </a:t>
            </a:r>
          </a:p>
          <a:p>
            <a:pPr lvl="1"/>
            <a:r>
              <a:rPr lang="en-US" sz="2000" dirty="0"/>
              <a:t>What are examples of PHI?</a:t>
            </a:r>
          </a:p>
        </p:txBody>
      </p:sp>
    </p:spTree>
    <p:extLst>
      <p:ext uri="{BB962C8B-B14F-4D97-AF65-F5344CB8AC3E}">
        <p14:creationId xmlns:p14="http://schemas.microsoft.com/office/powerpoint/2010/main" val="3318042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ADBF-0E0A-731B-06DA-C752E90CC06F}"/>
              </a:ext>
            </a:extLst>
          </p:cNvPr>
          <p:cNvSpPr>
            <a:spLocks noGrp="1"/>
          </p:cNvSpPr>
          <p:nvPr>
            <p:ph type="title"/>
          </p:nvPr>
        </p:nvSpPr>
        <p:spPr>
          <a:xfrm>
            <a:off x="1757785" y="282505"/>
            <a:ext cx="7729728" cy="1188720"/>
          </a:xfrm>
        </p:spPr>
        <p:txBody>
          <a:bodyPr/>
          <a:lstStyle/>
          <a:p>
            <a:r>
              <a:rPr lang="en-US"/>
              <a:t>Protected health Information: PHI</a:t>
            </a:r>
          </a:p>
        </p:txBody>
      </p:sp>
      <p:sp>
        <p:nvSpPr>
          <p:cNvPr id="3" name="Content Placeholder 2">
            <a:extLst>
              <a:ext uri="{FF2B5EF4-FFF2-40B4-BE49-F238E27FC236}">
                <a16:creationId xmlns:a16="http://schemas.microsoft.com/office/drawing/2014/main" id="{A1B74CE6-85C0-2D12-E555-45283E3898EC}"/>
              </a:ext>
            </a:extLst>
          </p:cNvPr>
          <p:cNvSpPr>
            <a:spLocks noGrp="1"/>
          </p:cNvSpPr>
          <p:nvPr>
            <p:ph idx="1"/>
          </p:nvPr>
        </p:nvSpPr>
        <p:spPr>
          <a:xfrm>
            <a:off x="578182" y="2089023"/>
            <a:ext cx="7729728" cy="3101983"/>
          </a:xfrm>
        </p:spPr>
        <p:txBody>
          <a:bodyPr/>
          <a:lstStyle/>
          <a:p>
            <a:pPr marL="0" indent="0">
              <a:buNone/>
            </a:pPr>
            <a:r>
              <a:rPr lang="en-US"/>
              <a:t> </a:t>
            </a:r>
          </a:p>
        </p:txBody>
      </p:sp>
      <p:pic>
        <p:nvPicPr>
          <p:cNvPr id="5" name="Picture 4">
            <a:extLst>
              <a:ext uri="{FF2B5EF4-FFF2-40B4-BE49-F238E27FC236}">
                <a16:creationId xmlns:a16="http://schemas.microsoft.com/office/drawing/2014/main" id="{EEC77E6B-3255-5699-1E55-7A1C74CFEEB1}"/>
              </a:ext>
            </a:extLst>
          </p:cNvPr>
          <p:cNvPicPr>
            <a:picLocks noChangeAspect="1"/>
          </p:cNvPicPr>
          <p:nvPr/>
        </p:nvPicPr>
        <p:blipFill>
          <a:blip r:embed="rId2"/>
          <a:stretch>
            <a:fillRect/>
          </a:stretch>
        </p:blipFill>
        <p:spPr>
          <a:xfrm>
            <a:off x="2937388" y="1817077"/>
            <a:ext cx="5370522" cy="5040923"/>
          </a:xfrm>
          <a:prstGeom prst="rect">
            <a:avLst/>
          </a:prstGeom>
        </p:spPr>
      </p:pic>
    </p:spTree>
    <p:extLst>
      <p:ext uri="{BB962C8B-B14F-4D97-AF65-F5344CB8AC3E}">
        <p14:creationId xmlns:p14="http://schemas.microsoft.com/office/powerpoint/2010/main" val="3843129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3133B-F9B7-414F-BC4F-B008A95B19AA}"/>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t>Case study</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56054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5372-BB3A-72B9-806E-B1C5C9C81CC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E9D4A7D1-7CA1-3A8B-D469-C5CB887E8257}"/>
              </a:ext>
            </a:extLst>
          </p:cNvPr>
          <p:cNvSpPr>
            <a:spLocks noGrp="1"/>
          </p:cNvSpPr>
          <p:nvPr>
            <p:ph idx="1"/>
          </p:nvPr>
        </p:nvSpPr>
        <p:spPr/>
        <p:txBody>
          <a:bodyPr/>
          <a:lstStyle/>
          <a:p>
            <a:pPr marL="457200" indent="-457200">
              <a:buAutoNum type="arabicPeriod"/>
            </a:pPr>
            <a:r>
              <a:rPr lang="en-US" dirty="0"/>
              <a:t>Discuss your interests</a:t>
            </a:r>
          </a:p>
          <a:p>
            <a:pPr marL="457200" indent="-457200">
              <a:buAutoNum type="arabicPeriod"/>
            </a:pPr>
            <a:r>
              <a:rPr lang="en-US" dirty="0"/>
              <a:t>Define Community Health Worker (CHWs)</a:t>
            </a:r>
          </a:p>
          <a:p>
            <a:pPr marL="457200" indent="-457200">
              <a:buAutoNum type="arabicPeriod"/>
            </a:pPr>
            <a:r>
              <a:rPr lang="en-US" dirty="0"/>
              <a:t>List roles of CHWs</a:t>
            </a:r>
          </a:p>
        </p:txBody>
      </p:sp>
    </p:spTree>
    <p:extLst>
      <p:ext uri="{BB962C8B-B14F-4D97-AF65-F5344CB8AC3E}">
        <p14:creationId xmlns:p14="http://schemas.microsoft.com/office/powerpoint/2010/main" val="31971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51E8-05D7-14E3-F989-C9FAA40482FE}"/>
              </a:ext>
            </a:extLst>
          </p:cNvPr>
          <p:cNvSpPr>
            <a:spLocks noGrp="1"/>
          </p:cNvSpPr>
          <p:nvPr>
            <p:ph type="title"/>
          </p:nvPr>
        </p:nvSpPr>
        <p:spPr>
          <a:xfrm>
            <a:off x="-179555" y="655934"/>
            <a:ext cx="45719" cy="45719"/>
          </a:xfrm>
        </p:spPr>
        <p:txBody>
          <a:bodyPr>
            <a:normAutofit fontScale="90000"/>
          </a:bodyPr>
          <a:lstStyle/>
          <a:p>
            <a:r>
              <a:rPr lang="en-US"/>
              <a:t> </a:t>
            </a:r>
          </a:p>
        </p:txBody>
      </p:sp>
      <p:sp>
        <p:nvSpPr>
          <p:cNvPr id="3" name="Content Placeholder 2">
            <a:extLst>
              <a:ext uri="{FF2B5EF4-FFF2-40B4-BE49-F238E27FC236}">
                <a16:creationId xmlns:a16="http://schemas.microsoft.com/office/drawing/2014/main" id="{F2642BDE-3C8B-11AE-87AA-3979DD43E25F}"/>
              </a:ext>
            </a:extLst>
          </p:cNvPr>
          <p:cNvSpPr>
            <a:spLocks noGrp="1"/>
          </p:cNvSpPr>
          <p:nvPr>
            <p:ph idx="1"/>
          </p:nvPr>
        </p:nvSpPr>
        <p:spPr>
          <a:xfrm>
            <a:off x="1375351" y="1465737"/>
            <a:ext cx="9503663" cy="3101983"/>
          </a:xfrm>
        </p:spPr>
        <p:txBody>
          <a:bodyPr>
            <a:normAutofit fontScale="92500" lnSpcReduction="20000"/>
          </a:bodyPr>
          <a:lstStyle/>
          <a:p>
            <a:pPr marL="0" indent="0">
              <a:buNone/>
            </a:pPr>
            <a:endParaRPr lang="en-US" dirty="0"/>
          </a:p>
          <a:p>
            <a:pPr marL="0" indent="0">
              <a:buNone/>
            </a:pPr>
            <a:r>
              <a:rPr lang="en-US" dirty="0"/>
              <a:t>You are a new CHW and call your patient, Mario. He is not home so you leave a message on Mario’s cell phone that his doctor told you that his blood sugars are getting better and looks forward to his appointment next Tuesday at 10AM. His friend (Jose) calls you back from Mario’s phone and asks if everything is OK. </a:t>
            </a:r>
          </a:p>
          <a:p>
            <a:pPr marL="0" indent="0">
              <a:buNone/>
            </a:pPr>
            <a:r>
              <a:rPr lang="en-US" dirty="0"/>
              <a:t>You ask Jose if Mario has been taking his blood pressure and diabetes pills. Jose thinks he has but is not sure, so he texts another friend, and he reports that he is taking his pills. You tell Jose not to let Mario forget his appointment for diabetes.  You think the doctor might need to do a prostate exam at the appointment Tuesday and tell Jose to tell Mario to allow a little more time at the doctor that day.</a:t>
            </a:r>
          </a:p>
          <a:p>
            <a:pPr marL="0" indent="0">
              <a:buNone/>
            </a:pPr>
            <a:endParaRPr lang="en-US" dirty="0"/>
          </a:p>
          <a:p>
            <a:pPr marL="0" indent="0">
              <a:buNone/>
            </a:pPr>
            <a:r>
              <a:rPr lang="en-US" dirty="0"/>
              <a:t>Are there any issues HIPAA violations in the case?</a:t>
            </a:r>
          </a:p>
        </p:txBody>
      </p:sp>
    </p:spTree>
    <p:extLst>
      <p:ext uri="{BB962C8B-B14F-4D97-AF65-F5344CB8AC3E}">
        <p14:creationId xmlns:p14="http://schemas.microsoft.com/office/powerpoint/2010/main" val="673973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51E8-05D7-14E3-F989-C9FAA40482FE}"/>
              </a:ext>
            </a:extLst>
          </p:cNvPr>
          <p:cNvSpPr>
            <a:spLocks noGrp="1"/>
          </p:cNvSpPr>
          <p:nvPr>
            <p:ph type="title"/>
          </p:nvPr>
        </p:nvSpPr>
        <p:spPr>
          <a:xfrm>
            <a:off x="-227056" y="430303"/>
            <a:ext cx="45719" cy="45719"/>
          </a:xfrm>
        </p:spPr>
        <p:txBody>
          <a:bodyPr>
            <a:normAutofit fontScale="90000"/>
          </a:bodyPr>
          <a:lstStyle/>
          <a:p>
            <a:r>
              <a:rPr lang="en-US"/>
              <a:t> </a:t>
            </a:r>
          </a:p>
        </p:txBody>
      </p:sp>
      <p:sp>
        <p:nvSpPr>
          <p:cNvPr id="3" name="Content Placeholder 2">
            <a:extLst>
              <a:ext uri="{FF2B5EF4-FFF2-40B4-BE49-F238E27FC236}">
                <a16:creationId xmlns:a16="http://schemas.microsoft.com/office/drawing/2014/main" id="{F2642BDE-3C8B-11AE-87AA-3979DD43E25F}"/>
              </a:ext>
            </a:extLst>
          </p:cNvPr>
          <p:cNvSpPr>
            <a:spLocks noGrp="1"/>
          </p:cNvSpPr>
          <p:nvPr>
            <p:ph idx="1"/>
          </p:nvPr>
        </p:nvSpPr>
        <p:spPr>
          <a:xfrm>
            <a:off x="1375351" y="1465737"/>
            <a:ext cx="9503663" cy="3101983"/>
          </a:xfrm>
        </p:spPr>
        <p:txBody>
          <a:bodyPr>
            <a:normAutofit fontScale="92500" lnSpcReduction="20000"/>
          </a:bodyPr>
          <a:lstStyle/>
          <a:p>
            <a:pPr marL="0" indent="0">
              <a:buNone/>
            </a:pPr>
            <a:endParaRPr lang="en-US" dirty="0"/>
          </a:p>
          <a:p>
            <a:pPr marL="0" indent="0">
              <a:buNone/>
            </a:pPr>
            <a:r>
              <a:rPr lang="en-US" dirty="0"/>
              <a:t>You are a new CHW and call your patient, Mario. He is not home so you leave a </a:t>
            </a:r>
            <a:r>
              <a:rPr lang="en-US" dirty="0">
                <a:solidFill>
                  <a:srgbClr val="FF0000"/>
                </a:solidFill>
              </a:rPr>
              <a:t>message on Mario’s cell phone that his doctor told you that his blood sugars are getting better</a:t>
            </a:r>
            <a:r>
              <a:rPr lang="en-US" dirty="0"/>
              <a:t> and looks forward to his appointment next Tuesday at 10AM. His friend (Jose) calls you back from Mario’s phone and asks if everything is OK. </a:t>
            </a:r>
          </a:p>
          <a:p>
            <a:pPr marL="0" indent="0">
              <a:buNone/>
            </a:pPr>
            <a:r>
              <a:rPr lang="en-US" dirty="0">
                <a:solidFill>
                  <a:srgbClr val="FF0000"/>
                </a:solidFill>
              </a:rPr>
              <a:t>You ask Jose if Mario has been taking his blood pressure and diabetes pills</a:t>
            </a:r>
            <a:r>
              <a:rPr lang="en-US" dirty="0"/>
              <a:t>. Jose thinks he has but is not sure, so he texts another friend, and he reports that he is taking his pills. </a:t>
            </a:r>
            <a:r>
              <a:rPr lang="en-US" dirty="0">
                <a:solidFill>
                  <a:srgbClr val="FF0000"/>
                </a:solidFill>
              </a:rPr>
              <a:t>You tell Jose not to let Mario forget his appointment for diabetes.  </a:t>
            </a:r>
            <a:r>
              <a:rPr lang="en-US" dirty="0"/>
              <a:t>You think </a:t>
            </a:r>
            <a:r>
              <a:rPr lang="en-US" dirty="0">
                <a:solidFill>
                  <a:srgbClr val="FF0000"/>
                </a:solidFill>
              </a:rPr>
              <a:t>the doctor might need to do a prostate exam at the appointment Tuesday and tell Jose to tell Mario to allow a little more time at the doctor that day.</a:t>
            </a:r>
          </a:p>
          <a:p>
            <a:pPr marL="0" indent="0">
              <a:buNone/>
            </a:pPr>
            <a:endParaRPr lang="en-US" dirty="0"/>
          </a:p>
          <a:p>
            <a:pPr marL="0" indent="0">
              <a:buNone/>
            </a:pPr>
            <a:r>
              <a:rPr lang="en-US" dirty="0"/>
              <a:t>Are there any issues HIPAA violations in the case?</a:t>
            </a:r>
          </a:p>
        </p:txBody>
      </p:sp>
    </p:spTree>
    <p:extLst>
      <p:ext uri="{BB962C8B-B14F-4D97-AF65-F5344CB8AC3E}">
        <p14:creationId xmlns:p14="http://schemas.microsoft.com/office/powerpoint/2010/main" val="172556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2200" dirty="0"/>
              <a:t>Objective#3: </a:t>
            </a:r>
            <a:br>
              <a:rPr lang="en-US" sz="2200" dirty="0"/>
            </a:br>
            <a:r>
              <a:rPr lang="en-US" sz="2200" dirty="0"/>
              <a:t>Identify ways to recruit patients</a:t>
            </a:r>
          </a:p>
        </p:txBody>
      </p:sp>
      <p:pic>
        <p:nvPicPr>
          <p:cNvPr id="16386" name="Picture 2" descr="Call Center, Phone, Service, Help, Call">
            <a:extLst>
              <a:ext uri="{FF2B5EF4-FFF2-40B4-BE49-F238E27FC236}">
                <a16:creationId xmlns:a16="http://schemas.microsoft.com/office/drawing/2014/main" id="{48629E7E-038A-3D41-8A11-3EA5EB558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25" r="1688" b="2"/>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5A7E-7761-4504-E2AD-BDF5923EB01C}"/>
              </a:ext>
            </a:extLst>
          </p:cNvPr>
          <p:cNvSpPr>
            <a:spLocks noGrp="1"/>
          </p:cNvSpPr>
          <p:nvPr>
            <p:ph type="title"/>
          </p:nvPr>
        </p:nvSpPr>
        <p:spPr/>
        <p:txBody>
          <a:bodyPr/>
          <a:lstStyle/>
          <a:p>
            <a:r>
              <a:rPr lang="en-US"/>
              <a:t>Why do CHWs Call  the Patients?</a:t>
            </a:r>
          </a:p>
        </p:txBody>
      </p:sp>
      <p:sp>
        <p:nvSpPr>
          <p:cNvPr id="3" name="Content Placeholder 2">
            <a:extLst>
              <a:ext uri="{FF2B5EF4-FFF2-40B4-BE49-F238E27FC236}">
                <a16:creationId xmlns:a16="http://schemas.microsoft.com/office/drawing/2014/main" id="{B7DE6442-2080-C5A8-0B9C-DB8474DBD4DD}"/>
              </a:ext>
            </a:extLst>
          </p:cNvPr>
          <p:cNvSpPr>
            <a:spLocks noGrp="1"/>
          </p:cNvSpPr>
          <p:nvPr>
            <p:ph idx="1"/>
          </p:nvPr>
        </p:nvSpPr>
        <p:spPr>
          <a:xfrm>
            <a:off x="1025978" y="2670701"/>
            <a:ext cx="10140043" cy="3101983"/>
          </a:xfrm>
        </p:spPr>
        <p:txBody>
          <a:bodyPr>
            <a:normAutofit/>
          </a:bodyPr>
          <a:lstStyle/>
          <a:p>
            <a:r>
              <a:rPr lang="en-US" sz="2400"/>
              <a:t>In our prior projects, we found that patients were more likely to say </a:t>
            </a:r>
            <a:r>
              <a:rPr lang="en-US" sz="2400" b="1">
                <a:solidFill>
                  <a:srgbClr val="C00000"/>
                </a:solidFill>
              </a:rPr>
              <a:t>YES</a:t>
            </a:r>
            <a:r>
              <a:rPr lang="en-US" sz="2400"/>
              <a:t> to the doctor (than CHW)</a:t>
            </a:r>
          </a:p>
          <a:p>
            <a:pPr lvl="1"/>
            <a:r>
              <a:rPr lang="en-US" sz="2400"/>
              <a:t>but then did not come </a:t>
            </a:r>
          </a:p>
          <a:p>
            <a:r>
              <a:rPr lang="en-US" sz="2600"/>
              <a:t>Patients were more likely to say NO to a CHWs…but those who said </a:t>
            </a:r>
            <a:r>
              <a:rPr lang="en-US" sz="2600" b="1" u="sng">
                <a:solidFill>
                  <a:srgbClr val="C00000"/>
                </a:solidFill>
              </a:rPr>
              <a:t>YES</a:t>
            </a:r>
            <a:r>
              <a:rPr lang="en-US" sz="2600"/>
              <a:t>…</a:t>
            </a:r>
            <a:r>
              <a:rPr lang="en-US" sz="2600" b="1"/>
              <a:t>came</a:t>
            </a:r>
          </a:p>
          <a:p>
            <a:r>
              <a:rPr lang="en-US" sz="2400"/>
              <a:t>CHWs were very helping in getting other information like why they do not participate so we could adjust the program</a:t>
            </a:r>
          </a:p>
        </p:txBody>
      </p:sp>
    </p:spTree>
    <p:extLst>
      <p:ext uri="{BB962C8B-B14F-4D97-AF65-F5344CB8AC3E}">
        <p14:creationId xmlns:p14="http://schemas.microsoft.com/office/powerpoint/2010/main" val="309592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0716B-5A5B-AE4B-9370-3E6A48BF5FF9}"/>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t>Case study</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1429388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E4D0DB-9E9E-DED7-347F-1B0B35874E43}"/>
              </a:ext>
            </a:extLst>
          </p:cNvPr>
          <p:cNvSpPr>
            <a:spLocks noGrp="1"/>
          </p:cNvSpPr>
          <p:nvPr>
            <p:ph idx="1"/>
          </p:nvPr>
        </p:nvSpPr>
        <p:spPr>
          <a:xfrm>
            <a:off x="1251421" y="760259"/>
            <a:ext cx="10488821" cy="5673198"/>
          </a:xfrm>
        </p:spPr>
        <p:txBody>
          <a:bodyPr>
            <a:normAutofit/>
          </a:bodyPr>
          <a:lstStyle/>
          <a:p>
            <a:r>
              <a:rPr lang="en-US" sz="2400" dirty="0"/>
              <a:t>You are assigned 100 patients to call this week for a program.  You are convinced that you alone will get the 50 patients needed to enter the program.  You cannot find the script anywhere so you decide to “wing it”.</a:t>
            </a:r>
          </a:p>
          <a:p>
            <a:r>
              <a:rPr lang="en-US" sz="2400" dirty="0"/>
              <a:t>The first 15 numbers are disconnected. The next 10 patients tell you “no”, but you tell them they better show up “or else”. The next 15 patients tell you ”yes”.  You take a break for coffee. You feel that you deserve it….or need it. You reflect on your experience calling patients. What do you think you did right? Could improve?</a:t>
            </a:r>
          </a:p>
          <a:p>
            <a:r>
              <a:rPr lang="en-US" sz="2400" dirty="0">
                <a:solidFill>
                  <a:srgbClr val="C00000"/>
                </a:solidFill>
              </a:rPr>
              <a:t>Did right – 15 people entered the program, called patients, didn’t give up</a:t>
            </a:r>
          </a:p>
          <a:p>
            <a:r>
              <a:rPr lang="en-US" sz="2400" dirty="0">
                <a:solidFill>
                  <a:srgbClr val="C00000"/>
                </a:solidFill>
              </a:rPr>
              <a:t>Improve – use the script, know it’s a team effort, it’s OK to say “no” </a:t>
            </a:r>
          </a:p>
          <a:p>
            <a:endParaRPr lang="en-US" sz="2400" dirty="0"/>
          </a:p>
        </p:txBody>
      </p:sp>
    </p:spTree>
    <p:extLst>
      <p:ext uri="{BB962C8B-B14F-4D97-AF65-F5344CB8AC3E}">
        <p14:creationId xmlns:p14="http://schemas.microsoft.com/office/powerpoint/2010/main" val="17522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13F0-28B8-026B-6E82-BC6775C66A34}"/>
              </a:ext>
            </a:extLst>
          </p:cNvPr>
          <p:cNvSpPr>
            <a:spLocks noGrp="1"/>
          </p:cNvSpPr>
          <p:nvPr>
            <p:ph type="title"/>
          </p:nvPr>
        </p:nvSpPr>
        <p:spPr/>
        <p:txBody>
          <a:bodyPr/>
          <a:lstStyle/>
          <a:p>
            <a:r>
              <a:rPr lang="en-US"/>
              <a:t>Recruiting recap</a:t>
            </a:r>
          </a:p>
        </p:txBody>
      </p:sp>
      <p:sp>
        <p:nvSpPr>
          <p:cNvPr id="3" name="Content Placeholder 2">
            <a:extLst>
              <a:ext uri="{FF2B5EF4-FFF2-40B4-BE49-F238E27FC236}">
                <a16:creationId xmlns:a16="http://schemas.microsoft.com/office/drawing/2014/main" id="{ACE85C64-D5F2-98B6-0384-5F24195800BA}"/>
              </a:ext>
            </a:extLst>
          </p:cNvPr>
          <p:cNvSpPr>
            <a:spLocks noGrp="1"/>
          </p:cNvSpPr>
          <p:nvPr>
            <p:ph idx="1"/>
          </p:nvPr>
        </p:nvSpPr>
        <p:spPr>
          <a:xfrm>
            <a:off x="1113692" y="2638044"/>
            <a:ext cx="9964615" cy="3101983"/>
          </a:xfrm>
        </p:spPr>
        <p:txBody>
          <a:bodyPr>
            <a:normAutofit/>
          </a:bodyPr>
          <a:lstStyle/>
          <a:p>
            <a:r>
              <a:rPr lang="en-US" sz="2400" dirty="0"/>
              <a:t>Participation is voluntary</a:t>
            </a:r>
          </a:p>
          <a:p>
            <a:r>
              <a:rPr lang="en-US" sz="2400" dirty="0"/>
              <a:t>If they say “no”, ask why…did they understand the program?</a:t>
            </a:r>
          </a:p>
          <a:p>
            <a:r>
              <a:rPr lang="en-US" sz="2400" dirty="0"/>
              <a:t>If voicemail, do not leave confidential information (”since you have xxx disease or condition you can join our program…”)</a:t>
            </a:r>
          </a:p>
          <a:p>
            <a:r>
              <a:rPr lang="en-US" sz="2400" dirty="0"/>
              <a:t>If yes, make sure they know where and when to go</a:t>
            </a:r>
          </a:p>
          <a:p>
            <a:r>
              <a:rPr lang="en-US" sz="2400" dirty="0"/>
              <a:t>If voicemail, try FIVE total times at different days/time</a:t>
            </a:r>
          </a:p>
          <a:p>
            <a:endParaRPr lang="en-US" sz="2400" dirty="0"/>
          </a:p>
          <a:p>
            <a:endParaRPr lang="en-US" sz="2400" dirty="0"/>
          </a:p>
        </p:txBody>
      </p:sp>
    </p:spTree>
    <p:extLst>
      <p:ext uri="{BB962C8B-B14F-4D97-AF65-F5344CB8AC3E}">
        <p14:creationId xmlns:p14="http://schemas.microsoft.com/office/powerpoint/2010/main" val="35284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FF16-4877-43E6-95B2-54ED643F4D84}"/>
              </a:ext>
            </a:extLst>
          </p:cNvPr>
          <p:cNvSpPr>
            <a:spLocks noGrp="1"/>
          </p:cNvSpPr>
          <p:nvPr>
            <p:ph type="title"/>
          </p:nvPr>
        </p:nvSpPr>
        <p:spPr/>
        <p:txBody>
          <a:bodyPr/>
          <a:lstStyle/>
          <a:p>
            <a:r>
              <a:rPr lang="en-US"/>
              <a:t>Summary of Today’s points</a:t>
            </a:r>
          </a:p>
        </p:txBody>
      </p:sp>
      <p:sp>
        <p:nvSpPr>
          <p:cNvPr id="3" name="Content Placeholder 2">
            <a:extLst>
              <a:ext uri="{FF2B5EF4-FFF2-40B4-BE49-F238E27FC236}">
                <a16:creationId xmlns:a16="http://schemas.microsoft.com/office/drawing/2014/main" id="{BF187DD0-CB9B-7A35-D003-7084C7D09D61}"/>
              </a:ext>
            </a:extLst>
          </p:cNvPr>
          <p:cNvSpPr>
            <a:spLocks noGrp="1"/>
          </p:cNvSpPr>
          <p:nvPr>
            <p:ph idx="1"/>
          </p:nvPr>
        </p:nvSpPr>
        <p:spPr/>
        <p:txBody>
          <a:bodyPr vert="horz" lIns="91440" tIns="45720" rIns="91440" bIns="45720" rtlCol="0" anchor="t">
            <a:normAutofit/>
          </a:bodyPr>
          <a:lstStyle/>
          <a:p>
            <a:r>
              <a:rPr lang="en-US" sz="2000" dirty="0"/>
              <a:t>Access to care has many parts including patient-, system-, and providers</a:t>
            </a:r>
          </a:p>
          <a:p>
            <a:r>
              <a:rPr lang="en-US" sz="2000" dirty="0"/>
              <a:t>CHWs can play a major role in keeping patients eligible for medications and the clinic</a:t>
            </a:r>
          </a:p>
          <a:p>
            <a:r>
              <a:rPr lang="en-US" sz="2000" dirty="0"/>
              <a:t>Calling patients can be </a:t>
            </a:r>
            <a:r>
              <a:rPr lang="en-US" sz="2000" b="1" dirty="0">
                <a:solidFill>
                  <a:srgbClr val="0070C0"/>
                </a:solidFill>
              </a:rPr>
              <a:t>fun…</a:t>
            </a:r>
            <a:r>
              <a:rPr lang="en-US" sz="2000" dirty="0"/>
              <a:t>and can take a lot of </a:t>
            </a:r>
            <a:r>
              <a:rPr lang="en-US" sz="2000" b="1" dirty="0">
                <a:solidFill>
                  <a:srgbClr val="0070C0"/>
                </a:solidFill>
              </a:rPr>
              <a:t>patience</a:t>
            </a:r>
            <a:endParaRPr lang="en-US" sz="2000" dirty="0">
              <a:solidFill>
                <a:schemeClr val="tx1"/>
              </a:solidFill>
            </a:endParaRPr>
          </a:p>
        </p:txBody>
      </p:sp>
    </p:spTree>
    <p:extLst>
      <p:ext uri="{BB962C8B-B14F-4D97-AF65-F5344CB8AC3E}">
        <p14:creationId xmlns:p14="http://schemas.microsoft.com/office/powerpoint/2010/main" val="412696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p:txBody>
          <a:bodyPr/>
          <a:lstStyle/>
          <a:p>
            <a:r>
              <a:rPr lang="en-US" dirty="0"/>
              <a:t>Reading Assignment this week</a:t>
            </a:r>
          </a:p>
        </p:txBody>
      </p:sp>
      <p:sp>
        <p:nvSpPr>
          <p:cNvPr id="6" name="Content Placeholder 5">
            <a:extLst>
              <a:ext uri="{FF2B5EF4-FFF2-40B4-BE49-F238E27FC236}">
                <a16:creationId xmlns:a16="http://schemas.microsoft.com/office/drawing/2014/main" id="{0E7E797D-BF36-60B3-62F3-EEBC0283A9AF}"/>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900777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D0DA5-38A9-CD4B-878E-F567A8F93A76}"/>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t>Questions, Comments, Concerns?</a:t>
            </a:r>
          </a:p>
        </p:txBody>
      </p:sp>
      <p:pic>
        <p:nvPicPr>
          <p:cNvPr id="6" name="Picture 2" descr="Question Mark, Why, Question, Confusion">
            <a:extLst>
              <a:ext uri="{FF2B5EF4-FFF2-40B4-BE49-F238E27FC236}">
                <a16:creationId xmlns:a16="http://schemas.microsoft.com/office/drawing/2014/main" id="{DA2B771B-227C-FD49-AEA1-8A58DBFE5E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3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171D-2D63-66AB-DA46-2D93E2EF88E9}"/>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E296050F-3119-884D-37C2-268D5A71F622}"/>
              </a:ext>
            </a:extLst>
          </p:cNvPr>
          <p:cNvSpPr>
            <a:spLocks noGrp="1"/>
          </p:cNvSpPr>
          <p:nvPr>
            <p:ph idx="1"/>
          </p:nvPr>
        </p:nvSpPr>
        <p:spPr/>
        <p:txBody>
          <a:bodyPr>
            <a:normAutofit/>
          </a:bodyPr>
          <a:lstStyle/>
          <a:p>
            <a:r>
              <a:rPr lang="en-US" sz="4000" dirty="0"/>
              <a:t>Why are you here?</a:t>
            </a:r>
          </a:p>
        </p:txBody>
      </p:sp>
    </p:spTree>
    <p:extLst>
      <p:ext uri="{BB962C8B-B14F-4D97-AF65-F5344CB8AC3E}">
        <p14:creationId xmlns:p14="http://schemas.microsoft.com/office/powerpoint/2010/main" val="1416774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885217" y="2386744"/>
            <a:ext cx="10476689" cy="1645920"/>
          </a:xfrm>
        </p:spPr>
        <p:txBody>
          <a:bodyPr>
            <a:normAutofit/>
          </a:bodyPr>
          <a:lstStyle/>
          <a:p>
            <a:r>
              <a:rPr lang="en-US" dirty="0"/>
              <a:t>Session #4:</a:t>
            </a:r>
            <a:br>
              <a:rPr lang="en-US" dirty="0"/>
            </a:br>
            <a:r>
              <a:rPr lang="en-US" dirty="0"/>
              <a:t>Outreach-Site Set-up</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a:xfrm>
            <a:off x="2695194" y="4352544"/>
            <a:ext cx="7996252" cy="1239894"/>
          </a:xfrm>
        </p:spPr>
        <p:txBody>
          <a:bodyPr/>
          <a:lstStyle/>
          <a:p>
            <a:endParaRPr lang="en-US" dirty="0"/>
          </a:p>
          <a:p>
            <a:endParaRPr lang="en-US" dirty="0"/>
          </a:p>
        </p:txBody>
      </p:sp>
    </p:spTree>
    <p:extLst>
      <p:ext uri="{BB962C8B-B14F-4D97-AF65-F5344CB8AC3E}">
        <p14:creationId xmlns:p14="http://schemas.microsoft.com/office/powerpoint/2010/main" val="1273317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Question Mark, Why, Question, Confusion">
            <a:extLst>
              <a:ext uri="{FF2B5EF4-FFF2-40B4-BE49-F238E27FC236}">
                <a16:creationId xmlns:a16="http://schemas.microsoft.com/office/drawing/2014/main" id="{71991CA1-62FB-6F4C-977A-B34992AB1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5530762" y="640080"/>
            <a:ext cx="5784772" cy="52631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E735B32-AC8C-33D5-B171-C8B1CCFFB05C}"/>
              </a:ext>
            </a:extLst>
          </p:cNvPr>
          <p:cNvSpPr>
            <a:spLocks noGrp="1"/>
          </p:cNvSpPr>
          <p:nvPr>
            <p:ph type="title"/>
          </p:nvPr>
        </p:nvSpPr>
        <p:spPr>
          <a:xfrm>
            <a:off x="1128305" y="5618607"/>
            <a:ext cx="9654032" cy="1198625"/>
          </a:xfrm>
        </p:spPr>
        <p:txBody>
          <a:bodyPr>
            <a:normAutofit fontScale="90000"/>
          </a:bodyPr>
          <a:lstStyle/>
          <a:p>
            <a:r>
              <a:rPr lang="en-US" dirty="0"/>
              <a:t> </a:t>
            </a:r>
            <a:r>
              <a:rPr lang="en-US" sz="2800" dirty="0"/>
              <a:t>Write in the chat 1 or 2 things you learned from your reading last week</a:t>
            </a:r>
            <a:br>
              <a:rPr lang="en-US" sz="2800" dirty="0"/>
            </a:br>
            <a:endParaRPr lang="en-US" dirty="0"/>
          </a:p>
        </p:txBody>
      </p:sp>
    </p:spTree>
    <p:extLst>
      <p:ext uri="{BB962C8B-B14F-4D97-AF65-F5344CB8AC3E}">
        <p14:creationId xmlns:p14="http://schemas.microsoft.com/office/powerpoint/2010/main" val="2491986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2231136" y="964692"/>
            <a:ext cx="7729728" cy="1188720"/>
          </a:xfrm>
        </p:spPr>
        <p:txBody>
          <a:bodyPr>
            <a:normAutofit/>
          </a:bodyPr>
          <a:lstStyle/>
          <a:p>
            <a:r>
              <a:rPr lang="en-US"/>
              <a:t>Objectives</a:t>
            </a:r>
          </a:p>
        </p:txBody>
      </p:sp>
      <p:graphicFrame>
        <p:nvGraphicFramePr>
          <p:cNvPr id="5" name="Content Placeholder 2">
            <a:extLst>
              <a:ext uri="{FF2B5EF4-FFF2-40B4-BE49-F238E27FC236}">
                <a16:creationId xmlns:a16="http://schemas.microsoft.com/office/drawing/2014/main" id="{28B41479-4C52-82B1-8E81-CDB205B33ABB}"/>
              </a:ext>
            </a:extLst>
          </p:cNvPr>
          <p:cNvGraphicFramePr>
            <a:graphicFrameLocks noGrp="1"/>
          </p:cNvGraphicFramePr>
          <p:nvPr>
            <p:ph idx="1"/>
            <p:extLst>
              <p:ext uri="{D42A27DB-BD31-4B8C-83A1-F6EECF244321}">
                <p14:modId xmlns:p14="http://schemas.microsoft.com/office/powerpoint/2010/main" val="3102139495"/>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037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Teacher, Property, Plant, And Teaching">
            <a:extLst>
              <a:ext uri="{FF2B5EF4-FFF2-40B4-BE49-F238E27FC236}">
                <a16:creationId xmlns:a16="http://schemas.microsoft.com/office/drawing/2014/main" id="{202B9CA6-A432-024E-9E8C-9EB013C5313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280" b="124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n-US" sz="3800">
                <a:solidFill>
                  <a:schemeClr val="tx1"/>
                </a:solidFill>
              </a:rPr>
              <a:t>Announcements</a:t>
            </a:r>
          </a:p>
        </p:txBody>
      </p:sp>
    </p:spTree>
    <p:extLst>
      <p:ext uri="{BB962C8B-B14F-4D97-AF65-F5344CB8AC3E}">
        <p14:creationId xmlns:p14="http://schemas.microsoft.com/office/powerpoint/2010/main" val="24794780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2900" dirty="0">
                <a:solidFill>
                  <a:schemeClr val="tx1"/>
                </a:solidFill>
              </a:rPr>
              <a:t>Objective #1: </a:t>
            </a:r>
            <a:br>
              <a:rPr lang="en-US" sz="2900" dirty="0">
                <a:solidFill>
                  <a:schemeClr val="tx1"/>
                </a:solidFill>
              </a:rPr>
            </a:br>
            <a:br>
              <a:rPr lang="en-US" sz="2900" dirty="0">
                <a:solidFill>
                  <a:schemeClr val="tx1"/>
                </a:solidFill>
              </a:rPr>
            </a:br>
            <a:r>
              <a:rPr lang="en-US" sz="2900" dirty="0">
                <a:solidFill>
                  <a:schemeClr val="tx1"/>
                </a:solidFill>
              </a:rPr>
              <a:t> Increase awareness about eligibility </a:t>
            </a:r>
          </a:p>
        </p:txBody>
      </p:sp>
      <p:pic>
        <p:nvPicPr>
          <p:cNvPr id="6" name="Picture 5">
            <a:extLst>
              <a:ext uri="{FF2B5EF4-FFF2-40B4-BE49-F238E27FC236}">
                <a16:creationId xmlns:a16="http://schemas.microsoft.com/office/drawing/2014/main" id="{069CC3C8-FC6A-7D44-8587-109525B9C9BD}"/>
              </a:ext>
            </a:extLst>
          </p:cNvPr>
          <p:cNvPicPr>
            <a:picLocks noChangeAspect="1"/>
          </p:cNvPicPr>
          <p:nvPr/>
        </p:nvPicPr>
        <p:blipFill rotWithShape="1">
          <a:blip r:embed="rId2"/>
          <a:srcRect r="13996" b="2"/>
          <a:stretch/>
        </p:blipFill>
        <p:spPr>
          <a:xfrm>
            <a:off x="4654297" y="10"/>
            <a:ext cx="7537702" cy="6857989"/>
          </a:xfrm>
          <a:prstGeom prst="rect">
            <a:avLst/>
          </a:prstGeom>
        </p:spPr>
      </p:pic>
    </p:spTree>
    <p:extLst>
      <p:ext uri="{BB962C8B-B14F-4D97-AF65-F5344CB8AC3E}">
        <p14:creationId xmlns:p14="http://schemas.microsoft.com/office/powerpoint/2010/main" val="1051491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47C8-D671-9F55-D111-2BE6CC093B61}"/>
              </a:ext>
            </a:extLst>
          </p:cNvPr>
          <p:cNvSpPr>
            <a:spLocks noGrp="1"/>
          </p:cNvSpPr>
          <p:nvPr>
            <p:ph type="title"/>
          </p:nvPr>
        </p:nvSpPr>
        <p:spPr/>
        <p:txBody>
          <a:bodyPr/>
          <a:lstStyle/>
          <a:p>
            <a:r>
              <a:rPr lang="en-US"/>
              <a:t>Eligibility</a:t>
            </a:r>
          </a:p>
        </p:txBody>
      </p:sp>
      <p:sp>
        <p:nvSpPr>
          <p:cNvPr id="3" name="Content Placeholder 2">
            <a:extLst>
              <a:ext uri="{FF2B5EF4-FFF2-40B4-BE49-F238E27FC236}">
                <a16:creationId xmlns:a16="http://schemas.microsoft.com/office/drawing/2014/main" id="{2F08F5A2-6D09-1AE9-92AF-2F3C0886BA79}"/>
              </a:ext>
            </a:extLst>
          </p:cNvPr>
          <p:cNvSpPr>
            <a:spLocks noGrp="1"/>
          </p:cNvSpPr>
          <p:nvPr>
            <p:ph idx="1"/>
          </p:nvPr>
        </p:nvSpPr>
        <p:spPr>
          <a:xfrm>
            <a:off x="751114" y="2425773"/>
            <a:ext cx="10874829" cy="3942370"/>
          </a:xfrm>
        </p:spPr>
        <p:txBody>
          <a:bodyPr>
            <a:normAutofit/>
          </a:bodyPr>
          <a:lstStyle/>
          <a:p>
            <a:r>
              <a:rPr lang="en-US" sz="2400" dirty="0"/>
              <a:t>Clinic or community organization eligibility may include:</a:t>
            </a:r>
          </a:p>
          <a:p>
            <a:pPr lvl="1"/>
            <a:r>
              <a:rPr lang="en-US" sz="2200" dirty="0"/>
              <a:t>Income requirements</a:t>
            </a:r>
          </a:p>
          <a:p>
            <a:pPr lvl="1"/>
            <a:r>
              <a:rPr lang="en-US" sz="2200" dirty="0"/>
              <a:t>Cannot have other insurance </a:t>
            </a:r>
          </a:p>
          <a:p>
            <a:pPr lvl="1"/>
            <a:r>
              <a:rPr lang="en-US" sz="2200" dirty="0"/>
              <a:t>Renewal every year</a:t>
            </a:r>
          </a:p>
          <a:p>
            <a:r>
              <a:rPr lang="en-US" sz="2400" dirty="0"/>
              <a:t>Medication eligibility may include:</a:t>
            </a:r>
          </a:p>
          <a:p>
            <a:pPr lvl="1"/>
            <a:r>
              <a:rPr lang="en-US" sz="2200" dirty="0"/>
              <a:t>Patients who apply to take “expensive” medications may need to re-apply every year</a:t>
            </a:r>
          </a:p>
          <a:p>
            <a:pPr lvl="1"/>
            <a:endParaRPr lang="en-US" sz="2200" dirty="0"/>
          </a:p>
        </p:txBody>
      </p:sp>
      <p:pic>
        <p:nvPicPr>
          <p:cNvPr id="5" name="Picture 4">
            <a:extLst>
              <a:ext uri="{FF2B5EF4-FFF2-40B4-BE49-F238E27FC236}">
                <a16:creationId xmlns:a16="http://schemas.microsoft.com/office/drawing/2014/main" id="{38ACA045-F192-F6E9-516F-92804941AFC4}"/>
              </a:ext>
            </a:extLst>
          </p:cNvPr>
          <p:cNvPicPr>
            <a:picLocks noChangeAspect="1"/>
          </p:cNvPicPr>
          <p:nvPr/>
        </p:nvPicPr>
        <p:blipFill>
          <a:blip r:embed="rId3"/>
          <a:stretch>
            <a:fillRect/>
          </a:stretch>
        </p:blipFill>
        <p:spPr>
          <a:xfrm>
            <a:off x="9960864" y="0"/>
            <a:ext cx="2231136" cy="2788920"/>
          </a:xfrm>
          <a:prstGeom prst="rect">
            <a:avLst/>
          </a:prstGeom>
        </p:spPr>
      </p:pic>
    </p:spTree>
    <p:extLst>
      <p:ext uri="{BB962C8B-B14F-4D97-AF65-F5344CB8AC3E}">
        <p14:creationId xmlns:p14="http://schemas.microsoft.com/office/powerpoint/2010/main" val="20349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4549-6B87-AC5E-4657-6B04082CA599}"/>
              </a:ext>
            </a:extLst>
          </p:cNvPr>
          <p:cNvSpPr>
            <a:spLocks noGrp="1"/>
          </p:cNvSpPr>
          <p:nvPr>
            <p:ph type="title"/>
          </p:nvPr>
        </p:nvSpPr>
        <p:spPr>
          <a:xfrm>
            <a:off x="117231" y="277263"/>
            <a:ext cx="6253843" cy="1188720"/>
          </a:xfrm>
        </p:spPr>
        <p:txBody>
          <a:bodyPr/>
          <a:lstStyle/>
          <a:p>
            <a:r>
              <a:rPr lang="en-US"/>
              <a:t>How CHWs can help with eligibility</a:t>
            </a:r>
          </a:p>
        </p:txBody>
      </p:sp>
      <p:sp>
        <p:nvSpPr>
          <p:cNvPr id="3" name="Content Placeholder 2">
            <a:extLst>
              <a:ext uri="{FF2B5EF4-FFF2-40B4-BE49-F238E27FC236}">
                <a16:creationId xmlns:a16="http://schemas.microsoft.com/office/drawing/2014/main" id="{A7AA6A87-F9CD-D72D-6BAE-3ABC7245B005}"/>
              </a:ext>
            </a:extLst>
          </p:cNvPr>
          <p:cNvSpPr>
            <a:spLocks noGrp="1"/>
          </p:cNvSpPr>
          <p:nvPr>
            <p:ph idx="1"/>
          </p:nvPr>
        </p:nvSpPr>
        <p:spPr>
          <a:xfrm>
            <a:off x="117231" y="2299750"/>
            <a:ext cx="6694715" cy="3101983"/>
          </a:xfrm>
        </p:spPr>
        <p:txBody>
          <a:bodyPr>
            <a:normAutofit/>
          </a:bodyPr>
          <a:lstStyle/>
          <a:p>
            <a:pPr marL="342900" indent="-342900">
              <a:buAutoNum type="arabicPeriod"/>
            </a:pPr>
            <a:r>
              <a:rPr lang="en-US" sz="2400" dirty="0"/>
              <a:t>Find out if their medications require renewal</a:t>
            </a:r>
          </a:p>
          <a:p>
            <a:pPr marL="342900" indent="-342900">
              <a:buAutoNum type="arabicPeriod"/>
            </a:pPr>
            <a:r>
              <a:rPr lang="en-US" sz="2200" dirty="0"/>
              <a:t>Ask  them if they need help applying/renewing</a:t>
            </a:r>
          </a:p>
          <a:p>
            <a:pPr marL="342900" indent="-342900">
              <a:buAutoNum type="arabicPeriod"/>
            </a:pPr>
            <a:r>
              <a:rPr lang="en-US" sz="2400" dirty="0"/>
              <a:t>Remind patients to renew their clinic/medication paperwork</a:t>
            </a:r>
          </a:p>
          <a:p>
            <a:pPr marL="342900" indent="-342900">
              <a:buAutoNum type="arabicPeriod"/>
            </a:pPr>
            <a:r>
              <a:rPr lang="en-US" sz="2400" dirty="0"/>
              <a:t>Start early (3 - 4 months before deadline) – these things can take a long time</a:t>
            </a:r>
          </a:p>
        </p:txBody>
      </p:sp>
      <p:pic>
        <p:nvPicPr>
          <p:cNvPr id="5" name="Picture 4">
            <a:extLst>
              <a:ext uri="{FF2B5EF4-FFF2-40B4-BE49-F238E27FC236}">
                <a16:creationId xmlns:a16="http://schemas.microsoft.com/office/drawing/2014/main" id="{0E042951-A724-8C14-9EAE-B6BD86A22622}"/>
              </a:ext>
            </a:extLst>
          </p:cNvPr>
          <p:cNvPicPr>
            <a:picLocks noChangeAspect="1"/>
          </p:cNvPicPr>
          <p:nvPr/>
        </p:nvPicPr>
        <p:blipFill>
          <a:blip r:embed="rId2"/>
          <a:stretch>
            <a:fillRect/>
          </a:stretch>
        </p:blipFill>
        <p:spPr>
          <a:xfrm>
            <a:off x="6694715" y="620492"/>
            <a:ext cx="5497286" cy="5439295"/>
          </a:xfrm>
          <a:prstGeom prst="rect">
            <a:avLst/>
          </a:prstGeom>
        </p:spPr>
      </p:pic>
    </p:spTree>
    <p:extLst>
      <p:ext uri="{BB962C8B-B14F-4D97-AF65-F5344CB8AC3E}">
        <p14:creationId xmlns:p14="http://schemas.microsoft.com/office/powerpoint/2010/main" val="5587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F26793-95D2-0B4B-965A-9C803DEFAE9F}"/>
              </a:ext>
            </a:extLst>
          </p:cNvPr>
          <p:cNvPicPr>
            <a:picLocks noChangeAspect="1"/>
          </p:cNvPicPr>
          <p:nvPr/>
        </p:nvPicPr>
        <p:blipFill rotWithShape="1">
          <a:blip r:embed="rId3"/>
          <a:srcRect t="922" b="42475"/>
          <a:stretch/>
        </p:blipFill>
        <p:spPr>
          <a:xfrm>
            <a:off x="20" y="10"/>
            <a:ext cx="12191980" cy="4571990"/>
          </a:xfrm>
          <a:prstGeom prst="rect">
            <a:avLst/>
          </a:prstGeom>
        </p:spPr>
      </p:pic>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2900" dirty="0"/>
              <a:t>Objective#2: </a:t>
            </a:r>
            <a:br>
              <a:rPr lang="en-US" sz="2900" dirty="0"/>
            </a:br>
            <a:r>
              <a:rPr lang="en-US" sz="2900" dirty="0"/>
              <a:t>Discuss clinic Policies and Procedures</a:t>
            </a:r>
          </a:p>
        </p:txBody>
      </p:sp>
    </p:spTree>
    <p:extLst>
      <p:ext uri="{BB962C8B-B14F-4D97-AF65-F5344CB8AC3E}">
        <p14:creationId xmlns:p14="http://schemas.microsoft.com/office/powerpoint/2010/main" val="3639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p:txBody>
          <a:bodyPr/>
          <a:lstStyle/>
          <a:p>
            <a:r>
              <a:rPr lang="en-US"/>
              <a:t>Reading Assignment this week</a:t>
            </a:r>
          </a:p>
        </p:txBody>
      </p:sp>
      <p:sp>
        <p:nvSpPr>
          <p:cNvPr id="6" name="Content Placeholder 5">
            <a:extLst>
              <a:ext uri="{FF2B5EF4-FFF2-40B4-BE49-F238E27FC236}">
                <a16:creationId xmlns:a16="http://schemas.microsoft.com/office/drawing/2014/main" id="{90AF3BD6-0C44-0604-12ED-6BB9B3700FDE}"/>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4136567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500">
                <a:solidFill>
                  <a:schemeClr val="bg1"/>
                </a:solidFill>
              </a:rPr>
              <a:t>Questions…. Comments</a:t>
            </a:r>
          </a:p>
        </p:txBody>
      </p:sp>
      <p:pic>
        <p:nvPicPr>
          <p:cNvPr id="6" name="Picture 2" descr="Question Mark, Why, Question, Confusion">
            <a:extLst>
              <a:ext uri="{FF2B5EF4-FFF2-40B4-BE49-F238E27FC236}">
                <a16:creationId xmlns:a16="http://schemas.microsoft.com/office/drawing/2014/main" id="{CBD3EBD7-3286-8546-BD67-638DBA5328B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4654297" y="10"/>
            <a:ext cx="7537702"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06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5C56-FA40-C87E-0034-EE9D8169FBCA}"/>
              </a:ext>
            </a:extLst>
          </p:cNvPr>
          <p:cNvSpPr>
            <a:spLocks noGrp="1"/>
          </p:cNvSpPr>
          <p:nvPr>
            <p:ph type="title"/>
          </p:nvPr>
        </p:nvSpPr>
        <p:spPr/>
        <p:txBody>
          <a:bodyPr/>
          <a:lstStyle/>
          <a:p>
            <a:r>
              <a:rPr lang="en-US" dirty="0"/>
              <a:t>How to become a </a:t>
            </a:r>
            <a:r>
              <a:rPr lang="en-US" dirty="0" err="1"/>
              <a:t>cHW</a:t>
            </a:r>
            <a:r>
              <a:rPr lang="en-US" dirty="0"/>
              <a:t> in the state of Texas</a:t>
            </a:r>
          </a:p>
        </p:txBody>
      </p:sp>
      <p:sp>
        <p:nvSpPr>
          <p:cNvPr id="3" name="Content Placeholder 2">
            <a:extLst>
              <a:ext uri="{FF2B5EF4-FFF2-40B4-BE49-F238E27FC236}">
                <a16:creationId xmlns:a16="http://schemas.microsoft.com/office/drawing/2014/main" id="{99A9ECFF-9972-3DDB-0E0D-8F60794A0902}"/>
              </a:ext>
            </a:extLst>
          </p:cNvPr>
          <p:cNvSpPr>
            <a:spLocks noGrp="1"/>
          </p:cNvSpPr>
          <p:nvPr>
            <p:ph idx="1"/>
          </p:nvPr>
        </p:nvSpPr>
        <p:spPr/>
        <p:txBody>
          <a:bodyPr/>
          <a:lstStyle/>
          <a:p>
            <a:r>
              <a:rPr lang="en-US" dirty="0"/>
              <a:t>160 hour course</a:t>
            </a:r>
          </a:p>
          <a:p>
            <a:r>
              <a:rPr lang="en-US" dirty="0"/>
              <a:t>1000 hours of community work in the last 3 years</a:t>
            </a:r>
          </a:p>
          <a:p>
            <a:r>
              <a:rPr lang="en-US" dirty="0"/>
              <a:t>Many states have NO requirements!</a:t>
            </a:r>
          </a:p>
        </p:txBody>
      </p:sp>
    </p:spTree>
    <p:extLst>
      <p:ext uri="{BB962C8B-B14F-4D97-AF65-F5344CB8AC3E}">
        <p14:creationId xmlns:p14="http://schemas.microsoft.com/office/powerpoint/2010/main" val="24406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80D5-33F5-8148-94E0-CEFF1E399A2F}"/>
              </a:ext>
            </a:extLst>
          </p:cNvPr>
          <p:cNvSpPr>
            <a:spLocks noGrp="1"/>
          </p:cNvSpPr>
          <p:nvPr>
            <p:ph type="ctrTitle"/>
          </p:nvPr>
        </p:nvSpPr>
        <p:spPr>
          <a:xfrm>
            <a:off x="885217" y="2386744"/>
            <a:ext cx="10476689" cy="1645920"/>
          </a:xfrm>
        </p:spPr>
        <p:txBody>
          <a:bodyPr>
            <a:normAutofit/>
          </a:bodyPr>
          <a:lstStyle/>
          <a:p>
            <a:r>
              <a:rPr lang="en-US" dirty="0"/>
              <a:t>Session #5:</a:t>
            </a:r>
            <a:br>
              <a:rPr lang="en-US" dirty="0"/>
            </a:br>
            <a:r>
              <a:rPr lang="en-US" dirty="0"/>
              <a:t>Outreach – Real World Issues</a:t>
            </a:r>
          </a:p>
        </p:txBody>
      </p:sp>
      <p:sp>
        <p:nvSpPr>
          <p:cNvPr id="3" name="Subtitle 2">
            <a:extLst>
              <a:ext uri="{FF2B5EF4-FFF2-40B4-BE49-F238E27FC236}">
                <a16:creationId xmlns:a16="http://schemas.microsoft.com/office/drawing/2014/main" id="{3AF68C2D-E23F-6048-8DE2-80ADB9C65336}"/>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4097780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626543" y="5034692"/>
            <a:ext cx="7698060" cy="1627792"/>
          </a:xfrm>
        </p:spPr>
        <p:txBody>
          <a:bodyPr vert="horz" lIns="274320" tIns="182880" rIns="274320" bIns="182880" rtlCol="0" anchor="ctr" anchorCtr="1">
            <a:normAutofit/>
          </a:bodyPr>
          <a:lstStyle/>
          <a:p>
            <a:r>
              <a:rPr lang="en-US" sz="2800" dirty="0"/>
              <a:t>Write in the chat 1 or 2 things you learned from your reading last week</a:t>
            </a:r>
          </a:p>
        </p:txBody>
      </p:sp>
      <p:pic>
        <p:nvPicPr>
          <p:cNvPr id="6" name="Picture 2" descr="Question Mark, Why, Question, Confusion">
            <a:extLst>
              <a:ext uri="{FF2B5EF4-FFF2-40B4-BE49-F238E27FC236}">
                <a16:creationId xmlns:a16="http://schemas.microsoft.com/office/drawing/2014/main" id="{71991CA1-62FB-6F4C-977A-B34992AB18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4" r="2960" b="2"/>
          <a:stretch/>
        </p:blipFill>
        <p:spPr bwMode="auto">
          <a:xfrm>
            <a:off x="6742045" y="93815"/>
            <a:ext cx="5784772"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91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2231136" y="964692"/>
            <a:ext cx="7729728" cy="1188720"/>
          </a:xfrm>
        </p:spPr>
        <p:txBody>
          <a:bodyPr>
            <a:normAutofit/>
          </a:bodyPr>
          <a:lstStyle/>
          <a:p>
            <a:r>
              <a:rPr lang="en-US"/>
              <a:t>Objectives</a:t>
            </a:r>
          </a:p>
        </p:txBody>
      </p:sp>
      <p:graphicFrame>
        <p:nvGraphicFramePr>
          <p:cNvPr id="5" name="Content Placeholder 2">
            <a:extLst>
              <a:ext uri="{FF2B5EF4-FFF2-40B4-BE49-F238E27FC236}">
                <a16:creationId xmlns:a16="http://schemas.microsoft.com/office/drawing/2014/main" id="{F69880BC-4D3D-B2E9-FCD7-076491EBDB20}"/>
              </a:ext>
            </a:extLst>
          </p:cNvPr>
          <p:cNvGraphicFramePr>
            <a:graphicFrameLocks noGrp="1"/>
          </p:cNvGraphicFramePr>
          <p:nvPr>
            <p:ph idx="1"/>
            <p:extLst>
              <p:ext uri="{D42A27DB-BD31-4B8C-83A1-F6EECF244321}">
                <p14:modId xmlns:p14="http://schemas.microsoft.com/office/powerpoint/2010/main" val="838663574"/>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9214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Teacher, Property, Plant, And Teaching">
            <a:extLst>
              <a:ext uri="{FF2B5EF4-FFF2-40B4-BE49-F238E27FC236}">
                <a16:creationId xmlns:a16="http://schemas.microsoft.com/office/drawing/2014/main" id="{0BB0E237-E0A7-B14D-8FF4-3645DC0E0298}"/>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3280" b="1245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1D55E4-B572-1944-BECF-3D3D1F199A31}"/>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Announcements</a:t>
            </a:r>
          </a:p>
        </p:txBody>
      </p:sp>
    </p:spTree>
    <p:extLst>
      <p:ext uri="{BB962C8B-B14F-4D97-AF65-F5344CB8AC3E}">
        <p14:creationId xmlns:p14="http://schemas.microsoft.com/office/powerpoint/2010/main" val="41859923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AD7C5BE-418C-4A44-91BF-28E411F75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2231136" y="964692"/>
            <a:ext cx="7729728" cy="1188720"/>
          </a:xfrm>
          <a:ln>
            <a:solidFill>
              <a:srgbClr val="404040"/>
            </a:solidFill>
          </a:ln>
        </p:spPr>
        <p:txBody>
          <a:bodyPr vert="horz" lIns="182880" tIns="182880" rIns="182880" bIns="182880" rtlCol="0" anchor="ctr">
            <a:normAutofit/>
          </a:bodyPr>
          <a:lstStyle/>
          <a:p>
            <a:r>
              <a:rPr lang="en-US" dirty="0"/>
              <a:t>Objective#1: identify needs in </a:t>
            </a:r>
            <a:r>
              <a:rPr lang="en-US" b="1" dirty="0">
                <a:solidFill>
                  <a:srgbClr val="0070C0"/>
                </a:solidFill>
              </a:rPr>
              <a:t>Maslow’s pyramid</a:t>
            </a:r>
          </a:p>
        </p:txBody>
      </p:sp>
      <p:pic>
        <p:nvPicPr>
          <p:cNvPr id="4" name="Picture 3">
            <a:extLst>
              <a:ext uri="{FF2B5EF4-FFF2-40B4-BE49-F238E27FC236}">
                <a16:creationId xmlns:a16="http://schemas.microsoft.com/office/drawing/2014/main" id="{38A3AC85-C55E-EAF2-4DF2-76C3985E81EE}"/>
              </a:ext>
            </a:extLst>
          </p:cNvPr>
          <p:cNvPicPr>
            <a:picLocks noChangeAspect="1"/>
          </p:cNvPicPr>
          <p:nvPr/>
        </p:nvPicPr>
        <p:blipFill>
          <a:blip r:embed="rId3"/>
          <a:stretch>
            <a:fillRect/>
          </a:stretch>
        </p:blipFill>
        <p:spPr>
          <a:xfrm>
            <a:off x="1837871" y="2380672"/>
            <a:ext cx="8516257" cy="4258129"/>
          </a:xfrm>
          <a:prstGeom prst="rect">
            <a:avLst/>
          </a:prstGeom>
        </p:spPr>
      </p:pic>
    </p:spTree>
    <p:extLst>
      <p:ext uri="{BB962C8B-B14F-4D97-AF65-F5344CB8AC3E}">
        <p14:creationId xmlns:p14="http://schemas.microsoft.com/office/powerpoint/2010/main" val="1086037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9A85-3391-9BE7-BE8A-005F1E25B07E}"/>
              </a:ext>
            </a:extLst>
          </p:cNvPr>
          <p:cNvSpPr>
            <a:spLocks noGrp="1"/>
          </p:cNvSpPr>
          <p:nvPr>
            <p:ph type="title"/>
          </p:nvPr>
        </p:nvSpPr>
        <p:spPr>
          <a:xfrm flipH="1">
            <a:off x="1071917" y="359228"/>
            <a:ext cx="10325405" cy="1224643"/>
          </a:xfrm>
        </p:spPr>
        <p:txBody>
          <a:bodyPr>
            <a:normAutofit fontScale="90000"/>
          </a:bodyPr>
          <a:lstStyle/>
          <a:p>
            <a:r>
              <a:rPr lang="en-US" dirty="0"/>
              <a:t> </a:t>
            </a:r>
            <a:br>
              <a:rPr lang="en-US" dirty="0"/>
            </a:br>
            <a:r>
              <a:rPr lang="en-US" dirty="0"/>
              <a:t> Maslow’s  Hierarchy of Needs</a:t>
            </a:r>
            <a:br>
              <a:rPr lang="en-US" dirty="0"/>
            </a:br>
            <a:br>
              <a:rPr lang="en-US" dirty="0"/>
            </a:br>
            <a:r>
              <a:rPr lang="en-US" dirty="0"/>
              <a:t>								</a:t>
            </a:r>
            <a:r>
              <a:rPr lang="en-US" sz="900" dirty="0"/>
              <a:t>Source: </a:t>
            </a:r>
            <a:r>
              <a:rPr lang="en-US" sz="900" dirty="0" err="1"/>
              <a:t>Desmet</a:t>
            </a:r>
            <a:r>
              <a:rPr lang="en-US" sz="900" dirty="0"/>
              <a:t> et al, 2020</a:t>
            </a:r>
            <a:br>
              <a:rPr lang="en-US" sz="900" dirty="0"/>
            </a:br>
            <a:endParaRPr lang="en-US" dirty="0"/>
          </a:p>
        </p:txBody>
      </p:sp>
      <p:pic>
        <p:nvPicPr>
          <p:cNvPr id="5" name="Content Placeholder 4">
            <a:extLst>
              <a:ext uri="{FF2B5EF4-FFF2-40B4-BE49-F238E27FC236}">
                <a16:creationId xmlns:a16="http://schemas.microsoft.com/office/drawing/2014/main" id="{93987205-159C-2B7E-8E9B-B5601860A28B}"/>
              </a:ext>
            </a:extLst>
          </p:cNvPr>
          <p:cNvPicPr>
            <a:picLocks noGrp="1" noChangeAspect="1"/>
          </p:cNvPicPr>
          <p:nvPr>
            <p:ph idx="1"/>
          </p:nvPr>
        </p:nvPicPr>
        <p:blipFill>
          <a:blip r:embed="rId3"/>
          <a:stretch>
            <a:fillRect/>
          </a:stretch>
        </p:blipFill>
        <p:spPr>
          <a:xfrm>
            <a:off x="1071485" y="1742621"/>
            <a:ext cx="10325838" cy="5115379"/>
          </a:xfrm>
        </p:spPr>
      </p:pic>
    </p:spTree>
    <p:extLst>
      <p:ext uri="{BB962C8B-B14F-4D97-AF65-F5344CB8AC3E}">
        <p14:creationId xmlns:p14="http://schemas.microsoft.com/office/powerpoint/2010/main" val="1868289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AD7C5BE-418C-4A44-91BF-28E411F75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960120" y="964692"/>
            <a:ext cx="10271760" cy="1188720"/>
          </a:xfrm>
          <a:ln>
            <a:solidFill>
              <a:srgbClr val="404040"/>
            </a:solidFill>
          </a:ln>
        </p:spPr>
        <p:txBody>
          <a:bodyPr vert="horz" lIns="182880" tIns="182880" rIns="182880" bIns="182880" rtlCol="0" anchor="ctr">
            <a:normAutofit fontScale="90000"/>
          </a:bodyPr>
          <a:lstStyle/>
          <a:p>
            <a:r>
              <a:rPr lang="en-US" dirty="0"/>
              <a:t>Objective#2: </a:t>
            </a:r>
            <a:br>
              <a:rPr lang="en-US" dirty="0"/>
            </a:br>
            <a:r>
              <a:rPr lang="en-US" dirty="0"/>
              <a:t>Decipher emergent vs non-emergent Situations</a:t>
            </a:r>
          </a:p>
        </p:txBody>
      </p:sp>
      <p:pic>
        <p:nvPicPr>
          <p:cNvPr id="8194" name="Picture 2" descr="Ambulance, Paramedic, Red, Cross, Doctor">
            <a:extLst>
              <a:ext uri="{FF2B5EF4-FFF2-40B4-BE49-F238E27FC236}">
                <a16:creationId xmlns:a16="http://schemas.microsoft.com/office/drawing/2014/main" id="{AFEEEF0B-D60C-2144-B2B1-3494874D7F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8649" y="2482596"/>
            <a:ext cx="5746375" cy="2930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821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92F1-AEA2-95DD-8E5E-5BD0DC80C347}"/>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C2726E5E-87AD-7F27-80CC-C256E4E2A004}"/>
              </a:ext>
            </a:extLst>
          </p:cNvPr>
          <p:cNvSpPr>
            <a:spLocks noGrp="1"/>
          </p:cNvSpPr>
          <p:nvPr>
            <p:ph idx="1"/>
          </p:nvPr>
        </p:nvSpPr>
        <p:spPr>
          <a:xfrm>
            <a:off x="2231136" y="2638044"/>
            <a:ext cx="8718218" cy="3101983"/>
          </a:xfrm>
        </p:spPr>
        <p:txBody>
          <a:bodyPr>
            <a:normAutofit/>
          </a:bodyPr>
          <a:lstStyle/>
          <a:p>
            <a:r>
              <a:rPr lang="en-US" sz="2400" dirty="0"/>
              <a:t>Emergent: </a:t>
            </a:r>
          </a:p>
          <a:p>
            <a:pPr lvl="1"/>
            <a:r>
              <a:rPr lang="en-US" sz="2400" dirty="0"/>
              <a:t>An emerging condition requiring </a:t>
            </a:r>
            <a:r>
              <a:rPr lang="en-US" sz="2400" b="1" dirty="0">
                <a:solidFill>
                  <a:srgbClr val="FF0000"/>
                </a:solidFill>
              </a:rPr>
              <a:t>immediate </a:t>
            </a:r>
            <a:r>
              <a:rPr lang="en-US" sz="2400" dirty="0"/>
              <a:t>attention</a:t>
            </a:r>
          </a:p>
          <a:p>
            <a:r>
              <a:rPr lang="en-US" sz="2600" dirty="0"/>
              <a:t>Non-emergent</a:t>
            </a:r>
          </a:p>
          <a:p>
            <a:pPr lvl="1"/>
            <a:r>
              <a:rPr lang="en-US" sz="2400" b="1" dirty="0">
                <a:solidFill>
                  <a:srgbClr val="FF0000"/>
                </a:solidFill>
              </a:rPr>
              <a:t>NOT </a:t>
            </a:r>
            <a:r>
              <a:rPr lang="en-US" sz="2400" dirty="0"/>
              <a:t>requiring quick or immediate attention</a:t>
            </a:r>
          </a:p>
        </p:txBody>
      </p:sp>
      <p:sp>
        <p:nvSpPr>
          <p:cNvPr id="4" name="TextBox 3">
            <a:extLst>
              <a:ext uri="{FF2B5EF4-FFF2-40B4-BE49-F238E27FC236}">
                <a16:creationId xmlns:a16="http://schemas.microsoft.com/office/drawing/2014/main" id="{1BB7365F-9349-1469-6416-8DC9715E2310}"/>
              </a:ext>
            </a:extLst>
          </p:cNvPr>
          <p:cNvSpPr txBox="1"/>
          <p:nvPr/>
        </p:nvSpPr>
        <p:spPr>
          <a:xfrm rot="21285255">
            <a:off x="-57554" y="4857200"/>
            <a:ext cx="12246358" cy="630942"/>
          </a:xfrm>
          <a:prstGeom prst="rect">
            <a:avLst/>
          </a:prstGeom>
          <a:noFill/>
        </p:spPr>
        <p:txBody>
          <a:bodyPr wrap="square" rtlCol="0">
            <a:spAutoFit/>
          </a:bodyPr>
          <a:lstStyle/>
          <a:p>
            <a:r>
              <a:rPr lang="en-US" sz="3500" b="1" dirty="0">
                <a:solidFill>
                  <a:srgbClr val="7030A0"/>
                </a:solidFill>
              </a:rPr>
              <a:t>Why do CHWs need to know emergent vs non-emergent?</a:t>
            </a:r>
          </a:p>
        </p:txBody>
      </p:sp>
    </p:spTree>
    <p:extLst>
      <p:ext uri="{BB962C8B-B14F-4D97-AF65-F5344CB8AC3E}">
        <p14:creationId xmlns:p14="http://schemas.microsoft.com/office/powerpoint/2010/main" val="12451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C0F2-2C33-787A-D1DB-26F64667BEC3}"/>
              </a:ext>
            </a:extLst>
          </p:cNvPr>
          <p:cNvSpPr>
            <a:spLocks noGrp="1"/>
          </p:cNvSpPr>
          <p:nvPr>
            <p:ph type="title"/>
          </p:nvPr>
        </p:nvSpPr>
        <p:spPr>
          <a:xfrm flipH="1">
            <a:off x="9938004" y="-535862"/>
            <a:ext cx="45719" cy="153281"/>
          </a:xfrm>
        </p:spPr>
        <p:txBody>
          <a:bodyPr>
            <a:normAutofit fontScale="90000"/>
          </a:bodyPr>
          <a:lstStyle/>
          <a:p>
            <a:r>
              <a:rPr lang="en-US" dirty="0"/>
              <a:t> </a:t>
            </a:r>
          </a:p>
        </p:txBody>
      </p:sp>
      <p:graphicFrame>
        <p:nvGraphicFramePr>
          <p:cNvPr id="4" name="Diagram 3">
            <a:extLst>
              <a:ext uri="{FF2B5EF4-FFF2-40B4-BE49-F238E27FC236}">
                <a16:creationId xmlns:a16="http://schemas.microsoft.com/office/drawing/2014/main" id="{506188C2-45B3-81D5-3E31-0C5A1C186C53}"/>
              </a:ext>
            </a:extLst>
          </p:cNvPr>
          <p:cNvGraphicFramePr/>
          <p:nvPr>
            <p:extLst>
              <p:ext uri="{D42A27DB-BD31-4B8C-83A1-F6EECF244321}">
                <p14:modId xmlns:p14="http://schemas.microsoft.com/office/powerpoint/2010/main" val="4074320639"/>
              </p:ext>
            </p:extLst>
          </p:nvPr>
        </p:nvGraphicFramePr>
        <p:xfrm>
          <a:off x="293913" y="228601"/>
          <a:ext cx="11547567"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EA634A3F-3121-91AE-AB0E-B69027F2D563}"/>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861813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0716B-5A5B-AE4B-9370-3E6A48BF5FF9}"/>
              </a:ext>
            </a:extLst>
          </p:cNvPr>
          <p:cNvPicPr>
            <a:picLocks noChangeAspect="1"/>
          </p:cNvPicPr>
          <p:nvPr/>
        </p:nvPicPr>
        <p:blipFill rotWithShape="1">
          <a:blip r:embed="rId2"/>
          <a:srcRect t="14744" b="29076"/>
          <a:stretch/>
        </p:blipFill>
        <p:spPr>
          <a:xfrm>
            <a:off x="20" y="10"/>
            <a:ext cx="12191980" cy="4571990"/>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3800"/>
              <a:t>Case study</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5704731"/>
            <a:ext cx="6801612" cy="513189"/>
          </a:xfrm>
        </p:spPr>
        <p:txBody>
          <a:bodyPr vert="horz" lIns="91440" tIns="45720" rIns="91440" bIns="45720" rtlCol="0">
            <a:normAutofit/>
          </a:bodyPr>
          <a:lstStyle/>
          <a:p>
            <a:pPr marL="0" indent="0" algn="ctr">
              <a:buNone/>
            </a:pPr>
            <a:r>
              <a:rPr lang="en-US" sz="2000">
                <a:solidFill>
                  <a:schemeClr val="tx1">
                    <a:lumMod val="75000"/>
                    <a:lumOff val="25000"/>
                  </a:schemeClr>
                </a:solidFill>
              </a:rPr>
              <a:t> </a:t>
            </a:r>
          </a:p>
        </p:txBody>
      </p:sp>
    </p:spTree>
    <p:extLst>
      <p:ext uri="{BB962C8B-B14F-4D97-AF65-F5344CB8AC3E}">
        <p14:creationId xmlns:p14="http://schemas.microsoft.com/office/powerpoint/2010/main" val="30314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347C-C231-6A45-B7DD-81B4FAA515C7}"/>
              </a:ext>
            </a:extLst>
          </p:cNvPr>
          <p:cNvSpPr>
            <a:spLocks noGrp="1"/>
          </p:cNvSpPr>
          <p:nvPr>
            <p:ph type="title"/>
          </p:nvPr>
        </p:nvSpPr>
        <p:spPr>
          <a:xfrm>
            <a:off x="794695" y="0"/>
            <a:ext cx="11484582" cy="1492132"/>
          </a:xfrm>
        </p:spPr>
        <p:txBody>
          <a:bodyPr/>
          <a:lstStyle/>
          <a:p>
            <a:r>
              <a:rPr lang="en-US" dirty="0"/>
              <a:t>What are </a:t>
            </a:r>
            <a:r>
              <a:rPr lang="en-US" dirty="0" err="1"/>
              <a:t>cHWs</a:t>
            </a:r>
            <a:r>
              <a:rPr lang="en-US" dirty="0"/>
              <a:t> and what do they do?</a:t>
            </a:r>
          </a:p>
        </p:txBody>
      </p:sp>
      <p:sp>
        <p:nvSpPr>
          <p:cNvPr id="3" name="Content Placeholder 2">
            <a:extLst>
              <a:ext uri="{FF2B5EF4-FFF2-40B4-BE49-F238E27FC236}">
                <a16:creationId xmlns:a16="http://schemas.microsoft.com/office/drawing/2014/main" id="{175B4A27-7225-6F46-B099-BDFC4D3628A0}"/>
              </a:ext>
            </a:extLst>
          </p:cNvPr>
          <p:cNvSpPr>
            <a:spLocks noGrp="1"/>
          </p:cNvSpPr>
          <p:nvPr>
            <p:ph idx="1"/>
          </p:nvPr>
        </p:nvSpPr>
        <p:spPr>
          <a:xfrm>
            <a:off x="794695" y="6483541"/>
            <a:ext cx="11001983" cy="374459"/>
          </a:xfrm>
        </p:spPr>
        <p:txBody>
          <a:bodyPr>
            <a:normAutofit/>
          </a:bodyPr>
          <a:lstStyle/>
          <a:p>
            <a:pPr marL="0" indent="0">
              <a:buNone/>
            </a:pPr>
            <a:r>
              <a:rPr lang="en-US" sz="1300" dirty="0"/>
              <a:t>Source:  American Public Health Association</a:t>
            </a:r>
          </a:p>
        </p:txBody>
      </p:sp>
      <p:graphicFrame>
        <p:nvGraphicFramePr>
          <p:cNvPr id="6" name="Diagram 5">
            <a:extLst>
              <a:ext uri="{FF2B5EF4-FFF2-40B4-BE49-F238E27FC236}">
                <a16:creationId xmlns:a16="http://schemas.microsoft.com/office/drawing/2014/main" id="{ABE980BF-1B97-AB9A-8F26-820F5A0FF248}"/>
              </a:ext>
            </a:extLst>
          </p:cNvPr>
          <p:cNvGraphicFramePr/>
          <p:nvPr/>
        </p:nvGraphicFramePr>
        <p:xfrm>
          <a:off x="994210" y="1139267"/>
          <a:ext cx="6447990" cy="45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3647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435-4D6F-713A-BC3F-7E313BAC266B}"/>
              </a:ext>
            </a:extLst>
          </p:cNvPr>
          <p:cNvSpPr>
            <a:spLocks noGrp="1"/>
          </p:cNvSpPr>
          <p:nvPr>
            <p:ph type="title"/>
          </p:nvPr>
        </p:nvSpPr>
        <p:spPr>
          <a:xfrm flipH="1">
            <a:off x="4613" y="0"/>
            <a:ext cx="2007142" cy="585410"/>
          </a:xfrm>
        </p:spPr>
        <p:txBody>
          <a:bodyPr>
            <a:normAutofit fontScale="90000"/>
          </a:bodyPr>
          <a:lstStyle/>
          <a:p>
            <a:r>
              <a:rPr lang="en-US" b="1" dirty="0"/>
              <a:t>  #1</a:t>
            </a:r>
          </a:p>
        </p:txBody>
      </p:sp>
      <p:sp>
        <p:nvSpPr>
          <p:cNvPr id="3" name="Content Placeholder 2">
            <a:extLst>
              <a:ext uri="{FF2B5EF4-FFF2-40B4-BE49-F238E27FC236}">
                <a16:creationId xmlns:a16="http://schemas.microsoft.com/office/drawing/2014/main" id="{4D2C727B-8FE8-1061-5D83-17D70811E807}"/>
              </a:ext>
            </a:extLst>
          </p:cNvPr>
          <p:cNvSpPr>
            <a:spLocks noGrp="1"/>
          </p:cNvSpPr>
          <p:nvPr>
            <p:ph idx="1"/>
          </p:nvPr>
        </p:nvSpPr>
        <p:spPr>
          <a:xfrm>
            <a:off x="34798" y="868011"/>
            <a:ext cx="8410189" cy="5560993"/>
          </a:xfrm>
        </p:spPr>
        <p:txBody>
          <a:bodyPr>
            <a:normAutofit fontScale="92500" lnSpcReduction="20000"/>
          </a:bodyPr>
          <a:lstStyle/>
          <a:p>
            <a:r>
              <a:rPr lang="en-US" sz="2000" dirty="0"/>
              <a:t>Alma’s patient, Miguel who has type 2 diabetes, obesity, and high blood pressure calls her and tells her that his hand is a little numb. He wonders what he should do.</a:t>
            </a:r>
          </a:p>
          <a:p>
            <a:r>
              <a:rPr lang="en-US" sz="2000" dirty="0">
                <a:solidFill>
                  <a:srgbClr val="FF0000"/>
                </a:solidFill>
              </a:rPr>
              <a:t>Potential answers – get more history (how long, any injury or anything different about today, anything else wrong)</a:t>
            </a:r>
          </a:p>
          <a:p>
            <a:r>
              <a:rPr lang="en-US" sz="2000" dirty="0">
                <a:solidFill>
                  <a:schemeClr val="tx1"/>
                </a:solidFill>
              </a:rPr>
              <a:t>When his wife hears Miguel talking to Alma, she takes to phone and tell her that this just happened 10 minutes ago, it has never happened before, he refused to call the clinic or go to the ED until he talked to Alma. He hasn’t been taking his blood pressure pills and their home readings have been high. Do you think this is emergent or non-emergent?</a:t>
            </a:r>
            <a:endParaRPr lang="en-US" sz="2000" dirty="0"/>
          </a:p>
          <a:p>
            <a:r>
              <a:rPr lang="en-US" sz="2000" dirty="0">
                <a:solidFill>
                  <a:srgbClr val="FF0000"/>
                </a:solidFill>
              </a:rPr>
              <a:t>It is an getting worse, has warning signs (never had before, not taking blood pressure pills, having high readings at home): emergent</a:t>
            </a:r>
          </a:p>
          <a:p>
            <a:r>
              <a:rPr lang="en-US" sz="2000" dirty="0">
                <a:solidFill>
                  <a:schemeClr val="tx1"/>
                </a:solidFill>
              </a:rPr>
              <a:t>What should Alma do?</a:t>
            </a:r>
          </a:p>
          <a:p>
            <a:r>
              <a:rPr lang="en-US" sz="2000" dirty="0">
                <a:solidFill>
                  <a:srgbClr val="FF0000"/>
                </a:solidFill>
              </a:rPr>
              <a:t>Potential answers </a:t>
            </a:r>
          </a:p>
          <a:p>
            <a:pPr lvl="1"/>
            <a:r>
              <a:rPr lang="en-US" sz="1800" dirty="0">
                <a:solidFill>
                  <a:srgbClr val="FF0000"/>
                </a:solidFill>
              </a:rPr>
              <a:t>– ask to speak to the husband again (he didn’t give permission to speak to the wife and he may listen to Alma if she speaks directly to him)</a:t>
            </a:r>
          </a:p>
          <a:p>
            <a:pPr lvl="1"/>
            <a:r>
              <a:rPr lang="en-US" sz="1800" dirty="0">
                <a:solidFill>
                  <a:srgbClr val="FF0000"/>
                </a:solidFill>
              </a:rPr>
              <a:t>Tell him this sounds like an emergency and he needs to call  911/go to the ED now</a:t>
            </a:r>
          </a:p>
          <a:p>
            <a:pPr lvl="1"/>
            <a:r>
              <a:rPr lang="en-US" sz="1800" dirty="0">
                <a:solidFill>
                  <a:srgbClr val="FF0000"/>
                </a:solidFill>
              </a:rPr>
              <a:t>See if they know his blood pressure readings /take the machine to the ED to help staff know more</a:t>
            </a:r>
          </a:p>
        </p:txBody>
      </p:sp>
      <p:pic>
        <p:nvPicPr>
          <p:cNvPr id="5" name="Picture 4">
            <a:extLst>
              <a:ext uri="{FF2B5EF4-FFF2-40B4-BE49-F238E27FC236}">
                <a16:creationId xmlns:a16="http://schemas.microsoft.com/office/drawing/2014/main" id="{31092B64-5F91-C90D-230F-009F27338D8A}"/>
              </a:ext>
            </a:extLst>
          </p:cNvPr>
          <p:cNvPicPr>
            <a:picLocks noChangeAspect="1"/>
          </p:cNvPicPr>
          <p:nvPr/>
        </p:nvPicPr>
        <p:blipFill>
          <a:blip r:embed="rId3"/>
          <a:stretch>
            <a:fillRect/>
          </a:stretch>
        </p:blipFill>
        <p:spPr>
          <a:xfrm>
            <a:off x="8444987" y="95415"/>
            <a:ext cx="3742400" cy="2398403"/>
          </a:xfrm>
          <a:prstGeom prst="rect">
            <a:avLst/>
          </a:prstGeom>
        </p:spPr>
      </p:pic>
    </p:spTree>
    <p:extLst>
      <p:ext uri="{BB962C8B-B14F-4D97-AF65-F5344CB8AC3E}">
        <p14:creationId xmlns:p14="http://schemas.microsoft.com/office/powerpoint/2010/main" val="7426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6435-4D6F-713A-BC3F-7E313BAC266B}"/>
              </a:ext>
            </a:extLst>
          </p:cNvPr>
          <p:cNvSpPr>
            <a:spLocks noGrp="1"/>
          </p:cNvSpPr>
          <p:nvPr>
            <p:ph type="title"/>
          </p:nvPr>
        </p:nvSpPr>
        <p:spPr>
          <a:xfrm flipH="1">
            <a:off x="4613" y="0"/>
            <a:ext cx="2007142" cy="585410"/>
          </a:xfrm>
        </p:spPr>
        <p:txBody>
          <a:bodyPr>
            <a:normAutofit fontScale="90000"/>
          </a:bodyPr>
          <a:lstStyle/>
          <a:p>
            <a:r>
              <a:rPr lang="en-US" b="1" dirty="0"/>
              <a:t>  #2</a:t>
            </a:r>
          </a:p>
        </p:txBody>
      </p:sp>
      <p:sp>
        <p:nvSpPr>
          <p:cNvPr id="3" name="Content Placeholder 2">
            <a:extLst>
              <a:ext uri="{FF2B5EF4-FFF2-40B4-BE49-F238E27FC236}">
                <a16:creationId xmlns:a16="http://schemas.microsoft.com/office/drawing/2014/main" id="{4D2C727B-8FE8-1061-5D83-17D70811E807}"/>
              </a:ext>
            </a:extLst>
          </p:cNvPr>
          <p:cNvSpPr>
            <a:spLocks noGrp="1"/>
          </p:cNvSpPr>
          <p:nvPr>
            <p:ph idx="1"/>
          </p:nvPr>
        </p:nvSpPr>
        <p:spPr>
          <a:xfrm>
            <a:off x="1" y="808634"/>
            <a:ext cx="8965870" cy="5560993"/>
          </a:xfrm>
        </p:spPr>
        <p:txBody>
          <a:bodyPr>
            <a:normAutofit fontScale="85000" lnSpcReduction="10000"/>
          </a:bodyPr>
          <a:lstStyle/>
          <a:p>
            <a:r>
              <a:rPr lang="en-US" sz="2000" dirty="0"/>
              <a:t>Lucy is a CHW. She is concerned about her patient, Maria, a 45 year-old woman with four children who has been very stressed lately. She is having difficultly paying bills. Her husband works full-time but she does not think he is telling the truth about his income.  She thinks that he may be seeing another woman and spending money on her. She is overwhelmed with her children, trying to work when available but has little time to do so.  The last few months, she seems more and more distant when Lucy speaks to her.  What might Lucy ask to help determine is this an emergent or non-emergent concern?</a:t>
            </a:r>
          </a:p>
          <a:p>
            <a:r>
              <a:rPr lang="en-US" sz="2000" dirty="0">
                <a:solidFill>
                  <a:srgbClr val="FF0000"/>
                </a:solidFill>
              </a:rPr>
              <a:t>Potential answers – are you thinking of hurting yourself or others?</a:t>
            </a:r>
          </a:p>
          <a:p>
            <a:r>
              <a:rPr lang="en-US" sz="2000" dirty="0">
                <a:solidFill>
                  <a:schemeClr val="tx1"/>
                </a:solidFill>
              </a:rPr>
              <a:t>Maria thanks Lucy for her concern and, though she is very sad, she states that she would never hurt herself or others. Do you think this </a:t>
            </a:r>
            <a:r>
              <a:rPr lang="en-US" sz="2000" dirty="0"/>
              <a:t>an emergent or non-emergent issue?</a:t>
            </a:r>
          </a:p>
          <a:p>
            <a:r>
              <a:rPr lang="en-US" sz="2000" dirty="0">
                <a:solidFill>
                  <a:srgbClr val="FF0000"/>
                </a:solidFill>
              </a:rPr>
              <a:t>It is an emerging but slowly over months and not minutes or hours. There are no signs of Maria or others being in danger that need quick or immediate attention.  This is likely neither.  BUT she still needs help.</a:t>
            </a:r>
          </a:p>
          <a:p>
            <a:r>
              <a:rPr lang="en-US" sz="2000" dirty="0">
                <a:solidFill>
                  <a:schemeClr val="tx1"/>
                </a:solidFill>
              </a:rPr>
              <a:t>What should Lucy do?</a:t>
            </a:r>
          </a:p>
          <a:p>
            <a:r>
              <a:rPr lang="en-US" sz="2000" dirty="0">
                <a:solidFill>
                  <a:srgbClr val="FF0000"/>
                </a:solidFill>
              </a:rPr>
              <a:t>Potential answers </a:t>
            </a:r>
          </a:p>
          <a:p>
            <a:pPr lvl="1"/>
            <a:r>
              <a:rPr lang="en-US" sz="1800" dirty="0">
                <a:solidFill>
                  <a:srgbClr val="FF0000"/>
                </a:solidFill>
              </a:rPr>
              <a:t>Provide community resources (marital counseling, therapy, clinic resources, church or faith-based support)</a:t>
            </a:r>
          </a:p>
          <a:p>
            <a:pPr lvl="1"/>
            <a:r>
              <a:rPr lang="en-US" sz="1800" dirty="0">
                <a:solidFill>
                  <a:srgbClr val="FF0000"/>
                </a:solidFill>
              </a:rPr>
              <a:t>Ask Maria if she can contact  her doctor so this can be documented in the chart.  Written is preferred  (without PHI) to document what  you did</a:t>
            </a:r>
          </a:p>
          <a:p>
            <a:pPr lvl="1"/>
            <a:r>
              <a:rPr lang="en-US" sz="1800" dirty="0">
                <a:solidFill>
                  <a:srgbClr val="FF0000"/>
                </a:solidFill>
              </a:rPr>
              <a:t>Let Maria know that if she ever feels like she might harm herself or others to call 911 immediately </a:t>
            </a:r>
          </a:p>
        </p:txBody>
      </p:sp>
      <p:pic>
        <p:nvPicPr>
          <p:cNvPr id="5" name="Picture 4">
            <a:extLst>
              <a:ext uri="{FF2B5EF4-FFF2-40B4-BE49-F238E27FC236}">
                <a16:creationId xmlns:a16="http://schemas.microsoft.com/office/drawing/2014/main" id="{2B8B3497-C3F3-8B13-9C21-670C6D2D020F}"/>
              </a:ext>
            </a:extLst>
          </p:cNvPr>
          <p:cNvPicPr>
            <a:picLocks noChangeAspect="1"/>
          </p:cNvPicPr>
          <p:nvPr/>
        </p:nvPicPr>
        <p:blipFill>
          <a:blip r:embed="rId2"/>
          <a:stretch>
            <a:fillRect/>
          </a:stretch>
        </p:blipFill>
        <p:spPr>
          <a:xfrm>
            <a:off x="9182100" y="0"/>
            <a:ext cx="3009900" cy="1993900"/>
          </a:xfrm>
          <a:prstGeom prst="rect">
            <a:avLst/>
          </a:prstGeom>
        </p:spPr>
      </p:pic>
    </p:spTree>
    <p:extLst>
      <p:ext uri="{BB962C8B-B14F-4D97-AF65-F5344CB8AC3E}">
        <p14:creationId xmlns:p14="http://schemas.microsoft.com/office/powerpoint/2010/main" val="3366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0E2204-C471-9E45-A5FA-AB8109112992}"/>
              </a:ext>
            </a:extLst>
          </p:cNvPr>
          <p:cNvSpPr>
            <a:spLocks noGrp="1"/>
          </p:cNvSpPr>
          <p:nvPr>
            <p:ph type="title"/>
          </p:nvPr>
        </p:nvSpPr>
        <p:spPr>
          <a:xfrm>
            <a:off x="-1" y="143120"/>
            <a:ext cx="5278496" cy="3949537"/>
          </a:xfrm>
        </p:spPr>
        <p:txBody>
          <a:bodyPr vert="horz" lIns="274320" tIns="182880" rIns="274320" bIns="182880" rtlCol="0" anchor="ctr" anchorCtr="1">
            <a:normAutofit/>
          </a:bodyPr>
          <a:lstStyle/>
          <a:p>
            <a:r>
              <a:rPr lang="en-US" dirty="0"/>
              <a:t>Objective #3 </a:t>
            </a:r>
            <a:br>
              <a:rPr lang="en-US" dirty="0"/>
            </a:br>
            <a:r>
              <a:rPr lang="en-US" dirty="0"/>
              <a:t>Recognize Learning</a:t>
            </a:r>
            <a:br>
              <a:rPr lang="en-US" dirty="0"/>
            </a:br>
            <a:r>
              <a:rPr lang="en-US" dirty="0"/>
              <a:t>Styles</a:t>
            </a:r>
          </a:p>
        </p:txBody>
      </p:sp>
      <p:pic>
        <p:nvPicPr>
          <p:cNvPr id="4" name="Picture 3">
            <a:extLst>
              <a:ext uri="{FF2B5EF4-FFF2-40B4-BE49-F238E27FC236}">
                <a16:creationId xmlns:a16="http://schemas.microsoft.com/office/drawing/2014/main" id="{DBFBF572-E427-B109-B21D-8F515EB8717E}"/>
              </a:ext>
            </a:extLst>
          </p:cNvPr>
          <p:cNvPicPr>
            <a:picLocks noChangeAspect="1"/>
          </p:cNvPicPr>
          <p:nvPr/>
        </p:nvPicPr>
        <p:blipFill>
          <a:blip r:embed="rId2"/>
          <a:stretch>
            <a:fillRect/>
          </a:stretch>
        </p:blipFill>
        <p:spPr>
          <a:xfrm>
            <a:off x="4790948" y="1581150"/>
            <a:ext cx="7264400" cy="3695700"/>
          </a:xfrm>
          <a:prstGeom prst="rect">
            <a:avLst/>
          </a:prstGeom>
        </p:spPr>
      </p:pic>
    </p:spTree>
    <p:extLst>
      <p:ext uri="{BB962C8B-B14F-4D97-AF65-F5344CB8AC3E}">
        <p14:creationId xmlns:p14="http://schemas.microsoft.com/office/powerpoint/2010/main" val="964575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810E-6689-36F5-E396-174A7A06988E}"/>
              </a:ext>
            </a:extLst>
          </p:cNvPr>
          <p:cNvSpPr>
            <a:spLocks noGrp="1"/>
          </p:cNvSpPr>
          <p:nvPr>
            <p:ph type="title"/>
          </p:nvPr>
        </p:nvSpPr>
        <p:spPr>
          <a:xfrm>
            <a:off x="0" y="0"/>
            <a:ext cx="7729728" cy="1188720"/>
          </a:xfrm>
        </p:spPr>
        <p:txBody>
          <a:bodyPr/>
          <a:lstStyle/>
          <a:p>
            <a:r>
              <a:rPr lang="en-US" dirty="0"/>
              <a:t>Stages of change</a:t>
            </a:r>
          </a:p>
        </p:txBody>
      </p:sp>
      <p:graphicFrame>
        <p:nvGraphicFramePr>
          <p:cNvPr id="5" name="Diagram 4">
            <a:extLst>
              <a:ext uri="{FF2B5EF4-FFF2-40B4-BE49-F238E27FC236}">
                <a16:creationId xmlns:a16="http://schemas.microsoft.com/office/drawing/2014/main" id="{46C0BF22-9877-838F-D482-166F5B50D395}"/>
              </a:ext>
            </a:extLst>
          </p:cNvPr>
          <p:cNvGraphicFramePr/>
          <p:nvPr/>
        </p:nvGraphicFramePr>
        <p:xfrm>
          <a:off x="1613619" y="12740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a:extLst>
              <a:ext uri="{FF2B5EF4-FFF2-40B4-BE49-F238E27FC236}">
                <a16:creationId xmlns:a16="http://schemas.microsoft.com/office/drawing/2014/main" id="{DEE9BF30-5AA8-7B18-C690-19968EF206F4}"/>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8" name="TextBox 7">
            <a:extLst>
              <a:ext uri="{FF2B5EF4-FFF2-40B4-BE49-F238E27FC236}">
                <a16:creationId xmlns:a16="http://schemas.microsoft.com/office/drawing/2014/main" id="{D66B61D2-D11C-95AF-B108-D03268B391C5}"/>
              </a:ext>
            </a:extLst>
          </p:cNvPr>
          <p:cNvSpPr txBox="1"/>
          <p:nvPr/>
        </p:nvSpPr>
        <p:spPr>
          <a:xfrm>
            <a:off x="2231136" y="1274044"/>
            <a:ext cx="1652095" cy="1477328"/>
          </a:xfrm>
          <a:prstGeom prst="rect">
            <a:avLst/>
          </a:prstGeom>
          <a:solidFill>
            <a:srgbClr val="C00000"/>
          </a:solidFill>
        </p:spPr>
        <p:txBody>
          <a:bodyPr wrap="square" rtlCol="0">
            <a:spAutoFit/>
          </a:bodyPr>
          <a:lstStyle/>
          <a:p>
            <a:endParaRPr lang="en-US" sz="3000" b="1" dirty="0">
              <a:solidFill>
                <a:schemeClr val="bg1"/>
              </a:solidFill>
            </a:endParaRPr>
          </a:p>
          <a:p>
            <a:r>
              <a:rPr lang="en-US" sz="3000" b="1" dirty="0">
                <a:solidFill>
                  <a:schemeClr val="bg1"/>
                </a:solidFill>
              </a:rPr>
              <a:t>Relapse</a:t>
            </a:r>
          </a:p>
          <a:p>
            <a:endParaRPr lang="en-US" sz="3000" b="1" dirty="0">
              <a:solidFill>
                <a:schemeClr val="bg1"/>
              </a:solidFill>
            </a:endParaRPr>
          </a:p>
        </p:txBody>
      </p:sp>
      <p:sp>
        <p:nvSpPr>
          <p:cNvPr id="3" name="TextBox 2">
            <a:extLst>
              <a:ext uri="{FF2B5EF4-FFF2-40B4-BE49-F238E27FC236}">
                <a16:creationId xmlns:a16="http://schemas.microsoft.com/office/drawing/2014/main" id="{DE969E86-08F7-A1A3-6599-BE93159D56F4}"/>
              </a:ext>
            </a:extLst>
          </p:cNvPr>
          <p:cNvSpPr txBox="1"/>
          <p:nvPr/>
        </p:nvSpPr>
        <p:spPr>
          <a:xfrm>
            <a:off x="7729728" y="1117973"/>
            <a:ext cx="4462272" cy="1246495"/>
          </a:xfrm>
          <a:prstGeom prst="rect">
            <a:avLst/>
          </a:prstGeom>
          <a:noFill/>
        </p:spPr>
        <p:txBody>
          <a:bodyPr wrap="square" rtlCol="0">
            <a:spAutoFit/>
          </a:bodyPr>
          <a:lstStyle/>
          <a:p>
            <a:r>
              <a:rPr lang="en-US" sz="2500" b="1" dirty="0">
                <a:solidFill>
                  <a:srgbClr val="7030A0"/>
                </a:solidFill>
              </a:rPr>
              <a:t>Can you think of an example of each  step?</a:t>
            </a:r>
          </a:p>
          <a:p>
            <a:endParaRPr lang="en-US" sz="2500" b="1" dirty="0">
              <a:solidFill>
                <a:srgbClr val="7030A0"/>
              </a:solidFill>
            </a:endParaRPr>
          </a:p>
        </p:txBody>
      </p:sp>
    </p:spTree>
    <p:extLst>
      <p:ext uri="{BB962C8B-B14F-4D97-AF65-F5344CB8AC3E}">
        <p14:creationId xmlns:p14="http://schemas.microsoft.com/office/powerpoint/2010/main" val="13890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992D-8535-510E-EDC4-44E14969C5B2}"/>
              </a:ext>
            </a:extLst>
          </p:cNvPr>
          <p:cNvSpPr>
            <a:spLocks noGrp="1"/>
          </p:cNvSpPr>
          <p:nvPr>
            <p:ph type="title"/>
          </p:nvPr>
        </p:nvSpPr>
        <p:spPr>
          <a:xfrm>
            <a:off x="1926771" y="964692"/>
            <a:ext cx="8213272" cy="1188720"/>
          </a:xfrm>
        </p:spPr>
        <p:txBody>
          <a:bodyPr/>
          <a:lstStyle/>
          <a:p>
            <a:r>
              <a:rPr lang="en-US" dirty="0"/>
              <a:t>What are the Main Learning styles?</a:t>
            </a:r>
          </a:p>
        </p:txBody>
      </p:sp>
      <p:sp>
        <p:nvSpPr>
          <p:cNvPr id="3" name="Content Placeholder 2">
            <a:extLst>
              <a:ext uri="{FF2B5EF4-FFF2-40B4-BE49-F238E27FC236}">
                <a16:creationId xmlns:a16="http://schemas.microsoft.com/office/drawing/2014/main" id="{55CD673B-0E75-71BB-0721-2A3AC3CCA34E}"/>
              </a:ext>
            </a:extLst>
          </p:cNvPr>
          <p:cNvSpPr>
            <a:spLocks noGrp="1"/>
          </p:cNvSpPr>
          <p:nvPr>
            <p:ph idx="1"/>
          </p:nvPr>
        </p:nvSpPr>
        <p:spPr/>
        <p:txBody>
          <a:bodyPr/>
          <a:lstStyle/>
          <a:p>
            <a:r>
              <a:rPr lang="en-US" dirty="0"/>
              <a:t>Auditory</a:t>
            </a:r>
          </a:p>
          <a:p>
            <a:r>
              <a:rPr lang="en-US" dirty="0"/>
              <a:t>Visual</a:t>
            </a:r>
          </a:p>
          <a:p>
            <a:r>
              <a:rPr lang="en-US" dirty="0"/>
              <a:t>Tactile</a:t>
            </a:r>
          </a:p>
        </p:txBody>
      </p:sp>
      <p:graphicFrame>
        <p:nvGraphicFramePr>
          <p:cNvPr id="4" name="Diagram 3">
            <a:extLst>
              <a:ext uri="{FF2B5EF4-FFF2-40B4-BE49-F238E27FC236}">
                <a16:creationId xmlns:a16="http://schemas.microsoft.com/office/drawing/2014/main" id="{4204226D-FEF0-0035-CAEA-5D8EBD703E89}"/>
              </a:ext>
            </a:extLst>
          </p:cNvPr>
          <p:cNvGraphicFramePr/>
          <p:nvPr>
            <p:extLst>
              <p:ext uri="{D42A27DB-BD31-4B8C-83A1-F6EECF244321}">
                <p14:modId xmlns:p14="http://schemas.microsoft.com/office/powerpoint/2010/main" val="1805447238"/>
              </p:ext>
            </p:extLst>
          </p:nvPr>
        </p:nvGraphicFramePr>
        <p:xfrm>
          <a:off x="776514" y="1559052"/>
          <a:ext cx="106389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8312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59B5-FFAE-D6F2-C728-8B2C1CEEB9FA}"/>
              </a:ext>
            </a:extLst>
          </p:cNvPr>
          <p:cNvSpPr>
            <a:spLocks noGrp="1"/>
          </p:cNvSpPr>
          <p:nvPr>
            <p:ph type="title"/>
          </p:nvPr>
        </p:nvSpPr>
        <p:spPr>
          <a:xfrm>
            <a:off x="9388929" y="-685799"/>
            <a:ext cx="81642" cy="179614"/>
          </a:xfrm>
        </p:spPr>
        <p:txBody>
          <a:bodyPr>
            <a:normAutofit fontScale="90000"/>
          </a:bodyPr>
          <a:lstStyle/>
          <a:p>
            <a:r>
              <a:rPr lang="en-US" dirty="0"/>
              <a:t>  </a:t>
            </a:r>
          </a:p>
        </p:txBody>
      </p:sp>
      <p:sp>
        <p:nvSpPr>
          <p:cNvPr id="3" name="Content Placeholder 2">
            <a:extLst>
              <a:ext uri="{FF2B5EF4-FFF2-40B4-BE49-F238E27FC236}">
                <a16:creationId xmlns:a16="http://schemas.microsoft.com/office/drawing/2014/main" id="{C526E0F9-B692-F4CB-DA62-7D56C1172C0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graphicFrame>
        <p:nvGraphicFramePr>
          <p:cNvPr id="4" name="Diagram 3">
            <a:extLst>
              <a:ext uri="{FF2B5EF4-FFF2-40B4-BE49-F238E27FC236}">
                <a16:creationId xmlns:a16="http://schemas.microsoft.com/office/drawing/2014/main" id="{F3F6C869-187E-8879-A21E-619766A0C2F6}"/>
              </a:ext>
            </a:extLst>
          </p:cNvPr>
          <p:cNvGraphicFramePr/>
          <p:nvPr>
            <p:extLst>
              <p:ext uri="{D42A27DB-BD31-4B8C-83A1-F6EECF244321}">
                <p14:modId xmlns:p14="http://schemas.microsoft.com/office/powerpoint/2010/main" val="2301280977"/>
              </p:ext>
            </p:extLst>
          </p:nvPr>
        </p:nvGraphicFramePr>
        <p:xfrm>
          <a:off x="0" y="244929"/>
          <a:ext cx="12192000" cy="6613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A76ABE8-CD30-F379-1F04-74E81685D599}"/>
              </a:ext>
            </a:extLst>
          </p:cNvPr>
          <p:cNvPicPr>
            <a:picLocks noChangeAspect="1"/>
          </p:cNvPicPr>
          <p:nvPr/>
        </p:nvPicPr>
        <p:blipFill>
          <a:blip r:embed="rId8"/>
          <a:stretch>
            <a:fillRect/>
          </a:stretch>
        </p:blipFill>
        <p:spPr>
          <a:xfrm>
            <a:off x="9357798" y="2045714"/>
            <a:ext cx="1006516" cy="1184660"/>
          </a:xfrm>
          <a:prstGeom prst="rect">
            <a:avLst/>
          </a:prstGeom>
        </p:spPr>
      </p:pic>
      <p:pic>
        <p:nvPicPr>
          <p:cNvPr id="8" name="Picture 7">
            <a:extLst>
              <a:ext uri="{FF2B5EF4-FFF2-40B4-BE49-F238E27FC236}">
                <a16:creationId xmlns:a16="http://schemas.microsoft.com/office/drawing/2014/main" id="{28C06E4F-0431-A888-B4B0-3C01429F6749}"/>
              </a:ext>
            </a:extLst>
          </p:cNvPr>
          <p:cNvPicPr>
            <a:picLocks noChangeAspect="1"/>
          </p:cNvPicPr>
          <p:nvPr/>
        </p:nvPicPr>
        <p:blipFill>
          <a:blip r:embed="rId9"/>
          <a:stretch>
            <a:fillRect/>
          </a:stretch>
        </p:blipFill>
        <p:spPr>
          <a:xfrm>
            <a:off x="8934540" y="3442745"/>
            <a:ext cx="1366569" cy="1091882"/>
          </a:xfrm>
          <a:prstGeom prst="rect">
            <a:avLst/>
          </a:prstGeom>
        </p:spPr>
      </p:pic>
      <p:pic>
        <p:nvPicPr>
          <p:cNvPr id="10" name="Picture 9">
            <a:extLst>
              <a:ext uri="{FF2B5EF4-FFF2-40B4-BE49-F238E27FC236}">
                <a16:creationId xmlns:a16="http://schemas.microsoft.com/office/drawing/2014/main" id="{B19123DD-5E8F-6D03-BCA6-246635ADB68B}"/>
              </a:ext>
            </a:extLst>
          </p:cNvPr>
          <p:cNvPicPr>
            <a:picLocks noChangeAspect="1"/>
          </p:cNvPicPr>
          <p:nvPr/>
        </p:nvPicPr>
        <p:blipFill>
          <a:blip r:embed="rId10"/>
          <a:stretch>
            <a:fillRect/>
          </a:stretch>
        </p:blipFill>
        <p:spPr>
          <a:xfrm>
            <a:off x="9617825" y="4773051"/>
            <a:ext cx="879069" cy="966976"/>
          </a:xfrm>
          <a:prstGeom prst="rect">
            <a:avLst/>
          </a:prstGeom>
        </p:spPr>
      </p:pic>
    </p:spTree>
    <p:extLst>
      <p:ext uri="{BB962C8B-B14F-4D97-AF65-F5344CB8AC3E}">
        <p14:creationId xmlns:p14="http://schemas.microsoft.com/office/powerpoint/2010/main" val="1369948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A800-3021-DDF0-4E14-62E335D89CA6}"/>
              </a:ext>
            </a:extLst>
          </p:cNvPr>
          <p:cNvSpPr>
            <a:spLocks noGrp="1"/>
          </p:cNvSpPr>
          <p:nvPr>
            <p:ph type="title"/>
          </p:nvPr>
        </p:nvSpPr>
        <p:spPr>
          <a:xfrm>
            <a:off x="2230438" y="0"/>
            <a:ext cx="7729728" cy="1188720"/>
          </a:xfrm>
        </p:spPr>
        <p:txBody>
          <a:bodyPr/>
          <a:lstStyle/>
          <a:p>
            <a:r>
              <a:rPr lang="en-US" dirty="0"/>
              <a:t>Teaching various learning styles</a:t>
            </a:r>
          </a:p>
        </p:txBody>
      </p:sp>
      <p:graphicFrame>
        <p:nvGraphicFramePr>
          <p:cNvPr id="4" name="Content Placeholder 3">
            <a:extLst>
              <a:ext uri="{FF2B5EF4-FFF2-40B4-BE49-F238E27FC236}">
                <a16:creationId xmlns:a16="http://schemas.microsoft.com/office/drawing/2014/main" id="{B75CD564-B511-AA4E-BE8B-AEBE47830A63}"/>
              </a:ext>
            </a:extLst>
          </p:cNvPr>
          <p:cNvGraphicFramePr>
            <a:graphicFrameLocks noGrp="1"/>
          </p:cNvGraphicFramePr>
          <p:nvPr>
            <p:ph idx="1"/>
            <p:extLst>
              <p:ext uri="{D42A27DB-BD31-4B8C-83A1-F6EECF244321}">
                <p14:modId xmlns:p14="http://schemas.microsoft.com/office/powerpoint/2010/main" val="4204280987"/>
              </p:ext>
            </p:extLst>
          </p:nvPr>
        </p:nvGraphicFramePr>
        <p:xfrm>
          <a:off x="751114" y="1387929"/>
          <a:ext cx="10695215" cy="5439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5980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0534-9F8A-E0B9-2E4E-E5884508F33E}"/>
              </a:ext>
            </a:extLst>
          </p:cNvPr>
          <p:cNvSpPr>
            <a:spLocks noGrp="1"/>
          </p:cNvSpPr>
          <p:nvPr>
            <p:ph type="title"/>
          </p:nvPr>
        </p:nvSpPr>
        <p:spPr/>
        <p:txBody>
          <a:bodyPr/>
          <a:lstStyle/>
          <a:p>
            <a:r>
              <a:rPr lang="en-US" dirty="0"/>
              <a:t>What type of Learner are you?</a:t>
            </a:r>
          </a:p>
        </p:txBody>
      </p:sp>
      <p:sp>
        <p:nvSpPr>
          <p:cNvPr id="3" name="Content Placeholder 2">
            <a:extLst>
              <a:ext uri="{FF2B5EF4-FFF2-40B4-BE49-F238E27FC236}">
                <a16:creationId xmlns:a16="http://schemas.microsoft.com/office/drawing/2014/main" id="{CCE82CC5-F49B-CE05-F071-7530ADAC2C17}"/>
              </a:ext>
            </a:extLst>
          </p:cNvPr>
          <p:cNvSpPr>
            <a:spLocks noGrp="1"/>
          </p:cNvSpPr>
          <p:nvPr>
            <p:ph idx="1"/>
          </p:nvPr>
        </p:nvSpPr>
        <p:spPr>
          <a:xfrm>
            <a:off x="1126671" y="2638044"/>
            <a:ext cx="10156372" cy="3101983"/>
          </a:xfrm>
        </p:spPr>
        <p:txBody>
          <a:bodyPr>
            <a:noAutofit/>
          </a:bodyPr>
          <a:lstStyle/>
          <a:p>
            <a:r>
              <a:rPr lang="en-US" sz="3000" dirty="0"/>
              <a:t>Auditory?</a:t>
            </a:r>
          </a:p>
          <a:p>
            <a:r>
              <a:rPr lang="en-US" sz="3000" dirty="0"/>
              <a:t>Visual?</a:t>
            </a:r>
          </a:p>
          <a:p>
            <a:r>
              <a:rPr lang="en-US" sz="3000" dirty="0"/>
              <a:t>Tactile?</a:t>
            </a:r>
          </a:p>
          <a:p>
            <a:r>
              <a:rPr lang="en-US" sz="3000" dirty="0"/>
              <a:t>Or (like most people) a mix?</a:t>
            </a:r>
          </a:p>
          <a:p>
            <a:r>
              <a:rPr lang="en-US" sz="3000" dirty="0"/>
              <a:t>Since most people are a mixture, it’s important to vary our teaching styles</a:t>
            </a:r>
          </a:p>
        </p:txBody>
      </p:sp>
    </p:spTree>
    <p:extLst>
      <p:ext uri="{BB962C8B-B14F-4D97-AF65-F5344CB8AC3E}">
        <p14:creationId xmlns:p14="http://schemas.microsoft.com/office/powerpoint/2010/main" val="427287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F447CA-C243-7C47-82C1-CDF5C8CEADB1}"/>
              </a:ext>
            </a:extLst>
          </p:cNvPr>
          <p:cNvPicPr>
            <a:picLocks noChangeAspect="1"/>
          </p:cNvPicPr>
          <p:nvPr/>
        </p:nvPicPr>
        <p:blipFill rotWithShape="1">
          <a:blip r:embed="rId2">
            <a:alphaModFix amt="40000"/>
          </a:blip>
          <a:srcRect l="20378" r="20347" b="-1"/>
          <a:stretch/>
        </p:blipFill>
        <p:spPr>
          <a:xfrm>
            <a:off x="20" y="10"/>
            <a:ext cx="6089884" cy="6857990"/>
          </a:xfrm>
          <a:prstGeom prst="rect">
            <a:avLst/>
          </a:prstGeom>
        </p:spPr>
      </p:pic>
      <p:pic>
        <p:nvPicPr>
          <p:cNvPr id="4" name="Picture 3">
            <a:extLst>
              <a:ext uri="{FF2B5EF4-FFF2-40B4-BE49-F238E27FC236}">
                <a16:creationId xmlns:a16="http://schemas.microsoft.com/office/drawing/2014/main" id="{6D3AFB77-39AA-7F47-A2B6-2925D9CE9707}"/>
              </a:ext>
            </a:extLst>
          </p:cNvPr>
          <p:cNvPicPr>
            <a:picLocks noChangeAspect="1"/>
          </p:cNvPicPr>
          <p:nvPr/>
        </p:nvPicPr>
        <p:blipFill rotWithShape="1">
          <a:blip r:embed="rId3">
            <a:alphaModFix amt="40000"/>
          </a:blip>
          <a:srcRect l="23901" r="16773"/>
          <a:stretch/>
        </p:blipFill>
        <p:spPr>
          <a:xfrm>
            <a:off x="6089904" y="-7629"/>
            <a:ext cx="6102096" cy="6865629"/>
          </a:xfrm>
          <a:prstGeom prst="rect">
            <a:avLst/>
          </a:prstGeom>
        </p:spPr>
      </p:pic>
      <p:sp>
        <p:nvSpPr>
          <p:cNvPr id="2" name="Title 1">
            <a:extLst>
              <a:ext uri="{FF2B5EF4-FFF2-40B4-BE49-F238E27FC236}">
                <a16:creationId xmlns:a16="http://schemas.microsoft.com/office/drawing/2014/main" id="{111FE16A-2572-3346-AA4F-FCC585BC715A}"/>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Case study</a:t>
            </a:r>
          </a:p>
        </p:txBody>
      </p:sp>
      <p:sp>
        <p:nvSpPr>
          <p:cNvPr id="3" name="Content Placeholder 2">
            <a:extLst>
              <a:ext uri="{FF2B5EF4-FFF2-40B4-BE49-F238E27FC236}">
                <a16:creationId xmlns:a16="http://schemas.microsoft.com/office/drawing/2014/main" id="{9A7739A3-7766-0C42-A67C-29DB66924DC1}"/>
              </a:ext>
            </a:extLst>
          </p:cNvPr>
          <p:cNvSpPr>
            <a:spLocks noGrp="1"/>
          </p:cNvSpPr>
          <p:nvPr>
            <p:ph idx="1"/>
          </p:nvPr>
        </p:nvSpPr>
        <p:spPr>
          <a:xfrm>
            <a:off x="2695194" y="4352544"/>
            <a:ext cx="6801612" cy="1239894"/>
          </a:xfrm>
        </p:spPr>
        <p:txBody>
          <a:bodyPr vert="horz" lIns="91440" tIns="45720" rIns="91440" bIns="45720" rtlCol="0">
            <a:normAutofit/>
          </a:bodyPr>
          <a:lstStyle/>
          <a:p>
            <a:pPr marL="0" indent="0" algn="ctr">
              <a:buNone/>
            </a:pPr>
            <a:r>
              <a:rPr lang="en-US" sz="2000" dirty="0">
                <a:solidFill>
                  <a:schemeClr val="tx1"/>
                </a:solidFill>
              </a:rPr>
              <a:t> </a:t>
            </a:r>
          </a:p>
        </p:txBody>
      </p:sp>
    </p:spTree>
    <p:extLst>
      <p:ext uri="{BB962C8B-B14F-4D97-AF65-F5344CB8AC3E}">
        <p14:creationId xmlns:p14="http://schemas.microsoft.com/office/powerpoint/2010/main" val="17746304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6CB9E3D-5CFD-A2F9-E66D-A7F782712661}"/>
              </a:ext>
            </a:extLst>
          </p:cNvPr>
          <p:cNvSpPr>
            <a:spLocks noGrp="1"/>
          </p:cNvSpPr>
          <p:nvPr>
            <p:ph type="title"/>
          </p:nvPr>
        </p:nvSpPr>
        <p:spPr>
          <a:xfrm flipH="1" flipV="1">
            <a:off x="9960863" y="-767443"/>
            <a:ext cx="130194" cy="130629"/>
          </a:xfrm>
        </p:spPr>
        <p:txBody>
          <a:bodyPr>
            <a:normAutofit fontScale="90000"/>
          </a:bodyPr>
          <a:lstStyle/>
          <a:p>
            <a:pPr eaLnBrk="1" hangingPunct="1"/>
            <a:r>
              <a:rPr lang="en-US" altLang="en-US" dirty="0">
                <a:ea typeface="ＭＳ Ｐゴシック" panose="020B0600070205080204" pitchFamily="34" charset="-128"/>
              </a:rPr>
              <a:t>	</a:t>
            </a:r>
          </a:p>
        </p:txBody>
      </p:sp>
      <p:sp>
        <p:nvSpPr>
          <p:cNvPr id="31747" name="Content Placeholder 2">
            <a:extLst>
              <a:ext uri="{FF2B5EF4-FFF2-40B4-BE49-F238E27FC236}">
                <a16:creationId xmlns:a16="http://schemas.microsoft.com/office/drawing/2014/main" id="{8125F023-EC2B-E756-4564-92DB215CEE2D}"/>
              </a:ext>
            </a:extLst>
          </p:cNvPr>
          <p:cNvSpPr>
            <a:spLocks noGrp="1"/>
          </p:cNvSpPr>
          <p:nvPr>
            <p:ph idx="1"/>
          </p:nvPr>
        </p:nvSpPr>
        <p:spPr>
          <a:xfrm>
            <a:off x="721178" y="1679883"/>
            <a:ext cx="10749643" cy="4475988"/>
          </a:xfrm>
        </p:spPr>
        <p:txBody>
          <a:bodyPr>
            <a:normAutofit/>
          </a:bodyPr>
          <a:lstStyle/>
          <a:p>
            <a:pPr eaLnBrk="1" hangingPunct="1"/>
            <a:r>
              <a:rPr lang="en-US" altLang="en-US" sz="2000" dirty="0">
                <a:ea typeface="ＭＳ Ｐゴシック" panose="020B0600070205080204" pitchFamily="34" charset="-128"/>
              </a:rPr>
              <a:t>You sit next to a patient who is in your Nutrition Class at the clinic.  He is fairly quiet but answers when asked about your class, he can tell you word for word what you said! When you teach, he is very engaged listening to lectures. At the end you asked if there are any questions and he responded, “No, I hear you and understand.”</a:t>
            </a:r>
          </a:p>
          <a:p>
            <a:pPr eaLnBrk="1" hangingPunct="1"/>
            <a:r>
              <a:rPr lang="en-US" altLang="en-US" sz="2000" dirty="0">
                <a:ea typeface="ＭＳ Ｐゴシック" panose="020B0600070205080204" pitchFamily="34" charset="-128"/>
              </a:rPr>
              <a:t>You are trying to find a way to determine if you are effectively teaching him and meeting his need and think figuring out his learning style might be a good start. What do you think is his learning style?</a:t>
            </a:r>
          </a:p>
          <a:p>
            <a:pPr eaLnBrk="1" hangingPunct="1"/>
            <a:r>
              <a:rPr lang="en-US" altLang="en-US" sz="2000" dirty="0">
                <a:solidFill>
                  <a:srgbClr val="FF0000"/>
                </a:solidFill>
                <a:ea typeface="ＭＳ Ｐゴシック" panose="020B0600070205080204" pitchFamily="34" charset="-128"/>
              </a:rPr>
              <a:t>Likely auditory (”I hear you”, repeats word for word)</a:t>
            </a:r>
          </a:p>
          <a:p>
            <a:pPr eaLnBrk="1" hangingPunct="1"/>
            <a:r>
              <a:rPr lang="en-US" altLang="en-US" sz="2000" dirty="0">
                <a:ea typeface="ＭＳ Ｐゴシック" panose="020B0600070205080204" pitchFamily="34" charset="-128"/>
              </a:rPr>
              <a:t>What can you do to meet the needs of an auditory learner?</a:t>
            </a:r>
          </a:p>
          <a:p>
            <a:pPr eaLnBrk="1" hangingPunct="1"/>
            <a:r>
              <a:rPr lang="en-US" altLang="en-US" sz="2000" dirty="0">
                <a:solidFill>
                  <a:srgbClr val="FF0000"/>
                </a:solidFill>
                <a:ea typeface="ＭＳ Ｐゴシック" panose="020B0600070205080204" pitchFamily="34" charset="-128"/>
              </a:rPr>
              <a:t>Possible responses – speak positive reinforcement, have group conversations, read aloud</a:t>
            </a:r>
            <a:endParaRPr lang="en-US" altLang="en-US" sz="200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slide(fromBottom)">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slide(fromBottom)">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slide(fromBottom)">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slide(fromBottom)">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slide(fromBottom)">
                                      <p:cBhvr>
                                        <p:cTn id="27"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362B-0131-2F4D-BA97-57AD98B32770}"/>
              </a:ext>
            </a:extLst>
          </p:cNvPr>
          <p:cNvSpPr>
            <a:spLocks noGrp="1"/>
          </p:cNvSpPr>
          <p:nvPr>
            <p:ph type="title"/>
          </p:nvPr>
        </p:nvSpPr>
        <p:spPr>
          <a:xfrm>
            <a:off x="949471" y="265834"/>
            <a:ext cx="11026629" cy="1188720"/>
          </a:xfrm>
        </p:spPr>
        <p:txBody>
          <a:bodyPr>
            <a:normAutofit/>
          </a:bodyPr>
          <a:lstStyle/>
          <a:p>
            <a:r>
              <a:rPr lang="en-US" dirty="0"/>
              <a:t>Roles of CHWs</a:t>
            </a:r>
          </a:p>
        </p:txBody>
      </p:sp>
      <p:sp>
        <p:nvSpPr>
          <p:cNvPr id="4" name="TextBox 3">
            <a:extLst>
              <a:ext uri="{FF2B5EF4-FFF2-40B4-BE49-F238E27FC236}">
                <a16:creationId xmlns:a16="http://schemas.microsoft.com/office/drawing/2014/main" id="{5FC3AEB9-F7E3-1347-A9F7-236DE931ECF2}"/>
              </a:ext>
            </a:extLst>
          </p:cNvPr>
          <p:cNvSpPr txBox="1"/>
          <p:nvPr/>
        </p:nvSpPr>
        <p:spPr>
          <a:xfrm>
            <a:off x="2020876" y="3825321"/>
            <a:ext cx="3151762" cy="369332"/>
          </a:xfrm>
          <a:prstGeom prst="rect">
            <a:avLst/>
          </a:prstGeom>
          <a:noFill/>
        </p:spPr>
        <p:txBody>
          <a:bodyPr wrap="square" rtlCol="0">
            <a:spAutoFit/>
          </a:bodyPr>
          <a:lstStyle/>
          <a:p>
            <a:r>
              <a:rPr lang="en-US" dirty="0"/>
              <a:t>Disseminate/spread information</a:t>
            </a:r>
          </a:p>
        </p:txBody>
      </p:sp>
      <p:sp>
        <p:nvSpPr>
          <p:cNvPr id="5" name="TextBox 4">
            <a:extLst>
              <a:ext uri="{FF2B5EF4-FFF2-40B4-BE49-F238E27FC236}">
                <a16:creationId xmlns:a16="http://schemas.microsoft.com/office/drawing/2014/main" id="{2DFB49A5-F313-4F49-A598-BA374832C2A2}"/>
              </a:ext>
            </a:extLst>
          </p:cNvPr>
          <p:cNvSpPr txBox="1"/>
          <p:nvPr/>
        </p:nvSpPr>
        <p:spPr>
          <a:xfrm>
            <a:off x="7524735" y="3991998"/>
            <a:ext cx="3611944" cy="369332"/>
          </a:xfrm>
          <a:prstGeom prst="rect">
            <a:avLst/>
          </a:prstGeom>
          <a:noFill/>
        </p:spPr>
        <p:txBody>
          <a:bodyPr wrap="square" rtlCol="0">
            <a:spAutoFit/>
          </a:bodyPr>
          <a:lstStyle/>
          <a:p>
            <a:r>
              <a:rPr lang="en-US" dirty="0"/>
              <a:t>Help with referrals</a:t>
            </a:r>
          </a:p>
        </p:txBody>
      </p:sp>
      <p:sp>
        <p:nvSpPr>
          <p:cNvPr id="6" name="TextBox 5">
            <a:extLst>
              <a:ext uri="{FF2B5EF4-FFF2-40B4-BE49-F238E27FC236}">
                <a16:creationId xmlns:a16="http://schemas.microsoft.com/office/drawing/2014/main" id="{D116BED1-D870-5748-88F6-72CD4D6C488F}"/>
              </a:ext>
            </a:extLst>
          </p:cNvPr>
          <p:cNvSpPr txBox="1"/>
          <p:nvPr/>
        </p:nvSpPr>
        <p:spPr>
          <a:xfrm>
            <a:off x="2399240" y="6148868"/>
            <a:ext cx="3628417" cy="369332"/>
          </a:xfrm>
          <a:prstGeom prst="rect">
            <a:avLst/>
          </a:prstGeom>
          <a:noFill/>
        </p:spPr>
        <p:txBody>
          <a:bodyPr wrap="square" rtlCol="0">
            <a:spAutoFit/>
          </a:bodyPr>
          <a:lstStyle/>
          <a:p>
            <a:r>
              <a:rPr lang="en-US" dirty="0"/>
              <a:t>Identify disparities</a:t>
            </a:r>
          </a:p>
        </p:txBody>
      </p:sp>
      <p:sp>
        <p:nvSpPr>
          <p:cNvPr id="7" name="TextBox 6">
            <a:extLst>
              <a:ext uri="{FF2B5EF4-FFF2-40B4-BE49-F238E27FC236}">
                <a16:creationId xmlns:a16="http://schemas.microsoft.com/office/drawing/2014/main" id="{0D034649-B5FF-1349-A743-8EEA3DB9AC73}"/>
              </a:ext>
            </a:extLst>
          </p:cNvPr>
          <p:cNvSpPr txBox="1"/>
          <p:nvPr/>
        </p:nvSpPr>
        <p:spPr>
          <a:xfrm>
            <a:off x="6811108" y="5708826"/>
            <a:ext cx="3478856" cy="923330"/>
          </a:xfrm>
          <a:prstGeom prst="rect">
            <a:avLst/>
          </a:prstGeom>
          <a:noFill/>
        </p:spPr>
        <p:txBody>
          <a:bodyPr wrap="square" rtlCol="0">
            <a:spAutoFit/>
          </a:bodyPr>
          <a:lstStyle/>
          <a:p>
            <a:pPr algn="ctr"/>
            <a:endParaRPr lang="en-US" dirty="0">
              <a:solidFill>
                <a:srgbClr val="00B050"/>
              </a:solidFill>
            </a:endParaRPr>
          </a:p>
          <a:p>
            <a:pPr algn="ctr"/>
            <a:r>
              <a:rPr lang="en-US" dirty="0"/>
              <a:t>Help education to leave judgment, bias, or stereotype at the door</a:t>
            </a:r>
          </a:p>
        </p:txBody>
      </p:sp>
      <p:pic>
        <p:nvPicPr>
          <p:cNvPr id="4098" name="Picture 2" descr="Teacher, Learning, School, Teaching">
            <a:extLst>
              <a:ext uri="{FF2B5EF4-FFF2-40B4-BE49-F238E27FC236}">
                <a16:creationId xmlns:a16="http://schemas.microsoft.com/office/drawing/2014/main" id="{5399ADF9-B293-7649-9966-B64F5765F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269" y="2220049"/>
            <a:ext cx="2295248" cy="1530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ors, Choices, Choose, Decision">
            <a:extLst>
              <a:ext uri="{FF2B5EF4-FFF2-40B4-BE49-F238E27FC236}">
                <a16:creationId xmlns:a16="http://schemas.microsoft.com/office/drawing/2014/main" id="{6FB7F63A-2511-DB42-BD59-D4843C8D6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282" y="4484547"/>
            <a:ext cx="2744715" cy="1464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94EF67-C59C-DD47-A889-E5F9763E5791}"/>
              </a:ext>
            </a:extLst>
          </p:cNvPr>
          <p:cNvPicPr>
            <a:picLocks noChangeAspect="1"/>
          </p:cNvPicPr>
          <p:nvPr/>
        </p:nvPicPr>
        <p:blipFill>
          <a:blip r:embed="rId5"/>
          <a:stretch>
            <a:fillRect/>
          </a:stretch>
        </p:blipFill>
        <p:spPr>
          <a:xfrm>
            <a:off x="2141269" y="4393645"/>
            <a:ext cx="2341232" cy="1646799"/>
          </a:xfrm>
          <a:prstGeom prst="rect">
            <a:avLst/>
          </a:prstGeom>
        </p:spPr>
      </p:pic>
      <p:pic>
        <p:nvPicPr>
          <p:cNvPr id="8" name="Picture 7">
            <a:extLst>
              <a:ext uri="{FF2B5EF4-FFF2-40B4-BE49-F238E27FC236}">
                <a16:creationId xmlns:a16="http://schemas.microsoft.com/office/drawing/2014/main" id="{D584D91F-67AC-0C40-8679-5AA7439AE3F3}"/>
              </a:ext>
            </a:extLst>
          </p:cNvPr>
          <p:cNvPicPr>
            <a:picLocks noChangeAspect="1"/>
          </p:cNvPicPr>
          <p:nvPr/>
        </p:nvPicPr>
        <p:blipFill>
          <a:blip r:embed="rId6"/>
          <a:stretch>
            <a:fillRect/>
          </a:stretch>
        </p:blipFill>
        <p:spPr>
          <a:xfrm>
            <a:off x="7150662" y="2220049"/>
            <a:ext cx="2695956" cy="1789938"/>
          </a:xfrm>
          <a:prstGeom prst="rect">
            <a:avLst/>
          </a:prstGeom>
        </p:spPr>
      </p:pic>
      <p:pic>
        <p:nvPicPr>
          <p:cNvPr id="11" name="Picture 10">
            <a:extLst>
              <a:ext uri="{FF2B5EF4-FFF2-40B4-BE49-F238E27FC236}">
                <a16:creationId xmlns:a16="http://schemas.microsoft.com/office/drawing/2014/main" id="{D5B5070B-2CA3-0DFA-5B57-E44E9969B8F0}"/>
              </a:ext>
            </a:extLst>
          </p:cNvPr>
          <p:cNvPicPr>
            <a:picLocks noChangeAspect="1"/>
          </p:cNvPicPr>
          <p:nvPr/>
        </p:nvPicPr>
        <p:blipFill>
          <a:blip r:embed="rId7"/>
          <a:stretch>
            <a:fillRect/>
          </a:stretch>
        </p:blipFill>
        <p:spPr>
          <a:xfrm>
            <a:off x="3514700" y="2000926"/>
            <a:ext cx="5629300" cy="3284566"/>
          </a:xfrm>
          <a:prstGeom prst="rect">
            <a:avLst/>
          </a:prstGeom>
        </p:spPr>
      </p:pic>
    </p:spTree>
    <p:extLst>
      <p:ext uri="{BB962C8B-B14F-4D97-AF65-F5344CB8AC3E}">
        <p14:creationId xmlns:p14="http://schemas.microsoft.com/office/powerpoint/2010/main" val="305114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2002-696C-6F12-641E-AFCD2CE36801}"/>
              </a:ext>
            </a:extLst>
          </p:cNvPr>
          <p:cNvSpPr>
            <a:spLocks noGrp="1"/>
          </p:cNvSpPr>
          <p:nvPr>
            <p:ph type="title"/>
          </p:nvPr>
        </p:nvSpPr>
        <p:spPr/>
        <p:txBody>
          <a:bodyPr/>
          <a:lstStyle/>
          <a:p>
            <a:r>
              <a:rPr lang="en-US" dirty="0"/>
              <a:t>Reading Assignment this week</a:t>
            </a:r>
          </a:p>
        </p:txBody>
      </p:sp>
      <p:pic>
        <p:nvPicPr>
          <p:cNvPr id="9" name="Picture 8">
            <a:extLst>
              <a:ext uri="{FF2B5EF4-FFF2-40B4-BE49-F238E27FC236}">
                <a16:creationId xmlns:a16="http://schemas.microsoft.com/office/drawing/2014/main" id="{AB900C66-22EB-5398-6CD7-CB4A8A875D69}"/>
              </a:ext>
            </a:extLst>
          </p:cNvPr>
          <p:cNvPicPr>
            <a:picLocks noChangeAspect="1"/>
          </p:cNvPicPr>
          <p:nvPr/>
        </p:nvPicPr>
        <p:blipFill>
          <a:blip r:embed="rId2"/>
          <a:stretch>
            <a:fillRect/>
          </a:stretch>
        </p:blipFill>
        <p:spPr>
          <a:xfrm>
            <a:off x="2349170" y="2480904"/>
            <a:ext cx="7137400" cy="3911600"/>
          </a:xfrm>
          <a:prstGeom prst="rect">
            <a:avLst/>
          </a:prstGeom>
        </p:spPr>
      </p:pic>
      <p:sp>
        <p:nvSpPr>
          <p:cNvPr id="4" name="Content Placeholder 3">
            <a:extLst>
              <a:ext uri="{FF2B5EF4-FFF2-40B4-BE49-F238E27FC236}">
                <a16:creationId xmlns:a16="http://schemas.microsoft.com/office/drawing/2014/main" id="{5418340F-7569-42F5-2D5E-88529B500892}"/>
              </a:ext>
            </a:extLst>
          </p:cNvPr>
          <p:cNvSpPr>
            <a:spLocks noGrp="1"/>
          </p:cNvSpPr>
          <p:nvPr>
            <p:ph idx="1"/>
          </p:nvPr>
        </p:nvSpPr>
        <p:spPr/>
        <p:txBody>
          <a:body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506475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6107C-B45B-CA42-9E1B-9DD7384DAF3A}"/>
              </a:ext>
            </a:extLst>
          </p:cNvPr>
          <p:cNvSpPr>
            <a:spLocks noGrp="1"/>
          </p:cNvSpPr>
          <p:nvPr>
            <p:ph type="title"/>
          </p:nvPr>
        </p:nvSpPr>
        <p:spPr>
          <a:xfrm>
            <a:off x="804672" y="2386744"/>
            <a:ext cx="5928358" cy="1645920"/>
          </a:xfrm>
        </p:spPr>
        <p:txBody>
          <a:bodyPr vert="horz" lIns="274320" tIns="182880" rIns="274320" bIns="182880" rtlCol="0" anchor="ctr" anchorCtr="1">
            <a:normAutofit/>
          </a:bodyPr>
          <a:lstStyle/>
          <a:p>
            <a:r>
              <a:rPr lang="en-US" sz="3200" dirty="0"/>
              <a:t>Questions and Comments</a:t>
            </a:r>
          </a:p>
        </p:txBody>
      </p:sp>
      <p:pic>
        <p:nvPicPr>
          <p:cNvPr id="5122" name="Picture 2" descr="Man, Thinking, Doubt, Question, Mark">
            <a:extLst>
              <a:ext uri="{FF2B5EF4-FFF2-40B4-BE49-F238E27FC236}">
                <a16:creationId xmlns:a16="http://schemas.microsoft.com/office/drawing/2014/main" id="{8A12C780-656A-444C-8B7B-584181600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67" r="22456" b="2"/>
          <a:stretch/>
        </p:blipFill>
        <p:spPr bwMode="auto">
          <a:xfrm>
            <a:off x="7537702" y="10"/>
            <a:ext cx="465429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6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603" y="2980374"/>
            <a:ext cx="9577639" cy="3309215"/>
          </a:xfrm>
        </p:spPr>
        <p:txBody>
          <a:bodyPr/>
          <a:lstStyle/>
          <a:p>
            <a:r>
              <a:rPr lang="en-US" dirty="0"/>
              <a:t>Patients with have many needs </a:t>
            </a:r>
          </a:p>
          <a:p>
            <a:pPr lvl="1"/>
            <a:r>
              <a:rPr lang="en-US" dirty="0"/>
              <a:t>Education that cannot be done just in the clinic</a:t>
            </a:r>
          </a:p>
          <a:p>
            <a:pPr lvl="1"/>
            <a:r>
              <a:rPr lang="en-US" dirty="0"/>
              <a:t>Social support and spiritual growth</a:t>
            </a:r>
          </a:p>
          <a:p>
            <a:endParaRPr lang="en-US" dirty="0"/>
          </a:p>
          <a:p>
            <a:r>
              <a:rPr lang="en-US" dirty="0"/>
              <a:t>It is difficult to address or know about many social and spiritual issues since their medical needs are so extensive</a:t>
            </a:r>
          </a:p>
        </p:txBody>
      </p:sp>
      <p:sp>
        <p:nvSpPr>
          <p:cNvPr id="6" name="Title 5">
            <a:extLst>
              <a:ext uri="{FF2B5EF4-FFF2-40B4-BE49-F238E27FC236}">
                <a16:creationId xmlns:a16="http://schemas.microsoft.com/office/drawing/2014/main" id="{019DFDAF-F4BE-AD4D-8735-0AEDFFE4377B}"/>
              </a:ext>
            </a:extLst>
          </p:cNvPr>
          <p:cNvSpPr>
            <a:spLocks noGrp="1"/>
          </p:cNvSpPr>
          <p:nvPr>
            <p:ph type="title"/>
          </p:nvPr>
        </p:nvSpPr>
        <p:spPr>
          <a:xfrm>
            <a:off x="9641338" y="869482"/>
            <a:ext cx="702069" cy="270342"/>
          </a:xfrm>
        </p:spPr>
        <p:txBody>
          <a:bodyPr>
            <a:normAutofit fontScale="90000"/>
          </a:bodyPr>
          <a:lstStyle/>
          <a:p>
            <a:r>
              <a:rPr lang="en-US" dirty="0"/>
              <a:t> </a:t>
            </a:r>
          </a:p>
        </p:txBody>
      </p:sp>
      <p:pic>
        <p:nvPicPr>
          <p:cNvPr id="5" name="Picture 4">
            <a:extLst>
              <a:ext uri="{FF2B5EF4-FFF2-40B4-BE49-F238E27FC236}">
                <a16:creationId xmlns:a16="http://schemas.microsoft.com/office/drawing/2014/main" id="{3A6A7389-9BF3-1B47-9CB2-A52C28591365}"/>
              </a:ext>
            </a:extLst>
          </p:cNvPr>
          <p:cNvPicPr>
            <a:picLocks noChangeAspect="1"/>
          </p:cNvPicPr>
          <p:nvPr/>
        </p:nvPicPr>
        <p:blipFill>
          <a:blip r:embed="rId2"/>
          <a:stretch>
            <a:fillRect/>
          </a:stretch>
        </p:blipFill>
        <p:spPr>
          <a:xfrm>
            <a:off x="6357256" y="342813"/>
            <a:ext cx="5630562" cy="3204939"/>
          </a:xfrm>
          <a:prstGeom prst="rect">
            <a:avLst/>
          </a:prstGeom>
        </p:spPr>
      </p:pic>
    </p:spTree>
    <p:extLst>
      <p:ext uri="{BB962C8B-B14F-4D97-AF65-F5344CB8AC3E}">
        <p14:creationId xmlns:p14="http://schemas.microsoft.com/office/powerpoint/2010/main" val="151528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{4DCA22A1-E248-3E49-9D0A-93651BC6A452}tf10001120</Template>
  <TotalTime>5727</TotalTime>
  <Words>3646</Words>
  <Application>Microsoft Macintosh PowerPoint</Application>
  <PresentationFormat>Widescreen</PresentationFormat>
  <Paragraphs>367</Paragraphs>
  <Slides>81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Athelas</vt:lpstr>
      <vt:lpstr>Calibri</vt:lpstr>
      <vt:lpstr>Gill Sans MT</vt:lpstr>
      <vt:lpstr>Wingdings</vt:lpstr>
      <vt:lpstr>Parcel</vt:lpstr>
      <vt:lpstr>Category 1 CHW training- Outreach and advocacy </vt:lpstr>
      <vt:lpstr>Session 1:  How CHWs advocate</vt:lpstr>
      <vt:lpstr> </vt:lpstr>
      <vt:lpstr>objectives</vt:lpstr>
      <vt:lpstr>Introductions</vt:lpstr>
      <vt:lpstr>How to become a cHW in the state of Texas</vt:lpstr>
      <vt:lpstr>What are cHWs and what do they do?</vt:lpstr>
      <vt:lpstr>Roles of CHWs</vt:lpstr>
      <vt:lpstr> </vt:lpstr>
      <vt:lpstr>Community Partners:  Where to look for CHWs?</vt:lpstr>
      <vt:lpstr>Next Steps to becoming a CHW </vt:lpstr>
      <vt:lpstr>Questions?</vt:lpstr>
      <vt:lpstr>Session #2:  The Importance of CHW Advocacy</vt:lpstr>
      <vt:lpstr>Introductions</vt:lpstr>
      <vt:lpstr>Announcements</vt:lpstr>
      <vt:lpstr>Objectives</vt:lpstr>
      <vt:lpstr>Objective #1:  The Value of CHWs-Definitions</vt:lpstr>
      <vt:lpstr>Below are some Categories CHWs may advocate: Do you have an example of one?</vt:lpstr>
      <vt:lpstr>While you support others, we will support you: WHY?</vt:lpstr>
      <vt:lpstr>Supporting you: Training</vt:lpstr>
      <vt:lpstr>Objective #2:  ZOOM Basics</vt:lpstr>
      <vt:lpstr>Top “no-Nos” on ZOOM</vt:lpstr>
      <vt:lpstr>Case study</vt:lpstr>
      <vt:lpstr>Case Study</vt:lpstr>
      <vt:lpstr>Summary of Today’s points</vt:lpstr>
      <vt:lpstr>Assignments this week</vt:lpstr>
      <vt:lpstr>Questions, Comments, Concerns?</vt:lpstr>
      <vt:lpstr>Session #3 Outreach: Working in  Healthcare</vt:lpstr>
      <vt:lpstr>Questions or Comments</vt:lpstr>
      <vt:lpstr>Announcements</vt:lpstr>
      <vt:lpstr>Objectives</vt:lpstr>
      <vt:lpstr>Objective#1:  Recognize Care gaps   </vt:lpstr>
      <vt:lpstr>Three major barriers to Healthcare Access</vt:lpstr>
      <vt:lpstr>Case study</vt:lpstr>
      <vt:lpstr>PowerPoint Presentation</vt:lpstr>
      <vt:lpstr>Objective#2: define HIPPA and PHI</vt:lpstr>
      <vt:lpstr>HIPAA</vt:lpstr>
      <vt:lpstr>Protected health Information: PHI</vt:lpstr>
      <vt:lpstr>Case study</vt:lpstr>
      <vt:lpstr> </vt:lpstr>
      <vt:lpstr> </vt:lpstr>
      <vt:lpstr>Objective#3:  Identify ways to recruit patients</vt:lpstr>
      <vt:lpstr>Why do CHWs Call  the Patients?</vt:lpstr>
      <vt:lpstr>Case study</vt:lpstr>
      <vt:lpstr>PowerPoint Presentation</vt:lpstr>
      <vt:lpstr>Recruiting recap</vt:lpstr>
      <vt:lpstr>Summary of Today’s points</vt:lpstr>
      <vt:lpstr>Reading Assignment this week</vt:lpstr>
      <vt:lpstr>Questions, Comments, Concerns?</vt:lpstr>
      <vt:lpstr>Session #4: Outreach-Site Set-up</vt:lpstr>
      <vt:lpstr> Write in the chat 1 or 2 things you learned from your reading last week </vt:lpstr>
      <vt:lpstr>Objectives</vt:lpstr>
      <vt:lpstr>Announcements</vt:lpstr>
      <vt:lpstr>Objective #1:    Increase awareness about eligibility </vt:lpstr>
      <vt:lpstr>Eligibility</vt:lpstr>
      <vt:lpstr>How CHWs can help with eligibility</vt:lpstr>
      <vt:lpstr>Objective#2:  Discuss clinic Policies and Procedures</vt:lpstr>
      <vt:lpstr>Reading Assignment this week</vt:lpstr>
      <vt:lpstr>Questions…. Comments</vt:lpstr>
      <vt:lpstr>Session #5: Outreach – Real World Issues</vt:lpstr>
      <vt:lpstr>Write in the chat 1 or 2 things you learned from your reading last week</vt:lpstr>
      <vt:lpstr>Objectives</vt:lpstr>
      <vt:lpstr>Announcements</vt:lpstr>
      <vt:lpstr>Objective#1: identify needs in Maslow’s pyramid</vt:lpstr>
      <vt:lpstr>   Maslow’s  Hierarchy of Needs          Source: Desmet et al, 2020 </vt:lpstr>
      <vt:lpstr>Objective#2:  Decipher emergent vs non-emergent Situations</vt:lpstr>
      <vt:lpstr>Definitions</vt:lpstr>
      <vt:lpstr> </vt:lpstr>
      <vt:lpstr>Case study</vt:lpstr>
      <vt:lpstr>  #1</vt:lpstr>
      <vt:lpstr>  #2</vt:lpstr>
      <vt:lpstr>Objective #3  Recognize Learning Styles</vt:lpstr>
      <vt:lpstr>Stages of change</vt:lpstr>
      <vt:lpstr>What are the Main Learning styles?</vt:lpstr>
      <vt:lpstr>  </vt:lpstr>
      <vt:lpstr>Teaching various learning styles</vt:lpstr>
      <vt:lpstr>What type of Learner are you?</vt:lpstr>
      <vt:lpstr>Case study</vt:lpstr>
      <vt:lpstr> </vt:lpstr>
      <vt:lpstr>Reading Assignment this week</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Cardenas</dc:creator>
  <cp:lastModifiedBy>Elizabeth Cardenas</cp:lastModifiedBy>
  <cp:revision>493</cp:revision>
  <dcterms:created xsi:type="dcterms:W3CDTF">2022-03-21T14:53:34Z</dcterms:created>
  <dcterms:modified xsi:type="dcterms:W3CDTF">2022-12-19T23:03:19Z</dcterms:modified>
</cp:coreProperties>
</file>