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56" r:id="rId2"/>
    <p:sldId id="257" r:id="rId3"/>
    <p:sldId id="261" r:id="rId4"/>
    <p:sldId id="267" r:id="rId5"/>
    <p:sldId id="264" r:id="rId6"/>
    <p:sldId id="266" r:id="rId7"/>
    <p:sldId id="265" r:id="rId8"/>
    <p:sldId id="263" r:id="rId9"/>
    <p:sldId id="262" r:id="rId10"/>
    <p:sldId id="258" r:id="rId11"/>
    <p:sldId id="271" r:id="rId12"/>
    <p:sldId id="269" r:id="rId13"/>
    <p:sldId id="260" r:id="rId14"/>
    <p:sldId id="268" r:id="rId15"/>
  </p:sldIdLst>
  <p:sldSz cx="12192000" cy="6858000"/>
  <p:notesSz cx="6858000" cy="9144000"/>
  <p:defaultTextStyle>
    <a:defPPr rtl="0">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 damos la bienvenida" id="{E75E278A-FF0E-49A4-B170-79828D63BBAD}">
          <p14:sldIdLst>
            <p14:sldId id="256"/>
            <p14:sldId id="257"/>
            <p14:sldId id="261"/>
            <p14:sldId id="267"/>
            <p14:sldId id="264"/>
            <p14:sldId id="266"/>
            <p14:sldId id="265"/>
            <p14:sldId id="263"/>
            <p14:sldId id="262"/>
            <p14:sldId id="258"/>
            <p14:sldId id="271"/>
            <p14:sldId id="269"/>
            <p14:sldId id="260"/>
            <p14:sldId id="268"/>
          </p14:sldIdLst>
        </p14:section>
        <p14:section name="Diseñar, Morph, Anotar, Trabajar en colaboración, Información" id="{B9B51309-D148-4332-87C2-07BE32FBCA3B}">
          <p14:sldIdLst/>
        </p14:section>
        <p14:section name="Más informació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021" autoAdjust="0"/>
  </p:normalViewPr>
  <p:slideViewPr>
    <p:cSldViewPr snapToGrid="0">
      <p:cViewPr varScale="1">
        <p:scale>
          <a:sx n="53" d="100"/>
          <a:sy n="53" d="100"/>
        </p:scale>
        <p:origin x="75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C1042A7-8906-480A-892E-0254C0AA498E}" type="datetime1">
              <a:rPr lang="es-MX" smtClean="0"/>
              <a:t>20/03/2023</a:t>
            </a:fld>
            <a:endParaRPr lang="es-MX"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MX" smtClean="0"/>
              <a:t>‹#›</a:t>
            </a:fld>
            <a:endParaRPr lang="es-MX"/>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EDA07-D9BF-465B-9838-2EF2CAB96C08}" type="datetime1">
              <a:rPr lang="es-MX" smtClean="0"/>
              <a:pPr/>
              <a:t>20/03/2023</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MX"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MX" noProof="0" smtClean="0"/>
              <a:t>‹#›</a:t>
            </a:fld>
            <a:endParaRPr lang="es-MX"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r>
              <a:rPr lang="es-MX" altLang="en-US" noProof="0" dirty="0">
                <a:ea typeface="ＭＳ Ｐゴシック" panose="020B0600070205080204" pitchFamily="34" charset="-128"/>
              </a:rPr>
              <a:t>Bienvenidos y Gracias por una vez mas unirse a nuestra clase de prevención y control de diabetes!  Esta clase será en dos partes para poder explicar en detalle de toda la información que queremos compartirle.  </a:t>
            </a:r>
          </a:p>
          <a:p>
            <a:endParaRPr lang="es-MX" altLang="en-US" noProof="0" dirty="0">
              <a:ea typeface="ＭＳ Ｐゴシック" panose="020B0600070205080204" pitchFamily="34" charset="-128"/>
            </a:endParaRPr>
          </a:p>
          <a:p>
            <a:pPr rtl="0"/>
            <a:endParaRPr lang="es-MX"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MX" smtClean="0"/>
              <a:t>1</a:t>
            </a:fld>
            <a:endParaRPr lang="es-MX"/>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MX" altLang="en-US" noProof="0" dirty="0">
                <a:ea typeface="ＭＳ Ｐゴシック" panose="020B0600070205080204" pitchFamily="34" charset="-128"/>
              </a:rPr>
              <a:t>Cuando sus riñones no funcionan, no puede orinar y desechar los químicos que dañan su cuerpo.  Una maquina de diálisis puede ayudar con este trabajo que sus riñones ya no puede hacer.  Este proceso es normalmente de 3 horas , tres veces a la semana.  Es muy difícil llegar a este punto por que muchas veces ya no existe remedio u opción.  Pero debemos prevenir llegar a este punto porque llega un momento en que aun con la ayuda de la maquina, no es suficiente.   Es por eso que su doctor le trata de ayudar a llegar a las metas de salud necesarias para evitar esta complicación.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MX" noProof="0"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MX" noProof="0" dirty="0"/>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10</a:t>
            </a:fld>
            <a:endParaRPr lang="es-MX" noProof="0"/>
          </a:p>
        </p:txBody>
      </p:sp>
    </p:spTree>
    <p:extLst>
      <p:ext uri="{BB962C8B-B14F-4D97-AF65-F5344CB8AC3E}">
        <p14:creationId xmlns:p14="http://schemas.microsoft.com/office/powerpoint/2010/main" val="292070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ltLang="en-US" noProof="0" dirty="0">
                <a:ea typeface="ＭＳ Ｐゴシック" panose="020B0600070205080204" pitchFamily="34" charset="-128"/>
              </a:rPr>
              <a:t>Todo nuestro cuerpo se mantiene en buen funcionamiento por razón de nuestras arterias.  Todo nuestro cuerpo tiene arterias – desde nuestros dedos de los pies hasta nuestro cerebro , desde nuestros órganos sexuales hasta nuestros ojos – algunas arterias son mas grandes y unas muy pequeñísimas.  Todas se dañan por malos hábitos y todas pueden mantenerse sanas con buenos hábitos.</a:t>
            </a:r>
          </a:p>
          <a:p>
            <a:endParaRPr lang="es-MX" noProof="0" dirty="0"/>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11</a:t>
            </a:fld>
            <a:endParaRPr lang="es-MX" noProof="0"/>
          </a:p>
        </p:txBody>
      </p:sp>
    </p:spTree>
    <p:extLst>
      <p:ext uri="{BB962C8B-B14F-4D97-AF65-F5344CB8AC3E}">
        <p14:creationId xmlns:p14="http://schemas.microsoft.com/office/powerpoint/2010/main" val="2518845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Prevenir estas enfermedades y complicaciones es posible!  </a:t>
            </a:r>
          </a:p>
          <a:p>
            <a:r>
              <a:rPr lang="es-MX" noProof="0" dirty="0"/>
              <a:t>Hemos llegado al fin de la primera parte sobre prevención….el próximo mes estaremos hablando mas sobre otro tipo de complicaciones y como prevenirlas….pero en resumen – lo mas importante como lo comentamos anteriormente, es </a:t>
            </a:r>
          </a:p>
          <a:p>
            <a:r>
              <a:rPr lang="es-MX" noProof="0" dirty="0"/>
              <a:t>MOVERNOS</a:t>
            </a:r>
          </a:p>
          <a:p>
            <a:r>
              <a:rPr lang="es-MX" noProof="0" dirty="0"/>
              <a:t>COMER MENOS Y MAS SALUDABLE</a:t>
            </a:r>
          </a:p>
          <a:p>
            <a:r>
              <a:rPr lang="es-MX" noProof="0" dirty="0"/>
              <a:t>TOMAR LOS MEDICAMENTOS Y </a:t>
            </a:r>
          </a:p>
          <a:p>
            <a:r>
              <a:rPr lang="es-MX" noProof="0" dirty="0"/>
              <a:t>VACUNARNOS</a:t>
            </a:r>
          </a:p>
          <a:p>
            <a:endParaRPr lang="es-MX" noProof="0" dirty="0"/>
          </a:p>
          <a:p>
            <a:r>
              <a:rPr lang="es-MX" noProof="0" dirty="0"/>
              <a:t>¡Estaremos entrando mas en detalle de estos elementos de prevención el próximo mes!  Por mientras…..</a:t>
            </a:r>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12</a:t>
            </a:fld>
            <a:endParaRPr lang="es-MX" noProof="0"/>
          </a:p>
        </p:txBody>
      </p:sp>
    </p:spTree>
    <p:extLst>
      <p:ext uri="{BB962C8B-B14F-4D97-AF65-F5344CB8AC3E}">
        <p14:creationId xmlns:p14="http://schemas.microsoft.com/office/powerpoint/2010/main" val="88091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ltLang="en-US" noProof="0" dirty="0">
                <a:ea typeface="ＭＳ Ｐゴシック" panose="020B0600070205080204" pitchFamily="34" charset="-128"/>
              </a:rPr>
              <a:t>Siga enfocado en SUS metas!!!......Usted puede lograrlo….Todos estos datos pueden asustarle y desanimarle…..pero no se deje vencer por estas enfermedades – usted haga todo lo que esté de su parte.  Su cuerpo responderá favorablemente!</a:t>
            </a:r>
          </a:p>
          <a:p>
            <a:r>
              <a:rPr lang="es-MX" altLang="en-US" noProof="0" dirty="0">
                <a:ea typeface="ＭＳ Ｐゴシック" panose="020B0600070205080204" pitchFamily="34" charset="-128"/>
              </a:rPr>
              <a:t>¡Gracias por acompañarnos en esta clase!</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¡Nos vemos pronto!</a:t>
            </a:r>
          </a:p>
          <a:p>
            <a:pPr eaLnBrk="1" hangingPunct="1">
              <a:spcBef>
                <a:spcPct val="0"/>
              </a:spcBef>
            </a:pPr>
            <a:endParaRPr lang="es-MX" altLang="en-US" noProof="0" dirty="0">
              <a:ea typeface="ＭＳ Ｐゴシック" panose="020B0600070205080204" pitchFamily="34" charset="-128"/>
            </a:endParaRPr>
          </a:p>
          <a:p>
            <a:pPr eaLnBrk="1" hangingPunct="1">
              <a:spcBef>
                <a:spcPct val="0"/>
              </a:spcBef>
            </a:pPr>
            <a:endParaRPr lang="es-MX" altLang="en-US" noProof="0" dirty="0">
              <a:ea typeface="ＭＳ Ｐゴシック" panose="020B0600070205080204" pitchFamily="34" charset="-128"/>
            </a:endParaRPr>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13</a:t>
            </a:fld>
            <a:endParaRPr lang="es-MX" noProof="0"/>
          </a:p>
        </p:txBody>
      </p:sp>
    </p:spTree>
    <p:extLst>
      <p:ext uri="{BB962C8B-B14F-4D97-AF65-F5344CB8AC3E}">
        <p14:creationId xmlns:p14="http://schemas.microsoft.com/office/powerpoint/2010/main" val="1660018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14</a:t>
            </a:fld>
            <a:endParaRPr lang="es-MX" noProof="0"/>
          </a:p>
        </p:txBody>
      </p:sp>
    </p:spTree>
    <p:extLst>
      <p:ext uri="{BB962C8B-B14F-4D97-AF65-F5344CB8AC3E}">
        <p14:creationId xmlns:p14="http://schemas.microsoft.com/office/powerpoint/2010/main" val="47779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ltLang="en-US" noProof="0" dirty="0">
                <a:ea typeface="ＭＳ Ｐゴシック" panose="020B0600070205080204" pitchFamily="34" charset="-128"/>
              </a:rPr>
              <a:t>No se preocupe si no ha logrado mantener todas sus metas.  Le queremos animar a continuar con sus disciplinas que ha aprendido hasta ahora, pero no queremos que se desanime.  El proceso de cambiar a veces sufre de momentos largos de disciplina, seguidos por desanimo.  Si esta pasando por un momento de desanimo, háganoslo saber, queremos ayudarle a retomar sus metas.  En el proceso de cambios necesitamos mucho de poder platicar con alguien que haya pasado por lo mismo, por el desanimo, que nos ayude a reenfocar. </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Es importante que siga con sus medicamentos, sus Buenos hábitos de comida y que siga hablando con su promotor de salud.  No se de por vencido – todos necesitamos seguir mejorando – siempre hay mas maneras de crecer, cambiar y mejorar.  Necesitamos hacer cambios de por vida – no solo por una temporada.  Retome el control de su salud.</a:t>
            </a:r>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2</a:t>
            </a:fld>
            <a:endParaRPr lang="es-MX" noProof="0"/>
          </a:p>
        </p:txBody>
      </p:sp>
    </p:spTree>
    <p:extLst>
      <p:ext uri="{BB962C8B-B14F-4D97-AF65-F5344CB8AC3E}">
        <p14:creationId xmlns:p14="http://schemas.microsoft.com/office/powerpoint/2010/main" val="408117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ltLang="en-US" noProof="0" dirty="0">
                <a:ea typeface="ＭＳ Ｐゴシック" panose="020B0600070205080204" pitchFamily="34" charset="-128"/>
              </a:rPr>
              <a:t>El seguir haciendo cambios es necesario por que si usted no controla su salud, sus complicaciones lo terminan controlando a usted.</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Hay mucho hábitos que podemos cambiar para prevenir enfermedades – algunas de estos cambios de hábitos inclusive ayudan a prevenir mas de una complicación o enfermedad.  En esa clase le ensenaremos cuales enfermedades podría usted prevenir al hacer los cambios de hábitos que hemos estado ensenándole en estos últimos meses.  Este mes hablaremos de:</a:t>
            </a:r>
          </a:p>
          <a:p>
            <a:r>
              <a:rPr lang="es-MX" altLang="en-US" noProof="0" dirty="0">
                <a:ea typeface="ＭＳ Ｐゴシック" panose="020B0600070205080204" pitchFamily="34" charset="-128"/>
              </a:rPr>
              <a:t>Diabetes</a:t>
            </a:r>
          </a:p>
          <a:p>
            <a:r>
              <a:rPr lang="es-MX" altLang="en-US" noProof="0" dirty="0">
                <a:ea typeface="ＭＳ Ｐゴシック" panose="020B0600070205080204" pitchFamily="34" charset="-128"/>
              </a:rPr>
              <a:t>Presión Arterial Alta - Colesterol</a:t>
            </a:r>
          </a:p>
          <a:p>
            <a:r>
              <a:rPr lang="es-MX" altLang="en-US" noProof="0" dirty="0">
                <a:ea typeface="ＭＳ Ｐゴシック" panose="020B0600070205080204" pitchFamily="34" charset="-128"/>
              </a:rPr>
              <a:t>Ataque de Corazón</a:t>
            </a:r>
          </a:p>
          <a:p>
            <a:r>
              <a:rPr lang="es-MX" altLang="en-US" noProof="0" dirty="0">
                <a:ea typeface="ＭＳ Ｐゴシック" panose="020B0600070205080204" pitchFamily="34" charset="-128"/>
              </a:rPr>
              <a:t>Embolia</a:t>
            </a:r>
          </a:p>
          <a:p>
            <a:r>
              <a:rPr lang="es-MX" altLang="en-US" noProof="0" dirty="0">
                <a:ea typeface="ＭＳ Ｐゴシック" panose="020B0600070205080204" pitchFamily="34" charset="-128"/>
              </a:rPr>
              <a:t>Problemas en los riñones</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El próximo mes hablaremos de: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MX" altLang="en-US" noProof="0" dirty="0">
                <a:ea typeface="ＭＳ Ｐゴシック" panose="020B0600070205080204" pitchFamily="34" charset="-128"/>
              </a:rPr>
              <a:t>Problemas de arterias o circulación</a:t>
            </a:r>
          </a:p>
          <a:p>
            <a:r>
              <a:rPr lang="es-MX" altLang="en-US" noProof="0" dirty="0">
                <a:ea typeface="ＭＳ Ｐゴシック" panose="020B0600070205080204" pitchFamily="34" charset="-128"/>
              </a:rPr>
              <a:t>Problemas con la vista</a:t>
            </a:r>
          </a:p>
          <a:p>
            <a:r>
              <a:rPr lang="es-MX" altLang="en-US" noProof="0" dirty="0">
                <a:ea typeface="ＭＳ Ｐゴシック" panose="020B0600070205080204" pitchFamily="34" charset="-128"/>
              </a:rPr>
              <a:t>Perdida de sensación en las extremidades y amputaciones</a:t>
            </a:r>
          </a:p>
          <a:p>
            <a:r>
              <a:rPr lang="es-MX" altLang="en-US" noProof="0" dirty="0">
                <a:ea typeface="ＭＳ Ｐゴシック" panose="020B0600070205080204" pitchFamily="34" charset="-128"/>
              </a:rPr>
              <a:t>Complicaciones respiratorias – gripe, neumonía, y mas recientemente el impacto severo del COVID 19</a:t>
            </a:r>
          </a:p>
          <a:p>
            <a:r>
              <a:rPr lang="es-MX" altLang="en-US" noProof="0" dirty="0">
                <a:ea typeface="ＭＳ Ｐゴシック" panose="020B0600070205080204" pitchFamily="34" charset="-128"/>
              </a:rPr>
              <a:t>Depresión Y Disfunción sexual</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Estas complicaciones o enfermedades son comunes en personas que están en riesgo de diabetes o que están en sobrepeso. Pero estaremos con cada una de estas complicaciones ofreciéndoles la alternativa de lo que podemos hacer al respecto. </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Hasta ahorita hemos tratado de ayudarle a prevenir la diabetes ensenándole los niveles que azúcar que son normales para usted,  el peso o Índice de Masa Corporal que es ideal para usted, o el nivel de presión arterial en el que su cuerpo funciona mas sanamente.  Por que la diabetes?? Porque estamos en una clase de prevención y control de diabetes….</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Pero como se desarrollan estas enfermedades???  Y cuales son las maneras de prevenirlas??</a:t>
            </a:r>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3</a:t>
            </a:fld>
            <a:endParaRPr lang="es-MX" noProof="0"/>
          </a:p>
        </p:txBody>
      </p:sp>
    </p:spTree>
    <p:extLst>
      <p:ext uri="{BB962C8B-B14F-4D97-AF65-F5344CB8AC3E}">
        <p14:creationId xmlns:p14="http://schemas.microsoft.com/office/powerpoint/2010/main" val="427131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a:cs typeface="Calibri"/>
              </a:rPr>
              <a:t>¿¿Recuerda que en le primer mes hablamos de lo que es la diabetes ???  Repasemos rápidamente:</a:t>
            </a:r>
          </a:p>
          <a:p>
            <a:endParaRPr lang="es-MX" noProof="0" dirty="0">
              <a:ea typeface="ＭＳ Ｐゴシック"/>
              <a:cs typeface="Calibri"/>
            </a:endParaRPr>
          </a:p>
          <a:p>
            <a:r>
              <a:rPr lang="es-MX" noProof="0" dirty="0">
                <a:ea typeface="ＭＳ Ｐゴシック"/>
                <a:cs typeface="Calibri"/>
              </a:rPr>
              <a:t>La diabetes causa una acumulación de azúcar en la sangre – para recordar como funciona esta enfermedad – puede ver el video del primer mes titulado controlando la diabetes – si ya no tiene ese enlace, hable con su promotor de salud y con gusto se lo enviaran.</a:t>
            </a:r>
          </a:p>
          <a:p>
            <a:endParaRPr lang="es-MX" noProof="0" dirty="0">
              <a:ea typeface="ＭＳ Ｐゴシック"/>
              <a:cs typeface="Calibri"/>
            </a:endParaRPr>
          </a:p>
          <a:p>
            <a:r>
              <a:rPr lang="es-MX" noProof="0" dirty="0">
                <a:ea typeface="ＭＳ Ｐゴシック"/>
                <a:cs typeface="Calibri"/>
              </a:rPr>
              <a:t>Entonces, por esa acumulación de azúcar en la sangre, sus arterias se contaminas, están en desventaja y hay mas posibilidades de complicaciones.</a:t>
            </a:r>
          </a:p>
          <a:p>
            <a:endParaRPr lang="es-MX" noProof="0" dirty="0">
              <a:ea typeface="ＭＳ Ｐゴシック"/>
              <a:cs typeface="Calibri"/>
            </a:endParaRPr>
          </a:p>
          <a:p>
            <a:r>
              <a:rPr lang="es-MX" noProof="0" dirty="0">
                <a:ea typeface="ＭＳ Ｐゴシック"/>
                <a:cs typeface="Calibri"/>
              </a:rPr>
              <a:t>La solución para esta desventaja es comer porciones mas pequeñas, estar en un peso mas ideal, y el tomar los medicamentos que su doctor le ha recetado, para poder reducir ese exceso de azúcar en su sangre.  El examen preventivo para mantener alejada o controlada esta enfermedad es el del a1c que se hace cada 3 a 6 meses para poder mantener una idea de como nuestra comida diaria esta impactando nuestra salud.  Es muy importante revisarse regularmente.  Podemos evitar que nuestro cuerpo se dañe, si tenemos este numero monitoreado.  En los meses pasados hemos hablado que en nivel debemos estar.  Repase esos números con su promotor de salud para poder tomar control de su a1c.</a:t>
            </a:r>
            <a:endParaRPr lang="es-MX" noProof="0" dirty="0">
              <a:cs typeface="Calibri"/>
            </a:endParaRPr>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4</a:t>
            </a:fld>
            <a:endParaRPr lang="es-MX" noProof="0"/>
          </a:p>
        </p:txBody>
      </p:sp>
    </p:spTree>
    <p:extLst>
      <p:ext uri="{BB962C8B-B14F-4D97-AF65-F5344CB8AC3E}">
        <p14:creationId xmlns:p14="http://schemas.microsoft.com/office/powerpoint/2010/main" val="225138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ltLang="en-US" noProof="0" dirty="0">
                <a:ea typeface="ＭＳ Ｐゴシック" panose="020B0600070205080204" pitchFamily="34" charset="-128"/>
              </a:rPr>
              <a:t>Otra contaminación en las arterias es la acumulación de colesterol.  </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Es por esto que su doctor monitorea su colesterol anualmente con exámenes de sangre.  Hay dos tipos de colesterol – es muy importante mantener un buen balance de los dos tipos de colesterol.</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El colesterol es una sustancia grasosa que se deposita en las venas y arterias y esta acumulación comienza a prevenir el paso de la sangre.  Estas acumulaciones hacen el mismo efecto que cuando usted usa una manguera para el jardín.  Si usted presiona o aprieta esa manguera, la presión del agua va a ser mas ….  De la misma manera al no fluir libremente – las arterias comienzan a sufrir de obstrucciones y la presión con la que su sangre fluye aumenta.  En estos casos la prevención viene de comer menos alimentos grasosos, reducir su peso a uno ideal, y también en la manera de una pastilla de aspirina de mínima potencia – esta aspirina (llamada aspirina bebe) le ayuda a que su sangre pueda fluir con mas facilidad a pesar de esos obstáculos de colesterol.  Eso ayuda a que su presión este en un nivel normal – si gusta recordar los niveles normales de presión sanguínea – puede encontrarlo en el video del mes pasado que habla de complicaciones.  </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Pregunte a su promotor si no puede encontrar el enlace a este video y ellos con gusto le enviaran el enlace.  La prevención de el colesterol alto va conectada directamente de su alimentación.  Es importante hacerse este examen anual, pero también hacer un monitoreo de su presión para notar si hay cambios que tengan que ser reportados al doctor.</a:t>
            </a:r>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5</a:t>
            </a:fld>
            <a:endParaRPr lang="es-MX" noProof="0"/>
          </a:p>
        </p:txBody>
      </p:sp>
    </p:spTree>
    <p:extLst>
      <p:ext uri="{BB962C8B-B14F-4D97-AF65-F5344CB8AC3E}">
        <p14:creationId xmlns:p14="http://schemas.microsoft.com/office/powerpoint/2010/main" val="241811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ltLang="en-US" noProof="0" dirty="0">
                <a:ea typeface="ＭＳ Ｐゴシック" panose="020B0600070205080204" pitchFamily="34" charset="-128"/>
              </a:rPr>
              <a:t>Ataques cardiacos</a:t>
            </a:r>
          </a:p>
          <a:p>
            <a:endParaRPr lang="es-MX" altLang="en-US" noProof="0"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MX" altLang="en-US" noProof="0" dirty="0">
                <a:ea typeface="ＭＳ Ｐゴシック" panose="020B0600070205080204" pitchFamily="34" charset="-128"/>
              </a:rPr>
              <a:t>La presión alta y la azúcar alta a través del tiempo da</a:t>
            </a:r>
            <a:r>
              <a:rPr lang="es-MX" sz="1200" noProof="0" dirty="0"/>
              <a:t>ñ</a:t>
            </a:r>
            <a:r>
              <a:rPr lang="es-MX" altLang="en-US" noProof="0" dirty="0">
                <a:ea typeface="ＭＳ Ｐゴシック" panose="020B0600070205080204" pitchFamily="34" charset="-128"/>
              </a:rPr>
              <a:t>an sus arterias.  Ya que las arterias corren por todo su cuerpo, estos da</a:t>
            </a:r>
            <a:r>
              <a:rPr lang="es-MX" sz="1200" noProof="0" dirty="0"/>
              <a:t>ñ</a:t>
            </a:r>
            <a:r>
              <a:rPr lang="es-MX" sz="1200" kern="1200" noProof="0" dirty="0">
                <a:solidFill>
                  <a:schemeClr val="tx1"/>
                </a:solidFill>
                <a:latin typeface="+mn-lt"/>
                <a:ea typeface="ＭＳ Ｐゴシック" pitchFamily="-65" charset="-128"/>
              </a:rPr>
              <a:t>os pueden demostrarse en cualquier parte de su cuerpo.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MX" sz="1200" kern="1200" noProof="0" dirty="0">
              <a:solidFill>
                <a:schemeClr val="tx1"/>
              </a:solidFill>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MX" sz="1200" kern="1200" noProof="0" dirty="0">
                <a:solidFill>
                  <a:schemeClr val="tx1"/>
                </a:solidFill>
                <a:latin typeface="+mn-lt"/>
                <a:ea typeface="ＭＳ Ｐゴシック" pitchFamily="-65" charset="-128"/>
              </a:rPr>
              <a:t>La Asociación Americana del Corazón nos avisa que en el caso de los ataques cardiacos, estas contaminaciones por colesterol y azúcar producen un bloqueo o placa en las arterias…. Como toda la sangre viaja hacia el corazón y desde el corazón hasta todos su órganos vitales, cuando esa placa se desprende y llega al corazón produce en el corazón un paro porque el corazón no soporta esa placa.  Entonces la placa de colesterol y el azúcar combinan en un doble riesgo para que el corazón sufra de esta manera.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MX" altLang="en-US" sz="1200" kern="1200" noProof="0" dirty="0">
              <a:solidFill>
                <a:schemeClr val="tx1"/>
              </a:solidFill>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MX" altLang="en-US" sz="1200" kern="1200" noProof="0" dirty="0">
                <a:solidFill>
                  <a:schemeClr val="tx1"/>
                </a:solidFill>
                <a:latin typeface="+mn-lt"/>
                <a:ea typeface="ＭＳ Ｐゴシック" pitchFamily="-65" charset="-128"/>
              </a:rPr>
              <a:t>Podemos prevenir estos ataques o el porcentaje de riesgo que tenemos de sufrir un ataque cardiaco, controlando nuestra nutrición y nuestro ejercicio…..para que esta contaminación de el azúcar, placa de colesterol y otros contaminantes como el tabaco no aumenten nuestras posibilidades de sufrir esta complicación.</a:t>
            </a:r>
            <a:endParaRPr lang="es-MX" altLang="en-US" noProof="0" dirty="0">
              <a:ea typeface="ＭＳ Ｐゴシック" panose="020B0600070205080204" pitchFamily="34" charset="-128"/>
            </a:endParaRPr>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6</a:t>
            </a:fld>
            <a:endParaRPr lang="es-MX" noProof="0"/>
          </a:p>
        </p:txBody>
      </p:sp>
    </p:spTree>
    <p:extLst>
      <p:ext uri="{BB962C8B-B14F-4D97-AF65-F5344CB8AC3E}">
        <p14:creationId xmlns:p14="http://schemas.microsoft.com/office/powerpoint/2010/main" val="297215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MX" sz="1200" kern="1200" dirty="0">
                <a:solidFill>
                  <a:schemeClr val="tx1"/>
                </a:solidFill>
                <a:latin typeface="+mn-lt"/>
                <a:ea typeface="ＭＳ Ｐゴシック" pitchFamily="-65" charset="-128"/>
                <a:cs typeface="ＭＳ Ｐゴシック" pitchFamily="-65" charset="-128"/>
              </a:rPr>
              <a:t>Otra de las complicaciones que tenemos al contaminar nuestra sangre, Según la Asociación Americana de Ataques o Derrames Cerebrales es el de sufrir un derrame cerebral o una embolia.  La asociación, nos explica que un derrame cerebral puede ser causado cuando un coagulo de sangre viaja a través de las arterias hasta el cerebro y bloquea el flujo de sangre en las arteria que nutren el cerebro o cuando ocurre una ruptura de las arterias provocando  sangrado en el cerebro.  La sangre contaminada con azúcar, placas de colesterol, tabaco y los otros contaminantes que hemos visto hasta ahorita, aumentan la posibilidad de estos coágulos.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MX" sz="1200" kern="1200" dirty="0">
              <a:solidFill>
                <a:schemeClr val="tx1"/>
              </a:solidFill>
              <a:latin typeface="+mn-lt"/>
              <a:ea typeface="ＭＳ Ｐゴシック" pitchFamily="-65" charset="-128"/>
              <a:cs typeface="ＭＳ Ｐゴシック" pitchFamily="-65" charset="-128"/>
            </a:endParaRPr>
          </a:p>
          <a:p>
            <a:endParaRPr lang="es-MX" dirty="0"/>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7</a:t>
            </a:fld>
            <a:endParaRPr lang="es-MX" noProof="0"/>
          </a:p>
        </p:txBody>
      </p:sp>
    </p:spTree>
    <p:extLst>
      <p:ext uri="{BB962C8B-B14F-4D97-AF65-F5344CB8AC3E}">
        <p14:creationId xmlns:p14="http://schemas.microsoft.com/office/powerpoint/2010/main" val="2987735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MX" sz="1200" kern="1200" dirty="0">
                <a:solidFill>
                  <a:schemeClr val="tx1"/>
                </a:solidFill>
                <a:latin typeface="+mn-lt"/>
                <a:ea typeface="ＭＳ Ｐゴシック" pitchFamily="-65" charset="-128"/>
                <a:cs typeface="ＭＳ Ｐゴシック" pitchFamily="-65" charset="-128"/>
              </a:rPr>
              <a:t>Estos coágulos de sangre se forman por las contaminaciones que provocamos en nuestra sangre – como exceso de azúcar, exceso de placa de colesterol, u otras contaminaciones como la contaminación por el tabaco.</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MX" sz="1200" kern="1200" dirty="0">
              <a:solidFill>
                <a:schemeClr val="tx1"/>
              </a:solidFill>
              <a:latin typeface="+mn-lt"/>
              <a:ea typeface="ＭＳ Ｐゴシック" pitchFamily="-65" charset="-128"/>
              <a:cs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MX" sz="1200" kern="1200" dirty="0">
                <a:solidFill>
                  <a:schemeClr val="tx1"/>
                </a:solidFill>
                <a:latin typeface="+mn-lt"/>
                <a:ea typeface="ＭＳ Ｐゴシック" pitchFamily="-65" charset="-128"/>
                <a:cs typeface="ＭＳ Ｐゴシック" pitchFamily="-65" charset="-128"/>
              </a:rPr>
              <a:t>Como podemos prevenir estos coágulos?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MX" sz="1200" kern="1200" dirty="0">
              <a:solidFill>
                <a:schemeClr val="tx1"/>
              </a:solidFill>
              <a:latin typeface="+mn-lt"/>
              <a:ea typeface="ＭＳ Ｐゴシック" pitchFamily="-65" charset="-128"/>
              <a:cs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MX" sz="1200" kern="1200" dirty="0">
                <a:solidFill>
                  <a:schemeClr val="tx1"/>
                </a:solidFill>
                <a:latin typeface="+mn-lt"/>
                <a:ea typeface="ＭＳ Ｐゴシック" pitchFamily="-65" charset="-128"/>
                <a:cs typeface="ＭＳ Ｐゴシック" pitchFamily="-65" charset="-128"/>
              </a:rPr>
              <a:t>¿Creo que está notando que la prevención es casi la misma para cada una de estas complicaciones verdad?  Nutriéndonos mas saludablemente y en mejores porciones, manteniendo un peso mas cercano al ideal, no contaminando nuestra sangre con excesos de grasas, azúcar y tabaco, y moviéndonos mas!</a:t>
            </a:r>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8</a:t>
            </a:fld>
            <a:endParaRPr lang="es-MX" noProof="0"/>
          </a:p>
        </p:txBody>
      </p:sp>
    </p:spTree>
    <p:extLst>
      <p:ext uri="{BB962C8B-B14F-4D97-AF65-F5344CB8AC3E}">
        <p14:creationId xmlns:p14="http://schemas.microsoft.com/office/powerpoint/2010/main" val="172914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MX" altLang="en-US" noProof="0" dirty="0">
                <a:ea typeface="ＭＳ Ｐゴシック" panose="020B0600070205080204" pitchFamily="34" charset="-128"/>
              </a:rPr>
              <a:t>Uno de los exámenes preventivos que su doctor ordena también regularmente es el de orina.  ¿Sabe porque?  Por que nuestros riñones y la orina que expulsan nos pueden dar una excelente idea de nuestra salud.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MX" altLang="en-US" noProof="0"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MX" altLang="en-US" noProof="0" dirty="0">
                <a:ea typeface="ＭＳ Ｐゴシック" panose="020B0600070205080204" pitchFamily="34" charset="-128"/>
              </a:rPr>
              <a:t>Es a través de este examen que su doctor puede detectar si sus riñones tienen proteína.  Si usted tiene proteína en sus riñones es porque están haciendo mucho mas esfuerzo para trabajar de lo que deberían.  Esto no es bueno para usted, por que poco a poco sus riñones se van desgastando y dejan de funcionar.  Entonces hay que pasar a depender de maquinas que nos ayuden a hacer el trabajo de los riñones.</a:t>
            </a:r>
          </a:p>
          <a:p>
            <a:endParaRPr lang="es-MX" dirty="0"/>
          </a:p>
        </p:txBody>
      </p:sp>
      <p:sp>
        <p:nvSpPr>
          <p:cNvPr id="4" name="Slide Number Placeholder 3"/>
          <p:cNvSpPr>
            <a:spLocks noGrp="1"/>
          </p:cNvSpPr>
          <p:nvPr>
            <p:ph type="sldNum" sz="quarter" idx="5"/>
          </p:nvPr>
        </p:nvSpPr>
        <p:spPr/>
        <p:txBody>
          <a:bodyPr/>
          <a:lstStyle/>
          <a:p>
            <a:pPr rtl="0"/>
            <a:fld id="{DF61EA0F-A667-4B49-8422-0062BC55E249}" type="slidenum">
              <a:rPr lang="es-MX" noProof="0" smtClean="0"/>
              <a:t>9</a:t>
            </a:fld>
            <a:endParaRPr lang="es-MX" noProof="0"/>
          </a:p>
        </p:txBody>
      </p:sp>
    </p:spTree>
    <p:extLst>
      <p:ext uri="{BB962C8B-B14F-4D97-AF65-F5344CB8AC3E}">
        <p14:creationId xmlns:p14="http://schemas.microsoft.com/office/powerpoint/2010/main" val="164704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800" noProof="0"/>
          </a:p>
        </p:txBody>
      </p:sp>
      <p:sp>
        <p:nvSpPr>
          <p:cNvPr id="2" name="Título 1"/>
          <p:cNvSpPr>
            <a:spLocks noGrp="1"/>
          </p:cNvSpPr>
          <p:nvPr>
            <p:ph type="title"/>
          </p:nvPr>
        </p:nvSpPr>
        <p:spPr/>
        <p:txBody>
          <a:bodyPr rtlCol="0"/>
          <a:lstStyle/>
          <a:p>
            <a:pPr rtl="0"/>
            <a:r>
              <a:rPr lang="en-US" noProof="0"/>
              <a:t>Click to edit Master title style</a:t>
            </a:r>
            <a:endParaRPr lang="es-MX" noProof="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MX"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n-US" noProof="0"/>
              <a:t>Click to edit Master title style</a:t>
            </a:r>
            <a:endParaRPr lang="es-MX" noProof="0"/>
          </a:p>
        </p:txBody>
      </p:sp>
      <p:sp>
        <p:nvSpPr>
          <p:cNvPr id="3" name="Marcador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n-US" noProof="0"/>
              <a:t>Click to edit Master text styles</a:t>
            </a:r>
          </a:p>
          <a:p>
            <a:pPr marL="0" lvl="1" indent="0" rtl="0">
              <a:lnSpc>
                <a:spcPct val="150000"/>
              </a:lnSpc>
              <a:spcBef>
                <a:spcPts val="1000"/>
              </a:spcBef>
              <a:spcAft>
                <a:spcPts val="1200"/>
              </a:spcAft>
              <a:buNone/>
            </a:pPr>
            <a:r>
              <a:rPr lang="en-US" noProof="0"/>
              <a:t>Second level</a:t>
            </a:r>
          </a:p>
          <a:p>
            <a:pPr marL="0" lvl="2" indent="0" rtl="0">
              <a:lnSpc>
                <a:spcPct val="150000"/>
              </a:lnSpc>
              <a:spcBef>
                <a:spcPts val="1000"/>
              </a:spcBef>
              <a:spcAft>
                <a:spcPts val="1200"/>
              </a:spcAft>
              <a:buNone/>
            </a:pPr>
            <a:r>
              <a:rPr lang="en-US" noProof="0"/>
              <a:t>Third level</a:t>
            </a:r>
          </a:p>
          <a:p>
            <a:pPr marL="0" lvl="3" indent="0" rtl="0">
              <a:lnSpc>
                <a:spcPct val="150000"/>
              </a:lnSpc>
              <a:spcBef>
                <a:spcPts val="1000"/>
              </a:spcBef>
              <a:spcAft>
                <a:spcPts val="1200"/>
              </a:spcAft>
              <a:buNone/>
            </a:pPr>
            <a:r>
              <a:rPr lang="en-US" noProof="0"/>
              <a:t>Fourth level</a:t>
            </a:r>
          </a:p>
          <a:p>
            <a:pPr marL="0" lvl="4" indent="0" rtl="0">
              <a:lnSpc>
                <a:spcPct val="150000"/>
              </a:lnSpc>
              <a:spcBef>
                <a:spcPts val="1000"/>
              </a:spcBef>
              <a:spcAft>
                <a:spcPts val="1200"/>
              </a:spcAft>
              <a:buNone/>
            </a:pPr>
            <a:r>
              <a:rPr lang="en-US" noProof="0"/>
              <a:t>Fifth level</a:t>
            </a:r>
            <a:endParaRPr lang="es-MX" noProof="0"/>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5E33CEAD-2D95-40B5-9D65-60EF57BDB189}" type="datetime1">
              <a:rPr lang="es-MX" noProof="0" smtClean="0"/>
              <a:t>20/03/2023</a:t>
            </a:fld>
            <a:endParaRPr lang="es-MX"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MX" noProof="0"/>
          </a:p>
        </p:txBody>
      </p:sp>
      <p:sp>
        <p:nvSpPr>
          <p:cNvPr id="8" name="Marcador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MX" noProof="0" smtClean="0"/>
              <a:pPr rtl="0"/>
              <a:t>‹#›</a:t>
            </a:fld>
            <a:endParaRPr lang="es-MX"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n-US" noProof="0"/>
              <a:t>Click to edit Master title style</a:t>
            </a:r>
            <a:endParaRPr lang="es-MX" noProof="0"/>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n-US" noProof="0"/>
              <a:t>Click to edit Master text styles</a:t>
            </a:r>
          </a:p>
          <a:p>
            <a:pPr marL="0" lvl="1" indent="0" rtl="0">
              <a:lnSpc>
                <a:spcPct val="150000"/>
              </a:lnSpc>
              <a:spcBef>
                <a:spcPts val="1000"/>
              </a:spcBef>
              <a:spcAft>
                <a:spcPts val="1200"/>
              </a:spcAft>
              <a:buNone/>
            </a:pPr>
            <a:r>
              <a:rPr lang="en-US" noProof="0"/>
              <a:t>Second level</a:t>
            </a:r>
          </a:p>
          <a:p>
            <a:pPr marL="0" lvl="2" indent="0" rtl="0">
              <a:lnSpc>
                <a:spcPct val="150000"/>
              </a:lnSpc>
              <a:spcBef>
                <a:spcPts val="1000"/>
              </a:spcBef>
              <a:spcAft>
                <a:spcPts val="1200"/>
              </a:spcAft>
              <a:buNone/>
            </a:pPr>
            <a:r>
              <a:rPr lang="en-US" noProof="0"/>
              <a:t>Third level</a:t>
            </a:r>
          </a:p>
          <a:p>
            <a:pPr marL="0" lvl="3" indent="0" rtl="0">
              <a:lnSpc>
                <a:spcPct val="150000"/>
              </a:lnSpc>
              <a:spcBef>
                <a:spcPts val="1000"/>
              </a:spcBef>
              <a:spcAft>
                <a:spcPts val="1200"/>
              </a:spcAft>
              <a:buNone/>
            </a:pPr>
            <a:r>
              <a:rPr lang="en-US" noProof="0"/>
              <a:t>Fourth level</a:t>
            </a:r>
          </a:p>
          <a:p>
            <a:pPr marL="0" lvl="4" indent="0" rtl="0">
              <a:lnSpc>
                <a:spcPct val="150000"/>
              </a:lnSpc>
              <a:spcBef>
                <a:spcPts val="1000"/>
              </a:spcBef>
              <a:spcAft>
                <a:spcPts val="1200"/>
              </a:spcAft>
              <a:buNone/>
            </a:pPr>
            <a:r>
              <a:rPr lang="en-US" noProof="0"/>
              <a:t>Fifth level</a:t>
            </a:r>
            <a:endParaRPr lang="es-MX" noProof="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MX" sz="1800" noProof="0"/>
          </a:p>
        </p:txBody>
      </p:sp>
      <p:sp>
        <p:nvSpPr>
          <p:cNvPr id="2" name="Marcador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MX" noProof="0"/>
              <a:t>Haga clic para modificar el estilo de título del patrón</a:t>
            </a:r>
          </a:p>
        </p:txBody>
      </p:sp>
      <p:sp>
        <p:nvSpPr>
          <p:cNvPr id="3" name="Marcador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B3C08F6B-1DA9-4305-B9E1-DF422F7F672B}" type="datetime1">
              <a:rPr lang="es-MX" noProof="0" smtClean="0"/>
              <a:t>20/03/2023</a:t>
            </a:fld>
            <a:endParaRPr lang="es-MX"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MX" noProof="0"/>
          </a:p>
        </p:txBody>
      </p:sp>
      <p:sp>
        <p:nvSpPr>
          <p:cNvPr id="6" name="Marcador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MX" noProof="0" smtClean="0"/>
              <a:pPr rtl="0"/>
              <a:t>‹#›</a:t>
            </a:fld>
            <a:endParaRPr lang="es-MX"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DE02C5-95EC-5742-B074-544B48DB2E60}"/>
              </a:ext>
            </a:extLst>
          </p:cNvPr>
          <p:cNvSpPr>
            <a:spLocks noGrp="1"/>
          </p:cNvSpPr>
          <p:nvPr>
            <p:ph type="title"/>
          </p:nvPr>
        </p:nvSpPr>
        <p:spPr/>
        <p:txBody>
          <a:bodyPr/>
          <a:lstStyle/>
          <a:p>
            <a:endParaRPr lang="es-MX"/>
          </a:p>
        </p:txBody>
      </p:sp>
      <p:pic>
        <p:nvPicPr>
          <p:cNvPr id="10" name="Picture 9" descr="Diagram&#10;&#10;Description automatically generated">
            <a:extLst>
              <a:ext uri="{FF2B5EF4-FFF2-40B4-BE49-F238E27FC236}">
                <a16:creationId xmlns:a16="http://schemas.microsoft.com/office/drawing/2014/main" id="{E0CC8F63-1054-29A4-0DF9-68B3E87C7A82}"/>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ACF479B-7D6D-A16F-A601-683A69BB7086}"/>
              </a:ext>
            </a:extLst>
          </p:cNvPr>
          <p:cNvSpPr txBox="1"/>
          <p:nvPr/>
        </p:nvSpPr>
        <p:spPr>
          <a:xfrm>
            <a:off x="9418320" y="4279392"/>
            <a:ext cx="1044132" cy="369332"/>
          </a:xfrm>
          <a:prstGeom prst="rect">
            <a:avLst/>
          </a:prstGeom>
          <a:noFill/>
        </p:spPr>
        <p:txBody>
          <a:bodyPr wrap="none" rtlCol="0">
            <a:spAutoFit/>
          </a:bodyPr>
          <a:lstStyle/>
          <a:p>
            <a:r>
              <a:rPr lang="es-MX" dirty="0"/>
              <a:t>(parte 1)</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38440B41-96F1-9D3D-391B-78F508F71D0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1544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90B8368-76EB-2DCF-3D79-1AB9DF082AC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8866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00E0601-F39A-A3DB-AAB3-9CF690BB978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0352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erson running on a road&#10;&#10;Description automatically generated with medium confidence">
            <a:extLst>
              <a:ext uri="{FF2B5EF4-FFF2-40B4-BE49-F238E27FC236}">
                <a16:creationId xmlns:a16="http://schemas.microsoft.com/office/drawing/2014/main" id="{5F49F888-FC92-962E-8A43-9FF3B7489B0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7583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225B540B-5305-5D1D-A40D-9991E46EEBA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1170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31AB940-8F41-0FFC-720F-71291230A82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992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8955AC90-D6B6-D845-E055-CE3A7BED37E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781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DF2C7EC8-ADAA-EE2B-581D-C0E948F3213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833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0036BC5-D3A7-779C-BDFB-54FA80656B1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7509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clothing, underwear&#10;&#10;Description automatically generated">
            <a:extLst>
              <a:ext uri="{FF2B5EF4-FFF2-40B4-BE49-F238E27FC236}">
                <a16:creationId xmlns:a16="http://schemas.microsoft.com/office/drawing/2014/main" id="{2A441FC9-4D34-CA02-C18E-DCE429FCB9F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0577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DD3AAE7-AF80-F9D0-4389-80658885AD7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333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791DFFE5-F6EE-A339-8D7B-9D525DF3094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7541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4587635F-9780-FB64-0F09-28B3BA47B5C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09245685"/>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051050_TF10001108_Win32" id="{DC138A41-C0BB-4DFA-954B-908261998A4A}" vid="{B88DAFDC-A3A3-42BB-B36F-1381DC4B201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{E5723D27-FF93-48E4-A65D-2F839A3B754B}tf10001108_win32</Template>
  <TotalTime>11</TotalTime>
  <Words>1800</Words>
  <Application>Microsoft Office PowerPoint</Application>
  <PresentationFormat>Widescreen</PresentationFormat>
  <Paragraphs>87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Segoe UI</vt:lpstr>
      <vt:lpstr>Segoe UI Light</vt:lpstr>
      <vt:lpstr>WelcomeDoc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Betty Nava</dc:creator>
  <cp:keywords/>
  <cp:lastModifiedBy>Betty Nava</cp:lastModifiedBy>
  <cp:revision>1</cp:revision>
  <dcterms:created xsi:type="dcterms:W3CDTF">2023-03-20T16:38:48Z</dcterms:created>
  <dcterms:modified xsi:type="dcterms:W3CDTF">2023-03-20T16:50:47Z</dcterms:modified>
  <cp:version/>
</cp:coreProperties>
</file>