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6"/>
  </p:notesMasterIdLst>
  <p:sldIdLst>
    <p:sldId id="256" r:id="rId2"/>
    <p:sldId id="257" r:id="rId3"/>
    <p:sldId id="258" r:id="rId4"/>
    <p:sldId id="259" r:id="rId5"/>
    <p:sldId id="263" r:id="rId6"/>
    <p:sldId id="260" r:id="rId7"/>
    <p:sldId id="266" r:id="rId8"/>
    <p:sldId id="265" r:id="rId9"/>
    <p:sldId id="271" r:id="rId10"/>
    <p:sldId id="267" r:id="rId11"/>
    <p:sldId id="268" r:id="rId12"/>
    <p:sldId id="270" r:id="rId13"/>
    <p:sldId id="269" r:id="rId14"/>
    <p:sldId id="272"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3F3F3F"/>
    <a:srgbClr val="0AB2C5"/>
    <a:srgbClr val="9BA8B9"/>
    <a:srgbClr val="0B3D84"/>
    <a:srgbClr val="B2BECD"/>
    <a:srgbClr val="44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4460" autoAdjust="0"/>
  </p:normalViewPr>
  <p:slideViewPr>
    <p:cSldViewPr snapToGrid="0">
      <p:cViewPr varScale="1">
        <p:scale>
          <a:sx n="23" d="100"/>
          <a:sy n="23" d="100"/>
        </p:scale>
        <p:origin x="387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C6A6A-12F1-4395-8D72-3B113FB355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MX"/>
        </a:p>
      </dgm:t>
    </dgm:pt>
    <dgm:pt modelId="{538C3DC5-F902-437F-A84E-A5A5FB991E8A}">
      <dgm:prSet/>
      <dgm:spPr/>
      <dgm:t>
        <a:bodyPr/>
        <a:lstStyle/>
        <a:p>
          <a:pPr algn="ctr"/>
          <a:r>
            <a:rPr lang="es-MX" noProof="0" dirty="0"/>
            <a:t>¡No se rinda!</a:t>
          </a:r>
        </a:p>
      </dgm:t>
    </dgm:pt>
    <dgm:pt modelId="{A5F9240C-0295-4E97-AF8C-6F3E9A44CAE3}" type="parTrans" cxnId="{A6251756-15CD-4E6E-BC9B-DC1B9E0DE02F}">
      <dgm:prSet/>
      <dgm:spPr/>
      <dgm:t>
        <a:bodyPr/>
        <a:lstStyle/>
        <a:p>
          <a:endParaRPr lang="es-MX"/>
        </a:p>
      </dgm:t>
    </dgm:pt>
    <dgm:pt modelId="{C9E00F62-031A-4AA8-910F-CB7B43A67018}" type="sibTrans" cxnId="{A6251756-15CD-4E6E-BC9B-DC1B9E0DE02F}">
      <dgm:prSet/>
      <dgm:spPr/>
      <dgm:t>
        <a:bodyPr/>
        <a:lstStyle/>
        <a:p>
          <a:endParaRPr lang="es-MX"/>
        </a:p>
      </dgm:t>
    </dgm:pt>
    <dgm:pt modelId="{B318D2D8-7091-4A83-994E-7F4676FB7D84}" type="pres">
      <dgm:prSet presAssocID="{B03C6A6A-12F1-4395-8D72-3B113FB355C1}" presName="linear" presStyleCnt="0">
        <dgm:presLayoutVars>
          <dgm:animLvl val="lvl"/>
          <dgm:resizeHandles val="exact"/>
        </dgm:presLayoutVars>
      </dgm:prSet>
      <dgm:spPr/>
    </dgm:pt>
    <dgm:pt modelId="{F7589C22-DA8E-46B7-AEF5-AAEB09485166}" type="pres">
      <dgm:prSet presAssocID="{538C3DC5-F902-437F-A84E-A5A5FB991E8A}" presName="parentText" presStyleLbl="node1" presStyleIdx="0" presStyleCnt="1">
        <dgm:presLayoutVars>
          <dgm:chMax val="0"/>
          <dgm:bulletEnabled val="1"/>
        </dgm:presLayoutVars>
      </dgm:prSet>
      <dgm:spPr/>
    </dgm:pt>
  </dgm:ptLst>
  <dgm:cxnLst>
    <dgm:cxn modelId="{F4B0F146-5FE9-4715-9200-5C85C74D90A5}" type="presOf" srcId="{538C3DC5-F902-437F-A84E-A5A5FB991E8A}" destId="{F7589C22-DA8E-46B7-AEF5-AAEB09485166}" srcOrd="0" destOrd="0" presId="urn:microsoft.com/office/officeart/2005/8/layout/vList2"/>
    <dgm:cxn modelId="{D9DDCD70-B0E1-402B-A6F6-C4049288FD32}" type="presOf" srcId="{B03C6A6A-12F1-4395-8D72-3B113FB355C1}" destId="{B318D2D8-7091-4A83-994E-7F4676FB7D84}" srcOrd="0" destOrd="0" presId="urn:microsoft.com/office/officeart/2005/8/layout/vList2"/>
    <dgm:cxn modelId="{A6251756-15CD-4E6E-BC9B-DC1B9E0DE02F}" srcId="{B03C6A6A-12F1-4395-8D72-3B113FB355C1}" destId="{538C3DC5-F902-437F-A84E-A5A5FB991E8A}" srcOrd="0" destOrd="0" parTransId="{A5F9240C-0295-4E97-AF8C-6F3E9A44CAE3}" sibTransId="{C9E00F62-031A-4AA8-910F-CB7B43A67018}"/>
    <dgm:cxn modelId="{FFF91CB1-7B2A-441B-966D-2151CA1DFF73}" type="presParOf" srcId="{B318D2D8-7091-4A83-994E-7F4676FB7D84}" destId="{F7589C22-DA8E-46B7-AEF5-AAEB0948516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C22-DA8E-46B7-AEF5-AAEB09485166}">
      <dsp:nvSpPr>
        <dsp:cNvPr id="0" name=""/>
        <dsp:cNvSpPr/>
      </dsp:nvSpPr>
      <dsp:spPr>
        <a:xfrm>
          <a:off x="0" y="3193"/>
          <a:ext cx="10515600" cy="13191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s-MX" sz="5500" kern="1200" noProof="0" dirty="0"/>
            <a:t>¡No se rinda!</a:t>
          </a:r>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D9564F8-1D71-4B73-9246-6ECFDE35A700}" type="datetimeFigureOut">
              <a:rPr lang="es-MX" smtClean="0"/>
              <a:t>20/04/2023</a:t>
            </a:fld>
            <a:endParaRPr lang="es-MX"/>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MX"/>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809DDCD-DB6F-482F-A9F2-0DA34D32D270}" type="slidenum">
              <a:rPr lang="es-MX" smtClean="0"/>
              <a:t>‹#›</a:t>
            </a:fld>
            <a:endParaRPr lang="es-MX"/>
          </a:p>
        </p:txBody>
      </p:sp>
    </p:spTree>
    <p:extLst>
      <p:ext uri="{BB962C8B-B14F-4D97-AF65-F5344CB8AC3E}">
        <p14:creationId xmlns:p14="http://schemas.microsoft.com/office/powerpoint/2010/main" val="6365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¡Hola!  Que bueno que está de nuevo con nosotros aprendiendo mas de como manejar mejor su diabetes o como mejorar su salud.  Hoy estaremos hablando de un tema difícil o mal entendido por mucha gente….el Alcohol…..estaremos viendo como afecta a su cuerpo (tenga o no tenga diabetes) y cual es el peligro en particular para las personas con diabetes o en riesgo de desarrollar diabetes.</a:t>
            </a:r>
          </a:p>
          <a:p>
            <a:endParaRPr lang="es-MX" noProof="0" dirty="0">
              <a:latin typeface="+mj-lt"/>
            </a:endParaRPr>
          </a:p>
          <a:p>
            <a:r>
              <a:rPr lang="es-MX" noProof="0" dirty="0">
                <a:latin typeface="+mj-lt"/>
              </a:rPr>
              <a:t>Es posible que usted quiera dejar de escuchar esta información porque no es su problema en particular, pero le invitamos a que se quede escuchando – ya que nunca sabemos en qué momento podríamos necesitar de esta información para ayudar a alguien mas.</a:t>
            </a:r>
          </a:p>
          <a:p>
            <a:endParaRPr lang="es-MX" noProof="0" dirty="0">
              <a:latin typeface="+mj-lt"/>
            </a:endParaRPr>
          </a:p>
          <a:p>
            <a:r>
              <a:rPr lang="es-MX" noProof="0" dirty="0">
                <a:latin typeface="+mj-lt"/>
              </a:rPr>
              <a:t>También al final estaremos ofreciéndole ideas </a:t>
            </a:r>
            <a:r>
              <a:rPr lang="es-MX" sz="1300" dirty="0">
                <a:latin typeface="+mj-lt"/>
                <a:cs typeface="Arial" panose="020B0604020202020204" pitchFamily="34" charset="0"/>
              </a:rPr>
              <a:t>para frenar el consumo de alcohol y como obtener apoyo si este es su problema.  Recuerde que siempre estamos aquí para ayudarle y nuestra meta nunca será juzgarle.</a:t>
            </a:r>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a:t>
            </a:fld>
            <a:endParaRPr lang="es-MX"/>
          </a:p>
        </p:txBody>
      </p:sp>
    </p:spTree>
    <p:extLst>
      <p:ext uri="{BB962C8B-B14F-4D97-AF65-F5344CB8AC3E}">
        <p14:creationId xmlns:p14="http://schemas.microsoft.com/office/powerpoint/2010/main" val="310159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300" dirty="0">
                <a:latin typeface="+mj-lt"/>
              </a:rPr>
              <a:t>Escríbalas en papel – y no solo eso – revise sus metas cada semana y vaya evaluando como mejorar esa meta o como modificarla cada vez que vaya cumpliéndola mejor.  Por ejemplo, puede mantener un diario de lo que toma (en su teléfono, en papel o pegado en el refrigerador)….para entonces no engañarse al evaluar su semana.</a:t>
            </a:r>
          </a:p>
          <a:p>
            <a:endParaRPr lang="es-CO" sz="1300" dirty="0">
              <a:latin typeface="+mj-lt"/>
            </a:endParaRPr>
          </a:p>
          <a:p>
            <a:r>
              <a:rPr lang="es-CO" sz="1300" dirty="0">
                <a:latin typeface="+mj-lt"/>
              </a:rPr>
              <a:t>No tenga alcohol en casa!  La manera mas fácil de no tomar en casa es no comprar alcohol para la casa….si no lo tenemos, tendremos que pensar dos veces cuando el antojo venga.</a:t>
            </a:r>
          </a:p>
          <a:p>
            <a:endParaRPr lang="es-CO" sz="1300" dirty="0">
              <a:latin typeface="+mj-lt"/>
            </a:endParaRPr>
          </a:p>
          <a:p>
            <a:r>
              <a:rPr lang="es-CO" sz="1300" dirty="0">
                <a:latin typeface="+mj-lt"/>
              </a:rPr>
              <a:t>Elija días sin alcohol y apúntelos en un calendario – así podrá ir aumentando poco a poco esos días en que no toma.</a:t>
            </a:r>
          </a:p>
          <a:p>
            <a:endParaRPr lang="es-MX"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10</a:t>
            </a:fld>
            <a:endParaRPr lang="es-MX"/>
          </a:p>
        </p:txBody>
      </p:sp>
    </p:spTree>
    <p:extLst>
      <p:ext uri="{BB962C8B-B14F-4D97-AF65-F5344CB8AC3E}">
        <p14:creationId xmlns:p14="http://schemas.microsoft.com/office/powerpoint/2010/main" val="70277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300" dirty="0">
                <a:latin typeface="+mj-lt"/>
              </a:rPr>
              <a:t>¡Tenga cuidado de la presión de los amigos!  Sabemos que hay situaciones o personas que a veces nos presionan para tomar alcohol.  Busque alternativas para divertirse y esté atento a la presión social!  Es posible que tenga que alejarse por algún tiempo o definitivamente de amistades o situaciones que le presionen a tomar.</a:t>
            </a:r>
          </a:p>
          <a:p>
            <a:endParaRPr lang="es-CO" sz="1300" dirty="0">
              <a:latin typeface="+mj-lt"/>
            </a:endParaRPr>
          </a:p>
          <a:p>
            <a:r>
              <a:rPr lang="es-CO" sz="1300" dirty="0">
                <a:latin typeface="+mj-lt"/>
              </a:rPr>
              <a:t>También, si usted es de las personas que elijen alcohol por habito después de alguna actividad o por causa de algún problema…..manténgase ocupado en otros hobbies y actividades que le ayuden a redirigir su atención o combatir su tentación – como caminar, jugar un deporte, etc.</a:t>
            </a:r>
          </a:p>
          <a:p>
            <a:endParaRPr lang="es-CO" sz="1300" dirty="0">
              <a:latin typeface="+mj-lt"/>
            </a:endParaRPr>
          </a:p>
          <a:p>
            <a:r>
              <a:rPr lang="es-CO" sz="1300" dirty="0">
                <a:latin typeface="+mj-lt"/>
              </a:rPr>
              <a:t>Pida ayuda – sus promotores de salud estamos a su disposición para ayudarles.  Hay veces que solo pidiendo ayuda encontramos el ánimo o motivación para hacer esos cambios.  Queremos ayudarle y formamos parte de su equipo.</a:t>
            </a:r>
          </a:p>
          <a:p>
            <a:endParaRPr lang="es-CO" sz="1300" dirty="0">
              <a:latin typeface="+mj-lt"/>
            </a:endParaRPr>
          </a:p>
          <a:p>
            <a:r>
              <a:rPr lang="es-CO" sz="1300" dirty="0">
                <a:latin typeface="+mj-lt"/>
              </a:rPr>
              <a:t>Sea persistente…..no se rinda si falla.  Con la ayuda de Dios todo es posible.  Recuerde Filipenses 4:13 “Todo lo puedo en Cristo que me fortalece”</a:t>
            </a:r>
          </a:p>
        </p:txBody>
      </p:sp>
      <p:sp>
        <p:nvSpPr>
          <p:cNvPr id="4" name="Slide Number Placeholder 3"/>
          <p:cNvSpPr>
            <a:spLocks noGrp="1"/>
          </p:cNvSpPr>
          <p:nvPr>
            <p:ph type="sldNum" sz="quarter" idx="5"/>
          </p:nvPr>
        </p:nvSpPr>
        <p:spPr/>
        <p:txBody>
          <a:bodyPr/>
          <a:lstStyle/>
          <a:p>
            <a:fld id="{2809DDCD-DB6F-482F-A9F2-0DA34D32D270}" type="slidenum">
              <a:rPr lang="es-MX" smtClean="0"/>
              <a:t>11</a:t>
            </a:fld>
            <a:endParaRPr lang="es-MX"/>
          </a:p>
        </p:txBody>
      </p:sp>
    </p:spTree>
    <p:extLst>
      <p:ext uri="{BB962C8B-B14F-4D97-AF65-F5344CB8AC3E}">
        <p14:creationId xmlns:p14="http://schemas.microsoft.com/office/powerpoint/2010/main" val="297013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latin typeface="+mj-lt"/>
              </a:rPr>
              <a:t>Si usted necesita ayuda puede comunicarse con su promotor de salud, pero también le ofrecemos estas alternativas de ayuda:</a:t>
            </a:r>
          </a:p>
          <a:p>
            <a:endParaRPr lang="es-MX" sz="1300" dirty="0">
              <a:latin typeface="+mj-lt"/>
            </a:endParaRPr>
          </a:p>
          <a:p>
            <a:endParaRPr lang="es-MX" sz="1300" dirty="0">
              <a:latin typeface="+mj-lt"/>
            </a:endParaRPr>
          </a:p>
          <a:p>
            <a:r>
              <a:rPr lang="es-MX" sz="1300" dirty="0">
                <a:latin typeface="+mj-lt"/>
              </a:rPr>
              <a:t>Alcohólicos Anónimos de Houston</a:t>
            </a:r>
          </a:p>
          <a:p>
            <a:r>
              <a:rPr lang="es-MX" sz="1300" dirty="0">
                <a:latin typeface="+mj-lt"/>
              </a:rPr>
              <a:t>713-686-6300 esta línea esta disponible las 24 horas del día</a:t>
            </a:r>
          </a:p>
          <a:p>
            <a:r>
              <a:rPr lang="es-MX" sz="1300" dirty="0">
                <a:latin typeface="+mj-lt"/>
              </a:rPr>
              <a:t>En el internet encuentre https://aahouston.org toda la información esta disponible en ingles y español.</a:t>
            </a:r>
          </a:p>
          <a:p>
            <a:r>
              <a:rPr lang="es-MX" sz="1300" dirty="0">
                <a:latin typeface="+mj-lt"/>
              </a:rPr>
              <a:t>Alcohólicos anónimos, brinda apoyo con casi 2,500 reuniones por semana y lo pondrán en contacto con alguna reunión que este cerca de su casa y en el horario que mas le convenga.</a:t>
            </a:r>
          </a:p>
          <a:p>
            <a:r>
              <a:rPr lang="es-MX" sz="1300" b="1" dirty="0">
                <a:latin typeface="+mj-lt"/>
              </a:rPr>
              <a:t> </a:t>
            </a:r>
          </a:p>
          <a:p>
            <a:pPr fontAlgn="base"/>
            <a:r>
              <a:rPr lang="es-MX" sz="1300" dirty="0">
                <a:latin typeface="+mj-lt"/>
              </a:rPr>
              <a:t>Si usted tiene un ser querido que tiene un problema con la bebida y quiere saber ¿Cómo puedo ayudarlo? La organización Al-</a:t>
            </a:r>
            <a:r>
              <a:rPr lang="es-MX" sz="1300" dirty="0" err="1">
                <a:latin typeface="+mj-lt"/>
              </a:rPr>
              <a:t>Anon</a:t>
            </a:r>
            <a:r>
              <a:rPr lang="es-MX" sz="1300" dirty="0">
                <a:latin typeface="+mj-lt"/>
              </a:rPr>
              <a:t> de Houston tiene reuniones para familiares de personas con problemas de alcohol.  Puede consultar Al-</a:t>
            </a:r>
            <a:r>
              <a:rPr lang="es-MX" sz="1300" dirty="0" err="1">
                <a:latin typeface="+mj-lt"/>
              </a:rPr>
              <a:t>Anon</a:t>
            </a:r>
            <a:r>
              <a:rPr lang="es-MX" sz="1300" dirty="0">
                <a:latin typeface="+mj-lt"/>
              </a:rPr>
              <a:t> en alanonhispano.org o llamar al 713-681-1296</a:t>
            </a:r>
            <a:endParaRPr lang="es-MX" sz="1300" dirty="0">
              <a:solidFill>
                <a:srgbClr val="C00000"/>
              </a:solidFill>
              <a:latin typeface="+mj-lt"/>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12</a:t>
            </a:fld>
            <a:endParaRPr lang="es-MX"/>
          </a:p>
        </p:txBody>
      </p:sp>
    </p:spTree>
    <p:extLst>
      <p:ext uri="{BB962C8B-B14F-4D97-AF65-F5344CB8AC3E}">
        <p14:creationId xmlns:p14="http://schemas.microsoft.com/office/powerpoint/2010/main" val="421054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Gracias por escuchar sobre este tema tan necesario.  Esperamos que esta información le puede ayudar a usted o algún ser querido.</a:t>
            </a:r>
          </a:p>
          <a:p>
            <a:endParaRPr lang="es-MX" noProof="0" dirty="0">
              <a:latin typeface="+mj-lt"/>
            </a:endParaRPr>
          </a:p>
          <a:p>
            <a:r>
              <a:rPr lang="es-MX" noProof="0" dirty="0">
                <a:latin typeface="+mj-lt"/>
              </a:rPr>
              <a:t>Hasta luego!</a:t>
            </a:r>
          </a:p>
        </p:txBody>
      </p:sp>
      <p:sp>
        <p:nvSpPr>
          <p:cNvPr id="4" name="Slide Number Placeholder 3"/>
          <p:cNvSpPr>
            <a:spLocks noGrp="1"/>
          </p:cNvSpPr>
          <p:nvPr>
            <p:ph type="sldNum" sz="quarter" idx="5"/>
          </p:nvPr>
        </p:nvSpPr>
        <p:spPr/>
        <p:txBody>
          <a:bodyPr/>
          <a:lstStyle/>
          <a:p>
            <a:fld id="{2809DDCD-DB6F-482F-A9F2-0DA34D32D270}" type="slidenum">
              <a:rPr lang="es-MX" smtClean="0"/>
              <a:t>13</a:t>
            </a:fld>
            <a:endParaRPr lang="es-MX"/>
          </a:p>
        </p:txBody>
      </p:sp>
    </p:spTree>
    <p:extLst>
      <p:ext uri="{BB962C8B-B14F-4D97-AF65-F5344CB8AC3E}">
        <p14:creationId xmlns:p14="http://schemas.microsoft.com/office/powerpoint/2010/main" val="109094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66775"/>
            <a:ext cx="6167438"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14</a:t>
            </a:fld>
            <a:endParaRPr lang="en-US"/>
          </a:p>
        </p:txBody>
      </p:sp>
    </p:spTree>
    <p:extLst>
      <p:ext uri="{BB962C8B-B14F-4D97-AF65-F5344CB8AC3E}">
        <p14:creationId xmlns:p14="http://schemas.microsoft.com/office/powerpoint/2010/main" val="304670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Sabemos que el alcohol puede afectar su vida y su salud de muchas maneras.  Esta vez estaremos viendo algunas de esas maneras en que afecta como su salud general, su páncreas, su hígado, su relación con la familia….y hasta en su a1c o nivel de glucosa.</a:t>
            </a:r>
          </a:p>
          <a:p>
            <a:endParaRPr lang="es-MX" noProof="0" dirty="0">
              <a:latin typeface="+mj-lt"/>
            </a:endParaRPr>
          </a:p>
          <a:p>
            <a:endParaRPr lang="es-MX" noProof="0" dirty="0">
              <a:latin typeface="+mj-lt"/>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2</a:t>
            </a:fld>
            <a:endParaRPr lang="es-MX"/>
          </a:p>
        </p:txBody>
      </p:sp>
    </p:spTree>
    <p:extLst>
      <p:ext uri="{BB962C8B-B14F-4D97-AF65-F5344CB8AC3E}">
        <p14:creationId xmlns:p14="http://schemas.microsoft.com/office/powerpoint/2010/main" val="185491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En su salud general puede producir desde pérdida de memoria, alucinaciones, ataques, demencia, riesgo de infección de pecho, inflamación de hígado, hepatitis, cirrosis….en FIN…..puede ver toda la lista en su pantalla?   Incluye hasta bajo control de glucosa en la sangre!!!  Y aunque todas las consecuencias de salud a las que contribuye el alcohol deben cuidarse, unas de las que principalmente estamos enfocados en estas clases es la de su glucosa o diabetes.</a:t>
            </a:r>
          </a:p>
          <a:p>
            <a:endParaRPr lang="es-MX" noProof="0" dirty="0">
              <a:latin typeface="+mj-lt"/>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3</a:t>
            </a:fld>
            <a:endParaRPr lang="es-MX"/>
          </a:p>
        </p:txBody>
      </p:sp>
    </p:spTree>
    <p:extLst>
      <p:ext uri="{BB962C8B-B14F-4D97-AF65-F5344CB8AC3E}">
        <p14:creationId xmlns:p14="http://schemas.microsoft.com/office/powerpoint/2010/main" val="327947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solidFill>
                  <a:schemeClr val="bg1"/>
                </a:solidFill>
                <a:latin typeface="+mj-lt"/>
                <a:cs typeface="Arial" panose="020B0604020202020204" pitchFamily="34" charset="0"/>
              </a:rPr>
              <a:t>Una de las áreas donde afecta el consumo de alcohol es el páncreas.  ¿Como afecta al páncreas?  Causa inflamación crónica (pancreatitis) y esto es importante porque el páncreas es el órgano a cargo de producir insulina.   ¿Le suena familiar?  El alcohol afecta la capacidad del páncreas de producir insulina.</a:t>
            </a:r>
          </a:p>
          <a:p>
            <a:endParaRPr lang="es-MX" b="1"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4</a:t>
            </a:fld>
            <a:endParaRPr lang="es-MX"/>
          </a:p>
        </p:txBody>
      </p:sp>
    </p:spTree>
    <p:extLst>
      <p:ext uri="{BB962C8B-B14F-4D97-AF65-F5344CB8AC3E}">
        <p14:creationId xmlns:p14="http://schemas.microsoft.com/office/powerpoint/2010/main" val="248839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sz="1300" dirty="0">
                <a:latin typeface="+mj-lt"/>
                <a:cs typeface="Arial" panose="020B0604020202020204" pitchFamily="34" charset="0"/>
              </a:rPr>
              <a:t>¿Recuerda los primeros videos de nuestro programa?  La insulina es la hormona que genera el páncreas,  que permite las células absorban y utilicen glucosa, para usarse como energía. </a:t>
            </a:r>
          </a:p>
          <a:p>
            <a:pPr defTabSz="966612">
              <a:defRPr/>
            </a:pPr>
            <a:endParaRPr lang="es-MX" sz="1300" dirty="0">
              <a:latin typeface="+mj-lt"/>
              <a:cs typeface="Arial" panose="020B0604020202020204" pitchFamily="34" charset="0"/>
            </a:endParaRPr>
          </a:p>
          <a:p>
            <a:pPr defTabSz="966612">
              <a:defRPr/>
            </a:pPr>
            <a:r>
              <a:rPr lang="es-MX" sz="1300" dirty="0">
                <a:latin typeface="+mj-lt"/>
                <a:cs typeface="Arial" panose="020B0604020202020204" pitchFamily="34" charset="0"/>
              </a:rPr>
              <a:t>En otras palabras…todo lo que usted consume (ya sea pan, azúcar, carnes, frutas, verduras….TODO) se convierte en glucosa, y esta glucosa es MUY necesaria para que sus células la conviertan en energía , pero la llave que abre esas células se llama insulina….sin insulina – sus células no reciben energía y la glucosa se queda en la sangre y afecta todo su cuerpo.</a:t>
            </a:r>
          </a:p>
          <a:p>
            <a:endParaRPr lang="es-MX" noProof="0" dirty="0">
              <a:latin typeface="+mj-lt"/>
            </a:endParaRPr>
          </a:p>
          <a:p>
            <a:r>
              <a:rPr lang="es-MX" sz="1200" kern="1200" noProof="0" dirty="0">
                <a:solidFill>
                  <a:schemeClr val="tx1"/>
                </a:solidFill>
                <a:latin typeface="+mn-lt"/>
                <a:ea typeface="+mn-ea"/>
                <a:cs typeface="+mn-cs"/>
              </a:rPr>
              <a:t>Su páncreas hará uno de dos trabajos….el de ayudar a que su cuerpo produzca insulina y trabaje de manera ideal……o…. el de estar cada vez mas dañado y requerir mucha ayuda para hacer el trabajo mas básico de convertir lo que usted come en energía y que la glucosa no se quede en su sangre.</a:t>
            </a:r>
          </a:p>
          <a:p>
            <a:endParaRPr lang="es-MX" sz="1200" kern="1200" noProof="0" dirty="0">
              <a:solidFill>
                <a:schemeClr val="tx1"/>
              </a:solidFill>
              <a:latin typeface="+mn-lt"/>
              <a:ea typeface="+mn-ea"/>
              <a:cs typeface="+mn-cs"/>
            </a:endParaRPr>
          </a:p>
          <a:p>
            <a:r>
              <a:rPr lang="es-MX" sz="1200" kern="1200" noProof="0" dirty="0">
                <a:solidFill>
                  <a:schemeClr val="tx1"/>
                </a:solidFill>
                <a:latin typeface="+mn-lt"/>
                <a:ea typeface="+mn-ea"/>
                <a:cs typeface="+mn-cs"/>
              </a:rPr>
              <a:t>Recuerde que esa insulina es la clave y el órgano que hace esa insulina es el páncreas.</a:t>
            </a:r>
          </a:p>
          <a:p>
            <a:endParaRPr lang="es-MX"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latin typeface="+mn-lt"/>
                <a:ea typeface="+mn-ea"/>
                <a:cs typeface="+mn-cs"/>
              </a:rPr>
              <a:t>Así que si el alcohol afecta el páncreas…..su nivel de azúcar se verá directamente afectado.</a:t>
            </a:r>
          </a:p>
          <a:p>
            <a:endParaRPr lang="es-MX" sz="1200" kern="1200" noProof="0" dirty="0">
              <a:solidFill>
                <a:schemeClr val="tx1"/>
              </a:solidFill>
              <a:latin typeface="+mn-lt"/>
              <a:ea typeface="+mn-ea"/>
              <a:cs typeface="+mn-cs"/>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5</a:t>
            </a:fld>
            <a:endParaRPr lang="es-MX"/>
          </a:p>
        </p:txBody>
      </p:sp>
    </p:spTree>
    <p:extLst>
      <p:ext uri="{BB962C8B-B14F-4D97-AF65-F5344CB8AC3E}">
        <p14:creationId xmlns:p14="http://schemas.microsoft.com/office/powerpoint/2010/main" val="328384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CO" sz="1300" dirty="0">
                <a:latin typeface="+mj-lt"/>
              </a:rPr>
              <a:t>Otra de las maneras en que su cuerpo puede ser afectado por el alcohol es a través de su hígado.</a:t>
            </a:r>
          </a:p>
          <a:p>
            <a:pPr defTabSz="966612">
              <a:defRPr/>
            </a:pPr>
            <a:endParaRPr lang="es-CO" sz="1300" dirty="0">
              <a:latin typeface="+mj-lt"/>
            </a:endParaRPr>
          </a:p>
          <a:p>
            <a:pPr defTabSz="966612">
              <a:defRPr/>
            </a:pPr>
            <a:r>
              <a:rPr lang="es-CO" sz="1300" dirty="0">
                <a:latin typeface="+mj-lt"/>
              </a:rPr>
              <a:t>El hígado libera glucosa para mantener los niveles de azúcar en sangre. Pero cuando una persona bebe alcohol – sobre todo cuando lo hace sin tener nada en el estomago, el hígado está tan ocupado descomponiendo el alcohol, que hace un mal trabajo al liberar glucosa hacia la corriente sanguínea.  Y esto puede llevar a una caída en los niveles de azúcar en sangre que conocemos como </a:t>
            </a:r>
            <a:r>
              <a:rPr lang="es-CO" sz="1300" b="1" u="sng" dirty="0">
                <a:latin typeface="+mj-lt"/>
              </a:rPr>
              <a:t>hipoglucemia</a:t>
            </a:r>
            <a:r>
              <a:rPr lang="es-CO" sz="1300" dirty="0">
                <a:latin typeface="+mj-lt"/>
              </a:rPr>
              <a:t>.</a:t>
            </a:r>
          </a:p>
          <a:p>
            <a:pPr defTabSz="966612">
              <a:defRPr/>
            </a:pPr>
            <a:endParaRPr lang="es-CO" sz="1300" dirty="0">
              <a:latin typeface="+mj-lt"/>
            </a:endParaRPr>
          </a:p>
          <a:p>
            <a:pPr defTabSz="966612">
              <a:defRPr/>
            </a:pPr>
            <a:endParaRPr lang="es-CO" sz="1300" dirty="0">
              <a:latin typeface="+mj-lt"/>
            </a:endParaRPr>
          </a:p>
          <a:p>
            <a:endParaRPr lang="es-MX"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6</a:t>
            </a:fld>
            <a:endParaRPr lang="es-MX"/>
          </a:p>
        </p:txBody>
      </p:sp>
    </p:spTree>
    <p:extLst>
      <p:ext uri="{BB962C8B-B14F-4D97-AF65-F5344CB8AC3E}">
        <p14:creationId xmlns:p14="http://schemas.microsoft.com/office/powerpoint/2010/main" val="351384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sz="1300" dirty="0">
                <a:latin typeface="+mj-lt"/>
              </a:rPr>
              <a:t>Esto es peligroso de varias maneras, pero veamos esta en particular……¿sabe usted que l</a:t>
            </a:r>
            <a:r>
              <a:rPr lang="es-MX" sz="1300" dirty="0">
                <a:latin typeface="+mj-lt"/>
                <a:cs typeface="Arial" panose="020B0604020202020204" pitchFamily="34" charset="0"/>
              </a:rPr>
              <a:t>os síntomas del exceso de alcohol y la hipoglucemia pueden ser MUY parecidos?  Los síntomas de los dos son: </a:t>
            </a:r>
            <a:endParaRPr lang="es-MX" sz="1300" dirty="0">
              <a:latin typeface="+mj-lt"/>
            </a:endParaRPr>
          </a:p>
          <a:p>
            <a:endParaRPr lang="es-MX" sz="1300" dirty="0">
              <a:latin typeface="+mj-lt"/>
            </a:endParaRPr>
          </a:p>
          <a:p>
            <a:pPr lvl="0"/>
            <a:r>
              <a:rPr lang="es-MX" sz="1300" dirty="0">
                <a:latin typeface="+mj-lt"/>
                <a:cs typeface="Arial" panose="020B0604020202020204" pitchFamily="34" charset="0"/>
              </a:rPr>
              <a:t>Confusión</a:t>
            </a:r>
            <a:endParaRPr lang="es-MX" sz="1300" b="1" dirty="0">
              <a:latin typeface="+mj-lt"/>
              <a:cs typeface="Arial" panose="020B0604020202020204" pitchFamily="34" charset="0"/>
            </a:endParaRPr>
          </a:p>
          <a:p>
            <a:pPr lvl="0"/>
            <a:r>
              <a:rPr lang="es-MX" sz="1300" dirty="0">
                <a:latin typeface="+mj-lt"/>
                <a:cs typeface="Arial" panose="020B0604020202020204" pitchFamily="34" charset="0"/>
              </a:rPr>
              <a:t>Somnolencia</a:t>
            </a:r>
            <a:endParaRPr lang="es-MX" sz="1300" b="1" dirty="0">
              <a:latin typeface="+mj-lt"/>
              <a:cs typeface="Arial" panose="020B0604020202020204" pitchFamily="34" charset="0"/>
            </a:endParaRPr>
          </a:p>
          <a:p>
            <a:pPr lvl="0"/>
            <a:r>
              <a:rPr lang="es-MX" sz="1300" dirty="0">
                <a:latin typeface="+mj-lt"/>
                <a:cs typeface="Arial" panose="020B0604020202020204" pitchFamily="34" charset="0"/>
              </a:rPr>
              <a:t>Visión borrosa</a:t>
            </a:r>
          </a:p>
          <a:p>
            <a:pPr lvl="0"/>
            <a:r>
              <a:rPr lang="es-MX" sz="1300" dirty="0">
                <a:latin typeface="+mj-lt"/>
                <a:cs typeface="Arial" panose="020B0604020202020204" pitchFamily="34" charset="0"/>
              </a:rPr>
              <a:t>Dolores de Cabeza</a:t>
            </a:r>
            <a:endParaRPr lang="es-MX" sz="1300" b="1" dirty="0">
              <a:latin typeface="+mj-lt"/>
              <a:cs typeface="Arial" panose="020B0604020202020204" pitchFamily="34" charset="0"/>
            </a:endParaRPr>
          </a:p>
          <a:p>
            <a:pPr lvl="0"/>
            <a:r>
              <a:rPr lang="es-MX" sz="1300" dirty="0">
                <a:latin typeface="+mj-lt"/>
                <a:cs typeface="Arial" panose="020B0604020202020204" pitchFamily="34" charset="0"/>
              </a:rPr>
              <a:t>Aturdimiento o mareos</a:t>
            </a:r>
            <a:endParaRPr lang="es-MX" sz="1300" b="1" dirty="0">
              <a:latin typeface="+mj-lt"/>
              <a:cs typeface="Arial" panose="020B0604020202020204" pitchFamily="34" charset="0"/>
            </a:endParaRPr>
          </a:p>
          <a:p>
            <a:pPr lvl="0"/>
            <a:r>
              <a:rPr lang="es-MX" sz="1300" dirty="0">
                <a:latin typeface="+mj-lt"/>
                <a:cs typeface="Arial" panose="020B0604020202020204" pitchFamily="34" charset="0"/>
              </a:rPr>
              <a:t>Falta de coordinación</a:t>
            </a:r>
            <a:endParaRPr lang="es-MX" sz="1300" b="1" dirty="0">
              <a:latin typeface="+mj-lt"/>
              <a:cs typeface="Arial" panose="020B0604020202020204" pitchFamily="34" charset="0"/>
            </a:endParaRPr>
          </a:p>
          <a:p>
            <a:pPr lvl="0"/>
            <a:r>
              <a:rPr lang="es-MX" sz="1300" dirty="0">
                <a:latin typeface="+mj-lt"/>
                <a:cs typeface="Arial" panose="020B0604020202020204" pitchFamily="34" charset="0"/>
              </a:rPr>
              <a:t>Inconsciencia.</a:t>
            </a:r>
            <a:endParaRPr lang="es-MX" sz="1300" b="1" dirty="0">
              <a:latin typeface="+mj-lt"/>
              <a:cs typeface="Arial" panose="020B0604020202020204" pitchFamily="34" charset="0"/>
            </a:endParaRPr>
          </a:p>
          <a:p>
            <a:pPr lvl="0" fontAlgn="base"/>
            <a:endParaRPr lang="es-MX" sz="1300" dirty="0">
              <a:latin typeface="+mj-lt"/>
              <a:cs typeface="Arial" panose="020B0604020202020204" pitchFamily="34" charset="0"/>
            </a:endParaRPr>
          </a:p>
          <a:p>
            <a:pPr lvl="0" fontAlgn="base"/>
            <a:r>
              <a:rPr lang="es-MX" sz="1300" dirty="0">
                <a:latin typeface="+mj-lt"/>
                <a:cs typeface="Arial" panose="020B0604020202020204" pitchFamily="34" charset="0"/>
              </a:rPr>
              <a:t>No sería nada bueno que alguien confunda los síntomas y piense que usted tiene embriaguez en vez de hipoglucemia.  Si piensan que usted cayó inconsciente de embriaguez, puede que no le brinden la ayuda y tratamiento apropiados – y esto es peligroso porque la hipoglucemia debe ser tratada con prontitud.</a:t>
            </a:r>
          </a:p>
        </p:txBody>
      </p:sp>
      <p:sp>
        <p:nvSpPr>
          <p:cNvPr id="4" name="Slide Number Placeholder 3"/>
          <p:cNvSpPr>
            <a:spLocks noGrp="1"/>
          </p:cNvSpPr>
          <p:nvPr>
            <p:ph type="sldNum" sz="quarter" idx="5"/>
          </p:nvPr>
        </p:nvSpPr>
        <p:spPr/>
        <p:txBody>
          <a:bodyPr/>
          <a:lstStyle/>
          <a:p>
            <a:fld id="{2809DDCD-DB6F-482F-A9F2-0DA34D32D270}" type="slidenum">
              <a:rPr lang="es-MX" smtClean="0"/>
              <a:t>7</a:t>
            </a:fld>
            <a:endParaRPr lang="es-MX"/>
          </a:p>
        </p:txBody>
      </p:sp>
    </p:spTree>
    <p:extLst>
      <p:ext uri="{BB962C8B-B14F-4D97-AF65-F5344CB8AC3E}">
        <p14:creationId xmlns:p14="http://schemas.microsoft.com/office/powerpoint/2010/main" val="76295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CO" sz="1300" dirty="0">
                <a:latin typeface="+mj-lt"/>
              </a:rPr>
              <a:t>Y estos no son los únicos daños….como vimos antes, hay muchos mas….</a:t>
            </a:r>
          </a:p>
          <a:p>
            <a:pPr lvl="0" fontAlgn="base"/>
            <a:endParaRPr lang="es-CO" sz="1300" dirty="0">
              <a:latin typeface="+mj-lt"/>
            </a:endParaRPr>
          </a:p>
          <a:p>
            <a:pPr lvl="0" fontAlgn="base"/>
            <a:r>
              <a:rPr lang="es-CO" sz="1300" dirty="0">
                <a:latin typeface="+mj-lt"/>
              </a:rPr>
              <a:t>El beber alcohol podría empeorar complicaciones ya comunes en los diabéticos como daños neurológicos, oculares o renales</a:t>
            </a:r>
          </a:p>
          <a:p>
            <a:pPr lvl="0" fontAlgn="base"/>
            <a:endParaRPr lang="es-CO" sz="1300" dirty="0">
              <a:latin typeface="+mj-lt"/>
            </a:endParaRPr>
          </a:p>
          <a:p>
            <a:pPr lvl="0" fontAlgn="base"/>
            <a:r>
              <a:rPr lang="es-CO" sz="1300" dirty="0">
                <a:latin typeface="+mj-lt"/>
              </a:rPr>
              <a:t>Recuerde que el aumento de peso hace que la diabetes sea más difícil de controlar y el alcohol causa posible aumento de peso ya que el alcohol tiene muchas calorías. </a:t>
            </a:r>
          </a:p>
          <a:p>
            <a:pPr lvl="0" fontAlgn="base"/>
            <a:endParaRPr lang="en-US" sz="1300" dirty="0">
              <a:latin typeface="+mj-lt"/>
            </a:endParaRPr>
          </a:p>
          <a:p>
            <a:pPr defTabSz="966612">
              <a:defRPr/>
            </a:pPr>
            <a:r>
              <a:rPr lang="es-CO" sz="1300" dirty="0">
                <a:latin typeface="+mj-lt"/>
              </a:rPr>
              <a:t>Y por estas calorías, también puede aumentar el azúcar en la sangre ya que la cerveza y las bebidas mezcladas azucaradas son altas en carbohidratos, y este exceso de carbohidratos puede causar un aumento en los niveles de azúcar en la sangre.</a:t>
            </a:r>
          </a:p>
          <a:p>
            <a:pPr defTabSz="966612">
              <a:defRPr/>
            </a:pPr>
            <a:endParaRPr lang="es-CO" sz="1300" dirty="0">
              <a:latin typeface="+mj-lt"/>
            </a:endParaRPr>
          </a:p>
          <a:p>
            <a:pPr defTabSz="966612">
              <a:defRPr/>
            </a:pPr>
            <a:r>
              <a:rPr lang="es-CO" sz="1300" dirty="0">
                <a:latin typeface="+mj-lt"/>
              </a:rPr>
              <a:t>Pero….podemos mejorar!  No se desanime…¿</a:t>
            </a:r>
            <a:r>
              <a:rPr lang="es-MX" noProof="0" dirty="0">
                <a:latin typeface="+mj-lt"/>
              </a:rPr>
              <a:t>por qué cree que nos enfocamos en este tema en una clase de prevención y manejo de diabetes??  Porque al buscar soluciones para su diabetes como sus cambios de hábitos alimenticios y de ejercicio podemos ir poco a poco erradicando otras consecuencias de aquellos malos hábitos que nos llevan a desarrollar diabetes.</a:t>
            </a:r>
          </a:p>
          <a:p>
            <a:pPr defTabSz="966612">
              <a:defRPr/>
            </a:pPr>
            <a:endParaRPr lang="es-MX" noProof="0" dirty="0">
              <a:latin typeface="+mj-lt"/>
            </a:endParaRPr>
          </a:p>
          <a:p>
            <a:pPr defTabSz="966612">
              <a:defRPr/>
            </a:pPr>
            <a:r>
              <a:rPr lang="es-MX" noProof="0" dirty="0">
                <a:latin typeface="+mj-lt"/>
              </a:rPr>
              <a:t>Entonces…hagamos metas!</a:t>
            </a:r>
          </a:p>
          <a:p>
            <a:pPr defTabSz="966612">
              <a:defRPr/>
            </a:pPr>
            <a:endParaRPr lang="es-CO" sz="1300" dirty="0">
              <a:latin typeface="+mj-lt"/>
            </a:endParaRPr>
          </a:p>
          <a:p>
            <a:pPr defTabSz="966612">
              <a:defRPr/>
            </a:pPr>
            <a:endParaRPr lang="es-CO" sz="1300" dirty="0">
              <a:latin typeface="+mj-lt"/>
            </a:endParaRPr>
          </a:p>
          <a:p>
            <a:pPr defTabSz="966612">
              <a:defRPr/>
            </a:pPr>
            <a:endParaRPr lang="en-US" sz="1300" dirty="0">
              <a:latin typeface="+mj-lt"/>
            </a:endParaRPr>
          </a:p>
          <a:p>
            <a:endParaRPr lang="es-MX"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8</a:t>
            </a:fld>
            <a:endParaRPr lang="es-MX"/>
          </a:p>
        </p:txBody>
      </p:sp>
    </p:spTree>
    <p:extLst>
      <p:ext uri="{BB962C8B-B14F-4D97-AF65-F5344CB8AC3E}">
        <p14:creationId xmlns:p14="http://schemas.microsoft.com/office/powerpoint/2010/main" val="410349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Lo importante de las metas no es que sean enormes o que sean ideales…..lo importante de las metas es que las pensemos como un paso a la vez….como cuando va a subir unas escaleras, lo importante es ir subiendo cada escalón – de uno por uno.  Nadie brinca hasta un segundo piso…sube un escalón, y luego otro, y luego otro, hasta que llega a su meta. </a:t>
            </a:r>
          </a:p>
          <a:p>
            <a:endParaRPr lang="es-MX" noProof="0" dirty="0">
              <a:latin typeface="+mj-lt"/>
            </a:endParaRPr>
          </a:p>
          <a:p>
            <a:r>
              <a:rPr lang="es-MX" noProof="0" dirty="0">
                <a:latin typeface="+mj-lt"/>
              </a:rPr>
              <a:t>Sí es correcto saber a donde nos dirigimos….pero no debemos frustrarnos si solo podemos subir un escalón a la vez.  Lo importante es hacer un plan.  Planear el primer escalón y subir ese escalón HOY.</a:t>
            </a:r>
          </a:p>
          <a:p>
            <a:endParaRPr lang="es-MX" noProof="0" dirty="0">
              <a:latin typeface="+mj-lt"/>
            </a:endParaRPr>
          </a:p>
          <a:p>
            <a:r>
              <a:rPr lang="es-MX" noProof="0" dirty="0">
                <a:latin typeface="+mj-lt"/>
              </a:rPr>
              <a:t>Entonces…para hacer lograr una meta lo primero que vamos a hacer es:</a:t>
            </a: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9</a:t>
            </a:fld>
            <a:endParaRPr lang="es-MX"/>
          </a:p>
        </p:txBody>
      </p:sp>
    </p:spTree>
    <p:extLst>
      <p:ext uri="{BB962C8B-B14F-4D97-AF65-F5344CB8AC3E}">
        <p14:creationId xmlns:p14="http://schemas.microsoft.com/office/powerpoint/2010/main" val="1636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BFB525-6ACE-421E-94C4-62441A455EE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100432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FB525-6ACE-421E-94C4-62441A455EE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230407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FB525-6ACE-421E-94C4-62441A455EE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89967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FB525-6ACE-421E-94C4-62441A455EE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45220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FB525-6ACE-421E-94C4-62441A455EE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291703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BFB525-6ACE-421E-94C4-62441A455EEB}"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42533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BFB525-6ACE-421E-94C4-62441A455EEB}"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72755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BFB525-6ACE-421E-94C4-62441A455EEB}"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200767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FB525-6ACE-421E-94C4-62441A455EEB}"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166022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BFB525-6ACE-421E-94C4-62441A455EEB}"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197990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BFB525-6ACE-421E-94C4-62441A455EEB}"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C9875-244E-4E49-A769-E273ED72D46B}" type="slidenum">
              <a:rPr lang="en-US" smtClean="0"/>
              <a:t>‹#›</a:t>
            </a:fld>
            <a:endParaRPr lang="en-US"/>
          </a:p>
        </p:txBody>
      </p:sp>
    </p:spTree>
    <p:extLst>
      <p:ext uri="{BB962C8B-B14F-4D97-AF65-F5344CB8AC3E}">
        <p14:creationId xmlns:p14="http://schemas.microsoft.com/office/powerpoint/2010/main" val="75917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FB525-6ACE-421E-94C4-62441A455EEB}"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C9875-244E-4E49-A769-E273ED72D46B}" type="slidenum">
              <a:rPr lang="en-US" smtClean="0"/>
              <a:t>‹#›</a:t>
            </a:fld>
            <a:endParaRPr lang="en-US"/>
          </a:p>
        </p:txBody>
      </p:sp>
    </p:spTree>
    <p:extLst>
      <p:ext uri="{BB962C8B-B14F-4D97-AF65-F5344CB8AC3E}">
        <p14:creationId xmlns:p14="http://schemas.microsoft.com/office/powerpoint/2010/main" val="31853242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imgres?imgurl=https://mediaproxy.salon.com/width/1200/https://media.salon.com/2018/12/woman-in-hospital.jpg&amp;imgrefurl=https://www.salon.com/2019/05/27/what-if-we-treated-all-sick-people-the-way-we-treat-people-with-a-terminal-disease_partner/&amp;tbnid=Xqsf0-ZI-5hdqM&amp;vet=12ahUKEwi6td2op9r2AhUNYM0KHSFMB2EQMygUegUIARCIAg..i&amp;docid=_nV9OxPQeIjpFM&amp;w=1200&amp;h=810&amp;q=sick%20person&amp;client=firefox-b-1-d&amp;ved=2ahUKEwi6td2op9r2AhUNYM0KHSFMB2EQMygUegUIARCI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E309C8-E873-0848-A227-ABC321706FF2}"/>
              </a:ext>
            </a:extLst>
          </p:cNvPr>
          <p:cNvPicPr>
            <a:picLocks noChangeAspect="1"/>
          </p:cNvPicPr>
          <p:nvPr/>
        </p:nvPicPr>
        <p:blipFill rotWithShape="1">
          <a:blip r:embed="rId3">
            <a:extLst>
              <a:ext uri="{28A0092B-C50C-407E-A947-70E740481C1C}">
                <a14:useLocalDpi xmlns:a14="http://schemas.microsoft.com/office/drawing/2010/main" val="0"/>
              </a:ext>
            </a:extLst>
          </a:blip>
          <a:srcRect r="18777" b="1"/>
          <a:stretch/>
        </p:blipFill>
        <p:spPr>
          <a:xfrm>
            <a:off x="0" y="975"/>
            <a:ext cx="12188851" cy="685800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2F204BE-ADCD-46E1-A69B-B62221F1E272}"/>
              </a:ext>
            </a:extLst>
          </p:cNvPr>
          <p:cNvSpPr txBox="1"/>
          <p:nvPr/>
        </p:nvSpPr>
        <p:spPr>
          <a:xfrm>
            <a:off x="404553" y="4396636"/>
            <a:ext cx="9078562" cy="108289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dirty="0">
                <a:latin typeface="+mj-lt"/>
                <a:ea typeface="+mj-ea"/>
                <a:cs typeface="+mj-cs"/>
              </a:rPr>
              <a:t>Alcohol y Diabetes</a:t>
            </a: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3FE58B-B118-447B-99A3-F7B2E01E2198}"/>
              </a:ext>
            </a:extLst>
          </p:cNvPr>
          <p:cNvSpPr txBox="1"/>
          <p:nvPr/>
        </p:nvSpPr>
        <p:spPr>
          <a:xfrm>
            <a:off x="404553" y="5679412"/>
            <a:ext cx="4327868" cy="477054"/>
          </a:xfrm>
          <a:prstGeom prst="rect">
            <a:avLst/>
          </a:prstGeom>
          <a:noFill/>
        </p:spPr>
        <p:txBody>
          <a:bodyPr wrap="square" rtlCol="0">
            <a:spAutoFit/>
          </a:bodyPr>
          <a:lstStyle/>
          <a:p>
            <a:r>
              <a:rPr lang="es-MX" sz="2500" dirty="0"/>
              <a:t>Mes 10 – Alcohol y Diabetes</a:t>
            </a:r>
          </a:p>
        </p:txBody>
      </p:sp>
    </p:spTree>
    <p:extLst>
      <p:ext uri="{BB962C8B-B14F-4D97-AF65-F5344CB8AC3E}">
        <p14:creationId xmlns:p14="http://schemas.microsoft.com/office/powerpoint/2010/main" val="27837210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40F6B676-B146-4D5E-90E5-D65A72CA0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23A025-DB3C-4E81-A76F-A0006C485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92602C00-19F3-44A9-BC10-037A285C7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81" y="955511"/>
            <a:ext cx="7437898" cy="4946977"/>
          </a:xfrm>
          <a:prstGeom prst="rect">
            <a:avLst/>
          </a:prstGeom>
        </p:spPr>
      </p:pic>
      <p:pic>
        <p:nvPicPr>
          <p:cNvPr id="5" name="Picture 4" descr="A picture containing text, bottle, indoor, wine&#10;&#10;Description automatically generated">
            <a:extLst>
              <a:ext uri="{FF2B5EF4-FFF2-40B4-BE49-F238E27FC236}">
                <a16:creationId xmlns:a16="http://schemas.microsoft.com/office/drawing/2014/main" id="{F5F6C355-A170-4B08-9C06-6A6B11F966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852" y="594787"/>
            <a:ext cx="3572248" cy="2681047"/>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102A707F-E6E7-4C7B-A37B-16DB4AF18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295" y="3803042"/>
            <a:ext cx="3687376" cy="2460171"/>
          </a:xfrm>
          <a:prstGeom prst="rect">
            <a:avLst/>
          </a:prstGeom>
        </p:spPr>
      </p:pic>
    </p:spTree>
    <p:extLst>
      <p:ext uri="{BB962C8B-B14F-4D97-AF65-F5344CB8AC3E}">
        <p14:creationId xmlns:p14="http://schemas.microsoft.com/office/powerpoint/2010/main" val="32588717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E43C8EB7-D776-4DBD-9DDB-C73CE1B0F575}"/>
              </a:ext>
            </a:extLst>
          </p:cNvPr>
          <p:cNvSpPr/>
          <p:nvPr/>
        </p:nvSpPr>
        <p:spPr>
          <a:xfrm>
            <a:off x="6195374" y="5849655"/>
            <a:ext cx="5674892" cy="1089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3">
            <a:extLst>
              <a:ext uri="{FF2B5EF4-FFF2-40B4-BE49-F238E27FC236}">
                <a16:creationId xmlns:a16="http://schemas.microsoft.com/office/drawing/2014/main" id="{CF1F5646-A952-4A35-8952-AA2F6D4BF40F}"/>
              </a:ext>
            </a:extLst>
          </p:cNvPr>
          <p:cNvSpPr/>
          <p:nvPr/>
        </p:nvSpPr>
        <p:spPr>
          <a:xfrm>
            <a:off x="0" y="0"/>
            <a:ext cx="12192000" cy="68580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3C8EB7-D776-4DBD-9DDB-C73CE1B0F575}"/>
              </a:ext>
            </a:extLst>
          </p:cNvPr>
          <p:cNvSpPr/>
          <p:nvPr/>
        </p:nvSpPr>
        <p:spPr>
          <a:xfrm>
            <a:off x="6195374" y="5849655"/>
            <a:ext cx="5674892" cy="1089992"/>
          </a:xfrm>
          <a:prstGeom prst="ellipse">
            <a:avLst/>
          </a:prstGeom>
          <a:solidFill>
            <a:srgbClr val="99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Picture 6" descr="Person running on road">
            <a:extLst>
              <a:ext uri="{FF2B5EF4-FFF2-40B4-BE49-F238E27FC236}">
                <a16:creationId xmlns:a16="http://schemas.microsoft.com/office/drawing/2014/main" id="{138F19FC-AA64-DFDE-A3DB-6D70A0CC2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 y="1905584"/>
            <a:ext cx="7430438" cy="4952416"/>
          </a:xfrm>
          <a:prstGeom prst="rect">
            <a:avLst/>
          </a:prstGeom>
          <a:solidFill>
            <a:srgbClr val="9999FF"/>
          </a:solidFill>
        </p:spPr>
      </p:pic>
      <p:graphicFrame>
        <p:nvGraphicFramePr>
          <p:cNvPr id="8" name="Diagram 7">
            <a:extLst>
              <a:ext uri="{FF2B5EF4-FFF2-40B4-BE49-F238E27FC236}">
                <a16:creationId xmlns:a16="http://schemas.microsoft.com/office/drawing/2014/main" id="{D92AA7C4-97A4-98EF-F93A-559BA3ABA626}"/>
              </a:ext>
            </a:extLst>
          </p:cNvPr>
          <p:cNvGraphicFramePr/>
          <p:nvPr>
            <p:extLst>
              <p:ext uri="{D42A27DB-BD31-4B8C-83A1-F6EECF244321}">
                <p14:modId xmlns:p14="http://schemas.microsoft.com/office/powerpoint/2010/main" val="2875431166"/>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People celebrating">
            <a:extLst>
              <a:ext uri="{FF2B5EF4-FFF2-40B4-BE49-F238E27FC236}">
                <a16:creationId xmlns:a16="http://schemas.microsoft.com/office/drawing/2014/main" id="{480D80A3-DF8E-81A4-A2DE-ED7AC9A679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5262" y="1905584"/>
            <a:ext cx="7406738" cy="4937825"/>
          </a:xfrm>
          <a:prstGeom prst="rect">
            <a:avLst/>
          </a:prstGeom>
          <a:solidFill>
            <a:srgbClr val="9999FF"/>
          </a:solidFill>
        </p:spPr>
      </p:pic>
    </p:spTree>
    <p:extLst>
      <p:ext uri="{BB962C8B-B14F-4D97-AF65-F5344CB8AC3E}">
        <p14:creationId xmlns:p14="http://schemas.microsoft.com/office/powerpoint/2010/main" val="244403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logo with white text&#10;&#10;Description automatically generated with low confidence">
            <a:extLst>
              <a:ext uri="{FF2B5EF4-FFF2-40B4-BE49-F238E27FC236}">
                <a16:creationId xmlns:a16="http://schemas.microsoft.com/office/drawing/2014/main" id="{35F36EB7-A1C1-4097-BF31-9F5E9992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47" y="2103044"/>
            <a:ext cx="3973556" cy="3997637"/>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1FD7B965-6262-4743-AF34-52DA67E8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254" y="2103044"/>
            <a:ext cx="4164205" cy="3997637"/>
          </a:xfrm>
          <a:prstGeom prst="rect">
            <a:avLst/>
          </a:prstGeom>
        </p:spPr>
      </p:pic>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Apoyo</a:t>
            </a:r>
            <a:endParaRPr lang="en-US" sz="5400" dirty="0">
              <a:solidFill>
                <a:srgbClr val="FFFFFF"/>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CF9912-DE81-4978-BBC8-9C6585373417}"/>
              </a:ext>
            </a:extLst>
          </p:cNvPr>
          <p:cNvSpPr txBox="1"/>
          <p:nvPr/>
        </p:nvSpPr>
        <p:spPr>
          <a:xfrm>
            <a:off x="1555443" y="5963503"/>
            <a:ext cx="2816605" cy="861774"/>
          </a:xfrm>
          <a:prstGeom prst="rect">
            <a:avLst/>
          </a:prstGeom>
          <a:noFill/>
        </p:spPr>
        <p:txBody>
          <a:bodyPr wrap="none" rtlCol="0">
            <a:spAutoFit/>
          </a:bodyPr>
          <a:lstStyle/>
          <a:p>
            <a:pPr algn="ctr"/>
            <a:r>
              <a:rPr lang="en-US" sz="2500" dirty="0"/>
              <a:t>713-686-6300</a:t>
            </a:r>
          </a:p>
          <a:p>
            <a:pPr algn="ctr"/>
            <a:r>
              <a:rPr lang="en-US" sz="2500" dirty="0"/>
              <a:t>www.aahouston.org</a:t>
            </a:r>
            <a:endParaRPr lang="es-MX" sz="2500" dirty="0"/>
          </a:p>
        </p:txBody>
      </p:sp>
      <p:sp>
        <p:nvSpPr>
          <p:cNvPr id="13" name="TextBox 12">
            <a:extLst>
              <a:ext uri="{FF2B5EF4-FFF2-40B4-BE49-F238E27FC236}">
                <a16:creationId xmlns:a16="http://schemas.microsoft.com/office/drawing/2014/main" id="{5F6C5C0F-D0C9-46AA-A344-486FA36CE771}"/>
              </a:ext>
            </a:extLst>
          </p:cNvPr>
          <p:cNvSpPr txBox="1"/>
          <p:nvPr/>
        </p:nvSpPr>
        <p:spPr>
          <a:xfrm>
            <a:off x="7814507" y="5963503"/>
            <a:ext cx="3353931" cy="861774"/>
          </a:xfrm>
          <a:prstGeom prst="rect">
            <a:avLst/>
          </a:prstGeom>
          <a:noFill/>
        </p:spPr>
        <p:txBody>
          <a:bodyPr wrap="none" rtlCol="0">
            <a:spAutoFit/>
          </a:bodyPr>
          <a:lstStyle/>
          <a:p>
            <a:pPr algn="ctr"/>
            <a:r>
              <a:rPr lang="en-US" sz="2500" dirty="0"/>
              <a:t>713-681-1296</a:t>
            </a:r>
          </a:p>
          <a:p>
            <a:pPr algn="ctr"/>
            <a:r>
              <a:rPr lang="en-US" sz="2500" dirty="0"/>
              <a:t>www.alanonhispano.org</a:t>
            </a:r>
            <a:endParaRPr lang="es-MX" sz="2500" dirty="0"/>
          </a:p>
        </p:txBody>
      </p:sp>
    </p:spTree>
    <p:extLst>
      <p:ext uri="{BB962C8B-B14F-4D97-AF65-F5344CB8AC3E}">
        <p14:creationId xmlns:p14="http://schemas.microsoft.com/office/powerpoint/2010/main" val="1865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up of a hand holding a baby's foot&#10;&#10;Description automatically generated with medium confidence">
            <a:extLst>
              <a:ext uri="{FF2B5EF4-FFF2-40B4-BE49-F238E27FC236}">
                <a16:creationId xmlns:a16="http://schemas.microsoft.com/office/drawing/2014/main" id="{5CA333CE-39B7-4349-FCD0-532063558ACD}"/>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a:stretch/>
        </p:blipFill>
        <p:spPr>
          <a:xfrm>
            <a:off x="-4243" y="10"/>
            <a:ext cx="12196243" cy="6857990"/>
          </a:xfrm>
          <a:prstGeom prst="rect">
            <a:avLst/>
          </a:prstGeom>
        </p:spPr>
      </p:pic>
      <p:sp>
        <p:nvSpPr>
          <p:cNvPr id="8" name="Rectangle 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492533-E805-72EA-7D13-87D8342305B9}"/>
              </a:ext>
            </a:extLst>
          </p:cNvPr>
          <p:cNvSpPr txBox="1"/>
          <p:nvPr/>
        </p:nvSpPr>
        <p:spPr>
          <a:xfrm>
            <a:off x="1686911" y="4766367"/>
            <a:ext cx="3657861" cy="1246495"/>
          </a:xfrm>
          <a:prstGeom prst="rect">
            <a:avLst/>
          </a:prstGeom>
          <a:noFill/>
        </p:spPr>
        <p:txBody>
          <a:bodyPr wrap="none" rtlCol="0">
            <a:spAutoFit/>
          </a:bodyPr>
          <a:lstStyle/>
          <a:p>
            <a:r>
              <a:rPr lang="en-US" sz="7500" dirty="0"/>
              <a:t>¡Gracias!</a:t>
            </a:r>
            <a:endParaRPr lang="es-MX" sz="7500" dirty="0"/>
          </a:p>
        </p:txBody>
      </p:sp>
    </p:spTree>
    <p:extLst>
      <p:ext uri="{BB962C8B-B14F-4D97-AF65-F5344CB8AC3E}">
        <p14:creationId xmlns:p14="http://schemas.microsoft.com/office/powerpoint/2010/main" val="34194660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14</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2062103"/>
          </a:xfrm>
          <a:prstGeom prst="rect">
            <a:avLst/>
          </a:prstGeom>
          <a:noFill/>
        </p:spPr>
        <p:txBody>
          <a:bodyPr wrap="square" rtlCol="0">
            <a:spAutoFit/>
          </a:bodyPr>
          <a:lstStyle/>
          <a:p>
            <a:endParaRPr lang="en-US" sz="1600" dirty="0"/>
          </a:p>
          <a:p>
            <a:endParaRPr lang="en-US" sz="1600" dirty="0"/>
          </a:p>
          <a:p>
            <a:r>
              <a:rPr lang="en-US" sz="1600" dirty="0"/>
              <a:t>- Emanuele, N. V., Swade, T. F., &amp; Emanuele, M. A. (1998). Consequences of alcohol use in diabetics. Alcohol health and research world, 22(3), 211–219. </a:t>
            </a:r>
          </a:p>
          <a:p>
            <a:endParaRPr lang="en-US" sz="1600" dirty="0"/>
          </a:p>
          <a:p>
            <a:r>
              <a:rPr lang="en-US" sz="1600" dirty="0"/>
              <a:t>- NIAAA publications. (n.d.). Brochures and Fact Sheets | National Institute on Alcohol Abuse and Alcoholism (NIAAA). Last accessed September 15, 2022. https://pubs.niaaa.nih.gov/publications/aa71/aa71.htm </a:t>
            </a:r>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841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s-MX" sz="4600">
                <a:cs typeface="Arial" panose="020B0604020202020204" pitchFamily="34" charset="0"/>
              </a:rPr>
              <a:t>El alcohol puede</a:t>
            </a:r>
            <a:br>
              <a:rPr lang="es-MX" sz="4600">
                <a:cs typeface="Arial" panose="020B0604020202020204" pitchFamily="34" charset="0"/>
              </a:rPr>
            </a:br>
            <a:r>
              <a:rPr lang="es-MX" sz="4600">
                <a:cs typeface="Arial" panose="020B0604020202020204" pitchFamily="34" charset="0"/>
              </a:rPr>
              <a:t>afectar su…</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endParaRPr lang="es-MX" sz="2000">
              <a:latin typeface="+mj-lt"/>
              <a:cs typeface="Arial" panose="020B0604020202020204" pitchFamily="34" charset="0"/>
            </a:endParaRPr>
          </a:p>
          <a:p>
            <a:pPr marL="0" indent="0">
              <a:buNone/>
            </a:pPr>
            <a:r>
              <a:rPr lang="es-MX" sz="2000" b="1">
                <a:latin typeface="+mj-lt"/>
                <a:cs typeface="Arial" panose="020B0604020202020204" pitchFamily="34" charset="0"/>
              </a:rPr>
              <a:t>salud</a:t>
            </a:r>
            <a:endParaRPr lang="es-MX" sz="2000" b="1">
              <a:latin typeface="+mj-lt"/>
              <a:hlinkClick r:id="rId3"/>
            </a:endParaRPr>
          </a:p>
          <a:p>
            <a:pPr marL="0" indent="0">
              <a:buNone/>
            </a:pPr>
            <a:endParaRPr lang="es-MX" sz="2000">
              <a:latin typeface="+mj-lt"/>
              <a:cs typeface="Arial" panose="020B0604020202020204" pitchFamily="34" charset="0"/>
            </a:endParaRPr>
          </a:p>
          <a:p>
            <a:pPr marL="0" indent="0">
              <a:buNone/>
            </a:pPr>
            <a:r>
              <a:rPr lang="es-MX" sz="2000" b="1">
                <a:latin typeface="+mj-lt"/>
                <a:cs typeface="Arial" panose="020B0604020202020204" pitchFamily="34" charset="0"/>
              </a:rPr>
              <a:t>páncreas</a:t>
            </a:r>
          </a:p>
          <a:p>
            <a:pPr marL="0" indent="0">
              <a:buNone/>
            </a:pPr>
            <a:endParaRPr lang="es-MX" sz="2000">
              <a:latin typeface="+mj-lt"/>
              <a:cs typeface="Arial" panose="020B0604020202020204" pitchFamily="34" charset="0"/>
            </a:endParaRPr>
          </a:p>
          <a:p>
            <a:pPr marL="0" indent="0">
              <a:buNone/>
            </a:pPr>
            <a:r>
              <a:rPr lang="es-MX" sz="2000" b="1">
                <a:latin typeface="+mj-lt"/>
                <a:cs typeface="Arial" panose="020B0604020202020204" pitchFamily="34" charset="0"/>
              </a:rPr>
              <a:t>hígado</a:t>
            </a:r>
          </a:p>
          <a:p>
            <a:pPr marL="0" indent="0">
              <a:buNone/>
            </a:pPr>
            <a:endParaRPr lang="es-MX" sz="2000">
              <a:latin typeface="+mj-lt"/>
              <a:cs typeface="Arial" panose="020B0604020202020204" pitchFamily="34" charset="0"/>
            </a:endParaRPr>
          </a:p>
          <a:p>
            <a:pPr marL="0" indent="0">
              <a:buNone/>
            </a:pPr>
            <a:r>
              <a:rPr lang="es-MX" sz="2000" b="1">
                <a:latin typeface="+mj-lt"/>
                <a:cs typeface="Arial" panose="020B0604020202020204" pitchFamily="34" charset="0"/>
              </a:rPr>
              <a:t>relación con la familia</a:t>
            </a:r>
          </a:p>
          <a:p>
            <a:pPr marL="0" indent="0">
              <a:buNone/>
            </a:pPr>
            <a:endParaRPr lang="es-MX" sz="2000" dirty="0">
              <a:latin typeface="+mj-lt"/>
              <a:cs typeface="Arial" panose="020B0604020202020204" pitchFamily="34" charset="0"/>
            </a:endParaRPr>
          </a:p>
        </p:txBody>
      </p:sp>
      <p:pic>
        <p:nvPicPr>
          <p:cNvPr id="6" name="Picture 5" descr="A picture containing person, indoor&#10;&#10;Description automatically generated">
            <a:extLst>
              <a:ext uri="{FF2B5EF4-FFF2-40B4-BE49-F238E27FC236}">
                <a16:creationId xmlns:a16="http://schemas.microsoft.com/office/drawing/2014/main" id="{1B858396-DF3B-494A-90BD-AEDED99EA151}"/>
              </a:ext>
            </a:extLst>
          </p:cNvPr>
          <p:cNvPicPr>
            <a:picLocks noChangeAspect="1"/>
          </p:cNvPicPr>
          <p:nvPr/>
        </p:nvPicPr>
        <p:blipFill rotWithShape="1">
          <a:blip r:embed="rId4">
            <a:extLst>
              <a:ext uri="{28A0092B-C50C-407E-A947-70E740481C1C}">
                <a14:useLocalDpi xmlns:a14="http://schemas.microsoft.com/office/drawing/2010/main" val="0"/>
              </a:ext>
            </a:extLst>
          </a:blip>
          <a:srcRect l="11132" r="464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65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F384ACA8-83CE-4A2D-902B-AE5F1DDB64B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1890"/>
          <a:stretch/>
        </p:blipFill>
        <p:spPr>
          <a:xfrm>
            <a:off x="20" y="1282"/>
            <a:ext cx="12191980" cy="6856718"/>
          </a:xfrm>
          <a:prstGeom prst="rect">
            <a:avLst/>
          </a:prstGeom>
        </p:spPr>
      </p:pic>
    </p:spTree>
    <p:extLst>
      <p:ext uri="{BB962C8B-B14F-4D97-AF65-F5344CB8AC3E}">
        <p14:creationId xmlns:p14="http://schemas.microsoft.com/office/powerpoint/2010/main" val="20704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11E148C-F795-4B0F-875D-53B747C92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7" y="3049655"/>
            <a:ext cx="5883275" cy="2719388"/>
          </a:xfrm>
          <a:prstGeom prst="rect">
            <a:avLst/>
          </a:prstGeom>
        </p:spPr>
      </p:pic>
      <p:pic>
        <p:nvPicPr>
          <p:cNvPr id="6" name="Picture 5" descr="A picture containing person, wearing, hat, standing&#10;&#10;Description automatically generated">
            <a:extLst>
              <a:ext uri="{FF2B5EF4-FFF2-40B4-BE49-F238E27FC236}">
                <a16:creationId xmlns:a16="http://schemas.microsoft.com/office/drawing/2014/main" id="{05DD91EF-F991-4DD7-9A98-021067C16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013075"/>
            <a:ext cx="4113213" cy="2719388"/>
          </a:xfrm>
          <a:prstGeom prst="rect">
            <a:avLst/>
          </a:prstGeom>
        </p:spPr>
      </p:pic>
      <p:sp>
        <p:nvSpPr>
          <p:cNvPr id="2" name="Title 1"/>
          <p:cNvSpPr>
            <a:spLocks noGrp="1"/>
          </p:cNvSpPr>
          <p:nvPr>
            <p:ph type="title"/>
          </p:nvPr>
        </p:nvSpPr>
        <p:spPr>
          <a:xfrm>
            <a:off x="1286932" y="1204109"/>
            <a:ext cx="10023398" cy="857894"/>
          </a:xfrm>
        </p:spPr>
        <p:txBody>
          <a:bodyPr vert="horz" lIns="91440" tIns="45720" rIns="91440" bIns="45720" rtlCol="0">
            <a:normAutofit/>
          </a:bodyPr>
          <a:lstStyle/>
          <a:p>
            <a:r>
              <a:rPr lang="en-US" sz="4000">
                <a:solidFill>
                  <a:srgbClr val="FFFFFF"/>
                </a:solidFill>
              </a:rPr>
              <a:t>¡Cómo afecta al pancreas?</a:t>
            </a:r>
          </a:p>
        </p:txBody>
      </p:sp>
    </p:spTree>
    <p:extLst>
      <p:ext uri="{BB962C8B-B14F-4D97-AF65-F5344CB8AC3E}">
        <p14:creationId xmlns:p14="http://schemas.microsoft.com/office/powerpoint/2010/main" val="25801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0" name="Title 1"/>
          <p:cNvSpPr>
            <a:spLocks noGrp="1"/>
          </p:cNvSpPr>
          <p:nvPr>
            <p:ph type="title"/>
          </p:nvPr>
        </p:nvSpPr>
        <p:spPr>
          <a:xfrm>
            <a:off x="718686" y="5091762"/>
            <a:ext cx="7484787" cy="1264588"/>
          </a:xfrm>
        </p:spPr>
        <p:txBody>
          <a:bodyPr vert="horz" lIns="91440" tIns="45720" rIns="91440" bIns="45720" rtlCol="0" anchor="ctr">
            <a:normAutofit/>
          </a:bodyPr>
          <a:lstStyle/>
          <a:p>
            <a:pPr algn="ctr"/>
            <a:r>
              <a:rPr lang="es-MX" sz="4800" dirty="0">
                <a:solidFill>
                  <a:srgbClr val="FFFFFF"/>
                </a:solidFill>
              </a:rPr>
              <a:t>                    Insulina</a:t>
            </a:r>
          </a:p>
        </p:txBody>
      </p:sp>
      <p:pic>
        <p:nvPicPr>
          <p:cNvPr id="12" name="Content Placeholder 10" descr="carb to gluclose diagram.jpg">
            <a:extLst>
              <a:ext uri="{FF2B5EF4-FFF2-40B4-BE49-F238E27FC236}">
                <a16:creationId xmlns:a16="http://schemas.microsoft.com/office/drawing/2014/main" id="{13E6D34D-88FB-E1C6-C2CE-5BB02D7E079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1"/>
          <a:stretch/>
        </p:blipFill>
        <p:spPr>
          <a:xfrm>
            <a:off x="320040" y="573207"/>
            <a:ext cx="11548872" cy="4462272"/>
          </a:xfrm>
          <a:prstGeom prst="rect">
            <a:avLst/>
          </a:prstGeom>
          <a:noFill/>
        </p:spPr>
      </p:pic>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041" y="3943865"/>
            <a:ext cx="2880359" cy="923330"/>
          </a:xfrm>
          <a:prstGeom prst="rect">
            <a:avLst/>
          </a:prstGeom>
          <a:solidFill>
            <a:srgbClr val="FF0000"/>
          </a:solidFill>
        </p:spPr>
        <p:txBody>
          <a:bodyPr wrap="square" rtlCol="0">
            <a:spAutoFit/>
          </a:bodyPr>
          <a:lstStyle/>
          <a:p>
            <a:endParaRPr lang="es-MX" dirty="0"/>
          </a:p>
          <a:p>
            <a:pPr algn="ctr"/>
            <a:r>
              <a:rPr lang="es-MX" b="1" dirty="0"/>
              <a:t>COME EL CARBOHIDRATO</a:t>
            </a:r>
          </a:p>
          <a:p>
            <a:endParaRPr lang="es-MX" dirty="0"/>
          </a:p>
        </p:txBody>
      </p:sp>
      <p:sp>
        <p:nvSpPr>
          <p:cNvPr id="15" name="TextBox 14"/>
          <p:cNvSpPr txBox="1"/>
          <p:nvPr/>
        </p:nvSpPr>
        <p:spPr>
          <a:xfrm>
            <a:off x="3289301" y="3968710"/>
            <a:ext cx="4914172" cy="923330"/>
          </a:xfrm>
          <a:prstGeom prst="rect">
            <a:avLst/>
          </a:prstGeom>
          <a:solidFill>
            <a:srgbClr val="FF0000"/>
          </a:solidFill>
        </p:spPr>
        <p:txBody>
          <a:bodyPr wrap="square" rtlCol="0">
            <a:spAutoFit/>
          </a:bodyPr>
          <a:lstStyle/>
          <a:p>
            <a:endParaRPr lang="es-MX" dirty="0"/>
          </a:p>
          <a:p>
            <a:r>
              <a:rPr lang="es-MX" b="1" dirty="0"/>
              <a:t>EL CARBOHIDRATO SE CONVIERTE EN GLUCOSA</a:t>
            </a:r>
          </a:p>
          <a:p>
            <a:endParaRPr lang="es-MX" dirty="0"/>
          </a:p>
        </p:txBody>
      </p:sp>
      <p:sp>
        <p:nvSpPr>
          <p:cNvPr id="16" name="TextBox 15"/>
          <p:cNvSpPr txBox="1"/>
          <p:nvPr/>
        </p:nvSpPr>
        <p:spPr>
          <a:xfrm>
            <a:off x="8292374" y="3950730"/>
            <a:ext cx="3576539" cy="923330"/>
          </a:xfrm>
          <a:prstGeom prst="rect">
            <a:avLst/>
          </a:prstGeom>
          <a:solidFill>
            <a:srgbClr val="FF0000"/>
          </a:solidFill>
        </p:spPr>
        <p:txBody>
          <a:bodyPr wrap="square" rtlCol="0">
            <a:spAutoFit/>
          </a:bodyPr>
          <a:lstStyle/>
          <a:p>
            <a:endParaRPr lang="es-MX" b="1" dirty="0"/>
          </a:p>
          <a:p>
            <a:r>
              <a:rPr lang="es-MX" b="1" dirty="0"/>
              <a:t>LA GLUCOSA ENTRA EN LA SANGRE</a:t>
            </a:r>
          </a:p>
          <a:p>
            <a:endParaRPr lang="es-MX" dirty="0"/>
          </a:p>
        </p:txBody>
      </p:sp>
      <p:sp>
        <p:nvSpPr>
          <p:cNvPr id="17" name="TextBox 16"/>
          <p:cNvSpPr txBox="1"/>
          <p:nvPr/>
        </p:nvSpPr>
        <p:spPr>
          <a:xfrm>
            <a:off x="5459103" y="1606055"/>
            <a:ext cx="1275772" cy="646331"/>
          </a:xfrm>
          <a:prstGeom prst="rect">
            <a:avLst/>
          </a:prstGeom>
          <a:solidFill>
            <a:schemeClr val="bg2"/>
          </a:solidFill>
        </p:spPr>
        <p:txBody>
          <a:bodyPr wrap="square" rtlCol="0">
            <a:spAutoFit/>
          </a:bodyPr>
          <a:lstStyle/>
          <a:p>
            <a:r>
              <a:rPr lang="es-MX" b="1" dirty="0"/>
              <a:t>DIGESTION</a:t>
            </a:r>
          </a:p>
          <a:p>
            <a:endParaRPr lang="es-MX" dirty="0"/>
          </a:p>
        </p:txBody>
      </p:sp>
      <p:sp>
        <p:nvSpPr>
          <p:cNvPr id="18" name="Notched Right Arrow 17"/>
          <p:cNvSpPr/>
          <p:nvPr/>
        </p:nvSpPr>
        <p:spPr>
          <a:xfrm>
            <a:off x="5577224" y="193360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TextBox 18"/>
          <p:cNvSpPr txBox="1"/>
          <p:nvPr/>
        </p:nvSpPr>
        <p:spPr>
          <a:xfrm>
            <a:off x="6734875" y="2265825"/>
            <a:ext cx="1126235" cy="369332"/>
          </a:xfrm>
          <a:prstGeom prst="rect">
            <a:avLst/>
          </a:prstGeom>
          <a:solidFill>
            <a:schemeClr val="bg2"/>
          </a:solidFill>
        </p:spPr>
        <p:txBody>
          <a:bodyPr wrap="square" rtlCol="0">
            <a:spAutoFit/>
          </a:bodyPr>
          <a:lstStyle/>
          <a:p>
            <a:r>
              <a:rPr lang="es-MX" b="1" dirty="0"/>
              <a:t>GLUCOSA</a:t>
            </a:r>
          </a:p>
        </p:txBody>
      </p:sp>
      <p:sp>
        <p:nvSpPr>
          <p:cNvPr id="20" name="TextBox 19"/>
          <p:cNvSpPr txBox="1"/>
          <p:nvPr/>
        </p:nvSpPr>
        <p:spPr>
          <a:xfrm>
            <a:off x="4135272" y="2450491"/>
            <a:ext cx="1815152" cy="369332"/>
          </a:xfrm>
          <a:prstGeom prst="rect">
            <a:avLst/>
          </a:prstGeom>
          <a:solidFill>
            <a:schemeClr val="bg2"/>
          </a:solidFill>
        </p:spPr>
        <p:txBody>
          <a:bodyPr wrap="square" rtlCol="0">
            <a:spAutoFit/>
          </a:bodyPr>
          <a:lstStyle/>
          <a:p>
            <a:r>
              <a:rPr lang="es-MX" b="1" dirty="0"/>
              <a:t>CARBOHIDRATO</a:t>
            </a:r>
          </a:p>
        </p:txBody>
      </p:sp>
    </p:spTree>
    <p:extLst>
      <p:ext uri="{BB962C8B-B14F-4D97-AF65-F5344CB8AC3E}">
        <p14:creationId xmlns:p14="http://schemas.microsoft.com/office/powerpoint/2010/main" val="23031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s-MX" sz="5400" dirty="0">
                <a:solidFill>
                  <a:schemeClr val="bg1"/>
                </a:solidFill>
              </a:rPr>
              <a:t>¿Cómo afecta al hígado?</a:t>
            </a:r>
          </a:p>
        </p:txBody>
      </p:sp>
      <p:sp>
        <p:nvSpPr>
          <p:cNvPr id="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17224EDD-8A9C-425D-B84A-A599D794003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199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F7FDBCF3-2A48-4F6B-9A44-CDDDF3070340}"/>
              </a:ext>
            </a:extLst>
          </p:cNvPr>
          <p:cNvSpPr txBox="1"/>
          <p:nvPr/>
        </p:nvSpPr>
        <p:spPr>
          <a:xfrm>
            <a:off x="6688182" y="932961"/>
            <a:ext cx="4887685" cy="17774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s-MX" sz="4000" dirty="0">
                <a:solidFill>
                  <a:schemeClr val="bg1"/>
                </a:solidFill>
                <a:latin typeface="+mj-lt"/>
                <a:ea typeface="+mj-ea"/>
                <a:cs typeface="+mj-cs"/>
              </a:rPr>
              <a:t>Síntomas del exceso de alcohol y la hipoglucemia</a:t>
            </a:r>
          </a:p>
        </p:txBody>
      </p:sp>
      <p:pic>
        <p:nvPicPr>
          <p:cNvPr id="27" name="Picture 26" descr="Row of glasses of beer">
            <a:extLst>
              <a:ext uri="{FF2B5EF4-FFF2-40B4-BE49-F238E27FC236}">
                <a16:creationId xmlns:a16="http://schemas.microsoft.com/office/drawing/2014/main" id="{4DFF9673-E37D-D0F5-0CAA-F5D6CAC5DE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903" y="573678"/>
            <a:ext cx="5103206" cy="5710645"/>
          </a:xfrm>
          <a:prstGeom prst="rect">
            <a:avLst/>
          </a:prstGeom>
        </p:spPr>
      </p:pic>
      <p:sp>
        <p:nvSpPr>
          <p:cNvPr id="28"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9515574-65C4-42F2-8AEA-E12472B173F6}"/>
              </a:ext>
            </a:extLst>
          </p:cNvPr>
          <p:cNvSpPr txBox="1"/>
          <p:nvPr/>
        </p:nvSpPr>
        <p:spPr>
          <a:xfrm>
            <a:off x="6688182" y="2894529"/>
            <a:ext cx="4887685" cy="3210179"/>
          </a:xfrm>
          <a:prstGeom prst="rect">
            <a:avLst/>
          </a:prstGeom>
        </p:spPr>
        <p:txBody>
          <a:bodyPr vert="horz" lIns="91440" tIns="45720" rIns="91440" bIns="45720" rtlCol="0" anchor="t">
            <a:normAutofit/>
          </a:bodyPr>
          <a:lstStyle/>
          <a:p>
            <a:pPr marL="285750" lvl="0" indent="-228600">
              <a:lnSpc>
                <a:spcPct val="90000"/>
              </a:lnSpc>
              <a:spcAft>
                <a:spcPts val="600"/>
              </a:spcAft>
              <a:buFont typeface="Arial" panose="020B0604020202020204" pitchFamily="34" charset="0"/>
              <a:buChar char="•"/>
            </a:pPr>
            <a:r>
              <a:rPr lang="es-MX" sz="2000" b="1" dirty="0">
                <a:solidFill>
                  <a:schemeClr val="bg1"/>
                </a:solidFill>
              </a:rPr>
              <a:t>Confusión</a:t>
            </a:r>
          </a:p>
          <a:p>
            <a:pPr marL="285750" lvl="0" indent="-228600">
              <a:lnSpc>
                <a:spcPct val="90000"/>
              </a:lnSpc>
              <a:spcAft>
                <a:spcPts val="600"/>
              </a:spcAft>
              <a:buFont typeface="Arial" panose="020B0604020202020204" pitchFamily="34" charset="0"/>
              <a:buChar char="•"/>
            </a:pPr>
            <a:r>
              <a:rPr lang="es-MX" sz="2000" b="1" dirty="0">
                <a:solidFill>
                  <a:schemeClr val="bg1"/>
                </a:solidFill>
              </a:rPr>
              <a:t>Somnolencia</a:t>
            </a:r>
          </a:p>
          <a:p>
            <a:pPr marL="285750" lvl="0" indent="-228600">
              <a:lnSpc>
                <a:spcPct val="90000"/>
              </a:lnSpc>
              <a:spcAft>
                <a:spcPts val="600"/>
              </a:spcAft>
              <a:buFont typeface="Arial" panose="020B0604020202020204" pitchFamily="34" charset="0"/>
              <a:buChar char="•"/>
            </a:pPr>
            <a:r>
              <a:rPr lang="es-MX" sz="2000" b="1" dirty="0">
                <a:solidFill>
                  <a:schemeClr val="bg1"/>
                </a:solidFill>
              </a:rPr>
              <a:t>Visión borrosa</a:t>
            </a:r>
          </a:p>
          <a:p>
            <a:pPr marL="285750" lvl="0" indent="-228600">
              <a:lnSpc>
                <a:spcPct val="90000"/>
              </a:lnSpc>
              <a:spcAft>
                <a:spcPts val="600"/>
              </a:spcAft>
              <a:buFont typeface="Arial" panose="020B0604020202020204" pitchFamily="34" charset="0"/>
              <a:buChar char="•"/>
            </a:pPr>
            <a:r>
              <a:rPr lang="es-MX" sz="2000" b="1" dirty="0">
                <a:solidFill>
                  <a:schemeClr val="bg1"/>
                </a:solidFill>
              </a:rPr>
              <a:t>Dolores de Cabeza</a:t>
            </a:r>
          </a:p>
          <a:p>
            <a:pPr marL="285750" lvl="0" indent="-228600">
              <a:lnSpc>
                <a:spcPct val="90000"/>
              </a:lnSpc>
              <a:spcAft>
                <a:spcPts val="600"/>
              </a:spcAft>
              <a:buFont typeface="Arial" panose="020B0604020202020204" pitchFamily="34" charset="0"/>
              <a:buChar char="•"/>
            </a:pPr>
            <a:r>
              <a:rPr lang="es-MX" sz="2000" b="1" dirty="0">
                <a:solidFill>
                  <a:schemeClr val="bg1"/>
                </a:solidFill>
              </a:rPr>
              <a:t>Aturdimiento o mareos</a:t>
            </a:r>
          </a:p>
          <a:p>
            <a:pPr marL="285750" lvl="0" indent="-228600">
              <a:lnSpc>
                <a:spcPct val="90000"/>
              </a:lnSpc>
              <a:spcAft>
                <a:spcPts val="600"/>
              </a:spcAft>
              <a:buFont typeface="Arial" panose="020B0604020202020204" pitchFamily="34" charset="0"/>
              <a:buChar char="•"/>
            </a:pPr>
            <a:r>
              <a:rPr lang="es-MX" sz="2000" b="1" dirty="0">
                <a:solidFill>
                  <a:schemeClr val="bg1"/>
                </a:solidFill>
              </a:rPr>
              <a:t>Falta de coordinación</a:t>
            </a:r>
          </a:p>
          <a:p>
            <a:pPr marL="285750" lvl="0" indent="-228600">
              <a:lnSpc>
                <a:spcPct val="90000"/>
              </a:lnSpc>
              <a:spcAft>
                <a:spcPts val="600"/>
              </a:spcAft>
              <a:buFont typeface="Arial" panose="020B0604020202020204" pitchFamily="34" charset="0"/>
              <a:buChar char="•"/>
            </a:pPr>
            <a:r>
              <a:rPr lang="es-MX" sz="2000" b="1" dirty="0">
                <a:solidFill>
                  <a:schemeClr val="bg1"/>
                </a:solidFill>
              </a:rPr>
              <a:t>Inconsciencia</a:t>
            </a:r>
          </a:p>
        </p:txBody>
      </p:sp>
      <p:sp>
        <p:nvSpPr>
          <p:cNvPr id="30" name="TextBox 29">
            <a:extLst>
              <a:ext uri="{FF2B5EF4-FFF2-40B4-BE49-F238E27FC236}">
                <a16:creationId xmlns:a16="http://schemas.microsoft.com/office/drawing/2014/main" id="{6D22B30C-BE95-0C2C-F4AB-2BF0EEE85B71}"/>
              </a:ext>
            </a:extLst>
          </p:cNvPr>
          <p:cNvSpPr txBox="1"/>
          <p:nvPr/>
        </p:nvSpPr>
        <p:spPr>
          <a:xfrm>
            <a:off x="678473" y="61897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s-MX" sz="4200" kern="1200" dirty="0">
              <a:latin typeface="+mj-lt"/>
              <a:ea typeface="+mj-ea"/>
              <a:cs typeface="+mj-cs"/>
            </a:endParaRPr>
          </a:p>
        </p:txBody>
      </p:sp>
    </p:spTree>
    <p:extLst>
      <p:ext uri="{BB962C8B-B14F-4D97-AF65-F5344CB8AC3E}">
        <p14:creationId xmlns:p14="http://schemas.microsoft.com/office/powerpoint/2010/main" val="413643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ith his hand on his face&#10;&#10;Description automatically generated with medium confidence">
            <a:extLst>
              <a:ext uri="{FF2B5EF4-FFF2-40B4-BE49-F238E27FC236}">
                <a16:creationId xmlns:a16="http://schemas.microsoft.com/office/drawing/2014/main" id="{523163F8-479A-45E8-AE1B-F3E01F82F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6116819" cy="4151154"/>
          </a:xfrm>
          <a:prstGeom prst="rect">
            <a:avLst/>
          </a:prstGeom>
        </p:spPr>
      </p:pic>
      <p:pic>
        <p:nvPicPr>
          <p:cNvPr id="13" name="Picture 12" descr="A close-up of a jellyfish&#10;&#10;Description automatically generated with low confidence">
            <a:extLst>
              <a:ext uri="{FF2B5EF4-FFF2-40B4-BE49-F238E27FC236}">
                <a16:creationId xmlns:a16="http://schemas.microsoft.com/office/drawing/2014/main" id="{5DE5AA47-3465-4E9F-8E47-A6E25E0076DD}"/>
              </a:ext>
            </a:extLst>
          </p:cNvPr>
          <p:cNvPicPr>
            <a:picLocks noChangeAspect="1"/>
          </p:cNvPicPr>
          <p:nvPr/>
        </p:nvPicPr>
        <p:blipFill rotWithShape="1">
          <a:blip r:embed="rId4">
            <a:extLst>
              <a:ext uri="{28A0092B-C50C-407E-A947-70E740481C1C}">
                <a14:useLocalDpi xmlns:a14="http://schemas.microsoft.com/office/drawing/2010/main" val="0"/>
              </a:ext>
            </a:extLst>
          </a:blip>
          <a:srcRect t="26709" r="1" b="23370"/>
          <a:stretch/>
        </p:blipFill>
        <p:spPr>
          <a:xfrm>
            <a:off x="20" y="10"/>
            <a:ext cx="6095980" cy="3428990"/>
          </a:xfrm>
          <a:prstGeom prst="rect">
            <a:avLst/>
          </a:prstGeom>
        </p:spPr>
      </p:pic>
      <p:pic>
        <p:nvPicPr>
          <p:cNvPr id="9" name="Picture 8" descr="A picture containing person, red&#10;&#10;Description automatically generated">
            <a:extLst>
              <a:ext uri="{FF2B5EF4-FFF2-40B4-BE49-F238E27FC236}">
                <a16:creationId xmlns:a16="http://schemas.microsoft.com/office/drawing/2014/main" id="{13A9C0D7-062F-4542-99FF-7FBC3A7C8CE7}"/>
              </a:ext>
            </a:extLst>
          </p:cNvPr>
          <p:cNvPicPr>
            <a:picLocks noChangeAspect="1"/>
          </p:cNvPicPr>
          <p:nvPr/>
        </p:nvPicPr>
        <p:blipFill rotWithShape="1">
          <a:blip r:embed="rId5">
            <a:extLst>
              <a:ext uri="{28A0092B-C50C-407E-A947-70E740481C1C}">
                <a14:useLocalDpi xmlns:a14="http://schemas.microsoft.com/office/drawing/2010/main" val="0"/>
              </a:ext>
            </a:extLst>
          </a:blip>
          <a:srcRect t="14074" b="29676"/>
          <a:stretch/>
        </p:blipFill>
        <p:spPr>
          <a:xfrm>
            <a:off x="20" y="3429000"/>
            <a:ext cx="6095980" cy="3429000"/>
          </a:xfrm>
          <a:prstGeom prst="rect">
            <a:avLst/>
          </a:prstGeom>
        </p:spPr>
      </p:pic>
      <p:pic>
        <p:nvPicPr>
          <p:cNvPr id="11" name="Picture 10" descr="A picture containing text, watch&#10;&#10;Description automatically generated">
            <a:extLst>
              <a:ext uri="{FF2B5EF4-FFF2-40B4-BE49-F238E27FC236}">
                <a16:creationId xmlns:a16="http://schemas.microsoft.com/office/drawing/2014/main" id="{ADC363E6-7108-4185-8D78-3B4D9E750715}"/>
              </a:ext>
            </a:extLst>
          </p:cNvPr>
          <p:cNvPicPr>
            <a:picLocks noChangeAspect="1"/>
          </p:cNvPicPr>
          <p:nvPr/>
        </p:nvPicPr>
        <p:blipFill rotWithShape="1">
          <a:blip r:embed="rId6">
            <a:extLst>
              <a:ext uri="{28A0092B-C50C-407E-A947-70E740481C1C}">
                <a14:useLocalDpi xmlns:a14="http://schemas.microsoft.com/office/drawing/2010/main" val="0"/>
              </a:ext>
            </a:extLst>
          </a:blip>
          <a:srcRect t="37190" b="6560"/>
          <a:stretch/>
        </p:blipFill>
        <p:spPr>
          <a:xfrm>
            <a:off x="6096000" y="3429000"/>
            <a:ext cx="6096000" cy="3429000"/>
          </a:xfrm>
          <a:prstGeom prst="rect">
            <a:avLst/>
          </a:prstGeom>
        </p:spPr>
      </p:pic>
      <p:sp>
        <p:nvSpPr>
          <p:cNvPr id="20" name="Rectangle 1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s-MX" sz="7500" dirty="0">
                <a:solidFill>
                  <a:srgbClr val="080808"/>
                </a:solidFill>
                <a:latin typeface="+mn-lt"/>
              </a:rPr>
              <a:t>o</a:t>
            </a:r>
            <a:r>
              <a:rPr lang="es-MX" sz="7500" kern="1200" dirty="0">
                <a:solidFill>
                  <a:srgbClr val="080808"/>
                </a:solidFill>
                <a:latin typeface="+mn-lt"/>
              </a:rPr>
              <a:t>tros daños</a:t>
            </a:r>
          </a:p>
        </p:txBody>
      </p:sp>
    </p:spTree>
    <p:extLst>
      <p:ext uri="{BB962C8B-B14F-4D97-AF65-F5344CB8AC3E}">
        <p14:creationId xmlns:p14="http://schemas.microsoft.com/office/powerpoint/2010/main" val="3817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3BBF25-9727-4A57-B5C9-19BF2AB7B03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s-MX" sz="6000" dirty="0">
                <a:solidFill>
                  <a:srgbClr val="FFFFFF"/>
                </a:solidFill>
              </a:rPr>
              <a:t>La importancia de las metas</a:t>
            </a:r>
          </a:p>
        </p:txBody>
      </p:sp>
    </p:spTree>
    <p:extLst>
      <p:ext uri="{BB962C8B-B14F-4D97-AF65-F5344CB8AC3E}">
        <p14:creationId xmlns:p14="http://schemas.microsoft.com/office/powerpoint/2010/main" val="2696816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7003</TotalTime>
  <Words>1749</Words>
  <Application>Microsoft Office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Tahoma</vt:lpstr>
      <vt:lpstr>Office Theme</vt:lpstr>
      <vt:lpstr>PowerPoint Presentation</vt:lpstr>
      <vt:lpstr>El alcohol puede afectar su…</vt:lpstr>
      <vt:lpstr>PowerPoint Presentation</vt:lpstr>
      <vt:lpstr>¡Cómo afecta al pancreas?</vt:lpstr>
      <vt:lpstr>                    Insulina</vt:lpstr>
      <vt:lpstr>¿Cómo afecta al hígado?</vt:lpstr>
      <vt:lpstr>PowerPoint Presentation</vt:lpstr>
      <vt:lpstr>otros daños</vt:lpstr>
      <vt:lpstr>La importancia de las metas</vt:lpstr>
      <vt:lpstr>PowerPoint Presentation</vt:lpstr>
      <vt:lpstr>PowerPoint Presentation</vt:lpstr>
      <vt:lpstr>Apoyo</vt:lpstr>
      <vt:lpstr>PowerPoint Presentation</vt:lpstr>
      <vt:lpstr>Referencias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Genesis One</dc:creator>
  <cp:lastModifiedBy>Nava, Bertha A.</cp:lastModifiedBy>
  <cp:revision>90</cp:revision>
  <cp:lastPrinted>2022-09-20T21:03:10Z</cp:lastPrinted>
  <dcterms:created xsi:type="dcterms:W3CDTF">2022-02-02T18:38:05Z</dcterms:created>
  <dcterms:modified xsi:type="dcterms:W3CDTF">2023-04-20T20:30:15Z</dcterms:modified>
</cp:coreProperties>
</file>