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87" r:id="rId6"/>
    <p:sldId id="285" r:id="rId7"/>
    <p:sldId id="288" r:id="rId8"/>
    <p:sldId id="290" r:id="rId9"/>
    <p:sldId id="289" r:id="rId10"/>
    <p:sldId id="291" r:id="rId11"/>
    <p:sldId id="293" r:id="rId12"/>
    <p:sldId id="295" r:id="rId13"/>
    <p:sldId id="300" r:id="rId14"/>
    <p:sldId id="299" r:id="rId15"/>
    <p:sldId id="296" r:id="rId16"/>
    <p:sldId id="297" r:id="rId17"/>
    <p:sldId id="298" r:id="rId1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28" userDrawn="1">
          <p15:clr>
            <a:srgbClr val="A4A3A4"/>
          </p15:clr>
        </p15:guide>
        <p15:guide id="2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4C43"/>
    <a:srgbClr val="AA9D92"/>
    <a:srgbClr val="5B6A5E"/>
    <a:srgbClr val="A5A5A5"/>
    <a:srgbClr val="BEB9AA"/>
    <a:srgbClr val="C0C9C2"/>
    <a:srgbClr val="F2F1EE"/>
    <a:srgbClr val="D8D2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6ACC1F-FD82-40EB-8D83-59E0347F7956}" v="13" dt="2022-05-13T22:01:40.1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0" autoAdjust="0"/>
    <p:restoredTop sz="75300" autoAdjust="0"/>
  </p:normalViewPr>
  <p:slideViewPr>
    <p:cSldViewPr snapToGrid="0">
      <p:cViewPr varScale="1">
        <p:scale>
          <a:sx n="80" d="100"/>
          <a:sy n="80" d="100"/>
        </p:scale>
        <p:origin x="1536" y="96"/>
      </p:cViewPr>
      <p:guideLst>
        <p:guide pos="4128"/>
        <p:guide orient="horz" pos="960"/>
      </p:guideLst>
    </p:cSldViewPr>
  </p:slideViewPr>
  <p:outlineViewPr>
    <p:cViewPr>
      <p:scale>
        <a:sx n="33" d="100"/>
        <a:sy n="33" d="100"/>
      </p:scale>
      <p:origin x="0" y="-402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299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6E6020-4209-49A3-9DC4-18264096E7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797462-F1DD-4E64-BC14-F17A0F34B5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232FC57-E1F8-4F59-A87C-2833007EAF57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75F0E3-AC70-4B5A-BCEB-9E3C021C86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8F68B5-925F-4468-95B3-EA77C29C34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88A06BE-7519-4B21-9E1D-AE6D6E69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83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98ACAC0-59EA-4916-9995-398D6BEB88C3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A9B2C62-FE30-453D-946B-754E9E42C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26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noProof="0" dirty="0"/>
              <a:t>¡Bienvenidos a su video de fin de cursos!</a:t>
            </a:r>
          </a:p>
          <a:p>
            <a:endParaRPr lang="es-MX" noProof="0" dirty="0"/>
          </a:p>
          <a:p>
            <a:r>
              <a:rPr lang="es-MX" noProof="0" dirty="0"/>
              <a:t>Esto será solo un resumen de lo videos que compartimos en este programa.  Queremos enviarle todos los videos de nuevo para que pueda verlos como repaso y con calma en un futuro.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B2C62-FE30-453D-946B-754E9E42C8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75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noProof="0" dirty="0"/>
              <a:t>En el octavo mes seguimos con la segunda parte del ejercicio y compartimos maneras para encontrar mas ideas en el internet sobre como ejercitar (aún que no tengamos mucha posibilidad de movimiento).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B2C62-FE30-453D-946B-754E9E42C8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0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noProof="0" dirty="0"/>
              <a:t>En el noveno mes hablamos del tabaquismo y como afecta al cuerpo cuando no ha desarrollado diabetes y como lo afecta cuando ya la ha desarrollado.  En este video también incluimos recursos para dejar de fumar.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B2C62-FE30-453D-946B-754E9E42C8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58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noProof="0" dirty="0"/>
              <a:t>En el décimo mes nos concentramos en como el alcohol afecta a las personas que lo injieren, pero también a sus familias y seres queridos.  En este video también compartimos recursos que le ayudaran a dejar de injerir alcohol o buscar ayuda si es familiar de alguien que sufre de este problema,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B2C62-FE30-453D-946B-754E9E42C8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727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s-MX" noProof="0" dirty="0"/>
            </a:br>
            <a:r>
              <a:rPr lang="es-MX" noProof="0" dirty="0"/>
              <a:t>En el onceavo y último mes hablamos de depresión y ansiedad.  Sabemos que es un tema fuerte, pero muy necesario de saber.  Le recomendamos que sufra o no de problemas de depresión o ansiedad, vea este video ya que podremos entender mejor a otros a nuestro alrededor que sufran de este problema.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B2C62-FE30-453D-946B-754E9E42C8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692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noProof="0" dirty="0"/>
              <a:t>Ha llegado al fin de su curso.</a:t>
            </a:r>
          </a:p>
          <a:p>
            <a:endParaRPr lang="es-MX" noProof="0" dirty="0"/>
          </a:p>
          <a:p>
            <a:r>
              <a:rPr lang="es-MX" noProof="0" dirty="0"/>
              <a:t>Gracias por participar en este programa.  Esperamos que haya aprendido como prevenir o manejar su diabetes.</a:t>
            </a:r>
          </a:p>
          <a:p>
            <a:endParaRPr lang="es-MX" noProof="0" dirty="0"/>
          </a:p>
          <a:p>
            <a:r>
              <a:rPr lang="es-MX" noProof="0" dirty="0"/>
              <a:t>¡Sus promotores de salud le extrañaremos!</a:t>
            </a:r>
          </a:p>
          <a:p>
            <a:endParaRPr lang="es-MX" noProof="0" dirty="0"/>
          </a:p>
          <a:p>
            <a:r>
              <a:rPr lang="es-MX" noProof="0" dirty="0"/>
              <a:t>Gracias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B2C62-FE30-453D-946B-754E9E42C84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35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sz="1300" dirty="0">
              <a:solidFill>
                <a:srgbClr val="5B6A5E"/>
              </a:solidFill>
            </a:endParaRPr>
          </a:p>
          <a:p>
            <a:r>
              <a:rPr lang="es-MX" sz="1300" dirty="0">
                <a:solidFill>
                  <a:srgbClr val="5B6A5E"/>
                </a:solidFill>
              </a:rPr>
              <a:t>La lista de videos que hemos compartido con usted y que están a su disposición son los que aparecen en pantalla.  Pero aquí le daremos un brevísimo resumen para que recuerde de lo que trata cada uno.</a:t>
            </a:r>
          </a:p>
          <a:p>
            <a:endParaRPr lang="es-MX" sz="1300" dirty="0">
              <a:solidFill>
                <a:srgbClr val="5B6A5E"/>
              </a:solidFill>
            </a:endParaRPr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B2C62-FE30-453D-946B-754E9E42C8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48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noProof="0" dirty="0"/>
              <a:t>En el primer mes hablamos de como funciona su cuerpo de lo que es la diabetes.  Este video le recordará que es el a1c y un poco de cómo podemos prevenir o controlar la diabetes.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B2C62-FE30-453D-946B-754E9E42C8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98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noProof="0" dirty="0"/>
              <a:t>En el segundo mes hablamos de como podemos controlar la diabetes con medicamento.  Hablamos de medicamentos comunes y de ideas desde como recordar tomarlos hasta aprender mas sobre las ideas erróneas que a veces no nos permiten tomar nuestro medicamento.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B2C62-FE30-453D-946B-754E9E42C8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46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noProof="0" dirty="0"/>
              <a:t>En el tercer mes, hablamos de la importancia de la nutrición y como esta afecta a nuestro cuerpo.   Dimos también ideas de como comer y hablamos de lo que podemos poner en un platillo para hacerlo mas saludable.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B2C62-FE30-453D-946B-754E9E42C8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80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noProof="0" dirty="0"/>
              <a:t>En el cuarto mes hablamos de las complicaciones comunes que vienen al no manejar de manera proactiva la diabetes y de como evitar estas complicaciones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B2C62-FE30-453D-946B-754E9E42C8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58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s-MX" noProof="0" dirty="0"/>
              <a:t>En el mes quinto fue la primera parte de prevención hablamos de algunos exámenes médicos necesarios para mejorar su salud y para controlar mejor su diabetes.</a:t>
            </a:r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B2C62-FE30-453D-946B-754E9E42C8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49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s-MX" noProof="0" dirty="0"/>
              <a:t>En el mes sexto fue la continuación de maneras de prevenir o controlar su diabetes.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B2C62-FE30-453D-946B-754E9E42C8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68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noProof="0" dirty="0"/>
              <a:t>El séptimo mes fue la primera parte de nuestra presentación sobre el ejercicio y se concentró en ayudarle a entender como funciona su cuerpo en relación al ejercicio y explicar los tipos distintos de ejercicios que debemos incorporar en nuestra rutina</a:t>
            </a:r>
            <a:r>
              <a:rPr lang="es-MX" baseline="0" noProof="0" dirty="0"/>
              <a:t>, </a:t>
            </a:r>
            <a:r>
              <a:rPr lang="es-MX" noProof="0" dirty="0"/>
              <a:t>como incorporar ejercicios cada día.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B2C62-FE30-453D-946B-754E9E42C8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82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F2964EA8-200F-47C5-90C2-1DBA3D6D7C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28700" y="5078187"/>
            <a:ext cx="3222058" cy="96462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9">
            <a:extLst>
              <a:ext uri="{FF2B5EF4-FFF2-40B4-BE49-F238E27FC236}">
                <a16:creationId xmlns:a16="http://schemas.microsoft.com/office/drawing/2014/main" id="{7878E298-5074-4E51-993E-34931A897F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21413" y="0"/>
            <a:ext cx="4941887" cy="57261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2D26D0E-18C6-4DB1-B3A5-75E29BD65B17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noFill/>
          <a:ln w="15875" cap="flat" cmpd="sng" algn="ctr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/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989B90B-5C3C-4760-9360-5AE10BF87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13" y="876299"/>
            <a:ext cx="5181486" cy="224244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90000"/>
              </a:lnSpc>
              <a:defRPr lang="en-US" sz="720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ts val="65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337C3D7-7DDB-42A8-901A-EC153DD274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0300" y="0"/>
            <a:ext cx="4953000" cy="3302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7B95226-A076-4D55-B408-1389A2F8C7A0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1028700" y="3556002"/>
            <a:ext cx="3108960" cy="2286000"/>
          </a:xfrm>
        </p:spPr>
        <p:txBody>
          <a:bodyPr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latin typeface="Biome Light" panose="020B0303030204020804" pitchFamily="34" charset="0"/>
                <a:ea typeface="+mn-ea"/>
                <a:cs typeface="Biome Light" panose="020B0303030204020804" pitchFamily="34" charset="0"/>
              </a:rPr>
              <a:t>Insert text</a:t>
            </a:r>
            <a:endParaRPr lang="en-US" sz="1400" dirty="0">
              <a:solidFill>
                <a:srgbClr val="C0C9C2">
                  <a:lumMod val="50000"/>
                </a:srgb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endParaRPr lang="en-US" sz="1600" dirty="0">
              <a:solidFill>
                <a:schemeClr val="tx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6673F10-179D-4539-AA33-AE34EC0457EF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4541520" y="3556001"/>
            <a:ext cx="3108960" cy="2285999"/>
          </a:xfrm>
        </p:spPr>
        <p:txBody>
          <a:bodyPr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latin typeface="Biome Light" panose="020B0303030204020804" pitchFamily="34" charset="0"/>
                <a:ea typeface="+mn-ea"/>
                <a:cs typeface="Biome Light" panose="020B0303030204020804" pitchFamily="34" charset="0"/>
              </a:rPr>
              <a:t>Insert text</a:t>
            </a:r>
            <a:endParaRPr lang="en-US" sz="1400" dirty="0">
              <a:solidFill>
                <a:srgbClr val="C0C9C2">
                  <a:lumMod val="50000"/>
                </a:srgb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endParaRPr lang="en-US" sz="1600" dirty="0">
              <a:solidFill>
                <a:schemeClr val="tx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B6CFC30-1A59-4D28-9E30-0FF7D632C6A2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8054340" y="3556001"/>
            <a:ext cx="3108960" cy="2285999"/>
          </a:xfrm>
        </p:spPr>
        <p:txBody>
          <a:bodyPr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latin typeface="Biome Light" panose="020B0303030204020804" pitchFamily="34" charset="0"/>
                <a:ea typeface="+mn-ea"/>
                <a:cs typeface="Biome Light" panose="020B0303030204020804" pitchFamily="34" charset="0"/>
              </a:rPr>
              <a:t>Insert text</a:t>
            </a:r>
            <a:endParaRPr lang="en-US" sz="1400" dirty="0">
              <a:solidFill>
                <a:srgbClr val="C0C9C2">
                  <a:lumMod val="50000"/>
                </a:srgb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endParaRPr lang="en-US" sz="1600" dirty="0">
              <a:solidFill>
                <a:schemeClr val="tx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4F3CC75-F9FA-4F77-9DD5-7E6C0F5C98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9D1A0-04AB-4DD4-B9DB-BDEC5E64C94C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93B5B65C-5DE0-4F81-8115-758CDB591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F4A2ACE-2D85-4F78-818F-BBA6F6F0CC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5530" y="539225"/>
            <a:ext cx="3924300" cy="243438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7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add title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4DCD8D3-DF79-446E-9961-5797EE888B4C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CB4EDDC-C544-421C-905C-A4D40D98A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3EA80-260A-4EE9-83BB-E6DD04DEA906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9CBFDBF-2D2B-469A-9B2F-72F90474F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BA55D6-2810-4163-9D43-FEDA674E2D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829" y="573503"/>
            <a:ext cx="10156826" cy="1369591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7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9E87E0B-D644-4037-B322-715C648BAD3B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419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940246AD-CE4F-4FD8-BCF6-5BA9ED62AC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0300" y="3543302"/>
            <a:ext cx="4953000" cy="284956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F8ECBB79-D5D3-4ECE-99F9-1B6834629E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0300" y="465138"/>
            <a:ext cx="4953000" cy="284956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C667C6DE-A3D4-4738-B7FC-43FB39FD7A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1917" y="517972"/>
            <a:ext cx="2956560" cy="13335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8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12C18C04-19C8-4ECC-83E8-6E65128CEF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0130" y="2009776"/>
            <a:ext cx="3924300" cy="284956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D14E5D8-EB42-4C87-B4AE-4746909A2D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39813" y="5067300"/>
            <a:ext cx="3913187" cy="1319213"/>
          </a:xfrm>
        </p:spPr>
        <p:txBody>
          <a:bodyPr>
            <a:normAutofit/>
          </a:bodyPr>
          <a:lstStyle>
            <a:lvl1pPr>
              <a:defRPr lang="en-US" sz="1600" kern="12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0649945F-7BBD-4042-AA34-709CE3402E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80274-DEF2-4F5D-8F74-69D0554CED55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1936C4A-DE5F-4BFE-AED0-47E48CD46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981B703-4F1F-41A6-AD71-3FFB2820FF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0130" y="465136"/>
            <a:ext cx="3935647" cy="134061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61D25CF-5413-4949-A54A-8716608406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58050" y="2000250"/>
            <a:ext cx="4667250" cy="33988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Date Placeholder 3">
            <a:extLst>
              <a:ext uri="{FF2B5EF4-FFF2-40B4-BE49-F238E27FC236}">
                <a16:creationId xmlns:a16="http://schemas.microsoft.com/office/drawing/2014/main" id="{224E3A4F-8479-4D38-A6D4-85F0883F37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D4DA8-2D4A-4F06-BECA-044AF4113FB4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D5A5341A-4863-40E8-8B9A-FB4E71925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D2FED0-CD95-48B0-B54A-1F64F952C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13" y="876299"/>
            <a:ext cx="5181486" cy="224244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720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ts val="65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8EF5E91-A275-4181-9C62-BC0773AD0512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271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423630CA-0A51-4B04-A57B-9E412A8FCD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47137" y="3862387"/>
            <a:ext cx="2316163" cy="25384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C994AE8-9E30-418E-8361-5D851AFA42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0300" y="3854450"/>
            <a:ext cx="2316163" cy="25384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D4E5783-2917-458E-BE61-F3D5AAA8F9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0300" y="465138"/>
            <a:ext cx="4953000" cy="309086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1D734B5-5F1C-4E34-81FF-AD75105E83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1917" y="517972"/>
            <a:ext cx="2956560" cy="13335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8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5757DE8-43D6-4A47-ABC9-B39EC8016C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0130" y="2009775"/>
            <a:ext cx="3924300" cy="439102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984C97B0-0D42-4831-9ABD-390370C0F0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81873-7D47-483D-BCB4-50DD9806C720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CE8438DF-723C-49AB-AD18-1C40F107F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2FDE8-62A6-4290-88E6-2795313DE2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465137"/>
            <a:ext cx="3935647" cy="134061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C85317C-3A2D-483F-B913-714129E195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73045" y="2426610"/>
            <a:ext cx="2378075" cy="111125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8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5DFEC7-1EEC-4FF2-868A-9799EA69F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155" y="2714986"/>
            <a:ext cx="6674802" cy="65532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Graph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6E394D08-059F-42CF-AB8C-ED21F3BFB1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A6C54-2562-43EA-9A1B-F808D04718E7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DF7B388-741A-4181-9A9E-D8FA8EC49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6E394D08-059F-42CF-AB8C-ED21F3BFB1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A6C54-2562-43EA-9A1B-F808D04718E7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DF7B388-741A-4181-9A9E-D8FA8EC49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364FFEF-B933-46C6-A918-A80C987DB7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2147" y="0"/>
            <a:ext cx="3938588" cy="64008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4" name="Picture 3" hidden="1">
            <a:extLst>
              <a:ext uri="{FF2B5EF4-FFF2-40B4-BE49-F238E27FC236}">
                <a16:creationId xmlns:a16="http://schemas.microsoft.com/office/drawing/2014/main" id="{59E5EAF8-68C2-4910-8F66-D9320B9574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7967" y="2105933"/>
            <a:ext cx="5297883" cy="102421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3BE48E1-D3BE-4B52-B2EC-13A514CB0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7966" y="2105933"/>
            <a:ext cx="5297883" cy="2237467"/>
          </a:xfrm>
        </p:spPr>
        <p:txBody>
          <a:bodyPr anchor="t">
            <a:normAutofit/>
          </a:bodyPr>
          <a:lstStyle>
            <a:lvl1pPr>
              <a:lnSpc>
                <a:spcPct val="150000"/>
              </a:lnSpc>
              <a:spcBef>
                <a:spcPts val="1000"/>
              </a:spcBef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6745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50815B22-13FE-47CD-9F79-73704A278B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B74C9-B808-4394-A017-79C83B2524EF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7669539-CB64-44F5-999D-7B9E61F8AF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BA076-F3B9-47CB-80C2-BE29F157D04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54075" y="1625600"/>
            <a:ext cx="10499725" cy="4860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09627E-FE70-43A1-B0CB-4D4F6C32C2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074" y="122239"/>
            <a:ext cx="10499725" cy="1355724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41BF345D-81AF-4851-83A1-62339848905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1917" y="517972"/>
            <a:ext cx="3108960" cy="13335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8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C4F3A57-45ED-498D-858C-3EE63DF129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6601" y="3552677"/>
            <a:ext cx="1874874" cy="284812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1AC5BB09-E3BA-4948-93B3-EDCAAB80311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101197" y="3552677"/>
            <a:ext cx="1874874" cy="284812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BF83C6B7-5484-4586-8830-098BDCD9C9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66324" y="3552677"/>
            <a:ext cx="1874874" cy="284812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0C5663B1-EED6-4D80-A7C2-19E1366387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39069" y="3552677"/>
            <a:ext cx="1874874" cy="284812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Picture Placeholder 20">
            <a:extLst>
              <a:ext uri="{FF2B5EF4-FFF2-40B4-BE49-F238E27FC236}">
                <a16:creationId xmlns:a16="http://schemas.microsoft.com/office/drawing/2014/main" id="{D21E7B61-407B-40A7-9AF6-0D7E7106BC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96046" y="3552677"/>
            <a:ext cx="1874874" cy="284812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415C3ACC-5A8A-46E6-BA0D-90ADD27E2F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2DF6D-B715-4785-8DEA-9165C638CF44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0D00A5C2-DCEE-4CB3-9307-61EB88B1D5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E8CB70-B054-4294-AD29-EE7A75C72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651507"/>
            <a:ext cx="8991563" cy="1005839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defRPr lang="en-US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E0D608-4E7A-4014-9F62-CB43A0C839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6638" y="2717800"/>
            <a:ext cx="1866900" cy="7112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C3A63B0-4EEA-45BC-A016-5FDA0969EA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86100" y="2718405"/>
            <a:ext cx="1866900" cy="7112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080679B-5220-4478-B631-7112F870B7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43500" y="2718405"/>
            <a:ext cx="1866900" cy="7112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E4F61A3-2797-46FB-ACA7-0443E3BBDD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39070" y="2718405"/>
            <a:ext cx="1866900" cy="7112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14ED733B-1DE9-4FDC-BD5F-2BE3BB07C9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04020" y="2718405"/>
            <a:ext cx="1866900" cy="7112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405858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275B11D-8F3F-472B-BBCC-A4F7415AC0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8700" y="3543300"/>
            <a:ext cx="3924300" cy="33147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F0629D-1A5F-4F4F-90D6-430379624EF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91250" y="1981200"/>
            <a:ext cx="4972050" cy="4473575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sz="1600">
                <a:solidFill>
                  <a:schemeClr val="tx2">
                    <a:lumMod val="50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Click to edit Master text styles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218C063B-0EE9-4FD5-A116-241C245452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AE72A-09B6-4D56-855D-4360BD347914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417B369-6569-4DCC-B684-BE1A7C5D0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EEC1A7-43C3-481E-95D0-5616242E1A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5534" y="539225"/>
            <a:ext cx="3924300" cy="243438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7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C6CF0E0-8FF2-4FE7-AC69-85BEFA656508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577C8-AB8C-4B8A-A01F-113B16C4DCA3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9" r:id="rId8"/>
    <p:sldLayoutId id="2147483655" r:id="rId9"/>
    <p:sldLayoutId id="2147483656" r:id="rId10"/>
    <p:sldLayoutId id="2147483658" r:id="rId11"/>
    <p:sldLayoutId id="2147483657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48" userDrawn="1">
          <p15:clr>
            <a:srgbClr val="F26B43"/>
          </p15:clr>
        </p15:guide>
        <p15:guide id="2" pos="1176" userDrawn="1">
          <p15:clr>
            <a:srgbClr val="F26B43"/>
          </p15:clr>
        </p15:guide>
        <p15:guide id="3" pos="1296" userDrawn="1">
          <p15:clr>
            <a:srgbClr val="F26B43"/>
          </p15:clr>
        </p15:guide>
        <p15:guide id="4" pos="1824" userDrawn="1">
          <p15:clr>
            <a:srgbClr val="F26B43"/>
          </p15:clr>
        </p15:guide>
        <p15:guide id="5" pos="1944" userDrawn="1">
          <p15:clr>
            <a:srgbClr val="F26B43"/>
          </p15:clr>
        </p15:guide>
        <p15:guide id="6" pos="2472" userDrawn="1">
          <p15:clr>
            <a:srgbClr val="F26B43"/>
          </p15:clr>
        </p15:guide>
        <p15:guide id="7" pos="2592" userDrawn="1">
          <p15:clr>
            <a:srgbClr val="F26B43"/>
          </p15:clr>
        </p15:guide>
        <p15:guide id="8" pos="3120" userDrawn="1">
          <p15:clr>
            <a:srgbClr val="F26B43"/>
          </p15:clr>
        </p15:guide>
        <p15:guide id="9" pos="3240" userDrawn="1">
          <p15:clr>
            <a:srgbClr val="F26B43"/>
          </p15:clr>
        </p15:guide>
        <p15:guide id="10" pos="3792" userDrawn="1">
          <p15:clr>
            <a:srgbClr val="F26B43"/>
          </p15:clr>
        </p15:guide>
        <p15:guide id="11" pos="3912" userDrawn="1">
          <p15:clr>
            <a:srgbClr val="F26B43"/>
          </p15:clr>
        </p15:guide>
        <p15:guide id="12" pos="4416" userDrawn="1">
          <p15:clr>
            <a:srgbClr val="F26B43"/>
          </p15:clr>
        </p15:guide>
        <p15:guide id="13" pos="4560" userDrawn="1">
          <p15:clr>
            <a:srgbClr val="F26B43"/>
          </p15:clr>
        </p15:guide>
        <p15:guide id="14" pos="5088" userDrawn="1">
          <p15:clr>
            <a:srgbClr val="F26B43"/>
          </p15:clr>
        </p15:guide>
        <p15:guide id="15" pos="5208" userDrawn="1">
          <p15:clr>
            <a:srgbClr val="F26B43"/>
          </p15:clr>
        </p15:guide>
        <p15:guide id="16" pos="5736" userDrawn="1">
          <p15:clr>
            <a:srgbClr val="F26B43"/>
          </p15:clr>
        </p15:guide>
        <p15:guide id="17" pos="5856" userDrawn="1">
          <p15:clr>
            <a:srgbClr val="F26B43"/>
          </p15:clr>
        </p15:guide>
        <p15:guide id="18" pos="6384" userDrawn="1">
          <p15:clr>
            <a:srgbClr val="F26B43"/>
          </p15:clr>
        </p15:guide>
        <p15:guide id="19" pos="6504" userDrawn="1">
          <p15:clr>
            <a:srgbClr val="F26B43"/>
          </p15:clr>
        </p15:guide>
        <p15:guide id="20" pos="7032" userDrawn="1">
          <p15:clr>
            <a:srgbClr val="F26B43"/>
          </p15:clr>
        </p15:guide>
        <p15:guide id="21" orient="horz" pos="288" userDrawn="1">
          <p15:clr>
            <a:srgbClr val="F26B43"/>
          </p15:clr>
        </p15:guide>
        <p15:guide id="22" orient="horz" pos="1128" userDrawn="1">
          <p15:clr>
            <a:srgbClr val="F26B43"/>
          </p15:clr>
        </p15:guide>
        <p15:guide id="23" orient="horz" pos="1248" userDrawn="1">
          <p15:clr>
            <a:srgbClr val="F26B43"/>
          </p15:clr>
        </p15:guide>
        <p15:guide id="24" orient="horz" pos="2088" userDrawn="1">
          <p15:clr>
            <a:srgbClr val="F26B43"/>
          </p15:clr>
        </p15:guide>
        <p15:guide id="25" orient="horz" pos="2232" userDrawn="1">
          <p15:clr>
            <a:srgbClr val="F26B43"/>
          </p15:clr>
        </p15:guide>
        <p15:guide id="26" orient="horz" pos="3048" userDrawn="1">
          <p15:clr>
            <a:srgbClr val="F26B43"/>
          </p15:clr>
        </p15:guide>
        <p15:guide id="27" orient="horz" pos="3192" userDrawn="1">
          <p15:clr>
            <a:srgbClr val="F26B43"/>
          </p15:clr>
        </p15:guide>
        <p15:guide id="28" orient="horz" pos="40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35" name="Freeform: Shape 34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8467C95-DF23-40B9-B265-2E6F3DE29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653160" cy="223285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s-MX" sz="7500" kern="1200" dirty="0">
                <a:solidFill>
                  <a:srgbClr val="5B6A5E"/>
                </a:solidFill>
                <a:latin typeface="+mj-lt"/>
                <a:ea typeface="+mj-ea"/>
                <a:cs typeface="+mj-cs"/>
              </a:rPr>
              <a:t>Fin de Curso</a:t>
            </a:r>
          </a:p>
        </p:txBody>
      </p:sp>
      <p:pic>
        <p:nvPicPr>
          <p:cNvPr id="11" name="Picture Placeholder 10" descr="Text, whiteboard&#10;&#10;Description automatically generated">
            <a:extLst>
              <a:ext uri="{FF2B5EF4-FFF2-40B4-BE49-F238E27FC236}">
                <a16:creationId xmlns:a16="http://schemas.microsoft.com/office/drawing/2014/main" id="{185C09C4-ED4C-D629-23BD-D35FBEB2A7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1790" r="5665" b="-3"/>
          <a:stretch/>
        </p:blipFill>
        <p:spPr>
          <a:xfrm>
            <a:off x="4427608" y="1066928"/>
            <a:ext cx="7845604" cy="5361584"/>
          </a:xfrm>
          <a:prstGeom prst="rect">
            <a:avLst/>
          </a:prstGeom>
          <a:noFill/>
        </p:spPr>
      </p:pic>
      <p:sp>
        <p:nvSpPr>
          <p:cNvPr id="26" name="Slide Number Placeholder 7">
            <a:extLst>
              <a:ext uri="{FF2B5EF4-FFF2-40B4-BE49-F238E27FC236}">
                <a16:creationId xmlns:a16="http://schemas.microsoft.com/office/drawing/2014/main" id="{90D4EF2E-38A7-9E17-4D5D-CB61161675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z="1200">
                <a:solidFill>
                  <a:srgbClr val="000000">
                    <a:alpha val="60000"/>
                  </a:srgbClr>
                </a:solidFill>
                <a:latin typeface="+mn-lt"/>
                <a:cs typeface="+mn-cs"/>
              </a:rPr>
              <a:pPr>
                <a:spcAft>
                  <a:spcPts val="600"/>
                </a:spcAft>
              </a:pPr>
              <a:t>1</a:t>
            </a:fld>
            <a:endParaRPr lang="en-US" sz="1200">
              <a:solidFill>
                <a:srgbClr val="000000">
                  <a:alpha val="60000"/>
                </a:srgbClr>
              </a:solidFill>
              <a:latin typeface="+mn-lt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8002AB-CCDA-0F53-66A9-C6D35DA3ECC5}"/>
              </a:ext>
            </a:extLst>
          </p:cNvPr>
          <p:cNvSpPr txBox="1"/>
          <p:nvPr/>
        </p:nvSpPr>
        <p:spPr>
          <a:xfrm>
            <a:off x="1042309" y="5987018"/>
            <a:ext cx="61361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kern="1200" dirty="0">
                <a:solidFill>
                  <a:srgbClr val="5B6A5E"/>
                </a:solidFill>
                <a:latin typeface="+mj-lt"/>
                <a:ea typeface="+mj-ea"/>
                <a:cs typeface="+mj-cs"/>
              </a:rPr>
              <a:t>Mes 12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BEC46ADB-55E5-43DA-8E91-C49412A33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13" y="876299"/>
            <a:ext cx="5181486" cy="1325363"/>
          </a:xfrm>
        </p:spPr>
        <p:txBody>
          <a:bodyPr>
            <a:normAutofit fontScale="90000"/>
          </a:bodyPr>
          <a:lstStyle/>
          <a:p>
            <a:r>
              <a:rPr lang="es-MX" dirty="0"/>
              <a:t>Mes 8</a:t>
            </a:r>
            <a:br>
              <a:rPr lang="es-MX" sz="3300" dirty="0"/>
            </a:br>
            <a:r>
              <a:rPr lang="es-MX" sz="3300" dirty="0"/>
              <a:t>Ejercicio (parte 2)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 descr="A person standing in a room&#10;&#10;Description automatically generated with low confidence">
            <a:extLst>
              <a:ext uri="{FF2B5EF4-FFF2-40B4-BE49-F238E27FC236}">
                <a16:creationId xmlns:a16="http://schemas.microsoft.com/office/drawing/2014/main" id="{F48A1D4B-5144-7C41-2212-44BB68F39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1336" y="2183250"/>
            <a:ext cx="8310664" cy="467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104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BEC46ADB-55E5-43DA-8E91-C49412A33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13" y="876299"/>
            <a:ext cx="5181486" cy="1325363"/>
          </a:xfrm>
        </p:spPr>
        <p:txBody>
          <a:bodyPr>
            <a:normAutofit fontScale="90000"/>
          </a:bodyPr>
          <a:lstStyle/>
          <a:p>
            <a:r>
              <a:rPr lang="es-MX" dirty="0"/>
              <a:t>Mes 9</a:t>
            </a:r>
            <a:br>
              <a:rPr lang="es-MX" sz="3300" dirty="0"/>
            </a:br>
            <a:r>
              <a:rPr lang="es-MX" sz="3300" dirty="0"/>
              <a:t>Tabaquismo y Diabetes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7DEC858E-CDA0-0C83-9E3C-E6E8E36A9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4168" y="2179220"/>
            <a:ext cx="8317831" cy="467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1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BEC46ADB-55E5-43DA-8E91-C49412A33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13" y="876299"/>
            <a:ext cx="5181486" cy="1325363"/>
          </a:xfrm>
        </p:spPr>
        <p:txBody>
          <a:bodyPr>
            <a:normAutofit fontScale="90000"/>
          </a:bodyPr>
          <a:lstStyle/>
          <a:p>
            <a:r>
              <a:rPr lang="es-MX" dirty="0"/>
              <a:t>Mes 10</a:t>
            </a:r>
            <a:br>
              <a:rPr lang="es-MX" dirty="0"/>
            </a:br>
            <a:r>
              <a:rPr lang="es-MX" sz="3300" dirty="0"/>
              <a:t>Alcohol y Diabetes</a:t>
            </a:r>
            <a:br>
              <a:rPr lang="es-MX" sz="3300" dirty="0"/>
            </a:br>
            <a:endParaRPr lang="es-MX" sz="33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FD34054B-0F9A-713C-82A7-9FB94BAEB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4168" y="2179218"/>
            <a:ext cx="8317832" cy="467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59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BEC46ADB-55E5-43DA-8E91-C49412A33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13" y="876299"/>
            <a:ext cx="5181486" cy="1325363"/>
          </a:xfrm>
        </p:spPr>
        <p:txBody>
          <a:bodyPr>
            <a:normAutofit fontScale="90000"/>
          </a:bodyPr>
          <a:lstStyle/>
          <a:p>
            <a:r>
              <a:rPr lang="es-MX" dirty="0"/>
              <a:t>Mes 11</a:t>
            </a:r>
            <a:br>
              <a:rPr lang="es-MX" dirty="0"/>
            </a:br>
            <a:r>
              <a:rPr lang="es-MX" sz="3300" dirty="0"/>
              <a:t>Depresión y Ansiedad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968A2FD1-58C8-5011-40A7-7859AF73C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104" y="2165684"/>
            <a:ext cx="8341895" cy="469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95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3A48F-6C9B-4B6F-9063-4E2B2F6CF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829" y="573502"/>
            <a:ext cx="10156826" cy="5720765"/>
          </a:xfrm>
        </p:spPr>
        <p:txBody>
          <a:bodyPr/>
          <a:lstStyle/>
          <a:p>
            <a:pPr algn="ctr"/>
            <a:r>
              <a:rPr lang="es-MX" dirty="0"/>
              <a:t>¡Fin de Curso!</a:t>
            </a:r>
            <a:br>
              <a:rPr lang="es-MX" dirty="0"/>
            </a:br>
            <a:br>
              <a:rPr lang="es-MX" dirty="0"/>
            </a:br>
            <a:r>
              <a:rPr lang="es-MX" sz="3500" dirty="0">
                <a:solidFill>
                  <a:srgbClr val="574C43"/>
                </a:solidFill>
              </a:rPr>
              <a:t>Gracias por participar en este programa y esperamos que haya aprendido como </a:t>
            </a:r>
            <a:r>
              <a:rPr lang="es-MX" sz="3500" b="1" dirty="0">
                <a:solidFill>
                  <a:srgbClr val="574C43"/>
                </a:solidFill>
              </a:rPr>
              <a:t>prevenir o manejar su diabetes</a:t>
            </a:r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2448455D-834D-4F56-90F8-4F239B5CA7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47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FB25D5-BBCC-C9A9-F489-5ADC4432F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>
                <a:solidFill>
                  <a:srgbClr val="5B6A5E"/>
                </a:solidFill>
              </a:rPr>
              <a:pPr/>
              <a:t>2</a:t>
            </a:fld>
            <a:endParaRPr lang="en-US" dirty="0">
              <a:solidFill>
                <a:srgbClr val="5B6A5E"/>
              </a:solidFill>
            </a:endParaRPr>
          </a:p>
        </p:txBody>
      </p:sp>
      <p:sp>
        <p:nvSpPr>
          <p:cNvPr id="6" name="Title 13">
            <a:extLst>
              <a:ext uri="{FF2B5EF4-FFF2-40B4-BE49-F238E27FC236}">
                <a16:creationId xmlns:a16="http://schemas.microsoft.com/office/drawing/2014/main" id="{7D88B55C-7190-36E3-0897-D1498F5DC414}"/>
              </a:ext>
            </a:extLst>
          </p:cNvPr>
          <p:cNvSpPr txBox="1">
            <a:spLocks/>
          </p:cNvSpPr>
          <p:nvPr/>
        </p:nvSpPr>
        <p:spPr>
          <a:xfrm>
            <a:off x="914513" y="876299"/>
            <a:ext cx="4270046" cy="159169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None/>
              <a:defRPr sz="20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500" dirty="0">
                <a:solidFill>
                  <a:srgbClr val="5B6A5E"/>
                </a:solidFill>
              </a:rPr>
              <a:t>Videos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CCD78E08-533C-0CC7-C906-BFEC7EE5DADA}"/>
              </a:ext>
            </a:extLst>
          </p:cNvPr>
          <p:cNvSpPr txBox="1">
            <a:spLocks/>
          </p:cNvSpPr>
          <p:nvPr/>
        </p:nvSpPr>
        <p:spPr>
          <a:xfrm>
            <a:off x="4589755" y="269104"/>
            <a:ext cx="7350711" cy="64512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800" dirty="0">
                <a:solidFill>
                  <a:srgbClr val="5B6A5E"/>
                </a:solidFill>
              </a:rPr>
              <a:t>1 Previniendo y Controlando Diabetes</a:t>
            </a:r>
          </a:p>
          <a:p>
            <a:r>
              <a:rPr lang="es-MX" sz="1800" dirty="0">
                <a:solidFill>
                  <a:srgbClr val="5B6A5E"/>
                </a:solidFill>
              </a:rPr>
              <a:t>2 Controlando Diabetes con Medicamento</a:t>
            </a:r>
          </a:p>
          <a:p>
            <a:r>
              <a:rPr lang="es-MX" sz="1800" dirty="0">
                <a:solidFill>
                  <a:srgbClr val="5B6A5E"/>
                </a:solidFill>
              </a:rPr>
              <a:t>3 Controlando Diabetes con Nutrición</a:t>
            </a:r>
          </a:p>
          <a:p>
            <a:r>
              <a:rPr lang="es-MX" sz="1800" dirty="0">
                <a:solidFill>
                  <a:srgbClr val="5B6A5E"/>
                </a:solidFill>
              </a:rPr>
              <a:t>4 Complicaciones y Diabetes</a:t>
            </a:r>
          </a:p>
          <a:p>
            <a:r>
              <a:rPr lang="es-MX" sz="1800" dirty="0">
                <a:solidFill>
                  <a:srgbClr val="5B6A5E"/>
                </a:solidFill>
              </a:rPr>
              <a:t>5 Prevención de Diabetes (parte 1)</a:t>
            </a:r>
          </a:p>
          <a:p>
            <a:r>
              <a:rPr lang="es-MX" sz="1800" dirty="0">
                <a:solidFill>
                  <a:srgbClr val="5B6A5E"/>
                </a:solidFill>
              </a:rPr>
              <a:t>6 Prevención de Diabetes (parte 2)</a:t>
            </a:r>
          </a:p>
          <a:p>
            <a:r>
              <a:rPr lang="es-MX" sz="1800" dirty="0">
                <a:solidFill>
                  <a:srgbClr val="5B6A5E"/>
                </a:solidFill>
              </a:rPr>
              <a:t>7 Ejercicio (parte 1)</a:t>
            </a:r>
          </a:p>
          <a:p>
            <a:r>
              <a:rPr lang="es-MX" sz="1800" dirty="0">
                <a:solidFill>
                  <a:srgbClr val="5B6A5E"/>
                </a:solidFill>
              </a:rPr>
              <a:t>8 Ejercicio (parte 2)</a:t>
            </a:r>
          </a:p>
          <a:p>
            <a:r>
              <a:rPr lang="es-MX" sz="1800" dirty="0">
                <a:solidFill>
                  <a:srgbClr val="5B6A5E"/>
                </a:solidFill>
              </a:rPr>
              <a:t>9 Tabaquismo y Diabetes</a:t>
            </a:r>
          </a:p>
          <a:p>
            <a:r>
              <a:rPr lang="es-MX" sz="1800" dirty="0">
                <a:solidFill>
                  <a:srgbClr val="5B6A5E"/>
                </a:solidFill>
              </a:rPr>
              <a:t>10 Alcohol y Diabetes</a:t>
            </a:r>
          </a:p>
          <a:p>
            <a:r>
              <a:rPr lang="es-MX" sz="1800" dirty="0">
                <a:solidFill>
                  <a:srgbClr val="5B6A5E"/>
                </a:solidFill>
              </a:rPr>
              <a:t>11 Depresión y Ansiedad</a:t>
            </a:r>
          </a:p>
          <a:p>
            <a:r>
              <a:rPr lang="es-MX" sz="1800" dirty="0">
                <a:solidFill>
                  <a:srgbClr val="5B6A5E"/>
                </a:solidFill>
              </a:rPr>
              <a:t>12 Fin de Curso - Repaso</a:t>
            </a:r>
          </a:p>
        </p:txBody>
      </p:sp>
    </p:spTree>
    <p:extLst>
      <p:ext uri="{BB962C8B-B14F-4D97-AF65-F5344CB8AC3E}">
        <p14:creationId xmlns:p14="http://schemas.microsoft.com/office/powerpoint/2010/main" val="2203637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BEC46ADB-55E5-43DA-8E91-C49412A33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12" y="876299"/>
            <a:ext cx="4962505" cy="1325363"/>
          </a:xfrm>
        </p:spPr>
        <p:txBody>
          <a:bodyPr>
            <a:normAutofit fontScale="90000"/>
          </a:bodyPr>
          <a:lstStyle/>
          <a:p>
            <a:r>
              <a:rPr lang="es-MX" dirty="0"/>
              <a:t>Mes 1</a:t>
            </a:r>
            <a:br>
              <a:rPr lang="es-MX" dirty="0"/>
            </a:br>
            <a:r>
              <a:rPr lang="es-MX" sz="3300" dirty="0"/>
              <a:t>Previniendo y Controlando Diabetes</a:t>
            </a:r>
            <a:br>
              <a:rPr lang="es-MX" dirty="0"/>
            </a:br>
            <a:endParaRPr lang="es-MX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151231-ED83-4161-AABB-7E663DE61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700" y="2697108"/>
            <a:ext cx="7353300" cy="415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16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BEC46ADB-55E5-43DA-8E91-C49412A33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13" y="876299"/>
            <a:ext cx="5181486" cy="1325363"/>
          </a:xfrm>
        </p:spPr>
        <p:txBody>
          <a:bodyPr>
            <a:normAutofit fontScale="90000"/>
          </a:bodyPr>
          <a:lstStyle/>
          <a:p>
            <a:r>
              <a:rPr lang="es-MX" dirty="0"/>
              <a:t>Mes 2</a:t>
            </a:r>
            <a:br>
              <a:rPr lang="es-MX" dirty="0"/>
            </a:br>
            <a:r>
              <a:rPr lang="es-MX" sz="3300" dirty="0"/>
              <a:t>Controlando </a:t>
            </a:r>
            <a:br>
              <a:rPr lang="es-MX" sz="3300" dirty="0"/>
            </a:br>
            <a:r>
              <a:rPr lang="es-MX" sz="3300" dirty="0"/>
              <a:t>Diabetes con Medicamento</a:t>
            </a:r>
            <a:br>
              <a:rPr lang="en-US" dirty="0"/>
            </a:b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0656AB-D7E4-F82C-8A1B-1BA7FA197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613" y="2008939"/>
            <a:ext cx="8213388" cy="507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155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BEC46ADB-55E5-43DA-8E91-C49412A33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13" y="876299"/>
            <a:ext cx="5181486" cy="1325363"/>
          </a:xfrm>
        </p:spPr>
        <p:txBody>
          <a:bodyPr>
            <a:normAutofit fontScale="90000"/>
          </a:bodyPr>
          <a:lstStyle/>
          <a:p>
            <a:r>
              <a:rPr lang="es-MX" dirty="0"/>
              <a:t>Mes 3</a:t>
            </a:r>
            <a:br>
              <a:rPr lang="es-MX" dirty="0"/>
            </a:br>
            <a:r>
              <a:rPr lang="es-MX" sz="3300" dirty="0"/>
              <a:t>Controlando y Previniendo Diabetes con Nutrición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51C273-BFCA-4FD6-A210-81A554C5C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700" y="2575903"/>
            <a:ext cx="7607300" cy="428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03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BEC46ADB-55E5-43DA-8E91-C49412A33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13" y="876299"/>
            <a:ext cx="5181486" cy="1325363"/>
          </a:xfrm>
        </p:spPr>
        <p:txBody>
          <a:bodyPr>
            <a:normAutofit fontScale="90000"/>
          </a:bodyPr>
          <a:lstStyle/>
          <a:p>
            <a:r>
              <a:rPr lang="es-MX" dirty="0"/>
              <a:t>Mes 4</a:t>
            </a:r>
            <a:br>
              <a:rPr lang="es-MX" dirty="0"/>
            </a:br>
            <a:r>
              <a:rPr lang="es-MX" sz="3300" dirty="0"/>
              <a:t>Complicaciones y Diabetes</a:t>
            </a:r>
            <a:br>
              <a:rPr lang="es-MX" sz="3300" dirty="0"/>
            </a:br>
            <a:endParaRPr lang="es-MX" sz="33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389633-0AED-4D0F-B6A1-9F12B8380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100" y="2275498"/>
            <a:ext cx="8216900" cy="458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876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BEC46ADB-55E5-43DA-8E91-C49412A33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13" y="876299"/>
            <a:ext cx="5181486" cy="1325363"/>
          </a:xfrm>
        </p:spPr>
        <p:txBody>
          <a:bodyPr>
            <a:normAutofit fontScale="90000"/>
          </a:bodyPr>
          <a:lstStyle/>
          <a:p>
            <a:r>
              <a:rPr lang="es-MX" dirty="0"/>
              <a:t>Mes 5 </a:t>
            </a:r>
            <a:br>
              <a:rPr lang="es-MX" dirty="0"/>
            </a:br>
            <a:r>
              <a:rPr lang="es-MX" sz="3300" dirty="0"/>
              <a:t>Prevención de</a:t>
            </a:r>
            <a:br>
              <a:rPr lang="es-MX" sz="3300" dirty="0"/>
            </a:br>
            <a:r>
              <a:rPr lang="es-MX" sz="3300" dirty="0"/>
              <a:t>Diabetes</a:t>
            </a:r>
            <a:br>
              <a:rPr lang="es-MX" sz="3300" dirty="0"/>
            </a:br>
            <a:r>
              <a:rPr lang="es-MX" sz="3300" dirty="0"/>
              <a:t>(parte 1)</a:t>
            </a:r>
            <a:br>
              <a:rPr lang="es-MX" dirty="0"/>
            </a:br>
            <a:endParaRPr lang="es-MX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0AD9520C-0237-28ED-7C29-B37745182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946" y="2131844"/>
            <a:ext cx="8402053" cy="472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92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BEC46ADB-55E5-43DA-8E91-C49412A33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13" y="876299"/>
            <a:ext cx="5181486" cy="1325363"/>
          </a:xfrm>
        </p:spPr>
        <p:txBody>
          <a:bodyPr>
            <a:normAutofit fontScale="90000"/>
          </a:bodyPr>
          <a:lstStyle/>
          <a:p>
            <a:r>
              <a:rPr lang="es-MX" dirty="0"/>
              <a:t>Mes 6 </a:t>
            </a:r>
            <a:br>
              <a:rPr lang="es-MX" dirty="0"/>
            </a:br>
            <a:r>
              <a:rPr lang="es-MX" sz="3300" dirty="0"/>
              <a:t>Prevención de</a:t>
            </a:r>
            <a:br>
              <a:rPr lang="es-MX" sz="3300" dirty="0"/>
            </a:br>
            <a:r>
              <a:rPr lang="es-MX" sz="3300" dirty="0"/>
              <a:t>Diabetes</a:t>
            </a:r>
            <a:br>
              <a:rPr lang="es-MX" sz="3300" dirty="0"/>
            </a:br>
            <a:r>
              <a:rPr lang="es-MX" sz="3300" dirty="0"/>
              <a:t>(parte 2)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91E69D73-5703-BDB3-D076-67A7E1D3A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042" y="2152149"/>
            <a:ext cx="8365957" cy="470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10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BEC46ADB-55E5-43DA-8E91-C49412A33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13" y="876299"/>
            <a:ext cx="5181486" cy="1325363"/>
          </a:xfrm>
        </p:spPr>
        <p:txBody>
          <a:bodyPr>
            <a:normAutofit fontScale="90000"/>
          </a:bodyPr>
          <a:lstStyle/>
          <a:p>
            <a:r>
              <a:rPr lang="es-MX" dirty="0"/>
              <a:t>Mes 7</a:t>
            </a:r>
            <a:br>
              <a:rPr lang="es-MX" sz="3300" dirty="0"/>
            </a:br>
            <a:r>
              <a:rPr lang="es-MX" sz="3300" dirty="0"/>
              <a:t>Ejercicio (parte 1)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 descr="A person standing in a room&#10;&#10;Description automatically generated with low confidence">
            <a:extLst>
              <a:ext uri="{FF2B5EF4-FFF2-40B4-BE49-F238E27FC236}">
                <a16:creationId xmlns:a16="http://schemas.microsoft.com/office/drawing/2014/main" id="{FC55AA04-B619-1F20-663E-5636A3139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074" y="2158916"/>
            <a:ext cx="8353926" cy="469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59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inimalist Presentation">
      <a:dk1>
        <a:sysClr val="windowText" lastClr="000000"/>
      </a:dk1>
      <a:lt1>
        <a:sysClr val="window" lastClr="FFFFFF"/>
      </a:lt1>
      <a:dk2>
        <a:srgbClr val="ABABAB"/>
      </a:dk2>
      <a:lt2>
        <a:srgbClr val="F2F1EE"/>
      </a:lt2>
      <a:accent1>
        <a:srgbClr val="D8D2CD"/>
      </a:accent1>
      <a:accent2>
        <a:srgbClr val="C0C9C2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Biome Light"/>
        <a:ea typeface=""/>
        <a:cs typeface=""/>
      </a:majorFont>
      <a:minorFont>
        <a:latin typeface="Biom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color presentation_Win32_LW_v2.potx" id="{B7F4C684-7BE5-4BD8-BEBE-7F207A45F474}" vid="{9091DE1E-F617-4C59-950B-F96736B889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8EFA93E2C7864C8084690AFB716B2C" ma:contentTypeVersion="5" ma:contentTypeDescription="Create a new document." ma:contentTypeScope="" ma:versionID="3652f8eae6e00738c2e1a02f16d88ac6">
  <xsd:schema xmlns:xsd="http://www.w3.org/2001/XMLSchema" xmlns:xs="http://www.w3.org/2001/XMLSchema" xmlns:p="http://schemas.microsoft.com/office/2006/metadata/properties" xmlns:ns3="71608d1d-d9b8-4a11-b28e-6fdd6a26eca7" xmlns:ns4="bb0b06d3-63f3-4365-b803-c6dd1d734ed8" targetNamespace="http://schemas.microsoft.com/office/2006/metadata/properties" ma:root="true" ma:fieldsID="97f6023d23d8c1d274accda8aaef343b" ns3:_="" ns4:_="">
    <xsd:import namespace="71608d1d-d9b8-4a11-b28e-6fdd6a26eca7"/>
    <xsd:import namespace="bb0b06d3-63f3-4365-b803-c6dd1d734ed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608d1d-d9b8-4a11-b28e-6fdd6a26e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0b06d3-63f3-4365-b803-c6dd1d734ed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1368B44-0B53-4AA0-B5B2-5035C21C5D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608d1d-d9b8-4a11-b28e-6fdd6a26eca7"/>
    <ds:schemaRef ds:uri="bb0b06d3-63f3-4365-b803-c6dd1d734e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A10211-FBDE-44DA-8AD6-29E596B297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976319-4513-485C-AD3A-E56C39927A38}">
  <ds:schemaRefs>
    <ds:schemaRef ds:uri="bb0b06d3-63f3-4365-b803-c6dd1d734ed8"/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71608d1d-d9b8-4a11-b28e-6fdd6a26eca7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Minimalist color presentation</Template>
  <TotalTime>255</TotalTime>
  <Words>755</Words>
  <Application>Microsoft Office PowerPoint</Application>
  <PresentationFormat>Widescreen</PresentationFormat>
  <Paragraphs>78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Biome Light</vt:lpstr>
      <vt:lpstr>Calibri</vt:lpstr>
      <vt:lpstr>Office Theme</vt:lpstr>
      <vt:lpstr>Fin de Curso</vt:lpstr>
      <vt:lpstr>PowerPoint Presentation</vt:lpstr>
      <vt:lpstr>Mes 1 Previniendo y Controlando Diabetes </vt:lpstr>
      <vt:lpstr>Mes 2 Controlando  Diabetes con Medicamento </vt:lpstr>
      <vt:lpstr>Mes 3 Controlando y Previniendo Diabetes con Nutrición</vt:lpstr>
      <vt:lpstr>Mes 4 Complicaciones y Diabetes </vt:lpstr>
      <vt:lpstr>Mes 5  Prevención de Diabetes (parte 1) </vt:lpstr>
      <vt:lpstr>Mes 6  Prevención de Diabetes (parte 2)</vt:lpstr>
      <vt:lpstr>Mes 7 Ejercicio (parte 1)</vt:lpstr>
      <vt:lpstr>Mes 8 Ejercicio (parte 2)</vt:lpstr>
      <vt:lpstr>Mes 9 Tabaquismo y Diabetes</vt:lpstr>
      <vt:lpstr>Mes 10 Alcohol y Diabetes </vt:lpstr>
      <vt:lpstr>Mes 11 Depresión y Ansiedad</vt:lpstr>
      <vt:lpstr>¡Fin de Curso!  Gracias por participar en este programa y esperamos que haya aprendido como prevenir o manejar su diabetes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 de Curso</dc:title>
  <dc:creator>Nava, Bertha</dc:creator>
  <cp:lastModifiedBy>Nava, Bertha A.</cp:lastModifiedBy>
  <cp:revision>13</cp:revision>
  <cp:lastPrinted>2022-09-20T21:08:25Z</cp:lastPrinted>
  <dcterms:created xsi:type="dcterms:W3CDTF">2022-05-13T18:37:51Z</dcterms:created>
  <dcterms:modified xsi:type="dcterms:W3CDTF">2023-04-20T21:24:33Z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0x010100058EFA93E2C7864C8084690AFB716B2C</vt:lpwstr>
  </property>
</Properties>
</file>