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89" r:id="rId6"/>
    <p:sldId id="288" r:id="rId7"/>
    <p:sldId id="290" r:id="rId8"/>
    <p:sldId id="278" r:id="rId9"/>
    <p:sldId id="261" r:id="rId10"/>
    <p:sldId id="260" r:id="rId11"/>
    <p:sldId id="284" r:id="rId12"/>
    <p:sldId id="267" r:id="rId13"/>
    <p:sldId id="281" r:id="rId14"/>
    <p:sldId id="265" r:id="rId15"/>
    <p:sldId id="283" r:id="rId16"/>
    <p:sldId id="286" r:id="rId17"/>
    <p:sldId id="291"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3148" autoAdjust="0"/>
  </p:normalViewPr>
  <p:slideViewPr>
    <p:cSldViewPr snapToGrid="0">
      <p:cViewPr varScale="1">
        <p:scale>
          <a:sx n="55" d="100"/>
          <a:sy n="55" d="100"/>
        </p:scale>
        <p:origin x="2670" y="78"/>
      </p:cViewPr>
      <p:guideLst>
        <p:guide pos="4128"/>
        <p:guide orient="horz" pos="960"/>
      </p:guideLst>
    </p:cSldViewPr>
  </p:slideViewPr>
  <p:outlineViewPr>
    <p:cViewPr>
      <p:scale>
        <a:sx n="33" d="100"/>
        <a:sy n="33" d="100"/>
      </p:scale>
      <p:origin x="0" y="-4027"/>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78" d="100"/>
          <a:sy n="78"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232FC57-E1F8-4F59-A87C-2833007EAF57}" type="datetimeFigureOut">
              <a:rPr lang="en-US" smtClean="0"/>
              <a:t>4/22/2023</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8ACAC0-59EA-4916-9995-398D6BEB88C3}" type="datetimeFigureOut">
              <a:rPr lang="en-US" smtClean="0"/>
              <a:t>4/22/2023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Arial" panose="020B0604020202020204" pitchFamily="34" charset="0"/>
                <a:cs typeface="Arial" panose="020B0604020202020204" pitchFamily="34" charset="0"/>
              </a:rPr>
              <a:t>Hasta ahora ya ha aprendido a controlar su diabetes.  Tiene todas las herramientas necesarias y el conocimiento de como controlar su diabetes, está tomando pasos constantemente para mantener su diabetes bajo control…¡Felicidades!  ¿Pero que de nuestra familia y de aquellos a nuestro alrededor?</a:t>
            </a:r>
          </a:p>
          <a:p>
            <a:endParaRPr lang="es-MX" noProof="0" dirty="0">
              <a:latin typeface="Arial" panose="020B0604020202020204" pitchFamily="34" charset="0"/>
              <a:cs typeface="Arial" panose="020B0604020202020204" pitchFamily="34" charset="0"/>
            </a:endParaRPr>
          </a:p>
          <a:p>
            <a:r>
              <a:rPr lang="es-ES" b="0" i="0" dirty="0">
                <a:effectLst/>
                <a:latin typeface="Arial" panose="020B0604020202020204" pitchFamily="34" charset="0"/>
                <a:cs typeface="Arial" panose="020B0604020202020204" pitchFamily="34" charset="0"/>
              </a:rPr>
              <a:t>La familia debe considerarse un pilar importante para el apoyo del paciente con diabetes. Una falta o insuficiente apoyo del núcleo más cercano puede favorecer el descontrol metabólico, limitando u obstruyendo el adecuado control y tratamiento de la enfermedad.</a:t>
            </a:r>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https://fmdiabetes.org/diabetes-en-el-entorno-familiar</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Arial" panose="020B0604020202020204" pitchFamily="34" charset="0"/>
                <a:cs typeface="Arial" panose="020B0604020202020204" pitchFamily="34" charset="0"/>
              </a:rPr>
              <a:t>¡Pero a veces conseguir el apoyo de su familia no es tan fácil!</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Si su familia no le apoya en sus cambios o le pone tentaciones a su alcance….tenga un plan de acción!</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Busque apoyo en su iglesia o comunidad de amistades.  Haga nuevas amistades que tomen como prioridad la salud.</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Recuerde que siempre tenemos opciones…..</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La biblia dice en 1 de Corintios 10:13 - </a:t>
            </a:r>
            <a:r>
              <a:rPr lang="es-MX" dirty="0">
                <a:latin typeface="Arial" panose="020B0604020202020204" pitchFamily="34" charset="0"/>
                <a:cs typeface="Arial" panose="020B0604020202020204" pitchFamily="34" charset="0"/>
              </a:rPr>
              <a:t>No os ha sobrevenido ninguna tentación que no sea humana; pero fiel es Dios, que no os dejará ser tentados más de lo que podéis resistir, sino que dará también juntamente con la tentación la salida, para que podáis soportar</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¡Recuerde que Dios está de su lado en el cuidado de su salud!  Podemos buscar ayuda en Dios cuando todos nuestros sistemas de apoyo nos fallan.</a:t>
            </a:r>
          </a:p>
        </p:txBody>
      </p:sp>
      <p:sp>
        <p:nvSpPr>
          <p:cNvPr id="4" name="Slide Number Placeholder 3"/>
          <p:cNvSpPr>
            <a:spLocks noGrp="1"/>
          </p:cNvSpPr>
          <p:nvPr>
            <p:ph type="sldNum" sz="quarter" idx="5"/>
          </p:nvPr>
        </p:nvSpPr>
        <p:spPr/>
        <p:txBody>
          <a:bodyPr/>
          <a:lstStyle/>
          <a:p>
            <a:fld id="{5A9B2C62-FE30-453D-946B-754E9E42C845}" type="slidenum">
              <a:rPr lang="en-US" smtClean="0"/>
              <a:t>10</a:t>
            </a:fld>
            <a:endParaRPr lang="en-US"/>
          </a:p>
        </p:txBody>
      </p:sp>
    </p:spTree>
    <p:extLst>
      <p:ext uri="{BB962C8B-B14F-4D97-AF65-F5344CB8AC3E}">
        <p14:creationId xmlns:p14="http://schemas.microsoft.com/office/powerpoint/2010/main" val="52256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Si su familiar fuera diagnosticado con diabetes ¿Qué le gustaría saber de el/ella?</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Herramienta/Comunicación- Aprenda a comunicar: </a:t>
            </a:r>
          </a:p>
          <a:p>
            <a:pPr marL="181240" indent="-181240">
              <a:buFont typeface="Arial" panose="020B0604020202020204" pitchFamily="34" charset="0"/>
              <a:buChar char="•"/>
            </a:pPr>
            <a:r>
              <a:rPr lang="es-MX" dirty="0">
                <a:latin typeface="Arial" panose="020B0604020202020204" pitchFamily="34" charset="0"/>
                <a:cs typeface="Arial" panose="020B0604020202020204" pitchFamily="34" charset="0"/>
              </a:rPr>
              <a:t>Sus metas</a:t>
            </a:r>
          </a:p>
          <a:p>
            <a:pPr marL="181240" indent="-181240">
              <a:buFont typeface="Arial" panose="020B0604020202020204" pitchFamily="34" charset="0"/>
              <a:buChar char="•"/>
            </a:pPr>
            <a:r>
              <a:rPr lang="es-MX" dirty="0">
                <a:latin typeface="Arial" panose="020B0604020202020204" pitchFamily="34" charset="0"/>
                <a:cs typeface="Arial" panose="020B0604020202020204" pitchFamily="34" charset="0"/>
              </a:rPr>
              <a:t>Obstáculos</a:t>
            </a:r>
          </a:p>
          <a:p>
            <a:pPr marL="181240" indent="-181240">
              <a:buFont typeface="Arial" panose="020B0604020202020204" pitchFamily="34" charset="0"/>
              <a:buChar char="•"/>
            </a:pPr>
            <a:r>
              <a:rPr lang="es-MX" dirty="0">
                <a:latin typeface="Arial" panose="020B0604020202020204" pitchFamily="34" charset="0"/>
                <a:cs typeface="Arial" panose="020B0604020202020204" pitchFamily="34" charset="0"/>
              </a:rPr>
              <a:t>Sus limites</a:t>
            </a:r>
          </a:p>
          <a:p>
            <a:pPr marL="181240" indent="-181240">
              <a:buFont typeface="Arial" panose="020B0604020202020204" pitchFamily="34" charset="0"/>
              <a:buChar char="•"/>
            </a:pPr>
            <a:r>
              <a:rPr lang="es-MX" dirty="0">
                <a:latin typeface="Arial" panose="020B0604020202020204" pitchFamily="34" charset="0"/>
                <a:cs typeface="Arial" panose="020B0604020202020204" pitchFamily="34" charset="0"/>
              </a:rPr>
              <a:t>Sus miedos: de complicaciones, de finanzas, de depender de otros, de estar aislado, de ser ignorado, del futuro, de la muerta. etc. </a:t>
            </a:r>
          </a:p>
          <a:p>
            <a:pPr marL="181240" indent="-181240">
              <a:buFont typeface="Arial" panose="020B0604020202020204" pitchFamily="34" charset="0"/>
              <a:buChar char="•"/>
            </a:pPr>
            <a:r>
              <a:rPr lang="es-MX" dirty="0">
                <a:latin typeface="Arial" panose="020B0604020202020204" pitchFamily="34" charset="0"/>
                <a:cs typeface="Arial" panose="020B0604020202020204" pitchFamily="34" charset="0"/>
              </a:rPr>
              <a:t>Rinda cuentas</a:t>
            </a:r>
          </a:p>
          <a:p>
            <a:pPr marL="181240" indent="-181240">
              <a:buFont typeface="Arial" panose="020B0604020202020204" pitchFamily="34" charset="0"/>
              <a:buChar char="•"/>
            </a:pPr>
            <a:r>
              <a:rPr lang="es-MX" dirty="0">
                <a:latin typeface="Arial" panose="020B0604020202020204" pitchFamily="34" charset="0"/>
                <a:cs typeface="Arial" panose="020B0604020202020204" pitchFamily="34" charset="0"/>
              </a:rPr>
              <a:t>Exprese sentimientos</a:t>
            </a:r>
          </a:p>
          <a:p>
            <a:pPr marL="181240" indent="-181240">
              <a:buFont typeface="Arial" panose="020B0604020202020204" pitchFamily="34" charset="0"/>
              <a:buChar char="•"/>
            </a:pPr>
            <a:r>
              <a:rPr lang="es-MX" dirty="0">
                <a:latin typeface="Arial" panose="020B0604020202020204" pitchFamily="34" charset="0"/>
                <a:cs typeface="Arial" panose="020B0604020202020204" pitchFamily="34" charset="0"/>
              </a:rPr>
              <a:t>Pida ayuda, reciba ayuda</a:t>
            </a:r>
          </a:p>
        </p:txBody>
      </p:sp>
      <p:sp>
        <p:nvSpPr>
          <p:cNvPr id="4" name="Slide Number Placeholder 3"/>
          <p:cNvSpPr>
            <a:spLocks noGrp="1"/>
          </p:cNvSpPr>
          <p:nvPr>
            <p:ph type="sldNum" sz="quarter" idx="5"/>
          </p:nvPr>
        </p:nvSpPr>
        <p:spPr/>
        <p:txBody>
          <a:bodyPr/>
          <a:lstStyle/>
          <a:p>
            <a:fld id="{5A9B2C62-FE30-453D-946B-754E9E42C845}" type="slidenum">
              <a:rPr lang="en-US" smtClean="0"/>
              <a:t>11</a:t>
            </a:fld>
            <a:endParaRPr lang="en-US"/>
          </a:p>
        </p:txBody>
      </p:sp>
    </p:spTree>
    <p:extLst>
      <p:ext uri="{BB962C8B-B14F-4D97-AF65-F5344CB8AC3E}">
        <p14:creationId xmlns:p14="http://schemas.microsoft.com/office/powerpoint/2010/main" val="8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Arial" panose="020B0604020202020204" pitchFamily="34" charset="0"/>
                <a:cs typeface="Arial" panose="020B0604020202020204" pitchFamily="34" charset="0"/>
              </a:rPr>
              <a:t>Aún que este programa esté llegando a su fin – Clínica Casa El Buen Samaritanos siempre está aquí para ayudarle a seguir su cuidado de diabetes.</a:t>
            </a:r>
          </a:p>
        </p:txBody>
      </p:sp>
      <p:sp>
        <p:nvSpPr>
          <p:cNvPr id="4" name="Slide Number Placeholder 3"/>
          <p:cNvSpPr>
            <a:spLocks noGrp="1"/>
          </p:cNvSpPr>
          <p:nvPr>
            <p:ph type="sldNum" sz="quarter" idx="5"/>
          </p:nvPr>
        </p:nvSpPr>
        <p:spPr/>
        <p:txBody>
          <a:bodyPr/>
          <a:lstStyle/>
          <a:p>
            <a:fld id="{5A9B2C62-FE30-453D-946B-754E9E42C845}" type="slidenum">
              <a:rPr lang="en-US" smtClean="0"/>
              <a:t>12</a:t>
            </a:fld>
            <a:endParaRPr lang="en-US"/>
          </a:p>
        </p:txBody>
      </p:sp>
    </p:spTree>
    <p:extLst>
      <p:ext uri="{BB962C8B-B14F-4D97-AF65-F5344CB8AC3E}">
        <p14:creationId xmlns:p14="http://schemas.microsoft.com/office/powerpoint/2010/main" val="261012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solidFill>
                  <a:schemeClr val="tx1"/>
                </a:solidFill>
                <a:latin typeface="+mj-lt"/>
                <a:ea typeface="+mj-ea"/>
                <a:cs typeface="+mj-cs"/>
              </a:rPr>
              <a:t>Esperamos que este programa de salud y de manejo de diabetes le haya ayudado.  ¡Hasta la próxima!</a:t>
            </a:r>
            <a:endParaRPr lang="es-MX" dirty="0"/>
          </a:p>
        </p:txBody>
      </p:sp>
      <p:sp>
        <p:nvSpPr>
          <p:cNvPr id="4" name="Slide Number Placeholder 3"/>
          <p:cNvSpPr>
            <a:spLocks noGrp="1"/>
          </p:cNvSpPr>
          <p:nvPr>
            <p:ph type="sldNum" sz="quarter" idx="5"/>
          </p:nvPr>
        </p:nvSpPr>
        <p:spPr/>
        <p:txBody>
          <a:bodyPr/>
          <a:lstStyle/>
          <a:p>
            <a:fld id="{5A9B2C62-FE30-453D-946B-754E9E42C845}" type="slidenum">
              <a:rPr lang="en-US" smtClean="0"/>
              <a:t>13</a:t>
            </a:fld>
            <a:endParaRPr lang="en-US"/>
          </a:p>
        </p:txBody>
      </p:sp>
    </p:spTree>
    <p:extLst>
      <p:ext uri="{BB962C8B-B14F-4D97-AF65-F5344CB8AC3E}">
        <p14:creationId xmlns:p14="http://schemas.microsoft.com/office/powerpoint/2010/main" val="389138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14</a:t>
            </a:fld>
            <a:endParaRPr lang="en-US"/>
          </a:p>
        </p:txBody>
      </p:sp>
    </p:spTree>
    <p:extLst>
      <p:ext uri="{BB962C8B-B14F-4D97-AF65-F5344CB8AC3E}">
        <p14:creationId xmlns:p14="http://schemas.microsoft.com/office/powerpoint/2010/main" val="237153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effectLst/>
                <a:latin typeface="Arial" panose="020B0604020202020204" pitchFamily="34" charset="0"/>
                <a:cs typeface="Arial" panose="020B0604020202020204" pitchFamily="34" charset="0"/>
              </a:rPr>
              <a:t>El cuidado diario de la diabetes es mucho trabajo, desde tomar medicamentos, inyectar insulina y revisar el azúcar en la sangre, hasta comer de forma saludable, hacer actividad física y cumplir con las citas de atención médica. El apoyo de un familiar o amigo puede ayudar a marcar la diferencia en que se sienta abrumado o empoderado.</a:t>
            </a:r>
          </a:p>
          <a:p>
            <a:r>
              <a:rPr lang="es-ES" b="0" i="0" dirty="0">
                <a:effectLst/>
                <a:latin typeface="Arial" panose="020B0604020202020204" pitchFamily="34" charset="0"/>
                <a:cs typeface="Arial" panose="020B0604020202020204" pitchFamily="34" charset="0"/>
              </a:rPr>
              <a:t>https://www.cdc.gov/spanish/</a:t>
            </a:r>
          </a:p>
          <a:p>
            <a:endParaRPr lang="es-ES" b="0" i="0" dirty="0">
              <a:effectLst/>
              <a:latin typeface="Arial" panose="020B0604020202020204" pitchFamily="34" charset="0"/>
              <a:cs typeface="Arial" panose="020B0604020202020204" pitchFamily="34" charset="0"/>
            </a:endParaRPr>
          </a:p>
          <a:p>
            <a:endParaRPr lang="es-ES" b="0" i="0" dirty="0">
              <a:effectLst/>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2</a:t>
            </a:fld>
            <a:endParaRPr lang="en-US"/>
          </a:p>
        </p:txBody>
      </p:sp>
    </p:spTree>
    <p:extLst>
      <p:ext uri="{BB962C8B-B14F-4D97-AF65-F5344CB8AC3E}">
        <p14:creationId xmlns:p14="http://schemas.microsoft.com/office/powerpoint/2010/main" val="406658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noProof="0" dirty="0">
              <a:latin typeface="Arial" panose="020B0604020202020204" pitchFamily="34" charset="0"/>
              <a:cs typeface="Arial" panose="020B0604020202020204" pitchFamily="34" charset="0"/>
            </a:endParaRPr>
          </a:p>
          <a:p>
            <a:pPr defTabSz="966612">
              <a:defRPr/>
            </a:pPr>
            <a:r>
              <a:rPr lang="es-MX" noProof="0" dirty="0">
                <a:latin typeface="Arial" panose="020B0604020202020204" pitchFamily="34" charset="0"/>
                <a:cs typeface="Arial" panose="020B0604020202020204" pitchFamily="34" charset="0"/>
              </a:rPr>
              <a:t>A través de este curso hemos hablado que establecer metas es importante.  No se de por vencido si no las ha logrado.  Debemos estar siempre en un proceso de mejorar cada día, entonces recordemos las estrategias mas importantes para lograr sus metas.</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La primera es escribirlas – si ya llegó a su meta, no la borre, manténgala en la lista como recordatorio y como manera de seguir animándose a lograr mas metas.  Recuerde que sus metas de salud son importantes, pero otras metas que usted quiera añadir en esa lista le darán dirección para tomar mejores decisiones.</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Defina sus metas específicamente – no frases vagas como voy a comer mejor….hágalas especificas a lo que quiere lograr – es mas efectivo de esta manera.</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Hágalas medibles – de nuevo es importante dar una fecha o una cantidad como meta – no solo voy a caminar por 30 minutos…hágala medible: voy a caminar 30 minutos 2 veces a la semana por 1 mes….y luego revise esta meta y mejórela.</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Hágalas logrables – si no hace ejercicio, empezar pensando que va a correr 2 millas todos los días es demasiado inalcanzable.  Debemos ir en mejoría gradual – no brincar a algo que no podremos sostener por mucho tiempo</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Tenga alguien a quien rendir cuentas que le anime….y esto nos lleva mas específicamente a poder tener personas a nuestro alrededor que nos animen y con quienes podamos ser sinceros.  No siempre vamos  a lograr nuestras metas, y vamos a querer darnos por vencidos. </a:t>
            </a:r>
          </a:p>
          <a:p>
            <a:endParaRPr lang="es-MX" noProof="0" dirty="0">
              <a:latin typeface="Arial" panose="020B0604020202020204" pitchFamily="34" charset="0"/>
              <a:cs typeface="Arial" panose="020B0604020202020204" pitchFamily="34" charset="0"/>
            </a:endParaRPr>
          </a:p>
          <a:p>
            <a:endParaRPr lang="es-MX"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a:p>
        </p:txBody>
      </p:sp>
    </p:spTree>
    <p:extLst>
      <p:ext uri="{BB962C8B-B14F-4D97-AF65-F5344CB8AC3E}">
        <p14:creationId xmlns:p14="http://schemas.microsoft.com/office/powerpoint/2010/main" val="420625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s-ES" b="0" i="0" dirty="0">
                <a:effectLst/>
                <a:latin typeface="Arial" panose="020B0604020202020204" pitchFamily="34" charset="0"/>
                <a:cs typeface="Arial" panose="020B0604020202020204" pitchFamily="34" charset="0"/>
              </a:rPr>
              <a:t>Que a una persona de la unidad familiar se le diagnostique una enfermedad crónica no repercute de igual manera a todos sus miembros, ya que son muchas las variantes que entran en juego. Influyen factores como: la actitud que muestra la persona, la cercanía afectiva con la persona con diabetes, el grado de compromiso adquirido en la relación y las características individuales de la persona que tiene diabetes.</a:t>
            </a:r>
          </a:p>
          <a:p>
            <a:pPr algn="l" fontAlgn="base"/>
            <a:r>
              <a:rPr lang="es-ES" b="0" i="0" dirty="0">
                <a:effectLst/>
                <a:latin typeface="Arial" panose="020B0604020202020204" pitchFamily="34" charset="0"/>
                <a:cs typeface="Arial" panose="020B0604020202020204" pitchFamily="34" charset="0"/>
              </a:rPr>
              <a:t>Podemos describir esas variables de la siguiente forma:</a:t>
            </a:r>
          </a:p>
          <a:p>
            <a:pPr algn="l" fontAlgn="base"/>
            <a:r>
              <a:rPr lang="es-ES" b="1" i="0" dirty="0">
                <a:effectLst/>
                <a:latin typeface="Arial" panose="020B0604020202020204" pitchFamily="34" charset="0"/>
                <a:cs typeface="Arial" panose="020B0604020202020204" pitchFamily="34" charset="0"/>
              </a:rPr>
              <a:t>La actitud de quien padece diabetes</a:t>
            </a:r>
            <a:endParaRPr lang="es-ES" b="0" i="0" dirty="0">
              <a:effectLst/>
              <a:latin typeface="Arial" panose="020B0604020202020204" pitchFamily="34" charset="0"/>
              <a:cs typeface="Arial" panose="020B0604020202020204" pitchFamily="34" charset="0"/>
            </a:endParaRPr>
          </a:p>
          <a:p>
            <a:pPr algn="l" fontAlgn="base"/>
            <a:r>
              <a:rPr lang="es-ES" b="0" i="0" dirty="0">
                <a:effectLst/>
                <a:latin typeface="Arial" panose="020B0604020202020204" pitchFamily="34" charset="0"/>
                <a:cs typeface="Arial" panose="020B0604020202020204" pitchFamily="34" charset="0"/>
              </a:rPr>
              <a:t>La recepción del diagnóstico de la diabetes puede asimilarse de diferentes formas. El paciente puede tomarlo como una consecuencia esperada de la genética o como una consecuencia de haber llevado malos hábitos alimenticios, aunque también algunos lo toman como algo que surge de la nada. También pueden tomarlo como una catástrofe que trastornará su estilo de vida o como una consecuencia que sólo debe afrontarse con modificaciones importantes en su día a día.</a:t>
            </a:r>
          </a:p>
          <a:p>
            <a:pPr algn="l" fontAlgn="base"/>
            <a:r>
              <a:rPr lang="es-ES" b="1" i="0" dirty="0">
                <a:effectLst/>
                <a:latin typeface="Arial" panose="020B0604020202020204" pitchFamily="34" charset="0"/>
                <a:cs typeface="Arial" panose="020B0604020202020204" pitchFamily="34" charset="0"/>
              </a:rPr>
              <a:t>La cercanía o lejanía afectiva con la persona que tiene diabetes</a:t>
            </a:r>
            <a:endParaRPr lang="es-ES" b="0" i="0" dirty="0">
              <a:effectLst/>
              <a:latin typeface="Arial" panose="020B0604020202020204" pitchFamily="34" charset="0"/>
              <a:cs typeface="Arial" panose="020B0604020202020204" pitchFamily="34" charset="0"/>
            </a:endParaRPr>
          </a:p>
          <a:p>
            <a:pPr algn="l" fontAlgn="base"/>
            <a:r>
              <a:rPr lang="es-ES" b="0" i="0" dirty="0">
                <a:effectLst/>
                <a:latin typeface="Arial" panose="020B0604020202020204" pitchFamily="34" charset="0"/>
                <a:cs typeface="Arial" panose="020B0604020202020204" pitchFamily="34" charset="0"/>
              </a:rPr>
              <a:t>No se trata del grado de parentesco que tengamos con el paciente con diabetes, aunque a veces está muy relacionado. Pero debemos remarcar que no tiene el mismo impacto sobre nosotros la noticia de que tiene diabetes alguien a quién queremos muchísimo que otro al que simplemente le tenemos cariño.</a:t>
            </a:r>
          </a:p>
          <a:p>
            <a:pPr algn="l" fontAlgn="base"/>
            <a:r>
              <a:rPr lang="es-ES" b="1" i="0" dirty="0">
                <a:effectLst/>
                <a:latin typeface="Arial" panose="020B0604020202020204" pitchFamily="34" charset="0"/>
                <a:cs typeface="Arial" panose="020B0604020202020204" pitchFamily="34" charset="0"/>
              </a:rPr>
              <a:t>El grado de compromiso adquirido en la relación</a:t>
            </a:r>
            <a:endParaRPr lang="es-ES" b="0" i="0" dirty="0">
              <a:effectLst/>
              <a:latin typeface="Arial" panose="020B0604020202020204" pitchFamily="34" charset="0"/>
              <a:cs typeface="Arial" panose="020B0604020202020204" pitchFamily="34" charset="0"/>
            </a:endParaRPr>
          </a:p>
          <a:p>
            <a:pPr algn="l" fontAlgn="base"/>
            <a:r>
              <a:rPr lang="es-ES" b="0" i="0" dirty="0">
                <a:effectLst/>
                <a:latin typeface="Arial" panose="020B0604020202020204" pitchFamily="34" charset="0"/>
                <a:cs typeface="Arial" panose="020B0604020202020204" pitchFamily="34" charset="0"/>
              </a:rPr>
              <a:t>Cuanto más involucrada está la persona en esa relación, más influirá y se dejará influir por lo que le ocurra al otro. Otros factores, como las aptitudes para el manejo de determinadas situaciones, el nivel de motivación, el grado de ansiedad…también son elementos que matizarán la relación.</a:t>
            </a:r>
          </a:p>
          <a:p>
            <a:pPr algn="l" fontAlgn="base"/>
            <a:r>
              <a:rPr lang="es-ES" b="1" i="0" dirty="0">
                <a:effectLst/>
                <a:latin typeface="Arial" panose="020B0604020202020204" pitchFamily="34" charset="0"/>
                <a:cs typeface="Arial" panose="020B0604020202020204" pitchFamily="34" charset="0"/>
              </a:rPr>
              <a:t>Reacción de adaptación familiar</a:t>
            </a:r>
            <a:endParaRPr lang="es-ES" b="0" i="0" dirty="0">
              <a:effectLst/>
              <a:latin typeface="Arial" panose="020B0604020202020204" pitchFamily="34" charset="0"/>
              <a:cs typeface="Arial" panose="020B0604020202020204" pitchFamily="34" charset="0"/>
            </a:endParaRPr>
          </a:p>
          <a:p>
            <a:pPr algn="l" fontAlgn="base"/>
            <a:r>
              <a:rPr lang="es-ES" b="0" i="0" dirty="0">
                <a:effectLst/>
                <a:latin typeface="Arial" panose="020B0604020202020204" pitchFamily="34" charset="0"/>
                <a:cs typeface="Arial" panose="020B0604020202020204" pitchFamily="34" charset="0"/>
              </a:rPr>
              <a:t>La adaptación de la familia al diagnóstico de diabetes es extremadamente importante y la reacción de las familias ante una enfermedad crónica no es igual en todos los casos. Los familiares necesitan educación, al igual que el paciente, para poder ayudar a este a realizar los cambios en el estilo de vida y darle el soporte necesario.</a:t>
            </a:r>
          </a:p>
          <a:p>
            <a:pPr algn="l" fontAlgn="base"/>
            <a:r>
              <a:rPr lang="es-ES" b="1" i="0" dirty="0">
                <a:effectLst/>
                <a:latin typeface="Arial" panose="020B0604020202020204" pitchFamily="34" charset="0"/>
                <a:cs typeface="Arial" panose="020B0604020202020204" pitchFamily="34" charset="0"/>
              </a:rPr>
              <a:t>Apoyo social</a:t>
            </a:r>
            <a:endParaRPr lang="es-ES" b="0" i="0" dirty="0">
              <a:effectLst/>
              <a:latin typeface="Arial" panose="020B0604020202020204" pitchFamily="34" charset="0"/>
              <a:cs typeface="Arial" panose="020B0604020202020204" pitchFamily="34" charset="0"/>
            </a:endParaRPr>
          </a:p>
          <a:p>
            <a:pPr algn="l" fontAlgn="base"/>
            <a:r>
              <a:rPr lang="es-ES" b="0" i="0" dirty="0">
                <a:effectLst/>
                <a:latin typeface="Arial" panose="020B0604020202020204" pitchFamily="34" charset="0"/>
                <a:cs typeface="Arial" panose="020B0604020202020204" pitchFamily="34" charset="0"/>
              </a:rPr>
              <a:t>Es el conjunto de recursos sociales que existen y que recibe el individuo en una determinada situación, que se perciben de forma positiva o negativa y que influyen en la evolución de cualquier enfermedad. En la actualidad se han definido dos teorías que explican la asociación entre el apoyo social y la salud:</a:t>
            </a:r>
          </a:p>
          <a:p>
            <a:pPr algn="l" fontAlgn="base"/>
            <a:r>
              <a:rPr lang="es-ES" b="0" i="0" dirty="0">
                <a:effectLst/>
                <a:latin typeface="Arial" panose="020B0604020202020204" pitchFamily="34" charset="0"/>
                <a:cs typeface="Arial" panose="020B0604020202020204" pitchFamily="34" charset="0"/>
              </a:rPr>
              <a:t>Si hablamos de los factores de riesgo identificados que influyen en la adherencia al tratamiento de cualquier enfermedad, podemos destacar: el sedentarismo, el desconocimiento de la enfermedad, la desconfianza en la capacidad del médico, la corta duración de la consulta (normalmente 5 minutos en los que el paciente no se siente escuchado y recibe mucha información), falta de comprensión de las indicaciones médicas, escolaridad baja, estado civil, intolerancia a los medicamentos, empleo de terapias alternativas…Todas ellas pueden categorizarse como deficiencias en la comunicación entre el médico, el paciente y el núcleo familiar.</a:t>
            </a:r>
          </a:p>
          <a:p>
            <a:pPr algn="l" fontAlgn="base"/>
            <a:r>
              <a:rPr lang="es-ES" b="0" i="0" dirty="0">
                <a:effectLst/>
                <a:latin typeface="Arial" panose="020B0604020202020204" pitchFamily="34" charset="0"/>
                <a:cs typeface="Arial" panose="020B0604020202020204" pitchFamily="34" charset="0"/>
              </a:rPr>
              <a:t>En la población general existe un bajo apego al cumplimiento del tratamiento prescrito y su medición. El cambio en el estilo de vida puede llegar a ser difícil, a veces por falta de apoyo en la familia o por el desconocimiento de la enfermedad, factores que impiden que el paciente con diabetes logre el control óptimo.</a:t>
            </a:r>
          </a:p>
          <a:p>
            <a:pPr algn="l" fontAlgn="base"/>
            <a:r>
              <a:rPr lang="es-ES" b="0" i="0" dirty="0">
                <a:effectLst/>
                <a:latin typeface="Arial" panose="020B0604020202020204" pitchFamily="34" charset="0"/>
                <a:cs typeface="Arial" panose="020B0604020202020204" pitchFamily="34" charset="0"/>
              </a:rPr>
              <a:t>Es indispensable fomentar la participación de la familia e involucrar al personal de salud para aceptar el compromiso de impulsar una seria de conductas que favorezcan la adherencia al tratamiento.</a:t>
            </a:r>
          </a:p>
          <a:p>
            <a:pPr algn="l" fontAlgn="base"/>
            <a:r>
              <a:rPr lang="es-ES" b="0" i="0" dirty="0">
                <a:effectLst/>
                <a:latin typeface="Arial" panose="020B0604020202020204" pitchFamily="34" charset="0"/>
                <a:cs typeface="Arial" panose="020B0604020202020204" pitchFamily="34" charset="0"/>
              </a:rPr>
              <a:t>Fuente: Bayer Diabetes Care</a:t>
            </a:r>
          </a:p>
          <a:p>
            <a:endParaRPr lang="es-MX"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a:p>
        </p:txBody>
      </p:sp>
    </p:spTree>
    <p:extLst>
      <p:ext uri="{BB962C8B-B14F-4D97-AF65-F5344CB8AC3E}">
        <p14:creationId xmlns:p14="http://schemas.microsoft.com/office/powerpoint/2010/main" val="51273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MX" noProof="0" dirty="0">
                <a:latin typeface="Arial" panose="020B0604020202020204" pitchFamily="34" charset="0"/>
                <a:cs typeface="Arial" panose="020B0604020202020204" pitchFamily="34" charset="0"/>
              </a:rPr>
              <a:t>Hay veces que tenemos un sistema de apoyo a nuestro alrededor que nos alienta a continuar con el cuidado de nuestra salud.  ¿Qué podemos hacer por ese sistema de apoyo?  ¿O que si no tenemos una familia, trabajo o comunidad que nos apoya?</a:t>
            </a:r>
          </a:p>
          <a:p>
            <a:pPr defTabSz="966612">
              <a:defRPr/>
            </a:pPr>
            <a:endParaRPr lang="es-MX" noProof="0" dirty="0">
              <a:latin typeface="Arial" panose="020B0604020202020204" pitchFamily="34" charset="0"/>
              <a:cs typeface="Arial" panose="020B0604020202020204" pitchFamily="34" charset="0"/>
            </a:endParaRPr>
          </a:p>
          <a:p>
            <a:pPr defTabSz="966612">
              <a:defRPr/>
            </a:pPr>
            <a:endParaRPr lang="es-MX" noProof="0" dirty="0">
              <a:latin typeface="Arial" panose="020B0604020202020204" pitchFamily="34" charset="0"/>
              <a:cs typeface="Arial" panose="020B0604020202020204" pitchFamily="34" charset="0"/>
            </a:endParaRPr>
          </a:p>
          <a:p>
            <a:pPr defTabSz="966612">
              <a:defRPr/>
            </a:pPr>
            <a:endParaRPr lang="es-MX" noProof="0"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Permitir respuesta  </a:t>
            </a:r>
          </a:p>
          <a:p>
            <a:endParaRPr lang="es-MX" dirty="0">
              <a:latin typeface="Arial" panose="020B0604020202020204" pitchFamily="34" charset="0"/>
              <a:cs typeface="Arial" panose="020B0604020202020204" pitchFamily="34" charset="0"/>
            </a:endParaRPr>
          </a:p>
          <a:p>
            <a:r>
              <a:rPr lang="es-ES" b="0" i="0" dirty="0">
                <a:effectLst/>
                <a:latin typeface="Arial" panose="020B0604020202020204" pitchFamily="34" charset="0"/>
                <a:cs typeface="Arial" panose="020B0604020202020204" pitchFamily="34" charset="0"/>
              </a:rPr>
              <a:t>Una de las herramientas más importantes de la caja de herramientas para el manejo personal es la buena comunicación. Es fundamental para poder usar las otras herramientas de manera correcta. Y, por supuesto, es importante para relacionarse bien con otras personas.</a:t>
            </a:r>
          </a:p>
          <a:p>
            <a:endParaRPr lang="es-ES" b="0" i="0" dirty="0">
              <a:effectLst/>
              <a:latin typeface="Arial" panose="020B0604020202020204" pitchFamily="34" charset="0"/>
              <a:cs typeface="Arial" panose="020B0604020202020204" pitchFamily="34" charset="0"/>
            </a:endParaRPr>
          </a:p>
          <a:p>
            <a:endParaRPr lang="es-ES" b="0" i="0" dirty="0">
              <a:effectLst/>
              <a:latin typeface="Arial" panose="020B0604020202020204" pitchFamily="34" charset="0"/>
              <a:cs typeface="Arial" panose="020B0604020202020204" pitchFamily="34" charset="0"/>
            </a:endParaRPr>
          </a:p>
          <a:p>
            <a:r>
              <a:rPr lang="es-ES" b="0" i="0" dirty="0" err="1">
                <a:effectLst/>
                <a:latin typeface="Arial" panose="020B0604020202020204" pitchFamily="34" charset="0"/>
                <a:cs typeface="Arial" panose="020B0604020202020204" pitchFamily="34" charset="0"/>
              </a:rPr>
              <a:t>Minor</a:t>
            </a:r>
            <a:r>
              <a:rPr lang="es-ES" b="0" i="0" dirty="0">
                <a:effectLst/>
                <a:latin typeface="Arial" panose="020B0604020202020204" pitchFamily="34" charset="0"/>
                <a:cs typeface="Arial" panose="020B0604020202020204" pitchFamily="34" charset="0"/>
              </a:rPr>
              <a:t>, Marion; </a:t>
            </a:r>
            <a:r>
              <a:rPr lang="es-ES" b="0" i="0" dirty="0" err="1">
                <a:effectLst/>
                <a:latin typeface="Arial" panose="020B0604020202020204" pitchFamily="34" charset="0"/>
                <a:cs typeface="Arial" panose="020B0604020202020204" pitchFamily="34" charset="0"/>
              </a:rPr>
              <a:t>Lorig</a:t>
            </a:r>
            <a:r>
              <a:rPr lang="es-ES" b="0" i="0" dirty="0">
                <a:effectLst/>
                <a:latin typeface="Arial" panose="020B0604020202020204" pitchFamily="34" charset="0"/>
                <a:cs typeface="Arial" panose="020B0604020202020204" pitchFamily="34" charset="0"/>
              </a:rPr>
              <a:t>, Kate; </a:t>
            </a:r>
            <a:r>
              <a:rPr lang="es-ES" b="0" i="0" dirty="0" err="1">
                <a:effectLst/>
                <a:latin typeface="Arial" panose="020B0604020202020204" pitchFamily="34" charset="0"/>
                <a:cs typeface="Arial" panose="020B0604020202020204" pitchFamily="34" charset="0"/>
              </a:rPr>
              <a:t>Gonzalez</a:t>
            </a:r>
            <a:r>
              <a:rPr lang="es-ES" b="0" i="0" dirty="0">
                <a:effectLst/>
                <a:latin typeface="Arial" panose="020B0604020202020204" pitchFamily="34" charset="0"/>
                <a:cs typeface="Arial" panose="020B0604020202020204" pitchFamily="34" charset="0"/>
              </a:rPr>
              <a:t>, Virginia; Sobel, David; Laurent, Diana; </a:t>
            </a:r>
            <a:r>
              <a:rPr lang="es-ES" b="0" i="0" dirty="0" err="1">
                <a:effectLst/>
                <a:latin typeface="Arial" panose="020B0604020202020204" pitchFamily="34" charset="0"/>
                <a:cs typeface="Arial" panose="020B0604020202020204" pitchFamily="34" charset="0"/>
              </a:rPr>
              <a:t>Gecht</a:t>
            </a:r>
            <a:r>
              <a:rPr lang="es-ES" b="0" i="0" dirty="0">
                <a:effectLst/>
                <a:latin typeface="Arial" panose="020B0604020202020204" pitchFamily="34" charset="0"/>
                <a:cs typeface="Arial" panose="020B0604020202020204" pitchFamily="34" charset="0"/>
              </a:rPr>
              <a:t>-Silver, Maureen. Tomando control de su salud (</a:t>
            </a:r>
            <a:r>
              <a:rPr lang="es-ES" b="0" i="0" dirty="0" err="1">
                <a:effectLst/>
                <a:latin typeface="Arial" panose="020B0604020202020204" pitchFamily="34" charset="0"/>
                <a:cs typeface="Arial" panose="020B0604020202020204" pitchFamily="34" charset="0"/>
              </a:rPr>
              <a:t>Spanish</a:t>
            </a:r>
            <a:r>
              <a:rPr lang="es-ES" b="0" i="0" dirty="0">
                <a:effectLst/>
                <a:latin typeface="Arial" panose="020B0604020202020204" pitchFamily="34" charset="0"/>
                <a:cs typeface="Arial" panose="020B0604020202020204" pitchFamily="34" charset="0"/>
              </a:rPr>
              <a:t> </a:t>
            </a:r>
            <a:r>
              <a:rPr lang="es-ES" b="0" i="0" dirty="0" err="1">
                <a:effectLst/>
                <a:latin typeface="Arial" panose="020B0604020202020204" pitchFamily="34" charset="0"/>
                <a:cs typeface="Arial" panose="020B0604020202020204" pitchFamily="34" charset="0"/>
              </a:rPr>
              <a:t>Edition</a:t>
            </a:r>
            <a:r>
              <a:rPr lang="es-ES" b="0" i="0" dirty="0">
                <a:effectLst/>
                <a:latin typeface="Arial" panose="020B0604020202020204" pitchFamily="34" charset="0"/>
                <a:cs typeface="Arial" panose="020B0604020202020204" pitchFamily="34" charset="0"/>
              </a:rPr>
              <a:t>) (pp. 487-488). Bull Publishing Company. Kindle </a:t>
            </a:r>
            <a:r>
              <a:rPr lang="es-ES" b="0" i="0" dirty="0" err="1">
                <a:effectLst/>
                <a:latin typeface="Arial" panose="020B0604020202020204" pitchFamily="34" charset="0"/>
                <a:cs typeface="Arial" panose="020B0604020202020204" pitchFamily="34" charset="0"/>
              </a:rPr>
              <a:t>Edition</a:t>
            </a:r>
            <a:r>
              <a:rPr lang="es-ES" b="0" i="0" dirty="0">
                <a:effectLst/>
                <a:latin typeface="Arial" panose="020B0604020202020204" pitchFamily="34" charset="0"/>
                <a:cs typeface="Arial" panose="020B0604020202020204" pitchFamily="34" charset="0"/>
              </a:rPr>
              <a:t>. </a:t>
            </a:r>
          </a:p>
          <a:p>
            <a:endParaRPr lang="es-MX"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5</a:t>
            </a:fld>
            <a:endParaRPr lang="en-US"/>
          </a:p>
        </p:txBody>
      </p:sp>
    </p:spTree>
    <p:extLst>
      <p:ext uri="{BB962C8B-B14F-4D97-AF65-F5344CB8AC3E}">
        <p14:creationId xmlns:p14="http://schemas.microsoft.com/office/powerpoint/2010/main" val="202262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Arial" panose="020B0604020202020204" pitchFamily="34" charset="0"/>
                <a:cs typeface="Arial" panose="020B0604020202020204" pitchFamily="34" charset="0"/>
              </a:rPr>
              <a:t>Lo ideal es que podamos encontrar aquellas personas que nos quieren o se preocupan por nosotros y tienen mejores hábitos.  Y muchas veces nuestra familia es la primera que querrá que mejoremos nuestros hábitos.  Si estes es el caso…deje que le ayuden, no regañe – anime!</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La comunicación es una calle de dos sentidos. Si usted no se siente cómodo para expresar sus sentimientos o para pedir ayuda, es muy probable que los demás sientan lo mismo. Usted es el que decide si quiere abrir las vías de comunicación.</a:t>
            </a:r>
          </a:p>
          <a:p>
            <a:endParaRPr lang="es-MX"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Estas son dos claves para una buena comunicación:  </a:t>
            </a:r>
          </a:p>
          <a:p>
            <a:r>
              <a:rPr lang="es-ES" dirty="0">
                <a:latin typeface="Arial" panose="020B0604020202020204" pitchFamily="34" charset="0"/>
                <a:cs typeface="Arial" panose="020B0604020202020204" pitchFamily="34" charset="0"/>
              </a:rPr>
              <a:t>1.No dé por hecho que los demás entienden. No piense “ya saben lo que digo”. Las personas no pueden leer la mente; usted debe explicarles lo que siente.   </a:t>
            </a:r>
          </a:p>
          <a:p>
            <a:r>
              <a:rPr lang="es-ES" dirty="0">
                <a:latin typeface="Arial" panose="020B0604020202020204" pitchFamily="34" charset="0"/>
                <a:cs typeface="Arial" panose="020B0604020202020204" pitchFamily="34" charset="0"/>
              </a:rPr>
              <a:t>2.Usted no puede cambiar la forma que tienen los demás para comunicarse. Pero sí puede cambiar la forma en que usted se comunique con ellos para asegurarse de que lo entiendan.</a:t>
            </a:r>
          </a:p>
          <a:p>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Minor</a:t>
            </a:r>
            <a:r>
              <a:rPr lang="es-ES" dirty="0">
                <a:latin typeface="Arial" panose="020B0604020202020204" pitchFamily="34" charset="0"/>
                <a:cs typeface="Arial" panose="020B0604020202020204" pitchFamily="34" charset="0"/>
              </a:rPr>
              <a:t>, Marion; </a:t>
            </a:r>
            <a:r>
              <a:rPr lang="es-ES" dirty="0" err="1">
                <a:latin typeface="Arial" panose="020B0604020202020204" pitchFamily="34" charset="0"/>
                <a:cs typeface="Arial" panose="020B0604020202020204" pitchFamily="34" charset="0"/>
              </a:rPr>
              <a:t>Lorig</a:t>
            </a:r>
            <a:r>
              <a:rPr lang="es-ES" dirty="0">
                <a:latin typeface="Arial" panose="020B0604020202020204" pitchFamily="34" charset="0"/>
                <a:cs typeface="Arial" panose="020B0604020202020204" pitchFamily="34" charset="0"/>
              </a:rPr>
              <a:t>, Kate; </a:t>
            </a:r>
            <a:r>
              <a:rPr lang="es-ES" dirty="0" err="1">
                <a:latin typeface="Arial" panose="020B0604020202020204" pitchFamily="34" charset="0"/>
                <a:cs typeface="Arial" panose="020B0604020202020204" pitchFamily="34" charset="0"/>
              </a:rPr>
              <a:t>Gonzalez</a:t>
            </a:r>
            <a:r>
              <a:rPr lang="es-ES" dirty="0">
                <a:latin typeface="Arial" panose="020B0604020202020204" pitchFamily="34" charset="0"/>
                <a:cs typeface="Arial" panose="020B0604020202020204" pitchFamily="34" charset="0"/>
              </a:rPr>
              <a:t>, Virginia; Sobel, David; Laurent, Diana; </a:t>
            </a:r>
            <a:r>
              <a:rPr lang="es-ES" dirty="0" err="1">
                <a:latin typeface="Arial" panose="020B0604020202020204" pitchFamily="34" charset="0"/>
                <a:cs typeface="Arial" panose="020B0604020202020204" pitchFamily="34" charset="0"/>
              </a:rPr>
              <a:t>Gecht</a:t>
            </a:r>
            <a:r>
              <a:rPr lang="es-ES" dirty="0">
                <a:latin typeface="Arial" panose="020B0604020202020204" pitchFamily="34" charset="0"/>
                <a:cs typeface="Arial" panose="020B0604020202020204" pitchFamily="34" charset="0"/>
              </a:rPr>
              <a:t>-Silver, Maureen. Tomando control de su salud (</a:t>
            </a:r>
            <a:r>
              <a:rPr lang="es-ES" dirty="0" err="1">
                <a:latin typeface="Arial" panose="020B0604020202020204" pitchFamily="34" charset="0"/>
                <a:cs typeface="Arial" panose="020B0604020202020204" pitchFamily="34" charset="0"/>
              </a:rPr>
              <a:t>Spanish</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Edition</a:t>
            </a:r>
            <a:r>
              <a:rPr lang="es-ES" dirty="0">
                <a:latin typeface="Arial" panose="020B0604020202020204" pitchFamily="34" charset="0"/>
                <a:cs typeface="Arial" panose="020B0604020202020204" pitchFamily="34" charset="0"/>
              </a:rPr>
              <a:t>) (p. 488). Bull Publishing Company. Kindle </a:t>
            </a:r>
            <a:r>
              <a:rPr lang="es-ES" dirty="0" err="1">
                <a:latin typeface="Arial" panose="020B0604020202020204" pitchFamily="34" charset="0"/>
                <a:cs typeface="Arial" panose="020B0604020202020204" pitchFamily="34" charset="0"/>
              </a:rPr>
              <a:t>Edition</a:t>
            </a:r>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6</a:t>
            </a:fld>
            <a:endParaRPr lang="en-US"/>
          </a:p>
        </p:txBody>
      </p:sp>
    </p:spTree>
    <p:extLst>
      <p:ext uri="{BB962C8B-B14F-4D97-AF65-F5344CB8AC3E}">
        <p14:creationId xmlns:p14="http://schemas.microsoft.com/office/powerpoint/2010/main" val="98129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Arial" panose="020B0604020202020204" pitchFamily="34" charset="0"/>
                <a:cs typeface="Arial" panose="020B0604020202020204" pitchFamily="34" charset="0"/>
              </a:rPr>
              <a:t>Por lo general los malos hábitos los pasamos a nuestros hijos y a nuestros nietos – sin querer…solo porque son parte de lo que siempre hemos hecho y la manera en que siempre nos hemos comportado.  Comemos las mismas comidas no saludables porque a esas estamos acostumbradas.  Tenemos los mismos malos hábitos en cuanto al ejercicio porque de esa manera crecimos.</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El historial de diabetes en las familias tiene mas que ver con los malos hábitos con los que crecemos que con los genes.  La diabetes es hereditaria porque las costumbres y hábitos los heredamos de nuestros padres.  Empiece a crear un nuevo legado en su familia.</a:t>
            </a:r>
          </a:p>
          <a:p>
            <a:endParaRPr lang="es-MX" noProof="0" dirty="0">
              <a:latin typeface="Arial" panose="020B0604020202020204" pitchFamily="34" charset="0"/>
              <a:cs typeface="Arial" panose="020B0604020202020204" pitchFamily="34" charset="0"/>
            </a:endParaRPr>
          </a:p>
          <a:p>
            <a:endParaRPr lang="es-MX" noProof="0" dirty="0">
              <a:latin typeface="Arial" panose="020B0604020202020204" pitchFamily="34" charset="0"/>
              <a:cs typeface="Arial" panose="020B0604020202020204" pitchFamily="34" charset="0"/>
            </a:endParaRPr>
          </a:p>
          <a:p>
            <a:endParaRPr lang="es-MX"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9B2C62-FE30-453D-946B-754E9E42C845}" type="slidenum">
              <a:rPr lang="en-US" smtClean="0"/>
              <a:t>7</a:t>
            </a:fld>
            <a:endParaRPr lang="en-US"/>
          </a:p>
        </p:txBody>
      </p:sp>
    </p:spTree>
    <p:extLst>
      <p:ext uri="{BB962C8B-B14F-4D97-AF65-F5344CB8AC3E}">
        <p14:creationId xmlns:p14="http://schemas.microsoft.com/office/powerpoint/2010/main" val="420460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latin typeface="Arial" panose="020B0604020202020204" pitchFamily="34" charset="0"/>
                <a:ea typeface="Times New Roman" panose="02020603050405020304" pitchFamily="18" charset="0"/>
                <a:cs typeface="Arial" panose="020B0604020202020204" pitchFamily="34" charset="0"/>
              </a:rPr>
              <a:t>Alimentarse de manera saludable es clave para manejar la diabetes y prevenir complicaciones graves, y algunos de sus alimentos tradicionales favoritos pueden formar parte de eso. Aprenda a preparar alimentos que lo conectan con su cultura mientras mantiene su nivel de azúcar en la sangre en sus valores deseados.</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es-MX" dirty="0">
                <a:latin typeface="Arial" panose="020B0604020202020204" pitchFamily="34" charset="0"/>
                <a:ea typeface="Times New Roman" panose="02020603050405020304" pitchFamily="18" charset="0"/>
                <a:cs typeface="Arial" panose="020B0604020202020204" pitchFamily="34" charset="0"/>
              </a:rPr>
              <a:t>Si tiene diabetes, probablemente le hayan dicho lo importante que es una alimentación saludable para manejar su nivel de azúcar en la sangre. Y probablemente se dijo a sí mismo: “</a:t>
            </a:r>
            <a:r>
              <a:rPr lang="es-MX" i="1" dirty="0">
                <a:latin typeface="Arial" panose="020B0604020202020204" pitchFamily="34" charset="0"/>
                <a:ea typeface="Times New Roman" panose="02020603050405020304" pitchFamily="18" charset="0"/>
                <a:cs typeface="Arial" panose="020B0604020202020204" pitchFamily="34" charset="0"/>
              </a:rPr>
              <a:t>¿Significa esto que tengo que dejar de comer todos los alimentos que me encantan?</a:t>
            </a:r>
            <a:r>
              <a:rPr lang="es-MX" dirty="0">
                <a:latin typeface="Arial" panose="020B0604020202020204" pitchFamily="34" charset="0"/>
                <a:ea typeface="Times New Roman" panose="02020603050405020304" pitchFamily="18" charset="0"/>
                <a:cs typeface="Arial" panose="020B0604020202020204" pitchFamily="34" charset="0"/>
              </a:rPr>
              <a:t>”</a:t>
            </a:r>
            <a:r>
              <a:rPr lang="es-MX" i="1" dirty="0">
                <a:latin typeface="Arial" panose="020B0604020202020204" pitchFamily="34" charset="0"/>
                <a:ea typeface="Times New Roman" panose="02020603050405020304" pitchFamily="18" charset="0"/>
                <a:cs typeface="Arial" panose="020B0604020202020204" pitchFamily="34" charset="0"/>
              </a:rPr>
              <a:t> “¿Los alimentos con los que crecí?”</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es-MX" dirty="0">
                <a:latin typeface="Arial" panose="020B0604020202020204" pitchFamily="34" charset="0"/>
                <a:ea typeface="Times New Roman" panose="02020603050405020304" pitchFamily="18" charset="0"/>
                <a:cs typeface="Arial" panose="020B0604020202020204" pitchFamily="34" charset="0"/>
              </a:rPr>
              <a:t>Muchas personas se conectan con su cultura mediante los alimentos que consumen. La importancia cultural de los alimentos se pasa de generación a generación, conectándolo con sus ancestros y permitiéndole contar sus historias a través de los alimentos. Es difícil sentir que tal vez tenga que abandonar su historia para manejar su salud. Pero la buena noticia es que todavía puede disfrutar de muchos de los alimentos que le encantan a usted y a su familia y también manejar su diabetes.</a:t>
            </a:r>
          </a:p>
          <a:p>
            <a:r>
              <a:rPr lang="es-MX" dirty="0">
                <a:latin typeface="Arial" panose="020B0604020202020204" pitchFamily="34" charset="0"/>
                <a:cs typeface="Arial" panose="020B0604020202020204" pitchFamily="34" charset="0"/>
              </a:rPr>
              <a:t>Pero también transmitimos frases y creencias por generaciones:</a:t>
            </a:r>
          </a:p>
          <a:p>
            <a:r>
              <a:rPr lang="es-MX" dirty="0">
                <a:latin typeface="Arial" panose="020B0604020202020204" pitchFamily="34" charset="0"/>
                <a:cs typeface="Arial" panose="020B0604020202020204" pitchFamily="34" charset="0"/>
              </a:rPr>
              <a:t>Mencionen frases populares que nuestras madres nos decían al comer: </a:t>
            </a:r>
          </a:p>
          <a:p>
            <a:r>
              <a:rPr lang="es-MX" dirty="0">
                <a:latin typeface="Arial" panose="020B0604020202020204" pitchFamily="34" charset="0"/>
                <a:cs typeface="Arial" panose="020B0604020202020204" pitchFamily="34" charset="0"/>
              </a:rPr>
              <a:t>¡no dejes nada en el planto!</a:t>
            </a:r>
          </a:p>
          <a:p>
            <a:r>
              <a:rPr lang="es-MX" dirty="0">
                <a:latin typeface="Arial" panose="020B0604020202020204" pitchFamily="34" charset="0"/>
                <a:cs typeface="Arial" panose="020B0604020202020204" pitchFamily="34" charset="0"/>
              </a:rPr>
              <a:t>¿no te gustó mi comida?</a:t>
            </a:r>
          </a:p>
          <a:p>
            <a:r>
              <a:rPr lang="es-MX" dirty="0">
                <a:latin typeface="Arial" panose="020B0604020202020204" pitchFamily="34" charset="0"/>
                <a:cs typeface="Arial" panose="020B0604020202020204" pitchFamily="34" charset="0"/>
              </a:rPr>
              <a:t>tu abuelita se esforzó mucho para hacerte de comer y tu no lo aprecias!</a:t>
            </a:r>
          </a:p>
          <a:p>
            <a:r>
              <a:rPr lang="es-MX" dirty="0">
                <a:latin typeface="Arial" panose="020B0604020202020204" pitchFamily="34" charset="0"/>
                <a:cs typeface="Arial" panose="020B0604020202020204" pitchFamily="34" charset="0"/>
              </a:rPr>
              <a:t>¡la comida reúne a la familia! </a:t>
            </a:r>
          </a:p>
          <a:p>
            <a:r>
              <a:rPr lang="es-MX" dirty="0">
                <a:latin typeface="Arial" panose="020B0604020202020204" pitchFamily="34" charset="0"/>
                <a:cs typeface="Arial" panose="020B0604020202020204" pitchFamily="34" charset="0"/>
              </a:rPr>
              <a:t>¡los primeros cristianos comían juntos! </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Puede empezar animando a sus hijos y su familia a comer mas sano….¡como usted!</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Enséñeles el plato saludable y lo que cada uno de los nutrientes hace en nuestro cuerpo.  Evite comer comida chatarra – (recuerde que si no la compra en el supermercado – no estará disponible en casa y será mas fácil evitar la tentación).</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Tristemente este tema es muy poco enseñado en las escuelas de sus hijos o nietos….anímese a compartir con ellos lo que ha aprendido.  La manera en que una persona con diabetes debe comer es en realidad la manera en la que TODOS debemos comer.  Formar estos nuevos hábitos de comer mas frutas y verduras, comer en porciones mas sanas, y no consumir azúcares en exceso es algo que si lo inculcamos en nuestros hijos – quedará como hábito en ellos en sus años de adultos.</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Trate de medir sus porciones!  Esta es una de las claves de comer bien…a veces no sabemos cuanto debemos poner en un plato de cada uno de los tipos de alimentos sanos!  En la clase social les ayudarán recordar y definir estas porciones.  Comparta esta información con su familia.</a:t>
            </a:r>
          </a:p>
        </p:txBody>
      </p:sp>
      <p:sp>
        <p:nvSpPr>
          <p:cNvPr id="4" name="Slide Number Placeholder 3"/>
          <p:cNvSpPr>
            <a:spLocks noGrp="1"/>
          </p:cNvSpPr>
          <p:nvPr>
            <p:ph type="sldNum" sz="quarter" idx="5"/>
          </p:nvPr>
        </p:nvSpPr>
        <p:spPr/>
        <p:txBody>
          <a:bodyPr/>
          <a:lstStyle/>
          <a:p>
            <a:fld id="{5A9B2C62-FE30-453D-946B-754E9E42C845}" type="slidenum">
              <a:rPr lang="en-US" smtClean="0"/>
              <a:t>8</a:t>
            </a:fld>
            <a:endParaRPr lang="en-US"/>
          </a:p>
        </p:txBody>
      </p:sp>
    </p:spTree>
    <p:extLst>
      <p:ext uri="{BB962C8B-B14F-4D97-AF65-F5344CB8AC3E}">
        <p14:creationId xmlns:p14="http://schemas.microsoft.com/office/powerpoint/2010/main" val="146084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Arial" panose="020B0604020202020204" pitchFamily="34" charset="0"/>
                <a:cs typeface="Arial" panose="020B0604020202020204" pitchFamily="34" charset="0"/>
              </a:rPr>
              <a:t>Anímelos a movernos juntos…si sus hijos y su familia están dispuestos a ejercitar juntos – pueden hacer cosas divertidas para moverse!  Juegue un deporte con ellos, salgan en bicicleta si tiene. Hagan competencias entre la familia.</a:t>
            </a:r>
          </a:p>
          <a:p>
            <a:endParaRPr lang="es-MX" noProof="0" dirty="0">
              <a:latin typeface="Arial" panose="020B0604020202020204" pitchFamily="34" charset="0"/>
              <a:cs typeface="Arial" panose="020B0604020202020204" pitchFamily="34" charset="0"/>
            </a:endParaRPr>
          </a:p>
          <a:p>
            <a:r>
              <a:rPr lang="es-MX" noProof="0" dirty="0">
                <a:latin typeface="Arial" panose="020B0604020202020204" pitchFamily="34" charset="0"/>
                <a:cs typeface="Arial" panose="020B0604020202020204" pitchFamily="34" charset="0"/>
              </a:rPr>
              <a:t>Sea creativo…¿Recuerda lo que aprendimos hace algunos meses sobre el ejercicio?   Trate de implementar ejercicios con ellos.  Levante latas de comida en vez de comprar pesas, etc.?????</a:t>
            </a:r>
          </a:p>
          <a:p>
            <a:r>
              <a:rPr lang="es-MX"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A9B2C62-FE30-453D-946B-754E9E42C845}" type="slidenum">
              <a:rPr lang="en-US" smtClean="0"/>
              <a:t>9</a:t>
            </a:fld>
            <a:endParaRPr lang="en-US"/>
          </a:p>
        </p:txBody>
      </p:sp>
    </p:spTree>
    <p:extLst>
      <p:ext uri="{BB962C8B-B14F-4D97-AF65-F5344CB8AC3E}">
        <p14:creationId xmlns:p14="http://schemas.microsoft.com/office/powerpoint/2010/main" val="341802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4/22/2023</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4/22/2023</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4/22/2023</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E0BC-073A-4B02-8911-7D8615564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F8E86-381F-42CC-9E68-0837B39FE4A0}"/>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4" name="Footer Placeholder 3">
            <a:extLst>
              <a:ext uri="{FF2B5EF4-FFF2-40B4-BE49-F238E27FC236}">
                <a16:creationId xmlns:a16="http://schemas.microsoft.com/office/drawing/2014/main" id="{CB9702E0-74FE-4894-9844-DFCE258BF6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3B347-9CE7-4910-AD2C-10EE326F79F2}"/>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155374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4/22/2023</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4/22/2023</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4/22/2023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4/22/2023</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4/22/2023</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4/22/2023</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4/22/2023</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4/22/2023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 id="2147483661"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fmdiabetes.org/diabetes-en-el-entorno-familiar/"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cdc.gov/diabetes/library/features/family-friends-diabete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73EA2FE-A872-5D33-64AC-3116753473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p:txBody>
          <a:bodyPr>
            <a:normAutofit fontScale="90000"/>
          </a:bodyPr>
          <a:lstStyle/>
          <a:p>
            <a:r>
              <a:rPr lang="es-MX" b="1" dirty="0"/>
              <a:t>Viviendo con Diabetes</a:t>
            </a:r>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028700" y="5363569"/>
            <a:ext cx="3222058" cy="679237"/>
          </a:xfrm>
        </p:spPr>
        <p:txBody>
          <a:bodyPr/>
          <a:lstStyle/>
          <a:p>
            <a:endParaRPr lang="es-MX" dirty="0"/>
          </a:p>
          <a:p>
            <a:r>
              <a:rPr lang="es-MX" sz="2000" b="1" dirty="0"/>
              <a:t>Mes 12</a:t>
            </a:r>
          </a:p>
          <a:p>
            <a:endParaRPr lang="es-MX"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94C1777-B62D-468E-BE34-64A07CED098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s-MX" sz="4600" dirty="0">
                <a:solidFill>
                  <a:schemeClr val="tx1"/>
                </a:solidFill>
                <a:ea typeface="+mj-ea"/>
                <a:cs typeface="+mj-cs"/>
              </a:rPr>
              <a:t>PERO….¿qué si su familia no le ayuda a cumplir sus metas?</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wall, indoor&#10;&#10;Description automatically generated">
            <a:extLst>
              <a:ext uri="{FF2B5EF4-FFF2-40B4-BE49-F238E27FC236}">
                <a16:creationId xmlns:a16="http://schemas.microsoft.com/office/drawing/2014/main" id="{CAF1C659-161B-5174-C029-9B72374B3E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513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189ED977-CE45-9355-17DA-57AA15D14FE1}"/>
              </a:ext>
            </a:extLst>
          </p:cNvPr>
          <p:cNvPicPr>
            <a:picLocks noGrp="1" noChangeAspect="1"/>
          </p:cNvPicPr>
          <p:nvPr>
            <p:ph type="pic" sz="quarter" idx="4294967295"/>
          </p:nvPr>
        </p:nvPicPr>
        <p:blipFill rotWithShape="1">
          <a:blip r:embed="rId3"/>
          <a:srcRect b="22062"/>
          <a:stretch/>
        </p:blipFill>
        <p:spPr>
          <a:xfrm>
            <a:off x="-826476" y="0"/>
            <a:ext cx="9091245" cy="6857990"/>
          </a:xfrm>
          <a:prstGeom prst="rect">
            <a:avLst/>
          </a:prstGeom>
        </p:spPr>
      </p:pic>
      <p:sp>
        <p:nvSpPr>
          <p:cNvPr id="54" name="Rectangle 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E19BF1C0-EE32-4EEE-9539-CE8473AA2F38}"/>
              </a:ext>
            </a:extLst>
          </p:cNvPr>
          <p:cNvSpPr>
            <a:spLocks noGrp="1"/>
          </p:cNvSpPr>
          <p:nvPr>
            <p:ph type="title" idx="4294967295"/>
          </p:nvPr>
        </p:nvSpPr>
        <p:spPr>
          <a:xfrm>
            <a:off x="7531610" y="365125"/>
            <a:ext cx="3822189" cy="887535"/>
          </a:xfrm>
        </p:spPr>
        <p:txBody>
          <a:bodyPr vert="horz" lIns="91440" tIns="45720" rIns="91440" bIns="45720" rtlCol="0" anchor="ctr">
            <a:normAutofit/>
          </a:bodyPr>
          <a:lstStyle/>
          <a:p>
            <a:r>
              <a:rPr lang="es-MX" sz="4000" dirty="0"/>
              <a:t>Sus opciones</a:t>
            </a:r>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6506309" y="1252660"/>
            <a:ext cx="5486400" cy="5240215"/>
          </a:xfrm>
        </p:spPr>
        <p:txBody>
          <a:bodyPr vert="horz" lIns="91440" tIns="45720" rIns="91440" bIns="45720" rtlCol="0">
            <a:noAutofit/>
          </a:bodyPr>
          <a:lstStyle/>
          <a:p>
            <a:pPr>
              <a:lnSpc>
                <a:spcPct val="90000"/>
              </a:lnSpc>
            </a:pPr>
            <a:r>
              <a:rPr lang="es-MX" sz="2500" dirty="0"/>
              <a:t>Recuerde que su salud es su prioridad</a:t>
            </a:r>
          </a:p>
          <a:p>
            <a:pPr>
              <a:lnSpc>
                <a:spcPct val="90000"/>
              </a:lnSpc>
            </a:pPr>
            <a:r>
              <a:rPr lang="es-MX" sz="2500" dirty="0"/>
              <a:t>No todos a su alrededor comprenderán sus metas</a:t>
            </a:r>
          </a:p>
          <a:p>
            <a:pPr>
              <a:lnSpc>
                <a:spcPct val="90000"/>
              </a:lnSpc>
            </a:pPr>
            <a:r>
              <a:rPr lang="es-MX" sz="2500" dirty="0"/>
              <a:t>Aprenda a comunicarse</a:t>
            </a:r>
          </a:p>
          <a:p>
            <a:pPr>
              <a:lnSpc>
                <a:spcPct val="90000"/>
              </a:lnSpc>
            </a:pPr>
            <a:r>
              <a:rPr lang="es-MX" sz="2500" dirty="0"/>
              <a:t>Considere que toma tiempo asimilar que debemos hacer cambios</a:t>
            </a:r>
          </a:p>
          <a:p>
            <a:pPr>
              <a:lnSpc>
                <a:spcPct val="90000"/>
              </a:lnSpc>
            </a:pPr>
            <a:r>
              <a:rPr lang="es-MX" sz="2500" dirty="0"/>
              <a:t>No puede complacer a todos siempre – sea líder de su propia vida</a:t>
            </a:r>
          </a:p>
          <a:p>
            <a:pPr>
              <a:lnSpc>
                <a:spcPct val="90000"/>
              </a:lnSpc>
            </a:pPr>
            <a:r>
              <a:rPr lang="es-MX" sz="2500" dirty="0"/>
              <a:t>Si las relaciones son dañinas, aprenda a establecer límites sanos.</a:t>
            </a:r>
          </a:p>
        </p:txBody>
      </p:sp>
    </p:spTree>
    <p:extLst>
      <p:ext uri="{BB962C8B-B14F-4D97-AF65-F5344CB8AC3E}">
        <p14:creationId xmlns:p14="http://schemas.microsoft.com/office/powerpoint/2010/main" val="256311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654DAA-7B69-73ED-2682-B461D6DE5AE8}"/>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r="-1"/>
          <a:stretch/>
        </p:blipFill>
        <p:spPr>
          <a:xfrm>
            <a:off x="854075" y="1625600"/>
            <a:ext cx="10499725" cy="4860925"/>
          </a:xfrm>
          <a:noFill/>
        </p:spPr>
      </p:pic>
      <p:sp>
        <p:nvSpPr>
          <p:cNvPr id="2" name="Title 1">
            <a:extLst>
              <a:ext uri="{FF2B5EF4-FFF2-40B4-BE49-F238E27FC236}">
                <a16:creationId xmlns:a16="http://schemas.microsoft.com/office/drawing/2014/main" id="{6530A931-F348-4A41-A5F4-69657F3CA0F6}"/>
              </a:ext>
            </a:extLst>
          </p:cNvPr>
          <p:cNvSpPr>
            <a:spLocks noGrp="1"/>
          </p:cNvSpPr>
          <p:nvPr>
            <p:ph type="title"/>
          </p:nvPr>
        </p:nvSpPr>
        <p:spPr>
          <a:xfrm>
            <a:off x="854074" y="122239"/>
            <a:ext cx="10499725" cy="1355724"/>
          </a:xfrm>
        </p:spPr>
        <p:txBody>
          <a:bodyPr anchor="ctr">
            <a:normAutofit/>
          </a:bodyPr>
          <a:lstStyle/>
          <a:p>
            <a:r>
              <a:rPr lang="es-MX" dirty="0"/>
              <a:t>¡Recuerde que estamos aquí para ayudarle!</a:t>
            </a:r>
          </a:p>
        </p:txBody>
      </p:sp>
    </p:spTree>
    <p:extLst>
      <p:ext uri="{BB962C8B-B14F-4D97-AF65-F5344CB8AC3E}">
        <p14:creationId xmlns:p14="http://schemas.microsoft.com/office/powerpoint/2010/main" val="34493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a:xfrm>
            <a:off x="791308" y="1072663"/>
            <a:ext cx="4947757" cy="4802960"/>
          </a:xfrm>
        </p:spPr>
        <p:txBody>
          <a:bodyPr vert="horz" lIns="91440" tIns="45720" rIns="91440" bIns="45720" rtlCol="0" anchor="b">
            <a:normAutofit/>
          </a:bodyPr>
          <a:lstStyle/>
          <a:p>
            <a:r>
              <a:rPr lang="es-MX" dirty="0">
                <a:solidFill>
                  <a:schemeClr val="tx1"/>
                </a:solidFill>
                <a:latin typeface="+mj-lt"/>
                <a:ea typeface="+mj-ea"/>
                <a:cs typeface="+mj-cs"/>
              </a:rPr>
              <a:t>Esperamos que este programa de salud y de manejo de diabetes le haya ayudado.</a:t>
            </a:r>
            <a:br>
              <a:rPr lang="es-MX" dirty="0">
                <a:solidFill>
                  <a:schemeClr val="tx1"/>
                </a:solidFill>
                <a:latin typeface="+mj-lt"/>
                <a:ea typeface="+mj-ea"/>
                <a:cs typeface="+mj-cs"/>
              </a:rPr>
            </a:br>
            <a:r>
              <a:rPr lang="es-MX" dirty="0">
                <a:solidFill>
                  <a:schemeClr val="tx1"/>
                </a:solidFill>
                <a:latin typeface="+mj-lt"/>
                <a:ea typeface="+mj-ea"/>
                <a:cs typeface="+mj-cs"/>
              </a:rPr>
              <a:t> </a:t>
            </a:r>
          </a:p>
        </p:txBody>
      </p:sp>
      <p:pic>
        <p:nvPicPr>
          <p:cNvPr id="19" name="Picture Placeholder 18" descr="A close-up of hands shaking&#10;&#10;Description automatically generated with medium confidence">
            <a:extLst>
              <a:ext uri="{FF2B5EF4-FFF2-40B4-BE49-F238E27FC236}">
                <a16:creationId xmlns:a16="http://schemas.microsoft.com/office/drawing/2014/main" id="{FD72F531-5690-6A28-71ED-DFE16CCCA21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3777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a:latin typeface="Tahoma" panose="020B0604030504040204" pitchFamily="34" charset="0"/>
                <a:ea typeface="Tahoma" panose="020B0604030504040204" pitchFamily="34" charset="0"/>
                <a:cs typeface="Tahoma" panose="020B0604030504040204" pitchFamily="34" charset="0"/>
              </a:rPr>
              <a:t>Referencias</a:t>
            </a: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14</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323987"/>
          </a:xfrm>
          <a:prstGeom prst="rect">
            <a:avLst/>
          </a:prstGeom>
          <a:noFill/>
        </p:spPr>
        <p:txBody>
          <a:bodyPr wrap="square" rtlCol="0">
            <a:spAutoFit/>
          </a:bodyPr>
          <a:lstStyle/>
          <a:p>
            <a:pPr lvl="0"/>
            <a:r>
              <a:rPr lang="en-US" sz="1500" dirty="0">
                <a:latin typeface="Tahoma" panose="020B0604030504040204" pitchFamily="34" charset="0"/>
                <a:ea typeface="Tahoma" panose="020B0604030504040204" pitchFamily="34" charset="0"/>
                <a:cs typeface="Tahoma" panose="020B0604030504040204" pitchFamily="34" charset="0"/>
              </a:rPr>
              <a:t>- FMD. (2014, 22). </a:t>
            </a:r>
            <a:r>
              <a:rPr lang="en-US" sz="1500" i="1" dirty="0">
                <a:latin typeface="Tahoma" panose="020B0604030504040204" pitchFamily="34" charset="0"/>
                <a:ea typeface="Tahoma" panose="020B0604030504040204" pitchFamily="34" charset="0"/>
                <a:cs typeface="Tahoma" panose="020B0604030504040204" pitchFamily="34" charset="0"/>
              </a:rPr>
              <a:t>La diabetes en el entorno familiar</a:t>
            </a:r>
            <a:r>
              <a:rPr lang="en-US" sz="1500" dirty="0">
                <a:latin typeface="Tahoma" panose="020B0604030504040204" pitchFamily="34" charset="0"/>
                <a:ea typeface="Tahoma" panose="020B0604030504040204" pitchFamily="34" charset="0"/>
                <a:cs typeface="Tahoma" panose="020B0604030504040204" pitchFamily="34" charset="0"/>
              </a:rPr>
              <a:t>. Federación Mexicana de Diabetes, A.C. Last accessed September 15, 2022. </a:t>
            </a:r>
            <a:r>
              <a:rPr lang="en-US" sz="1500" u="sng" dirty="0">
                <a:latin typeface="Tahoma" panose="020B0604030504040204" pitchFamily="34" charset="0"/>
                <a:ea typeface="Tahoma" panose="020B0604030504040204" pitchFamily="34" charset="0"/>
                <a:cs typeface="Tahoma" panose="020B0604030504040204" pitchFamily="34" charset="0"/>
                <a:hlinkClick r:id="rId3"/>
              </a:rPr>
              <a:t>https://fmdiabetes.org/diabetes-en-el-entorno-familiar/</a:t>
            </a:r>
            <a:endParaRPr lang="en-US" sz="1500" dirty="0">
              <a:latin typeface="Tahoma" panose="020B0604030504040204" pitchFamily="34" charset="0"/>
              <a:ea typeface="Tahoma" panose="020B0604030504040204" pitchFamily="34" charset="0"/>
              <a:cs typeface="Tahoma" panose="020B0604030504040204" pitchFamily="34" charset="0"/>
            </a:endParaRPr>
          </a:p>
          <a:p>
            <a:pPr lvl="0"/>
            <a:endParaRPr lang="en-US" sz="1500" dirty="0">
              <a:latin typeface="Tahoma" panose="020B0604030504040204" pitchFamily="34" charset="0"/>
              <a:ea typeface="Tahoma" panose="020B0604030504040204" pitchFamily="34" charset="0"/>
              <a:cs typeface="Tahoma" panose="020B0604030504040204" pitchFamily="34" charset="0"/>
            </a:endParaRPr>
          </a:p>
          <a:p>
            <a:pPr lvl="0"/>
            <a:r>
              <a:rPr lang="en-US" sz="1500" dirty="0">
                <a:latin typeface="Tahoma" panose="020B0604030504040204" pitchFamily="34" charset="0"/>
                <a:ea typeface="Tahoma" panose="020B0604030504040204" pitchFamily="34" charset="0"/>
                <a:cs typeface="Tahoma" panose="020B0604030504040204" pitchFamily="34" charset="0"/>
              </a:rPr>
              <a:t>- Minor, Marion; Lorig, Kate; Gonzalez, Va.; Sobel, David; Laurent, Diane; Gecht- Silver, Maureen. Taking Control of Your Health (Spanish Edition).Bull Publishing Company. </a:t>
            </a:r>
          </a:p>
          <a:p>
            <a:pPr lvl="0"/>
            <a:endParaRPr lang="en-US" sz="1500" dirty="0">
              <a:latin typeface="Tahoma" panose="020B0604030504040204" pitchFamily="34" charset="0"/>
              <a:ea typeface="Tahoma" panose="020B0604030504040204" pitchFamily="34" charset="0"/>
              <a:cs typeface="Tahoma" panose="020B0604030504040204" pitchFamily="34" charset="0"/>
            </a:endParaRPr>
          </a:p>
          <a:p>
            <a:pPr lvl="0"/>
            <a:r>
              <a:rPr lang="en-US" sz="1500" dirty="0">
                <a:latin typeface="Tahoma" panose="020B0604030504040204" pitchFamily="34" charset="0"/>
                <a:ea typeface="Tahoma" panose="020B0604030504040204" pitchFamily="34" charset="0"/>
                <a:cs typeface="Tahoma" panose="020B0604030504040204" pitchFamily="34" charset="0"/>
              </a:rPr>
              <a:t>- Miller, T. A., &amp; Dimatteo, M. R. (2013). Importance of family/social support and impact on adherence to diabetic therapy. </a:t>
            </a:r>
            <a:r>
              <a:rPr lang="en-US" sz="1500" i="1" dirty="0">
                <a:latin typeface="Tahoma" panose="020B0604030504040204" pitchFamily="34" charset="0"/>
                <a:ea typeface="Tahoma" panose="020B0604030504040204" pitchFamily="34" charset="0"/>
                <a:cs typeface="Tahoma" panose="020B0604030504040204" pitchFamily="34" charset="0"/>
              </a:rPr>
              <a:t>Diabetes, metabolic syndrome and obesity : targets and therapy</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i="1" dirty="0">
                <a:latin typeface="Tahoma" panose="020B0604030504040204" pitchFamily="34" charset="0"/>
                <a:ea typeface="Tahoma" panose="020B0604030504040204" pitchFamily="34" charset="0"/>
                <a:cs typeface="Tahoma" panose="020B0604030504040204" pitchFamily="34" charset="0"/>
              </a:rPr>
              <a:t>6</a:t>
            </a:r>
            <a:r>
              <a:rPr lang="en-US" sz="1500" dirty="0">
                <a:latin typeface="Tahoma" panose="020B0604030504040204" pitchFamily="34" charset="0"/>
                <a:ea typeface="Tahoma" panose="020B0604030504040204" pitchFamily="34" charset="0"/>
                <a:cs typeface="Tahoma" panose="020B0604030504040204" pitchFamily="34" charset="0"/>
              </a:rPr>
              <a:t>, 421–426.</a:t>
            </a:r>
          </a:p>
          <a:p>
            <a:pPr lvl="0"/>
            <a:endParaRPr lang="en-US" sz="1500" dirty="0">
              <a:latin typeface="Tahoma" panose="020B0604030504040204" pitchFamily="34" charset="0"/>
              <a:ea typeface="Tahoma" panose="020B0604030504040204" pitchFamily="34" charset="0"/>
              <a:cs typeface="Tahoma" panose="020B0604030504040204" pitchFamily="34" charset="0"/>
            </a:endParaRPr>
          </a:p>
          <a:p>
            <a:pPr lvl="0"/>
            <a:r>
              <a:rPr lang="en-US" sz="1500" dirty="0">
                <a:latin typeface="Tahoma" panose="020B0604030504040204" pitchFamily="34" charset="0"/>
                <a:ea typeface="Tahoma" panose="020B0604030504040204" pitchFamily="34" charset="0"/>
                <a:cs typeface="Tahoma" panose="020B0604030504040204" pitchFamily="34" charset="0"/>
              </a:rPr>
              <a:t>- Miller, C. K., &amp; Bauman, J. (2014). Goal setting: an integral component of effective diabetes care. </a:t>
            </a:r>
            <a:r>
              <a:rPr lang="en-US" sz="1500" i="1" dirty="0">
                <a:latin typeface="Tahoma" panose="020B0604030504040204" pitchFamily="34" charset="0"/>
                <a:ea typeface="Tahoma" panose="020B0604030504040204" pitchFamily="34" charset="0"/>
                <a:cs typeface="Tahoma" panose="020B0604030504040204" pitchFamily="34" charset="0"/>
              </a:rPr>
              <a:t>Current diabetes reports</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i="1" dirty="0">
                <a:latin typeface="Tahoma" panose="020B0604030504040204" pitchFamily="34" charset="0"/>
                <a:ea typeface="Tahoma" panose="020B0604030504040204" pitchFamily="34" charset="0"/>
                <a:cs typeface="Tahoma" panose="020B0604030504040204" pitchFamily="34" charset="0"/>
              </a:rPr>
              <a:t>14</a:t>
            </a:r>
            <a:r>
              <a:rPr lang="en-US" sz="1500" dirty="0">
                <a:latin typeface="Tahoma" panose="020B0604030504040204" pitchFamily="34" charset="0"/>
                <a:ea typeface="Tahoma" panose="020B0604030504040204" pitchFamily="34" charset="0"/>
                <a:cs typeface="Tahoma" panose="020B0604030504040204" pitchFamily="34" charset="0"/>
              </a:rPr>
              <a:t>(8), 509.</a:t>
            </a:r>
          </a:p>
          <a:p>
            <a:pPr lvl="0"/>
            <a:endParaRPr lang="en-US" sz="1500" dirty="0">
              <a:latin typeface="Tahoma" panose="020B0604030504040204" pitchFamily="34" charset="0"/>
              <a:ea typeface="Tahoma" panose="020B0604030504040204" pitchFamily="34" charset="0"/>
              <a:cs typeface="Tahoma" panose="020B0604030504040204" pitchFamily="34" charset="0"/>
            </a:endParaRPr>
          </a:p>
          <a:p>
            <a:pPr lvl="0"/>
            <a:r>
              <a:rPr lang="en-US" sz="1500" dirty="0">
                <a:latin typeface="Tahoma" panose="020B0604030504040204" pitchFamily="34" charset="0"/>
                <a:ea typeface="Tahoma" panose="020B0604030504040204" pitchFamily="34" charset="0"/>
                <a:cs typeface="Tahoma" panose="020B0604030504040204" pitchFamily="34" charset="0"/>
              </a:rPr>
              <a:t>- Friends, family &amp; diabetes. (2020, August 13). Centers for Disease Control and Prevention. Last accessed September 15, 2022. </a:t>
            </a:r>
            <a:r>
              <a:rPr lang="en-US" sz="1500" u="sng" dirty="0">
                <a:latin typeface="Tahoma" panose="020B0604030504040204" pitchFamily="34" charset="0"/>
                <a:ea typeface="Tahoma" panose="020B0604030504040204" pitchFamily="34" charset="0"/>
                <a:cs typeface="Tahoma" panose="020B0604030504040204" pitchFamily="34" charset="0"/>
                <a:hlinkClick r:id="rId4"/>
              </a:rPr>
              <a:t>https://www.cdc.gov/diabetes/library/features/family-friends-diabetes.html</a:t>
            </a:r>
            <a:endParaRPr 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227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FC6A574-8158-6847-E466-81E70320D44A}"/>
              </a:ext>
            </a:extLst>
          </p:cNvPr>
          <p:cNvSpPr>
            <a:spLocks noGrp="1"/>
          </p:cNvSpPr>
          <p:nvPr>
            <p:ph type="sldNum" sz="quarter" idx="4"/>
          </p:nvPr>
        </p:nvSpPr>
        <p:spPr>
          <a:xfrm>
            <a:off x="9315450" y="6486982"/>
            <a:ext cx="2743200" cy="365125"/>
          </a:xfrm>
        </p:spPr>
        <p:txBody>
          <a:bodyPr anchor="ctr">
            <a:normAutofit/>
          </a:bodyPr>
          <a:lstStyle/>
          <a:p>
            <a:pPr>
              <a:spcAft>
                <a:spcPts val="600"/>
              </a:spcAft>
            </a:pPr>
            <a:fld id="{294A09A9-5501-47C1-A89A-A340965A2BE2}" type="slidenum">
              <a:rPr lang="en-US" smtClean="0"/>
              <a:pPr>
                <a:spcAft>
                  <a:spcPts val="600"/>
                </a:spcAft>
              </a:pPr>
              <a:t>2</a:t>
            </a:fld>
            <a:endParaRPr lang="en-US"/>
          </a:p>
        </p:txBody>
      </p:sp>
      <p:pic>
        <p:nvPicPr>
          <p:cNvPr id="14" name="Picture 13">
            <a:extLst>
              <a:ext uri="{FF2B5EF4-FFF2-40B4-BE49-F238E27FC236}">
                <a16:creationId xmlns:a16="http://schemas.microsoft.com/office/drawing/2014/main" id="{263EDD1A-C49E-505D-6941-E1BA7DCB3FA7}"/>
              </a:ext>
            </a:extLst>
          </p:cNvPr>
          <p:cNvPicPr>
            <a:picLocks noChangeAspect="1"/>
          </p:cNvPicPr>
          <p:nvPr/>
        </p:nvPicPr>
        <p:blipFill>
          <a:blip r:embed="rId3"/>
          <a:srcRect t="17367" b="17367"/>
          <a:stretch/>
        </p:blipFill>
        <p:spPr>
          <a:xfrm>
            <a:off x="854075" y="1625600"/>
            <a:ext cx="10499725" cy="4860925"/>
          </a:xfrm>
          <a:prstGeom prst="rect">
            <a:avLst/>
          </a:prstGeom>
          <a:noFill/>
        </p:spPr>
      </p:pic>
      <p:sp>
        <p:nvSpPr>
          <p:cNvPr id="11" name="Text Placeholder 10">
            <a:extLst>
              <a:ext uri="{FF2B5EF4-FFF2-40B4-BE49-F238E27FC236}">
                <a16:creationId xmlns:a16="http://schemas.microsoft.com/office/drawing/2014/main" id="{ED464A65-15AB-EA01-A1AC-B18EBC832692}"/>
              </a:ext>
            </a:extLst>
          </p:cNvPr>
          <p:cNvSpPr>
            <a:spLocks noGrp="1"/>
          </p:cNvSpPr>
          <p:nvPr>
            <p:ph type="title"/>
          </p:nvPr>
        </p:nvSpPr>
        <p:spPr>
          <a:xfrm>
            <a:off x="854074" y="122239"/>
            <a:ext cx="10499725" cy="1355724"/>
          </a:xfrm>
        </p:spPr>
        <p:txBody>
          <a:bodyPr anchor="ctr">
            <a:normAutofit/>
          </a:bodyPr>
          <a:lstStyle/>
          <a:p>
            <a:r>
              <a:rPr lang="es-ES" sz="2800" b="1" i="0" dirty="0">
                <a:effectLst/>
              </a:rPr>
              <a:t>Una de las mejores formas de predecir cuán bien una persona manejará su diabetes es ver cuánto apoyo recibe de sus amigos y familia.</a:t>
            </a:r>
            <a:endParaRPr lang="es-MX" sz="2800" dirty="0"/>
          </a:p>
        </p:txBody>
      </p:sp>
    </p:spTree>
    <p:extLst>
      <p:ext uri="{BB962C8B-B14F-4D97-AF65-F5344CB8AC3E}">
        <p14:creationId xmlns:p14="http://schemas.microsoft.com/office/powerpoint/2010/main" val="344540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E24BCE-48CF-4EA0-8CEE-DABDE8C63D2E}"/>
              </a:ext>
            </a:extLst>
          </p:cNvPr>
          <p:cNvSpPr>
            <a:spLocks noGrp="1"/>
          </p:cNvSpPr>
          <p:nvPr>
            <p:ph type="title"/>
          </p:nvPr>
        </p:nvSpPr>
        <p:spPr/>
        <p:txBody>
          <a:bodyPr/>
          <a:lstStyle/>
          <a:p>
            <a:r>
              <a:rPr lang="es-MX" dirty="0"/>
              <a:t>Logrando metas</a:t>
            </a:r>
          </a:p>
        </p:txBody>
      </p:sp>
      <p:sp>
        <p:nvSpPr>
          <p:cNvPr id="21" name="Text Placeholder 20">
            <a:extLst>
              <a:ext uri="{FF2B5EF4-FFF2-40B4-BE49-F238E27FC236}">
                <a16:creationId xmlns:a16="http://schemas.microsoft.com/office/drawing/2014/main" id="{6EBE147A-9B99-4FFD-BC53-05C5BD025E32}"/>
              </a:ext>
            </a:extLst>
          </p:cNvPr>
          <p:cNvSpPr>
            <a:spLocks noGrp="1"/>
          </p:cNvSpPr>
          <p:nvPr>
            <p:ph type="body" sz="quarter" idx="16"/>
          </p:nvPr>
        </p:nvSpPr>
        <p:spPr/>
        <p:txBody>
          <a:bodyPr/>
          <a:lstStyle/>
          <a:p>
            <a:pPr algn="ctr"/>
            <a:r>
              <a:rPr lang="es-MX"/>
              <a:t>Escribirlas</a:t>
            </a:r>
            <a:endParaRPr lang="es-MX" sz="1400"/>
          </a:p>
        </p:txBody>
      </p:sp>
      <p:sp>
        <p:nvSpPr>
          <p:cNvPr id="23" name="Text Placeholder 22">
            <a:extLst>
              <a:ext uri="{FF2B5EF4-FFF2-40B4-BE49-F238E27FC236}">
                <a16:creationId xmlns:a16="http://schemas.microsoft.com/office/drawing/2014/main" id="{B28CF967-AF84-4550-882F-01B6C8B02C75}"/>
              </a:ext>
            </a:extLst>
          </p:cNvPr>
          <p:cNvSpPr>
            <a:spLocks noGrp="1"/>
          </p:cNvSpPr>
          <p:nvPr>
            <p:ph type="body" sz="quarter" idx="17"/>
          </p:nvPr>
        </p:nvSpPr>
        <p:spPr>
          <a:xfrm>
            <a:off x="2983407" y="2717800"/>
            <a:ext cx="2080224" cy="711200"/>
          </a:xfrm>
        </p:spPr>
        <p:txBody>
          <a:bodyPr/>
          <a:lstStyle/>
          <a:p>
            <a:pPr algn="ctr"/>
            <a:r>
              <a:rPr lang="es-MX" dirty="0"/>
              <a:t>Definirlas Específicamente</a:t>
            </a:r>
            <a:endParaRPr lang="es-MX" sz="1400" dirty="0"/>
          </a:p>
        </p:txBody>
      </p:sp>
      <p:sp>
        <p:nvSpPr>
          <p:cNvPr id="24" name="Text Placeholder 23">
            <a:extLst>
              <a:ext uri="{FF2B5EF4-FFF2-40B4-BE49-F238E27FC236}">
                <a16:creationId xmlns:a16="http://schemas.microsoft.com/office/drawing/2014/main" id="{0CA6C2C2-4BD8-4FEE-965C-BE8235FB383E}"/>
              </a:ext>
            </a:extLst>
          </p:cNvPr>
          <p:cNvSpPr>
            <a:spLocks noGrp="1"/>
          </p:cNvSpPr>
          <p:nvPr>
            <p:ph type="body" sz="quarter" idx="18"/>
          </p:nvPr>
        </p:nvSpPr>
        <p:spPr/>
        <p:txBody>
          <a:bodyPr/>
          <a:lstStyle/>
          <a:p>
            <a:pPr algn="ctr"/>
            <a:r>
              <a:rPr lang="es-MX" dirty="0"/>
              <a:t>Hacerlas Medibles</a:t>
            </a:r>
            <a:endParaRPr lang="es-MX" sz="1400" dirty="0"/>
          </a:p>
        </p:txBody>
      </p:sp>
      <p:sp>
        <p:nvSpPr>
          <p:cNvPr id="26" name="Text Placeholder 25">
            <a:extLst>
              <a:ext uri="{FF2B5EF4-FFF2-40B4-BE49-F238E27FC236}">
                <a16:creationId xmlns:a16="http://schemas.microsoft.com/office/drawing/2014/main" id="{CF7E2B50-41CF-47DF-94E2-23B31B1BEC27}"/>
              </a:ext>
            </a:extLst>
          </p:cNvPr>
          <p:cNvSpPr>
            <a:spLocks noGrp="1"/>
          </p:cNvSpPr>
          <p:nvPr>
            <p:ph type="body" sz="quarter" idx="19"/>
          </p:nvPr>
        </p:nvSpPr>
        <p:spPr/>
        <p:txBody>
          <a:bodyPr/>
          <a:lstStyle/>
          <a:p>
            <a:pPr algn="ctr"/>
            <a:r>
              <a:rPr lang="es-MX" dirty="0"/>
              <a:t>Hacerlas Logrables</a:t>
            </a:r>
          </a:p>
        </p:txBody>
      </p:sp>
      <p:sp>
        <p:nvSpPr>
          <p:cNvPr id="28" name="Text Placeholder 27">
            <a:extLst>
              <a:ext uri="{FF2B5EF4-FFF2-40B4-BE49-F238E27FC236}">
                <a16:creationId xmlns:a16="http://schemas.microsoft.com/office/drawing/2014/main" id="{D404C012-EAAC-4BFF-A8C9-DE3B7374A6FC}"/>
              </a:ext>
            </a:extLst>
          </p:cNvPr>
          <p:cNvSpPr>
            <a:spLocks noGrp="1"/>
          </p:cNvSpPr>
          <p:nvPr>
            <p:ph type="body" sz="quarter" idx="20"/>
          </p:nvPr>
        </p:nvSpPr>
        <p:spPr/>
        <p:txBody>
          <a:bodyPr/>
          <a:lstStyle/>
          <a:p>
            <a:pPr algn="ctr"/>
            <a:r>
              <a:rPr lang="es-MX" dirty="0"/>
              <a:t>Rendir cuentas con alguien </a:t>
            </a:r>
          </a:p>
        </p:txBody>
      </p:sp>
      <p:sp>
        <p:nvSpPr>
          <p:cNvPr id="37" name="Slide Number Placeholder 36">
            <a:extLst>
              <a:ext uri="{FF2B5EF4-FFF2-40B4-BE49-F238E27FC236}">
                <a16:creationId xmlns:a16="http://schemas.microsoft.com/office/drawing/2014/main" id="{BF214639-68C6-49E7-90D4-F4DAFEFBFE02}"/>
              </a:ext>
            </a:extLst>
          </p:cNvPr>
          <p:cNvSpPr>
            <a:spLocks noGrp="1"/>
          </p:cNvSpPr>
          <p:nvPr>
            <p:ph type="sldNum" sz="quarter" idx="4"/>
          </p:nvPr>
        </p:nvSpPr>
        <p:spPr/>
        <p:txBody>
          <a:bodyPr/>
          <a:lstStyle/>
          <a:p>
            <a:fld id="{294A09A9-5501-47C1-A89A-A340965A2BE2}" type="slidenum">
              <a:rPr lang="es-MX" smtClean="0"/>
              <a:pPr/>
              <a:t>3</a:t>
            </a:fld>
            <a:endParaRPr lang="es-MX"/>
          </a:p>
        </p:txBody>
      </p:sp>
      <p:pic>
        <p:nvPicPr>
          <p:cNvPr id="20" name="Picture Placeholder 19" descr="A person writing on a book&#10;&#10;Description automatically generated with medium confidence">
            <a:extLst>
              <a:ext uri="{FF2B5EF4-FFF2-40B4-BE49-F238E27FC236}">
                <a16:creationId xmlns:a16="http://schemas.microsoft.com/office/drawing/2014/main" id="{8654CD72-AA8B-C317-4BD2-6BE7A369E44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30" name="Picture Placeholder 29" descr="A person with his hand on his chin&#10;&#10;Description automatically generated with medium confidence">
            <a:extLst>
              <a:ext uri="{FF2B5EF4-FFF2-40B4-BE49-F238E27FC236}">
                <a16:creationId xmlns:a16="http://schemas.microsoft.com/office/drawing/2014/main" id="{106A63BE-9A60-938B-DFDB-BF67A74A5CF8}"/>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46" name="Picture Placeholder 45" descr="A person flexing his muscles&#10;&#10;Description automatically generated with medium confidence">
            <a:extLst>
              <a:ext uri="{FF2B5EF4-FFF2-40B4-BE49-F238E27FC236}">
                <a16:creationId xmlns:a16="http://schemas.microsoft.com/office/drawing/2014/main" id="{80B25661-E278-559F-78B3-509202344630}"/>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pic>
        <p:nvPicPr>
          <p:cNvPr id="38" name="Picture Placeholder 37" descr="Shape&#10;&#10;Description automatically generated with medium confidence">
            <a:extLst>
              <a:ext uri="{FF2B5EF4-FFF2-40B4-BE49-F238E27FC236}">
                <a16:creationId xmlns:a16="http://schemas.microsoft.com/office/drawing/2014/main" id="{C0C34463-E603-ACFB-9866-EBB46D8288B6}"/>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pic>
        <p:nvPicPr>
          <p:cNvPr id="44" name="Picture Placeholder 43" descr="A picture containing tree, person, outdoor, person&#10;&#10;Description automatically generated">
            <a:extLst>
              <a:ext uri="{FF2B5EF4-FFF2-40B4-BE49-F238E27FC236}">
                <a16:creationId xmlns:a16="http://schemas.microsoft.com/office/drawing/2014/main" id="{91A1D318-F598-26BD-372E-A429E20D98BC}"/>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8354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6631755-9C44-9F5D-B814-44EC758ABE5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10" name="Title 9">
            <a:extLst>
              <a:ext uri="{FF2B5EF4-FFF2-40B4-BE49-F238E27FC236}">
                <a16:creationId xmlns:a16="http://schemas.microsoft.com/office/drawing/2014/main" id="{0F79D129-AE98-E3E7-73D9-F5291389090E}"/>
              </a:ext>
            </a:extLst>
          </p:cNvPr>
          <p:cNvSpPr>
            <a:spLocks noGrp="1"/>
          </p:cNvSpPr>
          <p:nvPr>
            <p:ph type="title"/>
          </p:nvPr>
        </p:nvSpPr>
        <p:spPr/>
        <p:txBody>
          <a:bodyPr/>
          <a:lstStyle/>
          <a:p>
            <a:r>
              <a:rPr lang="es-MX" b="1" dirty="0"/>
              <a:t>La diabetes y el entorno familiar</a:t>
            </a:r>
          </a:p>
        </p:txBody>
      </p:sp>
      <p:sp>
        <p:nvSpPr>
          <p:cNvPr id="11" name="Text Placeholder 10">
            <a:extLst>
              <a:ext uri="{FF2B5EF4-FFF2-40B4-BE49-F238E27FC236}">
                <a16:creationId xmlns:a16="http://schemas.microsoft.com/office/drawing/2014/main" id="{3DEB9CFD-5D92-6DA3-2885-A387E8AF3DA9}"/>
              </a:ext>
            </a:extLst>
          </p:cNvPr>
          <p:cNvSpPr>
            <a:spLocks noGrp="1"/>
          </p:cNvSpPr>
          <p:nvPr>
            <p:ph type="body" sz="quarter" idx="16"/>
          </p:nvPr>
        </p:nvSpPr>
        <p:spPr/>
        <p:txBody>
          <a:bodyPr/>
          <a:lstStyle/>
          <a:p>
            <a:r>
              <a:rPr lang="es-MX" b="1" dirty="0"/>
              <a:t>La actitud de quien padece diabetes</a:t>
            </a:r>
          </a:p>
        </p:txBody>
      </p:sp>
      <p:sp>
        <p:nvSpPr>
          <p:cNvPr id="12" name="Text Placeholder 11">
            <a:extLst>
              <a:ext uri="{FF2B5EF4-FFF2-40B4-BE49-F238E27FC236}">
                <a16:creationId xmlns:a16="http://schemas.microsoft.com/office/drawing/2014/main" id="{200AF9B2-7FDB-9B5F-8F26-1BA0EC4BD318}"/>
              </a:ext>
            </a:extLst>
          </p:cNvPr>
          <p:cNvSpPr>
            <a:spLocks noGrp="1"/>
          </p:cNvSpPr>
          <p:nvPr>
            <p:ph type="body" sz="quarter" idx="17"/>
          </p:nvPr>
        </p:nvSpPr>
        <p:spPr>
          <a:xfrm>
            <a:off x="3086100" y="2718404"/>
            <a:ext cx="1866900" cy="2036475"/>
          </a:xfrm>
        </p:spPr>
        <p:txBody>
          <a:bodyPr/>
          <a:lstStyle/>
          <a:p>
            <a:r>
              <a:rPr lang="es-MX" b="1" dirty="0"/>
              <a:t>El nivel afectivo con la persona que padece diabetes</a:t>
            </a:r>
          </a:p>
        </p:txBody>
      </p:sp>
      <p:sp>
        <p:nvSpPr>
          <p:cNvPr id="13" name="Text Placeholder 12">
            <a:extLst>
              <a:ext uri="{FF2B5EF4-FFF2-40B4-BE49-F238E27FC236}">
                <a16:creationId xmlns:a16="http://schemas.microsoft.com/office/drawing/2014/main" id="{3F0A4BC2-5E99-C643-C9AD-025AB6FD19BA}"/>
              </a:ext>
            </a:extLst>
          </p:cNvPr>
          <p:cNvSpPr>
            <a:spLocks noGrp="1"/>
          </p:cNvSpPr>
          <p:nvPr>
            <p:ph type="body" sz="quarter" idx="18"/>
          </p:nvPr>
        </p:nvSpPr>
        <p:spPr>
          <a:xfrm>
            <a:off x="5143500" y="2718404"/>
            <a:ext cx="1866900" cy="2164491"/>
          </a:xfrm>
        </p:spPr>
        <p:txBody>
          <a:bodyPr/>
          <a:lstStyle/>
          <a:p>
            <a:r>
              <a:rPr lang="es-MX" b="1" dirty="0"/>
              <a:t>El grado de compromiso en las relaciones</a:t>
            </a:r>
          </a:p>
        </p:txBody>
      </p:sp>
      <p:sp>
        <p:nvSpPr>
          <p:cNvPr id="14" name="Text Placeholder 13">
            <a:extLst>
              <a:ext uri="{FF2B5EF4-FFF2-40B4-BE49-F238E27FC236}">
                <a16:creationId xmlns:a16="http://schemas.microsoft.com/office/drawing/2014/main" id="{41ACBEC7-53E5-957E-43C0-53E217337BF8}"/>
              </a:ext>
            </a:extLst>
          </p:cNvPr>
          <p:cNvSpPr>
            <a:spLocks noGrp="1"/>
          </p:cNvSpPr>
          <p:nvPr>
            <p:ph type="body" sz="quarter" idx="19"/>
          </p:nvPr>
        </p:nvSpPr>
        <p:spPr>
          <a:xfrm>
            <a:off x="7239070" y="2718404"/>
            <a:ext cx="1866900" cy="1414683"/>
          </a:xfrm>
        </p:spPr>
        <p:txBody>
          <a:bodyPr/>
          <a:lstStyle/>
          <a:p>
            <a:r>
              <a:rPr lang="es-MX" b="1" dirty="0"/>
              <a:t>Reacción de adaptación familiar</a:t>
            </a:r>
          </a:p>
        </p:txBody>
      </p:sp>
      <p:sp>
        <p:nvSpPr>
          <p:cNvPr id="15" name="Text Placeholder 14">
            <a:extLst>
              <a:ext uri="{FF2B5EF4-FFF2-40B4-BE49-F238E27FC236}">
                <a16:creationId xmlns:a16="http://schemas.microsoft.com/office/drawing/2014/main" id="{9E166E68-B41B-1CDD-5B49-90A3BB43FA62}"/>
              </a:ext>
            </a:extLst>
          </p:cNvPr>
          <p:cNvSpPr>
            <a:spLocks noGrp="1"/>
          </p:cNvSpPr>
          <p:nvPr>
            <p:ph type="body" sz="quarter" idx="20"/>
          </p:nvPr>
        </p:nvSpPr>
        <p:spPr>
          <a:xfrm>
            <a:off x="9304020" y="2718404"/>
            <a:ext cx="1866900" cy="1158651"/>
          </a:xfrm>
        </p:spPr>
        <p:txBody>
          <a:bodyPr/>
          <a:lstStyle/>
          <a:p>
            <a:r>
              <a:rPr lang="es-MX" b="1" dirty="0"/>
              <a:t>Apoyo social</a:t>
            </a:r>
          </a:p>
        </p:txBody>
      </p:sp>
      <p:pic>
        <p:nvPicPr>
          <p:cNvPr id="50" name="Picture Placeholder 29" descr="A person with his hand on his chin&#10;&#10;Description automatically generated with medium confidence">
            <a:extLst>
              <a:ext uri="{FF2B5EF4-FFF2-40B4-BE49-F238E27FC236}">
                <a16:creationId xmlns:a16="http://schemas.microsoft.com/office/drawing/2014/main" id="{7EB6E69B-5535-A27F-F9DE-4E437722C82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70" b="70"/>
          <a:stretch>
            <a:fillRect/>
          </a:stretch>
        </p:blipFill>
        <p:spPr>
          <a:xfrm>
            <a:off x="1036638" y="3552825"/>
            <a:ext cx="1874837" cy="2847975"/>
          </a:xfrm>
        </p:spPr>
      </p:pic>
      <p:pic>
        <p:nvPicPr>
          <p:cNvPr id="51" name="Picture Placeholder 45" descr="A person flexing his muscles&#10;&#10;Description automatically generated with medium confidence">
            <a:extLst>
              <a:ext uri="{FF2B5EF4-FFF2-40B4-BE49-F238E27FC236}">
                <a16:creationId xmlns:a16="http://schemas.microsoft.com/office/drawing/2014/main" id="{BFED8F68-8DF8-35CF-5386-53242D48143D}"/>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93" r="93"/>
          <a:stretch>
            <a:fillRect/>
          </a:stretch>
        </p:blipFill>
        <p:spPr>
          <a:xfrm>
            <a:off x="7239000" y="3552825"/>
            <a:ext cx="1874838" cy="2847975"/>
          </a:xfrm>
        </p:spPr>
      </p:pic>
      <p:pic>
        <p:nvPicPr>
          <p:cNvPr id="52" name="Picture Placeholder 43" descr="A picture containing tree, person, outdoor, person&#10;&#10;Description automatically generated">
            <a:extLst>
              <a:ext uri="{FF2B5EF4-FFF2-40B4-BE49-F238E27FC236}">
                <a16:creationId xmlns:a16="http://schemas.microsoft.com/office/drawing/2014/main" id="{E4133DE4-DF54-6995-278A-6D3439655D49}"/>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l="93" r="93"/>
          <a:stretch>
            <a:fillRect/>
          </a:stretch>
        </p:blipFill>
        <p:spPr>
          <a:xfrm>
            <a:off x="9296400" y="3552825"/>
            <a:ext cx="1874838" cy="2847975"/>
          </a:xfrm>
        </p:spPr>
      </p:pic>
      <p:pic>
        <p:nvPicPr>
          <p:cNvPr id="53" name="Picture Placeholder 52" descr="A picture containing person&#10;&#10;Description automatically generated">
            <a:extLst>
              <a:ext uri="{FF2B5EF4-FFF2-40B4-BE49-F238E27FC236}">
                <a16:creationId xmlns:a16="http://schemas.microsoft.com/office/drawing/2014/main" id="{9D2B8130-C85B-F948-692B-A510C3F2439C}"/>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l="21863" r="21863"/>
          <a:stretch/>
        </p:blipFill>
        <p:spPr>
          <a:xfrm>
            <a:off x="5165725" y="3552825"/>
            <a:ext cx="1874838" cy="284797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54" name="Picture Placeholder 53" descr="A group of people looking at a computer&#10;&#10;Description automatically generated with medium confidence">
            <a:extLst>
              <a:ext uri="{FF2B5EF4-FFF2-40B4-BE49-F238E27FC236}">
                <a16:creationId xmlns:a16="http://schemas.microsoft.com/office/drawing/2014/main" id="{F9884DCD-11A7-0B57-C564-31FC63D71C35}"/>
              </a:ext>
            </a:extLst>
          </p:cNvPr>
          <p:cNvPicPr>
            <a:picLocks noGrp="1" noChangeAspect="1"/>
          </p:cNvPicPr>
          <p:nvPr>
            <p:ph type="pic" sz="quarter" idx="12"/>
          </p:nvPr>
        </p:nvPicPr>
        <p:blipFill rotWithShape="1">
          <a:blip r:embed="rId7" cstate="screen">
            <a:extLst>
              <a:ext uri="{28A0092B-C50C-407E-A947-70E740481C1C}">
                <a14:useLocalDpi xmlns:a14="http://schemas.microsoft.com/office/drawing/2010/main"/>
              </a:ext>
            </a:extLst>
          </a:blip>
          <a:srcRect l="20092" r="20092"/>
          <a:stretch/>
        </p:blipFill>
        <p:spPr>
          <a:xfrm>
            <a:off x="3101975" y="3552825"/>
            <a:ext cx="1874838" cy="2847975"/>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Tree>
    <p:extLst>
      <p:ext uri="{BB962C8B-B14F-4D97-AF65-F5344CB8AC3E}">
        <p14:creationId xmlns:p14="http://schemas.microsoft.com/office/powerpoint/2010/main" val="275855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1BBC4E2-77AE-4A70-8F4E-420E9E2AD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5761608" y="583345"/>
            <a:ext cx="5279179" cy="2274155"/>
          </a:xfrm>
        </p:spPr>
        <p:txBody>
          <a:bodyPr vert="horz" lIns="91440" tIns="45720" rIns="91440" bIns="45720" rtlCol="0" anchor="b">
            <a:normAutofit/>
          </a:bodyPr>
          <a:lstStyle/>
          <a:p>
            <a:pPr algn="r"/>
            <a:r>
              <a:rPr lang="es-MX" sz="3900" kern="1200" dirty="0">
                <a:solidFill>
                  <a:srgbClr val="FFFFFF"/>
                </a:solidFill>
                <a:latin typeface="+mj-lt"/>
                <a:ea typeface="+mj-ea"/>
                <a:cs typeface="+mj-cs"/>
              </a:rPr>
              <a:t>Ya está tomado pasos….¿pero tiene un sistema de apoyo a su alrededor ?</a:t>
            </a:r>
          </a:p>
        </p:txBody>
      </p:sp>
      <p:sp>
        <p:nvSpPr>
          <p:cNvPr id="44" name="Graphic 32">
            <a:extLst>
              <a:ext uri="{FF2B5EF4-FFF2-40B4-BE49-F238E27FC236}">
                <a16:creationId xmlns:a16="http://schemas.microsoft.com/office/drawing/2014/main" id="{5DFC1D2F-D2C1-4B4C-A109-43567B85E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3202" y="114520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pic>
        <p:nvPicPr>
          <p:cNvPr id="21" name="Picture Placeholder 20" descr="A picture containing tree, outdoor, person, grass&#10;&#10;Description automatically generated">
            <a:extLst>
              <a:ext uri="{FF2B5EF4-FFF2-40B4-BE49-F238E27FC236}">
                <a16:creationId xmlns:a16="http://schemas.microsoft.com/office/drawing/2014/main" id="{7BAAFCD1-1422-111F-1C07-75BD9E5718A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1118081" y="132279"/>
            <a:ext cx="4320968" cy="4320968"/>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
        <p:nvSpPr>
          <p:cNvPr id="46" name="Graphic 33">
            <a:extLst>
              <a:ext uri="{FF2B5EF4-FFF2-40B4-BE49-F238E27FC236}">
                <a16:creationId xmlns:a16="http://schemas.microsoft.com/office/drawing/2014/main" id="{FDE74ABC-C18D-4D27-A77F-43594963B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1825" y="306578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8" name="Straight Connector 4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0" name="Picture Placeholder 29" descr="A picture containing person, indoor, vegetable&#10;&#10;Description automatically generated">
            <a:extLst>
              <a:ext uri="{FF2B5EF4-FFF2-40B4-BE49-F238E27FC236}">
                <a16:creationId xmlns:a16="http://schemas.microsoft.com/office/drawing/2014/main" id="{109676BA-7C64-0A6A-540C-4F1CA18A4E8A}"/>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350767" y="3354968"/>
            <a:ext cx="3258054" cy="3258054"/>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12" name="Picture Placeholder 11" descr="A picture containing person, person, indoor&#10;&#10;Description automatically generated">
            <a:extLst>
              <a:ext uri="{FF2B5EF4-FFF2-40B4-BE49-F238E27FC236}">
                <a16:creationId xmlns:a16="http://schemas.microsoft.com/office/drawing/2014/main" id="{621CFB30-56D5-8A73-9E8D-0A9F1430778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3396345" y="3200964"/>
            <a:ext cx="4564841" cy="3617121"/>
          </a:xfrm>
          <a:custGeom>
            <a:avLst/>
            <a:gdLst/>
            <a:ahLst/>
            <a:cxnLst/>
            <a:rect l="l" t="t" r="r" b="b"/>
            <a:pathLst>
              <a:path w="3555818" h="2817584">
                <a:moveTo>
                  <a:pt x="1777909" y="0"/>
                </a:moveTo>
                <a:cubicBezTo>
                  <a:pt x="2759821" y="0"/>
                  <a:pt x="3555818" y="795997"/>
                  <a:pt x="3555818" y="1777909"/>
                </a:cubicBezTo>
                <a:cubicBezTo>
                  <a:pt x="3555818" y="2146126"/>
                  <a:pt x="3443881" y="2488199"/>
                  <a:pt x="3252179" y="2771955"/>
                </a:cubicBezTo>
                <a:lnTo>
                  <a:pt x="3218058" y="2817584"/>
                </a:lnTo>
                <a:lnTo>
                  <a:pt x="337760" y="2817584"/>
                </a:lnTo>
                <a:lnTo>
                  <a:pt x="303639" y="2771955"/>
                </a:lnTo>
                <a:cubicBezTo>
                  <a:pt x="111937" y="2488199"/>
                  <a:pt x="0" y="2146126"/>
                  <a:pt x="0" y="1777909"/>
                </a:cubicBezTo>
                <a:cubicBezTo>
                  <a:pt x="0" y="795997"/>
                  <a:pt x="795997" y="0"/>
                  <a:pt x="1777909" y="0"/>
                </a:cubicBezTo>
                <a:close/>
              </a:path>
            </a:pathLst>
          </a:custGeom>
        </p:spPr>
      </p:pic>
      <p:sp>
        <p:nvSpPr>
          <p:cNvPr id="50" name="Graphic 31">
            <a:extLst>
              <a:ext uri="{FF2B5EF4-FFF2-40B4-BE49-F238E27FC236}">
                <a16:creationId xmlns:a16="http://schemas.microsoft.com/office/drawing/2014/main" id="{1CF7DF92-B01A-4340-9465-5B2DC9650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230" y="40510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37129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looking at a computer&#10;&#10;Description automatically generated with medium confidence">
            <a:extLst>
              <a:ext uri="{FF2B5EF4-FFF2-40B4-BE49-F238E27FC236}">
                <a16:creationId xmlns:a16="http://schemas.microsoft.com/office/drawing/2014/main" id="{53B78A0D-DDB8-DA7D-A383-F861A7349C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6096000" y="3962400"/>
            <a:ext cx="5753464" cy="2649415"/>
          </a:xfrm>
        </p:spPr>
        <p:txBody>
          <a:bodyPr vert="horz" lIns="91440" tIns="45720" rIns="91440" bIns="45720" rtlCol="0" anchor="b">
            <a:normAutofit/>
          </a:bodyPr>
          <a:lstStyle/>
          <a:p>
            <a:pPr algn="l"/>
            <a:r>
              <a:rPr lang="es-MX" sz="3000" kern="1200" dirty="0">
                <a:solidFill>
                  <a:schemeClr val="tx1"/>
                </a:solidFill>
                <a:latin typeface="+mj-lt"/>
                <a:ea typeface="+mj-ea"/>
                <a:cs typeface="+mj-cs"/>
              </a:rPr>
              <a:t>Lo ideal es que podamos encontrar aquellas personas que nos quieren o se preocupan por nosotros y tienen mejores hábitos.</a:t>
            </a:r>
          </a:p>
        </p:txBody>
      </p:sp>
      <p:pic>
        <p:nvPicPr>
          <p:cNvPr id="6" name="Picture 5" descr="A picture containing person&#10;&#10;Description automatically generated">
            <a:extLst>
              <a:ext uri="{FF2B5EF4-FFF2-40B4-BE49-F238E27FC236}">
                <a16:creationId xmlns:a16="http://schemas.microsoft.com/office/drawing/2014/main" id="{45212538-4AFB-B500-ACB6-6285BE5D89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640080" y="4419600"/>
            <a:ext cx="10908792" cy="1203960"/>
          </a:xfrm>
        </p:spPr>
        <p:txBody>
          <a:bodyPr vert="horz" lIns="91440" tIns="45720" rIns="91440" bIns="45720" rtlCol="0" anchor="ctr">
            <a:normAutofit/>
          </a:bodyPr>
          <a:lstStyle/>
          <a:p>
            <a:r>
              <a:rPr lang="es-MX" sz="4100" kern="1200">
                <a:solidFill>
                  <a:schemeClr val="tx1"/>
                </a:solidFill>
                <a:latin typeface="+mj-lt"/>
                <a:ea typeface="+mj-ea"/>
                <a:cs typeface="+mj-cs"/>
              </a:rPr>
              <a:t>¡Invítelos a crecer y mejorar con usted!</a:t>
            </a:r>
          </a:p>
        </p:txBody>
      </p:sp>
      <p:pic>
        <p:nvPicPr>
          <p:cNvPr id="7" name="Picture 6" descr="A group of men sitting at a table&#10;&#10;Description automatically generated with low confidence">
            <a:extLst>
              <a:ext uri="{FF2B5EF4-FFF2-40B4-BE49-F238E27FC236}">
                <a16:creationId xmlns:a16="http://schemas.microsoft.com/office/drawing/2014/main" id="{06746043-A0CF-8ACD-E40D-16F590735B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9" name="Picture 8" descr="A picture containing person, indoor, kitchen, preparing&#10;&#10;Description automatically generated">
            <a:extLst>
              <a:ext uri="{FF2B5EF4-FFF2-40B4-BE49-F238E27FC236}">
                <a16:creationId xmlns:a16="http://schemas.microsoft.com/office/drawing/2014/main" id="{36F73133-DE24-4098-B2FA-2270F894B4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6"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9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8942120" y="1577934"/>
            <a:ext cx="3085757" cy="3702132"/>
          </a:xfrm>
        </p:spPr>
        <p:txBody>
          <a:bodyPr>
            <a:noAutofit/>
          </a:bodyPr>
          <a:lstStyle/>
          <a:p>
            <a:r>
              <a:rPr lang="es-MX" sz="3000" dirty="0">
                <a:solidFill>
                  <a:schemeClr val="accent2">
                    <a:lumMod val="50000"/>
                  </a:schemeClr>
                </a:solidFill>
              </a:rPr>
              <a:t>Puede empezar animando a sus hijos y su familia a comer </a:t>
            </a:r>
            <a:r>
              <a:rPr lang="es-MX" sz="3000" dirty="0"/>
              <a:t>mas sano…. ¡</a:t>
            </a:r>
            <a:r>
              <a:rPr lang="es-MX" sz="3000" dirty="0">
                <a:solidFill>
                  <a:schemeClr val="accent2">
                    <a:lumMod val="50000"/>
                  </a:schemeClr>
                </a:solidFill>
              </a:rPr>
              <a:t>como usted! </a:t>
            </a:r>
          </a:p>
        </p:txBody>
      </p:sp>
      <p:pic>
        <p:nvPicPr>
          <p:cNvPr id="9" name="Picture Placeholder 8" descr="A group of people eating at a table&#10;&#10;Description automatically generated with medium confidence">
            <a:extLst>
              <a:ext uri="{FF2B5EF4-FFF2-40B4-BE49-F238E27FC236}">
                <a16:creationId xmlns:a16="http://schemas.microsoft.com/office/drawing/2014/main" id="{3ED35E7A-5636-46EE-EB1F-E733B2262F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8799513" cy="6858000"/>
          </a:xfrm>
        </p:spPr>
      </p:pic>
    </p:spTree>
    <p:extLst>
      <p:ext uri="{BB962C8B-B14F-4D97-AF65-F5344CB8AC3E}">
        <p14:creationId xmlns:p14="http://schemas.microsoft.com/office/powerpoint/2010/main" val="348399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dancing&#10;&#10;Description automatically generated with medium confidence">
            <a:extLst>
              <a:ext uri="{FF2B5EF4-FFF2-40B4-BE49-F238E27FC236}">
                <a16:creationId xmlns:a16="http://schemas.microsoft.com/office/drawing/2014/main" id="{C15CA5B3-798F-DCC3-676C-821B1C0D2C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300" y="10"/>
            <a:ext cx="4953000" cy="3301990"/>
          </a:xfrm>
          <a:prstGeom prst="rect">
            <a:avLst/>
          </a:prstGeom>
          <a:noFill/>
        </p:spPr>
      </p:pic>
      <p:pic>
        <p:nvPicPr>
          <p:cNvPr id="4" name="Picture 3" descr="A picture containing floor, person, indoor, young&#10;&#10;Description automatically generated">
            <a:extLst>
              <a:ext uri="{FF2B5EF4-FFF2-40B4-BE49-F238E27FC236}">
                <a16:creationId xmlns:a16="http://schemas.microsoft.com/office/drawing/2014/main" id="{A5BE66F2-E9F4-488D-E3BB-252D6B04DC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8700" y="3556002"/>
            <a:ext cx="3108960" cy="2286000"/>
          </a:xfrm>
          <a:prstGeom prst="rect">
            <a:avLst/>
          </a:prstGeom>
          <a:noFill/>
        </p:spPr>
      </p:pic>
      <p:pic>
        <p:nvPicPr>
          <p:cNvPr id="8" name="Picture 7" descr="A picture containing grass, outdoor, tree, person&#10;&#10;Description automatically generated">
            <a:extLst>
              <a:ext uri="{FF2B5EF4-FFF2-40B4-BE49-F238E27FC236}">
                <a16:creationId xmlns:a16="http://schemas.microsoft.com/office/drawing/2014/main" id="{54F9B398-347B-63B7-820B-BE6DB461FB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4541520" y="3556001"/>
            <a:ext cx="3108960" cy="2285999"/>
          </a:xfrm>
          <a:prstGeom prst="rect">
            <a:avLst/>
          </a:prstGeom>
          <a:noFill/>
        </p:spPr>
      </p:pic>
      <p:pic>
        <p:nvPicPr>
          <p:cNvPr id="12" name="Picture 11" descr="A group of people dancing&#10;&#10;Description automatically generated with low confidence">
            <a:extLst>
              <a:ext uri="{FF2B5EF4-FFF2-40B4-BE49-F238E27FC236}">
                <a16:creationId xmlns:a16="http://schemas.microsoft.com/office/drawing/2014/main" id="{0F4AC45C-1A88-B693-D53A-B5B7BBBC97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54340" y="3556001"/>
            <a:ext cx="3108960" cy="2285999"/>
          </a:xfrm>
          <a:prstGeom prst="rect">
            <a:avLst/>
          </a:prstGeom>
          <a:noFill/>
        </p:spPr>
      </p:pic>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a:xfrm>
            <a:off x="9315450" y="6486982"/>
            <a:ext cx="2743200" cy="365125"/>
          </a:xfrm>
        </p:spPr>
        <p:txBody>
          <a:bodyPr anchor="ctr">
            <a:normAutofit/>
          </a:bodyPr>
          <a:lstStyle/>
          <a:p>
            <a:pPr>
              <a:spcAft>
                <a:spcPts val="600"/>
              </a:spcAft>
            </a:pPr>
            <a:fld id="{294A09A9-5501-47C1-A89A-A340965A2BE2}" type="slidenum">
              <a:rPr lang="en-US" smtClean="0"/>
              <a:pPr>
                <a:spcAft>
                  <a:spcPts val="600"/>
                </a:spcAft>
              </a:pPr>
              <a:t>9</a:t>
            </a:fld>
            <a:endParaRPr lang="en-US"/>
          </a:p>
        </p:txBody>
      </p:sp>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a:xfrm>
            <a:off x="895530" y="539225"/>
            <a:ext cx="3924300" cy="2434386"/>
          </a:xfrm>
        </p:spPr>
        <p:txBody>
          <a:bodyPr anchor="ctr">
            <a:normAutofit/>
          </a:bodyPr>
          <a:lstStyle/>
          <a:p>
            <a:r>
              <a:rPr lang="es-MX" sz="4500" dirty="0"/>
              <a:t>¡Ejercitemos en familia!</a:t>
            </a:r>
          </a:p>
        </p:txBody>
      </p:sp>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D0976319-4513-485C-AD3A-E56C39927A38}">
  <ds:schemaRefs>
    <ds:schemaRef ds:uri="16c05727-aa75-4e4a-9b5f-8a80a1165891"/>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71af3243-3dd4-4a8d-8c0d-dd76da1f02a5"/>
    <ds:schemaRef ds:uri="http://purl.org/dc/terms/"/>
  </ds:schemaRefs>
</ds:datastoreItem>
</file>

<file path=customXml/itemProps3.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1122</TotalTime>
  <Words>2813</Words>
  <Application>Microsoft Office PowerPoint</Application>
  <PresentationFormat>Widescreen</PresentationFormat>
  <Paragraphs>165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Biome Light</vt:lpstr>
      <vt:lpstr>Calibri</vt:lpstr>
      <vt:lpstr>Calibri Light</vt:lpstr>
      <vt:lpstr>Tahoma</vt:lpstr>
      <vt:lpstr>Office Theme</vt:lpstr>
      <vt:lpstr>Viviendo con Diabetes</vt:lpstr>
      <vt:lpstr>Una de las mejores formas de predecir cuán bien una persona manejará su diabetes es ver cuánto apoyo recibe de sus amigos y familia.</vt:lpstr>
      <vt:lpstr>Logrando metas</vt:lpstr>
      <vt:lpstr>La diabetes y el entorno familiar</vt:lpstr>
      <vt:lpstr>Ya está tomado pasos….¿pero tiene un sistema de apoyo a su alrededor ?</vt:lpstr>
      <vt:lpstr>Lo ideal es que podamos encontrar aquellas personas que nos quieren o se preocupan por nosotros y tienen mejores hábitos.</vt:lpstr>
      <vt:lpstr>¡Invítelos a crecer y mejorar con usted!</vt:lpstr>
      <vt:lpstr>Puede empezar animando a sus hijos y su familia a comer mas sano…. ¡como usted! </vt:lpstr>
      <vt:lpstr>¡Ejercitemos en familia!</vt:lpstr>
      <vt:lpstr>PERO….¿qué si su familia no le ayuda a cumplir sus metas?</vt:lpstr>
      <vt:lpstr>Sus opciones</vt:lpstr>
      <vt:lpstr>¡Recuerde que estamos aquí para ayudarle!</vt:lpstr>
      <vt:lpstr>Esperamos que este programa de salud y de manejo de diabetes le haya ayudado.  </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Viviendo con Diabetes</dc:title>
  <dc:creator>Nava, Bertha</dc:creator>
  <cp:lastModifiedBy>Nava, Bertha A.</cp:lastModifiedBy>
  <cp:revision>12</cp:revision>
  <cp:lastPrinted>2023-04-23T02:54:38Z</cp:lastPrinted>
  <dcterms:created xsi:type="dcterms:W3CDTF">2022-07-29T14:48:36Z</dcterms:created>
  <dcterms:modified xsi:type="dcterms:W3CDTF">2023-04-23T02:55:11Z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