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306" r:id="rId6"/>
    <p:sldId id="286" r:id="rId7"/>
    <p:sldId id="303" r:id="rId8"/>
    <p:sldId id="259" r:id="rId9"/>
    <p:sldId id="260" r:id="rId10"/>
    <p:sldId id="304" r:id="rId11"/>
    <p:sldId id="301" r:id="rId12"/>
    <p:sldId id="302" r:id="rId13"/>
    <p:sldId id="279" r:id="rId14"/>
    <p:sldId id="30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4F"/>
    <a:srgbClr val="000000"/>
    <a:srgbClr val="3F5779"/>
    <a:srgbClr val="59C5EC"/>
    <a:srgbClr val="E8EFF3"/>
    <a:srgbClr val="5A82A0"/>
    <a:srgbClr val="7B6984"/>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15" autoAdjust="0"/>
    <p:restoredTop sz="30935" autoAdjust="0"/>
  </p:normalViewPr>
  <p:slideViewPr>
    <p:cSldViewPr snapToGrid="0" showGuides="1">
      <p:cViewPr varScale="1">
        <p:scale>
          <a:sx n="31" d="100"/>
          <a:sy n="31" d="100"/>
        </p:scale>
        <p:origin x="2790" y="42"/>
      </p:cViewPr>
      <p:guideLst>
        <p:guide orient="horz" pos="2160"/>
        <p:guide pos="3840"/>
      </p:guideLst>
    </p:cSldViewPr>
  </p:slideViewPr>
  <p:notesTextViewPr>
    <p:cViewPr>
      <p:scale>
        <a:sx n="1" d="1"/>
        <a:sy n="1" d="1"/>
      </p:scale>
      <p:origin x="0" y="0"/>
    </p:cViewPr>
  </p:notesText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1E0C90-1D4B-4894-A52F-6A61A8782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FC6E43D-3065-44B8-88CF-754AF46FC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46A32-BF80-4EEB-9349-9686B10A492B}" type="datetimeFigureOut">
              <a:rPr lang="en-US" smtClean="0"/>
              <a:pPr/>
              <a:t>4/20/2023</a:t>
            </a:fld>
            <a:endParaRPr lang="en-US" dirty="0"/>
          </a:p>
        </p:txBody>
      </p:sp>
      <p:sp>
        <p:nvSpPr>
          <p:cNvPr id="4" name="Footer Placeholder 3">
            <a:extLst>
              <a:ext uri="{FF2B5EF4-FFF2-40B4-BE49-F238E27FC236}">
                <a16:creationId xmlns:a16="http://schemas.microsoft.com/office/drawing/2014/main" id="{F0CC3A23-7175-4E59-B38B-B4E81F5213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BF400A4-4A42-4A50-BC86-D7DA38EF2A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42A9F-EB4A-4976-901B-F47991B5E154}" type="slidenum">
              <a:rPr lang="en-US" smtClean="0"/>
              <a:pPr/>
              <a:t>‹#›</a:t>
            </a:fld>
            <a:endParaRPr lang="en-US" dirty="0"/>
          </a:p>
        </p:txBody>
      </p:sp>
    </p:spTree>
    <p:extLst>
      <p:ext uri="{BB962C8B-B14F-4D97-AF65-F5344CB8AC3E}">
        <p14:creationId xmlns:p14="http://schemas.microsoft.com/office/powerpoint/2010/main" val="343790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9E41-F7BA-42D1-923E-C3B58F2FDEC1}" type="datetimeFigureOut">
              <a:rPr lang="en-US" noProof="0" smtClean="0"/>
              <a:pPr/>
              <a:t>4/20/2023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C6CC0-914F-4A6F-B8FE-1137B7ABBBE0}" type="slidenum">
              <a:rPr lang="en-US" noProof="0" smtClean="0"/>
              <a:pPr/>
              <a:t>‹#›</a:t>
            </a:fld>
            <a:endParaRPr lang="en-US" noProof="0" dirty="0"/>
          </a:p>
        </p:txBody>
      </p:sp>
    </p:spTree>
    <p:extLst>
      <p:ext uri="{BB962C8B-B14F-4D97-AF65-F5344CB8AC3E}">
        <p14:creationId xmlns:p14="http://schemas.microsoft.com/office/powerpoint/2010/main" val="33256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Bienvenidos!  Esperamos que esté muy bien aprovechando toda la información que hemos estado proveyendo en estos videos y le recordamos que si no ha podido ver alguno de los videos, puede pedir a su promotor de salud que le envíe los enlaces de los otros videos para que pueda aprovechar este programa de mejor manera.  Si tiene alguna pregunta, por favor llame a su promotor de salud y con gusto trataremos de ayudar.  Este mes estamos concentrándonos en como Podemos prevenir diabetes y de hecho muchas otras enfermedades y mejorar nuestra calidad de vida a través de el ejercicio y en este video estaremos demostrando algunos de los varios ejercicios de los que les hablamos en el video pasado.</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a:t>
            </a:fld>
            <a:endParaRPr lang="en-US" noProof="0" dirty="0"/>
          </a:p>
        </p:txBody>
      </p:sp>
    </p:spTree>
    <p:extLst>
      <p:ext uri="{BB962C8B-B14F-4D97-AF65-F5344CB8AC3E}">
        <p14:creationId xmlns:p14="http://schemas.microsoft.com/office/powerpoint/2010/main" val="172925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t>Felicidades – lograr estos pasos va a ser una decisión diaria.  Pero asegúrese de no premiarse con comida.  Recuerde que estamos tratando de mejorar la salud para prevenir la diabetes y otras enfermedades.</a:t>
            </a:r>
          </a:p>
          <a:p>
            <a:endParaRPr lang="es-MX" noProof="0" dirty="0"/>
          </a:p>
          <a:p>
            <a:r>
              <a:rPr lang="es-MX" noProof="0" dirty="0"/>
              <a:t>Hasta la próxima!</a:t>
            </a:r>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10</a:t>
            </a:fld>
            <a:endParaRPr lang="en-US" noProof="0" dirty="0"/>
          </a:p>
        </p:txBody>
      </p:sp>
    </p:spTree>
    <p:extLst>
      <p:ext uri="{BB962C8B-B14F-4D97-AF65-F5344CB8AC3E}">
        <p14:creationId xmlns:p14="http://schemas.microsoft.com/office/powerpoint/2010/main" val="319965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11</a:t>
            </a:fld>
            <a:endParaRPr lang="en-US"/>
          </a:p>
        </p:txBody>
      </p:sp>
    </p:spTree>
    <p:extLst>
      <p:ext uri="{BB962C8B-B14F-4D97-AF65-F5344CB8AC3E}">
        <p14:creationId xmlns:p14="http://schemas.microsoft.com/office/powerpoint/2010/main" val="426974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¿Recuerda que hablamos que el ejercicio es como las 4 ruedas de un carro?</a:t>
            </a:r>
          </a:p>
          <a:p>
            <a:endParaRPr lang="es-MX" noProof="0" dirty="0"/>
          </a:p>
          <a:p>
            <a:r>
              <a:rPr lang="es-MX" noProof="0" dirty="0"/>
              <a:t>Sin una de esas ruedas, el carro no funciona bien ¿correcto?</a:t>
            </a:r>
          </a:p>
          <a:p>
            <a:endParaRPr lang="es-MX" noProof="0" dirty="0"/>
          </a:p>
          <a:p>
            <a:r>
              <a:rPr lang="es-MX" noProof="0" dirty="0"/>
              <a:t>Pues en este video le esteremos dando ejemplos de cada uno de ellos para animarle a moverse mas y poder prevenir enfermedades</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2</a:t>
            </a:fld>
            <a:endParaRPr lang="es-MX"/>
          </a:p>
        </p:txBody>
      </p:sp>
    </p:spTree>
    <p:extLst>
      <p:ext uri="{BB962C8B-B14F-4D97-AF65-F5344CB8AC3E}">
        <p14:creationId xmlns:p14="http://schemas.microsoft.com/office/powerpoint/2010/main" val="64314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t>Lo mas importante del ejercicio es que usted aprenda a que el ejercicio puede ser divertido.  Encuentre algo que le guste hacer y así será más fácil hacerlo un hábito.</a:t>
            </a:r>
          </a:p>
          <a:p>
            <a:endParaRPr lang="es-MX" noProof="0" dirty="0"/>
          </a:p>
          <a:p>
            <a:r>
              <a:rPr lang="es-MX" noProof="0" dirty="0"/>
              <a:t>Puede ejercitar en casa, en un parque, en un gimnasio, acompañado, con familia o sólo.</a:t>
            </a:r>
          </a:p>
          <a:p>
            <a:endParaRPr lang="es-MX"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Empezar a hacer ejercicio es una decisión de hacerlo HOY….solo HOY…..y después mañana hacer la misma decisión, hasta que se convierta en un hábito.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Como no podemos poner todos los videos en esta presentación solo le diremos como encontrarlos.</a:t>
            </a:r>
          </a:p>
          <a:p>
            <a:endParaRPr lang="es-MX" noProof="0" dirty="0"/>
          </a:p>
          <a:p>
            <a:r>
              <a:rPr lang="es-MX" noProof="0" dirty="0"/>
              <a:t>¿Sabe que hay millones de videos sobre ejercicios que son gratis en el internet?</a:t>
            </a:r>
          </a:p>
          <a:p>
            <a:endParaRPr lang="es-MX" noProof="0" dirty="0"/>
          </a:p>
          <a:p>
            <a:r>
              <a:rPr lang="es-MX" noProof="0" dirty="0"/>
              <a:t>No hay que comprar equipo, no hay que comprar membresías, ni tener gran condición física para empezar.  Si quiere, puede empezar hoy!</a:t>
            </a:r>
          </a:p>
          <a:p>
            <a:endParaRPr lang="es-MX" noProof="0" dirty="0"/>
          </a:p>
          <a:p>
            <a:endParaRPr lang="es-MX" noProof="0" dirty="0"/>
          </a:p>
          <a:p>
            <a:endParaRPr lang="es-MX" noProof="0" dirty="0"/>
          </a:p>
          <a:p>
            <a:endParaRPr lang="es-MX" noProof="0" dirty="0"/>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3</a:t>
            </a:fld>
            <a:endParaRPr lang="en-US" noProof="0" dirty="0"/>
          </a:p>
        </p:txBody>
      </p:sp>
    </p:spTree>
    <p:extLst>
      <p:ext uri="{BB962C8B-B14F-4D97-AF65-F5344CB8AC3E}">
        <p14:creationId xmlns:p14="http://schemas.microsoft.com/office/powerpoint/2010/main" val="19527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Usted no maneja un carro sin calentarlo verdad!!  Usted sabe que si lo hace, eso daña el carro.</a:t>
            </a:r>
          </a:p>
          <a:p>
            <a:endParaRPr lang="es-MX" noProof="0" dirty="0"/>
          </a:p>
          <a:p>
            <a:r>
              <a:rPr lang="es-MX" noProof="0" dirty="0"/>
              <a:t>Igual con el cuerpo….hay que lentamente estirar esos músculos que estará usando en el ejercicio</a:t>
            </a:r>
          </a:p>
          <a:p>
            <a:endParaRPr lang="es-MX" noProof="0" dirty="0"/>
          </a:p>
          <a:p>
            <a:r>
              <a:rPr lang="es-MX" noProof="0" dirty="0"/>
              <a:t>La primera rueda de este carro es el Calentamiento y ESTIRAMIENTO</a:t>
            </a:r>
          </a:p>
          <a:p>
            <a:endParaRPr lang="es-MX" noProof="0" dirty="0"/>
          </a:p>
          <a:p>
            <a:r>
              <a:rPr lang="es-MX" noProof="0" dirty="0"/>
              <a:t>En Youtube.com o en cualquier búsqueda de internet en su teléfono, puede buscar EJERCICIO DE CALENTAMIENTO EN SILLA</a:t>
            </a:r>
          </a:p>
          <a:p>
            <a:endParaRPr lang="es-MX" noProof="0" dirty="0"/>
          </a:p>
          <a:p>
            <a:r>
              <a:rPr lang="es-MX" noProof="0" dirty="0"/>
              <a:t>Si nunca ha hecho ejercicio o si tiene problemas de balance o de movilidad, es mejor que empiece calentamientos en una silla.</a:t>
            </a:r>
          </a:p>
          <a:p>
            <a:endParaRPr lang="es-MX" noProof="0" dirty="0"/>
          </a:p>
          <a:p>
            <a:r>
              <a:rPr lang="es-MX" noProof="0" dirty="0"/>
              <a:t>Si tiene balance y movilidad, puede solo buscar EJERCICIO DE CALENTAMIENTO</a:t>
            </a:r>
          </a:p>
          <a:p>
            <a:endParaRPr lang="es-MX" noProof="0" dirty="0"/>
          </a:p>
          <a:p>
            <a:r>
              <a:rPr lang="es-MX" noProof="0" dirty="0"/>
              <a:t>Y ya que haya estirado esos músculos un poco puede pasar a aeróbicos.</a:t>
            </a:r>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4</a:t>
            </a:fld>
            <a:endParaRPr lang="es-MX"/>
          </a:p>
        </p:txBody>
      </p:sp>
    </p:spTree>
    <p:extLst>
      <p:ext uri="{BB962C8B-B14F-4D97-AF65-F5344CB8AC3E}">
        <p14:creationId xmlns:p14="http://schemas.microsoft.com/office/powerpoint/2010/main" val="347931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“Pero yo no puedo  hacer aeróbicos porque me duele la rodilla, la cadera, </a:t>
            </a:r>
            <a:r>
              <a:rPr lang="es-MX" noProof="0" dirty="0" err="1"/>
              <a:t>etc</a:t>
            </a:r>
            <a:r>
              <a:rPr lang="es-MX" noProof="0" dirty="0"/>
              <a:t>, </a:t>
            </a:r>
            <a:r>
              <a:rPr lang="es-MX" noProof="0" dirty="0" err="1"/>
              <a:t>etc</a:t>
            </a:r>
            <a:r>
              <a:rPr lang="es-MX" noProof="0" dirty="0"/>
              <a:t>…”</a:t>
            </a:r>
          </a:p>
          <a:p>
            <a:endParaRPr lang="es-MX" noProof="0" dirty="0"/>
          </a:p>
          <a:p>
            <a:r>
              <a:rPr lang="es-MX" noProof="0" dirty="0"/>
              <a:t>A veces usamos esto mas que como una razón, como un pretexto para no ejercitar!</a:t>
            </a:r>
          </a:p>
          <a:p>
            <a:endParaRPr lang="es-MX" noProof="0" dirty="0"/>
          </a:p>
          <a:p>
            <a:r>
              <a:rPr lang="es-MX" noProof="0" dirty="0"/>
              <a:t>Puede empezar con la segunda rueda del carro…. los Aeróbicos…..des de su silla!!  Puede bailar o moverse con la parte superior de su cuerpo y acelerar su corazón para ejercitarlo.</a:t>
            </a:r>
          </a:p>
          <a:p>
            <a:endParaRPr lang="es-MX" noProof="0" dirty="0"/>
          </a:p>
          <a:p>
            <a:r>
              <a:rPr lang="es-MX" noProof="0" dirty="0"/>
              <a:t>Si va a YouTube.com y busca “CARDIO EN SILLA” encontrará varios vides en español con instrucciones de videos desde 10 minutos hasta una hora con ejemplos de como ejercitar el corazón sin levantarse de una silla.</a:t>
            </a:r>
          </a:p>
          <a:p>
            <a:endParaRPr lang="es-MX" noProof="0" dirty="0"/>
          </a:p>
          <a:p>
            <a:r>
              <a:rPr lang="es-MX" noProof="0" dirty="0"/>
              <a:t>Pero la mayoría de nosotros podemos dar un paso avanzado y levantarnos de la silla ¿no?</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5</a:t>
            </a:fld>
            <a:endParaRPr lang="es-MX"/>
          </a:p>
        </p:txBody>
      </p:sp>
    </p:spTree>
    <p:extLst>
      <p:ext uri="{BB962C8B-B14F-4D97-AF65-F5344CB8AC3E}">
        <p14:creationId xmlns:p14="http://schemas.microsoft.com/office/powerpoint/2010/main" val="6648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Entonces….a levantarnos de la silla, a movernos!!</a:t>
            </a:r>
          </a:p>
          <a:p>
            <a:endParaRPr lang="es-MX" noProof="0" dirty="0"/>
          </a:p>
          <a:p>
            <a:r>
              <a:rPr lang="es-MX" noProof="0" dirty="0"/>
              <a:t>Cardio (o sea el ejercitar el corazón) de bajo impacto o sin impacto quiere decir que es menos intenso.  De este tipo de videos hay también muchísimos en el internet y los encuentra solo haciendo la búsqueda de “CARDIO DE BAJO IMPACTO”</a:t>
            </a:r>
          </a:p>
          <a:p>
            <a:endParaRPr lang="es-MX" noProof="0" dirty="0"/>
          </a:p>
          <a:p>
            <a:r>
              <a:rPr lang="es-MX" noProof="0" dirty="0"/>
              <a:t>Esto le dará videos de 10 a 30 minutos para que pueda hacer ejercicio donde no sea necesario brincar ni tener tanta experiencia.   Conforme vaya adquiriendo movilidad, puede progresar a ejercicios o “CARDIO DE ALTO IMPACTO”   pero consulte a su médico antes de progresar a este tipo de ejercicio.</a:t>
            </a:r>
          </a:p>
          <a:p>
            <a:endParaRPr lang="es-MX" noProof="0" dirty="0"/>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6</a:t>
            </a:fld>
            <a:endParaRPr lang="es-MX"/>
          </a:p>
        </p:txBody>
      </p:sp>
    </p:spTree>
    <p:extLst>
      <p:ext uri="{BB962C8B-B14F-4D97-AF65-F5344CB8AC3E}">
        <p14:creationId xmlns:p14="http://schemas.microsoft.com/office/powerpoint/2010/main" val="269338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La tercera rueda del carro…. Ejercicios de pesas o resistencia…..los ejercicios de resistencia son vitales para su cuerpo y le ayudan a fortalecer músculos.  Estos se pueden hacer en una silla también o inclusive en el piso!</a:t>
            </a:r>
          </a:p>
          <a:p>
            <a:endParaRPr lang="es-MX"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Si va a YouTube.com y busca “EJERCICIO DE RESISTENCIA” encontrará también MUCHOS ejemplos de videos en español con instrucciones de videos de 10 a 30 minutos…al ver estos videos, usted podrá ver que puede hacerlos con cosas que haya en la casa, como botes de agua, latas de verduras.  Algunos le mostrarán algunas pesas pequeñas, algunos le enseñarán a usar unas bandas elásticas de resistencia y otros serán sin equipo.  Y es que si no usamos los músculos, los iremos perdiendo poco a poco….así que a trabajarlos</a:t>
            </a:r>
          </a:p>
          <a:p>
            <a:endParaRPr lang="es-MX" noProof="0" dirty="0"/>
          </a:p>
          <a:p>
            <a:endParaRPr lang="es-MX" noProof="0" dirty="0"/>
          </a:p>
          <a:p>
            <a:r>
              <a:rPr lang="es-MX" noProof="0" dirty="0"/>
              <a:t>Algunos de los ejercicios AEROBICOS inclusive se pueden hacer de resistencia al añadir algo pesado al hacer el ejercicio….recuerde DIVIERTASE!!</a:t>
            </a:r>
          </a:p>
          <a:p>
            <a:endParaRPr lang="es-MX" noProof="0" dirty="0"/>
          </a:p>
          <a:p>
            <a:r>
              <a:rPr lang="es-MX" noProof="0" dirty="0"/>
              <a:t>PERO….se nos olvida la cuarta rueda no???</a:t>
            </a:r>
          </a:p>
          <a:p>
            <a:endParaRPr lang="es-MX" noProof="0" dirty="0"/>
          </a:p>
          <a:p>
            <a:r>
              <a:rPr lang="es-MX" noProof="0" dirty="0"/>
              <a:t>Claro!!! Falta la cuarta rueda del carro para que funcione bien!</a:t>
            </a:r>
          </a:p>
          <a:p>
            <a:endParaRPr lang="es-MX" noProof="0" dirty="0"/>
          </a:p>
          <a:p>
            <a:endParaRPr lang="es-MX" noProof="0" dirty="0"/>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7</a:t>
            </a:fld>
            <a:endParaRPr lang="es-MX"/>
          </a:p>
        </p:txBody>
      </p:sp>
    </p:spTree>
    <p:extLst>
      <p:ext uri="{BB962C8B-B14F-4D97-AF65-F5344CB8AC3E}">
        <p14:creationId xmlns:p14="http://schemas.microsoft.com/office/powerpoint/2010/main" val="178168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s-MX" noProof="0" dirty="0"/>
              <a:t>Esta cuarta rueda es la MENTE</a:t>
            </a:r>
          </a:p>
          <a:p>
            <a:endParaRPr lang="es-MX" noProof="0" dirty="0"/>
          </a:p>
          <a:p>
            <a:r>
              <a:rPr lang="es-MX" noProof="0" dirty="0"/>
              <a:t>Recuerda lo que hablamos el mes pasado??</a:t>
            </a:r>
          </a:p>
          <a:p>
            <a:endParaRPr lang="es-MX" noProof="0" dirty="0"/>
          </a:p>
          <a:p>
            <a:r>
              <a:rPr lang="es-MX" noProof="0" dirty="0">
                <a:ea typeface="ＭＳ Ｐゴシック" pitchFamily="-89" charset="-128"/>
              </a:rPr>
              <a:t>La mente también necesita ejercitarse.  Es importantísimo que al ir aumentando de edad, sigamos haciendo cosas que ejerciten la mente como leer libros, seguir aprendiendo y tener conversaciones que nos hagan pensar.  </a:t>
            </a:r>
          </a:p>
          <a:p>
            <a:endParaRPr lang="es-MX" noProof="0" dirty="0">
              <a:ea typeface="ＭＳ Ｐゴシック" pitchFamily="-89" charset="-128"/>
            </a:endParaRPr>
          </a:p>
          <a:p>
            <a:r>
              <a:rPr lang="es-MX" noProof="0" dirty="0">
                <a:ea typeface="ＭＳ Ｐゴシック" pitchFamily="-89" charset="-128"/>
              </a:rPr>
              <a:t>Estos hábitos de tomar el control de sus pensamientos es muy importante para nuestra salud mental.  Hay veces que dejamos que nuestros pensamientos nos gobiernen y eso termina en un ciclo de malos hábitos: como por ejemplo, estoy en sobre preso así que para que agobiarme con estar sano?? O también pensar: si ya estoy enfermo pues para que me tomo los medicamentos?? O también hemos escuchado: pues de algo nos tendremos que morir no??.  Pero sus pensamientos son muy importantes.  Es un hábito tan importante y vital que se nos exhorta a controlar nuestros pensamientos en la biblia!!  Recuerda que la biblia dice en 2nda de Corintios…..derribando argumentos </a:t>
            </a:r>
            <a:r>
              <a:rPr lang="es-MX" noProof="0" dirty="0"/>
              <a:t>y llevando cautivo todo pensamiento a la obediencia a Cristo?</a:t>
            </a:r>
          </a:p>
          <a:p>
            <a:endParaRPr lang="es-MX" noProof="0" dirty="0"/>
          </a:p>
          <a:p>
            <a:r>
              <a:rPr lang="es-MX" noProof="0" dirty="0"/>
              <a:t>El mes pasado les dimos un ejemplo de como hacer esto.  Puede ver ese video o puede hablar con su promotor de salud…queremos ayudarle a poder tener esta disciplina.</a:t>
            </a: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8</a:t>
            </a:fld>
            <a:endParaRPr lang="en-US" noProof="0" dirty="0"/>
          </a:p>
        </p:txBody>
      </p:sp>
    </p:spTree>
    <p:extLst>
      <p:ext uri="{BB962C8B-B14F-4D97-AF65-F5344CB8AC3E}">
        <p14:creationId xmlns:p14="http://schemas.microsoft.com/office/powerpoint/2010/main" val="127203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t>No olvide estos consejos de mantener su mente activa….con juegos de destreza mental, aprendiendo algo nuevo siempre y leyendo.</a:t>
            </a:r>
          </a:p>
          <a:p>
            <a:endParaRPr lang="es-MX" noProof="0" dirty="0"/>
          </a:p>
          <a:p>
            <a:r>
              <a:rPr lang="es-MX" noProof="0" dirty="0"/>
              <a:t>Nuestro cerebro necesita de ejercicio para no deteriorarse…</a:t>
            </a:r>
          </a:p>
          <a:p>
            <a:endParaRPr lang="es-MX" noProof="0" dirty="0"/>
          </a:p>
          <a:p>
            <a:r>
              <a:rPr lang="es-MX" noProof="0" dirty="0"/>
              <a:t>Mantengamos una buena calidad de vida desarrollando nuestra mente diariamente.</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9</a:t>
            </a:fld>
            <a:endParaRPr lang="en-US" noProof="0" dirty="0"/>
          </a:p>
        </p:txBody>
      </p:sp>
    </p:spTree>
    <p:extLst>
      <p:ext uri="{BB962C8B-B14F-4D97-AF65-F5344CB8AC3E}">
        <p14:creationId xmlns:p14="http://schemas.microsoft.com/office/powerpoint/2010/main" val="140921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19660364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fld id="{09DA4596-3085-4BB2-8F53-0564AA69708A}"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1" name="Oval 20">
            <a:extLst>
              <a:ext uri="{FF2B5EF4-FFF2-40B4-BE49-F238E27FC236}">
                <a16:creationId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30910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2618333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2</a:t>
            </a:r>
          </a:p>
          <a:p>
            <a:r>
              <a:rPr lang="en-US" noProof="0" dirty="0"/>
              <a:t>Logo</a:t>
            </a:r>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1</a:t>
            </a:r>
          </a:p>
          <a:p>
            <a:r>
              <a:rPr lang="en-US" noProof="0" dirty="0"/>
              <a:t>Logo</a:t>
            </a:r>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3</a:t>
            </a:r>
          </a:p>
          <a:p>
            <a:r>
              <a:rPr lang="en-US" noProof="0" dirty="0"/>
              <a:t>Logo</a:t>
            </a:r>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4</a:t>
            </a:r>
          </a:p>
          <a:p>
            <a:r>
              <a:rPr lang="en-US" noProof="0" dirty="0"/>
              <a:t>Logo</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5</a:t>
            </a:r>
          </a:p>
          <a:p>
            <a:r>
              <a:rPr lang="en-US" noProof="0" dirty="0"/>
              <a:t>Logo</a:t>
            </a:r>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6</a:t>
            </a:r>
          </a:p>
          <a:p>
            <a:r>
              <a:rPr lang="en-US" noProof="0" dirty="0"/>
              <a:t>Logo</a:t>
            </a:r>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noProof="0"/>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Tree>
    <p:extLst>
      <p:ext uri="{BB962C8B-B14F-4D97-AF65-F5344CB8AC3E}">
        <p14:creationId xmlns:p14="http://schemas.microsoft.com/office/powerpoint/2010/main" val="3559123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hasCustomPrompt="1"/>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hasCustomPrompt="1"/>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hasCustomPrompt="1"/>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noProof="0"/>
              <a:t>Edit Master text styles</a:t>
            </a:r>
          </a:p>
          <a:p>
            <a:pPr lvl="1"/>
            <a:r>
              <a:rPr lang="en-US" noProof="0"/>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hasCustomPrompt="1"/>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hasCustomPrompt="1"/>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noProof="0"/>
              <a:t>Edit Master text styles</a:t>
            </a:r>
          </a:p>
          <a:p>
            <a:pPr lvl="1"/>
            <a:r>
              <a:rPr lang="en-US" noProof="0"/>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hasCustomPrompt="1"/>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7680215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hasCustomPrompt="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hasCustomPrompt="1"/>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2604770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Oval 10">
            <a:extLst>
              <a:ext uri="{FF2B5EF4-FFF2-40B4-BE49-F238E27FC236}">
                <a16:creationId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hasCustomPrompt="1"/>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hasCustomPrompt="1"/>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hasCustomPrompt="1"/>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Oval 41">
            <a:extLst>
              <a:ext uri="{FF2B5EF4-FFF2-40B4-BE49-F238E27FC236}">
                <a16:creationId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3" name="Oval 42">
            <a:extLst>
              <a:ext uri="{FF2B5EF4-FFF2-40B4-BE49-F238E27FC236}">
                <a16:creationId xmlns:a16="http://schemas.microsoft.com/office/drawing/2014/main"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4" name="Oval 43">
            <a:extLst>
              <a:ext uri="{FF2B5EF4-FFF2-40B4-BE49-F238E27FC236}">
                <a16:creationId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6532076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noProof="0"/>
              <a:t>Title Here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noProof="0"/>
              <a:t>Click icon to add table</a:t>
            </a:r>
            <a:endParaRPr lang="en-US" noProof="0" dirty="0"/>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2291574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hasCustomPrompt="1"/>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6695936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hasCustomPrompt="1"/>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hasCustomPrompt="1"/>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hasCustomPrompt="1"/>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hasCustomPrompt="1"/>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hasCustomPrompt="1"/>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hasCustomPrompt="1"/>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4798718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noProof="0"/>
              <a:t>Click icon to add chart</a:t>
            </a:r>
            <a:endParaRPr lang="en-US" noProof="0" dirty="0"/>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97054596"/>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dirty="0"/>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Click to 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935530853"/>
      </p:ext>
    </p:extLst>
  </p:cSld>
  <p:clrMapOvr>
    <a:masterClrMapping/>
  </p:clrMapOvr>
  <p:extLst>
    <p:ext uri="{DCECCB84-F9BA-43D5-87BE-67443E8EF086}">
      <p15:sldGuideLst xmlns:p15="http://schemas.microsoft.com/office/powerpoint/2012/main">
        <p15:guide id="4" orient="horz" pos="5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63980351"/>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noProof="0"/>
              <a:t>Click icon to add picture</a:t>
            </a:r>
            <a:endParaRPr lang="en-US" noProof="0"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noProof="0"/>
              <a:t>Click to edit Master title style</a:t>
            </a:r>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victoria@fabrikam.com</a:t>
            </a:r>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404-555-0115</a:t>
            </a:r>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www.fabrikam.com</a:t>
            </a:r>
          </a:p>
        </p:txBody>
      </p:sp>
    </p:spTree>
    <p:extLst>
      <p:ext uri="{BB962C8B-B14F-4D97-AF65-F5344CB8AC3E}">
        <p14:creationId xmlns:p14="http://schemas.microsoft.com/office/powerpoint/2010/main" val="164116236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hasCustomPrompt="1"/>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hasCustomPrompt="1"/>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hasCustomPrompt="1"/>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hasCustomPrompt="1"/>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046297304"/>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hasCustomPrompt="1"/>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013157679"/>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userDrawn="1">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noProof="0"/>
              <a:t>Title Here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noProof="0" smtClean="0"/>
              <a:pPr/>
              <a:t>4/20/2023</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hasCustomPrompt="1"/>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7276575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34179879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Click to 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423168019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61479DD-CE43-4425-B485-C8F1C75475A8}"/>
              </a:ext>
            </a:extLst>
          </p:cNvPr>
          <p:cNvSpPr>
            <a:spLocks noGrp="1"/>
          </p:cNvSpPr>
          <p:nvPr>
            <p:ph idx="1" hasCustomPrompt="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386601203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hasCustomPrompt="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hasCustomPrompt="1"/>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1159889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p>
        </p:txBody>
      </p:sp>
      <p:sp>
        <p:nvSpPr>
          <p:cNvPr id="12" name="Text Placeholder 2">
            <a:extLst>
              <a:ext uri="{FF2B5EF4-FFF2-40B4-BE49-F238E27FC236}">
                <a16:creationId xmlns:a16="http://schemas.microsoft.com/office/drawing/2014/main" id="{85E84782-CEED-4A74-8650-9CC907EA7201}"/>
              </a:ext>
            </a:extLst>
          </p:cNvPr>
          <p:cNvSpPr>
            <a:spLocks noGrp="1"/>
          </p:cNvSpPr>
          <p:nvPr>
            <p:ph type="body" idx="1" hasCustomPrompt="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noProof="0"/>
              <a:t>Edit Master text styles</a:t>
            </a:r>
          </a:p>
        </p:txBody>
      </p:sp>
      <p:sp>
        <p:nvSpPr>
          <p:cNvPr id="13" name="Content Placeholder 3">
            <a:extLst>
              <a:ext uri="{FF2B5EF4-FFF2-40B4-BE49-F238E27FC236}">
                <a16:creationId xmlns:a16="http://schemas.microsoft.com/office/drawing/2014/main" id="{A4442761-B05F-4E61-83C8-DA8019B09325}"/>
              </a:ext>
            </a:extLst>
          </p:cNvPr>
          <p:cNvSpPr>
            <a:spLocks noGrp="1"/>
          </p:cNvSpPr>
          <p:nvPr>
            <p:ph sz="half" idx="2" hasCustomPrompt="1"/>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noProof="0"/>
              <a:t>Edit Master text styles</a:t>
            </a:r>
          </a:p>
          <a:p>
            <a:pPr lvl="1"/>
            <a:r>
              <a:rPr lang="en-US" noProof="0"/>
              <a:t>Second level</a:t>
            </a:r>
          </a:p>
        </p:txBody>
      </p:sp>
      <p:sp>
        <p:nvSpPr>
          <p:cNvPr id="14" name="Text Placeholder 4">
            <a:extLst>
              <a:ext uri="{FF2B5EF4-FFF2-40B4-BE49-F238E27FC236}">
                <a16:creationId xmlns:a16="http://schemas.microsoft.com/office/drawing/2014/main" id="{675CE59E-BBF8-4A23-A2D4-859D2A375B8A}"/>
              </a:ext>
            </a:extLst>
          </p:cNvPr>
          <p:cNvSpPr>
            <a:spLocks noGrp="1"/>
          </p:cNvSpPr>
          <p:nvPr>
            <p:ph type="body" sz="quarter" idx="3" hasCustomPrompt="1"/>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noProof="0"/>
              <a:t>Edit Master text styles</a:t>
            </a:r>
          </a:p>
        </p:txBody>
      </p:sp>
      <p:sp>
        <p:nvSpPr>
          <p:cNvPr id="15" name="Content Placeholder 5">
            <a:extLst>
              <a:ext uri="{FF2B5EF4-FFF2-40B4-BE49-F238E27FC236}">
                <a16:creationId xmlns:a16="http://schemas.microsoft.com/office/drawing/2014/main" id="{E8F94DDD-6A48-4E09-A419-FAF3E395AB55}"/>
              </a:ext>
            </a:extLst>
          </p:cNvPr>
          <p:cNvSpPr>
            <a:spLocks noGrp="1"/>
          </p:cNvSpPr>
          <p:nvPr>
            <p:ph sz="quarter" idx="4" hasCustomPrompt="1"/>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34320815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noProof="0"/>
              <a:t>Click to Edit Title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82836445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4200028303"/>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611811041"/>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95AFC1-BF2C-4C83-B474-7121F9C0BC8C}"/>
              </a:ext>
            </a:extLst>
          </p:cNvPr>
          <p:cNvSpPr>
            <a:spLocks noGrp="1"/>
          </p:cNvSpPr>
          <p:nvPr>
            <p:ph idx="1" hasCustomPrompt="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3">
            <a:extLst>
              <a:ext uri="{FF2B5EF4-FFF2-40B4-BE49-F238E27FC236}">
                <a16:creationId xmlns:a16="http://schemas.microsoft.com/office/drawing/2014/main" id="{8ECAA0F2-C20F-4289-BFB8-9BC2C65A8B9F}"/>
              </a:ext>
            </a:extLst>
          </p:cNvPr>
          <p:cNvSpPr>
            <a:spLocks noGrp="1"/>
          </p:cNvSpPr>
          <p:nvPr>
            <p:ph type="body" sz="half" idx="2" hasCustomPrompt="1"/>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noProof="0"/>
              <a:t>Edit Master text styles</a:t>
            </a:r>
          </a:p>
        </p:txBody>
      </p:sp>
    </p:spTree>
    <p:extLst>
      <p:ext uri="{BB962C8B-B14F-4D97-AF65-F5344CB8AC3E}">
        <p14:creationId xmlns:p14="http://schemas.microsoft.com/office/powerpoint/2010/main" val="1985006598"/>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BDA9C29-DD8E-4518-B4D3-44806885A5F9}"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r>
              <a:rPr lang="en-US" noProof="0" dirty="0"/>
              <a:t>ADD A FOOADDTER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en-US" noProof="0" smtClean="0"/>
              <a:pPr/>
              <a:t>‹#›</a:t>
            </a:fld>
            <a:endParaRPr lang="en-US" noProof="0" dirty="0"/>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noProof="0"/>
              <a:t>Click to edit Master title style</a:t>
            </a:r>
          </a:p>
        </p:txBody>
      </p:sp>
      <p:sp>
        <p:nvSpPr>
          <p:cNvPr id="8" name="Picture Placeholder 2">
            <a:extLst>
              <a:ext uri="{FF2B5EF4-FFF2-40B4-BE49-F238E27FC236}">
                <a16:creationId xmlns:a16="http://schemas.microsoft.com/office/drawing/2014/main"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Text Placeholder 3">
            <a:extLst>
              <a:ext uri="{FF2B5EF4-FFF2-40B4-BE49-F238E27FC236}">
                <a16:creationId xmlns:a16="http://schemas.microsoft.com/office/drawing/2014/main" id="{68404903-B722-4F8B-94E9-F478DB3A75E2}"/>
              </a:ext>
            </a:extLst>
          </p:cNvPr>
          <p:cNvSpPr>
            <a:spLocks noGrp="1"/>
          </p:cNvSpPr>
          <p:nvPr>
            <p:ph type="body" sz="half" idx="2" hasCustomPrompt="1"/>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1867728691"/>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dirty="0"/>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dirty="0"/>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dirty="0"/>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706827135"/>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096113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noProof="0"/>
              <a:t>Click to edit title style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fld id="{23D0A551-48C9-48F6-BF4E-DE641842128B}" type="datetime1">
              <a:rPr lang="en-US" noProof="0" smtClean="0"/>
              <a:pPr/>
              <a:t>4/20/2023</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hasCustomPrompt="1"/>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509928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hasCustomPrompt="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23D0A551-48C9-48F6-BF4E-DE641842128B}" type="datetime1">
              <a:rPr lang="en-US" noProof="0" smtClean="0"/>
              <a:pPr/>
              <a:t>4/20/2023</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hasCustomPrompt="1"/>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hasCustomPrompt="1"/>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hasCustomPrompt="1"/>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hasCustomPrompt="1"/>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hasCustomPrompt="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40834853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noProof="0" smtClean="0"/>
              <a:pPr/>
              <a:t>4/20/2023</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hasCustomPrompt="1"/>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526567414"/>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hasCustomPrompt="1"/>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hasCustomPrompt="1"/>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44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7B50B3BF-9C89-4723-AE4C-8AC5E6572CE2}" type="datetime1">
              <a:rPr lang="en-US" noProof="0" smtClean="0"/>
              <a:pPr/>
              <a:t>4/20/2023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6" name="Rectangle 5">
            <a:extLst>
              <a:ext uri="{FF2B5EF4-FFF2-40B4-BE49-F238E27FC236}">
                <a16:creationId xmlns:a16="http://schemas.microsoft.com/office/drawing/2014/main"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hasCustomPrompt="1"/>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hasCustomPrompt="1"/>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hasCustomPrompt="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1025325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C2C08778-B918-4CC2-ACB0-052809B793CD}"/>
              </a:ext>
            </a:extLst>
          </p:cNvPr>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3435D83B-8639-4535-9E2A-6F2776DA544B}" type="datetime1">
              <a:rPr lang="en-US" noProof="0" smtClean="0"/>
              <a:pPr/>
              <a:t>4/20/2023</a:t>
            </a:fld>
            <a:endParaRPr lang="en-US" noProof="0" dirty="0"/>
          </a:p>
        </p:txBody>
      </p:sp>
      <p:sp>
        <p:nvSpPr>
          <p:cNvPr id="5" name="Footer Placeholder 4">
            <a:extLst>
              <a:ext uri="{FF2B5EF4-FFF2-40B4-BE49-F238E27FC236}">
                <a16:creationId xmlns:a16="http://schemas.microsoft.com/office/drawing/2014/main" id="{21498005-9236-461C-A055-9B9AB0DDFC31}"/>
              </a:ext>
            </a:extLst>
          </p:cNvPr>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7320050C-14A2-4A8D-A783-08B8265C7B57}"/>
              </a:ext>
            </a:extLst>
          </p:cNvPr>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56533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69" r:id="rId6"/>
    <p:sldLayoutId id="2147483662" r:id="rId7"/>
    <p:sldLayoutId id="2147483667" r:id="rId8"/>
    <p:sldLayoutId id="2147483668" r:id="rId9"/>
    <p:sldLayoutId id="2147483654"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3" r:id="rId23"/>
    <p:sldLayoutId id="2147483684" r:id="rId24"/>
    <p:sldLayoutId id="2147483687" r:id="rId25"/>
    <p:sldLayoutId id="2147483688" r:id="rId26"/>
    <p:sldLayoutId id="2147483696" r:id="rId27"/>
    <p:sldLayoutId id="2147483693" r:id="rId28"/>
    <p:sldLayoutId id="2147483692" r:id="rId29"/>
    <p:sldLayoutId id="2147483694" r:id="rId30"/>
    <p:sldLayoutId id="2147483686" r:id="rId31"/>
    <p:sldLayoutId id="2147483695" r:id="rId32"/>
    <p:sldLayoutId id="2147483690" r:id="rId33"/>
    <p:sldLayoutId id="2147483685" r:id="rId34"/>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F26B43"/>
          </p15:clr>
        </p15:guide>
        <p15:guide id="2" pos="7401" userDrawn="1">
          <p15:clr>
            <a:srgbClr val="F26B43"/>
          </p15:clr>
        </p15:guide>
        <p15:guide id="3" pos="279" userDrawn="1">
          <p15:clr>
            <a:srgbClr val="F26B43"/>
          </p15:clr>
        </p15:guide>
        <p15:guide id="4" pos="551" userDrawn="1">
          <p15:clr>
            <a:srgbClr val="F26B43"/>
          </p15:clr>
        </p15:guide>
        <p15:guide id="5" pos="7129" userDrawn="1">
          <p15:clr>
            <a:srgbClr val="F26B43"/>
          </p15:clr>
        </p15:guide>
        <p15:guide id="6" orient="horz" pos="4042" userDrawn="1">
          <p15:clr>
            <a:srgbClr val="F26B43"/>
          </p15:clr>
        </p15:guide>
        <p15:guide id="7"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oung man in the gym">
            <a:extLst>
              <a:ext uri="{FF2B5EF4-FFF2-40B4-BE49-F238E27FC236}">
                <a16:creationId xmlns:a16="http://schemas.microsoft.com/office/drawing/2014/main" id="{FC9A67A0-9351-8739-F6AF-C5690E99E4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
            <a:ext cx="12223133" cy="6858001"/>
          </a:xfrm>
          <a:prstGeom prst="rect">
            <a:avLst/>
          </a:prstGeom>
          <a:noFill/>
        </p:spPr>
      </p:pic>
      <p:sp>
        <p:nvSpPr>
          <p:cNvPr id="10" name="Title 3">
            <a:extLst>
              <a:ext uri="{FF2B5EF4-FFF2-40B4-BE49-F238E27FC236}">
                <a16:creationId xmlns:a16="http://schemas.microsoft.com/office/drawing/2014/main" id="{5197C81F-4396-F331-6666-148DD097B28F}"/>
              </a:ext>
            </a:extLst>
          </p:cNvPr>
          <p:cNvSpPr txBox="1">
            <a:spLocks/>
          </p:cNvSpPr>
          <p:nvPr/>
        </p:nvSpPr>
        <p:spPr>
          <a:xfrm>
            <a:off x="-2" y="4157663"/>
            <a:ext cx="4726800" cy="1861200"/>
          </a:xfrm>
          <a:prstGeom prst="rect">
            <a:avLst/>
          </a:prstGeom>
          <a:solidFill>
            <a:schemeClr val="bg1">
              <a:alpha val="6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5500" b="1" kern="1200">
                <a:solidFill>
                  <a:schemeClr val="tx1"/>
                </a:solidFill>
                <a:latin typeface="+mj-lt"/>
                <a:ea typeface="+mj-ea"/>
                <a:cs typeface="+mj-cs"/>
              </a:defRPr>
            </a:lvl1pPr>
          </a:lstStyle>
          <a:p>
            <a:r>
              <a:rPr lang="es-MX" dirty="0"/>
              <a:t>Ejercicio</a:t>
            </a:r>
            <a:br>
              <a:rPr lang="es-MX" dirty="0"/>
            </a:br>
            <a:r>
              <a:rPr lang="es-MX" sz="2100" dirty="0"/>
              <a:t>(parte 2)</a:t>
            </a:r>
          </a:p>
          <a:p>
            <a:r>
              <a:rPr lang="es-MX" sz="3000" dirty="0"/>
              <a:t>Mes 8</a:t>
            </a:r>
          </a:p>
        </p:txBody>
      </p:sp>
      <p:sp>
        <p:nvSpPr>
          <p:cNvPr id="12" name="Subtitle 4">
            <a:extLst>
              <a:ext uri="{FF2B5EF4-FFF2-40B4-BE49-F238E27FC236}">
                <a16:creationId xmlns:a16="http://schemas.microsoft.com/office/drawing/2014/main" id="{A80B4F32-00D5-0F09-0DC7-7C64F33ED25F}"/>
              </a:ext>
            </a:extLst>
          </p:cNvPr>
          <p:cNvSpPr txBox="1">
            <a:spLocks/>
          </p:cNvSpPr>
          <p:nvPr/>
        </p:nvSpPr>
        <p:spPr>
          <a:xfrm>
            <a:off x="-14284" y="3429000"/>
            <a:ext cx="4727575" cy="72866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p:txBody>
      </p:sp>
    </p:spTree>
    <p:extLst>
      <p:ext uri="{BB962C8B-B14F-4D97-AF65-F5344CB8AC3E}">
        <p14:creationId xmlns:p14="http://schemas.microsoft.com/office/powerpoint/2010/main" val="167025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wimming, Swimmer, Pool, Race">
            <a:extLst>
              <a:ext uri="{FF2B5EF4-FFF2-40B4-BE49-F238E27FC236}">
                <a16:creationId xmlns:a16="http://schemas.microsoft.com/office/drawing/2014/main" id="{8A5F1637-5B63-2F7B-AF80-A7C50ED0E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36" b="8136"/>
          <a:stretch>
            <a:fillRect/>
          </a:stretch>
        </p:blipFill>
        <p:spPr bwMode="auto">
          <a:xfrm>
            <a:off x="0" y="-1"/>
            <a:ext cx="1219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A1A0A4F-F62B-4411-8D3E-82A00A1F480D}"/>
              </a:ext>
            </a:extLst>
          </p:cNvPr>
          <p:cNvSpPr>
            <a:spLocks noGrp="1"/>
          </p:cNvSpPr>
          <p:nvPr>
            <p:ph type="ctrTitle"/>
          </p:nvPr>
        </p:nvSpPr>
        <p:spPr>
          <a:xfrm>
            <a:off x="581387" y="271909"/>
            <a:ext cx="11274552" cy="1348720"/>
          </a:xfrm>
        </p:spPr>
        <p:txBody>
          <a:bodyPr/>
          <a:lstStyle/>
          <a:p>
            <a:r>
              <a:rPr lang="es-MX" dirty="0"/>
              <a:t>¡Felicidades!</a:t>
            </a:r>
          </a:p>
        </p:txBody>
      </p:sp>
    </p:spTree>
    <p:extLst>
      <p:ext uri="{BB962C8B-B14F-4D97-AF65-F5344CB8AC3E}">
        <p14:creationId xmlns:p14="http://schemas.microsoft.com/office/powerpoint/2010/main" val="202694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a:latin typeface="Tahoma" panose="020B0604030504040204" pitchFamily="34" charset="0"/>
                <a:ea typeface="Tahoma" panose="020B0604030504040204" pitchFamily="34" charset="0"/>
                <a:cs typeface="Tahoma" panose="020B0604030504040204" pitchFamily="34" charset="0"/>
              </a:rPr>
              <a:t>Referencias</a:t>
            </a: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11</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785652"/>
          </a:xfrm>
          <a:prstGeom prst="rect">
            <a:avLst/>
          </a:prstGeom>
          <a:noFill/>
        </p:spPr>
        <p:txBody>
          <a:bodyPr wrap="square" rtlCol="0">
            <a:spAutoFit/>
          </a:bodyPr>
          <a:lstStyle/>
          <a:p>
            <a:endParaRPr lang="en-US" sz="1600" dirty="0"/>
          </a:p>
          <a:p>
            <a:r>
              <a:rPr lang="en-US" sz="1600" dirty="0"/>
              <a:t>- Amanat, S., Ghahri, S., Dianatinasab, A., Fararouei, M., &amp; Dianatinasab, M. (2020). Exercise and Type 2 Diabetes. Advances in experimental medicine and biology, 1228, 91–105. </a:t>
            </a:r>
          </a:p>
          <a:p>
            <a:endParaRPr lang="en-US" sz="1600" dirty="0"/>
          </a:p>
          <a:p>
            <a:r>
              <a:rPr lang="en-US" sz="1600" dirty="0"/>
              <a:t>- American Diabetes Association (2010). Diagnosis and classification of diabetes mellitus. Diabetes care, 33 Suppl 1(Suppl 1), S62–S69. </a:t>
            </a:r>
          </a:p>
          <a:p>
            <a:endParaRPr lang="en-US" sz="1600" dirty="0"/>
          </a:p>
          <a:p>
            <a:r>
              <a:rPr lang="en-US" sz="1600" dirty="0"/>
              <a:t>- Colberg, S. R., Sigal, R. J., Fernhall, B., Regensteiner, J. G., Blissmer, B. J., Rubin, R. R., Chasan-Taber, L., Albright, A. L., Braun, B., American College of Sports Medicine, &amp; American Diabetes Association (2010). Exercise and type 2 diabetes: the American College of Sports Medicine and the American Diabetes Association: joint position statement. Diabetes care, 33(12), e147–e167. </a:t>
            </a:r>
          </a:p>
          <a:p>
            <a:endParaRPr lang="en-US" sz="1600" dirty="0"/>
          </a:p>
          <a:p>
            <a:r>
              <a:rPr lang="en-US" sz="1600" dirty="0"/>
              <a:t>- Get active! (2022, January 28). Centers for Disease Control and Prevention. https://www.cdc.gov/diabetes/managing/active.html </a:t>
            </a:r>
          </a:p>
          <a:p>
            <a:endParaRPr lang="en-US" sz="1600" dirty="0"/>
          </a:p>
          <a:p>
            <a:r>
              <a:rPr lang="en-US" sz="1600" dirty="0"/>
              <a:t>- Kirwan, J. P., Sacks, J., &amp; Nieuwoudt, S. (2017). The essential role of exercise in the management of type 2 diabetes. Cleveland Clinic journal of medicine, 84(7 Suppl 1), S15–S21. </a:t>
            </a: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4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615C-36D8-4BB6-AEC1-A00FDBBA6F31}"/>
              </a:ext>
            </a:extLst>
          </p:cNvPr>
          <p:cNvSpPr>
            <a:spLocks noGrp="1"/>
          </p:cNvSpPr>
          <p:nvPr>
            <p:ph type="title"/>
          </p:nvPr>
        </p:nvSpPr>
        <p:spPr>
          <a:xfrm>
            <a:off x="273935" y="145079"/>
            <a:ext cx="8596668" cy="627994"/>
          </a:xfrm>
        </p:spPr>
        <p:txBody>
          <a:bodyPr/>
          <a:lstStyle/>
          <a:p>
            <a:r>
              <a:rPr lang="es-MX" dirty="0"/>
              <a:t>Ejercicio completo</a:t>
            </a:r>
          </a:p>
        </p:txBody>
      </p:sp>
      <p:sp>
        <p:nvSpPr>
          <p:cNvPr id="4" name="Text Placeholder 7">
            <a:extLst>
              <a:ext uri="{FF2B5EF4-FFF2-40B4-BE49-F238E27FC236}">
                <a16:creationId xmlns:a16="http://schemas.microsoft.com/office/drawing/2014/main" id="{659C3455-F490-4129-B35E-EEC88385436B}"/>
              </a:ext>
            </a:extLst>
          </p:cNvPr>
          <p:cNvSpPr txBox="1">
            <a:spLocks/>
          </p:cNvSpPr>
          <p:nvPr/>
        </p:nvSpPr>
        <p:spPr>
          <a:xfrm>
            <a:off x="1860455" y="1091781"/>
            <a:ext cx="2992278" cy="33491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dirty="0"/>
              <a:t>Aeróbico</a:t>
            </a:r>
          </a:p>
        </p:txBody>
      </p:sp>
      <p:sp>
        <p:nvSpPr>
          <p:cNvPr id="5" name="Text Placeholder 11">
            <a:extLst>
              <a:ext uri="{FF2B5EF4-FFF2-40B4-BE49-F238E27FC236}">
                <a16:creationId xmlns:a16="http://schemas.microsoft.com/office/drawing/2014/main" id="{72A22E70-20FC-45EF-8F97-8EDD4ED66480}"/>
              </a:ext>
            </a:extLst>
          </p:cNvPr>
          <p:cNvSpPr txBox="1">
            <a:spLocks/>
          </p:cNvSpPr>
          <p:nvPr/>
        </p:nvSpPr>
        <p:spPr>
          <a:xfrm>
            <a:off x="7088142" y="969908"/>
            <a:ext cx="2992278" cy="33491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dirty="0"/>
              <a:t>Pesas/Resistencia</a:t>
            </a:r>
          </a:p>
        </p:txBody>
      </p:sp>
      <p:sp>
        <p:nvSpPr>
          <p:cNvPr id="6" name="Text Placeholder 9">
            <a:extLst>
              <a:ext uri="{FF2B5EF4-FFF2-40B4-BE49-F238E27FC236}">
                <a16:creationId xmlns:a16="http://schemas.microsoft.com/office/drawing/2014/main" id="{D279E736-5B05-4244-8F31-D7AC1F316489}"/>
              </a:ext>
            </a:extLst>
          </p:cNvPr>
          <p:cNvSpPr txBox="1">
            <a:spLocks/>
          </p:cNvSpPr>
          <p:nvPr/>
        </p:nvSpPr>
        <p:spPr>
          <a:xfrm>
            <a:off x="7088143" y="3775292"/>
            <a:ext cx="2992278" cy="33491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a:t>Estiramiento</a:t>
            </a:r>
            <a:endParaRPr lang="es-MX" dirty="0"/>
          </a:p>
        </p:txBody>
      </p:sp>
      <p:pic>
        <p:nvPicPr>
          <p:cNvPr id="7" name="Picture 6" descr="exercise 5.jpg">
            <a:extLst>
              <a:ext uri="{FF2B5EF4-FFF2-40B4-BE49-F238E27FC236}">
                <a16:creationId xmlns:a16="http://schemas.microsoft.com/office/drawing/2014/main" id="{F122DEF0-4009-4757-8AFC-72AE9FF11B0D}"/>
              </a:ext>
            </a:extLst>
          </p:cNvPr>
          <p:cNvPicPr>
            <a:picLocks noChangeAspect="1"/>
          </p:cNvPicPr>
          <p:nvPr/>
        </p:nvPicPr>
        <p:blipFill>
          <a:blip r:embed="rId3"/>
          <a:stretch>
            <a:fillRect/>
          </a:stretch>
        </p:blipFill>
        <p:spPr>
          <a:xfrm>
            <a:off x="6912070" y="1304826"/>
            <a:ext cx="3419475" cy="2495551"/>
          </a:xfrm>
          <a:prstGeom prst="rect">
            <a:avLst/>
          </a:prstGeom>
        </p:spPr>
      </p:pic>
      <p:pic>
        <p:nvPicPr>
          <p:cNvPr id="8" name="Picture 7" descr="exercise 6.jpg">
            <a:extLst>
              <a:ext uri="{FF2B5EF4-FFF2-40B4-BE49-F238E27FC236}">
                <a16:creationId xmlns:a16="http://schemas.microsoft.com/office/drawing/2014/main" id="{54618C23-2D8E-46B2-B468-214216C8AFF5}"/>
              </a:ext>
            </a:extLst>
          </p:cNvPr>
          <p:cNvPicPr>
            <a:picLocks noChangeAspect="1"/>
          </p:cNvPicPr>
          <p:nvPr/>
        </p:nvPicPr>
        <p:blipFill>
          <a:blip r:embed="rId4"/>
          <a:stretch>
            <a:fillRect/>
          </a:stretch>
        </p:blipFill>
        <p:spPr>
          <a:xfrm>
            <a:off x="6706187" y="4217371"/>
            <a:ext cx="3756189" cy="2495550"/>
          </a:xfrm>
          <a:prstGeom prst="rect">
            <a:avLst/>
          </a:prstGeom>
        </p:spPr>
      </p:pic>
      <p:pic>
        <p:nvPicPr>
          <p:cNvPr id="14" name="Picture 13" descr="exercise 4.jpg">
            <a:extLst>
              <a:ext uri="{FF2B5EF4-FFF2-40B4-BE49-F238E27FC236}">
                <a16:creationId xmlns:a16="http://schemas.microsoft.com/office/drawing/2014/main" id="{E7A7D3F9-4FD4-406B-93CE-C8F609F78EF8}"/>
              </a:ext>
            </a:extLst>
          </p:cNvPr>
          <p:cNvPicPr>
            <a:picLocks noChangeAspect="1"/>
          </p:cNvPicPr>
          <p:nvPr/>
        </p:nvPicPr>
        <p:blipFill>
          <a:blip r:embed="rId5"/>
          <a:stretch>
            <a:fillRect/>
          </a:stretch>
        </p:blipFill>
        <p:spPr>
          <a:xfrm>
            <a:off x="1428195" y="1398084"/>
            <a:ext cx="4057618" cy="2128837"/>
          </a:xfrm>
          <a:prstGeom prst="rect">
            <a:avLst/>
          </a:prstGeom>
        </p:spPr>
      </p:pic>
      <p:sp>
        <p:nvSpPr>
          <p:cNvPr id="15" name="Text Placeholder 7">
            <a:extLst>
              <a:ext uri="{FF2B5EF4-FFF2-40B4-BE49-F238E27FC236}">
                <a16:creationId xmlns:a16="http://schemas.microsoft.com/office/drawing/2014/main" id="{6C2E5FF6-FAD4-4E7B-88FC-2D4FC2CB8B55}"/>
              </a:ext>
            </a:extLst>
          </p:cNvPr>
          <p:cNvSpPr txBox="1">
            <a:spLocks/>
          </p:cNvSpPr>
          <p:nvPr/>
        </p:nvSpPr>
        <p:spPr>
          <a:xfrm>
            <a:off x="1880633" y="3872164"/>
            <a:ext cx="2992278" cy="33491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dirty="0"/>
              <a:t>Mente</a:t>
            </a:r>
          </a:p>
        </p:txBody>
      </p:sp>
      <p:pic>
        <p:nvPicPr>
          <p:cNvPr id="16" name="Picture Placeholder 5" descr="reading.jpg">
            <a:extLst>
              <a:ext uri="{FF2B5EF4-FFF2-40B4-BE49-F238E27FC236}">
                <a16:creationId xmlns:a16="http://schemas.microsoft.com/office/drawing/2014/main" id="{D51132BD-86A6-4C5E-A3BF-A53D5EAAAD93}"/>
              </a:ext>
            </a:extLst>
          </p:cNvPr>
          <p:cNvPicPr>
            <a:picLocks noChangeAspect="1"/>
          </p:cNvPicPr>
          <p:nvPr/>
        </p:nvPicPr>
        <p:blipFill>
          <a:blip r:embed="rId6"/>
          <a:stretch>
            <a:fillRect/>
          </a:stretch>
        </p:blipFill>
        <p:spPr>
          <a:xfrm>
            <a:off x="1428195" y="4207082"/>
            <a:ext cx="4057619" cy="2413249"/>
          </a:xfrm>
          <a:prstGeom prst="rect">
            <a:avLst/>
          </a:prstGeom>
        </p:spPr>
      </p:pic>
    </p:spTree>
    <p:extLst>
      <p:ext uri="{BB962C8B-B14F-4D97-AF65-F5344CB8AC3E}">
        <p14:creationId xmlns:p14="http://schemas.microsoft.com/office/powerpoint/2010/main" val="257397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DDC2-29D0-4966-B14C-A8992AE59BA4}"/>
              </a:ext>
            </a:extLst>
          </p:cNvPr>
          <p:cNvSpPr>
            <a:spLocks noGrp="1"/>
          </p:cNvSpPr>
          <p:nvPr>
            <p:ph type="title"/>
          </p:nvPr>
        </p:nvSpPr>
        <p:spPr>
          <a:xfrm>
            <a:off x="7203688" y="1694985"/>
            <a:ext cx="4106737" cy="3124665"/>
          </a:xfrm>
        </p:spPr>
        <p:txBody>
          <a:bodyPr>
            <a:noAutofit/>
          </a:bodyPr>
          <a:lstStyle/>
          <a:p>
            <a:r>
              <a:rPr lang="es-MX" sz="6500" dirty="0"/>
              <a:t>El ejercicio  puede ser</a:t>
            </a:r>
            <a:br>
              <a:rPr lang="es-MX" sz="6500" dirty="0"/>
            </a:br>
            <a:r>
              <a:rPr lang="es-MX" sz="6500" dirty="0"/>
              <a:t>divertido…</a:t>
            </a:r>
          </a:p>
        </p:txBody>
      </p:sp>
      <p:pic>
        <p:nvPicPr>
          <p:cNvPr id="6" name="Picture 2" descr="Exercise, Relax, Betterlife, Man">
            <a:extLst>
              <a:ext uri="{FF2B5EF4-FFF2-40B4-BE49-F238E27FC236}">
                <a16:creationId xmlns:a16="http://schemas.microsoft.com/office/drawing/2014/main" id="{1F917CFC-7A42-01C5-E2DA-7550409154B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bwMode="auto">
          <a:xfrm>
            <a:off x="-1" y="0"/>
            <a:ext cx="64872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14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5651C5BD-D9F6-45B4-8581-F118378A98DC}"/>
              </a:ext>
            </a:extLst>
          </p:cNvPr>
          <p:cNvSpPr>
            <a:spLocks noGrp="1"/>
          </p:cNvSpPr>
          <p:nvPr>
            <p:ph type="body" idx="14"/>
          </p:nvPr>
        </p:nvSpPr>
        <p:spPr>
          <a:xfrm>
            <a:off x="6118253" y="2277360"/>
            <a:ext cx="4935827" cy="1080405"/>
          </a:xfrm>
        </p:spPr>
        <p:txBody>
          <a:bodyPr>
            <a:noAutofit/>
          </a:bodyPr>
          <a:lstStyle/>
          <a:p>
            <a:r>
              <a:rPr lang="es-MX" sz="5000"/>
              <a:t>Calentamiento </a:t>
            </a:r>
            <a:br>
              <a:rPr lang="es-MX" sz="5000"/>
            </a:br>
            <a:r>
              <a:rPr lang="es-MX" sz="5000"/>
              <a:t>y estiramiento</a:t>
            </a:r>
          </a:p>
        </p:txBody>
      </p:sp>
      <p:pic>
        <p:nvPicPr>
          <p:cNvPr id="6" name="Content Placeholder 5">
            <a:extLst>
              <a:ext uri="{FF2B5EF4-FFF2-40B4-BE49-F238E27FC236}">
                <a16:creationId xmlns:a16="http://schemas.microsoft.com/office/drawing/2014/main" id="{DF627D4C-3CEA-4ED2-AC72-D8E523BB0857}"/>
              </a:ext>
            </a:extLst>
          </p:cNvPr>
          <p:cNvPicPr>
            <a:picLocks noGrp="1" noChangeAspect="1"/>
          </p:cNvPicPr>
          <p:nvPr>
            <p:ph type="pic" sz="quarter" idx="26"/>
          </p:nvPr>
        </p:nvPicPr>
        <p:blipFill rotWithShape="1">
          <a:blip r:embed="rId3" cstate="screen">
            <a:extLst>
              <a:ext uri="{28A0092B-C50C-407E-A947-70E740481C1C}">
                <a14:useLocalDpi xmlns:a14="http://schemas.microsoft.com/office/drawing/2010/main"/>
              </a:ext>
            </a:extLst>
          </a:blip>
          <a:stretch/>
        </p:blipFill>
        <p:spPr>
          <a:xfrm>
            <a:off x="2300089" y="2277360"/>
            <a:ext cx="1510469" cy="3533263"/>
          </a:xfrm>
          <a:noFill/>
        </p:spPr>
      </p:pic>
      <p:sp>
        <p:nvSpPr>
          <p:cNvPr id="23" name="Text Placeholder 10">
            <a:extLst>
              <a:ext uri="{FF2B5EF4-FFF2-40B4-BE49-F238E27FC236}">
                <a16:creationId xmlns:a16="http://schemas.microsoft.com/office/drawing/2014/main" id="{247E1310-D8A1-4390-926E-177CC240F43F}"/>
              </a:ext>
            </a:extLst>
          </p:cNvPr>
          <p:cNvSpPr>
            <a:spLocks noGrp="1"/>
          </p:cNvSpPr>
          <p:nvPr>
            <p:ph type="body" idx="27"/>
          </p:nvPr>
        </p:nvSpPr>
        <p:spPr>
          <a:xfrm>
            <a:off x="6118253" y="5004312"/>
            <a:ext cx="3757265" cy="334918"/>
          </a:xfrm>
        </p:spPr>
        <p:txBody>
          <a:bodyPr>
            <a:noAutofit/>
          </a:bodyPr>
          <a:lstStyle/>
          <a:p>
            <a:r>
              <a:rPr lang="es-MX" sz="3500"/>
              <a:t>EJERCICIO DE CALENTAMIENTO</a:t>
            </a:r>
          </a:p>
        </p:txBody>
      </p:sp>
      <p:sp>
        <p:nvSpPr>
          <p:cNvPr id="25" name="Text Placeholder 11">
            <a:extLst>
              <a:ext uri="{FF2B5EF4-FFF2-40B4-BE49-F238E27FC236}">
                <a16:creationId xmlns:a16="http://schemas.microsoft.com/office/drawing/2014/main" id="{19C661FB-4F62-49B5-8D04-325F0CB5B3BD}"/>
              </a:ext>
            </a:extLst>
          </p:cNvPr>
          <p:cNvSpPr>
            <a:spLocks noGrp="1"/>
          </p:cNvSpPr>
          <p:nvPr>
            <p:ph type="body" sz="quarter" idx="28"/>
          </p:nvPr>
        </p:nvSpPr>
        <p:spPr>
          <a:xfrm>
            <a:off x="6118254" y="5371846"/>
            <a:ext cx="4732626" cy="540000"/>
          </a:xfrm>
        </p:spPr>
        <p:txBody>
          <a:bodyPr>
            <a:noAutofit/>
          </a:bodyPr>
          <a:lstStyle/>
          <a:p>
            <a:r>
              <a:rPr lang="es-MX" sz="2500"/>
              <a:t>a poner a trabajar </a:t>
            </a:r>
          </a:p>
          <a:p>
            <a:r>
              <a:rPr lang="es-MX" sz="2500"/>
              <a:t>los músculos</a:t>
            </a:r>
          </a:p>
          <a:p>
            <a:endParaRPr lang="es-MX" sz="2500"/>
          </a:p>
        </p:txBody>
      </p:sp>
    </p:spTree>
    <p:extLst>
      <p:ext uri="{BB962C8B-B14F-4D97-AF65-F5344CB8AC3E}">
        <p14:creationId xmlns:p14="http://schemas.microsoft.com/office/powerpoint/2010/main" val="90869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5651C5BD-D9F6-45B4-8581-F118378A98DC}"/>
              </a:ext>
            </a:extLst>
          </p:cNvPr>
          <p:cNvSpPr>
            <a:spLocks noGrp="1"/>
          </p:cNvSpPr>
          <p:nvPr>
            <p:ph type="body" idx="14"/>
          </p:nvPr>
        </p:nvSpPr>
        <p:spPr>
          <a:xfrm>
            <a:off x="6118253" y="3022847"/>
            <a:ext cx="3757265" cy="334918"/>
          </a:xfrm>
        </p:spPr>
        <p:txBody>
          <a:bodyPr>
            <a:noAutofit/>
          </a:bodyPr>
          <a:lstStyle/>
          <a:p>
            <a:r>
              <a:rPr lang="es-MX" sz="5000" dirty="0"/>
              <a:t>AERÓBICOS</a:t>
            </a:r>
          </a:p>
        </p:txBody>
      </p:sp>
      <p:pic>
        <p:nvPicPr>
          <p:cNvPr id="6" name="Content Placeholder 5">
            <a:extLst>
              <a:ext uri="{FF2B5EF4-FFF2-40B4-BE49-F238E27FC236}">
                <a16:creationId xmlns:a16="http://schemas.microsoft.com/office/drawing/2014/main" id="{DF627D4C-3CEA-4ED2-AC72-D8E523BB0857}"/>
              </a:ext>
            </a:extLst>
          </p:cNvPr>
          <p:cNvPicPr>
            <a:picLocks noGrp="1" noChangeAspect="1"/>
          </p:cNvPicPr>
          <p:nvPr>
            <p:ph type="pic" sz="quarter" idx="26"/>
          </p:nvPr>
        </p:nvPicPr>
        <p:blipFill rotWithShape="1">
          <a:blip r:embed="rId3" cstate="screen">
            <a:extLst>
              <a:ext uri="{28A0092B-C50C-407E-A947-70E740481C1C}">
                <a14:useLocalDpi xmlns:a14="http://schemas.microsoft.com/office/drawing/2010/main"/>
              </a:ext>
            </a:extLst>
          </a:blip>
          <a:stretch/>
        </p:blipFill>
        <p:spPr>
          <a:xfrm>
            <a:off x="2300089" y="2277360"/>
            <a:ext cx="1510469" cy="3533263"/>
          </a:xfrm>
          <a:noFill/>
        </p:spPr>
      </p:pic>
      <p:sp>
        <p:nvSpPr>
          <p:cNvPr id="23" name="Text Placeholder 10">
            <a:extLst>
              <a:ext uri="{FF2B5EF4-FFF2-40B4-BE49-F238E27FC236}">
                <a16:creationId xmlns:a16="http://schemas.microsoft.com/office/drawing/2014/main" id="{247E1310-D8A1-4390-926E-177CC240F43F}"/>
              </a:ext>
            </a:extLst>
          </p:cNvPr>
          <p:cNvSpPr>
            <a:spLocks noGrp="1"/>
          </p:cNvSpPr>
          <p:nvPr>
            <p:ph type="body" idx="27"/>
          </p:nvPr>
        </p:nvSpPr>
        <p:spPr>
          <a:xfrm>
            <a:off x="6118253" y="5004312"/>
            <a:ext cx="3757265" cy="334918"/>
          </a:xfrm>
        </p:spPr>
        <p:txBody>
          <a:bodyPr>
            <a:noAutofit/>
          </a:bodyPr>
          <a:lstStyle/>
          <a:p>
            <a:r>
              <a:rPr lang="es-MX" sz="3500"/>
              <a:t>CARDIO EN SILLA</a:t>
            </a:r>
          </a:p>
        </p:txBody>
      </p:sp>
      <p:sp>
        <p:nvSpPr>
          <p:cNvPr id="25" name="Text Placeholder 11">
            <a:extLst>
              <a:ext uri="{FF2B5EF4-FFF2-40B4-BE49-F238E27FC236}">
                <a16:creationId xmlns:a16="http://schemas.microsoft.com/office/drawing/2014/main" id="{19C661FB-4F62-49B5-8D04-325F0CB5B3BD}"/>
              </a:ext>
            </a:extLst>
          </p:cNvPr>
          <p:cNvSpPr>
            <a:spLocks noGrp="1"/>
          </p:cNvSpPr>
          <p:nvPr>
            <p:ph type="body" sz="quarter" idx="28"/>
          </p:nvPr>
        </p:nvSpPr>
        <p:spPr>
          <a:xfrm>
            <a:off x="6118254" y="5371846"/>
            <a:ext cx="4732626" cy="540000"/>
          </a:xfrm>
        </p:spPr>
        <p:txBody>
          <a:bodyPr>
            <a:noAutofit/>
          </a:bodyPr>
          <a:lstStyle/>
          <a:p>
            <a:r>
              <a:rPr lang="es-MX" sz="2500"/>
              <a:t>a poner a trabajar </a:t>
            </a:r>
          </a:p>
          <a:p>
            <a:r>
              <a:rPr lang="es-MX" sz="2500"/>
              <a:t>al corazón</a:t>
            </a:r>
          </a:p>
          <a:p>
            <a:endParaRPr lang="es-MX" sz="2500"/>
          </a:p>
        </p:txBody>
      </p:sp>
    </p:spTree>
    <p:extLst>
      <p:ext uri="{BB962C8B-B14F-4D97-AF65-F5344CB8AC3E}">
        <p14:creationId xmlns:p14="http://schemas.microsoft.com/office/powerpoint/2010/main" val="231703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183CAC6C-BBE1-4935-A7EC-6D8822097DD3}"/>
              </a:ext>
            </a:extLst>
          </p:cNvPr>
          <p:cNvSpPr>
            <a:spLocks noGrp="1"/>
          </p:cNvSpPr>
          <p:nvPr>
            <p:ph type="body" idx="14"/>
          </p:nvPr>
        </p:nvSpPr>
        <p:spPr>
          <a:xfrm>
            <a:off x="6118253" y="3022847"/>
            <a:ext cx="3757265" cy="334918"/>
          </a:xfrm>
        </p:spPr>
        <p:txBody>
          <a:bodyPr>
            <a:noAutofit/>
          </a:bodyPr>
          <a:lstStyle/>
          <a:p>
            <a:r>
              <a:rPr lang="es-MX" sz="5000" dirty="0"/>
              <a:t>AERÓBICOS</a:t>
            </a:r>
          </a:p>
        </p:txBody>
      </p:sp>
      <p:pic>
        <p:nvPicPr>
          <p:cNvPr id="5" name="Picture 4">
            <a:extLst>
              <a:ext uri="{FF2B5EF4-FFF2-40B4-BE49-F238E27FC236}">
                <a16:creationId xmlns:a16="http://schemas.microsoft.com/office/drawing/2014/main" id="{4A486064-9B03-4E89-B292-FCA0E9C74A4B}"/>
              </a:ext>
            </a:extLst>
          </p:cNvPr>
          <p:cNvPicPr>
            <a:picLocks noChangeAspect="1"/>
          </p:cNvPicPr>
          <p:nvPr/>
        </p:nvPicPr>
        <p:blipFill>
          <a:blip r:embed="rId3"/>
          <a:stretch>
            <a:fillRect/>
          </a:stretch>
        </p:blipFill>
        <p:spPr>
          <a:xfrm>
            <a:off x="2313339" y="2277360"/>
            <a:ext cx="1483970" cy="3533263"/>
          </a:xfrm>
          <a:prstGeom prst="rect">
            <a:avLst/>
          </a:prstGeom>
          <a:noFill/>
        </p:spPr>
      </p:pic>
      <p:sp>
        <p:nvSpPr>
          <p:cNvPr id="22" name="Text Placeholder 10">
            <a:extLst>
              <a:ext uri="{FF2B5EF4-FFF2-40B4-BE49-F238E27FC236}">
                <a16:creationId xmlns:a16="http://schemas.microsoft.com/office/drawing/2014/main" id="{019C6E10-520D-4219-BCCE-5A8E859346FC}"/>
              </a:ext>
            </a:extLst>
          </p:cNvPr>
          <p:cNvSpPr>
            <a:spLocks noGrp="1"/>
          </p:cNvSpPr>
          <p:nvPr>
            <p:ph type="body" idx="27"/>
          </p:nvPr>
        </p:nvSpPr>
        <p:spPr>
          <a:xfrm>
            <a:off x="6118253" y="4799230"/>
            <a:ext cx="5179667" cy="540000"/>
          </a:xfrm>
        </p:spPr>
        <p:txBody>
          <a:bodyPr>
            <a:noAutofit/>
          </a:bodyPr>
          <a:lstStyle/>
          <a:p>
            <a:r>
              <a:rPr lang="es-MX" sz="3500" dirty="0"/>
              <a:t>CARDIO DE BAJO IMPACTO</a:t>
            </a:r>
          </a:p>
        </p:txBody>
      </p:sp>
      <p:sp>
        <p:nvSpPr>
          <p:cNvPr id="24" name="Text Placeholder 11">
            <a:extLst>
              <a:ext uri="{FF2B5EF4-FFF2-40B4-BE49-F238E27FC236}">
                <a16:creationId xmlns:a16="http://schemas.microsoft.com/office/drawing/2014/main" id="{4D408775-F70A-478E-9541-C6906E2CC1D0}"/>
              </a:ext>
            </a:extLst>
          </p:cNvPr>
          <p:cNvSpPr>
            <a:spLocks noGrp="1"/>
          </p:cNvSpPr>
          <p:nvPr>
            <p:ph type="body" sz="quarter" idx="28"/>
          </p:nvPr>
        </p:nvSpPr>
        <p:spPr>
          <a:xfrm>
            <a:off x="6118254" y="5371846"/>
            <a:ext cx="5748626" cy="540000"/>
          </a:xfrm>
        </p:spPr>
        <p:txBody>
          <a:bodyPr>
            <a:noAutofit/>
          </a:bodyPr>
          <a:lstStyle/>
          <a:p>
            <a:r>
              <a:rPr lang="es-MX" sz="2500" dirty="0"/>
              <a:t>a poner a trabajar </a:t>
            </a:r>
            <a:r>
              <a:rPr lang="es-MX" sz="2500" b="1" dirty="0"/>
              <a:t>un poco más </a:t>
            </a:r>
            <a:r>
              <a:rPr lang="es-MX" sz="2500" dirty="0"/>
              <a:t>al corazón</a:t>
            </a:r>
          </a:p>
          <a:p>
            <a:endParaRPr lang="es-MX" sz="2500" dirty="0"/>
          </a:p>
        </p:txBody>
      </p:sp>
    </p:spTree>
    <p:extLst>
      <p:ext uri="{BB962C8B-B14F-4D97-AF65-F5344CB8AC3E}">
        <p14:creationId xmlns:p14="http://schemas.microsoft.com/office/powerpoint/2010/main" val="325708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B10DE5C0-C51C-40BB-B969-B02349FD1023}"/>
              </a:ext>
            </a:extLst>
          </p:cNvPr>
          <p:cNvSpPr>
            <a:spLocks noGrp="1"/>
          </p:cNvSpPr>
          <p:nvPr>
            <p:ph type="sldNum" sz="quarter" idx="12"/>
          </p:nvPr>
        </p:nvSpPr>
        <p:spPr>
          <a:xfrm>
            <a:off x="641478" y="6057923"/>
            <a:ext cx="394063" cy="234000"/>
          </a:xfrm>
        </p:spPr>
        <p:txBody>
          <a:bodyPr/>
          <a:lstStyle/>
          <a:p>
            <a:pPr>
              <a:spcAft>
                <a:spcPts val="600"/>
              </a:spcAft>
            </a:pPr>
            <a:fld id="{3CE5352E-9B9F-4EDC-8769-7FA3D3F814C7}" type="slidenum">
              <a:rPr lang="en-US" noProof="0" smtClean="0"/>
              <a:pPr>
                <a:spcAft>
                  <a:spcPts val="600"/>
                </a:spcAft>
              </a:pPr>
              <a:t>7</a:t>
            </a:fld>
            <a:endParaRPr lang="en-US" noProof="0"/>
          </a:p>
        </p:txBody>
      </p:sp>
      <p:sp>
        <p:nvSpPr>
          <p:cNvPr id="16" name="Text Placeholder 5">
            <a:extLst>
              <a:ext uri="{FF2B5EF4-FFF2-40B4-BE49-F238E27FC236}">
                <a16:creationId xmlns:a16="http://schemas.microsoft.com/office/drawing/2014/main" id="{183CAC6C-BBE1-4935-A7EC-6D8822097DD3}"/>
              </a:ext>
            </a:extLst>
          </p:cNvPr>
          <p:cNvSpPr>
            <a:spLocks noGrp="1"/>
          </p:cNvSpPr>
          <p:nvPr>
            <p:ph type="body" idx="14"/>
          </p:nvPr>
        </p:nvSpPr>
        <p:spPr>
          <a:xfrm>
            <a:off x="6118253" y="3022847"/>
            <a:ext cx="3757265" cy="334918"/>
          </a:xfrm>
        </p:spPr>
        <p:txBody>
          <a:bodyPr>
            <a:noAutofit/>
          </a:bodyPr>
          <a:lstStyle/>
          <a:p>
            <a:r>
              <a:rPr lang="en-US" sz="5000" dirty="0"/>
              <a:t>RESISTENCIA</a:t>
            </a:r>
          </a:p>
        </p:txBody>
      </p:sp>
      <p:pic>
        <p:nvPicPr>
          <p:cNvPr id="7" name="Picture 6">
            <a:extLst>
              <a:ext uri="{FF2B5EF4-FFF2-40B4-BE49-F238E27FC236}">
                <a16:creationId xmlns:a16="http://schemas.microsoft.com/office/drawing/2014/main" id="{ECA3B6DC-75E9-4EA4-9377-9C7ABB27597D}"/>
              </a:ext>
            </a:extLst>
          </p:cNvPr>
          <p:cNvPicPr>
            <a:picLocks noChangeAspect="1"/>
          </p:cNvPicPr>
          <p:nvPr/>
        </p:nvPicPr>
        <p:blipFill>
          <a:blip r:embed="rId3"/>
          <a:stretch>
            <a:fillRect/>
          </a:stretch>
        </p:blipFill>
        <p:spPr>
          <a:xfrm>
            <a:off x="2078560" y="2282190"/>
            <a:ext cx="1969565" cy="3470910"/>
          </a:xfrm>
          <a:prstGeom prst="rect">
            <a:avLst/>
          </a:prstGeom>
        </p:spPr>
      </p:pic>
      <p:sp>
        <p:nvSpPr>
          <p:cNvPr id="2" name="Text Placeholder 10">
            <a:extLst>
              <a:ext uri="{FF2B5EF4-FFF2-40B4-BE49-F238E27FC236}">
                <a16:creationId xmlns:a16="http://schemas.microsoft.com/office/drawing/2014/main" id="{8C6AC086-778A-F629-21BC-14969C6DFE7F}"/>
              </a:ext>
            </a:extLst>
          </p:cNvPr>
          <p:cNvSpPr txBox="1">
            <a:spLocks/>
          </p:cNvSpPr>
          <p:nvPr/>
        </p:nvSpPr>
        <p:spPr>
          <a:xfrm>
            <a:off x="6118253" y="4799230"/>
            <a:ext cx="5179667" cy="540000"/>
          </a:xfrm>
          <a:prstGeom prst="rect">
            <a:avLst/>
          </a:prstGeom>
        </p:spPr>
        <p:txBody>
          <a:bodyPr vert="horz" lIns="3600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MX" sz="3500" dirty="0"/>
              <a:t>Pesas/Resistencia</a:t>
            </a:r>
          </a:p>
        </p:txBody>
      </p:sp>
      <p:sp>
        <p:nvSpPr>
          <p:cNvPr id="3" name="Text Placeholder 11">
            <a:extLst>
              <a:ext uri="{FF2B5EF4-FFF2-40B4-BE49-F238E27FC236}">
                <a16:creationId xmlns:a16="http://schemas.microsoft.com/office/drawing/2014/main" id="{EF90F0FE-6841-EE53-8022-BFD8E397B349}"/>
              </a:ext>
            </a:extLst>
          </p:cNvPr>
          <p:cNvSpPr txBox="1">
            <a:spLocks/>
          </p:cNvSpPr>
          <p:nvPr/>
        </p:nvSpPr>
        <p:spPr>
          <a:xfrm>
            <a:off x="6118254" y="5371846"/>
            <a:ext cx="5748626" cy="540000"/>
          </a:xfrm>
          <a:prstGeom prst="rect">
            <a:avLst/>
          </a:prstGeom>
        </p:spPr>
        <p:txBody>
          <a:bodyPr vert="horz" lIns="3600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t>a poner a trabajar </a:t>
            </a:r>
            <a:r>
              <a:rPr lang="es-MX" sz="2500" b="1" dirty="0"/>
              <a:t>los músculos</a:t>
            </a:r>
            <a:endParaRPr lang="es-MX" sz="2500" dirty="0"/>
          </a:p>
          <a:p>
            <a:endParaRPr lang="es-MX" sz="2500" dirty="0"/>
          </a:p>
        </p:txBody>
      </p:sp>
    </p:spTree>
    <p:extLst>
      <p:ext uri="{BB962C8B-B14F-4D97-AF65-F5344CB8AC3E}">
        <p14:creationId xmlns:p14="http://schemas.microsoft.com/office/powerpoint/2010/main" val="68830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rain, Hand, Grey, Gray Brain, Brain">
            <a:extLst>
              <a:ext uri="{FF2B5EF4-FFF2-40B4-BE49-F238E27FC236}">
                <a16:creationId xmlns:a16="http://schemas.microsoft.com/office/drawing/2014/main" id="{AC9BF717-79E7-A6E2-27A5-07AE23070646}"/>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2CD4052-CA5C-4234-B1F4-5ADAACA35D45}"/>
              </a:ext>
            </a:extLst>
          </p:cNvPr>
          <p:cNvSpPr>
            <a:spLocks noGrp="1"/>
          </p:cNvSpPr>
          <p:nvPr>
            <p:ph type="title"/>
          </p:nvPr>
        </p:nvSpPr>
        <p:spPr>
          <a:xfrm>
            <a:off x="0" y="5964526"/>
            <a:ext cx="9590088" cy="893474"/>
          </a:xfrm>
        </p:spPr>
        <p:txBody>
          <a:bodyPr/>
          <a:lstStyle/>
          <a:p>
            <a:r>
              <a:rPr lang="es-MX" dirty="0"/>
              <a:t>¡Ejercite su mente!</a:t>
            </a:r>
          </a:p>
        </p:txBody>
      </p:sp>
    </p:spTree>
    <p:extLst>
      <p:ext uri="{BB962C8B-B14F-4D97-AF65-F5344CB8AC3E}">
        <p14:creationId xmlns:p14="http://schemas.microsoft.com/office/powerpoint/2010/main" val="254031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561E45-D239-48CB-84DA-15A9073C9FFC}"/>
              </a:ext>
            </a:extLst>
          </p:cNvPr>
          <p:cNvSpPr>
            <a:spLocks noGrp="1"/>
          </p:cNvSpPr>
          <p:nvPr>
            <p:ph type="title"/>
          </p:nvPr>
        </p:nvSpPr>
        <p:spPr/>
        <p:txBody>
          <a:bodyPr/>
          <a:lstStyle/>
          <a:p>
            <a:r>
              <a:rPr lang="es-MX"/>
              <a:t>Nuestra mente</a:t>
            </a:r>
          </a:p>
        </p:txBody>
      </p:sp>
      <p:sp>
        <p:nvSpPr>
          <p:cNvPr id="10" name="Text Placeholder 9">
            <a:extLst>
              <a:ext uri="{FF2B5EF4-FFF2-40B4-BE49-F238E27FC236}">
                <a16:creationId xmlns:a16="http://schemas.microsoft.com/office/drawing/2014/main" id="{C34F0E55-6DE0-448B-98CD-696690C01991}"/>
              </a:ext>
            </a:extLst>
          </p:cNvPr>
          <p:cNvSpPr>
            <a:spLocks noGrp="1"/>
          </p:cNvSpPr>
          <p:nvPr>
            <p:ph type="body" idx="1"/>
          </p:nvPr>
        </p:nvSpPr>
        <p:spPr>
          <a:xfrm>
            <a:off x="8494800" y="4569167"/>
            <a:ext cx="1908000" cy="334918"/>
          </a:xfrm>
        </p:spPr>
        <p:txBody>
          <a:bodyPr>
            <a:normAutofit/>
          </a:bodyPr>
          <a:lstStyle/>
          <a:p>
            <a:r>
              <a:rPr lang="es-MX"/>
              <a:t>Lectura</a:t>
            </a:r>
          </a:p>
        </p:txBody>
      </p:sp>
      <p:sp>
        <p:nvSpPr>
          <p:cNvPr id="13" name="Text Placeholder 12">
            <a:extLst>
              <a:ext uri="{FF2B5EF4-FFF2-40B4-BE49-F238E27FC236}">
                <a16:creationId xmlns:a16="http://schemas.microsoft.com/office/drawing/2014/main" id="{848E41B0-B40D-4298-B174-8442CFF11C4B}"/>
              </a:ext>
            </a:extLst>
          </p:cNvPr>
          <p:cNvSpPr>
            <a:spLocks noGrp="1"/>
          </p:cNvSpPr>
          <p:nvPr>
            <p:ph type="body" idx="37"/>
          </p:nvPr>
        </p:nvSpPr>
        <p:spPr/>
        <p:txBody>
          <a:bodyPr/>
          <a:lstStyle/>
          <a:p>
            <a:r>
              <a:rPr lang="es-MX"/>
              <a:t>Aprendizaje</a:t>
            </a:r>
          </a:p>
        </p:txBody>
      </p:sp>
      <p:sp>
        <p:nvSpPr>
          <p:cNvPr id="16" name="Text Placeholder 15">
            <a:extLst>
              <a:ext uri="{FF2B5EF4-FFF2-40B4-BE49-F238E27FC236}">
                <a16:creationId xmlns:a16="http://schemas.microsoft.com/office/drawing/2014/main" id="{6F7C7FA4-F4BD-4ADD-82C4-4A233527A29B}"/>
              </a:ext>
            </a:extLst>
          </p:cNvPr>
          <p:cNvSpPr>
            <a:spLocks noGrp="1"/>
          </p:cNvSpPr>
          <p:nvPr>
            <p:ph type="body" idx="41"/>
          </p:nvPr>
        </p:nvSpPr>
        <p:spPr>
          <a:xfrm>
            <a:off x="1918879" y="4540592"/>
            <a:ext cx="1908000" cy="334918"/>
          </a:xfrm>
        </p:spPr>
        <p:txBody>
          <a:bodyPr>
            <a:normAutofit/>
          </a:bodyPr>
          <a:lstStyle/>
          <a:p>
            <a:r>
              <a:rPr lang="es-MX"/>
              <a:t>Juegos </a:t>
            </a:r>
          </a:p>
        </p:txBody>
      </p:sp>
      <p:pic>
        <p:nvPicPr>
          <p:cNvPr id="11" name="Picture 4" descr="Kindle, Ereader, Tablet, E-Reader, Ebook">
            <a:extLst>
              <a:ext uri="{FF2B5EF4-FFF2-40B4-BE49-F238E27FC236}">
                <a16:creationId xmlns:a16="http://schemas.microsoft.com/office/drawing/2014/main" id="{E8B113E6-8CDB-8792-41A4-4892789EF1AC}"/>
              </a:ext>
            </a:extLst>
          </p:cNvPr>
          <p:cNvPicPr>
            <a:picLocks noGrp="1" noChangeAspect="1" noChangeArrowheads="1"/>
          </p:cNvPicPr>
          <p:nvPr>
            <p:ph type="pic" sz="quarter" idx="49"/>
          </p:nvPr>
        </p:nvPicPr>
        <p:blipFill>
          <a:blip r:embed="rId3">
            <a:extLst>
              <a:ext uri="{28A0092B-C50C-407E-A947-70E740481C1C}">
                <a14:useLocalDpi xmlns:a14="http://schemas.microsoft.com/office/drawing/2010/main" val="0"/>
              </a:ext>
            </a:extLst>
          </a:blip>
          <a:srcRect l="16535" r="16535"/>
          <a:stretch>
            <a:fillRect/>
          </a:stretch>
        </p:blipFill>
        <p:spPr bwMode="auto">
          <a:xfrm>
            <a:off x="4657969" y="1613512"/>
            <a:ext cx="36762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7" descr="stress.jpg">
            <a:extLst>
              <a:ext uri="{FF2B5EF4-FFF2-40B4-BE49-F238E27FC236}">
                <a16:creationId xmlns:a16="http://schemas.microsoft.com/office/drawing/2014/main" id="{7FBAB73C-8794-36FC-6F79-967824F93255}"/>
              </a:ext>
            </a:extLst>
          </p:cNvPr>
          <p:cNvPicPr>
            <a:picLocks noGrp="1" noChangeAspect="1"/>
          </p:cNvPicPr>
          <p:nvPr>
            <p:ph type="pic" sz="quarter" idx="50"/>
          </p:nvPr>
        </p:nvPicPr>
        <p:blipFill>
          <a:blip r:embed="rId4"/>
          <a:srcRect l="21875" r="21875"/>
          <a:stretch>
            <a:fillRect/>
          </a:stretch>
        </p:blipFill>
        <p:spPr>
          <a:xfrm>
            <a:off x="1819015" y="1613512"/>
            <a:ext cx="2865863" cy="2743200"/>
          </a:xfrm>
        </p:spPr>
      </p:pic>
      <p:pic>
        <p:nvPicPr>
          <p:cNvPr id="14" name="Picture 2" descr="Reading, Book, Girl, Woman, Sunshine">
            <a:extLst>
              <a:ext uri="{FF2B5EF4-FFF2-40B4-BE49-F238E27FC236}">
                <a16:creationId xmlns:a16="http://schemas.microsoft.com/office/drawing/2014/main" id="{1769C321-B1C9-BFF0-B403-A60C4325C19E}"/>
              </a:ext>
            </a:extLst>
          </p:cNvPr>
          <p:cNvPicPr>
            <a:picLocks noGrp="1" noChangeAspect="1" noChangeArrowheads="1"/>
          </p:cNvPicPr>
          <p:nvPr>
            <p:ph type="pic" sz="quarter" idx="51"/>
          </p:nvPr>
        </p:nvPicPr>
        <p:blipFill>
          <a:blip r:embed="rId5">
            <a:extLst>
              <a:ext uri="{28A0092B-C50C-407E-A947-70E740481C1C}">
                <a14:useLocalDpi xmlns:a14="http://schemas.microsoft.com/office/drawing/2010/main" val="0"/>
              </a:ext>
            </a:extLst>
          </a:blip>
          <a:srcRect l="16667" r="16667"/>
          <a:stretch>
            <a:fillRect/>
          </a:stretch>
        </p:blipFill>
        <p:spPr bwMode="auto">
          <a:xfrm>
            <a:off x="7861608" y="1613512"/>
            <a:ext cx="286586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transition advTm="0"/>
</p:sld>
</file>

<file path=ppt/theme/theme1.xml><?xml version="1.0" encoding="utf-8"?>
<a:theme xmlns:a="http://schemas.openxmlformats.org/drawingml/2006/main" name="tf33850888">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850888_Retail pitch deck_RVA_v4" id="{8F2882B0-1BFE-4293-BF1B-5E9F7535F411}" vid="{2736E5B9-BA7A-4750-88E9-E7AE6A3F07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7391F-2502-4070-B520-AB23643635E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4BED453-9FB1-4982-A2CE-02B1DAF46AE3}">
  <ds:schemaRefs>
    <ds:schemaRef ds:uri="http://schemas.microsoft.com/sharepoint/v3/contenttype/forms"/>
  </ds:schemaRefs>
</ds:datastoreItem>
</file>

<file path=customXml/itemProps3.xml><?xml version="1.0" encoding="utf-8"?>
<ds:datastoreItem xmlns:ds="http://schemas.openxmlformats.org/officeDocument/2006/customXml" ds:itemID="{52A47430-C725-4DCD-9053-3498D56D7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tf33850888</Template>
  <TotalTime>0</TotalTime>
  <Words>1508</Words>
  <Application>Microsoft Office PowerPoint</Application>
  <PresentationFormat>Widescreen</PresentationFormat>
  <Paragraphs>132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Tahoma</vt:lpstr>
      <vt:lpstr>Wingdings</vt:lpstr>
      <vt:lpstr>Wingdings 3</vt:lpstr>
      <vt:lpstr>tf33850888</vt:lpstr>
      <vt:lpstr>PowerPoint Presentation</vt:lpstr>
      <vt:lpstr>Ejercicio completo</vt:lpstr>
      <vt:lpstr>El ejercicio  puede ser divertido…</vt:lpstr>
      <vt:lpstr>PowerPoint Presentation</vt:lpstr>
      <vt:lpstr>PowerPoint Presentation</vt:lpstr>
      <vt:lpstr>PowerPoint Presentation</vt:lpstr>
      <vt:lpstr>PowerPoint Presentation</vt:lpstr>
      <vt:lpstr>¡Ejercite su mente!</vt:lpstr>
      <vt:lpstr>Nuestra mente</vt:lpstr>
      <vt:lpstr>¡Felicidades!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2020-02-20T12:56:29Z</dcterms:created>
  <dcterms:modified xsi:type="dcterms:W3CDTF">2023-04-20T16:41:17Z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