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7" r:id="rId3"/>
    <p:sldId id="261" r:id="rId4"/>
    <p:sldId id="265" r:id="rId5"/>
    <p:sldId id="266" r:id="rId6"/>
    <p:sldId id="263" r:id="rId7"/>
    <p:sldId id="260" r:id="rId8"/>
    <p:sldId id="268" r:id="rId9"/>
    <p:sldId id="269" r:id="rId10"/>
    <p:sldId id="270" r:id="rId11"/>
    <p:sldId id="271" r:id="rId12"/>
    <p:sldId id="272" r:id="rId13"/>
    <p:sldId id="273" r:id="rId14"/>
    <p:sldId id="274" r:id="rId15"/>
    <p:sldId id="275" r:id="rId16"/>
    <p:sldId id="257" r:id="rId17"/>
    <p:sldId id="258" r:id="rId18"/>
    <p:sldId id="276" r:id="rId19"/>
    <p:sldId id="277" r:id="rId20"/>
    <p:sldId id="278" r:id="rId21"/>
    <p:sldId id="279" r:id="rId22"/>
    <p:sldId id="259" r:id="rId23"/>
    <p:sldId id="280" r:id="rId24"/>
    <p:sldId id="281"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674" autoAdjust="0"/>
  </p:normalViewPr>
  <p:slideViewPr>
    <p:cSldViewPr snapToGrid="0">
      <p:cViewPr varScale="1">
        <p:scale>
          <a:sx n="61" d="100"/>
          <a:sy n="61" d="100"/>
        </p:scale>
        <p:origin x="2430" y="60"/>
      </p:cViewPr>
      <p:guideLst/>
    </p:cSldViewPr>
  </p:slideViewPr>
  <p:notesTextViewPr>
    <p:cViewPr>
      <p:scale>
        <a:sx n="1" d="1"/>
        <a:sy n="1" d="1"/>
      </p:scale>
      <p:origin x="0" y="0"/>
    </p:cViewPr>
  </p:notesTextViewPr>
  <p:notesViewPr>
    <p:cSldViewPr snapToGrid="0">
      <p:cViewPr varScale="1">
        <p:scale>
          <a:sx n="78" d="100"/>
          <a:sy n="78"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C6A6A-12F1-4395-8D72-3B113FB355C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MX"/>
        </a:p>
      </dgm:t>
    </dgm:pt>
    <dgm:pt modelId="{538C3DC5-F902-437F-A84E-A5A5FB991E8A}">
      <dgm:prSet/>
      <dgm:spPr/>
      <dgm:t>
        <a:bodyPr/>
        <a:lstStyle/>
        <a:p>
          <a:pPr algn="ctr"/>
          <a:r>
            <a:rPr lang="es-MX" noProof="0" dirty="0"/>
            <a:t>¡No se rinda!</a:t>
          </a:r>
        </a:p>
      </dgm:t>
    </dgm:pt>
    <dgm:pt modelId="{A5F9240C-0295-4E97-AF8C-6F3E9A44CAE3}" type="parTrans" cxnId="{A6251756-15CD-4E6E-BC9B-DC1B9E0DE02F}">
      <dgm:prSet/>
      <dgm:spPr/>
      <dgm:t>
        <a:bodyPr/>
        <a:lstStyle/>
        <a:p>
          <a:endParaRPr lang="es-MX"/>
        </a:p>
      </dgm:t>
    </dgm:pt>
    <dgm:pt modelId="{C9E00F62-031A-4AA8-910F-CB7B43A67018}" type="sibTrans" cxnId="{A6251756-15CD-4E6E-BC9B-DC1B9E0DE02F}">
      <dgm:prSet/>
      <dgm:spPr/>
      <dgm:t>
        <a:bodyPr/>
        <a:lstStyle/>
        <a:p>
          <a:endParaRPr lang="es-MX"/>
        </a:p>
      </dgm:t>
    </dgm:pt>
    <dgm:pt modelId="{B318D2D8-7091-4A83-994E-7F4676FB7D84}" type="pres">
      <dgm:prSet presAssocID="{B03C6A6A-12F1-4395-8D72-3B113FB355C1}" presName="linear" presStyleCnt="0">
        <dgm:presLayoutVars>
          <dgm:animLvl val="lvl"/>
          <dgm:resizeHandles val="exact"/>
        </dgm:presLayoutVars>
      </dgm:prSet>
      <dgm:spPr/>
    </dgm:pt>
    <dgm:pt modelId="{F7589C22-DA8E-46B7-AEF5-AAEB09485166}" type="pres">
      <dgm:prSet presAssocID="{538C3DC5-F902-437F-A84E-A5A5FB991E8A}" presName="parentText" presStyleLbl="node1" presStyleIdx="0" presStyleCnt="1">
        <dgm:presLayoutVars>
          <dgm:chMax val="0"/>
          <dgm:bulletEnabled val="1"/>
        </dgm:presLayoutVars>
      </dgm:prSet>
      <dgm:spPr/>
    </dgm:pt>
  </dgm:ptLst>
  <dgm:cxnLst>
    <dgm:cxn modelId="{22472E37-124F-4F8B-9A4C-A69EBA7E587A}" type="presOf" srcId="{B03C6A6A-12F1-4395-8D72-3B113FB355C1}" destId="{B318D2D8-7091-4A83-994E-7F4676FB7D84}" srcOrd="0" destOrd="0" presId="urn:microsoft.com/office/officeart/2005/8/layout/vList2"/>
    <dgm:cxn modelId="{A6251756-15CD-4E6E-BC9B-DC1B9E0DE02F}" srcId="{B03C6A6A-12F1-4395-8D72-3B113FB355C1}" destId="{538C3DC5-F902-437F-A84E-A5A5FB991E8A}" srcOrd="0" destOrd="0" parTransId="{A5F9240C-0295-4E97-AF8C-6F3E9A44CAE3}" sibTransId="{C9E00F62-031A-4AA8-910F-CB7B43A67018}"/>
    <dgm:cxn modelId="{618358E7-3DFA-4BDB-8F12-A6F7AE5E624C}" type="presOf" srcId="{538C3DC5-F902-437F-A84E-A5A5FB991E8A}" destId="{F7589C22-DA8E-46B7-AEF5-AAEB09485166}" srcOrd="0" destOrd="0" presId="urn:microsoft.com/office/officeart/2005/8/layout/vList2"/>
    <dgm:cxn modelId="{4909B8B7-A2B9-49F5-A01B-C48A0AAD5F12}" type="presParOf" srcId="{B318D2D8-7091-4A83-994E-7F4676FB7D84}" destId="{F7589C22-DA8E-46B7-AEF5-AAEB0948516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9C22-DA8E-46B7-AEF5-AAEB09485166}">
      <dsp:nvSpPr>
        <dsp:cNvPr id="0" name=""/>
        <dsp:cNvSpPr/>
      </dsp:nvSpPr>
      <dsp:spPr>
        <a:xfrm>
          <a:off x="0" y="3193"/>
          <a:ext cx="10515600" cy="13191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s-MX" sz="5500" kern="1200" noProof="0" dirty="0"/>
            <a:t>¡No se rinda!</a:t>
          </a:r>
        </a:p>
      </dsp:txBody>
      <dsp:txXfrm>
        <a:off x="64397" y="67590"/>
        <a:ext cx="103868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4" tIns="48328" rIns="96654" bIns="48328"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4" tIns="48328" rIns="96654" bIns="4832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4" tIns="48328" rIns="96654" bIns="48328" rtlCol="0" anchor="b"/>
          <a:lstStyle>
            <a:lvl1pPr algn="r">
              <a:defRPr sz="1300"/>
            </a:lvl1pPr>
          </a:lstStyle>
          <a:p>
            <a:fld id="{8FAA0298-BA67-4F09-A262-7F3E5CD5DC77}" type="slidenum">
              <a:rPr lang="en-US" smtClean="0"/>
              <a:t>‹#›</a:t>
            </a:fld>
            <a:endParaRPr lang="en-US"/>
          </a:p>
        </p:txBody>
      </p:sp>
    </p:spTree>
    <p:extLst>
      <p:ext uri="{BB962C8B-B14F-4D97-AF65-F5344CB8AC3E}">
        <p14:creationId xmlns:p14="http://schemas.microsoft.com/office/powerpoint/2010/main" val="365260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lineplus.gov/spanish/ecigarett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lineplus.gov/spanish/ency/article/001992.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spanol.smokefree.gov/retos-cuando-deja-fumar/que-es-la-abstinenci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¡Bienvenidos!  Que bueno que está con nosotros de nuevo aprendiendo mas de su salud y de como prevenir o manejar la diabetes.  El día de hoy estaremos hablando de como el tabaquismo y el alcohol afectan al cuerpo en general, como afecta a las personas con diabetes o con riesgo a desarrollar diabetes y también le daremos consejos de como dejar de fumar, beber alcohol o ayudar a un ser querido que necesite de esto.  Es posible que este tema no se aplique a su vida en este momento, pero nunca está de mas saber esta información para poderse ayudar usted o ayudar a otros.  </a:t>
            </a:r>
          </a:p>
          <a:p>
            <a:endParaRPr lang="es-MX" noProof="0" dirty="0"/>
          </a:p>
          <a:p>
            <a:r>
              <a:rPr lang="es-MX" noProof="0" dirty="0"/>
              <a:t>Según Salud Familiar de la Clínica Mayo la adicción a fumar se define como la </a:t>
            </a:r>
            <a:r>
              <a:rPr lang="es-MX" dirty="0">
                <a:latin typeface="Calibri" panose="020F0502020204030204" pitchFamily="34" charset="0"/>
                <a:ea typeface="Calibri" panose="020F0502020204030204" pitchFamily="34" charset="0"/>
                <a:cs typeface="Arial" panose="020B0604020202020204" pitchFamily="34" charset="0"/>
              </a:rPr>
              <a:t>adición a la nicotina que es el componente principal de la hoja de tabaco la cual produce efectos placenteros en nuestro cuerpo.  Según la Organización Mundial de la Salud , el tabaquismo es una enfermedad adictiva y crónicas es la principal causa de mortalidad prematura y evitable. Se estima que al año mueren 4.9 millones de personas como consecuencias del tabaco. Para el 2030 se estiman 10 millones de muertes anuales. También es importante destacar que un promedio de 1 millón mueren personas expuestas al humo de segunda mano a los cuales se les llama fumadores pasivos.</a:t>
            </a:r>
            <a:br>
              <a:rPr lang="es-MX" dirty="0">
                <a:latin typeface="Calibri" panose="020F0502020204030204" pitchFamily="34" charset="0"/>
                <a:ea typeface="Calibri" panose="020F0502020204030204" pitchFamily="34" charset="0"/>
                <a:cs typeface="Arial" panose="020B0604020202020204" pitchFamily="34" charset="0"/>
              </a:rPr>
            </a:br>
            <a:endParaRPr lang="es-MX" dirty="0">
              <a:latin typeface="Calibri" panose="020F0502020204030204" pitchFamily="34" charset="0"/>
              <a:ea typeface="Calibri" panose="020F0502020204030204" pitchFamily="34" charset="0"/>
              <a:cs typeface="Arial" panose="020B0604020202020204" pitchFamily="34" charset="0"/>
            </a:endParaRPr>
          </a:p>
          <a:p>
            <a:r>
              <a:rPr lang="es-MX" dirty="0">
                <a:latin typeface="Calibri" panose="020F0502020204030204" pitchFamily="34" charset="0"/>
                <a:ea typeface="Calibri" panose="020F0502020204030204" pitchFamily="34" charset="0"/>
                <a:cs typeface="Arial" panose="020B0604020202020204" pitchFamily="34" charset="0"/>
              </a:rPr>
              <a:t>El tabaco es perjudicial en todas sus modalidades, fumar cigarrillos es la forma más común de consumir tabaco.  Pero también se hace a través de la pipa, la pipa de agua o narguiles, los puros, las pasta de tabaco para mascar, y el cigarrillo electrónico que a pesar de tener menos cantidad de nicotina también contiene sustancias tóxicas.  A este ultimo se le conoce como aspirar vapor (</a:t>
            </a:r>
            <a:r>
              <a:rPr lang="es-MX" dirty="0" err="1">
                <a:latin typeface="Calibri" panose="020F0502020204030204" pitchFamily="34" charset="0"/>
                <a:ea typeface="Calibri" panose="020F0502020204030204" pitchFamily="34" charset="0"/>
                <a:cs typeface="Arial" panose="020B0604020202020204" pitchFamily="34" charset="0"/>
              </a:rPr>
              <a:t>vaping</a:t>
            </a:r>
            <a:r>
              <a:rPr lang="es-MX" dirty="0">
                <a:latin typeface="Calibri" panose="020F0502020204030204" pitchFamily="34" charset="0"/>
                <a:ea typeface="Calibri" panose="020F0502020204030204" pitchFamily="34" charset="0"/>
                <a:cs typeface="Arial" panose="020B0604020202020204" pitchFamily="34" charset="0"/>
              </a:rPr>
              <a:t> en inglés).   Además también se usan cigarrillos de olor, mentolados, en polvo entre otros que también son dañinos.</a:t>
            </a:r>
            <a:endParaRPr lang="es-MX" noProof="0" dirty="0"/>
          </a:p>
        </p:txBody>
      </p:sp>
      <p:sp>
        <p:nvSpPr>
          <p:cNvPr id="4" name="Slide Number Placeholder 3"/>
          <p:cNvSpPr>
            <a:spLocks noGrp="1"/>
          </p:cNvSpPr>
          <p:nvPr>
            <p:ph type="sldNum" sz="quarter" idx="5"/>
          </p:nvPr>
        </p:nvSpPr>
        <p:spPr/>
        <p:txBody>
          <a:bodyPr/>
          <a:lstStyle/>
          <a:p>
            <a:fld id="{8FAA0298-BA67-4F09-A262-7F3E5CD5DC77}" type="slidenum">
              <a:rPr lang="en-US" smtClean="0"/>
              <a:t>1</a:t>
            </a:fld>
            <a:endParaRPr lang="en-US"/>
          </a:p>
        </p:txBody>
      </p:sp>
    </p:spTree>
    <p:extLst>
      <p:ext uri="{BB962C8B-B14F-4D97-AF65-F5344CB8AC3E}">
        <p14:creationId xmlns:p14="http://schemas.microsoft.com/office/powerpoint/2010/main" val="214476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Una de las áreas donde afecta el consume de alcohol es el Páncreas.  ¿Como afecta al páncreas?  Causa inflamación crónica (pancreatitis) y esto es importante porque el páncreas es el órgano a cargo de producir insulina.   ¿Le suena familiar?  El alcohol afecta la capacidad del páncreas de secretar insulina.</a:t>
            </a:r>
          </a:p>
          <a:p>
            <a:endParaRPr lang="es-MX" b="1"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809DDCD-DB6F-482F-A9F2-0DA34D32D270}" type="slidenum">
              <a:rPr lang="es-MX" smtClean="0"/>
              <a:t>10</a:t>
            </a:fld>
            <a:endParaRPr lang="es-MX"/>
          </a:p>
        </p:txBody>
      </p:sp>
    </p:spTree>
    <p:extLst>
      <p:ext uri="{BB962C8B-B14F-4D97-AF65-F5344CB8AC3E}">
        <p14:creationId xmlns:p14="http://schemas.microsoft.com/office/powerpoint/2010/main" val="2488399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4">
              <a:defRPr/>
            </a:pPr>
            <a:r>
              <a:rPr lang="es-MX" dirty="0">
                <a:latin typeface="+mj-lt"/>
                <a:cs typeface="Arial" panose="020B0604020202020204" pitchFamily="34" charset="0"/>
              </a:rPr>
              <a:t>¿Recuerda los primeros videos de nuestro programa?  La insulina hormona que genera el páncreas,  que permite las células absorban y utilicen glucosa, para usarse como energía. </a:t>
            </a:r>
          </a:p>
          <a:p>
            <a:pPr defTabSz="966544">
              <a:defRPr/>
            </a:pPr>
            <a:endParaRPr lang="es-MX" dirty="0">
              <a:latin typeface="+mj-lt"/>
              <a:cs typeface="Arial" panose="020B0604020202020204" pitchFamily="34" charset="0"/>
            </a:endParaRPr>
          </a:p>
          <a:p>
            <a:pPr defTabSz="966544">
              <a:defRPr/>
            </a:pPr>
            <a:r>
              <a:rPr lang="es-MX" dirty="0">
                <a:latin typeface="+mj-lt"/>
                <a:cs typeface="Arial" panose="020B0604020202020204" pitchFamily="34" charset="0"/>
              </a:rPr>
              <a:t>En otras palabras…todo lo que usted consume (ya sea pan, azúcar, carnes, frutas, verduras….TODO) se convierte en glucosa, y esta glucosa es MUY necesaria para que sus células la conviertan en energía , pero la llave que abre esas células se llama insulina….sin insulina – sus células no reciben energía y la glucosa se queda en la sangre y afecta todo su cuerpo.</a:t>
            </a:r>
          </a:p>
          <a:p>
            <a:endParaRPr lang="es-MX" noProof="0" dirty="0"/>
          </a:p>
          <a:p>
            <a:r>
              <a:rPr lang="es-MX" noProof="0" dirty="0"/>
              <a:t>Así que si el alcohol afecta el páncreas…..su nivel de azúcar se verá directamente afectado.  </a:t>
            </a:r>
          </a:p>
        </p:txBody>
      </p:sp>
      <p:sp>
        <p:nvSpPr>
          <p:cNvPr id="4" name="Slide Number Placeholder 3"/>
          <p:cNvSpPr>
            <a:spLocks noGrp="1"/>
          </p:cNvSpPr>
          <p:nvPr>
            <p:ph type="sldNum" sz="quarter" idx="5"/>
          </p:nvPr>
        </p:nvSpPr>
        <p:spPr/>
        <p:txBody>
          <a:bodyPr/>
          <a:lstStyle/>
          <a:p>
            <a:fld id="{2809DDCD-DB6F-482F-A9F2-0DA34D32D270}" type="slidenum">
              <a:rPr lang="es-MX" smtClean="0"/>
              <a:t>11</a:t>
            </a:fld>
            <a:endParaRPr lang="es-MX"/>
          </a:p>
        </p:txBody>
      </p:sp>
    </p:spTree>
    <p:extLst>
      <p:ext uri="{BB962C8B-B14F-4D97-AF65-F5344CB8AC3E}">
        <p14:creationId xmlns:p14="http://schemas.microsoft.com/office/powerpoint/2010/main" val="328384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Vea la imagen que tenemos aquí…su páncreas hará uno de dos trabajos….el de ayudar a que su cuerpo produzca insulina y trabaje de manera ideal……o…. el de estar cada vez mas dañado y requerir mucha ayuda para hacer el trabajo mas básico de convertir lo que usted come en energía y que la glucosa no se quede en su sangre.</a:t>
            </a:r>
          </a:p>
          <a:p>
            <a:endParaRPr lang="es-MX" noProof="0" dirty="0"/>
          </a:p>
          <a:p>
            <a:r>
              <a:rPr lang="es-MX" noProof="0" dirty="0"/>
              <a:t>Recuerde que esa insulina es la clave y el órgano que hace esa insulina es el páncreas.</a:t>
            </a:r>
          </a:p>
        </p:txBody>
      </p:sp>
      <p:sp>
        <p:nvSpPr>
          <p:cNvPr id="4" name="Slide Number Placeholder 3"/>
          <p:cNvSpPr>
            <a:spLocks noGrp="1"/>
          </p:cNvSpPr>
          <p:nvPr>
            <p:ph type="sldNum" sz="quarter" idx="5"/>
          </p:nvPr>
        </p:nvSpPr>
        <p:spPr/>
        <p:txBody>
          <a:bodyPr/>
          <a:lstStyle/>
          <a:p>
            <a:fld id="{2809DDCD-DB6F-482F-A9F2-0DA34D32D270}" type="slidenum">
              <a:rPr lang="es-MX" smtClean="0"/>
              <a:t>12</a:t>
            </a:fld>
            <a:endParaRPr lang="es-MX"/>
          </a:p>
        </p:txBody>
      </p:sp>
    </p:spTree>
    <p:extLst>
      <p:ext uri="{BB962C8B-B14F-4D97-AF65-F5344CB8AC3E}">
        <p14:creationId xmlns:p14="http://schemas.microsoft.com/office/powerpoint/2010/main" val="182866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4">
              <a:defRPr/>
            </a:pPr>
            <a:r>
              <a:rPr lang="es-CO" dirty="0"/>
              <a:t>Otra de las maneras en que su cuerpo puede ser afectado por el alcohol es a través de su hígado.</a:t>
            </a:r>
          </a:p>
          <a:p>
            <a:pPr defTabSz="966544">
              <a:defRPr/>
            </a:pPr>
            <a:endParaRPr lang="es-CO" dirty="0"/>
          </a:p>
          <a:p>
            <a:pPr defTabSz="966544">
              <a:defRPr/>
            </a:pPr>
            <a:r>
              <a:rPr lang="es-CO" dirty="0"/>
              <a:t>El hígado libera glucosa para mantener los niveles de azúcar en sangre. Pero cuando una persona bebe alcohol – sobre todo cuando lo hace sin tener nada en el estomago, el hígado está tan ocupado descomponiendo el alcohol, que hace un mal trabajo al liberar glucosa hacia la corriente sanguínea.  Y esto puede llevar a una caída en los niveles de azúcar en sangre que conocemos como </a:t>
            </a:r>
            <a:r>
              <a:rPr lang="es-CO" b="1" u="sng" dirty="0"/>
              <a:t>hipoglucemia</a:t>
            </a:r>
            <a:r>
              <a:rPr lang="es-CO" dirty="0"/>
              <a:t>.</a:t>
            </a:r>
          </a:p>
          <a:p>
            <a:pPr defTabSz="966544">
              <a:defRPr/>
            </a:pPr>
            <a:endParaRPr lang="es-CO" dirty="0"/>
          </a:p>
          <a:p>
            <a:pPr defTabSz="966544">
              <a:defRPr/>
            </a:pPr>
            <a:endParaRPr lang="es-CO" dirty="0"/>
          </a:p>
          <a:p>
            <a:endParaRPr lang="es-MX" dirty="0"/>
          </a:p>
        </p:txBody>
      </p:sp>
      <p:sp>
        <p:nvSpPr>
          <p:cNvPr id="4" name="Slide Number Placeholder 3"/>
          <p:cNvSpPr>
            <a:spLocks noGrp="1"/>
          </p:cNvSpPr>
          <p:nvPr>
            <p:ph type="sldNum" sz="quarter" idx="5"/>
          </p:nvPr>
        </p:nvSpPr>
        <p:spPr/>
        <p:txBody>
          <a:bodyPr/>
          <a:lstStyle/>
          <a:p>
            <a:fld id="{2809DDCD-DB6F-482F-A9F2-0DA34D32D270}" type="slidenum">
              <a:rPr lang="es-MX" smtClean="0"/>
              <a:t>13</a:t>
            </a:fld>
            <a:endParaRPr lang="es-MX"/>
          </a:p>
        </p:txBody>
      </p:sp>
    </p:spTree>
    <p:extLst>
      <p:ext uri="{BB962C8B-B14F-4D97-AF65-F5344CB8AC3E}">
        <p14:creationId xmlns:p14="http://schemas.microsoft.com/office/powerpoint/2010/main" val="351384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4">
              <a:defRPr/>
            </a:pPr>
            <a:r>
              <a:rPr lang="es-MX" noProof="0" dirty="0">
                <a:latin typeface="+mj-lt"/>
              </a:rPr>
              <a:t>Esto es peligroso de varias maneras, pero veamos esta en particular……¿sabe usted que l</a:t>
            </a:r>
            <a:r>
              <a:rPr lang="es-MX" noProof="0" dirty="0">
                <a:latin typeface="+mj-lt"/>
                <a:cs typeface="Arial" panose="020B0604020202020204" pitchFamily="34" charset="0"/>
              </a:rPr>
              <a:t>os</a:t>
            </a:r>
            <a:r>
              <a:rPr lang="es-MX" b="0" noProof="0" dirty="0">
                <a:latin typeface="+mj-lt"/>
                <a:cs typeface="Arial" panose="020B0604020202020204" pitchFamily="34" charset="0"/>
              </a:rPr>
              <a:t> síntomas del exceso de alcohol y la hipoglucemia pueden ser MUY parecidos?</a:t>
            </a:r>
            <a:endParaRPr lang="es-MX" b="0" noProof="0" dirty="0">
              <a:latin typeface="+mj-lt"/>
            </a:endParaRPr>
          </a:p>
          <a:p>
            <a:endParaRPr lang="es-MX" dirty="0">
              <a:latin typeface="+mj-lt"/>
            </a:endParaRPr>
          </a:p>
          <a:p>
            <a:pPr lvl="0"/>
            <a:r>
              <a:rPr lang="es-MX" dirty="0">
                <a:latin typeface="+mj-lt"/>
                <a:cs typeface="Arial" panose="020B0604020202020204" pitchFamily="34" charset="0"/>
              </a:rPr>
              <a:t>Confusión</a:t>
            </a:r>
            <a:endParaRPr lang="es-MX" b="1" dirty="0">
              <a:latin typeface="+mj-lt"/>
              <a:cs typeface="Arial" panose="020B0604020202020204" pitchFamily="34" charset="0"/>
            </a:endParaRPr>
          </a:p>
          <a:p>
            <a:pPr lvl="0"/>
            <a:r>
              <a:rPr lang="es-MX" dirty="0">
                <a:latin typeface="+mj-lt"/>
                <a:cs typeface="Arial" panose="020B0604020202020204" pitchFamily="34" charset="0"/>
              </a:rPr>
              <a:t>Somnolencia</a:t>
            </a:r>
            <a:endParaRPr lang="es-MX" b="1" dirty="0">
              <a:latin typeface="+mj-lt"/>
              <a:cs typeface="Arial" panose="020B0604020202020204" pitchFamily="34" charset="0"/>
            </a:endParaRPr>
          </a:p>
          <a:p>
            <a:pPr lvl="0"/>
            <a:r>
              <a:rPr lang="es-MX" dirty="0">
                <a:latin typeface="+mj-lt"/>
                <a:cs typeface="Arial" panose="020B0604020202020204" pitchFamily="34" charset="0"/>
              </a:rPr>
              <a:t>Visión borrosa</a:t>
            </a:r>
          </a:p>
          <a:p>
            <a:pPr lvl="0"/>
            <a:r>
              <a:rPr lang="es-MX" dirty="0">
                <a:latin typeface="+mj-lt"/>
                <a:cs typeface="Arial" panose="020B0604020202020204" pitchFamily="34" charset="0"/>
              </a:rPr>
              <a:t>Dolores de Cabeza</a:t>
            </a:r>
            <a:endParaRPr lang="es-MX" b="1" dirty="0">
              <a:latin typeface="+mj-lt"/>
              <a:cs typeface="Arial" panose="020B0604020202020204" pitchFamily="34" charset="0"/>
            </a:endParaRPr>
          </a:p>
          <a:p>
            <a:pPr lvl="0"/>
            <a:r>
              <a:rPr lang="es-MX" dirty="0">
                <a:latin typeface="+mj-lt"/>
                <a:cs typeface="Arial" panose="020B0604020202020204" pitchFamily="34" charset="0"/>
              </a:rPr>
              <a:t>Aturdimiento o mareos</a:t>
            </a:r>
            <a:endParaRPr lang="es-MX" b="1" dirty="0">
              <a:latin typeface="+mj-lt"/>
              <a:cs typeface="Arial" panose="020B0604020202020204" pitchFamily="34" charset="0"/>
            </a:endParaRPr>
          </a:p>
          <a:p>
            <a:pPr lvl="0"/>
            <a:r>
              <a:rPr lang="es-MX" dirty="0">
                <a:latin typeface="+mj-lt"/>
                <a:cs typeface="Arial" panose="020B0604020202020204" pitchFamily="34" charset="0"/>
              </a:rPr>
              <a:t>Falta de coordinación</a:t>
            </a:r>
            <a:endParaRPr lang="es-MX" b="1" dirty="0">
              <a:latin typeface="+mj-lt"/>
              <a:cs typeface="Arial" panose="020B0604020202020204" pitchFamily="34" charset="0"/>
            </a:endParaRPr>
          </a:p>
          <a:p>
            <a:pPr lvl="0"/>
            <a:r>
              <a:rPr lang="es-MX" dirty="0">
                <a:latin typeface="+mj-lt"/>
                <a:cs typeface="Arial" panose="020B0604020202020204" pitchFamily="34" charset="0"/>
              </a:rPr>
              <a:t>Inconsciencia.</a:t>
            </a:r>
            <a:endParaRPr lang="es-MX" b="1" dirty="0">
              <a:latin typeface="+mj-lt"/>
              <a:cs typeface="Arial" panose="020B0604020202020204" pitchFamily="34" charset="0"/>
            </a:endParaRPr>
          </a:p>
          <a:p>
            <a:pPr lvl="0" fontAlgn="base"/>
            <a:endParaRPr lang="es-MX" dirty="0">
              <a:latin typeface="+mj-lt"/>
              <a:cs typeface="Arial" panose="020B0604020202020204" pitchFamily="34" charset="0"/>
            </a:endParaRPr>
          </a:p>
          <a:p>
            <a:pPr lvl="0" fontAlgn="base"/>
            <a:r>
              <a:rPr lang="es-MX" dirty="0">
                <a:latin typeface="+mj-lt"/>
                <a:cs typeface="Arial" panose="020B0604020202020204" pitchFamily="34" charset="0"/>
              </a:rPr>
              <a:t>No sería nada bueno que alguien confunda los síntomas y piense que usted tiene embriaguez en vez de hipoglucemia.  Si piensan que usted cayó inconsciente de embriaguez, puede que no le brinden la ayuda y tratamiento apropiados – ya que la hipoglucemia debe ser tratada con prontitud.</a:t>
            </a:r>
          </a:p>
        </p:txBody>
      </p:sp>
      <p:sp>
        <p:nvSpPr>
          <p:cNvPr id="4" name="Slide Number Placeholder 3"/>
          <p:cNvSpPr>
            <a:spLocks noGrp="1"/>
          </p:cNvSpPr>
          <p:nvPr>
            <p:ph type="sldNum" sz="quarter" idx="5"/>
          </p:nvPr>
        </p:nvSpPr>
        <p:spPr/>
        <p:txBody>
          <a:bodyPr/>
          <a:lstStyle/>
          <a:p>
            <a:fld id="{2809DDCD-DB6F-482F-A9F2-0DA34D32D270}" type="slidenum">
              <a:rPr lang="es-MX" smtClean="0"/>
              <a:t>14</a:t>
            </a:fld>
            <a:endParaRPr lang="es-MX"/>
          </a:p>
        </p:txBody>
      </p:sp>
    </p:spTree>
    <p:extLst>
      <p:ext uri="{BB962C8B-B14F-4D97-AF65-F5344CB8AC3E}">
        <p14:creationId xmlns:p14="http://schemas.microsoft.com/office/powerpoint/2010/main" val="76295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CO" dirty="0"/>
              <a:t>Y estos no son los únicos daños….como vimos antes, hay muchos mas….</a:t>
            </a:r>
          </a:p>
          <a:p>
            <a:pPr lvl="0" fontAlgn="base"/>
            <a:endParaRPr lang="es-CO" dirty="0"/>
          </a:p>
          <a:p>
            <a:pPr lvl="0" fontAlgn="base"/>
            <a:r>
              <a:rPr lang="es-CO" dirty="0"/>
              <a:t>El beber alcohol podría empeorar complicaciones de ya comunes en los diabéticos como daños neurológicos, oculares o renales</a:t>
            </a:r>
          </a:p>
          <a:p>
            <a:pPr lvl="0" fontAlgn="base"/>
            <a:endParaRPr lang="es-CO" dirty="0"/>
          </a:p>
          <a:p>
            <a:pPr lvl="0" fontAlgn="base"/>
            <a:r>
              <a:rPr lang="es-CO" dirty="0"/>
              <a:t>Recuerde que el aumento de peso hace que la diabetes sea más difícil de controlar y el alcohol causa posible aumento de peso ya que el alcohol tiene muchas calorías. </a:t>
            </a:r>
          </a:p>
          <a:p>
            <a:pPr lvl="0" fontAlgn="base"/>
            <a:endParaRPr lang="en-US" dirty="0"/>
          </a:p>
          <a:p>
            <a:pPr defTabSz="966544">
              <a:defRPr/>
            </a:pPr>
            <a:r>
              <a:rPr lang="es-CO" dirty="0"/>
              <a:t>Y por estas calorías, también puede aumentar el azúcar en la sangre ya que la cerveza y las bebidas mezcladas azucaradas son altas en carbohidratos, y este exceso de carbohidratos puede causar un aumento en los niveles de azúcar en la sangre.</a:t>
            </a:r>
          </a:p>
          <a:p>
            <a:pPr defTabSz="966544">
              <a:defRPr/>
            </a:pPr>
            <a:endParaRPr lang="es-CO" dirty="0"/>
          </a:p>
          <a:p>
            <a:pPr defTabSz="966544">
              <a:defRPr/>
            </a:pPr>
            <a:r>
              <a:rPr lang="es-CO" dirty="0"/>
              <a:t>Pero….podemos mejorar!  No se desanime…¿</a:t>
            </a:r>
            <a:r>
              <a:rPr lang="es-MX" noProof="0" dirty="0"/>
              <a:t>por qué cree que nos enfocamos en este tema en una clase de prevención y manejo de diabetes??  Porque al buscar soluciones para su diabetes como sus cambios de hábitos alimenticios y de ejercicio podemos ir poco a poco erradicando otras consecuencias de aquellos malos hábitos que nos llevan a desarrollar diabetes.</a:t>
            </a:r>
          </a:p>
          <a:p>
            <a:pPr defTabSz="966544">
              <a:defRPr/>
            </a:pPr>
            <a:endParaRPr lang="es-MX" noProof="0" dirty="0"/>
          </a:p>
          <a:p>
            <a:pPr defTabSz="966544">
              <a:defRPr/>
            </a:pPr>
            <a:r>
              <a:rPr lang="es-MX" noProof="0" dirty="0"/>
              <a:t>Entonces…hagamos metas!</a:t>
            </a:r>
          </a:p>
          <a:p>
            <a:pPr defTabSz="966544">
              <a:defRPr/>
            </a:pPr>
            <a:endParaRPr lang="es-CO" dirty="0"/>
          </a:p>
          <a:p>
            <a:pPr defTabSz="966544">
              <a:defRPr/>
            </a:pPr>
            <a:endParaRPr lang="es-CO" dirty="0"/>
          </a:p>
          <a:p>
            <a:pPr defTabSz="966544">
              <a:defRPr/>
            </a:pPr>
            <a:endParaRPr lang="en-US" dirty="0"/>
          </a:p>
          <a:p>
            <a:endParaRPr lang="es-MX" dirty="0"/>
          </a:p>
        </p:txBody>
      </p:sp>
      <p:sp>
        <p:nvSpPr>
          <p:cNvPr id="4" name="Slide Number Placeholder 3"/>
          <p:cNvSpPr>
            <a:spLocks noGrp="1"/>
          </p:cNvSpPr>
          <p:nvPr>
            <p:ph type="sldNum" sz="quarter" idx="5"/>
          </p:nvPr>
        </p:nvSpPr>
        <p:spPr/>
        <p:txBody>
          <a:bodyPr/>
          <a:lstStyle/>
          <a:p>
            <a:fld id="{2809DDCD-DB6F-482F-A9F2-0DA34D32D270}" type="slidenum">
              <a:rPr lang="es-MX" smtClean="0"/>
              <a:t>15</a:t>
            </a:fld>
            <a:endParaRPr lang="es-MX"/>
          </a:p>
        </p:txBody>
      </p:sp>
    </p:spTree>
    <p:extLst>
      <p:ext uri="{BB962C8B-B14F-4D97-AF65-F5344CB8AC3E}">
        <p14:creationId xmlns:p14="http://schemas.microsoft.com/office/powerpoint/2010/main" val="4103490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s-ES" b="0" i="0" dirty="0">
                <a:solidFill>
                  <a:srgbClr val="444444"/>
                </a:solidFill>
                <a:effectLst/>
                <a:latin typeface="+mj-lt"/>
              </a:rPr>
              <a:t>Dejar estos malos hábitos es importante para su salud.</a:t>
            </a:r>
          </a:p>
          <a:p>
            <a:pPr algn="l" fontAlgn="base"/>
            <a:r>
              <a:rPr lang="es-ES" b="0" i="0" dirty="0">
                <a:solidFill>
                  <a:srgbClr val="444444"/>
                </a:solidFill>
                <a:effectLst/>
                <a:latin typeface="+mj-lt"/>
              </a:rPr>
              <a:t>Poco después de dejar de fumar, la circulación comienza a mejorar y la presión arterial empieza a retroceder a su estado normal. Su sentido del olfato y del gusto vuelven y empieza a respirar con mayor facilidad. A largo plazo, dejar el tabaco puede ayudarle a vivir más tiempo. Su riesgo de padecer cáncer disminuye cada año que transcurre sin fumar.</a:t>
            </a:r>
          </a:p>
          <a:p>
            <a:pPr algn="l" fontAlgn="base"/>
            <a:r>
              <a:rPr lang="es-ES" b="0" i="0" dirty="0">
                <a:solidFill>
                  <a:srgbClr val="444444"/>
                </a:solidFill>
                <a:effectLst/>
                <a:latin typeface="+mj-lt"/>
              </a:rPr>
              <a:t>Dejarlo no es fácil. Es posible que tenga efectos a corto plazo, como subir de peso, irritabilidad y ansiedad. Algunas personas lo intentan varias veces antes de lograrlo. Existen muchas maneras para dejar de fumar. Algunas personas lo dejan de un momento a </a:t>
            </a:r>
            <a:r>
              <a:rPr lang="es-ES" b="0" i="0" u="none" dirty="0">
                <a:solidFill>
                  <a:srgbClr val="444444"/>
                </a:solidFill>
                <a:effectLst/>
                <a:latin typeface="+mj-lt"/>
              </a:rPr>
              <a:t>otro. Otros aprovechan los beneficios de los manuales paso a paso, la orientación o los medicamentos o productos que ayudan a </a:t>
            </a:r>
            <a:r>
              <a:rPr lang="es-ES" b="0" i="0" u="none" dirty="0">
                <a:solidFill>
                  <a:schemeClr val="tx1"/>
                </a:solidFill>
                <a:effectLst/>
                <a:latin typeface="+mj-lt"/>
              </a:rPr>
              <a:t>disminuir la adicción a la nicotina. Algunas personas piensan que el cambio a los </a:t>
            </a:r>
            <a:r>
              <a:rPr lang="es-ES" b="0" i="0" u="none" strike="noStrike" dirty="0">
                <a:solidFill>
                  <a:schemeClr val="tx1"/>
                </a:solidFill>
                <a:effectLst/>
                <a:latin typeface="+mj-lt"/>
                <a:hlinkClick r:id="rId3">
                  <a:extLst>
                    <a:ext uri="{A12FA001-AC4F-418D-AE19-62706E023703}">
                      <ahyp:hlinkClr xmlns:ahyp="http://schemas.microsoft.com/office/drawing/2018/hyperlinkcolor" val="tx"/>
                    </a:ext>
                  </a:extLst>
                </a:hlinkClick>
              </a:rPr>
              <a:t>cigarrillos electrónicos</a:t>
            </a:r>
            <a:r>
              <a:rPr lang="es-ES" b="0" i="0" u="none" dirty="0">
                <a:solidFill>
                  <a:schemeClr val="tx1"/>
                </a:solidFill>
                <a:effectLst/>
                <a:latin typeface="+mj-lt"/>
              </a:rPr>
              <a:t> </a:t>
            </a:r>
            <a:r>
              <a:rPr lang="es-ES" b="0" i="0" dirty="0">
                <a:solidFill>
                  <a:srgbClr val="444444"/>
                </a:solidFill>
                <a:effectLst/>
                <a:latin typeface="+mj-lt"/>
              </a:rPr>
              <a:t>puede ayudar a dejar de fumar, pero no ha sido comprobado. Su proveedor de salud puede prestarle ayuda para encontrar la mejor manera de dejar de fumar.</a:t>
            </a:r>
          </a:p>
          <a:p>
            <a:pPr algn="l" fontAlgn="base"/>
            <a:r>
              <a:rPr lang="es-ES" b="0" i="0" dirty="0">
                <a:solidFill>
                  <a:srgbClr val="444444"/>
                </a:solidFill>
                <a:effectLst/>
                <a:latin typeface="+mj-lt"/>
              </a:rPr>
              <a:t>NIH: Instituto Nacional del Cáncer le indica que p</a:t>
            </a:r>
            <a:r>
              <a:rPr lang="es-ES" b="0" i="0" dirty="0">
                <a:solidFill>
                  <a:srgbClr val="000000"/>
                </a:solidFill>
                <a:effectLst/>
                <a:latin typeface="+mj-lt"/>
              </a:rPr>
              <a:t>uede dejar de fumar para siempre, aunque lo haya intentado antes y no lo haya logrado. En realidad, casi todos los fumadores han debido intentarlo varias veces antes de lograrlo. Mantenga una actitud positiva, y no se dé por vencido.</a:t>
            </a:r>
          </a:p>
          <a:p>
            <a:pPr algn="l" fontAlgn="base"/>
            <a:endParaRPr lang="es-ES" b="0" i="0" dirty="0">
              <a:solidFill>
                <a:srgbClr val="000000"/>
              </a:solidFill>
              <a:effectLst/>
              <a:latin typeface="+mj-lt"/>
            </a:endParaRPr>
          </a:p>
          <a:p>
            <a:pPr algn="l" fontAlgn="base"/>
            <a:endParaRPr lang="en-US"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16</a:t>
            </a:fld>
            <a:endParaRPr lang="en-US"/>
          </a:p>
        </p:txBody>
      </p:sp>
    </p:spTree>
    <p:extLst>
      <p:ext uri="{BB962C8B-B14F-4D97-AF65-F5344CB8AC3E}">
        <p14:creationId xmlns:p14="http://schemas.microsoft.com/office/powerpoint/2010/main" val="274053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s-ES" b="0" i="0" dirty="0">
                <a:solidFill>
                  <a:srgbClr val="444444"/>
                </a:solidFill>
                <a:effectLst/>
                <a:latin typeface="Lucida Grande"/>
              </a:rPr>
              <a:t>Cuando usted </a:t>
            </a:r>
            <a:r>
              <a:rPr lang="es-ES" b="0" i="0" dirty="0">
                <a:effectLst/>
                <a:latin typeface="Lucida Grande"/>
              </a:rPr>
              <a:t>comienza a </a:t>
            </a:r>
            <a:r>
              <a:rPr lang="es-ES" b="0" i="0" u="none" strike="noStrike" dirty="0">
                <a:effectLst/>
                <a:latin typeface="Lucida Grande"/>
                <a:hlinkClick r:id="rId3">
                  <a:extLst>
                    <a:ext uri="{A12FA001-AC4F-418D-AE19-62706E023703}">
                      <ahyp:hlinkClr xmlns:ahyp="http://schemas.microsoft.com/office/drawing/2018/hyperlinkcolor" val="tx"/>
                    </a:ext>
                  </a:extLst>
                </a:hlinkClick>
              </a:rPr>
              <a:t>dejar de fumar</a:t>
            </a:r>
            <a:r>
              <a:rPr lang="es-ES" b="0" i="0" u="none" strike="noStrike" dirty="0">
                <a:effectLst/>
                <a:latin typeface="Lucida Grande"/>
              </a:rPr>
              <a:t> o tomar</a:t>
            </a:r>
            <a:r>
              <a:rPr lang="es-ES" b="0" i="0" u="none" dirty="0">
                <a:effectLst/>
                <a:latin typeface="Lucida Grande"/>
              </a:rPr>
              <a:t>, su cuerpo pasa por un síndrome de </a:t>
            </a:r>
            <a:r>
              <a:rPr lang="es-ES" b="0" i="0" u="none" strike="noStrike" dirty="0">
                <a:effectLst/>
                <a:latin typeface="Lucida Grande"/>
                <a:hlinkClick r:id="rId3">
                  <a:extLst>
                    <a:ext uri="{A12FA001-AC4F-418D-AE19-62706E023703}">
                      <ahyp:hlinkClr xmlns:ahyp="http://schemas.microsoft.com/office/drawing/2018/hyperlinkcolor" val="tx"/>
                    </a:ext>
                  </a:extLst>
                </a:hlinkClick>
              </a:rPr>
              <a:t>abstinencia de nicotina</a:t>
            </a:r>
            <a:r>
              <a:rPr lang="es-ES" b="0" i="0" u="none" strike="noStrike" dirty="0">
                <a:effectLst/>
                <a:latin typeface="Lucida Grande"/>
              </a:rPr>
              <a:t> y de alcohol</a:t>
            </a:r>
            <a:r>
              <a:rPr lang="es-ES" b="0" i="0" u="none" dirty="0">
                <a:effectLst/>
                <a:latin typeface="Lucida Grande"/>
              </a:rPr>
              <a:t>. Puede sentirse cansado, temperamental y tener dolores de cabeza o inclusive otros síntomas.   Anteriormente, puede haber lidiado con estos sentimientos recurriendo a malos hábitos.</a:t>
            </a:r>
          </a:p>
          <a:p>
            <a:pPr algn="l" fontAlgn="base"/>
            <a:r>
              <a:rPr lang="es-ES" b="0" i="0" u="none" dirty="0">
                <a:effectLst/>
                <a:latin typeface="Lucida Grande"/>
              </a:rPr>
              <a:t>Ciertos lugares y actividades pueden desatar la ansiedad. Si solía fumar o tomar luego de comer, o al hablar por teléfono, estas cosas pueden hacer que desee un cigarrillo o una bebida.</a:t>
            </a:r>
          </a:p>
          <a:p>
            <a:r>
              <a:rPr lang="es-ES" b="0" i="0" u="none" dirty="0">
                <a:effectLst/>
                <a:latin typeface="Lucida Grande"/>
              </a:rPr>
              <a:t>Es de esperar que sienta ansiedad por algunas semanas luego haber dejado de fumar y tomar. Los primeros días probablemente serán los peores. Entre más tiempo pase, la ansiedad debe volverse menos intensa.</a:t>
            </a:r>
          </a:p>
          <a:p>
            <a:endParaRPr lang="es-ES" b="0" i="0" u="none" dirty="0">
              <a:effectLst/>
              <a:latin typeface="Lucida Grande"/>
            </a:endParaRPr>
          </a:p>
          <a:p>
            <a:r>
              <a:rPr lang="es-ES" b="0" i="0" u="none" dirty="0">
                <a:effectLst/>
                <a:latin typeface="Roboto" panose="020B0604020202020204" pitchFamily="2" charset="0"/>
              </a:rPr>
              <a:t>Los desencadenantes son las cosas que lo hacen querer fumar o tomar. Cada persona tiene diferentes desencadenantes, como una situación estresante, tomar una taza de café, ir a una fiesta u oler el humo del cigarrillo o ver a alguien mas tomar. </a:t>
            </a:r>
            <a:r>
              <a:rPr lang="es-ES" b="0" i="0" u="none" dirty="0">
                <a:effectLst/>
                <a:latin typeface="Roboto" panose="02000000000000000000" pitchFamily="2" charset="0"/>
              </a:rPr>
              <a:t>Identificar sus desencadenantes y aprender cuál es la mejor manera de manejarlos es su primera línea de defensa.</a:t>
            </a:r>
          </a:p>
          <a:p>
            <a:r>
              <a:rPr lang="es-ES" b="0" i="0" u="none" dirty="0">
                <a:effectLst/>
                <a:latin typeface="Roboto" panose="02000000000000000000" pitchFamily="2" charset="0"/>
              </a:rPr>
              <a:t>Emocionales: Muchas personas fuman o toman cuando tienen emociones intensas. Un desencadenante emocional le recuerda cómo se sintió al fumar y tomar para tratar de mejorar su estado de ánimo o escapar de un mal momento. Puede aprender a lidiar con sus sentimientos (estrés, ansiedad, aburrimiento, depresión, felicidad, soledad, satisfacción, etc.) sin depender de los cigarrillos o el alcohol. Pruebe estas maneras de manejar los desencadenantes emocionales: Hablar sobre sus emociones, hacer ejercicio, escuchar música relajante, etc. </a:t>
            </a:r>
          </a:p>
          <a:p>
            <a:pPr algn="l"/>
            <a:r>
              <a:rPr lang="es-ES" b="0" i="0" u="none" dirty="0">
                <a:effectLst/>
                <a:latin typeface="Roboto" panose="02000000000000000000" pitchFamily="2" charset="0"/>
              </a:rPr>
              <a:t>Patrón: Un patrón desencadenante es una actividad que usted relaciona con fumar o tomar. Entre estas actividades están:</a:t>
            </a:r>
          </a:p>
          <a:p>
            <a:pPr algn="l">
              <a:buFont typeface="Arial" panose="020B0604020202020204" pitchFamily="34" charset="0"/>
              <a:buNone/>
            </a:pPr>
            <a:r>
              <a:rPr lang="es-ES" b="0" i="0" u="none" dirty="0">
                <a:effectLst/>
                <a:latin typeface="Roboto" panose="02000000000000000000" pitchFamily="2" charset="0"/>
              </a:rPr>
              <a:t>Cuando habla por teléfono/Cuando ve televisión/Cuando termina de comer/Cuando toma café/Cuando toma un descanso/</a:t>
            </a:r>
            <a:r>
              <a:rPr lang="es-ES" b="0" i="0" dirty="0">
                <a:solidFill>
                  <a:srgbClr val="333333"/>
                </a:solidFill>
                <a:effectLst/>
                <a:latin typeface="Roboto" panose="02000000000000000000" pitchFamily="2" charset="0"/>
              </a:rPr>
              <a:t>Después de tener relaciones sexuales/Antes de acostarse, etc.</a:t>
            </a:r>
          </a:p>
          <a:p>
            <a:pPr algn="l">
              <a:buFont typeface="Arial" panose="020B0604020202020204" pitchFamily="34" charset="0"/>
              <a:buNone/>
            </a:pPr>
            <a:r>
              <a:rPr lang="es-ES" b="0" i="0" dirty="0">
                <a:solidFill>
                  <a:srgbClr val="333333"/>
                </a:solidFill>
                <a:effectLst/>
                <a:latin typeface="Roboto" panose="02000000000000000000" pitchFamily="2" charset="0"/>
              </a:rPr>
              <a:t>¿Cómo lidiar con los patrones desencadenantes? Una forma de vencer los patrones desencadenantes es romper la asociación con el desencadenante y cambiar la sensación por otra actividad.</a:t>
            </a:r>
          </a:p>
          <a:p>
            <a:pPr algn="l">
              <a:buFont typeface="Arial" panose="020B0604020202020204" pitchFamily="34" charset="0"/>
              <a:buNone/>
            </a:pPr>
            <a:r>
              <a:rPr lang="es-ES" b="0" i="0" u="sng" dirty="0">
                <a:solidFill>
                  <a:srgbClr val="333333"/>
                </a:solidFill>
                <a:effectLst/>
                <a:latin typeface="Roboto" panose="02000000000000000000" pitchFamily="2" charset="0"/>
              </a:rPr>
              <a:t>Sociales: </a:t>
            </a:r>
            <a:r>
              <a:rPr lang="es-ES" b="0" i="0" dirty="0">
                <a:solidFill>
                  <a:srgbClr val="333333"/>
                </a:solidFill>
                <a:effectLst/>
                <a:latin typeface="Roboto" panose="02000000000000000000" pitchFamily="2" charset="0"/>
              </a:rPr>
              <a:t>son momentos que generalmente incluyen a otras personas que fuman o toman. Por ejemplo: Ir a un bar/Ir a una fiesta u otro evento social/Ir a un concierto/Ver fumar o beber alcohol a otra persona/Estar con amigos que fuman o beben alcohol/Celebrar un gran evento</a:t>
            </a:r>
          </a:p>
          <a:p>
            <a:pPr algn="l"/>
            <a:r>
              <a:rPr lang="es-ES" b="0" i="0" dirty="0">
                <a:solidFill>
                  <a:srgbClr val="333333"/>
                </a:solidFill>
                <a:effectLst/>
                <a:latin typeface="Roboto" panose="02000000000000000000" pitchFamily="2" charset="0"/>
              </a:rPr>
              <a:t>¿Cómo manejar los desencadenantes sociales? Una vez que haya tomado la decisión de dejar de fumar o beber alcohol, lo mejor es evitar los lugares donde la gente hace esto, y pedirles a sus amigos que no lo hagan a su alrededor. Con el tiempo, será más fácil. Dígale a sus amigos y familiares que ha renunciado. Pídales su apoyo.</a:t>
            </a:r>
          </a:p>
          <a:p>
            <a:pPr algn="l"/>
            <a:r>
              <a:rPr lang="es-ES" b="0" i="0" u="sng" dirty="0">
                <a:solidFill>
                  <a:srgbClr val="333333"/>
                </a:solidFill>
                <a:effectLst/>
                <a:latin typeface="Roboto" panose="02000000000000000000" pitchFamily="2" charset="0"/>
              </a:rPr>
              <a:t>Abstinencia: </a:t>
            </a:r>
            <a:r>
              <a:rPr lang="es-ES" b="0" i="0" dirty="0">
                <a:solidFill>
                  <a:srgbClr val="333333"/>
                </a:solidFill>
                <a:effectLst/>
                <a:latin typeface="Roboto" panose="02000000000000000000" pitchFamily="2" charset="0"/>
              </a:rPr>
              <a:t>Si ha fumado o bebido alcohol por mucho tiempo, su cuerpo está acostumbrado a recibir una dosis regular de nicotina o alcohol. Cuando lo deja, los síntomas de abstinencia producirán antojos. Los desencadenantes de abstinencia pueden ser:</a:t>
            </a:r>
          </a:p>
          <a:p>
            <a:pPr algn="l">
              <a:buFont typeface="Arial" panose="020B0604020202020204" pitchFamily="34" charset="0"/>
              <a:buChar char="•"/>
            </a:pPr>
            <a:r>
              <a:rPr lang="es-ES" b="0" i="0" dirty="0">
                <a:solidFill>
                  <a:srgbClr val="333333"/>
                </a:solidFill>
                <a:effectLst/>
                <a:latin typeface="Roboto" panose="02000000000000000000" pitchFamily="2" charset="0"/>
              </a:rPr>
              <a:t>Anhelar el sabor de un cigarrillo o una bebida alcohólica</a:t>
            </a:r>
          </a:p>
          <a:p>
            <a:pPr algn="l">
              <a:buFont typeface="Arial" panose="020B0604020202020204" pitchFamily="34" charset="0"/>
              <a:buChar char="•"/>
            </a:pPr>
            <a:r>
              <a:rPr lang="es-ES" b="0" i="0" dirty="0">
                <a:solidFill>
                  <a:srgbClr val="333333"/>
                </a:solidFill>
                <a:effectLst/>
                <a:latin typeface="Roboto" panose="02000000000000000000" pitchFamily="2" charset="0"/>
              </a:rPr>
              <a:t>Oler el humo del cigarrillo</a:t>
            </a:r>
          </a:p>
          <a:p>
            <a:pPr algn="l">
              <a:buFont typeface="Arial" panose="020B0604020202020204" pitchFamily="34" charset="0"/>
              <a:buChar char="•"/>
            </a:pPr>
            <a:r>
              <a:rPr lang="es-ES" b="0" i="0" dirty="0">
                <a:solidFill>
                  <a:srgbClr val="333333"/>
                </a:solidFill>
                <a:effectLst/>
                <a:latin typeface="Roboto" panose="02000000000000000000" pitchFamily="2" charset="0"/>
              </a:rPr>
              <a:t>Ver a gente bebiendo alcohol</a:t>
            </a:r>
          </a:p>
          <a:p>
            <a:pPr algn="l">
              <a:buFont typeface="Arial" panose="020B0604020202020204" pitchFamily="34" charset="0"/>
              <a:buChar char="•"/>
            </a:pPr>
            <a:r>
              <a:rPr lang="es-ES" b="0" i="0" dirty="0">
                <a:solidFill>
                  <a:srgbClr val="333333"/>
                </a:solidFill>
                <a:effectLst/>
                <a:latin typeface="Roboto" panose="02000000000000000000" pitchFamily="2" charset="0"/>
              </a:rPr>
              <a:t>Manipular cigarrillos, encendedores y fósforos</a:t>
            </a:r>
          </a:p>
          <a:p>
            <a:pPr algn="l">
              <a:buFont typeface="Arial" panose="020B0604020202020204" pitchFamily="34" charset="0"/>
              <a:buChar char="•"/>
            </a:pPr>
            <a:r>
              <a:rPr lang="es-ES" b="0" i="0" dirty="0">
                <a:solidFill>
                  <a:srgbClr val="333333"/>
                </a:solidFill>
                <a:effectLst/>
                <a:latin typeface="Roboto" panose="02000000000000000000" pitchFamily="2" charset="0"/>
              </a:rPr>
              <a:t>Necesitar hacer algo con las manos o la boca</a:t>
            </a:r>
          </a:p>
          <a:p>
            <a:pPr algn="l">
              <a:buFont typeface="Arial" panose="020B0604020202020204" pitchFamily="34" charset="0"/>
              <a:buChar char="•"/>
            </a:pPr>
            <a:r>
              <a:rPr lang="es-ES" b="0" i="0" dirty="0">
                <a:solidFill>
                  <a:srgbClr val="333333"/>
                </a:solidFill>
                <a:effectLst/>
                <a:latin typeface="Roboto" panose="02000000000000000000" pitchFamily="2" charset="0"/>
              </a:rPr>
              <a:t>Sentirse inquieto o tener otros </a:t>
            </a:r>
            <a:r>
              <a:rPr lang="es-ES" b="0" i="0" u="sng" dirty="0">
                <a:solidFill>
                  <a:srgbClr val="087599"/>
                </a:solidFill>
                <a:effectLst/>
                <a:latin typeface="Roboto" panose="02000000000000000000" pitchFamily="2" charset="0"/>
                <a:hlinkClick r:id="rId4"/>
              </a:rPr>
              <a:t>síntomas de abstinencia</a:t>
            </a:r>
            <a:endParaRPr lang="es-ES" b="0" i="0" u="sng" dirty="0">
              <a:solidFill>
                <a:srgbClr val="087599"/>
              </a:solidFill>
              <a:effectLst/>
              <a:latin typeface="Roboto" panose="02000000000000000000" pitchFamily="2" charset="0"/>
            </a:endParaRPr>
          </a:p>
          <a:p>
            <a:pPr algn="l">
              <a:buFont typeface="Arial" panose="020B0604020202020204" pitchFamily="34" charset="0"/>
              <a:buChar char="•"/>
            </a:pPr>
            <a:endParaRPr lang="es-ES" b="0" i="0" u="sng" dirty="0">
              <a:solidFill>
                <a:srgbClr val="087599"/>
              </a:solidFill>
              <a:effectLst/>
              <a:latin typeface="Roboto" panose="02000000000000000000" pitchFamily="2" charset="0"/>
            </a:endParaRPr>
          </a:p>
          <a:p>
            <a:pPr algn="l">
              <a:buFont typeface="Arial" panose="020B0604020202020204" pitchFamily="34" charset="0"/>
              <a:buChar char="•"/>
            </a:pPr>
            <a:r>
              <a:rPr lang="es-ES" dirty="0"/>
              <a:t>Todos los hábitos, compulsiones y adicciones son muy persistentes y por ello, son difíciles de dejar, pero no imposible. Es un hecho que las acciones repetitivas alteran el cerebro, haciendo más difícil cambiar un patrón de conducta. Sin embargo, todos podemos aprender nuevos patrones de comportamiento. Si usted es un creyente verdadero, cuenta con la palabra de Dios, con la iglesia de Cristo y con grupos comunitarios especializados de ayuda que lo apoyarán en su cambio de vida. También tiene al Espíritu Santo que le dará el poder que necesita desde su interior para cambiar su forma de pensar y perseverar en su deseo de dejar de beber. “Porque Dios es el que en vosotros produce así el querer como el hacer, por su buena voluntad”.(Filipenses 2:13)</a:t>
            </a:r>
          </a:p>
          <a:p>
            <a:pPr algn="l">
              <a:buFont typeface="Arial" panose="020B0604020202020204" pitchFamily="34" charset="0"/>
              <a:buChar char="•"/>
            </a:pPr>
            <a:endParaRPr lang="es-ES" b="0" i="0" u="sng" dirty="0">
              <a:solidFill>
                <a:srgbClr val="087599"/>
              </a:solidFill>
              <a:effectLst/>
              <a:latin typeface="Roboto" panose="02000000000000000000" pitchFamily="2" charset="0"/>
            </a:endParaRPr>
          </a:p>
          <a:p>
            <a:pPr algn="l">
              <a:buFont typeface="Arial" panose="020B0604020202020204" pitchFamily="34" charset="0"/>
              <a:buNone/>
            </a:pPr>
            <a:endParaRPr lang="es-ES" b="0" i="0" u="sng" dirty="0">
              <a:solidFill>
                <a:srgbClr val="087599"/>
              </a:solidFill>
              <a:effectLst/>
              <a:latin typeface="Roboto" panose="02000000000000000000" pitchFamily="2" charset="0"/>
            </a:endParaRPr>
          </a:p>
          <a:p>
            <a:pPr algn="l">
              <a:buFont typeface="Arial" panose="020B0604020202020204" pitchFamily="34" charset="0"/>
              <a:buChar char="•"/>
            </a:pPr>
            <a:endParaRPr lang="es-ES" b="0" i="0" u="sng" dirty="0">
              <a:solidFill>
                <a:srgbClr val="087599"/>
              </a:solidFill>
              <a:effectLst/>
              <a:latin typeface="Roboto" panose="02000000000000000000" pitchFamily="2" charset="0"/>
            </a:endParaRPr>
          </a:p>
          <a:p>
            <a:pPr algn="l">
              <a:buFont typeface="Arial" panose="020B0604020202020204" pitchFamily="34" charset="0"/>
              <a:buChar char="•"/>
            </a:pPr>
            <a:endParaRPr lang="es-ES" b="0" i="0" dirty="0">
              <a:solidFill>
                <a:srgbClr val="333333"/>
              </a:solidFill>
              <a:effectLst/>
              <a:latin typeface="Roboto" panose="02000000000000000000" pitchFamily="2" charset="0"/>
            </a:endParaRPr>
          </a:p>
          <a:p>
            <a:pPr algn="l"/>
            <a:endParaRPr lang="es-ES" b="0" i="0" dirty="0">
              <a:solidFill>
                <a:srgbClr val="333333"/>
              </a:solidFill>
              <a:effectLst/>
              <a:latin typeface="Roboto" panose="02000000000000000000" pitchFamily="2" charset="0"/>
            </a:endParaRPr>
          </a:p>
          <a:p>
            <a:endParaRPr lang="es-ES" b="0" i="0" dirty="0">
              <a:solidFill>
                <a:srgbClr val="333333"/>
              </a:solidFill>
              <a:effectLst/>
              <a:latin typeface="Roboto" panose="02000000000000000000" pitchFamily="2" charset="0"/>
            </a:endParaRPr>
          </a:p>
          <a:p>
            <a:endParaRPr lang="es-ES" b="0" i="0" dirty="0">
              <a:solidFill>
                <a:srgbClr val="33333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8FAA0298-BA67-4F09-A262-7F3E5CD5DC77}" type="slidenum">
              <a:rPr lang="en-US" smtClean="0"/>
              <a:t>17</a:t>
            </a:fld>
            <a:endParaRPr lang="en-US"/>
          </a:p>
        </p:txBody>
      </p:sp>
    </p:spTree>
    <p:extLst>
      <p:ext uri="{BB962C8B-B14F-4D97-AF65-F5344CB8AC3E}">
        <p14:creationId xmlns:p14="http://schemas.microsoft.com/office/powerpoint/2010/main" val="41749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Lo importante de las metas no es que sean enormes o que sean ideales…..lo importante de las metas es que las pensemos como un paso a la vez….como cuando va a subir unas escaleras, lo importante es ir subiendo cada escalón – de uno por uno.  Nadie brinca hasta un segundo piso…sube un escalón, y luego otro, y luego otro, hasta que llega a su meta. </a:t>
            </a:r>
          </a:p>
          <a:p>
            <a:endParaRPr lang="es-MX" noProof="0" dirty="0"/>
          </a:p>
          <a:p>
            <a:r>
              <a:rPr lang="es-MX" noProof="0" dirty="0"/>
              <a:t>Sí es correcto saber a donde nos dirigimos….pero no debemos frustrarnos si solo podemos subir un escalón a la vez.  Lo importante es hacer un plan.  Planear el primer escalón y subir ese escalón HOY.</a:t>
            </a:r>
          </a:p>
          <a:p>
            <a:endParaRPr lang="es-MX" noProof="0" dirty="0"/>
          </a:p>
          <a:p>
            <a:r>
              <a:rPr lang="es-MX" noProof="0" dirty="0"/>
              <a:t>Entonces…para hacer lograr una meta lo primero que vamos a hacer es:</a:t>
            </a:r>
          </a:p>
          <a:p>
            <a:endParaRPr lang="es-MX"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18</a:t>
            </a:fld>
            <a:endParaRPr lang="es-MX"/>
          </a:p>
        </p:txBody>
      </p:sp>
    </p:spTree>
    <p:extLst>
      <p:ext uri="{BB962C8B-B14F-4D97-AF65-F5344CB8AC3E}">
        <p14:creationId xmlns:p14="http://schemas.microsoft.com/office/powerpoint/2010/main" val="16363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Escríbalas en papel – y no solo eso – revise sus metas cada semana y vaya evaluando como mejorar esa meta o como modificarla cada vez que vaya cumpliéndola mejor.  Por ejemplo, puede mantener un diario de lo que toma (en su teléfono, en papel o pegado en el refrigerador)….para entonces no engañarse al evaluar su semana.</a:t>
            </a:r>
          </a:p>
          <a:p>
            <a:endParaRPr lang="es-CO" dirty="0"/>
          </a:p>
          <a:p>
            <a:r>
              <a:rPr lang="es-CO" dirty="0"/>
              <a:t>No tenga alcohol en casa!  La manera mas fácil de no tomar en casa es no comprar alcohol para la casa….si no lo tenemos, tendremos que pensar dos veces cuando el antojo venga.</a:t>
            </a:r>
          </a:p>
          <a:p>
            <a:endParaRPr lang="es-CO" dirty="0"/>
          </a:p>
          <a:p>
            <a:r>
              <a:rPr lang="es-CO" dirty="0"/>
              <a:t>Elija días sin alcohol y apúntelos en un calendario – así podrá ir aumentando poco a poco esos días en que no toma.</a:t>
            </a:r>
          </a:p>
          <a:p>
            <a:endParaRPr lang="es-MX" dirty="0"/>
          </a:p>
        </p:txBody>
      </p:sp>
      <p:sp>
        <p:nvSpPr>
          <p:cNvPr id="4" name="Slide Number Placeholder 3"/>
          <p:cNvSpPr>
            <a:spLocks noGrp="1"/>
          </p:cNvSpPr>
          <p:nvPr>
            <p:ph type="sldNum" sz="quarter" idx="5"/>
          </p:nvPr>
        </p:nvSpPr>
        <p:spPr/>
        <p:txBody>
          <a:bodyPr/>
          <a:lstStyle/>
          <a:p>
            <a:fld id="{2809DDCD-DB6F-482F-A9F2-0DA34D32D270}" type="slidenum">
              <a:rPr lang="es-MX" smtClean="0"/>
              <a:t>19</a:t>
            </a:fld>
            <a:endParaRPr lang="es-MX"/>
          </a:p>
        </p:txBody>
      </p:sp>
    </p:spTree>
    <p:extLst>
      <p:ext uri="{BB962C8B-B14F-4D97-AF65-F5344CB8AC3E}">
        <p14:creationId xmlns:p14="http://schemas.microsoft.com/office/powerpoint/2010/main" val="70277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Empecemos con el tabaco.</a:t>
            </a:r>
          </a:p>
          <a:p>
            <a:endParaRPr lang="es-MX" dirty="0"/>
          </a:p>
          <a:p>
            <a:r>
              <a:rPr lang="es-MX" dirty="0"/>
              <a:t>Según Salud Familiar de la Clínica Mayo la adicción a fumar se define como la </a:t>
            </a:r>
            <a:r>
              <a:rPr lang="es-MX" dirty="0">
                <a:latin typeface="Calibri" panose="020F0502020204030204" pitchFamily="34" charset="0"/>
                <a:ea typeface="Calibri" panose="020F0502020204030204" pitchFamily="34" charset="0"/>
                <a:cs typeface="Arial" panose="020B0604020202020204" pitchFamily="34" charset="0"/>
              </a:rPr>
              <a:t>adición a la nicotina que es el componente principal de la hoja de tabaco la cual produce efectos placenteros en nuestro cuerpo.  Según la Organización Mundial de la Salud , el tabaquismo es una enfermedad adictiva y crónicas es la principal causa de mortalidad prematura y evitable. Se estima que al año mueren 4.9 millones de personas como consecuencias del tabaco. Para el 2030 se estiman 10 millones de muertes anuales. También es importante destacar que un promedio de 1 millón mueren personas expuestas al humo de segunda mano a los cuales se les llama fumadores pasivos.</a:t>
            </a:r>
            <a:br>
              <a:rPr lang="es-MX" dirty="0">
                <a:latin typeface="Calibri" panose="020F0502020204030204" pitchFamily="34" charset="0"/>
                <a:ea typeface="Calibri" panose="020F0502020204030204" pitchFamily="34" charset="0"/>
                <a:cs typeface="Arial" panose="020B0604020202020204" pitchFamily="34" charset="0"/>
              </a:rPr>
            </a:br>
            <a:endParaRPr lang="es-MX" dirty="0">
              <a:latin typeface="Calibri" panose="020F0502020204030204" pitchFamily="34" charset="0"/>
              <a:ea typeface="Calibri" panose="020F0502020204030204" pitchFamily="34" charset="0"/>
              <a:cs typeface="Arial" panose="020B0604020202020204" pitchFamily="34" charset="0"/>
            </a:endParaRPr>
          </a:p>
          <a:p>
            <a:r>
              <a:rPr lang="es-MX" dirty="0">
                <a:latin typeface="Calibri" panose="020F0502020204030204" pitchFamily="34" charset="0"/>
                <a:ea typeface="Calibri" panose="020F0502020204030204" pitchFamily="34" charset="0"/>
                <a:cs typeface="Arial" panose="020B0604020202020204" pitchFamily="34" charset="0"/>
              </a:rPr>
              <a:t>El tabaco es perjudicial en todas sus modalidades, fumar cigarrillos es la forma más común de consumir tabaco.  Pero también se hace a través de la pipa, la pipa de agua o narguiles, los puros, las pasta de tabaco para mascar, y el cigarrillo electrónico que a pesar de tener menos cantidad de nicotina también contiene sustancias tóxicas.  A este ultimo se le conoce como aspirar vapor (</a:t>
            </a:r>
            <a:r>
              <a:rPr lang="es-MX" dirty="0" err="1">
                <a:latin typeface="Calibri" panose="020F0502020204030204" pitchFamily="34" charset="0"/>
                <a:ea typeface="Calibri" panose="020F0502020204030204" pitchFamily="34" charset="0"/>
                <a:cs typeface="Arial" panose="020B0604020202020204" pitchFamily="34" charset="0"/>
              </a:rPr>
              <a:t>vaping</a:t>
            </a:r>
            <a:r>
              <a:rPr lang="es-MX" dirty="0">
                <a:latin typeface="Calibri" panose="020F0502020204030204" pitchFamily="34" charset="0"/>
                <a:ea typeface="Calibri" panose="020F0502020204030204" pitchFamily="34" charset="0"/>
                <a:cs typeface="Arial" panose="020B0604020202020204" pitchFamily="34" charset="0"/>
              </a:rPr>
              <a:t> en inglés).   Además también se usan cigarrillos de olor, mentolados, en polvo entre otros que también son dañinos.</a:t>
            </a:r>
            <a:endParaRPr lang="es-MX" dirty="0"/>
          </a:p>
          <a:p>
            <a:pPr>
              <a:lnSpc>
                <a:spcPct val="107000"/>
              </a:lnSpc>
              <a:spcAft>
                <a:spcPts val="846"/>
              </a:spcAft>
            </a:pPr>
            <a:endParaRPr lang="es-MX"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Hay varios factores de riesgo….entre ellos:</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La edad: entre más joven se comienza a fumar se hace más adicto</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Los padres y amigos: los hijos de padres fumadores tienen más posibilidades que sean también fumadores </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La depresión y ansiedad: estas enfermedades mentales están relacionadas con las adicciones</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El alcohol y drogas: al ingerir alcohol se aumenta la probabilidad de consumir cualquier tipo de sustancias adictivas</a:t>
            </a:r>
          </a:p>
          <a:p>
            <a:pPr>
              <a:lnSpc>
                <a:spcPct val="107000"/>
              </a:lnSpc>
              <a:spcAft>
                <a:spcPts val="846"/>
              </a:spcAft>
            </a:pPr>
            <a:endParaRPr lang="es-MX"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Hay algunos síntomas del tabaquismo o de que la persona tiene algún nivel de adición como no poder dejar de fumar fácilmente, o la persona presenta síntomas de abstinencia o malestares cuando se priva de fumar por algún tiempo limitado</a:t>
            </a:r>
          </a:p>
          <a:p>
            <a:endParaRPr lang="es-MX" noProof="0" dirty="0"/>
          </a:p>
        </p:txBody>
      </p:sp>
      <p:sp>
        <p:nvSpPr>
          <p:cNvPr id="4" name="Slide Number Placeholder 3"/>
          <p:cNvSpPr>
            <a:spLocks noGrp="1"/>
          </p:cNvSpPr>
          <p:nvPr>
            <p:ph type="sldNum" sz="quarter" idx="5"/>
          </p:nvPr>
        </p:nvSpPr>
        <p:spPr/>
        <p:txBody>
          <a:bodyPr/>
          <a:lstStyle/>
          <a:p>
            <a:fld id="{8FAA0298-BA67-4F09-A262-7F3E5CD5DC77}" type="slidenum">
              <a:rPr lang="en-US" smtClean="0"/>
              <a:t>2</a:t>
            </a:fld>
            <a:endParaRPr lang="en-US"/>
          </a:p>
        </p:txBody>
      </p:sp>
    </p:spTree>
    <p:extLst>
      <p:ext uri="{BB962C8B-B14F-4D97-AF65-F5344CB8AC3E}">
        <p14:creationId xmlns:p14="http://schemas.microsoft.com/office/powerpoint/2010/main" val="1009591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¡Tenga cuidado de la presión de los amigos!  Sabemos que hay situaciones o personas que a veces nos presionan para fumar o tomar alcohol.  Busque alternativas para divertirse y esté atento a la presión social!  Es posible que tenga que alejarse por algún tiempo o definitivamente de amistades o situaciones que le presionen a tomar.</a:t>
            </a:r>
          </a:p>
          <a:p>
            <a:endParaRPr lang="es-CO" dirty="0"/>
          </a:p>
          <a:p>
            <a:r>
              <a:rPr lang="es-CO" dirty="0"/>
              <a:t>También, si usted es de las personas que elijen fumar o alcohol por hábito después de alguna actividad o por causa de algún problema…..manténgase ocupado en otros hobbies y actividades que le ayuden a redirigir su atención o combatir su tentación – como caminar, jugar un deporte, etc.</a:t>
            </a:r>
          </a:p>
          <a:p>
            <a:endParaRPr lang="es-CO" dirty="0"/>
          </a:p>
          <a:p>
            <a:r>
              <a:rPr lang="es-CO" dirty="0"/>
              <a:t>Pida ayuda – sus promotores de salud estamos a su disposición para ayudarles.  Hay veces que solo pidiendo ayuda encontramos el ánimo o motivación para hacer esos cambios.  Queremos ayudarle y formamos parte de su equipo.</a:t>
            </a:r>
          </a:p>
          <a:p>
            <a:endParaRPr lang="es-CO" dirty="0"/>
          </a:p>
          <a:p>
            <a:r>
              <a:rPr lang="es-CO" dirty="0"/>
              <a:t>Sea persistente…..no se rinda si falla.  Con la ayuda de Dios todo es posible.  Recuerde Filipenses 4:13 “Todo lo puedo en Cristo que me fortalece”</a:t>
            </a:r>
          </a:p>
        </p:txBody>
      </p:sp>
      <p:sp>
        <p:nvSpPr>
          <p:cNvPr id="4" name="Slide Number Placeholder 3"/>
          <p:cNvSpPr>
            <a:spLocks noGrp="1"/>
          </p:cNvSpPr>
          <p:nvPr>
            <p:ph type="sldNum" sz="quarter" idx="5"/>
          </p:nvPr>
        </p:nvSpPr>
        <p:spPr/>
        <p:txBody>
          <a:bodyPr/>
          <a:lstStyle/>
          <a:p>
            <a:fld id="{2809DDCD-DB6F-482F-A9F2-0DA34D32D270}" type="slidenum">
              <a:rPr lang="es-MX" smtClean="0"/>
              <a:t>20</a:t>
            </a:fld>
            <a:endParaRPr lang="es-MX"/>
          </a:p>
        </p:txBody>
      </p:sp>
    </p:spTree>
    <p:extLst>
      <p:ext uri="{BB962C8B-B14F-4D97-AF65-F5344CB8AC3E}">
        <p14:creationId xmlns:p14="http://schemas.microsoft.com/office/powerpoint/2010/main" val="2970135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Si usted necesita ayuda puede comunicarse con su promotor de salud, pero también le ofrecemos estas alternativas de ayuda:</a:t>
            </a:r>
          </a:p>
          <a:p>
            <a:endParaRPr lang="es-MX" dirty="0"/>
          </a:p>
          <a:p>
            <a:endParaRPr lang="es-MX" dirty="0"/>
          </a:p>
          <a:p>
            <a:r>
              <a:rPr lang="es-MX" dirty="0"/>
              <a:t>Alcohólicos Anónimos de Houston</a:t>
            </a:r>
          </a:p>
          <a:p>
            <a:r>
              <a:rPr lang="es-MX" dirty="0"/>
              <a:t>713-686-6300 esta línea esta disponible las 24 horas del día</a:t>
            </a:r>
          </a:p>
          <a:p>
            <a:r>
              <a:rPr lang="es-MX" dirty="0"/>
              <a:t>https://aahouston.org toda la información esta disponible en ingles y español.</a:t>
            </a:r>
          </a:p>
          <a:p>
            <a:r>
              <a:rPr lang="es-MX" dirty="0"/>
              <a:t>Alcohólicos anónimos, apoya casi 2500 reuniones por semana y lo pondrán en contacto con alguna reunión que este cerca de su casa y en el horario que mas le convenga.</a:t>
            </a:r>
          </a:p>
          <a:p>
            <a:r>
              <a:rPr lang="es-MX" b="1" dirty="0"/>
              <a:t> </a:t>
            </a:r>
          </a:p>
          <a:p>
            <a:pPr fontAlgn="base"/>
            <a:r>
              <a:rPr lang="es-MX" dirty="0"/>
              <a:t>Si usted tiene un ser querido que tiene un problema con la bebida y quiere saber ¿Cómo puedo ayudarlo? La organización Al-</a:t>
            </a:r>
            <a:r>
              <a:rPr lang="es-MX" dirty="0" err="1"/>
              <a:t>Anon</a:t>
            </a:r>
            <a:r>
              <a:rPr lang="es-MX" dirty="0"/>
              <a:t> de Houston tiene reuniones para familiares de personas con problemas de alcohol.  Puede consultar Al-</a:t>
            </a:r>
            <a:r>
              <a:rPr lang="es-MX" dirty="0" err="1"/>
              <a:t>Anon</a:t>
            </a:r>
            <a:r>
              <a:rPr lang="es-MX" dirty="0"/>
              <a:t> en alanonhispano.org o llamar al 713-681-1296</a:t>
            </a:r>
            <a:endParaRPr lang="es-MX" dirty="0">
              <a:solidFill>
                <a:srgbClr val="C00000"/>
              </a:solidFill>
            </a:endParaRPr>
          </a:p>
          <a:p>
            <a:endParaRPr lang="es-MX"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21</a:t>
            </a:fld>
            <a:endParaRPr lang="es-MX"/>
          </a:p>
        </p:txBody>
      </p:sp>
    </p:spTree>
    <p:extLst>
      <p:ext uri="{BB962C8B-B14F-4D97-AF65-F5344CB8AC3E}">
        <p14:creationId xmlns:p14="http://schemas.microsoft.com/office/powerpoint/2010/main" val="4210540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Si desea mas información sobre este tema, estas son las fuentes de donde obtuvimos estos datos.  Sin embargo, su Promotor de Salud siempre estará dispuesto a ayudarle a entender este tema de una mejor manera, llame a su promotor y con gusto le atenderán.</a:t>
            </a:r>
          </a:p>
        </p:txBody>
      </p:sp>
      <p:sp>
        <p:nvSpPr>
          <p:cNvPr id="4" name="Slide Number Placeholder 3"/>
          <p:cNvSpPr>
            <a:spLocks noGrp="1"/>
          </p:cNvSpPr>
          <p:nvPr>
            <p:ph type="sldNum" sz="quarter" idx="5"/>
          </p:nvPr>
        </p:nvSpPr>
        <p:spPr/>
        <p:txBody>
          <a:bodyPr/>
          <a:lstStyle/>
          <a:p>
            <a:fld id="{8FAA0298-BA67-4F09-A262-7F3E5CD5DC77}" type="slidenum">
              <a:rPr lang="en-US" smtClean="0"/>
              <a:t>22</a:t>
            </a:fld>
            <a:endParaRPr lang="en-US"/>
          </a:p>
        </p:txBody>
      </p:sp>
    </p:spTree>
    <p:extLst>
      <p:ext uri="{BB962C8B-B14F-4D97-AF65-F5344CB8AC3E}">
        <p14:creationId xmlns:p14="http://schemas.microsoft.com/office/powerpoint/2010/main" val="220493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Gracias por escuchar sobre este tema tan necesario.  Esperamos que esta información le puede ayudar a usted o algún ser querido.</a:t>
            </a:r>
          </a:p>
          <a:p>
            <a:endParaRPr lang="es-MX" noProof="0" dirty="0"/>
          </a:p>
          <a:p>
            <a:endParaRPr lang="es-MX" noProof="0" dirty="0"/>
          </a:p>
          <a:p>
            <a:r>
              <a:rPr lang="es-MX" noProof="0" dirty="0"/>
              <a:t>Hasta luego!</a:t>
            </a:r>
          </a:p>
        </p:txBody>
      </p:sp>
      <p:sp>
        <p:nvSpPr>
          <p:cNvPr id="4" name="Slide Number Placeholder 3"/>
          <p:cNvSpPr>
            <a:spLocks noGrp="1"/>
          </p:cNvSpPr>
          <p:nvPr>
            <p:ph type="sldNum" sz="quarter" idx="5"/>
          </p:nvPr>
        </p:nvSpPr>
        <p:spPr/>
        <p:txBody>
          <a:bodyPr/>
          <a:lstStyle/>
          <a:p>
            <a:fld id="{2809DDCD-DB6F-482F-A9F2-0DA34D32D270}" type="slidenum">
              <a:rPr lang="es-MX" smtClean="0"/>
              <a:t>23</a:t>
            </a:fld>
            <a:endParaRPr lang="es-MX"/>
          </a:p>
        </p:txBody>
      </p:sp>
    </p:spTree>
    <p:extLst>
      <p:ext uri="{BB962C8B-B14F-4D97-AF65-F5344CB8AC3E}">
        <p14:creationId xmlns:p14="http://schemas.microsoft.com/office/powerpoint/2010/main" val="1090944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24</a:t>
            </a:fld>
            <a:endParaRPr lang="en-US"/>
          </a:p>
        </p:txBody>
      </p:sp>
    </p:spTree>
    <p:extLst>
      <p:ext uri="{BB962C8B-B14F-4D97-AF65-F5344CB8AC3E}">
        <p14:creationId xmlns:p14="http://schemas.microsoft.com/office/powerpoint/2010/main" val="4787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Entendamos algo importante….sabe usted como se produce un cigarrillo o que es lo que contiene??</a:t>
            </a:r>
          </a:p>
          <a:p>
            <a:endParaRPr lang="es-MX" noProof="0" dirty="0"/>
          </a:p>
          <a:p>
            <a:r>
              <a:rPr lang="es-MX" noProof="0" dirty="0"/>
              <a:t>Como puede ver son varias cosas no saludables como:</a:t>
            </a:r>
          </a:p>
          <a:p>
            <a:endParaRPr lang="es-MX" noProof="0" dirty="0"/>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La NICOTINA: es el más importante componente causante de la adicción, a los 20 segundos entra al cerebro y se une a los receptores donde se produce la liberación de dopamina</a:t>
            </a:r>
          </a:p>
          <a:p>
            <a:pPr>
              <a:lnSpc>
                <a:spcPct val="107000"/>
              </a:lnSpc>
              <a:spcAft>
                <a:spcPts val="846"/>
              </a:spcAft>
            </a:pPr>
            <a:endParaRPr lang="es-MX"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El MONÓXIDO de CARBONO: es el causante de las enfermedades de los pulmones, del corazón y vasos sanguíneos, este monóxido de carbono se une a la sangre y viaja por sus venas causándoles daño.  Por eso afecta al corazón y cerebro causando problemas cardiacos y daños cerebrales.</a:t>
            </a:r>
          </a:p>
          <a:p>
            <a:endParaRPr lang="es-MX" dirty="0">
              <a:latin typeface="Calibri" panose="020F0502020204030204" pitchFamily="34" charset="0"/>
              <a:ea typeface="Calibri" panose="020F0502020204030204" pitchFamily="34" charset="0"/>
              <a:cs typeface="Arial" panose="020B0604020202020204" pitchFamily="34" charset="0"/>
            </a:endParaRPr>
          </a:p>
          <a:p>
            <a:r>
              <a:rPr lang="es-MX" dirty="0">
                <a:latin typeface="Calibri" panose="020F0502020204030204" pitchFamily="34" charset="0"/>
                <a:ea typeface="Calibri" panose="020F0502020204030204" pitchFamily="34" charset="0"/>
                <a:cs typeface="Arial" panose="020B0604020202020204" pitchFamily="34" charset="0"/>
              </a:rPr>
              <a:t>Además de estas dos sustancias dañinas, también contiene más de 4000 sustancias tóxicas, estas alteran las células y causan crecimiento anormal – esto es lo que causa tumores. </a:t>
            </a:r>
          </a:p>
          <a:p>
            <a:endParaRPr lang="es-MX" dirty="0">
              <a:latin typeface="Calibri" panose="020F0502020204030204" pitchFamily="34" charset="0"/>
              <a:ea typeface="Calibri" panose="020F0502020204030204" pitchFamily="34" charset="0"/>
              <a:cs typeface="Arial" panose="020B0604020202020204" pitchFamily="34" charset="0"/>
            </a:endParaRPr>
          </a:p>
          <a:p>
            <a:r>
              <a:rPr lang="es-MX" dirty="0">
                <a:latin typeface="Calibri" panose="020F0502020204030204" pitchFamily="34" charset="0"/>
                <a:ea typeface="Calibri" panose="020F0502020204030204" pitchFamily="34" charset="0"/>
                <a:cs typeface="Arial" panose="020B0604020202020204" pitchFamily="34" charset="0"/>
              </a:rPr>
              <a:t>Además, estas sustancias al entrar en los pulmones no permiten la limpieza correcta de los bronquios y obstruyendo las vías respiratorias - comúnmente esto produce entonces la TOS característica del fumador y muchas otras enfermedades que estaremos viendo a continuación.</a:t>
            </a:r>
            <a:endParaRPr lang="es-MX" dirty="0"/>
          </a:p>
        </p:txBody>
      </p:sp>
      <p:sp>
        <p:nvSpPr>
          <p:cNvPr id="4" name="Slide Number Placeholder 3"/>
          <p:cNvSpPr>
            <a:spLocks noGrp="1"/>
          </p:cNvSpPr>
          <p:nvPr>
            <p:ph type="sldNum" sz="quarter" idx="5"/>
          </p:nvPr>
        </p:nvSpPr>
        <p:spPr/>
        <p:txBody>
          <a:bodyPr/>
          <a:lstStyle/>
          <a:p>
            <a:fld id="{8FAA0298-BA67-4F09-A262-7F3E5CD5DC77}" type="slidenum">
              <a:rPr lang="en-US" smtClean="0"/>
              <a:t>3</a:t>
            </a:fld>
            <a:endParaRPr lang="en-US"/>
          </a:p>
        </p:txBody>
      </p:sp>
    </p:spTree>
    <p:extLst>
      <p:ext uri="{BB962C8B-B14F-4D97-AF65-F5344CB8AC3E}">
        <p14:creationId xmlns:p14="http://schemas.microsoft.com/office/powerpoint/2010/main" val="377551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Según </a:t>
            </a:r>
            <a:r>
              <a:rPr lang="es-MX" dirty="0"/>
              <a:t>Centros para el Control y la Prevención de Enfermedades las complicaciones por fumar son extensas….pero algunas de ellas son:</a:t>
            </a:r>
            <a:endParaRPr lang="es-MX"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1- Enfermedad pulmonar crónica </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2- Diabetes y aumento de colesterol</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3- Enfermedades Cardiacas</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4- Enfermedades cerebrales como Embolias y Derrames Cerebrales</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5- Disminución de la fertilidad </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6- Problemas del embarazo como bebés prematuros y abortos</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8- caries, mal aliento, piel seca, caída del cabello, pérdida de peso.</a:t>
            </a:r>
          </a:p>
          <a:p>
            <a:pPr>
              <a:lnSpc>
                <a:spcPct val="107000"/>
              </a:lnSpc>
              <a:spcAft>
                <a:spcPts val="846"/>
              </a:spcAft>
            </a:pPr>
            <a:r>
              <a:rPr lang="es-MX" dirty="0">
                <a:latin typeface="Calibri" panose="020F0502020204030204" pitchFamily="34" charset="0"/>
                <a:ea typeface="Calibri" panose="020F0502020204030204" pitchFamily="34" charset="0"/>
                <a:cs typeface="Arial" panose="020B0604020202020204" pitchFamily="34" charset="0"/>
              </a:rPr>
              <a:t>9- pero también cáncer…pero sabía que no solo en lo que pensamos comúnmente??</a:t>
            </a:r>
          </a:p>
          <a:p>
            <a:endParaRPr lang="es-MX" noProof="0" dirty="0"/>
          </a:p>
        </p:txBody>
      </p:sp>
      <p:sp>
        <p:nvSpPr>
          <p:cNvPr id="4" name="Slide Number Placeholder 3"/>
          <p:cNvSpPr>
            <a:spLocks noGrp="1"/>
          </p:cNvSpPr>
          <p:nvPr>
            <p:ph type="sldNum" sz="quarter" idx="5"/>
          </p:nvPr>
        </p:nvSpPr>
        <p:spPr/>
        <p:txBody>
          <a:bodyPr/>
          <a:lstStyle/>
          <a:p>
            <a:fld id="{8FAA0298-BA67-4F09-A262-7F3E5CD5DC77}" type="slidenum">
              <a:rPr lang="en-US" smtClean="0"/>
              <a:t>4</a:t>
            </a:fld>
            <a:endParaRPr lang="en-US"/>
          </a:p>
        </p:txBody>
      </p:sp>
    </p:spTree>
    <p:extLst>
      <p:ext uri="{BB962C8B-B14F-4D97-AF65-F5344CB8AC3E}">
        <p14:creationId xmlns:p14="http://schemas.microsoft.com/office/powerpoint/2010/main" val="13786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Claro que primordialmente en los pulmones es muy común que se desarrolle el cáncer en una persona que fuma y continuamente ingiere todos esos tóxicos que mencionamos antes….pero ese cáncer se puede desarrollar en otras partes del cuerpo también.</a:t>
            </a:r>
          </a:p>
        </p:txBody>
      </p:sp>
      <p:sp>
        <p:nvSpPr>
          <p:cNvPr id="4" name="Slide Number Placeholder 3"/>
          <p:cNvSpPr>
            <a:spLocks noGrp="1"/>
          </p:cNvSpPr>
          <p:nvPr>
            <p:ph type="sldNum" sz="quarter" idx="5"/>
          </p:nvPr>
        </p:nvSpPr>
        <p:spPr/>
        <p:txBody>
          <a:bodyPr/>
          <a:lstStyle/>
          <a:p>
            <a:fld id="{8FAA0298-BA67-4F09-A262-7F3E5CD5DC77}" type="slidenum">
              <a:rPr lang="en-US" smtClean="0"/>
              <a:t>5</a:t>
            </a:fld>
            <a:endParaRPr lang="en-US"/>
          </a:p>
        </p:txBody>
      </p:sp>
    </p:spTree>
    <p:extLst>
      <p:ext uri="{BB962C8B-B14F-4D97-AF65-F5344CB8AC3E}">
        <p14:creationId xmlns:p14="http://schemas.microsoft.com/office/powerpoint/2010/main" val="406606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¿Puede ver la imagen?  El consumir tabaco puede causar cáncer en todos estos órganos….</a:t>
            </a:r>
          </a:p>
          <a:p>
            <a:endParaRPr lang="es-MX" noProof="0" dirty="0"/>
          </a:p>
          <a:p>
            <a:r>
              <a:rPr lang="es-MX" noProof="0" dirty="0"/>
              <a:t>Boca y garganta</a:t>
            </a:r>
          </a:p>
          <a:p>
            <a:r>
              <a:rPr lang="es-MX" noProof="0" dirty="0"/>
              <a:t>Laringe</a:t>
            </a:r>
          </a:p>
          <a:p>
            <a:r>
              <a:rPr lang="es-MX" noProof="0" dirty="0"/>
              <a:t>La medula ósea (este cáncer el que conocemos como leucemia)</a:t>
            </a:r>
          </a:p>
          <a:p>
            <a:r>
              <a:rPr lang="es-MX" noProof="0" dirty="0"/>
              <a:t>Riñones y pelvis renal</a:t>
            </a:r>
          </a:p>
          <a:p>
            <a:r>
              <a:rPr lang="es-MX" noProof="0" dirty="0"/>
              <a:t>Cuello uterino</a:t>
            </a:r>
          </a:p>
          <a:p>
            <a:r>
              <a:rPr lang="es-MX" noProof="0" dirty="0"/>
              <a:t>Vejiga urinaria</a:t>
            </a:r>
          </a:p>
          <a:p>
            <a:r>
              <a:rPr lang="es-MX" noProof="0" dirty="0"/>
              <a:t>Esófago</a:t>
            </a:r>
          </a:p>
          <a:p>
            <a:r>
              <a:rPr lang="es-MX" noProof="0" dirty="0"/>
              <a:t>Pulmones</a:t>
            </a:r>
          </a:p>
          <a:p>
            <a:r>
              <a:rPr lang="es-MX" noProof="0" dirty="0"/>
              <a:t>Bronquios</a:t>
            </a:r>
          </a:p>
          <a:p>
            <a:r>
              <a:rPr lang="es-MX" noProof="0" dirty="0"/>
              <a:t>Tráquea</a:t>
            </a:r>
          </a:p>
          <a:p>
            <a:r>
              <a:rPr lang="es-MX" noProof="0" dirty="0"/>
              <a:t>Hígado</a:t>
            </a:r>
          </a:p>
          <a:p>
            <a:r>
              <a:rPr lang="es-MX" noProof="0" dirty="0"/>
              <a:t>Estomago</a:t>
            </a:r>
          </a:p>
          <a:p>
            <a:r>
              <a:rPr lang="es-MX" noProof="0" dirty="0"/>
              <a:t>Páncreas</a:t>
            </a:r>
          </a:p>
          <a:p>
            <a:r>
              <a:rPr lang="es-MX" noProof="0" dirty="0"/>
              <a:t>Colon y recto</a:t>
            </a:r>
          </a:p>
          <a:p>
            <a:pPr defTabSz="966544">
              <a:defRPr/>
            </a:pPr>
            <a:br>
              <a:rPr lang="es-MX" dirty="0">
                <a:latin typeface="Calibri" panose="020F0502020204030204" pitchFamily="34" charset="0"/>
                <a:ea typeface="Calibri" panose="020F0502020204030204" pitchFamily="34" charset="0"/>
                <a:cs typeface="Arial" panose="020B0604020202020204" pitchFamily="34" charset="0"/>
              </a:rPr>
            </a:br>
            <a:r>
              <a:rPr lang="es-MX" dirty="0">
                <a:latin typeface="Calibri" panose="020F0502020204030204" pitchFamily="34" charset="0"/>
                <a:ea typeface="Calibri" panose="020F0502020204030204" pitchFamily="34" charset="0"/>
                <a:cs typeface="Arial" panose="020B0604020202020204" pitchFamily="34" charset="0"/>
              </a:rPr>
              <a:t>El tabaco se relaciona con el 90% de los tumores, el 75% de las enfermedades pulmonares crónica y el 25% de las enfermedades coronarias o de corazón..</a:t>
            </a:r>
          </a:p>
          <a:p>
            <a:pPr defTabSz="966544">
              <a:defRPr/>
            </a:pPr>
            <a:endParaRPr lang="es-MX" dirty="0">
              <a:latin typeface="Calibri" panose="020F0502020204030204" pitchFamily="34" charset="0"/>
              <a:ea typeface="Calibri" panose="020F0502020204030204" pitchFamily="34" charset="0"/>
              <a:cs typeface="Arial" panose="020B0604020202020204" pitchFamily="34" charset="0"/>
            </a:endParaRPr>
          </a:p>
          <a:p>
            <a:pPr defTabSz="966544">
              <a:defRPr/>
            </a:pPr>
            <a:r>
              <a:rPr lang="es-MX" dirty="0">
                <a:latin typeface="Calibri" panose="020F0502020204030204" pitchFamily="34" charset="0"/>
                <a:ea typeface="Calibri" panose="020F0502020204030204" pitchFamily="34" charset="0"/>
                <a:cs typeface="Arial" panose="020B0604020202020204" pitchFamily="34" charset="0"/>
              </a:rPr>
              <a:t>Al final, el fumar….le puede matar!</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8FAA0298-BA67-4F09-A262-7F3E5CD5DC77}" type="slidenum">
              <a:rPr lang="en-US" smtClean="0"/>
              <a:t>6</a:t>
            </a:fld>
            <a:endParaRPr lang="en-US"/>
          </a:p>
        </p:txBody>
      </p:sp>
    </p:spTree>
    <p:extLst>
      <p:ext uri="{BB962C8B-B14F-4D97-AF65-F5344CB8AC3E}">
        <p14:creationId xmlns:p14="http://schemas.microsoft.com/office/powerpoint/2010/main" val="3933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¿Por qué fumar es especialmente malo si tiene diabetes?</a:t>
            </a: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Las personas con diabetes que fuman tienen más probabilidades de tener problemas de salud graves y complicaciones que las personas con diabetes que no fuman – estas complicaciones son:  mayor incidencia en enfermedades cardíacas y renales, flujo sanguíneo deficiente a las extremidades, mayor riesgo de infecciones, mayor incidencia de úlceras en los pies, mayores tasas de amputación de miembros inferiores y retinopatía. lo que aumenta la probabilidad de ceguera </a:t>
            </a: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Las personas con diabetes ya de por si tienen que trabajar constantemente para controlar sus niveles de azúcar en sangre y prevenir complicaciones provocadas por la enfermedad, que incluyen daño a los nervios, ojos, riñones y corazón. El tabaco en los cigarrillos aumenta estos problemas y complica el control de diabetes.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Hay por lo menos 70 sustancias químicas en los cigarrillos que están directamente relacionadas con el desarrollo del cáncer, el envejecimiento y el estrés oxidativo.  Por ejemplo, algunos de los productos químicos que se encuentran en los cigarrillos incluyen limpiador de inodoros, cera de velas, insecticida, arsénico, nicotina, líquido para encendedores y monóxido de carbono, solo por nombrar algunos. Estos químicos peligrosos y adictivos causan daño a las células de su cuerpo e interfieren con su función normal.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En una persona con diabetes, el daño causado por los productos químicos de un cigarrillo y la nicotina causa inflamación crónica, lo que resulta en resistencia a la insulina y niveles más altos de azúcar en la sangre, y por lo tanto, hace que sea más difícil controlar la diabetes.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Todos estos problemas se agravan para dificultar el control de la diabetes y aumentar la probabilidad de complicaciones. Para las personas con diabetes, los riesgos para la salud de fumar un cigarrillo son cuatro veces mayores que para una persona sin diabetes.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Aún más sorprendente, un estudio de 2014 reveló que los fumadores también tienen un 30-40% más de probabilidades de desarrollar diabetes tipo 2, lo que hace que la relación entre el tabaquismo y la diabetes sea un círculo vicioso.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Fumar es un peligro para la salud de cualquier persona, pero para las personas con diabetes o con alto riesgo de desarrollar la enfermedad, el encendido puede contribuir a graves complicaciones de salud.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Los investigadores saben desde hace mucho tiempo que los pacientes diabéticos que fuman tienen niveles más altos de azúcar en sangre, lo que hace que su enfermedad sea más difícil de controlar y los pone en mayor peligro de desarrollar complicaciones como ceguera, daño a los nervios, insuficiencia renal y problemas cardíacos. Ahora, un nuevo estudio ofrece la evidencia más definitiva del por qué: la nicotina en los cigarrillos.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La Universidad Politécnica del Estado de California encontró que la nicotina, cuando se agrega a las muestras de sangre humana, eleva los niveles de hemoglobina A1c (HbA1c) hasta en un 34%.   Esto les indica que habría un efecto similar con los fumadores diabéticos.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Los médicos siempre supieron que fumar puede empeorar la diabetes, pero a través de este estudio ahora sabemos por qué….. Es la nicotina!  </a:t>
            </a: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Este estudio también implica que si usted es fumador y no diabético, sus probabilidades de desarrollar diabetes son mayores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s-MX" dirty="0">
                <a:latin typeface="Calibri" panose="020F0502020204030204" pitchFamily="34" charset="0"/>
                <a:ea typeface="Calibri" panose="020F0502020204030204" pitchFamily="34" charset="0"/>
                <a:cs typeface="Times New Roman" panose="02020603050405020304" pitchFamily="18" charset="0"/>
              </a:rPr>
              <a:t> Pero quizás lo más importante es que los resultados también sugieren que los productos de reemplazo de nicotina, como los parches y los cigarrillos electrónicos que contienen nicotina, tampoco son una opción segura para los pacientes con diabetes. Debido a que todavía contienen nicotina, estos productos tienen la misma probabilidad de aumentar los niveles de A1c que los cigarrillos. "Para minimizar sus posibilidades de desarrollar diabetes o complicaciones diabéticas, debe dejar de fumar", dice el doctor a cargo de este estudio.  Incluso eso significa – dejar de hacerlo de inmediato y de golpe.</a:t>
            </a:r>
          </a:p>
          <a:p>
            <a:endParaRPr lang="en-US" dirty="0"/>
          </a:p>
        </p:txBody>
      </p:sp>
      <p:sp>
        <p:nvSpPr>
          <p:cNvPr id="4" name="Slide Number Placeholder 3"/>
          <p:cNvSpPr>
            <a:spLocks noGrp="1"/>
          </p:cNvSpPr>
          <p:nvPr>
            <p:ph type="sldNum" sz="quarter" idx="5"/>
          </p:nvPr>
        </p:nvSpPr>
        <p:spPr/>
        <p:txBody>
          <a:bodyPr/>
          <a:lstStyle/>
          <a:p>
            <a:fld id="{8FAA0298-BA67-4F09-A262-7F3E5CD5DC77}" type="slidenum">
              <a:rPr lang="en-US" smtClean="0"/>
              <a:t>7</a:t>
            </a:fld>
            <a:endParaRPr lang="en-US" dirty="0"/>
          </a:p>
        </p:txBody>
      </p:sp>
    </p:spTree>
    <p:extLst>
      <p:ext uri="{BB962C8B-B14F-4D97-AF65-F5344CB8AC3E}">
        <p14:creationId xmlns:p14="http://schemas.microsoft.com/office/powerpoint/2010/main" val="236877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Y debe saber que el alcohol es igual de dañino!!!</a:t>
            </a:r>
          </a:p>
          <a:p>
            <a:endParaRPr lang="es-MX" noProof="0" dirty="0"/>
          </a:p>
          <a:p>
            <a:r>
              <a:rPr lang="es-MX" noProof="0" dirty="0"/>
              <a:t>Sabemos que el alcohol puede afectar su vida y su salud de muchas maneras.  Esta vez estaremos viendo algunas de esas maneras en que afecta como su salud general, su páncreas, su hígado, su relación con la familia….y hasta en su a1c o nivel de glucosa.</a:t>
            </a:r>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8</a:t>
            </a:fld>
            <a:endParaRPr lang="es-MX"/>
          </a:p>
        </p:txBody>
      </p:sp>
    </p:spTree>
    <p:extLst>
      <p:ext uri="{BB962C8B-B14F-4D97-AF65-F5344CB8AC3E}">
        <p14:creationId xmlns:p14="http://schemas.microsoft.com/office/powerpoint/2010/main" val="185491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En su salud general puede producir desde pérdida de memoria, alucinaciones, ataques, demencia, riesgo de infección de pecho, inflamación de hígado, hepatitis, cirrosis….en FIN…..puede ver toda la lista en su pantalla?   Incluye hasta bajo control de glucosa en la sangre!!!  Y aunque todas las consecuencias de salud a las que contribuye el alcohol deben cuidarse, unas de las que principalmente estamos enfocados en estas clases es la de su glucosa o diabetes.</a:t>
            </a:r>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2809DDCD-DB6F-482F-A9F2-0DA34D32D270}" type="slidenum">
              <a:rPr lang="es-MX" smtClean="0"/>
              <a:t>9</a:t>
            </a:fld>
            <a:endParaRPr lang="es-MX"/>
          </a:p>
        </p:txBody>
      </p:sp>
    </p:spTree>
    <p:extLst>
      <p:ext uri="{BB962C8B-B14F-4D97-AF65-F5344CB8AC3E}">
        <p14:creationId xmlns:p14="http://schemas.microsoft.com/office/powerpoint/2010/main" val="327947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92F7-55EF-4DE1-AE7E-DCF005C91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43DCD-32D4-407E-BE24-C21879A76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91A7CD-B2C9-41D2-BA3E-A78E6BD8E81B}"/>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5" name="Footer Placeholder 4">
            <a:extLst>
              <a:ext uri="{FF2B5EF4-FFF2-40B4-BE49-F238E27FC236}">
                <a16:creationId xmlns:a16="http://schemas.microsoft.com/office/drawing/2014/main" id="{AF746D62-F6A9-4D12-9554-BFDFBBB80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6E063-562E-4914-9543-3E355C807617}"/>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349705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A63B-C5F8-4BA1-930E-D9353684B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2E0E6-98FD-4798-BFD0-050CEF54E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32C05-94F7-4338-9FBD-094E291A627A}"/>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5" name="Footer Placeholder 4">
            <a:extLst>
              <a:ext uri="{FF2B5EF4-FFF2-40B4-BE49-F238E27FC236}">
                <a16:creationId xmlns:a16="http://schemas.microsoft.com/office/drawing/2014/main" id="{3F1BD6BA-E1B7-44AA-A151-D105BD4E6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E7D39-08F1-4907-8E65-B0113C0FA582}"/>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83300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FD2F6-1C26-409A-BAC0-E98F3D29A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82374-1819-4C3A-BB33-2C4EF703A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876BA-873B-4714-999E-EA27776228F5}"/>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5" name="Footer Placeholder 4">
            <a:extLst>
              <a:ext uri="{FF2B5EF4-FFF2-40B4-BE49-F238E27FC236}">
                <a16:creationId xmlns:a16="http://schemas.microsoft.com/office/drawing/2014/main" id="{481CBCF6-5DF6-45E3-8E3F-BCD3C0A71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DD1BF-3AED-43B4-9E9F-C510B880F100}"/>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77869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CF9D-B690-424A-9711-EFA9FCFB7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C6E40-4234-4FEF-97D1-1D4D879D0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62415-B831-4B53-9C14-DD203D0348ED}"/>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5" name="Footer Placeholder 4">
            <a:extLst>
              <a:ext uri="{FF2B5EF4-FFF2-40B4-BE49-F238E27FC236}">
                <a16:creationId xmlns:a16="http://schemas.microsoft.com/office/drawing/2014/main" id="{5118A6E3-41A7-4A24-BF1F-F81B1364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8342C-4FA7-484B-81F6-5E92A10DD5F8}"/>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5866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9B06-DF6D-49C3-AEC0-4E1D80AF4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F0215-6941-4439-96C6-C2257A37D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7A6E3-834F-4938-9C9C-2EA589487FD6}"/>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5" name="Footer Placeholder 4">
            <a:extLst>
              <a:ext uri="{FF2B5EF4-FFF2-40B4-BE49-F238E27FC236}">
                <a16:creationId xmlns:a16="http://schemas.microsoft.com/office/drawing/2014/main" id="{BE587854-D8B6-47B5-B47E-AFC45DA6E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C4B46-0A6C-459A-BDAF-67EE3016A594}"/>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205742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5251-6C9D-402A-8743-6A68B39F0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D3678-F233-460B-AC3A-3E0D7B750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6159A-1970-4537-A3DD-48C171444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BFC86-52DF-4649-8F10-7CBCE8908CCC}"/>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6" name="Footer Placeholder 5">
            <a:extLst>
              <a:ext uri="{FF2B5EF4-FFF2-40B4-BE49-F238E27FC236}">
                <a16:creationId xmlns:a16="http://schemas.microsoft.com/office/drawing/2014/main" id="{B95CE953-0C30-4D9D-AC63-02451BE33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6B7FE-448C-4EA9-8267-BDB2C751599D}"/>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33214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956F-AA30-4D9E-A284-FD0EC09E9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4749EA-C675-4E9A-A70A-69CB368D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D96A38-333C-4C51-A474-00DE90BC5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745C7F-C1AE-467E-8392-155136631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2A2D08-D012-4B0C-ABAC-E4485588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A74C6-5D4E-4BD7-ABCD-04ACC085DEC2}"/>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8" name="Footer Placeholder 7">
            <a:extLst>
              <a:ext uri="{FF2B5EF4-FFF2-40B4-BE49-F238E27FC236}">
                <a16:creationId xmlns:a16="http://schemas.microsoft.com/office/drawing/2014/main" id="{98E2E01A-A20A-4DC6-A103-40CC7BCCB7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D1910-290D-4C40-ACCB-4A48C75EE7FB}"/>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2985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E0BC-073A-4B02-8911-7D8615564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F8E86-381F-42CC-9E68-0837B39FE4A0}"/>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4" name="Footer Placeholder 3">
            <a:extLst>
              <a:ext uri="{FF2B5EF4-FFF2-40B4-BE49-F238E27FC236}">
                <a16:creationId xmlns:a16="http://schemas.microsoft.com/office/drawing/2014/main" id="{CB9702E0-74FE-4894-9844-DFCE258BF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3B347-9CE7-4910-AD2C-10EE326F79F2}"/>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339535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A1C6F-DD99-429D-84AC-40D984DC5797}"/>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3" name="Footer Placeholder 2">
            <a:extLst>
              <a:ext uri="{FF2B5EF4-FFF2-40B4-BE49-F238E27FC236}">
                <a16:creationId xmlns:a16="http://schemas.microsoft.com/office/drawing/2014/main" id="{9D3C09D3-B893-4836-A035-DFBE69422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845C78-BBEA-4403-8387-3E6124882A4B}"/>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2368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0B98-87C3-483C-9A99-B8DB9C40F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2324-EFB4-45C6-AD43-25B9F9259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633DCB-CA21-4000-881D-C3F950E9D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F6EC6-5AD1-404E-BEF6-980FB3F74802}"/>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6" name="Footer Placeholder 5">
            <a:extLst>
              <a:ext uri="{FF2B5EF4-FFF2-40B4-BE49-F238E27FC236}">
                <a16:creationId xmlns:a16="http://schemas.microsoft.com/office/drawing/2014/main" id="{5D9F282C-217D-4101-BE24-DB4BB5C63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C939F-9D6D-427D-814F-F5CA2E378887}"/>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422785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922C-4352-4816-AED8-BBE389A8F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A5650-0F30-432F-A915-D823FF895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92DF4-DDA5-43A1-AA81-A2106084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8090F-0EC5-46C1-B822-8327AAFDE763}"/>
              </a:ext>
            </a:extLst>
          </p:cNvPr>
          <p:cNvSpPr>
            <a:spLocks noGrp="1"/>
          </p:cNvSpPr>
          <p:nvPr>
            <p:ph type="dt" sz="half" idx="10"/>
          </p:nvPr>
        </p:nvSpPr>
        <p:spPr/>
        <p:txBody>
          <a:bodyPr/>
          <a:lstStyle/>
          <a:p>
            <a:fld id="{FCB09458-40FF-4B43-B3C1-599B37186F82}" type="datetimeFigureOut">
              <a:rPr lang="en-US" smtClean="0"/>
              <a:t>4/22/2023</a:t>
            </a:fld>
            <a:endParaRPr lang="en-US"/>
          </a:p>
        </p:txBody>
      </p:sp>
      <p:sp>
        <p:nvSpPr>
          <p:cNvPr id="6" name="Footer Placeholder 5">
            <a:extLst>
              <a:ext uri="{FF2B5EF4-FFF2-40B4-BE49-F238E27FC236}">
                <a16:creationId xmlns:a16="http://schemas.microsoft.com/office/drawing/2014/main" id="{5AEA0C24-5E82-4FEE-8216-FDAE0171A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5ADF8-35E1-4F67-BC57-1B334C1D249F}"/>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1194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CDA1A-03E2-48E2-89C2-BB8E376B4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FF6734-0345-4681-8081-5EDE5C831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3492D-B46B-4F32-B266-A37BCB70B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9458-40FF-4B43-B3C1-599B37186F82}" type="datetimeFigureOut">
              <a:rPr lang="en-US" smtClean="0"/>
              <a:t>4/22/2023</a:t>
            </a:fld>
            <a:endParaRPr lang="en-US"/>
          </a:p>
        </p:txBody>
      </p:sp>
      <p:sp>
        <p:nvSpPr>
          <p:cNvPr id="5" name="Footer Placeholder 4">
            <a:extLst>
              <a:ext uri="{FF2B5EF4-FFF2-40B4-BE49-F238E27FC236}">
                <a16:creationId xmlns:a16="http://schemas.microsoft.com/office/drawing/2014/main" id="{355BD3D0-FCD2-4BF6-BB49-92296A87A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063E8-DCAD-484D-B8E6-36036D574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568D-F118-448C-8E2D-E9D7C95ED227}" type="slidenum">
              <a:rPr lang="en-US" smtClean="0"/>
              <a:t>‹#›</a:t>
            </a:fld>
            <a:endParaRPr lang="en-US"/>
          </a:p>
        </p:txBody>
      </p:sp>
    </p:spTree>
    <p:extLst>
      <p:ext uri="{BB962C8B-B14F-4D97-AF65-F5344CB8AC3E}">
        <p14:creationId xmlns:p14="http://schemas.microsoft.com/office/powerpoint/2010/main" val="80145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hyperlink" Target="https://espanol.smokefree.gov/retos-cuando-deja-fumar/identifique-sus-desencadenant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s://healthland.time.com/category/medicine/tobacc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https://mediaproxy.salon.com/width/1200/https://media.salon.com/2018/12/woman-in-hospital.jpg&amp;imgrefurl=https://www.salon.com/2019/05/27/what-if-we-treated-all-sick-people-the-way-we-treat-people-with-a-terminal-disease_partner/&amp;tbnid=Xqsf0-ZI-5hdqM&amp;vet=12ahUKEwi6td2op9r2AhUNYM0KHSFMB2EQMygUegUIARCIAg..i&amp;docid=_nV9OxPQeIjpFM&amp;w=1200&amp;h=810&amp;q=sick%20person&amp;client=firefox-b-1-d&amp;ved=2ahUKEwi6td2op9r2AhUNYM0KHSFMB2EQMygUegUIARCIA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E309C8-E873-0848-A227-ABC321706FF2}"/>
              </a:ext>
            </a:extLst>
          </p:cNvPr>
          <p:cNvPicPr>
            <a:picLocks noChangeAspect="1"/>
          </p:cNvPicPr>
          <p:nvPr/>
        </p:nvPicPr>
        <p:blipFill rotWithShape="1">
          <a:blip r:embed="rId3">
            <a:extLst>
              <a:ext uri="{28A0092B-C50C-407E-A947-70E740481C1C}">
                <a14:useLocalDpi xmlns:a14="http://schemas.microsoft.com/office/drawing/2010/main" val="0"/>
              </a:ext>
            </a:extLst>
          </a:blip>
          <a:srcRect r="18777" b="1"/>
          <a:stretch/>
        </p:blipFill>
        <p:spPr>
          <a:xfrm>
            <a:off x="2787418" y="975"/>
            <a:ext cx="9401433" cy="6858000"/>
          </a:xfrm>
          <a:prstGeom prst="rect">
            <a:avLst/>
          </a:prstGeom>
        </p:spPr>
      </p:pic>
      <p:pic>
        <p:nvPicPr>
          <p:cNvPr id="11" name="Picture 10">
            <a:extLst>
              <a:ext uri="{FF2B5EF4-FFF2-40B4-BE49-F238E27FC236}">
                <a16:creationId xmlns:a16="http://schemas.microsoft.com/office/drawing/2014/main" id="{DBAB0B9D-0512-4B11-8859-8F1AB063E9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10767920" y="0"/>
                </a:moveTo>
                <a:lnTo>
                  <a:pt x="12192000" y="0"/>
                </a:lnTo>
                <a:lnTo>
                  <a:pt x="12192000" y="927417"/>
                </a:lnTo>
                <a:lnTo>
                  <a:pt x="12082763" y="823269"/>
                </a:lnTo>
                <a:cubicBezTo>
                  <a:pt x="11719580" y="493176"/>
                  <a:pt x="11300738" y="223239"/>
                  <a:pt x="10841978" y="29200"/>
                </a:cubicBezTo>
                <a:close/>
                <a:moveTo>
                  <a:pt x="6012882" y="0"/>
                </a:moveTo>
                <a:lnTo>
                  <a:pt x="7504417" y="0"/>
                </a:lnTo>
                <a:lnTo>
                  <a:pt x="7430359" y="29200"/>
                </a:lnTo>
                <a:cubicBezTo>
                  <a:pt x="5857467" y="694478"/>
                  <a:pt x="4753816" y="2251936"/>
                  <a:pt x="4753816" y="4067166"/>
                </a:cubicBezTo>
                <a:cubicBezTo>
                  <a:pt x="4753816" y="5126051"/>
                  <a:pt x="5129364" y="6097221"/>
                  <a:pt x="5754532" y="6854750"/>
                </a:cubicBezTo>
                <a:lnTo>
                  <a:pt x="5757486" y="6858000"/>
                </a:lnTo>
                <a:lnTo>
                  <a:pt x="4830677" y="6858000"/>
                </a:lnTo>
                <a:lnTo>
                  <a:pt x="4745134" y="6724465"/>
                </a:lnTo>
                <a:cubicBezTo>
                  <a:pt x="4274836" y="5949876"/>
                  <a:pt x="4004010" y="5040579"/>
                  <a:pt x="4004010" y="4067979"/>
                </a:cubicBezTo>
                <a:cubicBezTo>
                  <a:pt x="4004010" y="2476453"/>
                  <a:pt x="4729195" y="1054430"/>
                  <a:pt x="5866922" y="114788"/>
                </a:cubicBezTo>
                <a:close/>
                <a:moveTo>
                  <a:pt x="0" y="0"/>
                </a:moveTo>
                <a:lnTo>
                  <a:pt x="4336230" y="0"/>
                </a:lnTo>
                <a:lnTo>
                  <a:pt x="4279837" y="65151"/>
                </a:lnTo>
                <a:cubicBezTo>
                  <a:pt x="3384436" y="1150943"/>
                  <a:pt x="2846555" y="2542953"/>
                  <a:pt x="2846555" y="4060687"/>
                </a:cubicBezTo>
                <a:cubicBezTo>
                  <a:pt x="2846555" y="5036374"/>
                  <a:pt x="3068843" y="5960103"/>
                  <a:pt x="3465501" y="6783922"/>
                </a:cubicBezTo>
                <a:lnTo>
                  <a:pt x="3503413" y="6858000"/>
                </a:lnTo>
                <a:lnTo>
                  <a:pt x="0" y="6858000"/>
                </a:lnTo>
                <a:close/>
              </a:path>
            </a:pathLst>
          </a:custGeom>
        </p:spPr>
      </p:pic>
      <p:sp>
        <p:nvSpPr>
          <p:cNvPr id="54" name="Freeform 95">
            <a:extLst>
              <a:ext uri="{FF2B5EF4-FFF2-40B4-BE49-F238E27FC236}">
                <a16:creationId xmlns:a16="http://schemas.microsoft.com/office/drawing/2014/main" id="{5EFCEEFE-DD72-4E23-A203-092AB1A62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6555" y="-18287"/>
            <a:ext cx="9373908" cy="6920069"/>
          </a:xfrm>
          <a:custGeom>
            <a:avLst/>
            <a:gdLst>
              <a:gd name="connsiteX0" fmla="*/ 9363722 w 9373908"/>
              <a:gd name="connsiteY0" fmla="*/ 0 h 6920069"/>
              <a:gd name="connsiteX1" fmla="*/ 9373908 w 9373908"/>
              <a:gd name="connsiteY1" fmla="*/ 0 h 6920069"/>
              <a:gd name="connsiteX2" fmla="*/ 9373908 w 9373908"/>
              <a:gd name="connsiteY2" fmla="*/ 8011 h 6920069"/>
              <a:gd name="connsiteX3" fmla="*/ 4704244 w 9373908"/>
              <a:gd name="connsiteY3" fmla="*/ 0 h 6920069"/>
              <a:gd name="connsiteX4" fmla="*/ 7874983 w 9373908"/>
              <a:gd name="connsiteY4" fmla="*/ 0 h 6920069"/>
              <a:gd name="connsiteX5" fmla="*/ 7995423 w 9373908"/>
              <a:gd name="connsiteY5" fmla="*/ 47488 h 6920069"/>
              <a:gd name="connsiteX6" fmla="*/ 9236208 w 9373908"/>
              <a:gd name="connsiteY6" fmla="*/ 841557 h 6920069"/>
              <a:gd name="connsiteX7" fmla="*/ 9373908 w 9373908"/>
              <a:gd name="connsiteY7" fmla="*/ 972842 h 6920069"/>
              <a:gd name="connsiteX8" fmla="*/ 9373908 w 9373908"/>
              <a:gd name="connsiteY8" fmla="*/ 6920069 h 6920069"/>
              <a:gd name="connsiteX9" fmla="*/ 2950722 w 9373908"/>
              <a:gd name="connsiteY9" fmla="*/ 6920069 h 6920069"/>
              <a:gd name="connsiteX10" fmla="*/ 2907977 w 9373908"/>
              <a:gd name="connsiteY10" fmla="*/ 6873037 h 6920069"/>
              <a:gd name="connsiteX11" fmla="*/ 1907260 w 9373908"/>
              <a:gd name="connsiteY11" fmla="*/ 4085454 h 6920069"/>
              <a:gd name="connsiteX12" fmla="*/ 4583804 w 9373908"/>
              <a:gd name="connsiteY12" fmla="*/ 47488 h 6920069"/>
              <a:gd name="connsiteX13" fmla="*/ 1505505 w 9373908"/>
              <a:gd name="connsiteY13" fmla="*/ 0 h 6920069"/>
              <a:gd name="connsiteX14" fmla="*/ 3189581 w 9373908"/>
              <a:gd name="connsiteY14" fmla="*/ 0 h 6920069"/>
              <a:gd name="connsiteX15" fmla="*/ 3020368 w 9373908"/>
              <a:gd name="connsiteY15" fmla="*/ 133076 h 6920069"/>
              <a:gd name="connsiteX16" fmla="*/ 1157455 w 9373908"/>
              <a:gd name="connsiteY16" fmla="*/ 4086267 h 6920069"/>
              <a:gd name="connsiteX17" fmla="*/ 1898579 w 9373908"/>
              <a:gd name="connsiteY17" fmla="*/ 6742753 h 6920069"/>
              <a:gd name="connsiteX18" fmla="*/ 2012168 w 9373908"/>
              <a:gd name="connsiteY18" fmla="*/ 6920069 h 6920069"/>
              <a:gd name="connsiteX19" fmla="*/ 679265 w 9373908"/>
              <a:gd name="connsiteY19" fmla="*/ 6920069 h 6920069"/>
              <a:gd name="connsiteX20" fmla="*/ 618946 w 9373908"/>
              <a:gd name="connsiteY20" fmla="*/ 6802210 h 6920069"/>
              <a:gd name="connsiteX21" fmla="*/ 0 w 9373908"/>
              <a:gd name="connsiteY21" fmla="*/ 4078975 h 6920069"/>
              <a:gd name="connsiteX22" fmla="*/ 1433282 w 9373908"/>
              <a:gd name="connsiteY22" fmla="*/ 83440 h 692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73908" h="6920069">
                <a:moveTo>
                  <a:pt x="9363722" y="0"/>
                </a:moveTo>
                <a:lnTo>
                  <a:pt x="9373908" y="0"/>
                </a:lnTo>
                <a:lnTo>
                  <a:pt x="9373908" y="8011"/>
                </a:lnTo>
                <a:close/>
                <a:moveTo>
                  <a:pt x="4704244" y="0"/>
                </a:moveTo>
                <a:lnTo>
                  <a:pt x="7874983" y="0"/>
                </a:lnTo>
                <a:lnTo>
                  <a:pt x="7995423" y="47488"/>
                </a:lnTo>
                <a:cubicBezTo>
                  <a:pt x="8454183" y="241528"/>
                  <a:pt x="8873025" y="511464"/>
                  <a:pt x="9236208" y="841557"/>
                </a:cubicBezTo>
                <a:lnTo>
                  <a:pt x="9373908" y="972842"/>
                </a:lnTo>
                <a:lnTo>
                  <a:pt x="9373908" y="6920069"/>
                </a:lnTo>
                <a:lnTo>
                  <a:pt x="2950722" y="6920069"/>
                </a:lnTo>
                <a:lnTo>
                  <a:pt x="2907977" y="6873037"/>
                </a:lnTo>
                <a:cubicBezTo>
                  <a:pt x="2282808" y="6115509"/>
                  <a:pt x="1907260" y="5144339"/>
                  <a:pt x="1907260" y="4085454"/>
                </a:cubicBezTo>
                <a:cubicBezTo>
                  <a:pt x="1907260" y="2270224"/>
                  <a:pt x="3010912" y="712766"/>
                  <a:pt x="4583804" y="47488"/>
                </a:cubicBezTo>
                <a:close/>
                <a:moveTo>
                  <a:pt x="1505505" y="0"/>
                </a:moveTo>
                <a:lnTo>
                  <a:pt x="3189581" y="0"/>
                </a:lnTo>
                <a:lnTo>
                  <a:pt x="3020368" y="133076"/>
                </a:lnTo>
                <a:cubicBezTo>
                  <a:pt x="1882640" y="1072718"/>
                  <a:pt x="1157455" y="2494741"/>
                  <a:pt x="1157455" y="4086267"/>
                </a:cubicBezTo>
                <a:cubicBezTo>
                  <a:pt x="1157455" y="5058867"/>
                  <a:pt x="1428281" y="5968164"/>
                  <a:pt x="1898579" y="6742753"/>
                </a:cubicBezTo>
                <a:lnTo>
                  <a:pt x="2012168" y="6920069"/>
                </a:lnTo>
                <a:lnTo>
                  <a:pt x="679265" y="6920069"/>
                </a:lnTo>
                <a:lnTo>
                  <a:pt x="618946" y="6802210"/>
                </a:lnTo>
                <a:cubicBezTo>
                  <a:pt x="222288" y="5978391"/>
                  <a:pt x="0" y="5054662"/>
                  <a:pt x="0" y="4078975"/>
                </a:cubicBezTo>
                <a:cubicBezTo>
                  <a:pt x="0" y="2561242"/>
                  <a:pt x="537881" y="1169231"/>
                  <a:pt x="1433282" y="83440"/>
                </a:cubicBezTo>
                <a:close/>
              </a:path>
            </a:pathLst>
          </a:cu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5">
            <a:extLst>
              <a:ext uri="{FF2B5EF4-FFF2-40B4-BE49-F238E27FC236}">
                <a16:creationId xmlns:a16="http://schemas.microsoft.com/office/drawing/2014/main" id="{2A73F40A-89D3-430B-96F3-4FFB3CCF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lumMod val="85000"/>
              <a:lumOff val="15000"/>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white"/>
              </a:buClr>
              <a:buSzPct val="100000"/>
              <a:buFont typeface="Arial"/>
              <a:buNone/>
              <a:tabLst/>
              <a:defRPr/>
            </a:pPr>
            <a:endParaRPr kumimoji="0" lang="en-US" sz="1600" b="0" i="0" u="none" strike="noStrike" kern="1200" cap="all"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2A5203-E220-4AFC-AA05-C3EC177066D3}"/>
              </a:ext>
            </a:extLst>
          </p:cNvPr>
          <p:cNvSpPr>
            <a:spLocks noGrp="1"/>
          </p:cNvSpPr>
          <p:nvPr>
            <p:ph type="title"/>
          </p:nvPr>
        </p:nvSpPr>
        <p:spPr>
          <a:xfrm>
            <a:off x="7740087" y="3441747"/>
            <a:ext cx="3913650" cy="2685831"/>
          </a:xfrm>
        </p:spPr>
        <p:txBody>
          <a:bodyPr vert="horz" lIns="91440" tIns="45720" rIns="91440" bIns="45720" rtlCol="0" anchor="b">
            <a:normAutofit fontScale="90000"/>
          </a:bodyPr>
          <a:lstStyle/>
          <a:p>
            <a:r>
              <a:rPr lang="es-MX" sz="6100" kern="1200" dirty="0">
                <a:solidFill>
                  <a:schemeClr val="tx1"/>
                </a:solidFill>
                <a:latin typeface="+mj-lt"/>
                <a:ea typeface="+mj-ea"/>
                <a:cs typeface="+mj-cs"/>
              </a:rPr>
              <a:t>Tabaquismo,</a:t>
            </a:r>
            <a:br>
              <a:rPr lang="es-MX" sz="6100" kern="1200" dirty="0">
                <a:solidFill>
                  <a:schemeClr val="tx1"/>
                </a:solidFill>
                <a:latin typeface="+mj-lt"/>
                <a:ea typeface="+mj-ea"/>
                <a:cs typeface="+mj-cs"/>
              </a:rPr>
            </a:br>
            <a:r>
              <a:rPr lang="es-MX" sz="6100" kern="1200" dirty="0">
                <a:solidFill>
                  <a:schemeClr val="tx1"/>
                </a:solidFill>
                <a:latin typeface="+mj-lt"/>
                <a:ea typeface="+mj-ea"/>
                <a:cs typeface="+mj-cs"/>
              </a:rPr>
              <a:t>Alcohol y</a:t>
            </a:r>
            <a:br>
              <a:rPr lang="es-MX" sz="6100" kern="1200">
                <a:solidFill>
                  <a:schemeClr val="tx1"/>
                </a:solidFill>
                <a:latin typeface="+mj-lt"/>
                <a:ea typeface="+mj-ea"/>
                <a:cs typeface="+mj-cs"/>
              </a:rPr>
            </a:br>
            <a:r>
              <a:rPr lang="es-MX" sz="6100" kern="1200">
                <a:solidFill>
                  <a:schemeClr val="tx1"/>
                </a:solidFill>
                <a:latin typeface="+mj-lt"/>
                <a:ea typeface="+mj-ea"/>
                <a:cs typeface="+mj-cs"/>
              </a:rPr>
              <a:t>Diabetes</a:t>
            </a:r>
            <a:br>
              <a:rPr lang="es-MX" kern="1200" dirty="0">
                <a:solidFill>
                  <a:schemeClr val="tx1"/>
                </a:solidFill>
                <a:latin typeface="+mj-lt"/>
                <a:ea typeface="+mj-ea"/>
                <a:cs typeface="+mj-cs"/>
              </a:rPr>
            </a:br>
            <a:br>
              <a:rPr lang="es-MX" kern="1200" dirty="0">
                <a:solidFill>
                  <a:schemeClr val="tx1"/>
                </a:solidFill>
                <a:latin typeface="+mj-lt"/>
                <a:ea typeface="+mj-ea"/>
                <a:cs typeface="+mj-cs"/>
              </a:rPr>
            </a:br>
            <a:r>
              <a:rPr lang="es-MX" kern="1200" dirty="0">
                <a:solidFill>
                  <a:schemeClr val="tx1"/>
                </a:solidFill>
                <a:latin typeface="+mj-lt"/>
                <a:ea typeface="+mj-ea"/>
                <a:cs typeface="+mj-cs"/>
              </a:rPr>
              <a:t>Mes 9</a:t>
            </a:r>
          </a:p>
        </p:txBody>
      </p:sp>
    </p:spTree>
    <p:extLst>
      <p:ext uri="{BB962C8B-B14F-4D97-AF65-F5344CB8AC3E}">
        <p14:creationId xmlns:p14="http://schemas.microsoft.com/office/powerpoint/2010/main" val="290529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11E148C-F795-4B0F-875D-53B747C926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463" y="3027363"/>
            <a:ext cx="5895975" cy="2687638"/>
          </a:xfrm>
          <a:prstGeom prst="rect">
            <a:avLst/>
          </a:prstGeom>
        </p:spPr>
      </p:pic>
      <p:pic>
        <p:nvPicPr>
          <p:cNvPr id="6" name="Picture 5" descr="A picture containing person, wearing, hat, standing&#10;&#10;Description automatically generated">
            <a:extLst>
              <a:ext uri="{FF2B5EF4-FFF2-40B4-BE49-F238E27FC236}">
                <a16:creationId xmlns:a16="http://schemas.microsoft.com/office/drawing/2014/main" id="{05DD91EF-F991-4DD7-9A98-021067C16D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13" y="3027363"/>
            <a:ext cx="4100513" cy="2687638"/>
          </a:xfrm>
          <a:prstGeom prst="rect">
            <a:avLst/>
          </a:prstGeom>
        </p:spPr>
      </p:pic>
      <p:sp>
        <p:nvSpPr>
          <p:cNvPr id="2" name="Title 1"/>
          <p:cNvSpPr>
            <a:spLocks noGrp="1"/>
          </p:cNvSpPr>
          <p:nvPr>
            <p:ph type="title"/>
          </p:nvPr>
        </p:nvSpPr>
        <p:spPr>
          <a:xfrm>
            <a:off x="1286932" y="1204109"/>
            <a:ext cx="10023398" cy="857894"/>
          </a:xfrm>
        </p:spPr>
        <p:txBody>
          <a:bodyPr vert="horz" lIns="91440" tIns="45720" rIns="91440" bIns="45720" rtlCol="0">
            <a:normAutofit/>
          </a:bodyPr>
          <a:lstStyle/>
          <a:p>
            <a:r>
              <a:rPr lang="es-MX" sz="4000" dirty="0">
                <a:solidFill>
                  <a:srgbClr val="FFFFFF"/>
                </a:solidFill>
              </a:rPr>
              <a:t>¡Cómo afecta al páncreas?</a:t>
            </a:r>
          </a:p>
        </p:txBody>
      </p:sp>
    </p:spTree>
    <p:extLst>
      <p:ext uri="{BB962C8B-B14F-4D97-AF65-F5344CB8AC3E}">
        <p14:creationId xmlns:p14="http://schemas.microsoft.com/office/powerpoint/2010/main" val="25801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s-MX" sz="4800" dirty="0">
                <a:solidFill>
                  <a:srgbClr val="FFFFFF"/>
                </a:solidFill>
              </a:rPr>
              <a:t>La Insulina</a:t>
            </a:r>
          </a:p>
        </p:txBody>
      </p:sp>
      <p:pic>
        <p:nvPicPr>
          <p:cNvPr id="11" name="Content Placeholder 10" descr="carb to gluclose diagram.jpg">
            <a:extLst>
              <a:ext uri="{FF2B5EF4-FFF2-40B4-BE49-F238E27FC236}">
                <a16:creationId xmlns:a16="http://schemas.microsoft.com/office/drawing/2014/main" id="{13E6D34D-88FB-E1C6-C2CE-5BB02D7E079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b="-1"/>
          <a:stretch/>
        </p:blipFill>
        <p:spPr>
          <a:xfrm>
            <a:off x="320040" y="320040"/>
            <a:ext cx="11548872" cy="4462272"/>
          </a:xfrm>
          <a:prstGeom prst="rect">
            <a:avLst/>
          </a:prstGeom>
          <a:noFill/>
        </p:spPr>
      </p:pic>
      <p:cxnSp>
        <p:nvCxnSpPr>
          <p:cNvPr id="19" name="Straight Connector 18">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8FB95AE-1BAC-4548-B521-3D6A85708104}"/>
              </a:ext>
            </a:extLst>
          </p:cNvPr>
          <p:cNvSpPr/>
          <p:nvPr/>
        </p:nvSpPr>
        <p:spPr>
          <a:xfrm>
            <a:off x="-350729" y="6075123"/>
            <a:ext cx="3181611" cy="1766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Picture 5" descr="carb to gluclose diagram.jpg">
            <a:extLst>
              <a:ext uri="{FF2B5EF4-FFF2-40B4-BE49-F238E27FC236}">
                <a16:creationId xmlns:a16="http://schemas.microsoft.com/office/drawing/2014/main" id="{E8A5E655-1357-3E88-3607-19863A169256}"/>
              </a:ext>
            </a:extLst>
          </p:cNvPr>
          <p:cNvPicPr>
            <a:picLocks noChangeAspect="1"/>
          </p:cNvPicPr>
          <p:nvPr/>
        </p:nvPicPr>
        <p:blipFill>
          <a:blip r:embed="rId3" cstate="print"/>
          <a:stretch>
            <a:fillRect/>
          </a:stretch>
        </p:blipFill>
        <p:spPr>
          <a:xfrm>
            <a:off x="140105" y="681037"/>
            <a:ext cx="11530013" cy="5102030"/>
          </a:xfrm>
          <a:prstGeom prst="rect">
            <a:avLst/>
          </a:prstGeom>
          <a:noFill/>
          <a:ln w="95250" cap="sq">
            <a:solidFill>
              <a:schemeClr val="bg1">
                <a:lumMod val="95000"/>
              </a:schemeClr>
            </a:solidFill>
          </a:ln>
        </p:spPr>
      </p:pic>
    </p:spTree>
    <p:extLst>
      <p:ext uri="{BB962C8B-B14F-4D97-AF65-F5344CB8AC3E}">
        <p14:creationId xmlns:p14="http://schemas.microsoft.com/office/powerpoint/2010/main" val="97846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s-MX" sz="5400" dirty="0"/>
              <a:t>¿Cómo afecta al hígado?</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7224EDD-8A9C-425D-B84A-A599D794003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19945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1"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FDBCF3-2A48-4F6B-9A44-CDDDF3070340}"/>
              </a:ext>
            </a:extLst>
          </p:cNvPr>
          <p:cNvSpPr txBox="1"/>
          <p:nvPr/>
        </p:nvSpPr>
        <p:spPr>
          <a:xfrm>
            <a:off x="6688182" y="932961"/>
            <a:ext cx="4887685" cy="1777419"/>
          </a:xfrm>
          <a:prstGeom prst="rect">
            <a:avLst/>
          </a:prstGeom>
        </p:spPr>
        <p:txBody>
          <a:bodyPr vert="horz" lIns="91440" tIns="45720" rIns="91440" bIns="45720" rtlCol="0" anchor="b">
            <a:normAutofit/>
          </a:bodyPr>
          <a:lstStyle/>
          <a:p>
            <a:pPr>
              <a:lnSpc>
                <a:spcPct val="90000"/>
              </a:lnSpc>
              <a:spcBef>
                <a:spcPct val="0"/>
              </a:spcBef>
              <a:spcAft>
                <a:spcPts val="600"/>
              </a:spcAft>
            </a:pPr>
            <a:r>
              <a:rPr lang="es-MX" sz="4000">
                <a:latin typeface="+mj-lt"/>
                <a:ea typeface="+mj-ea"/>
                <a:cs typeface="+mj-cs"/>
              </a:rPr>
              <a:t>Síntomas del exceso de alcohol y la hipoglucemia</a:t>
            </a:r>
          </a:p>
        </p:txBody>
      </p:sp>
      <p:pic>
        <p:nvPicPr>
          <p:cNvPr id="26" name="Picture 25" descr="Row of glasses of beer">
            <a:extLst>
              <a:ext uri="{FF2B5EF4-FFF2-40B4-BE49-F238E27FC236}">
                <a16:creationId xmlns:a16="http://schemas.microsoft.com/office/drawing/2014/main" id="{4DFF9673-E37D-D0F5-0CAA-F5D6CAC5DE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903" y="573678"/>
            <a:ext cx="5103206" cy="5710645"/>
          </a:xfrm>
          <a:prstGeom prst="rect">
            <a:avLst/>
          </a:prstGeom>
        </p:spPr>
      </p:pic>
      <p:sp>
        <p:nvSpPr>
          <p:cNvPr id="33"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9515574-65C4-42F2-8AEA-E12472B173F6}"/>
              </a:ext>
            </a:extLst>
          </p:cNvPr>
          <p:cNvSpPr txBox="1"/>
          <p:nvPr/>
        </p:nvSpPr>
        <p:spPr>
          <a:xfrm>
            <a:off x="6688182" y="2894529"/>
            <a:ext cx="4887685" cy="3210179"/>
          </a:xfrm>
          <a:prstGeom prst="rect">
            <a:avLst/>
          </a:prstGeom>
        </p:spPr>
        <p:txBody>
          <a:bodyPr vert="horz" lIns="91440" tIns="45720" rIns="91440" bIns="45720" rtlCol="0" anchor="t">
            <a:normAutofit/>
          </a:bodyPr>
          <a:lstStyle/>
          <a:p>
            <a:pPr marL="285750" lvl="0" indent="-228600">
              <a:lnSpc>
                <a:spcPct val="90000"/>
              </a:lnSpc>
              <a:spcAft>
                <a:spcPts val="600"/>
              </a:spcAft>
              <a:buFont typeface="Arial" panose="020B0604020202020204" pitchFamily="34" charset="0"/>
              <a:buChar char="•"/>
            </a:pPr>
            <a:r>
              <a:rPr lang="es-MX" sz="2000" b="1"/>
              <a:t>Confusión</a:t>
            </a:r>
          </a:p>
          <a:p>
            <a:pPr marL="285750" lvl="0" indent="-228600">
              <a:lnSpc>
                <a:spcPct val="90000"/>
              </a:lnSpc>
              <a:spcAft>
                <a:spcPts val="600"/>
              </a:spcAft>
              <a:buFont typeface="Arial" panose="020B0604020202020204" pitchFamily="34" charset="0"/>
              <a:buChar char="•"/>
            </a:pPr>
            <a:r>
              <a:rPr lang="es-MX" sz="2000" b="1"/>
              <a:t>Somnolencia</a:t>
            </a:r>
          </a:p>
          <a:p>
            <a:pPr marL="285750" lvl="0" indent="-228600">
              <a:lnSpc>
                <a:spcPct val="90000"/>
              </a:lnSpc>
              <a:spcAft>
                <a:spcPts val="600"/>
              </a:spcAft>
              <a:buFont typeface="Arial" panose="020B0604020202020204" pitchFamily="34" charset="0"/>
              <a:buChar char="•"/>
            </a:pPr>
            <a:r>
              <a:rPr lang="es-MX" sz="2000" b="1"/>
              <a:t>Visión borrosa</a:t>
            </a:r>
          </a:p>
          <a:p>
            <a:pPr marL="285750" lvl="0" indent="-228600">
              <a:lnSpc>
                <a:spcPct val="90000"/>
              </a:lnSpc>
              <a:spcAft>
                <a:spcPts val="600"/>
              </a:spcAft>
              <a:buFont typeface="Arial" panose="020B0604020202020204" pitchFamily="34" charset="0"/>
              <a:buChar char="•"/>
            </a:pPr>
            <a:r>
              <a:rPr lang="es-MX" sz="2000" b="1"/>
              <a:t>Dolores de Cabeza</a:t>
            </a:r>
          </a:p>
          <a:p>
            <a:pPr marL="285750" lvl="0" indent="-228600">
              <a:lnSpc>
                <a:spcPct val="90000"/>
              </a:lnSpc>
              <a:spcAft>
                <a:spcPts val="600"/>
              </a:spcAft>
              <a:buFont typeface="Arial" panose="020B0604020202020204" pitchFamily="34" charset="0"/>
              <a:buChar char="•"/>
            </a:pPr>
            <a:r>
              <a:rPr lang="es-MX" sz="2000" b="1"/>
              <a:t>Aturdimiento o mareos</a:t>
            </a:r>
          </a:p>
          <a:p>
            <a:pPr marL="285750" lvl="0" indent="-228600">
              <a:lnSpc>
                <a:spcPct val="90000"/>
              </a:lnSpc>
              <a:spcAft>
                <a:spcPts val="600"/>
              </a:spcAft>
              <a:buFont typeface="Arial" panose="020B0604020202020204" pitchFamily="34" charset="0"/>
              <a:buChar char="•"/>
            </a:pPr>
            <a:r>
              <a:rPr lang="es-MX" sz="2000" b="1"/>
              <a:t>Falta de coordinación</a:t>
            </a:r>
          </a:p>
          <a:p>
            <a:pPr marL="285750" lvl="0" indent="-228600">
              <a:lnSpc>
                <a:spcPct val="90000"/>
              </a:lnSpc>
              <a:spcAft>
                <a:spcPts val="600"/>
              </a:spcAft>
              <a:buFont typeface="Arial" panose="020B0604020202020204" pitchFamily="34" charset="0"/>
              <a:buChar char="•"/>
            </a:pPr>
            <a:r>
              <a:rPr lang="es-MX" sz="2000" b="1"/>
              <a:t>Inconsciencia</a:t>
            </a:r>
          </a:p>
        </p:txBody>
      </p:sp>
      <p:sp>
        <p:nvSpPr>
          <p:cNvPr id="18" name="TextBox 17">
            <a:extLst>
              <a:ext uri="{FF2B5EF4-FFF2-40B4-BE49-F238E27FC236}">
                <a16:creationId xmlns:a16="http://schemas.microsoft.com/office/drawing/2014/main" id="{6D22B30C-BE95-0C2C-F4AB-2BF0EEE85B71}"/>
              </a:ext>
            </a:extLst>
          </p:cNvPr>
          <p:cNvSpPr txBox="1"/>
          <p:nvPr/>
        </p:nvSpPr>
        <p:spPr>
          <a:xfrm>
            <a:off x="678473" y="61897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s-MX" sz="4200" kern="1200" dirty="0">
              <a:latin typeface="+mj-lt"/>
              <a:ea typeface="+mj-ea"/>
              <a:cs typeface="+mj-cs"/>
            </a:endParaRPr>
          </a:p>
        </p:txBody>
      </p:sp>
    </p:spTree>
    <p:extLst>
      <p:ext uri="{BB962C8B-B14F-4D97-AF65-F5344CB8AC3E}">
        <p14:creationId xmlns:p14="http://schemas.microsoft.com/office/powerpoint/2010/main" val="413643334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close-up of a jellyfish&#10;&#10;Description automatically generated with low confidence">
            <a:extLst>
              <a:ext uri="{FF2B5EF4-FFF2-40B4-BE49-F238E27FC236}">
                <a16:creationId xmlns:a16="http://schemas.microsoft.com/office/drawing/2014/main" id="{5DE5AA47-3465-4E9F-8E47-A6E25E0076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6095980" cy="3428990"/>
          </a:xfrm>
          <a:prstGeom prst="rect">
            <a:avLst/>
          </a:prstGeom>
        </p:spPr>
      </p:pic>
      <p:pic>
        <p:nvPicPr>
          <p:cNvPr id="15" name="Picture 14" descr="A person holding her head&#10;&#10;Description automatically generated with low confidence">
            <a:extLst>
              <a:ext uri="{FF2B5EF4-FFF2-40B4-BE49-F238E27FC236}">
                <a16:creationId xmlns:a16="http://schemas.microsoft.com/office/drawing/2014/main" id="{D91732E4-BB4F-49FE-87B0-AAEBFEF294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0"/>
            <a:ext cx="6096000" cy="3428990"/>
          </a:xfrm>
          <a:prstGeom prst="rect">
            <a:avLst/>
          </a:prstGeom>
        </p:spPr>
      </p:pic>
      <p:pic>
        <p:nvPicPr>
          <p:cNvPr id="9" name="Picture 8" descr="A picture containing person, red&#10;&#10;Description automatically generated">
            <a:extLst>
              <a:ext uri="{FF2B5EF4-FFF2-40B4-BE49-F238E27FC236}">
                <a16:creationId xmlns:a16="http://schemas.microsoft.com/office/drawing/2014/main" id="{13A9C0D7-062F-4542-99FF-7FBC3A7C8C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3429000"/>
            <a:ext cx="6095980" cy="3429000"/>
          </a:xfrm>
          <a:prstGeom prst="rect">
            <a:avLst/>
          </a:prstGeom>
        </p:spPr>
      </p:pic>
      <p:pic>
        <p:nvPicPr>
          <p:cNvPr id="11" name="Picture 10" descr="A picture containing text, watch&#10;&#10;Description automatically generated">
            <a:extLst>
              <a:ext uri="{FF2B5EF4-FFF2-40B4-BE49-F238E27FC236}">
                <a16:creationId xmlns:a16="http://schemas.microsoft.com/office/drawing/2014/main" id="{ADC363E6-7108-4185-8D78-3B4D9E7507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0" y="3429000"/>
            <a:ext cx="6096000" cy="3429000"/>
          </a:xfrm>
          <a:prstGeom prst="rect">
            <a:avLst/>
          </a:prstGeom>
        </p:spPr>
      </p:pic>
      <p:sp>
        <p:nvSpPr>
          <p:cNvPr id="20" name="Rectangle 19">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s-MX" sz="6000" b="1" kern="1200" dirty="0">
                <a:solidFill>
                  <a:srgbClr val="080808"/>
                </a:solidFill>
                <a:latin typeface="+mj-lt"/>
                <a:ea typeface="+mj-ea"/>
                <a:cs typeface="+mj-cs"/>
              </a:rPr>
              <a:t>otros daños</a:t>
            </a:r>
          </a:p>
        </p:txBody>
      </p:sp>
    </p:spTree>
    <p:extLst>
      <p:ext uri="{BB962C8B-B14F-4D97-AF65-F5344CB8AC3E}">
        <p14:creationId xmlns:p14="http://schemas.microsoft.com/office/powerpoint/2010/main" val="3817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A5F1726D-43A7-6AD2-1D43-FC71FF4A844E}"/>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6764567-8B2D-4DED-AC49-A802896AC2AE}"/>
              </a:ext>
            </a:extLst>
          </p:cNvPr>
          <p:cNvSpPr>
            <a:spLocks noGrp="1"/>
          </p:cNvSpPr>
          <p:nvPr>
            <p:ph type="title" idx="4294967295"/>
          </p:nvPr>
        </p:nvSpPr>
        <p:spPr>
          <a:xfrm>
            <a:off x="846083" y="2320542"/>
            <a:ext cx="9144000" cy="2900518"/>
          </a:xfrm>
        </p:spPr>
        <p:txBody>
          <a:bodyPr vert="horz" lIns="91440" tIns="45720" rIns="91440" bIns="45720" rtlCol="0" anchor="b">
            <a:normAutofit fontScale="90000"/>
          </a:bodyPr>
          <a:lstStyle/>
          <a:p>
            <a:pPr algn="ctr"/>
            <a:r>
              <a:rPr lang="es-MX" sz="6000" b="1" dirty="0">
                <a:solidFill>
                  <a:schemeClr val="bg1">
                    <a:lumMod val="95000"/>
                    <a:lumOff val="5000"/>
                  </a:schemeClr>
                </a:solidFill>
              </a:rPr>
              <a:t>¿Cómo dejar de fumar</a:t>
            </a:r>
            <a:br>
              <a:rPr lang="es-MX" sz="6000" b="1" dirty="0">
                <a:solidFill>
                  <a:schemeClr val="bg1">
                    <a:lumMod val="95000"/>
                    <a:lumOff val="5000"/>
                  </a:schemeClr>
                </a:solidFill>
              </a:rPr>
            </a:br>
            <a:br>
              <a:rPr lang="es-MX" sz="6000" b="1" dirty="0">
                <a:solidFill>
                  <a:schemeClr val="bg1">
                    <a:lumMod val="95000"/>
                    <a:lumOff val="5000"/>
                  </a:schemeClr>
                </a:solidFill>
              </a:rPr>
            </a:br>
            <a:br>
              <a:rPr lang="es-MX" sz="6000" b="1" dirty="0">
                <a:solidFill>
                  <a:schemeClr val="bg1">
                    <a:lumMod val="95000"/>
                    <a:lumOff val="5000"/>
                  </a:schemeClr>
                </a:solidFill>
              </a:rPr>
            </a:br>
            <a:r>
              <a:rPr lang="es-MX" sz="6000" b="1" dirty="0">
                <a:solidFill>
                  <a:schemeClr val="bg1">
                    <a:lumMod val="95000"/>
                    <a:lumOff val="5000"/>
                  </a:schemeClr>
                </a:solidFill>
              </a:rPr>
              <a:t> o de beber alcohol?</a:t>
            </a:r>
          </a:p>
        </p:txBody>
      </p:sp>
    </p:spTree>
    <p:extLst>
      <p:ext uri="{BB962C8B-B14F-4D97-AF65-F5344CB8AC3E}">
        <p14:creationId xmlns:p14="http://schemas.microsoft.com/office/powerpoint/2010/main" val="2870242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10;&#10;Description automatically generated">
            <a:extLst>
              <a:ext uri="{FF2B5EF4-FFF2-40B4-BE49-F238E27FC236}">
                <a16:creationId xmlns:a16="http://schemas.microsoft.com/office/drawing/2014/main" id="{E0E56A38-3211-CC1D-4C1F-3B9A9B698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59968" y="10"/>
            <a:ext cx="7632032" cy="6857990"/>
          </a:xfrm>
          <a:prstGeom prst="rect">
            <a:avLst/>
          </a:prstGeom>
        </p:spPr>
      </p:pic>
      <p:sp useBgFill="1">
        <p:nvSpPr>
          <p:cNvPr id="133" name="Freeform: Shape 132">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C237F0-FB96-4EAD-B4FB-72FB646EB4DF}"/>
              </a:ext>
            </a:extLst>
          </p:cNvPr>
          <p:cNvSpPr>
            <a:spLocks noGrp="1"/>
          </p:cNvSpPr>
          <p:nvPr>
            <p:ph type="ctrTitle"/>
          </p:nvPr>
        </p:nvSpPr>
        <p:spPr>
          <a:xfrm>
            <a:off x="765051" y="662400"/>
            <a:ext cx="3409200" cy="1492132"/>
          </a:xfrm>
        </p:spPr>
        <p:txBody>
          <a:bodyPr vert="horz" lIns="91440" tIns="45720" rIns="91440" bIns="45720" rtlCol="0" anchor="t">
            <a:normAutofit/>
          </a:bodyPr>
          <a:lstStyle/>
          <a:p>
            <a:pPr algn="l"/>
            <a:r>
              <a:rPr lang="es-MX" sz="3400" b="1" dirty="0"/>
              <a:t>Identifique sus desencadenantes</a:t>
            </a:r>
          </a:p>
        </p:txBody>
      </p:sp>
      <p:sp>
        <p:nvSpPr>
          <p:cNvPr id="3" name="Subtitle 2">
            <a:extLst>
              <a:ext uri="{FF2B5EF4-FFF2-40B4-BE49-F238E27FC236}">
                <a16:creationId xmlns:a16="http://schemas.microsoft.com/office/drawing/2014/main" id="{A0C009C6-9336-4045-9C87-E6860142E419}"/>
              </a:ext>
            </a:extLst>
          </p:cNvPr>
          <p:cNvSpPr>
            <a:spLocks noGrp="1"/>
          </p:cNvSpPr>
          <p:nvPr>
            <p:ph type="subTitle" idx="1"/>
          </p:nvPr>
        </p:nvSpPr>
        <p:spPr>
          <a:xfrm>
            <a:off x="765051" y="2286000"/>
            <a:ext cx="3409200" cy="3844800"/>
          </a:xfrm>
        </p:spPr>
        <p:txBody>
          <a:bodyPr vert="horz" lIns="91440" tIns="45720" rIns="91440" bIns="45720" rtlCol="0">
            <a:normAutofit/>
          </a:bodyPr>
          <a:lstStyle/>
          <a:p>
            <a:pPr marL="114300" indent="-228600" algn="l">
              <a:buFont typeface="Arial" panose="020B0604020202020204" pitchFamily="34" charset="0"/>
              <a:buChar char="•"/>
            </a:pPr>
            <a:r>
              <a:rPr lang="es-MX" sz="3000" b="1" dirty="0">
                <a:solidFill>
                  <a:schemeClr val="tx1">
                    <a:alpha val="60000"/>
                  </a:schemeClr>
                </a:solidFill>
              </a:rPr>
              <a:t>Emocional   </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s-MX" sz="3000" b="1" dirty="0">
                <a:solidFill>
                  <a:schemeClr val="tx1">
                    <a:alpha val="60000"/>
                  </a:schemeClr>
                </a:solidFill>
              </a:rPr>
              <a:t>Patrón</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s-MX" sz="3000" b="1" dirty="0">
                <a:solidFill>
                  <a:schemeClr val="tx1">
                    <a:alpha val="60000"/>
                  </a:schemeClr>
                </a:solidFill>
              </a:rPr>
              <a:t>Social</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s-MX" sz="3000" b="1" dirty="0">
                <a:solidFill>
                  <a:schemeClr val="tx1">
                    <a:alpha val="60000"/>
                  </a:schemeClr>
                </a:solidFill>
              </a:rPr>
              <a:t>Abstinencia</a:t>
            </a:r>
          </a:p>
          <a:p>
            <a:pPr indent="-228600" algn="l">
              <a:buFont typeface="Arial" panose="020B0604020202020204" pitchFamily="34" charset="0"/>
              <a:buChar char="•"/>
            </a:pPr>
            <a:endParaRPr lang="es-MX" sz="2000" dirty="0">
              <a:solidFill>
                <a:schemeClr val="tx1">
                  <a:alpha val="60000"/>
                </a:schemeClr>
              </a:solidFill>
            </a:endParaRPr>
          </a:p>
          <a:p>
            <a:pPr indent="-228600" algn="l">
              <a:buFont typeface="Arial" panose="020B0604020202020204" pitchFamily="34" charset="0"/>
              <a:buChar char="•"/>
            </a:pPr>
            <a:endParaRPr lang="es-MX" sz="2000" dirty="0">
              <a:solidFill>
                <a:schemeClr val="tx1">
                  <a:alpha val="60000"/>
                </a:schemeClr>
              </a:solidFill>
            </a:endParaRPr>
          </a:p>
        </p:txBody>
      </p:sp>
    </p:spTree>
    <p:extLst>
      <p:ext uri="{BB962C8B-B14F-4D97-AF65-F5344CB8AC3E}">
        <p14:creationId xmlns:p14="http://schemas.microsoft.com/office/powerpoint/2010/main" val="120638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3BBF25-9727-4A57-B5C9-19BF2AB7B034}"/>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r="-1" b="-1"/>
          <a:stretch/>
        </p:blipFill>
        <p:spPr>
          <a:xfrm>
            <a:off x="20" y="10"/>
            <a:ext cx="12188930" cy="6857990"/>
          </a:xfrm>
          <a:prstGeom prst="rect">
            <a:avLst/>
          </a:prstGeom>
        </p:spPr>
      </p:pic>
      <p:sp>
        <p:nvSpPr>
          <p:cNvPr id="2" name="Title 1"/>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s-MX" sz="6600" dirty="0">
                <a:solidFill>
                  <a:srgbClr val="FFFFFF"/>
                </a:solidFill>
              </a:rPr>
              <a:t>La importancia de las metas</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816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bottle, indoor, wine&#10;&#10;Description automatically generated">
            <a:extLst>
              <a:ext uri="{FF2B5EF4-FFF2-40B4-BE49-F238E27FC236}">
                <a16:creationId xmlns:a16="http://schemas.microsoft.com/office/drawing/2014/main" id="{03EAABB3-0123-17BC-4358-446339D543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7A7685-1818-A7BD-7DA5-4D731D2270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Picture 7" descr="A picture containing person&#10;&#10;Description automatically generated">
            <a:extLst>
              <a:ext uri="{FF2B5EF4-FFF2-40B4-BE49-F238E27FC236}">
                <a16:creationId xmlns:a16="http://schemas.microsoft.com/office/drawing/2014/main" id="{DAF85D21-8EC6-4B03-6656-76FFD30581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58302" y="-22547"/>
            <a:ext cx="3809132" cy="3139531"/>
          </a:xfrm>
          <a:prstGeom prst="rect">
            <a:avLst/>
          </a:prstGeom>
        </p:spPr>
      </p:pic>
      <p:sp>
        <p:nvSpPr>
          <p:cNvPr id="17" name="Rectangle 16">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87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indoor&#10;&#10;Description automatically generated">
            <a:extLst>
              <a:ext uri="{FF2B5EF4-FFF2-40B4-BE49-F238E27FC236}">
                <a16:creationId xmlns:a16="http://schemas.microsoft.com/office/drawing/2014/main" id="{4C20EDC6-1B8B-4E4F-A292-8B3D94555889}"/>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11794" b="1"/>
          <a:stretch/>
        </p:blipFill>
        <p:spPr>
          <a:xfrm>
            <a:off x="3132160" y="1021"/>
            <a:ext cx="9059839" cy="6855958"/>
          </a:xfrm>
          <a:prstGeom prst="rect">
            <a:avLst/>
          </a:prstGeom>
        </p:spPr>
      </p:pic>
      <p:sp>
        <p:nvSpPr>
          <p:cNvPr id="4" name="Title 3">
            <a:extLst>
              <a:ext uri="{FF2B5EF4-FFF2-40B4-BE49-F238E27FC236}">
                <a16:creationId xmlns:a16="http://schemas.microsoft.com/office/drawing/2014/main" id="{1E72DB76-9569-433B-B796-3DEC5CE3EAD1}"/>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US" sz="6600" b="1" kern="1200" dirty="0" err="1">
                <a:latin typeface="+mj-lt"/>
                <a:ea typeface="+mj-ea"/>
                <a:cs typeface="+mj-cs"/>
              </a:rPr>
              <a:t>Factores</a:t>
            </a:r>
            <a:r>
              <a:rPr lang="en-US" sz="6600" b="1" kern="1200" dirty="0">
                <a:latin typeface="+mj-lt"/>
                <a:ea typeface="+mj-ea"/>
                <a:cs typeface="+mj-cs"/>
              </a:rPr>
              <a:t> de </a:t>
            </a:r>
            <a:r>
              <a:rPr lang="en-US" sz="6600" b="1" kern="1200" dirty="0" err="1">
                <a:latin typeface="+mj-lt"/>
                <a:ea typeface="+mj-ea"/>
                <a:cs typeface="+mj-cs"/>
              </a:rPr>
              <a:t>Riesgo</a:t>
            </a:r>
            <a:endParaRPr lang="en-US" sz="6600" b="1" kern="1200" dirty="0">
              <a:latin typeface="+mj-lt"/>
              <a:ea typeface="+mj-ea"/>
              <a:cs typeface="+mj-cs"/>
            </a:endParaRPr>
          </a:p>
        </p:txBody>
      </p:sp>
      <p:sp>
        <p:nvSpPr>
          <p:cNvPr id="62" name="Freeform: Shape 6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6A87BCC2-407E-43D3-95CD-7D794A6A36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628970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E43C8EB7-D776-4DBD-9DDB-C73CE1B0F575}"/>
              </a:ext>
            </a:extLst>
          </p:cNvPr>
          <p:cNvSpPr/>
          <p:nvPr/>
        </p:nvSpPr>
        <p:spPr>
          <a:xfrm>
            <a:off x="6195374" y="5849655"/>
            <a:ext cx="5674892" cy="10899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Picture 7" descr="Person running on road">
            <a:extLst>
              <a:ext uri="{FF2B5EF4-FFF2-40B4-BE49-F238E27FC236}">
                <a16:creationId xmlns:a16="http://schemas.microsoft.com/office/drawing/2014/main" id="{138F19FC-AA64-DFDE-A3DB-6D70A0CC2D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 y="1905584"/>
            <a:ext cx="7430438" cy="4952416"/>
          </a:xfrm>
          <a:prstGeom prst="rect">
            <a:avLst/>
          </a:prstGeom>
        </p:spPr>
      </p:pic>
      <p:graphicFrame>
        <p:nvGraphicFramePr>
          <p:cNvPr id="19" name="Diagram 18">
            <a:extLst>
              <a:ext uri="{FF2B5EF4-FFF2-40B4-BE49-F238E27FC236}">
                <a16:creationId xmlns:a16="http://schemas.microsoft.com/office/drawing/2014/main" id="{D92AA7C4-97A4-98EF-F93A-559BA3ABA626}"/>
              </a:ext>
            </a:extLst>
          </p:cNvPr>
          <p:cNvGraphicFramePr/>
          <p:nvPr>
            <p:extLst>
              <p:ext uri="{D42A27DB-BD31-4B8C-83A1-F6EECF244321}">
                <p14:modId xmlns:p14="http://schemas.microsoft.com/office/powerpoint/2010/main" val="306725494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People celebrating">
            <a:extLst>
              <a:ext uri="{FF2B5EF4-FFF2-40B4-BE49-F238E27FC236}">
                <a16:creationId xmlns:a16="http://schemas.microsoft.com/office/drawing/2014/main" id="{480D80A3-DF8E-81A4-A2DE-ED7AC9A679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5262" y="1905584"/>
            <a:ext cx="7406738" cy="4937825"/>
          </a:xfrm>
          <a:prstGeom prst="rect">
            <a:avLst/>
          </a:prstGeom>
        </p:spPr>
      </p:pic>
    </p:spTree>
    <p:extLst>
      <p:ext uri="{BB962C8B-B14F-4D97-AF65-F5344CB8AC3E}">
        <p14:creationId xmlns:p14="http://schemas.microsoft.com/office/powerpoint/2010/main" val="244403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7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blue logo with white text&#10;&#10;Description automatically generated with low confidence">
            <a:extLst>
              <a:ext uri="{FF2B5EF4-FFF2-40B4-BE49-F238E27FC236}">
                <a16:creationId xmlns:a16="http://schemas.microsoft.com/office/drawing/2014/main" id="{35F36EB7-A1C1-4097-BF31-9F5E9992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150" y="101601"/>
            <a:ext cx="2803525" cy="2822575"/>
          </a:xfrm>
          <a:prstGeom prst="rect">
            <a:avLst/>
          </a:prstGeom>
        </p:spPr>
      </p:pic>
      <p:sp>
        <p:nvSpPr>
          <p:cNvPr id="8" name="TextBox 7">
            <a:extLst>
              <a:ext uri="{FF2B5EF4-FFF2-40B4-BE49-F238E27FC236}">
                <a16:creationId xmlns:a16="http://schemas.microsoft.com/office/drawing/2014/main" id="{EFCF9912-DE81-4978-BBC8-9C6585373417}"/>
              </a:ext>
            </a:extLst>
          </p:cNvPr>
          <p:cNvSpPr txBox="1"/>
          <p:nvPr/>
        </p:nvSpPr>
        <p:spPr>
          <a:xfrm>
            <a:off x="7423150" y="2925763"/>
            <a:ext cx="2803525" cy="536575"/>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a:solidFill>
                  <a:srgbClr val="FFFFFF"/>
                </a:solidFill>
              </a:rPr>
              <a:t>713-686-6300</a:t>
            </a:r>
          </a:p>
          <a:p>
            <a:pPr algn="ctr">
              <a:spcAft>
                <a:spcPts val="600"/>
              </a:spcAft>
            </a:pPr>
            <a:r>
              <a:rPr lang="en-US" sz="1300">
                <a:solidFill>
                  <a:srgbClr val="FFFFFF"/>
                </a:solidFill>
              </a:rPr>
              <a:t>www.aahouston.org</a:t>
            </a:r>
            <a:endParaRPr lang="es-MX" sz="1300">
              <a:solidFill>
                <a:srgbClr val="FFFFFF"/>
              </a:solidFill>
            </a:endParaRPr>
          </a:p>
        </p:txBody>
      </p:sp>
      <p:pic>
        <p:nvPicPr>
          <p:cNvPr id="7" name="Picture 6" descr="Logo&#10;&#10;Description automatically generated with low confidence">
            <a:extLst>
              <a:ext uri="{FF2B5EF4-FFF2-40B4-BE49-F238E27FC236}">
                <a16:creationId xmlns:a16="http://schemas.microsoft.com/office/drawing/2014/main" id="{1FD7B965-6262-4743-AF34-52DA67E81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3149" y="3428989"/>
            <a:ext cx="2803525" cy="2689225"/>
          </a:xfrm>
          <a:prstGeom prst="rect">
            <a:avLst/>
          </a:prstGeom>
        </p:spPr>
      </p:pic>
      <p:sp>
        <p:nvSpPr>
          <p:cNvPr id="13" name="TextBox 12">
            <a:extLst>
              <a:ext uri="{FF2B5EF4-FFF2-40B4-BE49-F238E27FC236}">
                <a16:creationId xmlns:a16="http://schemas.microsoft.com/office/drawing/2014/main" id="{5F6C5C0F-D0C9-46AA-A344-486FA36CE771}"/>
              </a:ext>
            </a:extLst>
          </p:cNvPr>
          <p:cNvSpPr txBox="1"/>
          <p:nvPr/>
        </p:nvSpPr>
        <p:spPr>
          <a:xfrm>
            <a:off x="7423150" y="6129139"/>
            <a:ext cx="2803525" cy="536575"/>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dirty="0">
                <a:solidFill>
                  <a:srgbClr val="FFFFFF"/>
                </a:solidFill>
              </a:rPr>
              <a:t>713-681-1296</a:t>
            </a:r>
          </a:p>
          <a:p>
            <a:pPr algn="ctr">
              <a:spcAft>
                <a:spcPts val="600"/>
              </a:spcAft>
            </a:pPr>
            <a:r>
              <a:rPr lang="en-US" sz="1300" dirty="0">
                <a:solidFill>
                  <a:srgbClr val="FFFFFF"/>
                </a:solidFill>
              </a:rPr>
              <a:t>www.alanonhispano.org</a:t>
            </a:r>
            <a:endParaRPr lang="es-MX" sz="1300" dirty="0">
              <a:solidFill>
                <a:srgbClr val="FFFFFF"/>
              </a:solidFill>
            </a:endParaRPr>
          </a:p>
        </p:txBody>
      </p:sp>
      <p:sp>
        <p:nvSpPr>
          <p:cNvPr id="2" name="Title 1"/>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s-MX" sz="5400" kern="1200" dirty="0">
                <a:solidFill>
                  <a:srgbClr val="FFFFFF"/>
                </a:solidFill>
                <a:latin typeface="+mj-lt"/>
                <a:ea typeface="+mj-ea"/>
                <a:cs typeface="+mj-cs"/>
              </a:rPr>
              <a:t>Apoyo</a:t>
            </a:r>
          </a:p>
        </p:txBody>
      </p:sp>
    </p:spTree>
    <p:extLst>
      <p:ext uri="{BB962C8B-B14F-4D97-AF65-F5344CB8AC3E}">
        <p14:creationId xmlns:p14="http://schemas.microsoft.com/office/powerpoint/2010/main" val="18650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C987-1398-4E95-ACBC-CABF614D0A33}"/>
              </a:ext>
            </a:extLst>
          </p:cNvPr>
          <p:cNvSpPr>
            <a:spLocks noGrp="1"/>
          </p:cNvSpPr>
          <p:nvPr>
            <p:ph type="title"/>
          </p:nvPr>
        </p:nvSpPr>
        <p:spPr>
          <a:xfrm>
            <a:off x="7299434" y="472966"/>
            <a:ext cx="4162097" cy="5927833"/>
          </a:xfrm>
        </p:spPr>
        <p:txBody>
          <a:bodyPr vert="horz" lIns="91440" tIns="45720" rIns="91440" bIns="45720" rtlCol="0" anchor="b">
            <a:noAutofit/>
          </a:bodyPr>
          <a:lstStyle/>
          <a:p>
            <a:br>
              <a:rPr lang="es-MX" sz="2000" dirty="0"/>
            </a:br>
            <a:br>
              <a:rPr lang="es-MX" sz="2000" dirty="0"/>
            </a:br>
            <a:r>
              <a:rPr lang="es-MX" sz="2000" b="1" dirty="0"/>
              <a:t>Fuentes de Más Información:</a:t>
            </a:r>
            <a:br>
              <a:rPr lang="es-MX" sz="2000" b="1" dirty="0"/>
            </a:br>
            <a:br>
              <a:rPr lang="es-MX" sz="2000" b="1" dirty="0"/>
            </a:br>
            <a:r>
              <a:rPr lang="es-MX" sz="2000" dirty="0"/>
              <a:t>CDC Centros para el Control y la Prevención de Enfermedades: Cómo Dejar de Fumar</a:t>
            </a:r>
            <a:br>
              <a:rPr lang="es-MX" sz="2000" dirty="0"/>
            </a:br>
            <a:br>
              <a:rPr lang="es-MX" sz="2000" dirty="0"/>
            </a:br>
            <a:r>
              <a:rPr lang="es-MX" sz="2000" b="0" i="1" dirty="0">
                <a:effectLst/>
              </a:rPr>
              <a:t>NIH: Instituto Nacional del Cáncer</a:t>
            </a:r>
            <a:br>
              <a:rPr lang="es-MX" sz="2000" b="0" i="1" dirty="0">
                <a:effectLst/>
              </a:rPr>
            </a:br>
            <a:br>
              <a:rPr lang="es-MX" sz="2000" dirty="0"/>
            </a:br>
            <a:r>
              <a:rPr lang="es-MX" sz="2000" dirty="0"/>
              <a:t>Smokefree.gov</a:t>
            </a:r>
            <a:br>
              <a:rPr lang="es-MX" sz="2000" dirty="0"/>
            </a:br>
            <a:r>
              <a:rPr lang="es-MX" sz="2000" dirty="0">
                <a:hlinkClick r:id="rId3">
                  <a:extLst>
                    <a:ext uri="{A12FA001-AC4F-418D-AE19-62706E023703}">
                      <ahyp:hlinkClr xmlns:ahyp="http://schemas.microsoft.com/office/drawing/2018/hyperlinkcolor" val="tx"/>
                    </a:ext>
                  </a:extLst>
                </a:hlinkClick>
              </a:rPr>
              <a:t>https://espanol.smokefree.gov/retos-cuando-deja-fumar/identifique-sus-desencadenantes</a:t>
            </a:r>
            <a:br>
              <a:rPr lang="es-MX" sz="2000" dirty="0"/>
            </a:br>
            <a:br>
              <a:rPr lang="es-MX" sz="2000" dirty="0"/>
            </a:br>
            <a:r>
              <a:rPr lang="es-MX" sz="2000" dirty="0"/>
              <a:t>TIME</a:t>
            </a:r>
            <a:br>
              <a:rPr lang="es-MX" sz="2000" dirty="0"/>
            </a:br>
            <a:r>
              <a:rPr lang="es-MX" sz="2000" i="0" u="none" strike="noStrike" cap="all" dirty="0">
                <a:effectLst/>
                <a:hlinkClick r:id="rId4" tooltip="View all posts in Tobacco">
                  <a:extLst>
                    <a:ext uri="{A12FA001-AC4F-418D-AE19-62706E023703}">
                      <ahyp:hlinkClr xmlns:ahyp="http://schemas.microsoft.com/office/drawing/2018/hyperlinkcolor" val="tx"/>
                    </a:ext>
                  </a:extLst>
                </a:hlinkClick>
              </a:rPr>
              <a:t>TOBACCO</a:t>
            </a:r>
            <a:br>
              <a:rPr lang="es-MX" sz="2000" b="1" i="0" cap="all" dirty="0">
                <a:effectLst/>
              </a:rPr>
            </a:br>
            <a:r>
              <a:rPr lang="en-US" sz="2000" i="0" dirty="0">
                <a:effectLst/>
              </a:rPr>
              <a:t>Why Smoking Is Especially Bad If You Have Diabetes</a:t>
            </a:r>
            <a:br>
              <a:rPr lang="es-MX" sz="2000" dirty="0"/>
            </a:br>
            <a:r>
              <a:rPr lang="es-MX" sz="2000" dirty="0"/>
              <a:t>https://healthland.time.com/2011/03/27/why-smoking-is-a-bad-idea-for-diabetics/</a:t>
            </a:r>
            <a:br>
              <a:rPr lang="es-MX" sz="2000" dirty="0"/>
            </a:br>
            <a:endParaRPr lang="es-MX" sz="2000" dirty="0"/>
          </a:p>
        </p:txBody>
      </p:sp>
      <p:sp>
        <p:nvSpPr>
          <p:cNvPr id="35" name="Freeform: Shape 3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con&#10;&#10;Description automatically generated with low confidence">
            <a:extLst>
              <a:ext uri="{FF2B5EF4-FFF2-40B4-BE49-F238E27FC236}">
                <a16:creationId xmlns:a16="http://schemas.microsoft.com/office/drawing/2014/main" id="{82FEF790-E668-4A01-81FF-A0A30AA4F5F3}"/>
              </a:ext>
            </a:extLst>
          </p:cNvPr>
          <p:cNvPicPr>
            <a:picLocks noChangeAspect="1"/>
          </p:cNvPicPr>
          <p:nvPr/>
        </p:nvPicPr>
        <p:blipFill rotWithShape="1">
          <a:blip r:embed="rId5">
            <a:extLst>
              <a:ext uri="{28A0092B-C50C-407E-A947-70E740481C1C}">
                <a14:useLocalDpi xmlns:a14="http://schemas.microsoft.com/office/drawing/2010/main" val="0"/>
              </a:ext>
            </a:extLst>
          </a:blip>
          <a:srcRect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39924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hand holding a baby's foot&#10;&#10;Description automatically generated with medium confidence">
            <a:extLst>
              <a:ext uri="{FF2B5EF4-FFF2-40B4-BE49-F238E27FC236}">
                <a16:creationId xmlns:a16="http://schemas.microsoft.com/office/drawing/2014/main" id="{5CA333CE-39B7-4349-FCD0-532063558ACD}"/>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a:stretch/>
        </p:blipFill>
        <p:spPr>
          <a:xfrm>
            <a:off x="-4243" y="10"/>
            <a:ext cx="12196243" cy="6857990"/>
          </a:xfrm>
          <a:prstGeom prst="rect">
            <a:avLst/>
          </a:prstGeom>
        </p:spPr>
      </p:pic>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492533-E805-72EA-7D13-87D8342305B9}"/>
              </a:ext>
            </a:extLst>
          </p:cNvPr>
          <p:cNvSpPr txBox="1"/>
          <p:nvPr/>
        </p:nvSpPr>
        <p:spPr>
          <a:xfrm>
            <a:off x="1686911" y="4766367"/>
            <a:ext cx="3657861" cy="1246495"/>
          </a:xfrm>
          <a:prstGeom prst="rect">
            <a:avLst/>
          </a:prstGeom>
          <a:noFill/>
        </p:spPr>
        <p:txBody>
          <a:bodyPr wrap="none" rtlCol="0">
            <a:spAutoFit/>
          </a:bodyPr>
          <a:lstStyle/>
          <a:p>
            <a:r>
              <a:rPr lang="en-US" sz="7500" dirty="0"/>
              <a:t>¡Gracias!</a:t>
            </a:r>
            <a:endParaRPr lang="es-MX" sz="7500" dirty="0"/>
          </a:p>
        </p:txBody>
      </p:sp>
    </p:spTree>
    <p:extLst>
      <p:ext uri="{BB962C8B-B14F-4D97-AF65-F5344CB8AC3E}">
        <p14:creationId xmlns:p14="http://schemas.microsoft.com/office/powerpoint/2010/main" val="341946608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24</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4031873"/>
          </a:xfrm>
          <a:prstGeom prst="rect">
            <a:avLst/>
          </a:prstGeom>
          <a:noFill/>
        </p:spPr>
        <p:txBody>
          <a:bodyPr wrap="square" rtlCol="0">
            <a:spAutoFit/>
          </a:bodyPr>
          <a:lstStyle/>
          <a:p>
            <a:endParaRPr lang="en-US" sz="1600" dirty="0"/>
          </a:p>
          <a:p>
            <a:r>
              <a:rPr lang="en-US" sz="1600" dirty="0"/>
              <a:t>- Maddatu, J., Anderson-</a:t>
            </a:r>
            <a:r>
              <a:rPr lang="en-US" sz="1600" dirty="0" err="1"/>
              <a:t>Baucum</a:t>
            </a:r>
            <a:r>
              <a:rPr lang="en-US" sz="1600" dirty="0"/>
              <a:t>, E., &amp; Evans-Molina, C. (2017). Smoking and the risk of type 2 diabetes. Translational research : the journal of laboratory and clinical medicine, 184, 101–107. </a:t>
            </a:r>
          </a:p>
          <a:p>
            <a:endParaRPr lang="en-US" sz="1600" dirty="0"/>
          </a:p>
          <a:p>
            <a:r>
              <a:rPr lang="en-US" sz="1600" dirty="0"/>
              <a:t>- Emanuele, N. V., Swade, T. F., &amp; Emanuele, M. A. (1998). Consequences of alcohol use in diabetics. Alcohol health and research world, 22(3), 211–219. </a:t>
            </a:r>
          </a:p>
          <a:p>
            <a:endParaRPr lang="en-US" sz="1600" dirty="0"/>
          </a:p>
          <a:p>
            <a:r>
              <a:rPr lang="en-US" sz="1600" dirty="0"/>
              <a:t>- NIAAA publications. (n.d.). Brochures and Fact Sheets | National Institute on Alcohol Abuse and Alcoholism (NIAAA). Last accessed September 15, 2022. https://pubs.niaaa.nih.gov/publications/aa71/aa71.htm </a:t>
            </a:r>
          </a:p>
          <a:p>
            <a:endParaRPr lang="en-US" sz="1600" dirty="0"/>
          </a:p>
          <a:p>
            <a:r>
              <a:rPr lang="en-US" sz="1600" dirty="0"/>
              <a:t>- Nicotine dependence - Symptoms and causes. (2022, April 19). Mayo Clinic. Last accessed September 15, 2022. https://www.mayoclinic.org/diseases-conditions/nicotine-dependence/symptoms-causes/syc-20351584 </a:t>
            </a:r>
          </a:p>
          <a:p>
            <a:endParaRPr lang="en-US" sz="1600" dirty="0"/>
          </a:p>
          <a:p>
            <a:r>
              <a:rPr lang="en-US" sz="1600" dirty="0"/>
              <a:t>- Health effects of smoking and tobacco use. (2022, July 21). Centers for Disease Control and Prevention. Last accessed September 15, 2022. https://www.cdc.gov/tobacco/basic_information/health_effects/index.htm </a:t>
            </a:r>
          </a:p>
          <a:p>
            <a:endParaRPr lang="en-US" sz="1600" dirty="0"/>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166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lluminating smoke on a black background">
            <a:extLst>
              <a:ext uri="{FF2B5EF4-FFF2-40B4-BE49-F238E27FC236}">
                <a16:creationId xmlns:a16="http://schemas.microsoft.com/office/drawing/2014/main" id="{A8C83EE5-7FDA-0D8B-8C42-491B058C9D0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8AD439A9-1920-49BD-B6DA-EAC6329ACBAE}"/>
              </a:ext>
            </a:extLst>
          </p:cNvPr>
          <p:cNvSpPr>
            <a:spLocks noGrp="1"/>
          </p:cNvSpPr>
          <p:nvPr>
            <p:ph type="title"/>
          </p:nvPr>
        </p:nvSpPr>
        <p:spPr>
          <a:xfrm>
            <a:off x="4387349" y="1200152"/>
            <a:ext cx="6897171" cy="4457696"/>
          </a:xfrm>
          <a:prstGeom prst="ellipse">
            <a:avLst/>
          </a:prstGeom>
        </p:spPr>
        <p:txBody>
          <a:bodyPr vert="horz" lIns="91440" tIns="45720" rIns="91440" bIns="45720" rtlCol="0" anchor="ctr">
            <a:normAutofit/>
          </a:bodyPr>
          <a:lstStyle/>
          <a:p>
            <a:r>
              <a:rPr lang="en-US" sz="7400" dirty="0">
                <a:solidFill>
                  <a:srgbClr val="FFFFFF"/>
                </a:solidFill>
              </a:rPr>
              <a:t>¿</a:t>
            </a:r>
            <a:r>
              <a:rPr lang="en-US" sz="7400" dirty="0" err="1">
                <a:solidFill>
                  <a:srgbClr val="FFFFFF"/>
                </a:solidFill>
              </a:rPr>
              <a:t>qué</a:t>
            </a:r>
            <a:r>
              <a:rPr lang="en-US" sz="7400" dirty="0">
                <a:solidFill>
                  <a:srgbClr val="FFFFFF"/>
                </a:solidFill>
              </a:rPr>
              <a:t> </a:t>
            </a:r>
            <a:r>
              <a:rPr lang="en-US" sz="7400" dirty="0" err="1">
                <a:solidFill>
                  <a:srgbClr val="FFFFFF"/>
                </a:solidFill>
              </a:rPr>
              <a:t>contiene</a:t>
            </a:r>
            <a:r>
              <a:rPr lang="en-US" sz="7400" dirty="0">
                <a:solidFill>
                  <a:srgbClr val="FFFFFF"/>
                </a:solidFill>
              </a:rPr>
              <a:t> un cigarillo?</a:t>
            </a:r>
          </a:p>
        </p:txBody>
      </p:sp>
      <p:sp>
        <p:nvSpPr>
          <p:cNvPr id="94"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94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BC222AD-6A3B-4446-9EDD-66D0611D51FA}"/>
              </a:ext>
            </a:extLst>
          </p:cNvPr>
          <p:cNvSpPr>
            <a:spLocks noGrp="1"/>
          </p:cNvSpPr>
          <p:nvPr>
            <p:ph type="title"/>
          </p:nvPr>
        </p:nvSpPr>
        <p:spPr>
          <a:xfrm>
            <a:off x="166256" y="723406"/>
            <a:ext cx="3728850" cy="3826728"/>
          </a:xfrm>
        </p:spPr>
        <p:txBody>
          <a:bodyPr vert="horz" lIns="91440" tIns="45720" rIns="91440" bIns="45720" rtlCol="0" anchor="b">
            <a:normAutofit/>
          </a:bodyPr>
          <a:lstStyle/>
          <a:p>
            <a:pPr algn="ctr"/>
            <a:r>
              <a:rPr lang="es-MX" sz="4500" b="1" kern="1200" dirty="0">
                <a:solidFill>
                  <a:schemeClr val="tx1"/>
                </a:solidFill>
                <a:latin typeface="+mj-lt"/>
                <a:ea typeface="+mj-ea"/>
                <a:cs typeface="+mj-cs"/>
              </a:rPr>
              <a:t>Complicaciones por </a:t>
            </a:r>
            <a:br>
              <a:rPr lang="es-MX" sz="4500" b="1" kern="1200" dirty="0">
                <a:solidFill>
                  <a:schemeClr val="tx1"/>
                </a:solidFill>
                <a:latin typeface="+mj-lt"/>
                <a:ea typeface="+mj-ea"/>
                <a:cs typeface="+mj-cs"/>
              </a:rPr>
            </a:br>
            <a:r>
              <a:rPr lang="es-MX" sz="4500" b="1" kern="1200" dirty="0">
                <a:solidFill>
                  <a:schemeClr val="tx1"/>
                </a:solidFill>
                <a:latin typeface="+mj-lt"/>
                <a:ea typeface="+mj-ea"/>
                <a:cs typeface="+mj-cs"/>
              </a:rPr>
              <a:t>Fumar</a:t>
            </a:r>
          </a:p>
        </p:txBody>
      </p:sp>
      <p:pic>
        <p:nvPicPr>
          <p:cNvPr id="8" name="Picture 7" descr="A picture containing light&#10;&#10;Description automatically generated">
            <a:extLst>
              <a:ext uri="{FF2B5EF4-FFF2-40B4-BE49-F238E27FC236}">
                <a16:creationId xmlns:a16="http://schemas.microsoft.com/office/drawing/2014/main" id="{B30EC971-1848-7184-447E-1C83A27F0E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87636" y="223837"/>
            <a:ext cx="6096000" cy="6410325"/>
          </a:xfrm>
          <a:prstGeom prst="rect">
            <a:avLst/>
          </a:prstGeom>
        </p:spPr>
      </p:pic>
    </p:spTree>
    <p:extLst>
      <p:ext uri="{BB962C8B-B14F-4D97-AF65-F5344CB8AC3E}">
        <p14:creationId xmlns:p14="http://schemas.microsoft.com/office/powerpoint/2010/main" val="53195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8AB91AB8-EBBE-E306-E1F2-0EEE21079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818" y="22860"/>
            <a:ext cx="8645235" cy="6835139"/>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25FC3-A8C9-4D3E-940D-77D26CFD87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Pulmones</a:t>
            </a:r>
            <a:r>
              <a:rPr lang="en-US" sz="3600" dirty="0">
                <a:solidFill>
                  <a:schemeClr val="tx1">
                    <a:lumMod val="85000"/>
                    <a:lumOff val="15000"/>
                  </a:schemeClr>
                </a:solidFill>
              </a:rPr>
              <a:t> </a:t>
            </a:r>
            <a:r>
              <a:rPr lang="en-US" sz="3600" dirty="0" err="1">
                <a:solidFill>
                  <a:schemeClr val="tx1">
                    <a:lumMod val="85000"/>
                    <a:lumOff val="15000"/>
                  </a:schemeClr>
                </a:solidFill>
              </a:rPr>
              <a:t>sanos</a:t>
            </a:r>
            <a:r>
              <a:rPr lang="en-US" sz="3600" dirty="0">
                <a:solidFill>
                  <a:schemeClr val="tx1">
                    <a:lumMod val="85000"/>
                    <a:lumOff val="15000"/>
                  </a:schemeClr>
                </a:solidFill>
              </a:rPr>
              <a:t> y </a:t>
            </a:r>
            <a:r>
              <a:rPr lang="en-US" sz="3600" dirty="0" err="1">
                <a:solidFill>
                  <a:schemeClr val="tx1">
                    <a:lumMod val="85000"/>
                    <a:lumOff val="15000"/>
                  </a:schemeClr>
                </a:solidFill>
              </a:rPr>
              <a:t>pulmones</a:t>
            </a:r>
            <a:r>
              <a:rPr lang="en-US" sz="3600" dirty="0">
                <a:solidFill>
                  <a:schemeClr val="tx1">
                    <a:lumMod val="85000"/>
                    <a:lumOff val="15000"/>
                  </a:schemeClr>
                </a:solidFill>
              </a:rPr>
              <a:t> de </a:t>
            </a:r>
            <a:r>
              <a:rPr lang="en-US" sz="3600" dirty="0" err="1">
                <a:solidFill>
                  <a:schemeClr val="tx1">
                    <a:lumMod val="85000"/>
                    <a:lumOff val="15000"/>
                  </a:schemeClr>
                </a:solidFill>
              </a:rPr>
              <a:t>fumador</a:t>
            </a: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FDACC65F-31BD-12F4-E7C6-EA4E8E4C4F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2BCB7-BAE9-4E64-B3AA-E3AB9831B0E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s-MX" dirty="0"/>
              <a:t>El consumir tabaco puede causar cáncer en TODO el cuerpo</a:t>
            </a:r>
            <a:br>
              <a:rPr lang="es-MX" dirty="0"/>
            </a:br>
            <a:endParaRPr lang="es-MX" dirty="0"/>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4495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5FC3-A8C9-4D3E-940D-77D26CFD8716}"/>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marL="0" marR="0" algn="ctr">
              <a:spcAft>
                <a:spcPts val="800"/>
              </a:spcAft>
            </a:pPr>
            <a:r>
              <a:rPr lang="es-MX" sz="3800" dirty="0"/>
              <a:t>¿Por qué fumar es especialmente malo si tiene diabetes?</a:t>
            </a:r>
          </a:p>
        </p:txBody>
      </p:sp>
      <p:pic>
        <p:nvPicPr>
          <p:cNvPr id="15" name="Picture 14">
            <a:extLst>
              <a:ext uri="{FF2B5EF4-FFF2-40B4-BE49-F238E27FC236}">
                <a16:creationId xmlns:a16="http://schemas.microsoft.com/office/drawing/2014/main" id="{9720EF47-0E83-003F-3837-60487CFE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734" y="499937"/>
            <a:ext cx="5458816" cy="3627853"/>
          </a:xfrm>
          <a:prstGeom prst="rect">
            <a:avLst/>
          </a:prstGeom>
        </p:spPr>
      </p:pic>
      <p:cxnSp>
        <p:nvCxnSpPr>
          <p:cNvPr id="106" name="Straight Connector 105">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Text&#10;&#10;Description automatically generated">
            <a:extLst>
              <a:ext uri="{FF2B5EF4-FFF2-40B4-BE49-F238E27FC236}">
                <a16:creationId xmlns:a16="http://schemas.microsoft.com/office/drawing/2014/main" id="{F0746D22-0693-1E83-14FC-464D8E2019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1450" y="335045"/>
            <a:ext cx="5458813" cy="3957639"/>
          </a:xfrm>
          <a:prstGeom prst="rect">
            <a:avLst/>
          </a:prstGeom>
        </p:spPr>
      </p:pic>
    </p:spTree>
    <p:extLst>
      <p:ext uri="{BB962C8B-B14F-4D97-AF65-F5344CB8AC3E}">
        <p14:creationId xmlns:p14="http://schemas.microsoft.com/office/powerpoint/2010/main" val="2384693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s-MX" sz="4600" dirty="0">
                <a:cs typeface="Arial" panose="020B0604020202020204" pitchFamily="34" charset="0"/>
              </a:rPr>
              <a:t>El alcohol puede</a:t>
            </a:r>
            <a:br>
              <a:rPr lang="es-MX" sz="4600" dirty="0">
                <a:cs typeface="Arial" panose="020B0604020202020204" pitchFamily="34" charset="0"/>
              </a:rPr>
            </a:br>
            <a:r>
              <a:rPr lang="es-MX" sz="4600" dirty="0">
                <a:cs typeface="Arial" panose="020B0604020202020204" pitchFamily="34" charset="0"/>
              </a:rPr>
              <a:t>afectar su…</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endParaRPr lang="es-MX" sz="2000" dirty="0">
              <a:latin typeface="+mj-lt"/>
              <a:cs typeface="Arial" panose="020B0604020202020204" pitchFamily="34" charset="0"/>
            </a:endParaRPr>
          </a:p>
          <a:p>
            <a:pPr marL="0" indent="0">
              <a:buNone/>
            </a:pPr>
            <a:r>
              <a:rPr lang="es-MX" sz="2000" b="1" dirty="0">
                <a:latin typeface="+mj-lt"/>
                <a:cs typeface="Arial" panose="020B0604020202020204" pitchFamily="34" charset="0"/>
              </a:rPr>
              <a:t>salud</a:t>
            </a:r>
            <a:endParaRPr lang="es-MX" sz="2000" b="1" dirty="0">
              <a:latin typeface="+mj-lt"/>
              <a:hlinkClick r:id="rId3"/>
            </a:endParaRPr>
          </a:p>
          <a:p>
            <a:pPr marL="0" indent="0">
              <a:buNone/>
            </a:pPr>
            <a:endParaRPr lang="es-MX" sz="2000" dirty="0">
              <a:latin typeface="+mj-lt"/>
              <a:cs typeface="Arial" panose="020B0604020202020204" pitchFamily="34" charset="0"/>
            </a:endParaRPr>
          </a:p>
          <a:p>
            <a:pPr marL="0" indent="0">
              <a:buNone/>
            </a:pPr>
            <a:r>
              <a:rPr lang="es-MX" sz="2000" b="1" dirty="0">
                <a:latin typeface="+mj-lt"/>
                <a:cs typeface="Arial" panose="020B0604020202020204" pitchFamily="34" charset="0"/>
              </a:rPr>
              <a:t>páncreas</a:t>
            </a:r>
          </a:p>
          <a:p>
            <a:pPr marL="0" indent="0">
              <a:buNone/>
            </a:pPr>
            <a:endParaRPr lang="es-MX" sz="2000" dirty="0">
              <a:latin typeface="+mj-lt"/>
              <a:cs typeface="Arial" panose="020B0604020202020204" pitchFamily="34" charset="0"/>
            </a:endParaRPr>
          </a:p>
          <a:p>
            <a:pPr marL="0" indent="0">
              <a:buNone/>
            </a:pPr>
            <a:r>
              <a:rPr lang="es-MX" sz="2000" b="1" dirty="0">
                <a:latin typeface="+mj-lt"/>
                <a:cs typeface="Arial" panose="020B0604020202020204" pitchFamily="34" charset="0"/>
              </a:rPr>
              <a:t>hígado</a:t>
            </a:r>
          </a:p>
          <a:p>
            <a:pPr marL="0" indent="0">
              <a:buNone/>
            </a:pPr>
            <a:endParaRPr lang="es-MX" sz="2000" dirty="0">
              <a:latin typeface="+mj-lt"/>
              <a:cs typeface="Arial" panose="020B0604020202020204" pitchFamily="34" charset="0"/>
            </a:endParaRPr>
          </a:p>
          <a:p>
            <a:pPr marL="0" indent="0">
              <a:buNone/>
            </a:pPr>
            <a:r>
              <a:rPr lang="es-MX" sz="2000" b="1" dirty="0">
                <a:latin typeface="+mj-lt"/>
                <a:cs typeface="Arial" panose="020B0604020202020204" pitchFamily="34" charset="0"/>
              </a:rPr>
              <a:t>relación con la familia</a:t>
            </a:r>
          </a:p>
          <a:p>
            <a:pPr marL="0" indent="0">
              <a:buNone/>
            </a:pPr>
            <a:endParaRPr lang="es-MX" sz="2000" dirty="0">
              <a:latin typeface="+mj-lt"/>
              <a:cs typeface="Arial" panose="020B0604020202020204" pitchFamily="34" charset="0"/>
            </a:endParaRPr>
          </a:p>
        </p:txBody>
      </p:sp>
      <p:pic>
        <p:nvPicPr>
          <p:cNvPr id="6" name="Picture 5" descr="A picture containing person, indoor&#10;&#10;Description automatically generated">
            <a:extLst>
              <a:ext uri="{FF2B5EF4-FFF2-40B4-BE49-F238E27FC236}">
                <a16:creationId xmlns:a16="http://schemas.microsoft.com/office/drawing/2014/main" id="{1B858396-DF3B-494A-90BD-AEDED99EA1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65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CA6DAD8-4290-F8C7-5366-560B80F68E53}"/>
              </a:ext>
            </a:extLst>
          </p:cNvPr>
          <p:cNvSpPr>
            <a:spLocks noGrp="1"/>
          </p:cNvSpPr>
          <p:nvPr>
            <p:ph idx="1"/>
          </p:nvPr>
        </p:nvSpPr>
        <p:spPr/>
        <p:txBody>
          <a:bodyPr/>
          <a:lstStyle/>
          <a:p>
            <a:endParaRPr lang="es-MX"/>
          </a:p>
        </p:txBody>
      </p:sp>
      <p:pic>
        <p:nvPicPr>
          <p:cNvPr id="6" name="Content Placeholder 6" descr="Diagram&#10;&#10;Description automatically generated">
            <a:extLst>
              <a:ext uri="{FF2B5EF4-FFF2-40B4-BE49-F238E27FC236}">
                <a16:creationId xmlns:a16="http://schemas.microsoft.com/office/drawing/2014/main" id="{F384ACA8-83CE-4A2D-902B-AE5F1DDB64BF}"/>
              </a:ext>
            </a:extLst>
          </p:cNvPr>
          <p:cNvPicPr>
            <a:picLocks noGrp="1" noChangeAspect="1"/>
          </p:cNvPicPr>
          <p:nvPr/>
        </p:nvPicPr>
        <p:blipFill rotWithShape="1">
          <a:blip r:embed="rId3">
            <a:extLst>
              <a:ext uri="{28A0092B-C50C-407E-A947-70E740481C1C}">
                <a14:useLocalDpi xmlns:a14="http://schemas.microsoft.com/office/drawing/2010/main" val="0"/>
              </a:ext>
            </a:extLst>
          </a:blip>
          <a:srcRect b="21890"/>
          <a:stretch/>
        </p:blipFill>
        <p:spPr>
          <a:xfrm>
            <a:off x="163760" y="92733"/>
            <a:ext cx="11864479" cy="6672533"/>
          </a:xfrm>
          <a:prstGeom prst="rect">
            <a:avLst/>
          </a:prstGeom>
        </p:spPr>
      </p:pic>
    </p:spTree>
    <p:extLst>
      <p:ext uri="{BB962C8B-B14F-4D97-AF65-F5344CB8AC3E}">
        <p14:creationId xmlns:p14="http://schemas.microsoft.com/office/powerpoint/2010/main" val="2070431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4663</Words>
  <Application>Microsoft Office PowerPoint</Application>
  <PresentationFormat>Widescreen</PresentationFormat>
  <Paragraphs>255</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Lucida Grande</vt:lpstr>
      <vt:lpstr>Roboto</vt:lpstr>
      <vt:lpstr>Tahoma</vt:lpstr>
      <vt:lpstr>Office Theme</vt:lpstr>
      <vt:lpstr>Tabaquismo, Alcohol y Diabetes  Mes 9</vt:lpstr>
      <vt:lpstr>Factores de Riesgo</vt:lpstr>
      <vt:lpstr>¿qué contiene un cigarillo?</vt:lpstr>
      <vt:lpstr>Complicaciones por  Fumar</vt:lpstr>
      <vt:lpstr>Pulmones sanos y pulmones de fumador</vt:lpstr>
      <vt:lpstr>El consumir tabaco puede causar cáncer en TODO el cuerpo </vt:lpstr>
      <vt:lpstr>¿Por qué fumar es especialmente malo si tiene diabetes?</vt:lpstr>
      <vt:lpstr>El alcohol puede afectar su…</vt:lpstr>
      <vt:lpstr>PowerPoint Presentation</vt:lpstr>
      <vt:lpstr>¡Cómo afecta al páncreas?</vt:lpstr>
      <vt:lpstr>La Insulina</vt:lpstr>
      <vt:lpstr>PowerPoint Presentation</vt:lpstr>
      <vt:lpstr>¿Cómo afecta al hígado?</vt:lpstr>
      <vt:lpstr>PowerPoint Presentation</vt:lpstr>
      <vt:lpstr>otros daños</vt:lpstr>
      <vt:lpstr>¿Cómo dejar de fumar    o de beber alcohol?</vt:lpstr>
      <vt:lpstr>Identifique sus desencadenantes</vt:lpstr>
      <vt:lpstr>La importancia de las metas</vt:lpstr>
      <vt:lpstr>PowerPoint Presentation</vt:lpstr>
      <vt:lpstr>PowerPoint Presentation</vt:lpstr>
      <vt:lpstr>Apoyo</vt:lpstr>
      <vt:lpstr>  Fuentes de Más Información:  CDC Centros para el Control y la Prevención de Enfermedades: Cómo Dejar de Fumar  NIH: Instituto Nacional del Cáncer  Smokefree.gov https://espanol.smokefree.gov/retos-cuando-deja-fumar/identifique-sus-desencadenantes  TIME TOBACCO Why Smoking Is Especially Bad If You Have Diabetes https://healthland.time.com/2011/03/27/why-smoking-is-a-bad-idea-for-diabetics/ </vt:lpstr>
      <vt:lpstr>PowerPoint Presentation</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dejar de fumar</dc:title>
  <dc:creator>Rosi Diaz</dc:creator>
  <cp:lastModifiedBy>Nava, Bertha A.</cp:lastModifiedBy>
  <cp:revision>21</cp:revision>
  <cp:lastPrinted>2022-08-09T23:37:53Z</cp:lastPrinted>
  <dcterms:created xsi:type="dcterms:W3CDTF">2021-12-27T22:54:35Z</dcterms:created>
  <dcterms:modified xsi:type="dcterms:W3CDTF">2023-04-23T03:00:40Z</dcterms:modified>
</cp:coreProperties>
</file>