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89" r:id="rId6"/>
    <p:sldId id="288" r:id="rId7"/>
    <p:sldId id="290" r:id="rId8"/>
    <p:sldId id="278" r:id="rId9"/>
    <p:sldId id="261" r:id="rId10"/>
    <p:sldId id="260" r:id="rId11"/>
    <p:sldId id="284" r:id="rId12"/>
    <p:sldId id="267" r:id="rId13"/>
    <p:sldId id="281" r:id="rId14"/>
    <p:sldId id="265" r:id="rId15"/>
    <p:sldId id="283" r:id="rId16"/>
    <p:sldId id="286" r:id="rId17"/>
    <p:sldId id="302" r:id="rId18"/>
  </p:sldIdLst>
  <p:sldSz cx="12192000" cy="6858000"/>
  <p:notesSz cx="7315200" cy="96012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8467" autoAdjust="0"/>
  </p:normalViewPr>
  <p:slideViewPr>
    <p:cSldViewPr snapToGrid="0">
      <p:cViewPr varScale="1">
        <p:scale>
          <a:sx n="61" d="100"/>
          <a:sy n="61" d="100"/>
        </p:scale>
        <p:origin x="2430" y="78"/>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232FC57-E1F8-4F59-A87C-2833007EAF57}" type="datetimeFigureOut">
              <a:rPr lang="en-US" smtClean="0"/>
              <a:t>4/22/2023</a:t>
            </a:fld>
            <a:endParaRPr lang="en-US" dirty="0"/>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88A06BE-7519-4B21-9E1D-AE6D6E69C38F}" type="slidenum">
              <a:rPr lang="en-US" smtClean="0"/>
              <a:t>‹#›</a:t>
            </a:fld>
            <a:endParaRPr lang="en-US" dirty="0"/>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8ACAC0-59EA-4916-9995-398D6BEB88C3}" type="datetimeFigureOut">
              <a:rPr lang="en-US" smtClean="0"/>
              <a:t>4/22/2023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
              <a:t>Click to edit Master text styles</a:t>
            </a:r>
          </a:p>
          <a:p>
            <a:pPr lvl="1"/>
            <a:r>
              <a:rPr lang="en"/>
              <a:t>second-level</a:t>
            </a:r>
          </a:p>
          <a:p>
            <a:pPr lvl="2"/>
            <a:r>
              <a:rPr lang="en"/>
              <a:t>third-level</a:t>
            </a:r>
          </a:p>
          <a:p>
            <a:pPr lvl="3"/>
            <a:r>
              <a:rPr lang="en"/>
              <a:t>4th level</a:t>
            </a:r>
          </a:p>
          <a:p>
            <a:pPr lvl="4"/>
            <a:r>
              <a:rPr lang="en"/>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A9B2C62-FE30-453D-946B-754E9E42C845}" type="slidenum">
              <a:rPr lang="en-US" smtClean="0"/>
              <a:t>‹#›</a:t>
            </a:fld>
            <a:endParaRPr lang="en-US" dirty="0"/>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noProof="0" dirty="0">
                <a:latin typeface="+mj-lt"/>
              </a:rPr>
              <a:t>So far you have learned how to control your diabetes. You have all the necessary tools and knowledge of how to control your diabetes; you are constantly taking steps to keep your diabetes under control…Congratulations! But what about our family and those around us?</a:t>
            </a:r>
          </a:p>
          <a:p>
            <a:endParaRPr lang="es-MX" sz="1200" noProof="0" dirty="0">
              <a:latin typeface="+mj-lt"/>
            </a:endParaRPr>
          </a:p>
          <a:p>
            <a:r>
              <a:rPr lang="en" sz="1200" b="0" i="0" dirty="0">
                <a:solidFill>
                  <a:srgbClr val="444444"/>
                </a:solidFill>
                <a:effectLst/>
                <a:latin typeface="+mj-lt"/>
              </a:rPr>
              <a:t>The family must be considered an important pillar for the support of the patient with diabetes.  A lack of support, or the insufiency</a:t>
            </a:r>
            <a:r>
              <a:rPr lang="en" sz="1200" b="0" i="0" baseline="0" dirty="0">
                <a:solidFill>
                  <a:srgbClr val="444444"/>
                </a:solidFill>
                <a:effectLst/>
                <a:latin typeface="+mj-lt"/>
              </a:rPr>
              <a:t> thereof, from the closest nucleus </a:t>
            </a:r>
            <a:r>
              <a:rPr lang="en" sz="1200" b="0" i="0" dirty="0">
                <a:solidFill>
                  <a:srgbClr val="444444"/>
                </a:solidFill>
                <a:effectLst/>
                <a:latin typeface="+mj-lt"/>
              </a:rPr>
              <a:t>can be</a:t>
            </a:r>
            <a:r>
              <a:rPr lang="en" sz="1200" b="0" i="0" baseline="0" dirty="0">
                <a:solidFill>
                  <a:srgbClr val="444444"/>
                </a:solidFill>
                <a:effectLst/>
                <a:latin typeface="+mj-lt"/>
              </a:rPr>
              <a:t> </a:t>
            </a:r>
            <a:r>
              <a:rPr lang="en" sz="1200" b="0" i="0" dirty="0">
                <a:solidFill>
                  <a:srgbClr val="444444"/>
                </a:solidFill>
                <a:effectLst/>
                <a:latin typeface="+mj-lt"/>
              </a:rPr>
              <a:t>unfavorable to the metabolic control, limiting or obstructing the adecuate control and treatment</a:t>
            </a:r>
            <a:r>
              <a:rPr lang="en" sz="1200" b="0" i="0" baseline="0" dirty="0">
                <a:solidFill>
                  <a:srgbClr val="444444"/>
                </a:solidFill>
                <a:effectLst/>
                <a:latin typeface="+mj-lt"/>
              </a:rPr>
              <a:t> of the desease. </a:t>
            </a:r>
          </a:p>
          <a:p>
            <a:r>
              <a:rPr lang="en" sz="1200" noProof="0" dirty="0">
                <a:latin typeface="+mj-lt"/>
              </a:rPr>
              <a:t>https://fmdiabetes.org/diabetes-en-el-entorno-familiar/</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dirty="0"/>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noProof="0" dirty="0"/>
              <a:t>But sometimes getting your family's support isn't that easy!</a:t>
            </a:r>
          </a:p>
          <a:p>
            <a:pPr algn="just"/>
            <a:endParaRPr lang="es-MX" noProof="0" dirty="0"/>
          </a:p>
          <a:p>
            <a:pPr algn="just"/>
            <a:r>
              <a:rPr lang="en" noProof="0" dirty="0"/>
              <a:t>If your family does not support your changes or puts temptations within your reach…have an action plan!</a:t>
            </a:r>
          </a:p>
          <a:p>
            <a:pPr algn="just"/>
            <a:endParaRPr lang="es-MX" noProof="0" dirty="0"/>
          </a:p>
          <a:p>
            <a:pPr algn="just"/>
            <a:r>
              <a:rPr lang="en" noProof="0" dirty="0"/>
              <a:t>Look for support in your church or community of friends. Make new friends who make health a priority.</a:t>
            </a:r>
          </a:p>
          <a:p>
            <a:pPr algn="just"/>
            <a:endParaRPr lang="es-MX" noProof="0" dirty="0"/>
          </a:p>
          <a:p>
            <a:pPr algn="just"/>
            <a:r>
              <a:rPr lang="en" noProof="0" dirty="0"/>
              <a:t>Remember that we always have options…..</a:t>
            </a:r>
          </a:p>
          <a:p>
            <a:pPr algn="just"/>
            <a:endParaRPr lang="es-MX" noProof="0" dirty="0"/>
          </a:p>
          <a:p>
            <a:pPr algn="just"/>
            <a:r>
              <a:rPr lang="en" noProof="0" dirty="0"/>
              <a:t>The Bible says in 1 Corinthians 10:13 - </a:t>
            </a:r>
            <a:r>
              <a:rPr lang="en" dirty="0"/>
              <a:t>No temptation has overtaken you that is not human; but faithful is God, who will not let you be tempted beyond what you can bear, but will also provide a way out with the temptation, so that you can endure.</a:t>
            </a:r>
          </a:p>
          <a:p>
            <a:pPr algn="just"/>
            <a:endParaRPr lang="es-MX" noProof="0" dirty="0"/>
          </a:p>
          <a:p>
            <a:pPr algn="just"/>
            <a:r>
              <a:rPr lang="en" noProof="0" dirty="0"/>
              <a:t>Remember that God is on your side as you take care of your health! We can look to God for help when all of our support systems fail us.</a:t>
            </a:r>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dirty="0"/>
          </a:p>
        </p:txBody>
      </p:sp>
    </p:spTree>
    <p:extLst>
      <p:ext uri="{BB962C8B-B14F-4D97-AF65-F5344CB8AC3E}">
        <p14:creationId xmlns:p14="http://schemas.microsoft.com/office/powerpoint/2010/main" val="52256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a:p>
            <a:pPr algn="just"/>
            <a:r>
              <a:rPr lang="en" dirty="0"/>
              <a:t>If your family member was diagnosed with diabetes, what would you like to know about him/her?</a:t>
            </a:r>
          </a:p>
          <a:p>
            <a:pPr algn="just"/>
            <a:endParaRPr lang="es-MX" dirty="0"/>
          </a:p>
          <a:p>
            <a:pPr algn="just"/>
            <a:r>
              <a:rPr lang="en" dirty="0"/>
              <a:t>Tool/Communication- Learn to communicate:</a:t>
            </a:r>
          </a:p>
          <a:p>
            <a:pPr marL="181240" indent="-181240" algn="just">
              <a:buFont typeface="Arial" panose="020B0604020202020204" pitchFamily="34" charset="0"/>
              <a:buChar char="•"/>
            </a:pPr>
            <a:r>
              <a:rPr lang="en" dirty="0"/>
              <a:t>Your goals</a:t>
            </a:r>
          </a:p>
          <a:p>
            <a:pPr marL="181240" indent="-181240" algn="just">
              <a:buFont typeface="Arial" panose="020B0604020202020204" pitchFamily="34" charset="0"/>
              <a:buChar char="•"/>
            </a:pPr>
            <a:r>
              <a:rPr lang="en" dirty="0"/>
              <a:t>Obstacles</a:t>
            </a:r>
          </a:p>
          <a:p>
            <a:pPr marL="181240" indent="-181240" algn="just">
              <a:buFont typeface="Arial" panose="020B0604020202020204" pitchFamily="34" charset="0"/>
              <a:buChar char="•"/>
            </a:pPr>
            <a:r>
              <a:rPr lang="en" dirty="0"/>
              <a:t>Your</a:t>
            </a:r>
            <a:r>
              <a:rPr lang="en" baseline="0" dirty="0"/>
              <a:t> </a:t>
            </a:r>
            <a:r>
              <a:rPr lang="en" dirty="0"/>
              <a:t>limits</a:t>
            </a:r>
          </a:p>
          <a:p>
            <a:pPr marL="181240" indent="-181240" algn="just">
              <a:buFont typeface="Arial" panose="020B0604020202020204" pitchFamily="34" charset="0"/>
              <a:buChar char="•"/>
            </a:pPr>
            <a:r>
              <a:rPr lang="en" dirty="0"/>
              <a:t>Your</a:t>
            </a:r>
            <a:r>
              <a:rPr lang="en" baseline="0" dirty="0"/>
              <a:t> </a:t>
            </a:r>
            <a:r>
              <a:rPr lang="en" dirty="0"/>
              <a:t>fears:</a:t>
            </a:r>
            <a:r>
              <a:rPr lang="en" baseline="0" dirty="0"/>
              <a:t> </a:t>
            </a:r>
            <a:r>
              <a:rPr lang="en" dirty="0"/>
              <a:t>of complications, of finances, of depending on others, of being isolated, of being ignored, of the future, of death. etc.</a:t>
            </a:r>
          </a:p>
          <a:p>
            <a:pPr marL="181240" indent="-181240" algn="just">
              <a:buFont typeface="Arial" panose="020B0604020202020204" pitchFamily="34" charset="0"/>
              <a:buChar char="•"/>
            </a:pPr>
            <a:r>
              <a:rPr lang="en" dirty="0"/>
              <a:t>Be accountable</a:t>
            </a:r>
          </a:p>
          <a:p>
            <a:pPr marL="181240" indent="-181240" algn="just">
              <a:buFont typeface="Arial" panose="020B0604020202020204" pitchFamily="34" charset="0"/>
              <a:buChar char="•"/>
            </a:pPr>
            <a:r>
              <a:rPr lang="en" dirty="0"/>
              <a:t>Express your feelings</a:t>
            </a:r>
          </a:p>
          <a:p>
            <a:pPr marL="181240" indent="-181240" algn="just">
              <a:buFont typeface="Arial" panose="020B0604020202020204" pitchFamily="34" charset="0"/>
              <a:buChar char="•"/>
            </a:pPr>
            <a:r>
              <a:rPr lang="en" dirty="0"/>
              <a:t>Ask for help, get help.</a:t>
            </a:r>
          </a:p>
        </p:txBody>
      </p:sp>
      <p:sp>
        <p:nvSpPr>
          <p:cNvPr id="4" name="Slide Number Placeholder 3"/>
          <p:cNvSpPr>
            <a:spLocks noGrp="1"/>
          </p:cNvSpPr>
          <p:nvPr>
            <p:ph type="sldNum" sz="quarter" idx="5"/>
          </p:nvPr>
        </p:nvSpPr>
        <p:spPr/>
        <p:txBody>
          <a:bodyPr/>
          <a:lstStyle/>
          <a:p>
            <a:fld id="{5A9B2C62-FE30-453D-946B-754E9E42C845}" type="slidenum">
              <a:rPr lang="en-US" smtClean="0"/>
              <a:t>11</a:t>
            </a:fld>
            <a:endParaRPr lang="en-US" dirty="0"/>
          </a:p>
        </p:txBody>
      </p:sp>
    </p:spTree>
    <p:extLst>
      <p:ext uri="{BB962C8B-B14F-4D97-AF65-F5344CB8AC3E}">
        <p14:creationId xmlns:p14="http://schemas.microsoft.com/office/powerpoint/2010/main" val="8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noProof="0" dirty="0"/>
              <a:t>Even though this program is coming to an end – Clínica Casa El Buen Samaritano is always here to help you continue your diabetes care.</a:t>
            </a:r>
          </a:p>
        </p:txBody>
      </p:sp>
      <p:sp>
        <p:nvSpPr>
          <p:cNvPr id="4" name="Slide Number Placeholder 3"/>
          <p:cNvSpPr>
            <a:spLocks noGrp="1"/>
          </p:cNvSpPr>
          <p:nvPr>
            <p:ph type="sldNum" sz="quarter" idx="5"/>
          </p:nvPr>
        </p:nvSpPr>
        <p:spPr/>
        <p:txBody>
          <a:bodyPr/>
          <a:lstStyle/>
          <a:p>
            <a:fld id="{5A9B2C62-FE30-453D-946B-754E9E42C845}" type="slidenum">
              <a:rPr lang="en-US" smtClean="0"/>
              <a:t>12</a:t>
            </a:fld>
            <a:endParaRPr lang="en-US" dirty="0"/>
          </a:p>
        </p:txBody>
      </p:sp>
    </p:spTree>
    <p:extLst>
      <p:ext uri="{BB962C8B-B14F-4D97-AF65-F5344CB8AC3E}">
        <p14:creationId xmlns:p14="http://schemas.microsoft.com/office/powerpoint/2010/main" val="261012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diabetes health and management program has helped you.  Thank you for joining us this time.</a:t>
            </a:r>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13</a:t>
            </a:fld>
            <a:endParaRPr lang="en-US" dirty="0"/>
          </a:p>
        </p:txBody>
      </p:sp>
    </p:spTree>
    <p:extLst>
      <p:ext uri="{BB962C8B-B14F-4D97-AF65-F5344CB8AC3E}">
        <p14:creationId xmlns:p14="http://schemas.microsoft.com/office/powerpoint/2010/main" val="389138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14</a:t>
            </a:fld>
            <a:endParaRPr lang="en-US" dirty="0"/>
          </a:p>
        </p:txBody>
      </p:sp>
    </p:spTree>
    <p:extLst>
      <p:ext uri="{BB962C8B-B14F-4D97-AF65-F5344CB8AC3E}">
        <p14:creationId xmlns:p14="http://schemas.microsoft.com/office/powerpoint/2010/main" val="109627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sz="1200" b="0" i="0" dirty="0">
                <a:solidFill>
                  <a:srgbClr val="000000"/>
                </a:solidFill>
                <a:effectLst/>
                <a:latin typeface="+mj-lt"/>
              </a:rPr>
              <a:t>Daily diabetes care is a lot of work, from taking medicine, injecting insulin, and checking your blood sugar</a:t>
            </a:r>
            <a:r>
              <a:rPr lang="en" sz="1200" b="0" i="0" u="none" dirty="0">
                <a:solidFill>
                  <a:srgbClr val="075290"/>
                </a:solidFill>
                <a:effectLst/>
                <a:latin typeface="+mj-lt"/>
              </a:rPr>
              <a:t>.</a:t>
            </a:r>
            <a:r>
              <a:rPr lang="en" sz="1200" b="0" i="0" u="none" baseline="0" dirty="0">
                <a:solidFill>
                  <a:srgbClr val="075290"/>
                </a:solidFill>
                <a:effectLst/>
                <a:latin typeface="+mj-lt"/>
              </a:rPr>
              <a:t> It also includes </a:t>
            </a:r>
            <a:r>
              <a:rPr lang="en" sz="1200" b="0" i="0" dirty="0">
                <a:solidFill>
                  <a:srgbClr val="000000"/>
                </a:solidFill>
                <a:effectLst/>
                <a:latin typeface="+mj-lt"/>
              </a:rPr>
              <a:t>eating healthy, being physically active, and keeping your health care appointments. The support of a family member or friend can help make the difference in whether you feel overwhelmed or empowered.</a:t>
            </a:r>
          </a:p>
          <a:p>
            <a:pPr algn="just"/>
            <a:r>
              <a:rPr lang="en" sz="1200" b="0" i="0" dirty="0">
                <a:solidFill>
                  <a:srgbClr val="000000"/>
                </a:solidFill>
                <a:effectLst/>
                <a:latin typeface="+mj-lt"/>
              </a:rPr>
              <a:t>https://www.cdc.gov.</a:t>
            </a:r>
          </a:p>
          <a:p>
            <a:endParaRPr lang="es-ES" sz="1200" b="0" i="0" dirty="0">
              <a:solidFill>
                <a:srgbClr val="000000"/>
              </a:solidFill>
              <a:effectLst/>
              <a:latin typeface="+mj-lt"/>
            </a:endParaRPr>
          </a:p>
          <a:p>
            <a:endParaRPr lang="es-ES" sz="1200" b="0" i="0" dirty="0">
              <a:solidFill>
                <a:srgbClr val="000000"/>
              </a:solidFill>
              <a:effectLst/>
              <a:latin typeface="+mj-lt"/>
            </a:endParaRPr>
          </a:p>
          <a:p>
            <a:endParaRPr lang="es-MX" sz="1200" dirty="0">
              <a:latin typeface="+mj-lt"/>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dirty="0"/>
          </a:p>
        </p:txBody>
      </p:sp>
    </p:spTree>
    <p:extLst>
      <p:ext uri="{BB962C8B-B14F-4D97-AF65-F5344CB8AC3E}">
        <p14:creationId xmlns:p14="http://schemas.microsoft.com/office/powerpoint/2010/main" val="406658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noProof="0" dirty="0"/>
          </a:p>
          <a:p>
            <a:pPr algn="just" defTabSz="966612">
              <a:defRPr/>
            </a:pPr>
            <a:r>
              <a:rPr lang="en" noProof="0" dirty="0"/>
              <a:t>Throughout this course we have discussed that setting goals is important. Don't give up if you haven't achieved them. We must always be in a process of improving every day, so let's remember the most important strategies to achieve your goals.</a:t>
            </a:r>
          </a:p>
          <a:p>
            <a:pPr algn="just"/>
            <a:endParaRPr lang="es-MX" noProof="0" dirty="0"/>
          </a:p>
          <a:p>
            <a:pPr algn="just"/>
            <a:r>
              <a:rPr lang="en" noProof="0" dirty="0"/>
              <a:t>The first is to write them down – if you've already reached your goal, don't erase it, keep it on the list as a reminder and as a way to keep pushing yourself to achieve more goals. Remember that your health goals are important, but other goals you may want to add to that list will give you direction to make better decisions.</a:t>
            </a:r>
          </a:p>
          <a:p>
            <a:pPr algn="just"/>
            <a:endParaRPr lang="es-MX" noProof="0" dirty="0"/>
          </a:p>
          <a:p>
            <a:pPr algn="just"/>
            <a:r>
              <a:rPr lang="en" noProof="0" dirty="0"/>
              <a:t>Define your goals specifically – not vague phrases like “I'm going to eat better…” Make them specific to what you want to achieve – it's more effective this way.</a:t>
            </a:r>
          </a:p>
          <a:p>
            <a:pPr algn="just"/>
            <a:endParaRPr lang="es-MX" noProof="0" dirty="0"/>
          </a:p>
          <a:p>
            <a:pPr algn="just"/>
            <a:r>
              <a:rPr lang="en" noProof="0" dirty="0"/>
              <a:t>Make it measurable – again it is important to give a date or amount as a goal – “I am not just going to walk for 30 minutes…” make it measurable: “I am going to walk 30 minutes 2 times a week for 1 month….” and then review this goal and improve it.</a:t>
            </a:r>
          </a:p>
          <a:p>
            <a:pPr algn="just"/>
            <a:endParaRPr lang="es-MX" noProof="0" dirty="0"/>
          </a:p>
          <a:p>
            <a:pPr algn="just"/>
            <a:r>
              <a:rPr lang="en" noProof="0" dirty="0"/>
              <a:t>Make them achievable – if you don't exercise, starting out thinking you're going to run 2 miles every day is just too unattainable. We must go in gradual improvement – not jump into something that we will not be able to sustain for a long time.</a:t>
            </a:r>
          </a:p>
          <a:p>
            <a:pPr algn="just"/>
            <a:endParaRPr lang="es-MX" noProof="0" dirty="0"/>
          </a:p>
          <a:p>
            <a:pPr algn="just"/>
            <a:r>
              <a:rPr lang="en" noProof="0" dirty="0"/>
              <a:t>Have someone to be accountable to who</a:t>
            </a:r>
            <a:r>
              <a:rPr lang="en" baseline="0" noProof="0" dirty="0"/>
              <a:t> </a:t>
            </a:r>
            <a:r>
              <a:rPr lang="en" noProof="0" dirty="0"/>
              <a:t>encourages you….and this leads us more specifically to being able to have people around us who encourage us and with whom we can be honest. We are not always going to achieve our goals, and we are going to want to give up.</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dirty="0"/>
          </a:p>
        </p:txBody>
      </p:sp>
    </p:spTree>
    <p:extLst>
      <p:ext uri="{BB962C8B-B14F-4D97-AF65-F5344CB8AC3E}">
        <p14:creationId xmlns:p14="http://schemas.microsoft.com/office/powerpoint/2010/main" val="420625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 b="0" i="0" dirty="0">
                <a:solidFill>
                  <a:srgbClr val="444444"/>
                </a:solidFill>
                <a:effectLst/>
                <a:latin typeface="+mj-lt"/>
              </a:rPr>
              <a:t>The fact that one person in the family unit is diagnosed with a chronic disease does not affect all its members in the same way, since there are many variants that come into play. Factors influence such as: the attitude shown by the person, the emotional closeness with the person with diabetes, the degree of commitment acquired in the relationship and the individual characteristics of the person with diabetes.</a:t>
            </a:r>
          </a:p>
          <a:p>
            <a:pPr algn="just" fontAlgn="base"/>
            <a:r>
              <a:rPr lang="en" b="0" i="0" dirty="0">
                <a:solidFill>
                  <a:srgbClr val="444444"/>
                </a:solidFill>
                <a:effectLst/>
                <a:latin typeface="+mj-lt"/>
              </a:rPr>
              <a:t>We can describe these variables as follows:</a:t>
            </a:r>
          </a:p>
          <a:p>
            <a:pPr algn="just" fontAlgn="base"/>
            <a:endParaRPr lang="en" b="0" i="0" dirty="0">
              <a:solidFill>
                <a:srgbClr val="444444"/>
              </a:solidFill>
              <a:effectLst/>
              <a:latin typeface="+mj-lt"/>
            </a:endParaRPr>
          </a:p>
          <a:p>
            <a:pPr algn="just" fontAlgn="base"/>
            <a:r>
              <a:rPr lang="en" b="1" i="0" dirty="0">
                <a:solidFill>
                  <a:srgbClr val="444444"/>
                </a:solidFill>
                <a:effectLst/>
                <a:latin typeface="+mj-lt"/>
              </a:rPr>
              <a:t>The attitude of those who suffer from diabetes</a:t>
            </a:r>
            <a:endParaRPr lang="es-ES" b="0" i="0" dirty="0">
              <a:solidFill>
                <a:srgbClr val="444444"/>
              </a:solidFill>
              <a:effectLst/>
              <a:latin typeface="+mj-lt"/>
            </a:endParaRPr>
          </a:p>
          <a:p>
            <a:pPr algn="just" fontAlgn="base"/>
            <a:r>
              <a:rPr lang="en" b="0" i="0" dirty="0">
                <a:solidFill>
                  <a:srgbClr val="444444"/>
                </a:solidFill>
                <a:effectLst/>
                <a:latin typeface="+mj-lt"/>
              </a:rPr>
              <a:t>The diagnosis of diabetes t</a:t>
            </a:r>
            <a:r>
              <a:rPr lang="en-US" b="0" i="0" dirty="0">
                <a:solidFill>
                  <a:srgbClr val="444444"/>
                </a:solidFill>
                <a:effectLst/>
                <a:latin typeface="+mj-lt"/>
              </a:rPr>
              <a:t>ha</a:t>
            </a:r>
            <a:r>
              <a:rPr lang="en" b="0" i="0" dirty="0">
                <a:solidFill>
                  <a:srgbClr val="444444"/>
                </a:solidFill>
                <a:effectLst/>
                <a:latin typeface="+mj-lt"/>
              </a:rPr>
              <a:t>t you receive can be assimilated in different ways. The patient may take it as an expected consequence of genetics or as a consequence of having bad eating habits, although some also take it as something that comes out of nowhere. They can also take it as a catastrophe that will disrupt their lifestyle or as a consequence that only needs to be faced with major changes in their day-to-day life.</a:t>
            </a:r>
          </a:p>
          <a:p>
            <a:pPr algn="just" fontAlgn="base"/>
            <a:endParaRPr lang="en" b="0" i="0" dirty="0">
              <a:solidFill>
                <a:srgbClr val="444444"/>
              </a:solidFill>
              <a:effectLst/>
              <a:latin typeface="+mj-lt"/>
            </a:endParaRPr>
          </a:p>
          <a:p>
            <a:pPr algn="just" fontAlgn="base"/>
            <a:r>
              <a:rPr lang="en" b="1" i="0" dirty="0">
                <a:solidFill>
                  <a:srgbClr val="444444"/>
                </a:solidFill>
                <a:effectLst/>
                <a:latin typeface="+mj-lt"/>
              </a:rPr>
              <a:t>The emotional closeness or distance in</a:t>
            </a:r>
            <a:r>
              <a:rPr lang="en" b="1" i="0" baseline="0" dirty="0">
                <a:solidFill>
                  <a:srgbClr val="444444"/>
                </a:solidFill>
                <a:effectLst/>
                <a:latin typeface="+mj-lt"/>
              </a:rPr>
              <a:t> relation to </a:t>
            </a:r>
            <a:r>
              <a:rPr lang="en" b="1" i="0" dirty="0">
                <a:solidFill>
                  <a:srgbClr val="444444"/>
                </a:solidFill>
                <a:effectLst/>
                <a:latin typeface="+mj-lt"/>
              </a:rPr>
              <a:t>the person who has diabetes</a:t>
            </a:r>
            <a:endParaRPr lang="es-ES" b="0" i="0" dirty="0">
              <a:solidFill>
                <a:srgbClr val="444444"/>
              </a:solidFill>
              <a:effectLst/>
              <a:latin typeface="+mj-lt"/>
            </a:endParaRPr>
          </a:p>
          <a:p>
            <a:pPr algn="just" fontAlgn="base"/>
            <a:r>
              <a:rPr lang="en" b="0" i="0" dirty="0">
                <a:solidFill>
                  <a:srgbClr val="444444"/>
                </a:solidFill>
                <a:effectLst/>
                <a:latin typeface="+mj-lt"/>
              </a:rPr>
              <a:t>It is not about the degree of kinship that we have with the patient with diabetes, although sometimes that is very much related. But we must emphasize that the information</a:t>
            </a:r>
            <a:r>
              <a:rPr lang="en" b="0" i="0" baseline="0" dirty="0">
                <a:solidFill>
                  <a:srgbClr val="444444"/>
                </a:solidFill>
                <a:effectLst/>
                <a:latin typeface="+mj-lt"/>
              </a:rPr>
              <a:t> </a:t>
            </a:r>
            <a:r>
              <a:rPr lang="en" b="0" i="0" dirty="0">
                <a:solidFill>
                  <a:srgbClr val="444444"/>
                </a:solidFill>
                <a:effectLst/>
                <a:latin typeface="+mj-lt"/>
              </a:rPr>
              <a:t>that someone we love very much has diabetes does not have the same impact on us as someone we simply have affection</a:t>
            </a:r>
            <a:r>
              <a:rPr lang="en" b="0" i="0" baseline="0" dirty="0">
                <a:solidFill>
                  <a:srgbClr val="444444"/>
                </a:solidFill>
                <a:effectLst/>
                <a:latin typeface="+mj-lt"/>
              </a:rPr>
              <a:t> </a:t>
            </a:r>
            <a:r>
              <a:rPr lang="en" b="0" i="0" dirty="0">
                <a:solidFill>
                  <a:srgbClr val="444444"/>
                </a:solidFill>
                <a:effectLst/>
                <a:latin typeface="+mj-lt"/>
              </a:rPr>
              <a:t>for.</a:t>
            </a:r>
          </a:p>
          <a:p>
            <a:pPr algn="just" fontAlgn="base"/>
            <a:endParaRPr lang="en" b="0" i="0" dirty="0">
              <a:solidFill>
                <a:srgbClr val="444444"/>
              </a:solidFill>
              <a:effectLst/>
              <a:latin typeface="+mj-lt"/>
            </a:endParaRPr>
          </a:p>
          <a:p>
            <a:pPr algn="just" fontAlgn="base"/>
            <a:r>
              <a:rPr lang="en" b="1" i="0" dirty="0">
                <a:solidFill>
                  <a:srgbClr val="444444"/>
                </a:solidFill>
                <a:effectLst/>
                <a:latin typeface="+mj-lt"/>
              </a:rPr>
              <a:t>The degree of commitment acquired in the relationship</a:t>
            </a:r>
            <a:endParaRPr lang="es-ES" b="0" i="0" dirty="0">
              <a:solidFill>
                <a:srgbClr val="444444"/>
              </a:solidFill>
              <a:effectLst/>
              <a:latin typeface="+mj-lt"/>
            </a:endParaRPr>
          </a:p>
          <a:p>
            <a:pPr algn="just" fontAlgn="base"/>
            <a:r>
              <a:rPr lang="en" b="0" i="0" dirty="0">
                <a:solidFill>
                  <a:srgbClr val="444444"/>
                </a:solidFill>
                <a:effectLst/>
                <a:latin typeface="+mj-lt"/>
              </a:rPr>
              <a:t>The more involved the person is in that relationship, the more they will influence and be influenced by what happens to the other person. Other factors, such as the skills to handle certain situations, the level of motivation, the degree of anxiety... are also elements that will nuance the relationship.</a:t>
            </a:r>
          </a:p>
          <a:p>
            <a:pPr algn="just" fontAlgn="base"/>
            <a:endParaRPr lang="en" b="0" i="0" dirty="0">
              <a:solidFill>
                <a:srgbClr val="444444"/>
              </a:solidFill>
              <a:effectLst/>
              <a:latin typeface="+mj-lt"/>
            </a:endParaRPr>
          </a:p>
          <a:p>
            <a:pPr algn="just" fontAlgn="base"/>
            <a:r>
              <a:rPr lang="en" b="1" i="0" dirty="0">
                <a:solidFill>
                  <a:srgbClr val="444444"/>
                </a:solidFill>
                <a:effectLst/>
                <a:latin typeface="+mj-lt"/>
              </a:rPr>
              <a:t>Family adaptation reaction</a:t>
            </a:r>
            <a:endParaRPr lang="es-ES" b="0" i="0" dirty="0">
              <a:solidFill>
                <a:srgbClr val="444444"/>
              </a:solidFill>
              <a:effectLst/>
              <a:latin typeface="+mj-lt"/>
            </a:endParaRPr>
          </a:p>
          <a:p>
            <a:pPr algn="just" fontAlgn="base"/>
            <a:r>
              <a:rPr lang="en" b="0" i="0" dirty="0">
                <a:solidFill>
                  <a:srgbClr val="444444"/>
                </a:solidFill>
                <a:effectLst/>
                <a:latin typeface="+mj-lt"/>
              </a:rPr>
              <a:t>The adaptation of the family to the diagnosis of diabetes is extremely important, and the reaction of families to a chronic disease is not the same in all cases. Family members need education, as does the patient, in order to help them make changes in lifestyle and give them the necessary support.</a:t>
            </a:r>
          </a:p>
          <a:p>
            <a:pPr algn="just" fontAlgn="base"/>
            <a:endParaRPr lang="en" b="0" i="0" dirty="0">
              <a:solidFill>
                <a:srgbClr val="444444"/>
              </a:solidFill>
              <a:effectLst/>
              <a:latin typeface="+mj-lt"/>
            </a:endParaRPr>
          </a:p>
          <a:p>
            <a:pPr algn="just" fontAlgn="base"/>
            <a:r>
              <a:rPr lang="en" b="1" i="0" dirty="0">
                <a:solidFill>
                  <a:srgbClr val="444444"/>
                </a:solidFill>
                <a:effectLst/>
                <a:latin typeface="+mj-lt"/>
              </a:rPr>
              <a:t>Social support</a:t>
            </a:r>
            <a:endParaRPr lang="es-ES" b="0" i="0" dirty="0">
              <a:solidFill>
                <a:srgbClr val="444444"/>
              </a:solidFill>
              <a:effectLst/>
              <a:latin typeface="+mj-lt"/>
            </a:endParaRPr>
          </a:p>
          <a:p>
            <a:pPr algn="just" fontAlgn="base"/>
            <a:r>
              <a:rPr lang="en" b="0" i="0" dirty="0">
                <a:solidFill>
                  <a:srgbClr val="444444"/>
                </a:solidFill>
                <a:effectLst/>
                <a:latin typeface="+mj-lt"/>
              </a:rPr>
              <a:t>It is the set of social resources that exist and that the individual receives in a certain situation, which are perceived positively or negatively, that influence the evolution of any disease. Currently, two theories have been defined that explain the association between social support and health:</a:t>
            </a:r>
          </a:p>
          <a:p>
            <a:pPr algn="just" fontAlgn="base"/>
            <a:endParaRPr lang="en" b="0" i="0" dirty="0">
              <a:solidFill>
                <a:srgbClr val="444444"/>
              </a:solidFill>
              <a:effectLst/>
              <a:latin typeface="+mj-lt"/>
            </a:endParaRPr>
          </a:p>
          <a:p>
            <a:pPr algn="just" fontAlgn="base"/>
            <a:r>
              <a:rPr lang="en" b="0" i="0" dirty="0">
                <a:solidFill>
                  <a:srgbClr val="444444"/>
                </a:solidFill>
                <a:effectLst/>
                <a:latin typeface="+mj-lt"/>
              </a:rPr>
              <a:t>If we talk about the identified risk factors that influence adherence to treatment of any disease, we can highlight: sedentary lifestyle, ignorance of the disease, distrust in the doctor's ability, the short duration of the consultation (normally 5 minutes in which the patient does not feel heard and receives just a bit</a:t>
            </a:r>
            <a:r>
              <a:rPr lang="en" b="0" i="0" baseline="0" dirty="0">
                <a:solidFill>
                  <a:srgbClr val="444444"/>
                </a:solidFill>
                <a:effectLst/>
                <a:latin typeface="+mj-lt"/>
              </a:rPr>
              <a:t> </a:t>
            </a:r>
            <a:r>
              <a:rPr lang="en" b="0" i="0" dirty="0">
                <a:solidFill>
                  <a:srgbClr val="444444"/>
                </a:solidFill>
                <a:effectLst/>
                <a:latin typeface="+mj-lt"/>
              </a:rPr>
              <a:t>of information), lack of understanding of medical instruction, low education level, marital status, intolerance of medications, use of alternative therapies... All of these can be categorized as deficiencies in communication between the doctor, the patient and the family nucleus.</a:t>
            </a:r>
          </a:p>
          <a:p>
            <a:pPr algn="just" fontAlgn="base"/>
            <a:endParaRPr lang="en" b="0" i="0" dirty="0">
              <a:solidFill>
                <a:srgbClr val="444444"/>
              </a:solidFill>
              <a:effectLst/>
              <a:latin typeface="+mj-lt"/>
            </a:endParaRPr>
          </a:p>
          <a:p>
            <a:pPr algn="just" fontAlgn="base"/>
            <a:r>
              <a:rPr lang="en" b="0" i="0" dirty="0">
                <a:solidFill>
                  <a:srgbClr val="444444"/>
                </a:solidFill>
                <a:effectLst/>
                <a:latin typeface="+mj-lt"/>
              </a:rPr>
              <a:t>In the general population there is low adherence to compliance with the prescribed treatment and medication. Lifestyle changes can become difficult, sometimes due to lack of family support or ignorance of the disease, factors that prevent the patient with diabetes from achieving optimal control.</a:t>
            </a:r>
          </a:p>
          <a:p>
            <a:pPr algn="just" fontAlgn="base"/>
            <a:endParaRPr lang="en" b="0" i="0" dirty="0">
              <a:solidFill>
                <a:srgbClr val="444444"/>
              </a:solidFill>
              <a:effectLst/>
              <a:latin typeface="+mj-lt"/>
            </a:endParaRPr>
          </a:p>
          <a:p>
            <a:pPr algn="just" fontAlgn="base"/>
            <a:r>
              <a:rPr lang="en" b="0" i="0" dirty="0">
                <a:solidFill>
                  <a:srgbClr val="444444"/>
                </a:solidFill>
                <a:effectLst/>
                <a:latin typeface="+mj-lt"/>
              </a:rPr>
              <a:t>It is essential to encourage family participation and involve health care personnel to accept the commitment to promote a series of behaviors that favor adherence to treatment.</a:t>
            </a:r>
          </a:p>
          <a:p>
            <a:pPr algn="just" fontAlgn="base"/>
            <a:endParaRPr lang="en" b="0" i="0" dirty="0">
              <a:solidFill>
                <a:srgbClr val="444444"/>
              </a:solidFill>
              <a:effectLst/>
              <a:latin typeface="+mj-lt"/>
            </a:endParaRPr>
          </a:p>
          <a:p>
            <a:pPr algn="just" fontAlgn="base"/>
            <a:r>
              <a:rPr lang="en" b="0" i="0" dirty="0">
                <a:solidFill>
                  <a:srgbClr val="444444"/>
                </a:solidFill>
                <a:effectLst/>
                <a:latin typeface="+mj-lt"/>
              </a:rPr>
              <a:t>Source: Bayer Diabetes Care</a:t>
            </a:r>
          </a:p>
          <a:p>
            <a:endParaRPr lang="es-MX" dirty="0">
              <a:latin typeface="+mj-lt"/>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dirty="0"/>
          </a:p>
        </p:txBody>
      </p:sp>
    </p:spTree>
    <p:extLst>
      <p:ext uri="{BB962C8B-B14F-4D97-AF65-F5344CB8AC3E}">
        <p14:creationId xmlns:p14="http://schemas.microsoft.com/office/powerpoint/2010/main" val="51273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612">
              <a:defRPr/>
            </a:pPr>
            <a:r>
              <a:rPr lang="en" noProof="0" dirty="0">
                <a:latin typeface="+mj-lt"/>
              </a:rPr>
              <a:t>There are times when we have a support system around us that encourages us to continue to take care of our health. What can we do for that support system? Or what if we don't have a family, job, or community to support us?</a:t>
            </a:r>
          </a:p>
          <a:p>
            <a:pPr algn="just" defTabSz="966612">
              <a:defRPr/>
            </a:pPr>
            <a:endParaRPr lang="es-MX" noProof="0" dirty="0">
              <a:latin typeface="+mj-lt"/>
            </a:endParaRPr>
          </a:p>
          <a:p>
            <a:pPr algn="just" defTabSz="966612">
              <a:defRPr/>
            </a:pPr>
            <a:endParaRPr lang="es-MX" noProof="0" dirty="0">
              <a:latin typeface="+mj-lt"/>
            </a:endParaRPr>
          </a:p>
          <a:p>
            <a:pPr algn="just" defTabSz="966612">
              <a:defRPr/>
            </a:pPr>
            <a:endParaRPr lang="es-MX" noProof="0" dirty="0">
              <a:latin typeface="+mj-lt"/>
            </a:endParaRPr>
          </a:p>
          <a:p>
            <a:pPr algn="just"/>
            <a:r>
              <a:rPr lang="en" dirty="0">
                <a:latin typeface="+mj-lt"/>
              </a:rPr>
              <a:t>Allow the</a:t>
            </a:r>
            <a:r>
              <a:rPr lang="en" baseline="0" dirty="0">
                <a:latin typeface="+mj-lt"/>
              </a:rPr>
              <a:t> answer.</a:t>
            </a:r>
            <a:endParaRPr lang="en" dirty="0">
              <a:latin typeface="+mj-lt"/>
            </a:endParaRPr>
          </a:p>
          <a:p>
            <a:pPr algn="just"/>
            <a:endParaRPr lang="es-MX" b="1" dirty="0">
              <a:latin typeface="+mj-lt"/>
            </a:endParaRPr>
          </a:p>
          <a:p>
            <a:pPr algn="just"/>
            <a:r>
              <a:rPr lang="en" b="0" i="0" dirty="0">
                <a:solidFill>
                  <a:srgbClr val="000000"/>
                </a:solidFill>
                <a:effectLst/>
                <a:latin typeface="+mj-lt"/>
              </a:rPr>
              <a:t>One of the most important tools in the self-management toolbox is good communication. It is essential to be able to use the other tools correctly. And, of course, it is important to get along with other people.</a:t>
            </a:r>
          </a:p>
          <a:p>
            <a:pPr algn="just"/>
            <a:endParaRPr lang="es-ES" b="0" i="0" dirty="0">
              <a:solidFill>
                <a:srgbClr val="000000"/>
              </a:solidFill>
              <a:effectLst/>
              <a:latin typeface="+mj-lt"/>
            </a:endParaRPr>
          </a:p>
          <a:p>
            <a:pPr algn="just"/>
            <a:endParaRPr lang="es-ES" b="0" i="0" dirty="0">
              <a:solidFill>
                <a:srgbClr val="000000"/>
              </a:solidFill>
              <a:effectLst/>
              <a:latin typeface="+mj-lt"/>
            </a:endParaRPr>
          </a:p>
          <a:p>
            <a:pPr algn="just"/>
            <a:r>
              <a:rPr lang="en" b="0" i="0" dirty="0">
                <a:solidFill>
                  <a:srgbClr val="000000"/>
                </a:solidFill>
                <a:effectLst/>
                <a:latin typeface="+mj-lt"/>
              </a:rPr>
              <a:t>Minor, Marion; Lorig, Kate; Gonzalez, Va.; Sobel, David; Laurent, Diane; Gecht- Silver, Maureen. Taking Control of Your Health (Spanish Edition) (pp. 487-488). Bull Publishing Company. Kindle </a:t>
            </a:r>
            <a:r>
              <a:rPr lang="en" b="0" i="0" dirty="0" err="1">
                <a:solidFill>
                  <a:srgbClr val="000000"/>
                </a:solidFill>
                <a:effectLst/>
                <a:latin typeface="+mj-lt"/>
              </a:rPr>
              <a:t>Edition </a:t>
            </a:r>
            <a:r>
              <a:rPr lang="en" b="0" i="0" dirty="0">
                <a:solidFill>
                  <a:srgbClr val="000000"/>
                </a:solidFill>
                <a:effectLst/>
                <a:latin typeface="+mj-lt"/>
              </a:rPr>
              <a:t>.</a:t>
            </a:r>
          </a:p>
          <a:p>
            <a:endParaRPr lang="es-MX" dirty="0">
              <a:latin typeface="+mj-lt"/>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5</a:t>
            </a:fld>
            <a:endParaRPr lang="en-US" dirty="0"/>
          </a:p>
        </p:txBody>
      </p:sp>
    </p:spTree>
    <p:extLst>
      <p:ext uri="{BB962C8B-B14F-4D97-AF65-F5344CB8AC3E}">
        <p14:creationId xmlns:p14="http://schemas.microsoft.com/office/powerpoint/2010/main" val="202262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dirty="0"/>
              <a:t>Ideally, we can find those people who love us or care about us and have better habits. And many times our family is the first to want us to improve our habits. If this is the case…let them help you, don't scold – encourage!</a:t>
            </a:r>
          </a:p>
          <a:p>
            <a:pPr algn="just"/>
            <a:endParaRPr lang="es-MX" dirty="0"/>
          </a:p>
          <a:p>
            <a:pPr algn="just"/>
            <a:r>
              <a:rPr lang="en" dirty="0"/>
              <a:t>Communication is a two-way street. If you don't feel comfortable expressing your feelings or asking for help, chances are others feel the same way. You are the one who decides if you want to open the lines of communication.</a:t>
            </a:r>
          </a:p>
          <a:p>
            <a:pPr algn="just"/>
            <a:endParaRPr lang="es-MX" dirty="0"/>
          </a:p>
          <a:p>
            <a:pPr algn="just"/>
            <a:r>
              <a:rPr lang="en" dirty="0"/>
              <a:t>These are two keys to good communication:</a:t>
            </a:r>
          </a:p>
          <a:p>
            <a:pPr algn="just"/>
            <a:r>
              <a:rPr lang="en" dirty="0"/>
              <a:t>1. Do not assume that others understand. Don't think “you know what I'm saying”. People can't read minds; you must explain to them how you feel.</a:t>
            </a:r>
          </a:p>
          <a:p>
            <a:pPr algn="just"/>
            <a:r>
              <a:rPr lang="en" dirty="0"/>
              <a:t>2.You can't change the way others communicate. But you can change the way you communicate with them to make sure they understand you.</a:t>
            </a:r>
          </a:p>
          <a:p>
            <a:pPr algn="just"/>
            <a:endParaRPr lang="es-ES" dirty="0"/>
          </a:p>
          <a:p>
            <a:pPr algn="just"/>
            <a:r>
              <a:rPr lang="en" dirty="0"/>
              <a:t>Minor, Marion; Lorig, Kate; Gonzalez, Va.; Sobel, David; Laurent, Diane; Gecht- Silver, Maureen. Taking Control of Your Health (Spanish Edition) (p. 488). Bull Publishing Company. Kindle Edition.</a:t>
            </a:r>
            <a:endParaRPr lang="es-MX" dirty="0"/>
          </a:p>
          <a:p>
            <a:endParaRPr lang="es-MX" dirty="0"/>
          </a:p>
          <a:p>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dirty="0"/>
          </a:p>
        </p:txBody>
      </p:sp>
    </p:spTree>
    <p:extLst>
      <p:ext uri="{BB962C8B-B14F-4D97-AF65-F5344CB8AC3E}">
        <p14:creationId xmlns:p14="http://schemas.microsoft.com/office/powerpoint/2010/main" val="98129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noProof="0" dirty="0"/>
              <a:t>Bad habits are often passed on to our children and grandchildren – unintentionally…just because they are part of what we have always done and the way we have always behaved. We eat the same unhealthy foods because we are used to them. We have the same bad habits in terms of exrcise because that's the way we grew up.</a:t>
            </a:r>
          </a:p>
          <a:p>
            <a:pPr algn="just"/>
            <a:endParaRPr lang="es-MX" noProof="0" dirty="0"/>
          </a:p>
          <a:p>
            <a:pPr algn="just"/>
            <a:r>
              <a:rPr lang="en" noProof="0" dirty="0"/>
              <a:t>The history of diabetes in families has more to do with the bad habits we grow up with, rather than with genes. Diabetes is hereditary because customs and habits are inherited from our parents. Start creating a new legacy in your family.</a:t>
            </a:r>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dirty="0"/>
          </a:p>
        </p:txBody>
      </p:sp>
    </p:spTree>
    <p:extLst>
      <p:ext uri="{BB962C8B-B14F-4D97-AF65-F5344CB8AC3E}">
        <p14:creationId xmlns:p14="http://schemas.microsoft.com/office/powerpoint/2010/main" val="420460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sz="1200" b="1" dirty="0">
                <a:solidFill>
                  <a:srgbClr val="000000"/>
                </a:solidFill>
                <a:latin typeface="+mj-lt"/>
                <a:ea typeface="Times New Roman" panose="02020603050405020304" pitchFamily="18" charset="0"/>
              </a:rPr>
              <a:t>Eating healthy is key to managing diabetes and preventing serious complications, and some of your favorite traditional foods can be a part of that. Learn how to prepare foods that connect you to your culture while keeping your blood sugar on target.</a:t>
            </a:r>
            <a:endParaRPr lang="en-US" sz="1200" dirty="0">
              <a:latin typeface="+mj-lt"/>
              <a:ea typeface="Times New Roman" panose="02020603050405020304" pitchFamily="18" charset="0"/>
            </a:endParaRPr>
          </a:p>
          <a:p>
            <a:pPr algn="just"/>
            <a:r>
              <a:rPr lang="en" sz="1200" dirty="0">
                <a:solidFill>
                  <a:srgbClr val="000000"/>
                </a:solidFill>
                <a:latin typeface="+mj-lt"/>
                <a:ea typeface="Times New Roman" panose="02020603050405020304" pitchFamily="18" charset="0"/>
              </a:rPr>
              <a:t>If you have diabetes, you've probably been told how important healthy eating is for managing your blood sugar. And you probably said to yourself: “</a:t>
            </a:r>
            <a:r>
              <a:rPr lang="en" sz="1200" i="1" dirty="0">
                <a:solidFill>
                  <a:srgbClr val="000000"/>
                </a:solidFill>
                <a:latin typeface="+mj-lt"/>
                <a:ea typeface="Times New Roman" panose="02020603050405020304" pitchFamily="18" charset="0"/>
              </a:rPr>
              <a:t>Does this mean I have to stop eating all the foods I love? </a:t>
            </a:r>
            <a:r>
              <a:rPr lang="en" sz="1200" dirty="0">
                <a:solidFill>
                  <a:srgbClr val="000000"/>
                </a:solidFill>
                <a:latin typeface="+mj-lt"/>
                <a:ea typeface="Times New Roman" panose="02020603050405020304" pitchFamily="18" charset="0"/>
              </a:rPr>
              <a:t>” </a:t>
            </a:r>
            <a:r>
              <a:rPr lang="en" sz="1200" i="1" dirty="0">
                <a:solidFill>
                  <a:srgbClr val="000000"/>
                </a:solidFill>
                <a:latin typeface="+mj-lt"/>
                <a:ea typeface="Times New Roman" panose="02020603050405020304" pitchFamily="18" charset="0"/>
              </a:rPr>
              <a:t>“The foods I grew up with?”</a:t>
            </a:r>
            <a:endParaRPr lang="en-US" sz="1200" dirty="0">
              <a:latin typeface="+mj-lt"/>
              <a:ea typeface="Times New Roman" panose="02020603050405020304" pitchFamily="18" charset="0"/>
            </a:endParaRPr>
          </a:p>
          <a:p>
            <a:pPr algn="just"/>
            <a:r>
              <a:rPr lang="en" sz="1200" dirty="0">
                <a:solidFill>
                  <a:srgbClr val="000000"/>
                </a:solidFill>
                <a:latin typeface="+mj-lt"/>
                <a:ea typeface="Times New Roman" panose="02020603050405020304" pitchFamily="18" charset="0"/>
              </a:rPr>
              <a:t>Many people connect with their culture through the food they eat. The cultural significance of food is passed down from generation to generation, connecting you to your ancestors and allowing you to tell their stories through food. It's hard to feel like you might have to let go of your history to manage your health. But the good news is that you can still enjoy many of the foods you and your family love and manage your diabetes, too.</a:t>
            </a:r>
          </a:p>
          <a:p>
            <a:pPr algn="just"/>
            <a:r>
              <a:rPr lang="en" sz="1200" dirty="0">
                <a:solidFill>
                  <a:srgbClr val="000000"/>
                </a:solidFill>
                <a:latin typeface="+mj-lt"/>
              </a:rPr>
              <a:t>But we also transmit phrases and beliefs for generations:</a:t>
            </a:r>
          </a:p>
          <a:p>
            <a:pPr algn="just"/>
            <a:r>
              <a:rPr lang="en" sz="1200" dirty="0">
                <a:solidFill>
                  <a:srgbClr val="000000"/>
                </a:solidFill>
                <a:latin typeface="+mj-lt"/>
              </a:rPr>
              <a:t>Mention popular phrases that our mothers told us when eating:</a:t>
            </a:r>
          </a:p>
          <a:p>
            <a:pPr algn="just"/>
            <a:r>
              <a:rPr lang="en" sz="1200" dirty="0">
                <a:solidFill>
                  <a:srgbClr val="000000"/>
                </a:solidFill>
                <a:latin typeface="+mj-lt"/>
              </a:rPr>
              <a:t>“Don't leave anything on your</a:t>
            </a:r>
            <a:r>
              <a:rPr lang="en" sz="1200" baseline="0" dirty="0">
                <a:solidFill>
                  <a:srgbClr val="000000"/>
                </a:solidFill>
                <a:latin typeface="+mj-lt"/>
              </a:rPr>
              <a:t> plate</a:t>
            </a:r>
            <a:r>
              <a:rPr lang="en" sz="1200" dirty="0">
                <a:solidFill>
                  <a:srgbClr val="000000"/>
                </a:solidFill>
                <a:latin typeface="+mj-lt"/>
              </a:rPr>
              <a:t>!”</a:t>
            </a:r>
          </a:p>
          <a:p>
            <a:pPr algn="just"/>
            <a:r>
              <a:rPr lang="en" sz="1200" dirty="0">
                <a:solidFill>
                  <a:srgbClr val="000000"/>
                </a:solidFill>
                <a:latin typeface="+mj-lt"/>
              </a:rPr>
              <a:t>“Didn't you like my food?”</a:t>
            </a:r>
          </a:p>
          <a:p>
            <a:pPr algn="just"/>
            <a:r>
              <a:rPr lang="en" sz="1200" dirty="0">
                <a:solidFill>
                  <a:srgbClr val="000000"/>
                </a:solidFill>
                <a:latin typeface="+mj-lt"/>
              </a:rPr>
              <a:t>“Your granny worked hard to prepare your food, and you don't appreciate it!”</a:t>
            </a:r>
          </a:p>
          <a:p>
            <a:pPr algn="just"/>
            <a:r>
              <a:rPr lang="en" sz="1200" dirty="0">
                <a:solidFill>
                  <a:srgbClr val="000000"/>
                </a:solidFill>
                <a:latin typeface="+mj-lt"/>
              </a:rPr>
              <a:t>“Food brings the family together!”</a:t>
            </a:r>
          </a:p>
          <a:p>
            <a:pPr algn="just"/>
            <a:r>
              <a:rPr lang="en" sz="1200" dirty="0">
                <a:solidFill>
                  <a:srgbClr val="000000"/>
                </a:solidFill>
                <a:latin typeface="+mj-lt"/>
              </a:rPr>
              <a:t>“Early Christians ate together!”</a:t>
            </a:r>
          </a:p>
          <a:p>
            <a:pPr algn="just"/>
            <a:endParaRPr lang="es-MX" sz="1200" dirty="0">
              <a:solidFill>
                <a:schemeClr val="accent2">
                  <a:lumMod val="50000"/>
                </a:schemeClr>
              </a:solidFill>
              <a:latin typeface="+mj-lt"/>
            </a:endParaRPr>
          </a:p>
          <a:p>
            <a:pPr algn="just"/>
            <a:endParaRPr lang="es-MX" sz="1200" dirty="0">
              <a:solidFill>
                <a:schemeClr val="accent2">
                  <a:lumMod val="50000"/>
                </a:schemeClr>
              </a:solidFill>
              <a:latin typeface="+mj-lt"/>
            </a:endParaRPr>
          </a:p>
          <a:p>
            <a:pPr algn="just"/>
            <a:r>
              <a:rPr lang="en" sz="1200" dirty="0">
                <a:solidFill>
                  <a:schemeClr val="accent2">
                    <a:lumMod val="50000"/>
                  </a:schemeClr>
                </a:solidFill>
                <a:latin typeface="+mj-lt"/>
              </a:rPr>
              <a:t>You can start by encouraging your children and family to eat </a:t>
            </a:r>
            <a:r>
              <a:rPr lang="en" sz="1200" dirty="0">
                <a:latin typeface="+mj-lt"/>
              </a:rPr>
              <a:t>healthier…just </a:t>
            </a:r>
            <a:r>
              <a:rPr lang="en" sz="1200" dirty="0">
                <a:solidFill>
                  <a:schemeClr val="accent2">
                    <a:lumMod val="50000"/>
                  </a:schemeClr>
                </a:solidFill>
                <a:latin typeface="+mj-lt"/>
              </a:rPr>
              <a:t>like you!</a:t>
            </a:r>
          </a:p>
          <a:p>
            <a:pPr algn="just"/>
            <a:endParaRPr lang="es-MX" sz="1200" noProof="0" dirty="0">
              <a:solidFill>
                <a:schemeClr val="accent2">
                  <a:lumMod val="50000"/>
                </a:schemeClr>
              </a:solidFill>
              <a:latin typeface="+mj-lt"/>
            </a:endParaRPr>
          </a:p>
          <a:p>
            <a:pPr algn="just"/>
            <a:r>
              <a:rPr lang="en" sz="1200" noProof="0" dirty="0">
                <a:solidFill>
                  <a:schemeClr val="accent2">
                    <a:lumMod val="50000"/>
                  </a:schemeClr>
                </a:solidFill>
                <a:latin typeface="+mj-lt"/>
              </a:rPr>
              <a:t>Teach them about the healthy plate and what each of the nutrients does in our bodies. Avoid eating junk food - (remember that if you don't buy it at the supermarket – it won't be available at home and it will be easier to avoid temptation).</a:t>
            </a:r>
          </a:p>
          <a:p>
            <a:pPr algn="just"/>
            <a:endParaRPr lang="es-MX" sz="1200" noProof="0" dirty="0">
              <a:solidFill>
                <a:schemeClr val="accent2">
                  <a:lumMod val="50000"/>
                </a:schemeClr>
              </a:solidFill>
              <a:latin typeface="+mj-lt"/>
            </a:endParaRPr>
          </a:p>
          <a:p>
            <a:pPr algn="just"/>
            <a:r>
              <a:rPr lang="en" sz="1200" noProof="0" dirty="0">
                <a:solidFill>
                  <a:schemeClr val="accent2">
                    <a:lumMod val="50000"/>
                  </a:schemeClr>
                </a:solidFill>
                <a:latin typeface="+mj-lt"/>
              </a:rPr>
              <a:t>Sadly, this subject is seldom taught in the schools of your children or grandchildren….Be encouraged to share with them what you have learned. The way a person with diabetes should eat is actually, the way EVERYONE should eat. Forming these new habits of eating more fruits and vegetables, eating in healthier portions, and not consuming excess sugars is something that if we instill it in our children – it will remain as a habit in their adult years.</a:t>
            </a:r>
          </a:p>
          <a:p>
            <a:pPr algn="just"/>
            <a:endParaRPr lang="es-MX" sz="1200" noProof="0" dirty="0">
              <a:solidFill>
                <a:schemeClr val="accent2">
                  <a:lumMod val="50000"/>
                </a:schemeClr>
              </a:solidFill>
              <a:latin typeface="+mj-lt"/>
            </a:endParaRPr>
          </a:p>
          <a:p>
            <a:pPr algn="just"/>
            <a:r>
              <a:rPr lang="en" sz="1200" noProof="0" dirty="0">
                <a:latin typeface="+mj-lt"/>
              </a:rPr>
              <a:t>Try to measure your portions! This is one of the keys to eating well…sometimes we don't know how much of each type of healthy food we should put on a plate! In the social class they will help you to remember and define these portions. Share this information with your family.</a:t>
            </a:r>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dirty="0"/>
          </a:p>
        </p:txBody>
      </p:sp>
    </p:spTree>
    <p:extLst>
      <p:ext uri="{BB962C8B-B14F-4D97-AF65-F5344CB8AC3E}">
        <p14:creationId xmlns:p14="http://schemas.microsoft.com/office/powerpoint/2010/main" val="146084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noProof="0" dirty="0"/>
              <a:t>Encourage them to move together…if your children and family are willing to exercise together – you can do fun things to move! Play a sport with them, ride a bike if you have one. Have family competitions.</a:t>
            </a:r>
          </a:p>
          <a:p>
            <a:pPr algn="just"/>
            <a:endParaRPr lang="es-MX" noProof="0" dirty="0"/>
          </a:p>
          <a:p>
            <a:pPr algn="just"/>
            <a:r>
              <a:rPr lang="en" noProof="0" dirty="0"/>
              <a:t>Be creative…Remember what we learned a few months ago about exercise? Try to implement exercises with them. Pick up cans of food instead of buying weights, etc.       </a:t>
            </a:r>
          </a:p>
          <a:p>
            <a:r>
              <a:rPr lang="en" noProof="0" dirty="0"/>
              <a:t>  </a:t>
            </a:r>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dirty="0"/>
          </a:p>
        </p:txBody>
      </p:sp>
    </p:spTree>
    <p:extLst>
      <p:ext uri="{BB962C8B-B14F-4D97-AF65-F5344CB8AC3E}">
        <p14:creationId xmlns:p14="http://schemas.microsoft.com/office/powerpoint/2010/main" val="341802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dirty="0"/>
              <a:t>Click icon to add picture</a:t>
            </a:r>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dirty="0"/>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4/22/2023</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4/22/2023</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dirty="0"/>
              <a:t>Click icon to add picture</a:t>
            </a:r>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dirty="0"/>
              <a:t>Click icon to add picture</a:t>
            </a:r>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4/22/2023</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91075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4/22/2023</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dirty="0"/>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dirty="0"/>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4/22/2023</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4/22/2023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4/22/2023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dirty="0"/>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4/22/2023</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dirty="0"/>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dirty="0"/>
              <a:t>Click icon to add picture</a:t>
            </a:r>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dirty="0"/>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dirty="0"/>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dirty="0"/>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4/22/2023</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dirty="0"/>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4/22/2023</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Click to edit Master text styles</a:t>
            </a:r>
          </a:p>
          <a:p>
            <a:pPr lvl="1"/>
            <a:r>
              <a:rPr lang="en"/>
              <a:t>second-level</a:t>
            </a:r>
          </a:p>
          <a:p>
            <a:pPr lvl="2"/>
            <a:r>
              <a:rPr lang="en"/>
              <a:t>third-level</a:t>
            </a:r>
          </a:p>
          <a:p>
            <a:pPr lvl="3"/>
            <a:r>
              <a:rPr lang="en"/>
              <a:t>4th level</a:t>
            </a:r>
          </a:p>
          <a:p>
            <a:pPr lvl="4"/>
            <a:r>
              <a:rPr lang="en"/>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4/22/2023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 id="2147483661"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73EA2FE-A872-5D33-64AC-311675347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80" y="0"/>
            <a:ext cx="12192000" cy="6858000"/>
          </a:xfrm>
          <a:prstGeom prst="rect">
            <a:avLst/>
          </a:prstGeom>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194986" y="2338153"/>
            <a:ext cx="5181486" cy="2811281"/>
          </a:xfrm>
        </p:spPr>
        <p:txBody>
          <a:bodyPr>
            <a:normAutofit/>
          </a:bodyPr>
          <a:lstStyle/>
          <a:p>
            <a:pPr algn="ctr"/>
            <a:r>
              <a:rPr lang="en" b="1" dirty="0"/>
              <a:t>Living with Diabetes</a:t>
            </a:r>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028700" y="5363569"/>
            <a:ext cx="3222058" cy="679237"/>
          </a:xfrm>
        </p:spPr>
        <p:txBody>
          <a:bodyPr/>
          <a:lstStyle/>
          <a:p>
            <a:endParaRPr lang="es-MX" dirty="0"/>
          </a:p>
          <a:p>
            <a:r>
              <a:rPr lang="en" sz="2000" b="1" dirty="0"/>
              <a:t>Month 12</a:t>
            </a:r>
          </a:p>
          <a:p>
            <a:endParaRPr lang="es-MX"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94C1777-B62D-468E-BE34-64A07CED098F}"/>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 sz="4600" dirty="0">
                <a:solidFill>
                  <a:schemeClr val="tx1"/>
                </a:solidFill>
                <a:ea typeface="+mj-ea"/>
                <a:cs typeface="+mj-cs"/>
              </a:rPr>
              <a:t>BUT….what if your family doesn't help you to meet your goals?</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erson, wall, indoor&#10;&#10;Description automatically generated">
            <a:extLst>
              <a:ext uri="{FF2B5EF4-FFF2-40B4-BE49-F238E27FC236}">
                <a16:creationId xmlns:a16="http://schemas.microsoft.com/office/drawing/2014/main" id="{CAF1C659-161B-5174-C029-9B72374B3E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513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89ED977-CE45-9355-17DA-57AA15D14FE1}"/>
              </a:ext>
            </a:extLst>
          </p:cNvPr>
          <p:cNvPicPr>
            <a:picLocks noGrp="1" noChangeAspect="1"/>
          </p:cNvPicPr>
          <p:nvPr>
            <p:ph type="pic" sz="quarter" idx="4294967295"/>
          </p:nvPr>
        </p:nvPicPr>
        <p:blipFill rotWithShape="1">
          <a:blip r:embed="rId3"/>
          <a:srcRect b="22062"/>
          <a:stretch/>
        </p:blipFill>
        <p:spPr>
          <a:xfrm>
            <a:off x="-826476" y="0"/>
            <a:ext cx="9091245" cy="6857990"/>
          </a:xfrm>
          <a:prstGeom prst="rect">
            <a:avLst/>
          </a:prstGeom>
        </p:spPr>
      </p:pic>
      <p:sp>
        <p:nvSpPr>
          <p:cNvPr id="54" name="Rectangle 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E19BF1C0-EE32-4EEE-9539-CE8473AA2F38}"/>
              </a:ext>
            </a:extLst>
          </p:cNvPr>
          <p:cNvSpPr>
            <a:spLocks noGrp="1"/>
          </p:cNvSpPr>
          <p:nvPr>
            <p:ph type="title" idx="4294967295"/>
          </p:nvPr>
        </p:nvSpPr>
        <p:spPr>
          <a:xfrm>
            <a:off x="7546601" y="545007"/>
            <a:ext cx="3822189" cy="887535"/>
          </a:xfrm>
        </p:spPr>
        <p:txBody>
          <a:bodyPr vert="horz" lIns="91440" tIns="45720" rIns="91440" bIns="45720" rtlCol="0" anchor="ctr">
            <a:normAutofit/>
          </a:bodyPr>
          <a:lstStyle/>
          <a:p>
            <a:r>
              <a:rPr lang="en" sz="4000" b="1" dirty="0"/>
              <a:t>Your options</a:t>
            </a: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6506310" y="1597433"/>
            <a:ext cx="5486400" cy="4638475"/>
          </a:xfrm>
        </p:spPr>
        <p:txBody>
          <a:bodyPr vert="horz" lIns="91440" tIns="45720" rIns="91440" bIns="45720" rtlCol="0">
            <a:noAutofit/>
          </a:bodyPr>
          <a:lstStyle/>
          <a:p>
            <a:pPr>
              <a:lnSpc>
                <a:spcPct val="90000"/>
              </a:lnSpc>
            </a:pPr>
            <a:r>
              <a:rPr lang="en" sz="2500" b="1" dirty="0"/>
              <a:t>Remember that your health is your priority</a:t>
            </a:r>
          </a:p>
          <a:p>
            <a:pPr>
              <a:lnSpc>
                <a:spcPct val="90000"/>
              </a:lnSpc>
            </a:pPr>
            <a:r>
              <a:rPr lang="en" sz="2500" b="1" dirty="0"/>
              <a:t>Not everyone around you will understand your goals</a:t>
            </a:r>
          </a:p>
          <a:p>
            <a:pPr>
              <a:lnSpc>
                <a:spcPct val="90000"/>
              </a:lnSpc>
            </a:pPr>
            <a:r>
              <a:rPr lang="en" sz="2500" b="1" dirty="0"/>
              <a:t>Learn to communicate</a:t>
            </a:r>
          </a:p>
          <a:p>
            <a:pPr>
              <a:lnSpc>
                <a:spcPct val="90000"/>
              </a:lnSpc>
            </a:pPr>
            <a:r>
              <a:rPr lang="en" sz="2500" b="1" dirty="0"/>
              <a:t>Consider that it takes time to assimilate that we must make changes</a:t>
            </a:r>
          </a:p>
          <a:p>
            <a:pPr>
              <a:lnSpc>
                <a:spcPct val="90000"/>
              </a:lnSpc>
            </a:pPr>
            <a:r>
              <a:rPr lang="en" sz="2500" b="1" dirty="0"/>
              <a:t>You can't please everyone all the time - be the leader of your own life</a:t>
            </a:r>
          </a:p>
          <a:p>
            <a:pPr>
              <a:lnSpc>
                <a:spcPct val="90000"/>
              </a:lnSpc>
            </a:pPr>
            <a:r>
              <a:rPr lang="en" sz="2500" b="1" dirty="0"/>
              <a:t>If relationships are unhealthy, learn to set healthy boundaries.</a:t>
            </a:r>
          </a:p>
        </p:txBody>
      </p:sp>
    </p:spTree>
    <p:extLst>
      <p:ext uri="{BB962C8B-B14F-4D97-AF65-F5344CB8AC3E}">
        <p14:creationId xmlns:p14="http://schemas.microsoft.com/office/powerpoint/2010/main" val="256311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654DAA-7B69-73ED-2682-B461D6DE5AE8}"/>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r="-1"/>
          <a:stretch/>
        </p:blipFill>
        <p:spPr>
          <a:xfrm>
            <a:off x="854075" y="1625600"/>
            <a:ext cx="10499725" cy="4860925"/>
          </a:xfrm>
          <a:noFill/>
        </p:spPr>
      </p:pic>
      <p:sp>
        <p:nvSpPr>
          <p:cNvPr id="2" name="Title 1">
            <a:extLst>
              <a:ext uri="{FF2B5EF4-FFF2-40B4-BE49-F238E27FC236}">
                <a16:creationId xmlns:a16="http://schemas.microsoft.com/office/drawing/2014/main" id="{6530A931-F348-4A41-A5F4-69657F3CA0F6}"/>
              </a:ext>
            </a:extLst>
          </p:cNvPr>
          <p:cNvSpPr>
            <a:spLocks noGrp="1"/>
          </p:cNvSpPr>
          <p:nvPr>
            <p:ph type="title"/>
          </p:nvPr>
        </p:nvSpPr>
        <p:spPr>
          <a:xfrm>
            <a:off x="464695" y="122239"/>
            <a:ext cx="11227633" cy="1355724"/>
          </a:xfrm>
        </p:spPr>
        <p:txBody>
          <a:bodyPr anchor="ctr">
            <a:normAutofit/>
          </a:bodyPr>
          <a:lstStyle/>
          <a:p>
            <a:r>
              <a:rPr lang="en" b="1" dirty="0">
                <a:solidFill>
                  <a:schemeClr val="accent2">
                    <a:lumMod val="75000"/>
                  </a:schemeClr>
                </a:solidFill>
              </a:rPr>
              <a:t>Remember that we are here to help you</a:t>
            </a:r>
            <a:r>
              <a:rPr lang="en" dirty="0"/>
              <a:t>!</a:t>
            </a:r>
          </a:p>
        </p:txBody>
      </p:sp>
    </p:spTree>
    <p:extLst>
      <p:ext uri="{BB962C8B-B14F-4D97-AF65-F5344CB8AC3E}">
        <p14:creationId xmlns:p14="http://schemas.microsoft.com/office/powerpoint/2010/main" val="34493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a:xfrm>
            <a:off x="464696" y="1072663"/>
            <a:ext cx="6145966" cy="4802960"/>
          </a:xfrm>
        </p:spPr>
        <p:txBody>
          <a:bodyPr vert="horz" lIns="91440" tIns="45720" rIns="91440" bIns="45720" rtlCol="0" anchor="b">
            <a:normAutofit fontScale="90000"/>
          </a:bodyPr>
          <a:lstStyle/>
          <a:p>
            <a:r>
              <a:rPr lang="en" dirty="0">
                <a:solidFill>
                  <a:schemeClr val="tx1"/>
                </a:solidFill>
                <a:latin typeface="+mj-lt"/>
                <a:ea typeface="+mj-ea"/>
                <a:cs typeface="+mj-cs"/>
              </a:rPr>
              <a:t>We  hope  this diabetes health and management program has helped</a:t>
            </a:r>
            <a:br>
              <a:rPr lang="en" dirty="0">
                <a:solidFill>
                  <a:schemeClr val="tx1"/>
                </a:solidFill>
                <a:latin typeface="+mj-lt"/>
                <a:ea typeface="+mj-ea"/>
                <a:cs typeface="+mj-cs"/>
              </a:rPr>
            </a:br>
            <a:r>
              <a:rPr lang="en" dirty="0">
                <a:solidFill>
                  <a:schemeClr val="tx1"/>
                </a:solidFill>
                <a:latin typeface="+mj-lt"/>
                <a:ea typeface="+mj-ea"/>
                <a:cs typeface="+mj-cs"/>
              </a:rPr>
              <a:t>you.</a:t>
            </a:r>
            <a:br>
              <a:rPr lang="en" dirty="0">
                <a:solidFill>
                  <a:schemeClr val="tx1"/>
                </a:solidFill>
                <a:latin typeface="+mj-lt"/>
                <a:ea typeface="+mj-ea"/>
                <a:cs typeface="+mj-cs"/>
              </a:rPr>
            </a:br>
            <a:br>
              <a:rPr lang="en" dirty="0">
                <a:solidFill>
                  <a:schemeClr val="tx1"/>
                </a:solidFill>
                <a:latin typeface="+mj-lt"/>
                <a:ea typeface="+mj-ea"/>
                <a:cs typeface="+mj-cs"/>
              </a:rPr>
            </a:br>
            <a:br>
              <a:rPr lang="es-MX" dirty="0">
                <a:solidFill>
                  <a:schemeClr val="tx1"/>
                </a:solidFill>
                <a:latin typeface="+mj-lt"/>
                <a:ea typeface="+mj-ea"/>
                <a:cs typeface="+mj-cs"/>
              </a:rPr>
            </a:br>
            <a:r>
              <a:rPr lang="en" dirty="0">
                <a:solidFill>
                  <a:schemeClr val="tx1"/>
                </a:solidFill>
                <a:latin typeface="+mj-lt"/>
                <a:ea typeface="+mj-ea"/>
                <a:cs typeface="+mj-cs"/>
              </a:rPr>
              <a:t> </a:t>
            </a:r>
          </a:p>
        </p:txBody>
      </p:sp>
      <p:pic>
        <p:nvPicPr>
          <p:cNvPr id="19" name="Picture Placeholder 18" descr="A close-up of hands shaking&#10;&#10;Description automatically generated with medium confidence">
            <a:extLst>
              <a:ext uri="{FF2B5EF4-FFF2-40B4-BE49-F238E27FC236}">
                <a16:creationId xmlns:a16="http://schemas.microsoft.com/office/drawing/2014/main" id="{FD72F531-5690-6A28-71ED-DFE16CCCA21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3777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sz="2500" dirty="0" err="1"/>
              <a:t>References</a:t>
            </a:r>
            <a:endParaRPr lang="es-MX" sz="2500" dirty="0"/>
          </a:p>
        </p:txBody>
      </p:sp>
      <p:sp>
        <p:nvSpPr>
          <p:cNvPr id="3" name="Slide Number Placeholder 2"/>
          <p:cNvSpPr>
            <a:spLocks noGrp="1"/>
          </p:cNvSpPr>
          <p:nvPr>
            <p:ph type="sldNum" sz="quarter" idx="11"/>
          </p:nvPr>
        </p:nvSpPr>
        <p:spPr/>
        <p:txBody>
          <a:bodyPr/>
          <a:lstStyle/>
          <a:p>
            <a:fld id="{4B73C415-D670-4716-A5EC-CC4D52CA2BAC}" type="slidenum">
              <a:rPr lang="es-MX" smtClean="0"/>
              <a:pPr/>
              <a:t>14</a:t>
            </a:fld>
            <a:endParaRPr lang="es-MX"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extBox 4"/>
          <p:cNvSpPr txBox="1"/>
          <p:nvPr/>
        </p:nvSpPr>
        <p:spPr>
          <a:xfrm>
            <a:off x="415636" y="1163782"/>
            <a:ext cx="11356364" cy="2359877"/>
          </a:xfrm>
          <a:prstGeom prst="rect">
            <a:avLst/>
          </a:prstGeom>
          <a:noFill/>
        </p:spPr>
        <p:txBody>
          <a:bodyPr wrap="square" rtlCol="0">
            <a:spAutoFit/>
          </a:bodyPr>
          <a:lstStyle/>
          <a:p>
            <a:pPr marL="0" marR="0">
              <a:lnSpc>
                <a:spcPct val="107000"/>
              </a:lnSpc>
              <a:spcBef>
                <a:spcPts val="0"/>
              </a:spcBef>
              <a:spcAft>
                <a:spcPts val="800"/>
              </a:spcAft>
            </a:pPr>
            <a:endParaRPr lang="en-US" sz="15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5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500" dirty="0">
                <a:effectLst/>
                <a:latin typeface="+mj-lt"/>
                <a:ea typeface="Calibri" panose="020F0502020204030204" pitchFamily="34" charset="0"/>
                <a:cs typeface="Times New Roman" panose="02020603050405020304" pitchFamily="18" charset="0"/>
              </a:rPr>
              <a:t>Sartorius N. (2018). Depression and diabetes. </a:t>
            </a:r>
            <a:r>
              <a:rPr lang="en-US" sz="1500" i="1" dirty="0">
                <a:effectLst/>
                <a:latin typeface="+mj-lt"/>
                <a:ea typeface="Calibri" panose="020F0502020204030204" pitchFamily="34" charset="0"/>
                <a:cs typeface="Times New Roman" panose="02020603050405020304" pitchFamily="18" charset="0"/>
              </a:rPr>
              <a:t>Dialogues in clinical neuroscience</a:t>
            </a:r>
            <a:r>
              <a:rPr lang="en-US" sz="1500" dirty="0">
                <a:effectLst/>
                <a:latin typeface="+mj-lt"/>
                <a:ea typeface="Calibri" panose="020F0502020204030204" pitchFamily="34" charset="0"/>
                <a:cs typeface="Times New Roman" panose="02020603050405020304" pitchFamily="18" charset="0"/>
              </a:rPr>
              <a:t>, </a:t>
            </a:r>
            <a:r>
              <a:rPr lang="en-US" sz="1500" i="1" dirty="0">
                <a:effectLst/>
                <a:latin typeface="+mj-lt"/>
                <a:ea typeface="Calibri" panose="020F0502020204030204" pitchFamily="34" charset="0"/>
                <a:cs typeface="Times New Roman" panose="02020603050405020304" pitchFamily="18" charset="0"/>
              </a:rPr>
              <a:t>20</a:t>
            </a:r>
            <a:r>
              <a:rPr lang="en-US" sz="1500" dirty="0">
                <a:effectLst/>
                <a:latin typeface="+mj-lt"/>
                <a:ea typeface="Calibri" panose="020F0502020204030204" pitchFamily="34" charset="0"/>
                <a:cs typeface="Times New Roman" panose="02020603050405020304" pitchFamily="18" charset="0"/>
              </a:rPr>
              <a:t>(1), 47–52.</a:t>
            </a:r>
          </a:p>
          <a:p>
            <a:pPr marL="342900" marR="0" lvl="0" indent="-342900">
              <a:lnSpc>
                <a:spcPct val="107000"/>
              </a:lnSpc>
              <a:spcBef>
                <a:spcPts val="0"/>
              </a:spcBef>
              <a:spcAft>
                <a:spcPts val="0"/>
              </a:spcAft>
              <a:buFont typeface="Calibri" panose="020F0502020204030204" pitchFamily="34" charset="0"/>
              <a:buChar char="-"/>
            </a:pPr>
            <a:endParaRPr lang="en-US" sz="15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5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500" dirty="0" err="1">
                <a:effectLst/>
                <a:latin typeface="+mj-lt"/>
                <a:ea typeface="Calibri" panose="020F0502020204030204" pitchFamily="34" charset="0"/>
                <a:cs typeface="Times New Roman" panose="02020603050405020304" pitchFamily="18" charset="0"/>
              </a:rPr>
              <a:t>Bădescu</a:t>
            </a:r>
            <a:r>
              <a:rPr lang="en-US" sz="1500" dirty="0">
                <a:effectLst/>
                <a:latin typeface="+mj-lt"/>
                <a:ea typeface="Calibri" panose="020F0502020204030204" pitchFamily="34" charset="0"/>
                <a:cs typeface="Times New Roman" panose="02020603050405020304" pitchFamily="18" charset="0"/>
              </a:rPr>
              <a:t>, S. V., </a:t>
            </a:r>
            <a:r>
              <a:rPr lang="en-US" sz="1500" dirty="0" err="1">
                <a:effectLst/>
                <a:latin typeface="+mj-lt"/>
                <a:ea typeface="Calibri" panose="020F0502020204030204" pitchFamily="34" charset="0"/>
                <a:cs typeface="Times New Roman" panose="02020603050405020304" pitchFamily="18" charset="0"/>
              </a:rPr>
              <a:t>Tătaru</a:t>
            </a:r>
            <a:r>
              <a:rPr lang="en-US" sz="1500" dirty="0">
                <a:effectLst/>
                <a:latin typeface="+mj-lt"/>
                <a:ea typeface="Calibri" panose="020F0502020204030204" pitchFamily="34" charset="0"/>
                <a:cs typeface="Times New Roman" panose="02020603050405020304" pitchFamily="18" charset="0"/>
              </a:rPr>
              <a:t>, C., </a:t>
            </a:r>
            <a:r>
              <a:rPr lang="en-US" sz="1500" dirty="0" err="1">
                <a:effectLst/>
                <a:latin typeface="+mj-lt"/>
                <a:ea typeface="Calibri" panose="020F0502020204030204" pitchFamily="34" charset="0"/>
                <a:cs typeface="Times New Roman" panose="02020603050405020304" pitchFamily="18" charset="0"/>
              </a:rPr>
              <a:t>Kobylinska</a:t>
            </a:r>
            <a:r>
              <a:rPr lang="en-US" sz="1500" dirty="0">
                <a:effectLst/>
                <a:latin typeface="+mj-lt"/>
                <a:ea typeface="Calibri" panose="020F0502020204030204" pitchFamily="34" charset="0"/>
                <a:cs typeface="Times New Roman" panose="02020603050405020304" pitchFamily="18" charset="0"/>
              </a:rPr>
              <a:t>, L., Georgescu, E. L., </a:t>
            </a:r>
            <a:r>
              <a:rPr lang="en-US" sz="1500" dirty="0" err="1">
                <a:effectLst/>
                <a:latin typeface="+mj-lt"/>
                <a:ea typeface="Calibri" panose="020F0502020204030204" pitchFamily="34" charset="0"/>
                <a:cs typeface="Times New Roman" panose="02020603050405020304" pitchFamily="18" charset="0"/>
              </a:rPr>
              <a:t>Zahiu</a:t>
            </a:r>
            <a:r>
              <a:rPr lang="en-US" sz="1500" dirty="0">
                <a:effectLst/>
                <a:latin typeface="+mj-lt"/>
                <a:ea typeface="Calibri" panose="020F0502020204030204" pitchFamily="34" charset="0"/>
                <a:cs typeface="Times New Roman" panose="02020603050405020304" pitchFamily="18" charset="0"/>
              </a:rPr>
              <a:t>, D. M., </a:t>
            </a:r>
            <a:r>
              <a:rPr lang="en-US" sz="1500" dirty="0" err="1">
                <a:effectLst/>
                <a:latin typeface="+mj-lt"/>
                <a:ea typeface="Calibri" panose="020F0502020204030204" pitchFamily="34" charset="0"/>
                <a:cs typeface="Times New Roman" panose="02020603050405020304" pitchFamily="18" charset="0"/>
              </a:rPr>
              <a:t>Zăgrean</a:t>
            </a:r>
            <a:r>
              <a:rPr lang="en-US" sz="1500" dirty="0">
                <a:effectLst/>
                <a:latin typeface="+mj-lt"/>
                <a:ea typeface="Calibri" panose="020F0502020204030204" pitchFamily="34" charset="0"/>
                <a:cs typeface="Times New Roman" panose="02020603050405020304" pitchFamily="18" charset="0"/>
              </a:rPr>
              <a:t>, A. M., &amp; </a:t>
            </a:r>
            <a:r>
              <a:rPr lang="en-US" sz="1500" dirty="0" err="1">
                <a:effectLst/>
                <a:latin typeface="+mj-lt"/>
                <a:ea typeface="Calibri" panose="020F0502020204030204" pitchFamily="34" charset="0"/>
                <a:cs typeface="Times New Roman" panose="02020603050405020304" pitchFamily="18" charset="0"/>
              </a:rPr>
              <a:t>Zăgrean</a:t>
            </a:r>
            <a:r>
              <a:rPr lang="en-US" sz="1500" dirty="0">
                <a:effectLst/>
                <a:latin typeface="+mj-lt"/>
                <a:ea typeface="Calibri" panose="020F0502020204030204" pitchFamily="34" charset="0"/>
                <a:cs typeface="Times New Roman" panose="02020603050405020304" pitchFamily="18" charset="0"/>
              </a:rPr>
              <a:t>, L. (2016). The association between Diabetes mellitus and Depression. </a:t>
            </a:r>
            <a:r>
              <a:rPr lang="en-US" sz="1500" i="1" dirty="0">
                <a:effectLst/>
                <a:latin typeface="+mj-lt"/>
                <a:ea typeface="Calibri" panose="020F0502020204030204" pitchFamily="34" charset="0"/>
                <a:cs typeface="Times New Roman" panose="02020603050405020304" pitchFamily="18" charset="0"/>
              </a:rPr>
              <a:t>Journal of medicine and life</a:t>
            </a:r>
            <a:r>
              <a:rPr lang="en-US" sz="1500" dirty="0">
                <a:effectLst/>
                <a:latin typeface="+mj-lt"/>
                <a:ea typeface="Calibri" panose="020F0502020204030204" pitchFamily="34" charset="0"/>
                <a:cs typeface="Times New Roman" panose="02020603050405020304" pitchFamily="18" charset="0"/>
              </a:rPr>
              <a:t>, </a:t>
            </a:r>
            <a:r>
              <a:rPr lang="en-US" sz="1500" i="1" dirty="0">
                <a:effectLst/>
                <a:latin typeface="+mj-lt"/>
                <a:ea typeface="Calibri" panose="020F0502020204030204" pitchFamily="34" charset="0"/>
                <a:cs typeface="Times New Roman" panose="02020603050405020304" pitchFamily="18" charset="0"/>
              </a:rPr>
              <a:t>9</a:t>
            </a:r>
            <a:r>
              <a:rPr lang="en-US" sz="1500" dirty="0">
                <a:effectLst/>
                <a:latin typeface="+mj-lt"/>
                <a:ea typeface="Calibri" panose="020F0502020204030204" pitchFamily="34" charset="0"/>
                <a:cs typeface="Times New Roman" panose="02020603050405020304" pitchFamily="18" charset="0"/>
              </a:rPr>
              <a:t>(2), 120–125.</a:t>
            </a:r>
          </a:p>
          <a:p>
            <a:endParaRPr lang="en-US" sz="1500" dirty="0">
              <a:latin typeface="+mj-lt"/>
            </a:endParaRPr>
          </a:p>
        </p:txBody>
      </p:sp>
    </p:spTree>
    <p:extLst>
      <p:ext uri="{BB962C8B-B14F-4D97-AF65-F5344CB8AC3E}">
        <p14:creationId xmlns:p14="http://schemas.microsoft.com/office/powerpoint/2010/main" val="373095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FC6A574-8158-6847-E466-81E70320D44A}"/>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2</a:t>
            </a:fld>
            <a:endParaRPr lang="en-US" dirty="0"/>
          </a:p>
        </p:txBody>
      </p:sp>
      <p:pic>
        <p:nvPicPr>
          <p:cNvPr id="14" name="Picture 13">
            <a:extLst>
              <a:ext uri="{FF2B5EF4-FFF2-40B4-BE49-F238E27FC236}">
                <a16:creationId xmlns:a16="http://schemas.microsoft.com/office/drawing/2014/main" id="{263EDD1A-C49E-505D-6941-E1BA7DCB3FA7}"/>
              </a:ext>
            </a:extLst>
          </p:cNvPr>
          <p:cNvPicPr>
            <a:picLocks noChangeAspect="1"/>
          </p:cNvPicPr>
          <p:nvPr/>
        </p:nvPicPr>
        <p:blipFill>
          <a:blip r:embed="rId3"/>
          <a:srcRect t="17367" b="17367"/>
          <a:stretch/>
        </p:blipFill>
        <p:spPr>
          <a:xfrm>
            <a:off x="854075" y="1625600"/>
            <a:ext cx="10499725" cy="4860925"/>
          </a:xfrm>
          <a:prstGeom prst="rect">
            <a:avLst/>
          </a:prstGeom>
          <a:noFill/>
        </p:spPr>
      </p:pic>
      <p:sp>
        <p:nvSpPr>
          <p:cNvPr id="11" name="Text Placeholder 10">
            <a:extLst>
              <a:ext uri="{FF2B5EF4-FFF2-40B4-BE49-F238E27FC236}">
                <a16:creationId xmlns:a16="http://schemas.microsoft.com/office/drawing/2014/main" id="{ED464A65-15AB-EA01-A1AC-B18EBC832692}"/>
              </a:ext>
            </a:extLst>
          </p:cNvPr>
          <p:cNvSpPr>
            <a:spLocks noGrp="1"/>
          </p:cNvSpPr>
          <p:nvPr>
            <p:ph type="title"/>
          </p:nvPr>
        </p:nvSpPr>
        <p:spPr>
          <a:xfrm>
            <a:off x="854074" y="122239"/>
            <a:ext cx="10499725" cy="1355724"/>
          </a:xfrm>
        </p:spPr>
        <p:txBody>
          <a:bodyPr anchor="ctr">
            <a:normAutofit/>
          </a:bodyPr>
          <a:lstStyle/>
          <a:p>
            <a:r>
              <a:rPr lang="en" sz="2800" b="1" i="0" dirty="0">
                <a:effectLst/>
              </a:rPr>
              <a:t>One of the best ways to predict how well a person will manage their diabetes is to see how much support they get from friends and family.</a:t>
            </a:r>
            <a:endParaRPr lang="es-MX" sz="2800" dirty="0"/>
          </a:p>
        </p:txBody>
      </p:sp>
    </p:spTree>
    <p:extLst>
      <p:ext uri="{BB962C8B-B14F-4D97-AF65-F5344CB8AC3E}">
        <p14:creationId xmlns:p14="http://schemas.microsoft.com/office/powerpoint/2010/main" val="344540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E24BCE-48CF-4EA0-8CEE-DABDE8C63D2E}"/>
              </a:ext>
            </a:extLst>
          </p:cNvPr>
          <p:cNvSpPr>
            <a:spLocks noGrp="1"/>
          </p:cNvSpPr>
          <p:nvPr>
            <p:ph type="title"/>
          </p:nvPr>
        </p:nvSpPr>
        <p:spPr/>
        <p:txBody>
          <a:bodyPr/>
          <a:lstStyle/>
          <a:p>
            <a:pPr algn="ctr"/>
            <a:r>
              <a:rPr lang="en" b="1" i="1" dirty="0"/>
              <a:t>Achieving Goals</a:t>
            </a:r>
          </a:p>
        </p:txBody>
      </p:sp>
      <p:sp>
        <p:nvSpPr>
          <p:cNvPr id="21" name="Text Placeholder 20">
            <a:extLst>
              <a:ext uri="{FF2B5EF4-FFF2-40B4-BE49-F238E27FC236}">
                <a16:creationId xmlns:a16="http://schemas.microsoft.com/office/drawing/2014/main" id="{6EBE147A-9B99-4FFD-BC53-05C5BD025E32}"/>
              </a:ext>
            </a:extLst>
          </p:cNvPr>
          <p:cNvSpPr>
            <a:spLocks noGrp="1"/>
          </p:cNvSpPr>
          <p:nvPr>
            <p:ph type="body" sz="quarter" idx="16"/>
          </p:nvPr>
        </p:nvSpPr>
        <p:spPr/>
        <p:txBody>
          <a:bodyPr/>
          <a:lstStyle/>
          <a:p>
            <a:pPr algn="ctr"/>
            <a:r>
              <a:rPr lang="en" b="1" dirty="0"/>
              <a:t>Write Them Down</a:t>
            </a:r>
            <a:endParaRPr lang="es-MX" sz="1400" b="1" dirty="0"/>
          </a:p>
        </p:txBody>
      </p:sp>
      <p:sp>
        <p:nvSpPr>
          <p:cNvPr id="23" name="Text Placeholder 22">
            <a:extLst>
              <a:ext uri="{FF2B5EF4-FFF2-40B4-BE49-F238E27FC236}">
                <a16:creationId xmlns:a16="http://schemas.microsoft.com/office/drawing/2014/main" id="{B28CF967-AF84-4550-882F-01B6C8B02C75}"/>
              </a:ext>
            </a:extLst>
          </p:cNvPr>
          <p:cNvSpPr>
            <a:spLocks noGrp="1"/>
          </p:cNvSpPr>
          <p:nvPr>
            <p:ph type="body" sz="quarter" idx="17"/>
          </p:nvPr>
        </p:nvSpPr>
        <p:spPr>
          <a:xfrm>
            <a:off x="2983407" y="2717800"/>
            <a:ext cx="2080224" cy="711200"/>
          </a:xfrm>
        </p:spPr>
        <p:txBody>
          <a:bodyPr/>
          <a:lstStyle/>
          <a:p>
            <a:pPr algn="ctr"/>
            <a:r>
              <a:rPr lang="en" b="1" dirty="0"/>
              <a:t>Define Them specifically</a:t>
            </a:r>
            <a:endParaRPr lang="es-MX" sz="1400" b="1" dirty="0"/>
          </a:p>
        </p:txBody>
      </p:sp>
      <p:sp>
        <p:nvSpPr>
          <p:cNvPr id="24" name="Text Placeholder 23">
            <a:extLst>
              <a:ext uri="{FF2B5EF4-FFF2-40B4-BE49-F238E27FC236}">
                <a16:creationId xmlns:a16="http://schemas.microsoft.com/office/drawing/2014/main" id="{0CA6C2C2-4BD8-4FEE-965C-BE8235FB383E}"/>
              </a:ext>
            </a:extLst>
          </p:cNvPr>
          <p:cNvSpPr>
            <a:spLocks noGrp="1"/>
          </p:cNvSpPr>
          <p:nvPr>
            <p:ph type="body" sz="quarter" idx="18"/>
          </p:nvPr>
        </p:nvSpPr>
        <p:spPr/>
        <p:txBody>
          <a:bodyPr/>
          <a:lstStyle/>
          <a:p>
            <a:pPr algn="ctr"/>
            <a:r>
              <a:rPr lang="en" b="1" dirty="0"/>
              <a:t>Make Them Measurable</a:t>
            </a:r>
            <a:endParaRPr lang="es-MX" sz="1400" b="1" dirty="0"/>
          </a:p>
        </p:txBody>
      </p:sp>
      <p:sp>
        <p:nvSpPr>
          <p:cNvPr id="26" name="Text Placeholder 25">
            <a:extLst>
              <a:ext uri="{FF2B5EF4-FFF2-40B4-BE49-F238E27FC236}">
                <a16:creationId xmlns:a16="http://schemas.microsoft.com/office/drawing/2014/main" id="{CF7E2B50-41CF-47DF-94E2-23B31B1BEC27}"/>
              </a:ext>
            </a:extLst>
          </p:cNvPr>
          <p:cNvSpPr>
            <a:spLocks noGrp="1"/>
          </p:cNvSpPr>
          <p:nvPr>
            <p:ph type="body" sz="quarter" idx="19"/>
          </p:nvPr>
        </p:nvSpPr>
        <p:spPr/>
        <p:txBody>
          <a:bodyPr/>
          <a:lstStyle/>
          <a:p>
            <a:pPr algn="ctr"/>
            <a:r>
              <a:rPr lang="en" b="1" dirty="0"/>
              <a:t>Make Them Achievable</a:t>
            </a:r>
          </a:p>
        </p:txBody>
      </p:sp>
      <p:sp>
        <p:nvSpPr>
          <p:cNvPr id="28" name="Text Placeholder 27">
            <a:extLst>
              <a:ext uri="{FF2B5EF4-FFF2-40B4-BE49-F238E27FC236}">
                <a16:creationId xmlns:a16="http://schemas.microsoft.com/office/drawing/2014/main" id="{D404C012-EAAC-4BFF-A8C9-DE3B7374A6FC}"/>
              </a:ext>
            </a:extLst>
          </p:cNvPr>
          <p:cNvSpPr>
            <a:spLocks noGrp="1"/>
          </p:cNvSpPr>
          <p:nvPr>
            <p:ph type="body" sz="quarter" idx="20"/>
          </p:nvPr>
        </p:nvSpPr>
        <p:spPr/>
        <p:txBody>
          <a:bodyPr/>
          <a:lstStyle/>
          <a:p>
            <a:pPr algn="ctr"/>
            <a:r>
              <a:rPr lang="en" b="1" dirty="0"/>
              <a:t>Be Accountable</a:t>
            </a:r>
          </a:p>
        </p:txBody>
      </p:sp>
      <p:sp>
        <p:nvSpPr>
          <p:cNvPr id="37" name="Slide Number Placeholder 36">
            <a:extLst>
              <a:ext uri="{FF2B5EF4-FFF2-40B4-BE49-F238E27FC236}">
                <a16:creationId xmlns:a16="http://schemas.microsoft.com/office/drawing/2014/main" id="{BF214639-68C6-49E7-90D4-F4DAFEFBFE02}"/>
              </a:ext>
            </a:extLst>
          </p:cNvPr>
          <p:cNvSpPr>
            <a:spLocks noGrp="1"/>
          </p:cNvSpPr>
          <p:nvPr>
            <p:ph type="sldNum" sz="quarter" idx="4"/>
          </p:nvPr>
        </p:nvSpPr>
        <p:spPr/>
        <p:txBody>
          <a:bodyPr/>
          <a:lstStyle/>
          <a:p>
            <a:fld id="{294A09A9-5501-47C1-A89A-A340965A2BE2}" type="slidenum">
              <a:rPr lang="es-MX" smtClean="0"/>
              <a:pPr/>
              <a:t>3</a:t>
            </a:fld>
            <a:endParaRPr lang="es-MX" dirty="0"/>
          </a:p>
        </p:txBody>
      </p:sp>
      <p:pic>
        <p:nvPicPr>
          <p:cNvPr id="20" name="Picture Placeholder 19" descr="A person writing on a book&#10;&#10;Description automatically generated with medium confidence">
            <a:extLst>
              <a:ext uri="{FF2B5EF4-FFF2-40B4-BE49-F238E27FC236}">
                <a16:creationId xmlns:a16="http://schemas.microsoft.com/office/drawing/2014/main" id="{8654CD72-AA8B-C317-4BD2-6BE7A369E44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30" name="Picture Placeholder 29" descr="A person with his hand on his chin&#10;&#10;Description automatically generated with medium confidence">
            <a:extLst>
              <a:ext uri="{FF2B5EF4-FFF2-40B4-BE49-F238E27FC236}">
                <a16:creationId xmlns:a16="http://schemas.microsoft.com/office/drawing/2014/main" id="{106A63BE-9A60-938B-DFDB-BF67A74A5CF8}"/>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46" name="Picture Placeholder 45" descr="A person flexing his muscles&#10;&#10;Description automatically generated with medium confidence">
            <a:extLst>
              <a:ext uri="{FF2B5EF4-FFF2-40B4-BE49-F238E27FC236}">
                <a16:creationId xmlns:a16="http://schemas.microsoft.com/office/drawing/2014/main" id="{80B25661-E278-559F-78B3-509202344630}"/>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pic>
        <p:nvPicPr>
          <p:cNvPr id="38" name="Picture Placeholder 37" descr="Shape&#10;&#10;Description automatically generated with medium confidence">
            <a:extLst>
              <a:ext uri="{FF2B5EF4-FFF2-40B4-BE49-F238E27FC236}">
                <a16:creationId xmlns:a16="http://schemas.microsoft.com/office/drawing/2014/main" id="{C0C34463-E603-ACFB-9866-EBB46D8288B6}"/>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pic>
        <p:nvPicPr>
          <p:cNvPr id="44" name="Picture Placeholder 43" descr="A picture containing tree, person, outdoor, person&#10;&#10;Description automatically generated">
            <a:extLst>
              <a:ext uri="{FF2B5EF4-FFF2-40B4-BE49-F238E27FC236}">
                <a16:creationId xmlns:a16="http://schemas.microsoft.com/office/drawing/2014/main" id="{91A1D318-F598-26BD-372E-A429E20D98BC}"/>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354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6631755-9C44-9F5D-B814-44EC758ABE5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itle 9">
            <a:extLst>
              <a:ext uri="{FF2B5EF4-FFF2-40B4-BE49-F238E27FC236}">
                <a16:creationId xmlns:a16="http://schemas.microsoft.com/office/drawing/2014/main" id="{0F79D129-AE98-E3E7-73D9-F5291389090E}"/>
              </a:ext>
            </a:extLst>
          </p:cNvPr>
          <p:cNvSpPr>
            <a:spLocks noGrp="1"/>
          </p:cNvSpPr>
          <p:nvPr>
            <p:ph type="title"/>
          </p:nvPr>
        </p:nvSpPr>
        <p:spPr>
          <a:xfrm>
            <a:off x="1786077" y="629586"/>
            <a:ext cx="8991563" cy="1214204"/>
          </a:xfrm>
          <a:noFill/>
        </p:spPr>
        <p:txBody>
          <a:bodyPr/>
          <a:lstStyle/>
          <a:p>
            <a:pPr algn="ctr"/>
            <a:r>
              <a:rPr lang="en" b="1" i="1" dirty="0"/>
              <a:t>Diabetes and the Family Environment</a:t>
            </a:r>
            <a:br>
              <a:rPr lang="en" b="1" dirty="0">
                <a:solidFill>
                  <a:schemeClr val="accent1">
                    <a:lumMod val="10000"/>
                  </a:schemeClr>
                </a:solidFill>
              </a:rPr>
            </a:br>
            <a:endParaRPr lang="en" b="1" dirty="0">
              <a:solidFill>
                <a:schemeClr val="accent1">
                  <a:lumMod val="10000"/>
                </a:schemeClr>
              </a:solidFill>
            </a:endParaRPr>
          </a:p>
        </p:txBody>
      </p:sp>
      <p:sp>
        <p:nvSpPr>
          <p:cNvPr id="11" name="Text Placeholder 10">
            <a:extLst>
              <a:ext uri="{FF2B5EF4-FFF2-40B4-BE49-F238E27FC236}">
                <a16:creationId xmlns:a16="http://schemas.microsoft.com/office/drawing/2014/main" id="{3DEB9CFD-5D92-6DA3-2885-A387E8AF3DA9}"/>
              </a:ext>
            </a:extLst>
          </p:cNvPr>
          <p:cNvSpPr>
            <a:spLocks noGrp="1"/>
          </p:cNvSpPr>
          <p:nvPr>
            <p:ph type="body" sz="quarter" idx="16"/>
          </p:nvPr>
        </p:nvSpPr>
        <p:spPr>
          <a:xfrm>
            <a:off x="766816" y="1623519"/>
            <a:ext cx="1866900" cy="711200"/>
          </a:xfrm>
          <a:noFill/>
        </p:spPr>
        <p:txBody>
          <a:bodyPr/>
          <a:lstStyle/>
          <a:p>
            <a:endParaRPr lang="en" sz="2000" b="1" dirty="0">
              <a:solidFill>
                <a:schemeClr val="accent1">
                  <a:lumMod val="10000"/>
                </a:schemeClr>
              </a:solidFill>
            </a:endParaRPr>
          </a:p>
          <a:p>
            <a:r>
              <a:rPr lang="en" sz="2000" b="1" dirty="0"/>
              <a:t>The attitude of those who suffer from diabetes</a:t>
            </a:r>
          </a:p>
        </p:txBody>
      </p:sp>
      <p:sp>
        <p:nvSpPr>
          <p:cNvPr id="12" name="Text Placeholder 11">
            <a:extLst>
              <a:ext uri="{FF2B5EF4-FFF2-40B4-BE49-F238E27FC236}">
                <a16:creationId xmlns:a16="http://schemas.microsoft.com/office/drawing/2014/main" id="{200AF9B2-7FDB-9B5F-8F26-1BA0EC4BD318}"/>
              </a:ext>
            </a:extLst>
          </p:cNvPr>
          <p:cNvSpPr>
            <a:spLocks noGrp="1"/>
          </p:cNvSpPr>
          <p:nvPr>
            <p:ph type="body" sz="quarter" idx="17"/>
          </p:nvPr>
        </p:nvSpPr>
        <p:spPr>
          <a:xfrm>
            <a:off x="3071110" y="1594141"/>
            <a:ext cx="1866900" cy="2036475"/>
          </a:xfrm>
        </p:spPr>
        <p:txBody>
          <a:bodyPr/>
          <a:lstStyle/>
          <a:p>
            <a:endParaRPr lang="en" sz="2000" b="1" dirty="0">
              <a:solidFill>
                <a:schemeClr val="accent1">
                  <a:lumMod val="10000"/>
                </a:schemeClr>
              </a:solidFill>
            </a:endParaRPr>
          </a:p>
          <a:p>
            <a:r>
              <a:rPr lang="en" sz="2000" b="1" dirty="0"/>
              <a:t>Emotional closeness to the person suffering from diabetes</a:t>
            </a:r>
          </a:p>
        </p:txBody>
      </p:sp>
      <p:sp>
        <p:nvSpPr>
          <p:cNvPr id="13" name="Text Placeholder 12">
            <a:extLst>
              <a:ext uri="{FF2B5EF4-FFF2-40B4-BE49-F238E27FC236}">
                <a16:creationId xmlns:a16="http://schemas.microsoft.com/office/drawing/2014/main" id="{3F0A4BC2-5E99-C643-C9AD-025AB6FD19BA}"/>
              </a:ext>
            </a:extLst>
          </p:cNvPr>
          <p:cNvSpPr>
            <a:spLocks noGrp="1"/>
          </p:cNvSpPr>
          <p:nvPr>
            <p:ph type="body" sz="quarter" idx="18"/>
          </p:nvPr>
        </p:nvSpPr>
        <p:spPr>
          <a:xfrm>
            <a:off x="5173480" y="1624122"/>
            <a:ext cx="1866900" cy="2164491"/>
          </a:xfrm>
        </p:spPr>
        <p:txBody>
          <a:bodyPr/>
          <a:lstStyle/>
          <a:p>
            <a:endParaRPr lang="en" sz="2000" b="1" dirty="0">
              <a:solidFill>
                <a:schemeClr val="accent1">
                  <a:lumMod val="10000"/>
                </a:schemeClr>
              </a:solidFill>
            </a:endParaRPr>
          </a:p>
          <a:p>
            <a:r>
              <a:rPr lang="en" sz="2000" b="1" dirty="0"/>
              <a:t>The degree of commitment in relationships</a:t>
            </a:r>
          </a:p>
        </p:txBody>
      </p:sp>
      <p:sp>
        <p:nvSpPr>
          <p:cNvPr id="14" name="Text Placeholder 13">
            <a:extLst>
              <a:ext uri="{FF2B5EF4-FFF2-40B4-BE49-F238E27FC236}">
                <a16:creationId xmlns:a16="http://schemas.microsoft.com/office/drawing/2014/main" id="{41ACBEC7-53E5-957E-43C0-53E217337BF8}"/>
              </a:ext>
            </a:extLst>
          </p:cNvPr>
          <p:cNvSpPr>
            <a:spLocks noGrp="1"/>
          </p:cNvSpPr>
          <p:nvPr>
            <p:ph type="body" sz="quarter" idx="19"/>
          </p:nvPr>
        </p:nvSpPr>
        <p:spPr>
          <a:xfrm>
            <a:off x="7269050" y="1669093"/>
            <a:ext cx="1866900" cy="1414683"/>
          </a:xfrm>
        </p:spPr>
        <p:txBody>
          <a:bodyPr/>
          <a:lstStyle/>
          <a:p>
            <a:endParaRPr lang="en" sz="2000" b="1" dirty="0">
              <a:solidFill>
                <a:schemeClr val="accent1">
                  <a:lumMod val="10000"/>
                </a:schemeClr>
              </a:solidFill>
            </a:endParaRPr>
          </a:p>
          <a:p>
            <a:r>
              <a:rPr lang="en" sz="2000" b="1" dirty="0"/>
              <a:t>Family adaptation reaction</a:t>
            </a:r>
          </a:p>
        </p:txBody>
      </p:sp>
      <p:sp>
        <p:nvSpPr>
          <p:cNvPr id="15" name="Text Placeholder 14">
            <a:extLst>
              <a:ext uri="{FF2B5EF4-FFF2-40B4-BE49-F238E27FC236}">
                <a16:creationId xmlns:a16="http://schemas.microsoft.com/office/drawing/2014/main" id="{9E166E68-B41B-1CDD-5B49-90A3BB43FA62}"/>
              </a:ext>
            </a:extLst>
          </p:cNvPr>
          <p:cNvSpPr>
            <a:spLocks noGrp="1"/>
          </p:cNvSpPr>
          <p:nvPr>
            <p:ph type="body" sz="quarter" idx="20"/>
          </p:nvPr>
        </p:nvSpPr>
        <p:spPr>
          <a:xfrm>
            <a:off x="9319010" y="1609131"/>
            <a:ext cx="1866900" cy="1158651"/>
          </a:xfrm>
        </p:spPr>
        <p:txBody>
          <a:bodyPr/>
          <a:lstStyle/>
          <a:p>
            <a:endParaRPr lang="en" sz="2000" b="1" dirty="0">
              <a:solidFill>
                <a:schemeClr val="accent1">
                  <a:lumMod val="10000"/>
                </a:schemeClr>
              </a:solidFill>
            </a:endParaRPr>
          </a:p>
          <a:p>
            <a:r>
              <a:rPr lang="en" sz="2000" b="1" dirty="0"/>
              <a:t>Social support</a:t>
            </a:r>
          </a:p>
        </p:txBody>
      </p:sp>
      <p:pic>
        <p:nvPicPr>
          <p:cNvPr id="50" name="Picture Placeholder 29" descr="A person with his hand on his chin&#10;&#10;Description automatically generated with medium confidence">
            <a:extLst>
              <a:ext uri="{FF2B5EF4-FFF2-40B4-BE49-F238E27FC236}">
                <a16:creationId xmlns:a16="http://schemas.microsoft.com/office/drawing/2014/main" id="{7EB6E69B-5535-A27F-F9DE-4E437722C82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70" b="70"/>
          <a:stretch>
            <a:fillRect/>
          </a:stretch>
        </p:blipFill>
        <p:spPr>
          <a:xfrm>
            <a:off x="676875" y="3462884"/>
            <a:ext cx="1874837" cy="2847975"/>
          </a:xfrm>
        </p:spPr>
      </p:pic>
      <p:pic>
        <p:nvPicPr>
          <p:cNvPr id="51" name="Picture Placeholder 45" descr="A person flexing his muscles&#10;&#10;Description automatically generated with medium confidence">
            <a:extLst>
              <a:ext uri="{FF2B5EF4-FFF2-40B4-BE49-F238E27FC236}">
                <a16:creationId xmlns:a16="http://schemas.microsoft.com/office/drawing/2014/main" id="{BFED8F68-8DF8-35CF-5386-53242D48143D}"/>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93" r="93"/>
          <a:stretch>
            <a:fillRect/>
          </a:stretch>
        </p:blipFill>
        <p:spPr>
          <a:xfrm>
            <a:off x="7239000" y="3552825"/>
            <a:ext cx="1874838" cy="2847975"/>
          </a:xfrm>
        </p:spPr>
      </p:pic>
      <p:pic>
        <p:nvPicPr>
          <p:cNvPr id="52" name="Picture Placeholder 43" descr="A picture containing tree, person, outdoor, person&#10;&#10;Description automatically generated">
            <a:extLst>
              <a:ext uri="{FF2B5EF4-FFF2-40B4-BE49-F238E27FC236}">
                <a16:creationId xmlns:a16="http://schemas.microsoft.com/office/drawing/2014/main" id="{E4133DE4-DF54-6995-278A-6D3439655D49}"/>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l="93" r="93"/>
          <a:stretch>
            <a:fillRect/>
          </a:stretch>
        </p:blipFill>
        <p:spPr>
          <a:xfrm>
            <a:off x="9296400" y="3552825"/>
            <a:ext cx="1874838" cy="2847975"/>
          </a:xfrm>
        </p:spPr>
      </p:pic>
      <p:pic>
        <p:nvPicPr>
          <p:cNvPr id="53" name="Picture Placeholder 52" descr="A picture containing person&#10;&#10;Description automatically generated">
            <a:extLst>
              <a:ext uri="{FF2B5EF4-FFF2-40B4-BE49-F238E27FC236}">
                <a16:creationId xmlns:a16="http://schemas.microsoft.com/office/drawing/2014/main" id="{9D2B8130-C85B-F948-692B-A510C3F2439C}"/>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l="21863" r="21863"/>
          <a:stretch/>
        </p:blipFill>
        <p:spPr>
          <a:xfrm>
            <a:off x="5165725" y="3552825"/>
            <a:ext cx="1874838" cy="284797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4" name="Picture Placeholder 53" descr="A group of people looking at a computer&#10;&#10;Description automatically generated with medium confidence">
            <a:extLst>
              <a:ext uri="{FF2B5EF4-FFF2-40B4-BE49-F238E27FC236}">
                <a16:creationId xmlns:a16="http://schemas.microsoft.com/office/drawing/2014/main" id="{F9884DCD-11A7-0B57-C564-31FC63D71C35}"/>
              </a:ext>
            </a:extLst>
          </p:cNvPr>
          <p:cNvPicPr>
            <a:picLocks noGrp="1" noChangeAspect="1"/>
          </p:cNvPicPr>
          <p:nvPr>
            <p:ph type="pic" sz="quarter" idx="12"/>
          </p:nvPr>
        </p:nvPicPr>
        <p:blipFill rotWithShape="1">
          <a:blip r:embed="rId7" cstate="screen">
            <a:extLst>
              <a:ext uri="{28A0092B-C50C-407E-A947-70E740481C1C}">
                <a14:useLocalDpi xmlns:a14="http://schemas.microsoft.com/office/drawing/2010/main"/>
              </a:ext>
            </a:extLst>
          </a:blip>
          <a:srcRect l="20092" r="20092"/>
          <a:stretch/>
        </p:blipFill>
        <p:spPr>
          <a:xfrm>
            <a:off x="3101975" y="3552825"/>
            <a:ext cx="1874838" cy="2847975"/>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Tree>
    <p:extLst>
      <p:ext uri="{BB962C8B-B14F-4D97-AF65-F5344CB8AC3E}">
        <p14:creationId xmlns:p14="http://schemas.microsoft.com/office/powerpoint/2010/main" val="275855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1BBC4E2-77AE-4A70-8F4E-420E9E2AD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6096000" y="583345"/>
            <a:ext cx="5279179" cy="2274155"/>
          </a:xfrm>
          <a:noFill/>
        </p:spPr>
        <p:txBody>
          <a:bodyPr vert="horz" lIns="91440" tIns="45720" rIns="91440" bIns="45720" rtlCol="0" anchor="b">
            <a:normAutofit/>
          </a:bodyPr>
          <a:lstStyle/>
          <a:p>
            <a:pPr algn="ctr"/>
            <a:r>
              <a:rPr lang="en" sz="3900" b="1" kern="1200" dirty="0">
                <a:solidFill>
                  <a:schemeClr val="accent5">
                    <a:lumMod val="75000"/>
                  </a:schemeClr>
                </a:solidFill>
                <a:latin typeface="+mj-lt"/>
                <a:ea typeface="+mj-ea"/>
                <a:cs typeface="+mj-cs"/>
              </a:rPr>
              <a:t>You've already taken steps…but do you have a support system around you?</a:t>
            </a:r>
          </a:p>
        </p:txBody>
      </p:sp>
      <p:sp>
        <p:nvSpPr>
          <p:cNvPr id="44" name="Graphic 32">
            <a:extLst>
              <a:ext uri="{FF2B5EF4-FFF2-40B4-BE49-F238E27FC236}">
                <a16:creationId xmlns:a16="http://schemas.microsoft.com/office/drawing/2014/main" id="{5DFC1D2F-D2C1-4B4C-A109-43567B85E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3202" y="114520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pic>
        <p:nvPicPr>
          <p:cNvPr id="21" name="Picture Placeholder 20" descr="A picture containing tree, outdoor, person, grass&#10;&#10;Description automatically generated">
            <a:extLst>
              <a:ext uri="{FF2B5EF4-FFF2-40B4-BE49-F238E27FC236}">
                <a16:creationId xmlns:a16="http://schemas.microsoft.com/office/drawing/2014/main" id="{7BAAFCD1-1422-111F-1C07-75BD9E5718A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1118081" y="132279"/>
            <a:ext cx="4320968" cy="4320968"/>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46" name="Graphic 33">
            <a:extLst>
              <a:ext uri="{FF2B5EF4-FFF2-40B4-BE49-F238E27FC236}">
                <a16:creationId xmlns:a16="http://schemas.microsoft.com/office/drawing/2014/main" id="{FDE74ABC-C18D-4D27-A77F-43594963B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1825" y="306578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48" name="Straight Connector 4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0" name="Picture Placeholder 29" descr="A picture containing person, indoor, vegetable&#10;&#10;Description automatically generated">
            <a:extLst>
              <a:ext uri="{FF2B5EF4-FFF2-40B4-BE49-F238E27FC236}">
                <a16:creationId xmlns:a16="http://schemas.microsoft.com/office/drawing/2014/main" id="{109676BA-7C64-0A6A-540C-4F1CA18A4E8A}"/>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350767" y="3354968"/>
            <a:ext cx="3258054" cy="3258054"/>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Placeholder 11" descr="A picture containing person, person, indoor&#10;&#10;Description automatically generated">
            <a:extLst>
              <a:ext uri="{FF2B5EF4-FFF2-40B4-BE49-F238E27FC236}">
                <a16:creationId xmlns:a16="http://schemas.microsoft.com/office/drawing/2014/main" id="{621CFB30-56D5-8A73-9E8D-0A9F1430778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3396345" y="3200964"/>
            <a:ext cx="4564841" cy="3617121"/>
          </a:xfrm>
          <a:custGeom>
            <a:avLst/>
            <a:gdLst/>
            <a:ahLst/>
            <a:cxnLst/>
            <a:rect l="l" t="t" r="r" b="b"/>
            <a:pathLst>
              <a:path w="3555818" h="2817584">
                <a:moveTo>
                  <a:pt x="1777909" y="0"/>
                </a:moveTo>
                <a:cubicBezTo>
                  <a:pt x="2759821" y="0"/>
                  <a:pt x="3555818" y="795997"/>
                  <a:pt x="3555818" y="1777909"/>
                </a:cubicBezTo>
                <a:cubicBezTo>
                  <a:pt x="3555818" y="2146126"/>
                  <a:pt x="3443881" y="2488199"/>
                  <a:pt x="3252179" y="2771955"/>
                </a:cubicBezTo>
                <a:lnTo>
                  <a:pt x="3218058" y="2817584"/>
                </a:lnTo>
                <a:lnTo>
                  <a:pt x="337760" y="2817584"/>
                </a:lnTo>
                <a:lnTo>
                  <a:pt x="303639" y="2771955"/>
                </a:lnTo>
                <a:cubicBezTo>
                  <a:pt x="111937" y="2488199"/>
                  <a:pt x="0" y="2146126"/>
                  <a:pt x="0" y="1777909"/>
                </a:cubicBezTo>
                <a:cubicBezTo>
                  <a:pt x="0" y="795997"/>
                  <a:pt x="795997" y="0"/>
                  <a:pt x="1777909" y="0"/>
                </a:cubicBezTo>
                <a:close/>
              </a:path>
            </a:pathLst>
          </a:custGeom>
        </p:spPr>
      </p:pic>
      <p:sp>
        <p:nvSpPr>
          <p:cNvPr id="50" name="Graphic 31">
            <a:extLst>
              <a:ext uri="{FF2B5EF4-FFF2-40B4-BE49-F238E27FC236}">
                <a16:creationId xmlns:a16="http://schemas.microsoft.com/office/drawing/2014/main" id="{1CF7DF92-B01A-4340-9465-5B2DC9650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230" y="40510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Tree>
    <p:extLst>
      <p:ext uri="{BB962C8B-B14F-4D97-AF65-F5344CB8AC3E}">
        <p14:creationId xmlns:p14="http://schemas.microsoft.com/office/powerpoint/2010/main" val="237129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group of people looking at a computer&#10;&#10;Description automatically generated with medium confidence">
            <a:extLst>
              <a:ext uri="{FF2B5EF4-FFF2-40B4-BE49-F238E27FC236}">
                <a16:creationId xmlns:a16="http://schemas.microsoft.com/office/drawing/2014/main" id="{53B78A0D-DDB8-DA7D-A383-F861A7349C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6409269" y="4422098"/>
            <a:ext cx="5283058" cy="1665061"/>
          </a:xfrm>
        </p:spPr>
        <p:txBody>
          <a:bodyPr vert="horz" lIns="91440" tIns="45720" rIns="91440" bIns="45720" rtlCol="0" anchor="b">
            <a:normAutofit fontScale="90000"/>
          </a:bodyPr>
          <a:lstStyle/>
          <a:p>
            <a:pPr algn="l"/>
            <a:r>
              <a:rPr lang="en" sz="3000" kern="1200" dirty="0">
                <a:solidFill>
                  <a:schemeClr val="tx1"/>
                </a:solidFill>
                <a:latin typeface="+mj-lt"/>
                <a:ea typeface="+mj-ea"/>
                <a:cs typeface="+mj-cs"/>
              </a:rPr>
              <a:t>Ideally, we can find those people who love us or care about us and have better habits.</a:t>
            </a:r>
          </a:p>
        </p:txBody>
      </p:sp>
      <p:pic>
        <p:nvPicPr>
          <p:cNvPr id="6" name="Picture 5" descr="A picture containing person&#10;&#10;Description automatically generated">
            <a:extLst>
              <a:ext uri="{FF2B5EF4-FFF2-40B4-BE49-F238E27FC236}">
                <a16:creationId xmlns:a16="http://schemas.microsoft.com/office/drawing/2014/main" id="{45212538-4AFB-B500-ACB6-6285BE5D89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640080" y="4419600"/>
            <a:ext cx="10908792" cy="1203960"/>
          </a:xfrm>
        </p:spPr>
        <p:txBody>
          <a:bodyPr vert="horz" lIns="91440" tIns="45720" rIns="91440" bIns="45720" rtlCol="0" anchor="ctr">
            <a:normAutofit fontScale="90000"/>
          </a:bodyPr>
          <a:lstStyle/>
          <a:p>
            <a:r>
              <a:rPr lang="en" sz="4100" kern="1200">
                <a:solidFill>
                  <a:schemeClr val="tx1"/>
                </a:solidFill>
                <a:latin typeface="+mj-lt"/>
                <a:ea typeface="+mj-ea"/>
                <a:cs typeface="+mj-cs"/>
              </a:rPr>
              <a:t>Invite them to grow and improve with you!</a:t>
            </a:r>
          </a:p>
        </p:txBody>
      </p:sp>
      <p:pic>
        <p:nvPicPr>
          <p:cNvPr id="7" name="Picture 6" descr="A group of men sitting at a table&#10;&#10;Description automatically generated with low confidence">
            <a:extLst>
              <a:ext uri="{FF2B5EF4-FFF2-40B4-BE49-F238E27FC236}">
                <a16:creationId xmlns:a16="http://schemas.microsoft.com/office/drawing/2014/main" id="{06746043-A0CF-8ACD-E40D-16F590735B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9" name="Picture 8" descr="A picture containing person, indoor, kitchen, preparing&#10;&#10;Description automatically generated">
            <a:extLst>
              <a:ext uri="{FF2B5EF4-FFF2-40B4-BE49-F238E27FC236}">
                <a16:creationId xmlns:a16="http://schemas.microsoft.com/office/drawing/2014/main" id="{36F73133-DE24-4098-B2FA-2270F894B4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29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7270230" y="1214203"/>
            <a:ext cx="3567659" cy="4557011"/>
          </a:xfrm>
          <a:noFill/>
        </p:spPr>
        <p:txBody>
          <a:bodyPr>
            <a:noAutofit/>
          </a:bodyPr>
          <a:lstStyle/>
          <a:p>
            <a:pPr algn="ctr"/>
            <a:r>
              <a:rPr lang="en" sz="3000" b="1" dirty="0">
                <a:solidFill>
                  <a:schemeClr val="accent6">
                    <a:lumMod val="75000"/>
                  </a:schemeClr>
                </a:solidFill>
              </a:rPr>
              <a:t>You can start by encouraging</a:t>
            </a:r>
            <a:br>
              <a:rPr lang="en" sz="3000" b="1" dirty="0">
                <a:solidFill>
                  <a:schemeClr val="accent6">
                    <a:lumMod val="75000"/>
                  </a:schemeClr>
                </a:solidFill>
              </a:rPr>
            </a:br>
            <a:r>
              <a:rPr lang="en" sz="3000" b="1" dirty="0">
                <a:solidFill>
                  <a:schemeClr val="accent6">
                    <a:lumMod val="75000"/>
                  </a:schemeClr>
                </a:solidFill>
              </a:rPr>
              <a:t> your children and</a:t>
            </a:r>
            <a:br>
              <a:rPr lang="en" sz="3000" b="1" dirty="0">
                <a:solidFill>
                  <a:schemeClr val="accent6">
                    <a:lumMod val="75000"/>
                  </a:schemeClr>
                </a:solidFill>
              </a:rPr>
            </a:br>
            <a:r>
              <a:rPr lang="en" sz="3000" b="1" dirty="0">
                <a:solidFill>
                  <a:schemeClr val="accent6">
                    <a:lumMod val="75000"/>
                  </a:schemeClr>
                </a:solidFill>
              </a:rPr>
              <a:t> your family</a:t>
            </a:r>
            <a:br>
              <a:rPr lang="en" sz="3000" b="1" dirty="0">
                <a:solidFill>
                  <a:schemeClr val="accent6">
                    <a:lumMod val="75000"/>
                  </a:schemeClr>
                </a:solidFill>
              </a:rPr>
            </a:br>
            <a:r>
              <a:rPr lang="en" sz="3000" b="1" dirty="0">
                <a:solidFill>
                  <a:schemeClr val="accent6">
                    <a:lumMod val="75000"/>
                  </a:schemeClr>
                </a:solidFill>
              </a:rPr>
              <a:t> to eat healthier…. </a:t>
            </a:r>
            <a:br>
              <a:rPr lang="en" sz="3000" b="1" dirty="0">
                <a:solidFill>
                  <a:schemeClr val="accent6">
                    <a:lumMod val="75000"/>
                  </a:schemeClr>
                </a:solidFill>
              </a:rPr>
            </a:br>
            <a:r>
              <a:rPr lang="en" sz="3000" b="1" dirty="0">
                <a:solidFill>
                  <a:schemeClr val="accent6">
                    <a:lumMod val="75000"/>
                  </a:schemeClr>
                </a:solidFill>
              </a:rPr>
              <a:t>like you !</a:t>
            </a:r>
            <a:br>
              <a:rPr lang="en" sz="3000" dirty="0">
                <a:solidFill>
                  <a:schemeClr val="bg1"/>
                </a:solidFill>
              </a:rPr>
            </a:br>
            <a:br>
              <a:rPr lang="en" sz="3000" dirty="0">
                <a:solidFill>
                  <a:schemeClr val="bg1"/>
                </a:solidFill>
              </a:rPr>
            </a:br>
            <a:br>
              <a:rPr lang="en" sz="3000" dirty="0">
                <a:solidFill>
                  <a:schemeClr val="bg1"/>
                </a:solidFill>
              </a:rPr>
            </a:br>
            <a:endParaRPr lang="en" sz="3000" dirty="0">
              <a:solidFill>
                <a:schemeClr val="bg1"/>
              </a:solidFill>
            </a:endParaRPr>
          </a:p>
        </p:txBody>
      </p:sp>
      <p:pic>
        <p:nvPicPr>
          <p:cNvPr id="9" name="Picture Placeholder 8" descr="A group of people eating at a table&#10;&#10;Description automatically generated with medium confidence">
            <a:extLst>
              <a:ext uri="{FF2B5EF4-FFF2-40B4-BE49-F238E27FC236}">
                <a16:creationId xmlns:a16="http://schemas.microsoft.com/office/drawing/2014/main" id="{3ED35E7A-5636-46EE-EB1F-E733B2262F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4990" y="0"/>
            <a:ext cx="7150308" cy="6858000"/>
          </a:xfrm>
        </p:spPr>
      </p:pic>
    </p:spTree>
    <p:extLst>
      <p:ext uri="{BB962C8B-B14F-4D97-AF65-F5344CB8AC3E}">
        <p14:creationId xmlns:p14="http://schemas.microsoft.com/office/powerpoint/2010/main" val="348399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dancing&#10;&#10;Description automatically generated with medium confidence">
            <a:extLst>
              <a:ext uri="{FF2B5EF4-FFF2-40B4-BE49-F238E27FC236}">
                <a16:creationId xmlns:a16="http://schemas.microsoft.com/office/drawing/2014/main" id="{C15CA5B3-798F-DCC3-676C-821B1C0D2C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300" y="10"/>
            <a:ext cx="4953000" cy="3301990"/>
          </a:xfrm>
          <a:prstGeom prst="rect">
            <a:avLst/>
          </a:prstGeom>
          <a:noFill/>
        </p:spPr>
      </p:pic>
      <p:pic>
        <p:nvPicPr>
          <p:cNvPr id="4" name="Picture 3" descr="A picture containing floor, person, indoor, young&#10;&#10;Description automatically generated">
            <a:extLst>
              <a:ext uri="{FF2B5EF4-FFF2-40B4-BE49-F238E27FC236}">
                <a16:creationId xmlns:a16="http://schemas.microsoft.com/office/drawing/2014/main" id="{A5BE66F2-E9F4-488D-E3BB-252D6B04DC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8700" y="3556002"/>
            <a:ext cx="3108960" cy="2286000"/>
          </a:xfrm>
          <a:prstGeom prst="rect">
            <a:avLst/>
          </a:prstGeom>
          <a:noFill/>
        </p:spPr>
      </p:pic>
      <p:pic>
        <p:nvPicPr>
          <p:cNvPr id="8" name="Picture 7" descr="A picture containing grass, outdoor, tree, person&#10;&#10;Description automatically generated">
            <a:extLst>
              <a:ext uri="{FF2B5EF4-FFF2-40B4-BE49-F238E27FC236}">
                <a16:creationId xmlns:a16="http://schemas.microsoft.com/office/drawing/2014/main" id="{54F9B398-347B-63B7-820B-BE6DB461FB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4541520" y="3556001"/>
            <a:ext cx="3108960" cy="2285999"/>
          </a:xfrm>
          <a:prstGeom prst="rect">
            <a:avLst/>
          </a:prstGeom>
          <a:noFill/>
        </p:spPr>
      </p:pic>
      <p:pic>
        <p:nvPicPr>
          <p:cNvPr id="12" name="Picture 11" descr="A group of people dancing&#10;&#10;Description automatically generated with low confidence">
            <a:extLst>
              <a:ext uri="{FF2B5EF4-FFF2-40B4-BE49-F238E27FC236}">
                <a16:creationId xmlns:a16="http://schemas.microsoft.com/office/drawing/2014/main" id="{0F4AC45C-1A88-B693-D53A-B5B7BBBC97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54340" y="3556001"/>
            <a:ext cx="3108960" cy="2285999"/>
          </a:xfrm>
          <a:prstGeom prst="rect">
            <a:avLst/>
          </a:prstGeom>
          <a:noFill/>
        </p:spPr>
      </p:pic>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9</a:t>
            </a:fld>
            <a:endParaRPr lang="en-US" dirty="0"/>
          </a:p>
        </p:txBody>
      </p:sp>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a:xfrm>
            <a:off x="621029" y="433812"/>
            <a:ext cx="5360046" cy="2434386"/>
          </a:xfrm>
          <a:noFill/>
        </p:spPr>
        <p:txBody>
          <a:bodyPr anchor="ctr">
            <a:normAutofit/>
          </a:bodyPr>
          <a:lstStyle/>
          <a:p>
            <a:r>
              <a:rPr lang="en" sz="4500" b="1" dirty="0">
                <a:solidFill>
                  <a:schemeClr val="accent4">
                    <a:lumMod val="50000"/>
                  </a:schemeClr>
                </a:solidFill>
              </a:rPr>
              <a:t>Let's exercise</a:t>
            </a:r>
            <a:br>
              <a:rPr lang="en" sz="4500" b="1" dirty="0">
                <a:solidFill>
                  <a:schemeClr val="accent4">
                    <a:lumMod val="50000"/>
                  </a:schemeClr>
                </a:solidFill>
              </a:rPr>
            </a:br>
            <a:r>
              <a:rPr lang="en" sz="4500" b="1" dirty="0">
                <a:solidFill>
                  <a:schemeClr val="accent4">
                    <a:lumMod val="50000"/>
                  </a:schemeClr>
                </a:solidFill>
              </a:rPr>
              <a:t>as a family!</a:t>
            </a:r>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76319-4513-485C-AD3A-E56C39927A38}">
  <ds:schemaRefs>
    <ds:schemaRef ds:uri="71af3243-3dd4-4a8d-8c0d-dd76da1f02a5"/>
    <ds:schemaRef ds:uri="16c05727-aa75-4e4a-9b5f-8a80a1165891"/>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3.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2730</TotalTime>
  <Words>2697</Words>
  <Application>Microsoft Office PowerPoint</Application>
  <PresentationFormat>Widescreen</PresentationFormat>
  <Paragraphs>176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Biome Light</vt:lpstr>
      <vt:lpstr>Calibri</vt:lpstr>
      <vt:lpstr>Calibri Light</vt:lpstr>
      <vt:lpstr>Office Theme</vt:lpstr>
      <vt:lpstr>Living with Diabetes</vt:lpstr>
      <vt:lpstr>One of the best ways to predict how well a person will manage their diabetes is to see how much support they get from friends and family.</vt:lpstr>
      <vt:lpstr>Achieving Goals</vt:lpstr>
      <vt:lpstr>Diabetes and the Family Environment </vt:lpstr>
      <vt:lpstr>You've already taken steps…but do you have a support system around you?</vt:lpstr>
      <vt:lpstr>Ideally, we can find those people who love us or care about us and have better habits.</vt:lpstr>
      <vt:lpstr>Invite them to grow and improve with you!</vt:lpstr>
      <vt:lpstr>You can start by encouraging  your children and  your family  to eat healthier….  like you !   </vt:lpstr>
      <vt:lpstr>Let's exercise as a family!</vt:lpstr>
      <vt:lpstr>BUT….what if your family doesn't help you to meet your goals?</vt:lpstr>
      <vt:lpstr>Your options</vt:lpstr>
      <vt:lpstr>Remember that we are here to help you!</vt:lpstr>
      <vt:lpstr>We  hope  this diabetes health and management program has helped you.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Viviendo con Diabetes</dc:title>
  <dc:creator>Nava, Bertha</dc:creator>
  <cp:lastModifiedBy>Nava, Bertha A.</cp:lastModifiedBy>
  <cp:revision>125</cp:revision>
  <cp:lastPrinted>2023-04-23T02:15:25Z</cp:lastPrinted>
  <dcterms:created xsi:type="dcterms:W3CDTF">2022-07-29T14:48:36Z</dcterms:created>
  <dcterms:modified xsi:type="dcterms:W3CDTF">2023-04-23T02:19:03Z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