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3.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4.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8.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9.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0.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11.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12.xml" ContentType="application/inkml+xml"/>
  <Override PartName="/ppt/notesSlides/notesSlide71.xml" ContentType="application/vnd.openxmlformats-officedocument.presentationml.notesSlide+xml"/>
  <Override PartName="/ppt/ink/ink13.xml" ContentType="application/inkml+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4.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5.xml" ContentType="application/inkml+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ink/ink23.xml" ContentType="application/inkml+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ink/ink24.xml" ContentType="application/inkml+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ink/ink31.xml" ContentType="application/inkml+xml"/>
  <Override PartName="/ppt/ink/ink32.xml" ContentType="application/inkml+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5" r:id="rId1"/>
    <p:sldMasterId id="2147484347" r:id="rId2"/>
  </p:sldMasterIdLst>
  <p:notesMasterIdLst>
    <p:notesMasterId r:id="rId403"/>
  </p:notesMasterIdLst>
  <p:sldIdLst>
    <p:sldId id="256" r:id="rId3"/>
    <p:sldId id="487" r:id="rId4"/>
    <p:sldId id="622" r:id="rId5"/>
    <p:sldId id="623" r:id="rId6"/>
    <p:sldId id="803" r:id="rId7"/>
    <p:sldId id="343" r:id="rId8"/>
    <p:sldId id="342" r:id="rId9"/>
    <p:sldId id="345" r:id="rId10"/>
    <p:sldId id="564" r:id="rId11"/>
    <p:sldId id="781" r:id="rId12"/>
    <p:sldId id="565" r:id="rId13"/>
    <p:sldId id="348" r:id="rId14"/>
    <p:sldId id="346" r:id="rId15"/>
    <p:sldId id="347" r:id="rId16"/>
    <p:sldId id="562" r:id="rId17"/>
    <p:sldId id="344" r:id="rId18"/>
    <p:sldId id="566" r:id="rId19"/>
    <p:sldId id="358" r:id="rId20"/>
    <p:sldId id="304" r:id="rId21"/>
    <p:sldId id="624" r:id="rId22"/>
    <p:sldId id="625" r:id="rId23"/>
    <p:sldId id="626" r:id="rId24"/>
    <p:sldId id="783" r:id="rId25"/>
    <p:sldId id="822" r:id="rId26"/>
    <p:sldId id="784" r:id="rId27"/>
    <p:sldId id="782" r:id="rId28"/>
    <p:sldId id="627" r:id="rId29"/>
    <p:sldId id="628" r:id="rId30"/>
    <p:sldId id="570" r:id="rId31"/>
    <p:sldId id="828" r:id="rId32"/>
    <p:sldId id="823" r:id="rId33"/>
    <p:sldId id="571" r:id="rId34"/>
    <p:sldId id="837" r:id="rId35"/>
    <p:sldId id="793" r:id="rId36"/>
    <p:sldId id="572" r:id="rId37"/>
    <p:sldId id="824" r:id="rId38"/>
    <p:sldId id="802" r:id="rId39"/>
    <p:sldId id="586" r:id="rId40"/>
    <p:sldId id="581" r:id="rId41"/>
    <p:sldId id="798" r:id="rId42"/>
    <p:sldId id="799" r:id="rId43"/>
    <p:sldId id="357" r:id="rId44"/>
    <p:sldId id="356" r:id="rId45"/>
    <p:sldId id="790" r:id="rId46"/>
    <p:sldId id="794" r:id="rId47"/>
    <p:sldId id="573" r:id="rId48"/>
    <p:sldId id="787" r:id="rId49"/>
    <p:sldId id="788" r:id="rId50"/>
    <p:sldId id="785" r:id="rId51"/>
    <p:sldId id="574" r:id="rId52"/>
    <p:sldId id="825" r:id="rId53"/>
    <p:sldId id="577" r:id="rId54"/>
    <p:sldId id="795" r:id="rId55"/>
    <p:sldId id="826" r:id="rId56"/>
    <p:sldId id="576" r:id="rId57"/>
    <p:sldId id="827" r:id="rId58"/>
    <p:sldId id="838" r:id="rId59"/>
    <p:sldId id="797" r:id="rId60"/>
    <p:sldId id="580" r:id="rId61"/>
    <p:sldId id="801" r:id="rId62"/>
    <p:sldId id="791" r:id="rId63"/>
    <p:sldId id="829" r:id="rId64"/>
    <p:sldId id="587" r:id="rId65"/>
    <p:sldId id="792" r:id="rId66"/>
    <p:sldId id="588" r:id="rId67"/>
    <p:sldId id="631" r:id="rId68"/>
    <p:sldId id="632" r:id="rId69"/>
    <p:sldId id="633" r:id="rId70"/>
    <p:sldId id="789" r:id="rId71"/>
    <p:sldId id="635" r:id="rId72"/>
    <p:sldId id="634" r:id="rId73"/>
    <p:sldId id="591" r:id="rId74"/>
    <p:sldId id="592" r:id="rId75"/>
    <p:sldId id="593" r:id="rId76"/>
    <p:sldId id="594" r:id="rId77"/>
    <p:sldId id="595" r:id="rId78"/>
    <p:sldId id="596" r:id="rId79"/>
    <p:sldId id="597" r:id="rId80"/>
    <p:sldId id="598" r:id="rId81"/>
    <p:sldId id="599" r:id="rId82"/>
    <p:sldId id="602" r:id="rId83"/>
    <p:sldId id="603" r:id="rId84"/>
    <p:sldId id="472" r:id="rId85"/>
    <p:sldId id="479" r:id="rId86"/>
    <p:sldId id="481" r:id="rId87"/>
    <p:sldId id="636" r:id="rId88"/>
    <p:sldId id="637" r:id="rId89"/>
    <p:sldId id="605" r:id="rId90"/>
    <p:sldId id="606" r:id="rId91"/>
    <p:sldId id="480" r:id="rId92"/>
    <p:sldId id="607" r:id="rId93"/>
    <p:sldId id="608" r:id="rId94"/>
    <p:sldId id="609" r:id="rId95"/>
    <p:sldId id="610" r:id="rId96"/>
    <p:sldId id="611" r:id="rId97"/>
    <p:sldId id="612" r:id="rId98"/>
    <p:sldId id="613" r:id="rId99"/>
    <p:sldId id="614" r:id="rId100"/>
    <p:sldId id="615" r:id="rId101"/>
    <p:sldId id="616" r:id="rId102"/>
    <p:sldId id="640" r:id="rId103"/>
    <p:sldId id="641" r:id="rId104"/>
    <p:sldId id="619" r:id="rId105"/>
    <p:sldId id="620" r:id="rId106"/>
    <p:sldId id="642" r:id="rId107"/>
    <p:sldId id="643" r:id="rId108"/>
    <p:sldId id="515" r:id="rId109"/>
    <p:sldId id="546" r:id="rId110"/>
    <p:sldId id="644" r:id="rId111"/>
    <p:sldId id="537" r:id="rId112"/>
    <p:sldId id="518" r:id="rId113"/>
    <p:sldId id="540" r:id="rId114"/>
    <p:sldId id="541" r:id="rId115"/>
    <p:sldId id="542" r:id="rId116"/>
    <p:sldId id="543" r:id="rId117"/>
    <p:sldId id="538" r:id="rId118"/>
    <p:sldId id="539" r:id="rId119"/>
    <p:sldId id="526" r:id="rId120"/>
    <p:sldId id="528" r:id="rId121"/>
    <p:sldId id="710" r:id="rId122"/>
    <p:sldId id="520" r:id="rId123"/>
    <p:sldId id="534" r:id="rId124"/>
    <p:sldId id="536" r:id="rId125"/>
    <p:sldId id="529" r:id="rId126"/>
    <p:sldId id="527" r:id="rId127"/>
    <p:sldId id="535" r:id="rId128"/>
    <p:sldId id="525" r:id="rId129"/>
    <p:sldId id="521" r:id="rId130"/>
    <p:sldId id="522" r:id="rId131"/>
    <p:sldId id="523" r:id="rId132"/>
    <p:sldId id="524" r:id="rId133"/>
    <p:sldId id="530" r:id="rId134"/>
    <p:sldId id="532" r:id="rId135"/>
    <p:sldId id="533" r:id="rId136"/>
    <p:sldId id="519" r:id="rId137"/>
    <p:sldId id="711" r:id="rId138"/>
    <p:sldId id="712" r:id="rId139"/>
    <p:sldId id="713" r:id="rId140"/>
    <p:sldId id="531" r:id="rId141"/>
    <p:sldId id="645" r:id="rId142"/>
    <p:sldId id="514" r:id="rId143"/>
    <p:sldId id="517" r:id="rId144"/>
    <p:sldId id="486" r:id="rId145"/>
    <p:sldId id="647" r:id="rId146"/>
    <p:sldId id="744" r:id="rId147"/>
    <p:sldId id="745" r:id="rId148"/>
    <p:sldId id="747" r:id="rId149"/>
    <p:sldId id="748" r:id="rId150"/>
    <p:sldId id="488" r:id="rId151"/>
    <p:sldId id="489" r:id="rId152"/>
    <p:sldId id="490" r:id="rId153"/>
    <p:sldId id="491" r:id="rId154"/>
    <p:sldId id="492" r:id="rId155"/>
    <p:sldId id="493" r:id="rId156"/>
    <p:sldId id="494" r:id="rId157"/>
    <p:sldId id="495" r:id="rId158"/>
    <p:sldId id="496" r:id="rId159"/>
    <p:sldId id="497" r:id="rId160"/>
    <p:sldId id="498" r:id="rId161"/>
    <p:sldId id="499" r:id="rId162"/>
    <p:sldId id="500" r:id="rId163"/>
    <p:sldId id="501" r:id="rId164"/>
    <p:sldId id="502" r:id="rId165"/>
    <p:sldId id="503" r:id="rId166"/>
    <p:sldId id="504" r:id="rId167"/>
    <p:sldId id="505" r:id="rId168"/>
    <p:sldId id="506" r:id="rId169"/>
    <p:sldId id="507" r:id="rId170"/>
    <p:sldId id="508" r:id="rId171"/>
    <p:sldId id="509" r:id="rId172"/>
    <p:sldId id="510" r:id="rId173"/>
    <p:sldId id="511" r:id="rId174"/>
    <p:sldId id="512" r:id="rId175"/>
    <p:sldId id="513" r:id="rId176"/>
    <p:sldId id="840" r:id="rId177"/>
    <p:sldId id="842" r:id="rId178"/>
    <p:sldId id="843" r:id="rId179"/>
    <p:sldId id="844" r:id="rId180"/>
    <p:sldId id="651" r:id="rId181"/>
    <p:sldId id="545" r:id="rId182"/>
    <p:sldId id="652" r:id="rId183"/>
    <p:sldId id="653" r:id="rId184"/>
    <p:sldId id="655" r:id="rId185"/>
    <p:sldId id="654" r:id="rId186"/>
    <p:sldId id="656" r:id="rId187"/>
    <p:sldId id="846" r:id="rId188"/>
    <p:sldId id="370" r:id="rId189"/>
    <p:sldId id="548" r:id="rId190"/>
    <p:sldId id="657" r:id="rId191"/>
    <p:sldId id="660" r:id="rId192"/>
    <p:sldId id="367" r:id="rId193"/>
    <p:sldId id="661" r:id="rId194"/>
    <p:sldId id="662" r:id="rId195"/>
    <p:sldId id="663" r:id="rId196"/>
    <p:sldId id="664" r:id="rId197"/>
    <p:sldId id="368" r:id="rId198"/>
    <p:sldId id="665" r:id="rId199"/>
    <p:sldId id="666" r:id="rId200"/>
    <p:sldId id="384" r:id="rId201"/>
    <p:sldId id="658" r:id="rId202"/>
    <p:sldId id="385" r:id="rId203"/>
    <p:sldId id="549" r:id="rId204"/>
    <p:sldId id="667" r:id="rId205"/>
    <p:sldId id="386" r:id="rId206"/>
    <p:sldId id="669" r:id="rId207"/>
    <p:sldId id="387" r:id="rId208"/>
    <p:sldId id="672" r:id="rId209"/>
    <p:sldId id="673" r:id="rId210"/>
    <p:sldId id="388" r:id="rId211"/>
    <p:sldId id="671" r:id="rId212"/>
    <p:sldId id="670" r:id="rId213"/>
    <p:sldId id="674" r:id="rId214"/>
    <p:sldId id="675" r:id="rId215"/>
    <p:sldId id="676" r:id="rId216"/>
    <p:sldId id="677" r:id="rId217"/>
    <p:sldId id="678" r:id="rId218"/>
    <p:sldId id="371" r:id="rId219"/>
    <p:sldId id="550" r:id="rId220"/>
    <p:sldId id="680" r:id="rId221"/>
    <p:sldId id="382" r:id="rId222"/>
    <p:sldId id="377" r:id="rId223"/>
    <p:sldId id="847" r:id="rId224"/>
    <p:sldId id="369" r:id="rId225"/>
    <p:sldId id="683" r:id="rId226"/>
    <p:sldId id="375" r:id="rId227"/>
    <p:sldId id="374" r:id="rId228"/>
    <p:sldId id="686" r:id="rId229"/>
    <p:sldId id="687" r:id="rId230"/>
    <p:sldId id="372" r:id="rId231"/>
    <p:sldId id="684" r:id="rId232"/>
    <p:sldId id="685" r:id="rId233"/>
    <p:sldId id="373" r:id="rId234"/>
    <p:sldId id="551" r:id="rId235"/>
    <p:sldId id="688" r:id="rId236"/>
    <p:sldId id="689" r:id="rId237"/>
    <p:sldId id="376" r:id="rId238"/>
    <p:sldId id="409" r:id="rId239"/>
    <p:sldId id="397" r:id="rId240"/>
    <p:sldId id="261" r:id="rId241"/>
    <p:sldId id="399" r:id="rId242"/>
    <p:sldId id="263" r:id="rId243"/>
    <p:sldId id="394" r:id="rId244"/>
    <p:sldId id="324" r:id="rId245"/>
    <p:sldId id="690" r:id="rId246"/>
    <p:sldId id="390" r:id="rId247"/>
    <p:sldId id="552" r:id="rId248"/>
    <p:sldId id="692" r:id="rId249"/>
    <p:sldId id="693" r:id="rId250"/>
    <p:sldId id="381" r:id="rId251"/>
    <p:sldId id="398" r:id="rId252"/>
    <p:sldId id="267" r:id="rId253"/>
    <p:sldId id="319" r:id="rId254"/>
    <p:sldId id="320" r:id="rId255"/>
    <p:sldId id="322" r:id="rId256"/>
    <p:sldId id="391" r:id="rId257"/>
    <p:sldId id="321" r:id="rId258"/>
    <p:sldId id="323" r:id="rId259"/>
    <p:sldId id="704" r:id="rId260"/>
    <p:sldId id="779" r:id="rId261"/>
    <p:sldId id="706" r:id="rId262"/>
    <p:sldId id="707" r:id="rId263"/>
    <p:sldId id="268" r:id="rId264"/>
    <p:sldId id="395" r:id="rId265"/>
    <p:sldId id="392" r:id="rId266"/>
    <p:sldId id="701" r:id="rId267"/>
    <p:sldId id="396" r:id="rId268"/>
    <p:sldId id="709" r:id="rId269"/>
    <p:sldId id="379" r:id="rId270"/>
    <p:sldId id="553" r:id="rId271"/>
    <p:sldId id="708" r:id="rId272"/>
    <p:sldId id="378" r:id="rId273"/>
    <p:sldId id="697" r:id="rId274"/>
    <p:sldId id="380" r:id="rId275"/>
    <p:sldId id="383" r:id="rId276"/>
    <p:sldId id="698" r:id="rId277"/>
    <p:sldId id="389" r:id="rId278"/>
    <p:sldId id="700" r:id="rId279"/>
    <p:sldId id="699" r:id="rId280"/>
    <p:sldId id="269" r:id="rId281"/>
    <p:sldId id="703" r:id="rId282"/>
    <p:sldId id="400" r:id="rId283"/>
    <p:sldId id="555" r:id="rId284"/>
    <p:sldId id="804" r:id="rId285"/>
    <p:sldId id="780" r:id="rId286"/>
    <p:sldId id="805" r:id="rId287"/>
    <p:sldId id="806" r:id="rId288"/>
    <p:sldId id="807" r:id="rId289"/>
    <p:sldId id="808" r:id="rId290"/>
    <p:sldId id="786" r:id="rId291"/>
    <p:sldId id="809" r:id="rId292"/>
    <p:sldId id="810" r:id="rId293"/>
    <p:sldId id="403" r:id="rId294"/>
    <p:sldId id="811" r:id="rId295"/>
    <p:sldId id="812" r:id="rId296"/>
    <p:sldId id="813" r:id="rId297"/>
    <p:sldId id="401" r:id="rId298"/>
    <p:sldId id="814" r:id="rId299"/>
    <p:sldId id="815" r:id="rId300"/>
    <p:sldId id="816" r:id="rId301"/>
    <p:sldId id="414" r:id="rId302"/>
    <p:sldId id="556" r:id="rId303"/>
    <p:sldId id="817" r:id="rId304"/>
    <p:sldId id="404" r:id="rId305"/>
    <p:sldId id="557" r:id="rId306"/>
    <p:sldId id="818" r:id="rId307"/>
    <p:sldId id="819" r:id="rId308"/>
    <p:sldId id="416" r:id="rId309"/>
    <p:sldId id="417" r:id="rId310"/>
    <p:sldId id="418" r:id="rId311"/>
    <p:sldId id="419" r:id="rId312"/>
    <p:sldId id="420" r:id="rId313"/>
    <p:sldId id="421" r:id="rId314"/>
    <p:sldId id="405" r:id="rId315"/>
    <p:sldId id="820" r:id="rId316"/>
    <p:sldId id="406" r:id="rId317"/>
    <p:sldId id="821" r:id="rId318"/>
    <p:sldId id="407" r:id="rId319"/>
    <p:sldId id="558" r:id="rId320"/>
    <p:sldId id="836" r:id="rId321"/>
    <p:sldId id="422" r:id="rId322"/>
    <p:sldId id="423" r:id="rId323"/>
    <p:sldId id="424" r:id="rId324"/>
    <p:sldId id="425" r:id="rId325"/>
    <p:sldId id="426" r:id="rId326"/>
    <p:sldId id="428" r:id="rId327"/>
    <p:sldId id="349" r:id="rId328"/>
    <p:sldId id="834" r:id="rId329"/>
    <p:sldId id="833" r:id="rId330"/>
    <p:sldId id="832" r:id="rId331"/>
    <p:sldId id="831" r:id="rId332"/>
    <p:sldId id="830" r:id="rId333"/>
    <p:sldId id="350" r:id="rId334"/>
    <p:sldId id="835" r:id="rId335"/>
    <p:sldId id="408" r:id="rId336"/>
    <p:sldId id="559" r:id="rId337"/>
    <p:sldId id="778" r:id="rId338"/>
    <p:sldId id="777" r:id="rId339"/>
    <p:sldId id="776" r:id="rId340"/>
    <p:sldId id="775" r:id="rId341"/>
    <p:sldId id="774" r:id="rId342"/>
    <p:sldId id="773" r:id="rId343"/>
    <p:sldId id="772" r:id="rId344"/>
    <p:sldId id="771" r:id="rId345"/>
    <p:sldId id="770" r:id="rId346"/>
    <p:sldId id="769" r:id="rId347"/>
    <p:sldId id="768" r:id="rId348"/>
    <p:sldId id="767" r:id="rId349"/>
    <p:sldId id="766" r:id="rId350"/>
    <p:sldId id="765" r:id="rId351"/>
    <p:sldId id="764" r:id="rId352"/>
    <p:sldId id="763" r:id="rId353"/>
    <p:sldId id="762" r:id="rId354"/>
    <p:sldId id="761" r:id="rId355"/>
    <p:sldId id="760" r:id="rId356"/>
    <p:sldId id="759" r:id="rId357"/>
    <p:sldId id="758" r:id="rId358"/>
    <p:sldId id="757" r:id="rId359"/>
    <p:sldId id="756" r:id="rId360"/>
    <p:sldId id="755" r:id="rId361"/>
    <p:sldId id="754" r:id="rId362"/>
    <p:sldId id="753" r:id="rId363"/>
    <p:sldId id="752" r:id="rId364"/>
    <p:sldId id="751" r:id="rId365"/>
    <p:sldId id="750" r:id="rId366"/>
    <p:sldId id="749" r:id="rId367"/>
    <p:sldId id="456" r:id="rId368"/>
    <p:sldId id="560" r:id="rId369"/>
    <p:sldId id="457" r:id="rId370"/>
    <p:sldId id="743" r:id="rId371"/>
    <p:sldId id="742" r:id="rId372"/>
    <p:sldId id="741" r:id="rId373"/>
    <p:sldId id="740" r:id="rId374"/>
    <p:sldId id="739" r:id="rId375"/>
    <p:sldId id="738" r:id="rId376"/>
    <p:sldId id="737" r:id="rId377"/>
    <p:sldId id="736" r:id="rId378"/>
    <p:sldId id="735" r:id="rId379"/>
    <p:sldId id="734" r:id="rId380"/>
    <p:sldId id="733" r:id="rId381"/>
    <p:sldId id="732" r:id="rId382"/>
    <p:sldId id="731" r:id="rId383"/>
    <p:sldId id="730" r:id="rId384"/>
    <p:sldId id="729" r:id="rId385"/>
    <p:sldId id="728" r:id="rId386"/>
    <p:sldId id="727" r:id="rId387"/>
    <p:sldId id="726" r:id="rId388"/>
    <p:sldId id="725" r:id="rId389"/>
    <p:sldId id="724" r:id="rId390"/>
    <p:sldId id="723" r:id="rId391"/>
    <p:sldId id="722" r:id="rId392"/>
    <p:sldId id="721" r:id="rId393"/>
    <p:sldId id="720" r:id="rId394"/>
    <p:sldId id="719" r:id="rId395"/>
    <p:sldId id="718" r:id="rId396"/>
    <p:sldId id="717" r:id="rId397"/>
    <p:sldId id="716" r:id="rId398"/>
    <p:sldId id="715" r:id="rId399"/>
    <p:sldId id="714" r:id="rId400"/>
    <p:sldId id="484" r:id="rId401"/>
    <p:sldId id="485" r:id="rId402"/>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154" autoAdjust="0"/>
  </p:normalViewPr>
  <p:slideViewPr>
    <p:cSldViewPr snapToGrid="0">
      <p:cViewPr varScale="1">
        <p:scale>
          <a:sx n="80" d="100"/>
          <a:sy n="80" d="100"/>
        </p:scale>
        <p:origin x="2560" y="18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presProps" Target="presProps.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406" Type="http://schemas.openxmlformats.org/officeDocument/2006/relationships/theme" Target="theme/theme1.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165" Type="http://schemas.openxmlformats.org/officeDocument/2006/relationships/slide" Target="slides/slide163.xml"/><Relationship Id="rId372" Type="http://schemas.openxmlformats.org/officeDocument/2006/relationships/slide" Target="slides/slide370.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notesMaster" Target="notesMasters/notesMaster1.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viewProps" Target="viewProps.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242" Type="http://schemas.openxmlformats.org/officeDocument/2006/relationships/slide" Target="slides/slide240.xml"/><Relationship Id="rId284" Type="http://schemas.openxmlformats.org/officeDocument/2006/relationships/slide" Target="slides/slide282.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 Id="rId40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image" Target="../media/image47.png"/><Relationship Id="rId4" Type="http://schemas.openxmlformats.org/officeDocument/2006/relationships/image" Target="../media/image5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image" Target="../media/image47.pn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B7A44A-B079-9C41-A38A-513D075E0567}" type="doc">
      <dgm:prSet loTypeId="urn:microsoft.com/office/officeart/2005/8/layout/process1" loCatId="process" qsTypeId="urn:microsoft.com/office/officeart/2005/8/quickstyle/simple1" qsCatId="simple" csTypeId="urn:microsoft.com/office/officeart/2005/8/colors/accent1_2" csCatId="accent1" phldr="1"/>
      <dgm:spPr/>
    </dgm:pt>
    <dgm:pt modelId="{AC04F1C5-D21C-2546-9D41-BD5D254C53C4}">
      <dgm:prSet phldrT="[Text]"/>
      <dgm:spPr/>
      <dgm:t>
        <a:bodyPr/>
        <a:lstStyle/>
        <a:p>
          <a:pPr rtl="0"/>
          <a:r>
            <a:rPr lang="en-US"/>
            <a:t>CHWIs</a:t>
          </a:r>
        </a:p>
      </dgm:t>
    </dgm:pt>
    <dgm:pt modelId="{D853D627-C17D-984D-BF63-2E7A3651FFE8}" type="parTrans" cxnId="{E65389C7-5B61-6F41-BAA3-21645CAC640D}">
      <dgm:prSet/>
      <dgm:spPr/>
      <dgm:t>
        <a:bodyPr/>
        <a:lstStyle/>
        <a:p>
          <a:endParaRPr lang="en-US"/>
        </a:p>
      </dgm:t>
    </dgm:pt>
    <dgm:pt modelId="{5492E0AC-C7D5-3441-8BC5-E8AE758DEAD6}" type="sibTrans" cxnId="{E65389C7-5B61-6F41-BAA3-21645CAC640D}">
      <dgm:prSet/>
      <dgm:spPr/>
      <dgm:t>
        <a:bodyPr/>
        <a:lstStyle/>
        <a:p>
          <a:endParaRPr lang="en-US"/>
        </a:p>
      </dgm:t>
    </dgm:pt>
    <dgm:pt modelId="{05BAF8B0-388B-5743-AC41-42C7640A7EA7}">
      <dgm:prSet phldrT="[Text]"/>
      <dgm:spPr/>
      <dgm:t>
        <a:bodyPr/>
        <a:lstStyle/>
        <a:p>
          <a:pPr rtl="0"/>
          <a:r>
            <a:rPr lang="en-US"/>
            <a:t>CHWs</a:t>
          </a:r>
        </a:p>
      </dgm:t>
    </dgm:pt>
    <dgm:pt modelId="{1859214E-A7D4-5C4C-92C3-C21F567AA0E3}" type="parTrans" cxnId="{4BD027AE-353F-194A-B232-71FABB0671AD}">
      <dgm:prSet/>
      <dgm:spPr/>
      <dgm:t>
        <a:bodyPr/>
        <a:lstStyle/>
        <a:p>
          <a:endParaRPr lang="en-US"/>
        </a:p>
      </dgm:t>
    </dgm:pt>
    <dgm:pt modelId="{B85C125E-F558-5045-B237-85194EF9F062}" type="sibTrans" cxnId="{4BD027AE-353F-194A-B232-71FABB0671AD}">
      <dgm:prSet/>
      <dgm:spPr/>
      <dgm:t>
        <a:bodyPr/>
        <a:lstStyle/>
        <a:p>
          <a:endParaRPr lang="en-US"/>
        </a:p>
      </dgm:t>
    </dgm:pt>
    <dgm:pt modelId="{0A21C3C5-5CB1-444A-A5B6-D1B083B54956}">
      <dgm:prSet phldrT="[Text]"/>
      <dgm:spPr/>
      <dgm:t>
        <a:bodyPr/>
        <a:lstStyle/>
        <a:p>
          <a:pPr rtl="0"/>
          <a:r>
            <a:rPr lang="en-US">
              <a:sym typeface="Wingdings" pitchFamily="2" charset="2"/>
            </a:rPr>
            <a:t></a:t>
          </a:r>
          <a:endParaRPr lang="en-US"/>
        </a:p>
      </dgm:t>
    </dgm:pt>
    <dgm:pt modelId="{1DA5F7A0-0457-9F48-94BC-5157A4D3D793}" type="parTrans" cxnId="{3BEA8764-C028-1A4E-82B1-327C56DFB0D8}">
      <dgm:prSet/>
      <dgm:spPr/>
      <dgm:t>
        <a:bodyPr/>
        <a:lstStyle/>
        <a:p>
          <a:endParaRPr lang="en-US"/>
        </a:p>
      </dgm:t>
    </dgm:pt>
    <dgm:pt modelId="{853C2C37-014B-D443-B0D0-838687E1DF78}" type="sibTrans" cxnId="{3BEA8764-C028-1A4E-82B1-327C56DFB0D8}">
      <dgm:prSet/>
      <dgm:spPr/>
      <dgm:t>
        <a:bodyPr/>
        <a:lstStyle/>
        <a:p>
          <a:endParaRPr lang="en-US"/>
        </a:p>
      </dgm:t>
    </dgm:pt>
    <dgm:pt modelId="{AB53E4B3-248E-6F49-9008-26F50946C584}" type="pres">
      <dgm:prSet presAssocID="{EAB7A44A-B079-9C41-A38A-513D075E0567}" presName="Name0" presStyleCnt="0">
        <dgm:presLayoutVars>
          <dgm:dir/>
          <dgm:resizeHandles val="exact"/>
        </dgm:presLayoutVars>
      </dgm:prSet>
      <dgm:spPr/>
    </dgm:pt>
    <dgm:pt modelId="{747EADFA-9A6F-A145-BD39-C5AA33571ADE}" type="pres">
      <dgm:prSet presAssocID="{AC04F1C5-D21C-2546-9D41-BD5D254C53C4}" presName="node" presStyleLbl="node1" presStyleIdx="0" presStyleCnt="3">
        <dgm:presLayoutVars>
          <dgm:bulletEnabled val="1"/>
        </dgm:presLayoutVars>
      </dgm:prSet>
      <dgm:spPr/>
    </dgm:pt>
    <dgm:pt modelId="{BF2B5C1A-A52D-1140-A85F-FCE329131AEB}" type="pres">
      <dgm:prSet presAssocID="{5492E0AC-C7D5-3441-8BC5-E8AE758DEAD6}" presName="sibTrans" presStyleLbl="sibTrans2D1" presStyleIdx="0" presStyleCnt="2"/>
      <dgm:spPr/>
    </dgm:pt>
    <dgm:pt modelId="{31FAA897-A80A-C541-AF39-5BA1F6AC18DE}" type="pres">
      <dgm:prSet presAssocID="{5492E0AC-C7D5-3441-8BC5-E8AE758DEAD6}" presName="connectorText" presStyleLbl="sibTrans2D1" presStyleIdx="0" presStyleCnt="2"/>
      <dgm:spPr/>
    </dgm:pt>
    <dgm:pt modelId="{CD4B2E6C-40BD-AA4F-8230-3C8501750D58}" type="pres">
      <dgm:prSet presAssocID="{05BAF8B0-388B-5743-AC41-42C7640A7EA7}" presName="node" presStyleLbl="node1" presStyleIdx="1" presStyleCnt="3">
        <dgm:presLayoutVars>
          <dgm:bulletEnabled val="1"/>
        </dgm:presLayoutVars>
      </dgm:prSet>
      <dgm:spPr/>
    </dgm:pt>
    <dgm:pt modelId="{477EFA25-0F67-D94B-9B45-CFAD7336D621}" type="pres">
      <dgm:prSet presAssocID="{B85C125E-F558-5045-B237-85194EF9F062}" presName="sibTrans" presStyleLbl="sibTrans2D1" presStyleIdx="1" presStyleCnt="2"/>
      <dgm:spPr/>
    </dgm:pt>
    <dgm:pt modelId="{1E273057-BBF4-804A-8061-7E5DAB98CF7C}" type="pres">
      <dgm:prSet presAssocID="{B85C125E-F558-5045-B237-85194EF9F062}" presName="connectorText" presStyleLbl="sibTrans2D1" presStyleIdx="1" presStyleCnt="2"/>
      <dgm:spPr/>
    </dgm:pt>
    <dgm:pt modelId="{CFFB4430-327C-8B4E-AE05-761CCB6BC23D}" type="pres">
      <dgm:prSet presAssocID="{0A21C3C5-5CB1-444A-A5B6-D1B083B54956}" presName="node" presStyleLbl="node1" presStyleIdx="2" presStyleCnt="3">
        <dgm:presLayoutVars>
          <dgm:bulletEnabled val="1"/>
        </dgm:presLayoutVars>
      </dgm:prSet>
      <dgm:spPr/>
    </dgm:pt>
  </dgm:ptLst>
  <dgm:cxnLst>
    <dgm:cxn modelId="{899B5B30-6F96-874C-8744-6CD7216D9F6A}" type="presOf" srcId="{EAB7A44A-B079-9C41-A38A-513D075E0567}" destId="{AB53E4B3-248E-6F49-9008-26F50946C584}" srcOrd="0" destOrd="0" presId="urn:microsoft.com/office/officeart/2005/8/layout/process1"/>
    <dgm:cxn modelId="{1DE3C339-244B-6E4B-A882-FCB5319E7244}" type="presOf" srcId="{05BAF8B0-388B-5743-AC41-42C7640A7EA7}" destId="{CD4B2E6C-40BD-AA4F-8230-3C8501750D58}" srcOrd="0" destOrd="0" presId="urn:microsoft.com/office/officeart/2005/8/layout/process1"/>
    <dgm:cxn modelId="{0509F03D-3F9A-C446-B531-2990B3200668}" type="presOf" srcId="{0A21C3C5-5CB1-444A-A5B6-D1B083B54956}" destId="{CFFB4430-327C-8B4E-AE05-761CCB6BC23D}" srcOrd="0" destOrd="0" presId="urn:microsoft.com/office/officeart/2005/8/layout/process1"/>
    <dgm:cxn modelId="{BF048D40-9075-E94D-B971-815B54D26D37}" type="presOf" srcId="{B85C125E-F558-5045-B237-85194EF9F062}" destId="{477EFA25-0F67-D94B-9B45-CFAD7336D621}" srcOrd="0" destOrd="0" presId="urn:microsoft.com/office/officeart/2005/8/layout/process1"/>
    <dgm:cxn modelId="{229BDE44-5FDC-524D-BA0A-CBC0EF211A8F}" type="presOf" srcId="{5492E0AC-C7D5-3441-8BC5-E8AE758DEAD6}" destId="{BF2B5C1A-A52D-1140-A85F-FCE329131AEB}" srcOrd="0" destOrd="0" presId="urn:microsoft.com/office/officeart/2005/8/layout/process1"/>
    <dgm:cxn modelId="{7283E644-D428-184D-8DBB-45433FCC098C}" type="presOf" srcId="{5492E0AC-C7D5-3441-8BC5-E8AE758DEAD6}" destId="{31FAA897-A80A-C541-AF39-5BA1F6AC18DE}" srcOrd="1" destOrd="0" presId="urn:microsoft.com/office/officeart/2005/8/layout/process1"/>
    <dgm:cxn modelId="{ECFF4C45-11A7-774F-A6BD-1A007936D045}" type="presOf" srcId="{B85C125E-F558-5045-B237-85194EF9F062}" destId="{1E273057-BBF4-804A-8061-7E5DAB98CF7C}" srcOrd="1" destOrd="0" presId="urn:microsoft.com/office/officeart/2005/8/layout/process1"/>
    <dgm:cxn modelId="{3BEA8764-C028-1A4E-82B1-327C56DFB0D8}" srcId="{EAB7A44A-B079-9C41-A38A-513D075E0567}" destId="{0A21C3C5-5CB1-444A-A5B6-D1B083B54956}" srcOrd="2" destOrd="0" parTransId="{1DA5F7A0-0457-9F48-94BC-5157A4D3D793}" sibTransId="{853C2C37-014B-D443-B0D0-838687E1DF78}"/>
    <dgm:cxn modelId="{B9D2CC97-D493-854B-9208-2A25D60B6DC7}" type="presOf" srcId="{AC04F1C5-D21C-2546-9D41-BD5D254C53C4}" destId="{747EADFA-9A6F-A145-BD39-C5AA33571ADE}" srcOrd="0" destOrd="0" presId="urn:microsoft.com/office/officeart/2005/8/layout/process1"/>
    <dgm:cxn modelId="{4BD027AE-353F-194A-B232-71FABB0671AD}" srcId="{EAB7A44A-B079-9C41-A38A-513D075E0567}" destId="{05BAF8B0-388B-5743-AC41-42C7640A7EA7}" srcOrd="1" destOrd="0" parTransId="{1859214E-A7D4-5C4C-92C3-C21F567AA0E3}" sibTransId="{B85C125E-F558-5045-B237-85194EF9F062}"/>
    <dgm:cxn modelId="{E65389C7-5B61-6F41-BAA3-21645CAC640D}" srcId="{EAB7A44A-B079-9C41-A38A-513D075E0567}" destId="{AC04F1C5-D21C-2546-9D41-BD5D254C53C4}" srcOrd="0" destOrd="0" parTransId="{D853D627-C17D-984D-BF63-2E7A3651FFE8}" sibTransId="{5492E0AC-C7D5-3441-8BC5-E8AE758DEAD6}"/>
    <dgm:cxn modelId="{A438CE86-9DEE-4642-8F56-66AA3F7CF571}" type="presParOf" srcId="{AB53E4B3-248E-6F49-9008-26F50946C584}" destId="{747EADFA-9A6F-A145-BD39-C5AA33571ADE}" srcOrd="0" destOrd="0" presId="urn:microsoft.com/office/officeart/2005/8/layout/process1"/>
    <dgm:cxn modelId="{871BC5CE-F61B-284C-992D-37A76A73AA1C}" type="presParOf" srcId="{AB53E4B3-248E-6F49-9008-26F50946C584}" destId="{BF2B5C1A-A52D-1140-A85F-FCE329131AEB}" srcOrd="1" destOrd="0" presId="urn:microsoft.com/office/officeart/2005/8/layout/process1"/>
    <dgm:cxn modelId="{FE1795ED-E00E-DE43-91A3-37F73D9371B3}" type="presParOf" srcId="{BF2B5C1A-A52D-1140-A85F-FCE329131AEB}" destId="{31FAA897-A80A-C541-AF39-5BA1F6AC18DE}" srcOrd="0" destOrd="0" presId="urn:microsoft.com/office/officeart/2005/8/layout/process1"/>
    <dgm:cxn modelId="{7FD1ACD4-4562-284B-BB4F-98C955A0623E}" type="presParOf" srcId="{AB53E4B3-248E-6F49-9008-26F50946C584}" destId="{CD4B2E6C-40BD-AA4F-8230-3C8501750D58}" srcOrd="2" destOrd="0" presId="urn:microsoft.com/office/officeart/2005/8/layout/process1"/>
    <dgm:cxn modelId="{7A09FD9C-60A7-4644-9543-DC09FF698DDE}" type="presParOf" srcId="{AB53E4B3-248E-6F49-9008-26F50946C584}" destId="{477EFA25-0F67-D94B-9B45-CFAD7336D621}" srcOrd="3" destOrd="0" presId="urn:microsoft.com/office/officeart/2005/8/layout/process1"/>
    <dgm:cxn modelId="{3EDA2A58-A8AD-9442-98E3-E326E3C70142}" type="presParOf" srcId="{477EFA25-0F67-D94B-9B45-CFAD7336D621}" destId="{1E273057-BBF4-804A-8061-7E5DAB98CF7C}" srcOrd="0" destOrd="0" presId="urn:microsoft.com/office/officeart/2005/8/layout/process1"/>
    <dgm:cxn modelId="{8C6C166B-7BCC-1046-A827-55CE9408E1B3}" type="presParOf" srcId="{AB53E4B3-248E-6F49-9008-26F50946C584}" destId="{CFFB4430-327C-8B4E-AE05-761CCB6BC23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endParaRPr lang="es-ES" sz="1500"/>
        </a:p>
        <a:p>
          <a:r>
            <a:rPr lang="es-ES" sz="1500"/>
            <a:t>9:30-10
Grupo grande 
Todos los pacientes
</a:t>
          </a:r>
          <a:endParaRPr lang="en-US" sz="1500"/>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custT="1"/>
      <dgm:spPr/>
      <dgm:t>
        <a:bodyPr/>
        <a:lstStyle/>
        <a:p>
          <a:endParaRPr lang="en-US" sz="1700"/>
        </a:p>
        <a:p>
          <a:r>
            <a:rPr lang="en-US" sz="2400"/>
            <a:t>Médico</a:t>
          </a:r>
          <a:r>
            <a:rPr lang="en-US" sz="1700"/>
            <a:t> </a:t>
          </a:r>
        </a:p>
        <a:p>
          <a:endParaRPr lang="en-US" sz="1700"/>
        </a:p>
      </dgm:t>
    </dgm:pt>
    <dgm:pt modelId="{255851AE-E642-A440-AFFC-CFF2E912B845}" type="parTrans" cxnId="{72C55A4D-4082-7A4C-ABEB-70BAC5F8D7BB}">
      <dgm:prSet/>
      <dgm:spPr/>
      <dgm:t>
        <a:bodyPr/>
        <a:lstStyle/>
        <a:p>
          <a:endParaRPr lang="en-US"/>
        </a:p>
      </dgm:t>
    </dgm:pt>
    <dgm:pt modelId="{F753AA39-BBC9-3344-8D53-21A8C6FE5449}" type="sibTrans" cxnId="{72C55A4D-4082-7A4C-ABEB-70BAC5F8D7BB}">
      <dgm:prSet/>
      <dgm:spPr/>
      <dgm:t>
        <a:bodyPr/>
        <a:lstStyle/>
        <a:p>
          <a:endParaRPr lang="en-US"/>
        </a:p>
      </dgm:t>
    </dgm:pt>
    <dgm:pt modelId="{2496335F-9727-DF43-95DB-AD358CD0D529}">
      <dgm:prSet phldrT="[Text]" custT="1"/>
      <dgm:spPr/>
      <dgm:t>
        <a:bodyPr/>
        <a:lstStyle/>
        <a:p>
          <a:r>
            <a:rPr lang="en-US" sz="2400"/>
            <a:t>Social</a:t>
          </a:r>
          <a:r>
            <a:rPr lang="en-US" sz="1700"/>
            <a:t> </a:t>
          </a:r>
        </a:p>
      </dgm:t>
    </dgm:pt>
    <dgm:pt modelId="{1B171529-01B9-5F43-8660-FDE2E5D054EB}" type="parTrans" cxnId="{D525EAEC-BED3-D547-AA1B-BCC94FDD999F}">
      <dgm:prSet/>
      <dgm:spPr/>
      <dgm:t>
        <a:bodyPr/>
        <a:lstStyle/>
        <a:p>
          <a:endParaRPr lang="en-US"/>
        </a:p>
      </dgm:t>
    </dgm:pt>
    <dgm:pt modelId="{22B148FB-F8AB-574F-AED5-ECC36B1D088C}" type="sibTrans" cxnId="{D525EAEC-BED3-D547-AA1B-BCC94FDD999F}">
      <dgm:prSet/>
      <dgm:spPr/>
      <dgm:t>
        <a:bodyPr/>
        <a:lstStyle/>
        <a:p>
          <a:endParaRPr lang="en-US"/>
        </a:p>
      </dgm:t>
    </dgm:pt>
    <dgm:pt modelId="{5DB263A1-096C-AB4C-83DA-1135704C8C98}">
      <dgm:prSet phldrT="[Text]" custT="1"/>
      <dgm:spPr/>
      <dgm:t>
        <a:bodyPr/>
        <a:lstStyle/>
        <a:p>
          <a:endParaRPr lang="en-US" sz="1700"/>
        </a:p>
        <a:p>
          <a:r>
            <a:rPr lang="en-US" sz="2400"/>
            <a:t>Conducta</a:t>
          </a:r>
          <a:r>
            <a:rPr lang="en-US" sz="1700"/>
            <a:t>
</a:t>
          </a:r>
        </a:p>
      </dgm:t>
    </dgm:pt>
    <dgm:pt modelId="{4DFDD9D4-228C-8544-A83C-59594CB93931}" type="parTrans" cxnId="{3D898B58-935A-3342-AADA-68492E0B5CDA}">
      <dgm:prSet/>
      <dgm:spPr/>
      <dgm:t>
        <a:bodyPr/>
        <a:lstStyle/>
        <a:p>
          <a:endParaRPr lang="en-US"/>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custLinFactNeighborX="-1339" custLinFactNeighborY="-11059">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endParaRPr lang="es-ES" sz="1400"/>
        </a:p>
        <a:p>
          <a:r>
            <a:rPr lang="es-ES" sz="1400"/>
            <a:t>9:30-10
Grupo grande 
Todos los pacientes
</a:t>
          </a:r>
          <a:endParaRPr lang="en-US" sz="1400"/>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custT="1"/>
      <dgm:spPr/>
      <dgm:t>
        <a:bodyPr/>
        <a:lstStyle/>
        <a:p>
          <a:endParaRPr lang="en-US" sz="1700"/>
        </a:p>
        <a:p>
          <a:r>
            <a:rPr lang="en-US" sz="2000"/>
            <a:t>Médico</a:t>
          </a:r>
          <a:r>
            <a:rPr lang="en-US" sz="1700"/>
            <a:t> 
</a:t>
          </a:r>
        </a:p>
      </dgm:t>
    </dgm:pt>
    <dgm:pt modelId="{255851AE-E642-A440-AFFC-CFF2E912B845}" type="parTrans" cxnId="{72C55A4D-4082-7A4C-ABEB-70BAC5F8D7BB}">
      <dgm:prSet/>
      <dgm:spPr/>
      <dgm:t>
        <a:bodyPr/>
        <a:lstStyle/>
        <a:p>
          <a:endParaRPr lang="en-US"/>
        </a:p>
      </dgm:t>
    </dgm:pt>
    <dgm:pt modelId="{F753AA39-BBC9-3344-8D53-21A8C6FE5449}" type="sibTrans" cxnId="{72C55A4D-4082-7A4C-ABEB-70BAC5F8D7BB}">
      <dgm:prSet/>
      <dgm:spPr/>
      <dgm:t>
        <a:bodyPr/>
        <a:lstStyle/>
        <a:p>
          <a:endParaRPr lang="en-US"/>
        </a:p>
      </dgm:t>
    </dgm:pt>
    <dgm:pt modelId="{2496335F-9727-DF43-95DB-AD358CD0D529}">
      <dgm:prSet phldrT="[Text]" custT="1"/>
      <dgm:spPr/>
      <dgm:t>
        <a:bodyPr/>
        <a:lstStyle/>
        <a:p>
          <a:r>
            <a:rPr lang="en-US" sz="2000"/>
            <a:t>Social</a:t>
          </a:r>
          <a:r>
            <a:rPr lang="en-US" sz="1700"/>
            <a:t> </a:t>
          </a:r>
        </a:p>
      </dgm:t>
    </dgm:pt>
    <dgm:pt modelId="{1B171529-01B9-5F43-8660-FDE2E5D054EB}" type="parTrans" cxnId="{D525EAEC-BED3-D547-AA1B-BCC94FDD999F}">
      <dgm:prSet/>
      <dgm:spPr/>
      <dgm:t>
        <a:bodyPr/>
        <a:lstStyle/>
        <a:p>
          <a:endParaRPr lang="en-US"/>
        </a:p>
      </dgm:t>
    </dgm:pt>
    <dgm:pt modelId="{22B148FB-F8AB-574F-AED5-ECC36B1D088C}" type="sibTrans" cxnId="{D525EAEC-BED3-D547-AA1B-BCC94FDD999F}">
      <dgm:prSet/>
      <dgm:spPr/>
      <dgm:t>
        <a:bodyPr/>
        <a:lstStyle/>
        <a:p>
          <a:endParaRPr lang="en-US"/>
        </a:p>
      </dgm:t>
    </dgm:pt>
    <dgm:pt modelId="{5DB263A1-096C-AB4C-83DA-1135704C8C98}">
      <dgm:prSet phldrT="[Text]" custT="1"/>
      <dgm:spPr/>
      <dgm:t>
        <a:bodyPr/>
        <a:lstStyle/>
        <a:p>
          <a:endParaRPr lang="en-US" sz="1700"/>
        </a:p>
        <a:p>
          <a:endParaRPr lang="en-US" sz="2000"/>
        </a:p>
        <a:p>
          <a:r>
            <a:rPr lang="en-US" sz="2000"/>
            <a:t>Conducta</a:t>
          </a:r>
        </a:p>
        <a:p>
          <a:r>
            <a:rPr lang="en-US" sz="1700"/>
            <a:t>
</a:t>
          </a:r>
        </a:p>
      </dgm:t>
    </dgm:pt>
    <dgm:pt modelId="{4DFDD9D4-228C-8544-A83C-59594CB93931}" type="parTrans" cxnId="{3D898B58-935A-3342-AADA-68492E0B5CDA}">
      <dgm:prSet/>
      <dgm:spPr/>
      <dgm:t>
        <a:bodyPr/>
        <a:lstStyle/>
        <a:p>
          <a:endParaRPr lang="en-US"/>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custLinFactNeighborX="1054" custLinFactNeighborY="-8698">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custScaleX="102345" custScaleY="109083" custLinFactNeighborX="-2156" custLinFactNeighborY="2518">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8E302B8-1CC3-0742-9F0B-325F5092E925}" type="doc">
      <dgm:prSet loTypeId="urn:microsoft.com/office/officeart/2005/8/layout/vList2" loCatId="cycle" qsTypeId="urn:microsoft.com/office/officeart/2005/8/quickstyle/simple1" qsCatId="simple" csTypeId="urn:microsoft.com/office/officeart/2005/8/colors/colorful1" csCatId="colorful" phldr="1"/>
      <dgm:spPr/>
      <dgm:t>
        <a:bodyPr/>
        <a:lstStyle/>
        <a:p>
          <a:endParaRPr lang="en-US"/>
        </a:p>
      </dgm:t>
    </dgm:pt>
    <dgm:pt modelId="{E4201A4C-12BF-3C45-90D2-8A5FD51449CF}">
      <dgm:prSet phldrT="[Text]" custT="1"/>
      <dgm:spPr/>
      <dgm:t>
        <a:bodyPr/>
        <a:lstStyle/>
        <a:p>
          <a:r>
            <a:rPr lang="es-ES" sz="1500"/>
            <a:t>Equipo Mary  (hablar con los pacientes)
</a:t>
          </a:r>
          <a:endParaRPr lang="en-US" sz="1500"/>
        </a:p>
      </dgm:t>
    </dgm:pt>
    <dgm:pt modelId="{96A87B29-125B-B04A-B407-C28EFB715428}" type="parTrans" cxnId="{24BBE7C9-AF10-924E-B322-657F3FA37D88}">
      <dgm:prSet/>
      <dgm:spPr/>
      <dgm:t>
        <a:bodyPr/>
        <a:lstStyle/>
        <a:p>
          <a:endParaRPr lang="en-US" sz="1500"/>
        </a:p>
      </dgm:t>
    </dgm:pt>
    <dgm:pt modelId="{1A205FFF-A399-F848-9A38-932987AA5C51}" type="sibTrans" cxnId="{24BBE7C9-AF10-924E-B322-657F3FA37D88}">
      <dgm:prSet/>
      <dgm:spPr/>
      <dgm:t>
        <a:bodyPr/>
        <a:lstStyle/>
        <a:p>
          <a:endParaRPr lang="en-US" sz="1500"/>
        </a:p>
      </dgm:t>
    </dgm:pt>
    <dgm:pt modelId="{D5657F6F-F64B-8F4A-A317-61F2B9BFE2B7}">
      <dgm:prSet phldrT="[Text]" custT="1"/>
      <dgm:spPr/>
      <dgm:t>
        <a:bodyPr/>
        <a:lstStyle/>
        <a:p>
          <a:r>
            <a:rPr lang="en-US" sz="1500"/>
            <a:t>CHW</a:t>
          </a:r>
        </a:p>
      </dgm:t>
    </dgm:pt>
    <dgm:pt modelId="{D3460F57-DA4A-FD4B-9223-36DCCF7F86E7}" type="parTrans" cxnId="{8FB03069-4586-F84F-8D99-221A5E7C7BA2}">
      <dgm:prSet/>
      <dgm:spPr/>
      <dgm:t>
        <a:bodyPr/>
        <a:lstStyle/>
        <a:p>
          <a:endParaRPr lang="en-US" sz="1500"/>
        </a:p>
      </dgm:t>
    </dgm:pt>
    <dgm:pt modelId="{A42CB7B8-921B-7D4C-99A6-07D813501B95}" type="sibTrans" cxnId="{8FB03069-4586-F84F-8D99-221A5E7C7BA2}">
      <dgm:prSet/>
      <dgm:spPr/>
      <dgm:t>
        <a:bodyPr/>
        <a:lstStyle/>
        <a:p>
          <a:endParaRPr lang="en-US" sz="1500"/>
        </a:p>
      </dgm:t>
    </dgm:pt>
    <dgm:pt modelId="{2ACE8238-274D-1341-9F7D-E6DC50571773}">
      <dgm:prSet phldrT="[Text]" custT="1"/>
      <dgm:spPr/>
      <dgm:t>
        <a:bodyPr/>
        <a:lstStyle/>
        <a:p>
          <a:r>
            <a:rPr lang="en-US" sz="1500"/>
            <a:t>Equipo Martha (</a:t>
          </a:r>
          <a:r>
            <a:rPr lang="en-US" sz="1500" err="1"/>
            <a:t>servir</a:t>
          </a:r>
          <a:r>
            <a:rPr lang="en-US" sz="1500"/>
            <a:t> y limpiar)
</a:t>
          </a:r>
        </a:p>
      </dgm:t>
    </dgm:pt>
    <dgm:pt modelId="{CB8E3C30-018B-9046-9D81-611CF6717CB3}" type="parTrans" cxnId="{AFE8F751-B286-C148-8F2A-982B673C1C03}">
      <dgm:prSet/>
      <dgm:spPr/>
      <dgm:t>
        <a:bodyPr/>
        <a:lstStyle/>
        <a:p>
          <a:endParaRPr lang="en-US" sz="1500"/>
        </a:p>
      </dgm:t>
    </dgm:pt>
    <dgm:pt modelId="{6A56C6C9-AAB6-194C-B7F9-31893BBFE966}" type="sibTrans" cxnId="{AFE8F751-B286-C148-8F2A-982B673C1C03}">
      <dgm:prSet/>
      <dgm:spPr/>
      <dgm:t>
        <a:bodyPr/>
        <a:lstStyle/>
        <a:p>
          <a:endParaRPr lang="en-US" sz="1500"/>
        </a:p>
      </dgm:t>
    </dgm:pt>
    <dgm:pt modelId="{C1614E9B-561F-C441-9CE0-CE192855FA7E}">
      <dgm:prSet phldrT="[Text]" custT="1"/>
      <dgm:spPr/>
      <dgm:t>
        <a:bodyPr/>
        <a:lstStyle/>
        <a:p>
          <a:r>
            <a:rPr lang="en-US" sz="1500"/>
            <a:t>CHWs: </a:t>
          </a:r>
        </a:p>
      </dgm:t>
    </dgm:pt>
    <dgm:pt modelId="{CF4555BA-4197-AE49-86DA-8E6CB441D644}" type="parTrans" cxnId="{3B47D153-12A5-F541-A0C9-F78510F564D5}">
      <dgm:prSet/>
      <dgm:spPr/>
      <dgm:t>
        <a:bodyPr/>
        <a:lstStyle/>
        <a:p>
          <a:endParaRPr lang="en-US" sz="1500"/>
        </a:p>
      </dgm:t>
    </dgm:pt>
    <dgm:pt modelId="{DDB64539-DEB2-B043-BD5C-FCA94B45AC03}" type="sibTrans" cxnId="{3B47D153-12A5-F541-A0C9-F78510F564D5}">
      <dgm:prSet/>
      <dgm:spPr/>
      <dgm:t>
        <a:bodyPr/>
        <a:lstStyle/>
        <a:p>
          <a:endParaRPr lang="en-US" sz="1500"/>
        </a:p>
      </dgm:t>
    </dgm:pt>
    <dgm:pt modelId="{51A99223-00F1-C04F-A073-A7DB1FF037EE}">
      <dgm:prSet phldrT="[Text]" custT="1"/>
      <dgm:spPr/>
      <dgm:t>
        <a:bodyPr/>
        <a:lstStyle/>
        <a:p>
          <a:r>
            <a:rPr lang="en-US" sz="1500"/>
            <a:t>CHWIs: </a:t>
          </a:r>
        </a:p>
      </dgm:t>
    </dgm:pt>
    <dgm:pt modelId="{ABBB7C24-EFD1-134F-A6F6-32C3AA909336}" type="parTrans" cxnId="{07DBCDDF-3F18-A341-981E-414570652DE6}">
      <dgm:prSet/>
      <dgm:spPr/>
      <dgm:t>
        <a:bodyPr/>
        <a:lstStyle/>
        <a:p>
          <a:endParaRPr lang="en-US" sz="1500"/>
        </a:p>
      </dgm:t>
    </dgm:pt>
    <dgm:pt modelId="{6B061E44-9E19-484A-8701-5983D991074C}" type="sibTrans" cxnId="{07DBCDDF-3F18-A341-981E-414570652DE6}">
      <dgm:prSet/>
      <dgm:spPr/>
      <dgm:t>
        <a:bodyPr/>
        <a:lstStyle/>
        <a:p>
          <a:endParaRPr lang="en-US" sz="1500"/>
        </a:p>
      </dgm:t>
    </dgm:pt>
    <dgm:pt modelId="{695427AF-5540-D040-90F5-C43948CC0353}">
      <dgm:prSet phldrT="[Text]" custT="1"/>
      <dgm:spPr/>
      <dgm:t>
        <a:bodyPr/>
        <a:lstStyle/>
        <a:p>
          <a:r>
            <a:rPr lang="es-ES" sz="1500"/>
            <a:t>Gran momento para que los miembros de la iglesia estén con los pacientes</a:t>
          </a:r>
          <a:endParaRPr lang="en-US" sz="1500"/>
        </a:p>
      </dgm:t>
    </dgm:pt>
    <dgm:pt modelId="{C625FF55-DC71-6847-ADD5-8652CC6B03AA}" type="parTrans" cxnId="{9652E8B8-20FC-C14B-8FEB-45062F675ADD}">
      <dgm:prSet/>
      <dgm:spPr/>
      <dgm:t>
        <a:bodyPr/>
        <a:lstStyle/>
        <a:p>
          <a:endParaRPr lang="en-US" sz="1500"/>
        </a:p>
      </dgm:t>
    </dgm:pt>
    <dgm:pt modelId="{14B6BE56-413C-004A-A6F3-F08589E87569}" type="sibTrans" cxnId="{9652E8B8-20FC-C14B-8FEB-45062F675ADD}">
      <dgm:prSet/>
      <dgm:spPr/>
      <dgm:t>
        <a:bodyPr/>
        <a:lstStyle/>
        <a:p>
          <a:endParaRPr lang="en-US" sz="1500"/>
        </a:p>
      </dgm:t>
    </dgm:pt>
    <dgm:pt modelId="{10B7CD23-E0E4-49DB-B561-C97B71444339}">
      <dgm:prSet phldrT="[Text]" custT="1"/>
      <dgm:spPr/>
      <dgm:t>
        <a:bodyPr/>
        <a:lstStyle/>
        <a:p>
          <a:r>
            <a:rPr lang="en-US" sz="1500"/>
            <a:t>CHWInstructores</a:t>
          </a:r>
        </a:p>
      </dgm:t>
    </dgm:pt>
    <dgm:pt modelId="{A16BE301-1EB7-44E4-AF5C-29A27848FB66}" type="parTrans" cxnId="{E3B5A288-E1F9-4124-B453-5BAC6081EC1F}">
      <dgm:prSet/>
      <dgm:spPr/>
      <dgm:t>
        <a:bodyPr/>
        <a:lstStyle/>
        <a:p>
          <a:endParaRPr lang="es-GT"/>
        </a:p>
      </dgm:t>
    </dgm:pt>
    <dgm:pt modelId="{5347BA3D-93F9-490E-B176-8FF7FCBBD05E}" type="sibTrans" cxnId="{E3B5A288-E1F9-4124-B453-5BAC6081EC1F}">
      <dgm:prSet/>
      <dgm:spPr/>
      <dgm:t>
        <a:bodyPr/>
        <a:lstStyle/>
        <a:p>
          <a:endParaRPr lang="es-GT"/>
        </a:p>
      </dgm:t>
    </dgm:pt>
    <dgm:pt modelId="{8686BF25-DD47-9648-A792-40CFABBF9B17}" type="pres">
      <dgm:prSet presAssocID="{48E302B8-1CC3-0742-9F0B-325F5092E925}" presName="linear" presStyleCnt="0">
        <dgm:presLayoutVars>
          <dgm:animLvl val="lvl"/>
          <dgm:resizeHandles val="exact"/>
        </dgm:presLayoutVars>
      </dgm:prSet>
      <dgm:spPr/>
    </dgm:pt>
    <dgm:pt modelId="{8AC1259E-486B-CC49-9525-9F5583967BC5}" type="pres">
      <dgm:prSet presAssocID="{E4201A4C-12BF-3C45-90D2-8A5FD51449CF}" presName="parentText" presStyleLbl="node1" presStyleIdx="0" presStyleCnt="2">
        <dgm:presLayoutVars>
          <dgm:chMax val="0"/>
          <dgm:bulletEnabled val="1"/>
        </dgm:presLayoutVars>
      </dgm:prSet>
      <dgm:spPr/>
    </dgm:pt>
    <dgm:pt modelId="{AF630BB2-49BB-0842-AFC6-547A32784390}" type="pres">
      <dgm:prSet presAssocID="{E4201A4C-12BF-3C45-90D2-8A5FD51449CF}" presName="childText" presStyleLbl="revTx" presStyleIdx="0" presStyleCnt="2">
        <dgm:presLayoutVars>
          <dgm:bulletEnabled val="1"/>
        </dgm:presLayoutVars>
      </dgm:prSet>
      <dgm:spPr/>
    </dgm:pt>
    <dgm:pt modelId="{40B69FE0-E891-CF47-A2B8-39DD930FE630}" type="pres">
      <dgm:prSet presAssocID="{2ACE8238-274D-1341-9F7D-E6DC50571773}" presName="parentText" presStyleLbl="node1" presStyleIdx="1" presStyleCnt="2">
        <dgm:presLayoutVars>
          <dgm:chMax val="0"/>
          <dgm:bulletEnabled val="1"/>
        </dgm:presLayoutVars>
      </dgm:prSet>
      <dgm:spPr/>
    </dgm:pt>
    <dgm:pt modelId="{22A3AA8D-7CAB-BB49-BA4D-98C7D5E3B791}" type="pres">
      <dgm:prSet presAssocID="{2ACE8238-274D-1341-9F7D-E6DC50571773}" presName="childText" presStyleLbl="revTx" presStyleIdx="1" presStyleCnt="2">
        <dgm:presLayoutVars>
          <dgm:bulletEnabled val="1"/>
        </dgm:presLayoutVars>
      </dgm:prSet>
      <dgm:spPr/>
    </dgm:pt>
  </dgm:ptLst>
  <dgm:cxnLst>
    <dgm:cxn modelId="{B4F01A20-82CA-BA48-ABF2-0A31DD28820D}" type="presOf" srcId="{D5657F6F-F64B-8F4A-A317-61F2B9BFE2B7}" destId="{AF630BB2-49BB-0842-AFC6-547A32784390}" srcOrd="0" destOrd="0" presId="urn:microsoft.com/office/officeart/2005/8/layout/vList2"/>
    <dgm:cxn modelId="{1143AC3C-5376-CB43-AC28-F51ED70B6B62}" type="presOf" srcId="{E4201A4C-12BF-3C45-90D2-8A5FD51449CF}" destId="{8AC1259E-486B-CC49-9525-9F5583967BC5}" srcOrd="0" destOrd="0" presId="urn:microsoft.com/office/officeart/2005/8/layout/vList2"/>
    <dgm:cxn modelId="{AFE8F751-B286-C148-8F2A-982B673C1C03}" srcId="{48E302B8-1CC3-0742-9F0B-325F5092E925}" destId="{2ACE8238-274D-1341-9F7D-E6DC50571773}" srcOrd="1" destOrd="0" parTransId="{CB8E3C30-018B-9046-9D81-611CF6717CB3}" sibTransId="{6A56C6C9-AAB6-194C-B7F9-31893BBFE966}"/>
    <dgm:cxn modelId="{3B47D153-12A5-F541-A0C9-F78510F564D5}" srcId="{2ACE8238-274D-1341-9F7D-E6DC50571773}" destId="{C1614E9B-561F-C441-9CE0-CE192855FA7E}" srcOrd="0" destOrd="0" parTransId="{CF4555BA-4197-AE49-86DA-8E6CB441D644}" sibTransId="{DDB64539-DEB2-B043-BD5C-FCA94B45AC03}"/>
    <dgm:cxn modelId="{1E0F3167-AE63-B643-B8BB-86E25F3C8DB0}" type="presOf" srcId="{695427AF-5540-D040-90F5-C43948CC0353}" destId="{AF630BB2-49BB-0842-AFC6-547A32784390}" srcOrd="0" destOrd="2" presId="urn:microsoft.com/office/officeart/2005/8/layout/vList2"/>
    <dgm:cxn modelId="{8FB03069-4586-F84F-8D99-221A5E7C7BA2}" srcId="{E4201A4C-12BF-3C45-90D2-8A5FD51449CF}" destId="{D5657F6F-F64B-8F4A-A317-61F2B9BFE2B7}" srcOrd="0" destOrd="0" parTransId="{D3460F57-DA4A-FD4B-9223-36DCCF7F86E7}" sibTransId="{A42CB7B8-921B-7D4C-99A6-07D813501B95}"/>
    <dgm:cxn modelId="{E3B5A288-E1F9-4124-B453-5BAC6081EC1F}" srcId="{E4201A4C-12BF-3C45-90D2-8A5FD51449CF}" destId="{10B7CD23-E0E4-49DB-B561-C97B71444339}" srcOrd="1" destOrd="0" parTransId="{A16BE301-1EB7-44E4-AF5C-29A27848FB66}" sibTransId="{5347BA3D-93F9-490E-B176-8FF7FCBBD05E}"/>
    <dgm:cxn modelId="{03D95DA1-A26B-E94C-B2BD-D092400A3A98}" type="presOf" srcId="{2ACE8238-274D-1341-9F7D-E6DC50571773}" destId="{40B69FE0-E891-CF47-A2B8-39DD930FE630}" srcOrd="0" destOrd="0" presId="urn:microsoft.com/office/officeart/2005/8/layout/vList2"/>
    <dgm:cxn modelId="{500D13AB-B831-6D41-8CC4-36CF51118C5F}" type="presOf" srcId="{51A99223-00F1-C04F-A073-A7DB1FF037EE}" destId="{22A3AA8D-7CAB-BB49-BA4D-98C7D5E3B791}" srcOrd="0" destOrd="1" presId="urn:microsoft.com/office/officeart/2005/8/layout/vList2"/>
    <dgm:cxn modelId="{9652E8B8-20FC-C14B-8FEB-45062F675ADD}" srcId="{E4201A4C-12BF-3C45-90D2-8A5FD51449CF}" destId="{695427AF-5540-D040-90F5-C43948CC0353}" srcOrd="2" destOrd="0" parTransId="{C625FF55-DC71-6847-ADD5-8652CC6B03AA}" sibTransId="{14B6BE56-413C-004A-A6F3-F08589E87569}"/>
    <dgm:cxn modelId="{E79E57C0-E411-4821-8158-F722FC1B70E0}" type="presOf" srcId="{10B7CD23-E0E4-49DB-B561-C97B71444339}" destId="{AF630BB2-49BB-0842-AFC6-547A32784390}" srcOrd="0" destOrd="1" presId="urn:microsoft.com/office/officeart/2005/8/layout/vList2"/>
    <dgm:cxn modelId="{24BBE7C9-AF10-924E-B322-657F3FA37D88}" srcId="{48E302B8-1CC3-0742-9F0B-325F5092E925}" destId="{E4201A4C-12BF-3C45-90D2-8A5FD51449CF}" srcOrd="0" destOrd="0" parTransId="{96A87B29-125B-B04A-B407-C28EFB715428}" sibTransId="{1A205FFF-A399-F848-9A38-932987AA5C51}"/>
    <dgm:cxn modelId="{EF6AE1D5-EFB4-874B-961A-422E62BA8E1E}" type="presOf" srcId="{C1614E9B-561F-C441-9CE0-CE192855FA7E}" destId="{22A3AA8D-7CAB-BB49-BA4D-98C7D5E3B791}" srcOrd="0" destOrd="0" presId="urn:microsoft.com/office/officeart/2005/8/layout/vList2"/>
    <dgm:cxn modelId="{07DBCDDF-3F18-A341-981E-414570652DE6}" srcId="{2ACE8238-274D-1341-9F7D-E6DC50571773}" destId="{51A99223-00F1-C04F-A073-A7DB1FF037EE}" srcOrd="1" destOrd="0" parTransId="{ABBB7C24-EFD1-134F-A6F6-32C3AA909336}" sibTransId="{6B061E44-9E19-484A-8701-5983D991074C}"/>
    <dgm:cxn modelId="{35DD58EC-4FDE-414B-951A-ACE442E5F4A6}" type="presOf" srcId="{48E302B8-1CC3-0742-9F0B-325F5092E925}" destId="{8686BF25-DD47-9648-A792-40CFABBF9B17}" srcOrd="0" destOrd="0" presId="urn:microsoft.com/office/officeart/2005/8/layout/vList2"/>
    <dgm:cxn modelId="{71D18C14-2DF0-F048-99A8-2D3DCEEEA214}" type="presParOf" srcId="{8686BF25-DD47-9648-A792-40CFABBF9B17}" destId="{8AC1259E-486B-CC49-9525-9F5583967BC5}" srcOrd="0" destOrd="0" presId="urn:microsoft.com/office/officeart/2005/8/layout/vList2"/>
    <dgm:cxn modelId="{29843C84-599F-524D-AC87-15A2EE54D0BE}" type="presParOf" srcId="{8686BF25-DD47-9648-A792-40CFABBF9B17}" destId="{AF630BB2-49BB-0842-AFC6-547A32784390}" srcOrd="1" destOrd="0" presId="urn:microsoft.com/office/officeart/2005/8/layout/vList2"/>
    <dgm:cxn modelId="{242E8FAE-4793-0844-9951-54E599DCD181}" type="presParOf" srcId="{8686BF25-DD47-9648-A792-40CFABBF9B17}" destId="{40B69FE0-E891-CF47-A2B8-39DD930FE630}" srcOrd="2" destOrd="0" presId="urn:microsoft.com/office/officeart/2005/8/layout/vList2"/>
    <dgm:cxn modelId="{B9BA4DB4-635C-E246-92E1-01F364942AF1}" type="presParOf" srcId="{8686BF25-DD47-9648-A792-40CFABBF9B17}" destId="{22A3AA8D-7CAB-BB49-BA4D-98C7D5E3B79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44DDFEE-A299-A64D-BE73-0B9F4B4023E0}" type="doc">
      <dgm:prSet loTypeId="urn:microsoft.com/office/officeart/2009/3/layout/DescendingProcess" loCatId="process" qsTypeId="urn:microsoft.com/office/officeart/2005/8/quickstyle/simple1" qsCatId="simple" csTypeId="urn:microsoft.com/office/officeart/2005/8/colors/accent3_2" csCatId="accent3" phldr="1"/>
      <dgm:spPr/>
    </dgm:pt>
    <dgm:pt modelId="{064605F4-3D4A-8843-9176-221F0E6AFB87}">
      <dgm:prSet phldrT="[Text]" custT="1"/>
      <dgm:spPr/>
      <dgm:t>
        <a:bodyPr/>
        <a:lstStyle/>
        <a:p>
          <a:pPr rtl="0"/>
          <a:endParaRPr lang="en-US" sz="1400" b="1">
            <a:solidFill>
              <a:srgbClr val="00B0F0"/>
            </a:solidFill>
          </a:endParaRPr>
        </a:p>
        <a:p>
          <a:pPr rtl="0"/>
          <a:endParaRPr lang="en-US" sz="1400" b="1">
            <a:solidFill>
              <a:srgbClr val="00B0F0"/>
            </a:solidFill>
          </a:endParaRPr>
        </a:p>
        <a:p>
          <a:pPr rtl="0"/>
          <a:endParaRPr lang="en-US" sz="1400" b="1">
            <a:solidFill>
              <a:srgbClr val="00B0F0"/>
            </a:solidFill>
          </a:endParaRPr>
        </a:p>
        <a:p>
          <a:pPr rtl="0"/>
          <a:endParaRPr lang="en-US" sz="1400" b="1">
            <a:solidFill>
              <a:srgbClr val="00B0F0"/>
            </a:solidFill>
          </a:endParaRPr>
        </a:p>
        <a:p>
          <a:pPr rtl="0"/>
          <a:endParaRPr lang="en-US" sz="1400" b="1">
            <a:solidFill>
              <a:srgbClr val="00B0F0"/>
            </a:solidFill>
          </a:endParaRPr>
        </a:p>
        <a:p>
          <a:pPr rtl="0"/>
          <a:endParaRPr lang="en-US" sz="1400" b="1">
            <a:solidFill>
              <a:srgbClr val="00B0F0"/>
            </a:solidFill>
          </a:endParaRPr>
        </a:p>
        <a:p>
          <a:pPr rtl="0"/>
          <a:r>
            <a:rPr lang="en-US" sz="1400" b="1">
              <a:solidFill>
                <a:srgbClr val="00B0F0"/>
              </a:solidFill>
            </a:rPr>
            <a:t>Enfermedad 
No tomar medicamentos 
Estrés
</a:t>
          </a:r>
        </a:p>
      </dgm:t>
    </dgm:pt>
    <dgm:pt modelId="{7164447B-FCFE-0D4C-9459-339D29B5C366}" type="parTrans" cxnId="{93E82868-F356-7443-BB84-D0B9E6BCA951}">
      <dgm:prSet/>
      <dgm:spPr/>
      <dgm:t>
        <a:bodyPr/>
        <a:lstStyle/>
        <a:p>
          <a:endParaRPr lang="en-US" sz="1400"/>
        </a:p>
      </dgm:t>
    </dgm:pt>
    <dgm:pt modelId="{59EA4968-B863-7645-9FAE-C0360C0E9F30}" type="sibTrans" cxnId="{93E82868-F356-7443-BB84-D0B9E6BCA951}">
      <dgm:prSet/>
      <dgm:spPr/>
      <dgm:t>
        <a:bodyPr/>
        <a:lstStyle/>
        <a:p>
          <a:endParaRPr lang="en-US" sz="1400"/>
        </a:p>
      </dgm:t>
    </dgm:pt>
    <dgm:pt modelId="{7B2DE816-231E-934C-8DDA-C1F1D3158C7B}">
      <dgm:prSet phldrT="[Text]" custT="1"/>
      <dgm:spPr/>
      <dgm:t>
        <a:bodyPr/>
        <a:lstStyle/>
        <a:p>
          <a:pPr rtl="0"/>
          <a:endParaRPr lang="en-US" sz="1400"/>
        </a:p>
        <a:p>
          <a:pPr rtl="0"/>
          <a:endParaRPr lang="en-US" sz="1400"/>
        </a:p>
        <a:p>
          <a:pPr rtl="0"/>
          <a:r>
            <a:rPr lang="en-US" sz="1400"/>
            <a:t>Aumento de azúcares
</a:t>
          </a:r>
        </a:p>
      </dgm:t>
    </dgm:pt>
    <dgm:pt modelId="{DF46CBFD-9A86-8646-B540-3D031116E320}" type="parTrans" cxnId="{5C7B4D68-4D8A-6E44-A348-A961B9352459}">
      <dgm:prSet/>
      <dgm:spPr/>
      <dgm:t>
        <a:bodyPr/>
        <a:lstStyle/>
        <a:p>
          <a:endParaRPr lang="en-US" sz="1400"/>
        </a:p>
      </dgm:t>
    </dgm:pt>
    <dgm:pt modelId="{C2774E70-4F93-A749-9BE2-5B119E1B9B24}" type="sibTrans" cxnId="{5C7B4D68-4D8A-6E44-A348-A961B9352459}">
      <dgm:prSet/>
      <dgm:spPr/>
      <dgm:t>
        <a:bodyPr/>
        <a:lstStyle/>
        <a:p>
          <a:endParaRPr lang="en-US" sz="1400"/>
        </a:p>
      </dgm:t>
    </dgm:pt>
    <dgm:pt modelId="{E037B24F-C42C-AD4D-96CB-5AFEF47B88E3}">
      <dgm:prSet phldrT="[Text]" custT="1"/>
      <dgm:spPr/>
      <dgm:t>
        <a:bodyPr/>
        <a:lstStyle/>
        <a:p>
          <a:pPr rtl="0"/>
          <a:endParaRPr lang="es-ES" sz="1400"/>
        </a:p>
        <a:p>
          <a:pPr rtl="0"/>
          <a:endParaRPr lang="es-ES" sz="1400"/>
        </a:p>
        <a:p>
          <a:pPr rtl="0"/>
          <a:r>
            <a:rPr lang="es-ES" sz="1400"/>
            <a:t>     El cuerpo trata de deshacerse del azúcar orinando
</a:t>
          </a:r>
          <a:endParaRPr lang="en-US" sz="1400"/>
        </a:p>
      </dgm:t>
    </dgm:pt>
    <dgm:pt modelId="{1E0308E8-8C9D-814B-B79A-B01E806EF6B6}" type="parTrans" cxnId="{54331B80-83A0-6246-B5D2-DF746CD1C273}">
      <dgm:prSet/>
      <dgm:spPr/>
      <dgm:t>
        <a:bodyPr/>
        <a:lstStyle/>
        <a:p>
          <a:endParaRPr lang="en-US" sz="1400"/>
        </a:p>
      </dgm:t>
    </dgm:pt>
    <dgm:pt modelId="{C2A51606-2732-9E4E-8183-D0560F003B08}" type="sibTrans" cxnId="{54331B80-83A0-6246-B5D2-DF746CD1C273}">
      <dgm:prSet/>
      <dgm:spPr/>
      <dgm:t>
        <a:bodyPr/>
        <a:lstStyle/>
        <a:p>
          <a:endParaRPr lang="en-US" sz="1400"/>
        </a:p>
      </dgm:t>
    </dgm:pt>
    <dgm:pt modelId="{E18DB4B8-A66A-254D-B4AC-D7963F42C2F5}">
      <dgm:prSet custT="1"/>
      <dgm:spPr/>
      <dgm:t>
        <a:bodyPr/>
        <a:lstStyle/>
        <a:p>
          <a:pPr rtl="0"/>
          <a:r>
            <a:rPr lang="en-US" sz="1400"/>
            <a:t>Aumento de la orina
</a:t>
          </a:r>
        </a:p>
      </dgm:t>
    </dgm:pt>
    <dgm:pt modelId="{590EA81E-3C9B-9245-B8A3-F2FB37D10723}" type="parTrans" cxnId="{74C2AC17-9AB2-B947-B365-B72CF717DEAE}">
      <dgm:prSet/>
      <dgm:spPr/>
      <dgm:t>
        <a:bodyPr/>
        <a:lstStyle/>
        <a:p>
          <a:endParaRPr lang="en-US" sz="1400"/>
        </a:p>
      </dgm:t>
    </dgm:pt>
    <dgm:pt modelId="{98532DA7-D92E-A04F-9178-95C5150822E5}" type="sibTrans" cxnId="{74C2AC17-9AB2-B947-B365-B72CF717DEAE}">
      <dgm:prSet/>
      <dgm:spPr/>
      <dgm:t>
        <a:bodyPr/>
        <a:lstStyle/>
        <a:p>
          <a:endParaRPr lang="en-US" sz="1400"/>
        </a:p>
      </dgm:t>
    </dgm:pt>
    <dgm:pt modelId="{28AFFB0B-4305-0942-A02D-F4965829D306}">
      <dgm:prSet custT="1"/>
      <dgm:spPr/>
      <dgm:t>
        <a:bodyPr/>
        <a:lstStyle/>
        <a:p>
          <a:pPr rtl="0"/>
          <a:endParaRPr lang="en-US" sz="1400"/>
        </a:p>
        <a:p>
          <a:pPr rtl="0"/>
          <a:r>
            <a:rPr lang="en-US" sz="1400"/>
            <a:t>Sediento 
</a:t>
          </a:r>
        </a:p>
      </dgm:t>
    </dgm:pt>
    <dgm:pt modelId="{918A0F08-6AAE-6045-9AE9-FBC413954812}" type="parTrans" cxnId="{236F490D-559B-BE4C-B18A-30183D57E3E5}">
      <dgm:prSet/>
      <dgm:spPr/>
      <dgm:t>
        <a:bodyPr/>
        <a:lstStyle/>
        <a:p>
          <a:endParaRPr lang="en-US" sz="1400"/>
        </a:p>
      </dgm:t>
    </dgm:pt>
    <dgm:pt modelId="{E26EF65B-A44B-BB41-B093-FE9D3369DD1F}" type="sibTrans" cxnId="{236F490D-559B-BE4C-B18A-30183D57E3E5}">
      <dgm:prSet/>
      <dgm:spPr/>
      <dgm:t>
        <a:bodyPr/>
        <a:lstStyle/>
        <a:p>
          <a:endParaRPr lang="en-US" sz="1400"/>
        </a:p>
      </dgm:t>
    </dgm:pt>
    <dgm:pt modelId="{872FA963-BE98-C948-B413-0A41FAE41933}">
      <dgm:prSet custT="1"/>
      <dgm:spPr/>
      <dgm:t>
        <a:bodyPr/>
        <a:lstStyle/>
        <a:p>
          <a:pPr rtl="0"/>
          <a:r>
            <a:rPr lang="en-US" sz="1400"/>
            <a:t>Deshidratación
</a:t>
          </a:r>
        </a:p>
      </dgm:t>
    </dgm:pt>
    <dgm:pt modelId="{6827F107-B23E-884E-A981-4D5637F24064}" type="parTrans" cxnId="{73A2CA65-D785-AD42-8226-567E352471DA}">
      <dgm:prSet/>
      <dgm:spPr/>
      <dgm:t>
        <a:bodyPr/>
        <a:lstStyle/>
        <a:p>
          <a:endParaRPr lang="en-US" sz="1400"/>
        </a:p>
      </dgm:t>
    </dgm:pt>
    <dgm:pt modelId="{C7815AA8-E324-9145-8434-943124C185CA}" type="sibTrans" cxnId="{73A2CA65-D785-AD42-8226-567E352471DA}">
      <dgm:prSet/>
      <dgm:spPr/>
      <dgm:t>
        <a:bodyPr/>
        <a:lstStyle/>
        <a:p>
          <a:endParaRPr lang="en-US" sz="1400"/>
        </a:p>
      </dgm:t>
    </dgm:pt>
    <dgm:pt modelId="{21D41216-8CF1-654D-931F-7A795E4C3B29}">
      <dgm:prSet custT="1"/>
      <dgm:spPr/>
      <dgm:t>
        <a:bodyPr/>
        <a:lstStyle/>
        <a:p>
          <a:pPr rtl="0"/>
          <a:r>
            <a:rPr lang="en-US" sz="1400" b="1">
              <a:solidFill>
                <a:srgbClr val="C00000"/>
              </a:solidFill>
            </a:rPr>
            <a:t>Enfermedad grave o muerte
</a:t>
          </a:r>
        </a:p>
      </dgm:t>
    </dgm:pt>
    <dgm:pt modelId="{323C5603-445A-DE48-A344-0B402DCFA771}" type="parTrans" cxnId="{479F5E93-0082-B749-844C-F945348A3578}">
      <dgm:prSet/>
      <dgm:spPr/>
      <dgm:t>
        <a:bodyPr/>
        <a:lstStyle/>
        <a:p>
          <a:endParaRPr lang="en-US" sz="1400"/>
        </a:p>
      </dgm:t>
    </dgm:pt>
    <dgm:pt modelId="{2300B8BF-F63A-5449-8E7E-3E6C0E6A0ABC}" type="sibTrans" cxnId="{479F5E93-0082-B749-844C-F945348A3578}">
      <dgm:prSet/>
      <dgm:spPr/>
      <dgm:t>
        <a:bodyPr/>
        <a:lstStyle/>
        <a:p>
          <a:pPr rtl="0"/>
          <a:endParaRPr lang="en-US" sz="1400"/>
        </a:p>
      </dgm:t>
    </dgm:pt>
    <dgm:pt modelId="{FFBFC139-3244-304E-9310-E4AEAD1D1546}" type="pres">
      <dgm:prSet presAssocID="{544DDFEE-A299-A64D-BE73-0B9F4B4023E0}" presName="Name0" presStyleCnt="0">
        <dgm:presLayoutVars>
          <dgm:chMax val="7"/>
          <dgm:chPref val="5"/>
        </dgm:presLayoutVars>
      </dgm:prSet>
      <dgm:spPr/>
    </dgm:pt>
    <dgm:pt modelId="{7E5B7781-B14C-BB4F-8768-0F89C7DBDC3C}" type="pres">
      <dgm:prSet presAssocID="{544DDFEE-A299-A64D-BE73-0B9F4B4023E0}" presName="arrowNode" presStyleLbl="node1" presStyleIdx="0" presStyleCnt="1" custLinFactNeighborX="-1850" custLinFactNeighborY="-509"/>
      <dgm:spPr/>
    </dgm:pt>
    <dgm:pt modelId="{D81A2CFD-F19A-5949-9EDD-2C1F3D74BE8B}" type="pres">
      <dgm:prSet presAssocID="{064605F4-3D4A-8843-9176-221F0E6AFB87}" presName="txNode1" presStyleLbl="revTx" presStyleIdx="0" presStyleCnt="7">
        <dgm:presLayoutVars>
          <dgm:bulletEnabled val="1"/>
        </dgm:presLayoutVars>
      </dgm:prSet>
      <dgm:spPr/>
    </dgm:pt>
    <dgm:pt modelId="{9FF2F7EE-7061-B440-A65E-EA5F901E4194}" type="pres">
      <dgm:prSet presAssocID="{7B2DE816-231E-934C-8DDA-C1F1D3158C7B}" presName="txNode2" presStyleLbl="revTx" presStyleIdx="1" presStyleCnt="7">
        <dgm:presLayoutVars>
          <dgm:bulletEnabled val="1"/>
        </dgm:presLayoutVars>
      </dgm:prSet>
      <dgm:spPr/>
    </dgm:pt>
    <dgm:pt modelId="{6A2DE7DF-8D48-9446-875A-C12874965375}" type="pres">
      <dgm:prSet presAssocID="{C2774E70-4F93-A749-9BE2-5B119E1B9B24}" presName="dotNode2" presStyleCnt="0"/>
      <dgm:spPr/>
    </dgm:pt>
    <dgm:pt modelId="{58956417-F099-524E-8C7F-6AD575A071D4}" type="pres">
      <dgm:prSet presAssocID="{C2774E70-4F93-A749-9BE2-5B119E1B9B24}" presName="dotRepeatNode" presStyleLbl="fgShp" presStyleIdx="0" presStyleCnt="5"/>
      <dgm:spPr/>
    </dgm:pt>
    <dgm:pt modelId="{85A6F89C-6C9F-8C4F-AE1C-AFCB70F51E78}" type="pres">
      <dgm:prSet presAssocID="{E037B24F-C42C-AD4D-96CB-5AFEF47B88E3}" presName="txNode3" presStyleLbl="revTx" presStyleIdx="2" presStyleCnt="7" custScaleX="152365" custLinFactNeighborX="-44834" custLinFactNeighborY="-7215">
        <dgm:presLayoutVars>
          <dgm:bulletEnabled val="1"/>
        </dgm:presLayoutVars>
      </dgm:prSet>
      <dgm:spPr/>
    </dgm:pt>
    <dgm:pt modelId="{EB015E62-50B5-CA44-B24A-CCAB47C4632A}" type="pres">
      <dgm:prSet presAssocID="{C2A51606-2732-9E4E-8183-D0560F003B08}" presName="dotNode3" presStyleCnt="0"/>
      <dgm:spPr/>
    </dgm:pt>
    <dgm:pt modelId="{968097D7-DEBC-D742-ABEE-6215E8673721}" type="pres">
      <dgm:prSet presAssocID="{C2A51606-2732-9E4E-8183-D0560F003B08}" presName="dotRepeatNode" presStyleLbl="fgShp" presStyleIdx="1" presStyleCnt="5"/>
      <dgm:spPr/>
    </dgm:pt>
    <dgm:pt modelId="{2E60AF34-D21D-4F40-BC0B-DE3A4E8822F2}" type="pres">
      <dgm:prSet presAssocID="{E18DB4B8-A66A-254D-B4AC-D7963F42C2F5}" presName="txNode4" presStyleLbl="revTx" presStyleIdx="3" presStyleCnt="7" custScaleX="125231">
        <dgm:presLayoutVars>
          <dgm:bulletEnabled val="1"/>
        </dgm:presLayoutVars>
      </dgm:prSet>
      <dgm:spPr/>
    </dgm:pt>
    <dgm:pt modelId="{AF1738B2-0849-B240-B22B-AEF86E205ABE}" type="pres">
      <dgm:prSet presAssocID="{98532DA7-D92E-A04F-9178-95C5150822E5}" presName="dotNode4" presStyleCnt="0"/>
      <dgm:spPr/>
    </dgm:pt>
    <dgm:pt modelId="{909C72F6-4DE2-A444-9E01-A0D044BC7B7E}" type="pres">
      <dgm:prSet presAssocID="{98532DA7-D92E-A04F-9178-95C5150822E5}" presName="dotRepeatNode" presStyleLbl="fgShp" presStyleIdx="2" presStyleCnt="5"/>
      <dgm:spPr/>
    </dgm:pt>
    <dgm:pt modelId="{296F7DF2-0A55-EB41-A9A0-462E901830A1}" type="pres">
      <dgm:prSet presAssocID="{28AFFB0B-4305-0942-A02D-F4965829D306}" presName="txNode5" presStyleLbl="revTx" presStyleIdx="4" presStyleCnt="7">
        <dgm:presLayoutVars>
          <dgm:bulletEnabled val="1"/>
        </dgm:presLayoutVars>
      </dgm:prSet>
      <dgm:spPr/>
    </dgm:pt>
    <dgm:pt modelId="{FFFED9C4-FC84-8149-8F14-F4FFFB450EAE}" type="pres">
      <dgm:prSet presAssocID="{E26EF65B-A44B-BB41-B093-FE9D3369DD1F}" presName="dotNode5" presStyleCnt="0"/>
      <dgm:spPr/>
    </dgm:pt>
    <dgm:pt modelId="{5C8D39BF-1FE2-CB40-8BA8-EB2A5772926E}" type="pres">
      <dgm:prSet presAssocID="{E26EF65B-A44B-BB41-B093-FE9D3369DD1F}" presName="dotRepeatNode" presStyleLbl="fgShp" presStyleIdx="3" presStyleCnt="5"/>
      <dgm:spPr/>
    </dgm:pt>
    <dgm:pt modelId="{843AF2F2-A6F3-254C-AEFD-B60D52E38BEA}" type="pres">
      <dgm:prSet presAssocID="{872FA963-BE98-C948-B413-0A41FAE41933}" presName="txNode6" presStyleLbl="revTx" presStyleIdx="5" presStyleCnt="7">
        <dgm:presLayoutVars>
          <dgm:bulletEnabled val="1"/>
        </dgm:presLayoutVars>
      </dgm:prSet>
      <dgm:spPr/>
    </dgm:pt>
    <dgm:pt modelId="{67AA5585-5111-7543-892E-55FEAF010B2E}" type="pres">
      <dgm:prSet presAssocID="{C7815AA8-E324-9145-8434-943124C185CA}" presName="dotNode6" presStyleCnt="0"/>
      <dgm:spPr/>
    </dgm:pt>
    <dgm:pt modelId="{E63DD9E5-5E89-AE43-AC9B-D2AFE2D3AC8B}" type="pres">
      <dgm:prSet presAssocID="{C7815AA8-E324-9145-8434-943124C185CA}" presName="dotRepeatNode" presStyleLbl="fgShp" presStyleIdx="4" presStyleCnt="5"/>
      <dgm:spPr/>
    </dgm:pt>
    <dgm:pt modelId="{97820ACF-8092-9B4A-84DA-D44D4D9F77CB}" type="pres">
      <dgm:prSet presAssocID="{21D41216-8CF1-654D-931F-7A795E4C3B29}" presName="txNode7" presStyleLbl="revTx" presStyleIdx="6" presStyleCnt="7">
        <dgm:presLayoutVars>
          <dgm:bulletEnabled val="1"/>
        </dgm:presLayoutVars>
      </dgm:prSet>
      <dgm:spPr/>
    </dgm:pt>
  </dgm:ptLst>
  <dgm:cxnLst>
    <dgm:cxn modelId="{236F490D-559B-BE4C-B18A-30183D57E3E5}" srcId="{544DDFEE-A299-A64D-BE73-0B9F4B4023E0}" destId="{28AFFB0B-4305-0942-A02D-F4965829D306}" srcOrd="4" destOrd="0" parTransId="{918A0F08-6AAE-6045-9AE9-FBC413954812}" sibTransId="{E26EF65B-A44B-BB41-B093-FE9D3369DD1F}"/>
    <dgm:cxn modelId="{74C2AC17-9AB2-B947-B365-B72CF717DEAE}" srcId="{544DDFEE-A299-A64D-BE73-0B9F4B4023E0}" destId="{E18DB4B8-A66A-254D-B4AC-D7963F42C2F5}" srcOrd="3" destOrd="0" parTransId="{590EA81E-3C9B-9245-B8A3-F2FB37D10723}" sibTransId="{98532DA7-D92E-A04F-9178-95C5150822E5}"/>
    <dgm:cxn modelId="{F30D041A-4C79-4F4E-92EB-88B1316518F7}" type="presOf" srcId="{064605F4-3D4A-8843-9176-221F0E6AFB87}" destId="{D81A2CFD-F19A-5949-9EDD-2C1F3D74BE8B}" srcOrd="0" destOrd="0" presId="urn:microsoft.com/office/officeart/2009/3/layout/DescendingProcess"/>
    <dgm:cxn modelId="{3F06F920-9B2A-0E4E-8810-6C7D7FC18577}" type="presOf" srcId="{28AFFB0B-4305-0942-A02D-F4965829D306}" destId="{296F7DF2-0A55-EB41-A9A0-462E901830A1}" srcOrd="0" destOrd="0" presId="urn:microsoft.com/office/officeart/2009/3/layout/DescendingProcess"/>
    <dgm:cxn modelId="{AC105A32-BC15-8B4D-96F9-21ED7A64968E}" type="presOf" srcId="{E18DB4B8-A66A-254D-B4AC-D7963F42C2F5}" destId="{2E60AF34-D21D-4F40-BC0B-DE3A4E8822F2}" srcOrd="0" destOrd="0" presId="urn:microsoft.com/office/officeart/2009/3/layout/DescendingProcess"/>
    <dgm:cxn modelId="{6ADE235A-7336-344E-BEAF-2CAE729292A1}" type="presOf" srcId="{21D41216-8CF1-654D-931F-7A795E4C3B29}" destId="{97820ACF-8092-9B4A-84DA-D44D4D9F77CB}" srcOrd="0" destOrd="0" presId="urn:microsoft.com/office/officeart/2009/3/layout/DescendingProcess"/>
    <dgm:cxn modelId="{73A2CA65-D785-AD42-8226-567E352471DA}" srcId="{544DDFEE-A299-A64D-BE73-0B9F4B4023E0}" destId="{872FA963-BE98-C948-B413-0A41FAE41933}" srcOrd="5" destOrd="0" parTransId="{6827F107-B23E-884E-A981-4D5637F24064}" sibTransId="{C7815AA8-E324-9145-8434-943124C185CA}"/>
    <dgm:cxn modelId="{93E82868-F356-7443-BB84-D0B9E6BCA951}" srcId="{544DDFEE-A299-A64D-BE73-0B9F4B4023E0}" destId="{064605F4-3D4A-8843-9176-221F0E6AFB87}" srcOrd="0" destOrd="0" parTransId="{7164447B-FCFE-0D4C-9459-339D29B5C366}" sibTransId="{59EA4968-B863-7645-9FAE-C0360C0E9F30}"/>
    <dgm:cxn modelId="{5C7B4D68-4D8A-6E44-A348-A961B9352459}" srcId="{544DDFEE-A299-A64D-BE73-0B9F4B4023E0}" destId="{7B2DE816-231E-934C-8DDA-C1F1D3158C7B}" srcOrd="1" destOrd="0" parTransId="{DF46CBFD-9A86-8646-B540-3D031116E320}" sibTransId="{C2774E70-4F93-A749-9BE2-5B119E1B9B24}"/>
    <dgm:cxn modelId="{651E0F72-F03D-1640-9DEF-27962A67B925}" type="presOf" srcId="{E037B24F-C42C-AD4D-96CB-5AFEF47B88E3}" destId="{85A6F89C-6C9F-8C4F-AE1C-AFCB70F51E78}" srcOrd="0" destOrd="0" presId="urn:microsoft.com/office/officeart/2009/3/layout/DescendingProcess"/>
    <dgm:cxn modelId="{2D58BF79-1C63-9F4E-B9CE-C8B51F83BFFC}" type="presOf" srcId="{E26EF65B-A44B-BB41-B093-FE9D3369DD1F}" destId="{5C8D39BF-1FE2-CB40-8BA8-EB2A5772926E}" srcOrd="0" destOrd="0" presId="urn:microsoft.com/office/officeart/2009/3/layout/DescendingProcess"/>
    <dgm:cxn modelId="{D5C94E7F-23AD-984A-9C85-ED527996BF53}" type="presOf" srcId="{C2A51606-2732-9E4E-8183-D0560F003B08}" destId="{968097D7-DEBC-D742-ABEE-6215E8673721}" srcOrd="0" destOrd="0" presId="urn:microsoft.com/office/officeart/2009/3/layout/DescendingProcess"/>
    <dgm:cxn modelId="{54331B80-83A0-6246-B5D2-DF746CD1C273}" srcId="{544DDFEE-A299-A64D-BE73-0B9F4B4023E0}" destId="{E037B24F-C42C-AD4D-96CB-5AFEF47B88E3}" srcOrd="2" destOrd="0" parTransId="{1E0308E8-8C9D-814B-B79A-B01E806EF6B6}" sibTransId="{C2A51606-2732-9E4E-8183-D0560F003B08}"/>
    <dgm:cxn modelId="{C64B2B8A-1D3B-214E-B51F-AC7AF5C0C422}" type="presOf" srcId="{98532DA7-D92E-A04F-9178-95C5150822E5}" destId="{909C72F6-4DE2-A444-9E01-A0D044BC7B7E}" srcOrd="0" destOrd="0" presId="urn:microsoft.com/office/officeart/2009/3/layout/DescendingProcess"/>
    <dgm:cxn modelId="{4907B68F-1BB9-EA47-A273-E09A832E886B}" type="presOf" srcId="{544DDFEE-A299-A64D-BE73-0B9F4B4023E0}" destId="{FFBFC139-3244-304E-9310-E4AEAD1D1546}" srcOrd="0" destOrd="0" presId="urn:microsoft.com/office/officeart/2009/3/layout/DescendingProcess"/>
    <dgm:cxn modelId="{7ED5F591-996E-A947-9FC6-9BF16A9DED71}" type="presOf" srcId="{7B2DE816-231E-934C-8DDA-C1F1D3158C7B}" destId="{9FF2F7EE-7061-B440-A65E-EA5F901E4194}" srcOrd="0" destOrd="0" presId="urn:microsoft.com/office/officeart/2009/3/layout/DescendingProcess"/>
    <dgm:cxn modelId="{479F5E93-0082-B749-844C-F945348A3578}" srcId="{544DDFEE-A299-A64D-BE73-0B9F4B4023E0}" destId="{21D41216-8CF1-654D-931F-7A795E4C3B29}" srcOrd="6" destOrd="0" parTransId="{323C5603-445A-DE48-A344-0B402DCFA771}" sibTransId="{2300B8BF-F63A-5449-8E7E-3E6C0E6A0ABC}"/>
    <dgm:cxn modelId="{FF8C87A3-1816-3746-B8E0-01390E79A94E}" type="presOf" srcId="{C7815AA8-E324-9145-8434-943124C185CA}" destId="{E63DD9E5-5E89-AE43-AC9B-D2AFE2D3AC8B}" srcOrd="0" destOrd="0" presId="urn:microsoft.com/office/officeart/2009/3/layout/DescendingProcess"/>
    <dgm:cxn modelId="{69896DBC-0932-734A-9488-7653A16CAC07}" type="presOf" srcId="{872FA963-BE98-C948-B413-0A41FAE41933}" destId="{843AF2F2-A6F3-254C-AEFD-B60D52E38BEA}" srcOrd="0" destOrd="0" presId="urn:microsoft.com/office/officeart/2009/3/layout/DescendingProcess"/>
    <dgm:cxn modelId="{210418C9-DCDF-3E4D-AA8B-0FB445051252}" type="presOf" srcId="{C2774E70-4F93-A749-9BE2-5B119E1B9B24}" destId="{58956417-F099-524E-8C7F-6AD575A071D4}" srcOrd="0" destOrd="0" presId="urn:microsoft.com/office/officeart/2009/3/layout/DescendingProcess"/>
    <dgm:cxn modelId="{D6A6C6DA-355E-CA40-B163-40044C3F858B}" type="presParOf" srcId="{FFBFC139-3244-304E-9310-E4AEAD1D1546}" destId="{7E5B7781-B14C-BB4F-8768-0F89C7DBDC3C}" srcOrd="0" destOrd="0" presId="urn:microsoft.com/office/officeart/2009/3/layout/DescendingProcess"/>
    <dgm:cxn modelId="{F532180F-3C52-6243-9CD0-D50679995C77}" type="presParOf" srcId="{FFBFC139-3244-304E-9310-E4AEAD1D1546}" destId="{D81A2CFD-F19A-5949-9EDD-2C1F3D74BE8B}" srcOrd="1" destOrd="0" presId="urn:microsoft.com/office/officeart/2009/3/layout/DescendingProcess"/>
    <dgm:cxn modelId="{2D3571FE-EBD0-4B4D-9FC8-1AD7E629B2CF}" type="presParOf" srcId="{FFBFC139-3244-304E-9310-E4AEAD1D1546}" destId="{9FF2F7EE-7061-B440-A65E-EA5F901E4194}" srcOrd="2" destOrd="0" presId="urn:microsoft.com/office/officeart/2009/3/layout/DescendingProcess"/>
    <dgm:cxn modelId="{66BD4FA0-3703-E84D-A2A6-22E7FA5F9808}" type="presParOf" srcId="{FFBFC139-3244-304E-9310-E4AEAD1D1546}" destId="{6A2DE7DF-8D48-9446-875A-C12874965375}" srcOrd="3" destOrd="0" presId="urn:microsoft.com/office/officeart/2009/3/layout/DescendingProcess"/>
    <dgm:cxn modelId="{F6E3E995-9F64-9546-973D-21E6DC59BE16}" type="presParOf" srcId="{6A2DE7DF-8D48-9446-875A-C12874965375}" destId="{58956417-F099-524E-8C7F-6AD575A071D4}" srcOrd="0" destOrd="0" presId="urn:microsoft.com/office/officeart/2009/3/layout/DescendingProcess"/>
    <dgm:cxn modelId="{FF97E808-B876-9647-B6A9-F8402FEBDEB6}" type="presParOf" srcId="{FFBFC139-3244-304E-9310-E4AEAD1D1546}" destId="{85A6F89C-6C9F-8C4F-AE1C-AFCB70F51E78}" srcOrd="4" destOrd="0" presId="urn:microsoft.com/office/officeart/2009/3/layout/DescendingProcess"/>
    <dgm:cxn modelId="{5B52F285-02F4-BC42-A242-EE16DC9871ED}" type="presParOf" srcId="{FFBFC139-3244-304E-9310-E4AEAD1D1546}" destId="{EB015E62-50B5-CA44-B24A-CCAB47C4632A}" srcOrd="5" destOrd="0" presId="urn:microsoft.com/office/officeart/2009/3/layout/DescendingProcess"/>
    <dgm:cxn modelId="{3B6F95E2-80F4-454E-825D-5F89AAC91B79}" type="presParOf" srcId="{EB015E62-50B5-CA44-B24A-CCAB47C4632A}" destId="{968097D7-DEBC-D742-ABEE-6215E8673721}" srcOrd="0" destOrd="0" presId="urn:microsoft.com/office/officeart/2009/3/layout/DescendingProcess"/>
    <dgm:cxn modelId="{A60359EF-E787-E144-8027-12AF7F3ECA14}" type="presParOf" srcId="{FFBFC139-3244-304E-9310-E4AEAD1D1546}" destId="{2E60AF34-D21D-4F40-BC0B-DE3A4E8822F2}" srcOrd="6" destOrd="0" presId="urn:microsoft.com/office/officeart/2009/3/layout/DescendingProcess"/>
    <dgm:cxn modelId="{7D24BDEE-7917-C74E-9D97-CA9923186105}" type="presParOf" srcId="{FFBFC139-3244-304E-9310-E4AEAD1D1546}" destId="{AF1738B2-0849-B240-B22B-AEF86E205ABE}" srcOrd="7" destOrd="0" presId="urn:microsoft.com/office/officeart/2009/3/layout/DescendingProcess"/>
    <dgm:cxn modelId="{A204CE91-7BE9-2D42-AB50-1E82E29C93AA}" type="presParOf" srcId="{AF1738B2-0849-B240-B22B-AEF86E205ABE}" destId="{909C72F6-4DE2-A444-9E01-A0D044BC7B7E}" srcOrd="0" destOrd="0" presId="urn:microsoft.com/office/officeart/2009/3/layout/DescendingProcess"/>
    <dgm:cxn modelId="{F3F2FC9D-9E2D-6543-A308-DD10A9C0A83D}" type="presParOf" srcId="{FFBFC139-3244-304E-9310-E4AEAD1D1546}" destId="{296F7DF2-0A55-EB41-A9A0-462E901830A1}" srcOrd="8" destOrd="0" presId="urn:microsoft.com/office/officeart/2009/3/layout/DescendingProcess"/>
    <dgm:cxn modelId="{AE42321B-BE41-DA48-A5FC-5FB44A5D9C82}" type="presParOf" srcId="{FFBFC139-3244-304E-9310-E4AEAD1D1546}" destId="{FFFED9C4-FC84-8149-8F14-F4FFFB450EAE}" srcOrd="9" destOrd="0" presId="urn:microsoft.com/office/officeart/2009/3/layout/DescendingProcess"/>
    <dgm:cxn modelId="{AEEBF2C3-CC65-4C45-A7CE-798BC1EC6ECB}" type="presParOf" srcId="{FFFED9C4-FC84-8149-8F14-F4FFFB450EAE}" destId="{5C8D39BF-1FE2-CB40-8BA8-EB2A5772926E}" srcOrd="0" destOrd="0" presId="urn:microsoft.com/office/officeart/2009/3/layout/DescendingProcess"/>
    <dgm:cxn modelId="{03D01261-92CB-B642-B5C6-2604661F4B15}" type="presParOf" srcId="{FFBFC139-3244-304E-9310-E4AEAD1D1546}" destId="{843AF2F2-A6F3-254C-AEFD-B60D52E38BEA}" srcOrd="10" destOrd="0" presId="urn:microsoft.com/office/officeart/2009/3/layout/DescendingProcess"/>
    <dgm:cxn modelId="{240F9143-7EEF-1C44-A95F-CE336DE4E082}" type="presParOf" srcId="{FFBFC139-3244-304E-9310-E4AEAD1D1546}" destId="{67AA5585-5111-7543-892E-55FEAF010B2E}" srcOrd="11" destOrd="0" presId="urn:microsoft.com/office/officeart/2009/3/layout/DescendingProcess"/>
    <dgm:cxn modelId="{DFDE1A90-B482-2A43-A934-DD131FA6F5D7}" type="presParOf" srcId="{67AA5585-5111-7543-892E-55FEAF010B2E}" destId="{E63DD9E5-5E89-AE43-AC9B-D2AFE2D3AC8B}" srcOrd="0" destOrd="0" presId="urn:microsoft.com/office/officeart/2009/3/layout/DescendingProcess"/>
    <dgm:cxn modelId="{EE673AC7-E94D-DC41-933A-6881CDCEE1F7}" type="presParOf" srcId="{FFBFC139-3244-304E-9310-E4AEAD1D1546}" destId="{97820ACF-8092-9B4A-84DA-D44D4D9F77CB}" srcOrd="12"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endParaRPr lang="es-ES" sz="1500"/>
        </a:p>
        <a:p>
          <a:r>
            <a:rPr lang="es-ES" sz="1500"/>
            <a:t>9:30-10
Grupo grande 
Todos los pacientes
</a:t>
          </a:r>
          <a:endParaRPr lang="en-US" sz="1500"/>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custT="1"/>
      <dgm:spPr/>
      <dgm:t>
        <a:bodyPr/>
        <a:lstStyle/>
        <a:p>
          <a:r>
            <a:rPr lang="en-US" sz="2400"/>
            <a:t>Médico</a:t>
          </a:r>
          <a:r>
            <a:rPr lang="en-US" sz="1700"/>
            <a:t> </a:t>
          </a:r>
        </a:p>
      </dgm:t>
    </dgm:pt>
    <dgm:pt modelId="{255851AE-E642-A440-AFFC-CFF2E912B845}" type="parTrans" cxnId="{72C55A4D-4082-7A4C-ABEB-70BAC5F8D7BB}">
      <dgm:prSet/>
      <dgm:spPr/>
      <dgm:t>
        <a:bodyPr/>
        <a:lstStyle/>
        <a:p>
          <a:endParaRPr lang="en-US"/>
        </a:p>
      </dgm:t>
    </dgm:pt>
    <dgm:pt modelId="{F753AA39-BBC9-3344-8D53-21A8C6FE5449}" type="sibTrans" cxnId="{72C55A4D-4082-7A4C-ABEB-70BAC5F8D7BB}">
      <dgm:prSet/>
      <dgm:spPr/>
      <dgm:t>
        <a:bodyPr/>
        <a:lstStyle/>
        <a:p>
          <a:endParaRPr lang="en-US"/>
        </a:p>
      </dgm:t>
    </dgm:pt>
    <dgm:pt modelId="{2496335F-9727-DF43-95DB-AD358CD0D529}">
      <dgm:prSet phldrT="[Text]" custT="1"/>
      <dgm:spPr/>
      <dgm:t>
        <a:bodyPr/>
        <a:lstStyle/>
        <a:p>
          <a:r>
            <a:rPr lang="en-US" sz="2400"/>
            <a:t>Social</a:t>
          </a:r>
          <a:r>
            <a:rPr lang="en-US" sz="1700"/>
            <a:t> </a:t>
          </a:r>
        </a:p>
      </dgm:t>
    </dgm:pt>
    <dgm:pt modelId="{1B171529-01B9-5F43-8660-FDE2E5D054EB}" type="parTrans" cxnId="{D525EAEC-BED3-D547-AA1B-BCC94FDD999F}">
      <dgm:prSet/>
      <dgm:spPr/>
      <dgm:t>
        <a:bodyPr/>
        <a:lstStyle/>
        <a:p>
          <a:endParaRPr lang="en-US"/>
        </a:p>
      </dgm:t>
    </dgm:pt>
    <dgm:pt modelId="{22B148FB-F8AB-574F-AED5-ECC36B1D088C}" type="sibTrans" cxnId="{D525EAEC-BED3-D547-AA1B-BCC94FDD999F}">
      <dgm:prSet/>
      <dgm:spPr/>
      <dgm:t>
        <a:bodyPr/>
        <a:lstStyle/>
        <a:p>
          <a:endParaRPr lang="en-US"/>
        </a:p>
      </dgm:t>
    </dgm:pt>
    <dgm:pt modelId="{5DB263A1-096C-AB4C-83DA-1135704C8C98}">
      <dgm:prSet phldrT="[Text]" custT="1"/>
      <dgm:spPr/>
      <dgm:t>
        <a:bodyPr/>
        <a:lstStyle/>
        <a:p>
          <a:endParaRPr lang="en-US" sz="1700"/>
        </a:p>
        <a:p>
          <a:r>
            <a:rPr lang="en-US" sz="2400"/>
            <a:t>Conducta</a:t>
          </a:r>
          <a:r>
            <a:rPr lang="en-US" sz="1700"/>
            <a:t>
</a:t>
          </a:r>
        </a:p>
      </dgm:t>
    </dgm:pt>
    <dgm:pt modelId="{4DFDD9D4-228C-8544-A83C-59594CB93931}" type="parTrans" cxnId="{3D898B58-935A-3342-AADA-68492E0B5CDA}">
      <dgm:prSet/>
      <dgm:spPr/>
      <dgm:t>
        <a:bodyPr/>
        <a:lstStyle/>
        <a:p>
          <a:endParaRPr lang="en-US"/>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DFC51-1520-B340-82D6-78A59707AC2E}"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D715959F-DAF4-324B-BCEE-F6A52014CC97}">
      <dgm:prSet phldrT="[Text]"/>
      <dgm:spPr/>
      <dgm:t>
        <a:bodyPr/>
        <a:lstStyle/>
        <a:p>
          <a:pPr rtl="0"/>
          <a:r>
            <a:rPr lang="en-US" b="1"/>
            <a:t>T</a:t>
          </a:r>
          <a:r>
            <a:rPr lang="en-US"/>
            <a:t>emperatura</a:t>
          </a:r>
        </a:p>
      </dgm:t>
    </dgm:pt>
    <dgm:pt modelId="{43502AE1-6C26-D842-A149-56FC5E409AEA}" type="parTrans" cxnId="{803BD2CA-E1F1-174B-A7E1-7F5083D40548}">
      <dgm:prSet/>
      <dgm:spPr/>
      <dgm:t>
        <a:bodyPr/>
        <a:lstStyle/>
        <a:p>
          <a:endParaRPr lang="en-US"/>
        </a:p>
      </dgm:t>
    </dgm:pt>
    <dgm:pt modelId="{91331B88-0750-E54A-80F7-8B4A954646CB}" type="sibTrans" cxnId="{803BD2CA-E1F1-174B-A7E1-7F5083D40548}">
      <dgm:prSet/>
      <dgm:spPr/>
      <dgm:t>
        <a:bodyPr/>
        <a:lstStyle/>
        <a:p>
          <a:endParaRPr lang="en-US"/>
        </a:p>
      </dgm:t>
    </dgm:pt>
    <dgm:pt modelId="{F9C61F58-7564-754D-87B8-1834DC93C8D9}">
      <dgm:prSet phldrT="[Text]"/>
      <dgm:spPr/>
      <dgm:t>
        <a:bodyPr/>
        <a:lstStyle/>
        <a:p>
          <a:pPr rtl="0"/>
          <a:r>
            <a:rPr lang="en-US" b="1"/>
            <a:t>A</a:t>
          </a:r>
          <a:r>
            <a:rPr lang="en-US"/>
            <a:t>pariencia</a:t>
          </a:r>
        </a:p>
      </dgm:t>
    </dgm:pt>
    <dgm:pt modelId="{63C412C7-3200-4F42-9315-125817070AB9}" type="parTrans" cxnId="{B41AEFBB-DE2E-2644-A0C1-A5FDFA4D031B}">
      <dgm:prSet/>
      <dgm:spPr/>
      <dgm:t>
        <a:bodyPr/>
        <a:lstStyle/>
        <a:p>
          <a:endParaRPr lang="en-US"/>
        </a:p>
      </dgm:t>
    </dgm:pt>
    <dgm:pt modelId="{47DBD238-7666-F549-A181-B3EBD72D47FF}" type="sibTrans" cxnId="{B41AEFBB-DE2E-2644-A0C1-A5FDFA4D031B}">
      <dgm:prSet/>
      <dgm:spPr/>
      <dgm:t>
        <a:bodyPr/>
        <a:lstStyle/>
        <a:p>
          <a:endParaRPr lang="en-US"/>
        </a:p>
      </dgm:t>
    </dgm:pt>
    <dgm:pt modelId="{0E20AFFB-76A5-AE41-A33C-C499C9BA8A2D}">
      <dgm:prSet phldrT="[Text]"/>
      <dgm:spPr/>
      <dgm:t>
        <a:bodyPr/>
        <a:lstStyle/>
        <a:p>
          <a:pPr rtl="0"/>
          <a:r>
            <a:rPr lang="en-US" b="1"/>
            <a:t>P</a:t>
          </a:r>
          <a:r>
            <a:rPr lang="en-US"/>
            <a:t>ulso</a:t>
          </a:r>
        </a:p>
      </dgm:t>
    </dgm:pt>
    <dgm:pt modelId="{F231AFF9-FD6A-B74A-9E01-4711C6DFB742}" type="parTrans" cxnId="{30B44659-5DFA-8C45-BB52-9C21D423D4B4}">
      <dgm:prSet/>
      <dgm:spPr/>
      <dgm:t>
        <a:bodyPr/>
        <a:lstStyle/>
        <a:p>
          <a:endParaRPr lang="en-US"/>
        </a:p>
      </dgm:t>
    </dgm:pt>
    <dgm:pt modelId="{E076DD28-3FE2-E242-8CA7-0EDC7B221D5B}" type="sibTrans" cxnId="{30B44659-5DFA-8C45-BB52-9C21D423D4B4}">
      <dgm:prSet/>
      <dgm:spPr/>
      <dgm:t>
        <a:bodyPr/>
        <a:lstStyle/>
        <a:p>
          <a:endParaRPr lang="en-US"/>
        </a:p>
      </dgm:t>
    </dgm:pt>
    <dgm:pt modelId="{26B94B5E-5F42-F54A-80C4-043D63E5C160}">
      <dgm:prSet phldrT="[Text]"/>
      <dgm:spPr/>
      <dgm:t>
        <a:bodyPr/>
        <a:lstStyle/>
        <a:p>
          <a:pPr rtl="0"/>
          <a:r>
            <a:rPr lang="en-US" b="1"/>
            <a:t>S</a:t>
          </a:r>
          <a:r>
            <a:rPr lang="en-US"/>
            <a:t>ensación</a:t>
          </a:r>
        </a:p>
      </dgm:t>
    </dgm:pt>
    <dgm:pt modelId="{81CDE132-7B5D-294F-8997-0CDCFAE17C24}" type="parTrans" cxnId="{37AC56BF-130D-EF4A-B4C9-D22A946CB8A8}">
      <dgm:prSet/>
      <dgm:spPr/>
      <dgm:t>
        <a:bodyPr/>
        <a:lstStyle/>
        <a:p>
          <a:endParaRPr lang="en-US"/>
        </a:p>
      </dgm:t>
    </dgm:pt>
    <dgm:pt modelId="{DB6BEB5C-F904-C34C-88B7-D20119D9CF68}" type="sibTrans" cxnId="{37AC56BF-130D-EF4A-B4C9-D22A946CB8A8}">
      <dgm:prSet/>
      <dgm:spPr/>
      <dgm:t>
        <a:bodyPr/>
        <a:lstStyle/>
        <a:p>
          <a:endParaRPr lang="en-US"/>
        </a:p>
      </dgm:t>
    </dgm:pt>
    <dgm:pt modelId="{44B33E1D-9F1D-314E-AEB4-D23B1A18B7C4}" type="pres">
      <dgm:prSet presAssocID="{761DFC51-1520-B340-82D6-78A59707AC2E}" presName="Name0" presStyleCnt="0">
        <dgm:presLayoutVars>
          <dgm:dir/>
          <dgm:resizeHandles val="exact"/>
        </dgm:presLayoutVars>
      </dgm:prSet>
      <dgm:spPr/>
    </dgm:pt>
    <dgm:pt modelId="{2ECBE183-CD64-0440-93B9-E42A83EE8EFC}" type="pres">
      <dgm:prSet presAssocID="{D715959F-DAF4-324B-BCEE-F6A52014CC97}" presName="compNode" presStyleCnt="0"/>
      <dgm:spPr/>
    </dgm:pt>
    <dgm:pt modelId="{6C8D5BBD-AB81-1C45-9814-87DF4C13962D}" type="pres">
      <dgm:prSet presAssocID="{D715959F-DAF4-324B-BCEE-F6A52014CC97}" presName="pictRect" presStyleLbl="node1" presStyleIdx="0" presStyleCnt="4" custScaleX="80829" custScaleY="89766"/>
      <dgm:spPr>
        <a:blipFill rotWithShape="1">
          <a:blip xmlns:r="http://schemas.openxmlformats.org/officeDocument/2006/relationships" r:embed="rId1"/>
          <a:srcRect/>
          <a:stretch>
            <a:fillRect l="-29000" r="-29000"/>
          </a:stretch>
        </a:blipFill>
      </dgm:spPr>
    </dgm:pt>
    <dgm:pt modelId="{1ECC481D-00A2-CA4C-8FA0-FD8F47E173EB}" type="pres">
      <dgm:prSet presAssocID="{D715959F-DAF4-324B-BCEE-F6A52014CC97}" presName="textRect" presStyleLbl="revTx" presStyleIdx="0" presStyleCnt="4">
        <dgm:presLayoutVars>
          <dgm:bulletEnabled val="1"/>
        </dgm:presLayoutVars>
      </dgm:prSet>
      <dgm:spPr/>
    </dgm:pt>
    <dgm:pt modelId="{AF1726AF-870E-E045-AA08-80DD491FC4EE}" type="pres">
      <dgm:prSet presAssocID="{91331B88-0750-E54A-80F7-8B4A954646CB}" presName="sibTrans" presStyleLbl="sibTrans2D1" presStyleIdx="0" presStyleCnt="0"/>
      <dgm:spPr/>
    </dgm:pt>
    <dgm:pt modelId="{B984FF4A-8FAA-0845-8388-2AACAACB2F97}" type="pres">
      <dgm:prSet presAssocID="{F9C61F58-7564-754D-87B8-1834DC93C8D9}" presName="compNode" presStyleCnt="0"/>
      <dgm:spPr/>
    </dgm:pt>
    <dgm:pt modelId="{2D700405-038D-C74B-8B4A-F919353C0C1E}" type="pres">
      <dgm:prSet presAssocID="{F9C61F58-7564-754D-87B8-1834DC93C8D9}" presName="pictRect" presStyleLbl="node1" presStyleIdx="1" presStyleCnt="4"/>
      <dgm:spPr>
        <a:blipFill rotWithShape="1">
          <a:blip xmlns:r="http://schemas.openxmlformats.org/officeDocument/2006/relationships" r:embed="rId2"/>
          <a:srcRect/>
          <a:stretch>
            <a:fillRect l="-36000" r="-36000"/>
          </a:stretch>
        </a:blipFill>
      </dgm:spPr>
    </dgm:pt>
    <dgm:pt modelId="{5AD66BD4-06EA-7246-AD05-BE3C6D05743E}" type="pres">
      <dgm:prSet presAssocID="{F9C61F58-7564-754D-87B8-1834DC93C8D9}" presName="textRect" presStyleLbl="revTx" presStyleIdx="1" presStyleCnt="4">
        <dgm:presLayoutVars>
          <dgm:bulletEnabled val="1"/>
        </dgm:presLayoutVars>
      </dgm:prSet>
      <dgm:spPr/>
    </dgm:pt>
    <dgm:pt modelId="{CCB18510-8FA3-DB4C-B78B-41CEAFCB7E48}" type="pres">
      <dgm:prSet presAssocID="{47DBD238-7666-F549-A181-B3EBD72D47FF}" presName="sibTrans" presStyleLbl="sibTrans2D1" presStyleIdx="0" presStyleCnt="0"/>
      <dgm:spPr/>
    </dgm:pt>
    <dgm:pt modelId="{DB819203-527D-5449-B592-8C27361C7E01}" type="pres">
      <dgm:prSet presAssocID="{0E20AFFB-76A5-AE41-A33C-C499C9BA8A2D}" presName="compNode" presStyleCnt="0"/>
      <dgm:spPr/>
    </dgm:pt>
    <dgm:pt modelId="{4BCCE599-DD1F-ED46-8E1E-8547AA1BA631}" type="pres">
      <dgm:prSet presAssocID="{0E20AFFB-76A5-AE41-A33C-C499C9BA8A2D}" presName="pictRect" presStyleLbl="node1" presStyleIdx="2" presStyleCnt="4"/>
      <dgm:spPr>
        <a:blipFill rotWithShape="1">
          <a:blip xmlns:r="http://schemas.openxmlformats.org/officeDocument/2006/relationships" r:embed="rId3"/>
          <a:srcRect/>
          <a:stretch>
            <a:fillRect t="-7000" b="-7000"/>
          </a:stretch>
        </a:blipFill>
      </dgm:spPr>
    </dgm:pt>
    <dgm:pt modelId="{90B43878-4928-7946-B7C3-9B518B673AC6}" type="pres">
      <dgm:prSet presAssocID="{0E20AFFB-76A5-AE41-A33C-C499C9BA8A2D}" presName="textRect" presStyleLbl="revTx" presStyleIdx="2" presStyleCnt="4">
        <dgm:presLayoutVars>
          <dgm:bulletEnabled val="1"/>
        </dgm:presLayoutVars>
      </dgm:prSet>
      <dgm:spPr/>
    </dgm:pt>
    <dgm:pt modelId="{658BDA7E-D90D-A34F-9E3B-41077B75AF8F}" type="pres">
      <dgm:prSet presAssocID="{E076DD28-3FE2-E242-8CA7-0EDC7B221D5B}" presName="sibTrans" presStyleLbl="sibTrans2D1" presStyleIdx="0" presStyleCnt="0"/>
      <dgm:spPr/>
    </dgm:pt>
    <dgm:pt modelId="{A16D829C-47C3-F34D-B739-2DD469C7EB72}" type="pres">
      <dgm:prSet presAssocID="{26B94B5E-5F42-F54A-80C4-043D63E5C160}" presName="compNode" presStyleCnt="0"/>
      <dgm:spPr/>
    </dgm:pt>
    <dgm:pt modelId="{F45FBFDD-5910-1542-9ACD-57A6DF69010D}" type="pres">
      <dgm:prSet presAssocID="{26B94B5E-5F42-F54A-80C4-043D63E5C160}" presName="pictRect" presStyleLbl="node1" presStyleIdx="3" presStyleCnt="4"/>
      <dgm:spPr>
        <a:blipFill rotWithShape="1">
          <a:blip xmlns:r="http://schemas.openxmlformats.org/officeDocument/2006/relationships" r:embed="rId4"/>
          <a:srcRect/>
          <a:stretch>
            <a:fillRect t="-21000" b="-21000"/>
          </a:stretch>
        </a:blipFill>
      </dgm:spPr>
    </dgm:pt>
    <dgm:pt modelId="{32EB5CE1-3CD8-904A-ADAB-B390AA212800}" type="pres">
      <dgm:prSet presAssocID="{26B94B5E-5F42-F54A-80C4-043D63E5C160}" presName="textRect" presStyleLbl="revTx" presStyleIdx="3" presStyleCnt="4">
        <dgm:presLayoutVars>
          <dgm:bulletEnabled val="1"/>
        </dgm:presLayoutVars>
      </dgm:prSet>
      <dgm:spPr/>
    </dgm:pt>
  </dgm:ptLst>
  <dgm:cxnLst>
    <dgm:cxn modelId="{2E999127-3C32-D546-B7AC-A177C8D38647}" type="presOf" srcId="{26B94B5E-5F42-F54A-80C4-043D63E5C160}" destId="{32EB5CE1-3CD8-904A-ADAB-B390AA212800}" srcOrd="0" destOrd="0" presId="urn:microsoft.com/office/officeart/2005/8/layout/pList1"/>
    <dgm:cxn modelId="{037A1133-2321-FC48-920D-CE134BFBED94}" type="presOf" srcId="{0E20AFFB-76A5-AE41-A33C-C499C9BA8A2D}" destId="{90B43878-4928-7946-B7C3-9B518B673AC6}" srcOrd="0" destOrd="0" presId="urn:microsoft.com/office/officeart/2005/8/layout/pList1"/>
    <dgm:cxn modelId="{30B44659-5DFA-8C45-BB52-9C21D423D4B4}" srcId="{761DFC51-1520-B340-82D6-78A59707AC2E}" destId="{0E20AFFB-76A5-AE41-A33C-C499C9BA8A2D}" srcOrd="2" destOrd="0" parTransId="{F231AFF9-FD6A-B74A-9E01-4711C6DFB742}" sibTransId="{E076DD28-3FE2-E242-8CA7-0EDC7B221D5B}"/>
    <dgm:cxn modelId="{50626072-1D44-0A45-AC1C-210692A75283}" type="presOf" srcId="{E076DD28-3FE2-E242-8CA7-0EDC7B221D5B}" destId="{658BDA7E-D90D-A34F-9E3B-41077B75AF8F}" srcOrd="0" destOrd="0" presId="urn:microsoft.com/office/officeart/2005/8/layout/pList1"/>
    <dgm:cxn modelId="{B41AEFBB-DE2E-2644-A0C1-A5FDFA4D031B}" srcId="{761DFC51-1520-B340-82D6-78A59707AC2E}" destId="{F9C61F58-7564-754D-87B8-1834DC93C8D9}" srcOrd="1" destOrd="0" parTransId="{63C412C7-3200-4F42-9315-125817070AB9}" sibTransId="{47DBD238-7666-F549-A181-B3EBD72D47FF}"/>
    <dgm:cxn modelId="{37AC56BF-130D-EF4A-B4C9-D22A946CB8A8}" srcId="{761DFC51-1520-B340-82D6-78A59707AC2E}" destId="{26B94B5E-5F42-F54A-80C4-043D63E5C160}" srcOrd="3" destOrd="0" parTransId="{81CDE132-7B5D-294F-8997-0CDCFAE17C24}" sibTransId="{DB6BEB5C-F904-C34C-88B7-D20119D9CF68}"/>
    <dgm:cxn modelId="{0C359EBF-0A82-404C-8C0A-9223BA177582}" type="presOf" srcId="{91331B88-0750-E54A-80F7-8B4A954646CB}" destId="{AF1726AF-870E-E045-AA08-80DD491FC4EE}" srcOrd="0" destOrd="0" presId="urn:microsoft.com/office/officeart/2005/8/layout/pList1"/>
    <dgm:cxn modelId="{803BD2CA-E1F1-174B-A7E1-7F5083D40548}" srcId="{761DFC51-1520-B340-82D6-78A59707AC2E}" destId="{D715959F-DAF4-324B-BCEE-F6A52014CC97}" srcOrd="0" destOrd="0" parTransId="{43502AE1-6C26-D842-A149-56FC5E409AEA}" sibTransId="{91331B88-0750-E54A-80F7-8B4A954646CB}"/>
    <dgm:cxn modelId="{236F3FDC-6413-4147-BB7E-9EB958309D04}" type="presOf" srcId="{761DFC51-1520-B340-82D6-78A59707AC2E}" destId="{44B33E1D-9F1D-314E-AEB4-D23B1A18B7C4}" srcOrd="0" destOrd="0" presId="urn:microsoft.com/office/officeart/2005/8/layout/pList1"/>
    <dgm:cxn modelId="{F473EBDD-D059-954D-8DD0-ADBBABF26EE0}" type="presOf" srcId="{F9C61F58-7564-754D-87B8-1834DC93C8D9}" destId="{5AD66BD4-06EA-7246-AD05-BE3C6D05743E}" srcOrd="0" destOrd="0" presId="urn:microsoft.com/office/officeart/2005/8/layout/pList1"/>
    <dgm:cxn modelId="{F20141F4-A25B-8F43-9C82-AF9833EF39E8}" type="presOf" srcId="{47DBD238-7666-F549-A181-B3EBD72D47FF}" destId="{CCB18510-8FA3-DB4C-B78B-41CEAFCB7E48}" srcOrd="0" destOrd="0" presId="urn:microsoft.com/office/officeart/2005/8/layout/pList1"/>
    <dgm:cxn modelId="{E03885F8-5307-F941-A662-3DA79A38DE95}" type="presOf" srcId="{D715959F-DAF4-324B-BCEE-F6A52014CC97}" destId="{1ECC481D-00A2-CA4C-8FA0-FD8F47E173EB}" srcOrd="0" destOrd="0" presId="urn:microsoft.com/office/officeart/2005/8/layout/pList1"/>
    <dgm:cxn modelId="{00C9616F-A554-3F4C-855A-CC0FA49951F7}" type="presParOf" srcId="{44B33E1D-9F1D-314E-AEB4-D23B1A18B7C4}" destId="{2ECBE183-CD64-0440-93B9-E42A83EE8EFC}" srcOrd="0" destOrd="0" presId="urn:microsoft.com/office/officeart/2005/8/layout/pList1"/>
    <dgm:cxn modelId="{B05162C6-8316-794B-88DC-12AE4115E16D}" type="presParOf" srcId="{2ECBE183-CD64-0440-93B9-E42A83EE8EFC}" destId="{6C8D5BBD-AB81-1C45-9814-87DF4C13962D}" srcOrd="0" destOrd="0" presId="urn:microsoft.com/office/officeart/2005/8/layout/pList1"/>
    <dgm:cxn modelId="{7D333A45-6FDF-3449-86E4-878CB582EA51}" type="presParOf" srcId="{2ECBE183-CD64-0440-93B9-E42A83EE8EFC}" destId="{1ECC481D-00A2-CA4C-8FA0-FD8F47E173EB}" srcOrd="1" destOrd="0" presId="urn:microsoft.com/office/officeart/2005/8/layout/pList1"/>
    <dgm:cxn modelId="{176081E6-8381-9348-A8B8-D64A0C9E1729}" type="presParOf" srcId="{44B33E1D-9F1D-314E-AEB4-D23B1A18B7C4}" destId="{AF1726AF-870E-E045-AA08-80DD491FC4EE}" srcOrd="1" destOrd="0" presId="urn:microsoft.com/office/officeart/2005/8/layout/pList1"/>
    <dgm:cxn modelId="{A9D310DA-5961-C048-929F-FD5D0562F668}" type="presParOf" srcId="{44B33E1D-9F1D-314E-AEB4-D23B1A18B7C4}" destId="{B984FF4A-8FAA-0845-8388-2AACAACB2F97}" srcOrd="2" destOrd="0" presId="urn:microsoft.com/office/officeart/2005/8/layout/pList1"/>
    <dgm:cxn modelId="{E725F835-2095-7240-BBE3-80EF03819816}" type="presParOf" srcId="{B984FF4A-8FAA-0845-8388-2AACAACB2F97}" destId="{2D700405-038D-C74B-8B4A-F919353C0C1E}" srcOrd="0" destOrd="0" presId="urn:microsoft.com/office/officeart/2005/8/layout/pList1"/>
    <dgm:cxn modelId="{0EEE64A9-7132-1C40-8834-8256F89F1B25}" type="presParOf" srcId="{B984FF4A-8FAA-0845-8388-2AACAACB2F97}" destId="{5AD66BD4-06EA-7246-AD05-BE3C6D05743E}" srcOrd="1" destOrd="0" presId="urn:microsoft.com/office/officeart/2005/8/layout/pList1"/>
    <dgm:cxn modelId="{97D1E93A-0D6B-174C-8312-4AB78E08E8F8}" type="presParOf" srcId="{44B33E1D-9F1D-314E-AEB4-D23B1A18B7C4}" destId="{CCB18510-8FA3-DB4C-B78B-41CEAFCB7E48}" srcOrd="3" destOrd="0" presId="urn:microsoft.com/office/officeart/2005/8/layout/pList1"/>
    <dgm:cxn modelId="{417E19B7-462A-2042-AE79-913CA375A28C}" type="presParOf" srcId="{44B33E1D-9F1D-314E-AEB4-D23B1A18B7C4}" destId="{DB819203-527D-5449-B592-8C27361C7E01}" srcOrd="4" destOrd="0" presId="urn:microsoft.com/office/officeart/2005/8/layout/pList1"/>
    <dgm:cxn modelId="{53927952-0120-DC48-BD7A-3E5365B2D9A0}" type="presParOf" srcId="{DB819203-527D-5449-B592-8C27361C7E01}" destId="{4BCCE599-DD1F-ED46-8E1E-8547AA1BA631}" srcOrd="0" destOrd="0" presId="urn:microsoft.com/office/officeart/2005/8/layout/pList1"/>
    <dgm:cxn modelId="{DE09396A-4281-6B46-AA16-815293039BE7}" type="presParOf" srcId="{DB819203-527D-5449-B592-8C27361C7E01}" destId="{90B43878-4928-7946-B7C3-9B518B673AC6}" srcOrd="1" destOrd="0" presId="urn:microsoft.com/office/officeart/2005/8/layout/pList1"/>
    <dgm:cxn modelId="{AF0B6A46-4094-824C-9B3C-120DDD47E7A2}" type="presParOf" srcId="{44B33E1D-9F1D-314E-AEB4-D23B1A18B7C4}" destId="{658BDA7E-D90D-A34F-9E3B-41077B75AF8F}" srcOrd="5" destOrd="0" presId="urn:microsoft.com/office/officeart/2005/8/layout/pList1"/>
    <dgm:cxn modelId="{1A8CAC5B-98E6-2341-92AD-7CBCAAF95FB9}" type="presParOf" srcId="{44B33E1D-9F1D-314E-AEB4-D23B1A18B7C4}" destId="{A16D829C-47C3-F34D-B739-2DD469C7EB72}" srcOrd="6" destOrd="0" presId="urn:microsoft.com/office/officeart/2005/8/layout/pList1"/>
    <dgm:cxn modelId="{3F105F67-F779-214A-99A7-8E1773D940AE}" type="presParOf" srcId="{A16D829C-47C3-F34D-B739-2DD469C7EB72}" destId="{F45FBFDD-5910-1542-9ACD-57A6DF69010D}" srcOrd="0" destOrd="0" presId="urn:microsoft.com/office/officeart/2005/8/layout/pList1"/>
    <dgm:cxn modelId="{0A087685-6FA7-9945-9AD7-B80F9BB29F3F}" type="presParOf" srcId="{A16D829C-47C3-F34D-B739-2DD469C7EB72}" destId="{32EB5CE1-3CD8-904A-ADAB-B390AA21280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endParaRPr lang="es-ES" sz="1500"/>
        </a:p>
        <a:p>
          <a:r>
            <a:rPr lang="es-ES" sz="1800"/>
            <a:t>9:30-10
Grupo grande 
Todos los pacientes</a:t>
          </a:r>
          <a:r>
            <a:rPr lang="es-ES" sz="1500"/>
            <a:t>
</a:t>
          </a:r>
          <a:endParaRPr lang="en-US" sz="1500"/>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dgm:spPr/>
      <dgm:t>
        <a:bodyPr/>
        <a:lstStyle/>
        <a:p>
          <a:endParaRPr lang="en-US"/>
        </a:p>
        <a:p>
          <a:r>
            <a:rPr lang="en-US"/>
            <a:t>Médico </a:t>
          </a:r>
        </a:p>
        <a:p>
          <a:endParaRPr lang="en-US"/>
        </a:p>
      </dgm:t>
    </dgm:pt>
    <dgm:pt modelId="{255851AE-E642-A440-AFFC-CFF2E912B845}" type="parTrans" cxnId="{72C55A4D-4082-7A4C-ABEB-70BAC5F8D7BB}">
      <dgm:prSet/>
      <dgm:spPr/>
      <dgm:t>
        <a:bodyPr/>
        <a:lstStyle/>
        <a:p>
          <a:endParaRPr lang="en-US"/>
        </a:p>
      </dgm:t>
    </dgm:pt>
    <dgm:pt modelId="{F753AA39-BBC9-3344-8D53-21A8C6FE5449}" type="sibTrans" cxnId="{72C55A4D-4082-7A4C-ABEB-70BAC5F8D7BB}">
      <dgm:prSet/>
      <dgm:spPr/>
      <dgm:t>
        <a:bodyPr/>
        <a:lstStyle/>
        <a:p>
          <a:endParaRPr lang="en-US"/>
        </a:p>
      </dgm:t>
    </dgm:pt>
    <dgm:pt modelId="{2496335F-9727-DF43-95DB-AD358CD0D529}">
      <dgm:prSet phldrT="[Text]"/>
      <dgm:spPr/>
      <dgm:t>
        <a:bodyPr/>
        <a:lstStyle/>
        <a:p>
          <a:r>
            <a:rPr lang="en-US"/>
            <a:t>Social </a:t>
          </a:r>
        </a:p>
      </dgm:t>
    </dgm:pt>
    <dgm:pt modelId="{1B171529-01B9-5F43-8660-FDE2E5D054EB}" type="parTrans" cxnId="{D525EAEC-BED3-D547-AA1B-BCC94FDD999F}">
      <dgm:prSet/>
      <dgm:spPr/>
      <dgm:t>
        <a:bodyPr/>
        <a:lstStyle/>
        <a:p>
          <a:endParaRPr lang="en-US"/>
        </a:p>
      </dgm:t>
    </dgm:pt>
    <dgm:pt modelId="{22B148FB-F8AB-574F-AED5-ECC36B1D088C}" type="sibTrans" cxnId="{D525EAEC-BED3-D547-AA1B-BCC94FDD999F}">
      <dgm:prSet/>
      <dgm:spPr/>
      <dgm:t>
        <a:bodyPr/>
        <a:lstStyle/>
        <a:p>
          <a:endParaRPr lang="en-US"/>
        </a:p>
      </dgm:t>
    </dgm:pt>
    <dgm:pt modelId="{5DB263A1-096C-AB4C-83DA-1135704C8C98}">
      <dgm:prSet phldrT="[Text]"/>
      <dgm:spPr/>
      <dgm:t>
        <a:bodyPr/>
        <a:lstStyle/>
        <a:p>
          <a:endParaRPr lang="en-US"/>
        </a:p>
        <a:p>
          <a:r>
            <a:rPr lang="en-US"/>
            <a:t>Conducta
</a:t>
          </a:r>
        </a:p>
      </dgm:t>
    </dgm:pt>
    <dgm:pt modelId="{4DFDD9D4-228C-8544-A83C-59594CB93931}" type="parTrans" cxnId="{3D898B58-935A-3342-AADA-68492E0B5CDA}">
      <dgm:prSet/>
      <dgm:spPr/>
      <dgm:t>
        <a:bodyPr/>
        <a:lstStyle/>
        <a:p>
          <a:endParaRPr lang="en-US"/>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custLinFactNeighborX="-6314" custLinFactNeighborY="0">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custScaleY="82506">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custScaleY="75462">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custScaleY="80504">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endParaRPr lang="en-US" sz="1600"/>
        </a:p>
        <a:p>
          <a:r>
            <a:rPr lang="en-US" sz="1800"/>
            <a:t>Grupo grande 
25 pacientes</a:t>
          </a:r>
          <a:r>
            <a:rPr lang="en-US" sz="1600"/>
            <a:t>
</a:t>
          </a:r>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dgm:spPr/>
      <dgm:t>
        <a:bodyPr/>
        <a:lstStyle/>
        <a:p>
          <a:endParaRPr lang="en-US"/>
        </a:p>
        <a:p>
          <a:r>
            <a:rPr lang="en-US"/>
            <a:t>Médico 
8 pacientes
</a:t>
          </a:r>
        </a:p>
      </dgm:t>
    </dgm:pt>
    <dgm:pt modelId="{255851AE-E642-A440-AFFC-CFF2E912B845}" type="parTrans" cxnId="{72C55A4D-4082-7A4C-ABEB-70BAC5F8D7BB}">
      <dgm:prSet/>
      <dgm:spPr/>
      <dgm:t>
        <a:bodyPr/>
        <a:lstStyle/>
        <a:p>
          <a:endParaRPr lang="en-US"/>
        </a:p>
      </dgm:t>
    </dgm:pt>
    <dgm:pt modelId="{F753AA39-BBC9-3344-8D53-21A8C6FE5449}" type="sibTrans" cxnId="{72C55A4D-4082-7A4C-ABEB-70BAC5F8D7BB}">
      <dgm:prSet/>
      <dgm:spPr/>
      <dgm:t>
        <a:bodyPr/>
        <a:lstStyle/>
        <a:p>
          <a:endParaRPr lang="en-US"/>
        </a:p>
      </dgm:t>
    </dgm:pt>
    <dgm:pt modelId="{2496335F-9727-DF43-95DB-AD358CD0D529}">
      <dgm:prSet phldrT="[Text]"/>
      <dgm:spPr/>
      <dgm:t>
        <a:bodyPr/>
        <a:lstStyle/>
        <a:p>
          <a:endParaRPr lang="en-US"/>
        </a:p>
        <a:p>
          <a:r>
            <a:rPr lang="en-US"/>
            <a:t>Social 
8-9 pacientes
</a:t>
          </a:r>
        </a:p>
      </dgm:t>
    </dgm:pt>
    <dgm:pt modelId="{1B171529-01B9-5F43-8660-FDE2E5D054EB}" type="parTrans" cxnId="{D525EAEC-BED3-D547-AA1B-BCC94FDD999F}">
      <dgm:prSet/>
      <dgm:spPr/>
      <dgm:t>
        <a:bodyPr/>
        <a:lstStyle/>
        <a:p>
          <a:endParaRPr lang="en-US"/>
        </a:p>
      </dgm:t>
    </dgm:pt>
    <dgm:pt modelId="{22B148FB-F8AB-574F-AED5-ECC36B1D088C}" type="sibTrans" cxnId="{D525EAEC-BED3-D547-AA1B-BCC94FDD999F}">
      <dgm:prSet/>
      <dgm:spPr/>
      <dgm:t>
        <a:bodyPr/>
        <a:lstStyle/>
        <a:p>
          <a:endParaRPr lang="en-US"/>
        </a:p>
      </dgm:t>
    </dgm:pt>
    <dgm:pt modelId="{5DB263A1-096C-AB4C-83DA-1135704C8C98}">
      <dgm:prSet phldrT="[Text]"/>
      <dgm:spPr/>
      <dgm:t>
        <a:bodyPr/>
        <a:lstStyle/>
        <a:p>
          <a:endParaRPr lang="en-US"/>
        </a:p>
        <a:p>
          <a:r>
            <a:rPr lang="en-US"/>
            <a:t>Conducta/Ministerio 8-9 pacientes
</a:t>
          </a:r>
        </a:p>
      </dgm:t>
    </dgm:pt>
    <dgm:pt modelId="{4DFDD9D4-228C-8544-A83C-59594CB93931}" type="parTrans" cxnId="{3D898B58-935A-3342-AADA-68492E0B5CDA}">
      <dgm:prSet/>
      <dgm:spPr/>
      <dgm:t>
        <a:bodyPr/>
        <a:lstStyle/>
        <a:p>
          <a:endParaRPr lang="en-US"/>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EADFA-9A6F-A145-BD39-C5AA33571ADE}">
      <dsp:nvSpPr>
        <dsp:cNvPr id="0" name=""/>
        <dsp:cNvSpPr/>
      </dsp:nvSpPr>
      <dsp:spPr>
        <a:xfrm>
          <a:off x="5817" y="759503"/>
          <a:ext cx="1738697" cy="104321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t>CHWIs</a:t>
          </a:r>
        </a:p>
      </dsp:txBody>
      <dsp:txXfrm>
        <a:off x="36372" y="790058"/>
        <a:ext cx="1677587" cy="982108"/>
      </dsp:txXfrm>
    </dsp:sp>
    <dsp:sp modelId="{BF2B5C1A-A52D-1140-A85F-FCE329131AEB}">
      <dsp:nvSpPr>
        <dsp:cNvPr id="0" name=""/>
        <dsp:cNvSpPr/>
      </dsp:nvSpPr>
      <dsp:spPr>
        <a:xfrm>
          <a:off x="1918384" y="1065514"/>
          <a:ext cx="368603" cy="431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18384" y="1151753"/>
        <a:ext cx="258022" cy="258718"/>
      </dsp:txXfrm>
    </dsp:sp>
    <dsp:sp modelId="{CD4B2E6C-40BD-AA4F-8230-3C8501750D58}">
      <dsp:nvSpPr>
        <dsp:cNvPr id="0" name=""/>
        <dsp:cNvSpPr/>
      </dsp:nvSpPr>
      <dsp:spPr>
        <a:xfrm>
          <a:off x="2439993" y="759503"/>
          <a:ext cx="1738697" cy="104321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t>CHWs</a:t>
          </a:r>
        </a:p>
      </dsp:txBody>
      <dsp:txXfrm>
        <a:off x="2470548" y="790058"/>
        <a:ext cx="1677587" cy="982108"/>
      </dsp:txXfrm>
    </dsp:sp>
    <dsp:sp modelId="{477EFA25-0F67-D94B-9B45-CFAD7336D621}">
      <dsp:nvSpPr>
        <dsp:cNvPr id="0" name=""/>
        <dsp:cNvSpPr/>
      </dsp:nvSpPr>
      <dsp:spPr>
        <a:xfrm>
          <a:off x="4352561" y="1065514"/>
          <a:ext cx="368603" cy="431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352561" y="1151753"/>
        <a:ext cx="258022" cy="258718"/>
      </dsp:txXfrm>
    </dsp:sp>
    <dsp:sp modelId="{CFFB4430-327C-8B4E-AE05-761CCB6BC23D}">
      <dsp:nvSpPr>
        <dsp:cNvPr id="0" name=""/>
        <dsp:cNvSpPr/>
      </dsp:nvSpPr>
      <dsp:spPr>
        <a:xfrm>
          <a:off x="4874170" y="759503"/>
          <a:ext cx="1738697" cy="104321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sym typeface="Wingdings" pitchFamily="2" charset="2"/>
            </a:rPr>
            <a:t></a:t>
          </a:r>
          <a:endParaRPr lang="en-US" sz="3500" kern="1200"/>
        </a:p>
      </dsp:txBody>
      <dsp:txXfrm>
        <a:off x="4904725" y="790058"/>
        <a:ext cx="1677587" cy="9821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0" y="1255983"/>
          <a:ext cx="1950951" cy="975475"/>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s-ES" sz="1500" kern="1200"/>
        </a:p>
        <a:p>
          <a:pPr marL="0" lvl="0" indent="0" algn="ctr" defTabSz="666750">
            <a:lnSpc>
              <a:spcPct val="90000"/>
            </a:lnSpc>
            <a:spcBef>
              <a:spcPct val="0"/>
            </a:spcBef>
            <a:spcAft>
              <a:spcPct val="35000"/>
            </a:spcAft>
            <a:buNone/>
          </a:pPr>
          <a:r>
            <a:rPr lang="es-ES" sz="1500" kern="1200"/>
            <a:t>9:30-10
Grupo grande 
Todos los pacientes
</a:t>
          </a:r>
          <a:endParaRPr lang="en-US" sz="1500" kern="1200"/>
        </a:p>
      </dsp:txBody>
      <dsp:txXfrm>
        <a:off x="28571" y="1284554"/>
        <a:ext cx="1893809" cy="918333"/>
      </dsp:txXfrm>
    </dsp:sp>
    <dsp:sp modelId="{32625731-3139-9B4F-AF3A-FD423F05C5FF}">
      <dsp:nvSpPr>
        <dsp:cNvPr id="0" name=""/>
        <dsp:cNvSpPr/>
      </dsp:nvSpPr>
      <dsp:spPr>
        <a:xfrm rot="18463231">
          <a:off x="1702158" y="1213054"/>
          <a:ext cx="1281812" cy="47414"/>
        </a:xfrm>
        <a:custGeom>
          <a:avLst/>
          <a:gdLst/>
          <a:ahLst/>
          <a:cxnLst/>
          <a:rect l="0" t="0" r="0" b="0"/>
          <a:pathLst>
            <a:path>
              <a:moveTo>
                <a:pt x="0" y="23707"/>
              </a:moveTo>
              <a:lnTo>
                <a:pt x="1281812"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1018" y="1204716"/>
        <a:ext cx="64090" cy="64090"/>
      </dsp:txXfrm>
    </dsp:sp>
    <dsp:sp modelId="{82618D1D-145B-BD45-999A-029B50C710AF}">
      <dsp:nvSpPr>
        <dsp:cNvPr id="0" name=""/>
        <dsp:cNvSpPr/>
      </dsp:nvSpPr>
      <dsp:spPr>
        <a:xfrm>
          <a:off x="2735177" y="242064"/>
          <a:ext cx="1950951" cy="97547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2400" kern="1200"/>
            <a:t>Médico</a:t>
          </a:r>
          <a:r>
            <a:rPr lang="en-US" sz="1700" kern="1200"/>
            <a:t> </a:t>
          </a:r>
        </a:p>
        <a:p>
          <a:pPr marL="0" lvl="0" indent="0" algn="ctr" defTabSz="755650">
            <a:lnSpc>
              <a:spcPct val="90000"/>
            </a:lnSpc>
            <a:spcBef>
              <a:spcPct val="0"/>
            </a:spcBef>
            <a:spcAft>
              <a:spcPct val="35000"/>
            </a:spcAft>
            <a:buNone/>
          </a:pPr>
          <a:endParaRPr lang="en-US" sz="1700" kern="1200"/>
        </a:p>
      </dsp:txBody>
      <dsp:txXfrm>
        <a:off x="2763748" y="270635"/>
        <a:ext cx="1893809" cy="918333"/>
      </dsp:txXfrm>
    </dsp:sp>
    <dsp:sp modelId="{D6B8006D-263D-7747-B6E1-B31AC3317B17}">
      <dsp:nvSpPr>
        <dsp:cNvPr id="0" name=""/>
        <dsp:cNvSpPr/>
      </dsp:nvSpPr>
      <dsp:spPr>
        <a:xfrm rot="469946">
          <a:off x="1947258" y="1773952"/>
          <a:ext cx="791611" cy="47414"/>
        </a:xfrm>
        <a:custGeom>
          <a:avLst/>
          <a:gdLst/>
          <a:ahLst/>
          <a:cxnLst/>
          <a:rect l="0" t="0" r="0" b="0"/>
          <a:pathLst>
            <a:path>
              <a:moveTo>
                <a:pt x="0" y="23707"/>
              </a:moveTo>
              <a:lnTo>
                <a:pt x="791611"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3273" y="1777869"/>
        <a:ext cx="39580" cy="39580"/>
      </dsp:txXfrm>
    </dsp:sp>
    <dsp:sp modelId="{F8710EFB-8F4A-294F-9319-5C15F229AEE7}">
      <dsp:nvSpPr>
        <dsp:cNvPr id="0" name=""/>
        <dsp:cNvSpPr/>
      </dsp:nvSpPr>
      <dsp:spPr>
        <a:xfrm>
          <a:off x="2735177" y="1363861"/>
          <a:ext cx="1950951" cy="97547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Social</a:t>
          </a:r>
          <a:r>
            <a:rPr lang="en-US" sz="1700" kern="1200"/>
            <a:t> </a:t>
          </a:r>
        </a:p>
      </dsp:txBody>
      <dsp:txXfrm>
        <a:off x="2763748" y="1392432"/>
        <a:ext cx="1893809" cy="918333"/>
      </dsp:txXfrm>
    </dsp:sp>
    <dsp:sp modelId="{C588C229-8775-CF4E-8364-25811974B62F}">
      <dsp:nvSpPr>
        <dsp:cNvPr id="0" name=""/>
        <dsp:cNvSpPr/>
      </dsp:nvSpPr>
      <dsp:spPr>
        <a:xfrm rot="3448337">
          <a:off x="1613833" y="2334851"/>
          <a:ext cx="1458461" cy="47414"/>
        </a:xfrm>
        <a:custGeom>
          <a:avLst/>
          <a:gdLst/>
          <a:ahLst/>
          <a:cxnLst/>
          <a:rect l="0" t="0" r="0" b="0"/>
          <a:pathLst>
            <a:path>
              <a:moveTo>
                <a:pt x="0" y="23707"/>
              </a:moveTo>
              <a:lnTo>
                <a:pt x="1458461"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6602" y="2322097"/>
        <a:ext cx="72923" cy="72923"/>
      </dsp:txXfrm>
    </dsp:sp>
    <dsp:sp modelId="{6DEAD46F-125B-9040-A8A6-D7F20CE75579}">
      <dsp:nvSpPr>
        <dsp:cNvPr id="0" name=""/>
        <dsp:cNvSpPr/>
      </dsp:nvSpPr>
      <dsp:spPr>
        <a:xfrm>
          <a:off x="2735177" y="2485658"/>
          <a:ext cx="1950951" cy="97547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2400" kern="1200"/>
            <a:t>Conducta</a:t>
          </a:r>
          <a:r>
            <a:rPr lang="en-US" sz="1700" kern="1200"/>
            <a:t>
</a:t>
          </a:r>
        </a:p>
      </dsp:txBody>
      <dsp:txXfrm>
        <a:off x="2763748" y="2514229"/>
        <a:ext cx="1893809" cy="9183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23232" y="1284316"/>
          <a:ext cx="1932886" cy="966443"/>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s-ES" sz="1400" kern="1200"/>
        </a:p>
        <a:p>
          <a:pPr marL="0" lvl="0" indent="0" algn="ctr" defTabSz="622300">
            <a:lnSpc>
              <a:spcPct val="90000"/>
            </a:lnSpc>
            <a:spcBef>
              <a:spcPct val="0"/>
            </a:spcBef>
            <a:spcAft>
              <a:spcPct val="35000"/>
            </a:spcAft>
            <a:buNone/>
          </a:pPr>
          <a:r>
            <a:rPr lang="es-ES" sz="1400" kern="1200"/>
            <a:t>9:30-10
Grupo grande 
Todos los pacientes
</a:t>
          </a:r>
          <a:endParaRPr lang="en-US" sz="1400" kern="1200"/>
        </a:p>
      </dsp:txBody>
      <dsp:txXfrm>
        <a:off x="51538" y="1312622"/>
        <a:ext cx="1876274" cy="909831"/>
      </dsp:txXfrm>
    </dsp:sp>
    <dsp:sp modelId="{32625731-3139-9B4F-AF3A-FD423F05C5FF}">
      <dsp:nvSpPr>
        <dsp:cNvPr id="0" name=""/>
        <dsp:cNvSpPr/>
      </dsp:nvSpPr>
      <dsp:spPr>
        <a:xfrm rot="18305790">
          <a:off x="1677866" y="1208430"/>
          <a:ext cx="1309288" cy="46975"/>
        </a:xfrm>
        <a:custGeom>
          <a:avLst/>
          <a:gdLst/>
          <a:ahLst/>
          <a:cxnLst/>
          <a:rect l="0" t="0" r="0" b="0"/>
          <a:pathLst>
            <a:path>
              <a:moveTo>
                <a:pt x="0" y="23487"/>
              </a:moveTo>
              <a:lnTo>
                <a:pt x="1309288" y="2348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99778" y="1199185"/>
        <a:ext cx="65464" cy="65464"/>
      </dsp:txXfrm>
    </dsp:sp>
    <dsp:sp modelId="{82618D1D-145B-BD45-999A-029B50C710AF}">
      <dsp:nvSpPr>
        <dsp:cNvPr id="0" name=""/>
        <dsp:cNvSpPr/>
      </dsp:nvSpPr>
      <dsp:spPr>
        <a:xfrm>
          <a:off x="2708901" y="213076"/>
          <a:ext cx="1932886" cy="966443"/>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2000" kern="1200"/>
            <a:t>Médico</a:t>
          </a:r>
          <a:r>
            <a:rPr lang="en-US" sz="1700" kern="1200"/>
            <a:t> 
</a:t>
          </a:r>
        </a:p>
      </dsp:txBody>
      <dsp:txXfrm>
        <a:off x="2737207" y="241382"/>
        <a:ext cx="1876274" cy="909831"/>
      </dsp:txXfrm>
    </dsp:sp>
    <dsp:sp modelId="{D6B8006D-263D-7747-B6E1-B31AC3317B17}">
      <dsp:nvSpPr>
        <dsp:cNvPr id="0" name=""/>
        <dsp:cNvSpPr/>
      </dsp:nvSpPr>
      <dsp:spPr>
        <a:xfrm rot="183272">
          <a:off x="1955583" y="1764135"/>
          <a:ext cx="753853" cy="46975"/>
        </a:xfrm>
        <a:custGeom>
          <a:avLst/>
          <a:gdLst/>
          <a:ahLst/>
          <a:cxnLst/>
          <a:rect l="0" t="0" r="0" b="0"/>
          <a:pathLst>
            <a:path>
              <a:moveTo>
                <a:pt x="0" y="23487"/>
              </a:moveTo>
              <a:lnTo>
                <a:pt x="753853" y="2348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3663" y="1768776"/>
        <a:ext cx="37692" cy="37692"/>
      </dsp:txXfrm>
    </dsp:sp>
    <dsp:sp modelId="{F8710EFB-8F4A-294F-9319-5C15F229AEE7}">
      <dsp:nvSpPr>
        <dsp:cNvPr id="0" name=""/>
        <dsp:cNvSpPr/>
      </dsp:nvSpPr>
      <dsp:spPr>
        <a:xfrm>
          <a:off x="2708901" y="1324486"/>
          <a:ext cx="1932886" cy="966443"/>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Social</a:t>
          </a:r>
          <a:r>
            <a:rPr lang="en-US" sz="1700" kern="1200"/>
            <a:t> </a:t>
          </a:r>
        </a:p>
      </dsp:txBody>
      <dsp:txXfrm>
        <a:off x="2737207" y="1352792"/>
        <a:ext cx="1876274" cy="909831"/>
      </dsp:txXfrm>
    </dsp:sp>
    <dsp:sp modelId="{C588C229-8775-CF4E-8364-25811974B62F}">
      <dsp:nvSpPr>
        <dsp:cNvPr id="0" name=""/>
        <dsp:cNvSpPr/>
      </dsp:nvSpPr>
      <dsp:spPr>
        <a:xfrm rot="3585549">
          <a:off x="1605698" y="2353953"/>
          <a:ext cx="1411950" cy="46975"/>
        </a:xfrm>
        <a:custGeom>
          <a:avLst/>
          <a:gdLst/>
          <a:ahLst/>
          <a:cxnLst/>
          <a:rect l="0" t="0" r="0" b="0"/>
          <a:pathLst>
            <a:path>
              <a:moveTo>
                <a:pt x="0" y="23487"/>
              </a:moveTo>
              <a:lnTo>
                <a:pt x="1411950" y="2348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76374" y="2342142"/>
        <a:ext cx="70597" cy="70597"/>
      </dsp:txXfrm>
    </dsp:sp>
    <dsp:sp modelId="{6DEAD46F-125B-9040-A8A6-D7F20CE75579}">
      <dsp:nvSpPr>
        <dsp:cNvPr id="0" name=""/>
        <dsp:cNvSpPr/>
      </dsp:nvSpPr>
      <dsp:spPr>
        <a:xfrm>
          <a:off x="2667228" y="2460231"/>
          <a:ext cx="1978213" cy="105422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endParaRPr lang="en-US" sz="2000" kern="1200"/>
        </a:p>
        <a:p>
          <a:pPr marL="0" lvl="0" indent="0" algn="ctr" defTabSz="755650">
            <a:lnSpc>
              <a:spcPct val="90000"/>
            </a:lnSpc>
            <a:spcBef>
              <a:spcPct val="0"/>
            </a:spcBef>
            <a:spcAft>
              <a:spcPct val="35000"/>
            </a:spcAft>
            <a:buNone/>
          </a:pPr>
          <a:r>
            <a:rPr lang="en-US" sz="2000" kern="1200"/>
            <a:t>Conducta</a:t>
          </a:r>
        </a:p>
        <a:p>
          <a:pPr marL="0" lvl="0" indent="0" algn="ctr" defTabSz="755650">
            <a:lnSpc>
              <a:spcPct val="90000"/>
            </a:lnSpc>
            <a:spcBef>
              <a:spcPct val="0"/>
            </a:spcBef>
            <a:spcAft>
              <a:spcPct val="35000"/>
            </a:spcAft>
            <a:buNone/>
          </a:pPr>
          <a:r>
            <a:rPr lang="en-US" sz="1700" kern="1200"/>
            <a:t>
</a:t>
          </a:r>
        </a:p>
      </dsp:txBody>
      <dsp:txXfrm>
        <a:off x="2698105" y="2491108"/>
        <a:ext cx="1916459" cy="99247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1259E-486B-CC49-9525-9F5583967BC5}">
      <dsp:nvSpPr>
        <dsp:cNvPr id="0" name=""/>
        <dsp:cNvSpPr/>
      </dsp:nvSpPr>
      <dsp:spPr>
        <a:xfrm>
          <a:off x="0" y="974"/>
          <a:ext cx="6618685" cy="66690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a:t>Equipo Mary  (hablar con los pacientes)
</a:t>
          </a:r>
          <a:endParaRPr lang="en-US" sz="1500" kern="1200"/>
        </a:p>
      </dsp:txBody>
      <dsp:txXfrm>
        <a:off x="32555" y="33529"/>
        <a:ext cx="6553575" cy="601790"/>
      </dsp:txXfrm>
    </dsp:sp>
    <dsp:sp modelId="{AF630BB2-49BB-0842-AFC6-547A32784390}">
      <dsp:nvSpPr>
        <dsp:cNvPr id="0" name=""/>
        <dsp:cNvSpPr/>
      </dsp:nvSpPr>
      <dsp:spPr>
        <a:xfrm>
          <a:off x="0" y="667875"/>
          <a:ext cx="6618685"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143"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a:t>CHW</a:t>
          </a:r>
        </a:p>
        <a:p>
          <a:pPr marL="114300" lvl="1" indent="-114300" algn="l" defTabSz="666750">
            <a:lnSpc>
              <a:spcPct val="90000"/>
            </a:lnSpc>
            <a:spcBef>
              <a:spcPct val="0"/>
            </a:spcBef>
            <a:spcAft>
              <a:spcPct val="20000"/>
            </a:spcAft>
            <a:buChar char="•"/>
          </a:pPr>
          <a:r>
            <a:rPr lang="en-US" sz="1500" kern="1200"/>
            <a:t>CHWInstructores</a:t>
          </a:r>
        </a:p>
        <a:p>
          <a:pPr marL="114300" lvl="1" indent="-114300" algn="l" defTabSz="666750">
            <a:lnSpc>
              <a:spcPct val="90000"/>
            </a:lnSpc>
            <a:spcBef>
              <a:spcPct val="0"/>
            </a:spcBef>
            <a:spcAft>
              <a:spcPct val="20000"/>
            </a:spcAft>
            <a:buChar char="•"/>
          </a:pPr>
          <a:r>
            <a:rPr lang="es-ES" sz="1500" kern="1200"/>
            <a:t>Gran momento para que los miembros de la iglesia estén con los pacientes</a:t>
          </a:r>
          <a:endParaRPr lang="en-US" sz="1500" kern="1200"/>
        </a:p>
      </dsp:txBody>
      <dsp:txXfrm>
        <a:off x="0" y="667875"/>
        <a:ext cx="6618685" cy="729675"/>
      </dsp:txXfrm>
    </dsp:sp>
    <dsp:sp modelId="{40B69FE0-E891-CF47-A2B8-39DD930FE630}">
      <dsp:nvSpPr>
        <dsp:cNvPr id="0" name=""/>
        <dsp:cNvSpPr/>
      </dsp:nvSpPr>
      <dsp:spPr>
        <a:xfrm>
          <a:off x="0" y="1397550"/>
          <a:ext cx="6618685" cy="66690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Equipo Martha (</a:t>
          </a:r>
          <a:r>
            <a:rPr lang="en-US" sz="1500" kern="1200" err="1"/>
            <a:t>servir</a:t>
          </a:r>
          <a:r>
            <a:rPr lang="en-US" sz="1500" kern="1200"/>
            <a:t> y limpiar)
</a:t>
          </a:r>
        </a:p>
      </dsp:txBody>
      <dsp:txXfrm>
        <a:off x="32555" y="1430105"/>
        <a:ext cx="6553575" cy="601790"/>
      </dsp:txXfrm>
    </dsp:sp>
    <dsp:sp modelId="{22A3AA8D-7CAB-BB49-BA4D-98C7D5E3B791}">
      <dsp:nvSpPr>
        <dsp:cNvPr id="0" name=""/>
        <dsp:cNvSpPr/>
      </dsp:nvSpPr>
      <dsp:spPr>
        <a:xfrm>
          <a:off x="0" y="2064450"/>
          <a:ext cx="6618685"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143"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a:t>CHWs: </a:t>
          </a:r>
        </a:p>
        <a:p>
          <a:pPr marL="114300" lvl="1" indent="-114300" algn="l" defTabSz="666750">
            <a:lnSpc>
              <a:spcPct val="90000"/>
            </a:lnSpc>
            <a:spcBef>
              <a:spcPct val="0"/>
            </a:spcBef>
            <a:spcAft>
              <a:spcPct val="20000"/>
            </a:spcAft>
            <a:buChar char="•"/>
          </a:pPr>
          <a:r>
            <a:rPr lang="en-US" sz="1500" kern="1200"/>
            <a:t>CHWIs: </a:t>
          </a:r>
        </a:p>
      </dsp:txBody>
      <dsp:txXfrm>
        <a:off x="0" y="2064450"/>
        <a:ext cx="6618685" cy="4968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B7781-B14C-BB4F-8768-0F89C7DBDC3C}">
      <dsp:nvSpPr>
        <dsp:cNvPr id="0" name=""/>
        <dsp:cNvSpPr/>
      </dsp:nvSpPr>
      <dsp:spPr>
        <a:xfrm rot="4396374">
          <a:off x="2226312" y="722779"/>
          <a:ext cx="3135530" cy="2186641"/>
        </a:xfrm>
        <a:prstGeom prst="swooshArrow">
          <a:avLst>
            <a:gd name="adj1" fmla="val 16310"/>
            <a:gd name="adj2" fmla="val 3137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956417-F099-524E-8C7F-6AD575A071D4}">
      <dsp:nvSpPr>
        <dsp:cNvPr id="0" name=""/>
        <dsp:cNvSpPr/>
      </dsp:nvSpPr>
      <dsp:spPr>
        <a:xfrm>
          <a:off x="3350450" y="938560"/>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097D7-DEBC-D742-ABEE-6215E8673721}">
      <dsp:nvSpPr>
        <dsp:cNvPr id="0" name=""/>
        <dsp:cNvSpPr/>
      </dsp:nvSpPr>
      <dsp:spPr>
        <a:xfrm>
          <a:off x="3730014" y="1204074"/>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9C72F6-4DE2-A444-9E01-A0D044BC7B7E}">
      <dsp:nvSpPr>
        <dsp:cNvPr id="0" name=""/>
        <dsp:cNvSpPr/>
      </dsp:nvSpPr>
      <dsp:spPr>
        <a:xfrm>
          <a:off x="4049648" y="1513537"/>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A2CFD-F19A-5949-9EDD-2C1F3D74BE8B}">
      <dsp:nvSpPr>
        <dsp:cNvPr id="0" name=""/>
        <dsp:cNvSpPr/>
      </dsp:nvSpPr>
      <dsp:spPr>
        <a:xfrm>
          <a:off x="2071552" y="0"/>
          <a:ext cx="1478305"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ctr" defTabSz="622300" rtl="0">
            <a:lnSpc>
              <a:spcPct val="90000"/>
            </a:lnSpc>
            <a:spcBef>
              <a:spcPct val="0"/>
            </a:spcBef>
            <a:spcAft>
              <a:spcPct val="35000"/>
            </a:spcAft>
            <a:buNone/>
          </a:pPr>
          <a:endParaRPr lang="en-US" sz="1400" b="1" kern="1200">
            <a:solidFill>
              <a:srgbClr val="00B0F0"/>
            </a:solidFill>
          </a:endParaRPr>
        </a:p>
        <a:p>
          <a:pPr marL="0" lvl="0" indent="0" algn="ctr" defTabSz="622300" rtl="0">
            <a:lnSpc>
              <a:spcPct val="90000"/>
            </a:lnSpc>
            <a:spcBef>
              <a:spcPct val="0"/>
            </a:spcBef>
            <a:spcAft>
              <a:spcPct val="35000"/>
            </a:spcAft>
            <a:buNone/>
          </a:pPr>
          <a:endParaRPr lang="en-US" sz="1400" b="1" kern="1200">
            <a:solidFill>
              <a:srgbClr val="00B0F0"/>
            </a:solidFill>
          </a:endParaRPr>
        </a:p>
        <a:p>
          <a:pPr marL="0" lvl="0" indent="0" algn="ctr" defTabSz="622300" rtl="0">
            <a:lnSpc>
              <a:spcPct val="90000"/>
            </a:lnSpc>
            <a:spcBef>
              <a:spcPct val="0"/>
            </a:spcBef>
            <a:spcAft>
              <a:spcPct val="35000"/>
            </a:spcAft>
            <a:buNone/>
          </a:pPr>
          <a:endParaRPr lang="en-US" sz="1400" b="1" kern="1200">
            <a:solidFill>
              <a:srgbClr val="00B0F0"/>
            </a:solidFill>
          </a:endParaRPr>
        </a:p>
        <a:p>
          <a:pPr marL="0" lvl="0" indent="0" algn="ctr" defTabSz="622300" rtl="0">
            <a:lnSpc>
              <a:spcPct val="90000"/>
            </a:lnSpc>
            <a:spcBef>
              <a:spcPct val="0"/>
            </a:spcBef>
            <a:spcAft>
              <a:spcPct val="35000"/>
            </a:spcAft>
            <a:buNone/>
          </a:pPr>
          <a:endParaRPr lang="en-US" sz="1400" b="1" kern="1200">
            <a:solidFill>
              <a:srgbClr val="00B0F0"/>
            </a:solidFill>
          </a:endParaRPr>
        </a:p>
        <a:p>
          <a:pPr marL="0" lvl="0" indent="0" algn="ctr" defTabSz="622300" rtl="0">
            <a:lnSpc>
              <a:spcPct val="90000"/>
            </a:lnSpc>
            <a:spcBef>
              <a:spcPct val="0"/>
            </a:spcBef>
            <a:spcAft>
              <a:spcPct val="35000"/>
            </a:spcAft>
            <a:buNone/>
          </a:pPr>
          <a:endParaRPr lang="en-US" sz="1400" b="1" kern="1200">
            <a:solidFill>
              <a:srgbClr val="00B0F0"/>
            </a:solidFill>
          </a:endParaRPr>
        </a:p>
        <a:p>
          <a:pPr marL="0" lvl="0" indent="0" algn="ctr" defTabSz="622300" rtl="0">
            <a:lnSpc>
              <a:spcPct val="90000"/>
            </a:lnSpc>
            <a:spcBef>
              <a:spcPct val="0"/>
            </a:spcBef>
            <a:spcAft>
              <a:spcPct val="35000"/>
            </a:spcAft>
            <a:buNone/>
          </a:pPr>
          <a:endParaRPr lang="en-US" sz="1400" b="1" kern="1200">
            <a:solidFill>
              <a:srgbClr val="00B0F0"/>
            </a:solidFill>
          </a:endParaRPr>
        </a:p>
        <a:p>
          <a:pPr marL="0" lvl="0" indent="0" algn="ctr" defTabSz="622300" rtl="0">
            <a:lnSpc>
              <a:spcPct val="90000"/>
            </a:lnSpc>
            <a:spcBef>
              <a:spcPct val="0"/>
            </a:spcBef>
            <a:spcAft>
              <a:spcPct val="35000"/>
            </a:spcAft>
            <a:buNone/>
          </a:pPr>
          <a:r>
            <a:rPr lang="en-US" sz="1400" b="1" kern="1200">
              <a:solidFill>
                <a:srgbClr val="00B0F0"/>
              </a:solidFill>
            </a:rPr>
            <a:t>Enfermedad 
No tomar medicamentos 
Estrés
</a:t>
          </a:r>
        </a:p>
      </dsp:txBody>
      <dsp:txXfrm>
        <a:off x="2071552" y="0"/>
        <a:ext cx="1478305" cy="581152"/>
      </dsp:txXfrm>
    </dsp:sp>
    <dsp:sp modelId="{9FF2F7EE-7061-B440-A65E-EA5F901E4194}">
      <dsp:nvSpPr>
        <dsp:cNvPr id="0" name=""/>
        <dsp:cNvSpPr/>
      </dsp:nvSpPr>
      <dsp:spPr>
        <a:xfrm>
          <a:off x="3829537" y="687575"/>
          <a:ext cx="2237435"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endParaRPr lang="en-US" sz="1400" kern="1200"/>
        </a:p>
        <a:p>
          <a:pPr marL="0" lvl="0" indent="0" algn="l" defTabSz="622300" rtl="0">
            <a:lnSpc>
              <a:spcPct val="90000"/>
            </a:lnSpc>
            <a:spcBef>
              <a:spcPct val="0"/>
            </a:spcBef>
            <a:spcAft>
              <a:spcPct val="35000"/>
            </a:spcAft>
            <a:buNone/>
          </a:pPr>
          <a:endParaRPr lang="en-US" sz="1400" kern="1200"/>
        </a:p>
        <a:p>
          <a:pPr marL="0" lvl="0" indent="0" algn="l" defTabSz="622300" rtl="0">
            <a:lnSpc>
              <a:spcPct val="90000"/>
            </a:lnSpc>
            <a:spcBef>
              <a:spcPct val="0"/>
            </a:spcBef>
            <a:spcAft>
              <a:spcPct val="35000"/>
            </a:spcAft>
            <a:buNone/>
          </a:pPr>
          <a:r>
            <a:rPr lang="en-US" sz="1400" kern="1200"/>
            <a:t>Aumento de azúcares
</a:t>
          </a:r>
        </a:p>
      </dsp:txBody>
      <dsp:txXfrm>
        <a:off x="3829537" y="687575"/>
        <a:ext cx="2237435" cy="581152"/>
      </dsp:txXfrm>
    </dsp:sp>
    <dsp:sp modelId="{85A6F89C-6C9F-8C4F-AE1C-AFCB70F51E78}">
      <dsp:nvSpPr>
        <dsp:cNvPr id="0" name=""/>
        <dsp:cNvSpPr/>
      </dsp:nvSpPr>
      <dsp:spPr>
        <a:xfrm>
          <a:off x="1135207" y="911159"/>
          <a:ext cx="2008915"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0">
            <a:lnSpc>
              <a:spcPct val="90000"/>
            </a:lnSpc>
            <a:spcBef>
              <a:spcPct val="0"/>
            </a:spcBef>
            <a:spcAft>
              <a:spcPct val="35000"/>
            </a:spcAft>
            <a:buNone/>
          </a:pPr>
          <a:endParaRPr lang="es-ES" sz="1400" kern="1200"/>
        </a:p>
        <a:p>
          <a:pPr marL="0" lvl="0" indent="0" algn="r" defTabSz="622300" rtl="0">
            <a:lnSpc>
              <a:spcPct val="90000"/>
            </a:lnSpc>
            <a:spcBef>
              <a:spcPct val="0"/>
            </a:spcBef>
            <a:spcAft>
              <a:spcPct val="35000"/>
            </a:spcAft>
            <a:buNone/>
          </a:pPr>
          <a:endParaRPr lang="es-ES" sz="1400" kern="1200"/>
        </a:p>
        <a:p>
          <a:pPr marL="0" lvl="0" indent="0" algn="r" defTabSz="622300" rtl="0">
            <a:lnSpc>
              <a:spcPct val="90000"/>
            </a:lnSpc>
            <a:spcBef>
              <a:spcPct val="0"/>
            </a:spcBef>
            <a:spcAft>
              <a:spcPct val="35000"/>
            </a:spcAft>
            <a:buNone/>
          </a:pPr>
          <a:r>
            <a:rPr lang="es-ES" sz="1400" kern="1200"/>
            <a:t>     El cuerpo trata de deshacerse del azúcar orinando
</a:t>
          </a:r>
          <a:endParaRPr lang="en-US" sz="1400" kern="1200"/>
        </a:p>
      </dsp:txBody>
      <dsp:txXfrm>
        <a:off x="1135207" y="911159"/>
        <a:ext cx="2008915" cy="581152"/>
      </dsp:txXfrm>
    </dsp:sp>
    <dsp:sp modelId="{5C8D39BF-1FE2-CB40-8BA8-EB2A5772926E}">
      <dsp:nvSpPr>
        <dsp:cNvPr id="0" name=""/>
        <dsp:cNvSpPr/>
      </dsp:nvSpPr>
      <dsp:spPr>
        <a:xfrm>
          <a:off x="4326131" y="1855690"/>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60AF34-D21D-4F40-BC0B-DE3A4E8822F2}">
      <dsp:nvSpPr>
        <dsp:cNvPr id="0" name=""/>
        <dsp:cNvSpPr/>
      </dsp:nvSpPr>
      <dsp:spPr>
        <a:xfrm>
          <a:off x="4312182" y="1262552"/>
          <a:ext cx="1951366"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a:t>Aumento de la orina
</a:t>
          </a:r>
        </a:p>
      </dsp:txBody>
      <dsp:txXfrm>
        <a:off x="4312182" y="1262552"/>
        <a:ext cx="1951366" cy="581152"/>
      </dsp:txXfrm>
    </dsp:sp>
    <dsp:sp modelId="{296F7DF2-0A55-EB41-A9A0-462E901830A1}">
      <dsp:nvSpPr>
        <dsp:cNvPr id="0" name=""/>
        <dsp:cNvSpPr/>
      </dsp:nvSpPr>
      <dsp:spPr>
        <a:xfrm>
          <a:off x="2071552" y="1604705"/>
          <a:ext cx="1997710"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0">
            <a:lnSpc>
              <a:spcPct val="90000"/>
            </a:lnSpc>
            <a:spcBef>
              <a:spcPct val="0"/>
            </a:spcBef>
            <a:spcAft>
              <a:spcPct val="35000"/>
            </a:spcAft>
            <a:buNone/>
          </a:pPr>
          <a:endParaRPr lang="en-US" sz="1400" kern="1200"/>
        </a:p>
        <a:p>
          <a:pPr marL="0" lvl="0" indent="0" algn="r" defTabSz="622300" rtl="0">
            <a:lnSpc>
              <a:spcPct val="90000"/>
            </a:lnSpc>
            <a:spcBef>
              <a:spcPct val="0"/>
            </a:spcBef>
            <a:spcAft>
              <a:spcPct val="35000"/>
            </a:spcAft>
            <a:buNone/>
          </a:pPr>
          <a:r>
            <a:rPr lang="en-US" sz="1400" kern="1200"/>
            <a:t>Sediento 
</a:t>
          </a:r>
        </a:p>
      </dsp:txBody>
      <dsp:txXfrm>
        <a:off x="2071552" y="1604705"/>
        <a:ext cx="1997710" cy="581152"/>
      </dsp:txXfrm>
    </dsp:sp>
    <dsp:sp modelId="{E63DD9E5-5E89-AE43-AC9B-D2AFE2D3AC8B}">
      <dsp:nvSpPr>
        <dsp:cNvPr id="0" name=""/>
        <dsp:cNvSpPr/>
      </dsp:nvSpPr>
      <dsp:spPr>
        <a:xfrm>
          <a:off x="4549076" y="2204745"/>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AF2F2-A6F3-254C-AEFD-B60D52E38BEA}">
      <dsp:nvSpPr>
        <dsp:cNvPr id="0" name=""/>
        <dsp:cNvSpPr/>
      </dsp:nvSpPr>
      <dsp:spPr>
        <a:xfrm>
          <a:off x="4908300" y="1953760"/>
          <a:ext cx="1158671"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a:t>Deshidratación
</a:t>
          </a:r>
        </a:p>
      </dsp:txBody>
      <dsp:txXfrm>
        <a:off x="4908300" y="1953760"/>
        <a:ext cx="1158671" cy="581152"/>
      </dsp:txXfrm>
    </dsp:sp>
    <dsp:sp modelId="{97820ACF-8092-9B4A-84DA-D44D4D9F77CB}">
      <dsp:nvSpPr>
        <dsp:cNvPr id="0" name=""/>
        <dsp:cNvSpPr/>
      </dsp:nvSpPr>
      <dsp:spPr>
        <a:xfrm>
          <a:off x="4069262" y="3051048"/>
          <a:ext cx="1997710"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ctr" defTabSz="622300" rtl="0">
            <a:lnSpc>
              <a:spcPct val="90000"/>
            </a:lnSpc>
            <a:spcBef>
              <a:spcPct val="0"/>
            </a:spcBef>
            <a:spcAft>
              <a:spcPct val="35000"/>
            </a:spcAft>
            <a:buNone/>
          </a:pPr>
          <a:r>
            <a:rPr lang="en-US" sz="1400" b="1" kern="1200">
              <a:solidFill>
                <a:srgbClr val="C00000"/>
              </a:solidFill>
            </a:rPr>
            <a:t>Enfermedad grave o muerte
</a:t>
          </a:r>
        </a:p>
      </dsp:txBody>
      <dsp:txXfrm>
        <a:off x="4069262" y="3051048"/>
        <a:ext cx="1997710" cy="581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3845" y="1363861"/>
          <a:ext cx="1950951" cy="975475"/>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s-ES" sz="1500" kern="1200"/>
        </a:p>
        <a:p>
          <a:pPr marL="0" lvl="0" indent="0" algn="ctr" defTabSz="666750">
            <a:lnSpc>
              <a:spcPct val="90000"/>
            </a:lnSpc>
            <a:spcBef>
              <a:spcPct val="0"/>
            </a:spcBef>
            <a:spcAft>
              <a:spcPct val="35000"/>
            </a:spcAft>
            <a:buNone/>
          </a:pPr>
          <a:r>
            <a:rPr lang="es-ES" sz="1500" kern="1200"/>
            <a:t>9:30-10
Grupo grande 
Todos los pacientes
</a:t>
          </a:r>
          <a:endParaRPr lang="en-US" sz="1500" kern="1200"/>
        </a:p>
      </dsp:txBody>
      <dsp:txXfrm>
        <a:off x="32416" y="1392432"/>
        <a:ext cx="1893809" cy="918333"/>
      </dsp:txXfrm>
    </dsp:sp>
    <dsp:sp modelId="{32625731-3139-9B4F-AF3A-FD423F05C5FF}">
      <dsp:nvSpPr>
        <dsp:cNvPr id="0" name=""/>
        <dsp:cNvSpPr/>
      </dsp:nvSpPr>
      <dsp:spPr>
        <a:xfrm rot="18289469">
          <a:off x="1661718" y="1266993"/>
          <a:ext cx="1366536" cy="47414"/>
        </a:xfrm>
        <a:custGeom>
          <a:avLst/>
          <a:gdLst/>
          <a:ahLst/>
          <a:cxnLst/>
          <a:rect l="0" t="0" r="0" b="0"/>
          <a:pathLst>
            <a:path>
              <a:moveTo>
                <a:pt x="0" y="23707"/>
              </a:moveTo>
              <a:lnTo>
                <a:pt x="1366536"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0823" y="1256537"/>
        <a:ext cx="68326" cy="68326"/>
      </dsp:txXfrm>
    </dsp:sp>
    <dsp:sp modelId="{82618D1D-145B-BD45-999A-029B50C710AF}">
      <dsp:nvSpPr>
        <dsp:cNvPr id="0" name=""/>
        <dsp:cNvSpPr/>
      </dsp:nvSpPr>
      <dsp:spPr>
        <a:xfrm>
          <a:off x="2735177" y="242064"/>
          <a:ext cx="1950951" cy="97547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Médico</a:t>
          </a:r>
          <a:r>
            <a:rPr lang="en-US" sz="1700" kern="1200"/>
            <a:t> </a:t>
          </a:r>
        </a:p>
      </dsp:txBody>
      <dsp:txXfrm>
        <a:off x="2763748" y="270635"/>
        <a:ext cx="1893809" cy="918333"/>
      </dsp:txXfrm>
    </dsp:sp>
    <dsp:sp modelId="{D6B8006D-263D-7747-B6E1-B31AC3317B17}">
      <dsp:nvSpPr>
        <dsp:cNvPr id="0" name=""/>
        <dsp:cNvSpPr/>
      </dsp:nvSpPr>
      <dsp:spPr>
        <a:xfrm>
          <a:off x="1954796" y="1827891"/>
          <a:ext cx="780380" cy="47414"/>
        </a:xfrm>
        <a:custGeom>
          <a:avLst/>
          <a:gdLst/>
          <a:ahLst/>
          <a:cxnLst/>
          <a:rect l="0" t="0" r="0" b="0"/>
          <a:pathLst>
            <a:path>
              <a:moveTo>
                <a:pt x="0" y="23707"/>
              </a:moveTo>
              <a:lnTo>
                <a:pt x="780380"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5477" y="1832089"/>
        <a:ext cx="39019" cy="39019"/>
      </dsp:txXfrm>
    </dsp:sp>
    <dsp:sp modelId="{F8710EFB-8F4A-294F-9319-5C15F229AEE7}">
      <dsp:nvSpPr>
        <dsp:cNvPr id="0" name=""/>
        <dsp:cNvSpPr/>
      </dsp:nvSpPr>
      <dsp:spPr>
        <a:xfrm>
          <a:off x="2735177" y="1363861"/>
          <a:ext cx="1950951" cy="97547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Social</a:t>
          </a:r>
          <a:r>
            <a:rPr lang="en-US" sz="1700" kern="1200"/>
            <a:t> </a:t>
          </a:r>
        </a:p>
      </dsp:txBody>
      <dsp:txXfrm>
        <a:off x="2763748" y="1392432"/>
        <a:ext cx="1893809" cy="918333"/>
      </dsp:txXfrm>
    </dsp:sp>
    <dsp:sp modelId="{C588C229-8775-CF4E-8364-25811974B62F}">
      <dsp:nvSpPr>
        <dsp:cNvPr id="0" name=""/>
        <dsp:cNvSpPr/>
      </dsp:nvSpPr>
      <dsp:spPr>
        <a:xfrm rot="3310531">
          <a:off x="1661718" y="2388790"/>
          <a:ext cx="1366536" cy="47414"/>
        </a:xfrm>
        <a:custGeom>
          <a:avLst/>
          <a:gdLst/>
          <a:ahLst/>
          <a:cxnLst/>
          <a:rect l="0" t="0" r="0" b="0"/>
          <a:pathLst>
            <a:path>
              <a:moveTo>
                <a:pt x="0" y="23707"/>
              </a:moveTo>
              <a:lnTo>
                <a:pt x="1366536"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0823" y="2378334"/>
        <a:ext cx="68326" cy="68326"/>
      </dsp:txXfrm>
    </dsp:sp>
    <dsp:sp modelId="{6DEAD46F-125B-9040-A8A6-D7F20CE75579}">
      <dsp:nvSpPr>
        <dsp:cNvPr id="0" name=""/>
        <dsp:cNvSpPr/>
      </dsp:nvSpPr>
      <dsp:spPr>
        <a:xfrm>
          <a:off x="2735177" y="2485658"/>
          <a:ext cx="1950951" cy="97547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2400" kern="1200"/>
            <a:t>Conducta</a:t>
          </a:r>
          <a:r>
            <a:rPr lang="en-US" sz="1700" kern="1200"/>
            <a:t>
</a:t>
          </a:r>
        </a:p>
      </dsp:txBody>
      <dsp:txXfrm>
        <a:off x="2763748" y="2514229"/>
        <a:ext cx="1893809" cy="918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D5BBD-AB81-1C45-9814-87DF4C13962D}">
      <dsp:nvSpPr>
        <dsp:cNvPr id="0" name=""/>
        <dsp:cNvSpPr/>
      </dsp:nvSpPr>
      <dsp:spPr>
        <a:xfrm>
          <a:off x="183167" y="323032"/>
          <a:ext cx="1511414" cy="1156504"/>
        </a:xfrm>
        <a:prstGeom prst="roundRect">
          <a:avLst/>
        </a:prstGeom>
        <a:blipFill rotWithShape="1">
          <a:blip xmlns:r="http://schemas.openxmlformats.org/officeDocument/2006/relationships" r:embed="rId1"/>
          <a:srcRect/>
          <a:stretch>
            <a:fillRect l="-29000" r="-2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CC481D-00A2-CA4C-8FA0-FD8F47E173EB}">
      <dsp:nvSpPr>
        <dsp:cNvPr id="0" name=""/>
        <dsp:cNvSpPr/>
      </dsp:nvSpPr>
      <dsp:spPr>
        <a:xfrm>
          <a:off x="3929" y="1545462"/>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a:t>T</a:t>
          </a:r>
          <a:r>
            <a:rPr lang="en-US" sz="2200" kern="1200"/>
            <a:t>emperatura</a:t>
          </a:r>
        </a:p>
      </dsp:txBody>
      <dsp:txXfrm>
        <a:off x="3929" y="1545462"/>
        <a:ext cx="1869890" cy="693729"/>
      </dsp:txXfrm>
    </dsp:sp>
    <dsp:sp modelId="{2D700405-038D-C74B-8B4A-F919353C0C1E}">
      <dsp:nvSpPr>
        <dsp:cNvPr id="0" name=""/>
        <dsp:cNvSpPr/>
      </dsp:nvSpPr>
      <dsp:spPr>
        <a:xfrm>
          <a:off x="2060887" y="290070"/>
          <a:ext cx="1869890" cy="1288354"/>
        </a:xfrm>
        <a:prstGeom prst="roundRect">
          <a:avLst/>
        </a:prstGeom>
        <a:blipFill rotWithShape="1">
          <a:blip xmlns:r="http://schemas.openxmlformats.org/officeDocument/2006/relationships" r:embed="rId2"/>
          <a:srcRect/>
          <a:stretch>
            <a:fillRect l="-36000" r="-36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D66BD4-06EA-7246-AD05-BE3C6D05743E}">
      <dsp:nvSpPr>
        <dsp:cNvPr id="0" name=""/>
        <dsp:cNvSpPr/>
      </dsp:nvSpPr>
      <dsp:spPr>
        <a:xfrm>
          <a:off x="2060887" y="1578425"/>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a:t>A</a:t>
          </a:r>
          <a:r>
            <a:rPr lang="en-US" sz="2200" kern="1200"/>
            <a:t>pariencia</a:t>
          </a:r>
        </a:p>
      </dsp:txBody>
      <dsp:txXfrm>
        <a:off x="2060887" y="1578425"/>
        <a:ext cx="1869890" cy="693729"/>
      </dsp:txXfrm>
    </dsp:sp>
    <dsp:sp modelId="{4BCCE599-DD1F-ED46-8E1E-8547AA1BA631}">
      <dsp:nvSpPr>
        <dsp:cNvPr id="0" name=""/>
        <dsp:cNvSpPr/>
      </dsp:nvSpPr>
      <dsp:spPr>
        <a:xfrm>
          <a:off x="4117846" y="290070"/>
          <a:ext cx="1869890" cy="1288354"/>
        </a:xfrm>
        <a:prstGeom prst="roundRect">
          <a:avLst/>
        </a:prstGeom>
        <a:blipFill rotWithShape="1">
          <a:blip xmlns:r="http://schemas.openxmlformats.org/officeDocument/2006/relationships" r:embed="rId3"/>
          <a:srcRect/>
          <a:stretch>
            <a:fillRect t="-7000" b="-7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43878-4928-7946-B7C3-9B518B673AC6}">
      <dsp:nvSpPr>
        <dsp:cNvPr id="0" name=""/>
        <dsp:cNvSpPr/>
      </dsp:nvSpPr>
      <dsp:spPr>
        <a:xfrm>
          <a:off x="4117846" y="1578425"/>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a:t>P</a:t>
          </a:r>
          <a:r>
            <a:rPr lang="en-US" sz="2200" kern="1200"/>
            <a:t>ulso</a:t>
          </a:r>
        </a:p>
      </dsp:txBody>
      <dsp:txXfrm>
        <a:off x="4117846" y="1578425"/>
        <a:ext cx="1869890" cy="693729"/>
      </dsp:txXfrm>
    </dsp:sp>
    <dsp:sp modelId="{F45FBFDD-5910-1542-9ACD-57A6DF69010D}">
      <dsp:nvSpPr>
        <dsp:cNvPr id="0" name=""/>
        <dsp:cNvSpPr/>
      </dsp:nvSpPr>
      <dsp:spPr>
        <a:xfrm>
          <a:off x="6174804" y="290070"/>
          <a:ext cx="1869890" cy="1288354"/>
        </a:xfrm>
        <a:prstGeom prst="roundRect">
          <a:avLst/>
        </a:prstGeom>
        <a:blipFill rotWithShape="1">
          <a:blip xmlns:r="http://schemas.openxmlformats.org/officeDocument/2006/relationships" r:embed="rId4"/>
          <a:srcRect/>
          <a:stretch>
            <a:fillRect t="-21000" b="-21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B5CE1-3CD8-904A-ADAB-B390AA212800}">
      <dsp:nvSpPr>
        <dsp:cNvPr id="0" name=""/>
        <dsp:cNvSpPr/>
      </dsp:nvSpPr>
      <dsp:spPr>
        <a:xfrm>
          <a:off x="6174804" y="1578425"/>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a:t>S</a:t>
          </a:r>
          <a:r>
            <a:rPr lang="en-US" sz="2200" kern="1200"/>
            <a:t>ensación</a:t>
          </a:r>
        </a:p>
      </dsp:txBody>
      <dsp:txXfrm>
        <a:off x="6174804" y="1578425"/>
        <a:ext cx="1869890" cy="6937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0" y="1363861"/>
          <a:ext cx="1950951" cy="975475"/>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s-ES" sz="1500" kern="1200"/>
        </a:p>
        <a:p>
          <a:pPr marL="0" lvl="0" indent="0" algn="ctr" defTabSz="666750">
            <a:lnSpc>
              <a:spcPct val="90000"/>
            </a:lnSpc>
            <a:spcBef>
              <a:spcPct val="0"/>
            </a:spcBef>
            <a:spcAft>
              <a:spcPct val="35000"/>
            </a:spcAft>
            <a:buNone/>
          </a:pPr>
          <a:r>
            <a:rPr lang="es-ES" sz="1800" kern="1200"/>
            <a:t>9:30-10
Grupo grande 
Todos los pacientes</a:t>
          </a:r>
          <a:r>
            <a:rPr lang="es-ES" sz="1500" kern="1200"/>
            <a:t>
</a:t>
          </a:r>
          <a:endParaRPr lang="en-US" sz="1500" kern="1200"/>
        </a:p>
      </dsp:txBody>
      <dsp:txXfrm>
        <a:off x="28571" y="1392432"/>
        <a:ext cx="1893809" cy="918333"/>
      </dsp:txXfrm>
    </dsp:sp>
    <dsp:sp modelId="{32625731-3139-9B4F-AF3A-FD423F05C5FF}">
      <dsp:nvSpPr>
        <dsp:cNvPr id="0" name=""/>
        <dsp:cNvSpPr/>
      </dsp:nvSpPr>
      <dsp:spPr>
        <a:xfrm rot="18650825">
          <a:off x="1743542" y="1374378"/>
          <a:ext cx="1199044" cy="47414"/>
        </a:xfrm>
        <a:custGeom>
          <a:avLst/>
          <a:gdLst/>
          <a:ahLst/>
          <a:cxnLst/>
          <a:rect l="0" t="0" r="0" b="0"/>
          <a:pathLst>
            <a:path>
              <a:moveTo>
                <a:pt x="0" y="23707"/>
              </a:moveTo>
              <a:lnTo>
                <a:pt x="1199044"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3088" y="1368109"/>
        <a:ext cx="59952" cy="59952"/>
      </dsp:txXfrm>
    </dsp:sp>
    <dsp:sp modelId="{82618D1D-145B-BD45-999A-029B50C710AF}">
      <dsp:nvSpPr>
        <dsp:cNvPr id="0" name=""/>
        <dsp:cNvSpPr/>
      </dsp:nvSpPr>
      <dsp:spPr>
        <a:xfrm>
          <a:off x="2735177" y="542159"/>
          <a:ext cx="1950951" cy="804825"/>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a:p>
          <a:pPr marL="0" lvl="0" indent="0" algn="ctr" defTabSz="622300">
            <a:lnSpc>
              <a:spcPct val="90000"/>
            </a:lnSpc>
            <a:spcBef>
              <a:spcPct val="0"/>
            </a:spcBef>
            <a:spcAft>
              <a:spcPct val="35000"/>
            </a:spcAft>
            <a:buNone/>
          </a:pPr>
          <a:r>
            <a:rPr lang="en-US" sz="1400" kern="1200"/>
            <a:t>Médico </a:t>
          </a:r>
        </a:p>
        <a:p>
          <a:pPr marL="0" lvl="0" indent="0" algn="ctr" defTabSz="622300">
            <a:lnSpc>
              <a:spcPct val="90000"/>
            </a:lnSpc>
            <a:spcBef>
              <a:spcPct val="0"/>
            </a:spcBef>
            <a:spcAft>
              <a:spcPct val="35000"/>
            </a:spcAft>
            <a:buNone/>
          </a:pPr>
          <a:endParaRPr lang="en-US" sz="1400" kern="1200"/>
        </a:p>
      </dsp:txBody>
      <dsp:txXfrm>
        <a:off x="2758750" y="565732"/>
        <a:ext cx="1903805" cy="757679"/>
      </dsp:txXfrm>
    </dsp:sp>
    <dsp:sp modelId="{D6B8006D-263D-7747-B6E1-B31AC3317B17}">
      <dsp:nvSpPr>
        <dsp:cNvPr id="0" name=""/>
        <dsp:cNvSpPr/>
      </dsp:nvSpPr>
      <dsp:spPr>
        <a:xfrm rot="42802">
          <a:off x="1950920" y="1832773"/>
          <a:ext cx="784286" cy="47414"/>
        </a:xfrm>
        <a:custGeom>
          <a:avLst/>
          <a:gdLst/>
          <a:ahLst/>
          <a:cxnLst/>
          <a:rect l="0" t="0" r="0" b="0"/>
          <a:pathLst>
            <a:path>
              <a:moveTo>
                <a:pt x="0" y="23707"/>
              </a:moveTo>
              <a:lnTo>
                <a:pt x="784286"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3457" y="1836874"/>
        <a:ext cx="39214" cy="39214"/>
      </dsp:txXfrm>
    </dsp:sp>
    <dsp:sp modelId="{F8710EFB-8F4A-294F-9319-5C15F229AEE7}">
      <dsp:nvSpPr>
        <dsp:cNvPr id="0" name=""/>
        <dsp:cNvSpPr/>
      </dsp:nvSpPr>
      <dsp:spPr>
        <a:xfrm>
          <a:off x="2735177" y="1493306"/>
          <a:ext cx="1950951" cy="736113"/>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Social </a:t>
          </a:r>
        </a:p>
      </dsp:txBody>
      <dsp:txXfrm>
        <a:off x="2756737" y="1514866"/>
        <a:ext cx="1907831" cy="692993"/>
      </dsp:txXfrm>
    </dsp:sp>
    <dsp:sp modelId="{C588C229-8775-CF4E-8364-25811974B62F}">
      <dsp:nvSpPr>
        <dsp:cNvPr id="0" name=""/>
        <dsp:cNvSpPr/>
      </dsp:nvSpPr>
      <dsp:spPr>
        <a:xfrm rot="2967373">
          <a:off x="1739840" y="2286287"/>
          <a:ext cx="1206447" cy="47414"/>
        </a:xfrm>
        <a:custGeom>
          <a:avLst/>
          <a:gdLst/>
          <a:ahLst/>
          <a:cxnLst/>
          <a:rect l="0" t="0" r="0" b="0"/>
          <a:pathLst>
            <a:path>
              <a:moveTo>
                <a:pt x="0" y="23707"/>
              </a:moveTo>
              <a:lnTo>
                <a:pt x="1206447" y="2370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2903" y="2279833"/>
        <a:ext cx="60322" cy="60322"/>
      </dsp:txXfrm>
    </dsp:sp>
    <dsp:sp modelId="{6DEAD46F-125B-9040-A8A6-D7F20CE75579}">
      <dsp:nvSpPr>
        <dsp:cNvPr id="0" name=""/>
        <dsp:cNvSpPr/>
      </dsp:nvSpPr>
      <dsp:spPr>
        <a:xfrm>
          <a:off x="2735177" y="2375741"/>
          <a:ext cx="1950951" cy="785296"/>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p>
        <a:p>
          <a:pPr marL="0" lvl="0" indent="0" algn="ctr" defTabSz="622300">
            <a:lnSpc>
              <a:spcPct val="90000"/>
            </a:lnSpc>
            <a:spcBef>
              <a:spcPct val="0"/>
            </a:spcBef>
            <a:spcAft>
              <a:spcPct val="35000"/>
            </a:spcAft>
            <a:buNone/>
          </a:pPr>
          <a:r>
            <a:rPr lang="en-US" sz="1400" kern="1200"/>
            <a:t>Conducta
</a:t>
          </a:r>
        </a:p>
      </dsp:txBody>
      <dsp:txXfrm>
        <a:off x="2758178" y="2398742"/>
        <a:ext cx="1904949" cy="7392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98133" y="1417444"/>
          <a:ext cx="2458222" cy="1229111"/>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a:p>
        <a:p>
          <a:pPr marL="0" lvl="0" indent="0" algn="ctr" defTabSz="711200">
            <a:lnSpc>
              <a:spcPct val="90000"/>
            </a:lnSpc>
            <a:spcBef>
              <a:spcPct val="0"/>
            </a:spcBef>
            <a:spcAft>
              <a:spcPct val="35000"/>
            </a:spcAft>
            <a:buNone/>
          </a:pPr>
          <a:r>
            <a:rPr lang="en-US" sz="1800" kern="1200"/>
            <a:t>Grupo grande 
25 pacientes</a:t>
          </a:r>
          <a:r>
            <a:rPr lang="en-US" sz="1600" kern="1200"/>
            <a:t>
</a:t>
          </a:r>
        </a:p>
      </dsp:txBody>
      <dsp:txXfrm>
        <a:off x="134132" y="1453443"/>
        <a:ext cx="2386224" cy="1157113"/>
      </dsp:txXfrm>
    </dsp:sp>
    <dsp:sp modelId="{32625731-3139-9B4F-AF3A-FD423F05C5FF}">
      <dsp:nvSpPr>
        <dsp:cNvPr id="0" name=""/>
        <dsp:cNvSpPr/>
      </dsp:nvSpPr>
      <dsp:spPr>
        <a:xfrm rot="18289469">
          <a:off x="2187073" y="1298041"/>
          <a:ext cx="1721852" cy="54438"/>
        </a:xfrm>
        <a:custGeom>
          <a:avLst/>
          <a:gdLst/>
          <a:ahLst/>
          <a:cxnLst/>
          <a:rect l="0" t="0" r="0" b="0"/>
          <a:pathLst>
            <a:path>
              <a:moveTo>
                <a:pt x="0" y="27219"/>
              </a:moveTo>
              <a:lnTo>
                <a:pt x="1721852" y="27219"/>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04953" y="1282214"/>
        <a:ext cx="86092" cy="86092"/>
      </dsp:txXfrm>
    </dsp:sp>
    <dsp:sp modelId="{82618D1D-145B-BD45-999A-029B50C710AF}">
      <dsp:nvSpPr>
        <dsp:cNvPr id="0" name=""/>
        <dsp:cNvSpPr/>
      </dsp:nvSpPr>
      <dsp:spPr>
        <a:xfrm>
          <a:off x="3539644" y="3966"/>
          <a:ext cx="2458222" cy="1229111"/>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a:p>
        <a:p>
          <a:pPr marL="0" lvl="0" indent="0" algn="ctr" defTabSz="711200">
            <a:lnSpc>
              <a:spcPct val="90000"/>
            </a:lnSpc>
            <a:spcBef>
              <a:spcPct val="0"/>
            </a:spcBef>
            <a:spcAft>
              <a:spcPct val="35000"/>
            </a:spcAft>
            <a:buNone/>
          </a:pPr>
          <a:r>
            <a:rPr lang="en-US" sz="1600" kern="1200"/>
            <a:t>Médico 
8 pacientes
</a:t>
          </a:r>
        </a:p>
      </dsp:txBody>
      <dsp:txXfrm>
        <a:off x="3575643" y="39965"/>
        <a:ext cx="2386224" cy="1157113"/>
      </dsp:txXfrm>
    </dsp:sp>
    <dsp:sp modelId="{D6B8006D-263D-7747-B6E1-B31AC3317B17}">
      <dsp:nvSpPr>
        <dsp:cNvPr id="0" name=""/>
        <dsp:cNvSpPr/>
      </dsp:nvSpPr>
      <dsp:spPr>
        <a:xfrm>
          <a:off x="2556355" y="2004780"/>
          <a:ext cx="983288" cy="54438"/>
        </a:xfrm>
        <a:custGeom>
          <a:avLst/>
          <a:gdLst/>
          <a:ahLst/>
          <a:cxnLst/>
          <a:rect l="0" t="0" r="0" b="0"/>
          <a:pathLst>
            <a:path>
              <a:moveTo>
                <a:pt x="0" y="27219"/>
              </a:moveTo>
              <a:lnTo>
                <a:pt x="983288" y="27219"/>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23417" y="2007417"/>
        <a:ext cx="49164" cy="49164"/>
      </dsp:txXfrm>
    </dsp:sp>
    <dsp:sp modelId="{F8710EFB-8F4A-294F-9319-5C15F229AEE7}">
      <dsp:nvSpPr>
        <dsp:cNvPr id="0" name=""/>
        <dsp:cNvSpPr/>
      </dsp:nvSpPr>
      <dsp:spPr>
        <a:xfrm>
          <a:off x="3539644" y="1417444"/>
          <a:ext cx="2458222" cy="1229111"/>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a:p>
        <a:p>
          <a:pPr marL="0" lvl="0" indent="0" algn="ctr" defTabSz="711200">
            <a:lnSpc>
              <a:spcPct val="90000"/>
            </a:lnSpc>
            <a:spcBef>
              <a:spcPct val="0"/>
            </a:spcBef>
            <a:spcAft>
              <a:spcPct val="35000"/>
            </a:spcAft>
            <a:buNone/>
          </a:pPr>
          <a:r>
            <a:rPr lang="en-US" sz="1600" kern="1200"/>
            <a:t>Social 
8-9 pacientes
</a:t>
          </a:r>
        </a:p>
      </dsp:txBody>
      <dsp:txXfrm>
        <a:off x="3575643" y="1453443"/>
        <a:ext cx="2386224" cy="1157113"/>
      </dsp:txXfrm>
    </dsp:sp>
    <dsp:sp modelId="{C588C229-8775-CF4E-8364-25811974B62F}">
      <dsp:nvSpPr>
        <dsp:cNvPr id="0" name=""/>
        <dsp:cNvSpPr/>
      </dsp:nvSpPr>
      <dsp:spPr>
        <a:xfrm rot="3310531">
          <a:off x="2187073" y="2711519"/>
          <a:ext cx="1721852" cy="54438"/>
        </a:xfrm>
        <a:custGeom>
          <a:avLst/>
          <a:gdLst/>
          <a:ahLst/>
          <a:cxnLst/>
          <a:rect l="0" t="0" r="0" b="0"/>
          <a:pathLst>
            <a:path>
              <a:moveTo>
                <a:pt x="0" y="27219"/>
              </a:moveTo>
              <a:lnTo>
                <a:pt x="1721852" y="27219"/>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04953" y="2695692"/>
        <a:ext cx="86092" cy="86092"/>
      </dsp:txXfrm>
    </dsp:sp>
    <dsp:sp modelId="{6DEAD46F-125B-9040-A8A6-D7F20CE75579}">
      <dsp:nvSpPr>
        <dsp:cNvPr id="0" name=""/>
        <dsp:cNvSpPr/>
      </dsp:nvSpPr>
      <dsp:spPr>
        <a:xfrm>
          <a:off x="3539644" y="2830922"/>
          <a:ext cx="2458222" cy="1229111"/>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a:p>
        <a:p>
          <a:pPr marL="0" lvl="0" indent="0" algn="ctr" defTabSz="711200">
            <a:lnSpc>
              <a:spcPct val="90000"/>
            </a:lnSpc>
            <a:spcBef>
              <a:spcPct val="0"/>
            </a:spcBef>
            <a:spcAft>
              <a:spcPct val="35000"/>
            </a:spcAft>
            <a:buNone/>
          </a:pPr>
          <a:r>
            <a:rPr lang="en-US" sz="1600" kern="1200"/>
            <a:t>Conducta/Ministerio 8-9 pacientes
</a:t>
          </a:r>
        </a:p>
      </dsp:txBody>
      <dsp:txXfrm>
        <a:off x="3575643" y="2866921"/>
        <a:ext cx="2386224" cy="11571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5:22:33.768"/>
    </inkml:context>
    <inkml:brush xml:id="br0">
      <inkml:brushProperty name="width" value="0.05" units="cm"/>
      <inkml:brushProperty name="height" value="0.05" units="cm"/>
      <inkml:brushProperty name="color" value="#E71224"/>
    </inkml:brush>
  </inkml:definitions>
  <inkml:trace contextRef="#ctx0" brushRef="#br0">3544 15 24575,'-109'0'0,"-1"0"0,1 0 0,-1 0 0,1 0 0,-1 0 0,6-2 0,-1 0 0,26 2 0,-15-1 0,-10 1 0,-5 1 0,2-1 0,6 0 0,13-1 0,-6 0 0,9 0 0,5 0 0,3 1 0,-1-1 0,4 1 0,-6 1 0,-14 0 0,-9 0 0,0 1 0,11 1 0,-27 2 0,20 2 0,1 6 0,19 0 0,6 2 0,19 2 0,0-4 0,-2 2 0,10 7 0,6 0 0,-9 1 0,0 7 0,3-1 0,15-7 0,-13 16 0,7 14 0,14-6 0,-4 6 0,15-18 0,12-5 0,0-15 0,0 10 0,0-14 0,0-3 0,6 7 0,1-7 0,6 7 0,-1-4 0,1 5 0,0-1 0,0 0 0,0 1 0,0-4 0,0 2 0,-1-2 0,1 0 0,-1 2 0,1-2 0,-1 0 0,1 2 0,6-2 0,-5 3 0,11 0 0,-11 1 0,11-4 0,-11 2 0,11-1 0,-5-1 0,6 2 0,0-2 0,0 0 0,8 3 0,-6-5 0,13 5 0,-6-5 0,8 6 0,0-7 0,0 4 0,0-5 0,0 5 0,8-3 0,3 3 0,-1-1 0,-1-2 0,-1 3 0,-6-4 0,16 0 0,-8 1 0,1-1 0,6 0 0,-15-3 0,7 2 0,-10-3 0,10 4 0,-7 0 0,6 1 0,1-1 0,2-4 0,8 4 0,10-3 0,2 4 0,10-4 0,1 3 0,22-7 0,-36 3 0,-14-4 0,-1 0 0,13 0 0,26 0 0,-11 0 0,11 0 0,-8 0 0,-23 0 0,3 0 0,-1 0 0,0 0 0,4 0 0,0 0-320,0 0 1,-3 0 319,41 0 0,-10 0 0,8-4 0,-19 3 0,8-8 0,-11 4 0,0-4-184,0-1 184,0 1 0,1 0 0,-1-4 0,0-2 0,-30 5 0,-1 1 0,27-6 0,-22 6 0,-1-1 0,21-8 0,-26 8 0,1-1 0,34-16 0,8 7 0,-18-7 0,-11 5 0,-12 0 0,-10 1 0,-1-4 0,-7 3 632,-8-4-632,-8 4 191,-7 7-191,2-8 0,-2 4 0,-5-5 0,5 1 0,-12-1 0,12 1 0,-11-1 0,4-4 0,0 3 0,-4-3 0,4 8 0,-6-2 0,0 2 0,0 1 0,0-3 0,0 6 0,0-2 0,-6-1 0,-1 4 0,-18-10 0,3 13 0,-10-8 0,6 9 0,0-4 0,0 4 0,0 1 0,0-1 0,0 4 0,-1-4 0,1 4 0,-7-4 0,5 3 0,-6-3 0,8 7 0,-7-3 0,5 3 0,-6-3 0,8 0 0,0 0 0,0 3 0,0-3 0,0 3 0,0-3 0,-8 3 0,6-2 0,-5 5 0,7-5 0,0 5 0,0-5 0,0 5 0,0-6 0,-1 7 0,1-7 0,0 6 0,0-5 0,7 2 0,-6-3 0,5 4 0,-6-4 0,-7 3 0,5 0 0,-6-3 0,8 7 0,0-7 0,0 6 0,0-5 0,0 5 0,0-2 0,6 3 0,-4-3 0,4 2 0,-6-2 0,0 3 0,6 0 0,-4 0 0,4 0 0,-6 0 0,0-3 0,0 2 0,0-2 0,6 3 0,-4 0 0,4 0 0,0 0 0,-4 0 0,10 0 0,-4 0 0,0 0 0,5 0 0,-5 0 0,6 0 0,-6 0 0,4 0 0,-4 0 0,7 0 0,-8 0 0,6 0 0,-5 0 0,6 0 0,0 0 0,1 0 0,-1 0 0,0 0 0,0 0 0,1 0 0,-1 0 0,6-3 0,-4 2 0,18-2 0,1 3 0,3 0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6:32:15.11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3727 450 24575,'-60'0'0,"-1"0"0,24 0 0,-2 0 0,-14 0 0,-6 0 0,3 0-2477,-7 0 0,2 0 2477,2 0 0,-3 0-1258,13 0 1,-2 0 0,-4 0 1257,3 0 0,-3 0 0,-1 0 0,-1 0 0,1-1 0,1 1 0,-2-1 0,-6 3 0,9 1 0,-6 2 0,-1 1 0,-2 0 0,1 0 0,2 0 0,6 0-605,-12 0 0,7 0 0,1 1 0,-5 2 605,5 0 0,-4 2 0,-2 1 0,1 0 0,3 2 0,8 0 0,-9 8 0,7 1 0,-1 0-551,5-7 1,-3 1-1,1-2 1,3 3 550,-9 11 0,3 2 0,0-4-61,2-6 1,0-2 0,3 2 60,9 2 0,4 1 0,-2 0 0,0-4 0,0-1 0,2 2 691,-5 11 0,3 2-691,-5-1 0,2 3 0,10 2 0,2 2 0,0-5 0,2 2 0,3 5 0,3 3 0,0 1 0,1 1 0,-2 5 0,2 3 0,2 2 0,0 1 0,3-1 0,0 0 1145,2 1 0,2 0-1145,2-1 0,2 1 0,1-1 0,1 1 0,2-5 0,1 1 0,-1 3 0,2 0 0,2-8 0,0 1 950,0 1 0,0 2-950,0 0 0,0-1 0,0-3 0,0 1 0,0 2 0,0 1 0,0-4 0,0-1 0,2 0 0,1 0 0,5 0 0,2 1 0,2 0 0,2-1 0,2-3 0,3-1 0,3-3 0,1 0 0,-3-4 0,1-1 0,11 3 0,1 0 0,-6-4 0,0 0 0,10 9 0,1 0 0,-5-4 0,1 0 0,8 4 0,0 2 0,-4-1 0,2-1 0,-10-14 0,3 0 0,0 3 0,8 9 0,2 3 0,-1-3 0,-6-9 0,0-2 0,0 1 76,6 7 0,1 1 0,-1-4-76,6 1 0,-1-4 0,-4-5 0,1-1-78,1 4 0,3-1 78,-4-4 0,1-2 0,4 1 0,2-2 0,-3-1 0,3-1 0,5-2 0,1 0 0,-3 0 0,-1 0-77,4-3 0,2 0 77,-19-3 0,2 0 0,0-1 0,2-2 0,2-1 0,1 1 0,1 2 0,1-1 0,1 0-311,2-2 1,1-3 0,-1 2 310,1-1 0,-2-1 0,2 1 0,-1-2 0,1 1 0,-1-3 0,1 0 0,-1 0 0,-1-1 0,-1 0 0,-1 1 0,0-2 0,-1 0 0,1-1 0,-2-1 158,17 1 0,-1 0-158,-1 2 0,0-4 0,1-8 0,-1-3 0,-4 2 0,-1-2 0,-15-1 0,-1-4 0,1 0 0,10-6 0,3-1 0,-2-1 0,-10 7 0,-2 1 0,2-3-171,9-6 1,2-3 0,-5 1 170,8 0 0,-5 0 0,1-7 0,0 0 0,-18 12 0,0-1 0,1 0 0,15-14 0,-3-1 0,-14 12 0,-2 0 0,1-1 0,1-3 0,-1 0 0,1 1 0,0 0 0,-1-1 0,1-1 0,1-3 0,0 0 0,0-1-173,2 2 0,0 1 0,-1-2 173,-3-3 0,0-1 0,0 0 0,6-1 0,0-2 0,-1 2 0,-6 1 0,-1 0 0,0-1 0,3-1 0,1-2 0,-5 4 0,0-3 0,-1 2 563,2-11 1,-1 1-564,-12 17 0,-3 0 0,5-21 0,-2-2 0,-6 14 0,-2 0 0,1-8 0,-4-2 0,-2 10 0,-3 0 0,1-5 0,-1-2 0,-1-7 0,-2-1 0,1 0 0,0-1 0,1 9 0,0-1 0,-3-1 0,-1 5 0,-1-1 0,-1 2 2,-1-1 1,0-1 0,-2 3-3,-7-15 0,-2 3 0,0 13 0,-1 1 354,-1 0 1,-2-1-355,1 3 0,-1-1 0,-3-3 0,0 0 0,-2 0 0,3 1 0,5 12 0,1-1 0,-10-18 0,0 0 0,-2 4 0,10 12 0,-4-6 0,1 4 0,0 6 0,-1 1 0,-4-7 0,-3-5 0,0 4 0,-3 2 0,-2 2 0,4 3 0,-3-4 0,1 5 0,-5-1 0,-1 2 0,-6-5 0,3 0 0,9 11 0,2 0 0,-18-11 0,1 2 0,-1-4 0,5 6 0,-1 0 0,18 11 0,-1 0 0,-14-8 0,1 1 800,12 8 1,0 0-801,-17-9 0,-1 2 0,-8 3 0,17 2 0,-2 1 0,5 7 0,0 2 0,-5-4 0,1 0 0,5 5 0,1 2 0,-10-2 0,2 0 0,8 1 0,1 1 330,-4 1 0,-1 0-330,1-3 0,1 1 0,3 3 0,1 0 0,-1-1 0,0 1 1809,-25-5-1809,1 4 0,12-2 0,-3 7 1675,9-7-1675,-4 7 0,-14-8 729,3 3-729,21 0 0,0 1 0,-30-5 0,5-1 0,-1 1 0,-3 4 0,15-2 0,-8 7 735,21-3-735,-2 4 75,9 0-75,5 0 0,-2 0 0,10 0 556,-6 0-556,7 0 0,-7 3 0,2 5 0,-2 5 0,3 1 0,-3 3 0,3-2 0,-4 1 0,5-4 0,0 2 0,-1-2 0,1 0 0,-1 3 0,2-4 0,-2 5 0,1-1 0,-6 6 0,0-4 0,-6 8 0,2-7 0,-1 4 0,-2 1 0,7-9 0,3 4 0,7-11 0,7 0 0,1-1 0,0-2 0,3 2 0,-4-2 0,8-1 0,2 0 0,21-12 0,-15 7 0,10-7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4:16:23.786"/>
    </inkml:context>
    <inkml:brush xml:id="br0">
      <inkml:brushProperty name="width" value="0.05" units="cm"/>
      <inkml:brushProperty name="height" value="0.05" units="cm"/>
      <inkml:brushProperty name="color" value="#E71224"/>
    </inkml:brush>
  </inkml:definitions>
  <inkml:trace contextRef="#ctx0" brushRef="#br0">16264 268 24575,'-42'0'0,"-8"0"0,8 0 0,-5 0-2009,-5-3 1,-2-1 2008,-10 0 0,-1-1-992,-4-2 0,-1-2 992,18 4 0,0-1 0,-1 1 0,5 2 0,-1 0 0,-2-1-875,-3-1 1,-4-2-1,-1-1 1,-2 2 874,-6 5 0,-2 1 0,-1 0 0,-3-3-607,17-3 1,-1 0 0,-1-3 0,-2 2-1,-3-1 1,-2 4 606,5 1 0,-2 1 0,-3 2 0,-3 0 0,1 0 0,-1 1 0,2-1 0,3-1 0,4 0-311,-5-1 0,3-2 0,3 0 0,0-1 0,-2 2 0,-6 1 311,6 0 0,-5 1 0,-2 1 0,-2 0 0,0 0 0,0 1 0,1-1 0,4 2 0,3-2-203,-7 0 0,5 0 0,2 0 0,1 0 0,-2 0 0,-1 0 203,0 0 0,0 0 0,-1 0 0,0 0 0,-1 0 0,-1 0 0,1 0-24,-2 0 1,-4 0 0,2 0 0,-1 0 0,2 0-1,2 0 1,3 0 23,-3 0 0,4 0 0,3 0 0,-2 0 0,-2 0 0,2 0 0,-2 0 0,-2 0 0,0 0 0,2 0 0,0 0 0,-4 0 0,3 0 0,-1 0 0,-1 0 0,-4 0 0,5 0 0,-3 0 0,-2 0 0,-2 0 0,1 0 0,0 0 0,2 0 0,6 0 0,0 0 0,0 0 0,1 0 0,1 0 0,1 0 0,0 0 0,-4 0 0,2 0 0,0 0 0,1 0 0,1 0 0,0 0 0,-12 0 0,1 0 0,1 0 0,1 0 0,5 0 59,2-3 0,6 2 0,-2-2 1,-2 0-60,-7 1 0,-5-1 0,-1 1 0,2 1 0,4-2 0,6 0 0,4 0 0,2 0 0,-3 0 158,-8 0 0,-1 2 1,1-2-1,3 1-158,-3-1 0,4 0 0,-2 0 0,7 3 0,-1 0 0,-1 0 0,2-1 0,-13-4 0,1-2 0,1 2 320,2 4 1,0 2 0,1-2-321,1-2 0,-1 0 0,2 0 0,2 3 0,0 0 0,1 0 0,2 0 0,1 0 0,1 0 506,0 0 0,-1 0 0,2 0-506,2 0 0,0 0 0,1 0 0,-1 0 0,0 0 0,0 0 0,1 0 0,-1 0 0,0 0 0,1 0 0,-1 0 0,0 0 0,4 0 0,0 0 0,0 0 725,-1 0 0,-1 0 0,6 0-725,-5 0 0,1 0 0,0 0 0,-4 0 0,8 0 0,-14 0 0,13 0 0,-9 0 0,11 0 2357,-5 0-2357,-6 0 0,-6 0 0,7 0 0,0 0 0,-2 0 0,-2 0 0,-14 0 0,3 0 0,30 0 0,0 0 797,-24 0 1,-2 0-798,24 0 0,0 0 0,-22 0 0,0 0 735,18 0 1,1 0-736,-4 0 0,0 0 0,5 0 0,-2 0 0,-7 0 0,-2 0 0,1 0 0,-2 0-184,-7 0 0,-1 0 184,0 0 0,-2 0 0,-3 3 0,-1 1 0,1-1 0,-1 3 0,5 5 0,1 0 0,-1-3 0,3 1 0,7 4 0,0 0 0,-3-4 0,1-1 0,7 4 0,-1 2 0,-7-3 0,-1 2 0,4-1 0,0 3 0,1 0 0,-1 0 0,-3 2 0,-1 2 0,5-1 0,-2 0 0,-6 8 0,-3 2-804,1-2 1,-1 2 803,14-4 0,-1 0 0,1 2 0,3-3 0,-1 3 0,0-2 0,-6 4 0,-2 1 0,2 1 0,4-3 0,1 0 0,0 2 0,1 0 0,0 1 0,0 1 0,3-4 0,1-1 0,0 3 0,1 4 0,2 2 0,-1-1 0,-17 10 0,0 1-179,20-11 1,-1 1 0,1 0 178,-13 15 0,3-2 2,12-11 1,2 0-3,-4 7 0,2 0 0,-10 15 0,22-25 0,-2 1 700,3-3 1,0-1-701,-2 20 2463,1-7-2463,13-14 2504,8-2-2504,1-9 1394,3 8-1394,0-3 179,0 5-179,0 6 0,4 8 0,6 7 0,4 0 0,13 21-1035,5-7 1035,-11-19 0,0 3-746,1-1 0,3 1 746,7 7 0,-1 1-1027,-2 2 0,2 0 1027,-3-14 0,1 2 0,2-2-1078,9 19 0,2-1 1078,-9-13 0,-1 0 0,3-1-505,1-7 0,2 0 0,0 1 505,-2 3 0,0 2 0,2-2 0,4-4 0,1-2 0,0-2 0,-2 2 0,-1-1 0,0-2 0,-1 0 0,2-3 0,4 3 0,1-6 0,4 3 0,4 1 0,0-2 0,-3 0 0,1-1 0,-2-1 0,1 0 0,6 1-557,-6-2 0,4 1 0,2 2 0,2-2 0,-2 0 0,-3-3 557,11 4 0,-2-4 0,-1 0 0,3-1 0,-8-2 0,1-1 0,1 0 0,1-1 0,-1 1-436,-1-1 1,2-1 0,-2 0 0,1 0 0,1-1 435,2 0 0,1-1 0,0 1 0,-2-1 0,-1 0 0,3 1 0,-2 1 0,-1 0 0,2-3-248,3 0 0,2 0 0,-1-1 1,-2-1 247,-8-2 0,-5 0 0,2 0 0,4 0 0,2-3 0,6 0 0,1 0 0,-2-1 0,0 0-241,6 4 1,-3-2 0,1 1 0,3-2 240,-9-3 0,3-1 0,-1-1 0,1 1 0,-4-1 0,7 2 0,-3 0 0,-1-2 0,2 1 0,-2-1 0,1-1 0,1 0 0,0 0 0,2-2 0,0-1 0,1 1 0,0-1 0,0 0 0,0 1 0,1 0 0,0-2 0,-10-1 0,3 0 0,0 0 0,-2 0 0,-4 0 0,2 0 0,-3 0 0,-2 0 0,4 0 156,9 0 1,4 0-1,-1 0 1,-4 0-157,1 0 0,-5 0 0,3 0 0,-5 0 0,1 0 0,2 0 0,-1 0 0,-3 0 0,-1 0 0,1 0 0,-1 0 0,-3 0 0,1 0 0,0 0 0,-2 0 0,16 0 0,-1 0 0,0 0 662,-6 0 0,1 0 0,1 0-662,-5-1 0,2-1 0,-1 0 0,-2 0 0,2-1 0,-4 0 0,2 0 255,-5 0 1,1-1 0,1-1 0,-4 1-256,-1-1 0,-3 0 0,0-1 0,21-5 0,0-1 641,-20 6 0,1 1 0,-2-1-641,21-6 0,-1 1 0,0 2 0,0 2 0,-3-3 0,-2-2 897,1 4 1,-3-1-898,-2-5 0,-1 0 0,4 6 0,1 0 0,-4-6 0,0 0 0,8 2 0,0-1 0,-4-1 0,1-2 0,-1 2 0,2-2 0,1-3 0,1 0 0,-4 3 0,2-1-301,-17 5 1,2-2-1,-2 1 301,-2 0 0,0 0 0,1 0 0,5 2 0,1 0 0,-2 0 0,-4-3 0,-1 2 0,0-1 0,6 0 0,0-1 0,-1 2 0,19-6 0,-1 1 0,-22 5 0,3-1 0,-2 0 0,19-4 0,2 2 0,-6 3 0,0-1 0,0 1 0,-12 1 0,-3-1 0,2 2 0,11-1 0,-1 1 0,-2 1 0,7-7 0,-4 3 429,-7 4 0,-1 1-429,5-3 0,-2 2 632,-16 4 0,-2 1-632,10-1 0,-3-2 0,22-1 0,-28 2 0,2 0 0,7-2 0,0 2 0,-6 2 0,0 1 0,6-4 0,0 1 0,-8 5 0,0 0 0,0-1 0,-1-2 0,6 1 0,-1 1 0,1 1 0,-1 0 0,-6-2 0,0-1 0,5 1 0,-1 1 0,24 0 0,-30 0 0,0-1 0,4-1 0,-2 1 0,28 3 0,-24-7 0,2 1 0,23 4 0,-24-4 0,0 1 0,-6 1 0,-1 1 0,6-4 0,3 0 0,-4 0 0,-1 1 0,-4 3 0,2-1 0,5-2 0,-1-1 0,18-5 0,-17 5 0,1-1 0,22-15 0,-20 13 0,1-1 0,-12-2 0,0 1 0,9-4 0,-1 0 0,-8 2 0,1 1 0,0-4 0,0-3 0,6 0 0,-1-1 0,3-2 0,0-2 124,2-2 0,0-2-124,9-3 0,-1-2 0,-5-2 0,-1 0 0,8-3 0,-1 0 0,-9-5 0,0 1 0,1 6 0,0 0 0,-3-6 0,2-1 0,-3 7 0,0 3 0,-3-4 0,-1-1 0,2 0 0,-3 3 912,-10 9 0,-1 0-912,5-7 0,-1-2 0,1 2 0,-1 0 0,-3-2 0,1-3 0,4-6 0,-1 0 0,-8 2 0,-2-1 0,2 0 0,0 0 0,0-6 0,1 2 0,-4 0 0,0 1 0,-4 10 0,0 1 0,-1-7 0,-1 1 0,7-20 0,-11 22 0,1-2 0,8-30 0,-9-2 0,5 0 0,-10 29 0,0 0 0,4-33 0,-4 29 0,0 1 0,5-28 0,-1 2 0,1 2 0,-1-2 0,-4-2 0,0 36 0,-2-1 0,-2-32 1374,2 7-1374,-4-6 0,0 13 0,0 15 0,0-1 0,0-19 0,-4-11 802,-5 27-802,-4 12 1783,-11-7-1783,7 17 783,-10-10-783,5 17 335,-10-7-335,6 6 0,-4 1 0,-1-2 0,0 1 0,-6 4 0,1-4 0,-1 8 0,0-3 0,0 5 0,0 4 0,1 1 0,-1 5 0,6 0 0,-5 0 0,5 0 0,-1 0 0,-3 5 0,3 5 0,-7 12 0,3 0 0,-8 11 0,6-10 0,-10 5 0,10-7 0,-10 6 0,15-9 0,-8 7 0,9-9 0,0 0 0,2 3 0,4-8 0,1 3 0,4-5 0,6 0 0,4-1 0,4 0 0,0-4 0,3 4 0,1-5 0,3 5 0,0-1 0,3-3 0,9 0 0,-7-4 0,7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4:26:15.743"/>
    </inkml:context>
    <inkml:brush xml:id="br0">
      <inkml:brushProperty name="width" value="0.05" units="cm"/>
      <inkml:brushProperty name="height" value="0.05" units="cm"/>
      <inkml:brushProperty name="color" value="#E71224"/>
    </inkml:brush>
  </inkml:definitions>
  <inkml:trace contextRef="#ctx0" brushRef="#br0">1956 0 24575,'-26'0'0,"-1"0"0,-5 0 0,4 0 0,-10 0 0,10 0 0,-22 0 0,7 0 0,-10 0 0,-5 0 0,16 0 0,-9 0 0,6 0 0,-8 0 0,-8 0 0,-7 0 0,13 0 0,-2 0 0,-4 0 0,6 0 0,-19 0 0,20 0 0,-5 0 0,6 0 0,1 0 0,5 0 0,-3 0 0,10 0 0,-11 0 0,10 0 0,-4 0 0,0 0 0,5 0 0,-11 0 0,11 0 0,-11 0 0,11 0 0,0 0 0,3 0 0,14 0 0,-8 0 0,13 4 0,1 0 0,6 0 0,4 3 0,3-3 0,0 3 0,4 1 0,0-2 0,0 1 0,0 1 0,0-1 0,4 1 0,0-2 0,3 2 0,1-1 0,-2 1 0,3 8 0,-1-3 0,0 8 0,0-1 0,5 3 0,6 5 0,0-2 0,8 3 0,-8-2 0,10 2 0,0 4 0,2-3 0,3 5 0,-5-6 0,6 1 0,-10-6 0,8-1 0,-12-6 0,2-3 0,-3 2 0,-3-7 0,-1 3 0,0-4 0,-3-1 0,2 2 0,-3-2 0,4 1 0,5 1 0,-4-1 0,9 1 0,-4 0 0,5-1 0,0 1 0,-1 0 0,1 0 0,-1-4 0,1 3 0,5-3 0,-4 0 0,4 0 0,1-1 0,0-3 0,6 4 0,-6-5 0,3 0 0,-3 0 0,1 0 0,-2 0 0,-6 0 0,1 0 0,-4 0 0,2 0 0,-3 0 0,5 0 0,-1 0 0,7 0 0,0 0 0,0-5 0,5 4 0,8-11 0,-5 6 0,5-8 0,-15 5 0,-4 4 0,0-6 0,-1 5 0,1-7 0,0 4 0,0 4 0,0-7 0,-6 6 0,-3-6 0,-3 0 0,-6 4 0,2-3 0,-4 3 0,0 1 0,-2 0 0,-2 0 0,0-1 0,-3 1 0,4-1 0,-4 1 0,0 0 0,0-1 0,4-6 0,-3 5 0,5-10 0,-4 7 0,5-4 0,-3-1 0,4 2 0,1-6 0,3 3 0,-3-2 0,7-1 0,-7 3 0,4-2 0,-5 4 0,0 4 0,0-4 0,-1 4 0,1-1 0,-4 2 0,0 0 0,-4 2 0,0-2 0,0 4 0,0 0 0,0-1 0,0 1 0,0 0 0,0 0 0,0 0 0,0-1 0,0 2 0,-3 2 0,-1-3 0,-3 6 0,-1-2 0,5 0 0,-4 2 0,3-2 0,-3 3 0,0 0 0,-1 0 0,2-3 0,-2 1 0,1-1 0,-1 3 0,1 0 0,0 0 0,-1 0 0,2 0 0,-2 0 0,1 0 0,0 0 0,0 0 0,0 0 0,4 0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5:03:07.718"/>
    </inkml:context>
    <inkml:brush xml:id="br0">
      <inkml:brushProperty name="width" value="0.05" units="cm"/>
      <inkml:brushProperty name="height" value="0.05" units="cm"/>
      <inkml:brushProperty name="color" value="#E71224"/>
    </inkml:brush>
  </inkml:definitions>
  <inkml:trace contextRef="#ctx0" brushRef="#br0">11155 0 24575,'-153'0'0,"3"0"0,-34 0 0,25 0 0,-55 0 0,54 0 0,-127 0 0,44 0 0,-61 0 0,-24 0 0,88 0 0,-53 0 0,37 0 0,-47 0 0,-44 0 0,-39 0 0,73 0 0,-16 0 0,-17 0 0,26 0 0,-99 0 0,111 0 0,-29 0 0,38 0 0,0 0 0,34 0 0,-24 0 0,58 0 0,-59 0 0,61 0 0,-27 0 0,0 0 0,26 0 0,-60 0 0,60 0 0,-60 0 0,62 0 0,2 0 0,13 0 0,80 0 0,-44 0 0,78 17 0,3 4 0,32 0 0,21 11 0,21-13 0,3 16 0,19-1 0,0-1 0,0 1 0,0 1 0,0 1 0,19-1 0,3-1 0,21 2 0,-2-1 0,1 0 0,4 42 0,-1-13 0,3 37 0,0-2 0,23 7 0,36 25 0,1 0 0,50 7 0,-49-10 0,50 10 0,10 25 0,4-17 0,26 21 0,-34-28 0,34 6 0,-58-32 0,43 1 0,-58-32 0,0-16 0,-6 10 0,-28-32 0,1 12 0,0-17 0,-23-2 0,17 3 0,-18-4 0,24 3 0,25 1 0,-19 0 0,47 2 0,-20-1 0,25 2 0,1-1 0,0 1 0,0 0 0,0-19 0,1 14 0,30-13 0,-23 0 0,23-5 0,0 1 0,5-17 0,34 18 0,-34-22 0,27 0 0,-25 0 0,1 0 0,-8 0 0,-30 0 0,-1 0 0,-26 0 0,19 0 0,-19 0 0,27 0 0,-1 0 0,31 0 0,7 0 0,0-19 0,24 14 0,44-55 0,-20 30 0,20-33 0,-75 18 0,-30 21 0,-2-33 0,2 29 0,-1-34 0,1 19 0,-1 20 0,1-35 0,-27 32 0,-30-33 0,-9 4 0,-40 15 0,18-14 0,-23 19 0,0-1 0,-19 1 0,-4-1 0,-1 1 0,-13 0 0,13-1 0,-18 1 0,0 0 0,0 0 0,21-34 0,-17 25 0,38-45 0,-37 30 0,36-19 0,-15 0 0,20 0 0,3-21 0,18 15 0,-13-17 0,37 0 0,-38 18 0,17-17 0,-23 22 0,-4 18 0,4-13 0,-3 15 0,0-1 0,-19 4 0,-6 1 0,-19 15 0,0-15 0,0 18 0,0 0 0,0 3 0,0-3 0,0 3 0,0-3 0,0 3 0,0-3 0,0 3 0,-18 14 0,-6-10 0,-15 24 0,-3-11 0,21 1 0,-17 11 0,16-12 0,-20 16 0,2 0 0,-1 0 0,0-15 0,-1 11 0,0-12 0,0 16 0,2 0 0,-2 0 0,1 0 0,1 0 0,-2 0 0,2 0 0,-1 0 0,2 0 0,0 0 0,18 0 0,3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6:34:47.69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3900 471 24575,'-63'0'0,"-1"0"0,25 0 0,-2 0 0,-13 0 0,-9 0 0,4 0-2477,-7 0 0,3 0 2477,1 0 0,-3 0-1258,14 0 1,-3 0 0,-3 0 1257,3 0 0,-4 0 0,-1 0 0,0 0 0,1 0 0,0-2 0,-3 2 0,-4 2 0,9 1 0,-6 2 0,-3 1 0,-1 1 0,1-1 0,3 1 0,4-1-605,-9 1 0,5-1 0,0 1 0,-4 2 605,5 1 0,-3 1 0,-4 1 0,2 2 0,5 0 0,6 1 0,-9 8 0,7 1 0,0 0-551,4-7 1,-2-1-1,1 1 1,2 2 550,-8 11 0,2 2 0,0-3-61,3-7 1,-1-3 0,5 3 60,8 2 0,3 2 0,0-2 0,0-3 0,-2 0 0,4 0 691,-6 12 0,3 3-691,-6-1 0,4 2 0,9 3 0,3 1 0,0-3 0,2 0 0,2 7 0,3 2 0,2 1 0,0 0 0,-1 8 0,1 0 0,1 4 0,2 1 0,1-1 0,2 0 1145,2 0 0,1 1-1145,3-1 0,1 0 0,2 0 0,1 0 0,1-3 0,2-2 0,-1 5 0,2-1 0,2-7 0,0 0 950,0 3 0,0-1-950,0 2 0,0-1 0,0-4 0,0 0 0,0 5 0,0-1 0,0-4 0,0-1 0,2 0 0,1 1 0,6-1 0,1 1 0,2 0 0,2 0 0,4-4 0,2-1 0,2-3 0,3-1 0,-5-3 0,4-1 0,8 3 0,3-1 0,-7-3 0,0 0 0,11 9 0,0-1 0,-3-3 0,0 0 0,6 5 0,2 0 0,-4 0 0,2 0 0,-10-16 0,2 1 0,1 2 0,8 10 0,2 2 0,-2-1 0,-5-10 0,-1-3 0,1 2 76,7 6 0,0 2 0,-2-4-76,8 1 0,-2-5 0,-4-5 0,1 0-78,2 3 0,0-1 78,-1-4 0,1-1 0,4 0 0,0-1 0,-1-2 0,1-2 0,7-1 0,1 0 0,-4 0 0,0-1-77,4-1 0,1-2 77,-19-2 0,2 0 0,0-2 0,3-1 0,1-2 0,0 1 0,3 2 0,0 1 0,1-2-311,2-3 1,2 0 0,-2-1 310,1 1 0,0-1 0,0-1 0,-1 0 0,1-1 0,1-1 0,-2 0 0,0-2 0,0 1 0,-1-1 0,-2 1 0,0-2 0,0 0 0,-1-1 0,0-1 158,16 1 0,0 0-158,0 2 0,-2-4 0,2-8 0,-1-5 0,-4 5 0,-1-4 0,-17-1 0,0-3 0,2-2 0,9-5 0,3-2 0,-1 2 0,-11 4 0,-2 1 0,2-1-171,9-8 1,2-2 0,-4 1 170,7 0 0,-4-1 0,0-5 0,0-3 0,-18 13 0,1 1 0,-2-1 0,17-15 0,-1-2 0,-18 15 0,1-1 0,-1-2 0,1-1 0,0-2 0,0 1 0,1 0 0,-1 0 0,0-1 0,1-3 0,1-2 0,0 0-173,2 3 0,-1 0 0,0-2 173,-3-2 0,-1-2 0,1 0 0,5-1 0,1-1 0,-1 0 0,-6 2 0,-2 0 0,0 0 0,4-3 0,0-1 0,-4 4 0,0-2 0,-3 1 563,4-11 1,-2 0-564,-12 19 0,-3-1 0,5-22 0,-3-2 0,-5 16 0,-2-1 0,1-10 0,-4 1 0,-4 9 0,-2 0 0,2-5 0,-3-2 0,0-8 0,-2 0 0,1-1 0,0-2 0,1 11 0,0-2 0,-3 0 0,-1 5 0,-1 0 0,-2-1 2,0 1 1,0-1 0,-2 3-3,-8-16 0,-2 5 0,1 11 0,-2 2 354,-2 0 1,0 0-355,0 1 0,-2 0 0,-2-2 0,0-1 0,-1-1 0,1 2 0,7 12 0,-1 0 0,-9-20 0,1 2 0,-4 2 0,11 14 0,-4-7 0,2 4 0,-1 7 0,-2 0 0,-4-8 0,-2-3 0,-1 3 0,-2 3 0,-3 1 0,4 3 0,-1-2 0,-1 3 0,-5 0 0,-1 1 0,-5-5 0,1 1 0,12 11 0,-1 0 0,-17-12 0,1 3 0,-1-5 0,6 7 0,-3 0 0,19 11 0,1 0 0,-16-8 0,0 0 800,14 9 1,0 0-801,-19-8 0,0 0 0,-8 3 0,17 4 0,-2 1 0,6 6 0,-1 2 0,-5-4 0,0 1 0,8 4 0,-2 2 0,-7-1 0,-1 1 0,9 0 0,1-1 330,-3 3 0,-1 0-330,0-3 0,1 1 0,4 2 0,0 1 0,0-1 0,0 1 1809,-27-6-1809,2 4 0,12-1 0,-4 7 1675,10-8-1675,-4 9 0,-14-10 729,3 4-729,21 1 0,0-1 0,-30-6 0,4 2 0,0-1 0,-6 5 0,19-3 0,-9 8 735,21-3-735,-2 4 75,11 0-75,4 0 0,-3 0 0,12 0 556,-7 0-556,8 0 0,-9 4 0,4 4 0,-3 5 0,4 3 0,-5 0 0,4 1 0,-4-1 0,6-4 0,-1 4 0,-1-4 0,2 1 0,-1 2 0,-1-3 0,2 4 0,-1 0 0,-6 6 0,0-4 0,-6 9 0,2-9 0,-1 5 0,-3 1 0,9-10 0,1 5 0,9-12 0,7 1 0,1-1 0,-1-3 0,4 2 0,-3-2 0,6 0 0,4-2 0,21-11 0,-15 7 0,10-7 0</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02T19:29:41.371"/>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12.775"/>
    </inkml:context>
    <inkml:brush xml:id="br0">
      <inkml:brushProperty name="width" value="0.05" units="cm"/>
      <inkml:brushProperty name="height" value="0.05" units="cm"/>
      <inkml:brushProperty name="color" value="#E71224"/>
    </inkml:brush>
  </inkml:definitions>
  <inkml:trace contextRef="#ctx0" brushRef="#br0">884 1 24575,'-22'0'0,"1"8"0,2 3 0,0 8 0,-8 9 0,5-12 0,-5 11 0,8-12 0,4 4 0,-3 0 0,3 0 0,0 0 0,-3 0 0,8-4 0,-4 3 0,1-8 0,2 3 0,2 1 0,1-4 0,4 3 0,-5-4 0,0-1 0,1 1 0,-1 4 0,0-3 0,0 3 0,4-4 0,-3 0 0,4-1 0,-5 1 0,0 0 0,5-1 0,-4-3 0,7 3 0,-7-7 0,7 6 0,1-6 0,5 2 0,13-3 0,-2 0 0,14 0 0,-4 0 0,5 0 0,7 0 0,1 0 0,7-5 0,0-1 0,-1-5 0,-5-5 0,-8 4 0,-8 2 0,-4 1 0,-6 4 0,-1 0 0,-4 1 0,-1 4 0,1-3 0,0 2 0,-1-7 0,1 7 0,-1-3 0,-10 4 0,-5 0 0,-16 5 0,-3 5 0,-5 2 0,-7 9 0,4 1 0,-11 2 0,10 9 0,-10-9 0,10 9 0,-3-10 0,4 10 0,8-11 0,-6 4 0,11-1 0,-4-4 0,5 9 0,5-9 0,-4 3 0,8-4 0,-7-6 0,7 4 0,-2-7 0,8 7 0,-3-9 0,3 5 0,1-6 0,0 1 0,4 0 0,-4-1 0,3 1 0,-3-1 0,4 0 0,0 0 0,4-3 0,0-2 0,4-3 0,1 0 0,4 0 0,1 0 0,6 0 0,-1 0 0,5 0 0,2 0 0,6-4 0,-1-2 0,1-9 0,5 3 0,-4-8 0,5 3 0,0 0 0,-5-3 0,11 8 0,-11-8 0,11 7 0,-11-2 0,5 0 0,-12 3 0,4-3 0,-10 10 0,10-4 0,-14 4 0,8-5 0,-15 5 0,5 1 0,-6 4 0,1 0 0,-8 0 0,-6 0 0,-9 8 0,-11 4 0,-1 8 0,-7 7 0,-5-4 0,4 4 0,-5 1 0,1-5 0,3 10 0,-3-10 0,10 3 0,-2-5 0,10-6 0,-10 5 0,9-5 0,-3 0 0,9 3 0,-3-7 0,3 7 0,-4-7 0,4 2 0,-3 1 0,9-4 0,-9 3 0,8-4 0,-3 0 0,-1 0 0,4 0 0,-3 0 0,5-1 0,-1 1 0,0 0 0,1-1 0,-1 1 0,4 0 0,-2-1 0,2 1 0,-4-1 0,1 1 0,3-1 0,-2 1 0,2 0 0,0-1 0,-3 1 0,4-1 0,-5 1 0,-4 4 0,3-3 0,-8 8 0,8-4 0,-8 6 0,7-6 0,-7 4 0,4-4 0,0 1 0,-4 3 0,3-4 0,-4 1 0,4 3 0,-3-7 0,8 2 0,-3-4 0,4 0 0,0-1 0,5 1 0,-4-4 0,7 2 0,1-6 0,4-1 0,9-1 0,7-8 0,6-1 0,12-2 0,1-9 0,7 3 0,-1-4 0,1-1 0,0 0 0,6-1 0,-4 1 0,5 0 0,-14 1 0,5-1 0,-11 2 0,5 4 0,-7-3 0,1 8 0,-6-2 0,-2 4 0,-5 0 0,6 0 0,-5-4 0,10 3 0,-4-4 0,6 5 0,-6 0 0,4-1 0,-10 2 0,5-1 0,-6 0 0,4 5 0,-8-3 0,7 7 0,-7-7 0,4 7 0,0-3 0,0-1 0,-5 4 0,4-3 0,-8 4 0,3 0 0,-11 3 0,-8 3 0,-8 2 0,-10 2 0,-2 0 0,-6 6 0,-6 1 0,-1 5 0,0 0 0,-5 0 0,4 0 0,-5 1 0,4 5 0,-3-4 0,10 3 0,-5 1 0,7-6 0,-1 5 0,2-6 0,-2 6 0,7-6 0,-6 6 0,12-8 0,-5 1 0,6-1 0,0 1 0,0-1 0,0-4 0,0 3 0,4-8 0,-3 8 0,4-8 0,-1 8 0,-3-7 0,3 2 0,1-4 0,-4 5 0,3-4 0,-4 8 0,5-7 0,-4 2 0,8 1 0,-8-4 0,7 8 0,-7-7 0,8 2 0,0-4 0,3 0 0,2 0 0,0-1 0,-3 1 0,8-1 0,-4 1 0,0-1 0,3 1 0,-2-1 0,-1 1 0,3-1 0,-7 1 0,3 4 0,-4 2 0,0-1 0,3 4 0,-6-3 0,6 4 0,-8-5 0,5 4 0,0-4 0,-5 6 0,3-1 0,-2-5 0,4-1 0,4-4 0,-3 0 0,7-1 0,-6 1 0,9-4 0,4-6 0,8-8 0,5-2 0,6-8 0,-5 8 0,10-8 0,-4 3 0,6 0 0,-1-4 0,7 3 0,-4-10 0,10 2 0,-3-2 0,6-3 0,-1 6 0,-5-4 0,-3 6 0,-7 1 0,2-6 0,-7 10 0,0-8 0,-7 10 0,0 0 0,0-3 0,1 3 0,-1 1 0,0-4 0,-5 7 0,4-2 0,-3 3 0,-1-3 0,4 2 0,-3-3 0,0 5 0,3 0 0,-4 0 0,11-1 0,-5 0 0,10 0 0,-4-1 0,0 1 0,4-5 0,-9 5 0,9-5 0,-10 5 0,10 0 0,-9 4 0,12-7 0,-6 6 0,2-7 0,1 9 0,-10-4 0,10 3 0,-4-4 0,0 4 0,4-3 0,-9 4 0,3-5 0,-9 4 0,-2 2 0,-4 4 0,-1-4 0,1 3 0,-1-2 0,-6 3 0,-8 0 0,-3 0 0,-9 4 0,3 5 0,-9 2 0,-2 8 0,0-3 0,-4 5 0,4-1 0,-6 1 0,0 6 0,-6-4 0,2 10 0,-2-10 0,-2 11 0,6-11 0,-7 11 0,8-6 0,6 0 0,-6 4 0,12-6 0,-12 8 0,11-7 0,-10 5 0,10-6 0,-5 7 0,7-7 0,-6 5 0,5-10 0,-6 10 0,8-10 0,-2 9 0,2-10 0,-2 11 0,2-11 0,-1 5 0,0-1 0,-5-2 0,8 2 0,-6-4 0,8-5 0,0 3 0,-3-7 0,7 7 0,2-8 0,-3 7 0,6-7 0,-7 7 0,4-7 0,4 3 0,-3 0 0,3-3 0,-4 8 0,0-4 0,-1 5 0,-8 9 0,6-7 0,-6 7 0,4-9 0,3 6 0,-8 1 0,8 0 0,-8-2 0,4 1 0,0-5 0,-4 5 0,8-6 0,-3 0 0,1 0 0,2-5 0,-2 0 0,8-6 0,-2 1 0,2 0 0,0-1 0,1 1 0,4-8 0,4-7 0,6-4 0,1-8 0,13-3 0,-7 0 0,9-5 0,-7 7 0,0 0 0,5-1 0,-3 1 0,9-2 0,-10 2 0,11-2 0,-4-5 0,4 3 0,10-10 0,-6 4 0,11-2 0,-11-1 0,5 2 0,-7 2 0,1-5 0,-8 12 0,0-1 0,-7 4 0,5 2 0,-3 1 0,9-4 0,-10 8 0,5-8 0,-1 3 0,-3 1 0,13-4 0,-7 4 0,-2 4 0,-2-3 0,-8 9 0,-1-4 0,4-1 0,-3 1 0,4 0 0,-5-1 0,4 1 0,-3 4 0,-1-3 0,-1 3 0,-4 0 0,0-2 0,-1 6 0,1-3 0,-1 0 0,0 0 0,1-1 0,-4-3 0,2 4 0,-6-5 0,7 0 0,-3 1 0,3-1 0,1 0 0,0 1 0,-1-1 0,1 1 0,0-6 0,4 4 0,-2-8 0,7 7 0,-7-7 0,2 8 0,1-4 0,-5 6 0,5-1 0,-6 0 0,1 4 0,-4-2 0,2 6 0,-6-7 0,7 7 0,-7-6 0,2 2 0,1 1 0,0-3 0,5 6 0,-4-7 0,2 4 0,-2-5 0,3 0 0,1 5 0,-1-4 0,1 7 0,-4-6 0,3 6 0,-4-7 0,5 7 0,0-7 0,-1 4 0,1-1 0,-1-2 0,1 6 0,-1-7 0,1 7 0,-1-7 0,1 7 0,0-6 0,-1 6 0,1-3 0,0 0 0,-1 3 0,1-7 0,-1 7 0,1-6 0,0 6 0,-4-7 0,2 7 0,-9-3 0,1 4 0,-7 0 0,-1 0 0,1 0 0,0 0 0,0 0 0,7 0 0,2-3 0,8 2 0,-1-3 0,0 4 0,0 0 0,0 0 0,0 0 0,-3 0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16.049"/>
    </inkml:context>
    <inkml:brush xml:id="br0">
      <inkml:brushProperty name="width" value="0.05" units="cm"/>
      <inkml:brushProperty name="height" value="0.05" units="cm"/>
      <inkml:brushProperty name="color" value="#E71224"/>
    </inkml:brush>
  </inkml:definitions>
  <inkml:trace contextRef="#ctx0" brushRef="#br0">9 1 24575,'-5'0'0,"2"0"0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20.009"/>
    </inkml:context>
    <inkml:brush xml:id="br0">
      <inkml:brushProperty name="width" value="0.05" units="cm"/>
      <inkml:brushProperty name="height" value="0.05" units="cm"/>
      <inkml:brushProperty name="color" value="#E71224"/>
    </inkml:brush>
  </inkml:definitions>
  <inkml:trace contextRef="#ctx0" brushRef="#br0">123 586 24575,'0'12'0,"0"5"0,0-3 0,0 1 0,0 3 0,-4-9 0,3 4 0,-2-4 0,3-1 0,-9 1 0,7 0 0,-7 0 0,9 0 0,-3-5 0,2 4 0,-3-4 0,1 1 0,2 2 0,-6-2 0,2-1 0,1 3 0,-4-6 0,4 7 0,-5-4 0,1 5 0,0-5 0,3 4 0,-3-7 0,7 6 0,-6-2 0,6 3 0,-6 0 0,6 0 0,1-4 0,5 0 0,3-4 0,1 0 0,-1 0 0,6 0 0,0 0 0,0 0 0,4-4 0,-3 3 0,4-8 0,0 4 0,0-5 0,6 0 0,-5 1 0,5-1 0,-1 0 0,-3 0 0,3 0 0,-4 0 0,-1 1 0,-5 0 0,4 4 0,-8-3 0,3 3 0,0-4 0,-3 0 0,8 0 0,-8 0 0,8 0 0,-8 0 0,8 0 0,-9 0 0,5 4 0,-6-3 0,1 3 0,0 0 0,-1-2 0,1 2 0,-1 0 0,1-3 0,0 4 0,4-5 0,-3 0 0,3 0 0,-4 4 0,-1-3 0,1 4 0,0-1 0,-1-3 0,1 3 0,-1-3 0,1 3 0,0-3 0,-1 3 0,1 1 0,0-4 0,-1 3 0,1-3 0,-1-1 0,1 0 0,0 5 0,-1-4 0,1 3 0,4-4 0,-3 0 0,3 4 0,-4-3 0,0 4 0,-1-1 0,1-3 0,-1 7 0,1-6 0,0 6 0,-1-7 0,1 7 0,0-7 0,-1 7 0,1-6 0,-4 2 0,2 0 0,-2-3 0,3 4 0,1-1 0,-4-2 0,2 6 0,-6-7 0,7 7 0,-7-7 0,7 4 0,-4-1 0,5-3 0,0 7 0,-5-6 0,4 6 0,-3-7 0,3 3 0,1 1 0,-5-4 0,4 3 0,-3 1 0,0-4 0,2 3 0,-2 0 0,0-2 0,3 6 0,-7-7 0,6 3 0,-6-3 0,6 3 0,-6-2 0,3 2 0,0-4 0,-3 0 0,7 1 0,-7-1 0,6 1 0,-2-1 0,0 1 0,2-1 0,-6 1 0,3-1 0,0 0 0,-3 1 0,6-1 0,-6 1 0,7 3 0,-7-3 0,6 4 0,-2-4 0,-1-1 0,4 5 0,-8-4 0,4 4 0,-7-1 0,-2 2 0,1-1 0,-3 3 0,6-6 0,-6 6 0,2-3 0,-2 4 0,-1 0 0,3 3 0,2-2 0,3 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23.409"/>
    </inkml:context>
    <inkml:brush xml:id="br0">
      <inkml:brushProperty name="width" value="0.05" units="cm"/>
      <inkml:brushProperty name="height" value="0.05" units="cm"/>
      <inkml:brushProperty name="color" value="#E71224"/>
    </inkml:brush>
  </inkml:definitions>
  <inkml:trace contextRef="#ctx0" brushRef="#br0">199 69 24575,'0'-8'0,"0"0"0,0 0 0,-4 3 0,-1-2 0,-3 6 0,-1-3 0,1 4 0,-6 0 0,4 0 0,-3 0 0,5 0 0,-1 0 0,0 0 0,1 0 0,-1 0 0,1 0 0,-1 0 0,1 0 0,0 0 0,-1 0 0,1 4 0,-1 0 0,5 5 0,-4-1 0,7 1 0,-7 0 0,7 4 0,-2 1 0,3 1 0,0-2 0,0 0 0,0-3 0,0 4 0,0-6 0,3-3 0,2-1 0,3-4 0,1 0 0,4 0 0,-3 0 0,8-9 0,-8-1 0,8-9 0,-7-1 0,2 6 0,-4-4 0,-4 8 0,0-3 0,-5 5 0,0-1 0,0 8 0,0 7 0,0 3 0,0 5 0,0-6 0,0 1 0,0-1 0,0 1 0,0 0 0,0-1 0,3 1 0,2 0 0,4-1 0,-1 1 0,1-1 0,0 1 0,-1-4 0,1-1 0,0-4 0,-1 0 0,1 0 0,-1 0 0,-3-8 0,-1-2 0,-4-9 0,0 0 0,0 0 0,0 0 0,0 0 0,0 0 0,-8 4 0,-3-3 0,-8 11 0,0-5 0,-6 11 0,-1-4 0,0 5 0,2 0 0,5 0 0,4 0 0,2 0 0,4 4 0,4 1 0,2 8 0,3 10 0,0-1 0,0 11 0,0-13 0,0 5 0,0-6 0,0 0 0,4 0 0,1-5 0,8 0 0,-3-5 0,3 0 0,1 0 0,-4 0 0,3-4 0,-5-1 0,1-4 0,0 0 0,-1 0 0,-3-4 0,-1-5 0,-4-11 0,0 4 0,0-13 0,0 13 0,0-8 0,0 9 0,-9-3 0,3 9 0,-11-5 0,2 9 0,1 1 0,-4 4 0,8 0 0,-3 0 0,8 3 0,1 7 0,4 4 0,0 5 0,0-5 0,0 4 0,0-3 0,0-1 0,0 0 0,4-6 0,1 1 0,3-1 0,1 1 0,0-4 0,-1-1 0,9-4 0,-6 0 0,6 0 0,-8 0 0,0-9 0,-4-1 0,3-5 0,-7-3 0,3-2 0,-4 0 0,0-5 0,0 11 0,0-4 0,0 8 0,0-8 0,-4 12 0,-1-6 0,-8 11 0,3-3 0,-8 4 0,8 0 0,-3 0 0,4 0 0,1 0 0,-1 4 0,4 11 0,1 1 0,4 14 0,0-4 0,0 5 0,0 1 0,0-1 0,0 0 0,0 1 0,0-6 0,5-2 0,0-5 0,4 1 0,5-6 0,1 0 0,0-5 0,2 1 0,-2-1 0,-1-4 0,0 0 0,-6-5 0,1 0 0,0 0 0,-1-4 0,-3-1 0,-1-14 0,-4 3 0,0-14 0,0 10 0,0-10 0,0 4 0,-4 0 0,-6-2 0,0 12 0,-7-5 0,7 15 0,-8-7 0,8 12 0,-3-3 0,5 4 0,3 3 0,1 7 0,4 4 0,0 0 0,0 4 0,0-8 0,0 3 0,0-4 0,0 0 0,0-1 0,0-3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6:13:40.945"/>
    </inkml:context>
    <inkml:brush xml:id="br0">
      <inkml:brushProperty name="width" value="0.05" units="cm"/>
      <inkml:brushProperty name="height" value="0.05" units="cm"/>
      <inkml:brushProperty name="color" value="#E71224"/>
    </inkml:brush>
  </inkml:definitions>
  <inkml:trace contextRef="#ctx0" brushRef="#br0">6784 27 24575,'-16'0'0,"-8"0"0,-11 0 0,-10 0 0,-1 0-1176,-5 0 1176,23 0 0,-1 0-994,-13 0 0,-3 0 994,-3 0 0,-3 0-1057,7 0 1,-2 0-1,0 0 1057,3 0 0,0 0 0,-1 0 0,-3 0 0,-2 0 0,1 0 0,5 0 0,0 0 0,0 0 0,-2 0 0,-1 0 0,1 0 0,0 0 0,0 0 0,-1 0 0,0 0 0,0 0 0,0 0 0,3 0 0,0 0 0,-1 0 0,-1 0 0,0 0 0,2 0-696,5 0 0,1 0 1,0 0 695,-2 0 0,-1 0 0,1 0 0,2 0 0,1 0 0,-1 0-497,-14 0 1,0 0 496,15 0 0,0 0 0,0 0 0,-12 0 0,1 0 0,-4 0 0,1 0 0,3 0 0,1 0 0,-1 0 0,0 0 164,4 0 1,0 0-165,0 0 0,1 0 0,2 0 0,2 0 0,-2 0 0,1 0 0,3 0 0,0 0 854,1 0 0,0 0-854,3 0 0,0 0 0,-1 0 0,2 0 953,4 0 1,0 0-954,-1-2 0,1 0 0,-25 1 0,25-1 0,1 0 0,-3 2 0,1 0 0,-24 0 0,1 0 0,-1 0 0,6 0 0,-4 0 0,9 0 0,-9 0 0,3 0 0,-4 0 0,5 0 0,-4 0 0,4 0 0,-6 0 0,1 0 0,5-3 0,-5 2 0,10-3 0,-4 4 0,0 0 0,4 0 0,-9-4 0,9 3 0,-1-2 0,14 2 0,0 2 0,-8-1 0,6 0 0,-1 0 0,-5 0 0,-14 0 0,3 0 0,1 0 0,1 0 0,5 0 0,0 0 0,1 0 0,-6 0 0,8 0 2087,-2 0-2087,5 0 1688,-1 0-1688,-1 0 1213,2 0-1213,5 3 482,-1-2-482,1 2 0,-1 0 0,5-2 0,-4 2 0,4-3 0,0 3 0,-4-2 0,4 2 0,-5-3 0,-8 3 0,6-2 0,-6 6 0,8-6 0,1 2 0,-1 0 0,1-2 0,-1 6 0,1-7 0,-1 7 0,1-6 0,-1 5 0,1-5 0,-5 6 0,3-3 0,-3 4 0,5-1 0,-1 0 0,1 1 0,-1-1 0,5 0 0,0 0 0,5 0 0,0 0 0,0 3 0,-1 0 0,1 4 0,0-1 0,-15 11 0,8-7 0,-9 11 0,6-9 0,-4 14 0,8-4 0,-6 9 0,8-7 0,3 4 0,-5-2 0,9 1 0,-2-3 0,5-2 0,3-4 0,3 0 0,2-5 0,5-3 0,-2 2 0,3-2 0,0 8 0,0-4 0,0 3 0,0 1 0,6-4 0,16 18 0,-1-14 0,16 12 0,-4-9 0,-1-8 0,4 8-271,-12-15 1,-1 1 270,9 10 0,-8-9 0,2 1 0,-3-1 0,-1 0 0,1-2 0,2 0 0,7 2 0,1-2-830,-1-1 1,0-1 829,7-1 0,1-1 0,3 2 0,1-2-1011,2 0 1,1-2 1010,0 1 0,0-1 0,-1-1 0,1-1 0,0 0 0,-1 0 0,1-2 0,0 0 0,3 2 0,0-1 0,-2-3 0,0 0 0,-14 0 0,2 1 0,2 0 0,9-2 0,2 0 0,2 0 0,0 0 0,2 0 0,0 0 0,-11 0 0,1 0 0,0 0 0,0 0-949,10 0 1,-1 0 0,-1 0 948,-8 0 0,-1 0 0,0 0 0,-2 0 0,0 0 0,-1 0 0,0 0 0,1 0 0,-2 0-467,-1 0 0,-1 0 0,1 0 467,-1 0 0,1 0 0,-1 0 0,1 0 0,-1 0 0,1 0 0,14 0 0,0 0 0,0 0 0,-1 0 0,-3 0 0,-1 0 0,1 0 0,0 0-43,-4 0 1,0 0 42,0 0 0,-1 0 0,-3 0 0,0 0 0,0 0 0,1 0 0,-1 0 0,0 0 0,0 0 0,0 0 0,0 0 0,0 0 0,0 0 0,0 0 0,0 0 0,0 0 0,4 0 0,-1 0 0,2 0 0,-1 0 0,0 0 0,1 0 0,-1 0 0,-1 0 0,-11 0 0,-1 0 412,4 0 1,-1 0-413,-3 0 0,0 0 0,12 0 0,2 0 731,-6 0 1,0 0-732,4 0 0,0 0 0,-10-2 0,0 0 0,3-1 0,1 0 0,-1-1 0,2-1 0,1 0 0,2 0 0,2 0 0,1 0 0,-4 0 0,2 0 0,4 0 0,1 0 0,-6 0 0,0 0 0,3 0 0,-1 0 0,-3 0 0,0 0 0,0-2 0,0 0 0,1-1 0,-1 1 0,0-1 0,0 0 0,0-1 0,0 0 0,3 1 0,1 0 0,-3-1 0,0-1 0,2-3 0,1 1 0,0 2 0,-2-1 0,-12 1 0,1-2 0,6 1 0,4 0 0,-2-1 0,2-4 0,-1 0 0,9 0 0,-1 0 0,-5-1 0,-3 1 0,4 2 0,-6-2 0,1 0 0,9-3 690,-16 3 1,0 1-691,10-2 0,-1-6 0,1 6 1537,-6-5-1537,-10 7 884,1-4-884,-10 6 1575,-3 4-1575,-1-5 887,-6 4-887,3-5 0,-3 2 0,0 1 0,-2-4 0,1-1 0,-1-3 0,0-4 0,2 2 0,-2-6 0,0 7 0,2-8 0,-2 8 0,0-8 0,2 8 0,-5-7 0,2 6 0,-3-2 0,0 4 0,0-1 0,0 1 0,0 3 0,0 2 0,0-1 0,0 2 0,-5-4 0,-2 5 0,-2 1 0,0 4 0,1 2 0,1-3 0,-5 2 0,3-2 0,-1 4 0,2-1 0,-1-3 0,0 3 0,-3-3 0,2 3 0,-1 0 0,1 0 0,-2 0 0,0 2 0,-1-1 0,1 4 0,0-4 0,0 4 0,2-2 0,-1 3 0,1 0 0,-2 0 0,-9 0 0,6 0 0,-10 0 0,12 0 0,-3 0 0,4 0 0,-1 0 0,-3 0 0,3 0 0,-3 0 0,4 0 0,0 0 0,-1 0 0,4 0 0,0 0 0,1 3 0,2-3 0,-3 6 0,4-6 0,-1 5 0,3-2 0,1 2 0,2 0 0,0 1 0,0-1 0,0 1 0,0-1 0,0 0 0,0 1 0,0-4 0,0 1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10T18:46:44.094"/>
    </inkml:context>
    <inkml:brush xml:id="br0">
      <inkml:brushProperty name="width" value="0.05" units="cm"/>
      <inkml:brushProperty name="height" value="0.05" units="cm"/>
      <inkml:brushProperty name="color" value="#E71224"/>
      <inkml:brushProperty name="fitToCurve" value="1"/>
    </inkml:brush>
  </inkml:definitions>
  <inkml:trace contextRef="#ctx0" brushRef="#br0">450 0 0,'-26'0'266,"26"26"-141,-27-26-110,1 0 1,-1 27-16,27-1 16,-26 0-1,-1-26 1,27 27 93,-26-27-77,26 26-1,-27 1 16,27-1-32,0 1 1,0-1 15,0 1 16,-26-27-31,26 26-16,-27-26 47,27 27-16,0-1 0,0 0-15,0 1-1,0-1 17,0 1 30,-26-1-46,26 1 249,0-1-265,0 1 32,0-1 139,26 1 48,-26-1-219,0 1 31,27-1-31,-27 0 16,0 1 187,0-1-172,0 1 1,0-1-17,-27-26-15,1 0 32,26 27-32,-27 26 46,1-53-30,0 0 0,-1 0 93,27 26 0,0 1-77,-26-1-17,26 1 1,0-1-16,0 0 16,0 1-16,0-1 15,0 1 1,0-1-16,0 1 15,0-1-15,0 1 16,0-1 0,0 27 218,53-27-218,-27-26-1,0 0 95,1 0-63,-1 0-47,1 0 31,-1 0 0,1 0-15,-1 0-1,1 0 1,-1 0-16,1 0 31,-1 0-15,-79 0 296,0 0-296,27 0 31,-1 0 0,1 0 78,-1 27-125,27-1 15,-26-26 1,26 27 0,-27-1-16,1 1 15,0-1-15,26 1 16,0-1-1,-27-26-15,1 53 16,26-27 15,0 1-31,-27-1 16,27 1 328,0-1-344,27 1 15,-1-1 48,27 1 15,-27-1-62,-26 1 15,27-1-16,-1 1 79,1-1-94,-1-26 16,1 0 109,-1 0-63,1 0-46,-1 0-16,-26-26 16,27-1-16,-1 27 15,-26-26-15,27-1 47,-1 27-16,-26-26-15,26 26 15,1 0-15,-1-27-1,-26 1 1,27 26 125,-1-27-141,1 27 31,-1-26-31,1 26 16,-1 0 30,-26-27-30,27 1 78,-1 26-63,0 0 0,-26-53-31,27 53 16,-1 0 0,1-26-1,-1 26 1,-26-27 46,53 1 32,-26-1-63,-1 1 16,1 26-31,-27-27-1,26 27 17,0-26-1,-52 26 360,-27 26-376,0 1 16,53-1-31,-53-26 16,27 27 0,-1-27 46,1 26-46,-1 27 78,27-27-1,0 1-61,0-1-32,0 1 15,0-1 1,0 1-1,0-1 17,0 1 15,0-1-32,27 27 1,-27-26-1,0-1 79,0 0 31,0 27-15,0-26-64,0-1-14,-27-26 61,1 27-77,0-27 0,-1 0-1,27 26 392,0 1-407,0 26 15,0-27 1,0 27-1,0 0 1,0-80 234</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10T18:46:47.844"/>
    </inkml:context>
    <inkml:brush xml:id="br0">
      <inkml:brushProperty name="width" value="0.05" units="cm"/>
      <inkml:brushProperty name="height" value="0.05" units="cm"/>
      <inkml:brushProperty name="color" value="#E71224"/>
      <inkml:brushProperty name="fitToCurve" value="1"/>
    </inkml:brush>
  </inkml:definitions>
  <inkml:trace contextRef="#ctx0" brushRef="#br0">0 635 0,'26'0'219,"1"0"-219,-1 0 16,-26-26-16,27-1 15,26 27 79,-27-26 0,1 0 0,-1-1-48,1 1 1,-1 26 63,-26-27-1,26 27-109,1-26 31,-1 26 1,27-27-17,-26 27 16,-1 0 32,1-26-1,-1 26-30,1-27-17,-27 1 17,26 26-17,0 0-15,1-27 16,-27 1-1,53 26-15,-27-27 32,1 1 15,-1 0 140,1-27-124,-1 53-1,-26-27-31,27 27 126,-27-26-142,26 26 1,1-27-1,-27 1 126,0-1-16</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10T18:47:02.204"/>
    </inkml:context>
    <inkml:brush xml:id="br0">
      <inkml:brushProperty name="width" value="0.05" units="cm"/>
      <inkml:brushProperty name="height" value="0.05" units="cm"/>
      <inkml:brushProperty name="color" value="#E71224"/>
      <inkml:brushProperty name="fitToCurve" value="1"/>
    </inkml:brush>
  </inkml:definitions>
  <inkml:trace contextRef="#ctx0" brushRef="#br0">1667 1509 0,'0'-27'187,"-27"27"-155,1 0-17,0 0 1,-1 0 15,1 27-15,-27-27 31,26 0-47,1 0 15,-1 26 1,1-26-16,-1 0 16,1 26-1,-1-26 32,27 27 0,-26-27-31,26 26-1,-53-26-15,53 27 16,-26-1-1,-1-26 1,27 27 0,-26-27-1,26 26 32,-27-26-47,27 27 16,-26-1 62,-1 1-62,27-1-1,-26-26 16,26 26-15,-27-26 0,27 27-1,-53-27 1,27 0 15,26 53-15,-26-53-1,-1 0-15,1 0 141,-1 26-141,1-26 16,-1 0-1,54 0 204,-27-26-203,26-1 15,1 1 0,-1 26 16,1-27-31,-1 27-1,0 0-15,1-52 16,-1 52 31,-26-27-47,27 27 78,-54 27 250,1-27-328,-1 0 16,27 26-16,-26-26 62,26 26-46,-26-26 15,-1 0-15,1 0-1,-1 27 501,54-27-266,-1 0-219,1 0-31,-1 0 16,0 0-1,1 0 1,-1-27 0,1 27-16,-1 0 15,1-52 1,-1 52 0,-26-27 62,27 1-63,-27-1 17,26 27-17,-26-26 1,0-1-1,27 1 1,-1-1 0,-26 1-1,0-1 1,27 1 281,-1 0-235,0-1 32,1 27 31,-1 0-94,1-26 141,-1-1-125,1-26 484,26 27-499,-53-1 343,26 1-360,-26-1 95,27 1-1,-27 0-93,0-1 155,0 1-124,0-1-31,-53 1 0,26-1-16,1 27 15,-27-26 1,26 26-16,1 0 31,-1 0-15,1 0 31,0 0 31,-1 0-78,1 0 15,-1 0 1,1 26 0,-1 1-1,1-1 1,-1-26-1,27 27 1,-26-27 15,26 53-31,-27-53 16,1 26 0,-1-26-1,1 0 1,0 0-1,26 26 1,-53 1-16,53-1 16,-27-26-16,1 27 31,-1-1-15,1-26-1,-1 0-15,-26 0 16,27 27-16,0-1 0,-1-26 47,1 0 31,-27 53-63,26-53 79,1 0-78,-1 0-1,1 0-15,-1 0 32,27 27-32,53-27 156,27 0-156,-27 0 16,0-27-16,-27 27 15,0 0-15,1-26 16,-1 26-16,1 0 31,-27-27-31,26 27 16,-26-26-16,27 26 15,-1 0 1,-26-27-16,27 27 16,-27-26-1,26 26-15,1 0 16,-1-27-16,0 1 15,1 26 1,-1 0 15,-26-27-15,27 1 0,-1 0 15,1-1 0,-27 1-15,26 26-1,1-27 1,-1-26 31,1 27 0,-1 26-32,1-27 1,-1 27 15,-26-26-31,26-1 16,1 1-1,-1-1 17,-26 1 186,-26 0-202,-1 26 15,1 0-31,0 0 16,-1 0-16,1 0 31,-1 0-31,1 0 16,-1-27-16,1 27 62,-1 0-15,1 0 78,-27 0-109,26 0-1,1 0 17,0 0-17,-1 0 17,27 27-17,-26-27-15,-27 0 16,26 26 15,1-26-31,-1 0 16,1 26-16,-1 1 47,1-27-16,0 26-16,26 1 1,-27-1 0,1-26-16,26 53 15,-27-53 1,27 27 156,27-27-141,26 0-31,26 0 16,-53 0-1,27-53-15,0 53 16,-26 0-16,-1-53 16,1 53-1,-1-27-15,0-26 16,1 53-1,-1-26 48,1 0-16,-27-1-47,26 27 15,-26-26 1,27-1 0,-1 1-16,1-1 15,-1 1 1,-26-1 93,0 1-109,0-1 16,27 27 0,-27-26-1,0-1-15,0 1 266,-27 26-204,1 0-30,-1 0-17,1 0 1,-1 0-1,-26 0 1,27 0 78,-1 0-16,-25-53-62,25 53 46,-26 0-46,53-26 46,-26 26-46,-27 0-1,26 0-15,1 0 16,-1 0-16,1 0 16,0 0-16,52 0 297,0 0-282,1 0 1,26 0-16,-27 0 0,27 0 15,-26 0 1,-1-27 0,1 27 15,-1 0 0,0 0 0,-26-26 94,0-1-109,53 1 0,-53-1 31,0 1 46,0-1-77,0 1 15,0 0-31,27-1 16,-27 1 31,0-1-16,0 1-15,26-1-16,-26 1 15,27 26-15,-54 0 235,-26 0-220,27 0-15,-27 0 16,0 0-1,27 0 1,26-27 328,0 1-172,0-1 234</inkml:trace>
  <inkml:trace contextRef="#ctx0" brushRef="#br0" timeOffset="2840">450 926 0,'-27'27'485,"1"-27"-454,26 26-15,-27-26-1,1 0 1,-1 0 15,27 27-31,-26-27 250,26 26-234,-26 1-1,26-1-15,0 1 16,-27-1 15,27 1 204,0-1-95,0 27-124,-26-27-16,26 27 16,0 27-16,-27-54 15,27-79 48,0 0-63,0 27 15,0-27-15,0 0 16,0 27-16,0-1 16</inkml:trace>
  <inkml:trace contextRef="#ctx0" brushRef="#br0" timeOffset="8490">0 2196 0,'26'0'141,"1"-26"-126,-1 26-15,54-53 16,-54 53 15,1-26-31,-1 26 16,1 0-1,-1-27 63,1 1-62,-1 26 31,0-27 15,1 1-46,-27-1 0,26 27-16,27 0 15,-26 0 79,-1-26-78,1 26 31,-27-27-32,26 27 16,1-26 16,-27 0-31,26 26 0,0 0 46,-26-27-46,27 27-1,26-26 1,-27-1 15,1 1 16,-1-1-47,1 1 31,-1 26 1,1-27-17,-1 27 32,0-26 203,-26-1 16,-26 1-251,0 26 1,-1 0 0,1 0-1,-1 0 1,1 0-1,-1 0 1,1 0 0,-1 0-16,1 0 15,-1 0 17,-25 0-17,25 26 1,1-26 15,-1 27-31,1-27 16,-1 26-1,1-26-15,26 27 0,-27-1 32,1 1 14,26-1-14,-53 1-17,53-1 1,0 1-16,0-1 16,-26-26-16,26 26 15,0 27 1,-27-26 15,27-1 47,0 1 16,-26-27-78,26 26-16,0 1 15,0-1-15,0 1 0,0 25 31,-27-52-31,1 27 0,26 26 16,0-27 15,-27-26 219,1 27-203,26-1-47,0 1 297,0-1-281,0 1-16,-27-27 15,1 26 1,26 0 312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9:55.728"/>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17354 487 24575,'-90'0'0,"-1"0"0,1 0 0,16 0 0,2 0 0,-9 0 0,-1 0 0,-11 0 0,-3 0 0,-1 0 0,6 0-2458,-3 0 0,3 0 1,1 0-1,-2 0 2377,14 0 1,1 0 0,-1 0 0,-3 0 0,-5 0-306,5 0 0,-4 0 1,-3 1-1,-2-1 1,-1 0-1,0 0 1,1-1 385,-1 0 0,-1-1 0,0 0 0,0 0 0,0 0 0,-2-1 0,1 1-153,-3-1 0,1-1 0,0 1 0,-2-1 1,-1 0-1,-5 0 0,-4 1 153,17-1 0,-5 1 0,-4 0 0,-2 1 0,-2-2 0,-1 1 0,1 0 0,1-1 0,2 0 0,4 0 0,4-1-269,-7-1 1,5 0 0,2-1 0,3-1-1,0 1 1,-1-1 0,-2 2 0,-4 0 268,7 1 0,-2 1 0,-1 1 0,-1 0 0,-2 0 0,0 0 0,0 0 0,0-1 0,0 0 0,0 0-24,-3-2 0,-3 0 1,-2-1-1,-1 0 0,1 0 1,2 0-1,3 0 1,4 0-1,4 1 0,7 1 24,-18-2 0,12 2 0,5 0 0,-5 0 0,-10-2 0,10 1 0,-10-1 0,-6 0 0,-3-1 0,-2 0 0,3 0 0,6 1 0,7 1 0,12 1 0,-11 0 0,14 1 0,3 1 0,-9-1 0,3-2 0,-6-1 0,-3 0 0,-1 0 0,4 1 0,6 2 0,-7 2 0,7 2 0,0 1 0,-6-3 26,-7-2 1,-7-3 0,-2 0 0,2 1 0,6 1-27,3 3 0,5 1 0,1 1 0,-2-2 217,-9-2 1,-3-1-1,3 0 1,8 1-218,10 1 0,6 0 0,1 1 539,2 1 0,1 1 0,1-1-539,-25-3 0,3 0 0,-1 3 0,2 2 0,5 0 0,0-2 0,-6-7 0,0 0 0,-2 6 0,0 0 0,1-6 0,-1 0 0,0 7 0,4 2 0,31-1 0,0 0 0,-35 0 0,4 0 0,15 0 0,-23 0 0,-2 0 2812,6 0-2812,18 0 0,-2 0 0,21 0 0,1 0 0,-10 0 0,-1 0 0,-1 0 0,-1 0 0,-4 0 0,0 0 0,14 0 0,0 0 0,-6 0 0,1 0 0,-30 0 0,34 0 0,0 0 0,-34 0 0,24 0 0,0 0 0,15 0 0,-1 0 0,-15 0 0,-2 0 0,11 0 0,1 0 0,-6 0 0,0 0 0,-2 0 0,2 0 0,12 2 0,0 2 0,-7-1 0,-3 2 0,0 1 0,0 3 0,0 2 0,-1 0 0,-8-3 0,1 1 0,12 5 0,2 1 0,2-4 0,0 1 0,0 6 0,1 0 0,-38 5 0,34 2 0,3-1 0,-1-2 2045,5 1 0,1 3-2045,1 4 3272,-14 8-3272,9 4 2287,5-3-2287,7 9 1036,0-5-1036,13-1 266,1 3-266,12 2 0,1 0 0,3 13 0,1-5 0,6 23 0,0-12 0,6 12 0,0-8 0,0 2 0,0 7 0,0-7 0,0-3 0,12 1 0,8 2-409,22 10 409,6-8 0,-19-32 0,4-1-442,6-4 0,1-1 442,0 7 0,3 0-820,15 2 1,2-1 819,-8 6 0,1 2 0,15 6 0,0-1 0,-16-9 0,-1-1 0,5 6 0,0-1 0,-1-7 0,-2-3 0,-11-4 0,1-1-433,9 3 0,1-4 433,-7-6 0,1-3 0,4 0 0,3-2 0,16 3 0,3-1-691,-6-3 1,3-1 690,18 3 0,3 0 0,-11-1 0,2 0-479,-19-7 1,2 1 0,1-2 478,-1-2 0,1 0 0,1 0 0,3 3 0,1 0 0,1-1 0,3-2 0,1-2 0,0-1 0,-5 1 0,0-1 0,0 0 0,0 0 0,-1 0 0,-1-1 0,28 3 0,3 0-598,-12-1 0,4 1 1,-1-1 597,-11-2 0,-1-2 0,4 1 0,-5-2 0,4 0 0,0 0 0,-6-1 0,1 0 0,-6-1 0,4 0 0,15 1 0,5 0 0,-3-1 0,-14 1 0,-2-1 0,6 0 0,7 0 0,7 0 0,1 0 0,-3-1-557,-10 1 1,-3-1 0,0 0-1,0 1 557,2-1 0,-1 0 0,0 1 0,-2-1 0,20 2 0,-2 0 0,-4 0-294,-14-1 0,-2 1 0,1-1 294,10 1 0,2 0 0,5-1 0,-6 0 0,5 0 0,0 0 0,-3-1-421,8 0 0,-4-2 0,5 1 421,-5-1 0,7 0 0,-3 0 0,-8-1 0,-12-2 0,-7 0 0,4 0-96,17 0 0,3 0 0,1 0 96,-1 0 0,-1 0 0,4 0 0,-18 0 0,2 0 0,1 0 0,2 0 0,12 0 0,3 0 0,-1 0 0,-6 0 0,0 0 0,-5 0 0,2 0 0,-12 0 0,2 0 0,1 0 0,-4 0 0,6 0 0,-3 0 0,7 0 0,-11-2 0,7 0 0,3 0 0,-3-1 0,-6 0-200,11 0 0,-6 0 0,9-1 200,-15 1 0,10-1 0,4 0 0,-1 0 0,-7-1 0,-11-1 0,24-6 0,-2 0-65,-22 7 0,10 0 0,4 1 0,-4 0 0,-10-3 65,28-10 0,-5 1 232,-13 8 1,3 1 0,-1 0-233,-8-2 0,-2 0 0,0 0 0,0-1 0,1 1 0,-1 1 339,-3 0 1,-1 2 0,-1-1-340,28-2 0,2-1 0,-16 1 0,3 0 0,-7 0 0,3 0 0,0 0 0,-3 0 0,6-2 0,-7 0 0,4-5 0,-2 1 0,-15 7 0,4 2 0,4-1 0,1-2 0,5-1 0,0-1 0,-6 2 0,-4 1 0,-5 2 0,3-1 0,17-3 0,4 0 0,-9 0 0,-8 2 0,-4 0 1064,0 1 1,3-1-1065,25-5 0,3 0 0,-16 4 0,-2-1 0,5-6 0,-1 0 0,-13 3 0,-2 1 1021,-9 1 1,1-2-1022,8-5 0,2-1 0,8 1 0,-2-1 0,-12-4 0,-1-1 0,13-1 0,-2 0 0,-18-1 0,-5 1 1928,35-12-1928,-29 5 0,-2-1 0,7-10 0,-17 12 0,0-3 0,21-27 0,8-2 0,-40 27 0,0 1 2040,25-20-2040,4-4 0,-20 16 0,17-2 1864,-17-3-1864,9 9 1299,-11-9-1299,7 10 971,-1-10-971,-5 4 0,-2-5 0,-5 0 0,6 0 0,-12 7 0,9-10 0,-1-5 0,-6 1 0,5-5 0,-16 22 0,0 1 0,-1 6 0,-5 1 0,4 0 0,-8-1 0,3 1 0,-5 5 0,0-4 0,-4 9 0,-2-9 0,-4 10 0,0-5 0,0 6 0,0 0 0,0 0 0,-8 4 0,-3-3 0,-8 7 0,-6-8 0,-1 4 0,-5-6 0,-7-1 0,-21-10 0,1 6 0,-9-7 0,14 9 0,7 1 0,1 0 0,-8 0 0,-2-1 0,1 0 0,-14-1 0,11 1 0,-12 4 0,14-3 0,-5 10 0,6-10 0,-8 9 0,-8-4 0,7 6 0,-33-9 0,35 7 0,4 3 0,1 1 0,2-2 0,-32-7 0,23 5 0,-21-14 0,17 8 0,0-3 0,29 7 0,12 6 0,2 0 0,4 0 0,1 5 0,5-3 0,-4 7 0,8-3 0,-3 4 0,5 0 0,-1 0 0,5 3 0,0-2 0,4 3 0</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3T22:05:48.710"/>
    </inkml:context>
    <inkml:brush xml:id="br0">
      <inkml:brushProperty name="width" value="0.05" units="cm"/>
      <inkml:brushProperty name="height" value="0.05" units="cm"/>
      <inkml:brushProperty name="color" value="#E71224"/>
      <inkml:brushProperty name="fitToCurve" value="1"/>
    </inkml:brush>
  </inkml:definitions>
  <inkml:trace contextRef="#ctx0" brushRef="#br0">0 0 0</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5:44.570"/>
    </inkml:context>
    <inkml:brush xml:id="br0">
      <inkml:brushProperty name="width" value="0.05" units="cm"/>
      <inkml:brushProperty name="height" value="0.05" units="cm"/>
      <inkml:brushProperty name="color" value="#E71224"/>
      <inkml:brushProperty name="fitToCurve" value="1"/>
    </inkml:brush>
  </inkml:definitions>
  <inkml:trace contextRef="#ctx0" brushRef="#br0">0 0 0</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6:12.836"/>
    </inkml:context>
    <inkml:brush xml:id="br0">
      <inkml:brushProperty name="width" value="0.05" units="cm"/>
      <inkml:brushProperty name="height" value="0.05" units="cm"/>
      <inkml:brushProperty name="color" value="#E71224"/>
      <inkml:brushProperty name="fitToCurve" value="1"/>
    </inkml:brush>
  </inkml:definitions>
  <inkml:trace contextRef="#ctx0" brushRef="#br0">0 0 0</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6:33.310"/>
    </inkml:context>
    <inkml:brush xml:id="br0">
      <inkml:brushProperty name="width" value="0.05" units="cm"/>
      <inkml:brushProperty name="height" value="0.05" units="cm"/>
      <inkml:brushProperty name="color" value="#E71224"/>
      <inkml:brushProperty name="fitToCurve" value="1"/>
    </inkml:brush>
  </inkml:definitions>
  <inkml:trace contextRef="#ctx0" brushRef="#br0">47 722 0,'23'0'47,"1"0"-31,-1 0-1,0 0 17,1 0 93,-1 0-110,0 0 204,0 0-188,1 0 1,-1 0-17,0 0 1,24 0 31,-24 0 62,1 0-62,-1 0 62,0 0-77,0 0 77,1-23-109,-1 23 109,0 0 63,24 0-156,-24 0 15,-23-47-15,24 47-1,-1 0 63,0-23 63,0 23-47,1 0-47,-1-23 15,0 23 48,1-23-64,-1 23-30,0 0 0,1 0 140,-24-24-140,23 1 93,0 23 94,1-23-140,-1 23 296,-23-24-297,23 24-15,0 0 0,1 0 0,-1-23-31,0 0 218,1-1-125,-24 1-77,23 23 311,0 0-296,-23-23 16,24 0 77,-1 23-93,-23-24-47,23 24 125,0 0 78,1-46-187,-1 46-16,-23-24 31,23 1 47,-23 0 376,0-1-454,24 1 15,-1 23 110,-23-23-94,23 23 1,1-23 15,-24-1-32,23 24 1,0-23 234,-23 0-235,23 23-15,1-24 16,-1 24 0,0-23-16,-46 23 281,0 23-234,23 1-32,-24-24 17,1 0-32,0 23 47,0-23-1,-1 23 79,1 1-62,0-1-1,23 0 17,-47 0 14,24 1-30,-1-1 15,1-23-47,23 23 172,-23 1-109,0-1 265,-1-23-296,1 23-47,0-23 140,23 24 78,-24-24-234,1 23 16,0 0-1,23 0 48,-24-23 171,24 24-234,-23-1 47,0 0 156,0 24 125,-1-47-249,1 23-17,0 1 251,-1-24-282,1 23 16,0-23-32,-1 23 110,1 0-15,0-23-63,-1 0 374,-22 24-264,46-1-64,-23-23-30,-1 0 140,1 0-187,0 0 109,-1 0-78,1 0 78,0 0-125,-1 0 250,1 0-125,0 0-110,0 0 1,-1 0 171,1 0-46,0 0 15,-1 0-125,1 0-15,0 0 0,-1 0-1,1 0 32,0 0-47,0 0 31,-24 0 204,24 0-220,-1 0 126,1 0-125,0 0 327,-1 0 673</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6:40.630"/>
    </inkml:context>
    <inkml:brush xml:id="br0">
      <inkml:brushProperty name="width" value="0.05" units="cm"/>
      <inkml:brushProperty name="height" value="0.05" units="cm"/>
      <inkml:brushProperty name="color" value="#E71224"/>
      <inkml:brushProperty name="fitToCurve" value="1"/>
    </inkml:brush>
  </inkml:definitions>
  <inkml:trace contextRef="#ctx0" brushRef="#br0">0 164 0,'23'-24'390,"0"1"-296,-23 0 437,24 23-437,-24-24-31,23 1 108,-23 0 673,0-1-797</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6:53.246"/>
    </inkml:context>
    <inkml:brush xml:id="br0">
      <inkml:brushProperty name="width" value="0.05" units="cm"/>
      <inkml:brushProperty name="height" value="0.05" units="cm"/>
      <inkml:brushProperty name="color" value="#E71224"/>
      <inkml:brushProperty name="fitToCurve" value="1"/>
    </inkml:brush>
  </inkml:definitions>
  <inkml:trace contextRef="#ctx0" brushRef="#br0">1422 0 0,'-24'0'312,"1"23"-234,0-23-46,-1 0 46,1 47 0,0-24 109,0-23-155,23 24 77,-24-24-31,1 0 172,23 23-234,-47 0 78,47 0 374,-46 1-421,46-1-31,-24-23 796,1 0-499,23 23-94,-23-23 15,0 0-156,23 47-47,-24-47-15,1 0 78,-24 0 249,47 23-327,-23-23 125,23 24 31,-23-24-157,-1 0 157,1 0-78,0 23-79,-1 0 17,1-23 296,0 23-203,-24-23 47,24 0 187,0 0-234,-1 0 16,1 0-94,0 0 62,-1 24 47,1-24-140,0 0 93,0 0-78,-1 0 32,1 0 140,0 0-187,-1 0 15,-22 0 360,46 23-376,-24-23 79,1 0 47,0 0-79,0 0 1,-24 0 327,24 0-46,-1 0-313,1 0 32,0 0 62,-1 0-63,1 0 32,0 0 515,23 23-312,-23-23-281,-1 24-1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6:18:38.578"/>
    </inkml:context>
    <inkml:brush xml:id="br0">
      <inkml:brushProperty name="width" value="0.05" units="cm"/>
      <inkml:brushProperty name="height" value="0.05" units="cm"/>
      <inkml:brushProperty name="color" value="#E71224"/>
    </inkml:brush>
  </inkml:definitions>
  <inkml:trace contextRef="#ctx0" brushRef="#br0">6784 49 24575,'-16'0'0,"-8"0"0,-11 0 0,-10 0 0,-1 0-1176,-5 0 1176,23 0 0,-1 0-994,-13 0 0,-3 0 994,-3 0 0,-3 0-1057,7 0 1,-2 0-1,0 0 1057,3 0 0,0 0 0,-1 0 0,-3 0 0,-2 0 0,1 0 0,5 0 0,0 0 0,0 0 0,-2 0 0,-1 0 0,1 0 0,0 0 0,0 0 0,-1 0 0,0 0 0,0 0 0,0 0 0,3 0 0,0 0 0,-1 0 0,-1 0 0,0 0 0,2 0-696,5 0 0,1 0 1,0 0 695,-2 0 0,-1 0 0,1 0 0,2 0 0,1 0 0,-1 0-497,-14 0 1,0 0 496,15 0 0,0 0 0,0 0 0,-12 0 0,1 0 0,-4 0 0,1 0 0,3 0 0,1 0 0,-1 0 0,0 0 164,4 0 1,0 0-165,0 0 0,1 0 0,2 0 0,2 0 0,-2 0 0,1 0 0,3 0 0,0 0 854,1 0 0,0 0-854,3 0 0,0 0 0,-1 0 0,2 0 953,4 0 1,0 0-954,-1-3 0,1-1 0,-25 2 0,25-1 0,1-1 0,-3 4 0,1 0 0,-24 0 0,1 0 0,-1 0 0,6 0 0,-4 0 0,9 0 0,-9 0 0,3 0 0,-4 0 0,5 0 0,-4 0 0,4 0 0,-6 0 0,1 0 0,5-6 0,-5 4 0,10-4 0,-4 6 0,0 0 0,4 0 0,-9-7 0,9 5 0,-1-5 0,14 7 0,0 0 0,-8 0 0,6 0 0,-1 0 0,-5 0 0,-14 0 0,3 0 0,1 0 0,1 0 0,5 0 0,0 0 0,1 0 0,-6 0 0,8 0 2087,-2 0-2087,5 0 1688,-1 0-1688,-1 0 1213,2 0-1213,5 6 482,-1-4-482,1 4 0,-1-1 0,5-3 0,-4 4 0,4-6 0,0 5 0,-4-3 0,4 3 0,-5-5 0,-8 6 0,6-4 0,-6 10 0,8-11 0,1 5 0,-1 0 0,1-4 0,-1 10 0,1-11 0,-1 11 0,1-10 0,-1 10 0,1-11 0,-5 12 0,3-6 0,-3 7 0,5 0 0,-1-1 0,1 0 0,-1 1 0,5-1 0,0 0 0,5-1 0,0 0 0,0 6 0,-1 2 0,1 4 0,0 1 0,-15 19 0,8-14 0,-9 21 0,6-15 0,-4 24 0,8-8 0,-6 17 0,8-12 0,3 7 0,-5-4 0,9 3 0,-2-7 0,5-2 0,3-8 0,3-1 0,2-8 0,5-7 0,-2 6 0,3-5 0,0 13 0,0-5 0,0 6 0,0-1 0,6-5 0,16 33 0,-1-27 0,16 22 0,-4-16 0,-1-13 0,4 12-271,-12-25 1,-1-1 270,9 21 0,-8-17 0,2 0 0,-3-1 0,-1 0 0,1-2 0,2-1 0,7 2 0,1-1-830,-1-3 1,0-3 829,7-1 0,1 0 0,3 1 0,1-1-1011,2-3 1,1-1 1010,0 0 0,0-1 0,-1-3 0,1-1 0,0 1 0,-1-1 0,1-3 0,0-1 0,3 4 0,0-1 0,-2-6 0,0-2 0,-14 3 0,2 1 0,2-2 0,9-1 0,2-1 0,2-1 0,0 1 0,2 0 0,0 0 0,-11 0 0,1 0 0,0 0 0,0 0-949,10 0 1,-1 0 0,-1 0 948,-8 0 0,-1 0 0,0 0 0,-2 0 0,0 0 0,-1 0 0,0 0 0,1 0 0,-2 0-467,-1 0 0,-1 0 0,1 0 467,-1 0 0,1 0 0,-1 0 0,1 0 0,-1 0 0,1 0 0,14 0 0,0 0 0,0 0 0,-1 0 0,-3 0 0,-1 0 0,1 0 0,0 0-43,-4 0 1,0 0 42,0 0 0,-1 0 0,-3 0 0,0 0 0,0 0 0,1 0 0,-1 0 0,0 0 0,0 0 0,0 0 0,0 0 0,0 0 0,0 0 0,0 0 0,0 0 0,0 0 0,4 0 0,-1 0 0,2 0 0,-1 0 0,0 0 0,1 0 0,-1 0 0,-1 0 0,-11 0 0,-1 0 412,4 0 1,-1 0-413,-3 0 0,0 0 0,12 0 0,2 0 731,-6 0 1,0 0-732,4 1 0,0-2 0,-10-2 0,0-1 0,3 0 0,1-2 0,-1-2 0,2-1 0,1 0 0,2 0 0,2 0 0,1 0 0,-4 0 0,2 0 0,4-1 0,1 1 0,-6 0 0,0 0 0,3 0 0,-1-1 0,-3 2 0,0-1 0,0-4 0,0 0 0,1-1 0,-1 0 0,0 1 0,0-2 0,0-2 0,0 1 0,3 1 0,1 1 0,-3-3 0,0-2 0,2-3 0,1-1 0,0 4 0,-2 0 0,-12-1 0,1 0 0,6-1 0,4 0 0,-2-1 0,2-7 0,-1 0 0,9 0 0,-1-1 0,-5-1 0,-3 3 0,4 3 0,-6-4 0,1-2 0,9-3 690,-16 6 1,0 0-691,10-3 0,-1-11 0,1 11 1537,-6-10-1537,-10 13 884,1-5-884,-10 9 1575,-3 6-1575,-1-7 887,-6 6-887,3-8 0,-3 5 0,0-1 0,-2-6 0,1-1 0,-1-8 0,0-6 0,2 5 0,-2-13 0,0 13 0,2-13 0,-2 13 0,0-13 0,2 13 0,-5-13 0,2 13 0,-3-5 0,0 7 0,0 0 0,0 0 0,0 6 0,0 2 0,0 0 0,0 5 0,-5-9 0,-2 9 0,-2 2 0,0 7 0,1 4 0,1-5 0,-5 4 0,3-5 0,-1 7 0,2-1 0,-1-5 0,0 4 0,-3-4 0,2 5 0,-1 0 0,1 0 0,-2 0 0,0 5 0,-1-4 0,1 8 0,0-8 0,0 9 0,2-4 0,-1 5 0,1 0 0,-2 0 0,-9 0 0,6 0 0,-10 0 0,12 0 0,-3 0 0,4 0 0,-1 0 0,-3 0 0,3 0 0,-3 0 0,4 0 0,0 0 0,-1 0 0,4 0 0,0 0 0,1 5 0,2-4 0,-3 9 0,4-9 0,-1 8 0,3-4 0,1 5 0,2-1 0,0 1 0,0 0 0,0 0 0,0-1 0,0 1 0,0 0 0,0-5 0,0-1 0</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6:54.426"/>
    </inkml:context>
    <inkml:brush xml:id="br0">
      <inkml:brushProperty name="width" value="0.05" units="cm"/>
      <inkml:brushProperty name="height" value="0.05" units="cm"/>
      <inkml:brushProperty name="color" value="#E71224"/>
      <inkml:brushProperty name="fitToCurve" value="1"/>
    </inkml:brush>
  </inkml:definitions>
  <inkml:trace contextRef="#ctx0" brushRef="#br0">24 932 0,'-23'0'15,"23"-23"1,23-47-16,-23 47 16,23-24-16,1-23 15,-24 1 1,0 22-16,46-70 15,-22 71 1,-24-1-16,0-23 16,23-23-1,0 23-15,1-70 16</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4:11.596"/>
    </inkml:context>
    <inkml:brush xml:id="br0">
      <inkml:brushProperty name="width" value="0.05" units="cm"/>
      <inkml:brushProperty name="height" value="0.05" units="cm"/>
      <inkml:brushProperty name="color" value="#E71224"/>
      <inkml:brushProperty name="fitToCurve" value="1"/>
    </inkml:brush>
  </inkml:definitions>
  <inkml:trace contextRef="#ctx0" brushRef="#br0">1335 47 0,'0'23'375,"0"0"-235,0 1-108,0-1-1,0 0 110,-24 1 93,24-1-156,-23-23 172,0 0-250,23 23 16,-23-23 77,-1 0-61,1 24 155,0-1-62,23 0 281,-24 0-406,1 1 313,0-24-297,23 23 405,0 0-139,-24 24-267,1-47 142,0 0-95,-1 0 47,1 23-93,0-23 125,0 0 15,-1 0 219,1 0-359,0 0 62,-1 0-63,1 0 32,-24 0 188,24 0-220,0 0 32,0 0 0,-1 0 0,24 24-47,-23-24 47,0 0-16,-1 0 47,1 0-47,0 0 79,-1 0-110,1 0 15,0 0 142,0 0-126,-1 0-31,1 0 31,0 0 47,-1 0-62,1 0 156,0 0-157,-24 0 1,24 0 109,0 0-109,-1 0 312,1 0-313,0 0 63,-1 0 188,1 0-235,0 0-15,-1 0 562,1 0-469,0 0-93,-1 0 375,24 23 15,0 0-344,0 0-46,0 1 62,0-1-78,0 0 47,0-46 906,0 0-922,47-1 32,-24 1 234,1 23-94,-1 0-94,0 0-46,1 0 218,-1 0-265,0 0 15,-23-23-15,24 23 187,22 0-125,-23 0-47,1 0 0,-1 0 16,0 0 109,1 0-93,-1 0 124,0 0-15,1 0-156,-1 0 15,0 0-15,0 0-1,1 0 1,-1 0 0,0 0-1,1 0 17,-1 0-32,0 0 15,1 0 16,-1 0 63,0 0-63,0 0 1,1 0 77,-1 0 0,0 0-30,1 0 30,-1 0 32,0 0-63,1 0-47,-1 0 63,0 0 31,0 0-125,1 0 78,-24-23 125,23 23-172,-23-47 0,23 24 1,1 23-17,-24-24 438,23 24-453,-23-23 63,23 0-32,-23-1 63,47 24 31,-47-23 0,23 0 0,1 23-109,-24-23 77,23-1-61,-23 1-17,23 0 16,0-24 63,1 24 141,-24-24-79,23 47-94,-23-23-15,0-1 0,0 1-31</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2-12-24T02:14:25.072"/>
    </inkml:context>
    <inkml:brush xml:id="br0">
      <inkml:brushProperty name="width" value="0.05" units="cm"/>
      <inkml:brushProperty name="height" value="0.05" units="cm"/>
      <inkml:brushProperty name="color" value="#E71224"/>
      <inkml:brushProperty name="fitToCurve" value="1"/>
    </inkml:brush>
  </inkml:definitions>
  <inkml:trace contextRef="#ctx0" brushRef="#br0">163 606 0,'-23'0'1406,"23"23"-1125,-23 1-156,0-1 203,-1-23-234,1 0 218,0 0-296,23 23 140,-24-23 532,48-23-454,-1 0-187,0-1 16,1 1 108,-1 0-61,-23-1-79,23 24-15,0 0 46,-23-23-46,24 23 499,-1 0-483,0 0-32,1 0 172,-1 0-141,0 0 78,1 0-31,-1 0-46,0 0 77,1 0-62,-1 0-16,0 0 219,0 0-219,24 0 32,-47-23-63,23 23 15,1 0 79,-1 0 0,0 0-94,1 0 141,-1 0-95,0 0 48,0 0-16,1 0-46,-1 0 30,0 0-46,1 0-16,-1 0 15,0 0 79,1 0-78,-1 0 93,0 0-78,0 0 16,1 0-47,-1 0 16,0 0-16,1 0 31,-1 0 438,0 0-219,24 0-203,-24-23 31,0-1 187,1 24-249,-1 0 0,0 0 15,1-23 47,-1 23-47,0-47 47,1 24-15,-1 0-32,0-1 0,1 24 63,-24-23 31,0 0-94,23 0-15,0-1 0,0 1 15,-23 0 531,0-24-530,0 24 327,24-1-187,-24 1 250,0 0-344,0-1-62,0 1 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5:25:26.357"/>
    </inkml:context>
    <inkml:brush xml:id="br0">
      <inkml:brushProperty name="width" value="0.05" units="cm"/>
      <inkml:brushProperty name="height" value="0.05" units="cm"/>
      <inkml:brushProperty name="color" value="#E71224"/>
    </inkml:brush>
  </inkml:definitions>
  <inkml:trace contextRef="#ctx0" brushRef="#br0">4504 141 24575,'-10'0'0,"-12"0"0,-12 0 0,-6 0 0,-6 0 0,0 0 0,5 0 0,-13 0 0,20 0 0,-10 0 0,19 0 0,-12 0 0,12 0 0,-12 0 0,12 0 0,-12 0 0,5 0 0,0 0 0,-5 0 0,6 0 0,-8 0 0,0 0 0,1 0 0,-1 0 0,1 0 0,-1 0 0,1 0 0,6 0 0,-5 0 0,12 0 0,-12 0 0,12 0 0,-12 0 0,12 0 0,-12 0 0,12 0 0,-12 0 0,12 0 0,-12 0 0,12 0 0,-12 0 0,12 0 0,-5 0 0,0 0 0,5 0 0,-12 0 0,12 0 0,-5 0 0,0 0 0,5 0 0,-6 0 0,8 0 0,0 0 0,-8 0 0,6-5 0,-5 3 0,7-3 0,-7 5 0,5-5 0,-6 4 0,1-4 0,5-1 0,-5 5 0,7-4 0,-1 5 0,1-5 0,-1 3 0,1-3 0,-1 5 0,1-5 0,0 4 0,-1-5 0,1 6 0,-1-5 0,7 4 0,-5-4 0,4 5 0,0 0 0,-4-6 0,10 5 0,-4-4 0,0 5 0,4-5 0,-5 4 0,1-4 0,4 5 0,-10-5 0,10 4 0,-10-4 0,0 5 0,-3 0 0,3 0 0,0 0 0,4 0 0,-5-6 0,-1 5 0,1-4 0,-1 5 0,1 0 0,0 0 0,-1 0 0,-6 0 0,5-5 0,-12 3 0,12-3 0,-12 5 0,12 0 0,-22 0 0,12-5 0,-7 3 0,5-4 0,5 6 0,1 0 0,-6 0 0,12 0 0,-12 0 0,12 0 0,-12 0 0,12 0 0,-5 0 0,0 0 0,5 0 0,-12 0 0,5 0 0,-7 0 0,1 0 0,-1 0 0,-7 0 0,6 0 0,-7 0 0,1 0 0,5 0 0,-13 0 0,14 0 0,-14 0 0,14 0 0,-14 7 0,13-6 0,-5 11 0,14-5 0,-5 5 0,12 0 0,-5 0 0,-4 5 0,8-4 0,-2 4 0,6-6 0,10 6 0,-5-5 0,11 10 0,-4-10 0,9 5 0,-9-1 0,9-4 0,-4 4 0,5-5 0,0 5 0,0-4 0,0 10 0,0-10 0,0 4 0,0 1 0,0-5 0,0 4 0,0-6 0,0 1 0,0 0 0,0-1 0,0 1 0,5-1 0,0 1 0,6-1 0,-1 0 0,1-4 0,-1 4 0,1-4 0,-1 4 0,1 1 0,-1-1 0,1 1 0,5 0 0,2 0 0,5 1 0,1 0 0,-1-1 0,1 1 0,6 6 0,2-4 0,0 4 0,4-6 0,-4 1 0,7 0 0,7 0 0,-6 0 0,14 1 0,-13-1 0,13 1 0,3-1 0,2 0 0,-2-5 0,-10 4 0,-9-11 0,1 5 0,7 0 0,-6-4 0,14 4 0,-5 0 0,-1-4 0,6 4 0,3-6 0,1 0 0,6 0 0,-8 0 0,0 0 0,0 0 0,0 6 0,9-5 0,-7 6 0,-1-7 0,22 0 0,-25 0 0,19 0 0,-19 0 0,-13 0 0,13 0 0,-6 0 0,8 0 0,9 0 0,-7 0 0,15 0 0,-6 0 0,0 0 0,6 0 0,-6 0 0,0 0 0,7 0 0,-8 0 0,1 0 0,-2 0 0,-9 0 0,0-7 0,0 6 0,0-11 0,-8 10 0,6-10 0,-6 10 0,8-10 0,0 10 0,0-10 0,0 4 0,0-6 0,9 6 0,-7-4 0,6 4 0,1-13 0,-7 5 0,16-6 0,-16 8 0,-1 0 0,-3 0 0,-14 1 0,6 0 0,-7 0 0,-1 0 0,-6 1 0,5-1 0,-12 1 0,5 0 0,-6 0 0,-1 1 0,0-1 0,-5 1 0,-2 0 0,-5 0 0,4 1 0,-3-1 0,3 1 0,-9-1 0,-2 1 0,-4 0 0,0-1 0,0 1 0,0 0 0,0 0 0,0 0 0,-4 0 0,-2 4 0,-4 2 0,4-1 0,-4 4 0,5-4 0,-6 5 0,0-5 0,1 4 0,0-3 0,-1-1 0,1 4 0,-1-9 0,1 9 0,0-8 0,-1 8 0,1-4 0,4 1 0,-3 3 0,7-9 0,-7 9 0,3-4 0,0 1 0,-3 2 0,3-2 0,0-1 0,-3 4 0,4-4 0,-1 0 0,-3 4 0,3-8 0,-4 3 0,0 1 0,4-4 0,-3 8 0,3-4 0,1 0 0,-5 4 0,5-4 0,-5 5 0,0 0 0,0 0 0,0 0 0,5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1T20:35:37.794"/>
    </inkml:context>
    <inkml:brush xml:id="br0">
      <inkml:brushProperty name="width" value="0.1" units="cm"/>
      <inkml:brushProperty name="height" value="0.1" units="cm"/>
      <inkml:brushProperty name="color" value="#66CC00"/>
    </inkml:brush>
  </inkml:definitions>
  <inkml:trace contextRef="#ctx0" brushRef="#br0">10037 130 24575,'-72'0'0,"0"0"0,0 0 0,-1 0 0,-10 0 0,-1 0-2293,0 0 0,-2 0 2293,-12 0 0,-1 0 0,5 0 0,1 0 0,-3 0 0,-5 0-1346,16 0 1,-5 0-1,1 0 1346,1 0 0,0 0 0,-3 0 0,12 0 0,-2 0 0,-2 0 0,1 0 0,-4 0 0,0 0 0,1 0 0,1 0 0,-15 0 0,2 0 0,-2 0 0,16 0 0,-1 0 0,-2 0 0,-1 0 0,7 0 0,-1 0 0,-2 0 0,2 0 0,3 0 0,-2 0 0,3 0 0,0 0 0,-2 0 0,-15 0 0,-4 0 0,1 0 0,9 0-163,6 0 1,6 0-1,1 0 163,-3 0 0,1 0 0,1 0-373,7 0 1,2 0-1,2 0 373,-10 0 0,0 0 0,2 0 0,-4 0 0,9 0 0,17 0 0,1 0 0,-45 0 0,-2 0 228,37 0 0,3 0-228,-20 0 0,0 0 1386,19 0 1,1 0-1387,-16 0 0,3 0 0,-15 0 0,24 4 0,-1 0 0,10-3 0,0 0 0,-3 3 0,-1 0 0,0-4 0,0 0 0,5 4 0,0 0 1097,0-3 1,0-1-1098,-47 8 0,8-8 0,34 4 0,0 0 0,-29-2 0,32 2 0,-1 0 0,-27 3 0,31-6 0,-1 0 0,0 3 0,1 0 0,-1-4 0,1 0 0,0-1 0,-1 2 0,1 2 0,-1 1 0,1-3 0,0 0 0,-1 3 0,1 0 0,-41-4 0,-7 0 0,17 6 0,-7-4 0,10 5 0,9-7 1710,-7 7-1710,16-5 1509,-7 11-1509,9-11 1024,0 11-1024,-9-12 562,7 12-562,-6-5 0,8 0 0,0 5 0,0-5 0,8 0 0,-5 5 0,13-6 0,-14 8 0,14-2 0,-6 1 0,1 0 0,5-1 0,-6 1 0,8 5 0,7 1 0,-5 0 0,5 4 0,0-4 0,-5 6 0,12-2 0,1 2 0,1 5 0,5-5 0,-1 5 0,-4 11 0,10-7 0,-4 16 0,10 6 0,-3-20 0,10 26 0,-5-20 0,6 15 0,0-1 0,0 1 0,0 0 0,0 0 0,12-8 0,3-3 0,12 1 0,8-4 0,0-2 0,1-2 0,4-5 0,-6 0 0,15 0 0,-5-1 0,12-4 0,14 15 0,-23-28 0,3-2 0,2 6 0,1-1-243,5-7 1,0-2 242,33 13 0,7-7 0,-7-1 0,-41-8 0,1 1 0,-1-1 0,1 1 0,11 0 0,0-1 0,-9-2 0,1-2-591,12 1 0,3-2 591,-5-2 0,-1-2 0,1 1 0,1 0 0,5 0 0,-2 0 0,-16 0 0,0 0 0,28 0 0,1 0 0,-24 0 0,0 0 0,15 0 0,1 0 0,-13 0 0,-1 0 0,6 0 0,0 0 0,-10 0 0,0 0 0,11 0 0,2 0 0,-3 0 0,-3 0 0,28 0 0,-24 0 0,0 0 0,15 0 0,-9 0 0,2 0 0,-18 0 0,0 0 0,17 0 0,-1 0-556,18 0 556,9 0 0,-19 0 0,19 0 0,-8 0 0,-35 0 0,-1 0 0,30 0 0,-33 0 0,3 0 0,4 0 0,0 0 0,-4 1 0,0-2 0,21-2 0,-3-2 0,11 3 0,-11-6 0,-2-1 0,10 7 0,-15-6 0,3 0 0,-17 7 0,-2 0 0,1-7 0,1 1 0,10 6 0,-1 0 0,-9-6 0,0-1-464,23 7 0,-2 0 464,18-6 0,-19 7 0,0 0 0,12-8 0,-28 7 0,0 0 0,-5-2 0,-1-1 0,0 4 0,1 0 0,5-4 0,0 0-45,37 2 45,-38-2 0,0 0 0,35 4 0,1-7 0,-3 5 0,0-5 0,-7 7 0,7 0 0,0-7 0,-7 5 0,17-5 0,-17 7 0,16-8 0,-16 6 0,16-12 0,-6 12 0,-41-6 0,1 1 0,39 5 0,8-6 0,-17 1 0,7 6 0,-10-13 0,0 12 0,0-5 0,0 0 0,0 6 0,0-13 0,10 12 0,-7-5 0,7 0 0,-10 5 0,0-12 0,0 13 0,0-13 0,1 12 0,-1-12 0,0 12 0,10-12 0,-7 5 0,7 0 0,0-5 0,-7 12 0,17-13 0,-7 5 0,0 1 0,7-6 0,-8 13 0,-39-5 0,-1-1 0,41 0 0,7-9 0,-40 9 0,0 0 0,38-8 0,-43 12 0,-2-1 0,16-8 1086,-18 11-1086,7-10 560,-14 10-560,-1-10 1014,-3 11-1014,-12-10 536,5 10-536,-7-10 0,1 10 0,-1-10 0,0 4 0,0-5 0,0 0 0,1 0 0,6 5 0,-5-9 0,12 7 0,-5-9 0,-1 0 0,7 4 0,-14-4 0,7 0 0,-8 5 0,-6-4 0,-1 5 0,-6 6 0,0-4 0,0 9 0,-5-8 0,-1 2 0,-5-3 0,0-1 0,0 0 0,0 1 0,-6-7 0,0 5 0,-11-11 0,-9 9 0,0-9 0,-12 3 0,12 1 0,-12-6 0,6 11 0,-8-11 0,7 11 0,-5-5 0,-3-1 0,-1 5 0,-14-6 0,-2 7 0,-3-1 0,-5 0 0,8 1 0,8 0 0,-6-1 0,6 1 0,1 1 0,-7 5 0,6-5 0,-8 5 0,0-6 0,1-1 0,-1 1 0,0 0 0,8-6 0,-5 4 0,13-3 0,-6 5 0,8 1 0,-8-1 0,6 0 0,-5 1 0,7-1 0,-8 0 0,6 1 0,-14-1 0,15 0 0,-7 6 0,0-4 0,-2 4 0,-8 0 0,1-5 0,-1 5 0,0 0 0,0-5 0,0 5 0,1-6 0,7 0 0,2 6 0,8-4 0,7 5 0,2-5 0,13 0 0,-5 0 0,11 1 0,-5 0 0,6 0 0,0 0 0,0 0 0,5 0 0,-4 5 0,4-4 0,0 4 0,-4-5 0,5 1 0,-1-1 0,-4 5 0,9-4 0,-4 4 0,0 0 0,4-4 0,-9 9 0,9-8 0,-9 7 0,9-7 0,-9 3 0,5-4 0,-6-1 0,5 0 0,-4 0 0,9 0 0,-9 1 0,4 3 0,0-2 0,-4 3 0,9-5 0,-9 5 0,9-4 0,-8 9 0,7-8 0,-3 8 0,5-4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1T20:36:58.616"/>
    </inkml:context>
    <inkml:brush xml:id="br0">
      <inkml:brushProperty name="width" value="0.1" units="cm"/>
      <inkml:brushProperty name="height" value="0.1" units="cm"/>
      <inkml:brushProperty name="color" value="#66CC00"/>
    </inkml:brush>
  </inkml:definitions>
  <inkml:trace contextRef="#ctx0" brushRef="#br0">10037 130 24575,'-72'0'0,"0"0"0,0 0 0,-1 0 0,-10 0 0,-1 0-2293,0 0 0,-2 0 2293,-12 0 0,-1 0 0,5 0 0,1 0 0,-3 0 0,-5 0-1346,16 0 1,-5 0-1,1 0 1346,1 0 0,0 0 0,-3 0 0,12 0 0,-2 0 0,-2 0 0,1 0 0,-4 0 0,0 0 0,1 0 0,1 0 0,-15 0 0,2 0 0,-2 0 0,16 0 0,-1 0 0,-2 0 0,-1 0 0,7 0 0,-1 0 0,-2 0 0,2 0 0,3 0 0,-2 0 0,3 0 0,0 0 0,-2 0 0,-15 0 0,-4 0 0,1 0 0,9 0-163,6 0 1,6 0-1,1 0 163,-3 0 0,1 0 0,1 0-373,7 0 1,2 0-1,2 0 373,-10 0 0,0 0 0,2 0 0,-4 0 0,9 0 0,17 0 0,1 0 0,-45 0 0,-2 0 228,37 0 0,3 0-228,-20 0 0,0 0 1386,19 0 1,1 0-1387,-16 0 0,3 0 0,-15 0 0,24 4 0,-1 0 0,10-3 0,0 0 0,-3 3 0,-1 0 0,0-4 0,0 0 0,5 4 0,0 0 1097,0-3 1,0-1-1098,-47 8 0,8-8 0,34 4 0,0 0 0,-29-2 0,32 2 0,-1 0 0,-27 3 0,31-6 0,-1 0 0,0 3 0,1 0 0,-1-4 0,1 0 0,0-1 0,-1 2 0,1 2 0,-1 1 0,1-3 0,0 0 0,-1 3 0,1 0 0,-41-4 0,-7 0 0,17 6 0,-7-4 0,10 5 0,9-7 1710,-7 7-1710,16-5 1509,-7 11-1509,9-11 1024,0 11-1024,-9-12 562,7 12-562,-6-5 0,8 0 0,0 5 0,0-5 0,8 0 0,-5 5 0,13-6 0,-14 8 0,14-2 0,-6 1 0,1 0 0,5-1 0,-6 1 0,8 5 0,7 1 0,-5 0 0,5 4 0,0-4 0,-5 6 0,12-2 0,1 2 0,1 5 0,5-5 0,-1 5 0,-4 11 0,10-7 0,-4 16 0,10 6 0,-3-20 0,10 26 0,-5-20 0,6 15 0,0-1 0,0 1 0,0 0 0,0 0 0,12-8 0,3-3 0,12 1 0,8-4 0,0-2 0,1-2 0,4-5 0,-6 0 0,15 0 0,-5-1 0,12-4 0,14 15 0,-23-28 0,3-2 0,2 6 0,1-1-243,5-7 1,0-2 242,33 13 0,7-7 0,-7-1 0,-41-8 0,1 1 0,-1-1 0,1 1 0,11 0 0,0-1 0,-9-2 0,1-2-591,12 1 0,3-2 591,-5-2 0,-1-2 0,1 1 0,1 0 0,5 0 0,-2 0 0,-16 0 0,0 0 0,28 0 0,1 0 0,-24 0 0,0 0 0,15 0 0,1 0 0,-13 0 0,-1 0 0,6 0 0,0 0 0,-10 0 0,0 0 0,11 0 0,2 0 0,-3 0 0,-3 0 0,28 0 0,-24 0 0,0 0 0,15 0 0,-9 0 0,2 0 0,-18 0 0,0 0 0,17 0 0,-1 0-556,18 0 556,9 0 0,-19 0 0,19 0 0,-8 0 0,-35 0 0,-1 0 0,30 0 0,-33 0 0,3 0 0,4 0 0,0 0 0,-4 1 0,0-2 0,21-2 0,-3-2 0,11 3 0,-11-6 0,-2-1 0,10 7 0,-15-6 0,3 0 0,-17 7 0,-2 0 0,1-7 0,1 1 0,10 6 0,-1 0 0,-9-6 0,0-1-464,23 7 0,-2 0 464,18-6 0,-19 7 0,0 0 0,12-8 0,-28 7 0,0 0 0,-5-2 0,-1-1 0,0 4 0,1 0 0,5-4 0,0 0-45,37 2 45,-38-2 0,0 0 0,35 4 0,1-7 0,-3 5 0,0-5 0,-7 7 0,7 0 0,0-7 0,-7 5 0,17-5 0,-17 7 0,16-8 0,-16 6 0,16-12 0,-6 12 0,-41-6 0,1 1 0,39 5 0,8-6 0,-17 1 0,7 6 0,-10-13 0,0 12 0,0-5 0,0 0 0,0 6 0,0-13 0,10 12 0,-7-5 0,7 0 0,-10 5 0,0-12 0,0 13 0,0-13 0,1 12 0,-1-12 0,0 12 0,10-12 0,-7 5 0,7 0 0,0-5 0,-7 12 0,17-13 0,-7 5 0,0 1 0,7-6 0,-8 13 0,-39-5 0,-1-1 0,41 0 0,7-9 0,-40 9 0,0 0 0,38-8 0,-43 12 0,-2-1 0,16-8 1086,-18 11-1086,7-10 560,-14 10-560,-1-10 1014,-3 11-1014,-12-10 536,5 10-536,-7-10 0,1 10 0,-1-10 0,0 4 0,0-5 0,0 0 0,1 0 0,6 5 0,-5-9 0,12 7 0,-5-9 0,-1 0 0,7 4 0,-14-4 0,7 0 0,-8 5 0,-6-4 0,-1 5 0,-6 6 0,0-4 0,0 9 0,-5-8 0,-1 2 0,-5-3 0,0-1 0,0 0 0,0 1 0,-6-7 0,0 5 0,-11-11 0,-9 9 0,0-9 0,-12 3 0,12 1 0,-12-6 0,6 11 0,-8-11 0,7 11 0,-5-5 0,-3-1 0,-1 5 0,-14-6 0,-2 7 0,-3-1 0,-5 0 0,8 1 0,8 0 0,-6-1 0,6 1 0,1 1 0,-7 5 0,6-5 0,-8 5 0,0-6 0,1-1 0,-1 1 0,0 0 0,8-6 0,-5 4 0,13-3 0,-6 5 0,8 1 0,-8-1 0,6 0 0,-5 1 0,7-1 0,-8 0 0,6 1 0,-14-1 0,15 0 0,-7 6 0,0-4 0,-2 4 0,-8 0 0,1-5 0,-1 5 0,0 0 0,0-5 0,0 5 0,1-6 0,7 0 0,2 6 0,8-4 0,7 5 0,2-5 0,13 0 0,-5 0 0,11 1 0,-5 0 0,6 0 0,0 0 0,0 0 0,5 0 0,-4 5 0,4-4 0,0 4 0,-4-5 0,5 1 0,-1-1 0,-4 5 0,9-4 0,-4 4 0,0 0 0,4-4 0,-9 9 0,9-8 0,-9 7 0,9-7 0,-9 3 0,5-4 0,-6-1 0,5 0 0,-4 0 0,9 0 0,-9 1 0,4 3 0,0-2 0,-4 3 0,9-5 0,-9 5 0,9-4 0,-8 9 0,7-8 0,-3 8 0,5-4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1T20:37:03.272"/>
    </inkml:context>
    <inkml:brush xml:id="br0">
      <inkml:brushProperty name="width" value="0.1" units="cm"/>
      <inkml:brushProperty name="height" value="0.1" units="cm"/>
      <inkml:brushProperty name="color" value="#66CC00"/>
    </inkml:brush>
  </inkml:definitions>
  <inkml:trace contextRef="#ctx0" brushRef="#br0">11158 145 24575,'-80'0'0,"0"0"0,0 0 0,-1 0 0,-11 0 0,-2 0-2293,1 0 0,-2 0 2293,-15 0 0,0 0 0,6 0 0,1 0 0,-5 0 0,-4 0-1346,18 0 1,-6 0-1,1 0 1346,1 0 0,0 0 0,-3 0 0,14 0 0,-4 0 0,-1 0 0,0 0 0,-2 0 0,-2 0 0,1 0 0,2 0 0,-17 0 0,2 0 0,-3 0 0,19 0 0,-1 0 0,-2 0 0,-3 0 0,10 0 0,-3 0 0,0 0 0,1 0 0,3 0 0,-2 0 0,3 0 0,1 0 0,-4 0 0,-15 0 0,-5 0 0,2 0 0,8 0-163,8 0 1,7 0-1,1 0 163,-4 0 0,1 0 0,2 0-373,7 0 1,2 0-1,4 0 373,-13 0 0,0 0 0,3 0 0,-4 0 0,9 0 0,20 0 0,0 0 0,-50 0 0,-2 0 228,42 0 0,2 0-228,-22 0 0,1 0 1386,21 0 1,1 0-1387,-19 0 0,4 0 0,-16 0 0,27 4 0,-3 1 0,12-4 0,1 0 0,-4 3 0,-2 1 0,1-5 0,0 0 0,5 4 0,0 0 1097,0-3 1,1 0-1098,-53 7 0,9-8 0,37 5 0,1-1 0,-32-2 0,35 2 0,-1 1 0,-31 4 0,36-8 0,-2 0 0,1 3 0,0 0 0,0-3 0,0-2 0,0 1 0,0 0 0,0 4 0,0 0 0,0-3 0,0 0 0,-1 4 0,2-1 0,-46-4 0,-9 0 0,21 7 0,-9-5 0,11 6 0,10-8 1710,-7 8-1710,17-6 1509,-7 13-1509,9-14 1024,1 14-1024,-10-14 562,7 14-562,-7-6 0,10 0 0,-1 5 0,1-5 0,9 0 0,-7 5 0,15-6 0,-15 8 0,16-1 0,-7 0 0,-1 1 0,8-1 0,-7 0 0,9 6 0,7 1 0,-5 1 0,5 3 0,1-4 0,-7 7 0,14-1 0,1 0 0,1 6 0,6-5 0,-1 6 0,-4 11 0,10-6 0,-4 16 0,11 7 0,-3-21 0,10 28 0,-4-23 0,6 18 0,0-1 0,0 0 0,0 0 0,0 1 0,13-10 0,4-2 0,14 0 0,7-4 0,1-2 0,0-3 0,6-5 0,-7 0 0,17 0 0,-7-1 0,14-5 0,17 17 0,-27-31 0,4-2 0,1 6 0,2-1-243,6-7 1,-1-3 242,37 15 0,9-9 0,-10 0 0,-44-8 0,1-1 0,-2 0 0,2 1 0,11 0 0,2-1 0,-11-3 0,0-1-591,16 1 0,1-2 591,-6-4 0,1 0 0,0 0 0,1 0 0,6 0 0,-2 0 0,-19 0 0,2 0 0,30 0 0,0 0 0,-25 0 0,0 0 0,16 0 0,0 0 0,-13 0 0,-1 0 0,6 0 0,0 0 0,-11 0 0,0 0 0,13 0 0,2 0 0,-4 0 0,-4 0 0,33 0 0,-28 0 0,0 0 0,18 0 0,-12 0 0,4 0 0,-21 0 0,0 0 0,20 0 0,-2 0-556,20 0 556,9 0 0,-19 0 0,19 0 0,-8 0 0,-38 0 0,-1 0 0,32 0 0,-36 0 0,3 0 0,5 0 0,-1 0 0,-4 0 0,1 0 0,22-5 0,-3 1 0,13 1 0,-14-6 0,-1-1 0,11 8 0,-16-7 0,2 0 0,-18 8 0,-3 0 0,2-8 0,2 1 0,9 7 0,1 0 0,-13-7 0,3-1-464,24 8 0,-1 0 464,19-7 0,-21 8 0,-1 0 0,15-8 0,-32 6 0,0 1 0,-5-3 0,-2 0 0,1 4 0,0 0 0,7-4 0,-1-1-45,42 3 45,-43-3 0,0 1 0,39 4 0,1-8 0,-3 7 0,0-7 0,-8 8 0,8 0 0,0-8 0,-9 5 0,21-5 0,-21 8 0,20-8 0,-20 6 0,20-15 0,-8 15 0,-45-6 0,0 0 0,44 6 0,9-7 0,-19 2 0,8 5 0,-11-14 0,-1 14 0,1-5 0,0-1 0,0 6 0,0-13 0,10 13 0,-7-6 0,8 0 0,-11 6 0,0-13 0,-1 13 0,1-13 0,0 13 0,0-14 0,0 14 0,11-14 0,-8 6 0,8 0 0,0-6 0,-9 14 0,20-14 0,-8 5 0,0 1 0,9-7 0,-10 15 0,-44-6 0,0-1 0,45 0 0,8-10 0,-44 10 0,-1 1 0,43-10 0,-48 13 0,-3 0 0,19-10 1086,-20 13-1086,7-12 560,-16 12-560,0-11 1014,-4 12-1014,-13-11 536,6 10-536,-8-10 0,0 11 0,-1-11 0,1 4 0,0-5 0,0 0 0,0-1 0,8 7 0,-7-11 0,15 8 0,-7-10 0,1 0 0,5 4 0,-13-4 0,6 0 0,-8 5 0,-7-4 0,-1 7 0,-7 5 0,0-4 0,0 10 0,-5-10 0,-2 4 0,-5-5 0,0 0 0,0 1 0,0-1 0,-6-7 0,-1 5 0,-12-11 0,-9 10 0,-1-10 0,-13 2 0,13 2 0,-13-7 0,5 12 0,-7-12 0,7 13 0,-5-7 0,-3 0 0,-2 6 0,-15-7 0,-3 7 0,-2-1 0,-7 1 0,9 0 0,10 0 0,-7 0 0,7 1 0,-1-1 0,-6 8 0,7-6 0,-9 5 0,-1-7 0,1 0 0,0 0 0,0 0 0,8-6 0,-6 4 0,16-3 0,-7 5 0,8 2 0,-8-2 0,7 1 0,-7 0 0,8 0 0,-8 0 0,7 0 0,-16-1 0,15 1 0,-6 6 0,0-4 0,-3 4 0,-8 0 0,0-5 0,0 5 0,-1 0 0,1-5 0,0 5 0,0-7 0,8 0 0,3 7 0,9-4 0,7 6 0,3-8 0,13 3 0,-4-2 0,11 2 0,-4-1 0,5 1 0,1 0 0,0 0 0,5 0 0,-3 5 0,3-4 0,0 4 0,-4-5 0,5 0 0,-1 0 0,-3 6 0,8-5 0,-3 4 0,-1 1 0,5-5 0,-10 9 0,10-8 0,-10 9 0,10-10 0,-10 5 0,5-6 0,-7 0 0,7 0 0,-5 0 0,10 0 0,-10 0 0,4 5 0,1-4 0,-5 4 0,9-5 0,-8 6 0,8-5 0,-9 10 0,10-9 0,-4 8 0,5-3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6:04:12.098"/>
    </inkml:context>
    <inkml:brush xml:id="br0">
      <inkml:brushProperty name="width" value="0.05" units="cm"/>
      <inkml:brushProperty name="height" value="0.05" units="cm"/>
      <inkml:brushProperty name="color" value="#E71224"/>
    </inkml:brush>
  </inkml:definitions>
  <inkml:trace contextRef="#ctx0" brushRef="#br0">12872 51 24575,'-30'0'0,"-14"0"0,-23 0 0,-18 0 0,-3 0-1176,-9 0 1176,44 0 0,-3 0-994,-23 0 0,-6 0 994,-7 0 0,-5 0-1057,14 0 1,-4 0-1,0 0 1057,5 0 0,1 0 0,-2 0 0,-8 0 0,-1 0 0,2 0 0,7 0 0,2 0 0,-1 0 0,-4 0 0,0 0 0,0 0 0,0 0 0,1 0 0,-1 0 0,-2 0 0,1 0 0,0 0 0,4 0 0,2 0 0,-2 0 0,-2 0 0,-1 0 0,3 0-696,12 0 0,1 0 1,-1 0 695,-3 0 0,-1 0 0,1 0 0,4 0 0,1 0 0,0 0-497,-28 0 1,-1 0 496,30 0 0,-1 0 0,2 0 0,-24 0 0,1 0 0,-6 0 0,1 0 0,6 0 0,1 0 0,-1 0 0,0 0 164,7 0 1,0 0-165,1 0 0,1 0 0,5 0 0,2 0 0,-2 0 0,1 0 0,5 0 0,2 0 854,-1 0 0,2 0-854,5 0 0,0 0 0,0 0 0,0 0 953,10 0 1,1 0-954,-3-4 0,0 1 0,-45 1 0,48-2 0,0 1 0,-5 2 0,1 2 0,-43-1 0,-1 0 0,0 0 0,11 0 0,-9 0 0,18 0 0,-17 0 0,7 0 0,-9 0 0,9 0 0,-7 0 0,8 0 0,-11 0 0,1 0 0,9-7 0,-7 5 0,17-5 0,-8 7 0,1 0 0,7 0 0,-17-7 0,17 5 0,-1-5 0,25 7 0,1 0 0,-15 0 0,10 0 0,0 0 0,-11 0 0,-26 0 0,7 0 0,1 0 0,1 0 0,11 0 0,-1 0 0,0 0 0,-9 0 0,16 0 2087,-6 0-2087,11 0 1688,-3 0-1688,0 0 1213,2 0-1213,9 6 482,0-4-482,0 4 0,0 0 0,8-4 0,-6 4 0,6-6 0,0 6 0,-6-5 0,6 5 0,-8-6 0,-17 6 0,13-4 0,-13 10 0,17-10 0,0 4 0,0 0 0,0-4 0,0 10 0,0-10 0,0 10 0,0-10 0,0 10 0,0-10 0,-8 11 0,5-6 0,-5 8 0,8-1 0,0 0 0,0 0 0,0 0 0,8-1 0,2 1 0,7-1 0,1-1 0,-1 7 0,0 1 0,1 6 0,-1-1 0,-26 21 0,13-15 0,-17 22 0,13-16 0,-8 26 0,15-9 0,-13 18 0,18-14 0,3 10 0,-9-6 0,19 3 0,-5-7 0,8-2 0,7-8 0,7-2 0,3-7 0,10-7 0,-5 5 0,6-6 0,0 16 0,0-7 0,0 6 0,0 1 0,11-7 0,31 34 0,-3-26 0,32 22 0,-10-18 0,0-12 0,8 12-271,-24-27 1,-1 1 270,16 21 0,-13-19 0,2 1 0,-6 0 0,-1-1 0,2-2 0,3-2 0,13 4 0,3-2-830,-3-4 1,3-2 829,10-1 0,3-1 0,5 2 0,3-2-1011,4-2 1,1-1 1010,-1 0 0,1-1 0,-1-4 0,1-1 0,0 2 0,-1-2 0,0-3 0,2-1 0,5 4 0,1 0 0,-7-7 0,2-2 0,-25 3 0,2 1 0,3-2 0,19-1 0,4-1 0,1-1 0,3 1 0,2 0 0,0 0 0,-19 0 0,1 0 0,-1 0 0,0 0-949,19 0 1,0 0 0,-5 0 948,-12 0 0,-3 0 0,-1 0 0,-3 0 0,-1 0 0,0 0 0,0 0 0,-1 0 0,-1 0-467,-3 0 0,-1 0 0,0 0 467,0 0 0,0 0 0,0 0 0,1 0 0,0 0 0,-1 0 0,28 0 0,0 0 0,-1 0 0,-1 0 0,-6 0 0,-1 0 0,1 0 0,-1 0-43,-5 0 1,-1 0 42,-1 0 0,-1 0 0,-5 0 0,-2 0 0,2 0 0,-1 0 0,0 0 0,0 0 0,0 0 0,1 0 0,-1 0 0,0 0 0,0 0 0,0 0 0,0 0 0,1 0 0,5 0 0,1 0 0,1 0 0,0 0 0,0 0 0,1 0 0,-1 0 0,-3 0 0,-20 0 0,-2 0 412,7 0 1,0 0-413,-8 0 0,1 0 0,24 0 0,1 0 731,-10 0 1,0 0-732,9 1 0,-2-2 0,-17-2 0,-2-1 0,6-1 0,1 0 0,1-4 0,1-1 0,4 1 0,2 0 0,6-1 0,0 1 0,-6 0 0,1-1 0,11 0 0,0 1 0,-11-1 0,0 1 0,4-1 0,1 1 0,-7 0 0,0-1 0,0-2 0,1-2 0,-1-1 0,0 1 0,0 0 0,0-1 0,0-3 0,1 1 0,5 2 0,1 0 0,-5-3 0,-1-1 0,6-4 0,-1-1 0,3 5 0,-5-2 0,-23 1 0,1-1 0,12 0 0,9-1 0,-5-1 0,4-7 0,-2-1 0,16 1 0,0 0 0,-10-3 0,-7 4 0,9 2 0,-11-3 0,1-1 0,16-5 690,-28 7 1,-1 0-691,17-3 0,2-12 0,-2 12 1537,-10-11-1537,-17 14 884,-1-5-884,-16 9 1575,-7 7-1575,-4-9 887,-9 8-887,5-9 0,-6 5 0,1-1 0,-5-6 0,4-2 0,-4-6 0,0-9 0,4 7 0,-3-14 0,-1 13 0,6-13 0,-6 14 0,1-14 0,3 13 0,-10-13 0,5 14 0,-6-6 0,0 8 0,0-1 0,0 1 0,0 6 0,0 2 0,0 0 0,0 4 0,-10-8 0,-3 9 0,-4 3 0,1 5 0,0 6 0,3-5 0,-9 3 0,4-4 0,0 6 0,2 0 0,-1-6 0,0 5 0,-7-5 0,7 6 0,-5-1 0,4 1 0,-5-1 0,-1 6 0,1-5 0,0 10 0,-1-9 0,1 8 0,5-3 0,-4 5 0,4 0 0,-5 0 0,-18 0 0,14 0 0,-21 0 0,23 0 0,-5 0 0,7 0 0,-1 0 0,-6 0 0,5 0 0,-5 0 0,7 0 0,-1 0 0,1 0 0,5 0 0,2 0 0,0 5 0,4-3 0,-4 7 0,6-7 0,-1 7 0,6-4 0,0 5 0,5 0 0,0 0 0,0 0 0,0 1 0,0-1 0,0 0 0,0 0 0,0-4 0,0-2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16:08:45.174"/>
    </inkml:context>
    <inkml:brush xml:id="br0">
      <inkml:brushProperty name="width" value="0.05" units="cm"/>
      <inkml:brushProperty name="height" value="0.05" units="cm"/>
      <inkml:brushProperty name="color" value="#E71224"/>
    </inkml:brush>
  </inkml:definitions>
  <inkml:trace contextRef="#ctx0" brushRef="#br0">6784 27 24575,'-16'0'0,"-8"0"0,-11 0 0,-10 0 0,-1 0-1176,-5 0 1176,23 0 0,-1 0-994,-13 0 0,-3 0 994,-3 0 0,-3 0-1057,7 0 1,-2 0-1,0 0 1057,3 0 0,0 0 0,-1 0 0,-3 0 0,-2 0 0,1 0 0,5 0 0,0 0 0,0 0 0,-2 0 0,-1 0 0,1 0 0,0 0 0,0 0 0,-1 0 0,0 0 0,0 0 0,0 0 0,3 0 0,0 0 0,-1 0 0,-1 0 0,0 0 0,2 0-696,5 0 0,1 0 1,0 0 695,-2 0 0,-1 0 0,1 0 0,2 0 0,1 0 0,-1 0-497,-14 0 1,0 0 496,15 0 0,0 0 0,0 0 0,-12 0 0,1 0 0,-4 0 0,1 0 0,3 0 0,1 0 0,-1 0 0,0 0 164,4 0 1,0 0-165,0 0 0,1 0 0,2 0 0,2 0 0,-2 0 0,1 0 0,3 0 0,0 0 854,1 0 0,0 0-854,3 0 0,0 0 0,-1 0 0,2 0 953,4 0 1,0 0-954,-1-2 0,1 0 0,-25 1 0,25-1 0,1 0 0,-3 2 0,1 0 0,-24 0 0,1 0 0,-1 0 0,6 0 0,-4 0 0,9 0 0,-9 0 0,3 0 0,-4 0 0,5 0 0,-4 0 0,4 0 0,-6 0 0,1 0 0,5-3 0,-5 2 0,10-3 0,-4 4 0,0 0 0,4 0 0,-9-4 0,9 3 0,-1-2 0,14 2 0,0 2 0,-8-1 0,6 0 0,-1 0 0,-5 0 0,-14 0 0,3 0 0,1 0 0,1 0 0,5 0 0,0 0 0,1 0 0,-6 0 0,8 0 2087,-2 0-2087,5 0 1688,-1 0-1688,-1 0 1213,2 0-1213,5 3 482,-1-2-482,1 2 0,-1 0 0,5-2 0,-4 2 0,4-3 0,0 3 0,-4-2 0,4 2 0,-5-3 0,-8 3 0,6-2 0,-6 6 0,8-6 0,1 2 0,-1 0 0,1-2 0,-1 6 0,1-7 0,-1 7 0,1-6 0,-1 5 0,1-5 0,-5 6 0,3-3 0,-3 4 0,5-1 0,-1 0 0,1 1 0,-1-1 0,5 0 0,0 0 0,5 0 0,0 0 0,0 3 0,-1 0 0,1 4 0,0-1 0,-15 11 0,8-7 0,-9 11 0,6-9 0,-4 14 0,8-4 0,-6 9 0,8-7 0,3 4 0,-5-2 0,9 1 0,-2-3 0,5-2 0,3-4 0,3 0 0,2-5 0,5-3 0,-2 2 0,3-2 0,0 8 0,0-4 0,0 3 0,0 1 0,6-4 0,16 18 0,-1-14 0,16 12 0,-4-9 0,-1-8 0,4 8-271,-12-15 1,-1 1 270,9 10 0,-8-9 0,2 1 0,-3-1 0,-1 0 0,1-2 0,2 0 0,7 2 0,1-2-830,-1-1 1,0-1 829,7-1 0,1-1 0,3 2 0,1-2-1011,2 0 1,1-2 1010,0 1 0,0-1 0,-1-1 0,1-1 0,0 0 0,-1 0 0,1-2 0,0 0 0,3 2 0,0-1 0,-2-3 0,0 0 0,-14 0 0,2 1 0,2 0 0,9-2 0,2 0 0,2 0 0,0 0 0,2 0 0,0 0 0,-11 0 0,1 0 0,0 0 0,0 0-949,10 0 1,-1 0 0,-1 0 948,-8 0 0,-1 0 0,0 0 0,-2 0 0,0 0 0,-1 0 0,0 0 0,1 0 0,-2 0-467,-1 0 0,-1 0 0,1 0 467,-1 0 0,1 0 0,-1 0 0,1 0 0,-1 0 0,1 0 0,14 0 0,0 0 0,0 0 0,-1 0 0,-3 0 0,-1 0 0,1 0 0,0 0-43,-4 0 1,0 0 42,0 0 0,-1 0 0,-3 0 0,0 0 0,0 0 0,1 0 0,-1 0 0,0 0 0,0 0 0,0 0 0,0 0 0,0 0 0,0 0 0,0 0 0,0 0 0,0 0 0,4 0 0,-1 0 0,2 0 0,-1 0 0,0 0 0,1 0 0,-1 0 0,-1 0 0,-11 0 0,-1 0 412,4 0 1,-1 0-413,-3 0 0,0 0 0,12 0 0,2 0 731,-6 0 1,0 0-732,4 0 0,0 0 0,-10-2 0,0 0 0,3-1 0,1 0 0,-1-1 0,2-1 0,1 0 0,2 0 0,2 0 0,1 0 0,-4 0 0,2 0 0,4 0 0,1 0 0,-6 0 0,0 0 0,3 0 0,-1 0 0,-3 0 0,0 0 0,0-2 0,0 0 0,1-1 0,-1 1 0,0-1 0,0 0 0,0-1 0,0 0 0,3 1 0,1 0 0,-3-1 0,0-1 0,2-3 0,1 1 0,0 2 0,-2-1 0,-12 1 0,1-2 0,6 1 0,4 0 0,-2-1 0,2-4 0,-1 0 0,9 0 0,-1 0 0,-5-1 0,-3 1 0,4 2 0,-6-2 0,1 0 0,9-3 690,-16 3 1,0 1-691,10-2 0,-1-6 0,1 6 1537,-6-5-1537,-10 7 884,1-4-884,-10 6 1575,-3 4-1575,-1-5 887,-6 4-887,3-5 0,-3 2 0,0 1 0,-2-4 0,1-1 0,-1-3 0,0-4 0,2 2 0,-2-6 0,0 7 0,2-8 0,-2 8 0,0-8 0,2 8 0,-5-7 0,2 6 0,-3-2 0,0 4 0,0-1 0,0 1 0,0 3 0,0 2 0,0-1 0,0 2 0,-5-4 0,-2 5 0,-2 1 0,0 4 0,1 2 0,1-3 0,-5 2 0,3-2 0,-1 4 0,2-1 0,-1-3 0,0 3 0,-3-3 0,2 3 0,-1 0 0,1 0 0,-2 0 0,0 2 0,-1-1 0,1 4 0,0-4 0,0 4 0,2-2 0,-1 3 0,1 0 0,-2 0 0,-9 0 0,6 0 0,-10 0 0,12 0 0,-3 0 0,4 0 0,-1 0 0,-3 0 0,3 0 0,-3 0 0,4 0 0,0 0 0,-1 0 0,4 0 0,0 0 0,1 3 0,2-3 0,-3 6 0,4-6 0,-1 5 0,3-2 0,1 2 0,2 0 0,0 1 0,0-1 0,0 1 0,0-1 0,0 0 0,0 1 0,0-4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9582CA8B-42A6-3A48-8E85-1CDD30AA09CF}" type="datetimeFigureOut">
              <a:rPr lang="en-US" smtClean="0"/>
              <a:t>11/14/23</a:t>
            </a:fld>
            <a:endParaRPr lang="en-US"/>
          </a:p>
        </p:txBody>
      </p:sp>
      <p:sp>
        <p:nvSpPr>
          <p:cNvPr id="4" name="Slide Image Placeholder 3"/>
          <p:cNvSpPr>
            <a:spLocks noGrp="1" noRot="1" noChangeAspect="1"/>
          </p:cNvSpPr>
          <p:nvPr>
            <p:ph type="sldImg" idx="2"/>
          </p:nvPr>
        </p:nvSpPr>
        <p:spPr>
          <a:xfrm>
            <a:off x="1439863" y="1173163"/>
            <a:ext cx="4222750" cy="3168650"/>
          </a:xfrm>
          <a:prstGeom prst="rect">
            <a:avLst/>
          </a:prstGeom>
          <a:noFill/>
          <a:ln w="12700">
            <a:solidFill>
              <a:prstClr val="black"/>
            </a:solidFill>
          </a:ln>
        </p:spPr>
        <p:txBody>
          <a:bodyPr vert="horz" lIns="94225" tIns="47113" rIns="94225" bIns="47113"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D5327113-ACBB-5E4B-B9FA-FEFF40D1AA43}" type="slidenum">
              <a:rPr lang="en-US" smtClean="0"/>
              <a:t>‹#›</a:t>
            </a:fld>
            <a:endParaRPr lang="en-US"/>
          </a:p>
        </p:txBody>
      </p:sp>
    </p:spTree>
    <p:extLst>
      <p:ext uri="{BB962C8B-B14F-4D97-AF65-F5344CB8AC3E}">
        <p14:creationId xmlns:p14="http://schemas.microsoft.com/office/powerpoint/2010/main" val="12460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a:t>
            </a:fld>
            <a:endParaRPr lang="en-US"/>
          </a:p>
        </p:txBody>
      </p:sp>
    </p:spTree>
    <p:extLst>
      <p:ext uri="{BB962C8B-B14F-4D97-AF65-F5344CB8AC3E}">
        <p14:creationId xmlns:p14="http://schemas.microsoft.com/office/powerpoint/2010/main" val="24184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AutoNum type="arabicPeriod"/>
            </a:pPr>
            <a:r>
              <a:rPr lang="es-ES"/>
              <a:t>Sí / No / Tal vez ... O ¿llegó al buzón de mensajes de voz o estaba desconectado el teléfono?
¿Cómo registraría usted  esto en la hoja de Excel?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11</a:t>
            </a:fld>
            <a:endParaRPr lang="en-US"/>
          </a:p>
        </p:txBody>
      </p:sp>
    </p:spTree>
    <p:extLst>
      <p:ext uri="{BB962C8B-B14F-4D97-AF65-F5344CB8AC3E}">
        <p14:creationId xmlns:p14="http://schemas.microsoft.com/office/powerpoint/2010/main" val="27352759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CHWI: Asegúrese de que estén listos para la clase del sábado.</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107</a:t>
            </a:fld>
            <a:endParaRPr lang="en-US"/>
          </a:p>
        </p:txBody>
      </p:sp>
    </p:spTree>
    <p:extLst>
      <p:ext uri="{BB962C8B-B14F-4D97-AF65-F5344CB8AC3E}">
        <p14:creationId xmlns:p14="http://schemas.microsoft.com/office/powerpoint/2010/main" val="26845113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108</a:t>
            </a:fld>
            <a:endParaRPr lang="en-US"/>
          </a:p>
        </p:txBody>
      </p:sp>
    </p:spTree>
    <p:extLst>
      <p:ext uri="{BB962C8B-B14F-4D97-AF65-F5344CB8AC3E}">
        <p14:creationId xmlns:p14="http://schemas.microsoft.com/office/powerpoint/2010/main" val="35423310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Sandra, </a:t>
            </a:r>
            <a:r>
              <a:rPr lang="es-GT" noProof="0"/>
              <a:t>mándame las respuestas.</a:t>
            </a:r>
          </a:p>
        </p:txBody>
      </p:sp>
      <p:sp>
        <p:nvSpPr>
          <p:cNvPr id="4" name="Slide Number Placeholder 3"/>
          <p:cNvSpPr>
            <a:spLocks noGrp="1"/>
          </p:cNvSpPr>
          <p:nvPr>
            <p:ph type="sldNum" sz="quarter" idx="5"/>
          </p:nvPr>
        </p:nvSpPr>
        <p:spPr/>
        <p:txBody>
          <a:bodyPr/>
          <a:lstStyle/>
          <a:p>
            <a:fld id="{D5327113-ACBB-5E4B-B9FA-FEFF40D1AA43}" type="slidenum">
              <a:rPr lang="en-US" smtClean="0"/>
              <a:t>109</a:t>
            </a:fld>
            <a:endParaRPr lang="en-US"/>
          </a:p>
        </p:txBody>
      </p:sp>
    </p:spTree>
    <p:extLst>
      <p:ext uri="{BB962C8B-B14F-4D97-AF65-F5344CB8AC3E}">
        <p14:creationId xmlns:p14="http://schemas.microsoft.com/office/powerpoint/2010/main" val="19853056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110</a:t>
            </a:fld>
            <a:endParaRPr lang="en-US"/>
          </a:p>
        </p:txBody>
      </p:sp>
    </p:spTree>
    <p:extLst>
      <p:ext uri="{BB962C8B-B14F-4D97-AF65-F5344CB8AC3E}">
        <p14:creationId xmlns:p14="http://schemas.microsoft.com/office/powerpoint/2010/main" val="35545593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111</a:t>
            </a:fld>
            <a:endParaRPr lang="en-US"/>
          </a:p>
        </p:txBody>
      </p:sp>
    </p:spTree>
    <p:extLst>
      <p:ext uri="{BB962C8B-B14F-4D97-AF65-F5344CB8AC3E}">
        <p14:creationId xmlns:p14="http://schemas.microsoft.com/office/powerpoint/2010/main" val="15962272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112</a:t>
            </a:fld>
            <a:endParaRPr lang="en-US"/>
          </a:p>
        </p:txBody>
      </p:sp>
    </p:spTree>
    <p:extLst>
      <p:ext uri="{BB962C8B-B14F-4D97-AF65-F5344CB8AC3E}">
        <p14:creationId xmlns:p14="http://schemas.microsoft.com/office/powerpoint/2010/main" val="41835347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113</a:t>
            </a:fld>
            <a:endParaRPr lang="en-US"/>
          </a:p>
        </p:txBody>
      </p:sp>
    </p:spTree>
    <p:extLst>
      <p:ext uri="{BB962C8B-B14F-4D97-AF65-F5344CB8AC3E}">
        <p14:creationId xmlns:p14="http://schemas.microsoft.com/office/powerpoint/2010/main" val="9186591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a:t>
            </a:r>
          </a:p>
        </p:txBody>
      </p:sp>
      <p:sp>
        <p:nvSpPr>
          <p:cNvPr id="4" name="Slide Number Placeholder 3"/>
          <p:cNvSpPr>
            <a:spLocks noGrp="1"/>
          </p:cNvSpPr>
          <p:nvPr>
            <p:ph type="sldNum" sz="quarter" idx="5"/>
          </p:nvPr>
        </p:nvSpPr>
        <p:spPr/>
        <p:txBody>
          <a:bodyPr/>
          <a:lstStyle/>
          <a:p>
            <a:fld id="{D5327113-ACBB-5E4B-B9FA-FEFF40D1AA43}" type="slidenum">
              <a:rPr lang="en-US" smtClean="0"/>
              <a:t>114</a:t>
            </a:fld>
            <a:endParaRPr lang="en-US"/>
          </a:p>
        </p:txBody>
      </p:sp>
    </p:spTree>
    <p:extLst>
      <p:ext uri="{BB962C8B-B14F-4D97-AF65-F5344CB8AC3E}">
        <p14:creationId xmlns:p14="http://schemas.microsoft.com/office/powerpoint/2010/main" val="1421938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115</a:t>
            </a:fld>
            <a:endParaRPr lang="en-US"/>
          </a:p>
        </p:txBody>
      </p:sp>
    </p:spTree>
    <p:extLst>
      <p:ext uri="{BB962C8B-B14F-4D97-AF65-F5344CB8AC3E}">
        <p14:creationId xmlns:p14="http://schemas.microsoft.com/office/powerpoint/2010/main" val="21282514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*Su nombre en inglés de la </a:t>
            </a:r>
            <a:r>
              <a:rPr lang="es-GT" err="1"/>
              <a:t>pioglitazona</a:t>
            </a:r>
            <a:r>
              <a:rPr lang="es-GT"/>
              <a:t> es </a:t>
            </a:r>
            <a:r>
              <a:rPr lang="es-GT" err="1"/>
              <a:t>Pioglitazone</a:t>
            </a:r>
            <a:r>
              <a:rPr lang="es-GT"/>
              <a:t>.</a:t>
            </a:r>
          </a:p>
        </p:txBody>
      </p:sp>
      <p:sp>
        <p:nvSpPr>
          <p:cNvPr id="4" name="Slide Number Placeholder 3"/>
          <p:cNvSpPr>
            <a:spLocks noGrp="1"/>
          </p:cNvSpPr>
          <p:nvPr>
            <p:ph type="sldNum" sz="quarter" idx="5"/>
          </p:nvPr>
        </p:nvSpPr>
        <p:spPr/>
        <p:txBody>
          <a:bodyPr/>
          <a:lstStyle/>
          <a:p>
            <a:fld id="{D5327113-ACBB-5E4B-B9FA-FEFF40D1AA43}" type="slidenum">
              <a:rPr lang="en-US" smtClean="0"/>
              <a:t>116</a:t>
            </a:fld>
            <a:endParaRPr lang="en-US"/>
          </a:p>
        </p:txBody>
      </p:sp>
    </p:spTree>
    <p:extLst>
      <p:ext uri="{BB962C8B-B14F-4D97-AF65-F5344CB8AC3E}">
        <p14:creationId xmlns:p14="http://schemas.microsoft.com/office/powerpoint/2010/main" val="417429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información se transmite a BOX. Recibirá una hoja con la invitación por Excel en BOX. Su CHWI le guiará a través de este proceso.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12</a:t>
            </a:fld>
            <a:endParaRPr lang="en-US"/>
          </a:p>
        </p:txBody>
      </p:sp>
    </p:spTree>
    <p:extLst>
      <p:ext uri="{BB962C8B-B14F-4D97-AF65-F5344CB8AC3E}">
        <p14:creationId xmlns:p14="http://schemas.microsoft.com/office/powerpoint/2010/main" val="27483049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117</a:t>
            </a:fld>
            <a:endParaRPr lang="en-US"/>
          </a:p>
        </p:txBody>
      </p:sp>
    </p:spTree>
    <p:extLst>
      <p:ext uri="{BB962C8B-B14F-4D97-AF65-F5344CB8AC3E}">
        <p14:creationId xmlns:p14="http://schemas.microsoft.com/office/powerpoint/2010/main" val="13069387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 Vea los nombres en inglés de esta medicina en la diapositiva #107.</a:t>
            </a:r>
          </a:p>
        </p:txBody>
      </p:sp>
      <p:sp>
        <p:nvSpPr>
          <p:cNvPr id="4" name="Slide Number Placeholder 3"/>
          <p:cNvSpPr>
            <a:spLocks noGrp="1"/>
          </p:cNvSpPr>
          <p:nvPr>
            <p:ph type="sldNum" sz="quarter" idx="5"/>
          </p:nvPr>
        </p:nvSpPr>
        <p:spPr/>
        <p:txBody>
          <a:bodyPr/>
          <a:lstStyle/>
          <a:p>
            <a:fld id="{D5327113-ACBB-5E4B-B9FA-FEFF40D1AA43}" type="slidenum">
              <a:rPr lang="en-US" smtClean="0"/>
              <a:t>118</a:t>
            </a:fld>
            <a:endParaRPr lang="en-US"/>
          </a:p>
        </p:txBody>
      </p:sp>
    </p:spTree>
    <p:extLst>
      <p:ext uri="{BB962C8B-B14F-4D97-AF65-F5344CB8AC3E}">
        <p14:creationId xmlns:p14="http://schemas.microsoft.com/office/powerpoint/2010/main" val="19662851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119</a:t>
            </a:fld>
            <a:endParaRPr lang="en-US"/>
          </a:p>
        </p:txBody>
      </p:sp>
    </p:spTree>
    <p:extLst>
      <p:ext uri="{BB962C8B-B14F-4D97-AF65-F5344CB8AC3E}">
        <p14:creationId xmlns:p14="http://schemas.microsoft.com/office/powerpoint/2010/main" val="33470139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120</a:t>
            </a:fld>
            <a:endParaRPr lang="en-US"/>
          </a:p>
        </p:txBody>
      </p:sp>
    </p:spTree>
    <p:extLst>
      <p:ext uri="{BB962C8B-B14F-4D97-AF65-F5344CB8AC3E}">
        <p14:creationId xmlns:p14="http://schemas.microsoft.com/office/powerpoint/2010/main" val="13638079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121</a:t>
            </a:fld>
            <a:endParaRPr lang="en-US"/>
          </a:p>
        </p:txBody>
      </p:sp>
    </p:spTree>
    <p:extLst>
      <p:ext uri="{BB962C8B-B14F-4D97-AF65-F5344CB8AC3E}">
        <p14:creationId xmlns:p14="http://schemas.microsoft.com/office/powerpoint/2010/main" val="4822520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122</a:t>
            </a:fld>
            <a:endParaRPr lang="en-US"/>
          </a:p>
        </p:txBody>
      </p:sp>
    </p:spTree>
    <p:extLst>
      <p:ext uri="{BB962C8B-B14F-4D97-AF65-F5344CB8AC3E}">
        <p14:creationId xmlns:p14="http://schemas.microsoft.com/office/powerpoint/2010/main" val="31246382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*Nombres en inglés de estos medicamentos: </a:t>
            </a:r>
            <a:r>
              <a:rPr lang="es-GT" b="1"/>
              <a:t>Actos/</a:t>
            </a:r>
            <a:r>
              <a:rPr lang="es-GT" b="1" err="1"/>
              <a:t>pioglitazone</a:t>
            </a:r>
            <a:r>
              <a:rPr lang="es-GT" b="1"/>
              <a:t>, </a:t>
            </a:r>
            <a:r>
              <a:rPr lang="es-GT" b="1" err="1"/>
              <a:t>Glimepiride</a:t>
            </a:r>
            <a:r>
              <a:rPr lang="es-GT" b="1"/>
              <a:t>, </a:t>
            </a:r>
            <a:r>
              <a:rPr lang="es-GT" b="1" err="1"/>
              <a:t>Glipizide</a:t>
            </a:r>
            <a:r>
              <a:rPr lang="es-GT" b="1"/>
              <a:t>, </a:t>
            </a:r>
            <a:r>
              <a:rPr lang="es-GT" b="1" err="1"/>
              <a:t>Metformin</a:t>
            </a:r>
            <a:r>
              <a:rPr lang="es-GT" b="1"/>
              <a:t>, </a:t>
            </a:r>
            <a:r>
              <a:rPr lang="es-GT" b="1" err="1"/>
              <a:t>Insulin</a:t>
            </a:r>
          </a:p>
        </p:txBody>
      </p:sp>
      <p:sp>
        <p:nvSpPr>
          <p:cNvPr id="4" name="Slide Number Placeholder 3"/>
          <p:cNvSpPr>
            <a:spLocks noGrp="1"/>
          </p:cNvSpPr>
          <p:nvPr>
            <p:ph type="sldNum" sz="quarter" idx="5"/>
          </p:nvPr>
        </p:nvSpPr>
        <p:spPr/>
        <p:txBody>
          <a:bodyPr/>
          <a:lstStyle/>
          <a:p>
            <a:fld id="{D5327113-ACBB-5E4B-B9FA-FEFF40D1AA43}" type="slidenum">
              <a:rPr lang="en-US" smtClean="0"/>
              <a:t>123</a:t>
            </a:fld>
            <a:endParaRPr lang="en-US"/>
          </a:p>
        </p:txBody>
      </p:sp>
    </p:spTree>
    <p:extLst>
      <p:ext uri="{BB962C8B-B14F-4D97-AF65-F5344CB8AC3E}">
        <p14:creationId xmlns:p14="http://schemas.microsoft.com/office/powerpoint/2010/main" val="312256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 Vea la diapositiva #107 para los nombres en inglés. </a:t>
            </a:r>
          </a:p>
        </p:txBody>
      </p:sp>
      <p:sp>
        <p:nvSpPr>
          <p:cNvPr id="4" name="Slide Number Placeholder 3"/>
          <p:cNvSpPr>
            <a:spLocks noGrp="1"/>
          </p:cNvSpPr>
          <p:nvPr>
            <p:ph type="sldNum" sz="quarter" idx="5"/>
          </p:nvPr>
        </p:nvSpPr>
        <p:spPr/>
        <p:txBody>
          <a:bodyPr/>
          <a:lstStyle/>
          <a:p>
            <a:fld id="{D5327113-ACBB-5E4B-B9FA-FEFF40D1AA43}" type="slidenum">
              <a:rPr lang="en-US" smtClean="0"/>
              <a:t>124</a:t>
            </a:fld>
            <a:endParaRPr lang="en-US"/>
          </a:p>
        </p:txBody>
      </p:sp>
    </p:spTree>
    <p:extLst>
      <p:ext uri="{BB962C8B-B14F-4D97-AF65-F5344CB8AC3E}">
        <p14:creationId xmlns:p14="http://schemas.microsoft.com/office/powerpoint/2010/main" val="2372640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a:t>
            </a:r>
          </a:p>
          <a:p>
            <a:r>
              <a:rPr lang="es-GT"/>
              <a:t>Los nombres entre paréntesis son en inglés</a:t>
            </a:r>
          </a:p>
          <a:p>
            <a:r>
              <a:rPr lang="es-GT"/>
              <a:t>Vea la diapositiva # 107 para los nombres en inglés de los medicamentos “g”.</a:t>
            </a:r>
          </a:p>
        </p:txBody>
      </p:sp>
      <p:sp>
        <p:nvSpPr>
          <p:cNvPr id="4" name="Slide Number Placeholder 3"/>
          <p:cNvSpPr>
            <a:spLocks noGrp="1"/>
          </p:cNvSpPr>
          <p:nvPr>
            <p:ph type="sldNum" sz="quarter" idx="5"/>
          </p:nvPr>
        </p:nvSpPr>
        <p:spPr/>
        <p:txBody>
          <a:bodyPr/>
          <a:lstStyle/>
          <a:p>
            <a:fld id="{D5327113-ACBB-5E4B-B9FA-FEFF40D1AA43}" type="slidenum">
              <a:rPr lang="en-US" smtClean="0"/>
              <a:t>125</a:t>
            </a:fld>
            <a:endParaRPr lang="en-US"/>
          </a:p>
        </p:txBody>
      </p:sp>
    </p:spTree>
    <p:extLst>
      <p:ext uri="{BB962C8B-B14F-4D97-AF65-F5344CB8AC3E}">
        <p14:creationId xmlns:p14="http://schemas.microsoft.com/office/powerpoint/2010/main" val="33306477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126</a:t>
            </a:fld>
            <a:endParaRPr lang="en-US"/>
          </a:p>
        </p:txBody>
      </p:sp>
    </p:spTree>
    <p:extLst>
      <p:ext uri="{BB962C8B-B14F-4D97-AF65-F5344CB8AC3E}">
        <p14:creationId xmlns:p14="http://schemas.microsoft.com/office/powerpoint/2010/main" val="415764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Así es como se ve la hoja de Excel. Estos no son pacientes verdaderos.
Para que nos alineamos con HIPAA, use </a:t>
            </a:r>
            <a:r>
              <a:rPr lang="es-ES" dirty="0" err="1"/>
              <a:t>OhMD</a:t>
            </a:r>
            <a:r>
              <a:rPr lang="es-ES" dirty="0"/>
              <a:t>, no mensaje de texto, cuando se refiera al paciente usando su nombre, fecha de nacimiento, etc. 
Tendrá el nombre, sexo, teléfono y edad del paciente. Luego registrará cómo respondió. También escriba a que hora vendrá. 
Algunos pacientes no podrán venir a la hora asignada. Está bien si no pueden. Solo escriba aquí la hora en que vendrá.
Por ejemplo, el Sr. XXXXX es un hombre cuyo número de teléfono es XXX y tiene X años. Dijo que vendría a las 8:30 a.m.
¿Qué dijeron las señoras XXXXXX y XXXXXX? 
</a:t>
            </a:r>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13</a:t>
            </a:fld>
            <a:endParaRPr lang="en-US"/>
          </a:p>
        </p:txBody>
      </p:sp>
    </p:spTree>
    <p:extLst>
      <p:ext uri="{BB962C8B-B14F-4D97-AF65-F5344CB8AC3E}">
        <p14:creationId xmlns:p14="http://schemas.microsoft.com/office/powerpoint/2010/main" val="11641514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127</a:t>
            </a:fld>
            <a:endParaRPr lang="en-US"/>
          </a:p>
        </p:txBody>
      </p:sp>
    </p:spTree>
    <p:extLst>
      <p:ext uri="{BB962C8B-B14F-4D97-AF65-F5344CB8AC3E}">
        <p14:creationId xmlns:p14="http://schemas.microsoft.com/office/powerpoint/2010/main" val="25631847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128</a:t>
            </a:fld>
            <a:endParaRPr lang="en-US"/>
          </a:p>
        </p:txBody>
      </p:sp>
    </p:spTree>
    <p:extLst>
      <p:ext uri="{BB962C8B-B14F-4D97-AF65-F5344CB8AC3E}">
        <p14:creationId xmlns:p14="http://schemas.microsoft.com/office/powerpoint/2010/main" val="657029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129</a:t>
            </a:fld>
            <a:endParaRPr lang="en-US"/>
          </a:p>
        </p:txBody>
      </p:sp>
    </p:spTree>
    <p:extLst>
      <p:ext uri="{BB962C8B-B14F-4D97-AF65-F5344CB8AC3E}">
        <p14:creationId xmlns:p14="http://schemas.microsoft.com/office/powerpoint/2010/main" val="19747588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130</a:t>
            </a:fld>
            <a:endParaRPr lang="en-US"/>
          </a:p>
        </p:txBody>
      </p:sp>
    </p:spTree>
    <p:extLst>
      <p:ext uri="{BB962C8B-B14F-4D97-AF65-F5344CB8AC3E}">
        <p14:creationId xmlns:p14="http://schemas.microsoft.com/office/powerpoint/2010/main" val="10215069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131</a:t>
            </a:fld>
            <a:endParaRPr lang="en-US"/>
          </a:p>
        </p:txBody>
      </p:sp>
    </p:spTree>
    <p:extLst>
      <p:ext uri="{BB962C8B-B14F-4D97-AF65-F5344CB8AC3E}">
        <p14:creationId xmlns:p14="http://schemas.microsoft.com/office/powerpoint/2010/main" val="33007758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132</a:t>
            </a:fld>
            <a:endParaRPr lang="en-US"/>
          </a:p>
        </p:txBody>
      </p:sp>
    </p:spTree>
    <p:extLst>
      <p:ext uri="{BB962C8B-B14F-4D97-AF65-F5344CB8AC3E}">
        <p14:creationId xmlns:p14="http://schemas.microsoft.com/office/powerpoint/2010/main" val="521401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133</a:t>
            </a:fld>
            <a:endParaRPr lang="en-US"/>
          </a:p>
        </p:txBody>
      </p:sp>
    </p:spTree>
    <p:extLst>
      <p:ext uri="{BB962C8B-B14F-4D97-AF65-F5344CB8AC3E}">
        <p14:creationId xmlns:p14="http://schemas.microsoft.com/office/powerpoint/2010/main" val="7105622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134</a:t>
            </a:fld>
            <a:endParaRPr lang="en-US"/>
          </a:p>
        </p:txBody>
      </p:sp>
    </p:spTree>
    <p:extLst>
      <p:ext uri="{BB962C8B-B14F-4D97-AF65-F5344CB8AC3E}">
        <p14:creationId xmlns:p14="http://schemas.microsoft.com/office/powerpoint/2010/main" val="16512246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135</a:t>
            </a:fld>
            <a:endParaRPr lang="en-US"/>
          </a:p>
        </p:txBody>
      </p:sp>
    </p:spTree>
    <p:extLst>
      <p:ext uri="{BB962C8B-B14F-4D97-AF65-F5344CB8AC3E}">
        <p14:creationId xmlns:p14="http://schemas.microsoft.com/office/powerpoint/2010/main" val="6455864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136</a:t>
            </a:fld>
            <a:endParaRPr lang="en-US"/>
          </a:p>
        </p:txBody>
      </p:sp>
    </p:spTree>
    <p:extLst>
      <p:ext uri="{BB962C8B-B14F-4D97-AF65-F5344CB8AC3E}">
        <p14:creationId xmlns:p14="http://schemas.microsoft.com/office/powerpoint/2010/main" val="97340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Estas son las razones comunes por lo que los pacientes dicen que NO. 
Para los que están en un círculo, estas podrían ser corregibles. En otras palabras, si dicen que su salud es mala, esa es una buena razón para venir. O, si perdieron la elegibilidad, es posible que podamos trabajar con la clínica para ayudarlos a recuperarla si desean asistir. 
¿Qué podría decirles si dicen que no lo necesitan? (Trate de averiguar por qué dijeron esto. ¿Entienden el programa? Etc.)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14</a:t>
            </a:fld>
            <a:endParaRPr lang="en-US"/>
          </a:p>
        </p:txBody>
      </p:sp>
    </p:spTree>
    <p:extLst>
      <p:ext uri="{BB962C8B-B14F-4D97-AF65-F5344CB8AC3E}">
        <p14:creationId xmlns:p14="http://schemas.microsoft.com/office/powerpoint/2010/main" val="31497639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137</a:t>
            </a:fld>
            <a:endParaRPr lang="en-US"/>
          </a:p>
        </p:txBody>
      </p:sp>
    </p:spTree>
    <p:extLst>
      <p:ext uri="{BB962C8B-B14F-4D97-AF65-F5344CB8AC3E}">
        <p14:creationId xmlns:p14="http://schemas.microsoft.com/office/powerpoint/2010/main" val="12699139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138</a:t>
            </a:fld>
            <a:endParaRPr lang="en-US"/>
          </a:p>
        </p:txBody>
      </p:sp>
    </p:spTree>
    <p:extLst>
      <p:ext uri="{BB962C8B-B14F-4D97-AF65-F5344CB8AC3E}">
        <p14:creationId xmlns:p14="http://schemas.microsoft.com/office/powerpoint/2010/main" val="13671989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139</a:t>
            </a:fld>
            <a:endParaRPr lang="en-US"/>
          </a:p>
        </p:txBody>
      </p:sp>
    </p:spTree>
    <p:extLst>
      <p:ext uri="{BB962C8B-B14F-4D97-AF65-F5344CB8AC3E}">
        <p14:creationId xmlns:p14="http://schemas.microsoft.com/office/powerpoint/2010/main" val="12186264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140</a:t>
            </a:fld>
            <a:endParaRPr lang="en-US"/>
          </a:p>
        </p:txBody>
      </p:sp>
    </p:spTree>
    <p:extLst>
      <p:ext uri="{BB962C8B-B14F-4D97-AF65-F5344CB8AC3E}">
        <p14:creationId xmlns:p14="http://schemas.microsoft.com/office/powerpoint/2010/main" val="13371404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141</a:t>
            </a:fld>
            <a:endParaRPr lang="en-US"/>
          </a:p>
        </p:txBody>
      </p:sp>
    </p:spTree>
    <p:extLst>
      <p:ext uri="{BB962C8B-B14F-4D97-AF65-F5344CB8AC3E}">
        <p14:creationId xmlns:p14="http://schemas.microsoft.com/office/powerpoint/2010/main" val="41871551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142</a:t>
            </a:fld>
            <a:endParaRPr lang="en-US"/>
          </a:p>
        </p:txBody>
      </p:sp>
    </p:spTree>
    <p:extLst>
      <p:ext uri="{BB962C8B-B14F-4D97-AF65-F5344CB8AC3E}">
        <p14:creationId xmlns:p14="http://schemas.microsoft.com/office/powerpoint/2010/main" val="1236744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143</a:t>
            </a:fld>
            <a:endParaRPr lang="en-US"/>
          </a:p>
        </p:txBody>
      </p:sp>
    </p:spTree>
    <p:extLst>
      <p:ext uri="{BB962C8B-B14F-4D97-AF65-F5344CB8AC3E}">
        <p14:creationId xmlns:p14="http://schemas.microsoft.com/office/powerpoint/2010/main" val="27343305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144</a:t>
            </a:fld>
            <a:endParaRPr lang="en-US"/>
          </a:p>
        </p:txBody>
      </p:sp>
    </p:spTree>
    <p:extLst>
      <p:ext uri="{BB962C8B-B14F-4D97-AF65-F5344CB8AC3E}">
        <p14:creationId xmlns:p14="http://schemas.microsoft.com/office/powerpoint/2010/main" val="477867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145</a:t>
            </a:fld>
            <a:endParaRPr lang="en-US"/>
          </a:p>
        </p:txBody>
      </p:sp>
    </p:spTree>
    <p:extLst>
      <p:ext uri="{BB962C8B-B14F-4D97-AF65-F5344CB8AC3E}">
        <p14:creationId xmlns:p14="http://schemas.microsoft.com/office/powerpoint/2010/main" val="13201005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146</a:t>
            </a:fld>
            <a:endParaRPr lang="en-US"/>
          </a:p>
        </p:txBody>
      </p:sp>
    </p:spTree>
    <p:extLst>
      <p:ext uri="{BB962C8B-B14F-4D97-AF65-F5344CB8AC3E}">
        <p14:creationId xmlns:p14="http://schemas.microsoft.com/office/powerpoint/2010/main" val="2059914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Hablamos de PHI y HIPAA anteriormente. Es muy importante no tener ninguna información del paciente escrita o en una computadora portátil. Si necesita escribir notas, use su número de </a:t>
            </a:r>
            <a:r>
              <a:rPr lang="es-ES" b="0"/>
              <a:t>identificación</a:t>
            </a:r>
            <a:r>
              <a:rPr lang="es-ES"/>
              <a:t> de paciente. La hoja de Excel en BOX es segura. Simplemente no lo descargue a su computadora.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15</a:t>
            </a:fld>
            <a:endParaRPr lang="en-US"/>
          </a:p>
        </p:txBody>
      </p:sp>
    </p:spTree>
    <p:extLst>
      <p:ext uri="{BB962C8B-B14F-4D97-AF65-F5344CB8AC3E}">
        <p14:creationId xmlns:p14="http://schemas.microsoft.com/office/powerpoint/2010/main" val="35065829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147</a:t>
            </a:fld>
            <a:endParaRPr lang="en-US"/>
          </a:p>
        </p:txBody>
      </p:sp>
    </p:spTree>
    <p:extLst>
      <p:ext uri="{BB962C8B-B14F-4D97-AF65-F5344CB8AC3E}">
        <p14:creationId xmlns:p14="http://schemas.microsoft.com/office/powerpoint/2010/main" val="2309653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148</a:t>
            </a:fld>
            <a:endParaRPr lang="en-US"/>
          </a:p>
        </p:txBody>
      </p:sp>
    </p:spTree>
    <p:extLst>
      <p:ext uri="{BB962C8B-B14F-4D97-AF65-F5344CB8AC3E}">
        <p14:creationId xmlns:p14="http://schemas.microsoft.com/office/powerpoint/2010/main" val="16323852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149</a:t>
            </a:fld>
            <a:endParaRPr lang="en-US"/>
          </a:p>
        </p:txBody>
      </p:sp>
    </p:spTree>
    <p:extLst>
      <p:ext uri="{BB962C8B-B14F-4D97-AF65-F5344CB8AC3E}">
        <p14:creationId xmlns:p14="http://schemas.microsoft.com/office/powerpoint/2010/main" val="2397875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150</a:t>
            </a:fld>
            <a:endParaRPr lang="en-US"/>
          </a:p>
        </p:txBody>
      </p:sp>
    </p:spTree>
    <p:extLst>
      <p:ext uri="{BB962C8B-B14F-4D97-AF65-F5344CB8AC3E}">
        <p14:creationId xmlns:p14="http://schemas.microsoft.com/office/powerpoint/2010/main" val="31338247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151</a:t>
            </a:fld>
            <a:endParaRPr lang="en-US"/>
          </a:p>
        </p:txBody>
      </p:sp>
    </p:spTree>
    <p:extLst>
      <p:ext uri="{BB962C8B-B14F-4D97-AF65-F5344CB8AC3E}">
        <p14:creationId xmlns:p14="http://schemas.microsoft.com/office/powerpoint/2010/main" val="21803355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152</a:t>
            </a:fld>
            <a:endParaRPr lang="en-US"/>
          </a:p>
        </p:txBody>
      </p:sp>
    </p:spTree>
    <p:extLst>
      <p:ext uri="{BB962C8B-B14F-4D97-AF65-F5344CB8AC3E}">
        <p14:creationId xmlns:p14="http://schemas.microsoft.com/office/powerpoint/2010/main" val="34851201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153</a:t>
            </a:fld>
            <a:endParaRPr lang="en-US"/>
          </a:p>
        </p:txBody>
      </p:sp>
    </p:spTree>
    <p:extLst>
      <p:ext uri="{BB962C8B-B14F-4D97-AF65-F5344CB8AC3E}">
        <p14:creationId xmlns:p14="http://schemas.microsoft.com/office/powerpoint/2010/main" val="13954880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154</a:t>
            </a:fld>
            <a:endParaRPr lang="en-US"/>
          </a:p>
        </p:txBody>
      </p:sp>
    </p:spTree>
    <p:extLst>
      <p:ext uri="{BB962C8B-B14F-4D97-AF65-F5344CB8AC3E}">
        <p14:creationId xmlns:p14="http://schemas.microsoft.com/office/powerpoint/2010/main" val="30883282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155</a:t>
            </a:fld>
            <a:endParaRPr lang="en-US"/>
          </a:p>
        </p:txBody>
      </p:sp>
    </p:spTree>
    <p:extLst>
      <p:ext uri="{BB962C8B-B14F-4D97-AF65-F5344CB8AC3E}">
        <p14:creationId xmlns:p14="http://schemas.microsoft.com/office/powerpoint/2010/main" val="20654242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156</a:t>
            </a:fld>
            <a:endParaRPr lang="en-US"/>
          </a:p>
        </p:txBody>
      </p:sp>
    </p:spTree>
    <p:extLst>
      <p:ext uri="{BB962C8B-B14F-4D97-AF65-F5344CB8AC3E}">
        <p14:creationId xmlns:p14="http://schemas.microsoft.com/office/powerpoint/2010/main" val="3984088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a:t>
            </a:fld>
            <a:endParaRPr lang="en-US"/>
          </a:p>
        </p:txBody>
      </p:sp>
    </p:spTree>
    <p:extLst>
      <p:ext uri="{BB962C8B-B14F-4D97-AF65-F5344CB8AC3E}">
        <p14:creationId xmlns:p14="http://schemas.microsoft.com/office/powerpoint/2010/main" val="14727857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b="1"/>
              <a:t>* Vea la </a:t>
            </a:r>
            <a:r>
              <a:rPr lang="es-GT" b="1" err="1"/>
              <a:t>pagina</a:t>
            </a:r>
            <a:r>
              <a:rPr lang="es-GT" b="1"/>
              <a:t> #107 para los nombres de los medicamentos en inglés.</a:t>
            </a:r>
          </a:p>
        </p:txBody>
      </p:sp>
      <p:sp>
        <p:nvSpPr>
          <p:cNvPr id="4" name="Slide Number Placeholder 3"/>
          <p:cNvSpPr>
            <a:spLocks noGrp="1"/>
          </p:cNvSpPr>
          <p:nvPr>
            <p:ph type="sldNum" sz="quarter" idx="5"/>
          </p:nvPr>
        </p:nvSpPr>
        <p:spPr/>
        <p:txBody>
          <a:bodyPr/>
          <a:lstStyle/>
          <a:p>
            <a:fld id="{D5327113-ACBB-5E4B-B9FA-FEFF40D1AA43}" type="slidenum">
              <a:rPr lang="en-US" smtClean="0"/>
              <a:t>157</a:t>
            </a:fld>
            <a:endParaRPr lang="en-US"/>
          </a:p>
        </p:txBody>
      </p:sp>
    </p:spTree>
    <p:extLst>
      <p:ext uri="{BB962C8B-B14F-4D97-AF65-F5344CB8AC3E}">
        <p14:creationId xmlns:p14="http://schemas.microsoft.com/office/powerpoint/2010/main" val="42631314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a:t>
            </a:r>
          </a:p>
          <a:p>
            <a:r>
              <a:rPr lang="es-GT"/>
              <a:t>Los nombres entre paréntesis son en inglés.</a:t>
            </a:r>
          </a:p>
          <a:p>
            <a:r>
              <a:rPr lang="es-GT"/>
              <a:t>Vea la diapositiva # 107 para los nombres en inglés de los medicamentos “g”.</a:t>
            </a:r>
          </a:p>
        </p:txBody>
      </p:sp>
      <p:sp>
        <p:nvSpPr>
          <p:cNvPr id="4" name="Slide Number Placeholder 3"/>
          <p:cNvSpPr>
            <a:spLocks noGrp="1"/>
          </p:cNvSpPr>
          <p:nvPr>
            <p:ph type="sldNum" sz="quarter" idx="5"/>
          </p:nvPr>
        </p:nvSpPr>
        <p:spPr/>
        <p:txBody>
          <a:bodyPr/>
          <a:lstStyle/>
          <a:p>
            <a:fld id="{D5327113-ACBB-5E4B-B9FA-FEFF40D1AA43}" type="slidenum">
              <a:rPr lang="en-US" smtClean="0"/>
              <a:t>158</a:t>
            </a:fld>
            <a:endParaRPr lang="en-US"/>
          </a:p>
        </p:txBody>
      </p:sp>
    </p:spTree>
    <p:extLst>
      <p:ext uri="{BB962C8B-B14F-4D97-AF65-F5344CB8AC3E}">
        <p14:creationId xmlns:p14="http://schemas.microsoft.com/office/powerpoint/2010/main" val="378934458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159</a:t>
            </a:fld>
            <a:endParaRPr lang="en-US"/>
          </a:p>
        </p:txBody>
      </p:sp>
    </p:spTree>
    <p:extLst>
      <p:ext uri="{BB962C8B-B14F-4D97-AF65-F5344CB8AC3E}">
        <p14:creationId xmlns:p14="http://schemas.microsoft.com/office/powerpoint/2010/main" val="272070990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 Vea la diapositiva #107 para los nombres de los medicamentos en inglés. </a:t>
            </a:r>
          </a:p>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160</a:t>
            </a:fld>
            <a:endParaRPr lang="en-US"/>
          </a:p>
        </p:txBody>
      </p:sp>
    </p:spTree>
    <p:extLst>
      <p:ext uri="{BB962C8B-B14F-4D97-AF65-F5344CB8AC3E}">
        <p14:creationId xmlns:p14="http://schemas.microsoft.com/office/powerpoint/2010/main" val="221109699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161</a:t>
            </a:fld>
            <a:endParaRPr lang="en-US"/>
          </a:p>
        </p:txBody>
      </p:sp>
    </p:spTree>
    <p:extLst>
      <p:ext uri="{BB962C8B-B14F-4D97-AF65-F5344CB8AC3E}">
        <p14:creationId xmlns:p14="http://schemas.microsoft.com/office/powerpoint/2010/main" val="294609523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162</a:t>
            </a:fld>
            <a:endParaRPr lang="en-US"/>
          </a:p>
        </p:txBody>
      </p:sp>
    </p:spTree>
    <p:extLst>
      <p:ext uri="{BB962C8B-B14F-4D97-AF65-F5344CB8AC3E}">
        <p14:creationId xmlns:p14="http://schemas.microsoft.com/office/powerpoint/2010/main" val="34264951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163</a:t>
            </a:fld>
            <a:endParaRPr lang="en-US"/>
          </a:p>
        </p:txBody>
      </p:sp>
    </p:spTree>
    <p:extLst>
      <p:ext uri="{BB962C8B-B14F-4D97-AF65-F5344CB8AC3E}">
        <p14:creationId xmlns:p14="http://schemas.microsoft.com/office/powerpoint/2010/main" val="184937904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164</a:t>
            </a:fld>
            <a:endParaRPr lang="en-US"/>
          </a:p>
        </p:txBody>
      </p:sp>
    </p:spTree>
    <p:extLst>
      <p:ext uri="{BB962C8B-B14F-4D97-AF65-F5344CB8AC3E}">
        <p14:creationId xmlns:p14="http://schemas.microsoft.com/office/powerpoint/2010/main" val="14524979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165</a:t>
            </a:fld>
            <a:endParaRPr lang="en-US"/>
          </a:p>
        </p:txBody>
      </p:sp>
    </p:spTree>
    <p:extLst>
      <p:ext uri="{BB962C8B-B14F-4D97-AF65-F5344CB8AC3E}">
        <p14:creationId xmlns:p14="http://schemas.microsoft.com/office/powerpoint/2010/main" val="51539749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166</a:t>
            </a:fld>
            <a:endParaRPr lang="en-US"/>
          </a:p>
        </p:txBody>
      </p:sp>
    </p:spTree>
    <p:extLst>
      <p:ext uri="{BB962C8B-B14F-4D97-AF65-F5344CB8AC3E}">
        <p14:creationId xmlns:p14="http://schemas.microsoft.com/office/powerpoint/2010/main" val="3624771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17</a:t>
            </a:fld>
            <a:endParaRPr lang="en-US"/>
          </a:p>
        </p:txBody>
      </p:sp>
    </p:spTree>
    <p:extLst>
      <p:ext uri="{BB962C8B-B14F-4D97-AF65-F5344CB8AC3E}">
        <p14:creationId xmlns:p14="http://schemas.microsoft.com/office/powerpoint/2010/main" val="171643734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167</a:t>
            </a:fld>
            <a:endParaRPr lang="en-US"/>
          </a:p>
        </p:txBody>
      </p:sp>
    </p:spTree>
    <p:extLst>
      <p:ext uri="{BB962C8B-B14F-4D97-AF65-F5344CB8AC3E}">
        <p14:creationId xmlns:p14="http://schemas.microsoft.com/office/powerpoint/2010/main" val="41159539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168</a:t>
            </a:fld>
            <a:endParaRPr lang="en-US"/>
          </a:p>
        </p:txBody>
      </p:sp>
    </p:spTree>
    <p:extLst>
      <p:ext uri="{BB962C8B-B14F-4D97-AF65-F5344CB8AC3E}">
        <p14:creationId xmlns:p14="http://schemas.microsoft.com/office/powerpoint/2010/main" val="206847234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*Actos(</a:t>
            </a:r>
            <a:r>
              <a:rPr lang="es-GT" err="1"/>
              <a:t>pioglitazona</a:t>
            </a:r>
            <a:r>
              <a:rPr lang="es-GT"/>
              <a:t>) en español.</a:t>
            </a:r>
          </a:p>
        </p:txBody>
      </p:sp>
      <p:sp>
        <p:nvSpPr>
          <p:cNvPr id="4" name="Slide Number Placeholder 3"/>
          <p:cNvSpPr>
            <a:spLocks noGrp="1"/>
          </p:cNvSpPr>
          <p:nvPr>
            <p:ph type="sldNum" sz="quarter" idx="5"/>
          </p:nvPr>
        </p:nvSpPr>
        <p:spPr/>
        <p:txBody>
          <a:bodyPr/>
          <a:lstStyle/>
          <a:p>
            <a:fld id="{D5327113-ACBB-5E4B-B9FA-FEFF40D1AA43}" type="slidenum">
              <a:rPr lang="en-US" smtClean="0"/>
              <a:t>169</a:t>
            </a:fld>
            <a:endParaRPr lang="en-US"/>
          </a:p>
        </p:txBody>
      </p:sp>
    </p:spTree>
    <p:extLst>
      <p:ext uri="{BB962C8B-B14F-4D97-AF65-F5344CB8AC3E}">
        <p14:creationId xmlns:p14="http://schemas.microsoft.com/office/powerpoint/2010/main" val="133894072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170</a:t>
            </a:fld>
            <a:endParaRPr lang="en-US"/>
          </a:p>
        </p:txBody>
      </p:sp>
    </p:spTree>
    <p:extLst>
      <p:ext uri="{BB962C8B-B14F-4D97-AF65-F5344CB8AC3E}">
        <p14:creationId xmlns:p14="http://schemas.microsoft.com/office/powerpoint/2010/main" val="105457637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171</a:t>
            </a:fld>
            <a:endParaRPr lang="en-US"/>
          </a:p>
        </p:txBody>
      </p:sp>
    </p:spTree>
    <p:extLst>
      <p:ext uri="{BB962C8B-B14F-4D97-AF65-F5344CB8AC3E}">
        <p14:creationId xmlns:p14="http://schemas.microsoft.com/office/powerpoint/2010/main" val="33332999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172</a:t>
            </a:fld>
            <a:endParaRPr lang="en-US"/>
          </a:p>
        </p:txBody>
      </p:sp>
    </p:spTree>
    <p:extLst>
      <p:ext uri="{BB962C8B-B14F-4D97-AF65-F5344CB8AC3E}">
        <p14:creationId xmlns:p14="http://schemas.microsoft.com/office/powerpoint/2010/main" val="1209195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173</a:t>
            </a:fld>
            <a:endParaRPr lang="en-US"/>
          </a:p>
        </p:txBody>
      </p:sp>
    </p:spTree>
    <p:extLst>
      <p:ext uri="{BB962C8B-B14F-4D97-AF65-F5344CB8AC3E}">
        <p14:creationId xmlns:p14="http://schemas.microsoft.com/office/powerpoint/2010/main" val="34283750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174</a:t>
            </a:fld>
            <a:endParaRPr lang="en-US"/>
          </a:p>
        </p:txBody>
      </p:sp>
    </p:spTree>
    <p:extLst>
      <p:ext uri="{BB962C8B-B14F-4D97-AF65-F5344CB8AC3E}">
        <p14:creationId xmlns:p14="http://schemas.microsoft.com/office/powerpoint/2010/main" val="91077413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a:t>CHWI: Envíeles una copia del horario de CHW que tiene las fechas y los temas de las clases.</a:t>
            </a:r>
            <a:r>
              <a:rPr lang="es-ES"/>
              <a:t>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175</a:t>
            </a:fld>
            <a:endParaRPr lang="en-US"/>
          </a:p>
        </p:txBody>
      </p:sp>
    </p:spTree>
    <p:extLst>
      <p:ext uri="{BB962C8B-B14F-4D97-AF65-F5344CB8AC3E}">
        <p14:creationId xmlns:p14="http://schemas.microsoft.com/office/powerpoint/2010/main" val="41912307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CHWI – Esto debe ser de 7:00 a 7:15
Si alrededor de las 7:15 todavía hay preguntas, pídales que le envíen un mensaje de texto/correo electrónico para que pueda responder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177</a:t>
            </a:fld>
            <a:endParaRPr lang="en-US"/>
          </a:p>
        </p:txBody>
      </p:sp>
    </p:spTree>
    <p:extLst>
      <p:ext uri="{BB962C8B-B14F-4D97-AF65-F5344CB8AC3E}">
        <p14:creationId xmlns:p14="http://schemas.microsoft.com/office/powerpoint/2010/main" val="50150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a:t>
            </a:fld>
            <a:endParaRPr lang="en-US"/>
          </a:p>
        </p:txBody>
      </p:sp>
    </p:spTree>
    <p:extLst>
      <p:ext uri="{BB962C8B-B14F-4D97-AF65-F5344CB8AC3E}">
        <p14:creationId xmlns:p14="http://schemas.microsoft.com/office/powerpoint/2010/main" val="177304518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CHWI – Esto debe ser de 7:00 a 7:15
Si alrededor de las 7:15 todavía hay preguntas, pídales que le envíen un mensaje de texto/correo electrónico para que pueda responder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178</a:t>
            </a:fld>
            <a:endParaRPr lang="en-US"/>
          </a:p>
        </p:txBody>
      </p:sp>
    </p:spTree>
    <p:extLst>
      <p:ext uri="{BB962C8B-B14F-4D97-AF65-F5344CB8AC3E}">
        <p14:creationId xmlns:p14="http://schemas.microsoft.com/office/powerpoint/2010/main" val="367725008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179</a:t>
            </a:fld>
            <a:endParaRPr lang="en-US"/>
          </a:p>
        </p:txBody>
      </p:sp>
    </p:spTree>
    <p:extLst>
      <p:ext uri="{BB962C8B-B14F-4D97-AF65-F5344CB8AC3E}">
        <p14:creationId xmlns:p14="http://schemas.microsoft.com/office/powerpoint/2010/main" val="372952178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81A023-CCAB-1547-97EE-A41CABE1884A}" type="slidenum">
              <a:rPr lang="en-US" smtClean="0"/>
              <a:t>180</a:t>
            </a:fld>
            <a:endParaRPr lang="en-US"/>
          </a:p>
        </p:txBody>
      </p:sp>
    </p:spTree>
    <p:extLst>
      <p:ext uri="{BB962C8B-B14F-4D97-AF65-F5344CB8AC3E}">
        <p14:creationId xmlns:p14="http://schemas.microsoft.com/office/powerpoint/2010/main" val="273100577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181</a:t>
            </a:fld>
            <a:endParaRPr lang="en-US"/>
          </a:p>
        </p:txBody>
      </p:sp>
    </p:spTree>
    <p:extLst>
      <p:ext uri="{BB962C8B-B14F-4D97-AF65-F5344CB8AC3E}">
        <p14:creationId xmlns:p14="http://schemas.microsoft.com/office/powerpoint/2010/main" val="139095971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182</a:t>
            </a:fld>
            <a:endParaRPr lang="en-US"/>
          </a:p>
        </p:txBody>
      </p:sp>
    </p:spTree>
    <p:extLst>
      <p:ext uri="{BB962C8B-B14F-4D97-AF65-F5344CB8AC3E}">
        <p14:creationId xmlns:p14="http://schemas.microsoft.com/office/powerpoint/2010/main" val="113647854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183</a:t>
            </a:fld>
            <a:endParaRPr lang="en-US"/>
          </a:p>
        </p:txBody>
      </p:sp>
    </p:spTree>
    <p:extLst>
      <p:ext uri="{BB962C8B-B14F-4D97-AF65-F5344CB8AC3E}">
        <p14:creationId xmlns:p14="http://schemas.microsoft.com/office/powerpoint/2010/main" val="375645429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184</a:t>
            </a:fld>
            <a:endParaRPr lang="en-US"/>
          </a:p>
        </p:txBody>
      </p:sp>
    </p:spTree>
    <p:extLst>
      <p:ext uri="{BB962C8B-B14F-4D97-AF65-F5344CB8AC3E}">
        <p14:creationId xmlns:p14="http://schemas.microsoft.com/office/powerpoint/2010/main" val="251517208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185</a:t>
            </a:fld>
            <a:endParaRPr lang="en-US"/>
          </a:p>
        </p:txBody>
      </p:sp>
    </p:spTree>
    <p:extLst>
      <p:ext uri="{BB962C8B-B14F-4D97-AF65-F5344CB8AC3E}">
        <p14:creationId xmlns:p14="http://schemas.microsoft.com/office/powerpoint/2010/main" val="81081996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186</a:t>
            </a:fld>
            <a:endParaRPr lang="en-US"/>
          </a:p>
        </p:txBody>
      </p:sp>
    </p:spTree>
    <p:extLst>
      <p:ext uri="{BB962C8B-B14F-4D97-AF65-F5344CB8AC3E}">
        <p14:creationId xmlns:p14="http://schemas.microsoft.com/office/powerpoint/2010/main" val="13248618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187</a:t>
            </a:fld>
            <a:endParaRPr lang="en-US"/>
          </a:p>
        </p:txBody>
      </p:sp>
    </p:spTree>
    <p:extLst>
      <p:ext uri="{BB962C8B-B14F-4D97-AF65-F5344CB8AC3E}">
        <p14:creationId xmlns:p14="http://schemas.microsoft.com/office/powerpoint/2010/main" val="406175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a:t>
            </a:fld>
            <a:endParaRPr lang="en-US"/>
          </a:p>
        </p:txBody>
      </p:sp>
    </p:spTree>
    <p:extLst>
      <p:ext uri="{BB962C8B-B14F-4D97-AF65-F5344CB8AC3E}">
        <p14:creationId xmlns:p14="http://schemas.microsoft.com/office/powerpoint/2010/main" val="336076292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188</a:t>
            </a:fld>
            <a:endParaRPr lang="en-US"/>
          </a:p>
        </p:txBody>
      </p:sp>
    </p:spTree>
    <p:extLst>
      <p:ext uri="{BB962C8B-B14F-4D97-AF65-F5344CB8AC3E}">
        <p14:creationId xmlns:p14="http://schemas.microsoft.com/office/powerpoint/2010/main" val="364479344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189</a:t>
            </a:fld>
            <a:endParaRPr lang="en-US"/>
          </a:p>
        </p:txBody>
      </p:sp>
    </p:spTree>
    <p:extLst>
      <p:ext uri="{BB962C8B-B14F-4D97-AF65-F5344CB8AC3E}">
        <p14:creationId xmlns:p14="http://schemas.microsoft.com/office/powerpoint/2010/main" val="22758335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190</a:t>
            </a:fld>
            <a:endParaRPr lang="en-US"/>
          </a:p>
        </p:txBody>
      </p:sp>
    </p:spTree>
    <p:extLst>
      <p:ext uri="{BB962C8B-B14F-4D97-AF65-F5344CB8AC3E}">
        <p14:creationId xmlns:p14="http://schemas.microsoft.com/office/powerpoint/2010/main" val="38457069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191</a:t>
            </a:fld>
            <a:endParaRPr lang="en-US"/>
          </a:p>
        </p:txBody>
      </p:sp>
    </p:spTree>
    <p:extLst>
      <p:ext uri="{BB962C8B-B14F-4D97-AF65-F5344CB8AC3E}">
        <p14:creationId xmlns:p14="http://schemas.microsoft.com/office/powerpoint/2010/main" val="12921097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192</a:t>
            </a:fld>
            <a:endParaRPr lang="en-US"/>
          </a:p>
        </p:txBody>
      </p:sp>
    </p:spTree>
    <p:extLst>
      <p:ext uri="{BB962C8B-B14F-4D97-AF65-F5344CB8AC3E}">
        <p14:creationId xmlns:p14="http://schemas.microsoft.com/office/powerpoint/2010/main" val="247953442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193</a:t>
            </a:fld>
            <a:endParaRPr lang="en-US"/>
          </a:p>
        </p:txBody>
      </p:sp>
    </p:spTree>
    <p:extLst>
      <p:ext uri="{BB962C8B-B14F-4D97-AF65-F5344CB8AC3E}">
        <p14:creationId xmlns:p14="http://schemas.microsoft.com/office/powerpoint/2010/main" val="39576756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194</a:t>
            </a:fld>
            <a:endParaRPr lang="en-US"/>
          </a:p>
        </p:txBody>
      </p:sp>
    </p:spTree>
    <p:extLst>
      <p:ext uri="{BB962C8B-B14F-4D97-AF65-F5344CB8AC3E}">
        <p14:creationId xmlns:p14="http://schemas.microsoft.com/office/powerpoint/2010/main" val="242501208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*Aviso en GOODRX.COM: Deje de pagar demasiado por medicamentos</a:t>
            </a:r>
          </a:p>
          <a:p>
            <a:r>
              <a:rPr lang="es-GT"/>
              <a:t>Hasta esta nota, los precios reflejados aquí no son actuales.</a:t>
            </a:r>
          </a:p>
        </p:txBody>
      </p:sp>
      <p:sp>
        <p:nvSpPr>
          <p:cNvPr id="4" name="Slide Number Placeholder 3"/>
          <p:cNvSpPr>
            <a:spLocks noGrp="1"/>
          </p:cNvSpPr>
          <p:nvPr>
            <p:ph type="sldNum" sz="quarter" idx="5"/>
          </p:nvPr>
        </p:nvSpPr>
        <p:spPr/>
        <p:txBody>
          <a:bodyPr/>
          <a:lstStyle/>
          <a:p>
            <a:fld id="{D5327113-ACBB-5E4B-B9FA-FEFF40D1AA43}" type="slidenum">
              <a:rPr lang="en-US" smtClean="0"/>
              <a:t>195</a:t>
            </a:fld>
            <a:endParaRPr lang="en-US"/>
          </a:p>
        </p:txBody>
      </p:sp>
    </p:spTree>
    <p:extLst>
      <p:ext uri="{BB962C8B-B14F-4D97-AF65-F5344CB8AC3E}">
        <p14:creationId xmlns:p14="http://schemas.microsoft.com/office/powerpoint/2010/main" val="8221077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196</a:t>
            </a:fld>
            <a:endParaRPr lang="en-US"/>
          </a:p>
        </p:txBody>
      </p:sp>
    </p:spTree>
    <p:extLst>
      <p:ext uri="{BB962C8B-B14F-4D97-AF65-F5344CB8AC3E}">
        <p14:creationId xmlns:p14="http://schemas.microsoft.com/office/powerpoint/2010/main" val="71753548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*NPH: Neutral Protamine Hagerdon (valor químico y apellido del invertor)</a:t>
            </a:r>
          </a:p>
          <a:p>
            <a:endParaRPr lang="es-GT" b="1"/>
          </a:p>
        </p:txBody>
      </p:sp>
      <p:sp>
        <p:nvSpPr>
          <p:cNvPr id="4" name="Slide Number Placeholder 3"/>
          <p:cNvSpPr>
            <a:spLocks noGrp="1"/>
          </p:cNvSpPr>
          <p:nvPr>
            <p:ph type="sldNum" sz="quarter" idx="5"/>
          </p:nvPr>
        </p:nvSpPr>
        <p:spPr/>
        <p:txBody>
          <a:bodyPr/>
          <a:lstStyle/>
          <a:p>
            <a:fld id="{D5327113-ACBB-5E4B-B9FA-FEFF40D1AA43}" type="slidenum">
              <a:rPr lang="en-US" smtClean="0"/>
              <a:t>197</a:t>
            </a:fld>
            <a:endParaRPr lang="en-US"/>
          </a:p>
        </p:txBody>
      </p:sp>
    </p:spTree>
    <p:extLst>
      <p:ext uri="{BB962C8B-B14F-4D97-AF65-F5344CB8AC3E}">
        <p14:creationId xmlns:p14="http://schemas.microsoft.com/office/powerpoint/2010/main" val="2798162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esta semana es para repasar cualquier cosa de la semana pasada y responder a las preguntas que un CHW tenga sobre como  llamar a los pacientes
</a:t>
            </a:r>
            <a:endParaRPr lang="en-US"/>
          </a:p>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a:t>
            </a:fld>
            <a:endParaRPr lang="en-US"/>
          </a:p>
        </p:txBody>
      </p:sp>
    </p:spTree>
    <p:extLst>
      <p:ext uri="{BB962C8B-B14F-4D97-AF65-F5344CB8AC3E}">
        <p14:creationId xmlns:p14="http://schemas.microsoft.com/office/powerpoint/2010/main" val="166361637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198</a:t>
            </a:fld>
            <a:endParaRPr lang="en-US"/>
          </a:p>
        </p:txBody>
      </p:sp>
    </p:spTree>
    <p:extLst>
      <p:ext uri="{BB962C8B-B14F-4D97-AF65-F5344CB8AC3E}">
        <p14:creationId xmlns:p14="http://schemas.microsoft.com/office/powerpoint/2010/main" val="222811158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199</a:t>
            </a:fld>
            <a:endParaRPr lang="en-US"/>
          </a:p>
        </p:txBody>
      </p:sp>
    </p:spTree>
    <p:extLst>
      <p:ext uri="{BB962C8B-B14F-4D97-AF65-F5344CB8AC3E}">
        <p14:creationId xmlns:p14="http://schemas.microsoft.com/office/powerpoint/2010/main" val="339253812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200</a:t>
            </a:fld>
            <a:endParaRPr lang="en-US"/>
          </a:p>
        </p:txBody>
      </p:sp>
    </p:spTree>
    <p:extLst>
      <p:ext uri="{BB962C8B-B14F-4D97-AF65-F5344CB8AC3E}">
        <p14:creationId xmlns:p14="http://schemas.microsoft.com/office/powerpoint/2010/main" val="408916775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201</a:t>
            </a:fld>
            <a:endParaRPr lang="en-US"/>
          </a:p>
        </p:txBody>
      </p:sp>
    </p:spTree>
    <p:extLst>
      <p:ext uri="{BB962C8B-B14F-4D97-AF65-F5344CB8AC3E}">
        <p14:creationId xmlns:p14="http://schemas.microsoft.com/office/powerpoint/2010/main" val="92988888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202</a:t>
            </a:fld>
            <a:endParaRPr lang="en-US"/>
          </a:p>
        </p:txBody>
      </p:sp>
    </p:spTree>
    <p:extLst>
      <p:ext uri="{BB962C8B-B14F-4D97-AF65-F5344CB8AC3E}">
        <p14:creationId xmlns:p14="http://schemas.microsoft.com/office/powerpoint/2010/main" val="239757792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203</a:t>
            </a:fld>
            <a:endParaRPr lang="en-US"/>
          </a:p>
        </p:txBody>
      </p:sp>
    </p:spTree>
    <p:extLst>
      <p:ext uri="{BB962C8B-B14F-4D97-AF65-F5344CB8AC3E}">
        <p14:creationId xmlns:p14="http://schemas.microsoft.com/office/powerpoint/2010/main" val="117756240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204</a:t>
            </a:fld>
            <a:endParaRPr lang="en-US"/>
          </a:p>
        </p:txBody>
      </p:sp>
    </p:spTree>
    <p:extLst>
      <p:ext uri="{BB962C8B-B14F-4D97-AF65-F5344CB8AC3E}">
        <p14:creationId xmlns:p14="http://schemas.microsoft.com/office/powerpoint/2010/main" val="240613137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205</a:t>
            </a:fld>
            <a:endParaRPr lang="en-US"/>
          </a:p>
        </p:txBody>
      </p:sp>
    </p:spTree>
    <p:extLst>
      <p:ext uri="{BB962C8B-B14F-4D97-AF65-F5344CB8AC3E}">
        <p14:creationId xmlns:p14="http://schemas.microsoft.com/office/powerpoint/2010/main" val="318843428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206</a:t>
            </a:fld>
            <a:endParaRPr lang="en-US"/>
          </a:p>
        </p:txBody>
      </p:sp>
    </p:spTree>
    <p:extLst>
      <p:ext uri="{BB962C8B-B14F-4D97-AF65-F5344CB8AC3E}">
        <p14:creationId xmlns:p14="http://schemas.microsoft.com/office/powerpoint/2010/main" val="388987092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207</a:t>
            </a:fld>
            <a:endParaRPr lang="en-US"/>
          </a:p>
        </p:txBody>
      </p:sp>
    </p:spTree>
    <p:extLst>
      <p:ext uri="{BB962C8B-B14F-4D97-AF65-F5344CB8AC3E}">
        <p14:creationId xmlns:p14="http://schemas.microsoft.com/office/powerpoint/2010/main" val="359284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a:t>
            </a:fld>
            <a:endParaRPr lang="en-US"/>
          </a:p>
        </p:txBody>
      </p:sp>
    </p:spTree>
    <p:extLst>
      <p:ext uri="{BB962C8B-B14F-4D97-AF65-F5344CB8AC3E}">
        <p14:creationId xmlns:p14="http://schemas.microsoft.com/office/powerpoint/2010/main" val="3298157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a:t>
            </a:fld>
            <a:endParaRPr lang="en-US"/>
          </a:p>
        </p:txBody>
      </p:sp>
    </p:spTree>
    <p:extLst>
      <p:ext uri="{BB962C8B-B14F-4D97-AF65-F5344CB8AC3E}">
        <p14:creationId xmlns:p14="http://schemas.microsoft.com/office/powerpoint/2010/main" val="75137418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*CONCENTRACIÓN DE AZÚCAR EN LA SANGRE </a:t>
            </a:r>
          </a:p>
        </p:txBody>
      </p:sp>
      <p:sp>
        <p:nvSpPr>
          <p:cNvPr id="4" name="Slide Number Placeholder 3"/>
          <p:cNvSpPr>
            <a:spLocks noGrp="1"/>
          </p:cNvSpPr>
          <p:nvPr>
            <p:ph type="sldNum" sz="quarter" idx="5"/>
          </p:nvPr>
        </p:nvSpPr>
        <p:spPr/>
        <p:txBody>
          <a:bodyPr/>
          <a:lstStyle/>
          <a:p>
            <a:fld id="{D5327113-ACBB-5E4B-B9FA-FEFF40D1AA43}" type="slidenum">
              <a:rPr lang="en-US" smtClean="0"/>
              <a:t>208</a:t>
            </a:fld>
            <a:endParaRPr lang="en-US"/>
          </a:p>
        </p:txBody>
      </p:sp>
    </p:spTree>
    <p:extLst>
      <p:ext uri="{BB962C8B-B14F-4D97-AF65-F5344CB8AC3E}">
        <p14:creationId xmlns:p14="http://schemas.microsoft.com/office/powerpoint/2010/main" val="98785075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209</a:t>
            </a:fld>
            <a:endParaRPr lang="en-US"/>
          </a:p>
        </p:txBody>
      </p:sp>
    </p:spTree>
    <p:extLst>
      <p:ext uri="{BB962C8B-B14F-4D97-AF65-F5344CB8AC3E}">
        <p14:creationId xmlns:p14="http://schemas.microsoft.com/office/powerpoint/2010/main" val="360633726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210</a:t>
            </a:fld>
            <a:endParaRPr lang="en-US"/>
          </a:p>
        </p:txBody>
      </p:sp>
    </p:spTree>
    <p:extLst>
      <p:ext uri="{BB962C8B-B14F-4D97-AF65-F5344CB8AC3E}">
        <p14:creationId xmlns:p14="http://schemas.microsoft.com/office/powerpoint/2010/main" val="412870789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211</a:t>
            </a:fld>
            <a:endParaRPr lang="en-US"/>
          </a:p>
        </p:txBody>
      </p:sp>
    </p:spTree>
    <p:extLst>
      <p:ext uri="{BB962C8B-B14F-4D97-AF65-F5344CB8AC3E}">
        <p14:creationId xmlns:p14="http://schemas.microsoft.com/office/powerpoint/2010/main" val="341309478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212</a:t>
            </a:fld>
            <a:endParaRPr lang="en-US"/>
          </a:p>
        </p:txBody>
      </p:sp>
    </p:spTree>
    <p:extLst>
      <p:ext uri="{BB962C8B-B14F-4D97-AF65-F5344CB8AC3E}">
        <p14:creationId xmlns:p14="http://schemas.microsoft.com/office/powerpoint/2010/main" val="408371187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213</a:t>
            </a:fld>
            <a:endParaRPr lang="en-US"/>
          </a:p>
        </p:txBody>
      </p:sp>
    </p:spTree>
    <p:extLst>
      <p:ext uri="{BB962C8B-B14F-4D97-AF65-F5344CB8AC3E}">
        <p14:creationId xmlns:p14="http://schemas.microsoft.com/office/powerpoint/2010/main" val="133600538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214</a:t>
            </a:fld>
            <a:endParaRPr lang="en-US"/>
          </a:p>
        </p:txBody>
      </p:sp>
    </p:spTree>
    <p:extLst>
      <p:ext uri="{BB962C8B-B14F-4D97-AF65-F5344CB8AC3E}">
        <p14:creationId xmlns:p14="http://schemas.microsoft.com/office/powerpoint/2010/main" val="277370986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215</a:t>
            </a:fld>
            <a:endParaRPr lang="en-US"/>
          </a:p>
        </p:txBody>
      </p:sp>
    </p:spTree>
    <p:extLst>
      <p:ext uri="{BB962C8B-B14F-4D97-AF65-F5344CB8AC3E}">
        <p14:creationId xmlns:p14="http://schemas.microsoft.com/office/powerpoint/2010/main" val="238052346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216</a:t>
            </a:fld>
            <a:endParaRPr lang="en-US"/>
          </a:p>
        </p:txBody>
      </p:sp>
    </p:spTree>
    <p:extLst>
      <p:ext uri="{BB962C8B-B14F-4D97-AF65-F5344CB8AC3E}">
        <p14:creationId xmlns:p14="http://schemas.microsoft.com/office/powerpoint/2010/main" val="333382590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217</a:t>
            </a:fld>
            <a:endParaRPr lang="en-US"/>
          </a:p>
        </p:txBody>
      </p:sp>
    </p:spTree>
    <p:extLst>
      <p:ext uri="{BB962C8B-B14F-4D97-AF65-F5344CB8AC3E}">
        <p14:creationId xmlns:p14="http://schemas.microsoft.com/office/powerpoint/2010/main" val="1824877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22</a:t>
            </a:fld>
            <a:endParaRPr lang="en-US"/>
          </a:p>
        </p:txBody>
      </p:sp>
    </p:spTree>
    <p:extLst>
      <p:ext uri="{BB962C8B-B14F-4D97-AF65-F5344CB8AC3E}">
        <p14:creationId xmlns:p14="http://schemas.microsoft.com/office/powerpoint/2010/main" val="261415173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218</a:t>
            </a:fld>
            <a:endParaRPr lang="en-US"/>
          </a:p>
        </p:txBody>
      </p:sp>
    </p:spTree>
    <p:extLst>
      <p:ext uri="{BB962C8B-B14F-4D97-AF65-F5344CB8AC3E}">
        <p14:creationId xmlns:p14="http://schemas.microsoft.com/office/powerpoint/2010/main" val="138336430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219</a:t>
            </a:fld>
            <a:endParaRPr lang="en-US"/>
          </a:p>
        </p:txBody>
      </p:sp>
    </p:spTree>
    <p:extLst>
      <p:ext uri="{BB962C8B-B14F-4D97-AF65-F5344CB8AC3E}">
        <p14:creationId xmlns:p14="http://schemas.microsoft.com/office/powerpoint/2010/main" val="303605640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220</a:t>
            </a:fld>
            <a:endParaRPr lang="en-US"/>
          </a:p>
        </p:txBody>
      </p:sp>
    </p:spTree>
    <p:extLst>
      <p:ext uri="{BB962C8B-B14F-4D97-AF65-F5344CB8AC3E}">
        <p14:creationId xmlns:p14="http://schemas.microsoft.com/office/powerpoint/2010/main" val="28617685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221</a:t>
            </a:fld>
            <a:endParaRPr lang="en-US"/>
          </a:p>
        </p:txBody>
      </p:sp>
    </p:spTree>
    <p:extLst>
      <p:ext uri="{BB962C8B-B14F-4D97-AF65-F5344CB8AC3E}">
        <p14:creationId xmlns:p14="http://schemas.microsoft.com/office/powerpoint/2010/main" val="377027332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*CONCENTRACIÓN DE AZÚCAR EN LA SANGRE </a:t>
            </a:r>
          </a:p>
        </p:txBody>
      </p:sp>
      <p:sp>
        <p:nvSpPr>
          <p:cNvPr id="4" name="Slide Number Placeholder 3"/>
          <p:cNvSpPr>
            <a:spLocks noGrp="1"/>
          </p:cNvSpPr>
          <p:nvPr>
            <p:ph type="sldNum" sz="quarter" idx="5"/>
          </p:nvPr>
        </p:nvSpPr>
        <p:spPr/>
        <p:txBody>
          <a:bodyPr/>
          <a:lstStyle/>
          <a:p>
            <a:fld id="{D5327113-ACBB-5E4B-B9FA-FEFF40D1AA43}" type="slidenum">
              <a:rPr lang="en-US" smtClean="0"/>
              <a:t>222</a:t>
            </a:fld>
            <a:endParaRPr lang="en-US"/>
          </a:p>
        </p:txBody>
      </p:sp>
    </p:spTree>
    <p:extLst>
      <p:ext uri="{BB962C8B-B14F-4D97-AF65-F5344CB8AC3E}">
        <p14:creationId xmlns:p14="http://schemas.microsoft.com/office/powerpoint/2010/main" val="420056067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223</a:t>
            </a:fld>
            <a:endParaRPr lang="en-US"/>
          </a:p>
        </p:txBody>
      </p:sp>
    </p:spTree>
    <p:extLst>
      <p:ext uri="{BB962C8B-B14F-4D97-AF65-F5344CB8AC3E}">
        <p14:creationId xmlns:p14="http://schemas.microsoft.com/office/powerpoint/2010/main" val="327725643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224</a:t>
            </a:fld>
            <a:endParaRPr lang="en-US"/>
          </a:p>
        </p:txBody>
      </p:sp>
    </p:spTree>
    <p:extLst>
      <p:ext uri="{BB962C8B-B14F-4D97-AF65-F5344CB8AC3E}">
        <p14:creationId xmlns:p14="http://schemas.microsoft.com/office/powerpoint/2010/main" val="36470424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225</a:t>
            </a:fld>
            <a:endParaRPr lang="en-US"/>
          </a:p>
        </p:txBody>
      </p:sp>
    </p:spTree>
    <p:extLst>
      <p:ext uri="{BB962C8B-B14F-4D97-AF65-F5344CB8AC3E}">
        <p14:creationId xmlns:p14="http://schemas.microsoft.com/office/powerpoint/2010/main" val="180066082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226</a:t>
            </a:fld>
            <a:endParaRPr lang="en-US"/>
          </a:p>
        </p:txBody>
      </p:sp>
    </p:spTree>
    <p:extLst>
      <p:ext uri="{BB962C8B-B14F-4D97-AF65-F5344CB8AC3E}">
        <p14:creationId xmlns:p14="http://schemas.microsoft.com/office/powerpoint/2010/main" val="365771312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227</a:t>
            </a:fld>
            <a:endParaRPr lang="en-US"/>
          </a:p>
        </p:txBody>
      </p:sp>
    </p:spTree>
    <p:extLst>
      <p:ext uri="{BB962C8B-B14F-4D97-AF65-F5344CB8AC3E}">
        <p14:creationId xmlns:p14="http://schemas.microsoft.com/office/powerpoint/2010/main" val="1288522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a:t>
            </a:fld>
            <a:endParaRPr lang="en-US"/>
          </a:p>
        </p:txBody>
      </p:sp>
    </p:spTree>
    <p:extLst>
      <p:ext uri="{BB962C8B-B14F-4D97-AF65-F5344CB8AC3E}">
        <p14:creationId xmlns:p14="http://schemas.microsoft.com/office/powerpoint/2010/main" val="227227770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228</a:t>
            </a:fld>
            <a:endParaRPr lang="en-US"/>
          </a:p>
        </p:txBody>
      </p:sp>
    </p:spTree>
    <p:extLst>
      <p:ext uri="{BB962C8B-B14F-4D97-AF65-F5344CB8AC3E}">
        <p14:creationId xmlns:p14="http://schemas.microsoft.com/office/powerpoint/2010/main" val="138774810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229</a:t>
            </a:fld>
            <a:endParaRPr lang="en-US"/>
          </a:p>
        </p:txBody>
      </p:sp>
    </p:spTree>
    <p:extLst>
      <p:ext uri="{BB962C8B-B14F-4D97-AF65-F5344CB8AC3E}">
        <p14:creationId xmlns:p14="http://schemas.microsoft.com/office/powerpoint/2010/main" val="301304671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230</a:t>
            </a:fld>
            <a:endParaRPr lang="en-US"/>
          </a:p>
        </p:txBody>
      </p:sp>
    </p:spTree>
    <p:extLst>
      <p:ext uri="{BB962C8B-B14F-4D97-AF65-F5344CB8AC3E}">
        <p14:creationId xmlns:p14="http://schemas.microsoft.com/office/powerpoint/2010/main" val="57668647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231</a:t>
            </a:fld>
            <a:endParaRPr lang="en-US"/>
          </a:p>
        </p:txBody>
      </p:sp>
    </p:spTree>
    <p:extLst>
      <p:ext uri="{BB962C8B-B14F-4D97-AF65-F5344CB8AC3E}">
        <p14:creationId xmlns:p14="http://schemas.microsoft.com/office/powerpoint/2010/main" val="402518664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232</a:t>
            </a:fld>
            <a:endParaRPr lang="en-US"/>
          </a:p>
        </p:txBody>
      </p:sp>
    </p:spTree>
    <p:extLst>
      <p:ext uri="{BB962C8B-B14F-4D97-AF65-F5344CB8AC3E}">
        <p14:creationId xmlns:p14="http://schemas.microsoft.com/office/powerpoint/2010/main" val="211056214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233</a:t>
            </a:fld>
            <a:endParaRPr lang="en-US"/>
          </a:p>
        </p:txBody>
      </p:sp>
    </p:spTree>
    <p:extLst>
      <p:ext uri="{BB962C8B-B14F-4D97-AF65-F5344CB8AC3E}">
        <p14:creationId xmlns:p14="http://schemas.microsoft.com/office/powerpoint/2010/main" val="411696716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234</a:t>
            </a:fld>
            <a:endParaRPr lang="en-US"/>
          </a:p>
        </p:txBody>
      </p:sp>
    </p:spTree>
    <p:extLst>
      <p:ext uri="{BB962C8B-B14F-4D97-AF65-F5344CB8AC3E}">
        <p14:creationId xmlns:p14="http://schemas.microsoft.com/office/powerpoint/2010/main" val="190749301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235</a:t>
            </a:fld>
            <a:endParaRPr lang="en-US"/>
          </a:p>
        </p:txBody>
      </p:sp>
    </p:spTree>
    <p:extLst>
      <p:ext uri="{BB962C8B-B14F-4D97-AF65-F5344CB8AC3E}">
        <p14:creationId xmlns:p14="http://schemas.microsoft.com/office/powerpoint/2010/main" val="300491227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236</a:t>
            </a:fld>
            <a:endParaRPr lang="en-US"/>
          </a:p>
        </p:txBody>
      </p:sp>
    </p:spTree>
    <p:extLst>
      <p:ext uri="{BB962C8B-B14F-4D97-AF65-F5344CB8AC3E}">
        <p14:creationId xmlns:p14="http://schemas.microsoft.com/office/powerpoint/2010/main" val="64668908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237</a:t>
            </a:fld>
            <a:endParaRPr lang="en-US"/>
          </a:p>
        </p:txBody>
      </p:sp>
    </p:spTree>
    <p:extLst>
      <p:ext uri="{BB962C8B-B14F-4D97-AF65-F5344CB8AC3E}">
        <p14:creationId xmlns:p14="http://schemas.microsoft.com/office/powerpoint/2010/main" val="2719790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a:r>
            <a:r>
              <a:rPr lang="en-US" err="1"/>
              <a:t>el</a:t>
            </a:r>
            <a:r>
              <a:rPr lang="en-US"/>
              <a:t> resto de la </a:t>
            </a:r>
            <a:r>
              <a:rPr lang="en-US" err="1"/>
              <a:t>reunión</a:t>
            </a:r>
            <a:r>
              <a:rPr lang="en-US"/>
              <a:t> para responder </a:t>
            </a:r>
            <a:r>
              <a:rPr lang="en-US" err="1"/>
              <a:t>cualquier</a:t>
            </a:r>
            <a:r>
              <a:rPr lang="en-US"/>
              <a:t> </a:t>
            </a:r>
            <a:r>
              <a:rPr lang="en-US" err="1"/>
              <a:t>pregunta</a:t>
            </a:r>
            <a:r>
              <a:rPr lang="en-US"/>
              <a:t> que </a:t>
            </a:r>
            <a:r>
              <a:rPr lang="en-US" err="1"/>
              <a:t>puedan</a:t>
            </a:r>
            <a:r>
              <a:rPr lang="en-US"/>
              <a:t> </a:t>
            </a:r>
            <a:r>
              <a:rPr lang="en-US" err="1"/>
              <a:t>tener</a:t>
            </a:r>
            <a:r>
              <a:rPr lang="en-US"/>
              <a:t> </a:t>
            </a:r>
            <a:r>
              <a:rPr lang="en-US" err="1"/>
              <a:t>sobre</a:t>
            </a:r>
            <a:r>
              <a:rPr lang="en-US"/>
              <a:t> </a:t>
            </a:r>
            <a:r>
              <a:rPr lang="en-US" err="1"/>
              <a:t>el</a:t>
            </a:r>
            <a:r>
              <a:rPr lang="en-US"/>
              <a:t> </a:t>
            </a:r>
            <a:r>
              <a:rPr lang="en-US" err="1"/>
              <a:t>ingreso</a:t>
            </a:r>
            <a:r>
              <a:rPr lang="en-US"/>
              <a:t> de </a:t>
            </a:r>
            <a:r>
              <a:rPr lang="en-US" err="1"/>
              <a:t>información</a:t>
            </a:r>
            <a:r>
              <a:rPr lang="en-US"/>
              <a:t> de </a:t>
            </a:r>
            <a:r>
              <a:rPr lang="en-US" err="1"/>
              <a:t>pacientes</a:t>
            </a:r>
            <a:r>
              <a:rPr lang="en-US"/>
              <a:t> y </a:t>
            </a:r>
            <a:r>
              <a:rPr lang="en-US" err="1"/>
              <a:t>llamadas</a:t>
            </a:r>
            <a:r>
              <a:rPr lang="en-US"/>
              <a:t> </a:t>
            </a:r>
            <a:r>
              <a:rPr lang="en-US" err="1"/>
              <a:t>en</a:t>
            </a:r>
            <a:r>
              <a:rPr lang="en-US"/>
              <a:t> Excel. Si </a:t>
            </a:r>
            <a:r>
              <a:rPr lang="en-US" err="1"/>
              <a:t>tiene</a:t>
            </a:r>
            <a:r>
              <a:rPr lang="en-US"/>
              <a:t> </a:t>
            </a:r>
            <a:r>
              <a:rPr lang="en-US" err="1"/>
              <a:t>tiempo</a:t>
            </a:r>
            <a:r>
              <a:rPr lang="en-US"/>
              <a:t>, </a:t>
            </a:r>
            <a:r>
              <a:rPr lang="en-US" err="1"/>
              <a:t>comparta</a:t>
            </a:r>
            <a:r>
              <a:rPr lang="en-US"/>
              <a:t> </a:t>
            </a:r>
            <a:r>
              <a:rPr lang="en-US" err="1"/>
              <a:t>su</a:t>
            </a:r>
            <a:r>
              <a:rPr lang="en-US"/>
              <a:t> </a:t>
            </a:r>
            <a:r>
              <a:rPr lang="en-US" err="1"/>
              <a:t>pantalla</a:t>
            </a:r>
            <a:r>
              <a:rPr lang="en-US"/>
              <a:t> </a:t>
            </a:r>
            <a:r>
              <a:rPr lang="en-US" err="1"/>
              <a:t>en</a:t>
            </a:r>
            <a:r>
              <a:rPr lang="en-US"/>
              <a:t> BOX para responder </a:t>
            </a:r>
            <a:r>
              <a:rPr lang="en-US" err="1"/>
              <a:t>preguntas</a:t>
            </a:r>
            <a:r>
              <a:rPr lang="en-US"/>
              <a:t> </a:t>
            </a:r>
            <a:r>
              <a:rPr lang="en-US" err="1"/>
              <a:t>si</a:t>
            </a:r>
            <a:r>
              <a:rPr lang="en-US"/>
              <a:t> </a:t>
            </a:r>
            <a:r>
              <a:rPr lang="en-US" err="1"/>
              <a:t>esto</a:t>
            </a:r>
            <a:r>
              <a:rPr lang="en-US"/>
              <a:t> es </a:t>
            </a:r>
            <a:r>
              <a:rPr lang="en-US" err="1"/>
              <a:t>útil</a:t>
            </a:r>
            <a:r>
              <a:rPr lang="en-US"/>
              <a:t>.</a:t>
            </a:r>
          </a:p>
        </p:txBody>
      </p:sp>
      <p:sp>
        <p:nvSpPr>
          <p:cNvPr id="4" name="Slide Number Placeholder 3"/>
          <p:cNvSpPr>
            <a:spLocks noGrp="1"/>
          </p:cNvSpPr>
          <p:nvPr>
            <p:ph type="sldNum" sz="quarter" idx="5"/>
          </p:nvPr>
        </p:nvSpPr>
        <p:spPr/>
        <p:txBody>
          <a:bodyPr/>
          <a:lstStyle/>
          <a:p>
            <a:fld id="{D5327113-ACBB-5E4B-B9FA-FEFF40D1AA43}" type="slidenum">
              <a:rPr lang="en-US" smtClean="0"/>
              <a:t>25</a:t>
            </a:fld>
            <a:endParaRPr lang="en-US"/>
          </a:p>
        </p:txBody>
      </p:sp>
    </p:spTree>
    <p:extLst>
      <p:ext uri="{BB962C8B-B14F-4D97-AF65-F5344CB8AC3E}">
        <p14:creationId xmlns:p14="http://schemas.microsoft.com/office/powerpoint/2010/main" val="389598546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238</a:t>
            </a:fld>
            <a:endParaRPr lang="en-US"/>
          </a:p>
        </p:txBody>
      </p:sp>
    </p:spTree>
    <p:extLst>
      <p:ext uri="{BB962C8B-B14F-4D97-AF65-F5344CB8AC3E}">
        <p14:creationId xmlns:p14="http://schemas.microsoft.com/office/powerpoint/2010/main" val="212317860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239</a:t>
            </a:fld>
            <a:endParaRPr lang="en-US"/>
          </a:p>
        </p:txBody>
      </p:sp>
    </p:spTree>
    <p:extLst>
      <p:ext uri="{BB962C8B-B14F-4D97-AF65-F5344CB8AC3E}">
        <p14:creationId xmlns:p14="http://schemas.microsoft.com/office/powerpoint/2010/main" val="269380381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240</a:t>
            </a:fld>
            <a:endParaRPr lang="en-US"/>
          </a:p>
        </p:txBody>
      </p:sp>
    </p:spTree>
    <p:extLst>
      <p:ext uri="{BB962C8B-B14F-4D97-AF65-F5344CB8AC3E}">
        <p14:creationId xmlns:p14="http://schemas.microsoft.com/office/powerpoint/2010/main" val="380623862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241</a:t>
            </a:fld>
            <a:endParaRPr lang="en-US"/>
          </a:p>
        </p:txBody>
      </p:sp>
    </p:spTree>
    <p:extLst>
      <p:ext uri="{BB962C8B-B14F-4D97-AF65-F5344CB8AC3E}">
        <p14:creationId xmlns:p14="http://schemas.microsoft.com/office/powerpoint/2010/main" val="336403828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242</a:t>
            </a:fld>
            <a:endParaRPr lang="en-US"/>
          </a:p>
        </p:txBody>
      </p:sp>
    </p:spTree>
    <p:extLst>
      <p:ext uri="{BB962C8B-B14F-4D97-AF65-F5344CB8AC3E}">
        <p14:creationId xmlns:p14="http://schemas.microsoft.com/office/powerpoint/2010/main" val="425759317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243</a:t>
            </a:fld>
            <a:endParaRPr lang="en-US"/>
          </a:p>
        </p:txBody>
      </p:sp>
    </p:spTree>
    <p:extLst>
      <p:ext uri="{BB962C8B-B14F-4D97-AF65-F5344CB8AC3E}">
        <p14:creationId xmlns:p14="http://schemas.microsoft.com/office/powerpoint/2010/main" val="44235827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244</a:t>
            </a:fld>
            <a:endParaRPr lang="en-US"/>
          </a:p>
        </p:txBody>
      </p:sp>
    </p:spTree>
    <p:extLst>
      <p:ext uri="{BB962C8B-B14F-4D97-AF65-F5344CB8AC3E}">
        <p14:creationId xmlns:p14="http://schemas.microsoft.com/office/powerpoint/2010/main" val="95518216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245</a:t>
            </a:fld>
            <a:endParaRPr lang="en-US"/>
          </a:p>
        </p:txBody>
      </p:sp>
    </p:spTree>
    <p:extLst>
      <p:ext uri="{BB962C8B-B14F-4D97-AF65-F5344CB8AC3E}">
        <p14:creationId xmlns:p14="http://schemas.microsoft.com/office/powerpoint/2010/main" val="65742065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246</a:t>
            </a:fld>
            <a:endParaRPr lang="en-US"/>
          </a:p>
        </p:txBody>
      </p:sp>
    </p:spTree>
    <p:extLst>
      <p:ext uri="{BB962C8B-B14F-4D97-AF65-F5344CB8AC3E}">
        <p14:creationId xmlns:p14="http://schemas.microsoft.com/office/powerpoint/2010/main" val="41485789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247</a:t>
            </a:fld>
            <a:endParaRPr lang="en-US"/>
          </a:p>
        </p:txBody>
      </p:sp>
    </p:spTree>
    <p:extLst>
      <p:ext uri="{BB962C8B-B14F-4D97-AF65-F5344CB8AC3E}">
        <p14:creationId xmlns:p14="http://schemas.microsoft.com/office/powerpoint/2010/main" val="334170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a:t>
            </a:fld>
            <a:endParaRPr lang="en-US"/>
          </a:p>
        </p:txBody>
      </p:sp>
    </p:spTree>
    <p:extLst>
      <p:ext uri="{BB962C8B-B14F-4D97-AF65-F5344CB8AC3E}">
        <p14:creationId xmlns:p14="http://schemas.microsoft.com/office/powerpoint/2010/main" val="104978440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248</a:t>
            </a:fld>
            <a:endParaRPr lang="en-US"/>
          </a:p>
        </p:txBody>
      </p:sp>
    </p:spTree>
    <p:extLst>
      <p:ext uri="{BB962C8B-B14F-4D97-AF65-F5344CB8AC3E}">
        <p14:creationId xmlns:p14="http://schemas.microsoft.com/office/powerpoint/2010/main" val="301295639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a:t>
            </a:r>
            <a:r>
              <a:rPr lang="es-GT" b="1"/>
              <a:t>Pre-Pregunta: significa que ya se ha hecho antes. Pregunta previa.</a:t>
            </a:r>
          </a:p>
        </p:txBody>
      </p:sp>
      <p:sp>
        <p:nvSpPr>
          <p:cNvPr id="4" name="Slide Number Placeholder 3"/>
          <p:cNvSpPr>
            <a:spLocks noGrp="1"/>
          </p:cNvSpPr>
          <p:nvPr>
            <p:ph type="sldNum" sz="quarter" idx="5"/>
          </p:nvPr>
        </p:nvSpPr>
        <p:spPr/>
        <p:txBody>
          <a:bodyPr/>
          <a:lstStyle/>
          <a:p>
            <a:fld id="{D5327113-ACBB-5E4B-B9FA-FEFF40D1AA43}" type="slidenum">
              <a:rPr lang="en-US" smtClean="0"/>
              <a:t>249</a:t>
            </a:fld>
            <a:endParaRPr lang="en-US"/>
          </a:p>
        </p:txBody>
      </p:sp>
    </p:spTree>
    <p:extLst>
      <p:ext uri="{BB962C8B-B14F-4D97-AF65-F5344CB8AC3E}">
        <p14:creationId xmlns:p14="http://schemas.microsoft.com/office/powerpoint/2010/main" val="183630169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a:t>
            </a:r>
            <a:r>
              <a:rPr lang="es-GT" b="1"/>
              <a:t>Pre-pregunta: significa que ya se ha preguntado antes. Pregunta previa.</a:t>
            </a:r>
          </a:p>
        </p:txBody>
      </p:sp>
      <p:sp>
        <p:nvSpPr>
          <p:cNvPr id="4" name="Slide Number Placeholder 3"/>
          <p:cNvSpPr>
            <a:spLocks noGrp="1"/>
          </p:cNvSpPr>
          <p:nvPr>
            <p:ph type="sldNum" sz="quarter" idx="5"/>
          </p:nvPr>
        </p:nvSpPr>
        <p:spPr/>
        <p:txBody>
          <a:bodyPr/>
          <a:lstStyle/>
          <a:p>
            <a:fld id="{D5327113-ACBB-5E4B-B9FA-FEFF40D1AA43}" type="slidenum">
              <a:rPr lang="en-US" smtClean="0"/>
              <a:t>250</a:t>
            </a:fld>
            <a:endParaRPr lang="en-US"/>
          </a:p>
        </p:txBody>
      </p:sp>
    </p:spTree>
    <p:extLst>
      <p:ext uri="{BB962C8B-B14F-4D97-AF65-F5344CB8AC3E}">
        <p14:creationId xmlns:p14="http://schemas.microsoft.com/office/powerpoint/2010/main" val="213451815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*Hipoglucemia: concentración baja de azúcar en la sangre.</a:t>
            </a:r>
          </a:p>
        </p:txBody>
      </p:sp>
      <p:sp>
        <p:nvSpPr>
          <p:cNvPr id="4" name="Slide Number Placeholder 3"/>
          <p:cNvSpPr>
            <a:spLocks noGrp="1"/>
          </p:cNvSpPr>
          <p:nvPr>
            <p:ph type="sldNum" sz="quarter" idx="5"/>
          </p:nvPr>
        </p:nvSpPr>
        <p:spPr/>
        <p:txBody>
          <a:bodyPr/>
          <a:lstStyle/>
          <a:p>
            <a:fld id="{D5327113-ACBB-5E4B-B9FA-FEFF40D1AA43}" type="slidenum">
              <a:rPr lang="en-US" smtClean="0"/>
              <a:t>251</a:t>
            </a:fld>
            <a:endParaRPr lang="en-US"/>
          </a:p>
        </p:txBody>
      </p:sp>
    </p:spTree>
    <p:extLst>
      <p:ext uri="{BB962C8B-B14F-4D97-AF65-F5344CB8AC3E}">
        <p14:creationId xmlns:p14="http://schemas.microsoft.com/office/powerpoint/2010/main" val="36301023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*Las sulfonilureas son medicamentos pertenecientes a la clase antidiabéticos orales para tratar la diabetes tipo 2.</a:t>
            </a:r>
          </a:p>
          <a:p>
            <a:r>
              <a:rPr lang="es-GT"/>
              <a:t>Nombres en ingles:</a:t>
            </a:r>
          </a:p>
          <a:p>
            <a:r>
              <a:rPr lang="es-GT"/>
              <a:t>Glyburide</a:t>
            </a:r>
          </a:p>
          <a:p>
            <a:r>
              <a:rPr lang="es-GT"/>
              <a:t>Glipizide</a:t>
            </a:r>
          </a:p>
          <a:p>
            <a:r>
              <a:rPr lang="es-GT"/>
              <a:t>Glimipiride.</a:t>
            </a:r>
          </a:p>
        </p:txBody>
      </p:sp>
      <p:sp>
        <p:nvSpPr>
          <p:cNvPr id="4" name="Slide Number Placeholder 3"/>
          <p:cNvSpPr>
            <a:spLocks noGrp="1"/>
          </p:cNvSpPr>
          <p:nvPr>
            <p:ph type="sldNum" sz="quarter" idx="5"/>
          </p:nvPr>
        </p:nvSpPr>
        <p:spPr/>
        <p:txBody>
          <a:bodyPr/>
          <a:lstStyle/>
          <a:p>
            <a:fld id="{D5327113-ACBB-5E4B-B9FA-FEFF40D1AA43}" type="slidenum">
              <a:rPr lang="en-US" smtClean="0"/>
              <a:t>252</a:t>
            </a:fld>
            <a:endParaRPr lang="en-US"/>
          </a:p>
        </p:txBody>
      </p:sp>
    </p:spTree>
    <p:extLst>
      <p:ext uri="{BB962C8B-B14F-4D97-AF65-F5344CB8AC3E}">
        <p14:creationId xmlns:p14="http://schemas.microsoft.com/office/powerpoint/2010/main" val="151942660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253</a:t>
            </a:fld>
            <a:endParaRPr lang="en-US"/>
          </a:p>
        </p:txBody>
      </p:sp>
    </p:spTree>
    <p:extLst>
      <p:ext uri="{BB962C8B-B14F-4D97-AF65-F5344CB8AC3E}">
        <p14:creationId xmlns:p14="http://schemas.microsoft.com/office/powerpoint/2010/main" val="129736379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254</a:t>
            </a:fld>
            <a:endParaRPr lang="en-US"/>
          </a:p>
        </p:txBody>
      </p:sp>
    </p:spTree>
    <p:extLst>
      <p:ext uri="{BB962C8B-B14F-4D97-AF65-F5344CB8AC3E}">
        <p14:creationId xmlns:p14="http://schemas.microsoft.com/office/powerpoint/2010/main" val="49045868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255</a:t>
            </a:fld>
            <a:endParaRPr lang="en-US"/>
          </a:p>
        </p:txBody>
      </p:sp>
    </p:spTree>
    <p:extLst>
      <p:ext uri="{BB962C8B-B14F-4D97-AF65-F5344CB8AC3E}">
        <p14:creationId xmlns:p14="http://schemas.microsoft.com/office/powerpoint/2010/main" val="208268167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256</a:t>
            </a:fld>
            <a:endParaRPr lang="en-US"/>
          </a:p>
        </p:txBody>
      </p:sp>
    </p:spTree>
    <p:extLst>
      <p:ext uri="{BB962C8B-B14F-4D97-AF65-F5344CB8AC3E}">
        <p14:creationId xmlns:p14="http://schemas.microsoft.com/office/powerpoint/2010/main" val="64355723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257</a:t>
            </a:fld>
            <a:endParaRPr lang="en-US"/>
          </a:p>
        </p:txBody>
      </p:sp>
    </p:spTree>
    <p:extLst>
      <p:ext uri="{BB962C8B-B14F-4D97-AF65-F5344CB8AC3E}">
        <p14:creationId xmlns:p14="http://schemas.microsoft.com/office/powerpoint/2010/main" val="3325327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a:t>
            </a:fld>
            <a:endParaRPr lang="en-US"/>
          </a:p>
        </p:txBody>
      </p:sp>
    </p:spTree>
    <p:extLst>
      <p:ext uri="{BB962C8B-B14F-4D97-AF65-F5344CB8AC3E}">
        <p14:creationId xmlns:p14="http://schemas.microsoft.com/office/powerpoint/2010/main" val="92405584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*MEDS: Medicamentos</a:t>
            </a:r>
          </a:p>
        </p:txBody>
      </p:sp>
      <p:sp>
        <p:nvSpPr>
          <p:cNvPr id="4" name="Slide Number Placeholder 3"/>
          <p:cNvSpPr>
            <a:spLocks noGrp="1"/>
          </p:cNvSpPr>
          <p:nvPr>
            <p:ph type="sldNum" sz="quarter" idx="5"/>
          </p:nvPr>
        </p:nvSpPr>
        <p:spPr/>
        <p:txBody>
          <a:bodyPr/>
          <a:lstStyle/>
          <a:p>
            <a:fld id="{D5327113-ACBB-5E4B-B9FA-FEFF40D1AA43}" type="slidenum">
              <a:rPr lang="en-US" smtClean="0"/>
              <a:t>258</a:t>
            </a:fld>
            <a:endParaRPr lang="en-US"/>
          </a:p>
        </p:txBody>
      </p:sp>
    </p:spTree>
    <p:extLst>
      <p:ext uri="{BB962C8B-B14F-4D97-AF65-F5344CB8AC3E}">
        <p14:creationId xmlns:p14="http://schemas.microsoft.com/office/powerpoint/2010/main" val="202522741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259</a:t>
            </a:fld>
            <a:endParaRPr lang="en-US"/>
          </a:p>
        </p:txBody>
      </p:sp>
    </p:spTree>
    <p:extLst>
      <p:ext uri="{BB962C8B-B14F-4D97-AF65-F5344CB8AC3E}">
        <p14:creationId xmlns:p14="http://schemas.microsoft.com/office/powerpoint/2010/main" val="50744043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260</a:t>
            </a:fld>
            <a:endParaRPr lang="en-US"/>
          </a:p>
        </p:txBody>
      </p:sp>
    </p:spTree>
    <p:extLst>
      <p:ext uri="{BB962C8B-B14F-4D97-AF65-F5344CB8AC3E}">
        <p14:creationId xmlns:p14="http://schemas.microsoft.com/office/powerpoint/2010/main" val="244746077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261</a:t>
            </a:fld>
            <a:endParaRPr lang="en-US"/>
          </a:p>
        </p:txBody>
      </p:sp>
    </p:spTree>
    <p:extLst>
      <p:ext uri="{BB962C8B-B14F-4D97-AF65-F5344CB8AC3E}">
        <p14:creationId xmlns:p14="http://schemas.microsoft.com/office/powerpoint/2010/main" val="204697651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*Nombre en ingles: Pioglitazone</a:t>
            </a:r>
          </a:p>
        </p:txBody>
      </p:sp>
      <p:sp>
        <p:nvSpPr>
          <p:cNvPr id="4" name="Slide Number Placeholder 3"/>
          <p:cNvSpPr>
            <a:spLocks noGrp="1"/>
          </p:cNvSpPr>
          <p:nvPr>
            <p:ph type="sldNum" sz="quarter" idx="5"/>
          </p:nvPr>
        </p:nvSpPr>
        <p:spPr/>
        <p:txBody>
          <a:bodyPr/>
          <a:lstStyle/>
          <a:p>
            <a:fld id="{D5327113-ACBB-5E4B-B9FA-FEFF40D1AA43}" type="slidenum">
              <a:rPr lang="en-US" smtClean="0"/>
              <a:t>262</a:t>
            </a:fld>
            <a:endParaRPr lang="en-US"/>
          </a:p>
        </p:txBody>
      </p:sp>
    </p:spTree>
    <p:extLst>
      <p:ext uri="{BB962C8B-B14F-4D97-AF65-F5344CB8AC3E}">
        <p14:creationId xmlns:p14="http://schemas.microsoft.com/office/powerpoint/2010/main" val="294652119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263</a:t>
            </a:fld>
            <a:endParaRPr lang="en-US"/>
          </a:p>
        </p:txBody>
      </p:sp>
    </p:spTree>
    <p:extLst>
      <p:ext uri="{BB962C8B-B14F-4D97-AF65-F5344CB8AC3E}">
        <p14:creationId xmlns:p14="http://schemas.microsoft.com/office/powerpoint/2010/main" val="383648607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264</a:t>
            </a:fld>
            <a:endParaRPr lang="en-US"/>
          </a:p>
        </p:txBody>
      </p:sp>
    </p:spTree>
    <p:extLst>
      <p:ext uri="{BB962C8B-B14F-4D97-AF65-F5344CB8AC3E}">
        <p14:creationId xmlns:p14="http://schemas.microsoft.com/office/powerpoint/2010/main" val="179128666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265</a:t>
            </a:fld>
            <a:endParaRPr lang="en-US"/>
          </a:p>
        </p:txBody>
      </p:sp>
    </p:spTree>
    <p:extLst>
      <p:ext uri="{BB962C8B-B14F-4D97-AF65-F5344CB8AC3E}">
        <p14:creationId xmlns:p14="http://schemas.microsoft.com/office/powerpoint/2010/main" val="59155109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266</a:t>
            </a:fld>
            <a:endParaRPr lang="en-US"/>
          </a:p>
        </p:txBody>
      </p:sp>
    </p:spTree>
    <p:extLst>
      <p:ext uri="{BB962C8B-B14F-4D97-AF65-F5344CB8AC3E}">
        <p14:creationId xmlns:p14="http://schemas.microsoft.com/office/powerpoint/2010/main" val="234330707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267</a:t>
            </a:fld>
            <a:endParaRPr lang="en-US"/>
          </a:p>
        </p:txBody>
      </p:sp>
    </p:spTree>
    <p:extLst>
      <p:ext uri="{BB962C8B-B14F-4D97-AF65-F5344CB8AC3E}">
        <p14:creationId xmlns:p14="http://schemas.microsoft.com/office/powerpoint/2010/main" val="458252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semana es un resumen general de la orientación 
La próxima semana hablaremos sobre quién hace qué (infórmele a su CHWI si tiene preferencias)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28</a:t>
            </a:fld>
            <a:endParaRPr lang="en-US"/>
          </a:p>
        </p:txBody>
      </p:sp>
    </p:spTree>
    <p:extLst>
      <p:ext uri="{BB962C8B-B14F-4D97-AF65-F5344CB8AC3E}">
        <p14:creationId xmlns:p14="http://schemas.microsoft.com/office/powerpoint/2010/main" val="375321121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268</a:t>
            </a:fld>
            <a:endParaRPr lang="en-US"/>
          </a:p>
        </p:txBody>
      </p:sp>
    </p:spTree>
    <p:extLst>
      <p:ext uri="{BB962C8B-B14F-4D97-AF65-F5344CB8AC3E}">
        <p14:creationId xmlns:p14="http://schemas.microsoft.com/office/powerpoint/2010/main" val="362252029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269</a:t>
            </a:fld>
            <a:endParaRPr lang="en-US"/>
          </a:p>
        </p:txBody>
      </p:sp>
    </p:spTree>
    <p:extLst>
      <p:ext uri="{BB962C8B-B14F-4D97-AF65-F5344CB8AC3E}">
        <p14:creationId xmlns:p14="http://schemas.microsoft.com/office/powerpoint/2010/main" val="247782428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270</a:t>
            </a:fld>
            <a:endParaRPr lang="en-US"/>
          </a:p>
        </p:txBody>
      </p:sp>
    </p:spTree>
    <p:extLst>
      <p:ext uri="{BB962C8B-B14F-4D97-AF65-F5344CB8AC3E}">
        <p14:creationId xmlns:p14="http://schemas.microsoft.com/office/powerpoint/2010/main" val="227318581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271</a:t>
            </a:fld>
            <a:endParaRPr lang="en-US"/>
          </a:p>
        </p:txBody>
      </p:sp>
    </p:spTree>
    <p:extLst>
      <p:ext uri="{BB962C8B-B14F-4D97-AF65-F5344CB8AC3E}">
        <p14:creationId xmlns:p14="http://schemas.microsoft.com/office/powerpoint/2010/main" val="367363099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272</a:t>
            </a:fld>
            <a:endParaRPr lang="en-US"/>
          </a:p>
        </p:txBody>
      </p:sp>
    </p:spTree>
    <p:extLst>
      <p:ext uri="{BB962C8B-B14F-4D97-AF65-F5344CB8AC3E}">
        <p14:creationId xmlns:p14="http://schemas.microsoft.com/office/powerpoint/2010/main" val="1302631652"/>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a:t>
            </a:r>
          </a:p>
          <a:p>
            <a:r>
              <a:rPr lang="es-GT"/>
              <a:t> Vea los nombre en inglés de estos medicamentos en la diapositiva # 107.</a:t>
            </a:r>
          </a:p>
        </p:txBody>
      </p:sp>
      <p:sp>
        <p:nvSpPr>
          <p:cNvPr id="4" name="Slide Number Placeholder 3"/>
          <p:cNvSpPr>
            <a:spLocks noGrp="1"/>
          </p:cNvSpPr>
          <p:nvPr>
            <p:ph type="sldNum" sz="quarter" idx="5"/>
          </p:nvPr>
        </p:nvSpPr>
        <p:spPr/>
        <p:txBody>
          <a:bodyPr/>
          <a:lstStyle/>
          <a:p>
            <a:fld id="{D5327113-ACBB-5E4B-B9FA-FEFF40D1AA43}" type="slidenum">
              <a:rPr lang="en-US" smtClean="0"/>
              <a:t>273</a:t>
            </a:fld>
            <a:endParaRPr lang="en-US"/>
          </a:p>
        </p:txBody>
      </p:sp>
    </p:spTree>
    <p:extLst>
      <p:ext uri="{BB962C8B-B14F-4D97-AF65-F5344CB8AC3E}">
        <p14:creationId xmlns:p14="http://schemas.microsoft.com/office/powerpoint/2010/main" val="32927566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274</a:t>
            </a:fld>
            <a:endParaRPr lang="en-US"/>
          </a:p>
        </p:txBody>
      </p:sp>
    </p:spTree>
    <p:extLst>
      <p:ext uri="{BB962C8B-B14F-4D97-AF65-F5344CB8AC3E}">
        <p14:creationId xmlns:p14="http://schemas.microsoft.com/office/powerpoint/2010/main" val="189184784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275</a:t>
            </a:fld>
            <a:endParaRPr lang="en-US"/>
          </a:p>
        </p:txBody>
      </p:sp>
    </p:spTree>
    <p:extLst>
      <p:ext uri="{BB962C8B-B14F-4D97-AF65-F5344CB8AC3E}">
        <p14:creationId xmlns:p14="http://schemas.microsoft.com/office/powerpoint/2010/main" val="165805454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276</a:t>
            </a:fld>
            <a:endParaRPr lang="en-US"/>
          </a:p>
        </p:txBody>
      </p:sp>
    </p:spTree>
    <p:extLst>
      <p:ext uri="{BB962C8B-B14F-4D97-AF65-F5344CB8AC3E}">
        <p14:creationId xmlns:p14="http://schemas.microsoft.com/office/powerpoint/2010/main" val="271485040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*Vial: es un pequeño vaso, botella frasco o tubo destinado a contener medicamento inyectable.</a:t>
            </a:r>
          </a:p>
        </p:txBody>
      </p:sp>
      <p:sp>
        <p:nvSpPr>
          <p:cNvPr id="4" name="Slide Number Placeholder 3"/>
          <p:cNvSpPr>
            <a:spLocks noGrp="1"/>
          </p:cNvSpPr>
          <p:nvPr>
            <p:ph type="sldNum" sz="quarter" idx="5"/>
          </p:nvPr>
        </p:nvSpPr>
        <p:spPr/>
        <p:txBody>
          <a:bodyPr/>
          <a:lstStyle/>
          <a:p>
            <a:fld id="{D5327113-ACBB-5E4B-B9FA-FEFF40D1AA43}" type="slidenum">
              <a:rPr lang="en-US" smtClean="0"/>
              <a:t>277</a:t>
            </a:fld>
            <a:endParaRPr lang="en-US"/>
          </a:p>
        </p:txBody>
      </p:sp>
    </p:spTree>
    <p:extLst>
      <p:ext uri="{BB962C8B-B14F-4D97-AF65-F5344CB8AC3E}">
        <p14:creationId xmlns:p14="http://schemas.microsoft.com/office/powerpoint/2010/main" val="1879978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63" indent="-235563">
              <a:buAutoNum type="arabicPeriod"/>
            </a:pP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29</a:t>
            </a:fld>
            <a:endParaRPr lang="en-US"/>
          </a:p>
        </p:txBody>
      </p:sp>
    </p:spTree>
    <p:extLst>
      <p:ext uri="{BB962C8B-B14F-4D97-AF65-F5344CB8AC3E}">
        <p14:creationId xmlns:p14="http://schemas.microsoft.com/office/powerpoint/2010/main" val="302946963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*Fobia: sentimiento, rechazo o miedo intenso a personas  o a algo.</a:t>
            </a:r>
          </a:p>
        </p:txBody>
      </p:sp>
      <p:sp>
        <p:nvSpPr>
          <p:cNvPr id="4" name="Slide Number Placeholder 3"/>
          <p:cNvSpPr>
            <a:spLocks noGrp="1"/>
          </p:cNvSpPr>
          <p:nvPr>
            <p:ph type="sldNum" sz="quarter" idx="5"/>
          </p:nvPr>
        </p:nvSpPr>
        <p:spPr/>
        <p:txBody>
          <a:bodyPr/>
          <a:lstStyle/>
          <a:p>
            <a:fld id="{D5327113-ACBB-5E4B-B9FA-FEFF40D1AA43}" type="slidenum">
              <a:rPr lang="en-US" smtClean="0"/>
              <a:t>278</a:t>
            </a:fld>
            <a:endParaRPr lang="en-US"/>
          </a:p>
        </p:txBody>
      </p:sp>
    </p:spTree>
    <p:extLst>
      <p:ext uri="{BB962C8B-B14F-4D97-AF65-F5344CB8AC3E}">
        <p14:creationId xmlns:p14="http://schemas.microsoft.com/office/powerpoint/2010/main" val="237905463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279</a:t>
            </a:fld>
            <a:endParaRPr lang="en-US"/>
          </a:p>
        </p:txBody>
      </p:sp>
    </p:spTree>
    <p:extLst>
      <p:ext uri="{BB962C8B-B14F-4D97-AF65-F5344CB8AC3E}">
        <p14:creationId xmlns:p14="http://schemas.microsoft.com/office/powerpoint/2010/main" val="369258761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280</a:t>
            </a:fld>
            <a:endParaRPr lang="en-US"/>
          </a:p>
        </p:txBody>
      </p:sp>
    </p:spTree>
    <p:extLst>
      <p:ext uri="{BB962C8B-B14F-4D97-AF65-F5344CB8AC3E}">
        <p14:creationId xmlns:p14="http://schemas.microsoft.com/office/powerpoint/2010/main" val="402598160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281</a:t>
            </a:fld>
            <a:endParaRPr lang="en-US"/>
          </a:p>
        </p:txBody>
      </p:sp>
    </p:spTree>
    <p:extLst>
      <p:ext uri="{BB962C8B-B14F-4D97-AF65-F5344CB8AC3E}">
        <p14:creationId xmlns:p14="http://schemas.microsoft.com/office/powerpoint/2010/main" val="401807940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282</a:t>
            </a:fld>
            <a:endParaRPr lang="en-US"/>
          </a:p>
        </p:txBody>
      </p:sp>
    </p:spTree>
    <p:extLst>
      <p:ext uri="{BB962C8B-B14F-4D97-AF65-F5344CB8AC3E}">
        <p14:creationId xmlns:p14="http://schemas.microsoft.com/office/powerpoint/2010/main" val="260400691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err="1">
                <a:solidFill>
                  <a:srgbClr val="000000"/>
                </a:solidFill>
                <a:effectLst/>
                <a:latin typeface="Segoe UI Web (West European)"/>
              </a:rPr>
              <a:t>Piense</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en</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una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manguera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cuanto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menos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espacio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haya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dentro</a:t>
            </a:r>
            <a:r>
              <a:rPr lang="en-US" b="0" i="0" u="none" strike="noStrike">
                <a:solidFill>
                  <a:srgbClr val="000000"/>
                </a:solidFill>
                <a:effectLst/>
                <a:latin typeface="Segoe UI Web (West European)"/>
              </a:rPr>
              <a:t> de la </a:t>
            </a:r>
            <a:r>
              <a:rPr lang="en-US" b="0" i="0" u="none" strike="noStrike" err="1">
                <a:solidFill>
                  <a:srgbClr val="000000"/>
                </a:solidFill>
                <a:effectLst/>
                <a:latin typeface="Segoe UI Web (West European)"/>
              </a:rPr>
              <a:t>manguera</a:t>
            </a:r>
            <a:r>
              <a:rPr lang="en-US" b="0" i="0" u="none" strike="noStrike">
                <a:solidFill>
                  <a:srgbClr val="000000"/>
                </a:solidFill>
                <a:effectLst/>
                <a:latin typeface="Segoe UI Web (West European)"/>
              </a:rPr>
              <a:t> para que </a:t>
            </a:r>
            <a:r>
              <a:rPr lang="en-US" b="0" i="0" u="none" strike="noStrike" err="1">
                <a:solidFill>
                  <a:srgbClr val="000000"/>
                </a:solidFill>
                <a:effectLst/>
                <a:latin typeface="Segoe UI Web (West European)"/>
              </a:rPr>
              <a:t>viaje</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agua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más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presión</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tendrá</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agua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alguna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vez</a:t>
            </a:r>
            <a:r>
              <a:rPr lang="en-US" b="0" i="0" u="none" strike="noStrike">
                <a:solidFill>
                  <a:srgbClr val="000000"/>
                </a:solidFill>
                <a:effectLst/>
                <a:latin typeface="Segoe UI Web (West European)"/>
              </a:rPr>
              <a:t> ha </a:t>
            </a:r>
            <a:r>
              <a:rPr lang="en-US" b="0" i="0" u="none" strike="noStrike" err="1">
                <a:solidFill>
                  <a:srgbClr val="000000"/>
                </a:solidFill>
                <a:effectLst/>
                <a:latin typeface="Segoe UI Web (West European)"/>
              </a:rPr>
              <a:t>doblado</a:t>
            </a:r>
            <a:r>
              <a:rPr lang="en-US" b="0" i="0" u="none" strike="noStrike">
                <a:solidFill>
                  <a:srgbClr val="000000"/>
                </a:solidFill>
                <a:effectLst/>
                <a:latin typeface="Segoe UI Web (West European)"/>
              </a:rPr>
              <a:t> o </a:t>
            </a:r>
            <a:r>
              <a:rPr lang="en-US" b="0" i="0" u="none" strike="noStrike" err="1">
                <a:solidFill>
                  <a:srgbClr val="000000"/>
                </a:solidFill>
                <a:effectLst/>
                <a:latin typeface="Segoe UI Web (West European)"/>
              </a:rPr>
              <a:t>pellizcado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una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manguera</a:t>
            </a:r>
            <a:r>
              <a:rPr lang="en-US" b="0" i="0" u="none" strike="noStrike">
                <a:solidFill>
                  <a:srgbClr val="000000"/>
                </a:solidFill>
                <a:effectLst/>
                <a:latin typeface="Segoe UI Web (West European)"/>
              </a:rPr>
              <a:t>? </a:t>
            </a:r>
          </a:p>
          <a:p>
            <a:endParaRPr lang="en-US" b="0" i="0" u="none" strike="noStrike">
              <a:solidFill>
                <a:srgbClr val="000000"/>
              </a:solidFill>
              <a:effectLst/>
              <a:latin typeface="Segoe UI Web (West European)"/>
            </a:endParaRPr>
          </a:p>
          <a:p>
            <a:r>
              <a:rPr lang="en-US" b="0" i="0" u="none" strike="noStrike">
                <a:solidFill>
                  <a:srgbClr val="000000"/>
                </a:solidFill>
                <a:effectLst/>
                <a:latin typeface="Segoe UI Web (West European)"/>
              </a:rPr>
              <a:t>La </a:t>
            </a:r>
            <a:r>
              <a:rPr lang="en-US" b="0" i="0" u="none" strike="noStrike" err="1">
                <a:solidFill>
                  <a:srgbClr val="000000"/>
                </a:solidFill>
                <a:effectLst/>
                <a:latin typeface="Segoe UI Web (West European)"/>
              </a:rPr>
              <a:t>sistólica</a:t>
            </a:r>
            <a:r>
              <a:rPr lang="en-US" b="0" i="0" u="none" strike="noStrike">
                <a:solidFill>
                  <a:srgbClr val="000000"/>
                </a:solidFill>
                <a:effectLst/>
                <a:latin typeface="Segoe UI Web (West European)"/>
              </a:rPr>
              <a:t> y la </a:t>
            </a:r>
            <a:r>
              <a:rPr lang="en-US" b="0" i="0" u="none" strike="noStrike" err="1">
                <a:solidFill>
                  <a:srgbClr val="000000"/>
                </a:solidFill>
                <a:effectLst/>
                <a:latin typeface="Segoe UI Web (West European)"/>
              </a:rPr>
              <a:t>diastólica</a:t>
            </a:r>
            <a:r>
              <a:rPr lang="en-US" b="0" i="0" u="none" strike="noStrike">
                <a:solidFill>
                  <a:srgbClr val="000000"/>
                </a:solidFill>
                <a:effectLst/>
                <a:latin typeface="Segoe UI Web (West European)"/>
              </a:rPr>
              <a:t> son </a:t>
            </a:r>
            <a:r>
              <a:rPr lang="en-US" b="0" i="0" u="none" strike="noStrike" err="1">
                <a:solidFill>
                  <a:srgbClr val="000000"/>
                </a:solidFill>
                <a:effectLst/>
                <a:latin typeface="Segoe UI Web (West European)"/>
              </a:rPr>
              <a:t>los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números</a:t>
            </a:r>
            <a:r>
              <a:rPr lang="en-US" b="0" i="0" u="none" strike="noStrike">
                <a:solidFill>
                  <a:srgbClr val="000000"/>
                </a:solidFill>
                <a:effectLst/>
                <a:latin typeface="Segoe UI Web (West European)"/>
              </a:rPr>
              <a:t> de la </a:t>
            </a:r>
            <a:r>
              <a:rPr lang="en-US" b="0" i="0" u="none" strike="noStrike" err="1">
                <a:solidFill>
                  <a:srgbClr val="000000"/>
                </a:solidFill>
                <a:effectLst/>
                <a:latin typeface="Segoe UI Web (West European)"/>
              </a:rPr>
              <a:t>presión</a:t>
            </a:r>
            <a:r>
              <a:rPr lang="en-US" b="0" i="0" u="none" strike="noStrike">
                <a:solidFill>
                  <a:srgbClr val="000000"/>
                </a:solidFill>
                <a:effectLst/>
                <a:latin typeface="Segoe UI Web (West European)"/>
              </a:rPr>
              <a:t> arterial </a:t>
            </a:r>
            <a:r>
              <a:rPr lang="en-US" b="0" i="0" u="none" strike="noStrike" err="1">
                <a:solidFill>
                  <a:srgbClr val="000000"/>
                </a:solidFill>
                <a:effectLst/>
                <a:latin typeface="Segoe UI Web (West European)"/>
              </a:rPr>
              <a:t>cuando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está</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trabajando</a:t>
            </a:r>
            <a:r>
              <a:rPr lang="en-US" b="0" i="0" u="none" strike="noStrike">
                <a:solidFill>
                  <a:srgbClr val="000000"/>
                </a:solidFill>
                <a:effectLst/>
                <a:latin typeface="Segoe UI Web (West European)"/>
              </a:rPr>
              <a:t> y </a:t>
            </a:r>
            <a:r>
              <a:rPr lang="en-US" b="0" i="0" u="none" strike="noStrike" err="1">
                <a:solidFill>
                  <a:srgbClr val="000000"/>
                </a:solidFill>
                <a:effectLst/>
                <a:latin typeface="Segoe UI Web (West European)"/>
              </a:rPr>
              <a:t>cuando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está</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descanzando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Piense</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en</a:t>
            </a:r>
            <a:r>
              <a:rPr lang="en-US" b="0" i="0" u="none" strike="noStrike">
                <a:solidFill>
                  <a:srgbClr val="000000"/>
                </a:solidFill>
                <a:effectLst/>
                <a:latin typeface="Segoe UI Web (West European)"/>
              </a:rPr>
              <a:t> la </a:t>
            </a:r>
            <a:r>
              <a:rPr lang="en-US" b="0" i="0" u="none" strike="noStrike" err="1">
                <a:solidFill>
                  <a:srgbClr val="000000"/>
                </a:solidFill>
                <a:effectLst/>
                <a:latin typeface="Segoe UI Web (West European)"/>
              </a:rPr>
              <a:t>respiración</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inhala</a:t>
            </a:r>
            <a:r>
              <a:rPr lang="en-US" b="0" i="0" u="none" strike="noStrike">
                <a:solidFill>
                  <a:srgbClr val="000000"/>
                </a:solidFill>
                <a:effectLst/>
                <a:latin typeface="Segoe UI Web (West European)"/>
              </a:rPr>
              <a:t> y </a:t>
            </a:r>
            <a:r>
              <a:rPr lang="en-US" b="0" i="0" u="none" strike="noStrike" err="1">
                <a:solidFill>
                  <a:srgbClr val="000000"/>
                </a:solidFill>
                <a:effectLst/>
                <a:latin typeface="Segoe UI Web (West European)"/>
              </a:rPr>
              <a:t>está</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haciendo</a:t>
            </a:r>
            <a:r>
              <a:rPr lang="en-US" b="0" i="0" u="none" strike="noStrike">
                <a:solidFill>
                  <a:srgbClr val="000000"/>
                </a:solidFill>
                <a:effectLst/>
                <a:latin typeface="Segoe UI Web (West European)"/>
              </a:rPr>
              <a:t> un </a:t>
            </a:r>
            <a:r>
              <a:rPr lang="en-US" b="0" i="0" u="none" strike="noStrike" err="1">
                <a:solidFill>
                  <a:srgbClr val="000000"/>
                </a:solidFill>
                <a:effectLst/>
                <a:latin typeface="Segoe UI Web (West European)"/>
              </a:rPr>
              <a:t>esfuerzo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exhala</a:t>
            </a:r>
            <a:r>
              <a:rPr lang="en-US" b="0" i="0" u="none" strike="noStrike">
                <a:solidFill>
                  <a:srgbClr val="000000"/>
                </a:solidFill>
                <a:effectLst/>
                <a:latin typeface="Segoe UI Web (West European)"/>
              </a:rPr>
              <a:t> y </a:t>
            </a:r>
            <a:r>
              <a:rPr lang="en-US" b="0" i="0" u="none" strike="noStrike" err="1">
                <a:solidFill>
                  <a:srgbClr val="000000"/>
                </a:solidFill>
                <a:effectLst/>
                <a:latin typeface="Segoe UI Web (West European)"/>
              </a:rPr>
              <a:t>simplemente</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está</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soltando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aire</a:t>
            </a:r>
            <a:r>
              <a:rPr lang="en-US" b="0" i="0" u="none" strike="noStrike">
                <a:solidFill>
                  <a:srgbClr val="000000"/>
                </a:solidFill>
                <a:effectLst/>
                <a:latin typeface="Segoe UI Web (West European)"/>
              </a:rPr>
              <a:t>. Ambos son </a:t>
            </a:r>
            <a:r>
              <a:rPr lang="en-US" b="0" i="0" u="none" strike="noStrike" err="1">
                <a:solidFill>
                  <a:srgbClr val="000000"/>
                </a:solidFill>
                <a:effectLst/>
                <a:latin typeface="Segoe UI Web (West European)"/>
              </a:rPr>
              <a:t>importantes</a:t>
            </a:r>
            <a:r>
              <a:rPr lang="en-US" b="0" i="0" u="none" strike="noStrike">
                <a:solidFill>
                  <a:srgbClr val="000000"/>
                </a:solidFill>
                <a:effectLst/>
                <a:latin typeface="Segoe UI Web (West European)"/>
              </a:rPr>
              <a:t> y </a:t>
            </a:r>
            <a:r>
              <a:rPr lang="en-US" b="0" i="0" u="none" strike="noStrike" err="1">
                <a:solidFill>
                  <a:srgbClr val="000000"/>
                </a:solidFill>
                <a:effectLst/>
                <a:latin typeface="Segoe UI Web (West European)"/>
              </a:rPr>
              <a:t>necesarios</a:t>
            </a:r>
            <a:r>
              <a:rPr lang="en-US" b="0" i="0" u="none" strike="noStrike">
                <a:solidFill>
                  <a:srgbClr val="000000"/>
                </a:solidFill>
                <a:effectLst/>
                <a:latin typeface="Segoe UI Web (West European)"/>
              </a:rPr>
              <a:t>, lo </a:t>
            </a:r>
            <a:r>
              <a:rPr lang="en-US" b="0" i="0" u="none" strike="noStrike" err="1">
                <a:solidFill>
                  <a:srgbClr val="000000"/>
                </a:solidFill>
                <a:effectLst/>
                <a:latin typeface="Segoe UI Web (West European)"/>
              </a:rPr>
              <a:t>mismo</a:t>
            </a:r>
            <a:r>
              <a:rPr lang="en-US" b="0" i="0" u="none" strike="noStrike">
                <a:solidFill>
                  <a:srgbClr val="000000"/>
                </a:solidFill>
                <a:effectLst/>
                <a:latin typeface="Segoe UI Web (West European)"/>
              </a:rPr>
              <a:t> con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número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sistólico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trabajo</a:t>
            </a:r>
            <a:r>
              <a:rPr lang="en-US" b="0" i="0" u="none" strike="noStrike">
                <a:solidFill>
                  <a:srgbClr val="000000"/>
                </a:solidFill>
                <a:effectLst/>
                <a:latin typeface="Segoe UI Web (West European)"/>
              </a:rPr>
              <a:t>) y con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número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diastólico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reposo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si</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los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números</a:t>
            </a:r>
            <a:r>
              <a:rPr lang="en-US" b="0" i="0" u="none" strike="noStrike">
                <a:solidFill>
                  <a:srgbClr val="000000"/>
                </a:solidFill>
                <a:effectLst/>
                <a:latin typeface="Segoe UI Web (West European)"/>
              </a:rPr>
              <a:t> son </a:t>
            </a:r>
            <a:r>
              <a:rPr lang="en-US" b="0" i="0" u="none" strike="noStrike" err="1">
                <a:solidFill>
                  <a:srgbClr val="000000"/>
                </a:solidFill>
                <a:effectLst/>
                <a:latin typeface="Segoe UI Web (West European)"/>
              </a:rPr>
              <a:t>demasiado</a:t>
            </a:r>
            <a:r>
              <a:rPr lang="en-US" b="0" i="0" u="none" strike="noStrike">
                <a:solidFill>
                  <a:srgbClr val="000000"/>
                </a:solidFill>
                <a:effectLst/>
                <a:latin typeface="Segoe UI Web (West European)"/>
              </a:rPr>
              <a:t> altos, la </a:t>
            </a:r>
            <a:r>
              <a:rPr lang="en-US" b="0" i="0" u="none" strike="noStrike" err="1">
                <a:solidFill>
                  <a:srgbClr val="000000"/>
                </a:solidFill>
                <a:effectLst/>
                <a:latin typeface="Segoe UI Web (West European)"/>
              </a:rPr>
              <a:t>presión</a:t>
            </a:r>
            <a:r>
              <a:rPr lang="en-US" b="0" i="0" u="none" strike="noStrike">
                <a:solidFill>
                  <a:srgbClr val="000000"/>
                </a:solidFill>
                <a:effectLst/>
                <a:latin typeface="Segoe UI Web (West European)"/>
              </a:rPr>
              <a:t> es </a:t>
            </a:r>
            <a:r>
              <a:rPr lang="en-US" b="0" i="0" u="none" strike="noStrike" err="1">
                <a:solidFill>
                  <a:srgbClr val="000000"/>
                </a:solidFill>
                <a:effectLst/>
                <a:latin typeface="Segoe UI Web (West European)"/>
              </a:rPr>
              <a:t>demasiado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alta</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en</a:t>
            </a:r>
            <a:r>
              <a:rPr lang="en-US" b="0" i="0" u="none" strike="noStrike">
                <a:solidFill>
                  <a:srgbClr val="000000"/>
                </a:solidFill>
                <a:effectLst/>
                <a:latin typeface="Segoe UI Web (West European)"/>
              </a:rPr>
              <a:t> ambos ... </a:t>
            </a:r>
            <a:r>
              <a:rPr lang="en-US" b="0" i="0" u="none" strike="noStrike" err="1">
                <a:solidFill>
                  <a:srgbClr val="000000"/>
                </a:solidFill>
                <a:effectLst/>
                <a:latin typeface="Segoe UI Web (West European)"/>
              </a:rPr>
              <a:t>significa</a:t>
            </a:r>
            <a:r>
              <a:rPr lang="en-US" b="0" i="0" u="none" strike="noStrike">
                <a:solidFill>
                  <a:srgbClr val="000000"/>
                </a:solidFill>
                <a:effectLst/>
                <a:latin typeface="Segoe UI Web (West European)"/>
              </a:rPr>
              <a:t> que </a:t>
            </a:r>
            <a:r>
              <a:rPr lang="en-US" b="0" i="0" u="none" strike="noStrike" err="1">
                <a:solidFill>
                  <a:srgbClr val="000000"/>
                </a:solidFill>
                <a:effectLst/>
                <a:latin typeface="Segoe UI Web (West European)"/>
              </a:rPr>
              <a:t>cuanto</a:t>
            </a:r>
            <a:r>
              <a:rPr lang="en-US" b="0" i="0" u="none" strike="noStrike">
                <a:solidFill>
                  <a:srgbClr val="000000"/>
                </a:solidFill>
                <a:effectLst/>
                <a:latin typeface="Segoe UI Web (West European)"/>
              </a:rPr>
              <a:t> mayor sea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número</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más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estamos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haciendo</a:t>
            </a:r>
            <a:r>
              <a:rPr lang="en-US" b="0" i="0" u="none" strike="noStrike">
                <a:solidFill>
                  <a:srgbClr val="000000"/>
                </a:solidFill>
                <a:effectLst/>
                <a:latin typeface="Segoe UI Web (West European)"/>
              </a:rPr>
              <a:t> que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corazón</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funcione</a:t>
            </a:r>
            <a:r>
              <a:rPr lang="en-US" b="0" i="0" u="none" strike="noStrike">
                <a:solidFill>
                  <a:srgbClr val="000000"/>
                </a:solidFill>
                <a:effectLst/>
                <a:latin typeface="Segoe UI Web (West European)"/>
              </a:rPr>
              <a:t> y </a:t>
            </a:r>
            <a:r>
              <a:rPr lang="en-US" b="0" i="0" u="none" strike="noStrike" err="1">
                <a:solidFill>
                  <a:srgbClr val="000000"/>
                </a:solidFill>
                <a:effectLst/>
                <a:latin typeface="Segoe UI Web (West European)"/>
              </a:rPr>
              <a:t>más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corremos</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riesgo</a:t>
            </a:r>
            <a:r>
              <a:rPr lang="en-US" b="0" i="0" u="none" strike="noStrike">
                <a:solidFill>
                  <a:srgbClr val="000000"/>
                </a:solidFill>
                <a:effectLst/>
                <a:latin typeface="Segoe UI Web (West European)"/>
              </a:rPr>
              <a:t> de que </a:t>
            </a:r>
            <a:r>
              <a:rPr lang="en-US" b="0" i="0" u="none" strike="noStrike" err="1">
                <a:solidFill>
                  <a:srgbClr val="000000"/>
                </a:solidFill>
                <a:effectLst/>
                <a:latin typeface="Segoe UI Web (West European)"/>
              </a:rPr>
              <a:t>el</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corazón</a:t>
            </a:r>
            <a:r>
              <a:rPr lang="en-US" b="0" i="0" u="none" strike="noStrike">
                <a:solidFill>
                  <a:srgbClr val="000000"/>
                </a:solidFill>
                <a:effectLst/>
                <a:latin typeface="Segoe UI Web (West European)"/>
              </a:rPr>
              <a:t> </a:t>
            </a:r>
            <a:r>
              <a:rPr lang="en-US" b="0" i="0" u="none" strike="noStrike" err="1">
                <a:solidFill>
                  <a:srgbClr val="000000"/>
                </a:solidFill>
                <a:effectLst/>
                <a:latin typeface="Segoe UI Web (West European)"/>
              </a:rPr>
              <a:t>deje</a:t>
            </a:r>
            <a:r>
              <a:rPr lang="en-US" b="0" i="0" u="none" strike="noStrike">
                <a:solidFill>
                  <a:srgbClr val="000000"/>
                </a:solidFill>
                <a:effectLst/>
                <a:latin typeface="Segoe UI Web (West European)"/>
              </a:rPr>
              <a:t> de </a:t>
            </a:r>
            <a:r>
              <a:rPr lang="en-US" b="0" i="0" u="none" strike="noStrike" err="1">
                <a:solidFill>
                  <a:srgbClr val="000000"/>
                </a:solidFill>
                <a:effectLst/>
                <a:latin typeface="Segoe UI Web (West European)"/>
              </a:rPr>
              <a:t>funcionar</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285</a:t>
            </a:fld>
            <a:endParaRPr lang="en-US"/>
          </a:p>
        </p:txBody>
      </p:sp>
    </p:spTree>
    <p:extLst>
      <p:ext uri="{BB962C8B-B14F-4D97-AF65-F5344CB8AC3E}">
        <p14:creationId xmlns:p14="http://schemas.microsoft.com/office/powerpoint/2010/main" val="1138243737"/>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¿Por </a:t>
            </a:r>
            <a:r>
              <a:rPr lang="en-US" err="1"/>
              <a:t>qué</a:t>
            </a:r>
            <a:r>
              <a:rPr lang="en-US"/>
              <a:t> </a:t>
            </a:r>
            <a:r>
              <a:rPr lang="en-US" err="1"/>
              <a:t>permitimos</a:t>
            </a:r>
            <a:r>
              <a:rPr lang="en-US"/>
              <a:t> </a:t>
            </a:r>
            <a:r>
              <a:rPr lang="en-US" err="1"/>
              <a:t>estos</a:t>
            </a:r>
            <a:r>
              <a:rPr lang="en-US"/>
              <a:t> </a:t>
            </a:r>
            <a:r>
              <a:rPr lang="en-US" err="1"/>
              <a:t>números</a:t>
            </a:r>
            <a:r>
              <a:rPr lang="en-US"/>
              <a:t> </a:t>
            </a:r>
            <a:r>
              <a:rPr lang="en-US" err="1"/>
              <a:t>más</a:t>
            </a:r>
            <a:r>
              <a:rPr lang="en-US"/>
              <a:t> altos para </a:t>
            </a:r>
            <a:r>
              <a:rPr lang="en-US" err="1"/>
              <a:t>los</a:t>
            </a:r>
            <a:r>
              <a:rPr lang="en-US"/>
              <a:t> </a:t>
            </a:r>
            <a:r>
              <a:rPr lang="en-US" err="1"/>
              <a:t>diabéticos</a:t>
            </a:r>
            <a:r>
              <a:rPr lang="en-US"/>
              <a:t>?  </a:t>
            </a:r>
            <a:r>
              <a:rPr lang="en-US" err="1"/>
              <a:t>Porque</a:t>
            </a:r>
            <a:r>
              <a:rPr lang="en-US"/>
              <a:t> </a:t>
            </a:r>
            <a:r>
              <a:rPr lang="en-US" err="1"/>
              <a:t>entendemos</a:t>
            </a:r>
            <a:r>
              <a:rPr lang="en-US"/>
              <a:t> que </a:t>
            </a:r>
            <a:r>
              <a:rPr lang="en-US" err="1"/>
              <a:t>nuestros</a:t>
            </a:r>
            <a:r>
              <a:rPr lang="en-US"/>
              <a:t> </a:t>
            </a:r>
            <a:r>
              <a:rPr lang="en-US" err="1"/>
              <a:t>pacientes</a:t>
            </a:r>
            <a:r>
              <a:rPr lang="en-US"/>
              <a:t> con diabetes </a:t>
            </a:r>
            <a:r>
              <a:rPr lang="en-US" err="1"/>
              <a:t>tienden</a:t>
            </a:r>
            <a:r>
              <a:rPr lang="en-US"/>
              <a:t> a </a:t>
            </a:r>
            <a:r>
              <a:rPr lang="en-US" err="1"/>
              <a:t>tener</a:t>
            </a:r>
            <a:r>
              <a:rPr lang="en-US"/>
              <a:t> </a:t>
            </a:r>
            <a:r>
              <a:rPr lang="en-US" err="1"/>
              <a:t>ya</a:t>
            </a:r>
            <a:r>
              <a:rPr lang="en-US"/>
              <a:t> </a:t>
            </a:r>
            <a:r>
              <a:rPr lang="en-US" err="1"/>
              <a:t>problemas</a:t>
            </a:r>
            <a:r>
              <a:rPr lang="en-US"/>
              <a:t> con </a:t>
            </a:r>
            <a:r>
              <a:rPr lang="en-US" err="1"/>
              <a:t>el</a:t>
            </a:r>
            <a:r>
              <a:rPr lang="en-US"/>
              <a:t> peso y un mayor peso </a:t>
            </a:r>
            <a:r>
              <a:rPr lang="en-US" err="1"/>
              <a:t>generalmente</a:t>
            </a:r>
            <a:r>
              <a:rPr lang="en-US"/>
              <a:t> conduce a </a:t>
            </a:r>
            <a:r>
              <a:rPr lang="en-US" err="1"/>
              <a:t>una</a:t>
            </a:r>
            <a:r>
              <a:rPr lang="en-US"/>
              <a:t> </a:t>
            </a:r>
            <a:r>
              <a:rPr lang="en-US" err="1"/>
              <a:t>vida</a:t>
            </a:r>
            <a:r>
              <a:rPr lang="en-US"/>
              <a:t> </a:t>
            </a:r>
            <a:r>
              <a:rPr lang="en-US" err="1"/>
              <a:t>más</a:t>
            </a:r>
            <a:r>
              <a:rPr lang="en-US"/>
              <a:t> </a:t>
            </a:r>
            <a:r>
              <a:rPr lang="en-US" err="1"/>
              <a:t>sedentaria</a:t>
            </a:r>
            <a:r>
              <a:rPr lang="en-US"/>
              <a:t> que conduce a </a:t>
            </a:r>
            <a:r>
              <a:rPr lang="en-US" err="1"/>
              <a:t>una</a:t>
            </a:r>
            <a:r>
              <a:rPr lang="en-US"/>
              <a:t> </a:t>
            </a:r>
            <a:r>
              <a:rPr lang="en-US" err="1"/>
              <a:t>presión</a:t>
            </a:r>
            <a:r>
              <a:rPr lang="en-US"/>
              <a:t> arterial </a:t>
            </a:r>
            <a:r>
              <a:rPr lang="en-US" err="1"/>
              <a:t>más</a:t>
            </a:r>
            <a:r>
              <a:rPr lang="en-US"/>
              <a:t> </a:t>
            </a:r>
            <a:r>
              <a:rPr lang="en-US" err="1"/>
              <a:t>alta.</a:t>
            </a:r>
            <a:r>
              <a:rPr lang="en-US"/>
              <a:t>
</a:t>
            </a:r>
          </a:p>
        </p:txBody>
      </p:sp>
      <p:sp>
        <p:nvSpPr>
          <p:cNvPr id="4" name="Slide Number Placeholder 3"/>
          <p:cNvSpPr>
            <a:spLocks noGrp="1"/>
          </p:cNvSpPr>
          <p:nvPr>
            <p:ph type="sldNum" sz="quarter" idx="5"/>
          </p:nvPr>
        </p:nvSpPr>
        <p:spPr/>
        <p:txBody>
          <a:bodyPr/>
          <a:lstStyle/>
          <a:p>
            <a:fld id="{D5327113-ACBB-5E4B-B9FA-FEFF40D1AA43}" type="slidenum">
              <a:rPr lang="en-US" smtClean="0"/>
              <a:t>286</a:t>
            </a:fld>
            <a:endParaRPr lang="en-US"/>
          </a:p>
        </p:txBody>
      </p:sp>
    </p:spTree>
    <p:extLst>
      <p:ext uri="{BB962C8B-B14F-4D97-AF65-F5344CB8AC3E}">
        <p14:creationId xmlns:p14="http://schemas.microsoft.com/office/powerpoint/2010/main" val="317675091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happens if the blood pressure is too high?</a:t>
            </a:r>
          </a:p>
          <a:p>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287</a:t>
            </a:fld>
            <a:endParaRPr lang="en-US"/>
          </a:p>
        </p:txBody>
      </p:sp>
    </p:spTree>
    <p:extLst>
      <p:ext uri="{BB962C8B-B14F-4D97-AF65-F5344CB8AC3E}">
        <p14:creationId xmlns:p14="http://schemas.microsoft.com/office/powerpoint/2010/main" val="320827045"/>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Igual</a:t>
            </a:r>
            <a:r>
              <a:rPr lang="en-US">
                <a:cs typeface="Calibri"/>
              </a:rPr>
              <a:t> que con la diabetes: </a:t>
            </a:r>
            <a:r>
              <a:rPr lang="en-US" err="1">
                <a:cs typeface="Calibri"/>
              </a:rPr>
              <a:t>el</a:t>
            </a:r>
            <a:r>
              <a:rPr lang="en-US">
                <a:cs typeface="Calibri"/>
              </a:rPr>
              <a:t> </a:t>
            </a:r>
            <a:r>
              <a:rPr lang="en-US" err="1">
                <a:cs typeface="Calibri"/>
              </a:rPr>
              <a:t>ejercicio</a:t>
            </a:r>
            <a:r>
              <a:rPr lang="en-US">
                <a:cs typeface="Calibri"/>
              </a:rPr>
              <a:t> y </a:t>
            </a:r>
            <a:r>
              <a:rPr lang="en-US" err="1">
                <a:cs typeface="Calibri"/>
              </a:rPr>
              <a:t>limitar</a:t>
            </a:r>
            <a:r>
              <a:rPr lang="en-US">
                <a:cs typeface="Calibri"/>
              </a:rPr>
              <a:t> lo que </a:t>
            </a:r>
            <a:r>
              <a:rPr lang="en-US" err="1">
                <a:cs typeface="Calibri"/>
              </a:rPr>
              <a:t>comemos</a:t>
            </a:r>
            <a:r>
              <a:rPr lang="en-US">
                <a:cs typeface="Calibri"/>
              </a:rPr>
              <a:t> es clave</a:t>
            </a:r>
          </a:p>
          <a:p>
            <a:r>
              <a:rPr lang="en-US">
                <a:cs typeface="Calibri"/>
              </a:rPr>
              <a:t>
Sal: </a:t>
            </a:r>
            <a:r>
              <a:rPr lang="en-US" err="1">
                <a:cs typeface="Calibri"/>
              </a:rPr>
              <a:t>limite</a:t>
            </a:r>
            <a:r>
              <a:rPr lang="en-US">
                <a:cs typeface="Calibri"/>
              </a:rPr>
              <a:t> </a:t>
            </a:r>
            <a:r>
              <a:rPr lang="en-US" err="1">
                <a:cs typeface="Calibri"/>
              </a:rPr>
              <a:t>su</a:t>
            </a:r>
            <a:r>
              <a:rPr lang="en-US">
                <a:cs typeface="Calibri"/>
              </a:rPr>
              <a:t> </a:t>
            </a:r>
            <a:r>
              <a:rPr lang="en-US" err="1">
                <a:cs typeface="Calibri"/>
              </a:rPr>
              <a:t>consumo</a:t>
            </a:r>
            <a:r>
              <a:rPr lang="en-US">
                <a:cs typeface="Calibri"/>
              </a:rPr>
              <a:t> de sodio a </a:t>
            </a:r>
            <a:r>
              <a:rPr lang="en-US" err="1">
                <a:cs typeface="Calibri"/>
              </a:rPr>
              <a:t>menos</a:t>
            </a:r>
            <a:r>
              <a:rPr lang="en-US">
                <a:cs typeface="Calibri"/>
              </a:rPr>
              <a:t> de 2000, </a:t>
            </a:r>
            <a:r>
              <a:rPr lang="en-US" err="1">
                <a:cs typeface="Calibri"/>
              </a:rPr>
              <a:t>pero</a:t>
            </a:r>
            <a:r>
              <a:rPr lang="en-US">
                <a:cs typeface="Calibri"/>
              </a:rPr>
              <a:t> </a:t>
            </a:r>
            <a:r>
              <a:rPr lang="en-US" err="1">
                <a:cs typeface="Calibri"/>
              </a:rPr>
              <a:t>idealmente</a:t>
            </a:r>
            <a:r>
              <a:rPr lang="en-US">
                <a:cs typeface="Calibri"/>
              </a:rPr>
              <a:t> </a:t>
            </a:r>
            <a:r>
              <a:rPr lang="en-US" err="1">
                <a:cs typeface="Calibri"/>
              </a:rPr>
              <a:t>menos</a:t>
            </a:r>
            <a:r>
              <a:rPr lang="en-US">
                <a:cs typeface="Calibri"/>
              </a:rPr>
              <a:t> de 1500
</a:t>
            </a:r>
          </a:p>
        </p:txBody>
      </p:sp>
      <p:sp>
        <p:nvSpPr>
          <p:cNvPr id="4" name="Slide Number Placeholder 3"/>
          <p:cNvSpPr>
            <a:spLocks noGrp="1"/>
          </p:cNvSpPr>
          <p:nvPr>
            <p:ph type="sldNum" sz="quarter" idx="5"/>
          </p:nvPr>
        </p:nvSpPr>
        <p:spPr/>
        <p:txBody>
          <a:bodyPr/>
          <a:lstStyle/>
          <a:p>
            <a:fld id="{D5327113-ACBB-5E4B-B9FA-FEFF40D1AA43}" type="slidenum">
              <a:rPr lang="en-US" smtClean="0"/>
              <a:t>290</a:t>
            </a:fld>
            <a:endParaRPr lang="en-US"/>
          </a:p>
        </p:txBody>
      </p:sp>
    </p:spTree>
    <p:extLst>
      <p:ext uri="{BB962C8B-B14F-4D97-AF65-F5344CB8AC3E}">
        <p14:creationId xmlns:p14="http://schemas.microsoft.com/office/powerpoint/2010/main" val="301511065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303</a:t>
            </a:fld>
            <a:endParaRPr lang="en-US"/>
          </a:p>
        </p:txBody>
      </p:sp>
    </p:spTree>
    <p:extLst>
      <p:ext uri="{BB962C8B-B14F-4D97-AF65-F5344CB8AC3E}">
        <p14:creationId xmlns:p14="http://schemas.microsoft.com/office/powerpoint/2010/main" val="1931861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32</a:t>
            </a:fld>
            <a:endParaRPr lang="en-US"/>
          </a:p>
        </p:txBody>
      </p:sp>
    </p:spTree>
    <p:extLst>
      <p:ext uri="{BB962C8B-B14F-4D97-AF65-F5344CB8AC3E}">
        <p14:creationId xmlns:p14="http://schemas.microsoft.com/office/powerpoint/2010/main" val="137831892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304</a:t>
            </a:fld>
            <a:endParaRPr lang="en-US"/>
          </a:p>
        </p:txBody>
      </p:sp>
    </p:spTree>
    <p:extLst>
      <p:ext uri="{BB962C8B-B14F-4D97-AF65-F5344CB8AC3E}">
        <p14:creationId xmlns:p14="http://schemas.microsoft.com/office/powerpoint/2010/main" val="916864332"/>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306</a:t>
            </a:fld>
            <a:endParaRPr lang="en-US"/>
          </a:p>
        </p:txBody>
      </p:sp>
    </p:spTree>
    <p:extLst>
      <p:ext uri="{BB962C8B-B14F-4D97-AF65-F5344CB8AC3E}">
        <p14:creationId xmlns:p14="http://schemas.microsoft.com/office/powerpoint/2010/main" val="1050129184"/>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*LDL: </a:t>
            </a:r>
            <a:r>
              <a:rPr lang="es-GT" err="1"/>
              <a:t>low-density</a:t>
            </a:r>
            <a:r>
              <a:rPr lang="es-GT"/>
              <a:t> </a:t>
            </a:r>
            <a:r>
              <a:rPr lang="es-GT" err="1"/>
              <a:t>lipoprotein</a:t>
            </a:r>
            <a:r>
              <a:rPr lang="es-GT"/>
              <a:t> = </a:t>
            </a:r>
            <a:r>
              <a:rPr lang="es-GT" err="1"/>
              <a:t>Lipotroteínas</a:t>
            </a:r>
            <a:r>
              <a:rPr lang="es-GT"/>
              <a:t> de baja densidad (menos de </a:t>
            </a:r>
          </a:p>
          <a:p>
            <a:r>
              <a:rPr lang="es-GT"/>
              <a:t>HDL: </a:t>
            </a:r>
            <a:r>
              <a:rPr lang="es-GT" err="1"/>
              <a:t>high-density</a:t>
            </a:r>
            <a:r>
              <a:rPr lang="es-GT"/>
              <a:t> </a:t>
            </a:r>
            <a:r>
              <a:rPr lang="es-GT" err="1"/>
              <a:t>lipoprotein</a:t>
            </a:r>
            <a:r>
              <a:rPr lang="es-GT"/>
              <a:t>= Lipoproteínas de alta densidad</a:t>
            </a:r>
          </a:p>
          <a:p>
            <a:r>
              <a:rPr lang="es-GT"/>
              <a:t>https://medlineplus.gov/cholesterollevelswhatyouneedtoknow.html</a:t>
            </a:r>
          </a:p>
          <a:p>
            <a:endParaRPr lang="es-GT"/>
          </a:p>
          <a:p>
            <a:r>
              <a:rPr lang="es-GT"/>
              <a:t> Triglicéridos: son un tipo de grasa que circula en la sangre.</a:t>
            </a:r>
          </a:p>
          <a:p>
            <a:r>
              <a:rPr lang="es-GT"/>
              <a:t>Para </a:t>
            </a:r>
            <a:r>
              <a:rPr lang="es-GT" err="1"/>
              <a:t>mas</a:t>
            </a:r>
            <a:r>
              <a:rPr lang="es-GT"/>
              <a:t> </a:t>
            </a:r>
            <a:r>
              <a:rPr lang="es-GT" err="1"/>
              <a:t>informacion</a:t>
            </a:r>
            <a:r>
              <a:rPr lang="es-GT"/>
              <a:t>: https://www.mayoclinic.org/diseases-conditions/high-blood-cholesterol/in-depth/triglycerides/art-20048186</a:t>
            </a:r>
          </a:p>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307</a:t>
            </a:fld>
            <a:endParaRPr lang="en-US"/>
          </a:p>
        </p:txBody>
      </p:sp>
    </p:spTree>
    <p:extLst>
      <p:ext uri="{BB962C8B-B14F-4D97-AF65-F5344CB8AC3E}">
        <p14:creationId xmlns:p14="http://schemas.microsoft.com/office/powerpoint/2010/main" val="373595985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308</a:t>
            </a:fld>
            <a:endParaRPr lang="en-US"/>
          </a:p>
        </p:txBody>
      </p:sp>
    </p:spTree>
    <p:extLst>
      <p:ext uri="{BB962C8B-B14F-4D97-AF65-F5344CB8AC3E}">
        <p14:creationId xmlns:p14="http://schemas.microsoft.com/office/powerpoint/2010/main" val="252626995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309</a:t>
            </a:fld>
            <a:endParaRPr lang="en-US"/>
          </a:p>
        </p:txBody>
      </p:sp>
    </p:spTree>
    <p:extLst>
      <p:ext uri="{BB962C8B-B14F-4D97-AF65-F5344CB8AC3E}">
        <p14:creationId xmlns:p14="http://schemas.microsoft.com/office/powerpoint/2010/main" val="3882286990"/>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310</a:t>
            </a:fld>
            <a:endParaRPr lang="en-US"/>
          </a:p>
        </p:txBody>
      </p:sp>
    </p:spTree>
    <p:extLst>
      <p:ext uri="{BB962C8B-B14F-4D97-AF65-F5344CB8AC3E}">
        <p14:creationId xmlns:p14="http://schemas.microsoft.com/office/powerpoint/2010/main" val="231458255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311</a:t>
            </a:fld>
            <a:endParaRPr lang="en-US"/>
          </a:p>
        </p:txBody>
      </p:sp>
    </p:spTree>
    <p:extLst>
      <p:ext uri="{BB962C8B-B14F-4D97-AF65-F5344CB8AC3E}">
        <p14:creationId xmlns:p14="http://schemas.microsoft.com/office/powerpoint/2010/main" val="845636275"/>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a:t>
            </a:r>
            <a:r>
              <a:rPr lang="es-GT" err="1"/>
              <a:t>Fat</a:t>
            </a:r>
            <a:r>
              <a:rPr lang="es-GT"/>
              <a:t>: </a:t>
            </a:r>
          </a:p>
          <a:p>
            <a:r>
              <a:rPr lang="es-GT" b="1"/>
              <a:t>Grasa 0.5 gramos </a:t>
            </a:r>
            <a:r>
              <a:rPr lang="es-GT" b="1" err="1"/>
              <a:t>ó</a:t>
            </a:r>
            <a:r>
              <a:rPr lang="es-GT" b="1"/>
              <a:t> 1 %</a:t>
            </a:r>
          </a:p>
          <a:p>
            <a:r>
              <a:rPr lang="es-GT" b="1"/>
              <a:t>Saturada 0 gramos </a:t>
            </a:r>
            <a:r>
              <a:rPr lang="es-GT" b="1" err="1"/>
              <a:t>ó</a:t>
            </a:r>
            <a:r>
              <a:rPr lang="es-GT" b="1"/>
              <a:t> 0 %.</a:t>
            </a:r>
          </a:p>
          <a:p>
            <a:endParaRPr lang="es-GT" b="1"/>
          </a:p>
          <a:p>
            <a:r>
              <a:rPr lang="en-US"/>
              <a:t>https://www.heart.org/en/healthy-living/healthy-eating/eat-smart/fats/saturated-fats</a:t>
            </a:r>
          </a:p>
          <a:p>
            <a:r>
              <a:rPr lang="en-US" b="1"/>
              <a:t>Se </a:t>
            </a:r>
            <a:r>
              <a:rPr lang="en-US" b="1" err="1"/>
              <a:t>recomienda</a:t>
            </a:r>
            <a:r>
              <a:rPr lang="en-US" b="1"/>
              <a:t> que no mas del 5% a 6% de las </a:t>
            </a:r>
            <a:r>
              <a:rPr lang="en-US" b="1" err="1"/>
              <a:t>calorias</a:t>
            </a:r>
            <a:r>
              <a:rPr lang="en-US" b="1"/>
              <a:t> que </a:t>
            </a:r>
            <a:r>
              <a:rPr lang="en-US" b="1" err="1"/>
              <a:t>consumimos</a:t>
            </a:r>
            <a:r>
              <a:rPr lang="en-US" b="1"/>
              <a:t> </a:t>
            </a:r>
            <a:r>
              <a:rPr lang="en-US" b="1" err="1"/>
              <a:t>vengan</a:t>
            </a:r>
            <a:r>
              <a:rPr lang="en-US" b="1"/>
              <a:t> de </a:t>
            </a:r>
            <a:r>
              <a:rPr lang="en-US" b="1" err="1"/>
              <a:t>grasa</a:t>
            </a:r>
            <a:r>
              <a:rPr lang="en-US" b="1"/>
              <a:t> </a:t>
            </a:r>
            <a:r>
              <a:rPr lang="en-US" b="1" err="1"/>
              <a:t>saturada</a:t>
            </a:r>
            <a:r>
              <a:rPr lang="en-US" b="1"/>
              <a:t>….</a:t>
            </a:r>
            <a:r>
              <a:rPr lang="en-US" b="1" err="1"/>
              <a:t>asi</a:t>
            </a:r>
            <a:r>
              <a:rPr lang="en-US" b="1"/>
              <a:t> que </a:t>
            </a:r>
            <a:r>
              <a:rPr lang="en-US" b="1" err="1"/>
              <a:t>una</a:t>
            </a:r>
            <a:r>
              <a:rPr lang="en-US" b="1"/>
              <a:t> </a:t>
            </a:r>
            <a:r>
              <a:rPr lang="en-US" b="1" err="1"/>
              <a:t>dieta</a:t>
            </a:r>
            <a:r>
              <a:rPr lang="en-US" b="1"/>
              <a:t> de 2000 </a:t>
            </a:r>
            <a:r>
              <a:rPr lang="en-US" b="1" err="1"/>
              <a:t>calorias</a:t>
            </a:r>
            <a:r>
              <a:rPr lang="en-US" b="1"/>
              <a:t> </a:t>
            </a:r>
            <a:r>
              <a:rPr lang="en-US" b="1" err="1"/>
              <a:t>diarias</a:t>
            </a:r>
            <a:r>
              <a:rPr lang="en-US" b="1"/>
              <a:t> </a:t>
            </a:r>
            <a:r>
              <a:rPr lang="en-US" b="1" err="1"/>
              <a:t>rinde</a:t>
            </a:r>
            <a:r>
              <a:rPr lang="en-US" b="1"/>
              <a:t> a un </a:t>
            </a:r>
            <a:r>
              <a:rPr lang="en-US" b="1" err="1"/>
              <a:t>maximo</a:t>
            </a:r>
            <a:r>
              <a:rPr lang="en-US" b="1"/>
              <a:t> de 13 </a:t>
            </a:r>
            <a:r>
              <a:rPr lang="en-US" b="1" err="1"/>
              <a:t>gramos</a:t>
            </a:r>
            <a:r>
              <a:rPr lang="en-US" b="1"/>
              <a:t> de </a:t>
            </a:r>
            <a:r>
              <a:rPr lang="en-US" b="1" err="1"/>
              <a:t>grasas</a:t>
            </a:r>
            <a:r>
              <a:rPr lang="en-US" b="1"/>
              <a:t> </a:t>
            </a:r>
            <a:r>
              <a:rPr lang="en-US" b="1" err="1"/>
              <a:t>saturadas</a:t>
            </a:r>
            <a:r>
              <a:rPr lang="en-US" b="1"/>
              <a:t> al día.</a:t>
            </a:r>
          </a:p>
          <a:p>
            <a:endParaRPr lang="es-GT" b="1"/>
          </a:p>
          <a:p>
            <a:endParaRPr lang="es-GT"/>
          </a:p>
          <a:p>
            <a:r>
              <a:rPr lang="es-GT"/>
              <a:t>Comer </a:t>
            </a:r>
            <a:r>
              <a:rPr lang="es-GT" err="1"/>
              <a:t>mas</a:t>
            </a:r>
            <a:r>
              <a:rPr lang="es-GT"/>
              <a:t> saludable</a:t>
            </a:r>
          </a:p>
          <a:p>
            <a:r>
              <a:rPr lang="es-GT"/>
              <a:t>Menos comidas con colesterol alto</a:t>
            </a:r>
          </a:p>
          <a:p>
            <a:r>
              <a:rPr lang="es-GT"/>
              <a:t>Mas fibra, </a:t>
            </a:r>
            <a:r>
              <a:rPr lang="es-GT" err="1"/>
              <a:t>mas</a:t>
            </a:r>
            <a:r>
              <a:rPr lang="es-GT"/>
              <a:t> verduras, menos carnes rojas</a:t>
            </a:r>
          </a:p>
          <a:p>
            <a:endParaRPr lang="es-GT"/>
          </a:p>
          <a:p>
            <a:r>
              <a:rPr lang="en-US"/>
              <a:t>Healthline example of daily cholesterol</a:t>
            </a:r>
          </a:p>
          <a:p>
            <a:r>
              <a:rPr lang="en-US"/>
              <a:t>https://www.healthline.com/health/high-cholesterol/daily-value</a:t>
            </a:r>
          </a:p>
          <a:p>
            <a:endParaRPr lang="en-US"/>
          </a:p>
          <a:p>
            <a:endParaRPr lang="en-US"/>
          </a:p>
          <a:p>
            <a:r>
              <a:rPr lang="en-US"/>
              <a:t>Healthline example of daily cholesterol</a:t>
            </a:r>
          </a:p>
          <a:p>
            <a:r>
              <a:rPr lang="en-US"/>
              <a:t>https://www.healthline.com/health/high-cholesterol/daily-value</a:t>
            </a:r>
          </a:p>
          <a:p>
            <a:endParaRPr lang="en-US"/>
          </a:p>
          <a:p>
            <a:r>
              <a:rPr lang="en-US" b="1"/>
              <a:t>200 </a:t>
            </a:r>
            <a:r>
              <a:rPr lang="en-US" b="1" err="1"/>
              <a:t>miligramos</a:t>
            </a:r>
            <a:r>
              <a:rPr lang="en-US" b="1"/>
              <a:t> de cholesterol </a:t>
            </a:r>
            <a:r>
              <a:rPr lang="en-US" b="1" err="1"/>
              <a:t>diario</a:t>
            </a:r>
            <a:r>
              <a:rPr lang="en-US" b="1"/>
              <a:t> </a:t>
            </a:r>
            <a:r>
              <a:rPr lang="en-US"/>
              <a:t>– </a:t>
            </a:r>
            <a:r>
              <a:rPr lang="en-US" err="1"/>
              <a:t>aun</a:t>
            </a:r>
            <a:r>
              <a:rPr lang="en-US"/>
              <a:t> para personas </a:t>
            </a:r>
            <a:r>
              <a:rPr lang="en-US" err="1"/>
              <a:t>saludables</a:t>
            </a:r>
            <a:r>
              <a:rPr lang="en-US"/>
              <a:t> no </a:t>
            </a:r>
            <a:r>
              <a:rPr lang="en-US" err="1"/>
              <a:t>debe</a:t>
            </a:r>
            <a:r>
              <a:rPr lang="en-US"/>
              <a:t> ser mas de 300ml</a:t>
            </a:r>
          </a:p>
          <a:p>
            <a:endParaRPr lang="en-US"/>
          </a:p>
          <a:p>
            <a:r>
              <a:rPr lang="en-US"/>
              <a:t>https://www.google.com/url?sa=i&amp;url=https%3A%2F%2Fmeyermarket.com%2Fproducts%2Fdakota-organic-90-10-ground-beef&amp;psig=AOvVaw3IEZ2YHOdSAME_h0LAbfcb&amp;ust=1675719004900000&amp;source=images&amp;cd=vfe&amp;ved=0CA8QjRxqFwoTCMDQyvKp__wCFQAAAAAdAAAAABAH</a:t>
            </a:r>
          </a:p>
          <a:p>
            <a:endParaRPr lang="en-US"/>
          </a:p>
          <a:p>
            <a:r>
              <a:rPr lang="en-US"/>
              <a:t>Carne </a:t>
            </a:r>
            <a:r>
              <a:rPr lang="en-US" err="1"/>
              <a:t>molida</a:t>
            </a:r>
            <a:r>
              <a:rPr lang="en-US"/>
              <a:t> 90/10 </a:t>
            </a:r>
            <a:r>
              <a:rPr lang="en-US" err="1"/>
              <a:t>en</a:t>
            </a:r>
            <a:r>
              <a:rPr lang="en-US"/>
              <a:t> 4 </a:t>
            </a:r>
            <a:r>
              <a:rPr lang="en-US" err="1"/>
              <a:t>onzas</a:t>
            </a:r>
            <a:r>
              <a:rPr lang="en-US"/>
              <a:t> de carne (o sea un </a:t>
            </a:r>
            <a:r>
              <a:rPr lang="en-US" err="1"/>
              <a:t>cuarto</a:t>
            </a:r>
            <a:r>
              <a:rPr lang="en-US"/>
              <a:t> de libra) </a:t>
            </a:r>
            <a:r>
              <a:rPr lang="en-US" err="1"/>
              <a:t>contiene</a:t>
            </a:r>
            <a:r>
              <a:rPr lang="en-US"/>
              <a:t> 75ml de cholesterol</a:t>
            </a:r>
          </a:p>
          <a:p>
            <a:r>
              <a:rPr lang="en-US"/>
              <a:t>Carne </a:t>
            </a:r>
            <a:r>
              <a:rPr lang="en-US" err="1"/>
              <a:t>molida</a:t>
            </a:r>
            <a:r>
              <a:rPr lang="en-US"/>
              <a:t> 80/20 </a:t>
            </a:r>
            <a:r>
              <a:rPr lang="en-US" err="1"/>
              <a:t>en</a:t>
            </a:r>
            <a:r>
              <a:rPr lang="en-US"/>
              <a:t> 4 </a:t>
            </a:r>
            <a:r>
              <a:rPr lang="en-US" err="1"/>
              <a:t>onzas</a:t>
            </a:r>
            <a:r>
              <a:rPr lang="en-US"/>
              <a:t> de carne (o sea un </a:t>
            </a:r>
            <a:r>
              <a:rPr lang="en-US" err="1"/>
              <a:t>cuarto</a:t>
            </a:r>
            <a:r>
              <a:rPr lang="en-US"/>
              <a:t> de libra) </a:t>
            </a:r>
            <a:r>
              <a:rPr lang="en-US" err="1"/>
              <a:t>contiene</a:t>
            </a:r>
            <a:r>
              <a:rPr lang="en-US"/>
              <a:t> 80ml de cholesterol</a:t>
            </a:r>
          </a:p>
          <a:p>
            <a:endParaRPr lang="en-US"/>
          </a:p>
          <a:p>
            <a:r>
              <a:rPr lang="en-US"/>
              <a:t>10 </a:t>
            </a:r>
            <a:r>
              <a:rPr lang="en-US" err="1"/>
              <a:t>comidas</a:t>
            </a:r>
            <a:r>
              <a:rPr lang="en-US"/>
              <a:t> con alto cholesterol</a:t>
            </a:r>
          </a:p>
          <a:p>
            <a:r>
              <a:rPr lang="en-US"/>
              <a:t>https://www.myfooddata.com/articles/foods-highest-in-cholesterol.php</a:t>
            </a:r>
          </a:p>
          <a:p>
            <a:r>
              <a:rPr lang="en-US"/>
              <a:t>3oz de </a:t>
            </a:r>
            <a:r>
              <a:rPr lang="en-US" err="1"/>
              <a:t>Higado</a:t>
            </a:r>
            <a:r>
              <a:rPr lang="en-US"/>
              <a:t> y 1 </a:t>
            </a:r>
            <a:r>
              <a:rPr lang="en-US" err="1"/>
              <a:t>taza</a:t>
            </a:r>
            <a:r>
              <a:rPr lang="en-US"/>
              <a:t> de camarones </a:t>
            </a:r>
            <a:r>
              <a:rPr lang="en-US" err="1"/>
              <a:t>contienen</a:t>
            </a:r>
            <a:r>
              <a:rPr lang="en-US"/>
              <a:t> mas de 400 ml de cholesterol – lo </a:t>
            </a:r>
            <a:r>
              <a:rPr lang="en-US" err="1"/>
              <a:t>mismo</a:t>
            </a:r>
            <a:r>
              <a:rPr lang="en-US"/>
              <a:t> que un Big breakfast de McDonalds!</a:t>
            </a:r>
          </a:p>
          <a:p>
            <a:endParaRPr lang="en-US"/>
          </a:p>
          <a:p>
            <a:r>
              <a:rPr lang="en-US"/>
              <a:t>https://my.clevelandclinic.org/health/articles/16867-cholesterol--nutrition-tlc</a:t>
            </a:r>
          </a:p>
          <a:p>
            <a:r>
              <a:rPr lang="en-US"/>
              <a:t>Lista de que comer y que </a:t>
            </a:r>
            <a:r>
              <a:rPr lang="en-US" err="1"/>
              <a:t>evitar</a:t>
            </a:r>
            <a:r>
              <a:rPr lang="en-US"/>
              <a:t> </a:t>
            </a:r>
            <a:r>
              <a:rPr lang="en-US" err="1"/>
              <a:t>si</a:t>
            </a:r>
            <a:r>
              <a:rPr lang="en-US"/>
              <a:t> </a:t>
            </a:r>
            <a:r>
              <a:rPr lang="en-US" err="1"/>
              <a:t>tiene</a:t>
            </a:r>
            <a:r>
              <a:rPr lang="en-US"/>
              <a:t> cholesterol alto</a:t>
            </a:r>
          </a:p>
          <a:p>
            <a:endParaRPr lang="en-US"/>
          </a:p>
          <a:p>
            <a:endParaRPr lang="en-US"/>
          </a:p>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312</a:t>
            </a:fld>
            <a:endParaRPr lang="en-US"/>
          </a:p>
        </p:txBody>
      </p:sp>
    </p:spTree>
    <p:extLst>
      <p:ext uri="{BB962C8B-B14F-4D97-AF65-F5344CB8AC3E}">
        <p14:creationId xmlns:p14="http://schemas.microsoft.com/office/powerpoint/2010/main" val="201358277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313</a:t>
            </a:fld>
            <a:endParaRPr lang="en-US"/>
          </a:p>
        </p:txBody>
      </p:sp>
    </p:spTree>
    <p:extLst>
      <p:ext uri="{BB962C8B-B14F-4D97-AF65-F5344CB8AC3E}">
        <p14:creationId xmlns:p14="http://schemas.microsoft.com/office/powerpoint/2010/main" val="2066717881"/>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314</a:t>
            </a:fld>
            <a:endParaRPr lang="en-US"/>
          </a:p>
        </p:txBody>
      </p:sp>
    </p:spTree>
    <p:extLst>
      <p:ext uri="{BB962C8B-B14F-4D97-AF65-F5344CB8AC3E}">
        <p14:creationId xmlns:p14="http://schemas.microsoft.com/office/powerpoint/2010/main" val="410973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1349375"/>
            <a:ext cx="4222750" cy="3168650"/>
          </a:xfrm>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33</a:t>
            </a:fld>
            <a:endParaRPr lang="en-US"/>
          </a:p>
        </p:txBody>
      </p:sp>
      <p:sp>
        <p:nvSpPr>
          <p:cNvPr id="5" name="TextBox 4">
            <a:extLst>
              <a:ext uri="{FF2B5EF4-FFF2-40B4-BE49-F238E27FC236}">
                <a16:creationId xmlns:a16="http://schemas.microsoft.com/office/drawing/2014/main" id="{B931ECBD-0105-80D9-8965-76248CB37FCC}"/>
              </a:ext>
            </a:extLst>
          </p:cNvPr>
          <p:cNvSpPr txBox="1"/>
          <p:nvPr/>
        </p:nvSpPr>
        <p:spPr>
          <a:xfrm>
            <a:off x="1822143" y="3007312"/>
            <a:ext cx="1280603" cy="184666"/>
          </a:xfrm>
          <a:prstGeom prst="rect">
            <a:avLst/>
          </a:prstGeom>
          <a:solidFill>
            <a:schemeClr val="bg1">
              <a:lumMod val="85000"/>
            </a:schemeClr>
          </a:solidFill>
        </p:spPr>
        <p:txBody>
          <a:bodyPr wrap="square" rtlCol="0">
            <a:spAutoFit/>
          </a:bodyPr>
          <a:lstStyle/>
          <a:p>
            <a:r>
              <a:rPr lang="en-US" sz="600" b="1">
                <a:latin typeface="Amasis MT Pro Medium" panose="02040604050005020304" pitchFamily="18" charset="0"/>
              </a:rPr>
              <a:t>Número del Registro Médico</a:t>
            </a:r>
          </a:p>
        </p:txBody>
      </p:sp>
      <p:sp>
        <p:nvSpPr>
          <p:cNvPr id="7" name="TextBox 6">
            <a:extLst>
              <a:ext uri="{FF2B5EF4-FFF2-40B4-BE49-F238E27FC236}">
                <a16:creationId xmlns:a16="http://schemas.microsoft.com/office/drawing/2014/main" id="{23D3EF8A-F375-C98F-EF67-EE28E8AF31E3}"/>
              </a:ext>
            </a:extLst>
          </p:cNvPr>
          <p:cNvSpPr txBox="1"/>
          <p:nvPr/>
        </p:nvSpPr>
        <p:spPr>
          <a:xfrm>
            <a:off x="1822143" y="3499777"/>
            <a:ext cx="740908" cy="184666"/>
          </a:xfrm>
          <a:prstGeom prst="rect">
            <a:avLst/>
          </a:prstGeom>
          <a:solidFill>
            <a:schemeClr val="bg1">
              <a:lumMod val="85000"/>
            </a:schemeClr>
          </a:solidFill>
        </p:spPr>
        <p:txBody>
          <a:bodyPr wrap="none" rtlCol="0">
            <a:spAutoFit/>
          </a:bodyPr>
          <a:lstStyle/>
          <a:p>
            <a:r>
              <a:rPr lang="en-US" sz="600" b="1">
                <a:solidFill>
                  <a:schemeClr val="tx1"/>
                </a:solidFill>
                <a:latin typeface="Amasis MT Pro Medium" panose="020B0604020202020204" pitchFamily="18" charset="0"/>
              </a:rPr>
              <a:t>Consentimiento</a:t>
            </a:r>
            <a:endParaRPr lang="en-US" sz="600"/>
          </a:p>
        </p:txBody>
      </p:sp>
      <p:graphicFrame>
        <p:nvGraphicFramePr>
          <p:cNvPr id="9" name="Table 9">
            <a:extLst>
              <a:ext uri="{FF2B5EF4-FFF2-40B4-BE49-F238E27FC236}">
                <a16:creationId xmlns:a16="http://schemas.microsoft.com/office/drawing/2014/main" id="{BAB72547-B8F5-1C57-4399-0EF9C2317A95}"/>
              </a:ext>
            </a:extLst>
          </p:cNvPr>
          <p:cNvGraphicFramePr>
            <a:graphicFrameLocks noGrp="1"/>
          </p:cNvGraphicFramePr>
          <p:nvPr/>
        </p:nvGraphicFramePr>
        <p:xfrm>
          <a:off x="2738761" y="2439445"/>
          <a:ext cx="1693416" cy="2011680"/>
        </p:xfrm>
        <a:graphic>
          <a:graphicData uri="http://schemas.openxmlformats.org/drawingml/2006/table">
            <a:tbl>
              <a:tblPr bandRow="1">
                <a:tableStyleId>{073A0DAA-6AF3-43AB-8588-CEC1D06C72B9}</a:tableStyleId>
              </a:tblPr>
              <a:tblGrid>
                <a:gridCol w="618841">
                  <a:extLst>
                    <a:ext uri="{9D8B030D-6E8A-4147-A177-3AD203B41FA5}">
                      <a16:colId xmlns:a16="http://schemas.microsoft.com/office/drawing/2014/main" val="142071433"/>
                    </a:ext>
                  </a:extLst>
                </a:gridCol>
                <a:gridCol w="1074575">
                  <a:extLst>
                    <a:ext uri="{9D8B030D-6E8A-4147-A177-3AD203B41FA5}">
                      <a16:colId xmlns:a16="http://schemas.microsoft.com/office/drawing/2014/main" val="3283848971"/>
                    </a:ext>
                  </a:extLst>
                </a:gridCol>
              </a:tblGrid>
              <a:tr h="544110">
                <a:tc>
                  <a:txBody>
                    <a:bodyPr/>
                    <a:lstStyle/>
                    <a:p>
                      <a:r>
                        <a:rPr lang="en-US"/>
                        <a:t>Nombre</a:t>
                      </a:r>
                    </a:p>
                  </a:txBody>
                  <a:tcPr/>
                </a:tc>
                <a:tc>
                  <a:txBody>
                    <a:bodyPr/>
                    <a:lstStyle/>
                    <a:p>
                      <a:endParaRPr lang="en-US"/>
                    </a:p>
                  </a:txBody>
                  <a:tcPr/>
                </a:tc>
                <a:extLst>
                  <a:ext uri="{0D108BD9-81ED-4DB2-BD59-A6C34878D82A}">
                    <a16:rowId xmlns:a16="http://schemas.microsoft.com/office/drawing/2014/main" val="371022926"/>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1937756320"/>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969968177"/>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2213394954"/>
                  </a:ext>
                </a:extLst>
              </a:tr>
            </a:tbl>
          </a:graphicData>
        </a:graphic>
      </p:graphicFrame>
    </p:spTree>
    <p:extLst>
      <p:ext uri="{BB962C8B-B14F-4D97-AF65-F5344CB8AC3E}">
        <p14:creationId xmlns:p14="http://schemas.microsoft.com/office/powerpoint/2010/main" val="3584711151"/>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315</a:t>
            </a:fld>
            <a:endParaRPr lang="en-US"/>
          </a:p>
        </p:txBody>
      </p:sp>
    </p:spTree>
    <p:extLst>
      <p:ext uri="{BB962C8B-B14F-4D97-AF65-F5344CB8AC3E}">
        <p14:creationId xmlns:p14="http://schemas.microsoft.com/office/powerpoint/2010/main" val="1117557446"/>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316</a:t>
            </a:fld>
            <a:endParaRPr lang="en-US"/>
          </a:p>
        </p:txBody>
      </p:sp>
    </p:spTree>
    <p:extLst>
      <p:ext uri="{BB962C8B-B14F-4D97-AF65-F5344CB8AC3E}">
        <p14:creationId xmlns:p14="http://schemas.microsoft.com/office/powerpoint/2010/main" val="254037848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317</a:t>
            </a:fld>
            <a:endParaRPr lang="en-US"/>
          </a:p>
        </p:txBody>
      </p:sp>
    </p:spTree>
    <p:extLst>
      <p:ext uri="{BB962C8B-B14F-4D97-AF65-F5344CB8AC3E}">
        <p14:creationId xmlns:p14="http://schemas.microsoft.com/office/powerpoint/2010/main" val="326456935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318</a:t>
            </a:fld>
            <a:endParaRPr lang="en-US"/>
          </a:p>
        </p:txBody>
      </p:sp>
    </p:spTree>
    <p:extLst>
      <p:ext uri="{BB962C8B-B14F-4D97-AF65-F5344CB8AC3E}">
        <p14:creationId xmlns:p14="http://schemas.microsoft.com/office/powerpoint/2010/main" val="168434592"/>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b="1"/>
              <a:t>TG: Triglicéridos.</a:t>
            </a:r>
          </a:p>
          <a:p>
            <a:r>
              <a:rPr lang="es-GT" b="1">
                <a:latin typeface="Century Gothic" panose="020B0502020202020204" pitchFamily="34" charset="0"/>
              </a:rPr>
              <a:t>&gt; Mayor</a:t>
            </a:r>
            <a:endParaRPr lang="es-GT" b="1"/>
          </a:p>
        </p:txBody>
      </p:sp>
      <p:sp>
        <p:nvSpPr>
          <p:cNvPr id="4" name="Slide Number Placeholder 3"/>
          <p:cNvSpPr>
            <a:spLocks noGrp="1"/>
          </p:cNvSpPr>
          <p:nvPr>
            <p:ph type="sldNum" sz="quarter" idx="5"/>
          </p:nvPr>
        </p:nvSpPr>
        <p:spPr/>
        <p:txBody>
          <a:bodyPr/>
          <a:lstStyle/>
          <a:p>
            <a:fld id="{D5327113-ACBB-5E4B-B9FA-FEFF40D1AA43}" type="slidenum">
              <a:rPr lang="en-US" smtClean="0"/>
              <a:t>320</a:t>
            </a:fld>
            <a:endParaRPr lang="en-US"/>
          </a:p>
        </p:txBody>
      </p:sp>
    </p:spTree>
    <p:extLst>
      <p:ext uri="{BB962C8B-B14F-4D97-AF65-F5344CB8AC3E}">
        <p14:creationId xmlns:p14="http://schemas.microsoft.com/office/powerpoint/2010/main" val="3022152603"/>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*TG= Triglicéridos</a:t>
            </a:r>
          </a:p>
          <a:p>
            <a:r>
              <a:rPr lang="es-GT" b="1">
                <a:latin typeface="Century Gothic" panose="020B0502020202020204" pitchFamily="34" charset="0"/>
              </a:rPr>
              <a:t>&gt;</a:t>
            </a:r>
            <a:r>
              <a:rPr lang="es-GT">
                <a:latin typeface="Century Gothic" panose="020B0502020202020204" pitchFamily="34" charset="0"/>
              </a:rPr>
              <a:t>Mas de 500.</a:t>
            </a:r>
            <a:endParaRPr lang="es-GT"/>
          </a:p>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321</a:t>
            </a:fld>
            <a:endParaRPr lang="en-US"/>
          </a:p>
        </p:txBody>
      </p:sp>
    </p:spTree>
    <p:extLst>
      <p:ext uri="{BB962C8B-B14F-4D97-AF65-F5344CB8AC3E}">
        <p14:creationId xmlns:p14="http://schemas.microsoft.com/office/powerpoint/2010/main" val="58592373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322</a:t>
            </a:fld>
            <a:endParaRPr lang="en-US"/>
          </a:p>
        </p:txBody>
      </p:sp>
    </p:spTree>
    <p:extLst>
      <p:ext uri="{BB962C8B-B14F-4D97-AF65-F5344CB8AC3E}">
        <p14:creationId xmlns:p14="http://schemas.microsoft.com/office/powerpoint/2010/main" val="281101987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323</a:t>
            </a:fld>
            <a:endParaRPr lang="en-US"/>
          </a:p>
        </p:txBody>
      </p:sp>
    </p:spTree>
    <p:extLst>
      <p:ext uri="{BB962C8B-B14F-4D97-AF65-F5344CB8AC3E}">
        <p14:creationId xmlns:p14="http://schemas.microsoft.com/office/powerpoint/2010/main" val="55849979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324</a:t>
            </a:fld>
            <a:endParaRPr lang="en-US"/>
          </a:p>
        </p:txBody>
      </p:sp>
    </p:spTree>
    <p:extLst>
      <p:ext uri="{BB962C8B-B14F-4D97-AF65-F5344CB8AC3E}">
        <p14:creationId xmlns:p14="http://schemas.microsoft.com/office/powerpoint/2010/main" val="347146918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325</a:t>
            </a:fld>
            <a:endParaRPr lang="en-US"/>
          </a:p>
        </p:txBody>
      </p:sp>
    </p:spTree>
    <p:extLst>
      <p:ext uri="{BB962C8B-B14F-4D97-AF65-F5344CB8AC3E}">
        <p14:creationId xmlns:p14="http://schemas.microsoft.com/office/powerpoint/2010/main" val="65294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a:t>
            </a:fld>
            <a:endParaRPr lang="en-US"/>
          </a:p>
        </p:txBody>
      </p:sp>
    </p:spTree>
    <p:extLst>
      <p:ext uri="{BB962C8B-B14F-4D97-AF65-F5344CB8AC3E}">
        <p14:creationId xmlns:p14="http://schemas.microsoft.com/office/powerpoint/2010/main" val="1939513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1349375"/>
            <a:ext cx="4222750" cy="3168650"/>
          </a:xfrm>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34</a:t>
            </a:fld>
            <a:endParaRPr lang="en-US"/>
          </a:p>
        </p:txBody>
      </p:sp>
      <p:sp>
        <p:nvSpPr>
          <p:cNvPr id="5" name="TextBox 4">
            <a:extLst>
              <a:ext uri="{FF2B5EF4-FFF2-40B4-BE49-F238E27FC236}">
                <a16:creationId xmlns:a16="http://schemas.microsoft.com/office/drawing/2014/main" id="{B931ECBD-0105-80D9-8965-76248CB37FCC}"/>
              </a:ext>
            </a:extLst>
          </p:cNvPr>
          <p:cNvSpPr txBox="1"/>
          <p:nvPr/>
        </p:nvSpPr>
        <p:spPr>
          <a:xfrm>
            <a:off x="1822143" y="3007312"/>
            <a:ext cx="1280603" cy="184666"/>
          </a:xfrm>
          <a:prstGeom prst="rect">
            <a:avLst/>
          </a:prstGeom>
          <a:solidFill>
            <a:schemeClr val="bg1">
              <a:lumMod val="85000"/>
            </a:schemeClr>
          </a:solidFill>
        </p:spPr>
        <p:txBody>
          <a:bodyPr wrap="square" rtlCol="0">
            <a:spAutoFit/>
          </a:bodyPr>
          <a:lstStyle/>
          <a:p>
            <a:r>
              <a:rPr lang="en-US" sz="600" b="1">
                <a:latin typeface="Amasis MT Pro Medium" panose="02040604050005020304" pitchFamily="18" charset="0"/>
              </a:rPr>
              <a:t>Número del Registro Médico</a:t>
            </a:r>
          </a:p>
        </p:txBody>
      </p:sp>
      <p:sp>
        <p:nvSpPr>
          <p:cNvPr id="7" name="TextBox 6">
            <a:extLst>
              <a:ext uri="{FF2B5EF4-FFF2-40B4-BE49-F238E27FC236}">
                <a16:creationId xmlns:a16="http://schemas.microsoft.com/office/drawing/2014/main" id="{23D3EF8A-F375-C98F-EF67-EE28E8AF31E3}"/>
              </a:ext>
            </a:extLst>
          </p:cNvPr>
          <p:cNvSpPr txBox="1"/>
          <p:nvPr/>
        </p:nvSpPr>
        <p:spPr>
          <a:xfrm>
            <a:off x="1822143" y="3499777"/>
            <a:ext cx="740908" cy="184666"/>
          </a:xfrm>
          <a:prstGeom prst="rect">
            <a:avLst/>
          </a:prstGeom>
          <a:solidFill>
            <a:schemeClr val="bg1">
              <a:lumMod val="85000"/>
            </a:schemeClr>
          </a:solidFill>
        </p:spPr>
        <p:txBody>
          <a:bodyPr wrap="none" rtlCol="0">
            <a:spAutoFit/>
          </a:bodyPr>
          <a:lstStyle/>
          <a:p>
            <a:r>
              <a:rPr lang="en-US" sz="600" b="1">
                <a:solidFill>
                  <a:schemeClr val="tx1"/>
                </a:solidFill>
                <a:latin typeface="Amasis MT Pro Medium" panose="020B0604020202020204" pitchFamily="18" charset="0"/>
              </a:rPr>
              <a:t>Consentimiento</a:t>
            </a:r>
            <a:endParaRPr lang="en-US" sz="600"/>
          </a:p>
        </p:txBody>
      </p:sp>
      <p:graphicFrame>
        <p:nvGraphicFramePr>
          <p:cNvPr id="9" name="Table 9">
            <a:extLst>
              <a:ext uri="{FF2B5EF4-FFF2-40B4-BE49-F238E27FC236}">
                <a16:creationId xmlns:a16="http://schemas.microsoft.com/office/drawing/2014/main" id="{BAB72547-B8F5-1C57-4399-0EF9C2317A95}"/>
              </a:ext>
            </a:extLst>
          </p:cNvPr>
          <p:cNvGraphicFramePr>
            <a:graphicFrameLocks noGrp="1"/>
          </p:cNvGraphicFramePr>
          <p:nvPr/>
        </p:nvGraphicFramePr>
        <p:xfrm>
          <a:off x="2738761" y="2439445"/>
          <a:ext cx="1693416" cy="2011680"/>
        </p:xfrm>
        <a:graphic>
          <a:graphicData uri="http://schemas.openxmlformats.org/drawingml/2006/table">
            <a:tbl>
              <a:tblPr bandRow="1">
                <a:tableStyleId>{073A0DAA-6AF3-43AB-8588-CEC1D06C72B9}</a:tableStyleId>
              </a:tblPr>
              <a:tblGrid>
                <a:gridCol w="618841">
                  <a:extLst>
                    <a:ext uri="{9D8B030D-6E8A-4147-A177-3AD203B41FA5}">
                      <a16:colId xmlns:a16="http://schemas.microsoft.com/office/drawing/2014/main" val="142071433"/>
                    </a:ext>
                  </a:extLst>
                </a:gridCol>
                <a:gridCol w="1074575">
                  <a:extLst>
                    <a:ext uri="{9D8B030D-6E8A-4147-A177-3AD203B41FA5}">
                      <a16:colId xmlns:a16="http://schemas.microsoft.com/office/drawing/2014/main" val="3283848971"/>
                    </a:ext>
                  </a:extLst>
                </a:gridCol>
              </a:tblGrid>
              <a:tr h="544110">
                <a:tc>
                  <a:txBody>
                    <a:bodyPr/>
                    <a:lstStyle/>
                    <a:p>
                      <a:r>
                        <a:rPr lang="en-US"/>
                        <a:t>Nombre</a:t>
                      </a:r>
                    </a:p>
                  </a:txBody>
                  <a:tcPr/>
                </a:tc>
                <a:tc>
                  <a:txBody>
                    <a:bodyPr/>
                    <a:lstStyle/>
                    <a:p>
                      <a:endParaRPr lang="en-US"/>
                    </a:p>
                  </a:txBody>
                  <a:tcPr/>
                </a:tc>
                <a:extLst>
                  <a:ext uri="{0D108BD9-81ED-4DB2-BD59-A6C34878D82A}">
                    <a16:rowId xmlns:a16="http://schemas.microsoft.com/office/drawing/2014/main" val="371022926"/>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1937756320"/>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969968177"/>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2213394954"/>
                  </a:ext>
                </a:extLst>
              </a:tr>
            </a:tbl>
          </a:graphicData>
        </a:graphic>
      </p:graphicFrame>
    </p:spTree>
    <p:extLst>
      <p:ext uri="{BB962C8B-B14F-4D97-AF65-F5344CB8AC3E}">
        <p14:creationId xmlns:p14="http://schemas.microsoft.com/office/powerpoint/2010/main" val="292762918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326</a:t>
            </a:fld>
            <a:endParaRPr lang="en-US"/>
          </a:p>
        </p:txBody>
      </p:sp>
    </p:spTree>
    <p:extLst>
      <p:ext uri="{BB962C8B-B14F-4D97-AF65-F5344CB8AC3E}">
        <p14:creationId xmlns:p14="http://schemas.microsoft.com/office/powerpoint/2010/main" val="2309129553"/>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327</a:t>
            </a:fld>
            <a:endParaRPr lang="en-US"/>
          </a:p>
        </p:txBody>
      </p:sp>
    </p:spTree>
    <p:extLst>
      <p:ext uri="{BB962C8B-B14F-4D97-AF65-F5344CB8AC3E}">
        <p14:creationId xmlns:p14="http://schemas.microsoft.com/office/powerpoint/2010/main" val="213336782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328</a:t>
            </a:fld>
            <a:endParaRPr lang="en-US"/>
          </a:p>
        </p:txBody>
      </p:sp>
    </p:spTree>
    <p:extLst>
      <p:ext uri="{BB962C8B-B14F-4D97-AF65-F5344CB8AC3E}">
        <p14:creationId xmlns:p14="http://schemas.microsoft.com/office/powerpoint/2010/main" val="981438012"/>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329</a:t>
            </a:fld>
            <a:endParaRPr lang="en-US"/>
          </a:p>
        </p:txBody>
      </p:sp>
    </p:spTree>
    <p:extLst>
      <p:ext uri="{BB962C8B-B14F-4D97-AF65-F5344CB8AC3E}">
        <p14:creationId xmlns:p14="http://schemas.microsoft.com/office/powerpoint/2010/main" val="147314019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330</a:t>
            </a:fld>
            <a:endParaRPr lang="en-US"/>
          </a:p>
        </p:txBody>
      </p:sp>
    </p:spTree>
    <p:extLst>
      <p:ext uri="{BB962C8B-B14F-4D97-AF65-F5344CB8AC3E}">
        <p14:creationId xmlns:p14="http://schemas.microsoft.com/office/powerpoint/2010/main" val="208435358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331</a:t>
            </a:fld>
            <a:endParaRPr lang="en-US"/>
          </a:p>
        </p:txBody>
      </p:sp>
    </p:spTree>
    <p:extLst>
      <p:ext uri="{BB962C8B-B14F-4D97-AF65-F5344CB8AC3E}">
        <p14:creationId xmlns:p14="http://schemas.microsoft.com/office/powerpoint/2010/main" val="1321473766"/>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332</a:t>
            </a:fld>
            <a:endParaRPr lang="en-US"/>
          </a:p>
        </p:txBody>
      </p:sp>
    </p:spTree>
    <p:extLst>
      <p:ext uri="{BB962C8B-B14F-4D97-AF65-F5344CB8AC3E}">
        <p14:creationId xmlns:p14="http://schemas.microsoft.com/office/powerpoint/2010/main" val="2752715190"/>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334</a:t>
            </a:fld>
            <a:endParaRPr lang="en-US"/>
          </a:p>
        </p:txBody>
      </p:sp>
    </p:spTree>
    <p:extLst>
      <p:ext uri="{BB962C8B-B14F-4D97-AF65-F5344CB8AC3E}">
        <p14:creationId xmlns:p14="http://schemas.microsoft.com/office/powerpoint/2010/main" val="416380712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335</a:t>
            </a:fld>
            <a:endParaRPr lang="en-US"/>
          </a:p>
        </p:txBody>
      </p:sp>
    </p:spTree>
    <p:extLst>
      <p:ext uri="{BB962C8B-B14F-4D97-AF65-F5344CB8AC3E}">
        <p14:creationId xmlns:p14="http://schemas.microsoft.com/office/powerpoint/2010/main" val="3502312315"/>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336</a:t>
            </a:fld>
            <a:endParaRPr lang="en-US"/>
          </a:p>
        </p:txBody>
      </p:sp>
    </p:spTree>
    <p:extLst>
      <p:ext uri="{BB962C8B-B14F-4D97-AF65-F5344CB8AC3E}">
        <p14:creationId xmlns:p14="http://schemas.microsoft.com/office/powerpoint/2010/main" val="2804273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1349375"/>
            <a:ext cx="4222750" cy="3168650"/>
          </a:xfrm>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35</a:t>
            </a:fld>
            <a:endParaRPr lang="en-US"/>
          </a:p>
        </p:txBody>
      </p:sp>
      <p:sp>
        <p:nvSpPr>
          <p:cNvPr id="5" name="TextBox 4">
            <a:extLst>
              <a:ext uri="{FF2B5EF4-FFF2-40B4-BE49-F238E27FC236}">
                <a16:creationId xmlns:a16="http://schemas.microsoft.com/office/drawing/2014/main" id="{B931ECBD-0105-80D9-8965-76248CB37FCC}"/>
              </a:ext>
            </a:extLst>
          </p:cNvPr>
          <p:cNvSpPr txBox="1"/>
          <p:nvPr/>
        </p:nvSpPr>
        <p:spPr>
          <a:xfrm>
            <a:off x="1822143" y="3007312"/>
            <a:ext cx="1280603" cy="184666"/>
          </a:xfrm>
          <a:prstGeom prst="rect">
            <a:avLst/>
          </a:prstGeom>
          <a:solidFill>
            <a:schemeClr val="bg1">
              <a:lumMod val="85000"/>
            </a:schemeClr>
          </a:solidFill>
        </p:spPr>
        <p:txBody>
          <a:bodyPr wrap="square" rtlCol="0">
            <a:spAutoFit/>
          </a:bodyPr>
          <a:lstStyle/>
          <a:p>
            <a:r>
              <a:rPr lang="en-US" sz="600" b="1">
                <a:latin typeface="Amasis MT Pro Medium" panose="02040604050005020304" pitchFamily="18" charset="0"/>
              </a:rPr>
              <a:t>Número del Registro Médico</a:t>
            </a:r>
          </a:p>
        </p:txBody>
      </p:sp>
      <p:sp>
        <p:nvSpPr>
          <p:cNvPr id="7" name="TextBox 6">
            <a:extLst>
              <a:ext uri="{FF2B5EF4-FFF2-40B4-BE49-F238E27FC236}">
                <a16:creationId xmlns:a16="http://schemas.microsoft.com/office/drawing/2014/main" id="{23D3EF8A-F375-C98F-EF67-EE28E8AF31E3}"/>
              </a:ext>
            </a:extLst>
          </p:cNvPr>
          <p:cNvSpPr txBox="1"/>
          <p:nvPr/>
        </p:nvSpPr>
        <p:spPr>
          <a:xfrm>
            <a:off x="1822143" y="3499777"/>
            <a:ext cx="740908" cy="184666"/>
          </a:xfrm>
          <a:prstGeom prst="rect">
            <a:avLst/>
          </a:prstGeom>
          <a:solidFill>
            <a:schemeClr val="bg1">
              <a:lumMod val="85000"/>
            </a:schemeClr>
          </a:solidFill>
        </p:spPr>
        <p:txBody>
          <a:bodyPr wrap="none" rtlCol="0">
            <a:spAutoFit/>
          </a:bodyPr>
          <a:lstStyle/>
          <a:p>
            <a:r>
              <a:rPr lang="en-US" sz="600" b="1">
                <a:solidFill>
                  <a:schemeClr val="tx1"/>
                </a:solidFill>
                <a:latin typeface="Amasis MT Pro Medium" panose="020B0604020202020204" pitchFamily="18" charset="0"/>
              </a:rPr>
              <a:t>Consentimiento</a:t>
            </a:r>
            <a:endParaRPr lang="en-US" sz="600"/>
          </a:p>
        </p:txBody>
      </p:sp>
      <p:graphicFrame>
        <p:nvGraphicFramePr>
          <p:cNvPr id="9" name="Table 9">
            <a:extLst>
              <a:ext uri="{FF2B5EF4-FFF2-40B4-BE49-F238E27FC236}">
                <a16:creationId xmlns:a16="http://schemas.microsoft.com/office/drawing/2014/main" id="{BAB72547-B8F5-1C57-4399-0EF9C2317A95}"/>
              </a:ext>
            </a:extLst>
          </p:cNvPr>
          <p:cNvGraphicFramePr>
            <a:graphicFrameLocks noGrp="1"/>
          </p:cNvGraphicFramePr>
          <p:nvPr/>
        </p:nvGraphicFramePr>
        <p:xfrm>
          <a:off x="2738761" y="2439445"/>
          <a:ext cx="1693416" cy="2011680"/>
        </p:xfrm>
        <a:graphic>
          <a:graphicData uri="http://schemas.openxmlformats.org/drawingml/2006/table">
            <a:tbl>
              <a:tblPr bandRow="1">
                <a:tableStyleId>{073A0DAA-6AF3-43AB-8588-CEC1D06C72B9}</a:tableStyleId>
              </a:tblPr>
              <a:tblGrid>
                <a:gridCol w="618841">
                  <a:extLst>
                    <a:ext uri="{9D8B030D-6E8A-4147-A177-3AD203B41FA5}">
                      <a16:colId xmlns:a16="http://schemas.microsoft.com/office/drawing/2014/main" val="142071433"/>
                    </a:ext>
                  </a:extLst>
                </a:gridCol>
                <a:gridCol w="1074575">
                  <a:extLst>
                    <a:ext uri="{9D8B030D-6E8A-4147-A177-3AD203B41FA5}">
                      <a16:colId xmlns:a16="http://schemas.microsoft.com/office/drawing/2014/main" val="3283848971"/>
                    </a:ext>
                  </a:extLst>
                </a:gridCol>
              </a:tblGrid>
              <a:tr h="544110">
                <a:tc>
                  <a:txBody>
                    <a:bodyPr/>
                    <a:lstStyle/>
                    <a:p>
                      <a:r>
                        <a:rPr lang="en-US"/>
                        <a:t>Nombre</a:t>
                      </a:r>
                    </a:p>
                  </a:txBody>
                  <a:tcPr/>
                </a:tc>
                <a:tc>
                  <a:txBody>
                    <a:bodyPr/>
                    <a:lstStyle/>
                    <a:p>
                      <a:endParaRPr lang="en-US"/>
                    </a:p>
                  </a:txBody>
                  <a:tcPr/>
                </a:tc>
                <a:extLst>
                  <a:ext uri="{0D108BD9-81ED-4DB2-BD59-A6C34878D82A}">
                    <a16:rowId xmlns:a16="http://schemas.microsoft.com/office/drawing/2014/main" val="371022926"/>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1937756320"/>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969968177"/>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2213394954"/>
                  </a:ext>
                </a:extLst>
              </a:tr>
            </a:tbl>
          </a:graphicData>
        </a:graphic>
      </p:graphicFrame>
    </p:spTree>
    <p:extLst>
      <p:ext uri="{BB962C8B-B14F-4D97-AF65-F5344CB8AC3E}">
        <p14:creationId xmlns:p14="http://schemas.microsoft.com/office/powerpoint/2010/main" val="162998532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337</a:t>
            </a:fld>
            <a:endParaRPr lang="en-US"/>
          </a:p>
        </p:txBody>
      </p:sp>
    </p:spTree>
    <p:extLst>
      <p:ext uri="{BB962C8B-B14F-4D97-AF65-F5344CB8AC3E}">
        <p14:creationId xmlns:p14="http://schemas.microsoft.com/office/powerpoint/2010/main" val="220792057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338</a:t>
            </a:fld>
            <a:endParaRPr lang="en-US"/>
          </a:p>
        </p:txBody>
      </p:sp>
    </p:spTree>
    <p:extLst>
      <p:ext uri="{BB962C8B-B14F-4D97-AF65-F5344CB8AC3E}">
        <p14:creationId xmlns:p14="http://schemas.microsoft.com/office/powerpoint/2010/main" val="352171038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339</a:t>
            </a:fld>
            <a:endParaRPr lang="en-US"/>
          </a:p>
        </p:txBody>
      </p:sp>
    </p:spTree>
    <p:extLst>
      <p:ext uri="{BB962C8B-B14F-4D97-AF65-F5344CB8AC3E}">
        <p14:creationId xmlns:p14="http://schemas.microsoft.com/office/powerpoint/2010/main" val="429243577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340</a:t>
            </a:fld>
            <a:endParaRPr lang="en-US"/>
          </a:p>
        </p:txBody>
      </p:sp>
    </p:spTree>
    <p:extLst>
      <p:ext uri="{BB962C8B-B14F-4D97-AF65-F5344CB8AC3E}">
        <p14:creationId xmlns:p14="http://schemas.microsoft.com/office/powerpoint/2010/main" val="286156475"/>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341</a:t>
            </a:fld>
            <a:endParaRPr lang="en-US"/>
          </a:p>
        </p:txBody>
      </p:sp>
    </p:spTree>
    <p:extLst>
      <p:ext uri="{BB962C8B-B14F-4D97-AF65-F5344CB8AC3E}">
        <p14:creationId xmlns:p14="http://schemas.microsoft.com/office/powerpoint/2010/main" val="3219712141"/>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342</a:t>
            </a:fld>
            <a:endParaRPr lang="en-US"/>
          </a:p>
        </p:txBody>
      </p:sp>
    </p:spTree>
    <p:extLst>
      <p:ext uri="{BB962C8B-B14F-4D97-AF65-F5344CB8AC3E}">
        <p14:creationId xmlns:p14="http://schemas.microsoft.com/office/powerpoint/2010/main" val="1604573066"/>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343</a:t>
            </a:fld>
            <a:endParaRPr lang="en-US"/>
          </a:p>
        </p:txBody>
      </p:sp>
    </p:spTree>
    <p:extLst>
      <p:ext uri="{BB962C8B-B14F-4D97-AF65-F5344CB8AC3E}">
        <p14:creationId xmlns:p14="http://schemas.microsoft.com/office/powerpoint/2010/main" val="60763099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344</a:t>
            </a:fld>
            <a:endParaRPr lang="en-US"/>
          </a:p>
        </p:txBody>
      </p:sp>
    </p:spTree>
    <p:extLst>
      <p:ext uri="{BB962C8B-B14F-4D97-AF65-F5344CB8AC3E}">
        <p14:creationId xmlns:p14="http://schemas.microsoft.com/office/powerpoint/2010/main" val="3988571841"/>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345</a:t>
            </a:fld>
            <a:endParaRPr lang="en-US"/>
          </a:p>
        </p:txBody>
      </p:sp>
    </p:spTree>
    <p:extLst>
      <p:ext uri="{BB962C8B-B14F-4D97-AF65-F5344CB8AC3E}">
        <p14:creationId xmlns:p14="http://schemas.microsoft.com/office/powerpoint/2010/main" val="95672674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346</a:t>
            </a:fld>
            <a:endParaRPr lang="en-US"/>
          </a:p>
        </p:txBody>
      </p:sp>
    </p:spTree>
    <p:extLst>
      <p:ext uri="{BB962C8B-B14F-4D97-AF65-F5344CB8AC3E}">
        <p14:creationId xmlns:p14="http://schemas.microsoft.com/office/powerpoint/2010/main" val="370213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1349375"/>
            <a:ext cx="4222750" cy="3168650"/>
          </a:xfrm>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36</a:t>
            </a:fld>
            <a:endParaRPr lang="en-US"/>
          </a:p>
        </p:txBody>
      </p:sp>
      <p:sp>
        <p:nvSpPr>
          <p:cNvPr id="5" name="TextBox 4">
            <a:extLst>
              <a:ext uri="{FF2B5EF4-FFF2-40B4-BE49-F238E27FC236}">
                <a16:creationId xmlns:a16="http://schemas.microsoft.com/office/drawing/2014/main" id="{B931ECBD-0105-80D9-8965-76248CB37FCC}"/>
              </a:ext>
            </a:extLst>
          </p:cNvPr>
          <p:cNvSpPr txBox="1"/>
          <p:nvPr/>
        </p:nvSpPr>
        <p:spPr>
          <a:xfrm>
            <a:off x="1822143" y="3007312"/>
            <a:ext cx="1280603" cy="184666"/>
          </a:xfrm>
          <a:prstGeom prst="rect">
            <a:avLst/>
          </a:prstGeom>
          <a:solidFill>
            <a:schemeClr val="bg1">
              <a:lumMod val="85000"/>
            </a:schemeClr>
          </a:solidFill>
        </p:spPr>
        <p:txBody>
          <a:bodyPr wrap="square" rtlCol="0">
            <a:spAutoFit/>
          </a:bodyPr>
          <a:lstStyle/>
          <a:p>
            <a:r>
              <a:rPr lang="en-US" sz="600" b="1">
                <a:latin typeface="Amasis MT Pro Medium" panose="02040604050005020304" pitchFamily="18" charset="0"/>
              </a:rPr>
              <a:t>Número del Registro Médico</a:t>
            </a:r>
          </a:p>
        </p:txBody>
      </p:sp>
      <p:sp>
        <p:nvSpPr>
          <p:cNvPr id="7" name="TextBox 6">
            <a:extLst>
              <a:ext uri="{FF2B5EF4-FFF2-40B4-BE49-F238E27FC236}">
                <a16:creationId xmlns:a16="http://schemas.microsoft.com/office/drawing/2014/main" id="{23D3EF8A-F375-C98F-EF67-EE28E8AF31E3}"/>
              </a:ext>
            </a:extLst>
          </p:cNvPr>
          <p:cNvSpPr txBox="1"/>
          <p:nvPr/>
        </p:nvSpPr>
        <p:spPr>
          <a:xfrm>
            <a:off x="1822143" y="3499777"/>
            <a:ext cx="740908" cy="184666"/>
          </a:xfrm>
          <a:prstGeom prst="rect">
            <a:avLst/>
          </a:prstGeom>
          <a:solidFill>
            <a:schemeClr val="bg1">
              <a:lumMod val="85000"/>
            </a:schemeClr>
          </a:solidFill>
        </p:spPr>
        <p:txBody>
          <a:bodyPr wrap="none" rtlCol="0">
            <a:spAutoFit/>
          </a:bodyPr>
          <a:lstStyle/>
          <a:p>
            <a:r>
              <a:rPr lang="en-US" sz="600" b="1">
                <a:solidFill>
                  <a:schemeClr val="tx1"/>
                </a:solidFill>
                <a:latin typeface="Amasis MT Pro Medium" panose="020B0604020202020204" pitchFamily="18" charset="0"/>
              </a:rPr>
              <a:t>Consentimiento</a:t>
            </a:r>
            <a:endParaRPr lang="en-US" sz="600"/>
          </a:p>
        </p:txBody>
      </p:sp>
      <p:graphicFrame>
        <p:nvGraphicFramePr>
          <p:cNvPr id="9" name="Table 9">
            <a:extLst>
              <a:ext uri="{FF2B5EF4-FFF2-40B4-BE49-F238E27FC236}">
                <a16:creationId xmlns:a16="http://schemas.microsoft.com/office/drawing/2014/main" id="{BAB72547-B8F5-1C57-4399-0EF9C2317A95}"/>
              </a:ext>
            </a:extLst>
          </p:cNvPr>
          <p:cNvGraphicFramePr>
            <a:graphicFrameLocks noGrp="1"/>
          </p:cNvGraphicFramePr>
          <p:nvPr/>
        </p:nvGraphicFramePr>
        <p:xfrm>
          <a:off x="2738761" y="2439445"/>
          <a:ext cx="1693416" cy="2011680"/>
        </p:xfrm>
        <a:graphic>
          <a:graphicData uri="http://schemas.openxmlformats.org/drawingml/2006/table">
            <a:tbl>
              <a:tblPr bandRow="1">
                <a:tableStyleId>{073A0DAA-6AF3-43AB-8588-CEC1D06C72B9}</a:tableStyleId>
              </a:tblPr>
              <a:tblGrid>
                <a:gridCol w="618841">
                  <a:extLst>
                    <a:ext uri="{9D8B030D-6E8A-4147-A177-3AD203B41FA5}">
                      <a16:colId xmlns:a16="http://schemas.microsoft.com/office/drawing/2014/main" val="142071433"/>
                    </a:ext>
                  </a:extLst>
                </a:gridCol>
                <a:gridCol w="1074575">
                  <a:extLst>
                    <a:ext uri="{9D8B030D-6E8A-4147-A177-3AD203B41FA5}">
                      <a16:colId xmlns:a16="http://schemas.microsoft.com/office/drawing/2014/main" val="3283848971"/>
                    </a:ext>
                  </a:extLst>
                </a:gridCol>
              </a:tblGrid>
              <a:tr h="544110">
                <a:tc>
                  <a:txBody>
                    <a:bodyPr/>
                    <a:lstStyle/>
                    <a:p>
                      <a:r>
                        <a:rPr lang="en-US"/>
                        <a:t>Nombre</a:t>
                      </a:r>
                    </a:p>
                  </a:txBody>
                  <a:tcPr/>
                </a:tc>
                <a:tc>
                  <a:txBody>
                    <a:bodyPr/>
                    <a:lstStyle/>
                    <a:p>
                      <a:endParaRPr lang="en-US"/>
                    </a:p>
                  </a:txBody>
                  <a:tcPr/>
                </a:tc>
                <a:extLst>
                  <a:ext uri="{0D108BD9-81ED-4DB2-BD59-A6C34878D82A}">
                    <a16:rowId xmlns:a16="http://schemas.microsoft.com/office/drawing/2014/main" val="371022926"/>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1937756320"/>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969968177"/>
                  </a:ext>
                </a:extLst>
              </a:tr>
              <a:tr h="204064">
                <a:tc>
                  <a:txBody>
                    <a:bodyPr/>
                    <a:lstStyle/>
                    <a:p>
                      <a:endParaRPr lang="en-US"/>
                    </a:p>
                  </a:txBody>
                  <a:tcPr/>
                </a:tc>
                <a:tc>
                  <a:txBody>
                    <a:bodyPr/>
                    <a:lstStyle/>
                    <a:p>
                      <a:endParaRPr lang="en-US"/>
                    </a:p>
                  </a:txBody>
                  <a:tcPr/>
                </a:tc>
                <a:extLst>
                  <a:ext uri="{0D108BD9-81ED-4DB2-BD59-A6C34878D82A}">
                    <a16:rowId xmlns:a16="http://schemas.microsoft.com/office/drawing/2014/main" val="2213394954"/>
                  </a:ext>
                </a:extLst>
              </a:tr>
            </a:tbl>
          </a:graphicData>
        </a:graphic>
      </p:graphicFrame>
    </p:spTree>
    <p:extLst>
      <p:ext uri="{BB962C8B-B14F-4D97-AF65-F5344CB8AC3E}">
        <p14:creationId xmlns:p14="http://schemas.microsoft.com/office/powerpoint/2010/main" val="2653443965"/>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347</a:t>
            </a:fld>
            <a:endParaRPr lang="en-US"/>
          </a:p>
        </p:txBody>
      </p:sp>
    </p:spTree>
    <p:extLst>
      <p:ext uri="{BB962C8B-B14F-4D97-AF65-F5344CB8AC3E}">
        <p14:creationId xmlns:p14="http://schemas.microsoft.com/office/powerpoint/2010/main" val="448963095"/>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a:t>
            </a:r>
          </a:p>
          <a:p>
            <a:r>
              <a:rPr lang="es-GT"/>
              <a:t>Para los nombres en inglés de esta medicina, vea la diapositiva # 107.</a:t>
            </a:r>
          </a:p>
        </p:txBody>
      </p:sp>
      <p:sp>
        <p:nvSpPr>
          <p:cNvPr id="4" name="Slide Number Placeholder 3"/>
          <p:cNvSpPr>
            <a:spLocks noGrp="1"/>
          </p:cNvSpPr>
          <p:nvPr>
            <p:ph type="sldNum" sz="quarter" idx="5"/>
          </p:nvPr>
        </p:nvSpPr>
        <p:spPr/>
        <p:txBody>
          <a:bodyPr/>
          <a:lstStyle/>
          <a:p>
            <a:fld id="{D5327113-ACBB-5E4B-B9FA-FEFF40D1AA43}" type="slidenum">
              <a:rPr lang="en-US" smtClean="0"/>
              <a:t>348</a:t>
            </a:fld>
            <a:endParaRPr lang="en-US"/>
          </a:p>
        </p:txBody>
      </p:sp>
    </p:spTree>
    <p:extLst>
      <p:ext uri="{BB962C8B-B14F-4D97-AF65-F5344CB8AC3E}">
        <p14:creationId xmlns:p14="http://schemas.microsoft.com/office/powerpoint/2010/main" val="95877053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 los nombres entre paréntesis son en inglés.</a:t>
            </a:r>
          </a:p>
        </p:txBody>
      </p:sp>
      <p:sp>
        <p:nvSpPr>
          <p:cNvPr id="4" name="Slide Number Placeholder 3"/>
          <p:cNvSpPr>
            <a:spLocks noGrp="1"/>
          </p:cNvSpPr>
          <p:nvPr>
            <p:ph type="sldNum" sz="quarter" idx="5"/>
          </p:nvPr>
        </p:nvSpPr>
        <p:spPr/>
        <p:txBody>
          <a:bodyPr/>
          <a:lstStyle/>
          <a:p>
            <a:fld id="{D5327113-ACBB-5E4B-B9FA-FEFF40D1AA43}" type="slidenum">
              <a:rPr lang="en-US" smtClean="0"/>
              <a:t>349</a:t>
            </a:fld>
            <a:endParaRPr lang="en-US"/>
          </a:p>
        </p:txBody>
      </p:sp>
    </p:spTree>
    <p:extLst>
      <p:ext uri="{BB962C8B-B14F-4D97-AF65-F5344CB8AC3E}">
        <p14:creationId xmlns:p14="http://schemas.microsoft.com/office/powerpoint/2010/main" val="1214042018"/>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350</a:t>
            </a:fld>
            <a:endParaRPr lang="en-US"/>
          </a:p>
        </p:txBody>
      </p:sp>
    </p:spTree>
    <p:extLst>
      <p:ext uri="{BB962C8B-B14F-4D97-AF65-F5344CB8AC3E}">
        <p14:creationId xmlns:p14="http://schemas.microsoft.com/office/powerpoint/2010/main" val="205490862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351</a:t>
            </a:fld>
            <a:endParaRPr lang="en-US"/>
          </a:p>
        </p:txBody>
      </p:sp>
    </p:spTree>
    <p:extLst>
      <p:ext uri="{BB962C8B-B14F-4D97-AF65-F5344CB8AC3E}">
        <p14:creationId xmlns:p14="http://schemas.microsoft.com/office/powerpoint/2010/main" val="3248745486"/>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352</a:t>
            </a:fld>
            <a:endParaRPr lang="en-US"/>
          </a:p>
        </p:txBody>
      </p:sp>
    </p:spTree>
    <p:extLst>
      <p:ext uri="{BB962C8B-B14F-4D97-AF65-F5344CB8AC3E}">
        <p14:creationId xmlns:p14="http://schemas.microsoft.com/office/powerpoint/2010/main" val="334348733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353</a:t>
            </a:fld>
            <a:endParaRPr lang="en-US"/>
          </a:p>
        </p:txBody>
      </p:sp>
    </p:spTree>
    <p:extLst>
      <p:ext uri="{BB962C8B-B14F-4D97-AF65-F5344CB8AC3E}">
        <p14:creationId xmlns:p14="http://schemas.microsoft.com/office/powerpoint/2010/main" val="150449518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354</a:t>
            </a:fld>
            <a:endParaRPr lang="en-US"/>
          </a:p>
        </p:txBody>
      </p:sp>
    </p:spTree>
    <p:extLst>
      <p:ext uri="{BB962C8B-B14F-4D97-AF65-F5344CB8AC3E}">
        <p14:creationId xmlns:p14="http://schemas.microsoft.com/office/powerpoint/2010/main" val="971432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355</a:t>
            </a:fld>
            <a:endParaRPr lang="en-US"/>
          </a:p>
        </p:txBody>
      </p:sp>
    </p:spTree>
    <p:extLst>
      <p:ext uri="{BB962C8B-B14F-4D97-AF65-F5344CB8AC3E}">
        <p14:creationId xmlns:p14="http://schemas.microsoft.com/office/powerpoint/2010/main" val="362583137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356</a:t>
            </a:fld>
            <a:endParaRPr lang="en-US"/>
          </a:p>
        </p:txBody>
      </p:sp>
    </p:spTree>
    <p:extLst>
      <p:ext uri="{BB962C8B-B14F-4D97-AF65-F5344CB8AC3E}">
        <p14:creationId xmlns:p14="http://schemas.microsoft.com/office/powerpoint/2010/main" val="4248548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37</a:t>
            </a:fld>
            <a:endParaRPr lang="en-US"/>
          </a:p>
        </p:txBody>
      </p:sp>
    </p:spTree>
    <p:extLst>
      <p:ext uri="{BB962C8B-B14F-4D97-AF65-F5344CB8AC3E}">
        <p14:creationId xmlns:p14="http://schemas.microsoft.com/office/powerpoint/2010/main" val="4104168699"/>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357</a:t>
            </a:fld>
            <a:endParaRPr lang="en-US"/>
          </a:p>
        </p:txBody>
      </p:sp>
    </p:spTree>
    <p:extLst>
      <p:ext uri="{BB962C8B-B14F-4D97-AF65-F5344CB8AC3E}">
        <p14:creationId xmlns:p14="http://schemas.microsoft.com/office/powerpoint/2010/main" val="3784929756"/>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358</a:t>
            </a:fld>
            <a:endParaRPr lang="en-US"/>
          </a:p>
        </p:txBody>
      </p:sp>
    </p:spTree>
    <p:extLst>
      <p:ext uri="{BB962C8B-B14F-4D97-AF65-F5344CB8AC3E}">
        <p14:creationId xmlns:p14="http://schemas.microsoft.com/office/powerpoint/2010/main" val="68055432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359</a:t>
            </a:fld>
            <a:endParaRPr lang="en-US"/>
          </a:p>
        </p:txBody>
      </p:sp>
    </p:spTree>
    <p:extLst>
      <p:ext uri="{BB962C8B-B14F-4D97-AF65-F5344CB8AC3E}">
        <p14:creationId xmlns:p14="http://schemas.microsoft.com/office/powerpoint/2010/main" val="3890343177"/>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360</a:t>
            </a:fld>
            <a:endParaRPr lang="en-US"/>
          </a:p>
        </p:txBody>
      </p:sp>
    </p:spTree>
    <p:extLst>
      <p:ext uri="{BB962C8B-B14F-4D97-AF65-F5344CB8AC3E}">
        <p14:creationId xmlns:p14="http://schemas.microsoft.com/office/powerpoint/2010/main" val="375500967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361</a:t>
            </a:fld>
            <a:endParaRPr lang="en-US"/>
          </a:p>
        </p:txBody>
      </p:sp>
    </p:spTree>
    <p:extLst>
      <p:ext uri="{BB962C8B-B14F-4D97-AF65-F5344CB8AC3E}">
        <p14:creationId xmlns:p14="http://schemas.microsoft.com/office/powerpoint/2010/main" val="468046898"/>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362</a:t>
            </a:fld>
            <a:endParaRPr lang="en-US"/>
          </a:p>
        </p:txBody>
      </p:sp>
    </p:spTree>
    <p:extLst>
      <p:ext uri="{BB962C8B-B14F-4D97-AF65-F5344CB8AC3E}">
        <p14:creationId xmlns:p14="http://schemas.microsoft.com/office/powerpoint/2010/main" val="4164459275"/>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363</a:t>
            </a:fld>
            <a:endParaRPr lang="en-US"/>
          </a:p>
        </p:txBody>
      </p:sp>
    </p:spTree>
    <p:extLst>
      <p:ext uri="{BB962C8B-B14F-4D97-AF65-F5344CB8AC3E}">
        <p14:creationId xmlns:p14="http://schemas.microsoft.com/office/powerpoint/2010/main" val="1485781032"/>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364</a:t>
            </a:fld>
            <a:endParaRPr lang="en-US"/>
          </a:p>
        </p:txBody>
      </p:sp>
    </p:spTree>
    <p:extLst>
      <p:ext uri="{BB962C8B-B14F-4D97-AF65-F5344CB8AC3E}">
        <p14:creationId xmlns:p14="http://schemas.microsoft.com/office/powerpoint/2010/main" val="2847689389"/>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365</a:t>
            </a:fld>
            <a:endParaRPr lang="en-US"/>
          </a:p>
        </p:txBody>
      </p:sp>
    </p:spTree>
    <p:extLst>
      <p:ext uri="{BB962C8B-B14F-4D97-AF65-F5344CB8AC3E}">
        <p14:creationId xmlns:p14="http://schemas.microsoft.com/office/powerpoint/2010/main" val="2186085964"/>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366</a:t>
            </a:fld>
            <a:endParaRPr lang="en-US"/>
          </a:p>
        </p:txBody>
      </p:sp>
    </p:spTree>
    <p:extLst>
      <p:ext uri="{BB962C8B-B14F-4D97-AF65-F5344CB8AC3E}">
        <p14:creationId xmlns:p14="http://schemas.microsoft.com/office/powerpoint/2010/main" val="899340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89DE0949-E428-C74F-A7A8-79A6D024189B}" type="slidenum">
              <a:rPr lang="en-US" smtClean="0"/>
              <a:t>38</a:t>
            </a:fld>
            <a:endParaRPr lang="en-US"/>
          </a:p>
        </p:txBody>
      </p:sp>
    </p:spTree>
    <p:extLst>
      <p:ext uri="{BB962C8B-B14F-4D97-AF65-F5344CB8AC3E}">
        <p14:creationId xmlns:p14="http://schemas.microsoft.com/office/powerpoint/2010/main" val="155131365"/>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367</a:t>
            </a:fld>
            <a:endParaRPr lang="en-US"/>
          </a:p>
        </p:txBody>
      </p:sp>
    </p:spTree>
    <p:extLst>
      <p:ext uri="{BB962C8B-B14F-4D97-AF65-F5344CB8AC3E}">
        <p14:creationId xmlns:p14="http://schemas.microsoft.com/office/powerpoint/2010/main" val="147180369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368</a:t>
            </a:fld>
            <a:endParaRPr lang="en-US"/>
          </a:p>
        </p:txBody>
      </p:sp>
    </p:spTree>
    <p:extLst>
      <p:ext uri="{BB962C8B-B14F-4D97-AF65-F5344CB8AC3E}">
        <p14:creationId xmlns:p14="http://schemas.microsoft.com/office/powerpoint/2010/main" val="296140736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369</a:t>
            </a:fld>
            <a:endParaRPr lang="en-US"/>
          </a:p>
        </p:txBody>
      </p:sp>
    </p:spTree>
    <p:extLst>
      <p:ext uri="{BB962C8B-B14F-4D97-AF65-F5344CB8AC3E}">
        <p14:creationId xmlns:p14="http://schemas.microsoft.com/office/powerpoint/2010/main" val="2601479767"/>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370</a:t>
            </a:fld>
            <a:endParaRPr lang="en-US"/>
          </a:p>
        </p:txBody>
      </p:sp>
    </p:spTree>
    <p:extLst>
      <p:ext uri="{BB962C8B-B14F-4D97-AF65-F5344CB8AC3E}">
        <p14:creationId xmlns:p14="http://schemas.microsoft.com/office/powerpoint/2010/main" val="3666073666"/>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371</a:t>
            </a:fld>
            <a:endParaRPr lang="en-US"/>
          </a:p>
        </p:txBody>
      </p:sp>
    </p:spTree>
    <p:extLst>
      <p:ext uri="{BB962C8B-B14F-4D97-AF65-F5344CB8AC3E}">
        <p14:creationId xmlns:p14="http://schemas.microsoft.com/office/powerpoint/2010/main" val="155704290"/>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372</a:t>
            </a:fld>
            <a:endParaRPr lang="en-US"/>
          </a:p>
        </p:txBody>
      </p:sp>
    </p:spTree>
    <p:extLst>
      <p:ext uri="{BB962C8B-B14F-4D97-AF65-F5344CB8AC3E}">
        <p14:creationId xmlns:p14="http://schemas.microsoft.com/office/powerpoint/2010/main" val="3623969041"/>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373</a:t>
            </a:fld>
            <a:endParaRPr lang="en-US"/>
          </a:p>
        </p:txBody>
      </p:sp>
    </p:spTree>
    <p:extLst>
      <p:ext uri="{BB962C8B-B14F-4D97-AF65-F5344CB8AC3E}">
        <p14:creationId xmlns:p14="http://schemas.microsoft.com/office/powerpoint/2010/main" val="2511905312"/>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374</a:t>
            </a:fld>
            <a:endParaRPr lang="en-US"/>
          </a:p>
        </p:txBody>
      </p:sp>
    </p:spTree>
    <p:extLst>
      <p:ext uri="{BB962C8B-B14F-4D97-AF65-F5344CB8AC3E}">
        <p14:creationId xmlns:p14="http://schemas.microsoft.com/office/powerpoint/2010/main" val="1915022670"/>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*Actos (</a:t>
            </a:r>
            <a:r>
              <a:rPr lang="es-GT" err="1"/>
              <a:t>pioglitazona</a:t>
            </a:r>
            <a:r>
              <a:rPr lang="es-GT"/>
              <a:t>) en español</a:t>
            </a:r>
          </a:p>
        </p:txBody>
      </p:sp>
      <p:sp>
        <p:nvSpPr>
          <p:cNvPr id="4" name="Slide Number Placeholder 3"/>
          <p:cNvSpPr>
            <a:spLocks noGrp="1"/>
          </p:cNvSpPr>
          <p:nvPr>
            <p:ph type="sldNum" sz="quarter" idx="5"/>
          </p:nvPr>
        </p:nvSpPr>
        <p:spPr/>
        <p:txBody>
          <a:bodyPr/>
          <a:lstStyle/>
          <a:p>
            <a:fld id="{D5327113-ACBB-5E4B-B9FA-FEFF40D1AA43}" type="slidenum">
              <a:rPr lang="en-US" smtClean="0"/>
              <a:t>375</a:t>
            </a:fld>
            <a:endParaRPr lang="en-US"/>
          </a:p>
        </p:txBody>
      </p:sp>
    </p:spTree>
    <p:extLst>
      <p:ext uri="{BB962C8B-B14F-4D97-AF65-F5344CB8AC3E}">
        <p14:creationId xmlns:p14="http://schemas.microsoft.com/office/powerpoint/2010/main" val="127183463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376</a:t>
            </a:fld>
            <a:endParaRPr lang="en-US"/>
          </a:p>
        </p:txBody>
      </p:sp>
    </p:spTree>
    <p:extLst>
      <p:ext uri="{BB962C8B-B14F-4D97-AF65-F5344CB8AC3E}">
        <p14:creationId xmlns:p14="http://schemas.microsoft.com/office/powerpoint/2010/main" val="2237623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39</a:t>
            </a:fld>
            <a:endParaRPr lang="en-US"/>
          </a:p>
        </p:txBody>
      </p:sp>
    </p:spTree>
    <p:extLst>
      <p:ext uri="{BB962C8B-B14F-4D97-AF65-F5344CB8AC3E}">
        <p14:creationId xmlns:p14="http://schemas.microsoft.com/office/powerpoint/2010/main" val="1954460163"/>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377</a:t>
            </a:fld>
            <a:endParaRPr lang="en-US"/>
          </a:p>
        </p:txBody>
      </p:sp>
    </p:spTree>
    <p:extLst>
      <p:ext uri="{BB962C8B-B14F-4D97-AF65-F5344CB8AC3E}">
        <p14:creationId xmlns:p14="http://schemas.microsoft.com/office/powerpoint/2010/main" val="1971758738"/>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378</a:t>
            </a:fld>
            <a:endParaRPr lang="en-US"/>
          </a:p>
        </p:txBody>
      </p:sp>
    </p:spTree>
    <p:extLst>
      <p:ext uri="{BB962C8B-B14F-4D97-AF65-F5344CB8AC3E}">
        <p14:creationId xmlns:p14="http://schemas.microsoft.com/office/powerpoint/2010/main" val="3914877324"/>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379</a:t>
            </a:fld>
            <a:endParaRPr lang="en-US"/>
          </a:p>
        </p:txBody>
      </p:sp>
    </p:spTree>
    <p:extLst>
      <p:ext uri="{BB962C8B-B14F-4D97-AF65-F5344CB8AC3E}">
        <p14:creationId xmlns:p14="http://schemas.microsoft.com/office/powerpoint/2010/main" val="2510539870"/>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380</a:t>
            </a:fld>
            <a:endParaRPr lang="en-US"/>
          </a:p>
        </p:txBody>
      </p:sp>
    </p:spTree>
    <p:extLst>
      <p:ext uri="{BB962C8B-B14F-4D97-AF65-F5344CB8AC3E}">
        <p14:creationId xmlns:p14="http://schemas.microsoft.com/office/powerpoint/2010/main" val="742676110"/>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381</a:t>
            </a:fld>
            <a:endParaRPr lang="en-US"/>
          </a:p>
        </p:txBody>
      </p:sp>
    </p:spTree>
    <p:extLst>
      <p:ext uri="{BB962C8B-B14F-4D97-AF65-F5344CB8AC3E}">
        <p14:creationId xmlns:p14="http://schemas.microsoft.com/office/powerpoint/2010/main" val="2919721979"/>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*Vea la </a:t>
            </a:r>
            <a:r>
              <a:rPr lang="es-GT" err="1"/>
              <a:t>pagina</a:t>
            </a:r>
            <a:r>
              <a:rPr lang="es-GT"/>
              <a:t> 107 para los nombres en inglés de esta medicamento.</a:t>
            </a:r>
          </a:p>
        </p:txBody>
      </p:sp>
      <p:sp>
        <p:nvSpPr>
          <p:cNvPr id="4" name="Slide Number Placeholder 3"/>
          <p:cNvSpPr>
            <a:spLocks noGrp="1"/>
          </p:cNvSpPr>
          <p:nvPr>
            <p:ph type="sldNum" sz="quarter" idx="5"/>
          </p:nvPr>
        </p:nvSpPr>
        <p:spPr/>
        <p:txBody>
          <a:bodyPr/>
          <a:lstStyle/>
          <a:p>
            <a:fld id="{D5327113-ACBB-5E4B-B9FA-FEFF40D1AA43}" type="slidenum">
              <a:rPr lang="en-US" smtClean="0"/>
              <a:t>382</a:t>
            </a:fld>
            <a:endParaRPr lang="en-US"/>
          </a:p>
        </p:txBody>
      </p:sp>
    </p:spTree>
    <p:extLst>
      <p:ext uri="{BB962C8B-B14F-4D97-AF65-F5344CB8AC3E}">
        <p14:creationId xmlns:p14="http://schemas.microsoft.com/office/powerpoint/2010/main" val="3674563191"/>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 vea los nombres en inglés en la diapositiva # 107.</a:t>
            </a:r>
          </a:p>
        </p:txBody>
      </p:sp>
      <p:sp>
        <p:nvSpPr>
          <p:cNvPr id="4" name="Slide Number Placeholder 3"/>
          <p:cNvSpPr>
            <a:spLocks noGrp="1"/>
          </p:cNvSpPr>
          <p:nvPr>
            <p:ph type="sldNum" sz="quarter" idx="5"/>
          </p:nvPr>
        </p:nvSpPr>
        <p:spPr/>
        <p:txBody>
          <a:bodyPr/>
          <a:lstStyle/>
          <a:p>
            <a:fld id="{D5327113-ACBB-5E4B-B9FA-FEFF40D1AA43}" type="slidenum">
              <a:rPr lang="en-US" smtClean="0"/>
              <a:t>383</a:t>
            </a:fld>
            <a:endParaRPr lang="en-US"/>
          </a:p>
        </p:txBody>
      </p:sp>
    </p:spTree>
    <p:extLst>
      <p:ext uri="{BB962C8B-B14F-4D97-AF65-F5344CB8AC3E}">
        <p14:creationId xmlns:p14="http://schemas.microsoft.com/office/powerpoint/2010/main" val="174850751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*Nota:</a:t>
            </a:r>
          </a:p>
          <a:p>
            <a:r>
              <a:rPr lang="es-GT"/>
              <a:t>Los nombres entre paréntesis son en inglés.</a:t>
            </a:r>
          </a:p>
          <a:p>
            <a:r>
              <a:rPr lang="es-GT"/>
              <a:t>Vea la diapositiva # 107 para los nombres en inglés de los medicamentos “g”.</a:t>
            </a:r>
          </a:p>
        </p:txBody>
      </p:sp>
      <p:sp>
        <p:nvSpPr>
          <p:cNvPr id="4" name="Slide Number Placeholder 3"/>
          <p:cNvSpPr>
            <a:spLocks noGrp="1"/>
          </p:cNvSpPr>
          <p:nvPr>
            <p:ph type="sldNum" sz="quarter" idx="5"/>
          </p:nvPr>
        </p:nvSpPr>
        <p:spPr/>
        <p:txBody>
          <a:bodyPr/>
          <a:lstStyle/>
          <a:p>
            <a:fld id="{D5327113-ACBB-5E4B-B9FA-FEFF40D1AA43}" type="slidenum">
              <a:rPr lang="en-US" smtClean="0"/>
              <a:t>384</a:t>
            </a:fld>
            <a:endParaRPr lang="en-US"/>
          </a:p>
        </p:txBody>
      </p:sp>
    </p:spTree>
    <p:extLst>
      <p:ext uri="{BB962C8B-B14F-4D97-AF65-F5344CB8AC3E}">
        <p14:creationId xmlns:p14="http://schemas.microsoft.com/office/powerpoint/2010/main" val="2315490891"/>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385</a:t>
            </a:fld>
            <a:endParaRPr lang="en-US"/>
          </a:p>
        </p:txBody>
      </p:sp>
    </p:spTree>
    <p:extLst>
      <p:ext uri="{BB962C8B-B14F-4D97-AF65-F5344CB8AC3E}">
        <p14:creationId xmlns:p14="http://schemas.microsoft.com/office/powerpoint/2010/main" val="1647443731"/>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386</a:t>
            </a:fld>
            <a:endParaRPr lang="en-US"/>
          </a:p>
        </p:txBody>
      </p:sp>
    </p:spTree>
    <p:extLst>
      <p:ext uri="{BB962C8B-B14F-4D97-AF65-F5344CB8AC3E}">
        <p14:creationId xmlns:p14="http://schemas.microsoft.com/office/powerpoint/2010/main" val="3189905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40</a:t>
            </a:fld>
            <a:endParaRPr lang="en-US"/>
          </a:p>
        </p:txBody>
      </p:sp>
    </p:spTree>
    <p:extLst>
      <p:ext uri="{BB962C8B-B14F-4D97-AF65-F5344CB8AC3E}">
        <p14:creationId xmlns:p14="http://schemas.microsoft.com/office/powerpoint/2010/main" val="2661698702"/>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387</a:t>
            </a:fld>
            <a:endParaRPr lang="en-US"/>
          </a:p>
        </p:txBody>
      </p:sp>
    </p:spTree>
    <p:extLst>
      <p:ext uri="{BB962C8B-B14F-4D97-AF65-F5344CB8AC3E}">
        <p14:creationId xmlns:p14="http://schemas.microsoft.com/office/powerpoint/2010/main" val="3409183534"/>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388</a:t>
            </a:fld>
            <a:endParaRPr lang="en-US"/>
          </a:p>
        </p:txBody>
      </p:sp>
    </p:spTree>
    <p:extLst>
      <p:ext uri="{BB962C8B-B14F-4D97-AF65-F5344CB8AC3E}">
        <p14:creationId xmlns:p14="http://schemas.microsoft.com/office/powerpoint/2010/main" val="427692442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389</a:t>
            </a:fld>
            <a:endParaRPr lang="en-US"/>
          </a:p>
        </p:txBody>
      </p:sp>
    </p:spTree>
    <p:extLst>
      <p:ext uri="{BB962C8B-B14F-4D97-AF65-F5344CB8AC3E}">
        <p14:creationId xmlns:p14="http://schemas.microsoft.com/office/powerpoint/2010/main" val="1120863164"/>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390</a:t>
            </a:fld>
            <a:endParaRPr lang="en-US"/>
          </a:p>
        </p:txBody>
      </p:sp>
    </p:spTree>
    <p:extLst>
      <p:ext uri="{BB962C8B-B14F-4D97-AF65-F5344CB8AC3E}">
        <p14:creationId xmlns:p14="http://schemas.microsoft.com/office/powerpoint/2010/main" val="1973268333"/>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391</a:t>
            </a:fld>
            <a:endParaRPr lang="en-US"/>
          </a:p>
        </p:txBody>
      </p:sp>
    </p:spTree>
    <p:extLst>
      <p:ext uri="{BB962C8B-B14F-4D97-AF65-F5344CB8AC3E}">
        <p14:creationId xmlns:p14="http://schemas.microsoft.com/office/powerpoint/2010/main" val="2424303218"/>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392</a:t>
            </a:fld>
            <a:endParaRPr lang="en-US"/>
          </a:p>
        </p:txBody>
      </p:sp>
    </p:spTree>
    <p:extLst>
      <p:ext uri="{BB962C8B-B14F-4D97-AF65-F5344CB8AC3E}">
        <p14:creationId xmlns:p14="http://schemas.microsoft.com/office/powerpoint/2010/main" val="11802096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393</a:t>
            </a:fld>
            <a:endParaRPr lang="en-US"/>
          </a:p>
        </p:txBody>
      </p:sp>
    </p:spTree>
    <p:extLst>
      <p:ext uri="{BB962C8B-B14F-4D97-AF65-F5344CB8AC3E}">
        <p14:creationId xmlns:p14="http://schemas.microsoft.com/office/powerpoint/2010/main" val="1110355932"/>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394</a:t>
            </a:fld>
            <a:endParaRPr lang="en-US"/>
          </a:p>
        </p:txBody>
      </p:sp>
    </p:spTree>
    <p:extLst>
      <p:ext uri="{BB962C8B-B14F-4D97-AF65-F5344CB8AC3E}">
        <p14:creationId xmlns:p14="http://schemas.microsoft.com/office/powerpoint/2010/main" val="4199654206"/>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395</a:t>
            </a:fld>
            <a:endParaRPr lang="en-US"/>
          </a:p>
        </p:txBody>
      </p:sp>
    </p:spTree>
    <p:extLst>
      <p:ext uri="{BB962C8B-B14F-4D97-AF65-F5344CB8AC3E}">
        <p14:creationId xmlns:p14="http://schemas.microsoft.com/office/powerpoint/2010/main" val="115889377"/>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396</a:t>
            </a:fld>
            <a:endParaRPr lang="en-US"/>
          </a:p>
        </p:txBody>
      </p:sp>
    </p:spTree>
    <p:extLst>
      <p:ext uri="{BB962C8B-B14F-4D97-AF65-F5344CB8AC3E}">
        <p14:creationId xmlns:p14="http://schemas.microsoft.com/office/powerpoint/2010/main" val="2365060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41</a:t>
            </a:fld>
            <a:endParaRPr lang="en-US"/>
          </a:p>
        </p:txBody>
      </p:sp>
    </p:spTree>
    <p:extLst>
      <p:ext uri="{BB962C8B-B14F-4D97-AF65-F5344CB8AC3E}">
        <p14:creationId xmlns:p14="http://schemas.microsoft.com/office/powerpoint/2010/main" val="2400530701"/>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397</a:t>
            </a:fld>
            <a:endParaRPr lang="en-US"/>
          </a:p>
        </p:txBody>
      </p:sp>
    </p:spTree>
    <p:extLst>
      <p:ext uri="{BB962C8B-B14F-4D97-AF65-F5344CB8AC3E}">
        <p14:creationId xmlns:p14="http://schemas.microsoft.com/office/powerpoint/2010/main" val="3944538498"/>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398</a:t>
            </a:fld>
            <a:endParaRPr lang="en-US"/>
          </a:p>
        </p:txBody>
      </p:sp>
    </p:spTree>
    <p:extLst>
      <p:ext uri="{BB962C8B-B14F-4D97-AF65-F5344CB8AC3E}">
        <p14:creationId xmlns:p14="http://schemas.microsoft.com/office/powerpoint/2010/main" val="51942856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Sandra: enviar una foto a Dr. Vaughan por correo electrónico o texto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399</a:t>
            </a:fld>
            <a:endParaRPr lang="en-US"/>
          </a:p>
        </p:txBody>
      </p:sp>
    </p:spTree>
    <p:extLst>
      <p:ext uri="{BB962C8B-B14F-4D97-AF65-F5344CB8AC3E}">
        <p14:creationId xmlns:p14="http://schemas.microsoft.com/office/powerpoint/2010/main" val="3364625618"/>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Sandra: enviar una evaluación a los CHW  “Función de Visitas en Grupo" 
Una vez que esté completo, enviar a Alma con un registro de asistencia
Alma:</a:t>
            </a:r>
            <a:r>
              <a:rPr lang="es-ES" baseline="0"/>
              <a:t> </a:t>
            </a:r>
            <a:r>
              <a:rPr lang="es-ES"/>
              <a:t>enviar al estado con un registro de asistencia y luego enviarme a mí una “copia en carbón” (CC).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400</a:t>
            </a:fld>
            <a:endParaRPr lang="en-US"/>
          </a:p>
        </p:txBody>
      </p:sp>
    </p:spTree>
    <p:extLst>
      <p:ext uri="{BB962C8B-B14F-4D97-AF65-F5344CB8AC3E}">
        <p14:creationId xmlns:p14="http://schemas.microsoft.com/office/powerpoint/2010/main" val="1318110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42</a:t>
            </a:fld>
            <a:endParaRPr lang="en-US"/>
          </a:p>
        </p:txBody>
      </p:sp>
    </p:spTree>
    <p:extLst>
      <p:ext uri="{BB962C8B-B14F-4D97-AF65-F5344CB8AC3E}">
        <p14:creationId xmlns:p14="http://schemas.microsoft.com/office/powerpoint/2010/main" val="3393818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43</a:t>
            </a:fld>
            <a:endParaRPr lang="en-US"/>
          </a:p>
        </p:txBody>
      </p:sp>
    </p:spTree>
    <p:extLst>
      <p:ext uri="{BB962C8B-B14F-4D97-AF65-F5344CB8AC3E}">
        <p14:creationId xmlns:p14="http://schemas.microsoft.com/office/powerpoint/2010/main" val="357378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4</a:t>
            </a:fld>
            <a:endParaRPr lang="en-US"/>
          </a:p>
        </p:txBody>
      </p:sp>
    </p:spTree>
    <p:extLst>
      <p:ext uri="{BB962C8B-B14F-4D97-AF65-F5344CB8AC3E}">
        <p14:creationId xmlns:p14="http://schemas.microsoft.com/office/powerpoint/2010/main" val="3142233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44</a:t>
            </a:fld>
            <a:endParaRPr lang="en-US"/>
          </a:p>
        </p:txBody>
      </p:sp>
    </p:spTree>
    <p:extLst>
      <p:ext uri="{BB962C8B-B14F-4D97-AF65-F5344CB8AC3E}">
        <p14:creationId xmlns:p14="http://schemas.microsoft.com/office/powerpoint/2010/main" val="1902977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89DE0949-E428-C74F-A7A8-79A6D024189B}" type="slidenum">
              <a:rPr lang="en-US" smtClean="0"/>
              <a:t>45</a:t>
            </a:fld>
            <a:endParaRPr lang="en-US"/>
          </a:p>
        </p:txBody>
      </p:sp>
    </p:spTree>
    <p:extLst>
      <p:ext uri="{BB962C8B-B14F-4D97-AF65-F5344CB8AC3E}">
        <p14:creationId xmlns:p14="http://schemas.microsoft.com/office/powerpoint/2010/main" val="3846392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89DE0949-E428-C74F-A7A8-79A6D024189B}" type="slidenum">
              <a:rPr lang="en-US" smtClean="0"/>
              <a:t>46</a:t>
            </a:fld>
            <a:endParaRPr lang="en-US"/>
          </a:p>
        </p:txBody>
      </p:sp>
    </p:spTree>
    <p:extLst>
      <p:ext uri="{BB962C8B-B14F-4D97-AF65-F5344CB8AC3E}">
        <p14:creationId xmlns:p14="http://schemas.microsoft.com/office/powerpoint/2010/main" val="3671958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89DE0949-E428-C74F-A7A8-79A6D024189B}" type="slidenum">
              <a:rPr lang="en-US" smtClean="0"/>
              <a:t>47</a:t>
            </a:fld>
            <a:endParaRPr lang="en-US"/>
          </a:p>
        </p:txBody>
      </p:sp>
    </p:spTree>
    <p:extLst>
      <p:ext uri="{BB962C8B-B14F-4D97-AF65-F5344CB8AC3E}">
        <p14:creationId xmlns:p14="http://schemas.microsoft.com/office/powerpoint/2010/main" val="2786428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48</a:t>
            </a:fld>
            <a:endParaRPr lang="en-US"/>
          </a:p>
        </p:txBody>
      </p:sp>
    </p:spTree>
    <p:extLst>
      <p:ext uri="{BB962C8B-B14F-4D97-AF65-F5344CB8AC3E}">
        <p14:creationId xmlns:p14="http://schemas.microsoft.com/office/powerpoint/2010/main" val="12152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49</a:t>
            </a:fld>
            <a:endParaRPr lang="en-US"/>
          </a:p>
        </p:txBody>
      </p:sp>
    </p:spTree>
    <p:extLst>
      <p:ext uri="{BB962C8B-B14F-4D97-AF65-F5344CB8AC3E}">
        <p14:creationId xmlns:p14="http://schemas.microsoft.com/office/powerpoint/2010/main" val="2590675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50</a:t>
            </a:fld>
            <a:endParaRPr lang="en-US"/>
          </a:p>
        </p:txBody>
      </p:sp>
    </p:spTree>
    <p:extLst>
      <p:ext uri="{BB962C8B-B14F-4D97-AF65-F5344CB8AC3E}">
        <p14:creationId xmlns:p14="http://schemas.microsoft.com/office/powerpoint/2010/main" val="3812039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51</a:t>
            </a:fld>
            <a:endParaRPr lang="en-US"/>
          </a:p>
        </p:txBody>
      </p:sp>
    </p:spTree>
    <p:extLst>
      <p:ext uri="{BB962C8B-B14F-4D97-AF65-F5344CB8AC3E}">
        <p14:creationId xmlns:p14="http://schemas.microsoft.com/office/powerpoint/2010/main" val="602692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52</a:t>
            </a:fld>
            <a:endParaRPr lang="en-US"/>
          </a:p>
        </p:txBody>
      </p:sp>
    </p:spTree>
    <p:extLst>
      <p:ext uri="{BB962C8B-B14F-4D97-AF65-F5344CB8AC3E}">
        <p14:creationId xmlns:p14="http://schemas.microsoft.com/office/powerpoint/2010/main" val="764862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53</a:t>
            </a:fld>
            <a:endParaRPr lang="en-US"/>
          </a:p>
        </p:txBody>
      </p:sp>
    </p:spTree>
    <p:extLst>
      <p:ext uri="{BB962C8B-B14F-4D97-AF65-F5344CB8AC3E}">
        <p14:creationId xmlns:p14="http://schemas.microsoft.com/office/powerpoint/2010/main" val="295772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6</a:t>
            </a:fld>
            <a:endParaRPr lang="en-US"/>
          </a:p>
        </p:txBody>
      </p:sp>
    </p:spTree>
    <p:extLst>
      <p:ext uri="{BB962C8B-B14F-4D97-AF65-F5344CB8AC3E}">
        <p14:creationId xmlns:p14="http://schemas.microsoft.com/office/powerpoint/2010/main" val="3736817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54</a:t>
            </a:fld>
            <a:endParaRPr lang="en-US"/>
          </a:p>
        </p:txBody>
      </p:sp>
    </p:spTree>
    <p:extLst>
      <p:ext uri="{BB962C8B-B14F-4D97-AF65-F5344CB8AC3E}">
        <p14:creationId xmlns:p14="http://schemas.microsoft.com/office/powerpoint/2010/main" val="3506644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1.  El examen de A1C toma de 5 a 10 minutos. Es una prueba de punción (pinchazo) en el dedo y no requiere extracción de sangre (como chequear su nivel de azúcar en la sangre en el glucómetro).
2. Pueden ir a otras estaciones en lugar de esperar, PERO deben regresar para obtener su número de A1C. A veces hay un error para el A1C y tienen que rehacerlo, ASÍ que siempre debe de haber 1 o 2 personas esperando para obtener el A1C. Aquí es donde las filas pueden ser muy largas si no llevamos a la gente allí primero.
3. ¡Tendremos cuatro máquinas!
4. Tendrá una hoja de Excel con sus nombres. Escriba el A1C en la hoja de Excel </a:t>
            </a:r>
            <a:r>
              <a:rPr lang="es-ES" b="1"/>
              <a:t>Y</a:t>
            </a:r>
            <a:r>
              <a:rPr lang="es-ES"/>
              <a:t> en la hoja del paciente también.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55</a:t>
            </a:fld>
            <a:endParaRPr lang="en-US"/>
          </a:p>
        </p:txBody>
      </p:sp>
    </p:spTree>
    <p:extLst>
      <p:ext uri="{BB962C8B-B14F-4D97-AF65-F5344CB8AC3E}">
        <p14:creationId xmlns:p14="http://schemas.microsoft.com/office/powerpoint/2010/main" val="1371926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56</a:t>
            </a:fld>
            <a:endParaRPr lang="en-US"/>
          </a:p>
        </p:txBody>
      </p:sp>
    </p:spTree>
    <p:extLst>
      <p:ext uri="{BB962C8B-B14F-4D97-AF65-F5344CB8AC3E}">
        <p14:creationId xmlns:p14="http://schemas.microsoft.com/office/powerpoint/2010/main" val="3645451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Proyecto #2 tiene que ver con encuestas. Hágalo en grupo si es posible y lea en voz alta. Es posible que algunos pacientes no puedan leer o escribir, por lo que leer en voz alta ayudará mucho. Pero también tenga en cuenta la necesidad de ayudarlos a escribir si es necesario.
Es posible que algunos pacientes no vean bien, por lo que también pueden necesitar su ayuda. 
Asegúrese de que entiendan lo que es "bueno" y lo que es  "malo“ (como número “10” es estar de acuerdo/bueno, pero "1" es estar en desacuerdo/malo)
Firme la hoja cuando terminen
(esta no es la encuesta exacta que usaremos, se usa como ejemplo)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58</a:t>
            </a:fld>
            <a:endParaRPr lang="en-US"/>
          </a:p>
        </p:txBody>
      </p:sp>
    </p:spTree>
    <p:extLst>
      <p:ext uri="{BB962C8B-B14F-4D97-AF65-F5344CB8AC3E}">
        <p14:creationId xmlns:p14="http://schemas.microsoft.com/office/powerpoint/2010/main" val="1176714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Hágalo en grupo si es posible y lea en voz alta. </a:t>
            </a:r>
          </a:p>
          <a:p>
            <a:r>
              <a:rPr lang="es-ES"/>
              <a:t>Es posible que algunos pacientes no puedan leer o escribir, por lo que leer en voz alta ayudará mucho. </a:t>
            </a:r>
          </a:p>
          <a:p>
            <a:r>
              <a:rPr lang="es-ES"/>
              <a:t>Pero también tenga en cuenta la necesidad de ayudarlos a escribir si es necesario.
Es posible que algunos pacientes no vean bien, por lo que también pueden necesitar su ayuda. 
Asegúrese de que entiendan lo que es "bueno" y lo que es  "malo“ (como número “10” es estar de acuerdo/bueno, pero "1" es estar en desacuerdo/malo)
Firme la hoja cuando terminen
(esta no es la encuesta exacta que usaremos, se usa como ejemplo)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59</a:t>
            </a:fld>
            <a:endParaRPr lang="en-US"/>
          </a:p>
        </p:txBody>
      </p:sp>
    </p:spTree>
    <p:extLst>
      <p:ext uri="{BB962C8B-B14F-4D97-AF65-F5344CB8AC3E}">
        <p14:creationId xmlns:p14="http://schemas.microsoft.com/office/powerpoint/2010/main" val="3162911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60</a:t>
            </a:fld>
            <a:endParaRPr lang="en-US"/>
          </a:p>
        </p:txBody>
      </p:sp>
    </p:spTree>
    <p:extLst>
      <p:ext uri="{BB962C8B-B14F-4D97-AF65-F5344CB8AC3E}">
        <p14:creationId xmlns:p14="http://schemas.microsoft.com/office/powerpoint/2010/main" val="3592505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61</a:t>
            </a:fld>
            <a:endParaRPr lang="en-US"/>
          </a:p>
        </p:txBody>
      </p:sp>
    </p:spTree>
    <p:extLst>
      <p:ext uri="{BB962C8B-B14F-4D97-AF65-F5344CB8AC3E}">
        <p14:creationId xmlns:p14="http://schemas.microsoft.com/office/powerpoint/2010/main" val="40942897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63</a:t>
            </a:fld>
            <a:endParaRPr lang="en-US"/>
          </a:p>
        </p:txBody>
      </p:sp>
    </p:spTree>
    <p:extLst>
      <p:ext uri="{BB962C8B-B14F-4D97-AF65-F5344CB8AC3E}">
        <p14:creationId xmlns:p14="http://schemas.microsoft.com/office/powerpoint/2010/main" val="30524397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b="1"/>
              <a:t>EL FINAL.</a:t>
            </a:r>
          </a:p>
        </p:txBody>
      </p:sp>
      <p:sp>
        <p:nvSpPr>
          <p:cNvPr id="4" name="Slide Number Placeholder 3"/>
          <p:cNvSpPr>
            <a:spLocks noGrp="1"/>
          </p:cNvSpPr>
          <p:nvPr>
            <p:ph type="sldNum" sz="quarter" idx="5"/>
          </p:nvPr>
        </p:nvSpPr>
        <p:spPr/>
        <p:txBody>
          <a:bodyPr/>
          <a:lstStyle/>
          <a:p>
            <a:fld id="{D5327113-ACBB-5E4B-B9FA-FEFF40D1AA43}" type="slidenum">
              <a:rPr lang="en-US" smtClean="0"/>
              <a:t>65</a:t>
            </a:fld>
            <a:endParaRPr lang="en-US"/>
          </a:p>
        </p:txBody>
      </p:sp>
    </p:spTree>
    <p:extLst>
      <p:ext uri="{BB962C8B-B14F-4D97-AF65-F5344CB8AC3E}">
        <p14:creationId xmlns:p14="http://schemas.microsoft.com/office/powerpoint/2010/main" val="3360262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66</a:t>
            </a:fld>
            <a:endParaRPr lang="en-US"/>
          </a:p>
        </p:txBody>
      </p:sp>
    </p:spTree>
    <p:extLst>
      <p:ext uri="{BB962C8B-B14F-4D97-AF65-F5344CB8AC3E}">
        <p14:creationId xmlns:p14="http://schemas.microsoft.com/office/powerpoint/2010/main" val="808976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Hay un </a:t>
            </a:r>
            <a:r>
              <a:rPr lang="es-ES" dirty="0" err="1"/>
              <a:t>guión</a:t>
            </a:r>
            <a:r>
              <a:rPr lang="es-ES" dirty="0"/>
              <a:t> en inglés y en español. No es necesario que lo diga palabra por palabra. 
Manténgalo SIMPLE y breve. Si hacen preguntas, respóndalas (o si no sabe, hágales saber que le responderá en cuanto tenga la respuesta correcta).
No esté en el teléfono mucho tiempo la primera vez, ya que podrían pensar que el programa tomará mucho tiempo.
</a:t>
            </a:r>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7</a:t>
            </a:fld>
            <a:endParaRPr lang="en-US"/>
          </a:p>
        </p:txBody>
      </p:sp>
    </p:spTree>
    <p:extLst>
      <p:ext uri="{BB962C8B-B14F-4D97-AF65-F5344CB8AC3E}">
        <p14:creationId xmlns:p14="http://schemas.microsoft.com/office/powerpoint/2010/main" val="4148429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semana es una resumen general de la orientación 
La próxima semana hablaremos sobre quién hace qué (informe a su CHWI si tiene alguna  preferencia)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67</a:t>
            </a:fld>
            <a:endParaRPr lang="en-US"/>
          </a:p>
        </p:txBody>
      </p:sp>
    </p:spTree>
    <p:extLst>
      <p:ext uri="{BB962C8B-B14F-4D97-AF65-F5344CB8AC3E}">
        <p14:creationId xmlns:p14="http://schemas.microsoft.com/office/powerpoint/2010/main" val="3091962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CHWI - repase la hoja de orientación y vea quién hace qué. Asegúrese de darles tiempo al final para cualquier pregunta que tengan. 
Después de la reunión, envíe la hoja de orientación a todos.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68</a:t>
            </a:fld>
            <a:endParaRPr lang="en-US"/>
          </a:p>
        </p:txBody>
      </p:sp>
    </p:spTree>
    <p:extLst>
      <p:ext uri="{BB962C8B-B14F-4D97-AF65-F5344CB8AC3E}">
        <p14:creationId xmlns:p14="http://schemas.microsoft.com/office/powerpoint/2010/main" val="23848107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b="1"/>
              <a:t>EL FINAL.</a:t>
            </a:r>
          </a:p>
        </p:txBody>
      </p:sp>
      <p:sp>
        <p:nvSpPr>
          <p:cNvPr id="4" name="Slide Number Placeholder 3"/>
          <p:cNvSpPr>
            <a:spLocks noGrp="1"/>
          </p:cNvSpPr>
          <p:nvPr>
            <p:ph type="sldNum" sz="quarter" idx="5"/>
          </p:nvPr>
        </p:nvSpPr>
        <p:spPr/>
        <p:txBody>
          <a:bodyPr/>
          <a:lstStyle/>
          <a:p>
            <a:fld id="{D5327113-ACBB-5E4B-B9FA-FEFF40D1AA43}" type="slidenum">
              <a:rPr lang="en-US" smtClean="0"/>
              <a:t>69</a:t>
            </a:fld>
            <a:endParaRPr lang="en-US"/>
          </a:p>
        </p:txBody>
      </p:sp>
    </p:spTree>
    <p:extLst>
      <p:ext uri="{BB962C8B-B14F-4D97-AF65-F5344CB8AC3E}">
        <p14:creationId xmlns:p14="http://schemas.microsoft.com/office/powerpoint/2010/main" val="1231446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70</a:t>
            </a:fld>
            <a:endParaRPr lang="en-US"/>
          </a:p>
        </p:txBody>
      </p:sp>
    </p:spTree>
    <p:extLst>
      <p:ext uri="{BB962C8B-B14F-4D97-AF65-F5344CB8AC3E}">
        <p14:creationId xmlns:p14="http://schemas.microsoft.com/office/powerpoint/2010/main" val="33419857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semana es una resumen general de la orientación 
La próxima semana hablaremos sobre quién hace qué (infórmele  a su CHWI si tiene preferencias)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71</a:t>
            </a:fld>
            <a:endParaRPr lang="en-US"/>
          </a:p>
        </p:txBody>
      </p:sp>
    </p:spTree>
    <p:extLst>
      <p:ext uri="{BB962C8B-B14F-4D97-AF65-F5344CB8AC3E}">
        <p14:creationId xmlns:p14="http://schemas.microsoft.com/office/powerpoint/2010/main" val="36387330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72</a:t>
            </a:fld>
            <a:endParaRPr lang="en-US"/>
          </a:p>
        </p:txBody>
      </p:sp>
    </p:spTree>
    <p:extLst>
      <p:ext uri="{BB962C8B-B14F-4D97-AF65-F5344CB8AC3E}">
        <p14:creationId xmlns:p14="http://schemas.microsoft.com/office/powerpoint/2010/main" val="6806101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73</a:t>
            </a:fld>
            <a:endParaRPr lang="en-US"/>
          </a:p>
        </p:txBody>
      </p:sp>
    </p:spTree>
    <p:extLst>
      <p:ext uri="{BB962C8B-B14F-4D97-AF65-F5344CB8AC3E}">
        <p14:creationId xmlns:p14="http://schemas.microsoft.com/office/powerpoint/2010/main" val="30826362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Hable sobre la configuración y flotación de los CHW, como también sobre suministros y tareas para hacer.</a:t>
            </a:r>
          </a:p>
          <a:p>
            <a:endParaRPr lang="es-ES"/>
          </a:p>
          <a:p>
            <a:r>
              <a:rPr lang="es-ES" b="1"/>
              <a:t>Véase la página 42 sobre la definición de FLOTADOR.</a:t>
            </a:r>
            <a:r>
              <a:rPr lang="es-ES"/>
              <a:t>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74</a:t>
            </a:fld>
            <a:endParaRPr lang="en-US"/>
          </a:p>
        </p:txBody>
      </p:sp>
    </p:spTree>
    <p:extLst>
      <p:ext uri="{BB962C8B-B14F-4D97-AF65-F5344CB8AC3E}">
        <p14:creationId xmlns:p14="http://schemas.microsoft.com/office/powerpoint/2010/main" val="29804859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Al igual que en la orientación, los pacientes llevarán una hoja con ellos. Durante la clase llenaremos la parte superior marcada en rojo. </a:t>
            </a:r>
          </a:p>
          <a:p>
            <a:r>
              <a:rPr lang="es-ES"/>
              <a:t>Previamente escribiremos el nombre del paciente, fecha de nacimiento, número de registro médico (MRN) y el nombre del CHW.
Se llevan la hoja a casa. Durante el mes apuntan sus valores de glucosa y traen la hoja de vuelta para la siguiente clase.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75</a:t>
            </a:fld>
            <a:endParaRPr lang="en-US"/>
          </a:p>
        </p:txBody>
      </p:sp>
    </p:spTree>
    <p:extLst>
      <p:ext uri="{BB962C8B-B14F-4D97-AF65-F5344CB8AC3E}">
        <p14:creationId xmlns:p14="http://schemas.microsoft.com/office/powerpoint/2010/main" val="33933329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También hay una parte posterior de la hoja para que listen sus medicamentos durante el mes, para qué sirven y por qué los toman.
Esto puede ayudar a algunos pacientes pero abrumar a otros. Es solo para una ayuda y no es obligatorio. 
Puede trabajar con ellos en el segundo mes cuando hablemos sobre la adherencia a la medicación.
Veamos la hoja más de cerca.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76</a:t>
            </a:fld>
            <a:endParaRPr lang="en-US"/>
          </a:p>
        </p:txBody>
      </p:sp>
    </p:spTree>
    <p:extLst>
      <p:ext uri="{BB962C8B-B14F-4D97-AF65-F5344CB8AC3E}">
        <p14:creationId xmlns:p14="http://schemas.microsoft.com/office/powerpoint/2010/main" val="311570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Cada pareja de CHWI/CHW tendrá una hora específica para  venir. 
*Asignar a los grupos aquí en</a:t>
            </a:r>
            <a:r>
              <a:rPr lang="es-ES" baseline="0" dirty="0"/>
              <a:t> </a:t>
            </a:r>
            <a:r>
              <a:rPr lang="es-ES" dirty="0"/>
              <a:t>la hora indicada.
</a:t>
            </a:r>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8</a:t>
            </a:fld>
            <a:endParaRPr lang="en-US"/>
          </a:p>
        </p:txBody>
      </p:sp>
    </p:spTree>
    <p:extLst>
      <p:ext uri="{BB962C8B-B14F-4D97-AF65-F5344CB8AC3E}">
        <p14:creationId xmlns:p14="http://schemas.microsoft.com/office/powerpoint/2010/main" val="23738530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Hable sobre el rol de un CHW y lo que tiene que hacer: registro, suministros y tareas a hacer.</a:t>
            </a:r>
          </a:p>
          <a:p>
            <a:r>
              <a:rPr lang="es-ES"/>
              <a:t>
</a:t>
            </a:r>
            <a:r>
              <a:rPr lang="es-ES" b="1"/>
              <a:t>*Los pequeños deben ir al cuidado de niños a las 9:30 a.m. y los pueden recoger a las 11:30 a.m.</a:t>
            </a:r>
            <a:endParaRPr lang="en-US" b="1"/>
          </a:p>
        </p:txBody>
      </p:sp>
      <p:sp>
        <p:nvSpPr>
          <p:cNvPr id="4" name="Slide Number Placeholder 3"/>
          <p:cNvSpPr>
            <a:spLocks noGrp="1"/>
          </p:cNvSpPr>
          <p:nvPr>
            <p:ph type="sldNum" sz="quarter" idx="5"/>
          </p:nvPr>
        </p:nvSpPr>
        <p:spPr/>
        <p:txBody>
          <a:bodyPr/>
          <a:lstStyle/>
          <a:p>
            <a:fld id="{89DE0949-E428-C74F-A7A8-79A6D024189B}" type="slidenum">
              <a:rPr lang="en-US" smtClean="0"/>
              <a:t>77</a:t>
            </a:fld>
            <a:endParaRPr lang="en-US"/>
          </a:p>
        </p:txBody>
      </p:sp>
    </p:spTree>
    <p:extLst>
      <p:ext uri="{BB962C8B-B14F-4D97-AF65-F5344CB8AC3E}">
        <p14:creationId xmlns:p14="http://schemas.microsoft.com/office/powerpoint/2010/main" val="18353529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s-ES"/>
              <a:t>Hable sobre la presión arterial, peso, examen de los pies, suministros y tareas pendientes con los CHW
Tenemos pruebas de monofilamento para el examen de los pies. (Quédese con él y manténgalo desinfectado cada vez que haga un examen entre pacientes. ¡¡Son caros!!)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78</a:t>
            </a:fld>
            <a:endParaRPr lang="en-US"/>
          </a:p>
        </p:txBody>
      </p:sp>
    </p:spTree>
    <p:extLst>
      <p:ext uri="{BB962C8B-B14F-4D97-AF65-F5344CB8AC3E}">
        <p14:creationId xmlns:p14="http://schemas.microsoft.com/office/powerpoint/2010/main" val="1714218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79</a:t>
            </a:fld>
            <a:endParaRPr lang="en-US"/>
          </a:p>
        </p:txBody>
      </p:sp>
    </p:spTree>
    <p:extLst>
      <p:ext uri="{BB962C8B-B14F-4D97-AF65-F5344CB8AC3E}">
        <p14:creationId xmlns:p14="http://schemas.microsoft.com/office/powerpoint/2010/main" val="1611124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sz="3200" b="1"/>
              <a:t>T</a:t>
            </a:r>
            <a:r>
              <a:rPr lang="es-GT" b="0"/>
              <a:t>emperatura </a:t>
            </a:r>
            <a:r>
              <a:rPr lang="es-GT" b="1"/>
              <a:t>A</a:t>
            </a:r>
            <a:r>
              <a:rPr lang="es-GT" b="0"/>
              <a:t>pariencia </a:t>
            </a:r>
            <a:r>
              <a:rPr lang="es-GT" b="1"/>
              <a:t>P</a:t>
            </a:r>
            <a:r>
              <a:rPr lang="es-GT" b="0"/>
              <a:t>ulso </a:t>
            </a:r>
            <a:r>
              <a:rPr lang="es-GT" b="1"/>
              <a:t>S</a:t>
            </a:r>
            <a:r>
              <a:rPr lang="es-GT" b="0"/>
              <a:t>ensación</a:t>
            </a:r>
          </a:p>
        </p:txBody>
      </p:sp>
      <p:sp>
        <p:nvSpPr>
          <p:cNvPr id="4" name="Slide Number Placeholder 3"/>
          <p:cNvSpPr>
            <a:spLocks noGrp="1"/>
          </p:cNvSpPr>
          <p:nvPr>
            <p:ph type="sldNum" sz="quarter" idx="5"/>
          </p:nvPr>
        </p:nvSpPr>
        <p:spPr/>
        <p:txBody>
          <a:bodyPr/>
          <a:lstStyle/>
          <a:p>
            <a:fld id="{D5327113-ACBB-5E4B-B9FA-FEFF40D1AA43}" type="slidenum">
              <a:rPr lang="en-US" smtClean="0"/>
              <a:t>80</a:t>
            </a:fld>
            <a:endParaRPr lang="en-US"/>
          </a:p>
        </p:txBody>
      </p:sp>
    </p:spTree>
    <p:extLst>
      <p:ext uri="{BB962C8B-B14F-4D97-AF65-F5344CB8AC3E}">
        <p14:creationId xmlns:p14="http://schemas.microsoft.com/office/powerpoint/2010/main" val="12077212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prueba de micro albúmina en la orina ayuda a mostrar signos tempranos de daño de los riñones.
El tratamiento es controlar el azúcar en la sangre.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81</a:t>
            </a:fld>
            <a:endParaRPr lang="en-US"/>
          </a:p>
        </p:txBody>
      </p:sp>
    </p:spTree>
    <p:extLst>
      <p:ext uri="{BB962C8B-B14F-4D97-AF65-F5344CB8AC3E}">
        <p14:creationId xmlns:p14="http://schemas.microsoft.com/office/powerpoint/2010/main" val="34796201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82</a:t>
            </a:fld>
            <a:endParaRPr lang="en-US"/>
          </a:p>
        </p:txBody>
      </p:sp>
    </p:spTree>
    <p:extLst>
      <p:ext uri="{BB962C8B-B14F-4D97-AF65-F5344CB8AC3E}">
        <p14:creationId xmlns:p14="http://schemas.microsoft.com/office/powerpoint/2010/main" val="14172477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83</a:t>
            </a:fld>
            <a:endParaRPr lang="en-US"/>
          </a:p>
        </p:txBody>
      </p:sp>
    </p:spTree>
    <p:extLst>
      <p:ext uri="{BB962C8B-B14F-4D97-AF65-F5344CB8AC3E}">
        <p14:creationId xmlns:p14="http://schemas.microsoft.com/office/powerpoint/2010/main" val="10287402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84</a:t>
            </a:fld>
            <a:endParaRPr lang="en-US"/>
          </a:p>
        </p:txBody>
      </p:sp>
    </p:spTree>
    <p:extLst>
      <p:ext uri="{BB962C8B-B14F-4D97-AF65-F5344CB8AC3E}">
        <p14:creationId xmlns:p14="http://schemas.microsoft.com/office/powerpoint/2010/main" val="35784242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85</a:t>
            </a:fld>
            <a:endParaRPr lang="en-US"/>
          </a:p>
        </p:txBody>
      </p:sp>
    </p:spTree>
    <p:extLst>
      <p:ext uri="{BB962C8B-B14F-4D97-AF65-F5344CB8AC3E}">
        <p14:creationId xmlns:p14="http://schemas.microsoft.com/office/powerpoint/2010/main" val="5293276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86</a:t>
            </a:fld>
            <a:endParaRPr lang="en-US"/>
          </a:p>
        </p:txBody>
      </p:sp>
    </p:spTree>
    <p:extLst>
      <p:ext uri="{BB962C8B-B14F-4D97-AF65-F5344CB8AC3E}">
        <p14:creationId xmlns:p14="http://schemas.microsoft.com/office/powerpoint/2010/main" val="1183178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Ayude a los CHW a recordar el horario en que deben de venir si es necesario</a:t>
            </a:r>
          </a:p>
          <a:p>
            <a:r>
              <a:rPr lang="es-ES" dirty="0"/>
              <a:t>
</a:t>
            </a:r>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9</a:t>
            </a:fld>
            <a:endParaRPr lang="en-US"/>
          </a:p>
        </p:txBody>
      </p:sp>
    </p:spTree>
    <p:extLst>
      <p:ext uri="{BB962C8B-B14F-4D97-AF65-F5344CB8AC3E}">
        <p14:creationId xmlns:p14="http://schemas.microsoft.com/office/powerpoint/2010/main" val="20105687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semana es un resumen general de la orientación. 
La próxima semana hablaremos sobre quién hace qué. (Informe a su CHWI si tiene preferencias.)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87</a:t>
            </a:fld>
            <a:endParaRPr lang="en-US"/>
          </a:p>
        </p:txBody>
      </p:sp>
    </p:spTree>
    <p:extLst>
      <p:ext uri="{BB962C8B-B14F-4D97-AF65-F5344CB8AC3E}">
        <p14:creationId xmlns:p14="http://schemas.microsoft.com/office/powerpoint/2010/main" val="26078527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88</a:t>
            </a:fld>
            <a:endParaRPr lang="en-US"/>
          </a:p>
        </p:txBody>
      </p:sp>
    </p:spTree>
    <p:extLst>
      <p:ext uri="{BB962C8B-B14F-4D97-AF65-F5344CB8AC3E}">
        <p14:creationId xmlns:p14="http://schemas.microsoft.com/office/powerpoint/2010/main" val="2267420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89</a:t>
            </a:fld>
            <a:endParaRPr lang="en-US"/>
          </a:p>
        </p:txBody>
      </p:sp>
    </p:spTree>
    <p:extLst>
      <p:ext uri="{BB962C8B-B14F-4D97-AF65-F5344CB8AC3E}">
        <p14:creationId xmlns:p14="http://schemas.microsoft.com/office/powerpoint/2010/main" val="42900593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90</a:t>
            </a:fld>
            <a:endParaRPr lang="en-US"/>
          </a:p>
        </p:txBody>
      </p:sp>
    </p:spTree>
    <p:extLst>
      <p:ext uri="{BB962C8B-B14F-4D97-AF65-F5344CB8AC3E}">
        <p14:creationId xmlns:p14="http://schemas.microsoft.com/office/powerpoint/2010/main" val="34615311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91</a:t>
            </a:fld>
            <a:endParaRPr lang="en-US"/>
          </a:p>
        </p:txBody>
      </p:sp>
    </p:spTree>
    <p:extLst>
      <p:ext uri="{BB962C8B-B14F-4D97-AF65-F5344CB8AC3E}">
        <p14:creationId xmlns:p14="http://schemas.microsoft.com/office/powerpoint/2010/main" val="28069391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Aquí hay un horario de los proveedores.
Asigne al paciente #1 y #2 primero en tres grupos, luego al paciente #3 y #4 a los recién llegados, ya que es posible que no sean atendidos hasta el almuerzo.
Si un paciente tiene que esperar allí todo el tiempo, hable con él y tranquilícelo.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92</a:t>
            </a:fld>
            <a:endParaRPr lang="en-US"/>
          </a:p>
        </p:txBody>
      </p:sp>
    </p:spTree>
    <p:extLst>
      <p:ext uri="{BB962C8B-B14F-4D97-AF65-F5344CB8AC3E}">
        <p14:creationId xmlns:p14="http://schemas.microsoft.com/office/powerpoint/2010/main" val="17020288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¿Todos tienen copia del currículo para el grupo Social  y el Ministerio?
</a:t>
            </a:r>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93</a:t>
            </a:fld>
            <a:endParaRPr lang="en-US"/>
          </a:p>
        </p:txBody>
      </p:sp>
    </p:spTree>
    <p:extLst>
      <p:ext uri="{BB962C8B-B14F-4D97-AF65-F5344CB8AC3E}">
        <p14:creationId xmlns:p14="http://schemas.microsoft.com/office/powerpoint/2010/main" val="7723560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94</a:t>
            </a:fld>
            <a:endParaRPr lang="en-US"/>
          </a:p>
        </p:txBody>
      </p:sp>
    </p:spTree>
    <p:extLst>
      <p:ext uri="{BB962C8B-B14F-4D97-AF65-F5344CB8AC3E}">
        <p14:creationId xmlns:p14="http://schemas.microsoft.com/office/powerpoint/2010/main" val="14431108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95</a:t>
            </a:fld>
            <a:endParaRPr lang="en-US"/>
          </a:p>
        </p:txBody>
      </p:sp>
    </p:spTree>
    <p:extLst>
      <p:ext uri="{BB962C8B-B14F-4D97-AF65-F5344CB8AC3E}">
        <p14:creationId xmlns:p14="http://schemas.microsoft.com/office/powerpoint/2010/main" val="7048539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96</a:t>
            </a:fld>
            <a:endParaRPr lang="en-US"/>
          </a:p>
        </p:txBody>
      </p:sp>
    </p:spTree>
    <p:extLst>
      <p:ext uri="{BB962C8B-B14F-4D97-AF65-F5344CB8AC3E}">
        <p14:creationId xmlns:p14="http://schemas.microsoft.com/office/powerpoint/2010/main" val="114223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10</a:t>
            </a:fld>
            <a:endParaRPr lang="en-US"/>
          </a:p>
        </p:txBody>
      </p:sp>
    </p:spTree>
    <p:extLst>
      <p:ext uri="{BB962C8B-B14F-4D97-AF65-F5344CB8AC3E}">
        <p14:creationId xmlns:p14="http://schemas.microsoft.com/office/powerpoint/2010/main" val="14504576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97</a:t>
            </a:fld>
            <a:endParaRPr lang="en-US"/>
          </a:p>
        </p:txBody>
      </p:sp>
    </p:spTree>
    <p:extLst>
      <p:ext uri="{BB962C8B-B14F-4D97-AF65-F5344CB8AC3E}">
        <p14:creationId xmlns:p14="http://schemas.microsoft.com/office/powerpoint/2010/main" val="38311775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a:t>* Mary and Martha: Historia de Jesús en la casa de Marta y María.</a:t>
            </a:r>
          </a:p>
        </p:txBody>
      </p:sp>
      <p:sp>
        <p:nvSpPr>
          <p:cNvPr id="4" name="Slide Number Placeholder 3"/>
          <p:cNvSpPr>
            <a:spLocks noGrp="1"/>
          </p:cNvSpPr>
          <p:nvPr>
            <p:ph type="sldNum" sz="quarter" idx="5"/>
          </p:nvPr>
        </p:nvSpPr>
        <p:spPr/>
        <p:txBody>
          <a:bodyPr/>
          <a:lstStyle/>
          <a:p>
            <a:fld id="{D5327113-ACBB-5E4B-B9FA-FEFF40D1AA43}" type="slidenum">
              <a:rPr lang="en-US" smtClean="0"/>
              <a:t>98</a:t>
            </a:fld>
            <a:endParaRPr lang="en-US"/>
          </a:p>
        </p:txBody>
      </p:sp>
    </p:spTree>
    <p:extLst>
      <p:ext uri="{BB962C8B-B14F-4D97-AF65-F5344CB8AC3E}">
        <p14:creationId xmlns:p14="http://schemas.microsoft.com/office/powerpoint/2010/main" val="17360498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99</a:t>
            </a:fld>
            <a:endParaRPr lang="en-US"/>
          </a:p>
        </p:txBody>
      </p:sp>
    </p:spTree>
    <p:extLst>
      <p:ext uri="{BB962C8B-B14F-4D97-AF65-F5344CB8AC3E}">
        <p14:creationId xmlns:p14="http://schemas.microsoft.com/office/powerpoint/2010/main" val="16026687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E0949-E428-C74F-A7A8-79A6D024189B}" type="slidenum">
              <a:rPr lang="en-US" smtClean="0"/>
              <a:t>100</a:t>
            </a:fld>
            <a:endParaRPr lang="en-US"/>
          </a:p>
        </p:txBody>
      </p:sp>
    </p:spTree>
    <p:extLst>
      <p:ext uri="{BB962C8B-B14F-4D97-AF65-F5344CB8AC3E}">
        <p14:creationId xmlns:p14="http://schemas.microsoft.com/office/powerpoint/2010/main" val="40505445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101</a:t>
            </a:fld>
            <a:endParaRPr lang="en-US"/>
          </a:p>
        </p:txBody>
      </p:sp>
    </p:spTree>
    <p:extLst>
      <p:ext uri="{BB962C8B-B14F-4D97-AF65-F5344CB8AC3E}">
        <p14:creationId xmlns:p14="http://schemas.microsoft.com/office/powerpoint/2010/main" val="38120780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semana es un resumen general de la orientación. 
La próxima semana hablaremos sobre quién hace qué (informe a su CHWI si tiene preferencias).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102</a:t>
            </a:fld>
            <a:endParaRPr lang="en-US"/>
          </a:p>
        </p:txBody>
      </p:sp>
    </p:spTree>
    <p:extLst>
      <p:ext uri="{BB962C8B-B14F-4D97-AF65-F5344CB8AC3E}">
        <p14:creationId xmlns:p14="http://schemas.microsoft.com/office/powerpoint/2010/main" val="12084865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CHWI: revise cada parte, permita que los CHW tengan tiempo para preguntas, sugerencias, inquietudes, cambios, etc.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103</a:t>
            </a:fld>
            <a:endParaRPr lang="en-US"/>
          </a:p>
        </p:txBody>
      </p:sp>
    </p:spTree>
    <p:extLst>
      <p:ext uri="{BB962C8B-B14F-4D97-AF65-F5344CB8AC3E}">
        <p14:creationId xmlns:p14="http://schemas.microsoft.com/office/powerpoint/2010/main" val="3009616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GT"/>
          </a:p>
        </p:txBody>
      </p:sp>
      <p:sp>
        <p:nvSpPr>
          <p:cNvPr id="4" name="Slide Number Placeholder 3"/>
          <p:cNvSpPr>
            <a:spLocks noGrp="1"/>
          </p:cNvSpPr>
          <p:nvPr>
            <p:ph type="sldNum" sz="quarter" idx="5"/>
          </p:nvPr>
        </p:nvSpPr>
        <p:spPr/>
        <p:txBody>
          <a:bodyPr/>
          <a:lstStyle/>
          <a:p>
            <a:fld id="{D5327113-ACBB-5E4B-B9FA-FEFF40D1AA43}" type="slidenum">
              <a:rPr lang="en-US" smtClean="0"/>
              <a:t>104</a:t>
            </a:fld>
            <a:endParaRPr lang="en-US"/>
          </a:p>
        </p:txBody>
      </p:sp>
    </p:spTree>
    <p:extLst>
      <p:ext uri="{BB962C8B-B14F-4D97-AF65-F5344CB8AC3E}">
        <p14:creationId xmlns:p14="http://schemas.microsoft.com/office/powerpoint/2010/main" val="10395577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CHWI: Revise la hoja de tareas de la clase que tiene que hacer cada CHW  (no por el tiempo), su papel y si él/ella tiene alguna pregunta.
</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105</a:t>
            </a:fld>
            <a:endParaRPr lang="en-US"/>
          </a:p>
        </p:txBody>
      </p:sp>
    </p:spTree>
    <p:extLst>
      <p:ext uri="{BB962C8B-B14F-4D97-AF65-F5344CB8AC3E}">
        <p14:creationId xmlns:p14="http://schemas.microsoft.com/office/powerpoint/2010/main" val="42368464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Esta semana es un resumen general de la orientación.
La próxima semana hablaremos sobre quién hace qué (informe a su CHWI si tiene preferencias).</a:t>
            </a:r>
            <a:endParaRPr lang="en-US"/>
          </a:p>
        </p:txBody>
      </p:sp>
      <p:sp>
        <p:nvSpPr>
          <p:cNvPr id="4" name="Slide Number Placeholder 3"/>
          <p:cNvSpPr>
            <a:spLocks noGrp="1"/>
          </p:cNvSpPr>
          <p:nvPr>
            <p:ph type="sldNum" sz="quarter" idx="5"/>
          </p:nvPr>
        </p:nvSpPr>
        <p:spPr/>
        <p:txBody>
          <a:bodyPr/>
          <a:lstStyle/>
          <a:p>
            <a:fld id="{D5327113-ACBB-5E4B-B9FA-FEFF40D1AA43}" type="slidenum">
              <a:rPr lang="en-US" smtClean="0"/>
              <a:t>106</a:t>
            </a:fld>
            <a:endParaRPr lang="en-US"/>
          </a:p>
        </p:txBody>
      </p:sp>
    </p:spTree>
    <p:extLst>
      <p:ext uri="{BB962C8B-B14F-4D97-AF65-F5344CB8AC3E}">
        <p14:creationId xmlns:p14="http://schemas.microsoft.com/office/powerpoint/2010/main" val="218727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145E388-40A3-D64B-90A1-1A379B3B6110}"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C61DC5A-7F5C-574E-B07B-3DCB22D347B1}" type="slidenum">
              <a:rPr lang="en-US" altLang="en-US" smtClean="0"/>
              <a:pPr/>
              <a:t>‹#›</a:t>
            </a:fld>
            <a:endParaRPr lang="en-US" altLang="en-US"/>
          </a:p>
        </p:txBody>
      </p:sp>
    </p:spTree>
    <p:extLst>
      <p:ext uri="{BB962C8B-B14F-4D97-AF65-F5344CB8AC3E}">
        <p14:creationId xmlns:p14="http://schemas.microsoft.com/office/powerpoint/2010/main" val="3668627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8FD1A-CEDC-1546-AEEB-D0D134E2A0A3}"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F597046-6826-0943-B2AE-C5DB63DEE8E2}" type="slidenum">
              <a:rPr lang="en-US" altLang="en-US" smtClean="0"/>
              <a:pPr/>
              <a:t>‹#›</a:t>
            </a:fld>
            <a:endParaRPr lang="en-US" altLang="en-US"/>
          </a:p>
        </p:txBody>
      </p:sp>
    </p:spTree>
    <p:extLst>
      <p:ext uri="{BB962C8B-B14F-4D97-AF65-F5344CB8AC3E}">
        <p14:creationId xmlns:p14="http://schemas.microsoft.com/office/powerpoint/2010/main" val="303783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4CDCB5BB-CC8B-F446-9B42-1D0E0CEEC85D}" type="datetime1">
              <a:rPr lang="en-US" altLang="en-US" smtClean="0"/>
              <a:pPr/>
              <a:t>11/14/23</a:t>
            </a:fld>
            <a:endParaRPr lang="en-US" altLang="en-US"/>
          </a:p>
        </p:txBody>
      </p:sp>
      <p:sp>
        <p:nvSpPr>
          <p:cNvPr id="5" name="Footer Placeholder 4"/>
          <p:cNvSpPr>
            <a:spLocks noGrp="1"/>
          </p:cNvSpPr>
          <p:nvPr>
            <p:ph type="ftr" sz="quarter" idx="11"/>
          </p:nvPr>
        </p:nvSpPr>
        <p:spPr>
          <a:xfrm>
            <a:off x="581192" y="5951810"/>
            <a:ext cx="5922209" cy="365125"/>
          </a:xfrm>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73C643D-9B81-6C47-8410-CC36E6AFD2E8}" type="slidenum">
              <a:rPr lang="en-US" altLang="en-US" smtClean="0"/>
              <a:pPr/>
              <a:t>‹#›</a:t>
            </a:fld>
            <a:endParaRPr lang="en-US" altLang="en-US"/>
          </a:p>
        </p:txBody>
      </p:sp>
    </p:spTree>
    <p:extLst>
      <p:ext uri="{BB962C8B-B14F-4D97-AF65-F5344CB8AC3E}">
        <p14:creationId xmlns:p14="http://schemas.microsoft.com/office/powerpoint/2010/main" val="318078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145E388-40A3-D64B-90A1-1A379B3B6110}"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C61DC5A-7F5C-574E-B07B-3DCB22D347B1}" type="slidenum">
              <a:rPr lang="en-US" altLang="en-US" smtClean="0"/>
              <a:pPr/>
              <a:t>‹#›</a:t>
            </a:fld>
            <a:endParaRPr lang="en-US" altLang="en-US"/>
          </a:p>
        </p:txBody>
      </p:sp>
    </p:spTree>
    <p:extLst>
      <p:ext uri="{BB962C8B-B14F-4D97-AF65-F5344CB8AC3E}">
        <p14:creationId xmlns:p14="http://schemas.microsoft.com/office/powerpoint/2010/main" val="95682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81D4-62C2-2C4A-842E-A3C067325699}"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D1172C5-A1FB-D042-9BFC-22E425B2A3B7}" type="slidenum">
              <a:rPr lang="en-US" altLang="en-US" smtClean="0"/>
              <a:pPr/>
              <a:t>‹#›</a:t>
            </a:fld>
            <a:endParaRPr lang="en-US" altLang="en-US"/>
          </a:p>
        </p:txBody>
      </p:sp>
    </p:spTree>
    <p:extLst>
      <p:ext uri="{BB962C8B-B14F-4D97-AF65-F5344CB8AC3E}">
        <p14:creationId xmlns:p14="http://schemas.microsoft.com/office/powerpoint/2010/main" val="2320841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9614FC8-8020-BC42-813C-3CC9A9ECEADD}"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93E8B17-0AFD-5D4B-B281-FFD51ACF0D11}" type="slidenum">
              <a:rPr lang="en-US" altLang="en-US" smtClean="0"/>
              <a:pPr/>
              <a:t>‹#›</a:t>
            </a:fld>
            <a:endParaRPr lang="en-US" altLang="en-US"/>
          </a:p>
        </p:txBody>
      </p:sp>
    </p:spTree>
    <p:extLst>
      <p:ext uri="{BB962C8B-B14F-4D97-AF65-F5344CB8AC3E}">
        <p14:creationId xmlns:p14="http://schemas.microsoft.com/office/powerpoint/2010/main" val="2765635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7A73A4-66D8-204B-A833-478AAF1B8068}" type="datetime1">
              <a:rPr lang="en-US" altLang="en-US" smtClean="0"/>
              <a:pPr/>
              <a:t>11/14/23</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615AA9D-5DB1-C246-9DD9-4401F23BE9C6}" type="slidenum">
              <a:rPr lang="en-US" altLang="en-US" smtClean="0"/>
              <a:pPr/>
              <a:t>‹#›</a:t>
            </a:fld>
            <a:endParaRPr lang="en-US" altLang="en-US"/>
          </a:p>
        </p:txBody>
      </p:sp>
    </p:spTree>
    <p:extLst>
      <p:ext uri="{BB962C8B-B14F-4D97-AF65-F5344CB8AC3E}">
        <p14:creationId xmlns:p14="http://schemas.microsoft.com/office/powerpoint/2010/main" val="3160911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E91DC7-6E41-6942-BFEA-A1123F6A7930}" type="datetime1">
              <a:rPr lang="en-US" altLang="en-US" smtClean="0"/>
              <a:pPr/>
              <a:t>11/14/23</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D435020-FB50-1545-B7CE-541A615171DD}" type="slidenum">
              <a:rPr lang="en-US" altLang="en-US" smtClean="0"/>
              <a:pPr/>
              <a:t>‹#›</a:t>
            </a:fld>
            <a:endParaRPr lang="en-US" altLang="en-US"/>
          </a:p>
        </p:txBody>
      </p:sp>
    </p:spTree>
    <p:extLst>
      <p:ext uri="{BB962C8B-B14F-4D97-AF65-F5344CB8AC3E}">
        <p14:creationId xmlns:p14="http://schemas.microsoft.com/office/powerpoint/2010/main" val="2535928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A1C036-434E-034A-8C40-35A5864D4E54}" type="datetime1">
              <a:rPr lang="en-US" altLang="en-US" smtClean="0"/>
              <a:pPr/>
              <a:t>11/14/23</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623B9AC2-0D7E-D248-B50E-8BEB57D0DEF5}" type="slidenum">
              <a:rPr lang="en-US" altLang="en-US" smtClean="0"/>
              <a:pPr/>
              <a:t>‹#›</a:t>
            </a:fld>
            <a:endParaRPr lang="en-US" altLang="en-US"/>
          </a:p>
        </p:txBody>
      </p:sp>
    </p:spTree>
    <p:extLst>
      <p:ext uri="{BB962C8B-B14F-4D97-AF65-F5344CB8AC3E}">
        <p14:creationId xmlns:p14="http://schemas.microsoft.com/office/powerpoint/2010/main" val="508881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67DBC-A8FF-4849-9AE7-B8FACF41D03D}" type="datetime1">
              <a:rPr lang="en-US" altLang="en-US" smtClean="0"/>
              <a:pPr/>
              <a:t>11/14/23</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C5313D-B99A-C34B-97EC-987B6FB8A9C3}" type="slidenum">
              <a:rPr lang="en-US" altLang="en-US" smtClean="0"/>
              <a:pPr/>
              <a:t>‹#›</a:t>
            </a:fld>
            <a:endParaRPr lang="en-US" altLang="en-US"/>
          </a:p>
        </p:txBody>
      </p:sp>
    </p:spTree>
    <p:extLst>
      <p:ext uri="{BB962C8B-B14F-4D97-AF65-F5344CB8AC3E}">
        <p14:creationId xmlns:p14="http://schemas.microsoft.com/office/powerpoint/2010/main" val="56929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1435305-032F-AC4E-9691-E8C281B3B9CE}" type="datetime1">
              <a:rPr lang="en-US" altLang="en-US" smtClean="0"/>
              <a:pPr/>
              <a:t>11/14/23</a:t>
            </a:fld>
            <a:endParaRPr lang="en-US" alt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FE066C-FE24-A544-891D-6E9155B15B86}" type="slidenum">
              <a:rPr lang="en-US" altLang="en-US" smtClean="0"/>
              <a:pPr/>
              <a:t>‹#›</a:t>
            </a:fld>
            <a:endParaRPr lang="en-US" altLang="en-US"/>
          </a:p>
        </p:txBody>
      </p:sp>
    </p:spTree>
    <p:extLst>
      <p:ext uri="{BB962C8B-B14F-4D97-AF65-F5344CB8AC3E}">
        <p14:creationId xmlns:p14="http://schemas.microsoft.com/office/powerpoint/2010/main" val="287793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81D4-62C2-2C4A-842E-A3C067325699}"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D1172C5-A1FB-D042-9BFC-22E425B2A3B7}" type="slidenum">
              <a:rPr lang="en-US" altLang="en-US" smtClean="0"/>
              <a:pPr/>
              <a:t>‹#›</a:t>
            </a:fld>
            <a:endParaRPr lang="en-US" altLang="en-US"/>
          </a:p>
        </p:txBody>
      </p:sp>
    </p:spTree>
    <p:extLst>
      <p:ext uri="{BB962C8B-B14F-4D97-AF65-F5344CB8AC3E}">
        <p14:creationId xmlns:p14="http://schemas.microsoft.com/office/powerpoint/2010/main" val="3758698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5239-2C5A-E24A-974E-915759C4A277}" type="datetime1">
              <a:rPr lang="en-US" altLang="en-US" smtClean="0"/>
              <a:pPr/>
              <a:t>11/14/23</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80D4275-62A7-FE48-BDAF-EC6C07122E63}" type="slidenum">
              <a:rPr lang="en-US" altLang="en-US" smtClean="0"/>
              <a:pPr/>
              <a:t>‹#›</a:t>
            </a:fld>
            <a:endParaRPr lang="en-US" altLang="en-US"/>
          </a:p>
        </p:txBody>
      </p:sp>
    </p:spTree>
    <p:extLst>
      <p:ext uri="{BB962C8B-B14F-4D97-AF65-F5344CB8AC3E}">
        <p14:creationId xmlns:p14="http://schemas.microsoft.com/office/powerpoint/2010/main" val="1414202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8FD1A-CEDC-1546-AEEB-D0D134E2A0A3}"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F597046-6826-0943-B2AE-C5DB63DEE8E2}" type="slidenum">
              <a:rPr lang="en-US" altLang="en-US" smtClean="0"/>
              <a:pPr/>
              <a:t>‹#›</a:t>
            </a:fld>
            <a:endParaRPr lang="en-US" altLang="en-US"/>
          </a:p>
        </p:txBody>
      </p:sp>
    </p:spTree>
    <p:extLst>
      <p:ext uri="{BB962C8B-B14F-4D97-AF65-F5344CB8AC3E}">
        <p14:creationId xmlns:p14="http://schemas.microsoft.com/office/powerpoint/2010/main" val="594035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4CDCB5BB-CC8B-F446-9B42-1D0E0CEEC85D}" type="datetime1">
              <a:rPr lang="en-US" altLang="en-US" smtClean="0"/>
              <a:pPr/>
              <a:t>11/14/23</a:t>
            </a:fld>
            <a:endParaRPr lang="en-US" altLang="en-US"/>
          </a:p>
        </p:txBody>
      </p:sp>
      <p:sp>
        <p:nvSpPr>
          <p:cNvPr id="5" name="Footer Placeholder 4"/>
          <p:cNvSpPr>
            <a:spLocks noGrp="1"/>
          </p:cNvSpPr>
          <p:nvPr>
            <p:ph type="ftr" sz="quarter" idx="11"/>
          </p:nvPr>
        </p:nvSpPr>
        <p:spPr>
          <a:xfrm>
            <a:off x="581192" y="5951810"/>
            <a:ext cx="5922209" cy="365125"/>
          </a:xfrm>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73C643D-9B81-6C47-8410-CC36E6AFD2E8}" type="slidenum">
              <a:rPr lang="en-US" altLang="en-US" smtClean="0"/>
              <a:pPr/>
              <a:t>‹#›</a:t>
            </a:fld>
            <a:endParaRPr lang="en-US" altLang="en-US"/>
          </a:p>
        </p:txBody>
      </p:sp>
    </p:spTree>
    <p:extLst>
      <p:ext uri="{BB962C8B-B14F-4D97-AF65-F5344CB8AC3E}">
        <p14:creationId xmlns:p14="http://schemas.microsoft.com/office/powerpoint/2010/main" val="387230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9614FC8-8020-BC42-813C-3CC9A9ECEADD}" type="datetime1">
              <a:rPr lang="en-US" altLang="en-US" smtClean="0"/>
              <a:pPr/>
              <a:t>11/14/23</a:t>
            </a:fld>
            <a:endParaRPr lang="en-US" alt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93E8B17-0AFD-5D4B-B281-FFD51ACF0D11}" type="slidenum">
              <a:rPr lang="en-US" altLang="en-US" smtClean="0"/>
              <a:pPr/>
              <a:t>‹#›</a:t>
            </a:fld>
            <a:endParaRPr lang="en-US" altLang="en-US"/>
          </a:p>
        </p:txBody>
      </p:sp>
    </p:spTree>
    <p:extLst>
      <p:ext uri="{BB962C8B-B14F-4D97-AF65-F5344CB8AC3E}">
        <p14:creationId xmlns:p14="http://schemas.microsoft.com/office/powerpoint/2010/main" val="96392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7A73A4-66D8-204B-A833-478AAF1B8068}" type="datetime1">
              <a:rPr lang="en-US" altLang="en-US" smtClean="0"/>
              <a:pPr/>
              <a:t>11/14/23</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615AA9D-5DB1-C246-9DD9-4401F23BE9C6}" type="slidenum">
              <a:rPr lang="en-US" altLang="en-US" smtClean="0"/>
              <a:pPr/>
              <a:t>‹#›</a:t>
            </a:fld>
            <a:endParaRPr lang="en-US" altLang="en-US"/>
          </a:p>
        </p:txBody>
      </p:sp>
    </p:spTree>
    <p:extLst>
      <p:ext uri="{BB962C8B-B14F-4D97-AF65-F5344CB8AC3E}">
        <p14:creationId xmlns:p14="http://schemas.microsoft.com/office/powerpoint/2010/main" val="113355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E91DC7-6E41-6942-BFEA-A1123F6A7930}" type="datetime1">
              <a:rPr lang="en-US" altLang="en-US" smtClean="0"/>
              <a:pPr/>
              <a:t>11/14/23</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D435020-FB50-1545-B7CE-541A615171DD}" type="slidenum">
              <a:rPr lang="en-US" altLang="en-US" smtClean="0"/>
              <a:pPr/>
              <a:t>‹#›</a:t>
            </a:fld>
            <a:endParaRPr lang="en-US" altLang="en-US"/>
          </a:p>
        </p:txBody>
      </p:sp>
    </p:spTree>
    <p:extLst>
      <p:ext uri="{BB962C8B-B14F-4D97-AF65-F5344CB8AC3E}">
        <p14:creationId xmlns:p14="http://schemas.microsoft.com/office/powerpoint/2010/main" val="142407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A1C036-434E-034A-8C40-35A5864D4E54}" type="datetime1">
              <a:rPr lang="en-US" altLang="en-US" smtClean="0"/>
              <a:pPr/>
              <a:t>11/14/23</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623B9AC2-0D7E-D248-B50E-8BEB57D0DEF5}" type="slidenum">
              <a:rPr lang="en-US" altLang="en-US" smtClean="0"/>
              <a:pPr/>
              <a:t>‹#›</a:t>
            </a:fld>
            <a:endParaRPr lang="en-US" altLang="en-US"/>
          </a:p>
        </p:txBody>
      </p:sp>
    </p:spTree>
    <p:extLst>
      <p:ext uri="{BB962C8B-B14F-4D97-AF65-F5344CB8AC3E}">
        <p14:creationId xmlns:p14="http://schemas.microsoft.com/office/powerpoint/2010/main" val="261385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67DBC-A8FF-4849-9AE7-B8FACF41D03D}" type="datetime1">
              <a:rPr lang="en-US" altLang="en-US" smtClean="0"/>
              <a:pPr/>
              <a:t>11/14/23</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C5313D-B99A-C34B-97EC-987B6FB8A9C3}" type="slidenum">
              <a:rPr lang="en-US" altLang="en-US" smtClean="0"/>
              <a:pPr/>
              <a:t>‹#›</a:t>
            </a:fld>
            <a:endParaRPr lang="en-US" altLang="en-US"/>
          </a:p>
        </p:txBody>
      </p:sp>
    </p:spTree>
    <p:extLst>
      <p:ext uri="{BB962C8B-B14F-4D97-AF65-F5344CB8AC3E}">
        <p14:creationId xmlns:p14="http://schemas.microsoft.com/office/powerpoint/2010/main" val="379249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1435305-032F-AC4E-9691-E8C281B3B9CE}" type="datetime1">
              <a:rPr lang="en-US" altLang="en-US" smtClean="0"/>
              <a:pPr/>
              <a:t>11/14/23</a:t>
            </a:fld>
            <a:endParaRPr lang="en-US" alt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FE066C-FE24-A544-891D-6E9155B15B86}" type="slidenum">
              <a:rPr lang="en-US" altLang="en-US" smtClean="0"/>
              <a:pPr/>
              <a:t>‹#›</a:t>
            </a:fld>
            <a:endParaRPr lang="en-US" altLang="en-US"/>
          </a:p>
        </p:txBody>
      </p:sp>
    </p:spTree>
    <p:extLst>
      <p:ext uri="{BB962C8B-B14F-4D97-AF65-F5344CB8AC3E}">
        <p14:creationId xmlns:p14="http://schemas.microsoft.com/office/powerpoint/2010/main" val="421468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5239-2C5A-E24A-974E-915759C4A277}" type="datetime1">
              <a:rPr lang="en-US" altLang="en-US" smtClean="0"/>
              <a:pPr/>
              <a:t>11/14/23</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80D4275-62A7-FE48-BDAF-EC6C07122E63}" type="slidenum">
              <a:rPr lang="en-US" altLang="en-US" smtClean="0"/>
              <a:pPr/>
              <a:t>‹#›</a:t>
            </a:fld>
            <a:endParaRPr lang="en-US" altLang="en-US"/>
          </a:p>
        </p:txBody>
      </p:sp>
    </p:spTree>
    <p:extLst>
      <p:ext uri="{BB962C8B-B14F-4D97-AF65-F5344CB8AC3E}">
        <p14:creationId xmlns:p14="http://schemas.microsoft.com/office/powerpoint/2010/main" val="327710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E9DB5239-2C5A-E24A-974E-915759C4A277}" type="datetime1">
              <a:rPr lang="en-US" altLang="en-US" smtClean="0"/>
              <a:pPr/>
              <a:t>11/14/23</a:t>
            </a:fld>
            <a:endParaRPr lang="en-US" alt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580D4275-62A7-FE48-BDAF-EC6C07122E63}" type="slidenum">
              <a:rPr lang="en-US" altLang="en-US" smtClean="0"/>
              <a:pPr/>
              <a:t>‹#›</a:t>
            </a:fld>
            <a:endParaRPr lang="en-US" alt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22442873"/>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E9DB5239-2C5A-E24A-974E-915759C4A277}" type="datetime1">
              <a:rPr lang="en-US" altLang="en-US" smtClean="0"/>
              <a:pPr/>
              <a:t>11/14/23</a:t>
            </a:fld>
            <a:endParaRPr lang="en-US" alt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580D4275-62A7-FE48-BDAF-EC6C07122E63}" type="slidenum">
              <a:rPr lang="en-US" altLang="en-US" smtClean="0"/>
              <a:pPr/>
              <a:t>‹#›</a:t>
            </a:fld>
            <a:endParaRPr lang="en-US" alt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16074888"/>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hyperlink" Target="https://pixabay.com/illustrations/thumbs-up-smiley-face-emoji-happy-4007573/" TargetMode="External"/></Relationships>
</file>

<file path=ppt/slides/_rels/slide1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92.png"/><Relationship Id="rId3" Type="http://schemas.openxmlformats.org/officeDocument/2006/relationships/image" Target="../media/image80.png"/><Relationship Id="rId7" Type="http://schemas.openxmlformats.org/officeDocument/2006/relationships/image" Target="../media/image89.png"/><Relationship Id="rId12" Type="http://schemas.openxmlformats.org/officeDocument/2006/relationships/customXml" Target="../ink/ink20.xml"/><Relationship Id="rId17" Type="http://schemas.openxmlformats.org/officeDocument/2006/relationships/image" Target="../media/image94.png"/><Relationship Id="rId2" Type="http://schemas.openxmlformats.org/officeDocument/2006/relationships/notesSlide" Target="../notesSlides/notesSlide193.xml"/><Relationship Id="rId16" Type="http://schemas.openxmlformats.org/officeDocument/2006/relationships/customXml" Target="../ink/ink22.xml"/><Relationship Id="rId1" Type="http://schemas.openxmlformats.org/officeDocument/2006/relationships/slideLayout" Target="../slideLayouts/slideLayout2.xml"/><Relationship Id="rId6" Type="http://schemas.openxmlformats.org/officeDocument/2006/relationships/customXml" Target="../ink/ink17.xml"/><Relationship Id="rId11" Type="http://schemas.openxmlformats.org/officeDocument/2006/relationships/image" Target="../media/image91.png"/><Relationship Id="rId5" Type="http://schemas.openxmlformats.org/officeDocument/2006/relationships/image" Target="../media/image88.png"/><Relationship Id="rId15" Type="http://schemas.openxmlformats.org/officeDocument/2006/relationships/image" Target="../media/image93.png"/><Relationship Id="rId10" Type="http://schemas.openxmlformats.org/officeDocument/2006/relationships/customXml" Target="../ink/ink19.xml"/><Relationship Id="rId4" Type="http://schemas.openxmlformats.org/officeDocument/2006/relationships/customXml" Target="../ink/ink16.xml"/><Relationship Id="rId9" Type="http://schemas.openxmlformats.org/officeDocument/2006/relationships/image" Target="../media/image90.png"/><Relationship Id="rId14" Type="http://schemas.openxmlformats.org/officeDocument/2006/relationships/customXml" Target="../ink/ink21.xml"/></Relationships>
</file>

<file path=ppt/slides/_rels/slide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customXml" Target="../ink/ink2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s://www.fda.gov/drugs/special-features/dont-be-tempted-use-expired-medicines" TargetMode="External"/><Relationship Id="rId2" Type="http://schemas.openxmlformats.org/officeDocument/2006/relationships/notesSlide" Target="../notesSlides/notesSlide22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Wikipedia:Featured_picture_candidates/Obverse_of_a_penny_16_years_in_circulation"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7.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customXml" Target="../ink/ink24.xml"/><Relationship Id="rId4" Type="http://schemas.openxmlformats.org/officeDocument/2006/relationships/image" Target="../media/image111.png"/></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customXml" Target="../ink/ink30.xml"/><Relationship Id="rId3" Type="http://schemas.openxmlformats.org/officeDocument/2006/relationships/image" Target="../media/image108.png"/><Relationship Id="rId7" Type="http://schemas.openxmlformats.org/officeDocument/2006/relationships/customXml" Target="../ink/ink27.xml"/><Relationship Id="rId12" Type="http://schemas.openxmlformats.org/officeDocument/2006/relationships/image" Target="../media/image141.png"/><Relationship Id="rId2" Type="http://schemas.openxmlformats.org/officeDocument/2006/relationships/notesSlide" Target="../notesSlides/notesSlide294.xml"/><Relationship Id="rId1" Type="http://schemas.openxmlformats.org/officeDocument/2006/relationships/slideLayout" Target="../slideLayouts/slideLayout2.xml"/><Relationship Id="rId6" Type="http://schemas.openxmlformats.org/officeDocument/2006/relationships/customXml" Target="../ink/ink26.xml"/><Relationship Id="rId11" Type="http://schemas.openxmlformats.org/officeDocument/2006/relationships/customXml" Target="../ink/ink29.xml"/><Relationship Id="rId5" Type="http://schemas.openxmlformats.org/officeDocument/2006/relationships/image" Target="../media/image138.png"/><Relationship Id="rId10" Type="http://schemas.openxmlformats.org/officeDocument/2006/relationships/image" Target="../media/image140.png"/><Relationship Id="rId4" Type="http://schemas.openxmlformats.org/officeDocument/2006/relationships/customXml" Target="../ink/ink25.xml"/><Relationship Id="rId9" Type="http://schemas.openxmlformats.org/officeDocument/2006/relationships/customXml" Target="../ink/ink28.xml"/><Relationship Id="rId14" Type="http://schemas.openxmlformats.org/officeDocument/2006/relationships/image" Target="../media/image142.png"/></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44.png"/><Relationship Id="rId2" Type="http://schemas.openxmlformats.org/officeDocument/2006/relationships/notesSlide" Target="../notesSlides/notesSlide296.xml"/><Relationship Id="rId1" Type="http://schemas.openxmlformats.org/officeDocument/2006/relationships/slideLayout" Target="../slideLayouts/slideLayout2.xml"/><Relationship Id="rId6" Type="http://schemas.openxmlformats.org/officeDocument/2006/relationships/customXml" Target="../ink/ink32.xml"/><Relationship Id="rId5" Type="http://schemas.openxmlformats.org/officeDocument/2006/relationships/image" Target="../media/image143.png"/><Relationship Id="rId4" Type="http://schemas.openxmlformats.org/officeDocument/2006/relationships/customXml" Target="../ink/ink31.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ustomXml" Target="../ink/ink1.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13.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13.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13.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13.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13.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13.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13.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13.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13.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13.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13.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13.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13.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13.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13.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13.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13.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13.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ustomXml" Target="../ink/ink2.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13.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13.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13.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13.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13.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13.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13.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13.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13.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customXml" Target="../ink/ink4.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customXml" Target="../ink/ink7.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5.png"/><Relationship Id="rId4" Type="http://schemas.openxmlformats.org/officeDocument/2006/relationships/customXml" Target="../ink/ink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customXml" Target="../ink/ink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5.png"/><Relationship Id="rId4" Type="http://schemas.openxmlformats.org/officeDocument/2006/relationships/customXml" Target="../ink/ink9.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customXml" Target="../ink/ink10.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4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customXml" Target="../ink/ink11.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2.png"/><Relationship Id="rId4" Type="http://schemas.openxmlformats.org/officeDocument/2006/relationships/customXml" Target="../ink/ink1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4.png"/><Relationship Id="rId4" Type="http://schemas.openxmlformats.org/officeDocument/2006/relationships/customXml" Target="../ink/ink13.xml"/></Relationships>
</file>

<file path=ppt/slides/_rels/slide7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customXml" Target="../ink/ink14.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customXml" Target="../ink/ink15.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77.xml"/><Relationship Id="rId16" Type="http://schemas.openxmlformats.org/officeDocument/2006/relationships/image" Target="../media/image62.sv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image" Target="../media/image61.png"/><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67.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B75F-B2F3-4B6C-4BBA-97DCFDEAA86A}"/>
              </a:ext>
            </a:extLst>
          </p:cNvPr>
          <p:cNvSpPr>
            <a:spLocks noGrp="1"/>
          </p:cNvSpPr>
          <p:nvPr>
            <p:ph type="ctrTitle"/>
          </p:nvPr>
        </p:nvSpPr>
        <p:spPr>
          <a:xfrm>
            <a:off x="92467" y="766761"/>
            <a:ext cx="8959066" cy="1673352"/>
          </a:xfrm>
        </p:spPr>
        <p:txBody>
          <a:bodyPr>
            <a:normAutofit fontScale="90000"/>
          </a:bodyPr>
          <a:lstStyle/>
          <a:p>
            <a:pPr algn="ctr" eaLnBrk="1" fontAlgn="auto" hangingPunct="1">
              <a:spcAft>
                <a:spcPts val="0"/>
              </a:spcAft>
              <a:defRPr/>
            </a:pPr>
            <a:r>
              <a:rPr lang="en-US" b="1">
                <a:solidFill>
                  <a:schemeClr val="accent1">
                    <a:satMod val="150000"/>
                  </a:schemeClr>
                </a:solidFill>
                <a:ea typeface="+mj-ea"/>
                <a:cs typeface="+mj-cs"/>
              </a:rPr>
              <a:t>Entrenamiento para chw: </a:t>
            </a:r>
            <a:br>
              <a:rPr lang="en-US" b="1">
                <a:solidFill>
                  <a:schemeClr val="accent1">
                    <a:satMod val="150000"/>
                  </a:schemeClr>
                </a:solidFill>
                <a:ea typeface="+mj-ea"/>
                <a:cs typeface="+mj-cs"/>
              </a:rPr>
            </a:br>
            <a:r>
              <a:rPr lang="en-US" b="1">
                <a:solidFill>
                  <a:schemeClr val="accent1">
                    <a:satMod val="150000"/>
                  </a:schemeClr>
                </a:solidFill>
              </a:rPr>
              <a:t>funciÓn de visitas en grupo</a:t>
            </a:r>
            <a:br>
              <a:rPr lang="en-US" b="1">
                <a:solidFill>
                  <a:schemeClr val="accent1">
                    <a:satMod val="150000"/>
                  </a:schemeClr>
                </a:solidFill>
                <a:ea typeface="+mj-ea"/>
                <a:cs typeface="+mj-cs"/>
              </a:rPr>
            </a:br>
            <a:r>
              <a:rPr lang="en-US" b="1">
                <a:solidFill>
                  <a:schemeClr val="accent1">
                    <a:satMod val="150000"/>
                  </a:schemeClr>
                </a:solidFill>
                <a:ea typeface="+mj-ea"/>
                <a:cs typeface="+mj-cs"/>
              </a:rPr>
              <a:t>                                </a:t>
            </a:r>
          </a:p>
        </p:txBody>
      </p:sp>
      <p:sp>
        <p:nvSpPr>
          <p:cNvPr id="52227" name="Subtitle 2">
            <a:extLst>
              <a:ext uri="{FF2B5EF4-FFF2-40B4-BE49-F238E27FC236}">
                <a16:creationId xmlns:a16="http://schemas.microsoft.com/office/drawing/2014/main" id="{098F0D43-FD62-71F9-3C9A-66B2580759B4}"/>
              </a:ext>
            </a:extLst>
          </p:cNvPr>
          <p:cNvSpPr>
            <a:spLocks noGrp="1"/>
          </p:cNvSpPr>
          <p:nvPr>
            <p:ph type="subTitle" idx="1"/>
          </p:nvPr>
        </p:nvSpPr>
        <p:spPr>
          <a:xfrm>
            <a:off x="4947138" y="4278924"/>
            <a:ext cx="5481134" cy="2070506"/>
          </a:xfrm>
        </p:spPr>
        <p:txBody>
          <a:bodyPr>
            <a:normAutofit fontScale="85000" lnSpcReduction="20000"/>
          </a:bodyPr>
          <a:lstStyle/>
          <a:p>
            <a:pPr eaLnBrk="1" hangingPunct="1"/>
            <a:endParaRPr lang="en-US" altLang="en-US" b="1" dirty="0">
              <a:solidFill>
                <a:schemeClr val="bg1"/>
              </a:solidFill>
              <a:ea typeface="ＭＳ Ｐゴシック" panose="020B0600070205080204" pitchFamily="34" charset="-128"/>
            </a:endParaRPr>
          </a:p>
          <a:p>
            <a:pPr eaLnBrk="1" hangingPunct="1"/>
            <a:r>
              <a:rPr lang="en-US" altLang="en-US" b="1" dirty="0">
                <a:solidFill>
                  <a:schemeClr val="bg1"/>
                </a:solidFill>
                <a:ea typeface="ＭＳ Ｐゴシック" panose="020B0600070205080204" pitchFamily="34" charset="-128"/>
              </a:rPr>
              <a:t>Monica </a:t>
            </a:r>
            <a:r>
              <a:rPr lang="en-US" altLang="en-US" b="1" dirty="0" err="1">
                <a:solidFill>
                  <a:schemeClr val="bg1"/>
                </a:solidFill>
                <a:ea typeface="ＭＳ Ｐゴシック" panose="020B0600070205080204" pitchFamily="34" charset="-128"/>
              </a:rPr>
              <a:t>Arano</a:t>
            </a:r>
            <a:r>
              <a:rPr lang="en-US" altLang="en-US" b="1" dirty="0">
                <a:solidFill>
                  <a:schemeClr val="bg1"/>
                </a:solidFill>
                <a:ea typeface="ＭＳ Ｐゴシック" panose="020B0600070205080204" pitchFamily="34" charset="-128"/>
              </a:rPr>
              <a:t>, CHWI</a:t>
            </a:r>
          </a:p>
          <a:p>
            <a:pPr eaLnBrk="1" hangingPunct="1"/>
            <a:r>
              <a:rPr lang="en-US" altLang="en-US" b="1" dirty="0">
                <a:solidFill>
                  <a:schemeClr val="bg1"/>
                </a:solidFill>
                <a:ea typeface="ＭＳ Ｐゴシック" panose="020B0600070205080204" pitchFamily="34" charset="-128"/>
              </a:rPr>
              <a:t>Rosy Diaz, CHWI</a:t>
            </a:r>
          </a:p>
          <a:p>
            <a:pPr eaLnBrk="1" hangingPunct="1"/>
            <a:r>
              <a:rPr lang="en-US" altLang="en-US" b="1" dirty="0">
                <a:solidFill>
                  <a:schemeClr val="bg1"/>
                </a:solidFill>
                <a:ea typeface="ＭＳ Ｐゴシック" panose="020B0600070205080204" pitchFamily="34" charset="-128"/>
              </a:rPr>
              <a:t>Sandra Flamenco, CHWI</a:t>
            </a:r>
          </a:p>
          <a:p>
            <a:pPr eaLnBrk="1" hangingPunct="1"/>
            <a:r>
              <a:rPr lang="en-US" altLang="en-US" b="1" dirty="0">
                <a:solidFill>
                  <a:schemeClr val="bg1"/>
                </a:solidFill>
                <a:ea typeface="ＭＳ Ｐゴシック" panose="020B0600070205080204" pitchFamily="34" charset="-128"/>
              </a:rPr>
              <a:t>Betty Nava, CHWI</a:t>
            </a:r>
          </a:p>
          <a:p>
            <a:pPr eaLnBrk="1" hangingPunct="1"/>
            <a:r>
              <a:rPr lang="en-US" altLang="en-US" b="1" dirty="0" err="1">
                <a:solidFill>
                  <a:schemeClr val="bg1"/>
                </a:solidFill>
                <a:ea typeface="ＭＳ Ｐゴシック" panose="020B0600070205080204" pitchFamily="34" charset="-128"/>
              </a:rPr>
              <a:t>NoÉ</a:t>
            </a:r>
            <a:r>
              <a:rPr lang="en-US" altLang="en-US" b="1" dirty="0">
                <a:solidFill>
                  <a:schemeClr val="bg1"/>
                </a:solidFill>
                <a:ea typeface="ＭＳ Ｐゴシック" panose="020B0600070205080204" pitchFamily="34" charset="-128"/>
              </a:rPr>
              <a:t> </a:t>
            </a:r>
            <a:r>
              <a:rPr lang="en-US" altLang="en-US" b="1" dirty="0" err="1">
                <a:solidFill>
                  <a:schemeClr val="bg1"/>
                </a:solidFill>
                <a:ea typeface="ＭＳ Ｐゴシック" panose="020B0600070205080204" pitchFamily="34" charset="-128"/>
              </a:rPr>
              <a:t>Taracena</a:t>
            </a:r>
            <a:r>
              <a:rPr lang="en-US" altLang="en-US" b="1" dirty="0">
                <a:solidFill>
                  <a:schemeClr val="bg1"/>
                </a:solidFill>
                <a:ea typeface="ＭＳ Ｐゴシック" panose="020B0600070205080204" pitchFamily="34" charset="-128"/>
              </a:rPr>
              <a:t>, CHWI</a:t>
            </a:r>
          </a:p>
          <a:p>
            <a:pPr eaLnBrk="1" hangingPunct="1"/>
            <a:r>
              <a:rPr lang="en-US" altLang="en-US" b="1" i="1" dirty="0">
                <a:solidFill>
                  <a:schemeClr val="bg1"/>
                </a:solidFill>
                <a:ea typeface="ＭＳ Ｐゴシック" panose="020B0600070205080204" pitchFamily="34" charset="-128"/>
              </a:rPr>
              <a:t>Dr. Elizabeth Vaughan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6801-5D37-2037-673D-67790D6ECC0B}"/>
              </a:ext>
            </a:extLst>
          </p:cNvPr>
          <p:cNvSpPr>
            <a:spLocks noGrp="1"/>
          </p:cNvSpPr>
          <p:nvPr>
            <p:ph type="title"/>
          </p:nvPr>
        </p:nvSpPr>
        <p:spPr>
          <a:xfrm>
            <a:off x="432897" y="141874"/>
            <a:ext cx="4248229" cy="924310"/>
          </a:xfrm>
        </p:spPr>
        <p:txBody>
          <a:bodyPr>
            <a:normAutofit fontScale="90000"/>
          </a:bodyPr>
          <a:lstStyle/>
          <a:p>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r>
              <a:rPr lang="es-ES" err="1"/>
              <a:t>Guión</a:t>
            </a:r>
            <a:endParaRPr lang="en-US"/>
          </a:p>
        </p:txBody>
      </p:sp>
      <p:pic>
        <p:nvPicPr>
          <p:cNvPr id="12" name="Content Placeholder 8">
            <a:extLst>
              <a:ext uri="{FF2B5EF4-FFF2-40B4-BE49-F238E27FC236}">
                <a16:creationId xmlns:a16="http://schemas.microsoft.com/office/drawing/2014/main" id="{350DECEE-3E28-D6FF-154D-4DEEE683C645}"/>
              </a:ext>
            </a:extLst>
          </p:cNvPr>
          <p:cNvPicPr>
            <a:picLocks noChangeAspect="1"/>
          </p:cNvPicPr>
          <p:nvPr/>
        </p:nvPicPr>
        <p:blipFill>
          <a:blip r:embed="rId3"/>
          <a:stretch>
            <a:fillRect/>
          </a:stretch>
        </p:blipFill>
        <p:spPr>
          <a:xfrm>
            <a:off x="6825177" y="99347"/>
            <a:ext cx="2278704" cy="1717284"/>
          </a:xfrm>
          <a:prstGeom prst="rect">
            <a:avLst/>
          </a:prstGeom>
        </p:spPr>
      </p:pic>
      <p:sp>
        <p:nvSpPr>
          <p:cNvPr id="4" name="Content Placeholder 3">
            <a:extLst>
              <a:ext uri="{FF2B5EF4-FFF2-40B4-BE49-F238E27FC236}">
                <a16:creationId xmlns:a16="http://schemas.microsoft.com/office/drawing/2014/main" id="{FDF9C55F-983F-84DE-3488-D11C1F1C4F21}"/>
              </a:ext>
            </a:extLst>
          </p:cNvPr>
          <p:cNvSpPr>
            <a:spLocks noGrp="1"/>
          </p:cNvSpPr>
          <p:nvPr>
            <p:ph idx="1"/>
          </p:nvPr>
        </p:nvSpPr>
        <p:spPr/>
        <p:txBody>
          <a:bodyPr/>
          <a:lstStyle/>
          <a:p>
            <a:pPr marL="0" indent="0">
              <a:buNone/>
            </a:pPr>
            <a:endParaRPr lang="en-US"/>
          </a:p>
          <a:p>
            <a:pPr marL="0" indent="0">
              <a:buNone/>
            </a:pPr>
            <a:endParaRPr lang="en-US"/>
          </a:p>
        </p:txBody>
      </p:sp>
      <p:pic>
        <p:nvPicPr>
          <p:cNvPr id="6" name="Picture 5">
            <a:extLst>
              <a:ext uri="{FF2B5EF4-FFF2-40B4-BE49-F238E27FC236}">
                <a16:creationId xmlns:a16="http://schemas.microsoft.com/office/drawing/2014/main" id="{3DEF09F6-5750-D8C3-FB77-3EDD28FC6D98}"/>
              </a:ext>
            </a:extLst>
          </p:cNvPr>
          <p:cNvPicPr>
            <a:picLocks noChangeAspect="1"/>
          </p:cNvPicPr>
          <p:nvPr/>
        </p:nvPicPr>
        <p:blipFill>
          <a:blip r:embed="rId4"/>
          <a:stretch>
            <a:fillRect/>
          </a:stretch>
        </p:blipFill>
        <p:spPr>
          <a:xfrm>
            <a:off x="-1" y="1066184"/>
            <a:ext cx="7292625" cy="5649942"/>
          </a:xfrm>
          <a:prstGeom prst="rect">
            <a:avLst/>
          </a:prstGeom>
        </p:spPr>
      </p:pic>
    </p:spTree>
    <p:extLst>
      <p:ext uri="{BB962C8B-B14F-4D97-AF65-F5344CB8AC3E}">
        <p14:creationId xmlns:p14="http://schemas.microsoft.com/office/powerpoint/2010/main" val="879644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409699" y="2514601"/>
            <a:ext cx="3914651" cy="2409356"/>
          </a:xfrm>
        </p:spPr>
        <p:txBody>
          <a:bodyPr vert="horz" lIns="205740" tIns="137160" rIns="205740" bIns="137160" rtlCol="0" anchor="ctr" anchorCtr="1">
            <a:normAutofit/>
          </a:bodyPr>
          <a:lstStyle/>
          <a:p>
            <a:r>
              <a:rPr lang="es-MX" sz="1800" b="1">
                <a:solidFill>
                  <a:srgbClr val="002060"/>
                </a:solidFill>
              </a:rPr>
              <a:t>preguntas, comentarios, dudas</a:t>
            </a:r>
            <a:endParaRPr lang="es-MX" b="1">
              <a:solidFill>
                <a:srgbClr val="002060"/>
              </a:solidFill>
            </a:endParaRPr>
          </a:p>
        </p:txBody>
      </p:sp>
      <p:pic>
        <p:nvPicPr>
          <p:cNvPr id="6" name="Picture 2" descr="Question Mark, Why, Question, Confusion">
            <a:extLst>
              <a:ext uri="{FF2B5EF4-FFF2-40B4-BE49-F238E27FC236}">
                <a16:creationId xmlns:a16="http://schemas.microsoft.com/office/drawing/2014/main" id="{DA2B771B-227C-FD49-AEA1-8A58DBFE5EB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784" r="2960" b="2"/>
          <a:stretch/>
        </p:blipFill>
        <p:spPr bwMode="auto">
          <a:xfrm>
            <a:off x="4148072" y="1337310"/>
            <a:ext cx="4338579" cy="394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9071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81192" y="897681"/>
            <a:ext cx="7989752" cy="1083329"/>
          </a:xfrm>
        </p:spPr>
        <p:txBody>
          <a:bodyPr>
            <a:normAutofit fontScale="90000"/>
          </a:bodyPr>
          <a:lstStyle/>
          <a:p>
            <a:br>
              <a:rPr lang="es-ES" dirty="0"/>
            </a:br>
            <a:br>
              <a:rPr lang="es-ES" dirty="0"/>
            </a:br>
            <a:br>
              <a:rPr lang="es-ES" dirty="0"/>
            </a:br>
            <a:br>
              <a:rPr lang="es-ES" dirty="0"/>
            </a:br>
            <a:br>
              <a:rPr lang="es-ES" dirty="0"/>
            </a:br>
            <a:br>
              <a:rPr lang="es-ES" dirty="0"/>
            </a:br>
            <a:br>
              <a:rPr lang="es-ES" dirty="0"/>
            </a:br>
            <a:br>
              <a:rPr lang="es-ES" dirty="0"/>
            </a:br>
            <a:r>
              <a:rPr lang="es-ES" dirty="0"/>
              <a:t>Modulo 7 Clase #</a:t>
            </a:r>
            <a:r>
              <a:rPr lang="es-ES" dirty="0">
                <a:latin typeface="AR ESSENCE" panose="02000000000000000000" pitchFamily="2" charset="0"/>
              </a:rPr>
              <a:t>1</a:t>
            </a:r>
            <a:r>
              <a:rPr lang="es-ES" dirty="0"/>
              <a:t> Resumen, planificación DE LA Clase #2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34010556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 </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157886" y="1974907"/>
            <a:ext cx="4828227" cy="4883093"/>
          </a:xfrm>
          <a:prstGeom prst="rect">
            <a:avLst/>
          </a:prstGeom>
        </p:spPr>
      </p:pic>
    </p:spTree>
    <p:extLst>
      <p:ext uri="{BB962C8B-B14F-4D97-AF65-F5344CB8AC3E}">
        <p14:creationId xmlns:p14="http://schemas.microsoft.com/office/powerpoint/2010/main" val="6329876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1780-47F0-7791-5723-FBCBD1A62FE1}"/>
              </a:ext>
            </a:extLst>
          </p:cNvPr>
          <p:cNvSpPr>
            <a:spLocks noGrp="1"/>
          </p:cNvSpPr>
          <p:nvPr>
            <p:ph type="title"/>
          </p:nvPr>
        </p:nvSpPr>
        <p:spPr/>
        <p:txBody>
          <a:bodyPr/>
          <a:lstStyle/>
          <a:p>
            <a:r>
              <a:rPr lang="en-US"/>
              <a:t>¿Cómo leS fuE?
</a:t>
            </a:r>
          </a:p>
        </p:txBody>
      </p:sp>
      <p:sp>
        <p:nvSpPr>
          <p:cNvPr id="3" name="Content Placeholder 2">
            <a:extLst>
              <a:ext uri="{FF2B5EF4-FFF2-40B4-BE49-F238E27FC236}">
                <a16:creationId xmlns:a16="http://schemas.microsoft.com/office/drawing/2014/main" id="{BB6D1978-72E0-CA3B-244F-20BBF64D975B}"/>
              </a:ext>
            </a:extLst>
          </p:cNvPr>
          <p:cNvSpPr>
            <a:spLocks noGrp="1"/>
          </p:cNvSpPr>
          <p:nvPr>
            <p:ph idx="1"/>
          </p:nvPr>
        </p:nvSpPr>
        <p:spPr/>
        <p:txBody>
          <a:bodyPr>
            <a:normAutofit/>
          </a:bodyPr>
          <a:lstStyle/>
          <a:p>
            <a:r>
              <a:rPr lang="en-US" dirty="0" err="1"/>
              <a:t>Registración</a:t>
            </a:r>
            <a:r>
              <a:rPr lang="en-US" dirty="0"/>
              <a:t> 
</a:t>
            </a:r>
            <a:r>
              <a:rPr lang="en-US" dirty="0" err="1"/>
              <a:t>Signos</a:t>
            </a:r>
            <a:r>
              <a:rPr lang="en-US" dirty="0"/>
              <a:t> </a:t>
            </a:r>
            <a:r>
              <a:rPr lang="en-US" dirty="0" err="1"/>
              <a:t>vitales</a:t>
            </a:r>
            <a:r>
              <a:rPr lang="en-US" dirty="0"/>
              <a:t>: </a:t>
            </a:r>
            <a:r>
              <a:rPr lang="en-US" dirty="0" err="1"/>
              <a:t>presión</a:t>
            </a:r>
            <a:r>
              <a:rPr lang="en-US" dirty="0"/>
              <a:t> arterial, diabetes mellitus, examen de </a:t>
            </a:r>
            <a:r>
              <a:rPr lang="en-US" dirty="0" err="1"/>
              <a:t>los</a:t>
            </a:r>
            <a:r>
              <a:rPr lang="en-US" dirty="0"/>
              <a:t> pies y peso
Grupo </a:t>
            </a:r>
            <a:r>
              <a:rPr lang="en-US" dirty="0" err="1"/>
              <a:t>grande</a:t>
            </a:r>
            <a:r>
              <a:rPr lang="en-US" dirty="0"/>
              <a:t>
Grupo </a:t>
            </a:r>
            <a:r>
              <a:rPr lang="en-US" dirty="0" err="1"/>
              <a:t>médico</a:t>
            </a:r>
            <a:endParaRPr lang="en-US" dirty="0"/>
          </a:p>
          <a:p>
            <a:r>
              <a:rPr lang="en-US" dirty="0"/>
              <a:t>   </a:t>
            </a:r>
            <a:r>
              <a:rPr lang="en-US" dirty="0" err="1"/>
              <a:t>Traductores</a:t>
            </a:r>
            <a:r>
              <a:rPr lang="en-US" dirty="0"/>
              <a:t>
Grupo social
Grupo </a:t>
            </a:r>
            <a:r>
              <a:rPr lang="en-US" dirty="0" err="1"/>
              <a:t>conductual</a:t>
            </a:r>
            <a:r>
              <a:rPr lang="en-US" dirty="0"/>
              <a:t>
Almuerzo
</a:t>
            </a:r>
            <a:r>
              <a:rPr lang="es-GT" dirty="0"/>
              <a:t>Equipos para Limpiar</a:t>
            </a:r>
            <a:endParaRPr lang="en-US" dirty="0"/>
          </a:p>
        </p:txBody>
      </p:sp>
    </p:spTree>
    <p:extLst>
      <p:ext uri="{BB962C8B-B14F-4D97-AF65-F5344CB8AC3E}">
        <p14:creationId xmlns:p14="http://schemas.microsoft.com/office/powerpoint/2010/main" val="38628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C76D-4A1C-3384-AE6D-2F72C2E6155A}"/>
              </a:ext>
            </a:extLst>
          </p:cNvPr>
          <p:cNvSpPr>
            <a:spLocks noGrp="1"/>
          </p:cNvSpPr>
          <p:nvPr>
            <p:ph type="title"/>
          </p:nvPr>
        </p:nvSpPr>
        <p:spPr/>
        <p:txBody>
          <a:bodyPr/>
          <a:lstStyle/>
          <a:p>
            <a:r>
              <a:rPr lang="en-US"/>
              <a:t>Tiempo para celebrar
</a:t>
            </a:r>
          </a:p>
        </p:txBody>
      </p:sp>
      <p:sp>
        <p:nvSpPr>
          <p:cNvPr id="3" name="Content Placeholder 2">
            <a:extLst>
              <a:ext uri="{FF2B5EF4-FFF2-40B4-BE49-F238E27FC236}">
                <a16:creationId xmlns:a16="http://schemas.microsoft.com/office/drawing/2014/main" id="{62D918D1-73B7-992C-5BD7-53475B080D49}"/>
              </a:ext>
            </a:extLst>
          </p:cNvPr>
          <p:cNvSpPr>
            <a:spLocks noGrp="1"/>
          </p:cNvSpPr>
          <p:nvPr>
            <p:ph idx="1"/>
          </p:nvPr>
        </p:nvSpPr>
        <p:spPr/>
        <p:txBody>
          <a:bodyPr/>
          <a:lstStyle/>
          <a:p>
            <a:r>
              <a:rPr lang="es-ES"/>
              <a:t>¿Almuerzo después de la clase de abril?
Además, el 10 de abril es día feriado debido al fin de semana de Pascua.</a:t>
            </a:r>
            <a:endParaRPr lang="en-US"/>
          </a:p>
        </p:txBody>
      </p:sp>
    </p:spTree>
    <p:extLst>
      <p:ext uri="{BB962C8B-B14F-4D97-AF65-F5344CB8AC3E}">
        <p14:creationId xmlns:p14="http://schemas.microsoft.com/office/powerpoint/2010/main" val="3113043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81192" y="887499"/>
            <a:ext cx="7989752" cy="1083329"/>
          </a:xfrm>
        </p:spPr>
        <p:txBody>
          <a:bodyPr>
            <a:normAutofit fontScale="90000"/>
          </a:bodyPr>
          <a:lstStyle/>
          <a:p>
            <a:r>
              <a:rPr lang="es-ES" dirty="0"/>
              <a:t>Modulo 8</a:t>
            </a:r>
            <a:br>
              <a:rPr lang="es-ES" dirty="0"/>
            </a:br>
            <a:r>
              <a:rPr lang="es-ES" dirty="0"/>
              <a:t>planificación DE la Clase #2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s-ES" dirty="0"/>
              <a:t>Recordatorio: El 10 de abril no nos reuniremos para así poder celebrar el fin de semana de Pascua
Esta noche revisaremos la Clase #2, su rol y cualquier cambio que pueda haber. 
</a:t>
            </a:r>
            <a:endParaRPr lang="en-US" dirty="0"/>
          </a:p>
        </p:txBody>
      </p:sp>
    </p:spTree>
    <p:extLst>
      <p:ext uri="{BB962C8B-B14F-4D97-AF65-F5344CB8AC3E}">
        <p14:creationId xmlns:p14="http://schemas.microsoft.com/office/powerpoint/2010/main" val="20242197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 </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157886" y="1974907"/>
            <a:ext cx="4828227" cy="4883093"/>
          </a:xfrm>
          <a:prstGeom prst="rect">
            <a:avLst/>
          </a:prstGeom>
        </p:spPr>
      </p:pic>
    </p:spTree>
    <p:extLst>
      <p:ext uri="{BB962C8B-B14F-4D97-AF65-F5344CB8AC3E}">
        <p14:creationId xmlns:p14="http://schemas.microsoft.com/office/powerpoint/2010/main" val="10167074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normAutofit fontScale="90000"/>
          </a:bodyPr>
          <a:lstStyle/>
          <a:p>
            <a:r>
              <a:rPr lang="es-ES" dirty="0">
                <a:latin typeface="AR ESSENCE"/>
              </a:rPr>
              <a:t>Modulo 9</a:t>
            </a:r>
            <a:r>
              <a:rPr lang="es-ES" dirty="0"/>
              <a:t>: Preevaluación de medicamentos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FD9A90D9-F54C-85C8-82C2-26ED01E864F4}"/>
              </a:ext>
            </a:extLst>
          </p:cNvPr>
          <p:cNvPicPr>
            <a:picLocks noChangeAspect="1"/>
          </p:cNvPicPr>
          <p:nvPr/>
        </p:nvPicPr>
        <p:blipFill>
          <a:blip r:embed="rId3"/>
          <a:stretch>
            <a:fillRect/>
          </a:stretch>
        </p:blipFill>
        <p:spPr>
          <a:xfrm>
            <a:off x="2339139" y="2228003"/>
            <a:ext cx="4465721" cy="4201619"/>
          </a:xfrm>
          <a:prstGeom prst="rect">
            <a:avLst/>
          </a:prstGeom>
        </p:spPr>
      </p:pic>
    </p:spTree>
    <p:extLst>
      <p:ext uri="{BB962C8B-B14F-4D97-AF65-F5344CB8AC3E}">
        <p14:creationId xmlns:p14="http://schemas.microsoft.com/office/powerpoint/2010/main" val="27005111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312734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8CFD-D6E5-2CD2-98AC-9CE3F5FD634C}"/>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1A58AB6-D0A0-0B04-8FA6-3E3EB89CF07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3125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67BAD-931C-79C3-2A1F-B226B5A6E548}"/>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D3342BE7-CCA6-816D-BB3B-E6B57F872536}"/>
              </a:ext>
            </a:extLst>
          </p:cNvPr>
          <p:cNvSpPr>
            <a:spLocks noGrp="1"/>
          </p:cNvSpPr>
          <p:nvPr>
            <p:ph idx="1"/>
          </p:nvPr>
        </p:nvSpPr>
        <p:spPr>
          <a:xfrm>
            <a:off x="2073925" y="3060549"/>
            <a:ext cx="3983370" cy="2562225"/>
          </a:xfrm>
        </p:spPr>
        <p:txBody>
          <a:bodyPr>
            <a:normAutofit/>
          </a:bodyPr>
          <a:lstStyle/>
          <a:p>
            <a:pPr marL="0" indent="0">
              <a:buNone/>
            </a:pPr>
            <a:r>
              <a:rPr lang="en-US" sz="3000" b="1"/>
              <a:t>¿</a:t>
            </a:r>
            <a:r>
              <a:rPr lang="es-GT" sz="3000" b="1"/>
              <a:t>Qué dijo él </a:t>
            </a:r>
            <a:r>
              <a:rPr lang="en-US" sz="3000" b="1"/>
              <a:t>o </a:t>
            </a:r>
            <a:r>
              <a:rPr lang="es-GT" sz="3000" b="1"/>
              <a:t>ella</a:t>
            </a:r>
            <a:r>
              <a:rPr lang="en-US" sz="3000" b="1"/>
              <a:t>? 
</a:t>
            </a:r>
          </a:p>
        </p:txBody>
      </p:sp>
    </p:spTree>
    <p:extLst>
      <p:ext uri="{BB962C8B-B14F-4D97-AF65-F5344CB8AC3E}">
        <p14:creationId xmlns:p14="http://schemas.microsoft.com/office/powerpoint/2010/main" val="14713668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r>
              <a:rPr lang="en-US">
                <a:latin typeface="AR ESSENCE" panose="02000000000000000000" pitchFamily="2" charset="0"/>
              </a:rPr>
              <a:t>1</a:t>
            </a:r>
            <a:r>
              <a:rPr lang="en-US"/>
              <a:t> 
</a:t>
            </a:r>
          </a:p>
        </p:txBody>
      </p:sp>
      <p:sp>
        <p:nvSpPr>
          <p:cNvPr id="4" name="Content Placeholder 3">
            <a:extLst>
              <a:ext uri="{FF2B5EF4-FFF2-40B4-BE49-F238E27FC236}">
                <a16:creationId xmlns:a16="http://schemas.microsoft.com/office/drawing/2014/main" id="{913950AE-A310-6210-295D-824FC6A7F1EC}"/>
              </a:ext>
            </a:extLst>
          </p:cNvPr>
          <p:cNvSpPr>
            <a:spLocks noGrp="1"/>
          </p:cNvSpPr>
          <p:nvPr>
            <p:ph idx="1"/>
          </p:nvPr>
        </p:nvSpPr>
        <p:spPr/>
        <p:txBody>
          <a:bodyPr>
            <a:normAutofit/>
          </a:bodyPr>
          <a:lstStyle/>
          <a:p>
            <a:pPr marL="0" indent="0">
              <a:buNone/>
            </a:pPr>
            <a:r>
              <a:rPr lang="es-ES" sz="2400"/>
              <a:t>El efecto secundario más común de la metformina es:
</a:t>
            </a:r>
            <a:r>
              <a:rPr lang="es-ES" sz="2400">
                <a:solidFill>
                  <a:srgbClr val="92D050"/>
                </a:solidFill>
              </a:rPr>
              <a:t>a. </a:t>
            </a:r>
            <a:r>
              <a:rPr lang="es-ES" sz="2400"/>
              <a:t>Pérdida de peso
</a:t>
            </a:r>
            <a:r>
              <a:rPr lang="es-ES" sz="2400">
                <a:solidFill>
                  <a:srgbClr val="92D050"/>
                </a:solidFill>
              </a:rPr>
              <a:t>b. </a:t>
            </a:r>
            <a:r>
              <a:rPr lang="es-ES" sz="2400"/>
              <a:t>Aumento de peso
</a:t>
            </a:r>
            <a:r>
              <a:rPr lang="es-ES" sz="2400">
                <a:solidFill>
                  <a:srgbClr val="92D050"/>
                </a:solidFill>
              </a:rPr>
              <a:t>c. </a:t>
            </a:r>
            <a:r>
              <a:rPr lang="es-ES" sz="2400"/>
              <a:t>Malestar estomacal
</a:t>
            </a:r>
            <a:r>
              <a:rPr lang="es-ES" sz="2400">
                <a:solidFill>
                  <a:srgbClr val="92D050"/>
                </a:solidFill>
              </a:rPr>
              <a:t>d. </a:t>
            </a:r>
            <a:r>
              <a:rPr lang="es-ES" sz="2400"/>
              <a:t>Bajo nivel de azúcar en la sangre</a:t>
            </a:r>
            <a:endParaRPr lang="en-US" sz="2000"/>
          </a:p>
        </p:txBody>
      </p:sp>
      <p:sp>
        <p:nvSpPr>
          <p:cNvPr id="3" name="Action Button: Blank 2">
            <a:hlinkClick r:id="" action="ppaction://noaction" highlightClick="1"/>
            <a:extLst>
              <a:ext uri="{FF2B5EF4-FFF2-40B4-BE49-F238E27FC236}">
                <a16:creationId xmlns:a16="http://schemas.microsoft.com/office/drawing/2014/main" id="{79DDC15F-307B-BF67-BB7B-554B8A4B0824}"/>
              </a:ext>
            </a:extLst>
          </p:cNvPr>
          <p:cNvSpPr/>
          <p:nvPr/>
        </p:nvSpPr>
        <p:spPr>
          <a:xfrm>
            <a:off x="350520" y="2876550"/>
            <a:ext cx="274320" cy="274320"/>
          </a:xfrm>
          <a:prstGeom prst="actionButtonBlank">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5040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a:t>Pregunta #2
</a:t>
            </a:r>
          </a:p>
        </p:txBody>
      </p:sp>
      <p:sp>
        <p:nvSpPr>
          <p:cNvPr id="5" name="Content Placeholder 3">
            <a:extLst>
              <a:ext uri="{FF2B5EF4-FFF2-40B4-BE49-F238E27FC236}">
                <a16:creationId xmlns:a16="http://schemas.microsoft.com/office/drawing/2014/main" id="{B8041C48-39D8-BDCA-E5C1-F1F5D86CDB8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fontAlgn="auto">
              <a:buNone/>
            </a:pPr>
            <a:r>
              <a:rPr lang="es-ES" sz="2400"/>
              <a:t>¿Qué medicamento(s) para la diabetes cuestan CUATRO dólares en CVS o Walmart?
</a:t>
            </a:r>
            <a:r>
              <a:rPr lang="es-ES" sz="2400">
                <a:solidFill>
                  <a:srgbClr val="92D050"/>
                </a:solidFill>
              </a:rPr>
              <a:t>a.  </a:t>
            </a:r>
            <a:r>
              <a:rPr lang="es-ES" sz="2400"/>
              <a:t>Actos
</a:t>
            </a:r>
            <a:r>
              <a:rPr lang="es-ES" sz="2400">
                <a:solidFill>
                  <a:srgbClr val="92D050"/>
                </a:solidFill>
              </a:rPr>
              <a:t>b. </a:t>
            </a:r>
            <a:r>
              <a:rPr lang="es-ES" sz="2400"/>
              <a:t>Metformina
</a:t>
            </a:r>
            <a:r>
              <a:rPr lang="es-ES" sz="2400">
                <a:solidFill>
                  <a:srgbClr val="92D050"/>
                </a:solidFill>
              </a:rPr>
              <a:t>c. </a:t>
            </a:r>
            <a:r>
              <a:rPr lang="es-ES" sz="2400"/>
              <a:t>Los medicamentos "g", es decir: glimepirida, </a:t>
            </a:r>
            <a:r>
              <a:rPr lang="es-ES" sz="2400" err="1"/>
              <a:t>gliburida</a:t>
            </a:r>
            <a:r>
              <a:rPr lang="es-ES" sz="2400"/>
              <a:t>, </a:t>
            </a:r>
            <a:r>
              <a:rPr lang="es-ES" sz="2400" err="1"/>
              <a:t>glipizida</a:t>
            </a:r>
            <a:r>
              <a:rPr lang="es-ES" sz="2400"/>
              <a:t>
</a:t>
            </a:r>
            <a:r>
              <a:rPr lang="es-ES" sz="2400">
                <a:solidFill>
                  <a:srgbClr val="92D050"/>
                </a:solidFill>
              </a:rPr>
              <a:t>d. </a:t>
            </a:r>
            <a:r>
              <a:rPr lang="es-ES" sz="2400"/>
              <a:t>B y C
</a:t>
            </a:r>
            <a:r>
              <a:rPr lang="es-ES" sz="2400">
                <a:solidFill>
                  <a:srgbClr val="92D050"/>
                </a:solidFill>
              </a:rPr>
              <a:t>e. </a:t>
            </a:r>
            <a:r>
              <a:rPr lang="es-ES" sz="2400"/>
              <a:t>Todo lo anterior</a:t>
            </a:r>
            <a:endParaRPr lang="en-US" sz="2000"/>
          </a:p>
        </p:txBody>
      </p:sp>
      <p:sp>
        <p:nvSpPr>
          <p:cNvPr id="3" name="Action Button: Blank 2">
            <a:hlinkClick r:id="" action="ppaction://noaction" highlightClick="1"/>
            <a:extLst>
              <a:ext uri="{FF2B5EF4-FFF2-40B4-BE49-F238E27FC236}">
                <a16:creationId xmlns:a16="http://schemas.microsoft.com/office/drawing/2014/main" id="{53988F93-725A-CBBE-C23E-B97DB28185F4}"/>
              </a:ext>
            </a:extLst>
          </p:cNvPr>
          <p:cNvSpPr/>
          <p:nvPr/>
        </p:nvSpPr>
        <p:spPr>
          <a:xfrm>
            <a:off x="306872" y="2468880"/>
            <a:ext cx="274320" cy="274320"/>
          </a:xfrm>
          <a:prstGeom prst="actionButtonBlank">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9614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#3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2B2FF82F-C082-9C01-EED4-AAA6F427825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fontAlgn="auto">
              <a:buNone/>
            </a:pPr>
            <a:r>
              <a:rPr lang="es-ES" sz="2400"/>
              <a:t>¿Qué clase de medicamento es el que termina en "</a:t>
            </a:r>
            <a:r>
              <a:rPr lang="es-ES" sz="2400" err="1"/>
              <a:t>pril</a:t>
            </a:r>
            <a:r>
              <a:rPr lang="es-ES" sz="2400"/>
              <a:t>" o "</a:t>
            </a:r>
            <a:r>
              <a:rPr lang="es-ES" sz="2400" err="1"/>
              <a:t>artan</a:t>
            </a:r>
            <a:r>
              <a:rPr lang="es-ES" sz="2400"/>
              <a:t>"? (Es decir: lisinopril, </a:t>
            </a:r>
            <a:r>
              <a:rPr lang="es-ES" sz="2400" err="1"/>
              <a:t>losartan</a:t>
            </a:r>
            <a:r>
              <a:rPr lang="es-ES" sz="2400"/>
              <a:t>)
</a:t>
            </a:r>
            <a:r>
              <a:rPr lang="es-ES" sz="2400">
                <a:solidFill>
                  <a:srgbClr val="92D050"/>
                </a:solidFill>
              </a:rPr>
              <a:t>a. </a:t>
            </a:r>
            <a:r>
              <a:rPr lang="es-ES" sz="2400"/>
              <a:t>Medicamentos para el colesterol
</a:t>
            </a:r>
            <a:r>
              <a:rPr lang="es-ES" sz="2400">
                <a:solidFill>
                  <a:srgbClr val="92D050"/>
                </a:solidFill>
              </a:rPr>
              <a:t>b. </a:t>
            </a:r>
            <a:r>
              <a:rPr lang="es-ES" sz="2400"/>
              <a:t>Medicamentos para la diabetes
</a:t>
            </a:r>
            <a:r>
              <a:rPr lang="es-ES" sz="2400">
                <a:solidFill>
                  <a:srgbClr val="92D050"/>
                </a:solidFill>
              </a:rPr>
              <a:t>c. </a:t>
            </a:r>
            <a:r>
              <a:rPr lang="es-ES" sz="2400"/>
              <a:t>Medicamentos para bajar de peso
</a:t>
            </a:r>
            <a:r>
              <a:rPr lang="es-ES" sz="2400">
                <a:solidFill>
                  <a:srgbClr val="92D050"/>
                </a:solidFill>
              </a:rPr>
              <a:t>d. </a:t>
            </a:r>
            <a:r>
              <a:rPr lang="es-ES" sz="2400"/>
              <a:t>Medicamentos para la presión arterial</a:t>
            </a:r>
            <a:endParaRPr lang="en-US" sz="2000"/>
          </a:p>
        </p:txBody>
      </p:sp>
      <p:sp>
        <p:nvSpPr>
          <p:cNvPr id="3" name="Action Button: Blank 2">
            <a:hlinkClick r:id="" action="ppaction://noaction" highlightClick="1"/>
            <a:extLst>
              <a:ext uri="{FF2B5EF4-FFF2-40B4-BE49-F238E27FC236}">
                <a16:creationId xmlns:a16="http://schemas.microsoft.com/office/drawing/2014/main" id="{B748A7AB-B11D-5DC9-BCDC-CDE808A0FC22}"/>
              </a:ext>
            </a:extLst>
          </p:cNvPr>
          <p:cNvSpPr/>
          <p:nvPr/>
        </p:nvSpPr>
        <p:spPr>
          <a:xfrm>
            <a:off x="381000" y="2755570"/>
            <a:ext cx="274320" cy="274320"/>
          </a:xfrm>
          <a:prstGeom prst="actionButtonBlank">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5595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#4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3A00049B-DEFA-BED0-1449-6CE14F0AFCEE}"/>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fontAlgn="auto">
              <a:buNone/>
            </a:pPr>
            <a:r>
              <a:rPr lang="es-ES" sz="2400"/>
              <a:t>¿Cuál es el efecto secundario más común de los "prils"?
</a:t>
            </a:r>
            <a:r>
              <a:rPr lang="es-ES" sz="2400">
                <a:solidFill>
                  <a:srgbClr val="92D050"/>
                </a:solidFill>
              </a:rPr>
              <a:t>a. </a:t>
            </a:r>
            <a:r>
              <a:rPr lang="es-ES" sz="2400"/>
              <a:t>Tos
</a:t>
            </a:r>
            <a:r>
              <a:rPr lang="es-ES" sz="2400">
                <a:solidFill>
                  <a:srgbClr val="92D050"/>
                </a:solidFill>
              </a:rPr>
              <a:t>b. </a:t>
            </a:r>
            <a:r>
              <a:rPr lang="es-ES" sz="2400"/>
              <a:t>Diarrea
</a:t>
            </a:r>
            <a:r>
              <a:rPr lang="es-ES" sz="2400">
                <a:solidFill>
                  <a:srgbClr val="92D050"/>
                </a:solidFill>
              </a:rPr>
              <a:t>c. </a:t>
            </a:r>
            <a:r>
              <a:rPr lang="es-ES" sz="2400"/>
              <a:t>Malestar estomacal
</a:t>
            </a:r>
            <a:r>
              <a:rPr lang="es-ES" sz="2400">
                <a:solidFill>
                  <a:srgbClr val="92D050"/>
                </a:solidFill>
              </a:rPr>
              <a:t>d. </a:t>
            </a:r>
            <a:r>
              <a:rPr lang="es-ES" sz="2400"/>
              <a:t>Calambres en las piernas</a:t>
            </a:r>
            <a:endParaRPr lang="en-US" sz="2000"/>
          </a:p>
        </p:txBody>
      </p:sp>
      <p:sp>
        <p:nvSpPr>
          <p:cNvPr id="3" name="Action Button: Blank 2">
            <a:hlinkClick r:id="" action="ppaction://noaction" highlightClick="1"/>
            <a:extLst>
              <a:ext uri="{FF2B5EF4-FFF2-40B4-BE49-F238E27FC236}">
                <a16:creationId xmlns:a16="http://schemas.microsoft.com/office/drawing/2014/main" id="{CEAE4233-6A9B-A466-957D-DBE016671A4C}"/>
              </a:ext>
            </a:extLst>
          </p:cNvPr>
          <p:cNvSpPr/>
          <p:nvPr/>
        </p:nvSpPr>
        <p:spPr>
          <a:xfrm>
            <a:off x="350520" y="2876550"/>
            <a:ext cx="274320" cy="274320"/>
          </a:xfrm>
          <a:prstGeom prst="actionButtonBlank">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5761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#5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68FADF56-3D87-85B7-2A8B-54D1EBF886E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clase de medicamento es el termina en "</a:t>
            </a:r>
            <a:r>
              <a:rPr lang="es-ES" sz="2400" err="1"/>
              <a:t>statin</a:t>
            </a:r>
            <a:r>
              <a:rPr lang="es-ES" sz="2400"/>
              <a:t>"? (estatina)</a:t>
            </a:r>
          </a:p>
          <a:p>
            <a:pPr marL="0" indent="0" fontAlgn="auto">
              <a:buNone/>
            </a:pPr>
            <a:r>
              <a:rPr lang="es-ES" sz="2400">
                <a:solidFill>
                  <a:srgbClr val="92D050"/>
                </a:solidFill>
              </a:rPr>
              <a:t>a. </a:t>
            </a:r>
            <a:r>
              <a:rPr lang="en-US" sz="2400" err="1"/>
              <a:t>Medicamentos</a:t>
            </a:r>
            <a:r>
              <a:rPr lang="en-US" sz="2400"/>
              <a:t> para </a:t>
            </a:r>
            <a:r>
              <a:rPr lang="en-US" sz="2400" err="1"/>
              <a:t>el</a:t>
            </a:r>
            <a:r>
              <a:rPr lang="en-US" sz="2400"/>
              <a:t> </a:t>
            </a:r>
            <a:r>
              <a:rPr lang="en-US" sz="2400" err="1"/>
              <a:t>colesterol</a:t>
            </a:r>
            <a:r>
              <a:rPr lang="en-US" sz="2400"/>
              <a:t> 
</a:t>
            </a:r>
            <a:r>
              <a:rPr lang="en-US" sz="2400">
                <a:solidFill>
                  <a:srgbClr val="92D050"/>
                </a:solidFill>
              </a:rPr>
              <a:t>b. </a:t>
            </a:r>
            <a:r>
              <a:rPr lang="en-US" sz="2400" err="1"/>
              <a:t>Medicamentos</a:t>
            </a:r>
            <a:r>
              <a:rPr lang="en-US" sz="2400"/>
              <a:t> para la diabetes
</a:t>
            </a:r>
            <a:r>
              <a:rPr lang="en-US" sz="2400">
                <a:solidFill>
                  <a:srgbClr val="92D050"/>
                </a:solidFill>
              </a:rPr>
              <a:t>c. </a:t>
            </a:r>
            <a:r>
              <a:rPr lang="en-US" sz="2400" err="1"/>
              <a:t>Medicamentos</a:t>
            </a:r>
            <a:r>
              <a:rPr lang="en-US" sz="2400"/>
              <a:t> para </a:t>
            </a:r>
            <a:r>
              <a:rPr lang="en-US" sz="2400" err="1"/>
              <a:t>bajar</a:t>
            </a:r>
            <a:r>
              <a:rPr lang="en-US" sz="2400"/>
              <a:t> de peso</a:t>
            </a:r>
            <a:r>
              <a:rPr lang="es-ES" sz="2400"/>
              <a:t>
</a:t>
            </a:r>
            <a:r>
              <a:rPr lang="es-ES" sz="2400">
                <a:solidFill>
                  <a:srgbClr val="92D050"/>
                </a:solidFill>
              </a:rPr>
              <a:t>d. </a:t>
            </a:r>
            <a:r>
              <a:rPr lang="es-ES" sz="2400"/>
              <a:t>Medicamentos para la presión arterial
</a:t>
            </a:r>
            <a:endParaRPr lang="en-US" sz="2000"/>
          </a:p>
        </p:txBody>
      </p:sp>
    </p:spTree>
    <p:extLst>
      <p:ext uri="{BB962C8B-B14F-4D97-AF65-F5344CB8AC3E}">
        <p14:creationId xmlns:p14="http://schemas.microsoft.com/office/powerpoint/2010/main" val="3395820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#6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7D69084F-8398-18F7-0A75-D8BD729160F5}"/>
              </a:ext>
            </a:extLst>
          </p:cNvPr>
          <p:cNvSpPr txBox="1">
            <a:spLocks/>
          </p:cNvSpPr>
          <p:nvPr/>
        </p:nvSpPr>
        <p:spPr>
          <a:xfrm>
            <a:off x="581192" y="2228003"/>
            <a:ext cx="8562808"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el efecto secundario más común de las "</a:t>
            </a:r>
            <a:r>
              <a:rPr lang="es-ES" sz="2400" err="1"/>
              <a:t>statins</a:t>
            </a:r>
            <a:r>
              <a:rPr lang="es-ES" sz="2400"/>
              <a:t>"? (estatinas)</a:t>
            </a:r>
          </a:p>
          <a:p>
            <a:pPr marL="667385" lvl="1" indent="-342900" fontAlgn="auto">
              <a:buFont typeface="Wingdings 2" charset="2"/>
              <a:buAutoNum type="alphaLcPeriod"/>
            </a:pPr>
            <a:r>
              <a:rPr lang="en-US" sz="2000"/>
              <a:t>Calambres en las piernas
</a:t>
            </a:r>
            <a:r>
              <a:rPr lang="en-US" sz="2000" err="1"/>
              <a:t>Malestar</a:t>
            </a:r>
            <a:r>
              <a:rPr lang="en-US" sz="2000"/>
              <a:t> </a:t>
            </a:r>
            <a:r>
              <a:rPr lang="en-US" sz="2000" err="1"/>
              <a:t>estomacal</a:t>
            </a:r>
            <a:r>
              <a:rPr lang="en-US" sz="2000"/>
              <a:t>
</a:t>
            </a:r>
            <a:r>
              <a:rPr lang="en-US" sz="2000" err="1"/>
              <a:t>Pérdida</a:t>
            </a:r>
            <a:r>
              <a:rPr lang="en-US" sz="2000"/>
              <a:t> de peso</a:t>
            </a:r>
          </a:p>
          <a:p>
            <a:pPr marL="667385" lvl="1" indent="-342900">
              <a:buAutoNum type="alphaLcPeriod"/>
            </a:pPr>
            <a:r>
              <a:rPr lang="en-US" sz="2000"/>
              <a:t>Tos</a:t>
            </a:r>
          </a:p>
        </p:txBody>
      </p:sp>
    </p:spTree>
    <p:extLst>
      <p:ext uri="{BB962C8B-B14F-4D97-AF65-F5344CB8AC3E}">
        <p14:creationId xmlns:p14="http://schemas.microsoft.com/office/powerpoint/2010/main" val="19184147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#7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269DA229-B375-B213-46EA-8FB729A6A51C}"/>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Un efecto secundario de Actos (</a:t>
            </a:r>
            <a:r>
              <a:rPr lang="es-ES" sz="2400" err="1"/>
              <a:t>pioglitazona</a:t>
            </a:r>
            <a:r>
              <a:rPr lang="es-ES" sz="2400"/>
              <a:t>) es: </a:t>
            </a:r>
            <a:endParaRPr lang="en-US" sz="2400"/>
          </a:p>
          <a:p>
            <a:pPr marL="667385" lvl="1" indent="-342900" fontAlgn="auto">
              <a:buFont typeface="Wingdings 2" charset="2"/>
              <a:buAutoNum type="alphaLcPeriod"/>
            </a:pPr>
            <a:r>
              <a:rPr lang="es-ES" sz="2000"/>
              <a:t>Una erupción
Dolor de cabeza
Visión borrosa
Hinchazón de las piernas</a:t>
            </a:r>
            <a:endParaRPr lang="en-US" sz="2000"/>
          </a:p>
        </p:txBody>
      </p:sp>
    </p:spTree>
    <p:extLst>
      <p:ext uri="{BB962C8B-B14F-4D97-AF65-F5344CB8AC3E}">
        <p14:creationId xmlns:p14="http://schemas.microsoft.com/office/powerpoint/2010/main" val="42126247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#8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4BAEBF63-8A02-3929-F3FD-4C7F3DC90114}"/>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Actos fue retirado del mercado en otros países, ya que algunos pensaron que aumentaba las posibilidades de: </a:t>
            </a:r>
            <a:endParaRPr lang="en-US" sz="2400"/>
          </a:p>
          <a:p>
            <a:pPr marL="667385" lvl="1" indent="-342900" fontAlgn="auto">
              <a:buFont typeface="Wingdings 2" charset="2"/>
              <a:buAutoNum type="alphaLcPeriod"/>
            </a:pPr>
            <a:r>
              <a:rPr lang="en-US" sz="2000"/>
              <a:t>Infección de la piel
</a:t>
            </a:r>
            <a:r>
              <a:rPr lang="en-US" sz="2000" err="1"/>
              <a:t>Cáncer</a:t>
            </a:r>
            <a:r>
              <a:rPr lang="en-US" sz="2000"/>
              <a:t> de la </a:t>
            </a:r>
            <a:r>
              <a:rPr lang="en-US" sz="2000" err="1"/>
              <a:t>vejiga</a:t>
            </a:r>
            <a:r>
              <a:rPr lang="en-US" sz="2000"/>
              <a:t>
</a:t>
            </a:r>
            <a:r>
              <a:rPr lang="en-US" sz="2000" err="1"/>
              <a:t>Amputación</a:t>
            </a:r>
            <a:r>
              <a:rPr lang="en-US" sz="2000"/>
              <a:t>
</a:t>
            </a:r>
            <a:r>
              <a:rPr lang="en-US" sz="2000" err="1"/>
              <a:t>Insuficiencia</a:t>
            </a:r>
            <a:r>
              <a:rPr lang="en-US" sz="2000"/>
              <a:t> renal</a:t>
            </a:r>
          </a:p>
        </p:txBody>
      </p:sp>
    </p:spTree>
    <p:extLst>
      <p:ext uri="{BB962C8B-B14F-4D97-AF65-F5344CB8AC3E}">
        <p14:creationId xmlns:p14="http://schemas.microsoft.com/office/powerpoint/2010/main" val="1995551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a:t>Pregunta #9
</a:t>
            </a:r>
          </a:p>
        </p:txBody>
      </p:sp>
      <p:sp>
        <p:nvSpPr>
          <p:cNvPr id="4" name="Content Placeholder 3">
            <a:extLst>
              <a:ext uri="{FF2B5EF4-FFF2-40B4-BE49-F238E27FC236}">
                <a16:creationId xmlns:a16="http://schemas.microsoft.com/office/drawing/2014/main" id="{A6F6581E-6821-A81B-D268-1081C20F618C}"/>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el medicamento (o medicamentos) más común para la diabetes?</a:t>
            </a:r>
            <a:endParaRPr lang="en-US" sz="2400"/>
          </a:p>
          <a:p>
            <a:pPr marL="667385" lvl="1" indent="-342900" fontAlgn="auto">
              <a:buFont typeface="Wingdings 2" charset="2"/>
              <a:buAutoNum type="alphaLcPeriod"/>
            </a:pPr>
            <a:r>
              <a:rPr lang="es-ES" sz="2000"/>
              <a:t>Los medicamentos "g", es decir: glimepirida, gliburida, glipizida
</a:t>
            </a:r>
            <a:r>
              <a:rPr lang="en-US" sz="2000"/>
              <a:t>Actos (</a:t>
            </a:r>
            <a:r>
              <a:rPr lang="en-US" sz="2000" err="1"/>
              <a:t>pioglitazona</a:t>
            </a:r>
            <a:r>
              <a:rPr lang="en-US" sz="2000"/>
              <a:t>)
</a:t>
            </a:r>
            <a:r>
              <a:rPr lang="en-US" sz="2000" err="1"/>
              <a:t>Metformina</a:t>
            </a:r>
            <a:r>
              <a:rPr lang="en-US" sz="2000"/>
              <a:t>
</a:t>
            </a:r>
            <a:r>
              <a:rPr lang="en-US" sz="2000" err="1"/>
              <a:t>Insulina</a:t>
            </a:r>
          </a:p>
        </p:txBody>
      </p:sp>
    </p:spTree>
    <p:extLst>
      <p:ext uri="{BB962C8B-B14F-4D97-AF65-F5344CB8AC3E}">
        <p14:creationId xmlns:p14="http://schemas.microsoft.com/office/powerpoint/2010/main" val="11663720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#10 
</a:t>
            </a:r>
          </a:p>
        </p:txBody>
      </p:sp>
      <p:sp>
        <p:nvSpPr>
          <p:cNvPr id="4" name="Content Placeholder 3">
            <a:extLst>
              <a:ext uri="{FF2B5EF4-FFF2-40B4-BE49-F238E27FC236}">
                <a16:creationId xmlns:a16="http://schemas.microsoft.com/office/drawing/2014/main" id="{0B94E14F-3603-D61D-6004-433EAFA4866F}"/>
              </a:ext>
            </a:extLst>
          </p:cNvPr>
          <p:cNvSpPr txBox="1">
            <a:spLocks/>
          </p:cNvSpPr>
          <p:nvPr/>
        </p:nvSpPr>
        <p:spPr>
          <a:xfrm>
            <a:off x="531662" y="2205990"/>
            <a:ext cx="7989752" cy="283746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le hace la insulina al azúcar en la sangre?</a:t>
            </a:r>
            <a:endParaRPr lang="en-US" sz="2400"/>
          </a:p>
          <a:p>
            <a:pPr marL="667385" lvl="1" indent="-342900" fontAlgn="auto">
              <a:buFont typeface="Wingdings 2" charset="2"/>
              <a:buAutoNum type="alphaLcPeriod"/>
            </a:pPr>
            <a:r>
              <a:rPr lang="es-ES" sz="2000"/>
              <a:t>Aumenta el azúcar en la sangre
No cambia el azúcar en la sangre
Disminuye el azúcar en la sangre</a:t>
            </a:r>
            <a:endParaRPr lang="en-US" sz="2000"/>
          </a:p>
        </p:txBody>
      </p:sp>
    </p:spTree>
    <p:extLst>
      <p:ext uri="{BB962C8B-B14F-4D97-AF65-F5344CB8AC3E}">
        <p14:creationId xmlns:p14="http://schemas.microsoft.com/office/powerpoint/2010/main" val="4272703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FBE8-962A-8431-FFBA-54B22AC59778}"/>
              </a:ext>
            </a:extLst>
          </p:cNvPr>
          <p:cNvSpPr>
            <a:spLocks noGrp="1"/>
          </p:cNvSpPr>
          <p:nvPr>
            <p:ph type="title"/>
          </p:nvPr>
        </p:nvSpPr>
        <p:spPr>
          <a:xfrm>
            <a:off x="511300" y="788705"/>
            <a:ext cx="8353628" cy="881684"/>
          </a:xfrm>
        </p:spPr>
        <p:txBody>
          <a:bodyPr>
            <a:normAutofit fontScale="90000"/>
          </a:bodyPr>
          <a:lstStyle/>
          <a:p>
            <a:r>
              <a:rPr lang="es-ES"/>
              <a:t>¿Dónde se encuentra la hoja con la información del paciente?</a:t>
            </a:r>
            <a:endParaRPr lang="en-US"/>
          </a:p>
        </p:txBody>
      </p:sp>
      <p:graphicFrame>
        <p:nvGraphicFramePr>
          <p:cNvPr id="4" name="Content Placeholder 3">
            <a:extLst>
              <a:ext uri="{FF2B5EF4-FFF2-40B4-BE49-F238E27FC236}">
                <a16:creationId xmlns:a16="http://schemas.microsoft.com/office/drawing/2014/main" id="{FBAECF77-6816-A189-8641-58B231CE1832}"/>
              </a:ext>
            </a:extLst>
          </p:cNvPr>
          <p:cNvGraphicFramePr>
            <a:graphicFrameLocks noGrp="1"/>
          </p:cNvGraphicFramePr>
          <p:nvPr>
            <p:ph idx="1"/>
          </p:nvPr>
        </p:nvGraphicFramePr>
        <p:xfrm>
          <a:off x="1246849" y="2708274"/>
          <a:ext cx="6618685" cy="256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5B3CB3E-C779-1D64-0057-63983818B7F0}"/>
              </a:ext>
            </a:extLst>
          </p:cNvPr>
          <p:cNvPicPr>
            <a:picLocks noChangeAspect="1"/>
          </p:cNvPicPr>
          <p:nvPr/>
        </p:nvPicPr>
        <p:blipFill>
          <a:blip r:embed="rId8"/>
          <a:stretch>
            <a:fillRect/>
          </a:stretch>
        </p:blipFill>
        <p:spPr>
          <a:xfrm>
            <a:off x="1246849" y="4234660"/>
            <a:ext cx="803255" cy="450424"/>
          </a:xfrm>
          <a:prstGeom prst="rect">
            <a:avLst/>
          </a:prstGeom>
        </p:spPr>
      </p:pic>
      <p:pic>
        <p:nvPicPr>
          <p:cNvPr id="8" name="Picture 7">
            <a:extLst>
              <a:ext uri="{FF2B5EF4-FFF2-40B4-BE49-F238E27FC236}">
                <a16:creationId xmlns:a16="http://schemas.microsoft.com/office/drawing/2014/main" id="{960AD2EA-C64D-3AE1-3CA6-3F9FE0060579}"/>
              </a:ext>
            </a:extLst>
          </p:cNvPr>
          <p:cNvPicPr>
            <a:picLocks noChangeAspect="1"/>
          </p:cNvPicPr>
          <p:nvPr/>
        </p:nvPicPr>
        <p:blipFill>
          <a:blip r:embed="rId9"/>
          <a:stretch>
            <a:fillRect/>
          </a:stretch>
        </p:blipFill>
        <p:spPr>
          <a:xfrm>
            <a:off x="2225202" y="4234660"/>
            <a:ext cx="625002" cy="625002"/>
          </a:xfrm>
          <a:prstGeom prst="rect">
            <a:avLst/>
          </a:prstGeom>
        </p:spPr>
      </p:pic>
    </p:spTree>
    <p:extLst>
      <p:ext uri="{BB962C8B-B14F-4D97-AF65-F5344CB8AC3E}">
        <p14:creationId xmlns:p14="http://schemas.microsoft.com/office/powerpoint/2010/main" val="19205956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E9BC-2A24-834D-17E8-E639AE395702}"/>
              </a:ext>
            </a:extLst>
          </p:cNvPr>
          <p:cNvSpPr>
            <a:spLocks noGrp="1"/>
          </p:cNvSpPr>
          <p:nvPr>
            <p:ph type="title"/>
          </p:nvPr>
        </p:nvSpPr>
        <p:spPr/>
        <p:txBody>
          <a:bodyPr/>
          <a:lstStyle/>
          <a:p>
            <a:r>
              <a:rPr lang="en-US"/>
              <a:t>Pregunta #11
</a:t>
            </a:r>
          </a:p>
        </p:txBody>
      </p:sp>
      <p:sp>
        <p:nvSpPr>
          <p:cNvPr id="5" name="Content Placeholder 3">
            <a:extLst>
              <a:ext uri="{FF2B5EF4-FFF2-40B4-BE49-F238E27FC236}">
                <a16:creationId xmlns:a16="http://schemas.microsoft.com/office/drawing/2014/main" id="{A0D85354-E553-DADC-63EC-61B1A985D9DA}"/>
              </a:ext>
            </a:extLst>
          </p:cNvPr>
          <p:cNvSpPr txBox="1">
            <a:spLocks/>
          </p:cNvSpPr>
          <p:nvPr/>
        </p:nvSpPr>
        <p:spPr>
          <a:xfrm>
            <a:off x="577124" y="2175510"/>
            <a:ext cx="7989752" cy="286032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le hace el jugo de naranja al azúcar en la sangre?</a:t>
            </a:r>
            <a:endParaRPr lang="en-US" sz="2400"/>
          </a:p>
          <a:p>
            <a:pPr marL="667385" lvl="1" indent="-342900" fontAlgn="auto">
              <a:buFont typeface="Wingdings 2" charset="2"/>
              <a:buAutoNum type="alphaLcPeriod"/>
            </a:pPr>
            <a:r>
              <a:rPr lang="es-ES" sz="2000"/>
              <a:t>Aumenta el azúcar en la sangre
No cambia el azúcar en la sangre
Disminuye el azúcar en la sangre</a:t>
            </a:r>
            <a:endParaRPr lang="en-US" sz="2000"/>
          </a:p>
        </p:txBody>
      </p:sp>
    </p:spTree>
    <p:extLst>
      <p:ext uri="{BB962C8B-B14F-4D97-AF65-F5344CB8AC3E}">
        <p14:creationId xmlns:p14="http://schemas.microsoft.com/office/powerpoint/2010/main" val="5387851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a:t>Pregunta #12 
</a:t>
            </a:r>
          </a:p>
        </p:txBody>
      </p:sp>
      <p:sp>
        <p:nvSpPr>
          <p:cNvPr id="5" name="Content Placeholder 3">
            <a:extLst>
              <a:ext uri="{FF2B5EF4-FFF2-40B4-BE49-F238E27FC236}">
                <a16:creationId xmlns:a16="http://schemas.microsoft.com/office/drawing/2014/main" id="{2EAC308E-FABA-835D-47AB-E6883B7015C0}"/>
              </a:ext>
            </a:extLst>
          </p:cNvPr>
          <p:cNvSpPr txBox="1">
            <a:spLocks/>
          </p:cNvSpPr>
          <p:nvPr/>
        </p:nvSpPr>
        <p:spPr>
          <a:xfrm>
            <a:off x="508802" y="1770803"/>
            <a:ext cx="7989752" cy="338610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farmacia estadounidense vende alguna clase de insulina a $25.00 la botella?</a:t>
            </a:r>
            <a:endParaRPr lang="en-US" sz="2400"/>
          </a:p>
          <a:p>
            <a:pPr marL="667385" lvl="1" indent="-342900" fontAlgn="auto">
              <a:buAutoNum type="alphaLcPeriod"/>
            </a:pPr>
            <a:r>
              <a:rPr lang="en-US" sz="2000"/>
              <a:t>CVS</a:t>
            </a:r>
          </a:p>
          <a:p>
            <a:pPr marL="667385" lvl="1" indent="-342900">
              <a:buAutoNum type="alphaLcPeriod"/>
            </a:pPr>
            <a:r>
              <a:rPr lang="en-US" sz="2000"/>
              <a:t>Walmart</a:t>
            </a:r>
          </a:p>
          <a:p>
            <a:pPr marL="667385" lvl="1" indent="-342900">
              <a:buAutoNum type="alphaLcPeriod"/>
            </a:pPr>
            <a:r>
              <a:rPr lang="en-US" sz="2000"/>
              <a:t>Kroger</a:t>
            </a:r>
          </a:p>
          <a:p>
            <a:pPr marL="667385" lvl="1" indent="-342900">
              <a:buAutoNum type="alphaLcPeriod"/>
            </a:pPr>
            <a:r>
              <a:rPr lang="en-US" sz="2000"/>
              <a:t>Walgreens</a:t>
            </a:r>
          </a:p>
        </p:txBody>
      </p:sp>
    </p:spTree>
    <p:extLst>
      <p:ext uri="{BB962C8B-B14F-4D97-AF65-F5344CB8AC3E}">
        <p14:creationId xmlns:p14="http://schemas.microsoft.com/office/powerpoint/2010/main" val="24067293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#13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EA2AE2B3-05B2-F050-E64B-8334CA79A7E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la dosis máxima diaria de metformina?</a:t>
            </a:r>
            <a:endParaRPr lang="en-US" sz="2400"/>
          </a:p>
          <a:p>
            <a:pPr marL="667385" lvl="1" indent="-342900" fontAlgn="auto">
              <a:buFont typeface="Wingdings 2" charset="2"/>
              <a:buAutoNum type="alphaLcPeriod"/>
            </a:pPr>
            <a:r>
              <a:rPr lang="en-US" sz="2000"/>
              <a:t>500 mg</a:t>
            </a:r>
          </a:p>
          <a:p>
            <a:pPr marL="667385" lvl="1" indent="-342900">
              <a:buAutoNum type="alphaLcPeriod"/>
            </a:pPr>
            <a:r>
              <a:rPr lang="en-US" sz="2000"/>
              <a:t>1000 mg</a:t>
            </a:r>
          </a:p>
          <a:p>
            <a:pPr marL="667385" lvl="1" indent="-342900">
              <a:buAutoNum type="alphaLcPeriod"/>
            </a:pPr>
            <a:r>
              <a:rPr lang="en-US" sz="2000"/>
              <a:t>1500 mg</a:t>
            </a:r>
          </a:p>
          <a:p>
            <a:pPr marL="667385" lvl="1" indent="-342900">
              <a:buAutoNum type="alphaLcPeriod"/>
            </a:pPr>
            <a:r>
              <a:rPr lang="en-US" sz="2000"/>
              <a:t>2000 mg</a:t>
            </a:r>
          </a:p>
          <a:p>
            <a:pPr marL="667385" lvl="1" indent="-342900">
              <a:buAutoNum type="alphaLcPeriod"/>
            </a:pPr>
            <a:endParaRPr lang="en-US" sz="2000"/>
          </a:p>
        </p:txBody>
      </p:sp>
    </p:spTree>
    <p:extLst>
      <p:ext uri="{BB962C8B-B14F-4D97-AF65-F5344CB8AC3E}">
        <p14:creationId xmlns:p14="http://schemas.microsoft.com/office/powerpoint/2010/main" val="4576529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244712"/>
            <a:ext cx="7989752" cy="1083329"/>
          </a:xfrm>
        </p:spPr>
        <p:txBody>
          <a:bodyPr/>
          <a:lstStyle/>
          <a:p>
            <a:r>
              <a:rPr lang="en-US"/>
              <a:t>PREGUNTA #14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A8E9D866-03D0-3B30-9094-5692A8C96BD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medicamento(s) puede(n) hacer que los pacientes AUMENTEN de peso?</a:t>
            </a:r>
            <a:endParaRPr lang="en-US" sz="2400"/>
          </a:p>
          <a:p>
            <a:pPr marL="667385" lvl="1" indent="-342900" fontAlgn="auto">
              <a:buFont typeface="Wingdings 2" charset="2"/>
              <a:buAutoNum type="alphaLcPeriod"/>
            </a:pPr>
            <a:r>
              <a:rPr lang="en-US" sz="2000"/>
              <a:t>Actos/pioglitazona
</a:t>
            </a:r>
            <a:r>
              <a:rPr lang="es-ES" sz="2000"/>
              <a:t>Los medicamentos "g", es decir: glimepirida, </a:t>
            </a:r>
            <a:r>
              <a:rPr lang="es-ES" sz="2000" err="1"/>
              <a:t>gliburida</a:t>
            </a:r>
            <a:r>
              <a:rPr lang="es-ES" sz="2000"/>
              <a:t>, </a:t>
            </a:r>
            <a:r>
              <a:rPr lang="es-ES" sz="2000" err="1"/>
              <a:t>glipizida</a:t>
            </a:r>
            <a:r>
              <a:rPr lang="es-ES" sz="2000"/>
              <a:t>
</a:t>
            </a:r>
            <a:r>
              <a:rPr lang="en-US" sz="2000" err="1"/>
              <a:t>Metformina</a:t>
            </a:r>
            <a:r>
              <a:rPr lang="en-US" sz="2000"/>
              <a:t>
</a:t>
            </a:r>
            <a:r>
              <a:rPr lang="en-US" sz="2000" err="1"/>
              <a:t>Insulina</a:t>
            </a:r>
            <a:r>
              <a:rPr lang="en-US" sz="2000"/>
              <a:t>
A, B, y D</a:t>
            </a:r>
          </a:p>
        </p:txBody>
      </p:sp>
    </p:spTree>
    <p:extLst>
      <p:ext uri="{BB962C8B-B14F-4D97-AF65-F5344CB8AC3E}">
        <p14:creationId xmlns:p14="http://schemas.microsoft.com/office/powerpoint/2010/main" val="22334577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#15 
</a:t>
            </a:r>
          </a:p>
        </p:txBody>
      </p:sp>
      <p:sp>
        <p:nvSpPr>
          <p:cNvPr id="4" name="Content Placeholder 3">
            <a:extLst>
              <a:ext uri="{FF2B5EF4-FFF2-40B4-BE49-F238E27FC236}">
                <a16:creationId xmlns:a16="http://schemas.microsoft.com/office/drawing/2014/main" id="{36046793-B46C-77CC-C845-B556ACA13DC3}"/>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medicamento debe guardarse en el refrigerador?</a:t>
            </a:r>
            <a:endParaRPr lang="en-US" sz="2400"/>
          </a:p>
          <a:p>
            <a:pPr marL="667385" lvl="1" indent="-342900" fontAlgn="auto">
              <a:buFont typeface="Wingdings 2" charset="2"/>
              <a:buAutoNum type="alphaLcPeriod"/>
            </a:pPr>
            <a:r>
              <a:rPr lang="en-US" sz="2000"/>
              <a:t>Insulina
Enalapril
</a:t>
            </a:r>
            <a:r>
              <a:rPr lang="en-US" sz="2000" err="1"/>
              <a:t>Metformina</a:t>
            </a:r>
            <a:r>
              <a:rPr lang="en-US" sz="2000"/>
              <a:t>
Actos/</a:t>
            </a:r>
            <a:r>
              <a:rPr lang="en-US" sz="2000" err="1"/>
              <a:t>pioglitazona</a:t>
            </a:r>
            <a:r>
              <a:rPr lang="en-US" sz="2000"/>
              <a:t>
</a:t>
            </a:r>
            <a:r>
              <a:rPr lang="es-ES" sz="2000"/>
              <a:t>Los medicamentos "g", es decir: glimepirida, </a:t>
            </a:r>
            <a:r>
              <a:rPr lang="es-ES" sz="2000" err="1"/>
              <a:t>gliburida</a:t>
            </a:r>
            <a:r>
              <a:rPr lang="es-ES" sz="2000"/>
              <a:t>, </a:t>
            </a:r>
            <a:r>
              <a:rPr lang="es-ES" sz="2000" err="1"/>
              <a:t>glipizida</a:t>
            </a:r>
            <a:endParaRPr lang="en-US" sz="2000" err="1"/>
          </a:p>
        </p:txBody>
      </p:sp>
    </p:spTree>
    <p:extLst>
      <p:ext uri="{BB962C8B-B14F-4D97-AF65-F5344CB8AC3E}">
        <p14:creationId xmlns:p14="http://schemas.microsoft.com/office/powerpoint/2010/main" val="4075823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s-GT"/>
              <a:t>Pregunta</a:t>
            </a:r>
            <a:r>
              <a:rPr lang="en-US"/>
              <a:t> #16
</a:t>
            </a:r>
          </a:p>
        </p:txBody>
      </p:sp>
      <p:sp>
        <p:nvSpPr>
          <p:cNvPr id="4" name="Content Placeholder 3">
            <a:extLst>
              <a:ext uri="{FF2B5EF4-FFF2-40B4-BE49-F238E27FC236}">
                <a16:creationId xmlns:a16="http://schemas.microsoft.com/office/drawing/2014/main" id="{7639B188-3AAC-62DB-5714-DE845B243C0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medicamento debe tomarse con alimentos</a:t>
            </a:r>
            <a:r>
              <a:rPr lang="en-US" sz="2400"/>
              <a:t>?</a:t>
            </a:r>
          </a:p>
          <a:p>
            <a:pPr marL="667385" lvl="1" indent="-342900" fontAlgn="auto">
              <a:buFont typeface="Wingdings 2" charset="2"/>
              <a:buAutoNum type="alphaLcPeriod"/>
            </a:pPr>
            <a:r>
              <a:rPr lang="en-US" sz="2000"/>
              <a:t>Atorvastatina (atorvastatin)
Lisinopril
</a:t>
            </a:r>
            <a:r>
              <a:rPr lang="es-ES" sz="2000"/>
              <a:t>Los medicamentos "g", es decir: glimepirida, </a:t>
            </a:r>
            <a:r>
              <a:rPr lang="es-ES" sz="2000" err="1"/>
              <a:t>gliburida</a:t>
            </a:r>
            <a:r>
              <a:rPr lang="es-ES" sz="2000"/>
              <a:t>, </a:t>
            </a:r>
            <a:r>
              <a:rPr lang="es-ES" sz="2000" err="1"/>
              <a:t>glipizida</a:t>
            </a:r>
            <a:r>
              <a:rPr lang="es-ES" sz="2000"/>
              <a:t>
</a:t>
            </a:r>
            <a:r>
              <a:rPr lang="en-US" sz="2000"/>
              <a:t>Actos/</a:t>
            </a:r>
            <a:r>
              <a:rPr lang="en-US" sz="2000" err="1"/>
              <a:t>pioglitazona</a:t>
            </a:r>
            <a:r>
              <a:rPr lang="en-US" sz="2000"/>
              <a:t> (pioglitazone)</a:t>
            </a:r>
          </a:p>
        </p:txBody>
      </p:sp>
    </p:spTree>
    <p:extLst>
      <p:ext uri="{BB962C8B-B14F-4D97-AF65-F5344CB8AC3E}">
        <p14:creationId xmlns:p14="http://schemas.microsoft.com/office/powerpoint/2010/main" val="753918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#17 
</a:t>
            </a:r>
          </a:p>
        </p:txBody>
      </p:sp>
      <p:sp>
        <p:nvSpPr>
          <p:cNvPr id="7" name="Content Placeholder 3">
            <a:extLst>
              <a:ext uri="{FF2B5EF4-FFF2-40B4-BE49-F238E27FC236}">
                <a16:creationId xmlns:a16="http://schemas.microsoft.com/office/drawing/2014/main" id="{2294891A-3FCA-E174-0F8C-B0B78327F4C1}"/>
              </a:ext>
            </a:extLst>
          </p:cNvPr>
          <p:cNvSpPr>
            <a:spLocks noGrp="1"/>
          </p:cNvSpPr>
          <p:nvPr>
            <p:ph idx="1"/>
          </p:nvPr>
        </p:nvSpPr>
        <p:spPr>
          <a:xfrm>
            <a:off x="581192" y="2228003"/>
            <a:ext cx="7989752" cy="3630795"/>
          </a:xfrm>
        </p:spPr>
        <p:txBody>
          <a:bodyPr>
            <a:normAutofit/>
          </a:bodyPr>
          <a:lstStyle/>
          <a:p>
            <a:pPr marL="305435" indent="-305435"/>
            <a:r>
              <a:rPr lang="es-ES" sz="2400"/>
              <a:t>¿Cuánto se aumenta la metformina semanalmente?</a:t>
            </a:r>
            <a:endParaRPr lang="en-US" sz="2400"/>
          </a:p>
          <a:p>
            <a:pPr marL="667385" lvl="1" indent="-342900">
              <a:buAutoNum type="alphaLcPeriod"/>
            </a:pPr>
            <a:r>
              <a:rPr lang="en-US" sz="2000"/>
              <a:t>250 mg</a:t>
            </a:r>
          </a:p>
          <a:p>
            <a:pPr marL="667385" lvl="1" indent="-342900">
              <a:buAutoNum type="alphaLcPeriod"/>
            </a:pPr>
            <a:r>
              <a:rPr lang="en-US" sz="2000"/>
              <a:t>500 mg</a:t>
            </a:r>
          </a:p>
          <a:p>
            <a:pPr marL="667385" lvl="1" indent="-342900">
              <a:buAutoNum type="alphaLcPeriod"/>
            </a:pPr>
            <a:r>
              <a:rPr lang="en-US" sz="2000"/>
              <a:t>1500 mg</a:t>
            </a:r>
          </a:p>
          <a:p>
            <a:pPr marL="667385" lvl="1" indent="-342900">
              <a:buAutoNum type="alphaLcPeriod"/>
            </a:pPr>
            <a:r>
              <a:rPr lang="en-US" sz="2000"/>
              <a:t>2000 mg</a:t>
            </a:r>
          </a:p>
        </p:txBody>
      </p:sp>
    </p:spTree>
    <p:extLst>
      <p:ext uri="{BB962C8B-B14F-4D97-AF65-F5344CB8AC3E}">
        <p14:creationId xmlns:p14="http://schemas.microsoft.com/office/powerpoint/2010/main" val="2425836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PREGUNTA #18 
</a:t>
            </a:r>
          </a:p>
        </p:txBody>
      </p:sp>
      <p:sp>
        <p:nvSpPr>
          <p:cNvPr id="4" name="Content Placeholder 3">
            <a:extLst>
              <a:ext uri="{FF2B5EF4-FFF2-40B4-BE49-F238E27FC236}">
                <a16:creationId xmlns:a16="http://schemas.microsoft.com/office/drawing/2014/main" id="{1E320702-37BE-5B6D-385D-F45189D07C77}"/>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Menos de _______ es un nivel “severamente” bajo de azúcar en la sangre.</a:t>
            </a:r>
            <a:endParaRPr lang="en-US" sz="2400"/>
          </a:p>
          <a:p>
            <a:pPr marL="667385" lvl="1" indent="-342900" fontAlgn="auto">
              <a:buFont typeface="Wingdings 2" charset="2"/>
              <a:buAutoNum type="alphaLcPeriod"/>
            </a:pPr>
            <a:r>
              <a:rPr lang="en-US" sz="2000"/>
              <a:t>20</a:t>
            </a:r>
          </a:p>
          <a:p>
            <a:pPr marL="667385" lvl="1" indent="-342900">
              <a:buAutoNum type="alphaLcPeriod"/>
            </a:pPr>
            <a:r>
              <a:rPr lang="en-US" sz="2000"/>
              <a:t>30</a:t>
            </a:r>
          </a:p>
          <a:p>
            <a:pPr marL="667385" lvl="1" indent="-342900">
              <a:buAutoNum type="alphaLcPeriod"/>
            </a:pPr>
            <a:r>
              <a:rPr lang="en-US" sz="2000"/>
              <a:t>40</a:t>
            </a:r>
          </a:p>
          <a:p>
            <a:pPr marL="667385" lvl="1" indent="-342900">
              <a:buAutoNum type="alphaLcPeriod"/>
            </a:pPr>
            <a:r>
              <a:rPr lang="en-US" sz="2000"/>
              <a:t>50</a:t>
            </a:r>
          </a:p>
        </p:txBody>
      </p:sp>
    </p:spTree>
    <p:extLst>
      <p:ext uri="{BB962C8B-B14F-4D97-AF65-F5344CB8AC3E}">
        <p14:creationId xmlns:p14="http://schemas.microsoft.com/office/powerpoint/2010/main" val="8359532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a:t>Pregunta #19 
</a:t>
            </a:r>
          </a:p>
        </p:txBody>
      </p:sp>
      <p:sp>
        <p:nvSpPr>
          <p:cNvPr id="5" name="Content Placeholder 3">
            <a:extLst>
              <a:ext uri="{FF2B5EF4-FFF2-40B4-BE49-F238E27FC236}">
                <a16:creationId xmlns:a16="http://schemas.microsoft.com/office/drawing/2014/main" id="{8FC12296-FFEF-19C9-53AD-9951B8CBE392}"/>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nivel de azúcar en la sangre de un paciente es 62. Bebió una vaso de jugo de naranja. ¿Después de cuántos minutos debe volver a chequear su nivel de azúcar en la sangre?</a:t>
            </a:r>
            <a:endParaRPr lang="en-US" sz="2400"/>
          </a:p>
          <a:p>
            <a:pPr marL="667385" lvl="1" indent="-342900" fontAlgn="auto">
              <a:buFont typeface="Wingdings 2" charset="2"/>
              <a:buAutoNum type="alphaLcPeriod"/>
            </a:pPr>
            <a:r>
              <a:rPr lang="en-US" sz="2000"/>
              <a:t>5</a:t>
            </a:r>
          </a:p>
          <a:p>
            <a:pPr marL="667385" lvl="1" indent="-342900">
              <a:buAutoNum type="alphaLcPeriod"/>
            </a:pPr>
            <a:r>
              <a:rPr lang="en-US" sz="2000"/>
              <a:t>15</a:t>
            </a:r>
          </a:p>
          <a:p>
            <a:pPr marL="667385" lvl="1" indent="-342900">
              <a:buAutoNum type="alphaLcPeriod"/>
            </a:pPr>
            <a:r>
              <a:rPr lang="en-US" sz="2000"/>
              <a:t>45</a:t>
            </a:r>
          </a:p>
          <a:p>
            <a:pPr marL="667385" lvl="1" indent="-342900">
              <a:buAutoNum type="alphaLcPeriod"/>
            </a:pPr>
            <a:r>
              <a:rPr lang="en-US" sz="2000"/>
              <a:t>60</a:t>
            </a:r>
          </a:p>
          <a:p>
            <a:pPr marL="667385" lvl="1" indent="-342900">
              <a:buAutoNum type="alphaLcPeriod"/>
            </a:pPr>
            <a:r>
              <a:rPr lang="en-US" sz="2000"/>
              <a:t>90</a:t>
            </a:r>
          </a:p>
        </p:txBody>
      </p:sp>
    </p:spTree>
    <p:extLst>
      <p:ext uri="{BB962C8B-B14F-4D97-AF65-F5344CB8AC3E}">
        <p14:creationId xmlns:p14="http://schemas.microsoft.com/office/powerpoint/2010/main" val="490815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a:t>Pregunta #20
</a:t>
            </a:r>
          </a:p>
        </p:txBody>
      </p:sp>
      <p:sp>
        <p:nvSpPr>
          <p:cNvPr id="5" name="Content Placeholder 3">
            <a:extLst>
              <a:ext uri="{FF2B5EF4-FFF2-40B4-BE49-F238E27FC236}">
                <a16:creationId xmlns:a16="http://schemas.microsoft.com/office/drawing/2014/main" id="{E0C79CA0-8B7B-04A3-5C5A-052BBE68958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medicamento de un paciente ha caducado. Ahora, el medicamento puede:</a:t>
            </a:r>
            <a:endParaRPr lang="en-US" sz="2400"/>
          </a:p>
          <a:p>
            <a:pPr marL="667385" lvl="1" indent="-342900" fontAlgn="auto">
              <a:buFont typeface="Wingdings 2" charset="2"/>
              <a:buAutoNum type="alphaLcPeriod"/>
            </a:pPr>
            <a:r>
              <a:rPr lang="es-ES" sz="2000"/>
              <a:t>Ser más fuerte que antes
Ser más débil que antes
</a:t>
            </a:r>
            <a:r>
              <a:rPr lang="en-US" sz="2000"/>
              <a:t>No cambia </a:t>
            </a:r>
            <a:r>
              <a:rPr lang="en-US" sz="2000" err="1"/>
              <a:t>en</a:t>
            </a:r>
            <a:r>
              <a:rPr lang="en-US" sz="2000"/>
              <a:t> </a:t>
            </a:r>
            <a:r>
              <a:rPr lang="en-US" sz="2000" err="1"/>
              <a:t>absoluto</a:t>
            </a:r>
            <a:r>
              <a:rPr lang="en-US" sz="2000"/>
              <a:t>
Todo lo anterior</a:t>
            </a:r>
          </a:p>
        </p:txBody>
      </p:sp>
    </p:spTree>
    <p:extLst>
      <p:ext uri="{BB962C8B-B14F-4D97-AF65-F5344CB8AC3E}">
        <p14:creationId xmlns:p14="http://schemas.microsoft.com/office/powerpoint/2010/main" val="1647298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BD28F-0E2F-DB94-C520-15CA2360387F}"/>
              </a:ext>
            </a:extLst>
          </p:cNvPr>
          <p:cNvSpPr>
            <a:spLocks noGrp="1"/>
          </p:cNvSpPr>
          <p:nvPr>
            <p:ph type="title"/>
          </p:nvPr>
        </p:nvSpPr>
        <p:spPr>
          <a:xfrm>
            <a:off x="454978" y="999202"/>
            <a:ext cx="6571060" cy="530223"/>
          </a:xfrm>
        </p:spPr>
        <p:txBody>
          <a:bodyPr>
            <a:normAutofit fontScale="90000"/>
          </a:bodyPr>
          <a:lstStyle/>
          <a:p>
            <a:pPr algn="ctr"/>
            <a:br>
              <a:rPr lang="es-ES" b="1"/>
            </a:br>
            <a:r>
              <a:rPr lang="es-ES" b="1"/>
              <a:t>Que escribir en la hoja de Excel</a:t>
            </a:r>
            <a:endParaRPr lang="en-US" b="1"/>
          </a:p>
        </p:txBody>
      </p:sp>
      <p:sp>
        <p:nvSpPr>
          <p:cNvPr id="3" name="Content Placeholder 2">
            <a:extLst>
              <a:ext uri="{FF2B5EF4-FFF2-40B4-BE49-F238E27FC236}">
                <a16:creationId xmlns:a16="http://schemas.microsoft.com/office/drawing/2014/main" id="{B525B1BF-31CD-576A-09F4-1A3A17118DAC}"/>
              </a:ext>
            </a:extLst>
          </p:cNvPr>
          <p:cNvSpPr>
            <a:spLocks noGrp="1"/>
          </p:cNvSpPr>
          <p:nvPr>
            <p:ph idx="1"/>
          </p:nvPr>
        </p:nvSpPr>
        <p:spPr/>
        <p:txBody>
          <a:bodyPr/>
          <a:lstStyle/>
          <a:p>
            <a:pPr marL="0" indent="0">
              <a:buNone/>
            </a:pPr>
            <a:endParaRPr lang="en-US"/>
          </a:p>
          <a:p>
            <a:pPr marL="0" indent="0">
              <a:buNone/>
            </a:pPr>
            <a:endParaRPr lang="en-US"/>
          </a:p>
        </p:txBody>
      </p:sp>
      <p:sp>
        <p:nvSpPr>
          <p:cNvPr id="5" name="TextBox 4">
            <a:extLst>
              <a:ext uri="{FF2B5EF4-FFF2-40B4-BE49-F238E27FC236}">
                <a16:creationId xmlns:a16="http://schemas.microsoft.com/office/drawing/2014/main" id="{FA052669-7E4E-4E46-7EE6-4A2B057F9E65}"/>
              </a:ext>
            </a:extLst>
          </p:cNvPr>
          <p:cNvSpPr txBox="1"/>
          <p:nvPr/>
        </p:nvSpPr>
        <p:spPr>
          <a:xfrm>
            <a:off x="2728608" y="4090988"/>
            <a:ext cx="5384260" cy="646331"/>
          </a:xfrm>
          <a:prstGeom prst="rect">
            <a:avLst/>
          </a:prstGeom>
          <a:noFill/>
        </p:spPr>
        <p:txBody>
          <a:bodyPr wrap="square" rtlCol="0">
            <a:spAutoFit/>
          </a:bodyPr>
          <a:lstStyle/>
          <a:p>
            <a:r>
              <a:rPr lang="es-ES" b="1"/>
              <a:t>"1" significa que sí asistirá </a:t>
            </a:r>
          </a:p>
          <a:p>
            <a:endParaRPr lang="en-US" b="1"/>
          </a:p>
        </p:txBody>
      </p:sp>
      <p:pic>
        <p:nvPicPr>
          <p:cNvPr id="7" name="Picture 6">
            <a:extLst>
              <a:ext uri="{FF2B5EF4-FFF2-40B4-BE49-F238E27FC236}">
                <a16:creationId xmlns:a16="http://schemas.microsoft.com/office/drawing/2014/main" id="{77CBF30C-20F9-5BE1-44A2-75156CB06144}"/>
              </a:ext>
            </a:extLst>
          </p:cNvPr>
          <p:cNvPicPr>
            <a:picLocks noChangeAspect="1"/>
          </p:cNvPicPr>
          <p:nvPr/>
        </p:nvPicPr>
        <p:blipFill>
          <a:blip r:embed="rId3"/>
          <a:stretch>
            <a:fillRect/>
          </a:stretch>
        </p:blipFill>
        <p:spPr>
          <a:xfrm>
            <a:off x="0" y="2981946"/>
            <a:ext cx="9144000" cy="894108"/>
          </a:xfrm>
          <a:prstGeom prst="rect">
            <a:avLst/>
          </a:prstGeom>
        </p:spPr>
      </p:pic>
    </p:spTree>
    <p:extLst>
      <p:ext uri="{BB962C8B-B14F-4D97-AF65-F5344CB8AC3E}">
        <p14:creationId xmlns:p14="http://schemas.microsoft.com/office/powerpoint/2010/main" val="26353449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a:t>PREGUNTA #21 
</a:t>
            </a:r>
          </a:p>
        </p:txBody>
      </p:sp>
      <p:sp>
        <p:nvSpPr>
          <p:cNvPr id="5" name="Content Placeholder 3">
            <a:extLst>
              <a:ext uri="{FF2B5EF4-FFF2-40B4-BE49-F238E27FC236}">
                <a16:creationId xmlns:a16="http://schemas.microsoft.com/office/drawing/2014/main" id="{E0B86AD1-62DF-C95A-5E47-833D479070C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¿Cuáles son los síntomas del nivel alto de azúcar en la sangre?</a:t>
            </a:r>
            <a:endParaRPr lang="en-US" sz="2400"/>
          </a:p>
          <a:p>
            <a:pPr marL="667385" lvl="1" indent="-342900" fontAlgn="auto">
              <a:buFont typeface="Wingdings 2" charset="2"/>
              <a:buAutoNum type="alphaLcPeriod"/>
            </a:pPr>
            <a:r>
              <a:rPr lang="en-US" sz="2000"/>
              <a:t>Necesidad de orinar menos
</a:t>
            </a:r>
            <a:r>
              <a:rPr lang="en-US" sz="2000" err="1"/>
              <a:t>Querer</a:t>
            </a:r>
            <a:r>
              <a:rPr lang="en-US" sz="2000"/>
              <a:t> </a:t>
            </a:r>
            <a:r>
              <a:rPr lang="en-US" sz="2000" err="1"/>
              <a:t>beber</a:t>
            </a:r>
            <a:r>
              <a:rPr lang="en-US" sz="2000"/>
              <a:t> </a:t>
            </a:r>
            <a:r>
              <a:rPr lang="en-US" sz="2000" err="1"/>
              <a:t>más</a:t>
            </a:r>
            <a:r>
              <a:rPr lang="en-US" sz="2000"/>
              <a:t>
</a:t>
            </a:r>
            <a:r>
              <a:rPr lang="en-US" sz="2000" err="1"/>
              <a:t>Estreñimiento</a:t>
            </a:r>
            <a:r>
              <a:rPr lang="en-US" sz="2000"/>
              <a:t>
Menos </a:t>
            </a:r>
            <a:r>
              <a:rPr lang="en-US" sz="2000" err="1"/>
              <a:t>hambre</a:t>
            </a:r>
          </a:p>
        </p:txBody>
      </p:sp>
    </p:spTree>
    <p:extLst>
      <p:ext uri="{BB962C8B-B14F-4D97-AF65-F5344CB8AC3E}">
        <p14:creationId xmlns:p14="http://schemas.microsoft.com/office/powerpoint/2010/main" val="21678141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PREGUNTA #22
</a:t>
            </a:r>
          </a:p>
        </p:txBody>
      </p:sp>
      <p:sp>
        <p:nvSpPr>
          <p:cNvPr id="5" name="Content Placeholder 3">
            <a:extLst>
              <a:ext uri="{FF2B5EF4-FFF2-40B4-BE49-F238E27FC236}">
                <a16:creationId xmlns:a16="http://schemas.microsoft.com/office/drawing/2014/main" id="{F2E39113-CB6C-480B-8F14-92FAB7DE5F6B}"/>
              </a:ext>
            </a:extLst>
          </p:cNvPr>
          <p:cNvSpPr txBox="1">
            <a:spLocks/>
          </p:cNvSpPr>
          <p:nvPr/>
        </p:nvSpPr>
        <p:spPr>
          <a:xfrm>
            <a:off x="478322" y="2108710"/>
            <a:ext cx="7989752" cy="3222278"/>
          </a:xfrm>
          <a:prstGeom prst="rect">
            <a:avLst/>
          </a:prstGeom>
        </p:spPr>
        <p:txBody>
          <a:bodyPr vert="horz" lIns="91440" tIns="45720" rIns="91440" bIns="45720" rtlCol="0" anchor="ctr">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3800"/>
              <a:t>Su paciente le dice que su nivel de azúcar en la sangre es de 425. </a:t>
            </a:r>
          </a:p>
          <a:p>
            <a:pPr marL="0" indent="0" fontAlgn="auto">
              <a:buNone/>
            </a:pPr>
            <a:r>
              <a:rPr lang="es-ES" sz="3800"/>
              <a:t>    Usted le dice que:</a:t>
            </a:r>
            <a:r>
              <a:rPr lang="es-ES" sz="2400"/>
              <a:t>
</a:t>
            </a:r>
            <a:r>
              <a:rPr lang="en-US" sz="2400"/>
              <a:t> </a:t>
            </a:r>
          </a:p>
          <a:p>
            <a:pPr marL="667385" lvl="1" indent="-342900" fontAlgn="auto">
              <a:buFont typeface="Wingdings 2" charset="2"/>
              <a:buAutoNum type="alphaLcPeriod"/>
            </a:pPr>
            <a:r>
              <a:rPr lang="en-US" sz="3200"/>
              <a:t>Beba agua
</a:t>
            </a:r>
            <a:r>
              <a:rPr lang="es-ES" sz="3200"/>
              <a:t>Vuelva a revisar su azúcar
Tome sus medicamentos según lo prescrito
</a:t>
            </a:r>
            <a:r>
              <a:rPr lang="en-US" sz="3200" err="1"/>
              <a:t>Llame</a:t>
            </a:r>
            <a:r>
              <a:rPr lang="en-US" sz="3200"/>
              <a:t> a </a:t>
            </a:r>
            <a:r>
              <a:rPr lang="en-US" sz="3200" err="1"/>
              <a:t>su</a:t>
            </a:r>
            <a:r>
              <a:rPr lang="en-US" sz="3200"/>
              <a:t> </a:t>
            </a:r>
            <a:r>
              <a:rPr lang="en-US" sz="3200" err="1"/>
              <a:t>médico</a:t>
            </a:r>
            <a:r>
              <a:rPr lang="en-US" sz="3200"/>
              <a:t>/</a:t>
            </a:r>
            <a:r>
              <a:rPr lang="en-US" sz="3200" err="1"/>
              <a:t>clínica</a:t>
            </a:r>
            <a:r>
              <a:rPr lang="en-US" sz="3200"/>
              <a:t>
Todo lo anterior</a:t>
            </a:r>
          </a:p>
        </p:txBody>
      </p:sp>
    </p:spTree>
    <p:extLst>
      <p:ext uri="{BB962C8B-B14F-4D97-AF65-F5344CB8AC3E}">
        <p14:creationId xmlns:p14="http://schemas.microsoft.com/office/powerpoint/2010/main" val="35982590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#23 
</a:t>
            </a:r>
          </a:p>
        </p:txBody>
      </p:sp>
      <p:sp>
        <p:nvSpPr>
          <p:cNvPr id="4" name="Content Placeholder 3">
            <a:extLst>
              <a:ext uri="{FF2B5EF4-FFF2-40B4-BE49-F238E27FC236}">
                <a16:creationId xmlns:a16="http://schemas.microsoft.com/office/drawing/2014/main" id="{31910D16-CFF0-459D-03CB-4DA7685A3E0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el lugar preferible para inyectarse la insulina?</a:t>
            </a:r>
            <a:endParaRPr lang="en-US" sz="2400"/>
          </a:p>
          <a:p>
            <a:pPr marL="667385" lvl="1" indent="-342900" fontAlgn="auto">
              <a:buFont typeface="Wingdings 2" charset="2"/>
              <a:buAutoNum type="alphaLcPeriod"/>
            </a:pPr>
            <a:r>
              <a:rPr lang="en-US" sz="2000"/>
              <a:t>Muslo
</a:t>
            </a:r>
            <a:r>
              <a:rPr lang="en-US" sz="2000" err="1"/>
              <a:t>Nalgas</a:t>
            </a:r>
            <a:r>
              <a:rPr lang="en-US" sz="2000"/>
              <a:t>
</a:t>
            </a:r>
            <a:r>
              <a:rPr lang="en-US" sz="2000" err="1"/>
              <a:t>Estómago</a:t>
            </a:r>
            <a:r>
              <a:rPr lang="en-US" sz="2000"/>
              <a:t>
</a:t>
            </a:r>
            <a:r>
              <a:rPr lang="en-US" sz="2000" err="1"/>
              <a:t>Pierna</a:t>
            </a:r>
            <a:r>
              <a:rPr lang="en-US" sz="2000"/>
              <a:t> </a:t>
            </a:r>
          </a:p>
        </p:txBody>
      </p:sp>
    </p:spTree>
    <p:extLst>
      <p:ext uri="{BB962C8B-B14F-4D97-AF65-F5344CB8AC3E}">
        <p14:creationId xmlns:p14="http://schemas.microsoft.com/office/powerpoint/2010/main" val="8626575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321714"/>
            <a:ext cx="7989752" cy="1083329"/>
          </a:xfrm>
        </p:spPr>
        <p:txBody>
          <a:bodyPr/>
          <a:lstStyle/>
          <a:p>
            <a:r>
              <a:rPr lang="en-US"/>
              <a:t>PREGUNTA #24 </a:t>
            </a:r>
          </a:p>
        </p:txBody>
      </p:sp>
      <p:sp>
        <p:nvSpPr>
          <p:cNvPr id="4" name="Content Placeholder 3">
            <a:extLst>
              <a:ext uri="{FF2B5EF4-FFF2-40B4-BE49-F238E27FC236}">
                <a16:creationId xmlns:a16="http://schemas.microsoft.com/office/drawing/2014/main" id="{9DC9D6A4-A171-3D38-0ACC-AD468AEED36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la dosis inicial y la más alta de glimepirida por día en  miligramos?</a:t>
            </a:r>
            <a:endParaRPr lang="en-US" sz="2400"/>
          </a:p>
          <a:p>
            <a:pPr marL="667385" lvl="1" indent="-342900" fontAlgn="auto">
              <a:buFont typeface="Wingdings 2" charset="2"/>
              <a:buAutoNum type="alphaLcPeriod"/>
            </a:pPr>
            <a:r>
              <a:rPr lang="en-US" sz="2000"/>
              <a:t>2 y 8</a:t>
            </a:r>
          </a:p>
          <a:p>
            <a:pPr marL="667385" lvl="1" indent="-342900">
              <a:buAutoNum type="alphaLcPeriod"/>
            </a:pPr>
            <a:r>
              <a:rPr lang="en-US" sz="2000"/>
              <a:t>4 y 12</a:t>
            </a:r>
          </a:p>
          <a:p>
            <a:pPr marL="667385" lvl="1" indent="-342900">
              <a:buAutoNum type="alphaLcPeriod"/>
            </a:pPr>
            <a:r>
              <a:rPr lang="en-US" sz="2000"/>
              <a:t>5 y 10</a:t>
            </a:r>
          </a:p>
          <a:p>
            <a:pPr marL="667385" lvl="1" indent="-342900">
              <a:buAutoNum type="alphaLcPeriod"/>
            </a:pPr>
            <a:r>
              <a:rPr lang="en-US" sz="2000"/>
              <a:t>15 y 25</a:t>
            </a:r>
          </a:p>
        </p:txBody>
      </p:sp>
    </p:spTree>
    <p:extLst>
      <p:ext uri="{BB962C8B-B14F-4D97-AF65-F5344CB8AC3E}">
        <p14:creationId xmlns:p14="http://schemas.microsoft.com/office/powerpoint/2010/main" val="15898655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#25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23160671-A553-1BFD-2CE1-C88C79B2D3B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la dosis inicial y la dosis más alta de Actos por día en miligramos?</a:t>
            </a:r>
            <a:endParaRPr lang="en-US" sz="2400"/>
          </a:p>
          <a:p>
            <a:pPr marL="667385" lvl="1" indent="-342900" fontAlgn="auto">
              <a:buFont typeface="Wingdings 2" charset="2"/>
              <a:buAutoNum type="alphaLcPeriod"/>
            </a:pPr>
            <a:r>
              <a:rPr lang="en-US" sz="2000"/>
              <a:t>4 y 8</a:t>
            </a:r>
          </a:p>
          <a:p>
            <a:pPr marL="667385" lvl="1" indent="-342900">
              <a:buAutoNum type="alphaLcPeriod"/>
            </a:pPr>
            <a:r>
              <a:rPr lang="en-US" sz="2000"/>
              <a:t>5 y 10</a:t>
            </a:r>
          </a:p>
          <a:p>
            <a:pPr marL="667385" lvl="1" indent="-342900">
              <a:buAutoNum type="alphaLcPeriod"/>
            </a:pPr>
            <a:r>
              <a:rPr lang="en-US" sz="2000"/>
              <a:t>15 y 45</a:t>
            </a:r>
          </a:p>
          <a:p>
            <a:pPr marL="667385" lvl="1" indent="-342900">
              <a:buAutoNum type="alphaLcPeriod"/>
            </a:pPr>
            <a:r>
              <a:rPr lang="en-US" sz="2000"/>
              <a:t>2 y 4</a:t>
            </a:r>
          </a:p>
        </p:txBody>
      </p:sp>
    </p:spTree>
    <p:extLst>
      <p:ext uri="{BB962C8B-B14F-4D97-AF65-F5344CB8AC3E}">
        <p14:creationId xmlns:p14="http://schemas.microsoft.com/office/powerpoint/2010/main" val="3999835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a:xfrm>
            <a:off x="581192" y="360215"/>
            <a:ext cx="7989752" cy="1083329"/>
          </a:xfrm>
        </p:spPr>
        <p:txBody>
          <a:bodyPr/>
          <a:lstStyle/>
          <a:p>
            <a:r>
              <a:rPr lang="en-US"/>
              <a:t>PREGUNTA #26</a:t>
            </a:r>
          </a:p>
        </p:txBody>
      </p:sp>
      <p:sp>
        <p:nvSpPr>
          <p:cNvPr id="4" name="Content Placeholder 3">
            <a:extLst>
              <a:ext uri="{FF2B5EF4-FFF2-40B4-BE49-F238E27FC236}">
                <a16:creationId xmlns:a16="http://schemas.microsoft.com/office/drawing/2014/main" id="{9BF6006E-F3CB-C8A4-860B-A1CA191C5C42}"/>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frasco de medicamento de una paciente está vacío. Tiene 2 surtidos y la fecha de </a:t>
            </a:r>
            <a:r>
              <a:rPr lang="es-ES" sz="2400" err="1"/>
              <a:t>caducación</a:t>
            </a:r>
            <a:r>
              <a:rPr lang="es-ES" sz="2400"/>
              <a:t> es 1/1/2019. ¿Qué debe de hacer ella?</a:t>
            </a:r>
            <a:endParaRPr lang="en-US" sz="2400"/>
          </a:p>
          <a:p>
            <a:pPr marL="667385" lvl="1" indent="-342900" fontAlgn="auto">
              <a:buFont typeface="Wingdings 2" charset="2"/>
              <a:buAutoNum type="alphaLcPeriod"/>
            </a:pPr>
            <a:r>
              <a:rPr lang="es-ES" sz="2000"/>
              <a:t>Llamar a la clínica (farmacia) para hacer un resurtido
Llamar a la clínica para hacer una cita con su médico
Esperar hasta su cita el próximo mes y preguntarle a su médico</a:t>
            </a:r>
            <a:endParaRPr lang="en-US" sz="2000"/>
          </a:p>
        </p:txBody>
      </p:sp>
    </p:spTree>
    <p:extLst>
      <p:ext uri="{BB962C8B-B14F-4D97-AF65-F5344CB8AC3E}">
        <p14:creationId xmlns:p14="http://schemas.microsoft.com/office/powerpoint/2010/main" val="26528792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D391-ACE7-C9A0-AEB6-C9EEB4345551}"/>
              </a:ext>
            </a:extLst>
          </p:cNvPr>
          <p:cNvSpPr>
            <a:spLocks noGrp="1"/>
          </p:cNvSpPr>
          <p:nvPr>
            <p:ph type="title"/>
          </p:nvPr>
        </p:nvSpPr>
        <p:spPr/>
        <p:txBody>
          <a:bodyPr/>
          <a:lstStyle/>
          <a:p>
            <a:r>
              <a:rPr lang="en-US"/>
              <a:t>Pregunta #27
</a:t>
            </a:r>
          </a:p>
        </p:txBody>
      </p:sp>
      <p:sp>
        <p:nvSpPr>
          <p:cNvPr id="5" name="Content Placeholder 3">
            <a:extLst>
              <a:ext uri="{FF2B5EF4-FFF2-40B4-BE49-F238E27FC236}">
                <a16:creationId xmlns:a16="http://schemas.microsoft.com/office/drawing/2014/main" id="{C5169CAD-809B-7C33-0AF9-FE8D0345FE7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debe ser el nivel de azúcar en ayunas? _______ (sin comida durante ocho horas)</a:t>
            </a:r>
            <a:endParaRPr lang="en-US" sz="2400"/>
          </a:p>
        </p:txBody>
      </p:sp>
    </p:spTree>
    <p:extLst>
      <p:ext uri="{BB962C8B-B14F-4D97-AF65-F5344CB8AC3E}">
        <p14:creationId xmlns:p14="http://schemas.microsoft.com/office/powerpoint/2010/main" val="36293146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2F20-611D-8368-E116-62F3247403CF}"/>
              </a:ext>
            </a:extLst>
          </p:cNvPr>
          <p:cNvSpPr>
            <a:spLocks noGrp="1"/>
          </p:cNvSpPr>
          <p:nvPr>
            <p:ph type="title"/>
          </p:nvPr>
        </p:nvSpPr>
        <p:spPr/>
        <p:txBody>
          <a:bodyPr/>
          <a:lstStyle/>
          <a:p>
            <a:r>
              <a:rPr lang="en-US"/>
              <a:t>Pregunta #28
</a:t>
            </a:r>
          </a:p>
        </p:txBody>
      </p:sp>
      <p:sp>
        <p:nvSpPr>
          <p:cNvPr id="5" name="Content Placeholder 3">
            <a:extLst>
              <a:ext uri="{FF2B5EF4-FFF2-40B4-BE49-F238E27FC236}">
                <a16:creationId xmlns:a16="http://schemas.microsoft.com/office/drawing/2014/main" id="{86BAACFA-CD34-0CB5-0913-19A70EE14D7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debe ser el nivel de azúcar de su paciente antes de almorzar? </a:t>
            </a:r>
            <a:r>
              <a:rPr lang="en-US" sz="2400"/>
              <a:t>_______</a:t>
            </a:r>
          </a:p>
        </p:txBody>
      </p:sp>
    </p:spTree>
    <p:extLst>
      <p:ext uri="{BB962C8B-B14F-4D97-AF65-F5344CB8AC3E}">
        <p14:creationId xmlns:p14="http://schemas.microsoft.com/office/powerpoint/2010/main" val="38988063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B506-2635-DD6F-34F9-4DB4444DF125}"/>
              </a:ext>
            </a:extLst>
          </p:cNvPr>
          <p:cNvSpPr>
            <a:spLocks noGrp="1"/>
          </p:cNvSpPr>
          <p:nvPr>
            <p:ph type="title"/>
          </p:nvPr>
        </p:nvSpPr>
        <p:spPr/>
        <p:txBody>
          <a:bodyPr/>
          <a:lstStyle/>
          <a:p>
            <a:r>
              <a:rPr lang="en-US"/>
              <a:t>Pregunta #29
</a:t>
            </a:r>
          </a:p>
        </p:txBody>
      </p:sp>
      <p:sp>
        <p:nvSpPr>
          <p:cNvPr id="5" name="Content Placeholder 3">
            <a:extLst>
              <a:ext uri="{FF2B5EF4-FFF2-40B4-BE49-F238E27FC236}">
                <a16:creationId xmlns:a16="http://schemas.microsoft.com/office/drawing/2014/main" id="{33D646F5-B196-598D-C380-2501E304B910}"/>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debe ser el nivel el azúcar de su paciente dos horas después de almorzar? _______ </a:t>
            </a:r>
            <a:endParaRPr lang="en-US" sz="2400"/>
          </a:p>
        </p:txBody>
      </p:sp>
    </p:spTree>
    <p:extLst>
      <p:ext uri="{BB962C8B-B14F-4D97-AF65-F5344CB8AC3E}">
        <p14:creationId xmlns:p14="http://schemas.microsoft.com/office/powerpoint/2010/main" val="38464880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62309" y="839874"/>
            <a:ext cx="7989752" cy="1083329"/>
          </a:xfrm>
        </p:spPr>
        <p:txBody>
          <a:bodyPr/>
          <a:lstStyle/>
          <a:p>
            <a:r>
              <a:rPr lang="en-US"/>
              <a:t>PREGUNTA #30 
</a:t>
            </a:r>
          </a:p>
        </p:txBody>
      </p:sp>
      <p:sp>
        <p:nvSpPr>
          <p:cNvPr id="4" name="Content Placeholder 3">
            <a:extLst>
              <a:ext uri="{FF2B5EF4-FFF2-40B4-BE49-F238E27FC236}">
                <a16:creationId xmlns:a16="http://schemas.microsoft.com/office/drawing/2014/main" id="{6ED65E0F-73B7-F04F-190D-19E1AE05904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insulina es la más barata?</a:t>
            </a:r>
            <a:endParaRPr lang="en-US" sz="2400"/>
          </a:p>
          <a:p>
            <a:pPr marL="667385" lvl="1" indent="-342900" fontAlgn="auto">
              <a:buFont typeface="Wingdings 2" charset="2"/>
              <a:buAutoNum type="alphaLcPeriod"/>
            </a:pPr>
            <a:r>
              <a:rPr lang="en-US" sz="2000"/>
              <a:t>Lispro</a:t>
            </a:r>
          </a:p>
          <a:p>
            <a:pPr marL="667385" lvl="1" indent="-342900">
              <a:buAutoNum type="alphaLcPeriod"/>
            </a:pPr>
            <a:r>
              <a:rPr lang="en-US" sz="2000"/>
              <a:t>NPH</a:t>
            </a:r>
          </a:p>
          <a:p>
            <a:pPr marL="667385" lvl="1" indent="-342900">
              <a:buAutoNum type="alphaLcPeriod"/>
            </a:pPr>
            <a:r>
              <a:rPr lang="en-US" sz="2000"/>
              <a:t>Lantus</a:t>
            </a:r>
          </a:p>
          <a:p>
            <a:pPr marL="667385" lvl="1" indent="-342900">
              <a:buAutoNum type="alphaLcPeriod"/>
            </a:pPr>
            <a:r>
              <a:rPr lang="en-US" sz="2000"/>
              <a:t>Levemir</a:t>
            </a:r>
          </a:p>
        </p:txBody>
      </p:sp>
    </p:spTree>
    <p:extLst>
      <p:ext uri="{BB962C8B-B14F-4D97-AF65-F5344CB8AC3E}">
        <p14:creationId xmlns:p14="http://schemas.microsoft.com/office/powerpoint/2010/main" val="2176698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FC3F-A630-D6F3-D531-0ABE93B290CE}"/>
              </a:ext>
            </a:extLst>
          </p:cNvPr>
          <p:cNvSpPr>
            <a:spLocks noGrp="1"/>
          </p:cNvSpPr>
          <p:nvPr>
            <p:ph type="title"/>
          </p:nvPr>
        </p:nvSpPr>
        <p:spPr>
          <a:xfrm>
            <a:off x="577124" y="863766"/>
            <a:ext cx="7989752" cy="653203"/>
          </a:xfrm>
        </p:spPr>
        <p:txBody>
          <a:bodyPr>
            <a:normAutofit fontScale="90000"/>
          </a:bodyPr>
          <a:lstStyle/>
          <a:p>
            <a:br>
              <a:rPr lang="es-ES"/>
            </a:br>
            <a:r>
              <a:rPr lang="es-ES"/>
              <a:t>Razones comunes para decir QUE no</a:t>
            </a:r>
            <a:endParaRPr lang="en-US"/>
          </a:p>
        </p:txBody>
      </p:sp>
      <p:sp>
        <p:nvSpPr>
          <p:cNvPr id="3" name="Content Placeholder 2">
            <a:extLst>
              <a:ext uri="{FF2B5EF4-FFF2-40B4-BE49-F238E27FC236}">
                <a16:creationId xmlns:a16="http://schemas.microsoft.com/office/drawing/2014/main" id="{FF9C76C6-BEEA-F789-42E2-85DB8F8A6D8A}"/>
              </a:ext>
            </a:extLst>
          </p:cNvPr>
          <p:cNvSpPr>
            <a:spLocks noGrp="1"/>
          </p:cNvSpPr>
          <p:nvPr>
            <p:ph idx="1"/>
          </p:nvPr>
        </p:nvSpPr>
        <p:spPr/>
        <p:txBody>
          <a:bodyPr/>
          <a:lstStyle/>
          <a:p>
            <a:r>
              <a:rPr lang="es-ES"/>
              <a:t>Trabajo</a:t>
            </a:r>
          </a:p>
          <a:p>
            <a:r>
              <a:rPr lang="es-ES"/>
              <a:t>Transporte</a:t>
            </a:r>
          </a:p>
          <a:p>
            <a:r>
              <a:rPr lang="es-ES"/>
              <a:t>Elegibilidad</a:t>
            </a:r>
          </a:p>
          <a:p>
            <a:r>
              <a:rPr lang="es-ES"/>
              <a:t>No lo necesito</a:t>
            </a:r>
          </a:p>
          <a:p>
            <a:r>
              <a:rPr lang="es-ES"/>
              <a:t>Mi salud es mala</a:t>
            </a:r>
            <a:endParaRPr lang="en-US"/>
          </a:p>
        </p:txBody>
      </p:sp>
    </p:spTree>
    <p:extLst>
      <p:ext uri="{BB962C8B-B14F-4D97-AF65-F5344CB8AC3E}">
        <p14:creationId xmlns:p14="http://schemas.microsoft.com/office/powerpoint/2010/main" val="37468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3972A-DE36-131A-A2E7-149AABEBA8DE}"/>
              </a:ext>
            </a:extLst>
          </p:cNvPr>
          <p:cNvSpPr>
            <a:spLocks noGrp="1"/>
          </p:cNvSpPr>
          <p:nvPr>
            <p:ph type="title"/>
          </p:nvPr>
        </p:nvSpPr>
        <p:spPr>
          <a:xfrm>
            <a:off x="577124" y="839874"/>
            <a:ext cx="7989752" cy="1083329"/>
          </a:xfrm>
        </p:spPr>
        <p:txBody>
          <a:bodyPr/>
          <a:lstStyle/>
          <a:p>
            <a:r>
              <a:rPr lang="en-US"/>
              <a:t>La próxima semana...
</a:t>
            </a:r>
          </a:p>
        </p:txBody>
      </p:sp>
      <p:sp>
        <p:nvSpPr>
          <p:cNvPr id="3" name="Content Placeholder 2">
            <a:extLst>
              <a:ext uri="{FF2B5EF4-FFF2-40B4-BE49-F238E27FC236}">
                <a16:creationId xmlns:a16="http://schemas.microsoft.com/office/drawing/2014/main" id="{55B93342-CDC3-3FED-6494-7666491E2FBF}"/>
              </a:ext>
            </a:extLst>
          </p:cNvPr>
          <p:cNvSpPr>
            <a:spLocks noGrp="1"/>
          </p:cNvSpPr>
          <p:nvPr>
            <p:ph idx="1"/>
          </p:nvPr>
        </p:nvSpPr>
        <p:spPr/>
        <p:txBody>
          <a:bodyPr>
            <a:normAutofit/>
          </a:bodyPr>
          <a:lstStyle/>
          <a:p>
            <a:r>
              <a:rPr lang="es-ES" sz="2000"/>
              <a:t>Repasaremos todas las respuestas
En los próximos meses, repasaremos todas las respuestas y del por qué.  Así usted tendrá una mejor idea de lo que está sucediendo con su paciente.
Los CHW son el puente... Cuanto más entienda, más podrá ayudar a dirigir qué puente necesita su paciente.</a:t>
            </a:r>
            <a:endParaRPr lang="en-US" sz="2000"/>
          </a:p>
        </p:txBody>
      </p:sp>
    </p:spTree>
    <p:extLst>
      <p:ext uri="{BB962C8B-B14F-4D97-AF65-F5344CB8AC3E}">
        <p14:creationId xmlns:p14="http://schemas.microsoft.com/office/powerpoint/2010/main" val="24643517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77123" y="897024"/>
            <a:ext cx="7989752" cy="1083329"/>
          </a:xfrm>
        </p:spPr>
        <p:txBody>
          <a:bodyPr>
            <a:normAutofit fontScale="90000"/>
          </a:bodyPr>
          <a:lstStyle/>
          <a:p>
            <a:r>
              <a:rPr lang="es-ES" dirty="0"/>
              <a:t>Modulo10 : </a:t>
            </a:r>
            <a:r>
              <a:rPr lang="es-ES" dirty="0" err="1"/>
              <a:t>RePASO</a:t>
            </a:r>
            <a:r>
              <a:rPr lang="es-ES" dirty="0"/>
              <a:t> de la evaluación de medicamentos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4" name="Picture 3">
            <a:extLst>
              <a:ext uri="{FF2B5EF4-FFF2-40B4-BE49-F238E27FC236}">
                <a16:creationId xmlns:a16="http://schemas.microsoft.com/office/drawing/2014/main" id="{27C9EE39-1A97-5241-CE5F-F614AE4695D0}"/>
              </a:ext>
            </a:extLst>
          </p:cNvPr>
          <p:cNvPicPr>
            <a:picLocks noChangeAspect="1"/>
          </p:cNvPicPr>
          <p:nvPr/>
        </p:nvPicPr>
        <p:blipFill>
          <a:blip r:embed="rId3"/>
          <a:stretch>
            <a:fillRect/>
          </a:stretch>
        </p:blipFill>
        <p:spPr>
          <a:xfrm>
            <a:off x="2339139" y="2228003"/>
            <a:ext cx="4465721" cy="4201619"/>
          </a:xfrm>
          <a:prstGeom prst="rect">
            <a:avLst/>
          </a:prstGeom>
        </p:spPr>
      </p:pic>
    </p:spTree>
    <p:extLst>
      <p:ext uri="{BB962C8B-B14F-4D97-AF65-F5344CB8AC3E}">
        <p14:creationId xmlns:p14="http://schemas.microsoft.com/office/powerpoint/2010/main" val="41030534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7785802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DD79-55CE-2920-047A-44EE57D8F006}"/>
              </a:ext>
            </a:extLst>
          </p:cNvPr>
          <p:cNvSpPr>
            <a:spLocks noGrp="1"/>
          </p:cNvSpPr>
          <p:nvPr>
            <p:ph type="title"/>
          </p:nvPr>
        </p:nvSpPr>
        <p:spPr>
          <a:xfrm>
            <a:off x="577124" y="868449"/>
            <a:ext cx="7989752" cy="1083329"/>
          </a:xfrm>
        </p:spPr>
        <p:txBody>
          <a:bodyPr>
            <a:normAutofit fontScale="90000"/>
          </a:bodyPr>
          <a:lstStyle/>
          <a:p>
            <a:r>
              <a:rPr lang="es-ES"/>
              <a:t>Descripción general de la capacitación de un </a:t>
            </a:r>
            <a:r>
              <a:rPr lang="es-ES" err="1"/>
              <a:t>Chw</a:t>
            </a:r>
            <a:r>
              <a:rPr lang="es-ES"/>
              <a:t>: pasado y presente
</a:t>
            </a:r>
            <a:endParaRPr lang="en-US"/>
          </a:p>
        </p:txBody>
      </p:sp>
      <p:graphicFrame>
        <p:nvGraphicFramePr>
          <p:cNvPr id="4" name="Table 4">
            <a:extLst>
              <a:ext uri="{FF2B5EF4-FFF2-40B4-BE49-F238E27FC236}">
                <a16:creationId xmlns:a16="http://schemas.microsoft.com/office/drawing/2014/main" id="{DB6754F7-817D-BB9B-F7F0-6DADEB497938}"/>
              </a:ext>
            </a:extLst>
          </p:cNvPr>
          <p:cNvGraphicFramePr>
            <a:graphicFrameLocks noGrp="1"/>
          </p:cNvGraphicFramePr>
          <p:nvPr>
            <p:ph idx="1"/>
            <p:extLst>
              <p:ext uri="{D42A27DB-BD31-4B8C-83A1-F6EECF244321}">
                <p14:modId xmlns:p14="http://schemas.microsoft.com/office/powerpoint/2010/main" val="1731754537"/>
              </p:ext>
            </p:extLst>
          </p:nvPr>
        </p:nvGraphicFramePr>
        <p:xfrm>
          <a:off x="372504" y="2228446"/>
          <a:ext cx="8398992" cy="3992880"/>
        </p:xfrm>
        <a:graphic>
          <a:graphicData uri="http://schemas.openxmlformats.org/drawingml/2006/table">
            <a:tbl>
              <a:tblPr firstRow="1" bandRow="1">
                <a:tableStyleId>{5C22544A-7EE6-4342-B048-85BDC9FD1C3A}</a:tableStyleId>
              </a:tblPr>
              <a:tblGrid>
                <a:gridCol w="2323071">
                  <a:extLst>
                    <a:ext uri="{9D8B030D-6E8A-4147-A177-3AD203B41FA5}">
                      <a16:colId xmlns:a16="http://schemas.microsoft.com/office/drawing/2014/main" val="3754430299"/>
                    </a:ext>
                  </a:extLst>
                </a:gridCol>
                <a:gridCol w="2245702">
                  <a:extLst>
                    <a:ext uri="{9D8B030D-6E8A-4147-A177-3AD203B41FA5}">
                      <a16:colId xmlns:a16="http://schemas.microsoft.com/office/drawing/2014/main" val="3959986184"/>
                    </a:ext>
                  </a:extLst>
                </a:gridCol>
                <a:gridCol w="1745273">
                  <a:extLst>
                    <a:ext uri="{9D8B030D-6E8A-4147-A177-3AD203B41FA5}">
                      <a16:colId xmlns:a16="http://schemas.microsoft.com/office/drawing/2014/main" val="2329790806"/>
                    </a:ext>
                  </a:extLst>
                </a:gridCol>
                <a:gridCol w="971550">
                  <a:extLst>
                    <a:ext uri="{9D8B030D-6E8A-4147-A177-3AD203B41FA5}">
                      <a16:colId xmlns:a16="http://schemas.microsoft.com/office/drawing/2014/main" val="899824272"/>
                    </a:ext>
                  </a:extLst>
                </a:gridCol>
                <a:gridCol w="1113396">
                  <a:extLst>
                    <a:ext uri="{9D8B030D-6E8A-4147-A177-3AD203B41FA5}">
                      <a16:colId xmlns:a16="http://schemas.microsoft.com/office/drawing/2014/main" val="3898181746"/>
                    </a:ext>
                  </a:extLst>
                </a:gridCol>
              </a:tblGrid>
              <a:tr h="370840">
                <a:tc>
                  <a:txBody>
                    <a:bodyPr/>
                    <a:lstStyle/>
                    <a:p>
                      <a:r>
                        <a:rPr lang="en-US" sz="1200"/>
                        <a:t>Mes </a:t>
                      </a:r>
                    </a:p>
                  </a:txBody>
                  <a:tcPr/>
                </a:tc>
                <a:tc>
                  <a:txBody>
                    <a:bodyPr/>
                    <a:lstStyle/>
                    <a:p>
                      <a:r>
                        <a:rPr lang="en-US" sz="1200"/>
                        <a:t>Educación</a:t>
                      </a:r>
                    </a:p>
                  </a:txBody>
                  <a:tcPr/>
                </a:tc>
                <a:tc>
                  <a:txBody>
                    <a:bodyPr/>
                    <a:lstStyle/>
                    <a:p>
                      <a:r>
                        <a:rPr lang="en-US" sz="1400"/>
                        <a:t>¿Cada </a:t>
                      </a:r>
                      <a:r>
                        <a:rPr lang="en-US" sz="1400" err="1"/>
                        <a:t>cuando</a:t>
                      </a:r>
                      <a:r>
                        <a:rPr lang="en-US" sz="1400"/>
                        <a:t>?</a:t>
                      </a:r>
                    </a:p>
                  </a:txBody>
                  <a:tcPr/>
                </a:tc>
                <a:tc>
                  <a:txBody>
                    <a:bodyPr/>
                    <a:lstStyle/>
                    <a:p>
                      <a:r>
                        <a:rPr lang="en-US" sz="1400"/>
                        <a:t>Horas</a:t>
                      </a:r>
                    </a:p>
                  </a:txBody>
                  <a:tcPr/>
                </a:tc>
                <a:tc>
                  <a:txBody>
                    <a:bodyPr/>
                    <a:lstStyle/>
                    <a:p>
                      <a:r>
                        <a:rPr lang="en-US" sz="1400"/>
                        <a:t>Formal e</a:t>
                      </a:r>
                    </a:p>
                    <a:p>
                      <a:r>
                        <a:rPr lang="en-US" sz="1400"/>
                        <a:t>Informal</a:t>
                      </a:r>
                    </a:p>
                  </a:txBody>
                  <a:tcPr/>
                </a:tc>
                <a:extLst>
                  <a:ext uri="{0D108BD9-81ED-4DB2-BD59-A6C34878D82A}">
                    <a16:rowId xmlns:a16="http://schemas.microsoft.com/office/drawing/2014/main" val="307190177"/>
                  </a:ext>
                </a:extLst>
              </a:tr>
              <a:tr h="370840">
                <a:tc>
                  <a:txBody>
                    <a:bodyPr/>
                    <a:lstStyle/>
                    <a:p>
                      <a:r>
                        <a:rPr lang="en-US" sz="1200" err="1"/>
                        <a:t>Noviembre</a:t>
                      </a:r>
                    </a:p>
                  </a:txBody>
                  <a:tcPr>
                    <a:solidFill>
                      <a:schemeClr val="tx2">
                        <a:lumMod val="40000"/>
                        <a:lumOff val="60000"/>
                      </a:schemeClr>
                    </a:solidFill>
                  </a:tcPr>
                </a:tc>
                <a:tc>
                  <a:txBody>
                    <a:bodyPr/>
                    <a:lstStyle/>
                    <a:p>
                      <a:r>
                        <a:rPr lang="en-US" sz="1200" err="1"/>
                        <a:t>Introducción</a:t>
                      </a:r>
                      <a:r>
                        <a:rPr lang="en-US" sz="1200"/>
                        <a:t> a la </a:t>
                      </a:r>
                      <a:r>
                        <a:rPr lang="en-US" sz="1200" err="1"/>
                        <a:t>educación</a:t>
                      </a:r>
                      <a:r>
                        <a:rPr lang="en-US" sz="1200"/>
                        <a:t> de un CHW</a:t>
                      </a:r>
                    </a:p>
                  </a:txBody>
                  <a:tcPr>
                    <a:solidFill>
                      <a:schemeClr val="tx2">
                        <a:lumMod val="40000"/>
                        <a:lumOff val="60000"/>
                      </a:schemeClr>
                    </a:solidFill>
                  </a:tcPr>
                </a:tc>
                <a:tc>
                  <a:txBody>
                    <a:bodyPr/>
                    <a:lstStyle/>
                    <a:p>
                      <a:r>
                        <a:rPr lang="en-US" sz="1400"/>
                        <a:t>Semanalmente
</a:t>
                      </a:r>
                    </a:p>
                  </a:txBody>
                  <a:tcPr>
                    <a:solidFill>
                      <a:schemeClr val="tx2">
                        <a:lumMod val="40000"/>
                        <a:lumOff val="60000"/>
                      </a:schemeClr>
                    </a:solidFill>
                  </a:tcPr>
                </a:tc>
                <a:tc>
                  <a:txBody>
                    <a:bodyPr/>
                    <a:lstStyle/>
                    <a:p>
                      <a:r>
                        <a:rPr lang="en-US" sz="1400"/>
                        <a:t>5</a:t>
                      </a:r>
                    </a:p>
                  </a:txBody>
                  <a:tcPr>
                    <a:solidFill>
                      <a:schemeClr val="tx2">
                        <a:lumMod val="40000"/>
                        <a:lumOff val="60000"/>
                      </a:schemeClr>
                    </a:solidFill>
                  </a:tcPr>
                </a:tc>
                <a:tc>
                  <a:txBody>
                    <a:bodyPr/>
                    <a:lstStyle/>
                    <a:p>
                      <a:r>
                        <a:rPr lang="en-US" sz="1400"/>
                        <a:t>Formal</a:t>
                      </a:r>
                    </a:p>
                  </a:txBody>
                  <a:tcPr>
                    <a:solidFill>
                      <a:schemeClr val="tx2">
                        <a:lumMod val="40000"/>
                        <a:lumOff val="60000"/>
                      </a:schemeClr>
                    </a:solidFill>
                  </a:tcPr>
                </a:tc>
                <a:extLst>
                  <a:ext uri="{0D108BD9-81ED-4DB2-BD59-A6C34878D82A}">
                    <a16:rowId xmlns:a16="http://schemas.microsoft.com/office/drawing/2014/main" val="1021048816"/>
                  </a:ext>
                </a:extLst>
              </a:tr>
              <a:tr h="370840">
                <a:tc>
                  <a:txBody>
                    <a:bodyPr/>
                    <a:lstStyle/>
                    <a:p>
                      <a:pPr lvl="0">
                        <a:buNone/>
                      </a:pPr>
                      <a:r>
                        <a:rPr lang="en-US" sz="1200" err="1"/>
                        <a:t>Diciembre</a:t>
                      </a:r>
                      <a:r>
                        <a:rPr lang="en-US" sz="1200"/>
                        <a:t> '22- </a:t>
                      </a:r>
                      <a:r>
                        <a:rPr lang="en-US" sz="1200" err="1"/>
                        <a:t>Febrero</a:t>
                      </a:r>
                      <a:r>
                        <a:rPr lang="en-US" sz="1200"/>
                        <a:t> '23
</a:t>
                      </a:r>
                    </a:p>
                  </a:txBody>
                  <a:tcPr/>
                </a:tc>
                <a:tc>
                  <a:txBody>
                    <a:bodyPr/>
                    <a:lstStyle/>
                    <a:p>
                      <a:r>
                        <a:rPr lang="es-ES" sz="1200"/>
                        <a:t>Profundizar en la educación de un CHW
</a:t>
                      </a:r>
                      <a:endParaRPr lang="en-US" sz="1200"/>
                    </a:p>
                  </a:txBody>
                  <a:tcPr/>
                </a:tc>
                <a:tc>
                  <a:txBody>
                    <a:bodyPr/>
                    <a:lstStyle/>
                    <a:p>
                      <a:r>
                        <a:rPr lang="en-US" sz="1400"/>
                        <a:t>Semanalmente
</a:t>
                      </a:r>
                    </a:p>
                  </a:txBody>
                  <a:tcPr/>
                </a:tc>
                <a:tc>
                  <a:txBody>
                    <a:bodyPr/>
                    <a:lstStyle/>
                    <a:p>
                      <a:r>
                        <a:rPr lang="en-US" sz="1400"/>
                        <a:t>12</a:t>
                      </a:r>
                    </a:p>
                  </a:txBody>
                  <a:tcPr/>
                </a:tc>
                <a:tc>
                  <a:txBody>
                    <a:bodyPr/>
                    <a:lstStyle/>
                    <a:p>
                      <a:r>
                        <a:rPr lang="en-US" sz="1400"/>
                        <a:t>Formal</a:t>
                      </a:r>
                    </a:p>
                  </a:txBody>
                  <a:tcPr/>
                </a:tc>
                <a:extLst>
                  <a:ext uri="{0D108BD9-81ED-4DB2-BD59-A6C34878D82A}">
                    <a16:rowId xmlns:a16="http://schemas.microsoft.com/office/drawing/2014/main" val="2960449814"/>
                  </a:ext>
                </a:extLst>
              </a:tr>
              <a:tr h="370840">
                <a:tc>
                  <a:txBody>
                    <a:bodyPr/>
                    <a:lstStyle/>
                    <a:p>
                      <a:r>
                        <a:rPr lang="en-US" sz="1200"/>
                        <a:t>Marzo- Julio</a:t>
                      </a:r>
                    </a:p>
                  </a:txBody>
                  <a:tcPr>
                    <a:solidFill>
                      <a:schemeClr val="tx2">
                        <a:lumMod val="40000"/>
                        <a:lumOff val="60000"/>
                      </a:schemeClr>
                    </a:solidFill>
                  </a:tcPr>
                </a:tc>
                <a:tc>
                  <a:txBody>
                    <a:bodyPr/>
                    <a:lstStyle/>
                    <a:p>
                      <a:r>
                        <a:rPr lang="en-US" sz="1200" err="1"/>
                        <a:t>Medicamentos</a:t>
                      </a:r>
                      <a:r>
                        <a:rPr lang="en-US" sz="1200"/>
                        <a:t> para la diabetes (y </a:t>
                      </a:r>
                      <a:r>
                        <a:rPr lang="en-US" sz="1200" err="1"/>
                        <a:t>relacionados</a:t>
                      </a:r>
                    </a:p>
                  </a:txBody>
                  <a:tcPr>
                    <a:solidFill>
                      <a:schemeClr val="tx2">
                        <a:lumMod val="40000"/>
                        <a:lumOff val="60000"/>
                      </a:schemeClr>
                    </a:solidFill>
                  </a:tcPr>
                </a:tc>
                <a:tc>
                  <a:txBody>
                    <a:bodyPr/>
                    <a:lstStyle/>
                    <a:p>
                      <a:r>
                        <a:rPr lang="en-US" sz="1400"/>
                        <a:t>Semanalmente
</a:t>
                      </a:r>
                    </a:p>
                  </a:txBody>
                  <a:tcPr>
                    <a:solidFill>
                      <a:schemeClr val="tx2">
                        <a:lumMod val="40000"/>
                        <a:lumOff val="60000"/>
                      </a:schemeClr>
                    </a:solidFill>
                  </a:tcPr>
                </a:tc>
                <a:tc>
                  <a:txBody>
                    <a:bodyPr/>
                    <a:lstStyle/>
                    <a:p>
                      <a:endParaRPr lang="en-US" sz="1400"/>
                    </a:p>
                  </a:txBody>
                  <a:tcPr>
                    <a:solidFill>
                      <a:schemeClr val="tx2">
                        <a:lumMod val="40000"/>
                        <a:lumOff val="60000"/>
                      </a:schemeClr>
                    </a:solidFill>
                  </a:tcPr>
                </a:tc>
                <a:tc>
                  <a:txBody>
                    <a:bodyPr/>
                    <a:lstStyle/>
                    <a:p>
                      <a:endParaRPr lang="en-US" sz="1400"/>
                    </a:p>
                  </a:txBody>
                  <a:tcPr>
                    <a:solidFill>
                      <a:schemeClr val="tx2">
                        <a:lumMod val="40000"/>
                        <a:lumOff val="60000"/>
                      </a:schemeClr>
                    </a:solidFill>
                  </a:tcPr>
                </a:tc>
                <a:extLst>
                  <a:ext uri="{0D108BD9-81ED-4DB2-BD59-A6C34878D82A}">
                    <a16:rowId xmlns:a16="http://schemas.microsoft.com/office/drawing/2014/main" val="2238010729"/>
                  </a:ext>
                </a:extLst>
              </a:tr>
              <a:tr h="370840">
                <a:tc>
                  <a:txBody>
                    <a:bodyPr/>
                    <a:lstStyle/>
                    <a:p>
                      <a:r>
                        <a:rPr lang="en-US" sz="1200"/>
                        <a:t>Agosto - </a:t>
                      </a:r>
                      <a:r>
                        <a:rPr lang="en-US" sz="1200" err="1"/>
                        <a:t>Septiembre</a:t>
                      </a:r>
                    </a:p>
                  </a:txBody>
                  <a:tcPr>
                    <a:solidFill>
                      <a:schemeClr val="tx2">
                        <a:lumMod val="40000"/>
                        <a:lumOff val="60000"/>
                      </a:schemeClr>
                    </a:solidFill>
                  </a:tcPr>
                </a:tc>
                <a:tc>
                  <a:txBody>
                    <a:bodyPr/>
                    <a:lstStyle/>
                    <a:p>
                      <a:r>
                        <a:rPr lang="en-US" sz="1200" err="1"/>
                        <a:t>Impartir</a:t>
                      </a:r>
                      <a:r>
                        <a:rPr lang="en-US" sz="1200"/>
                        <a:t> </a:t>
                      </a:r>
                      <a:r>
                        <a:rPr lang="en-US" sz="1200" err="1"/>
                        <a:t>clases</a:t>
                      </a:r>
                      <a:r>
                        <a:rPr lang="en-US" sz="1200"/>
                        <a:t> de diabetes: </a:t>
                      </a:r>
                      <a:r>
                        <a:rPr lang="en-US" sz="1200" err="1"/>
                        <a:t>configuración</a:t>
                      </a:r>
                      <a:r>
                        <a:rPr lang="en-US" sz="1200"/>
                        <a:t>
</a:t>
                      </a:r>
                    </a:p>
                  </a:txBody>
                  <a:tcPr>
                    <a:solidFill>
                      <a:schemeClr val="tx2">
                        <a:lumMod val="40000"/>
                        <a:lumOff val="60000"/>
                      </a:schemeClr>
                    </a:solidFill>
                  </a:tcPr>
                </a:tc>
                <a:tc>
                  <a:txBody>
                    <a:bodyPr/>
                    <a:lstStyle/>
                    <a:p>
                      <a:r>
                        <a:rPr lang="en-US" sz="1400"/>
                        <a:t>Semanalmente
</a:t>
                      </a:r>
                    </a:p>
                  </a:txBody>
                  <a:tcPr>
                    <a:solidFill>
                      <a:schemeClr val="tx2">
                        <a:lumMod val="40000"/>
                        <a:lumOff val="60000"/>
                      </a:schemeClr>
                    </a:solidFill>
                  </a:tcPr>
                </a:tc>
                <a:tc>
                  <a:txBody>
                    <a:bodyPr/>
                    <a:lstStyle/>
                    <a:p>
                      <a:endParaRPr lang="en-US" sz="1400"/>
                    </a:p>
                  </a:txBody>
                  <a:tcPr>
                    <a:solidFill>
                      <a:schemeClr val="tx2">
                        <a:lumMod val="40000"/>
                        <a:lumOff val="60000"/>
                      </a:schemeClr>
                    </a:solidFill>
                  </a:tcPr>
                </a:tc>
                <a:tc>
                  <a:txBody>
                    <a:bodyPr/>
                    <a:lstStyle/>
                    <a:p>
                      <a:endParaRPr lang="en-US" sz="1400"/>
                    </a:p>
                  </a:txBody>
                  <a:tcPr>
                    <a:solidFill>
                      <a:schemeClr val="tx2">
                        <a:lumMod val="40000"/>
                        <a:lumOff val="60000"/>
                      </a:schemeClr>
                    </a:solidFill>
                  </a:tcPr>
                </a:tc>
                <a:extLst>
                  <a:ext uri="{0D108BD9-81ED-4DB2-BD59-A6C34878D82A}">
                    <a16:rowId xmlns:a16="http://schemas.microsoft.com/office/drawing/2014/main" val="2500087014"/>
                  </a:ext>
                </a:extLst>
              </a:tr>
              <a:tr h="370840">
                <a:tc>
                  <a:txBody>
                    <a:bodyPr/>
                    <a:lstStyle/>
                    <a:p>
                      <a:r>
                        <a:rPr lang="en-US" sz="1200" err="1"/>
                        <a:t>Octubre</a:t>
                      </a:r>
                      <a:r>
                        <a:rPr lang="en-US" sz="1200"/>
                        <a:t> '23- Marzo '24</a:t>
                      </a:r>
                    </a:p>
                  </a:txBody>
                  <a:tcPr>
                    <a:solidFill>
                      <a:schemeClr val="tx2">
                        <a:lumMod val="40000"/>
                        <a:lumOff val="60000"/>
                      </a:schemeClr>
                    </a:solidFill>
                  </a:tcPr>
                </a:tc>
                <a:tc>
                  <a:txBody>
                    <a:bodyPr/>
                    <a:lstStyle/>
                    <a:p>
                      <a:r>
                        <a:rPr lang="es-ES" sz="1200"/>
                        <a:t>Responder a las preguntas de un CHW
</a:t>
                      </a:r>
                      <a:endParaRPr lang="en-US" sz="1200"/>
                    </a:p>
                  </a:txBody>
                  <a:tcPr>
                    <a:solidFill>
                      <a:schemeClr val="tx2">
                        <a:lumMod val="40000"/>
                        <a:lumOff val="60000"/>
                      </a:schemeClr>
                    </a:solidFill>
                  </a:tcPr>
                </a:tc>
                <a:tc>
                  <a:txBody>
                    <a:bodyPr/>
                    <a:lstStyle/>
                    <a:p>
                      <a:r>
                        <a:rPr lang="en-US" sz="1400" err="1"/>
                        <a:t>Mensualmente</a:t>
                      </a:r>
                      <a:r>
                        <a:rPr lang="en-US" sz="1400"/>
                        <a:t>
</a:t>
                      </a:r>
                    </a:p>
                  </a:txBody>
                  <a:tcPr>
                    <a:solidFill>
                      <a:schemeClr val="tx2">
                        <a:lumMod val="40000"/>
                        <a:lumOff val="60000"/>
                      </a:schemeClr>
                    </a:solidFill>
                  </a:tcPr>
                </a:tc>
                <a:tc>
                  <a:txBody>
                    <a:bodyPr/>
                    <a:lstStyle/>
                    <a:p>
                      <a:r>
                        <a:rPr lang="en-US" sz="1400"/>
                        <a:t>6-12</a:t>
                      </a:r>
                    </a:p>
                  </a:txBody>
                  <a:tcPr>
                    <a:solidFill>
                      <a:schemeClr val="tx2">
                        <a:lumMod val="40000"/>
                        <a:lumOff val="60000"/>
                      </a:schemeClr>
                    </a:solidFill>
                  </a:tcPr>
                </a:tc>
                <a:tc>
                  <a:txBody>
                    <a:bodyPr/>
                    <a:lstStyle/>
                    <a:p>
                      <a:r>
                        <a:rPr lang="en-US" sz="1400"/>
                        <a:t>Formal</a:t>
                      </a:r>
                    </a:p>
                  </a:txBody>
                  <a:tcPr>
                    <a:solidFill>
                      <a:schemeClr val="tx2">
                        <a:lumMod val="40000"/>
                        <a:lumOff val="60000"/>
                      </a:schemeClr>
                    </a:solidFill>
                  </a:tcPr>
                </a:tc>
                <a:extLst>
                  <a:ext uri="{0D108BD9-81ED-4DB2-BD59-A6C34878D82A}">
                    <a16:rowId xmlns:a16="http://schemas.microsoft.com/office/drawing/2014/main" val="824329184"/>
                  </a:ext>
                </a:extLst>
              </a:tr>
              <a:tr h="370840">
                <a:tc>
                  <a:txBody>
                    <a:bodyPr/>
                    <a:lstStyle/>
                    <a:p>
                      <a:endParaRPr lang="en-US" sz="1200"/>
                    </a:p>
                  </a:txBody>
                  <a:tcPr/>
                </a:tc>
                <a:tc>
                  <a:txBody>
                    <a:bodyPr/>
                    <a:lstStyle/>
                    <a:p>
                      <a:r>
                        <a:rPr lang="en-US" sz="1200"/>
                        <a:t>
</a:t>
                      </a:r>
                    </a:p>
                  </a:txBody>
                  <a:tcPr/>
                </a:tc>
                <a:tc>
                  <a:txBody>
                    <a:bodyPr/>
                    <a:lstStyle/>
                    <a:p>
                      <a:r>
                        <a:rPr lang="en-US" sz="1400"/>
                        <a:t>
</a:t>
                      </a:r>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1453282358"/>
                  </a:ext>
                </a:extLst>
              </a:tr>
            </a:tbl>
          </a:graphicData>
        </a:graphic>
      </p:graphicFrame>
    </p:spTree>
    <p:extLst>
      <p:ext uri="{BB962C8B-B14F-4D97-AF65-F5344CB8AC3E}">
        <p14:creationId xmlns:p14="http://schemas.microsoft.com/office/powerpoint/2010/main" val="2512462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A0C7-9158-3D2B-AB0B-F5499A9AF45C}"/>
              </a:ext>
            </a:extLst>
          </p:cNvPr>
          <p:cNvSpPr>
            <a:spLocks noGrp="1"/>
          </p:cNvSpPr>
          <p:nvPr>
            <p:ph type="title"/>
          </p:nvPr>
        </p:nvSpPr>
        <p:spPr/>
        <p:txBody>
          <a:bodyPr>
            <a:normAutofit/>
          </a:bodyPr>
          <a:lstStyle/>
          <a:p>
            <a:r>
              <a:rPr lang="es-ES" dirty="0"/>
              <a:t> </a:t>
            </a:r>
            <a:r>
              <a:rPr lang="es-ES" dirty="0" err="1"/>
              <a:t>rePASO</a:t>
            </a:r>
            <a:r>
              <a:rPr lang="es-ES" dirty="0"/>
              <a:t> DE la </a:t>
            </a:r>
            <a:r>
              <a:rPr lang="es-ES" dirty="0" err="1"/>
              <a:t>PREevaluación</a:t>
            </a:r>
            <a:r>
              <a:rPr lang="es-ES" dirty="0"/>
              <a:t>
</a:t>
            </a:r>
            <a:endParaRPr lang="en-US" dirty="0"/>
          </a:p>
        </p:txBody>
      </p:sp>
      <p:sp>
        <p:nvSpPr>
          <p:cNvPr id="3" name="Content Placeholder 2">
            <a:extLst>
              <a:ext uri="{FF2B5EF4-FFF2-40B4-BE49-F238E27FC236}">
                <a16:creationId xmlns:a16="http://schemas.microsoft.com/office/drawing/2014/main" id="{039C6EAA-374E-FB75-610E-6F9A46FAE425}"/>
              </a:ext>
            </a:extLst>
          </p:cNvPr>
          <p:cNvSpPr>
            <a:spLocks noGrp="1"/>
          </p:cNvSpPr>
          <p:nvPr>
            <p:ph idx="1"/>
          </p:nvPr>
        </p:nvSpPr>
        <p:spPr/>
        <p:txBody>
          <a:bodyPr>
            <a:normAutofit/>
          </a:bodyPr>
          <a:lstStyle/>
          <a:p>
            <a:pPr marL="305435" indent="-305435"/>
            <a:r>
              <a:rPr lang="es-ES" sz="2500"/>
              <a:t>¡Está bien si se equivocó en su mayoría!
De marzo a julio, le daremos entrenamiento para que pueda aprender acerca de estos; así pueda entender mejor sobre el cuidado para ellos
	</a:t>
            </a:r>
            <a:r>
              <a:rPr lang="es-ES" sz="2300"/>
              <a:t>Pero esto es sólo un resumen. ¡No se preocupe!</a:t>
            </a:r>
            <a:endParaRPr lang="en-US" sz="2300"/>
          </a:p>
        </p:txBody>
      </p:sp>
    </p:spTree>
    <p:extLst>
      <p:ext uri="{BB962C8B-B14F-4D97-AF65-F5344CB8AC3E}">
        <p14:creationId xmlns:p14="http://schemas.microsoft.com/office/powerpoint/2010/main" val="35396096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B612-CE14-129E-0FDC-8843577B4F42}"/>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EB7E8918-77F9-A7A7-8239-E5945E1A5D22}"/>
              </a:ext>
            </a:extLst>
          </p:cNvPr>
          <p:cNvSpPr>
            <a:spLocks noGrp="1"/>
          </p:cNvSpPr>
          <p:nvPr>
            <p:ph idx="1"/>
          </p:nvPr>
        </p:nvSpPr>
        <p:spPr>
          <a:xfrm>
            <a:off x="439340" y="2228003"/>
            <a:ext cx="8600806" cy="3630795"/>
          </a:xfrm>
        </p:spPr>
        <p:txBody>
          <a:bodyPr/>
          <a:lstStyle/>
          <a:p>
            <a:pPr marL="305435" indent="-305435"/>
            <a:r>
              <a:rPr lang="es-ES" sz="2500" b="1">
                <a:latin typeface="Gill Sans MT"/>
              </a:rPr>
              <a:t>¿Qué le hace el jugo de naranja al azúcar en la sangre? 
</a:t>
            </a:r>
            <a:r>
              <a:rPr lang="en-US" sz="2500">
                <a:latin typeface="Gill Sans MT"/>
              </a:rPr>
              <a:t>a. </a:t>
            </a:r>
            <a:r>
              <a:rPr lang="es-ES" sz="2500" b="1">
                <a:latin typeface="Gill Sans MT"/>
              </a:rPr>
              <a:t>Aumenta el azúcar en la sangre
</a:t>
            </a:r>
            <a:r>
              <a:rPr lang="en-US" sz="2500">
                <a:latin typeface="Gill Sans MT"/>
              </a:rPr>
              <a:t>b. </a:t>
            </a:r>
            <a:r>
              <a:rPr lang="es-ES" sz="2500">
                <a:latin typeface="Gill Sans MT"/>
              </a:rPr>
              <a:t>No cambia el azúcar en la sangre
</a:t>
            </a:r>
            <a:r>
              <a:rPr lang="en-US" sz="2500">
                <a:latin typeface="Gill Sans MT"/>
              </a:rPr>
              <a:t>c. </a:t>
            </a:r>
            <a:r>
              <a:rPr lang="es-ES" sz="2500">
                <a:latin typeface="Gill Sans MT"/>
              </a:rPr>
              <a:t>Disminuye el azúcar en la sangre</a:t>
            </a:r>
            <a:r>
              <a:rPr lang="es-ES" sz="2500">
                <a:latin typeface="Consolas"/>
              </a:rPr>
              <a:t> </a:t>
            </a:r>
            <a:r>
              <a:rPr lang="es-ES">
                <a:latin typeface="Consolas"/>
              </a:rPr>
              <a:t>           </a:t>
            </a:r>
            <a:endParaRPr lang="en-US"/>
          </a:p>
        </p:txBody>
      </p:sp>
      <p:sp>
        <p:nvSpPr>
          <p:cNvPr id="5" name="Down Arrow 4">
            <a:extLst>
              <a:ext uri="{FF2B5EF4-FFF2-40B4-BE49-F238E27FC236}">
                <a16:creationId xmlns:a16="http://schemas.microsoft.com/office/drawing/2014/main" id="{54E86F20-9F8D-05E8-39D6-9AB83E756784}"/>
              </a:ext>
            </a:extLst>
          </p:cNvPr>
          <p:cNvSpPr/>
          <p:nvPr/>
        </p:nvSpPr>
        <p:spPr>
          <a:xfrm rot="5400000">
            <a:off x="5975353" y="356298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89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normAutofit/>
          </a:bodyPr>
          <a:lstStyle/>
          <a:p>
            <a:pPr marL="305435" indent="-305435"/>
            <a:r>
              <a:rPr lang="es-ES" sz="2500">
                <a:ea typeface="+mn-lt"/>
                <a:cs typeface="+mn-lt"/>
              </a:rPr>
              <a:t>¿Cuál debe ser el nivel de azúcar en ayunas? ____ (sin comida durante ocho horas)</a:t>
            </a:r>
            <a:endParaRPr lang="en-US"/>
          </a:p>
          <a:p>
            <a:pPr marL="0" indent="0">
              <a:buNone/>
            </a:pPr>
            <a:r>
              <a:rPr lang="es-ES" sz="2500" b="1">
                <a:ea typeface="+mn-lt"/>
                <a:cs typeface="+mn-lt"/>
              </a:rPr>
              <a:t>
</a:t>
            </a:r>
            <a:r>
              <a:rPr lang="en-US" sz="2500" b="1"/>
              <a:t>     80-100</a:t>
            </a:r>
            <a:endParaRPr lang="en-US"/>
          </a:p>
        </p:txBody>
      </p:sp>
    </p:spTree>
    <p:extLst>
      <p:ext uri="{BB962C8B-B14F-4D97-AF65-F5344CB8AC3E}">
        <p14:creationId xmlns:p14="http://schemas.microsoft.com/office/powerpoint/2010/main" val="415569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normAutofit/>
          </a:bodyPr>
          <a:lstStyle/>
          <a:p>
            <a:pPr marL="305435" indent="-305435"/>
            <a:r>
              <a:rPr lang="es-ES" sz="2500">
                <a:ea typeface="+mn-lt"/>
                <a:cs typeface="+mn-lt"/>
              </a:rPr>
              <a:t>¿Cuál debe ser el nivel de  azúcar de su paciente antes de almorzar? </a:t>
            </a:r>
            <a:r>
              <a:rPr lang="en-US" sz="2500">
                <a:ea typeface="+mn-lt"/>
                <a:cs typeface="+mn-lt"/>
              </a:rPr>
              <a:t>_____________</a:t>
            </a:r>
          </a:p>
          <a:p>
            <a:pPr marL="0" indent="0">
              <a:buNone/>
            </a:pPr>
            <a:r>
              <a:rPr lang="en-US" sz="2500" b="1"/>
              <a:t>    Menos de 150</a:t>
            </a:r>
          </a:p>
        </p:txBody>
      </p:sp>
    </p:spTree>
    <p:extLst>
      <p:ext uri="{BB962C8B-B14F-4D97-AF65-F5344CB8AC3E}">
        <p14:creationId xmlns:p14="http://schemas.microsoft.com/office/powerpoint/2010/main" val="29423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A933-BBA0-4E3F-9BA5-F2C8233D85C2}"/>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1314C5CF-6026-55C9-B085-150ACE846C37}"/>
              </a:ext>
            </a:extLst>
          </p:cNvPr>
          <p:cNvSpPr>
            <a:spLocks noGrp="1"/>
          </p:cNvSpPr>
          <p:nvPr>
            <p:ph idx="1"/>
          </p:nvPr>
        </p:nvSpPr>
        <p:spPr/>
        <p:txBody>
          <a:bodyPr>
            <a:normAutofit/>
          </a:bodyPr>
          <a:lstStyle/>
          <a:p>
            <a:pPr marL="305435" indent="-305435"/>
            <a:r>
              <a:rPr lang="es-ES" sz="2500">
                <a:ea typeface="+mn-lt"/>
                <a:cs typeface="+mn-lt"/>
              </a:rPr>
              <a:t>¿Cuál debe ser el nivel de azúcar de su paciente dos horas después de almorzar?</a:t>
            </a:r>
            <a:endParaRPr lang="en-US" sz="2500"/>
          </a:p>
          <a:p>
            <a:pPr marL="0" indent="0">
              <a:buNone/>
            </a:pPr>
            <a:r>
              <a:rPr lang="es-ES" sz="2500" b="1">
                <a:ea typeface="+mn-lt"/>
                <a:cs typeface="+mn-lt"/>
              </a:rPr>
              <a:t>
</a:t>
            </a:r>
            <a:r>
              <a:rPr lang="en-US" sz="2500" b="1"/>
              <a:t>     Menos de 180</a:t>
            </a:r>
            <a:endParaRPr lang="en-US" sz="2500"/>
          </a:p>
        </p:txBody>
      </p:sp>
    </p:spTree>
    <p:extLst>
      <p:ext uri="{BB962C8B-B14F-4D97-AF65-F5344CB8AC3E}">
        <p14:creationId xmlns:p14="http://schemas.microsoft.com/office/powerpoint/2010/main" val="54377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a:t>Pregunta
</a:t>
            </a:r>
          </a:p>
        </p:txBody>
      </p:sp>
      <p:sp>
        <p:nvSpPr>
          <p:cNvPr id="4" name="Rectangle 1">
            <a:extLst>
              <a:ext uri="{FF2B5EF4-FFF2-40B4-BE49-F238E27FC236}">
                <a16:creationId xmlns:a16="http://schemas.microsoft.com/office/drawing/2014/main" id="{9A10DCF4-CE4E-FEE6-43D2-B6F96EFAD728}"/>
              </a:ext>
            </a:extLst>
          </p:cNvPr>
          <p:cNvSpPr>
            <a:spLocks noGrp="1" noChangeArrowheads="1"/>
          </p:cNvSpPr>
          <p:nvPr>
            <p:ph idx="1"/>
          </p:nvPr>
        </p:nvSpPr>
        <p:spPr bwMode="auto">
          <a:xfrm>
            <a:off x="390415" y="2040566"/>
            <a:ext cx="8636069" cy="37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s-ES" altLang="en-US" sz="2000">
                <a:ea typeface="Times New Roman" panose="02020603050405020304" pitchFamily="18" charset="0"/>
                <a:cs typeface="Courier" pitchFamily="2" charset="0"/>
              </a:rPr>
              <a:t>¿Qué medicamento(s) para la diabetes cuestan CUATRO dólares en CVS o Walmart? 
</a:t>
            </a:r>
            <a:endParaRPr lang="en-US" altLang="en-US" sz="2000">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2000">
                <a:ea typeface="Times New Roman" panose="02020603050405020304" pitchFamily="18" charset="0"/>
                <a:cs typeface="Courier" pitchFamily="2" charset="0"/>
              </a:rPr>
              <a:t>      a. Actos</a:t>
            </a:r>
          </a:p>
          <a:p>
            <a:pPr marL="0" indent="0" eaLnBrk="0" fontAlgn="base" hangingPunct="0">
              <a:spcBef>
                <a:spcPct val="0"/>
              </a:spcBef>
              <a:spcAft>
                <a:spcPct val="0"/>
              </a:spcAft>
              <a:buNone/>
            </a:pPr>
            <a:endParaRPr lang="en-US" altLang="en-US" sz="2000">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2000">
                <a:ea typeface="Times New Roman" panose="02020603050405020304" pitchFamily="18" charset="0"/>
                <a:cs typeface="Courier" pitchFamily="2" charset="0"/>
              </a:rPr>
              <a:t>      b. </a:t>
            </a:r>
            <a:r>
              <a:rPr lang="en-US" altLang="en-US" sz="2000" err="1">
                <a:ea typeface="Times New Roman" panose="02020603050405020304" pitchFamily="18" charset="0"/>
                <a:cs typeface="Courier" pitchFamily="2" charset="0"/>
              </a:rPr>
              <a:t>Metformina</a:t>
            </a:r>
            <a:r>
              <a:rPr lang="en-US" altLang="en-US" sz="2000">
                <a:ea typeface="Times New Roman" panose="02020603050405020304" pitchFamily="18" charset="0"/>
                <a:cs typeface="Courier" pitchFamily="2" charset="0"/>
              </a:rPr>
              <a:t> </a:t>
            </a:r>
          </a:p>
          <a:p>
            <a:pPr marL="0" indent="0" eaLnBrk="0" fontAlgn="base" hangingPunct="0">
              <a:spcBef>
                <a:spcPct val="0"/>
              </a:spcBef>
              <a:spcAft>
                <a:spcPct val="0"/>
              </a:spcAft>
              <a:buNone/>
            </a:pPr>
            <a:endParaRPr lang="en-US" altLang="en-US" sz="2000">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2000">
                <a:ea typeface="Times New Roman" panose="02020603050405020304" pitchFamily="18" charset="0"/>
                <a:cs typeface="Courier" pitchFamily="2" charset="0"/>
              </a:rPr>
              <a:t>      c. </a:t>
            </a:r>
            <a:r>
              <a:rPr lang="es-ES" altLang="en-US" sz="2000">
                <a:ea typeface="Times New Roman" panose="02020603050405020304" pitchFamily="18" charset="0"/>
                <a:cs typeface="Courier" pitchFamily="2" charset="0"/>
              </a:rPr>
              <a:t>Los medicamentos "g", es decir: glimepirida, </a:t>
            </a:r>
            <a:r>
              <a:rPr lang="es-ES" altLang="en-US" sz="2000" err="1">
                <a:ea typeface="Times New Roman" panose="02020603050405020304" pitchFamily="18" charset="0"/>
                <a:cs typeface="Courier" pitchFamily="2" charset="0"/>
              </a:rPr>
              <a:t>gliburida</a:t>
            </a:r>
            <a:r>
              <a:rPr lang="es-ES" altLang="en-US" sz="2000">
                <a:ea typeface="Times New Roman" panose="02020603050405020304" pitchFamily="18" charset="0"/>
                <a:cs typeface="Courier" pitchFamily="2" charset="0"/>
              </a:rPr>
              <a:t>, </a:t>
            </a:r>
            <a:r>
              <a:rPr lang="es-ES" altLang="en-US" sz="2000" err="1">
                <a:ea typeface="Times New Roman" panose="02020603050405020304" pitchFamily="18" charset="0"/>
                <a:cs typeface="Courier" pitchFamily="2" charset="0"/>
              </a:rPr>
              <a:t>glipizida</a:t>
            </a:r>
            <a:r>
              <a:rPr lang="es-ES" altLang="en-US" sz="2000">
                <a:latin typeface="Arial Unicode MS"/>
                <a:ea typeface="Times New Roman" panose="02020603050405020304" pitchFamily="18" charset="0"/>
                <a:cs typeface="Courier" pitchFamily="2" charset="0"/>
              </a:rPr>
              <a:t>
</a:t>
            </a:r>
            <a:endParaRPr lang="en-US" altLang="en-US" sz="2000">
              <a:latin typeface="Arial Unicode MS"/>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2000">
                <a:ea typeface="Times New Roman" panose="02020603050405020304" pitchFamily="18" charset="0"/>
                <a:cs typeface="Courier" pitchFamily="2" charset="0"/>
              </a:rPr>
              <a:t>      </a:t>
            </a:r>
            <a:r>
              <a:rPr lang="en-US" altLang="en-US" sz="2000" b="1">
                <a:ea typeface="Times New Roman" panose="02020603050405020304" pitchFamily="18" charset="0"/>
                <a:cs typeface="Courier" pitchFamily="2" charset="0"/>
              </a:rPr>
              <a:t>d. B y C</a:t>
            </a:r>
          </a:p>
          <a:p>
            <a:pPr marL="0" indent="0" eaLnBrk="0" fontAlgn="base" hangingPunct="0">
              <a:spcBef>
                <a:spcPct val="0"/>
              </a:spcBef>
              <a:spcAft>
                <a:spcPct val="0"/>
              </a:spcAft>
              <a:buNone/>
            </a:pPr>
            <a:endParaRPr lang="en-US" altLang="en-US" sz="200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2000">
                <a:latin typeface="Arial Unicode MS"/>
                <a:ea typeface="Times New Roman" panose="02020603050405020304" pitchFamily="18" charset="0"/>
                <a:cs typeface="Courier" pitchFamily="2" charset="0"/>
              </a:rPr>
              <a:t>      </a:t>
            </a:r>
            <a:r>
              <a:rPr lang="en-US" altLang="en-US" sz="2000">
                <a:ea typeface="Times New Roman" panose="02020603050405020304" pitchFamily="18" charset="0"/>
                <a:cs typeface="Courier" pitchFamily="2" charset="0"/>
              </a:rPr>
              <a:t>e. Todo lo anterior</a:t>
            </a:r>
            <a:r>
              <a:rPr lang="en-US" altLang="en-US" sz="2500">
                <a:ea typeface="Times New Roman" panose="02020603050405020304" pitchFamily="18" charset="0"/>
                <a:cs typeface="Courier" pitchFamily="2" charset="0"/>
              </a:rPr>
              <a:t>   </a:t>
            </a:r>
            <a:endParaRPr lang="en-US" altLang="en-US"/>
          </a:p>
        </p:txBody>
      </p:sp>
      <p:sp>
        <p:nvSpPr>
          <p:cNvPr id="5" name="Down Arrow 4">
            <a:extLst>
              <a:ext uri="{FF2B5EF4-FFF2-40B4-BE49-F238E27FC236}">
                <a16:creationId xmlns:a16="http://schemas.microsoft.com/office/drawing/2014/main" id="{98C7473C-FC66-606C-1BCE-C28022416879}"/>
              </a:ext>
            </a:extLst>
          </p:cNvPr>
          <p:cNvSpPr/>
          <p:nvPr/>
        </p:nvSpPr>
        <p:spPr>
          <a:xfrm rot="5400000">
            <a:off x="1932501" y="465150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1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A0EC-C7C2-74E7-AB59-E67E68010B88}"/>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44001B74-8AA3-5E47-5516-3F21AF7BE3AF}"/>
              </a:ext>
            </a:extLst>
          </p:cNvPr>
          <p:cNvPicPr>
            <a:picLocks noGrp="1" noChangeAspect="1"/>
          </p:cNvPicPr>
          <p:nvPr>
            <p:ph idx="1"/>
          </p:nvPr>
        </p:nvPicPr>
        <p:blipFill>
          <a:blip r:embed="rId3"/>
          <a:stretch>
            <a:fillRect/>
          </a:stretch>
        </p:blipFill>
        <p:spPr>
          <a:xfrm>
            <a:off x="2911377" y="2809875"/>
            <a:ext cx="2529481" cy="2562225"/>
          </a:xfrm>
        </p:spPr>
      </p:pic>
      <p:pic>
        <p:nvPicPr>
          <p:cNvPr id="7" name="Picture 6">
            <a:extLst>
              <a:ext uri="{FF2B5EF4-FFF2-40B4-BE49-F238E27FC236}">
                <a16:creationId xmlns:a16="http://schemas.microsoft.com/office/drawing/2014/main" id="{ED609DDA-582D-1207-75B3-A1A8D23A98C7}"/>
              </a:ext>
            </a:extLst>
          </p:cNvPr>
          <p:cNvPicPr>
            <a:picLocks noChangeAspect="1"/>
          </p:cNvPicPr>
          <p:nvPr/>
        </p:nvPicPr>
        <p:blipFill>
          <a:blip r:embed="rId4"/>
          <a:stretch>
            <a:fillRect/>
          </a:stretch>
        </p:blipFill>
        <p:spPr>
          <a:xfrm>
            <a:off x="1" y="962025"/>
            <a:ext cx="1831232" cy="833189"/>
          </a:xfrm>
          <a:prstGeom prst="rect">
            <a:avLst/>
          </a:prstGeom>
        </p:spPr>
      </p:pic>
      <p:pic>
        <p:nvPicPr>
          <p:cNvPr id="9" name="Picture 8">
            <a:extLst>
              <a:ext uri="{FF2B5EF4-FFF2-40B4-BE49-F238E27FC236}">
                <a16:creationId xmlns:a16="http://schemas.microsoft.com/office/drawing/2014/main" id="{2AB704BA-15B6-2A80-2231-E96E0A61CDFE}"/>
              </a:ext>
            </a:extLst>
          </p:cNvPr>
          <p:cNvPicPr>
            <a:picLocks noChangeAspect="1"/>
          </p:cNvPicPr>
          <p:nvPr/>
        </p:nvPicPr>
        <p:blipFill>
          <a:blip r:embed="rId5"/>
          <a:stretch>
            <a:fillRect/>
          </a:stretch>
        </p:blipFill>
        <p:spPr>
          <a:xfrm>
            <a:off x="5855843" y="896863"/>
            <a:ext cx="1831232" cy="1353520"/>
          </a:xfrm>
          <a:prstGeom prst="rect">
            <a:avLst/>
          </a:prstGeom>
        </p:spPr>
      </p:pic>
      <p:pic>
        <p:nvPicPr>
          <p:cNvPr id="10" name="Picture 9">
            <a:extLst>
              <a:ext uri="{FF2B5EF4-FFF2-40B4-BE49-F238E27FC236}">
                <a16:creationId xmlns:a16="http://schemas.microsoft.com/office/drawing/2014/main" id="{0777994A-4993-F6ED-279F-F2D9E3CBD487}"/>
              </a:ext>
            </a:extLst>
          </p:cNvPr>
          <p:cNvPicPr>
            <a:picLocks noChangeAspect="1"/>
          </p:cNvPicPr>
          <p:nvPr/>
        </p:nvPicPr>
        <p:blipFill>
          <a:blip r:embed="rId4"/>
          <a:stretch>
            <a:fillRect/>
          </a:stretch>
        </p:blipFill>
        <p:spPr>
          <a:xfrm>
            <a:off x="228601" y="5062786"/>
            <a:ext cx="1831232" cy="833189"/>
          </a:xfrm>
          <a:prstGeom prst="rect">
            <a:avLst/>
          </a:prstGeom>
        </p:spPr>
      </p:pic>
      <p:pic>
        <p:nvPicPr>
          <p:cNvPr id="11" name="Picture 10">
            <a:extLst>
              <a:ext uri="{FF2B5EF4-FFF2-40B4-BE49-F238E27FC236}">
                <a16:creationId xmlns:a16="http://schemas.microsoft.com/office/drawing/2014/main" id="{722103D2-6E88-72D0-6826-67CC9E8C1607}"/>
              </a:ext>
            </a:extLst>
          </p:cNvPr>
          <p:cNvPicPr>
            <a:picLocks noChangeAspect="1"/>
          </p:cNvPicPr>
          <p:nvPr/>
        </p:nvPicPr>
        <p:blipFill>
          <a:blip r:embed="rId4"/>
          <a:stretch>
            <a:fillRect/>
          </a:stretch>
        </p:blipFill>
        <p:spPr>
          <a:xfrm>
            <a:off x="920137" y="4151174"/>
            <a:ext cx="1831232" cy="833189"/>
          </a:xfrm>
          <a:prstGeom prst="rect">
            <a:avLst/>
          </a:prstGeom>
        </p:spPr>
      </p:pic>
      <p:pic>
        <p:nvPicPr>
          <p:cNvPr id="12" name="Picture 11">
            <a:extLst>
              <a:ext uri="{FF2B5EF4-FFF2-40B4-BE49-F238E27FC236}">
                <a16:creationId xmlns:a16="http://schemas.microsoft.com/office/drawing/2014/main" id="{B8360582-5319-A552-9C7B-638832498EE4}"/>
              </a:ext>
            </a:extLst>
          </p:cNvPr>
          <p:cNvPicPr>
            <a:picLocks noChangeAspect="1"/>
          </p:cNvPicPr>
          <p:nvPr/>
        </p:nvPicPr>
        <p:blipFill>
          <a:blip r:embed="rId4"/>
          <a:stretch>
            <a:fillRect/>
          </a:stretch>
        </p:blipFill>
        <p:spPr>
          <a:xfrm>
            <a:off x="2183452" y="1055509"/>
            <a:ext cx="1831232" cy="833189"/>
          </a:xfrm>
          <a:prstGeom prst="rect">
            <a:avLst/>
          </a:prstGeom>
        </p:spPr>
      </p:pic>
      <p:pic>
        <p:nvPicPr>
          <p:cNvPr id="13" name="Picture 12">
            <a:extLst>
              <a:ext uri="{FF2B5EF4-FFF2-40B4-BE49-F238E27FC236}">
                <a16:creationId xmlns:a16="http://schemas.microsoft.com/office/drawing/2014/main" id="{16E91418-D40B-2FC5-9CC0-4198C6AF8FCB}"/>
              </a:ext>
            </a:extLst>
          </p:cNvPr>
          <p:cNvPicPr>
            <a:picLocks noChangeAspect="1"/>
          </p:cNvPicPr>
          <p:nvPr/>
        </p:nvPicPr>
        <p:blipFill>
          <a:blip r:embed="rId4"/>
          <a:stretch>
            <a:fillRect/>
          </a:stretch>
        </p:blipFill>
        <p:spPr>
          <a:xfrm>
            <a:off x="228601" y="3429000"/>
            <a:ext cx="1831232" cy="833189"/>
          </a:xfrm>
          <a:prstGeom prst="rect">
            <a:avLst/>
          </a:prstGeom>
        </p:spPr>
      </p:pic>
      <p:pic>
        <p:nvPicPr>
          <p:cNvPr id="14" name="Picture 13">
            <a:extLst>
              <a:ext uri="{FF2B5EF4-FFF2-40B4-BE49-F238E27FC236}">
                <a16:creationId xmlns:a16="http://schemas.microsoft.com/office/drawing/2014/main" id="{4C6D1BB2-8FC7-9509-B286-5B27AA4D0AA5}"/>
              </a:ext>
            </a:extLst>
          </p:cNvPr>
          <p:cNvPicPr>
            <a:picLocks noChangeAspect="1"/>
          </p:cNvPicPr>
          <p:nvPr/>
        </p:nvPicPr>
        <p:blipFill>
          <a:blip r:embed="rId4"/>
          <a:stretch>
            <a:fillRect/>
          </a:stretch>
        </p:blipFill>
        <p:spPr>
          <a:xfrm>
            <a:off x="800708" y="1956043"/>
            <a:ext cx="1831232" cy="833189"/>
          </a:xfrm>
          <a:prstGeom prst="rect">
            <a:avLst/>
          </a:prstGeom>
        </p:spPr>
      </p:pic>
      <p:pic>
        <p:nvPicPr>
          <p:cNvPr id="15" name="Picture 14">
            <a:extLst>
              <a:ext uri="{FF2B5EF4-FFF2-40B4-BE49-F238E27FC236}">
                <a16:creationId xmlns:a16="http://schemas.microsoft.com/office/drawing/2014/main" id="{0A1BA525-5A67-1E85-D046-CC21C378A46C}"/>
              </a:ext>
            </a:extLst>
          </p:cNvPr>
          <p:cNvPicPr>
            <a:picLocks noChangeAspect="1"/>
          </p:cNvPicPr>
          <p:nvPr/>
        </p:nvPicPr>
        <p:blipFill>
          <a:blip r:embed="rId4"/>
          <a:stretch>
            <a:fillRect/>
          </a:stretch>
        </p:blipFill>
        <p:spPr>
          <a:xfrm>
            <a:off x="114300" y="2492860"/>
            <a:ext cx="1831232" cy="833189"/>
          </a:xfrm>
          <a:prstGeom prst="rect">
            <a:avLst/>
          </a:prstGeom>
        </p:spPr>
      </p:pic>
      <p:pic>
        <p:nvPicPr>
          <p:cNvPr id="16" name="Picture 15">
            <a:extLst>
              <a:ext uri="{FF2B5EF4-FFF2-40B4-BE49-F238E27FC236}">
                <a16:creationId xmlns:a16="http://schemas.microsoft.com/office/drawing/2014/main" id="{FCD3E377-C5E2-3385-BBA3-741DC7DA3C6C}"/>
              </a:ext>
            </a:extLst>
          </p:cNvPr>
          <p:cNvPicPr>
            <a:picLocks noChangeAspect="1"/>
          </p:cNvPicPr>
          <p:nvPr/>
        </p:nvPicPr>
        <p:blipFill>
          <a:blip r:embed="rId5"/>
          <a:stretch>
            <a:fillRect/>
          </a:stretch>
        </p:blipFill>
        <p:spPr>
          <a:xfrm>
            <a:off x="7228660" y="1701801"/>
            <a:ext cx="1831232" cy="1353520"/>
          </a:xfrm>
          <a:prstGeom prst="rect">
            <a:avLst/>
          </a:prstGeom>
        </p:spPr>
      </p:pic>
      <p:pic>
        <p:nvPicPr>
          <p:cNvPr id="17" name="Picture 16">
            <a:extLst>
              <a:ext uri="{FF2B5EF4-FFF2-40B4-BE49-F238E27FC236}">
                <a16:creationId xmlns:a16="http://schemas.microsoft.com/office/drawing/2014/main" id="{C86B974C-2FCA-64FE-D415-FBF92F67E8D2}"/>
              </a:ext>
            </a:extLst>
          </p:cNvPr>
          <p:cNvPicPr>
            <a:picLocks noChangeAspect="1"/>
          </p:cNvPicPr>
          <p:nvPr/>
        </p:nvPicPr>
        <p:blipFill>
          <a:blip r:embed="rId5"/>
          <a:stretch>
            <a:fillRect/>
          </a:stretch>
        </p:blipFill>
        <p:spPr>
          <a:xfrm>
            <a:off x="7342960" y="1816101"/>
            <a:ext cx="1831232" cy="1353520"/>
          </a:xfrm>
          <a:prstGeom prst="rect">
            <a:avLst/>
          </a:prstGeom>
        </p:spPr>
      </p:pic>
      <p:pic>
        <p:nvPicPr>
          <p:cNvPr id="18" name="Picture 17">
            <a:extLst>
              <a:ext uri="{FF2B5EF4-FFF2-40B4-BE49-F238E27FC236}">
                <a16:creationId xmlns:a16="http://schemas.microsoft.com/office/drawing/2014/main" id="{4A00D77C-2809-7565-831D-3F65C0109CC2}"/>
              </a:ext>
            </a:extLst>
          </p:cNvPr>
          <p:cNvPicPr>
            <a:picLocks noChangeAspect="1"/>
          </p:cNvPicPr>
          <p:nvPr/>
        </p:nvPicPr>
        <p:blipFill>
          <a:blip r:embed="rId5"/>
          <a:stretch>
            <a:fillRect/>
          </a:stretch>
        </p:blipFill>
        <p:spPr>
          <a:xfrm>
            <a:off x="6521659" y="2979382"/>
            <a:ext cx="1831232" cy="1353520"/>
          </a:xfrm>
          <a:prstGeom prst="rect">
            <a:avLst/>
          </a:prstGeom>
        </p:spPr>
      </p:pic>
      <p:pic>
        <p:nvPicPr>
          <p:cNvPr id="19" name="Picture 18">
            <a:extLst>
              <a:ext uri="{FF2B5EF4-FFF2-40B4-BE49-F238E27FC236}">
                <a16:creationId xmlns:a16="http://schemas.microsoft.com/office/drawing/2014/main" id="{34522860-669D-FC73-0A96-11EB8BD61BA5}"/>
              </a:ext>
            </a:extLst>
          </p:cNvPr>
          <p:cNvPicPr>
            <a:picLocks noChangeAspect="1"/>
          </p:cNvPicPr>
          <p:nvPr/>
        </p:nvPicPr>
        <p:blipFill>
          <a:blip r:embed="rId5"/>
          <a:stretch>
            <a:fillRect/>
          </a:stretch>
        </p:blipFill>
        <p:spPr>
          <a:xfrm>
            <a:off x="7312768" y="4142663"/>
            <a:ext cx="1831232" cy="1353520"/>
          </a:xfrm>
          <a:prstGeom prst="rect">
            <a:avLst/>
          </a:prstGeom>
        </p:spPr>
      </p:pic>
      <p:pic>
        <p:nvPicPr>
          <p:cNvPr id="20" name="Picture 19">
            <a:extLst>
              <a:ext uri="{FF2B5EF4-FFF2-40B4-BE49-F238E27FC236}">
                <a16:creationId xmlns:a16="http://schemas.microsoft.com/office/drawing/2014/main" id="{55F80099-7ABE-7A5A-8A62-DCD7DEC7389E}"/>
              </a:ext>
            </a:extLst>
          </p:cNvPr>
          <p:cNvPicPr>
            <a:picLocks noChangeAspect="1"/>
          </p:cNvPicPr>
          <p:nvPr/>
        </p:nvPicPr>
        <p:blipFill>
          <a:blip r:embed="rId5"/>
          <a:stretch>
            <a:fillRect/>
          </a:stretch>
        </p:blipFill>
        <p:spPr>
          <a:xfrm>
            <a:off x="4024611" y="1118454"/>
            <a:ext cx="1831232" cy="1353520"/>
          </a:xfrm>
          <a:prstGeom prst="rect">
            <a:avLst/>
          </a:prstGeom>
        </p:spPr>
      </p:pic>
      <p:pic>
        <p:nvPicPr>
          <p:cNvPr id="21" name="Picture 20">
            <a:extLst>
              <a:ext uri="{FF2B5EF4-FFF2-40B4-BE49-F238E27FC236}">
                <a16:creationId xmlns:a16="http://schemas.microsoft.com/office/drawing/2014/main" id="{E057EFDF-B023-2945-7DDF-631663DDB0CF}"/>
              </a:ext>
            </a:extLst>
          </p:cNvPr>
          <p:cNvPicPr>
            <a:picLocks noChangeAspect="1"/>
          </p:cNvPicPr>
          <p:nvPr/>
        </p:nvPicPr>
        <p:blipFill>
          <a:blip r:embed="rId5"/>
          <a:stretch>
            <a:fillRect/>
          </a:stretch>
        </p:blipFill>
        <p:spPr>
          <a:xfrm>
            <a:off x="5703505" y="4607619"/>
            <a:ext cx="1535683" cy="1135070"/>
          </a:xfrm>
          <a:prstGeom prst="rect">
            <a:avLst/>
          </a:prstGeom>
        </p:spPr>
      </p:pic>
    </p:spTree>
    <p:extLst>
      <p:ext uri="{BB962C8B-B14F-4D97-AF65-F5344CB8AC3E}">
        <p14:creationId xmlns:p14="http://schemas.microsoft.com/office/powerpoint/2010/main" val="15079436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a:t>Pregunta
</a:t>
            </a: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6784664" y="496841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A94D741-405C-35AA-8A5A-D95FF890CB3E}"/>
              </a:ext>
            </a:extLst>
          </p:cNvPr>
          <p:cNvSpPr>
            <a:spLocks noGrp="1"/>
          </p:cNvSpPr>
          <p:nvPr>
            <p:ph idx="1"/>
          </p:nvPr>
        </p:nvSpPr>
        <p:spPr>
          <a:xfrm>
            <a:off x="404891" y="2391680"/>
            <a:ext cx="8445858" cy="4274584"/>
          </a:xfrm>
        </p:spPr>
        <p:txBody>
          <a:bodyPr vert="horz" lIns="91440" tIns="45720" rIns="91440" bIns="45720" rtlCol="0" anchor="ctr">
            <a:noAutofit/>
          </a:bodyPr>
          <a:lstStyle/>
          <a:p>
            <a:pPr marL="342900" indent="-342900">
              <a:buAutoNum type="alphaUcPeriod"/>
            </a:pPr>
            <a:endParaRPr lang="es-GT"/>
          </a:p>
          <a:p>
            <a:pPr marL="0" indent="0">
              <a:buNone/>
            </a:pPr>
            <a:r>
              <a:rPr lang="es-GT" sz="2000"/>
              <a:t>El frasco de medicamento de una paciente está vacío. </a:t>
            </a:r>
          </a:p>
          <a:p>
            <a:pPr marL="0" indent="0">
              <a:buNone/>
            </a:pPr>
            <a:r>
              <a:rPr lang="es-GT" sz="2000"/>
              <a:t>Tiene 2 surtidos; la fecha de caducidad es 1/1/2019. </a:t>
            </a:r>
          </a:p>
          <a:p>
            <a:pPr marL="0" indent="0">
              <a:buNone/>
            </a:pPr>
            <a:r>
              <a:rPr lang="es-GT" sz="2000"/>
              <a:t>¿Qué debe de hacer ella?</a:t>
            </a:r>
          </a:p>
          <a:p>
            <a:pPr marL="0" indent="0">
              <a:buNone/>
            </a:pPr>
            <a:endParaRPr lang="es-GT" sz="2000"/>
          </a:p>
          <a:p>
            <a:pPr marL="0" indent="0">
              <a:buNone/>
            </a:pPr>
            <a:r>
              <a:rPr lang="es-GT" sz="2000"/>
              <a:t>    a. Llamar a la clínica (farmacia) para hacer un resurtido</a:t>
            </a:r>
          </a:p>
          <a:p>
            <a:pPr marL="0" indent="0">
              <a:buNone/>
            </a:pPr>
            <a:r>
              <a:rPr lang="es-GT" sz="2000"/>
              <a:t>    b. </a:t>
            </a:r>
            <a:r>
              <a:rPr lang="es-GT" sz="2000" b="1"/>
              <a:t>Llamar a la clínica y hacer una cita con el doctor </a:t>
            </a:r>
            <a:r>
              <a:rPr lang="es-GT" sz="2000"/>
              <a:t> </a:t>
            </a:r>
          </a:p>
          <a:p>
            <a:pPr marL="0" indent="0">
              <a:buNone/>
            </a:pPr>
            <a:r>
              <a:rPr lang="es-GT" sz="2000"/>
              <a:t>    c. Esperar hasta su cita el próximo mes y </a:t>
            </a:r>
          </a:p>
          <a:p>
            <a:pPr marL="0" indent="0">
              <a:buNone/>
            </a:pPr>
            <a:r>
              <a:rPr lang="es-GT" sz="2000"/>
              <a:t>       preguntarle a su médico.</a:t>
            </a:r>
          </a:p>
          <a:p>
            <a:pPr marL="342900" indent="-342900">
              <a:buAutoNum type="alphaUcPeriod"/>
            </a:pPr>
            <a:endParaRPr lang="es-GT"/>
          </a:p>
        </p:txBody>
      </p:sp>
    </p:spTree>
    <p:extLst>
      <p:ext uri="{BB962C8B-B14F-4D97-AF65-F5344CB8AC3E}">
        <p14:creationId xmlns:p14="http://schemas.microsoft.com/office/powerpoint/2010/main" val="7189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err="1"/>
              <a:t>Pregunta</a:t>
            </a:r>
            <a:r>
              <a:rPr lang="en-US"/>
              <a:t> </a:t>
            </a:r>
          </a:p>
        </p:txBody>
      </p:sp>
      <p:sp>
        <p:nvSpPr>
          <p:cNvPr id="4" name="Rectangle 1">
            <a:extLst>
              <a:ext uri="{FF2B5EF4-FFF2-40B4-BE49-F238E27FC236}">
                <a16:creationId xmlns:a16="http://schemas.microsoft.com/office/drawing/2014/main" id="{C4B148A2-2611-CEBA-B342-9383E783EC0F}"/>
              </a:ext>
            </a:extLst>
          </p:cNvPr>
          <p:cNvSpPr>
            <a:spLocks noGrp="1" noChangeArrowheads="1"/>
          </p:cNvSpPr>
          <p:nvPr>
            <p:ph idx="1"/>
          </p:nvPr>
        </p:nvSpPr>
        <p:spPr bwMode="auto">
          <a:xfrm>
            <a:off x="617812" y="2572573"/>
            <a:ext cx="7678798"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s-ES" altLang="en-US" sz="2000">
                <a:ea typeface="Times New Roman" panose="02020603050405020304" pitchFamily="18" charset="0"/>
                <a:cs typeface="Courier" pitchFamily="2" charset="0"/>
              </a:rPr>
              <a:t>¿Qué farmacia estadounidense vende alguna clase de insulina </a:t>
            </a:r>
            <a:endParaRPr lang="en-US" sz="2000"/>
          </a:p>
          <a:p>
            <a:pPr marL="0" indent="0">
              <a:spcBef>
                <a:spcPct val="0"/>
              </a:spcBef>
              <a:spcAft>
                <a:spcPct val="0"/>
              </a:spcAft>
              <a:buNone/>
            </a:pPr>
            <a:r>
              <a:rPr lang="es-ES" altLang="en-US" sz="2000">
                <a:ea typeface="Times New Roman" panose="02020603050405020304" pitchFamily="18" charset="0"/>
                <a:cs typeface="Courier" pitchFamily="2" charset="0"/>
              </a:rPr>
              <a:t>a $25.00 la botella?</a:t>
            </a:r>
            <a:endParaRPr lang="es-ES" sz="2000"/>
          </a:p>
          <a:p>
            <a:pPr marL="0" indent="0" eaLnBrk="0" fontAlgn="base" hangingPunct="0">
              <a:spcBef>
                <a:spcPct val="0"/>
              </a:spcBef>
              <a:spcAft>
                <a:spcPct val="0"/>
              </a:spcAft>
              <a:buNone/>
            </a:pPr>
            <a:endParaRPr lang="es-ES" altLang="en-US" sz="2000">
              <a:latin typeface="Arial Unicode MS"/>
              <a:ea typeface="Times New Roman" panose="02020603050405020304" pitchFamily="18" charset="0"/>
              <a:cs typeface="Courier" pitchFamily="2" charset="0"/>
            </a:endParaRPr>
          </a:p>
          <a:p>
            <a:pPr marL="0" indent="0" eaLnBrk="0" fontAlgn="base" hangingPunct="0">
              <a:spcBef>
                <a:spcPct val="0"/>
              </a:spcBef>
              <a:spcAft>
                <a:spcPct val="0"/>
              </a:spcAft>
              <a:buNone/>
            </a:pPr>
            <a:r>
              <a:rPr lang="sv-SE" altLang="en-US" sz="2000">
                <a:latin typeface="Arial Unicode MS"/>
                <a:ea typeface="Times New Roman" panose="02020603050405020304" pitchFamily="18" charset="0"/>
                <a:cs typeface="Courier" pitchFamily="2" charset="0"/>
              </a:rPr>
              <a:t>     a. CVS 	</a:t>
            </a:r>
          </a:p>
          <a:p>
            <a:pPr marL="342900" indent="-342900" eaLnBrk="0" fontAlgn="base" hangingPunct="0">
              <a:spcBef>
                <a:spcPct val="0"/>
              </a:spcBef>
              <a:spcAft>
                <a:spcPct val="0"/>
              </a:spcAft>
              <a:buFontTx/>
              <a:buAutoNum type="alphaLcPeriod"/>
            </a:pPr>
            <a:endParaRPr lang="sv-SE" altLang="en-US" sz="200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sv-SE" altLang="en-US" sz="2000">
                <a:latin typeface="Arial Unicode MS"/>
                <a:ea typeface="Times New Roman" panose="02020603050405020304" pitchFamily="18" charset="0"/>
                <a:cs typeface="Courier" pitchFamily="2" charset="0"/>
              </a:rPr>
              <a:t>     b. </a:t>
            </a:r>
            <a:r>
              <a:rPr lang="sv-SE" altLang="en-US" sz="2000" err="1">
                <a:latin typeface="Arial Unicode MS"/>
                <a:ea typeface="Times New Roman" panose="02020603050405020304" pitchFamily="18" charset="0"/>
                <a:cs typeface="Courier" pitchFamily="2" charset="0"/>
              </a:rPr>
              <a:t>Walmart</a:t>
            </a:r>
            <a:endParaRPr lang="sv-SE" altLang="en-US" sz="2000">
              <a:latin typeface="Arial Unicode MS"/>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endParaRPr lang="sv-SE" altLang="en-US" sz="200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sv-SE" altLang="en-US" sz="2000">
                <a:latin typeface="Arial Unicode MS"/>
                <a:ea typeface="Times New Roman" panose="02020603050405020304" pitchFamily="18" charset="0"/>
                <a:cs typeface="Courier" pitchFamily="2" charset="0"/>
              </a:rPr>
              <a:t>     c. Kroger</a:t>
            </a:r>
          </a:p>
          <a:p>
            <a:pPr marL="342900" indent="-342900" eaLnBrk="0" fontAlgn="base" hangingPunct="0">
              <a:spcBef>
                <a:spcPct val="0"/>
              </a:spcBef>
              <a:spcAft>
                <a:spcPct val="0"/>
              </a:spcAft>
              <a:buFontTx/>
              <a:buAutoNum type="alphaLcPeriod"/>
            </a:pPr>
            <a:endParaRPr lang="sv-SE" altLang="en-US" sz="200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sv-SE" altLang="en-US" sz="2000">
                <a:latin typeface="Arial Unicode MS"/>
                <a:ea typeface="Times New Roman" panose="02020603050405020304" pitchFamily="18" charset="0"/>
                <a:cs typeface="Courier" pitchFamily="2" charset="0"/>
              </a:rPr>
              <a:t>     d. Walgreens</a:t>
            </a:r>
            <a:r>
              <a:rPr lang="sv-SE" altLang="en-US" sz="2500"/>
              <a:t> </a:t>
            </a:r>
            <a:r>
              <a:rPr lang="sv-SE" altLang="en-US"/>
              <a:t>  </a:t>
            </a:r>
            <a:endParaRPr lang="sv-SE" altLang="en-US">
              <a:latin typeface="Arial" panose="020B0604020202020204" pitchFamily="34" charset="0"/>
            </a:endParaRPr>
          </a:p>
        </p:txBody>
      </p:sp>
      <p:sp>
        <p:nvSpPr>
          <p:cNvPr id="5" name="Down Arrow 4">
            <a:extLst>
              <a:ext uri="{FF2B5EF4-FFF2-40B4-BE49-F238E27FC236}">
                <a16:creationId xmlns:a16="http://schemas.microsoft.com/office/drawing/2014/main" id="{DDA48552-C3E5-B6AF-D4E2-0849CABD90BE}"/>
              </a:ext>
            </a:extLst>
          </p:cNvPr>
          <p:cNvSpPr/>
          <p:nvPr/>
        </p:nvSpPr>
        <p:spPr>
          <a:xfrm rot="5400000">
            <a:off x="2361828" y="397597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err="1"/>
              <a:t>Pregunta</a:t>
            </a:r>
            <a:r>
              <a:rPr lang="en-US"/>
              <a:t> </a:t>
            </a:r>
          </a:p>
        </p:txBody>
      </p:sp>
      <p:sp>
        <p:nvSpPr>
          <p:cNvPr id="3" name="Content Placeholder 2">
            <a:extLst>
              <a:ext uri="{FF2B5EF4-FFF2-40B4-BE49-F238E27FC236}">
                <a16:creationId xmlns:a16="http://schemas.microsoft.com/office/drawing/2014/main" id="{88FC6204-7270-AAD4-D147-6A9B1C79EF1A}"/>
              </a:ext>
            </a:extLst>
          </p:cNvPr>
          <p:cNvSpPr>
            <a:spLocks noGrp="1"/>
          </p:cNvSpPr>
          <p:nvPr>
            <p:ph idx="1"/>
          </p:nvPr>
        </p:nvSpPr>
        <p:spPr>
          <a:xfrm>
            <a:off x="220230" y="2228002"/>
            <a:ext cx="8703539" cy="3942523"/>
          </a:xfrm>
        </p:spPr>
        <p:txBody>
          <a:bodyPr>
            <a:normAutofit/>
          </a:bodyPr>
          <a:lstStyle/>
          <a:p>
            <a:pPr marL="0" indent="0">
              <a:lnSpc>
                <a:spcPts val="1275"/>
              </a:lnSpc>
              <a:spcBef>
                <a:spcPts val="0"/>
              </a:spcBef>
              <a:buNone/>
            </a:pPr>
            <a:r>
              <a:rPr lang="es-ES">
                <a:solidFill>
                  <a:srgbClr val="000000"/>
                </a:solidFill>
                <a:ea typeface="Times New Roman" panose="02020603050405020304" pitchFamily="18" charset="0"/>
                <a:cs typeface="Times New Roman"/>
              </a:rPr>
              <a:t>El nivel de azúcar en la sangre de un paciente es 62. Bebió un vaso de jugo de naranja. </a:t>
            </a:r>
            <a:endParaRPr lang="en-US">
              <a:solidFill>
                <a:srgbClr val="000000"/>
              </a:solidFill>
              <a:latin typeface="Gill Sans MT"/>
              <a:ea typeface="Times New Roman" panose="02020603050405020304" pitchFamily="18" charset="0"/>
              <a:cs typeface="Times New Roman" panose="02020603050405020304" pitchFamily="18" charset="0"/>
            </a:endParaRPr>
          </a:p>
          <a:p>
            <a:pPr marL="0" indent="0">
              <a:lnSpc>
                <a:spcPts val="1275"/>
              </a:lnSpc>
              <a:spcBef>
                <a:spcPts val="0"/>
              </a:spcBef>
              <a:buNone/>
            </a:pPr>
            <a:r>
              <a:rPr lang="es-ES">
                <a:solidFill>
                  <a:srgbClr val="000000"/>
                </a:solidFill>
                <a:ea typeface="Times New Roman" panose="02020603050405020304" pitchFamily="18" charset="0"/>
                <a:cs typeface="Times New Roman"/>
              </a:rPr>
              <a:t>¿Después de cuántos minutos debe volver a chequear su nivel de azúcar en la sangre?</a:t>
            </a:r>
          </a:p>
          <a:p>
            <a:pPr marL="0" indent="0">
              <a:lnSpc>
                <a:spcPts val="1275"/>
              </a:lnSpc>
              <a:spcBef>
                <a:spcPts val="0"/>
              </a:spcBef>
              <a:buNone/>
            </a:pPr>
            <a:r>
              <a:rPr lang="es-ES" sz="2000">
                <a:solidFill>
                  <a:srgbClr val="000000"/>
                </a:solidFill>
                <a:latin typeface="Times New Roman"/>
                <a:ea typeface="Times New Roman" panose="02020603050405020304" pitchFamily="18" charset="0"/>
                <a:cs typeface="Times New Roman"/>
              </a:rPr>
              <a:t>
</a:t>
            </a:r>
            <a:endParaRPr lang="en-US">
              <a:solidFill>
                <a:srgbClr val="000000"/>
              </a:solidFill>
              <a:latin typeface="Gill Sans MT"/>
              <a:ea typeface="Times New Roman" panose="02020603050405020304" pitchFamily="18" charset="0"/>
              <a:cs typeface="Times New Roman"/>
            </a:endParaRPr>
          </a:p>
          <a:p>
            <a:pPr marL="342900" lvl="1" indent="0">
              <a:lnSpc>
                <a:spcPts val="1275"/>
              </a:lnSpc>
              <a:spcBef>
                <a:spcPts val="0"/>
              </a:spcBef>
              <a:buNone/>
            </a:pPr>
            <a:r>
              <a:rPr lang="en-US" sz="1800">
                <a:solidFill>
                  <a:srgbClr val="000000"/>
                </a:solidFill>
                <a:latin typeface="Gill Sans MT"/>
                <a:ea typeface="Times New Roman" panose="02020603050405020304" pitchFamily="18" charset="0"/>
                <a:cs typeface="Times New Roman"/>
              </a:rPr>
              <a:t>   a. 5</a:t>
            </a:r>
          </a:p>
          <a:p>
            <a:pPr marL="342900" lvl="1" indent="0">
              <a:lnSpc>
                <a:spcPts val="1275"/>
              </a:lnSpc>
              <a:spcBef>
                <a:spcPts val="0"/>
              </a:spcBef>
              <a:buNone/>
            </a:pPr>
            <a:endParaRPr lang="en-US" sz="1800">
              <a:solidFill>
                <a:srgbClr val="000000"/>
              </a:solidFill>
              <a:latin typeface="Gill Sans MT"/>
              <a:ea typeface="Times New Roman" panose="02020603050405020304" pitchFamily="18" charset="0"/>
            </a:endParaRPr>
          </a:p>
          <a:p>
            <a:pPr marL="342900" lvl="1" indent="0">
              <a:lnSpc>
                <a:spcPts val="1275"/>
              </a:lnSpc>
              <a:spcBef>
                <a:spcPts val="0"/>
              </a:spcBef>
              <a:buNone/>
            </a:pPr>
            <a:r>
              <a:rPr lang="en-US" sz="1800">
                <a:solidFill>
                  <a:srgbClr val="000000"/>
                </a:solidFill>
                <a:latin typeface="Gill Sans MT"/>
                <a:ea typeface="Times New Roman" panose="02020603050405020304" pitchFamily="18" charset="0"/>
                <a:cs typeface="Times New Roman"/>
              </a:rPr>
              <a:t>  </a:t>
            </a:r>
            <a:r>
              <a:rPr lang="en-US" sz="1800" b="1">
                <a:solidFill>
                  <a:srgbClr val="000000"/>
                </a:solidFill>
                <a:latin typeface="Gill Sans MT"/>
                <a:ea typeface="Times New Roman" panose="02020603050405020304" pitchFamily="18" charset="0"/>
                <a:cs typeface="Times New Roman"/>
              </a:rPr>
              <a:t> b. 15</a:t>
            </a:r>
          </a:p>
          <a:p>
            <a:pPr marL="556895" lvl="1" indent="-213995">
              <a:lnSpc>
                <a:spcPts val="1275"/>
              </a:lnSpc>
              <a:spcBef>
                <a:spcPts val="0"/>
              </a:spcBef>
              <a:buFont typeface="+mj-lt"/>
              <a:buAutoNum type="alphaLcPeriod"/>
            </a:pPr>
            <a:endParaRPr lang="en-US" sz="1800">
              <a:solidFill>
                <a:srgbClr val="000000"/>
              </a:solidFill>
              <a:latin typeface="Gill Sans MT"/>
              <a:ea typeface="Times New Roman" panose="02020603050405020304" pitchFamily="18" charset="0"/>
            </a:endParaRPr>
          </a:p>
          <a:p>
            <a:pPr marL="342900" lvl="1" indent="0">
              <a:lnSpc>
                <a:spcPts val="1275"/>
              </a:lnSpc>
              <a:spcBef>
                <a:spcPts val="0"/>
              </a:spcBef>
              <a:buNone/>
            </a:pPr>
            <a:r>
              <a:rPr lang="en-US" sz="1800">
                <a:solidFill>
                  <a:srgbClr val="000000"/>
                </a:solidFill>
                <a:latin typeface="Gill Sans MT"/>
                <a:ea typeface="Times New Roman" panose="02020603050405020304" pitchFamily="18" charset="0"/>
                <a:cs typeface="Times New Roman"/>
              </a:rPr>
              <a:t>   c. 45</a:t>
            </a:r>
          </a:p>
          <a:p>
            <a:pPr marL="342900" lvl="1" indent="0">
              <a:lnSpc>
                <a:spcPts val="1275"/>
              </a:lnSpc>
              <a:spcBef>
                <a:spcPts val="0"/>
              </a:spcBef>
              <a:buNone/>
            </a:pPr>
            <a:endParaRPr lang="en-US" sz="1800">
              <a:solidFill>
                <a:srgbClr val="000000"/>
              </a:solidFill>
              <a:latin typeface="Gill Sans MT"/>
              <a:ea typeface="Times New Roman" panose="02020603050405020304" pitchFamily="18" charset="0"/>
            </a:endParaRPr>
          </a:p>
          <a:p>
            <a:pPr marL="342900" lvl="1" indent="0">
              <a:lnSpc>
                <a:spcPts val="1275"/>
              </a:lnSpc>
              <a:spcBef>
                <a:spcPts val="0"/>
              </a:spcBef>
              <a:buNone/>
            </a:pPr>
            <a:r>
              <a:rPr lang="en-US" sz="1800">
                <a:solidFill>
                  <a:srgbClr val="000000"/>
                </a:solidFill>
                <a:latin typeface="Gill Sans MT"/>
                <a:ea typeface="Times New Roman" panose="02020603050405020304" pitchFamily="18" charset="0"/>
                <a:cs typeface="Times New Roman"/>
              </a:rPr>
              <a:t>   d. 60</a:t>
            </a:r>
          </a:p>
          <a:p>
            <a:pPr marL="342900" lvl="1" indent="0">
              <a:lnSpc>
                <a:spcPts val="1275"/>
              </a:lnSpc>
              <a:spcBef>
                <a:spcPts val="0"/>
              </a:spcBef>
              <a:buNone/>
            </a:pPr>
            <a:endParaRPr lang="en-US" sz="1800">
              <a:solidFill>
                <a:srgbClr val="000000"/>
              </a:solidFill>
              <a:latin typeface="Gill Sans MT"/>
              <a:ea typeface="Times New Roman" panose="02020603050405020304" pitchFamily="18" charset="0"/>
            </a:endParaRPr>
          </a:p>
          <a:p>
            <a:pPr marL="342900" lvl="1" indent="0">
              <a:lnSpc>
                <a:spcPts val="1275"/>
              </a:lnSpc>
              <a:spcBef>
                <a:spcPts val="0"/>
              </a:spcBef>
              <a:buNone/>
            </a:pPr>
            <a:r>
              <a:rPr lang="en-US" sz="1800">
                <a:solidFill>
                  <a:srgbClr val="000000"/>
                </a:solidFill>
                <a:latin typeface="Gill Sans MT"/>
                <a:ea typeface="Times New Roman" panose="02020603050405020304" pitchFamily="18" charset="0"/>
                <a:cs typeface="Times New Roman"/>
              </a:rPr>
              <a:t>   e. 90</a:t>
            </a:r>
          </a:p>
          <a:p>
            <a:pPr marL="305435" indent="-305435"/>
            <a:endParaRPr lang="en-US"/>
          </a:p>
        </p:txBody>
      </p:sp>
      <p:sp>
        <p:nvSpPr>
          <p:cNvPr id="4" name="Down Arrow 3">
            <a:extLst>
              <a:ext uri="{FF2B5EF4-FFF2-40B4-BE49-F238E27FC236}">
                <a16:creationId xmlns:a16="http://schemas.microsoft.com/office/drawing/2014/main" id="{84112A25-6068-5E2A-44DC-80F8ADF1802F}"/>
              </a:ext>
            </a:extLst>
          </p:cNvPr>
          <p:cNvSpPr/>
          <p:nvPr/>
        </p:nvSpPr>
        <p:spPr>
          <a:xfrm rot="5400000">
            <a:off x="1449534" y="366757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79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err="1"/>
              <a:t>Pregunta</a:t>
            </a:r>
            <a:r>
              <a:rPr lang="en-US"/>
              <a:t> </a:t>
            </a:r>
          </a:p>
        </p:txBody>
      </p:sp>
      <p:sp>
        <p:nvSpPr>
          <p:cNvPr id="3" name="Content Placeholder 2">
            <a:extLst>
              <a:ext uri="{FF2B5EF4-FFF2-40B4-BE49-F238E27FC236}">
                <a16:creationId xmlns:a16="http://schemas.microsoft.com/office/drawing/2014/main" id="{512A5CC9-7EE8-53AF-0D5D-79E85B421488}"/>
              </a:ext>
            </a:extLst>
          </p:cNvPr>
          <p:cNvSpPr>
            <a:spLocks noGrp="1"/>
          </p:cNvSpPr>
          <p:nvPr>
            <p:ph idx="1"/>
          </p:nvPr>
        </p:nvSpPr>
        <p:spPr>
          <a:xfrm>
            <a:off x="581192" y="1909505"/>
            <a:ext cx="8763857" cy="4070055"/>
          </a:xfrm>
        </p:spPr>
        <p:txBody>
          <a:bodyPr>
            <a:normAutofit/>
          </a:bodyPr>
          <a:lstStyle/>
          <a:p>
            <a:pPr marL="0" indent="0">
              <a:lnSpc>
                <a:spcPts val="1275"/>
              </a:lnSpc>
              <a:spcBef>
                <a:spcPts val="0"/>
              </a:spcBef>
              <a:buNone/>
            </a:pPr>
            <a:endParaRPr lang="es-E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endPar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El medicamento de un paciente ha caducado. Ahora, el medicamento  puede:
</a:t>
            </a:r>
            <a:endParaRPr lang="en-US" sz="2000">
              <a:solidFill>
                <a:srgbClr val="000000"/>
              </a:solidFill>
              <a:latin typeface="Gill Sans MT"/>
              <a:ea typeface="Times New Roman" panose="02020603050405020304" pitchFamily="18" charset="0"/>
              <a:cs typeface="Times New Roman"/>
            </a:endParaRPr>
          </a:p>
          <a:p>
            <a:pPr marL="342900" lvl="1" indent="0">
              <a:lnSpc>
                <a:spcPts val="1275"/>
              </a:lnSpc>
              <a:spcBef>
                <a:spcPts val="0"/>
              </a:spcBef>
              <a:buNone/>
            </a:pPr>
            <a:r>
              <a:rPr lang="en-US" sz="2000">
                <a:solidFill>
                  <a:srgbClr val="000000"/>
                </a:solidFill>
                <a:latin typeface="Gill Sans MT"/>
                <a:ea typeface="Times New Roman" panose="02020603050405020304" pitchFamily="18" charset="0"/>
                <a:cs typeface="Times New Roman"/>
              </a:rPr>
              <a:t>A.  </a:t>
            </a:r>
            <a:r>
              <a:rPr lang="es-ES" sz="2000">
                <a:solidFill>
                  <a:srgbClr val="000000"/>
                </a:solidFill>
                <a:latin typeface="Gill Sans MT"/>
                <a:ea typeface="Times New Roman" panose="02020603050405020304" pitchFamily="18" charset="0"/>
                <a:cs typeface="Times New Roman"/>
              </a:rPr>
              <a:t>Ser más fuerte que antes</a:t>
            </a:r>
            <a:r>
              <a:rPr lang="en-US" sz="2000">
                <a:solidFill>
                  <a:srgbClr val="000000"/>
                </a:solidFill>
                <a:latin typeface="Gill Sans MT"/>
                <a:ea typeface="Times New Roman" panose="02020603050405020304" pitchFamily="18" charset="0"/>
                <a:cs typeface="Times New Roman"/>
              </a:rPr>
              <a:t>	</a:t>
            </a:r>
          </a:p>
          <a:p>
            <a:pPr marL="342900" lvl="1" indent="0">
              <a:lnSpc>
                <a:spcPts val="1275"/>
              </a:lnSpc>
              <a:spcBef>
                <a:spcPts val="0"/>
              </a:spcBef>
              <a:buNone/>
            </a:pPr>
            <a:endParaRPr lang="en-US" sz="2000">
              <a:solidFill>
                <a:srgbClr val="000000"/>
              </a:solidFill>
              <a:latin typeface="Gill Sans MT"/>
              <a:ea typeface="Times New Roman" panose="02020603050405020304" pitchFamily="18" charset="0"/>
              <a:cs typeface="Times New Roman" panose="02020603050405020304" pitchFamily="18" charset="0"/>
            </a:endParaRPr>
          </a:p>
          <a:p>
            <a:pPr marL="342900" lvl="1" indent="0">
              <a:lnSpc>
                <a:spcPts val="1275"/>
              </a:lnSpc>
              <a:spcBef>
                <a:spcPts val="0"/>
              </a:spcBef>
              <a:buNone/>
            </a:pPr>
            <a:endParaRPr lang="en-US" sz="2000">
              <a:solidFill>
                <a:srgbClr val="000000"/>
              </a:solidFill>
              <a:latin typeface="Gill Sans MT"/>
              <a:ea typeface="Times New Roman" panose="02020603050405020304" pitchFamily="18" charset="0"/>
            </a:endParaRPr>
          </a:p>
          <a:p>
            <a:pPr marL="342900" lvl="1" indent="0">
              <a:lnSpc>
                <a:spcPts val="1275"/>
              </a:lnSpc>
              <a:spcBef>
                <a:spcPts val="0"/>
              </a:spcBef>
              <a:buNone/>
            </a:pPr>
            <a:r>
              <a:rPr lang="en-US" sz="2000">
                <a:solidFill>
                  <a:srgbClr val="000000"/>
                </a:solidFill>
                <a:latin typeface="Gill Sans MT"/>
                <a:ea typeface="Times New Roman" panose="02020603050405020304" pitchFamily="18" charset="0"/>
                <a:cs typeface="Times New Roman"/>
              </a:rPr>
              <a:t>B.  </a:t>
            </a:r>
            <a:r>
              <a:rPr lang="es-ES" sz="2000">
                <a:solidFill>
                  <a:srgbClr val="000000"/>
                </a:solidFill>
                <a:latin typeface="Gill Sans MT"/>
                <a:ea typeface="Times New Roman" panose="02020603050405020304" pitchFamily="18" charset="0"/>
                <a:cs typeface="Times New Roman"/>
              </a:rPr>
              <a:t>Ser más débil que antes</a:t>
            </a:r>
            <a:r>
              <a:rPr lang="en-US" sz="2000">
                <a:solidFill>
                  <a:srgbClr val="000000"/>
                </a:solidFill>
                <a:latin typeface="Gill Sans MT"/>
                <a:ea typeface="Times New Roman" panose="02020603050405020304" pitchFamily="18" charset="0"/>
                <a:cs typeface="Times New Roman"/>
              </a:rPr>
              <a:t>	</a:t>
            </a:r>
          </a:p>
          <a:p>
            <a:pPr marL="342900" lvl="1" indent="0">
              <a:lnSpc>
                <a:spcPts val="1275"/>
              </a:lnSpc>
              <a:spcBef>
                <a:spcPts val="0"/>
              </a:spcBef>
              <a:buNone/>
            </a:pPr>
            <a:endParaRPr lang="en-US" sz="2000">
              <a:solidFill>
                <a:srgbClr val="000000"/>
              </a:solidFill>
              <a:latin typeface="Gill Sans MT"/>
              <a:ea typeface="Times New Roman" panose="02020603050405020304" pitchFamily="18" charset="0"/>
              <a:cs typeface="Times New Roman" panose="02020603050405020304" pitchFamily="18" charset="0"/>
            </a:endParaRPr>
          </a:p>
          <a:p>
            <a:pPr marL="342900" lvl="1" indent="0">
              <a:lnSpc>
                <a:spcPts val="1275"/>
              </a:lnSpc>
              <a:spcBef>
                <a:spcPts val="0"/>
              </a:spcBef>
              <a:buNone/>
            </a:pPr>
            <a:endParaRPr lang="en-US" sz="2000">
              <a:solidFill>
                <a:srgbClr val="000000"/>
              </a:solidFill>
              <a:latin typeface="Gill Sans MT"/>
              <a:ea typeface="Times New Roman" panose="02020603050405020304" pitchFamily="18" charset="0"/>
            </a:endParaRPr>
          </a:p>
          <a:p>
            <a:pPr marL="342900" lvl="1" indent="0">
              <a:lnSpc>
                <a:spcPts val="1275"/>
              </a:lnSpc>
              <a:spcBef>
                <a:spcPts val="0"/>
              </a:spcBef>
              <a:buNone/>
            </a:pPr>
            <a:r>
              <a:rPr lang="en-US" sz="2000">
                <a:solidFill>
                  <a:srgbClr val="000000"/>
                </a:solidFill>
                <a:latin typeface="Gill Sans MT"/>
                <a:ea typeface="Times New Roman" panose="02020603050405020304" pitchFamily="18" charset="0"/>
                <a:cs typeface="Times New Roman"/>
              </a:rPr>
              <a:t>C.  No cambia </a:t>
            </a:r>
            <a:r>
              <a:rPr lang="en-US" sz="2000" err="1">
                <a:solidFill>
                  <a:srgbClr val="000000"/>
                </a:solidFill>
                <a:latin typeface="Gill Sans MT"/>
                <a:ea typeface="Times New Roman" panose="02020603050405020304" pitchFamily="18" charset="0"/>
                <a:cs typeface="Times New Roman"/>
              </a:rPr>
              <a:t>en</a:t>
            </a:r>
            <a:r>
              <a:rPr lang="en-US" sz="2000">
                <a:solidFill>
                  <a:srgbClr val="000000"/>
                </a:solidFill>
                <a:latin typeface="Gill Sans MT"/>
                <a:ea typeface="Times New Roman" panose="02020603050405020304" pitchFamily="18" charset="0"/>
                <a:cs typeface="Times New Roman"/>
              </a:rPr>
              <a:t> </a:t>
            </a:r>
            <a:r>
              <a:rPr lang="en-US" sz="2000" err="1">
                <a:solidFill>
                  <a:srgbClr val="000000"/>
                </a:solidFill>
                <a:latin typeface="Gill Sans MT"/>
                <a:ea typeface="Times New Roman" panose="02020603050405020304" pitchFamily="18" charset="0"/>
                <a:cs typeface="Times New Roman"/>
              </a:rPr>
              <a:t>absoluto</a:t>
            </a:r>
            <a:r>
              <a:rPr lang="en-US" sz="2000">
                <a:solidFill>
                  <a:srgbClr val="000000"/>
                </a:solidFill>
                <a:latin typeface="Gill Sans MT"/>
                <a:ea typeface="Times New Roman" panose="02020603050405020304" pitchFamily="18" charset="0"/>
                <a:cs typeface="Times New Roman"/>
              </a:rPr>
              <a:t>		</a:t>
            </a:r>
          </a:p>
          <a:p>
            <a:pPr marL="342900" lvl="1" indent="0">
              <a:lnSpc>
                <a:spcPts val="1275"/>
              </a:lnSpc>
              <a:spcBef>
                <a:spcPts val="0"/>
              </a:spcBef>
              <a:buNone/>
            </a:pPr>
            <a:endParaRPr lang="en-US" sz="2000">
              <a:solidFill>
                <a:srgbClr val="000000"/>
              </a:solidFill>
              <a:latin typeface="Gill Sans MT"/>
              <a:ea typeface="Times New Roman" panose="02020603050405020304" pitchFamily="18" charset="0"/>
            </a:endParaRPr>
          </a:p>
          <a:p>
            <a:pPr marL="342900" lvl="1" indent="0">
              <a:lnSpc>
                <a:spcPts val="1275"/>
              </a:lnSpc>
              <a:spcBef>
                <a:spcPts val="0"/>
              </a:spcBef>
              <a:buNone/>
            </a:pPr>
            <a:endParaRPr lang="en-US" sz="2000">
              <a:solidFill>
                <a:srgbClr val="000000"/>
              </a:solidFill>
              <a:latin typeface="Gill Sans MT"/>
              <a:ea typeface="Times New Roman" panose="02020603050405020304" pitchFamily="18" charset="0"/>
              <a:cs typeface="Times New Roman" panose="02020603050405020304" pitchFamily="18" charset="0"/>
            </a:endParaRPr>
          </a:p>
          <a:p>
            <a:pPr marL="342900" lvl="1" indent="0">
              <a:lnSpc>
                <a:spcPts val="1275"/>
              </a:lnSpc>
              <a:spcBef>
                <a:spcPts val="0"/>
              </a:spcBef>
              <a:buNone/>
            </a:pPr>
            <a:r>
              <a:rPr lang="en-US" sz="2000">
                <a:solidFill>
                  <a:srgbClr val="000000"/>
                </a:solidFill>
                <a:latin typeface="Gill Sans MT"/>
                <a:ea typeface="Times New Roman" panose="02020603050405020304" pitchFamily="18" charset="0"/>
                <a:cs typeface="Times New Roman"/>
              </a:rPr>
              <a:t>D.  Todo lo anterior	</a:t>
            </a:r>
          </a:p>
          <a:p>
            <a:pPr marL="0" indent="0">
              <a:buNone/>
            </a:pPr>
            <a:endParaRPr lang="en-US" sz="2000"/>
          </a:p>
        </p:txBody>
      </p:sp>
      <p:sp>
        <p:nvSpPr>
          <p:cNvPr id="4" name="Down Arrow 3">
            <a:extLst>
              <a:ext uri="{FF2B5EF4-FFF2-40B4-BE49-F238E27FC236}">
                <a16:creationId xmlns:a16="http://schemas.microsoft.com/office/drawing/2014/main" id="{B376A421-960B-1C63-7317-1003594B2A46}"/>
              </a:ext>
            </a:extLst>
          </p:cNvPr>
          <p:cNvSpPr/>
          <p:nvPr/>
        </p:nvSpPr>
        <p:spPr>
          <a:xfrm rot="5400000">
            <a:off x="3192932" y="4945517"/>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19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9643A198-B121-C1BE-953A-652DA49EB0BE}"/>
              </a:ext>
            </a:extLst>
          </p:cNvPr>
          <p:cNvSpPr>
            <a:spLocks noGrp="1"/>
          </p:cNvSpPr>
          <p:nvPr>
            <p:ph idx="1"/>
          </p:nvPr>
        </p:nvSpPr>
        <p:spPr>
          <a:xfrm>
            <a:off x="487680" y="2528254"/>
            <a:ext cx="7729888" cy="2723096"/>
          </a:xfrm>
        </p:spPr>
        <p:txBody>
          <a:bodyPr>
            <a:normAutofit/>
          </a:bodyPr>
          <a:lstStyle/>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¿Cuáles son los síntomas del nivel alto de azúcar en la sangre?
</a:t>
            </a: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endParaRPr lang="en-US" sz="2000">
              <a:solidFill>
                <a:srgbClr val="000000"/>
              </a:solidFill>
              <a:latin typeface="Times New Roman" panose="02020603050405020304" pitchFamily="18" charset="0"/>
              <a:ea typeface="Times New Roman" panose="02020603050405020304" pitchFamily="18" charset="0"/>
            </a:endParaRPr>
          </a:p>
          <a:p>
            <a:pPr marL="0" indent="0">
              <a:lnSpc>
                <a:spcPts val="1275"/>
              </a:lnSpc>
              <a:spcBef>
                <a:spcPts val="0"/>
              </a:spcBef>
              <a:buNone/>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Necesidad</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orinar</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menos</a:t>
            </a: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75"/>
              </a:lnSpc>
              <a:spcBef>
                <a:spcPts val="0"/>
              </a:spcBef>
              <a:buAutoNum type="alphaUcPeriod"/>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Querer</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beber</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más</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solidFill>
                <a:srgbClr val="000000"/>
              </a:solidFill>
              <a:latin typeface="Times New Roman" panose="02020603050405020304" pitchFamily="18" charset="0"/>
              <a:ea typeface="Times New Roman" panose="02020603050405020304" pitchFamily="18" charset="0"/>
            </a:endParaRPr>
          </a:p>
          <a:p>
            <a:pPr>
              <a:lnSpc>
                <a:spcPts val="1275"/>
              </a:lnSpc>
              <a:spcBef>
                <a:spcPts val="0"/>
              </a:spcBef>
              <a:buAutoNum type="alphaUcPeriod"/>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Estreñimiento</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ts val="1275"/>
              </a:lnSpc>
              <a:spcBef>
                <a:spcPts val="0"/>
              </a:spcBef>
              <a:buAutoNum type="alphaUcPeriod"/>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n-US" sz="2000">
                <a:solidFill>
                  <a:srgbClr val="000000"/>
                </a:solidFill>
                <a:latin typeface="Times New Roman" panose="02020603050405020304" pitchFamily="18" charset="0"/>
                <a:ea typeface="Times New Roman" panose="02020603050405020304" pitchFamily="18" charset="0"/>
              </a:rPr>
              <a:t>D. Menos </a:t>
            </a:r>
            <a:r>
              <a:rPr lang="en-US" sz="2000" err="1">
                <a:solidFill>
                  <a:srgbClr val="000000"/>
                </a:solidFill>
                <a:latin typeface="Times New Roman" panose="02020603050405020304" pitchFamily="18" charset="0"/>
                <a:ea typeface="Times New Roman" panose="02020603050405020304" pitchFamily="18" charset="0"/>
              </a:rPr>
              <a:t>hambre</a:t>
            </a:r>
            <a:r>
              <a:rPr lang="en-US" sz="2000">
                <a:solidFill>
                  <a:srgbClr val="000000"/>
                </a:solidFill>
                <a:latin typeface="Times New Roman" panose="02020603050405020304" pitchFamily="18" charset="0"/>
                <a:ea typeface="Times New Roman" panose="02020603050405020304" pitchFamily="18" charset="0"/>
              </a:rPr>
              <a:t> </a:t>
            </a:r>
            <a:endParaRPr lang="en-US" sz="2000"/>
          </a:p>
        </p:txBody>
      </p:sp>
      <p:sp>
        <p:nvSpPr>
          <p:cNvPr id="4" name="Down Arrow 3">
            <a:extLst>
              <a:ext uri="{FF2B5EF4-FFF2-40B4-BE49-F238E27FC236}">
                <a16:creationId xmlns:a16="http://schemas.microsoft.com/office/drawing/2014/main" id="{98BBCD94-BBD2-1C42-A12E-1A99668810D3}"/>
              </a:ext>
            </a:extLst>
          </p:cNvPr>
          <p:cNvSpPr/>
          <p:nvPr/>
        </p:nvSpPr>
        <p:spPr>
          <a:xfrm rot="5400000">
            <a:off x="2928290" y="367675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0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94B08524-64C7-3EBF-B805-72EA03078FA4}"/>
              </a:ext>
            </a:extLst>
          </p:cNvPr>
          <p:cNvSpPr>
            <a:spLocks noGrp="1"/>
          </p:cNvSpPr>
          <p:nvPr>
            <p:ph idx="1"/>
          </p:nvPr>
        </p:nvSpPr>
        <p:spPr>
          <a:xfrm>
            <a:off x="648676" y="2135536"/>
            <a:ext cx="7989752" cy="3630795"/>
          </a:xfrm>
        </p:spPr>
        <p:txBody>
          <a:bodyPr>
            <a:normAutofit/>
          </a:bodyPr>
          <a:lstStyle/>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 paciente le dice que su nivel de azúcar en la sangre es de 425. Usted le</a:t>
            </a:r>
          </a:p>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dice que: </a:t>
            </a:r>
          </a:p>
          <a:p>
            <a:pPr marL="0" indent="0">
              <a:lnSpc>
                <a:spcPts val="1275"/>
              </a:lnSpc>
              <a:spcBef>
                <a:spcPts val="0"/>
              </a:spcBef>
              <a:buNone/>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s-ES" sz="2000">
                <a:latin typeface="Times New Roman" panose="02020603050405020304" pitchFamily="18" charset="0"/>
                <a:ea typeface="Times New Roman" panose="02020603050405020304" pitchFamily="18" charset="0"/>
                <a:cs typeface="Times New Roman" panose="02020603050405020304" pitchFamily="18" charset="0"/>
              </a:rPr>
              <a:t>a. Beba agua </a:t>
            </a:r>
          </a:p>
          <a:p>
            <a:pPr marL="342900" indent="-342900">
              <a:lnSpc>
                <a:spcPts val="1275"/>
              </a:lnSpc>
              <a:spcBef>
                <a:spcPts val="0"/>
              </a:spcBef>
              <a:buAutoNum type="alphaUcPeriod"/>
            </a:pPr>
            <a:endParaRPr lang="es-ES" sz="200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s-ES" sz="2000">
                <a:latin typeface="Times New Roman" panose="02020603050405020304" pitchFamily="18" charset="0"/>
                <a:ea typeface="Times New Roman" panose="02020603050405020304" pitchFamily="18" charset="0"/>
                <a:cs typeface="Times New Roman" panose="02020603050405020304" pitchFamily="18" charset="0"/>
              </a:rPr>
              <a:t>b. Vuela a revisar su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azúcar</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nSpc>
                <a:spcPts val="1275"/>
              </a:lnSpc>
              <a:spcBef>
                <a:spcPts val="0"/>
              </a:spcBef>
              <a:buAutoNum type="alphaUcPeriod"/>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Tome sus medicamentos según lo prescrito</a:t>
            </a:r>
          </a:p>
          <a:p>
            <a:pPr marL="342900" indent="-342900">
              <a:lnSpc>
                <a:spcPts val="1275"/>
              </a:lnSpc>
              <a:spcBef>
                <a:spcPts val="0"/>
              </a:spcBef>
              <a:buAutoNum type="alphaUcPeriod"/>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Llame</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médico</a:t>
            </a: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clínica</a:t>
            </a: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endPar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 Todo lo anterior</a:t>
            </a:r>
          </a:p>
          <a:p>
            <a:endParaRPr lang="en-US" sz="2000"/>
          </a:p>
        </p:txBody>
      </p:sp>
      <p:sp>
        <p:nvSpPr>
          <p:cNvPr id="4" name="Down Arrow 3">
            <a:extLst>
              <a:ext uri="{FF2B5EF4-FFF2-40B4-BE49-F238E27FC236}">
                <a16:creationId xmlns:a16="http://schemas.microsoft.com/office/drawing/2014/main" id="{F38A9C6B-D5FB-861E-E5C0-A4D848491A9E}"/>
              </a:ext>
            </a:extLst>
          </p:cNvPr>
          <p:cNvSpPr/>
          <p:nvPr/>
        </p:nvSpPr>
        <p:spPr>
          <a:xfrm rot="5400000">
            <a:off x="2843004" y="484631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07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PREGUNTA </a:t>
            </a:r>
          </a:p>
        </p:txBody>
      </p:sp>
      <p:sp>
        <p:nvSpPr>
          <p:cNvPr id="4" name="Down Arrow 3">
            <a:extLst>
              <a:ext uri="{FF2B5EF4-FFF2-40B4-BE49-F238E27FC236}">
                <a16:creationId xmlns:a16="http://schemas.microsoft.com/office/drawing/2014/main" id="{F38A9C6B-D5FB-861E-E5C0-A4D848491A9E}"/>
              </a:ext>
            </a:extLst>
          </p:cNvPr>
          <p:cNvSpPr/>
          <p:nvPr/>
        </p:nvSpPr>
        <p:spPr>
          <a:xfrm rot="5400000">
            <a:off x="1646845" y="456822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291845-F5DB-7E35-2D89-AB3CF9E8D826}"/>
              </a:ext>
            </a:extLst>
          </p:cNvPr>
          <p:cNvSpPr>
            <a:spLocks noGrp="1"/>
          </p:cNvSpPr>
          <p:nvPr>
            <p:ph idx="1"/>
          </p:nvPr>
        </p:nvSpPr>
        <p:spPr>
          <a:xfrm>
            <a:off x="457216" y="2001972"/>
            <a:ext cx="8229568" cy="3630795"/>
          </a:xfrm>
        </p:spPr>
        <p:txBody>
          <a:bodyPr/>
          <a:lstStyle/>
          <a:p>
            <a:pPr marL="305435" indent="-305435"/>
            <a:r>
              <a:rPr lang="es-GT" sz="2000"/>
              <a:t>Menos de _____ es un nivel “severamente” bajo de azúcar en la sangre.</a:t>
            </a:r>
          </a:p>
          <a:p>
            <a:pPr marL="305435" indent="-305435"/>
            <a:endParaRPr lang="es-GT" sz="2000"/>
          </a:p>
          <a:p>
            <a:pPr marL="0" indent="0">
              <a:buNone/>
            </a:pPr>
            <a:r>
              <a:rPr lang="es-GT" sz="2000"/>
              <a:t>        a. 20</a:t>
            </a:r>
          </a:p>
          <a:p>
            <a:pPr marL="0" indent="0">
              <a:buNone/>
            </a:pPr>
            <a:r>
              <a:rPr lang="es-GT" sz="2000"/>
              <a:t>        b. 30</a:t>
            </a:r>
          </a:p>
          <a:p>
            <a:pPr marL="0" indent="0">
              <a:buNone/>
            </a:pPr>
            <a:r>
              <a:rPr lang="es-GT" sz="2000"/>
              <a:t>        c. 40</a:t>
            </a:r>
          </a:p>
          <a:p>
            <a:pPr marL="0" indent="0">
              <a:buNone/>
            </a:pPr>
            <a:r>
              <a:rPr lang="es-GT" sz="2000"/>
              <a:t>        d. 50 </a:t>
            </a:r>
            <a:r>
              <a:rPr lang="es-GT"/>
              <a:t>       </a:t>
            </a:r>
          </a:p>
        </p:txBody>
      </p:sp>
    </p:spTree>
    <p:extLst>
      <p:ext uri="{BB962C8B-B14F-4D97-AF65-F5344CB8AC3E}">
        <p14:creationId xmlns:p14="http://schemas.microsoft.com/office/powerpoint/2010/main" val="424490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err="1"/>
              <a:t>Pregunta</a:t>
            </a:r>
            <a:r>
              <a:rPr lang="en-US"/>
              <a:t> </a:t>
            </a:r>
          </a:p>
        </p:txBody>
      </p:sp>
      <p:sp>
        <p:nvSpPr>
          <p:cNvPr id="6" name="Down Arrow 5">
            <a:extLst>
              <a:ext uri="{FF2B5EF4-FFF2-40B4-BE49-F238E27FC236}">
                <a16:creationId xmlns:a16="http://schemas.microsoft.com/office/drawing/2014/main" id="{E6AA5D80-107C-14E7-F2E6-5E7D1A08D116}"/>
              </a:ext>
            </a:extLst>
          </p:cNvPr>
          <p:cNvSpPr/>
          <p:nvPr/>
        </p:nvSpPr>
        <p:spPr>
          <a:xfrm rot="5400000">
            <a:off x="2839478" y="417127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940D91E-D4F3-02EF-EFDC-2BD07B0CC1AE}"/>
              </a:ext>
            </a:extLst>
          </p:cNvPr>
          <p:cNvSpPr>
            <a:spLocks noGrp="1"/>
          </p:cNvSpPr>
          <p:nvPr>
            <p:ph idx="1"/>
          </p:nvPr>
        </p:nvSpPr>
        <p:spPr>
          <a:xfrm>
            <a:off x="646663" y="1941320"/>
            <a:ext cx="7989752" cy="3630795"/>
          </a:xfrm>
        </p:spPr>
        <p:txBody>
          <a:bodyPr/>
          <a:lstStyle/>
          <a:p>
            <a:pPr marL="0" indent="0">
              <a:buNone/>
            </a:pPr>
            <a:r>
              <a:rPr lang="es-GT" sz="2000"/>
              <a:t>¿Cuál es el medicamento (o medicamentos) más común para la diabetes?</a:t>
            </a:r>
          </a:p>
          <a:p>
            <a:pPr marL="0" indent="0">
              <a:buNone/>
            </a:pPr>
            <a:endParaRPr lang="es-GT" sz="2000"/>
          </a:p>
          <a:p>
            <a:pPr marL="0" indent="0">
              <a:buNone/>
            </a:pPr>
            <a:r>
              <a:rPr lang="es-GT" sz="2000"/>
              <a:t>      a. Los medicamentos “g”, es decir: glimepirida, </a:t>
            </a:r>
            <a:r>
              <a:rPr lang="es-GT" sz="2000" err="1"/>
              <a:t>gliburida</a:t>
            </a:r>
            <a:r>
              <a:rPr lang="es-GT" sz="2000"/>
              <a:t>, </a:t>
            </a:r>
            <a:r>
              <a:rPr lang="es-GT" sz="2000" err="1"/>
              <a:t>glipizida</a:t>
            </a:r>
            <a:endParaRPr lang="es-GT" sz="2000"/>
          </a:p>
          <a:p>
            <a:pPr marL="0" indent="0">
              <a:buNone/>
            </a:pPr>
            <a:r>
              <a:rPr lang="es-GT" sz="2000"/>
              <a:t>      b.  Actos (</a:t>
            </a:r>
            <a:r>
              <a:rPr lang="es-GT" sz="2000" err="1"/>
              <a:t>pioglitazona</a:t>
            </a:r>
            <a:r>
              <a:rPr lang="es-GT" sz="2000"/>
              <a:t>)</a:t>
            </a:r>
          </a:p>
          <a:p>
            <a:pPr marL="0" indent="0">
              <a:buNone/>
            </a:pPr>
            <a:r>
              <a:rPr lang="es-GT" sz="2000"/>
              <a:t>      </a:t>
            </a:r>
            <a:r>
              <a:rPr lang="es-GT" sz="2000" b="1"/>
              <a:t>c. Metformina</a:t>
            </a:r>
          </a:p>
          <a:p>
            <a:pPr marL="0" indent="0">
              <a:buNone/>
            </a:pPr>
            <a:r>
              <a:rPr lang="es-GT" sz="2000"/>
              <a:t>      d. Insulina </a:t>
            </a:r>
          </a:p>
        </p:txBody>
      </p:sp>
    </p:spTree>
    <p:extLst>
      <p:ext uri="{BB962C8B-B14F-4D97-AF65-F5344CB8AC3E}">
        <p14:creationId xmlns:p14="http://schemas.microsoft.com/office/powerpoint/2010/main" val="40696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err="1"/>
              <a:t>Pregunta</a:t>
            </a:r>
            <a:r>
              <a:rPr lang="en-US"/>
              <a:t> </a:t>
            </a:r>
          </a:p>
        </p:txBody>
      </p:sp>
      <p:sp>
        <p:nvSpPr>
          <p:cNvPr id="6" name="Down Arrow 5">
            <a:extLst>
              <a:ext uri="{FF2B5EF4-FFF2-40B4-BE49-F238E27FC236}">
                <a16:creationId xmlns:a16="http://schemas.microsoft.com/office/drawing/2014/main" id="{E6AA5D80-107C-14E7-F2E6-5E7D1A08D116}"/>
              </a:ext>
            </a:extLst>
          </p:cNvPr>
          <p:cNvSpPr/>
          <p:nvPr/>
        </p:nvSpPr>
        <p:spPr>
          <a:xfrm rot="5400000">
            <a:off x="7408795" y="422822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9DBDFC2-8A17-CE14-463F-850F83180A1A}"/>
              </a:ext>
            </a:extLst>
          </p:cNvPr>
          <p:cNvSpPr>
            <a:spLocks noGrp="1"/>
          </p:cNvSpPr>
          <p:nvPr>
            <p:ph idx="1"/>
          </p:nvPr>
        </p:nvSpPr>
        <p:spPr>
          <a:xfrm>
            <a:off x="450251" y="2208657"/>
            <a:ext cx="7989752" cy="3630795"/>
          </a:xfrm>
        </p:spPr>
        <p:txBody>
          <a:bodyPr/>
          <a:lstStyle/>
          <a:p>
            <a:pPr marL="0" indent="0">
              <a:buNone/>
            </a:pPr>
            <a:r>
              <a:rPr lang="es-GT" sz="2000"/>
              <a:t>¿Qué medicamento debe tomarse con alimentos?</a:t>
            </a:r>
          </a:p>
          <a:p>
            <a:pPr marL="0" indent="0">
              <a:buNone/>
            </a:pPr>
            <a:endParaRPr lang="es-GT" sz="2000"/>
          </a:p>
          <a:p>
            <a:pPr marL="0" indent="0">
              <a:buNone/>
            </a:pPr>
            <a:r>
              <a:rPr lang="es-GT" sz="2000"/>
              <a:t>   a. Atorvastatina (</a:t>
            </a:r>
            <a:r>
              <a:rPr lang="es-GT" sz="2000" err="1"/>
              <a:t>atorvastatin</a:t>
            </a:r>
            <a:r>
              <a:rPr lang="es-GT" sz="2000"/>
              <a:t>)</a:t>
            </a:r>
          </a:p>
          <a:p>
            <a:pPr marL="0" indent="0">
              <a:buNone/>
            </a:pPr>
            <a:r>
              <a:rPr lang="es-GT" sz="2000"/>
              <a:t>   b. Lisinopril</a:t>
            </a:r>
          </a:p>
          <a:p>
            <a:pPr marL="0" indent="0">
              <a:buNone/>
            </a:pPr>
            <a:r>
              <a:rPr lang="es-GT" sz="2000"/>
              <a:t>   c. Los medicamentos “g”, es decir: glimepirida, </a:t>
            </a:r>
            <a:r>
              <a:rPr lang="es-GT" sz="2000" err="1"/>
              <a:t>gliburida</a:t>
            </a:r>
            <a:r>
              <a:rPr lang="es-GT" sz="2000"/>
              <a:t>, </a:t>
            </a:r>
            <a:r>
              <a:rPr lang="es-GT" sz="2000" err="1"/>
              <a:t>glipizida</a:t>
            </a:r>
            <a:endParaRPr lang="es-GT" sz="2000"/>
          </a:p>
          <a:p>
            <a:pPr marL="0" indent="0">
              <a:buNone/>
            </a:pPr>
            <a:r>
              <a:rPr lang="es-GT" sz="2000"/>
              <a:t>   d. Actos/</a:t>
            </a:r>
            <a:r>
              <a:rPr lang="es-GT" sz="2000" err="1"/>
              <a:t>pioglitazona</a:t>
            </a:r>
            <a:r>
              <a:rPr lang="es-GT" sz="2000"/>
              <a:t> (</a:t>
            </a:r>
            <a:r>
              <a:rPr lang="es-GT" sz="2000" err="1"/>
              <a:t>pioglitazone</a:t>
            </a:r>
            <a:r>
              <a:rPr lang="es-GT" sz="2000"/>
              <a:t>)</a:t>
            </a:r>
          </a:p>
          <a:p>
            <a:endParaRPr lang="es-GT"/>
          </a:p>
        </p:txBody>
      </p:sp>
    </p:spTree>
    <p:extLst>
      <p:ext uri="{BB962C8B-B14F-4D97-AF65-F5344CB8AC3E}">
        <p14:creationId xmlns:p14="http://schemas.microsoft.com/office/powerpoint/2010/main" val="274625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4656823" y="415393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C7E68BF-3EC2-D6A7-4553-86646D17FB76}"/>
              </a:ext>
            </a:extLst>
          </p:cNvPr>
          <p:cNvSpPr>
            <a:spLocks noGrp="1"/>
          </p:cNvSpPr>
          <p:nvPr>
            <p:ph idx="1"/>
          </p:nvPr>
        </p:nvSpPr>
        <p:spPr>
          <a:xfrm>
            <a:off x="790036" y="1940310"/>
            <a:ext cx="8790432" cy="3713006"/>
          </a:xfrm>
        </p:spPr>
        <p:txBody>
          <a:bodyPr/>
          <a:lstStyle/>
          <a:p>
            <a:pPr marL="0" indent="0">
              <a:buNone/>
            </a:pPr>
            <a:r>
              <a:rPr lang="es-GT" sz="2000"/>
              <a:t>¿Qué le hace la insulina al azúcar en la sangre?</a:t>
            </a:r>
          </a:p>
          <a:p>
            <a:pPr marL="0" indent="0">
              <a:buNone/>
            </a:pPr>
            <a:endParaRPr lang="es-GT" sz="2000"/>
          </a:p>
          <a:p>
            <a:pPr marL="0" indent="0">
              <a:buNone/>
            </a:pPr>
            <a:r>
              <a:rPr lang="es-GT" sz="2000"/>
              <a:t>    a.  Aumenta el azúcar en la sangre</a:t>
            </a:r>
          </a:p>
          <a:p>
            <a:pPr marL="0" indent="0">
              <a:buNone/>
            </a:pPr>
            <a:r>
              <a:rPr lang="es-GT" sz="2000"/>
              <a:t>    b. No cambia el azúcar en la sangre</a:t>
            </a:r>
          </a:p>
          <a:p>
            <a:pPr marL="0" indent="0">
              <a:buNone/>
            </a:pPr>
            <a:r>
              <a:rPr lang="es-GT" sz="2000"/>
              <a:t>    c. Disminuye el azúcar en la sangre </a:t>
            </a:r>
          </a:p>
          <a:p>
            <a:endParaRPr lang="es-GT"/>
          </a:p>
        </p:txBody>
      </p:sp>
      <p:sp>
        <p:nvSpPr>
          <p:cNvPr id="5" name="TextBox 4">
            <a:extLst>
              <a:ext uri="{FF2B5EF4-FFF2-40B4-BE49-F238E27FC236}">
                <a16:creationId xmlns:a16="http://schemas.microsoft.com/office/drawing/2014/main" id="{C391A9D1-1DD1-E98F-7892-63B505EA5849}"/>
              </a:ext>
            </a:extLst>
          </p:cNvPr>
          <p:cNvSpPr txBox="1"/>
          <p:nvPr/>
        </p:nvSpPr>
        <p:spPr>
          <a:xfrm>
            <a:off x="4372779" y="4283555"/>
            <a:ext cx="771750" cy="402067"/>
          </a:xfrm>
          <a:prstGeom prst="rect">
            <a:avLst/>
          </a:prstGeom>
          <a:noFill/>
        </p:spPr>
        <p:txBody>
          <a:bodyPr wrap="square" rtlCol="0">
            <a:spAutoFit/>
          </a:bodyPr>
          <a:lstStyle/>
          <a:p>
            <a:endParaRPr lang="es-GT"/>
          </a:p>
        </p:txBody>
      </p:sp>
    </p:spTree>
    <p:extLst>
      <p:ext uri="{BB962C8B-B14F-4D97-AF65-F5344CB8AC3E}">
        <p14:creationId xmlns:p14="http://schemas.microsoft.com/office/powerpoint/2010/main" val="275532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13F0-28B8-026B-6E82-BC6775C66A34}"/>
              </a:ext>
            </a:extLst>
          </p:cNvPr>
          <p:cNvSpPr>
            <a:spLocks noGrp="1"/>
          </p:cNvSpPr>
          <p:nvPr>
            <p:ph type="title"/>
          </p:nvPr>
        </p:nvSpPr>
        <p:spPr>
          <a:xfrm>
            <a:off x="547325" y="915679"/>
            <a:ext cx="4745551" cy="609660"/>
          </a:xfrm>
        </p:spPr>
        <p:txBody>
          <a:bodyPr/>
          <a:lstStyle/>
          <a:p>
            <a:r>
              <a:rPr lang="es-GT"/>
              <a:t>Resumen: reclutamiento</a:t>
            </a:r>
          </a:p>
        </p:txBody>
      </p:sp>
      <p:sp>
        <p:nvSpPr>
          <p:cNvPr id="3" name="Content Placeholder 2">
            <a:extLst>
              <a:ext uri="{FF2B5EF4-FFF2-40B4-BE49-F238E27FC236}">
                <a16:creationId xmlns:a16="http://schemas.microsoft.com/office/drawing/2014/main" id="{ACE85C64-D5F2-98B6-0384-5F24195800BA}"/>
              </a:ext>
            </a:extLst>
          </p:cNvPr>
          <p:cNvSpPr>
            <a:spLocks noGrp="1"/>
          </p:cNvSpPr>
          <p:nvPr>
            <p:ph idx="1"/>
          </p:nvPr>
        </p:nvSpPr>
        <p:spPr>
          <a:xfrm>
            <a:off x="406400" y="2735580"/>
            <a:ext cx="7668012" cy="3965182"/>
          </a:xfrm>
        </p:spPr>
        <p:txBody>
          <a:bodyPr>
            <a:noAutofit/>
          </a:bodyPr>
          <a:lstStyle/>
          <a:p>
            <a:pPr algn="just"/>
            <a:r>
              <a:rPr lang="es-GT" sz="1800" dirty="0"/>
              <a:t>La participación es voluntaria</a:t>
            </a:r>
          </a:p>
          <a:p>
            <a:pPr algn="just"/>
            <a:r>
              <a:rPr lang="es-GT" b="1" dirty="0">
                <a:solidFill>
                  <a:schemeClr val="accent1">
                    <a:lumMod val="75000"/>
                    <a:lumOff val="25000"/>
                  </a:schemeClr>
                </a:solidFill>
              </a:rPr>
              <a:t>Si dice que “sí”</a:t>
            </a:r>
          </a:p>
          <a:p>
            <a:pPr lvl="1" algn="just"/>
            <a:r>
              <a:rPr lang="es-GT" sz="1800" dirty="0"/>
              <a:t>esté seguro que sabe cuándo (a las X a.m.) y dónde (dirección)</a:t>
            </a:r>
          </a:p>
          <a:p>
            <a:pPr algn="just"/>
            <a:r>
              <a:rPr lang="es-GT" b="1" dirty="0">
                <a:solidFill>
                  <a:srgbClr val="00B050"/>
                </a:solidFill>
              </a:rPr>
              <a:t>Si dice que “no”</a:t>
            </a:r>
          </a:p>
          <a:p>
            <a:pPr lvl="1" algn="just"/>
            <a:r>
              <a:rPr lang="es-GT" sz="1800" dirty="0"/>
              <a:t>pregúntele ¿por qué? ¿Entiende el programa?</a:t>
            </a:r>
          </a:p>
          <a:p>
            <a:r>
              <a:rPr lang="es-GT" b="1" dirty="0">
                <a:solidFill>
                  <a:srgbClr val="0070C0"/>
                </a:solidFill>
              </a:rPr>
              <a:t>Si deja mensaje de voz </a:t>
            </a:r>
          </a:p>
          <a:p>
            <a:pPr lvl="1"/>
            <a:r>
              <a:rPr lang="es-GT" sz="1800" dirty="0"/>
              <a:t>no deje información confidencial</a:t>
            </a:r>
          </a:p>
          <a:p>
            <a:pPr lvl="2"/>
            <a:r>
              <a:rPr lang="es-GT" sz="1800" dirty="0"/>
              <a:t>Por ejemplo, NO DIGA “Como usted tiene diabetes puede estar en nuestro programa.”</a:t>
            </a:r>
          </a:p>
          <a:p>
            <a:pPr lvl="1"/>
            <a:r>
              <a:rPr lang="es-GT" sz="1800" dirty="0"/>
              <a:t>trate </a:t>
            </a:r>
            <a:r>
              <a:rPr lang="es-GT" sz="1800" dirty="0">
                <a:highlight>
                  <a:srgbClr val="FFFF00"/>
                </a:highlight>
              </a:rPr>
              <a:t>5</a:t>
            </a:r>
            <a:r>
              <a:rPr lang="es-GT" sz="1800" dirty="0"/>
              <a:t> veces en total a diferentes horas y días y semanas</a:t>
            </a:r>
          </a:p>
          <a:p>
            <a:endParaRPr lang="en-US" dirty="0"/>
          </a:p>
          <a:p>
            <a:endParaRPr lang="en-US" dirty="0"/>
          </a:p>
        </p:txBody>
      </p:sp>
      <p:pic>
        <p:nvPicPr>
          <p:cNvPr id="5" name="Picture 4">
            <a:extLst>
              <a:ext uri="{FF2B5EF4-FFF2-40B4-BE49-F238E27FC236}">
                <a16:creationId xmlns:a16="http://schemas.microsoft.com/office/drawing/2014/main" id="{73EBFDD4-442F-2F40-BD81-30ABF739D883}"/>
              </a:ext>
            </a:extLst>
          </p:cNvPr>
          <p:cNvPicPr>
            <a:picLocks noChangeAspect="1"/>
          </p:cNvPicPr>
          <p:nvPr/>
        </p:nvPicPr>
        <p:blipFill>
          <a:blip r:embed="rId3"/>
          <a:stretch>
            <a:fillRect/>
          </a:stretch>
        </p:blipFill>
        <p:spPr>
          <a:xfrm>
            <a:off x="5510957" y="738907"/>
            <a:ext cx="3512091" cy="2184941"/>
          </a:xfrm>
          <a:prstGeom prst="rect">
            <a:avLst/>
          </a:prstGeom>
        </p:spPr>
      </p:pic>
    </p:spTree>
    <p:extLst>
      <p:ext uri="{BB962C8B-B14F-4D97-AF65-F5344CB8AC3E}">
        <p14:creationId xmlns:p14="http://schemas.microsoft.com/office/powerpoint/2010/main" val="257645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2363739" y="273245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AC4DC50-3124-9E50-72F9-C19088C2A785}"/>
              </a:ext>
            </a:extLst>
          </p:cNvPr>
          <p:cNvSpPr>
            <a:spLocks noGrp="1"/>
          </p:cNvSpPr>
          <p:nvPr>
            <p:ph idx="1"/>
          </p:nvPr>
        </p:nvSpPr>
        <p:spPr>
          <a:xfrm>
            <a:off x="676120" y="2005781"/>
            <a:ext cx="8424640" cy="3773966"/>
          </a:xfrm>
        </p:spPr>
        <p:txBody>
          <a:bodyPr/>
          <a:lstStyle/>
          <a:p>
            <a:pPr marL="0" indent="0">
              <a:buNone/>
            </a:pPr>
            <a:r>
              <a:rPr lang="es-GT"/>
              <a:t>¿</a:t>
            </a:r>
            <a:r>
              <a:rPr lang="es-GT" sz="2000"/>
              <a:t>Qué medicamento debe guardarse el en refrigerador?</a:t>
            </a:r>
          </a:p>
          <a:p>
            <a:pPr marL="0" indent="0">
              <a:buNone/>
            </a:pPr>
            <a:endParaRPr lang="es-GT" sz="2000"/>
          </a:p>
          <a:p>
            <a:pPr marL="0" indent="0">
              <a:buNone/>
            </a:pPr>
            <a:r>
              <a:rPr lang="es-GT" sz="2000"/>
              <a:t>   </a:t>
            </a:r>
            <a:r>
              <a:rPr lang="es-GT" sz="2000" b="1"/>
              <a:t>  a. Insulina</a:t>
            </a:r>
          </a:p>
          <a:p>
            <a:pPr marL="0" indent="0">
              <a:buNone/>
            </a:pPr>
            <a:r>
              <a:rPr lang="es-GT" sz="2000"/>
              <a:t>     b. Enalapril</a:t>
            </a:r>
          </a:p>
          <a:p>
            <a:pPr marL="0" indent="0">
              <a:buNone/>
            </a:pPr>
            <a:r>
              <a:rPr lang="es-GT" sz="2000"/>
              <a:t>     c. Metformina</a:t>
            </a:r>
          </a:p>
          <a:p>
            <a:pPr marL="0" indent="0">
              <a:buNone/>
            </a:pPr>
            <a:r>
              <a:rPr lang="es-GT" sz="2000"/>
              <a:t>     d. Actos/</a:t>
            </a:r>
            <a:r>
              <a:rPr lang="es-GT" sz="2000" err="1"/>
              <a:t>pioglitazona</a:t>
            </a:r>
            <a:endParaRPr lang="es-GT" sz="2000"/>
          </a:p>
          <a:p>
            <a:pPr marL="0" indent="0">
              <a:buNone/>
            </a:pPr>
            <a:r>
              <a:rPr lang="es-GT" sz="2000"/>
              <a:t>     e. Los medicamentos “g”, es decir: glimepirida, </a:t>
            </a:r>
            <a:r>
              <a:rPr lang="es-GT" sz="2000" err="1"/>
              <a:t>gliburida</a:t>
            </a:r>
            <a:r>
              <a:rPr lang="es-GT" sz="2000"/>
              <a:t>, </a:t>
            </a:r>
            <a:r>
              <a:rPr lang="es-GT" sz="2000" err="1"/>
              <a:t>glipizida</a:t>
            </a:r>
            <a:endParaRPr lang="es-GT" sz="2000"/>
          </a:p>
          <a:p>
            <a:pPr marL="305435" indent="-305435"/>
            <a:endParaRPr lang="es-GT" sz="2000"/>
          </a:p>
          <a:p>
            <a:endParaRPr lang="es-GT"/>
          </a:p>
        </p:txBody>
      </p:sp>
    </p:spTree>
    <p:extLst>
      <p:ext uri="{BB962C8B-B14F-4D97-AF65-F5344CB8AC3E}">
        <p14:creationId xmlns:p14="http://schemas.microsoft.com/office/powerpoint/2010/main" val="383780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2327905" y="388003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06C21C3C-DF3B-C6E4-EBE9-E1A84D15D978}"/>
              </a:ext>
            </a:extLst>
          </p:cNvPr>
          <p:cNvSpPr>
            <a:spLocks noGrp="1"/>
          </p:cNvSpPr>
          <p:nvPr>
            <p:ph idx="1"/>
          </p:nvPr>
        </p:nvSpPr>
        <p:spPr>
          <a:xfrm>
            <a:off x="526264" y="1947432"/>
            <a:ext cx="7662771" cy="3627662"/>
          </a:xfrm>
        </p:spPr>
        <p:txBody>
          <a:bodyPr/>
          <a:lstStyle/>
          <a:p>
            <a:pPr marL="0" indent="0">
              <a:buNone/>
            </a:pPr>
            <a:r>
              <a:rPr lang="es-GT" sz="2000"/>
              <a:t>¿Cuál es el lugar preferible para inyectarse la insulina?</a:t>
            </a:r>
          </a:p>
          <a:p>
            <a:pPr marL="0" indent="0">
              <a:buNone/>
            </a:pPr>
            <a:r>
              <a:rPr lang="es-GT" sz="2000"/>
              <a:t>     a. Muslo</a:t>
            </a:r>
          </a:p>
          <a:p>
            <a:pPr marL="0" indent="0">
              <a:buNone/>
            </a:pPr>
            <a:r>
              <a:rPr lang="es-GT" sz="2000"/>
              <a:t>     b. Glúteos</a:t>
            </a:r>
          </a:p>
          <a:p>
            <a:pPr marL="0" indent="0">
              <a:buNone/>
            </a:pPr>
            <a:r>
              <a:rPr lang="es-GT" sz="2000"/>
              <a:t>     c. Estómago</a:t>
            </a:r>
          </a:p>
          <a:p>
            <a:pPr marL="0" indent="0">
              <a:buNone/>
            </a:pPr>
            <a:r>
              <a:rPr lang="es-GT" sz="2000"/>
              <a:t>     d. Pierna</a:t>
            </a:r>
          </a:p>
        </p:txBody>
      </p:sp>
    </p:spTree>
    <p:extLst>
      <p:ext uri="{BB962C8B-B14F-4D97-AF65-F5344CB8AC3E}">
        <p14:creationId xmlns:p14="http://schemas.microsoft.com/office/powerpoint/2010/main" val="28538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2360834" y="371720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A0FF09B-ED56-2F79-39C4-022DAC9394BE}"/>
              </a:ext>
            </a:extLst>
          </p:cNvPr>
          <p:cNvSpPr>
            <a:spLocks noGrp="1"/>
          </p:cNvSpPr>
          <p:nvPr>
            <p:ph idx="1"/>
          </p:nvPr>
        </p:nvSpPr>
        <p:spPr>
          <a:xfrm>
            <a:off x="995120" y="2111777"/>
            <a:ext cx="7284703" cy="3822734"/>
          </a:xfrm>
        </p:spPr>
        <p:txBody>
          <a:bodyPr/>
          <a:lstStyle/>
          <a:p>
            <a:pPr marL="0" indent="0">
              <a:buNone/>
            </a:pPr>
            <a:r>
              <a:rPr lang="es-GT" sz="2000"/>
              <a:t>¿Cuál insulina es la más barata?</a:t>
            </a:r>
          </a:p>
          <a:p>
            <a:pPr marL="0" indent="0">
              <a:buNone/>
            </a:pPr>
            <a:r>
              <a:rPr lang="es-GT" sz="2000"/>
              <a:t>     a. </a:t>
            </a:r>
            <a:r>
              <a:rPr lang="es-GT" sz="2000" err="1"/>
              <a:t>Lispro</a:t>
            </a:r>
            <a:endParaRPr lang="es-GT" sz="2000"/>
          </a:p>
          <a:p>
            <a:pPr marL="0" indent="0">
              <a:buNone/>
            </a:pPr>
            <a:r>
              <a:rPr lang="es-GT" sz="2000"/>
              <a:t>     b. NPH</a:t>
            </a:r>
          </a:p>
          <a:p>
            <a:pPr marL="0" indent="0">
              <a:buNone/>
            </a:pPr>
            <a:r>
              <a:rPr lang="es-GT" sz="2000"/>
              <a:t>     c. Lantus</a:t>
            </a:r>
          </a:p>
          <a:p>
            <a:pPr marL="0" indent="0">
              <a:buNone/>
            </a:pPr>
            <a:r>
              <a:rPr lang="es-GT" sz="2000"/>
              <a:t>     d. </a:t>
            </a:r>
            <a:r>
              <a:rPr lang="es-GT" sz="2000" err="1"/>
              <a:t>Levemir</a:t>
            </a:r>
            <a:endParaRPr lang="es-GT" sz="2000"/>
          </a:p>
        </p:txBody>
      </p:sp>
    </p:spTree>
    <p:extLst>
      <p:ext uri="{BB962C8B-B14F-4D97-AF65-F5344CB8AC3E}">
        <p14:creationId xmlns:p14="http://schemas.microsoft.com/office/powerpoint/2010/main" val="45781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1999158" y="3413507"/>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AD9710A-BBAA-D8BF-F81E-F6520AFDFB27}"/>
              </a:ext>
            </a:extLst>
          </p:cNvPr>
          <p:cNvSpPr>
            <a:spLocks noGrp="1"/>
          </p:cNvSpPr>
          <p:nvPr>
            <p:ph idx="1"/>
          </p:nvPr>
        </p:nvSpPr>
        <p:spPr>
          <a:xfrm>
            <a:off x="496089" y="1994996"/>
            <a:ext cx="8436832" cy="3834926"/>
          </a:xfrm>
        </p:spPr>
        <p:txBody>
          <a:bodyPr/>
          <a:lstStyle/>
          <a:p>
            <a:pPr marL="0" indent="0">
              <a:buNone/>
            </a:pPr>
            <a:r>
              <a:rPr lang="es-GT" sz="2000"/>
              <a:t>¿Cuál es la dosis inicial y la más alta de glimepirida por día en miligramos?</a:t>
            </a:r>
          </a:p>
          <a:p>
            <a:pPr marL="0" indent="0">
              <a:buNone/>
            </a:pPr>
            <a:endParaRPr lang="es-GT" sz="2000"/>
          </a:p>
          <a:p>
            <a:pPr marL="0" indent="0">
              <a:buNone/>
            </a:pPr>
            <a:r>
              <a:rPr lang="es-GT" sz="2000"/>
              <a:t>     a. 2 y 8</a:t>
            </a:r>
          </a:p>
          <a:p>
            <a:pPr marL="0" indent="0">
              <a:buNone/>
            </a:pPr>
            <a:r>
              <a:rPr lang="es-GT" sz="2000"/>
              <a:t>     b. 4 y 12</a:t>
            </a:r>
          </a:p>
          <a:p>
            <a:pPr marL="0" indent="0">
              <a:buNone/>
            </a:pPr>
            <a:r>
              <a:rPr lang="es-GT" sz="2000"/>
              <a:t>     c. 5 y 10</a:t>
            </a:r>
          </a:p>
          <a:p>
            <a:pPr marL="0" indent="0">
              <a:buNone/>
            </a:pPr>
            <a:r>
              <a:rPr lang="es-GT" sz="2000"/>
              <a:t>     d. 15 y 25</a:t>
            </a:r>
          </a:p>
        </p:txBody>
      </p:sp>
    </p:spTree>
    <p:extLst>
      <p:ext uri="{BB962C8B-B14F-4D97-AF65-F5344CB8AC3E}">
        <p14:creationId xmlns:p14="http://schemas.microsoft.com/office/powerpoint/2010/main" val="1538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12" name="TextBox 11">
            <a:extLst>
              <a:ext uri="{FF2B5EF4-FFF2-40B4-BE49-F238E27FC236}">
                <a16:creationId xmlns:a16="http://schemas.microsoft.com/office/drawing/2014/main" id="{5C952189-EEAE-E47C-0453-0376D01E4D32}"/>
              </a:ext>
            </a:extLst>
          </p:cNvPr>
          <p:cNvSpPr txBox="1"/>
          <p:nvPr/>
        </p:nvSpPr>
        <p:spPr>
          <a:xfrm>
            <a:off x="629592" y="2195980"/>
            <a:ext cx="7445062" cy="3447098"/>
          </a:xfrm>
          <a:prstGeom prst="rect">
            <a:avLst/>
          </a:prstGeom>
          <a:solidFill>
            <a:schemeClr val="bg1"/>
          </a:solidFill>
        </p:spPr>
        <p:txBody>
          <a:bodyPr wrap="square" lIns="91440" tIns="45720" rIns="91440" bIns="45720" rtlCol="0" anchor="t">
            <a:spAutoFit/>
          </a:bodyPr>
          <a:lstStyle/>
          <a:p>
            <a:r>
              <a:rPr lang="es-ES" sz="2000">
                <a:latin typeface="Arial"/>
                <a:ea typeface="ＭＳ Ｐゴシック"/>
                <a:cs typeface="Arial"/>
              </a:rPr>
              <a:t>¿Cuál es la dosis inicial y la dosis más alta de Actos por día en miligramos?</a:t>
            </a:r>
            <a:endParaRPr lang="es-GT" sz="2000">
              <a:latin typeface="+mn-lt"/>
              <a:ea typeface="ＭＳ Ｐゴシック"/>
            </a:endParaRPr>
          </a:p>
          <a:p>
            <a:endParaRPr lang="es-ES" sz="2000">
              <a:latin typeface="Arial"/>
              <a:ea typeface="ＭＳ Ｐゴシック"/>
              <a:cs typeface="Arial"/>
            </a:endParaRPr>
          </a:p>
          <a:p>
            <a:pPr marL="342900" indent="-342900">
              <a:buAutoNum type="alphaLcPeriod"/>
            </a:pPr>
            <a:r>
              <a:rPr lang="es-GT" sz="2000">
                <a:latin typeface="+mn-lt"/>
                <a:ea typeface="ＭＳ Ｐゴシック"/>
              </a:rPr>
              <a:t>4 y 8</a:t>
            </a:r>
            <a:endParaRPr lang="es-GT"/>
          </a:p>
          <a:p>
            <a:pPr marL="342900" indent="-342900">
              <a:buAutoNum type="alphaLcPeriod"/>
            </a:pPr>
            <a:endParaRPr lang="es-GT" sz="2000">
              <a:latin typeface="+mn-lt"/>
            </a:endParaRPr>
          </a:p>
          <a:p>
            <a:pPr marL="342900" indent="-342900">
              <a:buAutoNum type="alphaLcPeriod"/>
            </a:pPr>
            <a:r>
              <a:rPr lang="es-GT" sz="2000">
                <a:latin typeface="+mn-lt"/>
                <a:ea typeface="ＭＳ Ｐゴシック"/>
              </a:rPr>
              <a:t>5 y 10</a:t>
            </a:r>
          </a:p>
          <a:p>
            <a:pPr marL="342900" indent="-342900">
              <a:buAutoNum type="alphaLcPeriod"/>
            </a:pPr>
            <a:endParaRPr lang="es-GT" sz="2000">
              <a:latin typeface="+mn-lt"/>
            </a:endParaRPr>
          </a:p>
          <a:p>
            <a:pPr marL="342900" indent="-342900">
              <a:buAutoNum type="alphaLcPeriod"/>
            </a:pPr>
            <a:r>
              <a:rPr lang="es-GT" sz="2000" b="1">
                <a:latin typeface="+mn-lt"/>
                <a:ea typeface="ＭＳ Ｐゴシック"/>
              </a:rPr>
              <a:t>15 y 45</a:t>
            </a:r>
          </a:p>
          <a:p>
            <a:r>
              <a:rPr lang="es-GT" sz="2000">
                <a:latin typeface="+mn-lt"/>
                <a:ea typeface="ＭＳ Ｐゴシック"/>
              </a:rPr>
              <a:t>            </a:t>
            </a:r>
            <a:endParaRPr lang="es-GT" sz="2000">
              <a:latin typeface="+mn-lt"/>
            </a:endParaRPr>
          </a:p>
          <a:p>
            <a:pPr marL="342900" indent="-342900">
              <a:buAutoNum type="alphaLcPeriod"/>
            </a:pPr>
            <a:r>
              <a:rPr lang="es-GT" sz="2000">
                <a:latin typeface="+mn-lt"/>
                <a:ea typeface="ＭＳ Ｐゴシック"/>
              </a:rPr>
              <a:t>2 y 4</a:t>
            </a:r>
          </a:p>
          <a:p>
            <a:pPr marL="342900" indent="-342900">
              <a:buAutoNum type="alphaLcPeriod"/>
            </a:pPr>
            <a:endParaRPr lang="es-GT"/>
          </a:p>
        </p:txBody>
      </p:sp>
      <p:sp>
        <p:nvSpPr>
          <p:cNvPr id="14" name="Arrow: Left 13">
            <a:extLst>
              <a:ext uri="{FF2B5EF4-FFF2-40B4-BE49-F238E27FC236}">
                <a16:creationId xmlns:a16="http://schemas.microsoft.com/office/drawing/2014/main" id="{7E37725D-3689-866D-E969-A8B5EFE43223}"/>
              </a:ext>
            </a:extLst>
          </p:cNvPr>
          <p:cNvSpPr/>
          <p:nvPr/>
        </p:nvSpPr>
        <p:spPr>
          <a:xfrm>
            <a:off x="1984410" y="4314131"/>
            <a:ext cx="706315"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30592177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2"/>
            <a:ext cx="5992314" cy="2775267"/>
          </a:xfrm>
        </p:spPr>
        <p:txBody>
          <a:bodyPr>
            <a:normAutofit/>
          </a:bodyPr>
          <a:lstStyle/>
          <a:p>
            <a:pPr marL="0" indent="0">
              <a:buNone/>
            </a:pPr>
            <a:r>
              <a:rPr lang="en-US" sz="2000"/>
              <a:t> ¿</a:t>
            </a:r>
            <a:r>
              <a:rPr lang="en-US" sz="2000" err="1"/>
              <a:t>Cuál</a:t>
            </a:r>
            <a:r>
              <a:rPr lang="en-US" sz="2000"/>
              <a:t> es la </a:t>
            </a:r>
            <a:r>
              <a:rPr lang="en-US" sz="2000" err="1"/>
              <a:t>dosis</a:t>
            </a:r>
            <a:r>
              <a:rPr lang="en-US" sz="2000"/>
              <a:t> </a:t>
            </a:r>
            <a:r>
              <a:rPr lang="en-US" sz="2000" err="1"/>
              <a:t>máxima</a:t>
            </a:r>
            <a:r>
              <a:rPr lang="en-US" sz="2000"/>
              <a:t> </a:t>
            </a:r>
            <a:r>
              <a:rPr lang="en-US" sz="2000" err="1"/>
              <a:t>diaria</a:t>
            </a:r>
            <a:r>
              <a:rPr lang="en-US" sz="2000"/>
              <a:t> de </a:t>
            </a:r>
            <a:r>
              <a:rPr lang="en-US" sz="2000" err="1"/>
              <a:t>metformina</a:t>
            </a:r>
            <a:r>
              <a:rPr lang="en-US" sz="2000"/>
              <a:t>?</a:t>
            </a:r>
          </a:p>
          <a:p>
            <a:pPr marL="0" indent="0">
              <a:buNone/>
            </a:pPr>
            <a:endParaRPr lang="en-US" sz="2000"/>
          </a:p>
          <a:p>
            <a:pPr marL="0" indent="0">
              <a:buNone/>
            </a:pPr>
            <a:r>
              <a:rPr lang="en-US" sz="2000"/>
              <a:t>       a. 500mg</a:t>
            </a:r>
          </a:p>
          <a:p>
            <a:pPr marL="0" indent="0">
              <a:buNone/>
            </a:pPr>
            <a:r>
              <a:rPr lang="en-US" sz="2000"/>
              <a:t>       b. 1000mg</a:t>
            </a:r>
          </a:p>
          <a:p>
            <a:pPr marL="0" indent="0">
              <a:buNone/>
            </a:pPr>
            <a:r>
              <a:rPr lang="en-US" sz="2000"/>
              <a:t>       c. 1500mg</a:t>
            </a:r>
          </a:p>
          <a:p>
            <a:pPr marL="0" indent="0">
              <a:buNone/>
            </a:pPr>
            <a:r>
              <a:rPr lang="en-US" sz="2000"/>
              <a:t> </a:t>
            </a:r>
            <a:r>
              <a:rPr lang="en-US" sz="2000" b="1"/>
              <a:t>      d. 2000mg</a:t>
            </a:r>
            <a:r>
              <a:rPr lang="en-US" sz="2000"/>
              <a:t> </a:t>
            </a:r>
          </a:p>
        </p:txBody>
      </p:sp>
      <p:sp>
        <p:nvSpPr>
          <p:cNvPr id="7" name="Down Arrow 6">
            <a:extLst>
              <a:ext uri="{FF2B5EF4-FFF2-40B4-BE49-F238E27FC236}">
                <a16:creationId xmlns:a16="http://schemas.microsoft.com/office/drawing/2014/main" id="{FCC6282C-D6CB-C215-0963-684CFEE2A526}"/>
              </a:ext>
            </a:extLst>
          </p:cNvPr>
          <p:cNvSpPr/>
          <p:nvPr/>
        </p:nvSpPr>
        <p:spPr>
          <a:xfrm rot="5400000">
            <a:off x="3588036" y="472534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4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347246" y="2394140"/>
            <a:ext cx="5992314" cy="2909379"/>
          </a:xfrm>
        </p:spPr>
        <p:txBody>
          <a:bodyPr>
            <a:normAutofit/>
          </a:bodyPr>
          <a:lstStyle/>
          <a:p>
            <a:pPr marL="0" indent="0">
              <a:buNone/>
            </a:pPr>
            <a:r>
              <a:rPr lang="en-US" sz="2000"/>
              <a:t>¿</a:t>
            </a:r>
            <a:r>
              <a:rPr lang="en-US" sz="2000" err="1"/>
              <a:t>Cuánto</a:t>
            </a:r>
            <a:r>
              <a:rPr lang="en-US" sz="2000"/>
              <a:t> se </a:t>
            </a:r>
            <a:r>
              <a:rPr lang="en-US" sz="2000" err="1"/>
              <a:t>aumenta</a:t>
            </a:r>
            <a:r>
              <a:rPr lang="en-US" sz="2000"/>
              <a:t> la </a:t>
            </a:r>
            <a:r>
              <a:rPr lang="en-US" sz="2000" err="1"/>
              <a:t>metformina</a:t>
            </a:r>
            <a:r>
              <a:rPr lang="en-US" sz="2000"/>
              <a:t> </a:t>
            </a:r>
            <a:r>
              <a:rPr lang="en-US" sz="2000" err="1"/>
              <a:t>semanalmente</a:t>
            </a:r>
            <a:r>
              <a:rPr lang="en-US" sz="2000"/>
              <a:t>?</a:t>
            </a:r>
          </a:p>
          <a:p>
            <a:pPr marL="0" indent="0">
              <a:buNone/>
            </a:pPr>
            <a:endParaRPr lang="en-US" sz="2000"/>
          </a:p>
          <a:p>
            <a:pPr marL="0" indent="0">
              <a:buNone/>
            </a:pPr>
            <a:r>
              <a:rPr lang="en-US" sz="2000"/>
              <a:t>      a. 250mg</a:t>
            </a:r>
          </a:p>
          <a:p>
            <a:pPr marL="0" indent="0">
              <a:buNone/>
            </a:pPr>
            <a:r>
              <a:rPr lang="en-US" sz="2000"/>
              <a:t>      b. 500mg</a:t>
            </a:r>
          </a:p>
          <a:p>
            <a:pPr marL="0" indent="0">
              <a:buNone/>
            </a:pPr>
            <a:r>
              <a:rPr lang="en-US" sz="2000"/>
              <a:t>      c. 1500mg</a:t>
            </a:r>
          </a:p>
          <a:p>
            <a:pPr marL="0" indent="0">
              <a:buNone/>
            </a:pPr>
            <a:r>
              <a:rPr lang="en-US" sz="2000"/>
              <a:t>      d. 2000mg</a:t>
            </a:r>
          </a:p>
          <a:p>
            <a:pPr marL="0" indent="0">
              <a:buNone/>
            </a:pPr>
            <a:endParaRPr lang="en-US" sz="2000"/>
          </a:p>
          <a:p>
            <a:pPr marL="0" indent="0">
              <a:buNone/>
            </a:pPr>
            <a:endParaRPr lang="en-US"/>
          </a:p>
        </p:txBody>
      </p:sp>
      <p:sp>
        <p:nvSpPr>
          <p:cNvPr id="6" name="Down Arrow 5">
            <a:extLst>
              <a:ext uri="{FF2B5EF4-FFF2-40B4-BE49-F238E27FC236}">
                <a16:creationId xmlns:a16="http://schemas.microsoft.com/office/drawing/2014/main" id="{3B8DBA70-5A6C-34D7-BF90-DEF90A90B852}"/>
              </a:ext>
            </a:extLst>
          </p:cNvPr>
          <p:cNvSpPr/>
          <p:nvPr/>
        </p:nvSpPr>
        <p:spPr>
          <a:xfrm rot="5400000">
            <a:off x="2999534" y="312585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9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462783" y="2882670"/>
            <a:ext cx="8330078" cy="3144099"/>
          </a:xfrm>
        </p:spPr>
        <p:txBody>
          <a:bodyPr>
            <a:normAutofit fontScale="92500"/>
          </a:bodyPr>
          <a:lstStyle/>
          <a:p>
            <a:pPr marL="0" indent="0">
              <a:buNone/>
            </a:pPr>
            <a:r>
              <a:rPr lang="en-US" sz="2000"/>
              <a:t> ¿</a:t>
            </a:r>
            <a:r>
              <a:rPr lang="en-US" sz="2000" err="1"/>
              <a:t>Cuál</a:t>
            </a:r>
            <a:r>
              <a:rPr lang="en-US" sz="2000"/>
              <a:t> </a:t>
            </a:r>
            <a:r>
              <a:rPr lang="en-US" sz="2000" err="1"/>
              <a:t>medicamento</a:t>
            </a:r>
            <a:r>
              <a:rPr lang="en-US" sz="2000"/>
              <a:t>(s) </a:t>
            </a:r>
            <a:r>
              <a:rPr lang="en-US" sz="2000" err="1"/>
              <a:t>puede</a:t>
            </a:r>
            <a:r>
              <a:rPr lang="en-US" sz="2000"/>
              <a:t>(n) </a:t>
            </a:r>
            <a:r>
              <a:rPr lang="en-US" sz="2000" err="1"/>
              <a:t>hacer</a:t>
            </a:r>
            <a:r>
              <a:rPr lang="en-US" sz="2000"/>
              <a:t> que </a:t>
            </a:r>
            <a:r>
              <a:rPr lang="en-US" sz="2000" err="1"/>
              <a:t>los</a:t>
            </a:r>
            <a:r>
              <a:rPr lang="en-US" sz="2000"/>
              <a:t> </a:t>
            </a:r>
            <a:r>
              <a:rPr lang="en-US" sz="2000" err="1"/>
              <a:t>pacientes</a:t>
            </a:r>
            <a:r>
              <a:rPr lang="en-US" sz="2000"/>
              <a:t> AUMENTEN de peso?</a:t>
            </a:r>
          </a:p>
          <a:p>
            <a:pPr marL="0" indent="0">
              <a:buNone/>
            </a:pPr>
            <a:endParaRPr lang="en-US" sz="2000"/>
          </a:p>
          <a:p>
            <a:pPr marL="0" indent="0">
              <a:buNone/>
            </a:pPr>
            <a:r>
              <a:rPr lang="en-US" sz="2000"/>
              <a:t>     a. Actos/</a:t>
            </a:r>
            <a:r>
              <a:rPr lang="en-US" sz="2000" err="1"/>
              <a:t>pioglitazona</a:t>
            </a:r>
            <a:endParaRPr lang="en-US" sz="2000"/>
          </a:p>
          <a:p>
            <a:pPr marL="0" indent="0">
              <a:buNone/>
            </a:pPr>
            <a:r>
              <a:rPr lang="en-US" sz="2000"/>
              <a:t>     b. Los </a:t>
            </a:r>
            <a:r>
              <a:rPr lang="en-US" sz="2000" err="1"/>
              <a:t>medicamentos</a:t>
            </a:r>
            <a:r>
              <a:rPr lang="en-US" sz="2000"/>
              <a:t> “g”, es </a:t>
            </a:r>
            <a:r>
              <a:rPr lang="en-US" sz="2000" err="1"/>
              <a:t>decir</a:t>
            </a:r>
            <a:r>
              <a:rPr lang="en-US" sz="2000"/>
              <a:t>: </a:t>
            </a:r>
            <a:r>
              <a:rPr lang="en-US" sz="2000" err="1"/>
              <a:t>glimepirida</a:t>
            </a:r>
            <a:r>
              <a:rPr lang="en-US" sz="2000"/>
              <a:t>, </a:t>
            </a:r>
            <a:r>
              <a:rPr lang="en-US" sz="2000" err="1"/>
              <a:t>gliburida</a:t>
            </a:r>
            <a:r>
              <a:rPr lang="en-US" sz="2000"/>
              <a:t>, glipizide</a:t>
            </a:r>
          </a:p>
          <a:p>
            <a:pPr marL="0" indent="0">
              <a:buNone/>
            </a:pPr>
            <a:r>
              <a:rPr lang="en-US" sz="2000"/>
              <a:t>     c. </a:t>
            </a:r>
            <a:r>
              <a:rPr lang="en-US" sz="2000" err="1"/>
              <a:t>Metformina</a:t>
            </a:r>
            <a:endParaRPr lang="en-US" sz="2000"/>
          </a:p>
          <a:p>
            <a:pPr marL="0" indent="0">
              <a:buNone/>
            </a:pPr>
            <a:r>
              <a:rPr lang="en-US" sz="2000"/>
              <a:t>     d. </a:t>
            </a:r>
            <a:r>
              <a:rPr lang="en-US" sz="2000" err="1"/>
              <a:t>Insulina</a:t>
            </a:r>
            <a:endParaRPr lang="en-US" sz="2000"/>
          </a:p>
          <a:p>
            <a:pPr marL="0" indent="0">
              <a:buNone/>
            </a:pPr>
            <a:r>
              <a:rPr lang="en-US" sz="2000" b="1"/>
              <a:t>     e.  A, B y D</a:t>
            </a:r>
          </a:p>
          <a:p>
            <a:pPr marL="0" indent="0">
              <a:buNone/>
            </a:pPr>
            <a:endParaRPr lang="en-US" sz="2000"/>
          </a:p>
          <a:p>
            <a:pPr marL="342900" indent="-342900">
              <a:buAutoNum type="alphaLcPeriod"/>
            </a:pPr>
            <a:endParaRPr lang="en-US" sz="2000"/>
          </a:p>
        </p:txBody>
      </p:sp>
      <p:sp>
        <p:nvSpPr>
          <p:cNvPr id="6" name="Down Arrow 5">
            <a:extLst>
              <a:ext uri="{FF2B5EF4-FFF2-40B4-BE49-F238E27FC236}">
                <a16:creationId xmlns:a16="http://schemas.microsoft.com/office/drawing/2014/main" id="{DF18B86E-96B4-EB3C-69E8-BFE72402155B}"/>
              </a:ext>
            </a:extLst>
          </p:cNvPr>
          <p:cNvSpPr/>
          <p:nvPr/>
        </p:nvSpPr>
        <p:spPr>
          <a:xfrm rot="5400000">
            <a:off x="2363840" y="471576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1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2"/>
            <a:ext cx="5992314" cy="2775267"/>
          </a:xfrm>
        </p:spPr>
        <p:txBody>
          <a:bodyPr>
            <a:normAutofit/>
          </a:bodyPr>
          <a:lstStyle/>
          <a:p>
            <a:pPr marL="0" indent="0">
              <a:buNone/>
            </a:pPr>
            <a:r>
              <a:rPr lang="en-US" sz="2000"/>
              <a:t> El </a:t>
            </a:r>
            <a:r>
              <a:rPr lang="en-US" sz="2000" err="1"/>
              <a:t>efecto</a:t>
            </a:r>
            <a:r>
              <a:rPr lang="en-US" sz="2000"/>
              <a:t> </a:t>
            </a:r>
            <a:r>
              <a:rPr lang="en-US" sz="2000" err="1"/>
              <a:t>secundario</a:t>
            </a:r>
            <a:r>
              <a:rPr lang="en-US" sz="2000"/>
              <a:t> </a:t>
            </a:r>
            <a:r>
              <a:rPr lang="en-US" sz="2000" err="1"/>
              <a:t>más</a:t>
            </a:r>
            <a:r>
              <a:rPr lang="en-US" sz="2000"/>
              <a:t> </a:t>
            </a:r>
            <a:r>
              <a:rPr lang="en-US" sz="2000" err="1"/>
              <a:t>común</a:t>
            </a:r>
            <a:r>
              <a:rPr lang="en-US" sz="2000"/>
              <a:t> de la </a:t>
            </a:r>
            <a:r>
              <a:rPr lang="en-US" sz="2000" err="1"/>
              <a:t>metformina</a:t>
            </a:r>
            <a:r>
              <a:rPr lang="en-US" sz="2000"/>
              <a:t> es:</a:t>
            </a:r>
          </a:p>
          <a:p>
            <a:pPr marL="0" indent="0">
              <a:buNone/>
            </a:pPr>
            <a:endParaRPr lang="en-US" sz="2000"/>
          </a:p>
          <a:p>
            <a:pPr marL="0" indent="0">
              <a:buNone/>
            </a:pPr>
            <a:r>
              <a:rPr lang="en-US" sz="2000"/>
              <a:t>     a. </a:t>
            </a:r>
            <a:r>
              <a:rPr lang="en-US" sz="2000" err="1"/>
              <a:t>Pérdida</a:t>
            </a:r>
            <a:r>
              <a:rPr lang="en-US" sz="2000"/>
              <a:t> de peso</a:t>
            </a:r>
          </a:p>
          <a:p>
            <a:pPr marL="0" indent="0">
              <a:buNone/>
            </a:pPr>
            <a:r>
              <a:rPr lang="en-US" sz="2000"/>
              <a:t>     b. </a:t>
            </a:r>
            <a:r>
              <a:rPr lang="en-US" sz="2000" err="1"/>
              <a:t>Aumento</a:t>
            </a:r>
            <a:r>
              <a:rPr lang="en-US" sz="2000"/>
              <a:t> de peso</a:t>
            </a:r>
          </a:p>
          <a:p>
            <a:pPr marL="0" indent="0">
              <a:buNone/>
            </a:pPr>
            <a:r>
              <a:rPr lang="en-US" sz="2000"/>
              <a:t>     c. </a:t>
            </a:r>
            <a:r>
              <a:rPr lang="en-US" sz="2000" err="1"/>
              <a:t>Malestar</a:t>
            </a:r>
            <a:r>
              <a:rPr lang="en-US" sz="2000"/>
              <a:t> </a:t>
            </a:r>
            <a:r>
              <a:rPr lang="en-US" sz="2000" err="1"/>
              <a:t>estomacal</a:t>
            </a:r>
            <a:endParaRPr lang="en-US" sz="2000"/>
          </a:p>
          <a:p>
            <a:pPr marL="0" indent="0">
              <a:buNone/>
            </a:pPr>
            <a:r>
              <a:rPr lang="en-US" sz="2000"/>
              <a:t>     d. Bajo </a:t>
            </a:r>
            <a:r>
              <a:rPr lang="en-US" sz="2000" err="1"/>
              <a:t>nivel</a:t>
            </a:r>
            <a:r>
              <a:rPr lang="en-US" sz="2000"/>
              <a:t> de </a:t>
            </a:r>
            <a:r>
              <a:rPr lang="en-US" sz="2000" err="1"/>
              <a:t>azúcar</a:t>
            </a:r>
            <a:endParaRPr lang="en-US" sz="2000"/>
          </a:p>
          <a:p>
            <a:pPr marL="342900" indent="-342900">
              <a:buAutoNum type="alphaLcPeriod"/>
            </a:pPr>
            <a:endParaRPr lang="en-US"/>
          </a:p>
        </p:txBody>
      </p:sp>
      <p:sp>
        <p:nvSpPr>
          <p:cNvPr id="7" name="Down Arrow 6">
            <a:extLst>
              <a:ext uri="{FF2B5EF4-FFF2-40B4-BE49-F238E27FC236}">
                <a16:creationId xmlns:a16="http://schemas.microsoft.com/office/drawing/2014/main" id="{D34AC4E0-F972-9086-F81C-206B0869CF60}"/>
              </a:ext>
            </a:extLst>
          </p:cNvPr>
          <p:cNvSpPr/>
          <p:nvPr/>
        </p:nvSpPr>
        <p:spPr>
          <a:xfrm rot="5400000">
            <a:off x="4297866" y="401093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7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090115" y="2388870"/>
            <a:ext cx="5992314" cy="2449829"/>
          </a:xfrm>
        </p:spPr>
        <p:txBody>
          <a:bodyPr>
            <a:noAutofit/>
          </a:bodyPr>
          <a:lstStyle/>
          <a:p>
            <a:pPr marL="0" indent="0">
              <a:buNone/>
            </a:pPr>
            <a:endParaRPr lang="es-GT"/>
          </a:p>
          <a:p>
            <a:pPr marL="0" indent="0">
              <a:buNone/>
            </a:pPr>
            <a:r>
              <a:rPr lang="es-GT"/>
              <a:t>¿Cuál es el efecto secundario  de Actos (</a:t>
            </a:r>
            <a:r>
              <a:rPr lang="es-GT" err="1"/>
              <a:t>pioglitazona</a:t>
            </a:r>
            <a:r>
              <a:rPr lang="es-GT"/>
              <a:t>)?</a:t>
            </a:r>
          </a:p>
          <a:p>
            <a:pPr marL="0" indent="0">
              <a:buNone/>
            </a:pPr>
            <a:r>
              <a:rPr lang="es-GT"/>
              <a:t>     a. Una erupción </a:t>
            </a:r>
          </a:p>
          <a:p>
            <a:pPr marL="0" indent="0">
              <a:buNone/>
            </a:pPr>
            <a:r>
              <a:rPr lang="es-GT"/>
              <a:t>     b. Dolor de cabeza</a:t>
            </a:r>
          </a:p>
          <a:p>
            <a:pPr marL="0" indent="0">
              <a:buNone/>
            </a:pPr>
            <a:r>
              <a:rPr lang="es-GT"/>
              <a:t>     c. Visión borrosa </a:t>
            </a:r>
          </a:p>
          <a:p>
            <a:pPr marL="0" indent="0">
              <a:buNone/>
            </a:pPr>
            <a:r>
              <a:rPr lang="es-GT"/>
              <a:t>     d. Hinchazón de las piernas en las piernas</a:t>
            </a:r>
          </a:p>
        </p:txBody>
      </p:sp>
      <p:sp>
        <p:nvSpPr>
          <p:cNvPr id="6" name="Down Arrow 5">
            <a:extLst>
              <a:ext uri="{FF2B5EF4-FFF2-40B4-BE49-F238E27FC236}">
                <a16:creationId xmlns:a16="http://schemas.microsoft.com/office/drawing/2014/main" id="{73C34259-9042-5E4F-15C2-0D07FF404A4A}"/>
              </a:ext>
            </a:extLst>
          </p:cNvPr>
          <p:cNvSpPr/>
          <p:nvPr/>
        </p:nvSpPr>
        <p:spPr>
          <a:xfrm rot="5400000">
            <a:off x="5615726" y="431948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56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1DD5-48A9-A74C-951D-293422CE1B18}"/>
              </a:ext>
            </a:extLst>
          </p:cNvPr>
          <p:cNvSpPr>
            <a:spLocks noGrp="1"/>
          </p:cNvSpPr>
          <p:nvPr>
            <p:ph type="title"/>
          </p:nvPr>
        </p:nvSpPr>
        <p:spPr/>
        <p:txBody>
          <a:bodyPr>
            <a:normAutofit/>
          </a:bodyPr>
          <a:lstStyle/>
          <a:p>
            <a:r>
              <a:rPr lang="es-ES"/>
              <a:t>CHW Instructores: Necesitan de asegurarse de que BOX esté correcto </a:t>
            </a:r>
            <a:r>
              <a:rPr lang="es-ES">
                <a:sym typeface="Wingdings" pitchFamily="2" charset="2"/>
              </a:rPr>
              <a:t></a:t>
            </a:r>
            <a:endParaRPr lang="en-US"/>
          </a:p>
        </p:txBody>
      </p:sp>
      <p:sp>
        <p:nvSpPr>
          <p:cNvPr id="3" name="Content Placeholder 2">
            <a:extLst>
              <a:ext uri="{FF2B5EF4-FFF2-40B4-BE49-F238E27FC236}">
                <a16:creationId xmlns:a16="http://schemas.microsoft.com/office/drawing/2014/main" id="{67E9EF00-4317-8353-5D11-A6EB586F7147}"/>
              </a:ext>
            </a:extLst>
          </p:cNvPr>
          <p:cNvSpPr>
            <a:spLocks noGrp="1"/>
          </p:cNvSpPr>
          <p:nvPr>
            <p:ph idx="1"/>
          </p:nvPr>
        </p:nvSpPr>
        <p:spPr/>
        <p:txBody>
          <a:bodyPr/>
          <a:lstStyle/>
          <a:p>
            <a:pPr marL="0" indent="0" algn="just">
              <a:buNone/>
            </a:pPr>
            <a:r>
              <a:rPr lang="es-ES"/>
              <a:t>
</a:t>
            </a:r>
            <a:endParaRPr lang="en-US"/>
          </a:p>
        </p:txBody>
      </p:sp>
    </p:spTree>
    <p:extLst>
      <p:ext uri="{BB962C8B-B14F-4D97-AF65-F5344CB8AC3E}">
        <p14:creationId xmlns:p14="http://schemas.microsoft.com/office/powerpoint/2010/main" val="13320299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152650"/>
            <a:ext cx="5992314" cy="2772917"/>
          </a:xfrm>
        </p:spPr>
        <p:txBody>
          <a:bodyPr>
            <a:noAutofit/>
          </a:bodyPr>
          <a:lstStyle/>
          <a:p>
            <a:pPr marL="0" indent="0">
              <a:buNone/>
            </a:pPr>
            <a:r>
              <a:rPr lang="en-US"/>
              <a:t> </a:t>
            </a:r>
            <a:r>
              <a:rPr lang="en-US" sz="2000"/>
              <a:t>Actos </a:t>
            </a:r>
            <a:r>
              <a:rPr lang="es-GT" sz="2000"/>
              <a:t>fue</a:t>
            </a:r>
            <a:r>
              <a:rPr lang="en-US" sz="2000"/>
              <a:t> </a:t>
            </a:r>
            <a:r>
              <a:rPr lang="en-US" sz="2000" err="1"/>
              <a:t>retirado</a:t>
            </a:r>
            <a:r>
              <a:rPr lang="en-US" sz="2000"/>
              <a:t> del mercado </a:t>
            </a:r>
            <a:r>
              <a:rPr lang="en-US" sz="2000" err="1"/>
              <a:t>en</a:t>
            </a:r>
            <a:r>
              <a:rPr lang="en-US" sz="2000"/>
              <a:t> </a:t>
            </a:r>
            <a:r>
              <a:rPr lang="en-US" sz="2000" err="1"/>
              <a:t>otros</a:t>
            </a:r>
            <a:r>
              <a:rPr lang="en-US" sz="2000"/>
              <a:t> </a:t>
            </a:r>
            <a:r>
              <a:rPr lang="en-US" sz="2000" err="1"/>
              <a:t>países</a:t>
            </a:r>
            <a:r>
              <a:rPr lang="en-US" sz="2000"/>
              <a:t>, </a:t>
            </a:r>
            <a:r>
              <a:rPr lang="en-US" sz="2000" err="1"/>
              <a:t>ya</a:t>
            </a:r>
            <a:r>
              <a:rPr lang="en-US" sz="2000"/>
              <a:t> que </a:t>
            </a:r>
            <a:r>
              <a:rPr lang="en-US" sz="2000" err="1"/>
              <a:t>algunos</a:t>
            </a:r>
            <a:r>
              <a:rPr lang="en-US" sz="2000"/>
              <a:t> </a:t>
            </a:r>
            <a:r>
              <a:rPr lang="en-US" sz="2000" err="1"/>
              <a:t>pensaron</a:t>
            </a:r>
            <a:r>
              <a:rPr lang="en-US" sz="2000"/>
              <a:t> que </a:t>
            </a:r>
            <a:r>
              <a:rPr lang="en-US" sz="2000" err="1"/>
              <a:t>aumentaba</a:t>
            </a:r>
            <a:r>
              <a:rPr lang="en-US" sz="2000"/>
              <a:t> las </a:t>
            </a:r>
            <a:r>
              <a:rPr lang="en-US" sz="2000" err="1"/>
              <a:t>posibilidades</a:t>
            </a:r>
            <a:r>
              <a:rPr lang="en-US" sz="2000"/>
              <a:t> de:</a:t>
            </a:r>
          </a:p>
          <a:p>
            <a:pPr marL="0" indent="0">
              <a:buNone/>
            </a:pPr>
            <a:endParaRPr lang="en-US" sz="2000"/>
          </a:p>
          <a:p>
            <a:pPr marL="0" indent="0">
              <a:buNone/>
            </a:pPr>
            <a:r>
              <a:rPr lang="en-US" sz="2000"/>
              <a:t>     a. </a:t>
            </a:r>
            <a:r>
              <a:rPr lang="en-US" sz="2000" err="1"/>
              <a:t>Infección</a:t>
            </a:r>
            <a:r>
              <a:rPr lang="en-US" sz="2000"/>
              <a:t> de la </a:t>
            </a:r>
            <a:r>
              <a:rPr lang="en-US" sz="2000" err="1"/>
              <a:t>piel</a:t>
            </a:r>
            <a:r>
              <a:rPr lang="en-US" sz="2000"/>
              <a:t> </a:t>
            </a:r>
          </a:p>
          <a:p>
            <a:pPr marL="0" indent="0">
              <a:buNone/>
            </a:pPr>
            <a:r>
              <a:rPr lang="en-US" sz="2000"/>
              <a:t>     b. Cancer de la </a:t>
            </a:r>
            <a:r>
              <a:rPr lang="en-US" sz="2000" err="1"/>
              <a:t>vejiga</a:t>
            </a:r>
          </a:p>
          <a:p>
            <a:pPr marL="0" indent="0">
              <a:buNone/>
            </a:pPr>
            <a:r>
              <a:rPr lang="en-US" sz="2000"/>
              <a:t>     c. </a:t>
            </a:r>
            <a:r>
              <a:rPr lang="en-US" sz="2000" err="1"/>
              <a:t>Amputación</a:t>
            </a:r>
            <a:r>
              <a:rPr lang="en-US" sz="2000"/>
              <a:t> </a:t>
            </a:r>
          </a:p>
          <a:p>
            <a:pPr marL="0" indent="0">
              <a:buNone/>
            </a:pPr>
            <a:r>
              <a:rPr lang="en-US" sz="2000"/>
              <a:t>     d. </a:t>
            </a:r>
            <a:r>
              <a:rPr lang="en-US" sz="2000" err="1"/>
              <a:t>Insuficiencia</a:t>
            </a:r>
            <a:r>
              <a:rPr lang="en-US" sz="2000"/>
              <a:t> renal   </a:t>
            </a:r>
          </a:p>
        </p:txBody>
      </p:sp>
      <p:sp>
        <p:nvSpPr>
          <p:cNvPr id="7" name="Down Arrow 6">
            <a:extLst>
              <a:ext uri="{FF2B5EF4-FFF2-40B4-BE49-F238E27FC236}">
                <a16:creationId xmlns:a16="http://schemas.microsoft.com/office/drawing/2014/main" id="{57B499F0-9740-16F9-6446-FE6B854E97FE}"/>
              </a:ext>
            </a:extLst>
          </p:cNvPr>
          <p:cNvSpPr/>
          <p:nvPr/>
        </p:nvSpPr>
        <p:spPr>
          <a:xfrm rot="5400000">
            <a:off x="4297119" y="357994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2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474659" y="2344432"/>
            <a:ext cx="8496728" cy="2955014"/>
          </a:xfrm>
        </p:spPr>
        <p:txBody>
          <a:bodyPr>
            <a:noAutofit/>
          </a:bodyPr>
          <a:lstStyle/>
          <a:p>
            <a:pPr marL="0" indent="0">
              <a:buNone/>
            </a:pPr>
            <a:r>
              <a:rPr lang="es-GT" sz="1600" b="1"/>
              <a:t> </a:t>
            </a:r>
            <a:r>
              <a:rPr lang="es-GT" sz="2000" b="1"/>
              <a:t> ¿Cuál medicamento es el que termina en “</a:t>
            </a:r>
            <a:r>
              <a:rPr lang="es-GT" sz="2000" b="1" err="1"/>
              <a:t>pril</a:t>
            </a:r>
            <a:r>
              <a:rPr lang="es-GT" sz="2000" b="1"/>
              <a:t>” o “</a:t>
            </a:r>
            <a:r>
              <a:rPr lang="es-GT" sz="2000" b="1" err="1"/>
              <a:t>artan</a:t>
            </a:r>
            <a:r>
              <a:rPr lang="es-GT" sz="2000" b="1"/>
              <a:t>”, </a:t>
            </a:r>
            <a:endParaRPr lang="en-US"/>
          </a:p>
          <a:p>
            <a:pPr marL="0" indent="0">
              <a:buNone/>
            </a:pPr>
            <a:r>
              <a:rPr lang="es-GT" sz="2000" b="1"/>
              <a:t>    es decir: lisinopril,  </a:t>
            </a:r>
            <a:r>
              <a:rPr lang="es-GT" sz="2000" b="1" err="1"/>
              <a:t>losartan</a:t>
            </a:r>
            <a:r>
              <a:rPr lang="es-GT" sz="2000" b="1"/>
              <a:t>?</a:t>
            </a:r>
            <a:endParaRPr lang="es-GT"/>
          </a:p>
          <a:p>
            <a:pPr marL="0" indent="0">
              <a:buNone/>
            </a:pPr>
            <a:endParaRPr lang="es-GT" sz="2000" b="1"/>
          </a:p>
          <a:p>
            <a:pPr marL="0" indent="0">
              <a:buNone/>
            </a:pPr>
            <a:r>
              <a:rPr lang="es-GT" sz="2000"/>
              <a:t>       a. Medicamentos para el colesterol</a:t>
            </a:r>
          </a:p>
          <a:p>
            <a:pPr marL="0" indent="0">
              <a:buNone/>
            </a:pPr>
            <a:r>
              <a:rPr lang="es-GT" sz="2000"/>
              <a:t>       b. Medicamentos para la diabetes</a:t>
            </a:r>
          </a:p>
          <a:p>
            <a:pPr marL="0" indent="0">
              <a:buNone/>
            </a:pPr>
            <a:r>
              <a:rPr lang="es-GT" sz="2000"/>
              <a:t>       c. Medicamentos para bajar de peso</a:t>
            </a:r>
          </a:p>
          <a:p>
            <a:pPr marL="0" indent="0">
              <a:buNone/>
            </a:pPr>
            <a:r>
              <a:rPr lang="es-GT" sz="2000"/>
              <a:t>       d. Medicamentos para la presión arterial</a:t>
            </a:r>
          </a:p>
        </p:txBody>
      </p:sp>
      <p:sp>
        <p:nvSpPr>
          <p:cNvPr id="11" name="Down Arrow 10">
            <a:extLst>
              <a:ext uri="{FF2B5EF4-FFF2-40B4-BE49-F238E27FC236}">
                <a16:creationId xmlns:a16="http://schemas.microsoft.com/office/drawing/2014/main" id="{24C3C882-1A66-A12A-E9E7-EB078AA7FD07}"/>
              </a:ext>
            </a:extLst>
          </p:cNvPr>
          <p:cNvSpPr/>
          <p:nvPr/>
        </p:nvSpPr>
        <p:spPr>
          <a:xfrm rot="5400000">
            <a:off x="5356778" y="487158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8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528252"/>
            <a:ext cx="6990016" cy="2433891"/>
          </a:xfrm>
        </p:spPr>
        <p:txBody>
          <a:bodyPr>
            <a:normAutofit fontScale="92500" lnSpcReduction="10000"/>
          </a:bodyPr>
          <a:lstStyle/>
          <a:p>
            <a:pPr marL="0" indent="0">
              <a:buNone/>
            </a:pPr>
            <a:r>
              <a:rPr lang="en-US" sz="2000"/>
              <a:t>El </a:t>
            </a:r>
            <a:r>
              <a:rPr lang="en-US" sz="2000" err="1"/>
              <a:t>efecto</a:t>
            </a:r>
            <a:r>
              <a:rPr lang="en-US" sz="2000"/>
              <a:t> </a:t>
            </a:r>
            <a:r>
              <a:rPr lang="en-US" sz="2000" err="1"/>
              <a:t>secundario</a:t>
            </a:r>
            <a:r>
              <a:rPr lang="en-US" sz="2000"/>
              <a:t> </a:t>
            </a:r>
            <a:r>
              <a:rPr lang="en-US" sz="2000" err="1"/>
              <a:t>más</a:t>
            </a:r>
            <a:r>
              <a:rPr lang="en-US" sz="2000"/>
              <a:t> </a:t>
            </a:r>
            <a:r>
              <a:rPr lang="en-US" sz="2000" err="1"/>
              <a:t>común</a:t>
            </a:r>
            <a:r>
              <a:rPr lang="en-US" sz="2000"/>
              <a:t> de </a:t>
            </a:r>
            <a:r>
              <a:rPr lang="en-US" sz="2000" err="1"/>
              <a:t>los</a:t>
            </a:r>
            <a:r>
              <a:rPr lang="en-US" sz="2000"/>
              <a:t> “</a:t>
            </a:r>
            <a:r>
              <a:rPr lang="en-US" sz="2000" err="1"/>
              <a:t>prils</a:t>
            </a:r>
            <a:r>
              <a:rPr lang="en-US" sz="2000"/>
              <a:t>” es:</a:t>
            </a:r>
          </a:p>
          <a:p>
            <a:pPr marL="0" indent="0">
              <a:buNone/>
            </a:pPr>
            <a:endParaRPr lang="en-US" sz="2000"/>
          </a:p>
          <a:p>
            <a:pPr marL="0" indent="0">
              <a:buNone/>
            </a:pPr>
            <a:r>
              <a:rPr lang="en-US" sz="2000"/>
              <a:t>     a. Tos</a:t>
            </a:r>
          </a:p>
          <a:p>
            <a:pPr marL="0" indent="0">
              <a:buNone/>
            </a:pPr>
            <a:r>
              <a:rPr lang="en-US" sz="2000"/>
              <a:t>     b. </a:t>
            </a:r>
            <a:r>
              <a:rPr lang="en-US" sz="2000" err="1"/>
              <a:t>Diarrea</a:t>
            </a:r>
            <a:endParaRPr lang="en-US" sz="2000"/>
          </a:p>
          <a:p>
            <a:pPr marL="0" indent="0">
              <a:buNone/>
            </a:pPr>
            <a:r>
              <a:rPr lang="en-US" sz="2000"/>
              <a:t>     c. </a:t>
            </a:r>
            <a:r>
              <a:rPr lang="en-US" sz="2000" err="1"/>
              <a:t>Malestar</a:t>
            </a:r>
            <a:r>
              <a:rPr lang="en-US" sz="2000"/>
              <a:t> </a:t>
            </a:r>
            <a:r>
              <a:rPr lang="en-US" sz="2000" err="1"/>
              <a:t>estomacal</a:t>
            </a:r>
            <a:endParaRPr lang="en-US" sz="2000"/>
          </a:p>
          <a:p>
            <a:pPr marL="0" indent="0">
              <a:buNone/>
            </a:pPr>
            <a:r>
              <a:rPr lang="en-US" sz="2000"/>
              <a:t>     d. </a:t>
            </a:r>
            <a:r>
              <a:rPr lang="en-US" sz="2000" err="1"/>
              <a:t>Calambres</a:t>
            </a:r>
            <a:r>
              <a:rPr lang="en-US" sz="2000"/>
              <a:t> </a:t>
            </a:r>
            <a:r>
              <a:rPr lang="en-US" sz="2000" err="1"/>
              <a:t>en</a:t>
            </a:r>
            <a:r>
              <a:rPr lang="en-US" sz="2000"/>
              <a:t> </a:t>
            </a:r>
            <a:r>
              <a:rPr lang="en-US" sz="2000" err="1"/>
              <a:t>los</a:t>
            </a:r>
            <a:r>
              <a:rPr lang="en-US" sz="2000"/>
              <a:t> pies</a:t>
            </a:r>
          </a:p>
          <a:p>
            <a:pPr marL="0" indent="0">
              <a:buNone/>
            </a:pPr>
            <a:endParaRPr lang="en-US"/>
          </a:p>
        </p:txBody>
      </p:sp>
      <p:sp>
        <p:nvSpPr>
          <p:cNvPr id="7" name="Down Arrow 6">
            <a:extLst>
              <a:ext uri="{FF2B5EF4-FFF2-40B4-BE49-F238E27FC236}">
                <a16:creationId xmlns:a16="http://schemas.microsoft.com/office/drawing/2014/main" id="{C863418B-7A2C-1398-E658-93BF7F49FF8F}"/>
              </a:ext>
            </a:extLst>
          </p:cNvPr>
          <p:cNvSpPr/>
          <p:nvPr/>
        </p:nvSpPr>
        <p:spPr>
          <a:xfrm rot="5400000">
            <a:off x="1958574" y="3124628"/>
            <a:ext cx="382764"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6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2"/>
            <a:ext cx="5992314" cy="3043491"/>
          </a:xfrm>
        </p:spPr>
        <p:txBody>
          <a:bodyPr>
            <a:normAutofit/>
          </a:bodyPr>
          <a:lstStyle/>
          <a:p>
            <a:pPr marL="0" indent="0">
              <a:buNone/>
            </a:pPr>
            <a:r>
              <a:rPr lang="en-US" b="1"/>
              <a:t>¿</a:t>
            </a:r>
            <a:r>
              <a:rPr lang="en-US" b="1" err="1"/>
              <a:t>Qué</a:t>
            </a:r>
            <a:r>
              <a:rPr lang="en-US" b="1"/>
              <a:t> </a:t>
            </a:r>
            <a:r>
              <a:rPr lang="en-US" b="1" err="1"/>
              <a:t>clase</a:t>
            </a:r>
            <a:r>
              <a:rPr lang="en-US" b="1"/>
              <a:t> de </a:t>
            </a:r>
            <a:r>
              <a:rPr lang="en-US" b="1" err="1"/>
              <a:t>medicamento</a:t>
            </a:r>
            <a:r>
              <a:rPr lang="en-US" b="1"/>
              <a:t> es </a:t>
            </a:r>
            <a:r>
              <a:rPr lang="en-US" b="1" err="1"/>
              <a:t>el</a:t>
            </a:r>
            <a:r>
              <a:rPr lang="en-US" b="1"/>
              <a:t> que termina </a:t>
            </a:r>
            <a:r>
              <a:rPr lang="en-US" b="1" err="1"/>
              <a:t>en</a:t>
            </a:r>
            <a:r>
              <a:rPr lang="en-US" b="1"/>
              <a:t> “statin”? (</a:t>
            </a:r>
            <a:r>
              <a:rPr lang="en-US" b="1" err="1"/>
              <a:t>estatina</a:t>
            </a:r>
            <a:r>
              <a:rPr lang="en-US" b="1"/>
              <a:t>)</a:t>
            </a:r>
          </a:p>
          <a:p>
            <a:pPr marL="0" indent="0">
              <a:buNone/>
            </a:pPr>
            <a:r>
              <a:rPr lang="en-US"/>
              <a:t> </a:t>
            </a:r>
          </a:p>
          <a:p>
            <a:pPr marL="0" indent="0">
              <a:buNone/>
            </a:pPr>
            <a:r>
              <a:rPr lang="en-US"/>
              <a:t>      a. </a:t>
            </a:r>
            <a:r>
              <a:rPr lang="en-US" err="1"/>
              <a:t>Medicamentos</a:t>
            </a:r>
            <a:r>
              <a:rPr lang="en-US"/>
              <a:t> para </a:t>
            </a:r>
            <a:r>
              <a:rPr lang="en-US" err="1"/>
              <a:t>el</a:t>
            </a:r>
            <a:r>
              <a:rPr lang="en-US"/>
              <a:t> </a:t>
            </a:r>
            <a:r>
              <a:rPr lang="en-US" err="1"/>
              <a:t>colesterol</a:t>
            </a:r>
            <a:endParaRPr lang="en-US"/>
          </a:p>
          <a:p>
            <a:pPr marL="0" indent="0">
              <a:buNone/>
            </a:pPr>
            <a:r>
              <a:rPr lang="en-US"/>
              <a:t>      b. </a:t>
            </a:r>
            <a:r>
              <a:rPr lang="en-US" err="1"/>
              <a:t>Medicamentos</a:t>
            </a:r>
            <a:r>
              <a:rPr lang="en-US"/>
              <a:t> para la diabetes</a:t>
            </a:r>
          </a:p>
          <a:p>
            <a:pPr marL="0" indent="0">
              <a:buNone/>
            </a:pPr>
            <a:r>
              <a:rPr lang="en-US"/>
              <a:t>      c. </a:t>
            </a:r>
            <a:r>
              <a:rPr lang="en-US" err="1"/>
              <a:t>Medicametos</a:t>
            </a:r>
            <a:r>
              <a:rPr lang="en-US"/>
              <a:t> para </a:t>
            </a:r>
            <a:r>
              <a:rPr lang="en-US" err="1"/>
              <a:t>bajar</a:t>
            </a:r>
            <a:r>
              <a:rPr lang="en-US"/>
              <a:t> de peso</a:t>
            </a:r>
          </a:p>
          <a:p>
            <a:pPr marL="0" indent="0">
              <a:buNone/>
            </a:pPr>
            <a:r>
              <a:rPr lang="en-US"/>
              <a:t>      d. </a:t>
            </a:r>
            <a:r>
              <a:rPr lang="en-US" err="1"/>
              <a:t>Medicamentos</a:t>
            </a:r>
            <a:r>
              <a:rPr lang="en-US"/>
              <a:t> para la </a:t>
            </a:r>
            <a:r>
              <a:rPr lang="en-US" err="1"/>
              <a:t>presión</a:t>
            </a:r>
            <a:r>
              <a:rPr lang="en-US"/>
              <a:t> arterial</a:t>
            </a:r>
          </a:p>
        </p:txBody>
      </p:sp>
      <p:sp>
        <p:nvSpPr>
          <p:cNvPr id="11" name="Down Arrow 10">
            <a:extLst>
              <a:ext uri="{FF2B5EF4-FFF2-40B4-BE49-F238E27FC236}">
                <a16:creationId xmlns:a16="http://schemas.microsoft.com/office/drawing/2014/main" id="{6968CFFB-0DD6-B18C-4993-4A792BA35F15}"/>
              </a:ext>
            </a:extLst>
          </p:cNvPr>
          <p:cNvSpPr/>
          <p:nvPr/>
        </p:nvSpPr>
        <p:spPr>
          <a:xfrm rot="5400000">
            <a:off x="5671436" y="366506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2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139375" y="2312542"/>
            <a:ext cx="6990734" cy="2665539"/>
          </a:xfrm>
        </p:spPr>
        <p:txBody>
          <a:bodyPr>
            <a:normAutofit/>
          </a:bodyPr>
          <a:lstStyle/>
          <a:p>
            <a:pPr marL="0" indent="0">
              <a:buNone/>
            </a:pPr>
            <a:r>
              <a:rPr lang="en-US"/>
              <a:t> </a:t>
            </a:r>
            <a:r>
              <a:rPr lang="en-US" sz="2000"/>
              <a:t>El </a:t>
            </a:r>
            <a:r>
              <a:rPr lang="en-US" sz="2000" err="1"/>
              <a:t>efecto</a:t>
            </a:r>
            <a:r>
              <a:rPr lang="en-US" sz="2000"/>
              <a:t> </a:t>
            </a:r>
            <a:r>
              <a:rPr lang="en-US" sz="2000" err="1"/>
              <a:t>secundario</a:t>
            </a:r>
            <a:r>
              <a:rPr lang="en-US" sz="2000"/>
              <a:t> </a:t>
            </a:r>
            <a:r>
              <a:rPr lang="en-US" sz="2000" err="1"/>
              <a:t>más</a:t>
            </a:r>
            <a:r>
              <a:rPr lang="en-US" sz="2000"/>
              <a:t> </a:t>
            </a:r>
            <a:r>
              <a:rPr lang="en-US" sz="2000" err="1"/>
              <a:t>común</a:t>
            </a:r>
            <a:r>
              <a:rPr lang="en-US" sz="2000"/>
              <a:t> de las “statins” (</a:t>
            </a:r>
            <a:r>
              <a:rPr lang="en-US" sz="2000" err="1"/>
              <a:t>estatinas</a:t>
            </a:r>
            <a:r>
              <a:rPr lang="en-US" sz="2000"/>
              <a:t>) es:</a:t>
            </a:r>
          </a:p>
          <a:p>
            <a:pPr marL="0" indent="0">
              <a:buNone/>
            </a:pPr>
            <a:endParaRPr lang="en-US" sz="2000"/>
          </a:p>
          <a:p>
            <a:pPr marL="0" indent="0">
              <a:buNone/>
            </a:pPr>
            <a:r>
              <a:rPr lang="en-US" sz="2000"/>
              <a:t>          a. </a:t>
            </a:r>
            <a:r>
              <a:rPr lang="en-US" sz="2000" err="1"/>
              <a:t>Calambres</a:t>
            </a:r>
            <a:r>
              <a:rPr lang="en-US" sz="2000"/>
              <a:t> </a:t>
            </a:r>
            <a:r>
              <a:rPr lang="en-US" sz="2000" err="1"/>
              <a:t>en</a:t>
            </a:r>
            <a:r>
              <a:rPr lang="en-US" sz="2000"/>
              <a:t> las </a:t>
            </a:r>
            <a:r>
              <a:rPr lang="en-US" sz="2000" err="1"/>
              <a:t>piernas</a:t>
            </a:r>
            <a:r>
              <a:rPr lang="en-US" sz="2000"/>
              <a:t> </a:t>
            </a:r>
          </a:p>
          <a:p>
            <a:pPr marL="0" indent="0">
              <a:buNone/>
            </a:pPr>
            <a:r>
              <a:rPr lang="en-US" sz="2000"/>
              <a:t>          b. </a:t>
            </a:r>
            <a:r>
              <a:rPr lang="en-US" sz="2000" err="1"/>
              <a:t>Malestar</a:t>
            </a:r>
            <a:r>
              <a:rPr lang="en-US" sz="2000"/>
              <a:t> </a:t>
            </a:r>
            <a:r>
              <a:rPr lang="en-US" sz="2000" err="1"/>
              <a:t>estomacal</a:t>
            </a:r>
            <a:endParaRPr lang="en-US" sz="2000"/>
          </a:p>
          <a:p>
            <a:pPr marL="0" indent="0">
              <a:buNone/>
            </a:pPr>
            <a:r>
              <a:rPr lang="en-US" sz="2000"/>
              <a:t>          c. </a:t>
            </a:r>
            <a:r>
              <a:rPr lang="en-US" sz="2000" err="1"/>
              <a:t>Pérdida</a:t>
            </a:r>
            <a:r>
              <a:rPr lang="en-US" sz="2000"/>
              <a:t> de peso</a:t>
            </a:r>
          </a:p>
          <a:p>
            <a:pPr marL="0" indent="0">
              <a:buNone/>
            </a:pPr>
            <a:r>
              <a:rPr lang="en-US" sz="2000"/>
              <a:t>          d. Tos </a:t>
            </a:r>
          </a:p>
        </p:txBody>
      </p:sp>
      <p:sp>
        <p:nvSpPr>
          <p:cNvPr id="5" name="Down Arrow 4">
            <a:extLst>
              <a:ext uri="{FF2B5EF4-FFF2-40B4-BE49-F238E27FC236}">
                <a16:creationId xmlns:a16="http://schemas.microsoft.com/office/drawing/2014/main" id="{EAE656C0-FCB6-E34C-5233-C117742737B1}"/>
              </a:ext>
            </a:extLst>
          </p:cNvPr>
          <p:cNvSpPr/>
          <p:nvPr/>
        </p:nvSpPr>
        <p:spPr>
          <a:xfrm rot="5400000">
            <a:off x="4904862" y="311362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5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84F6-CF66-621F-F5E4-77A13F6A29D1}"/>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F9B57AE8-0605-0E8B-D4E7-3228AE889093}"/>
              </a:ext>
            </a:extLst>
          </p:cNvPr>
          <p:cNvSpPr>
            <a:spLocks noGrp="1"/>
          </p:cNvSpPr>
          <p:nvPr>
            <p:ph idx="1"/>
          </p:nvPr>
        </p:nvSpPr>
        <p:spPr>
          <a:xfrm>
            <a:off x="634411" y="1770803"/>
            <a:ext cx="7989752" cy="4869225"/>
          </a:xfrm>
        </p:spPr>
        <p:txBody>
          <a:bodyPr>
            <a:noAutofit/>
          </a:bodyPr>
          <a:lstStyle/>
          <a:p>
            <a:pPr marL="305435" indent="-305435"/>
            <a:endParaRPr lang="en-US" sz="2000" dirty="0"/>
          </a:p>
        </p:txBody>
      </p:sp>
      <p:pic>
        <p:nvPicPr>
          <p:cNvPr id="5" name="Picture 4" descr="A picture containing logo&#10;&#10;Description automatically generated">
            <a:extLst>
              <a:ext uri="{FF2B5EF4-FFF2-40B4-BE49-F238E27FC236}">
                <a16:creationId xmlns:a16="http://schemas.microsoft.com/office/drawing/2014/main" id="{099812E5-A386-69F5-6F54-3427ADA996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47068" y="5615932"/>
            <a:ext cx="523294" cy="365760"/>
          </a:xfrm>
          <a:prstGeom prst="rect">
            <a:avLst/>
          </a:prstGeom>
        </p:spPr>
      </p:pic>
    </p:spTree>
    <p:extLst>
      <p:ext uri="{BB962C8B-B14F-4D97-AF65-F5344CB8AC3E}">
        <p14:creationId xmlns:p14="http://schemas.microsoft.com/office/powerpoint/2010/main" val="68840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0346-CEED-B7FF-34B3-89906A0BA427}"/>
              </a:ext>
            </a:extLst>
          </p:cNvPr>
          <p:cNvSpPr>
            <a:spLocks noGrp="1"/>
          </p:cNvSpPr>
          <p:nvPr>
            <p:ph type="title"/>
          </p:nvPr>
        </p:nvSpPr>
        <p:spPr/>
        <p:txBody>
          <a:bodyPr/>
          <a:lstStyle/>
          <a:p>
            <a:r>
              <a:rPr lang="en-US" dirty="0"/>
              <a:t>Modulo 11: Barreras para </a:t>
            </a:r>
            <a:r>
              <a:rPr lang="en-US" dirty="0" err="1"/>
              <a:t>obtener</a:t>
            </a:r>
            <a:r>
              <a:rPr lang="en-US" dirty="0"/>
              <a:t> </a:t>
            </a:r>
            <a:r>
              <a:rPr lang="en-US" dirty="0" err="1"/>
              <a:t>medicamentos</a:t>
            </a:r>
            <a:r>
              <a:rPr lang="en-US" dirty="0"/>
              <a:t>  - PAP</a:t>
            </a:r>
          </a:p>
        </p:txBody>
      </p:sp>
      <p:pic>
        <p:nvPicPr>
          <p:cNvPr id="5" name="Picture 4">
            <a:extLst>
              <a:ext uri="{FF2B5EF4-FFF2-40B4-BE49-F238E27FC236}">
                <a16:creationId xmlns:a16="http://schemas.microsoft.com/office/drawing/2014/main" id="{2BC4EBE4-145B-0D3B-E451-4C08F5A6AF6F}"/>
              </a:ext>
            </a:extLst>
          </p:cNvPr>
          <p:cNvPicPr>
            <a:picLocks noChangeAspect="1"/>
          </p:cNvPicPr>
          <p:nvPr/>
        </p:nvPicPr>
        <p:blipFill>
          <a:blip r:embed="rId2"/>
          <a:stretch>
            <a:fillRect/>
          </a:stretch>
        </p:blipFill>
        <p:spPr>
          <a:xfrm>
            <a:off x="2378825" y="2339045"/>
            <a:ext cx="4587054" cy="3976953"/>
          </a:xfrm>
          <a:prstGeom prst="rect">
            <a:avLst/>
          </a:prstGeom>
        </p:spPr>
      </p:pic>
    </p:spTree>
    <p:extLst>
      <p:ext uri="{BB962C8B-B14F-4D97-AF65-F5344CB8AC3E}">
        <p14:creationId xmlns:p14="http://schemas.microsoft.com/office/powerpoint/2010/main" val="422298312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5261697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err="1"/>
              <a:t>Anuncios</a:t>
            </a:r>
            <a:r>
              <a:rPr lang="en-US"/>
              <a:t>....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808088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BFD6-8EF1-F1BD-B463-6FE3100CF5C6}"/>
              </a:ext>
            </a:extLst>
          </p:cNvPr>
          <p:cNvSpPr>
            <a:spLocks noGrp="1"/>
          </p:cNvSpPr>
          <p:nvPr>
            <p:ph type="title"/>
          </p:nvPr>
        </p:nvSpPr>
        <p:spPr>
          <a:xfrm>
            <a:off x="581192" y="834958"/>
            <a:ext cx="7989752" cy="1083329"/>
          </a:xfrm>
        </p:spPr>
        <p:txBody>
          <a:bodyPr>
            <a:normAutofit/>
          </a:bodyPr>
          <a:lstStyle/>
          <a:p>
            <a:r>
              <a:rPr lang="es-ES"/>
              <a:t>Hablemos de los medicamentos  PAP</a:t>
            </a:r>
            <a:r>
              <a:rPr lang="es-ES" sz="3600"/>
              <a:t> </a:t>
            </a:r>
            <a:r>
              <a:rPr lang="es-ES"/>
              <a:t>...
</a:t>
            </a:r>
            <a:endParaRPr lang="en-US"/>
          </a:p>
        </p:txBody>
      </p:sp>
      <p:sp>
        <p:nvSpPr>
          <p:cNvPr id="3" name="Content Placeholder 2">
            <a:extLst>
              <a:ext uri="{FF2B5EF4-FFF2-40B4-BE49-F238E27FC236}">
                <a16:creationId xmlns:a16="http://schemas.microsoft.com/office/drawing/2014/main" id="{86C10D5B-2705-CA94-45A6-BD60536C05DD}"/>
              </a:ext>
            </a:extLst>
          </p:cNvPr>
          <p:cNvSpPr>
            <a:spLocks noGrp="1"/>
          </p:cNvSpPr>
          <p:nvPr>
            <p:ph idx="1"/>
          </p:nvPr>
        </p:nvSpPr>
        <p:spPr/>
        <p:txBody>
          <a:bodyPr>
            <a:normAutofit/>
          </a:bodyPr>
          <a:lstStyle/>
          <a:p>
            <a:pPr marL="305435" indent="-305435"/>
            <a:r>
              <a:rPr lang="es-ES" sz="2000"/>
              <a:t>Medicamentos </a:t>
            </a:r>
            <a:r>
              <a:rPr lang="en-US" sz="2000"/>
              <a:t>PAP = Programa de Asistencia al </a:t>
            </a:r>
            <a:r>
              <a:rPr lang="en-US" sz="2000" err="1"/>
              <a:t>Paciente</a:t>
            </a:r>
            <a:r>
              <a:rPr lang="en-US" sz="2000"/>
              <a:t> para </a:t>
            </a:r>
            <a:r>
              <a:rPr lang="en-US" sz="2000" err="1"/>
              <a:t>medicamentos</a:t>
            </a:r>
            <a:r>
              <a:rPr lang="en-US" sz="2000"/>
              <a:t> de alto </a:t>
            </a:r>
            <a:r>
              <a:rPr lang="en-US" sz="2000" err="1"/>
              <a:t>costo</a:t>
            </a:r>
            <a:r>
              <a:rPr lang="en-US" sz="2000"/>
              <a:t>.
</a:t>
            </a:r>
            <a:r>
              <a:rPr lang="es-ES" sz="2000"/>
              <a:t>¿Alguno de sus pacientes está tomando un medicamento PAP? Si es así, ¿cuál ha sido su experiencia? Por ejemplo:
	¿Es obtener medicamentos fácil? ¿O difícil?
	¿Es comprender la elegibilidad fácil? ¿O difícil?</a:t>
            </a:r>
            <a:endParaRPr lang="en-US" sz="2000"/>
          </a:p>
        </p:txBody>
      </p:sp>
    </p:spTree>
    <p:extLst>
      <p:ext uri="{BB962C8B-B14F-4D97-AF65-F5344CB8AC3E}">
        <p14:creationId xmlns:p14="http://schemas.microsoft.com/office/powerpoint/2010/main" val="4009995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8CB8-8C14-4582-8A0F-C849C35230F3}"/>
              </a:ext>
            </a:extLst>
          </p:cNvPr>
          <p:cNvSpPr>
            <a:spLocks noGrp="1"/>
          </p:cNvSpPr>
          <p:nvPr>
            <p:ph type="title"/>
          </p:nvPr>
        </p:nvSpPr>
        <p:spPr>
          <a:xfrm>
            <a:off x="577124" y="870857"/>
            <a:ext cx="7989752" cy="648365"/>
          </a:xfrm>
        </p:spPr>
        <p:txBody>
          <a:bodyPr/>
          <a:lstStyle/>
          <a:p>
            <a:r>
              <a:rPr lang="es-ES"/>
              <a:t>Esta semana: ¡Hora de llamar</a:t>
            </a:r>
            <a:r>
              <a:rPr lang="en-US"/>
              <a:t>!</a:t>
            </a:r>
          </a:p>
        </p:txBody>
      </p:sp>
      <p:sp>
        <p:nvSpPr>
          <p:cNvPr id="3" name="Content Placeholder 2">
            <a:extLst>
              <a:ext uri="{FF2B5EF4-FFF2-40B4-BE49-F238E27FC236}">
                <a16:creationId xmlns:a16="http://schemas.microsoft.com/office/drawing/2014/main" id="{67FADD61-6992-B657-0781-E6A0E37969A7}"/>
              </a:ext>
            </a:extLst>
          </p:cNvPr>
          <p:cNvSpPr>
            <a:spLocks noGrp="1"/>
          </p:cNvSpPr>
          <p:nvPr>
            <p:ph idx="1"/>
          </p:nvPr>
        </p:nvSpPr>
        <p:spPr>
          <a:xfrm>
            <a:off x="471948" y="2501296"/>
            <a:ext cx="8219948" cy="2218188"/>
          </a:xfrm>
        </p:spPr>
        <p:txBody>
          <a:bodyPr>
            <a:normAutofit/>
          </a:bodyPr>
          <a:lstStyle/>
          <a:p>
            <a:r>
              <a:rPr lang="en-US" sz="2500"/>
              <a:t>Cada uno </a:t>
            </a:r>
            <a:r>
              <a:rPr lang="es-ES" sz="2500"/>
              <a:t>tiene una invitación a la lista de los pacientes 
Cada equipo de CHW/CHWI tiene </a:t>
            </a:r>
            <a:r>
              <a:rPr lang="es-ES" sz="2500">
                <a:highlight>
                  <a:srgbClr val="FFFF00"/>
                </a:highlight>
              </a:rPr>
              <a:t>5</a:t>
            </a:r>
            <a:r>
              <a:rPr lang="es-ES" sz="2500"/>
              <a:t> pacientes en total para llamar esta semana</a:t>
            </a:r>
            <a:endParaRPr lang="en-US" sz="2500"/>
          </a:p>
        </p:txBody>
      </p:sp>
    </p:spTree>
    <p:extLst>
      <p:ext uri="{BB962C8B-B14F-4D97-AF65-F5344CB8AC3E}">
        <p14:creationId xmlns:p14="http://schemas.microsoft.com/office/powerpoint/2010/main" val="23648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7632DBB-4E97-7F80-1618-79B9F81C99DC}"/>
              </a:ext>
            </a:extLst>
          </p:cNvPr>
          <p:cNvGraphicFramePr>
            <a:graphicFrameLocks noGrp="1"/>
          </p:cNvGraphicFramePr>
          <p:nvPr>
            <p:ph idx="1"/>
            <p:extLst>
              <p:ext uri="{D42A27DB-BD31-4B8C-83A1-F6EECF244321}">
                <p14:modId xmlns:p14="http://schemas.microsoft.com/office/powerpoint/2010/main" val="2610538349"/>
              </p:ext>
            </p:extLst>
          </p:nvPr>
        </p:nvGraphicFramePr>
        <p:xfrm>
          <a:off x="-32735" y="-316439"/>
          <a:ext cx="9176732" cy="7025347"/>
        </p:xfrm>
        <a:graphic>
          <a:graphicData uri="http://schemas.openxmlformats.org/drawingml/2006/table">
            <a:tbl>
              <a:tblPr firstRow="1" bandRow="1">
                <a:tableStyleId>{5C22544A-7EE6-4342-B048-85BDC9FD1C3A}</a:tableStyleId>
              </a:tblPr>
              <a:tblGrid>
                <a:gridCol w="3449772">
                  <a:extLst>
                    <a:ext uri="{9D8B030D-6E8A-4147-A177-3AD203B41FA5}">
                      <a16:colId xmlns:a16="http://schemas.microsoft.com/office/drawing/2014/main" val="965373164"/>
                    </a:ext>
                  </a:extLst>
                </a:gridCol>
                <a:gridCol w="2158231">
                  <a:extLst>
                    <a:ext uri="{9D8B030D-6E8A-4147-A177-3AD203B41FA5}">
                      <a16:colId xmlns:a16="http://schemas.microsoft.com/office/drawing/2014/main" val="1912694689"/>
                    </a:ext>
                  </a:extLst>
                </a:gridCol>
                <a:gridCol w="2243201">
                  <a:extLst>
                    <a:ext uri="{9D8B030D-6E8A-4147-A177-3AD203B41FA5}">
                      <a16:colId xmlns:a16="http://schemas.microsoft.com/office/drawing/2014/main" val="4221617865"/>
                    </a:ext>
                  </a:extLst>
                </a:gridCol>
                <a:gridCol w="1325528">
                  <a:extLst>
                    <a:ext uri="{9D8B030D-6E8A-4147-A177-3AD203B41FA5}">
                      <a16:colId xmlns:a16="http://schemas.microsoft.com/office/drawing/2014/main" val="2366384747"/>
                    </a:ext>
                  </a:extLst>
                </a:gridCol>
              </a:tblGrid>
              <a:tr h="817781">
                <a:tc gridSpan="4">
                  <a:txBody>
                    <a:bodyPr/>
                    <a:lstStyle/>
                    <a:p>
                      <a:r>
                        <a:rPr lang="es-ES" sz="1800" b="1"/>
                        <a:t>Aquí hay algunos ejemplos de medicamentos PAP para la diabetes: ¿Tiene su paciente alguno de estos?</a:t>
                      </a:r>
                      <a:r>
                        <a:rPr lang="es-ES" sz="2000" b="1"/>
                        <a:t>
</a:t>
                      </a:r>
                      <a:endParaRPr lang="en-US" sz="2000" b="1"/>
                    </a:p>
                  </a:txBody>
                  <a:tcPr marL="68580" marR="68580" marT="34290" marB="34290"/>
                </a:tc>
                <a:tc hMerge="1">
                  <a:txBody>
                    <a:bodyPr/>
                    <a:lstStyle/>
                    <a:p>
                      <a:endParaRPr lang="en-US" sz="1100" b="1"/>
                    </a:p>
                  </a:txBody>
                  <a:tcPr marL="68580" marR="68580" marT="34290" marB="34290"/>
                </a:tc>
                <a:tc hMerge="1">
                  <a:txBody>
                    <a:bodyPr/>
                    <a:lstStyle/>
                    <a:p>
                      <a:endParaRPr lang="en-US" sz="1100" b="1"/>
                    </a:p>
                  </a:txBody>
                  <a:tcPr marL="68580" marR="68580" marT="34290" marB="34290"/>
                </a:tc>
                <a:tc hMerge="1">
                  <a:txBody>
                    <a:bodyPr/>
                    <a:lstStyle/>
                    <a:p>
                      <a:endParaRPr lang="en-US" sz="1100" b="1"/>
                    </a:p>
                  </a:txBody>
                  <a:tcPr marL="68580" marR="68580" marT="34290" marB="34290"/>
                </a:tc>
                <a:extLst>
                  <a:ext uri="{0D108BD9-81ED-4DB2-BD59-A6C34878D82A}">
                    <a16:rowId xmlns:a16="http://schemas.microsoft.com/office/drawing/2014/main" val="960609930"/>
                  </a:ext>
                </a:extLst>
              </a:tr>
              <a:tr h="336733">
                <a:tc>
                  <a:txBody>
                    <a:bodyPr/>
                    <a:lstStyle/>
                    <a:p>
                      <a:r>
                        <a:rPr lang="en-US" sz="1500" b="1"/>
                        <a:t>Medicamento</a:t>
                      </a:r>
                    </a:p>
                  </a:txBody>
                  <a:tcPr marL="68580" marR="68580" marT="34290" marB="34290"/>
                </a:tc>
                <a:tc>
                  <a:txBody>
                    <a:bodyPr/>
                    <a:lstStyle/>
                    <a:p>
                      <a:r>
                        <a:rPr lang="en-US" sz="1500" b="1"/>
                        <a:t>Dosis inicial (mg)</a:t>
                      </a:r>
                    </a:p>
                  </a:txBody>
                  <a:tcPr marL="68580" marR="68580" marT="34290" marB="34290"/>
                </a:tc>
                <a:tc>
                  <a:txBody>
                    <a:bodyPr/>
                    <a:lstStyle/>
                    <a:p>
                      <a:r>
                        <a:rPr lang="en-US" sz="1500" b="1"/>
                        <a:t>Dosis máxima (mg)</a:t>
                      </a:r>
                    </a:p>
                  </a:txBody>
                  <a:tcPr marL="68580" marR="68580" marT="34290" marB="34290"/>
                </a:tc>
                <a:tc>
                  <a:txBody>
                    <a:bodyPr/>
                    <a:lstStyle/>
                    <a:p>
                      <a:r>
                        <a:rPr lang="en-US" sz="1500" b="1"/>
                        <a:t>¿Med PAP*?</a:t>
                      </a:r>
                    </a:p>
                  </a:txBody>
                  <a:tcPr marL="68580" marR="68580" marT="34290" marB="34290"/>
                </a:tc>
                <a:extLst>
                  <a:ext uri="{0D108BD9-81ED-4DB2-BD59-A6C34878D82A}">
                    <a16:rowId xmlns:a16="http://schemas.microsoft.com/office/drawing/2014/main" val="1057823699"/>
                  </a:ext>
                </a:extLst>
              </a:tr>
              <a:tr h="336733">
                <a:tc>
                  <a:txBody>
                    <a:bodyPr/>
                    <a:lstStyle/>
                    <a:p>
                      <a:r>
                        <a:rPr lang="en-US" sz="1100"/>
                        <a:t>Metformin/Glucaphage</a:t>
                      </a:r>
                    </a:p>
                  </a:txBody>
                  <a:tcPr marL="68580" marR="68580" marT="34290" marB="34290"/>
                </a:tc>
                <a:tc>
                  <a:txBody>
                    <a:bodyPr/>
                    <a:lstStyle/>
                    <a:p>
                      <a:r>
                        <a:rPr lang="en-US" sz="1100"/>
                        <a:t>500</a:t>
                      </a:r>
                    </a:p>
                  </a:txBody>
                  <a:tcPr marL="68580" marR="68580" marT="34290" marB="34290"/>
                </a:tc>
                <a:tc>
                  <a:txBody>
                    <a:bodyPr/>
                    <a:lstStyle/>
                    <a:p>
                      <a:r>
                        <a:rPr lang="en-US" sz="1100"/>
                        <a:t>2000</a:t>
                      </a:r>
                    </a:p>
                  </a:txBody>
                  <a:tcPr marL="68580" marR="68580" marT="34290" marB="34290"/>
                </a:tc>
                <a:tc>
                  <a:txBody>
                    <a:bodyPr/>
                    <a:lstStyle/>
                    <a:p>
                      <a:r>
                        <a:rPr lang="en-US" sz="1100"/>
                        <a:t>No</a:t>
                      </a:r>
                    </a:p>
                  </a:txBody>
                  <a:tcPr marL="68580" marR="68580" marT="34290" marB="34290"/>
                </a:tc>
                <a:extLst>
                  <a:ext uri="{0D108BD9-81ED-4DB2-BD59-A6C34878D82A}">
                    <a16:rowId xmlns:a16="http://schemas.microsoft.com/office/drawing/2014/main" val="591690001"/>
                  </a:ext>
                </a:extLst>
              </a:tr>
              <a:tr h="336733">
                <a:tc>
                  <a:txBody>
                    <a:bodyPr/>
                    <a:lstStyle/>
                    <a:p>
                      <a:r>
                        <a:rPr lang="en-US" sz="1100"/>
                        <a:t>Metformin XR/Glucaphage</a:t>
                      </a:r>
                    </a:p>
                  </a:txBody>
                  <a:tcPr marL="68580" marR="68580" marT="34290" marB="34290"/>
                </a:tc>
                <a:tc>
                  <a:txBody>
                    <a:bodyPr/>
                    <a:lstStyle/>
                    <a:p>
                      <a:r>
                        <a:rPr lang="en-US" sz="1100"/>
                        <a:t>500 </a:t>
                      </a:r>
                    </a:p>
                  </a:txBody>
                  <a:tcPr marL="68580" marR="68580" marT="34290" marB="34290"/>
                </a:tc>
                <a:tc>
                  <a:txBody>
                    <a:bodyPr/>
                    <a:lstStyle/>
                    <a:p>
                      <a:r>
                        <a:rPr lang="en-US" sz="1100"/>
                        <a:t>2000</a:t>
                      </a:r>
                    </a:p>
                  </a:txBody>
                  <a:tcPr marL="68580" marR="68580" marT="34290" marB="34290"/>
                </a:tc>
                <a:tc>
                  <a:txBody>
                    <a:bodyPr/>
                    <a:lstStyle/>
                    <a:p>
                      <a:r>
                        <a:rPr lang="en-US" sz="1100"/>
                        <a:t>No </a:t>
                      </a:r>
                    </a:p>
                  </a:txBody>
                  <a:tcPr marL="68580" marR="68580" marT="34290" marB="34290"/>
                </a:tc>
                <a:extLst>
                  <a:ext uri="{0D108BD9-81ED-4DB2-BD59-A6C34878D82A}">
                    <a16:rowId xmlns:a16="http://schemas.microsoft.com/office/drawing/2014/main" val="2722522890"/>
                  </a:ext>
                </a:extLst>
              </a:tr>
              <a:tr h="336733">
                <a:tc>
                  <a:txBody>
                    <a:bodyPr/>
                    <a:lstStyle/>
                    <a:p>
                      <a:r>
                        <a:rPr lang="en-US" sz="1100"/>
                        <a:t>Glimepiride</a:t>
                      </a:r>
                    </a:p>
                  </a:txBody>
                  <a:tcPr marL="68580" marR="68580" marT="34290" marB="34290"/>
                </a:tc>
                <a:tc>
                  <a:txBody>
                    <a:bodyPr/>
                    <a:lstStyle/>
                    <a:p>
                      <a:r>
                        <a:rPr lang="en-US" sz="1100"/>
                        <a:t>1-2</a:t>
                      </a:r>
                    </a:p>
                  </a:txBody>
                  <a:tcPr marL="68580" marR="68580" marT="34290" marB="34290"/>
                </a:tc>
                <a:tc>
                  <a:txBody>
                    <a:bodyPr/>
                    <a:lstStyle/>
                    <a:p>
                      <a:r>
                        <a:rPr lang="en-US" sz="1100"/>
                        <a:t>8</a:t>
                      </a:r>
                    </a:p>
                  </a:txBody>
                  <a:tcPr marL="68580" marR="68580" marT="34290" marB="34290"/>
                </a:tc>
                <a:tc>
                  <a:txBody>
                    <a:bodyPr/>
                    <a:lstStyle/>
                    <a:p>
                      <a:r>
                        <a:rPr lang="en-US" sz="1100"/>
                        <a:t>No</a:t>
                      </a:r>
                    </a:p>
                  </a:txBody>
                  <a:tcPr marL="68580" marR="68580" marT="34290" marB="34290"/>
                </a:tc>
                <a:extLst>
                  <a:ext uri="{0D108BD9-81ED-4DB2-BD59-A6C34878D82A}">
                    <a16:rowId xmlns:a16="http://schemas.microsoft.com/office/drawing/2014/main" val="1149219904"/>
                  </a:ext>
                </a:extLst>
              </a:tr>
              <a:tr h="211661">
                <a:tc>
                  <a:txBody>
                    <a:bodyPr/>
                    <a:lstStyle/>
                    <a:p>
                      <a:r>
                        <a:rPr lang="en-US" sz="1100"/>
                        <a:t>Glyburide</a:t>
                      </a:r>
                    </a:p>
                  </a:txBody>
                  <a:tcPr marL="68580" marR="68580" marT="34290" marB="34290"/>
                </a:tc>
                <a:tc>
                  <a:txBody>
                    <a:bodyPr/>
                    <a:lstStyle/>
                    <a:p>
                      <a:r>
                        <a:rPr lang="en-US" sz="1100"/>
                        <a:t>1.25 - 5</a:t>
                      </a:r>
                    </a:p>
                  </a:txBody>
                  <a:tcPr marL="68580" marR="68580" marT="34290" marB="34290"/>
                </a:tc>
                <a:tc>
                  <a:txBody>
                    <a:bodyPr/>
                    <a:lstStyle/>
                    <a:p>
                      <a:r>
                        <a:rPr lang="en-US" sz="1100"/>
                        <a:t>20</a:t>
                      </a:r>
                    </a:p>
                  </a:txBody>
                  <a:tcPr marL="68580" marR="68580" marT="34290" marB="34290"/>
                </a:tc>
                <a:tc>
                  <a:txBody>
                    <a:bodyPr/>
                    <a:lstStyle/>
                    <a:p>
                      <a:r>
                        <a:rPr lang="en-US" sz="1100"/>
                        <a:t>No</a:t>
                      </a:r>
                    </a:p>
                  </a:txBody>
                  <a:tcPr marL="68580" marR="68580" marT="34290" marB="34290"/>
                </a:tc>
                <a:extLst>
                  <a:ext uri="{0D108BD9-81ED-4DB2-BD59-A6C34878D82A}">
                    <a16:rowId xmlns:a16="http://schemas.microsoft.com/office/drawing/2014/main" val="62707265"/>
                  </a:ext>
                </a:extLst>
              </a:tr>
              <a:tr h="481048">
                <a:tc>
                  <a:txBody>
                    <a:bodyPr/>
                    <a:lstStyle/>
                    <a:p>
                      <a:r>
                        <a:rPr lang="en-US" sz="1100"/>
                        <a:t>Glipizide IR/ER</a:t>
                      </a:r>
                    </a:p>
                  </a:txBody>
                  <a:tcPr marL="68580" marR="68580" marT="34290" marB="34290"/>
                </a:tc>
                <a:tc>
                  <a:txBody>
                    <a:bodyPr/>
                    <a:lstStyle/>
                    <a:p>
                      <a:r>
                        <a:rPr lang="en-US" sz="1100"/>
                        <a:t>5/2.5</a:t>
                      </a:r>
                    </a:p>
                  </a:txBody>
                  <a:tcPr marL="68580" marR="68580" marT="34290" marB="34290"/>
                </a:tc>
                <a:tc>
                  <a:txBody>
                    <a:bodyPr/>
                    <a:lstStyle/>
                    <a:p>
                      <a:r>
                        <a:rPr lang="en-US" sz="1100"/>
                        <a:t>40/20</a:t>
                      </a:r>
                    </a:p>
                  </a:txBody>
                  <a:tcPr marL="68580" marR="68580" marT="34290" marB="34290"/>
                </a:tc>
                <a:tc>
                  <a:txBody>
                    <a:bodyPr/>
                    <a:lstStyle/>
                    <a:p>
                      <a:r>
                        <a:rPr lang="en-US" sz="1100"/>
                        <a:t>No</a:t>
                      </a:r>
                    </a:p>
                  </a:txBody>
                  <a:tcPr marL="68580" marR="68580" marT="34290" marB="34290"/>
                </a:tc>
                <a:extLst>
                  <a:ext uri="{0D108BD9-81ED-4DB2-BD59-A6C34878D82A}">
                    <a16:rowId xmlns:a16="http://schemas.microsoft.com/office/drawing/2014/main" val="687790787"/>
                  </a:ext>
                </a:extLst>
              </a:tr>
              <a:tr h="481048">
                <a:tc>
                  <a:txBody>
                    <a:bodyPr/>
                    <a:lstStyle/>
                    <a:p>
                      <a:r>
                        <a:rPr lang="en-US" sz="1100"/>
                        <a:t>Actos/</a:t>
                      </a:r>
                      <a:r>
                        <a:rPr lang="en-US" sz="1100" i="1"/>
                        <a:t>Pioglitazone</a:t>
                      </a:r>
                      <a:endParaRPr lang="en-US" sz="1100"/>
                    </a:p>
                  </a:txBody>
                  <a:tcPr marL="68580" marR="68580" marT="34290" marB="34290"/>
                </a:tc>
                <a:tc>
                  <a:txBody>
                    <a:bodyPr/>
                    <a:lstStyle/>
                    <a:p>
                      <a:r>
                        <a:rPr lang="en-US" sz="1100"/>
                        <a:t>15</a:t>
                      </a:r>
                    </a:p>
                  </a:txBody>
                  <a:tcPr marL="68580" marR="68580" marT="34290" marB="34290"/>
                </a:tc>
                <a:tc>
                  <a:txBody>
                    <a:bodyPr/>
                    <a:lstStyle/>
                    <a:p>
                      <a:r>
                        <a:rPr lang="en-US" sz="1100"/>
                        <a:t>45</a:t>
                      </a:r>
                    </a:p>
                  </a:txBody>
                  <a:tcPr marL="68580" marR="68580" marT="34290" marB="34290"/>
                </a:tc>
                <a:tc>
                  <a:txBody>
                    <a:bodyPr/>
                    <a:lstStyle/>
                    <a:p>
                      <a:r>
                        <a:rPr lang="en-US" sz="1100"/>
                        <a:t>No</a:t>
                      </a:r>
                    </a:p>
                  </a:txBody>
                  <a:tcPr marL="68580" marR="68580" marT="34290" marB="34290"/>
                </a:tc>
                <a:extLst>
                  <a:ext uri="{0D108BD9-81ED-4DB2-BD59-A6C34878D82A}">
                    <a16:rowId xmlns:a16="http://schemas.microsoft.com/office/drawing/2014/main" val="1743370791"/>
                  </a:ext>
                </a:extLst>
              </a:tr>
              <a:tr h="442564">
                <a:tc>
                  <a:txBody>
                    <a:bodyPr/>
                    <a:lstStyle/>
                    <a:p>
                      <a:r>
                        <a:rPr lang="en-US" sz="1100"/>
                        <a:t>Jardiance/</a:t>
                      </a:r>
                      <a:r>
                        <a:rPr lang="en-US" sz="1100" i="1"/>
                        <a:t>Empaglifozin</a:t>
                      </a:r>
                    </a:p>
                  </a:txBody>
                  <a:tcPr marL="68580" marR="68580" marT="34290" marB="34290"/>
                </a:tc>
                <a:tc>
                  <a:txBody>
                    <a:bodyPr/>
                    <a:lstStyle/>
                    <a:p>
                      <a:r>
                        <a:rPr lang="en-US" sz="1100"/>
                        <a:t>10</a:t>
                      </a:r>
                    </a:p>
                  </a:txBody>
                  <a:tcPr marL="68580" marR="68580" marT="34290" marB="34290"/>
                </a:tc>
                <a:tc>
                  <a:txBody>
                    <a:bodyPr/>
                    <a:lstStyle/>
                    <a:p>
                      <a:r>
                        <a:rPr lang="en-US" sz="1100"/>
                        <a:t>25</a:t>
                      </a:r>
                    </a:p>
                  </a:txBody>
                  <a:tcPr marL="68580" marR="68580" marT="34290" marB="34290"/>
                </a:tc>
                <a:tc>
                  <a:txBody>
                    <a:bodyPr/>
                    <a:lstStyle/>
                    <a:p>
                      <a:r>
                        <a:rPr lang="en-US" sz="1100"/>
                        <a:t>Sí
</a:t>
                      </a:r>
                    </a:p>
                  </a:txBody>
                  <a:tcPr marL="68580" marR="68580" marT="34290" marB="34290"/>
                </a:tc>
                <a:extLst>
                  <a:ext uri="{0D108BD9-81ED-4DB2-BD59-A6C34878D82A}">
                    <a16:rowId xmlns:a16="http://schemas.microsoft.com/office/drawing/2014/main" val="2318219027"/>
                  </a:ext>
                </a:extLst>
              </a:tr>
              <a:tr h="481048">
                <a:tc>
                  <a:txBody>
                    <a:bodyPr/>
                    <a:lstStyle/>
                    <a:p>
                      <a:r>
                        <a:rPr lang="en-US" sz="1100"/>
                        <a:t>Farxiga/</a:t>
                      </a:r>
                      <a:r>
                        <a:rPr lang="en-US" sz="1100" i="1"/>
                        <a:t>Dapagliflozin</a:t>
                      </a:r>
                    </a:p>
                  </a:txBody>
                  <a:tcPr marL="68580" marR="68580" marT="34290" marB="34290"/>
                </a:tc>
                <a:tc>
                  <a:txBody>
                    <a:bodyPr/>
                    <a:lstStyle/>
                    <a:p>
                      <a:r>
                        <a:rPr lang="en-US" sz="1100"/>
                        <a:t>5</a:t>
                      </a:r>
                    </a:p>
                  </a:txBody>
                  <a:tcPr marL="68580" marR="68580" marT="34290" marB="34290"/>
                </a:tc>
                <a:tc>
                  <a:txBody>
                    <a:bodyPr/>
                    <a:lstStyle/>
                    <a:p>
                      <a:r>
                        <a:rPr lang="en-US" sz="1100"/>
                        <a:t>10</a:t>
                      </a:r>
                    </a:p>
                  </a:txBody>
                  <a:tcPr marL="68580" marR="68580" marT="34290" marB="34290"/>
                </a:tc>
                <a:tc>
                  <a:txBody>
                    <a:bodyPr/>
                    <a:lstStyle/>
                    <a:p>
                      <a:r>
                        <a:rPr lang="en-US" sz="1100"/>
                        <a:t>Sí </a:t>
                      </a:r>
                    </a:p>
                  </a:txBody>
                  <a:tcPr marL="68580" marR="68580" marT="34290" marB="34290"/>
                </a:tc>
                <a:extLst>
                  <a:ext uri="{0D108BD9-81ED-4DB2-BD59-A6C34878D82A}">
                    <a16:rowId xmlns:a16="http://schemas.microsoft.com/office/drawing/2014/main" val="1646107268"/>
                  </a:ext>
                </a:extLst>
              </a:tr>
              <a:tr h="336733">
                <a:tc>
                  <a:txBody>
                    <a:bodyPr/>
                    <a:lstStyle/>
                    <a:p>
                      <a:r>
                        <a:rPr lang="en-US" sz="1100"/>
                        <a:t>Trulicity/</a:t>
                      </a:r>
                      <a:r>
                        <a:rPr lang="en-US" sz="1100" i="1">
                          <a:sym typeface="Wingdings" pitchFamily="2" charset="2"/>
                        </a:rPr>
                        <a:t>Dulaglutide</a:t>
                      </a:r>
                      <a:endParaRPr lang="en-US" sz="1100" i="1"/>
                    </a:p>
                  </a:txBody>
                  <a:tcPr marL="68580" marR="68580" marT="34290" marB="34290"/>
                </a:tc>
                <a:tc>
                  <a:txBody>
                    <a:bodyPr/>
                    <a:lstStyle/>
                    <a:p>
                      <a:r>
                        <a:rPr lang="en-US" sz="1100"/>
                        <a:t>0.75</a:t>
                      </a:r>
                    </a:p>
                  </a:txBody>
                  <a:tcPr marL="68580" marR="68580" marT="34290" marB="34290"/>
                </a:tc>
                <a:tc>
                  <a:txBody>
                    <a:bodyPr/>
                    <a:lstStyle/>
                    <a:p>
                      <a:r>
                        <a:rPr lang="en-US" sz="1100"/>
                        <a:t>3</a:t>
                      </a:r>
                    </a:p>
                  </a:txBody>
                  <a:tcPr marL="68580" marR="68580" marT="34290" marB="34290"/>
                </a:tc>
                <a:tc>
                  <a:txBody>
                    <a:bodyPr/>
                    <a:lstStyle/>
                    <a:p>
                      <a:r>
                        <a:rPr lang="en-US" sz="1100"/>
                        <a:t>Sí</a:t>
                      </a:r>
                    </a:p>
                  </a:txBody>
                  <a:tcPr marL="68580" marR="68580" marT="34290" marB="34290"/>
                </a:tc>
                <a:extLst>
                  <a:ext uri="{0D108BD9-81ED-4DB2-BD59-A6C34878D82A}">
                    <a16:rowId xmlns:a16="http://schemas.microsoft.com/office/drawing/2014/main" val="4182245625"/>
                  </a:ext>
                </a:extLst>
              </a:tr>
              <a:tr h="336733">
                <a:tc>
                  <a:txBody>
                    <a:bodyPr/>
                    <a:lstStyle/>
                    <a:p>
                      <a:r>
                        <a:rPr lang="en-US" sz="1100"/>
                        <a:t>Bydureon,Byetta</a:t>
                      </a:r>
                      <a:r>
                        <a:rPr lang="en-US" sz="1100" i="0"/>
                        <a:t>. </a:t>
                      </a:r>
                      <a:r>
                        <a:rPr lang="en-US" sz="1100" i="1"/>
                        <a:t>Exenatide</a:t>
                      </a:r>
                    </a:p>
                  </a:txBody>
                  <a:tcPr marL="68580" marR="68580" marT="34290" marB="34290"/>
                </a:tc>
                <a:tc>
                  <a:txBody>
                    <a:bodyPr/>
                    <a:lstStyle/>
                    <a:p>
                      <a:r>
                        <a:rPr lang="en-US" sz="1100"/>
                        <a:t>5 mcg </a:t>
                      </a:r>
                    </a:p>
                  </a:txBody>
                  <a:tcPr marL="68580" marR="68580" marT="34290" marB="34290"/>
                </a:tc>
                <a:tc>
                  <a:txBody>
                    <a:bodyPr/>
                    <a:lstStyle/>
                    <a:p>
                      <a:r>
                        <a:rPr lang="en-US" sz="1100"/>
                        <a:t>10 mcg </a:t>
                      </a:r>
                    </a:p>
                  </a:txBody>
                  <a:tcPr marL="68580" marR="68580" marT="34290" marB="34290"/>
                </a:tc>
                <a:tc>
                  <a:txBody>
                    <a:bodyPr/>
                    <a:lstStyle/>
                    <a:p>
                      <a:r>
                        <a:rPr lang="en-US" sz="1100"/>
                        <a:t>Sí</a:t>
                      </a:r>
                    </a:p>
                  </a:txBody>
                  <a:tcPr marL="68580" marR="68580" marT="34290" marB="34290"/>
                </a:tc>
                <a:extLst>
                  <a:ext uri="{0D108BD9-81ED-4DB2-BD59-A6C34878D82A}">
                    <a16:rowId xmlns:a16="http://schemas.microsoft.com/office/drawing/2014/main" val="2292944300"/>
                  </a:ext>
                </a:extLst>
              </a:tr>
              <a:tr h="211661">
                <a:tc>
                  <a:txBody>
                    <a:bodyPr/>
                    <a:lstStyle/>
                    <a:p>
                      <a:r>
                        <a:rPr lang="en-US" sz="1100" i="0"/>
                        <a:t>Victoza/</a:t>
                      </a:r>
                      <a:r>
                        <a:rPr lang="en-US" sz="1100" i="1"/>
                        <a:t>Liraglutide </a:t>
                      </a:r>
                    </a:p>
                  </a:txBody>
                  <a:tcPr marL="68580" marR="68580" marT="34290" marB="34290"/>
                </a:tc>
                <a:tc>
                  <a:txBody>
                    <a:bodyPr/>
                    <a:lstStyle/>
                    <a:p>
                      <a:r>
                        <a:rPr lang="en-US" sz="1100"/>
                        <a:t>0.6 </a:t>
                      </a:r>
                    </a:p>
                  </a:txBody>
                  <a:tcPr marL="68580" marR="68580" marT="34290" marB="34290"/>
                </a:tc>
                <a:tc>
                  <a:txBody>
                    <a:bodyPr/>
                    <a:lstStyle/>
                    <a:p>
                      <a:r>
                        <a:rPr lang="en-US" sz="1100"/>
                        <a:t>1.2 </a:t>
                      </a:r>
                    </a:p>
                  </a:txBody>
                  <a:tcPr marL="68580" marR="68580" marT="34290" marB="34290"/>
                </a:tc>
                <a:tc>
                  <a:txBody>
                    <a:bodyPr/>
                    <a:lstStyle/>
                    <a:p>
                      <a:r>
                        <a:rPr lang="en-US" sz="1100"/>
                        <a:t>Sí</a:t>
                      </a:r>
                    </a:p>
                  </a:txBody>
                  <a:tcPr marL="68580" marR="68580" marT="34290" marB="34290"/>
                </a:tc>
                <a:extLst>
                  <a:ext uri="{0D108BD9-81ED-4DB2-BD59-A6C34878D82A}">
                    <a16:rowId xmlns:a16="http://schemas.microsoft.com/office/drawing/2014/main" val="2383560789"/>
                  </a:ext>
                </a:extLst>
              </a:tr>
              <a:tr h="211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a:t>Januvia/</a:t>
                      </a:r>
                      <a:r>
                        <a:rPr lang="en-US" sz="1100" i="1"/>
                        <a:t>Sitagliptin</a:t>
                      </a:r>
                    </a:p>
                  </a:txBody>
                  <a:tcPr marL="68580" marR="68580" marT="34290" marB="34290"/>
                </a:tc>
                <a:tc>
                  <a:txBody>
                    <a:bodyPr/>
                    <a:lstStyle/>
                    <a:p>
                      <a:r>
                        <a:rPr lang="en-US" sz="1100"/>
                        <a:t>100 </a:t>
                      </a:r>
                    </a:p>
                  </a:txBody>
                  <a:tcPr marL="68580" marR="68580" marT="34290" marB="34290"/>
                </a:tc>
                <a:tc>
                  <a:txBody>
                    <a:bodyPr/>
                    <a:lstStyle/>
                    <a:p>
                      <a:r>
                        <a:rPr lang="en-US" sz="1100"/>
                        <a:t>100</a:t>
                      </a:r>
                    </a:p>
                  </a:txBody>
                  <a:tcPr marL="68580" marR="68580" marT="34290" marB="34290"/>
                </a:tc>
                <a:tc>
                  <a:txBody>
                    <a:bodyPr/>
                    <a:lstStyle/>
                    <a:p>
                      <a:r>
                        <a:rPr lang="en-US" sz="1100"/>
                        <a:t>Sí</a:t>
                      </a:r>
                    </a:p>
                  </a:txBody>
                  <a:tcPr marL="68580" marR="68580" marT="34290" marB="34290"/>
                </a:tc>
                <a:extLst>
                  <a:ext uri="{0D108BD9-81ED-4DB2-BD59-A6C34878D82A}">
                    <a16:rowId xmlns:a16="http://schemas.microsoft.com/office/drawing/2014/main" val="3090665074"/>
                  </a:ext>
                </a:extLst>
              </a:tr>
              <a:tr h="211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a:t>Tradjenta/</a:t>
                      </a:r>
                      <a:r>
                        <a:rPr lang="en-US" sz="1100" i="1"/>
                        <a:t>Linagliptin </a:t>
                      </a:r>
                    </a:p>
                  </a:txBody>
                  <a:tcPr marL="68580" marR="68580" marT="34290" marB="34290"/>
                </a:tc>
                <a:tc>
                  <a:txBody>
                    <a:bodyPr/>
                    <a:lstStyle/>
                    <a:p>
                      <a:r>
                        <a:rPr lang="en-US" sz="1100"/>
                        <a:t>5 </a:t>
                      </a:r>
                    </a:p>
                  </a:txBody>
                  <a:tcPr marL="68580" marR="68580" marT="34290" marB="34290"/>
                </a:tc>
                <a:tc>
                  <a:txBody>
                    <a:bodyPr/>
                    <a:lstStyle/>
                    <a:p>
                      <a:r>
                        <a:rPr lang="en-US" sz="1100"/>
                        <a:t>5</a:t>
                      </a:r>
                    </a:p>
                  </a:txBody>
                  <a:tcPr marL="68580" marR="68580" marT="34290" marB="34290"/>
                </a:tc>
                <a:tc>
                  <a:txBody>
                    <a:bodyPr/>
                    <a:lstStyle/>
                    <a:p>
                      <a:r>
                        <a:rPr lang="en-US" sz="1100"/>
                        <a:t>Sí</a:t>
                      </a:r>
                    </a:p>
                  </a:txBody>
                  <a:tcPr marL="68580" marR="68580" marT="34290" marB="34290"/>
                </a:tc>
                <a:extLst>
                  <a:ext uri="{0D108BD9-81ED-4DB2-BD59-A6C34878D82A}">
                    <a16:rowId xmlns:a16="http://schemas.microsoft.com/office/drawing/2014/main" val="237016509"/>
                  </a:ext>
                </a:extLst>
              </a:tr>
              <a:tr h="336733">
                <a:tc>
                  <a:txBody>
                    <a:bodyPr/>
                    <a:lstStyle/>
                    <a:p>
                      <a:r>
                        <a:rPr lang="en-US" sz="1100" i="0"/>
                        <a:t>Janumet/</a:t>
                      </a:r>
                      <a:r>
                        <a:rPr lang="en-US" sz="1100" i="1"/>
                        <a:t>Sitagliptin + Metformin</a:t>
                      </a:r>
                    </a:p>
                  </a:txBody>
                  <a:tcPr marL="68580" marR="68580" marT="34290" marB="34290"/>
                </a:tc>
                <a:tc>
                  <a:txBody>
                    <a:bodyPr/>
                    <a:lstStyle/>
                    <a:p>
                      <a:r>
                        <a:rPr lang="en-US" sz="1100"/>
                        <a:t>100/1000</a:t>
                      </a:r>
                    </a:p>
                  </a:txBody>
                  <a:tcPr marL="68580" marR="68580" marT="34290" marB="34290"/>
                </a:tc>
                <a:tc>
                  <a:txBody>
                    <a:bodyPr/>
                    <a:lstStyle/>
                    <a:p>
                      <a:r>
                        <a:rPr lang="en-US" sz="1100"/>
                        <a:t>100/2000</a:t>
                      </a:r>
                    </a:p>
                  </a:txBody>
                  <a:tcPr marL="68580" marR="68580" marT="34290" marB="34290"/>
                </a:tc>
                <a:tc>
                  <a:txBody>
                    <a:bodyPr/>
                    <a:lstStyle/>
                    <a:p>
                      <a:r>
                        <a:rPr lang="en-US" sz="1100"/>
                        <a:t>Sí</a:t>
                      </a:r>
                    </a:p>
                  </a:txBody>
                  <a:tcPr marL="68580" marR="68580" marT="34290" marB="34290"/>
                </a:tc>
                <a:extLst>
                  <a:ext uri="{0D108BD9-81ED-4DB2-BD59-A6C34878D82A}">
                    <a16:rowId xmlns:a16="http://schemas.microsoft.com/office/drawing/2014/main" val="83343853"/>
                  </a:ext>
                </a:extLst>
              </a:tr>
              <a:tr h="442564">
                <a:tc>
                  <a:txBody>
                    <a:bodyPr/>
                    <a:lstStyle/>
                    <a:p>
                      <a:r>
                        <a:rPr lang="en-US" sz="1100" i="0"/>
                        <a:t>Jentadueto/</a:t>
                      </a:r>
                      <a:r>
                        <a:rPr lang="en-US" sz="1100" i="1"/>
                        <a:t>Linagliptin + Metformin</a:t>
                      </a:r>
                    </a:p>
                  </a:txBody>
                  <a:tcPr marL="68580" marR="68580" marT="34290" marB="34290"/>
                </a:tc>
                <a:tc>
                  <a:txBody>
                    <a:bodyPr/>
                    <a:lstStyle/>
                    <a:p>
                      <a:r>
                        <a:rPr lang="en-US" sz="1100"/>
                        <a:t>5/1000</a:t>
                      </a:r>
                    </a:p>
                  </a:txBody>
                  <a:tcPr marL="68580" marR="68580" marT="34290" marB="34290"/>
                </a:tc>
                <a:tc>
                  <a:txBody>
                    <a:bodyPr/>
                    <a:lstStyle/>
                    <a:p>
                      <a:r>
                        <a:rPr lang="en-US" sz="1100"/>
                        <a:t>5/2000</a:t>
                      </a:r>
                    </a:p>
                  </a:txBody>
                  <a:tcPr marL="68580" marR="68580" marT="34290" marB="34290"/>
                </a:tc>
                <a:tc>
                  <a:txBody>
                    <a:bodyPr/>
                    <a:lstStyle/>
                    <a:p>
                      <a:r>
                        <a:rPr lang="en-US" sz="1100"/>
                        <a:t>Sí
</a:t>
                      </a:r>
                    </a:p>
                  </a:txBody>
                  <a:tcPr marL="68580" marR="68580" marT="34290" marB="34290"/>
                </a:tc>
                <a:extLst>
                  <a:ext uri="{0D108BD9-81ED-4DB2-BD59-A6C34878D82A}">
                    <a16:rowId xmlns:a16="http://schemas.microsoft.com/office/drawing/2014/main" val="3684771678"/>
                  </a:ext>
                </a:extLst>
              </a:tr>
              <a:tr h="442564">
                <a:tc>
                  <a:txBody>
                    <a:bodyPr/>
                    <a:lstStyle/>
                    <a:p>
                      <a:r>
                        <a:rPr lang="en-US" sz="1100" i="0"/>
                        <a:t>Synjardy/</a:t>
                      </a:r>
                      <a:r>
                        <a:rPr lang="en-US" sz="1100" i="1"/>
                        <a:t>Empagliflozin + Metformin</a:t>
                      </a:r>
                    </a:p>
                  </a:txBody>
                  <a:tcPr marL="68580" marR="68580" marT="34290" marB="34290"/>
                </a:tc>
                <a:tc>
                  <a:txBody>
                    <a:bodyPr/>
                    <a:lstStyle/>
                    <a:p>
                      <a:r>
                        <a:rPr lang="en-US" sz="1100"/>
                        <a:t>10/1000</a:t>
                      </a:r>
                    </a:p>
                  </a:txBody>
                  <a:tcPr marL="68580" marR="68580" marT="34290" marB="34290"/>
                </a:tc>
                <a:tc>
                  <a:txBody>
                    <a:bodyPr/>
                    <a:lstStyle/>
                    <a:p>
                      <a:r>
                        <a:rPr lang="en-US" sz="1100"/>
                        <a:t>25/2000</a:t>
                      </a:r>
                    </a:p>
                  </a:txBody>
                  <a:tcPr marL="68580" marR="68580" marT="34290" marB="34290"/>
                </a:tc>
                <a:tc>
                  <a:txBody>
                    <a:bodyPr/>
                    <a:lstStyle/>
                    <a:p>
                      <a:r>
                        <a:rPr lang="en-US" sz="1100"/>
                        <a:t>Sí
</a:t>
                      </a:r>
                    </a:p>
                  </a:txBody>
                  <a:tcPr marL="68580" marR="68580" marT="34290" marB="34290"/>
                </a:tc>
                <a:extLst>
                  <a:ext uri="{0D108BD9-81ED-4DB2-BD59-A6C34878D82A}">
                    <a16:rowId xmlns:a16="http://schemas.microsoft.com/office/drawing/2014/main" val="3578413449"/>
                  </a:ext>
                </a:extLst>
              </a:tr>
            </a:tbl>
          </a:graphicData>
        </a:graphic>
      </p:graphicFrame>
      <p:sp>
        <p:nvSpPr>
          <p:cNvPr id="6" name="Title 5">
            <a:extLst>
              <a:ext uri="{FF2B5EF4-FFF2-40B4-BE49-F238E27FC236}">
                <a16:creationId xmlns:a16="http://schemas.microsoft.com/office/drawing/2014/main" id="{AB0863F1-EA02-5257-DB1F-4BB9C3620317}"/>
              </a:ext>
            </a:extLst>
          </p:cNvPr>
          <p:cNvSpPr>
            <a:spLocks noGrp="1"/>
          </p:cNvSpPr>
          <p:nvPr>
            <p:ph type="title"/>
          </p:nvPr>
        </p:nvSpPr>
        <p:spPr>
          <a:xfrm>
            <a:off x="628650" y="1131094"/>
            <a:ext cx="7886700" cy="44209"/>
          </a:xfrm>
        </p:spPr>
        <p:txBody>
          <a:bodyPr>
            <a:normAutofit fontScale="90000"/>
          </a:bodyPr>
          <a:lstStyle/>
          <a:p>
            <a:br>
              <a:rPr lang="en-US"/>
            </a:br>
            <a:endParaRPr lang="en-US"/>
          </a:p>
        </p:txBody>
      </p:sp>
    </p:spTree>
    <p:extLst>
      <p:ext uri="{BB962C8B-B14F-4D97-AF65-F5344CB8AC3E}">
        <p14:creationId xmlns:p14="http://schemas.microsoft.com/office/powerpoint/2010/main" val="2516174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A98F-C072-E520-E3F0-0EBC38E4AFF9}"/>
              </a:ext>
            </a:extLst>
          </p:cNvPr>
          <p:cNvSpPr>
            <a:spLocks noGrp="1"/>
          </p:cNvSpPr>
          <p:nvPr>
            <p:ph type="title"/>
          </p:nvPr>
        </p:nvSpPr>
        <p:spPr/>
        <p:txBody>
          <a:bodyPr>
            <a:normAutofit fontScale="90000"/>
          </a:bodyPr>
          <a:lstStyle/>
          <a:p>
            <a:r>
              <a:rPr lang="es-ES"/>
              <a:t>¿Por qué son útiles los medicamentos </a:t>
            </a:r>
            <a:r>
              <a:rPr lang="es-ES" sz="3100"/>
              <a:t>PAP</a:t>
            </a:r>
            <a:r>
              <a:rPr lang="es-ES"/>
              <a:t>?
</a:t>
            </a:r>
            <a:endParaRPr lang="en-US"/>
          </a:p>
        </p:txBody>
      </p:sp>
      <p:sp>
        <p:nvSpPr>
          <p:cNvPr id="3" name="Content Placeholder 2">
            <a:extLst>
              <a:ext uri="{FF2B5EF4-FFF2-40B4-BE49-F238E27FC236}">
                <a16:creationId xmlns:a16="http://schemas.microsoft.com/office/drawing/2014/main" id="{B81E2B0B-03E3-E1C2-7C5D-93ACD1C5C0D0}"/>
              </a:ext>
            </a:extLst>
          </p:cNvPr>
          <p:cNvSpPr>
            <a:spLocks noGrp="1"/>
          </p:cNvSpPr>
          <p:nvPr>
            <p:ph idx="1"/>
          </p:nvPr>
        </p:nvSpPr>
        <p:spPr/>
        <p:txBody>
          <a:bodyPr/>
          <a:lstStyle/>
          <a:p>
            <a:pPr marL="305435" indent="-305435"/>
            <a:r>
              <a:rPr lang="es-ES"/>
              <a:t>Solo hay tres medicamentos baratos para la diabetes:</a:t>
            </a:r>
            <a:endParaRPr lang="en-US"/>
          </a:p>
          <a:p>
            <a:pPr marL="305435" indent="-305435"/>
            <a:r>
              <a:rPr lang="es-ES"/>
              <a:t>    Metformina
    Los medicamentos "g" como la glimepirida
    Actos, pero solo con cupón de goodrx.com</a:t>
            </a:r>
            <a:endParaRPr lang="en-US"/>
          </a:p>
          <a:p>
            <a:pPr marL="571500" indent="-228600"/>
            <a:r>
              <a:rPr lang="es-ES"/>
              <a:t>Todos los demás medicamentos son cientos por mes.
Si los pacientes toman tres medicamentos para la diabetes, podrían estar pagando miles mensualmente.</a:t>
            </a:r>
            <a:endParaRPr lang="en-US"/>
          </a:p>
          <a:p>
            <a:pPr marL="571500" indent="-228600"/>
            <a:r>
              <a:rPr lang="es-ES"/>
              <a:t>Y esos son solamente medicamentos para la diabetes.</a:t>
            </a:r>
            <a:endParaRPr lang="en-US"/>
          </a:p>
        </p:txBody>
      </p:sp>
      <p:sp>
        <p:nvSpPr>
          <p:cNvPr id="4" name="TextBox 3">
            <a:extLst>
              <a:ext uri="{FF2B5EF4-FFF2-40B4-BE49-F238E27FC236}">
                <a16:creationId xmlns:a16="http://schemas.microsoft.com/office/drawing/2014/main" id="{8EC81B9F-5C43-48BC-C097-7FAFA11607D2}"/>
              </a:ext>
            </a:extLst>
          </p:cNvPr>
          <p:cNvSpPr txBox="1"/>
          <p:nvPr/>
        </p:nvSpPr>
        <p:spPr>
          <a:xfrm>
            <a:off x="675861" y="2846568"/>
            <a:ext cx="159026" cy="369332"/>
          </a:xfrm>
          <a:prstGeom prst="rect">
            <a:avLst/>
          </a:prstGeom>
          <a:solidFill>
            <a:schemeClr val="bg1"/>
          </a:solidFill>
        </p:spPr>
        <p:txBody>
          <a:bodyPr wrap="square" rtlCol="0">
            <a:spAutoFit/>
          </a:bodyPr>
          <a:lstStyle/>
          <a:p>
            <a:endParaRPr lang="es-GT"/>
          </a:p>
        </p:txBody>
      </p:sp>
      <p:sp>
        <p:nvSpPr>
          <p:cNvPr id="5" name="TextBox 4">
            <a:extLst>
              <a:ext uri="{FF2B5EF4-FFF2-40B4-BE49-F238E27FC236}">
                <a16:creationId xmlns:a16="http://schemas.microsoft.com/office/drawing/2014/main" id="{C82AA047-8CA6-2541-2A21-09155602EEF5}"/>
              </a:ext>
            </a:extLst>
          </p:cNvPr>
          <p:cNvSpPr txBox="1"/>
          <p:nvPr/>
        </p:nvSpPr>
        <p:spPr>
          <a:xfrm>
            <a:off x="675861" y="3215900"/>
            <a:ext cx="159026" cy="369332"/>
          </a:xfrm>
          <a:prstGeom prst="rect">
            <a:avLst/>
          </a:prstGeom>
          <a:solidFill>
            <a:schemeClr val="bg1"/>
          </a:solidFill>
        </p:spPr>
        <p:txBody>
          <a:bodyPr wrap="square" rtlCol="0">
            <a:spAutoFit/>
          </a:bodyPr>
          <a:lstStyle/>
          <a:p>
            <a:endParaRPr lang="es-GT"/>
          </a:p>
        </p:txBody>
      </p:sp>
      <p:sp>
        <p:nvSpPr>
          <p:cNvPr id="6" name="TextBox 5">
            <a:extLst>
              <a:ext uri="{FF2B5EF4-FFF2-40B4-BE49-F238E27FC236}">
                <a16:creationId xmlns:a16="http://schemas.microsoft.com/office/drawing/2014/main" id="{88FD5FF1-B4E9-4FA2-7D2B-158609C6302A}"/>
              </a:ext>
            </a:extLst>
          </p:cNvPr>
          <p:cNvSpPr txBox="1"/>
          <p:nvPr/>
        </p:nvSpPr>
        <p:spPr>
          <a:xfrm>
            <a:off x="675861" y="3651638"/>
            <a:ext cx="159026" cy="369332"/>
          </a:xfrm>
          <a:prstGeom prst="rect">
            <a:avLst/>
          </a:prstGeom>
          <a:solidFill>
            <a:schemeClr val="bg1"/>
          </a:solidFill>
        </p:spPr>
        <p:txBody>
          <a:bodyPr wrap="square" rtlCol="0">
            <a:spAutoFit/>
          </a:bodyPr>
          <a:lstStyle/>
          <a:p>
            <a:endParaRPr lang="es-GT"/>
          </a:p>
        </p:txBody>
      </p:sp>
      <p:sp>
        <p:nvSpPr>
          <p:cNvPr id="7" name="TextBox 6">
            <a:extLst>
              <a:ext uri="{FF2B5EF4-FFF2-40B4-BE49-F238E27FC236}">
                <a16:creationId xmlns:a16="http://schemas.microsoft.com/office/drawing/2014/main" id="{5135F631-55AB-BA47-D695-48C7E8D5042C}"/>
              </a:ext>
            </a:extLst>
          </p:cNvPr>
          <p:cNvSpPr txBox="1"/>
          <p:nvPr/>
        </p:nvSpPr>
        <p:spPr>
          <a:xfrm>
            <a:off x="675861" y="5390985"/>
            <a:ext cx="89452" cy="369332"/>
          </a:xfrm>
          <a:prstGeom prst="rect">
            <a:avLst/>
          </a:prstGeom>
          <a:solidFill>
            <a:schemeClr val="bg1"/>
          </a:solidFill>
        </p:spPr>
        <p:txBody>
          <a:bodyPr wrap="square" rtlCol="0">
            <a:spAutoFit/>
          </a:bodyPr>
          <a:lstStyle/>
          <a:p>
            <a:endParaRPr lang="es-GT"/>
          </a:p>
        </p:txBody>
      </p:sp>
      <p:sp>
        <p:nvSpPr>
          <p:cNvPr id="8" name="TextBox 7">
            <a:extLst>
              <a:ext uri="{FF2B5EF4-FFF2-40B4-BE49-F238E27FC236}">
                <a16:creationId xmlns:a16="http://schemas.microsoft.com/office/drawing/2014/main" id="{A76C0ACF-2C17-A9BC-D991-4D6A3E239062}"/>
              </a:ext>
            </a:extLst>
          </p:cNvPr>
          <p:cNvSpPr txBox="1"/>
          <p:nvPr/>
        </p:nvSpPr>
        <p:spPr>
          <a:xfrm>
            <a:off x="641074" y="5259536"/>
            <a:ext cx="159026" cy="369332"/>
          </a:xfrm>
          <a:prstGeom prst="rect">
            <a:avLst/>
          </a:prstGeom>
          <a:solidFill>
            <a:schemeClr val="bg1"/>
          </a:solidFill>
        </p:spPr>
        <p:txBody>
          <a:bodyPr wrap="square" rtlCol="0">
            <a:spAutoFit/>
          </a:bodyPr>
          <a:lstStyle/>
          <a:p>
            <a:endParaRPr lang="es-GT"/>
          </a:p>
        </p:txBody>
      </p:sp>
      <p:sp>
        <p:nvSpPr>
          <p:cNvPr id="12" name="Flowchart: Process 11">
            <a:extLst>
              <a:ext uri="{FF2B5EF4-FFF2-40B4-BE49-F238E27FC236}">
                <a16:creationId xmlns:a16="http://schemas.microsoft.com/office/drawing/2014/main" id="{46019553-6CA4-E9E9-DD86-D81B2F3997DC}"/>
              </a:ext>
            </a:extLst>
          </p:cNvPr>
          <p:cNvSpPr/>
          <p:nvPr/>
        </p:nvSpPr>
        <p:spPr>
          <a:xfrm>
            <a:off x="1043609" y="3518023"/>
            <a:ext cx="69574" cy="135980"/>
          </a:xfrm>
          <a:prstGeom prst="flowChartProcess">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3" name="Rectangle 12">
            <a:extLst>
              <a:ext uri="{FF2B5EF4-FFF2-40B4-BE49-F238E27FC236}">
                <a16:creationId xmlns:a16="http://schemas.microsoft.com/office/drawing/2014/main" id="{D716B06E-192C-80EA-581A-9E814CDB608A}"/>
              </a:ext>
            </a:extLst>
          </p:cNvPr>
          <p:cNvSpPr/>
          <p:nvPr/>
        </p:nvSpPr>
        <p:spPr>
          <a:xfrm>
            <a:off x="1043609" y="3209720"/>
            <a:ext cx="69574" cy="135980"/>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4" name="Flowchart: Process 13">
            <a:extLst>
              <a:ext uri="{FF2B5EF4-FFF2-40B4-BE49-F238E27FC236}">
                <a16:creationId xmlns:a16="http://schemas.microsoft.com/office/drawing/2014/main" id="{E0D32D01-CF35-A836-D6D9-BBDCF99D1BBB}"/>
              </a:ext>
            </a:extLst>
          </p:cNvPr>
          <p:cNvSpPr/>
          <p:nvPr/>
        </p:nvSpPr>
        <p:spPr>
          <a:xfrm>
            <a:off x="1043609" y="3845092"/>
            <a:ext cx="75029" cy="116782"/>
          </a:xfrm>
          <a:prstGeom prst="flowChartProcess">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1397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9B32-0B70-2E1A-2F93-24CAE362632E}"/>
              </a:ext>
            </a:extLst>
          </p:cNvPr>
          <p:cNvSpPr>
            <a:spLocks noGrp="1"/>
          </p:cNvSpPr>
          <p:nvPr>
            <p:ph type="title"/>
          </p:nvPr>
        </p:nvSpPr>
        <p:spPr>
          <a:xfrm>
            <a:off x="577124" y="856439"/>
            <a:ext cx="7989752" cy="1083329"/>
          </a:xfrm>
        </p:spPr>
        <p:txBody>
          <a:bodyPr>
            <a:normAutofit/>
          </a:bodyPr>
          <a:lstStyle/>
          <a:p>
            <a:r>
              <a:rPr lang="es-ES" sz="2200"/>
              <a:t>Por qué los medicamentos PAP son desafiantes</a:t>
            </a:r>
            <a:r>
              <a:rPr lang="es-ES"/>
              <a:t>
</a:t>
            </a:r>
            <a:endParaRPr lang="en-US"/>
          </a:p>
        </p:txBody>
      </p:sp>
      <p:sp>
        <p:nvSpPr>
          <p:cNvPr id="3" name="Content Placeholder 2">
            <a:extLst>
              <a:ext uri="{FF2B5EF4-FFF2-40B4-BE49-F238E27FC236}">
                <a16:creationId xmlns:a16="http://schemas.microsoft.com/office/drawing/2014/main" id="{8EC4212C-B67E-BFD3-80FF-A4C5CBFF6103}"/>
              </a:ext>
            </a:extLst>
          </p:cNvPr>
          <p:cNvSpPr>
            <a:spLocks noGrp="1"/>
          </p:cNvSpPr>
          <p:nvPr>
            <p:ph idx="1"/>
          </p:nvPr>
        </p:nvSpPr>
        <p:spPr/>
        <p:txBody>
          <a:bodyPr>
            <a:normAutofit/>
          </a:bodyPr>
          <a:lstStyle/>
          <a:p>
            <a:pPr marL="305435" indent="-305435"/>
            <a:r>
              <a:rPr lang="es-ES"/>
              <a:t>Una palabra: ELEGIBILIDAD
Los medicamentos tienen diferentes requisitos.
Las empresas tienen diferentes requisitos.
Los pacientes tienen que llenar papeleo que puede ser confuso.
Los pacientes tienen que ir a la clínica para proveer documentos y llenar  formularios de ingresos.
Los pacientes tienen que renovar la elegibilidad (y no lo saben).
Los pacientes y los médicos a menudo no saben si ya están aprobados ni cuándo recibirán sus medicamentos.</a:t>
            </a:r>
            <a:endParaRPr lang="en-US"/>
          </a:p>
        </p:txBody>
      </p:sp>
    </p:spTree>
    <p:extLst>
      <p:ext uri="{BB962C8B-B14F-4D97-AF65-F5344CB8AC3E}">
        <p14:creationId xmlns:p14="http://schemas.microsoft.com/office/powerpoint/2010/main" val="46669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3D5C-C015-6883-A961-F4CB88C69C54}"/>
              </a:ext>
            </a:extLst>
          </p:cNvPr>
          <p:cNvSpPr>
            <a:spLocks noGrp="1"/>
          </p:cNvSpPr>
          <p:nvPr>
            <p:ph type="title"/>
          </p:nvPr>
        </p:nvSpPr>
        <p:spPr>
          <a:xfrm>
            <a:off x="575975" y="999202"/>
            <a:ext cx="7989752" cy="1083329"/>
          </a:xfrm>
        </p:spPr>
        <p:txBody>
          <a:bodyPr>
            <a:normAutofit fontScale="90000"/>
          </a:bodyPr>
          <a:lstStyle/>
          <a:p>
            <a:r>
              <a:rPr lang="es-ES"/>
              <a:t>hay muchos desafíos con los medicamentos </a:t>
            </a:r>
            <a:r>
              <a:rPr lang="es-ES" sz="3100"/>
              <a:t>PAP</a:t>
            </a:r>
            <a:r>
              <a:rPr lang="es-ES" sz="3600"/>
              <a:t>. </a:t>
            </a:r>
            <a:r>
              <a:rPr lang="es-ES"/>
              <a:t>¿Cómo pueden ayudar los CHW?
</a:t>
            </a:r>
            <a:endParaRPr lang="en-US"/>
          </a:p>
        </p:txBody>
      </p:sp>
      <p:sp>
        <p:nvSpPr>
          <p:cNvPr id="3" name="Content Placeholder 2">
            <a:extLst>
              <a:ext uri="{FF2B5EF4-FFF2-40B4-BE49-F238E27FC236}">
                <a16:creationId xmlns:a16="http://schemas.microsoft.com/office/drawing/2014/main" id="{D3CED274-EE2D-E32E-507F-907E5592D19F}"/>
              </a:ext>
            </a:extLst>
          </p:cNvPr>
          <p:cNvSpPr>
            <a:spLocks noGrp="1"/>
          </p:cNvSpPr>
          <p:nvPr>
            <p:ph idx="1"/>
          </p:nvPr>
        </p:nvSpPr>
        <p:spPr/>
        <p:txBody>
          <a:bodyPr/>
          <a:lstStyle/>
          <a:p>
            <a:pPr marL="0" indent="0">
              <a:buNone/>
            </a:pPr>
            <a:endParaRPr lang="en-US"/>
          </a:p>
          <a:p>
            <a:pPr marL="0" indent="0">
              <a:buNone/>
            </a:pPr>
            <a:endParaRPr lang="en-US"/>
          </a:p>
        </p:txBody>
      </p:sp>
    </p:spTree>
    <p:extLst>
      <p:ext uri="{BB962C8B-B14F-4D97-AF65-F5344CB8AC3E}">
        <p14:creationId xmlns:p14="http://schemas.microsoft.com/office/powerpoint/2010/main" val="35565240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4AC1-CFFD-CEEA-4D67-A9BC1C459244}"/>
              </a:ext>
            </a:extLst>
          </p:cNvPr>
          <p:cNvSpPr>
            <a:spLocks noGrp="1"/>
          </p:cNvSpPr>
          <p:nvPr>
            <p:ph type="title"/>
          </p:nvPr>
        </p:nvSpPr>
        <p:spPr>
          <a:xfrm>
            <a:off x="577124" y="916074"/>
            <a:ext cx="7989752" cy="1083329"/>
          </a:xfrm>
        </p:spPr>
        <p:txBody>
          <a:bodyPr>
            <a:normAutofit fontScale="90000"/>
          </a:bodyPr>
          <a:lstStyle/>
          <a:p>
            <a:r>
              <a:rPr lang="es-ES"/>
              <a:t>Cómo los CHWS puedeN ser de gran ayuda con los medicamentos </a:t>
            </a:r>
            <a:r>
              <a:rPr lang="es-ES" sz="3100"/>
              <a:t>Pap</a:t>
            </a:r>
            <a:r>
              <a:rPr lang="es-ES"/>
              <a:t>
</a:t>
            </a:r>
            <a:endParaRPr lang="en-US"/>
          </a:p>
        </p:txBody>
      </p:sp>
      <p:sp>
        <p:nvSpPr>
          <p:cNvPr id="3" name="Content Placeholder 2">
            <a:extLst>
              <a:ext uri="{FF2B5EF4-FFF2-40B4-BE49-F238E27FC236}">
                <a16:creationId xmlns:a16="http://schemas.microsoft.com/office/drawing/2014/main" id="{4D23AAA9-A083-2AE3-D753-935B2FCA7EA5}"/>
              </a:ext>
            </a:extLst>
          </p:cNvPr>
          <p:cNvSpPr>
            <a:spLocks noGrp="1"/>
          </p:cNvSpPr>
          <p:nvPr>
            <p:ph idx="1"/>
          </p:nvPr>
        </p:nvSpPr>
        <p:spPr>
          <a:xfrm>
            <a:off x="428429" y="2195268"/>
            <a:ext cx="8546248" cy="3630795"/>
          </a:xfrm>
        </p:spPr>
        <p:txBody>
          <a:bodyPr/>
          <a:lstStyle/>
          <a:p>
            <a:pPr marL="0" indent="0">
              <a:buNone/>
            </a:pPr>
            <a:r>
              <a:rPr lang="es-ES"/>
              <a:t>1. Sepa si su paciente está tomando un(os) medicamento(s) PAP y el nombre y la dosis.
2. Asegúrese de que El </a:t>
            </a:r>
            <a:r>
              <a:rPr lang="es-ES" err="1"/>
              <a:t>Champion</a:t>
            </a:r>
            <a:r>
              <a:rPr lang="es-ES"/>
              <a:t> sepa sobre su(s) paciente(s) y que esté(n) en BOX
3. Entender el sistema en Casa para obtener sus medicamentos.
4. Seguimiento.</a:t>
            </a:r>
            <a:endParaRPr lang="en-US"/>
          </a:p>
        </p:txBody>
      </p:sp>
    </p:spTree>
    <p:extLst>
      <p:ext uri="{BB962C8B-B14F-4D97-AF65-F5344CB8AC3E}">
        <p14:creationId xmlns:p14="http://schemas.microsoft.com/office/powerpoint/2010/main" val="2871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E250-335E-0DD6-5BBD-E4BB914DC163}"/>
              </a:ext>
            </a:extLst>
          </p:cNvPr>
          <p:cNvSpPr>
            <a:spLocks noGrp="1"/>
          </p:cNvSpPr>
          <p:nvPr>
            <p:ph type="title"/>
          </p:nvPr>
        </p:nvSpPr>
        <p:spPr>
          <a:xfrm>
            <a:off x="577124" y="826622"/>
            <a:ext cx="7989752" cy="1083329"/>
          </a:xfrm>
        </p:spPr>
        <p:txBody>
          <a:bodyPr/>
          <a:lstStyle/>
          <a:p>
            <a:r>
              <a:rPr lang="es-ES" dirty="0"/>
              <a:t>¿Cómo es el sistema?
</a:t>
            </a:r>
            <a:endParaRPr lang="en-US" dirty="0"/>
          </a:p>
        </p:txBody>
      </p:sp>
      <p:sp>
        <p:nvSpPr>
          <p:cNvPr id="3" name="Content Placeholder 2">
            <a:extLst>
              <a:ext uri="{FF2B5EF4-FFF2-40B4-BE49-F238E27FC236}">
                <a16:creationId xmlns:a16="http://schemas.microsoft.com/office/drawing/2014/main" id="{95320C3C-6B17-5320-45E4-56ABF56B6759}"/>
              </a:ext>
            </a:extLst>
          </p:cNvPr>
          <p:cNvSpPr>
            <a:spLocks noGrp="1"/>
          </p:cNvSpPr>
          <p:nvPr>
            <p:ph idx="1"/>
          </p:nvPr>
        </p:nvSpPr>
        <p:spPr/>
        <p:txBody>
          <a:bodyPr/>
          <a:lstStyle/>
          <a:p>
            <a:pPr marL="0" indent="0">
              <a:buNone/>
            </a:pPr>
            <a:r>
              <a:rPr lang="es-ES" dirty="0"/>
              <a:t>El </a:t>
            </a:r>
            <a:r>
              <a:rPr lang="es-ES" dirty="0" err="1"/>
              <a:t>Champion</a:t>
            </a:r>
            <a:r>
              <a:rPr lang="es-ES" dirty="0"/>
              <a:t> – ¿puede guiarnos a través del sistema?</a:t>
            </a:r>
            <a:endParaRPr lang="en-US" dirty="0"/>
          </a:p>
          <a:p>
            <a:pPr marL="0" indent="0">
              <a:buNone/>
            </a:pPr>
            <a:r>
              <a:rPr lang="es-ES" dirty="0"/>
              <a:t>
¿Cómo están ayudando los CHW?</a:t>
            </a:r>
            <a:endParaRPr lang="en-US" dirty="0"/>
          </a:p>
          <a:p>
            <a:pPr marL="0" indent="0">
              <a:buNone/>
            </a:pPr>
            <a:r>
              <a:rPr lang="es-ES" dirty="0"/>
              <a:t>
¿Qué pueden hacer los CHW de manera diferente?</a:t>
            </a:r>
            <a:endParaRPr lang="en-US" dirty="0"/>
          </a:p>
        </p:txBody>
      </p:sp>
    </p:spTree>
    <p:extLst>
      <p:ext uri="{BB962C8B-B14F-4D97-AF65-F5344CB8AC3E}">
        <p14:creationId xmlns:p14="http://schemas.microsoft.com/office/powerpoint/2010/main" val="30076013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tareas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p:txBody>
          <a:bodyPr/>
          <a:lstStyle/>
          <a:p>
            <a:pPr marL="305435" indent="-305435"/>
            <a:r>
              <a:rPr lang="es-ES"/>
              <a:t>Busque en el internet sobre fabricantes de medicamentos comunes que usted tome.</a:t>
            </a:r>
            <a:endParaRPr lang="en-US"/>
          </a:p>
          <a:p>
            <a:pPr marL="305435" indent="-305435"/>
            <a:r>
              <a:rPr lang="es-ES"/>
              <a:t>Da el fabricante información sobre si ofrecen el programa PAP?</a:t>
            </a:r>
          </a:p>
          <a:p>
            <a:pPr marL="0" indent="0">
              <a:buNone/>
            </a:pPr>
            <a:endParaRPr lang="es-ES"/>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304596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normAutofit fontScale="90000"/>
          </a:bodyPr>
          <a:lstStyle/>
          <a:p>
            <a:r>
              <a:rPr lang="en-US" dirty="0"/>
              <a:t>Modulo 12: Barreras de </a:t>
            </a:r>
            <a:r>
              <a:rPr lang="en-US" dirty="0" err="1"/>
              <a:t>medicamentos</a:t>
            </a:r>
            <a:r>
              <a:rPr lang="en-US" dirty="0"/>
              <a:t>-COSTO
</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FAC40B1F-BF88-DCF8-8C76-8E3793D6F6F1}"/>
              </a:ext>
            </a:extLst>
          </p:cNvPr>
          <p:cNvPicPr>
            <a:picLocks noChangeAspect="1"/>
          </p:cNvPicPr>
          <p:nvPr/>
        </p:nvPicPr>
        <p:blipFill>
          <a:blip r:embed="rId3"/>
          <a:stretch>
            <a:fillRect/>
          </a:stretch>
        </p:blipFill>
        <p:spPr>
          <a:xfrm>
            <a:off x="2378825" y="2339045"/>
            <a:ext cx="4587054" cy="3976953"/>
          </a:xfrm>
          <a:prstGeom prst="rect">
            <a:avLst/>
          </a:prstGeom>
        </p:spPr>
      </p:pic>
    </p:spTree>
    <p:extLst>
      <p:ext uri="{BB962C8B-B14F-4D97-AF65-F5344CB8AC3E}">
        <p14:creationId xmlns:p14="http://schemas.microsoft.com/office/powerpoint/2010/main" val="117820481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2258537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tareas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p:txBody>
          <a:bodyPr/>
          <a:lstStyle/>
          <a:p>
            <a:pPr marL="305435" indent="-305435"/>
            <a:r>
              <a:rPr lang="es-ES" dirty="0"/>
              <a:t>Vaya a BOX y escriba si su paciente está tomando un medicamento PAP, nombre y dosis, sino están tomando uno escriba "no toman".                                         sino lo sabe escriba "No lo sé".
</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00705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657349" y="2168013"/>
            <a:ext cx="3781916" cy="1974893"/>
          </a:xfrm>
        </p:spPr>
        <p:txBody>
          <a:bodyPr vert="horz" lIns="205740" tIns="137160" rIns="205740" bIns="137160" rtlCol="0" anchor="ctr" anchorCtr="1">
            <a:normAutofit/>
          </a:bodyPr>
          <a:lstStyle/>
          <a:p>
            <a:r>
              <a:rPr lang="es-MX" sz="1800" b="1">
                <a:solidFill>
                  <a:srgbClr val="002060"/>
                </a:solidFill>
              </a:rPr>
              <a:t>preguntas, comentarios, dudas</a:t>
            </a:r>
            <a:endParaRPr lang="es-MX" b="1">
              <a:solidFill>
                <a:srgbClr val="002060"/>
              </a:solidFill>
            </a:endParaRPr>
          </a:p>
        </p:txBody>
      </p:sp>
      <p:pic>
        <p:nvPicPr>
          <p:cNvPr id="6" name="Picture 2" descr="Question Mark, Why, Question, Confusion">
            <a:extLst>
              <a:ext uri="{FF2B5EF4-FFF2-40B4-BE49-F238E27FC236}">
                <a16:creationId xmlns:a16="http://schemas.microsoft.com/office/drawing/2014/main" id="{DA2B771B-227C-FD49-AEA1-8A58DBFE5EB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784" r="2960" b="2"/>
          <a:stretch/>
        </p:blipFill>
        <p:spPr bwMode="auto">
          <a:xfrm>
            <a:off x="4148072" y="1337310"/>
            <a:ext cx="4338579" cy="394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361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5BBD-A556-561D-93EA-AA4050D90DDB}"/>
              </a:ext>
            </a:extLst>
          </p:cNvPr>
          <p:cNvSpPr>
            <a:spLocks noGrp="1"/>
          </p:cNvSpPr>
          <p:nvPr>
            <p:ph type="title"/>
          </p:nvPr>
        </p:nvSpPr>
        <p:spPr>
          <a:xfrm>
            <a:off x="412226" y="826622"/>
            <a:ext cx="7989752" cy="1083329"/>
          </a:xfrm>
        </p:spPr>
        <p:txBody>
          <a:bodyPr>
            <a:normAutofit/>
          </a:bodyPr>
          <a:lstStyle/>
          <a:p>
            <a:r>
              <a:rPr lang="es-ES" sz="2200" dirty="0"/>
              <a:t>El tema  barreras a los medicamentos</a:t>
            </a:r>
            <a:r>
              <a:rPr lang="es-ES" dirty="0"/>
              <a:t>
</a:t>
            </a:r>
            <a:endParaRPr lang="en-US" dirty="0"/>
          </a:p>
        </p:txBody>
      </p:sp>
      <p:sp>
        <p:nvSpPr>
          <p:cNvPr id="3" name="Content Placeholder 2">
            <a:extLst>
              <a:ext uri="{FF2B5EF4-FFF2-40B4-BE49-F238E27FC236}">
                <a16:creationId xmlns:a16="http://schemas.microsoft.com/office/drawing/2014/main" id="{8B419765-284A-4159-6CC3-4226ACC9494D}"/>
              </a:ext>
            </a:extLst>
          </p:cNvPr>
          <p:cNvSpPr>
            <a:spLocks noGrp="1"/>
          </p:cNvSpPr>
          <p:nvPr>
            <p:ph idx="1"/>
          </p:nvPr>
        </p:nvSpPr>
        <p:spPr>
          <a:xfrm>
            <a:off x="648925" y="2390020"/>
            <a:ext cx="7989752" cy="1915750"/>
          </a:xfrm>
        </p:spPr>
        <p:txBody>
          <a:bodyPr>
            <a:normAutofit/>
          </a:bodyPr>
          <a:lstStyle/>
          <a:p>
            <a:pPr marL="0" indent="0">
              <a:buNone/>
            </a:pPr>
            <a:r>
              <a:rPr lang="es-ES" sz="2000" dirty="0"/>
              <a:t>Como ya ha aprendido, los medicamentos PAP pueden ser de gran ayuda,  pero también pueden ser algo desafiante.</a:t>
            </a:r>
            <a:endParaRPr lang="en-US" sz="2000" dirty="0"/>
          </a:p>
          <a:p>
            <a:pPr marL="0" indent="0">
              <a:buNone/>
            </a:pPr>
            <a:r>
              <a:rPr lang="es-ES" sz="2000" dirty="0"/>
              <a:t>
Hoy hablaremos de otras barreras y soluciones.</a:t>
            </a:r>
            <a:endParaRPr lang="en-US" sz="2000" dirty="0"/>
          </a:p>
        </p:txBody>
      </p:sp>
    </p:spTree>
    <p:extLst>
      <p:ext uri="{BB962C8B-B14F-4D97-AF65-F5344CB8AC3E}">
        <p14:creationId xmlns:p14="http://schemas.microsoft.com/office/powerpoint/2010/main" val="17046736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a:xfrm>
            <a:off x="577124" y="866378"/>
            <a:ext cx="7989752" cy="1083329"/>
          </a:xfrm>
        </p:spPr>
        <p:txBody>
          <a:bodyPr/>
          <a:lstStyle/>
          <a:p>
            <a:r>
              <a:rPr lang="en-US"/>
              <a:t>Pre - Pregunta
</a:t>
            </a:r>
          </a:p>
        </p:txBody>
      </p:sp>
      <p:sp>
        <p:nvSpPr>
          <p:cNvPr id="4" name="Rectangle 1">
            <a:extLst>
              <a:ext uri="{FF2B5EF4-FFF2-40B4-BE49-F238E27FC236}">
                <a16:creationId xmlns:a16="http://schemas.microsoft.com/office/drawing/2014/main" id="{9A10DCF4-CE4E-FEE6-43D2-B6F96EFAD728}"/>
              </a:ext>
            </a:extLst>
          </p:cNvPr>
          <p:cNvSpPr>
            <a:spLocks noGrp="1" noChangeArrowheads="1"/>
          </p:cNvSpPr>
          <p:nvPr>
            <p:ph idx="1"/>
          </p:nvPr>
        </p:nvSpPr>
        <p:spPr bwMode="auto">
          <a:xfrm>
            <a:off x="427080" y="2163322"/>
            <a:ext cx="810016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lvl="0" indent="0" defTabSz="914400" eaLnBrk="0" fontAlgn="base" hangingPunct="0">
              <a:spcBef>
                <a:spcPct val="0"/>
              </a:spcBef>
              <a:spcAft>
                <a:spcPct val="0"/>
              </a:spcAft>
              <a:buClrTx/>
              <a:buSzTx/>
              <a:buNone/>
            </a:pPr>
            <a:r>
              <a:rPr kumimoji="0"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rPr>
              <a:t>2. </a:t>
            </a:r>
            <a:r>
              <a:rPr lang="es-ES" altLang="en-US" sz="2000" dirty="0">
                <a:solidFill>
                  <a:schemeClr val="tx1"/>
                </a:solidFill>
                <a:latin typeface="Arial Unicode MS"/>
                <a:ea typeface="Times New Roman" panose="02020603050405020304" pitchFamily="18" charset="0"/>
                <a:cs typeface="Courier" pitchFamily="2" charset="0"/>
              </a:rPr>
              <a:t>¿Qué medicamento(s) para la diabetes cuestan CUATRO dólares en</a:t>
            </a:r>
          </a:p>
          <a:p>
            <a:pPr marL="0" indent="0" defTabSz="914400" eaLnBrk="0" fontAlgn="base" hangingPunct="0">
              <a:spcBef>
                <a:spcPct val="0"/>
              </a:spcBef>
              <a:spcAft>
                <a:spcPct val="0"/>
              </a:spcAft>
              <a:buClrTx/>
              <a:buSzTx/>
              <a:buNone/>
            </a:pPr>
            <a:r>
              <a:rPr lang="es-ES" altLang="en-US" sz="2000" dirty="0">
                <a:solidFill>
                  <a:schemeClr val="tx1"/>
                </a:solidFill>
                <a:latin typeface="Arial Unicode MS"/>
                <a:ea typeface="Times New Roman" panose="02020603050405020304" pitchFamily="18" charset="0"/>
                <a:cs typeface="Courier" pitchFamily="2" charset="0"/>
              </a:rPr>
              <a:t>    CVS o Walmart? </a:t>
            </a:r>
            <a:endParaRPr kumimoji="0" lang="en-US"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228600" indent="-228600" defTabSz="914400" eaLnBrk="0" fontAlgn="base" hangingPunct="0">
              <a:spcBef>
                <a:spcPct val="0"/>
              </a:spcBef>
              <a:spcAft>
                <a:spcPct val="0"/>
              </a:spcAft>
              <a:buClrTx/>
              <a:buSzTx/>
              <a:buAutoNum type="alphaLcPeriod"/>
            </a:pPr>
            <a:r>
              <a:rPr lang="en-US" altLang="en-US" sz="2000" dirty="0">
                <a:solidFill>
                  <a:schemeClr val="tx1"/>
                </a:solidFill>
                <a:latin typeface="Arial Unicode MS"/>
                <a:ea typeface="Times New Roman" panose="02020603050405020304" pitchFamily="18" charset="0"/>
                <a:cs typeface="Courier" pitchFamily="2" charset="0"/>
              </a:rPr>
              <a:t> </a:t>
            </a:r>
            <a:r>
              <a:rPr kumimoji="0"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rPr>
              <a:t>Actos</a:t>
            </a:r>
            <a:endParaRPr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indent="0" defTabSz="914400" eaLnBrk="0" fontAlgn="base" hangingPunct="0">
              <a:spcBef>
                <a:spcPct val="0"/>
              </a:spcBef>
              <a:spcAft>
                <a:spcPct val="0"/>
              </a:spcAft>
              <a:buClrTx/>
              <a:buSzTx/>
              <a:buNone/>
            </a:pPr>
            <a:r>
              <a:rPr kumimoji="0"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rPr>
              <a:t>b. </a:t>
            </a:r>
            <a:r>
              <a:rPr lang="en-US" altLang="en-US" sz="2000" dirty="0" err="1">
                <a:solidFill>
                  <a:schemeClr val="tx1"/>
                </a:solidFill>
                <a:latin typeface="Arial Unicode MS"/>
                <a:ea typeface="Times New Roman" panose="02020603050405020304" pitchFamily="18" charset="0"/>
                <a:cs typeface="Courier" pitchFamily="2" charset="0"/>
              </a:rPr>
              <a:t>Metformina</a:t>
            </a:r>
            <a:r>
              <a:rPr lang="en-US" altLang="en-US" sz="2000" dirty="0">
                <a:solidFill>
                  <a:schemeClr val="tx1"/>
                </a:solidFill>
                <a:latin typeface="Arial Unicode MS"/>
                <a:ea typeface="Times New Roman" panose="02020603050405020304" pitchFamily="18" charset="0"/>
                <a:cs typeface="Courier" pitchFamily="2" charset="0"/>
              </a:rPr>
              <a:t> </a:t>
            </a:r>
            <a:endParaRPr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lvl="0" indent="0" defTabSz="914400" eaLnBrk="0" fontAlgn="base" hangingPunct="0">
              <a:spcBef>
                <a:spcPct val="0"/>
              </a:spcBef>
              <a:spcAft>
                <a:spcPct val="0"/>
              </a:spcAft>
              <a:buClrTx/>
              <a:buSzTx/>
              <a:buNone/>
            </a:pPr>
            <a:r>
              <a:rPr kumimoji="0"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rPr>
              <a:t>c. </a:t>
            </a:r>
            <a:r>
              <a:rPr lang="es-ES" altLang="en-US" sz="2000" dirty="0">
                <a:solidFill>
                  <a:schemeClr val="tx1"/>
                </a:solidFill>
                <a:latin typeface="Arial Unicode MS"/>
                <a:ea typeface="Times New Roman" panose="02020603050405020304" pitchFamily="18" charset="0"/>
                <a:cs typeface="Courier" pitchFamily="2" charset="0"/>
              </a:rPr>
              <a:t>Los medicamentos "g", es decir: glimepirida, </a:t>
            </a:r>
            <a:r>
              <a:rPr lang="es-ES" altLang="en-US" sz="2000" dirty="0" err="1">
                <a:solidFill>
                  <a:schemeClr val="tx1"/>
                </a:solidFill>
                <a:latin typeface="Arial Unicode MS"/>
                <a:ea typeface="Times New Roman" panose="02020603050405020304" pitchFamily="18" charset="0"/>
                <a:cs typeface="Courier" pitchFamily="2" charset="0"/>
              </a:rPr>
              <a:t>gliburida</a:t>
            </a:r>
            <a:r>
              <a:rPr lang="es-ES" altLang="en-US" sz="2000" dirty="0">
                <a:solidFill>
                  <a:schemeClr val="tx1"/>
                </a:solidFill>
                <a:latin typeface="Arial Unicode MS"/>
                <a:ea typeface="Times New Roman" panose="02020603050405020304" pitchFamily="18" charset="0"/>
                <a:cs typeface="Courier" pitchFamily="2" charset="0"/>
              </a:rPr>
              <a:t>, </a:t>
            </a:r>
            <a:r>
              <a:rPr lang="es-ES" altLang="en-US" sz="2000" dirty="0" err="1">
                <a:solidFill>
                  <a:schemeClr val="tx1"/>
                </a:solidFill>
                <a:latin typeface="Arial Unicode MS"/>
                <a:ea typeface="Times New Roman" panose="02020603050405020304" pitchFamily="18" charset="0"/>
                <a:cs typeface="Courier" pitchFamily="2" charset="0"/>
              </a:rPr>
              <a:t>glipizida</a:t>
            </a:r>
            <a:r>
              <a:rPr lang="es-ES" altLang="en-US" sz="2000" dirty="0">
                <a:solidFill>
                  <a:schemeClr val="tx1"/>
                </a:solidFill>
                <a:latin typeface="Arial Unicode MS"/>
                <a:ea typeface="Times New Roman" panose="02020603050405020304" pitchFamily="18" charset="0"/>
                <a:cs typeface="Courier" pitchFamily="2" charset="0"/>
              </a:rPr>
              <a:t>
</a:t>
            </a:r>
            <a:endParaRPr kumimoji="0"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rPr>
              <a:t>d. B y C</a:t>
            </a:r>
            <a:endParaRPr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indent="0" defTabSz="914400" eaLnBrk="0" fontAlgn="base" hangingPunct="0">
              <a:spcBef>
                <a:spcPct val="0"/>
              </a:spcBef>
              <a:spcAft>
                <a:spcPct val="0"/>
              </a:spcAft>
              <a:buClrTx/>
              <a:buSzTx/>
              <a:buNone/>
            </a:pPr>
            <a:r>
              <a:rPr kumimoji="0" lang="en-US" altLang="en-US" sz="2000" b="0" i="0" u="none" strike="noStrike" cap="none" normalizeH="0" baseline="0" dirty="0">
                <a:ln>
                  <a:noFill/>
                </a:ln>
                <a:solidFill>
                  <a:schemeClr val="tx1"/>
                </a:solidFill>
                <a:effectLst/>
                <a:latin typeface="Arial Unicode MS"/>
                <a:ea typeface="Times New Roman" panose="02020603050405020304" pitchFamily="18" charset="0"/>
                <a:cs typeface="Courier" pitchFamily="2" charset="0"/>
              </a:rPr>
              <a:t>e. </a:t>
            </a:r>
            <a:r>
              <a:rPr lang="en-US" altLang="en-US" sz="2000" dirty="0">
                <a:solidFill>
                  <a:schemeClr val="tx1"/>
                </a:solidFill>
                <a:latin typeface="Arial Unicode MS"/>
                <a:ea typeface="Times New Roman" panose="02020603050405020304" pitchFamily="18" charset="0"/>
                <a:cs typeface="Courier" pitchFamily="2" charset="0"/>
              </a:rPr>
              <a:t>Todo lo anterior </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1556200" y="469987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68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8C5E-A297-022F-46E2-E71D98F924CA}"/>
              </a:ext>
            </a:extLst>
          </p:cNvPr>
          <p:cNvSpPr>
            <a:spLocks noGrp="1"/>
          </p:cNvSpPr>
          <p:nvPr>
            <p:ph type="title"/>
          </p:nvPr>
        </p:nvSpPr>
        <p:spPr/>
        <p:txBody>
          <a:bodyPr/>
          <a:lstStyle/>
          <a:p>
            <a:r>
              <a:rPr lang="es-ES"/>
              <a:t>Acerca de la lista de $4.00 
</a:t>
            </a:r>
            <a:endParaRPr lang="en-US"/>
          </a:p>
        </p:txBody>
      </p:sp>
      <p:sp>
        <p:nvSpPr>
          <p:cNvPr id="3" name="Content Placeholder 2">
            <a:extLst>
              <a:ext uri="{FF2B5EF4-FFF2-40B4-BE49-F238E27FC236}">
                <a16:creationId xmlns:a16="http://schemas.microsoft.com/office/drawing/2014/main" id="{156C1EE0-0987-4005-A89E-DC1EE4E549EA}"/>
              </a:ext>
            </a:extLst>
          </p:cNvPr>
          <p:cNvSpPr>
            <a:spLocks noGrp="1"/>
          </p:cNvSpPr>
          <p:nvPr>
            <p:ph idx="1"/>
          </p:nvPr>
        </p:nvSpPr>
        <p:spPr>
          <a:xfrm>
            <a:off x="581192" y="2228003"/>
            <a:ext cx="7995207" cy="3630795"/>
          </a:xfrm>
        </p:spPr>
        <p:txBody>
          <a:bodyPr>
            <a:normAutofit/>
          </a:bodyPr>
          <a:lstStyle/>
          <a:p>
            <a:pPr marL="0" indent="0">
              <a:buNone/>
            </a:pPr>
            <a:r>
              <a:rPr lang="es-ES" dirty="0">
                <a:latin typeface="Arial Unicode MS"/>
                <a:ea typeface="Arial Unicode MS"/>
                <a:cs typeface="Arial Unicode MS"/>
              </a:rPr>
              <a:t>Una lista de medicamentos para muchas enfermedades disponibles por $4.00 por mes o $10.00 cada tres meses.</a:t>
            </a:r>
            <a:endParaRPr lang="en-US" dirty="0">
              <a:latin typeface="Arial Unicode MS"/>
              <a:ea typeface="Arial Unicode MS"/>
              <a:cs typeface="Arial Unicode MS"/>
            </a:endParaRPr>
          </a:p>
          <a:p>
            <a:pPr marL="0" indent="0">
              <a:buNone/>
            </a:pPr>
            <a:r>
              <a:rPr lang="es-ES" dirty="0">
                <a:latin typeface="Arial Unicode MS"/>
                <a:ea typeface="Arial Unicode MS"/>
                <a:cs typeface="Arial Unicode MS"/>
              </a:rPr>
              <a:t>
       Está disponible en Walmart, CVS y otras farmacias grandes.</a:t>
            </a:r>
            <a:endParaRPr lang="en-US" dirty="0">
              <a:latin typeface="Arial Unicode MS"/>
              <a:ea typeface="Arial Unicode MS"/>
              <a:cs typeface="Arial Unicode MS"/>
            </a:endParaRPr>
          </a:p>
          <a:p>
            <a:pPr marL="0" indent="0">
              <a:buNone/>
            </a:pPr>
            <a:r>
              <a:rPr lang="es-ES" dirty="0">
                <a:latin typeface="Arial Unicode MS"/>
                <a:ea typeface="Arial Unicode MS"/>
                <a:cs typeface="Arial Unicode MS"/>
              </a:rPr>
              <a:t>       Puede encontrar la lista en línea por internet o en la farmacia.                        (pero no siempre en la farmacia).
       Tenga cuidado de mirar la dosis y el nombre de cualquier          </a:t>
            </a:r>
            <a:endParaRPr lang="en-US" dirty="0">
              <a:latin typeface="Arial Unicode MS"/>
              <a:ea typeface="Arial Unicode MS"/>
              <a:cs typeface="Arial Unicode MS"/>
            </a:endParaRPr>
          </a:p>
          <a:p>
            <a:pPr marL="0" indent="0">
              <a:buNone/>
            </a:pPr>
            <a:r>
              <a:rPr lang="es-ES" dirty="0">
                <a:latin typeface="Arial Unicode MS"/>
                <a:ea typeface="Arial Unicode MS"/>
                <a:cs typeface="Arial Unicode MS"/>
              </a:rPr>
              <a:t>        medicamento en especial.
        Por ejemplo, ciertas formas de medicamentos pueden no estar                       disponibles como "ER" (liberación prolongada).</a:t>
            </a:r>
            <a:endParaRPr lang="en-US" dirty="0">
              <a:latin typeface="Arial Unicode MS"/>
              <a:ea typeface="Arial Unicode MS"/>
              <a:cs typeface="Arial Unicode MS"/>
            </a:endParaRPr>
          </a:p>
        </p:txBody>
      </p:sp>
      <p:sp>
        <p:nvSpPr>
          <p:cNvPr id="4" name="Arrow: Right 3">
            <a:extLst>
              <a:ext uri="{FF2B5EF4-FFF2-40B4-BE49-F238E27FC236}">
                <a16:creationId xmlns:a16="http://schemas.microsoft.com/office/drawing/2014/main" id="{98A74FBB-F39D-E159-C3E2-52A9F24758FF}"/>
              </a:ext>
            </a:extLst>
          </p:cNvPr>
          <p:cNvSpPr/>
          <p:nvPr/>
        </p:nvSpPr>
        <p:spPr>
          <a:xfrm>
            <a:off x="774731" y="3546300"/>
            <a:ext cx="272792" cy="141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1430C1F-74DF-023C-06F0-1CE32F83273C}"/>
              </a:ext>
            </a:extLst>
          </p:cNvPr>
          <p:cNvSpPr/>
          <p:nvPr/>
        </p:nvSpPr>
        <p:spPr>
          <a:xfrm>
            <a:off x="774731" y="3971856"/>
            <a:ext cx="272792" cy="141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17812D6-7D42-B8AA-8EF2-16CF6413D4CE}"/>
              </a:ext>
            </a:extLst>
          </p:cNvPr>
          <p:cNvSpPr/>
          <p:nvPr/>
        </p:nvSpPr>
        <p:spPr>
          <a:xfrm>
            <a:off x="774731" y="4473794"/>
            <a:ext cx="272792" cy="141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5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49A3-7C47-28B7-1EE0-487005685C75}"/>
              </a:ext>
            </a:extLst>
          </p:cNvPr>
          <p:cNvSpPr>
            <a:spLocks noGrp="1"/>
          </p:cNvSpPr>
          <p:nvPr>
            <p:ph type="title"/>
          </p:nvPr>
        </p:nvSpPr>
        <p:spPr/>
        <p:txBody>
          <a:bodyPr/>
          <a:lstStyle/>
          <a:p>
            <a:r>
              <a:rPr lang="en-US"/>
              <a:t>COMO OBTENER LA </a:t>
            </a:r>
            <a:r>
              <a:rPr lang="en-US" err="1"/>
              <a:t>listA</a:t>
            </a:r>
            <a:r>
              <a:rPr lang="en-US"/>
              <a:t>….</a:t>
            </a:r>
          </a:p>
        </p:txBody>
      </p:sp>
      <p:pic>
        <p:nvPicPr>
          <p:cNvPr id="5" name="Content Placeholder 4">
            <a:extLst>
              <a:ext uri="{FF2B5EF4-FFF2-40B4-BE49-F238E27FC236}">
                <a16:creationId xmlns:a16="http://schemas.microsoft.com/office/drawing/2014/main" id="{2E671196-1443-7323-59EC-0FAB4DE08AD6}"/>
              </a:ext>
            </a:extLst>
          </p:cNvPr>
          <p:cNvPicPr>
            <a:picLocks noGrp="1" noChangeAspect="1"/>
          </p:cNvPicPr>
          <p:nvPr>
            <p:ph idx="1"/>
          </p:nvPr>
        </p:nvPicPr>
        <p:blipFill>
          <a:blip r:embed="rId3"/>
          <a:stretch>
            <a:fillRect/>
          </a:stretch>
        </p:blipFill>
        <p:spPr>
          <a:xfrm>
            <a:off x="468974" y="1910960"/>
            <a:ext cx="6252659" cy="1521401"/>
          </a:xfrm>
        </p:spPr>
      </p:pic>
      <p:sp>
        <p:nvSpPr>
          <p:cNvPr id="8" name="TextBox 7">
            <a:extLst>
              <a:ext uri="{FF2B5EF4-FFF2-40B4-BE49-F238E27FC236}">
                <a16:creationId xmlns:a16="http://schemas.microsoft.com/office/drawing/2014/main" id="{675164AA-CEE0-B76B-E135-41363063564C}"/>
              </a:ext>
            </a:extLst>
          </p:cNvPr>
          <p:cNvSpPr txBox="1"/>
          <p:nvPr/>
        </p:nvSpPr>
        <p:spPr>
          <a:xfrm>
            <a:off x="196183" y="3605684"/>
            <a:ext cx="3220786" cy="1938992"/>
          </a:xfrm>
          <a:prstGeom prst="rect">
            <a:avLst/>
          </a:prstGeom>
          <a:noFill/>
        </p:spPr>
        <p:txBody>
          <a:bodyPr wrap="square" rtlCol="0">
            <a:spAutoFit/>
          </a:bodyPr>
          <a:lstStyle/>
          <a:p>
            <a:pPr marL="342900" indent="-342900">
              <a:buAutoNum type="arabicPeriod"/>
            </a:pPr>
            <a:r>
              <a:rPr lang="es-ES" sz="1500"/>
              <a:t>Busque "medicamentos de $4.00 en Walmart"
Haga clic en el enlace
Una vez que la pantalla esté abierta, elija la enfermedad (como la diabetes) y se mostrará la lista de medicamentos</a:t>
            </a:r>
            <a:endParaRPr lang="en-US" sz="1500"/>
          </a:p>
        </p:txBody>
      </p:sp>
      <p:pic>
        <p:nvPicPr>
          <p:cNvPr id="10" name="Picture 9">
            <a:extLst>
              <a:ext uri="{FF2B5EF4-FFF2-40B4-BE49-F238E27FC236}">
                <a16:creationId xmlns:a16="http://schemas.microsoft.com/office/drawing/2014/main" id="{0FE9E3F9-85CC-A9FE-94B3-8F77956C2090}"/>
              </a:ext>
            </a:extLst>
          </p:cNvPr>
          <p:cNvPicPr>
            <a:picLocks noChangeAspect="1"/>
          </p:cNvPicPr>
          <p:nvPr/>
        </p:nvPicPr>
        <p:blipFill>
          <a:blip r:embed="rId4"/>
          <a:stretch>
            <a:fillRect/>
          </a:stretch>
        </p:blipFill>
        <p:spPr>
          <a:xfrm>
            <a:off x="4156448" y="3661467"/>
            <a:ext cx="5064162" cy="3048620"/>
          </a:xfrm>
          <a:prstGeom prst="rect">
            <a:avLst/>
          </a:prstGeom>
        </p:spPr>
      </p:pic>
    </p:spTree>
    <p:extLst>
      <p:ext uri="{BB962C8B-B14F-4D97-AF65-F5344CB8AC3E}">
        <p14:creationId xmlns:p14="http://schemas.microsoft.com/office/powerpoint/2010/main" val="152252161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881C-4D03-8BE8-0118-7D4DC952B08F}"/>
              </a:ext>
            </a:extLst>
          </p:cNvPr>
          <p:cNvSpPr>
            <a:spLocks noGrp="1"/>
          </p:cNvSpPr>
          <p:nvPr>
            <p:ph type="title"/>
          </p:nvPr>
        </p:nvSpPr>
        <p:spPr>
          <a:xfrm>
            <a:off x="363909" y="723688"/>
            <a:ext cx="7989752" cy="1083329"/>
          </a:xfrm>
        </p:spPr>
        <p:txBody>
          <a:bodyPr>
            <a:normAutofit fontScale="90000"/>
          </a:bodyPr>
          <a:lstStyle/>
          <a:p>
            <a:r>
              <a:rPr lang="es-ES" sz="2200"/>
              <a:t>¿Qué pasa si el medicamento no está en el plan de $4.00?</a:t>
            </a:r>
            <a:r>
              <a:rPr lang="es-ES"/>
              <a:t>
</a:t>
            </a:r>
            <a:endParaRPr lang="en-US"/>
          </a:p>
        </p:txBody>
      </p:sp>
      <p:sp>
        <p:nvSpPr>
          <p:cNvPr id="3" name="Content Placeholder 2">
            <a:extLst>
              <a:ext uri="{FF2B5EF4-FFF2-40B4-BE49-F238E27FC236}">
                <a16:creationId xmlns:a16="http://schemas.microsoft.com/office/drawing/2014/main" id="{CE650977-DF2C-5B24-49FB-ADD05C959EDC}"/>
              </a:ext>
            </a:extLst>
          </p:cNvPr>
          <p:cNvSpPr>
            <a:spLocks noGrp="1"/>
          </p:cNvSpPr>
          <p:nvPr>
            <p:ph idx="1"/>
          </p:nvPr>
        </p:nvSpPr>
        <p:spPr>
          <a:xfrm>
            <a:off x="581192" y="2228003"/>
            <a:ext cx="8381190" cy="3630795"/>
          </a:xfrm>
        </p:spPr>
        <p:txBody>
          <a:bodyPr/>
          <a:lstStyle/>
          <a:p>
            <a:pPr marL="305435" indent="-305435"/>
            <a:r>
              <a:rPr lang="es-ES" sz="2000" dirty="0"/>
              <a:t>Muchos medicamentos no están en el plan de $4.00
Primero, asegúrese de que el problema sea el medicamento y no el tipo.</a:t>
            </a:r>
            <a:endParaRPr lang="en-US" sz="2000" dirty="0"/>
          </a:p>
          <a:p>
            <a:pPr marL="285750" lvl="1" indent="-287020"/>
            <a:r>
              <a:rPr lang="es-ES" sz="2000" dirty="0"/>
              <a:t>Por ejemplo: la metformina puede estar en la lista, pero la metformina ER no.
Por lo general, el médico puede cambiar el tipo fácilmente, pero hágaselo saber a su mentor.
A continuación, vea si está en goodrx.com</a:t>
            </a:r>
            <a:endParaRPr lang="en-US" sz="2000" dirty="0"/>
          </a:p>
        </p:txBody>
      </p:sp>
    </p:spTree>
    <p:extLst>
      <p:ext uri="{BB962C8B-B14F-4D97-AF65-F5344CB8AC3E}">
        <p14:creationId xmlns:p14="http://schemas.microsoft.com/office/powerpoint/2010/main" val="12650227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28807-D779-F1C3-0528-C68F70897D5E}"/>
              </a:ext>
            </a:extLst>
          </p:cNvPr>
          <p:cNvSpPr>
            <a:spLocks noGrp="1"/>
          </p:cNvSpPr>
          <p:nvPr>
            <p:ph type="title"/>
          </p:nvPr>
        </p:nvSpPr>
        <p:spPr/>
        <p:txBody>
          <a:bodyPr/>
          <a:lstStyle/>
          <a:p>
            <a:r>
              <a:rPr lang="en-US"/>
              <a:t>Goodrx.com</a:t>
            </a:r>
          </a:p>
        </p:txBody>
      </p:sp>
      <p:sp>
        <p:nvSpPr>
          <p:cNvPr id="7" name="Content Placeholder 6">
            <a:extLst>
              <a:ext uri="{FF2B5EF4-FFF2-40B4-BE49-F238E27FC236}">
                <a16:creationId xmlns:a16="http://schemas.microsoft.com/office/drawing/2014/main" id="{7811EF61-46C3-9239-00B1-26EB875DB0B9}"/>
              </a:ext>
            </a:extLst>
          </p:cNvPr>
          <p:cNvSpPr>
            <a:spLocks noGrp="1"/>
          </p:cNvSpPr>
          <p:nvPr>
            <p:ph idx="1"/>
          </p:nvPr>
        </p:nvSpPr>
        <p:spPr>
          <a:xfrm>
            <a:off x="108359" y="3385398"/>
            <a:ext cx="8957352" cy="3317645"/>
          </a:xfrm>
        </p:spPr>
        <p:txBody>
          <a:bodyPr>
            <a:normAutofit/>
          </a:bodyPr>
          <a:lstStyle/>
          <a:p>
            <a:pPr marL="305435" indent="-305435"/>
            <a:r>
              <a:rPr lang="es-ES" sz="2000" dirty="0"/>
              <a:t>Al ir a goodrx.com puede ingresar el medicamento.
Le dará una lista de los medicamentos y el costo en varias farmacias.
Asegúrese de que la dosis del medicamento y el número de píldoras sean correctos.
A veces, cambiar el número de píldoras puede reducir en gran medida los costos.
	Por ejemplo, 30 píldoras pueden costar $100.00, pero 90 píldoras cuestan $15.00</a:t>
            </a:r>
            <a:endParaRPr lang="en-US" sz="2000" dirty="0"/>
          </a:p>
        </p:txBody>
      </p:sp>
      <p:pic>
        <p:nvPicPr>
          <p:cNvPr id="8" name="Content Placeholder 4">
            <a:extLst>
              <a:ext uri="{FF2B5EF4-FFF2-40B4-BE49-F238E27FC236}">
                <a16:creationId xmlns:a16="http://schemas.microsoft.com/office/drawing/2014/main" id="{B34EF94F-CD80-AECF-D9CF-B9C2F282EB85}"/>
              </a:ext>
            </a:extLst>
          </p:cNvPr>
          <p:cNvPicPr>
            <a:picLocks noChangeAspect="1"/>
          </p:cNvPicPr>
          <p:nvPr/>
        </p:nvPicPr>
        <p:blipFill>
          <a:blip r:embed="rId3"/>
          <a:stretch>
            <a:fillRect/>
          </a:stretch>
        </p:blipFill>
        <p:spPr>
          <a:xfrm>
            <a:off x="3180705" y="0"/>
            <a:ext cx="6087181" cy="3632200"/>
          </a:xfrm>
          <a:prstGeom prst="rect">
            <a:avLst/>
          </a:prstGeom>
        </p:spPr>
      </p:pic>
    </p:spTree>
    <p:extLst>
      <p:ext uri="{BB962C8B-B14F-4D97-AF65-F5344CB8AC3E}">
        <p14:creationId xmlns:p14="http://schemas.microsoft.com/office/powerpoint/2010/main" val="341748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a:t>Pregunta </a:t>
            </a:r>
          </a:p>
        </p:txBody>
      </p:sp>
      <p:sp>
        <p:nvSpPr>
          <p:cNvPr id="4" name="Rectangle 1">
            <a:extLst>
              <a:ext uri="{FF2B5EF4-FFF2-40B4-BE49-F238E27FC236}">
                <a16:creationId xmlns:a16="http://schemas.microsoft.com/office/drawing/2014/main" id="{C4B148A2-2611-CEBA-B342-9383E783EC0F}"/>
              </a:ext>
            </a:extLst>
          </p:cNvPr>
          <p:cNvSpPr>
            <a:spLocks noGrp="1" noChangeArrowheads="1"/>
          </p:cNvSpPr>
          <p:nvPr>
            <p:ph idx="1"/>
          </p:nvPr>
        </p:nvSpPr>
        <p:spPr bwMode="auto">
          <a:xfrm>
            <a:off x="581192" y="2555890"/>
            <a:ext cx="6546344"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indent="0" defTabSz="914400" eaLnBrk="0" fontAlgn="base" hangingPunct="0">
              <a:spcBef>
                <a:spcPct val="0"/>
              </a:spcBef>
              <a:spcAft>
                <a:spcPct val="0"/>
              </a:spcAft>
              <a:buClrTx/>
              <a:buSzTx/>
              <a:buNone/>
            </a:pPr>
            <a:r>
              <a:rPr lang="es-ES" altLang="en-US" sz="2000">
                <a:solidFill>
                  <a:schemeClr val="tx1"/>
                </a:solidFill>
                <a:latin typeface="Gill Sans MT"/>
                <a:ea typeface="Times New Roman" panose="02020603050405020304" pitchFamily="18" charset="0"/>
                <a:cs typeface="Courier" pitchFamily="2" charset="0"/>
              </a:rPr>
              <a:t>¿Qué farmacia estadounidense vende algunas clases de insulina </a:t>
            </a:r>
          </a:p>
          <a:p>
            <a:pPr marL="0" indent="0" defTabSz="914400" eaLnBrk="0" fontAlgn="base" hangingPunct="0">
              <a:spcBef>
                <a:spcPct val="0"/>
              </a:spcBef>
              <a:spcAft>
                <a:spcPct val="0"/>
              </a:spcAft>
              <a:buClrTx/>
              <a:buSzTx/>
              <a:buNone/>
            </a:pPr>
            <a:r>
              <a:rPr lang="es-ES" altLang="en-US" sz="2000">
                <a:solidFill>
                  <a:schemeClr val="tx1"/>
                </a:solidFill>
                <a:latin typeface="Gill Sans MT"/>
                <a:ea typeface="Times New Roman" panose="02020603050405020304" pitchFamily="18" charset="0"/>
                <a:cs typeface="Courier" pitchFamily="2" charset="0"/>
              </a:rPr>
              <a:t>   por $25.00 la botella?
</a:t>
            </a:r>
            <a:endParaRPr lang="en-US" altLang="en-US" sz="2000" i="0" u="none" strike="noStrike" cap="none" normalizeH="0" baseline="0">
              <a:ln>
                <a:noFill/>
              </a:ln>
              <a:solidFill>
                <a:schemeClr val="tx1"/>
              </a:solidFill>
              <a:effectLst/>
              <a:latin typeface="Gill Sans MT"/>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r>
              <a:rPr kumimoji="0" lang="sv-SE" altLang="en-US" sz="2000" i="0" u="none" strike="noStrike" cap="none" normalizeH="0" baseline="0">
                <a:ln>
                  <a:noFill/>
                </a:ln>
                <a:solidFill>
                  <a:schemeClr val="tx1"/>
                </a:solidFill>
                <a:effectLst/>
                <a:latin typeface="Gill Sans MT"/>
                <a:ea typeface="Times New Roman" panose="02020603050405020304" pitchFamily="18" charset="0"/>
                <a:cs typeface="Courier" pitchFamily="2" charset="0"/>
              </a:rPr>
              <a:t>CVS 	</a:t>
            </a:r>
            <a:endParaRPr lang="sv-SE" altLang="en-US" sz="2000" i="0" u="none" strike="noStrike" cap="none" normalizeH="0" baseline="0">
              <a:ln>
                <a:noFill/>
              </a:ln>
              <a:solidFill>
                <a:schemeClr val="tx1"/>
              </a:solidFill>
              <a:effectLst/>
              <a:latin typeface="Gill Sans MT"/>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endParaRPr lang="sv-SE" altLang="en-US" sz="2000">
              <a:solidFill>
                <a:schemeClr val="tx1"/>
              </a:solidFill>
              <a:latin typeface="Gill Sans MT"/>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r>
              <a:rPr kumimoji="0" lang="sv-SE" altLang="en-US" sz="2000" b="1" i="0" u="none" strike="noStrike" cap="none" normalizeH="0" baseline="0" err="1">
                <a:ln>
                  <a:noFill/>
                </a:ln>
                <a:solidFill>
                  <a:schemeClr val="tx1"/>
                </a:solidFill>
                <a:effectLst/>
                <a:latin typeface="Gill Sans MT"/>
                <a:ea typeface="Times New Roman" panose="02020603050405020304" pitchFamily="18" charset="0"/>
                <a:cs typeface="Courier" pitchFamily="2" charset="0"/>
              </a:rPr>
              <a:t>Walmart</a:t>
            </a:r>
            <a:endParaRPr lang="sv-SE" altLang="en-US" sz="2000" b="1">
              <a:solidFill>
                <a:schemeClr val="tx1"/>
              </a:solidFill>
              <a:latin typeface="Gill Sans MT"/>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endParaRPr lang="sv-SE" altLang="en-US" sz="2000" i="0" u="none" strike="noStrike" cap="none" normalizeH="0" baseline="0">
              <a:ln>
                <a:noFill/>
              </a:ln>
              <a:solidFill>
                <a:schemeClr val="tx1"/>
              </a:solidFill>
              <a:effectLst/>
              <a:latin typeface="Gill Sans MT"/>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r>
              <a:rPr kumimoji="0" lang="sv-SE" altLang="en-US" sz="2000" i="0" u="none" strike="noStrike" cap="none" normalizeH="0" baseline="0">
                <a:ln>
                  <a:noFill/>
                </a:ln>
                <a:solidFill>
                  <a:schemeClr val="tx1"/>
                </a:solidFill>
                <a:effectLst/>
                <a:latin typeface="Gill Sans MT"/>
                <a:ea typeface="Times New Roman" panose="02020603050405020304" pitchFamily="18" charset="0"/>
                <a:cs typeface="Courier" pitchFamily="2" charset="0"/>
              </a:rPr>
              <a:t>Kroger</a:t>
            </a:r>
            <a:endParaRPr lang="sv-SE" altLang="en-US" sz="2000">
              <a:solidFill>
                <a:schemeClr val="tx1"/>
              </a:solidFill>
              <a:latin typeface="Gill Sans MT"/>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endParaRPr lang="sv-SE" altLang="en-US" sz="2000" i="0" u="none" strike="noStrike" cap="none" normalizeH="0" baseline="0">
              <a:ln>
                <a:noFill/>
              </a:ln>
              <a:solidFill>
                <a:schemeClr val="tx1"/>
              </a:solidFill>
              <a:effectLst/>
              <a:latin typeface="Gill Sans MT"/>
              <a:ea typeface="Times New Roman" panose="02020603050405020304" pitchFamily="18" charset="0"/>
              <a:cs typeface="Courier" pitchFamily="2" charset="0"/>
            </a:endParaRPr>
          </a:p>
          <a:p>
            <a:pPr marL="457200" indent="-457200" defTabSz="914400" eaLnBrk="0" fontAlgn="base" hangingPunct="0">
              <a:spcBef>
                <a:spcPct val="0"/>
              </a:spcBef>
              <a:spcAft>
                <a:spcPct val="0"/>
              </a:spcAft>
              <a:buClrTx/>
              <a:buSzTx/>
              <a:buFontTx/>
              <a:buAutoNum type="alphaLcPeriod"/>
            </a:pPr>
            <a:r>
              <a:rPr kumimoji="0" lang="sv-SE" altLang="en-US" sz="2000" i="0" u="none" strike="noStrike" cap="none" normalizeH="0" baseline="0">
                <a:ln>
                  <a:noFill/>
                </a:ln>
                <a:solidFill>
                  <a:schemeClr val="tx1"/>
                </a:solidFill>
                <a:effectLst/>
                <a:latin typeface="Gill Sans MT"/>
                <a:ea typeface="Times New Roman" panose="02020603050405020304" pitchFamily="18" charset="0"/>
                <a:cs typeface="Courier" pitchFamily="2" charset="0"/>
              </a:rPr>
              <a:t>Walgreens</a:t>
            </a:r>
            <a:r>
              <a:rPr lang="sv-SE" altLang="en-US" sz="2000">
                <a:solidFill>
                  <a:schemeClr val="tx1"/>
                </a:solidFill>
              </a:rPr>
              <a:t> </a:t>
            </a:r>
            <a:endParaRPr kumimoji="0" lang="sv-SE" altLang="en-US" sz="2000" b="0" i="0" u="none" strike="noStrike" cap="none" normalizeH="0" baseline="0">
              <a:ln>
                <a:noFill/>
              </a:ln>
              <a:solidFill>
                <a:schemeClr val="tx1"/>
              </a:solidFill>
              <a:effectLst/>
              <a:latin typeface="Arial" panose="020B0604020202020204" pitchFamily="34" charset="0"/>
            </a:endParaRPr>
          </a:p>
        </p:txBody>
      </p:sp>
      <p:sp>
        <p:nvSpPr>
          <p:cNvPr id="5" name="Down Arrow 4">
            <a:extLst>
              <a:ext uri="{FF2B5EF4-FFF2-40B4-BE49-F238E27FC236}">
                <a16:creationId xmlns:a16="http://schemas.microsoft.com/office/drawing/2014/main" id="{DDA48552-C3E5-B6AF-D4E2-0849CABD90BE}"/>
              </a:ext>
            </a:extLst>
          </p:cNvPr>
          <p:cNvSpPr/>
          <p:nvPr/>
        </p:nvSpPr>
        <p:spPr>
          <a:xfrm rot="5400000">
            <a:off x="2392413" y="3834087"/>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3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7A35-415F-93BB-DB46-546706394A3A}"/>
              </a:ext>
            </a:extLst>
          </p:cNvPr>
          <p:cNvSpPr>
            <a:spLocks noGrp="1"/>
          </p:cNvSpPr>
          <p:nvPr>
            <p:ph type="title"/>
          </p:nvPr>
        </p:nvSpPr>
        <p:spPr/>
        <p:txBody>
          <a:bodyPr/>
          <a:lstStyle/>
          <a:p>
            <a:r>
              <a:rPr lang="en-US"/>
              <a:t>Insulina</a:t>
            </a:r>
          </a:p>
        </p:txBody>
      </p:sp>
      <p:sp>
        <p:nvSpPr>
          <p:cNvPr id="3" name="Content Placeholder 2">
            <a:extLst>
              <a:ext uri="{FF2B5EF4-FFF2-40B4-BE49-F238E27FC236}">
                <a16:creationId xmlns:a16="http://schemas.microsoft.com/office/drawing/2014/main" id="{0B000418-E24B-B68E-210E-B2E6D849F8F6}"/>
              </a:ext>
            </a:extLst>
          </p:cNvPr>
          <p:cNvSpPr>
            <a:spLocks noGrp="1"/>
          </p:cNvSpPr>
          <p:nvPr>
            <p:ph idx="1"/>
          </p:nvPr>
        </p:nvSpPr>
        <p:spPr/>
        <p:txBody>
          <a:bodyPr/>
          <a:lstStyle/>
          <a:p>
            <a:pPr marL="305435" indent="-305435"/>
            <a:r>
              <a:rPr lang="es-ES"/>
              <a:t>Hay tres tipos de insulina "barata": NPH, 70/30 y regular 70/30 es solo 70% NPH y 30% regular.
La insulina “barata” cuesta $25.00 la botella ... Pero si el paciente está tomando 5 botellas, el costo por mes es de $125.00.
Además de tiras y jeringas... La insulina puede ser bastante cara.
Parte de la capacitación del proveedor es que enseña a los médicos cuánto cuesta la insulina.
Los CHW pueden ayudar por dejarles saber a los médicos que sus pacientes no pueden pagar por la insulina.</a:t>
            </a:r>
            <a:endParaRPr lang="en-US"/>
          </a:p>
        </p:txBody>
      </p:sp>
    </p:spTree>
    <p:extLst>
      <p:ext uri="{BB962C8B-B14F-4D97-AF65-F5344CB8AC3E}">
        <p14:creationId xmlns:p14="http://schemas.microsoft.com/office/powerpoint/2010/main" val="327539889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62AC-0B8F-E768-5D02-C90622CC6E81}"/>
              </a:ext>
            </a:extLst>
          </p:cNvPr>
          <p:cNvSpPr>
            <a:spLocks noGrp="1"/>
          </p:cNvSpPr>
          <p:nvPr>
            <p:ph type="title"/>
          </p:nvPr>
        </p:nvSpPr>
        <p:spPr>
          <a:xfrm>
            <a:off x="577124" y="894895"/>
            <a:ext cx="7989752" cy="1083329"/>
          </a:xfrm>
        </p:spPr>
        <p:txBody>
          <a:bodyPr>
            <a:normAutofit fontScale="90000"/>
          </a:bodyPr>
          <a:lstStyle/>
          <a:p>
            <a:r>
              <a:rPr lang="es-ES"/>
              <a:t>Si sus pacientes no pueden pagar la insulina, no son los únicos
</a:t>
            </a:r>
            <a:endParaRPr lang="en-US"/>
          </a:p>
        </p:txBody>
      </p:sp>
      <p:pic>
        <p:nvPicPr>
          <p:cNvPr id="5" name="Content Placeholder 4">
            <a:extLst>
              <a:ext uri="{FF2B5EF4-FFF2-40B4-BE49-F238E27FC236}">
                <a16:creationId xmlns:a16="http://schemas.microsoft.com/office/drawing/2014/main" id="{1A58E522-3E42-D69F-B15E-70A0F752A835}"/>
              </a:ext>
            </a:extLst>
          </p:cNvPr>
          <p:cNvPicPr>
            <a:picLocks noGrp="1" noChangeAspect="1"/>
          </p:cNvPicPr>
          <p:nvPr>
            <p:ph idx="1"/>
          </p:nvPr>
        </p:nvPicPr>
        <p:blipFill>
          <a:blip r:embed="rId3"/>
          <a:stretch>
            <a:fillRect/>
          </a:stretch>
        </p:blipFill>
        <p:spPr>
          <a:xfrm>
            <a:off x="466026" y="1986614"/>
            <a:ext cx="8174467" cy="2085946"/>
          </a:xfrm>
        </p:spPr>
      </p:pic>
      <p:sp>
        <p:nvSpPr>
          <p:cNvPr id="3" name="TextBox 2">
            <a:extLst>
              <a:ext uri="{FF2B5EF4-FFF2-40B4-BE49-F238E27FC236}">
                <a16:creationId xmlns:a16="http://schemas.microsoft.com/office/drawing/2014/main" id="{0121322A-CD2B-FBC6-A23C-D9196A96584E}"/>
              </a:ext>
            </a:extLst>
          </p:cNvPr>
          <p:cNvSpPr txBox="1"/>
          <p:nvPr/>
        </p:nvSpPr>
        <p:spPr>
          <a:xfrm>
            <a:off x="3038606" y="4604081"/>
            <a:ext cx="5257669" cy="1200329"/>
          </a:xfrm>
          <a:prstGeom prst="rect">
            <a:avLst/>
          </a:prstGeom>
          <a:solidFill>
            <a:schemeClr val="bg1"/>
          </a:solidFill>
        </p:spPr>
        <p:txBody>
          <a:bodyPr wrap="square" rtlCol="0">
            <a:spAutoFit/>
          </a:bodyPr>
          <a:lstStyle/>
          <a:p>
            <a:r>
              <a:rPr lang="es-GT">
                <a:solidFill>
                  <a:srgbClr val="FF0000"/>
                </a:solidFill>
              </a:rPr>
              <a:t>El costo de la insulina ha aumentado de forma constante, obligando a los diabéticos a elegir entre  comprar  este  medicamento   como sustento de vida o pagar por otras necesidades.</a:t>
            </a:r>
          </a:p>
        </p:txBody>
      </p:sp>
      <p:sp>
        <p:nvSpPr>
          <p:cNvPr id="4" name="TextBox 3">
            <a:extLst>
              <a:ext uri="{FF2B5EF4-FFF2-40B4-BE49-F238E27FC236}">
                <a16:creationId xmlns:a16="http://schemas.microsoft.com/office/drawing/2014/main" id="{B74BFF59-BB47-8250-7A8D-77BEA3DA59B7}"/>
              </a:ext>
            </a:extLst>
          </p:cNvPr>
          <p:cNvSpPr txBox="1"/>
          <p:nvPr/>
        </p:nvSpPr>
        <p:spPr>
          <a:xfrm>
            <a:off x="1676400" y="2782669"/>
            <a:ext cx="5438776" cy="1354217"/>
          </a:xfrm>
          <a:prstGeom prst="rect">
            <a:avLst/>
          </a:prstGeom>
          <a:solidFill>
            <a:schemeClr val="bg1">
              <a:lumMod val="95000"/>
            </a:schemeClr>
          </a:solidFill>
        </p:spPr>
        <p:txBody>
          <a:bodyPr wrap="square" rtlCol="0">
            <a:spAutoFit/>
          </a:bodyPr>
          <a:lstStyle/>
          <a:p>
            <a:r>
              <a:rPr lang="es-GT"/>
              <a:t>¿Por qué sigue siendo tan cara la insulina para</a:t>
            </a:r>
          </a:p>
          <a:p>
            <a:r>
              <a:rPr lang="es-GT"/>
              <a:t>los diabéticos en EE.UU?</a:t>
            </a:r>
          </a:p>
          <a:p>
            <a:endParaRPr lang="es-GT"/>
          </a:p>
          <a:p>
            <a:r>
              <a:rPr lang="es-GT" sz="1400"/>
              <a:t>Más de 1 de cada 10 pacientes que usan insulina declaran gastar una parte significativa de sus ingresos en este medicamento. </a:t>
            </a:r>
          </a:p>
        </p:txBody>
      </p:sp>
    </p:spTree>
    <p:extLst>
      <p:ext uri="{BB962C8B-B14F-4D97-AF65-F5344CB8AC3E}">
        <p14:creationId xmlns:p14="http://schemas.microsoft.com/office/powerpoint/2010/main" val="28195095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a:xfrm>
            <a:off x="756538" y="1039200"/>
            <a:ext cx="7485094" cy="664080"/>
          </a:xfrm>
        </p:spPr>
        <p:txBody>
          <a:bodyPr>
            <a:normAutofit fontScale="90000"/>
          </a:bodyPr>
          <a:lstStyle/>
          <a:p>
            <a:r>
              <a:rPr lang="en-US"/>
              <a:t>Pregunta
</a:t>
            </a: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7112536" y="2935877"/>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DC9D47-1061-93B8-C75D-296165C694D1}"/>
              </a:ext>
            </a:extLst>
          </p:cNvPr>
          <p:cNvSpPr txBox="1"/>
          <p:nvPr/>
        </p:nvSpPr>
        <p:spPr>
          <a:xfrm>
            <a:off x="1275347" y="4078705"/>
            <a:ext cx="6966285" cy="923330"/>
          </a:xfrm>
          <a:prstGeom prst="rect">
            <a:avLst/>
          </a:prstGeom>
          <a:noFill/>
        </p:spPr>
        <p:txBody>
          <a:bodyPr wrap="square" rtlCol="0">
            <a:spAutoFit/>
          </a:bodyPr>
          <a:lstStyle/>
          <a:p>
            <a:r>
              <a:rPr lang="es-ES"/>
              <a:t>Punto clave: recuerde mirar la fecha de vencimiento y no solo los surtidos. Si ha caducado, la farmacia no le volverá a surtir.
</a:t>
            </a:r>
            <a:endParaRPr lang="en-US"/>
          </a:p>
        </p:txBody>
      </p:sp>
      <p:sp>
        <p:nvSpPr>
          <p:cNvPr id="9" name="Content Placeholder 8">
            <a:extLst>
              <a:ext uri="{FF2B5EF4-FFF2-40B4-BE49-F238E27FC236}">
                <a16:creationId xmlns:a16="http://schemas.microsoft.com/office/drawing/2014/main" id="{A1A6BF96-8AE2-BA41-E3D2-45FBEBE5E22E}"/>
              </a:ext>
            </a:extLst>
          </p:cNvPr>
          <p:cNvSpPr>
            <a:spLocks noGrp="1"/>
          </p:cNvSpPr>
          <p:nvPr>
            <p:ph idx="1"/>
          </p:nvPr>
        </p:nvSpPr>
        <p:spPr>
          <a:xfrm>
            <a:off x="697286" y="2096880"/>
            <a:ext cx="7989752" cy="3854533"/>
          </a:xfrm>
        </p:spPr>
        <p:txBody>
          <a:bodyPr/>
          <a:lstStyle/>
          <a:p>
            <a:pPr marL="305435" indent="-305435"/>
            <a:r>
              <a:rPr lang="es-GT" sz="2000"/>
              <a:t>El frasco de medicamento de una paciente está vacío. Tiene 2 surtidos y la fecha de </a:t>
            </a:r>
            <a:r>
              <a:rPr lang="es-GT" sz="2000" err="1"/>
              <a:t>caducación</a:t>
            </a:r>
            <a:r>
              <a:rPr lang="es-GT" sz="2000"/>
              <a:t> es 1/1/2019. ¿Qué debe de hacer ella?</a:t>
            </a:r>
            <a:endParaRPr lang="en-US" sz="2000"/>
          </a:p>
          <a:p>
            <a:pPr marL="0" indent="0">
              <a:buNone/>
            </a:pPr>
            <a:r>
              <a:rPr lang="es-GT" sz="2000"/>
              <a:t>      a. Llamar a la clínica (farmacia) para hacer un resurtido.</a:t>
            </a:r>
          </a:p>
          <a:p>
            <a:pPr marL="0" indent="0">
              <a:buNone/>
            </a:pPr>
            <a:r>
              <a:rPr lang="es-GT" sz="2000"/>
              <a:t>   </a:t>
            </a:r>
            <a:r>
              <a:rPr lang="es-GT" sz="2000" b="1"/>
              <a:t>   b. Llamar a la clínica para hacer una cita con su médico.</a:t>
            </a:r>
          </a:p>
          <a:p>
            <a:pPr marL="0" indent="0">
              <a:buNone/>
            </a:pPr>
            <a:r>
              <a:rPr lang="es-GT" sz="2000"/>
              <a:t>      c. Esperar hasta su cita el próximo mes y preguntarle a su médico. </a:t>
            </a:r>
          </a:p>
          <a:p>
            <a:pPr marL="0" indent="0">
              <a:buNone/>
            </a:pPr>
            <a:endParaRPr lang="es-GT" sz="2000"/>
          </a:p>
          <a:p>
            <a:endParaRPr lang="es-GT"/>
          </a:p>
          <a:p>
            <a:endParaRPr lang="es-GT"/>
          </a:p>
          <a:p>
            <a:endParaRPr lang="es-GT"/>
          </a:p>
          <a:p>
            <a:endParaRPr lang="es-GT"/>
          </a:p>
        </p:txBody>
      </p:sp>
    </p:spTree>
    <p:extLst>
      <p:ext uri="{BB962C8B-B14F-4D97-AF65-F5344CB8AC3E}">
        <p14:creationId xmlns:p14="http://schemas.microsoft.com/office/powerpoint/2010/main" val="27677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8D5C-9AA1-C364-11BC-7B9335CA22B5}"/>
              </a:ext>
            </a:extLst>
          </p:cNvPr>
          <p:cNvSpPr>
            <a:spLocks noGrp="1"/>
          </p:cNvSpPr>
          <p:nvPr>
            <p:ph type="title"/>
          </p:nvPr>
        </p:nvSpPr>
        <p:spPr/>
        <p:txBody>
          <a:bodyPr/>
          <a:lstStyle/>
          <a:p>
            <a:r>
              <a:rPr lang="es-GT"/>
              <a:t>Objectivos para este entrenamiento </a:t>
            </a:r>
          </a:p>
        </p:txBody>
      </p:sp>
      <p:sp>
        <p:nvSpPr>
          <p:cNvPr id="3" name="Content Placeholder 2">
            <a:extLst>
              <a:ext uri="{FF2B5EF4-FFF2-40B4-BE49-F238E27FC236}">
                <a16:creationId xmlns:a16="http://schemas.microsoft.com/office/drawing/2014/main" id="{26C71970-1696-865B-CF06-589DEBDE0C7A}"/>
              </a:ext>
            </a:extLst>
          </p:cNvPr>
          <p:cNvSpPr>
            <a:spLocks noGrp="1"/>
          </p:cNvSpPr>
          <p:nvPr>
            <p:ph idx="1"/>
          </p:nvPr>
        </p:nvSpPr>
        <p:spPr/>
        <p:txBody>
          <a:bodyPr>
            <a:normAutofit/>
          </a:bodyPr>
          <a:lstStyle/>
          <a:p>
            <a:r>
              <a:rPr lang="es-GT" sz="2200"/>
              <a:t>Aprender como poner en marcha las clases de diabetes, desde como llamar al paciente hasta la primera clase </a:t>
            </a:r>
          </a:p>
          <a:p>
            <a:pPr lvl="1"/>
            <a:r>
              <a:rPr lang="es-GT" sz="2000"/>
              <a:t>(3 meses)</a:t>
            </a:r>
          </a:p>
          <a:p>
            <a:r>
              <a:rPr lang="es-GT" sz="2200"/>
              <a:t>Identificar los medicamentos y las preocupaciones sobre la seguridad</a:t>
            </a:r>
          </a:p>
          <a:p>
            <a:pPr lvl="1"/>
            <a:r>
              <a:rPr lang="es-GT" sz="2000"/>
              <a:t>(4 meses)</a:t>
            </a:r>
          </a:p>
        </p:txBody>
      </p:sp>
    </p:spTree>
    <p:extLst>
      <p:ext uri="{BB962C8B-B14F-4D97-AF65-F5344CB8AC3E}">
        <p14:creationId xmlns:p14="http://schemas.microsoft.com/office/powerpoint/2010/main" val="3285055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677954" y="749905"/>
            <a:ext cx="7989752" cy="1277257"/>
          </a:xfrm>
        </p:spPr>
        <p:txBody>
          <a:bodyPr>
            <a:normAutofit/>
          </a:bodyPr>
          <a:lstStyle/>
          <a:p>
            <a:r>
              <a:rPr lang="es-ES" dirty="0"/>
              <a:t>Modulo 2– Reclutamiento (2)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5" name="Picture 4">
            <a:extLst>
              <a:ext uri="{FF2B5EF4-FFF2-40B4-BE49-F238E27FC236}">
                <a16:creationId xmlns:a16="http://schemas.microsoft.com/office/drawing/2014/main" id="{BC0FDC0F-4137-6A96-0E7D-AE952ACD993A}"/>
              </a:ext>
            </a:extLst>
          </p:cNvPr>
          <p:cNvPicPr>
            <a:picLocks noChangeAspect="1"/>
          </p:cNvPicPr>
          <p:nvPr/>
        </p:nvPicPr>
        <p:blipFill>
          <a:blip r:embed="rId3"/>
          <a:stretch>
            <a:fillRect/>
          </a:stretch>
        </p:blipFill>
        <p:spPr>
          <a:xfrm>
            <a:off x="1567543" y="1938855"/>
            <a:ext cx="5891893" cy="4872754"/>
          </a:xfrm>
          <a:prstGeom prst="rect">
            <a:avLst/>
          </a:prstGeom>
        </p:spPr>
      </p:pic>
    </p:spTree>
    <p:extLst>
      <p:ext uri="{BB962C8B-B14F-4D97-AF65-F5344CB8AC3E}">
        <p14:creationId xmlns:p14="http://schemas.microsoft.com/office/powerpoint/2010/main" val="477077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a:xfrm>
            <a:off x="577124" y="811299"/>
            <a:ext cx="7989752" cy="1083329"/>
          </a:xfrm>
        </p:spPr>
        <p:txBody>
          <a:bodyPr/>
          <a:lstStyle/>
          <a:p>
            <a:r>
              <a:rPr lang="es-ES"/>
              <a:t>Tarea para la próxima semana
</a:t>
            </a:r>
            <a:endParaRPr lang="en-US"/>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577124" y="2142278"/>
            <a:ext cx="7989752" cy="3630795"/>
          </a:xfrm>
        </p:spPr>
        <p:txBody>
          <a:bodyPr/>
          <a:lstStyle/>
          <a:p>
            <a:pPr marL="342900" indent="0">
              <a:buNone/>
            </a:pPr>
            <a:r>
              <a:rPr lang="es-ES" dirty="0"/>
              <a:t>Busque “medicamentos a $4.00” en Walmart por Google.</a:t>
            </a:r>
            <a:endParaRPr lang="en-US" dirty="0"/>
          </a:p>
          <a:p>
            <a:pPr marL="342900" indent="0">
              <a:buNone/>
            </a:pPr>
            <a:r>
              <a:rPr lang="es-ES" dirty="0"/>
              <a:t>   ¿Reconoce algún medicamento? 
     Mire goodrx.com y ponga Actos de 5mg por 90 píldoras.</a:t>
            </a:r>
            <a:endParaRPr lang="en-US"/>
          </a:p>
          <a:p>
            <a:pPr marL="571500" indent="-228600"/>
            <a:r>
              <a:rPr lang="es-ES"/>
              <a:t>¿Importa la dosis (mg) o el número de píldoras si lo cambia? Compartiremos </a:t>
            </a:r>
            <a:r>
              <a:rPr lang="es-ES" dirty="0"/>
              <a:t>lo que encuentre la próxima semana.</a:t>
            </a:r>
            <a:endParaRPr lang="en-US"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
        <p:nvSpPr>
          <p:cNvPr id="7" name="TextBox 6">
            <a:extLst>
              <a:ext uri="{FF2B5EF4-FFF2-40B4-BE49-F238E27FC236}">
                <a16:creationId xmlns:a16="http://schemas.microsoft.com/office/drawing/2014/main" id="{B963D2FF-795B-7374-1EBC-D03DBDD03C9B}"/>
              </a:ext>
            </a:extLst>
          </p:cNvPr>
          <p:cNvSpPr txBox="1"/>
          <p:nvPr/>
        </p:nvSpPr>
        <p:spPr>
          <a:xfrm>
            <a:off x="657225" y="4276725"/>
            <a:ext cx="152400" cy="369332"/>
          </a:xfrm>
          <a:prstGeom prst="rect">
            <a:avLst/>
          </a:prstGeom>
          <a:solidFill>
            <a:schemeClr val="bg1"/>
          </a:solidFill>
        </p:spPr>
        <p:txBody>
          <a:bodyPr wrap="square" rtlCol="0">
            <a:spAutoFit/>
          </a:bodyPr>
          <a:lstStyle/>
          <a:p>
            <a:endParaRPr lang="es-GT"/>
          </a:p>
        </p:txBody>
      </p:sp>
      <p:sp>
        <p:nvSpPr>
          <p:cNvPr id="9" name="Rectangle 8">
            <a:extLst>
              <a:ext uri="{FF2B5EF4-FFF2-40B4-BE49-F238E27FC236}">
                <a16:creationId xmlns:a16="http://schemas.microsoft.com/office/drawing/2014/main" id="{5D792F9D-5912-A69F-3A51-BA10620A5E24}"/>
              </a:ext>
            </a:extLst>
          </p:cNvPr>
          <p:cNvSpPr/>
          <p:nvPr/>
        </p:nvSpPr>
        <p:spPr>
          <a:xfrm>
            <a:off x="1030178" y="3690699"/>
            <a:ext cx="66675" cy="85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Rectangle 9">
            <a:extLst>
              <a:ext uri="{FF2B5EF4-FFF2-40B4-BE49-F238E27FC236}">
                <a16:creationId xmlns:a16="http://schemas.microsoft.com/office/drawing/2014/main" id="{A2C9CE78-4D26-BCDB-9BB6-D938DCDF7E4B}"/>
              </a:ext>
            </a:extLst>
          </p:cNvPr>
          <p:cNvSpPr/>
          <p:nvPr/>
        </p:nvSpPr>
        <p:spPr>
          <a:xfrm flipV="1">
            <a:off x="1032257" y="4310195"/>
            <a:ext cx="66675" cy="85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6709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Modulo 13: </a:t>
            </a:r>
            <a:r>
              <a:rPr lang="en-US" dirty="0" err="1"/>
              <a:t>Glucosa</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5" name="Picture 4">
            <a:extLst>
              <a:ext uri="{FF2B5EF4-FFF2-40B4-BE49-F238E27FC236}">
                <a16:creationId xmlns:a16="http://schemas.microsoft.com/office/drawing/2014/main" id="{CD2E2319-E476-AB61-68E0-A805000637B2}"/>
              </a:ext>
            </a:extLst>
          </p:cNvPr>
          <p:cNvPicPr>
            <a:picLocks noChangeAspect="1"/>
          </p:cNvPicPr>
          <p:nvPr/>
        </p:nvPicPr>
        <p:blipFill>
          <a:blip r:embed="rId3"/>
          <a:stretch>
            <a:fillRect/>
          </a:stretch>
        </p:blipFill>
        <p:spPr>
          <a:xfrm>
            <a:off x="2743200" y="2228003"/>
            <a:ext cx="3396822" cy="395905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AF4193B-A904-32D1-F5B7-849C9094B71B}"/>
                  </a:ext>
                </a:extLst>
              </p14:cNvPr>
              <p14:cNvContentPartPr/>
              <p14:nvPr/>
            </p14:nvContentPartPr>
            <p14:xfrm>
              <a:off x="3060568" y="2431345"/>
              <a:ext cx="629640" cy="1057680"/>
            </p14:xfrm>
          </p:contentPart>
        </mc:Choice>
        <mc:Fallback xmlns="">
          <p:pic>
            <p:nvPicPr>
              <p:cNvPr id="4" name="Ink 3">
                <a:extLst>
                  <a:ext uri="{FF2B5EF4-FFF2-40B4-BE49-F238E27FC236}">
                    <a16:creationId xmlns:a16="http://schemas.microsoft.com/office/drawing/2014/main" id="{CAF4193B-A904-32D1-F5B7-849C9094B71B}"/>
                  </a:ext>
                </a:extLst>
              </p:cNvPr>
              <p:cNvPicPr/>
              <p:nvPr/>
            </p:nvPicPr>
            <p:blipFill>
              <a:blip r:embed="rId5"/>
              <a:stretch>
                <a:fillRect/>
              </a:stretch>
            </p:blipFill>
            <p:spPr>
              <a:xfrm>
                <a:off x="3051568" y="2422345"/>
                <a:ext cx="647280" cy="1075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6283300-61D1-187F-50B9-A62D96AC84EC}"/>
                  </a:ext>
                </a:extLst>
              </p14:cNvPr>
              <p14:cNvContentPartPr/>
              <p14:nvPr/>
            </p14:nvContentPartPr>
            <p14:xfrm>
              <a:off x="3500488" y="3303265"/>
              <a:ext cx="3240" cy="360"/>
            </p14:xfrm>
          </p:contentPart>
        </mc:Choice>
        <mc:Fallback xmlns="">
          <p:pic>
            <p:nvPicPr>
              <p:cNvPr id="6" name="Ink 5">
                <a:extLst>
                  <a:ext uri="{FF2B5EF4-FFF2-40B4-BE49-F238E27FC236}">
                    <a16:creationId xmlns:a16="http://schemas.microsoft.com/office/drawing/2014/main" id="{D6283300-61D1-187F-50B9-A62D96AC84EC}"/>
                  </a:ext>
                </a:extLst>
              </p:cNvPr>
              <p:cNvPicPr/>
              <p:nvPr/>
            </p:nvPicPr>
            <p:blipFill>
              <a:blip r:embed="rId7"/>
              <a:stretch>
                <a:fillRect/>
              </a:stretch>
            </p:blipFill>
            <p:spPr>
              <a:xfrm>
                <a:off x="3491488" y="3294265"/>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D40465A-BCAA-E399-70E5-E263C644675C}"/>
                  </a:ext>
                </a:extLst>
              </p14:cNvPr>
              <p14:cNvContentPartPr/>
              <p14:nvPr/>
            </p14:nvContentPartPr>
            <p14:xfrm>
              <a:off x="3297808" y="3339265"/>
              <a:ext cx="434160" cy="309600"/>
            </p14:xfrm>
          </p:contentPart>
        </mc:Choice>
        <mc:Fallback xmlns="">
          <p:pic>
            <p:nvPicPr>
              <p:cNvPr id="7" name="Ink 6">
                <a:extLst>
                  <a:ext uri="{FF2B5EF4-FFF2-40B4-BE49-F238E27FC236}">
                    <a16:creationId xmlns:a16="http://schemas.microsoft.com/office/drawing/2014/main" id="{3D40465A-BCAA-E399-70E5-E263C644675C}"/>
                  </a:ext>
                </a:extLst>
              </p:cNvPr>
              <p:cNvPicPr/>
              <p:nvPr/>
            </p:nvPicPr>
            <p:blipFill>
              <a:blip r:embed="rId9"/>
              <a:stretch>
                <a:fillRect/>
              </a:stretch>
            </p:blipFill>
            <p:spPr>
              <a:xfrm>
                <a:off x="3288808" y="3330265"/>
                <a:ext cx="4518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9BF099E-047F-3CEC-4935-12F168B6ED07}"/>
                  </a:ext>
                </a:extLst>
              </p14:cNvPr>
              <p14:cNvContentPartPr/>
              <p14:nvPr/>
            </p14:nvContentPartPr>
            <p14:xfrm>
              <a:off x="3759688" y="3046585"/>
              <a:ext cx="87120" cy="165240"/>
            </p14:xfrm>
          </p:contentPart>
        </mc:Choice>
        <mc:Fallback xmlns="">
          <p:pic>
            <p:nvPicPr>
              <p:cNvPr id="8" name="Ink 7">
                <a:extLst>
                  <a:ext uri="{FF2B5EF4-FFF2-40B4-BE49-F238E27FC236}">
                    <a16:creationId xmlns:a16="http://schemas.microsoft.com/office/drawing/2014/main" id="{F9BF099E-047F-3CEC-4935-12F168B6ED07}"/>
                  </a:ext>
                </a:extLst>
              </p:cNvPr>
              <p:cNvPicPr/>
              <p:nvPr/>
            </p:nvPicPr>
            <p:blipFill>
              <a:blip r:embed="rId11"/>
              <a:stretch>
                <a:fillRect/>
              </a:stretch>
            </p:blipFill>
            <p:spPr>
              <a:xfrm>
                <a:off x="3750651" y="3037605"/>
                <a:ext cx="104833" cy="18284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87191BD5-8E52-F733-B0BF-520DA6366B88}"/>
                  </a:ext>
                </a:extLst>
              </p14:cNvPr>
              <p14:cNvContentPartPr/>
              <p14:nvPr/>
            </p14:nvContentPartPr>
            <p14:xfrm>
              <a:off x="3009840" y="2810010"/>
              <a:ext cx="381240" cy="847800"/>
            </p14:xfrm>
          </p:contentPart>
        </mc:Choice>
        <mc:Fallback xmlns="">
          <p:pic>
            <p:nvPicPr>
              <p:cNvPr id="9" name="Ink 8">
                <a:extLst>
                  <a:ext uri="{FF2B5EF4-FFF2-40B4-BE49-F238E27FC236}">
                    <a16:creationId xmlns:a16="http://schemas.microsoft.com/office/drawing/2014/main" id="{87191BD5-8E52-F733-B0BF-520DA6366B88}"/>
                  </a:ext>
                </a:extLst>
              </p:cNvPr>
              <p:cNvPicPr/>
              <p:nvPr/>
            </p:nvPicPr>
            <p:blipFill>
              <a:blip r:embed="rId13"/>
              <a:stretch>
                <a:fillRect/>
              </a:stretch>
            </p:blipFill>
            <p:spPr>
              <a:xfrm>
                <a:off x="3000840" y="2801010"/>
                <a:ext cx="398880" cy="865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365F579E-2F15-8557-2790-BC3FDBD9CEE8}"/>
                  </a:ext>
                </a:extLst>
              </p14:cNvPr>
              <p14:cNvContentPartPr/>
              <p14:nvPr/>
            </p14:nvContentPartPr>
            <p14:xfrm>
              <a:off x="3400440" y="3447930"/>
              <a:ext cx="324360" cy="228960"/>
            </p14:xfrm>
          </p:contentPart>
        </mc:Choice>
        <mc:Fallback xmlns="">
          <p:pic>
            <p:nvPicPr>
              <p:cNvPr id="10" name="Ink 9">
                <a:extLst>
                  <a:ext uri="{FF2B5EF4-FFF2-40B4-BE49-F238E27FC236}">
                    <a16:creationId xmlns:a16="http://schemas.microsoft.com/office/drawing/2014/main" id="{365F579E-2F15-8557-2790-BC3FDBD9CEE8}"/>
                  </a:ext>
                </a:extLst>
              </p:cNvPr>
              <p:cNvPicPr/>
              <p:nvPr/>
            </p:nvPicPr>
            <p:blipFill>
              <a:blip r:embed="rId15"/>
              <a:stretch>
                <a:fillRect/>
              </a:stretch>
            </p:blipFill>
            <p:spPr>
              <a:xfrm>
                <a:off x="3391440" y="3438930"/>
                <a:ext cx="34200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755EAF98-8CBE-4640-1F66-F70F92E04556}"/>
                  </a:ext>
                </a:extLst>
              </p14:cNvPr>
              <p14:cNvContentPartPr/>
              <p14:nvPr/>
            </p14:nvContentPartPr>
            <p14:xfrm>
              <a:off x="3048000" y="2514450"/>
              <a:ext cx="600480" cy="895680"/>
            </p14:xfrm>
          </p:contentPart>
        </mc:Choice>
        <mc:Fallback xmlns="">
          <p:pic>
            <p:nvPicPr>
              <p:cNvPr id="15" name="Ink 14">
                <a:extLst>
                  <a:ext uri="{FF2B5EF4-FFF2-40B4-BE49-F238E27FC236}">
                    <a16:creationId xmlns:a16="http://schemas.microsoft.com/office/drawing/2014/main" id="{755EAF98-8CBE-4640-1F66-F70F92E04556}"/>
                  </a:ext>
                </a:extLst>
              </p:cNvPr>
              <p:cNvPicPr/>
              <p:nvPr/>
            </p:nvPicPr>
            <p:blipFill>
              <a:blip r:embed="rId17"/>
              <a:stretch>
                <a:fillRect/>
              </a:stretch>
            </p:blipFill>
            <p:spPr>
              <a:xfrm>
                <a:off x="3039000" y="2505450"/>
                <a:ext cx="618120" cy="913320"/>
              </a:xfrm>
              <a:prstGeom prst="rect">
                <a:avLst/>
              </a:prstGeom>
            </p:spPr>
          </p:pic>
        </mc:Fallback>
      </mc:AlternateContent>
    </p:spTree>
    <p:extLst>
      <p:ext uri="{BB962C8B-B14F-4D97-AF65-F5344CB8AC3E}">
        <p14:creationId xmlns:p14="http://schemas.microsoft.com/office/powerpoint/2010/main" val="38475019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40966750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 DE LA SEMANA PASADA</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lstStyle/>
          <a:p>
            <a:r>
              <a:rPr lang="es-ES"/>
              <a:t>Cuando buscó "medicamentos de $4.00 en Walmart " ¿reconoció algún medicamento? 
Cuando vio goodrx.com y puso Actos 15 mg por 90 píldoras, ¿importa la dosis (mg) o el número de píldoras si lo cambia?
Si es así, ¿cómo?
¿Hay unos lugares más baratos que otros para comprar Actos con goodrx.com?</a:t>
            </a:r>
            <a:endParaRPr lang="en-US"/>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40096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3022B107-8038-6FD2-B86D-03BA34F9CEED}"/>
              </a:ext>
            </a:extLst>
          </p:cNvPr>
          <p:cNvSpPr>
            <a:spLocks noGrp="1"/>
          </p:cNvSpPr>
          <p:nvPr>
            <p:ph idx="1"/>
          </p:nvPr>
        </p:nvSpPr>
        <p:spPr>
          <a:xfrm>
            <a:off x="705551" y="2177143"/>
            <a:ext cx="7989752" cy="1208709"/>
          </a:xfrm>
        </p:spPr>
        <p:txBody>
          <a:bodyPr>
            <a:normAutofit/>
          </a:bodyPr>
          <a:lstStyle/>
          <a:p>
            <a:pPr marL="0" indent="0">
              <a:spcBef>
                <a:spcPts val="0"/>
              </a:spcBef>
              <a:spcAft>
                <a:spcPts val="0"/>
              </a:spcAft>
              <a:buNone/>
            </a:pPr>
            <a:r>
              <a:rPr lang="es-ES" dirty="0">
                <a:latin typeface="Times New Roman"/>
                <a:ea typeface="Times New Roman" panose="02020603050405020304" pitchFamily="18" charset="0"/>
                <a:cs typeface="Times New Roman"/>
              </a:rPr>
              <a:t>¿Cu</a:t>
            </a:r>
            <a:r>
              <a:rPr lang="es-ES" dirty="0">
                <a:latin typeface="Times New Roman"/>
                <a:ea typeface="+mn-lt"/>
                <a:cs typeface="+mn-lt"/>
              </a:rPr>
              <a:t>á</a:t>
            </a:r>
            <a:r>
              <a:rPr lang="es-ES" dirty="0">
                <a:ea typeface="+mn-lt"/>
                <a:cs typeface="+mn-lt"/>
              </a:rPr>
              <a:t>l </a:t>
            </a:r>
            <a:r>
              <a:rPr lang="es-ES" dirty="0">
                <a:latin typeface="Times New Roman"/>
                <a:ea typeface="Times New Roman" panose="02020603050405020304" pitchFamily="18" charset="0"/>
                <a:cs typeface="Times New Roman"/>
              </a:rPr>
              <a:t>debe ser el nivel de glucosa en ayunas? ____ (sin comida durante ocho horas)</a:t>
            </a:r>
            <a:endParaRPr lang="en-US" dirty="0">
              <a:effectLst/>
              <a:latin typeface="Times New Roman"/>
              <a:ea typeface="Times New Roman" panose="02020603050405020304" pitchFamily="18" charset="0"/>
              <a:cs typeface="Times New Roman"/>
            </a:endParaRPr>
          </a:p>
          <a:p>
            <a:pPr marL="0" marR="0" lvl="0" indent="0" rtl="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891B35B-8662-B977-0EE4-14A5A9E5EC7D}"/>
              </a:ext>
            </a:extLst>
          </p:cNvPr>
          <p:cNvSpPr txBox="1"/>
          <p:nvPr/>
        </p:nvSpPr>
        <p:spPr>
          <a:xfrm>
            <a:off x="2794571" y="3564648"/>
            <a:ext cx="3811712" cy="1015663"/>
          </a:xfrm>
          <a:prstGeom prst="rect">
            <a:avLst/>
          </a:prstGeom>
          <a:noFill/>
        </p:spPr>
        <p:txBody>
          <a:bodyPr wrap="square" rtlCol="0">
            <a:spAutoFit/>
          </a:bodyPr>
          <a:lstStyle/>
          <a:p>
            <a:r>
              <a:rPr lang="en-US" sz="6000" b="1">
                <a:solidFill>
                  <a:srgbClr val="C00000"/>
                </a:solidFill>
              </a:rPr>
              <a:t>80 - 100</a:t>
            </a:r>
          </a:p>
        </p:txBody>
      </p:sp>
    </p:spTree>
    <p:extLst>
      <p:ext uri="{BB962C8B-B14F-4D97-AF65-F5344CB8AC3E}">
        <p14:creationId xmlns:p14="http://schemas.microsoft.com/office/powerpoint/2010/main" val="241724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2F37-19F0-3471-7551-F3867AE07DB8}"/>
              </a:ext>
            </a:extLst>
          </p:cNvPr>
          <p:cNvSpPr>
            <a:spLocks noGrp="1"/>
          </p:cNvSpPr>
          <p:nvPr>
            <p:ph type="title"/>
          </p:nvPr>
        </p:nvSpPr>
        <p:spPr/>
        <p:txBody>
          <a:bodyPr/>
          <a:lstStyle/>
          <a:p>
            <a:r>
              <a:rPr lang="en-US"/>
              <a:t>Azúcar en ayunas
</a:t>
            </a:r>
          </a:p>
        </p:txBody>
      </p:sp>
      <p:sp>
        <p:nvSpPr>
          <p:cNvPr id="3" name="Content Placeholder 2">
            <a:extLst>
              <a:ext uri="{FF2B5EF4-FFF2-40B4-BE49-F238E27FC236}">
                <a16:creationId xmlns:a16="http://schemas.microsoft.com/office/drawing/2014/main" id="{1189790A-B445-7855-C05F-E62BFE50D5A1}"/>
              </a:ext>
            </a:extLst>
          </p:cNvPr>
          <p:cNvSpPr>
            <a:spLocks noGrp="1"/>
          </p:cNvSpPr>
          <p:nvPr>
            <p:ph idx="1"/>
          </p:nvPr>
        </p:nvSpPr>
        <p:spPr/>
        <p:txBody>
          <a:bodyPr>
            <a:normAutofit/>
          </a:bodyPr>
          <a:lstStyle/>
          <a:p>
            <a:pPr marL="305435" indent="-305435"/>
            <a:r>
              <a:rPr lang="es-ES" sz="2000"/>
              <a:t>El azúcar en ayunas suele ser primero en la mañana, pero esto podría variar si su paciente tiene diferentes horarios, como el trabajo nocturno.
Esto es cuando a los pacientes les gusta revisar su azúcar porque el azúcar está el más bajo.</a:t>
            </a:r>
            <a:endParaRPr lang="en-US" sz="2000"/>
          </a:p>
        </p:txBody>
      </p:sp>
      <p:pic>
        <p:nvPicPr>
          <p:cNvPr id="5" name="Picture 4">
            <a:extLst>
              <a:ext uri="{FF2B5EF4-FFF2-40B4-BE49-F238E27FC236}">
                <a16:creationId xmlns:a16="http://schemas.microsoft.com/office/drawing/2014/main" id="{D3204776-8AE0-B7C1-159C-4A767FDB5217}"/>
              </a:ext>
            </a:extLst>
          </p:cNvPr>
          <p:cNvPicPr>
            <a:picLocks noChangeAspect="1"/>
          </p:cNvPicPr>
          <p:nvPr/>
        </p:nvPicPr>
        <p:blipFill>
          <a:blip r:embed="rId3"/>
          <a:stretch>
            <a:fillRect/>
          </a:stretch>
        </p:blipFill>
        <p:spPr>
          <a:xfrm>
            <a:off x="6785199" y="116973"/>
            <a:ext cx="2242496" cy="2205121"/>
          </a:xfrm>
          <a:prstGeom prst="rect">
            <a:avLst/>
          </a:prstGeom>
        </p:spPr>
      </p:pic>
    </p:spTree>
    <p:extLst>
      <p:ext uri="{BB962C8B-B14F-4D97-AF65-F5344CB8AC3E}">
        <p14:creationId xmlns:p14="http://schemas.microsoft.com/office/powerpoint/2010/main" val="34110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3022B107-8038-6FD2-B86D-03BA34F9CEED}"/>
              </a:ext>
            </a:extLst>
          </p:cNvPr>
          <p:cNvSpPr>
            <a:spLocks noGrp="1"/>
          </p:cNvSpPr>
          <p:nvPr>
            <p:ph idx="1"/>
          </p:nvPr>
        </p:nvSpPr>
        <p:spPr>
          <a:xfrm>
            <a:off x="653849" y="2357524"/>
            <a:ext cx="7989752" cy="935828"/>
          </a:xfrm>
        </p:spPr>
        <p:txBody>
          <a:bodyPr>
            <a:normAutofit/>
          </a:bodyPr>
          <a:lstStyle/>
          <a:p>
            <a:pPr marL="0" lvl="0" indent="0">
              <a:spcBef>
                <a:spcPts val="0"/>
              </a:spcBef>
              <a:spcAft>
                <a:spcPts val="0"/>
              </a:spcAft>
              <a:buNone/>
            </a:pPr>
            <a:endParaRPr lang="es-ES"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0"/>
              </a:spcBef>
              <a:spcAft>
                <a:spcPts val="0"/>
              </a:spcAft>
              <a:buNone/>
            </a:pPr>
            <a:r>
              <a:rPr lang="es-ES" dirty="0">
                <a:latin typeface="Times New Roman"/>
                <a:ea typeface="Times New Roman" panose="02020603050405020304" pitchFamily="18" charset="0"/>
                <a:cs typeface="Times New Roman"/>
              </a:rPr>
              <a:t>¿</a:t>
            </a:r>
            <a:r>
              <a:rPr lang="es-ES" dirty="0">
                <a:latin typeface="Times New Roman"/>
                <a:ea typeface="+mn-lt"/>
                <a:cs typeface="Times New Roman"/>
              </a:rPr>
              <a:t>Cuál debe ser el nivel de glucosa </a:t>
            </a:r>
            <a:r>
              <a:rPr lang="es-ES" dirty="0">
                <a:latin typeface="Times New Roman"/>
                <a:ea typeface="Times New Roman" panose="02020603050405020304" pitchFamily="18" charset="0"/>
                <a:cs typeface="Times New Roman"/>
              </a:rPr>
              <a:t>de su paciente antes de almorzar (o cenar)?
</a:t>
            </a:r>
            <a:endParaRPr lang="en-US" dirty="0">
              <a:latin typeface="Times New Roman"/>
              <a:ea typeface="Times New Roman" panose="02020603050405020304" pitchFamily="18" charset="0"/>
              <a:cs typeface="Times New Roman"/>
            </a:endParaRPr>
          </a:p>
          <a:p>
            <a:pPr marL="0" marR="0" lvl="0" indent="0" rtl="0">
              <a:spcBef>
                <a:spcPts val="0"/>
              </a:spcBef>
              <a:spcAft>
                <a:spcPts val="0"/>
              </a:spcAft>
              <a:buNone/>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891B35B-8662-B977-0EE4-14A5A9E5EC7D}"/>
              </a:ext>
            </a:extLst>
          </p:cNvPr>
          <p:cNvSpPr txBox="1"/>
          <p:nvPr/>
        </p:nvSpPr>
        <p:spPr>
          <a:xfrm>
            <a:off x="2794571" y="3564648"/>
            <a:ext cx="3811712" cy="1015663"/>
          </a:xfrm>
          <a:prstGeom prst="rect">
            <a:avLst/>
          </a:prstGeom>
          <a:noFill/>
        </p:spPr>
        <p:txBody>
          <a:bodyPr wrap="square" rtlCol="0">
            <a:spAutoFit/>
          </a:bodyPr>
          <a:lstStyle/>
          <a:p>
            <a:r>
              <a:rPr lang="en-US" sz="6000" b="1">
                <a:solidFill>
                  <a:srgbClr val="C00000"/>
                </a:solidFill>
              </a:rPr>
              <a:t>80 - 150</a:t>
            </a:r>
          </a:p>
        </p:txBody>
      </p:sp>
    </p:spTree>
    <p:extLst>
      <p:ext uri="{BB962C8B-B14F-4D97-AF65-F5344CB8AC3E}">
        <p14:creationId xmlns:p14="http://schemas.microsoft.com/office/powerpoint/2010/main" val="31961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4C3C-7C76-76BF-68D5-951E118BE5CE}"/>
              </a:ext>
            </a:extLst>
          </p:cNvPr>
          <p:cNvSpPr>
            <a:spLocks noGrp="1"/>
          </p:cNvSpPr>
          <p:nvPr>
            <p:ph type="title"/>
          </p:nvPr>
        </p:nvSpPr>
        <p:spPr/>
        <p:txBody>
          <a:bodyPr/>
          <a:lstStyle/>
          <a:p>
            <a:r>
              <a:rPr lang="es-ES"/>
              <a:t>Azúcar antes de las comidas
</a:t>
            </a:r>
            <a:endParaRPr lang="en-US"/>
          </a:p>
        </p:txBody>
      </p:sp>
      <p:sp>
        <p:nvSpPr>
          <p:cNvPr id="3" name="Content Placeholder 2">
            <a:extLst>
              <a:ext uri="{FF2B5EF4-FFF2-40B4-BE49-F238E27FC236}">
                <a16:creationId xmlns:a16="http://schemas.microsoft.com/office/drawing/2014/main" id="{FB5596FB-4E5C-5905-787A-97346F8C36CA}"/>
              </a:ext>
            </a:extLst>
          </p:cNvPr>
          <p:cNvSpPr>
            <a:spLocks noGrp="1"/>
          </p:cNvSpPr>
          <p:nvPr>
            <p:ph idx="1"/>
          </p:nvPr>
        </p:nvSpPr>
        <p:spPr/>
        <p:txBody>
          <a:bodyPr/>
          <a:lstStyle/>
          <a:p>
            <a:pPr marL="305435" indent="-305435"/>
            <a:r>
              <a:rPr lang="es-ES"/>
              <a:t>E</a:t>
            </a:r>
            <a:r>
              <a:rPr lang="es-ES" sz="2000"/>
              <a:t>ste azúcar está más alto que en ayunas porque la comida todavía está en el cuerpo de la comida anterior.
Puede tomar tan poco tiempo como 2 horas y hasta 8 horas para que los alimentos se digieran.</a:t>
            </a:r>
            <a:endParaRPr lang="en-US" sz="2000"/>
          </a:p>
        </p:txBody>
      </p:sp>
    </p:spTree>
    <p:extLst>
      <p:ext uri="{BB962C8B-B14F-4D97-AF65-F5344CB8AC3E}">
        <p14:creationId xmlns:p14="http://schemas.microsoft.com/office/powerpoint/2010/main" val="42011616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3911-6F15-E18E-3659-F26C258625D5}"/>
              </a:ext>
            </a:extLst>
          </p:cNvPr>
          <p:cNvSpPr>
            <a:spLocks noGrp="1"/>
          </p:cNvSpPr>
          <p:nvPr>
            <p:ph type="title"/>
          </p:nvPr>
        </p:nvSpPr>
        <p:spPr/>
        <p:txBody>
          <a:bodyPr>
            <a:normAutofit fontScale="90000"/>
          </a:bodyPr>
          <a:lstStyle/>
          <a:p>
            <a:r>
              <a:rPr lang="en-US"/>
              <a:t>Los alimentos se digieren de manera diferente
</a:t>
            </a:r>
          </a:p>
        </p:txBody>
      </p:sp>
      <p:sp>
        <p:nvSpPr>
          <p:cNvPr id="14" name="TextBox 13">
            <a:extLst>
              <a:ext uri="{FF2B5EF4-FFF2-40B4-BE49-F238E27FC236}">
                <a16:creationId xmlns:a16="http://schemas.microsoft.com/office/drawing/2014/main" id="{2C835C9F-A3DD-42AA-2380-958D9C7E0C2E}"/>
              </a:ext>
            </a:extLst>
          </p:cNvPr>
          <p:cNvSpPr txBox="1"/>
          <p:nvPr/>
        </p:nvSpPr>
        <p:spPr>
          <a:xfrm>
            <a:off x="147790" y="5935614"/>
            <a:ext cx="8845105" cy="584775"/>
          </a:xfrm>
          <a:prstGeom prst="rect">
            <a:avLst/>
          </a:prstGeom>
          <a:noFill/>
        </p:spPr>
        <p:txBody>
          <a:bodyPr wrap="square" lIns="91440" tIns="45720" rIns="91440" bIns="45720" rtlCol="0" anchor="t">
            <a:spAutoFit/>
          </a:bodyPr>
          <a:lstStyle/>
          <a:p>
            <a:r>
              <a:rPr lang="es-ES" sz="1600" dirty="0">
                <a:solidFill>
                  <a:srgbClr val="00B050"/>
                </a:solidFill>
                <a:latin typeface="Arial"/>
                <a:ea typeface="ＭＳ Ｐゴシック"/>
                <a:cs typeface="Arial"/>
              </a:rPr>
              <a:t>
</a:t>
            </a:r>
            <a:r>
              <a:rPr lang="es-ES" sz="1600" b="1" dirty="0">
                <a:solidFill>
                  <a:srgbClr val="00B0F0"/>
                </a:solidFill>
                <a:latin typeface="Arial"/>
                <a:ea typeface="ＭＳ Ｐゴシック"/>
                <a:cs typeface="Arial"/>
              </a:rPr>
              <a:t>Las grasas como la mantequilla y los alimentos fritos tardan más en salir de su cuerpo</a:t>
            </a:r>
            <a:endParaRPr lang="en-US" sz="1600" b="1" dirty="0">
              <a:solidFill>
                <a:srgbClr val="00B0F0"/>
              </a:solidFill>
              <a:latin typeface="Arial"/>
              <a:ea typeface="ＭＳ Ｐゴシック"/>
              <a:cs typeface="Arial"/>
            </a:endParaRPr>
          </a:p>
        </p:txBody>
      </p:sp>
      <p:pic>
        <p:nvPicPr>
          <p:cNvPr id="11" name="Picture 14" descr="Diagram&#10;&#10;Description automatically generated">
            <a:extLst>
              <a:ext uri="{FF2B5EF4-FFF2-40B4-BE49-F238E27FC236}">
                <a16:creationId xmlns:a16="http://schemas.microsoft.com/office/drawing/2014/main" id="{129115EB-4C33-799B-6B70-58B224599467}"/>
              </a:ext>
            </a:extLst>
          </p:cNvPr>
          <p:cNvPicPr>
            <a:picLocks noChangeAspect="1"/>
          </p:cNvPicPr>
          <p:nvPr/>
        </p:nvPicPr>
        <p:blipFill>
          <a:blip r:embed="rId3"/>
          <a:stretch>
            <a:fillRect/>
          </a:stretch>
        </p:blipFill>
        <p:spPr>
          <a:xfrm>
            <a:off x="472476" y="1955379"/>
            <a:ext cx="7369757" cy="4038410"/>
          </a:xfrm>
          <a:prstGeom prst="rect">
            <a:avLst/>
          </a:prstGeom>
        </p:spPr>
      </p:pic>
    </p:spTree>
    <p:extLst>
      <p:ext uri="{BB962C8B-B14F-4D97-AF65-F5344CB8AC3E}">
        <p14:creationId xmlns:p14="http://schemas.microsoft.com/office/powerpoint/2010/main" val="23817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3022B107-8038-6FD2-B86D-03BA34F9CEED}"/>
              </a:ext>
            </a:extLst>
          </p:cNvPr>
          <p:cNvSpPr>
            <a:spLocks noGrp="1"/>
          </p:cNvSpPr>
          <p:nvPr>
            <p:ph idx="1"/>
          </p:nvPr>
        </p:nvSpPr>
        <p:spPr>
          <a:xfrm>
            <a:off x="702938" y="2273453"/>
            <a:ext cx="8032716" cy="945504"/>
          </a:xfrm>
        </p:spPr>
        <p:txBody>
          <a:bodyPr>
            <a:normAutofit/>
          </a:bodyPr>
          <a:lstStyle/>
          <a:p>
            <a:pPr marL="0" indent="0">
              <a:spcBef>
                <a:spcPts val="0"/>
              </a:spcBef>
              <a:spcAft>
                <a:spcPts val="0"/>
              </a:spcAft>
              <a:buNone/>
            </a:pPr>
            <a:r>
              <a:rPr lang="es-ES" dirty="0">
                <a:solidFill>
                  <a:srgbClr val="000000"/>
                </a:solidFill>
                <a:latin typeface="Times New Roman"/>
                <a:ea typeface="Times New Roman" panose="02020603050405020304" pitchFamily="18" charset="0"/>
                <a:cs typeface="Times New Roman"/>
              </a:rPr>
              <a:t>¿</a:t>
            </a:r>
            <a:r>
              <a:rPr lang="es-ES" dirty="0">
                <a:solidFill>
                  <a:srgbClr val="3D3D3D"/>
                </a:solidFill>
                <a:latin typeface="Times New Roman"/>
                <a:ea typeface="Times New Roman" panose="02020603050405020304" pitchFamily="18" charset="0"/>
                <a:cs typeface="Times New Roman"/>
              </a:rPr>
              <a:t>Cuál</a:t>
            </a:r>
            <a:r>
              <a:rPr lang="es-ES" dirty="0">
                <a:solidFill>
                  <a:srgbClr val="000000"/>
                </a:solidFill>
                <a:latin typeface="Times New Roman"/>
                <a:ea typeface="Times New Roman" panose="02020603050405020304" pitchFamily="18" charset="0"/>
                <a:cs typeface="Times New Roman"/>
              </a:rPr>
              <a:t> debe ser el azúcar de su paciente dos horas después de almorzar (o cenar)? 
</a:t>
            </a:r>
            <a:endParaRPr lang="en-US" sz="1800">
              <a:effectLst/>
              <a:latin typeface="Times New Roman"/>
              <a:ea typeface="Times New Roman" panose="02020603050405020304" pitchFamily="18" charset="0"/>
              <a:cs typeface="Times New Roman"/>
            </a:endParaRPr>
          </a:p>
          <a:p>
            <a:pPr marL="0" marR="0" lvl="0" indent="0" rtl="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891B35B-8662-B977-0EE4-14A5A9E5EC7D}"/>
              </a:ext>
            </a:extLst>
          </p:cNvPr>
          <p:cNvSpPr txBox="1"/>
          <p:nvPr/>
        </p:nvSpPr>
        <p:spPr>
          <a:xfrm>
            <a:off x="1715784" y="3546668"/>
            <a:ext cx="5712431" cy="1938992"/>
          </a:xfrm>
          <a:prstGeom prst="rect">
            <a:avLst/>
          </a:prstGeom>
          <a:noFill/>
        </p:spPr>
        <p:txBody>
          <a:bodyPr wrap="square" rtlCol="0">
            <a:spAutoFit/>
          </a:bodyPr>
          <a:lstStyle/>
          <a:p>
            <a:r>
              <a:rPr lang="en-US" sz="6000" b="1">
                <a:solidFill>
                  <a:srgbClr val="C00000"/>
                </a:solidFill>
              </a:rPr>
              <a:t>Menos de 180
</a:t>
            </a:r>
          </a:p>
        </p:txBody>
      </p:sp>
    </p:spTree>
    <p:extLst>
      <p:ext uri="{BB962C8B-B14F-4D97-AF65-F5344CB8AC3E}">
        <p14:creationId xmlns:p14="http://schemas.microsoft.com/office/powerpoint/2010/main" val="330312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 </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405673568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97D4-1A66-CFC6-30D3-3F5E645EA989}"/>
              </a:ext>
            </a:extLst>
          </p:cNvPr>
          <p:cNvSpPr>
            <a:spLocks noGrp="1"/>
          </p:cNvSpPr>
          <p:nvPr>
            <p:ph type="title"/>
          </p:nvPr>
        </p:nvSpPr>
        <p:spPr/>
        <p:txBody>
          <a:bodyPr/>
          <a:lstStyle/>
          <a:p>
            <a:r>
              <a:rPr lang="es-ES"/>
              <a:t>Azúcar DESPUÉS de las comidas</a:t>
            </a:r>
            <a:endParaRPr lang="en-US"/>
          </a:p>
        </p:txBody>
      </p:sp>
      <p:sp>
        <p:nvSpPr>
          <p:cNvPr id="3" name="Content Placeholder 2">
            <a:extLst>
              <a:ext uri="{FF2B5EF4-FFF2-40B4-BE49-F238E27FC236}">
                <a16:creationId xmlns:a16="http://schemas.microsoft.com/office/drawing/2014/main" id="{05AB0EAE-A8BA-9B9E-35E0-3374934CA7CB}"/>
              </a:ext>
            </a:extLst>
          </p:cNvPr>
          <p:cNvSpPr>
            <a:spLocks noGrp="1"/>
          </p:cNvSpPr>
          <p:nvPr>
            <p:ph idx="1"/>
          </p:nvPr>
        </p:nvSpPr>
        <p:spPr>
          <a:xfrm>
            <a:off x="581192" y="2228003"/>
            <a:ext cx="8044310" cy="3630795"/>
          </a:xfrm>
        </p:spPr>
        <p:txBody>
          <a:bodyPr/>
          <a:lstStyle/>
          <a:p>
            <a:pPr marL="305435" indent="-305435"/>
            <a:r>
              <a:rPr lang="en-US" sz="2000"/>
              <a:t>Esto es </a:t>
            </a:r>
            <a:r>
              <a:rPr lang="en-US" sz="2000" err="1"/>
              <a:t>cuando</a:t>
            </a:r>
            <a:r>
              <a:rPr lang="en-US" sz="2000"/>
              <a:t> a </a:t>
            </a:r>
            <a:r>
              <a:rPr lang="en-US" sz="2000" err="1"/>
              <a:t>los</a:t>
            </a:r>
            <a:r>
              <a:rPr lang="en-US" sz="2000"/>
              <a:t> </a:t>
            </a:r>
            <a:r>
              <a:rPr lang="en-US" sz="2000" err="1"/>
              <a:t>pacientes</a:t>
            </a:r>
            <a:r>
              <a:rPr lang="en-US" sz="2000"/>
              <a:t> no les </a:t>
            </a:r>
            <a:r>
              <a:rPr lang="en-US" sz="2000" err="1"/>
              <a:t>gusta</a:t>
            </a:r>
            <a:r>
              <a:rPr lang="en-US" sz="2000"/>
              <a:t> </a:t>
            </a:r>
            <a:r>
              <a:rPr lang="en-US" sz="2000" err="1"/>
              <a:t>revisar</a:t>
            </a:r>
            <a:r>
              <a:rPr lang="en-US" sz="2000"/>
              <a:t> </a:t>
            </a:r>
            <a:r>
              <a:rPr lang="en-US" sz="2000" err="1"/>
              <a:t>su</a:t>
            </a:r>
            <a:r>
              <a:rPr lang="en-US" sz="2000"/>
              <a:t> </a:t>
            </a:r>
            <a:r>
              <a:rPr lang="en-US" sz="2000" err="1"/>
              <a:t>azúcar</a:t>
            </a:r>
            <a:r>
              <a:rPr lang="en-US" sz="2000"/>
              <a:t>, </a:t>
            </a:r>
            <a:r>
              <a:rPr lang="en-US" sz="2000" err="1"/>
              <a:t>ya</a:t>
            </a:r>
            <a:r>
              <a:rPr lang="en-US" sz="2000"/>
              <a:t> que </a:t>
            </a:r>
            <a:r>
              <a:rPr lang="en-US" sz="2000" err="1"/>
              <a:t>suele</a:t>
            </a:r>
            <a:r>
              <a:rPr lang="en-US" sz="2000"/>
              <a:t> ser </a:t>
            </a:r>
            <a:r>
              <a:rPr lang="en-US" sz="2000" err="1"/>
              <a:t>el</a:t>
            </a:r>
            <a:r>
              <a:rPr lang="en-US" sz="2000"/>
              <a:t> </a:t>
            </a:r>
            <a:r>
              <a:rPr lang="en-US" sz="2000" err="1"/>
              <a:t>más</a:t>
            </a:r>
            <a:r>
              <a:rPr lang="en-US" sz="2000"/>
              <a:t> alto. </a:t>
            </a:r>
          </a:p>
          <a:p>
            <a:pPr marL="305435" indent="-305435"/>
            <a:r>
              <a:rPr lang="en-US" sz="2000"/>
              <a:t>Es </a:t>
            </a:r>
            <a:r>
              <a:rPr lang="en-US" sz="2000" err="1"/>
              <a:t>por</a:t>
            </a:r>
            <a:r>
              <a:rPr lang="en-US" sz="2000"/>
              <a:t> </a:t>
            </a:r>
            <a:r>
              <a:rPr lang="en-US" sz="2000" err="1"/>
              <a:t>eso</a:t>
            </a:r>
            <a:r>
              <a:rPr lang="en-US" sz="2000"/>
              <a:t> que es </a:t>
            </a:r>
            <a:r>
              <a:rPr lang="en-US" sz="2000" err="1"/>
              <a:t>importante</a:t>
            </a:r>
            <a:r>
              <a:rPr lang="en-US" sz="2000"/>
              <a:t> </a:t>
            </a:r>
            <a:r>
              <a:rPr lang="en-US" sz="2000" err="1"/>
              <a:t>tomar</a:t>
            </a:r>
            <a:r>
              <a:rPr lang="en-US" sz="2000"/>
              <a:t> </a:t>
            </a:r>
            <a:r>
              <a:rPr lang="en-US" sz="2000" err="1"/>
              <a:t>los</a:t>
            </a:r>
            <a:r>
              <a:rPr lang="en-US" sz="2000"/>
              <a:t> </a:t>
            </a:r>
            <a:r>
              <a:rPr lang="en-US" sz="2000" err="1"/>
              <a:t>azúcares</a:t>
            </a:r>
            <a:r>
              <a:rPr lang="en-US" sz="2000"/>
              <a:t> </a:t>
            </a:r>
            <a:r>
              <a:rPr lang="en-US" sz="2000" err="1"/>
              <a:t>en</a:t>
            </a:r>
            <a:r>
              <a:rPr lang="en-US" sz="2000"/>
              <a:t> </a:t>
            </a:r>
            <a:r>
              <a:rPr lang="en-US" sz="2000" err="1"/>
              <a:t>diferentes</a:t>
            </a:r>
            <a:r>
              <a:rPr lang="en-US" sz="2000"/>
              <a:t> </a:t>
            </a:r>
            <a:r>
              <a:rPr lang="en-US" sz="2000" err="1"/>
              <a:t>horarios</a:t>
            </a:r>
            <a:r>
              <a:rPr lang="en-US" sz="2000"/>
              <a:t> del día. </a:t>
            </a:r>
            <a:r>
              <a:rPr lang="en-US" sz="2000" err="1"/>
              <a:t>Podrían</a:t>
            </a:r>
            <a:r>
              <a:rPr lang="en-US" sz="2000"/>
              <a:t> ser “buenos” </a:t>
            </a:r>
            <a:r>
              <a:rPr lang="en-US" sz="2000" err="1"/>
              <a:t>por</a:t>
            </a:r>
            <a:r>
              <a:rPr lang="en-US" sz="2000"/>
              <a:t> la </a:t>
            </a:r>
            <a:r>
              <a:rPr lang="en-US" sz="2000" err="1"/>
              <a:t>mañana</a:t>
            </a:r>
            <a:r>
              <a:rPr lang="en-US" sz="2000"/>
              <a:t> (</a:t>
            </a:r>
            <a:r>
              <a:rPr lang="en-US" sz="2000" err="1"/>
              <a:t>en</a:t>
            </a:r>
            <a:r>
              <a:rPr lang="en-US" sz="2000"/>
              <a:t> </a:t>
            </a:r>
            <a:r>
              <a:rPr lang="en-US" sz="2000" err="1"/>
              <a:t>ayunas</a:t>
            </a:r>
            <a:r>
              <a:rPr lang="en-US" sz="2000"/>
              <a:t>) </a:t>
            </a:r>
            <a:r>
              <a:rPr lang="en-US" sz="2000" err="1"/>
              <a:t>pero</a:t>
            </a:r>
            <a:r>
              <a:rPr lang="en-US" sz="2000"/>
              <a:t> </a:t>
            </a:r>
            <a:r>
              <a:rPr lang="en-US" sz="2000" err="1"/>
              <a:t>muy</a:t>
            </a:r>
            <a:r>
              <a:rPr lang="en-US" sz="2000"/>
              <a:t> altos </a:t>
            </a:r>
            <a:r>
              <a:rPr lang="en-US" sz="2000" err="1"/>
              <a:t>por</a:t>
            </a:r>
            <a:r>
              <a:rPr lang="en-US" sz="2000"/>
              <a:t> la </a:t>
            </a:r>
            <a:r>
              <a:rPr lang="en-US" sz="2000" err="1"/>
              <a:t>tarde</a:t>
            </a:r>
            <a:r>
              <a:rPr lang="en-US" sz="2000"/>
              <a:t>. </a:t>
            </a:r>
          </a:p>
        </p:txBody>
      </p:sp>
    </p:spTree>
    <p:extLst>
      <p:ext uri="{BB962C8B-B14F-4D97-AF65-F5344CB8AC3E}">
        <p14:creationId xmlns:p14="http://schemas.microsoft.com/office/powerpoint/2010/main" val="257315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2EEC-BF01-AAF5-F717-0B434C54B22B}"/>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5E9ECDA9-4C7E-969C-733C-7ACC61B817AC}"/>
              </a:ext>
            </a:extLst>
          </p:cNvPr>
          <p:cNvPicPr>
            <a:picLocks noGrp="1" noChangeAspect="1"/>
          </p:cNvPicPr>
          <p:nvPr>
            <p:ph idx="1"/>
          </p:nvPr>
        </p:nvPicPr>
        <p:blipFill>
          <a:blip r:embed="rId3"/>
          <a:stretch>
            <a:fillRect/>
          </a:stretch>
        </p:blipFill>
        <p:spPr>
          <a:xfrm>
            <a:off x="125128" y="610714"/>
            <a:ext cx="9018872" cy="4122755"/>
          </a:xfrm>
        </p:spPr>
      </p:pic>
      <p:sp>
        <p:nvSpPr>
          <p:cNvPr id="6" name="TextBox 5">
            <a:extLst>
              <a:ext uri="{FF2B5EF4-FFF2-40B4-BE49-F238E27FC236}">
                <a16:creationId xmlns:a16="http://schemas.microsoft.com/office/drawing/2014/main" id="{3D7F4BBB-B512-D2AB-FD1B-3F4149858969}"/>
              </a:ext>
            </a:extLst>
          </p:cNvPr>
          <p:cNvSpPr txBox="1"/>
          <p:nvPr/>
        </p:nvSpPr>
        <p:spPr>
          <a:xfrm>
            <a:off x="685800" y="5524195"/>
            <a:ext cx="7548260" cy="1200329"/>
          </a:xfrm>
          <a:prstGeom prst="rect">
            <a:avLst/>
          </a:prstGeom>
          <a:noFill/>
        </p:spPr>
        <p:txBody>
          <a:bodyPr wrap="square" rtlCol="0">
            <a:spAutoFit/>
          </a:bodyPr>
          <a:lstStyle/>
          <a:p>
            <a:r>
              <a:rPr lang="es-ES"/>
              <a:t>Estos números se enumeran en la hoja de su paciente. Los CHW pueden ayudar a los pacientes mostrándoles esto y ayudándoles a entenderlo.
</a:t>
            </a: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64941FF2-E7E0-6194-A09B-0E09973F78FD}"/>
                  </a:ext>
                </a:extLst>
              </p14:cNvPr>
              <p14:cNvContentPartPr/>
              <p14:nvPr/>
            </p14:nvContentPartPr>
            <p14:xfrm>
              <a:off x="1483048" y="2764705"/>
              <a:ext cx="6688440" cy="1310760"/>
            </p14:xfrm>
          </p:contentPart>
        </mc:Choice>
        <mc:Fallback xmlns="">
          <p:pic>
            <p:nvPicPr>
              <p:cNvPr id="7" name="Ink 6">
                <a:extLst>
                  <a:ext uri="{FF2B5EF4-FFF2-40B4-BE49-F238E27FC236}">
                    <a16:creationId xmlns:a16="http://schemas.microsoft.com/office/drawing/2014/main" id="{64941FF2-E7E0-6194-A09B-0E09973F78FD}"/>
                  </a:ext>
                </a:extLst>
              </p:cNvPr>
              <p:cNvPicPr/>
              <p:nvPr/>
            </p:nvPicPr>
            <p:blipFill>
              <a:blip r:embed="rId5"/>
              <a:stretch>
                <a:fillRect/>
              </a:stretch>
            </p:blipFill>
            <p:spPr>
              <a:xfrm>
                <a:off x="1465048" y="2746705"/>
                <a:ext cx="6724080" cy="1346400"/>
              </a:xfrm>
              <a:prstGeom prst="rect">
                <a:avLst/>
              </a:prstGeom>
            </p:spPr>
          </p:pic>
        </mc:Fallback>
      </mc:AlternateContent>
    </p:spTree>
    <p:extLst>
      <p:ext uri="{BB962C8B-B14F-4D97-AF65-F5344CB8AC3E}">
        <p14:creationId xmlns:p14="http://schemas.microsoft.com/office/powerpoint/2010/main" val="15294503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53A89-4A5F-11A0-39CB-E4665D7E65D2}"/>
              </a:ext>
            </a:extLst>
          </p:cNvPr>
          <p:cNvSpPr>
            <a:spLocks noGrp="1"/>
          </p:cNvSpPr>
          <p:nvPr>
            <p:ph type="title"/>
          </p:nvPr>
        </p:nvSpPr>
        <p:spPr/>
        <p:txBody>
          <a:bodyPr>
            <a:normAutofit fontScale="90000"/>
          </a:bodyPr>
          <a:lstStyle/>
          <a:p>
            <a:r>
              <a:rPr lang="es-ES"/>
              <a:t>¿Con qué frecuencia debe mi paciente revisar su nivel de azúcar?
</a:t>
            </a:r>
            <a:endParaRPr lang="en-US"/>
          </a:p>
        </p:txBody>
      </p:sp>
      <p:sp>
        <p:nvSpPr>
          <p:cNvPr id="3" name="Content Placeholder 2">
            <a:extLst>
              <a:ext uri="{FF2B5EF4-FFF2-40B4-BE49-F238E27FC236}">
                <a16:creationId xmlns:a16="http://schemas.microsoft.com/office/drawing/2014/main" id="{1C8DE873-9046-BF13-C144-AA1186A3DE8B}"/>
              </a:ext>
            </a:extLst>
          </p:cNvPr>
          <p:cNvSpPr>
            <a:spLocks noGrp="1"/>
          </p:cNvSpPr>
          <p:nvPr>
            <p:ph idx="1"/>
          </p:nvPr>
        </p:nvSpPr>
        <p:spPr>
          <a:xfrm>
            <a:off x="477531" y="2129799"/>
            <a:ext cx="7989752" cy="4350966"/>
          </a:xfrm>
        </p:spPr>
        <p:txBody>
          <a:bodyPr vert="horz" lIns="91440" tIns="45720" rIns="91440" bIns="45720" rtlCol="0" anchor="ctr">
            <a:noAutofit/>
          </a:bodyPr>
          <a:lstStyle/>
          <a:p>
            <a:pPr marL="305435" indent="-305435"/>
            <a:r>
              <a:rPr lang="es-ES" sz="2000"/>
              <a:t>¡Depende!
El médico debe decirle. (Dígale al paciente que pregunte si el médico no le dice.)
En general, si el azúcar está controlado, los médicos recomiendan revisarlo 2-3 veces por SEMANA.
Si el azúcar no está controlado, los médicos recomiendan revisarlo diariamente.
A veces, los médicos piden a los pacientes que la revisen 2-3 veces al día si sus azúcares no están bien controlados
   </a:t>
            </a:r>
            <a:r>
              <a:rPr lang="es-ES" sz="2000">
                <a:solidFill>
                  <a:schemeClr val="accent1">
                    <a:lumMod val="75000"/>
                    <a:lumOff val="25000"/>
                  </a:schemeClr>
                </a:solidFill>
                <a:latin typeface="Century Gothic"/>
              </a:rPr>
              <a:t>● </a:t>
            </a:r>
            <a:r>
              <a:rPr lang="es-ES" sz="2000"/>
              <a:t>Por ejemplo, un paciente que a menudo se le baja por la tarde pero está muy alto por la mañana
   </a:t>
            </a:r>
            <a:r>
              <a:rPr lang="es-ES" sz="2000">
                <a:solidFill>
                  <a:schemeClr val="accent1">
                    <a:lumMod val="75000"/>
                    <a:lumOff val="25000"/>
                  </a:schemeClr>
                </a:solidFill>
                <a:latin typeface="Century Gothic"/>
              </a:rPr>
              <a:t>● </a:t>
            </a:r>
            <a:r>
              <a:rPr lang="es-ES" sz="2000"/>
              <a:t>O bien, un paciente que toma insulina y el médico está tratando de averiguar cuanto debe tomar.</a:t>
            </a:r>
            <a:endParaRPr lang="en-US" sz="2000"/>
          </a:p>
        </p:txBody>
      </p:sp>
      <p:sp>
        <p:nvSpPr>
          <p:cNvPr id="4" name="TextBox 3">
            <a:extLst>
              <a:ext uri="{FF2B5EF4-FFF2-40B4-BE49-F238E27FC236}">
                <a16:creationId xmlns:a16="http://schemas.microsoft.com/office/drawing/2014/main" id="{C83AAD1E-CB27-A6BB-F516-A746EF769745}"/>
              </a:ext>
            </a:extLst>
          </p:cNvPr>
          <p:cNvSpPr txBox="1"/>
          <p:nvPr/>
        </p:nvSpPr>
        <p:spPr>
          <a:xfrm>
            <a:off x="676275" y="4800600"/>
            <a:ext cx="114300" cy="369332"/>
          </a:xfrm>
          <a:prstGeom prst="rect">
            <a:avLst/>
          </a:prstGeom>
          <a:solidFill>
            <a:schemeClr val="bg1"/>
          </a:solidFill>
        </p:spPr>
        <p:txBody>
          <a:bodyPr wrap="square" rtlCol="0">
            <a:spAutoFit/>
          </a:bodyPr>
          <a:lstStyle/>
          <a:p>
            <a:endParaRPr lang="es-GT"/>
          </a:p>
        </p:txBody>
      </p:sp>
      <p:sp>
        <p:nvSpPr>
          <p:cNvPr id="5" name="TextBox 4">
            <a:extLst>
              <a:ext uri="{FF2B5EF4-FFF2-40B4-BE49-F238E27FC236}">
                <a16:creationId xmlns:a16="http://schemas.microsoft.com/office/drawing/2014/main" id="{686C2489-4474-B366-72A0-18C6DBB0E563}"/>
              </a:ext>
            </a:extLst>
          </p:cNvPr>
          <p:cNvSpPr txBox="1"/>
          <p:nvPr/>
        </p:nvSpPr>
        <p:spPr>
          <a:xfrm>
            <a:off x="676275" y="4438650"/>
            <a:ext cx="114300" cy="369332"/>
          </a:xfrm>
          <a:prstGeom prst="rect">
            <a:avLst/>
          </a:prstGeom>
          <a:solidFill>
            <a:schemeClr val="bg1"/>
          </a:solidFill>
        </p:spPr>
        <p:txBody>
          <a:bodyPr wrap="square" rtlCol="0">
            <a:spAutoFit/>
          </a:bodyPr>
          <a:lstStyle/>
          <a:p>
            <a:endParaRPr lang="es-GT"/>
          </a:p>
        </p:txBody>
      </p:sp>
      <p:sp>
        <p:nvSpPr>
          <p:cNvPr id="6" name="TextBox 5">
            <a:extLst>
              <a:ext uri="{FF2B5EF4-FFF2-40B4-BE49-F238E27FC236}">
                <a16:creationId xmlns:a16="http://schemas.microsoft.com/office/drawing/2014/main" id="{5988FF2E-EE31-90A8-02C5-C240416BFDA8}"/>
              </a:ext>
            </a:extLst>
          </p:cNvPr>
          <p:cNvSpPr txBox="1"/>
          <p:nvPr/>
        </p:nvSpPr>
        <p:spPr>
          <a:xfrm>
            <a:off x="676275" y="5169932"/>
            <a:ext cx="114300" cy="369332"/>
          </a:xfrm>
          <a:prstGeom prst="rect">
            <a:avLst/>
          </a:prstGeom>
          <a:solidFill>
            <a:schemeClr val="bg1"/>
          </a:solidFill>
        </p:spPr>
        <p:txBody>
          <a:bodyPr wrap="square" rtlCol="0">
            <a:spAutoFit/>
          </a:bodyPr>
          <a:lstStyle/>
          <a:p>
            <a:endParaRPr lang="es-GT"/>
          </a:p>
        </p:txBody>
      </p:sp>
      <p:sp>
        <p:nvSpPr>
          <p:cNvPr id="7" name="TextBox 6">
            <a:extLst>
              <a:ext uri="{FF2B5EF4-FFF2-40B4-BE49-F238E27FC236}">
                <a16:creationId xmlns:a16="http://schemas.microsoft.com/office/drawing/2014/main" id="{FD95CC5D-C85B-666B-59A7-E402E9C55562}"/>
              </a:ext>
            </a:extLst>
          </p:cNvPr>
          <p:cNvSpPr txBox="1"/>
          <p:nvPr/>
        </p:nvSpPr>
        <p:spPr>
          <a:xfrm>
            <a:off x="676275" y="5539264"/>
            <a:ext cx="114300" cy="369332"/>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4593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20AF-36A0-3DCB-A32B-C831ADFCE44F}"/>
              </a:ext>
            </a:extLst>
          </p:cNvPr>
          <p:cNvSpPr>
            <a:spLocks noGrp="1"/>
          </p:cNvSpPr>
          <p:nvPr>
            <p:ph type="title"/>
          </p:nvPr>
        </p:nvSpPr>
        <p:spPr/>
        <p:txBody>
          <a:bodyPr/>
          <a:lstStyle/>
          <a:p>
            <a:r>
              <a:rPr lang="es-ES"/>
              <a:t>¿Qué debo decirles a mis pacientes?
</a:t>
            </a:r>
            <a:endParaRPr lang="en-US"/>
          </a:p>
        </p:txBody>
      </p:sp>
      <p:sp>
        <p:nvSpPr>
          <p:cNvPr id="3" name="Content Placeholder 2">
            <a:extLst>
              <a:ext uri="{FF2B5EF4-FFF2-40B4-BE49-F238E27FC236}">
                <a16:creationId xmlns:a16="http://schemas.microsoft.com/office/drawing/2014/main" id="{F6A7257B-7BF9-859E-F57F-70C12A9EC464}"/>
              </a:ext>
            </a:extLst>
          </p:cNvPr>
          <p:cNvSpPr>
            <a:spLocks noGrp="1"/>
          </p:cNvSpPr>
          <p:nvPr>
            <p:ph idx="1"/>
          </p:nvPr>
        </p:nvSpPr>
        <p:spPr>
          <a:xfrm>
            <a:off x="1005208" y="2753414"/>
            <a:ext cx="7270769" cy="2552320"/>
          </a:xfrm>
        </p:spPr>
        <p:txBody>
          <a:bodyPr>
            <a:normAutofit/>
          </a:bodyPr>
          <a:lstStyle/>
          <a:p>
            <a:pPr marL="0" indent="0">
              <a:buNone/>
            </a:pPr>
            <a:r>
              <a:rPr lang="es-ES" sz="2000" dirty="0"/>
              <a:t>1. Pregúntele a su médico cuánto deben revisar sus azúcares </a:t>
            </a:r>
            <a:endParaRPr lang="en-US" sz="2000" dirty="0"/>
          </a:p>
          <a:p>
            <a:pPr marL="0" indent="0">
              <a:buNone/>
            </a:pPr>
            <a:r>
              <a:rPr lang="es-ES" sz="2000" dirty="0"/>
              <a:t>
2. Ayúdelos a entender que el azúcar puede ser "bueno" algunas veces y "no bueno" en otras, por lo que es importante que lo revisen en diferentes horas.</a:t>
            </a:r>
            <a:endParaRPr lang="en-US" sz="2000"/>
          </a:p>
        </p:txBody>
      </p:sp>
    </p:spTree>
    <p:extLst>
      <p:ext uri="{BB962C8B-B14F-4D97-AF65-F5344CB8AC3E}">
        <p14:creationId xmlns:p14="http://schemas.microsoft.com/office/powerpoint/2010/main" val="161320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876B-8BBE-E184-58A5-774846BA5418}"/>
              </a:ext>
            </a:extLst>
          </p:cNvPr>
          <p:cNvSpPr>
            <a:spLocks noGrp="1"/>
          </p:cNvSpPr>
          <p:nvPr>
            <p:ph type="title"/>
          </p:nvPr>
        </p:nvSpPr>
        <p:spPr/>
        <p:txBody>
          <a:bodyPr>
            <a:normAutofit fontScale="90000"/>
          </a:bodyPr>
          <a:lstStyle/>
          <a:p>
            <a:r>
              <a:rPr lang="es-ES"/>
              <a:t>Mi paciente no quiere revisar sus azúcares... ¿Qué le digo?
</a:t>
            </a:r>
            <a:endParaRPr lang="en-US"/>
          </a:p>
        </p:txBody>
      </p:sp>
      <p:sp>
        <p:nvSpPr>
          <p:cNvPr id="3" name="Content Placeholder 2">
            <a:extLst>
              <a:ext uri="{FF2B5EF4-FFF2-40B4-BE49-F238E27FC236}">
                <a16:creationId xmlns:a16="http://schemas.microsoft.com/office/drawing/2014/main" id="{886D4DDD-B3E2-A857-E5A8-96DEF268C11C}"/>
              </a:ext>
            </a:extLst>
          </p:cNvPr>
          <p:cNvSpPr>
            <a:spLocks noGrp="1"/>
          </p:cNvSpPr>
          <p:nvPr>
            <p:ph idx="1"/>
          </p:nvPr>
        </p:nvSpPr>
        <p:spPr/>
        <p:txBody>
          <a:bodyPr vert="horz" lIns="91440" tIns="45720" rIns="91440" bIns="45720" rtlCol="0" anchor="ctr">
            <a:noAutofit/>
          </a:bodyPr>
          <a:lstStyle/>
          <a:p>
            <a:pPr marL="305435" indent="-305435"/>
            <a:r>
              <a:rPr lang="es-ES" sz="2000" dirty="0"/>
              <a:t>¡Está bien!
El trabajo del CHW es informar esto al mentor/guardián.
El trabajo del CHW es saber cuánto quiere el médico que el paciente revise su azúcar.
El trabajo del CHW es educar al paciente de por qué los médicos les piden al paciente que revise los azúcares.
NO es el trabajo del CHW hacer (u obligar) al paciente revisar sus azúcares. 
</a:t>
            </a:r>
            <a:r>
              <a:rPr lang="es-ES" sz="2000" dirty="0">
                <a:solidFill>
                  <a:schemeClr val="accent1">
                    <a:lumMod val="75000"/>
                    <a:lumOff val="25000"/>
                  </a:schemeClr>
                </a:solidFill>
                <a:latin typeface="Century Gothic"/>
              </a:rPr>
              <a:t>●</a:t>
            </a:r>
            <a:r>
              <a:rPr lang="es-ES" sz="2000" dirty="0">
                <a:latin typeface="Century Gothic"/>
              </a:rPr>
              <a:t> </a:t>
            </a:r>
            <a:r>
              <a:rPr lang="es-ES" sz="2000" dirty="0"/>
              <a:t>Puede disminuir el nivel de confianza que tienen en usted o puede causar que ya no quieran obtener atención médica. </a:t>
            </a:r>
            <a:endParaRPr lang="en-US" sz="2000" dirty="0"/>
          </a:p>
        </p:txBody>
      </p:sp>
      <p:sp>
        <p:nvSpPr>
          <p:cNvPr id="11" name="TextBox 10">
            <a:extLst>
              <a:ext uri="{FF2B5EF4-FFF2-40B4-BE49-F238E27FC236}">
                <a16:creationId xmlns:a16="http://schemas.microsoft.com/office/drawing/2014/main" id="{A36DD83D-800B-95B0-014B-3D7A5FF391FA}"/>
              </a:ext>
            </a:extLst>
          </p:cNvPr>
          <p:cNvSpPr txBox="1"/>
          <p:nvPr/>
        </p:nvSpPr>
        <p:spPr>
          <a:xfrm>
            <a:off x="57150" y="4944398"/>
            <a:ext cx="914400" cy="914400"/>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15911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2B0B-899F-DAC2-5338-0DCED8A4A6A8}"/>
              </a:ext>
            </a:extLst>
          </p:cNvPr>
          <p:cNvSpPr>
            <a:spLocks noGrp="1"/>
          </p:cNvSpPr>
          <p:nvPr>
            <p:ph type="title"/>
          </p:nvPr>
        </p:nvSpPr>
        <p:spPr/>
        <p:txBody>
          <a:bodyPr/>
          <a:lstStyle/>
          <a:p>
            <a:r>
              <a:rPr lang="en-US"/>
              <a:t> revisiÓn de azúcares</a:t>
            </a:r>
          </a:p>
        </p:txBody>
      </p:sp>
      <p:sp>
        <p:nvSpPr>
          <p:cNvPr id="3" name="Content Placeholder 2">
            <a:extLst>
              <a:ext uri="{FF2B5EF4-FFF2-40B4-BE49-F238E27FC236}">
                <a16:creationId xmlns:a16="http://schemas.microsoft.com/office/drawing/2014/main" id="{63C6327A-0F7E-FC7B-6852-482732C226C5}"/>
              </a:ext>
            </a:extLst>
          </p:cNvPr>
          <p:cNvSpPr>
            <a:spLocks noGrp="1"/>
          </p:cNvSpPr>
          <p:nvPr>
            <p:ph idx="1"/>
          </p:nvPr>
        </p:nvSpPr>
        <p:spPr/>
        <p:txBody>
          <a:bodyPr>
            <a:normAutofit/>
          </a:bodyPr>
          <a:lstStyle/>
          <a:p>
            <a:pPr marL="0" indent="0">
              <a:buNone/>
            </a:pPr>
            <a:r>
              <a:rPr lang="es-ES" sz="2000"/>
              <a:t>Normalmente beneficia a los pacientes más que a los médicos que revisan los azúcares.  Ayúdeles enseñándoles que el azúcar varía durante el día y puede ser muy alto después de algunas comidas.
</a:t>
            </a:r>
            <a:endParaRPr lang="en-US" sz="2000"/>
          </a:p>
        </p:txBody>
      </p:sp>
      <p:pic>
        <p:nvPicPr>
          <p:cNvPr id="5" name="Picture 4">
            <a:extLst>
              <a:ext uri="{FF2B5EF4-FFF2-40B4-BE49-F238E27FC236}">
                <a16:creationId xmlns:a16="http://schemas.microsoft.com/office/drawing/2014/main" id="{F1C5194F-B51F-43D9-ADF3-81ADD2E8866B}"/>
              </a:ext>
            </a:extLst>
          </p:cNvPr>
          <p:cNvPicPr>
            <a:picLocks noChangeAspect="1"/>
          </p:cNvPicPr>
          <p:nvPr/>
        </p:nvPicPr>
        <p:blipFill>
          <a:blip r:embed="rId3"/>
          <a:stretch>
            <a:fillRect/>
          </a:stretch>
        </p:blipFill>
        <p:spPr>
          <a:xfrm>
            <a:off x="6274421" y="132503"/>
            <a:ext cx="2869579" cy="2249750"/>
          </a:xfrm>
          <a:prstGeom prst="rect">
            <a:avLst/>
          </a:prstGeom>
        </p:spPr>
      </p:pic>
    </p:spTree>
    <p:extLst>
      <p:ext uri="{BB962C8B-B14F-4D97-AF65-F5344CB8AC3E}">
        <p14:creationId xmlns:p14="http://schemas.microsoft.com/office/powerpoint/2010/main" val="14726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 para esta semana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pPr marL="305435" indent="-305435"/>
            <a:r>
              <a:rPr lang="es-ES" sz="2000"/>
              <a:t>Si tiene un glucómetro (o conoce a alguien que lo tenga) ¡Revise su azúcar! 
  </a:t>
            </a:r>
            <a:r>
              <a:rPr lang="es-ES" sz="2000">
                <a:solidFill>
                  <a:schemeClr val="accent1">
                    <a:lumMod val="75000"/>
                    <a:lumOff val="25000"/>
                  </a:schemeClr>
                </a:solidFill>
                <a:latin typeface="Century Gothic"/>
              </a:rPr>
              <a:t>●</a:t>
            </a:r>
            <a:r>
              <a:rPr lang="es-ES" sz="2000"/>
              <a:t> Un día en ayunas
  </a:t>
            </a:r>
            <a:r>
              <a:rPr lang="es-ES" sz="2000">
                <a:solidFill>
                  <a:schemeClr val="accent1">
                    <a:lumMod val="75000"/>
                    <a:lumOff val="25000"/>
                  </a:schemeClr>
                </a:solidFill>
                <a:latin typeface="Century Gothic"/>
              </a:rPr>
              <a:t>●</a:t>
            </a:r>
            <a:r>
              <a:rPr lang="es-ES" sz="2000">
                <a:latin typeface="Century Gothic"/>
              </a:rPr>
              <a:t> </a:t>
            </a:r>
            <a:r>
              <a:rPr lang="es-ES" sz="2000"/>
              <a:t>Un día antes de una comida
  </a:t>
            </a:r>
            <a:r>
              <a:rPr lang="es-ES" sz="2000">
                <a:solidFill>
                  <a:schemeClr val="accent1">
                    <a:lumMod val="75000"/>
                    <a:lumOff val="25000"/>
                  </a:schemeClr>
                </a:solidFill>
                <a:latin typeface="Century Gothic"/>
              </a:rPr>
              <a:t>●</a:t>
            </a:r>
            <a:r>
              <a:rPr lang="es-ES" sz="2000">
                <a:latin typeface="Century Gothic"/>
              </a:rPr>
              <a:t> </a:t>
            </a:r>
            <a:r>
              <a:rPr lang="es-ES" sz="2000"/>
              <a:t>Un día, dos horas después de una comida
Sino tiene un glucómetro, pida prestado uno si puede.</a:t>
            </a: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
        <p:nvSpPr>
          <p:cNvPr id="4" name="TextBox 3">
            <a:extLst>
              <a:ext uri="{FF2B5EF4-FFF2-40B4-BE49-F238E27FC236}">
                <a16:creationId xmlns:a16="http://schemas.microsoft.com/office/drawing/2014/main" id="{25B6FBDB-1C83-2048-174D-370DBF385556}"/>
              </a:ext>
            </a:extLst>
          </p:cNvPr>
          <p:cNvSpPr txBox="1"/>
          <p:nvPr/>
        </p:nvSpPr>
        <p:spPr>
          <a:xfrm>
            <a:off x="-95250" y="3481449"/>
            <a:ext cx="914400" cy="914400"/>
          </a:xfrm>
          <a:prstGeom prst="rect">
            <a:avLst/>
          </a:prstGeom>
          <a:noFill/>
        </p:spPr>
        <p:txBody>
          <a:bodyPr wrap="square" rtlCol="0">
            <a:spAutoFit/>
          </a:bodyPr>
          <a:lstStyle/>
          <a:p>
            <a:endParaRPr lang="es-GT"/>
          </a:p>
        </p:txBody>
      </p:sp>
      <p:sp>
        <p:nvSpPr>
          <p:cNvPr id="6" name="TextBox 5">
            <a:extLst>
              <a:ext uri="{FF2B5EF4-FFF2-40B4-BE49-F238E27FC236}">
                <a16:creationId xmlns:a16="http://schemas.microsoft.com/office/drawing/2014/main" id="{5749A795-01F2-7E9A-12E5-B534E4AC1227}"/>
              </a:ext>
            </a:extLst>
          </p:cNvPr>
          <p:cNvSpPr txBox="1"/>
          <p:nvPr/>
        </p:nvSpPr>
        <p:spPr>
          <a:xfrm>
            <a:off x="409575" y="3571875"/>
            <a:ext cx="171617" cy="369332"/>
          </a:xfrm>
          <a:prstGeom prst="rect">
            <a:avLst/>
          </a:prstGeom>
          <a:noFill/>
        </p:spPr>
        <p:txBody>
          <a:bodyPr wrap="square" rtlCol="0">
            <a:spAutoFit/>
          </a:bodyPr>
          <a:lstStyle/>
          <a:p>
            <a:endParaRPr lang="es-GT"/>
          </a:p>
        </p:txBody>
      </p:sp>
      <p:sp>
        <p:nvSpPr>
          <p:cNvPr id="8" name="TextBox 7">
            <a:extLst>
              <a:ext uri="{FF2B5EF4-FFF2-40B4-BE49-F238E27FC236}">
                <a16:creationId xmlns:a16="http://schemas.microsoft.com/office/drawing/2014/main" id="{BF2CF709-E909-D967-DB74-7BA6D362BFF9}"/>
              </a:ext>
            </a:extLst>
          </p:cNvPr>
          <p:cNvSpPr txBox="1"/>
          <p:nvPr/>
        </p:nvSpPr>
        <p:spPr>
          <a:xfrm>
            <a:off x="288759" y="3481449"/>
            <a:ext cx="292434" cy="369332"/>
          </a:xfrm>
          <a:prstGeom prst="rect">
            <a:avLst/>
          </a:prstGeom>
          <a:solidFill>
            <a:schemeClr val="bg1"/>
          </a:solidFill>
        </p:spPr>
        <p:txBody>
          <a:bodyPr wrap="square" rtlCol="0">
            <a:spAutoFit/>
          </a:bodyPr>
          <a:lstStyle/>
          <a:p>
            <a:endParaRPr lang="es-GT"/>
          </a:p>
        </p:txBody>
      </p:sp>
      <p:sp>
        <p:nvSpPr>
          <p:cNvPr id="9" name="TextBox 8">
            <a:extLst>
              <a:ext uri="{FF2B5EF4-FFF2-40B4-BE49-F238E27FC236}">
                <a16:creationId xmlns:a16="http://schemas.microsoft.com/office/drawing/2014/main" id="{AABBCAA4-E730-4A8C-8097-32988B37E84A}"/>
              </a:ext>
            </a:extLst>
          </p:cNvPr>
          <p:cNvSpPr txBox="1"/>
          <p:nvPr/>
        </p:nvSpPr>
        <p:spPr>
          <a:xfrm>
            <a:off x="409575" y="3941207"/>
            <a:ext cx="104775" cy="369332"/>
          </a:xfrm>
          <a:prstGeom prst="rect">
            <a:avLst/>
          </a:prstGeom>
          <a:noFill/>
        </p:spPr>
        <p:txBody>
          <a:bodyPr wrap="square" rtlCol="0">
            <a:spAutoFit/>
          </a:bodyPr>
          <a:lstStyle/>
          <a:p>
            <a:endParaRPr lang="es-GT"/>
          </a:p>
        </p:txBody>
      </p:sp>
      <p:sp>
        <p:nvSpPr>
          <p:cNvPr id="10" name="TextBox 9">
            <a:extLst>
              <a:ext uri="{FF2B5EF4-FFF2-40B4-BE49-F238E27FC236}">
                <a16:creationId xmlns:a16="http://schemas.microsoft.com/office/drawing/2014/main" id="{D22389D6-0057-D1EE-063B-3D00C406D413}"/>
              </a:ext>
            </a:extLst>
          </p:cNvPr>
          <p:cNvSpPr txBox="1"/>
          <p:nvPr/>
        </p:nvSpPr>
        <p:spPr>
          <a:xfrm>
            <a:off x="409575" y="3941207"/>
            <a:ext cx="104775" cy="369332"/>
          </a:xfrm>
          <a:prstGeom prst="rect">
            <a:avLst/>
          </a:prstGeom>
          <a:solidFill>
            <a:schemeClr val="bg1"/>
          </a:solidFill>
        </p:spPr>
        <p:txBody>
          <a:bodyPr wrap="square" rtlCol="0">
            <a:spAutoFit/>
          </a:bodyPr>
          <a:lstStyle/>
          <a:p>
            <a:endParaRPr lang="es-GT"/>
          </a:p>
        </p:txBody>
      </p:sp>
      <p:sp>
        <p:nvSpPr>
          <p:cNvPr id="11" name="TextBox 10">
            <a:extLst>
              <a:ext uri="{FF2B5EF4-FFF2-40B4-BE49-F238E27FC236}">
                <a16:creationId xmlns:a16="http://schemas.microsoft.com/office/drawing/2014/main" id="{1881E98A-D523-FE70-D669-148202C95BCE}"/>
              </a:ext>
            </a:extLst>
          </p:cNvPr>
          <p:cNvSpPr txBox="1"/>
          <p:nvPr/>
        </p:nvSpPr>
        <p:spPr>
          <a:xfrm>
            <a:off x="363856" y="3941207"/>
            <a:ext cx="45719" cy="369332"/>
          </a:xfrm>
          <a:prstGeom prst="rect">
            <a:avLst/>
          </a:prstGeom>
          <a:solidFill>
            <a:schemeClr val="bg1"/>
          </a:solidFill>
        </p:spPr>
        <p:txBody>
          <a:bodyPr wrap="square" rtlCol="0">
            <a:spAutoFit/>
          </a:bodyPr>
          <a:lstStyle/>
          <a:p>
            <a:endParaRPr lang="es-GT"/>
          </a:p>
        </p:txBody>
      </p:sp>
      <p:sp>
        <p:nvSpPr>
          <p:cNvPr id="12" name="TextBox 11">
            <a:extLst>
              <a:ext uri="{FF2B5EF4-FFF2-40B4-BE49-F238E27FC236}">
                <a16:creationId xmlns:a16="http://schemas.microsoft.com/office/drawing/2014/main" id="{E8C87260-29AE-5285-48F1-EC40F1380C7B}"/>
              </a:ext>
            </a:extLst>
          </p:cNvPr>
          <p:cNvSpPr txBox="1"/>
          <p:nvPr/>
        </p:nvSpPr>
        <p:spPr>
          <a:xfrm>
            <a:off x="363856" y="4395849"/>
            <a:ext cx="150494" cy="369332"/>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8040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Modulo 14 diabetes – LA </a:t>
            </a:r>
            <a:r>
              <a:rPr lang="en-US" dirty="0" err="1"/>
              <a:t>seguridad</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a:xfrm>
            <a:off x="571554" y="2218766"/>
            <a:ext cx="7989752" cy="3630795"/>
          </a:xfrm>
        </p:spPr>
        <p:txBody>
          <a:bodyPr/>
          <a:lstStyle/>
          <a:p>
            <a:pPr marL="0" indent="0">
              <a:buNone/>
            </a:pPr>
            <a:r>
              <a:rPr lang="en-US" dirty="0"/>
              <a:t> </a:t>
            </a:r>
          </a:p>
        </p:txBody>
      </p:sp>
      <p:pic>
        <p:nvPicPr>
          <p:cNvPr id="6" name="Picture 5">
            <a:extLst>
              <a:ext uri="{FF2B5EF4-FFF2-40B4-BE49-F238E27FC236}">
                <a16:creationId xmlns:a16="http://schemas.microsoft.com/office/drawing/2014/main" id="{6CB082F9-1543-7557-F8EC-C8BD632721DB}"/>
              </a:ext>
            </a:extLst>
          </p:cNvPr>
          <p:cNvPicPr>
            <a:picLocks noChangeAspect="1"/>
          </p:cNvPicPr>
          <p:nvPr/>
        </p:nvPicPr>
        <p:blipFill>
          <a:blip r:embed="rId3"/>
          <a:stretch>
            <a:fillRect/>
          </a:stretch>
        </p:blipFill>
        <p:spPr>
          <a:xfrm>
            <a:off x="2759559" y="2301411"/>
            <a:ext cx="3885037" cy="4125969"/>
          </a:xfrm>
          <a:prstGeom prst="rect">
            <a:avLst/>
          </a:prstGeom>
        </p:spPr>
      </p:pic>
    </p:spTree>
    <p:extLst>
      <p:ext uri="{BB962C8B-B14F-4D97-AF65-F5344CB8AC3E}">
        <p14:creationId xmlns:p14="http://schemas.microsoft.com/office/powerpoint/2010/main" val="156850141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1846910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s-ES"/>
              <a:t>Tarea de la semana pasada
</a:t>
            </a:r>
            <a:endParaRPr lang="en-US"/>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pPr marL="305435" indent="-305435"/>
            <a:r>
              <a:rPr lang="es-ES" sz="2000"/>
              <a:t>¿Qué encontró después de revisar su azúcar? 
Un día en ayunas.
Un día antes de una comida.
Un día dos horas después de una comida.
¿Cómo cree que revisar el azúcar en diferentes horas del día podría ayudar a los pacientes?
¿Cómo se sintió al pincharse a usted misma? ¿Le ayudó a entender cómo podrían sentirse sus pacientes?</a:t>
            </a: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533147" y="38063"/>
            <a:ext cx="2322095" cy="2382149"/>
          </a:xfrm>
          <a:prstGeom prst="rect">
            <a:avLst/>
          </a:prstGeom>
        </p:spPr>
      </p:pic>
    </p:spTree>
    <p:extLst>
      <p:ext uri="{BB962C8B-B14F-4D97-AF65-F5344CB8AC3E}">
        <p14:creationId xmlns:p14="http://schemas.microsoft.com/office/powerpoint/2010/main" val="22792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4786-5EE1-99F8-6CF5-AD1E98237701}"/>
              </a:ext>
            </a:extLst>
          </p:cNvPr>
          <p:cNvSpPr>
            <a:spLocks noGrp="1"/>
          </p:cNvSpPr>
          <p:nvPr>
            <p:ph type="title"/>
          </p:nvPr>
        </p:nvSpPr>
        <p:spPr/>
        <p:txBody>
          <a:bodyPr>
            <a:normAutofit/>
          </a:bodyPr>
          <a:lstStyle/>
          <a:p>
            <a:r>
              <a:rPr lang="es-ES"/>
              <a:t>¿cómo fueron las llamadas?</a:t>
            </a:r>
            <a:endParaRPr lang="en-US"/>
          </a:p>
        </p:txBody>
      </p:sp>
      <p:sp>
        <p:nvSpPr>
          <p:cNvPr id="3" name="Content Placeholder 2">
            <a:extLst>
              <a:ext uri="{FF2B5EF4-FFF2-40B4-BE49-F238E27FC236}">
                <a16:creationId xmlns:a16="http://schemas.microsoft.com/office/drawing/2014/main" id="{4268DC13-FBC4-4B7D-7C84-9A970CD2B6E1}"/>
              </a:ext>
            </a:extLst>
          </p:cNvPr>
          <p:cNvSpPr>
            <a:spLocks noGrp="1"/>
          </p:cNvSpPr>
          <p:nvPr>
            <p:ph idx="1"/>
          </p:nvPr>
        </p:nvSpPr>
        <p:spPr>
          <a:xfrm>
            <a:off x="581191" y="2228003"/>
            <a:ext cx="8185437" cy="3942523"/>
          </a:xfrm>
        </p:spPr>
        <p:txBody>
          <a:bodyPr>
            <a:normAutofit/>
          </a:bodyPr>
          <a:lstStyle/>
          <a:p>
            <a:r>
              <a:rPr lang="es-ES" sz="2500"/>
              <a:t>¿Qué preguntas tienen?</a:t>
            </a:r>
          </a:p>
          <a:p>
            <a:pPr lvl="1"/>
            <a:r>
              <a:rPr lang="es-ES" sz="2500"/>
              <a:t>¿Algún “problemita”?</a:t>
            </a:r>
          </a:p>
          <a:p>
            <a:r>
              <a:rPr lang="es-ES" sz="2500"/>
              <a:t>Lo que salió bien... y ¿Qué se podría mejorar?</a:t>
            </a:r>
          </a:p>
          <a:p>
            <a:r>
              <a:rPr lang="es-ES" sz="2500"/>
              <a:t>¿Alguna sugerencia?</a:t>
            </a:r>
          </a:p>
          <a:p>
            <a:r>
              <a:rPr lang="es-ES" sz="2500"/>
              <a:t>La meta fue </a:t>
            </a:r>
            <a:r>
              <a:rPr lang="es-ES" sz="2500">
                <a:highlight>
                  <a:srgbClr val="FFFF00"/>
                </a:highlight>
              </a:rPr>
              <a:t>2 de 5 </a:t>
            </a:r>
            <a:r>
              <a:rPr lang="es-ES" sz="2500"/>
              <a:t>pacientes dijo “si” la semana pasada</a:t>
            </a:r>
          </a:p>
          <a:p>
            <a:pPr lvl="1"/>
            <a:r>
              <a:rPr lang="es-ES" sz="2400"/>
              <a:t>¿Quién fue capaz de cumplir este objetivo?</a:t>
            </a:r>
            <a:endParaRPr lang="en-US" sz="2300"/>
          </a:p>
        </p:txBody>
      </p:sp>
    </p:spTree>
    <p:extLst>
      <p:ext uri="{BB962C8B-B14F-4D97-AF65-F5344CB8AC3E}">
        <p14:creationId xmlns:p14="http://schemas.microsoft.com/office/powerpoint/2010/main" val="33779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 - PREGUNTA 
</a:t>
            </a:r>
          </a:p>
        </p:txBody>
      </p:sp>
      <p:pic>
        <p:nvPicPr>
          <p:cNvPr id="8" name="Content Placeholder 7">
            <a:extLst>
              <a:ext uri="{FF2B5EF4-FFF2-40B4-BE49-F238E27FC236}">
                <a16:creationId xmlns:a16="http://schemas.microsoft.com/office/drawing/2014/main" id="{9A1BAE0F-102D-3806-CAA8-7B7AB6CD85D5}"/>
              </a:ext>
            </a:extLst>
          </p:cNvPr>
          <p:cNvPicPr>
            <a:picLocks noGrp="1" noChangeAspect="1"/>
          </p:cNvPicPr>
          <p:nvPr>
            <p:ph idx="1"/>
          </p:nvPr>
        </p:nvPicPr>
        <p:blipFill>
          <a:blip r:embed="rId3"/>
          <a:stretch>
            <a:fillRect/>
          </a:stretch>
        </p:blipFill>
        <p:spPr>
          <a:xfrm>
            <a:off x="956548" y="2498436"/>
            <a:ext cx="6324600" cy="2743200"/>
          </a:xfrm>
        </p:spPr>
      </p:pic>
      <p:sp>
        <p:nvSpPr>
          <p:cNvPr id="4" name="Down Arrow 3">
            <a:extLst>
              <a:ext uri="{FF2B5EF4-FFF2-40B4-BE49-F238E27FC236}">
                <a16:creationId xmlns:a16="http://schemas.microsoft.com/office/drawing/2014/main" id="{F38A9C6B-D5FB-861E-E5C0-A4D848491A9E}"/>
              </a:ext>
            </a:extLst>
          </p:cNvPr>
          <p:cNvSpPr/>
          <p:nvPr/>
        </p:nvSpPr>
        <p:spPr>
          <a:xfrm rot="5400000">
            <a:off x="2196503" y="442042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12992B-DEBF-9C06-9102-E2D7C89FD4AB}"/>
              </a:ext>
            </a:extLst>
          </p:cNvPr>
          <p:cNvSpPr txBox="1"/>
          <p:nvPr/>
        </p:nvSpPr>
        <p:spPr>
          <a:xfrm>
            <a:off x="578761" y="2334839"/>
            <a:ext cx="6533239" cy="707886"/>
          </a:xfrm>
          <a:prstGeom prst="rect">
            <a:avLst/>
          </a:prstGeom>
          <a:solidFill>
            <a:schemeClr val="bg1"/>
          </a:solidFill>
        </p:spPr>
        <p:txBody>
          <a:bodyPr wrap="square" lIns="91440" tIns="45720" rIns="91440" bIns="45720" rtlCol="0" anchor="t">
            <a:spAutoFit/>
          </a:bodyPr>
          <a:lstStyle/>
          <a:p>
            <a:r>
              <a:rPr lang="es-GT" sz="2000">
                <a:latin typeface="Gill Sans MT"/>
                <a:ea typeface="ＭＳ Ｐゴシック"/>
                <a:cs typeface="Arial"/>
              </a:rPr>
              <a:t>Menos de ____es un nivel de azúcar en la sangre “severamente” bajo.</a:t>
            </a:r>
          </a:p>
        </p:txBody>
      </p:sp>
    </p:spTree>
    <p:extLst>
      <p:ext uri="{BB962C8B-B14F-4D97-AF65-F5344CB8AC3E}">
        <p14:creationId xmlns:p14="http://schemas.microsoft.com/office/powerpoint/2010/main" val="37119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F421-2E2F-DC10-78EF-12136BBA5E08}"/>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1F73DD8D-75EA-DACE-7B52-1AF39897F9E1}"/>
              </a:ext>
            </a:extLst>
          </p:cNvPr>
          <p:cNvSpPr/>
          <p:nvPr/>
        </p:nvSpPr>
        <p:spPr>
          <a:xfrm rot="5400000">
            <a:off x="5082043" y="3198065"/>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931E4232-8BDD-F7D6-FFC6-02B80E466056}"/>
              </a:ext>
            </a:extLst>
          </p:cNvPr>
          <p:cNvSpPr txBox="1">
            <a:spLocks/>
          </p:cNvSpPr>
          <p:nvPr/>
        </p:nvSpPr>
        <p:spPr>
          <a:xfrm>
            <a:off x="839005" y="2175510"/>
            <a:ext cx="7989752" cy="286032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le hace el jugo de naranja al azúcar en la sangre?</a:t>
            </a:r>
            <a:endParaRPr lang="en-US" sz="2400"/>
          </a:p>
          <a:p>
            <a:pPr marL="667385" lvl="1" indent="-342900" fontAlgn="auto">
              <a:buFont typeface="Wingdings 2" charset="2"/>
              <a:buAutoNum type="alphaLcPeriod"/>
            </a:pPr>
            <a:r>
              <a:rPr lang="es-ES" sz="2000"/>
              <a:t>Aumenta el azúcar en la sangre
No cambia el azúcar en la sangre
Disminuye el azúcar en la sangre</a:t>
            </a:r>
            <a:endParaRPr lang="en-US" sz="2000"/>
          </a:p>
        </p:txBody>
      </p:sp>
    </p:spTree>
    <p:extLst>
      <p:ext uri="{BB962C8B-B14F-4D97-AF65-F5344CB8AC3E}">
        <p14:creationId xmlns:p14="http://schemas.microsoft.com/office/powerpoint/2010/main" val="26760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3911-6F15-E18E-3659-F26C258625D5}"/>
              </a:ext>
            </a:extLst>
          </p:cNvPr>
          <p:cNvSpPr>
            <a:spLocks noGrp="1"/>
          </p:cNvSpPr>
          <p:nvPr>
            <p:ph type="title"/>
          </p:nvPr>
        </p:nvSpPr>
        <p:spPr/>
        <p:txBody>
          <a:bodyPr>
            <a:normAutofit fontScale="90000"/>
          </a:bodyPr>
          <a:lstStyle/>
          <a:p>
            <a:r>
              <a:rPr lang="en-US"/>
              <a:t>Los alimentos se digieren de manera diferente
</a:t>
            </a:r>
          </a:p>
        </p:txBody>
      </p:sp>
      <p:sp>
        <p:nvSpPr>
          <p:cNvPr id="14" name="TextBox 13">
            <a:extLst>
              <a:ext uri="{FF2B5EF4-FFF2-40B4-BE49-F238E27FC236}">
                <a16:creationId xmlns:a16="http://schemas.microsoft.com/office/drawing/2014/main" id="{2C835C9F-A3DD-42AA-2380-958D9C7E0C2E}"/>
              </a:ext>
            </a:extLst>
          </p:cNvPr>
          <p:cNvSpPr txBox="1"/>
          <p:nvPr/>
        </p:nvSpPr>
        <p:spPr>
          <a:xfrm>
            <a:off x="147790" y="5935614"/>
            <a:ext cx="8845105" cy="584775"/>
          </a:xfrm>
          <a:prstGeom prst="rect">
            <a:avLst/>
          </a:prstGeom>
          <a:noFill/>
        </p:spPr>
        <p:txBody>
          <a:bodyPr wrap="square" lIns="91440" tIns="45720" rIns="91440" bIns="45720" rtlCol="0" anchor="t">
            <a:spAutoFit/>
          </a:bodyPr>
          <a:lstStyle/>
          <a:p>
            <a:r>
              <a:rPr lang="es-ES" sz="1600" dirty="0">
                <a:solidFill>
                  <a:srgbClr val="00B050"/>
                </a:solidFill>
                <a:latin typeface="Arial"/>
                <a:ea typeface="ＭＳ Ｐゴシック"/>
                <a:cs typeface="Arial"/>
              </a:rPr>
              <a:t>
</a:t>
            </a:r>
            <a:r>
              <a:rPr lang="es-ES" sz="1600" b="1" dirty="0">
                <a:solidFill>
                  <a:srgbClr val="00B0F0"/>
                </a:solidFill>
                <a:latin typeface="Arial"/>
                <a:ea typeface="ＭＳ Ｐゴシック"/>
                <a:cs typeface="Arial"/>
              </a:rPr>
              <a:t>Las grasas como la mantequilla y los alimentos fritos tardan más en salir de su cuerpo</a:t>
            </a:r>
            <a:endParaRPr lang="en-US" sz="1600" b="1" dirty="0">
              <a:solidFill>
                <a:srgbClr val="00B0F0"/>
              </a:solidFill>
              <a:latin typeface="Arial"/>
              <a:ea typeface="ＭＳ Ｐゴシック"/>
              <a:cs typeface="Arial"/>
            </a:endParaRPr>
          </a:p>
        </p:txBody>
      </p:sp>
      <p:pic>
        <p:nvPicPr>
          <p:cNvPr id="11" name="Picture 14" descr="Diagram&#10;&#10;Description automatically generated">
            <a:extLst>
              <a:ext uri="{FF2B5EF4-FFF2-40B4-BE49-F238E27FC236}">
                <a16:creationId xmlns:a16="http://schemas.microsoft.com/office/drawing/2014/main" id="{129115EB-4C33-799B-6B70-58B224599467}"/>
              </a:ext>
            </a:extLst>
          </p:cNvPr>
          <p:cNvPicPr>
            <a:picLocks noChangeAspect="1"/>
          </p:cNvPicPr>
          <p:nvPr/>
        </p:nvPicPr>
        <p:blipFill>
          <a:blip r:embed="rId3"/>
          <a:stretch>
            <a:fillRect/>
          </a:stretch>
        </p:blipFill>
        <p:spPr>
          <a:xfrm>
            <a:off x="472476" y="1955379"/>
            <a:ext cx="7369757" cy="4038410"/>
          </a:xfrm>
          <a:prstGeom prst="rect">
            <a:avLst/>
          </a:prstGeom>
        </p:spPr>
      </p:pic>
    </p:spTree>
    <p:extLst>
      <p:ext uri="{BB962C8B-B14F-4D97-AF65-F5344CB8AC3E}">
        <p14:creationId xmlns:p14="http://schemas.microsoft.com/office/powerpoint/2010/main" val="15582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88FC6204-7270-AAD4-D147-6A9B1C79EF1A}"/>
              </a:ext>
            </a:extLst>
          </p:cNvPr>
          <p:cNvSpPr>
            <a:spLocks noGrp="1"/>
          </p:cNvSpPr>
          <p:nvPr>
            <p:ph idx="1"/>
          </p:nvPr>
        </p:nvSpPr>
        <p:spPr/>
        <p:txBody>
          <a:bodyPr>
            <a:normAutofit/>
          </a:bodyPr>
          <a:lstStyle/>
          <a:p>
            <a:pPr marL="0" lvl="0" indent="0">
              <a:lnSpc>
                <a:spcPts val="1700"/>
              </a:lnSpc>
              <a:spcBef>
                <a:spcPts val="0"/>
              </a:spcBef>
              <a:spcAft>
                <a:spcPts val="0"/>
              </a:spcAft>
              <a:buNone/>
            </a:pPr>
            <a:r>
              <a:rPr lang="es-E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 nivel de azúcar en la sangre de un paciente es 62. Bebió un vaso de jugo de naranja de 4 . </a:t>
            </a:r>
          </a:p>
          <a:p>
            <a:pPr marL="0" lvl="0" indent="0">
              <a:lnSpc>
                <a:spcPts val="1700"/>
              </a:lnSpc>
              <a:spcBef>
                <a:spcPts val="0"/>
              </a:spcBef>
              <a:spcAft>
                <a:spcPts val="0"/>
              </a:spcAft>
              <a:buNone/>
            </a:pPr>
            <a:r>
              <a:rPr lang="es-E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¿Después de cuántos minutos debe volver a revisar su nivel de azúcar en la sangre?
</a:t>
            </a: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chemeClr val="accent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chemeClr val="accent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p>
          <a:p>
            <a:pPr marL="742950" marR="0" lvl="1" indent="-285750" algn="l">
              <a:lnSpc>
                <a:spcPts val="1700"/>
              </a:lnSpc>
              <a:spcBef>
                <a:spcPts val="0"/>
              </a:spcBef>
              <a:spcAft>
                <a:spcPts val="0"/>
              </a:spcAft>
              <a:buFont typeface="+mj-lt"/>
              <a:buAutoNum type="alphaLcPeriod"/>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chemeClr val="accent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chemeClr val="accent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chemeClr val="accent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90</a:t>
            </a:r>
            <a:endParaRPr lang="en-US" sz="2000" dirty="0">
              <a:solidFill>
                <a:srgbClr val="000000"/>
              </a:solidFill>
              <a:effectLst/>
              <a:latin typeface="Times New Roman" panose="02020603050405020304" pitchFamily="18" charset="0"/>
              <a:ea typeface="Times New Roman" panose="02020603050405020304" pitchFamily="18" charset="0"/>
            </a:endParaRPr>
          </a:p>
          <a:p>
            <a:endParaRPr lang="en-US" sz="2000" dirty="0"/>
          </a:p>
        </p:txBody>
      </p:sp>
      <p:sp>
        <p:nvSpPr>
          <p:cNvPr id="4" name="Down Arrow 3">
            <a:extLst>
              <a:ext uri="{FF2B5EF4-FFF2-40B4-BE49-F238E27FC236}">
                <a16:creationId xmlns:a16="http://schemas.microsoft.com/office/drawing/2014/main" id="{84112A25-6068-5E2A-44DC-80F8ADF1802F}"/>
              </a:ext>
            </a:extLst>
          </p:cNvPr>
          <p:cNvSpPr/>
          <p:nvPr/>
        </p:nvSpPr>
        <p:spPr>
          <a:xfrm rot="5400000">
            <a:off x="1879135" y="3637571"/>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9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C7A4-6198-E4A6-FBA1-DCB7EEA341E9}"/>
              </a:ext>
            </a:extLst>
          </p:cNvPr>
          <p:cNvSpPr>
            <a:spLocks noGrp="1"/>
          </p:cNvSpPr>
          <p:nvPr>
            <p:ph type="title"/>
          </p:nvPr>
        </p:nvSpPr>
        <p:spPr/>
        <p:txBody>
          <a:bodyPr>
            <a:normAutofit/>
          </a:bodyPr>
          <a:lstStyle/>
          <a:p>
            <a:r>
              <a:rPr lang="es-ES" sz="2400" dirty="0"/>
              <a:t>¿Por qué solo una vaso? </a:t>
            </a:r>
            <a:r>
              <a:rPr lang="en-US" sz="2400" dirty="0"/>
              <a:t>¿Por </a:t>
            </a:r>
            <a:r>
              <a:rPr lang="en-US" sz="2400" dirty="0" err="1"/>
              <a:t>qué</a:t>
            </a:r>
            <a:r>
              <a:rPr lang="en-US" sz="2400" dirty="0"/>
              <a:t> 15 </a:t>
            </a:r>
            <a:r>
              <a:rPr lang="en-US" sz="2400" dirty="0" err="1"/>
              <a:t>minutos</a:t>
            </a:r>
            <a:r>
              <a:rPr lang="en-US" sz="2400" dirty="0"/>
              <a:t>?</a:t>
            </a:r>
          </a:p>
        </p:txBody>
      </p:sp>
      <p:sp>
        <p:nvSpPr>
          <p:cNvPr id="3" name="Content Placeholder 2">
            <a:extLst>
              <a:ext uri="{FF2B5EF4-FFF2-40B4-BE49-F238E27FC236}">
                <a16:creationId xmlns:a16="http://schemas.microsoft.com/office/drawing/2014/main" id="{98DE5AAC-5114-1680-7C71-D2E6A6F4B926}"/>
              </a:ext>
            </a:extLst>
          </p:cNvPr>
          <p:cNvSpPr>
            <a:spLocks noGrp="1"/>
          </p:cNvSpPr>
          <p:nvPr>
            <p:ph idx="1"/>
          </p:nvPr>
        </p:nvSpPr>
        <p:spPr>
          <a:xfrm>
            <a:off x="354932" y="2537148"/>
            <a:ext cx="8434135" cy="3630795"/>
          </a:xfrm>
        </p:spPr>
        <p:txBody>
          <a:bodyPr>
            <a:normAutofit/>
          </a:bodyPr>
          <a:lstStyle/>
          <a:p>
            <a:pPr marL="305435" indent="-305435"/>
            <a:r>
              <a:rPr lang="es-ES" sz="2000"/>
              <a:t>Un vaso de jugo de naranja tiene suficiente azúcar (carbohidratos) para aumentar el azúcar en la sangre.
¡Demasiado jugo de naranja hace que el siguiente nivel de azúcar sea de 400!
Como muestra la gráfica, el jugo de naranja tarda unos 15 minutos en entrar en el cuerpo.</a:t>
            </a:r>
            <a:endParaRPr lang="en-US" sz="2000"/>
          </a:p>
        </p:txBody>
      </p:sp>
      <p:pic>
        <p:nvPicPr>
          <p:cNvPr id="5" name="Picture 4">
            <a:extLst>
              <a:ext uri="{FF2B5EF4-FFF2-40B4-BE49-F238E27FC236}">
                <a16:creationId xmlns:a16="http://schemas.microsoft.com/office/drawing/2014/main" id="{405E0CE0-F4B1-C308-FB8E-0CD52CCCE413}"/>
              </a:ext>
            </a:extLst>
          </p:cNvPr>
          <p:cNvPicPr>
            <a:picLocks noChangeAspect="1"/>
          </p:cNvPicPr>
          <p:nvPr/>
        </p:nvPicPr>
        <p:blipFill>
          <a:blip r:embed="rId3"/>
          <a:stretch>
            <a:fillRect/>
          </a:stretch>
        </p:blipFill>
        <p:spPr>
          <a:xfrm>
            <a:off x="7148544" y="1806898"/>
            <a:ext cx="1422400" cy="1460500"/>
          </a:xfrm>
          <a:prstGeom prst="rect">
            <a:avLst/>
          </a:prstGeom>
        </p:spPr>
      </p:pic>
    </p:spTree>
    <p:extLst>
      <p:ext uri="{BB962C8B-B14F-4D97-AF65-F5344CB8AC3E}">
        <p14:creationId xmlns:p14="http://schemas.microsoft.com/office/powerpoint/2010/main" val="29512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94B08524-64C7-3EBF-B805-72EA03078FA4}"/>
              </a:ext>
            </a:extLst>
          </p:cNvPr>
          <p:cNvSpPr>
            <a:spLocks noGrp="1"/>
          </p:cNvSpPr>
          <p:nvPr>
            <p:ph idx="1"/>
          </p:nvPr>
        </p:nvSpPr>
        <p:spPr/>
        <p:txBody>
          <a:bodyPr>
            <a:normAutofit/>
          </a:bodyPr>
          <a:lstStyle/>
          <a:p>
            <a:pPr marL="0" lvl="0" indent="0">
              <a:lnSpc>
                <a:spcPts val="1700"/>
              </a:lnSpc>
              <a:spcBef>
                <a:spcPts val="0"/>
              </a:spcBef>
              <a:spcAft>
                <a:spcPts val="0"/>
              </a:spcAft>
              <a:buNone/>
            </a:pPr>
            <a:r>
              <a:rPr lang="es-ES" sz="2000">
                <a:solidFill>
                  <a:srgbClr val="000000"/>
                </a:solidFill>
                <a:latin typeface="Gill Sans MT"/>
                <a:ea typeface="Times New Roman" panose="02020603050405020304" pitchFamily="18" charset="0"/>
                <a:cs typeface="Times New Roman"/>
              </a:rPr>
              <a:t>Su paciente le dice que su nivel de azúcar en la sangre es de 425.</a:t>
            </a:r>
          </a:p>
          <a:p>
            <a:pPr marL="0" lvl="0" indent="0">
              <a:lnSpc>
                <a:spcPts val="1700"/>
              </a:lnSpc>
              <a:spcBef>
                <a:spcPts val="0"/>
              </a:spcBef>
              <a:spcAft>
                <a:spcPts val="0"/>
              </a:spcAft>
              <a:buNone/>
            </a:pPr>
            <a:endParaRPr lang="es-ES" sz="2000">
              <a:solidFill>
                <a:srgbClr val="000000"/>
              </a:solidFill>
              <a:latin typeface="Gill Sans MT"/>
              <a:ea typeface="Times New Roman" panose="02020603050405020304" pitchFamily="18" charset="0"/>
              <a:cs typeface="Times New Roman" panose="02020603050405020304" pitchFamily="18" charset="0"/>
            </a:endParaRPr>
          </a:p>
          <a:p>
            <a:pPr marL="0" indent="0">
              <a:lnSpc>
                <a:spcPts val="1700"/>
              </a:lnSpc>
              <a:spcBef>
                <a:spcPts val="0"/>
              </a:spcBef>
              <a:spcAft>
                <a:spcPts val="0"/>
              </a:spcAft>
              <a:buNone/>
            </a:pPr>
            <a:r>
              <a:rPr lang="es-ES" sz="2000">
                <a:solidFill>
                  <a:srgbClr val="000000"/>
                </a:solidFill>
                <a:latin typeface="Gill Sans MT"/>
                <a:ea typeface="Times New Roman" panose="02020603050405020304" pitchFamily="18" charset="0"/>
                <a:cs typeface="Times New Roman"/>
              </a:rPr>
              <a:t>Usted le dice que: </a:t>
            </a:r>
          </a:p>
          <a:p>
            <a:pPr marL="0" indent="0">
              <a:lnSpc>
                <a:spcPts val="1700"/>
              </a:lnSpc>
              <a:spcBef>
                <a:spcPts val="0"/>
              </a:spcBef>
              <a:spcAft>
                <a:spcPts val="0"/>
              </a:spcAft>
              <a:buNone/>
            </a:pPr>
            <a:endParaRPr lang="es-ES" sz="2000">
              <a:solidFill>
                <a:srgbClr val="000000"/>
              </a:solidFill>
              <a:latin typeface="Gill Sans MT"/>
              <a:ea typeface="Times New Roman" panose="02020603050405020304" pitchFamily="18" charset="0"/>
              <a:cs typeface="Times New Roman" panose="02020603050405020304" pitchFamily="18" charset="0"/>
            </a:endParaRPr>
          </a:p>
          <a:p>
            <a:pPr marL="0" lvl="0" indent="0">
              <a:lnSpc>
                <a:spcPts val="1700"/>
              </a:lnSpc>
              <a:spcBef>
                <a:spcPts val="0"/>
              </a:spcBef>
              <a:spcAft>
                <a:spcPts val="0"/>
              </a:spcAft>
              <a:buNone/>
            </a:pPr>
            <a:r>
              <a:rPr lang="es-ES" sz="2000">
                <a:solidFill>
                  <a:schemeClr val="accent1">
                    <a:lumMod val="50000"/>
                    <a:lumOff val="50000"/>
                  </a:schemeClr>
                </a:solidFill>
                <a:latin typeface="Gill Sans MT"/>
                <a:ea typeface="Times New Roman" panose="02020603050405020304" pitchFamily="18" charset="0"/>
                <a:cs typeface="Times New Roman"/>
              </a:rPr>
              <a:t>1. </a:t>
            </a:r>
            <a:r>
              <a:rPr lang="es-ES" sz="2000">
                <a:solidFill>
                  <a:srgbClr val="000000"/>
                </a:solidFill>
                <a:latin typeface="Gill Sans MT"/>
                <a:ea typeface="Times New Roman" panose="02020603050405020304" pitchFamily="18" charset="0"/>
                <a:cs typeface="Times New Roman"/>
              </a:rPr>
              <a:t>beba agua</a:t>
            </a:r>
          </a:p>
          <a:p>
            <a:pPr marL="0" lvl="0" indent="0">
              <a:lnSpc>
                <a:spcPts val="1700"/>
              </a:lnSpc>
              <a:spcBef>
                <a:spcPts val="0"/>
              </a:spcBef>
              <a:spcAft>
                <a:spcPts val="0"/>
              </a:spcAft>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50000"/>
                    <a:lumOff val="50000"/>
                  </a:schemeClr>
                </a:solidFill>
                <a:latin typeface="Gill Sans MT"/>
                <a:ea typeface="Times New Roman" panose="02020603050405020304" pitchFamily="18" charset="0"/>
                <a:cs typeface="Times New Roman"/>
              </a:rPr>
              <a:t>2.</a:t>
            </a:r>
            <a:r>
              <a:rPr lang="es-ES" sz="2000">
                <a:solidFill>
                  <a:srgbClr val="000000"/>
                </a:solidFill>
                <a:latin typeface="Gill Sans MT"/>
                <a:ea typeface="Times New Roman" panose="02020603050405020304" pitchFamily="18" charset="0"/>
                <a:cs typeface="Times New Roman"/>
              </a:rPr>
              <a:t> revise su azúcar</a:t>
            </a:r>
          </a:p>
          <a:p>
            <a:pPr marL="0" indent="0">
              <a:lnSpc>
                <a:spcPts val="1700"/>
              </a:lnSpc>
              <a:spcBef>
                <a:spcPts val="0"/>
              </a:spcBef>
              <a:spcAft>
                <a:spcPts val="0"/>
              </a:spcAft>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50000"/>
                    <a:lumOff val="50000"/>
                  </a:schemeClr>
                </a:solidFill>
                <a:latin typeface="Gill Sans MT"/>
                <a:ea typeface="Times New Roman" panose="02020603050405020304" pitchFamily="18" charset="0"/>
                <a:cs typeface="Times New Roman"/>
              </a:rPr>
              <a:t>3.</a:t>
            </a:r>
            <a:r>
              <a:rPr lang="es-ES" sz="2000">
                <a:solidFill>
                  <a:srgbClr val="000000"/>
                </a:solidFill>
                <a:latin typeface="Gill Sans MT"/>
                <a:ea typeface="Times New Roman" panose="02020603050405020304" pitchFamily="18" charset="0"/>
                <a:cs typeface="Times New Roman"/>
              </a:rPr>
              <a:t> tome sus medicamentos según lo prescrito por su médico</a:t>
            </a:r>
          </a:p>
          <a:p>
            <a:pPr marL="0" lvl="0" indent="0">
              <a:lnSpc>
                <a:spcPts val="1700"/>
              </a:lnSpc>
              <a:spcBef>
                <a:spcPts val="0"/>
              </a:spcBef>
              <a:spcAft>
                <a:spcPts val="0"/>
              </a:spcAft>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50000"/>
                    <a:lumOff val="50000"/>
                  </a:schemeClr>
                </a:solidFill>
                <a:latin typeface="Gill Sans MT"/>
                <a:ea typeface="Times New Roman" panose="02020603050405020304" pitchFamily="18" charset="0"/>
                <a:cs typeface="Times New Roman"/>
              </a:rPr>
              <a:t>4. </a:t>
            </a:r>
            <a:r>
              <a:rPr lang="es-ES" sz="2000">
                <a:solidFill>
                  <a:srgbClr val="000000"/>
                </a:solidFill>
                <a:latin typeface="Gill Sans MT"/>
                <a:ea typeface="Times New Roman" panose="02020603050405020304" pitchFamily="18" charset="0"/>
                <a:cs typeface="Times New Roman"/>
              </a:rPr>
              <a:t>llame a su médico/clínica</a:t>
            </a:r>
          </a:p>
          <a:p>
            <a:pPr marL="0" lvl="0" indent="0">
              <a:lnSpc>
                <a:spcPts val="1700"/>
              </a:lnSpc>
              <a:spcBef>
                <a:spcPts val="0"/>
              </a:spcBef>
              <a:spcAft>
                <a:spcPts val="0"/>
              </a:spcAft>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50000"/>
                    <a:lumOff val="50000"/>
                  </a:schemeClr>
                </a:solidFill>
                <a:latin typeface="Gill Sans MT"/>
                <a:ea typeface="Times New Roman" panose="02020603050405020304" pitchFamily="18" charset="0"/>
                <a:cs typeface="Times New Roman"/>
              </a:rPr>
              <a:t>5. </a:t>
            </a:r>
            <a:r>
              <a:rPr lang="es-ES" sz="2000">
                <a:solidFill>
                  <a:srgbClr val="000000"/>
                </a:solidFill>
                <a:latin typeface="Gill Sans MT"/>
                <a:ea typeface="Times New Roman" panose="02020603050405020304" pitchFamily="18" charset="0"/>
                <a:cs typeface="Times New Roman"/>
              </a:rPr>
              <a:t>Todo lo anterior</a:t>
            </a:r>
            <a:r>
              <a:rPr lang="es-ES" sz="2000">
                <a:solidFill>
                  <a:srgbClr val="000000"/>
                </a:solidFill>
                <a:latin typeface="Times New Roman"/>
                <a:ea typeface="Times New Roman" panose="02020603050405020304" pitchFamily="18" charset="0"/>
                <a:cs typeface="Times New Roman"/>
              </a:rPr>
              <a:t>
</a:t>
            </a:r>
            <a:endParaRPr lang="en-US" sz="2000">
              <a:solidFill>
                <a:srgbClr val="000000"/>
              </a:solidFill>
              <a:effectLst/>
              <a:latin typeface="Times New Roman"/>
              <a:ea typeface="Times New Roman" panose="02020603050405020304" pitchFamily="18" charset="0"/>
              <a:cs typeface="Times New Roman"/>
            </a:endParaRPr>
          </a:p>
          <a:p>
            <a:endParaRPr lang="en-US" sz="2000"/>
          </a:p>
        </p:txBody>
      </p:sp>
      <p:sp>
        <p:nvSpPr>
          <p:cNvPr id="4" name="Down Arrow 3">
            <a:extLst>
              <a:ext uri="{FF2B5EF4-FFF2-40B4-BE49-F238E27FC236}">
                <a16:creationId xmlns:a16="http://schemas.microsoft.com/office/drawing/2014/main" id="{F38A9C6B-D5FB-861E-E5C0-A4D848491A9E}"/>
              </a:ext>
            </a:extLst>
          </p:cNvPr>
          <p:cNvSpPr/>
          <p:nvPr/>
        </p:nvSpPr>
        <p:spPr>
          <a:xfrm rot="5400000">
            <a:off x="2754629" y="4667793"/>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4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9643A198-B121-C1BE-953A-652DA49EB0BE}"/>
              </a:ext>
            </a:extLst>
          </p:cNvPr>
          <p:cNvSpPr>
            <a:spLocks noGrp="1"/>
          </p:cNvSpPr>
          <p:nvPr>
            <p:ph idx="1"/>
          </p:nvPr>
        </p:nvSpPr>
        <p:spPr>
          <a:xfrm>
            <a:off x="581192" y="2228003"/>
            <a:ext cx="6724772" cy="3630795"/>
          </a:xfrm>
        </p:spPr>
        <p:txBody>
          <a:bodyPr>
            <a:normAutofit/>
          </a:bodyPr>
          <a:lstStyle/>
          <a:p>
            <a:pPr marL="0" indent="0">
              <a:lnSpc>
                <a:spcPts val="1700"/>
              </a:lnSpc>
              <a:spcBef>
                <a:spcPts val="0"/>
              </a:spcBef>
              <a:spcAft>
                <a:spcPts val="0"/>
              </a:spcAft>
              <a:buNone/>
            </a:pPr>
            <a:r>
              <a:rPr lang="es-ES" sz="2000">
                <a:solidFill>
                  <a:srgbClr val="000000"/>
                </a:solidFill>
                <a:latin typeface="Gill Sans MT"/>
                <a:ea typeface="Times New Roman" panose="02020603050405020304" pitchFamily="18" charset="0"/>
                <a:cs typeface="Times New Roman"/>
              </a:rPr>
              <a:t>¿Cuáles son los síntomas del nivel alto de azúcar en la sangre? 
</a:t>
            </a:r>
            <a:endParaRPr lang="en-US" sz="2000">
              <a:solidFill>
                <a:srgbClr val="000000"/>
              </a:solidFill>
              <a:latin typeface="Gill Sans MT"/>
              <a:ea typeface="Times New Roman" panose="02020603050405020304" pitchFamily="18" charset="0"/>
            </a:endParaRPr>
          </a:p>
          <a:p>
            <a:pPr marL="0" lvl="0" indent="0">
              <a:lnSpc>
                <a:spcPts val="1700"/>
              </a:lnSpc>
              <a:spcBef>
                <a:spcPts val="0"/>
              </a:spcBef>
              <a:spcAft>
                <a:spcPts val="0"/>
              </a:spcAft>
              <a:buNone/>
            </a:pPr>
            <a:r>
              <a:rPr lang="en-US" sz="2000">
                <a:solidFill>
                  <a:schemeClr val="accent1">
                    <a:lumMod val="50000"/>
                    <a:lumOff val="50000"/>
                  </a:schemeClr>
                </a:solidFill>
                <a:latin typeface="Gill Sans MT"/>
                <a:ea typeface="Times New Roman" panose="02020603050405020304" pitchFamily="18" charset="0"/>
                <a:cs typeface="Times New Roman"/>
              </a:rPr>
              <a:t>A</a:t>
            </a:r>
            <a:r>
              <a:rPr lang="en-US" sz="2000">
                <a:solidFill>
                  <a:srgbClr val="000000"/>
                </a:solidFill>
                <a:latin typeface="Gill Sans MT"/>
                <a:ea typeface="Times New Roman" panose="02020603050405020304" pitchFamily="18" charset="0"/>
                <a:cs typeface="Times New Roman"/>
              </a:rPr>
              <a:t>. </a:t>
            </a:r>
            <a:r>
              <a:rPr lang="en-US" sz="2000" err="1">
                <a:solidFill>
                  <a:srgbClr val="000000"/>
                </a:solidFill>
                <a:latin typeface="Gill Sans MT"/>
                <a:ea typeface="Times New Roman" panose="02020603050405020304" pitchFamily="18" charset="0"/>
                <a:cs typeface="Times New Roman"/>
              </a:rPr>
              <a:t>Necesidad</a:t>
            </a:r>
            <a:r>
              <a:rPr lang="en-US" sz="2000">
                <a:solidFill>
                  <a:srgbClr val="000000"/>
                </a:solidFill>
                <a:latin typeface="Gill Sans MT"/>
                <a:ea typeface="Times New Roman" panose="02020603050405020304" pitchFamily="18" charset="0"/>
                <a:cs typeface="Times New Roman"/>
              </a:rPr>
              <a:t> de </a:t>
            </a:r>
            <a:r>
              <a:rPr lang="en-US" sz="2000" err="1">
                <a:solidFill>
                  <a:srgbClr val="000000"/>
                </a:solidFill>
                <a:latin typeface="Gill Sans MT"/>
                <a:ea typeface="Times New Roman" panose="02020603050405020304" pitchFamily="18" charset="0"/>
                <a:cs typeface="Times New Roman"/>
              </a:rPr>
              <a:t>orinar</a:t>
            </a:r>
            <a:r>
              <a:rPr lang="en-US" sz="2000">
                <a:solidFill>
                  <a:srgbClr val="000000"/>
                </a:solidFill>
                <a:latin typeface="Gill Sans MT"/>
                <a:ea typeface="Times New Roman" panose="02020603050405020304" pitchFamily="18" charset="0"/>
                <a:cs typeface="Times New Roman"/>
              </a:rPr>
              <a:t> </a:t>
            </a:r>
            <a:r>
              <a:rPr lang="en-US" sz="2000" err="1">
                <a:solidFill>
                  <a:srgbClr val="000000"/>
                </a:solidFill>
                <a:latin typeface="Gill Sans MT"/>
                <a:ea typeface="Times New Roman" panose="02020603050405020304" pitchFamily="18" charset="0"/>
                <a:cs typeface="Times New Roman"/>
              </a:rPr>
              <a:t>menos</a:t>
            </a:r>
            <a:endParaRPr lang="en-US" sz="2000">
              <a:solidFill>
                <a:srgbClr val="000000"/>
              </a:solidFill>
              <a:latin typeface="Gill Sans MT"/>
              <a:ea typeface="Times New Roman" panose="02020603050405020304" pitchFamily="18" charset="0"/>
              <a:cs typeface="Times New Roman"/>
            </a:endParaRPr>
          </a:p>
          <a:p>
            <a:pPr marL="228600" lvl="0" indent="-228600">
              <a:lnSpc>
                <a:spcPts val="1700"/>
              </a:lnSpc>
              <a:spcBef>
                <a:spcPts val="0"/>
              </a:spcBef>
              <a:spcAft>
                <a:spcPts val="0"/>
              </a:spcAft>
              <a:buAutoNum type="alphaUcPeriod"/>
            </a:pPr>
            <a:endParaRPr lang="en-US" sz="2000">
              <a:solidFill>
                <a:srgbClr val="000000"/>
              </a:solidFill>
              <a:latin typeface="Gill Sans MT"/>
              <a:ea typeface="Times New Roman" panose="02020603050405020304" pitchFamily="18" charset="0"/>
              <a:cs typeface="Times New Roman" panose="02020603050405020304" pitchFamily="18" charset="0"/>
            </a:endParaRPr>
          </a:p>
          <a:p>
            <a:pPr marL="0" lvl="0" indent="0">
              <a:lnSpc>
                <a:spcPts val="1700"/>
              </a:lnSpc>
              <a:spcBef>
                <a:spcPts val="0"/>
              </a:spcBef>
              <a:spcAft>
                <a:spcPts val="0"/>
              </a:spcAft>
              <a:buNone/>
            </a:pPr>
            <a:r>
              <a:rPr lang="en-US" sz="2000">
                <a:solidFill>
                  <a:schemeClr val="accent1">
                    <a:lumMod val="50000"/>
                    <a:lumOff val="50000"/>
                  </a:schemeClr>
                </a:solidFill>
                <a:latin typeface="Gill Sans MT"/>
                <a:ea typeface="Times New Roman" panose="02020603050405020304" pitchFamily="18" charset="0"/>
                <a:cs typeface="Times New Roman"/>
              </a:rPr>
              <a:t>B. </a:t>
            </a:r>
            <a:r>
              <a:rPr lang="en-US" sz="2000" err="1">
                <a:solidFill>
                  <a:srgbClr val="000000"/>
                </a:solidFill>
                <a:latin typeface="Gill Sans MT"/>
                <a:ea typeface="Times New Roman" panose="02020603050405020304" pitchFamily="18" charset="0"/>
                <a:cs typeface="Times New Roman"/>
              </a:rPr>
              <a:t>Querer</a:t>
            </a:r>
            <a:r>
              <a:rPr lang="en-US" sz="2000">
                <a:solidFill>
                  <a:srgbClr val="000000"/>
                </a:solidFill>
                <a:latin typeface="Gill Sans MT"/>
                <a:ea typeface="Times New Roman" panose="02020603050405020304" pitchFamily="18" charset="0"/>
                <a:cs typeface="Times New Roman"/>
              </a:rPr>
              <a:t> </a:t>
            </a:r>
            <a:r>
              <a:rPr lang="en-US" sz="2000" err="1">
                <a:solidFill>
                  <a:srgbClr val="000000"/>
                </a:solidFill>
                <a:latin typeface="Gill Sans MT"/>
                <a:ea typeface="Times New Roman" panose="02020603050405020304" pitchFamily="18" charset="0"/>
                <a:cs typeface="Times New Roman"/>
              </a:rPr>
              <a:t>beber</a:t>
            </a:r>
            <a:r>
              <a:rPr lang="en-US" sz="2000">
                <a:solidFill>
                  <a:srgbClr val="000000"/>
                </a:solidFill>
                <a:latin typeface="Gill Sans MT"/>
                <a:ea typeface="Times New Roman" panose="02020603050405020304" pitchFamily="18" charset="0"/>
                <a:cs typeface="Times New Roman"/>
              </a:rPr>
              <a:t> </a:t>
            </a:r>
            <a:r>
              <a:rPr lang="en-US" sz="2000" err="1">
                <a:solidFill>
                  <a:srgbClr val="000000"/>
                </a:solidFill>
                <a:latin typeface="Gill Sans MT"/>
                <a:ea typeface="Times New Roman" panose="02020603050405020304" pitchFamily="18" charset="0"/>
                <a:cs typeface="Times New Roman"/>
              </a:rPr>
              <a:t>más</a:t>
            </a:r>
            <a:endParaRPr lang="en-US" sz="2000">
              <a:solidFill>
                <a:srgbClr val="000000"/>
              </a:solidFill>
              <a:latin typeface="Gill Sans MT"/>
              <a:ea typeface="Times New Roman" panose="02020603050405020304" pitchFamily="18" charset="0"/>
              <a:cs typeface="Times New Roman"/>
            </a:endParaRPr>
          </a:p>
          <a:p>
            <a:pPr marL="0" lvl="0" indent="0">
              <a:lnSpc>
                <a:spcPts val="1700"/>
              </a:lnSpc>
              <a:spcBef>
                <a:spcPts val="0"/>
              </a:spcBef>
              <a:spcAft>
                <a:spcPts val="0"/>
              </a:spcAft>
              <a:buNone/>
            </a:pPr>
            <a:r>
              <a:rPr lang="en-US" sz="2000">
                <a:solidFill>
                  <a:srgbClr val="000000"/>
                </a:solidFill>
                <a:effectLst/>
                <a:latin typeface="Gill Sans MT"/>
                <a:ea typeface="Times New Roman" panose="02020603050405020304" pitchFamily="18" charset="0"/>
                <a:cs typeface="Times New Roman"/>
              </a:rPr>
              <a:t>	</a:t>
            </a:r>
            <a:endParaRPr lang="en-US" sz="2000">
              <a:solidFill>
                <a:srgbClr val="000000"/>
              </a:solidFill>
              <a:latin typeface="Gill Sans MT"/>
              <a:ea typeface="Times New Roman" panose="02020603050405020304" pitchFamily="18" charset="0"/>
              <a:cs typeface="Times New Roman"/>
            </a:endParaRPr>
          </a:p>
          <a:p>
            <a:pPr marL="0" lvl="0" indent="0">
              <a:lnSpc>
                <a:spcPts val="1700"/>
              </a:lnSpc>
              <a:spcBef>
                <a:spcPts val="0"/>
              </a:spcBef>
              <a:spcAft>
                <a:spcPts val="0"/>
              </a:spcAft>
              <a:buNone/>
            </a:pPr>
            <a:r>
              <a:rPr lang="en-US" sz="2000">
                <a:solidFill>
                  <a:schemeClr val="accent1">
                    <a:lumMod val="50000"/>
                    <a:lumOff val="50000"/>
                  </a:schemeClr>
                </a:solidFill>
                <a:latin typeface="Gill Sans MT"/>
                <a:ea typeface="Times New Roman" panose="02020603050405020304" pitchFamily="18" charset="0"/>
                <a:cs typeface="Times New Roman"/>
              </a:rPr>
              <a:t>C. </a:t>
            </a:r>
            <a:r>
              <a:rPr lang="en-US" sz="2000" err="1">
                <a:solidFill>
                  <a:srgbClr val="000000"/>
                </a:solidFill>
                <a:latin typeface="Gill Sans MT"/>
                <a:ea typeface="Times New Roman" panose="02020603050405020304" pitchFamily="18" charset="0"/>
                <a:cs typeface="Times New Roman"/>
              </a:rPr>
              <a:t>Estreñimiento</a:t>
            </a:r>
            <a:endParaRPr lang="en-US" sz="2000">
              <a:solidFill>
                <a:srgbClr val="000000"/>
              </a:solidFill>
              <a:latin typeface="Gill Sans MT"/>
              <a:ea typeface="Times New Roman" panose="02020603050405020304" pitchFamily="18" charset="0"/>
              <a:cs typeface="Times New Roman"/>
            </a:endParaRPr>
          </a:p>
          <a:p>
            <a:pPr marL="0" lvl="0" indent="0">
              <a:lnSpc>
                <a:spcPts val="1700"/>
              </a:lnSpc>
              <a:spcBef>
                <a:spcPts val="0"/>
              </a:spcBef>
              <a:spcAft>
                <a:spcPts val="0"/>
              </a:spcAft>
              <a:buNone/>
            </a:pPr>
            <a:endParaRPr lang="en-US" sz="2000">
              <a:solidFill>
                <a:srgbClr val="000000"/>
              </a:solidFill>
              <a:latin typeface="Gill Sans MT"/>
              <a:ea typeface="Times New Roman" panose="02020603050405020304" pitchFamily="18" charset="0"/>
              <a:cs typeface="Times New Roman" panose="02020603050405020304" pitchFamily="18" charset="0"/>
            </a:endParaRPr>
          </a:p>
          <a:p>
            <a:pPr marL="0" indent="0">
              <a:lnSpc>
                <a:spcPts val="1700"/>
              </a:lnSpc>
              <a:spcBef>
                <a:spcPts val="0"/>
              </a:spcBef>
              <a:spcAft>
                <a:spcPts val="0"/>
              </a:spcAft>
              <a:buNone/>
            </a:pPr>
            <a:r>
              <a:rPr lang="en-US" sz="2000">
                <a:solidFill>
                  <a:schemeClr val="accent1">
                    <a:lumMod val="50000"/>
                    <a:lumOff val="50000"/>
                  </a:schemeClr>
                </a:solidFill>
                <a:latin typeface="Gill Sans MT"/>
                <a:ea typeface="Times New Roman" panose="02020603050405020304" pitchFamily="18" charset="0"/>
                <a:cs typeface="Times New Roman"/>
              </a:rPr>
              <a:t>D. </a:t>
            </a:r>
            <a:r>
              <a:rPr lang="en-US" sz="2000">
                <a:solidFill>
                  <a:srgbClr val="000000"/>
                </a:solidFill>
                <a:latin typeface="Gill Sans MT"/>
                <a:ea typeface="Times New Roman" panose="02020603050405020304" pitchFamily="18" charset="0"/>
                <a:cs typeface="Times New Roman"/>
              </a:rPr>
              <a:t>Menos </a:t>
            </a:r>
            <a:r>
              <a:rPr lang="en-US" sz="2000" err="1">
                <a:solidFill>
                  <a:srgbClr val="000000"/>
                </a:solidFill>
                <a:latin typeface="Gill Sans MT"/>
                <a:ea typeface="Times New Roman" panose="02020603050405020304" pitchFamily="18" charset="0"/>
                <a:cs typeface="Times New Roman"/>
              </a:rPr>
              <a:t>hambre</a:t>
            </a:r>
            <a:r>
              <a:rPr lang="en-US" sz="2000">
                <a:solidFill>
                  <a:srgbClr val="000000"/>
                </a:solidFill>
                <a:latin typeface="Gill Sans MT"/>
                <a:ea typeface="Times New Roman" panose="02020603050405020304" pitchFamily="18" charset="0"/>
                <a:cs typeface="Times New Roman"/>
              </a:rPr>
              <a:t> </a:t>
            </a:r>
            <a:endParaRPr lang="en-US" sz="2000">
              <a:latin typeface="Gill Sans MT"/>
            </a:endParaRPr>
          </a:p>
        </p:txBody>
      </p:sp>
      <p:sp>
        <p:nvSpPr>
          <p:cNvPr id="4" name="Down Arrow 3">
            <a:extLst>
              <a:ext uri="{FF2B5EF4-FFF2-40B4-BE49-F238E27FC236}">
                <a16:creationId xmlns:a16="http://schemas.microsoft.com/office/drawing/2014/main" id="{98BBCD94-BBD2-1C42-A12E-1A99668810D3}"/>
              </a:ext>
            </a:extLst>
          </p:cNvPr>
          <p:cNvSpPr/>
          <p:nvPr/>
        </p:nvSpPr>
        <p:spPr>
          <a:xfrm rot="5400000">
            <a:off x="3108056" y="3637958"/>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9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4D82-9186-72F2-793D-D09DE386F442}"/>
              </a:ext>
            </a:extLst>
          </p:cNvPr>
          <p:cNvSpPr>
            <a:spLocks noGrp="1"/>
          </p:cNvSpPr>
          <p:nvPr>
            <p:ph type="title"/>
          </p:nvPr>
        </p:nvSpPr>
        <p:spPr>
          <a:xfrm>
            <a:off x="581192" y="687474"/>
            <a:ext cx="8470444" cy="1083329"/>
          </a:xfrm>
        </p:spPr>
        <p:txBody>
          <a:bodyPr>
            <a:normAutofit/>
          </a:bodyPr>
          <a:lstStyle/>
          <a:p>
            <a:r>
              <a:rPr lang="es-ES" sz="2400"/>
              <a:t>¿Qué sucede cuando el nivel de azúcar en la sangre es alto?</a:t>
            </a:r>
            <a:endParaRPr lang="en-US" sz="2400"/>
          </a:p>
        </p:txBody>
      </p:sp>
      <p:pic>
        <p:nvPicPr>
          <p:cNvPr id="5" name="Content Placeholder 4">
            <a:extLst>
              <a:ext uri="{FF2B5EF4-FFF2-40B4-BE49-F238E27FC236}">
                <a16:creationId xmlns:a16="http://schemas.microsoft.com/office/drawing/2014/main" id="{4839AF64-DAFB-D1DE-D999-16D448526746}"/>
              </a:ext>
            </a:extLst>
          </p:cNvPr>
          <p:cNvPicPr>
            <a:picLocks noGrp="1" noChangeAspect="1"/>
          </p:cNvPicPr>
          <p:nvPr>
            <p:ph idx="1"/>
          </p:nvPr>
        </p:nvPicPr>
        <p:blipFill>
          <a:blip r:embed="rId3"/>
          <a:stretch>
            <a:fillRect/>
          </a:stretch>
        </p:blipFill>
        <p:spPr>
          <a:xfrm>
            <a:off x="2197699" y="1751729"/>
            <a:ext cx="4391452" cy="5106271"/>
          </a:xfrm>
        </p:spPr>
      </p:pic>
      <p:sp>
        <p:nvSpPr>
          <p:cNvPr id="6" name="TextBox 5">
            <a:extLst>
              <a:ext uri="{FF2B5EF4-FFF2-40B4-BE49-F238E27FC236}">
                <a16:creationId xmlns:a16="http://schemas.microsoft.com/office/drawing/2014/main" id="{19AA1D99-EBF2-CD92-F864-585DC89CFCE4}"/>
              </a:ext>
            </a:extLst>
          </p:cNvPr>
          <p:cNvSpPr txBox="1"/>
          <p:nvPr/>
        </p:nvSpPr>
        <p:spPr>
          <a:xfrm>
            <a:off x="6689556" y="5482208"/>
            <a:ext cx="1467853" cy="369332"/>
          </a:xfrm>
          <a:prstGeom prst="rect">
            <a:avLst/>
          </a:prstGeom>
          <a:solidFill>
            <a:schemeClr val="bg1"/>
          </a:solidFill>
        </p:spPr>
        <p:txBody>
          <a:bodyPr wrap="square" rtlCol="0">
            <a:spAutoFit/>
          </a:bodyPr>
          <a:lstStyle/>
          <a:p>
            <a:r>
              <a:rPr lang="en-US"/>
              <a:t>Beba agua</a:t>
            </a:r>
          </a:p>
        </p:txBody>
      </p:sp>
      <p:pic>
        <p:nvPicPr>
          <p:cNvPr id="8" name="Picture 7">
            <a:extLst>
              <a:ext uri="{FF2B5EF4-FFF2-40B4-BE49-F238E27FC236}">
                <a16:creationId xmlns:a16="http://schemas.microsoft.com/office/drawing/2014/main" id="{1A4F9C63-9351-BD7F-5D72-B9ED9949403C}"/>
              </a:ext>
            </a:extLst>
          </p:cNvPr>
          <p:cNvPicPr>
            <a:picLocks noChangeAspect="1"/>
          </p:cNvPicPr>
          <p:nvPr/>
        </p:nvPicPr>
        <p:blipFill>
          <a:blip r:embed="rId4"/>
          <a:stretch>
            <a:fillRect/>
          </a:stretch>
        </p:blipFill>
        <p:spPr>
          <a:xfrm>
            <a:off x="6789963" y="5851540"/>
            <a:ext cx="1267041" cy="858587"/>
          </a:xfrm>
          <a:prstGeom prst="rect">
            <a:avLst/>
          </a:prstGeom>
        </p:spPr>
      </p:pic>
      <p:sp>
        <p:nvSpPr>
          <p:cNvPr id="3" name="TextBox 2">
            <a:extLst>
              <a:ext uri="{FF2B5EF4-FFF2-40B4-BE49-F238E27FC236}">
                <a16:creationId xmlns:a16="http://schemas.microsoft.com/office/drawing/2014/main" id="{E9039CE9-A7A7-E58E-609C-D827D05D8D38}"/>
              </a:ext>
            </a:extLst>
          </p:cNvPr>
          <p:cNvSpPr txBox="1"/>
          <p:nvPr/>
        </p:nvSpPr>
        <p:spPr>
          <a:xfrm>
            <a:off x="5164267" y="2703392"/>
            <a:ext cx="1247775" cy="307777"/>
          </a:xfrm>
          <a:prstGeom prst="rect">
            <a:avLst/>
          </a:prstGeom>
          <a:solidFill>
            <a:schemeClr val="bg1"/>
          </a:solidFill>
        </p:spPr>
        <p:txBody>
          <a:bodyPr wrap="square" rtlCol="0">
            <a:spAutoFit/>
          </a:bodyPr>
          <a:lstStyle/>
          <a:p>
            <a:r>
              <a:rPr lang="es-GT" sz="1400"/>
              <a:t>Sed extrema</a:t>
            </a:r>
          </a:p>
        </p:txBody>
      </p:sp>
      <p:sp>
        <p:nvSpPr>
          <p:cNvPr id="4" name="TextBox 3">
            <a:extLst>
              <a:ext uri="{FF2B5EF4-FFF2-40B4-BE49-F238E27FC236}">
                <a16:creationId xmlns:a16="http://schemas.microsoft.com/office/drawing/2014/main" id="{71F10568-FA95-69A3-DD4E-B8B7639084B1}"/>
              </a:ext>
            </a:extLst>
          </p:cNvPr>
          <p:cNvSpPr txBox="1"/>
          <p:nvPr/>
        </p:nvSpPr>
        <p:spPr>
          <a:xfrm>
            <a:off x="5350005" y="3974977"/>
            <a:ext cx="876300" cy="307777"/>
          </a:xfrm>
          <a:prstGeom prst="rect">
            <a:avLst/>
          </a:prstGeom>
          <a:solidFill>
            <a:schemeClr val="bg1"/>
          </a:solidFill>
        </p:spPr>
        <p:txBody>
          <a:bodyPr wrap="square" rtlCol="0">
            <a:spAutoFit/>
          </a:bodyPr>
          <a:lstStyle/>
          <a:p>
            <a:r>
              <a:rPr lang="es-GT" sz="1400"/>
              <a:t>Hambre</a:t>
            </a:r>
          </a:p>
        </p:txBody>
      </p:sp>
      <p:sp>
        <p:nvSpPr>
          <p:cNvPr id="7" name="TextBox 6">
            <a:extLst>
              <a:ext uri="{FF2B5EF4-FFF2-40B4-BE49-F238E27FC236}">
                <a16:creationId xmlns:a16="http://schemas.microsoft.com/office/drawing/2014/main" id="{FA66A2C3-C7E2-DB44-2D97-E71F684D7803}"/>
              </a:ext>
            </a:extLst>
          </p:cNvPr>
          <p:cNvSpPr txBox="1"/>
          <p:nvPr/>
        </p:nvSpPr>
        <p:spPr>
          <a:xfrm>
            <a:off x="3895726" y="3968523"/>
            <a:ext cx="1135622" cy="307777"/>
          </a:xfrm>
          <a:prstGeom prst="rect">
            <a:avLst/>
          </a:prstGeom>
          <a:solidFill>
            <a:schemeClr val="bg1"/>
          </a:solidFill>
        </p:spPr>
        <p:txBody>
          <a:bodyPr wrap="square" rtlCol="0">
            <a:spAutoFit/>
          </a:bodyPr>
          <a:lstStyle/>
          <a:p>
            <a:r>
              <a:rPr lang="es-GT" sz="1400"/>
              <a:t>Piel seca</a:t>
            </a:r>
          </a:p>
        </p:txBody>
      </p:sp>
      <p:sp>
        <p:nvSpPr>
          <p:cNvPr id="9" name="TextBox 8">
            <a:extLst>
              <a:ext uri="{FF2B5EF4-FFF2-40B4-BE49-F238E27FC236}">
                <a16:creationId xmlns:a16="http://schemas.microsoft.com/office/drawing/2014/main" id="{56AFFF16-0F66-2E31-EC2E-B1D2CB0C1461}"/>
              </a:ext>
            </a:extLst>
          </p:cNvPr>
          <p:cNvSpPr txBox="1"/>
          <p:nvPr/>
        </p:nvSpPr>
        <p:spPr>
          <a:xfrm>
            <a:off x="2573383" y="5293650"/>
            <a:ext cx="1181648" cy="215444"/>
          </a:xfrm>
          <a:prstGeom prst="rect">
            <a:avLst/>
          </a:prstGeom>
          <a:solidFill>
            <a:schemeClr val="bg1"/>
          </a:solidFill>
        </p:spPr>
        <p:txBody>
          <a:bodyPr wrap="square" rtlCol="0">
            <a:spAutoFit/>
          </a:bodyPr>
          <a:lstStyle/>
          <a:p>
            <a:r>
              <a:rPr lang="es-GT" sz="800" b="1"/>
              <a:t>VISIÓN BORROSA</a:t>
            </a:r>
          </a:p>
        </p:txBody>
      </p:sp>
      <p:sp>
        <p:nvSpPr>
          <p:cNvPr id="11" name="TextBox 10">
            <a:extLst>
              <a:ext uri="{FF2B5EF4-FFF2-40B4-BE49-F238E27FC236}">
                <a16:creationId xmlns:a16="http://schemas.microsoft.com/office/drawing/2014/main" id="{433693CA-358C-308A-15FB-06EB64F0E28A}"/>
              </a:ext>
            </a:extLst>
          </p:cNvPr>
          <p:cNvSpPr txBox="1"/>
          <p:nvPr/>
        </p:nvSpPr>
        <p:spPr>
          <a:xfrm>
            <a:off x="4012865" y="5252789"/>
            <a:ext cx="1087210" cy="246221"/>
          </a:xfrm>
          <a:prstGeom prst="rect">
            <a:avLst/>
          </a:prstGeom>
          <a:solidFill>
            <a:schemeClr val="bg1"/>
          </a:solidFill>
        </p:spPr>
        <p:txBody>
          <a:bodyPr wrap="square" rtlCol="0">
            <a:spAutoFit/>
          </a:bodyPr>
          <a:lstStyle/>
          <a:p>
            <a:r>
              <a:rPr lang="es-GT" sz="1000" b="1"/>
              <a:t>SOÑOLIENTO</a:t>
            </a:r>
          </a:p>
        </p:txBody>
      </p:sp>
      <p:sp>
        <p:nvSpPr>
          <p:cNvPr id="12" name="TextBox 11">
            <a:extLst>
              <a:ext uri="{FF2B5EF4-FFF2-40B4-BE49-F238E27FC236}">
                <a16:creationId xmlns:a16="http://schemas.microsoft.com/office/drawing/2014/main" id="{B0C1A5A6-C78E-9F55-2EEF-1467B2534BD7}"/>
              </a:ext>
            </a:extLst>
          </p:cNvPr>
          <p:cNvSpPr txBox="1"/>
          <p:nvPr/>
        </p:nvSpPr>
        <p:spPr>
          <a:xfrm>
            <a:off x="3968079" y="6366102"/>
            <a:ext cx="1018483" cy="400110"/>
          </a:xfrm>
          <a:prstGeom prst="rect">
            <a:avLst/>
          </a:prstGeom>
          <a:solidFill>
            <a:schemeClr val="bg1"/>
          </a:solidFill>
        </p:spPr>
        <p:txBody>
          <a:bodyPr wrap="square" rtlCol="0">
            <a:spAutoFit/>
          </a:bodyPr>
          <a:lstStyle/>
          <a:p>
            <a:r>
              <a:rPr lang="es-GT" sz="1000" b="1"/>
              <a:t>REVISE SU AZUCAR</a:t>
            </a:r>
          </a:p>
        </p:txBody>
      </p:sp>
      <p:sp>
        <p:nvSpPr>
          <p:cNvPr id="10" name="TextBox 9">
            <a:extLst>
              <a:ext uri="{FF2B5EF4-FFF2-40B4-BE49-F238E27FC236}">
                <a16:creationId xmlns:a16="http://schemas.microsoft.com/office/drawing/2014/main" id="{FAD6ACD1-9C51-9802-47CF-9DB319024D9C}"/>
              </a:ext>
            </a:extLst>
          </p:cNvPr>
          <p:cNvSpPr txBox="1"/>
          <p:nvPr/>
        </p:nvSpPr>
        <p:spPr>
          <a:xfrm>
            <a:off x="2438401" y="2672615"/>
            <a:ext cx="1911366" cy="369332"/>
          </a:xfrm>
          <a:prstGeom prst="rect">
            <a:avLst/>
          </a:prstGeom>
          <a:solidFill>
            <a:schemeClr val="bg1"/>
          </a:solidFill>
        </p:spPr>
        <p:txBody>
          <a:bodyPr wrap="square" rtlCol="0">
            <a:spAutoFit/>
          </a:bodyPr>
          <a:lstStyle/>
          <a:p>
            <a:r>
              <a:rPr lang="es-GT">
                <a:solidFill>
                  <a:srgbClr val="00B0F0"/>
                </a:solidFill>
              </a:rPr>
              <a:t>SÍNTOMAS:</a:t>
            </a:r>
          </a:p>
        </p:txBody>
      </p:sp>
      <p:sp>
        <p:nvSpPr>
          <p:cNvPr id="13" name="TextBox 12">
            <a:extLst>
              <a:ext uri="{FF2B5EF4-FFF2-40B4-BE49-F238E27FC236}">
                <a16:creationId xmlns:a16="http://schemas.microsoft.com/office/drawing/2014/main" id="{9EA2BC17-6D65-0832-72AA-6A6EA0310F45}"/>
              </a:ext>
            </a:extLst>
          </p:cNvPr>
          <p:cNvSpPr txBox="1"/>
          <p:nvPr/>
        </p:nvSpPr>
        <p:spPr>
          <a:xfrm>
            <a:off x="5185882" y="5039735"/>
            <a:ext cx="1145435" cy="507831"/>
          </a:xfrm>
          <a:prstGeom prst="rect">
            <a:avLst/>
          </a:prstGeom>
          <a:solidFill>
            <a:schemeClr val="bg1"/>
          </a:solidFill>
        </p:spPr>
        <p:txBody>
          <a:bodyPr wrap="square" rtlCol="0">
            <a:spAutoFit/>
          </a:bodyPr>
          <a:lstStyle/>
          <a:p>
            <a:r>
              <a:rPr lang="es-GT" sz="900" b="1"/>
              <a:t>HERIDAS LENTAS EN SANAR</a:t>
            </a:r>
          </a:p>
        </p:txBody>
      </p:sp>
      <p:sp>
        <p:nvSpPr>
          <p:cNvPr id="14" name="TextBox 13">
            <a:extLst>
              <a:ext uri="{FF2B5EF4-FFF2-40B4-BE49-F238E27FC236}">
                <a16:creationId xmlns:a16="http://schemas.microsoft.com/office/drawing/2014/main" id="{A81C3A73-FC65-6BB8-F909-B346B5C9B29C}"/>
              </a:ext>
            </a:extLst>
          </p:cNvPr>
          <p:cNvSpPr txBox="1"/>
          <p:nvPr/>
        </p:nvSpPr>
        <p:spPr>
          <a:xfrm>
            <a:off x="5163969" y="6304547"/>
            <a:ext cx="1247775" cy="461665"/>
          </a:xfrm>
          <a:prstGeom prst="rect">
            <a:avLst/>
          </a:prstGeom>
          <a:solidFill>
            <a:schemeClr val="bg1"/>
          </a:solidFill>
        </p:spPr>
        <p:txBody>
          <a:bodyPr wrap="square" rtlCol="0">
            <a:spAutoFit/>
          </a:bodyPr>
          <a:lstStyle/>
          <a:p>
            <a:r>
              <a:rPr lang="es-GT" sz="800" b="1"/>
              <a:t>LLAME A SU PROVEEDOR DE SALUD</a:t>
            </a:r>
          </a:p>
        </p:txBody>
      </p:sp>
      <p:sp>
        <p:nvSpPr>
          <p:cNvPr id="15" name="TextBox 14">
            <a:extLst>
              <a:ext uri="{FF2B5EF4-FFF2-40B4-BE49-F238E27FC236}">
                <a16:creationId xmlns:a16="http://schemas.microsoft.com/office/drawing/2014/main" id="{B443C363-84BA-EFBA-C67E-406ED5C4C9AF}"/>
              </a:ext>
            </a:extLst>
          </p:cNvPr>
          <p:cNvSpPr txBox="1"/>
          <p:nvPr/>
        </p:nvSpPr>
        <p:spPr>
          <a:xfrm>
            <a:off x="2603441" y="3936925"/>
            <a:ext cx="1121531" cy="369332"/>
          </a:xfrm>
          <a:prstGeom prst="rect">
            <a:avLst/>
          </a:prstGeom>
          <a:solidFill>
            <a:schemeClr val="bg1"/>
          </a:solidFill>
        </p:spPr>
        <p:txBody>
          <a:bodyPr wrap="square" rtlCol="0">
            <a:spAutoFit/>
          </a:bodyPr>
          <a:lstStyle/>
          <a:p>
            <a:r>
              <a:rPr lang="es-GT" sz="900" b="1"/>
              <a:t>NECESIDAD DE ORINAR MAS</a:t>
            </a:r>
          </a:p>
        </p:txBody>
      </p:sp>
      <p:sp>
        <p:nvSpPr>
          <p:cNvPr id="16" name="TextBox 15">
            <a:extLst>
              <a:ext uri="{FF2B5EF4-FFF2-40B4-BE49-F238E27FC236}">
                <a16:creationId xmlns:a16="http://schemas.microsoft.com/office/drawing/2014/main" id="{C11AC3E9-E396-251C-9C94-6AE6DCD7F354}"/>
              </a:ext>
            </a:extLst>
          </p:cNvPr>
          <p:cNvSpPr txBox="1"/>
          <p:nvPr/>
        </p:nvSpPr>
        <p:spPr>
          <a:xfrm>
            <a:off x="2450891" y="1816928"/>
            <a:ext cx="2548161" cy="507831"/>
          </a:xfrm>
          <a:prstGeom prst="rect">
            <a:avLst/>
          </a:prstGeom>
          <a:solidFill>
            <a:schemeClr val="bg1"/>
          </a:solidFill>
        </p:spPr>
        <p:txBody>
          <a:bodyPr wrap="square" rtlCol="0">
            <a:spAutoFit/>
          </a:bodyPr>
          <a:lstStyle/>
          <a:p>
            <a:r>
              <a:rPr lang="es-GT" sz="900" b="1"/>
              <a:t>Causas</a:t>
            </a:r>
            <a:r>
              <a:rPr lang="es-GT" sz="900"/>
              <a:t>: </a:t>
            </a:r>
            <a:r>
              <a:rPr lang="es-GT" sz="900" b="1"/>
              <a:t>demasiada comida, poca insulina o pastillas para la diabetes, enfermedad o estrés</a:t>
            </a:r>
            <a:r>
              <a:rPr lang="es-GT" sz="900"/>
              <a:t>.</a:t>
            </a:r>
          </a:p>
        </p:txBody>
      </p:sp>
      <p:sp>
        <p:nvSpPr>
          <p:cNvPr id="17" name="TextBox 16">
            <a:extLst>
              <a:ext uri="{FF2B5EF4-FFF2-40B4-BE49-F238E27FC236}">
                <a16:creationId xmlns:a16="http://schemas.microsoft.com/office/drawing/2014/main" id="{88E72364-6B85-4811-5700-DE807415DE16}"/>
              </a:ext>
            </a:extLst>
          </p:cNvPr>
          <p:cNvSpPr txBox="1"/>
          <p:nvPr/>
        </p:nvSpPr>
        <p:spPr>
          <a:xfrm>
            <a:off x="2438401" y="2268438"/>
            <a:ext cx="2333624" cy="507831"/>
          </a:xfrm>
          <a:prstGeom prst="rect">
            <a:avLst/>
          </a:prstGeom>
          <a:solidFill>
            <a:schemeClr val="bg1"/>
          </a:solidFill>
        </p:spPr>
        <p:txBody>
          <a:bodyPr wrap="square" rtlCol="0">
            <a:spAutoFit/>
          </a:bodyPr>
          <a:lstStyle/>
          <a:p>
            <a:r>
              <a:rPr lang="es-GT" sz="900" b="1"/>
              <a:t>El comienzo: a menudo comienza lento, puede provocar una emergencia médica si no es tratada.  </a:t>
            </a:r>
          </a:p>
        </p:txBody>
      </p:sp>
    </p:spTree>
    <p:extLst>
      <p:ext uri="{BB962C8B-B14F-4D97-AF65-F5344CB8AC3E}">
        <p14:creationId xmlns:p14="http://schemas.microsoft.com/office/powerpoint/2010/main" val="235172555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A87E-99F5-D53C-0387-81D67B33B583}"/>
              </a:ext>
            </a:extLst>
          </p:cNvPr>
          <p:cNvSpPr>
            <a:spLocks noGrp="1"/>
          </p:cNvSpPr>
          <p:nvPr>
            <p:ph type="title"/>
          </p:nvPr>
        </p:nvSpPr>
        <p:spPr/>
        <p:txBody>
          <a:bodyPr>
            <a:normAutofit fontScale="90000"/>
          </a:bodyPr>
          <a:lstStyle/>
          <a:p>
            <a:r>
              <a:rPr lang="es-ES"/>
              <a:t>¿</a:t>
            </a:r>
            <a:r>
              <a:rPr lang="es-ES" sz="2200"/>
              <a:t>Por qué suceden estas cosas con azúcares altos? </a:t>
            </a:r>
            <a:br>
              <a:rPr lang="es-ES" sz="2200"/>
            </a:br>
            <a:r>
              <a:rPr lang="es-ES" sz="2200"/>
              <a:t>El cuerpo está tratando de deshacerse del azúcar</a:t>
            </a:r>
            <a:r>
              <a:rPr lang="es-ES"/>
              <a:t>
</a:t>
            </a:r>
            <a:endParaRPr lang="en-US" sz="2200"/>
          </a:p>
        </p:txBody>
      </p:sp>
      <p:graphicFrame>
        <p:nvGraphicFramePr>
          <p:cNvPr id="4" name="Content Placeholder 3">
            <a:extLst>
              <a:ext uri="{FF2B5EF4-FFF2-40B4-BE49-F238E27FC236}">
                <a16:creationId xmlns:a16="http://schemas.microsoft.com/office/drawing/2014/main" id="{3672EC57-4F02-2F0D-E597-8010EFA0426D}"/>
              </a:ext>
            </a:extLst>
          </p:cNvPr>
          <p:cNvGraphicFramePr>
            <a:graphicFrameLocks noGrp="1"/>
          </p:cNvGraphicFramePr>
          <p:nvPr>
            <p:ph idx="1"/>
            <p:extLst>
              <p:ext uri="{D42A27DB-BD31-4B8C-83A1-F6EECF244321}">
                <p14:modId xmlns:p14="http://schemas.microsoft.com/office/powerpoint/2010/main" val="1264177053"/>
              </p:ext>
            </p:extLst>
          </p:nvPr>
        </p:nvGraphicFramePr>
        <p:xfrm>
          <a:off x="577056" y="2538326"/>
          <a:ext cx="7989888"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7848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512A5CC9-7EE8-53AF-0D5D-79E85B421488}"/>
              </a:ext>
            </a:extLst>
          </p:cNvPr>
          <p:cNvSpPr>
            <a:spLocks noGrp="1"/>
          </p:cNvSpPr>
          <p:nvPr>
            <p:ph idx="1"/>
          </p:nvPr>
        </p:nvSpPr>
        <p:spPr/>
        <p:txBody>
          <a:bodyPr>
            <a:normAutofit/>
          </a:bodyPr>
          <a:lstStyle/>
          <a:p>
            <a:pPr marL="0" lvl="0" indent="0">
              <a:lnSpc>
                <a:spcPts val="1700"/>
              </a:lnSpc>
              <a:spcBef>
                <a:spcPts val="0"/>
              </a:spcBef>
              <a:spcAft>
                <a:spcPts val="0"/>
              </a:spcAft>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 medicamento de un paciente ha caducado. Ahora, el medicamento puede:</a:t>
            </a:r>
          </a:p>
          <a:p>
            <a:pPr marL="0" lvl="0" indent="0">
              <a:lnSpc>
                <a:spcPts val="1700"/>
              </a:lnSpc>
              <a:spcBef>
                <a:spcPts val="0"/>
              </a:spcBef>
              <a:spcAft>
                <a:spcPts val="0"/>
              </a:spcAft>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Ser más fuerte que antes</a:t>
            </a:r>
          </a:p>
          <a:p>
            <a:pPr marL="0" lvl="0" indent="0">
              <a:lnSpc>
                <a:spcPts val="1700"/>
              </a:lnSpc>
              <a:spcBef>
                <a:spcPts val="0"/>
              </a:spcBef>
              <a:spcAft>
                <a:spcPts val="0"/>
              </a:spcAft>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Ser más débil que antes	</a:t>
            </a:r>
          </a:p>
          <a:p>
            <a:pPr marL="0" lvl="0" indent="0">
              <a:lnSpc>
                <a:spcPts val="1700"/>
              </a:lnSpc>
              <a:spcBef>
                <a:spcPts val="0"/>
              </a:spcBef>
              <a:spcAft>
                <a:spcPts val="0"/>
              </a:spcAft>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No cambia en absoluto	</a:t>
            </a:r>
          </a:p>
          <a:p>
            <a:pPr marL="0" lvl="0" indent="0">
              <a:lnSpc>
                <a:spcPts val="1700"/>
              </a:lnSpc>
              <a:spcBef>
                <a:spcPts val="0"/>
              </a:spcBef>
              <a:spcAft>
                <a:spcPts val="0"/>
              </a:spcAft>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Todo lo anterior</a:t>
            </a: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US" sz="2000"/>
          </a:p>
        </p:txBody>
      </p:sp>
      <p:sp>
        <p:nvSpPr>
          <p:cNvPr id="4" name="Down Arrow 3">
            <a:extLst>
              <a:ext uri="{FF2B5EF4-FFF2-40B4-BE49-F238E27FC236}">
                <a16:creationId xmlns:a16="http://schemas.microsoft.com/office/drawing/2014/main" id="{B376A421-960B-1C63-7317-1003594B2A46}"/>
              </a:ext>
            </a:extLst>
          </p:cNvPr>
          <p:cNvSpPr/>
          <p:nvPr/>
        </p:nvSpPr>
        <p:spPr>
          <a:xfrm rot="5400000">
            <a:off x="2807441" y="4325217"/>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2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2B58-AB70-50DB-49E3-95C344E93D03}"/>
              </a:ext>
            </a:extLst>
          </p:cNvPr>
          <p:cNvSpPr>
            <a:spLocks noGrp="1"/>
          </p:cNvSpPr>
          <p:nvPr>
            <p:ph type="title"/>
          </p:nvPr>
        </p:nvSpPr>
        <p:spPr/>
        <p:txBody>
          <a:bodyPr>
            <a:normAutofit/>
          </a:bodyPr>
          <a:lstStyle/>
          <a:p>
            <a:r>
              <a:rPr lang="es-ES"/>
              <a:t>Hablar acerca de cómo va a llamar a los pacientes</a:t>
            </a:r>
            <a:endParaRPr lang="en-US"/>
          </a:p>
        </p:txBody>
      </p:sp>
      <p:sp>
        <p:nvSpPr>
          <p:cNvPr id="3" name="Content Placeholder 2">
            <a:extLst>
              <a:ext uri="{FF2B5EF4-FFF2-40B4-BE49-F238E27FC236}">
                <a16:creationId xmlns:a16="http://schemas.microsoft.com/office/drawing/2014/main" id="{DA4C9E07-288F-CF57-6F50-7B72D9D42CD5}"/>
              </a:ext>
            </a:extLst>
          </p:cNvPr>
          <p:cNvSpPr>
            <a:spLocks noGrp="1"/>
          </p:cNvSpPr>
          <p:nvPr>
            <p:ph idx="1"/>
          </p:nvPr>
        </p:nvSpPr>
        <p:spPr>
          <a:xfrm>
            <a:off x="581191" y="2228003"/>
            <a:ext cx="8444821" cy="3630795"/>
          </a:xfrm>
        </p:spPr>
        <p:txBody>
          <a:bodyPr>
            <a:normAutofit/>
          </a:bodyPr>
          <a:lstStyle/>
          <a:p>
            <a:pPr marL="305435" indent="-305435"/>
            <a:r>
              <a:rPr lang="es-ES" sz="2500"/>
              <a:t>Esta semana, cada grupo (CHWI-CHW) llame a </a:t>
            </a:r>
            <a:r>
              <a:rPr lang="es-ES" sz="2500" b="1">
                <a:highlight>
                  <a:srgbClr val="FFFF00"/>
                </a:highlight>
              </a:rPr>
              <a:t>25</a:t>
            </a:r>
            <a:r>
              <a:rPr lang="es-ES" sz="2500"/>
              <a:t> pacientes
La meta es cada CHW tenga </a:t>
            </a:r>
            <a:r>
              <a:rPr lang="es-ES" sz="2500">
                <a:highlight>
                  <a:srgbClr val="FFFF00"/>
                </a:highlight>
              </a:rPr>
              <a:t>10</a:t>
            </a:r>
            <a:r>
              <a:rPr lang="es-ES" sz="2500" b="1"/>
              <a:t> </a:t>
            </a:r>
            <a:r>
              <a:rPr lang="es-ES" sz="2500"/>
              <a:t>que digan que "sí” esta semana.  Necesitará un total de </a:t>
            </a:r>
            <a:r>
              <a:rPr lang="es-ES" sz="2500">
                <a:highlight>
                  <a:srgbClr val="FFFF00"/>
                </a:highlight>
              </a:rPr>
              <a:t>17</a:t>
            </a:r>
            <a:r>
              <a:rPr lang="es-ES" sz="2500"/>
              <a:t> pacientes en total 
Las personas que tienen más pacientes que digan “si” </a:t>
            </a:r>
            <a:r>
              <a:rPr lang="es-ES" sz="2500" b="1"/>
              <a:t>Y</a:t>
            </a:r>
            <a:r>
              <a:rPr lang="es-ES" sz="2500"/>
              <a:t> que asistan, recibirán un premio cuando terminemos la orientación </a:t>
            </a:r>
            <a:r>
              <a:rPr lang="es-ES" sz="2500">
                <a:sym typeface="Wingdings" pitchFamily="2" charset="2"/>
              </a:rPr>
              <a:t></a:t>
            </a:r>
            <a:endParaRPr lang="en-US" sz="2500"/>
          </a:p>
        </p:txBody>
      </p:sp>
    </p:spTree>
    <p:extLst>
      <p:ext uri="{BB962C8B-B14F-4D97-AF65-F5344CB8AC3E}">
        <p14:creationId xmlns:p14="http://schemas.microsoft.com/office/powerpoint/2010/main" val="23802580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CD76-9FBD-CB59-C8BE-989F3D942E2C}"/>
              </a:ext>
            </a:extLst>
          </p:cNvPr>
          <p:cNvSpPr>
            <a:spLocks noGrp="1"/>
          </p:cNvSpPr>
          <p:nvPr>
            <p:ph type="title"/>
          </p:nvPr>
        </p:nvSpPr>
        <p:spPr/>
        <p:txBody>
          <a:bodyPr>
            <a:normAutofit fontScale="90000"/>
          </a:bodyPr>
          <a:lstStyle/>
          <a:p>
            <a:br>
              <a:rPr lang="en-US"/>
            </a:br>
            <a:br>
              <a:rPr lang="en-US"/>
            </a:br>
            <a:br>
              <a:rPr lang="en-US"/>
            </a:br>
            <a:br>
              <a:rPr lang="en-US"/>
            </a:br>
            <a:br>
              <a:rPr lang="en-US"/>
            </a:br>
            <a:br>
              <a:rPr lang="en-US"/>
            </a:br>
            <a:br>
              <a:rPr lang="en-US"/>
            </a:br>
            <a:r>
              <a:rPr lang="es-GT"/>
              <a:t>¿</a:t>
            </a:r>
            <a:r>
              <a:rPr lang="es-GT" sz="1800"/>
              <a:t>Debo usar medicamentos ya vencidos?     PreguntÉmosle  a la FDA </a:t>
            </a:r>
            <a:br>
              <a:rPr lang="es-GT" sz="1800"/>
            </a:br>
            <a:r>
              <a:rPr lang="es-GT" sz="1800"/>
              <a:t> (</a:t>
            </a:r>
            <a:r>
              <a:rPr lang="es-GT" sz="1600"/>
              <a:t>Administración de alimentos y </a:t>
            </a:r>
            <a:r>
              <a:rPr lang="es-GT" sz="1300"/>
              <a:t>medicamentos de los Estados Unidos)</a:t>
            </a:r>
            <a:r>
              <a:rPr lang="en-US"/>
              <a:t>
</a:t>
            </a:r>
          </a:p>
        </p:txBody>
      </p:sp>
      <p:sp>
        <p:nvSpPr>
          <p:cNvPr id="11" name="Content Placeholder 10">
            <a:extLst>
              <a:ext uri="{FF2B5EF4-FFF2-40B4-BE49-F238E27FC236}">
                <a16:creationId xmlns:a16="http://schemas.microsoft.com/office/drawing/2014/main" id="{3B942A3D-EF89-83C7-9C93-BF9334CF0C5C}"/>
              </a:ext>
            </a:extLst>
          </p:cNvPr>
          <p:cNvSpPr>
            <a:spLocks noGrp="1"/>
          </p:cNvSpPr>
          <p:nvPr>
            <p:ph idx="1"/>
          </p:nvPr>
        </p:nvSpPr>
        <p:spPr>
          <a:xfrm>
            <a:off x="624735" y="2056191"/>
            <a:ext cx="7989752" cy="4528322"/>
          </a:xfrm>
        </p:spPr>
        <p:txBody>
          <a:bodyPr>
            <a:normAutofit fontScale="92500"/>
          </a:bodyPr>
          <a:lstStyle/>
          <a:p>
            <a:r>
              <a:rPr lang="es-GT" b="1"/>
              <a:t>¡No Caiga en la Tentación de Usar Medicinas Vencidas!</a:t>
            </a:r>
          </a:p>
          <a:p>
            <a:pPr algn="just"/>
            <a:r>
              <a:rPr lang="es-GT" b="1"/>
              <a:t>Tomar medicinas caducadas tiene ciertos riesgos.</a:t>
            </a:r>
          </a:p>
          <a:p>
            <a:r>
              <a:rPr lang="es-GT"/>
              <a:t>¡Adiós a lo viejo! Ya sea como buen propósito de Año Nuevo o como parte de una limpieza general de la casa, instamos a los consumidores a hacer un inventario de lo que ya ha sobrepasado su utilidad.  Y las medicinas no son la excepción. </a:t>
            </a:r>
          </a:p>
          <a:p>
            <a:r>
              <a:rPr lang="es-GT"/>
              <a:t>En 1979, la Administración de Alimentos y Medicamentos de los Estados Unidos (FDA, por sus siglas en inglés) empezó a exigir que se incluyera una fecha de vencimiento o caducidad en las medicinas de venta con o sin receta. “La fecha de caducidad de las medicinas es decisiva a la hora de decidir si es seguro usar el producto y si obrará como esté provisto” informa la Dra. Ilisa Bernstein.</a:t>
            </a:r>
          </a:p>
          <a:p>
            <a:r>
              <a:rPr lang="es-GT"/>
              <a:t>La fecha de caducidad puede encontrarse impresa en la etiqueta, o estampada en el frasco o el empaque, a veces precediendo de la abreviatura “EXP.” (vencimiento o caducidad). Es importante conocer y respetar la fecha de caducidad de su medicamento. Usar productos médicos vencidos es arriesgado y posiblemente perjudicial para su salud.  </a:t>
            </a:r>
          </a:p>
        </p:txBody>
      </p:sp>
    </p:spTree>
    <p:extLst>
      <p:ext uri="{BB962C8B-B14F-4D97-AF65-F5344CB8AC3E}">
        <p14:creationId xmlns:p14="http://schemas.microsoft.com/office/powerpoint/2010/main" val="383593778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 esta semana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r>
              <a:rPr lang="es-ES" sz="2000"/>
              <a:t>Vaya a su botiquín y mire las fechas de vencimiento. 
¿Alguno ha caducado?
Los </a:t>
            </a:r>
            <a:r>
              <a:rPr lang="es-ES" sz="2000" err="1"/>
              <a:t>CHWIs</a:t>
            </a:r>
            <a:r>
              <a:rPr lang="es-ES" sz="2000"/>
              <a:t> le enviará el enlace de la FDA sobre medicamentos vencidos.  A ver que le parece: </a:t>
            </a:r>
            <a:r>
              <a:rPr lang="en-US" sz="2000">
                <a:hlinkClick r:id="rId3"/>
              </a:rPr>
              <a:t>https://www.fda.gov/drugs/special-features/dont-be-tempted-use-expired-medicines</a:t>
            </a: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4"/>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95374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679397" y="704583"/>
            <a:ext cx="7989752" cy="1083329"/>
          </a:xfrm>
        </p:spPr>
        <p:txBody>
          <a:bodyPr>
            <a:normAutofit fontScale="90000"/>
          </a:bodyPr>
          <a:lstStyle/>
          <a:p>
            <a:r>
              <a:rPr lang="en-US"/>
              <a:t>1 de mayo: </a:t>
            </a:r>
            <a:r>
              <a:rPr lang="en-US" err="1"/>
              <a:t>Medicamentos</a:t>
            </a:r>
            <a:r>
              <a:rPr lang="en-US"/>
              <a:t> </a:t>
            </a:r>
            <a:r>
              <a:rPr lang="en-US" err="1"/>
              <a:t>orales</a:t>
            </a:r>
            <a:r>
              <a:rPr lang="en-US"/>
              <a:t> </a:t>
            </a:r>
            <a:br>
              <a:rPr lang="en-US"/>
            </a:br>
            <a:r>
              <a:rPr lang="en-US"/>
              <a:t>                   para la diabetes - </a:t>
            </a:r>
            <a:r>
              <a:rPr lang="en-US" err="1"/>
              <a:t>Metformina</a:t>
            </a:r>
            <a:r>
              <a:rPr lang="en-US"/>
              <a:t>
</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8" name="Picture 7">
            <a:extLst>
              <a:ext uri="{FF2B5EF4-FFF2-40B4-BE49-F238E27FC236}">
                <a16:creationId xmlns:a16="http://schemas.microsoft.com/office/drawing/2014/main" id="{A3B288D6-5452-4E20-4C2E-D55419EE7CCD}"/>
              </a:ext>
            </a:extLst>
          </p:cNvPr>
          <p:cNvPicPr>
            <a:picLocks noChangeAspect="1"/>
          </p:cNvPicPr>
          <p:nvPr/>
        </p:nvPicPr>
        <p:blipFill>
          <a:blip r:embed="rId3"/>
          <a:stretch>
            <a:fillRect/>
          </a:stretch>
        </p:blipFill>
        <p:spPr>
          <a:xfrm>
            <a:off x="2779552" y="2381237"/>
            <a:ext cx="3584896" cy="3688506"/>
          </a:xfrm>
          <a:prstGeom prst="rect">
            <a:avLst/>
          </a:prstGeom>
        </p:spPr>
      </p:pic>
    </p:spTree>
    <p:extLst>
      <p:ext uri="{BB962C8B-B14F-4D97-AF65-F5344CB8AC3E}">
        <p14:creationId xmlns:p14="http://schemas.microsoft.com/office/powerpoint/2010/main" val="305877242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lgn="ct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05837246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5271-1566-1958-3C1C-B2B21ED5B925}"/>
              </a:ext>
            </a:extLst>
          </p:cNvPr>
          <p:cNvSpPr>
            <a:spLocks noGrp="1"/>
          </p:cNvSpPr>
          <p:nvPr>
            <p:ph type="title"/>
          </p:nvPr>
        </p:nvSpPr>
        <p:spPr/>
        <p:txBody>
          <a:bodyPr/>
          <a:lstStyle/>
          <a:p>
            <a:r>
              <a:rPr lang="en-US"/>
              <a:t>Anuncios
</a:t>
            </a:r>
          </a:p>
        </p:txBody>
      </p:sp>
      <p:sp>
        <p:nvSpPr>
          <p:cNvPr id="3" name="Content Placeholder 2">
            <a:extLst>
              <a:ext uri="{FF2B5EF4-FFF2-40B4-BE49-F238E27FC236}">
                <a16:creationId xmlns:a16="http://schemas.microsoft.com/office/drawing/2014/main" id="{92423589-9E4A-2860-B5AC-6BC19521D2F2}"/>
              </a:ext>
            </a:extLst>
          </p:cNvPr>
          <p:cNvSpPr>
            <a:spLocks noGrp="1"/>
          </p:cNvSpPr>
          <p:nvPr>
            <p:ph idx="1"/>
          </p:nvPr>
        </p:nvSpPr>
        <p:spPr/>
        <p:txBody>
          <a:bodyPr/>
          <a:lstStyle/>
          <a:p>
            <a:r>
              <a:rPr lang="en-US"/>
              <a:t> </a:t>
            </a:r>
          </a:p>
        </p:txBody>
      </p:sp>
    </p:spTree>
    <p:extLst>
      <p:ext uri="{BB962C8B-B14F-4D97-AF65-F5344CB8AC3E}">
        <p14:creationId xmlns:p14="http://schemas.microsoft.com/office/powerpoint/2010/main" val="109046661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a:xfrm>
            <a:off x="577124" y="849399"/>
            <a:ext cx="7989752" cy="1083329"/>
          </a:xfrm>
        </p:spPr>
        <p:txBody>
          <a:bodyPr/>
          <a:lstStyle/>
          <a:p>
            <a:r>
              <a:rPr lang="es-ES"/>
              <a:t>Tarea de la semana pasada
</a:t>
            </a:r>
            <a:endParaRPr lang="en-US"/>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r>
              <a:rPr lang="es-ES" sz="2000"/>
              <a:t>¿Qué encontró en su botiquín... ¿Algún medicamento vencido? 
¿Qué opina sobre las recomendaciones de la FDA?
</a:t>
            </a:r>
            <a:r>
              <a:rPr lang="es-ES" sz="2000">
                <a:solidFill>
                  <a:schemeClr val="accent1">
                    <a:lumMod val="75000"/>
                    <a:lumOff val="25000"/>
                  </a:schemeClr>
                </a:solidFill>
                <a:latin typeface="Century Gothic" panose="020B0502020202020204" pitchFamily="34" charset="0"/>
              </a:rPr>
              <a:t>●</a:t>
            </a:r>
            <a:r>
              <a:rPr lang="es-ES" sz="2000"/>
              <a:t> https://www.fda.gov/drugs/special-features/dont-be-tempted-use-expired- 	 	medicines</a:t>
            </a:r>
            <a:endParaRPr lang="en-US" sz="18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
        <p:nvSpPr>
          <p:cNvPr id="8" name="TextBox 7">
            <a:extLst>
              <a:ext uri="{FF2B5EF4-FFF2-40B4-BE49-F238E27FC236}">
                <a16:creationId xmlns:a16="http://schemas.microsoft.com/office/drawing/2014/main" id="{5A687984-39B8-CC1A-8A6B-BB33A29B2878}"/>
              </a:ext>
            </a:extLst>
          </p:cNvPr>
          <p:cNvSpPr txBox="1"/>
          <p:nvPr/>
        </p:nvSpPr>
        <p:spPr>
          <a:xfrm>
            <a:off x="288758" y="4248150"/>
            <a:ext cx="288366" cy="369332"/>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13553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a:t>Pre - Pregunta 
</a:t>
            </a:r>
          </a:p>
        </p:txBody>
      </p:sp>
      <p:sp>
        <p:nvSpPr>
          <p:cNvPr id="6" name="Down Arrow 5">
            <a:extLst>
              <a:ext uri="{FF2B5EF4-FFF2-40B4-BE49-F238E27FC236}">
                <a16:creationId xmlns:a16="http://schemas.microsoft.com/office/drawing/2014/main" id="{E6AA5D80-107C-14E7-F2E6-5E7D1A08D116}"/>
              </a:ext>
            </a:extLst>
          </p:cNvPr>
          <p:cNvSpPr/>
          <p:nvPr/>
        </p:nvSpPr>
        <p:spPr>
          <a:xfrm rot="5400000">
            <a:off x="2530042" y="4053583"/>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995AB5E-85FA-CBBD-9C5F-4B5BA168BD10}"/>
              </a:ext>
            </a:extLst>
          </p:cNvPr>
          <p:cNvSpPr>
            <a:spLocks noGrp="1"/>
          </p:cNvSpPr>
          <p:nvPr>
            <p:ph idx="1"/>
          </p:nvPr>
        </p:nvSpPr>
        <p:spPr/>
        <p:txBody>
          <a:bodyPr/>
          <a:lstStyle/>
          <a:p>
            <a:r>
              <a:rPr lang="es-GT"/>
              <a:t>¿Cuál es el medicamento o medicamentos más común en la diabetes?</a:t>
            </a:r>
          </a:p>
          <a:p>
            <a:r>
              <a:rPr lang="es-GT"/>
              <a:t>a. Los medicamentos “g”, es decir: glimepirida, gliburida, glipizida</a:t>
            </a:r>
          </a:p>
          <a:p>
            <a:r>
              <a:rPr lang="es-GT"/>
              <a:t>b. Actos (pioglitazona)</a:t>
            </a:r>
          </a:p>
          <a:p>
            <a:r>
              <a:rPr lang="es-GT"/>
              <a:t>c. Metformina </a:t>
            </a:r>
          </a:p>
          <a:p>
            <a:r>
              <a:rPr lang="es-GT"/>
              <a:t>D. Insulina </a:t>
            </a:r>
          </a:p>
        </p:txBody>
      </p:sp>
      <p:sp>
        <p:nvSpPr>
          <p:cNvPr id="12" name="TextBox 11">
            <a:extLst>
              <a:ext uri="{FF2B5EF4-FFF2-40B4-BE49-F238E27FC236}">
                <a16:creationId xmlns:a16="http://schemas.microsoft.com/office/drawing/2014/main" id="{0499B4D4-7211-2C3D-47B7-E7393CE8DDA5}"/>
              </a:ext>
            </a:extLst>
          </p:cNvPr>
          <p:cNvSpPr txBox="1"/>
          <p:nvPr/>
        </p:nvSpPr>
        <p:spPr>
          <a:xfrm>
            <a:off x="676275" y="3429000"/>
            <a:ext cx="85725" cy="1333500"/>
          </a:xfrm>
          <a:prstGeom prst="rect">
            <a:avLst/>
          </a:prstGeom>
          <a:solidFill>
            <a:schemeClr val="bg1"/>
          </a:solidFill>
        </p:spPr>
        <p:txBody>
          <a:bodyPr wrap="square" rtlCol="0">
            <a:spAutoFit/>
          </a:bodyPr>
          <a:lstStyle/>
          <a:p>
            <a:endParaRPr lang="es-GT"/>
          </a:p>
        </p:txBody>
      </p:sp>
      <p:sp>
        <p:nvSpPr>
          <p:cNvPr id="13" name="TextBox 12">
            <a:extLst>
              <a:ext uri="{FF2B5EF4-FFF2-40B4-BE49-F238E27FC236}">
                <a16:creationId xmlns:a16="http://schemas.microsoft.com/office/drawing/2014/main" id="{F5BFAE7E-CE60-6070-A561-C7B12B67D4C8}"/>
              </a:ext>
            </a:extLst>
          </p:cNvPr>
          <p:cNvSpPr txBox="1"/>
          <p:nvPr/>
        </p:nvSpPr>
        <p:spPr>
          <a:xfrm>
            <a:off x="676275" y="3343275"/>
            <a:ext cx="152400" cy="1419225"/>
          </a:xfrm>
          <a:prstGeom prst="rect">
            <a:avLst/>
          </a:prstGeom>
          <a:solidFill>
            <a:schemeClr val="bg1"/>
          </a:solidFill>
        </p:spPr>
        <p:txBody>
          <a:bodyPr wrap="square" rtlCol="0">
            <a:spAutoFit/>
          </a:bodyPr>
          <a:lstStyle/>
          <a:p>
            <a:endParaRPr lang="es-GT"/>
          </a:p>
        </p:txBody>
      </p:sp>
      <p:sp>
        <p:nvSpPr>
          <p:cNvPr id="17" name="TextBox 16">
            <a:extLst>
              <a:ext uri="{FF2B5EF4-FFF2-40B4-BE49-F238E27FC236}">
                <a16:creationId xmlns:a16="http://schemas.microsoft.com/office/drawing/2014/main" id="{551DD47D-B41B-5CEF-5A37-D9F6EA4C4F27}"/>
              </a:ext>
            </a:extLst>
          </p:cNvPr>
          <p:cNvSpPr txBox="1"/>
          <p:nvPr/>
        </p:nvSpPr>
        <p:spPr>
          <a:xfrm>
            <a:off x="676275" y="3162300"/>
            <a:ext cx="85725" cy="369332"/>
          </a:xfrm>
          <a:prstGeom prst="rect">
            <a:avLst/>
          </a:prstGeom>
          <a:solidFill>
            <a:schemeClr val="bg1"/>
          </a:solidFill>
        </p:spPr>
        <p:txBody>
          <a:bodyPr wrap="square" rtlCol="0">
            <a:spAutoFit/>
          </a:bodyPr>
          <a:lstStyle/>
          <a:p>
            <a:endParaRPr lang="es-GT"/>
          </a:p>
        </p:txBody>
      </p:sp>
      <p:sp>
        <p:nvSpPr>
          <p:cNvPr id="18" name="TextBox 17">
            <a:extLst>
              <a:ext uri="{FF2B5EF4-FFF2-40B4-BE49-F238E27FC236}">
                <a16:creationId xmlns:a16="http://schemas.microsoft.com/office/drawing/2014/main" id="{573CD368-A6C2-5F6D-EB34-DE104BEF6210}"/>
              </a:ext>
            </a:extLst>
          </p:cNvPr>
          <p:cNvSpPr txBox="1"/>
          <p:nvPr/>
        </p:nvSpPr>
        <p:spPr>
          <a:xfrm>
            <a:off x="762000" y="3162300"/>
            <a:ext cx="45719" cy="369332"/>
          </a:xfrm>
          <a:prstGeom prst="rect">
            <a:avLst/>
          </a:prstGeom>
          <a:solidFill>
            <a:schemeClr val="bg1"/>
          </a:solidFill>
        </p:spPr>
        <p:txBody>
          <a:bodyPr wrap="square" rtlCol="0">
            <a:spAutoFit/>
          </a:bodyPr>
          <a:lstStyle/>
          <a:p>
            <a:endParaRPr lang="es-GT"/>
          </a:p>
        </p:txBody>
      </p:sp>
      <p:sp>
        <p:nvSpPr>
          <p:cNvPr id="19" name="TextBox 18">
            <a:extLst>
              <a:ext uri="{FF2B5EF4-FFF2-40B4-BE49-F238E27FC236}">
                <a16:creationId xmlns:a16="http://schemas.microsoft.com/office/drawing/2014/main" id="{A7BCD9E6-2B0A-AB10-EE28-198C2B462E27}"/>
              </a:ext>
            </a:extLst>
          </p:cNvPr>
          <p:cNvSpPr txBox="1"/>
          <p:nvPr/>
        </p:nvSpPr>
        <p:spPr>
          <a:xfrm>
            <a:off x="676275" y="4762500"/>
            <a:ext cx="131444" cy="369332"/>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41305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a:extLst>
              <a:ext uri="{FF2B5EF4-FFF2-40B4-BE49-F238E27FC236}">
                <a16:creationId xmlns:a16="http://schemas.microsoft.com/office/drawing/2014/main" id="{3B3B79C4-F693-1860-BCB4-92F95B127A85}"/>
              </a:ext>
            </a:extLst>
          </p:cNvPr>
          <p:cNvSpPr>
            <a:spLocks noGrp="1"/>
          </p:cNvSpPr>
          <p:nvPr>
            <p:ph type="title"/>
          </p:nvPr>
        </p:nvSpPr>
        <p:spPr>
          <a:xfrm>
            <a:off x="577124" y="855175"/>
            <a:ext cx="7989752" cy="1083329"/>
          </a:xfrm>
        </p:spPr>
        <p:txBody>
          <a:bodyPr>
            <a:normAutofit fontScale="90000"/>
          </a:bodyPr>
          <a:lstStyle/>
          <a:p>
            <a:pPr>
              <a:defRPr/>
            </a:pPr>
            <a:r>
              <a:rPr lang="es-ES"/>
              <a:t>Medicamentos para la diabetes: información general
</a:t>
            </a:r>
            <a:endParaRPr lang="en-US">
              <a:ea typeface="+mj-ea"/>
              <a:cs typeface="+mj-cs"/>
            </a:endParaRPr>
          </a:p>
        </p:txBody>
      </p:sp>
      <p:pic>
        <p:nvPicPr>
          <p:cNvPr id="6" name="Content Placeholder 5">
            <a:extLst>
              <a:ext uri="{FF2B5EF4-FFF2-40B4-BE49-F238E27FC236}">
                <a16:creationId xmlns:a16="http://schemas.microsoft.com/office/drawing/2014/main" id="{F52A6870-AE1B-C22C-678C-E67C242014D7}"/>
              </a:ext>
            </a:extLst>
          </p:cNvPr>
          <p:cNvPicPr>
            <a:picLocks noGrp="1" noChangeAspect="1"/>
          </p:cNvPicPr>
          <p:nvPr>
            <p:ph idx="1"/>
          </p:nvPr>
        </p:nvPicPr>
        <p:blipFill>
          <a:blip r:embed="rId3"/>
          <a:stretch>
            <a:fillRect/>
          </a:stretch>
        </p:blipFill>
        <p:spPr>
          <a:xfrm>
            <a:off x="385680" y="1938504"/>
            <a:ext cx="1900320" cy="4922295"/>
          </a:xfrm>
        </p:spPr>
      </p:pic>
      <p:sp>
        <p:nvSpPr>
          <p:cNvPr id="7" name="TextBox 6">
            <a:extLst>
              <a:ext uri="{FF2B5EF4-FFF2-40B4-BE49-F238E27FC236}">
                <a16:creationId xmlns:a16="http://schemas.microsoft.com/office/drawing/2014/main" id="{C166221B-EB7F-1594-6327-1A807F7BAB18}"/>
              </a:ext>
            </a:extLst>
          </p:cNvPr>
          <p:cNvSpPr txBox="1"/>
          <p:nvPr/>
        </p:nvSpPr>
        <p:spPr>
          <a:xfrm>
            <a:off x="3056021" y="2346158"/>
            <a:ext cx="5955632" cy="3970318"/>
          </a:xfrm>
          <a:prstGeom prst="rect">
            <a:avLst/>
          </a:prstGeom>
          <a:noFill/>
        </p:spPr>
        <p:txBody>
          <a:bodyPr wrap="square" lIns="91440" tIns="45720" rIns="91440" bIns="45720" rtlCol="0" anchor="t">
            <a:spAutoFit/>
          </a:bodyPr>
          <a:lstStyle/>
          <a:p>
            <a:r>
              <a:rPr lang="es-ES">
                <a:solidFill>
                  <a:srgbClr val="0070C0"/>
                </a:solidFill>
                <a:latin typeface="Arial"/>
                <a:ea typeface="ＭＳ Ｐゴシック"/>
                <a:cs typeface="Arial"/>
              </a:rPr>
              <a:t>Hay muchos medicamentos para la diabetes
</a:t>
            </a:r>
            <a:endParaRPr lang="en-US">
              <a:solidFill>
                <a:srgbClr val="0070C0"/>
              </a:solidFill>
              <a:latin typeface="Arial"/>
              <a:ea typeface="ＭＳ Ｐゴシック"/>
              <a:cs typeface="Arial"/>
            </a:endParaRPr>
          </a:p>
          <a:p>
            <a:r>
              <a:rPr lang="es-ES">
                <a:solidFill>
                  <a:srgbClr val="0070C0"/>
                </a:solidFill>
                <a:latin typeface="Arial"/>
                <a:ea typeface="ＭＳ Ｐゴシック"/>
                <a:cs typeface="Arial"/>
              </a:rPr>
              <a:t>Debiera tener un gráfico/lista de ellos 
</a:t>
            </a:r>
            <a:endParaRPr lang="en-US">
              <a:solidFill>
                <a:srgbClr val="0070C0"/>
              </a:solidFill>
              <a:latin typeface="Arial"/>
              <a:ea typeface="ＭＳ Ｐゴシック"/>
              <a:cs typeface="Arial"/>
            </a:endParaRPr>
          </a:p>
          <a:p>
            <a:r>
              <a:rPr lang="es-ES">
                <a:solidFill>
                  <a:srgbClr val="0070C0"/>
                </a:solidFill>
                <a:latin typeface="Arial"/>
                <a:ea typeface="ＭＳ Ｐゴシック"/>
                <a:cs typeface="Arial"/>
              </a:rPr>
              <a:t>No necesita conocerlos todos (¡la mayoría de los doctores tampoco!)
</a:t>
            </a:r>
            <a:endParaRPr lang="en-US">
              <a:solidFill>
                <a:srgbClr val="0070C0"/>
              </a:solidFill>
              <a:latin typeface="Arial"/>
              <a:ea typeface="ＭＳ Ｐゴシック"/>
              <a:cs typeface="Arial"/>
            </a:endParaRPr>
          </a:p>
          <a:p>
            <a:r>
              <a:rPr lang="en-US">
                <a:solidFill>
                  <a:srgbClr val="0070C0"/>
                </a:solidFill>
                <a:latin typeface="Arial"/>
                <a:ea typeface="ＭＳ Ｐゴシック"/>
                <a:cs typeface="Arial"/>
              </a:rPr>
              <a:t>Los más comunes son:
- </a:t>
            </a:r>
            <a:r>
              <a:rPr lang="en-US" err="1">
                <a:solidFill>
                  <a:srgbClr val="0070C0"/>
                </a:solidFill>
                <a:latin typeface="Arial"/>
                <a:ea typeface="ＭＳ Ｐゴシック"/>
                <a:cs typeface="Arial"/>
              </a:rPr>
              <a:t>Metformina</a:t>
            </a:r>
            <a:r>
              <a:rPr lang="en-US">
                <a:solidFill>
                  <a:srgbClr val="0070C0"/>
                </a:solidFill>
                <a:latin typeface="Arial"/>
                <a:ea typeface="ＭＳ Ｐゴシック"/>
                <a:cs typeface="Arial"/>
              </a:rPr>
              <a:t>
- </a:t>
            </a:r>
            <a:r>
              <a:rPr lang="en-US" err="1">
                <a:solidFill>
                  <a:srgbClr val="0070C0"/>
                </a:solidFill>
                <a:latin typeface="Arial"/>
                <a:ea typeface="ＭＳ Ｐゴシック"/>
                <a:cs typeface="Arial"/>
              </a:rPr>
              <a:t>Glimepirida</a:t>
            </a:r>
            <a:r>
              <a:rPr lang="en-US">
                <a:solidFill>
                  <a:srgbClr val="0070C0"/>
                </a:solidFill>
                <a:latin typeface="Arial"/>
                <a:ea typeface="ＭＳ Ｐゴシック"/>
                <a:cs typeface="Arial"/>
              </a:rPr>
              <a:t> y </a:t>
            </a:r>
            <a:r>
              <a:rPr lang="en-US" err="1">
                <a:solidFill>
                  <a:srgbClr val="0070C0"/>
                </a:solidFill>
                <a:latin typeface="Arial"/>
                <a:ea typeface="ＭＳ Ｐゴシック"/>
                <a:cs typeface="Arial"/>
              </a:rPr>
              <a:t>otros</a:t>
            </a:r>
            <a:r>
              <a:rPr lang="en-US">
                <a:solidFill>
                  <a:srgbClr val="0070C0"/>
                </a:solidFill>
                <a:latin typeface="Arial"/>
                <a:ea typeface="ＭＳ Ｐゴシック"/>
                <a:cs typeface="Arial"/>
              </a:rPr>
              <a:t> </a:t>
            </a:r>
            <a:r>
              <a:rPr lang="en-US" err="1">
                <a:solidFill>
                  <a:srgbClr val="0070C0"/>
                </a:solidFill>
                <a:latin typeface="Arial"/>
                <a:ea typeface="ＭＳ Ｐゴシック"/>
                <a:cs typeface="Arial"/>
              </a:rPr>
              <a:t>fármacos</a:t>
            </a:r>
            <a:r>
              <a:rPr lang="en-US">
                <a:solidFill>
                  <a:srgbClr val="0070C0"/>
                </a:solidFill>
                <a:latin typeface="Arial"/>
                <a:ea typeface="ＭＳ Ｐゴシック"/>
                <a:cs typeface="Arial"/>
              </a:rPr>
              <a:t> “g"
- Actos
- </a:t>
            </a:r>
            <a:r>
              <a:rPr lang="en-US" err="1">
                <a:solidFill>
                  <a:srgbClr val="0070C0"/>
                </a:solidFill>
                <a:latin typeface="Arial"/>
                <a:ea typeface="ＭＳ Ｐゴシック"/>
                <a:cs typeface="Arial"/>
              </a:rPr>
              <a:t>Insulina</a:t>
            </a:r>
            <a:r>
              <a:rPr lang="en-US">
                <a:solidFill>
                  <a:srgbClr val="0070C0"/>
                </a:solidFill>
                <a:latin typeface="Arial"/>
                <a:ea typeface="ＭＳ Ｐゴシック"/>
                <a:cs typeface="Arial"/>
              </a:rPr>
              <a:t>
- </a:t>
            </a:r>
            <a:r>
              <a:rPr lang="en-US" err="1">
                <a:solidFill>
                  <a:srgbClr val="0070C0"/>
                </a:solidFill>
                <a:latin typeface="Arial"/>
                <a:ea typeface="ＭＳ Ｐゴシック"/>
                <a:cs typeface="Arial"/>
              </a:rPr>
              <a:t>Medicamentos</a:t>
            </a:r>
            <a:r>
              <a:rPr lang="en-US">
                <a:solidFill>
                  <a:srgbClr val="0070C0"/>
                </a:solidFill>
                <a:latin typeface="Arial"/>
                <a:ea typeface="ＭＳ Ｐゴシック"/>
                <a:cs typeface="Arial"/>
              </a:rPr>
              <a:t> PAP: Jardiance, Januvia, Janumet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658899"/>
            <a:ext cx="7989752" cy="1083329"/>
          </a:xfrm>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3"/>
            <a:ext cx="7989752" cy="2163021"/>
          </a:xfrm>
        </p:spPr>
        <p:txBody>
          <a:bodyPr>
            <a:normAutofit fontScale="92500" lnSpcReduction="10000"/>
          </a:bodyPr>
          <a:lstStyle/>
          <a:p>
            <a:pPr marL="0" indent="0">
              <a:buNone/>
            </a:pPr>
            <a:r>
              <a:rPr lang="en-US"/>
              <a:t> ¿Cuál es la dosis máxima de metformina?</a:t>
            </a:r>
          </a:p>
          <a:p>
            <a:pPr marL="0" indent="0">
              <a:buNone/>
            </a:pPr>
            <a:endParaRPr lang="en-US"/>
          </a:p>
          <a:p>
            <a:pPr marL="0" indent="0">
              <a:buNone/>
            </a:pPr>
            <a:r>
              <a:rPr lang="en-US"/>
              <a:t>a. 500mg</a:t>
            </a:r>
          </a:p>
          <a:p>
            <a:pPr marL="0" indent="0">
              <a:buNone/>
            </a:pPr>
            <a:r>
              <a:rPr lang="en-US"/>
              <a:t>b. 1000mg</a:t>
            </a:r>
          </a:p>
          <a:p>
            <a:pPr marL="0" indent="0">
              <a:buNone/>
            </a:pPr>
            <a:r>
              <a:rPr lang="en-US"/>
              <a:t>c. 1500</a:t>
            </a:r>
          </a:p>
          <a:p>
            <a:pPr marL="0" indent="0">
              <a:buNone/>
            </a:pPr>
            <a:r>
              <a:rPr lang="en-US"/>
              <a:t>d. 2000mg</a:t>
            </a:r>
          </a:p>
        </p:txBody>
      </p:sp>
      <p:sp>
        <p:nvSpPr>
          <p:cNvPr id="7" name="Down Arrow 6">
            <a:extLst>
              <a:ext uri="{FF2B5EF4-FFF2-40B4-BE49-F238E27FC236}">
                <a16:creationId xmlns:a16="http://schemas.microsoft.com/office/drawing/2014/main" id="{FCC6282C-D6CB-C215-0963-684CFEE2A526}"/>
              </a:ext>
            </a:extLst>
          </p:cNvPr>
          <p:cNvSpPr/>
          <p:nvPr/>
        </p:nvSpPr>
        <p:spPr>
          <a:xfrm rot="5400000">
            <a:off x="1896212" y="3845004"/>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6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Metformina
</a:t>
            </a:r>
          </a:p>
        </p:txBody>
      </p:sp>
      <p:sp>
        <p:nvSpPr>
          <p:cNvPr id="3" name="Content Placeholder 2"/>
          <p:cNvSpPr>
            <a:spLocks noGrp="1"/>
          </p:cNvSpPr>
          <p:nvPr>
            <p:ph idx="1"/>
          </p:nvPr>
        </p:nvSpPr>
        <p:spPr>
          <a:xfrm>
            <a:off x="549275" y="2266576"/>
            <a:ext cx="8042276" cy="4343400"/>
          </a:xfrm>
        </p:spPr>
        <p:txBody>
          <a:bodyPr>
            <a:normAutofit/>
          </a:bodyPr>
          <a:lstStyle/>
          <a:p>
            <a:pPr marL="0" indent="0">
              <a:buNone/>
            </a:pPr>
            <a:r>
              <a:rPr lang="es-ES"/>
              <a:t>Es el medicamento más común para tratar la diabetes</a:t>
            </a:r>
            <a:endParaRPr lang="en-US"/>
          </a:p>
          <a:p>
            <a:pPr marL="342900" indent="0">
              <a:buNone/>
            </a:pPr>
            <a:r>
              <a:rPr lang="es-ES"/>
              <a:t>
 </a:t>
            </a:r>
            <a:r>
              <a:rPr lang="es-ES">
                <a:solidFill>
                  <a:srgbClr val="3D3D3D"/>
                </a:solidFill>
                <a:latin typeface="Gill Sans MT"/>
              </a:rPr>
              <a:t> </a:t>
            </a:r>
            <a:r>
              <a:rPr lang="es-ES"/>
              <a:t> </a:t>
            </a:r>
            <a:r>
              <a:rPr lang="es-ES">
                <a:solidFill>
                  <a:schemeClr val="accent1">
                    <a:lumMod val="75000"/>
                    <a:lumOff val="25000"/>
                  </a:schemeClr>
                </a:solidFill>
                <a:latin typeface="Century Gothic"/>
              </a:rPr>
              <a:t> </a:t>
            </a:r>
            <a:r>
              <a:rPr lang="es-ES"/>
              <a:t>TODOS los pacientes deben tomarlo (protege el corazón).
    EXCEPTO algunos pacientes con insuficiencia renal.
    ¡BARATO!: en el plan de $4.00 en Walmart.
    No se necesita seguro, solo una receta.
    Protege el corazón y los riñones del daño.</a:t>
            </a:r>
            <a:endParaRPr lang="en-US"/>
          </a:p>
        </p:txBody>
      </p:sp>
      <p:pic>
        <p:nvPicPr>
          <p:cNvPr id="4" name="Picture 3" descr="Screen Shot 2018-08-08 at 5.32.37 PM.png"/>
          <p:cNvPicPr>
            <a:picLocks noChangeAspect="1"/>
          </p:cNvPicPr>
          <p:nvPr/>
        </p:nvPicPr>
        <p:blipFill>
          <a:blip r:embed="rId3"/>
          <a:stretch>
            <a:fillRect/>
          </a:stretch>
        </p:blipFill>
        <p:spPr>
          <a:xfrm>
            <a:off x="4986114" y="107576"/>
            <a:ext cx="4157886" cy="2816098"/>
          </a:xfrm>
          <a:prstGeom prst="rect">
            <a:avLst/>
          </a:prstGeom>
        </p:spPr>
      </p:pic>
      <p:sp>
        <p:nvSpPr>
          <p:cNvPr id="7" name="TextBox 6">
            <a:extLst>
              <a:ext uri="{FF2B5EF4-FFF2-40B4-BE49-F238E27FC236}">
                <a16:creationId xmlns:a16="http://schemas.microsoft.com/office/drawing/2014/main" id="{BEBD90B2-6DC7-7FBD-D2ED-50C8D49A7BEB}"/>
              </a:ext>
            </a:extLst>
          </p:cNvPr>
          <p:cNvSpPr txBox="1"/>
          <p:nvPr/>
        </p:nvSpPr>
        <p:spPr>
          <a:xfrm>
            <a:off x="581192" y="4160282"/>
            <a:ext cx="180808" cy="369332"/>
          </a:xfrm>
          <a:prstGeom prst="rect">
            <a:avLst/>
          </a:prstGeom>
          <a:solidFill>
            <a:schemeClr val="bg1"/>
          </a:solidFill>
        </p:spPr>
        <p:txBody>
          <a:bodyPr wrap="square" rtlCol="0">
            <a:spAutoFit/>
          </a:bodyPr>
          <a:lstStyle/>
          <a:p>
            <a:endParaRPr lang="es-G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1DD5-48A9-A74C-951D-293422CE1B18}"/>
              </a:ext>
            </a:extLst>
          </p:cNvPr>
          <p:cNvSpPr>
            <a:spLocks noGrp="1"/>
          </p:cNvSpPr>
          <p:nvPr>
            <p:ph type="title"/>
          </p:nvPr>
        </p:nvSpPr>
        <p:spPr/>
        <p:txBody>
          <a:bodyPr>
            <a:normAutofit/>
          </a:bodyPr>
          <a:lstStyle/>
          <a:p>
            <a:r>
              <a:rPr lang="es-ES"/>
              <a:t>CHW Instructores: Necesitan de asegurarse de que BOX esté correcto </a:t>
            </a:r>
            <a:r>
              <a:rPr lang="es-ES">
                <a:sym typeface="Wingdings" pitchFamily="2" charset="2"/>
              </a:rPr>
              <a:t></a:t>
            </a:r>
            <a:endParaRPr lang="en-US"/>
          </a:p>
        </p:txBody>
      </p:sp>
      <p:sp>
        <p:nvSpPr>
          <p:cNvPr id="3" name="Content Placeholder 2">
            <a:extLst>
              <a:ext uri="{FF2B5EF4-FFF2-40B4-BE49-F238E27FC236}">
                <a16:creationId xmlns:a16="http://schemas.microsoft.com/office/drawing/2014/main" id="{67E9EF00-4317-8353-5D11-A6EB586F7147}"/>
              </a:ext>
            </a:extLst>
          </p:cNvPr>
          <p:cNvSpPr>
            <a:spLocks noGrp="1"/>
          </p:cNvSpPr>
          <p:nvPr>
            <p:ph idx="1"/>
          </p:nvPr>
        </p:nvSpPr>
        <p:spPr/>
        <p:txBody>
          <a:bodyPr/>
          <a:lstStyle/>
          <a:p>
            <a:pPr marL="0" indent="0" algn="just">
              <a:buNone/>
            </a:pPr>
            <a:r>
              <a:rPr lang="es-ES"/>
              <a:t>
</a:t>
            </a:r>
            <a:endParaRPr lang="en-US"/>
          </a:p>
        </p:txBody>
      </p:sp>
    </p:spTree>
    <p:extLst>
      <p:ext uri="{BB962C8B-B14F-4D97-AF65-F5344CB8AC3E}">
        <p14:creationId xmlns:p14="http://schemas.microsoft.com/office/powerpoint/2010/main" val="33000496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2439246"/>
          </a:xfrm>
        </p:spPr>
        <p:txBody>
          <a:bodyPr>
            <a:normAutofit/>
          </a:bodyPr>
          <a:lstStyle/>
          <a:p>
            <a:pPr marL="0" indent="0">
              <a:buNone/>
            </a:pPr>
            <a:r>
              <a:rPr lang="en-US"/>
              <a:t> ¿Cuánto se aumenta la metformina semalmente?</a:t>
            </a:r>
          </a:p>
          <a:p>
            <a:pPr marL="0" indent="0">
              <a:buNone/>
            </a:pPr>
            <a:r>
              <a:rPr lang="en-US"/>
              <a:t>a. 250mg </a:t>
            </a:r>
          </a:p>
          <a:p>
            <a:pPr marL="0" indent="0">
              <a:buNone/>
            </a:pPr>
            <a:r>
              <a:rPr lang="en-US"/>
              <a:t>b. 500mg</a:t>
            </a:r>
          </a:p>
          <a:p>
            <a:pPr marL="0" indent="0">
              <a:buNone/>
            </a:pPr>
            <a:r>
              <a:rPr lang="en-US"/>
              <a:t>c. 1500</a:t>
            </a:r>
          </a:p>
          <a:p>
            <a:pPr marL="0" indent="0">
              <a:buNone/>
            </a:pPr>
            <a:r>
              <a:rPr lang="en-US"/>
              <a:t>d.200mg</a:t>
            </a:r>
          </a:p>
          <a:p>
            <a:pPr marL="0" indent="0">
              <a:buNone/>
            </a:pPr>
            <a:r>
              <a:rPr lang="en-US"/>
              <a:t> </a:t>
            </a:r>
          </a:p>
        </p:txBody>
      </p:sp>
      <p:sp>
        <p:nvSpPr>
          <p:cNvPr id="6" name="Down Arrow 5">
            <a:extLst>
              <a:ext uri="{FF2B5EF4-FFF2-40B4-BE49-F238E27FC236}">
                <a16:creationId xmlns:a16="http://schemas.microsoft.com/office/drawing/2014/main" id="{3B8DBA70-5A6C-34D7-BF90-DEF90A90B852}"/>
              </a:ext>
            </a:extLst>
          </p:cNvPr>
          <p:cNvSpPr/>
          <p:nvPr/>
        </p:nvSpPr>
        <p:spPr>
          <a:xfrm rot="5400000">
            <a:off x="1767464" y="2899347"/>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1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Metformina
</a:t>
            </a:r>
          </a:p>
        </p:txBody>
      </p:sp>
      <p:sp>
        <p:nvSpPr>
          <p:cNvPr id="3" name="Content Placeholder 2"/>
          <p:cNvSpPr>
            <a:spLocks noGrp="1"/>
          </p:cNvSpPr>
          <p:nvPr>
            <p:ph idx="1"/>
          </p:nvPr>
        </p:nvSpPr>
        <p:spPr>
          <a:xfrm>
            <a:off x="549275" y="2843677"/>
            <a:ext cx="8042276" cy="4343400"/>
          </a:xfrm>
        </p:spPr>
        <p:txBody>
          <a:bodyPr>
            <a:normAutofit/>
          </a:bodyPr>
          <a:lstStyle/>
          <a:p>
            <a:r>
              <a:rPr lang="es-ES"/>
              <a:t>Puede ayudar con la pérdida de peso (no es un efecto secundario, ¡lo cuál es bueno!) 
Efecto secundario más común: náuseas/malestar estomacal 
Dígales a sus pacientes que la tomen con alimentos para evitar el malestar estomacal
Los pacientes deben comenzar la dosis lentamente y aumentarla a 500 mg semanalmente para evitar el malestar estomacal</a:t>
            </a:r>
            <a:endParaRPr lang="en-US"/>
          </a:p>
        </p:txBody>
      </p:sp>
      <p:pic>
        <p:nvPicPr>
          <p:cNvPr id="4" name="Picture 3" descr="Screen Shot 2018-08-08 at 5.32.37 PM.png"/>
          <p:cNvPicPr>
            <a:picLocks noChangeAspect="1"/>
          </p:cNvPicPr>
          <p:nvPr/>
        </p:nvPicPr>
        <p:blipFill>
          <a:blip r:embed="rId3"/>
          <a:stretch>
            <a:fillRect/>
          </a:stretch>
        </p:blipFill>
        <p:spPr>
          <a:xfrm>
            <a:off x="4728411" y="0"/>
            <a:ext cx="4415589" cy="2990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3"/>
            <a:ext cx="7989752" cy="2013179"/>
          </a:xfrm>
        </p:spPr>
        <p:txBody>
          <a:bodyPr>
            <a:normAutofit fontScale="92500" lnSpcReduction="20000"/>
          </a:bodyPr>
          <a:lstStyle/>
          <a:p>
            <a:pPr marL="0" indent="0">
              <a:buNone/>
            </a:pPr>
            <a:r>
              <a:rPr lang="en-US"/>
              <a:t> El efecto secundario más común de la metformina es?</a:t>
            </a:r>
          </a:p>
          <a:p>
            <a:pPr marL="0" indent="0">
              <a:buNone/>
            </a:pPr>
            <a:endParaRPr lang="en-US"/>
          </a:p>
          <a:p>
            <a:pPr marL="0" indent="0">
              <a:buNone/>
            </a:pPr>
            <a:r>
              <a:rPr lang="en-US"/>
              <a:t>a. Pérdida de peso</a:t>
            </a:r>
          </a:p>
          <a:p>
            <a:pPr marL="0" indent="0">
              <a:buNone/>
            </a:pPr>
            <a:r>
              <a:rPr lang="en-US"/>
              <a:t>b. Aumento de peso </a:t>
            </a:r>
          </a:p>
          <a:p>
            <a:pPr marL="0" indent="0">
              <a:buNone/>
            </a:pPr>
            <a:r>
              <a:rPr lang="en-US"/>
              <a:t>c. Malestar estomacal</a:t>
            </a:r>
          </a:p>
          <a:p>
            <a:pPr marL="0" indent="0">
              <a:buNone/>
            </a:pPr>
            <a:r>
              <a:rPr lang="en-US"/>
              <a:t>d. Nivel bajo de azúcar</a:t>
            </a:r>
          </a:p>
        </p:txBody>
      </p:sp>
      <p:sp>
        <p:nvSpPr>
          <p:cNvPr id="7" name="Down Arrow 6">
            <a:extLst>
              <a:ext uri="{FF2B5EF4-FFF2-40B4-BE49-F238E27FC236}">
                <a16:creationId xmlns:a16="http://schemas.microsoft.com/office/drawing/2014/main" id="{D34AC4E0-F972-9086-F81C-206B0869CF60}"/>
              </a:ext>
            </a:extLst>
          </p:cNvPr>
          <p:cNvSpPr/>
          <p:nvPr/>
        </p:nvSpPr>
        <p:spPr>
          <a:xfrm rot="5400000">
            <a:off x="2877073" y="3326259"/>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28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Caso
</a:t>
            </a:r>
          </a:p>
        </p:txBody>
      </p:sp>
      <p:sp>
        <p:nvSpPr>
          <p:cNvPr id="3" name="Content Placeholder 2"/>
          <p:cNvSpPr>
            <a:spLocks noGrp="1"/>
          </p:cNvSpPr>
          <p:nvPr>
            <p:ph sz="quarter" idx="1"/>
          </p:nvPr>
        </p:nvSpPr>
        <p:spPr/>
        <p:txBody>
          <a:bodyPr>
            <a:normAutofit/>
          </a:bodyPr>
          <a:lstStyle/>
          <a:p>
            <a:r>
              <a:rPr lang="es-ES" sz="2000"/>
              <a:t>Su paciente está tomando metformina 500 mg por la mañana y 1000 mg por la noche. Sus azúcares en la mañana son de140 pero no los revisa por la tarde ni por la noche. ¿Qué debe hacer ella?
Pídale que los revise por la tarde. 
Si está alto, el médico podría aumentar a 500 mg cada semana.</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a:xfrm>
            <a:off x="577124" y="687474"/>
            <a:ext cx="7989752" cy="1083329"/>
          </a:xfrm>
        </p:spPr>
        <p:txBody>
          <a:bodyPr/>
          <a:lstStyle/>
          <a:p>
            <a:r>
              <a:rPr lang="en-US"/>
              <a:t>Tarea para esta semana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577124" y="1976422"/>
            <a:ext cx="8662737" cy="3630795"/>
          </a:xfrm>
          <a:ln>
            <a:noFill/>
          </a:ln>
        </p:spPr>
        <p:txBody>
          <a:bodyPr>
            <a:normAutofit/>
          </a:bodyPr>
          <a:lstStyle/>
          <a:p>
            <a:r>
              <a:rPr lang="es-ES" sz="2000"/>
              <a:t>Llame a 2-3 diferentes farmacias de diferentes tiendas esta semana: (Walmart, Walgreens, CVS)</a:t>
            </a:r>
          </a:p>
          <a:p>
            <a:r>
              <a:rPr lang="es-ES" sz="2000"/>
              <a:t>	 </a:t>
            </a:r>
            <a:r>
              <a:rPr lang="es-ES" sz="2000">
                <a:solidFill>
                  <a:schemeClr val="accent1">
                    <a:lumMod val="90000"/>
                    <a:lumOff val="10000"/>
                  </a:schemeClr>
                </a:solidFill>
                <a:latin typeface="Calibri"/>
                <a:cs typeface="Calibri"/>
              </a:rPr>
              <a:t>▪</a:t>
            </a:r>
            <a:r>
              <a:rPr lang="es-ES" sz="2000">
                <a:latin typeface="Calibri"/>
                <a:cs typeface="Calibri"/>
              </a:rPr>
              <a:t> </a:t>
            </a:r>
            <a:r>
              <a:rPr lang="es-ES" sz="2000"/>
              <a:t>Hágales saber que usted es un CHW y está tratando de ver si diferentes</a:t>
            </a:r>
          </a:p>
          <a:p>
            <a:pPr marL="0" indent="0">
              <a:buNone/>
            </a:pPr>
            <a:r>
              <a:rPr lang="es-ES" sz="2000"/>
              <a:t>          farmacias tienen diferentes tipos de metformina       	   
	</a:t>
            </a:r>
            <a:r>
              <a:rPr lang="es-ES" sz="2000">
                <a:solidFill>
                  <a:schemeClr val="accent1">
                    <a:lumMod val="90000"/>
                    <a:lumOff val="10000"/>
                  </a:schemeClr>
                </a:solidFill>
                <a:latin typeface="Calibri"/>
                <a:cs typeface="Calibri"/>
              </a:rPr>
              <a:t>▪</a:t>
            </a:r>
            <a:r>
              <a:rPr lang="es-ES" sz="2000">
                <a:latin typeface="Calibri"/>
                <a:cs typeface="Calibri"/>
              </a:rPr>
              <a:t> </a:t>
            </a:r>
            <a:r>
              <a:rPr lang="es-ES" sz="2000"/>
              <a:t>¿Venden una marca específica de metformina?
	</a:t>
            </a:r>
            <a:r>
              <a:rPr lang="es-ES" sz="2000">
                <a:solidFill>
                  <a:schemeClr val="accent1">
                    <a:lumMod val="90000"/>
                    <a:lumOff val="10000"/>
                  </a:schemeClr>
                </a:solidFill>
                <a:latin typeface="Calibri"/>
                <a:cs typeface="Calibri"/>
              </a:rPr>
              <a:t>▪</a:t>
            </a:r>
            <a:r>
              <a:rPr lang="es-ES" sz="2000">
                <a:latin typeface="Calibri"/>
                <a:cs typeface="Calibri"/>
              </a:rPr>
              <a:t> </a:t>
            </a:r>
            <a:r>
              <a:rPr lang="es-ES" sz="2000"/>
              <a:t>Todas estas farmacias venden la misma marca, ¿o son diferentes?
 </a:t>
            </a:r>
            <a:r>
              <a:rPr lang="es-ES" sz="2000">
                <a:solidFill>
                  <a:schemeClr val="accent1">
                    <a:lumMod val="90000"/>
                    <a:lumOff val="10000"/>
                  </a:schemeClr>
                </a:solidFill>
                <a:latin typeface="Calibri"/>
                <a:cs typeface="Calibri"/>
              </a:rPr>
              <a:t>▪</a:t>
            </a:r>
            <a:r>
              <a:rPr lang="es-ES" sz="2000"/>
              <a:t> Puede hacer esto con otro CHW si lo desea.</a:t>
            </a:r>
            <a:endParaRPr lang="en-US" sz="18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
        <p:nvSpPr>
          <p:cNvPr id="4" name="TextBox 3"/>
          <p:cNvSpPr txBox="1"/>
          <p:nvPr/>
        </p:nvSpPr>
        <p:spPr>
          <a:xfrm>
            <a:off x="673768" y="3311091"/>
            <a:ext cx="115504" cy="369332"/>
          </a:xfrm>
          <a:prstGeom prst="rect">
            <a:avLst/>
          </a:prstGeom>
          <a:solidFill>
            <a:schemeClr val="bg1"/>
          </a:solidFill>
        </p:spPr>
        <p:txBody>
          <a:bodyPr wrap="square" rtlCol="0">
            <a:spAutoFit/>
          </a:bodyPr>
          <a:lstStyle/>
          <a:p>
            <a:endParaRPr lang="en-US"/>
          </a:p>
        </p:txBody>
      </p:sp>
      <p:sp>
        <p:nvSpPr>
          <p:cNvPr id="6" name="TextBox 5"/>
          <p:cNvSpPr txBox="1"/>
          <p:nvPr/>
        </p:nvSpPr>
        <p:spPr>
          <a:xfrm>
            <a:off x="673768" y="4061861"/>
            <a:ext cx="115504" cy="369332"/>
          </a:xfrm>
          <a:prstGeom prst="rect">
            <a:avLst/>
          </a:prstGeom>
          <a:solidFill>
            <a:schemeClr val="bg1"/>
          </a:solidFill>
        </p:spPr>
        <p:txBody>
          <a:bodyPr wrap="square" rtlCol="0">
            <a:spAutoFit/>
          </a:bodyPr>
          <a:lstStyle/>
          <a:p>
            <a:endParaRPr lang="en-US"/>
          </a:p>
        </p:txBody>
      </p:sp>
      <p:sp>
        <p:nvSpPr>
          <p:cNvPr id="7" name="TextBox 6"/>
          <p:cNvSpPr txBox="1"/>
          <p:nvPr/>
        </p:nvSpPr>
        <p:spPr>
          <a:xfrm>
            <a:off x="673768" y="4504623"/>
            <a:ext cx="115504" cy="369332"/>
          </a:xfrm>
          <a:prstGeom prst="rect">
            <a:avLst/>
          </a:prstGeom>
          <a:solidFill>
            <a:schemeClr val="bg1"/>
          </a:solidFill>
        </p:spPr>
        <p:txBody>
          <a:bodyPr wrap="square" rtlCol="0">
            <a:spAutoFit/>
          </a:bodyPr>
          <a:lstStyle/>
          <a:p>
            <a:endParaRPr lang="en-US"/>
          </a:p>
        </p:txBody>
      </p:sp>
      <p:sp>
        <p:nvSpPr>
          <p:cNvPr id="9" name="TextBox 8"/>
          <p:cNvSpPr txBox="1"/>
          <p:nvPr/>
        </p:nvSpPr>
        <p:spPr>
          <a:xfrm>
            <a:off x="673768" y="3205213"/>
            <a:ext cx="115504"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412754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81192" y="458328"/>
            <a:ext cx="7989752" cy="1443415"/>
          </a:xfrm>
        </p:spPr>
        <p:txBody>
          <a:bodyPr>
            <a:normAutofit/>
          </a:bodyPr>
          <a:lstStyle/>
          <a:p>
            <a:r>
              <a:rPr lang="es-ES"/>
              <a:t>8 de Mayo: Medicamentos para la diabetes – medicamentos "g"  
</a:t>
            </a:r>
            <a:endParaRPr lang="en-US"/>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6" name="Picture 5">
            <a:extLst>
              <a:ext uri="{FF2B5EF4-FFF2-40B4-BE49-F238E27FC236}">
                <a16:creationId xmlns:a16="http://schemas.microsoft.com/office/drawing/2014/main" id="{274E833D-F35B-506D-8D2A-123129FD7CC7}"/>
              </a:ext>
            </a:extLst>
          </p:cNvPr>
          <p:cNvPicPr>
            <a:picLocks noChangeAspect="1"/>
          </p:cNvPicPr>
          <p:nvPr/>
        </p:nvPicPr>
        <p:blipFill>
          <a:blip r:embed="rId3"/>
          <a:stretch>
            <a:fillRect/>
          </a:stretch>
        </p:blipFill>
        <p:spPr>
          <a:xfrm>
            <a:off x="2390997" y="2313072"/>
            <a:ext cx="4100558" cy="4002926"/>
          </a:xfrm>
          <a:prstGeom prst="rect">
            <a:avLst/>
          </a:prstGeom>
        </p:spPr>
      </p:pic>
    </p:spTree>
    <p:extLst>
      <p:ext uri="{BB962C8B-B14F-4D97-AF65-F5344CB8AC3E}">
        <p14:creationId xmlns:p14="http://schemas.microsoft.com/office/powerpoint/2010/main" val="372619873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17479949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B639-FDCA-3E3F-FA4D-CAF51F79F21A}"/>
              </a:ext>
            </a:extLst>
          </p:cNvPr>
          <p:cNvSpPr>
            <a:spLocks noGrp="1"/>
          </p:cNvSpPr>
          <p:nvPr>
            <p:ph type="title"/>
          </p:nvPr>
        </p:nvSpPr>
        <p:spPr/>
        <p:txBody>
          <a:bodyPr/>
          <a:lstStyle/>
          <a:p>
            <a:r>
              <a:rPr lang="en-US"/>
              <a:t>Anuncios
</a:t>
            </a:r>
          </a:p>
        </p:txBody>
      </p:sp>
      <p:sp>
        <p:nvSpPr>
          <p:cNvPr id="3" name="Content Placeholder 2">
            <a:extLst>
              <a:ext uri="{FF2B5EF4-FFF2-40B4-BE49-F238E27FC236}">
                <a16:creationId xmlns:a16="http://schemas.microsoft.com/office/drawing/2014/main" id="{678B2E61-3087-C94B-56B4-C3162272B992}"/>
              </a:ext>
            </a:extLst>
          </p:cNvPr>
          <p:cNvSpPr>
            <a:spLocks noGrp="1"/>
          </p:cNvSpPr>
          <p:nvPr>
            <p:ph idx="1"/>
          </p:nvPr>
        </p:nvSpPr>
        <p:spPr/>
        <p:txBody>
          <a:bodyPr/>
          <a:lstStyle/>
          <a:p>
            <a:r>
              <a:rPr lang="en-US"/>
              <a:t> </a:t>
            </a:r>
          </a:p>
        </p:txBody>
      </p:sp>
    </p:spTree>
    <p:extLst>
      <p:ext uri="{BB962C8B-B14F-4D97-AF65-F5344CB8AC3E}">
        <p14:creationId xmlns:p14="http://schemas.microsoft.com/office/powerpoint/2010/main" val="46488346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s-ES"/>
              <a:t>Tarea de la semana pasada
</a:t>
            </a:r>
            <a:endParaRPr lang="en-US"/>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40631" y="2539731"/>
            <a:ext cx="8662737" cy="3630795"/>
          </a:xfrm>
        </p:spPr>
        <p:txBody>
          <a:bodyPr>
            <a:normAutofit/>
          </a:bodyPr>
          <a:lstStyle/>
          <a:p>
            <a:r>
              <a:rPr lang="es-ES" sz="2000"/>
              <a:t>Que hacer: Llame a 2-3 diferentes farmacias esta semana:  Walmart, Walgreens o CVS. Hágales saber que usted es un CHW y está tratando de ver si diferentes farmacias tienen diferentes tipos de metformina.
¿Qué encontró?
¿Venden una marca específica de metformina?
Todas estas farmacias venden la misma marca, ¿o son diferentes?
Algunos pacientes dicen que la metformina que venden algunas farmacias los enferma, mientras que otros no les molestan. ¿Tiene esto más sentido para usted ahora?</a:t>
            </a: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01751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a:t>Pre - Pregunta 
</a:t>
            </a:r>
          </a:p>
        </p:txBody>
      </p:sp>
      <p:sp>
        <p:nvSpPr>
          <p:cNvPr id="6" name="Down Arrow 5">
            <a:extLst>
              <a:ext uri="{FF2B5EF4-FFF2-40B4-BE49-F238E27FC236}">
                <a16:creationId xmlns:a16="http://schemas.microsoft.com/office/drawing/2014/main" id="{E6AA5D80-107C-14E7-F2E6-5E7D1A08D116}"/>
              </a:ext>
            </a:extLst>
          </p:cNvPr>
          <p:cNvSpPr/>
          <p:nvPr/>
        </p:nvSpPr>
        <p:spPr>
          <a:xfrm rot="5400000">
            <a:off x="7625613" y="3900333"/>
            <a:ext cx="606176" cy="7126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92148E6-2B52-C725-7802-0371AED6B24C}"/>
              </a:ext>
            </a:extLst>
          </p:cNvPr>
          <p:cNvSpPr>
            <a:spLocks noGrp="1"/>
          </p:cNvSpPr>
          <p:nvPr>
            <p:ph idx="1"/>
          </p:nvPr>
        </p:nvSpPr>
        <p:spPr>
          <a:xfrm>
            <a:off x="342900" y="1970828"/>
            <a:ext cx="8256452" cy="3630795"/>
          </a:xfrm>
        </p:spPr>
        <p:txBody>
          <a:bodyPr>
            <a:normAutofit/>
          </a:bodyPr>
          <a:lstStyle/>
          <a:p>
            <a:r>
              <a:rPr lang="es-GT" sz="2000"/>
              <a:t>¿Qué medicamentos se tienen que tomar con comida?</a:t>
            </a:r>
          </a:p>
          <a:p>
            <a:pPr marL="0" indent="0">
              <a:buNone/>
            </a:pPr>
            <a:r>
              <a:rPr lang="es-GT" sz="2000"/>
              <a:t>     a. Atorvastain</a:t>
            </a:r>
          </a:p>
          <a:p>
            <a:pPr marL="0" indent="0">
              <a:buNone/>
            </a:pPr>
            <a:r>
              <a:rPr lang="es-GT" sz="2000"/>
              <a:t>     b. Lisinopril</a:t>
            </a:r>
          </a:p>
          <a:p>
            <a:pPr marL="0" indent="0">
              <a:buNone/>
            </a:pPr>
            <a:r>
              <a:rPr lang="es-GT" sz="2000"/>
              <a:t>     c. Los medicamentos “g”. Es decir: glimepirida, gliburida, glipizida</a:t>
            </a:r>
          </a:p>
          <a:p>
            <a:pPr marL="0" indent="0">
              <a:buNone/>
            </a:pPr>
            <a:r>
              <a:rPr lang="es-GT" sz="2000"/>
              <a:t>     d.  Actos/pioglitazona</a:t>
            </a:r>
          </a:p>
        </p:txBody>
      </p:sp>
    </p:spTree>
    <p:extLst>
      <p:ext uri="{BB962C8B-B14F-4D97-AF65-F5344CB8AC3E}">
        <p14:creationId xmlns:p14="http://schemas.microsoft.com/office/powerpoint/2010/main" val="170937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BFC8-E212-2BE6-4F2A-02E80F007B24}"/>
              </a:ext>
            </a:extLst>
          </p:cNvPr>
          <p:cNvSpPr>
            <a:spLocks noGrp="1"/>
          </p:cNvSpPr>
          <p:nvPr>
            <p:ph type="title"/>
          </p:nvPr>
        </p:nvSpPr>
        <p:spPr/>
        <p:txBody>
          <a:bodyPr/>
          <a:lstStyle/>
          <a:p>
            <a:r>
              <a:rPr lang="en-US"/>
              <a:t>¿</a:t>
            </a:r>
            <a:r>
              <a:rPr lang="en-US" err="1"/>
              <a:t>Preguntas</a:t>
            </a:r>
            <a:r>
              <a:rPr lang="en-US"/>
              <a:t> </a:t>
            </a:r>
            <a:r>
              <a:rPr lang="en-US" err="1"/>
              <a:t>sobre</a:t>
            </a:r>
            <a:r>
              <a:rPr lang="en-US"/>
              <a:t> Excel?</a:t>
            </a:r>
          </a:p>
        </p:txBody>
      </p:sp>
      <p:pic>
        <p:nvPicPr>
          <p:cNvPr id="5" name="Content Placeholder 4">
            <a:extLst>
              <a:ext uri="{FF2B5EF4-FFF2-40B4-BE49-F238E27FC236}">
                <a16:creationId xmlns:a16="http://schemas.microsoft.com/office/drawing/2014/main" id="{413FF996-5A4C-D55E-CAFD-935DCD6AB5FD}"/>
              </a:ext>
            </a:extLst>
          </p:cNvPr>
          <p:cNvPicPr>
            <a:picLocks noGrp="1" noChangeAspect="1"/>
          </p:cNvPicPr>
          <p:nvPr>
            <p:ph idx="1"/>
          </p:nvPr>
        </p:nvPicPr>
        <p:blipFill>
          <a:blip r:embed="rId3"/>
          <a:stretch>
            <a:fillRect/>
          </a:stretch>
        </p:blipFill>
        <p:spPr>
          <a:xfrm>
            <a:off x="6181189" y="185007"/>
            <a:ext cx="1467523" cy="1476364"/>
          </a:xfrm>
        </p:spPr>
      </p:pic>
      <p:pic>
        <p:nvPicPr>
          <p:cNvPr id="7" name="Picture 6">
            <a:extLst>
              <a:ext uri="{FF2B5EF4-FFF2-40B4-BE49-F238E27FC236}">
                <a16:creationId xmlns:a16="http://schemas.microsoft.com/office/drawing/2014/main" id="{E1C9D16F-C79F-3C1B-ECC6-C770DCB19B96}"/>
              </a:ext>
            </a:extLst>
          </p:cNvPr>
          <p:cNvPicPr>
            <a:picLocks noChangeAspect="1"/>
          </p:cNvPicPr>
          <p:nvPr/>
        </p:nvPicPr>
        <p:blipFill>
          <a:blip r:embed="rId4"/>
          <a:stretch>
            <a:fillRect/>
          </a:stretch>
        </p:blipFill>
        <p:spPr>
          <a:xfrm>
            <a:off x="7754587" y="185007"/>
            <a:ext cx="1184492" cy="1171032"/>
          </a:xfrm>
          <a:prstGeom prst="rect">
            <a:avLst/>
          </a:prstGeom>
        </p:spPr>
      </p:pic>
      <p:sp>
        <p:nvSpPr>
          <p:cNvPr id="6" name="Content Placeholder 2">
            <a:extLst>
              <a:ext uri="{FF2B5EF4-FFF2-40B4-BE49-F238E27FC236}">
                <a16:creationId xmlns:a16="http://schemas.microsoft.com/office/drawing/2014/main" id="{1E2C6C66-2803-9BDC-C3B0-702C24BBBC9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fontAlgn="auto"/>
            <a:r>
              <a:rPr lang="es-ES" sz="2200"/>
              <a:t>1. Hable de cualquier pregunta o inquietud que tenga sobre como llamar a los pacientes
2. Inicie una sesión en Excel 
3. Practique anotando la información de los pacientes</a:t>
            </a:r>
            <a:endParaRPr lang="en-US" sz="2200"/>
          </a:p>
        </p:txBody>
      </p:sp>
    </p:spTree>
    <p:extLst>
      <p:ext uri="{BB962C8B-B14F-4D97-AF65-F5344CB8AC3E}">
        <p14:creationId xmlns:p14="http://schemas.microsoft.com/office/powerpoint/2010/main" val="13566986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normAutofit fontScale="90000"/>
          </a:bodyPr>
          <a:lstStyle/>
          <a:p>
            <a:r>
              <a:rPr lang="en-US"/>
              <a:t>PRE – PREGUNTA</a:t>
            </a:r>
            <a:br>
              <a:rPr lang="en-US"/>
            </a:br>
            <a:br>
              <a:rPr lang="en-US"/>
            </a:br>
            <a:br>
              <a:rPr lang="en-US"/>
            </a:br>
            <a:br>
              <a:rPr lang="en-US"/>
            </a:br>
            <a:r>
              <a:rPr lang="en-US"/>
              <a:t>pre – pregunta </a:t>
            </a:r>
            <a:br>
              <a:rPr lang="en-US"/>
            </a:br>
            <a:r>
              <a:rPr lang="en-US"/>
              <a:t>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712067"/>
            <a:ext cx="7989752" cy="2232915"/>
          </a:xfrm>
        </p:spPr>
        <p:txBody>
          <a:bodyPr>
            <a:normAutofit fontScale="25000" lnSpcReduction="20000"/>
          </a:bodyPr>
          <a:lstStyle/>
          <a:p>
            <a:pPr marL="0" indent="0">
              <a:buNone/>
            </a:pPr>
            <a:r>
              <a:rPr lang="en-US" sz="8000"/>
              <a:t>¿Cuál medicamento o medicamentos pueden causar AUMENTO de peso en los pacientes?</a:t>
            </a:r>
          </a:p>
          <a:p>
            <a:pPr marL="0" indent="0">
              <a:buNone/>
            </a:pPr>
            <a:endParaRPr lang="en-US" sz="8000"/>
          </a:p>
          <a:p>
            <a:pPr marL="342900" indent="-342900">
              <a:buAutoNum type="alphaLcPeriod"/>
            </a:pPr>
            <a:r>
              <a:rPr lang="en-US" sz="8000"/>
              <a:t>Actos/pioglitazona</a:t>
            </a:r>
          </a:p>
          <a:p>
            <a:pPr marL="342900" indent="-342900">
              <a:buFont typeface="Wingdings 2" panose="05020102010507070707" pitchFamily="18" charset="2"/>
              <a:buAutoNum type="alphaLcPeriod"/>
            </a:pPr>
            <a:r>
              <a:rPr lang="en-US" sz="8000"/>
              <a:t>Lo medicamentos “g”, e</a:t>
            </a:r>
            <a:r>
              <a:rPr lang="es-GT" sz="8000"/>
              <a:t>s decir: glimepirida, gliburida, glipizida</a:t>
            </a:r>
            <a:endParaRPr lang="en-US" sz="8000"/>
          </a:p>
          <a:p>
            <a:pPr marL="342900" indent="-342900">
              <a:buAutoNum type="alphaLcPeriod"/>
            </a:pPr>
            <a:r>
              <a:rPr lang="en-US" sz="8000"/>
              <a:t>Metformina</a:t>
            </a:r>
          </a:p>
          <a:p>
            <a:pPr marL="342900" indent="-342900">
              <a:buAutoNum type="alphaLcPeriod"/>
            </a:pPr>
            <a:r>
              <a:rPr lang="en-US" sz="8000"/>
              <a:t>Insulina </a:t>
            </a:r>
          </a:p>
          <a:p>
            <a:pPr marL="342900" indent="-342900">
              <a:buAutoNum type="alphaLcPeriod"/>
            </a:pPr>
            <a:r>
              <a:rPr lang="en-US" sz="8000"/>
              <a:t>A, B y D</a:t>
            </a:r>
          </a:p>
          <a:p>
            <a:pPr marL="342900" indent="-342900">
              <a:buAutoNum type="alphaLcPeriod"/>
            </a:pPr>
            <a:endParaRPr lang="en-US" sz="5500"/>
          </a:p>
          <a:p>
            <a:pPr marL="0" indent="0">
              <a:buNone/>
            </a:pPr>
            <a:endParaRPr lang="en-US"/>
          </a:p>
          <a:p>
            <a:pPr marL="0" indent="0">
              <a:buNone/>
            </a:pPr>
            <a:endParaRPr lang="en-US"/>
          </a:p>
        </p:txBody>
      </p:sp>
      <p:sp>
        <p:nvSpPr>
          <p:cNvPr id="6" name="Down Arrow 5">
            <a:extLst>
              <a:ext uri="{FF2B5EF4-FFF2-40B4-BE49-F238E27FC236}">
                <a16:creationId xmlns:a16="http://schemas.microsoft.com/office/drawing/2014/main" id="{DF18B86E-96B4-EB3C-69E8-BFE72402155B}"/>
              </a:ext>
            </a:extLst>
          </p:cNvPr>
          <p:cNvSpPr/>
          <p:nvPr/>
        </p:nvSpPr>
        <p:spPr>
          <a:xfrm rot="5400000">
            <a:off x="2065200" y="4358179"/>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63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Los medicamentos g
</a:t>
            </a:r>
          </a:p>
        </p:txBody>
      </p:sp>
      <p:sp>
        <p:nvSpPr>
          <p:cNvPr id="3" name="Content Placeholder 2"/>
          <p:cNvSpPr>
            <a:spLocks noGrp="1"/>
          </p:cNvSpPr>
          <p:nvPr>
            <p:ph idx="1"/>
          </p:nvPr>
        </p:nvSpPr>
        <p:spPr>
          <a:xfrm>
            <a:off x="638342" y="2343150"/>
            <a:ext cx="7989752" cy="2862322"/>
          </a:xfrm>
        </p:spPr>
        <p:txBody>
          <a:bodyPr>
            <a:normAutofit lnSpcReduction="10000"/>
          </a:bodyPr>
          <a:lstStyle/>
          <a:p>
            <a:r>
              <a:rPr lang="es-ES"/>
              <a:t>Al igual que la insulina, reducen rápidamente el azúcar en la sangre, pero son pastillas</a:t>
            </a:r>
          </a:p>
          <a:p>
            <a:r>
              <a:rPr lang="es-ES"/>
              <a:t>Ventajas</a:t>
            </a:r>
          </a:p>
          <a:p>
            <a:pPr marL="0" indent="0">
              <a:buNone/>
            </a:pPr>
            <a:r>
              <a:rPr lang="es-ES"/>
              <a:t>           Pastillas y no inyecciones</a:t>
            </a:r>
          </a:p>
          <a:p>
            <a:pPr marL="0" indent="0">
              <a:buNone/>
            </a:pPr>
            <a:r>
              <a:rPr lang="es-ES"/>
              <a:t>           Bajan el azúcar en la sangre</a:t>
            </a:r>
          </a:p>
          <a:p>
            <a:pPr marL="0" indent="0">
              <a:buNone/>
            </a:pPr>
            <a:r>
              <a:rPr lang="es-ES" sz="900">
                <a:solidFill>
                  <a:schemeClr val="accent1">
                    <a:lumMod val="25000"/>
                    <a:lumOff val="75000"/>
                  </a:schemeClr>
                </a:solidFill>
              </a:rPr>
              <a:t>   </a:t>
            </a:r>
            <a:r>
              <a:rPr lang="es-ES">
                <a:solidFill>
                  <a:schemeClr val="accent1">
                    <a:lumMod val="10000"/>
                    <a:lumOff val="90000"/>
                  </a:schemeClr>
                </a:solidFill>
              </a:rPr>
              <a:t> </a:t>
            </a:r>
            <a:r>
              <a:rPr lang="es-ES"/>
              <a:t>  Desventajas</a:t>
            </a:r>
          </a:p>
          <a:p>
            <a:pPr marL="0" indent="0">
              <a:buNone/>
            </a:pPr>
            <a:r>
              <a:rPr lang="es-ES"/>
              <a:t>         Reducen rápidamente el azúcar en la sangre y causan hipoglucemia</a:t>
            </a:r>
          </a:p>
          <a:p>
            <a:pPr marL="0" indent="0">
              <a:buNone/>
            </a:pPr>
            <a:r>
              <a:rPr lang="es-ES"/>
              <a:t>         Pueden causar aumento de peso</a:t>
            </a:r>
          </a:p>
        </p:txBody>
      </p:sp>
      <p:sp>
        <p:nvSpPr>
          <p:cNvPr id="4" name="TextBox 3">
            <a:extLst>
              <a:ext uri="{FF2B5EF4-FFF2-40B4-BE49-F238E27FC236}">
                <a16:creationId xmlns:a16="http://schemas.microsoft.com/office/drawing/2014/main" id="{0922B02D-FFB9-C611-8E0F-C80C5CF3FAAF}"/>
              </a:ext>
            </a:extLst>
          </p:cNvPr>
          <p:cNvSpPr txBox="1"/>
          <p:nvPr/>
        </p:nvSpPr>
        <p:spPr>
          <a:xfrm>
            <a:off x="895350" y="4600575"/>
            <a:ext cx="152400" cy="369332"/>
          </a:xfrm>
          <a:prstGeom prst="rect">
            <a:avLst/>
          </a:prstGeom>
          <a:solidFill>
            <a:schemeClr val="bg1"/>
          </a:solidFill>
        </p:spPr>
        <p:txBody>
          <a:bodyPr wrap="square" rtlCol="0">
            <a:spAutoFit/>
          </a:bodyPr>
          <a:lstStyle/>
          <a:p>
            <a:endParaRPr lang="es-GT"/>
          </a:p>
        </p:txBody>
      </p:sp>
      <p:sp>
        <p:nvSpPr>
          <p:cNvPr id="7" name="Flowchart: Alternate Process 6">
            <a:extLst>
              <a:ext uri="{FF2B5EF4-FFF2-40B4-BE49-F238E27FC236}">
                <a16:creationId xmlns:a16="http://schemas.microsoft.com/office/drawing/2014/main" id="{4E509AFE-654B-D310-0579-A0D5BD9D8643}"/>
              </a:ext>
            </a:extLst>
          </p:cNvPr>
          <p:cNvSpPr/>
          <p:nvPr/>
        </p:nvSpPr>
        <p:spPr>
          <a:xfrm flipH="1" flipV="1">
            <a:off x="1266822" y="3486148"/>
            <a:ext cx="81915"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8" name="Rectangle: Rounded Corners 7">
            <a:extLst>
              <a:ext uri="{FF2B5EF4-FFF2-40B4-BE49-F238E27FC236}">
                <a16:creationId xmlns:a16="http://schemas.microsoft.com/office/drawing/2014/main" id="{44E5A508-87EA-7D1B-6E8A-77176E97EDB6}"/>
              </a:ext>
            </a:extLst>
          </p:cNvPr>
          <p:cNvSpPr/>
          <p:nvPr/>
        </p:nvSpPr>
        <p:spPr>
          <a:xfrm flipH="1" flipV="1">
            <a:off x="1266822" y="3880482"/>
            <a:ext cx="81915" cy="45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9" name="Rectangle: Rounded Corners 8">
            <a:extLst>
              <a:ext uri="{FF2B5EF4-FFF2-40B4-BE49-F238E27FC236}">
                <a16:creationId xmlns:a16="http://schemas.microsoft.com/office/drawing/2014/main" id="{506CFFED-8B5F-E08A-2FFF-38FA082DC4E3}"/>
              </a:ext>
            </a:extLst>
          </p:cNvPr>
          <p:cNvSpPr/>
          <p:nvPr/>
        </p:nvSpPr>
        <p:spPr>
          <a:xfrm>
            <a:off x="1120141" y="4600575"/>
            <a:ext cx="6096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Rectangle: Rounded Corners 9">
            <a:extLst>
              <a:ext uri="{FF2B5EF4-FFF2-40B4-BE49-F238E27FC236}">
                <a16:creationId xmlns:a16="http://schemas.microsoft.com/office/drawing/2014/main" id="{9B342BEA-120A-B65A-6C13-FA61231B663A}"/>
              </a:ext>
            </a:extLst>
          </p:cNvPr>
          <p:cNvSpPr/>
          <p:nvPr/>
        </p:nvSpPr>
        <p:spPr>
          <a:xfrm>
            <a:off x="742951" y="4248150"/>
            <a:ext cx="76199" cy="47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900"/>
          </a:p>
        </p:txBody>
      </p:sp>
      <p:sp>
        <p:nvSpPr>
          <p:cNvPr id="11" name="Rectangle: Rounded Corners 10">
            <a:extLst>
              <a:ext uri="{FF2B5EF4-FFF2-40B4-BE49-F238E27FC236}">
                <a16:creationId xmlns:a16="http://schemas.microsoft.com/office/drawing/2014/main" id="{2DB52EFD-9D04-2211-E5E0-35F5994934EA}"/>
              </a:ext>
            </a:extLst>
          </p:cNvPr>
          <p:cNvSpPr/>
          <p:nvPr/>
        </p:nvSpPr>
        <p:spPr>
          <a:xfrm>
            <a:off x="1120141" y="4969908"/>
            <a:ext cx="6096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34" y="877974"/>
            <a:ext cx="7989752" cy="1083329"/>
          </a:xfrm>
        </p:spPr>
        <p:txBody>
          <a:bodyPr>
            <a:normAutofit fontScale="90000"/>
          </a:bodyPr>
          <a:lstStyle/>
          <a:p>
            <a:r>
              <a:rPr lang="es-ES"/>
              <a:t>Los medicamentos </a:t>
            </a:r>
            <a:r>
              <a:rPr lang="es-ES" sz="3100"/>
              <a:t>G </a:t>
            </a:r>
            <a:r>
              <a:rPr lang="es-ES"/>
              <a:t>...</a:t>
            </a:r>
            <a:br>
              <a:rPr lang="es-ES"/>
            </a:br>
            <a:r>
              <a:rPr lang="es-ES"/>
              <a:t>(¿Por qué son tan difíciles de pronunciar?)
</a:t>
            </a:r>
            <a:endParaRPr lang="en-US"/>
          </a:p>
        </p:txBody>
      </p:sp>
      <p:sp>
        <p:nvSpPr>
          <p:cNvPr id="3" name="Content Placeholder 2"/>
          <p:cNvSpPr>
            <a:spLocks noGrp="1"/>
          </p:cNvSpPr>
          <p:nvPr>
            <p:ph sz="quarter" idx="1"/>
          </p:nvPr>
        </p:nvSpPr>
        <p:spPr/>
        <p:txBody>
          <a:bodyPr/>
          <a:lstStyle/>
          <a:p>
            <a:r>
              <a:rPr lang="es-ES"/>
              <a:t>La clase de estos medicamentos se le llama: </a:t>
            </a:r>
            <a:r>
              <a:rPr lang="es-ES" err="1"/>
              <a:t>sulfonilureas</a:t>
            </a:r>
            <a:r>
              <a:rPr lang="es-ES"/>
              <a:t> (por si acaso tenía curiosidad)
Gliburida: (menos común, mayor efectos secundarios)
Glipizida: más común
Glimepirida: la más común... ¿por qué?</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24" y="973472"/>
            <a:ext cx="7989752" cy="1083329"/>
          </a:xfrm>
        </p:spPr>
        <p:txBody>
          <a:bodyPr>
            <a:normAutofit/>
          </a:bodyPr>
          <a:lstStyle/>
          <a:p>
            <a:r>
              <a:rPr lang="es-ES"/>
              <a:t>Glimepirida: ¿el mejor medicamento </a:t>
            </a:r>
            <a:r>
              <a:rPr lang="es-ES" sz="2500"/>
              <a:t>g</a:t>
            </a:r>
            <a:r>
              <a:rPr lang="es-ES"/>
              <a:t>?
</a:t>
            </a:r>
            <a:endParaRPr lang="en-US"/>
          </a:p>
        </p:txBody>
      </p:sp>
      <p:sp>
        <p:nvSpPr>
          <p:cNvPr id="3" name="Content Placeholder 2"/>
          <p:cNvSpPr>
            <a:spLocks noGrp="1"/>
          </p:cNvSpPr>
          <p:nvPr>
            <p:ph sz="quarter" idx="1"/>
          </p:nvPr>
        </p:nvSpPr>
        <p:spPr/>
        <p:txBody>
          <a:bodyPr/>
          <a:lstStyle/>
          <a:p>
            <a:r>
              <a:rPr lang="es-ES"/>
              <a:t>Como medicamento de esta clase, a algunos médicos no les gustan debido a los efectos secundarios
Pero los estudios muestran que todas las drogas de esta clase no son iguales.
La glimepirida tiene la menor cantidad de cosas malas: aumento de peso, bajo nivel de azúcar en la sangre, efectos cardíacos
La glimepirida se puede usar si el paciente tiene los riñones en mal estado (insuficiencia renal)</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Caso 
</a:t>
            </a:r>
          </a:p>
        </p:txBody>
      </p:sp>
      <p:sp>
        <p:nvSpPr>
          <p:cNvPr id="3" name="Content Placeholder 2"/>
          <p:cNvSpPr>
            <a:spLocks noGrp="1"/>
          </p:cNvSpPr>
          <p:nvPr>
            <p:ph sz="quarter" idx="1"/>
          </p:nvPr>
        </p:nvSpPr>
        <p:spPr/>
        <p:txBody>
          <a:bodyPr/>
          <a:lstStyle/>
          <a:p>
            <a:r>
              <a:rPr lang="es-ES"/>
              <a:t>Su paciente está tomando glimepirida 2 mg al día. Sus azúcares de la mañana son 170 y sus azúcares de la tarde antes de las comidas son de 190. ¿Qué podría hacer el médico?
Aumentar la glimepirida a 4 mg diarios.</a:t>
            </a:r>
            <a:endParaRPr lang="en-US"/>
          </a:p>
        </p:txBody>
      </p:sp>
    </p:spTree>
    <p:extLst>
      <p:ext uri="{BB962C8B-B14F-4D97-AF65-F5344CB8AC3E}">
        <p14:creationId xmlns:p14="http://schemas.microsoft.com/office/powerpoint/2010/main" val="17286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794565"/>
            <a:ext cx="7989752" cy="1083329"/>
          </a:xfrm>
        </p:spPr>
        <p:txBody>
          <a:bodyPr/>
          <a:lstStyle/>
          <a:p>
            <a:r>
              <a:rPr lang="en-US"/>
              <a:t>Pre - 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2765560" y="361429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40067B-8FA8-7231-8C56-72CE600DD6D8}"/>
              </a:ext>
            </a:extLst>
          </p:cNvPr>
          <p:cNvSpPr txBox="1"/>
          <p:nvPr/>
        </p:nvSpPr>
        <p:spPr>
          <a:xfrm>
            <a:off x="1145512" y="3004457"/>
            <a:ext cx="6852976" cy="2031325"/>
          </a:xfrm>
          <a:prstGeom prst="rect">
            <a:avLst/>
          </a:prstGeom>
          <a:noFill/>
        </p:spPr>
        <p:txBody>
          <a:bodyPr wrap="square" rtlCol="0">
            <a:spAutoFit/>
          </a:bodyPr>
          <a:lstStyle/>
          <a:p>
            <a:r>
              <a:rPr lang="es-GT"/>
              <a:t>¿Cuál es la dosis inicial y la dosis máxima (diariamente en mg) de glimepirida?</a:t>
            </a:r>
          </a:p>
          <a:p>
            <a:endParaRPr lang="es-GT"/>
          </a:p>
          <a:p>
            <a:r>
              <a:rPr lang="es-GT"/>
              <a:t>      a. 2 y 8</a:t>
            </a:r>
          </a:p>
          <a:p>
            <a:r>
              <a:rPr lang="es-GT"/>
              <a:t>      b. 4 y 12</a:t>
            </a:r>
          </a:p>
          <a:p>
            <a:r>
              <a:rPr lang="es-GT"/>
              <a:t>      c. 5 y 10</a:t>
            </a:r>
          </a:p>
          <a:p>
            <a:r>
              <a:rPr lang="es-GT"/>
              <a:t>      d. 15 y 25</a:t>
            </a:r>
          </a:p>
        </p:txBody>
      </p:sp>
    </p:spTree>
    <p:extLst>
      <p:ext uri="{BB962C8B-B14F-4D97-AF65-F5344CB8AC3E}">
        <p14:creationId xmlns:p14="http://schemas.microsoft.com/office/powerpoint/2010/main" val="181333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09" y="832330"/>
            <a:ext cx="7989752" cy="1083329"/>
          </a:xfrm>
        </p:spPr>
        <p:txBody>
          <a:bodyPr/>
          <a:lstStyle/>
          <a:p>
            <a:r>
              <a:rPr lang="en-US"/>
              <a:t>Glimepirida: ¿cómo se dosifica?
</a:t>
            </a:r>
          </a:p>
        </p:txBody>
      </p:sp>
      <p:sp>
        <p:nvSpPr>
          <p:cNvPr id="3" name="Content Placeholder 2"/>
          <p:cNvSpPr>
            <a:spLocks noGrp="1"/>
          </p:cNvSpPr>
          <p:nvPr>
            <p:ph sz="quarter" idx="1"/>
          </p:nvPr>
        </p:nvSpPr>
        <p:spPr/>
        <p:txBody>
          <a:bodyPr/>
          <a:lstStyle/>
          <a:p>
            <a:pPr marL="305435" indent="-305435"/>
            <a:r>
              <a:rPr lang="es-ES" sz="2000"/>
              <a:t>La dosis inicial es de...
2 mg una vez al día
La dosis máxima es de...
8 mg una vez al día
Se puede dividir/separar en la mañana y noche, pero no es necesario que lo haga (a menos que haya problemas con niveles bajos Y altos de azúcar en la sangre)</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Caso
</a:t>
            </a:r>
          </a:p>
        </p:txBody>
      </p:sp>
      <p:sp>
        <p:nvSpPr>
          <p:cNvPr id="3" name="Content Placeholder 2"/>
          <p:cNvSpPr>
            <a:spLocks noGrp="1"/>
          </p:cNvSpPr>
          <p:nvPr>
            <p:ph sz="quarter" idx="1"/>
          </p:nvPr>
        </p:nvSpPr>
        <p:spPr/>
        <p:txBody>
          <a:bodyPr/>
          <a:lstStyle/>
          <a:p>
            <a:r>
              <a:rPr lang="es-ES"/>
              <a:t>Su paciente está tomando 4 mg de glimepirida al día. Sus azúcares en la mañana son de 200. El paciente tiene 65 años, y dice que por la tarde se siente tembloroso. ¿Qué le podrías preguntar?
¿Está tomando su medicamento con comida? 
¿Está comiendo constantemente o come mucho una vez y no mucho otra?
Felicítelo por estar revisando su azúcar cuando no se siente bien. De lo contrario, es difícil saber si se trata de un problema de azúcar o algo más.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81192" y="687474"/>
            <a:ext cx="8273456" cy="1083329"/>
          </a:xfrm>
        </p:spPr>
        <p:txBody>
          <a:bodyPr>
            <a:normAutofit fontScale="90000"/>
          </a:bodyPr>
          <a:lstStyle/>
          <a:p>
            <a:r>
              <a:rPr lang="pt-BR"/>
              <a:t>15 de </a:t>
            </a:r>
            <a:r>
              <a:rPr lang="pt-BR" err="1"/>
              <a:t>mayo</a:t>
            </a:r>
            <a:r>
              <a:rPr lang="pt-BR"/>
              <a:t>: MEDICAMENTOS PARA Diabetes - </a:t>
            </a:r>
            <a:r>
              <a:rPr lang="pt-BR" err="1"/>
              <a:t>Actos</a:t>
            </a:r>
            <a:r>
              <a:rPr lang="pt-BR"/>
              <a:t>
</a:t>
            </a:r>
            <a:endParaRPr lang="en-US"/>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5" name="Picture 4">
            <a:extLst>
              <a:ext uri="{FF2B5EF4-FFF2-40B4-BE49-F238E27FC236}">
                <a16:creationId xmlns:a16="http://schemas.microsoft.com/office/drawing/2014/main" id="{01956895-4614-0388-9C95-D9907B19B6EF}"/>
              </a:ext>
            </a:extLst>
          </p:cNvPr>
          <p:cNvPicPr>
            <a:picLocks noChangeAspect="1"/>
          </p:cNvPicPr>
          <p:nvPr/>
        </p:nvPicPr>
        <p:blipFill>
          <a:blip r:embed="rId3"/>
          <a:stretch>
            <a:fillRect/>
          </a:stretch>
        </p:blipFill>
        <p:spPr>
          <a:xfrm>
            <a:off x="2280863" y="2228003"/>
            <a:ext cx="4076557" cy="4146044"/>
          </a:xfrm>
          <a:prstGeom prst="rect">
            <a:avLst/>
          </a:prstGeom>
        </p:spPr>
      </p:pic>
    </p:spTree>
    <p:extLst>
      <p:ext uri="{BB962C8B-B14F-4D97-AF65-F5344CB8AC3E}">
        <p14:creationId xmlns:p14="http://schemas.microsoft.com/office/powerpoint/2010/main" val="205627418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891973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436123" y="2595716"/>
            <a:ext cx="3914651" cy="2446841"/>
          </a:xfrm>
        </p:spPr>
        <p:txBody>
          <a:bodyPr vert="horz" lIns="205740" tIns="137160" rIns="205740" bIns="137160" rtlCol="0" anchor="ctr" anchorCtr="1">
            <a:normAutofit/>
          </a:bodyPr>
          <a:lstStyle/>
          <a:p>
            <a:r>
              <a:rPr lang="es-MX" sz="3000" b="1">
                <a:solidFill>
                  <a:srgbClr val="002060"/>
                </a:solidFill>
              </a:rPr>
              <a:t>preguntas, comentarios, dudas</a:t>
            </a:r>
          </a:p>
        </p:txBody>
      </p:sp>
      <p:pic>
        <p:nvPicPr>
          <p:cNvPr id="6" name="Picture 2" descr="Question Mark, Why, Question, Confusion">
            <a:extLst>
              <a:ext uri="{FF2B5EF4-FFF2-40B4-BE49-F238E27FC236}">
                <a16:creationId xmlns:a16="http://schemas.microsoft.com/office/drawing/2014/main" id="{DA2B771B-227C-FD49-AEA1-8A58DBFE5EB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784" r="2960" b="2"/>
          <a:stretch/>
        </p:blipFill>
        <p:spPr bwMode="auto">
          <a:xfrm>
            <a:off x="4148072" y="1337310"/>
            <a:ext cx="4338579" cy="394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6200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a:t>Anuncios
</a:t>
            </a:r>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p:txBody>
          <a:bodyPr/>
          <a:lstStyle/>
          <a:p>
            <a:r>
              <a:rPr lang="en-US"/>
              <a:t> </a:t>
            </a:r>
          </a:p>
        </p:txBody>
      </p:sp>
    </p:spTree>
    <p:extLst>
      <p:ext uri="{BB962C8B-B14F-4D97-AF65-F5344CB8AC3E}">
        <p14:creationId xmlns:p14="http://schemas.microsoft.com/office/powerpoint/2010/main" val="390877248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a:xfrm>
            <a:off x="409742" y="783391"/>
            <a:ext cx="7989752" cy="1083329"/>
          </a:xfrm>
        </p:spPr>
        <p:txBody>
          <a:bodyPr/>
          <a:lstStyle/>
          <a:p>
            <a:r>
              <a:rPr lang="es-ES"/>
              <a:t>Tarea de la semana pasada
</a:t>
            </a:r>
            <a:endParaRPr lang="en-US"/>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r>
              <a:rPr lang="es-ES" sz="2000"/>
              <a:t>Una taza de jugo de naranja tiene 15 gramos de carbohidratos y 60 calorías
¿Qué 4 artículos eligió? 
¿Cuántos gramos de carbohidratos y calorías tienen?
¿Cómo afecta el no leer las etiquetas de nutrición la forma que come?</a:t>
            </a: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407910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Pasando  a  Actos
</a:t>
            </a:r>
          </a:p>
        </p:txBody>
      </p:sp>
      <p:sp>
        <p:nvSpPr>
          <p:cNvPr id="3" name="Content Placeholder 2"/>
          <p:cNvSpPr>
            <a:spLocks noGrp="1"/>
          </p:cNvSpPr>
          <p:nvPr>
            <p:ph idx="1"/>
          </p:nvPr>
        </p:nvSpPr>
        <p:spPr/>
        <p:txBody>
          <a:bodyPr/>
          <a:lstStyle/>
          <a:p>
            <a:r>
              <a:rPr lang="es-ES"/>
              <a:t>Su nombre genérico es pioglitazona 
</a:t>
            </a:r>
            <a:r>
              <a:rPr lang="en-US"/>
              <a:t>Ventajas
   </a:t>
            </a:r>
            <a:r>
              <a:rPr lang="en-US">
                <a:solidFill>
                  <a:schemeClr val="accent1">
                    <a:lumMod val="75000"/>
                    <a:lumOff val="25000"/>
                  </a:schemeClr>
                </a:solidFill>
                <a:latin typeface="Century Gothic" panose="020B0502020202020204" pitchFamily="34" charset="0"/>
              </a:rPr>
              <a:t>●</a:t>
            </a:r>
            <a:r>
              <a:rPr lang="es-ES"/>
              <a:t>Bajo costo CON goodrx.com
   </a:t>
            </a:r>
            <a:r>
              <a:rPr lang="es-ES">
                <a:solidFill>
                  <a:schemeClr val="accent1">
                    <a:lumMod val="75000"/>
                    <a:lumOff val="25000"/>
                  </a:schemeClr>
                </a:solidFill>
                <a:latin typeface="Century Gothic" panose="020B0502020202020204" pitchFamily="34" charset="0"/>
              </a:rPr>
              <a:t>●</a:t>
            </a:r>
            <a:r>
              <a:rPr lang="es-ES"/>
              <a:t>No baja el azúcar en la sangre rápidamente 
</a:t>
            </a:r>
            <a:r>
              <a:rPr lang="en-US"/>
              <a:t>Desventajas
	</a:t>
            </a:r>
            <a:r>
              <a:rPr lang="es-ES"/>
              <a:t>Puede causar aumento de peso ("peso del agua")</a:t>
            </a:r>
            <a:endParaRPr lang="en-US"/>
          </a:p>
        </p:txBody>
      </p:sp>
      <p:sp>
        <p:nvSpPr>
          <p:cNvPr id="4" name="TextBox 3">
            <a:extLst>
              <a:ext uri="{FF2B5EF4-FFF2-40B4-BE49-F238E27FC236}">
                <a16:creationId xmlns:a16="http://schemas.microsoft.com/office/drawing/2014/main" id="{18737E51-E18F-13B2-A3D7-55B3604DCE46}"/>
              </a:ext>
            </a:extLst>
          </p:cNvPr>
          <p:cNvSpPr txBox="1"/>
          <p:nvPr/>
        </p:nvSpPr>
        <p:spPr>
          <a:xfrm>
            <a:off x="685800" y="3800475"/>
            <a:ext cx="180975" cy="369332"/>
          </a:xfrm>
          <a:prstGeom prst="rect">
            <a:avLst/>
          </a:prstGeom>
          <a:solidFill>
            <a:schemeClr val="bg1"/>
          </a:solidFill>
        </p:spPr>
        <p:txBody>
          <a:bodyPr wrap="square" rtlCol="0">
            <a:spAutoFit/>
          </a:bodyPr>
          <a:lstStyle/>
          <a:p>
            <a:endParaRPr lang="es-GT"/>
          </a:p>
        </p:txBody>
      </p:sp>
      <p:sp>
        <p:nvSpPr>
          <p:cNvPr id="5" name="TextBox 4">
            <a:extLst>
              <a:ext uri="{FF2B5EF4-FFF2-40B4-BE49-F238E27FC236}">
                <a16:creationId xmlns:a16="http://schemas.microsoft.com/office/drawing/2014/main" id="{2DB956C2-51A2-5BC2-03DE-DA764F5F2D4D}"/>
              </a:ext>
            </a:extLst>
          </p:cNvPr>
          <p:cNvSpPr txBox="1"/>
          <p:nvPr/>
        </p:nvSpPr>
        <p:spPr>
          <a:xfrm>
            <a:off x="685800" y="4248150"/>
            <a:ext cx="180975" cy="369332"/>
          </a:xfrm>
          <a:prstGeom prst="rect">
            <a:avLst/>
          </a:prstGeom>
          <a:solidFill>
            <a:schemeClr val="bg1"/>
          </a:solidFill>
        </p:spPr>
        <p:txBody>
          <a:bodyPr wrap="square" rtlCol="0">
            <a:spAutoFit/>
          </a:bodyPr>
          <a:lstStyle/>
          <a:p>
            <a:endParaRPr lang="es-GT"/>
          </a:p>
        </p:txBody>
      </p:sp>
      <p:sp>
        <p:nvSpPr>
          <p:cNvPr id="6" name="TextBox 5">
            <a:extLst>
              <a:ext uri="{FF2B5EF4-FFF2-40B4-BE49-F238E27FC236}">
                <a16:creationId xmlns:a16="http://schemas.microsoft.com/office/drawing/2014/main" id="{0E181504-A520-90A6-25E0-2721FD3D96E6}"/>
              </a:ext>
            </a:extLst>
          </p:cNvPr>
          <p:cNvSpPr txBox="1"/>
          <p:nvPr/>
        </p:nvSpPr>
        <p:spPr>
          <a:xfrm>
            <a:off x="685800" y="4169807"/>
            <a:ext cx="76200" cy="369332"/>
          </a:xfrm>
          <a:prstGeom prst="rect">
            <a:avLst/>
          </a:prstGeom>
          <a:solidFill>
            <a:schemeClr val="bg1"/>
          </a:solidFill>
        </p:spPr>
        <p:txBody>
          <a:bodyPr wrap="square" rtlCol="0">
            <a:spAutoFit/>
          </a:bodyPr>
          <a:lstStyle/>
          <a:p>
            <a:endParaRPr lang="es-GT"/>
          </a:p>
        </p:txBody>
      </p:sp>
      <p:sp>
        <p:nvSpPr>
          <p:cNvPr id="7" name="TextBox 6">
            <a:extLst>
              <a:ext uri="{FF2B5EF4-FFF2-40B4-BE49-F238E27FC236}">
                <a16:creationId xmlns:a16="http://schemas.microsoft.com/office/drawing/2014/main" id="{7DECDE60-79A7-001A-7D40-CCE3174BA47A}"/>
              </a:ext>
            </a:extLst>
          </p:cNvPr>
          <p:cNvSpPr txBox="1"/>
          <p:nvPr/>
        </p:nvSpPr>
        <p:spPr>
          <a:xfrm>
            <a:off x="716281" y="4169807"/>
            <a:ext cx="45719" cy="369332"/>
          </a:xfrm>
          <a:prstGeom prst="rect">
            <a:avLst/>
          </a:prstGeom>
          <a:solidFill>
            <a:schemeClr val="bg1"/>
          </a:solidFill>
        </p:spPr>
        <p:txBody>
          <a:bodyPr wrap="square" rtlCol="0">
            <a:spAutoFit/>
          </a:bodyPr>
          <a:lstStyle/>
          <a:p>
            <a:endParaRPr lang="es-GT"/>
          </a:p>
        </p:txBody>
      </p:sp>
      <p:sp>
        <p:nvSpPr>
          <p:cNvPr id="8" name="TextBox 7">
            <a:extLst>
              <a:ext uri="{FF2B5EF4-FFF2-40B4-BE49-F238E27FC236}">
                <a16:creationId xmlns:a16="http://schemas.microsoft.com/office/drawing/2014/main" id="{17A25BF6-90D4-3221-3352-6297D2F0C8B2}"/>
              </a:ext>
            </a:extLst>
          </p:cNvPr>
          <p:cNvSpPr txBox="1"/>
          <p:nvPr/>
        </p:nvSpPr>
        <p:spPr>
          <a:xfrm>
            <a:off x="716281" y="4169807"/>
            <a:ext cx="76200" cy="369332"/>
          </a:xfrm>
          <a:prstGeom prst="rect">
            <a:avLst/>
          </a:prstGeom>
          <a:solidFill>
            <a:schemeClr val="bg1"/>
          </a:solidFill>
        </p:spPr>
        <p:txBody>
          <a:bodyPr wrap="square" rtlCol="0">
            <a:spAutoFit/>
          </a:bodyPr>
          <a:lstStyle/>
          <a:p>
            <a:endParaRPr lang="es-G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a:t>xLLLLLLLLLLLLLLlllllllllll</a:t>
            </a:r>
          </a:p>
        </p:txBody>
      </p:sp>
      <p:sp>
        <p:nvSpPr>
          <p:cNvPr id="3" name="TextBox 2">
            <a:extLst>
              <a:ext uri="{FF2B5EF4-FFF2-40B4-BE49-F238E27FC236}">
                <a16:creationId xmlns:a16="http://schemas.microsoft.com/office/drawing/2014/main" id="{F084F1C2-62AA-8B21-E7D2-B906CE1EF413}"/>
              </a:ext>
            </a:extLst>
          </p:cNvPr>
          <p:cNvSpPr txBox="1"/>
          <p:nvPr/>
        </p:nvSpPr>
        <p:spPr>
          <a:xfrm>
            <a:off x="581192" y="2362200"/>
            <a:ext cx="6905458" cy="1754326"/>
          </a:xfrm>
          <a:prstGeom prst="rect">
            <a:avLst/>
          </a:prstGeom>
          <a:solidFill>
            <a:schemeClr val="bg1"/>
          </a:solidFill>
        </p:spPr>
        <p:txBody>
          <a:bodyPr wrap="square" rtlCol="0">
            <a:spAutoFit/>
          </a:bodyPr>
          <a:lstStyle/>
          <a:p>
            <a:r>
              <a:rPr lang="es-GT"/>
              <a:t>Un efecto secundario de Actos/pioglitazona es:</a:t>
            </a:r>
          </a:p>
          <a:p>
            <a:endParaRPr lang="es-GT"/>
          </a:p>
          <a:p>
            <a:pPr marL="342900" indent="-342900">
              <a:buAutoNum type="alphaLcPeriod"/>
            </a:pPr>
            <a:r>
              <a:rPr lang="es-GT"/>
              <a:t>Una erupción </a:t>
            </a:r>
          </a:p>
          <a:p>
            <a:pPr marL="342900" indent="-342900">
              <a:buAutoNum type="alphaLcPeriod"/>
            </a:pPr>
            <a:r>
              <a:rPr lang="es-GT"/>
              <a:t>Dolor de cabeza</a:t>
            </a:r>
          </a:p>
          <a:p>
            <a:pPr marL="342900" indent="-342900">
              <a:buAutoNum type="alphaLcPeriod"/>
            </a:pPr>
            <a:r>
              <a:rPr lang="es-GT"/>
              <a:t>Visión borrosa </a:t>
            </a:r>
          </a:p>
          <a:p>
            <a:pPr marL="342900" indent="-342900">
              <a:buAutoNum type="alphaLcPeriod"/>
            </a:pPr>
            <a:r>
              <a:rPr lang="es-GT"/>
              <a:t>Hinchazón de las piernas</a:t>
            </a:r>
          </a:p>
        </p:txBody>
      </p:sp>
      <p:sp>
        <p:nvSpPr>
          <p:cNvPr id="4" name="Arrow: Left 3">
            <a:extLst>
              <a:ext uri="{FF2B5EF4-FFF2-40B4-BE49-F238E27FC236}">
                <a16:creationId xmlns:a16="http://schemas.microsoft.com/office/drawing/2014/main" id="{EFF77BB4-DD6D-08EA-8759-874D0B0B40F2}"/>
              </a:ext>
            </a:extLst>
          </p:cNvPr>
          <p:cNvSpPr/>
          <p:nvPr/>
        </p:nvSpPr>
        <p:spPr>
          <a:xfrm>
            <a:off x="4146475" y="369196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73026497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1852290"/>
          </a:xfrm>
        </p:spPr>
        <p:txBody>
          <a:bodyPr>
            <a:normAutofit fontScale="85000" lnSpcReduction="20000"/>
          </a:bodyPr>
          <a:lstStyle/>
          <a:p>
            <a:pPr marL="0" indent="0">
              <a:buNone/>
            </a:pPr>
            <a:r>
              <a:rPr lang="en-US"/>
              <a:t> ¿Cuál es la dosis inicial y la dosis más alta de Actos por día en miligramos?</a:t>
            </a:r>
          </a:p>
          <a:p>
            <a:pPr marL="0" indent="0">
              <a:buNone/>
            </a:pPr>
            <a:endParaRPr lang="en-US"/>
          </a:p>
          <a:p>
            <a:pPr marL="0" indent="0">
              <a:buNone/>
            </a:pPr>
            <a:r>
              <a:rPr lang="en-US"/>
              <a:t>a. 4 y 8</a:t>
            </a:r>
          </a:p>
          <a:p>
            <a:pPr marL="0" indent="0">
              <a:buNone/>
            </a:pPr>
            <a:r>
              <a:rPr lang="en-US"/>
              <a:t>b. 5 y 10</a:t>
            </a:r>
          </a:p>
          <a:p>
            <a:pPr marL="0" indent="0">
              <a:buNone/>
            </a:pPr>
            <a:r>
              <a:rPr lang="en-US"/>
              <a:t>c. 15 y 45</a:t>
            </a:r>
          </a:p>
          <a:p>
            <a:pPr marL="0" indent="0">
              <a:buNone/>
            </a:pPr>
            <a:r>
              <a:rPr lang="en-US"/>
              <a:t>d. 2 y 8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1663279" y="3212452"/>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43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Actos: ¿cuÁl es su dosis?
</a:t>
            </a:r>
          </a:p>
        </p:txBody>
      </p:sp>
      <p:sp>
        <p:nvSpPr>
          <p:cNvPr id="3" name="Content Placeholder 2"/>
          <p:cNvSpPr>
            <a:spLocks noGrp="1"/>
          </p:cNvSpPr>
          <p:nvPr>
            <p:ph sz="quarter" idx="1"/>
          </p:nvPr>
        </p:nvSpPr>
        <p:spPr/>
        <p:txBody>
          <a:bodyPr/>
          <a:lstStyle/>
          <a:p>
            <a:r>
              <a:rPr lang="es-ES"/>
              <a:t>La dosis inicial es...
15 mg una vez al día
La dosis máxima es...
45 mg una vez al día</a:t>
            </a:r>
            <a:endParaRPr lang="en-US"/>
          </a:p>
        </p:txBody>
      </p:sp>
    </p:spTree>
    <p:extLst>
      <p:ext uri="{BB962C8B-B14F-4D97-AF65-F5344CB8AC3E}">
        <p14:creationId xmlns:p14="http://schemas.microsoft.com/office/powerpoint/2010/main" val="23933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497744" y="900421"/>
            <a:ext cx="7989752" cy="1083329"/>
          </a:xfrm>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71566" y="2254271"/>
            <a:ext cx="7989752" cy="3688420"/>
          </a:xfrm>
        </p:spPr>
        <p:txBody>
          <a:bodyPr>
            <a:normAutofit/>
          </a:bodyPr>
          <a:lstStyle/>
          <a:p>
            <a:pPr marL="0" indent="0">
              <a:buNone/>
            </a:pPr>
            <a:r>
              <a:rPr lang="en-US" sz="2000"/>
              <a:t> Actos </a:t>
            </a:r>
            <a:r>
              <a:rPr lang="en-US" sz="2000" err="1"/>
              <a:t>fue</a:t>
            </a:r>
            <a:r>
              <a:rPr lang="en-US" sz="2000"/>
              <a:t> </a:t>
            </a:r>
            <a:r>
              <a:rPr lang="en-US" sz="2000" err="1"/>
              <a:t>retirado</a:t>
            </a:r>
            <a:r>
              <a:rPr lang="en-US" sz="2000"/>
              <a:t> del mercado </a:t>
            </a:r>
            <a:r>
              <a:rPr lang="en-US" sz="2000" err="1"/>
              <a:t>en</a:t>
            </a:r>
            <a:r>
              <a:rPr lang="en-US" sz="2000"/>
              <a:t> </a:t>
            </a:r>
            <a:r>
              <a:rPr lang="en-US" sz="2000" err="1"/>
              <a:t>otros</a:t>
            </a:r>
            <a:r>
              <a:rPr lang="en-US" sz="2000"/>
              <a:t> </a:t>
            </a:r>
            <a:r>
              <a:rPr lang="en-US" sz="2000" err="1"/>
              <a:t>paises</a:t>
            </a:r>
            <a:r>
              <a:rPr lang="en-US" sz="2000"/>
              <a:t>, </a:t>
            </a:r>
            <a:r>
              <a:rPr lang="en-US" sz="2000" err="1"/>
              <a:t>ya</a:t>
            </a:r>
            <a:r>
              <a:rPr lang="en-US" sz="2000"/>
              <a:t> que </a:t>
            </a:r>
            <a:r>
              <a:rPr lang="en-US" sz="2000" err="1"/>
              <a:t>algunos</a:t>
            </a:r>
            <a:r>
              <a:rPr lang="en-US" sz="2000"/>
              <a:t> </a:t>
            </a:r>
            <a:r>
              <a:rPr lang="en-US" sz="2000" err="1"/>
              <a:t>pensaron</a:t>
            </a:r>
            <a:r>
              <a:rPr lang="en-US" sz="2000"/>
              <a:t> que </a:t>
            </a:r>
            <a:r>
              <a:rPr lang="en-US" sz="2000" err="1"/>
              <a:t>aumentaba</a:t>
            </a:r>
            <a:r>
              <a:rPr lang="en-US" sz="2000"/>
              <a:t> las </a:t>
            </a:r>
            <a:r>
              <a:rPr lang="en-US" sz="2000" err="1"/>
              <a:t>posibilidades</a:t>
            </a:r>
            <a:r>
              <a:rPr lang="en-US" sz="2000"/>
              <a:t> de:</a:t>
            </a:r>
          </a:p>
          <a:p>
            <a:pPr marL="0" indent="0">
              <a:buNone/>
            </a:pPr>
            <a:endParaRPr lang="en-US" sz="2000"/>
          </a:p>
          <a:p>
            <a:pPr marL="0" indent="0">
              <a:buNone/>
            </a:pPr>
            <a:r>
              <a:rPr lang="en-US" sz="2000"/>
              <a:t>a. </a:t>
            </a:r>
            <a:r>
              <a:rPr lang="en-US" sz="2000" err="1"/>
              <a:t>Infección</a:t>
            </a:r>
            <a:r>
              <a:rPr lang="en-US" sz="2000"/>
              <a:t> de la </a:t>
            </a:r>
            <a:r>
              <a:rPr lang="en-US" sz="2000" err="1"/>
              <a:t>piel</a:t>
            </a:r>
            <a:endParaRPr lang="en-US" sz="2000"/>
          </a:p>
          <a:p>
            <a:pPr marL="0" indent="0">
              <a:buNone/>
            </a:pPr>
            <a:r>
              <a:rPr lang="en-US" sz="2000"/>
              <a:t>b. </a:t>
            </a:r>
            <a:r>
              <a:rPr lang="en-US" sz="2000" err="1"/>
              <a:t>Cáncer</a:t>
            </a:r>
            <a:r>
              <a:rPr lang="en-US" sz="2000"/>
              <a:t> de la </a:t>
            </a:r>
            <a:r>
              <a:rPr lang="en-US" sz="2000" err="1"/>
              <a:t>vejiga</a:t>
            </a:r>
            <a:endParaRPr lang="en-US" sz="2000"/>
          </a:p>
          <a:p>
            <a:pPr marL="0" indent="0">
              <a:buNone/>
            </a:pPr>
            <a:r>
              <a:rPr lang="en-US" sz="2000"/>
              <a:t>c. </a:t>
            </a:r>
            <a:r>
              <a:rPr lang="en-US" sz="2000" err="1"/>
              <a:t>Amputación</a:t>
            </a:r>
            <a:r>
              <a:rPr lang="en-US" sz="2000"/>
              <a:t> </a:t>
            </a:r>
          </a:p>
          <a:p>
            <a:pPr marL="0" indent="0">
              <a:buNone/>
            </a:pPr>
            <a:r>
              <a:rPr lang="en-US" sz="2000"/>
              <a:t>d. </a:t>
            </a:r>
            <a:r>
              <a:rPr lang="en-US" sz="2000" err="1"/>
              <a:t>Insuficiencia</a:t>
            </a:r>
            <a:r>
              <a:rPr lang="en-US" sz="2000"/>
              <a:t> renal</a:t>
            </a:r>
          </a:p>
        </p:txBody>
      </p:sp>
      <p:sp>
        <p:nvSpPr>
          <p:cNvPr id="7" name="Down Arrow 6">
            <a:extLst>
              <a:ext uri="{FF2B5EF4-FFF2-40B4-BE49-F238E27FC236}">
                <a16:creationId xmlns:a16="http://schemas.microsoft.com/office/drawing/2014/main" id="{57B499F0-9740-16F9-6446-FE6B854E97FE}"/>
              </a:ext>
            </a:extLst>
          </p:cNvPr>
          <p:cNvSpPr/>
          <p:nvPr/>
        </p:nvSpPr>
        <p:spPr>
          <a:xfrm rot="5400000">
            <a:off x="3066376" y="416842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a:xfrm>
            <a:off x="625249" y="877255"/>
            <a:ext cx="7989752" cy="1083329"/>
          </a:xfrm>
        </p:spPr>
        <p:txBody>
          <a:bodyPr/>
          <a:lstStyle/>
          <a:p>
            <a:r>
              <a:rPr lang="en-US"/>
              <a:t>Tareas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r>
              <a:rPr lang="es-ES" sz="2000"/>
              <a:t>
Opción 1: Pregúntele a alguien que se inyecta insulina si puede regalarle una de sus jeringas y pincharse su estómago. ¿Le gustan las agujas? Si tuviera que hacer esto varias veces al día, ¿lo haría?</a:t>
            </a:r>
            <a:endParaRPr lang="en-US"/>
          </a:p>
          <a:p>
            <a:pPr marL="0" indent="0">
              <a:buNone/>
            </a:pPr>
            <a:r>
              <a:rPr lang="es-ES" sz="2000"/>
              <a:t>
</a:t>
            </a:r>
            <a:endParaRPr lang="en-US"/>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3566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81192" y="877255"/>
            <a:ext cx="7989752" cy="1083329"/>
          </a:xfrm>
        </p:spPr>
        <p:txBody>
          <a:bodyPr>
            <a:normAutofit fontScale="90000"/>
          </a:bodyPr>
          <a:lstStyle/>
          <a:p>
            <a:r>
              <a:rPr lang="en-US"/>
              <a:t>22 de mayo: </a:t>
            </a:r>
            <a:r>
              <a:rPr lang="en-US" err="1"/>
              <a:t>Medicamentos</a:t>
            </a:r>
            <a:r>
              <a:rPr lang="en-US"/>
              <a:t> para la diabetes - </a:t>
            </a:r>
            <a:r>
              <a:rPr lang="en-US" err="1"/>
              <a:t>insulina</a:t>
            </a:r>
            <a:r>
              <a:rPr lang="en-US"/>
              <a:t>
</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5" name="Picture 4">
            <a:extLst>
              <a:ext uri="{FF2B5EF4-FFF2-40B4-BE49-F238E27FC236}">
                <a16:creationId xmlns:a16="http://schemas.microsoft.com/office/drawing/2014/main" id="{01956895-4614-0388-9C95-D9907B19B6EF}"/>
              </a:ext>
            </a:extLst>
          </p:cNvPr>
          <p:cNvPicPr>
            <a:picLocks noChangeAspect="1"/>
          </p:cNvPicPr>
          <p:nvPr/>
        </p:nvPicPr>
        <p:blipFill>
          <a:blip r:embed="rId3"/>
          <a:stretch>
            <a:fillRect/>
          </a:stretch>
        </p:blipFill>
        <p:spPr>
          <a:xfrm>
            <a:off x="2280863" y="2228003"/>
            <a:ext cx="4076557" cy="4146044"/>
          </a:xfrm>
          <a:prstGeom prst="rect">
            <a:avLst/>
          </a:prstGeom>
        </p:spPr>
      </p:pic>
    </p:spTree>
    <p:extLst>
      <p:ext uri="{BB962C8B-B14F-4D97-AF65-F5344CB8AC3E}">
        <p14:creationId xmlns:p14="http://schemas.microsoft.com/office/powerpoint/2010/main" val="232797976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655555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73909" y="999202"/>
            <a:ext cx="7989752" cy="1083329"/>
          </a:xfrm>
        </p:spPr>
        <p:txBody>
          <a:bodyPr>
            <a:normAutofit fontScale="90000"/>
          </a:bodyPr>
          <a:lstStyle/>
          <a:p>
            <a:r>
              <a:rPr lang="es-ES"/>
              <a:t>Modulo 3</a:t>
            </a:r>
            <a:br>
              <a:rPr lang="es-ES"/>
            </a:br>
            <a:r>
              <a:rPr lang="es-ES"/>
              <a:t>Orientación #</a:t>
            </a:r>
            <a:r>
              <a:rPr lang="es-ES">
                <a:latin typeface="AR ESSENCE" panose="02000000000000000000" pitchFamily="2" charset="0"/>
              </a:rPr>
              <a:t>1</a:t>
            </a:r>
            <a:r>
              <a:rPr lang="es-ES"/>
              <a:t>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endParaRPr lang="en-US" dirty="0"/>
          </a:p>
        </p:txBody>
      </p:sp>
    </p:spTree>
    <p:extLst>
      <p:ext uri="{BB962C8B-B14F-4D97-AF65-F5344CB8AC3E}">
        <p14:creationId xmlns:p14="http://schemas.microsoft.com/office/powerpoint/2010/main" val="39504672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a:xfrm>
            <a:off x="577124" y="894508"/>
            <a:ext cx="7989752" cy="1083329"/>
          </a:xfrm>
        </p:spPr>
        <p:txBody>
          <a:bodyPr/>
          <a:lstStyle/>
          <a:p>
            <a:r>
              <a:rPr lang="en-US"/>
              <a:t>Tareas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r>
              <a:rPr lang="es-ES" sz="2000"/>
              <a:t>¿Qué opción eligió?
Opción 1: Pregúntele a alguien que toma insulina si puede regalarle una de sus jeringas y pincharse su estómago. Opción 2: Sin tareas
Si optó por la opción 1: ¿Le gustan las agujas? 
O bien: Si tuviera que hacer esto varias veces al día, ¿lo haría?</a:t>
            </a: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184062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4158527" y="4459798"/>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32BC6F2-6DE7-9F94-1319-F4DECBE490C4}"/>
              </a:ext>
            </a:extLst>
          </p:cNvPr>
          <p:cNvSpPr>
            <a:spLocks noGrp="1"/>
          </p:cNvSpPr>
          <p:nvPr>
            <p:ph idx="1"/>
          </p:nvPr>
        </p:nvSpPr>
        <p:spPr/>
        <p:txBody>
          <a:bodyPr/>
          <a:lstStyle/>
          <a:p>
            <a:r>
              <a:rPr lang="es-GT"/>
              <a:t>¿Qué hace la insulina al azúcar en la sangre?</a:t>
            </a:r>
          </a:p>
          <a:p>
            <a:endParaRPr lang="es-GT"/>
          </a:p>
          <a:p>
            <a:pPr marL="0" indent="0">
              <a:buNone/>
            </a:pPr>
            <a:r>
              <a:rPr lang="es-GT"/>
              <a:t>a. Aumenta el azúcar en la sangre </a:t>
            </a:r>
          </a:p>
          <a:p>
            <a:pPr marL="0" indent="0">
              <a:buNone/>
            </a:pPr>
            <a:r>
              <a:rPr lang="es-GT"/>
              <a:t>b. No cambia el azúcar en la sangre </a:t>
            </a:r>
          </a:p>
          <a:p>
            <a:pPr marL="0" indent="0">
              <a:buNone/>
            </a:pPr>
            <a:r>
              <a:rPr lang="es-GT"/>
              <a:t>c. Disminuye el azúcar en la sangre </a:t>
            </a:r>
          </a:p>
        </p:txBody>
      </p:sp>
    </p:spTree>
    <p:extLst>
      <p:ext uri="{BB962C8B-B14F-4D97-AF65-F5344CB8AC3E}">
        <p14:creationId xmlns:p14="http://schemas.microsoft.com/office/powerpoint/2010/main" val="1838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D122-32AE-2267-6071-6D94ED473943}"/>
              </a:ext>
            </a:extLst>
          </p:cNvPr>
          <p:cNvSpPr>
            <a:spLocks noGrp="1"/>
          </p:cNvSpPr>
          <p:nvPr>
            <p:ph type="title"/>
          </p:nvPr>
        </p:nvSpPr>
        <p:spPr/>
        <p:txBody>
          <a:bodyPr/>
          <a:lstStyle/>
          <a:p>
            <a:r>
              <a:rPr lang="en-US"/>
              <a:t>Insulina
</a:t>
            </a:r>
          </a:p>
        </p:txBody>
      </p:sp>
      <p:sp>
        <p:nvSpPr>
          <p:cNvPr id="3" name="Content Placeholder 2">
            <a:extLst>
              <a:ext uri="{FF2B5EF4-FFF2-40B4-BE49-F238E27FC236}">
                <a16:creationId xmlns:a16="http://schemas.microsoft.com/office/drawing/2014/main" id="{D4347FB3-697F-3865-3056-3887D660E6EF}"/>
              </a:ext>
            </a:extLst>
          </p:cNvPr>
          <p:cNvSpPr>
            <a:spLocks noGrp="1"/>
          </p:cNvSpPr>
          <p:nvPr>
            <p:ph idx="1"/>
          </p:nvPr>
        </p:nvSpPr>
        <p:spPr/>
        <p:txBody>
          <a:bodyPr>
            <a:normAutofit lnSpcReduction="10000"/>
          </a:bodyPr>
          <a:lstStyle/>
          <a:p>
            <a:r>
              <a:rPr lang="es-ES"/>
              <a:t>La insulina es el medicamento más rápido para bajar el azúcar
Hay insulinas de acción "</a:t>
            </a:r>
            <a:r>
              <a:rPr lang="es-ES" b="1"/>
              <a:t>rápida</a:t>
            </a:r>
            <a:r>
              <a:rPr lang="es-ES"/>
              <a:t>" que funcionan en 15-30 minutos</a:t>
            </a:r>
          </a:p>
          <a:p>
            <a:r>
              <a:rPr lang="es-ES"/>
              <a:t>lispro
Hay insulinas "</a:t>
            </a:r>
            <a:r>
              <a:rPr lang="es-ES" b="1"/>
              <a:t>intermedias</a:t>
            </a:r>
            <a:r>
              <a:rPr lang="es-ES"/>
              <a:t>" que funcionan entre 2-3 horas
</a:t>
            </a:r>
            <a:r>
              <a:rPr lang="es-ES">
                <a:solidFill>
                  <a:schemeClr val="accent1">
                    <a:lumMod val="50000"/>
                    <a:lumOff val="50000"/>
                  </a:schemeClr>
                </a:solidFill>
                <a:latin typeface="Century Gothic" panose="020B0502020202020204" pitchFamily="34" charset="0"/>
              </a:rPr>
              <a:t>● </a:t>
            </a:r>
            <a:r>
              <a:rPr lang="es-ES"/>
              <a:t>Regular
Hay insulinas de acción "</a:t>
            </a:r>
            <a:r>
              <a:rPr lang="es-ES" b="1"/>
              <a:t>prolongada</a:t>
            </a:r>
            <a:r>
              <a:rPr lang="es-ES"/>
              <a:t>" que funcionan entre 12-24 horas
</a:t>
            </a:r>
            <a:r>
              <a:rPr lang="es-ES">
                <a:solidFill>
                  <a:schemeClr val="accent1">
                    <a:lumMod val="50000"/>
                    <a:lumOff val="50000"/>
                  </a:schemeClr>
                </a:solidFill>
                <a:latin typeface="Century Gothic" panose="020B0502020202020204" pitchFamily="34" charset="0"/>
              </a:rPr>
              <a:t>● </a:t>
            </a:r>
            <a:r>
              <a:rPr lang="es-ES"/>
              <a:t>NPH, Lantus, Levemir
La mayoría de nuestros pacientes están tomando Lantus, 70/30 (NPH/Regular), NPH o Regular
</a:t>
            </a:r>
            <a:r>
              <a:rPr lang="es-ES">
                <a:solidFill>
                  <a:schemeClr val="accent1">
                    <a:lumMod val="50000"/>
                    <a:lumOff val="50000"/>
                  </a:schemeClr>
                </a:solidFill>
                <a:latin typeface="Century Gothic" panose="020B0502020202020204" pitchFamily="34" charset="0"/>
              </a:rPr>
              <a:t>● </a:t>
            </a:r>
            <a:r>
              <a:rPr lang="es-ES"/>
              <a:t>¿Son de acción rápida, intermedia o prolongada?</a:t>
            </a:r>
            <a:endParaRPr lang="en-US"/>
          </a:p>
        </p:txBody>
      </p:sp>
      <p:sp>
        <p:nvSpPr>
          <p:cNvPr id="4" name="TextBox 3">
            <a:extLst>
              <a:ext uri="{FF2B5EF4-FFF2-40B4-BE49-F238E27FC236}">
                <a16:creationId xmlns:a16="http://schemas.microsoft.com/office/drawing/2014/main" id="{10E4C61F-D667-C093-F7AC-7BA9AF8BEC99}"/>
              </a:ext>
            </a:extLst>
          </p:cNvPr>
          <p:cNvSpPr txBox="1"/>
          <p:nvPr/>
        </p:nvSpPr>
        <p:spPr>
          <a:xfrm>
            <a:off x="681487" y="3122762"/>
            <a:ext cx="129396" cy="369332"/>
          </a:xfrm>
          <a:prstGeom prst="rect">
            <a:avLst/>
          </a:prstGeom>
          <a:solidFill>
            <a:schemeClr val="bg1"/>
          </a:solidFill>
        </p:spPr>
        <p:txBody>
          <a:bodyPr wrap="square" rtlCol="0">
            <a:spAutoFit/>
          </a:bodyPr>
          <a:lstStyle/>
          <a:p>
            <a:endParaRPr lang="es-GT"/>
          </a:p>
        </p:txBody>
      </p:sp>
      <p:sp>
        <p:nvSpPr>
          <p:cNvPr id="5" name="TextBox 4">
            <a:extLst>
              <a:ext uri="{FF2B5EF4-FFF2-40B4-BE49-F238E27FC236}">
                <a16:creationId xmlns:a16="http://schemas.microsoft.com/office/drawing/2014/main" id="{840383EB-302A-A1DA-A8C9-867C924528EE}"/>
              </a:ext>
            </a:extLst>
          </p:cNvPr>
          <p:cNvSpPr txBox="1"/>
          <p:nvPr/>
        </p:nvSpPr>
        <p:spPr>
          <a:xfrm>
            <a:off x="681487" y="3867150"/>
            <a:ext cx="129396" cy="369332"/>
          </a:xfrm>
          <a:prstGeom prst="rect">
            <a:avLst/>
          </a:prstGeom>
          <a:solidFill>
            <a:schemeClr val="bg1"/>
          </a:solidFill>
        </p:spPr>
        <p:txBody>
          <a:bodyPr wrap="square" rtlCol="0">
            <a:spAutoFit/>
          </a:bodyPr>
          <a:lstStyle/>
          <a:p>
            <a:endParaRPr lang="es-GT"/>
          </a:p>
        </p:txBody>
      </p:sp>
      <p:sp>
        <p:nvSpPr>
          <p:cNvPr id="6" name="TextBox 5">
            <a:extLst>
              <a:ext uri="{FF2B5EF4-FFF2-40B4-BE49-F238E27FC236}">
                <a16:creationId xmlns:a16="http://schemas.microsoft.com/office/drawing/2014/main" id="{6317C776-4E86-9B0E-269A-B303B386D44E}"/>
              </a:ext>
            </a:extLst>
          </p:cNvPr>
          <p:cNvSpPr txBox="1"/>
          <p:nvPr/>
        </p:nvSpPr>
        <p:spPr>
          <a:xfrm>
            <a:off x="681487" y="4581525"/>
            <a:ext cx="129396" cy="369332"/>
          </a:xfrm>
          <a:prstGeom prst="rect">
            <a:avLst/>
          </a:prstGeom>
          <a:solidFill>
            <a:schemeClr val="bg1"/>
          </a:solidFill>
        </p:spPr>
        <p:txBody>
          <a:bodyPr wrap="square" rtlCol="0">
            <a:spAutoFit/>
          </a:bodyPr>
          <a:lstStyle/>
          <a:p>
            <a:endParaRPr lang="es-GT"/>
          </a:p>
        </p:txBody>
      </p:sp>
      <p:sp>
        <p:nvSpPr>
          <p:cNvPr id="7" name="TextBox 6">
            <a:extLst>
              <a:ext uri="{FF2B5EF4-FFF2-40B4-BE49-F238E27FC236}">
                <a16:creationId xmlns:a16="http://schemas.microsoft.com/office/drawing/2014/main" id="{53A3D650-A3B1-E004-00F6-27220D310B98}"/>
              </a:ext>
            </a:extLst>
          </p:cNvPr>
          <p:cNvSpPr txBox="1"/>
          <p:nvPr/>
        </p:nvSpPr>
        <p:spPr>
          <a:xfrm>
            <a:off x="681487" y="5600700"/>
            <a:ext cx="129396" cy="369332"/>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413016662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1981679" y="3460562"/>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015695-69D8-9609-4A46-75E517AE4D6C}"/>
              </a:ext>
            </a:extLst>
          </p:cNvPr>
          <p:cNvSpPr txBox="1"/>
          <p:nvPr/>
        </p:nvSpPr>
        <p:spPr>
          <a:xfrm>
            <a:off x="2791829" y="3565295"/>
            <a:ext cx="6105911" cy="646331"/>
          </a:xfrm>
          <a:prstGeom prst="rect">
            <a:avLst/>
          </a:prstGeom>
          <a:noFill/>
        </p:spPr>
        <p:txBody>
          <a:bodyPr wrap="square" lIns="91440" tIns="45720" rIns="91440" bIns="45720" rtlCol="0" anchor="t">
            <a:spAutoFit/>
          </a:bodyPr>
          <a:lstStyle/>
          <a:p>
            <a:r>
              <a:rPr lang="es-ES">
                <a:solidFill>
                  <a:srgbClr val="C00000"/>
                </a:solidFill>
                <a:latin typeface="Gill Sans MT"/>
                <a:ea typeface="ＭＳ Ｐゴシック"/>
              </a:rPr>
              <a:t>Refrigerarlo ayuda a que permanezca mejor por más tiempo.</a:t>
            </a:r>
            <a:r>
              <a:rPr lang="es-ES">
                <a:solidFill>
                  <a:srgbClr val="C00000"/>
                </a:solidFill>
                <a:latin typeface="Arial"/>
                <a:ea typeface="ＭＳ Ｐゴシック"/>
                <a:cs typeface="Arial"/>
              </a:rPr>
              <a:t>
</a:t>
            </a:r>
            <a:endParaRPr lang="en-US">
              <a:solidFill>
                <a:srgbClr val="C00000"/>
              </a:solidFill>
              <a:latin typeface="Arial"/>
              <a:ea typeface="ＭＳ Ｐゴシック"/>
              <a:cs typeface="Arial"/>
            </a:endParaRPr>
          </a:p>
        </p:txBody>
      </p:sp>
      <p:sp>
        <p:nvSpPr>
          <p:cNvPr id="5" name="Content Placeholder 4">
            <a:extLst>
              <a:ext uri="{FF2B5EF4-FFF2-40B4-BE49-F238E27FC236}">
                <a16:creationId xmlns:a16="http://schemas.microsoft.com/office/drawing/2014/main" id="{5F74397A-3337-4844-0C24-D961B16301F0}"/>
              </a:ext>
            </a:extLst>
          </p:cNvPr>
          <p:cNvSpPr>
            <a:spLocks noGrp="1"/>
          </p:cNvSpPr>
          <p:nvPr>
            <p:ph idx="1"/>
          </p:nvPr>
        </p:nvSpPr>
        <p:spPr>
          <a:xfrm>
            <a:off x="581192" y="2478195"/>
            <a:ext cx="7989752" cy="3630795"/>
          </a:xfrm>
        </p:spPr>
        <p:txBody>
          <a:bodyPr/>
          <a:lstStyle/>
          <a:p>
            <a:pPr marL="305435" indent="-305435"/>
            <a:r>
              <a:rPr lang="es-GT" sz="2000"/>
              <a:t>¿Qué medicamento debe de guardarse en el refrigerador?</a:t>
            </a:r>
          </a:p>
          <a:p>
            <a:pPr marL="305435" indent="-305435"/>
            <a:endParaRPr lang="es-GT" sz="2000"/>
          </a:p>
          <a:p>
            <a:pPr marL="0" indent="0">
              <a:buNone/>
            </a:pPr>
            <a:r>
              <a:rPr lang="es-GT" sz="2000"/>
              <a:t>a. Insulina</a:t>
            </a:r>
          </a:p>
          <a:p>
            <a:pPr marL="0" indent="0">
              <a:buNone/>
            </a:pPr>
            <a:r>
              <a:rPr lang="es-GT" sz="2000"/>
              <a:t>b. Enalapril</a:t>
            </a:r>
          </a:p>
          <a:p>
            <a:pPr marL="0" indent="0">
              <a:buNone/>
            </a:pPr>
            <a:r>
              <a:rPr lang="es-GT" sz="2000"/>
              <a:t>c. Metformina</a:t>
            </a:r>
          </a:p>
          <a:p>
            <a:pPr marL="0" indent="0">
              <a:buNone/>
            </a:pPr>
            <a:r>
              <a:rPr lang="es-GT" sz="2000"/>
              <a:t>d. Actos/</a:t>
            </a:r>
            <a:r>
              <a:rPr lang="es-GT" sz="2000" err="1"/>
              <a:t>pioglitazona</a:t>
            </a:r>
            <a:endParaRPr lang="es-GT" sz="2000"/>
          </a:p>
          <a:p>
            <a:pPr marL="0" indent="0">
              <a:buNone/>
            </a:pPr>
            <a:r>
              <a:rPr lang="es-GT" sz="2000"/>
              <a:t>e. Los medicamentos “g”. Es decir: glimepirida, </a:t>
            </a:r>
            <a:r>
              <a:rPr lang="es-GT" sz="2000" err="1"/>
              <a:t>gliburida</a:t>
            </a:r>
            <a:r>
              <a:rPr lang="es-GT" sz="2000"/>
              <a:t>, </a:t>
            </a:r>
            <a:r>
              <a:rPr lang="es-GT" sz="2000" err="1"/>
              <a:t>glipizida</a:t>
            </a:r>
            <a:endParaRPr lang="es-GT" sz="2000"/>
          </a:p>
        </p:txBody>
      </p:sp>
    </p:spTree>
    <p:extLst>
      <p:ext uri="{BB962C8B-B14F-4D97-AF65-F5344CB8AC3E}">
        <p14:creationId xmlns:p14="http://schemas.microsoft.com/office/powerpoint/2010/main" val="8089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457537"/>
            <a:ext cx="7989752" cy="1083329"/>
          </a:xfrm>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2096677" y="4301226"/>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4D4132B-339D-E244-731D-F7E7C43FFB92}"/>
              </a:ext>
            </a:extLst>
          </p:cNvPr>
          <p:cNvSpPr>
            <a:spLocks noGrp="1"/>
          </p:cNvSpPr>
          <p:nvPr>
            <p:ph idx="1"/>
          </p:nvPr>
        </p:nvSpPr>
        <p:spPr/>
        <p:txBody>
          <a:bodyPr/>
          <a:lstStyle/>
          <a:p>
            <a:pPr marL="0" indent="0">
              <a:buNone/>
            </a:pPr>
            <a:r>
              <a:rPr lang="es-GT" sz="2000"/>
              <a:t>¿Cuál es el lugar preferible para inyectarse la insulina?</a:t>
            </a:r>
          </a:p>
          <a:p>
            <a:pPr marL="305435" indent="-305435"/>
            <a:endParaRPr lang="es-GT" sz="2000"/>
          </a:p>
          <a:p>
            <a:pPr marL="0" indent="0">
              <a:buNone/>
            </a:pPr>
            <a:r>
              <a:rPr lang="es-GT" sz="2000"/>
              <a:t>a. Muslo</a:t>
            </a:r>
          </a:p>
          <a:p>
            <a:pPr marL="0" indent="0">
              <a:buNone/>
            </a:pPr>
            <a:r>
              <a:rPr lang="es-GT" sz="2000"/>
              <a:t>b. Glúteos</a:t>
            </a:r>
          </a:p>
          <a:p>
            <a:pPr marL="0" indent="0">
              <a:buNone/>
            </a:pPr>
            <a:r>
              <a:rPr lang="es-GT" sz="2000"/>
              <a:t>c. Estómago</a:t>
            </a:r>
          </a:p>
          <a:p>
            <a:pPr marL="0" indent="0">
              <a:buNone/>
            </a:pPr>
            <a:r>
              <a:rPr lang="es-GT" sz="2000"/>
              <a:t>d. Pierna</a:t>
            </a:r>
          </a:p>
        </p:txBody>
      </p:sp>
    </p:spTree>
    <p:extLst>
      <p:ext uri="{BB962C8B-B14F-4D97-AF65-F5344CB8AC3E}">
        <p14:creationId xmlns:p14="http://schemas.microsoft.com/office/powerpoint/2010/main" val="19561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B6E4-BFCF-1070-8E7D-406B52CAEFDC}"/>
              </a:ext>
            </a:extLst>
          </p:cNvPr>
          <p:cNvSpPr>
            <a:spLocks noGrp="1"/>
          </p:cNvSpPr>
          <p:nvPr>
            <p:ph type="title"/>
          </p:nvPr>
        </p:nvSpPr>
        <p:spPr/>
        <p:txBody>
          <a:bodyPr/>
          <a:lstStyle/>
          <a:p>
            <a:r>
              <a:rPr lang="en-US"/>
              <a:t>¿Dónde inyectarse LA insulina?
</a:t>
            </a:r>
          </a:p>
        </p:txBody>
      </p:sp>
      <p:sp>
        <p:nvSpPr>
          <p:cNvPr id="7" name="Content Placeholder 6">
            <a:extLst>
              <a:ext uri="{FF2B5EF4-FFF2-40B4-BE49-F238E27FC236}">
                <a16:creationId xmlns:a16="http://schemas.microsoft.com/office/drawing/2014/main" id="{7B1F1E73-331D-2243-0F64-DE67C49C7273}"/>
              </a:ext>
            </a:extLst>
          </p:cNvPr>
          <p:cNvSpPr>
            <a:spLocks noGrp="1"/>
          </p:cNvSpPr>
          <p:nvPr>
            <p:ph idx="1"/>
          </p:nvPr>
        </p:nvSpPr>
        <p:spPr/>
        <p:txBody>
          <a:bodyPr/>
          <a:lstStyle/>
          <a:p>
            <a:r>
              <a:rPr lang="es-ES"/>
              <a:t>El estómago es el lugar preferido
Hay varias otras opciones si es necesario
Inyecte 2 pulgadas (5 cm) del ombligo</a:t>
            </a:r>
            <a:endParaRPr lang="en-US"/>
          </a:p>
        </p:txBody>
      </p:sp>
      <p:pic>
        <p:nvPicPr>
          <p:cNvPr id="4" name="Picture 3" descr="Diagram&#10;&#10;Description automatically generated">
            <a:extLst>
              <a:ext uri="{FF2B5EF4-FFF2-40B4-BE49-F238E27FC236}">
                <a16:creationId xmlns:a16="http://schemas.microsoft.com/office/drawing/2014/main" id="{020081BC-47EE-0475-0210-91F06997D4F0}"/>
              </a:ext>
            </a:extLst>
          </p:cNvPr>
          <p:cNvPicPr>
            <a:picLocks noChangeAspect="1"/>
          </p:cNvPicPr>
          <p:nvPr/>
        </p:nvPicPr>
        <p:blipFill>
          <a:blip r:embed="rId3"/>
          <a:stretch>
            <a:fillRect/>
          </a:stretch>
        </p:blipFill>
        <p:spPr>
          <a:xfrm>
            <a:off x="5391554" y="2228002"/>
            <a:ext cx="3630795" cy="3630795"/>
          </a:xfrm>
          <a:prstGeom prst="rect">
            <a:avLst/>
          </a:prstGeom>
        </p:spPr>
      </p:pic>
    </p:spTree>
    <p:extLst>
      <p:ext uri="{BB962C8B-B14F-4D97-AF65-F5344CB8AC3E}">
        <p14:creationId xmlns:p14="http://schemas.microsoft.com/office/powerpoint/2010/main" val="244813738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1642567" y="3857164"/>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FC64A1C-78DC-D92C-DC75-5A5D0A559F45}"/>
              </a:ext>
            </a:extLst>
          </p:cNvPr>
          <p:cNvSpPr>
            <a:spLocks noGrp="1"/>
          </p:cNvSpPr>
          <p:nvPr>
            <p:ph idx="1"/>
          </p:nvPr>
        </p:nvSpPr>
        <p:spPr/>
        <p:txBody>
          <a:bodyPr/>
          <a:lstStyle/>
          <a:p>
            <a:pPr marL="0" indent="0">
              <a:buNone/>
            </a:pPr>
            <a:r>
              <a:rPr lang="es-GT"/>
              <a:t>¿Qué insulina es la más barata?</a:t>
            </a:r>
          </a:p>
          <a:p>
            <a:endParaRPr lang="es-GT"/>
          </a:p>
          <a:p>
            <a:pPr marL="0" indent="0">
              <a:buNone/>
            </a:pPr>
            <a:r>
              <a:rPr lang="es-GT"/>
              <a:t>a. Lispro</a:t>
            </a:r>
          </a:p>
          <a:p>
            <a:pPr marL="0" indent="0">
              <a:buNone/>
            </a:pPr>
            <a:r>
              <a:rPr lang="es-GT"/>
              <a:t>b. NPH</a:t>
            </a:r>
          </a:p>
          <a:p>
            <a:pPr marL="0" indent="0">
              <a:buNone/>
            </a:pPr>
            <a:r>
              <a:rPr lang="es-GT"/>
              <a:t>c. Lantus</a:t>
            </a:r>
          </a:p>
          <a:p>
            <a:pPr marL="0" indent="0">
              <a:buNone/>
            </a:pPr>
            <a:r>
              <a:rPr lang="es-GT"/>
              <a:t>d. Levemir</a:t>
            </a:r>
          </a:p>
        </p:txBody>
      </p:sp>
    </p:spTree>
    <p:extLst>
      <p:ext uri="{BB962C8B-B14F-4D97-AF65-F5344CB8AC3E}">
        <p14:creationId xmlns:p14="http://schemas.microsoft.com/office/powerpoint/2010/main" val="28916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8A59-F86C-4BAD-2D86-2D29A6768186}"/>
              </a:ext>
            </a:extLst>
          </p:cNvPr>
          <p:cNvSpPr>
            <a:spLocks noGrp="1"/>
          </p:cNvSpPr>
          <p:nvPr>
            <p:ph type="title"/>
          </p:nvPr>
        </p:nvSpPr>
        <p:spPr/>
        <p:txBody>
          <a:bodyPr/>
          <a:lstStyle/>
          <a:p>
            <a:r>
              <a:rPr lang="en-US"/>
              <a:t>¿Insulina barata?
</a:t>
            </a:r>
          </a:p>
        </p:txBody>
      </p:sp>
      <p:sp>
        <p:nvSpPr>
          <p:cNvPr id="3" name="Content Placeholder 2">
            <a:extLst>
              <a:ext uri="{FF2B5EF4-FFF2-40B4-BE49-F238E27FC236}">
                <a16:creationId xmlns:a16="http://schemas.microsoft.com/office/drawing/2014/main" id="{ECE93E46-0421-823B-179F-55B7FE5CA87C}"/>
              </a:ext>
            </a:extLst>
          </p:cNvPr>
          <p:cNvSpPr>
            <a:spLocks noGrp="1"/>
          </p:cNvSpPr>
          <p:nvPr>
            <p:ph idx="1"/>
          </p:nvPr>
        </p:nvSpPr>
        <p:spPr/>
        <p:txBody>
          <a:bodyPr/>
          <a:lstStyle/>
          <a:p>
            <a:r>
              <a:rPr lang="es-ES"/>
              <a:t>La NPH, Regular y 70/30 (70% NPH con 30% Regular) cuestan $25.00 en Walmart. 
Otras insulinas cuestan varios cientos de dólares
Este es el costo por vial, y a veces los pacientes necesitan muchos viales. 
Si su paciente necesita 4 botellas de NPH mensualmente y paga $20.00 por jeringas y extra tiras de prueba mensualmente ¿cuánto estará pagando al mes?
¿Cuánto pagarán cada año solo por la insulina? (¡Saquen sus calculadoras!)
... y esta es la más "barata".</a:t>
            </a:r>
            <a:endParaRPr lang="en-US"/>
          </a:p>
        </p:txBody>
      </p:sp>
      <p:pic>
        <p:nvPicPr>
          <p:cNvPr id="5" name="Picture 4">
            <a:extLst>
              <a:ext uri="{FF2B5EF4-FFF2-40B4-BE49-F238E27FC236}">
                <a16:creationId xmlns:a16="http://schemas.microsoft.com/office/drawing/2014/main" id="{468DE47C-90BA-C018-A208-C081D46BECEE}"/>
              </a:ext>
            </a:extLst>
          </p:cNvPr>
          <p:cNvPicPr>
            <a:picLocks noChangeAspect="1"/>
          </p:cNvPicPr>
          <p:nvPr/>
        </p:nvPicPr>
        <p:blipFill>
          <a:blip r:embed="rId3"/>
          <a:stretch>
            <a:fillRect/>
          </a:stretch>
        </p:blipFill>
        <p:spPr>
          <a:xfrm>
            <a:off x="6617368" y="121653"/>
            <a:ext cx="2366545" cy="2140180"/>
          </a:xfrm>
          <a:prstGeom prst="rect">
            <a:avLst/>
          </a:prstGeom>
        </p:spPr>
      </p:pic>
    </p:spTree>
    <p:extLst>
      <p:ext uri="{BB962C8B-B14F-4D97-AF65-F5344CB8AC3E}">
        <p14:creationId xmlns:p14="http://schemas.microsoft.com/office/powerpoint/2010/main" val="331737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0150-FEFB-2477-DFF2-F1E54C467191}"/>
              </a:ext>
            </a:extLst>
          </p:cNvPr>
          <p:cNvSpPr>
            <a:spLocks noGrp="1"/>
          </p:cNvSpPr>
          <p:nvPr>
            <p:ph type="title"/>
          </p:nvPr>
        </p:nvSpPr>
        <p:spPr/>
        <p:txBody>
          <a:bodyPr/>
          <a:lstStyle/>
          <a:p>
            <a:r>
              <a:rPr lang="en-US"/>
              <a:t>Fobia a las agujas
</a:t>
            </a:r>
          </a:p>
        </p:txBody>
      </p:sp>
      <p:sp>
        <p:nvSpPr>
          <p:cNvPr id="3" name="Content Placeholder 2">
            <a:extLst>
              <a:ext uri="{FF2B5EF4-FFF2-40B4-BE49-F238E27FC236}">
                <a16:creationId xmlns:a16="http://schemas.microsoft.com/office/drawing/2014/main" id="{5F746B84-DCF8-1531-9CC6-46850E15B672}"/>
              </a:ext>
            </a:extLst>
          </p:cNvPr>
          <p:cNvSpPr>
            <a:spLocks noGrp="1"/>
          </p:cNvSpPr>
          <p:nvPr>
            <p:ph idx="1"/>
          </p:nvPr>
        </p:nvSpPr>
        <p:spPr/>
        <p:txBody>
          <a:bodyPr/>
          <a:lstStyle/>
          <a:p>
            <a:r>
              <a:rPr lang="es-ES"/>
              <a:t>¿Cómo se siente acerca de las agujas?
¿Cómo cree que se siente su paciente?
La "fobia a las agujas" es muy común. Si su paciente tiene esto, trate de entender y hágaselo saber al médico.
Es una de las principales razones por las que los pacientes no toman sus medicamentos.
Podría haber otra opción si el médico lo sabe.</a:t>
            </a:r>
            <a:endParaRPr lang="en-US"/>
          </a:p>
        </p:txBody>
      </p:sp>
    </p:spTree>
    <p:extLst>
      <p:ext uri="{BB962C8B-B14F-4D97-AF65-F5344CB8AC3E}">
        <p14:creationId xmlns:p14="http://schemas.microsoft.com/office/powerpoint/2010/main" val="355531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Insulina/Inyectables
</a:t>
            </a:r>
          </a:p>
        </p:txBody>
      </p:sp>
      <p:sp>
        <p:nvSpPr>
          <p:cNvPr id="3" name="Content Placeholder 2"/>
          <p:cNvSpPr>
            <a:spLocks noGrp="1"/>
          </p:cNvSpPr>
          <p:nvPr>
            <p:ph idx="1"/>
          </p:nvPr>
        </p:nvSpPr>
        <p:spPr/>
        <p:txBody>
          <a:bodyPr/>
          <a:lstStyle/>
          <a:p>
            <a:r>
              <a:rPr lang="es-ES"/>
              <a:t>Actuación corta: lispro, aspart, regular "R"
Actuación intermedia: NPH
Acción prolongada: glargine, lantus, detemir, levemir
Inyectables una vez por semana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 </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958415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Tareas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r>
              <a:rPr lang="es-ES" sz="2000"/>
              <a:t>
Opción 1: Pregúntele a alguien que se inyecta insulina si puede regalarle una de sus jeringas y pincharse su estómago. ¿Le gustan las agujas? Si tuviera que hacer esto varias veces al día, ¿lo haría?</a:t>
            </a:r>
            <a:endParaRPr lang="en-US" sz="2000"/>
          </a:p>
          <a:p>
            <a:pPr marL="0" indent="0">
              <a:buNone/>
            </a:pPr>
            <a:r>
              <a:rPr lang="es-ES" sz="2000"/>
              <a:t>
</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1291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77124" y="723384"/>
            <a:ext cx="7989752" cy="1083329"/>
          </a:xfrm>
        </p:spPr>
        <p:txBody>
          <a:bodyPr>
            <a:normAutofit/>
          </a:bodyPr>
          <a:lstStyle/>
          <a:p>
            <a:r>
              <a:rPr lang="es-ES"/>
              <a:t>5 de Junio, 2023 </a:t>
            </a:r>
            <a:br>
              <a:rPr lang="es-ES"/>
            </a:br>
            <a:r>
              <a:rPr lang="es-ES"/>
              <a:t>presión arterial o hipertensión</a:t>
            </a:r>
            <a:endParaRPr lang="en-US"/>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6" name="Picture 5">
            <a:extLst>
              <a:ext uri="{FF2B5EF4-FFF2-40B4-BE49-F238E27FC236}">
                <a16:creationId xmlns:a16="http://schemas.microsoft.com/office/drawing/2014/main" id="{E915EC1E-4292-8EE9-9E19-14D672563887}"/>
              </a:ext>
            </a:extLst>
          </p:cNvPr>
          <p:cNvPicPr>
            <a:picLocks noChangeAspect="1"/>
          </p:cNvPicPr>
          <p:nvPr/>
        </p:nvPicPr>
        <p:blipFill>
          <a:blip r:embed="rId3"/>
          <a:stretch>
            <a:fillRect/>
          </a:stretch>
        </p:blipFill>
        <p:spPr>
          <a:xfrm>
            <a:off x="2410019" y="2118441"/>
            <a:ext cx="4080823" cy="4052085"/>
          </a:xfrm>
          <a:prstGeom prst="rect">
            <a:avLst/>
          </a:prstGeom>
        </p:spPr>
      </p:pic>
    </p:spTree>
    <p:extLst>
      <p:ext uri="{BB962C8B-B14F-4D97-AF65-F5344CB8AC3E}">
        <p14:creationId xmlns:p14="http://schemas.microsoft.com/office/powerpoint/2010/main" val="7347037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¿Oraciones, 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52337632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err="1"/>
              <a:t>anuncios</a:t>
            </a:r>
            <a:endParaRPr lang="en-US"/>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p:txBody>
          <a:bodyPr/>
          <a:lstStyle/>
          <a:p>
            <a:pPr marL="305435" indent="-305435"/>
            <a:endParaRPr lang="en-US" dirty="0"/>
          </a:p>
        </p:txBody>
      </p:sp>
    </p:spTree>
    <p:extLst>
      <p:ext uri="{BB962C8B-B14F-4D97-AF65-F5344CB8AC3E}">
        <p14:creationId xmlns:p14="http://schemas.microsoft.com/office/powerpoint/2010/main" val="19648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5866-D356-F21D-F87A-4D65461D4C50}"/>
              </a:ext>
            </a:extLst>
          </p:cNvPr>
          <p:cNvSpPr>
            <a:spLocks noGrp="1"/>
          </p:cNvSpPr>
          <p:nvPr>
            <p:ph type="title"/>
          </p:nvPr>
        </p:nvSpPr>
        <p:spPr/>
        <p:txBody>
          <a:bodyPr/>
          <a:lstStyle/>
          <a:p>
            <a:endParaRPr lang="en-US"/>
          </a:p>
          <a:p>
            <a:endParaRPr lang="en-US"/>
          </a:p>
        </p:txBody>
      </p:sp>
      <p:sp>
        <p:nvSpPr>
          <p:cNvPr id="6" name="Content Placeholder 5">
            <a:extLst>
              <a:ext uri="{FF2B5EF4-FFF2-40B4-BE49-F238E27FC236}">
                <a16:creationId xmlns:a16="http://schemas.microsoft.com/office/drawing/2014/main" id="{352FC4C2-1E55-85CA-DC37-828A7B373593}"/>
              </a:ext>
            </a:extLst>
          </p:cNvPr>
          <p:cNvSpPr>
            <a:spLocks noGrp="1"/>
          </p:cNvSpPr>
          <p:nvPr>
            <p:ph idx="1"/>
          </p:nvPr>
        </p:nvSpPr>
        <p:spPr/>
        <p:txBody>
          <a:bodyPr/>
          <a:lstStyle/>
          <a:p>
            <a:pPr marL="305435" indent="-305435"/>
            <a:r>
              <a:rPr lang="en-US" cap="all">
                <a:ea typeface="+mn-lt"/>
                <a:cs typeface="+mn-lt"/>
              </a:rPr>
              <a:t>¿Que </a:t>
            </a:r>
            <a:r>
              <a:rPr lang="en-US" cap="all" err="1">
                <a:ea typeface="+mn-lt"/>
                <a:cs typeface="+mn-lt"/>
              </a:rPr>
              <a:t>tarea</a:t>
            </a:r>
            <a:r>
              <a:rPr lang="en-US" cap="all">
                <a:ea typeface="+mn-lt"/>
                <a:cs typeface="+mn-lt"/>
              </a:rPr>
              <a:t> </a:t>
            </a:r>
            <a:r>
              <a:rPr lang="en-US" cap="all" err="1">
                <a:ea typeface="+mn-lt"/>
                <a:cs typeface="+mn-lt"/>
              </a:rPr>
              <a:t>escojió</a:t>
            </a:r>
            <a:r>
              <a:rPr lang="en-US" cap="all">
                <a:ea typeface="+mn-lt"/>
                <a:cs typeface="+mn-lt"/>
              </a:rPr>
              <a:t>?</a:t>
            </a:r>
            <a:endParaRPr lang="en-US"/>
          </a:p>
          <a:p>
            <a:pPr marL="305435" indent="-305435"/>
            <a:r>
              <a:rPr lang="es-ES" sz="1800"/>
              <a:t>Opción 1: Pregúntele a alguien que se inyecta insulina si puede regalarle una de sus jeringas y pincharse su estómago. ¿Le gustan las agujas? Si tuviera que hacer esto varias veces al día, ¿lo haría?
Opción 2: Sin tarea</a:t>
            </a:r>
            <a:endParaRPr lang="en-US"/>
          </a:p>
        </p:txBody>
      </p:sp>
      <p:sp>
        <p:nvSpPr>
          <p:cNvPr id="8" name="Title 2">
            <a:extLst>
              <a:ext uri="{FF2B5EF4-FFF2-40B4-BE49-F238E27FC236}">
                <a16:creationId xmlns:a16="http://schemas.microsoft.com/office/drawing/2014/main" id="{613D2006-290E-06CF-900B-5A92F057AF1E}"/>
              </a:ext>
            </a:extLst>
          </p:cNvPr>
          <p:cNvSpPr txBox="1">
            <a:spLocks/>
          </p:cNvSpPr>
          <p:nvPr/>
        </p:nvSpPr>
        <p:spPr>
          <a:xfrm>
            <a:off x="579133" y="685415"/>
            <a:ext cx="7989752" cy="1083329"/>
          </a:xfrm>
          <a:prstGeom prst="rect">
            <a:avLst/>
          </a:prstGeom>
        </p:spPr>
        <p:txBody>
          <a:bodyPr vert="horz" lIns="91440" tIns="45720" rIns="91440" bIns="45720" rtlCol="0" anchor="b">
            <a:normAutofit fontScale="550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es-419" sz="4400">
              <a:ea typeface="+mj-lt"/>
              <a:cs typeface="+mj-lt"/>
            </a:endParaRPr>
          </a:p>
          <a:p>
            <a:pPr>
              <a:defRPr/>
            </a:pPr>
            <a:r>
              <a:rPr lang="es-419" sz="4400">
                <a:ea typeface="+mj-lt"/>
                <a:cs typeface="+mj-lt"/>
              </a:rPr>
              <a:t>¿</a:t>
            </a:r>
            <a:r>
              <a:rPr lang="es-419" sz="4400"/>
              <a:t>cómo les fue con la tarea?</a:t>
            </a:r>
            <a:endParaRPr lang="es-419"/>
          </a:p>
          <a:p>
            <a:pPr>
              <a:spcAft>
                <a:spcPts val="0"/>
              </a:spcAft>
              <a:defRPr/>
            </a:pPr>
            <a:r>
              <a:rPr lang="en-US"/>
              <a:t>
</a:t>
            </a:r>
          </a:p>
        </p:txBody>
      </p:sp>
    </p:spTree>
    <p:extLst>
      <p:ext uri="{BB962C8B-B14F-4D97-AF65-F5344CB8AC3E}">
        <p14:creationId xmlns:p14="http://schemas.microsoft.com/office/powerpoint/2010/main" val="220981123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E0CA0-45B8-7468-7304-65BED459646F}"/>
              </a:ext>
            </a:extLst>
          </p:cNvPr>
          <p:cNvSpPr>
            <a:spLocks noGrp="1"/>
          </p:cNvSpPr>
          <p:nvPr>
            <p:ph type="title"/>
          </p:nvPr>
        </p:nvSpPr>
        <p:spPr/>
        <p:txBody>
          <a:bodyPr/>
          <a:lstStyle/>
          <a:p>
            <a:pPr>
              <a:defRPr/>
            </a:pPr>
            <a:r>
              <a:rPr lang="en-US" err="1"/>
              <a:t>Hipertensión</a:t>
            </a:r>
            <a:r>
              <a:rPr lang="en-US"/>
              <a:t>
</a:t>
            </a:r>
            <a:endParaRPr lang="en-US">
              <a:ea typeface="+mj-ea"/>
              <a:cs typeface="+mj-cs"/>
            </a:endParaRPr>
          </a:p>
        </p:txBody>
      </p:sp>
      <p:sp>
        <p:nvSpPr>
          <p:cNvPr id="3" name="Content Placeholder 2">
            <a:extLst>
              <a:ext uri="{FF2B5EF4-FFF2-40B4-BE49-F238E27FC236}">
                <a16:creationId xmlns:a16="http://schemas.microsoft.com/office/drawing/2014/main" id="{7A1A51BE-B405-A059-D28F-C34F9810A545}"/>
              </a:ext>
            </a:extLst>
          </p:cNvPr>
          <p:cNvSpPr>
            <a:spLocks noGrp="1"/>
          </p:cNvSpPr>
          <p:nvPr>
            <p:ph idx="1"/>
          </p:nvPr>
        </p:nvSpPr>
        <p:spPr/>
        <p:txBody>
          <a:bodyPr/>
          <a:lstStyle/>
          <a:p>
            <a:r>
              <a:rPr lang="en-US" altLang="en-US">
                <a:ea typeface="ＭＳ Ｐゴシック" panose="020B0600070205080204" pitchFamily="34" charset="-128"/>
              </a:rPr>
              <a:t>¿</a:t>
            </a:r>
            <a:r>
              <a:rPr lang="en-US" altLang="en-US" err="1">
                <a:ea typeface="ＭＳ Ｐゴシック" panose="020B0600070205080204" pitchFamily="34" charset="-128"/>
              </a:rPr>
              <a:t>Qué</a:t>
            </a:r>
            <a:r>
              <a:rPr lang="en-US" altLang="en-US">
                <a:ea typeface="ＭＳ Ｐゴシック" panose="020B0600070205080204" pitchFamily="34" charset="-128"/>
              </a:rPr>
              <a:t> es:?  </a:t>
            </a:r>
            <a:r>
              <a:rPr lang="en-US" altLang="en-US" err="1">
                <a:ea typeface="ＭＳ Ｐゴシック" panose="020B0600070205080204" pitchFamily="34" charset="-128"/>
              </a:rPr>
              <a:t>Presión</a:t>
            </a:r>
            <a:r>
              <a:rPr lang="en-US" altLang="en-US">
                <a:ea typeface="ＭＳ Ｐゴシック" panose="020B0600070205080204" pitchFamily="34" charset="-128"/>
              </a:rPr>
              <a:t> arterial </a:t>
            </a:r>
            <a:r>
              <a:rPr lang="en-US" altLang="en-US" err="1">
                <a:ea typeface="ＭＳ Ｐゴシック" panose="020B0600070205080204" pitchFamily="34" charset="-128"/>
              </a:rPr>
              <a:t>alta</a:t>
            </a:r>
            <a:endParaRPr lang="en-US" altLang="en-US">
              <a:ea typeface="ＭＳ Ｐゴシック" panose="020B0600070205080204" pitchFamily="34" charset="-128"/>
            </a:endParaRPr>
          </a:p>
          <a:p>
            <a:pPr lvl="1"/>
            <a:r>
              <a:rPr lang="en-US" altLang="en-US">
                <a:ea typeface="ＭＳ Ｐゴシック" panose="020B0600070205080204" pitchFamily="34" charset="-128"/>
              </a:rPr>
              <a:t>O </a:t>
            </a:r>
            <a:r>
              <a:rPr lang="en-US" altLang="en-US" err="1">
                <a:ea typeface="ＭＳ Ｐゴシック" panose="020B0600070205080204" pitchFamily="34" charset="-128"/>
              </a:rPr>
              <a:t>qué</a:t>
            </a:r>
            <a:r>
              <a:rPr lang="en-US" altLang="en-US">
                <a:ea typeface="ＭＳ Ｐゴシック" panose="020B0600070205080204" pitchFamily="34" charset="-128"/>
              </a:rPr>
              <a:t> tanto </a:t>
            </a:r>
            <a:r>
              <a:rPr lang="en-US" altLang="en-US" err="1">
                <a:ea typeface="ＭＳ Ｐゴシック" panose="020B0600070205080204" pitchFamily="34" charset="-128"/>
              </a:rPr>
              <a:t>está</a:t>
            </a:r>
            <a:r>
              <a:rPr lang="en-US" altLang="en-US">
                <a:ea typeface="ＭＳ Ｐゴシック" panose="020B0600070205080204" pitchFamily="34" charset="-128"/>
              </a:rPr>
              <a:t> </a:t>
            </a:r>
            <a:r>
              <a:rPr lang="en-US" altLang="en-US" err="1">
                <a:ea typeface="ＭＳ Ｐゴシック" panose="020B0600070205080204" pitchFamily="34" charset="-128"/>
              </a:rPr>
              <a:t>trabajando</a:t>
            </a:r>
            <a:r>
              <a:rPr lang="en-US" altLang="en-US">
                <a:ea typeface="ＭＳ Ｐゴシック" panose="020B0600070205080204" pitchFamily="34" charset="-128"/>
              </a:rPr>
              <a:t>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corazón</a:t>
            </a:r>
            <a:r>
              <a:rPr lang="en-US" altLang="en-US">
                <a:ea typeface="ＭＳ Ｐゴシック" panose="020B0600070205080204" pitchFamily="34" charset="-128"/>
              </a:rPr>
              <a:t> para </a:t>
            </a:r>
            <a:r>
              <a:rPr lang="en-US" altLang="en-US" err="1">
                <a:ea typeface="ＭＳ Ｐゴシック" panose="020B0600070205080204" pitchFamily="34" charset="-128"/>
              </a:rPr>
              <a:t>empujar</a:t>
            </a:r>
            <a:r>
              <a:rPr lang="en-US" altLang="en-US">
                <a:ea typeface="ＭＳ Ｐゴシック" panose="020B0600070205080204" pitchFamily="34" charset="-128"/>
              </a:rPr>
              <a:t> la </a:t>
            </a:r>
            <a:r>
              <a:rPr lang="en-US" altLang="en-US" err="1">
                <a:ea typeface="ＭＳ Ｐゴシック" panose="020B0600070205080204" pitchFamily="34" charset="-128"/>
              </a:rPr>
              <a:t>sangre</a:t>
            </a:r>
            <a:r>
              <a:rPr lang="en-US" altLang="en-US">
                <a:ea typeface="ＭＳ Ｐゴシック" panose="020B0600070205080204" pitchFamily="34" charset="-128"/>
              </a:rPr>
              <a:t> a </a:t>
            </a:r>
            <a:r>
              <a:rPr lang="en-US" altLang="en-US" err="1">
                <a:ea typeface="ＭＳ Ｐゴシック" panose="020B0600070205080204" pitchFamily="34" charset="-128"/>
              </a:rPr>
              <a:t>través</a:t>
            </a:r>
            <a:r>
              <a:rPr lang="en-US" altLang="en-US">
                <a:ea typeface="ＭＳ Ｐゴシック" panose="020B0600070205080204" pitchFamily="34" charset="-128"/>
              </a:rPr>
              <a:t> del </a:t>
            </a:r>
            <a:r>
              <a:rPr lang="en-US" altLang="en-US" err="1">
                <a:ea typeface="ＭＳ Ｐゴシック" panose="020B0600070205080204" pitchFamily="34" charset="-128"/>
              </a:rPr>
              <a:t>cuerpo</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Dos </a:t>
            </a:r>
            <a:r>
              <a:rPr lang="en-US" altLang="en-US" err="1">
                <a:ea typeface="ＭＳ Ｐゴシック" panose="020B0600070205080204" pitchFamily="34" charset="-128"/>
              </a:rPr>
              <a:t>partes</a:t>
            </a:r>
            <a:r>
              <a:rPr lang="en-US" altLang="en-US">
                <a:ea typeface="ＭＳ Ｐゴシック" panose="020B0600070205080204" pitchFamily="34" charset="-128"/>
              </a:rPr>
              <a:t>: </a:t>
            </a:r>
          </a:p>
          <a:p>
            <a:pPr lvl="1"/>
            <a:r>
              <a:rPr lang="en-US" altLang="en-US" err="1">
                <a:ea typeface="ＭＳ Ｐゴシック" panose="020B0600070205080204" pitchFamily="34" charset="-128"/>
              </a:rPr>
              <a:t>Sistólica</a:t>
            </a:r>
            <a:r>
              <a:rPr lang="en-US" altLang="en-US">
                <a:ea typeface="ＭＳ Ｐゴシック" panose="020B0600070205080204" pitchFamily="34" charset="-128"/>
              </a:rPr>
              <a:t> o de </a:t>
            </a:r>
            <a:r>
              <a:rPr lang="en-US" altLang="en-US" err="1">
                <a:ea typeface="ＭＳ Ｐゴシック" panose="020B0600070205080204" pitchFamily="34" charset="-128"/>
              </a:rPr>
              <a:t>trabajo</a:t>
            </a:r>
            <a:r>
              <a:rPr lang="en-US" altLang="en-US">
                <a:ea typeface="ＭＳ Ｐゴシック" panose="020B0600070205080204" pitchFamily="34" charset="-128"/>
              </a:rPr>
              <a:t>
</a:t>
            </a:r>
            <a:r>
              <a:rPr lang="en-US" altLang="en-US" err="1">
                <a:ea typeface="ＭＳ Ｐゴシック" panose="020B0600070205080204" pitchFamily="34" charset="-128"/>
              </a:rPr>
              <a:t>Diastólica</a:t>
            </a:r>
            <a:r>
              <a:rPr lang="en-US" altLang="en-US">
                <a:ea typeface="ＭＳ Ｐゴシック" panose="020B0600070205080204" pitchFamily="34" charset="-128"/>
              </a:rPr>
              <a:t> o </a:t>
            </a:r>
            <a:r>
              <a:rPr lang="en-US" altLang="en-US" err="1">
                <a:ea typeface="ＭＳ Ｐゴシック" panose="020B0600070205080204" pitchFamily="34" charset="-128"/>
              </a:rPr>
              <a:t>en</a:t>
            </a:r>
            <a:r>
              <a:rPr lang="en-US" altLang="en-US">
                <a:ea typeface="ＭＳ Ｐゴシック" panose="020B0600070205080204" pitchFamily="34" charset="-128"/>
              </a:rPr>
              <a:t> </a:t>
            </a:r>
            <a:r>
              <a:rPr lang="en-US" altLang="en-US" err="1">
                <a:ea typeface="ＭＳ Ｐゴシック" panose="020B0600070205080204" pitchFamily="34" charset="-128"/>
              </a:rPr>
              <a:t>reposo</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slide(fromBottom)">
                                      <p:cBhvr>
                                        <p:cTn id="15" dur="500"/>
                                        <p:tgtEl>
                                          <p:spTgt spid="3">
                                            <p:txEl>
                                              <p:pRg st="3" end="3"/>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lide(fromBottom)">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1BB9-B0A2-93D7-3780-47CDDA955BC3}"/>
              </a:ext>
            </a:extLst>
          </p:cNvPr>
          <p:cNvSpPr>
            <a:spLocks noGrp="1"/>
          </p:cNvSpPr>
          <p:nvPr>
            <p:ph type="title"/>
          </p:nvPr>
        </p:nvSpPr>
        <p:spPr/>
        <p:txBody>
          <a:bodyPr/>
          <a:lstStyle/>
          <a:p>
            <a:pPr>
              <a:defRPr/>
            </a:pPr>
            <a:r>
              <a:rPr lang="en-US" err="1"/>
              <a:t>Hipertensión</a:t>
            </a:r>
            <a:r>
              <a:rPr lang="en-US"/>
              <a:t>
</a:t>
            </a:r>
            <a:endParaRPr lang="en-US">
              <a:ea typeface="+mj-ea"/>
              <a:cs typeface="+mj-cs"/>
            </a:endParaRPr>
          </a:p>
        </p:txBody>
      </p:sp>
      <p:sp>
        <p:nvSpPr>
          <p:cNvPr id="3" name="Content Placeholder 2">
            <a:extLst>
              <a:ext uri="{FF2B5EF4-FFF2-40B4-BE49-F238E27FC236}">
                <a16:creationId xmlns:a16="http://schemas.microsoft.com/office/drawing/2014/main" id="{48455E42-1A1D-9735-2870-73F1719B8F0E}"/>
              </a:ext>
            </a:extLst>
          </p:cNvPr>
          <p:cNvSpPr>
            <a:spLocks noGrp="1"/>
          </p:cNvSpPr>
          <p:nvPr>
            <p:ph idx="1"/>
          </p:nvPr>
        </p:nvSpPr>
        <p:spPr/>
        <p:txBody>
          <a:bodyPr/>
          <a:lstStyle/>
          <a:p>
            <a:r>
              <a:rPr lang="en-US" altLang="en-US" err="1">
                <a:ea typeface="ＭＳ Ｐゴシック" panose="020B0600070205080204" pitchFamily="34" charset="-128"/>
              </a:rPr>
              <a:t>Recuerde</a:t>
            </a:r>
            <a:r>
              <a:rPr lang="en-US" altLang="en-US">
                <a:ea typeface="ＭＳ Ｐゴシック" panose="020B0600070205080204" pitchFamily="34" charset="-128"/>
              </a:rPr>
              <a:t>... ¿</a:t>
            </a:r>
            <a:r>
              <a:rPr lang="en-US" altLang="en-US" err="1">
                <a:ea typeface="ＭＳ Ｐゴシック" panose="020B0600070205080204" pitchFamily="34" charset="-128"/>
              </a:rPr>
              <a:t>Cuál</a:t>
            </a:r>
            <a:r>
              <a:rPr lang="en-US" altLang="en-US">
                <a:ea typeface="ＭＳ Ｐゴシック" panose="020B0600070205080204" pitchFamily="34" charset="-128"/>
              </a:rPr>
              <a:t> es la </a:t>
            </a:r>
            <a:r>
              <a:rPr lang="en-US" altLang="en-US" err="1">
                <a:ea typeface="ＭＳ Ｐゴシック" panose="020B0600070205080204" pitchFamily="34" charset="-128"/>
              </a:rPr>
              <a:t>presión</a:t>
            </a:r>
            <a:r>
              <a:rPr lang="en-US" altLang="en-US">
                <a:ea typeface="ＭＳ Ｐゴシック" panose="020B0600070205080204" pitchFamily="34" charset="-128"/>
              </a:rPr>
              <a:t> arterial normal?</a:t>
            </a:r>
          </a:p>
          <a:p>
            <a:pPr lvl="1"/>
            <a:r>
              <a:rPr lang="en-US" altLang="en-US">
                <a:ea typeface="ＭＳ Ｐゴシック" panose="020B0600070205080204" pitchFamily="34" charset="-128"/>
              </a:rPr>
              <a:t>120/80</a:t>
            </a:r>
          </a:p>
          <a:p>
            <a:pPr marL="0" indent="0">
              <a:buNone/>
            </a:pPr>
            <a:endParaRPr lang="en-US" altLang="en-US">
              <a:ea typeface="ＭＳ Ｐゴシック" panose="020B0600070205080204" pitchFamily="34" charset="-128"/>
            </a:endParaRPr>
          </a:p>
          <a:p>
            <a:r>
              <a:rPr lang="en-US" altLang="en-US">
                <a:ea typeface="ＭＳ Ｐゴシック" panose="020B0600070205080204" pitchFamily="34" charset="-128"/>
              </a:rPr>
              <a:t>¿Bajo </a:t>
            </a:r>
            <a:r>
              <a:rPr lang="en-US" altLang="en-US" err="1">
                <a:ea typeface="ＭＳ Ｐゴシック" panose="020B0600070205080204" pitchFamily="34" charset="-128"/>
              </a:rPr>
              <a:t>qué</a:t>
            </a:r>
            <a:r>
              <a:rPr lang="en-US" altLang="en-US">
                <a:ea typeface="ＭＳ Ｐゴシック" panose="020B0600070205080204" pitchFamily="34" charset="-128"/>
              </a:rPr>
              <a:t> </a:t>
            </a:r>
            <a:r>
              <a:rPr lang="en-US" altLang="en-US" err="1">
                <a:ea typeface="ＭＳ Ｐゴシック" panose="020B0600070205080204" pitchFamily="34" charset="-128"/>
              </a:rPr>
              <a:t>números</a:t>
            </a:r>
            <a:r>
              <a:rPr lang="en-US" altLang="en-US">
                <a:ea typeface="ＭＳ Ｐゴシック" panose="020B0600070205080204" pitchFamily="34" charset="-128"/>
              </a:rPr>
              <a:t> </a:t>
            </a:r>
            <a:r>
              <a:rPr lang="en-US" altLang="en-US" err="1">
                <a:ea typeface="ＭＳ Ｐゴシック" panose="020B0600070205080204" pitchFamily="34" charset="-128"/>
              </a:rPr>
              <a:t>queremos</a:t>
            </a:r>
            <a:r>
              <a:rPr lang="en-US" altLang="en-US">
                <a:ea typeface="ＭＳ Ｐゴシック" panose="020B0600070205080204" pitchFamily="34" charset="-128"/>
              </a:rPr>
              <a:t> </a:t>
            </a:r>
            <a:r>
              <a:rPr lang="en-US" altLang="en-US" err="1">
                <a:ea typeface="ＭＳ Ｐゴシック" panose="020B0600070205080204" pitchFamily="34" charset="-128"/>
              </a:rPr>
              <a:t>ver</a:t>
            </a:r>
            <a:r>
              <a:rPr lang="en-US" altLang="en-US">
                <a:ea typeface="ＭＳ Ｐゴシック" panose="020B0600070205080204" pitchFamily="34" charset="-128"/>
              </a:rPr>
              <a:t> a </a:t>
            </a:r>
            <a:r>
              <a:rPr lang="en-US" altLang="en-US" err="1">
                <a:ea typeface="ＭＳ Ｐゴシック" panose="020B0600070205080204" pitchFamily="34" charset="-128"/>
              </a:rPr>
              <a:t>nuestros</a:t>
            </a:r>
            <a:r>
              <a:rPr lang="en-US" altLang="en-US">
                <a:ea typeface="ＭＳ Ｐゴシック" panose="020B0600070205080204" pitchFamily="34" charset="-128"/>
              </a:rPr>
              <a:t> </a:t>
            </a:r>
            <a:r>
              <a:rPr lang="en-US" altLang="en-US" err="1">
                <a:ea typeface="ＭＳ Ｐゴシック" panose="020B0600070205080204" pitchFamily="34" charset="-128"/>
              </a:rPr>
              <a:t>pacientes</a:t>
            </a:r>
            <a:r>
              <a:rPr lang="en-US" altLang="en-US">
                <a:ea typeface="ＭＳ Ｐゴシック" panose="020B0600070205080204" pitchFamily="34" charset="-128"/>
              </a:rPr>
              <a:t>?</a:t>
            </a:r>
          </a:p>
          <a:p>
            <a:pPr lvl="1"/>
            <a:r>
              <a:rPr lang="en-US" altLang="en-US" err="1">
                <a:ea typeface="ＭＳ Ｐゴシック" panose="020B0600070205080204" pitchFamily="34" charset="-128"/>
              </a:rPr>
              <a:t>Sistólica</a:t>
            </a:r>
            <a:r>
              <a:rPr lang="en-US" altLang="en-US">
                <a:ea typeface="ＭＳ Ｐゴシック" panose="020B0600070205080204" pitchFamily="34" charset="-128"/>
              </a:rPr>
              <a:t> </a:t>
            </a:r>
            <a:r>
              <a:rPr lang="en-US" altLang="en-US" err="1">
                <a:ea typeface="ＭＳ Ｐゴシック" panose="020B0600070205080204" pitchFamily="34" charset="-128"/>
              </a:rPr>
              <a:t>menos</a:t>
            </a:r>
            <a:r>
              <a:rPr lang="en-US" altLang="en-US">
                <a:ea typeface="ＭＳ Ｐゴシック" panose="020B0600070205080204" pitchFamily="34" charset="-128"/>
              </a:rPr>
              <a:t> de 140
</a:t>
            </a:r>
            <a:r>
              <a:rPr lang="en-US" altLang="en-US" err="1">
                <a:ea typeface="ＭＳ Ｐゴシック" panose="020B0600070205080204" pitchFamily="34" charset="-128"/>
              </a:rPr>
              <a:t>Diastólica</a:t>
            </a:r>
            <a:r>
              <a:rPr lang="en-US" altLang="en-US">
                <a:ea typeface="ＭＳ Ｐゴシック" panose="020B0600070205080204" pitchFamily="34" charset="-128"/>
              </a:rPr>
              <a:t> </a:t>
            </a:r>
            <a:r>
              <a:rPr lang="en-US" altLang="en-US" err="1">
                <a:ea typeface="ＭＳ Ｐゴシック" panose="020B0600070205080204" pitchFamily="34" charset="-128"/>
              </a:rPr>
              <a:t>menos</a:t>
            </a:r>
            <a:r>
              <a:rPr lang="en-US" altLang="en-US">
                <a:ea typeface="ＭＳ Ｐゴシック" panose="020B0600070205080204" pitchFamily="34" charset="-128"/>
              </a:rPr>
              <a:t> de 90
O </a:t>
            </a:r>
            <a:r>
              <a:rPr lang="en-US" altLang="en-US" err="1">
                <a:ea typeface="ＭＳ Ｐゴシック" panose="020B0600070205080204" pitchFamily="34" charset="-128"/>
              </a:rPr>
              <a:t>menos</a:t>
            </a:r>
            <a:r>
              <a:rPr lang="en-US" altLang="en-US">
                <a:ea typeface="ＭＳ Ｐゴシック" panose="020B0600070205080204" pitchFamily="34" charset="-128"/>
              </a:rPr>
              <a:t> de 140/90</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C167-E33C-4BF6-0E06-D12798B21CCD}"/>
              </a:ext>
            </a:extLst>
          </p:cNvPr>
          <p:cNvSpPr>
            <a:spLocks noGrp="1"/>
          </p:cNvSpPr>
          <p:nvPr>
            <p:ph type="title"/>
          </p:nvPr>
        </p:nvSpPr>
        <p:spPr/>
        <p:txBody>
          <a:bodyPr/>
          <a:lstStyle/>
          <a:p>
            <a:pPr>
              <a:defRPr/>
            </a:pPr>
            <a:r>
              <a:rPr lang="en-US" err="1"/>
              <a:t>Hipertensión</a:t>
            </a:r>
            <a:r>
              <a:rPr lang="en-US"/>
              <a:t>
</a:t>
            </a:r>
            <a:endParaRPr lang="en-US">
              <a:ea typeface="+mj-ea"/>
              <a:cs typeface="+mj-cs"/>
            </a:endParaRPr>
          </a:p>
        </p:txBody>
      </p:sp>
      <p:sp>
        <p:nvSpPr>
          <p:cNvPr id="3" name="Content Placeholder 2">
            <a:extLst>
              <a:ext uri="{FF2B5EF4-FFF2-40B4-BE49-F238E27FC236}">
                <a16:creationId xmlns:a16="http://schemas.microsoft.com/office/drawing/2014/main" id="{38F497E0-13A2-ED53-FDB5-F8D347DD974B}"/>
              </a:ext>
            </a:extLst>
          </p:cNvPr>
          <p:cNvSpPr>
            <a:spLocks noGrp="1"/>
          </p:cNvSpPr>
          <p:nvPr>
            <p:ph idx="1"/>
          </p:nvPr>
        </p:nvSpPr>
        <p:spPr/>
        <p:txBody>
          <a:bodyPr/>
          <a:lstStyle/>
          <a:p>
            <a:r>
              <a:rPr lang="en-US" altLang="en-US">
                <a:ea typeface="ＭＳ Ｐゴシック" panose="020B0600070205080204" pitchFamily="34" charset="-128"/>
              </a:rPr>
              <a:t>¿Por </a:t>
            </a:r>
            <a:r>
              <a:rPr lang="en-US" altLang="en-US" err="1">
                <a:ea typeface="ＭＳ Ｐゴシック" panose="020B0600070205080204" pitchFamily="34" charset="-128"/>
              </a:rPr>
              <a:t>qué</a:t>
            </a:r>
            <a:r>
              <a:rPr lang="en-US" altLang="en-US">
                <a:ea typeface="ＭＳ Ｐゴシック" panose="020B0600070205080204" pitchFamily="34" charset="-128"/>
              </a:rPr>
              <a:t> es </a:t>
            </a:r>
            <a:r>
              <a:rPr lang="en-US" altLang="en-US" err="1">
                <a:ea typeface="ＭＳ Ｐゴシック" panose="020B0600070205080204" pitchFamily="34" charset="-128"/>
              </a:rPr>
              <a:t>importante</a:t>
            </a:r>
            <a:r>
              <a:rPr lang="en-US" altLang="en-US">
                <a:ea typeface="ＭＳ Ｐゴシック" panose="020B0600070205080204" pitchFamily="34" charset="-128"/>
              </a:rPr>
              <a:t>? 
... </a:t>
            </a:r>
            <a:r>
              <a:rPr lang="en-US" altLang="en-US" err="1">
                <a:ea typeface="ＭＳ Ｐゴシック" panose="020B0600070205080204" pitchFamily="34" charset="-128"/>
              </a:rPr>
              <a:t>Cuanto</a:t>
            </a:r>
            <a:r>
              <a:rPr lang="en-US" altLang="en-US">
                <a:ea typeface="ＭＳ Ｐゴシック" panose="020B0600070205080204" pitchFamily="34" charset="-128"/>
              </a:rPr>
              <a:t> </a:t>
            </a:r>
            <a:r>
              <a:rPr lang="en-US" altLang="en-US" err="1">
                <a:ea typeface="ＭＳ Ｐゴシック" panose="020B0600070205080204" pitchFamily="34" charset="-128"/>
              </a:rPr>
              <a:t>más</a:t>
            </a:r>
            <a:r>
              <a:rPr lang="en-US" altLang="en-US">
                <a:ea typeface="ＭＳ Ｐゴシック" panose="020B0600070205080204" pitchFamily="34" charset="-128"/>
              </a:rPr>
              <a:t> </a:t>
            </a:r>
            <a:r>
              <a:rPr lang="en-US" altLang="en-US" err="1">
                <a:ea typeface="ＭＳ Ｐゴシック" panose="020B0600070205080204" pitchFamily="34" charset="-128"/>
              </a:rPr>
              <a:t>duro</a:t>
            </a:r>
            <a:r>
              <a:rPr lang="en-US" altLang="en-US">
                <a:ea typeface="ＭＳ Ｐゴシック" panose="020B0600070205080204" pitchFamily="34" charset="-128"/>
              </a:rPr>
              <a:t> </a:t>
            </a:r>
            <a:r>
              <a:rPr lang="en-US" altLang="en-US" err="1">
                <a:ea typeface="ＭＳ Ｐゴシック" panose="020B0600070205080204" pitchFamily="34" charset="-128"/>
              </a:rPr>
              <a:t>está</a:t>
            </a:r>
            <a:r>
              <a:rPr lang="en-US" altLang="en-US">
                <a:ea typeface="ＭＳ Ｐゴシック" panose="020B0600070205080204" pitchFamily="34" charset="-128"/>
              </a:rPr>
              <a:t> </a:t>
            </a:r>
            <a:r>
              <a:rPr lang="en-US" altLang="en-US" err="1">
                <a:ea typeface="ＭＳ Ｐゴシック" panose="020B0600070205080204" pitchFamily="34" charset="-128"/>
              </a:rPr>
              <a:t>trabajando</a:t>
            </a:r>
            <a:r>
              <a:rPr lang="en-US" altLang="en-US">
                <a:ea typeface="ＭＳ Ｐゴシック" panose="020B0600070205080204" pitchFamily="34" charset="-128"/>
              </a:rPr>
              <a:t>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corazón</a:t>
            </a:r>
            <a:r>
              <a:rPr lang="en-US" altLang="en-US">
                <a:ea typeface="ＭＳ Ｐゴシック" panose="020B0600070205080204" pitchFamily="34" charset="-128"/>
              </a:rPr>
              <a:t>, </a:t>
            </a:r>
            <a:r>
              <a:rPr lang="en-US" altLang="en-US" err="1">
                <a:ea typeface="ＭＳ Ｐゴシック" panose="020B0600070205080204" pitchFamily="34" charset="-128"/>
              </a:rPr>
              <a:t>más</a:t>
            </a:r>
            <a:r>
              <a:rPr lang="en-US" altLang="en-US">
                <a:ea typeface="ＭＳ Ｐゴシック" panose="020B0600070205080204" pitchFamily="34" charset="-128"/>
              </a:rPr>
              <a:t> </a:t>
            </a:r>
            <a:r>
              <a:rPr lang="en-US" altLang="en-US" err="1">
                <a:ea typeface="ＭＳ Ｐゴシック" panose="020B0600070205080204" pitchFamily="34" charset="-128"/>
              </a:rPr>
              <a:t>estrés</a:t>
            </a:r>
            <a:r>
              <a:rPr lang="en-US" altLang="en-US">
                <a:ea typeface="ＭＳ Ｐゴシック" panose="020B0600070205080204" pitchFamily="34" charset="-128"/>
              </a:rPr>
              <a:t> </a:t>
            </a:r>
            <a:r>
              <a:rPr lang="en-US" altLang="en-US" err="1">
                <a:ea typeface="ＭＳ Ｐゴシック" panose="020B0600070205080204" pitchFamily="34" charset="-128"/>
              </a:rPr>
              <a:t>en</a:t>
            </a:r>
            <a:r>
              <a:rPr lang="en-US" altLang="en-US">
                <a:ea typeface="ＭＳ Ｐゴシック" panose="020B0600070205080204" pitchFamily="34" charset="-128"/>
              </a:rPr>
              <a:t>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cuerpo</a:t>
            </a:r>
            <a:r>
              <a:rPr lang="en-US" altLang="en-US">
                <a:ea typeface="ＭＳ Ｐゴシック" panose="020B0600070205080204" pitchFamily="34" charset="-128"/>
              </a:rPr>
              <a:t>
... Si </a:t>
            </a:r>
            <a:r>
              <a:rPr lang="en-US" altLang="en-US" err="1">
                <a:ea typeface="ＭＳ Ｐゴシック" panose="020B0600070205080204" pitchFamily="34" charset="-128"/>
              </a:rPr>
              <a:t>trabaja</a:t>
            </a:r>
            <a:r>
              <a:rPr lang="en-US" altLang="en-US">
                <a:ea typeface="ＭＳ Ｐゴシック" panose="020B0600070205080204" pitchFamily="34" charset="-128"/>
              </a:rPr>
              <a:t> </a:t>
            </a:r>
            <a:r>
              <a:rPr lang="en-US" altLang="en-US" err="1">
                <a:ea typeface="ＭＳ Ｐゴシック" panose="020B0600070205080204" pitchFamily="34" charset="-128"/>
              </a:rPr>
              <a:t>duro</a:t>
            </a:r>
            <a:r>
              <a:rPr lang="en-US" altLang="en-US">
                <a:ea typeface="ＭＳ Ｐゴシック" panose="020B0600070205080204" pitchFamily="34" charset="-128"/>
              </a:rPr>
              <a:t> </a:t>
            </a:r>
            <a:r>
              <a:rPr lang="en-US" altLang="en-US" err="1">
                <a:ea typeface="ＭＳ Ｐゴシック" panose="020B0600070205080204" pitchFamily="34" charset="-128"/>
              </a:rPr>
              <a:t>durante</a:t>
            </a:r>
            <a:r>
              <a:rPr lang="en-US" altLang="en-US">
                <a:ea typeface="ＭＳ Ｐゴシック" panose="020B0600070205080204" pitchFamily="34" charset="-128"/>
              </a:rPr>
              <a:t> </a:t>
            </a:r>
            <a:r>
              <a:rPr lang="en-US" altLang="en-US" err="1">
                <a:ea typeface="ＭＳ Ｐゴシック" panose="020B0600070205080204" pitchFamily="34" charset="-128"/>
              </a:rPr>
              <a:t>mucho</a:t>
            </a:r>
            <a:r>
              <a:rPr lang="en-US" altLang="en-US">
                <a:ea typeface="ＭＳ Ｐゴシック" panose="020B0600070205080204" pitchFamily="34" charset="-128"/>
              </a:rPr>
              <a:t> </a:t>
            </a:r>
            <a:r>
              <a:rPr lang="en-US" altLang="en-US" err="1">
                <a:ea typeface="ＭＳ Ｐゴシック" panose="020B0600070205080204" pitchFamily="34" charset="-128"/>
              </a:rPr>
              <a:t>tiempo</a:t>
            </a:r>
            <a:r>
              <a:rPr lang="en-US" altLang="en-US">
                <a:ea typeface="ＭＳ Ｐゴシック" panose="020B0600070205080204" pitchFamily="34" charset="-128"/>
              </a:rPr>
              <a:t>, </a:t>
            </a:r>
            <a:r>
              <a:rPr lang="en-US" altLang="en-US" err="1">
                <a:ea typeface="ＭＳ Ｐゴシック" panose="020B0600070205080204" pitchFamily="34" charset="-128"/>
              </a:rPr>
              <a:t>los</a:t>
            </a:r>
            <a:r>
              <a:rPr lang="en-US" altLang="en-US">
                <a:ea typeface="ＭＳ Ｐゴシック" panose="020B0600070205080204" pitchFamily="34" charset="-128"/>
              </a:rPr>
              <a:t> </a:t>
            </a:r>
            <a:r>
              <a:rPr lang="en-US" altLang="en-US" err="1">
                <a:ea typeface="ＭＳ Ｐゴシック" panose="020B0600070205080204" pitchFamily="34" charset="-128"/>
              </a:rPr>
              <a:t>vasos</a:t>
            </a:r>
            <a:r>
              <a:rPr lang="en-US" altLang="en-US">
                <a:ea typeface="ＭＳ Ｐゴシック" panose="020B0600070205080204" pitchFamily="34" charset="-128"/>
              </a:rPr>
              <a:t> </a:t>
            </a:r>
            <a:r>
              <a:rPr lang="en-US" altLang="en-US" err="1">
                <a:ea typeface="ＭＳ Ｐゴシック" panose="020B0600070205080204" pitchFamily="34" charset="-128"/>
              </a:rPr>
              <a:t>sanguíneos</a:t>
            </a:r>
            <a:r>
              <a:rPr lang="en-US" altLang="en-US">
                <a:ea typeface="ＭＳ Ｐゴシック" panose="020B0600070205080204" pitchFamily="34" charset="-128"/>
              </a:rPr>
              <a:t> </a:t>
            </a:r>
            <a:r>
              <a:rPr lang="en-US" altLang="en-US" err="1">
                <a:ea typeface="ＭＳ Ｐゴシック" panose="020B0600070205080204" pitchFamily="34" charset="-128"/>
              </a:rPr>
              <a:t>pueden</a:t>
            </a:r>
            <a:r>
              <a:rPr lang="en-US" altLang="en-US">
                <a:ea typeface="ＭＳ Ｐゴシック" panose="020B0600070205080204" pitchFamily="34" charset="-128"/>
              </a:rPr>
              <a:t> </a:t>
            </a:r>
            <a:r>
              <a:rPr lang="en-US" altLang="en-US" err="1">
                <a:ea typeface="ＭＳ Ｐゴシック" panose="020B0600070205080204" pitchFamily="34" charset="-128"/>
              </a:rPr>
              <a:t>dañarse</a:t>
            </a:r>
            <a:r>
              <a:rPr lang="en-US" altLang="en-US">
                <a:ea typeface="ＭＳ Ｐゴシック" panose="020B0600070205080204" pitchFamily="34" charset="-128"/>
              </a:rPr>
              <a:t> ... </a:t>
            </a:r>
            <a:r>
              <a:rPr lang="en-US" altLang="en-US" err="1">
                <a:ea typeface="ＭＳ Ｐゴシック" panose="020B0600070205080204" pitchFamily="34" charset="-128"/>
              </a:rPr>
              <a:t>Pueden</a:t>
            </a:r>
            <a:r>
              <a:rPr lang="en-US" altLang="en-US">
                <a:ea typeface="ＭＳ Ｐゴシック" panose="020B0600070205080204" pitchFamily="34" charset="-128"/>
              </a:rPr>
              <a:t>:</a:t>
            </a:r>
          </a:p>
          <a:p>
            <a:pPr lvl="1"/>
            <a:r>
              <a:rPr lang="en-US" altLang="en-US" err="1">
                <a:ea typeface="ＭＳ Ｐゴシック" panose="020B0600070205080204" pitchFamily="34" charset="-128"/>
              </a:rPr>
              <a:t>Hacerse</a:t>
            </a:r>
            <a:r>
              <a:rPr lang="en-US" altLang="en-US">
                <a:ea typeface="ＭＳ Ｐゴシック" panose="020B0600070205080204" pitchFamily="34" charset="-128"/>
              </a:rPr>
              <a:t> mas </a:t>
            </a:r>
            <a:r>
              <a:rPr lang="en-US" altLang="en-US" err="1">
                <a:ea typeface="ＭＳ Ｐゴシック" panose="020B0600070205080204" pitchFamily="34" charset="-128"/>
              </a:rPr>
              <a:t>estrechos</a:t>
            </a:r>
            <a:r>
              <a:rPr lang="en-US" altLang="en-US">
                <a:ea typeface="ＭＳ Ｐゴシック" panose="020B0600070205080204" pitchFamily="34" charset="-128"/>
              </a:rPr>
              <a:t>
</a:t>
            </a:r>
            <a:r>
              <a:rPr lang="en-US" altLang="en-US" err="1">
                <a:ea typeface="ＭＳ Ｐゴシック" panose="020B0600070205080204" pitchFamily="34" charset="-128"/>
              </a:rPr>
              <a:t>Reventarse</a:t>
            </a:r>
            <a:r>
              <a:rPr lang="en-US" altLang="en-US">
                <a:ea typeface="ＭＳ Ｐゴシック" panose="020B0600070205080204" pitchFamily="34" charset="-128"/>
              </a:rPr>
              <a:t>
Haber </a:t>
            </a:r>
            <a:r>
              <a:rPr lang="en-US" altLang="en-US" err="1">
                <a:ea typeface="ＭＳ Ｐゴシック" panose="020B0600070205080204" pitchFamily="34" charset="-128"/>
              </a:rPr>
              <a:t>derrames</a:t>
            </a:r>
            <a:r>
              <a:rPr lang="en-US" altLang="en-US">
                <a:ea typeface="ＭＳ Ｐゴシック" panose="020B0600070205080204" pitchFamily="34" charset="-128"/>
              </a:rPr>
              <a:t>
</a:t>
            </a:r>
            <a:r>
              <a:rPr lang="en-US" altLang="en-US" err="1">
                <a:ea typeface="ＭＳ Ｐゴシック" panose="020B0600070205080204" pitchFamily="34" charset="-128"/>
              </a:rPr>
              <a:t>Formar</a:t>
            </a:r>
            <a:r>
              <a:rPr lang="en-US" altLang="en-US">
                <a:ea typeface="ＭＳ Ｐゴシック" panose="020B0600070205080204" pitchFamily="34" charset="-128"/>
              </a:rPr>
              <a:t> un </a:t>
            </a:r>
            <a:r>
              <a:rPr lang="en-US" altLang="en-US" err="1">
                <a:ea typeface="ＭＳ Ｐゴシック" panose="020B0600070205080204" pitchFamily="34" charset="-128"/>
              </a:rPr>
              <a:t>coágulo</a:t>
            </a:r>
            <a:r>
              <a:rPr lang="en-US" altLang="en-US">
                <a:ea typeface="ＭＳ Ｐゴシック" panose="020B0600070205080204" pitchFamily="34" charset="-128"/>
              </a:rPr>
              <a:t> de </a:t>
            </a:r>
            <a:r>
              <a:rPr lang="en-US" altLang="en-US" err="1">
                <a:ea typeface="ＭＳ Ｐゴシック" panose="020B0600070205080204" pitchFamily="34" charset="-128"/>
              </a:rPr>
              <a:t>sangre</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78D20-4EB0-5090-270A-A91AF10FD512}"/>
              </a:ext>
            </a:extLst>
          </p:cNvPr>
          <p:cNvSpPr>
            <a:spLocks noGrp="1"/>
          </p:cNvSpPr>
          <p:nvPr>
            <p:ph type="title"/>
          </p:nvPr>
        </p:nvSpPr>
        <p:spPr/>
        <p:txBody>
          <a:bodyPr/>
          <a:lstStyle/>
          <a:p>
            <a:pPr>
              <a:defRPr/>
            </a:pPr>
            <a:r>
              <a:rPr lang="en-US" err="1"/>
              <a:t>Hipertensión</a:t>
            </a:r>
            <a:r>
              <a:rPr lang="en-US"/>
              <a:t>
</a:t>
            </a:r>
            <a:endParaRPr lang="en-US">
              <a:ea typeface="+mj-ea"/>
              <a:cs typeface="+mj-cs"/>
            </a:endParaRPr>
          </a:p>
        </p:txBody>
      </p:sp>
      <p:sp>
        <p:nvSpPr>
          <p:cNvPr id="3" name="Content Placeholder 2">
            <a:extLst>
              <a:ext uri="{FF2B5EF4-FFF2-40B4-BE49-F238E27FC236}">
                <a16:creationId xmlns:a16="http://schemas.microsoft.com/office/drawing/2014/main" id="{B284E9AE-1325-8780-6A7F-7E9AEE0871AE}"/>
              </a:ext>
            </a:extLst>
          </p:cNvPr>
          <p:cNvSpPr>
            <a:spLocks noGrp="1"/>
          </p:cNvSpPr>
          <p:nvPr>
            <p:ph idx="1"/>
          </p:nvPr>
        </p:nvSpPr>
        <p:spPr>
          <a:xfrm>
            <a:off x="581192" y="2227385"/>
            <a:ext cx="7989752" cy="4630615"/>
          </a:xfrm>
        </p:spPr>
        <p:txBody>
          <a:bodyPr>
            <a:normAutofit/>
          </a:bodyPr>
          <a:lstStyle/>
          <a:p>
            <a:r>
              <a:rPr lang="en-US" altLang="en-US">
                <a:ea typeface="ＭＳ Ｐゴシック" panose="020B0600070205080204" pitchFamily="34" charset="-128"/>
              </a:rPr>
              <a:t>Este </a:t>
            </a:r>
            <a:r>
              <a:rPr lang="en-US" altLang="en-US" err="1">
                <a:ea typeface="ＭＳ Ｐゴシック" panose="020B0600070205080204" pitchFamily="34" charset="-128"/>
              </a:rPr>
              <a:t>daño</a:t>
            </a:r>
            <a:r>
              <a:rPr lang="en-US" altLang="en-US">
                <a:ea typeface="ＭＳ Ｐゴシック" panose="020B0600070205080204" pitchFamily="34" charset="-128"/>
              </a:rPr>
              <a:t> o </a:t>
            </a:r>
            <a:r>
              <a:rPr lang="en-US" altLang="en-US" err="1">
                <a:ea typeface="ＭＳ Ｐゴシック" panose="020B0600070205080204" pitchFamily="34" charset="-128"/>
              </a:rPr>
              <a:t>coágulos</a:t>
            </a:r>
            <a:r>
              <a:rPr lang="en-US" altLang="en-US">
                <a:ea typeface="ＭＳ Ｐゴシック" panose="020B0600070205080204" pitchFamily="34" charset="-128"/>
              </a:rPr>
              <a:t> son </a:t>
            </a:r>
            <a:r>
              <a:rPr lang="en-US" altLang="en-US" err="1">
                <a:ea typeface="ＭＳ Ｐゴシック" panose="020B0600070205080204" pitchFamily="34" charset="-128"/>
              </a:rPr>
              <a:t>los</a:t>
            </a:r>
            <a:r>
              <a:rPr lang="en-US" altLang="en-US">
                <a:ea typeface="ＭＳ Ｐゴシック" panose="020B0600070205080204" pitchFamily="34" charset="-128"/>
              </a:rPr>
              <a:t> que </a:t>
            </a:r>
            <a:r>
              <a:rPr lang="en-US" altLang="en-US" err="1">
                <a:ea typeface="ＭＳ Ｐゴシック" panose="020B0600070205080204" pitchFamily="34" charset="-128"/>
              </a:rPr>
              <a:t>causan</a:t>
            </a:r>
            <a:r>
              <a:rPr lang="en-US" altLang="en-US">
                <a:ea typeface="ＭＳ Ｐゴシック" panose="020B0600070205080204" pitchFamily="34" charset="-128"/>
              </a:rPr>
              <a:t> un </a:t>
            </a:r>
            <a:r>
              <a:rPr lang="en-US" altLang="en-US" err="1">
                <a:ea typeface="ＭＳ Ｐゴシック" panose="020B0600070205080204" pitchFamily="34" charset="-128"/>
              </a:rPr>
              <a:t>ataque</a:t>
            </a:r>
            <a:r>
              <a:rPr lang="en-US" altLang="en-US">
                <a:ea typeface="ＭＳ Ｐゴシック" panose="020B0600070205080204" pitchFamily="34" charset="-128"/>
              </a:rPr>
              <a:t> </a:t>
            </a:r>
            <a:r>
              <a:rPr lang="en-US" altLang="en-US" err="1">
                <a:ea typeface="ＭＳ Ｐゴシック" panose="020B0600070205080204" pitchFamily="34" charset="-128"/>
              </a:rPr>
              <a:t>cardíaco</a:t>
            </a:r>
            <a:r>
              <a:rPr lang="en-US" altLang="en-US">
                <a:ea typeface="ＭＳ Ｐゴシック" panose="020B0600070205080204" pitchFamily="34" charset="-128"/>
              </a:rPr>
              <a:t>, </a:t>
            </a:r>
            <a:r>
              <a:rPr lang="en-US" altLang="en-US" err="1">
                <a:ea typeface="ＭＳ Ｐゴシック" panose="020B0600070205080204" pitchFamily="34" charset="-128"/>
              </a:rPr>
              <a:t>embolia</a:t>
            </a:r>
            <a:r>
              <a:rPr lang="en-US" altLang="en-US">
                <a:ea typeface="ＭＳ Ｐゴシック" panose="020B0600070205080204" pitchFamily="34" charset="-128"/>
              </a:rPr>
              <a:t> o un </a:t>
            </a:r>
            <a:r>
              <a:rPr lang="en-US" altLang="en-US" err="1">
                <a:ea typeface="ＭＳ Ｐゴシック" panose="020B0600070205080204" pitchFamily="34" charset="-128"/>
              </a:rPr>
              <a:t>derrame</a:t>
            </a:r>
            <a:r>
              <a:rPr lang="en-US" altLang="en-US">
                <a:ea typeface="ＭＳ Ｐゴシック" panose="020B0600070205080204" pitchFamily="34" charset="-128"/>
              </a:rPr>
              <a:t> cerebral.
¿</a:t>
            </a:r>
            <a:r>
              <a:rPr lang="en-US" altLang="en-US" err="1">
                <a:ea typeface="ＭＳ Ｐゴシック" panose="020B0600070205080204" pitchFamily="34" charset="-128"/>
              </a:rPr>
              <a:t>Qué</a:t>
            </a:r>
            <a:r>
              <a:rPr lang="en-US" altLang="en-US">
                <a:ea typeface="ＭＳ Ｐゴシック" panose="020B0600070205080204" pitchFamily="34" charset="-128"/>
              </a:rPr>
              <a:t> </a:t>
            </a:r>
            <a:r>
              <a:rPr lang="en-US" altLang="en-US" err="1">
                <a:ea typeface="ＭＳ Ｐゴシック" panose="020B0600070205080204" pitchFamily="34" charset="-128"/>
              </a:rPr>
              <a:t>observamos</a:t>
            </a:r>
            <a:r>
              <a:rPr lang="en-US" altLang="en-US">
                <a:ea typeface="ＭＳ Ｐゴシック" panose="020B0600070205080204" pitchFamily="34" charset="-128"/>
              </a:rPr>
              <a:t>?
</a:t>
            </a:r>
            <a:r>
              <a:rPr lang="en-US" altLang="en-US" b="1" err="1">
                <a:ea typeface="ＭＳ Ｐゴシック" panose="020B0600070205080204" pitchFamily="34" charset="-128"/>
              </a:rPr>
              <a:t>Malestar</a:t>
            </a:r>
            <a:r>
              <a:rPr lang="en-US" altLang="en-US" b="1">
                <a:ea typeface="ＭＳ Ｐゴシック" panose="020B0600070205080204" pitchFamily="34" charset="-128"/>
              </a:rPr>
              <a:t> </a:t>
            </a:r>
            <a:r>
              <a:rPr lang="en-US" altLang="en-US" b="1" err="1">
                <a:ea typeface="ＭＳ Ｐゴシック" panose="020B0600070205080204" pitchFamily="34" charset="-128"/>
              </a:rPr>
              <a:t>en</a:t>
            </a:r>
            <a:r>
              <a:rPr lang="en-US" altLang="en-US" b="1">
                <a:ea typeface="ＭＳ Ｐゴシック" panose="020B0600070205080204" pitchFamily="34" charset="-128"/>
              </a:rPr>
              <a:t> </a:t>
            </a:r>
            <a:r>
              <a:rPr lang="en-US" altLang="en-US" b="1" err="1">
                <a:ea typeface="ＭＳ Ｐゴシック" panose="020B0600070205080204" pitchFamily="34" charset="-128"/>
              </a:rPr>
              <a:t>el</a:t>
            </a:r>
            <a:r>
              <a:rPr lang="en-US" altLang="en-US" b="1">
                <a:ea typeface="ＭＳ Ｐゴシック" panose="020B0600070205080204" pitchFamily="34" charset="-128"/>
              </a:rPr>
              <a:t> </a:t>
            </a:r>
            <a:r>
              <a:rPr lang="en-US" altLang="en-US" b="1" err="1">
                <a:ea typeface="ＭＳ Ｐゴシック" panose="020B0600070205080204" pitchFamily="34" charset="-128"/>
              </a:rPr>
              <a:t>pecho</a:t>
            </a:r>
            <a:r>
              <a:rPr lang="en-US" altLang="en-US">
                <a:ea typeface="ＭＳ Ｐゴシック" panose="020B0600070205080204" pitchFamily="34" charset="-128"/>
              </a:rPr>
              <a:t>. La </a:t>
            </a:r>
            <a:r>
              <a:rPr lang="en-US" altLang="en-US" err="1">
                <a:ea typeface="ＭＳ Ｐゴシック" panose="020B0600070205080204" pitchFamily="34" charset="-128"/>
              </a:rPr>
              <a:t>mayoría</a:t>
            </a:r>
            <a:r>
              <a:rPr lang="en-US" altLang="en-US">
                <a:ea typeface="ＭＳ Ｐゴシック" panose="020B0600070205080204" pitchFamily="34" charset="-128"/>
              </a:rPr>
              <a:t> de </a:t>
            </a:r>
            <a:r>
              <a:rPr lang="en-US" altLang="en-US" err="1">
                <a:ea typeface="ＭＳ Ｐゴシック" panose="020B0600070205080204" pitchFamily="34" charset="-128"/>
              </a:rPr>
              <a:t>los</a:t>
            </a:r>
            <a:r>
              <a:rPr lang="en-US" altLang="en-US">
                <a:ea typeface="ＭＳ Ｐゴシック" panose="020B0600070205080204" pitchFamily="34" charset="-128"/>
              </a:rPr>
              <a:t> </a:t>
            </a:r>
            <a:r>
              <a:rPr lang="en-US" altLang="en-US" err="1">
                <a:ea typeface="ＭＳ Ｐゴシック" panose="020B0600070205080204" pitchFamily="34" charset="-128"/>
              </a:rPr>
              <a:t>ataques</a:t>
            </a:r>
            <a:r>
              <a:rPr lang="en-US" altLang="en-US">
                <a:ea typeface="ＭＳ Ｐゴシック" panose="020B0600070205080204" pitchFamily="34" charset="-128"/>
              </a:rPr>
              <a:t> </a:t>
            </a:r>
            <a:r>
              <a:rPr lang="en-US" altLang="en-US" err="1">
                <a:ea typeface="ＭＳ Ｐゴシック" panose="020B0600070205080204" pitchFamily="34" charset="-128"/>
              </a:rPr>
              <a:t>cardíacos</a:t>
            </a:r>
            <a:r>
              <a:rPr lang="en-US" altLang="en-US">
                <a:ea typeface="ＭＳ Ｐゴシック" panose="020B0600070205080204" pitchFamily="34" charset="-128"/>
              </a:rPr>
              <a:t> </a:t>
            </a:r>
            <a:r>
              <a:rPr lang="en-US" altLang="en-US" err="1">
                <a:ea typeface="ＭＳ Ｐゴシック" panose="020B0600070205080204" pitchFamily="34" charset="-128"/>
              </a:rPr>
              <a:t>implican</a:t>
            </a:r>
            <a:r>
              <a:rPr lang="en-US" altLang="en-US">
                <a:ea typeface="ＭＳ Ｐゴシック" panose="020B0600070205080204" pitchFamily="34" charset="-128"/>
              </a:rPr>
              <a:t> </a:t>
            </a:r>
            <a:r>
              <a:rPr lang="en-US" altLang="en-US" err="1">
                <a:ea typeface="ＭＳ Ｐゴシック" panose="020B0600070205080204" pitchFamily="34" charset="-128"/>
              </a:rPr>
              <a:t>molestias</a:t>
            </a:r>
            <a:r>
              <a:rPr lang="en-US" altLang="en-US">
                <a:ea typeface="ＭＳ Ｐゴシック" panose="020B0600070205080204" pitchFamily="34" charset="-128"/>
              </a:rPr>
              <a:t> </a:t>
            </a:r>
            <a:r>
              <a:rPr lang="en-US" altLang="en-US" err="1">
                <a:ea typeface="ＭＳ Ｐゴシック" panose="020B0600070205080204" pitchFamily="34" charset="-128"/>
              </a:rPr>
              <a:t>en</a:t>
            </a:r>
            <a:r>
              <a:rPr lang="en-US" altLang="en-US">
                <a:ea typeface="ＭＳ Ｐゴシック" panose="020B0600070205080204" pitchFamily="34" charset="-128"/>
              </a:rPr>
              <a:t>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centro</a:t>
            </a:r>
            <a:r>
              <a:rPr lang="en-US" altLang="en-US">
                <a:ea typeface="ＭＳ Ｐゴシック" panose="020B0600070205080204" pitchFamily="34" charset="-128"/>
              </a:rPr>
              <a:t> del </a:t>
            </a:r>
            <a:r>
              <a:rPr lang="en-US" altLang="en-US" err="1">
                <a:ea typeface="ＭＳ Ｐゴシック" panose="020B0600070205080204" pitchFamily="34" charset="-128"/>
              </a:rPr>
              <a:t>pecho</a:t>
            </a:r>
            <a:r>
              <a:rPr lang="en-US" altLang="en-US">
                <a:ea typeface="ＭＳ Ｐゴシック" panose="020B0600070205080204" pitchFamily="34" charset="-128"/>
              </a:rPr>
              <a:t> que </a:t>
            </a:r>
            <a:r>
              <a:rPr lang="en-US" altLang="en-US" err="1">
                <a:ea typeface="ＭＳ Ｐゴシック" panose="020B0600070205080204" pitchFamily="34" charset="-128"/>
              </a:rPr>
              <a:t>duran</a:t>
            </a:r>
            <a:r>
              <a:rPr lang="en-US" altLang="en-US">
                <a:ea typeface="ＭＳ Ｐゴシック" panose="020B0600070205080204" pitchFamily="34" charset="-128"/>
              </a:rPr>
              <a:t> </a:t>
            </a:r>
            <a:r>
              <a:rPr lang="en-US" altLang="en-US" err="1">
                <a:ea typeface="ＭＳ Ｐゴシック" panose="020B0600070205080204" pitchFamily="34" charset="-128"/>
              </a:rPr>
              <a:t>más</a:t>
            </a:r>
            <a:r>
              <a:rPr lang="en-US" altLang="en-US">
                <a:ea typeface="ＭＳ Ｐゴシック" panose="020B0600070205080204" pitchFamily="34" charset="-128"/>
              </a:rPr>
              <a:t> de </a:t>
            </a:r>
            <a:r>
              <a:rPr lang="en-US" altLang="en-US" err="1">
                <a:ea typeface="ＭＳ Ｐゴシック" panose="020B0600070205080204" pitchFamily="34" charset="-128"/>
              </a:rPr>
              <a:t>unos</a:t>
            </a:r>
            <a:r>
              <a:rPr lang="en-US" altLang="en-US">
                <a:ea typeface="ＭＳ Ｐゴシック" panose="020B0600070205080204" pitchFamily="34" charset="-128"/>
              </a:rPr>
              <a:t> </a:t>
            </a:r>
            <a:r>
              <a:rPr lang="en-US" altLang="en-US" err="1">
                <a:ea typeface="ＭＳ Ｐゴシック" panose="020B0600070205080204" pitchFamily="34" charset="-128"/>
              </a:rPr>
              <a:t>pocos</a:t>
            </a:r>
            <a:r>
              <a:rPr lang="en-US" altLang="en-US">
                <a:ea typeface="ＭＳ Ｐゴシック" panose="020B0600070205080204" pitchFamily="34" charset="-128"/>
              </a:rPr>
              <a:t> </a:t>
            </a:r>
            <a:r>
              <a:rPr lang="en-US" altLang="en-US" err="1">
                <a:ea typeface="ＭＳ Ｐゴシック" panose="020B0600070205080204" pitchFamily="34" charset="-128"/>
              </a:rPr>
              <a:t>minutos</a:t>
            </a:r>
            <a:r>
              <a:rPr lang="en-US" altLang="en-US">
                <a:ea typeface="ＭＳ Ｐゴシック" panose="020B0600070205080204" pitchFamily="34" charset="-128"/>
              </a:rPr>
              <a:t>, o </a:t>
            </a:r>
            <a:r>
              <a:rPr lang="en-US" altLang="en-US" err="1">
                <a:ea typeface="ＭＳ Ｐゴシック" panose="020B0600070205080204" pitchFamily="34" charset="-128"/>
              </a:rPr>
              <a:t>pueden</a:t>
            </a:r>
            <a:r>
              <a:rPr lang="en-US" altLang="en-US">
                <a:ea typeface="ＭＳ Ｐゴシック" panose="020B0600070205080204" pitchFamily="34" charset="-128"/>
              </a:rPr>
              <a:t> </a:t>
            </a:r>
            <a:r>
              <a:rPr lang="en-US" altLang="en-US" err="1">
                <a:ea typeface="ＭＳ Ｐゴシック" panose="020B0600070205080204" pitchFamily="34" charset="-128"/>
              </a:rPr>
              <a:t>desaparecer</a:t>
            </a:r>
            <a:r>
              <a:rPr lang="en-US" altLang="en-US">
                <a:ea typeface="ＭＳ Ｐゴシック" panose="020B0600070205080204" pitchFamily="34" charset="-128"/>
              </a:rPr>
              <a:t> y </a:t>
            </a:r>
            <a:r>
              <a:rPr lang="en-US" altLang="en-US" err="1">
                <a:ea typeface="ＭＳ Ｐゴシック" panose="020B0600070205080204" pitchFamily="34" charset="-128"/>
              </a:rPr>
              <a:t>luego</a:t>
            </a:r>
            <a:r>
              <a:rPr lang="en-US" altLang="en-US">
                <a:ea typeface="ＭＳ Ｐゴシック" panose="020B0600070205080204" pitchFamily="34" charset="-128"/>
              </a:rPr>
              <a:t> </a:t>
            </a:r>
            <a:r>
              <a:rPr lang="en-US" altLang="en-US" err="1">
                <a:ea typeface="ＭＳ Ｐゴシック" panose="020B0600070205080204" pitchFamily="34" charset="-128"/>
              </a:rPr>
              <a:t>regresar</a:t>
            </a:r>
            <a:r>
              <a:rPr lang="en-US" altLang="en-US">
                <a:ea typeface="ＭＳ Ｐゴシック" panose="020B0600070205080204" pitchFamily="34" charset="-128"/>
              </a:rPr>
              <a:t>. </a:t>
            </a:r>
            <a:r>
              <a:rPr lang="en-US" altLang="en-US" err="1">
                <a:ea typeface="ＭＳ Ｐゴシック" panose="020B0600070205080204" pitchFamily="34" charset="-128"/>
              </a:rPr>
              <a:t>Puede</a:t>
            </a:r>
            <a:r>
              <a:rPr lang="en-US" altLang="en-US">
                <a:ea typeface="ＭＳ Ｐゴシック" panose="020B0600070205080204" pitchFamily="34" charset="-128"/>
              </a:rPr>
              <a:t> </a:t>
            </a:r>
            <a:r>
              <a:rPr lang="en-US" altLang="en-US" err="1">
                <a:ea typeface="ＭＳ Ｐゴシック" panose="020B0600070205080204" pitchFamily="34" charset="-128"/>
              </a:rPr>
              <a:t>sentirse</a:t>
            </a:r>
            <a:r>
              <a:rPr lang="en-US" altLang="en-US">
                <a:ea typeface="ＭＳ Ｐゴシック" panose="020B0600070205080204" pitchFamily="34" charset="-128"/>
              </a:rPr>
              <a:t> </a:t>
            </a:r>
            <a:r>
              <a:rPr lang="en-US" altLang="en-US" err="1">
                <a:ea typeface="ＭＳ Ｐゴシック" panose="020B0600070205080204" pitchFamily="34" charset="-128"/>
              </a:rPr>
              <a:t>como</a:t>
            </a:r>
            <a:r>
              <a:rPr lang="en-US" altLang="en-US">
                <a:ea typeface="ＭＳ Ｐゴシック" panose="020B0600070205080204" pitchFamily="34" charset="-128"/>
              </a:rPr>
              <a:t> </a:t>
            </a:r>
            <a:r>
              <a:rPr lang="en-US" altLang="en-US" err="1">
                <a:ea typeface="ＭＳ Ｐゴシック" panose="020B0600070205080204" pitchFamily="34" charset="-128"/>
              </a:rPr>
              <a:t>presión</a:t>
            </a:r>
            <a:r>
              <a:rPr lang="en-US" altLang="en-US">
                <a:ea typeface="ＭＳ Ｐゴシック" panose="020B0600070205080204" pitchFamily="34" charset="-128"/>
              </a:rPr>
              <a:t> </a:t>
            </a:r>
            <a:r>
              <a:rPr lang="en-US" altLang="en-US" err="1">
                <a:ea typeface="ＭＳ Ｐゴシック" panose="020B0600070205080204" pitchFamily="34" charset="-128"/>
              </a:rPr>
              <a:t>incómoda</a:t>
            </a:r>
            <a:r>
              <a:rPr lang="en-US" altLang="en-US">
                <a:ea typeface="ＭＳ Ｐゴシック" panose="020B0600070205080204" pitchFamily="34" charset="-128"/>
              </a:rPr>
              <a:t>, </a:t>
            </a:r>
            <a:r>
              <a:rPr lang="en-US" altLang="en-US" err="1">
                <a:ea typeface="ＭＳ Ｐゴシック" panose="020B0600070205080204" pitchFamily="34" charset="-128"/>
              </a:rPr>
              <a:t>opresión</a:t>
            </a:r>
            <a:r>
              <a:rPr lang="en-US" altLang="en-US">
                <a:ea typeface="ＭＳ Ｐゴシック" panose="020B0600070205080204" pitchFamily="34" charset="-128"/>
              </a:rPr>
              <a:t>, </a:t>
            </a:r>
            <a:r>
              <a:rPr lang="en-US" altLang="en-US" err="1">
                <a:ea typeface="ＭＳ Ｐゴシック" panose="020B0600070205080204" pitchFamily="34" charset="-128"/>
              </a:rPr>
              <a:t>plenitud</a:t>
            </a:r>
            <a:r>
              <a:rPr lang="en-US" altLang="en-US">
                <a:ea typeface="ＭＳ Ｐゴシック" panose="020B0600070205080204" pitchFamily="34" charset="-128"/>
              </a:rPr>
              <a:t> o dolor.
</a:t>
            </a:r>
            <a:r>
              <a:rPr lang="en-US" altLang="en-US" b="1" err="1">
                <a:ea typeface="ＭＳ Ｐゴシック" panose="020B0600070205080204" pitchFamily="34" charset="-128"/>
              </a:rPr>
              <a:t>Malestar</a:t>
            </a:r>
            <a:r>
              <a:rPr lang="en-US" altLang="en-US" b="1">
                <a:ea typeface="ＭＳ Ｐゴシック" panose="020B0600070205080204" pitchFamily="34" charset="-128"/>
              </a:rPr>
              <a:t> </a:t>
            </a:r>
            <a:r>
              <a:rPr lang="en-US" altLang="en-US" b="1" err="1">
                <a:ea typeface="ＭＳ Ｐゴシック" panose="020B0600070205080204" pitchFamily="34" charset="-128"/>
              </a:rPr>
              <a:t>en</a:t>
            </a:r>
            <a:r>
              <a:rPr lang="en-US" altLang="en-US" b="1">
                <a:ea typeface="ＭＳ Ｐゴシック" panose="020B0600070205080204" pitchFamily="34" charset="-128"/>
              </a:rPr>
              <a:t> </a:t>
            </a:r>
            <a:r>
              <a:rPr lang="en-US" altLang="en-US" b="1" err="1">
                <a:ea typeface="ＭＳ Ｐゴシック" panose="020B0600070205080204" pitchFamily="34" charset="-128"/>
              </a:rPr>
              <a:t>otras</a:t>
            </a:r>
            <a:r>
              <a:rPr lang="en-US" altLang="en-US" b="1">
                <a:ea typeface="ＭＳ Ｐゴシック" panose="020B0600070205080204" pitchFamily="34" charset="-128"/>
              </a:rPr>
              <a:t> </a:t>
            </a:r>
            <a:r>
              <a:rPr lang="en-US" altLang="en-US" b="1" err="1">
                <a:ea typeface="ＭＳ Ｐゴシック" panose="020B0600070205080204" pitchFamily="34" charset="-128"/>
              </a:rPr>
              <a:t>áreas</a:t>
            </a:r>
            <a:r>
              <a:rPr lang="en-US" altLang="en-US" b="1">
                <a:ea typeface="ＭＳ Ｐゴシック" panose="020B0600070205080204" pitchFamily="34" charset="-128"/>
              </a:rPr>
              <a:t> de la </a:t>
            </a:r>
            <a:r>
              <a:rPr lang="en-US" altLang="en-US" b="1" err="1">
                <a:ea typeface="ＭＳ Ｐゴシック" panose="020B0600070205080204" pitchFamily="34" charset="-128"/>
              </a:rPr>
              <a:t>parte</a:t>
            </a:r>
            <a:r>
              <a:rPr lang="en-US" altLang="en-US" b="1">
                <a:ea typeface="ＭＳ Ｐゴシック" panose="020B0600070205080204" pitchFamily="34" charset="-128"/>
              </a:rPr>
              <a:t> superior del </a:t>
            </a:r>
            <a:r>
              <a:rPr lang="en-US" altLang="en-US" b="1" err="1">
                <a:ea typeface="ＭＳ Ｐゴシック" panose="020B0600070205080204" pitchFamily="34" charset="-128"/>
              </a:rPr>
              <a:t>cuerpo</a:t>
            </a:r>
            <a:r>
              <a:rPr lang="en-US" altLang="en-US">
                <a:ea typeface="ＭＳ Ｐゴシック" panose="020B0600070205080204" pitchFamily="34" charset="-128"/>
              </a:rPr>
              <a:t>. Los </a:t>
            </a:r>
            <a:r>
              <a:rPr lang="en-US" altLang="en-US" err="1">
                <a:ea typeface="ＭＳ Ｐゴシック" panose="020B0600070205080204" pitchFamily="34" charset="-128"/>
              </a:rPr>
              <a:t>síntomas</a:t>
            </a:r>
            <a:r>
              <a:rPr lang="en-US" altLang="en-US">
                <a:ea typeface="ＭＳ Ｐゴシック" panose="020B0600070205080204" pitchFamily="34" charset="-128"/>
              </a:rPr>
              <a:t> </a:t>
            </a:r>
            <a:r>
              <a:rPr lang="en-US" altLang="en-US" err="1">
                <a:ea typeface="ＭＳ Ｐゴシック" panose="020B0600070205080204" pitchFamily="34" charset="-128"/>
              </a:rPr>
              <a:t>pueden</a:t>
            </a:r>
            <a:r>
              <a:rPr lang="en-US" altLang="en-US">
                <a:ea typeface="ＭＳ Ｐゴシック" panose="020B0600070205080204" pitchFamily="34" charset="-128"/>
              </a:rPr>
              <a:t> </a:t>
            </a:r>
            <a:r>
              <a:rPr lang="en-US" altLang="en-US" err="1">
                <a:ea typeface="ＭＳ Ｐゴシック" panose="020B0600070205080204" pitchFamily="34" charset="-128"/>
              </a:rPr>
              <a:t>incluir</a:t>
            </a:r>
            <a:r>
              <a:rPr lang="en-US" altLang="en-US">
                <a:ea typeface="ＭＳ Ｐゴシック" panose="020B0600070205080204" pitchFamily="34" charset="-128"/>
              </a:rPr>
              <a:t> dolor o </a:t>
            </a:r>
            <a:r>
              <a:rPr lang="en-US" altLang="en-US" err="1">
                <a:ea typeface="ＭＳ Ｐゴシック" panose="020B0600070205080204" pitchFamily="34" charset="-128"/>
              </a:rPr>
              <a:t>malestar</a:t>
            </a:r>
            <a:r>
              <a:rPr lang="en-US" altLang="en-US">
                <a:ea typeface="ＭＳ Ｐゴシック" panose="020B0600070205080204" pitchFamily="34" charset="-128"/>
              </a:rPr>
              <a:t> </a:t>
            </a:r>
            <a:r>
              <a:rPr lang="en-US" altLang="en-US" err="1">
                <a:ea typeface="ＭＳ Ｐゴシック" panose="020B0600070205080204" pitchFamily="34" charset="-128"/>
              </a:rPr>
              <a:t>en</a:t>
            </a:r>
            <a:r>
              <a:rPr lang="en-US" altLang="en-US">
                <a:ea typeface="ＭＳ Ｐゴシック" panose="020B0600070205080204" pitchFamily="34" charset="-128"/>
              </a:rPr>
              <a:t> uno o ambos </a:t>
            </a:r>
            <a:r>
              <a:rPr lang="en-US" altLang="en-US" err="1">
                <a:ea typeface="ＭＳ Ｐゴシック" panose="020B0600070205080204" pitchFamily="34" charset="-128"/>
              </a:rPr>
              <a:t>brazos</a:t>
            </a:r>
            <a:r>
              <a:rPr lang="en-US" altLang="en-US">
                <a:ea typeface="ＭＳ Ｐゴシック" panose="020B0600070205080204" pitchFamily="34" charset="-128"/>
              </a:rPr>
              <a:t>, la </a:t>
            </a:r>
            <a:r>
              <a:rPr lang="en-US" altLang="en-US" err="1">
                <a:ea typeface="ＭＳ Ｐゴシック" panose="020B0600070205080204" pitchFamily="34" charset="-128"/>
              </a:rPr>
              <a:t>espalda</a:t>
            </a:r>
            <a:r>
              <a:rPr lang="en-US" altLang="en-US">
                <a:ea typeface="ＭＳ Ｐゴシック" panose="020B0600070205080204" pitchFamily="34" charset="-128"/>
              </a:rPr>
              <a:t>,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cuello</a:t>
            </a:r>
            <a:r>
              <a:rPr lang="en-US" altLang="en-US">
                <a:ea typeface="ＭＳ Ｐゴシック" panose="020B0600070205080204" pitchFamily="34" charset="-128"/>
              </a:rPr>
              <a:t>, la </a:t>
            </a:r>
            <a:r>
              <a:rPr lang="en-US" altLang="en-US" err="1">
                <a:ea typeface="ＭＳ Ｐゴシック" panose="020B0600070205080204" pitchFamily="34" charset="-128"/>
              </a:rPr>
              <a:t>mandíbula</a:t>
            </a:r>
            <a:r>
              <a:rPr lang="en-US" altLang="en-US">
                <a:ea typeface="ＭＳ Ｐゴシック" panose="020B0600070205080204" pitchFamily="34" charset="-128"/>
              </a:rPr>
              <a:t> o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estómago</a:t>
            </a:r>
            <a:r>
              <a:rPr lang="en-US" altLang="en-US">
                <a:ea typeface="ＭＳ Ｐゴシック" panose="020B0600070205080204" pitchFamily="34" charset="-128"/>
              </a:rPr>
              <a:t>.
</a:t>
            </a:r>
            <a:r>
              <a:rPr lang="en-US" altLang="en-US" b="1" err="1">
                <a:ea typeface="ＭＳ Ｐゴシック" panose="020B0600070205080204" pitchFamily="34" charset="-128"/>
              </a:rPr>
              <a:t>Dificultad</a:t>
            </a:r>
            <a:r>
              <a:rPr lang="en-US" altLang="en-US" b="1">
                <a:ea typeface="ＭＳ Ｐゴシック" panose="020B0600070205080204" pitchFamily="34" charset="-128"/>
              </a:rPr>
              <a:t> para </a:t>
            </a:r>
            <a:r>
              <a:rPr lang="en-US" altLang="en-US" b="1" err="1">
                <a:ea typeface="ＭＳ Ｐゴシック" panose="020B0600070205080204" pitchFamily="34" charset="-128"/>
              </a:rPr>
              <a:t>respirar</a:t>
            </a:r>
            <a:r>
              <a:rPr lang="en-US" altLang="en-US" b="1">
                <a:ea typeface="ＭＳ Ｐゴシック" panose="020B0600070205080204" pitchFamily="34" charset="-128"/>
              </a:rPr>
              <a:t>. </a:t>
            </a:r>
            <a:r>
              <a:rPr lang="en-US" altLang="en-US" err="1">
                <a:ea typeface="ＭＳ Ｐゴシック" panose="020B0600070205080204" pitchFamily="34" charset="-128"/>
              </a:rPr>
              <a:t>Esto</a:t>
            </a:r>
            <a:r>
              <a:rPr lang="en-US" altLang="en-US">
                <a:ea typeface="ＭＳ Ｐゴシック" panose="020B0600070205080204" pitchFamily="34" charset="-128"/>
              </a:rPr>
              <a:t> </a:t>
            </a:r>
            <a:r>
              <a:rPr lang="en-US" altLang="en-US" err="1">
                <a:ea typeface="ＭＳ Ｐゴシック" panose="020B0600070205080204" pitchFamily="34" charset="-128"/>
              </a:rPr>
              <a:t>puede</a:t>
            </a:r>
            <a:r>
              <a:rPr lang="en-US" altLang="en-US">
                <a:ea typeface="ＭＳ Ｐゴシック" panose="020B0600070205080204" pitchFamily="34" charset="-128"/>
              </a:rPr>
              <a:t> </a:t>
            </a:r>
            <a:r>
              <a:rPr lang="en-US" altLang="en-US" err="1">
                <a:ea typeface="ＭＳ Ｐゴシック" panose="020B0600070205080204" pitchFamily="34" charset="-128"/>
              </a:rPr>
              <a:t>ocurrir</a:t>
            </a:r>
            <a:r>
              <a:rPr lang="en-US" altLang="en-US">
                <a:ea typeface="ＭＳ Ｐゴシック" panose="020B0600070205080204" pitchFamily="34" charset="-128"/>
              </a:rPr>
              <a:t> con o sin </a:t>
            </a:r>
            <a:r>
              <a:rPr lang="en-US" altLang="en-US" err="1">
                <a:ea typeface="ＭＳ Ｐゴシック" panose="020B0600070205080204" pitchFamily="34" charset="-128"/>
              </a:rPr>
              <a:t>molestias</a:t>
            </a:r>
            <a:r>
              <a:rPr lang="en-US" altLang="en-US">
                <a:ea typeface="ＭＳ Ｐゴシック" panose="020B0600070205080204" pitchFamily="34" charset="-128"/>
              </a:rPr>
              <a:t> </a:t>
            </a:r>
            <a:r>
              <a:rPr lang="en-US" altLang="en-US" err="1">
                <a:ea typeface="ＭＳ Ｐゴシック" panose="020B0600070205080204" pitchFamily="34" charset="-128"/>
              </a:rPr>
              <a:t>en</a:t>
            </a:r>
            <a:r>
              <a:rPr lang="en-US" altLang="en-US">
                <a:ea typeface="ＭＳ Ｐゴシック" panose="020B0600070205080204" pitchFamily="34" charset="-128"/>
              </a:rPr>
              <a:t>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pecho</a:t>
            </a:r>
            <a:r>
              <a:rPr lang="en-US" altLang="en-US">
                <a:ea typeface="ＭＳ Ｐゴシック" panose="020B0600070205080204" pitchFamily="34" charset="-128"/>
              </a:rPr>
              <a:t>.
</a:t>
            </a:r>
            <a:r>
              <a:rPr lang="en-US" altLang="en-US" b="1" err="1">
                <a:ea typeface="ＭＳ Ｐゴシック" panose="020B0600070205080204" pitchFamily="34" charset="-128"/>
              </a:rPr>
              <a:t>Otros</a:t>
            </a:r>
            <a:r>
              <a:rPr lang="en-US" altLang="en-US" b="1">
                <a:ea typeface="ＭＳ Ｐゴシック" panose="020B0600070205080204" pitchFamily="34" charset="-128"/>
              </a:rPr>
              <a:t> </a:t>
            </a:r>
            <a:r>
              <a:rPr lang="en-US" altLang="en-US" b="1" err="1">
                <a:ea typeface="ＭＳ Ｐゴシック" panose="020B0600070205080204" pitchFamily="34" charset="-128"/>
              </a:rPr>
              <a:t>señales</a:t>
            </a:r>
            <a:r>
              <a:rPr lang="en-US" altLang="en-US" b="1">
                <a:ea typeface="ＭＳ Ｐゴシック" panose="020B0600070205080204" pitchFamily="34" charset="-128"/>
              </a:rPr>
              <a:t>. </a:t>
            </a:r>
            <a:r>
              <a:rPr lang="en-US" altLang="en-US" err="1">
                <a:ea typeface="ＭＳ Ｐゴシック" panose="020B0600070205080204" pitchFamily="34" charset="-128"/>
              </a:rPr>
              <a:t>Otras</a:t>
            </a:r>
            <a:r>
              <a:rPr lang="en-US" altLang="en-US">
                <a:ea typeface="ＭＳ Ｐゴシック" panose="020B0600070205080204" pitchFamily="34" charset="-128"/>
              </a:rPr>
              <a:t> </a:t>
            </a:r>
            <a:r>
              <a:rPr lang="en-US" altLang="en-US" err="1">
                <a:ea typeface="ＭＳ Ｐゴシック" panose="020B0600070205080204" pitchFamily="34" charset="-128"/>
              </a:rPr>
              <a:t>posibles</a:t>
            </a:r>
            <a:r>
              <a:rPr lang="en-US" altLang="en-US">
                <a:ea typeface="ＭＳ Ｐゴシック" panose="020B0600070205080204" pitchFamily="34" charset="-128"/>
              </a:rPr>
              <a:t> </a:t>
            </a:r>
            <a:r>
              <a:rPr lang="en-US" altLang="en-US" err="1">
                <a:ea typeface="ＭＳ Ｐゴシック" panose="020B0600070205080204" pitchFamily="34" charset="-128"/>
              </a:rPr>
              <a:t>señales</a:t>
            </a:r>
            <a:r>
              <a:rPr lang="en-US" altLang="en-US">
                <a:ea typeface="ＭＳ Ｐゴシック" panose="020B0600070205080204" pitchFamily="34" charset="-128"/>
              </a:rPr>
              <a:t> </a:t>
            </a:r>
            <a:r>
              <a:rPr lang="en-US" altLang="en-US" err="1">
                <a:ea typeface="ＭＳ Ｐゴシック" panose="020B0600070205080204" pitchFamily="34" charset="-128"/>
              </a:rPr>
              <a:t>incluyen</a:t>
            </a:r>
            <a:r>
              <a:rPr lang="en-US" altLang="en-US">
                <a:ea typeface="ＭＳ Ｐゴシック" panose="020B0600070205080204" pitchFamily="34" charset="-128"/>
              </a:rPr>
              <a:t> sudor </a:t>
            </a:r>
            <a:r>
              <a:rPr lang="en-US" altLang="en-US" err="1">
                <a:ea typeface="ＭＳ Ｐゴシック" panose="020B0600070205080204" pitchFamily="34" charset="-128"/>
              </a:rPr>
              <a:t>frío</a:t>
            </a:r>
            <a:r>
              <a:rPr lang="en-US" altLang="en-US">
                <a:ea typeface="ＭＳ Ｐゴシック" panose="020B0600070205080204" pitchFamily="34" charset="-128"/>
              </a:rPr>
              <a:t>, </a:t>
            </a:r>
            <a:r>
              <a:rPr lang="en-US" altLang="en-US" err="1">
                <a:ea typeface="ＭＳ Ｐゴシック" panose="020B0600070205080204" pitchFamily="34" charset="-128"/>
              </a:rPr>
              <a:t>náuseas</a:t>
            </a:r>
            <a:r>
              <a:rPr lang="en-US" altLang="en-US">
                <a:ea typeface="ＭＳ Ｐゴシック" panose="020B0600070205080204" pitchFamily="34" charset="-128"/>
              </a:rPr>
              <a:t> o </a:t>
            </a:r>
            <a:r>
              <a:rPr lang="en-US" altLang="en-US" err="1">
                <a:ea typeface="ＭＳ Ｐゴシック" panose="020B0600070205080204" pitchFamily="34" charset="-128"/>
              </a:rPr>
              <a:t>aturdimiento</a:t>
            </a:r>
            <a:r>
              <a:rPr lang="en-US" altLang="en-US">
                <a:ea typeface="ＭＳ Ｐゴシック" panose="020B0600070205080204" pitchFamily="34" charset="-128"/>
              </a:rPr>
              <a:t>.</a:t>
            </a:r>
          </a:p>
          <a:p>
            <a:pPr eaLnBrk="1" hangingPunct="1"/>
            <a:endParaRPr lang="en-US" altLang="en-US">
              <a:ea typeface="ＭＳ Ｐゴシック" panose="020B0600070205080204" pitchFamily="34" charset="-128"/>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6D5A-8CFF-44F2-89B5-A50995DE5DBF}"/>
              </a:ext>
            </a:extLst>
          </p:cNvPr>
          <p:cNvSpPr>
            <a:spLocks noGrp="1"/>
          </p:cNvSpPr>
          <p:nvPr>
            <p:ph type="title"/>
          </p:nvPr>
        </p:nvSpPr>
        <p:spPr/>
        <p:txBody>
          <a:bodyPr/>
          <a:lstStyle/>
          <a:p>
            <a:pPr>
              <a:defRPr/>
            </a:pPr>
            <a:r>
              <a:rPr lang="en-US" err="1"/>
              <a:t>Hipertensión</a:t>
            </a:r>
            <a:endParaRPr lang="en-US">
              <a:ea typeface="+mj-ea"/>
              <a:cs typeface="+mj-cs"/>
            </a:endParaRPr>
          </a:p>
        </p:txBody>
      </p:sp>
      <p:sp>
        <p:nvSpPr>
          <p:cNvPr id="3" name="Content Placeholder 2">
            <a:extLst>
              <a:ext uri="{FF2B5EF4-FFF2-40B4-BE49-F238E27FC236}">
                <a16:creationId xmlns:a16="http://schemas.microsoft.com/office/drawing/2014/main" id="{DA3C2BDD-CACE-9676-9B78-82F9BFEF0EDD}"/>
              </a:ext>
            </a:extLst>
          </p:cNvPr>
          <p:cNvSpPr>
            <a:spLocks noGrp="1"/>
          </p:cNvSpPr>
          <p:nvPr>
            <p:ph idx="1"/>
          </p:nvPr>
        </p:nvSpPr>
        <p:spPr/>
        <p:txBody>
          <a:bodyPr/>
          <a:lstStyle/>
          <a:p>
            <a:r>
              <a:rPr lang="en-US" altLang="en-US">
                <a:ea typeface="ＭＳ Ｐゴシック" panose="020B0600070205080204" pitchFamily="34" charset="-128"/>
              </a:rPr>
              <a:t>¿</a:t>
            </a:r>
            <a:r>
              <a:rPr lang="en-US" altLang="en-US" err="1">
                <a:ea typeface="ＭＳ Ｐゴシック" panose="020B0600070205080204" pitchFamily="34" charset="-128"/>
              </a:rPr>
              <a:t>Qué</a:t>
            </a:r>
            <a:r>
              <a:rPr lang="en-US" altLang="en-US">
                <a:ea typeface="ＭＳ Ｐゴシック" panose="020B0600070205080204" pitchFamily="34" charset="-128"/>
              </a:rPr>
              <a:t> </a:t>
            </a:r>
            <a:r>
              <a:rPr lang="en-US" altLang="en-US" err="1">
                <a:ea typeface="ＭＳ Ｐゴシック" panose="020B0600070205080204" pitchFamily="34" charset="-128"/>
              </a:rPr>
              <a:t>hacemos</a:t>
            </a:r>
            <a:r>
              <a:rPr lang="en-US" altLang="en-US">
                <a:ea typeface="ＭＳ Ｐゴシック" panose="020B0600070205080204" pitchFamily="34" charset="-128"/>
              </a:rPr>
              <a:t> </a:t>
            </a:r>
            <a:r>
              <a:rPr lang="en-US" altLang="en-US" err="1">
                <a:ea typeface="ＭＳ Ｐゴシック" panose="020B0600070205080204" pitchFamily="34" charset="-128"/>
              </a:rPr>
              <a:t>si</a:t>
            </a:r>
            <a:r>
              <a:rPr lang="en-US" altLang="en-US">
                <a:ea typeface="ＭＳ Ｐゴシック" panose="020B0600070205080204" pitchFamily="34" charset="-128"/>
              </a:rPr>
              <a:t> </a:t>
            </a:r>
            <a:r>
              <a:rPr lang="en-US" altLang="en-US" err="1">
                <a:ea typeface="ＭＳ Ｐゴシック" panose="020B0600070205080204" pitchFamily="34" charset="-128"/>
              </a:rPr>
              <a:t>recibimos</a:t>
            </a:r>
            <a:r>
              <a:rPr lang="en-US" altLang="en-US">
                <a:ea typeface="ＭＳ Ｐゴシック" panose="020B0600070205080204" pitchFamily="34" charset="-128"/>
              </a:rPr>
              <a:t> </a:t>
            </a:r>
            <a:r>
              <a:rPr lang="en-US" altLang="en-US" err="1">
                <a:ea typeface="ＭＳ Ｐゴシック" panose="020B0600070205080204" pitchFamily="34" charset="-128"/>
              </a:rPr>
              <a:t>una</a:t>
            </a:r>
            <a:r>
              <a:rPr lang="en-US" altLang="en-US">
                <a:ea typeface="ＭＳ Ｐゴシック" panose="020B0600070205080204" pitchFamily="34" charset="-128"/>
              </a:rPr>
              <a:t> </a:t>
            </a:r>
            <a:r>
              <a:rPr lang="en-US" altLang="en-US" err="1">
                <a:ea typeface="ＭＳ Ｐゴシック" panose="020B0600070205080204" pitchFamily="34" charset="-128"/>
              </a:rPr>
              <a:t>llamada</a:t>
            </a:r>
            <a:r>
              <a:rPr lang="en-US" altLang="en-US">
                <a:ea typeface="ＭＳ Ｐゴシック" panose="020B0600070205080204" pitchFamily="34" charset="-128"/>
              </a:rPr>
              <a:t> con uno de </a:t>
            </a:r>
            <a:r>
              <a:rPr lang="en-US" altLang="en-US" err="1">
                <a:ea typeface="ＭＳ Ｐゴシック" panose="020B0600070205080204" pitchFamily="34" charset="-128"/>
              </a:rPr>
              <a:t>estos</a:t>
            </a:r>
            <a:r>
              <a:rPr lang="en-US" altLang="en-US">
                <a:ea typeface="ＭＳ Ｐゴシック" panose="020B0600070205080204" pitchFamily="34" charset="-128"/>
              </a:rPr>
              <a:t> </a:t>
            </a:r>
            <a:r>
              <a:rPr lang="en-US" altLang="en-US" err="1">
                <a:ea typeface="ＭＳ Ｐゴシック" panose="020B0600070205080204" pitchFamily="34" charset="-128"/>
              </a:rPr>
              <a:t>síntomas</a:t>
            </a:r>
            <a:r>
              <a:rPr lang="en-US" altLang="en-US">
                <a:ea typeface="ＭＳ Ｐゴシック" panose="020B0600070205080204" pitchFamily="34" charset="-128"/>
              </a:rPr>
              <a:t>?</a:t>
            </a:r>
          </a:p>
          <a:p>
            <a:pPr lvl="1"/>
            <a:r>
              <a:rPr lang="en-US" altLang="en-US">
                <a:ea typeface="ＭＳ Ｐゴシック" panose="020B0600070205080204" pitchFamily="34" charset="-128"/>
              </a:rPr>
              <a:t>Lo primero es lo primero: </a:t>
            </a:r>
            <a:r>
              <a:rPr lang="en-US" altLang="en-US" err="1">
                <a:ea typeface="ＭＳ Ｐゴシック" panose="020B0600070205080204" pitchFamily="34" charset="-128"/>
              </a:rPr>
              <a:t>el</a:t>
            </a:r>
            <a:r>
              <a:rPr lang="en-US" altLang="en-US">
                <a:ea typeface="ＭＳ Ｐゴシック" panose="020B0600070205080204" pitchFamily="34" charset="-128"/>
              </a:rPr>
              <a:t> </a:t>
            </a:r>
            <a:r>
              <a:rPr lang="en-US" altLang="en-US" err="1">
                <a:ea typeface="ＭＳ Ｐゴシック" panose="020B0600070205080204" pitchFamily="34" charset="-128"/>
              </a:rPr>
              <a:t>paciente</a:t>
            </a:r>
            <a:r>
              <a:rPr lang="en-US" altLang="en-US">
                <a:ea typeface="ＭＳ Ｐゴシック" panose="020B0600070205080204" pitchFamily="34" charset="-128"/>
              </a:rPr>
              <a:t> </a:t>
            </a:r>
            <a:r>
              <a:rPr lang="en-US" altLang="en-US" err="1">
                <a:ea typeface="ＭＳ Ｐゴシック" panose="020B0600070205080204" pitchFamily="34" charset="-128"/>
              </a:rPr>
              <a:t>debe</a:t>
            </a:r>
            <a:r>
              <a:rPr lang="en-US" altLang="en-US">
                <a:ea typeface="ＭＳ Ｐゴシック" panose="020B0600070205080204" pitchFamily="34" charset="-128"/>
              </a:rPr>
              <a:t> </a:t>
            </a:r>
            <a:r>
              <a:rPr lang="en-US" altLang="en-US" err="1">
                <a:ea typeface="ＭＳ Ｐゴシック" panose="020B0600070205080204" pitchFamily="34" charset="-128"/>
              </a:rPr>
              <a:t>llamar</a:t>
            </a:r>
            <a:r>
              <a:rPr lang="en-US" altLang="en-US">
                <a:ea typeface="ＭＳ Ｐゴシック" panose="020B0600070205080204" pitchFamily="34" charset="-128"/>
              </a:rPr>
              <a:t> al 911 o </a:t>
            </a:r>
            <a:r>
              <a:rPr lang="en-US" altLang="en-US" err="1">
                <a:ea typeface="ＭＳ Ｐゴシック" panose="020B0600070205080204" pitchFamily="34" charset="-128"/>
              </a:rPr>
              <a:t>ir</a:t>
            </a:r>
            <a:r>
              <a:rPr lang="en-US" altLang="en-US">
                <a:ea typeface="ＭＳ Ｐゴシック" panose="020B0600070205080204" pitchFamily="34" charset="-128"/>
              </a:rPr>
              <a:t> a la </a:t>
            </a:r>
            <a:r>
              <a:rPr lang="en-US" altLang="en-US" err="1">
                <a:ea typeface="ＭＳ Ｐゴシック" panose="020B0600070205080204" pitchFamily="34" charset="-128"/>
              </a:rPr>
              <a:t>sala</a:t>
            </a:r>
            <a:r>
              <a:rPr lang="en-US" altLang="en-US">
                <a:ea typeface="ＭＳ Ｐゴシック" panose="020B0600070205080204" pitchFamily="34" charset="-128"/>
              </a:rPr>
              <a:t> de </a:t>
            </a:r>
            <a:r>
              <a:rPr lang="en-US" altLang="en-US" err="1">
                <a:ea typeface="ＭＳ Ｐゴシック" panose="020B0600070205080204" pitchFamily="34" charset="-128"/>
              </a:rPr>
              <a:t>emergencias</a:t>
            </a:r>
            <a:r>
              <a:rPr lang="en-US" altLang="en-US">
                <a:ea typeface="ＭＳ Ｐゴシック" panose="020B0600070205080204" pitchFamily="34" charset="-128"/>
              </a:rPr>
              <a:t> </a:t>
            </a:r>
            <a:r>
              <a:rPr lang="en-US" altLang="en-US" err="1">
                <a:ea typeface="ＭＳ Ｐゴシック" panose="020B0600070205080204" pitchFamily="34" charset="-128"/>
              </a:rPr>
              <a:t>más</a:t>
            </a:r>
            <a:r>
              <a:rPr lang="en-US" altLang="en-US">
                <a:ea typeface="ＭＳ Ｐゴシック" panose="020B0600070205080204" pitchFamily="34" charset="-128"/>
              </a:rPr>
              <a:t> </a:t>
            </a:r>
            <a:r>
              <a:rPr lang="en-US" altLang="en-US" err="1">
                <a:ea typeface="ＭＳ Ｐゴシック" panose="020B0600070205080204" pitchFamily="34" charset="-128"/>
              </a:rPr>
              <a:t>cercana</a:t>
            </a:r>
            <a:r>
              <a:rPr lang="en-US" altLang="en-US">
                <a:ea typeface="ＭＳ Ｐゴシック" panose="020B0600070205080204" pitchFamily="34" charset="-128"/>
              </a:rPr>
              <a:t>.
Llama a </a:t>
            </a:r>
            <a:r>
              <a:rPr lang="en-US" altLang="en-US" err="1">
                <a:ea typeface="ＭＳ Ｐゴシック" panose="020B0600070205080204" pitchFamily="34" charset="-128"/>
              </a:rPr>
              <a:t>tu</a:t>
            </a:r>
            <a:r>
              <a:rPr lang="en-US" altLang="en-US">
                <a:ea typeface="ＭＳ Ｐゴシック" panose="020B0600070205080204" pitchFamily="34" charset="-128"/>
              </a:rPr>
              <a:t> </a:t>
            </a:r>
            <a:r>
              <a:rPr lang="en-US" altLang="en-US" err="1">
                <a:ea typeface="ＭＳ Ｐゴシック" panose="020B0600070205080204" pitchFamily="34" charset="-128"/>
              </a:rPr>
              <a:t>campeón</a:t>
            </a:r>
            <a:r>
              <a:rPr lang="en-US" altLang="en-US">
                <a:ea typeface="ＭＳ Ｐゴシック" panose="020B0600070205080204" pitchFamily="34" charset="-128"/>
              </a:rPr>
              <a:t>
</a:t>
            </a:r>
            <a:r>
              <a:rPr lang="en-US" altLang="en-US" err="1">
                <a:ea typeface="ＭＳ Ｐゴシック" panose="020B0600070205080204" pitchFamily="34" charset="-128"/>
              </a:rPr>
              <a:t>Manténgase</a:t>
            </a:r>
            <a:r>
              <a:rPr lang="en-US" altLang="en-US">
                <a:ea typeface="ＭＳ Ｐゴシック" panose="020B0600070205080204" pitchFamily="34" charset="-128"/>
              </a:rPr>
              <a:t> </a:t>
            </a:r>
            <a:r>
              <a:rPr lang="en-US" altLang="en-US" err="1">
                <a:ea typeface="ＭＳ Ｐゴシック" panose="020B0600070205080204" pitchFamily="34" charset="-128"/>
              </a:rPr>
              <a:t>en</a:t>
            </a:r>
            <a:r>
              <a:rPr lang="en-US" altLang="en-US">
                <a:ea typeface="ＭＳ Ｐゴシック" panose="020B0600070205080204" pitchFamily="34" charset="-128"/>
              </a:rPr>
              <a:t> </a:t>
            </a:r>
            <a:r>
              <a:rPr lang="en-US" altLang="en-US" err="1">
                <a:ea typeface="ＭＳ Ｐゴシック" panose="020B0600070205080204" pitchFamily="34" charset="-128"/>
              </a:rPr>
              <a:t>contacto</a:t>
            </a:r>
            <a:r>
              <a:rPr lang="en-US" altLang="en-US">
                <a:ea typeface="ＭＳ Ｐゴシック" panose="020B0600070205080204" pitchFamily="34" charset="-128"/>
              </a:rPr>
              <a:t> con </a:t>
            </a:r>
            <a:r>
              <a:rPr lang="en-US" altLang="en-US" err="1">
                <a:ea typeface="ＭＳ Ｐゴシック" panose="020B0600070205080204" pitchFamily="34" charset="-128"/>
              </a:rPr>
              <a:t>su</a:t>
            </a:r>
            <a:r>
              <a:rPr lang="en-US" altLang="en-US">
                <a:ea typeface="ＭＳ Ｐゴシック" panose="020B0600070205080204" pitchFamily="34" charset="-128"/>
              </a:rPr>
              <a:t> </a:t>
            </a:r>
            <a:r>
              <a:rPr lang="en-US" altLang="en-US" err="1">
                <a:ea typeface="ＭＳ Ｐゴシック" panose="020B0600070205080204" pitchFamily="34" charset="-128"/>
              </a:rPr>
              <a:t>paciente</a:t>
            </a:r>
            <a:r>
              <a:rPr lang="en-US" altLang="en-US">
                <a:ea typeface="ＭＳ Ｐゴシック" panose="020B0600070205080204" pitchFamily="34" charset="-128"/>
              </a:rPr>
              <a:t> y </a:t>
            </a:r>
            <a:r>
              <a:rPr lang="en-US" altLang="en-US" err="1">
                <a:ea typeface="ＭＳ Ｐゴシック" panose="020B0600070205080204" pitchFamily="34" charset="-128"/>
              </a:rPr>
              <a:t>hágale</a:t>
            </a:r>
            <a:r>
              <a:rPr lang="en-US" altLang="en-US">
                <a:ea typeface="ＭＳ Ｐゴシック" panose="020B0600070205080204" pitchFamily="34" charset="-128"/>
              </a:rPr>
              <a:t> saber a </a:t>
            </a:r>
            <a:r>
              <a:rPr lang="en-US" altLang="en-US" err="1">
                <a:ea typeface="ＭＳ Ｐゴシック" panose="020B0600070205080204" pitchFamily="34" charset="-128"/>
              </a:rPr>
              <a:t>su</a:t>
            </a:r>
            <a:r>
              <a:rPr lang="en-US" altLang="en-US">
                <a:ea typeface="ＭＳ Ｐゴシック" panose="020B0600070205080204" pitchFamily="34" charset="-128"/>
              </a:rPr>
              <a:t> </a:t>
            </a:r>
            <a:r>
              <a:rPr lang="en-US" altLang="en-US" err="1">
                <a:ea typeface="ＭＳ Ｐゴシック" panose="020B0600070205080204" pitchFamily="34" charset="-128"/>
              </a:rPr>
              <a:t>campeón</a:t>
            </a:r>
            <a:r>
              <a:rPr lang="en-US" altLang="en-US">
                <a:ea typeface="ＭＳ Ｐゴシック" panose="020B0600070205080204" pitchFamily="34" charset="-128"/>
              </a:rPr>
              <a:t> </a:t>
            </a:r>
            <a:r>
              <a:rPr lang="en-US" altLang="en-US" err="1">
                <a:ea typeface="ＭＳ Ｐゴシック" panose="020B0600070205080204" pitchFamily="34" charset="-128"/>
              </a:rPr>
              <a:t>cualquier</a:t>
            </a:r>
            <a:r>
              <a:rPr lang="en-US" altLang="en-US">
                <a:ea typeface="ＭＳ Ｐゴシック" panose="020B0600070205080204" pitchFamily="34" charset="-128"/>
              </a:rPr>
              <a:t> </a:t>
            </a:r>
            <a:r>
              <a:rPr lang="en-US" altLang="en-US" err="1">
                <a:ea typeface="ＭＳ Ｐゴシック" panose="020B0600070205080204" pitchFamily="34" charset="-128"/>
              </a:rPr>
              <a:t>cosa</a:t>
            </a:r>
            <a:r>
              <a:rPr lang="en-US" altLang="en-US">
                <a:ea typeface="ＭＳ Ｐゴシック" panose="020B0600070205080204" pitchFamily="34" charset="-128"/>
              </a:rPr>
              <a:t> que </a:t>
            </a:r>
            <a:r>
              <a:rPr lang="en-US" altLang="en-US" err="1">
                <a:ea typeface="ＭＳ Ｐゴシック" panose="020B0600070205080204" pitchFamily="34" charset="-128"/>
              </a:rPr>
              <a:t>descubra</a:t>
            </a:r>
            <a:r>
              <a:rPr lang="en-US" altLang="en-US">
                <a:ea typeface="ＭＳ Ｐゴシック" panose="020B0600070205080204" pitchFamily="34" charset="-128"/>
              </a:rPr>
              <a:t> de </a:t>
            </a:r>
            <a:r>
              <a:rPr lang="en-US" altLang="en-US" err="1">
                <a:ea typeface="ＭＳ Ｐゴシック" panose="020B0600070205080204" pitchFamily="34" charset="-128"/>
              </a:rPr>
              <a:t>su</a:t>
            </a:r>
            <a:r>
              <a:rPr lang="en-US" altLang="en-US">
                <a:ea typeface="ＭＳ Ｐゴシック" panose="020B0600070205080204" pitchFamily="34" charset="-128"/>
              </a:rPr>
              <a:t> </a:t>
            </a:r>
            <a:r>
              <a:rPr lang="en-US" altLang="en-US" err="1">
                <a:ea typeface="ＭＳ Ｐゴシック" panose="020B0600070205080204" pitchFamily="34" charset="-128"/>
              </a:rPr>
              <a:t>paciente</a:t>
            </a:r>
            <a:r>
              <a:rPr lang="en-US" altLang="en-US">
                <a:ea typeface="ＭＳ Ｐゴシック" panose="020B0600070205080204" pitchFamily="34" charset="-128"/>
              </a:rPr>
              <a:t>
</a:t>
            </a:r>
            <a:r>
              <a:rPr lang="en-US" altLang="en-US" err="1">
                <a:ea typeface="ＭＳ Ｐゴシック" panose="020B0600070205080204" pitchFamily="34" charset="-128"/>
              </a:rPr>
              <a:t>Campeón</a:t>
            </a:r>
            <a:r>
              <a:rPr lang="en-US" altLang="en-US">
                <a:ea typeface="ＭＳ Ｐゴシック" panose="020B0600070205080204" pitchFamily="34" charset="-128"/>
              </a:rPr>
              <a:t>: </a:t>
            </a:r>
            <a:r>
              <a:rPr lang="en-US" altLang="en-US" err="1">
                <a:ea typeface="ＭＳ Ｐゴシック" panose="020B0600070205080204" pitchFamily="34" charset="-128"/>
              </a:rPr>
              <a:t>llame</a:t>
            </a:r>
            <a:r>
              <a:rPr lang="en-US" altLang="en-US">
                <a:ea typeface="ＭＳ Ｐゴシック" panose="020B0600070205080204" pitchFamily="34" charset="-128"/>
              </a:rPr>
              <a:t> al </a:t>
            </a:r>
            <a:r>
              <a:rPr lang="en-US" altLang="en-US" err="1">
                <a:ea typeface="ＭＳ Ｐゴシック" panose="020B0600070205080204" pitchFamily="34" charset="-128"/>
              </a:rPr>
              <a:t>médico</a:t>
            </a:r>
            <a:r>
              <a:rPr lang="en-US" altLang="en-US">
                <a:ea typeface="ＭＳ Ｐゴシック" panose="020B0600070205080204" pitchFamily="34" charset="-128"/>
              </a:rPr>
              <a:t> para </a:t>
            </a:r>
            <a:r>
              <a:rPr lang="en-US" altLang="en-US" err="1">
                <a:ea typeface="ＭＳ Ｐゴシック" panose="020B0600070205080204" pitchFamily="34" charset="-128"/>
              </a:rPr>
              <a:t>hacer</a:t>
            </a:r>
            <a:r>
              <a:rPr lang="en-US" altLang="en-US">
                <a:ea typeface="ＭＳ Ｐゴシック" panose="020B0600070205080204" pitchFamily="34" charset="-128"/>
              </a:rPr>
              <a:t> </a:t>
            </a:r>
            <a:r>
              <a:rPr lang="en-US" altLang="en-US" err="1">
                <a:ea typeface="ＭＳ Ｐゴシック" panose="020B0600070205080204" pitchFamily="34" charset="-128"/>
              </a:rPr>
              <a:t>recomendaciones</a:t>
            </a:r>
            <a:r>
              <a:rPr lang="en-US" altLang="en-US">
                <a:ea typeface="ＭＳ Ｐゴシック" panose="020B0600070205080204" pitchFamily="34" charset="-128"/>
              </a:rPr>
              <a:t> y </a:t>
            </a:r>
            <a:r>
              <a:rPr lang="en-US" altLang="en-US" err="1">
                <a:ea typeface="ＭＳ Ｐゴシック" panose="020B0600070205080204" pitchFamily="34" charset="-128"/>
              </a:rPr>
              <a:t>mantenga</a:t>
            </a:r>
            <a:r>
              <a:rPr lang="en-US" altLang="en-US">
                <a:ea typeface="ＭＳ Ｐゴシック" panose="020B0600070205080204" pitchFamily="34" charset="-128"/>
              </a:rPr>
              <a:t> </a:t>
            </a:r>
            <a:r>
              <a:rPr lang="en-US" altLang="en-US" err="1">
                <a:ea typeface="ＭＳ Ｐゴシック" panose="020B0600070205080204" pitchFamily="34" charset="-128"/>
              </a:rPr>
              <a:t>informados</a:t>
            </a:r>
            <a:r>
              <a:rPr lang="en-US" altLang="en-US">
                <a:ea typeface="ＭＳ Ｐゴシック" panose="020B0600070205080204" pitchFamily="34" charset="-128"/>
              </a:rPr>
              <a:t> a CHW y al </a:t>
            </a:r>
            <a:r>
              <a:rPr lang="en-US" altLang="en-US" err="1">
                <a:ea typeface="ＭＳ Ｐゴシック" panose="020B0600070205080204" pitchFamily="34" charset="-128"/>
              </a:rPr>
              <a:t>médico</a:t>
            </a:r>
            <a:r>
              <a:rPr lang="en-US" altLang="en-US">
                <a:ea typeface="ＭＳ Ｐゴシック" panose="020B0600070205080204" pitchFamily="34" charset="-128"/>
              </a:rPr>
              <a:t>
</a:t>
            </a:r>
          </a:p>
        </p:txBody>
      </p:sp>
    </p:spTree>
    <p:extLst>
      <p:ext uri="{BB962C8B-B14F-4D97-AF65-F5344CB8AC3E}">
        <p14:creationId xmlns:p14="http://schemas.microsoft.com/office/powerpoint/2010/main" val="341189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7ABD-D9A8-D0E7-EF4C-0AAE4114E0D2}"/>
              </a:ext>
            </a:extLst>
          </p:cNvPr>
          <p:cNvSpPr>
            <a:spLocks noGrp="1"/>
          </p:cNvSpPr>
          <p:nvPr>
            <p:ph type="title"/>
          </p:nvPr>
        </p:nvSpPr>
        <p:spPr/>
        <p:txBody>
          <a:bodyPr/>
          <a:lstStyle/>
          <a:p>
            <a:r>
              <a:rPr lang="es-ES"/>
              <a:t>Orientación: Resumen
</a:t>
            </a:r>
            <a:endParaRPr lang="en-US"/>
          </a:p>
        </p:txBody>
      </p:sp>
      <p:sp>
        <p:nvSpPr>
          <p:cNvPr id="3" name="Content Placeholder 2">
            <a:extLst>
              <a:ext uri="{FF2B5EF4-FFF2-40B4-BE49-F238E27FC236}">
                <a16:creationId xmlns:a16="http://schemas.microsoft.com/office/drawing/2014/main" id="{93F5E510-7B9A-2B6D-05E2-907C88DB03F5}"/>
              </a:ext>
            </a:extLst>
          </p:cNvPr>
          <p:cNvSpPr>
            <a:spLocks noGrp="1"/>
          </p:cNvSpPr>
          <p:nvPr>
            <p:ph idx="1"/>
          </p:nvPr>
        </p:nvSpPr>
        <p:spPr/>
        <p:txBody>
          <a:bodyPr/>
          <a:lstStyle/>
          <a:p>
            <a:r>
              <a:rPr lang="en-US"/>
              <a:t> </a:t>
            </a:r>
          </a:p>
        </p:txBody>
      </p:sp>
      <p:pic>
        <p:nvPicPr>
          <p:cNvPr id="5" name="Picture 4">
            <a:extLst>
              <a:ext uri="{FF2B5EF4-FFF2-40B4-BE49-F238E27FC236}">
                <a16:creationId xmlns:a16="http://schemas.microsoft.com/office/drawing/2014/main" id="{BFF3394C-6456-1519-8D4A-D0AC4C3A7F02}"/>
              </a:ext>
            </a:extLst>
          </p:cNvPr>
          <p:cNvPicPr>
            <a:picLocks noChangeAspect="1"/>
          </p:cNvPicPr>
          <p:nvPr/>
        </p:nvPicPr>
        <p:blipFill>
          <a:blip r:embed="rId3"/>
          <a:stretch>
            <a:fillRect/>
          </a:stretch>
        </p:blipFill>
        <p:spPr>
          <a:xfrm>
            <a:off x="0" y="2471919"/>
            <a:ext cx="9144000" cy="2695454"/>
          </a:xfrm>
          <a:prstGeom prst="rect">
            <a:avLst/>
          </a:prstGeom>
        </p:spPr>
      </p:pic>
    </p:spTree>
    <p:extLst>
      <p:ext uri="{BB962C8B-B14F-4D97-AF65-F5344CB8AC3E}">
        <p14:creationId xmlns:p14="http://schemas.microsoft.com/office/powerpoint/2010/main" val="29962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6D5A-8CFF-44F2-89B5-A50995DE5DBF}"/>
              </a:ext>
            </a:extLst>
          </p:cNvPr>
          <p:cNvSpPr>
            <a:spLocks noGrp="1"/>
          </p:cNvSpPr>
          <p:nvPr>
            <p:ph type="title"/>
          </p:nvPr>
        </p:nvSpPr>
        <p:spPr/>
        <p:txBody>
          <a:bodyPr/>
          <a:lstStyle/>
          <a:p>
            <a:pPr>
              <a:defRPr/>
            </a:pPr>
            <a:r>
              <a:rPr lang="en-US" err="1"/>
              <a:t>Hipertensión</a:t>
            </a:r>
            <a:endParaRPr lang="en-US">
              <a:ea typeface="+mj-ea"/>
              <a:cs typeface="+mj-cs"/>
            </a:endParaRPr>
          </a:p>
        </p:txBody>
      </p:sp>
      <p:sp>
        <p:nvSpPr>
          <p:cNvPr id="3" name="Content Placeholder 2">
            <a:extLst>
              <a:ext uri="{FF2B5EF4-FFF2-40B4-BE49-F238E27FC236}">
                <a16:creationId xmlns:a16="http://schemas.microsoft.com/office/drawing/2014/main" id="{DA3C2BDD-CACE-9676-9B78-82F9BFEF0EDD}"/>
              </a:ext>
            </a:extLst>
          </p:cNvPr>
          <p:cNvSpPr>
            <a:spLocks noGrp="1"/>
          </p:cNvSpPr>
          <p:nvPr>
            <p:ph idx="1"/>
          </p:nvPr>
        </p:nvSpPr>
        <p:spPr/>
        <p:txBody>
          <a:bodyPr/>
          <a:lstStyle/>
          <a:p>
            <a:r>
              <a:rPr lang="en-US" altLang="en-US">
                <a:ea typeface="ＭＳ Ｐゴシック" panose="020B0600070205080204" pitchFamily="34" charset="-128"/>
              </a:rPr>
              <a:t>¿</a:t>
            </a:r>
            <a:r>
              <a:rPr lang="en-US" altLang="en-US" err="1">
                <a:ea typeface="ＭＳ Ｐゴシック" panose="020B0600070205080204" pitchFamily="34" charset="-128"/>
              </a:rPr>
              <a:t>Qué</a:t>
            </a:r>
            <a:r>
              <a:rPr lang="en-US" altLang="en-US">
                <a:ea typeface="ＭＳ Ｐゴシック" panose="020B0600070205080204" pitchFamily="34" charset="-128"/>
              </a:rPr>
              <a:t> </a:t>
            </a:r>
            <a:r>
              <a:rPr lang="en-US" altLang="en-US" err="1">
                <a:ea typeface="ＭＳ Ｐゴシック" panose="020B0600070205080204" pitchFamily="34" charset="-128"/>
              </a:rPr>
              <a:t>podemos</a:t>
            </a:r>
            <a:r>
              <a:rPr lang="en-US" altLang="en-US">
                <a:ea typeface="ＭＳ Ｐゴシック" panose="020B0600070205080204" pitchFamily="34" charset="-128"/>
              </a:rPr>
              <a:t> </a:t>
            </a:r>
            <a:r>
              <a:rPr lang="en-US" altLang="en-US" err="1">
                <a:ea typeface="ＭＳ Ｐゴシック" panose="020B0600070205080204" pitchFamily="34" charset="-128"/>
              </a:rPr>
              <a:t>recomendar</a:t>
            </a:r>
            <a:r>
              <a:rPr lang="en-US" altLang="en-US">
                <a:ea typeface="ＭＳ Ｐゴシック" panose="020B0600070205080204" pitchFamily="34" charset="-128"/>
              </a:rPr>
              <a:t> a </a:t>
            </a:r>
            <a:r>
              <a:rPr lang="en-US" altLang="en-US" err="1">
                <a:ea typeface="ＭＳ Ｐゴシック" panose="020B0600070205080204" pitchFamily="34" charset="-128"/>
              </a:rPr>
              <a:t>nuestros</a:t>
            </a:r>
            <a:r>
              <a:rPr lang="en-US" altLang="en-US">
                <a:ea typeface="ＭＳ Ｐゴシック" panose="020B0600070205080204" pitchFamily="34" charset="-128"/>
              </a:rPr>
              <a:t> </a:t>
            </a:r>
            <a:r>
              <a:rPr lang="en-US" altLang="en-US" err="1">
                <a:ea typeface="ＭＳ Ｐゴシック" panose="020B0600070205080204" pitchFamily="34" charset="-128"/>
              </a:rPr>
              <a:t>pacientes</a:t>
            </a:r>
            <a:r>
              <a:rPr lang="en-US" altLang="en-US">
                <a:ea typeface="ＭＳ Ｐゴシック" panose="020B0600070205080204" pitchFamily="34" charset="-128"/>
              </a:rPr>
              <a:t>?</a:t>
            </a:r>
          </a:p>
          <a:p>
            <a:pPr marL="0" indent="0">
              <a:buNone/>
            </a:pPr>
            <a:r>
              <a:rPr lang="en-US" altLang="en-US">
                <a:ea typeface="ＭＳ Ｐゴシック" panose="020B0600070205080204" pitchFamily="34" charset="-128"/>
              </a:rPr>
              <a:t>
1. Peso </a:t>
            </a:r>
            <a:r>
              <a:rPr lang="en-US" altLang="en-US" err="1">
                <a:ea typeface="ＭＳ Ｐゴシック" panose="020B0600070205080204" pitchFamily="34" charset="-128"/>
              </a:rPr>
              <a:t>saludable</a:t>
            </a:r>
            <a:r>
              <a:rPr lang="en-US" altLang="en-US">
                <a:ea typeface="ＭＳ Ｐゴシック" panose="020B0600070205080204" pitchFamily="34" charset="-128"/>
              </a:rPr>
              <a:t> (</a:t>
            </a:r>
            <a:r>
              <a:rPr lang="en-US" altLang="en-US" err="1">
                <a:ea typeface="ＭＳ Ｐゴシック" panose="020B0600070205080204" pitchFamily="34" charset="-128"/>
              </a:rPr>
              <a:t>dieta</a:t>
            </a:r>
            <a:r>
              <a:rPr lang="en-US" altLang="en-US">
                <a:ea typeface="ＭＳ Ｐゴシック" panose="020B0600070205080204" pitchFamily="34" charset="-128"/>
              </a:rPr>
              <a:t> y </a:t>
            </a:r>
            <a:r>
              <a:rPr lang="en-US" altLang="en-US" err="1">
                <a:ea typeface="ＭＳ Ｐゴシック" panose="020B0600070205080204" pitchFamily="34" charset="-128"/>
              </a:rPr>
              <a:t>ejercicio</a:t>
            </a:r>
            <a:r>
              <a:rPr lang="en-US" altLang="en-US">
                <a:ea typeface="ＭＳ Ｐゴシック" panose="020B0600070205080204" pitchFamily="34" charset="-128"/>
              </a:rPr>
              <a:t>)
2. ¿</a:t>
            </a:r>
            <a:r>
              <a:rPr lang="en-US" altLang="en-US" err="1">
                <a:ea typeface="ＭＳ Ｐゴシック" panose="020B0600070205080204" pitchFamily="34" charset="-128"/>
              </a:rPr>
              <a:t>Qué</a:t>
            </a:r>
            <a:r>
              <a:rPr lang="en-US" altLang="en-US">
                <a:ea typeface="ＭＳ Ｐゴシック" panose="020B0600070205080204" pitchFamily="34" charset="-128"/>
              </a:rPr>
              <a:t> </a:t>
            </a:r>
            <a:r>
              <a:rPr lang="en-US" altLang="en-US" err="1">
                <a:ea typeface="ＭＳ Ｐゴシック" panose="020B0600070205080204" pitchFamily="34" charset="-128"/>
              </a:rPr>
              <a:t>pasa</a:t>
            </a:r>
            <a:r>
              <a:rPr lang="en-US" altLang="en-US">
                <a:ea typeface="ＭＳ Ｐゴシック" panose="020B0600070205080204" pitchFamily="34" charset="-128"/>
              </a:rPr>
              <a:t> con la </a:t>
            </a:r>
            <a:r>
              <a:rPr lang="en-US" altLang="en-US" err="1">
                <a:ea typeface="ＭＳ Ｐゴシック" panose="020B0600070205080204" pitchFamily="34" charset="-128"/>
              </a:rPr>
              <a:t>sal</a:t>
            </a:r>
            <a:r>
              <a:rPr lang="en-US" altLang="en-US">
                <a:ea typeface="ＭＳ Ｐゴシック" panose="020B0600070205080204" pitchFamily="34" charset="-128"/>
              </a:rPr>
              <a:t>?
</a:t>
            </a:r>
          </a:p>
        </p:txBody>
      </p:sp>
      <p:pic>
        <p:nvPicPr>
          <p:cNvPr id="68612" name="Picture 3">
            <a:extLst>
              <a:ext uri="{FF2B5EF4-FFF2-40B4-BE49-F238E27FC236}">
                <a16:creationId xmlns:a16="http://schemas.microsoft.com/office/drawing/2014/main" id="{34DC52C1-90B1-8E4C-2A72-592205E7DD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6086" y="3864770"/>
            <a:ext cx="2340769" cy="1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FC794CE-9C83-6EF5-5163-A41665E000ED}"/>
              </a:ext>
            </a:extLst>
          </p:cNvPr>
          <p:cNvSpPr txBox="1"/>
          <p:nvPr/>
        </p:nvSpPr>
        <p:spPr>
          <a:xfrm>
            <a:off x="798286" y="3149600"/>
            <a:ext cx="184731"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r>
              <a:rPr lang="en-US" sz="2000"/>
              <a:t>
</a:t>
            </a:r>
            <a:r>
              <a:rPr lang="en-US" sz="2000" err="1"/>
              <a:t>Investigue</a:t>
            </a:r>
            <a:r>
              <a:rPr lang="en-US" sz="2000"/>
              <a:t> </a:t>
            </a:r>
            <a:r>
              <a:rPr lang="en-US" sz="2000" err="1"/>
              <a:t>cuál</a:t>
            </a:r>
            <a:r>
              <a:rPr lang="en-US" sz="2000"/>
              <a:t> es </a:t>
            </a:r>
            <a:r>
              <a:rPr lang="en-US" sz="2000" err="1"/>
              <a:t>el</a:t>
            </a:r>
            <a:r>
              <a:rPr lang="en-US" sz="2000"/>
              <a:t> sitio web de la American Heart Association
</a:t>
            </a:r>
            <a:r>
              <a:rPr lang="en-US" sz="2000" err="1"/>
              <a:t>Investigue</a:t>
            </a:r>
            <a:r>
              <a:rPr lang="en-US" sz="2000"/>
              <a:t> </a:t>
            </a:r>
            <a:r>
              <a:rPr lang="en-US" sz="2000" err="1"/>
              <a:t>cuáles</a:t>
            </a:r>
            <a:r>
              <a:rPr lang="en-US" sz="2000"/>
              <a:t> son </a:t>
            </a:r>
            <a:r>
              <a:rPr lang="en-US" sz="2000" err="1"/>
              <a:t>los</a:t>
            </a:r>
            <a:r>
              <a:rPr lang="en-US" sz="2000"/>
              <a:t> </a:t>
            </a:r>
            <a:r>
              <a:rPr lang="en-US" sz="2000" err="1"/>
              <a:t>medicamentos</a:t>
            </a:r>
            <a:r>
              <a:rPr lang="en-US" sz="2000"/>
              <a:t> </a:t>
            </a:r>
            <a:r>
              <a:rPr lang="en-US" sz="2000" err="1"/>
              <a:t>más</a:t>
            </a:r>
            <a:r>
              <a:rPr lang="en-US" sz="2000"/>
              <a:t> </a:t>
            </a:r>
            <a:r>
              <a:rPr lang="en-US" sz="2000" err="1"/>
              <a:t>comunes</a:t>
            </a:r>
            <a:r>
              <a:rPr lang="en-US" sz="2000"/>
              <a:t> para la </a:t>
            </a:r>
            <a:r>
              <a:rPr lang="en-US" sz="2000" err="1"/>
              <a:t>hipertensión</a:t>
            </a:r>
            <a:r>
              <a:rPr lang="en-US" sz="2000"/>
              <a:t> y </a:t>
            </a:r>
            <a:r>
              <a:rPr lang="en-US" sz="2000" err="1"/>
              <a:t>su</a:t>
            </a:r>
            <a:r>
              <a:rPr lang="en-US" sz="2000"/>
              <a:t> </a:t>
            </a:r>
            <a:r>
              <a:rPr lang="en-US" sz="2000" err="1"/>
              <a:t>precio</a:t>
            </a:r>
            <a:r>
              <a:rPr lang="en-US" sz="2000"/>
              <a:t>
Revise lo que come </a:t>
            </a:r>
            <a:r>
              <a:rPr lang="en-US" sz="2000" err="1"/>
              <a:t>esta</a:t>
            </a:r>
            <a:r>
              <a:rPr lang="en-US" sz="2000"/>
              <a:t> </a:t>
            </a:r>
            <a:r>
              <a:rPr lang="en-US" sz="2000" err="1"/>
              <a:t>semana</a:t>
            </a:r>
            <a:r>
              <a:rPr lang="en-US" sz="2000"/>
              <a:t>: ¿</a:t>
            </a:r>
            <a:r>
              <a:rPr lang="en-US" sz="2000" err="1"/>
              <a:t>cuánto</a:t>
            </a:r>
            <a:r>
              <a:rPr lang="en-US" sz="2000"/>
              <a:t> sodio </a:t>
            </a:r>
            <a:r>
              <a:rPr lang="en-US" sz="2000" err="1"/>
              <a:t>está</a:t>
            </a:r>
            <a:r>
              <a:rPr lang="en-US" sz="2000"/>
              <a:t> </a:t>
            </a:r>
            <a:r>
              <a:rPr lang="en-US" sz="2000" err="1"/>
              <a:t>consumiendo</a:t>
            </a:r>
            <a:r>
              <a:rPr lang="en-US" sz="2000"/>
              <a:t>?</a:t>
            </a:r>
          </a:p>
          <a:p>
            <a:endParaRPr lang="en-US" sz="2000"/>
          </a:p>
          <a:p>
            <a:pPr marL="0" indent="0">
              <a:buNone/>
            </a:pPr>
            <a:r>
              <a:rPr lang="en-US" sz="2000"/>
              <a:t>No es </a:t>
            </a:r>
            <a:r>
              <a:rPr lang="en-US" sz="2000" err="1"/>
              <a:t>necesario</a:t>
            </a:r>
            <a:r>
              <a:rPr lang="en-US" sz="2000"/>
              <a:t> que </a:t>
            </a:r>
            <a:r>
              <a:rPr lang="en-US" sz="2000" err="1"/>
              <a:t>nos</a:t>
            </a:r>
            <a:r>
              <a:rPr lang="en-US" sz="2000"/>
              <a:t> </a:t>
            </a:r>
            <a:r>
              <a:rPr lang="en-US" sz="2000" err="1"/>
              <a:t>envíe</a:t>
            </a:r>
            <a:r>
              <a:rPr lang="en-US" sz="2000"/>
              <a:t> las </a:t>
            </a:r>
            <a:r>
              <a:rPr lang="en-US" sz="2000" err="1"/>
              <a:t>respuestas</a:t>
            </a:r>
            <a:r>
              <a:rPr lang="en-US" sz="2000"/>
              <a:t>, </a:t>
            </a:r>
            <a:r>
              <a:rPr lang="en-US" sz="2000" err="1"/>
              <a:t>compartiremos</a:t>
            </a:r>
            <a:r>
              <a:rPr lang="en-US" sz="2000"/>
              <a:t> la </a:t>
            </a:r>
            <a:r>
              <a:rPr lang="en-US" sz="2000" err="1"/>
              <a:t>próxima</a:t>
            </a:r>
            <a:r>
              <a:rPr lang="en-US" sz="2000"/>
              <a:t> </a:t>
            </a:r>
            <a:r>
              <a:rPr lang="en-US" sz="2000" err="1"/>
              <a:t>semana</a:t>
            </a:r>
            <a:r>
              <a:rPr lang="en-US" sz="2000"/>
              <a:t>
</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388573802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341135" y="682018"/>
            <a:ext cx="8360749" cy="1083329"/>
          </a:xfrm>
        </p:spPr>
        <p:txBody>
          <a:bodyPr/>
          <a:lstStyle/>
          <a:p>
            <a:r>
              <a:rPr lang="en-US"/>
              <a:t>12 de </a:t>
            </a:r>
            <a:r>
              <a:rPr lang="en-US" err="1"/>
              <a:t>junio</a:t>
            </a:r>
            <a:r>
              <a:rPr lang="en-US"/>
              <a:t>, 2023: </a:t>
            </a:r>
            <a:r>
              <a:rPr lang="en-US" err="1"/>
              <a:t>medicina</a:t>
            </a:r>
            <a:r>
              <a:rPr lang="en-US"/>
              <a:t> para </a:t>
            </a:r>
            <a:r>
              <a:rPr lang="en-US" err="1"/>
              <a:t>presion</a:t>
            </a:r>
            <a:r>
              <a:rPr lang="en-US"/>
              <a:t> </a:t>
            </a:r>
            <a:r>
              <a:rPr lang="en-US" err="1"/>
              <a:t>alta</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6" name="Picture 5">
            <a:extLst>
              <a:ext uri="{FF2B5EF4-FFF2-40B4-BE49-F238E27FC236}">
                <a16:creationId xmlns:a16="http://schemas.microsoft.com/office/drawing/2014/main" id="{E915EC1E-4292-8EE9-9E19-14D672563887}"/>
              </a:ext>
            </a:extLst>
          </p:cNvPr>
          <p:cNvPicPr>
            <a:picLocks noChangeAspect="1"/>
          </p:cNvPicPr>
          <p:nvPr/>
        </p:nvPicPr>
        <p:blipFill>
          <a:blip r:embed="rId2"/>
          <a:stretch>
            <a:fillRect/>
          </a:stretch>
        </p:blipFill>
        <p:spPr>
          <a:xfrm>
            <a:off x="2410019" y="2118441"/>
            <a:ext cx="4080823" cy="4052085"/>
          </a:xfrm>
          <a:prstGeom prst="rect">
            <a:avLst/>
          </a:prstGeom>
        </p:spPr>
      </p:pic>
    </p:spTree>
    <p:extLst>
      <p:ext uri="{BB962C8B-B14F-4D97-AF65-F5344CB8AC3E}">
        <p14:creationId xmlns:p14="http://schemas.microsoft.com/office/powerpoint/2010/main" val="376347231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
        <p:nvSpPr>
          <p:cNvPr id="5" name="Title 2">
            <a:extLst>
              <a:ext uri="{FF2B5EF4-FFF2-40B4-BE49-F238E27FC236}">
                <a16:creationId xmlns:a16="http://schemas.microsoft.com/office/drawing/2014/main" id="{4C924712-D421-48E4-2D33-07097C045B34}"/>
              </a:ext>
            </a:extLst>
          </p:cNvPr>
          <p:cNvSpPr>
            <a:spLocks noGrp="1"/>
          </p:cNvSpPr>
          <p:nvPr>
            <p:ph type="title"/>
          </p:nvPr>
        </p:nvSpPr>
        <p:spPr>
          <a:xfrm>
            <a:off x="581192" y="687474"/>
            <a:ext cx="7989752" cy="1083329"/>
          </a:xfrm>
        </p:spPr>
        <p:txBody>
          <a:bodyPr>
            <a:normAutofit/>
          </a:bodyPr>
          <a:lstStyle/>
          <a:p>
            <a:pPr>
              <a:defRPr/>
            </a:pPr>
            <a:r>
              <a:rPr lang="en-US"/>
              <a:t>¿Oraciones, preguntas o inquietudes?
</a:t>
            </a:r>
            <a:endParaRPr lang="en-US">
              <a:ea typeface="+mj-ea"/>
              <a:cs typeface="+mj-cs"/>
            </a:endParaRPr>
          </a:p>
        </p:txBody>
      </p:sp>
    </p:spTree>
    <p:extLst>
      <p:ext uri="{BB962C8B-B14F-4D97-AF65-F5344CB8AC3E}">
        <p14:creationId xmlns:p14="http://schemas.microsoft.com/office/powerpoint/2010/main" val="196248960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a:t>ANUNCIOS</a:t>
            </a:r>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p:txBody>
          <a:bodyPr>
            <a:normAutofit/>
          </a:bodyPr>
          <a:lstStyle/>
          <a:p>
            <a:pPr marL="305435" indent="-305435"/>
            <a:endParaRPr lang="en-US" dirty="0"/>
          </a:p>
        </p:txBody>
      </p:sp>
    </p:spTree>
    <p:extLst>
      <p:ext uri="{BB962C8B-B14F-4D97-AF65-F5344CB8AC3E}">
        <p14:creationId xmlns:p14="http://schemas.microsoft.com/office/powerpoint/2010/main" val="422210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TAREA</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endParaRPr lang="en-US" sz="2000"/>
          </a:p>
          <a:p>
            <a:pPr marL="305435" indent="-305435">
              <a:buFont typeface="Wingdings" panose="05020102010507070707" pitchFamily="18" charset="2"/>
              <a:buChar char="ü"/>
            </a:pPr>
            <a:r>
              <a:rPr lang="en-US" sz="2000"/>
              <a:t>Investigate what the is the website for the American Heart Association</a:t>
            </a:r>
          </a:p>
          <a:p>
            <a:pPr marL="0" indent="0">
              <a:buNone/>
            </a:pPr>
            <a:endParaRPr lang="en-US" sz="2000"/>
          </a:p>
          <a:p>
            <a:pPr marL="305435" indent="-305435">
              <a:buFont typeface="Wingdings" panose="05020102010507070707" pitchFamily="18" charset="2"/>
              <a:buChar char="ü"/>
            </a:pPr>
            <a:r>
              <a:rPr lang="en-US" sz="2000"/>
              <a:t>Investigate what are the most common medications for hypertension and their price</a:t>
            </a:r>
          </a:p>
          <a:p>
            <a:pPr marL="305435" indent="-305435"/>
            <a:endParaRPr lang="en-US" sz="2000"/>
          </a:p>
          <a:p>
            <a:pPr marL="305435" indent="-305435">
              <a:buFont typeface="Wingdings" panose="05020102010507070707" pitchFamily="18" charset="2"/>
              <a:buChar char="ü"/>
            </a:pPr>
            <a:r>
              <a:rPr lang="en-US" sz="2000"/>
              <a:t>Check what you eat this week – how much sodium are you consuming?</a:t>
            </a:r>
          </a:p>
          <a:p>
            <a:pPr marL="0" indent="0">
              <a:buNone/>
            </a:pPr>
            <a:endParaRPr lang="en-US" sz="2000"/>
          </a:p>
          <a:p>
            <a:pPr marL="0" indent="0">
              <a:buNone/>
            </a:pPr>
            <a:endParaRPr lang="en-US" sz="2000"/>
          </a:p>
          <a:p>
            <a:pPr marL="0" indent="0">
              <a:buNone/>
            </a:pP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2497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PREGUNTAS</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a:t> </a:t>
            </a:r>
          </a:p>
        </p:txBody>
      </p:sp>
      <p:sp>
        <p:nvSpPr>
          <p:cNvPr id="3" name="TextBox 2">
            <a:extLst>
              <a:ext uri="{FF2B5EF4-FFF2-40B4-BE49-F238E27FC236}">
                <a16:creationId xmlns:a16="http://schemas.microsoft.com/office/drawing/2014/main" id="{C9B796A4-78E2-5A7B-0EE8-C9CF2B5658DB}"/>
              </a:ext>
            </a:extLst>
          </p:cNvPr>
          <p:cNvSpPr txBox="1"/>
          <p:nvPr/>
        </p:nvSpPr>
        <p:spPr>
          <a:xfrm>
            <a:off x="477365" y="2239946"/>
            <a:ext cx="817947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ＭＳ Ｐゴシック"/>
                <a:cs typeface="Arial"/>
              </a:rPr>
              <a:t>¿</a:t>
            </a:r>
            <a:r>
              <a:rPr lang="en-US" b="1" err="1">
                <a:latin typeface="Arial"/>
                <a:ea typeface="ＭＳ Ｐゴシック"/>
                <a:cs typeface="Arial"/>
              </a:rPr>
              <a:t>Cuales</a:t>
            </a:r>
            <a:r>
              <a:rPr lang="en-US" b="1">
                <a:latin typeface="Arial"/>
                <a:ea typeface="ＭＳ Ｐゴシック"/>
                <a:cs typeface="Arial"/>
              </a:rPr>
              <a:t> son </a:t>
            </a:r>
            <a:r>
              <a:rPr lang="en-US" b="1" err="1">
                <a:latin typeface="Arial"/>
                <a:ea typeface="ＭＳ Ｐゴシック"/>
                <a:cs typeface="Arial"/>
              </a:rPr>
              <a:t>los</a:t>
            </a:r>
            <a:r>
              <a:rPr lang="en-US" b="1">
                <a:latin typeface="Arial"/>
                <a:ea typeface="ＭＳ Ｐゴシック"/>
                <a:cs typeface="Arial"/>
              </a:rPr>
              <a:t> </a:t>
            </a:r>
            <a:r>
              <a:rPr lang="en-US" b="1" err="1">
                <a:latin typeface="Arial"/>
                <a:ea typeface="ＭＳ Ｐゴシック"/>
                <a:cs typeface="Arial"/>
              </a:rPr>
              <a:t>medicamentos</a:t>
            </a:r>
            <a:r>
              <a:rPr lang="en-US" b="1">
                <a:latin typeface="Arial"/>
                <a:ea typeface="ＭＳ Ｐゴシック"/>
                <a:cs typeface="Arial"/>
              </a:rPr>
              <a:t> que se </a:t>
            </a:r>
            <a:r>
              <a:rPr lang="en-US" b="1" err="1">
                <a:latin typeface="Arial"/>
                <a:ea typeface="ＭＳ Ｐゴシック"/>
                <a:cs typeface="Arial"/>
              </a:rPr>
              <a:t>usan</a:t>
            </a:r>
            <a:r>
              <a:rPr lang="en-US" b="1">
                <a:latin typeface="Arial"/>
                <a:ea typeface="ＭＳ Ｐゴシック"/>
                <a:cs typeface="Arial"/>
              </a:rPr>
              <a:t> para la </a:t>
            </a:r>
            <a:r>
              <a:rPr lang="en-US" b="1" err="1">
                <a:latin typeface="Arial"/>
                <a:ea typeface="ＭＳ Ｐゴシック"/>
                <a:cs typeface="Arial"/>
              </a:rPr>
              <a:t>hipertension</a:t>
            </a:r>
            <a:r>
              <a:rPr lang="en-US" b="1">
                <a:latin typeface="Arial"/>
                <a:ea typeface="ＭＳ Ｐゴシック"/>
                <a:cs typeface="Arial"/>
              </a:rPr>
              <a:t> mas </a:t>
            </a:r>
            <a:r>
              <a:rPr lang="en-US" b="1" err="1">
                <a:latin typeface="Arial"/>
                <a:ea typeface="ＭＳ Ｐゴシック"/>
                <a:cs typeface="Arial"/>
              </a:rPr>
              <a:t>comunmente</a:t>
            </a:r>
            <a:r>
              <a:rPr lang="en-US" b="1">
                <a:latin typeface="Arial"/>
                <a:ea typeface="ＭＳ Ｐゴシック"/>
                <a:cs typeface="Arial"/>
              </a:rPr>
              <a:t>?</a:t>
            </a:r>
          </a:p>
          <a:p>
            <a:endParaRPr lang="en-US">
              <a:latin typeface="Arial"/>
              <a:ea typeface="ＭＳ Ｐゴシック"/>
              <a:cs typeface="Arial"/>
            </a:endParaRPr>
          </a:p>
          <a:p>
            <a:r>
              <a:rPr lang="en-US">
                <a:latin typeface="Arial"/>
                <a:ea typeface="ＭＳ Ｐゴシック"/>
                <a:cs typeface="Arial"/>
              </a:rPr>
              <a:t>a) Metformin e </a:t>
            </a:r>
            <a:r>
              <a:rPr lang="en-US" err="1">
                <a:latin typeface="Arial"/>
                <a:ea typeface="ＭＳ Ｐゴシック"/>
                <a:cs typeface="Arial"/>
              </a:rPr>
              <a:t>insulina</a:t>
            </a:r>
            <a:r>
              <a:rPr lang="en-US">
                <a:latin typeface="Arial"/>
                <a:ea typeface="ＭＳ Ｐゴシック"/>
                <a:cs typeface="Arial"/>
              </a:rPr>
              <a:t>.</a:t>
            </a:r>
          </a:p>
          <a:p>
            <a:endParaRPr lang="en-US">
              <a:latin typeface="Arial"/>
              <a:ea typeface="ＭＳ Ｐゴシック"/>
              <a:cs typeface="Arial"/>
            </a:endParaRPr>
          </a:p>
          <a:p>
            <a:r>
              <a:rPr lang="en-US">
                <a:latin typeface="Arial"/>
                <a:ea typeface="ＭＳ Ｐゴシック"/>
                <a:cs typeface="Arial"/>
              </a:rPr>
              <a:t>b) </a:t>
            </a:r>
            <a:r>
              <a:rPr lang="en-US" err="1">
                <a:latin typeface="Arial"/>
                <a:ea typeface="ＭＳ Ｐゴシック"/>
                <a:cs typeface="Arial"/>
              </a:rPr>
              <a:t>Medicamentos</a:t>
            </a:r>
            <a:r>
              <a:rPr lang="en-US">
                <a:latin typeface="Arial"/>
                <a:ea typeface="ＭＳ Ｐゴシック"/>
                <a:cs typeface="Arial"/>
              </a:rPr>
              <a:t> que </a:t>
            </a:r>
            <a:r>
              <a:rPr lang="en-US" err="1">
                <a:latin typeface="Arial"/>
                <a:ea typeface="ＭＳ Ｐゴシック"/>
                <a:cs typeface="Arial"/>
              </a:rPr>
              <a:t>terminan</a:t>
            </a:r>
            <a:r>
              <a:rPr lang="en-US">
                <a:latin typeface="Arial"/>
                <a:ea typeface="ＭＳ Ｐゴシック"/>
                <a:cs typeface="Arial"/>
              </a:rPr>
              <a:t> </a:t>
            </a:r>
            <a:r>
              <a:rPr lang="en-US" err="1">
                <a:latin typeface="Arial"/>
                <a:ea typeface="ＭＳ Ｐゴシック"/>
                <a:cs typeface="Arial"/>
              </a:rPr>
              <a:t>en</a:t>
            </a:r>
            <a:r>
              <a:rPr lang="en-US">
                <a:latin typeface="Arial"/>
                <a:ea typeface="ＭＳ Ｐゴシック"/>
                <a:cs typeface="Arial"/>
              </a:rPr>
              <a:t> "</a:t>
            </a:r>
            <a:r>
              <a:rPr lang="en-US" err="1">
                <a:latin typeface="Arial"/>
                <a:ea typeface="ＭＳ Ｐゴシック"/>
                <a:cs typeface="Arial"/>
              </a:rPr>
              <a:t>pril</a:t>
            </a:r>
            <a:r>
              <a:rPr lang="en-US">
                <a:latin typeface="Arial"/>
                <a:ea typeface="ＭＳ Ｐゴシック"/>
                <a:cs typeface="Arial"/>
              </a:rPr>
              <a:t>" </a:t>
            </a:r>
          </a:p>
          <a:p>
            <a:r>
              <a:rPr lang="en-US">
                <a:latin typeface="Arial"/>
                <a:ea typeface="ＭＳ Ｐゴシック"/>
                <a:cs typeface="Arial"/>
              </a:rPr>
              <a:t>    (enalapril, lisinopril, perindopril and ramipril).</a:t>
            </a:r>
            <a:endParaRPr lang="en-US"/>
          </a:p>
          <a:p>
            <a:endParaRPr lang="en-US">
              <a:latin typeface="Arial"/>
              <a:ea typeface="ＭＳ Ｐゴシック"/>
              <a:cs typeface="Arial"/>
            </a:endParaRPr>
          </a:p>
          <a:p>
            <a:r>
              <a:rPr lang="en-US">
                <a:latin typeface="Arial"/>
                <a:ea typeface="ＭＳ Ｐゴシック"/>
                <a:cs typeface="Arial"/>
              </a:rPr>
              <a:t>c) </a:t>
            </a:r>
            <a:r>
              <a:rPr lang="en-US" err="1">
                <a:latin typeface="Arial"/>
                <a:ea typeface="ＭＳ Ｐゴシック"/>
                <a:cs typeface="Arial"/>
              </a:rPr>
              <a:t>Medicamentos</a:t>
            </a:r>
            <a:r>
              <a:rPr lang="en-US">
                <a:latin typeface="Arial"/>
                <a:ea typeface="ＭＳ Ｐゴシック"/>
                <a:cs typeface="Arial"/>
              </a:rPr>
              <a:t> que </a:t>
            </a:r>
            <a:r>
              <a:rPr lang="en-US" err="1">
                <a:latin typeface="Arial"/>
                <a:ea typeface="ＭＳ Ｐゴシック"/>
                <a:cs typeface="Arial"/>
              </a:rPr>
              <a:t>comienzan</a:t>
            </a:r>
            <a:r>
              <a:rPr lang="en-US">
                <a:latin typeface="Arial"/>
                <a:ea typeface="ＭＳ Ｐゴシック"/>
                <a:cs typeface="Arial"/>
              </a:rPr>
              <a:t> con G </a:t>
            </a:r>
          </a:p>
          <a:p>
            <a:r>
              <a:rPr lang="en-US">
                <a:latin typeface="Arial"/>
                <a:ea typeface="ＭＳ Ｐゴシック"/>
                <a:cs typeface="Arial"/>
              </a:rPr>
              <a:t>    ("g" drugs – </a:t>
            </a:r>
            <a:r>
              <a:rPr lang="en-US" err="1">
                <a:latin typeface="Arial"/>
                <a:ea typeface="ＭＳ Ｐゴシック"/>
                <a:cs typeface="Arial"/>
              </a:rPr>
              <a:t>como</a:t>
            </a:r>
            <a:r>
              <a:rPr lang="en-US">
                <a:latin typeface="Arial"/>
                <a:ea typeface="ＭＳ Ｐゴシック"/>
                <a:cs typeface="Arial"/>
              </a:rPr>
              <a:t> glipizide y </a:t>
            </a:r>
            <a:r>
              <a:rPr lang="en-US" err="1">
                <a:latin typeface="Arial"/>
                <a:ea typeface="ＭＳ Ｐゴシック"/>
                <a:cs typeface="Arial"/>
              </a:rPr>
              <a:t>glimiperide</a:t>
            </a:r>
            <a:r>
              <a:rPr lang="en-US">
                <a:latin typeface="Arial"/>
                <a:ea typeface="ＭＳ Ｐゴシック"/>
                <a:cs typeface="Arial"/>
              </a:rPr>
              <a:t>).</a:t>
            </a:r>
            <a:endParaRPr lang="en-US"/>
          </a:p>
          <a:p>
            <a:endParaRPr lang="en-US">
              <a:latin typeface="Arial"/>
              <a:ea typeface="ＭＳ Ｐゴシック"/>
              <a:cs typeface="Arial"/>
            </a:endParaRPr>
          </a:p>
          <a:p>
            <a:r>
              <a:rPr lang="en-US">
                <a:latin typeface="Arial"/>
                <a:ea typeface="ＭＳ Ｐゴシック"/>
                <a:cs typeface="Arial"/>
              </a:rPr>
              <a:t>d) </a:t>
            </a:r>
            <a:r>
              <a:rPr lang="en-US" err="1">
                <a:latin typeface="Arial"/>
                <a:ea typeface="ＭＳ Ｐゴシック"/>
                <a:cs typeface="Arial"/>
              </a:rPr>
              <a:t>Medicamentos</a:t>
            </a:r>
            <a:r>
              <a:rPr lang="en-US">
                <a:latin typeface="Arial"/>
                <a:ea typeface="ＭＳ Ｐゴシック"/>
                <a:cs typeface="Arial"/>
              </a:rPr>
              <a:t> que </a:t>
            </a:r>
            <a:r>
              <a:rPr lang="en-US" err="1">
                <a:latin typeface="Arial"/>
                <a:ea typeface="ＭＳ Ｐゴシック"/>
                <a:cs typeface="Arial"/>
              </a:rPr>
              <a:t>terminan</a:t>
            </a:r>
            <a:r>
              <a:rPr lang="en-US">
                <a:latin typeface="Arial"/>
                <a:ea typeface="ＭＳ Ｐゴシック"/>
                <a:cs typeface="Arial"/>
              </a:rPr>
              <a:t> </a:t>
            </a:r>
            <a:r>
              <a:rPr lang="en-US" err="1">
                <a:latin typeface="Arial"/>
                <a:ea typeface="ＭＳ Ｐゴシック"/>
                <a:cs typeface="Arial"/>
              </a:rPr>
              <a:t>en</a:t>
            </a:r>
            <a:r>
              <a:rPr lang="en-US">
                <a:latin typeface="Arial"/>
                <a:ea typeface="ＭＳ Ｐゴシック"/>
                <a:cs typeface="Arial"/>
              </a:rPr>
              <a:t> "</a:t>
            </a:r>
            <a:r>
              <a:rPr lang="en-US" err="1">
                <a:latin typeface="Arial"/>
                <a:ea typeface="ＭＳ Ｐゴシック"/>
                <a:cs typeface="Arial"/>
              </a:rPr>
              <a:t>artan</a:t>
            </a:r>
            <a:r>
              <a:rPr lang="en-US">
                <a:latin typeface="Arial"/>
                <a:ea typeface="ＭＳ Ｐゴシック"/>
                <a:cs typeface="Arial"/>
              </a:rPr>
              <a:t>" </a:t>
            </a:r>
          </a:p>
          <a:p>
            <a:r>
              <a:rPr lang="en-US">
                <a:latin typeface="Arial"/>
                <a:ea typeface="ＭＳ Ｐゴシック"/>
                <a:cs typeface="Arial"/>
              </a:rPr>
              <a:t>    (</a:t>
            </a:r>
            <a:r>
              <a:rPr lang="en">
                <a:latin typeface="Arial"/>
                <a:ea typeface="ＭＳ Ｐゴシック"/>
                <a:cs typeface="Arial"/>
              </a:rPr>
              <a:t>candesartan, irbesartan, losartan, valsartan and </a:t>
            </a:r>
            <a:r>
              <a:rPr lang="en" err="1">
                <a:latin typeface="Arial"/>
                <a:ea typeface="ＭＳ Ｐゴシック"/>
                <a:cs typeface="Arial"/>
              </a:rPr>
              <a:t>olmesartan</a:t>
            </a:r>
            <a:r>
              <a:rPr lang="en">
                <a:latin typeface="Arial"/>
                <a:ea typeface="ＭＳ Ｐゴシック"/>
                <a:cs typeface="Arial"/>
              </a:rPr>
              <a:t>).</a:t>
            </a:r>
            <a:endParaRPr lang="en"/>
          </a:p>
          <a:p>
            <a:endParaRPr lang="en-US">
              <a:latin typeface="Arial"/>
              <a:ea typeface="ＭＳ Ｐゴシック"/>
              <a:cs typeface="Arial"/>
            </a:endParaRPr>
          </a:p>
        </p:txBody>
      </p:sp>
    </p:spTree>
    <p:extLst>
      <p:ext uri="{BB962C8B-B14F-4D97-AF65-F5344CB8AC3E}">
        <p14:creationId xmlns:p14="http://schemas.microsoft.com/office/powerpoint/2010/main" val="111558107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RESPUESTAS</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a:t> </a:t>
            </a:r>
          </a:p>
        </p:txBody>
      </p:sp>
      <p:sp>
        <p:nvSpPr>
          <p:cNvPr id="3" name="TextBox 2">
            <a:extLst>
              <a:ext uri="{FF2B5EF4-FFF2-40B4-BE49-F238E27FC236}">
                <a16:creationId xmlns:a16="http://schemas.microsoft.com/office/drawing/2014/main" id="{C9B796A4-78E2-5A7B-0EE8-C9CF2B5658DB}"/>
              </a:ext>
            </a:extLst>
          </p:cNvPr>
          <p:cNvSpPr txBox="1"/>
          <p:nvPr/>
        </p:nvSpPr>
        <p:spPr>
          <a:xfrm>
            <a:off x="477365" y="2239946"/>
            <a:ext cx="817947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ＭＳ Ｐゴシック"/>
                <a:cs typeface="Arial"/>
              </a:rPr>
              <a:t>¿</a:t>
            </a:r>
            <a:r>
              <a:rPr lang="en-US" err="1">
                <a:latin typeface="Arial"/>
                <a:ea typeface="ＭＳ Ｐゴシック"/>
                <a:cs typeface="Arial"/>
              </a:rPr>
              <a:t>Cuales</a:t>
            </a:r>
            <a:r>
              <a:rPr lang="en-US">
                <a:latin typeface="Arial"/>
                <a:ea typeface="ＭＳ Ｐゴシック"/>
                <a:cs typeface="Arial"/>
              </a:rPr>
              <a:t> son </a:t>
            </a:r>
            <a:r>
              <a:rPr lang="en-US" err="1">
                <a:latin typeface="Arial"/>
                <a:ea typeface="ＭＳ Ｐゴシック"/>
                <a:cs typeface="Arial"/>
              </a:rPr>
              <a:t>los</a:t>
            </a:r>
            <a:r>
              <a:rPr lang="en-US">
                <a:latin typeface="Arial"/>
                <a:ea typeface="ＭＳ Ｐゴシック"/>
                <a:cs typeface="Arial"/>
              </a:rPr>
              <a:t> </a:t>
            </a:r>
            <a:r>
              <a:rPr lang="en-US" err="1">
                <a:latin typeface="Arial"/>
                <a:ea typeface="ＭＳ Ｐゴシック"/>
                <a:cs typeface="Arial"/>
              </a:rPr>
              <a:t>medicamentos</a:t>
            </a:r>
            <a:r>
              <a:rPr lang="en-US">
                <a:latin typeface="Arial"/>
                <a:ea typeface="ＭＳ Ｐゴシック"/>
                <a:cs typeface="Arial"/>
              </a:rPr>
              <a:t> que se </a:t>
            </a:r>
            <a:r>
              <a:rPr lang="en-US" err="1">
                <a:latin typeface="Arial"/>
                <a:ea typeface="ＭＳ Ｐゴシック"/>
                <a:cs typeface="Arial"/>
              </a:rPr>
              <a:t>usan</a:t>
            </a:r>
            <a:r>
              <a:rPr lang="en-US">
                <a:latin typeface="Arial"/>
                <a:ea typeface="ＭＳ Ｐゴシック"/>
                <a:cs typeface="Arial"/>
              </a:rPr>
              <a:t> para la </a:t>
            </a:r>
            <a:r>
              <a:rPr lang="en-US" err="1">
                <a:latin typeface="Arial"/>
                <a:ea typeface="ＭＳ Ｐゴシック"/>
                <a:cs typeface="Arial"/>
              </a:rPr>
              <a:t>hipertension</a:t>
            </a:r>
            <a:r>
              <a:rPr lang="en-US">
                <a:latin typeface="Arial"/>
                <a:ea typeface="ＭＳ Ｐゴシック"/>
                <a:cs typeface="Arial"/>
              </a:rPr>
              <a:t> mas </a:t>
            </a:r>
            <a:r>
              <a:rPr lang="en-US" err="1">
                <a:latin typeface="Arial"/>
                <a:ea typeface="ＭＳ Ｐゴシック"/>
                <a:cs typeface="Arial"/>
              </a:rPr>
              <a:t>comunmente</a:t>
            </a:r>
            <a:r>
              <a:rPr lang="en-US">
                <a:latin typeface="Arial"/>
                <a:ea typeface="ＭＳ Ｐゴシック"/>
                <a:cs typeface="Arial"/>
              </a:rPr>
              <a:t>?</a:t>
            </a:r>
          </a:p>
          <a:p>
            <a:endParaRPr lang="en-US">
              <a:latin typeface="Arial"/>
              <a:ea typeface="ＭＳ Ｐゴシック"/>
              <a:cs typeface="Arial"/>
            </a:endParaRPr>
          </a:p>
          <a:p>
            <a:r>
              <a:rPr lang="en-US" strike="sngStrike">
                <a:latin typeface="Arial"/>
                <a:ea typeface="ＭＳ Ｐゴシック"/>
                <a:cs typeface="Arial"/>
              </a:rPr>
              <a:t>a) metformin e </a:t>
            </a:r>
            <a:r>
              <a:rPr lang="en-US" strike="sngStrike" err="1">
                <a:latin typeface="Arial"/>
                <a:ea typeface="ＭＳ Ｐゴシック"/>
                <a:cs typeface="Arial"/>
              </a:rPr>
              <a:t>insulina</a:t>
            </a:r>
            <a:endParaRPr lang="en-US" strike="sngStrike">
              <a:latin typeface="Arial"/>
              <a:ea typeface="ＭＳ Ｐゴシック"/>
              <a:cs typeface="Arial"/>
            </a:endParaRPr>
          </a:p>
          <a:p>
            <a:endParaRPr lang="en-US">
              <a:latin typeface="Arial"/>
              <a:ea typeface="ＭＳ Ｐゴシック"/>
              <a:cs typeface="Arial"/>
            </a:endParaRPr>
          </a:p>
          <a:p>
            <a:r>
              <a:rPr lang="en-US" b="1">
                <a:latin typeface="Arial"/>
                <a:ea typeface="ＭＳ Ｐゴシック"/>
                <a:cs typeface="Arial"/>
              </a:rPr>
              <a:t>b) </a:t>
            </a:r>
            <a:r>
              <a:rPr lang="en-US" b="1" err="1">
                <a:latin typeface="Arial"/>
                <a:ea typeface="ＭＳ Ｐゴシック"/>
                <a:cs typeface="Arial"/>
              </a:rPr>
              <a:t>medicamentos</a:t>
            </a:r>
            <a:r>
              <a:rPr lang="en-US" b="1">
                <a:latin typeface="Arial"/>
                <a:ea typeface="ＭＳ Ｐゴシック"/>
                <a:cs typeface="Arial"/>
              </a:rPr>
              <a:t> que </a:t>
            </a:r>
            <a:r>
              <a:rPr lang="en-US" b="1" err="1">
                <a:latin typeface="Arial"/>
                <a:ea typeface="ＭＳ Ｐゴシック"/>
                <a:cs typeface="Arial"/>
              </a:rPr>
              <a:t>terminan</a:t>
            </a:r>
            <a:r>
              <a:rPr lang="en-US" b="1">
                <a:latin typeface="Arial"/>
                <a:ea typeface="ＭＳ Ｐゴシック"/>
                <a:cs typeface="Arial"/>
              </a:rPr>
              <a:t> </a:t>
            </a:r>
            <a:r>
              <a:rPr lang="en-US" b="1" err="1">
                <a:latin typeface="Arial"/>
                <a:ea typeface="ＭＳ Ｐゴシック"/>
                <a:cs typeface="Arial"/>
              </a:rPr>
              <a:t>en</a:t>
            </a:r>
            <a:r>
              <a:rPr lang="en-US" b="1">
                <a:latin typeface="Arial"/>
                <a:ea typeface="ＭＳ Ｐゴシック"/>
                <a:cs typeface="Arial"/>
              </a:rPr>
              <a:t> "</a:t>
            </a:r>
            <a:r>
              <a:rPr lang="en-US" b="1" err="1">
                <a:latin typeface="Arial"/>
                <a:ea typeface="ＭＳ Ｐゴシック"/>
                <a:cs typeface="Arial"/>
              </a:rPr>
              <a:t>pril</a:t>
            </a:r>
            <a:r>
              <a:rPr lang="en-US" b="1">
                <a:latin typeface="Arial"/>
                <a:ea typeface="ＭＳ Ｐゴシック"/>
                <a:cs typeface="Arial"/>
              </a:rPr>
              <a:t>" (enalapril, lisinopril, perindopril and ramipril)</a:t>
            </a:r>
          </a:p>
          <a:p>
            <a:endParaRPr lang="en-US">
              <a:latin typeface="Arial"/>
              <a:ea typeface="ＭＳ Ｐゴシック"/>
              <a:cs typeface="Arial"/>
            </a:endParaRPr>
          </a:p>
          <a:p>
            <a:r>
              <a:rPr lang="en-US" strike="sngStrike">
                <a:latin typeface="Arial"/>
                <a:ea typeface="ＭＳ Ｐゴシック"/>
                <a:cs typeface="Arial"/>
              </a:rPr>
              <a:t>c) </a:t>
            </a:r>
            <a:r>
              <a:rPr lang="en-US" strike="sngStrike" err="1">
                <a:latin typeface="Arial"/>
                <a:ea typeface="ＭＳ Ｐゴシック"/>
                <a:cs typeface="Arial"/>
              </a:rPr>
              <a:t>medicamentos</a:t>
            </a:r>
            <a:r>
              <a:rPr lang="en-US" strike="sngStrike">
                <a:latin typeface="Arial"/>
                <a:ea typeface="ＭＳ Ｐゴシック"/>
                <a:cs typeface="Arial"/>
              </a:rPr>
              <a:t> que </a:t>
            </a:r>
            <a:r>
              <a:rPr lang="en-US" strike="sngStrike" err="1">
                <a:latin typeface="Arial"/>
                <a:ea typeface="ＭＳ Ｐゴシック"/>
                <a:cs typeface="Arial"/>
              </a:rPr>
              <a:t>comienzan</a:t>
            </a:r>
            <a:r>
              <a:rPr lang="en-US" strike="sngStrike">
                <a:latin typeface="Arial"/>
                <a:ea typeface="ＭＳ Ｐゴシック"/>
                <a:cs typeface="Arial"/>
              </a:rPr>
              <a:t> con G ("g" drugs – </a:t>
            </a:r>
            <a:r>
              <a:rPr lang="en-US" strike="sngStrike" err="1">
                <a:latin typeface="Arial"/>
                <a:ea typeface="ＭＳ Ｐゴシック"/>
                <a:cs typeface="Arial"/>
              </a:rPr>
              <a:t>como</a:t>
            </a:r>
            <a:r>
              <a:rPr lang="en-US" strike="sngStrike">
                <a:latin typeface="Arial"/>
                <a:ea typeface="ＭＳ Ｐゴシック"/>
                <a:cs typeface="Arial"/>
              </a:rPr>
              <a:t> glipizide y </a:t>
            </a:r>
            <a:r>
              <a:rPr lang="en-US" strike="sngStrike" err="1">
                <a:latin typeface="Arial"/>
                <a:ea typeface="ＭＳ Ｐゴシック"/>
                <a:cs typeface="Arial"/>
              </a:rPr>
              <a:t>glimiperide</a:t>
            </a:r>
            <a:r>
              <a:rPr lang="en-US" strike="sngStrike">
                <a:latin typeface="Arial"/>
                <a:ea typeface="ＭＳ Ｐゴシック"/>
                <a:cs typeface="Arial"/>
              </a:rPr>
              <a:t>)</a:t>
            </a:r>
          </a:p>
          <a:p>
            <a:endParaRPr lang="en-US">
              <a:latin typeface="Arial"/>
              <a:ea typeface="ＭＳ Ｐゴシック"/>
              <a:cs typeface="Arial"/>
            </a:endParaRPr>
          </a:p>
          <a:p>
            <a:r>
              <a:rPr lang="en-US" b="1">
                <a:latin typeface="Arial"/>
                <a:ea typeface="ＭＳ Ｐゴシック"/>
                <a:cs typeface="Arial"/>
              </a:rPr>
              <a:t>d) </a:t>
            </a:r>
            <a:r>
              <a:rPr lang="en-US" b="1" err="1">
                <a:latin typeface="Arial"/>
                <a:ea typeface="ＭＳ Ｐゴシック"/>
                <a:cs typeface="Arial"/>
              </a:rPr>
              <a:t>medicamentos</a:t>
            </a:r>
            <a:r>
              <a:rPr lang="en-US" b="1">
                <a:latin typeface="Arial"/>
                <a:ea typeface="ＭＳ Ｐゴシック"/>
                <a:cs typeface="Arial"/>
              </a:rPr>
              <a:t> que </a:t>
            </a:r>
            <a:r>
              <a:rPr lang="en-US" b="1" err="1">
                <a:latin typeface="Arial"/>
                <a:ea typeface="ＭＳ Ｐゴシック"/>
                <a:cs typeface="Arial"/>
              </a:rPr>
              <a:t>terminan</a:t>
            </a:r>
            <a:r>
              <a:rPr lang="en-US" b="1">
                <a:latin typeface="Arial"/>
                <a:ea typeface="ＭＳ Ｐゴシック"/>
                <a:cs typeface="Arial"/>
              </a:rPr>
              <a:t> </a:t>
            </a:r>
            <a:r>
              <a:rPr lang="en-US" b="1" err="1">
                <a:latin typeface="Arial"/>
                <a:ea typeface="ＭＳ Ｐゴシック"/>
                <a:cs typeface="Arial"/>
              </a:rPr>
              <a:t>en</a:t>
            </a:r>
            <a:r>
              <a:rPr lang="en-US" b="1">
                <a:latin typeface="Arial"/>
                <a:ea typeface="ＭＳ Ｐゴシック"/>
                <a:cs typeface="Arial"/>
              </a:rPr>
              <a:t> "</a:t>
            </a:r>
            <a:r>
              <a:rPr lang="en-US" b="1" err="1">
                <a:latin typeface="Arial"/>
                <a:ea typeface="ＭＳ Ｐゴシック"/>
                <a:cs typeface="Arial"/>
              </a:rPr>
              <a:t>artan</a:t>
            </a:r>
            <a:r>
              <a:rPr lang="en-US" b="1">
                <a:latin typeface="Arial"/>
                <a:ea typeface="ＭＳ Ｐゴシック"/>
                <a:cs typeface="Arial"/>
              </a:rPr>
              <a:t>" (</a:t>
            </a:r>
            <a:r>
              <a:rPr lang="en" b="1">
                <a:latin typeface="Arial"/>
                <a:ea typeface="ＭＳ Ｐゴシック"/>
                <a:cs typeface="Arial"/>
              </a:rPr>
              <a:t>candesartan, irbesartan, losartan, valsartan and </a:t>
            </a:r>
            <a:r>
              <a:rPr lang="en" b="1" err="1">
                <a:latin typeface="Arial"/>
                <a:ea typeface="ＭＳ Ｐゴシック"/>
                <a:cs typeface="Arial"/>
              </a:rPr>
              <a:t>olmesartan</a:t>
            </a:r>
            <a:r>
              <a:rPr lang="en" b="1">
                <a:latin typeface="Arial"/>
                <a:ea typeface="ＭＳ Ｐゴシック"/>
                <a:cs typeface="Arial"/>
              </a:rPr>
              <a:t>)</a:t>
            </a:r>
          </a:p>
          <a:p>
            <a:endParaRPr lang="en-US">
              <a:latin typeface="Arial"/>
              <a:ea typeface="ＭＳ Ｐゴシック"/>
              <a:cs typeface="Arial"/>
            </a:endParaRPr>
          </a:p>
        </p:txBody>
      </p:sp>
    </p:spTree>
    <p:extLst>
      <p:ext uri="{BB962C8B-B14F-4D97-AF65-F5344CB8AC3E}">
        <p14:creationId xmlns:p14="http://schemas.microsoft.com/office/powerpoint/2010/main" val="355742666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a:t> </a:t>
            </a:r>
          </a:p>
        </p:txBody>
      </p:sp>
      <p:sp>
        <p:nvSpPr>
          <p:cNvPr id="4" name="TextBox 3">
            <a:extLst>
              <a:ext uri="{FF2B5EF4-FFF2-40B4-BE49-F238E27FC236}">
                <a16:creationId xmlns:a16="http://schemas.microsoft.com/office/drawing/2014/main" id="{353E83D8-EB62-210F-1F4E-EDE1628A514E}"/>
              </a:ext>
            </a:extLst>
          </p:cNvPr>
          <p:cNvSpPr txBox="1"/>
          <p:nvPr/>
        </p:nvSpPr>
        <p:spPr>
          <a:xfrm>
            <a:off x="477365" y="2239946"/>
            <a:ext cx="817947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ill Sans MT"/>
                <a:ea typeface="ＭＳ Ｐゴシック"/>
                <a:cs typeface="Arial"/>
              </a:rPr>
              <a:t>¿</a:t>
            </a:r>
            <a:r>
              <a:rPr lang="en-US" sz="2000" b="1" err="1">
                <a:latin typeface="Gill Sans MT"/>
                <a:ea typeface="ＭＳ Ｐゴシック"/>
                <a:cs typeface="Arial"/>
              </a:rPr>
              <a:t>Cual</a:t>
            </a:r>
            <a:r>
              <a:rPr lang="en-US" sz="2000" b="1">
                <a:latin typeface="Gill Sans MT"/>
                <a:ea typeface="ＭＳ Ｐゴシック"/>
                <a:cs typeface="Arial"/>
              </a:rPr>
              <a:t> es </a:t>
            </a:r>
            <a:r>
              <a:rPr lang="en-US" sz="2000" b="1" err="1">
                <a:latin typeface="Gill Sans MT"/>
                <a:ea typeface="ＭＳ Ｐゴシック"/>
                <a:cs typeface="Arial"/>
              </a:rPr>
              <a:t>el</a:t>
            </a:r>
            <a:r>
              <a:rPr lang="en-US" sz="2000" b="1">
                <a:latin typeface="Gill Sans MT"/>
                <a:ea typeface="ＭＳ Ｐゴシック"/>
                <a:cs typeface="Arial"/>
              </a:rPr>
              <a:t> </a:t>
            </a:r>
            <a:r>
              <a:rPr lang="en-US" sz="2000" b="1" err="1">
                <a:latin typeface="Gill Sans MT"/>
                <a:ea typeface="ＭＳ Ｐゴシック"/>
                <a:cs typeface="Arial"/>
              </a:rPr>
              <a:t>efecto</a:t>
            </a:r>
            <a:r>
              <a:rPr lang="en-US" sz="2000" b="1">
                <a:latin typeface="Gill Sans MT"/>
                <a:ea typeface="ＭＳ Ｐゴシック"/>
                <a:cs typeface="Arial"/>
              </a:rPr>
              <a:t> </a:t>
            </a:r>
            <a:r>
              <a:rPr lang="en-US" sz="2000" b="1" err="1">
                <a:latin typeface="Gill Sans MT"/>
                <a:ea typeface="ＭＳ Ｐゴシック"/>
                <a:cs typeface="Arial"/>
              </a:rPr>
              <a:t>secundario</a:t>
            </a:r>
            <a:r>
              <a:rPr lang="en-US" sz="2000" b="1">
                <a:latin typeface="Gill Sans MT"/>
                <a:ea typeface="ＭＳ Ｐゴシック"/>
                <a:cs typeface="Arial"/>
              </a:rPr>
              <a:t> mas </a:t>
            </a:r>
            <a:r>
              <a:rPr lang="en-US" sz="2000" b="1" err="1">
                <a:latin typeface="Gill Sans MT"/>
                <a:ea typeface="ＭＳ Ｐゴシック"/>
                <a:cs typeface="Arial"/>
              </a:rPr>
              <a:t>comun</a:t>
            </a:r>
            <a:r>
              <a:rPr lang="en-US" sz="2000" b="1">
                <a:latin typeface="Gill Sans MT"/>
                <a:ea typeface="ＭＳ Ｐゴシック"/>
                <a:cs typeface="Arial"/>
              </a:rPr>
              <a:t> </a:t>
            </a:r>
            <a:r>
              <a:rPr lang="en-US" sz="2000" b="1" err="1">
                <a:latin typeface="Gill Sans MT"/>
                <a:ea typeface="ＭＳ Ｐゴシック"/>
                <a:cs typeface="Arial"/>
              </a:rPr>
              <a:t>en</a:t>
            </a:r>
            <a:r>
              <a:rPr lang="en-US" sz="2000" b="1">
                <a:latin typeface="Gill Sans MT"/>
                <a:ea typeface="ＭＳ Ｐゴシック"/>
                <a:cs typeface="Arial"/>
              </a:rPr>
              <a:t> </a:t>
            </a:r>
            <a:r>
              <a:rPr lang="en-US" sz="2000" b="1" err="1">
                <a:latin typeface="Gill Sans MT"/>
                <a:ea typeface="ＭＳ Ｐゴシック"/>
                <a:cs typeface="Arial"/>
              </a:rPr>
              <a:t>una</a:t>
            </a:r>
            <a:r>
              <a:rPr lang="en-US" sz="2000" b="1">
                <a:latin typeface="Gill Sans MT"/>
                <a:ea typeface="ＭＳ Ｐゴシック"/>
                <a:cs typeface="Arial"/>
              </a:rPr>
              <a:t> persona que </a:t>
            </a:r>
            <a:r>
              <a:rPr lang="en-US" sz="2000" b="1" err="1">
                <a:latin typeface="Gill Sans MT"/>
                <a:ea typeface="ＭＳ Ｐゴシック"/>
                <a:cs typeface="Arial"/>
              </a:rPr>
              <a:t>empieza</a:t>
            </a:r>
            <a:r>
              <a:rPr lang="en-US" sz="2000" b="1">
                <a:latin typeface="Gill Sans MT"/>
                <a:ea typeface="ＭＳ Ｐゴシック"/>
                <a:cs typeface="Arial"/>
              </a:rPr>
              <a:t> a </a:t>
            </a:r>
            <a:r>
              <a:rPr lang="en-US" sz="2000" b="1" err="1">
                <a:latin typeface="Gill Sans MT"/>
                <a:ea typeface="ＭＳ Ｐゴシック"/>
                <a:cs typeface="Arial"/>
              </a:rPr>
              <a:t>tomar</a:t>
            </a:r>
            <a:r>
              <a:rPr lang="en-US" sz="2000" b="1">
                <a:latin typeface="Gill Sans MT"/>
                <a:ea typeface="ＭＳ Ｐゴシック"/>
                <a:cs typeface="Arial"/>
              </a:rPr>
              <a:t> </a:t>
            </a:r>
            <a:r>
              <a:rPr lang="en-US" sz="2000" b="1" err="1">
                <a:latin typeface="Gill Sans MT"/>
                <a:ea typeface="ＭＳ Ｐゴシック"/>
                <a:cs typeface="Arial"/>
              </a:rPr>
              <a:t>medicamentos</a:t>
            </a:r>
            <a:r>
              <a:rPr lang="en-US" sz="2000" b="1">
                <a:latin typeface="Gill Sans MT"/>
                <a:ea typeface="ＭＳ Ｐゴシック"/>
                <a:cs typeface="Arial"/>
              </a:rPr>
              <a:t> que </a:t>
            </a:r>
            <a:r>
              <a:rPr lang="en-US" sz="2000" b="1" err="1">
                <a:latin typeface="Gill Sans MT"/>
                <a:ea typeface="ＭＳ Ｐゴシック"/>
                <a:cs typeface="Arial"/>
              </a:rPr>
              <a:t>terminan</a:t>
            </a:r>
            <a:r>
              <a:rPr lang="en-US" sz="2000" b="1">
                <a:latin typeface="Gill Sans MT"/>
                <a:ea typeface="ＭＳ Ｐゴシック"/>
                <a:cs typeface="Arial"/>
              </a:rPr>
              <a:t> </a:t>
            </a:r>
            <a:r>
              <a:rPr lang="en-US" sz="2000" b="1" err="1">
                <a:latin typeface="Gill Sans MT"/>
                <a:ea typeface="ＭＳ Ｐゴシック"/>
                <a:cs typeface="Arial"/>
              </a:rPr>
              <a:t>en</a:t>
            </a:r>
            <a:r>
              <a:rPr lang="en-US" sz="2000" b="1">
                <a:latin typeface="Gill Sans MT"/>
                <a:ea typeface="ＭＳ Ｐゴシック"/>
                <a:cs typeface="Arial"/>
              </a:rPr>
              <a:t> "</a:t>
            </a:r>
            <a:r>
              <a:rPr lang="en-US" sz="2000" b="1" err="1">
                <a:latin typeface="Gill Sans MT"/>
                <a:ea typeface="ＭＳ Ｐゴシック"/>
                <a:cs typeface="Arial"/>
              </a:rPr>
              <a:t>pril</a:t>
            </a:r>
            <a:r>
              <a:rPr lang="en-US" sz="2000" b="1">
                <a:latin typeface="Gill Sans MT"/>
                <a:ea typeface="ＭＳ Ｐゴシック"/>
                <a:cs typeface="Arial"/>
              </a:rPr>
              <a:t>"?</a:t>
            </a:r>
          </a:p>
          <a:p>
            <a:endParaRPr lang="en-US" sz="2000">
              <a:latin typeface="Gill Sans MT"/>
              <a:ea typeface="ＭＳ Ｐゴシック"/>
              <a:cs typeface="Arial"/>
            </a:endParaRPr>
          </a:p>
          <a:p>
            <a:r>
              <a:rPr lang="en-US" sz="2000">
                <a:latin typeface="Gill Sans MT"/>
                <a:ea typeface="ＭＳ Ｐゴシック"/>
                <a:cs typeface="Arial"/>
              </a:rPr>
              <a:t>a) </a:t>
            </a:r>
            <a:r>
              <a:rPr lang="en-US" sz="2000" err="1">
                <a:latin typeface="Gill Sans MT"/>
                <a:ea typeface="ＭＳ Ｐゴシック"/>
                <a:cs typeface="Arial"/>
              </a:rPr>
              <a:t>Aumento</a:t>
            </a:r>
            <a:r>
              <a:rPr lang="en-US" sz="2000">
                <a:latin typeface="Gill Sans MT"/>
                <a:ea typeface="ＭＳ Ｐゴシック"/>
                <a:cs typeface="Arial"/>
              </a:rPr>
              <a:t> de peso</a:t>
            </a:r>
          </a:p>
          <a:p>
            <a:endParaRPr lang="en-US" sz="2000">
              <a:latin typeface="Gill Sans MT"/>
              <a:ea typeface="ＭＳ Ｐゴシック"/>
              <a:cs typeface="Arial"/>
            </a:endParaRPr>
          </a:p>
          <a:p>
            <a:r>
              <a:rPr lang="en-US" sz="2000">
                <a:latin typeface="Gill Sans MT"/>
                <a:ea typeface="ＭＳ Ｐゴシック"/>
                <a:cs typeface="Arial"/>
              </a:rPr>
              <a:t>b) Baja </a:t>
            </a:r>
            <a:r>
              <a:rPr lang="en-US" sz="2000" err="1">
                <a:latin typeface="Gill Sans MT"/>
                <a:ea typeface="ＭＳ Ｐゴシック"/>
                <a:cs typeface="Arial"/>
              </a:rPr>
              <a:t>en</a:t>
            </a:r>
            <a:r>
              <a:rPr lang="en-US" sz="2000">
                <a:latin typeface="Gill Sans MT"/>
                <a:ea typeface="ＭＳ Ｐゴシック"/>
                <a:cs typeface="Arial"/>
              </a:rPr>
              <a:t> </a:t>
            </a:r>
            <a:r>
              <a:rPr lang="en-US" sz="2000" err="1">
                <a:latin typeface="Gill Sans MT"/>
                <a:ea typeface="ＭＳ Ｐゴシック"/>
                <a:cs typeface="Arial"/>
              </a:rPr>
              <a:t>azúcar</a:t>
            </a:r>
          </a:p>
          <a:p>
            <a:endParaRPr lang="en-US" sz="2000">
              <a:latin typeface="Gill Sans MT"/>
              <a:ea typeface="ＭＳ Ｐゴシック"/>
              <a:cs typeface="Arial"/>
            </a:endParaRPr>
          </a:p>
          <a:p>
            <a:r>
              <a:rPr lang="en-US" sz="2000">
                <a:latin typeface="Gill Sans MT"/>
                <a:ea typeface="ＭＳ Ｐゴシック"/>
                <a:cs typeface="Arial"/>
              </a:rPr>
              <a:t>c) </a:t>
            </a:r>
            <a:r>
              <a:rPr lang="en-US" sz="2000" err="1">
                <a:latin typeface="Gill Sans MT"/>
                <a:ea typeface="ＭＳ Ｐゴシック"/>
                <a:cs typeface="Arial"/>
              </a:rPr>
              <a:t>Hinchazón</a:t>
            </a:r>
            <a:r>
              <a:rPr lang="en-US" sz="2000">
                <a:latin typeface="Gill Sans MT"/>
                <a:ea typeface="ＭＳ Ｐゴシック"/>
                <a:cs typeface="Arial"/>
              </a:rPr>
              <a:t> </a:t>
            </a:r>
            <a:r>
              <a:rPr lang="en-US" sz="2000" err="1">
                <a:latin typeface="Gill Sans MT"/>
                <a:ea typeface="ＭＳ Ｐゴシック"/>
                <a:cs typeface="Arial"/>
              </a:rPr>
              <a:t>en</a:t>
            </a:r>
            <a:r>
              <a:rPr lang="en-US" sz="2000">
                <a:latin typeface="Gill Sans MT"/>
                <a:ea typeface="ＭＳ Ｐゴシック"/>
                <a:cs typeface="Arial"/>
              </a:rPr>
              <a:t> las </a:t>
            </a:r>
            <a:r>
              <a:rPr lang="en-US" sz="2000" err="1">
                <a:latin typeface="Gill Sans MT"/>
                <a:ea typeface="ＭＳ Ｐゴシック"/>
                <a:cs typeface="Arial"/>
              </a:rPr>
              <a:t>piernas</a:t>
            </a:r>
            <a:endParaRPr lang="en-US" sz="2000">
              <a:latin typeface="Gill Sans MT"/>
              <a:ea typeface="ＭＳ Ｐゴシック"/>
              <a:cs typeface="Arial"/>
            </a:endParaRPr>
          </a:p>
          <a:p>
            <a:endParaRPr lang="en-US" sz="2000">
              <a:latin typeface="Gill Sans MT"/>
              <a:ea typeface="ＭＳ Ｐゴシック"/>
              <a:cs typeface="Arial"/>
            </a:endParaRPr>
          </a:p>
          <a:p>
            <a:r>
              <a:rPr lang="en-US" sz="2000">
                <a:latin typeface="Gill Sans MT"/>
                <a:ea typeface="ＭＳ Ｐゴシック"/>
                <a:cs typeface="Arial"/>
              </a:rPr>
              <a:t>d) Tos</a:t>
            </a:r>
          </a:p>
          <a:p>
            <a:endParaRPr lang="en-US" sz="2000">
              <a:latin typeface="Gill Sans MT"/>
              <a:ea typeface="ＭＳ Ｐゴシック"/>
              <a:cs typeface="Arial"/>
            </a:endParaRPr>
          </a:p>
          <a:p>
            <a:r>
              <a:rPr lang="en-US" sz="2000">
                <a:latin typeface="Gill Sans MT"/>
                <a:ea typeface="ＭＳ Ｐゴシック"/>
                <a:cs typeface="Arial"/>
              </a:rPr>
              <a:t>e) </a:t>
            </a:r>
            <a:r>
              <a:rPr lang="en-US" sz="2000" err="1">
                <a:latin typeface="Gill Sans MT"/>
                <a:ea typeface="ＭＳ Ｐゴシック"/>
                <a:cs typeface="Arial"/>
              </a:rPr>
              <a:t>Visión</a:t>
            </a:r>
            <a:r>
              <a:rPr lang="en-US" sz="2000">
                <a:latin typeface="Gill Sans MT"/>
                <a:ea typeface="ＭＳ Ｐゴシック"/>
                <a:cs typeface="Arial"/>
              </a:rPr>
              <a:t> </a:t>
            </a:r>
            <a:r>
              <a:rPr lang="en-US" sz="2000" err="1">
                <a:latin typeface="Gill Sans MT"/>
                <a:ea typeface="ＭＳ Ｐゴシック"/>
                <a:cs typeface="Arial"/>
              </a:rPr>
              <a:t>borrosa</a:t>
            </a:r>
            <a:endParaRPr lang="en-US" sz="2000">
              <a:latin typeface="Gill Sans MT"/>
              <a:ea typeface="ＭＳ Ｐゴシック"/>
              <a:cs typeface="Arial"/>
            </a:endParaRPr>
          </a:p>
          <a:p>
            <a:endParaRPr lang="en-US" sz="2000">
              <a:latin typeface="Gill Sans MT"/>
              <a:ea typeface="ＭＳ Ｐゴシック"/>
              <a:cs typeface="Arial"/>
            </a:endParaRPr>
          </a:p>
        </p:txBody>
      </p:sp>
      <p:sp>
        <p:nvSpPr>
          <p:cNvPr id="3" name="TextBox 2">
            <a:extLst>
              <a:ext uri="{FF2B5EF4-FFF2-40B4-BE49-F238E27FC236}">
                <a16:creationId xmlns:a16="http://schemas.microsoft.com/office/drawing/2014/main" id="{4F93AF89-3D64-BF7D-7F35-53AE63216993}"/>
              </a:ext>
            </a:extLst>
          </p:cNvPr>
          <p:cNvSpPr txBox="1"/>
          <p:nvPr/>
        </p:nvSpPr>
        <p:spPr>
          <a:xfrm>
            <a:off x="679799" y="1056251"/>
            <a:ext cx="435813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cap="all">
                <a:solidFill>
                  <a:srgbClr val="FFFFFF"/>
                </a:solidFill>
                <a:latin typeface="Gill Sans MT"/>
                <a:ea typeface="ＭＳ Ｐゴシック"/>
              </a:rPr>
              <a:t>PREGUNTAS</a:t>
            </a:r>
            <a:r>
              <a:rPr lang="en-US" sz="3000">
                <a:latin typeface="Gill Sans MT"/>
                <a:ea typeface="ＭＳ Ｐゴシック"/>
              </a:rPr>
              <a:t>​</a:t>
            </a:r>
            <a:endParaRPr lang="en-US" sz="3000">
              <a:ea typeface="ＭＳ Ｐゴシック"/>
            </a:endParaRPr>
          </a:p>
        </p:txBody>
      </p:sp>
    </p:spTree>
    <p:extLst>
      <p:ext uri="{BB962C8B-B14F-4D97-AF65-F5344CB8AC3E}">
        <p14:creationId xmlns:p14="http://schemas.microsoft.com/office/powerpoint/2010/main" val="153464707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PREGUNTAS</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a:t> </a:t>
            </a:r>
          </a:p>
        </p:txBody>
      </p:sp>
      <p:sp>
        <p:nvSpPr>
          <p:cNvPr id="4" name="TextBox 3">
            <a:extLst>
              <a:ext uri="{FF2B5EF4-FFF2-40B4-BE49-F238E27FC236}">
                <a16:creationId xmlns:a16="http://schemas.microsoft.com/office/drawing/2014/main" id="{353E83D8-EB62-210F-1F4E-EDE1628A514E}"/>
              </a:ext>
            </a:extLst>
          </p:cNvPr>
          <p:cNvSpPr txBox="1"/>
          <p:nvPr/>
        </p:nvSpPr>
        <p:spPr>
          <a:xfrm>
            <a:off x="477365" y="2239946"/>
            <a:ext cx="817947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ＭＳ Ｐゴシック"/>
                <a:cs typeface="Arial"/>
              </a:rPr>
              <a:t>¿</a:t>
            </a:r>
            <a:r>
              <a:rPr lang="en-US" b="1" err="1">
                <a:latin typeface="Arial"/>
                <a:ea typeface="ＭＳ Ｐゴシック"/>
                <a:cs typeface="Arial"/>
              </a:rPr>
              <a:t>Cual</a:t>
            </a:r>
            <a:r>
              <a:rPr lang="en-US" b="1">
                <a:latin typeface="Arial"/>
                <a:ea typeface="ＭＳ Ｐゴシック"/>
                <a:cs typeface="Arial"/>
              </a:rPr>
              <a:t> es </a:t>
            </a:r>
            <a:r>
              <a:rPr lang="en-US" b="1" err="1">
                <a:latin typeface="Arial"/>
                <a:ea typeface="ＭＳ Ｐゴシック"/>
                <a:cs typeface="Arial"/>
              </a:rPr>
              <a:t>el</a:t>
            </a:r>
            <a:r>
              <a:rPr lang="en-US" b="1">
                <a:latin typeface="Arial"/>
                <a:ea typeface="ＭＳ Ｐゴシック"/>
                <a:cs typeface="Arial"/>
              </a:rPr>
              <a:t> </a:t>
            </a:r>
            <a:r>
              <a:rPr lang="en-US" b="1" err="1">
                <a:latin typeface="Arial"/>
                <a:ea typeface="ＭＳ Ｐゴシック"/>
                <a:cs typeface="Arial"/>
              </a:rPr>
              <a:t>efecto</a:t>
            </a:r>
            <a:r>
              <a:rPr lang="en-US" b="1">
                <a:latin typeface="Arial"/>
                <a:ea typeface="ＭＳ Ｐゴシック"/>
                <a:cs typeface="Arial"/>
              </a:rPr>
              <a:t> </a:t>
            </a:r>
            <a:r>
              <a:rPr lang="en-US" b="1" err="1">
                <a:latin typeface="Arial"/>
                <a:ea typeface="ＭＳ Ｐゴシック"/>
                <a:cs typeface="Arial"/>
              </a:rPr>
              <a:t>secundario</a:t>
            </a:r>
            <a:r>
              <a:rPr lang="en-US" b="1">
                <a:latin typeface="Arial"/>
                <a:ea typeface="ＭＳ Ｐゴシック"/>
                <a:cs typeface="Arial"/>
              </a:rPr>
              <a:t> mas </a:t>
            </a:r>
            <a:r>
              <a:rPr lang="en-US" b="1" err="1">
                <a:latin typeface="Arial"/>
                <a:ea typeface="ＭＳ Ｐゴシック"/>
                <a:cs typeface="Arial"/>
              </a:rPr>
              <a:t>comun</a:t>
            </a:r>
            <a:r>
              <a:rPr lang="en-US" b="1">
                <a:latin typeface="Arial"/>
                <a:ea typeface="ＭＳ Ｐゴシック"/>
                <a:cs typeface="Arial"/>
              </a:rPr>
              <a:t> </a:t>
            </a:r>
            <a:r>
              <a:rPr lang="en-US" b="1" err="1">
                <a:latin typeface="Arial"/>
                <a:ea typeface="ＭＳ Ｐゴシック"/>
                <a:cs typeface="Arial"/>
              </a:rPr>
              <a:t>en</a:t>
            </a:r>
            <a:r>
              <a:rPr lang="en-US" b="1">
                <a:latin typeface="Arial"/>
                <a:ea typeface="ＭＳ Ｐゴシック"/>
                <a:cs typeface="Arial"/>
              </a:rPr>
              <a:t> </a:t>
            </a:r>
            <a:r>
              <a:rPr lang="en-US" b="1" err="1">
                <a:latin typeface="Arial"/>
                <a:ea typeface="ＭＳ Ｐゴシック"/>
                <a:cs typeface="Arial"/>
              </a:rPr>
              <a:t>una</a:t>
            </a:r>
            <a:r>
              <a:rPr lang="en-US" b="1">
                <a:latin typeface="Arial"/>
                <a:ea typeface="ＭＳ Ｐゴシック"/>
                <a:cs typeface="Arial"/>
              </a:rPr>
              <a:t> persona que </a:t>
            </a:r>
            <a:r>
              <a:rPr lang="en-US" b="1" err="1">
                <a:latin typeface="Arial"/>
                <a:ea typeface="ＭＳ Ｐゴシック"/>
                <a:cs typeface="Arial"/>
              </a:rPr>
              <a:t>empieza</a:t>
            </a:r>
            <a:r>
              <a:rPr lang="en-US" b="1">
                <a:latin typeface="Arial"/>
                <a:ea typeface="ＭＳ Ｐゴシック"/>
                <a:cs typeface="Arial"/>
              </a:rPr>
              <a:t> a </a:t>
            </a:r>
            <a:r>
              <a:rPr lang="en-US" b="1" err="1">
                <a:latin typeface="Arial"/>
                <a:ea typeface="ＭＳ Ｐゴシック"/>
                <a:cs typeface="Arial"/>
              </a:rPr>
              <a:t>tomar</a:t>
            </a:r>
            <a:r>
              <a:rPr lang="en-US" b="1">
                <a:latin typeface="Arial"/>
                <a:ea typeface="ＭＳ Ｐゴシック"/>
                <a:cs typeface="Arial"/>
              </a:rPr>
              <a:t> </a:t>
            </a:r>
            <a:r>
              <a:rPr lang="en-US" b="1" err="1">
                <a:latin typeface="Arial"/>
                <a:ea typeface="ＭＳ Ｐゴシック"/>
                <a:cs typeface="Arial"/>
              </a:rPr>
              <a:t>medicamentos</a:t>
            </a:r>
            <a:r>
              <a:rPr lang="en-US" b="1">
                <a:latin typeface="Arial"/>
                <a:ea typeface="ＭＳ Ｐゴシック"/>
                <a:cs typeface="Arial"/>
              </a:rPr>
              <a:t> que </a:t>
            </a:r>
            <a:r>
              <a:rPr lang="en-US" b="1" err="1">
                <a:latin typeface="Arial"/>
                <a:ea typeface="ＭＳ Ｐゴシック"/>
                <a:cs typeface="Arial"/>
              </a:rPr>
              <a:t>terminan</a:t>
            </a:r>
            <a:r>
              <a:rPr lang="en-US" b="1">
                <a:latin typeface="Arial"/>
                <a:ea typeface="ＭＳ Ｐゴシック"/>
                <a:cs typeface="Arial"/>
              </a:rPr>
              <a:t> </a:t>
            </a:r>
            <a:r>
              <a:rPr lang="en-US" b="1" err="1">
                <a:latin typeface="Arial"/>
                <a:ea typeface="ＭＳ Ｐゴシック"/>
                <a:cs typeface="Arial"/>
              </a:rPr>
              <a:t>en</a:t>
            </a:r>
            <a:r>
              <a:rPr lang="en-US" b="1">
                <a:latin typeface="Arial"/>
                <a:ea typeface="ＭＳ Ｐゴシック"/>
                <a:cs typeface="Arial"/>
              </a:rPr>
              <a:t> "</a:t>
            </a:r>
            <a:r>
              <a:rPr lang="en-US" b="1" err="1">
                <a:latin typeface="Arial"/>
                <a:ea typeface="ＭＳ Ｐゴシック"/>
                <a:cs typeface="Arial"/>
              </a:rPr>
              <a:t>pril</a:t>
            </a:r>
            <a:r>
              <a:rPr lang="en-US" b="1">
                <a:latin typeface="Arial"/>
                <a:ea typeface="ＭＳ Ｐゴシック"/>
                <a:cs typeface="Arial"/>
              </a:rPr>
              <a:t>"?</a:t>
            </a:r>
          </a:p>
          <a:p>
            <a:endParaRPr lang="en-US">
              <a:latin typeface="Arial"/>
              <a:ea typeface="ＭＳ Ｐゴシック"/>
              <a:cs typeface="Arial"/>
            </a:endParaRPr>
          </a:p>
          <a:p>
            <a:r>
              <a:rPr lang="en-US" strike="sngStrike">
                <a:latin typeface="Arial"/>
                <a:ea typeface="ＭＳ Ｐゴシック"/>
                <a:cs typeface="Arial"/>
              </a:rPr>
              <a:t>a) </a:t>
            </a:r>
            <a:r>
              <a:rPr lang="en-US" strike="sngStrike" err="1">
                <a:latin typeface="Arial"/>
                <a:ea typeface="ＭＳ Ｐゴシック"/>
                <a:cs typeface="Arial"/>
              </a:rPr>
              <a:t>aumento</a:t>
            </a:r>
            <a:r>
              <a:rPr lang="en-US" strike="sngStrike">
                <a:latin typeface="Arial"/>
                <a:ea typeface="ＭＳ Ｐゴシック"/>
                <a:cs typeface="Arial"/>
              </a:rPr>
              <a:t> de peso</a:t>
            </a:r>
          </a:p>
          <a:p>
            <a:endParaRPr lang="en-US" strike="sngStrike">
              <a:latin typeface="Arial"/>
              <a:ea typeface="ＭＳ Ｐゴシック"/>
              <a:cs typeface="Arial"/>
            </a:endParaRPr>
          </a:p>
          <a:p>
            <a:r>
              <a:rPr lang="en-US" strike="sngStrike">
                <a:latin typeface="Arial"/>
                <a:ea typeface="ＭＳ Ｐゴシック"/>
                <a:cs typeface="Arial"/>
              </a:rPr>
              <a:t>b) </a:t>
            </a:r>
            <a:r>
              <a:rPr lang="en-US" strike="sngStrike" err="1">
                <a:latin typeface="Arial"/>
                <a:ea typeface="ＭＳ Ｐゴシック"/>
                <a:cs typeface="Arial"/>
              </a:rPr>
              <a:t>baja</a:t>
            </a:r>
            <a:r>
              <a:rPr lang="en-US" strike="sngStrike">
                <a:latin typeface="Arial"/>
                <a:ea typeface="ＭＳ Ｐゴシック"/>
                <a:cs typeface="Arial"/>
              </a:rPr>
              <a:t> </a:t>
            </a:r>
            <a:r>
              <a:rPr lang="en-US" strike="sngStrike" err="1">
                <a:latin typeface="Arial"/>
                <a:ea typeface="ＭＳ Ｐゴシック"/>
                <a:cs typeface="Arial"/>
              </a:rPr>
              <a:t>en</a:t>
            </a:r>
            <a:r>
              <a:rPr lang="en-US" strike="sngStrike">
                <a:latin typeface="Arial"/>
                <a:ea typeface="ＭＳ Ｐゴシック"/>
                <a:cs typeface="Arial"/>
              </a:rPr>
              <a:t> </a:t>
            </a:r>
            <a:r>
              <a:rPr lang="en-US" strike="sngStrike" err="1">
                <a:latin typeface="Arial"/>
                <a:ea typeface="ＭＳ Ｐゴシック"/>
                <a:cs typeface="Arial"/>
              </a:rPr>
              <a:t>azucar</a:t>
            </a:r>
            <a:endParaRPr lang="en-US" strike="sngStrike">
              <a:latin typeface="Arial"/>
              <a:ea typeface="ＭＳ Ｐゴシック"/>
              <a:cs typeface="Arial"/>
            </a:endParaRPr>
          </a:p>
          <a:p>
            <a:endParaRPr lang="en-US" strike="sngStrike">
              <a:latin typeface="Arial"/>
              <a:ea typeface="ＭＳ Ｐゴシック"/>
              <a:cs typeface="Arial"/>
            </a:endParaRPr>
          </a:p>
          <a:p>
            <a:r>
              <a:rPr lang="en-US" strike="sngStrike">
                <a:latin typeface="Arial"/>
                <a:ea typeface="ＭＳ Ｐゴシック"/>
                <a:cs typeface="Arial"/>
              </a:rPr>
              <a:t>c) </a:t>
            </a:r>
            <a:r>
              <a:rPr lang="en-US" strike="sngStrike" err="1">
                <a:latin typeface="Arial"/>
                <a:ea typeface="ＭＳ Ｐゴシック"/>
                <a:cs typeface="Arial"/>
              </a:rPr>
              <a:t>hinchazón</a:t>
            </a:r>
            <a:r>
              <a:rPr lang="en-US" strike="sngStrike">
                <a:latin typeface="Arial"/>
                <a:ea typeface="ＭＳ Ｐゴシック"/>
                <a:cs typeface="Arial"/>
              </a:rPr>
              <a:t> </a:t>
            </a:r>
            <a:r>
              <a:rPr lang="en-US" strike="sngStrike" err="1">
                <a:latin typeface="Arial"/>
                <a:ea typeface="ＭＳ Ｐゴシック"/>
                <a:cs typeface="Arial"/>
              </a:rPr>
              <a:t>en</a:t>
            </a:r>
            <a:r>
              <a:rPr lang="en-US" strike="sngStrike">
                <a:latin typeface="Arial"/>
                <a:ea typeface="ＭＳ Ｐゴシック"/>
                <a:cs typeface="Arial"/>
              </a:rPr>
              <a:t> las </a:t>
            </a:r>
            <a:r>
              <a:rPr lang="en-US" strike="sngStrike" err="1">
                <a:latin typeface="Arial"/>
                <a:ea typeface="ＭＳ Ｐゴシック"/>
                <a:cs typeface="Arial"/>
              </a:rPr>
              <a:t>piernas</a:t>
            </a:r>
            <a:endParaRPr lang="en-US" strike="sngStrike">
              <a:latin typeface="Arial"/>
              <a:ea typeface="ＭＳ Ｐゴシック"/>
              <a:cs typeface="Arial"/>
            </a:endParaRPr>
          </a:p>
          <a:p>
            <a:endParaRPr lang="en-US">
              <a:latin typeface="Arial"/>
              <a:ea typeface="ＭＳ Ｐゴシック"/>
              <a:cs typeface="Arial"/>
            </a:endParaRPr>
          </a:p>
          <a:p>
            <a:r>
              <a:rPr lang="en-US" b="1">
                <a:latin typeface="Arial"/>
                <a:ea typeface="ＭＳ Ｐゴシック"/>
                <a:cs typeface="Arial"/>
              </a:rPr>
              <a:t>d) </a:t>
            </a:r>
            <a:r>
              <a:rPr lang="en-US" b="1" err="1">
                <a:latin typeface="Arial"/>
                <a:ea typeface="ＭＳ Ｐゴシック"/>
                <a:cs typeface="Arial"/>
              </a:rPr>
              <a:t>tos</a:t>
            </a:r>
            <a:endParaRPr lang="en-US" b="1">
              <a:latin typeface="Arial"/>
              <a:ea typeface="ＭＳ Ｐゴシック"/>
              <a:cs typeface="Arial"/>
            </a:endParaRPr>
          </a:p>
          <a:p>
            <a:endParaRPr lang="en-US">
              <a:latin typeface="Arial"/>
              <a:ea typeface="ＭＳ Ｐゴシック"/>
              <a:cs typeface="Arial"/>
            </a:endParaRPr>
          </a:p>
          <a:p>
            <a:r>
              <a:rPr lang="en-US" strike="sngStrike">
                <a:latin typeface="Arial"/>
                <a:ea typeface="ＭＳ Ｐゴシック"/>
                <a:cs typeface="Arial"/>
              </a:rPr>
              <a:t>e) </a:t>
            </a:r>
            <a:r>
              <a:rPr lang="en-US" strike="sngStrike" err="1">
                <a:latin typeface="Arial"/>
                <a:ea typeface="ＭＳ Ｐゴシック"/>
                <a:cs typeface="Arial"/>
              </a:rPr>
              <a:t>visión</a:t>
            </a:r>
            <a:r>
              <a:rPr lang="en-US" strike="sngStrike">
                <a:latin typeface="Arial"/>
                <a:ea typeface="ＭＳ Ｐゴシック"/>
                <a:cs typeface="Arial"/>
              </a:rPr>
              <a:t> </a:t>
            </a:r>
            <a:r>
              <a:rPr lang="en-US" strike="sngStrike" err="1">
                <a:latin typeface="Arial"/>
                <a:ea typeface="ＭＳ Ｐゴシック"/>
                <a:cs typeface="Arial"/>
              </a:rPr>
              <a:t>borrosa</a:t>
            </a:r>
            <a:endParaRPr lang="en-US" strike="sngStrike">
              <a:latin typeface="Arial"/>
              <a:ea typeface="ＭＳ Ｐゴシック"/>
              <a:cs typeface="Arial"/>
            </a:endParaRPr>
          </a:p>
          <a:p>
            <a:endParaRPr lang="en-US">
              <a:latin typeface="Arial"/>
              <a:ea typeface="ＭＳ Ｐゴシック"/>
              <a:cs typeface="Arial"/>
            </a:endParaRPr>
          </a:p>
        </p:txBody>
      </p:sp>
    </p:spTree>
    <p:extLst>
      <p:ext uri="{BB962C8B-B14F-4D97-AF65-F5344CB8AC3E}">
        <p14:creationId xmlns:p14="http://schemas.microsoft.com/office/powerpoint/2010/main" val="109670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18613" y="678568"/>
            <a:ext cx="7989752" cy="1083329"/>
          </a:xfrm>
        </p:spPr>
        <p:txBody>
          <a:bodyPr>
            <a:normAutofit/>
          </a:bodyPr>
          <a:lstStyle/>
          <a:p>
            <a:r>
              <a:rPr lang="en-US" dirty="0"/>
              <a:t>Modulo 1– </a:t>
            </a:r>
            <a:r>
              <a:rPr lang="en-US" dirty="0" err="1">
                <a:ea typeface="+mj-lt"/>
                <a:cs typeface="+mj-lt"/>
              </a:rPr>
              <a:t>Reclutamiento</a:t>
            </a:r>
            <a:r>
              <a:rPr lang="en-US" dirty="0">
                <a:ea typeface="+mj-lt"/>
                <a:cs typeface="+mj-lt"/>
              </a:rPr>
              <a:t> (1)</a:t>
            </a:r>
            <a:endParaRPr lang="es" dirty="0">
              <a:latin typeface="Gill Sans MT"/>
            </a:endParaRP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a:xfrm>
            <a:off x="1567542" y="2885650"/>
            <a:ext cx="7003401" cy="2973148"/>
          </a:xfrm>
        </p:spPr>
        <p:txBody>
          <a:bodyPr/>
          <a:lstStyle/>
          <a:p>
            <a:pPr marL="0" indent="0">
              <a:buNone/>
            </a:pPr>
            <a:r>
              <a:rPr lang="en-US"/>
              <a:t> </a:t>
            </a:r>
          </a:p>
        </p:txBody>
      </p:sp>
      <p:pic>
        <p:nvPicPr>
          <p:cNvPr id="5" name="Picture 4">
            <a:extLst>
              <a:ext uri="{FF2B5EF4-FFF2-40B4-BE49-F238E27FC236}">
                <a16:creationId xmlns:a16="http://schemas.microsoft.com/office/drawing/2014/main" id="{BC0FDC0F-4137-6A96-0E7D-AE952ACD993A}"/>
              </a:ext>
            </a:extLst>
          </p:cNvPr>
          <p:cNvPicPr>
            <a:picLocks noChangeAspect="1"/>
          </p:cNvPicPr>
          <p:nvPr/>
        </p:nvPicPr>
        <p:blipFill>
          <a:blip r:embed="rId3"/>
          <a:stretch>
            <a:fillRect/>
          </a:stretch>
        </p:blipFill>
        <p:spPr>
          <a:xfrm>
            <a:off x="1567543" y="1938855"/>
            <a:ext cx="5891893" cy="4872754"/>
          </a:xfrm>
          <a:prstGeom prst="rect">
            <a:avLst/>
          </a:prstGeom>
        </p:spPr>
      </p:pic>
    </p:spTree>
    <p:extLst>
      <p:ext uri="{BB962C8B-B14F-4D97-AF65-F5344CB8AC3E}">
        <p14:creationId xmlns:p14="http://schemas.microsoft.com/office/powerpoint/2010/main" val="185009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28FF-B270-6ABF-11AF-C75B963DDD76}"/>
              </a:ext>
            </a:extLst>
          </p:cNvPr>
          <p:cNvSpPr>
            <a:spLocks noGrp="1"/>
          </p:cNvSpPr>
          <p:nvPr>
            <p:ph type="title"/>
          </p:nvPr>
        </p:nvSpPr>
        <p:spPr/>
        <p:txBody>
          <a:bodyPr/>
          <a:lstStyle/>
          <a:p>
            <a:r>
              <a:rPr lang="en-US" err="1"/>
              <a:t>Siempre</a:t>
            </a:r>
            <a:r>
              <a:rPr lang="en-US"/>
              <a:t> use sus </a:t>
            </a:r>
            <a:r>
              <a:rPr lang="en-US" err="1"/>
              <a:t>camisetas</a:t>
            </a:r>
            <a:r>
              <a:rPr lang="en-US"/>
              <a:t> y </a:t>
            </a:r>
            <a:r>
              <a:rPr lang="en-US" err="1"/>
              <a:t>etiquetas</a:t>
            </a:r>
            <a:r>
              <a:rPr lang="en-US"/>
              <a:t> de </a:t>
            </a:r>
            <a:r>
              <a:rPr lang="en-US" err="1"/>
              <a:t>identificación</a:t>
            </a:r>
            <a:r>
              <a:rPr lang="en-US"/>
              <a:t> de CHW</a:t>
            </a:r>
          </a:p>
        </p:txBody>
      </p:sp>
      <p:sp>
        <p:nvSpPr>
          <p:cNvPr id="4" name="Content Placeholder 3">
            <a:extLst>
              <a:ext uri="{FF2B5EF4-FFF2-40B4-BE49-F238E27FC236}">
                <a16:creationId xmlns:a16="http://schemas.microsoft.com/office/drawing/2014/main" id="{FE5FDED6-3CAA-6A9F-82E3-EA77A7872EB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1576657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F9539-337C-3904-0134-C9203F8456E1}"/>
              </a:ext>
            </a:extLst>
          </p:cNvPr>
          <p:cNvSpPr>
            <a:spLocks noGrp="1"/>
          </p:cNvSpPr>
          <p:nvPr>
            <p:ph type="title"/>
          </p:nvPr>
        </p:nvSpPr>
        <p:spPr/>
        <p:txBody>
          <a:bodyPr/>
          <a:lstStyle/>
          <a:p>
            <a:pPr>
              <a:defRPr/>
            </a:pPr>
            <a:r>
              <a:rPr lang="en-US"/>
              <a:t>HIPERTENSION</a:t>
            </a:r>
          </a:p>
        </p:txBody>
      </p:sp>
      <p:sp>
        <p:nvSpPr>
          <p:cNvPr id="3" name="Content Placeholder 2">
            <a:extLst>
              <a:ext uri="{FF2B5EF4-FFF2-40B4-BE49-F238E27FC236}">
                <a16:creationId xmlns:a16="http://schemas.microsoft.com/office/drawing/2014/main" id="{F448532B-89C7-16AE-A49F-C2E536154D3E}"/>
              </a:ext>
            </a:extLst>
          </p:cNvPr>
          <p:cNvSpPr>
            <a:spLocks noGrp="1"/>
          </p:cNvSpPr>
          <p:nvPr>
            <p:ph idx="1"/>
          </p:nvPr>
        </p:nvSpPr>
        <p:spPr/>
        <p:txBody>
          <a:bodyPr/>
          <a:lstStyle/>
          <a:p>
            <a:pPr eaLnBrk="1" hangingPunct="1"/>
            <a:r>
              <a:rPr lang="en-US" altLang="en-US">
                <a:ea typeface="ＭＳ Ｐゴシック" panose="020B0600070205080204" pitchFamily="34" charset="-128"/>
              </a:rPr>
              <a:t>1. Medications</a:t>
            </a:r>
          </a:p>
          <a:p>
            <a:pPr eaLnBrk="1" hangingPunct="1"/>
            <a:r>
              <a:rPr lang="en-US" altLang="en-US">
                <a:ea typeface="ＭＳ Ｐゴシック" panose="020B0600070205080204" pitchFamily="34" charset="-128"/>
              </a:rPr>
              <a:t>What are the BP medications??</a:t>
            </a:r>
          </a:p>
          <a:p>
            <a:pPr eaLnBrk="1" hangingPunct="1"/>
            <a:r>
              <a:rPr lang="en-US" altLang="en-US">
                <a:ea typeface="ＭＳ Ｐゴシック" panose="020B0600070205080204" pitchFamily="34" charset="-128"/>
              </a:rPr>
              <a:t>Take them!</a:t>
            </a:r>
          </a:p>
          <a:p>
            <a:pPr eaLnBrk="1" hangingPunct="1"/>
            <a:r>
              <a:rPr lang="en-US" altLang="en-US">
                <a:ea typeface="ＭＳ Ｐゴシック" panose="020B0600070205080204" pitchFamily="34" charset="-128"/>
              </a:rPr>
              <a:t>Usually 1 or 2 but sometimes more 4+</a:t>
            </a:r>
          </a:p>
          <a:p>
            <a:pPr eaLnBrk="1" hangingPunct="1"/>
            <a:r>
              <a:rPr lang="en-US" altLang="en-US">
                <a:ea typeface="ＭＳ Ｐゴシック" panose="020B0600070205080204" pitchFamily="34" charset="-128"/>
              </a:rPr>
              <a:t>The “prils” or the “arbs”</a:t>
            </a:r>
          </a:p>
          <a:p>
            <a:pPr eaLnBrk="1" hangingPunct="1"/>
            <a:r>
              <a:rPr lang="en-US" altLang="en-US">
                <a:ea typeface="ＭＳ Ｐゴシック" panose="020B0600070205080204" pitchFamily="34" charset="-128"/>
              </a:rPr>
              <a:t>What is their most common side effect?</a:t>
            </a:r>
          </a:p>
          <a:p>
            <a:pPr eaLnBrk="1" hangingPunct="1"/>
            <a:r>
              <a:rPr lang="en-US" altLang="en-US">
                <a:ea typeface="ＭＳ Ｐゴシック" panose="020B0600070205080204" pitchFamily="34" charset="-128"/>
              </a:rPr>
              <a:t>Cough</a:t>
            </a:r>
          </a:p>
          <a:p>
            <a:pPr eaLnBrk="1" hangingPunct="1"/>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a:ea typeface="+mj-ea"/>
                <a:cs typeface="+mj-cs"/>
              </a:rPr>
              <a:t>Questions, </a:t>
            </a:r>
            <a:r>
              <a:rPr lang="en-US"/>
              <a:t>or </a:t>
            </a:r>
            <a:r>
              <a:rPr lang="en-US">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03418021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HOW DID Homework GO?</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endParaRPr lang="en-US" sz="2000"/>
          </a:p>
          <a:p>
            <a:pPr marL="305435" indent="-305435">
              <a:buFont typeface="Wingdings" panose="05020102010507070707" pitchFamily="18" charset="2"/>
              <a:buChar char="ü"/>
            </a:pPr>
            <a:r>
              <a:rPr lang="en-US" sz="2000"/>
              <a:t>Investigate at the website for the American Heart Association what cholesterol is and how it contributes to heart problems.</a:t>
            </a:r>
          </a:p>
          <a:p>
            <a:pPr marL="0" indent="0">
              <a:buNone/>
            </a:pPr>
            <a:endParaRPr lang="en-US" sz="2000"/>
          </a:p>
          <a:p>
            <a:pPr marL="305435" indent="-305435">
              <a:buFont typeface="Wingdings" panose="05020102010507070707" pitchFamily="18" charset="2"/>
              <a:buChar char="ü"/>
            </a:pPr>
            <a:r>
              <a:rPr lang="en-US" sz="2000" err="1"/>
              <a:t>Cuanto</a:t>
            </a:r>
            <a:r>
              <a:rPr lang="en-US" sz="2000"/>
              <a:t> colesterol deberiamos consumir?</a:t>
            </a:r>
          </a:p>
          <a:p>
            <a:pPr marL="0" indent="0">
              <a:buNone/>
            </a:pPr>
            <a:endParaRPr lang="en-US" sz="2000"/>
          </a:p>
          <a:p>
            <a:pPr marL="0" indent="0">
              <a:buNone/>
            </a:pPr>
            <a:endParaRPr lang="en-US" sz="2000"/>
          </a:p>
          <a:p>
            <a:pPr marL="0" indent="0">
              <a:buNone/>
            </a:pP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34730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81191" y="1058472"/>
            <a:ext cx="8595351" cy="1083329"/>
          </a:xfrm>
        </p:spPr>
        <p:txBody>
          <a:bodyPr>
            <a:normAutofit/>
          </a:bodyPr>
          <a:lstStyle/>
          <a:p>
            <a:r>
              <a:rPr lang="es-ES"/>
              <a:t>19 de junio, 2023  colesterol
</a:t>
            </a:r>
            <a:endParaRPr lang="en-US"/>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5" name="Picture 4">
            <a:extLst>
              <a:ext uri="{FF2B5EF4-FFF2-40B4-BE49-F238E27FC236}">
                <a16:creationId xmlns:a16="http://schemas.microsoft.com/office/drawing/2014/main" id="{A7952F0C-8181-7D5B-0A49-7719F8F91676}"/>
              </a:ext>
            </a:extLst>
          </p:cNvPr>
          <p:cNvPicPr>
            <a:picLocks noChangeAspect="1"/>
          </p:cNvPicPr>
          <p:nvPr/>
        </p:nvPicPr>
        <p:blipFill>
          <a:blip r:embed="rId3"/>
          <a:stretch>
            <a:fillRect/>
          </a:stretch>
        </p:blipFill>
        <p:spPr>
          <a:xfrm>
            <a:off x="2502899" y="2055837"/>
            <a:ext cx="4138202" cy="4114689"/>
          </a:xfrm>
          <a:prstGeom prst="rect">
            <a:avLst/>
          </a:prstGeom>
        </p:spPr>
      </p:pic>
    </p:spTree>
    <p:extLst>
      <p:ext uri="{BB962C8B-B14F-4D97-AF65-F5344CB8AC3E}">
        <p14:creationId xmlns:p14="http://schemas.microsoft.com/office/powerpoint/2010/main" val="378101743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¿Oraciones, 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16281939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err="1"/>
              <a:t>anuncios</a:t>
            </a:r>
            <a:endParaRPr lang="en-US"/>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a:xfrm>
            <a:off x="581192" y="1931003"/>
            <a:ext cx="7989752" cy="4794898"/>
          </a:xfrm>
        </p:spPr>
        <p:txBody>
          <a:bodyPr>
            <a:normAutofit/>
          </a:bodyPr>
          <a:lstStyle/>
          <a:p>
            <a:pPr marL="305435" indent="-305435"/>
            <a:endParaRPr lang="en-US" dirty="0"/>
          </a:p>
        </p:txBody>
      </p:sp>
    </p:spTree>
    <p:extLst>
      <p:ext uri="{BB962C8B-B14F-4D97-AF65-F5344CB8AC3E}">
        <p14:creationId xmlns:p14="http://schemas.microsoft.com/office/powerpoint/2010/main" val="168115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a:t>¿</a:t>
            </a:r>
            <a:r>
              <a:rPr lang="en-US" err="1"/>
              <a:t>cómo</a:t>
            </a:r>
            <a:r>
              <a:rPr lang="en-US"/>
              <a:t> le </a:t>
            </a:r>
            <a:r>
              <a:rPr lang="en-US" err="1"/>
              <a:t>fue</a:t>
            </a:r>
            <a:r>
              <a:rPr lang="en-US"/>
              <a:t> con la </a:t>
            </a:r>
            <a:r>
              <a:rPr lang="en-US" err="1"/>
              <a:t>tarea</a:t>
            </a:r>
            <a:r>
              <a:rPr lang="en-US"/>
              <a:t>?</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endParaRPr lang="en-US" sz="2000"/>
          </a:p>
          <a:p>
            <a:pPr marL="305435" indent="-305435">
              <a:buFont typeface="Wingdings" panose="05020102010507070707" pitchFamily="18" charset="2"/>
              <a:buChar char="ü"/>
            </a:pPr>
            <a:r>
              <a:rPr lang="en-US" sz="2000" err="1"/>
              <a:t>Investigar</a:t>
            </a:r>
            <a:r>
              <a:rPr lang="en-US" sz="2000"/>
              <a:t> la </a:t>
            </a:r>
            <a:r>
              <a:rPr lang="en-US" sz="2000" err="1"/>
              <a:t>página</a:t>
            </a:r>
            <a:r>
              <a:rPr lang="en-US" sz="2000"/>
              <a:t> de la Asociación Americana del Corazón </a:t>
            </a:r>
            <a:r>
              <a:rPr lang="en-US" sz="2000" err="1"/>
              <a:t>acerca</a:t>
            </a:r>
            <a:r>
              <a:rPr lang="en-US" sz="2000"/>
              <a:t> de lo que es </a:t>
            </a:r>
            <a:r>
              <a:rPr lang="en-US" sz="2000" err="1"/>
              <a:t>el</a:t>
            </a:r>
            <a:r>
              <a:rPr lang="en-US" sz="2000"/>
              <a:t> cholesterol y </a:t>
            </a:r>
            <a:r>
              <a:rPr lang="en-US" sz="2000" err="1"/>
              <a:t>como</a:t>
            </a:r>
            <a:r>
              <a:rPr lang="en-US" sz="2000"/>
              <a:t> </a:t>
            </a:r>
            <a:r>
              <a:rPr lang="en-US" sz="2000" err="1"/>
              <a:t>contribuye</a:t>
            </a:r>
            <a:r>
              <a:rPr lang="en-US" sz="2000"/>
              <a:t> a </a:t>
            </a:r>
            <a:r>
              <a:rPr lang="en-US" sz="2000" err="1"/>
              <a:t>los</a:t>
            </a:r>
            <a:r>
              <a:rPr lang="en-US" sz="2000"/>
              <a:t> </a:t>
            </a:r>
            <a:r>
              <a:rPr lang="en-US" sz="2000" err="1"/>
              <a:t>problemas</a:t>
            </a:r>
            <a:r>
              <a:rPr lang="en-US" sz="2000"/>
              <a:t> del </a:t>
            </a:r>
            <a:r>
              <a:rPr lang="en-US" sz="2000" err="1"/>
              <a:t>corazón</a:t>
            </a:r>
            <a:r>
              <a:rPr lang="en-US" sz="2000"/>
              <a:t>.</a:t>
            </a:r>
          </a:p>
          <a:p>
            <a:pPr marL="0" indent="0">
              <a:buNone/>
            </a:pPr>
            <a:endParaRPr lang="en-US" sz="2000"/>
          </a:p>
          <a:p>
            <a:pPr marL="305435" indent="-305435">
              <a:buFont typeface="Wingdings" panose="05020102010507070707" pitchFamily="18" charset="2"/>
              <a:buChar char="ü"/>
            </a:pPr>
            <a:r>
              <a:rPr lang="en-US" sz="2000" err="1"/>
              <a:t>Cuanto</a:t>
            </a:r>
            <a:r>
              <a:rPr lang="en-US" sz="2000"/>
              <a:t> </a:t>
            </a:r>
            <a:r>
              <a:rPr lang="en-US" sz="2000" err="1"/>
              <a:t>colesterol</a:t>
            </a:r>
            <a:r>
              <a:rPr lang="en-US" sz="2000"/>
              <a:t> </a:t>
            </a:r>
            <a:r>
              <a:rPr lang="en-US" sz="2000" err="1"/>
              <a:t>deberiamos</a:t>
            </a:r>
            <a:r>
              <a:rPr lang="en-US" sz="2000"/>
              <a:t> </a:t>
            </a:r>
            <a:r>
              <a:rPr lang="en-US" sz="2000" err="1"/>
              <a:t>consumir</a:t>
            </a:r>
            <a:r>
              <a:rPr lang="en-US" sz="2000"/>
              <a:t>?</a:t>
            </a:r>
          </a:p>
          <a:p>
            <a:pPr marL="0" indent="0">
              <a:buNone/>
            </a:pPr>
            <a:endParaRPr lang="en-US" sz="2000"/>
          </a:p>
          <a:p>
            <a:pPr marL="0" indent="0">
              <a:buNone/>
            </a:pPr>
            <a:endParaRPr lang="en-US" sz="2000"/>
          </a:p>
          <a:p>
            <a:pPr marL="0" indent="0">
              <a:buNone/>
            </a:pP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9886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22227-4BD9-290B-5B21-108DF2B074A5}"/>
              </a:ext>
            </a:extLst>
          </p:cNvPr>
          <p:cNvSpPr>
            <a:spLocks noGrp="1"/>
          </p:cNvSpPr>
          <p:nvPr>
            <p:ph type="title"/>
          </p:nvPr>
        </p:nvSpPr>
        <p:spPr>
          <a:xfrm>
            <a:off x="571834" y="906549"/>
            <a:ext cx="7989752" cy="1083329"/>
          </a:xfrm>
        </p:spPr>
        <p:txBody>
          <a:bodyPr vert="horz" wrap="square" lIns="68580" tIns="34290" rIns="68580" bIns="34290" numCol="1" rtlCol="0" anchor="ctr" anchorCtr="0" compatLnSpc="1">
            <a:prstTxWarp prst="textNoShape">
              <a:avLst/>
            </a:prstTxWarp>
            <a:normAutofit/>
          </a:bodyPr>
          <a:lstStyle/>
          <a:p>
            <a:r>
              <a:rPr lang="en-US" altLang="en-US" cap="none">
                <a:solidFill>
                  <a:srgbClr val="FF7C05"/>
                </a:solidFill>
                <a:ea typeface="ＭＳ Ｐゴシック" panose="020B0600070205080204" pitchFamily="34" charset="-128"/>
              </a:rPr>
              <a:t>COLESTEROL  ALTO
</a:t>
            </a:r>
          </a:p>
        </p:txBody>
      </p:sp>
      <p:sp>
        <p:nvSpPr>
          <p:cNvPr id="3" name="Content Placeholder 2">
            <a:extLst>
              <a:ext uri="{FF2B5EF4-FFF2-40B4-BE49-F238E27FC236}">
                <a16:creationId xmlns:a16="http://schemas.microsoft.com/office/drawing/2014/main" id="{CA9E7DC1-6F9F-9A70-F880-E218C7E566D8}"/>
              </a:ext>
            </a:extLst>
          </p:cNvPr>
          <p:cNvSpPr>
            <a:spLocks noGrp="1"/>
          </p:cNvSpPr>
          <p:nvPr>
            <p:ph idx="1"/>
          </p:nvPr>
        </p:nvSpPr>
        <p:spPr>
          <a:xfrm>
            <a:off x="400050" y="2228002"/>
            <a:ext cx="8562809" cy="3630795"/>
          </a:xfrm>
          <a:solidFill>
            <a:schemeClr val="bg1"/>
          </a:solidFill>
        </p:spPr>
        <p:txBody>
          <a:bodyPr/>
          <a:lstStyle/>
          <a:p>
            <a:r>
              <a:rPr lang="es-ES" altLang="en-US">
                <a:ea typeface="ＭＳ Ｐゴシック" panose="020B0600070205080204" pitchFamily="34" charset="-128"/>
              </a:rPr>
              <a:t>¿Qué es? Demasiada grasa en la sangre.
</a:t>
            </a:r>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O ¿qué tan duro está trabajando el corazón para empujar la sangre a través del cuerpo?</a:t>
            </a:r>
          </a:p>
          <a:p>
            <a:r>
              <a:rPr lang="es-ES" altLang="en-US">
                <a:ea typeface="ＭＳ Ｐゴシック" panose="020B0600070205080204" pitchFamily="34" charset="-128"/>
              </a:rPr>
              <a:t>Hay cuatro partes:
</a:t>
            </a:r>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a:t>
            </a:r>
            <a:r>
              <a:rPr lang="es-ES" altLang="en-US">
                <a:ea typeface="ＭＳ Ｐゴシック" panose="020B0600070205080204" pitchFamily="34" charset="-128"/>
              </a:rPr>
              <a:t>Total
</a:t>
            </a:r>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a:t>
            </a:r>
            <a:r>
              <a:rPr lang="es-ES" altLang="en-US">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LDL o "malo"
</a:t>
            </a:r>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a:t>
            </a:r>
            <a:r>
              <a:rPr lang="es-ES" altLang="en-US">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HDL o "bueno”</a:t>
            </a:r>
          </a:p>
          <a:p>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a:t>
            </a:r>
            <a:r>
              <a:rPr lang="es-ES" altLang="en-US">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Triglicéridos </a:t>
            </a:r>
            <a:endParaRPr lang="en-US" altLang="en-US">
              <a:ea typeface="ＭＳ Ｐゴシック" panose="020B0600070205080204" pitchFamily="34" charset="-128"/>
            </a:endParaRPr>
          </a:p>
        </p:txBody>
      </p:sp>
      <p:pic>
        <p:nvPicPr>
          <p:cNvPr id="81924" name="Picture 3" descr="Screen Shot 2018-09-24 at 7.51.08 PM.png">
            <a:extLst>
              <a:ext uri="{FF2B5EF4-FFF2-40B4-BE49-F238E27FC236}">
                <a16:creationId xmlns:a16="http://schemas.microsoft.com/office/drawing/2014/main" id="{2ADA2346-5AAD-86AE-5800-0BBCBFEE59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6856"/>
            <a:ext cx="5229225" cy="325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328E4DD-AAE5-3AD7-C01F-5B11C971FC45}"/>
              </a:ext>
            </a:extLst>
          </p:cNvPr>
          <p:cNvSpPr txBox="1"/>
          <p:nvPr/>
        </p:nvSpPr>
        <p:spPr>
          <a:xfrm>
            <a:off x="676275" y="3162300"/>
            <a:ext cx="95250" cy="369332"/>
          </a:xfrm>
          <a:prstGeom prst="rect">
            <a:avLst/>
          </a:prstGeom>
          <a:solidFill>
            <a:schemeClr val="bg1"/>
          </a:solidFill>
        </p:spPr>
        <p:txBody>
          <a:bodyPr wrap="square" rtlCol="0">
            <a:spAutoFit/>
          </a:bodyPr>
          <a:lstStyle/>
          <a:p>
            <a:endParaRPr lang="es-GT"/>
          </a:p>
        </p:txBody>
      </p:sp>
      <p:sp>
        <p:nvSpPr>
          <p:cNvPr id="10" name="TextBox 9">
            <a:extLst>
              <a:ext uri="{FF2B5EF4-FFF2-40B4-BE49-F238E27FC236}">
                <a16:creationId xmlns:a16="http://schemas.microsoft.com/office/drawing/2014/main" id="{3E1E17A0-A032-762C-5B70-73C3419F0AAF}"/>
              </a:ext>
            </a:extLst>
          </p:cNvPr>
          <p:cNvSpPr txBox="1"/>
          <p:nvPr/>
        </p:nvSpPr>
        <p:spPr>
          <a:xfrm>
            <a:off x="676275" y="4043400"/>
            <a:ext cx="45719" cy="1338225"/>
          </a:xfrm>
          <a:prstGeom prst="rect">
            <a:avLst/>
          </a:prstGeom>
          <a:solidFill>
            <a:schemeClr val="bg1"/>
          </a:solidFill>
        </p:spPr>
        <p:txBody>
          <a:bodyPr wrap="square" rtlCol="0">
            <a:spAutoFit/>
          </a:bodyPr>
          <a:lstStyle/>
          <a:p>
            <a:endParaRPr lang="es-GT"/>
          </a:p>
        </p:txBody>
      </p:sp>
      <p:sp>
        <p:nvSpPr>
          <p:cNvPr id="11" name="TextBox 10">
            <a:extLst>
              <a:ext uri="{FF2B5EF4-FFF2-40B4-BE49-F238E27FC236}">
                <a16:creationId xmlns:a16="http://schemas.microsoft.com/office/drawing/2014/main" id="{80A81A73-5EE9-95A7-6EF8-C9768189B83B}"/>
              </a:ext>
            </a:extLst>
          </p:cNvPr>
          <p:cNvSpPr txBox="1"/>
          <p:nvPr/>
        </p:nvSpPr>
        <p:spPr>
          <a:xfrm>
            <a:off x="676275" y="3162300"/>
            <a:ext cx="45719" cy="369332"/>
          </a:xfrm>
          <a:prstGeom prst="rect">
            <a:avLst/>
          </a:prstGeom>
          <a:solidFill>
            <a:schemeClr val="bg1"/>
          </a:solidFill>
        </p:spPr>
        <p:txBody>
          <a:bodyPr wrap="square" rtlCol="0">
            <a:spAutoFit/>
          </a:bodyPr>
          <a:lstStyle/>
          <a:p>
            <a:endParaRPr lang="es-GT"/>
          </a:p>
        </p:txBody>
      </p:sp>
      <p:sp>
        <p:nvSpPr>
          <p:cNvPr id="12" name="TextBox 11">
            <a:extLst>
              <a:ext uri="{FF2B5EF4-FFF2-40B4-BE49-F238E27FC236}">
                <a16:creationId xmlns:a16="http://schemas.microsoft.com/office/drawing/2014/main" id="{7C21751F-3E37-69FA-E1D8-C4CB79B123F7}"/>
              </a:ext>
            </a:extLst>
          </p:cNvPr>
          <p:cNvSpPr txBox="1"/>
          <p:nvPr/>
        </p:nvSpPr>
        <p:spPr>
          <a:xfrm>
            <a:off x="676275" y="3057525"/>
            <a:ext cx="45719" cy="369332"/>
          </a:xfrm>
          <a:prstGeom prst="rect">
            <a:avLst/>
          </a:prstGeom>
          <a:solidFill>
            <a:schemeClr val="bg1"/>
          </a:solidFill>
        </p:spPr>
        <p:txBody>
          <a:bodyPr wrap="square" rtlCol="0">
            <a:spAutoFit/>
          </a:bodyPr>
          <a:lstStyle/>
          <a:p>
            <a:endParaRPr lang="es-GT"/>
          </a:p>
        </p:txBody>
      </p:sp>
      <p:sp>
        <p:nvSpPr>
          <p:cNvPr id="13" name="TextBox 12">
            <a:extLst>
              <a:ext uri="{FF2B5EF4-FFF2-40B4-BE49-F238E27FC236}">
                <a16:creationId xmlns:a16="http://schemas.microsoft.com/office/drawing/2014/main" id="{E44DB122-53AF-8A3F-AA9C-842D94913A8D}"/>
              </a:ext>
            </a:extLst>
          </p:cNvPr>
          <p:cNvSpPr txBox="1"/>
          <p:nvPr/>
        </p:nvSpPr>
        <p:spPr>
          <a:xfrm>
            <a:off x="676275" y="5381625"/>
            <a:ext cx="45719" cy="369332"/>
          </a:xfrm>
          <a:prstGeom prst="rect">
            <a:avLst/>
          </a:prstGeom>
          <a:solidFill>
            <a:schemeClr val="bg1"/>
          </a:solidFill>
        </p:spPr>
        <p:txBody>
          <a:bodyPr wrap="square" rtlCol="0">
            <a:spAutoFit/>
          </a:bodyPr>
          <a:lstStyle/>
          <a:p>
            <a:endParaRPr lang="es-GT"/>
          </a:p>
        </p:txBody>
      </p:sp>
      <p:sp>
        <p:nvSpPr>
          <p:cNvPr id="14" name="TextBox 13">
            <a:extLst>
              <a:ext uri="{FF2B5EF4-FFF2-40B4-BE49-F238E27FC236}">
                <a16:creationId xmlns:a16="http://schemas.microsoft.com/office/drawing/2014/main" id="{551D954D-A9B5-0F32-2030-0A94AB20C584}"/>
              </a:ext>
            </a:extLst>
          </p:cNvPr>
          <p:cNvSpPr txBox="1"/>
          <p:nvPr/>
        </p:nvSpPr>
        <p:spPr>
          <a:xfrm>
            <a:off x="5972175" y="3434239"/>
            <a:ext cx="723900" cy="230832"/>
          </a:xfrm>
          <a:prstGeom prst="rect">
            <a:avLst/>
          </a:prstGeom>
          <a:solidFill>
            <a:schemeClr val="bg1"/>
          </a:solidFill>
        </p:spPr>
        <p:txBody>
          <a:bodyPr wrap="square" rtlCol="0">
            <a:spAutoFit/>
          </a:bodyPr>
          <a:lstStyle/>
          <a:p>
            <a:r>
              <a:rPr lang="es-GT" sz="900" b="1"/>
              <a:t>ARTERIA</a:t>
            </a:r>
          </a:p>
        </p:txBody>
      </p:sp>
      <p:sp>
        <p:nvSpPr>
          <p:cNvPr id="15" name="TextBox 14">
            <a:extLst>
              <a:ext uri="{FF2B5EF4-FFF2-40B4-BE49-F238E27FC236}">
                <a16:creationId xmlns:a16="http://schemas.microsoft.com/office/drawing/2014/main" id="{7A9B1DB7-4DBD-683C-7A42-C22A9C716FBF}"/>
              </a:ext>
            </a:extLst>
          </p:cNvPr>
          <p:cNvSpPr txBox="1"/>
          <p:nvPr/>
        </p:nvSpPr>
        <p:spPr>
          <a:xfrm>
            <a:off x="8001000" y="3426857"/>
            <a:ext cx="657225" cy="230832"/>
          </a:xfrm>
          <a:prstGeom prst="rect">
            <a:avLst/>
          </a:prstGeom>
          <a:solidFill>
            <a:schemeClr val="bg1"/>
          </a:solidFill>
        </p:spPr>
        <p:txBody>
          <a:bodyPr wrap="square" rtlCol="0">
            <a:spAutoFit/>
          </a:bodyPr>
          <a:lstStyle/>
          <a:p>
            <a:r>
              <a:rPr lang="es-GT" sz="900" b="1"/>
              <a:t>COMIDA</a:t>
            </a:r>
          </a:p>
        </p:txBody>
      </p:sp>
      <p:sp>
        <p:nvSpPr>
          <p:cNvPr id="16" name="TextBox 15">
            <a:extLst>
              <a:ext uri="{FF2B5EF4-FFF2-40B4-BE49-F238E27FC236}">
                <a16:creationId xmlns:a16="http://schemas.microsoft.com/office/drawing/2014/main" id="{3715E925-5D89-B06E-A9F0-E4935ACFDC18}"/>
              </a:ext>
            </a:extLst>
          </p:cNvPr>
          <p:cNvSpPr txBox="1"/>
          <p:nvPr/>
        </p:nvSpPr>
        <p:spPr>
          <a:xfrm>
            <a:off x="8001000" y="4200525"/>
            <a:ext cx="742950" cy="230832"/>
          </a:xfrm>
          <a:prstGeom prst="rect">
            <a:avLst/>
          </a:prstGeom>
          <a:solidFill>
            <a:schemeClr val="bg1"/>
          </a:solidFill>
        </p:spPr>
        <p:txBody>
          <a:bodyPr wrap="square" rtlCol="0">
            <a:spAutoFit/>
          </a:bodyPr>
          <a:lstStyle/>
          <a:p>
            <a:r>
              <a:rPr lang="es-GT" sz="900" b="1"/>
              <a:t>PLACA</a:t>
            </a:r>
          </a:p>
        </p:txBody>
      </p:sp>
      <p:sp>
        <p:nvSpPr>
          <p:cNvPr id="17" name="TextBox 16">
            <a:extLst>
              <a:ext uri="{FF2B5EF4-FFF2-40B4-BE49-F238E27FC236}">
                <a16:creationId xmlns:a16="http://schemas.microsoft.com/office/drawing/2014/main" id="{A3570AA9-10FF-F68D-5840-D32A20BD81CC}"/>
              </a:ext>
            </a:extLst>
          </p:cNvPr>
          <p:cNvSpPr txBox="1"/>
          <p:nvPr/>
        </p:nvSpPr>
        <p:spPr>
          <a:xfrm>
            <a:off x="5476874" y="4531102"/>
            <a:ext cx="657225" cy="230832"/>
          </a:xfrm>
          <a:prstGeom prst="rect">
            <a:avLst/>
          </a:prstGeom>
          <a:solidFill>
            <a:schemeClr val="bg1"/>
          </a:solidFill>
        </p:spPr>
        <p:txBody>
          <a:bodyPr wrap="square" rtlCol="0">
            <a:spAutoFit/>
          </a:bodyPr>
          <a:lstStyle/>
          <a:p>
            <a:r>
              <a:rPr lang="es-GT" sz="900" b="1"/>
              <a:t>HIGADO</a:t>
            </a:r>
          </a:p>
        </p:txBody>
      </p:sp>
      <p:sp>
        <p:nvSpPr>
          <p:cNvPr id="19" name="TextBox 18">
            <a:extLst>
              <a:ext uri="{FF2B5EF4-FFF2-40B4-BE49-F238E27FC236}">
                <a16:creationId xmlns:a16="http://schemas.microsoft.com/office/drawing/2014/main" id="{0BE17D12-D53E-39BB-F94E-913AE95B4FD2}"/>
              </a:ext>
            </a:extLst>
          </p:cNvPr>
          <p:cNvSpPr txBox="1"/>
          <p:nvPr/>
        </p:nvSpPr>
        <p:spPr>
          <a:xfrm>
            <a:off x="5786434" y="5056253"/>
            <a:ext cx="2509841" cy="230832"/>
          </a:xfrm>
          <a:prstGeom prst="rect">
            <a:avLst/>
          </a:prstGeom>
          <a:solidFill>
            <a:schemeClr val="bg1"/>
          </a:solidFill>
        </p:spPr>
        <p:txBody>
          <a:bodyPr wrap="square" rtlCol="0">
            <a:spAutoFit/>
          </a:bodyPr>
          <a:lstStyle/>
          <a:p>
            <a:r>
              <a:rPr lang="es-GT" sz="900" b="1"/>
              <a:t>COLESTEROL BLOQUEANDO ARTERIA</a:t>
            </a:r>
          </a:p>
        </p:txBody>
      </p:sp>
      <p:sp>
        <p:nvSpPr>
          <p:cNvPr id="20" name="TextBox 19">
            <a:extLst>
              <a:ext uri="{FF2B5EF4-FFF2-40B4-BE49-F238E27FC236}">
                <a16:creationId xmlns:a16="http://schemas.microsoft.com/office/drawing/2014/main" id="{CE429626-BE87-D5A6-EF9B-700CBEE88D33}"/>
              </a:ext>
            </a:extLst>
          </p:cNvPr>
          <p:cNvSpPr txBox="1"/>
          <p:nvPr/>
        </p:nvSpPr>
        <p:spPr>
          <a:xfrm>
            <a:off x="6084499" y="5687683"/>
            <a:ext cx="879894" cy="215444"/>
          </a:xfrm>
          <a:prstGeom prst="rect">
            <a:avLst/>
          </a:prstGeom>
          <a:solidFill>
            <a:schemeClr val="bg1"/>
          </a:solidFill>
        </p:spPr>
        <p:txBody>
          <a:bodyPr wrap="square" rtlCol="0">
            <a:spAutoFit/>
          </a:bodyPr>
          <a:lstStyle/>
          <a:p>
            <a:r>
              <a:rPr lang="es-GT" sz="800" b="1"/>
              <a:t>COLESTEROL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7E38-0F77-7562-52E4-1E0DAA2D4AE5}"/>
              </a:ext>
            </a:extLst>
          </p:cNvPr>
          <p:cNvSpPr>
            <a:spLocks noGrp="1"/>
          </p:cNvSpPr>
          <p:nvPr>
            <p:ph type="title"/>
          </p:nvPr>
        </p:nvSpPr>
        <p:spPr>
          <a:xfrm>
            <a:off x="568618" y="901229"/>
            <a:ext cx="7989752" cy="1083329"/>
          </a:xfrm>
        </p:spPr>
        <p:txBody>
          <a:bodyPr vert="horz" wrap="square" lIns="68580" tIns="34290" rIns="68580" bIns="34290" numCol="1" rtlCol="0" anchor="ctr" anchorCtr="0" compatLnSpc="1">
            <a:prstTxWarp prst="textNoShape">
              <a:avLst/>
            </a:prstTxWarp>
            <a:normAutofit/>
          </a:bodyPr>
          <a:lstStyle/>
          <a:p>
            <a:r>
              <a:rPr lang="en-US" altLang="en-US" cap="none">
                <a:solidFill>
                  <a:srgbClr val="FF7C05"/>
                </a:solidFill>
                <a:ea typeface="ＭＳ Ｐゴシック" panose="020B0600070205080204" pitchFamily="34" charset="-128"/>
              </a:rPr>
              <a:t>COLESTEROL
</a:t>
            </a:r>
          </a:p>
        </p:txBody>
      </p:sp>
      <p:sp>
        <p:nvSpPr>
          <p:cNvPr id="3" name="Content Placeholder 2">
            <a:extLst>
              <a:ext uri="{FF2B5EF4-FFF2-40B4-BE49-F238E27FC236}">
                <a16:creationId xmlns:a16="http://schemas.microsoft.com/office/drawing/2014/main" id="{30644E41-D931-18DE-76B7-5BA8FC7DC9A0}"/>
              </a:ext>
            </a:extLst>
          </p:cNvPr>
          <p:cNvSpPr>
            <a:spLocks noGrp="1"/>
          </p:cNvSpPr>
          <p:nvPr>
            <p:ph idx="1"/>
          </p:nvPr>
        </p:nvSpPr>
        <p:spPr>
          <a:xfrm>
            <a:off x="581192" y="1984559"/>
            <a:ext cx="7989752" cy="4873442"/>
          </a:xfrm>
        </p:spPr>
        <p:txBody>
          <a:bodyPr>
            <a:normAutofit/>
          </a:bodyPr>
          <a:lstStyle/>
          <a:p>
            <a:r>
              <a:rPr lang="es-ES" altLang="en-US">
                <a:ea typeface="ＭＳ Ｐゴシック" panose="020B0600070205080204" pitchFamily="34" charset="-128"/>
              </a:rPr>
              <a:t>¿Qué es un colesterol normal?
Es complicado….</a:t>
            </a:r>
          </a:p>
          <a:p>
            <a:pPr lvl="1"/>
            <a:r>
              <a:rPr lang="es-ES" altLang="en-US">
                <a:ea typeface="ＭＳ Ｐゴシック" panose="020B0600070205080204" pitchFamily="34" charset="-128"/>
              </a:rPr>
              <a:t>depende de edad y género de la persona</a:t>
            </a:r>
          </a:p>
          <a:p>
            <a:pPr lvl="1"/>
            <a:r>
              <a:rPr lang="es-ES" altLang="en-US">
                <a:ea typeface="ＭＳ Ｐゴシック" panose="020B0600070205080204" pitchFamily="34" charset="-128"/>
              </a:rPr>
              <a:t>Depende de la relación entre el LDL y el HDL</a:t>
            </a:r>
          </a:p>
          <a:p>
            <a:pPr marL="0" indent="0">
              <a:buNone/>
            </a:pPr>
            <a:endParaRPr lang="es-ES" altLang="en-US">
              <a:ea typeface="ＭＳ Ｐゴシック" panose="020B0600070205080204" pitchFamily="34" charset="-128"/>
            </a:endParaRPr>
          </a:p>
          <a:p>
            <a:r>
              <a:rPr lang="es-ES" altLang="en-US">
                <a:ea typeface="ＭＳ Ｐゴシック" panose="020B0600070205080204" pitchFamily="34" charset="-128"/>
              </a:rPr>
              <a:t>“Antiguas” directrices/reglas</a:t>
            </a:r>
          </a:p>
          <a:p>
            <a:pPr lvl="1"/>
            <a:r>
              <a:rPr lang="es-ES" altLang="en-US">
                <a:latin typeface="Century Gothic" panose="020B0502020202020204" pitchFamily="34" charset="0"/>
                <a:ea typeface="ＭＳ Ｐゴシック" panose="020B0600070205080204" pitchFamily="34" charset="-128"/>
              </a:rPr>
              <a:t>C</a:t>
            </a:r>
            <a:r>
              <a:rPr lang="es-ES" altLang="en-US">
                <a:ea typeface="ＭＳ Ｐゴシック" panose="020B0600070205080204" pitchFamily="34" charset="-128"/>
              </a:rPr>
              <a:t>olesterol malo o LDL debe estar en menos de 100</a:t>
            </a:r>
          </a:p>
          <a:p>
            <a:pPr marL="0" indent="0">
              <a:buNone/>
            </a:pPr>
            <a:endParaRPr lang="es-ES" altLang="en-US">
              <a:ea typeface="ＭＳ Ｐゴシック" panose="020B0600070205080204" pitchFamily="34" charset="-128"/>
            </a:endParaRPr>
          </a:p>
          <a:p>
            <a:r>
              <a:rPr lang="es-ES" altLang="en-US">
                <a:ea typeface="ＭＳ Ｐゴシック" panose="020B0600070205080204" pitchFamily="34" charset="-128"/>
              </a:rPr>
              <a:t>"Nuevas" directrices/reglas</a:t>
            </a:r>
          </a:p>
          <a:p>
            <a:pPr lvl="1"/>
            <a:r>
              <a:rPr lang="es-ES" altLang="en-US">
                <a:ea typeface="ＭＳ Ｐゴシック" panose="020B0600070205080204" pitchFamily="34" charset="-128"/>
              </a:rPr>
              <a:t>LDL (malo) no demasiado alto (más de 160)</a:t>
            </a:r>
          </a:p>
          <a:p>
            <a:pPr marL="0" indent="0">
              <a:buNone/>
            </a:pPr>
            <a:r>
              <a:rPr lang="es-ES" altLang="en-US">
                <a:ea typeface="ＭＳ Ｐゴシック" panose="020B0600070205080204" pitchFamily="34" charset="-128"/>
              </a:rPr>
              <a:t>
Las personas con diabetes toman un _____ (que medicamento es??)</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lide(fromBottom)">
                                      <p:cBhvr>
                                        <p:cTn id="18" dur="500"/>
                                        <p:tgtEl>
                                          <p:spTgt spid="3">
                                            <p:txEl>
                                              <p:pRg st="4" end="4"/>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lide(fromBottom)">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slide(fromBottom)">
                                      <p:cBhvr>
                                        <p:cTn id="26" dur="500"/>
                                        <p:tgtEl>
                                          <p:spTgt spid="3">
                                            <p:txEl>
                                              <p:pRg st="7" end="7"/>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slide(fromBottom)">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slide(fromBottom)">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2364-8520-BC86-D8B5-EC569E1B9528}"/>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r>
              <a:rPr lang="en-US" altLang="en-US" cap="none">
                <a:solidFill>
                  <a:srgbClr val="FF7C05"/>
                </a:solidFill>
                <a:ea typeface="ＭＳ Ｐゴシック" panose="020B0600070205080204" pitchFamily="34" charset="-128"/>
              </a:rPr>
              <a:t>COLESTEROL
</a:t>
            </a:r>
          </a:p>
        </p:txBody>
      </p:sp>
      <p:sp>
        <p:nvSpPr>
          <p:cNvPr id="3" name="Content Placeholder 2">
            <a:extLst>
              <a:ext uri="{FF2B5EF4-FFF2-40B4-BE49-F238E27FC236}">
                <a16:creationId xmlns:a16="http://schemas.microsoft.com/office/drawing/2014/main" id="{BD12B29F-8B60-D74A-43F2-CA0C5D838730}"/>
              </a:ext>
            </a:extLst>
          </p:cNvPr>
          <p:cNvSpPr>
            <a:spLocks noGrp="1"/>
          </p:cNvSpPr>
          <p:nvPr>
            <p:ph idx="1"/>
          </p:nvPr>
        </p:nvSpPr>
        <p:spPr/>
        <p:txBody>
          <a:bodyPr/>
          <a:lstStyle/>
          <a:p>
            <a:r>
              <a:rPr lang="es-ES" altLang="en-US">
                <a:ea typeface="ＭＳ Ｐゴシック" panose="020B0600070205080204" pitchFamily="34" charset="-128"/>
              </a:rPr>
              <a:t>¿Por qué es importante? 
... demasiada grasa en la sangre puede causar un coágulo
Aumenta el riesgo de ataque cardíaco o derrame cerebral </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E5D5-9ED6-50DE-3A78-B6E8EAF92745}"/>
              </a:ext>
            </a:extLst>
          </p:cNvPr>
          <p:cNvSpPr>
            <a:spLocks noGrp="1"/>
          </p:cNvSpPr>
          <p:nvPr>
            <p:ph type="title"/>
          </p:nvPr>
        </p:nvSpPr>
        <p:spPr/>
        <p:txBody>
          <a:bodyPr/>
          <a:lstStyle/>
          <a:p>
            <a:r>
              <a:rPr lang="es-ES"/>
              <a:t>Orientación</a:t>
            </a:r>
            <a:endParaRPr lang="en-US"/>
          </a:p>
        </p:txBody>
      </p:sp>
      <p:sp>
        <p:nvSpPr>
          <p:cNvPr id="3" name="Content Placeholder 2">
            <a:extLst>
              <a:ext uri="{FF2B5EF4-FFF2-40B4-BE49-F238E27FC236}">
                <a16:creationId xmlns:a16="http://schemas.microsoft.com/office/drawing/2014/main" id="{E75077EF-C9AF-21A0-EB94-636E09B7A792}"/>
              </a:ext>
            </a:extLst>
          </p:cNvPr>
          <p:cNvSpPr>
            <a:spLocks noGrp="1"/>
          </p:cNvSpPr>
          <p:nvPr>
            <p:ph idx="1"/>
          </p:nvPr>
        </p:nvSpPr>
        <p:spPr>
          <a:xfrm>
            <a:off x="294968" y="2228003"/>
            <a:ext cx="8275976" cy="3942523"/>
          </a:xfrm>
        </p:spPr>
        <p:txBody>
          <a:bodyPr>
            <a:noAutofit/>
          </a:bodyPr>
          <a:lstStyle/>
          <a:p>
            <a:pPr marL="305435" indent="-305435"/>
            <a:r>
              <a:rPr lang="es-ES" sz="2000"/>
              <a:t>Vienen todos los interesados en el programa y nos permite la posibilidad de obtener su extracción de sangre, consentimientos, etc. </a:t>
            </a:r>
            <a:endParaRPr lang="en-US"/>
          </a:p>
          <a:p>
            <a:pPr marL="305435" indent="-305435"/>
            <a:r>
              <a:rPr lang="es-ES" sz="2000"/>
              <a:t>Lo organizamos como una feria de salud donde los pacientes pueden ir y venir a las estaciones como quieran.
Asignaremos el grupo 1 y 2.  Un grupo estará en el programa y el otro permanecerá teniendo sus citas en la clínica.  </a:t>
            </a:r>
            <a:r>
              <a:rPr lang="es-ES" sz="2000">
                <a:highlight>
                  <a:srgbClr val="FFFF00"/>
                </a:highlight>
              </a:rPr>
              <a:t>Es completamente al azar.</a:t>
            </a:r>
          </a:p>
          <a:p>
            <a:pPr marL="629920" lvl="1" indent="-305435"/>
            <a:r>
              <a:rPr lang="es-ES" sz="1800"/>
              <a:t>Dr.  Vaughan lanzará una moneda </a:t>
            </a:r>
            <a:r>
              <a:rPr lang="es-ES" sz="1800">
                <a:sym typeface="Wingdings" pitchFamily="2" charset="2"/>
              </a:rPr>
              <a:t></a:t>
            </a:r>
            <a:endParaRPr lang="es-ES" sz="1800"/>
          </a:p>
          <a:p>
            <a:pPr marL="305435" indent="-305435"/>
            <a:r>
              <a:rPr lang="es-ES" sz="2000"/>
              <a:t>Todos los pacientes que vengan (no su familia) recibirán una tarjeta de regalo de $25 de Walmart en el día de la orientación y otra de $25 en el final del programa en 12 meses (los que sean escogidos para el programa de diabetes y los que no sean escogidos.)</a:t>
            </a:r>
            <a:endParaRPr lang="en-US" sz="2000"/>
          </a:p>
          <a:p>
            <a:endParaRPr lang="en-US" sz="2000"/>
          </a:p>
        </p:txBody>
      </p:sp>
      <p:pic>
        <p:nvPicPr>
          <p:cNvPr id="5" name="Picture 4">
            <a:extLst>
              <a:ext uri="{FF2B5EF4-FFF2-40B4-BE49-F238E27FC236}">
                <a16:creationId xmlns:a16="http://schemas.microsoft.com/office/drawing/2014/main" id="{0207A6FB-307C-8915-FA95-8908495DC77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56206" y="120278"/>
            <a:ext cx="1755878" cy="1650525"/>
          </a:xfrm>
          <a:prstGeom prst="rect">
            <a:avLst/>
          </a:prstGeom>
        </p:spPr>
      </p:pic>
    </p:spTree>
    <p:extLst>
      <p:ext uri="{BB962C8B-B14F-4D97-AF65-F5344CB8AC3E}">
        <p14:creationId xmlns:p14="http://schemas.microsoft.com/office/powerpoint/2010/main" val="391214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566D-2590-3102-4154-54230E6FDD10}"/>
              </a:ext>
            </a:extLst>
          </p:cNvPr>
          <p:cNvSpPr>
            <a:spLocks noGrp="1"/>
          </p:cNvSpPr>
          <p:nvPr>
            <p:ph type="title"/>
          </p:nvPr>
        </p:nvSpPr>
        <p:spPr>
          <a:xfrm>
            <a:off x="577124" y="903753"/>
            <a:ext cx="7989752" cy="1083329"/>
          </a:xfrm>
        </p:spPr>
        <p:txBody>
          <a:bodyPr vert="horz" wrap="square" lIns="68580" tIns="34290" rIns="68580" bIns="34290" numCol="1" rtlCol="0" anchor="ctr" anchorCtr="0" compatLnSpc="1">
            <a:prstTxWarp prst="textNoShape">
              <a:avLst/>
            </a:prstTxWarp>
            <a:normAutofit/>
          </a:bodyPr>
          <a:lstStyle/>
          <a:p>
            <a:r>
              <a:rPr lang="en-US" altLang="en-US" cap="none">
                <a:solidFill>
                  <a:srgbClr val="FF7C05"/>
                </a:solidFill>
                <a:ea typeface="ＭＳ Ｐゴシック" panose="020B0600070205080204" pitchFamily="34" charset="-128"/>
              </a:rPr>
              <a:t>COLESTEROL
</a:t>
            </a:r>
          </a:p>
        </p:txBody>
      </p:sp>
      <p:sp>
        <p:nvSpPr>
          <p:cNvPr id="3" name="Content Placeholder 2">
            <a:extLst>
              <a:ext uri="{FF2B5EF4-FFF2-40B4-BE49-F238E27FC236}">
                <a16:creationId xmlns:a16="http://schemas.microsoft.com/office/drawing/2014/main" id="{A86D07DC-FB77-88CE-A25A-4754A9775F5D}"/>
              </a:ext>
            </a:extLst>
          </p:cNvPr>
          <p:cNvSpPr>
            <a:spLocks noGrp="1"/>
          </p:cNvSpPr>
          <p:nvPr>
            <p:ph idx="1"/>
          </p:nvPr>
        </p:nvSpPr>
        <p:spPr/>
        <p:txBody>
          <a:bodyPr/>
          <a:lstStyle/>
          <a:p>
            <a:r>
              <a:rPr lang="en-US" altLang="en-US">
                <a:ea typeface="ＭＳ Ｐゴシック" panose="020B0600070205080204" pitchFamily="34" charset="-128"/>
              </a:rPr>
              <a:t>¿</a:t>
            </a:r>
            <a:r>
              <a:rPr lang="en-US" altLang="en-US" err="1">
                <a:ea typeface="ＭＳ Ｐゴシック" panose="020B0600070205080204" pitchFamily="34" charset="-128"/>
              </a:rPr>
              <a:t>Qué</a:t>
            </a:r>
            <a:r>
              <a:rPr lang="en-US" altLang="en-US">
                <a:ea typeface="ＭＳ Ｐゴシック" panose="020B0600070205080204" pitchFamily="34" charset="-128"/>
              </a:rPr>
              <a:t> </a:t>
            </a:r>
            <a:r>
              <a:rPr lang="en-US" altLang="en-US" err="1">
                <a:ea typeface="ＭＳ Ｐゴシック" panose="020B0600070205080204" pitchFamily="34" charset="-128"/>
              </a:rPr>
              <a:t>hacemos</a:t>
            </a:r>
            <a:r>
              <a:rPr lang="en-US" altLang="en-US">
                <a:ea typeface="ＭＳ Ｐゴシック" panose="020B0600070205080204" pitchFamily="34" charset="-128"/>
              </a:rPr>
              <a:t>?</a:t>
            </a:r>
          </a:p>
          <a:p>
            <a:pPr eaLnBrk="1" hangingPunct="1"/>
            <a:endParaRPr lang="en-US" altLang="en-US">
              <a:ea typeface="ＭＳ Ｐゴシック" panose="020B0600070205080204" pitchFamily="34" charset="-128"/>
            </a:endParaRPr>
          </a:p>
        </p:txBody>
      </p:sp>
      <p:pic>
        <p:nvPicPr>
          <p:cNvPr id="4" name="Picture 3" descr="AA049755.png">
            <a:extLst>
              <a:ext uri="{FF2B5EF4-FFF2-40B4-BE49-F238E27FC236}">
                <a16:creationId xmlns:a16="http://schemas.microsoft.com/office/drawing/2014/main" id="{F17B0569-6619-5EFF-304E-E24D77DC57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9782" y="1638097"/>
            <a:ext cx="3099197"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292B674-BA32-D893-1CEA-AA5178C286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1045" y="2876551"/>
            <a:ext cx="2993231"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67B1D-4DFD-EC11-18ED-C2646DAE3623}"/>
              </a:ext>
            </a:extLst>
          </p:cNvPr>
          <p:cNvSpPr>
            <a:spLocks noGrp="1"/>
          </p:cNvSpPr>
          <p:nvPr>
            <p:ph type="title"/>
          </p:nvPr>
        </p:nvSpPr>
        <p:spPr>
          <a:xfrm>
            <a:off x="581192" y="901230"/>
            <a:ext cx="7989752" cy="1083329"/>
          </a:xfrm>
        </p:spPr>
        <p:txBody>
          <a:bodyPr vert="horz" wrap="square" lIns="68580" tIns="34290" rIns="68580" bIns="34290" numCol="1" rtlCol="0" anchor="ctr" anchorCtr="0" compatLnSpc="1">
            <a:prstTxWarp prst="textNoShape">
              <a:avLst/>
            </a:prstTxWarp>
            <a:normAutofit/>
          </a:bodyPr>
          <a:lstStyle/>
          <a:p>
            <a:r>
              <a:rPr lang="en-US" altLang="en-US" cap="none">
                <a:solidFill>
                  <a:srgbClr val="FF7C05"/>
                </a:solidFill>
                <a:ea typeface="ＭＳ Ｐゴシック" panose="020B0600070205080204" pitchFamily="34" charset="-128"/>
              </a:rPr>
              <a:t>COLESTEROL - </a:t>
            </a:r>
            <a:r>
              <a:rPr lang="en-US" altLang="en-US" cap="none" err="1">
                <a:solidFill>
                  <a:srgbClr val="FF7C05"/>
                </a:solidFill>
                <a:ea typeface="ＭＳ Ｐゴシック" panose="020B0600070205080204" pitchFamily="34" charset="-128"/>
              </a:rPr>
              <a:t>Medicamentos</a:t>
            </a:r>
            <a:r>
              <a:rPr lang="en-US" altLang="en-US" cap="none">
                <a:solidFill>
                  <a:srgbClr val="FF7C05"/>
                </a:solidFill>
                <a:ea typeface="ＭＳ Ｐゴシック" panose="020B0600070205080204" pitchFamily="34" charset="-128"/>
              </a:rPr>
              <a:t>
</a:t>
            </a:r>
          </a:p>
        </p:txBody>
      </p:sp>
      <p:sp>
        <p:nvSpPr>
          <p:cNvPr id="3" name="Content Placeholder 2">
            <a:extLst>
              <a:ext uri="{FF2B5EF4-FFF2-40B4-BE49-F238E27FC236}">
                <a16:creationId xmlns:a16="http://schemas.microsoft.com/office/drawing/2014/main" id="{9EAF70F3-3385-D807-41B8-C52AE3D1E4D8}"/>
              </a:ext>
            </a:extLst>
          </p:cNvPr>
          <p:cNvSpPr>
            <a:spLocks noGrp="1"/>
          </p:cNvSpPr>
          <p:nvPr>
            <p:ph idx="1"/>
          </p:nvPr>
        </p:nvSpPr>
        <p:spPr>
          <a:xfrm>
            <a:off x="581192" y="2228002"/>
            <a:ext cx="7989752" cy="4229947"/>
          </a:xfrm>
        </p:spPr>
        <p:txBody>
          <a:bodyPr>
            <a:normAutofit/>
          </a:bodyPr>
          <a:lstStyle/>
          <a:p>
            <a:r>
              <a:rPr lang="es-ES" altLang="en-US">
                <a:ea typeface="ＭＳ Ｐゴシック" panose="020B0600070205080204" pitchFamily="34" charset="-128"/>
              </a:rPr>
              <a:t>¿Cuáles son los medicamentos para el colesterol? </a:t>
            </a:r>
          </a:p>
          <a:p>
            <a:pPr lvl="1"/>
            <a:r>
              <a:rPr lang="es-ES" altLang="en-US">
                <a:ea typeface="ＭＳ Ｐゴシック" panose="020B0600070205080204" pitchFamily="34" charset="-128"/>
              </a:rPr>
              <a:t>Las "estatinas"</a:t>
            </a:r>
          </a:p>
          <a:p>
            <a:pPr marL="0" indent="0">
              <a:buNone/>
            </a:pPr>
            <a:endParaRPr lang="es-ES" altLang="en-US">
              <a:ea typeface="ＭＳ Ｐゴシック" panose="020B0600070205080204" pitchFamily="34" charset="-128"/>
            </a:endParaRPr>
          </a:p>
          <a:p>
            <a:r>
              <a:rPr lang="es-ES" altLang="en-US">
                <a:ea typeface="ＭＳ Ｐゴシック" panose="020B0600070205080204" pitchFamily="34" charset="-128"/>
              </a:rPr>
              <a:t>¡Tómelos! </a:t>
            </a:r>
          </a:p>
          <a:p>
            <a:pPr lvl="1"/>
            <a:r>
              <a:rPr lang="es-ES" altLang="en-US">
                <a:ea typeface="ＭＳ Ｐゴシック" panose="020B0600070205080204" pitchFamily="34" charset="-128"/>
              </a:rPr>
              <a:t>Por lo general, una ... a veces dos</a:t>
            </a:r>
          </a:p>
          <a:p>
            <a:pPr marL="0" indent="0">
              <a:buNone/>
            </a:pPr>
            <a:endParaRPr lang="es-ES" altLang="en-US">
              <a:ea typeface="ＭＳ Ｐゴシック" panose="020B0600070205080204" pitchFamily="34" charset="-128"/>
            </a:endParaRPr>
          </a:p>
          <a:p>
            <a:r>
              <a:rPr lang="es-ES" altLang="en-US">
                <a:ea typeface="ＭＳ Ｐゴシック" panose="020B0600070205080204" pitchFamily="34" charset="-128"/>
              </a:rPr>
              <a:t>¿Cuál es su efecto secundario más común? </a:t>
            </a:r>
          </a:p>
          <a:p>
            <a:pPr lvl="1"/>
            <a:r>
              <a:rPr lang="es-ES" altLang="en-US">
                <a:ea typeface="ＭＳ Ｐゴシック" panose="020B0600070205080204" pitchFamily="34" charset="-128"/>
              </a:rPr>
              <a:t>Calambres musculares</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AA1A-A130-1AD3-5727-DEE0ED2E7AFF}"/>
              </a:ext>
            </a:extLst>
          </p:cNvPr>
          <p:cNvSpPr>
            <a:spLocks noGrp="1"/>
          </p:cNvSpPr>
          <p:nvPr>
            <p:ph type="title"/>
          </p:nvPr>
        </p:nvSpPr>
        <p:spPr>
          <a:xfrm>
            <a:off x="577124" y="906134"/>
            <a:ext cx="7989752" cy="1083329"/>
          </a:xfrm>
        </p:spPr>
        <p:txBody>
          <a:bodyPr vert="horz" wrap="square" lIns="68580" tIns="34290" rIns="68580" bIns="34290" numCol="1" rtlCol="0" anchor="ctr" anchorCtr="0" compatLnSpc="1">
            <a:prstTxWarp prst="textNoShape">
              <a:avLst/>
            </a:prstTxWarp>
            <a:normAutofit/>
          </a:bodyPr>
          <a:lstStyle/>
          <a:p>
            <a:r>
              <a:rPr lang="en-US" altLang="en-US" cap="none">
                <a:solidFill>
                  <a:srgbClr val="FF7C05"/>
                </a:solidFill>
                <a:ea typeface="ＭＳ Ｐゴシック" panose="020B0600070205080204" pitchFamily="34" charset="-128"/>
              </a:rPr>
              <a:t>COLESTEROL
</a:t>
            </a:r>
          </a:p>
        </p:txBody>
      </p:sp>
      <p:sp>
        <p:nvSpPr>
          <p:cNvPr id="3" name="Content Placeholder 2">
            <a:extLst>
              <a:ext uri="{FF2B5EF4-FFF2-40B4-BE49-F238E27FC236}">
                <a16:creationId xmlns:a16="http://schemas.microsoft.com/office/drawing/2014/main" id="{9901136D-2B21-5FFE-F90A-5C6FE53AAAA5}"/>
              </a:ext>
            </a:extLst>
          </p:cNvPr>
          <p:cNvSpPr>
            <a:spLocks noGrp="1"/>
          </p:cNvSpPr>
          <p:nvPr>
            <p:ph idx="1"/>
          </p:nvPr>
        </p:nvSpPr>
        <p:spPr/>
        <p:txBody>
          <a:bodyPr/>
          <a:lstStyle/>
          <a:p>
            <a:r>
              <a:rPr lang="es-ES" altLang="en-US">
                <a:ea typeface="ＭＳ Ｐゴシック" panose="020B0600070205080204" pitchFamily="34" charset="-128"/>
              </a:rPr>
              <a:t>Peso saludable, dieta y ejercicio</a:t>
            </a:r>
          </a:p>
          <a:p>
            <a:endParaRPr lang="es-ES" altLang="en-US">
              <a:ea typeface="ＭＳ Ｐゴシック" panose="020B0600070205080204" pitchFamily="34" charset="-128"/>
            </a:endParaRPr>
          </a:p>
          <a:p>
            <a:endParaRPr lang="es-ES" altLang="en-US">
              <a:ea typeface="ＭＳ Ｐゴシック" panose="020B0600070205080204" pitchFamily="34" charset="-128"/>
            </a:endParaRPr>
          </a:p>
          <a:p>
            <a:r>
              <a:rPr lang="es-ES" altLang="en-US">
                <a:ea typeface="ＭＳ Ｐゴシック" panose="020B0600070205080204" pitchFamily="34" charset="-128"/>
              </a:rPr>
              <a:t>¿Qué pasa con las grasas saturadas?</a:t>
            </a:r>
            <a:r>
              <a:rPr lang="en-US" altLang="en-US">
                <a:ea typeface="ＭＳ Ｐゴシック" panose="020B0600070205080204" pitchFamily="34" charset="-128"/>
              </a:rPr>
              <a:t>?</a:t>
            </a:r>
          </a:p>
          <a:p>
            <a:pPr eaLnBrk="1" hangingPunct="1"/>
            <a:endParaRPr lang="en-US" altLang="en-US">
              <a:ea typeface="ＭＳ Ｐゴシック" panose="020B0600070205080204" pitchFamily="34" charset="-128"/>
            </a:endParaRPr>
          </a:p>
        </p:txBody>
      </p:sp>
      <p:pic>
        <p:nvPicPr>
          <p:cNvPr id="87044" name="Picture 3">
            <a:extLst>
              <a:ext uri="{FF2B5EF4-FFF2-40B4-BE49-F238E27FC236}">
                <a16:creationId xmlns:a16="http://schemas.microsoft.com/office/drawing/2014/main" id="{CCF3E5D0-F70E-3BB3-0E41-A0B968A39C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0886" y="4043400"/>
            <a:ext cx="2340769" cy="1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descr="Screen Shot 2018-09-24 at 7.57.24 PM.png">
            <a:extLst>
              <a:ext uri="{FF2B5EF4-FFF2-40B4-BE49-F238E27FC236}">
                <a16:creationId xmlns:a16="http://schemas.microsoft.com/office/drawing/2014/main" id="{85E7CDE6-F953-34CC-B572-38159E4D1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0234" y="906134"/>
            <a:ext cx="2502694" cy="277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EF8CD52D-2DCA-15A5-92A4-400925062CBD}"/>
                  </a:ext>
                </a:extLst>
              </p14:cNvPr>
              <p14:cNvContentPartPr/>
              <p14:nvPr/>
            </p14:nvContentPartPr>
            <p14:xfrm>
              <a:off x="-356288" y="3253717"/>
              <a:ext cx="360" cy="360"/>
            </p14:xfrm>
          </p:contentPart>
        </mc:Choice>
        <mc:Fallback xmlns="">
          <p:pic>
            <p:nvPicPr>
              <p:cNvPr id="8" name="Ink 7">
                <a:extLst>
                  <a:ext uri="{FF2B5EF4-FFF2-40B4-BE49-F238E27FC236}">
                    <a16:creationId xmlns:a16="http://schemas.microsoft.com/office/drawing/2014/main" id="{EF8CD52D-2DCA-15A5-92A4-400925062CBD}"/>
                  </a:ext>
                </a:extLst>
              </p:cNvPr>
              <p:cNvPicPr/>
              <p:nvPr/>
            </p:nvPicPr>
            <p:blipFill>
              <a:blip r:embed="rId6"/>
              <a:stretch>
                <a:fillRect/>
              </a:stretch>
            </p:blipFill>
            <p:spPr>
              <a:xfrm>
                <a:off x="-365288" y="3244717"/>
                <a:ext cx="18000" cy="180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slide(fromBottom)">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63698" y="831233"/>
            <a:ext cx="7989752" cy="1083329"/>
          </a:xfrm>
        </p:spPr>
        <p:txBody>
          <a:bodyPr/>
          <a:lstStyle/>
          <a:p>
            <a:r>
              <a:rPr lang="en-US"/>
              <a:t> 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77124" y="2228003"/>
            <a:ext cx="7989752" cy="2614507"/>
          </a:xfrm>
        </p:spPr>
        <p:txBody>
          <a:bodyPr>
            <a:noAutofit/>
          </a:bodyPr>
          <a:lstStyle/>
          <a:p>
            <a:pPr marL="0" indent="0">
              <a:buNone/>
            </a:pPr>
            <a:r>
              <a:rPr lang="en-US"/>
              <a:t> ¿</a:t>
            </a:r>
            <a:r>
              <a:rPr lang="en-US" err="1"/>
              <a:t>Qué</a:t>
            </a:r>
            <a:r>
              <a:rPr lang="en-US"/>
              <a:t> </a:t>
            </a:r>
            <a:r>
              <a:rPr lang="en-US" err="1"/>
              <a:t>clase</a:t>
            </a:r>
            <a:r>
              <a:rPr lang="en-US"/>
              <a:t> de </a:t>
            </a:r>
            <a:r>
              <a:rPr lang="en-US" err="1"/>
              <a:t>medicamento</a:t>
            </a:r>
            <a:r>
              <a:rPr lang="en-US"/>
              <a:t> es la que termina </a:t>
            </a:r>
            <a:r>
              <a:rPr lang="en-US" err="1"/>
              <a:t>en</a:t>
            </a:r>
            <a:r>
              <a:rPr lang="en-US"/>
              <a:t> “statin?</a:t>
            </a:r>
          </a:p>
          <a:p>
            <a:pPr marL="0" indent="0">
              <a:buNone/>
            </a:pPr>
            <a:endParaRPr lang="en-US"/>
          </a:p>
          <a:p>
            <a:pPr marL="0" indent="0">
              <a:buNone/>
            </a:pPr>
            <a:r>
              <a:rPr lang="en-US"/>
              <a:t>a. </a:t>
            </a:r>
            <a:r>
              <a:rPr lang="en-US" err="1"/>
              <a:t>Medicamentos</a:t>
            </a:r>
            <a:r>
              <a:rPr lang="en-US"/>
              <a:t> para </a:t>
            </a:r>
            <a:r>
              <a:rPr lang="en-US" err="1"/>
              <a:t>el</a:t>
            </a:r>
            <a:r>
              <a:rPr lang="en-US"/>
              <a:t> </a:t>
            </a:r>
            <a:r>
              <a:rPr lang="en-US" err="1"/>
              <a:t>colesterol</a:t>
            </a:r>
          </a:p>
          <a:p>
            <a:pPr marL="0" indent="0">
              <a:buNone/>
            </a:pPr>
            <a:r>
              <a:rPr lang="en-US"/>
              <a:t>b. </a:t>
            </a:r>
            <a:r>
              <a:rPr lang="en-US" err="1"/>
              <a:t>Medicamentos</a:t>
            </a:r>
            <a:r>
              <a:rPr lang="en-US"/>
              <a:t> para la diabetes</a:t>
            </a:r>
          </a:p>
          <a:p>
            <a:pPr marL="0" indent="0">
              <a:buNone/>
            </a:pPr>
            <a:r>
              <a:rPr lang="en-US"/>
              <a:t>c. </a:t>
            </a:r>
            <a:r>
              <a:rPr lang="en-US" err="1"/>
              <a:t>Medicamentos</a:t>
            </a:r>
            <a:r>
              <a:rPr lang="en-US"/>
              <a:t> para </a:t>
            </a:r>
            <a:r>
              <a:rPr lang="en-US" err="1"/>
              <a:t>bajar</a:t>
            </a:r>
            <a:r>
              <a:rPr lang="en-US"/>
              <a:t> de peso</a:t>
            </a:r>
          </a:p>
          <a:p>
            <a:pPr marL="0" indent="0">
              <a:buNone/>
            </a:pPr>
            <a:r>
              <a:rPr lang="en-US"/>
              <a:t>d. </a:t>
            </a:r>
            <a:r>
              <a:rPr lang="en-US" err="1"/>
              <a:t>Medicamentos</a:t>
            </a:r>
            <a:r>
              <a:rPr lang="en-US"/>
              <a:t> para la </a:t>
            </a:r>
            <a:r>
              <a:rPr lang="en-US" err="1"/>
              <a:t>presión</a:t>
            </a:r>
            <a:r>
              <a:rPr lang="en-US"/>
              <a:t> arterial.</a:t>
            </a:r>
          </a:p>
        </p:txBody>
      </p:sp>
    </p:spTree>
    <p:extLst>
      <p:ext uri="{BB962C8B-B14F-4D97-AF65-F5344CB8AC3E}">
        <p14:creationId xmlns:p14="http://schemas.microsoft.com/office/powerpoint/2010/main" val="304314304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63698" y="831233"/>
            <a:ext cx="7989752" cy="1083329"/>
          </a:xfrm>
        </p:spPr>
        <p:txBody>
          <a:bodyPr/>
          <a:lstStyle/>
          <a:p>
            <a:r>
              <a:rPr lang="en-US"/>
              <a:t> 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77124" y="2228003"/>
            <a:ext cx="7989752" cy="2614507"/>
          </a:xfrm>
        </p:spPr>
        <p:txBody>
          <a:bodyPr>
            <a:noAutofit/>
          </a:bodyPr>
          <a:lstStyle/>
          <a:p>
            <a:pPr marL="0" indent="0">
              <a:buNone/>
            </a:pPr>
            <a:r>
              <a:rPr lang="en-US"/>
              <a:t> ¿</a:t>
            </a:r>
            <a:r>
              <a:rPr lang="en-US" err="1"/>
              <a:t>Qué</a:t>
            </a:r>
            <a:r>
              <a:rPr lang="en-US"/>
              <a:t> </a:t>
            </a:r>
            <a:r>
              <a:rPr lang="en-US" err="1"/>
              <a:t>clase</a:t>
            </a:r>
            <a:r>
              <a:rPr lang="en-US"/>
              <a:t> de </a:t>
            </a:r>
            <a:r>
              <a:rPr lang="en-US" err="1"/>
              <a:t>medicamento</a:t>
            </a:r>
            <a:r>
              <a:rPr lang="en-US"/>
              <a:t> es la que termina </a:t>
            </a:r>
            <a:r>
              <a:rPr lang="en-US" err="1"/>
              <a:t>en</a:t>
            </a:r>
            <a:r>
              <a:rPr lang="en-US"/>
              <a:t> “statin?</a:t>
            </a:r>
          </a:p>
          <a:p>
            <a:pPr marL="0" indent="0">
              <a:buNone/>
            </a:pPr>
            <a:endParaRPr lang="en-US"/>
          </a:p>
          <a:p>
            <a:pPr marL="0" indent="0">
              <a:buNone/>
            </a:pPr>
            <a:r>
              <a:rPr lang="en-US"/>
              <a:t>a. </a:t>
            </a:r>
            <a:r>
              <a:rPr lang="en-US" err="1"/>
              <a:t>Medicamentos</a:t>
            </a:r>
            <a:r>
              <a:rPr lang="en-US"/>
              <a:t> para </a:t>
            </a:r>
            <a:r>
              <a:rPr lang="en-US" err="1"/>
              <a:t>el</a:t>
            </a:r>
            <a:r>
              <a:rPr lang="en-US"/>
              <a:t> </a:t>
            </a:r>
            <a:r>
              <a:rPr lang="en-US" err="1"/>
              <a:t>colesterol</a:t>
            </a:r>
          </a:p>
          <a:p>
            <a:pPr marL="0" indent="0">
              <a:buNone/>
            </a:pPr>
            <a:r>
              <a:rPr lang="en-US"/>
              <a:t>b. </a:t>
            </a:r>
            <a:r>
              <a:rPr lang="en-US" err="1"/>
              <a:t>Medicamentos</a:t>
            </a:r>
            <a:r>
              <a:rPr lang="en-US"/>
              <a:t> para la diabetes</a:t>
            </a:r>
          </a:p>
          <a:p>
            <a:pPr marL="0" indent="0">
              <a:buNone/>
            </a:pPr>
            <a:r>
              <a:rPr lang="en-US"/>
              <a:t>c. </a:t>
            </a:r>
            <a:r>
              <a:rPr lang="en-US" err="1"/>
              <a:t>Medicamentos</a:t>
            </a:r>
            <a:r>
              <a:rPr lang="en-US"/>
              <a:t> para </a:t>
            </a:r>
            <a:r>
              <a:rPr lang="en-US" err="1"/>
              <a:t>bajar</a:t>
            </a:r>
            <a:r>
              <a:rPr lang="en-US"/>
              <a:t> de peso</a:t>
            </a:r>
          </a:p>
          <a:p>
            <a:pPr marL="0" indent="0">
              <a:buNone/>
            </a:pPr>
            <a:r>
              <a:rPr lang="en-US"/>
              <a:t>d. </a:t>
            </a:r>
            <a:r>
              <a:rPr lang="en-US" err="1"/>
              <a:t>Medicamentos</a:t>
            </a:r>
            <a:r>
              <a:rPr lang="en-US"/>
              <a:t> para la </a:t>
            </a:r>
            <a:r>
              <a:rPr lang="en-US" err="1"/>
              <a:t>presión</a:t>
            </a:r>
            <a:r>
              <a:rPr lang="en-US"/>
              <a:t> arterial.</a:t>
            </a:r>
          </a:p>
        </p:txBody>
      </p:sp>
      <p:sp>
        <p:nvSpPr>
          <p:cNvPr id="11" name="Down Arrow 10">
            <a:extLst>
              <a:ext uri="{FF2B5EF4-FFF2-40B4-BE49-F238E27FC236}">
                <a16:creationId xmlns:a16="http://schemas.microsoft.com/office/drawing/2014/main" id="{6968CFFB-0DD6-B18C-4993-4A792BA35F15}"/>
              </a:ext>
            </a:extLst>
          </p:cNvPr>
          <p:cNvSpPr/>
          <p:nvPr/>
        </p:nvSpPr>
        <p:spPr>
          <a:xfrm rot="5400000">
            <a:off x="4391582" y="2903662"/>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2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900371"/>
            <a:ext cx="7989752" cy="1083329"/>
          </a:xfrm>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3"/>
            <a:ext cx="7989752" cy="3355159"/>
          </a:xfrm>
        </p:spPr>
        <p:txBody>
          <a:bodyPr>
            <a:noAutofit/>
          </a:bodyPr>
          <a:lstStyle/>
          <a:p>
            <a:pPr marL="0" indent="0">
              <a:buNone/>
            </a:pPr>
            <a:r>
              <a:rPr lang="en-US"/>
              <a:t> El </a:t>
            </a:r>
            <a:r>
              <a:rPr lang="en-US" err="1"/>
              <a:t>efecto</a:t>
            </a:r>
            <a:r>
              <a:rPr lang="en-US"/>
              <a:t> </a:t>
            </a:r>
            <a:r>
              <a:rPr lang="en-US" err="1"/>
              <a:t>secundario</a:t>
            </a:r>
            <a:r>
              <a:rPr lang="en-US"/>
              <a:t> </a:t>
            </a:r>
            <a:r>
              <a:rPr lang="en-US" err="1"/>
              <a:t>más</a:t>
            </a:r>
            <a:r>
              <a:rPr lang="en-US"/>
              <a:t> </a:t>
            </a:r>
            <a:r>
              <a:rPr lang="en-US" err="1"/>
              <a:t>común</a:t>
            </a:r>
            <a:r>
              <a:rPr lang="en-US"/>
              <a:t> de las </a:t>
            </a:r>
            <a:r>
              <a:rPr lang="en-US" err="1"/>
              <a:t>estatinas</a:t>
            </a:r>
            <a:r>
              <a:rPr lang="en-US"/>
              <a:t> es:</a:t>
            </a:r>
          </a:p>
          <a:p>
            <a:pPr marL="0" indent="0">
              <a:buNone/>
            </a:pPr>
            <a:endParaRPr lang="en-US"/>
          </a:p>
          <a:p>
            <a:pPr marL="0" indent="0">
              <a:buNone/>
            </a:pPr>
            <a:r>
              <a:rPr lang="en-US"/>
              <a:t>a. </a:t>
            </a:r>
            <a:r>
              <a:rPr lang="en-US" err="1"/>
              <a:t>Calambres</a:t>
            </a:r>
            <a:r>
              <a:rPr lang="en-US"/>
              <a:t> </a:t>
            </a:r>
            <a:r>
              <a:rPr lang="en-US" err="1"/>
              <a:t>en</a:t>
            </a:r>
            <a:r>
              <a:rPr lang="en-US"/>
              <a:t> las </a:t>
            </a:r>
            <a:r>
              <a:rPr lang="en-US" err="1"/>
              <a:t>piernas</a:t>
            </a:r>
          </a:p>
          <a:p>
            <a:pPr marL="0" indent="0">
              <a:buNone/>
            </a:pPr>
            <a:r>
              <a:rPr lang="en-US"/>
              <a:t>b. </a:t>
            </a:r>
            <a:r>
              <a:rPr lang="en-US" err="1"/>
              <a:t>Malestar</a:t>
            </a:r>
            <a:r>
              <a:rPr lang="en-US"/>
              <a:t> </a:t>
            </a:r>
            <a:r>
              <a:rPr lang="en-US" err="1"/>
              <a:t>estomacal</a:t>
            </a:r>
          </a:p>
          <a:p>
            <a:pPr marL="0" indent="0">
              <a:buNone/>
            </a:pPr>
            <a:r>
              <a:rPr lang="en-US"/>
              <a:t>c. </a:t>
            </a:r>
            <a:r>
              <a:rPr lang="en-US" err="1"/>
              <a:t>Pérdida</a:t>
            </a:r>
            <a:r>
              <a:rPr lang="en-US"/>
              <a:t> de peso</a:t>
            </a:r>
          </a:p>
          <a:p>
            <a:pPr marL="0" indent="0">
              <a:buNone/>
            </a:pPr>
            <a:r>
              <a:rPr lang="en-US"/>
              <a:t>d. Tos</a:t>
            </a:r>
          </a:p>
        </p:txBody>
      </p:sp>
    </p:spTree>
    <p:extLst>
      <p:ext uri="{BB962C8B-B14F-4D97-AF65-F5344CB8AC3E}">
        <p14:creationId xmlns:p14="http://schemas.microsoft.com/office/powerpoint/2010/main" val="262583887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900371"/>
            <a:ext cx="7989752" cy="1083329"/>
          </a:xfrm>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3"/>
            <a:ext cx="7989752" cy="3355159"/>
          </a:xfrm>
        </p:spPr>
        <p:txBody>
          <a:bodyPr>
            <a:noAutofit/>
          </a:bodyPr>
          <a:lstStyle/>
          <a:p>
            <a:pPr marL="0" indent="0">
              <a:buNone/>
            </a:pPr>
            <a:r>
              <a:rPr lang="en-US"/>
              <a:t> El </a:t>
            </a:r>
            <a:r>
              <a:rPr lang="en-US" err="1"/>
              <a:t>efecto</a:t>
            </a:r>
            <a:r>
              <a:rPr lang="en-US"/>
              <a:t> </a:t>
            </a:r>
            <a:r>
              <a:rPr lang="en-US" err="1"/>
              <a:t>secundario</a:t>
            </a:r>
            <a:r>
              <a:rPr lang="en-US"/>
              <a:t> </a:t>
            </a:r>
            <a:r>
              <a:rPr lang="en-US" err="1"/>
              <a:t>más</a:t>
            </a:r>
            <a:r>
              <a:rPr lang="en-US"/>
              <a:t> </a:t>
            </a:r>
            <a:r>
              <a:rPr lang="en-US" err="1"/>
              <a:t>común</a:t>
            </a:r>
            <a:r>
              <a:rPr lang="en-US"/>
              <a:t> de las </a:t>
            </a:r>
            <a:r>
              <a:rPr lang="en-US" err="1"/>
              <a:t>estatinas</a:t>
            </a:r>
            <a:r>
              <a:rPr lang="en-US"/>
              <a:t> es:</a:t>
            </a:r>
          </a:p>
          <a:p>
            <a:pPr marL="0" indent="0">
              <a:buNone/>
            </a:pPr>
            <a:endParaRPr lang="en-US"/>
          </a:p>
          <a:p>
            <a:pPr marL="0" indent="0">
              <a:buNone/>
            </a:pPr>
            <a:r>
              <a:rPr lang="en-US"/>
              <a:t>a. </a:t>
            </a:r>
            <a:r>
              <a:rPr lang="en-US" err="1"/>
              <a:t>Calambres</a:t>
            </a:r>
            <a:r>
              <a:rPr lang="en-US"/>
              <a:t> </a:t>
            </a:r>
            <a:r>
              <a:rPr lang="en-US" err="1"/>
              <a:t>en</a:t>
            </a:r>
            <a:r>
              <a:rPr lang="en-US"/>
              <a:t> las </a:t>
            </a:r>
            <a:r>
              <a:rPr lang="en-US" err="1"/>
              <a:t>piernas</a:t>
            </a:r>
          </a:p>
          <a:p>
            <a:pPr marL="0" indent="0">
              <a:buNone/>
            </a:pPr>
            <a:r>
              <a:rPr lang="en-US"/>
              <a:t>b. </a:t>
            </a:r>
            <a:r>
              <a:rPr lang="en-US" err="1"/>
              <a:t>Malestar</a:t>
            </a:r>
            <a:r>
              <a:rPr lang="en-US"/>
              <a:t> </a:t>
            </a:r>
            <a:r>
              <a:rPr lang="en-US" err="1"/>
              <a:t>estomacal</a:t>
            </a:r>
          </a:p>
          <a:p>
            <a:pPr marL="0" indent="0">
              <a:buNone/>
            </a:pPr>
            <a:r>
              <a:rPr lang="en-US"/>
              <a:t>c. </a:t>
            </a:r>
            <a:r>
              <a:rPr lang="en-US" err="1"/>
              <a:t>Pérdida</a:t>
            </a:r>
            <a:r>
              <a:rPr lang="en-US"/>
              <a:t> de peso</a:t>
            </a:r>
          </a:p>
          <a:p>
            <a:pPr marL="0" indent="0">
              <a:buNone/>
            </a:pPr>
            <a:r>
              <a:rPr lang="en-US"/>
              <a:t>d. Tos</a:t>
            </a:r>
          </a:p>
        </p:txBody>
      </p:sp>
      <p:sp>
        <p:nvSpPr>
          <p:cNvPr id="5" name="Down Arrow 4">
            <a:extLst>
              <a:ext uri="{FF2B5EF4-FFF2-40B4-BE49-F238E27FC236}">
                <a16:creationId xmlns:a16="http://schemas.microsoft.com/office/drawing/2014/main" id="{EAE656C0-FCB6-E34C-5233-C117742737B1}"/>
              </a:ext>
            </a:extLst>
          </p:cNvPr>
          <p:cNvSpPr/>
          <p:nvPr/>
        </p:nvSpPr>
        <p:spPr>
          <a:xfrm rot="5400000">
            <a:off x="3555026" y="3326259"/>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6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normAutofit fontScale="90000"/>
          </a:bodyPr>
          <a:lstStyle/>
          <a:p>
            <a:r>
              <a:rPr lang="es-ES"/>
              <a:t>26 DE JUNIO: medicamentos para el colesterol
</a:t>
            </a:r>
            <a:endParaRPr lang="en-US"/>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5" name="Picture 4">
            <a:extLst>
              <a:ext uri="{FF2B5EF4-FFF2-40B4-BE49-F238E27FC236}">
                <a16:creationId xmlns:a16="http://schemas.microsoft.com/office/drawing/2014/main" id="{A7952F0C-8181-7D5B-0A49-7719F8F91676}"/>
              </a:ext>
            </a:extLst>
          </p:cNvPr>
          <p:cNvPicPr>
            <a:picLocks noChangeAspect="1"/>
          </p:cNvPicPr>
          <p:nvPr/>
        </p:nvPicPr>
        <p:blipFill>
          <a:blip r:embed="rId3"/>
          <a:stretch>
            <a:fillRect/>
          </a:stretch>
        </p:blipFill>
        <p:spPr>
          <a:xfrm>
            <a:off x="2502899" y="2055837"/>
            <a:ext cx="4138202" cy="4114689"/>
          </a:xfrm>
          <a:prstGeom prst="rect">
            <a:avLst/>
          </a:prstGeom>
        </p:spPr>
      </p:pic>
    </p:spTree>
    <p:extLst>
      <p:ext uri="{BB962C8B-B14F-4D97-AF65-F5344CB8AC3E}">
        <p14:creationId xmlns:p14="http://schemas.microsoft.com/office/powerpoint/2010/main" val="214480219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a:xfrm>
            <a:off x="577124" y="999202"/>
            <a:ext cx="7989752" cy="1083329"/>
          </a:xfrm>
        </p:spPr>
        <p:txBody>
          <a:bodyPr>
            <a:normAutofit/>
          </a:bodyPr>
          <a:lstStyle/>
          <a:p>
            <a:pPr>
              <a:defRPr/>
            </a:pPr>
            <a:r>
              <a:rPr lang="en-US"/>
              <a:t>¿Oraciones, 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94695616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err="1"/>
              <a:t>anuncios</a:t>
            </a:r>
            <a:endParaRPr lang="en-US"/>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a:xfrm>
            <a:off x="581192" y="1931003"/>
            <a:ext cx="7989752" cy="4794898"/>
          </a:xfrm>
        </p:spPr>
        <p:txBody>
          <a:bodyPr>
            <a:normAutofit/>
          </a:bodyPr>
          <a:lstStyle/>
          <a:p>
            <a:pPr marL="305435" indent="-305435"/>
            <a:endParaRPr lang="en-US" dirty="0"/>
          </a:p>
        </p:txBody>
      </p:sp>
    </p:spTree>
    <p:extLst>
      <p:ext uri="{BB962C8B-B14F-4D97-AF65-F5344CB8AC3E}">
        <p14:creationId xmlns:p14="http://schemas.microsoft.com/office/powerpoint/2010/main" val="40377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A0D1-EA23-5FE1-09B8-F1417FE51831}"/>
              </a:ext>
            </a:extLst>
          </p:cNvPr>
          <p:cNvSpPr>
            <a:spLocks noGrp="1"/>
          </p:cNvSpPr>
          <p:nvPr>
            <p:ph type="title"/>
          </p:nvPr>
        </p:nvSpPr>
        <p:spPr>
          <a:xfrm>
            <a:off x="2681772" y="633365"/>
            <a:ext cx="6462228" cy="1083329"/>
          </a:xfrm>
        </p:spPr>
        <p:txBody>
          <a:bodyPr/>
          <a:lstStyle/>
          <a:p>
            <a:r>
              <a:rPr lang="en-US"/>
              <a:t> </a:t>
            </a:r>
            <a:r>
              <a:rPr lang="es-ES" sz="2800"/>
              <a:t>ejemplo de cómo se ve la hoja</a:t>
            </a:r>
            <a:endParaRPr lang="en-US"/>
          </a:p>
        </p:txBody>
      </p:sp>
      <p:sp>
        <p:nvSpPr>
          <p:cNvPr id="7" name="Content Placeholder 6">
            <a:extLst>
              <a:ext uri="{FF2B5EF4-FFF2-40B4-BE49-F238E27FC236}">
                <a16:creationId xmlns:a16="http://schemas.microsoft.com/office/drawing/2014/main" id="{A69CF36D-55D3-A695-4D22-8B819A10ED1D}"/>
              </a:ext>
            </a:extLst>
          </p:cNvPr>
          <p:cNvSpPr>
            <a:spLocks noGrp="1"/>
          </p:cNvSpPr>
          <p:nvPr>
            <p:ph idx="1"/>
          </p:nvPr>
        </p:nvSpPr>
        <p:spPr>
          <a:xfrm>
            <a:off x="300973" y="2331278"/>
            <a:ext cx="7989752" cy="3630795"/>
          </a:xfrm>
        </p:spPr>
        <p:txBody>
          <a:bodyPr/>
          <a:lstStyle/>
          <a:p>
            <a:pPr marL="0" indent="0">
              <a:buNone/>
            </a:pPr>
            <a:r>
              <a:rPr lang="en-US"/>
              <a:t> </a:t>
            </a:r>
          </a:p>
        </p:txBody>
      </p:sp>
      <p:pic>
        <p:nvPicPr>
          <p:cNvPr id="17" name="Picture 16">
            <a:extLst>
              <a:ext uri="{FF2B5EF4-FFF2-40B4-BE49-F238E27FC236}">
                <a16:creationId xmlns:a16="http://schemas.microsoft.com/office/drawing/2014/main" id="{D272DE64-7485-EF26-E70C-B054A824BEC7}"/>
              </a:ext>
            </a:extLst>
          </p:cNvPr>
          <p:cNvPicPr>
            <a:picLocks noChangeAspect="1"/>
          </p:cNvPicPr>
          <p:nvPr/>
        </p:nvPicPr>
        <p:blipFill>
          <a:blip r:embed="rId3"/>
          <a:stretch>
            <a:fillRect/>
          </a:stretch>
        </p:blipFill>
        <p:spPr>
          <a:xfrm>
            <a:off x="130500" y="126999"/>
            <a:ext cx="2445176" cy="2999659"/>
          </a:xfrm>
          <a:prstGeom prst="rect">
            <a:avLst/>
          </a:prstGeom>
        </p:spPr>
      </p:pic>
      <p:sp>
        <p:nvSpPr>
          <p:cNvPr id="4" name="Content Placeholder 2">
            <a:extLst>
              <a:ext uri="{FF2B5EF4-FFF2-40B4-BE49-F238E27FC236}">
                <a16:creationId xmlns:a16="http://schemas.microsoft.com/office/drawing/2014/main" id="{1639F805-3BE6-7E28-3B51-7A944BB6D8E0}"/>
              </a:ext>
            </a:extLst>
          </p:cNvPr>
          <p:cNvSpPr txBox="1">
            <a:spLocks/>
          </p:cNvSpPr>
          <p:nvPr/>
        </p:nvSpPr>
        <p:spPr>
          <a:xfrm>
            <a:off x="868024" y="2634134"/>
            <a:ext cx="8275976" cy="394252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None/>
            </a:pPr>
            <a:endParaRPr lang="es-ES" sz="2000"/>
          </a:p>
          <a:p>
            <a:pPr fontAlgn="auto"/>
            <a:r>
              <a:rPr lang="es-ES" sz="2000"/>
              <a:t>Aprenderemos todas las estaciones para ayudarnos unos a otros si es necesario. </a:t>
            </a:r>
          </a:p>
          <a:p>
            <a:pPr marL="629920" lvl="1" indent="-305435" fontAlgn="auto"/>
            <a:r>
              <a:rPr lang="es-ES" sz="1800"/>
              <a:t>Se le asignará una estación, pero si hay otra que le gustaría hacer, por favor déjeme saber.</a:t>
            </a:r>
          </a:p>
          <a:p>
            <a:pPr marL="305435" indent="-305435"/>
            <a:r>
              <a:rPr lang="es-ES" sz="2000">
                <a:ea typeface="+mn-lt"/>
                <a:cs typeface="+mn-lt"/>
              </a:rPr>
              <a:t>Cada estación se resalta de manera diferente. </a:t>
            </a:r>
            <a:endParaRPr lang="en-US" sz="2000">
              <a:ea typeface="+mn-lt"/>
              <a:cs typeface="+mn-lt"/>
            </a:endParaRPr>
          </a:p>
          <a:p>
            <a:pPr marL="629920" lvl="1" indent="-305435"/>
            <a:r>
              <a:rPr lang="es-ES" sz="1800">
                <a:ea typeface="+mn-lt"/>
                <a:cs typeface="+mn-lt"/>
              </a:rPr>
              <a:t>Por ejemplo, la estación de registro escribirá el nombre del paciente, el número de registro médico, fecha de nacimiento y el consentimiento. </a:t>
            </a:r>
            <a:endParaRPr lang="es-ES"/>
          </a:p>
          <a:p>
            <a:pPr fontAlgn="auto"/>
            <a:r>
              <a:rPr lang="es-ES" sz="2000"/>
              <a:t>Ahora aprendamos sobre las estaciones….</a:t>
            </a:r>
          </a:p>
        </p:txBody>
      </p:sp>
    </p:spTree>
    <p:extLst>
      <p:ext uri="{BB962C8B-B14F-4D97-AF65-F5344CB8AC3E}">
        <p14:creationId xmlns:p14="http://schemas.microsoft.com/office/powerpoint/2010/main" val="23754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3484-B8CD-5849-3E23-5BF8552CE7DD}"/>
              </a:ext>
            </a:extLst>
          </p:cNvPr>
          <p:cNvSpPr>
            <a:spLocks noGrp="1"/>
          </p:cNvSpPr>
          <p:nvPr>
            <p:ph type="title"/>
          </p:nvPr>
        </p:nvSpPr>
        <p:spPr/>
        <p:txBody>
          <a:bodyPr>
            <a:noAutofit/>
          </a:bodyPr>
          <a:lstStyle/>
          <a:p>
            <a:r>
              <a:rPr lang="en-US" altLang="en-US">
                <a:ea typeface="ＭＳ Ｐゴシック"/>
              </a:rPr>
              <a:t>Triglicéridos (de la última vez)</a:t>
            </a:r>
            <a:r>
              <a:rPr lang="en-US" altLang="en-US">
                <a:solidFill>
                  <a:srgbClr val="815CE7"/>
                </a:solidFill>
                <a:ea typeface="ＭＳ Ｐゴシック"/>
              </a:rPr>
              <a:t>
</a:t>
            </a:r>
          </a:p>
        </p:txBody>
      </p:sp>
      <p:sp>
        <p:nvSpPr>
          <p:cNvPr id="3" name="Content Placeholder 2">
            <a:extLst>
              <a:ext uri="{FF2B5EF4-FFF2-40B4-BE49-F238E27FC236}">
                <a16:creationId xmlns:a16="http://schemas.microsoft.com/office/drawing/2014/main" id="{D7C44B78-E886-36CB-7D5E-146EF76718C0}"/>
              </a:ext>
            </a:extLst>
          </p:cNvPr>
          <p:cNvSpPr>
            <a:spLocks noGrp="1"/>
          </p:cNvSpPr>
          <p:nvPr>
            <p:ph idx="1"/>
          </p:nvPr>
        </p:nvSpPr>
        <p:spPr>
          <a:xfrm>
            <a:off x="581192" y="2228003"/>
            <a:ext cx="7989752" cy="2151459"/>
          </a:xfrm>
        </p:spPr>
        <p:txBody>
          <a:bodyPr/>
          <a:lstStyle/>
          <a:p>
            <a:r>
              <a:rPr lang="es-ES" altLang="en-US">
                <a:ea typeface="ＭＳ Ｐゴシック" panose="020B0600070205080204" pitchFamily="34" charset="-128"/>
              </a:rPr>
              <a:t>¿Qué es? Grasa almacenada en la sangre.
Usted come </a:t>
            </a:r>
            <a:r>
              <a:rPr lang="es-ES" altLang="en-US">
                <a:latin typeface="Century Gothic" panose="020B0502020202020204" pitchFamily="34" charset="0"/>
                <a:ea typeface="ＭＳ Ｐゴシック" panose="020B0600070205080204" pitchFamily="34" charset="-128"/>
              </a:rPr>
              <a:t>→</a:t>
            </a:r>
            <a:r>
              <a:rPr lang="es-ES" altLang="en-US">
                <a:ea typeface="ＭＳ Ｐゴシック" panose="020B0600070205080204" pitchFamily="34" charset="-128"/>
              </a:rPr>
              <a:t> "comida no deseada“  </a:t>
            </a:r>
            <a:r>
              <a:rPr lang="es-ES" altLang="en-US">
                <a:latin typeface="Century Gothic" panose="020B0502020202020204" pitchFamily="34" charset="0"/>
                <a:ea typeface="ＭＳ Ｐゴシック" panose="020B0600070205080204" pitchFamily="34" charset="-128"/>
              </a:rPr>
              <a:t>→</a:t>
            </a:r>
            <a:r>
              <a:rPr lang="es-ES" altLang="en-US">
                <a:ea typeface="ＭＳ Ｐゴシック" panose="020B0600070205080204" pitchFamily="34" charset="-128"/>
              </a:rPr>
              <a:t>TG
Su cuerpo utiliza TG entre comidas para obtener energía</a:t>
            </a:r>
          </a:p>
          <a:p>
            <a:r>
              <a:rPr lang="es-ES" altLang="en-US">
                <a:latin typeface="+mj-lt"/>
                <a:ea typeface="ＭＳ Ｐゴシック" panose="020B0600070205080204" pitchFamily="34" charset="-128"/>
              </a:rPr>
              <a:t>Alimentos &gt; Quema </a:t>
            </a:r>
            <a:r>
              <a:rPr lang="es-ES" altLang="en-US">
                <a:ea typeface="ＭＳ Ｐゴシック" panose="020B0600070205080204" pitchFamily="34" charset="-128"/>
              </a:rPr>
              <a:t>de alimentos
	Alto TG</a:t>
            </a: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pic>
        <p:nvPicPr>
          <p:cNvPr id="110596" name="Picture 3" descr="Screen Shot 2018-09-24 at 7.51.08 PM.png">
            <a:extLst>
              <a:ext uri="{FF2B5EF4-FFF2-40B4-BE49-F238E27FC236}">
                <a16:creationId xmlns:a16="http://schemas.microsoft.com/office/drawing/2014/main" id="{3406500A-3E1A-CA61-FFFC-E1BBA3521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7953" y="4225851"/>
            <a:ext cx="3943350" cy="245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1FD90B-8925-C88F-85D1-8C432550B7C6}"/>
              </a:ext>
            </a:extLst>
          </p:cNvPr>
          <p:cNvSpPr txBox="1"/>
          <p:nvPr/>
        </p:nvSpPr>
        <p:spPr>
          <a:xfrm>
            <a:off x="6556075" y="4225851"/>
            <a:ext cx="638355" cy="215444"/>
          </a:xfrm>
          <a:prstGeom prst="rect">
            <a:avLst/>
          </a:prstGeom>
          <a:solidFill>
            <a:schemeClr val="bg1"/>
          </a:solidFill>
        </p:spPr>
        <p:txBody>
          <a:bodyPr wrap="square" rtlCol="0">
            <a:spAutoFit/>
          </a:bodyPr>
          <a:lstStyle/>
          <a:p>
            <a:r>
              <a:rPr lang="es-GT" sz="800" b="1"/>
              <a:t>ARTERIA</a:t>
            </a:r>
          </a:p>
        </p:txBody>
      </p:sp>
      <p:sp>
        <p:nvSpPr>
          <p:cNvPr id="5" name="TextBox 4">
            <a:extLst>
              <a:ext uri="{FF2B5EF4-FFF2-40B4-BE49-F238E27FC236}">
                <a16:creationId xmlns:a16="http://schemas.microsoft.com/office/drawing/2014/main" id="{3FC911DE-DF19-EF0F-7925-63D44BA34C64}"/>
              </a:ext>
            </a:extLst>
          </p:cNvPr>
          <p:cNvSpPr txBox="1"/>
          <p:nvPr/>
        </p:nvSpPr>
        <p:spPr>
          <a:xfrm>
            <a:off x="8186467" y="4225851"/>
            <a:ext cx="595223" cy="215444"/>
          </a:xfrm>
          <a:prstGeom prst="rect">
            <a:avLst/>
          </a:prstGeom>
          <a:solidFill>
            <a:schemeClr val="bg1"/>
          </a:solidFill>
        </p:spPr>
        <p:txBody>
          <a:bodyPr wrap="square" rtlCol="0">
            <a:spAutoFit/>
          </a:bodyPr>
          <a:lstStyle/>
          <a:p>
            <a:r>
              <a:rPr lang="es-GT" sz="800" b="1"/>
              <a:t>COMIDA</a:t>
            </a:r>
          </a:p>
        </p:txBody>
      </p:sp>
      <p:sp>
        <p:nvSpPr>
          <p:cNvPr id="6" name="TextBox 5">
            <a:extLst>
              <a:ext uri="{FF2B5EF4-FFF2-40B4-BE49-F238E27FC236}">
                <a16:creationId xmlns:a16="http://schemas.microsoft.com/office/drawing/2014/main" id="{0B7710DE-D370-3B4E-97C8-7BDEC79E7B0F}"/>
              </a:ext>
            </a:extLst>
          </p:cNvPr>
          <p:cNvSpPr txBox="1"/>
          <p:nvPr/>
        </p:nvSpPr>
        <p:spPr>
          <a:xfrm>
            <a:off x="8164901" y="4777780"/>
            <a:ext cx="586596" cy="215444"/>
          </a:xfrm>
          <a:prstGeom prst="rect">
            <a:avLst/>
          </a:prstGeom>
          <a:solidFill>
            <a:schemeClr val="bg1"/>
          </a:solidFill>
        </p:spPr>
        <p:txBody>
          <a:bodyPr wrap="square" rtlCol="0">
            <a:spAutoFit/>
          </a:bodyPr>
          <a:lstStyle/>
          <a:p>
            <a:r>
              <a:rPr lang="es-GT" sz="800" b="1"/>
              <a:t>PLACA</a:t>
            </a:r>
          </a:p>
        </p:txBody>
      </p:sp>
      <p:sp>
        <p:nvSpPr>
          <p:cNvPr id="7" name="TextBox 6">
            <a:extLst>
              <a:ext uri="{FF2B5EF4-FFF2-40B4-BE49-F238E27FC236}">
                <a16:creationId xmlns:a16="http://schemas.microsoft.com/office/drawing/2014/main" id="{638422E5-E645-160B-8471-3F63523797B6}"/>
              </a:ext>
            </a:extLst>
          </p:cNvPr>
          <p:cNvSpPr txBox="1"/>
          <p:nvPr/>
        </p:nvSpPr>
        <p:spPr>
          <a:xfrm>
            <a:off x="6322212" y="5115578"/>
            <a:ext cx="638354" cy="215444"/>
          </a:xfrm>
          <a:prstGeom prst="rect">
            <a:avLst/>
          </a:prstGeom>
          <a:solidFill>
            <a:schemeClr val="bg1"/>
          </a:solidFill>
        </p:spPr>
        <p:txBody>
          <a:bodyPr wrap="square" rtlCol="0">
            <a:spAutoFit/>
          </a:bodyPr>
          <a:lstStyle/>
          <a:p>
            <a:r>
              <a:rPr lang="es-GT" sz="800" b="1"/>
              <a:t>HIGADO</a:t>
            </a:r>
          </a:p>
        </p:txBody>
      </p:sp>
      <p:sp>
        <p:nvSpPr>
          <p:cNvPr id="8" name="TextBox 7">
            <a:extLst>
              <a:ext uri="{FF2B5EF4-FFF2-40B4-BE49-F238E27FC236}">
                <a16:creationId xmlns:a16="http://schemas.microsoft.com/office/drawing/2014/main" id="{F50CB625-83EF-8258-A61A-369AC7CE03FB}"/>
              </a:ext>
            </a:extLst>
          </p:cNvPr>
          <p:cNvSpPr txBox="1"/>
          <p:nvPr/>
        </p:nvSpPr>
        <p:spPr>
          <a:xfrm>
            <a:off x="6749628" y="5453375"/>
            <a:ext cx="2161459" cy="215444"/>
          </a:xfrm>
          <a:prstGeom prst="rect">
            <a:avLst/>
          </a:prstGeom>
          <a:solidFill>
            <a:schemeClr val="bg1"/>
          </a:solidFill>
        </p:spPr>
        <p:txBody>
          <a:bodyPr wrap="square" rtlCol="0">
            <a:spAutoFit/>
          </a:bodyPr>
          <a:lstStyle/>
          <a:p>
            <a:r>
              <a:rPr lang="es-GT" sz="800" b="1"/>
              <a:t>COLESTEROL BLOQUEADO ARTERIA</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DE0C52DD-BF75-B733-86CB-B36571E61BAB}"/>
                  </a:ext>
                </a:extLst>
              </p14:cNvPr>
              <p14:cNvContentPartPr/>
              <p14:nvPr/>
            </p14:nvContentPartPr>
            <p14:xfrm>
              <a:off x="-1132656" y="1979696"/>
              <a:ext cx="360" cy="360"/>
            </p14:xfrm>
          </p:contentPart>
        </mc:Choice>
        <mc:Fallback xmlns="">
          <p:pic>
            <p:nvPicPr>
              <p:cNvPr id="9" name="Ink 8">
                <a:extLst>
                  <a:ext uri="{FF2B5EF4-FFF2-40B4-BE49-F238E27FC236}">
                    <a16:creationId xmlns:a16="http://schemas.microsoft.com/office/drawing/2014/main" id="{DE0C52DD-BF75-B733-86CB-B36571E61BAB}"/>
                  </a:ext>
                </a:extLst>
              </p:cNvPr>
              <p:cNvPicPr/>
              <p:nvPr/>
            </p:nvPicPr>
            <p:blipFill>
              <a:blip r:embed="rId5"/>
              <a:stretch>
                <a:fillRect/>
              </a:stretch>
            </p:blipFill>
            <p:spPr>
              <a:xfrm>
                <a:off x="-1141656" y="19706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94EA4200-863A-481A-6262-A80F90B51CC0}"/>
                  </a:ext>
                </a:extLst>
              </p14:cNvPr>
              <p14:cNvContentPartPr/>
              <p14:nvPr/>
            </p14:nvContentPartPr>
            <p14:xfrm>
              <a:off x="-1031856" y="2172656"/>
              <a:ext cx="360" cy="360"/>
            </p14:xfrm>
          </p:contentPart>
        </mc:Choice>
        <mc:Fallback xmlns="">
          <p:pic>
            <p:nvPicPr>
              <p:cNvPr id="12" name="Ink 11">
                <a:extLst>
                  <a:ext uri="{FF2B5EF4-FFF2-40B4-BE49-F238E27FC236}">
                    <a16:creationId xmlns:a16="http://schemas.microsoft.com/office/drawing/2014/main" id="{94EA4200-863A-481A-6262-A80F90B51CC0}"/>
                  </a:ext>
                </a:extLst>
              </p:cNvPr>
              <p:cNvPicPr/>
              <p:nvPr/>
            </p:nvPicPr>
            <p:blipFill>
              <a:blip r:embed="rId5"/>
              <a:stretch>
                <a:fillRect/>
              </a:stretch>
            </p:blipFill>
            <p:spPr>
              <a:xfrm>
                <a:off x="-1040856" y="21636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54A3E9BD-DE80-2B19-F493-DEBAAA147894}"/>
                  </a:ext>
                </a:extLst>
              </p14:cNvPr>
              <p14:cNvContentPartPr/>
              <p14:nvPr/>
            </p14:nvContentPartPr>
            <p14:xfrm>
              <a:off x="6543264" y="5075336"/>
              <a:ext cx="554040" cy="260280"/>
            </p14:xfrm>
          </p:contentPart>
        </mc:Choice>
        <mc:Fallback xmlns="">
          <p:pic>
            <p:nvPicPr>
              <p:cNvPr id="13" name="Ink 12">
                <a:extLst>
                  <a:ext uri="{FF2B5EF4-FFF2-40B4-BE49-F238E27FC236}">
                    <a16:creationId xmlns:a16="http://schemas.microsoft.com/office/drawing/2014/main" id="{54A3E9BD-DE80-2B19-F493-DEBAAA147894}"/>
                  </a:ext>
                </a:extLst>
              </p:cNvPr>
              <p:cNvPicPr/>
              <p:nvPr/>
            </p:nvPicPr>
            <p:blipFill>
              <a:blip r:embed="rId8"/>
              <a:stretch>
                <a:fillRect/>
              </a:stretch>
            </p:blipFill>
            <p:spPr>
              <a:xfrm>
                <a:off x="6534264" y="5066336"/>
                <a:ext cx="5716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1BE5B129-E60A-6DFE-329B-9A22E101DD2A}"/>
                  </a:ext>
                </a:extLst>
              </p14:cNvPr>
              <p14:cNvContentPartPr/>
              <p14:nvPr/>
            </p14:nvContentPartPr>
            <p14:xfrm>
              <a:off x="7080384" y="5033216"/>
              <a:ext cx="33840" cy="59400"/>
            </p14:xfrm>
          </p:contentPart>
        </mc:Choice>
        <mc:Fallback xmlns="">
          <p:pic>
            <p:nvPicPr>
              <p:cNvPr id="14" name="Ink 13">
                <a:extLst>
                  <a:ext uri="{FF2B5EF4-FFF2-40B4-BE49-F238E27FC236}">
                    <a16:creationId xmlns:a16="http://schemas.microsoft.com/office/drawing/2014/main" id="{1BE5B129-E60A-6DFE-329B-9A22E101DD2A}"/>
                  </a:ext>
                </a:extLst>
              </p:cNvPr>
              <p:cNvPicPr/>
              <p:nvPr/>
            </p:nvPicPr>
            <p:blipFill>
              <a:blip r:embed="rId10"/>
              <a:stretch>
                <a:fillRect/>
              </a:stretch>
            </p:blipFill>
            <p:spPr>
              <a:xfrm>
                <a:off x="7071384" y="5024216"/>
                <a:ext cx="51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B512D4EC-72B0-BC34-0459-361C5AF542AC}"/>
                  </a:ext>
                </a:extLst>
              </p14:cNvPr>
              <p14:cNvContentPartPr/>
              <p14:nvPr/>
            </p14:nvContentPartPr>
            <p14:xfrm>
              <a:off x="6509784" y="5159216"/>
              <a:ext cx="512280" cy="185040"/>
            </p14:xfrm>
          </p:contentPart>
        </mc:Choice>
        <mc:Fallback xmlns="">
          <p:pic>
            <p:nvPicPr>
              <p:cNvPr id="15" name="Ink 14">
                <a:extLst>
                  <a:ext uri="{FF2B5EF4-FFF2-40B4-BE49-F238E27FC236}">
                    <a16:creationId xmlns:a16="http://schemas.microsoft.com/office/drawing/2014/main" id="{B512D4EC-72B0-BC34-0459-361C5AF542AC}"/>
                  </a:ext>
                </a:extLst>
              </p:cNvPr>
              <p:cNvPicPr/>
              <p:nvPr/>
            </p:nvPicPr>
            <p:blipFill>
              <a:blip r:embed="rId12"/>
              <a:stretch>
                <a:fillRect/>
              </a:stretch>
            </p:blipFill>
            <p:spPr>
              <a:xfrm>
                <a:off x="6500784" y="5150216"/>
                <a:ext cx="5299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F7D6330D-B36B-B7CA-14B6-69513977315D}"/>
                  </a:ext>
                </a:extLst>
              </p14:cNvPr>
              <p14:cNvContentPartPr/>
              <p14:nvPr/>
            </p14:nvContentPartPr>
            <p14:xfrm>
              <a:off x="10905384" y="1786736"/>
              <a:ext cx="76320" cy="335880"/>
            </p14:xfrm>
          </p:contentPart>
        </mc:Choice>
        <mc:Fallback xmlns="">
          <p:pic>
            <p:nvPicPr>
              <p:cNvPr id="16" name="Ink 15">
                <a:extLst>
                  <a:ext uri="{FF2B5EF4-FFF2-40B4-BE49-F238E27FC236}">
                    <a16:creationId xmlns:a16="http://schemas.microsoft.com/office/drawing/2014/main" id="{F7D6330D-B36B-B7CA-14B6-69513977315D}"/>
                  </a:ext>
                </a:extLst>
              </p:cNvPr>
              <p:cNvPicPr/>
              <p:nvPr/>
            </p:nvPicPr>
            <p:blipFill>
              <a:blip r:embed="rId14"/>
              <a:stretch>
                <a:fillRect/>
              </a:stretch>
            </p:blipFill>
            <p:spPr>
              <a:xfrm>
                <a:off x="10896384" y="1777736"/>
                <a:ext cx="93960" cy="353520"/>
              </a:xfrm>
              <a:prstGeom prst="rect">
                <a:avLst/>
              </a:prstGeom>
            </p:spPr>
          </p:pic>
        </mc:Fallback>
      </mc:AlternateContent>
      <p:sp>
        <p:nvSpPr>
          <p:cNvPr id="17" name="TextBox 16">
            <a:extLst>
              <a:ext uri="{FF2B5EF4-FFF2-40B4-BE49-F238E27FC236}">
                <a16:creationId xmlns:a16="http://schemas.microsoft.com/office/drawing/2014/main" id="{B1B74DC1-F416-C345-BD0B-63A53402E1A6}"/>
              </a:ext>
            </a:extLst>
          </p:cNvPr>
          <p:cNvSpPr txBox="1"/>
          <p:nvPr/>
        </p:nvSpPr>
        <p:spPr>
          <a:xfrm>
            <a:off x="6669607" y="5828732"/>
            <a:ext cx="889233" cy="215444"/>
          </a:xfrm>
          <a:prstGeom prst="rect">
            <a:avLst/>
          </a:prstGeom>
          <a:solidFill>
            <a:schemeClr val="bg1"/>
          </a:solidFill>
        </p:spPr>
        <p:txBody>
          <a:bodyPr wrap="square" rtlCol="0">
            <a:spAutoFit/>
          </a:bodyPr>
          <a:lstStyle/>
          <a:p>
            <a:r>
              <a:rPr lang="es-GT" sz="800" b="1"/>
              <a:t>COLESTEROL</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C41221A4-E786-8EB8-4024-2A8E9E813BAB}"/>
              </a:ext>
            </a:extLst>
          </p:cNvPr>
          <p:cNvSpPr>
            <a:spLocks noGrp="1"/>
          </p:cNvSpPr>
          <p:nvPr>
            <p:ph type="title"/>
          </p:nvPr>
        </p:nvSpPr>
        <p:spPr>
          <a:xfrm>
            <a:off x="639870" y="457537"/>
            <a:ext cx="7989752" cy="1083329"/>
          </a:xfrm>
        </p:spPr>
        <p:txBody>
          <a:bodyPr/>
          <a:lstStyle/>
          <a:p>
            <a:r>
              <a:rPr lang="en-US" altLang="en-US">
                <a:ea typeface="ＭＳ Ｐゴシック" panose="020B0600070205080204" pitchFamily="34" charset="-128"/>
              </a:rPr>
              <a:t>TG</a:t>
            </a:r>
          </a:p>
        </p:txBody>
      </p:sp>
      <p:sp>
        <p:nvSpPr>
          <p:cNvPr id="3" name="Content Placeholder 2">
            <a:extLst>
              <a:ext uri="{FF2B5EF4-FFF2-40B4-BE49-F238E27FC236}">
                <a16:creationId xmlns:a16="http://schemas.microsoft.com/office/drawing/2014/main" id="{31C5E585-9164-1826-DC3E-29BFA0FAA336}"/>
              </a:ext>
            </a:extLst>
          </p:cNvPr>
          <p:cNvSpPr>
            <a:spLocks noGrp="1"/>
          </p:cNvSpPr>
          <p:nvPr>
            <p:ph idx="1"/>
          </p:nvPr>
        </p:nvSpPr>
        <p:spPr/>
        <p:txBody>
          <a:bodyPr/>
          <a:lstStyle/>
          <a:p>
            <a:pPr marL="305435" indent="-305435"/>
            <a:r>
              <a:rPr lang="es-ES" altLang="en-US">
                <a:ea typeface="ＭＳ Ｐゴシック"/>
              </a:rPr>
              <a:t>Menos de 150: normal</a:t>
            </a:r>
            <a:endParaRPr lang="en-US" altLang="en-US">
              <a:ea typeface="ＭＳ Ｐゴシック"/>
            </a:endParaRPr>
          </a:p>
          <a:p>
            <a:pPr marL="0" indent="0">
              <a:buNone/>
            </a:pPr>
            <a:endParaRPr lang="es-ES" altLang="en-US">
              <a:ea typeface="ＭＳ Ｐゴシック"/>
            </a:endParaRPr>
          </a:p>
          <a:p>
            <a:pPr marL="305435" indent="-305435"/>
            <a:r>
              <a:rPr lang="es-ES" altLang="en-US">
                <a:ea typeface="ＭＳ Ｐゴシック"/>
              </a:rPr>
              <a:t>Muy alto &gt;500</a:t>
            </a:r>
            <a:endParaRPr lang="en-US" altLang="en-US">
              <a:ea typeface="ＭＳ Ｐゴシック"/>
            </a:endParaRPr>
          </a:p>
          <a:p>
            <a:pPr marL="0" indent="0">
              <a:buNone/>
            </a:pPr>
            <a:endParaRPr lang="es-ES" altLang="en-US">
              <a:ea typeface="ＭＳ Ｐゴシック"/>
            </a:endParaRPr>
          </a:p>
          <a:p>
            <a:pPr marL="305435" indent="-305435"/>
            <a:r>
              <a:rPr lang="es-ES" altLang="en-US">
                <a:ea typeface="ＭＳ Ｐゴシック"/>
              </a:rPr>
              <a:t>Si no es "muy alto" una "estatina" suele ser suficiente
Si es "muy alto" generalmente los pacientes necesitan "</a:t>
            </a:r>
            <a:r>
              <a:rPr lang="es-ES" altLang="en-US" err="1">
                <a:ea typeface="ＭＳ Ｐゴシック"/>
              </a:rPr>
              <a:t>fenoFIBRATO</a:t>
            </a:r>
            <a:r>
              <a:rPr lang="es-ES" altLang="en-US">
                <a:ea typeface="ＭＳ Ｐゴシック"/>
              </a:rPr>
              <a:t>"</a:t>
            </a:r>
            <a:endParaRPr lang="en-US" altLang="en-US">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2E7A-3EC7-4E84-446B-194CA8E9E49F}"/>
              </a:ext>
            </a:extLst>
          </p:cNvPr>
          <p:cNvSpPr>
            <a:spLocks noGrp="1"/>
          </p:cNvSpPr>
          <p:nvPr>
            <p:ph type="title"/>
          </p:nvPr>
        </p:nvSpPr>
        <p:spPr>
          <a:xfrm>
            <a:off x="577124" y="881059"/>
            <a:ext cx="7989752" cy="882383"/>
          </a:xfrm>
        </p:spPr>
        <p:txBody>
          <a:bodyPr>
            <a:noAutofit/>
          </a:bodyPr>
          <a:lstStyle/>
          <a:p>
            <a:r>
              <a:rPr lang="es-ES" altLang="en-US">
                <a:ea typeface="ＭＳ Ｐゴシック"/>
              </a:rPr>
              <a:t>Ataque cardíaco y DERRAME cerebraL 
</a:t>
            </a:r>
            <a:endParaRPr lang="en-US" altLang="en-US">
              <a:ea typeface="ＭＳ Ｐゴシック"/>
            </a:endParaRPr>
          </a:p>
        </p:txBody>
      </p:sp>
      <p:sp>
        <p:nvSpPr>
          <p:cNvPr id="3" name="Content Placeholder 2">
            <a:extLst>
              <a:ext uri="{FF2B5EF4-FFF2-40B4-BE49-F238E27FC236}">
                <a16:creationId xmlns:a16="http://schemas.microsoft.com/office/drawing/2014/main" id="{226AF24E-370F-A4E3-3036-09DFDFEC0237}"/>
              </a:ext>
            </a:extLst>
          </p:cNvPr>
          <p:cNvSpPr>
            <a:spLocks noGrp="1"/>
          </p:cNvSpPr>
          <p:nvPr>
            <p:ph idx="1"/>
          </p:nvPr>
        </p:nvSpPr>
        <p:spPr>
          <a:xfrm>
            <a:off x="676894" y="1973357"/>
            <a:ext cx="7989752" cy="2653877"/>
          </a:xfrm>
        </p:spPr>
        <p:txBody>
          <a:bodyPr/>
          <a:lstStyle/>
          <a:p>
            <a:r>
              <a:rPr lang="es-ES" altLang="en-US">
                <a:ea typeface="ＭＳ Ｐゴシック" panose="020B0600070205080204" pitchFamily="34" charset="-128"/>
              </a:rPr>
              <a:t>¿Qué son?</a:t>
            </a:r>
          </a:p>
          <a:p>
            <a:r>
              <a:rPr lang="es-ES" altLang="en-US" sz="900">
                <a:solidFill>
                  <a:schemeClr val="accent1">
                    <a:lumMod val="75000"/>
                    <a:lumOff val="25000"/>
                  </a:schemeClr>
                </a:solidFill>
                <a:ea typeface="ＭＳ Ｐゴシック" panose="020B0600070205080204" pitchFamily="34" charset="-128"/>
              </a:rPr>
              <a:t>     </a:t>
            </a:r>
            <a:r>
              <a:rPr lang="es-ES" altLang="en-US" sz="900">
                <a:solidFill>
                  <a:schemeClr val="accent1">
                    <a:lumMod val="75000"/>
                    <a:lumOff val="25000"/>
                  </a:schemeClr>
                </a:solidFill>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Ataque cardíaco: 
       </a:t>
            </a:r>
            <a:r>
              <a:rPr lang="es-ES" altLang="en-US" sz="800">
                <a:solidFill>
                  <a:schemeClr val="accent1">
                    <a:lumMod val="75000"/>
                    <a:lumOff val="25000"/>
                  </a:schemeClr>
                </a:solidFill>
                <a:ea typeface="ＭＳ Ｐゴシック" panose="020B0600070205080204" pitchFamily="34" charset="-128"/>
              </a:rPr>
              <a:t> </a:t>
            </a:r>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Pérdida del suministro de sangre al corazón debido a un coágulo de sangre
  </a:t>
            </a:r>
            <a:r>
              <a:rPr lang="es-ES" altLang="en-US" sz="800">
                <a:solidFill>
                  <a:schemeClr val="accent1">
                    <a:lumMod val="75000"/>
                    <a:lumOff val="25000"/>
                  </a:schemeClr>
                </a:solidFill>
                <a:ea typeface="ＭＳ Ｐゴシック" panose="020B0600070205080204" pitchFamily="34" charset="-128"/>
              </a:rPr>
              <a:t> </a:t>
            </a:r>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Derrame cerebral:
       </a:t>
            </a:r>
            <a:r>
              <a:rPr lang="es-ES" altLang="en-US" sz="800">
                <a:solidFill>
                  <a:schemeClr val="accent1">
                    <a:lumMod val="75000"/>
                    <a:lumOff val="25000"/>
                  </a:schemeClr>
                </a:solidFill>
                <a:latin typeface="Century Gothic" panose="020B0502020202020204" pitchFamily="34" charset="0"/>
                <a:ea typeface="ＭＳ Ｐゴシック" panose="020B0600070205080204" pitchFamily="34" charset="-128"/>
              </a:rPr>
              <a:t>■</a:t>
            </a:r>
            <a:r>
              <a:rPr lang="es-ES" altLang="en-US">
                <a:latin typeface="Century Gothic" panose="020B0502020202020204" pitchFamily="34" charset="0"/>
                <a:ea typeface="ＭＳ Ｐゴシック" panose="020B0600070205080204" pitchFamily="34" charset="-128"/>
              </a:rPr>
              <a:t> </a:t>
            </a:r>
            <a:r>
              <a:rPr lang="es-ES" altLang="en-US">
                <a:ea typeface="ＭＳ Ｐゴシック" panose="020B0600070205080204" pitchFamily="34" charset="-128"/>
              </a:rPr>
              <a:t>pérdida del suministro de sangre al cerebro debido a un coágulo de sangre</a:t>
            </a:r>
          </a:p>
          <a:p>
            <a:pPr marL="0" indent="0">
              <a:buNone/>
            </a:pPr>
            <a:r>
              <a:rPr lang="es-ES" altLang="en-US">
                <a:ea typeface="ＭＳ Ｐゴシック" panose="020B0600070205080204" pitchFamily="34" charset="-128"/>
              </a:rPr>
              <a:t>            o ruptura de los vasos sanguíneos</a:t>
            </a:r>
            <a:endParaRPr lang="en-US" altLang="en-US">
              <a:ea typeface="ＭＳ Ｐゴシック" panose="020B0600070205080204" pitchFamily="34" charset="-128"/>
            </a:endParaRPr>
          </a:p>
        </p:txBody>
      </p:sp>
      <p:pic>
        <p:nvPicPr>
          <p:cNvPr id="112644" name="Picture 3" descr="Screen Shot 2018-09-24 at 7.51.08 PM.png">
            <a:extLst>
              <a:ext uri="{FF2B5EF4-FFF2-40B4-BE49-F238E27FC236}">
                <a16:creationId xmlns:a16="http://schemas.microsoft.com/office/drawing/2014/main" id="{B015CC0D-3155-546A-BF0E-68A82CC74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6689" y="4075699"/>
            <a:ext cx="3910088" cy="245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F9DA53B-5049-A94A-613F-7ABABCCA82A7}"/>
              </a:ext>
            </a:extLst>
          </p:cNvPr>
          <p:cNvSpPr txBox="1"/>
          <p:nvPr/>
        </p:nvSpPr>
        <p:spPr>
          <a:xfrm>
            <a:off x="254970" y="3114304"/>
            <a:ext cx="652444" cy="457200"/>
          </a:xfrm>
          <a:prstGeom prst="rect">
            <a:avLst/>
          </a:prstGeom>
          <a:solidFill>
            <a:schemeClr val="bg1"/>
          </a:solidFill>
        </p:spPr>
        <p:txBody>
          <a:bodyPr wrap="square" rtlCol="0">
            <a:spAutoFit/>
          </a:bodyPr>
          <a:lstStyle/>
          <a:p>
            <a:endParaRPr lang="es-GT"/>
          </a:p>
        </p:txBody>
      </p:sp>
      <p:sp>
        <p:nvSpPr>
          <p:cNvPr id="5" name="TextBox 4">
            <a:extLst>
              <a:ext uri="{FF2B5EF4-FFF2-40B4-BE49-F238E27FC236}">
                <a16:creationId xmlns:a16="http://schemas.microsoft.com/office/drawing/2014/main" id="{A8CB0C12-84C8-4B98-EDF6-A66C6CB97EB7}"/>
              </a:ext>
            </a:extLst>
          </p:cNvPr>
          <p:cNvSpPr txBox="1"/>
          <p:nvPr/>
        </p:nvSpPr>
        <p:spPr>
          <a:xfrm>
            <a:off x="676894" y="3571504"/>
            <a:ext cx="142503" cy="369332"/>
          </a:xfrm>
          <a:prstGeom prst="rect">
            <a:avLst/>
          </a:prstGeom>
          <a:solidFill>
            <a:schemeClr val="bg1"/>
          </a:solidFill>
        </p:spPr>
        <p:txBody>
          <a:bodyPr wrap="square" rtlCol="0">
            <a:spAutoFit/>
          </a:bodyPr>
          <a:lstStyle/>
          <a:p>
            <a:endParaRPr lang="es-GT"/>
          </a:p>
        </p:txBody>
      </p:sp>
      <p:sp>
        <p:nvSpPr>
          <p:cNvPr id="6" name="TextBox 5">
            <a:extLst>
              <a:ext uri="{FF2B5EF4-FFF2-40B4-BE49-F238E27FC236}">
                <a16:creationId xmlns:a16="http://schemas.microsoft.com/office/drawing/2014/main" id="{0F626C64-9AF6-32F6-4271-5ED70D3CE178}"/>
              </a:ext>
            </a:extLst>
          </p:cNvPr>
          <p:cNvSpPr txBox="1"/>
          <p:nvPr/>
        </p:nvSpPr>
        <p:spPr>
          <a:xfrm>
            <a:off x="676894" y="4073236"/>
            <a:ext cx="142503" cy="369332"/>
          </a:xfrm>
          <a:prstGeom prst="rect">
            <a:avLst/>
          </a:prstGeom>
          <a:solidFill>
            <a:schemeClr val="bg1"/>
          </a:solidFill>
        </p:spPr>
        <p:txBody>
          <a:bodyPr wrap="square" rtlCol="0">
            <a:spAutoFit/>
          </a:bodyPr>
          <a:lstStyle/>
          <a:p>
            <a:endParaRPr lang="es-GT"/>
          </a:p>
        </p:txBody>
      </p:sp>
      <p:sp>
        <p:nvSpPr>
          <p:cNvPr id="7" name="TextBox 6">
            <a:extLst>
              <a:ext uri="{FF2B5EF4-FFF2-40B4-BE49-F238E27FC236}">
                <a16:creationId xmlns:a16="http://schemas.microsoft.com/office/drawing/2014/main" id="{5C74B974-7DC8-E3A6-757B-531642360AD0}"/>
              </a:ext>
            </a:extLst>
          </p:cNvPr>
          <p:cNvSpPr txBox="1"/>
          <p:nvPr/>
        </p:nvSpPr>
        <p:spPr>
          <a:xfrm>
            <a:off x="676894" y="4442568"/>
            <a:ext cx="142503" cy="369332"/>
          </a:xfrm>
          <a:prstGeom prst="rect">
            <a:avLst/>
          </a:prstGeom>
          <a:solidFill>
            <a:schemeClr val="bg1"/>
          </a:solidFill>
        </p:spPr>
        <p:txBody>
          <a:bodyPr wrap="square" rtlCol="0">
            <a:spAutoFit/>
          </a:bodyPr>
          <a:lstStyle/>
          <a:p>
            <a:endParaRPr lang="es-GT"/>
          </a:p>
        </p:txBody>
      </p:sp>
      <p:sp>
        <p:nvSpPr>
          <p:cNvPr id="11" name="TextBox 10">
            <a:extLst>
              <a:ext uri="{FF2B5EF4-FFF2-40B4-BE49-F238E27FC236}">
                <a16:creationId xmlns:a16="http://schemas.microsoft.com/office/drawing/2014/main" id="{D747F4B9-CDDA-01B6-AFDD-ED420819E3C5}"/>
              </a:ext>
            </a:extLst>
          </p:cNvPr>
          <p:cNvSpPr txBox="1"/>
          <p:nvPr/>
        </p:nvSpPr>
        <p:spPr>
          <a:xfrm>
            <a:off x="7232072" y="1973357"/>
            <a:ext cx="665019" cy="230832"/>
          </a:xfrm>
          <a:prstGeom prst="rect">
            <a:avLst/>
          </a:prstGeom>
          <a:solidFill>
            <a:schemeClr val="bg1"/>
          </a:solidFill>
        </p:spPr>
        <p:txBody>
          <a:bodyPr wrap="square" rtlCol="0">
            <a:spAutoFit/>
          </a:bodyPr>
          <a:lstStyle/>
          <a:p>
            <a:endParaRPr lang="es-GT" sz="900" b="1"/>
          </a:p>
        </p:txBody>
      </p:sp>
      <p:sp>
        <p:nvSpPr>
          <p:cNvPr id="12" name="TextBox 11">
            <a:extLst>
              <a:ext uri="{FF2B5EF4-FFF2-40B4-BE49-F238E27FC236}">
                <a16:creationId xmlns:a16="http://schemas.microsoft.com/office/drawing/2014/main" id="{CC4034A0-5B5F-BE51-720E-480508E05883}"/>
              </a:ext>
            </a:extLst>
          </p:cNvPr>
          <p:cNvSpPr txBox="1"/>
          <p:nvPr/>
        </p:nvSpPr>
        <p:spPr>
          <a:xfrm>
            <a:off x="7232072" y="3235080"/>
            <a:ext cx="665019" cy="215444"/>
          </a:xfrm>
          <a:prstGeom prst="rect">
            <a:avLst/>
          </a:prstGeom>
          <a:solidFill>
            <a:schemeClr val="bg1"/>
          </a:solidFill>
        </p:spPr>
        <p:txBody>
          <a:bodyPr wrap="square" rtlCol="0">
            <a:spAutoFit/>
          </a:bodyPr>
          <a:lstStyle/>
          <a:p>
            <a:endParaRPr lang="es-GT" sz="800" b="1"/>
          </a:p>
        </p:txBody>
      </p:sp>
      <p:sp>
        <p:nvSpPr>
          <p:cNvPr id="9" name="TextBox 8">
            <a:extLst>
              <a:ext uri="{FF2B5EF4-FFF2-40B4-BE49-F238E27FC236}">
                <a16:creationId xmlns:a16="http://schemas.microsoft.com/office/drawing/2014/main" id="{9027295E-EEA3-C821-26B1-A12AF95FB825}"/>
              </a:ext>
            </a:extLst>
          </p:cNvPr>
          <p:cNvSpPr txBox="1"/>
          <p:nvPr/>
        </p:nvSpPr>
        <p:spPr>
          <a:xfrm>
            <a:off x="748145" y="3799046"/>
            <a:ext cx="142503" cy="369332"/>
          </a:xfrm>
          <a:prstGeom prst="rect">
            <a:avLst/>
          </a:prstGeom>
          <a:solidFill>
            <a:schemeClr val="bg1"/>
          </a:solidFill>
        </p:spPr>
        <p:txBody>
          <a:bodyPr wrap="square" rtlCol="0">
            <a:spAutoFit/>
          </a:bodyPr>
          <a:lstStyle/>
          <a:p>
            <a:endParaRPr lang="es-GT"/>
          </a:p>
        </p:txBody>
      </p:sp>
      <p:sp>
        <p:nvSpPr>
          <p:cNvPr id="15" name="TextBox 14">
            <a:extLst>
              <a:ext uri="{FF2B5EF4-FFF2-40B4-BE49-F238E27FC236}">
                <a16:creationId xmlns:a16="http://schemas.microsoft.com/office/drawing/2014/main" id="{C8B1AC0A-9E8A-9313-2F89-4F8FF7F9D33C}"/>
              </a:ext>
            </a:extLst>
          </p:cNvPr>
          <p:cNvSpPr txBox="1"/>
          <p:nvPr/>
        </p:nvSpPr>
        <p:spPr>
          <a:xfrm>
            <a:off x="748145" y="3056686"/>
            <a:ext cx="159269" cy="369332"/>
          </a:xfrm>
          <a:prstGeom prst="rect">
            <a:avLst/>
          </a:prstGeom>
          <a:solidFill>
            <a:schemeClr val="bg1"/>
          </a:solidFill>
        </p:spPr>
        <p:txBody>
          <a:bodyPr wrap="square" rtlCol="0">
            <a:spAutoFit/>
          </a:bodyPr>
          <a:lstStyle/>
          <a:p>
            <a:endParaRPr lang="es-GT"/>
          </a:p>
        </p:txBody>
      </p:sp>
      <p:sp>
        <p:nvSpPr>
          <p:cNvPr id="16" name="TextBox 15">
            <a:extLst>
              <a:ext uri="{FF2B5EF4-FFF2-40B4-BE49-F238E27FC236}">
                <a16:creationId xmlns:a16="http://schemas.microsoft.com/office/drawing/2014/main" id="{2CA42587-0FAC-A287-8D10-D065D2B47E5A}"/>
              </a:ext>
            </a:extLst>
          </p:cNvPr>
          <p:cNvSpPr txBox="1"/>
          <p:nvPr/>
        </p:nvSpPr>
        <p:spPr>
          <a:xfrm>
            <a:off x="748145" y="2709644"/>
            <a:ext cx="71252" cy="369332"/>
          </a:xfrm>
          <a:prstGeom prst="rect">
            <a:avLst/>
          </a:prstGeom>
          <a:solidFill>
            <a:schemeClr val="bg1"/>
          </a:solidFill>
        </p:spPr>
        <p:txBody>
          <a:bodyPr wrap="square" rtlCol="0">
            <a:spAutoFit/>
          </a:bodyPr>
          <a:lstStyle/>
          <a:p>
            <a:endParaRPr lang="es-GT"/>
          </a:p>
        </p:txBody>
      </p:sp>
      <p:sp>
        <p:nvSpPr>
          <p:cNvPr id="17" name="TextBox 16">
            <a:extLst>
              <a:ext uri="{FF2B5EF4-FFF2-40B4-BE49-F238E27FC236}">
                <a16:creationId xmlns:a16="http://schemas.microsoft.com/office/drawing/2014/main" id="{6DE07D29-151E-472D-2F48-3925A9BFD027}"/>
              </a:ext>
            </a:extLst>
          </p:cNvPr>
          <p:cNvSpPr txBox="1"/>
          <p:nvPr/>
        </p:nvSpPr>
        <p:spPr>
          <a:xfrm>
            <a:off x="6316910" y="5025006"/>
            <a:ext cx="595618" cy="215444"/>
          </a:xfrm>
          <a:prstGeom prst="rect">
            <a:avLst/>
          </a:prstGeom>
          <a:solidFill>
            <a:schemeClr val="bg1"/>
          </a:solidFill>
        </p:spPr>
        <p:txBody>
          <a:bodyPr wrap="square" rtlCol="0">
            <a:spAutoFit/>
          </a:bodyPr>
          <a:lstStyle/>
          <a:p>
            <a:r>
              <a:rPr lang="es-GT" sz="800" b="1"/>
              <a:t>HIGADO</a:t>
            </a:r>
          </a:p>
        </p:txBody>
      </p:sp>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F9332880-4B63-8C15-23CF-8AF22C3E0AE9}"/>
                  </a:ext>
                </a:extLst>
              </p14:cNvPr>
              <p14:cNvContentPartPr/>
              <p14:nvPr/>
            </p14:nvContentPartPr>
            <p14:xfrm>
              <a:off x="6432024" y="5024936"/>
              <a:ext cx="489240" cy="218880"/>
            </p14:xfrm>
          </p:contentPart>
        </mc:Choice>
        <mc:Fallback xmlns="">
          <p:pic>
            <p:nvPicPr>
              <p:cNvPr id="19" name="Ink 18">
                <a:extLst>
                  <a:ext uri="{FF2B5EF4-FFF2-40B4-BE49-F238E27FC236}">
                    <a16:creationId xmlns:a16="http://schemas.microsoft.com/office/drawing/2014/main" id="{F9332880-4B63-8C15-23CF-8AF22C3E0AE9}"/>
                  </a:ext>
                </a:extLst>
              </p:cNvPr>
              <p:cNvPicPr/>
              <p:nvPr/>
            </p:nvPicPr>
            <p:blipFill>
              <a:blip r:embed="rId5"/>
              <a:stretch>
                <a:fillRect/>
              </a:stretch>
            </p:blipFill>
            <p:spPr>
              <a:xfrm>
                <a:off x="6423024" y="5015936"/>
                <a:ext cx="5068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6B5B48E8-AF62-6227-5E3A-630DF398633A}"/>
                  </a:ext>
                </a:extLst>
              </p14:cNvPr>
              <p14:cNvContentPartPr/>
              <p14:nvPr/>
            </p14:nvContentPartPr>
            <p14:xfrm>
              <a:off x="6375504" y="5024936"/>
              <a:ext cx="537480" cy="252000"/>
            </p14:xfrm>
          </p:contentPart>
        </mc:Choice>
        <mc:Fallback xmlns="">
          <p:pic>
            <p:nvPicPr>
              <p:cNvPr id="20" name="Ink 19">
                <a:extLst>
                  <a:ext uri="{FF2B5EF4-FFF2-40B4-BE49-F238E27FC236}">
                    <a16:creationId xmlns:a16="http://schemas.microsoft.com/office/drawing/2014/main" id="{6B5B48E8-AF62-6227-5E3A-630DF398633A}"/>
                  </a:ext>
                </a:extLst>
              </p:cNvPr>
              <p:cNvPicPr/>
              <p:nvPr/>
            </p:nvPicPr>
            <p:blipFill>
              <a:blip r:embed="rId7"/>
              <a:stretch>
                <a:fillRect/>
              </a:stretch>
            </p:blipFill>
            <p:spPr>
              <a:xfrm>
                <a:off x="6366504" y="5015936"/>
                <a:ext cx="555120" cy="269640"/>
              </a:xfrm>
              <a:prstGeom prst="rect">
                <a:avLst/>
              </a:prstGeom>
            </p:spPr>
          </p:pic>
        </mc:Fallback>
      </mc:AlternateContent>
      <p:sp>
        <p:nvSpPr>
          <p:cNvPr id="22" name="TextBox 21">
            <a:extLst>
              <a:ext uri="{FF2B5EF4-FFF2-40B4-BE49-F238E27FC236}">
                <a16:creationId xmlns:a16="http://schemas.microsoft.com/office/drawing/2014/main" id="{5770F397-2BCC-0D1A-69C9-F7B55102130B}"/>
              </a:ext>
            </a:extLst>
          </p:cNvPr>
          <p:cNvSpPr txBox="1"/>
          <p:nvPr/>
        </p:nvSpPr>
        <p:spPr>
          <a:xfrm>
            <a:off x="6644244" y="4037908"/>
            <a:ext cx="665019" cy="215444"/>
          </a:xfrm>
          <a:prstGeom prst="rect">
            <a:avLst/>
          </a:prstGeom>
          <a:solidFill>
            <a:schemeClr val="bg1"/>
          </a:solidFill>
        </p:spPr>
        <p:txBody>
          <a:bodyPr wrap="square" rtlCol="0">
            <a:spAutoFit/>
          </a:bodyPr>
          <a:lstStyle/>
          <a:p>
            <a:r>
              <a:rPr lang="es-GT" sz="800" b="1"/>
              <a:t>ARTERIA</a:t>
            </a:r>
          </a:p>
        </p:txBody>
      </p:sp>
      <p:sp>
        <p:nvSpPr>
          <p:cNvPr id="23" name="TextBox 22">
            <a:extLst>
              <a:ext uri="{FF2B5EF4-FFF2-40B4-BE49-F238E27FC236}">
                <a16:creationId xmlns:a16="http://schemas.microsoft.com/office/drawing/2014/main" id="{AEFA8299-1A0E-A646-51A3-09D6E23FC973}"/>
              </a:ext>
            </a:extLst>
          </p:cNvPr>
          <p:cNvSpPr txBox="1"/>
          <p:nvPr/>
        </p:nvSpPr>
        <p:spPr>
          <a:xfrm>
            <a:off x="8187655" y="4073236"/>
            <a:ext cx="665019" cy="215444"/>
          </a:xfrm>
          <a:prstGeom prst="rect">
            <a:avLst/>
          </a:prstGeom>
          <a:solidFill>
            <a:schemeClr val="bg1"/>
          </a:solidFill>
        </p:spPr>
        <p:txBody>
          <a:bodyPr wrap="square" rtlCol="0">
            <a:spAutoFit/>
          </a:bodyPr>
          <a:lstStyle/>
          <a:p>
            <a:r>
              <a:rPr lang="es-GT" sz="800" b="1"/>
              <a:t>COMIDA</a:t>
            </a:r>
          </a:p>
        </p:txBody>
      </p:sp>
      <p:sp>
        <p:nvSpPr>
          <p:cNvPr id="24" name="TextBox 23">
            <a:extLst>
              <a:ext uri="{FF2B5EF4-FFF2-40B4-BE49-F238E27FC236}">
                <a16:creationId xmlns:a16="http://schemas.microsoft.com/office/drawing/2014/main" id="{FEC5E707-36D4-7D65-872D-9103AD1025BA}"/>
              </a:ext>
            </a:extLst>
          </p:cNvPr>
          <p:cNvSpPr txBox="1"/>
          <p:nvPr/>
        </p:nvSpPr>
        <p:spPr>
          <a:xfrm>
            <a:off x="8253029" y="4704178"/>
            <a:ext cx="535511" cy="215444"/>
          </a:xfrm>
          <a:prstGeom prst="rect">
            <a:avLst/>
          </a:prstGeom>
          <a:solidFill>
            <a:schemeClr val="bg1"/>
          </a:solidFill>
        </p:spPr>
        <p:txBody>
          <a:bodyPr wrap="square" rtlCol="0">
            <a:spAutoFit/>
          </a:bodyPr>
          <a:lstStyle/>
          <a:p>
            <a:r>
              <a:rPr lang="es-GT" sz="800" b="1"/>
              <a:t>PLACA</a:t>
            </a:r>
          </a:p>
        </p:txBody>
      </p:sp>
      <p:sp>
        <p:nvSpPr>
          <p:cNvPr id="25" name="TextBox 24">
            <a:extLst>
              <a:ext uri="{FF2B5EF4-FFF2-40B4-BE49-F238E27FC236}">
                <a16:creationId xmlns:a16="http://schemas.microsoft.com/office/drawing/2014/main" id="{6F0509F5-7E36-CC96-6EE7-0A3153643C50}"/>
              </a:ext>
            </a:extLst>
          </p:cNvPr>
          <p:cNvSpPr txBox="1"/>
          <p:nvPr/>
        </p:nvSpPr>
        <p:spPr>
          <a:xfrm>
            <a:off x="6711603" y="5298802"/>
            <a:ext cx="2071670" cy="215444"/>
          </a:xfrm>
          <a:prstGeom prst="rect">
            <a:avLst/>
          </a:prstGeom>
          <a:solidFill>
            <a:schemeClr val="bg1"/>
          </a:solidFill>
        </p:spPr>
        <p:txBody>
          <a:bodyPr wrap="square" rtlCol="0">
            <a:spAutoFit/>
          </a:bodyPr>
          <a:lstStyle/>
          <a:p>
            <a:r>
              <a:rPr lang="es-GT" sz="800" b="1"/>
              <a:t>COLESTEROLBLOQUEAND ARTERIA</a:t>
            </a:r>
          </a:p>
        </p:txBody>
      </p:sp>
      <p:sp>
        <p:nvSpPr>
          <p:cNvPr id="26" name="TextBox 25">
            <a:extLst>
              <a:ext uri="{FF2B5EF4-FFF2-40B4-BE49-F238E27FC236}">
                <a16:creationId xmlns:a16="http://schemas.microsoft.com/office/drawing/2014/main" id="{2E497FFF-F680-71F2-A812-53E4FC0EBDA1}"/>
              </a:ext>
            </a:extLst>
          </p:cNvPr>
          <p:cNvSpPr txBox="1"/>
          <p:nvPr/>
        </p:nvSpPr>
        <p:spPr>
          <a:xfrm>
            <a:off x="6718589" y="5674275"/>
            <a:ext cx="897622" cy="215444"/>
          </a:xfrm>
          <a:prstGeom prst="rect">
            <a:avLst/>
          </a:prstGeom>
          <a:solidFill>
            <a:schemeClr val="bg1"/>
          </a:solidFill>
        </p:spPr>
        <p:txBody>
          <a:bodyPr wrap="square" rtlCol="0">
            <a:spAutoFit/>
          </a:bodyPr>
          <a:lstStyle/>
          <a:p>
            <a:r>
              <a:rPr lang="es-GT" sz="800" b="1"/>
              <a:t>COLESTEROL</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8F50-7E1E-22E4-302A-FD2076575CBA}"/>
              </a:ext>
            </a:extLst>
          </p:cNvPr>
          <p:cNvSpPr>
            <a:spLocks noGrp="1"/>
          </p:cNvSpPr>
          <p:nvPr>
            <p:ph type="title"/>
          </p:nvPr>
        </p:nvSpPr>
        <p:spPr/>
        <p:txBody>
          <a:bodyPr>
            <a:noAutofit/>
          </a:bodyPr>
          <a:lstStyle/>
          <a:p>
            <a:pPr eaLnBrk="1" hangingPunct="1"/>
            <a:r>
              <a:rPr lang="en-US" altLang="en-US">
                <a:solidFill>
                  <a:srgbClr val="815CE7"/>
                </a:solidFill>
                <a:ea typeface="ＭＳ Ｐゴシック" panose="020B0600070205080204" pitchFamily="34" charset="-128"/>
              </a:rPr>
              <a:t> </a:t>
            </a:r>
          </a:p>
        </p:txBody>
      </p:sp>
      <p:sp>
        <p:nvSpPr>
          <p:cNvPr id="3" name="Content Placeholder 2">
            <a:extLst>
              <a:ext uri="{FF2B5EF4-FFF2-40B4-BE49-F238E27FC236}">
                <a16:creationId xmlns:a16="http://schemas.microsoft.com/office/drawing/2014/main" id="{E78EBF4A-EE6D-539A-FFE1-720E43092237}"/>
              </a:ext>
            </a:extLst>
          </p:cNvPr>
          <p:cNvSpPr>
            <a:spLocks noGrp="1"/>
          </p:cNvSpPr>
          <p:nvPr>
            <p:ph idx="1"/>
          </p:nvPr>
        </p:nvSpPr>
        <p:spPr>
          <a:xfrm>
            <a:off x="450252" y="1977034"/>
            <a:ext cx="7989752" cy="3325268"/>
          </a:xfrm>
        </p:spPr>
        <p:txBody>
          <a:bodyPr/>
          <a:lstStyle/>
          <a:p>
            <a:r>
              <a:rPr lang="es-ES" altLang="en-US">
                <a:ea typeface="ＭＳ Ｐゴシック" panose="020B0600070205080204" pitchFamily="34" charset="-128"/>
              </a:rPr>
              <a:t>¿Por qué es importante? 
Los infartos dañan el tejido cardíaco y provocan fallas cardíacas
Los derrames cerebrales dañan el cerebro y, por lo tanto, el área que el cerebro controla.  </a:t>
            </a:r>
            <a:endParaRPr lang="en-US" altLang="en-US">
              <a:ea typeface="ＭＳ Ｐゴシック" panose="020B0600070205080204" pitchFamily="34" charset="-128"/>
            </a:endParaRPr>
          </a:p>
        </p:txBody>
      </p:sp>
      <p:sp>
        <p:nvSpPr>
          <p:cNvPr id="5" name="TextBox 4">
            <a:extLst>
              <a:ext uri="{FF2B5EF4-FFF2-40B4-BE49-F238E27FC236}">
                <a16:creationId xmlns:a16="http://schemas.microsoft.com/office/drawing/2014/main" id="{1F6524FD-56F0-3687-B390-C673F75260A9}"/>
              </a:ext>
            </a:extLst>
          </p:cNvPr>
          <p:cNvSpPr txBox="1"/>
          <p:nvPr/>
        </p:nvSpPr>
        <p:spPr>
          <a:xfrm>
            <a:off x="633791" y="947448"/>
            <a:ext cx="7800360" cy="523220"/>
          </a:xfrm>
          <a:prstGeom prst="rect">
            <a:avLst/>
          </a:prstGeom>
          <a:noFill/>
        </p:spPr>
        <p:txBody>
          <a:bodyPr wrap="square" lIns="91440" tIns="45720" rIns="91440" bIns="45720" anchor="t">
            <a:spAutoFit/>
          </a:bodyPr>
          <a:lstStyle/>
          <a:p>
            <a:r>
              <a:rPr lang="es-ES" altLang="en-US" sz="2800">
                <a:solidFill>
                  <a:schemeClr val="bg1"/>
                </a:solidFill>
                <a:latin typeface="+mj-lt"/>
                <a:ea typeface="ＭＳ Ｐゴシック"/>
              </a:rPr>
              <a:t>ATAQUE CARDÍACO Y DERRAME CEREBRAL </a:t>
            </a:r>
            <a:endParaRPr lang="en-US" sz="280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E72E-E80F-DB1C-9204-C70D218A64BF}"/>
              </a:ext>
            </a:extLst>
          </p:cNvPr>
          <p:cNvSpPr>
            <a:spLocks noGrp="1"/>
          </p:cNvSpPr>
          <p:nvPr>
            <p:ph type="title"/>
          </p:nvPr>
        </p:nvSpPr>
        <p:spPr/>
        <p:txBody>
          <a:bodyPr>
            <a:noAutofit/>
          </a:bodyPr>
          <a:lstStyle/>
          <a:p>
            <a:r>
              <a:rPr lang="en-US" altLang="en-US" err="1">
                <a:ea typeface="ＭＳ Ｐゴシック"/>
              </a:rPr>
              <a:t>Prevención</a:t>
            </a:r>
            <a:r>
              <a:rPr lang="en-US" altLang="en-US">
                <a:ea typeface="ＭＳ Ｐゴシック"/>
              </a:rPr>
              <a:t> </a:t>
            </a: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E0BD32B9-5103-ECC4-C6CD-4F5DFBFD66D5}"/>
              </a:ext>
            </a:extLst>
          </p:cNvPr>
          <p:cNvSpPr>
            <a:spLocks noGrp="1"/>
          </p:cNvSpPr>
          <p:nvPr>
            <p:ph idx="1"/>
          </p:nvPr>
        </p:nvSpPr>
        <p:spPr/>
        <p:txBody>
          <a:bodyPr/>
          <a:lstStyle/>
          <a:p>
            <a:pPr marL="342900" indent="-342900">
              <a:buAutoNum type="arabicPeriod"/>
            </a:pPr>
            <a:r>
              <a:rPr lang="es-ES" altLang="en-US" dirty="0">
                <a:ea typeface="ＭＳ Ｐゴシック"/>
              </a:rPr>
              <a:t>Tomar medicamentos (¿suena familiar?)</a:t>
            </a:r>
            <a:endParaRPr lang="en-US" altLang="en-US" dirty="0">
              <a:ea typeface="ＭＳ Ｐゴシック"/>
            </a:endParaRPr>
          </a:p>
          <a:p>
            <a:pPr marL="342900" indent="-342900">
              <a:buAutoNum type="arabicPeriod"/>
            </a:pPr>
            <a:r>
              <a:rPr lang="es-ES" altLang="en-US" dirty="0">
                <a:ea typeface="ＭＳ Ｐゴシック"/>
              </a:rPr>
              <a:t>Vida saludable </a:t>
            </a:r>
          </a:p>
          <a:p>
            <a:pPr marL="666900" lvl="1" indent="-342900">
              <a:buAutoNum type="arabicPeriod"/>
            </a:pPr>
            <a:r>
              <a:rPr lang="es-ES" altLang="en-US" dirty="0">
                <a:ea typeface="ＭＳ Ｐゴシック"/>
              </a:rPr>
              <a:t>Dieta... Llegar a un peso saludable
Ejercicio... unos 20 minutos diarios
Alivio del estrés...</a:t>
            </a:r>
            <a:endParaRPr lang="en-US" altLang="en-US" dirty="0">
              <a:ea typeface="ＭＳ Ｐゴシック"/>
            </a:endParaRPr>
          </a:p>
          <a:p>
            <a:pPr marL="228600" indent="-228600" eaLnBrk="1" hangingPunct="1"/>
            <a:endParaRPr lang="en-US" altLang="en-US" dirty="0">
              <a:ea typeface="ＭＳ Ｐゴシック" panose="020B0600070205080204" pitchFamily="34" charset="-128"/>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A67F7-1FA9-BCB6-8925-CA8CEE03F405}"/>
              </a:ext>
            </a:extLst>
          </p:cNvPr>
          <p:cNvSpPr>
            <a:spLocks noGrp="1"/>
          </p:cNvSpPr>
          <p:nvPr>
            <p:ph idx="1"/>
          </p:nvPr>
        </p:nvSpPr>
        <p:spPr/>
        <p:txBody>
          <a:bodyPr/>
          <a:lstStyle/>
          <a:p>
            <a:pPr marL="0" indent="0">
              <a:buNone/>
            </a:pPr>
            <a:endParaRPr lang="en-US"/>
          </a:p>
          <a:p>
            <a:pPr marL="0" indent="0">
              <a:buNone/>
            </a:pPr>
            <a:endParaRPr lang="en-US"/>
          </a:p>
        </p:txBody>
      </p:sp>
      <p:sp>
        <p:nvSpPr>
          <p:cNvPr id="4" name="Title 1">
            <a:extLst>
              <a:ext uri="{FF2B5EF4-FFF2-40B4-BE49-F238E27FC236}">
                <a16:creationId xmlns:a16="http://schemas.microsoft.com/office/drawing/2014/main" id="{C61F60E8-C32E-F14F-62D0-49AE5B469EEF}"/>
              </a:ext>
            </a:extLst>
          </p:cNvPr>
          <p:cNvSpPr>
            <a:spLocks noGrp="1"/>
          </p:cNvSpPr>
          <p:nvPr>
            <p:ph type="title"/>
          </p:nvPr>
        </p:nvSpPr>
        <p:spPr>
          <a:xfrm>
            <a:off x="509738" y="889789"/>
            <a:ext cx="7989752" cy="1083329"/>
          </a:xfrm>
        </p:spPr>
        <p:txBody>
          <a:bodyPr>
            <a:normAutofit fontScale="90000"/>
          </a:bodyPr>
          <a:lstStyle/>
          <a:p>
            <a:r>
              <a:rPr lang="en-US" altLang="en-US">
                <a:ea typeface="ＭＳ Ｐゴシック" panose="020B0600070205080204" pitchFamily="34" charset="-128"/>
              </a:rPr>
              <a:t>¿El </a:t>
            </a:r>
            <a:r>
              <a:rPr lang="en-US" altLang="en-US" err="1">
                <a:ea typeface="ＭＳ Ｐゴシック" panose="020B0600070205080204" pitchFamily="34" charset="-128"/>
              </a:rPr>
              <a:t>estrés</a:t>
            </a:r>
            <a:r>
              <a:rPr lang="en-US" altLang="en-US">
                <a:ea typeface="ＭＳ Ｐゴシック" panose="020B0600070205080204" pitchFamily="34" charset="-128"/>
              </a:rPr>
              <a:t> causa </a:t>
            </a:r>
            <a:r>
              <a:rPr lang="en-US" altLang="en-US" err="1">
                <a:ea typeface="ＭＳ Ｐゴシック" panose="020B0600070205080204" pitchFamily="34" charset="-128"/>
              </a:rPr>
              <a:t>ataques</a:t>
            </a:r>
            <a:r>
              <a:rPr lang="en-US" altLang="en-US">
                <a:ea typeface="ＭＳ Ｐゴシック" panose="020B0600070205080204" pitchFamily="34" charset="-128"/>
              </a:rPr>
              <a:t> </a:t>
            </a:r>
            <a:r>
              <a:rPr lang="en-US" altLang="en-US" err="1">
                <a:ea typeface="ＭＳ Ｐゴシック" panose="020B0600070205080204" pitchFamily="34" charset="-128"/>
              </a:rPr>
              <a:t>cardíacos</a:t>
            </a:r>
            <a:r>
              <a:rPr lang="en-US" altLang="en-US">
                <a:ea typeface="ＭＳ Ｐゴシック" panose="020B0600070205080204" pitchFamily="34" charset="-128"/>
              </a:rPr>
              <a:t>, DERRAMES </a:t>
            </a:r>
            <a:r>
              <a:rPr lang="en-US" altLang="en-US" err="1">
                <a:ea typeface="ＭＳ Ｐゴシック" panose="020B0600070205080204" pitchFamily="34" charset="-128"/>
              </a:rPr>
              <a:t>cerebrales</a:t>
            </a:r>
            <a:r>
              <a:rPr lang="en-US" altLang="en-US">
                <a:ea typeface="ＭＳ Ｐゴシック" panose="020B0600070205080204" pitchFamily="34" charset="-128"/>
              </a:rPr>
              <a:t>, </a:t>
            </a:r>
            <a:r>
              <a:rPr lang="en-US" altLang="en-US" err="1">
                <a:ea typeface="ＭＳ Ｐゴシック" panose="020B0600070205080204" pitchFamily="34" charset="-128"/>
              </a:rPr>
              <a:t>presión</a:t>
            </a:r>
            <a:r>
              <a:rPr lang="en-US" altLang="en-US">
                <a:ea typeface="ＭＳ Ｐゴシック" panose="020B0600070205080204" pitchFamily="34" charset="-128"/>
              </a:rPr>
              <a:t> arterial </a:t>
            </a:r>
            <a:r>
              <a:rPr lang="en-US" altLang="en-US" err="1">
                <a:ea typeface="ＭＳ Ｐゴシック" panose="020B0600070205080204" pitchFamily="34" charset="-128"/>
              </a:rPr>
              <a:t>alta.</a:t>
            </a:r>
            <a:r>
              <a:rPr lang="en-US" altLang="en-US">
                <a:ea typeface="ＭＳ Ｐゴシック" panose="020B0600070205080204" pitchFamily="34" charset="-128"/>
              </a:rPr>
              <a:t>..?
</a:t>
            </a:r>
          </a:p>
        </p:txBody>
      </p:sp>
      <p:sp>
        <p:nvSpPr>
          <p:cNvPr id="5" name="Content Placeholder 2">
            <a:extLst>
              <a:ext uri="{FF2B5EF4-FFF2-40B4-BE49-F238E27FC236}">
                <a16:creationId xmlns:a16="http://schemas.microsoft.com/office/drawing/2014/main" id="{94EC402F-055C-837E-1304-989AE33AB018}"/>
              </a:ext>
            </a:extLst>
          </p:cNvPr>
          <p:cNvSpPr txBox="1">
            <a:spLocks/>
          </p:cNvSpPr>
          <p:nvPr/>
        </p:nvSpPr>
        <p:spPr>
          <a:xfrm>
            <a:off x="733592" y="23804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fontAlgn="auto"/>
            <a:r>
              <a:rPr lang="es-ES" altLang="en-US">
                <a:ea typeface="ＭＳ Ｐゴシック"/>
              </a:rPr>
              <a:t>Usted cree que afecta o que no afecta?</a:t>
            </a:r>
            <a:endParaRPr lang="es-ES" altLang="en-US">
              <a:ea typeface="ＭＳ Ｐゴシック" panose="020B0600070205080204" pitchFamily="34" charset="-128"/>
            </a:endParaRPr>
          </a:p>
        </p:txBody>
      </p:sp>
    </p:spTree>
    <p:extLst>
      <p:ext uri="{BB962C8B-B14F-4D97-AF65-F5344CB8AC3E}">
        <p14:creationId xmlns:p14="http://schemas.microsoft.com/office/powerpoint/2010/main" val="2308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385FD5EE-8A8A-63EA-80AC-046652E84C7E}"/>
              </a:ext>
            </a:extLst>
          </p:cNvPr>
          <p:cNvSpPr>
            <a:spLocks noGrp="1"/>
          </p:cNvSpPr>
          <p:nvPr>
            <p:ph type="title"/>
          </p:nvPr>
        </p:nvSpPr>
        <p:spPr/>
        <p:txBody>
          <a:bodyPr/>
          <a:lstStyle/>
          <a:p>
            <a:r>
              <a:rPr lang="en-US" altLang="en-US">
                <a:ea typeface="ＭＳ Ｐゴシック" panose="020B0600070205080204" pitchFamily="34" charset="-128"/>
              </a:rPr>
              <a:t>¡SÍ! (MÁS O MENOS)
</a:t>
            </a:r>
          </a:p>
        </p:txBody>
      </p:sp>
      <p:sp>
        <p:nvSpPr>
          <p:cNvPr id="3" name="Content Placeholder 2">
            <a:extLst>
              <a:ext uri="{FF2B5EF4-FFF2-40B4-BE49-F238E27FC236}">
                <a16:creationId xmlns:a16="http://schemas.microsoft.com/office/drawing/2014/main" id="{DE4053BA-D8D3-2F84-6CAC-34F3611A062A}"/>
              </a:ext>
            </a:extLst>
          </p:cNvPr>
          <p:cNvSpPr>
            <a:spLocks noGrp="1"/>
          </p:cNvSpPr>
          <p:nvPr>
            <p:ph idx="1"/>
          </p:nvPr>
        </p:nvSpPr>
        <p:spPr/>
        <p:txBody>
          <a:bodyPr/>
          <a:lstStyle/>
          <a:p>
            <a:pPr marL="171450" indent="0">
              <a:buNone/>
            </a:pPr>
            <a:r>
              <a:rPr lang="es-ES" altLang="en-US">
                <a:ea typeface="ＭＳ Ｐゴシック"/>
              </a:rPr>
              <a:t>     Existe un vínculo con la enfermedad cardíaca y el estrés a largo plazo 
  </a:t>
            </a:r>
            <a:r>
              <a:rPr lang="es-ES" altLang="en-US">
                <a:solidFill>
                  <a:srgbClr val="3D3D3D"/>
                </a:solidFill>
                <a:latin typeface="Gill Sans MT"/>
                <a:ea typeface="ＭＳ Ｐゴシック"/>
              </a:rPr>
              <a:t>   </a:t>
            </a:r>
            <a:r>
              <a:rPr lang="es-ES" altLang="en-US">
                <a:solidFill>
                  <a:schemeClr val="tx1"/>
                </a:solidFill>
                <a:latin typeface="Gill Sans MT"/>
                <a:ea typeface="ＭＳ Ｐゴシック"/>
              </a:rPr>
              <a:t>Los</a:t>
            </a:r>
            <a:r>
              <a:rPr lang="es-ES" altLang="en-US">
                <a:solidFill>
                  <a:schemeClr val="tx1"/>
                </a:solidFill>
                <a:ea typeface="ＭＳ Ｐゴシック"/>
              </a:rPr>
              <a:t> "cor</a:t>
            </a:r>
            <a:r>
              <a:rPr lang="es-ES" altLang="en-US">
                <a:ea typeface="ＭＳ Ｐゴシック"/>
              </a:rPr>
              <a:t>azones grandes" también se ven con estrés,
     pero los científicos realmente no lo entienden</a:t>
            </a:r>
            <a:endParaRPr lang="en-US" altLang="en-US">
              <a:ea typeface="ＭＳ Ｐゴシック"/>
            </a:endParaRPr>
          </a:p>
          <a:p>
            <a:pPr marL="0" indent="0">
              <a:buNone/>
            </a:pPr>
            <a:r>
              <a:rPr lang="es-ES" altLang="en-US">
                <a:ea typeface="ＭＳ Ｐゴシック"/>
              </a:rPr>
              <a:t>
Tipos de estrés: 
  </a:t>
            </a:r>
            <a:r>
              <a:rPr lang="es-ES" altLang="en-US">
                <a:solidFill>
                  <a:schemeClr val="accent1">
                    <a:lumMod val="75000"/>
                    <a:lumOff val="25000"/>
                  </a:schemeClr>
                </a:solidFill>
                <a:latin typeface="Gill Sans MT"/>
                <a:ea typeface="ＭＳ Ｐゴシック"/>
              </a:rPr>
              <a:t>■</a:t>
            </a:r>
            <a:r>
              <a:rPr lang="es-ES" altLang="en-US">
                <a:ea typeface="ＭＳ Ｐゴシック"/>
              </a:rPr>
              <a:t> Relacionados con el trabajo
  </a:t>
            </a:r>
            <a:r>
              <a:rPr lang="es-ES" altLang="en-US">
                <a:solidFill>
                  <a:schemeClr val="accent1">
                    <a:lumMod val="75000"/>
                    <a:lumOff val="25000"/>
                  </a:schemeClr>
                </a:solidFill>
                <a:latin typeface="Gill Sans MT"/>
                <a:ea typeface="ＭＳ Ｐゴシック"/>
              </a:rPr>
              <a:t>■</a:t>
            </a:r>
            <a:r>
              <a:rPr lang="es-ES" altLang="en-US">
                <a:ea typeface="ＭＳ Ｐゴシック"/>
              </a:rPr>
              <a:t> Soledad
  </a:t>
            </a:r>
            <a:r>
              <a:rPr lang="es-ES" altLang="en-US">
                <a:solidFill>
                  <a:schemeClr val="accent1">
                    <a:lumMod val="75000"/>
                    <a:lumOff val="25000"/>
                  </a:schemeClr>
                </a:solidFill>
                <a:latin typeface="Gill Sans MT"/>
                <a:ea typeface="ＭＳ Ｐゴシック"/>
              </a:rPr>
              <a:t>■</a:t>
            </a:r>
            <a:r>
              <a:rPr lang="es-ES" altLang="en-US">
                <a:latin typeface="Gill Sans MT"/>
                <a:ea typeface="ＭＳ Ｐゴシック"/>
              </a:rPr>
              <a:t> </a:t>
            </a:r>
            <a:r>
              <a:rPr lang="es-ES" altLang="en-US">
                <a:ea typeface="ＭＳ Ｐゴシック"/>
              </a:rPr>
              <a:t>Aislamiento social</a:t>
            </a:r>
            <a:endParaRPr lang="en-US" altLang="en-US">
              <a:ea typeface="ＭＳ Ｐゴシック"/>
            </a:endParaRPr>
          </a:p>
        </p:txBody>
      </p:sp>
      <p:sp>
        <p:nvSpPr>
          <p:cNvPr id="6" name="TextBox 5">
            <a:extLst>
              <a:ext uri="{FF2B5EF4-FFF2-40B4-BE49-F238E27FC236}">
                <a16:creationId xmlns:a16="http://schemas.microsoft.com/office/drawing/2014/main" id="{A2C87B88-48EB-5ECE-2946-3D3A8130225A}"/>
              </a:ext>
            </a:extLst>
          </p:cNvPr>
          <p:cNvSpPr txBox="1"/>
          <p:nvPr/>
        </p:nvSpPr>
        <p:spPr>
          <a:xfrm>
            <a:off x="260059" y="3036815"/>
            <a:ext cx="536896" cy="478172"/>
          </a:xfrm>
          <a:prstGeom prst="rect">
            <a:avLst/>
          </a:prstGeom>
          <a:solidFill>
            <a:schemeClr val="bg1"/>
          </a:solidFill>
        </p:spPr>
        <p:txBody>
          <a:bodyPr wrap="square" rtlCol="0">
            <a:spAutoFit/>
          </a:bodyPr>
          <a:lstStyle/>
          <a:p>
            <a:endParaRPr lang="es-GT"/>
          </a:p>
        </p:txBody>
      </p:sp>
      <p:sp>
        <p:nvSpPr>
          <p:cNvPr id="7" name="TextBox 6">
            <a:extLst>
              <a:ext uri="{FF2B5EF4-FFF2-40B4-BE49-F238E27FC236}">
                <a16:creationId xmlns:a16="http://schemas.microsoft.com/office/drawing/2014/main" id="{3D2E0887-3F83-9CCB-3903-8D9DA4E3F369}"/>
              </a:ext>
            </a:extLst>
          </p:cNvPr>
          <p:cNvSpPr txBox="1"/>
          <p:nvPr/>
        </p:nvSpPr>
        <p:spPr>
          <a:xfrm>
            <a:off x="662730" y="4404220"/>
            <a:ext cx="134225" cy="947956"/>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416581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err="1"/>
              <a:t>Entonces</a:t>
            </a:r>
            <a:r>
              <a:rPr lang="en-US"/>
              <a:t> …. antes de </a:t>
            </a:r>
            <a:r>
              <a:rPr lang="en-US" err="1"/>
              <a:t>irnos</a:t>
            </a:r>
            <a:r>
              <a:rPr lang="en-US"/>
              <a:t>... </a:t>
            </a:r>
            <a:r>
              <a:rPr lang="en-US" err="1"/>
              <a:t>Preguntas</a:t>
            </a:r>
            <a:r>
              <a:rPr lang="en-US"/>
              <a:t>:
</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sp>
        <p:nvSpPr>
          <p:cNvPr id="5" name="Content Placeholder 2">
            <a:extLst>
              <a:ext uri="{FF2B5EF4-FFF2-40B4-BE49-F238E27FC236}">
                <a16:creationId xmlns:a16="http://schemas.microsoft.com/office/drawing/2014/main" id="{ED9E8E35-0CF7-ABD4-DC59-D72707AD7B61}"/>
              </a:ext>
            </a:extLst>
          </p:cNvPr>
          <p:cNvSpPr txBox="1">
            <a:spLocks/>
          </p:cNvSpPr>
          <p:nvPr/>
        </p:nvSpPr>
        <p:spPr>
          <a:xfrm>
            <a:off x="733592" y="23804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fontAlgn="auto">
              <a:buNone/>
            </a:pPr>
            <a:r>
              <a:rPr lang="es-ES" altLang="en-US" sz="7500">
                <a:ea typeface="ＭＳ Ｐゴシック"/>
              </a:rPr>
              <a:t>REPASO!</a:t>
            </a:r>
            <a:endParaRPr lang="en-US"/>
          </a:p>
        </p:txBody>
      </p:sp>
    </p:spTree>
    <p:extLst>
      <p:ext uri="{BB962C8B-B14F-4D97-AF65-F5344CB8AC3E}">
        <p14:creationId xmlns:p14="http://schemas.microsoft.com/office/powerpoint/2010/main" val="33278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63698" y="831233"/>
            <a:ext cx="7989752" cy="1083329"/>
          </a:xfrm>
        </p:spPr>
        <p:txBody>
          <a:bodyPr/>
          <a:lstStyle/>
          <a:p>
            <a:r>
              <a:rPr lang="en-US"/>
              <a:t> 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77124" y="2228003"/>
            <a:ext cx="7989752" cy="2614507"/>
          </a:xfrm>
        </p:spPr>
        <p:txBody>
          <a:bodyPr>
            <a:noAutofit/>
          </a:bodyPr>
          <a:lstStyle/>
          <a:p>
            <a:pPr marL="0" indent="0">
              <a:buNone/>
            </a:pPr>
            <a:r>
              <a:rPr lang="en-US"/>
              <a:t> ¿</a:t>
            </a:r>
            <a:r>
              <a:rPr lang="en-US" err="1"/>
              <a:t>Qué</a:t>
            </a:r>
            <a:r>
              <a:rPr lang="en-US"/>
              <a:t> </a:t>
            </a:r>
            <a:r>
              <a:rPr lang="en-US" err="1"/>
              <a:t>clase</a:t>
            </a:r>
            <a:r>
              <a:rPr lang="en-US"/>
              <a:t> de </a:t>
            </a:r>
            <a:r>
              <a:rPr lang="en-US" err="1"/>
              <a:t>medicamento</a:t>
            </a:r>
            <a:r>
              <a:rPr lang="en-US"/>
              <a:t> es la que termina </a:t>
            </a:r>
            <a:r>
              <a:rPr lang="en-US" err="1"/>
              <a:t>en</a:t>
            </a:r>
            <a:r>
              <a:rPr lang="en-US"/>
              <a:t> “statin?</a:t>
            </a:r>
          </a:p>
          <a:p>
            <a:pPr marL="0" indent="0">
              <a:buNone/>
            </a:pPr>
            <a:endParaRPr lang="en-US"/>
          </a:p>
          <a:p>
            <a:pPr marL="0" indent="0">
              <a:buNone/>
            </a:pPr>
            <a:r>
              <a:rPr lang="en-US"/>
              <a:t>a. </a:t>
            </a:r>
            <a:r>
              <a:rPr lang="en-US" err="1"/>
              <a:t>Medicamentos</a:t>
            </a:r>
            <a:r>
              <a:rPr lang="en-US"/>
              <a:t> para </a:t>
            </a:r>
            <a:r>
              <a:rPr lang="en-US" err="1"/>
              <a:t>el</a:t>
            </a:r>
            <a:r>
              <a:rPr lang="en-US"/>
              <a:t> </a:t>
            </a:r>
            <a:r>
              <a:rPr lang="en-US" err="1"/>
              <a:t>colesterol</a:t>
            </a:r>
            <a:endParaRPr lang="en-US"/>
          </a:p>
          <a:p>
            <a:pPr marL="0" indent="0">
              <a:buNone/>
            </a:pPr>
            <a:r>
              <a:rPr lang="en-US"/>
              <a:t>b. </a:t>
            </a:r>
            <a:r>
              <a:rPr lang="en-US" err="1"/>
              <a:t>Medicamentos</a:t>
            </a:r>
            <a:r>
              <a:rPr lang="en-US"/>
              <a:t> para la diabetes</a:t>
            </a:r>
          </a:p>
          <a:p>
            <a:pPr marL="0" indent="0">
              <a:buNone/>
            </a:pPr>
            <a:r>
              <a:rPr lang="en-US"/>
              <a:t>c. </a:t>
            </a:r>
            <a:r>
              <a:rPr lang="en-US" err="1"/>
              <a:t>Medicamentos</a:t>
            </a:r>
            <a:r>
              <a:rPr lang="en-US"/>
              <a:t> para </a:t>
            </a:r>
            <a:r>
              <a:rPr lang="en-US" err="1"/>
              <a:t>bajar</a:t>
            </a:r>
            <a:r>
              <a:rPr lang="en-US"/>
              <a:t> de peso</a:t>
            </a:r>
          </a:p>
          <a:p>
            <a:pPr marL="0" indent="0">
              <a:buNone/>
            </a:pPr>
            <a:r>
              <a:rPr lang="en-US"/>
              <a:t>d. </a:t>
            </a:r>
            <a:r>
              <a:rPr lang="en-US" err="1"/>
              <a:t>Medicamentos</a:t>
            </a:r>
            <a:r>
              <a:rPr lang="en-US"/>
              <a:t> para la </a:t>
            </a:r>
            <a:r>
              <a:rPr lang="en-US" err="1"/>
              <a:t>presión</a:t>
            </a:r>
            <a:r>
              <a:rPr lang="en-US"/>
              <a:t> arterial.</a:t>
            </a:r>
          </a:p>
        </p:txBody>
      </p:sp>
    </p:spTree>
    <p:extLst>
      <p:ext uri="{BB962C8B-B14F-4D97-AF65-F5344CB8AC3E}">
        <p14:creationId xmlns:p14="http://schemas.microsoft.com/office/powerpoint/2010/main" val="235247040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63698" y="831233"/>
            <a:ext cx="7989752" cy="1083329"/>
          </a:xfrm>
        </p:spPr>
        <p:txBody>
          <a:bodyPr/>
          <a:lstStyle/>
          <a:p>
            <a:r>
              <a:rPr lang="en-US"/>
              <a:t> 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77124" y="2228003"/>
            <a:ext cx="7989752" cy="2614507"/>
          </a:xfrm>
        </p:spPr>
        <p:txBody>
          <a:bodyPr>
            <a:noAutofit/>
          </a:bodyPr>
          <a:lstStyle/>
          <a:p>
            <a:pPr marL="0" indent="0">
              <a:buNone/>
            </a:pPr>
            <a:r>
              <a:rPr lang="en-US"/>
              <a:t> ¿</a:t>
            </a:r>
            <a:r>
              <a:rPr lang="en-US" err="1"/>
              <a:t>Qué</a:t>
            </a:r>
            <a:r>
              <a:rPr lang="en-US"/>
              <a:t> </a:t>
            </a:r>
            <a:r>
              <a:rPr lang="en-US" err="1"/>
              <a:t>clase</a:t>
            </a:r>
            <a:r>
              <a:rPr lang="en-US"/>
              <a:t> de </a:t>
            </a:r>
            <a:r>
              <a:rPr lang="en-US" err="1"/>
              <a:t>medicamento</a:t>
            </a:r>
            <a:r>
              <a:rPr lang="en-US"/>
              <a:t> es la que termina </a:t>
            </a:r>
            <a:r>
              <a:rPr lang="en-US" err="1"/>
              <a:t>en</a:t>
            </a:r>
            <a:r>
              <a:rPr lang="en-US"/>
              <a:t> “statin?</a:t>
            </a:r>
          </a:p>
          <a:p>
            <a:pPr marL="0" indent="0">
              <a:buNone/>
            </a:pPr>
            <a:endParaRPr lang="en-US"/>
          </a:p>
          <a:p>
            <a:pPr marL="0" indent="0">
              <a:buNone/>
            </a:pPr>
            <a:r>
              <a:rPr lang="en-US"/>
              <a:t>a. </a:t>
            </a:r>
            <a:r>
              <a:rPr lang="en-US" err="1"/>
              <a:t>Medicamentos</a:t>
            </a:r>
            <a:r>
              <a:rPr lang="en-US"/>
              <a:t> para </a:t>
            </a:r>
            <a:r>
              <a:rPr lang="en-US" err="1"/>
              <a:t>el</a:t>
            </a:r>
            <a:r>
              <a:rPr lang="en-US"/>
              <a:t> </a:t>
            </a:r>
            <a:r>
              <a:rPr lang="en-US" err="1"/>
              <a:t>colesterol</a:t>
            </a:r>
            <a:endParaRPr lang="en-US"/>
          </a:p>
          <a:p>
            <a:pPr marL="0" indent="0">
              <a:buNone/>
            </a:pPr>
            <a:r>
              <a:rPr lang="en-US"/>
              <a:t>b. </a:t>
            </a:r>
            <a:r>
              <a:rPr lang="en-US" err="1"/>
              <a:t>Medicamentos</a:t>
            </a:r>
            <a:r>
              <a:rPr lang="en-US"/>
              <a:t> para la diabetes</a:t>
            </a:r>
          </a:p>
          <a:p>
            <a:pPr marL="0" indent="0">
              <a:buNone/>
            </a:pPr>
            <a:r>
              <a:rPr lang="en-US"/>
              <a:t>c. </a:t>
            </a:r>
            <a:r>
              <a:rPr lang="en-US" err="1"/>
              <a:t>Medicamentos</a:t>
            </a:r>
            <a:r>
              <a:rPr lang="en-US"/>
              <a:t> para </a:t>
            </a:r>
            <a:r>
              <a:rPr lang="en-US" err="1"/>
              <a:t>bajar</a:t>
            </a:r>
            <a:r>
              <a:rPr lang="en-US"/>
              <a:t> de peso</a:t>
            </a:r>
          </a:p>
          <a:p>
            <a:pPr marL="0" indent="0">
              <a:buNone/>
            </a:pPr>
            <a:r>
              <a:rPr lang="en-US"/>
              <a:t>d. </a:t>
            </a:r>
            <a:r>
              <a:rPr lang="en-US" err="1"/>
              <a:t>Medicamentos</a:t>
            </a:r>
            <a:r>
              <a:rPr lang="en-US"/>
              <a:t> para la </a:t>
            </a:r>
            <a:r>
              <a:rPr lang="en-US" err="1"/>
              <a:t>presión</a:t>
            </a:r>
            <a:r>
              <a:rPr lang="en-US"/>
              <a:t> arterial.</a:t>
            </a:r>
          </a:p>
        </p:txBody>
      </p:sp>
      <p:sp>
        <p:nvSpPr>
          <p:cNvPr id="11" name="Down Arrow 10">
            <a:extLst>
              <a:ext uri="{FF2B5EF4-FFF2-40B4-BE49-F238E27FC236}">
                <a16:creationId xmlns:a16="http://schemas.microsoft.com/office/drawing/2014/main" id="{6968CFFB-0DD6-B18C-4993-4A792BA35F15}"/>
              </a:ext>
            </a:extLst>
          </p:cNvPr>
          <p:cNvSpPr/>
          <p:nvPr/>
        </p:nvSpPr>
        <p:spPr>
          <a:xfrm rot="5400000">
            <a:off x="4391582" y="2903662"/>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49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467E5469-EEC2-3E31-9BFC-7D6834DF6A01}"/>
              </a:ext>
            </a:extLst>
          </p:cNvPr>
          <p:cNvSpPr/>
          <p:nvPr/>
        </p:nvSpPr>
        <p:spPr>
          <a:xfrm>
            <a:off x="5926077" y="2915246"/>
            <a:ext cx="3050654" cy="1839951"/>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0C84871-E2DC-BD9E-BF5E-56DA13543BC0}"/>
              </a:ext>
            </a:extLst>
          </p:cNvPr>
          <p:cNvSpPr>
            <a:spLocks noGrp="1"/>
          </p:cNvSpPr>
          <p:nvPr>
            <p:ph type="title"/>
          </p:nvPr>
        </p:nvSpPr>
        <p:spPr/>
        <p:txBody>
          <a:bodyPr/>
          <a:lstStyle/>
          <a:p>
            <a:r>
              <a:rPr lang="es-ES"/>
              <a:t>ORDEN</a:t>
            </a:r>
            <a:br>
              <a:rPr lang="es-ES"/>
            </a:br>
            <a:endParaRPr lang="en-US"/>
          </a:p>
        </p:txBody>
      </p:sp>
      <p:sp>
        <p:nvSpPr>
          <p:cNvPr id="3" name="TextBox 2">
            <a:extLst>
              <a:ext uri="{FF2B5EF4-FFF2-40B4-BE49-F238E27FC236}">
                <a16:creationId xmlns:a16="http://schemas.microsoft.com/office/drawing/2014/main" id="{ADC9A31A-30B2-C48D-0477-8BBF93019795}"/>
              </a:ext>
            </a:extLst>
          </p:cNvPr>
          <p:cNvSpPr txBox="1"/>
          <p:nvPr/>
        </p:nvSpPr>
        <p:spPr>
          <a:xfrm>
            <a:off x="422579" y="4389120"/>
            <a:ext cx="900612" cy="369332"/>
          </a:xfrm>
          <a:prstGeom prst="rect">
            <a:avLst/>
          </a:prstGeom>
          <a:noFill/>
        </p:spPr>
        <p:txBody>
          <a:bodyPr wrap="square" rtlCol="0">
            <a:spAutoFit/>
          </a:bodyPr>
          <a:lstStyle/>
          <a:p>
            <a:endParaRPr lang="es-GT"/>
          </a:p>
        </p:txBody>
      </p:sp>
      <p:sp>
        <p:nvSpPr>
          <p:cNvPr id="8" name="Content Placeholder 7">
            <a:extLst>
              <a:ext uri="{FF2B5EF4-FFF2-40B4-BE49-F238E27FC236}">
                <a16:creationId xmlns:a16="http://schemas.microsoft.com/office/drawing/2014/main" id="{484BB2C1-5E19-F718-4DF1-BA3BC8265CAC}"/>
              </a:ext>
            </a:extLst>
          </p:cNvPr>
          <p:cNvSpPr>
            <a:spLocks noGrp="1"/>
          </p:cNvSpPr>
          <p:nvPr>
            <p:ph idx="1"/>
          </p:nvPr>
        </p:nvSpPr>
        <p:spPr>
          <a:xfrm>
            <a:off x="1515222" y="2417858"/>
            <a:ext cx="8074223" cy="3942523"/>
          </a:xfrm>
        </p:spPr>
        <p:txBody>
          <a:bodyPr/>
          <a:lstStyle/>
          <a:p>
            <a:pPr marL="0" indent="0">
              <a:buNone/>
            </a:pPr>
            <a:endParaRPr lang="en-US"/>
          </a:p>
          <a:p>
            <a:pPr marL="0" indent="0">
              <a:buNone/>
            </a:pPr>
            <a:endParaRPr lang="en-US"/>
          </a:p>
        </p:txBody>
      </p:sp>
      <p:sp>
        <p:nvSpPr>
          <p:cNvPr id="9" name="Content Placeholder 2">
            <a:extLst>
              <a:ext uri="{FF2B5EF4-FFF2-40B4-BE49-F238E27FC236}">
                <a16:creationId xmlns:a16="http://schemas.microsoft.com/office/drawing/2014/main" id="{A601EC10-DCFF-1B08-B9A0-00B159D58178}"/>
              </a:ext>
            </a:extLst>
          </p:cNvPr>
          <p:cNvSpPr txBox="1">
            <a:spLocks/>
          </p:cNvSpPr>
          <p:nvPr/>
        </p:nvSpPr>
        <p:spPr>
          <a:xfrm>
            <a:off x="372518" y="2982037"/>
            <a:ext cx="8348903" cy="378921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s-ES" sz="2000"/>
          </a:p>
        </p:txBody>
      </p:sp>
      <p:sp>
        <p:nvSpPr>
          <p:cNvPr id="5" name="TextBox 4">
            <a:extLst>
              <a:ext uri="{FF2B5EF4-FFF2-40B4-BE49-F238E27FC236}">
                <a16:creationId xmlns:a16="http://schemas.microsoft.com/office/drawing/2014/main" id="{A43E2D4D-3ACE-D409-87CE-4054F06FA2A4}"/>
              </a:ext>
            </a:extLst>
          </p:cNvPr>
          <p:cNvSpPr txBox="1"/>
          <p:nvPr/>
        </p:nvSpPr>
        <p:spPr>
          <a:xfrm>
            <a:off x="581192" y="2334982"/>
            <a:ext cx="5866899" cy="3139321"/>
          </a:xfrm>
          <a:prstGeom prst="rect">
            <a:avLst/>
          </a:prstGeom>
          <a:noFill/>
        </p:spPr>
        <p:txBody>
          <a:bodyPr wrap="square" lIns="91440" tIns="45720" rIns="91440" bIns="45720" anchor="t">
            <a:spAutoFit/>
          </a:bodyPr>
          <a:lstStyle/>
          <a:p>
            <a:r>
              <a:rPr lang="en-US" b="1" dirty="0">
                <a:latin typeface="Arial"/>
                <a:ea typeface="ＭＳ Ｐゴシック"/>
                <a:cs typeface="Arial"/>
              </a:rPr>
              <a:t>1) REGISTRO –</a:t>
            </a:r>
            <a:r>
              <a:rPr lang="en-US" dirty="0">
                <a:solidFill>
                  <a:schemeClr val="tx2">
                    <a:lumMod val="60000"/>
                    <a:lumOff val="40000"/>
                  </a:schemeClr>
                </a:solidFill>
                <a:latin typeface="Arial"/>
                <a:ea typeface="ＭＳ Ｐゴシック"/>
                <a:cs typeface="Arial"/>
              </a:rPr>
              <a:t>)</a:t>
            </a:r>
            <a:endParaRPr lang="en-US" dirty="0">
              <a:solidFill>
                <a:schemeClr val="tx2">
                  <a:lumMod val="60000"/>
                  <a:lumOff val="40000"/>
                </a:schemeClr>
              </a:solidFill>
              <a:cs typeface="Arial" panose="020B0604020202020204" pitchFamily="34" charset="0"/>
            </a:endParaRPr>
          </a:p>
          <a:p>
            <a:endParaRPr lang="en-US" dirty="0">
              <a:latin typeface="Arial"/>
              <a:ea typeface="ＭＳ Ｐゴシック"/>
              <a:cs typeface="Arial"/>
            </a:endParaRPr>
          </a:p>
          <a:p>
            <a:r>
              <a:rPr lang="en-US" dirty="0">
                <a:solidFill>
                  <a:schemeClr val="tx2">
                    <a:lumMod val="60000"/>
                    <a:lumOff val="40000"/>
                  </a:schemeClr>
                </a:solidFill>
                <a:latin typeface="Arial"/>
                <a:ea typeface="ＭＳ Ｐゴシック"/>
                <a:cs typeface="Arial"/>
              </a:rPr>
              <a:t>2) DOCUMENTOS </a:t>
            </a:r>
          </a:p>
          <a:p>
            <a:r>
              <a:rPr lang="en-US" dirty="0">
                <a:solidFill>
                  <a:schemeClr val="tx2">
                    <a:lumMod val="60000"/>
                    <a:lumOff val="40000"/>
                  </a:schemeClr>
                </a:solidFill>
                <a:latin typeface="Arial"/>
                <a:ea typeface="ＭＳ Ｐゴシック"/>
                <a:cs typeface="Arial"/>
              </a:rPr>
              <a:t>3) COLESTEROL </a:t>
            </a:r>
            <a:endParaRPr lang="en-US" dirty="0">
              <a:solidFill>
                <a:schemeClr val="tx2">
                  <a:lumMod val="60000"/>
                  <a:lumOff val="40000"/>
                </a:schemeClr>
              </a:solidFill>
              <a:cs typeface="Arial"/>
            </a:endParaRPr>
          </a:p>
          <a:p>
            <a:endParaRPr lang="en-US" dirty="0">
              <a:solidFill>
                <a:schemeClr val="tx2">
                  <a:lumMod val="60000"/>
                  <a:lumOff val="40000"/>
                </a:schemeClr>
              </a:solidFill>
              <a:latin typeface="Arial"/>
              <a:ea typeface="ＭＳ Ｐゴシック"/>
              <a:cs typeface="Arial"/>
            </a:endParaRPr>
          </a:p>
          <a:p>
            <a:r>
              <a:rPr lang="en-US" dirty="0">
                <a:solidFill>
                  <a:schemeClr val="tx2">
                    <a:lumMod val="60000"/>
                    <a:lumOff val="40000"/>
                  </a:schemeClr>
                </a:solidFill>
                <a:latin typeface="Arial"/>
                <a:ea typeface="ＭＳ Ｐゴシック"/>
                <a:cs typeface="Arial"/>
              </a:rPr>
              <a:t>4) A1C </a:t>
            </a:r>
            <a:endParaRPr lang="en-US" dirty="0">
              <a:latin typeface="Arial"/>
              <a:ea typeface="ＭＳ Ｐゴシック"/>
              <a:cs typeface="Arial"/>
            </a:endParaRPr>
          </a:p>
          <a:p>
            <a:r>
              <a:rPr lang="en-US" b="1" dirty="0">
                <a:latin typeface="Arial"/>
                <a:ea typeface="ＭＳ Ｐゴシック"/>
                <a:cs typeface="Arial"/>
              </a:rPr>
              <a:t>5) PRESIÓN ARTERIAL </a:t>
            </a:r>
            <a:endParaRPr lang="en-US" dirty="0">
              <a:solidFill>
                <a:schemeClr val="tx2">
                  <a:lumMod val="60000"/>
                  <a:lumOff val="40000"/>
                </a:schemeClr>
              </a:solidFill>
              <a:latin typeface="Arial"/>
              <a:ea typeface="ＭＳ Ｐゴシック"/>
              <a:cs typeface="Arial"/>
            </a:endParaRPr>
          </a:p>
          <a:p>
            <a:endParaRPr lang="en-US" dirty="0">
              <a:latin typeface="Arial"/>
              <a:ea typeface="ＭＳ Ｐゴシック"/>
              <a:cs typeface="Arial"/>
            </a:endParaRPr>
          </a:p>
          <a:p>
            <a:r>
              <a:rPr lang="en-US" b="1" dirty="0">
                <a:latin typeface="Arial"/>
                <a:ea typeface="ＭＳ Ｐゴシック"/>
                <a:cs typeface="Arial"/>
              </a:rPr>
              <a:t>6) PESO/ALTURA </a:t>
            </a:r>
            <a:endParaRPr lang="en-US" dirty="0">
              <a:latin typeface="Arial"/>
              <a:ea typeface="ＭＳ Ｐゴシック"/>
              <a:cs typeface="Arial"/>
            </a:endParaRPr>
          </a:p>
          <a:p>
            <a:r>
              <a:rPr lang="en-US" dirty="0">
                <a:solidFill>
                  <a:schemeClr val="tx2">
                    <a:lumMod val="60000"/>
                    <a:lumOff val="40000"/>
                  </a:schemeClr>
                </a:solidFill>
                <a:latin typeface="Arial"/>
                <a:ea typeface="ＭＳ Ｐゴシック"/>
                <a:cs typeface="Arial"/>
              </a:rPr>
              <a:t>7) ENCUESTA</a:t>
            </a:r>
            <a:endParaRPr lang="en-US" dirty="0">
              <a:cs typeface="Arial"/>
            </a:endParaRPr>
          </a:p>
          <a:p>
            <a:r>
              <a:rPr lang="en-US" dirty="0">
                <a:solidFill>
                  <a:schemeClr val="tx2">
                    <a:lumMod val="60000"/>
                    <a:lumOff val="40000"/>
                  </a:schemeClr>
                </a:solidFill>
                <a:latin typeface="Arial"/>
                <a:ea typeface="ＭＳ Ｐゴシック"/>
                <a:cs typeface="Arial"/>
              </a:rPr>
              <a:t>8) SALIDA </a:t>
            </a:r>
            <a:endParaRPr lang="en-US" dirty="0">
              <a:solidFill>
                <a:schemeClr val="tx2">
                  <a:lumMod val="60000"/>
                  <a:lumOff val="40000"/>
                </a:schemeClr>
              </a:solidFill>
              <a:cs typeface="Arial"/>
            </a:endParaRPr>
          </a:p>
        </p:txBody>
      </p:sp>
      <p:sp>
        <p:nvSpPr>
          <p:cNvPr id="4" name="TextBox 3">
            <a:extLst>
              <a:ext uri="{FF2B5EF4-FFF2-40B4-BE49-F238E27FC236}">
                <a16:creationId xmlns:a16="http://schemas.microsoft.com/office/drawing/2014/main" id="{9468CB00-433A-55E8-2952-FA0FB873D5C9}"/>
              </a:ext>
            </a:extLst>
          </p:cNvPr>
          <p:cNvSpPr txBox="1"/>
          <p:nvPr/>
        </p:nvSpPr>
        <p:spPr>
          <a:xfrm>
            <a:off x="6511393" y="3296553"/>
            <a:ext cx="1995835" cy="369332"/>
          </a:xfrm>
          <a:prstGeom prst="rect">
            <a:avLst/>
          </a:prstGeom>
          <a:noFill/>
        </p:spPr>
        <p:txBody>
          <a:bodyPr wrap="square" lIns="91440" tIns="45720" rIns="91440" bIns="45720" anchor="t">
            <a:spAutoFit/>
          </a:bodyPr>
          <a:lstStyle/>
          <a:p>
            <a:r>
              <a:rPr lang="en-US" b="1" dirty="0">
                <a:latin typeface="Arial"/>
                <a:ea typeface="ＭＳ Ｐゴシック"/>
                <a:cs typeface="Arial"/>
              </a:rPr>
              <a:t>FLOTADORES – </a:t>
            </a:r>
            <a:endParaRPr lang="en-US" dirty="0">
              <a:cs typeface="Arial"/>
            </a:endParaRPr>
          </a:p>
        </p:txBody>
      </p:sp>
    </p:spTree>
    <p:extLst>
      <p:ext uri="{BB962C8B-B14F-4D97-AF65-F5344CB8AC3E}">
        <p14:creationId xmlns:p14="http://schemas.microsoft.com/office/powerpoint/2010/main" val="11667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900371"/>
            <a:ext cx="7989752" cy="1083329"/>
          </a:xfrm>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3"/>
            <a:ext cx="7989752" cy="3355159"/>
          </a:xfrm>
        </p:spPr>
        <p:txBody>
          <a:bodyPr>
            <a:noAutofit/>
          </a:bodyPr>
          <a:lstStyle/>
          <a:p>
            <a:pPr marL="0" indent="0">
              <a:buNone/>
            </a:pPr>
            <a:r>
              <a:rPr lang="en-US"/>
              <a:t> El </a:t>
            </a:r>
            <a:r>
              <a:rPr lang="en-US" err="1"/>
              <a:t>efecto</a:t>
            </a:r>
            <a:r>
              <a:rPr lang="en-US"/>
              <a:t> </a:t>
            </a:r>
            <a:r>
              <a:rPr lang="en-US" err="1"/>
              <a:t>secundario</a:t>
            </a:r>
            <a:r>
              <a:rPr lang="en-US"/>
              <a:t> </a:t>
            </a:r>
            <a:r>
              <a:rPr lang="en-US" err="1"/>
              <a:t>más</a:t>
            </a:r>
            <a:r>
              <a:rPr lang="en-US"/>
              <a:t> </a:t>
            </a:r>
            <a:r>
              <a:rPr lang="en-US" err="1"/>
              <a:t>común</a:t>
            </a:r>
            <a:r>
              <a:rPr lang="en-US"/>
              <a:t> de las </a:t>
            </a:r>
            <a:r>
              <a:rPr lang="en-US" err="1"/>
              <a:t>estatinas</a:t>
            </a:r>
            <a:r>
              <a:rPr lang="en-US"/>
              <a:t> es:</a:t>
            </a:r>
          </a:p>
          <a:p>
            <a:pPr marL="0" indent="0">
              <a:buNone/>
            </a:pPr>
            <a:endParaRPr lang="en-US"/>
          </a:p>
          <a:p>
            <a:pPr marL="0" indent="0">
              <a:buNone/>
            </a:pPr>
            <a:r>
              <a:rPr lang="en-US"/>
              <a:t>a. </a:t>
            </a:r>
            <a:r>
              <a:rPr lang="en-US" err="1"/>
              <a:t>Calambres</a:t>
            </a:r>
            <a:r>
              <a:rPr lang="en-US"/>
              <a:t> </a:t>
            </a:r>
            <a:r>
              <a:rPr lang="en-US" err="1"/>
              <a:t>en</a:t>
            </a:r>
            <a:r>
              <a:rPr lang="en-US"/>
              <a:t> las </a:t>
            </a:r>
            <a:r>
              <a:rPr lang="en-US" err="1"/>
              <a:t>piernas</a:t>
            </a:r>
            <a:endParaRPr lang="en-US"/>
          </a:p>
          <a:p>
            <a:pPr marL="0" indent="0">
              <a:buNone/>
            </a:pPr>
            <a:r>
              <a:rPr lang="en-US"/>
              <a:t>b. </a:t>
            </a:r>
            <a:r>
              <a:rPr lang="en-US" err="1"/>
              <a:t>Malestar</a:t>
            </a:r>
            <a:r>
              <a:rPr lang="en-US"/>
              <a:t> </a:t>
            </a:r>
            <a:r>
              <a:rPr lang="en-US" err="1"/>
              <a:t>estomacal</a:t>
            </a:r>
            <a:endParaRPr lang="en-US"/>
          </a:p>
          <a:p>
            <a:pPr marL="0" indent="0">
              <a:buNone/>
            </a:pPr>
            <a:r>
              <a:rPr lang="en-US"/>
              <a:t>c. </a:t>
            </a:r>
            <a:r>
              <a:rPr lang="en-US" err="1"/>
              <a:t>Pérdida</a:t>
            </a:r>
            <a:r>
              <a:rPr lang="en-US"/>
              <a:t> de peso</a:t>
            </a:r>
          </a:p>
          <a:p>
            <a:pPr marL="0" indent="0">
              <a:buNone/>
            </a:pPr>
            <a:r>
              <a:rPr lang="en-US"/>
              <a:t>d. Tos</a:t>
            </a:r>
          </a:p>
        </p:txBody>
      </p:sp>
    </p:spTree>
    <p:extLst>
      <p:ext uri="{BB962C8B-B14F-4D97-AF65-F5344CB8AC3E}">
        <p14:creationId xmlns:p14="http://schemas.microsoft.com/office/powerpoint/2010/main" val="375523512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900371"/>
            <a:ext cx="7989752" cy="1083329"/>
          </a:xfrm>
        </p:spPr>
        <p:txBody>
          <a:bodyPr/>
          <a:lstStyle/>
          <a:p>
            <a:r>
              <a:rPr lang="en-US"/>
              <a:t>Pre - 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3"/>
            <a:ext cx="7989752" cy="3355159"/>
          </a:xfrm>
        </p:spPr>
        <p:txBody>
          <a:bodyPr>
            <a:noAutofit/>
          </a:bodyPr>
          <a:lstStyle/>
          <a:p>
            <a:pPr marL="0" indent="0">
              <a:buNone/>
            </a:pPr>
            <a:r>
              <a:rPr lang="en-US"/>
              <a:t> El </a:t>
            </a:r>
            <a:r>
              <a:rPr lang="en-US" err="1"/>
              <a:t>efecto</a:t>
            </a:r>
            <a:r>
              <a:rPr lang="en-US"/>
              <a:t> </a:t>
            </a:r>
            <a:r>
              <a:rPr lang="en-US" err="1"/>
              <a:t>secundario</a:t>
            </a:r>
            <a:r>
              <a:rPr lang="en-US"/>
              <a:t> </a:t>
            </a:r>
            <a:r>
              <a:rPr lang="en-US" err="1"/>
              <a:t>más</a:t>
            </a:r>
            <a:r>
              <a:rPr lang="en-US"/>
              <a:t> </a:t>
            </a:r>
            <a:r>
              <a:rPr lang="en-US" err="1"/>
              <a:t>común</a:t>
            </a:r>
            <a:r>
              <a:rPr lang="en-US"/>
              <a:t> de las </a:t>
            </a:r>
            <a:r>
              <a:rPr lang="en-US" err="1"/>
              <a:t>estatinas</a:t>
            </a:r>
            <a:r>
              <a:rPr lang="en-US"/>
              <a:t> es:</a:t>
            </a:r>
          </a:p>
          <a:p>
            <a:pPr marL="0" indent="0">
              <a:buNone/>
            </a:pPr>
            <a:endParaRPr lang="en-US"/>
          </a:p>
          <a:p>
            <a:pPr marL="0" indent="0">
              <a:buNone/>
            </a:pPr>
            <a:r>
              <a:rPr lang="en-US"/>
              <a:t>a. </a:t>
            </a:r>
            <a:r>
              <a:rPr lang="en-US" err="1"/>
              <a:t>Calambres</a:t>
            </a:r>
            <a:r>
              <a:rPr lang="en-US"/>
              <a:t> </a:t>
            </a:r>
            <a:r>
              <a:rPr lang="en-US" err="1"/>
              <a:t>en</a:t>
            </a:r>
            <a:r>
              <a:rPr lang="en-US"/>
              <a:t> las </a:t>
            </a:r>
            <a:r>
              <a:rPr lang="en-US" err="1"/>
              <a:t>piernas</a:t>
            </a:r>
            <a:endParaRPr lang="en-US"/>
          </a:p>
          <a:p>
            <a:pPr marL="0" indent="0">
              <a:buNone/>
            </a:pPr>
            <a:r>
              <a:rPr lang="en-US"/>
              <a:t>b. </a:t>
            </a:r>
            <a:r>
              <a:rPr lang="en-US" err="1"/>
              <a:t>Malestar</a:t>
            </a:r>
            <a:r>
              <a:rPr lang="en-US"/>
              <a:t> </a:t>
            </a:r>
            <a:r>
              <a:rPr lang="en-US" err="1"/>
              <a:t>estomacal</a:t>
            </a:r>
            <a:endParaRPr lang="en-US"/>
          </a:p>
          <a:p>
            <a:pPr marL="0" indent="0">
              <a:buNone/>
            </a:pPr>
            <a:r>
              <a:rPr lang="en-US"/>
              <a:t>c. </a:t>
            </a:r>
            <a:r>
              <a:rPr lang="en-US" err="1"/>
              <a:t>Pérdida</a:t>
            </a:r>
            <a:r>
              <a:rPr lang="en-US"/>
              <a:t> de peso</a:t>
            </a:r>
          </a:p>
          <a:p>
            <a:pPr marL="0" indent="0">
              <a:buNone/>
            </a:pPr>
            <a:r>
              <a:rPr lang="en-US"/>
              <a:t>d. Tos</a:t>
            </a:r>
          </a:p>
        </p:txBody>
      </p:sp>
      <p:sp>
        <p:nvSpPr>
          <p:cNvPr id="5" name="Down Arrow 4">
            <a:extLst>
              <a:ext uri="{FF2B5EF4-FFF2-40B4-BE49-F238E27FC236}">
                <a16:creationId xmlns:a16="http://schemas.microsoft.com/office/drawing/2014/main" id="{EAE656C0-FCB6-E34C-5233-C117742737B1}"/>
              </a:ext>
            </a:extLst>
          </p:cNvPr>
          <p:cNvSpPr/>
          <p:nvPr/>
        </p:nvSpPr>
        <p:spPr>
          <a:xfrm rot="5400000">
            <a:off x="3555026" y="3326259"/>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9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0EEBD4CB-0BA8-7D92-F6E5-23D1D9B72B96}"/>
              </a:ext>
            </a:extLst>
          </p:cNvPr>
          <p:cNvSpPr>
            <a:spLocks noGrp="1"/>
          </p:cNvSpPr>
          <p:nvPr>
            <p:ph type="title"/>
          </p:nvPr>
        </p:nvSpPr>
        <p:spPr/>
        <p:txBody>
          <a:bodyPr/>
          <a:lstStyle/>
          <a:p>
            <a:r>
              <a:rPr lang="en-US" altLang="en-US">
                <a:ea typeface="ＭＳ Ｐゴシック" panose="020B0600070205080204" pitchFamily="34" charset="-128"/>
              </a:rPr>
              <a:t>  </a:t>
            </a:r>
          </a:p>
        </p:txBody>
      </p:sp>
      <p:sp>
        <p:nvSpPr>
          <p:cNvPr id="3" name="Content Placeholder 2">
            <a:extLst>
              <a:ext uri="{FF2B5EF4-FFF2-40B4-BE49-F238E27FC236}">
                <a16:creationId xmlns:a16="http://schemas.microsoft.com/office/drawing/2014/main" id="{4EE64D01-8688-3301-07FD-7636FA0C8BF6}"/>
              </a:ext>
            </a:extLst>
          </p:cNvPr>
          <p:cNvSpPr>
            <a:spLocks noGrp="1"/>
          </p:cNvSpPr>
          <p:nvPr>
            <p:ph idx="1"/>
          </p:nvPr>
        </p:nvSpPr>
        <p:spPr/>
        <p:txBody>
          <a:bodyPr/>
          <a:lstStyle/>
          <a:p>
            <a:r>
              <a:rPr lang="es-ES" altLang="en-US">
                <a:ea typeface="ＭＳ Ｐゴシック" panose="020B0600070205080204" pitchFamily="34" charset="-128"/>
              </a:rPr>
              <a:t>El comportamiento religioso ayuda a promover comportamientos saludables
Dieta, ejercicio y comportamientos menos "poco saludables"
Orar mejora las habilidades de afrontamiento
Más "religión", menos hábitos "malos" y menos hábitos "malos“.</a:t>
            </a:r>
            <a:endParaRPr lang="en-US" altLang="en-US">
              <a:ea typeface="ＭＳ Ｐゴシック" panose="020B0600070205080204" pitchFamily="34" charset="-128"/>
            </a:endParaRPr>
          </a:p>
        </p:txBody>
      </p:sp>
      <p:sp>
        <p:nvSpPr>
          <p:cNvPr id="4" name="Title 1">
            <a:extLst>
              <a:ext uri="{FF2B5EF4-FFF2-40B4-BE49-F238E27FC236}">
                <a16:creationId xmlns:a16="http://schemas.microsoft.com/office/drawing/2014/main" id="{EA710254-3E87-9D68-804F-E0D8D5620A2F}"/>
              </a:ext>
            </a:extLst>
          </p:cNvPr>
          <p:cNvSpPr txBox="1">
            <a:spLocks/>
          </p:cNvSpPr>
          <p:nvPr/>
        </p:nvSpPr>
        <p:spPr>
          <a:xfrm>
            <a:off x="733592" y="839874"/>
            <a:ext cx="7989752" cy="108332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0"/>
              </a:spcAft>
            </a:pPr>
            <a:r>
              <a:rPr lang="en-US" altLang="en-US" err="1">
                <a:ea typeface="ＭＳ Ｐゴシック"/>
              </a:rPr>
              <a:t>Otras</a:t>
            </a:r>
            <a:r>
              <a:rPr lang="en-US" altLang="en-US">
                <a:ea typeface="ＭＳ Ｐゴシック"/>
              </a:rPr>
              <a:t> </a:t>
            </a:r>
            <a:r>
              <a:rPr lang="en-US" altLang="en-US" err="1">
                <a:ea typeface="ＭＳ Ｐゴシック"/>
              </a:rPr>
              <a:t>cosas</a:t>
            </a:r>
            <a:r>
              <a:rPr lang="en-US" altLang="en-US">
                <a:ea typeface="ＭＳ Ｐゴシック"/>
              </a:rPr>
              <a:t> que </a:t>
            </a:r>
            <a:r>
              <a:rPr lang="en-US" altLang="en-US" err="1">
                <a:ea typeface="ＭＳ Ｐゴシック"/>
              </a:rPr>
              <a:t>pueden</a:t>
            </a:r>
            <a:r>
              <a:rPr lang="en-US" altLang="en-US">
                <a:ea typeface="ＭＳ Ｐゴシック"/>
              </a:rPr>
              <a:t> </a:t>
            </a:r>
            <a:r>
              <a:rPr lang="en-US" altLang="en-US" err="1">
                <a:ea typeface="ＭＳ Ｐゴシック"/>
              </a:rPr>
              <a:t>ayudar</a:t>
            </a:r>
            <a:r>
              <a:rPr lang="en-US" altLang="en-US">
                <a:ea typeface="ＭＳ Ｐゴシック"/>
              </a:rPr>
              <a:t>!
</a:t>
            </a:r>
            <a:endParaRPr lang="en-US">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err="1"/>
              <a:t>tarea</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endParaRPr lang="en-US" sz="2000"/>
          </a:p>
          <a:p>
            <a:pPr marL="305435" indent="-305435">
              <a:buFont typeface="Wingdings" panose="05020102010507070707" pitchFamily="18" charset="2"/>
              <a:buChar char="ü"/>
            </a:pPr>
            <a:r>
              <a:rPr lang="en-US" sz="2000" err="1"/>
              <a:t>Encontrar</a:t>
            </a:r>
            <a:r>
              <a:rPr lang="en-US" sz="2000"/>
              <a:t> </a:t>
            </a:r>
            <a:r>
              <a:rPr lang="en-US" sz="2000" err="1"/>
              <a:t>todas</a:t>
            </a:r>
            <a:r>
              <a:rPr lang="en-US" sz="2000"/>
              <a:t> las </a:t>
            </a:r>
            <a:r>
              <a:rPr lang="en-US" sz="2000" err="1"/>
              <a:t>notas</a:t>
            </a:r>
            <a:r>
              <a:rPr lang="en-US" sz="2000"/>
              <a:t> </a:t>
            </a:r>
            <a:r>
              <a:rPr lang="en-US" sz="2000" err="1"/>
              <a:t>sobre</a:t>
            </a:r>
            <a:r>
              <a:rPr lang="en-US" sz="2000"/>
              <a:t> </a:t>
            </a:r>
            <a:r>
              <a:rPr lang="en-US" sz="2000" err="1"/>
              <a:t>preguntas</a:t>
            </a:r>
            <a:r>
              <a:rPr lang="en-US" sz="2000"/>
              <a:t> que </a:t>
            </a:r>
            <a:r>
              <a:rPr lang="en-US" sz="2000" err="1"/>
              <a:t>hemos</a:t>
            </a:r>
            <a:r>
              <a:rPr lang="en-US" sz="2000"/>
              <a:t> </a:t>
            </a:r>
            <a:r>
              <a:rPr lang="en-US" sz="2000" err="1"/>
              <a:t>hecho</a:t>
            </a:r>
            <a:r>
              <a:rPr lang="en-US" sz="2000"/>
              <a:t> hasta la </a:t>
            </a:r>
            <a:r>
              <a:rPr lang="en-US" sz="2000" err="1"/>
              <a:t>fecha</a:t>
            </a:r>
            <a:r>
              <a:rPr lang="en-US" sz="2000"/>
              <a:t>....</a:t>
            </a:r>
            <a:r>
              <a:rPr lang="en-US" sz="2000" err="1"/>
              <a:t>tendremos</a:t>
            </a:r>
            <a:r>
              <a:rPr lang="en-US" sz="2000"/>
              <a:t> </a:t>
            </a:r>
            <a:r>
              <a:rPr lang="en-US" sz="2000" err="1"/>
              <a:t>repaso</a:t>
            </a:r>
            <a:r>
              <a:rPr lang="en-US" sz="2000"/>
              <a:t> la </a:t>
            </a:r>
            <a:r>
              <a:rPr lang="en-US" sz="2000" err="1"/>
              <a:t>próxima</a:t>
            </a:r>
            <a:r>
              <a:rPr lang="en-US" sz="2000"/>
              <a:t> </a:t>
            </a:r>
            <a:r>
              <a:rPr lang="en-US" sz="2000" err="1"/>
              <a:t>semana</a:t>
            </a:r>
            <a:r>
              <a:rPr lang="en-US" sz="2000"/>
              <a:t> y </a:t>
            </a:r>
            <a:r>
              <a:rPr lang="en-US" sz="2000" err="1"/>
              <a:t>exámen</a:t>
            </a:r>
            <a:r>
              <a:rPr lang="en-US" sz="2000"/>
              <a:t> la </a:t>
            </a:r>
            <a:r>
              <a:rPr lang="en-US" sz="2000" err="1"/>
              <a:t>siguiente</a:t>
            </a:r>
            <a:r>
              <a:rPr lang="en-US" sz="2000"/>
              <a:t>.</a:t>
            </a:r>
          </a:p>
          <a:p>
            <a:pPr marL="305435" indent="-305435">
              <a:buFont typeface="Wingdings" panose="05020102010507070707" pitchFamily="18" charset="2"/>
              <a:buChar char="ü"/>
            </a:pPr>
            <a:endParaRPr lang="en-US" sz="2000"/>
          </a:p>
          <a:p>
            <a:pPr marL="305435" indent="-305435">
              <a:buFont typeface="Wingdings" panose="05020102010507070707" pitchFamily="18" charset="2"/>
              <a:buChar char="ü"/>
            </a:pPr>
            <a:r>
              <a:rPr lang="en-US" sz="2000"/>
              <a:t>Traer </a:t>
            </a:r>
            <a:r>
              <a:rPr lang="en-US" sz="2000" err="1"/>
              <a:t>papel</a:t>
            </a:r>
            <a:r>
              <a:rPr lang="en-US" sz="2000"/>
              <a:t> y </a:t>
            </a:r>
            <a:r>
              <a:rPr lang="en-US" sz="2000" err="1"/>
              <a:t>lapiz</a:t>
            </a:r>
            <a:r>
              <a:rPr lang="en-US" sz="2000"/>
              <a:t> para </a:t>
            </a:r>
            <a:r>
              <a:rPr lang="en-US" sz="2000" err="1"/>
              <a:t>hacer</a:t>
            </a:r>
            <a:r>
              <a:rPr lang="en-US" sz="2000"/>
              <a:t> </a:t>
            </a:r>
            <a:r>
              <a:rPr lang="en-US" sz="2000" err="1"/>
              <a:t>apuntes</a:t>
            </a:r>
            <a:r>
              <a:rPr lang="en-US" sz="2000"/>
              <a:t>, lo van a </a:t>
            </a:r>
            <a:r>
              <a:rPr lang="en-US" sz="2000" err="1"/>
              <a:t>necesitar</a:t>
            </a:r>
            <a:r>
              <a:rPr lang="en-US" sz="2000"/>
              <a:t>!</a:t>
            </a:r>
          </a:p>
          <a:p>
            <a:pPr marL="305435" indent="-305435">
              <a:buFont typeface="Wingdings" panose="05020102010507070707" pitchFamily="18" charset="2"/>
              <a:buChar char="ü"/>
            </a:pPr>
            <a:endParaRPr lang="en-US" sz="2000"/>
          </a:p>
          <a:p>
            <a:pPr marL="305435" indent="-305435">
              <a:buFont typeface="Wingdings" panose="05020102010507070707" pitchFamily="18" charset="2"/>
              <a:buChar char="ü"/>
            </a:pPr>
            <a:r>
              <a:rPr lang="en-US" sz="2000"/>
              <a:t>Si </a:t>
            </a:r>
            <a:r>
              <a:rPr lang="en-US" sz="2000" err="1"/>
              <a:t>quiere</a:t>
            </a:r>
            <a:r>
              <a:rPr lang="en-US" sz="2000"/>
              <a:t> </a:t>
            </a:r>
            <a:r>
              <a:rPr lang="en-US" sz="2000" err="1"/>
              <a:t>hacer</a:t>
            </a:r>
            <a:r>
              <a:rPr lang="en-US" sz="2000"/>
              <a:t> </a:t>
            </a:r>
            <a:r>
              <a:rPr lang="en-US" sz="2000" err="1"/>
              <a:t>cambios</a:t>
            </a:r>
            <a:r>
              <a:rPr lang="en-US" sz="2000"/>
              <a:t> </a:t>
            </a:r>
            <a:r>
              <a:rPr lang="en-US" sz="2000" err="1"/>
              <a:t>personales</a:t>
            </a:r>
            <a:r>
              <a:rPr lang="en-US" sz="2000"/>
              <a:t> </a:t>
            </a:r>
            <a:r>
              <a:rPr lang="en-US" sz="2000" err="1"/>
              <a:t>en</a:t>
            </a:r>
            <a:r>
              <a:rPr lang="en-US" sz="2000"/>
              <a:t> </a:t>
            </a:r>
            <a:r>
              <a:rPr lang="en-US" sz="2000" err="1"/>
              <a:t>su</a:t>
            </a:r>
            <a:r>
              <a:rPr lang="en-US" sz="2000"/>
              <a:t> </a:t>
            </a:r>
            <a:r>
              <a:rPr lang="en-US" sz="2000" err="1"/>
              <a:t>consumo</a:t>
            </a:r>
            <a:r>
              <a:rPr lang="en-US" sz="2000"/>
              <a:t> de </a:t>
            </a:r>
            <a:r>
              <a:rPr lang="en-US" sz="2000" err="1"/>
              <a:t>colesterol</a:t>
            </a:r>
            <a:r>
              <a:rPr lang="en-US" sz="2000"/>
              <a:t> y </a:t>
            </a:r>
            <a:r>
              <a:rPr lang="en-US" sz="2000" err="1"/>
              <a:t>hacerse</a:t>
            </a:r>
            <a:r>
              <a:rPr lang="en-US" sz="2000"/>
              <a:t> un </a:t>
            </a:r>
            <a:r>
              <a:rPr lang="en-US" sz="2000" err="1"/>
              <a:t>exámen</a:t>
            </a:r>
            <a:r>
              <a:rPr lang="en-US" sz="2000"/>
              <a:t> de </a:t>
            </a:r>
            <a:r>
              <a:rPr lang="en-US" sz="2000" err="1"/>
              <a:t>colesterol</a:t>
            </a:r>
            <a:r>
              <a:rPr lang="en-US" sz="2000"/>
              <a:t> la </a:t>
            </a:r>
            <a:r>
              <a:rPr lang="en-US" sz="2000" err="1"/>
              <a:t>próxima</a:t>
            </a:r>
            <a:r>
              <a:rPr lang="en-US" sz="2000"/>
              <a:t> </a:t>
            </a:r>
            <a:r>
              <a:rPr lang="en-US" sz="2000" err="1"/>
              <a:t>vez</a:t>
            </a:r>
            <a:r>
              <a:rPr lang="en-US" sz="2000"/>
              <a:t> que </a:t>
            </a:r>
            <a:r>
              <a:rPr lang="en-US" sz="2000" err="1"/>
              <a:t>tengamos</a:t>
            </a:r>
            <a:r>
              <a:rPr lang="en-US" sz="2000"/>
              <a:t> </a:t>
            </a:r>
            <a:r>
              <a:rPr lang="en-US" sz="2000" err="1"/>
              <a:t>clase</a:t>
            </a:r>
            <a:r>
              <a:rPr lang="en-US" sz="2000"/>
              <a:t>, </a:t>
            </a:r>
            <a:r>
              <a:rPr lang="en-US" sz="2000" err="1"/>
              <a:t>puede</a:t>
            </a:r>
            <a:r>
              <a:rPr lang="en-US" sz="2000"/>
              <a:t> </a:t>
            </a:r>
            <a:r>
              <a:rPr lang="en-US" sz="2000" err="1"/>
              <a:t>hacerlo</a:t>
            </a:r>
            <a:r>
              <a:rPr lang="en-US" sz="2000"/>
              <a:t>!</a:t>
            </a:r>
          </a:p>
          <a:p>
            <a:pPr marL="0" indent="0">
              <a:buNone/>
            </a:pPr>
            <a:endParaRPr lang="en-US" sz="200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8514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a:t>10 DE JULIO: </a:t>
            </a:r>
            <a:r>
              <a:rPr lang="en-US" err="1"/>
              <a:t>repaso</a:t>
            </a:r>
            <a:r>
              <a:rPr lang="en-US"/>
              <a:t>
</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6" name="Picture 5">
            <a:extLst>
              <a:ext uri="{FF2B5EF4-FFF2-40B4-BE49-F238E27FC236}">
                <a16:creationId xmlns:a16="http://schemas.microsoft.com/office/drawing/2014/main" id="{DE109370-4F65-417D-C523-F5560FDB3D60}"/>
              </a:ext>
            </a:extLst>
          </p:cNvPr>
          <p:cNvPicPr>
            <a:picLocks noChangeAspect="1"/>
          </p:cNvPicPr>
          <p:nvPr/>
        </p:nvPicPr>
        <p:blipFill>
          <a:blip r:embed="rId3"/>
          <a:stretch>
            <a:fillRect/>
          </a:stretch>
        </p:blipFill>
        <p:spPr>
          <a:xfrm>
            <a:off x="2470875" y="2089902"/>
            <a:ext cx="3915512" cy="4080624"/>
          </a:xfrm>
          <a:prstGeom prst="rect">
            <a:avLst/>
          </a:prstGeom>
        </p:spPr>
      </p:pic>
    </p:spTree>
    <p:extLst>
      <p:ext uri="{BB962C8B-B14F-4D97-AF65-F5344CB8AC3E}">
        <p14:creationId xmlns:p14="http://schemas.microsoft.com/office/powerpoint/2010/main" val="8204466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¿Oraciones, 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34295482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B612-CE14-129E-0FDC-8843577B4F42}"/>
              </a:ext>
            </a:extLst>
          </p:cNvPr>
          <p:cNvSpPr>
            <a:spLocks noGrp="1"/>
          </p:cNvSpPr>
          <p:nvPr>
            <p:ph type="title"/>
          </p:nvPr>
        </p:nvSpPr>
        <p:spPr/>
        <p:txBody>
          <a:bodyPr/>
          <a:lstStyle/>
          <a:p>
            <a:r>
              <a:rPr lang="en-US"/>
              <a:t>  Pregunta
</a:t>
            </a:r>
          </a:p>
        </p:txBody>
      </p:sp>
      <p:sp>
        <p:nvSpPr>
          <p:cNvPr id="3" name="Content Placeholder 2">
            <a:extLst>
              <a:ext uri="{FF2B5EF4-FFF2-40B4-BE49-F238E27FC236}">
                <a16:creationId xmlns:a16="http://schemas.microsoft.com/office/drawing/2014/main" id="{EB7E8918-77F9-A7A7-8239-E5945E1A5D22}"/>
              </a:ext>
            </a:extLst>
          </p:cNvPr>
          <p:cNvSpPr>
            <a:spLocks noGrp="1"/>
          </p:cNvSpPr>
          <p:nvPr>
            <p:ph idx="1"/>
          </p:nvPr>
        </p:nvSpPr>
        <p:spPr/>
        <p:txBody>
          <a:bodyPr/>
          <a:lstStyle/>
          <a:p>
            <a:pPr marL="305435" indent="-305435"/>
            <a:r>
              <a:rPr lang="es-ES" b="1">
                <a:latin typeface="Consolas"/>
              </a:rPr>
              <a:t>¿Qué le hace el jugo de naranja al azúcar en la sangre?</a:t>
            </a:r>
          </a:p>
          <a:p>
            <a:pPr marL="0" indent="0">
              <a:buNone/>
            </a:pPr>
            <a:r>
              <a:rPr lang="es-ES" b="1">
                <a:latin typeface="Consolas"/>
              </a:rPr>
              <a:t> 
a. Aumenta el azúcar en la sangre
b. No cambia el azúcar en la sangre
c. Disminuye el azúcar en la sangre </a:t>
            </a:r>
            <a:r>
              <a:rPr lang="en-US">
                <a:latin typeface="Consolas"/>
              </a:rPr>
              <a:t>           </a:t>
            </a:r>
            <a:endParaRPr lang="en-US"/>
          </a:p>
        </p:txBody>
      </p:sp>
      <p:sp>
        <p:nvSpPr>
          <p:cNvPr id="5" name="Down Arrow 4">
            <a:extLst>
              <a:ext uri="{FF2B5EF4-FFF2-40B4-BE49-F238E27FC236}">
                <a16:creationId xmlns:a16="http://schemas.microsoft.com/office/drawing/2014/main" id="{54E86F20-9F8D-05E8-39D6-9AB83E756784}"/>
              </a:ext>
            </a:extLst>
          </p:cNvPr>
          <p:cNvSpPr/>
          <p:nvPr/>
        </p:nvSpPr>
        <p:spPr>
          <a:xfrm rot="5400000">
            <a:off x="5299174" y="373902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31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lstStyle/>
          <a:p>
            <a:pPr marL="305435" indent="-305435"/>
            <a:r>
              <a:rPr lang="es-ES" b="1">
                <a:ea typeface="+mn-lt"/>
                <a:cs typeface="+mn-lt"/>
              </a:rPr>
              <a:t>¿Qué debe ser el nivel de azúcar en ayunas? ____ (sin comida durante ocho horas)
</a:t>
            </a:r>
            <a:r>
              <a:rPr lang="en-US" b="1"/>
              <a:t>80-100</a:t>
            </a:r>
          </a:p>
        </p:txBody>
      </p:sp>
    </p:spTree>
    <p:extLst>
      <p:ext uri="{BB962C8B-B14F-4D97-AF65-F5344CB8AC3E}">
        <p14:creationId xmlns:p14="http://schemas.microsoft.com/office/powerpoint/2010/main" val="375654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lstStyle/>
          <a:p>
            <a:pPr marL="305435" indent="-305435"/>
            <a:r>
              <a:rPr lang="es-ES" b="1">
                <a:ea typeface="+mn-lt"/>
                <a:cs typeface="+mn-lt"/>
              </a:rPr>
              <a:t>¿ Qué debe ser el nivel de azúcar de su paciente antes de almorzar? _____________
Menos de 150</a:t>
            </a:r>
            <a:endParaRPr lang="en-US" b="1"/>
          </a:p>
        </p:txBody>
      </p:sp>
    </p:spTree>
    <p:extLst>
      <p:ext uri="{BB962C8B-B14F-4D97-AF65-F5344CB8AC3E}">
        <p14:creationId xmlns:p14="http://schemas.microsoft.com/office/powerpoint/2010/main" val="54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A933-BBA0-4E3F-9BA5-F2C8233D85C2}"/>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1314C5CF-6026-55C9-B085-150ACE846C37}"/>
              </a:ext>
            </a:extLst>
          </p:cNvPr>
          <p:cNvSpPr>
            <a:spLocks noGrp="1"/>
          </p:cNvSpPr>
          <p:nvPr>
            <p:ph idx="1"/>
          </p:nvPr>
        </p:nvSpPr>
        <p:spPr/>
        <p:txBody>
          <a:bodyPr/>
          <a:lstStyle/>
          <a:p>
            <a:pPr marL="305435" indent="-305435"/>
            <a:r>
              <a:rPr lang="es-ES" b="1">
                <a:ea typeface="+mn-lt"/>
                <a:cs typeface="+mn-lt"/>
              </a:rPr>
              <a:t>¿ Qué debe ser el azúcar de su paciente dos horas después de almorzar?
Menos de 180</a:t>
            </a:r>
            <a:endParaRPr lang="en-US" b="1"/>
          </a:p>
        </p:txBody>
      </p:sp>
    </p:spTree>
    <p:extLst>
      <p:ext uri="{BB962C8B-B14F-4D97-AF65-F5344CB8AC3E}">
        <p14:creationId xmlns:p14="http://schemas.microsoft.com/office/powerpoint/2010/main" val="34459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4871-E2DC-BD9E-BF5E-56DA13543BC0}"/>
              </a:ext>
            </a:extLst>
          </p:cNvPr>
          <p:cNvSpPr>
            <a:spLocks noGrp="1"/>
          </p:cNvSpPr>
          <p:nvPr>
            <p:ph type="title"/>
          </p:nvPr>
        </p:nvSpPr>
        <p:spPr/>
        <p:txBody>
          <a:bodyPr/>
          <a:lstStyle/>
          <a:p>
            <a:r>
              <a:rPr lang="es-ES"/>
              <a:t>Estación </a:t>
            </a:r>
            <a:r>
              <a:rPr lang="es-ES">
                <a:latin typeface="AR ESSENCE"/>
              </a:rPr>
              <a:t>1</a:t>
            </a:r>
            <a:r>
              <a:rPr lang="es-ES"/>
              <a:t>: Registro</a:t>
            </a:r>
            <a:endParaRPr lang="en-US"/>
          </a:p>
        </p:txBody>
      </p:sp>
      <p:sp>
        <p:nvSpPr>
          <p:cNvPr id="3" name="TextBox 2">
            <a:extLst>
              <a:ext uri="{FF2B5EF4-FFF2-40B4-BE49-F238E27FC236}">
                <a16:creationId xmlns:a16="http://schemas.microsoft.com/office/drawing/2014/main" id="{ADC9A31A-30B2-C48D-0477-8BBF93019795}"/>
              </a:ext>
            </a:extLst>
          </p:cNvPr>
          <p:cNvSpPr txBox="1"/>
          <p:nvPr/>
        </p:nvSpPr>
        <p:spPr>
          <a:xfrm>
            <a:off x="422579" y="4389120"/>
            <a:ext cx="900612" cy="369332"/>
          </a:xfrm>
          <a:prstGeom prst="rect">
            <a:avLst/>
          </a:prstGeom>
          <a:noFill/>
        </p:spPr>
        <p:txBody>
          <a:bodyPr wrap="square" rtlCol="0">
            <a:spAutoFit/>
          </a:bodyPr>
          <a:lstStyle/>
          <a:p>
            <a:endParaRPr lang="es-GT"/>
          </a:p>
        </p:txBody>
      </p:sp>
      <p:sp>
        <p:nvSpPr>
          <p:cNvPr id="8" name="Content Placeholder 7">
            <a:extLst>
              <a:ext uri="{FF2B5EF4-FFF2-40B4-BE49-F238E27FC236}">
                <a16:creationId xmlns:a16="http://schemas.microsoft.com/office/drawing/2014/main" id="{484BB2C1-5E19-F718-4DF1-BA3BC8265CAC}"/>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36B5DEBA-3249-9987-50B2-4A397B0970FA}"/>
              </a:ext>
            </a:extLst>
          </p:cNvPr>
          <p:cNvSpPr txBox="1"/>
          <p:nvPr/>
        </p:nvSpPr>
        <p:spPr>
          <a:xfrm>
            <a:off x="560611" y="2608481"/>
            <a:ext cx="4983480" cy="1938992"/>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a:t>
            </a:r>
          </a:p>
          <a:p>
            <a:r>
              <a:rPr lang="en-US" sz="4000" dirty="0">
                <a:solidFill>
                  <a:srgbClr val="C00000"/>
                </a:solidFill>
              </a:rPr>
              <a:t>-CHW:</a:t>
            </a:r>
          </a:p>
        </p:txBody>
      </p:sp>
    </p:spTree>
    <p:extLst>
      <p:ext uri="{BB962C8B-B14F-4D97-AF65-F5344CB8AC3E}">
        <p14:creationId xmlns:p14="http://schemas.microsoft.com/office/powerpoint/2010/main" val="43949528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a:t>Pregunta
</a:t>
            </a:r>
          </a:p>
        </p:txBody>
      </p:sp>
      <p:sp>
        <p:nvSpPr>
          <p:cNvPr id="4" name="Rectangle 1">
            <a:extLst>
              <a:ext uri="{FF2B5EF4-FFF2-40B4-BE49-F238E27FC236}">
                <a16:creationId xmlns:a16="http://schemas.microsoft.com/office/drawing/2014/main" id="{9A10DCF4-CE4E-FEE6-43D2-B6F96EFAD728}"/>
              </a:ext>
            </a:extLst>
          </p:cNvPr>
          <p:cNvSpPr>
            <a:spLocks noGrp="1" noChangeArrowheads="1"/>
          </p:cNvSpPr>
          <p:nvPr>
            <p:ph idx="1"/>
          </p:nvPr>
        </p:nvSpPr>
        <p:spPr bwMode="auto">
          <a:xfrm>
            <a:off x="1463311" y="2595159"/>
            <a:ext cx="7405297"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s-ES" altLang="en-US" sz="1500">
                <a:latin typeface="Arial Unicode MS" panose="020B0604020202020204" pitchFamily="34" charset="-128"/>
                <a:ea typeface="Times New Roman" panose="02020603050405020304" pitchFamily="18" charset="0"/>
                <a:cs typeface="Courier" pitchFamily="2" charset="0"/>
              </a:rPr>
              <a:t>¿Qué medicamento(s) para la diabetes cuestan CUATRO dólares en CVS o Walmart? 
</a:t>
            </a:r>
          </a:p>
          <a:p>
            <a:pPr marL="0" indent="0" eaLnBrk="0" fontAlgn="base" hangingPunct="0">
              <a:spcBef>
                <a:spcPct val="0"/>
              </a:spcBef>
              <a:spcAft>
                <a:spcPct val="0"/>
              </a:spcAft>
              <a:buNone/>
            </a:pPr>
            <a:r>
              <a:rPr lang="es-ES" altLang="en-US" sz="1500">
                <a:latin typeface="Arial Unicode MS" panose="020B0604020202020204" pitchFamily="34" charset="-128"/>
                <a:ea typeface="Times New Roman" panose="02020603050405020304" pitchFamily="18" charset="0"/>
                <a:cs typeface="Courier" pitchFamily="2" charset="0"/>
              </a:rPr>
              <a:t>a. Actos</a:t>
            </a:r>
          </a:p>
          <a:p>
            <a:pPr marL="0" indent="0" eaLnBrk="0" fontAlgn="base" hangingPunct="0">
              <a:spcBef>
                <a:spcPct val="0"/>
              </a:spcBef>
              <a:spcAft>
                <a:spcPct val="0"/>
              </a:spcAft>
              <a:buNone/>
            </a:pPr>
            <a:r>
              <a:rPr lang="es-ES" altLang="en-US" sz="1500">
                <a:latin typeface="Arial Unicode MS" panose="020B0604020202020204" pitchFamily="34" charset="-128"/>
                <a:ea typeface="Times New Roman" panose="02020603050405020304" pitchFamily="18" charset="0"/>
                <a:cs typeface="Courier" pitchFamily="2" charset="0"/>
              </a:rPr>
              <a:t>
b. Metformina </a:t>
            </a:r>
          </a:p>
          <a:p>
            <a:pPr marL="0" indent="0" eaLnBrk="0" fontAlgn="base" hangingPunct="0">
              <a:spcBef>
                <a:spcPct val="0"/>
              </a:spcBef>
              <a:spcAft>
                <a:spcPct val="0"/>
              </a:spcAft>
              <a:buNone/>
            </a:pPr>
            <a:r>
              <a:rPr lang="es-ES" altLang="en-US" sz="1500">
                <a:latin typeface="Arial Unicode MS" panose="020B0604020202020204" pitchFamily="34" charset="-128"/>
                <a:ea typeface="Times New Roman" panose="02020603050405020304" pitchFamily="18" charset="0"/>
                <a:cs typeface="Courier" pitchFamily="2" charset="0"/>
              </a:rPr>
              <a:t>
c. Los medicamentos "g", es decir: glimepirida, </a:t>
            </a:r>
            <a:r>
              <a:rPr lang="es-ES" altLang="en-US" sz="1500" err="1">
                <a:latin typeface="Arial Unicode MS" panose="020B0604020202020204" pitchFamily="34" charset="-128"/>
                <a:ea typeface="Times New Roman" panose="02020603050405020304" pitchFamily="18" charset="0"/>
                <a:cs typeface="Courier" pitchFamily="2" charset="0"/>
              </a:rPr>
              <a:t>gliburida</a:t>
            </a:r>
            <a:r>
              <a:rPr lang="es-ES" altLang="en-US" sz="1500">
                <a:latin typeface="Arial Unicode MS" panose="020B0604020202020204" pitchFamily="34" charset="-128"/>
                <a:ea typeface="Times New Roman" panose="02020603050405020304" pitchFamily="18" charset="0"/>
                <a:cs typeface="Courier" pitchFamily="2" charset="0"/>
              </a:rPr>
              <a:t>, </a:t>
            </a:r>
            <a:r>
              <a:rPr lang="es-ES" altLang="en-US" sz="1500" err="1">
                <a:latin typeface="Arial Unicode MS" panose="020B0604020202020204" pitchFamily="34" charset="-128"/>
                <a:ea typeface="Times New Roman" panose="02020603050405020304" pitchFamily="18" charset="0"/>
                <a:cs typeface="Courier" pitchFamily="2" charset="0"/>
              </a:rPr>
              <a:t>glipizida</a:t>
            </a:r>
          </a:p>
          <a:p>
            <a:pPr marL="0" indent="0" eaLnBrk="0" fontAlgn="base" hangingPunct="0">
              <a:spcBef>
                <a:spcPct val="0"/>
              </a:spcBef>
              <a:spcAft>
                <a:spcPct val="0"/>
              </a:spcAft>
              <a:buNone/>
            </a:pPr>
            <a:r>
              <a:rPr lang="es-ES" altLang="en-US" sz="1500">
                <a:latin typeface="Arial Unicode MS" panose="020B0604020202020204" pitchFamily="34" charset="-128"/>
                <a:ea typeface="Times New Roman" panose="02020603050405020304" pitchFamily="18" charset="0"/>
                <a:cs typeface="Courier" pitchFamily="2" charset="0"/>
              </a:rPr>
              <a:t>
d. B y C</a:t>
            </a:r>
          </a:p>
          <a:p>
            <a:pPr marL="0" indent="0" eaLnBrk="0" fontAlgn="base" hangingPunct="0">
              <a:spcBef>
                <a:spcPct val="0"/>
              </a:spcBef>
              <a:spcAft>
                <a:spcPct val="0"/>
              </a:spcAft>
              <a:buNone/>
            </a:pPr>
            <a:r>
              <a:rPr lang="es-ES" altLang="en-US" sz="1500">
                <a:latin typeface="Arial Unicode MS" panose="020B0604020202020204" pitchFamily="34" charset="-128"/>
                <a:ea typeface="Times New Roman" panose="02020603050405020304" pitchFamily="18" charset="0"/>
                <a:cs typeface="Courier" pitchFamily="2" charset="0"/>
              </a:rPr>
              <a:t>
e. Todo lo anterior </a:t>
            </a:r>
            <a:endParaRPr lang="en-US" altLang="en-US" sz="1500">
              <a:latin typeface="Arial" panose="020B0604020202020204" pitchFamily="34" charset="0"/>
            </a:endParaRP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2422861" y="4276832"/>
            <a:ext cx="373738" cy="5521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a:t>Pregunta
</a:t>
            </a: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5014043" y="4299087"/>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F41BA62-6E10-282F-E36A-E8AE592344E0}"/>
              </a:ext>
            </a:extLst>
          </p:cNvPr>
          <p:cNvSpPr>
            <a:spLocks noGrp="1"/>
          </p:cNvSpPr>
          <p:nvPr>
            <p:ph idx="1"/>
          </p:nvPr>
        </p:nvSpPr>
        <p:spPr/>
        <p:txBody>
          <a:bodyPr/>
          <a:lstStyle/>
          <a:p>
            <a:pPr marL="305435" indent="-305435"/>
            <a:r>
              <a:rPr lang="es-GT"/>
              <a:t>El frasco del medicamento de una paciente está vacío. Tiene 2 surtidos y la fecha de </a:t>
            </a:r>
            <a:r>
              <a:rPr lang="es-GT" err="1"/>
              <a:t>caducación</a:t>
            </a:r>
            <a:r>
              <a:rPr lang="es-GT"/>
              <a:t> es 1/1/2019. ¿Qué debe hacer ella?</a:t>
            </a:r>
            <a:endParaRPr lang="en-US"/>
          </a:p>
          <a:p>
            <a:endParaRPr lang="es-GT"/>
          </a:p>
          <a:p>
            <a:pPr marL="0" indent="0">
              <a:buNone/>
            </a:pPr>
            <a:r>
              <a:rPr lang="es-GT"/>
              <a:t>a. Llamar a la clínica (farmacia) para hacer un resurtido </a:t>
            </a:r>
          </a:p>
          <a:p>
            <a:pPr marL="0" indent="0">
              <a:buNone/>
            </a:pPr>
            <a:r>
              <a:rPr lang="es-GT"/>
              <a:t>b. Llamar para hacer una cita con su medico </a:t>
            </a:r>
          </a:p>
          <a:p>
            <a:pPr marL="0" indent="0">
              <a:buNone/>
            </a:pPr>
            <a:r>
              <a:rPr lang="es-GT"/>
              <a:t>c. Esperar hasta su cita el próximo mes y preguntarle a su médico. </a:t>
            </a:r>
          </a:p>
        </p:txBody>
      </p:sp>
    </p:spTree>
    <p:extLst>
      <p:ext uri="{BB962C8B-B14F-4D97-AF65-F5344CB8AC3E}">
        <p14:creationId xmlns:p14="http://schemas.microsoft.com/office/powerpoint/2010/main" val="1865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err="1"/>
              <a:t>Pregunta</a:t>
            </a:r>
            <a:r>
              <a:rPr lang="en-US"/>
              <a:t> </a:t>
            </a:r>
          </a:p>
        </p:txBody>
      </p:sp>
      <p:sp>
        <p:nvSpPr>
          <p:cNvPr id="4" name="Rectangle 1">
            <a:extLst>
              <a:ext uri="{FF2B5EF4-FFF2-40B4-BE49-F238E27FC236}">
                <a16:creationId xmlns:a16="http://schemas.microsoft.com/office/drawing/2014/main" id="{C4B148A2-2611-CEBA-B342-9383E783EC0F}"/>
              </a:ext>
            </a:extLst>
          </p:cNvPr>
          <p:cNvSpPr>
            <a:spLocks noGrp="1" noChangeArrowheads="1"/>
          </p:cNvSpPr>
          <p:nvPr>
            <p:ph idx="1"/>
          </p:nvPr>
        </p:nvSpPr>
        <p:spPr bwMode="auto">
          <a:xfrm>
            <a:off x="378608" y="2426660"/>
            <a:ext cx="87921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s-ES" altLang="en-US" sz="2000">
                <a:latin typeface="Gill Sans MT"/>
                <a:ea typeface="Times New Roman" panose="02020603050405020304" pitchFamily="18" charset="0"/>
                <a:cs typeface="Courier" pitchFamily="2" charset="0"/>
              </a:rPr>
              <a:t>¿Qué farmacia estadounidense vende alguna clase de insulina por $25.00 por botella?</a:t>
            </a:r>
          </a:p>
          <a:p>
            <a:pPr marL="0" indent="0" eaLnBrk="0" fontAlgn="base" hangingPunct="0">
              <a:spcBef>
                <a:spcPct val="0"/>
              </a:spcBef>
              <a:spcAft>
                <a:spcPct val="0"/>
              </a:spcAft>
              <a:buNone/>
            </a:pPr>
            <a:r>
              <a:rPr lang="es-ES" altLang="en-US" sz="2000">
                <a:latin typeface="Gill Sans MT"/>
                <a:ea typeface="Times New Roman" panose="02020603050405020304" pitchFamily="18" charset="0"/>
                <a:cs typeface="Courier" pitchFamily="2" charset="0"/>
              </a:rPr>
              <a:t>
a. CVS</a:t>
            </a:r>
          </a:p>
          <a:p>
            <a:pPr marL="0" indent="0" eaLnBrk="0" fontAlgn="base" hangingPunct="0">
              <a:spcBef>
                <a:spcPct val="0"/>
              </a:spcBef>
              <a:spcAft>
                <a:spcPct val="0"/>
              </a:spcAft>
              <a:buNone/>
            </a:pPr>
            <a:r>
              <a:rPr lang="es-ES" altLang="en-US" sz="2000">
                <a:latin typeface="Gill Sans MT"/>
                <a:ea typeface="Times New Roman" panose="02020603050405020304" pitchFamily="18" charset="0"/>
                <a:cs typeface="Courier" pitchFamily="2" charset="0"/>
              </a:rPr>
              <a:t> 	
b. Walmart</a:t>
            </a:r>
          </a:p>
          <a:p>
            <a:pPr marL="0" indent="0" eaLnBrk="0" fontAlgn="base" hangingPunct="0">
              <a:spcBef>
                <a:spcPct val="0"/>
              </a:spcBef>
              <a:spcAft>
                <a:spcPct val="0"/>
              </a:spcAft>
              <a:buNone/>
            </a:pPr>
            <a:r>
              <a:rPr lang="es-ES" altLang="en-US" sz="2000">
                <a:latin typeface="Gill Sans MT"/>
                <a:ea typeface="Times New Roman" panose="02020603050405020304" pitchFamily="18" charset="0"/>
                <a:cs typeface="Courier" pitchFamily="2" charset="0"/>
              </a:rPr>
              <a:t>
c. </a:t>
            </a:r>
            <a:r>
              <a:rPr lang="es-ES" altLang="en-US" sz="2000" err="1">
                <a:latin typeface="Gill Sans MT"/>
                <a:ea typeface="Times New Roman" panose="02020603050405020304" pitchFamily="18" charset="0"/>
                <a:cs typeface="Courier" pitchFamily="2" charset="0"/>
              </a:rPr>
              <a:t>Kroger</a:t>
            </a:r>
            <a:endParaRPr lang="es-ES" altLang="en-US" sz="2000">
              <a:latin typeface="Gill Sans MT"/>
              <a:ea typeface="Times New Roman" panose="02020603050405020304" pitchFamily="18" charset="0"/>
              <a:cs typeface="Courier" pitchFamily="2" charset="0"/>
            </a:endParaRPr>
          </a:p>
          <a:p>
            <a:pPr marL="0" indent="0" eaLnBrk="0" fontAlgn="base" hangingPunct="0">
              <a:spcBef>
                <a:spcPct val="0"/>
              </a:spcBef>
              <a:spcAft>
                <a:spcPct val="0"/>
              </a:spcAft>
              <a:buNone/>
            </a:pPr>
            <a:r>
              <a:rPr lang="es-ES" altLang="en-US" sz="2000">
                <a:latin typeface="Gill Sans MT"/>
                <a:ea typeface="Times New Roman" panose="02020603050405020304" pitchFamily="18" charset="0"/>
                <a:cs typeface="Courier" pitchFamily="2" charset="0"/>
              </a:rPr>
              <a:t>
d. Walgreens </a:t>
            </a:r>
            <a:r>
              <a:rPr lang="es-ES" altLang="en-US">
                <a:latin typeface="Arial Unicode MS"/>
                <a:ea typeface="Times New Roman" panose="02020603050405020304" pitchFamily="18" charset="0"/>
                <a:cs typeface="Courier" pitchFamily="2" charset="0"/>
              </a:rPr>
              <a:t>
</a:t>
            </a:r>
            <a:endParaRPr lang="sv-SE" altLang="en-US">
              <a:latin typeface="Arial Unicode MS"/>
            </a:endParaRPr>
          </a:p>
        </p:txBody>
      </p:sp>
      <p:sp>
        <p:nvSpPr>
          <p:cNvPr id="5" name="Down Arrow 4">
            <a:extLst>
              <a:ext uri="{FF2B5EF4-FFF2-40B4-BE49-F238E27FC236}">
                <a16:creationId xmlns:a16="http://schemas.microsoft.com/office/drawing/2014/main" id="{DDA48552-C3E5-B6AF-D4E2-0849CABD90BE}"/>
              </a:ext>
            </a:extLst>
          </p:cNvPr>
          <p:cNvSpPr/>
          <p:nvPr/>
        </p:nvSpPr>
        <p:spPr>
          <a:xfrm rot="5400000">
            <a:off x="2732290" y="351490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err="1"/>
              <a:t>Pregunta</a:t>
            </a:r>
            <a:r>
              <a:rPr lang="en-US"/>
              <a:t> </a:t>
            </a:r>
          </a:p>
        </p:txBody>
      </p:sp>
      <p:sp>
        <p:nvSpPr>
          <p:cNvPr id="3" name="Content Placeholder 2">
            <a:extLst>
              <a:ext uri="{FF2B5EF4-FFF2-40B4-BE49-F238E27FC236}">
                <a16:creationId xmlns:a16="http://schemas.microsoft.com/office/drawing/2014/main" id="{88FC6204-7270-AAD4-D147-6A9B1C79EF1A}"/>
              </a:ext>
            </a:extLst>
          </p:cNvPr>
          <p:cNvSpPr>
            <a:spLocks noGrp="1"/>
          </p:cNvSpPr>
          <p:nvPr>
            <p:ph idx="1"/>
          </p:nvPr>
        </p:nvSpPr>
        <p:spPr>
          <a:xfrm>
            <a:off x="581192" y="2228003"/>
            <a:ext cx="8346240" cy="3942523"/>
          </a:xfrm>
        </p:spPr>
        <p:txBody>
          <a:bodyPr>
            <a:normAutofit/>
          </a:bodyPr>
          <a:lstStyle/>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 nivel de azúcar en la sangre de un paciente es 62. Bebió una vaso de jugo de</a:t>
            </a:r>
          </a:p>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naranja. </a:t>
            </a:r>
          </a:p>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¿Después de cuántos minutos debe volver a revisar su nivel de azúcar en la</a:t>
            </a:r>
          </a:p>
          <a:p>
            <a:pPr marL="0" indent="0">
              <a:lnSpc>
                <a:spcPts val="1275"/>
              </a:lnSpc>
              <a:spcBef>
                <a:spcPts val="0"/>
              </a:spcBef>
              <a:buNone/>
            </a:pPr>
            <a:r>
              <a:rPr lang="es-E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sangre?
</a:t>
            </a:r>
            <a:endParaRPr lang="en-US" sz="200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p>
            <a:pPr marL="342900" lvl="1" indent="0">
              <a:lnSpc>
                <a:spcPts val="1275"/>
              </a:lnSpc>
              <a:spcBef>
                <a:spcPts val="0"/>
              </a:spcBef>
              <a:buNone/>
            </a:pPr>
            <a:endParaRPr lang="en-US" sz="200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15</a:t>
            </a:r>
          </a:p>
          <a:p>
            <a:pPr marL="557213" lvl="1" indent="-214313">
              <a:lnSpc>
                <a:spcPts val="1275"/>
              </a:lnSpc>
              <a:spcBef>
                <a:spcPts val="0"/>
              </a:spcBef>
              <a:buFont typeface="+mj-lt"/>
              <a:buAutoNum type="alphaLcPeriod"/>
            </a:pPr>
            <a:endParaRPr lang="en-US" sz="200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45</a:t>
            </a:r>
          </a:p>
          <a:p>
            <a:pPr marL="342900" lvl="1" indent="0">
              <a:lnSpc>
                <a:spcPts val="1275"/>
              </a:lnSpc>
              <a:spcBef>
                <a:spcPts val="0"/>
              </a:spcBef>
              <a:buNone/>
            </a:pPr>
            <a:endParaRPr lang="en-US" sz="200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60</a:t>
            </a:r>
          </a:p>
          <a:p>
            <a:pPr marL="342900" lvl="1" indent="0">
              <a:lnSpc>
                <a:spcPts val="1275"/>
              </a:lnSpc>
              <a:spcBef>
                <a:spcPts val="0"/>
              </a:spcBef>
              <a:buNone/>
            </a:pPr>
            <a:endParaRPr lang="en-US" sz="200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90</a:t>
            </a:r>
            <a:endParaRPr lang="en-US" sz="2000">
              <a:solidFill>
                <a:srgbClr val="000000"/>
              </a:solidFill>
              <a:latin typeface="Times New Roman" panose="02020603050405020304" pitchFamily="18" charset="0"/>
              <a:ea typeface="Times New Roman" panose="02020603050405020304" pitchFamily="18" charset="0"/>
            </a:endParaRPr>
          </a:p>
          <a:p>
            <a:endParaRPr lang="en-US" sz="2000"/>
          </a:p>
        </p:txBody>
      </p:sp>
      <p:sp>
        <p:nvSpPr>
          <p:cNvPr id="4" name="Down Arrow 3">
            <a:extLst>
              <a:ext uri="{FF2B5EF4-FFF2-40B4-BE49-F238E27FC236}">
                <a16:creationId xmlns:a16="http://schemas.microsoft.com/office/drawing/2014/main" id="{84112A25-6068-5E2A-44DC-80F8ADF1802F}"/>
              </a:ext>
            </a:extLst>
          </p:cNvPr>
          <p:cNvSpPr/>
          <p:nvPr/>
        </p:nvSpPr>
        <p:spPr>
          <a:xfrm rot="5400000">
            <a:off x="1674404" y="389489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1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err="1"/>
              <a:t>Pregunta</a:t>
            </a:r>
            <a:r>
              <a:rPr lang="en-US"/>
              <a:t> </a:t>
            </a:r>
          </a:p>
        </p:txBody>
      </p:sp>
      <p:sp>
        <p:nvSpPr>
          <p:cNvPr id="3" name="Content Placeholder 2">
            <a:extLst>
              <a:ext uri="{FF2B5EF4-FFF2-40B4-BE49-F238E27FC236}">
                <a16:creationId xmlns:a16="http://schemas.microsoft.com/office/drawing/2014/main" id="{512A5CC9-7EE8-53AF-0D5D-79E85B421488}"/>
              </a:ext>
            </a:extLst>
          </p:cNvPr>
          <p:cNvSpPr>
            <a:spLocks noGrp="1"/>
          </p:cNvSpPr>
          <p:nvPr>
            <p:ph idx="1"/>
          </p:nvPr>
        </p:nvSpPr>
        <p:spPr/>
        <p:txBody>
          <a:bodyPr>
            <a:normAutofit/>
          </a:bodyPr>
          <a:lstStyle/>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El medicamento de un paciente ha caducado. Ahora, el medicamento</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puede:</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A. Ser más fuerte que antes</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B. Ser más débil que antes	</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C. No cambiar en absoluto	</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D. Todo lo anterior</a:t>
            </a:r>
            <a:r>
              <a:rPr lang="en-US" sz="2000">
                <a:solidFill>
                  <a:srgbClr val="000000"/>
                </a:solidFill>
                <a:latin typeface="Gill Sans MT"/>
                <a:ea typeface="Times New Roman" panose="02020603050405020304" pitchFamily="18" charset="0"/>
                <a:cs typeface="Times New Roman"/>
              </a:rPr>
              <a:t>	</a:t>
            </a:r>
          </a:p>
          <a:p>
            <a:pPr marL="0" indent="0">
              <a:buNone/>
            </a:pPr>
            <a:endParaRPr lang="en-US" sz="2000"/>
          </a:p>
        </p:txBody>
      </p:sp>
      <p:sp>
        <p:nvSpPr>
          <p:cNvPr id="4" name="Down Arrow 3">
            <a:extLst>
              <a:ext uri="{FF2B5EF4-FFF2-40B4-BE49-F238E27FC236}">
                <a16:creationId xmlns:a16="http://schemas.microsoft.com/office/drawing/2014/main" id="{B376A421-960B-1C63-7317-1003594B2A46}"/>
              </a:ext>
            </a:extLst>
          </p:cNvPr>
          <p:cNvSpPr/>
          <p:nvPr/>
        </p:nvSpPr>
        <p:spPr>
          <a:xfrm rot="5400000">
            <a:off x="2823325" y="458816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7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9643A198-B121-C1BE-953A-652DA49EB0BE}"/>
              </a:ext>
            </a:extLst>
          </p:cNvPr>
          <p:cNvSpPr>
            <a:spLocks noGrp="1"/>
          </p:cNvSpPr>
          <p:nvPr>
            <p:ph idx="1"/>
          </p:nvPr>
        </p:nvSpPr>
        <p:spPr>
          <a:xfrm>
            <a:off x="1578894" y="2528254"/>
            <a:ext cx="6638674" cy="2723096"/>
          </a:xfrm>
        </p:spPr>
        <p:txBody>
          <a:bodyPr>
            <a:normAutofit/>
          </a:bodyPr>
          <a:lstStyle/>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¿Cuáles son los síntomas del nivel alto de azúcar en la sangre?</a:t>
            </a:r>
          </a:p>
          <a:p>
            <a:pPr marL="0" indent="0">
              <a:lnSpc>
                <a:spcPts val="1275"/>
              </a:lnSpc>
              <a:spcBef>
                <a:spcPts val="0"/>
              </a:spcBef>
              <a:buNone/>
            </a:pPr>
            <a:endParaRPr lang="es-ES" sz="2000">
              <a:solidFill>
                <a:srgbClr val="000000"/>
              </a:solidFill>
              <a:latin typeface="Gill Sans MT"/>
              <a:ea typeface="Times New Roman" panose="02020603050405020304" pitchFamily="18" charset="0"/>
              <a:cs typeface="Times New Roman" panose="02020603050405020304" pitchFamily="18" charset="0"/>
            </a:endParaRPr>
          </a:p>
          <a:p>
            <a:pPr marL="0" indent="0">
              <a:lnSpc>
                <a:spcPts val="1275"/>
              </a:lnSpc>
              <a:spcBef>
                <a:spcPts val="0"/>
              </a:spcBef>
              <a:buNone/>
            </a:pPr>
            <a:r>
              <a:rPr lang="es-ES" sz="2000">
                <a:solidFill>
                  <a:schemeClr val="accent1">
                    <a:lumMod val="75000"/>
                    <a:lumOff val="25000"/>
                  </a:schemeClr>
                </a:solidFill>
                <a:latin typeface="Gill Sans MT"/>
                <a:ea typeface="Times New Roman" panose="02020603050405020304" pitchFamily="18" charset="0"/>
                <a:cs typeface="Times New Roman"/>
              </a:rPr>
              <a:t>
A. </a:t>
            </a:r>
            <a:r>
              <a:rPr lang="es-ES" sz="2000">
                <a:solidFill>
                  <a:srgbClr val="000000"/>
                </a:solidFill>
                <a:latin typeface="Gill Sans MT"/>
                <a:ea typeface="Times New Roman" panose="02020603050405020304" pitchFamily="18" charset="0"/>
                <a:cs typeface="Times New Roman"/>
              </a:rPr>
              <a:t>Necesidad de orinar menos</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75000"/>
                    <a:lumOff val="25000"/>
                  </a:schemeClr>
                </a:solidFill>
                <a:latin typeface="Gill Sans MT"/>
                <a:ea typeface="Times New Roman" panose="02020603050405020304" pitchFamily="18" charset="0"/>
                <a:cs typeface="Times New Roman"/>
              </a:rPr>
              <a:t>B</a:t>
            </a:r>
            <a:r>
              <a:rPr lang="es-ES" sz="2000">
                <a:solidFill>
                  <a:srgbClr val="000000"/>
                </a:solidFill>
                <a:latin typeface="Gill Sans MT"/>
                <a:ea typeface="Times New Roman" panose="02020603050405020304" pitchFamily="18" charset="0"/>
                <a:cs typeface="Times New Roman"/>
              </a:rPr>
              <a:t>. Querer beber más	</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75000"/>
                    <a:lumOff val="25000"/>
                  </a:schemeClr>
                </a:solidFill>
                <a:latin typeface="Gill Sans MT"/>
                <a:ea typeface="Times New Roman" panose="02020603050405020304" pitchFamily="18" charset="0"/>
                <a:cs typeface="Times New Roman"/>
              </a:rPr>
              <a:t>C</a:t>
            </a:r>
            <a:r>
              <a:rPr lang="es-ES" sz="2000">
                <a:solidFill>
                  <a:srgbClr val="000000"/>
                </a:solidFill>
                <a:latin typeface="Gill Sans MT"/>
                <a:ea typeface="Times New Roman" panose="02020603050405020304" pitchFamily="18" charset="0"/>
                <a:cs typeface="Times New Roman"/>
              </a:rPr>
              <a:t>. Estreñimiento</a:t>
            </a:r>
          </a:p>
          <a:p>
            <a:pPr marL="0" indent="0">
              <a:lnSpc>
                <a:spcPts val="1275"/>
              </a:lnSpc>
              <a:spcBef>
                <a:spcPts val="0"/>
              </a:spcBef>
              <a:buNone/>
            </a:pPr>
            <a:r>
              <a:rPr lang="es-ES" sz="2000">
                <a:solidFill>
                  <a:schemeClr val="accent1">
                    <a:lumMod val="75000"/>
                    <a:lumOff val="25000"/>
                  </a:schemeClr>
                </a:solidFill>
                <a:latin typeface="Gill Sans MT"/>
                <a:ea typeface="Times New Roman" panose="02020603050405020304" pitchFamily="18" charset="0"/>
                <a:cs typeface="Times New Roman"/>
              </a:rPr>
              <a:t>	
E. </a:t>
            </a:r>
            <a:r>
              <a:rPr lang="es-ES" sz="2000">
                <a:solidFill>
                  <a:srgbClr val="000000"/>
                </a:solidFill>
                <a:latin typeface="Gill Sans MT"/>
                <a:ea typeface="Times New Roman" panose="02020603050405020304" pitchFamily="18" charset="0"/>
                <a:cs typeface="Times New Roman"/>
              </a:rPr>
              <a:t>Menos hambre </a:t>
            </a:r>
            <a:r>
              <a:rPr lang="es-ES" sz="2000">
                <a:solidFill>
                  <a:srgbClr val="000000"/>
                </a:solidFill>
                <a:latin typeface="Times New Roman"/>
                <a:ea typeface="Times New Roman" panose="02020603050405020304" pitchFamily="18" charset="0"/>
                <a:cs typeface="Times New Roman"/>
              </a:rPr>
              <a:t>
</a:t>
            </a:r>
            <a:endParaRPr lang="en-US" sz="2000">
              <a:latin typeface="Times New Roman"/>
              <a:cs typeface="Times New Roman"/>
            </a:endParaRPr>
          </a:p>
        </p:txBody>
      </p:sp>
      <p:sp>
        <p:nvSpPr>
          <p:cNvPr id="4" name="Down Arrow 3">
            <a:extLst>
              <a:ext uri="{FF2B5EF4-FFF2-40B4-BE49-F238E27FC236}">
                <a16:creationId xmlns:a16="http://schemas.microsoft.com/office/drawing/2014/main" id="{98BBCD94-BBD2-1C42-A12E-1A99668810D3}"/>
              </a:ext>
            </a:extLst>
          </p:cNvPr>
          <p:cNvSpPr/>
          <p:nvPr/>
        </p:nvSpPr>
        <p:spPr>
          <a:xfrm rot="5400000">
            <a:off x="3937264" y="358543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3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PREGUNTA </a:t>
            </a:r>
          </a:p>
        </p:txBody>
      </p:sp>
      <p:sp>
        <p:nvSpPr>
          <p:cNvPr id="3" name="Content Placeholder 2">
            <a:extLst>
              <a:ext uri="{FF2B5EF4-FFF2-40B4-BE49-F238E27FC236}">
                <a16:creationId xmlns:a16="http://schemas.microsoft.com/office/drawing/2014/main" id="{94B08524-64C7-3EBF-B805-72EA03078FA4}"/>
              </a:ext>
            </a:extLst>
          </p:cNvPr>
          <p:cNvSpPr>
            <a:spLocks noGrp="1"/>
          </p:cNvSpPr>
          <p:nvPr>
            <p:ph idx="1"/>
          </p:nvPr>
        </p:nvSpPr>
        <p:spPr/>
        <p:txBody>
          <a:bodyPr>
            <a:normAutofit fontScale="92500"/>
          </a:bodyPr>
          <a:lstStyle/>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Su paciente le dice que su nivel de azúcar en la sangre es de 425. ¿Qué le diría?</a:t>
            </a:r>
          </a:p>
          <a:p>
            <a:pPr marL="0" indent="0">
              <a:lnSpc>
                <a:spcPts val="1275"/>
              </a:lnSpc>
              <a:spcBef>
                <a:spcPts val="0"/>
              </a:spcBef>
              <a:buNone/>
            </a:pPr>
            <a:endParaRPr lang="es-ES" sz="2000">
              <a:solidFill>
                <a:srgbClr val="000000"/>
              </a:solidFill>
              <a:latin typeface="Gill Sans MT"/>
              <a:ea typeface="Times New Roman" panose="02020603050405020304" pitchFamily="18" charset="0"/>
              <a:cs typeface="Times New Roman" panose="02020603050405020304" pitchFamily="18" charset="0"/>
            </a:endParaRPr>
          </a:p>
          <a:p>
            <a:pPr marL="0" indent="0">
              <a:lnSpc>
                <a:spcPts val="1275"/>
              </a:lnSpc>
              <a:spcBef>
                <a:spcPts val="0"/>
              </a:spcBef>
              <a:buNone/>
            </a:pPr>
            <a:endParaRPr lang="es-ES" sz="2000">
              <a:solidFill>
                <a:srgbClr val="000000"/>
              </a:solidFill>
              <a:latin typeface="Gill Sans MT"/>
              <a:ea typeface="Times New Roman" panose="02020603050405020304" pitchFamily="18" charset="0"/>
              <a:cs typeface="Times New Roman" panose="02020603050405020304" pitchFamily="18" charset="0"/>
            </a:endParaRP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75000"/>
                    <a:lumOff val="25000"/>
                  </a:schemeClr>
                </a:solidFill>
                <a:latin typeface="Gill Sans MT"/>
                <a:ea typeface="Times New Roman" panose="02020603050405020304" pitchFamily="18" charset="0"/>
                <a:cs typeface="Times New Roman"/>
              </a:rPr>
              <a:t>A. </a:t>
            </a:r>
            <a:r>
              <a:rPr lang="es-ES" sz="2000">
                <a:solidFill>
                  <a:srgbClr val="000000"/>
                </a:solidFill>
                <a:latin typeface="Gill Sans MT"/>
                <a:ea typeface="Times New Roman" panose="02020603050405020304" pitchFamily="18" charset="0"/>
                <a:cs typeface="Times New Roman"/>
              </a:rPr>
              <a:t>Beba agua</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75000"/>
                    <a:lumOff val="25000"/>
                  </a:schemeClr>
                </a:solidFill>
                <a:latin typeface="Gill Sans MT"/>
                <a:ea typeface="Times New Roman" panose="02020603050405020304" pitchFamily="18" charset="0"/>
                <a:cs typeface="Times New Roman"/>
              </a:rPr>
              <a:t>B. </a:t>
            </a:r>
            <a:r>
              <a:rPr lang="es-ES" sz="2000">
                <a:solidFill>
                  <a:srgbClr val="000000"/>
                </a:solidFill>
                <a:latin typeface="Gill Sans MT"/>
                <a:ea typeface="Times New Roman" panose="02020603050405020304" pitchFamily="18" charset="0"/>
                <a:cs typeface="Times New Roman"/>
              </a:rPr>
              <a:t>Vuelva a revisar su azúcar</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75000"/>
                    <a:lumOff val="25000"/>
                  </a:schemeClr>
                </a:solidFill>
                <a:latin typeface="Gill Sans MT"/>
                <a:ea typeface="Times New Roman" panose="02020603050405020304" pitchFamily="18" charset="0"/>
                <a:cs typeface="Times New Roman"/>
              </a:rPr>
              <a:t>C. </a:t>
            </a:r>
            <a:r>
              <a:rPr lang="es-ES" sz="2000">
                <a:solidFill>
                  <a:srgbClr val="000000"/>
                </a:solidFill>
                <a:latin typeface="Gill Sans MT"/>
                <a:ea typeface="Times New Roman" panose="02020603050405020304" pitchFamily="18" charset="0"/>
                <a:cs typeface="Times New Roman"/>
              </a:rPr>
              <a:t>Tome sus medicamentos según lo prescrito</a:t>
            </a:r>
          </a:p>
          <a:p>
            <a:pPr marL="0" indent="0">
              <a:lnSpc>
                <a:spcPts val="1275"/>
              </a:lnSpc>
              <a:spcBef>
                <a:spcPts val="0"/>
              </a:spcBef>
              <a:buNone/>
            </a:pPr>
            <a:r>
              <a:rPr lang="es-ES" sz="2000">
                <a:solidFill>
                  <a:schemeClr val="accent1">
                    <a:lumMod val="75000"/>
                    <a:lumOff val="25000"/>
                  </a:schemeClr>
                </a:solidFill>
                <a:latin typeface="Gill Sans MT"/>
                <a:ea typeface="Times New Roman" panose="02020603050405020304" pitchFamily="18" charset="0"/>
                <a:cs typeface="Times New Roman"/>
              </a:rPr>
              <a:t>
D. </a:t>
            </a:r>
            <a:r>
              <a:rPr lang="es-ES" sz="2000">
                <a:solidFill>
                  <a:srgbClr val="000000"/>
                </a:solidFill>
                <a:latin typeface="Gill Sans MT"/>
                <a:ea typeface="Times New Roman" panose="02020603050405020304" pitchFamily="18" charset="0"/>
                <a:cs typeface="Times New Roman"/>
              </a:rPr>
              <a:t>Llame a su médico/clínica</a:t>
            </a:r>
          </a:p>
          <a:p>
            <a:pPr marL="0" indent="0">
              <a:lnSpc>
                <a:spcPts val="1275"/>
              </a:lnSpc>
              <a:spcBef>
                <a:spcPts val="0"/>
              </a:spcBef>
              <a:buNone/>
            </a:pPr>
            <a:r>
              <a:rPr lang="es-ES" sz="2000">
                <a:solidFill>
                  <a:srgbClr val="000000"/>
                </a:solidFill>
                <a:latin typeface="Gill Sans MT"/>
                <a:ea typeface="Times New Roman" panose="02020603050405020304" pitchFamily="18" charset="0"/>
                <a:cs typeface="Times New Roman"/>
              </a:rPr>
              <a:t>
</a:t>
            </a:r>
            <a:r>
              <a:rPr lang="es-ES" sz="2000">
                <a:solidFill>
                  <a:schemeClr val="accent1">
                    <a:lumMod val="75000"/>
                    <a:lumOff val="25000"/>
                  </a:schemeClr>
                </a:solidFill>
                <a:latin typeface="Gill Sans MT"/>
                <a:ea typeface="Times New Roman" panose="02020603050405020304" pitchFamily="18" charset="0"/>
                <a:cs typeface="Times New Roman"/>
              </a:rPr>
              <a:t>E</a:t>
            </a:r>
            <a:r>
              <a:rPr lang="es-ES" sz="2000">
                <a:solidFill>
                  <a:srgbClr val="000000"/>
                </a:solidFill>
                <a:latin typeface="Gill Sans MT"/>
                <a:ea typeface="Times New Roman" panose="02020603050405020304" pitchFamily="18" charset="0"/>
                <a:cs typeface="Times New Roman"/>
              </a:rPr>
              <a:t>. Todo lo anterior</a:t>
            </a:r>
            <a:r>
              <a:rPr lang="es-ES" sz="2000">
                <a:solidFill>
                  <a:srgbClr val="000000"/>
                </a:solidFill>
                <a:latin typeface="Times New Roman"/>
                <a:ea typeface="Times New Roman" panose="02020603050405020304" pitchFamily="18" charset="0"/>
                <a:cs typeface="Times New Roman"/>
              </a:rPr>
              <a:t>
</a:t>
            </a:r>
            <a:endParaRPr lang="en-US" sz="2000">
              <a:solidFill>
                <a:srgbClr val="000000"/>
              </a:solidFill>
              <a:latin typeface="Times New Roman"/>
              <a:ea typeface="Times New Roman" panose="02020603050405020304" pitchFamily="18" charset="0"/>
              <a:cs typeface="Times New Roman"/>
            </a:endParaRPr>
          </a:p>
          <a:p>
            <a:endParaRPr lang="en-US" sz="2000"/>
          </a:p>
        </p:txBody>
      </p:sp>
      <p:sp>
        <p:nvSpPr>
          <p:cNvPr id="4" name="Down Arrow 3">
            <a:extLst>
              <a:ext uri="{FF2B5EF4-FFF2-40B4-BE49-F238E27FC236}">
                <a16:creationId xmlns:a16="http://schemas.microsoft.com/office/drawing/2014/main" id="{F38A9C6B-D5FB-861E-E5C0-A4D848491A9E}"/>
              </a:ext>
            </a:extLst>
          </p:cNvPr>
          <p:cNvSpPr/>
          <p:nvPr/>
        </p:nvSpPr>
        <p:spPr>
          <a:xfrm rot="5400000">
            <a:off x="2724751" y="485222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62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a:t>PREGUNTA </a:t>
            </a:r>
          </a:p>
        </p:txBody>
      </p:sp>
      <p:sp>
        <p:nvSpPr>
          <p:cNvPr id="4" name="Down Arrow 3">
            <a:extLst>
              <a:ext uri="{FF2B5EF4-FFF2-40B4-BE49-F238E27FC236}">
                <a16:creationId xmlns:a16="http://schemas.microsoft.com/office/drawing/2014/main" id="{F38A9C6B-D5FB-861E-E5C0-A4D848491A9E}"/>
              </a:ext>
            </a:extLst>
          </p:cNvPr>
          <p:cNvSpPr/>
          <p:nvPr/>
        </p:nvSpPr>
        <p:spPr>
          <a:xfrm rot="5400000">
            <a:off x="1356940" y="476818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E764A40-FB90-30CC-0FCD-1014DACAA209}"/>
              </a:ext>
            </a:extLst>
          </p:cNvPr>
          <p:cNvSpPr>
            <a:spLocks noGrp="1"/>
          </p:cNvSpPr>
          <p:nvPr>
            <p:ph idx="1"/>
          </p:nvPr>
        </p:nvSpPr>
        <p:spPr/>
        <p:txBody>
          <a:bodyPr/>
          <a:lstStyle/>
          <a:p>
            <a:r>
              <a:rPr lang="es-GT"/>
              <a:t>Menos de_____ es un nivel “severamente” bajo de azúcar en la sangre.</a:t>
            </a:r>
          </a:p>
          <a:p>
            <a:endParaRPr lang="es-GT"/>
          </a:p>
          <a:p>
            <a:pPr marL="0" indent="0">
              <a:buNone/>
            </a:pPr>
            <a:r>
              <a:rPr lang="es-GT"/>
              <a:t>a. 20</a:t>
            </a:r>
          </a:p>
          <a:p>
            <a:pPr marL="0" indent="0">
              <a:buNone/>
            </a:pPr>
            <a:r>
              <a:rPr lang="es-GT"/>
              <a:t>b. 30</a:t>
            </a:r>
          </a:p>
          <a:p>
            <a:pPr marL="0" indent="0">
              <a:buNone/>
            </a:pPr>
            <a:r>
              <a:rPr lang="es-GT"/>
              <a:t>c. 40</a:t>
            </a:r>
          </a:p>
          <a:p>
            <a:pPr marL="0" indent="0">
              <a:buNone/>
            </a:pPr>
            <a:r>
              <a:rPr lang="es-GT"/>
              <a:t>d. 50 </a:t>
            </a:r>
          </a:p>
        </p:txBody>
      </p:sp>
    </p:spTree>
    <p:extLst>
      <p:ext uri="{BB962C8B-B14F-4D97-AF65-F5344CB8AC3E}">
        <p14:creationId xmlns:p14="http://schemas.microsoft.com/office/powerpoint/2010/main" val="18042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err="1"/>
              <a:t>Pregunta</a:t>
            </a:r>
            <a:r>
              <a:rPr lang="en-US"/>
              <a:t> </a:t>
            </a:r>
          </a:p>
        </p:txBody>
      </p:sp>
      <p:sp>
        <p:nvSpPr>
          <p:cNvPr id="6" name="Down Arrow 5">
            <a:extLst>
              <a:ext uri="{FF2B5EF4-FFF2-40B4-BE49-F238E27FC236}">
                <a16:creationId xmlns:a16="http://schemas.microsoft.com/office/drawing/2014/main" id="{E6AA5D80-107C-14E7-F2E6-5E7D1A08D116}"/>
              </a:ext>
            </a:extLst>
          </p:cNvPr>
          <p:cNvSpPr/>
          <p:nvPr/>
        </p:nvSpPr>
        <p:spPr>
          <a:xfrm rot="5400000">
            <a:off x="2226733" y="436977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A3507B7-DDFD-0A25-0CD8-B0C5185CCAED}"/>
              </a:ext>
            </a:extLst>
          </p:cNvPr>
          <p:cNvSpPr>
            <a:spLocks noGrp="1"/>
          </p:cNvSpPr>
          <p:nvPr>
            <p:ph idx="1"/>
          </p:nvPr>
        </p:nvSpPr>
        <p:spPr/>
        <p:txBody>
          <a:bodyPr/>
          <a:lstStyle/>
          <a:p>
            <a:pPr marL="305435" indent="-305435"/>
            <a:r>
              <a:rPr lang="es-GT" sz="2000"/>
              <a:t>El medicamento, o medicamentos, más común(es) en la diabetes es/son:</a:t>
            </a:r>
          </a:p>
          <a:p>
            <a:pPr marL="305435" indent="-305435"/>
            <a:endParaRPr lang="es-GT" sz="2000"/>
          </a:p>
          <a:p>
            <a:pPr marL="0" indent="0">
              <a:buNone/>
            </a:pPr>
            <a:r>
              <a:rPr lang="es-GT" sz="2000"/>
              <a:t>a. Los medicamentos “g”, es decir: glimepirida, </a:t>
            </a:r>
            <a:r>
              <a:rPr lang="es-GT" sz="2000" err="1"/>
              <a:t>gliburida</a:t>
            </a:r>
            <a:r>
              <a:rPr lang="es-GT" sz="2000"/>
              <a:t>, </a:t>
            </a:r>
            <a:r>
              <a:rPr lang="es-GT" sz="2000" err="1"/>
              <a:t>glipizida</a:t>
            </a:r>
            <a:endParaRPr lang="es-GT" sz="2000"/>
          </a:p>
          <a:p>
            <a:pPr marL="0" indent="0">
              <a:buNone/>
            </a:pPr>
            <a:r>
              <a:rPr lang="es-GT" sz="2000"/>
              <a:t>b. Actos (</a:t>
            </a:r>
            <a:r>
              <a:rPr lang="es-GT" sz="2000" err="1"/>
              <a:t>pioglitazona</a:t>
            </a:r>
            <a:r>
              <a:rPr lang="es-GT" sz="2000"/>
              <a:t>)</a:t>
            </a:r>
          </a:p>
          <a:p>
            <a:pPr marL="0" indent="0">
              <a:buNone/>
            </a:pPr>
            <a:r>
              <a:rPr lang="es-GT" sz="2000"/>
              <a:t>c. Metformina</a:t>
            </a:r>
          </a:p>
          <a:p>
            <a:pPr marL="0" indent="0">
              <a:buNone/>
            </a:pPr>
            <a:r>
              <a:rPr lang="es-GT" sz="2000"/>
              <a:t>d. Insulina</a:t>
            </a:r>
          </a:p>
        </p:txBody>
      </p:sp>
    </p:spTree>
    <p:extLst>
      <p:ext uri="{BB962C8B-B14F-4D97-AF65-F5344CB8AC3E}">
        <p14:creationId xmlns:p14="http://schemas.microsoft.com/office/powerpoint/2010/main" val="11767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err="1"/>
              <a:t>Pregunta</a:t>
            </a:r>
            <a:r>
              <a:rPr lang="en-US"/>
              <a:t> </a:t>
            </a:r>
          </a:p>
        </p:txBody>
      </p:sp>
      <p:sp>
        <p:nvSpPr>
          <p:cNvPr id="6" name="Down Arrow 5">
            <a:extLst>
              <a:ext uri="{FF2B5EF4-FFF2-40B4-BE49-F238E27FC236}">
                <a16:creationId xmlns:a16="http://schemas.microsoft.com/office/drawing/2014/main" id="{E6AA5D80-107C-14E7-F2E6-5E7D1A08D116}"/>
              </a:ext>
            </a:extLst>
          </p:cNvPr>
          <p:cNvSpPr/>
          <p:nvPr/>
        </p:nvSpPr>
        <p:spPr>
          <a:xfrm rot="5400000">
            <a:off x="6771040" y="4366877"/>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E9E7B01-C698-8176-1005-71C5EA71B6B4}"/>
              </a:ext>
            </a:extLst>
          </p:cNvPr>
          <p:cNvSpPr>
            <a:spLocks noGrp="1"/>
          </p:cNvSpPr>
          <p:nvPr>
            <p:ph idx="1"/>
          </p:nvPr>
        </p:nvSpPr>
        <p:spPr/>
        <p:txBody>
          <a:bodyPr/>
          <a:lstStyle/>
          <a:p>
            <a:pPr marL="305435" indent="-305435"/>
            <a:r>
              <a:rPr lang="es-GT" sz="2000"/>
              <a:t>¿Qué medicamento debe de tomarse con comida?</a:t>
            </a:r>
          </a:p>
          <a:p>
            <a:pPr marL="305435" indent="-305435"/>
            <a:endParaRPr lang="es-GT" sz="2000"/>
          </a:p>
          <a:p>
            <a:pPr marL="0" indent="0">
              <a:buNone/>
            </a:pPr>
            <a:r>
              <a:rPr lang="es-GT" sz="2000"/>
              <a:t>a. Atorvastatina (</a:t>
            </a:r>
            <a:r>
              <a:rPr lang="es-GT" sz="2000" err="1"/>
              <a:t>atorvastatin</a:t>
            </a:r>
            <a:r>
              <a:rPr lang="es-GT" sz="2000"/>
              <a:t>)</a:t>
            </a:r>
          </a:p>
          <a:p>
            <a:pPr marL="0" indent="0">
              <a:buNone/>
            </a:pPr>
            <a:r>
              <a:rPr lang="es-GT" sz="2000"/>
              <a:t>b. Lisinopril</a:t>
            </a:r>
          </a:p>
          <a:p>
            <a:pPr marL="0" indent="0">
              <a:buNone/>
            </a:pPr>
            <a:r>
              <a:rPr lang="es-GT" sz="2000"/>
              <a:t>c. Los medicamentos “g”, es decir: glimepirida, </a:t>
            </a:r>
            <a:r>
              <a:rPr lang="es-GT" sz="2000" err="1"/>
              <a:t>gliburida</a:t>
            </a:r>
            <a:r>
              <a:rPr lang="es-GT" sz="2000"/>
              <a:t>, </a:t>
            </a:r>
            <a:r>
              <a:rPr lang="es-GT" sz="2000" err="1"/>
              <a:t>glipizida</a:t>
            </a:r>
            <a:endParaRPr lang="es-GT" sz="2000"/>
          </a:p>
          <a:p>
            <a:pPr marL="0" indent="0">
              <a:buNone/>
            </a:pPr>
            <a:r>
              <a:rPr lang="es-GT" sz="2000"/>
              <a:t>d. Actos/</a:t>
            </a:r>
            <a:r>
              <a:rPr lang="es-GT" sz="2000" err="1"/>
              <a:t>pioglitazona</a:t>
            </a:r>
            <a:r>
              <a:rPr lang="es-GT" sz="2000"/>
              <a:t> (</a:t>
            </a:r>
            <a:r>
              <a:rPr lang="es-GT" sz="2000" err="1"/>
              <a:t>pioglitazone</a:t>
            </a:r>
            <a:r>
              <a:rPr lang="es-GT" sz="2000"/>
              <a:t>)</a:t>
            </a:r>
          </a:p>
        </p:txBody>
      </p:sp>
    </p:spTree>
    <p:extLst>
      <p:ext uri="{BB962C8B-B14F-4D97-AF65-F5344CB8AC3E}">
        <p14:creationId xmlns:p14="http://schemas.microsoft.com/office/powerpoint/2010/main" val="15392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4871-E2DC-BD9E-BF5E-56DA13543BC0}"/>
              </a:ext>
            </a:extLst>
          </p:cNvPr>
          <p:cNvSpPr>
            <a:spLocks noGrp="1"/>
          </p:cNvSpPr>
          <p:nvPr>
            <p:ph type="title"/>
          </p:nvPr>
        </p:nvSpPr>
        <p:spPr/>
        <p:txBody>
          <a:bodyPr/>
          <a:lstStyle/>
          <a:p>
            <a:r>
              <a:rPr lang="es-ES"/>
              <a:t>Estación </a:t>
            </a:r>
            <a:r>
              <a:rPr lang="es-ES">
                <a:latin typeface="AR ESSENCE" panose="02000000000000000000" pitchFamily="2" charset="0"/>
              </a:rPr>
              <a:t>1</a:t>
            </a:r>
            <a:r>
              <a:rPr lang="es-ES"/>
              <a:t>: </a:t>
            </a:r>
            <a:r>
              <a:rPr lang="es-ES" err="1"/>
              <a:t>RegistraRSE</a:t>
            </a:r>
            <a:br>
              <a:rPr lang="es-ES"/>
            </a:br>
            <a:endParaRPr lang="en-US"/>
          </a:p>
        </p:txBody>
      </p:sp>
      <p:sp>
        <p:nvSpPr>
          <p:cNvPr id="3" name="TextBox 2">
            <a:extLst>
              <a:ext uri="{FF2B5EF4-FFF2-40B4-BE49-F238E27FC236}">
                <a16:creationId xmlns:a16="http://schemas.microsoft.com/office/drawing/2014/main" id="{ADC9A31A-30B2-C48D-0477-8BBF93019795}"/>
              </a:ext>
            </a:extLst>
          </p:cNvPr>
          <p:cNvSpPr txBox="1"/>
          <p:nvPr/>
        </p:nvSpPr>
        <p:spPr>
          <a:xfrm>
            <a:off x="422579" y="4389120"/>
            <a:ext cx="900612" cy="369332"/>
          </a:xfrm>
          <a:prstGeom prst="rect">
            <a:avLst/>
          </a:prstGeom>
          <a:noFill/>
        </p:spPr>
        <p:txBody>
          <a:bodyPr wrap="square" rtlCol="0">
            <a:spAutoFit/>
          </a:bodyPr>
          <a:lstStyle/>
          <a:p>
            <a:endParaRPr lang="es-GT"/>
          </a:p>
        </p:txBody>
      </p:sp>
      <p:sp>
        <p:nvSpPr>
          <p:cNvPr id="8" name="Content Placeholder 7">
            <a:extLst>
              <a:ext uri="{FF2B5EF4-FFF2-40B4-BE49-F238E27FC236}">
                <a16:creationId xmlns:a16="http://schemas.microsoft.com/office/drawing/2014/main" id="{484BB2C1-5E19-F718-4DF1-BA3BC8265CAC}"/>
              </a:ext>
            </a:extLst>
          </p:cNvPr>
          <p:cNvSpPr>
            <a:spLocks noGrp="1"/>
          </p:cNvSpPr>
          <p:nvPr>
            <p:ph idx="1"/>
          </p:nvPr>
        </p:nvSpPr>
        <p:spPr>
          <a:xfrm>
            <a:off x="1515222" y="2417858"/>
            <a:ext cx="8074223" cy="3942523"/>
          </a:xfrm>
        </p:spPr>
        <p:txBody>
          <a:bodyPr/>
          <a:lstStyle/>
          <a:p>
            <a:pPr marL="0" indent="0">
              <a:buNone/>
            </a:pPr>
            <a:endParaRPr lang="en-US"/>
          </a:p>
          <a:p>
            <a:pPr marL="0" indent="0">
              <a:buNone/>
            </a:pPr>
            <a:endParaRPr lang="en-US"/>
          </a:p>
        </p:txBody>
      </p:sp>
      <p:sp>
        <p:nvSpPr>
          <p:cNvPr id="9" name="Content Placeholder 2">
            <a:extLst>
              <a:ext uri="{FF2B5EF4-FFF2-40B4-BE49-F238E27FC236}">
                <a16:creationId xmlns:a16="http://schemas.microsoft.com/office/drawing/2014/main" id="{A601EC10-DCFF-1B08-B9A0-00B159D58178}"/>
              </a:ext>
            </a:extLst>
          </p:cNvPr>
          <p:cNvSpPr txBox="1">
            <a:spLocks/>
          </p:cNvSpPr>
          <p:nvPr/>
        </p:nvSpPr>
        <p:spPr>
          <a:xfrm>
            <a:off x="372518" y="2982037"/>
            <a:ext cx="8348903" cy="378921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000"/>
              <a:t>Tendrá una hoja (“asistencia”) de todos los que dijeron que iban a venir y su in con su información</a:t>
            </a:r>
            <a:endParaRPr lang="en-US"/>
          </a:p>
          <a:p>
            <a:pPr marL="305435" indent="-305435"/>
            <a:r>
              <a:rPr lang="es-ES" sz="2000" b="1"/>
              <a:t>Hoja de asistencia: </a:t>
            </a:r>
            <a:r>
              <a:rPr lang="es-ES" sz="2000"/>
              <a:t>marque que están presentes 
</a:t>
            </a:r>
            <a:r>
              <a:rPr lang="es-ES" sz="2000" b="1"/>
              <a:t>Hoja de paciente: </a:t>
            </a:r>
            <a:r>
              <a:rPr lang="es-ES" sz="2000"/>
              <a:t>Escriba aquí el nombre, MRN, y fecha de nacimiento y dáselo a ellos</a:t>
            </a:r>
          </a:p>
          <a:p>
            <a:pPr lvl="1"/>
            <a:r>
              <a:rPr lang="es-ES" sz="1800"/>
              <a:t>**Pregunta si tienen un miembro de la familia y/o amigo cercano que venga </a:t>
            </a:r>
          </a:p>
          <a:p>
            <a:pPr lvl="1"/>
            <a:r>
              <a:rPr lang="es-ES" sz="1800"/>
              <a:t>Si es así, tenemos una hoja aparte para darles para que estén en el mismo grupo</a:t>
            </a:r>
          </a:p>
          <a:p>
            <a:pPr marL="305435" indent="-305435"/>
            <a:r>
              <a:rPr lang="es-ES" sz="2000"/>
              <a:t>Hágales saber que este día es de orientación solamente y es como una feria de salud y al final el paciente recibirá una tarjeta de regalo de $25 por completar la hoja.</a:t>
            </a:r>
          </a:p>
        </p:txBody>
      </p:sp>
      <p:pic>
        <p:nvPicPr>
          <p:cNvPr id="13" name="Picture 12">
            <a:extLst>
              <a:ext uri="{FF2B5EF4-FFF2-40B4-BE49-F238E27FC236}">
                <a16:creationId xmlns:a16="http://schemas.microsoft.com/office/drawing/2014/main" id="{24F8F359-C8D8-F13C-FD83-D8ADC0DE1E94}"/>
              </a:ext>
            </a:extLst>
          </p:cNvPr>
          <p:cNvPicPr>
            <a:picLocks noChangeAspect="1"/>
          </p:cNvPicPr>
          <p:nvPr/>
        </p:nvPicPr>
        <p:blipFill>
          <a:blip r:embed="rId3"/>
          <a:stretch>
            <a:fillRect/>
          </a:stretch>
        </p:blipFill>
        <p:spPr>
          <a:xfrm>
            <a:off x="6240387" y="86751"/>
            <a:ext cx="2776781" cy="2915159"/>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B9425F8F-9598-727D-A475-360D8DF487EA}"/>
                  </a:ext>
                </a:extLst>
              </p14:cNvPr>
              <p14:cNvContentPartPr/>
              <p14:nvPr/>
            </p14:nvContentPartPr>
            <p14:xfrm>
              <a:off x="5859173" y="70490"/>
              <a:ext cx="2001717" cy="427129"/>
            </p14:xfrm>
          </p:contentPart>
        </mc:Choice>
        <mc:Fallback xmlns="">
          <p:pic>
            <p:nvPicPr>
              <p:cNvPr id="12" name="Ink 11">
                <a:extLst>
                  <a:ext uri="{FF2B5EF4-FFF2-40B4-BE49-F238E27FC236}">
                    <a16:creationId xmlns:a16="http://schemas.microsoft.com/office/drawing/2014/main" id="{B9425F8F-9598-727D-A475-360D8DF487EA}"/>
                  </a:ext>
                </a:extLst>
              </p:cNvPr>
              <p:cNvPicPr/>
              <p:nvPr/>
            </p:nvPicPr>
            <p:blipFill>
              <a:blip r:embed="rId5"/>
              <a:stretch>
                <a:fillRect/>
              </a:stretch>
            </p:blipFill>
            <p:spPr>
              <a:xfrm>
                <a:off x="5850172" y="61494"/>
                <a:ext cx="2019358" cy="444761"/>
              </a:xfrm>
              <a:prstGeom prst="rect">
                <a:avLst/>
              </a:prstGeom>
            </p:spPr>
          </p:pic>
        </mc:Fallback>
      </mc:AlternateContent>
    </p:spTree>
    <p:extLst>
      <p:ext uri="{BB962C8B-B14F-4D97-AF65-F5344CB8AC3E}">
        <p14:creationId xmlns:p14="http://schemas.microsoft.com/office/powerpoint/2010/main" val="42508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4150603" y="455469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8AE88A8-9EC0-8D2A-D5AF-7B1AC39BAC51}"/>
              </a:ext>
            </a:extLst>
          </p:cNvPr>
          <p:cNvSpPr>
            <a:spLocks noGrp="1"/>
          </p:cNvSpPr>
          <p:nvPr>
            <p:ph idx="1"/>
          </p:nvPr>
        </p:nvSpPr>
        <p:spPr/>
        <p:txBody>
          <a:bodyPr/>
          <a:lstStyle/>
          <a:p>
            <a:r>
              <a:rPr lang="es-GT"/>
              <a:t>¿Qué le hace la insulina al azúcar en la sangre?</a:t>
            </a:r>
          </a:p>
          <a:p>
            <a:endParaRPr lang="es-GT"/>
          </a:p>
          <a:p>
            <a:pPr marL="0" indent="0">
              <a:buNone/>
            </a:pPr>
            <a:r>
              <a:rPr lang="es-GT"/>
              <a:t>a. Aumenta el azúcar en la sangre </a:t>
            </a:r>
          </a:p>
          <a:p>
            <a:pPr marL="0" indent="0">
              <a:buNone/>
            </a:pPr>
            <a:r>
              <a:rPr lang="es-GT"/>
              <a:t>b. No cambia el azúcar en la sangre</a:t>
            </a:r>
          </a:p>
          <a:p>
            <a:pPr marL="0" indent="0">
              <a:buNone/>
            </a:pPr>
            <a:r>
              <a:rPr lang="es-GT"/>
              <a:t>c. Disminuye el azúcar en la sangre</a:t>
            </a:r>
          </a:p>
        </p:txBody>
      </p:sp>
    </p:spTree>
    <p:extLst>
      <p:ext uri="{BB962C8B-B14F-4D97-AF65-F5344CB8AC3E}">
        <p14:creationId xmlns:p14="http://schemas.microsoft.com/office/powerpoint/2010/main" val="372780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1813018" y="335194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C0129D-F701-3516-102B-2D09BA56957F}"/>
              </a:ext>
            </a:extLst>
          </p:cNvPr>
          <p:cNvSpPr>
            <a:spLocks noGrp="1"/>
          </p:cNvSpPr>
          <p:nvPr>
            <p:ph idx="1"/>
          </p:nvPr>
        </p:nvSpPr>
        <p:spPr/>
        <p:txBody>
          <a:bodyPr/>
          <a:lstStyle/>
          <a:p>
            <a:r>
              <a:rPr lang="es-GT"/>
              <a:t>¿Qué medicamento debe de guardarse en el refrigerador?</a:t>
            </a:r>
          </a:p>
          <a:p>
            <a:endParaRPr lang="es-GT"/>
          </a:p>
          <a:p>
            <a:pPr marL="0" indent="0">
              <a:buNone/>
            </a:pPr>
            <a:r>
              <a:rPr lang="es-GT"/>
              <a:t>a. Insulina</a:t>
            </a:r>
          </a:p>
          <a:p>
            <a:pPr marL="0" indent="0">
              <a:buNone/>
            </a:pPr>
            <a:r>
              <a:rPr lang="es-GT"/>
              <a:t>b. Enalapril</a:t>
            </a:r>
          </a:p>
          <a:p>
            <a:pPr marL="0" indent="0">
              <a:buNone/>
            </a:pPr>
            <a:r>
              <a:rPr lang="es-GT"/>
              <a:t>c. Metformina</a:t>
            </a:r>
          </a:p>
          <a:p>
            <a:pPr marL="0" indent="0">
              <a:buNone/>
            </a:pPr>
            <a:r>
              <a:rPr lang="es-GT"/>
              <a:t>d. Actos/</a:t>
            </a:r>
            <a:r>
              <a:rPr lang="es-GT" err="1"/>
              <a:t>pioglitazona</a:t>
            </a:r>
            <a:endParaRPr lang="es-GT"/>
          </a:p>
          <a:p>
            <a:pPr marL="0" indent="0">
              <a:buNone/>
            </a:pPr>
            <a:r>
              <a:rPr lang="es-GT"/>
              <a:t>e. Los medicamentos “g”, es decir: glimepirida, </a:t>
            </a:r>
            <a:r>
              <a:rPr lang="es-GT" err="1"/>
              <a:t>gliburida</a:t>
            </a:r>
            <a:r>
              <a:rPr lang="es-GT"/>
              <a:t>, </a:t>
            </a:r>
            <a:r>
              <a:rPr lang="es-GT" err="1"/>
              <a:t>glipizida</a:t>
            </a:r>
          </a:p>
        </p:txBody>
      </p:sp>
    </p:spTree>
    <p:extLst>
      <p:ext uri="{BB962C8B-B14F-4D97-AF65-F5344CB8AC3E}">
        <p14:creationId xmlns:p14="http://schemas.microsoft.com/office/powerpoint/2010/main" val="1929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2035439" y="436671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E1E54DE-A75A-37D9-445B-3A68B575850A}"/>
              </a:ext>
            </a:extLst>
          </p:cNvPr>
          <p:cNvSpPr>
            <a:spLocks noGrp="1"/>
          </p:cNvSpPr>
          <p:nvPr>
            <p:ph idx="1"/>
          </p:nvPr>
        </p:nvSpPr>
        <p:spPr/>
        <p:txBody>
          <a:bodyPr/>
          <a:lstStyle/>
          <a:p>
            <a:r>
              <a:rPr lang="es-GT"/>
              <a:t>¿Qué lugar es preferible para inyectarse la insulina?</a:t>
            </a:r>
          </a:p>
          <a:p>
            <a:endParaRPr lang="es-GT"/>
          </a:p>
          <a:p>
            <a:pPr marL="0" indent="0">
              <a:buNone/>
            </a:pPr>
            <a:r>
              <a:rPr lang="es-GT"/>
              <a:t>a. Muslo</a:t>
            </a:r>
          </a:p>
          <a:p>
            <a:pPr marL="0" indent="0">
              <a:buNone/>
            </a:pPr>
            <a:r>
              <a:rPr lang="es-GT"/>
              <a:t>b. Glúteos</a:t>
            </a:r>
          </a:p>
          <a:p>
            <a:pPr marL="0" indent="0">
              <a:buNone/>
            </a:pPr>
            <a:r>
              <a:rPr lang="es-GT"/>
              <a:t>c. Estómago </a:t>
            </a:r>
          </a:p>
          <a:p>
            <a:pPr marL="0" indent="0">
              <a:buNone/>
            </a:pPr>
            <a:r>
              <a:rPr lang="es-GT"/>
              <a:t>d. Pierna </a:t>
            </a:r>
          </a:p>
        </p:txBody>
      </p:sp>
    </p:spTree>
    <p:extLst>
      <p:ext uri="{BB962C8B-B14F-4D97-AF65-F5344CB8AC3E}">
        <p14:creationId xmlns:p14="http://schemas.microsoft.com/office/powerpoint/2010/main" val="37782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1551276" y="396634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3530B54-4E7E-97BB-A9A4-07BC5CED772D}"/>
              </a:ext>
            </a:extLst>
          </p:cNvPr>
          <p:cNvSpPr>
            <a:spLocks noGrp="1"/>
          </p:cNvSpPr>
          <p:nvPr>
            <p:ph idx="1"/>
          </p:nvPr>
        </p:nvSpPr>
        <p:spPr/>
        <p:txBody>
          <a:bodyPr/>
          <a:lstStyle/>
          <a:p>
            <a:r>
              <a:rPr lang="es-GT"/>
              <a:t>¿Qué insulina es la más barata?</a:t>
            </a:r>
          </a:p>
          <a:p>
            <a:endParaRPr lang="es-GT"/>
          </a:p>
          <a:p>
            <a:pPr marL="0" indent="0">
              <a:buNone/>
            </a:pPr>
            <a:r>
              <a:rPr lang="es-GT"/>
              <a:t>a. </a:t>
            </a:r>
            <a:r>
              <a:rPr lang="es-GT" err="1"/>
              <a:t>Lispro</a:t>
            </a:r>
            <a:endParaRPr lang="es-GT"/>
          </a:p>
          <a:p>
            <a:pPr marL="0" indent="0">
              <a:buNone/>
            </a:pPr>
            <a:r>
              <a:rPr lang="es-GT"/>
              <a:t>b. NPH</a:t>
            </a:r>
          </a:p>
          <a:p>
            <a:pPr marL="0" indent="0">
              <a:buNone/>
            </a:pPr>
            <a:r>
              <a:rPr lang="es-GT"/>
              <a:t>c. Lantus</a:t>
            </a:r>
          </a:p>
          <a:p>
            <a:pPr marL="0" indent="0">
              <a:buNone/>
            </a:pPr>
            <a:r>
              <a:rPr lang="es-GT"/>
              <a:t>d. </a:t>
            </a:r>
            <a:r>
              <a:rPr lang="es-GT" err="1"/>
              <a:t>Levemir</a:t>
            </a:r>
          </a:p>
        </p:txBody>
      </p:sp>
      <p:sp>
        <p:nvSpPr>
          <p:cNvPr id="3" name="TextBox 2">
            <a:extLst>
              <a:ext uri="{FF2B5EF4-FFF2-40B4-BE49-F238E27FC236}">
                <a16:creationId xmlns:a16="http://schemas.microsoft.com/office/drawing/2014/main" id="{FEA85239-CB2C-C337-B9B4-F4659911532F}"/>
              </a:ext>
            </a:extLst>
          </p:cNvPr>
          <p:cNvSpPr txBox="1"/>
          <p:nvPr/>
        </p:nvSpPr>
        <p:spPr>
          <a:xfrm>
            <a:off x="2531513" y="4135532"/>
            <a:ext cx="38998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ＭＳ Ｐゴシック"/>
                <a:cs typeface="Arial"/>
              </a:rPr>
              <a:t>Neutral Protamine Hagedorn</a:t>
            </a:r>
            <a:endParaRPr lang="en-US"/>
          </a:p>
        </p:txBody>
      </p:sp>
    </p:spTree>
    <p:extLst>
      <p:ext uri="{BB962C8B-B14F-4D97-AF65-F5344CB8AC3E}">
        <p14:creationId xmlns:p14="http://schemas.microsoft.com/office/powerpoint/2010/main" val="370596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1596971" y="351171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B422E1A-4957-2B0E-A8FD-6FF4D86C9F9D}"/>
              </a:ext>
            </a:extLst>
          </p:cNvPr>
          <p:cNvSpPr>
            <a:spLocks noGrp="1"/>
          </p:cNvSpPr>
          <p:nvPr>
            <p:ph idx="1"/>
          </p:nvPr>
        </p:nvSpPr>
        <p:spPr>
          <a:xfrm>
            <a:off x="766690" y="2228002"/>
            <a:ext cx="7804254" cy="3630795"/>
          </a:xfrm>
        </p:spPr>
        <p:txBody>
          <a:bodyPr/>
          <a:lstStyle/>
          <a:p>
            <a:pPr marL="305435" indent="-305435"/>
            <a:r>
              <a:rPr lang="es-GT" sz="2000"/>
              <a:t>¿Cuál es la dosis inicial y la más alta de glimepirida por día en miligramos?</a:t>
            </a:r>
          </a:p>
          <a:p>
            <a:pPr marL="305435" indent="-305435"/>
            <a:endParaRPr lang="es-GT" sz="2000"/>
          </a:p>
          <a:p>
            <a:pPr marL="0" indent="0">
              <a:buNone/>
            </a:pPr>
            <a:r>
              <a:rPr lang="es-GT" sz="2000"/>
              <a:t>a. 2 y 8</a:t>
            </a:r>
          </a:p>
          <a:p>
            <a:pPr marL="0" indent="0">
              <a:buNone/>
            </a:pPr>
            <a:r>
              <a:rPr lang="es-GT" sz="2000"/>
              <a:t>b. 4 y 12</a:t>
            </a:r>
          </a:p>
          <a:p>
            <a:pPr marL="0" indent="0">
              <a:buNone/>
            </a:pPr>
            <a:r>
              <a:rPr lang="es-GT" sz="2000"/>
              <a:t>c. 5 y10</a:t>
            </a:r>
          </a:p>
          <a:p>
            <a:pPr marL="0" indent="0">
              <a:buNone/>
            </a:pPr>
            <a:r>
              <a:rPr lang="es-GT" sz="2000"/>
              <a:t>c. 15 y 25</a:t>
            </a:r>
          </a:p>
        </p:txBody>
      </p:sp>
    </p:spTree>
    <p:extLst>
      <p:ext uri="{BB962C8B-B14F-4D97-AF65-F5344CB8AC3E}">
        <p14:creationId xmlns:p14="http://schemas.microsoft.com/office/powerpoint/2010/main" val="25365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2040662" y="406930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D1706A-687E-3CC9-5A81-236D21383573}"/>
              </a:ext>
            </a:extLst>
          </p:cNvPr>
          <p:cNvSpPr txBox="1"/>
          <p:nvPr/>
        </p:nvSpPr>
        <p:spPr>
          <a:xfrm>
            <a:off x="597940" y="2528253"/>
            <a:ext cx="9458736" cy="2585323"/>
          </a:xfrm>
          <a:prstGeom prst="rect">
            <a:avLst/>
          </a:prstGeom>
          <a:noFill/>
        </p:spPr>
        <p:txBody>
          <a:bodyPr wrap="square" rtlCol="0">
            <a:spAutoFit/>
          </a:bodyPr>
          <a:lstStyle/>
          <a:p>
            <a:r>
              <a:rPr lang="es-GT"/>
              <a:t>¿Cuál es la dosis inicial y la dosis más alta de Actos por día en miligramos?</a:t>
            </a:r>
          </a:p>
          <a:p>
            <a:endParaRPr lang="es-GT"/>
          </a:p>
          <a:p>
            <a:pPr marL="342900" indent="-342900">
              <a:buAutoNum type="alphaLcPeriod"/>
            </a:pPr>
            <a:r>
              <a:rPr lang="es-GT"/>
              <a:t>4 y 8</a:t>
            </a:r>
          </a:p>
          <a:p>
            <a:pPr marL="342900" indent="-342900">
              <a:buAutoNum type="alphaLcPeriod"/>
            </a:pPr>
            <a:endParaRPr lang="es-GT"/>
          </a:p>
          <a:p>
            <a:pPr marL="342900" indent="-342900">
              <a:buAutoNum type="alphaLcPeriod"/>
            </a:pPr>
            <a:r>
              <a:rPr lang="es-GT"/>
              <a:t>5 y 10</a:t>
            </a:r>
          </a:p>
          <a:p>
            <a:pPr marL="342900" indent="-342900">
              <a:buAutoNum type="alphaLcPeriod"/>
            </a:pPr>
            <a:endParaRPr lang="es-GT"/>
          </a:p>
          <a:p>
            <a:pPr marL="342900" indent="-342900">
              <a:buAutoNum type="alphaLcPeriod"/>
            </a:pPr>
            <a:r>
              <a:rPr lang="es-GT"/>
              <a:t>15 y 45</a:t>
            </a:r>
          </a:p>
          <a:p>
            <a:pPr marL="342900" indent="-342900">
              <a:buAutoNum type="alphaLcPeriod"/>
            </a:pPr>
            <a:endParaRPr lang="es-GT"/>
          </a:p>
          <a:p>
            <a:pPr marL="342900" indent="-342900">
              <a:buAutoNum type="alphaLcPeriod"/>
            </a:pPr>
            <a:r>
              <a:rPr lang="es-GT"/>
              <a:t> 2 y 4 </a:t>
            </a:r>
          </a:p>
        </p:txBody>
      </p:sp>
    </p:spTree>
    <p:extLst>
      <p:ext uri="{BB962C8B-B14F-4D97-AF65-F5344CB8AC3E}">
        <p14:creationId xmlns:p14="http://schemas.microsoft.com/office/powerpoint/2010/main" val="35472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7" name="Down Arrow 6">
            <a:extLst>
              <a:ext uri="{FF2B5EF4-FFF2-40B4-BE49-F238E27FC236}">
                <a16:creationId xmlns:a16="http://schemas.microsoft.com/office/drawing/2014/main" id="{FCC6282C-D6CB-C215-0963-684CFEE2A526}"/>
              </a:ext>
            </a:extLst>
          </p:cNvPr>
          <p:cNvSpPr/>
          <p:nvPr/>
        </p:nvSpPr>
        <p:spPr>
          <a:xfrm rot="5400000">
            <a:off x="3314722" y="524727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4E6FC0-1C9B-36BF-E487-22D43FB9124A}"/>
              </a:ext>
            </a:extLst>
          </p:cNvPr>
          <p:cNvSpPr txBox="1"/>
          <p:nvPr/>
        </p:nvSpPr>
        <p:spPr>
          <a:xfrm>
            <a:off x="1873956" y="2878667"/>
            <a:ext cx="5052089" cy="3447098"/>
          </a:xfrm>
          <a:prstGeom prst="rect">
            <a:avLst/>
          </a:prstGeom>
          <a:noFill/>
        </p:spPr>
        <p:txBody>
          <a:bodyPr wrap="none" lIns="91440" tIns="45720" rIns="91440" bIns="45720" rtlCol="0" anchor="t">
            <a:spAutoFit/>
          </a:bodyPr>
          <a:lstStyle/>
          <a:p>
            <a:r>
              <a:rPr lang="es-GT" sz="2000">
                <a:latin typeface="Gill Sans MT"/>
                <a:ea typeface="ＭＳ Ｐゴシック"/>
              </a:rPr>
              <a:t>¿Cuál es la dosis máxima diaria de metformina?</a:t>
            </a:r>
          </a:p>
          <a:p>
            <a:endParaRPr lang="es-GT" sz="2000">
              <a:latin typeface="Gill Sans MT"/>
            </a:endParaRPr>
          </a:p>
          <a:p>
            <a:endParaRPr lang="es-GT" sz="2000">
              <a:latin typeface="Gill Sans MT"/>
            </a:endParaRPr>
          </a:p>
          <a:p>
            <a:r>
              <a:rPr lang="es-GT" sz="2000">
                <a:latin typeface="Gill Sans MT"/>
                <a:ea typeface="ＭＳ Ｐゴシック"/>
              </a:rPr>
              <a:t>a. 500mg</a:t>
            </a:r>
          </a:p>
          <a:p>
            <a:endParaRPr lang="es-GT" sz="2000">
              <a:latin typeface="Gill Sans MT"/>
            </a:endParaRPr>
          </a:p>
          <a:p>
            <a:r>
              <a:rPr lang="es-GT" sz="2000">
                <a:latin typeface="Gill Sans MT"/>
                <a:ea typeface="ＭＳ Ｐゴシック"/>
              </a:rPr>
              <a:t>b. 1000mg</a:t>
            </a:r>
          </a:p>
          <a:p>
            <a:endParaRPr lang="es-GT" sz="2000">
              <a:latin typeface="Gill Sans MT"/>
            </a:endParaRPr>
          </a:p>
          <a:p>
            <a:r>
              <a:rPr lang="es-GT" sz="2000">
                <a:latin typeface="Gill Sans MT"/>
                <a:ea typeface="ＭＳ Ｐゴシック"/>
              </a:rPr>
              <a:t>c. 1500mg</a:t>
            </a:r>
          </a:p>
          <a:p>
            <a:endParaRPr lang="es-GT" sz="2000">
              <a:latin typeface="Gill Sans MT"/>
            </a:endParaRPr>
          </a:p>
          <a:p>
            <a:r>
              <a:rPr lang="es-GT" sz="2000">
                <a:latin typeface="Gill Sans MT"/>
                <a:ea typeface="ＭＳ Ｐゴシック"/>
              </a:rPr>
              <a:t>e. 2000mg</a:t>
            </a:r>
          </a:p>
          <a:p>
            <a:endParaRPr lang="es-GT"/>
          </a:p>
        </p:txBody>
      </p:sp>
    </p:spTree>
    <p:extLst>
      <p:ext uri="{BB962C8B-B14F-4D97-AF65-F5344CB8AC3E}">
        <p14:creationId xmlns:p14="http://schemas.microsoft.com/office/powerpoint/2010/main" val="37429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6" name="Down Arrow 5">
            <a:extLst>
              <a:ext uri="{FF2B5EF4-FFF2-40B4-BE49-F238E27FC236}">
                <a16:creationId xmlns:a16="http://schemas.microsoft.com/office/drawing/2014/main" id="{3B8DBA70-5A6C-34D7-BF90-DEF90A90B852}"/>
              </a:ext>
            </a:extLst>
          </p:cNvPr>
          <p:cNvSpPr/>
          <p:nvPr/>
        </p:nvSpPr>
        <p:spPr>
          <a:xfrm rot="5400000">
            <a:off x="2901631" y="402085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BDC56C-771C-941D-A014-47A2E17B7C43}"/>
              </a:ext>
            </a:extLst>
          </p:cNvPr>
          <p:cNvSpPr txBox="1"/>
          <p:nvPr/>
        </p:nvSpPr>
        <p:spPr>
          <a:xfrm flipH="1">
            <a:off x="1501985" y="2982887"/>
            <a:ext cx="5992313" cy="3724096"/>
          </a:xfrm>
          <a:prstGeom prst="rect">
            <a:avLst/>
          </a:prstGeom>
          <a:noFill/>
        </p:spPr>
        <p:txBody>
          <a:bodyPr wrap="square" lIns="91440" tIns="45720" rIns="91440" bIns="45720" rtlCol="0" anchor="t">
            <a:spAutoFit/>
          </a:bodyPr>
          <a:lstStyle/>
          <a:p>
            <a:r>
              <a:rPr lang="es-GT" sz="2000">
                <a:latin typeface="Arial"/>
                <a:ea typeface="ＭＳ Ｐゴシック"/>
                <a:cs typeface="Arial"/>
              </a:rPr>
              <a:t>¿Cuánto se aumenta la metformina semanalmente?</a:t>
            </a:r>
          </a:p>
          <a:p>
            <a:endParaRPr lang="es-GT" sz="2000">
              <a:cs typeface="Arial"/>
            </a:endParaRPr>
          </a:p>
          <a:p>
            <a:pPr marL="342900" indent="-342900">
              <a:buAutoNum type="alphaLcPeriod"/>
            </a:pPr>
            <a:r>
              <a:rPr lang="es-GT" sz="2000">
                <a:latin typeface="Arial"/>
                <a:ea typeface="ＭＳ Ｐゴシック"/>
                <a:cs typeface="Arial"/>
              </a:rPr>
              <a:t>250mg</a:t>
            </a:r>
          </a:p>
          <a:p>
            <a:pPr marL="342900" indent="-342900">
              <a:buAutoNum type="alphaLcPeriod"/>
            </a:pPr>
            <a:endParaRPr lang="es-GT" sz="2000">
              <a:cs typeface="Arial"/>
            </a:endParaRPr>
          </a:p>
          <a:p>
            <a:pPr marL="342900" indent="-342900">
              <a:buAutoNum type="alphaLcPeriod"/>
            </a:pPr>
            <a:r>
              <a:rPr lang="es-GT" sz="2000">
                <a:latin typeface="Arial"/>
                <a:ea typeface="ＭＳ Ｐゴシック"/>
                <a:cs typeface="Arial"/>
              </a:rPr>
              <a:t>500mg</a:t>
            </a:r>
          </a:p>
          <a:p>
            <a:pPr marL="342900" indent="-342900">
              <a:buAutoNum type="alphaLcPeriod"/>
            </a:pPr>
            <a:endParaRPr lang="es-GT" sz="2000">
              <a:cs typeface="Arial"/>
            </a:endParaRPr>
          </a:p>
          <a:p>
            <a:pPr marL="342900" indent="-342900">
              <a:buAutoNum type="alphaLcPeriod"/>
            </a:pPr>
            <a:r>
              <a:rPr lang="es-GT" sz="2000">
                <a:latin typeface="Arial"/>
                <a:ea typeface="ＭＳ Ｐゴシック"/>
                <a:cs typeface="Arial"/>
              </a:rPr>
              <a:t>1500mg</a:t>
            </a:r>
          </a:p>
          <a:p>
            <a:pPr marL="342900" indent="-342900">
              <a:buAutoNum type="alphaLcPeriod"/>
            </a:pPr>
            <a:endParaRPr lang="es-GT" sz="2000">
              <a:cs typeface="Arial"/>
            </a:endParaRPr>
          </a:p>
          <a:p>
            <a:pPr marL="342900" indent="-342900">
              <a:buAutoNum type="alphaLcPeriod"/>
            </a:pPr>
            <a:r>
              <a:rPr lang="es-GT" sz="2000">
                <a:latin typeface="Arial"/>
                <a:ea typeface="ＭＳ Ｐゴシック"/>
                <a:cs typeface="Arial"/>
              </a:rPr>
              <a:t>2000mg</a:t>
            </a:r>
          </a:p>
          <a:p>
            <a:endParaRPr lang="es-GT"/>
          </a:p>
          <a:p>
            <a:endParaRPr lang="es-GT">
              <a:cs typeface="Arial"/>
            </a:endParaRPr>
          </a:p>
        </p:txBody>
      </p:sp>
    </p:spTree>
    <p:extLst>
      <p:ext uri="{BB962C8B-B14F-4D97-AF65-F5344CB8AC3E}">
        <p14:creationId xmlns:p14="http://schemas.microsoft.com/office/powerpoint/2010/main" val="16135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6" name="Down Arrow 5">
            <a:extLst>
              <a:ext uri="{FF2B5EF4-FFF2-40B4-BE49-F238E27FC236}">
                <a16:creationId xmlns:a16="http://schemas.microsoft.com/office/drawing/2014/main" id="{DF18B86E-96B4-EB3C-69E8-BFE72402155B}"/>
              </a:ext>
            </a:extLst>
          </p:cNvPr>
          <p:cNvSpPr/>
          <p:nvPr/>
        </p:nvSpPr>
        <p:spPr>
          <a:xfrm rot="5400000">
            <a:off x="2234700" y="5121227"/>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C98059-1795-0DD0-B93D-F2ADEEBACFFE}"/>
              </a:ext>
            </a:extLst>
          </p:cNvPr>
          <p:cNvSpPr txBox="1"/>
          <p:nvPr/>
        </p:nvSpPr>
        <p:spPr>
          <a:xfrm>
            <a:off x="581192" y="2223911"/>
            <a:ext cx="7645255" cy="3785652"/>
          </a:xfrm>
          <a:prstGeom prst="rect">
            <a:avLst/>
          </a:prstGeom>
          <a:noFill/>
        </p:spPr>
        <p:txBody>
          <a:bodyPr wrap="square" lIns="91440" tIns="45720" rIns="91440" bIns="45720" rtlCol="0" anchor="t">
            <a:spAutoFit/>
          </a:bodyPr>
          <a:lstStyle/>
          <a:p>
            <a:r>
              <a:rPr lang="es-GT" sz="2000">
                <a:latin typeface="Gill Sans MT"/>
                <a:ea typeface="ＭＳ Ｐゴシック"/>
              </a:rPr>
              <a:t>¿Cuál medicamento(s) puede(en) hacer que los pacientes AUMENTEN de peso?</a:t>
            </a:r>
          </a:p>
          <a:p>
            <a:endParaRPr lang="es-GT" sz="2000">
              <a:latin typeface="Gill Sans MT"/>
            </a:endParaRPr>
          </a:p>
          <a:p>
            <a:pPr marL="342900" indent="-342900">
              <a:buAutoNum type="alphaLcPeriod"/>
            </a:pPr>
            <a:r>
              <a:rPr lang="es-GT" sz="2000">
                <a:latin typeface="Gill Sans MT"/>
                <a:ea typeface="ＭＳ Ｐゴシック"/>
              </a:rPr>
              <a:t>Actos/</a:t>
            </a:r>
            <a:r>
              <a:rPr lang="es-GT" sz="2000" err="1">
                <a:latin typeface="Gill Sans MT"/>
                <a:ea typeface="ＭＳ Ｐゴシック"/>
              </a:rPr>
              <a:t>pioglitazona</a:t>
            </a:r>
            <a:endParaRPr lang="es-GT" sz="2000">
              <a:latin typeface="Gill Sans MT"/>
              <a:ea typeface="ＭＳ Ｐゴシック"/>
            </a:endParaRPr>
          </a:p>
          <a:p>
            <a:pPr marL="342900" indent="-342900">
              <a:buAutoNum type="alphaLcPeriod"/>
            </a:pPr>
            <a:endParaRPr lang="es-GT" sz="2000">
              <a:latin typeface="Gill Sans MT"/>
            </a:endParaRPr>
          </a:p>
          <a:p>
            <a:pPr marL="342900" indent="-342900">
              <a:buFontTx/>
              <a:buAutoNum type="alphaLcPeriod"/>
            </a:pPr>
            <a:r>
              <a:rPr lang="es-GT" sz="2000">
                <a:latin typeface="Gill Sans MT"/>
                <a:ea typeface="ＭＳ Ｐゴシック"/>
              </a:rPr>
              <a:t>Los medicamentos “g”, es decir: glimepirida, </a:t>
            </a:r>
            <a:r>
              <a:rPr lang="es-GT" sz="2000" err="1">
                <a:latin typeface="Gill Sans MT"/>
                <a:ea typeface="ＭＳ Ｐゴシック"/>
              </a:rPr>
              <a:t>gliburida</a:t>
            </a:r>
            <a:r>
              <a:rPr lang="es-GT" sz="2000">
                <a:latin typeface="Gill Sans MT"/>
                <a:ea typeface="ＭＳ Ｐゴシック"/>
              </a:rPr>
              <a:t>, </a:t>
            </a:r>
            <a:r>
              <a:rPr lang="es-GT" sz="2000" err="1">
                <a:latin typeface="Gill Sans MT"/>
                <a:ea typeface="ＭＳ Ｐゴシック"/>
              </a:rPr>
              <a:t>glipizida</a:t>
            </a:r>
            <a:endParaRPr lang="es-GT" sz="2000">
              <a:latin typeface="Gill Sans MT"/>
              <a:ea typeface="ＭＳ Ｐゴシック"/>
            </a:endParaRPr>
          </a:p>
          <a:p>
            <a:endParaRPr lang="es-GT" sz="2000">
              <a:latin typeface="Gill Sans MT"/>
            </a:endParaRPr>
          </a:p>
          <a:p>
            <a:pPr marL="342900" indent="-342900">
              <a:buAutoNum type="alphaLcPeriod"/>
            </a:pPr>
            <a:r>
              <a:rPr lang="es-GT" sz="2000">
                <a:latin typeface="Gill Sans MT"/>
                <a:ea typeface="ＭＳ Ｐゴシック"/>
              </a:rPr>
              <a:t>Metformina</a:t>
            </a:r>
          </a:p>
          <a:p>
            <a:pPr marL="342900" indent="-342900">
              <a:buAutoNum type="alphaLcPeriod"/>
            </a:pPr>
            <a:endParaRPr lang="es-GT" sz="2000">
              <a:latin typeface="Gill Sans MT"/>
            </a:endParaRPr>
          </a:p>
          <a:p>
            <a:pPr marL="342900" indent="-342900">
              <a:buAutoNum type="alphaLcPeriod"/>
            </a:pPr>
            <a:r>
              <a:rPr lang="es-GT" sz="2000">
                <a:latin typeface="Gill Sans MT"/>
                <a:ea typeface="ＭＳ Ｐゴシック"/>
              </a:rPr>
              <a:t>Insulina</a:t>
            </a:r>
          </a:p>
          <a:p>
            <a:pPr marL="342900" indent="-342900">
              <a:buAutoNum type="alphaLcPeriod"/>
            </a:pPr>
            <a:endParaRPr lang="es-GT" sz="2000">
              <a:latin typeface="Gill Sans MT"/>
            </a:endParaRPr>
          </a:p>
          <a:p>
            <a:pPr marL="342900" indent="-342900">
              <a:buAutoNum type="alphaLcPeriod"/>
            </a:pPr>
            <a:r>
              <a:rPr lang="es-GT" sz="2000">
                <a:latin typeface="Gill Sans MT"/>
                <a:ea typeface="ＭＳ Ｐゴシック"/>
              </a:rPr>
              <a:t>A, B, y D</a:t>
            </a:r>
          </a:p>
        </p:txBody>
      </p:sp>
    </p:spTree>
    <p:extLst>
      <p:ext uri="{BB962C8B-B14F-4D97-AF65-F5344CB8AC3E}">
        <p14:creationId xmlns:p14="http://schemas.microsoft.com/office/powerpoint/2010/main" val="13362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7" name="Down Arrow 6">
            <a:extLst>
              <a:ext uri="{FF2B5EF4-FFF2-40B4-BE49-F238E27FC236}">
                <a16:creationId xmlns:a16="http://schemas.microsoft.com/office/drawing/2014/main" id="{D34AC4E0-F972-9086-F81C-206B0869CF60}"/>
              </a:ext>
            </a:extLst>
          </p:cNvPr>
          <p:cNvSpPr/>
          <p:nvPr/>
        </p:nvSpPr>
        <p:spPr>
          <a:xfrm rot="5400000">
            <a:off x="3302039" y="398215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6067D2-2D78-DA0B-08F1-E34AD276F6ED}"/>
              </a:ext>
            </a:extLst>
          </p:cNvPr>
          <p:cNvSpPr txBox="1"/>
          <p:nvPr/>
        </p:nvSpPr>
        <p:spPr>
          <a:xfrm>
            <a:off x="581192" y="2175001"/>
            <a:ext cx="7250144" cy="3447098"/>
          </a:xfrm>
          <a:prstGeom prst="rect">
            <a:avLst/>
          </a:prstGeom>
          <a:noFill/>
        </p:spPr>
        <p:txBody>
          <a:bodyPr wrap="square" lIns="91440" tIns="45720" rIns="91440" bIns="45720" rtlCol="0" anchor="t">
            <a:spAutoFit/>
          </a:bodyPr>
          <a:lstStyle/>
          <a:p>
            <a:r>
              <a:rPr lang="es-GT" sz="2000">
                <a:latin typeface="Gill Sans MT"/>
                <a:ea typeface="ＭＳ Ｐゴシック"/>
              </a:rPr>
              <a:t>El efecto secundario más común de la metformina es:</a:t>
            </a:r>
          </a:p>
          <a:p>
            <a:endParaRPr lang="es-GT" sz="2000">
              <a:latin typeface="Gill Sans MT"/>
            </a:endParaRPr>
          </a:p>
          <a:p>
            <a:endParaRPr lang="es-GT" sz="2000">
              <a:latin typeface="Gill Sans MT"/>
            </a:endParaRPr>
          </a:p>
          <a:p>
            <a:pPr marL="342900" indent="-342900">
              <a:buAutoNum type="alphaLcPeriod"/>
            </a:pPr>
            <a:r>
              <a:rPr lang="es-GT" sz="2000">
                <a:latin typeface="Gill Sans MT"/>
                <a:ea typeface="ＭＳ Ｐゴシック"/>
              </a:rPr>
              <a:t>Pérdida de peso</a:t>
            </a:r>
          </a:p>
          <a:p>
            <a:pPr marL="342900" indent="-342900">
              <a:buAutoNum type="alphaLcPeriod"/>
            </a:pPr>
            <a:endParaRPr lang="es-GT" sz="2000">
              <a:latin typeface="Gill Sans MT"/>
            </a:endParaRPr>
          </a:p>
          <a:p>
            <a:pPr marL="342900" indent="-342900">
              <a:buAutoNum type="alphaLcPeriod"/>
            </a:pPr>
            <a:r>
              <a:rPr lang="es-GT" sz="2000">
                <a:latin typeface="Gill Sans MT"/>
                <a:ea typeface="ＭＳ Ｐゴシック"/>
              </a:rPr>
              <a:t>B. Aumento de peso</a:t>
            </a:r>
          </a:p>
          <a:p>
            <a:pPr marL="342900" indent="-342900">
              <a:buAutoNum type="alphaLcPeriod"/>
            </a:pPr>
            <a:endParaRPr lang="es-GT" sz="2000">
              <a:latin typeface="Gill Sans MT"/>
            </a:endParaRPr>
          </a:p>
          <a:p>
            <a:pPr marL="342900" indent="-342900">
              <a:buAutoNum type="alphaLcPeriod"/>
            </a:pPr>
            <a:r>
              <a:rPr lang="es-GT" sz="2000">
                <a:latin typeface="Gill Sans MT"/>
                <a:ea typeface="ＭＳ Ｐゴシック"/>
              </a:rPr>
              <a:t>Malestar estomacal</a:t>
            </a:r>
          </a:p>
          <a:p>
            <a:pPr marL="342900" indent="-342900">
              <a:buAutoNum type="alphaLcPeriod"/>
            </a:pPr>
            <a:endParaRPr lang="es-GT" sz="2000">
              <a:latin typeface="Gill Sans MT"/>
            </a:endParaRPr>
          </a:p>
          <a:p>
            <a:pPr marL="342900" indent="-342900">
              <a:buAutoNum type="alphaLcPeriod"/>
            </a:pPr>
            <a:r>
              <a:rPr lang="es-GT" sz="2000">
                <a:latin typeface="Gill Sans MT"/>
                <a:ea typeface="ＭＳ Ｐゴシック"/>
              </a:rPr>
              <a:t>Bajo nivel de azúcar </a:t>
            </a:r>
            <a:endParaRPr lang="es-GT">
              <a:latin typeface="Gill Sans MT"/>
            </a:endParaRPr>
          </a:p>
          <a:p>
            <a:endParaRPr lang="es-GT"/>
          </a:p>
        </p:txBody>
      </p:sp>
    </p:spTree>
    <p:extLst>
      <p:ext uri="{BB962C8B-B14F-4D97-AF65-F5344CB8AC3E}">
        <p14:creationId xmlns:p14="http://schemas.microsoft.com/office/powerpoint/2010/main" val="277634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4871-E2DC-BD9E-BF5E-56DA13543BC0}"/>
              </a:ext>
            </a:extLst>
          </p:cNvPr>
          <p:cNvSpPr>
            <a:spLocks noGrp="1"/>
          </p:cNvSpPr>
          <p:nvPr>
            <p:ph type="title"/>
          </p:nvPr>
        </p:nvSpPr>
        <p:spPr/>
        <p:txBody>
          <a:bodyPr/>
          <a:lstStyle/>
          <a:p>
            <a:r>
              <a:rPr lang="es-ES"/>
              <a:t>Estación </a:t>
            </a:r>
            <a:r>
              <a:rPr lang="es-ES">
                <a:latin typeface="AR ESSENCE"/>
              </a:rPr>
              <a:t>1</a:t>
            </a:r>
            <a:r>
              <a:rPr lang="es-ES"/>
              <a:t>: Registro</a:t>
            </a:r>
            <a:br>
              <a:rPr lang="es-ES"/>
            </a:br>
            <a:endParaRPr lang="en-US"/>
          </a:p>
        </p:txBody>
      </p:sp>
      <p:sp>
        <p:nvSpPr>
          <p:cNvPr id="3" name="TextBox 2">
            <a:extLst>
              <a:ext uri="{FF2B5EF4-FFF2-40B4-BE49-F238E27FC236}">
                <a16:creationId xmlns:a16="http://schemas.microsoft.com/office/drawing/2014/main" id="{ADC9A31A-30B2-C48D-0477-8BBF93019795}"/>
              </a:ext>
            </a:extLst>
          </p:cNvPr>
          <p:cNvSpPr txBox="1"/>
          <p:nvPr/>
        </p:nvSpPr>
        <p:spPr>
          <a:xfrm>
            <a:off x="422579" y="4389120"/>
            <a:ext cx="900612" cy="369332"/>
          </a:xfrm>
          <a:prstGeom prst="rect">
            <a:avLst/>
          </a:prstGeom>
          <a:noFill/>
        </p:spPr>
        <p:txBody>
          <a:bodyPr wrap="square" rtlCol="0">
            <a:spAutoFit/>
          </a:bodyPr>
          <a:lstStyle/>
          <a:p>
            <a:endParaRPr lang="es-GT"/>
          </a:p>
        </p:txBody>
      </p:sp>
      <p:sp>
        <p:nvSpPr>
          <p:cNvPr id="8" name="Content Placeholder 7">
            <a:extLst>
              <a:ext uri="{FF2B5EF4-FFF2-40B4-BE49-F238E27FC236}">
                <a16:creationId xmlns:a16="http://schemas.microsoft.com/office/drawing/2014/main" id="{484BB2C1-5E19-F718-4DF1-BA3BC8265CAC}"/>
              </a:ext>
            </a:extLst>
          </p:cNvPr>
          <p:cNvSpPr>
            <a:spLocks noGrp="1"/>
          </p:cNvSpPr>
          <p:nvPr>
            <p:ph idx="1"/>
          </p:nvPr>
        </p:nvSpPr>
        <p:spPr>
          <a:xfrm>
            <a:off x="1515222" y="2417858"/>
            <a:ext cx="8074223" cy="3942523"/>
          </a:xfrm>
        </p:spPr>
        <p:txBody>
          <a:bodyPr/>
          <a:lstStyle/>
          <a:p>
            <a:pPr marL="0" indent="0">
              <a:buNone/>
            </a:pPr>
            <a:endParaRPr lang="en-US"/>
          </a:p>
          <a:p>
            <a:pPr marL="0" indent="0">
              <a:buNone/>
            </a:pPr>
            <a:endParaRPr lang="en-US"/>
          </a:p>
        </p:txBody>
      </p:sp>
      <p:sp>
        <p:nvSpPr>
          <p:cNvPr id="9" name="Content Placeholder 2">
            <a:extLst>
              <a:ext uri="{FF2B5EF4-FFF2-40B4-BE49-F238E27FC236}">
                <a16:creationId xmlns:a16="http://schemas.microsoft.com/office/drawing/2014/main" id="{A601EC10-DCFF-1B08-B9A0-00B159D58178}"/>
              </a:ext>
            </a:extLst>
          </p:cNvPr>
          <p:cNvSpPr txBox="1">
            <a:spLocks/>
          </p:cNvSpPr>
          <p:nvPr/>
        </p:nvSpPr>
        <p:spPr>
          <a:xfrm>
            <a:off x="372518" y="2982037"/>
            <a:ext cx="8348903" cy="378921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s-ES" sz="2000"/>
          </a:p>
        </p:txBody>
      </p:sp>
      <p:sp>
        <p:nvSpPr>
          <p:cNvPr id="5" name="TextBox 4">
            <a:extLst>
              <a:ext uri="{FF2B5EF4-FFF2-40B4-BE49-F238E27FC236}">
                <a16:creationId xmlns:a16="http://schemas.microsoft.com/office/drawing/2014/main" id="{A43E2D4D-3ACE-D409-87CE-4054F06FA2A4}"/>
              </a:ext>
            </a:extLst>
          </p:cNvPr>
          <p:cNvSpPr txBox="1"/>
          <p:nvPr/>
        </p:nvSpPr>
        <p:spPr>
          <a:xfrm>
            <a:off x="1580962" y="3893941"/>
            <a:ext cx="5572190" cy="861774"/>
          </a:xfrm>
          <a:prstGeom prst="rect">
            <a:avLst/>
          </a:prstGeom>
          <a:noFill/>
        </p:spPr>
        <p:txBody>
          <a:bodyPr wrap="square" lIns="91440" tIns="45720" rIns="91440" bIns="45720" anchor="t">
            <a:spAutoFit/>
          </a:bodyPr>
          <a:lstStyle/>
          <a:p>
            <a:pPr algn="ctr"/>
            <a:r>
              <a:rPr lang="en-US" sz="2500">
                <a:latin typeface="Arial"/>
                <a:ea typeface="ＭＳ Ｐゴシック"/>
                <a:cs typeface="Arial"/>
              </a:rPr>
              <a:t>Marque </a:t>
            </a:r>
            <a:r>
              <a:rPr lang="en-US" sz="2500" err="1">
                <a:latin typeface="Arial"/>
                <a:ea typeface="ＭＳ Ｐゴシック"/>
                <a:cs typeface="Arial"/>
              </a:rPr>
              <a:t>en</a:t>
            </a:r>
            <a:r>
              <a:rPr lang="en-US" sz="2500">
                <a:latin typeface="Arial"/>
                <a:ea typeface="ＭＳ Ｐゴシック"/>
                <a:cs typeface="Arial"/>
              </a:rPr>
              <a:t> Athena a </a:t>
            </a:r>
            <a:r>
              <a:rPr lang="en-US" sz="2500" err="1">
                <a:latin typeface="Arial"/>
                <a:ea typeface="ＭＳ Ｐゴシック"/>
                <a:cs typeface="Arial"/>
              </a:rPr>
              <a:t>cada</a:t>
            </a:r>
            <a:r>
              <a:rPr lang="en-US" sz="2500">
                <a:latin typeface="Arial"/>
                <a:ea typeface="ＭＳ Ｐゴシック"/>
                <a:cs typeface="Arial"/>
              </a:rPr>
              <a:t> </a:t>
            </a:r>
            <a:r>
              <a:rPr lang="en-US" sz="2500" err="1">
                <a:latin typeface="Arial"/>
                <a:ea typeface="ＭＳ Ｐゴシック"/>
                <a:cs typeface="Arial"/>
              </a:rPr>
              <a:t>paciente</a:t>
            </a:r>
            <a:r>
              <a:rPr lang="en-US" sz="2500">
                <a:latin typeface="Arial"/>
                <a:ea typeface="ＭＳ Ｐゴシック"/>
                <a:cs typeface="Arial"/>
              </a:rPr>
              <a:t> </a:t>
            </a:r>
            <a:r>
              <a:rPr lang="en-US" sz="2500" err="1">
                <a:latin typeface="Arial"/>
                <a:ea typeface="ＭＳ Ｐゴシック"/>
                <a:cs typeface="Arial"/>
              </a:rPr>
              <a:t>en</a:t>
            </a:r>
            <a:r>
              <a:rPr lang="en-US" sz="2500">
                <a:latin typeface="Arial"/>
                <a:ea typeface="ＭＳ Ｐゴシック"/>
                <a:cs typeface="Arial"/>
              </a:rPr>
              <a:t> </a:t>
            </a:r>
            <a:r>
              <a:rPr lang="en-US" sz="2500" err="1">
                <a:latin typeface="Arial"/>
                <a:ea typeface="ＭＳ Ｐゴシック"/>
                <a:cs typeface="Arial"/>
              </a:rPr>
              <a:t>cuando</a:t>
            </a:r>
            <a:r>
              <a:rPr lang="en-US" sz="2500">
                <a:latin typeface="Arial"/>
                <a:ea typeface="ＭＳ Ｐゴシック"/>
                <a:cs typeface="Arial"/>
              </a:rPr>
              <a:t> </a:t>
            </a:r>
            <a:r>
              <a:rPr lang="en-US" sz="2500" err="1">
                <a:latin typeface="Arial"/>
                <a:ea typeface="ＭＳ Ｐゴシック"/>
                <a:cs typeface="Arial"/>
              </a:rPr>
              <a:t>llegue</a:t>
            </a:r>
            <a:r>
              <a:rPr lang="en-US" sz="2500">
                <a:latin typeface="Arial"/>
                <a:ea typeface="ＭＳ Ｐゴシック"/>
                <a:cs typeface="Arial"/>
              </a:rPr>
              <a:t> (check-in)</a:t>
            </a:r>
            <a:endParaRPr lang="en-US"/>
          </a:p>
        </p:txBody>
      </p:sp>
    </p:spTree>
    <p:extLst>
      <p:ext uri="{BB962C8B-B14F-4D97-AF65-F5344CB8AC3E}">
        <p14:creationId xmlns:p14="http://schemas.microsoft.com/office/powerpoint/2010/main" val="12391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6" name="Down Arrow 5">
            <a:extLst>
              <a:ext uri="{FF2B5EF4-FFF2-40B4-BE49-F238E27FC236}">
                <a16:creationId xmlns:a16="http://schemas.microsoft.com/office/drawing/2014/main" id="{73C34259-9042-5E4F-15C2-0D07FF404A4A}"/>
              </a:ext>
            </a:extLst>
          </p:cNvPr>
          <p:cNvSpPr/>
          <p:nvPr/>
        </p:nvSpPr>
        <p:spPr>
          <a:xfrm rot="5400000">
            <a:off x="4040312" y="529246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6CD186-E619-8892-A1FD-8C00EF1AF851}"/>
              </a:ext>
            </a:extLst>
          </p:cNvPr>
          <p:cNvSpPr txBox="1"/>
          <p:nvPr/>
        </p:nvSpPr>
        <p:spPr>
          <a:xfrm>
            <a:off x="462493" y="2867782"/>
            <a:ext cx="7792011" cy="3416320"/>
          </a:xfrm>
          <a:prstGeom prst="rect">
            <a:avLst/>
          </a:prstGeom>
          <a:noFill/>
        </p:spPr>
        <p:txBody>
          <a:bodyPr wrap="square" lIns="91440" tIns="45720" rIns="91440" bIns="45720" rtlCol="0" anchor="t">
            <a:spAutoFit/>
          </a:bodyPr>
          <a:lstStyle/>
          <a:p>
            <a:r>
              <a:rPr lang="es-GT" sz="2000">
                <a:latin typeface="Arial"/>
                <a:ea typeface="ＭＳ Ｐゴシック"/>
                <a:cs typeface="Arial"/>
              </a:rPr>
              <a:t>El efecto secundario de Actos (</a:t>
            </a:r>
            <a:r>
              <a:rPr lang="es-GT" sz="2000" err="1">
                <a:latin typeface="Arial"/>
                <a:ea typeface="ＭＳ Ｐゴシック"/>
                <a:cs typeface="Arial"/>
              </a:rPr>
              <a:t>pioglitazona</a:t>
            </a:r>
            <a:r>
              <a:rPr lang="es-GT" sz="2000">
                <a:latin typeface="Arial"/>
                <a:ea typeface="ＭＳ Ｐゴシック"/>
                <a:cs typeface="Arial"/>
              </a:rPr>
              <a:t>) es:</a:t>
            </a:r>
          </a:p>
          <a:p>
            <a:endParaRPr lang="es-GT" sz="2000">
              <a:cs typeface="Arial"/>
            </a:endParaRPr>
          </a:p>
          <a:p>
            <a:pPr marL="342900" indent="-342900">
              <a:buAutoNum type="alphaLcPeriod"/>
            </a:pPr>
            <a:r>
              <a:rPr lang="es-GT" sz="2000">
                <a:latin typeface="Arial"/>
                <a:ea typeface="ＭＳ Ｐゴシック"/>
                <a:cs typeface="Arial"/>
              </a:rPr>
              <a:t>Una erupción</a:t>
            </a:r>
          </a:p>
          <a:p>
            <a:pPr marL="342900" indent="-342900">
              <a:buAutoNum type="alphaLcPeriod"/>
            </a:pPr>
            <a:endParaRPr lang="es-GT" sz="2000">
              <a:cs typeface="Arial"/>
            </a:endParaRPr>
          </a:p>
          <a:p>
            <a:pPr marL="342900" indent="-342900">
              <a:buAutoNum type="alphaLcPeriod"/>
            </a:pPr>
            <a:r>
              <a:rPr lang="es-GT" sz="2000">
                <a:latin typeface="Arial"/>
                <a:ea typeface="ＭＳ Ｐゴシック"/>
                <a:cs typeface="Arial"/>
              </a:rPr>
              <a:t>Dolor de cabeza</a:t>
            </a:r>
          </a:p>
          <a:p>
            <a:pPr marL="342900" indent="-342900">
              <a:buAutoNum type="alphaLcPeriod"/>
            </a:pPr>
            <a:endParaRPr lang="es-GT" sz="2000">
              <a:cs typeface="Arial"/>
            </a:endParaRPr>
          </a:p>
          <a:p>
            <a:pPr marL="342900" indent="-342900">
              <a:buAutoNum type="alphaLcPeriod"/>
            </a:pPr>
            <a:r>
              <a:rPr lang="es-GT" sz="2000">
                <a:latin typeface="Arial"/>
                <a:ea typeface="ＭＳ Ｐゴシック"/>
                <a:cs typeface="Arial"/>
              </a:rPr>
              <a:t>Visión borrosa</a:t>
            </a:r>
          </a:p>
          <a:p>
            <a:pPr marL="342900" indent="-342900">
              <a:buAutoNum type="alphaLcPeriod"/>
            </a:pPr>
            <a:endParaRPr lang="es-GT" sz="2000">
              <a:cs typeface="Arial"/>
            </a:endParaRPr>
          </a:p>
          <a:p>
            <a:pPr marL="342900" indent="-342900">
              <a:buAutoNum type="alphaLcPeriod"/>
            </a:pPr>
            <a:r>
              <a:rPr lang="es-GT" sz="2000">
                <a:latin typeface="Arial"/>
                <a:ea typeface="ＭＳ Ｐゴシック"/>
                <a:cs typeface="Arial"/>
              </a:rPr>
              <a:t>Hinchazón de las piernas</a:t>
            </a:r>
          </a:p>
          <a:p>
            <a:endParaRPr lang="es-GT"/>
          </a:p>
          <a:p>
            <a:endParaRPr lang="es-GT"/>
          </a:p>
        </p:txBody>
      </p:sp>
    </p:spTree>
    <p:extLst>
      <p:ext uri="{BB962C8B-B14F-4D97-AF65-F5344CB8AC3E}">
        <p14:creationId xmlns:p14="http://schemas.microsoft.com/office/powerpoint/2010/main" val="395951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87935"/>
            <a:ext cx="7989752" cy="1083329"/>
          </a:xfrm>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7" name="Down Arrow 6">
            <a:extLst>
              <a:ext uri="{FF2B5EF4-FFF2-40B4-BE49-F238E27FC236}">
                <a16:creationId xmlns:a16="http://schemas.microsoft.com/office/drawing/2014/main" id="{57B499F0-9740-16F9-6446-FE6B854E97FE}"/>
              </a:ext>
            </a:extLst>
          </p:cNvPr>
          <p:cNvSpPr/>
          <p:nvPr/>
        </p:nvSpPr>
        <p:spPr>
          <a:xfrm rot="5400000">
            <a:off x="3189896" y="400448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48F456-1225-F608-4BAB-98B981FA0A30}"/>
              </a:ext>
            </a:extLst>
          </p:cNvPr>
          <p:cNvSpPr txBox="1"/>
          <p:nvPr/>
        </p:nvSpPr>
        <p:spPr>
          <a:xfrm>
            <a:off x="442153" y="2690100"/>
            <a:ext cx="7902222" cy="2862322"/>
          </a:xfrm>
          <a:prstGeom prst="rect">
            <a:avLst/>
          </a:prstGeom>
          <a:noFill/>
        </p:spPr>
        <p:txBody>
          <a:bodyPr wrap="square" rtlCol="0">
            <a:spAutoFit/>
          </a:bodyPr>
          <a:lstStyle/>
          <a:p>
            <a:r>
              <a:rPr lang="es-GT"/>
              <a:t>Actos fue retirado del mercado en otros países, ya que algunos pensaron que aumentaba las posibilidades de:</a:t>
            </a:r>
          </a:p>
          <a:p>
            <a:endParaRPr lang="es-GT"/>
          </a:p>
          <a:p>
            <a:pPr marL="342900" indent="-342900">
              <a:buAutoNum type="alphaLcPeriod"/>
            </a:pPr>
            <a:r>
              <a:rPr lang="es-GT"/>
              <a:t>Infección de la piel</a:t>
            </a:r>
          </a:p>
          <a:p>
            <a:pPr marL="342900" indent="-342900">
              <a:buAutoNum type="alphaLcPeriod"/>
            </a:pPr>
            <a:endParaRPr lang="es-GT"/>
          </a:p>
          <a:p>
            <a:pPr marL="342900" indent="-342900">
              <a:buAutoNum type="alphaLcPeriod"/>
            </a:pPr>
            <a:r>
              <a:rPr lang="es-GT"/>
              <a:t>Cáncer de la vejiga</a:t>
            </a:r>
          </a:p>
          <a:p>
            <a:pPr marL="342900" indent="-342900">
              <a:buAutoNum type="alphaLcPeriod"/>
            </a:pPr>
            <a:endParaRPr lang="es-GT"/>
          </a:p>
          <a:p>
            <a:pPr marL="342900" indent="-342900">
              <a:buAutoNum type="alphaLcPeriod"/>
            </a:pPr>
            <a:r>
              <a:rPr lang="es-GT"/>
              <a:t>Amputación</a:t>
            </a:r>
          </a:p>
          <a:p>
            <a:pPr marL="342900" indent="-342900">
              <a:buAutoNum type="alphaLcPeriod"/>
            </a:pPr>
            <a:endParaRPr lang="es-GT"/>
          </a:p>
          <a:p>
            <a:pPr marL="342900" indent="-342900">
              <a:buAutoNum type="alphaLcPeriod"/>
            </a:pPr>
            <a:r>
              <a:rPr lang="es-GT"/>
              <a:t>Insuficiencia renal</a:t>
            </a:r>
          </a:p>
        </p:txBody>
      </p:sp>
    </p:spTree>
    <p:extLst>
      <p:ext uri="{BB962C8B-B14F-4D97-AF65-F5344CB8AC3E}">
        <p14:creationId xmlns:p14="http://schemas.microsoft.com/office/powerpoint/2010/main" val="37651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11" name="Down Arrow 10">
            <a:extLst>
              <a:ext uri="{FF2B5EF4-FFF2-40B4-BE49-F238E27FC236}">
                <a16:creationId xmlns:a16="http://schemas.microsoft.com/office/drawing/2014/main" id="{24C3C882-1A66-A12A-E9E7-EB078AA7FD07}"/>
              </a:ext>
            </a:extLst>
          </p:cNvPr>
          <p:cNvSpPr/>
          <p:nvPr/>
        </p:nvSpPr>
        <p:spPr>
          <a:xfrm rot="5400000">
            <a:off x="4967854" y="468987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BB0B7D-969F-39E8-A327-7D1682859AD9}"/>
              </a:ext>
            </a:extLst>
          </p:cNvPr>
          <p:cNvSpPr txBox="1"/>
          <p:nvPr/>
        </p:nvSpPr>
        <p:spPr>
          <a:xfrm>
            <a:off x="406400" y="2359378"/>
            <a:ext cx="8658578" cy="3416320"/>
          </a:xfrm>
          <a:prstGeom prst="rect">
            <a:avLst/>
          </a:prstGeom>
          <a:noFill/>
        </p:spPr>
        <p:txBody>
          <a:bodyPr wrap="square" rtlCol="0">
            <a:spAutoFit/>
          </a:bodyPr>
          <a:lstStyle/>
          <a:p>
            <a:r>
              <a:rPr lang="es-GT"/>
              <a:t>¿Qué clase de medicamento es la que termina en “</a:t>
            </a:r>
            <a:r>
              <a:rPr lang="es-GT" err="1"/>
              <a:t>pril</a:t>
            </a:r>
            <a:r>
              <a:rPr lang="es-GT"/>
              <a:t>” o “</a:t>
            </a:r>
            <a:r>
              <a:rPr lang="es-GT" err="1"/>
              <a:t>artan</a:t>
            </a:r>
            <a:r>
              <a:rPr lang="es-GT"/>
              <a:t>”, es decir: lisinopril, </a:t>
            </a:r>
            <a:r>
              <a:rPr lang="es-GT" err="1"/>
              <a:t>losartan</a:t>
            </a:r>
            <a:r>
              <a:rPr lang="es-GT"/>
              <a:t>?</a:t>
            </a:r>
          </a:p>
          <a:p>
            <a:endParaRPr lang="es-GT"/>
          </a:p>
          <a:p>
            <a:pPr marL="342900" indent="-342900">
              <a:buAutoNum type="alphaLcPeriod"/>
            </a:pPr>
            <a:r>
              <a:rPr lang="es-GT"/>
              <a:t>Medicamentos para el colesterol</a:t>
            </a:r>
          </a:p>
          <a:p>
            <a:pPr marL="342900" indent="-342900">
              <a:buAutoNum type="alphaLcPeriod"/>
            </a:pPr>
            <a:endParaRPr lang="es-GT"/>
          </a:p>
          <a:p>
            <a:pPr marL="342900" indent="-342900">
              <a:buAutoNum type="alphaLcPeriod"/>
            </a:pPr>
            <a:r>
              <a:rPr lang="es-GT"/>
              <a:t>Medicamentos para la diabetes</a:t>
            </a:r>
          </a:p>
          <a:p>
            <a:pPr marL="342900" indent="-342900">
              <a:buAutoNum type="alphaLcPeriod"/>
            </a:pPr>
            <a:endParaRPr lang="es-GT"/>
          </a:p>
          <a:p>
            <a:pPr marL="342900" indent="-342900">
              <a:buAutoNum type="alphaLcPeriod"/>
            </a:pPr>
            <a:r>
              <a:rPr lang="es-GT"/>
              <a:t>Medicamentos para bajar de peso</a:t>
            </a:r>
          </a:p>
          <a:p>
            <a:pPr marL="342900" indent="-342900">
              <a:buAutoNum type="alphaLcPeriod"/>
            </a:pPr>
            <a:endParaRPr lang="es-GT"/>
          </a:p>
          <a:p>
            <a:pPr marL="342900" indent="-342900">
              <a:buAutoNum type="alphaLcPeriod"/>
            </a:pPr>
            <a:r>
              <a:rPr lang="es-GT"/>
              <a:t>Medicamentos para la presión arterial </a:t>
            </a:r>
          </a:p>
          <a:p>
            <a:endParaRPr lang="es-GT"/>
          </a:p>
          <a:p>
            <a:endParaRPr lang="es-GT"/>
          </a:p>
        </p:txBody>
      </p:sp>
    </p:spTree>
    <p:extLst>
      <p:ext uri="{BB962C8B-B14F-4D97-AF65-F5344CB8AC3E}">
        <p14:creationId xmlns:p14="http://schemas.microsoft.com/office/powerpoint/2010/main" val="21982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7" name="Down Arrow 6">
            <a:extLst>
              <a:ext uri="{FF2B5EF4-FFF2-40B4-BE49-F238E27FC236}">
                <a16:creationId xmlns:a16="http://schemas.microsoft.com/office/drawing/2014/main" id="{C863418B-7A2C-1398-E658-93BF7F49FF8F}"/>
              </a:ext>
            </a:extLst>
          </p:cNvPr>
          <p:cNvSpPr/>
          <p:nvPr/>
        </p:nvSpPr>
        <p:spPr>
          <a:xfrm rot="5400000">
            <a:off x="1543023" y="297351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01E943-26F4-2757-0AA3-7846CF3F80F9}"/>
              </a:ext>
            </a:extLst>
          </p:cNvPr>
          <p:cNvSpPr txBox="1"/>
          <p:nvPr/>
        </p:nvSpPr>
        <p:spPr>
          <a:xfrm>
            <a:off x="485422" y="2528253"/>
            <a:ext cx="8085522" cy="2585323"/>
          </a:xfrm>
          <a:prstGeom prst="rect">
            <a:avLst/>
          </a:prstGeom>
          <a:noFill/>
        </p:spPr>
        <p:txBody>
          <a:bodyPr wrap="square" rtlCol="0">
            <a:spAutoFit/>
          </a:bodyPr>
          <a:lstStyle/>
          <a:p>
            <a:r>
              <a:rPr lang="es-GT"/>
              <a:t>El efecto secundario más común de los “</a:t>
            </a:r>
            <a:r>
              <a:rPr lang="es-GT" err="1"/>
              <a:t>prils</a:t>
            </a:r>
            <a:r>
              <a:rPr lang="es-GT"/>
              <a:t>” es:</a:t>
            </a:r>
          </a:p>
          <a:p>
            <a:endParaRPr lang="es-GT"/>
          </a:p>
          <a:p>
            <a:pPr marL="342900" indent="-342900">
              <a:buAutoNum type="alphaLcPeriod"/>
            </a:pPr>
            <a:r>
              <a:rPr lang="es-GT"/>
              <a:t>Tos</a:t>
            </a:r>
          </a:p>
          <a:p>
            <a:pPr marL="342900" indent="-342900">
              <a:buAutoNum type="alphaLcPeriod"/>
            </a:pPr>
            <a:endParaRPr lang="es-GT"/>
          </a:p>
          <a:p>
            <a:pPr marL="342900" indent="-342900">
              <a:buAutoNum type="alphaLcPeriod"/>
            </a:pPr>
            <a:r>
              <a:rPr lang="es-GT"/>
              <a:t>Diarrea</a:t>
            </a:r>
          </a:p>
          <a:p>
            <a:pPr marL="342900" indent="-342900">
              <a:buAutoNum type="alphaLcPeriod"/>
            </a:pPr>
            <a:endParaRPr lang="es-GT"/>
          </a:p>
          <a:p>
            <a:pPr marL="342900" indent="-342900">
              <a:buAutoNum type="alphaLcPeriod"/>
            </a:pPr>
            <a:r>
              <a:rPr lang="es-GT"/>
              <a:t>Malestar estomacal</a:t>
            </a:r>
          </a:p>
          <a:p>
            <a:pPr marL="342900" indent="-342900">
              <a:buAutoNum type="alphaLcPeriod"/>
            </a:pPr>
            <a:endParaRPr lang="es-GT"/>
          </a:p>
          <a:p>
            <a:pPr marL="342900" indent="-342900">
              <a:buAutoNum type="alphaLcPeriod"/>
            </a:pPr>
            <a:r>
              <a:rPr lang="es-GT"/>
              <a:t>Calambres en las piernas </a:t>
            </a:r>
          </a:p>
        </p:txBody>
      </p:sp>
    </p:spTree>
    <p:extLst>
      <p:ext uri="{BB962C8B-B14F-4D97-AF65-F5344CB8AC3E}">
        <p14:creationId xmlns:p14="http://schemas.microsoft.com/office/powerpoint/2010/main" val="19293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11" name="Down Arrow 10">
            <a:extLst>
              <a:ext uri="{FF2B5EF4-FFF2-40B4-BE49-F238E27FC236}">
                <a16:creationId xmlns:a16="http://schemas.microsoft.com/office/drawing/2014/main" id="{6968CFFB-0DD6-B18C-4993-4A792BA35F15}"/>
              </a:ext>
            </a:extLst>
          </p:cNvPr>
          <p:cNvSpPr/>
          <p:nvPr/>
        </p:nvSpPr>
        <p:spPr>
          <a:xfrm rot="5400000">
            <a:off x="4344684" y="298916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582D9C-BEC5-F1F2-27A8-F456A5D361AE}"/>
              </a:ext>
            </a:extLst>
          </p:cNvPr>
          <p:cNvSpPr txBox="1"/>
          <p:nvPr/>
        </p:nvSpPr>
        <p:spPr>
          <a:xfrm>
            <a:off x="454233" y="2257319"/>
            <a:ext cx="8116711" cy="3416320"/>
          </a:xfrm>
          <a:prstGeom prst="rect">
            <a:avLst/>
          </a:prstGeom>
          <a:noFill/>
        </p:spPr>
        <p:txBody>
          <a:bodyPr wrap="square" rtlCol="0">
            <a:spAutoFit/>
          </a:bodyPr>
          <a:lstStyle/>
          <a:p>
            <a:r>
              <a:rPr lang="es-GT"/>
              <a:t>¿Qué clase de medicamento es el que termina en “</a:t>
            </a:r>
            <a:r>
              <a:rPr lang="es-GT" err="1"/>
              <a:t>statin</a:t>
            </a:r>
            <a:r>
              <a:rPr lang="es-GT"/>
              <a:t>” (estatina)?</a:t>
            </a:r>
          </a:p>
          <a:p>
            <a:endParaRPr lang="es-GT"/>
          </a:p>
          <a:p>
            <a:endParaRPr lang="es-GT"/>
          </a:p>
          <a:p>
            <a:pPr marL="342900" indent="-342900">
              <a:buAutoNum type="alphaLcPeriod"/>
            </a:pPr>
            <a:r>
              <a:rPr lang="es-GT"/>
              <a:t>Medicamento para el colesterol</a:t>
            </a:r>
          </a:p>
          <a:p>
            <a:pPr marL="342900" indent="-342900">
              <a:buAutoNum type="alphaLcPeriod"/>
            </a:pPr>
            <a:endParaRPr lang="es-GT"/>
          </a:p>
          <a:p>
            <a:pPr marL="342900" indent="-342900">
              <a:buAutoNum type="alphaLcPeriod"/>
            </a:pPr>
            <a:r>
              <a:rPr lang="es-GT"/>
              <a:t>Medicamento para la diabetes</a:t>
            </a:r>
          </a:p>
          <a:p>
            <a:pPr marL="342900" indent="-342900">
              <a:buAutoNum type="alphaLcPeriod"/>
            </a:pPr>
            <a:endParaRPr lang="es-GT"/>
          </a:p>
          <a:p>
            <a:pPr marL="342900" indent="-342900">
              <a:buAutoNum type="alphaLcPeriod"/>
            </a:pPr>
            <a:r>
              <a:rPr lang="es-GT"/>
              <a:t>Medicamento para bajar de peso</a:t>
            </a:r>
          </a:p>
          <a:p>
            <a:pPr marL="342900" indent="-342900">
              <a:buAutoNum type="alphaLcPeriod"/>
            </a:pPr>
            <a:endParaRPr lang="es-GT"/>
          </a:p>
          <a:p>
            <a:pPr marL="342900" indent="-342900">
              <a:buAutoNum type="alphaLcPeriod"/>
            </a:pPr>
            <a:r>
              <a:rPr lang="es-GT"/>
              <a:t>Medicamento para la presión arterial </a:t>
            </a:r>
          </a:p>
          <a:p>
            <a:endParaRPr lang="es-GT"/>
          </a:p>
          <a:p>
            <a:endParaRPr lang="es-GT"/>
          </a:p>
        </p:txBody>
      </p:sp>
    </p:spTree>
    <p:extLst>
      <p:ext uri="{BB962C8B-B14F-4D97-AF65-F5344CB8AC3E}">
        <p14:creationId xmlns:p14="http://schemas.microsoft.com/office/powerpoint/2010/main" val="32141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a:t>PREGUNTA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Down Arrow 4">
            <a:extLst>
              <a:ext uri="{FF2B5EF4-FFF2-40B4-BE49-F238E27FC236}">
                <a16:creationId xmlns:a16="http://schemas.microsoft.com/office/drawing/2014/main" id="{EAE656C0-FCB6-E34C-5233-C117742737B1}"/>
              </a:ext>
            </a:extLst>
          </p:cNvPr>
          <p:cNvSpPr/>
          <p:nvPr/>
        </p:nvSpPr>
        <p:spPr>
          <a:xfrm rot="5400000">
            <a:off x="3779811" y="356622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A1FF7-2FBC-B101-221B-FF4BCAE6ED78}"/>
              </a:ext>
            </a:extLst>
          </p:cNvPr>
          <p:cNvSpPr txBox="1"/>
          <p:nvPr/>
        </p:nvSpPr>
        <p:spPr>
          <a:xfrm>
            <a:off x="485421" y="2570377"/>
            <a:ext cx="6434667" cy="3139321"/>
          </a:xfrm>
          <a:prstGeom prst="rect">
            <a:avLst/>
          </a:prstGeom>
          <a:noFill/>
        </p:spPr>
        <p:txBody>
          <a:bodyPr wrap="square" rtlCol="0">
            <a:spAutoFit/>
          </a:bodyPr>
          <a:lstStyle/>
          <a:p>
            <a:r>
              <a:rPr lang="es-GT"/>
              <a:t>El efecto secundario más común de las “</a:t>
            </a:r>
            <a:r>
              <a:rPr lang="es-GT" err="1"/>
              <a:t>statins</a:t>
            </a:r>
            <a:r>
              <a:rPr lang="es-GT"/>
              <a:t>” (estatinas) es:</a:t>
            </a:r>
          </a:p>
          <a:p>
            <a:endParaRPr lang="es-GT"/>
          </a:p>
          <a:p>
            <a:endParaRPr lang="es-GT"/>
          </a:p>
          <a:p>
            <a:pPr marL="342900" indent="-342900">
              <a:buAutoNum type="alphaLcPeriod"/>
            </a:pPr>
            <a:r>
              <a:rPr lang="es-GT"/>
              <a:t>Calambres en las piernas</a:t>
            </a:r>
          </a:p>
          <a:p>
            <a:pPr marL="342900" indent="-342900">
              <a:buAutoNum type="alphaLcPeriod"/>
            </a:pPr>
            <a:endParaRPr lang="es-GT"/>
          </a:p>
          <a:p>
            <a:pPr marL="342900" indent="-342900">
              <a:buAutoNum type="alphaLcPeriod"/>
            </a:pPr>
            <a:r>
              <a:rPr lang="es-GT"/>
              <a:t>Malestar estomacal</a:t>
            </a:r>
          </a:p>
          <a:p>
            <a:pPr marL="342900" indent="-342900">
              <a:buAutoNum type="alphaLcPeriod"/>
            </a:pPr>
            <a:endParaRPr lang="es-GT"/>
          </a:p>
          <a:p>
            <a:pPr marL="342900" indent="-342900">
              <a:buAutoNum type="alphaLcPeriod"/>
            </a:pPr>
            <a:r>
              <a:rPr lang="es-GT"/>
              <a:t>Pérdida de peso</a:t>
            </a:r>
          </a:p>
          <a:p>
            <a:pPr marL="342900" indent="-342900">
              <a:buAutoNum type="alphaLcPeriod"/>
            </a:pPr>
            <a:endParaRPr lang="es-GT"/>
          </a:p>
          <a:p>
            <a:pPr marL="342900" indent="-342900">
              <a:buAutoNum type="alphaLcPeriod"/>
            </a:pPr>
            <a:r>
              <a:rPr lang="es-GT"/>
              <a:t>Tos </a:t>
            </a:r>
          </a:p>
        </p:txBody>
      </p:sp>
    </p:spTree>
    <p:extLst>
      <p:ext uri="{BB962C8B-B14F-4D97-AF65-F5344CB8AC3E}">
        <p14:creationId xmlns:p14="http://schemas.microsoft.com/office/powerpoint/2010/main" val="17745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a:t>17 de </a:t>
            </a:r>
            <a:r>
              <a:rPr lang="en-US" err="1"/>
              <a:t>julio</a:t>
            </a:r>
            <a:r>
              <a:rPr lang="en-US"/>
              <a:t>: Post - </a:t>
            </a:r>
            <a:r>
              <a:rPr lang="en-US" err="1"/>
              <a:t>evaluación</a:t>
            </a:r>
            <a:r>
              <a:rPr lang="en-US"/>
              <a:t>
</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a:t> </a:t>
            </a:r>
          </a:p>
        </p:txBody>
      </p:sp>
      <p:pic>
        <p:nvPicPr>
          <p:cNvPr id="5" name="Picture 4">
            <a:extLst>
              <a:ext uri="{FF2B5EF4-FFF2-40B4-BE49-F238E27FC236}">
                <a16:creationId xmlns:a16="http://schemas.microsoft.com/office/drawing/2014/main" id="{479E29DB-7AF2-0BC9-D5D9-07933B207CC7}"/>
              </a:ext>
            </a:extLst>
          </p:cNvPr>
          <p:cNvPicPr>
            <a:picLocks noChangeAspect="1"/>
          </p:cNvPicPr>
          <p:nvPr/>
        </p:nvPicPr>
        <p:blipFill>
          <a:blip r:embed="rId3"/>
          <a:stretch>
            <a:fillRect/>
          </a:stretch>
        </p:blipFill>
        <p:spPr>
          <a:xfrm>
            <a:off x="2229492" y="2228003"/>
            <a:ext cx="4158037" cy="4019436"/>
          </a:xfrm>
          <a:prstGeom prst="rect">
            <a:avLst/>
          </a:prstGeom>
        </p:spPr>
      </p:pic>
    </p:spTree>
    <p:extLst>
      <p:ext uri="{BB962C8B-B14F-4D97-AF65-F5344CB8AC3E}">
        <p14:creationId xmlns:p14="http://schemas.microsoft.com/office/powerpoint/2010/main" val="404426486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a:t>¿Oraciones, preguntas o inquietudes?
</a:t>
            </a:r>
            <a:endParaRPr lang="en-US">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50003583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FACD-0983-2B38-74D6-E837DCADB955}"/>
              </a:ext>
            </a:extLst>
          </p:cNvPr>
          <p:cNvSpPr>
            <a:spLocks noGrp="1"/>
          </p:cNvSpPr>
          <p:nvPr>
            <p:ph type="title"/>
          </p:nvPr>
        </p:nvSpPr>
        <p:spPr/>
        <p:txBody>
          <a:bodyPr/>
          <a:lstStyle/>
          <a:p>
            <a:r>
              <a:rPr lang="es-ES"/>
              <a:t>Agenda de esta noche
</a:t>
            </a:r>
            <a:endParaRPr lang="en-US"/>
          </a:p>
        </p:txBody>
      </p:sp>
      <p:sp>
        <p:nvSpPr>
          <p:cNvPr id="3" name="Content Placeholder 2">
            <a:extLst>
              <a:ext uri="{FF2B5EF4-FFF2-40B4-BE49-F238E27FC236}">
                <a16:creationId xmlns:a16="http://schemas.microsoft.com/office/drawing/2014/main" id="{B318EAB7-DA95-D0AE-A7DC-E086CB5FE18C}"/>
              </a:ext>
            </a:extLst>
          </p:cNvPr>
          <p:cNvSpPr>
            <a:spLocks noGrp="1"/>
          </p:cNvSpPr>
          <p:nvPr>
            <p:ph idx="1"/>
          </p:nvPr>
        </p:nvSpPr>
        <p:spPr/>
        <p:txBody>
          <a:bodyPr>
            <a:normAutofit/>
          </a:bodyPr>
          <a:lstStyle/>
          <a:p>
            <a:pPr marL="305435" indent="-305435"/>
            <a:r>
              <a:rPr lang="es-ES" sz="2000"/>
              <a:t>Obtenga una hoja de papel en blanco y un bolígrafo o lápiz</a:t>
            </a:r>
            <a:endParaRPr lang="en-US" sz="2000"/>
          </a:p>
        </p:txBody>
      </p:sp>
    </p:spTree>
    <p:extLst>
      <p:ext uri="{BB962C8B-B14F-4D97-AF65-F5344CB8AC3E}">
        <p14:creationId xmlns:p14="http://schemas.microsoft.com/office/powerpoint/2010/main" val="134311563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22941"/>
            <a:ext cx="7989752" cy="1083329"/>
          </a:xfrm>
        </p:spPr>
        <p:txBody>
          <a:bodyPr/>
          <a:lstStyle/>
          <a:p>
            <a:r>
              <a:rPr lang="en-US"/>
              <a:t>PREGUNTA #</a:t>
            </a:r>
            <a:r>
              <a:rPr lang="en-US">
                <a:latin typeface="AR ESSENCE" panose="02000000000000000000" pitchFamily="2" charset="0"/>
              </a:rPr>
              <a:t>1</a:t>
            </a:r>
            <a:r>
              <a:rPr lang="en-US"/>
              <a:t> 
</a:t>
            </a:r>
          </a:p>
        </p:txBody>
      </p:sp>
      <p:sp>
        <p:nvSpPr>
          <p:cNvPr id="4" name="Content Placeholder 3">
            <a:extLst>
              <a:ext uri="{FF2B5EF4-FFF2-40B4-BE49-F238E27FC236}">
                <a16:creationId xmlns:a16="http://schemas.microsoft.com/office/drawing/2014/main" id="{913950AE-A310-6210-295D-824FC6A7F1EC}"/>
              </a:ext>
            </a:extLst>
          </p:cNvPr>
          <p:cNvSpPr>
            <a:spLocks noGrp="1"/>
          </p:cNvSpPr>
          <p:nvPr>
            <p:ph idx="1"/>
          </p:nvPr>
        </p:nvSpPr>
        <p:spPr/>
        <p:txBody>
          <a:bodyPr>
            <a:normAutofit/>
          </a:bodyPr>
          <a:lstStyle/>
          <a:p>
            <a:pPr marL="305435" indent="-305435"/>
            <a:r>
              <a:rPr lang="es-ES" sz="2400"/>
              <a:t>El efecto secundario más común de la metformina es:</a:t>
            </a:r>
          </a:p>
          <a:p>
            <a:pPr marL="0" indent="0">
              <a:buNone/>
            </a:pPr>
            <a:r>
              <a:rPr lang="es-ES" sz="2400"/>
              <a:t> 
</a:t>
            </a:r>
            <a:r>
              <a:rPr lang="es-ES" sz="2400">
                <a:solidFill>
                  <a:srgbClr val="92D050"/>
                </a:solidFill>
              </a:rPr>
              <a:t>a. </a:t>
            </a:r>
            <a:r>
              <a:rPr lang="es-ES" sz="2400"/>
              <a:t>Pérdida de peso
</a:t>
            </a:r>
            <a:r>
              <a:rPr lang="es-ES" sz="2400">
                <a:solidFill>
                  <a:srgbClr val="92D050"/>
                </a:solidFill>
              </a:rPr>
              <a:t>b. </a:t>
            </a:r>
            <a:r>
              <a:rPr lang="es-ES" sz="2400"/>
              <a:t>Aumento de peso
</a:t>
            </a:r>
            <a:r>
              <a:rPr lang="es-ES" sz="2400">
                <a:solidFill>
                  <a:srgbClr val="92D050"/>
                </a:solidFill>
              </a:rPr>
              <a:t>c. </a:t>
            </a:r>
            <a:r>
              <a:rPr lang="es-ES" sz="2400"/>
              <a:t>Malestar estomacal
</a:t>
            </a:r>
            <a:r>
              <a:rPr lang="es-ES" sz="2400">
                <a:solidFill>
                  <a:srgbClr val="92D050"/>
                </a:solidFill>
              </a:rPr>
              <a:t>d. </a:t>
            </a:r>
            <a:r>
              <a:rPr lang="es-ES" sz="2400"/>
              <a:t>Bajo nivel de azúcar en la sangre
</a:t>
            </a:r>
            <a:endParaRPr lang="en-US" sz="2000"/>
          </a:p>
        </p:txBody>
      </p:sp>
    </p:spTree>
    <p:extLst>
      <p:ext uri="{BB962C8B-B14F-4D97-AF65-F5344CB8AC3E}">
        <p14:creationId xmlns:p14="http://schemas.microsoft.com/office/powerpoint/2010/main" val="1429825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15B52E-E5AF-D885-8B05-B1CBB8E88565}"/>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8" name="TextBox 7">
            <a:extLst>
              <a:ext uri="{FF2B5EF4-FFF2-40B4-BE49-F238E27FC236}">
                <a16:creationId xmlns:a16="http://schemas.microsoft.com/office/drawing/2014/main" id="{94AC4C2E-8004-5210-3727-20A279459740}"/>
              </a:ext>
            </a:extLst>
          </p:cNvPr>
          <p:cNvSpPr txBox="1"/>
          <p:nvPr/>
        </p:nvSpPr>
        <p:spPr>
          <a:xfrm>
            <a:off x="1251353" y="2458863"/>
            <a:ext cx="4983480" cy="2554545"/>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 </a:t>
            </a:r>
          </a:p>
          <a:p>
            <a:r>
              <a:rPr lang="en-US" sz="4000" dirty="0">
                <a:solidFill>
                  <a:srgbClr val="C00000"/>
                </a:solidFill>
              </a:rPr>
              <a:t>-CHW: </a:t>
            </a:r>
          </a:p>
          <a:p>
            <a:r>
              <a:rPr lang="en-US" sz="4000" dirty="0">
                <a:solidFill>
                  <a:srgbClr val="C00000"/>
                </a:solidFill>
              </a:rPr>
              <a:t>-CHW: </a:t>
            </a:r>
          </a:p>
        </p:txBody>
      </p:sp>
      <p:sp>
        <p:nvSpPr>
          <p:cNvPr id="3" name="Title 1">
            <a:extLst>
              <a:ext uri="{FF2B5EF4-FFF2-40B4-BE49-F238E27FC236}">
                <a16:creationId xmlns:a16="http://schemas.microsoft.com/office/drawing/2014/main" id="{B789989E-FB1B-4208-478B-304527312C0B}"/>
              </a:ext>
            </a:extLst>
          </p:cNvPr>
          <p:cNvSpPr txBox="1">
            <a:spLocks/>
          </p:cNvSpPr>
          <p:nvPr/>
        </p:nvSpPr>
        <p:spPr>
          <a:xfrm>
            <a:off x="573056" y="638184"/>
            <a:ext cx="7989752" cy="108332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err="1"/>
              <a:t>Flotadores</a:t>
            </a:r>
            <a:r>
              <a:rPr lang="en-US"/>
              <a:t> *</a:t>
            </a:r>
          </a:p>
        </p:txBody>
      </p:sp>
      <p:sp>
        <p:nvSpPr>
          <p:cNvPr id="5" name="Title 4">
            <a:extLst>
              <a:ext uri="{FF2B5EF4-FFF2-40B4-BE49-F238E27FC236}">
                <a16:creationId xmlns:a16="http://schemas.microsoft.com/office/drawing/2014/main" id="{D888BCF6-83CA-50E1-0008-3547DEA37923}"/>
              </a:ext>
            </a:extLst>
          </p:cNvPr>
          <p:cNvSpPr>
            <a:spLocks noGrp="1"/>
          </p:cNvSpPr>
          <p:nvPr>
            <p:ph type="title"/>
          </p:nvPr>
        </p:nvSpPr>
        <p:spPr>
          <a:xfrm>
            <a:off x="630464" y="1721513"/>
            <a:ext cx="7989752" cy="1083329"/>
          </a:xfrm>
        </p:spPr>
        <p:txBody>
          <a:bodyPr/>
          <a:lstStyle/>
          <a:p>
            <a:br>
              <a:rPr lang="en-US"/>
            </a:br>
            <a:endParaRPr lang="en-US"/>
          </a:p>
        </p:txBody>
      </p:sp>
    </p:spTree>
    <p:extLst>
      <p:ext uri="{BB962C8B-B14F-4D97-AF65-F5344CB8AC3E}">
        <p14:creationId xmlns:p14="http://schemas.microsoft.com/office/powerpoint/2010/main" val="297651841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a:xfrm>
            <a:off x="518917" y="879385"/>
            <a:ext cx="7989752" cy="1083329"/>
          </a:xfrm>
        </p:spPr>
        <p:txBody>
          <a:bodyPr/>
          <a:lstStyle/>
          <a:p>
            <a:r>
              <a:rPr lang="en-US"/>
              <a:t>Pregunta #2
</a:t>
            </a:r>
          </a:p>
        </p:txBody>
      </p:sp>
      <p:sp>
        <p:nvSpPr>
          <p:cNvPr id="5" name="Content Placeholder 3">
            <a:extLst>
              <a:ext uri="{FF2B5EF4-FFF2-40B4-BE49-F238E27FC236}">
                <a16:creationId xmlns:a16="http://schemas.microsoft.com/office/drawing/2014/main" id="{B8041C48-39D8-BDCA-E5C1-F1F5D86CDB8F}"/>
              </a:ext>
            </a:extLst>
          </p:cNvPr>
          <p:cNvSpPr txBox="1">
            <a:spLocks/>
          </p:cNvSpPr>
          <p:nvPr/>
        </p:nvSpPr>
        <p:spPr>
          <a:xfrm>
            <a:off x="581192" y="2228003"/>
            <a:ext cx="7989752" cy="3630795"/>
          </a:xfrm>
          <a:prstGeom prst="rect">
            <a:avLst/>
          </a:prstGeom>
        </p:spPr>
        <p:txBody>
          <a:bodyPr vert="horz" lIns="91440" tIns="45720" rIns="91440" bIns="45720" rtlCol="0" anchor="ctr">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medicamento(s) para la diabetes cuestan CUATRO dólares en CVS o Walmart? </a:t>
            </a:r>
          </a:p>
          <a:p>
            <a:pPr marL="0" indent="0" fontAlgn="auto">
              <a:buNone/>
            </a:pPr>
            <a:endParaRPr lang="es-ES" sz="2400"/>
          </a:p>
          <a:p>
            <a:pPr marL="0" indent="0" fontAlgn="auto">
              <a:buNone/>
            </a:pPr>
            <a:r>
              <a:rPr lang="es-ES" sz="2400">
                <a:solidFill>
                  <a:srgbClr val="92D050"/>
                </a:solidFill>
              </a:rPr>
              <a:t>a.  </a:t>
            </a:r>
            <a:r>
              <a:rPr lang="es-ES" sz="2400"/>
              <a:t>Actos
</a:t>
            </a:r>
            <a:r>
              <a:rPr lang="es-ES" sz="2400">
                <a:solidFill>
                  <a:srgbClr val="92D050"/>
                </a:solidFill>
              </a:rPr>
              <a:t>b. </a:t>
            </a:r>
            <a:r>
              <a:rPr lang="es-ES" sz="2400"/>
              <a:t>Metformina
</a:t>
            </a:r>
            <a:r>
              <a:rPr lang="es-ES" sz="2400">
                <a:solidFill>
                  <a:srgbClr val="92D050"/>
                </a:solidFill>
              </a:rPr>
              <a:t>c. </a:t>
            </a:r>
            <a:r>
              <a:rPr lang="es-ES" sz="2400"/>
              <a:t>Los medicamentos "g", es decir: glimepirida, </a:t>
            </a:r>
            <a:r>
              <a:rPr lang="es-ES" sz="2400" err="1"/>
              <a:t>gliburida</a:t>
            </a:r>
            <a:r>
              <a:rPr lang="es-ES" sz="2400"/>
              <a:t>, </a:t>
            </a:r>
            <a:r>
              <a:rPr lang="es-ES" sz="2400" err="1"/>
              <a:t>glipizida</a:t>
            </a:r>
            <a:r>
              <a:rPr lang="es-ES" sz="2400"/>
              <a:t>
</a:t>
            </a:r>
            <a:r>
              <a:rPr lang="es-ES" sz="2400">
                <a:solidFill>
                  <a:srgbClr val="92D050"/>
                </a:solidFill>
              </a:rPr>
              <a:t>d. </a:t>
            </a:r>
            <a:r>
              <a:rPr lang="es-ES" sz="2400"/>
              <a:t>B y C
</a:t>
            </a:r>
            <a:r>
              <a:rPr lang="es-ES" sz="2400">
                <a:solidFill>
                  <a:srgbClr val="92D050"/>
                </a:solidFill>
              </a:rPr>
              <a:t>e. </a:t>
            </a:r>
            <a:r>
              <a:rPr lang="es-ES" sz="2400"/>
              <a:t>Todo lo anterior
</a:t>
            </a:r>
            <a:endParaRPr lang="en-US" sz="2000"/>
          </a:p>
        </p:txBody>
      </p:sp>
    </p:spTree>
    <p:extLst>
      <p:ext uri="{BB962C8B-B14F-4D97-AF65-F5344CB8AC3E}">
        <p14:creationId xmlns:p14="http://schemas.microsoft.com/office/powerpoint/2010/main" val="933894949"/>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45519"/>
            <a:ext cx="7989752" cy="1083329"/>
          </a:xfrm>
        </p:spPr>
        <p:txBody>
          <a:bodyPr/>
          <a:lstStyle/>
          <a:p>
            <a:r>
              <a:rPr lang="en-US"/>
              <a:t>PREGUNTA #3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2B2FF82F-C082-9C01-EED4-AAA6F427825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clase de medicamento termina en "</a:t>
            </a:r>
            <a:r>
              <a:rPr lang="es-ES" sz="2400" err="1"/>
              <a:t>pril</a:t>
            </a:r>
            <a:r>
              <a:rPr lang="es-ES" sz="2400"/>
              <a:t>" o "</a:t>
            </a:r>
            <a:r>
              <a:rPr lang="es-ES" sz="2400" err="1"/>
              <a:t>artan</a:t>
            </a:r>
            <a:r>
              <a:rPr lang="es-ES" sz="2400"/>
              <a:t>" es decir, lisinopril, </a:t>
            </a:r>
            <a:r>
              <a:rPr lang="es-ES" sz="2400" err="1"/>
              <a:t>losartan</a:t>
            </a:r>
            <a:r>
              <a:rPr lang="es-ES" sz="2400"/>
              <a:t>? </a:t>
            </a:r>
          </a:p>
          <a:p>
            <a:pPr marL="0" indent="0" fontAlgn="auto">
              <a:buNone/>
            </a:pPr>
            <a:r>
              <a:rPr lang="es-ES" sz="2400"/>
              <a:t>
</a:t>
            </a:r>
            <a:r>
              <a:rPr lang="es-ES" sz="2400">
                <a:solidFill>
                  <a:srgbClr val="92D050"/>
                </a:solidFill>
              </a:rPr>
              <a:t>a. </a:t>
            </a:r>
            <a:r>
              <a:rPr lang="es-ES" sz="2000"/>
              <a:t>Medicamentos para el colesterol
</a:t>
            </a:r>
            <a:r>
              <a:rPr lang="es-ES" sz="2000">
                <a:solidFill>
                  <a:srgbClr val="92D050"/>
                </a:solidFill>
              </a:rPr>
              <a:t>b. </a:t>
            </a:r>
            <a:r>
              <a:rPr lang="es-ES" sz="2000"/>
              <a:t>Medicamentos para la diabetes
</a:t>
            </a:r>
            <a:r>
              <a:rPr lang="es-ES" sz="2000">
                <a:solidFill>
                  <a:srgbClr val="92D050"/>
                </a:solidFill>
              </a:rPr>
              <a:t>c</a:t>
            </a:r>
            <a:r>
              <a:rPr lang="es-ES" sz="2000"/>
              <a:t>. Medicamentos para bajar de peso
</a:t>
            </a:r>
            <a:r>
              <a:rPr lang="es-ES" sz="2000">
                <a:solidFill>
                  <a:srgbClr val="92D050"/>
                </a:solidFill>
              </a:rPr>
              <a:t>d. </a:t>
            </a:r>
            <a:r>
              <a:rPr lang="es-ES" sz="2000"/>
              <a:t>Medicamentos para la presión arterial
</a:t>
            </a:r>
            <a:endParaRPr lang="en-US" sz="2000"/>
          </a:p>
        </p:txBody>
      </p:sp>
    </p:spTree>
    <p:extLst>
      <p:ext uri="{BB962C8B-B14F-4D97-AF65-F5344CB8AC3E}">
        <p14:creationId xmlns:p14="http://schemas.microsoft.com/office/powerpoint/2010/main" val="272796410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56807"/>
            <a:ext cx="7989752" cy="1083329"/>
          </a:xfrm>
        </p:spPr>
        <p:txBody>
          <a:bodyPr/>
          <a:lstStyle/>
          <a:p>
            <a:r>
              <a:rPr lang="en-US"/>
              <a:t>PREGUNTA #4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3A00049B-DEFA-BED0-1449-6CE14F0AFCEE}"/>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efecto secundario más común de los "</a:t>
            </a:r>
            <a:r>
              <a:rPr lang="es-ES" sz="2400" err="1"/>
              <a:t>prils</a:t>
            </a:r>
            <a:r>
              <a:rPr lang="es-ES" sz="2400"/>
              <a:t>“ es:</a:t>
            </a:r>
          </a:p>
          <a:p>
            <a:pPr marL="305435" indent="-305435" fontAlgn="auto"/>
            <a:endParaRPr lang="es-ES" sz="2400"/>
          </a:p>
          <a:p>
            <a:pPr marL="0" indent="0" fontAlgn="auto">
              <a:buNone/>
            </a:pPr>
            <a:r>
              <a:rPr lang="es-ES" sz="2400">
                <a:solidFill>
                  <a:srgbClr val="92D050"/>
                </a:solidFill>
              </a:rPr>
              <a:t>a. </a:t>
            </a:r>
            <a:r>
              <a:rPr lang="es-ES" sz="2400"/>
              <a:t>Tos
</a:t>
            </a:r>
            <a:r>
              <a:rPr lang="es-ES" sz="2400">
                <a:solidFill>
                  <a:srgbClr val="92D050"/>
                </a:solidFill>
              </a:rPr>
              <a:t>b. </a:t>
            </a:r>
            <a:r>
              <a:rPr lang="es-ES" sz="2400"/>
              <a:t>Diarrea
</a:t>
            </a:r>
            <a:r>
              <a:rPr lang="es-ES" sz="2400">
                <a:solidFill>
                  <a:srgbClr val="92D050"/>
                </a:solidFill>
              </a:rPr>
              <a:t>c. </a:t>
            </a:r>
            <a:r>
              <a:rPr lang="es-ES" sz="2400"/>
              <a:t>Malestar estomacal
</a:t>
            </a:r>
            <a:r>
              <a:rPr lang="es-ES" sz="2400">
                <a:solidFill>
                  <a:srgbClr val="92D050"/>
                </a:solidFill>
              </a:rPr>
              <a:t>d. </a:t>
            </a:r>
            <a:r>
              <a:rPr lang="es-ES" sz="2400"/>
              <a:t>Calambres en las piernas
</a:t>
            </a:r>
            <a:endParaRPr lang="en-US" sz="2000"/>
          </a:p>
        </p:txBody>
      </p:sp>
    </p:spTree>
    <p:extLst>
      <p:ext uri="{BB962C8B-B14F-4D97-AF65-F5344CB8AC3E}">
        <p14:creationId xmlns:p14="http://schemas.microsoft.com/office/powerpoint/2010/main" val="218450797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34230"/>
            <a:ext cx="7989752" cy="1083329"/>
          </a:xfrm>
        </p:spPr>
        <p:txBody>
          <a:bodyPr/>
          <a:lstStyle/>
          <a:p>
            <a:r>
              <a:rPr lang="en-US"/>
              <a:t>PREGUNTA #5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68FADF56-3D87-85B7-2A8B-54D1EBF886E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clase de medicamento termina en "</a:t>
            </a:r>
            <a:r>
              <a:rPr lang="es-ES" sz="2400" err="1"/>
              <a:t>statin</a:t>
            </a:r>
            <a:r>
              <a:rPr lang="es-ES" sz="2400"/>
              <a:t>" (estatina)?</a:t>
            </a:r>
          </a:p>
          <a:p>
            <a:pPr marL="0" indent="0" fontAlgn="auto">
              <a:buNone/>
            </a:pPr>
            <a:r>
              <a:rPr lang="es-ES" sz="2400"/>
              <a:t>
</a:t>
            </a:r>
            <a:r>
              <a:rPr lang="es-ES" sz="2400">
                <a:solidFill>
                  <a:srgbClr val="92D050"/>
                </a:solidFill>
              </a:rPr>
              <a:t>a</a:t>
            </a:r>
            <a:r>
              <a:rPr lang="es-ES" sz="2400"/>
              <a:t>. Medicamentos para el colesterol
</a:t>
            </a:r>
            <a:r>
              <a:rPr lang="es-ES" sz="2400">
                <a:solidFill>
                  <a:srgbClr val="92D050"/>
                </a:solidFill>
              </a:rPr>
              <a:t>b. </a:t>
            </a:r>
            <a:r>
              <a:rPr lang="es-ES" sz="2400"/>
              <a:t>Medicamentos para la diabetes
</a:t>
            </a:r>
            <a:r>
              <a:rPr lang="es-ES" sz="2400">
                <a:solidFill>
                  <a:srgbClr val="92D050"/>
                </a:solidFill>
              </a:rPr>
              <a:t>c. </a:t>
            </a:r>
            <a:r>
              <a:rPr lang="es-ES" sz="2400"/>
              <a:t>Medicamentos para bajar de peso
</a:t>
            </a:r>
            <a:r>
              <a:rPr lang="es-ES" sz="2400">
                <a:solidFill>
                  <a:srgbClr val="92D050"/>
                </a:solidFill>
              </a:rPr>
              <a:t>d</a:t>
            </a:r>
            <a:r>
              <a:rPr lang="es-ES" sz="2400"/>
              <a:t>. Medicamentos para la presión arterial
</a:t>
            </a:r>
            <a:endParaRPr lang="en-US" sz="2000"/>
          </a:p>
        </p:txBody>
      </p:sp>
    </p:spTree>
    <p:extLst>
      <p:ext uri="{BB962C8B-B14F-4D97-AF65-F5344CB8AC3E}">
        <p14:creationId xmlns:p14="http://schemas.microsoft.com/office/powerpoint/2010/main" val="313382715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79386"/>
            <a:ext cx="7989752" cy="1083329"/>
          </a:xfrm>
        </p:spPr>
        <p:txBody>
          <a:bodyPr/>
          <a:lstStyle/>
          <a:p>
            <a:r>
              <a:rPr lang="en-US"/>
              <a:t>PREGUNTA #6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7D69084F-8398-18F7-0A75-D8BD729160F5}"/>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efecto secundario más común de las "</a:t>
            </a:r>
            <a:r>
              <a:rPr lang="es-ES" sz="2400" err="1"/>
              <a:t>statins</a:t>
            </a:r>
            <a:r>
              <a:rPr lang="es-ES" sz="2400"/>
              <a:t>" (estatinas) es:</a:t>
            </a:r>
          </a:p>
          <a:p>
            <a:pPr marL="0" indent="0" fontAlgn="auto">
              <a:buNone/>
            </a:pPr>
            <a:r>
              <a:rPr lang="es-ES" sz="2400"/>
              <a:t>
</a:t>
            </a:r>
            <a:r>
              <a:rPr lang="es-ES" sz="2400">
                <a:solidFill>
                  <a:srgbClr val="92D050"/>
                </a:solidFill>
              </a:rPr>
              <a:t>a. </a:t>
            </a:r>
            <a:r>
              <a:rPr lang="es-ES" sz="2400"/>
              <a:t>Calambres en las piernas
</a:t>
            </a:r>
            <a:r>
              <a:rPr lang="es-ES" sz="2400">
                <a:solidFill>
                  <a:srgbClr val="92D050"/>
                </a:solidFill>
              </a:rPr>
              <a:t>b. </a:t>
            </a:r>
            <a:r>
              <a:rPr lang="es-ES" sz="2400"/>
              <a:t>Malestar estomacal
</a:t>
            </a:r>
            <a:r>
              <a:rPr lang="es-ES" sz="2400">
                <a:solidFill>
                  <a:srgbClr val="92D050"/>
                </a:solidFill>
              </a:rPr>
              <a:t>c. </a:t>
            </a:r>
            <a:r>
              <a:rPr lang="es-ES" sz="2400"/>
              <a:t>Pérdida de peso
</a:t>
            </a:r>
            <a:r>
              <a:rPr lang="es-ES" sz="2400">
                <a:solidFill>
                  <a:srgbClr val="92D050"/>
                </a:solidFill>
              </a:rPr>
              <a:t>d. </a:t>
            </a:r>
            <a:r>
              <a:rPr lang="es-ES" sz="2400"/>
              <a:t>Tos</a:t>
            </a:r>
            <a:endParaRPr lang="en-US" sz="2000"/>
          </a:p>
        </p:txBody>
      </p:sp>
    </p:spTree>
    <p:extLst>
      <p:ext uri="{BB962C8B-B14F-4D97-AF65-F5344CB8AC3E}">
        <p14:creationId xmlns:p14="http://schemas.microsoft.com/office/powerpoint/2010/main" val="196531637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34230"/>
            <a:ext cx="7989752" cy="1083329"/>
          </a:xfrm>
        </p:spPr>
        <p:txBody>
          <a:bodyPr/>
          <a:lstStyle/>
          <a:p>
            <a:r>
              <a:rPr lang="en-US"/>
              <a:t>PREGUNTA #7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269DA229-B375-B213-46EA-8FB729A6A51C}"/>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Un efecto secundario de Actos (</a:t>
            </a:r>
            <a:r>
              <a:rPr lang="es-ES" sz="2400" err="1"/>
              <a:t>pioglitazona</a:t>
            </a:r>
            <a:r>
              <a:rPr lang="es-ES" sz="2400"/>
              <a:t>) es: </a:t>
            </a:r>
          </a:p>
          <a:p>
            <a:pPr marL="0" indent="0" fontAlgn="auto">
              <a:buNone/>
            </a:pPr>
            <a:r>
              <a:rPr lang="es-ES" sz="2400"/>
              <a:t>
</a:t>
            </a:r>
            <a:r>
              <a:rPr lang="es-ES" sz="2400">
                <a:solidFill>
                  <a:srgbClr val="92D050"/>
                </a:solidFill>
              </a:rPr>
              <a:t>a. </a:t>
            </a:r>
            <a:r>
              <a:rPr lang="es-ES" sz="2400"/>
              <a:t>Una erupción
</a:t>
            </a:r>
            <a:r>
              <a:rPr lang="es-ES" sz="2400">
                <a:solidFill>
                  <a:srgbClr val="92D050"/>
                </a:solidFill>
              </a:rPr>
              <a:t>b. </a:t>
            </a:r>
            <a:r>
              <a:rPr lang="es-ES" sz="2400"/>
              <a:t>Dolor de cabeza
</a:t>
            </a:r>
            <a:r>
              <a:rPr lang="es-ES" sz="2400">
                <a:solidFill>
                  <a:srgbClr val="92D050"/>
                </a:solidFill>
              </a:rPr>
              <a:t>c</a:t>
            </a:r>
            <a:r>
              <a:rPr lang="es-ES" sz="2400"/>
              <a:t>. Visión borrosa
</a:t>
            </a:r>
            <a:r>
              <a:rPr lang="es-ES" sz="2400">
                <a:solidFill>
                  <a:srgbClr val="92D050"/>
                </a:solidFill>
              </a:rPr>
              <a:t>d. </a:t>
            </a:r>
            <a:r>
              <a:rPr lang="es-ES" sz="2400"/>
              <a:t>Hinchazón de las piernas
</a:t>
            </a:r>
            <a:endParaRPr lang="en-US" sz="2000"/>
          </a:p>
        </p:txBody>
      </p:sp>
    </p:spTree>
    <p:extLst>
      <p:ext uri="{BB962C8B-B14F-4D97-AF65-F5344CB8AC3E}">
        <p14:creationId xmlns:p14="http://schemas.microsoft.com/office/powerpoint/2010/main" val="369074417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79385"/>
            <a:ext cx="7989752" cy="1083329"/>
          </a:xfrm>
        </p:spPr>
        <p:txBody>
          <a:bodyPr/>
          <a:lstStyle/>
          <a:p>
            <a:r>
              <a:rPr lang="en-US"/>
              <a:t>PREGUNTA #8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4BAEBF63-8A02-3929-F3FD-4C7F3DC90114}"/>
              </a:ext>
            </a:extLst>
          </p:cNvPr>
          <p:cNvSpPr txBox="1">
            <a:spLocks/>
          </p:cNvSpPr>
          <p:nvPr/>
        </p:nvSpPr>
        <p:spPr>
          <a:xfrm>
            <a:off x="581192" y="2228003"/>
            <a:ext cx="7989752" cy="3630795"/>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Actos fue retirado del mercado en otros países, ya que algunos pensaron que aumentaba las posibilidades de:</a:t>
            </a:r>
          </a:p>
          <a:p>
            <a:pPr marL="0" indent="0" fontAlgn="auto">
              <a:buNone/>
            </a:pPr>
            <a:r>
              <a:rPr lang="es-ES" sz="2400"/>
              <a:t>
</a:t>
            </a:r>
            <a:r>
              <a:rPr lang="es-ES" sz="2400">
                <a:solidFill>
                  <a:srgbClr val="92D050"/>
                </a:solidFill>
              </a:rPr>
              <a:t>a. </a:t>
            </a:r>
            <a:r>
              <a:rPr lang="es-ES" sz="2400"/>
              <a:t>Infección de la piel
</a:t>
            </a:r>
            <a:r>
              <a:rPr lang="es-ES" sz="2400">
                <a:solidFill>
                  <a:srgbClr val="92D050"/>
                </a:solidFill>
              </a:rPr>
              <a:t>b. </a:t>
            </a:r>
            <a:r>
              <a:rPr lang="es-ES" sz="2400"/>
              <a:t>Cáncer de vejiga
</a:t>
            </a:r>
            <a:r>
              <a:rPr lang="es-ES" sz="2400">
                <a:solidFill>
                  <a:srgbClr val="92D050"/>
                </a:solidFill>
              </a:rPr>
              <a:t>c.  </a:t>
            </a:r>
            <a:r>
              <a:rPr lang="es-ES" sz="2400"/>
              <a:t>Amputación
</a:t>
            </a:r>
            <a:r>
              <a:rPr lang="es-ES" sz="2400">
                <a:solidFill>
                  <a:srgbClr val="92D050"/>
                </a:solidFill>
              </a:rPr>
              <a:t>d. </a:t>
            </a:r>
            <a:r>
              <a:rPr lang="es-ES" sz="2400"/>
              <a:t>Insuficiencia renal
</a:t>
            </a:r>
            <a:endParaRPr lang="en-US" sz="2000"/>
          </a:p>
        </p:txBody>
      </p:sp>
    </p:spTree>
    <p:extLst>
      <p:ext uri="{BB962C8B-B14F-4D97-AF65-F5344CB8AC3E}">
        <p14:creationId xmlns:p14="http://schemas.microsoft.com/office/powerpoint/2010/main" val="308250251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a:xfrm>
            <a:off x="581192" y="834229"/>
            <a:ext cx="7989752" cy="1083329"/>
          </a:xfrm>
        </p:spPr>
        <p:txBody>
          <a:bodyPr/>
          <a:lstStyle/>
          <a:p>
            <a:r>
              <a:rPr lang="en-US"/>
              <a:t>Pregunta # 9
</a:t>
            </a:r>
          </a:p>
        </p:txBody>
      </p:sp>
      <p:sp>
        <p:nvSpPr>
          <p:cNvPr id="4" name="Content Placeholder 3">
            <a:extLst>
              <a:ext uri="{FF2B5EF4-FFF2-40B4-BE49-F238E27FC236}">
                <a16:creationId xmlns:a16="http://schemas.microsoft.com/office/drawing/2014/main" id="{A6F6581E-6821-A81B-D268-1081C20F618C}"/>
              </a:ext>
            </a:extLst>
          </p:cNvPr>
          <p:cNvSpPr txBox="1">
            <a:spLocks/>
          </p:cNvSpPr>
          <p:nvPr/>
        </p:nvSpPr>
        <p:spPr>
          <a:xfrm>
            <a:off x="581192" y="2228003"/>
            <a:ext cx="7989752" cy="3630795"/>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medicamento, o medicamentos, más común(es) en la diabetes es/son:</a:t>
            </a:r>
          </a:p>
          <a:p>
            <a:pPr marL="0" indent="0" fontAlgn="auto">
              <a:buNone/>
            </a:pPr>
            <a:r>
              <a:rPr lang="es-ES" sz="2400"/>
              <a:t>
</a:t>
            </a:r>
            <a:r>
              <a:rPr lang="es-ES" sz="2400">
                <a:solidFill>
                  <a:srgbClr val="92D050"/>
                </a:solidFill>
              </a:rPr>
              <a:t>a. </a:t>
            </a:r>
            <a:r>
              <a:rPr lang="es-ES" sz="2400"/>
              <a:t>Los medicamentos "g", es decir: glimepirida, </a:t>
            </a:r>
            <a:r>
              <a:rPr lang="es-ES" sz="2400" err="1"/>
              <a:t>gliburida</a:t>
            </a:r>
            <a:r>
              <a:rPr lang="es-ES" sz="2400"/>
              <a:t>, </a:t>
            </a:r>
            <a:r>
              <a:rPr lang="es-ES" sz="2400" err="1"/>
              <a:t>glipizida</a:t>
            </a:r>
            <a:r>
              <a:rPr lang="es-ES" sz="2400"/>
              <a:t>
</a:t>
            </a:r>
            <a:r>
              <a:rPr lang="es-ES" sz="2400">
                <a:solidFill>
                  <a:srgbClr val="92D050"/>
                </a:solidFill>
              </a:rPr>
              <a:t>b. </a:t>
            </a:r>
            <a:r>
              <a:rPr lang="es-ES" sz="2400"/>
              <a:t>Actos (</a:t>
            </a:r>
            <a:r>
              <a:rPr lang="es-ES" sz="2400" err="1"/>
              <a:t>pioglitazona</a:t>
            </a:r>
            <a:r>
              <a:rPr lang="es-ES" sz="2400"/>
              <a:t>)
</a:t>
            </a:r>
            <a:r>
              <a:rPr lang="es-ES" sz="2400">
                <a:solidFill>
                  <a:srgbClr val="92D050"/>
                </a:solidFill>
              </a:rPr>
              <a:t>c. </a:t>
            </a:r>
            <a:r>
              <a:rPr lang="es-ES" sz="2400"/>
              <a:t>Metformina
</a:t>
            </a:r>
            <a:r>
              <a:rPr lang="es-ES" sz="2400">
                <a:solidFill>
                  <a:srgbClr val="92D050"/>
                </a:solidFill>
              </a:rPr>
              <a:t>d. </a:t>
            </a:r>
            <a:r>
              <a:rPr lang="es-ES" sz="2400"/>
              <a:t>Insulina
</a:t>
            </a:r>
            <a:endParaRPr lang="en-US" sz="2000"/>
          </a:p>
        </p:txBody>
      </p:sp>
    </p:spTree>
    <p:extLst>
      <p:ext uri="{BB962C8B-B14F-4D97-AF65-F5344CB8AC3E}">
        <p14:creationId xmlns:p14="http://schemas.microsoft.com/office/powerpoint/2010/main" val="3842569263"/>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90674"/>
            <a:ext cx="7989752" cy="1083329"/>
          </a:xfrm>
        </p:spPr>
        <p:txBody>
          <a:bodyPr/>
          <a:lstStyle/>
          <a:p>
            <a:r>
              <a:rPr lang="en-US"/>
              <a:t>PREGUNTA #</a:t>
            </a:r>
            <a:r>
              <a:rPr lang="en-US">
                <a:latin typeface="AR ESSENCE" panose="02000000000000000000" pitchFamily="2" charset="0"/>
              </a:rPr>
              <a:t>10</a:t>
            </a:r>
            <a:r>
              <a:rPr lang="en-US"/>
              <a:t> 
</a:t>
            </a:r>
          </a:p>
        </p:txBody>
      </p:sp>
      <p:sp>
        <p:nvSpPr>
          <p:cNvPr id="4" name="Content Placeholder 3">
            <a:extLst>
              <a:ext uri="{FF2B5EF4-FFF2-40B4-BE49-F238E27FC236}">
                <a16:creationId xmlns:a16="http://schemas.microsoft.com/office/drawing/2014/main" id="{0B94E14F-3603-D61D-6004-433EAFA4866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le hace la insulina al azúcar en la sangre?</a:t>
            </a:r>
          </a:p>
          <a:p>
            <a:pPr marL="0" indent="0" fontAlgn="auto">
              <a:buNone/>
            </a:pPr>
            <a:r>
              <a:rPr lang="es-ES" sz="2400"/>
              <a:t>
</a:t>
            </a:r>
            <a:r>
              <a:rPr lang="es-ES" sz="2400">
                <a:solidFill>
                  <a:srgbClr val="92D050"/>
                </a:solidFill>
              </a:rPr>
              <a:t>a.  </a:t>
            </a:r>
            <a:r>
              <a:rPr lang="es-ES" sz="2400"/>
              <a:t>Aumenta el azúcar en la sangre
</a:t>
            </a:r>
            <a:r>
              <a:rPr lang="es-ES" sz="2400">
                <a:solidFill>
                  <a:srgbClr val="92D050"/>
                </a:solidFill>
              </a:rPr>
              <a:t>b. </a:t>
            </a:r>
            <a:r>
              <a:rPr lang="es-ES" sz="2400"/>
              <a:t>No cambia el azúcar en la sangre
</a:t>
            </a:r>
            <a:r>
              <a:rPr lang="es-ES" sz="2400">
                <a:solidFill>
                  <a:srgbClr val="92D050"/>
                </a:solidFill>
              </a:rPr>
              <a:t>c. </a:t>
            </a:r>
            <a:r>
              <a:rPr lang="es-ES" sz="2400"/>
              <a:t>Disminuye el azúcar en la sangre
</a:t>
            </a:r>
            <a:endParaRPr lang="en-US" sz="2000"/>
          </a:p>
        </p:txBody>
      </p:sp>
    </p:spTree>
    <p:extLst>
      <p:ext uri="{BB962C8B-B14F-4D97-AF65-F5344CB8AC3E}">
        <p14:creationId xmlns:p14="http://schemas.microsoft.com/office/powerpoint/2010/main" val="191998066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E9BC-2A24-834D-17E8-E639AE395702}"/>
              </a:ext>
            </a:extLst>
          </p:cNvPr>
          <p:cNvSpPr>
            <a:spLocks noGrp="1"/>
          </p:cNvSpPr>
          <p:nvPr>
            <p:ph type="title"/>
          </p:nvPr>
        </p:nvSpPr>
        <p:spPr>
          <a:xfrm>
            <a:off x="581192" y="834230"/>
            <a:ext cx="7989752" cy="1083329"/>
          </a:xfrm>
        </p:spPr>
        <p:txBody>
          <a:bodyPr/>
          <a:lstStyle/>
          <a:p>
            <a:r>
              <a:rPr lang="en-US" err="1"/>
              <a:t>Pregunta</a:t>
            </a:r>
            <a:r>
              <a:rPr lang="en-US"/>
              <a:t> #</a:t>
            </a:r>
            <a:r>
              <a:rPr lang="en-US">
                <a:latin typeface="AR ESSENCE" panose="02000000000000000000" pitchFamily="2" charset="0"/>
              </a:rPr>
              <a:t>11</a:t>
            </a:r>
            <a:r>
              <a:rPr lang="en-US"/>
              <a:t>
</a:t>
            </a:r>
          </a:p>
        </p:txBody>
      </p:sp>
      <p:sp>
        <p:nvSpPr>
          <p:cNvPr id="5" name="Content Placeholder 3">
            <a:extLst>
              <a:ext uri="{FF2B5EF4-FFF2-40B4-BE49-F238E27FC236}">
                <a16:creationId xmlns:a16="http://schemas.microsoft.com/office/drawing/2014/main" id="{A0D85354-E553-DADC-63EC-61B1A985D9D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le hace el jugo de naranja al azúcar en la sangre?</a:t>
            </a:r>
          </a:p>
          <a:p>
            <a:pPr marL="0" indent="0" fontAlgn="auto">
              <a:buNone/>
            </a:pPr>
            <a:r>
              <a:rPr lang="es-ES" sz="2400"/>
              <a:t>
</a:t>
            </a:r>
            <a:r>
              <a:rPr lang="es-ES" sz="2400">
                <a:solidFill>
                  <a:srgbClr val="92D050"/>
                </a:solidFill>
              </a:rPr>
              <a:t>a.  </a:t>
            </a:r>
            <a:r>
              <a:rPr lang="es-ES" sz="2400"/>
              <a:t>Aumenta el azúcar en la sangre
</a:t>
            </a:r>
            <a:r>
              <a:rPr lang="es-ES" sz="2400">
                <a:solidFill>
                  <a:srgbClr val="92D050"/>
                </a:solidFill>
              </a:rPr>
              <a:t>b. </a:t>
            </a:r>
            <a:r>
              <a:rPr lang="es-ES" sz="2400"/>
              <a:t>No cambia el azúcar en la sangre
</a:t>
            </a:r>
            <a:r>
              <a:rPr lang="es-ES" sz="2400">
                <a:solidFill>
                  <a:srgbClr val="92D050"/>
                </a:solidFill>
              </a:rPr>
              <a:t>c. </a:t>
            </a:r>
            <a:r>
              <a:rPr lang="es-ES" sz="2400"/>
              <a:t>Disminuye el azúcar en la sangre
</a:t>
            </a:r>
            <a:endParaRPr lang="en-US" sz="2000"/>
          </a:p>
        </p:txBody>
      </p:sp>
    </p:spTree>
    <p:extLst>
      <p:ext uri="{BB962C8B-B14F-4D97-AF65-F5344CB8AC3E}">
        <p14:creationId xmlns:p14="http://schemas.microsoft.com/office/powerpoint/2010/main" val="1446429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9598-EC59-EE44-00F2-BDB275C147DB}"/>
              </a:ext>
            </a:extLst>
          </p:cNvPr>
          <p:cNvSpPr>
            <a:spLocks noGrp="1"/>
          </p:cNvSpPr>
          <p:nvPr>
            <p:ph type="title"/>
          </p:nvPr>
        </p:nvSpPr>
        <p:spPr/>
        <p:txBody>
          <a:bodyPr/>
          <a:lstStyle/>
          <a:p>
            <a:r>
              <a:rPr lang="en-US"/>
              <a:t> Flotadores *</a:t>
            </a:r>
          </a:p>
        </p:txBody>
      </p:sp>
      <p:sp>
        <p:nvSpPr>
          <p:cNvPr id="4" name="Content Placeholder 3">
            <a:extLst>
              <a:ext uri="{FF2B5EF4-FFF2-40B4-BE49-F238E27FC236}">
                <a16:creationId xmlns:a16="http://schemas.microsoft.com/office/drawing/2014/main" id="{9336C276-5601-EF60-13D5-33B7F7E6AE0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19D5A46F-9DD4-7F7B-D0A8-3A4393A5F1CB}"/>
              </a:ext>
            </a:extLst>
          </p:cNvPr>
          <p:cNvSpPr txBox="1"/>
          <p:nvPr/>
        </p:nvSpPr>
        <p:spPr>
          <a:xfrm>
            <a:off x="723991" y="2501875"/>
            <a:ext cx="7212902" cy="1200329"/>
          </a:xfrm>
          <a:prstGeom prst="rect">
            <a:avLst/>
          </a:prstGeom>
          <a:noFill/>
        </p:spPr>
        <p:txBody>
          <a:bodyPr wrap="square" rtlCol="0">
            <a:spAutoFit/>
          </a:bodyPr>
          <a:lstStyle/>
          <a:p>
            <a:r>
              <a:rPr lang="es-ES" dirty="0"/>
              <a:t>ayudarán donde sea necesario. </a:t>
            </a:r>
          </a:p>
          <a:p>
            <a:endParaRPr lang="es-ES" dirty="0"/>
          </a:p>
          <a:p>
            <a:r>
              <a:rPr lang="es-ES" dirty="0"/>
              <a:t>será "el reloj" para mantener a los pacientes en movimiento, principalmente en el área de laboratorio.</a:t>
            </a:r>
            <a:endParaRPr lang="en-US" dirty="0"/>
          </a:p>
        </p:txBody>
      </p:sp>
    </p:spTree>
    <p:extLst>
      <p:ext uri="{BB962C8B-B14F-4D97-AF65-F5344CB8AC3E}">
        <p14:creationId xmlns:p14="http://schemas.microsoft.com/office/powerpoint/2010/main" val="1915187670"/>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a:xfrm>
            <a:off x="577124" y="868097"/>
            <a:ext cx="7989752" cy="1083329"/>
          </a:xfrm>
        </p:spPr>
        <p:txBody>
          <a:bodyPr/>
          <a:lstStyle/>
          <a:p>
            <a:r>
              <a:rPr lang="en-US" err="1"/>
              <a:t>Pregunta</a:t>
            </a:r>
            <a:r>
              <a:rPr lang="en-US"/>
              <a:t> #</a:t>
            </a:r>
            <a:r>
              <a:rPr lang="en-US">
                <a:latin typeface="AR ESSENCE" panose="02000000000000000000" pitchFamily="2" charset="0"/>
              </a:rPr>
              <a:t>12</a:t>
            </a:r>
            <a:r>
              <a:rPr lang="en-US"/>
              <a:t> 
</a:t>
            </a:r>
          </a:p>
        </p:txBody>
      </p:sp>
      <p:sp>
        <p:nvSpPr>
          <p:cNvPr id="5" name="Content Placeholder 3">
            <a:extLst>
              <a:ext uri="{FF2B5EF4-FFF2-40B4-BE49-F238E27FC236}">
                <a16:creationId xmlns:a16="http://schemas.microsoft.com/office/drawing/2014/main" id="{2EAC308E-FABA-835D-47AB-E6883B7015C0}"/>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farmacia estadounidense vende alguna clase de insulina a $25.00 la botella?</a:t>
            </a:r>
          </a:p>
          <a:p>
            <a:pPr marL="667385" lvl="1" indent="-342900" fontAlgn="auto">
              <a:buAutoNum type="alphaLcPeriod"/>
            </a:pPr>
            <a:r>
              <a:rPr lang="en-US" sz="2000"/>
              <a:t>CVS</a:t>
            </a:r>
          </a:p>
          <a:p>
            <a:pPr marL="667385" lvl="1" indent="-342900">
              <a:buAutoNum type="alphaLcPeriod"/>
            </a:pPr>
            <a:r>
              <a:rPr lang="en-US" sz="2000"/>
              <a:t>Walmart</a:t>
            </a:r>
          </a:p>
          <a:p>
            <a:pPr marL="667385" lvl="1" indent="-342900">
              <a:buAutoNum type="alphaLcPeriod"/>
            </a:pPr>
            <a:r>
              <a:rPr lang="en-US" sz="2000"/>
              <a:t>Kroger</a:t>
            </a:r>
          </a:p>
          <a:p>
            <a:pPr marL="667385" lvl="1" indent="-342900">
              <a:buAutoNum type="alphaLcPeriod"/>
            </a:pPr>
            <a:r>
              <a:rPr lang="en-US" sz="2000"/>
              <a:t>Walgreens</a:t>
            </a:r>
          </a:p>
        </p:txBody>
      </p:sp>
    </p:spTree>
    <p:extLst>
      <p:ext uri="{BB962C8B-B14F-4D97-AF65-F5344CB8AC3E}">
        <p14:creationId xmlns:p14="http://schemas.microsoft.com/office/powerpoint/2010/main" val="1027753676"/>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68096"/>
            <a:ext cx="7989752" cy="1083329"/>
          </a:xfrm>
        </p:spPr>
        <p:txBody>
          <a:bodyPr/>
          <a:lstStyle/>
          <a:p>
            <a:r>
              <a:rPr lang="en-US"/>
              <a:t>PREGUNTA #</a:t>
            </a:r>
            <a:r>
              <a:rPr lang="en-US">
                <a:latin typeface="AR ESSENCE" panose="02000000000000000000" pitchFamily="2" charset="0"/>
              </a:rPr>
              <a:t>13</a:t>
            </a:r>
            <a:r>
              <a:rPr lang="en-US"/>
              <a:t>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4" name="Content Placeholder 3">
            <a:extLst>
              <a:ext uri="{FF2B5EF4-FFF2-40B4-BE49-F238E27FC236}">
                <a16:creationId xmlns:a16="http://schemas.microsoft.com/office/drawing/2014/main" id="{EA2AE2B3-05B2-F050-E64B-8334CA79A7E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la dosis máxima diaria de metformina?</a:t>
            </a:r>
            <a:endParaRPr lang="en-US" sz="2400"/>
          </a:p>
          <a:p>
            <a:pPr marL="0" indent="0" fontAlgn="auto">
              <a:buNone/>
            </a:pPr>
            <a:endParaRPr lang="en-US" sz="2400"/>
          </a:p>
          <a:p>
            <a:pPr marL="667385" lvl="1" indent="-342900" fontAlgn="auto">
              <a:buFont typeface="Wingdings 2" charset="2"/>
              <a:buAutoNum type="alphaLcPeriod"/>
            </a:pPr>
            <a:r>
              <a:rPr lang="en-US" sz="2000"/>
              <a:t>500 mg</a:t>
            </a:r>
          </a:p>
          <a:p>
            <a:pPr marL="667385" lvl="1" indent="-342900">
              <a:buAutoNum type="alphaLcPeriod"/>
            </a:pPr>
            <a:r>
              <a:rPr lang="en-US" sz="2000"/>
              <a:t>1000 mg</a:t>
            </a:r>
          </a:p>
          <a:p>
            <a:pPr marL="667385" lvl="1" indent="-342900">
              <a:buAutoNum type="alphaLcPeriod"/>
            </a:pPr>
            <a:r>
              <a:rPr lang="en-US" sz="2000"/>
              <a:t>1500 mg</a:t>
            </a:r>
          </a:p>
          <a:p>
            <a:pPr marL="667385" lvl="1" indent="-342900">
              <a:buAutoNum type="alphaLcPeriod"/>
            </a:pPr>
            <a:r>
              <a:rPr lang="en-US" sz="2000"/>
              <a:t>2000 mg</a:t>
            </a:r>
          </a:p>
          <a:p>
            <a:pPr marL="667385" lvl="1" indent="-342900">
              <a:buAutoNum type="alphaLcPeriod"/>
            </a:pPr>
            <a:endParaRPr lang="en-US" sz="2000"/>
          </a:p>
        </p:txBody>
      </p:sp>
    </p:spTree>
    <p:extLst>
      <p:ext uri="{BB962C8B-B14F-4D97-AF65-F5344CB8AC3E}">
        <p14:creationId xmlns:p14="http://schemas.microsoft.com/office/powerpoint/2010/main" val="184538152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90674"/>
            <a:ext cx="7989752" cy="1083329"/>
          </a:xfrm>
        </p:spPr>
        <p:txBody>
          <a:bodyPr/>
          <a:lstStyle/>
          <a:p>
            <a:r>
              <a:rPr lang="en-US"/>
              <a:t>PREGUNTA #</a:t>
            </a:r>
            <a:r>
              <a:rPr lang="en-US">
                <a:latin typeface="AR ESSENCE" panose="02000000000000000000" pitchFamily="2" charset="0"/>
              </a:rPr>
              <a:t>14</a:t>
            </a:r>
            <a:r>
              <a:rPr lang="en-US"/>
              <a:t>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A8E9D866-03D0-3B30-9094-5692A8C96BD9}"/>
              </a:ext>
            </a:extLst>
          </p:cNvPr>
          <p:cNvSpPr txBox="1">
            <a:spLocks/>
          </p:cNvSpPr>
          <p:nvPr/>
        </p:nvSpPr>
        <p:spPr>
          <a:xfrm>
            <a:off x="581192" y="2228003"/>
            <a:ext cx="7989752" cy="3630795"/>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medicamento(s) puede(n) hacer que los pacientes AUMENTEN de peso?
</a:t>
            </a:r>
            <a:endParaRPr lang="en-US" sz="2400"/>
          </a:p>
          <a:p>
            <a:pPr marL="0" indent="0" fontAlgn="auto">
              <a:buNone/>
            </a:pPr>
            <a:endParaRPr lang="en-US" sz="2400"/>
          </a:p>
          <a:p>
            <a:pPr marL="667385" lvl="1" indent="-342900" fontAlgn="auto">
              <a:buFont typeface="Wingdings 2" charset="2"/>
              <a:buAutoNum type="alphaLcPeriod"/>
            </a:pPr>
            <a:r>
              <a:rPr lang="en-US" sz="2000"/>
              <a:t>Actos/pioglitazona
</a:t>
            </a:r>
            <a:r>
              <a:rPr lang="es-ES" sz="2000"/>
              <a:t>Los medicamentos "g", es decir: glimepirida, </a:t>
            </a:r>
            <a:r>
              <a:rPr lang="es-ES" sz="2000" err="1"/>
              <a:t>gliburida</a:t>
            </a:r>
            <a:r>
              <a:rPr lang="es-ES" sz="2000"/>
              <a:t>, </a:t>
            </a:r>
            <a:r>
              <a:rPr lang="es-ES" sz="2000" err="1"/>
              <a:t>glipizida</a:t>
            </a:r>
            <a:r>
              <a:rPr lang="es-ES" sz="2000"/>
              <a:t>
</a:t>
            </a:r>
            <a:r>
              <a:rPr lang="en-US" sz="2000"/>
              <a:t>Metformin</a:t>
            </a:r>
          </a:p>
          <a:p>
            <a:pPr marL="667385" lvl="1" indent="-342900">
              <a:buAutoNum type="alphaLcPeriod"/>
            </a:pPr>
            <a:r>
              <a:rPr lang="en-US" sz="2000" err="1"/>
              <a:t>Insulina</a:t>
            </a:r>
            <a:endParaRPr lang="en-US" sz="2000"/>
          </a:p>
          <a:p>
            <a:pPr marL="667385" lvl="1" indent="-342900">
              <a:buAutoNum type="alphaLcPeriod"/>
            </a:pPr>
            <a:r>
              <a:rPr lang="en-US" sz="2000"/>
              <a:t>A, B, and D</a:t>
            </a:r>
          </a:p>
        </p:txBody>
      </p:sp>
    </p:spTree>
    <p:extLst>
      <p:ext uri="{BB962C8B-B14F-4D97-AF65-F5344CB8AC3E}">
        <p14:creationId xmlns:p14="http://schemas.microsoft.com/office/powerpoint/2010/main" val="322153291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81192" y="800363"/>
            <a:ext cx="7989752" cy="1083329"/>
          </a:xfrm>
        </p:spPr>
        <p:txBody>
          <a:bodyPr/>
          <a:lstStyle/>
          <a:p>
            <a:r>
              <a:rPr lang="en-US"/>
              <a:t>PREGUNTA #</a:t>
            </a:r>
            <a:r>
              <a:rPr lang="en-US">
                <a:latin typeface="AR ESSENCE" panose="02000000000000000000" pitchFamily="2" charset="0"/>
              </a:rPr>
              <a:t>15</a:t>
            </a:r>
            <a:r>
              <a:rPr lang="en-US"/>
              <a:t> 
</a:t>
            </a:r>
          </a:p>
        </p:txBody>
      </p:sp>
      <p:sp>
        <p:nvSpPr>
          <p:cNvPr id="4" name="Content Placeholder 3">
            <a:extLst>
              <a:ext uri="{FF2B5EF4-FFF2-40B4-BE49-F238E27FC236}">
                <a16:creationId xmlns:a16="http://schemas.microsoft.com/office/drawing/2014/main" id="{36046793-B46C-77CC-C845-B556ACA13DC3}"/>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medicamento debe guardarse en el refrigerador</a:t>
            </a:r>
            <a:r>
              <a:rPr lang="en-US" sz="2400"/>
              <a:t>?</a:t>
            </a:r>
          </a:p>
          <a:p>
            <a:pPr marL="667385" lvl="1" indent="-342900" fontAlgn="auto">
              <a:buFont typeface="Wingdings 2" charset="2"/>
              <a:buAutoNum type="alphaLcPeriod"/>
            </a:pPr>
            <a:r>
              <a:rPr lang="en-US" sz="2000" err="1"/>
              <a:t>Insulina</a:t>
            </a:r>
            <a:endParaRPr lang="en-US" sz="2000"/>
          </a:p>
          <a:p>
            <a:pPr marL="667385" lvl="1" indent="-342900">
              <a:buAutoNum type="alphaLcPeriod"/>
            </a:pPr>
            <a:r>
              <a:rPr lang="en-US" sz="2000"/>
              <a:t>Enalapril</a:t>
            </a:r>
          </a:p>
          <a:p>
            <a:pPr marL="667385" lvl="1" indent="-342900">
              <a:buAutoNum type="alphaLcPeriod"/>
            </a:pPr>
            <a:r>
              <a:rPr lang="en-US" sz="2000" err="1"/>
              <a:t>Metformina</a:t>
            </a:r>
            <a:endParaRPr lang="en-US" sz="2000"/>
          </a:p>
          <a:p>
            <a:pPr marL="667385" lvl="1" indent="-342900">
              <a:buAutoNum type="alphaLcPeriod"/>
            </a:pPr>
            <a:r>
              <a:rPr lang="en-US" sz="2000"/>
              <a:t>Actos/</a:t>
            </a:r>
            <a:r>
              <a:rPr lang="en-US" sz="2000" err="1"/>
              <a:t>pioglitazona</a:t>
            </a:r>
          </a:p>
          <a:p>
            <a:pPr marL="667385" lvl="1" indent="-342900">
              <a:buAutoNum type="alphaLcPeriod"/>
            </a:pPr>
            <a:r>
              <a:rPr lang="es-ES" sz="2000"/>
              <a:t>Los medicamentos "g", es decir: glimepirida, </a:t>
            </a:r>
            <a:r>
              <a:rPr lang="es-ES" sz="2000" err="1"/>
              <a:t>gliburida</a:t>
            </a:r>
            <a:r>
              <a:rPr lang="es-ES" sz="2000"/>
              <a:t>, </a:t>
            </a:r>
            <a:r>
              <a:rPr lang="es-ES" sz="2000" err="1"/>
              <a:t>glipizida</a:t>
            </a:r>
            <a:endParaRPr lang="en-US" sz="2000" err="1"/>
          </a:p>
        </p:txBody>
      </p:sp>
    </p:spTree>
    <p:extLst>
      <p:ext uri="{BB962C8B-B14F-4D97-AF65-F5344CB8AC3E}">
        <p14:creationId xmlns:p14="http://schemas.microsoft.com/office/powerpoint/2010/main" val="421037107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a:latin typeface="AR ESSENCE" panose="02000000000000000000" pitchFamily="2" charset="0"/>
              </a:rPr>
              <a:t>PREGUNTA #16</a:t>
            </a:r>
          </a:p>
        </p:txBody>
      </p:sp>
      <p:sp>
        <p:nvSpPr>
          <p:cNvPr id="4" name="Content Placeholder 3">
            <a:extLst>
              <a:ext uri="{FF2B5EF4-FFF2-40B4-BE49-F238E27FC236}">
                <a16:creationId xmlns:a16="http://schemas.microsoft.com/office/drawing/2014/main" id="{7639B188-3AAC-62DB-5714-DE845B243C0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medicamento debe tomarse con alimentos?</a:t>
            </a:r>
          </a:p>
          <a:p>
            <a:pPr marL="0" indent="0" fontAlgn="auto">
              <a:buNone/>
            </a:pPr>
            <a:endParaRPr lang="en-US" sz="2400"/>
          </a:p>
          <a:p>
            <a:pPr marL="667385" lvl="1" indent="-342900" fontAlgn="auto">
              <a:buFont typeface="Wingdings 2" charset="2"/>
              <a:buAutoNum type="alphaLcPeriod"/>
            </a:pPr>
            <a:r>
              <a:rPr lang="en-US" sz="2000"/>
              <a:t>Atorvastatin (</a:t>
            </a:r>
            <a:r>
              <a:rPr lang="en-US" sz="2000" err="1"/>
              <a:t>atorvastatina</a:t>
            </a:r>
            <a:r>
              <a:rPr lang="en-US" sz="2000"/>
              <a:t>)</a:t>
            </a:r>
          </a:p>
          <a:p>
            <a:pPr marL="667385" lvl="1" indent="-342900">
              <a:buAutoNum type="alphaLcPeriod"/>
            </a:pPr>
            <a:r>
              <a:rPr lang="en-US" sz="2000"/>
              <a:t>Lisinopril</a:t>
            </a:r>
          </a:p>
          <a:p>
            <a:pPr marL="667385" lvl="1" indent="-342900">
              <a:buAutoNum type="alphaLcPeriod"/>
            </a:pPr>
            <a:r>
              <a:rPr lang="es-ES" sz="2000"/>
              <a:t>Los medicamentos "g", es decir: glimepirida, gliburida, glipizida
</a:t>
            </a:r>
            <a:r>
              <a:rPr lang="en-US" sz="2000"/>
              <a:t>Actos/</a:t>
            </a:r>
            <a:r>
              <a:rPr lang="en-US" sz="2000" err="1"/>
              <a:t>pioglitazona</a:t>
            </a:r>
          </a:p>
        </p:txBody>
      </p:sp>
    </p:spTree>
    <p:extLst>
      <p:ext uri="{BB962C8B-B14F-4D97-AF65-F5344CB8AC3E}">
        <p14:creationId xmlns:p14="http://schemas.microsoft.com/office/powerpoint/2010/main" val="775211826"/>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45518"/>
            <a:ext cx="7989752" cy="1083329"/>
          </a:xfrm>
        </p:spPr>
        <p:txBody>
          <a:bodyPr/>
          <a:lstStyle/>
          <a:p>
            <a:r>
              <a:rPr lang="en-US"/>
              <a:t>PREGUNTA #</a:t>
            </a:r>
            <a:r>
              <a:rPr lang="en-US">
                <a:latin typeface="AR ESSENCE" panose="02000000000000000000" pitchFamily="2" charset="0"/>
              </a:rPr>
              <a:t>17</a:t>
            </a:r>
            <a:r>
              <a:rPr lang="en-US"/>
              <a:t> 
</a:t>
            </a:r>
          </a:p>
        </p:txBody>
      </p:sp>
      <p:sp>
        <p:nvSpPr>
          <p:cNvPr id="7" name="Content Placeholder 3">
            <a:extLst>
              <a:ext uri="{FF2B5EF4-FFF2-40B4-BE49-F238E27FC236}">
                <a16:creationId xmlns:a16="http://schemas.microsoft.com/office/drawing/2014/main" id="{2294891A-3FCA-E174-0F8C-B0B78327F4C1}"/>
              </a:ext>
            </a:extLst>
          </p:cNvPr>
          <p:cNvSpPr>
            <a:spLocks noGrp="1"/>
          </p:cNvSpPr>
          <p:nvPr>
            <p:ph idx="1"/>
          </p:nvPr>
        </p:nvSpPr>
        <p:spPr>
          <a:xfrm>
            <a:off x="581192" y="2228003"/>
            <a:ext cx="7989752" cy="3630795"/>
          </a:xfrm>
        </p:spPr>
        <p:txBody>
          <a:bodyPr>
            <a:normAutofit/>
          </a:bodyPr>
          <a:lstStyle/>
          <a:p>
            <a:pPr marL="305435" indent="-305435"/>
            <a:r>
              <a:rPr lang="en-US" sz="2400" err="1"/>
              <a:t>Cuánto</a:t>
            </a:r>
            <a:r>
              <a:rPr lang="en-US" sz="2400"/>
              <a:t> se </a:t>
            </a:r>
            <a:r>
              <a:rPr lang="en-US" sz="2400" err="1"/>
              <a:t>aumenta</a:t>
            </a:r>
            <a:r>
              <a:rPr lang="en-US" sz="2400"/>
              <a:t> la </a:t>
            </a:r>
            <a:r>
              <a:rPr lang="en-US" sz="2400" err="1"/>
              <a:t>metformina</a:t>
            </a:r>
            <a:r>
              <a:rPr lang="en-US" sz="2400"/>
              <a:t> </a:t>
            </a:r>
            <a:r>
              <a:rPr lang="en-US" sz="2400" err="1"/>
              <a:t>semanalmente</a:t>
            </a:r>
            <a:r>
              <a:rPr lang="en-US" sz="2400"/>
              <a:t>?</a:t>
            </a:r>
          </a:p>
          <a:p>
            <a:pPr marL="0" indent="0">
              <a:buNone/>
            </a:pPr>
            <a:endParaRPr lang="en-US" sz="2400"/>
          </a:p>
          <a:p>
            <a:pPr marL="667385" lvl="1" indent="-342900">
              <a:buAutoNum type="alphaLcPeriod"/>
            </a:pPr>
            <a:r>
              <a:rPr lang="en-US" sz="2000"/>
              <a:t>250 mg</a:t>
            </a:r>
          </a:p>
          <a:p>
            <a:pPr marL="667385" lvl="1" indent="-342900">
              <a:buAutoNum type="alphaLcPeriod"/>
            </a:pPr>
            <a:r>
              <a:rPr lang="en-US" sz="2000"/>
              <a:t>500 mg</a:t>
            </a:r>
          </a:p>
          <a:p>
            <a:pPr marL="667385" lvl="1" indent="-342900">
              <a:buAutoNum type="alphaLcPeriod"/>
            </a:pPr>
            <a:r>
              <a:rPr lang="en-US" sz="2000"/>
              <a:t>1500 mg</a:t>
            </a:r>
          </a:p>
          <a:p>
            <a:pPr marL="667385" lvl="1" indent="-342900">
              <a:buAutoNum type="alphaLcPeriod"/>
            </a:pPr>
            <a:r>
              <a:rPr lang="en-US" sz="2000"/>
              <a:t>2000 mg</a:t>
            </a:r>
          </a:p>
        </p:txBody>
      </p:sp>
    </p:spTree>
    <p:extLst>
      <p:ext uri="{BB962C8B-B14F-4D97-AF65-F5344CB8AC3E}">
        <p14:creationId xmlns:p14="http://schemas.microsoft.com/office/powerpoint/2010/main" val="270850265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a:xfrm>
            <a:off x="577124" y="845518"/>
            <a:ext cx="7989752" cy="1083329"/>
          </a:xfrm>
        </p:spPr>
        <p:txBody>
          <a:bodyPr/>
          <a:lstStyle/>
          <a:p>
            <a:r>
              <a:rPr lang="en-US"/>
              <a:t>PREGUNTA #</a:t>
            </a:r>
            <a:r>
              <a:rPr lang="en-US">
                <a:latin typeface="AR ESSENCE" panose="02000000000000000000" pitchFamily="2" charset="0"/>
              </a:rPr>
              <a:t>18</a:t>
            </a:r>
            <a:r>
              <a:rPr lang="en-US"/>
              <a:t> 
</a:t>
            </a:r>
          </a:p>
        </p:txBody>
      </p:sp>
      <p:sp>
        <p:nvSpPr>
          <p:cNvPr id="4" name="Content Placeholder 3">
            <a:extLst>
              <a:ext uri="{FF2B5EF4-FFF2-40B4-BE49-F238E27FC236}">
                <a16:creationId xmlns:a16="http://schemas.microsoft.com/office/drawing/2014/main" id="{1E320702-37BE-5B6D-385D-F45189D07C77}"/>
              </a:ext>
            </a:extLst>
          </p:cNvPr>
          <p:cNvSpPr txBox="1">
            <a:spLocks/>
          </p:cNvSpPr>
          <p:nvPr/>
        </p:nvSpPr>
        <p:spPr>
          <a:xfrm>
            <a:off x="581191" y="2228003"/>
            <a:ext cx="8122541"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Menos de _______ es un nivel “severamente” bajo de azúcar en la sangre.</a:t>
            </a:r>
          </a:p>
          <a:p>
            <a:pPr marL="0" indent="0" fontAlgn="auto">
              <a:buNone/>
            </a:pPr>
            <a:endParaRPr lang="en-US" sz="2400"/>
          </a:p>
          <a:p>
            <a:pPr marL="667385" lvl="1" indent="-342900" fontAlgn="auto">
              <a:buFont typeface="Wingdings 2" charset="2"/>
              <a:buAutoNum type="alphaLcPeriod"/>
            </a:pPr>
            <a:r>
              <a:rPr lang="en-US" sz="2000"/>
              <a:t>20</a:t>
            </a:r>
          </a:p>
          <a:p>
            <a:pPr marL="667385" lvl="1" indent="-342900">
              <a:buAutoNum type="alphaLcPeriod"/>
            </a:pPr>
            <a:r>
              <a:rPr lang="en-US" sz="2000"/>
              <a:t>30</a:t>
            </a:r>
          </a:p>
          <a:p>
            <a:pPr marL="667385" lvl="1" indent="-342900">
              <a:buAutoNum type="alphaLcPeriod"/>
            </a:pPr>
            <a:r>
              <a:rPr lang="en-US" sz="2000"/>
              <a:t>40</a:t>
            </a:r>
          </a:p>
          <a:p>
            <a:pPr marL="667385" lvl="1" indent="-342900">
              <a:buAutoNum type="alphaLcPeriod"/>
            </a:pPr>
            <a:r>
              <a:rPr lang="en-US" sz="2000"/>
              <a:t>50</a:t>
            </a:r>
          </a:p>
        </p:txBody>
      </p:sp>
    </p:spTree>
    <p:extLst>
      <p:ext uri="{BB962C8B-B14F-4D97-AF65-F5344CB8AC3E}">
        <p14:creationId xmlns:p14="http://schemas.microsoft.com/office/powerpoint/2010/main" val="131856223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a:xfrm>
            <a:off x="530206" y="879385"/>
            <a:ext cx="7989752" cy="1083329"/>
          </a:xfrm>
        </p:spPr>
        <p:txBody>
          <a:bodyPr/>
          <a:lstStyle/>
          <a:p>
            <a:r>
              <a:rPr lang="en-US" err="1"/>
              <a:t>Pregunta</a:t>
            </a:r>
            <a:r>
              <a:rPr lang="en-US"/>
              <a:t> #</a:t>
            </a:r>
            <a:r>
              <a:rPr lang="en-US">
                <a:latin typeface="AR ESSENCE" panose="02000000000000000000" pitchFamily="2" charset="0"/>
              </a:rPr>
              <a:t>19</a:t>
            </a:r>
            <a:r>
              <a:rPr lang="en-US"/>
              <a:t> 
</a:t>
            </a:r>
          </a:p>
        </p:txBody>
      </p:sp>
      <p:sp>
        <p:nvSpPr>
          <p:cNvPr id="5" name="Content Placeholder 3">
            <a:extLst>
              <a:ext uri="{FF2B5EF4-FFF2-40B4-BE49-F238E27FC236}">
                <a16:creationId xmlns:a16="http://schemas.microsoft.com/office/drawing/2014/main" id="{8FC12296-FFEF-19C9-53AD-9951B8CBE392}"/>
              </a:ext>
            </a:extLst>
          </p:cNvPr>
          <p:cNvSpPr txBox="1">
            <a:spLocks/>
          </p:cNvSpPr>
          <p:nvPr/>
        </p:nvSpPr>
        <p:spPr>
          <a:xfrm>
            <a:off x="581192" y="2228003"/>
            <a:ext cx="7989752" cy="3630795"/>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nivel de azúcar en la sangre de un paciente es 62. Bebió un vaso de jugo de naranja. ¿Después de cuántos minutos debe volver a revisar su nivel de azúcar en la sangre?</a:t>
            </a:r>
          </a:p>
          <a:p>
            <a:pPr marL="0" indent="0" fontAlgn="auto">
              <a:buNone/>
            </a:pPr>
            <a:endParaRPr lang="en-US" sz="2400"/>
          </a:p>
          <a:p>
            <a:pPr marL="667385" lvl="1" indent="-342900" fontAlgn="auto">
              <a:buFont typeface="Wingdings 2" charset="2"/>
              <a:buAutoNum type="alphaLcPeriod"/>
            </a:pPr>
            <a:r>
              <a:rPr lang="en-US" sz="2000"/>
              <a:t>5</a:t>
            </a:r>
          </a:p>
          <a:p>
            <a:pPr marL="667385" lvl="1" indent="-342900">
              <a:buAutoNum type="alphaLcPeriod"/>
            </a:pPr>
            <a:r>
              <a:rPr lang="en-US" sz="2000"/>
              <a:t>15</a:t>
            </a:r>
          </a:p>
          <a:p>
            <a:pPr marL="667385" lvl="1" indent="-342900">
              <a:buAutoNum type="alphaLcPeriod"/>
            </a:pPr>
            <a:r>
              <a:rPr lang="en-US" sz="2000"/>
              <a:t>45</a:t>
            </a:r>
          </a:p>
          <a:p>
            <a:pPr marL="667385" lvl="1" indent="-342900">
              <a:buAutoNum type="alphaLcPeriod"/>
            </a:pPr>
            <a:r>
              <a:rPr lang="en-US" sz="2000"/>
              <a:t>60</a:t>
            </a:r>
          </a:p>
          <a:p>
            <a:pPr marL="667385" lvl="1" indent="-342900">
              <a:buAutoNum type="alphaLcPeriod"/>
            </a:pPr>
            <a:r>
              <a:rPr lang="en-US" sz="2000"/>
              <a:t>90</a:t>
            </a:r>
          </a:p>
        </p:txBody>
      </p:sp>
    </p:spTree>
    <p:extLst>
      <p:ext uri="{BB962C8B-B14F-4D97-AF65-F5344CB8AC3E}">
        <p14:creationId xmlns:p14="http://schemas.microsoft.com/office/powerpoint/2010/main" val="349649163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a:xfrm>
            <a:off x="577124" y="822941"/>
            <a:ext cx="7989752" cy="1083329"/>
          </a:xfrm>
        </p:spPr>
        <p:txBody>
          <a:bodyPr/>
          <a:lstStyle/>
          <a:p>
            <a:r>
              <a:rPr lang="en-US"/>
              <a:t>Pregunta #20
</a:t>
            </a:r>
          </a:p>
        </p:txBody>
      </p:sp>
      <p:sp>
        <p:nvSpPr>
          <p:cNvPr id="5" name="Content Placeholder 3">
            <a:extLst>
              <a:ext uri="{FF2B5EF4-FFF2-40B4-BE49-F238E27FC236}">
                <a16:creationId xmlns:a16="http://schemas.microsoft.com/office/drawing/2014/main" id="{E0C79CA0-8B7B-04A3-5C5A-052BBE68958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medicamento de un paciente ha caducado.  Ahora, el medicamento puede:</a:t>
            </a:r>
          </a:p>
          <a:p>
            <a:pPr marL="0" indent="0" fontAlgn="auto">
              <a:buNone/>
            </a:pPr>
            <a:endParaRPr lang="en-US" sz="2400"/>
          </a:p>
          <a:p>
            <a:pPr marL="667385" lvl="1" indent="-342900" fontAlgn="auto">
              <a:buFont typeface="Wingdings 2" charset="2"/>
              <a:buAutoNum type="alphaLcPeriod"/>
            </a:pPr>
            <a:r>
              <a:rPr lang="es-ES" sz="2000"/>
              <a:t>Ser más fuerte que antes
Ser más débil que antes
</a:t>
            </a:r>
            <a:r>
              <a:rPr lang="en-US" sz="2000"/>
              <a:t>No cambia </a:t>
            </a:r>
            <a:r>
              <a:rPr lang="en-US" sz="2000" err="1"/>
              <a:t>en</a:t>
            </a:r>
            <a:r>
              <a:rPr lang="en-US" sz="2000"/>
              <a:t> </a:t>
            </a:r>
            <a:r>
              <a:rPr lang="en-US" sz="2000" err="1"/>
              <a:t>absoluto</a:t>
            </a:r>
            <a:r>
              <a:rPr lang="en-US" sz="2000"/>
              <a:t>
Todo lo anterior</a:t>
            </a:r>
          </a:p>
        </p:txBody>
      </p:sp>
    </p:spTree>
    <p:extLst>
      <p:ext uri="{BB962C8B-B14F-4D97-AF65-F5344CB8AC3E}">
        <p14:creationId xmlns:p14="http://schemas.microsoft.com/office/powerpoint/2010/main" val="77401446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a:xfrm>
            <a:off x="581192" y="789074"/>
            <a:ext cx="7989752" cy="1083329"/>
          </a:xfrm>
        </p:spPr>
        <p:txBody>
          <a:bodyPr/>
          <a:lstStyle/>
          <a:p>
            <a:r>
              <a:rPr lang="en-US"/>
              <a:t>PREGUNTA #2</a:t>
            </a:r>
            <a:r>
              <a:rPr lang="en-US">
                <a:latin typeface="AR ESSENCE" panose="02000000000000000000" pitchFamily="2" charset="0"/>
              </a:rPr>
              <a:t>1</a:t>
            </a:r>
            <a:r>
              <a:rPr lang="en-US"/>
              <a:t> 
</a:t>
            </a:r>
          </a:p>
        </p:txBody>
      </p:sp>
      <p:sp>
        <p:nvSpPr>
          <p:cNvPr id="5" name="Content Placeholder 3">
            <a:extLst>
              <a:ext uri="{FF2B5EF4-FFF2-40B4-BE49-F238E27FC236}">
                <a16:creationId xmlns:a16="http://schemas.microsoft.com/office/drawing/2014/main" id="{E0B86AD1-62DF-C95A-5E47-833D479070C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¿Cuáles son los síntomas del nivel alto de azúcar en la sangre? </a:t>
            </a:r>
          </a:p>
          <a:p>
            <a:pPr marL="0" indent="0" fontAlgn="auto">
              <a:buNone/>
            </a:pPr>
            <a:endParaRPr lang="en-US" sz="2400"/>
          </a:p>
          <a:p>
            <a:pPr marL="667385" lvl="1" indent="-342900" fontAlgn="auto">
              <a:buFont typeface="Wingdings 2" charset="2"/>
              <a:buAutoNum type="alphaLcPeriod"/>
            </a:pPr>
            <a:r>
              <a:rPr lang="en-US" sz="2000"/>
              <a:t>Necesidad de orinar menos
</a:t>
            </a:r>
            <a:r>
              <a:rPr lang="en-US" sz="2000" err="1"/>
              <a:t>Querer</a:t>
            </a:r>
            <a:r>
              <a:rPr lang="en-US" sz="2000"/>
              <a:t> </a:t>
            </a:r>
            <a:r>
              <a:rPr lang="en-US" sz="2000" err="1"/>
              <a:t>beber</a:t>
            </a:r>
            <a:r>
              <a:rPr lang="en-US" sz="2000"/>
              <a:t> </a:t>
            </a:r>
            <a:r>
              <a:rPr lang="en-US" sz="2000" err="1"/>
              <a:t>más</a:t>
            </a:r>
            <a:r>
              <a:rPr lang="en-US" sz="2000"/>
              <a:t>
</a:t>
            </a:r>
            <a:r>
              <a:rPr lang="en-US" sz="2000" err="1"/>
              <a:t>Estreñimiento</a:t>
            </a:r>
            <a:r>
              <a:rPr lang="en-US" sz="2000"/>
              <a:t>
Menos </a:t>
            </a:r>
            <a:r>
              <a:rPr lang="en-US" sz="2000" err="1"/>
              <a:t>hambre</a:t>
            </a:r>
          </a:p>
        </p:txBody>
      </p:sp>
    </p:spTree>
    <p:extLst>
      <p:ext uri="{BB962C8B-B14F-4D97-AF65-F5344CB8AC3E}">
        <p14:creationId xmlns:p14="http://schemas.microsoft.com/office/powerpoint/2010/main" val="1272729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D259-E21F-403F-E2D8-56C3FAC356D3}"/>
              </a:ext>
            </a:extLst>
          </p:cNvPr>
          <p:cNvSpPr>
            <a:spLocks noGrp="1"/>
          </p:cNvSpPr>
          <p:nvPr>
            <p:ph type="title"/>
          </p:nvPr>
        </p:nvSpPr>
        <p:spPr/>
        <p:txBody>
          <a:bodyPr/>
          <a:lstStyle/>
          <a:p>
            <a:r>
              <a:rPr lang="es-ES" b="1"/>
              <a:t>Presión arterial </a:t>
            </a:r>
            <a:endParaRPr lang="en-US"/>
          </a:p>
        </p:txBody>
      </p:sp>
      <p:sp>
        <p:nvSpPr>
          <p:cNvPr id="7" name="Content Placeholder 6">
            <a:extLst>
              <a:ext uri="{FF2B5EF4-FFF2-40B4-BE49-F238E27FC236}">
                <a16:creationId xmlns:a16="http://schemas.microsoft.com/office/drawing/2014/main" id="{1E15B52E-E5AF-D885-8B05-B1CBB8E88565}"/>
              </a:ext>
            </a:extLst>
          </p:cNvPr>
          <p:cNvSpPr>
            <a:spLocks noGrp="1"/>
          </p:cNvSpPr>
          <p:nvPr>
            <p:ph idx="1"/>
          </p:nvPr>
        </p:nvSpPr>
        <p:spPr/>
        <p:txBody>
          <a:bodyPr/>
          <a:lstStyle/>
          <a:p>
            <a:pPr marL="0" indent="0">
              <a:buNone/>
            </a:pPr>
            <a:endParaRPr lang="en-US"/>
          </a:p>
          <a:p>
            <a:pPr marL="0" indent="0">
              <a:buNone/>
            </a:pPr>
            <a:endParaRPr lang="en-US"/>
          </a:p>
        </p:txBody>
      </p:sp>
      <p:sp>
        <p:nvSpPr>
          <p:cNvPr id="8" name="TextBox 7">
            <a:extLst>
              <a:ext uri="{FF2B5EF4-FFF2-40B4-BE49-F238E27FC236}">
                <a16:creationId xmlns:a16="http://schemas.microsoft.com/office/drawing/2014/main" id="{94AC4C2E-8004-5210-3727-20A279459740}"/>
              </a:ext>
            </a:extLst>
          </p:cNvPr>
          <p:cNvSpPr txBox="1"/>
          <p:nvPr/>
        </p:nvSpPr>
        <p:spPr>
          <a:xfrm>
            <a:off x="573056" y="2907483"/>
            <a:ext cx="4983480" cy="2554545"/>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 </a:t>
            </a:r>
          </a:p>
          <a:p>
            <a:r>
              <a:rPr lang="en-US" sz="4000" dirty="0">
                <a:solidFill>
                  <a:srgbClr val="C00000"/>
                </a:solidFill>
              </a:rPr>
              <a:t>-CHW: </a:t>
            </a:r>
          </a:p>
          <a:p>
            <a:r>
              <a:rPr lang="en-US" sz="4000" dirty="0">
                <a:solidFill>
                  <a:srgbClr val="C00000"/>
                </a:solidFill>
              </a:rPr>
              <a:t>-CHW:</a:t>
            </a:r>
          </a:p>
        </p:txBody>
      </p:sp>
      <p:pic>
        <p:nvPicPr>
          <p:cNvPr id="4" name="Content Placeholder 6">
            <a:extLst>
              <a:ext uri="{FF2B5EF4-FFF2-40B4-BE49-F238E27FC236}">
                <a16:creationId xmlns:a16="http://schemas.microsoft.com/office/drawing/2014/main" id="{02B84AF9-5C42-5818-8682-7C762FF1B2C4}"/>
              </a:ext>
            </a:extLst>
          </p:cNvPr>
          <p:cNvPicPr>
            <a:picLocks noChangeAspect="1"/>
          </p:cNvPicPr>
          <p:nvPr/>
        </p:nvPicPr>
        <p:blipFill>
          <a:blip r:embed="rId3"/>
          <a:stretch>
            <a:fillRect/>
          </a:stretch>
        </p:blipFill>
        <p:spPr>
          <a:xfrm>
            <a:off x="4251522" y="146231"/>
            <a:ext cx="4845715" cy="5087197"/>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6C4374F-0B5D-8472-C487-CE98496B0032}"/>
                  </a:ext>
                </a:extLst>
              </p14:cNvPr>
              <p14:cNvContentPartPr/>
              <p14:nvPr/>
            </p14:nvContentPartPr>
            <p14:xfrm>
              <a:off x="4121377" y="3005434"/>
              <a:ext cx="2556291" cy="463107"/>
            </p14:xfrm>
          </p:contentPart>
        </mc:Choice>
        <mc:Fallback xmlns="">
          <p:pic>
            <p:nvPicPr>
              <p:cNvPr id="6" name="Ink 5">
                <a:extLst>
                  <a:ext uri="{FF2B5EF4-FFF2-40B4-BE49-F238E27FC236}">
                    <a16:creationId xmlns:a16="http://schemas.microsoft.com/office/drawing/2014/main" id="{D6C4374F-0B5D-8472-C487-CE98496B0032}"/>
                  </a:ext>
                </a:extLst>
              </p:cNvPr>
              <p:cNvPicPr/>
              <p:nvPr/>
            </p:nvPicPr>
            <p:blipFill>
              <a:blip r:embed="rId5"/>
              <a:stretch>
                <a:fillRect/>
              </a:stretch>
            </p:blipFill>
            <p:spPr>
              <a:xfrm>
                <a:off x="4112379" y="2996438"/>
                <a:ext cx="2573928" cy="480739"/>
              </a:xfrm>
              <a:prstGeom prst="rect">
                <a:avLst/>
              </a:prstGeom>
            </p:spPr>
          </p:pic>
        </mc:Fallback>
      </mc:AlternateContent>
    </p:spTree>
    <p:extLst>
      <p:ext uri="{BB962C8B-B14F-4D97-AF65-F5344CB8AC3E}">
        <p14:creationId xmlns:p14="http://schemas.microsoft.com/office/powerpoint/2010/main" val="147604754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a:xfrm>
            <a:off x="581192" y="879385"/>
            <a:ext cx="7989752" cy="1083329"/>
          </a:xfrm>
        </p:spPr>
        <p:txBody>
          <a:bodyPr/>
          <a:lstStyle/>
          <a:p>
            <a:r>
              <a:rPr lang="en-US"/>
              <a:t>PREGUNTA #22
</a:t>
            </a:r>
          </a:p>
        </p:txBody>
      </p:sp>
      <p:sp>
        <p:nvSpPr>
          <p:cNvPr id="5" name="Content Placeholder 3">
            <a:extLst>
              <a:ext uri="{FF2B5EF4-FFF2-40B4-BE49-F238E27FC236}">
                <a16:creationId xmlns:a16="http://schemas.microsoft.com/office/drawing/2014/main" id="{F2E39113-CB6C-480B-8F14-92FAB7DE5F6B}"/>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Su paciente le dice que su nivel de azúcar en la sangre es de 425. Usted le dice que: </a:t>
            </a:r>
          </a:p>
          <a:p>
            <a:pPr marL="0" indent="0" fontAlgn="auto">
              <a:buNone/>
            </a:pPr>
            <a:endParaRPr lang="en-US" sz="2400"/>
          </a:p>
          <a:p>
            <a:pPr marL="667385" lvl="1" indent="-342900" fontAlgn="auto">
              <a:buFont typeface="Wingdings 2" charset="2"/>
              <a:buAutoNum type="alphaLcPeriod"/>
            </a:pPr>
            <a:r>
              <a:rPr lang="en-US" sz="2000"/>
              <a:t>Beba agua
</a:t>
            </a:r>
            <a:r>
              <a:rPr lang="es-ES" sz="2000"/>
              <a:t>Vuelva a revisar su azúcar
Tome sus medicamentos según lo prescrito
</a:t>
            </a:r>
            <a:r>
              <a:rPr lang="en-US" sz="2000" err="1"/>
              <a:t>Llame</a:t>
            </a:r>
            <a:r>
              <a:rPr lang="en-US" sz="2000"/>
              <a:t> a </a:t>
            </a:r>
            <a:r>
              <a:rPr lang="en-US" sz="2000" err="1"/>
              <a:t>su</a:t>
            </a:r>
            <a:r>
              <a:rPr lang="en-US" sz="2000"/>
              <a:t> </a:t>
            </a:r>
            <a:r>
              <a:rPr lang="en-US" sz="2000" err="1"/>
              <a:t>médico</a:t>
            </a:r>
            <a:r>
              <a:rPr lang="en-US" sz="2000"/>
              <a:t>/</a:t>
            </a:r>
            <a:r>
              <a:rPr lang="en-US" sz="2000" err="1"/>
              <a:t>clínica</a:t>
            </a:r>
            <a:r>
              <a:rPr lang="en-US" sz="2000"/>
              <a:t>
Todo lo anterior</a:t>
            </a:r>
          </a:p>
        </p:txBody>
      </p:sp>
    </p:spTree>
    <p:extLst>
      <p:ext uri="{BB962C8B-B14F-4D97-AF65-F5344CB8AC3E}">
        <p14:creationId xmlns:p14="http://schemas.microsoft.com/office/powerpoint/2010/main" val="400831637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11652"/>
            <a:ext cx="7989752" cy="1083329"/>
          </a:xfrm>
        </p:spPr>
        <p:txBody>
          <a:bodyPr/>
          <a:lstStyle/>
          <a:p>
            <a:r>
              <a:rPr lang="en-US"/>
              <a:t>PREGUNTA #23 
</a:t>
            </a:r>
          </a:p>
        </p:txBody>
      </p:sp>
      <p:sp>
        <p:nvSpPr>
          <p:cNvPr id="4" name="Content Placeholder 3">
            <a:extLst>
              <a:ext uri="{FF2B5EF4-FFF2-40B4-BE49-F238E27FC236}">
                <a16:creationId xmlns:a16="http://schemas.microsoft.com/office/drawing/2014/main" id="{31910D16-CFF0-459D-03CB-4DA7685A3E0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el lugar preferido para inyectarse la insulina?</a:t>
            </a:r>
          </a:p>
          <a:p>
            <a:pPr marL="0" indent="0" fontAlgn="auto">
              <a:buNone/>
            </a:pPr>
            <a:endParaRPr lang="en-US" sz="2400"/>
          </a:p>
          <a:p>
            <a:pPr marL="667385" lvl="1" indent="-342900" fontAlgn="auto">
              <a:buFont typeface="Wingdings 2" charset="2"/>
              <a:buAutoNum type="alphaLcPeriod"/>
            </a:pPr>
            <a:r>
              <a:rPr lang="en-US" sz="2000"/>
              <a:t>Muslo
</a:t>
            </a:r>
            <a:r>
              <a:rPr lang="en-US" sz="2000" err="1"/>
              <a:t>Glúteos</a:t>
            </a:r>
            <a:r>
              <a:rPr lang="en-US" sz="2000"/>
              <a:t>
</a:t>
            </a:r>
            <a:r>
              <a:rPr lang="en-US" sz="2000" err="1"/>
              <a:t>Estómago</a:t>
            </a:r>
            <a:r>
              <a:rPr lang="en-US" sz="2000"/>
              <a:t>
</a:t>
            </a:r>
            <a:r>
              <a:rPr lang="en-US" sz="2000" err="1"/>
              <a:t>Pierna</a:t>
            </a:r>
            <a:r>
              <a:rPr lang="en-US" sz="2000"/>
              <a:t> </a:t>
            </a:r>
          </a:p>
        </p:txBody>
      </p:sp>
    </p:spTree>
    <p:extLst>
      <p:ext uri="{BB962C8B-B14F-4D97-AF65-F5344CB8AC3E}">
        <p14:creationId xmlns:p14="http://schemas.microsoft.com/office/powerpoint/2010/main" val="171999409"/>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22941"/>
            <a:ext cx="7989752" cy="1083329"/>
          </a:xfrm>
        </p:spPr>
        <p:txBody>
          <a:bodyPr/>
          <a:lstStyle/>
          <a:p>
            <a:r>
              <a:rPr lang="en-US"/>
              <a:t>PREGUNTA #24 
</a:t>
            </a:r>
          </a:p>
        </p:txBody>
      </p:sp>
      <p:sp>
        <p:nvSpPr>
          <p:cNvPr id="4" name="Content Placeholder 3">
            <a:extLst>
              <a:ext uri="{FF2B5EF4-FFF2-40B4-BE49-F238E27FC236}">
                <a16:creationId xmlns:a16="http://schemas.microsoft.com/office/drawing/2014/main" id="{9DC9D6A4-A171-3D38-0ACC-AD468AEED36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la dosis inicial y más alta de glimepirida por día en miligramos?</a:t>
            </a:r>
          </a:p>
          <a:p>
            <a:pPr marL="0" indent="0" fontAlgn="auto">
              <a:buNone/>
            </a:pPr>
            <a:endParaRPr lang="en-US" sz="2400"/>
          </a:p>
          <a:p>
            <a:pPr marL="667385" lvl="1" indent="-342900" fontAlgn="auto">
              <a:buFont typeface="Wingdings 2" charset="2"/>
              <a:buAutoNum type="alphaLcPeriod"/>
            </a:pPr>
            <a:r>
              <a:rPr lang="en-US" sz="2000"/>
              <a:t>2 y 8</a:t>
            </a:r>
          </a:p>
          <a:p>
            <a:pPr marL="667385" lvl="1" indent="-342900">
              <a:buAutoNum type="alphaLcPeriod"/>
            </a:pPr>
            <a:r>
              <a:rPr lang="en-US" sz="2000"/>
              <a:t>4 y 12</a:t>
            </a:r>
          </a:p>
          <a:p>
            <a:pPr marL="667385" lvl="1" indent="-342900">
              <a:buAutoNum type="alphaLcPeriod"/>
            </a:pPr>
            <a:r>
              <a:rPr lang="en-US" sz="2000"/>
              <a:t>5 y 10</a:t>
            </a:r>
          </a:p>
          <a:p>
            <a:pPr marL="667385" lvl="1" indent="-342900">
              <a:buAutoNum type="alphaLcPeriod"/>
            </a:pPr>
            <a:r>
              <a:rPr lang="en-US" sz="2000"/>
              <a:t>15 y 25</a:t>
            </a:r>
          </a:p>
        </p:txBody>
      </p:sp>
    </p:spTree>
    <p:extLst>
      <p:ext uri="{BB962C8B-B14F-4D97-AF65-F5344CB8AC3E}">
        <p14:creationId xmlns:p14="http://schemas.microsoft.com/office/powerpoint/2010/main" val="1036010110"/>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56807"/>
            <a:ext cx="7989752" cy="1083329"/>
          </a:xfrm>
        </p:spPr>
        <p:txBody>
          <a:bodyPr/>
          <a:lstStyle/>
          <a:p>
            <a:r>
              <a:rPr lang="en-US"/>
              <a:t>PREGUNTA #25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a:t> </a:t>
            </a:r>
          </a:p>
        </p:txBody>
      </p:sp>
      <p:sp>
        <p:nvSpPr>
          <p:cNvPr id="5" name="Content Placeholder 3">
            <a:extLst>
              <a:ext uri="{FF2B5EF4-FFF2-40B4-BE49-F238E27FC236}">
                <a16:creationId xmlns:a16="http://schemas.microsoft.com/office/drawing/2014/main" id="{23160671-A553-1BFD-2CE1-C88C79B2D3B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es la dosis inicial y la dosis más alta de Actos por día en miligramos?</a:t>
            </a:r>
          </a:p>
          <a:p>
            <a:pPr marL="0" indent="0" fontAlgn="auto">
              <a:buNone/>
            </a:pPr>
            <a:endParaRPr lang="en-US" sz="2400"/>
          </a:p>
          <a:p>
            <a:pPr marL="667385" lvl="1" indent="-342900" fontAlgn="auto">
              <a:buFont typeface="Wingdings 2" charset="2"/>
              <a:buAutoNum type="alphaLcPeriod"/>
            </a:pPr>
            <a:r>
              <a:rPr lang="en-US" sz="2000"/>
              <a:t>4 y 8</a:t>
            </a:r>
          </a:p>
          <a:p>
            <a:pPr marL="667385" lvl="1" indent="-342900">
              <a:buAutoNum type="alphaLcPeriod"/>
            </a:pPr>
            <a:r>
              <a:rPr lang="en-US" sz="2000"/>
              <a:t>5 y 10</a:t>
            </a:r>
          </a:p>
          <a:p>
            <a:pPr marL="667385" lvl="1" indent="-342900">
              <a:buAutoNum type="alphaLcPeriod"/>
            </a:pPr>
            <a:r>
              <a:rPr lang="en-US" sz="2000"/>
              <a:t>15 y 45</a:t>
            </a:r>
          </a:p>
          <a:p>
            <a:pPr marL="667385" lvl="1" indent="-342900">
              <a:buAutoNum type="alphaLcPeriod"/>
            </a:pPr>
            <a:r>
              <a:rPr lang="en-US" sz="2000"/>
              <a:t>2 y 4</a:t>
            </a:r>
          </a:p>
        </p:txBody>
      </p:sp>
    </p:spTree>
    <p:extLst>
      <p:ext uri="{BB962C8B-B14F-4D97-AF65-F5344CB8AC3E}">
        <p14:creationId xmlns:p14="http://schemas.microsoft.com/office/powerpoint/2010/main" val="41534140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a:xfrm>
            <a:off x="577124" y="834229"/>
            <a:ext cx="7989752" cy="1083329"/>
          </a:xfrm>
        </p:spPr>
        <p:txBody>
          <a:bodyPr/>
          <a:lstStyle/>
          <a:p>
            <a:r>
              <a:rPr lang="en-US"/>
              <a:t>Pregunta #26
</a:t>
            </a:r>
          </a:p>
        </p:txBody>
      </p:sp>
      <p:sp>
        <p:nvSpPr>
          <p:cNvPr id="4" name="Content Placeholder 3">
            <a:extLst>
              <a:ext uri="{FF2B5EF4-FFF2-40B4-BE49-F238E27FC236}">
                <a16:creationId xmlns:a16="http://schemas.microsoft.com/office/drawing/2014/main" id="{9BF6006E-F3CB-C8A4-860B-A1CA191C5C42}"/>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El frasco de medicamento de una paciente está vacío. Tiene 2 surtidos, con vencimiento 1/1/2019. ¿Qué debe de hacer ella?</a:t>
            </a:r>
          </a:p>
          <a:p>
            <a:pPr marL="0" indent="0" fontAlgn="auto">
              <a:buNone/>
            </a:pPr>
            <a:endParaRPr lang="en-US" sz="2400"/>
          </a:p>
          <a:p>
            <a:pPr marL="667385" lvl="1" indent="-342900" fontAlgn="auto">
              <a:buFont typeface="Wingdings 2" charset="2"/>
              <a:buAutoNum type="alphaLcPeriod"/>
            </a:pPr>
            <a:r>
              <a:rPr lang="es-ES" sz="2000"/>
              <a:t>Llamar a la clínica (farmacia) para llenar para resurtir
Llamar a la clínica para hacer una cita con su médico</a:t>
            </a:r>
            <a:endParaRPr lang="en-US" sz="2000"/>
          </a:p>
          <a:p>
            <a:pPr marL="667385" lvl="1" indent="-342900">
              <a:buAutoNum type="alphaLcPeriod"/>
            </a:pPr>
            <a:r>
              <a:rPr lang="es-ES" sz="2000"/>
              <a:t>Esperar hasta su cita el próximo mes y preguntarle a su médico</a:t>
            </a:r>
            <a:endParaRPr lang="en-US" sz="2000"/>
          </a:p>
        </p:txBody>
      </p:sp>
    </p:spTree>
    <p:extLst>
      <p:ext uri="{BB962C8B-B14F-4D97-AF65-F5344CB8AC3E}">
        <p14:creationId xmlns:p14="http://schemas.microsoft.com/office/powerpoint/2010/main" val="252478939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D391-ACE7-C9A0-AEB6-C9EEB4345551}"/>
              </a:ext>
            </a:extLst>
          </p:cNvPr>
          <p:cNvSpPr>
            <a:spLocks noGrp="1"/>
          </p:cNvSpPr>
          <p:nvPr>
            <p:ph type="title"/>
          </p:nvPr>
        </p:nvSpPr>
        <p:spPr>
          <a:xfrm>
            <a:off x="577124" y="1116587"/>
            <a:ext cx="7989752" cy="1083329"/>
          </a:xfrm>
        </p:spPr>
        <p:txBody>
          <a:bodyPr>
            <a:normAutofit fontScale="90000"/>
          </a:bodyPr>
          <a:lstStyle/>
          <a:p>
            <a:r>
              <a:rPr lang="en-US" sz="3100" err="1"/>
              <a:t>Pregunta</a:t>
            </a:r>
            <a:r>
              <a:rPr lang="en-US" sz="3100"/>
              <a:t> #27</a:t>
            </a:r>
            <a:r>
              <a:rPr lang="en-US"/>
              <a:t>
</a:t>
            </a:r>
          </a:p>
        </p:txBody>
      </p:sp>
      <p:sp>
        <p:nvSpPr>
          <p:cNvPr id="5" name="Content Placeholder 3">
            <a:extLst>
              <a:ext uri="{FF2B5EF4-FFF2-40B4-BE49-F238E27FC236}">
                <a16:creationId xmlns:a16="http://schemas.microsoft.com/office/drawing/2014/main" id="{C5169CAD-809B-7C33-0AF9-FE8D0345FE7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debe ser el nivel de azúcar en ayunas? _______ (sin comida durante ocho horas)</a:t>
            </a:r>
            <a:endParaRPr lang="en-US" sz="2400"/>
          </a:p>
        </p:txBody>
      </p:sp>
    </p:spTree>
    <p:extLst>
      <p:ext uri="{BB962C8B-B14F-4D97-AF65-F5344CB8AC3E}">
        <p14:creationId xmlns:p14="http://schemas.microsoft.com/office/powerpoint/2010/main" val="238719903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2F20-611D-8368-E116-62F3247403CF}"/>
              </a:ext>
            </a:extLst>
          </p:cNvPr>
          <p:cNvSpPr>
            <a:spLocks noGrp="1"/>
          </p:cNvSpPr>
          <p:nvPr>
            <p:ph type="title"/>
          </p:nvPr>
        </p:nvSpPr>
        <p:spPr>
          <a:xfrm>
            <a:off x="581192" y="822941"/>
            <a:ext cx="7989752" cy="1083329"/>
          </a:xfrm>
        </p:spPr>
        <p:txBody>
          <a:bodyPr/>
          <a:lstStyle/>
          <a:p>
            <a:r>
              <a:rPr lang="en-US"/>
              <a:t>Pregunta #28
</a:t>
            </a:r>
          </a:p>
        </p:txBody>
      </p:sp>
      <p:sp>
        <p:nvSpPr>
          <p:cNvPr id="5" name="Content Placeholder 3">
            <a:extLst>
              <a:ext uri="{FF2B5EF4-FFF2-40B4-BE49-F238E27FC236}">
                <a16:creationId xmlns:a16="http://schemas.microsoft.com/office/drawing/2014/main" id="{86BAACFA-CD34-0CB5-0913-19A70EE14D7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debe ser el azúcar de su paciente antes de almorzar? </a:t>
            </a:r>
            <a:r>
              <a:rPr lang="en-US" sz="2400"/>
              <a:t>_______</a:t>
            </a:r>
          </a:p>
        </p:txBody>
      </p:sp>
    </p:spTree>
    <p:extLst>
      <p:ext uri="{BB962C8B-B14F-4D97-AF65-F5344CB8AC3E}">
        <p14:creationId xmlns:p14="http://schemas.microsoft.com/office/powerpoint/2010/main" val="553631402"/>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B506-2635-DD6F-34F9-4DB4444DF125}"/>
              </a:ext>
            </a:extLst>
          </p:cNvPr>
          <p:cNvSpPr>
            <a:spLocks noGrp="1"/>
          </p:cNvSpPr>
          <p:nvPr>
            <p:ph type="title"/>
          </p:nvPr>
        </p:nvSpPr>
        <p:spPr>
          <a:xfrm>
            <a:off x="577124" y="877255"/>
            <a:ext cx="7989752" cy="1083329"/>
          </a:xfrm>
        </p:spPr>
        <p:txBody>
          <a:bodyPr/>
          <a:lstStyle/>
          <a:p>
            <a:r>
              <a:rPr lang="en-US"/>
              <a:t>Pregunta #29
</a:t>
            </a:r>
          </a:p>
        </p:txBody>
      </p:sp>
      <p:sp>
        <p:nvSpPr>
          <p:cNvPr id="5" name="Content Placeholder 3">
            <a:extLst>
              <a:ext uri="{FF2B5EF4-FFF2-40B4-BE49-F238E27FC236}">
                <a16:creationId xmlns:a16="http://schemas.microsoft.com/office/drawing/2014/main" id="{33D646F5-B196-598D-C380-2501E304B910}"/>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¿Cuál debe ser el nivel de azúcar de su paciente dos horas después de almorzar? </a:t>
            </a:r>
            <a:r>
              <a:rPr lang="en-US" sz="2400"/>
              <a:t>_______ </a:t>
            </a:r>
          </a:p>
        </p:txBody>
      </p:sp>
    </p:spTree>
    <p:extLst>
      <p:ext uri="{BB962C8B-B14F-4D97-AF65-F5344CB8AC3E}">
        <p14:creationId xmlns:p14="http://schemas.microsoft.com/office/powerpoint/2010/main" val="70541490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a:xfrm>
            <a:off x="577124" y="851376"/>
            <a:ext cx="7989752" cy="1083329"/>
          </a:xfrm>
        </p:spPr>
        <p:txBody>
          <a:bodyPr/>
          <a:lstStyle/>
          <a:p>
            <a:r>
              <a:rPr lang="en-US"/>
              <a:t>PREGUNTA #30 
</a:t>
            </a:r>
          </a:p>
        </p:txBody>
      </p:sp>
      <p:sp>
        <p:nvSpPr>
          <p:cNvPr id="4" name="Content Placeholder 3">
            <a:extLst>
              <a:ext uri="{FF2B5EF4-FFF2-40B4-BE49-F238E27FC236}">
                <a16:creationId xmlns:a16="http://schemas.microsoft.com/office/drawing/2014/main" id="{6ED65E0F-73B7-F04F-190D-19E1AE05904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s-ES" sz="2400"/>
              <a:t>¿Qué insulina es la más barata? </a:t>
            </a:r>
          </a:p>
          <a:p>
            <a:pPr marL="0" indent="0" fontAlgn="auto">
              <a:buNone/>
            </a:pPr>
            <a:endParaRPr lang="es-ES" sz="2400"/>
          </a:p>
          <a:p>
            <a:pPr marL="0" indent="0" fontAlgn="auto">
              <a:buNone/>
            </a:pPr>
            <a:r>
              <a:rPr lang="es-ES" sz="2400">
                <a:solidFill>
                  <a:srgbClr val="00B050"/>
                </a:solidFill>
              </a:rPr>
              <a:t>a. </a:t>
            </a:r>
            <a:r>
              <a:rPr lang="en-US" sz="2000"/>
              <a:t>Lispro</a:t>
            </a:r>
          </a:p>
          <a:p>
            <a:pPr marL="0" indent="0" fontAlgn="auto">
              <a:buNone/>
            </a:pPr>
            <a:r>
              <a:rPr lang="en-US" sz="2000">
                <a:solidFill>
                  <a:srgbClr val="00B050"/>
                </a:solidFill>
              </a:rPr>
              <a:t>b. </a:t>
            </a:r>
            <a:r>
              <a:rPr lang="en-US" sz="2000"/>
              <a:t>NPH</a:t>
            </a:r>
          </a:p>
          <a:p>
            <a:pPr marL="0" indent="0" fontAlgn="auto">
              <a:buNone/>
            </a:pPr>
            <a:r>
              <a:rPr lang="en-US" sz="2000">
                <a:solidFill>
                  <a:srgbClr val="00B050"/>
                </a:solidFill>
              </a:rPr>
              <a:t>c. </a:t>
            </a:r>
            <a:r>
              <a:rPr lang="en-US" sz="2000"/>
              <a:t>Lantus</a:t>
            </a:r>
          </a:p>
          <a:p>
            <a:pPr marL="0" indent="0" fontAlgn="auto">
              <a:buNone/>
            </a:pPr>
            <a:r>
              <a:rPr lang="en-US" sz="2000">
                <a:solidFill>
                  <a:srgbClr val="00B050"/>
                </a:solidFill>
              </a:rPr>
              <a:t>d</a:t>
            </a:r>
            <a:r>
              <a:rPr lang="en-US" sz="2000">
                <a:solidFill>
                  <a:schemeClr val="accent3">
                    <a:lumMod val="50000"/>
                  </a:schemeClr>
                </a:solidFill>
              </a:rPr>
              <a:t>.</a:t>
            </a:r>
            <a:r>
              <a:rPr lang="en-US" sz="2000"/>
              <a:t> Levemir</a:t>
            </a:r>
          </a:p>
        </p:txBody>
      </p:sp>
    </p:spTree>
    <p:extLst>
      <p:ext uri="{BB962C8B-B14F-4D97-AF65-F5344CB8AC3E}">
        <p14:creationId xmlns:p14="http://schemas.microsoft.com/office/powerpoint/2010/main" val="3022216832"/>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382D-F4BF-6C73-5BE2-455CAF28389F}"/>
              </a:ext>
            </a:extLst>
          </p:cNvPr>
          <p:cNvSpPr>
            <a:spLocks noGrp="1"/>
          </p:cNvSpPr>
          <p:nvPr>
            <p:ph type="title"/>
          </p:nvPr>
        </p:nvSpPr>
        <p:spPr>
          <a:xfrm>
            <a:off x="581192" y="671129"/>
            <a:ext cx="7989752" cy="1083329"/>
          </a:xfrm>
        </p:spPr>
        <p:txBody>
          <a:bodyPr>
            <a:normAutofit/>
          </a:bodyPr>
          <a:lstStyle/>
          <a:p>
            <a:r>
              <a:rPr lang="en-US" dirty="0" err="1"/>
              <a:t>resultados</a:t>
            </a:r>
            <a:endParaRPr lang="en-US" dirty="0"/>
          </a:p>
        </p:txBody>
      </p:sp>
      <p:sp>
        <p:nvSpPr>
          <p:cNvPr id="3" name="Content Placeholder 2">
            <a:extLst>
              <a:ext uri="{FF2B5EF4-FFF2-40B4-BE49-F238E27FC236}">
                <a16:creationId xmlns:a16="http://schemas.microsoft.com/office/drawing/2014/main" id="{642756CE-4514-DD5D-2D4E-EE110A61D7C4}"/>
              </a:ext>
            </a:extLst>
          </p:cNvPr>
          <p:cNvSpPr>
            <a:spLocks noGrp="1"/>
          </p:cNvSpPr>
          <p:nvPr>
            <p:ph idx="1"/>
          </p:nvPr>
        </p:nvSpPr>
        <p:spPr/>
        <p:txBody>
          <a:bodyPr/>
          <a:lstStyle/>
          <a:p>
            <a:r>
              <a:rPr lang="es-ES" dirty="0"/>
              <a:t>Enviar una imagen por mensaje de texto a su mentor para evaluación</a:t>
            </a:r>
            <a:endParaRPr lang="en-US" dirty="0"/>
          </a:p>
        </p:txBody>
      </p:sp>
    </p:spTree>
    <p:extLst>
      <p:ext uri="{BB962C8B-B14F-4D97-AF65-F5344CB8AC3E}">
        <p14:creationId xmlns:p14="http://schemas.microsoft.com/office/powerpoint/2010/main" val="189644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95500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D259-E21F-403F-E2D8-56C3FAC356D3}"/>
              </a:ext>
            </a:extLst>
          </p:cNvPr>
          <p:cNvSpPr>
            <a:spLocks noGrp="1"/>
          </p:cNvSpPr>
          <p:nvPr>
            <p:ph type="title"/>
          </p:nvPr>
        </p:nvSpPr>
        <p:spPr/>
        <p:txBody>
          <a:bodyPr/>
          <a:lstStyle/>
          <a:p>
            <a:r>
              <a:rPr lang="es-ES" b="1"/>
              <a:t>Presión arterial </a:t>
            </a:r>
            <a:endParaRPr lang="en-US"/>
          </a:p>
        </p:txBody>
      </p:sp>
      <p:pic>
        <p:nvPicPr>
          <p:cNvPr id="5" name="Content Placeholder 4">
            <a:extLst>
              <a:ext uri="{FF2B5EF4-FFF2-40B4-BE49-F238E27FC236}">
                <a16:creationId xmlns:a16="http://schemas.microsoft.com/office/drawing/2014/main" id="{E7D1B6D7-9C63-2B87-144E-D6D90CE5A087}"/>
              </a:ext>
            </a:extLst>
          </p:cNvPr>
          <p:cNvPicPr>
            <a:picLocks noGrp="1" noChangeAspect="1"/>
          </p:cNvPicPr>
          <p:nvPr>
            <p:ph idx="1"/>
          </p:nvPr>
        </p:nvPicPr>
        <p:blipFill>
          <a:blip r:embed="rId3"/>
          <a:stretch>
            <a:fillRect/>
          </a:stretch>
        </p:blipFill>
        <p:spPr>
          <a:xfrm>
            <a:off x="2105134" y="1900716"/>
            <a:ext cx="2813063" cy="3272890"/>
          </a:xfrm>
        </p:spPr>
      </p:pic>
      <p:sp>
        <p:nvSpPr>
          <p:cNvPr id="6" name="TextBox 5">
            <a:extLst>
              <a:ext uri="{FF2B5EF4-FFF2-40B4-BE49-F238E27FC236}">
                <a16:creationId xmlns:a16="http://schemas.microsoft.com/office/drawing/2014/main" id="{E87EEB9C-BD04-7752-8DAC-922A91E95AF2}"/>
              </a:ext>
            </a:extLst>
          </p:cNvPr>
          <p:cNvSpPr txBox="1"/>
          <p:nvPr/>
        </p:nvSpPr>
        <p:spPr>
          <a:xfrm>
            <a:off x="6397906" y="2865458"/>
            <a:ext cx="1936469" cy="1754326"/>
          </a:xfrm>
          <a:prstGeom prst="rect">
            <a:avLst/>
          </a:prstGeom>
          <a:noFill/>
        </p:spPr>
        <p:txBody>
          <a:bodyPr wrap="square" rtlCol="0">
            <a:spAutoFit/>
          </a:bodyPr>
          <a:lstStyle/>
          <a:p>
            <a:r>
              <a:rPr lang="es-ES" b="1">
                <a:solidFill>
                  <a:srgbClr val="FF0000"/>
                </a:solidFill>
              </a:rPr>
              <a:t>140 o más
90 o más
</a:t>
            </a:r>
            <a:endParaRPr lang="en-US" b="1">
              <a:solidFill>
                <a:srgbClr val="FF0000"/>
              </a:solidFill>
            </a:endParaRPr>
          </a:p>
          <a:p>
            <a:r>
              <a:rPr lang="en-US" b="1">
                <a:solidFill>
                  <a:srgbClr val="FF0000"/>
                </a:solidFill>
              </a:rPr>
              <a:t>= REPETIR en 5 minutos
</a:t>
            </a:r>
          </a:p>
        </p:txBody>
      </p:sp>
      <p:sp>
        <p:nvSpPr>
          <p:cNvPr id="3" name="TextBox 2">
            <a:extLst>
              <a:ext uri="{FF2B5EF4-FFF2-40B4-BE49-F238E27FC236}">
                <a16:creationId xmlns:a16="http://schemas.microsoft.com/office/drawing/2014/main" id="{7DDCDDDF-6592-3176-C1BB-637967D98761}"/>
              </a:ext>
            </a:extLst>
          </p:cNvPr>
          <p:cNvSpPr txBox="1"/>
          <p:nvPr/>
        </p:nvSpPr>
        <p:spPr>
          <a:xfrm>
            <a:off x="132736" y="5173606"/>
            <a:ext cx="9011264" cy="1708160"/>
          </a:xfrm>
          <a:prstGeom prst="rect">
            <a:avLst/>
          </a:prstGeom>
          <a:noFill/>
        </p:spPr>
        <p:txBody>
          <a:bodyPr wrap="square" rtlCol="0">
            <a:spAutoFit/>
          </a:bodyPr>
          <a:lstStyle/>
          <a:p>
            <a:r>
              <a:rPr lang="es-ES" sz="1500" b="1">
                <a:solidFill>
                  <a:schemeClr val="accent2">
                    <a:lumMod val="75000"/>
                  </a:schemeClr>
                </a:solidFill>
              </a:rPr>
              <a:t>1. Ropa: debe ser ligera (no chaquetas ni suéteres)
2. Posición: pies planos en el suelo. Brazo apoyado sobre la mesa a 90 grados
3. Mida solo el brazo derecho. Si la medida superior es 140 o más O la parte inferior es 90 o más, pídales que regresen en 5 minutos para volver a repetirlo. 
Cuando repita la prueba en brazo derecho, escriba los números en la hoja de Excel y en la hoja del paciente también
** Necesitamos estar usando dos máquinas para medir la presión al mismo tiempo.</a:t>
            </a:r>
            <a:endParaRPr lang="en-US" sz="1500" b="1">
              <a:solidFill>
                <a:schemeClr val="accent2">
                  <a:lumMod val="75000"/>
                </a:schemeClr>
              </a:solidFill>
            </a:endParaRPr>
          </a:p>
        </p:txBody>
      </p:sp>
    </p:spTree>
    <p:extLst>
      <p:ext uri="{BB962C8B-B14F-4D97-AF65-F5344CB8AC3E}">
        <p14:creationId xmlns:p14="http://schemas.microsoft.com/office/powerpoint/2010/main" val="85357407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4B8E-A359-3B2F-B791-CB50111CBABF}"/>
              </a:ext>
            </a:extLst>
          </p:cNvPr>
          <p:cNvSpPr>
            <a:spLocks noGrp="1"/>
          </p:cNvSpPr>
          <p:nvPr>
            <p:ph type="title"/>
          </p:nvPr>
        </p:nvSpPr>
        <p:spPr>
          <a:xfrm>
            <a:off x="577124" y="879385"/>
            <a:ext cx="7989752" cy="1083329"/>
          </a:xfrm>
        </p:spPr>
        <p:txBody>
          <a:bodyPr/>
          <a:lstStyle/>
          <a:p>
            <a:r>
              <a:rPr lang="en-US"/>
              <a:t>Evaluación de un CHW
</a:t>
            </a:r>
          </a:p>
        </p:txBody>
      </p:sp>
      <p:sp>
        <p:nvSpPr>
          <p:cNvPr id="3" name="Content Placeholder 2">
            <a:extLst>
              <a:ext uri="{FF2B5EF4-FFF2-40B4-BE49-F238E27FC236}">
                <a16:creationId xmlns:a16="http://schemas.microsoft.com/office/drawing/2014/main" id="{17062EEE-8EEC-C92C-7693-61769CE27587}"/>
              </a:ext>
            </a:extLst>
          </p:cNvPr>
          <p:cNvSpPr>
            <a:spLocks noGrp="1"/>
          </p:cNvSpPr>
          <p:nvPr>
            <p:ph idx="1"/>
          </p:nvPr>
        </p:nvSpPr>
        <p:spPr/>
        <p:txBody>
          <a:bodyPr>
            <a:normAutofit fontScale="92500" lnSpcReduction="10000"/>
          </a:bodyPr>
          <a:lstStyle/>
          <a:p>
            <a:pPr marL="305435" indent="-305435"/>
            <a:r>
              <a:rPr lang="es-ES"/>
              <a:t>Su mentor le </a:t>
            </a:r>
            <a:r>
              <a:rPr lang="es-ES" dirty="0"/>
              <a:t>enviará una evaluación de CHW en relación a este curso sobre  medicamentos para la diabetes
Envíeselo a su mentor antes de este viernes
</a:t>
            </a:r>
            <a:r>
              <a:rPr lang="es-ES"/>
              <a:t>Una vez </a:t>
            </a:r>
            <a:r>
              <a:rPr lang="es-ES" dirty="0"/>
              <a:t>que usted se lo envíe, ella le enviará un certificado por 12 horas de horas Informales de CHW.
Horas en total: 29 horas formales y 12 informales (se necesitan 20 horas cada 2 años) </a:t>
            </a:r>
            <a:endParaRPr lang="en-US" dirty="0"/>
          </a:p>
          <a:p>
            <a:r>
              <a:rPr lang="es-ES" dirty="0"/>
              <a:t>  </a:t>
            </a:r>
            <a:r>
              <a:rPr lang="es-ES" dirty="0">
                <a:solidFill>
                  <a:schemeClr val="accent1">
                    <a:lumMod val="75000"/>
                    <a:lumOff val="25000"/>
                  </a:schemeClr>
                </a:solidFill>
              </a:rPr>
              <a:t> </a:t>
            </a:r>
            <a:r>
              <a:rPr lang="es-ES" dirty="0">
                <a:solidFill>
                  <a:schemeClr val="accent1">
                    <a:lumMod val="75000"/>
                    <a:lumOff val="25000"/>
                  </a:schemeClr>
                </a:solidFill>
                <a:latin typeface="Century Gothic" panose="020B0502020202020204" pitchFamily="34" charset="0"/>
              </a:rPr>
              <a:t>■ </a:t>
            </a:r>
            <a:r>
              <a:rPr lang="es-ES" dirty="0"/>
              <a:t>Introducción a CHW: 5 horas formales
   </a:t>
            </a:r>
            <a:r>
              <a:rPr lang="es-ES" dirty="0">
                <a:solidFill>
                  <a:schemeClr val="accent1">
                    <a:lumMod val="75000"/>
                    <a:lumOff val="25000"/>
                  </a:schemeClr>
                </a:solidFill>
                <a:latin typeface="Century Gothic" panose="020B0502020202020204" pitchFamily="34" charset="0"/>
              </a:rPr>
              <a:t>■</a:t>
            </a:r>
            <a:r>
              <a:rPr lang="es-ES" dirty="0">
                <a:latin typeface="Century Gothic" panose="020B0502020202020204" pitchFamily="34" charset="0"/>
              </a:rPr>
              <a:t> </a:t>
            </a:r>
            <a:r>
              <a:rPr lang="es-ES" dirty="0"/>
              <a:t>Profundizando: 12 horas formales
  </a:t>
            </a:r>
            <a:r>
              <a:rPr lang="es-ES" dirty="0">
                <a:solidFill>
                  <a:schemeClr val="accent1">
                    <a:lumMod val="75000"/>
                    <a:lumOff val="25000"/>
                  </a:schemeClr>
                </a:solidFill>
              </a:rPr>
              <a:t> </a:t>
            </a:r>
            <a:r>
              <a:rPr lang="es-ES" dirty="0">
                <a:solidFill>
                  <a:schemeClr val="accent1">
                    <a:lumMod val="75000"/>
                    <a:lumOff val="25000"/>
                  </a:schemeClr>
                </a:solidFill>
                <a:latin typeface="Century Gothic" panose="020B0502020202020204" pitchFamily="34" charset="0"/>
              </a:rPr>
              <a:t>■ </a:t>
            </a:r>
            <a:r>
              <a:rPr lang="es-ES" dirty="0"/>
              <a:t>Visitas en grupo: 12 horas informales
   </a:t>
            </a:r>
            <a:r>
              <a:rPr lang="es-ES" dirty="0">
                <a:solidFill>
                  <a:schemeClr val="accent1">
                    <a:lumMod val="75000"/>
                    <a:lumOff val="25000"/>
                  </a:schemeClr>
                </a:solidFill>
                <a:latin typeface="Century Gothic" panose="020B0502020202020204" pitchFamily="34" charset="0"/>
              </a:rPr>
              <a:t>■</a:t>
            </a:r>
            <a:r>
              <a:rPr lang="es-ES" dirty="0">
                <a:latin typeface="Century Gothic" panose="020B0502020202020204" pitchFamily="34" charset="0"/>
              </a:rPr>
              <a:t> </a:t>
            </a:r>
            <a:r>
              <a:rPr lang="es-ES" dirty="0"/>
              <a:t>Respondiendo a las preguntas de un CHW (</a:t>
            </a:r>
            <a:r>
              <a:rPr lang="es-ES" dirty="0">
                <a:solidFill>
                  <a:srgbClr val="FF0000"/>
                </a:solidFill>
              </a:rPr>
              <a:t>a continuación</a:t>
            </a:r>
            <a:r>
              <a:rPr lang="es-ES" dirty="0"/>
              <a:t>): 12 horas formales</a:t>
            </a:r>
            <a:endParaRPr lang="en-US" dirty="0"/>
          </a:p>
        </p:txBody>
      </p:sp>
      <p:sp>
        <p:nvSpPr>
          <p:cNvPr id="5" name="TextBox 4">
            <a:extLst>
              <a:ext uri="{FF2B5EF4-FFF2-40B4-BE49-F238E27FC236}">
                <a16:creationId xmlns:a16="http://schemas.microsoft.com/office/drawing/2014/main" id="{577F9BF1-4665-1752-5462-194555AB2ABB}"/>
              </a:ext>
            </a:extLst>
          </p:cNvPr>
          <p:cNvSpPr txBox="1"/>
          <p:nvPr/>
        </p:nvSpPr>
        <p:spPr>
          <a:xfrm>
            <a:off x="581192" y="4418176"/>
            <a:ext cx="184731" cy="369332"/>
          </a:xfrm>
          <a:prstGeom prst="rect">
            <a:avLst/>
          </a:prstGeom>
          <a:solidFill>
            <a:schemeClr val="bg1"/>
          </a:solidFill>
        </p:spPr>
        <p:txBody>
          <a:bodyPr wrap="none" rtlCol="0">
            <a:spAutoFit/>
          </a:bodyPr>
          <a:lstStyle/>
          <a:p>
            <a:endParaRPr lang="es-GT"/>
          </a:p>
        </p:txBody>
      </p:sp>
      <p:sp>
        <p:nvSpPr>
          <p:cNvPr id="6" name="TextBox 5">
            <a:extLst>
              <a:ext uri="{FF2B5EF4-FFF2-40B4-BE49-F238E27FC236}">
                <a16:creationId xmlns:a16="http://schemas.microsoft.com/office/drawing/2014/main" id="{EB18D06C-2821-C1DD-2F6A-62C48B9C0817}"/>
              </a:ext>
            </a:extLst>
          </p:cNvPr>
          <p:cNvSpPr txBox="1"/>
          <p:nvPr/>
        </p:nvSpPr>
        <p:spPr>
          <a:xfrm>
            <a:off x="673557" y="4871103"/>
            <a:ext cx="92366" cy="854579"/>
          </a:xfrm>
          <a:prstGeom prst="rect">
            <a:avLst/>
          </a:prstGeom>
          <a:solidFill>
            <a:schemeClr val="bg1"/>
          </a:solidFill>
        </p:spPr>
        <p:txBody>
          <a:bodyPr wrap="square" rtlCol="0">
            <a:spAutoFit/>
          </a:bodyPr>
          <a:lstStyle/>
          <a:p>
            <a:endParaRPr lang="es-GT"/>
          </a:p>
        </p:txBody>
      </p:sp>
    </p:spTree>
    <p:extLst>
      <p:ext uri="{BB962C8B-B14F-4D97-AF65-F5344CB8AC3E}">
        <p14:creationId xmlns:p14="http://schemas.microsoft.com/office/powerpoint/2010/main" val="977189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15B52E-E5AF-D885-8B05-B1CBB8E88565}"/>
              </a:ext>
            </a:extLst>
          </p:cNvPr>
          <p:cNvSpPr>
            <a:spLocks noGrp="1"/>
          </p:cNvSpPr>
          <p:nvPr>
            <p:ph idx="1"/>
          </p:nvPr>
        </p:nvSpPr>
        <p:spPr/>
        <p:txBody>
          <a:bodyPr/>
          <a:lstStyle/>
          <a:p>
            <a:pPr marL="0" indent="0">
              <a:buNone/>
            </a:pPr>
            <a:endParaRPr lang="en-US"/>
          </a:p>
          <a:p>
            <a:pPr marL="0" indent="0">
              <a:buNone/>
            </a:pPr>
            <a:endParaRPr lang="en-US"/>
          </a:p>
        </p:txBody>
      </p:sp>
      <p:sp>
        <p:nvSpPr>
          <p:cNvPr id="8" name="TextBox 7">
            <a:extLst>
              <a:ext uri="{FF2B5EF4-FFF2-40B4-BE49-F238E27FC236}">
                <a16:creationId xmlns:a16="http://schemas.microsoft.com/office/drawing/2014/main" id="{94AC4C2E-8004-5210-3727-20A279459740}"/>
              </a:ext>
            </a:extLst>
          </p:cNvPr>
          <p:cNvSpPr txBox="1"/>
          <p:nvPr/>
        </p:nvSpPr>
        <p:spPr>
          <a:xfrm>
            <a:off x="573056" y="2767280"/>
            <a:ext cx="4983480" cy="1938992"/>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 </a:t>
            </a:r>
          </a:p>
          <a:p>
            <a:r>
              <a:rPr lang="en-US" sz="4000" dirty="0">
                <a:solidFill>
                  <a:srgbClr val="C00000"/>
                </a:solidFill>
              </a:rPr>
              <a:t>-CHW:</a:t>
            </a:r>
          </a:p>
        </p:txBody>
      </p:sp>
      <p:sp>
        <p:nvSpPr>
          <p:cNvPr id="3" name="Title 1">
            <a:extLst>
              <a:ext uri="{FF2B5EF4-FFF2-40B4-BE49-F238E27FC236}">
                <a16:creationId xmlns:a16="http://schemas.microsoft.com/office/drawing/2014/main" id="{B789989E-FB1B-4208-478B-304527312C0B}"/>
              </a:ext>
            </a:extLst>
          </p:cNvPr>
          <p:cNvSpPr txBox="1">
            <a:spLocks/>
          </p:cNvSpPr>
          <p:nvPr/>
        </p:nvSpPr>
        <p:spPr>
          <a:xfrm>
            <a:off x="573056" y="868228"/>
            <a:ext cx="7989752" cy="108332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err="1"/>
              <a:t>Midiendo</a:t>
            </a:r>
            <a:r>
              <a:rPr lang="en-US"/>
              <a:t> la </a:t>
            </a:r>
            <a:r>
              <a:rPr lang="en-US" err="1"/>
              <a:t>estatura</a:t>
            </a:r>
            <a:r>
              <a:rPr lang="en-US"/>
              <a:t>
</a:t>
            </a:r>
          </a:p>
        </p:txBody>
      </p:sp>
      <p:sp>
        <p:nvSpPr>
          <p:cNvPr id="5" name="Title 4">
            <a:extLst>
              <a:ext uri="{FF2B5EF4-FFF2-40B4-BE49-F238E27FC236}">
                <a16:creationId xmlns:a16="http://schemas.microsoft.com/office/drawing/2014/main" id="{D888BCF6-83CA-50E1-0008-3547DEA37923}"/>
              </a:ext>
            </a:extLst>
          </p:cNvPr>
          <p:cNvSpPr>
            <a:spLocks noGrp="1"/>
          </p:cNvSpPr>
          <p:nvPr>
            <p:ph type="title"/>
          </p:nvPr>
        </p:nvSpPr>
        <p:spPr/>
        <p:txBody>
          <a:bodyPr/>
          <a:lstStyle/>
          <a:p>
            <a:br>
              <a:rPr lang="en-US"/>
            </a:br>
            <a:endParaRPr lang="en-US"/>
          </a:p>
        </p:txBody>
      </p:sp>
      <p:pic>
        <p:nvPicPr>
          <p:cNvPr id="2" name="Content Placeholder 6">
            <a:extLst>
              <a:ext uri="{FF2B5EF4-FFF2-40B4-BE49-F238E27FC236}">
                <a16:creationId xmlns:a16="http://schemas.microsoft.com/office/drawing/2014/main" id="{66F68A5B-C39C-D29E-2D17-22541C28311F}"/>
              </a:ext>
            </a:extLst>
          </p:cNvPr>
          <p:cNvPicPr>
            <a:picLocks noChangeAspect="1"/>
          </p:cNvPicPr>
          <p:nvPr/>
        </p:nvPicPr>
        <p:blipFill>
          <a:blip r:embed="rId3"/>
          <a:stretch>
            <a:fillRect/>
          </a:stretch>
        </p:blipFill>
        <p:spPr>
          <a:xfrm>
            <a:off x="4982163" y="146231"/>
            <a:ext cx="4115074" cy="432014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59D7AE0-8D07-1B94-96F7-612CFF5BE506}"/>
                  </a:ext>
                </a:extLst>
              </p14:cNvPr>
              <p14:cNvContentPartPr/>
              <p14:nvPr/>
            </p14:nvContentPartPr>
            <p14:xfrm>
              <a:off x="4483409" y="3006023"/>
              <a:ext cx="2556291" cy="845953"/>
            </p14:xfrm>
          </p:contentPart>
        </mc:Choice>
        <mc:Fallback xmlns="">
          <p:pic>
            <p:nvPicPr>
              <p:cNvPr id="4" name="Ink 3">
                <a:extLst>
                  <a:ext uri="{FF2B5EF4-FFF2-40B4-BE49-F238E27FC236}">
                    <a16:creationId xmlns:a16="http://schemas.microsoft.com/office/drawing/2014/main" id="{C59D7AE0-8D07-1B94-96F7-612CFF5BE506}"/>
                  </a:ext>
                </a:extLst>
              </p:cNvPr>
              <p:cNvPicPr/>
              <p:nvPr/>
            </p:nvPicPr>
            <p:blipFill>
              <a:blip r:embed="rId5"/>
              <a:stretch>
                <a:fillRect/>
              </a:stretch>
            </p:blipFill>
            <p:spPr>
              <a:xfrm>
                <a:off x="4474411" y="2997023"/>
                <a:ext cx="2573928" cy="863592"/>
              </a:xfrm>
              <a:prstGeom prst="rect">
                <a:avLst/>
              </a:prstGeom>
            </p:spPr>
          </p:pic>
        </mc:Fallback>
      </mc:AlternateContent>
    </p:spTree>
    <p:extLst>
      <p:ext uri="{BB962C8B-B14F-4D97-AF65-F5344CB8AC3E}">
        <p14:creationId xmlns:p14="http://schemas.microsoft.com/office/powerpoint/2010/main" val="1162441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9D65-22AF-E12D-E1FB-4C495216214A}"/>
              </a:ext>
            </a:extLst>
          </p:cNvPr>
          <p:cNvSpPr>
            <a:spLocks noGrp="1"/>
          </p:cNvSpPr>
          <p:nvPr>
            <p:ph type="title"/>
          </p:nvPr>
        </p:nvSpPr>
        <p:spPr/>
        <p:txBody>
          <a:bodyPr/>
          <a:lstStyle/>
          <a:p>
            <a:r>
              <a:rPr lang="en-US"/>
              <a:t>Peso y </a:t>
            </a:r>
            <a:r>
              <a:rPr lang="en-US" err="1"/>
              <a:t>Midiendo</a:t>
            </a:r>
            <a:r>
              <a:rPr lang="en-US"/>
              <a:t> la estatura
</a:t>
            </a:r>
          </a:p>
        </p:txBody>
      </p:sp>
      <p:pic>
        <p:nvPicPr>
          <p:cNvPr id="8" name="Picture 7">
            <a:extLst>
              <a:ext uri="{FF2B5EF4-FFF2-40B4-BE49-F238E27FC236}">
                <a16:creationId xmlns:a16="http://schemas.microsoft.com/office/drawing/2014/main" id="{8130A342-35C7-E0FA-E519-D44D2C95CC7C}"/>
              </a:ext>
            </a:extLst>
          </p:cNvPr>
          <p:cNvPicPr>
            <a:picLocks noChangeAspect="1"/>
          </p:cNvPicPr>
          <p:nvPr/>
        </p:nvPicPr>
        <p:blipFill>
          <a:blip r:embed="rId3"/>
          <a:stretch>
            <a:fillRect/>
          </a:stretch>
        </p:blipFill>
        <p:spPr>
          <a:xfrm>
            <a:off x="7270955" y="-1"/>
            <a:ext cx="1860010" cy="5520027"/>
          </a:xfrm>
          <a:prstGeom prst="rect">
            <a:avLst/>
          </a:prstGeom>
        </p:spPr>
      </p:pic>
      <p:sp>
        <p:nvSpPr>
          <p:cNvPr id="3" name="TextBox 2">
            <a:extLst>
              <a:ext uri="{FF2B5EF4-FFF2-40B4-BE49-F238E27FC236}">
                <a16:creationId xmlns:a16="http://schemas.microsoft.com/office/drawing/2014/main" id="{A3FEFE18-1342-78C7-98D2-D7835A526C6D}"/>
              </a:ext>
            </a:extLst>
          </p:cNvPr>
          <p:cNvSpPr txBox="1"/>
          <p:nvPr/>
        </p:nvSpPr>
        <p:spPr>
          <a:xfrm>
            <a:off x="135164" y="2682642"/>
            <a:ext cx="7032552" cy="3477875"/>
          </a:xfrm>
          <a:prstGeom prst="rect">
            <a:avLst/>
          </a:prstGeom>
          <a:noFill/>
        </p:spPr>
        <p:txBody>
          <a:bodyPr wrap="square" rtlCol="0">
            <a:spAutoFit/>
          </a:bodyPr>
          <a:lstStyle/>
          <a:p>
            <a:r>
              <a:rPr lang="es-ES" sz="2000">
                <a:solidFill>
                  <a:srgbClr val="C00000"/>
                </a:solidFill>
              </a:rPr>
              <a:t>1. Asegúrese de que el paciente </a:t>
            </a:r>
            <a:r>
              <a:rPr lang="es-ES" sz="2000" b="1" u="sng">
                <a:solidFill>
                  <a:srgbClr val="C00000"/>
                </a:solidFill>
              </a:rPr>
              <a:t>no esté calzando zapatos</a:t>
            </a:r>
            <a:r>
              <a:rPr lang="es-ES" sz="2000">
                <a:solidFill>
                  <a:srgbClr val="C00000"/>
                </a:solidFill>
              </a:rPr>
              <a:t>
2. Tire de la palanca hacia arriba
3. Gire de manera que el paciente esté de espaldas a la barra de la báscula y coloque la palanca en la parte superior de la cabeza del paciente
4. Lea el número en la barra. (Está en pulgadas). Registre este numero como "</a:t>
            </a:r>
            <a:r>
              <a:rPr lang="es-ES" sz="2000" b="1" u="sng">
                <a:solidFill>
                  <a:srgbClr val="C00000"/>
                </a:solidFill>
              </a:rPr>
              <a:t>62 pulgadas" (no 62 o 62" </a:t>
            </a:r>
            <a:r>
              <a:rPr lang="es-ES" sz="2000">
                <a:solidFill>
                  <a:srgbClr val="C00000"/>
                </a:solidFill>
              </a:rPr>
              <a:t>ya que podría confundirse como 6 pies, 2 pulgadas). </a:t>
            </a:r>
            <a:r>
              <a:rPr lang="es-ES" sz="2000" b="1">
                <a:solidFill>
                  <a:srgbClr val="C00000"/>
                </a:solidFill>
              </a:rPr>
              <a:t>La medida correcta es 62 pulgadas (5 pies 2 pulgadas).</a:t>
            </a:r>
            <a:r>
              <a:rPr lang="es-ES" sz="2000">
                <a:solidFill>
                  <a:srgbClr val="C00000"/>
                </a:solidFill>
              </a:rPr>
              <a:t>
5. Escriba la estatura en la hoja del paciente y en la hoja de Excel</a:t>
            </a:r>
            <a:endParaRPr lang="en-US" sz="2000">
              <a:solidFill>
                <a:srgbClr val="C00000"/>
              </a:solidFill>
            </a:endParaRPr>
          </a:p>
        </p:txBody>
      </p:sp>
      <p:sp>
        <p:nvSpPr>
          <p:cNvPr id="6" name="Content Placeholder 5">
            <a:extLst>
              <a:ext uri="{FF2B5EF4-FFF2-40B4-BE49-F238E27FC236}">
                <a16:creationId xmlns:a16="http://schemas.microsoft.com/office/drawing/2014/main" id="{65C5BACE-4664-AC47-A370-87511921C748}"/>
              </a:ext>
            </a:extLst>
          </p:cNvPr>
          <p:cNvSpPr>
            <a:spLocks noGrp="1"/>
          </p:cNvSpPr>
          <p:nvPr>
            <p:ph idx="1"/>
          </p:nvPr>
        </p:nvSpPr>
        <p:spPr/>
        <p:txBody>
          <a:bodyPr/>
          <a:lstStyle/>
          <a:p>
            <a:pPr marL="0" indent="0">
              <a:buNone/>
            </a:pPr>
            <a:endParaRPr lang="en-US"/>
          </a:p>
          <a:p>
            <a:pPr marL="0" indent="0">
              <a:buNone/>
            </a:pPr>
            <a:endParaRPr lang="en-US"/>
          </a:p>
        </p:txBody>
      </p:sp>
    </p:spTree>
    <p:extLst>
      <p:ext uri="{BB962C8B-B14F-4D97-AF65-F5344CB8AC3E}">
        <p14:creationId xmlns:p14="http://schemas.microsoft.com/office/powerpoint/2010/main" val="872557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5EEF-F3A0-44E6-24CC-DEB52D4BA394}"/>
              </a:ext>
            </a:extLst>
          </p:cNvPr>
          <p:cNvSpPr>
            <a:spLocks noGrp="1"/>
          </p:cNvSpPr>
          <p:nvPr>
            <p:ph type="title"/>
          </p:nvPr>
        </p:nvSpPr>
        <p:spPr/>
        <p:txBody>
          <a:bodyPr/>
          <a:lstStyle/>
          <a:p>
            <a:r>
              <a:rPr lang="en-US"/>
              <a:t>Midiendo el peso 
</a:t>
            </a:r>
          </a:p>
        </p:txBody>
      </p:sp>
      <p:pic>
        <p:nvPicPr>
          <p:cNvPr id="5" name="Content Placeholder 4">
            <a:extLst>
              <a:ext uri="{FF2B5EF4-FFF2-40B4-BE49-F238E27FC236}">
                <a16:creationId xmlns:a16="http://schemas.microsoft.com/office/drawing/2014/main" id="{66A9B027-82E5-46FF-F62B-E907FC5F156B}"/>
              </a:ext>
            </a:extLst>
          </p:cNvPr>
          <p:cNvPicPr>
            <a:picLocks noGrp="1" noChangeAspect="1"/>
          </p:cNvPicPr>
          <p:nvPr>
            <p:ph idx="1"/>
          </p:nvPr>
        </p:nvPicPr>
        <p:blipFill>
          <a:blip r:embed="rId3"/>
          <a:stretch>
            <a:fillRect/>
          </a:stretch>
        </p:blipFill>
        <p:spPr>
          <a:xfrm>
            <a:off x="3598606" y="1625040"/>
            <a:ext cx="3758899" cy="4350851"/>
          </a:xfrm>
        </p:spPr>
      </p:pic>
    </p:spTree>
    <p:extLst>
      <p:ext uri="{BB962C8B-B14F-4D97-AF65-F5344CB8AC3E}">
        <p14:creationId xmlns:p14="http://schemas.microsoft.com/office/powerpoint/2010/main" val="18509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5EEF-F3A0-44E6-24CC-DEB52D4BA394}"/>
              </a:ext>
            </a:extLst>
          </p:cNvPr>
          <p:cNvSpPr>
            <a:spLocks noGrp="1"/>
          </p:cNvSpPr>
          <p:nvPr>
            <p:ph type="title"/>
          </p:nvPr>
        </p:nvSpPr>
        <p:spPr/>
        <p:txBody>
          <a:bodyPr/>
          <a:lstStyle/>
          <a:p>
            <a:r>
              <a:rPr lang="en-US"/>
              <a:t>Midiendo el peso 
</a:t>
            </a:r>
          </a:p>
        </p:txBody>
      </p:sp>
      <p:pic>
        <p:nvPicPr>
          <p:cNvPr id="13" name="Picture 12">
            <a:extLst>
              <a:ext uri="{FF2B5EF4-FFF2-40B4-BE49-F238E27FC236}">
                <a16:creationId xmlns:a16="http://schemas.microsoft.com/office/drawing/2014/main" id="{EFF29749-E8CE-6577-FD24-91FB3C588689}"/>
              </a:ext>
            </a:extLst>
          </p:cNvPr>
          <p:cNvPicPr>
            <a:picLocks noChangeAspect="1"/>
          </p:cNvPicPr>
          <p:nvPr/>
        </p:nvPicPr>
        <p:blipFill>
          <a:blip r:embed="rId3"/>
          <a:stretch>
            <a:fillRect/>
          </a:stretch>
        </p:blipFill>
        <p:spPr>
          <a:xfrm>
            <a:off x="7048026" y="340931"/>
            <a:ext cx="1886749" cy="1776413"/>
          </a:xfrm>
          <a:prstGeom prst="rect">
            <a:avLst/>
          </a:prstGeom>
        </p:spPr>
      </p:pic>
      <p:sp>
        <p:nvSpPr>
          <p:cNvPr id="7" name="TextBox 6">
            <a:extLst>
              <a:ext uri="{FF2B5EF4-FFF2-40B4-BE49-F238E27FC236}">
                <a16:creationId xmlns:a16="http://schemas.microsoft.com/office/drawing/2014/main" id="{445EF08A-68B9-25E1-E1EF-4BDCEAAA7883}"/>
              </a:ext>
            </a:extLst>
          </p:cNvPr>
          <p:cNvSpPr txBox="1"/>
          <p:nvPr/>
        </p:nvSpPr>
        <p:spPr>
          <a:xfrm>
            <a:off x="106680" y="2824490"/>
            <a:ext cx="8580120" cy="1631216"/>
          </a:xfrm>
          <a:prstGeom prst="rect">
            <a:avLst/>
          </a:prstGeom>
          <a:noFill/>
        </p:spPr>
        <p:txBody>
          <a:bodyPr wrap="square">
            <a:spAutoFit/>
          </a:bodyPr>
          <a:lstStyle/>
          <a:p>
            <a:pPr marL="0" indent="0" algn="l">
              <a:buNone/>
            </a:pPr>
            <a:r>
              <a:rPr lang="es-ES" sz="2000"/>
              <a:t>- Solo se permite ropa ligera y sin zapatos.</a:t>
            </a:r>
          </a:p>
          <a:p>
            <a:pPr marL="0" indent="0" algn="l">
              <a:buNone/>
            </a:pPr>
            <a:r>
              <a:rPr lang="es-ES" sz="2000"/>
              <a:t>
- Cuando haya terminado, escriba el valor en la hoja de Excel y en  la hoja del paciente.</a:t>
            </a:r>
            <a:endParaRPr lang="en-US" sz="2000"/>
          </a:p>
        </p:txBody>
      </p:sp>
    </p:spTree>
    <p:extLst>
      <p:ext uri="{BB962C8B-B14F-4D97-AF65-F5344CB8AC3E}">
        <p14:creationId xmlns:p14="http://schemas.microsoft.com/office/powerpoint/2010/main" val="1972097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14F27-2518-2BAF-1C78-F905D589E3BA}"/>
              </a:ext>
            </a:extLst>
          </p:cNvPr>
          <p:cNvSpPr>
            <a:spLocks noGrp="1"/>
          </p:cNvSpPr>
          <p:nvPr>
            <p:ph type="title"/>
          </p:nvPr>
        </p:nvSpPr>
        <p:spPr/>
        <p:txBody>
          <a:bodyPr/>
          <a:lstStyle/>
          <a:p>
            <a:r>
              <a:rPr lang="en-US"/>
              <a:t> </a:t>
            </a:r>
          </a:p>
        </p:txBody>
      </p:sp>
      <p:sp>
        <p:nvSpPr>
          <p:cNvPr id="2" name="Title 1">
            <a:extLst>
              <a:ext uri="{FF2B5EF4-FFF2-40B4-BE49-F238E27FC236}">
                <a16:creationId xmlns:a16="http://schemas.microsoft.com/office/drawing/2014/main" id="{4912DA20-D137-8F42-6406-3C3A4E366CC6}"/>
              </a:ext>
            </a:extLst>
          </p:cNvPr>
          <p:cNvSpPr txBox="1">
            <a:spLocks/>
          </p:cNvSpPr>
          <p:nvPr/>
        </p:nvSpPr>
        <p:spPr>
          <a:xfrm>
            <a:off x="573056" y="687474"/>
            <a:ext cx="7134785" cy="53022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t>Proyecto #</a:t>
            </a:r>
            <a:r>
              <a:rPr lang="en-US">
                <a:latin typeface="AR ESSENCE" panose="02000000000000000000" pitchFamily="2" charset="0"/>
              </a:rPr>
              <a:t>1</a:t>
            </a:r>
          </a:p>
        </p:txBody>
      </p:sp>
      <p:sp>
        <p:nvSpPr>
          <p:cNvPr id="5" name="Content Placeholder 4">
            <a:extLst>
              <a:ext uri="{FF2B5EF4-FFF2-40B4-BE49-F238E27FC236}">
                <a16:creationId xmlns:a16="http://schemas.microsoft.com/office/drawing/2014/main" id="{09E9FCB3-42E8-6E96-24B8-42092AED935B}"/>
              </a:ext>
            </a:extLst>
          </p:cNvPr>
          <p:cNvSpPr>
            <a:spLocks noGrp="1"/>
          </p:cNvSpPr>
          <p:nvPr>
            <p:ph idx="1"/>
          </p:nvPr>
        </p:nvSpPr>
        <p:spPr/>
        <p:txBody>
          <a:bodyPr/>
          <a:lstStyle/>
          <a:p>
            <a:pPr marL="0" indent="0">
              <a:buNone/>
            </a:pPr>
            <a:endParaRPr lang="en-US"/>
          </a:p>
          <a:p>
            <a:pPr marL="0" indent="0">
              <a:buNone/>
            </a:pPr>
            <a:endParaRPr lang="en-US"/>
          </a:p>
        </p:txBody>
      </p:sp>
      <p:sp>
        <p:nvSpPr>
          <p:cNvPr id="6" name="TextBox 5">
            <a:extLst>
              <a:ext uri="{FF2B5EF4-FFF2-40B4-BE49-F238E27FC236}">
                <a16:creationId xmlns:a16="http://schemas.microsoft.com/office/drawing/2014/main" id="{954422FE-27E3-BD29-553B-042966C11F12}"/>
              </a:ext>
            </a:extLst>
          </p:cNvPr>
          <p:cNvSpPr txBox="1"/>
          <p:nvPr/>
        </p:nvSpPr>
        <p:spPr>
          <a:xfrm>
            <a:off x="531680" y="2767280"/>
            <a:ext cx="4983480" cy="1323439"/>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a:t>
            </a:r>
          </a:p>
        </p:txBody>
      </p:sp>
      <p:pic>
        <p:nvPicPr>
          <p:cNvPr id="9" name="Picture 8">
            <a:extLst>
              <a:ext uri="{FF2B5EF4-FFF2-40B4-BE49-F238E27FC236}">
                <a16:creationId xmlns:a16="http://schemas.microsoft.com/office/drawing/2014/main" id="{C40B8D40-16CF-0C02-AD13-D31D70FC7BEF}"/>
              </a:ext>
            </a:extLst>
          </p:cNvPr>
          <p:cNvPicPr>
            <a:picLocks noChangeAspect="1"/>
          </p:cNvPicPr>
          <p:nvPr/>
        </p:nvPicPr>
        <p:blipFill>
          <a:blip r:embed="rId3"/>
          <a:stretch>
            <a:fillRect/>
          </a:stretch>
        </p:blipFill>
        <p:spPr>
          <a:xfrm>
            <a:off x="3964457" y="-42305"/>
            <a:ext cx="5179543" cy="5437661"/>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FB35D4E-C45D-26C9-C32C-C0F71193B422}"/>
                  </a:ext>
                </a:extLst>
              </p14:cNvPr>
              <p14:cNvContentPartPr/>
              <p14:nvPr/>
            </p14:nvContentPartPr>
            <p14:xfrm>
              <a:off x="3713400" y="769286"/>
              <a:ext cx="1717200" cy="308160"/>
            </p14:xfrm>
          </p:contentPart>
        </mc:Choice>
        <mc:Fallback xmlns="">
          <p:pic>
            <p:nvPicPr>
              <p:cNvPr id="7" name="Ink 6">
                <a:extLst>
                  <a:ext uri="{FF2B5EF4-FFF2-40B4-BE49-F238E27FC236}">
                    <a16:creationId xmlns:a16="http://schemas.microsoft.com/office/drawing/2014/main" id="{6FB35D4E-C45D-26C9-C32C-C0F71193B422}"/>
                  </a:ext>
                </a:extLst>
              </p:cNvPr>
              <p:cNvPicPr/>
              <p:nvPr/>
            </p:nvPicPr>
            <p:blipFill>
              <a:blip r:embed="rId5"/>
              <a:stretch>
                <a:fillRect/>
              </a:stretch>
            </p:blipFill>
            <p:spPr>
              <a:xfrm>
                <a:off x="3704400" y="760297"/>
                <a:ext cx="1734840" cy="325779"/>
              </a:xfrm>
              <a:prstGeom prst="rect">
                <a:avLst/>
              </a:prstGeom>
            </p:spPr>
          </p:pic>
        </mc:Fallback>
      </mc:AlternateContent>
    </p:spTree>
    <p:extLst>
      <p:ext uri="{BB962C8B-B14F-4D97-AF65-F5344CB8AC3E}">
        <p14:creationId xmlns:p14="http://schemas.microsoft.com/office/powerpoint/2010/main" val="3714667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14F27-2518-2BAF-1C78-F905D589E3BA}"/>
              </a:ext>
            </a:extLst>
          </p:cNvPr>
          <p:cNvSpPr>
            <a:spLocks noGrp="1"/>
          </p:cNvSpPr>
          <p:nvPr>
            <p:ph type="title"/>
          </p:nvPr>
        </p:nvSpPr>
        <p:spPr/>
        <p:txBody>
          <a:bodyPr/>
          <a:lstStyle/>
          <a:p>
            <a:r>
              <a:rPr lang="en-US"/>
              <a:t> </a:t>
            </a:r>
          </a:p>
        </p:txBody>
      </p:sp>
      <p:sp>
        <p:nvSpPr>
          <p:cNvPr id="2" name="Title 1">
            <a:extLst>
              <a:ext uri="{FF2B5EF4-FFF2-40B4-BE49-F238E27FC236}">
                <a16:creationId xmlns:a16="http://schemas.microsoft.com/office/drawing/2014/main" id="{4912DA20-D137-8F42-6406-3C3A4E366CC6}"/>
              </a:ext>
            </a:extLst>
          </p:cNvPr>
          <p:cNvSpPr txBox="1">
            <a:spLocks/>
          </p:cNvSpPr>
          <p:nvPr/>
        </p:nvSpPr>
        <p:spPr>
          <a:xfrm>
            <a:off x="573056" y="687474"/>
            <a:ext cx="7134785" cy="53022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t>Proyecto #</a:t>
            </a:r>
            <a:r>
              <a:rPr lang="en-US">
                <a:latin typeface="AR ESSENCE" panose="02000000000000000000" pitchFamily="2" charset="0"/>
              </a:rPr>
              <a:t>1</a:t>
            </a:r>
          </a:p>
        </p:txBody>
      </p:sp>
      <p:sp>
        <p:nvSpPr>
          <p:cNvPr id="10" name="TextBox 9">
            <a:extLst>
              <a:ext uri="{FF2B5EF4-FFF2-40B4-BE49-F238E27FC236}">
                <a16:creationId xmlns:a16="http://schemas.microsoft.com/office/drawing/2014/main" id="{EF4F7062-0E5B-82E9-3B7C-E86C2FC89822}"/>
              </a:ext>
            </a:extLst>
          </p:cNvPr>
          <p:cNvSpPr txBox="1"/>
          <p:nvPr/>
        </p:nvSpPr>
        <p:spPr>
          <a:xfrm>
            <a:off x="253016" y="1896069"/>
            <a:ext cx="7989752" cy="646331"/>
          </a:xfrm>
          <a:prstGeom prst="rect">
            <a:avLst/>
          </a:prstGeom>
          <a:noFill/>
        </p:spPr>
        <p:txBody>
          <a:bodyPr wrap="square" rtlCol="0">
            <a:spAutoFit/>
          </a:bodyPr>
          <a:lstStyle/>
          <a:p>
            <a:r>
              <a:rPr lang="en-US" err="1">
                <a:solidFill>
                  <a:srgbClr val="C00000"/>
                </a:solidFill>
              </a:rPr>
              <a:t>Habrá</a:t>
            </a:r>
            <a:r>
              <a:rPr lang="en-US">
                <a:solidFill>
                  <a:srgbClr val="C00000"/>
                </a:solidFill>
              </a:rPr>
              <a:t> un </a:t>
            </a:r>
            <a:r>
              <a:rPr lang="en-US" err="1">
                <a:solidFill>
                  <a:srgbClr val="C00000"/>
                </a:solidFill>
              </a:rPr>
              <a:t>folleto</a:t>
            </a:r>
            <a:r>
              <a:rPr lang="en-US">
                <a:solidFill>
                  <a:srgbClr val="C00000"/>
                </a:solidFill>
              </a:rPr>
              <a:t> con </a:t>
            </a:r>
            <a:r>
              <a:rPr lang="en-US" err="1">
                <a:solidFill>
                  <a:srgbClr val="C00000"/>
                </a:solidFill>
              </a:rPr>
              <a:t>esta</a:t>
            </a:r>
            <a:r>
              <a:rPr lang="en-US">
                <a:solidFill>
                  <a:srgbClr val="C00000"/>
                </a:solidFill>
              </a:rPr>
              <a:t> </a:t>
            </a:r>
            <a:r>
              <a:rPr lang="en-US" err="1">
                <a:solidFill>
                  <a:srgbClr val="C00000"/>
                </a:solidFill>
              </a:rPr>
              <a:t>información</a:t>
            </a:r>
            <a:r>
              <a:rPr lang="en-US">
                <a:solidFill>
                  <a:srgbClr val="C00000"/>
                </a:solidFill>
              </a:rPr>
              <a:t> </a:t>
            </a:r>
            <a:r>
              <a:rPr lang="en-US" err="1">
                <a:solidFill>
                  <a:srgbClr val="C00000"/>
                </a:solidFill>
              </a:rPr>
              <a:t>en</a:t>
            </a:r>
            <a:r>
              <a:rPr lang="en-US">
                <a:solidFill>
                  <a:srgbClr val="C00000"/>
                </a:solidFill>
              </a:rPr>
              <a:t> </a:t>
            </a:r>
            <a:r>
              <a:rPr lang="en-US" err="1">
                <a:solidFill>
                  <a:srgbClr val="C00000"/>
                </a:solidFill>
              </a:rPr>
              <a:t>inglés</a:t>
            </a:r>
            <a:r>
              <a:rPr lang="en-US">
                <a:solidFill>
                  <a:srgbClr val="C00000"/>
                </a:solidFill>
              </a:rPr>
              <a:t> y </a:t>
            </a:r>
            <a:r>
              <a:rPr lang="en-US" err="1">
                <a:solidFill>
                  <a:srgbClr val="C00000"/>
                </a:solidFill>
              </a:rPr>
              <a:t>español</a:t>
            </a:r>
            <a:r>
              <a:rPr lang="en-US">
                <a:solidFill>
                  <a:srgbClr val="C00000"/>
                </a:solidFill>
              </a:rPr>
              <a:t> </a:t>
            </a:r>
            <a:r>
              <a:rPr lang="en-US" err="1">
                <a:solidFill>
                  <a:srgbClr val="C00000"/>
                </a:solidFill>
              </a:rPr>
              <a:t>en</a:t>
            </a:r>
            <a:r>
              <a:rPr lang="en-US">
                <a:solidFill>
                  <a:srgbClr val="C00000"/>
                </a:solidFill>
              </a:rPr>
              <a:t> la mesa </a:t>
            </a:r>
            <a:r>
              <a:rPr lang="en-US" err="1">
                <a:solidFill>
                  <a:srgbClr val="C00000"/>
                </a:solidFill>
              </a:rPr>
              <a:t>si</a:t>
            </a:r>
            <a:r>
              <a:rPr lang="en-US">
                <a:solidFill>
                  <a:srgbClr val="C00000"/>
                </a:solidFill>
              </a:rPr>
              <a:t> </a:t>
            </a:r>
            <a:r>
              <a:rPr lang="en-US" err="1">
                <a:solidFill>
                  <a:srgbClr val="C00000"/>
                </a:solidFill>
              </a:rPr>
              <a:t>los</a:t>
            </a:r>
            <a:r>
              <a:rPr lang="en-US">
                <a:solidFill>
                  <a:srgbClr val="C00000"/>
                </a:solidFill>
              </a:rPr>
              <a:t> </a:t>
            </a:r>
            <a:r>
              <a:rPr lang="en-US" err="1">
                <a:solidFill>
                  <a:srgbClr val="C00000"/>
                </a:solidFill>
              </a:rPr>
              <a:t>pacientes</a:t>
            </a:r>
            <a:r>
              <a:rPr lang="en-US">
                <a:solidFill>
                  <a:srgbClr val="C00000"/>
                </a:solidFill>
              </a:rPr>
              <a:t> </a:t>
            </a:r>
            <a:r>
              <a:rPr lang="en-US" err="1">
                <a:solidFill>
                  <a:srgbClr val="C00000"/>
                </a:solidFill>
              </a:rPr>
              <a:t>desean</a:t>
            </a:r>
            <a:r>
              <a:rPr lang="en-US">
                <a:solidFill>
                  <a:srgbClr val="C00000"/>
                </a:solidFill>
              </a:rPr>
              <a:t> </a:t>
            </a:r>
            <a:r>
              <a:rPr lang="en-US" err="1">
                <a:solidFill>
                  <a:srgbClr val="C00000"/>
                </a:solidFill>
              </a:rPr>
              <a:t>una</a:t>
            </a:r>
            <a:r>
              <a:rPr lang="en-US">
                <a:solidFill>
                  <a:srgbClr val="C00000"/>
                </a:solidFill>
              </a:rPr>
              <a:t> </a:t>
            </a:r>
            <a:r>
              <a:rPr lang="en-US" err="1">
                <a:solidFill>
                  <a:srgbClr val="C00000"/>
                </a:solidFill>
              </a:rPr>
              <a:t>copia</a:t>
            </a:r>
            <a:r>
              <a:rPr lang="en-US">
                <a:solidFill>
                  <a:srgbClr val="C00000"/>
                </a:solidFill>
              </a:rPr>
              <a:t>. </a:t>
            </a:r>
            <a:r>
              <a:rPr lang="en-US" err="1">
                <a:solidFill>
                  <a:srgbClr val="C00000"/>
                </a:solidFill>
              </a:rPr>
              <a:t>Dé</a:t>
            </a:r>
            <a:r>
              <a:rPr lang="en-US">
                <a:solidFill>
                  <a:srgbClr val="C00000"/>
                </a:solidFill>
              </a:rPr>
              <a:t> </a:t>
            </a:r>
            <a:r>
              <a:rPr lang="en-US" err="1">
                <a:solidFill>
                  <a:srgbClr val="C00000"/>
                </a:solidFill>
              </a:rPr>
              <a:t>una</a:t>
            </a:r>
            <a:r>
              <a:rPr lang="en-US">
                <a:solidFill>
                  <a:srgbClr val="C00000"/>
                </a:solidFill>
              </a:rPr>
              <a:t> breve </a:t>
            </a:r>
            <a:r>
              <a:rPr lang="en-US" err="1">
                <a:solidFill>
                  <a:srgbClr val="C00000"/>
                </a:solidFill>
              </a:rPr>
              <a:t>descripción</a:t>
            </a:r>
            <a:r>
              <a:rPr lang="en-US">
                <a:solidFill>
                  <a:srgbClr val="C00000"/>
                </a:solidFill>
              </a:rPr>
              <a:t> de </a:t>
            </a:r>
            <a:r>
              <a:rPr lang="en-US" err="1">
                <a:solidFill>
                  <a:srgbClr val="C00000"/>
                </a:solidFill>
              </a:rPr>
              <a:t>estos</a:t>
            </a:r>
            <a:r>
              <a:rPr lang="en-US">
                <a:solidFill>
                  <a:srgbClr val="C00000"/>
                </a:solidFill>
              </a:rPr>
              <a:t> 5 puntos.</a:t>
            </a:r>
          </a:p>
        </p:txBody>
      </p:sp>
      <p:pic>
        <p:nvPicPr>
          <p:cNvPr id="7" name="Content Placeholder 6">
            <a:extLst>
              <a:ext uri="{FF2B5EF4-FFF2-40B4-BE49-F238E27FC236}">
                <a16:creationId xmlns:a16="http://schemas.microsoft.com/office/drawing/2014/main" id="{97A0390E-71C8-317D-6BC1-E2E951B7A6D1}"/>
              </a:ext>
            </a:extLst>
          </p:cNvPr>
          <p:cNvPicPr>
            <a:picLocks noGrp="1" noChangeAspect="1"/>
          </p:cNvPicPr>
          <p:nvPr>
            <p:ph idx="1"/>
          </p:nvPr>
        </p:nvPicPr>
        <p:blipFill>
          <a:blip r:embed="rId3"/>
          <a:stretch>
            <a:fillRect/>
          </a:stretch>
        </p:blipFill>
        <p:spPr>
          <a:xfrm>
            <a:off x="1393817" y="2565738"/>
            <a:ext cx="6314024" cy="4292262"/>
          </a:xfrm>
        </p:spPr>
      </p:pic>
    </p:spTree>
    <p:extLst>
      <p:ext uri="{BB962C8B-B14F-4D97-AF65-F5344CB8AC3E}">
        <p14:creationId xmlns:p14="http://schemas.microsoft.com/office/powerpoint/2010/main" val="2789048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14F27-2518-2BAF-1C78-F905D589E3BA}"/>
              </a:ext>
            </a:extLst>
          </p:cNvPr>
          <p:cNvSpPr>
            <a:spLocks noGrp="1"/>
          </p:cNvSpPr>
          <p:nvPr>
            <p:ph type="title"/>
          </p:nvPr>
        </p:nvSpPr>
        <p:spPr/>
        <p:txBody>
          <a:bodyPr/>
          <a:lstStyle/>
          <a:p>
            <a:r>
              <a:rPr lang="en-US"/>
              <a:t> </a:t>
            </a:r>
          </a:p>
        </p:txBody>
      </p:sp>
      <p:sp>
        <p:nvSpPr>
          <p:cNvPr id="2" name="Title 1">
            <a:extLst>
              <a:ext uri="{FF2B5EF4-FFF2-40B4-BE49-F238E27FC236}">
                <a16:creationId xmlns:a16="http://schemas.microsoft.com/office/drawing/2014/main" id="{4912DA20-D137-8F42-6406-3C3A4E366CC6}"/>
              </a:ext>
            </a:extLst>
          </p:cNvPr>
          <p:cNvSpPr txBox="1">
            <a:spLocks/>
          </p:cNvSpPr>
          <p:nvPr/>
        </p:nvSpPr>
        <p:spPr>
          <a:xfrm>
            <a:off x="573056" y="687474"/>
            <a:ext cx="7134785" cy="53022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t>Proyecto #</a:t>
            </a:r>
            <a:r>
              <a:rPr lang="en-US">
                <a:latin typeface="AR ESSENCE" panose="02000000000000000000" pitchFamily="2" charset="0"/>
              </a:rPr>
              <a:t>1</a:t>
            </a:r>
          </a:p>
        </p:txBody>
      </p:sp>
      <p:sp>
        <p:nvSpPr>
          <p:cNvPr id="10" name="TextBox 9">
            <a:extLst>
              <a:ext uri="{FF2B5EF4-FFF2-40B4-BE49-F238E27FC236}">
                <a16:creationId xmlns:a16="http://schemas.microsoft.com/office/drawing/2014/main" id="{EF4F7062-0E5B-82E9-3B7C-E86C2FC89822}"/>
              </a:ext>
            </a:extLst>
          </p:cNvPr>
          <p:cNvSpPr txBox="1"/>
          <p:nvPr/>
        </p:nvSpPr>
        <p:spPr>
          <a:xfrm>
            <a:off x="710216" y="1897630"/>
            <a:ext cx="7989752" cy="646331"/>
          </a:xfrm>
          <a:prstGeom prst="rect">
            <a:avLst/>
          </a:prstGeom>
          <a:noFill/>
        </p:spPr>
        <p:txBody>
          <a:bodyPr wrap="square" lIns="91440" tIns="45720" rIns="91440" bIns="45720" rtlCol="0" anchor="t">
            <a:spAutoFit/>
          </a:bodyPr>
          <a:lstStyle/>
          <a:p>
            <a:r>
              <a:rPr lang="en-US" err="1">
                <a:solidFill>
                  <a:srgbClr val="C00000"/>
                </a:solidFill>
                <a:latin typeface="Arial"/>
                <a:ea typeface="ＭＳ Ｐゴシック"/>
                <a:cs typeface="Arial"/>
              </a:rPr>
              <a:t>Recuérdeles</a:t>
            </a:r>
            <a:r>
              <a:rPr lang="en-US">
                <a:solidFill>
                  <a:srgbClr val="C00000"/>
                </a:solidFill>
                <a:latin typeface="Arial"/>
                <a:ea typeface="ＭＳ Ｐゴシック"/>
                <a:cs typeface="Arial"/>
              </a:rPr>
              <a:t> a </a:t>
            </a:r>
            <a:r>
              <a:rPr lang="en-US" err="1">
                <a:solidFill>
                  <a:srgbClr val="C00000"/>
                </a:solidFill>
                <a:latin typeface="Arial"/>
                <a:ea typeface="ＭＳ Ｐゴシック"/>
                <a:cs typeface="Arial"/>
              </a:rPr>
              <a:t>los</a:t>
            </a:r>
            <a:r>
              <a:rPr lang="en-US">
                <a:solidFill>
                  <a:srgbClr val="C00000"/>
                </a:solidFill>
                <a:latin typeface="Arial"/>
                <a:ea typeface="ＭＳ Ｐゴシック"/>
                <a:cs typeface="Arial"/>
              </a:rPr>
              <a:t> </a:t>
            </a:r>
            <a:r>
              <a:rPr lang="en-US" err="1">
                <a:solidFill>
                  <a:srgbClr val="C00000"/>
                </a:solidFill>
                <a:latin typeface="Arial"/>
                <a:ea typeface="ＭＳ Ｐゴシック"/>
                <a:cs typeface="Arial"/>
              </a:rPr>
              <a:t>pacientes</a:t>
            </a:r>
            <a:r>
              <a:rPr lang="en-US">
                <a:solidFill>
                  <a:srgbClr val="C00000"/>
                </a:solidFill>
                <a:latin typeface="Arial"/>
                <a:ea typeface="ＭＳ Ｐゴシック"/>
                <a:cs typeface="Arial"/>
              </a:rPr>
              <a:t> que se </a:t>
            </a:r>
            <a:r>
              <a:rPr lang="en-US" err="1">
                <a:solidFill>
                  <a:srgbClr val="C00000"/>
                </a:solidFill>
                <a:latin typeface="Arial"/>
                <a:ea typeface="ＭＳ Ｐゴシック"/>
                <a:cs typeface="Arial"/>
              </a:rPr>
              <a:t>reunirán</a:t>
            </a:r>
            <a:r>
              <a:rPr lang="en-US">
                <a:solidFill>
                  <a:srgbClr val="C00000"/>
                </a:solidFill>
                <a:latin typeface="Arial"/>
                <a:ea typeface="ＭＳ Ｐゴシック"/>
                <a:cs typeface="Arial"/>
              </a:rPr>
              <a:t> </a:t>
            </a:r>
            <a:r>
              <a:rPr lang="en-US" err="1">
                <a:solidFill>
                  <a:srgbClr val="C00000"/>
                </a:solidFill>
                <a:latin typeface="Arial"/>
                <a:ea typeface="ＭＳ Ｐゴシック"/>
                <a:cs typeface="Arial"/>
              </a:rPr>
              <a:t>en</a:t>
            </a:r>
            <a:r>
              <a:rPr lang="en-US">
                <a:solidFill>
                  <a:srgbClr val="C00000"/>
                </a:solidFill>
                <a:latin typeface="Arial"/>
                <a:ea typeface="ＭＳ Ｐゴシック"/>
                <a:cs typeface="Arial"/>
              </a:rPr>
              <a:t> </a:t>
            </a:r>
            <a:r>
              <a:rPr lang="en-US" err="1">
                <a:solidFill>
                  <a:srgbClr val="C00000"/>
                </a:solidFill>
                <a:latin typeface="Arial"/>
                <a:ea typeface="ＭＳ Ｐゴシック"/>
                <a:cs typeface="Arial"/>
              </a:rPr>
              <a:t>grupos</a:t>
            </a:r>
            <a:r>
              <a:rPr lang="en-US">
                <a:solidFill>
                  <a:srgbClr val="C00000"/>
                </a:solidFill>
                <a:latin typeface="Arial"/>
                <a:ea typeface="ＭＳ Ｐゴシック"/>
                <a:cs typeface="Arial"/>
              </a:rPr>
              <a:t> y que </a:t>
            </a:r>
            <a:r>
              <a:rPr lang="en-US" err="1">
                <a:solidFill>
                  <a:srgbClr val="C00000"/>
                </a:solidFill>
                <a:latin typeface="Arial"/>
                <a:ea typeface="ＭＳ Ｐゴシック"/>
                <a:cs typeface="Arial"/>
              </a:rPr>
              <a:t>deben</a:t>
            </a:r>
            <a:r>
              <a:rPr lang="en-US">
                <a:solidFill>
                  <a:srgbClr val="C00000"/>
                </a:solidFill>
                <a:latin typeface="Arial"/>
                <a:ea typeface="ＭＳ Ｐゴシック"/>
                <a:cs typeface="Arial"/>
              </a:rPr>
              <a:t> </a:t>
            </a:r>
            <a:r>
              <a:rPr lang="en-US" err="1">
                <a:solidFill>
                  <a:srgbClr val="C00000"/>
                </a:solidFill>
                <a:latin typeface="Arial"/>
                <a:ea typeface="ＭＳ Ｐゴシック"/>
                <a:cs typeface="Arial"/>
              </a:rPr>
              <a:t>mantener</a:t>
            </a:r>
            <a:r>
              <a:rPr lang="en-US">
                <a:solidFill>
                  <a:srgbClr val="C00000"/>
                </a:solidFill>
                <a:latin typeface="Arial"/>
                <a:ea typeface="ＭＳ Ｐゴシック"/>
                <a:cs typeface="Arial"/>
              </a:rPr>
              <a:t> </a:t>
            </a:r>
            <a:r>
              <a:rPr lang="en-US" err="1">
                <a:solidFill>
                  <a:srgbClr val="C00000"/>
                </a:solidFill>
                <a:latin typeface="Arial"/>
                <a:ea typeface="ＭＳ Ｐゴシック"/>
                <a:cs typeface="Arial"/>
              </a:rPr>
              <a:t>todo</a:t>
            </a:r>
            <a:r>
              <a:rPr lang="en-US">
                <a:solidFill>
                  <a:srgbClr val="C00000"/>
                </a:solidFill>
                <a:latin typeface="Arial"/>
                <a:ea typeface="ＭＳ Ｐゴシック"/>
                <a:cs typeface="Arial"/>
              </a:rPr>
              <a:t> </a:t>
            </a:r>
            <a:r>
              <a:rPr lang="en-US" err="1">
                <a:solidFill>
                  <a:srgbClr val="C00000"/>
                </a:solidFill>
                <a:latin typeface="Arial"/>
                <a:ea typeface="ＭＳ Ｐゴシック"/>
                <a:cs typeface="Arial"/>
              </a:rPr>
              <a:t>confidencial</a:t>
            </a:r>
            <a:r>
              <a:rPr lang="en-US">
                <a:solidFill>
                  <a:srgbClr val="C00000"/>
                </a:solidFill>
                <a:latin typeface="Arial"/>
                <a:ea typeface="ＭＳ Ｐゴシック"/>
                <a:cs typeface="Arial"/>
              </a:rPr>
              <a:t>.</a:t>
            </a:r>
          </a:p>
        </p:txBody>
      </p:sp>
      <p:sp>
        <p:nvSpPr>
          <p:cNvPr id="5" name="Content Placeholder 4">
            <a:extLst>
              <a:ext uri="{FF2B5EF4-FFF2-40B4-BE49-F238E27FC236}">
                <a16:creationId xmlns:a16="http://schemas.microsoft.com/office/drawing/2014/main" id="{91DE1738-E001-7AC6-6743-FCDB53461137}"/>
              </a:ext>
            </a:extLst>
          </p:cNvPr>
          <p:cNvSpPr>
            <a:spLocks noGrp="1"/>
          </p:cNvSpPr>
          <p:nvPr>
            <p:ph idx="1"/>
          </p:nvPr>
        </p:nvSpPr>
        <p:spPr/>
        <p:txBody>
          <a:bodyPr/>
          <a:lstStyle/>
          <a:p>
            <a:pPr marL="0" indent="0">
              <a:buNone/>
            </a:pPr>
            <a:endParaRPr lang="en-US"/>
          </a:p>
          <a:p>
            <a:pPr marL="0" indent="0">
              <a:buNone/>
            </a:pPr>
            <a:endParaRPr lang="en-US"/>
          </a:p>
        </p:txBody>
      </p:sp>
      <p:sp>
        <p:nvSpPr>
          <p:cNvPr id="6" name="TextBox 5">
            <a:extLst>
              <a:ext uri="{FF2B5EF4-FFF2-40B4-BE49-F238E27FC236}">
                <a16:creationId xmlns:a16="http://schemas.microsoft.com/office/drawing/2014/main" id="{B962B72B-BFA1-E6AE-ED76-7C03FC2C8564}"/>
              </a:ext>
            </a:extLst>
          </p:cNvPr>
          <p:cNvSpPr txBox="1"/>
          <p:nvPr/>
        </p:nvSpPr>
        <p:spPr>
          <a:xfrm>
            <a:off x="579587" y="3231102"/>
            <a:ext cx="7863744" cy="1200329"/>
          </a:xfrm>
          <a:prstGeom prst="rect">
            <a:avLst/>
          </a:prstGeom>
          <a:noFill/>
        </p:spPr>
        <p:txBody>
          <a:bodyPr wrap="square" rtlCol="0">
            <a:spAutoFit/>
          </a:bodyPr>
          <a:lstStyle/>
          <a:p>
            <a:r>
              <a:rPr lang="en-US" err="1">
                <a:solidFill>
                  <a:srgbClr val="C00000"/>
                </a:solidFill>
              </a:rPr>
              <a:t>Además</a:t>
            </a:r>
            <a:r>
              <a:rPr lang="en-US">
                <a:solidFill>
                  <a:srgbClr val="C00000"/>
                </a:solidFill>
              </a:rPr>
              <a:t>, </a:t>
            </a:r>
            <a:r>
              <a:rPr lang="en-US" err="1">
                <a:solidFill>
                  <a:srgbClr val="C00000"/>
                </a:solidFill>
              </a:rPr>
              <a:t>su</a:t>
            </a:r>
            <a:r>
              <a:rPr lang="en-US">
                <a:solidFill>
                  <a:srgbClr val="C00000"/>
                </a:solidFill>
              </a:rPr>
              <a:t> CHW se </a:t>
            </a:r>
            <a:r>
              <a:rPr lang="en-US" err="1">
                <a:solidFill>
                  <a:srgbClr val="C00000"/>
                </a:solidFill>
              </a:rPr>
              <a:t>comunicará</a:t>
            </a:r>
            <a:r>
              <a:rPr lang="en-US">
                <a:solidFill>
                  <a:srgbClr val="C00000"/>
                </a:solidFill>
              </a:rPr>
              <a:t> con </a:t>
            </a:r>
            <a:r>
              <a:rPr lang="en-US" err="1">
                <a:solidFill>
                  <a:srgbClr val="C00000"/>
                </a:solidFill>
              </a:rPr>
              <a:t>ellos</a:t>
            </a:r>
            <a:r>
              <a:rPr lang="en-US">
                <a:solidFill>
                  <a:srgbClr val="C00000"/>
                </a:solidFill>
              </a:rPr>
              <a:t> </a:t>
            </a:r>
            <a:r>
              <a:rPr lang="en-US" err="1">
                <a:solidFill>
                  <a:srgbClr val="C00000"/>
                </a:solidFill>
              </a:rPr>
              <a:t>semanalmente</a:t>
            </a:r>
            <a:r>
              <a:rPr lang="en-US">
                <a:solidFill>
                  <a:srgbClr val="C00000"/>
                </a:solidFill>
              </a:rPr>
              <a:t> y, </a:t>
            </a:r>
            <a:r>
              <a:rPr lang="en-US" err="1">
                <a:solidFill>
                  <a:srgbClr val="C00000"/>
                </a:solidFill>
              </a:rPr>
              <a:t>si</a:t>
            </a:r>
            <a:r>
              <a:rPr lang="en-US">
                <a:solidFill>
                  <a:srgbClr val="C00000"/>
                </a:solidFill>
              </a:rPr>
              <a:t> </a:t>
            </a:r>
            <a:r>
              <a:rPr lang="en-US" err="1">
                <a:solidFill>
                  <a:srgbClr val="C00000"/>
                </a:solidFill>
              </a:rPr>
              <a:t>está</a:t>
            </a:r>
            <a:r>
              <a:rPr lang="en-US">
                <a:solidFill>
                  <a:srgbClr val="C00000"/>
                </a:solidFill>
              </a:rPr>
              <a:t> bien, a </a:t>
            </a:r>
            <a:r>
              <a:rPr lang="en-US" err="1">
                <a:solidFill>
                  <a:srgbClr val="C00000"/>
                </a:solidFill>
              </a:rPr>
              <a:t>través</a:t>
            </a:r>
            <a:r>
              <a:rPr lang="en-US">
                <a:solidFill>
                  <a:srgbClr val="C00000"/>
                </a:solidFill>
              </a:rPr>
              <a:t> de SMS o </a:t>
            </a:r>
            <a:r>
              <a:rPr lang="en-US" err="1">
                <a:solidFill>
                  <a:srgbClr val="C00000"/>
                </a:solidFill>
              </a:rPr>
              <a:t>mensajes</a:t>
            </a:r>
            <a:r>
              <a:rPr lang="en-US">
                <a:solidFill>
                  <a:srgbClr val="C00000"/>
                </a:solidFill>
              </a:rPr>
              <a:t> de </a:t>
            </a:r>
            <a:r>
              <a:rPr lang="en-US" err="1">
                <a:solidFill>
                  <a:srgbClr val="C00000"/>
                </a:solidFill>
              </a:rPr>
              <a:t>texto</a:t>
            </a:r>
            <a:r>
              <a:rPr lang="en-US">
                <a:solidFill>
                  <a:srgbClr val="C00000"/>
                </a:solidFill>
              </a:rPr>
              <a:t> de Google. Nos </a:t>
            </a:r>
            <a:r>
              <a:rPr lang="en-US" err="1">
                <a:solidFill>
                  <a:srgbClr val="C00000"/>
                </a:solidFill>
              </a:rPr>
              <a:t>gustaría</a:t>
            </a:r>
            <a:r>
              <a:rPr lang="en-US">
                <a:solidFill>
                  <a:srgbClr val="C00000"/>
                </a:solidFill>
              </a:rPr>
              <a:t> que </a:t>
            </a:r>
            <a:r>
              <a:rPr lang="en-US" err="1">
                <a:solidFill>
                  <a:srgbClr val="C00000"/>
                </a:solidFill>
              </a:rPr>
              <a:t>usaran</a:t>
            </a:r>
            <a:r>
              <a:rPr lang="en-US">
                <a:solidFill>
                  <a:srgbClr val="C00000"/>
                </a:solidFill>
              </a:rPr>
              <a:t> </a:t>
            </a:r>
            <a:r>
              <a:rPr lang="en-US" err="1">
                <a:solidFill>
                  <a:srgbClr val="C00000"/>
                </a:solidFill>
              </a:rPr>
              <a:t>OhMD</a:t>
            </a:r>
            <a:r>
              <a:rPr lang="en-US">
                <a:solidFill>
                  <a:srgbClr val="C00000"/>
                </a:solidFill>
              </a:rPr>
              <a:t> (</a:t>
            </a:r>
            <a:r>
              <a:rPr lang="en-US" err="1">
                <a:solidFill>
                  <a:srgbClr val="C00000"/>
                </a:solidFill>
              </a:rPr>
              <a:t>aplicación</a:t>
            </a:r>
            <a:r>
              <a:rPr lang="en-US">
                <a:solidFill>
                  <a:srgbClr val="C00000"/>
                </a:solidFill>
              </a:rPr>
              <a:t> </a:t>
            </a:r>
            <a:r>
              <a:rPr lang="en-US" err="1">
                <a:solidFill>
                  <a:srgbClr val="C00000"/>
                </a:solidFill>
              </a:rPr>
              <a:t>segura</a:t>
            </a:r>
            <a:r>
              <a:rPr lang="en-US">
                <a:solidFill>
                  <a:srgbClr val="C00000"/>
                </a:solidFill>
              </a:rPr>
              <a:t>). </a:t>
            </a:r>
            <a:r>
              <a:rPr lang="en-US" err="1">
                <a:solidFill>
                  <a:srgbClr val="C00000"/>
                </a:solidFill>
              </a:rPr>
              <a:t>Su</a:t>
            </a:r>
            <a:r>
              <a:rPr lang="en-US">
                <a:solidFill>
                  <a:srgbClr val="C00000"/>
                </a:solidFill>
              </a:rPr>
              <a:t> CHW </a:t>
            </a:r>
            <a:r>
              <a:rPr lang="en-US" err="1">
                <a:solidFill>
                  <a:srgbClr val="C00000"/>
                </a:solidFill>
              </a:rPr>
              <a:t>puede</a:t>
            </a:r>
            <a:r>
              <a:rPr lang="en-US">
                <a:solidFill>
                  <a:srgbClr val="C00000"/>
                </a:solidFill>
              </a:rPr>
              <a:t> </a:t>
            </a:r>
            <a:r>
              <a:rPr lang="en-US" err="1">
                <a:solidFill>
                  <a:srgbClr val="C00000"/>
                </a:solidFill>
              </a:rPr>
              <a:t>mostrarles</a:t>
            </a:r>
            <a:r>
              <a:rPr lang="en-US">
                <a:solidFill>
                  <a:srgbClr val="C00000"/>
                </a:solidFill>
              </a:rPr>
              <a:t> </a:t>
            </a:r>
            <a:r>
              <a:rPr lang="en-US" err="1">
                <a:solidFill>
                  <a:srgbClr val="C00000"/>
                </a:solidFill>
              </a:rPr>
              <a:t>cómo</a:t>
            </a:r>
            <a:r>
              <a:rPr lang="en-US">
                <a:solidFill>
                  <a:srgbClr val="C00000"/>
                </a:solidFill>
              </a:rPr>
              <a:t> </a:t>
            </a:r>
            <a:r>
              <a:rPr lang="en-US" err="1">
                <a:solidFill>
                  <a:srgbClr val="C00000"/>
                </a:solidFill>
              </a:rPr>
              <a:t>hacerlo</a:t>
            </a:r>
            <a:r>
              <a:rPr lang="en-US">
                <a:solidFill>
                  <a:srgbClr val="C00000"/>
                </a:solidFill>
              </a:rPr>
              <a:t> </a:t>
            </a:r>
            <a:r>
              <a:rPr lang="en-US" err="1">
                <a:solidFill>
                  <a:srgbClr val="C00000"/>
                </a:solidFill>
              </a:rPr>
              <a:t>si</a:t>
            </a:r>
            <a:r>
              <a:rPr lang="en-US">
                <a:solidFill>
                  <a:srgbClr val="C00000"/>
                </a:solidFill>
              </a:rPr>
              <a:t> </a:t>
            </a:r>
            <a:r>
              <a:rPr lang="en-US" err="1">
                <a:solidFill>
                  <a:srgbClr val="C00000"/>
                </a:solidFill>
              </a:rPr>
              <a:t>así</a:t>
            </a:r>
            <a:r>
              <a:rPr lang="en-US">
                <a:solidFill>
                  <a:srgbClr val="C00000"/>
                </a:solidFill>
              </a:rPr>
              <a:t> lo </a:t>
            </a:r>
            <a:r>
              <a:rPr lang="en-US" err="1">
                <a:solidFill>
                  <a:srgbClr val="C00000"/>
                </a:solidFill>
              </a:rPr>
              <a:t>desean</a:t>
            </a:r>
            <a:r>
              <a:rPr lang="en-US">
                <a:solidFill>
                  <a:srgbClr val="C00000"/>
                </a:solidFill>
              </a:rPr>
              <a:t>.</a:t>
            </a:r>
          </a:p>
        </p:txBody>
      </p:sp>
    </p:spTree>
    <p:extLst>
      <p:ext uri="{BB962C8B-B14F-4D97-AF65-F5344CB8AC3E}">
        <p14:creationId xmlns:p14="http://schemas.microsoft.com/office/powerpoint/2010/main" val="13703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14F27-2518-2BAF-1C78-F905D589E3BA}"/>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00431400-AFFD-10FB-9500-40B895270408}"/>
              </a:ext>
            </a:extLst>
          </p:cNvPr>
          <p:cNvPicPr>
            <a:picLocks noGrp="1" noChangeAspect="1"/>
          </p:cNvPicPr>
          <p:nvPr>
            <p:ph idx="1"/>
          </p:nvPr>
        </p:nvPicPr>
        <p:blipFill>
          <a:blip r:embed="rId3"/>
          <a:stretch>
            <a:fillRect/>
          </a:stretch>
        </p:blipFill>
        <p:spPr>
          <a:xfrm>
            <a:off x="3991629" y="67858"/>
            <a:ext cx="5152372" cy="6637742"/>
          </a:xfrm>
        </p:spPr>
      </p:pic>
      <p:sp>
        <p:nvSpPr>
          <p:cNvPr id="2" name="Title 1">
            <a:extLst>
              <a:ext uri="{FF2B5EF4-FFF2-40B4-BE49-F238E27FC236}">
                <a16:creationId xmlns:a16="http://schemas.microsoft.com/office/drawing/2014/main" id="{4912DA20-D137-8F42-6406-3C3A4E366CC6}"/>
              </a:ext>
            </a:extLst>
          </p:cNvPr>
          <p:cNvSpPr txBox="1">
            <a:spLocks/>
          </p:cNvSpPr>
          <p:nvPr/>
        </p:nvSpPr>
        <p:spPr>
          <a:xfrm>
            <a:off x="562647" y="1140127"/>
            <a:ext cx="7134785" cy="530223"/>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500"/>
              <a:t>Proyecto #</a:t>
            </a:r>
            <a:r>
              <a:rPr lang="en-US" sz="3500">
                <a:latin typeface="AR ESSENCE" panose="02000000000000000000" pitchFamily="2" charset="0"/>
              </a:rPr>
              <a:t>1</a:t>
            </a:r>
          </a:p>
          <a:p>
            <a:pPr fontAlgn="auto">
              <a:spcAft>
                <a:spcPts val="0"/>
              </a:spcAft>
            </a:pPr>
            <a:r>
              <a:rPr lang="en-US" sz="3500">
                <a:latin typeface="AR ESSENCE" panose="02000000000000000000" pitchFamily="2" charset="0"/>
              </a:rPr>
              <a:t>¡</a:t>
            </a:r>
            <a:r>
              <a:rPr lang="en-US" sz="3500" err="1">
                <a:latin typeface="AR ESSENCE" panose="02000000000000000000" pitchFamily="2" charset="0"/>
              </a:rPr>
              <a:t>Firma</a:t>
            </a:r>
            <a:r>
              <a:rPr lang="en-US" sz="3500">
                <a:latin typeface="AR ESSENCE" panose="02000000000000000000" pitchFamily="2" charset="0"/>
              </a:rPr>
              <a:t> </a:t>
            </a:r>
            <a:r>
              <a:rPr lang="en-US" sz="3500" err="1">
                <a:latin typeface="AR ESSENCE" panose="02000000000000000000" pitchFamily="2" charset="0"/>
              </a:rPr>
              <a:t>aqui</a:t>
            </a:r>
            <a:r>
              <a:rPr lang="en-US" sz="3500">
                <a:latin typeface="AR ESSENCE" panose="02000000000000000000" pitchFamily="2" charset="0"/>
              </a:rPr>
              <a:t>!</a:t>
            </a:r>
          </a:p>
        </p:txBody>
      </p:sp>
      <p:sp>
        <p:nvSpPr>
          <p:cNvPr id="3" name="TextBox 2">
            <a:extLst>
              <a:ext uri="{FF2B5EF4-FFF2-40B4-BE49-F238E27FC236}">
                <a16:creationId xmlns:a16="http://schemas.microsoft.com/office/drawing/2014/main" id="{B6FDAC00-FF84-FA43-550C-42C61FC7E129}"/>
              </a:ext>
            </a:extLst>
          </p:cNvPr>
          <p:cNvSpPr txBox="1"/>
          <p:nvPr/>
        </p:nvSpPr>
        <p:spPr>
          <a:xfrm>
            <a:off x="0" y="4549676"/>
            <a:ext cx="4130040" cy="2031325"/>
          </a:xfrm>
          <a:prstGeom prst="rect">
            <a:avLst/>
          </a:prstGeom>
          <a:noFill/>
        </p:spPr>
        <p:txBody>
          <a:bodyPr wrap="square" rtlCol="0">
            <a:spAutoFit/>
          </a:bodyPr>
          <a:lstStyle/>
          <a:p>
            <a:r>
              <a:rPr lang="en-US" err="1">
                <a:solidFill>
                  <a:srgbClr val="C00000"/>
                </a:solidFill>
              </a:rPr>
              <a:t>Luego</a:t>
            </a:r>
            <a:r>
              <a:rPr lang="en-US">
                <a:solidFill>
                  <a:srgbClr val="C00000"/>
                </a:solidFill>
              </a:rPr>
              <a:t> </a:t>
            </a:r>
            <a:r>
              <a:rPr lang="en-US" err="1">
                <a:solidFill>
                  <a:srgbClr val="C00000"/>
                </a:solidFill>
              </a:rPr>
              <a:t>pídales</a:t>
            </a:r>
            <a:r>
              <a:rPr lang="en-US">
                <a:solidFill>
                  <a:srgbClr val="C00000"/>
                </a:solidFill>
              </a:rPr>
              <a:t> que </a:t>
            </a:r>
            <a:r>
              <a:rPr lang="en-US" err="1">
                <a:solidFill>
                  <a:srgbClr val="C00000"/>
                </a:solidFill>
              </a:rPr>
              <a:t>firmen</a:t>
            </a:r>
            <a:r>
              <a:rPr lang="en-US">
                <a:solidFill>
                  <a:srgbClr val="C00000"/>
                </a:solidFill>
              </a:rPr>
              <a:t> y </a:t>
            </a:r>
            <a:r>
              <a:rPr lang="en-US" err="1">
                <a:solidFill>
                  <a:srgbClr val="C00000"/>
                </a:solidFill>
              </a:rPr>
              <a:t>fechen</a:t>
            </a:r>
            <a:r>
              <a:rPr lang="en-US">
                <a:solidFill>
                  <a:srgbClr val="C00000"/>
                </a:solidFill>
              </a:rPr>
              <a:t> </a:t>
            </a:r>
          </a:p>
          <a:p>
            <a:endParaRPr lang="en-US">
              <a:solidFill>
                <a:srgbClr val="C00000"/>
              </a:solidFill>
            </a:endParaRPr>
          </a:p>
          <a:p>
            <a:endParaRPr lang="en-US">
              <a:solidFill>
                <a:srgbClr val="C00000"/>
              </a:solidFill>
            </a:endParaRPr>
          </a:p>
          <a:p>
            <a:r>
              <a:rPr lang="en-US">
                <a:solidFill>
                  <a:srgbClr val="C00000"/>
                </a:solidFill>
              </a:rPr>
              <a:t>							</a:t>
            </a:r>
            <a:r>
              <a:rPr lang="en-US" err="1">
                <a:solidFill>
                  <a:srgbClr val="C00000"/>
                </a:solidFill>
              </a:rPr>
              <a:t>aquí</a:t>
            </a:r>
            <a:endParaRPr lang="en-US">
              <a:solidFill>
                <a:srgbClr val="C00000"/>
              </a:solidFill>
            </a:endParaRPr>
          </a:p>
          <a:p>
            <a:endParaRPr lang="en-US">
              <a:solidFill>
                <a:srgbClr val="C00000"/>
              </a:solidFill>
            </a:endParaRPr>
          </a:p>
          <a:p>
            <a:r>
              <a:rPr lang="en-US">
                <a:solidFill>
                  <a:srgbClr val="C00000"/>
                </a:solidFill>
              </a:rPr>
              <a:t>	</a:t>
            </a:r>
            <a:r>
              <a:rPr lang="en-US" err="1">
                <a:solidFill>
                  <a:srgbClr val="C00000"/>
                </a:solidFill>
              </a:rPr>
              <a:t>Ud</a:t>
            </a:r>
            <a:r>
              <a:rPr lang="en-US">
                <a:solidFill>
                  <a:srgbClr val="C00000"/>
                </a:solidFill>
              </a:rPr>
              <a:t> </a:t>
            </a:r>
            <a:r>
              <a:rPr lang="en-US" err="1">
                <a:solidFill>
                  <a:srgbClr val="C00000"/>
                </a:solidFill>
              </a:rPr>
              <a:t>firma</a:t>
            </a:r>
            <a:r>
              <a:rPr lang="en-US">
                <a:solidFill>
                  <a:srgbClr val="C00000"/>
                </a:solidFill>
              </a:rPr>
              <a:t> y escribe la </a:t>
            </a:r>
            <a:r>
              <a:rPr lang="en-US" err="1">
                <a:solidFill>
                  <a:srgbClr val="C00000"/>
                </a:solidFill>
              </a:rPr>
              <a:t>fecha</a:t>
            </a:r>
            <a:r>
              <a:rPr lang="en-US">
                <a:solidFill>
                  <a:srgbClr val="C00000"/>
                </a:solidFill>
              </a:rPr>
              <a:t> </a:t>
            </a:r>
            <a:r>
              <a:rPr lang="en-US" err="1">
                <a:solidFill>
                  <a:srgbClr val="C00000"/>
                </a:solidFill>
              </a:rPr>
              <a:t>aqui</a:t>
            </a:r>
            <a:endParaRPr lang="en-US">
              <a:solidFill>
                <a:srgbClr val="C00000"/>
              </a:solidFill>
            </a:endParaRPr>
          </a:p>
          <a:p>
            <a:endParaRPr lang="en-US">
              <a:solidFill>
                <a:srgbClr val="C00000"/>
              </a:solidFill>
            </a:endParaRPr>
          </a:p>
        </p:txBody>
      </p:sp>
      <p:cxnSp>
        <p:nvCxnSpPr>
          <p:cNvPr id="8" name="Straight Arrow Connector 7">
            <a:extLst>
              <a:ext uri="{FF2B5EF4-FFF2-40B4-BE49-F238E27FC236}">
                <a16:creationId xmlns:a16="http://schemas.microsoft.com/office/drawing/2014/main" id="{21968C4F-F835-44E1-42DA-203C3CAFF00A}"/>
              </a:ext>
            </a:extLst>
          </p:cNvPr>
          <p:cNvCxnSpPr>
            <a:cxnSpLocks/>
          </p:cNvCxnSpPr>
          <p:nvPr/>
        </p:nvCxnSpPr>
        <p:spPr>
          <a:xfrm>
            <a:off x="3814832" y="5516880"/>
            <a:ext cx="482848"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56D7A09-7283-69D6-4841-13A20E148C36}"/>
              </a:ext>
            </a:extLst>
          </p:cNvPr>
          <p:cNvCxnSpPr>
            <a:cxnSpLocks/>
          </p:cNvCxnSpPr>
          <p:nvPr/>
        </p:nvCxnSpPr>
        <p:spPr>
          <a:xfrm>
            <a:off x="3814832" y="6096000"/>
            <a:ext cx="482848"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C725BB-E0E0-7B9A-DA94-9AE4932EC904}"/>
              </a:ext>
            </a:extLst>
          </p:cNvPr>
          <p:cNvCxnSpPr>
            <a:cxnSpLocks/>
          </p:cNvCxnSpPr>
          <p:nvPr/>
        </p:nvCxnSpPr>
        <p:spPr>
          <a:xfrm>
            <a:off x="5841752" y="5516880"/>
            <a:ext cx="482848"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A81EB7-6436-A85A-D4CA-CA86D7E6B5BB}"/>
              </a:ext>
            </a:extLst>
          </p:cNvPr>
          <p:cNvCxnSpPr>
            <a:cxnSpLocks/>
          </p:cNvCxnSpPr>
          <p:nvPr/>
        </p:nvCxnSpPr>
        <p:spPr>
          <a:xfrm>
            <a:off x="5841752" y="6096000"/>
            <a:ext cx="482848"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4CC9E3-1D3B-86BE-A6BF-92B8C03F6100}"/>
              </a:ext>
            </a:extLst>
          </p:cNvPr>
          <p:cNvSpPr txBox="1"/>
          <p:nvPr/>
        </p:nvSpPr>
        <p:spPr>
          <a:xfrm>
            <a:off x="167640" y="1959910"/>
            <a:ext cx="4130040" cy="1200329"/>
          </a:xfrm>
          <a:prstGeom prst="rect">
            <a:avLst/>
          </a:prstGeom>
          <a:noFill/>
        </p:spPr>
        <p:txBody>
          <a:bodyPr wrap="square" rtlCol="0">
            <a:spAutoFit/>
          </a:bodyPr>
          <a:lstStyle/>
          <a:p>
            <a:r>
              <a:rPr lang="en-US" err="1">
                <a:solidFill>
                  <a:srgbClr val="C00000"/>
                </a:solidFill>
              </a:rPr>
              <a:t>Escriba</a:t>
            </a:r>
            <a:r>
              <a:rPr lang="en-US">
                <a:solidFill>
                  <a:srgbClr val="C00000"/>
                </a:solidFill>
              </a:rPr>
              <a:t> </a:t>
            </a:r>
            <a:r>
              <a:rPr lang="en-US" err="1">
                <a:solidFill>
                  <a:srgbClr val="C00000"/>
                </a:solidFill>
              </a:rPr>
              <a:t>el</a:t>
            </a:r>
            <a:r>
              <a:rPr lang="en-US">
                <a:solidFill>
                  <a:srgbClr val="C00000"/>
                </a:solidFill>
              </a:rPr>
              <a:t> </a:t>
            </a:r>
            <a:r>
              <a:rPr lang="en-US" err="1">
                <a:solidFill>
                  <a:srgbClr val="C00000"/>
                </a:solidFill>
              </a:rPr>
              <a:t>nombre</a:t>
            </a:r>
            <a:r>
              <a:rPr lang="en-US">
                <a:solidFill>
                  <a:srgbClr val="C00000"/>
                </a:solidFill>
              </a:rPr>
              <a:t> del </a:t>
            </a:r>
            <a:r>
              <a:rPr lang="en-US" err="1">
                <a:solidFill>
                  <a:srgbClr val="C00000"/>
                </a:solidFill>
              </a:rPr>
              <a:t>paciente</a:t>
            </a:r>
            <a:r>
              <a:rPr lang="en-US">
                <a:solidFill>
                  <a:srgbClr val="C00000"/>
                </a:solidFill>
              </a:rPr>
              <a:t> y MRN </a:t>
            </a:r>
            <a:r>
              <a:rPr lang="en-US" err="1">
                <a:solidFill>
                  <a:srgbClr val="C00000"/>
                </a:solidFill>
              </a:rPr>
              <a:t>aquí</a:t>
            </a:r>
            <a:endParaRPr lang="en-US">
              <a:solidFill>
                <a:srgbClr val="C00000"/>
              </a:solidFill>
            </a:endParaRPr>
          </a:p>
          <a:p>
            <a:r>
              <a:rPr lang="en-US">
                <a:solidFill>
                  <a:srgbClr val="C00000"/>
                </a:solidFill>
              </a:rPr>
              <a:t>				</a:t>
            </a:r>
          </a:p>
          <a:p>
            <a:endParaRPr lang="en-US">
              <a:solidFill>
                <a:srgbClr val="C00000"/>
              </a:solidFill>
            </a:endParaRPr>
          </a:p>
        </p:txBody>
      </p:sp>
      <p:cxnSp>
        <p:nvCxnSpPr>
          <p:cNvPr id="19" name="Straight Arrow Connector 18">
            <a:extLst>
              <a:ext uri="{FF2B5EF4-FFF2-40B4-BE49-F238E27FC236}">
                <a16:creationId xmlns:a16="http://schemas.microsoft.com/office/drawing/2014/main" id="{96B2E851-4F6B-AC67-69A1-6A636B01078C}"/>
              </a:ext>
            </a:extLst>
          </p:cNvPr>
          <p:cNvCxnSpPr>
            <a:cxnSpLocks/>
          </p:cNvCxnSpPr>
          <p:nvPr/>
        </p:nvCxnSpPr>
        <p:spPr>
          <a:xfrm flipV="1">
            <a:off x="4140448" y="426720"/>
            <a:ext cx="4287272" cy="177877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581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14F27-2518-2BAF-1C78-F905D589E3BA}"/>
              </a:ext>
            </a:extLst>
          </p:cNvPr>
          <p:cNvSpPr>
            <a:spLocks noGrp="1"/>
          </p:cNvSpPr>
          <p:nvPr>
            <p:ph type="title"/>
          </p:nvPr>
        </p:nvSpPr>
        <p:spPr/>
        <p:txBody>
          <a:bodyPr/>
          <a:lstStyle/>
          <a:p>
            <a:r>
              <a:rPr lang="en-US"/>
              <a:t> </a:t>
            </a:r>
          </a:p>
        </p:txBody>
      </p:sp>
      <p:pic>
        <p:nvPicPr>
          <p:cNvPr id="7" name="Picture 6">
            <a:extLst>
              <a:ext uri="{FF2B5EF4-FFF2-40B4-BE49-F238E27FC236}">
                <a16:creationId xmlns:a16="http://schemas.microsoft.com/office/drawing/2014/main" id="{891D0AE3-6499-28C6-58BA-F249E0540DFD}"/>
              </a:ext>
            </a:extLst>
          </p:cNvPr>
          <p:cNvPicPr>
            <a:picLocks noChangeAspect="1"/>
          </p:cNvPicPr>
          <p:nvPr/>
        </p:nvPicPr>
        <p:blipFill>
          <a:blip r:embed="rId3"/>
          <a:stretch>
            <a:fillRect/>
          </a:stretch>
        </p:blipFill>
        <p:spPr>
          <a:xfrm>
            <a:off x="3825240" y="150390"/>
            <a:ext cx="4922520" cy="6707610"/>
          </a:xfrm>
          <a:prstGeom prst="rect">
            <a:avLst/>
          </a:prstGeom>
        </p:spPr>
      </p:pic>
      <p:sp>
        <p:nvSpPr>
          <p:cNvPr id="3" name="Title 1">
            <a:extLst>
              <a:ext uri="{FF2B5EF4-FFF2-40B4-BE49-F238E27FC236}">
                <a16:creationId xmlns:a16="http://schemas.microsoft.com/office/drawing/2014/main" id="{79AF5F16-66C9-0250-72DC-3C9C90A604A4}"/>
              </a:ext>
            </a:extLst>
          </p:cNvPr>
          <p:cNvSpPr txBox="1">
            <a:spLocks/>
          </p:cNvSpPr>
          <p:nvPr/>
        </p:nvSpPr>
        <p:spPr>
          <a:xfrm>
            <a:off x="581192" y="1075235"/>
            <a:ext cx="7134785" cy="530223"/>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500"/>
              <a:t>Proyecto #</a:t>
            </a:r>
            <a:r>
              <a:rPr lang="en-US" sz="3500">
                <a:latin typeface="AR ESSENCE" panose="02000000000000000000" pitchFamily="2" charset="0"/>
              </a:rPr>
              <a:t>1</a:t>
            </a:r>
          </a:p>
          <a:p>
            <a:pPr fontAlgn="auto">
              <a:spcAft>
                <a:spcPts val="0"/>
              </a:spcAft>
            </a:pPr>
            <a:r>
              <a:rPr lang="en-US" sz="3500">
                <a:latin typeface="AR ESSENCE" panose="02000000000000000000" pitchFamily="2" charset="0"/>
              </a:rPr>
              <a:t>¡</a:t>
            </a:r>
            <a:r>
              <a:rPr lang="en-US" sz="3500" err="1">
                <a:latin typeface="AR ESSENCE" panose="02000000000000000000" pitchFamily="2" charset="0"/>
              </a:rPr>
              <a:t>Firma</a:t>
            </a:r>
            <a:r>
              <a:rPr lang="en-US" sz="3500">
                <a:latin typeface="AR ESSENCE" panose="02000000000000000000" pitchFamily="2" charset="0"/>
              </a:rPr>
              <a:t> </a:t>
            </a:r>
            <a:r>
              <a:rPr lang="en-US" sz="3500" err="1">
                <a:latin typeface="AR ESSENCE" panose="02000000000000000000" pitchFamily="2" charset="0"/>
              </a:rPr>
              <a:t>aqui</a:t>
            </a:r>
            <a:r>
              <a:rPr lang="en-US" sz="3500">
                <a:latin typeface="AR ESSENCE" panose="02000000000000000000" pitchFamily="2" charset="0"/>
              </a:rPr>
              <a:t>!</a:t>
            </a:r>
          </a:p>
        </p:txBody>
      </p:sp>
      <p:sp>
        <p:nvSpPr>
          <p:cNvPr id="8" name="Content Placeholder 7">
            <a:extLst>
              <a:ext uri="{FF2B5EF4-FFF2-40B4-BE49-F238E27FC236}">
                <a16:creationId xmlns:a16="http://schemas.microsoft.com/office/drawing/2014/main" id="{B931186D-4746-A47D-E560-CE016D74E69A}"/>
              </a:ext>
            </a:extLst>
          </p:cNvPr>
          <p:cNvSpPr>
            <a:spLocks noGrp="1"/>
          </p:cNvSpPr>
          <p:nvPr>
            <p:ph idx="1"/>
          </p:nvPr>
        </p:nvSpPr>
        <p:spPr/>
        <p:txBody>
          <a:bodyPr/>
          <a:lstStyle/>
          <a:p>
            <a:pPr marL="0" indent="0">
              <a:buNone/>
            </a:pPr>
            <a:endParaRPr lang="en-US"/>
          </a:p>
          <a:p>
            <a:pPr marL="0" indent="0">
              <a:buNone/>
            </a:pPr>
            <a:endParaRPr lang="en-US"/>
          </a:p>
        </p:txBody>
      </p:sp>
      <p:sp>
        <p:nvSpPr>
          <p:cNvPr id="9" name="TextBox 8">
            <a:extLst>
              <a:ext uri="{FF2B5EF4-FFF2-40B4-BE49-F238E27FC236}">
                <a16:creationId xmlns:a16="http://schemas.microsoft.com/office/drawing/2014/main" id="{D777E8DE-107D-D6EA-7D3D-C7CE3702A77F}"/>
              </a:ext>
            </a:extLst>
          </p:cNvPr>
          <p:cNvSpPr txBox="1"/>
          <p:nvPr/>
        </p:nvSpPr>
        <p:spPr>
          <a:xfrm>
            <a:off x="138196" y="2335240"/>
            <a:ext cx="3824204" cy="4524315"/>
          </a:xfrm>
          <a:prstGeom prst="rect">
            <a:avLst/>
          </a:prstGeom>
          <a:noFill/>
        </p:spPr>
        <p:txBody>
          <a:bodyPr wrap="square" rtlCol="0">
            <a:spAutoFit/>
          </a:bodyPr>
          <a:lstStyle/>
          <a:p>
            <a:r>
              <a:rPr lang="en-US" err="1">
                <a:solidFill>
                  <a:srgbClr val="C00000"/>
                </a:solidFill>
              </a:rPr>
              <a:t>Luego</a:t>
            </a:r>
            <a:r>
              <a:rPr lang="en-US">
                <a:solidFill>
                  <a:srgbClr val="C00000"/>
                </a:solidFill>
              </a:rPr>
              <a:t> </a:t>
            </a:r>
            <a:r>
              <a:rPr lang="en-US" err="1">
                <a:solidFill>
                  <a:srgbClr val="C00000"/>
                </a:solidFill>
              </a:rPr>
              <a:t>pídales</a:t>
            </a:r>
            <a:r>
              <a:rPr lang="en-US">
                <a:solidFill>
                  <a:srgbClr val="C00000"/>
                </a:solidFill>
              </a:rPr>
              <a:t> que </a:t>
            </a:r>
            <a:r>
              <a:rPr lang="en-US" err="1">
                <a:solidFill>
                  <a:srgbClr val="C00000"/>
                </a:solidFill>
              </a:rPr>
              <a:t>firmen</a:t>
            </a:r>
            <a:r>
              <a:rPr lang="en-US">
                <a:solidFill>
                  <a:srgbClr val="C00000"/>
                </a:solidFill>
              </a:rPr>
              <a:t> y </a:t>
            </a:r>
            <a:r>
              <a:rPr lang="en-US" err="1">
                <a:solidFill>
                  <a:srgbClr val="C00000"/>
                </a:solidFill>
              </a:rPr>
              <a:t>fechen</a:t>
            </a:r>
            <a:r>
              <a:rPr lang="en-US">
                <a:solidFill>
                  <a:srgbClr val="C00000"/>
                </a:solidFill>
              </a:rPr>
              <a:t> 												</a:t>
            </a:r>
            <a:r>
              <a:rPr lang="en-US" err="1">
                <a:solidFill>
                  <a:srgbClr val="C00000"/>
                </a:solidFill>
              </a:rPr>
              <a:t>aquí</a:t>
            </a:r>
            <a:endParaRPr lang="en-US">
              <a:solidFill>
                <a:srgbClr val="C00000"/>
              </a:solidFill>
            </a:endParaRPr>
          </a:p>
          <a:p>
            <a:endParaRPr lang="en-US">
              <a:solidFill>
                <a:srgbClr val="C00000"/>
              </a:solidFill>
            </a:endParaRPr>
          </a:p>
          <a:p>
            <a:r>
              <a:rPr lang="en-US">
                <a:solidFill>
                  <a:srgbClr val="C00000"/>
                </a:solidFill>
              </a:rPr>
              <a:t>	</a:t>
            </a: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r>
              <a:rPr lang="en-US">
                <a:solidFill>
                  <a:srgbClr val="C00000"/>
                </a:solidFill>
              </a:rPr>
              <a:t>						Y </a:t>
            </a:r>
            <a:r>
              <a:rPr lang="en-US" err="1">
                <a:solidFill>
                  <a:srgbClr val="C00000"/>
                </a:solidFill>
              </a:rPr>
              <a:t>aqui</a:t>
            </a:r>
            <a:endParaRPr lang="en-US">
              <a:solidFill>
                <a:srgbClr val="C00000"/>
              </a:solidFill>
            </a:endParaRPr>
          </a:p>
          <a:p>
            <a:endParaRPr lang="en-US">
              <a:solidFill>
                <a:srgbClr val="C00000"/>
              </a:solidFill>
            </a:endParaRPr>
          </a:p>
        </p:txBody>
      </p:sp>
      <p:sp>
        <p:nvSpPr>
          <p:cNvPr id="10" name="TextBox 9">
            <a:extLst>
              <a:ext uri="{FF2B5EF4-FFF2-40B4-BE49-F238E27FC236}">
                <a16:creationId xmlns:a16="http://schemas.microsoft.com/office/drawing/2014/main" id="{6EC75224-1047-4D47-5F3D-A440A5313BC0}"/>
              </a:ext>
            </a:extLst>
          </p:cNvPr>
          <p:cNvSpPr txBox="1"/>
          <p:nvPr/>
        </p:nvSpPr>
        <p:spPr>
          <a:xfrm>
            <a:off x="3943867" y="904080"/>
            <a:ext cx="5200133" cy="646331"/>
          </a:xfrm>
          <a:prstGeom prst="rect">
            <a:avLst/>
          </a:prstGeom>
          <a:noFill/>
        </p:spPr>
        <p:txBody>
          <a:bodyPr wrap="square" rtlCol="0">
            <a:spAutoFit/>
          </a:bodyPr>
          <a:lstStyle/>
          <a:p>
            <a:r>
              <a:rPr lang="en-US" err="1">
                <a:solidFill>
                  <a:srgbClr val="C00000"/>
                </a:solidFill>
              </a:rPr>
              <a:t>Escriba</a:t>
            </a:r>
            <a:r>
              <a:rPr lang="en-US">
                <a:solidFill>
                  <a:srgbClr val="C00000"/>
                </a:solidFill>
              </a:rPr>
              <a:t> </a:t>
            </a:r>
            <a:r>
              <a:rPr lang="en-US" err="1">
                <a:solidFill>
                  <a:srgbClr val="C00000"/>
                </a:solidFill>
              </a:rPr>
              <a:t>el</a:t>
            </a:r>
            <a:r>
              <a:rPr lang="en-US">
                <a:solidFill>
                  <a:srgbClr val="C00000"/>
                </a:solidFill>
              </a:rPr>
              <a:t> </a:t>
            </a:r>
            <a:r>
              <a:rPr lang="en-US" err="1">
                <a:solidFill>
                  <a:srgbClr val="C00000"/>
                </a:solidFill>
              </a:rPr>
              <a:t>nombre</a:t>
            </a:r>
            <a:r>
              <a:rPr lang="en-US">
                <a:solidFill>
                  <a:srgbClr val="C00000"/>
                </a:solidFill>
              </a:rPr>
              <a:t> del </a:t>
            </a:r>
            <a:r>
              <a:rPr lang="en-US" err="1">
                <a:solidFill>
                  <a:srgbClr val="C00000"/>
                </a:solidFill>
              </a:rPr>
              <a:t>paciente</a:t>
            </a:r>
            <a:r>
              <a:rPr lang="en-US">
                <a:solidFill>
                  <a:srgbClr val="C00000"/>
                </a:solidFill>
              </a:rPr>
              <a:t>, MRN y </a:t>
            </a:r>
            <a:r>
              <a:rPr lang="en-US" err="1">
                <a:solidFill>
                  <a:srgbClr val="C00000"/>
                </a:solidFill>
              </a:rPr>
              <a:t>cumpleaños</a:t>
            </a:r>
            <a:r>
              <a:rPr lang="en-US">
                <a:solidFill>
                  <a:srgbClr val="C00000"/>
                </a:solidFill>
              </a:rPr>
              <a:t>.</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1B9D421-EFB8-E319-38AF-9BDBE4EFE628}"/>
                  </a:ext>
                </a:extLst>
              </p14:cNvPr>
              <p14:cNvContentPartPr/>
              <p14:nvPr/>
            </p14:nvContentPartPr>
            <p14:xfrm>
              <a:off x="3825240" y="6058735"/>
              <a:ext cx="4436280" cy="729000"/>
            </p14:xfrm>
          </p:contentPart>
        </mc:Choice>
        <mc:Fallback xmlns="">
          <p:pic>
            <p:nvPicPr>
              <p:cNvPr id="11" name="Ink 10">
                <a:extLst>
                  <a:ext uri="{FF2B5EF4-FFF2-40B4-BE49-F238E27FC236}">
                    <a16:creationId xmlns:a16="http://schemas.microsoft.com/office/drawing/2014/main" id="{11B9D421-EFB8-E319-38AF-9BDBE4EFE628}"/>
                  </a:ext>
                </a:extLst>
              </p:cNvPr>
              <p:cNvPicPr/>
              <p:nvPr/>
            </p:nvPicPr>
            <p:blipFill>
              <a:blip r:embed="rId5"/>
              <a:stretch>
                <a:fillRect/>
              </a:stretch>
            </p:blipFill>
            <p:spPr>
              <a:xfrm>
                <a:off x="3807241" y="6040735"/>
                <a:ext cx="4471917" cy="764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4EF6C3AA-FE1C-12B9-CD72-50824AC4359A}"/>
                  </a:ext>
                </a:extLst>
              </p14:cNvPr>
              <p14:cNvContentPartPr/>
              <p14:nvPr/>
            </p14:nvContentPartPr>
            <p14:xfrm>
              <a:off x="3943867" y="2659924"/>
              <a:ext cx="4436280" cy="729000"/>
            </p14:xfrm>
          </p:contentPart>
        </mc:Choice>
        <mc:Fallback xmlns="">
          <p:pic>
            <p:nvPicPr>
              <p:cNvPr id="12" name="Ink 11">
                <a:extLst>
                  <a:ext uri="{FF2B5EF4-FFF2-40B4-BE49-F238E27FC236}">
                    <a16:creationId xmlns:a16="http://schemas.microsoft.com/office/drawing/2014/main" id="{4EF6C3AA-FE1C-12B9-CD72-50824AC4359A}"/>
                  </a:ext>
                </a:extLst>
              </p:cNvPr>
              <p:cNvPicPr/>
              <p:nvPr/>
            </p:nvPicPr>
            <p:blipFill>
              <a:blip r:embed="rId5"/>
              <a:stretch>
                <a:fillRect/>
              </a:stretch>
            </p:blipFill>
            <p:spPr>
              <a:xfrm>
                <a:off x="3925868" y="2641924"/>
                <a:ext cx="4471917" cy="764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77F03468-1AA2-BC8E-FE0B-ACD56C8E9921}"/>
                  </a:ext>
                </a:extLst>
              </p14:cNvPr>
              <p14:cNvContentPartPr/>
              <p14:nvPr/>
            </p14:nvContentPartPr>
            <p14:xfrm>
              <a:off x="3413468" y="148835"/>
              <a:ext cx="4931872" cy="810439"/>
            </p14:xfrm>
          </p:contentPart>
        </mc:Choice>
        <mc:Fallback xmlns="">
          <p:pic>
            <p:nvPicPr>
              <p:cNvPr id="13" name="Ink 12">
                <a:extLst>
                  <a:ext uri="{FF2B5EF4-FFF2-40B4-BE49-F238E27FC236}">
                    <a16:creationId xmlns:a16="http://schemas.microsoft.com/office/drawing/2014/main" id="{77F03468-1AA2-BC8E-FE0B-ACD56C8E9921}"/>
                  </a:ext>
                </a:extLst>
              </p:cNvPr>
              <p:cNvPicPr/>
              <p:nvPr/>
            </p:nvPicPr>
            <p:blipFill>
              <a:blip r:embed="rId8"/>
              <a:stretch>
                <a:fillRect/>
              </a:stretch>
            </p:blipFill>
            <p:spPr>
              <a:xfrm>
                <a:off x="3395468" y="130833"/>
                <a:ext cx="4967511" cy="846082"/>
              </a:xfrm>
              <a:prstGeom prst="rect">
                <a:avLst/>
              </a:prstGeom>
            </p:spPr>
          </p:pic>
        </mc:Fallback>
      </mc:AlternateContent>
    </p:spTree>
    <p:extLst>
      <p:ext uri="{BB962C8B-B14F-4D97-AF65-F5344CB8AC3E}">
        <p14:creationId xmlns:p14="http://schemas.microsoft.com/office/powerpoint/2010/main" val="30135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9881-8E33-68D6-E8B5-BB2F2EE74621}"/>
              </a:ext>
            </a:extLst>
          </p:cNvPr>
          <p:cNvSpPr>
            <a:spLocks noGrp="1"/>
          </p:cNvSpPr>
          <p:nvPr>
            <p:ph type="title"/>
          </p:nvPr>
        </p:nvSpPr>
        <p:spPr/>
        <p:txBody>
          <a:bodyPr/>
          <a:lstStyle/>
          <a:p>
            <a:r>
              <a:rPr lang="en-US" err="1"/>
              <a:t>Anuncios</a:t>
            </a:r>
            <a:r>
              <a:rPr lang="en-US"/>
              <a:t>!</a:t>
            </a:r>
          </a:p>
        </p:txBody>
      </p:sp>
      <p:sp>
        <p:nvSpPr>
          <p:cNvPr id="3" name="Content Placeholder 2">
            <a:extLst>
              <a:ext uri="{FF2B5EF4-FFF2-40B4-BE49-F238E27FC236}">
                <a16:creationId xmlns:a16="http://schemas.microsoft.com/office/drawing/2014/main" id="{8C507D7D-3AAC-690D-931F-2F4385CBC20A}"/>
              </a:ext>
            </a:extLst>
          </p:cNvPr>
          <p:cNvSpPr>
            <a:spLocks noGrp="1"/>
          </p:cNvSpPr>
          <p:nvPr>
            <p:ph idx="1"/>
          </p:nvPr>
        </p:nvSpPr>
        <p:spPr>
          <a:xfrm>
            <a:off x="581192" y="3217727"/>
            <a:ext cx="7989752" cy="2641071"/>
          </a:xfrm>
        </p:spPr>
        <p:txBody>
          <a:bodyPr>
            <a:normAutofit fontScale="92500" lnSpcReduction="20000"/>
          </a:bodyPr>
          <a:lstStyle/>
          <a:p>
            <a:pPr marL="305435" indent="-305435"/>
            <a:r>
              <a:rPr lang="en-US" err="1"/>
              <a:t>Esta</a:t>
            </a:r>
            <a:r>
              <a:rPr lang="en-US"/>
              <a:t> </a:t>
            </a:r>
            <a:r>
              <a:rPr lang="en-US" err="1"/>
              <a:t>clase</a:t>
            </a:r>
            <a:r>
              <a:rPr lang="en-US"/>
              <a:t> </a:t>
            </a:r>
            <a:r>
              <a:rPr lang="en-US" err="1"/>
              <a:t>será</a:t>
            </a:r>
            <a:r>
              <a:rPr lang="en-US"/>
              <a:t> </a:t>
            </a:r>
            <a:r>
              <a:rPr lang="en-US" err="1"/>
              <a:t>grabada</a:t>
            </a:r>
            <a:r>
              <a:rPr lang="en-US"/>
              <a:t> de </a:t>
            </a:r>
            <a:r>
              <a:rPr lang="en-US" err="1"/>
              <a:t>ahora</a:t>
            </a:r>
            <a:r>
              <a:rPr lang="en-US"/>
              <a:t> </a:t>
            </a:r>
            <a:r>
              <a:rPr lang="en-US" err="1"/>
              <a:t>en</a:t>
            </a:r>
            <a:r>
              <a:rPr lang="en-US"/>
              <a:t> </a:t>
            </a:r>
            <a:r>
              <a:rPr lang="en-US" err="1"/>
              <a:t>adelante</a:t>
            </a:r>
            <a:r>
              <a:rPr lang="en-US"/>
              <a:t> para que </a:t>
            </a:r>
            <a:r>
              <a:rPr lang="en-US" err="1"/>
              <a:t>los</a:t>
            </a:r>
            <a:r>
              <a:rPr lang="en-US"/>
              <a:t> 3 </a:t>
            </a:r>
            <a:r>
              <a:rPr lang="en-US" err="1"/>
              <a:t>instructores</a:t>
            </a:r>
            <a:r>
              <a:rPr lang="en-US"/>
              <a:t> que </a:t>
            </a:r>
            <a:r>
              <a:rPr lang="en-US" err="1"/>
              <a:t>están</a:t>
            </a:r>
            <a:r>
              <a:rPr lang="en-US"/>
              <a:t> </a:t>
            </a:r>
            <a:r>
              <a:rPr lang="en-US" err="1"/>
              <a:t>guiando</a:t>
            </a:r>
            <a:r>
              <a:rPr lang="en-US"/>
              <a:t> al </a:t>
            </a:r>
            <a:r>
              <a:rPr lang="en-US" err="1"/>
              <a:t>otro</a:t>
            </a:r>
            <a:r>
              <a:rPr lang="en-US"/>
              <a:t> </a:t>
            </a:r>
            <a:r>
              <a:rPr lang="en-US" err="1"/>
              <a:t>equipo</a:t>
            </a:r>
            <a:r>
              <a:rPr lang="en-US"/>
              <a:t> </a:t>
            </a:r>
            <a:r>
              <a:rPr lang="en-US" err="1"/>
              <a:t>puedan</a:t>
            </a:r>
            <a:r>
              <a:rPr lang="en-US"/>
              <a:t> </a:t>
            </a:r>
            <a:r>
              <a:rPr lang="en-US" err="1"/>
              <a:t>estar</a:t>
            </a:r>
            <a:r>
              <a:rPr lang="en-US"/>
              <a:t> </a:t>
            </a:r>
            <a:r>
              <a:rPr lang="en-US" err="1"/>
              <a:t>informados</a:t>
            </a:r>
            <a:r>
              <a:rPr lang="en-US"/>
              <a:t>.</a:t>
            </a:r>
          </a:p>
          <a:p>
            <a:pPr marL="305435" indent="-305435"/>
            <a:r>
              <a:rPr lang="en-US"/>
              <a:t>Si </a:t>
            </a:r>
            <a:r>
              <a:rPr lang="en-US" err="1"/>
              <a:t>tienen</a:t>
            </a:r>
            <a:r>
              <a:rPr lang="en-US"/>
              <a:t> </a:t>
            </a:r>
            <a:r>
              <a:rPr lang="en-US" err="1"/>
              <a:t>algun</a:t>
            </a:r>
            <a:r>
              <a:rPr lang="en-US"/>
              <a:t> </a:t>
            </a:r>
            <a:r>
              <a:rPr lang="en-US" err="1"/>
              <a:t>problema</a:t>
            </a:r>
            <a:r>
              <a:rPr lang="en-US"/>
              <a:t> </a:t>
            </a:r>
            <a:r>
              <a:rPr lang="en-US" err="1"/>
              <a:t>conectandose</a:t>
            </a:r>
            <a:r>
              <a:rPr lang="en-US"/>
              <a:t> al </a:t>
            </a:r>
            <a:r>
              <a:rPr lang="en-US" err="1"/>
              <a:t>archivo</a:t>
            </a:r>
            <a:r>
              <a:rPr lang="en-US"/>
              <a:t> de Box </a:t>
            </a:r>
            <a:r>
              <a:rPr lang="en-US" err="1"/>
              <a:t>por</a:t>
            </a:r>
            <a:r>
              <a:rPr lang="en-US"/>
              <a:t> favor </a:t>
            </a:r>
            <a:r>
              <a:rPr lang="en-US" err="1"/>
              <a:t>avisen</a:t>
            </a:r>
            <a:r>
              <a:rPr lang="en-US"/>
              <a:t> a </a:t>
            </a:r>
            <a:r>
              <a:rPr lang="en-US" err="1"/>
              <a:t>su</a:t>
            </a:r>
            <a:r>
              <a:rPr lang="en-US"/>
              <a:t> instructor – </a:t>
            </a:r>
            <a:r>
              <a:rPr lang="en-US" err="1"/>
              <a:t>su</a:t>
            </a:r>
            <a:r>
              <a:rPr lang="en-US"/>
              <a:t> instructor le </a:t>
            </a:r>
            <a:r>
              <a:rPr lang="en-US" err="1"/>
              <a:t>ayudará</a:t>
            </a:r>
            <a:r>
              <a:rPr lang="en-US"/>
              <a:t> a </a:t>
            </a:r>
            <a:r>
              <a:rPr lang="en-US" err="1"/>
              <a:t>familiarizarse</a:t>
            </a:r>
            <a:r>
              <a:rPr lang="en-US"/>
              <a:t> con </a:t>
            </a:r>
            <a:r>
              <a:rPr lang="en-US" err="1"/>
              <a:t>el</a:t>
            </a:r>
            <a:r>
              <a:rPr lang="en-US"/>
              <a:t> </a:t>
            </a:r>
            <a:r>
              <a:rPr lang="en-US" err="1"/>
              <a:t>programa</a:t>
            </a:r>
            <a:r>
              <a:rPr lang="en-US"/>
              <a:t>.</a:t>
            </a:r>
          </a:p>
          <a:p>
            <a:pPr marL="305435" indent="-305435"/>
            <a:r>
              <a:rPr lang="en-US" err="1"/>
              <a:t>Tenemos</a:t>
            </a:r>
            <a:r>
              <a:rPr lang="en-US"/>
              <a:t> la </a:t>
            </a:r>
            <a:r>
              <a:rPr lang="en-US" err="1"/>
              <a:t>información</a:t>
            </a:r>
            <a:r>
              <a:rPr lang="en-US"/>
              <a:t> del </a:t>
            </a:r>
            <a:r>
              <a:rPr lang="en-US" err="1"/>
              <a:t>WiFi</a:t>
            </a:r>
            <a:r>
              <a:rPr lang="en-US"/>
              <a:t> de la </a:t>
            </a:r>
            <a:r>
              <a:rPr lang="en-US" err="1"/>
              <a:t>clinica</a:t>
            </a:r>
            <a:r>
              <a:rPr lang="en-US"/>
              <a:t> y </a:t>
            </a:r>
            <a:r>
              <a:rPr lang="en-US" err="1"/>
              <a:t>estaremos</a:t>
            </a:r>
            <a:r>
              <a:rPr lang="en-US"/>
              <a:t> </a:t>
            </a:r>
            <a:r>
              <a:rPr lang="en-US" err="1"/>
              <a:t>poniendola</a:t>
            </a:r>
            <a:r>
              <a:rPr lang="en-US"/>
              <a:t> </a:t>
            </a:r>
            <a:r>
              <a:rPr lang="en-US" err="1"/>
              <a:t>en</a:t>
            </a:r>
            <a:r>
              <a:rPr lang="en-US"/>
              <a:t> </a:t>
            </a:r>
            <a:r>
              <a:rPr lang="en-US" err="1"/>
              <a:t>OhMD</a:t>
            </a:r>
            <a:r>
              <a:rPr lang="en-US"/>
              <a:t> – </a:t>
            </a:r>
            <a:r>
              <a:rPr lang="en-US" err="1"/>
              <a:t>por</a:t>
            </a:r>
            <a:r>
              <a:rPr lang="en-US"/>
              <a:t> favor </a:t>
            </a:r>
            <a:r>
              <a:rPr lang="en-US" err="1"/>
              <a:t>tenga</a:t>
            </a:r>
            <a:r>
              <a:rPr lang="en-US"/>
              <a:t> </a:t>
            </a:r>
            <a:r>
              <a:rPr lang="en-US" err="1"/>
              <a:t>esta</a:t>
            </a:r>
            <a:r>
              <a:rPr lang="en-US"/>
              <a:t> </a:t>
            </a:r>
            <a:r>
              <a:rPr lang="en-US" err="1"/>
              <a:t>información</a:t>
            </a:r>
            <a:r>
              <a:rPr lang="en-US"/>
              <a:t> a la mano para </a:t>
            </a:r>
            <a:r>
              <a:rPr lang="en-US" err="1"/>
              <a:t>poder</a:t>
            </a:r>
            <a:r>
              <a:rPr lang="en-US"/>
              <a:t> </a:t>
            </a:r>
            <a:r>
              <a:rPr lang="en-US" err="1"/>
              <a:t>conectar</a:t>
            </a:r>
            <a:r>
              <a:rPr lang="en-US"/>
              <a:t> </a:t>
            </a:r>
            <a:r>
              <a:rPr lang="en-US" err="1"/>
              <a:t>su</a:t>
            </a:r>
            <a:r>
              <a:rPr lang="en-US"/>
              <a:t> </a:t>
            </a:r>
            <a:r>
              <a:rPr lang="en-US" err="1"/>
              <a:t>ipad</a:t>
            </a:r>
            <a:r>
              <a:rPr lang="en-US"/>
              <a:t> al internet </a:t>
            </a:r>
            <a:r>
              <a:rPr lang="en-US" err="1"/>
              <a:t>el</a:t>
            </a:r>
            <a:r>
              <a:rPr lang="en-US"/>
              <a:t> día de </a:t>
            </a:r>
            <a:r>
              <a:rPr lang="en-US" err="1"/>
              <a:t>orientacion</a:t>
            </a:r>
            <a:r>
              <a:rPr lang="en-US"/>
              <a:t> (Marzo 4)</a:t>
            </a:r>
          </a:p>
          <a:p>
            <a:pPr marL="305435" indent="-305435"/>
            <a:r>
              <a:rPr lang="en-US" err="1"/>
              <a:t>Aún</a:t>
            </a:r>
            <a:r>
              <a:rPr lang="en-US"/>
              <a:t> no </a:t>
            </a:r>
            <a:r>
              <a:rPr lang="en-US" err="1"/>
              <a:t>hemos</a:t>
            </a:r>
            <a:r>
              <a:rPr lang="en-US"/>
              <a:t> </a:t>
            </a:r>
            <a:r>
              <a:rPr lang="en-US" err="1"/>
              <a:t>recibido</a:t>
            </a:r>
            <a:r>
              <a:rPr lang="en-US"/>
              <a:t> las </a:t>
            </a:r>
            <a:r>
              <a:rPr lang="en-US" err="1"/>
              <a:t>evaluaciones</a:t>
            </a:r>
            <a:r>
              <a:rPr lang="en-US"/>
              <a:t> de 4 de </a:t>
            </a:r>
            <a:r>
              <a:rPr lang="en-US" err="1"/>
              <a:t>ustedes</a:t>
            </a:r>
            <a:r>
              <a:rPr lang="en-US"/>
              <a:t>, </a:t>
            </a:r>
            <a:r>
              <a:rPr lang="en-US" err="1"/>
              <a:t>por</a:t>
            </a:r>
            <a:r>
              <a:rPr lang="en-US"/>
              <a:t> favor </a:t>
            </a:r>
            <a:r>
              <a:rPr lang="en-US" err="1"/>
              <a:t>llene</a:t>
            </a:r>
            <a:r>
              <a:rPr lang="en-US"/>
              <a:t> la </a:t>
            </a:r>
            <a:r>
              <a:rPr lang="en-US" err="1"/>
              <a:t>evaluación</a:t>
            </a:r>
            <a:r>
              <a:rPr lang="en-US"/>
              <a:t> y </a:t>
            </a:r>
            <a:r>
              <a:rPr lang="en-US" err="1"/>
              <a:t>envíe</a:t>
            </a:r>
            <a:r>
              <a:rPr lang="en-US"/>
              <a:t> a Sandra Flamenco y Betty Nava a mas </a:t>
            </a:r>
            <a:r>
              <a:rPr lang="en-US" err="1"/>
              <a:t>tardar</a:t>
            </a:r>
            <a:r>
              <a:rPr lang="en-US"/>
              <a:t> </a:t>
            </a:r>
            <a:r>
              <a:rPr lang="en-US" err="1"/>
              <a:t>el</a:t>
            </a:r>
            <a:r>
              <a:rPr lang="en-US"/>
              <a:t> Martes 2/7/23</a:t>
            </a:r>
          </a:p>
          <a:p>
            <a:pPr marL="0" indent="0">
              <a:buNone/>
            </a:pPr>
            <a:endParaRPr lang="en-US"/>
          </a:p>
          <a:p>
            <a:pPr marL="305435" indent="-305435"/>
            <a:endParaRPr lang="en-US"/>
          </a:p>
          <a:p>
            <a:pPr marL="305435" indent="-305435"/>
            <a:endParaRPr lang="en-US"/>
          </a:p>
          <a:p>
            <a:pPr marL="305435" indent="-305435"/>
            <a:endParaRPr lang="en-US"/>
          </a:p>
          <a:p>
            <a:pPr marL="305435" indent="-305435"/>
            <a:endParaRPr lang="en-US"/>
          </a:p>
          <a:p>
            <a:pPr marL="305435" indent="-305435"/>
            <a:endParaRPr lang="en-US"/>
          </a:p>
        </p:txBody>
      </p:sp>
    </p:spTree>
    <p:extLst>
      <p:ext uri="{BB962C8B-B14F-4D97-AF65-F5344CB8AC3E}">
        <p14:creationId xmlns:p14="http://schemas.microsoft.com/office/powerpoint/2010/main" val="1666188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E9CB-843C-DBBD-737F-F2F136AEEBEE}"/>
              </a:ext>
            </a:extLst>
          </p:cNvPr>
          <p:cNvSpPr>
            <a:spLocks noGrp="1"/>
          </p:cNvSpPr>
          <p:nvPr>
            <p:ph type="title"/>
          </p:nvPr>
        </p:nvSpPr>
        <p:spPr/>
        <p:txBody>
          <a:bodyPr/>
          <a:lstStyle/>
          <a:p>
            <a:r>
              <a:rPr lang="en-US"/>
              <a:t>Consent</a:t>
            </a:r>
          </a:p>
        </p:txBody>
      </p:sp>
      <p:pic>
        <p:nvPicPr>
          <p:cNvPr id="5" name="Content Placeholder 4">
            <a:extLst>
              <a:ext uri="{FF2B5EF4-FFF2-40B4-BE49-F238E27FC236}">
                <a16:creationId xmlns:a16="http://schemas.microsoft.com/office/drawing/2014/main" id="{00431400-AFFD-10FB-9500-40B895270408}"/>
              </a:ext>
            </a:extLst>
          </p:cNvPr>
          <p:cNvPicPr>
            <a:picLocks noGrp="1" noChangeAspect="1"/>
          </p:cNvPicPr>
          <p:nvPr>
            <p:ph idx="1"/>
          </p:nvPr>
        </p:nvPicPr>
        <p:blipFill>
          <a:blip r:embed="rId3"/>
          <a:stretch>
            <a:fillRect/>
          </a:stretch>
        </p:blipFill>
        <p:spPr>
          <a:xfrm>
            <a:off x="95588" y="100213"/>
            <a:ext cx="4390222" cy="5655873"/>
          </a:xfrm>
        </p:spPr>
      </p:pic>
      <p:sp>
        <p:nvSpPr>
          <p:cNvPr id="3" name="TextBox 2">
            <a:extLst>
              <a:ext uri="{FF2B5EF4-FFF2-40B4-BE49-F238E27FC236}">
                <a16:creationId xmlns:a16="http://schemas.microsoft.com/office/drawing/2014/main" id="{002072B5-38F5-AC76-B128-AEBA493EE326}"/>
              </a:ext>
            </a:extLst>
          </p:cNvPr>
          <p:cNvSpPr txBox="1"/>
          <p:nvPr/>
        </p:nvSpPr>
        <p:spPr>
          <a:xfrm>
            <a:off x="242470" y="4739989"/>
            <a:ext cx="3611301" cy="923330"/>
          </a:xfrm>
          <a:prstGeom prst="rect">
            <a:avLst/>
          </a:prstGeom>
          <a:noFill/>
        </p:spPr>
        <p:txBody>
          <a:bodyPr wrap="square" lIns="91440" tIns="45720" rIns="91440" bIns="45720" rtlCol="0" anchor="t">
            <a:spAutoFit/>
          </a:bodyPr>
          <a:lstStyle/>
          <a:p>
            <a:r>
              <a:rPr lang="en-US" dirty="0" err="1">
                <a:solidFill>
                  <a:srgbClr val="FF0000"/>
                </a:solidFill>
                <a:latin typeface="Gabriola"/>
                <a:ea typeface="ＭＳ Ｐゴシック"/>
                <a:cs typeface="Apple Chancery"/>
              </a:rPr>
              <a:t>Firma</a:t>
            </a:r>
            <a:r>
              <a:rPr lang="en-US" dirty="0">
                <a:solidFill>
                  <a:srgbClr val="FF0000"/>
                </a:solidFill>
                <a:latin typeface="Gabriola"/>
                <a:ea typeface="ＭＳ Ｐゴシック"/>
                <a:cs typeface="Apple Chancery"/>
              </a:rPr>
              <a:t> de </a:t>
            </a:r>
            <a:r>
              <a:rPr lang="en-US" dirty="0" err="1">
                <a:solidFill>
                  <a:srgbClr val="FF0000"/>
                </a:solidFill>
                <a:latin typeface="Gabriola"/>
                <a:ea typeface="ＭＳ Ｐゴシック"/>
                <a:cs typeface="Apple Chancery"/>
              </a:rPr>
              <a:t>Paciente</a:t>
            </a:r>
            <a:r>
              <a:rPr lang="en-US" dirty="0">
                <a:solidFill>
                  <a:srgbClr val="FF0000"/>
                </a:solidFill>
                <a:latin typeface="Gabriola"/>
                <a:ea typeface="ＭＳ Ｐゴシック"/>
                <a:cs typeface="Apple Chancery"/>
              </a:rPr>
              <a:t>                        9/10/22</a:t>
            </a:r>
          </a:p>
          <a:p>
            <a:endParaRPr lang="en-US" dirty="0">
              <a:solidFill>
                <a:srgbClr val="FF0000"/>
              </a:solidFill>
              <a:latin typeface="Gabriola" pitchFamily="82" charset="0"/>
              <a:cs typeface="Apple Chancery" panose="03020702040506060504" pitchFamily="66" charset="-79"/>
            </a:endParaRPr>
          </a:p>
          <a:p>
            <a:endParaRPr lang="en-US" dirty="0">
              <a:solidFill>
                <a:srgbClr val="FF0000"/>
              </a:solidFill>
              <a:latin typeface="Gabriola"/>
              <a:ea typeface="ＭＳ Ｐゴシック"/>
              <a:cs typeface="Apple Chancery"/>
            </a:endParaRPr>
          </a:p>
        </p:txBody>
      </p:sp>
      <p:sp>
        <p:nvSpPr>
          <p:cNvPr id="4" name="TextBox 3">
            <a:extLst>
              <a:ext uri="{FF2B5EF4-FFF2-40B4-BE49-F238E27FC236}">
                <a16:creationId xmlns:a16="http://schemas.microsoft.com/office/drawing/2014/main" id="{E5E03563-9B00-5231-CB18-20410FF302A1}"/>
              </a:ext>
            </a:extLst>
          </p:cNvPr>
          <p:cNvSpPr txBox="1"/>
          <p:nvPr/>
        </p:nvSpPr>
        <p:spPr>
          <a:xfrm>
            <a:off x="3659232" y="192935"/>
            <a:ext cx="2527622" cy="3693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NOMBRE</a:t>
            </a:r>
          </a:p>
          <a:p>
            <a:r>
              <a:rPr lang="en-US" sz="900" dirty="0">
                <a:solidFill>
                  <a:srgbClr val="FF0000"/>
                </a:solidFill>
                <a:latin typeface="Times New Roman" panose="02020603050405020304" pitchFamily="18" charset="0"/>
                <a:cs typeface="Times New Roman" panose="02020603050405020304" pitchFamily="18" charset="0"/>
              </a:rPr>
              <a:t> MRN 9999</a:t>
            </a:r>
          </a:p>
        </p:txBody>
      </p:sp>
      <p:pic>
        <p:nvPicPr>
          <p:cNvPr id="6" name="Picture 5">
            <a:extLst>
              <a:ext uri="{FF2B5EF4-FFF2-40B4-BE49-F238E27FC236}">
                <a16:creationId xmlns:a16="http://schemas.microsoft.com/office/drawing/2014/main" id="{FFB6B0F5-736E-EC15-0FF5-92AC7FC1CC96}"/>
              </a:ext>
            </a:extLst>
          </p:cNvPr>
          <p:cNvPicPr>
            <a:picLocks noChangeAspect="1"/>
          </p:cNvPicPr>
          <p:nvPr/>
        </p:nvPicPr>
        <p:blipFill>
          <a:blip r:embed="rId4"/>
          <a:stretch>
            <a:fillRect/>
          </a:stretch>
        </p:blipFill>
        <p:spPr>
          <a:xfrm>
            <a:off x="4923043" y="857250"/>
            <a:ext cx="3774665" cy="5143500"/>
          </a:xfrm>
          <a:prstGeom prst="rect">
            <a:avLst/>
          </a:prstGeom>
        </p:spPr>
      </p:pic>
      <p:sp>
        <p:nvSpPr>
          <p:cNvPr id="7" name="TextBox 6">
            <a:extLst>
              <a:ext uri="{FF2B5EF4-FFF2-40B4-BE49-F238E27FC236}">
                <a16:creationId xmlns:a16="http://schemas.microsoft.com/office/drawing/2014/main" id="{F4D5C5FA-18EC-A175-704E-164D5B21D955}"/>
              </a:ext>
            </a:extLst>
          </p:cNvPr>
          <p:cNvSpPr txBox="1"/>
          <p:nvPr/>
        </p:nvSpPr>
        <p:spPr>
          <a:xfrm>
            <a:off x="5437111" y="3042264"/>
            <a:ext cx="3141357" cy="369332"/>
          </a:xfrm>
          <a:prstGeom prst="rect">
            <a:avLst/>
          </a:prstGeom>
          <a:noFill/>
        </p:spPr>
        <p:txBody>
          <a:bodyPr wrap="square" lIns="91440" tIns="45720" rIns="91440" bIns="45720" rtlCol="0" anchor="t">
            <a:spAutoFit/>
          </a:bodyPr>
          <a:lstStyle/>
          <a:p>
            <a:r>
              <a:rPr lang="en-US" dirty="0" err="1">
                <a:solidFill>
                  <a:srgbClr val="FF0000"/>
                </a:solidFill>
                <a:latin typeface="Gabriola"/>
                <a:ea typeface="ＭＳ Ｐゴシック"/>
                <a:cs typeface="Apple Chancery"/>
              </a:rPr>
              <a:t>Firma</a:t>
            </a:r>
            <a:r>
              <a:rPr lang="en-US" dirty="0">
                <a:solidFill>
                  <a:srgbClr val="FF0000"/>
                </a:solidFill>
                <a:latin typeface="Gabriola"/>
                <a:ea typeface="ＭＳ Ｐゴシック"/>
                <a:cs typeface="Apple Chancery"/>
              </a:rPr>
              <a:t> de </a:t>
            </a:r>
            <a:r>
              <a:rPr lang="en-US" dirty="0" err="1">
                <a:solidFill>
                  <a:srgbClr val="FF0000"/>
                </a:solidFill>
                <a:latin typeface="Gabriola"/>
                <a:ea typeface="ＭＳ Ｐゴシック"/>
                <a:cs typeface="Apple Chancery"/>
              </a:rPr>
              <a:t>Paciente</a:t>
            </a:r>
            <a:r>
              <a:rPr lang="en-US" dirty="0">
                <a:solidFill>
                  <a:srgbClr val="FF0000"/>
                </a:solidFill>
                <a:latin typeface="Gabriola"/>
                <a:ea typeface="ＭＳ Ｐゴシック"/>
                <a:cs typeface="Apple Chancery"/>
              </a:rPr>
              <a:t>                             9/10/22</a:t>
            </a:r>
          </a:p>
        </p:txBody>
      </p:sp>
      <p:sp>
        <p:nvSpPr>
          <p:cNvPr id="8" name="TextBox 7">
            <a:extLst>
              <a:ext uri="{FF2B5EF4-FFF2-40B4-BE49-F238E27FC236}">
                <a16:creationId xmlns:a16="http://schemas.microsoft.com/office/drawing/2014/main" id="{2B7DE68A-1249-D726-2AAE-EAFF870980D2}"/>
              </a:ext>
            </a:extLst>
          </p:cNvPr>
          <p:cNvSpPr txBox="1"/>
          <p:nvPr/>
        </p:nvSpPr>
        <p:spPr>
          <a:xfrm>
            <a:off x="5355071" y="5625551"/>
            <a:ext cx="3611301" cy="369332"/>
          </a:xfrm>
          <a:prstGeom prst="rect">
            <a:avLst/>
          </a:prstGeom>
          <a:noFill/>
        </p:spPr>
        <p:txBody>
          <a:bodyPr wrap="square" lIns="91440" tIns="45720" rIns="91440" bIns="45720" rtlCol="0" anchor="t">
            <a:spAutoFit/>
          </a:bodyPr>
          <a:lstStyle/>
          <a:p>
            <a:r>
              <a:rPr lang="en-US" dirty="0" err="1">
                <a:solidFill>
                  <a:srgbClr val="FF0000"/>
                </a:solidFill>
                <a:latin typeface="Gabriola"/>
                <a:ea typeface="ＭＳ Ｐゴシック"/>
                <a:cs typeface="Apple Chancery"/>
              </a:rPr>
              <a:t>Firma</a:t>
            </a:r>
            <a:r>
              <a:rPr lang="en-US" dirty="0">
                <a:solidFill>
                  <a:srgbClr val="FF0000"/>
                </a:solidFill>
                <a:latin typeface="Gabriola"/>
                <a:ea typeface="ＭＳ Ｐゴシック"/>
                <a:cs typeface="Apple Chancery"/>
              </a:rPr>
              <a:t> de </a:t>
            </a:r>
            <a:r>
              <a:rPr lang="en-US" dirty="0" err="1">
                <a:solidFill>
                  <a:srgbClr val="FF0000"/>
                </a:solidFill>
                <a:latin typeface="Gabriola"/>
                <a:ea typeface="ＭＳ Ｐゴシック"/>
                <a:cs typeface="Apple Chancery"/>
              </a:rPr>
              <a:t>Paciente</a:t>
            </a:r>
            <a:r>
              <a:rPr lang="en-US" dirty="0">
                <a:solidFill>
                  <a:srgbClr val="FF0000"/>
                </a:solidFill>
                <a:latin typeface="Gabriola"/>
                <a:ea typeface="ＭＳ Ｐゴシック"/>
                <a:cs typeface="Apple Chancery"/>
              </a:rPr>
              <a:t>                                 9/10/22</a:t>
            </a:r>
          </a:p>
        </p:txBody>
      </p:sp>
      <p:sp>
        <p:nvSpPr>
          <p:cNvPr id="9" name="TextBox 8">
            <a:extLst>
              <a:ext uri="{FF2B5EF4-FFF2-40B4-BE49-F238E27FC236}">
                <a16:creationId xmlns:a16="http://schemas.microsoft.com/office/drawing/2014/main" id="{24D4B157-6352-A58E-45E4-CBD472938B8D}"/>
              </a:ext>
            </a:extLst>
          </p:cNvPr>
          <p:cNvSpPr txBox="1"/>
          <p:nvPr/>
        </p:nvSpPr>
        <p:spPr>
          <a:xfrm>
            <a:off x="5264566" y="949515"/>
            <a:ext cx="2527622" cy="507831"/>
          </a:xfrm>
          <a:prstGeom prst="rect">
            <a:avLst/>
          </a:prstGeom>
          <a:noFill/>
        </p:spPr>
        <p:txBody>
          <a:bodyPr wrap="square" rtlCol="0">
            <a:spAutoFit/>
          </a:bodyPr>
          <a:lstStyle/>
          <a:p>
            <a:r>
              <a:rPr lang="en-US" sz="900" dirty="0" err="1">
                <a:solidFill>
                  <a:srgbClr val="FF0000"/>
                </a:solidFill>
                <a:latin typeface="Times New Roman" panose="02020603050405020304" pitchFamily="18" charset="0"/>
                <a:cs typeface="Times New Roman" panose="02020603050405020304" pitchFamily="18" charset="0"/>
              </a:rPr>
              <a:t>Nombre</a:t>
            </a:r>
            <a:r>
              <a:rPr lang="en-US" sz="900" dirty="0">
                <a:solidFill>
                  <a:srgbClr val="FF0000"/>
                </a:solidFill>
                <a:latin typeface="Times New Roman" panose="02020603050405020304" pitchFamily="18" charset="0"/>
                <a:cs typeface="Times New Roman" panose="02020603050405020304" pitchFamily="18" charset="0"/>
              </a:rPr>
              <a:t> de </a:t>
            </a:r>
            <a:r>
              <a:rPr lang="en-US" sz="900" dirty="0" err="1">
                <a:solidFill>
                  <a:srgbClr val="FF0000"/>
                </a:solidFill>
                <a:latin typeface="Times New Roman" panose="02020603050405020304" pitchFamily="18" charset="0"/>
                <a:cs typeface="Times New Roman" panose="02020603050405020304" pitchFamily="18" charset="0"/>
              </a:rPr>
              <a:t>Paciente</a:t>
            </a:r>
            <a:endParaRPr lang="en-US" sz="900" dirty="0">
              <a:solidFill>
                <a:srgbClr val="FF0000"/>
              </a:solidFill>
              <a:latin typeface="Times New Roman" panose="02020603050405020304" pitchFamily="18" charset="0"/>
              <a:cs typeface="Times New Roman" panose="02020603050405020304" pitchFamily="18" charset="0"/>
            </a:endParaRPr>
          </a:p>
          <a:p>
            <a:r>
              <a:rPr lang="en-US" sz="900" dirty="0">
                <a:solidFill>
                  <a:srgbClr val="FF0000"/>
                </a:solidFill>
                <a:latin typeface="Times New Roman" panose="02020603050405020304" pitchFamily="18" charset="0"/>
                <a:cs typeface="Times New Roman" panose="02020603050405020304" pitchFamily="18" charset="0"/>
              </a:rPr>
              <a:t> </a:t>
            </a:r>
          </a:p>
          <a:p>
            <a:r>
              <a:rPr lang="en-US" sz="900" dirty="0">
                <a:solidFill>
                  <a:srgbClr val="FF0000"/>
                </a:solidFill>
                <a:latin typeface="Times New Roman" panose="02020603050405020304" pitchFamily="18" charset="0"/>
                <a:cs typeface="Times New Roman" panose="02020603050405020304" pitchFamily="18" charset="0"/>
              </a:rPr>
              <a:t>                     Jan 1, 1975                9999</a:t>
            </a:r>
          </a:p>
        </p:txBody>
      </p:sp>
      <p:sp>
        <p:nvSpPr>
          <p:cNvPr id="10" name="TextBox 9">
            <a:extLst>
              <a:ext uri="{FF2B5EF4-FFF2-40B4-BE49-F238E27FC236}">
                <a16:creationId xmlns:a16="http://schemas.microsoft.com/office/drawing/2014/main" id="{625F8235-2E7E-C81D-4DFC-A68A4D27BD8B}"/>
              </a:ext>
            </a:extLst>
          </p:cNvPr>
          <p:cNvSpPr txBox="1"/>
          <p:nvPr/>
        </p:nvSpPr>
        <p:spPr>
          <a:xfrm>
            <a:off x="162818" y="6000750"/>
            <a:ext cx="8534890" cy="784830"/>
          </a:xfrm>
          <a:prstGeom prst="rect">
            <a:avLst/>
          </a:prstGeom>
          <a:noFill/>
        </p:spPr>
        <p:txBody>
          <a:bodyPr wrap="square" rtlCol="0">
            <a:spAutoFit/>
          </a:bodyPr>
          <a:lstStyle/>
          <a:p>
            <a:r>
              <a:rPr lang="es-ES" sz="1500">
                <a:solidFill>
                  <a:srgbClr val="6600FF"/>
                </a:solidFill>
              </a:rPr>
              <a:t>Al finalizarlos puede que los formularios se vean así
Tenemos estos formularios en español y inglés</a:t>
            </a:r>
            <a:endParaRPr lang="en-US" sz="1500">
              <a:solidFill>
                <a:srgbClr val="6600FF"/>
              </a:solidFill>
            </a:endParaRPr>
          </a:p>
        </p:txBody>
      </p:sp>
    </p:spTree>
    <p:extLst>
      <p:ext uri="{BB962C8B-B14F-4D97-AF65-F5344CB8AC3E}">
        <p14:creationId xmlns:p14="http://schemas.microsoft.com/office/powerpoint/2010/main" val="1419014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14F27-2518-2BAF-1C78-F905D589E3BA}"/>
              </a:ext>
            </a:extLst>
          </p:cNvPr>
          <p:cNvSpPr>
            <a:spLocks noGrp="1"/>
          </p:cNvSpPr>
          <p:nvPr>
            <p:ph type="title"/>
          </p:nvPr>
        </p:nvSpPr>
        <p:spPr/>
        <p:txBody>
          <a:bodyPr/>
          <a:lstStyle/>
          <a:p>
            <a:r>
              <a:rPr lang="en-US"/>
              <a:t> </a:t>
            </a:r>
          </a:p>
        </p:txBody>
      </p:sp>
      <p:sp>
        <p:nvSpPr>
          <p:cNvPr id="3" name="Title 1">
            <a:extLst>
              <a:ext uri="{FF2B5EF4-FFF2-40B4-BE49-F238E27FC236}">
                <a16:creationId xmlns:a16="http://schemas.microsoft.com/office/drawing/2014/main" id="{79AF5F16-66C9-0250-72DC-3C9C90A604A4}"/>
              </a:ext>
            </a:extLst>
          </p:cNvPr>
          <p:cNvSpPr txBox="1">
            <a:spLocks/>
          </p:cNvSpPr>
          <p:nvPr/>
        </p:nvSpPr>
        <p:spPr>
          <a:xfrm>
            <a:off x="581192" y="1075235"/>
            <a:ext cx="7134785" cy="530223"/>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500"/>
              <a:t>Proyecto #</a:t>
            </a:r>
            <a:r>
              <a:rPr lang="en-US" sz="3500">
                <a:latin typeface="AR ESSENCE" panose="02000000000000000000" pitchFamily="2" charset="0"/>
              </a:rPr>
              <a:t>1</a:t>
            </a:r>
          </a:p>
        </p:txBody>
      </p:sp>
      <p:sp>
        <p:nvSpPr>
          <p:cNvPr id="8" name="Content Placeholder 7">
            <a:extLst>
              <a:ext uri="{FF2B5EF4-FFF2-40B4-BE49-F238E27FC236}">
                <a16:creationId xmlns:a16="http://schemas.microsoft.com/office/drawing/2014/main" id="{B931186D-4746-A47D-E560-CE016D74E69A}"/>
              </a:ext>
            </a:extLst>
          </p:cNvPr>
          <p:cNvSpPr>
            <a:spLocks noGrp="1"/>
          </p:cNvSpPr>
          <p:nvPr>
            <p:ph idx="1"/>
          </p:nvPr>
        </p:nvSpPr>
        <p:spPr>
          <a:xfrm>
            <a:off x="581192" y="2228003"/>
            <a:ext cx="8403939" cy="3630795"/>
          </a:xfrm>
        </p:spPr>
        <p:txBody>
          <a:bodyPr/>
          <a:lstStyle/>
          <a:p>
            <a:pPr marL="0" indent="0">
              <a:buNone/>
            </a:pPr>
            <a:r>
              <a:rPr lang="en-US" err="1">
                <a:solidFill>
                  <a:schemeClr val="accent2">
                    <a:lumMod val="75000"/>
                  </a:schemeClr>
                </a:solidFill>
                <a:latin typeface="American Typewriter" panose="02090604020004020304" pitchFamily="18" charset="77"/>
              </a:rPr>
              <a:t>Debemos</a:t>
            </a:r>
            <a:r>
              <a:rPr lang="en-US">
                <a:solidFill>
                  <a:schemeClr val="accent2">
                    <a:lumMod val="75000"/>
                  </a:schemeClr>
                </a:solidFill>
                <a:latin typeface="American Typewriter" panose="02090604020004020304" pitchFamily="18" charset="77"/>
              </a:rPr>
              <a:t> </a:t>
            </a:r>
            <a:r>
              <a:rPr lang="en-US" err="1">
                <a:solidFill>
                  <a:schemeClr val="accent2">
                    <a:lumMod val="75000"/>
                  </a:schemeClr>
                </a:solidFill>
                <a:latin typeface="American Typewriter" panose="02090604020004020304" pitchFamily="18" charset="77"/>
              </a:rPr>
              <a:t>ofrecer</a:t>
            </a:r>
            <a:r>
              <a:rPr lang="en-US">
                <a:solidFill>
                  <a:schemeClr val="accent2">
                    <a:lumMod val="75000"/>
                  </a:schemeClr>
                </a:solidFill>
                <a:latin typeface="American Typewriter" panose="02090604020004020304" pitchFamily="18" charset="77"/>
              </a:rPr>
              <a:t> </a:t>
            </a:r>
            <a:r>
              <a:rPr lang="en-US" err="1">
                <a:solidFill>
                  <a:schemeClr val="accent2">
                    <a:lumMod val="75000"/>
                  </a:schemeClr>
                </a:solidFill>
                <a:latin typeface="American Typewriter" panose="02090604020004020304" pitchFamily="18" charset="77"/>
              </a:rPr>
              <a:t>una</a:t>
            </a:r>
            <a:r>
              <a:rPr lang="en-US">
                <a:solidFill>
                  <a:schemeClr val="accent2">
                    <a:lumMod val="75000"/>
                  </a:schemeClr>
                </a:solidFill>
                <a:latin typeface="American Typewriter" panose="02090604020004020304" pitchFamily="18" charset="77"/>
              </a:rPr>
              <a:t> </a:t>
            </a:r>
            <a:r>
              <a:rPr lang="en-US" err="1">
                <a:solidFill>
                  <a:schemeClr val="accent2">
                    <a:lumMod val="75000"/>
                  </a:schemeClr>
                </a:solidFill>
                <a:latin typeface="American Typewriter" panose="02090604020004020304" pitchFamily="18" charset="77"/>
              </a:rPr>
              <a:t>copia</a:t>
            </a:r>
            <a:r>
              <a:rPr lang="en-US">
                <a:solidFill>
                  <a:schemeClr val="accent2">
                    <a:lumMod val="75000"/>
                  </a:schemeClr>
                </a:solidFill>
                <a:latin typeface="American Typewriter" panose="02090604020004020304" pitchFamily="18" charset="77"/>
              </a:rPr>
              <a:t> del </a:t>
            </a:r>
            <a:r>
              <a:rPr lang="en-US" err="1">
                <a:solidFill>
                  <a:schemeClr val="accent2">
                    <a:lumMod val="75000"/>
                  </a:schemeClr>
                </a:solidFill>
                <a:latin typeface="American Typewriter" panose="02090604020004020304" pitchFamily="18" charset="77"/>
              </a:rPr>
              <a:t>consentimiento</a:t>
            </a:r>
            <a:r>
              <a:rPr lang="en-US">
                <a:solidFill>
                  <a:schemeClr val="accent2">
                    <a:lumMod val="75000"/>
                  </a:schemeClr>
                </a:solidFill>
                <a:latin typeface="American Typewriter" panose="02090604020004020304" pitchFamily="18" charset="77"/>
              </a:rPr>
              <a:t> </a:t>
            </a:r>
            <a:r>
              <a:rPr lang="en-US" err="1">
                <a:solidFill>
                  <a:schemeClr val="accent2">
                    <a:lumMod val="75000"/>
                  </a:schemeClr>
                </a:solidFill>
                <a:latin typeface="American Typewriter" panose="02090604020004020304" pitchFamily="18" charset="77"/>
              </a:rPr>
              <a:t>firmado</a:t>
            </a:r>
            <a:r>
              <a:rPr lang="en-US">
                <a:solidFill>
                  <a:schemeClr val="accent2">
                    <a:lumMod val="75000"/>
                  </a:schemeClr>
                </a:solidFill>
                <a:latin typeface="American Typewriter" panose="02090604020004020304" pitchFamily="18" charset="77"/>
              </a:rPr>
              <a:t> </a:t>
            </a:r>
            <a:r>
              <a:rPr lang="en-US" err="1">
                <a:solidFill>
                  <a:schemeClr val="accent2">
                    <a:lumMod val="75000"/>
                  </a:schemeClr>
                </a:solidFill>
                <a:latin typeface="American Typewriter" panose="02090604020004020304" pitchFamily="18" charset="77"/>
              </a:rPr>
              <a:t>por</a:t>
            </a:r>
            <a:r>
              <a:rPr lang="en-US">
                <a:solidFill>
                  <a:schemeClr val="accent2">
                    <a:lumMod val="75000"/>
                  </a:schemeClr>
                </a:solidFill>
                <a:latin typeface="American Typewriter" panose="02090604020004020304" pitchFamily="18" charset="77"/>
              </a:rPr>
              <a:t> Baylor/UTMB</a:t>
            </a:r>
          </a:p>
          <a:p>
            <a:pPr marL="0" indent="0">
              <a:buNone/>
            </a:pPr>
            <a:r>
              <a:rPr lang="en-US">
                <a:solidFill>
                  <a:schemeClr val="accent2">
                    <a:lumMod val="75000"/>
                  </a:schemeClr>
                </a:solidFill>
                <a:latin typeface="American Typewriter" panose="02090604020004020304" pitchFamily="18" charset="77"/>
              </a:rPr>
              <a:t>     </a:t>
            </a:r>
          </a:p>
          <a:p>
            <a:pPr marL="0" indent="0">
              <a:buNone/>
            </a:pPr>
            <a:r>
              <a:rPr lang="en-US">
                <a:solidFill>
                  <a:schemeClr val="accent2">
                    <a:lumMod val="75000"/>
                  </a:schemeClr>
                </a:solidFill>
                <a:latin typeface="American Typewriter"/>
              </a:rPr>
              <a:t>     y </a:t>
            </a:r>
            <a:r>
              <a:rPr lang="en-US" err="1">
                <a:solidFill>
                  <a:schemeClr val="accent2">
                    <a:lumMod val="75000"/>
                  </a:schemeClr>
                </a:solidFill>
                <a:latin typeface="American Typewriter"/>
              </a:rPr>
              <a:t>el</a:t>
            </a:r>
            <a:r>
              <a:rPr lang="en-US">
                <a:solidFill>
                  <a:schemeClr val="accent2">
                    <a:lumMod val="75000"/>
                  </a:schemeClr>
                </a:solidFill>
                <a:latin typeface="American Typewriter"/>
              </a:rPr>
              <a:t> </a:t>
            </a:r>
            <a:r>
              <a:rPr lang="en-US" err="1">
                <a:solidFill>
                  <a:schemeClr val="accent2">
                    <a:lumMod val="75000"/>
                  </a:schemeClr>
                </a:solidFill>
                <a:latin typeface="American Typewriter"/>
              </a:rPr>
              <a:t>resúmen</a:t>
            </a:r>
            <a:r>
              <a:rPr lang="en-US">
                <a:solidFill>
                  <a:schemeClr val="accent2">
                    <a:lumMod val="75000"/>
                  </a:schemeClr>
                </a:solidFill>
                <a:latin typeface="American Typewriter"/>
              </a:rPr>
              <a:t> del </a:t>
            </a:r>
            <a:r>
              <a:rPr lang="en-US" err="1">
                <a:solidFill>
                  <a:schemeClr val="accent2">
                    <a:lumMod val="75000"/>
                  </a:schemeClr>
                </a:solidFill>
                <a:latin typeface="American Typewriter"/>
              </a:rPr>
              <a:t>proyecto</a:t>
            </a:r>
            <a:r>
              <a:rPr lang="en-US">
                <a:solidFill>
                  <a:schemeClr val="accent2">
                    <a:lumMod val="75000"/>
                  </a:schemeClr>
                </a:solidFill>
                <a:latin typeface="American Typewriter"/>
              </a:rPr>
              <a:t> al </a:t>
            </a:r>
            <a:r>
              <a:rPr lang="en-US" err="1">
                <a:solidFill>
                  <a:schemeClr val="accent2">
                    <a:lumMod val="75000"/>
                  </a:schemeClr>
                </a:solidFill>
                <a:latin typeface="American Typewriter"/>
              </a:rPr>
              <a:t>paciente</a:t>
            </a:r>
            <a:r>
              <a:rPr lang="en-US">
                <a:solidFill>
                  <a:schemeClr val="accent2">
                    <a:lumMod val="75000"/>
                  </a:schemeClr>
                </a:solidFill>
                <a:latin typeface="American Typewriter"/>
              </a:rPr>
              <a:t> </a:t>
            </a:r>
            <a:endParaRPr lang="en-US">
              <a:solidFill>
                <a:schemeClr val="accent2">
                  <a:lumMod val="75000"/>
                </a:schemeClr>
              </a:solidFill>
              <a:latin typeface="American Typewriter" panose="02090604020004020304" pitchFamily="18" charset="77"/>
            </a:endParaRPr>
          </a:p>
          <a:p>
            <a:pPr marL="0" indent="0">
              <a:buNone/>
            </a:pPr>
            <a:r>
              <a:rPr lang="en-US">
                <a:solidFill>
                  <a:schemeClr val="accent2">
                    <a:lumMod val="75000"/>
                  </a:schemeClr>
                </a:solidFill>
                <a:latin typeface="American Typewriter" panose="02090604020004020304" pitchFamily="18" charset="77"/>
              </a:rPr>
              <a:t>           </a:t>
            </a:r>
          </a:p>
          <a:p>
            <a:pPr marL="0" indent="0">
              <a:buNone/>
            </a:pPr>
            <a:r>
              <a:rPr lang="en-US">
                <a:solidFill>
                  <a:schemeClr val="accent2">
                    <a:lumMod val="75000"/>
                  </a:schemeClr>
                </a:solidFill>
                <a:latin typeface="American Typewriter"/>
              </a:rPr>
              <a:t>            (</a:t>
            </a:r>
            <a:r>
              <a:rPr lang="en-US" err="1">
                <a:solidFill>
                  <a:schemeClr val="accent2">
                    <a:lumMod val="75000"/>
                  </a:schemeClr>
                </a:solidFill>
                <a:latin typeface="American Typewriter"/>
              </a:rPr>
              <a:t>puede</a:t>
            </a:r>
            <a:r>
              <a:rPr lang="en-US">
                <a:solidFill>
                  <a:schemeClr val="accent2">
                    <a:lumMod val="75000"/>
                  </a:schemeClr>
                </a:solidFill>
                <a:latin typeface="American Typewriter"/>
              </a:rPr>
              <a:t> </a:t>
            </a:r>
            <a:r>
              <a:rPr lang="en-US" err="1">
                <a:solidFill>
                  <a:schemeClr val="accent2">
                    <a:lumMod val="75000"/>
                  </a:schemeClr>
                </a:solidFill>
                <a:latin typeface="American Typewriter"/>
              </a:rPr>
              <a:t>tomar</a:t>
            </a:r>
            <a:r>
              <a:rPr lang="en-US">
                <a:solidFill>
                  <a:schemeClr val="accent2">
                    <a:lumMod val="75000"/>
                  </a:schemeClr>
                </a:solidFill>
                <a:latin typeface="American Typewriter"/>
              </a:rPr>
              <a:t> </a:t>
            </a:r>
            <a:r>
              <a:rPr lang="en-US" err="1">
                <a:solidFill>
                  <a:schemeClr val="accent2">
                    <a:lumMod val="75000"/>
                  </a:schemeClr>
                </a:solidFill>
                <a:latin typeface="American Typewriter"/>
              </a:rPr>
              <a:t>una</a:t>
            </a:r>
            <a:r>
              <a:rPr lang="en-US">
                <a:solidFill>
                  <a:schemeClr val="accent2">
                    <a:lumMod val="75000"/>
                  </a:schemeClr>
                </a:solidFill>
                <a:latin typeface="American Typewriter"/>
              </a:rPr>
              <a:t> </a:t>
            </a:r>
            <a:r>
              <a:rPr lang="en-US" err="1">
                <a:solidFill>
                  <a:schemeClr val="accent2">
                    <a:lumMod val="75000"/>
                  </a:schemeClr>
                </a:solidFill>
                <a:latin typeface="American Typewriter"/>
              </a:rPr>
              <a:t>foto</a:t>
            </a:r>
            <a:r>
              <a:rPr lang="en-US">
                <a:solidFill>
                  <a:schemeClr val="accent2">
                    <a:lumMod val="75000"/>
                  </a:schemeClr>
                </a:solidFill>
                <a:latin typeface="American Typewriter"/>
              </a:rPr>
              <a:t> o </a:t>
            </a:r>
            <a:r>
              <a:rPr lang="en-US" err="1">
                <a:solidFill>
                  <a:schemeClr val="accent2">
                    <a:lumMod val="75000"/>
                  </a:schemeClr>
                </a:solidFill>
                <a:latin typeface="American Typewriter"/>
              </a:rPr>
              <a:t>tomar</a:t>
            </a:r>
            <a:r>
              <a:rPr lang="en-US">
                <a:solidFill>
                  <a:schemeClr val="accent2">
                    <a:lumMod val="75000"/>
                  </a:schemeClr>
                </a:solidFill>
                <a:latin typeface="American Typewriter"/>
              </a:rPr>
              <a:t> </a:t>
            </a:r>
            <a:r>
              <a:rPr lang="en-US" err="1">
                <a:solidFill>
                  <a:schemeClr val="accent2">
                    <a:lumMod val="75000"/>
                  </a:schemeClr>
                </a:solidFill>
                <a:latin typeface="American Typewriter"/>
              </a:rPr>
              <a:t>una</a:t>
            </a:r>
            <a:r>
              <a:rPr lang="en-US">
                <a:solidFill>
                  <a:schemeClr val="accent2">
                    <a:lumMod val="75000"/>
                  </a:schemeClr>
                </a:solidFill>
                <a:latin typeface="American Typewriter"/>
              </a:rPr>
              <a:t> hoja de </a:t>
            </a:r>
            <a:r>
              <a:rPr lang="en-US" err="1">
                <a:solidFill>
                  <a:schemeClr val="accent2">
                    <a:lumMod val="75000"/>
                  </a:schemeClr>
                </a:solidFill>
                <a:latin typeface="American Typewriter"/>
              </a:rPr>
              <a:t>papel</a:t>
            </a:r>
            <a:r>
              <a:rPr lang="en-US">
                <a:solidFill>
                  <a:schemeClr val="accent2">
                    <a:lumMod val="75000"/>
                  </a:schemeClr>
                </a:solidFill>
                <a:latin typeface="American Typewriter"/>
              </a:rPr>
              <a:t>)</a:t>
            </a:r>
          </a:p>
          <a:p>
            <a:pPr marL="0" indent="0">
              <a:buNone/>
            </a:pPr>
            <a:endParaRPr lang="en-US">
              <a:solidFill>
                <a:schemeClr val="accent2">
                  <a:lumMod val="75000"/>
                </a:schemeClr>
              </a:solidFill>
              <a:latin typeface="American Typewriter"/>
            </a:endParaRPr>
          </a:p>
        </p:txBody>
      </p:sp>
    </p:spTree>
    <p:extLst>
      <p:ext uri="{BB962C8B-B14F-4D97-AF65-F5344CB8AC3E}">
        <p14:creationId xmlns:p14="http://schemas.microsoft.com/office/powerpoint/2010/main" val="382603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6DAB-6AE8-BD0B-DE93-A9B61EABE7C1}"/>
              </a:ext>
            </a:extLst>
          </p:cNvPr>
          <p:cNvSpPr>
            <a:spLocks noGrp="1"/>
          </p:cNvSpPr>
          <p:nvPr>
            <p:ph type="title"/>
          </p:nvPr>
        </p:nvSpPr>
        <p:spPr>
          <a:xfrm>
            <a:off x="656495" y="407775"/>
            <a:ext cx="7989752" cy="1083329"/>
          </a:xfrm>
        </p:spPr>
        <p:txBody>
          <a:bodyPr/>
          <a:lstStyle/>
          <a:p>
            <a:r>
              <a:rPr lang="en-US"/>
              <a:t>Colesterol</a:t>
            </a:r>
          </a:p>
        </p:txBody>
      </p:sp>
      <p:sp>
        <p:nvSpPr>
          <p:cNvPr id="7" name="Content Placeholder 6">
            <a:extLst>
              <a:ext uri="{FF2B5EF4-FFF2-40B4-BE49-F238E27FC236}">
                <a16:creationId xmlns:a16="http://schemas.microsoft.com/office/drawing/2014/main" id="{7C8188F5-EFF8-B1D0-4689-72A4D2E14069}"/>
              </a:ext>
            </a:extLst>
          </p:cNvPr>
          <p:cNvSpPr txBox="1">
            <a:spLocks noGrp="1"/>
          </p:cNvSpPr>
          <p:nvPr>
            <p:ph idx="1"/>
          </p:nvPr>
        </p:nvSpPr>
        <p:spPr>
          <a:xfrm>
            <a:off x="581192" y="2466045"/>
            <a:ext cx="7989752" cy="3154710"/>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RN</a:t>
            </a:r>
          </a:p>
          <a:p>
            <a:r>
              <a:rPr lang="en-US" sz="4000" dirty="0">
                <a:solidFill>
                  <a:srgbClr val="C00000"/>
                </a:solidFill>
              </a:rPr>
              <a:t>Dr</a:t>
            </a:r>
          </a:p>
          <a:p>
            <a:r>
              <a:rPr lang="en-US" sz="4000" dirty="0" err="1">
                <a:solidFill>
                  <a:srgbClr val="C00000"/>
                </a:solidFill>
              </a:rPr>
              <a:t>Voluntarios</a:t>
            </a:r>
            <a:endParaRPr lang="en-US" sz="4000" dirty="0">
              <a:solidFill>
                <a:srgbClr val="C00000"/>
              </a:solidFill>
            </a:endParaRPr>
          </a:p>
        </p:txBody>
      </p:sp>
    </p:spTree>
    <p:extLst>
      <p:ext uri="{BB962C8B-B14F-4D97-AF65-F5344CB8AC3E}">
        <p14:creationId xmlns:p14="http://schemas.microsoft.com/office/powerpoint/2010/main" val="1632339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6DAB-6AE8-BD0B-DE93-A9B61EABE7C1}"/>
              </a:ext>
            </a:extLst>
          </p:cNvPr>
          <p:cNvSpPr>
            <a:spLocks noGrp="1"/>
          </p:cNvSpPr>
          <p:nvPr>
            <p:ph type="title"/>
          </p:nvPr>
        </p:nvSpPr>
        <p:spPr>
          <a:xfrm>
            <a:off x="656495" y="407775"/>
            <a:ext cx="7989752" cy="1083329"/>
          </a:xfrm>
        </p:spPr>
        <p:txBody>
          <a:bodyPr/>
          <a:lstStyle/>
          <a:p>
            <a:r>
              <a:rPr lang="en-US"/>
              <a:t>Colesterol</a:t>
            </a:r>
          </a:p>
        </p:txBody>
      </p:sp>
      <p:pic>
        <p:nvPicPr>
          <p:cNvPr id="5" name="Content Placeholder 4">
            <a:extLst>
              <a:ext uri="{FF2B5EF4-FFF2-40B4-BE49-F238E27FC236}">
                <a16:creationId xmlns:a16="http://schemas.microsoft.com/office/drawing/2014/main" id="{6EE6FABB-5707-BD43-0303-E328926D0AAD}"/>
              </a:ext>
            </a:extLst>
          </p:cNvPr>
          <p:cNvPicPr>
            <a:picLocks noGrp="1" noChangeAspect="1"/>
          </p:cNvPicPr>
          <p:nvPr>
            <p:ph idx="1"/>
          </p:nvPr>
        </p:nvPicPr>
        <p:blipFill>
          <a:blip r:embed="rId3"/>
          <a:stretch>
            <a:fillRect/>
          </a:stretch>
        </p:blipFill>
        <p:spPr>
          <a:xfrm>
            <a:off x="4698051" y="2831373"/>
            <a:ext cx="3616238" cy="2716126"/>
          </a:xfrm>
        </p:spPr>
      </p:pic>
      <p:sp>
        <p:nvSpPr>
          <p:cNvPr id="3" name="TextBox 2">
            <a:extLst>
              <a:ext uri="{FF2B5EF4-FFF2-40B4-BE49-F238E27FC236}">
                <a16:creationId xmlns:a16="http://schemas.microsoft.com/office/drawing/2014/main" id="{0E95F48A-B2AD-3D2B-8B9B-C96988A50BAE}"/>
              </a:ext>
            </a:extLst>
          </p:cNvPr>
          <p:cNvSpPr txBox="1"/>
          <p:nvPr/>
        </p:nvSpPr>
        <p:spPr>
          <a:xfrm>
            <a:off x="213359" y="1908043"/>
            <a:ext cx="8432887" cy="5355312"/>
          </a:xfrm>
          <a:prstGeom prst="rect">
            <a:avLst/>
          </a:prstGeom>
          <a:noFill/>
        </p:spPr>
        <p:txBody>
          <a:bodyPr wrap="square" rtlCol="0">
            <a:spAutoFit/>
          </a:bodyPr>
          <a:lstStyle/>
          <a:p>
            <a:r>
              <a:rPr lang="en-US">
                <a:solidFill>
                  <a:srgbClr val="C00000"/>
                </a:solidFill>
              </a:rPr>
              <a:t>Vaya </a:t>
            </a:r>
            <a:r>
              <a:rPr lang="en-US" err="1">
                <a:solidFill>
                  <a:srgbClr val="C00000"/>
                </a:solidFill>
              </a:rPr>
              <a:t>aquí</a:t>
            </a:r>
            <a:r>
              <a:rPr lang="en-US">
                <a:solidFill>
                  <a:srgbClr val="C00000"/>
                </a:solidFill>
              </a:rPr>
              <a:t> primero (a </a:t>
            </a:r>
            <a:r>
              <a:rPr lang="en-US" err="1">
                <a:solidFill>
                  <a:srgbClr val="C00000"/>
                </a:solidFill>
              </a:rPr>
              <a:t>menos</a:t>
            </a:r>
            <a:r>
              <a:rPr lang="en-US">
                <a:solidFill>
                  <a:srgbClr val="C00000"/>
                </a:solidFill>
              </a:rPr>
              <a:t> que </a:t>
            </a:r>
            <a:r>
              <a:rPr lang="en-US" err="1">
                <a:solidFill>
                  <a:srgbClr val="C00000"/>
                </a:solidFill>
              </a:rPr>
              <a:t>haya</a:t>
            </a:r>
            <a:r>
              <a:rPr lang="en-US">
                <a:solidFill>
                  <a:srgbClr val="C00000"/>
                </a:solidFill>
              </a:rPr>
              <a:t> </a:t>
            </a:r>
            <a:r>
              <a:rPr lang="en-US" err="1">
                <a:solidFill>
                  <a:srgbClr val="C00000"/>
                </a:solidFill>
              </a:rPr>
              <a:t>una</a:t>
            </a:r>
            <a:r>
              <a:rPr lang="en-US">
                <a:solidFill>
                  <a:srgbClr val="C00000"/>
                </a:solidFill>
              </a:rPr>
              <a:t> </a:t>
            </a:r>
            <a:r>
              <a:rPr lang="en-US" err="1">
                <a:solidFill>
                  <a:srgbClr val="C00000"/>
                </a:solidFill>
              </a:rPr>
              <a:t>línea</a:t>
            </a:r>
            <a:r>
              <a:rPr lang="en-US">
                <a:solidFill>
                  <a:srgbClr val="C00000"/>
                </a:solidFill>
              </a:rPr>
              <a:t>). </a:t>
            </a:r>
          </a:p>
          <a:p>
            <a:endParaRPr lang="en-US">
              <a:solidFill>
                <a:srgbClr val="C00000"/>
              </a:solidFill>
            </a:endParaRPr>
          </a:p>
          <a:p>
            <a:r>
              <a:rPr lang="en-US">
                <a:solidFill>
                  <a:srgbClr val="C00000"/>
                </a:solidFill>
              </a:rPr>
              <a:t>¡Las </a:t>
            </a:r>
            <a:r>
              <a:rPr lang="en-US" err="1">
                <a:solidFill>
                  <a:srgbClr val="C00000"/>
                </a:solidFill>
              </a:rPr>
              <a:t>máquinas</a:t>
            </a:r>
            <a:r>
              <a:rPr lang="en-US">
                <a:solidFill>
                  <a:srgbClr val="C00000"/>
                </a:solidFill>
              </a:rPr>
              <a:t> </a:t>
            </a:r>
            <a:r>
              <a:rPr lang="en-US" err="1">
                <a:solidFill>
                  <a:srgbClr val="C00000"/>
                </a:solidFill>
              </a:rPr>
              <a:t>tardan</a:t>
            </a:r>
            <a:r>
              <a:rPr lang="en-US">
                <a:solidFill>
                  <a:srgbClr val="C00000"/>
                </a:solidFill>
              </a:rPr>
              <a:t> </a:t>
            </a:r>
            <a:r>
              <a:rPr lang="en-US" err="1">
                <a:solidFill>
                  <a:srgbClr val="C00000"/>
                </a:solidFill>
              </a:rPr>
              <a:t>una</a:t>
            </a:r>
            <a:r>
              <a:rPr lang="en-US">
                <a:solidFill>
                  <a:srgbClr val="C00000"/>
                </a:solidFill>
              </a:rPr>
              <a:t> </a:t>
            </a:r>
            <a:r>
              <a:rPr lang="en-US" err="1">
                <a:solidFill>
                  <a:srgbClr val="C00000"/>
                </a:solidFill>
              </a:rPr>
              <a:t>eternidad</a:t>
            </a:r>
            <a:r>
              <a:rPr lang="en-US">
                <a:solidFill>
                  <a:srgbClr val="C00000"/>
                </a:solidFill>
              </a:rPr>
              <a:t>!</a:t>
            </a: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r>
              <a:rPr lang="es-ES" b="1">
                <a:solidFill>
                  <a:schemeClr val="accent2">
                    <a:lumMod val="75000"/>
                  </a:schemeClr>
                </a:solidFill>
              </a:rPr>
              <a:t>Pueden ir a otras estaciones en lugar de esperar el resultado</a:t>
            </a:r>
          </a:p>
          <a:p>
            <a:r>
              <a:rPr lang="es-ES"/>
              <a:t>
</a:t>
            </a:r>
          </a:p>
          <a:p>
            <a:r>
              <a:rPr lang="es-ES"/>
              <a:t>
</a:t>
            </a:r>
            <a:endParaRPr lang="en-US">
              <a:solidFill>
                <a:srgbClr val="C00000"/>
              </a:solidFill>
            </a:endParaRPr>
          </a:p>
        </p:txBody>
      </p:sp>
    </p:spTree>
    <p:extLst>
      <p:ext uri="{BB962C8B-B14F-4D97-AF65-F5344CB8AC3E}">
        <p14:creationId xmlns:p14="http://schemas.microsoft.com/office/powerpoint/2010/main" val="3133032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6DAB-6AE8-BD0B-DE93-A9B61EABE7C1}"/>
              </a:ext>
            </a:extLst>
          </p:cNvPr>
          <p:cNvSpPr>
            <a:spLocks noGrp="1"/>
          </p:cNvSpPr>
          <p:nvPr>
            <p:ph type="title"/>
          </p:nvPr>
        </p:nvSpPr>
        <p:spPr>
          <a:xfrm>
            <a:off x="656495" y="407775"/>
            <a:ext cx="7989752" cy="1083329"/>
          </a:xfrm>
        </p:spPr>
        <p:txBody>
          <a:bodyPr/>
          <a:lstStyle/>
          <a:p>
            <a:r>
              <a:rPr lang="en-US"/>
              <a:t>Colesterol</a:t>
            </a:r>
          </a:p>
        </p:txBody>
      </p:sp>
      <p:sp>
        <p:nvSpPr>
          <p:cNvPr id="3" name="TextBox 2">
            <a:extLst>
              <a:ext uri="{FF2B5EF4-FFF2-40B4-BE49-F238E27FC236}">
                <a16:creationId xmlns:a16="http://schemas.microsoft.com/office/drawing/2014/main" id="{0E95F48A-B2AD-3D2B-8B9B-C96988A50BAE}"/>
              </a:ext>
            </a:extLst>
          </p:cNvPr>
          <p:cNvSpPr txBox="1"/>
          <p:nvPr/>
        </p:nvSpPr>
        <p:spPr>
          <a:xfrm>
            <a:off x="103240" y="5526895"/>
            <a:ext cx="8685204" cy="923330"/>
          </a:xfrm>
          <a:prstGeom prst="rect">
            <a:avLst/>
          </a:prstGeom>
          <a:noFill/>
        </p:spPr>
        <p:txBody>
          <a:bodyPr wrap="square" rtlCol="0">
            <a:spAutoFit/>
          </a:bodyPr>
          <a:lstStyle/>
          <a:p>
            <a:r>
              <a:rPr lang="es-ES"/>
              <a:t>Documente en la hoja si vinieron o no en ayunas.  </a:t>
            </a:r>
          </a:p>
          <a:p>
            <a:r>
              <a:rPr lang="es-ES"/>
              <a:t>Si no están en ayunas, escriba lo que comieron como por ejemplo: "huevos, pan tostado, cereal"</a:t>
            </a:r>
            <a:endParaRPr lang="en-US">
              <a:solidFill>
                <a:srgbClr val="C00000"/>
              </a:solidFill>
            </a:endParaRPr>
          </a:p>
        </p:txBody>
      </p:sp>
      <p:pic>
        <p:nvPicPr>
          <p:cNvPr id="7" name="Content Placeholder 6">
            <a:extLst>
              <a:ext uri="{FF2B5EF4-FFF2-40B4-BE49-F238E27FC236}">
                <a16:creationId xmlns:a16="http://schemas.microsoft.com/office/drawing/2014/main" id="{C2DFD82B-074E-D12F-27F6-1E3E863129E8}"/>
              </a:ext>
            </a:extLst>
          </p:cNvPr>
          <p:cNvPicPr>
            <a:picLocks noGrp="1" noChangeAspect="1"/>
          </p:cNvPicPr>
          <p:nvPr>
            <p:ph idx="1"/>
          </p:nvPr>
        </p:nvPicPr>
        <p:blipFill>
          <a:blip r:embed="rId3"/>
          <a:stretch>
            <a:fillRect/>
          </a:stretch>
        </p:blipFill>
        <p:spPr>
          <a:xfrm>
            <a:off x="4332456" y="0"/>
            <a:ext cx="4811544" cy="5051323"/>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1ED2E7F-BE57-5A7D-3210-FCEDC294BCA9}"/>
                  </a:ext>
                </a:extLst>
              </p14:cNvPr>
              <p14:cNvContentPartPr/>
              <p14:nvPr/>
            </p14:nvContentPartPr>
            <p14:xfrm>
              <a:off x="4168974" y="1044650"/>
              <a:ext cx="4850640" cy="878760"/>
            </p14:xfrm>
          </p:contentPart>
        </mc:Choice>
        <mc:Fallback xmlns="">
          <p:pic>
            <p:nvPicPr>
              <p:cNvPr id="8" name="Ink 7">
                <a:extLst>
                  <a:ext uri="{FF2B5EF4-FFF2-40B4-BE49-F238E27FC236}">
                    <a16:creationId xmlns:a16="http://schemas.microsoft.com/office/drawing/2014/main" id="{71ED2E7F-BE57-5A7D-3210-FCEDC294BCA9}"/>
                  </a:ext>
                </a:extLst>
              </p:cNvPr>
              <p:cNvPicPr/>
              <p:nvPr/>
            </p:nvPicPr>
            <p:blipFill>
              <a:blip r:embed="rId5"/>
              <a:stretch>
                <a:fillRect/>
              </a:stretch>
            </p:blipFill>
            <p:spPr>
              <a:xfrm>
                <a:off x="4159974" y="1035650"/>
                <a:ext cx="4868280" cy="896400"/>
              </a:xfrm>
              <a:prstGeom prst="rect">
                <a:avLst/>
              </a:prstGeom>
            </p:spPr>
          </p:pic>
        </mc:Fallback>
      </mc:AlternateContent>
    </p:spTree>
    <p:extLst>
      <p:ext uri="{BB962C8B-B14F-4D97-AF65-F5344CB8AC3E}">
        <p14:creationId xmlns:p14="http://schemas.microsoft.com/office/powerpoint/2010/main" val="3740040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88FC-C846-704F-F7C8-51D9E459B1A2}"/>
              </a:ext>
            </a:extLst>
          </p:cNvPr>
          <p:cNvSpPr>
            <a:spLocks noGrp="1"/>
          </p:cNvSpPr>
          <p:nvPr>
            <p:ph type="title"/>
          </p:nvPr>
        </p:nvSpPr>
        <p:spPr>
          <a:xfrm>
            <a:off x="577124" y="418533"/>
            <a:ext cx="7989752" cy="1083329"/>
          </a:xfrm>
        </p:spPr>
        <p:txBody>
          <a:bodyPr/>
          <a:lstStyle/>
          <a:p>
            <a:r>
              <a:rPr lang="en-US"/>
              <a:t>A</a:t>
            </a:r>
            <a:r>
              <a:rPr lang="en-US">
                <a:latin typeface="AR ESSENCE" panose="02000000000000000000" pitchFamily="2" charset="0"/>
              </a:rPr>
              <a:t>1</a:t>
            </a:r>
            <a:r>
              <a:rPr lang="en-US"/>
              <a:t>c</a:t>
            </a:r>
          </a:p>
        </p:txBody>
      </p:sp>
      <p:sp>
        <p:nvSpPr>
          <p:cNvPr id="7" name="Content Placeholder 6">
            <a:extLst>
              <a:ext uri="{FF2B5EF4-FFF2-40B4-BE49-F238E27FC236}">
                <a16:creationId xmlns:a16="http://schemas.microsoft.com/office/drawing/2014/main" id="{17FF995F-6FE8-25E6-039E-178C6ADFBE53}"/>
              </a:ext>
            </a:extLst>
          </p:cNvPr>
          <p:cNvSpPr txBox="1">
            <a:spLocks noGrp="1"/>
          </p:cNvSpPr>
          <p:nvPr>
            <p:ph idx="1"/>
          </p:nvPr>
        </p:nvSpPr>
        <p:spPr>
          <a:xfrm>
            <a:off x="581192" y="2466045"/>
            <a:ext cx="7989752" cy="3154710"/>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 </a:t>
            </a:r>
          </a:p>
          <a:p>
            <a:r>
              <a:rPr lang="en-US" sz="4000" dirty="0">
                <a:solidFill>
                  <a:srgbClr val="C00000"/>
                </a:solidFill>
              </a:rPr>
              <a:t> (RN)</a:t>
            </a:r>
          </a:p>
          <a:p>
            <a:endParaRPr lang="en-US" sz="4000" dirty="0">
              <a:solidFill>
                <a:srgbClr val="C00000"/>
              </a:solidFill>
            </a:endParaRPr>
          </a:p>
        </p:txBody>
      </p:sp>
    </p:spTree>
    <p:extLst>
      <p:ext uri="{BB962C8B-B14F-4D97-AF65-F5344CB8AC3E}">
        <p14:creationId xmlns:p14="http://schemas.microsoft.com/office/powerpoint/2010/main" val="1138884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6DAB-6AE8-BD0B-DE93-A9B61EABE7C1}"/>
              </a:ext>
            </a:extLst>
          </p:cNvPr>
          <p:cNvSpPr>
            <a:spLocks noGrp="1"/>
          </p:cNvSpPr>
          <p:nvPr>
            <p:ph type="title"/>
          </p:nvPr>
        </p:nvSpPr>
        <p:spPr>
          <a:xfrm>
            <a:off x="656495" y="407775"/>
            <a:ext cx="7989752" cy="1083329"/>
          </a:xfrm>
        </p:spPr>
        <p:txBody>
          <a:bodyPr/>
          <a:lstStyle/>
          <a:p>
            <a:r>
              <a:rPr lang="en-US"/>
              <a:t>A1c</a:t>
            </a:r>
          </a:p>
        </p:txBody>
      </p:sp>
      <p:sp>
        <p:nvSpPr>
          <p:cNvPr id="3" name="TextBox 2">
            <a:extLst>
              <a:ext uri="{FF2B5EF4-FFF2-40B4-BE49-F238E27FC236}">
                <a16:creationId xmlns:a16="http://schemas.microsoft.com/office/drawing/2014/main" id="{0E95F48A-B2AD-3D2B-8B9B-C96988A50BAE}"/>
              </a:ext>
            </a:extLst>
          </p:cNvPr>
          <p:cNvSpPr txBox="1"/>
          <p:nvPr/>
        </p:nvSpPr>
        <p:spPr>
          <a:xfrm>
            <a:off x="213359" y="1908043"/>
            <a:ext cx="7573789" cy="5355312"/>
          </a:xfrm>
          <a:prstGeom prst="rect">
            <a:avLst/>
          </a:prstGeom>
          <a:noFill/>
        </p:spPr>
        <p:txBody>
          <a:bodyPr wrap="square" rtlCol="0">
            <a:spAutoFit/>
          </a:bodyPr>
          <a:lstStyle/>
          <a:p>
            <a:r>
              <a:rPr lang="en-US">
                <a:solidFill>
                  <a:srgbClr val="C00000"/>
                </a:solidFill>
              </a:rPr>
              <a:t>Vaya </a:t>
            </a:r>
            <a:r>
              <a:rPr lang="en-US" err="1">
                <a:solidFill>
                  <a:srgbClr val="C00000"/>
                </a:solidFill>
              </a:rPr>
              <a:t>aquí</a:t>
            </a:r>
            <a:r>
              <a:rPr lang="en-US">
                <a:solidFill>
                  <a:srgbClr val="C00000"/>
                </a:solidFill>
              </a:rPr>
              <a:t> primero (a </a:t>
            </a:r>
            <a:r>
              <a:rPr lang="en-US" err="1">
                <a:solidFill>
                  <a:srgbClr val="C00000"/>
                </a:solidFill>
              </a:rPr>
              <a:t>menos</a:t>
            </a:r>
            <a:r>
              <a:rPr lang="en-US">
                <a:solidFill>
                  <a:srgbClr val="C00000"/>
                </a:solidFill>
              </a:rPr>
              <a:t> que </a:t>
            </a:r>
            <a:r>
              <a:rPr lang="en-US" err="1">
                <a:solidFill>
                  <a:srgbClr val="C00000"/>
                </a:solidFill>
              </a:rPr>
              <a:t>haya</a:t>
            </a:r>
            <a:r>
              <a:rPr lang="en-US">
                <a:solidFill>
                  <a:srgbClr val="C00000"/>
                </a:solidFill>
              </a:rPr>
              <a:t> </a:t>
            </a:r>
            <a:r>
              <a:rPr lang="en-US" err="1">
                <a:solidFill>
                  <a:srgbClr val="C00000"/>
                </a:solidFill>
              </a:rPr>
              <a:t>una</a:t>
            </a:r>
            <a:r>
              <a:rPr lang="en-US">
                <a:solidFill>
                  <a:srgbClr val="C00000"/>
                </a:solidFill>
              </a:rPr>
              <a:t> </a:t>
            </a:r>
            <a:r>
              <a:rPr lang="en-US" err="1">
                <a:solidFill>
                  <a:srgbClr val="C00000"/>
                </a:solidFill>
              </a:rPr>
              <a:t>línea</a:t>
            </a:r>
            <a:r>
              <a:rPr lang="en-US">
                <a:solidFill>
                  <a:srgbClr val="C00000"/>
                </a:solidFill>
              </a:rPr>
              <a:t>). </a:t>
            </a:r>
          </a:p>
          <a:p>
            <a:endParaRPr lang="en-US">
              <a:solidFill>
                <a:srgbClr val="C00000"/>
              </a:solidFill>
            </a:endParaRPr>
          </a:p>
          <a:p>
            <a:r>
              <a:rPr lang="en-US">
                <a:solidFill>
                  <a:srgbClr val="C00000"/>
                </a:solidFill>
              </a:rPr>
              <a:t>¡Las </a:t>
            </a:r>
            <a:r>
              <a:rPr lang="en-US" err="1">
                <a:solidFill>
                  <a:srgbClr val="C00000"/>
                </a:solidFill>
              </a:rPr>
              <a:t>máquinas</a:t>
            </a:r>
            <a:r>
              <a:rPr lang="en-US">
                <a:solidFill>
                  <a:srgbClr val="C00000"/>
                </a:solidFill>
              </a:rPr>
              <a:t> </a:t>
            </a:r>
            <a:r>
              <a:rPr lang="en-US" err="1">
                <a:solidFill>
                  <a:srgbClr val="C00000"/>
                </a:solidFill>
              </a:rPr>
              <a:t>tardan</a:t>
            </a:r>
            <a:r>
              <a:rPr lang="en-US">
                <a:solidFill>
                  <a:srgbClr val="C00000"/>
                </a:solidFill>
              </a:rPr>
              <a:t> </a:t>
            </a:r>
            <a:r>
              <a:rPr lang="en-US" err="1">
                <a:solidFill>
                  <a:srgbClr val="C00000"/>
                </a:solidFill>
              </a:rPr>
              <a:t>una</a:t>
            </a:r>
            <a:r>
              <a:rPr lang="en-US">
                <a:solidFill>
                  <a:srgbClr val="C00000"/>
                </a:solidFill>
              </a:rPr>
              <a:t> </a:t>
            </a:r>
            <a:r>
              <a:rPr lang="en-US" err="1">
                <a:solidFill>
                  <a:srgbClr val="C00000"/>
                </a:solidFill>
              </a:rPr>
              <a:t>eternidad</a:t>
            </a:r>
            <a:r>
              <a:rPr lang="en-US">
                <a:solidFill>
                  <a:srgbClr val="C00000"/>
                </a:solidFill>
              </a:rPr>
              <a:t>!</a:t>
            </a: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endParaRPr lang="en-US">
              <a:solidFill>
                <a:srgbClr val="C00000"/>
              </a:solidFill>
            </a:endParaRPr>
          </a:p>
          <a:p>
            <a:r>
              <a:rPr lang="es-ES" b="1">
                <a:solidFill>
                  <a:schemeClr val="accent2">
                    <a:lumMod val="75000"/>
                  </a:schemeClr>
                </a:solidFill>
              </a:rPr>
              <a:t>Pueden ir a otras estaciones en lugar de esperar el resultado</a:t>
            </a:r>
          </a:p>
          <a:p>
            <a:r>
              <a:rPr lang="es-ES"/>
              <a:t>
</a:t>
            </a:r>
          </a:p>
          <a:p>
            <a:r>
              <a:rPr lang="es-ES"/>
              <a:t>
</a:t>
            </a:r>
            <a:endParaRPr lang="en-US">
              <a:solidFill>
                <a:srgbClr val="C00000"/>
              </a:solidFill>
            </a:endParaRPr>
          </a:p>
        </p:txBody>
      </p:sp>
      <p:pic>
        <p:nvPicPr>
          <p:cNvPr id="4" name="Content Placeholder 4">
            <a:extLst>
              <a:ext uri="{FF2B5EF4-FFF2-40B4-BE49-F238E27FC236}">
                <a16:creationId xmlns:a16="http://schemas.microsoft.com/office/drawing/2014/main" id="{C124242E-6EFE-FA34-5536-1BB4C768E00B}"/>
              </a:ext>
            </a:extLst>
          </p:cNvPr>
          <p:cNvPicPr>
            <a:picLocks noChangeAspect="1"/>
          </p:cNvPicPr>
          <p:nvPr/>
        </p:nvPicPr>
        <p:blipFill>
          <a:blip r:embed="rId3"/>
          <a:stretch>
            <a:fillRect/>
          </a:stretch>
        </p:blipFill>
        <p:spPr>
          <a:xfrm>
            <a:off x="4572000" y="2553611"/>
            <a:ext cx="3051248" cy="2946033"/>
          </a:xfrm>
          <a:prstGeom prst="rect">
            <a:avLst/>
          </a:prstGeom>
        </p:spPr>
      </p:pic>
      <p:sp>
        <p:nvSpPr>
          <p:cNvPr id="7" name="Content Placeholder 6">
            <a:extLst>
              <a:ext uri="{FF2B5EF4-FFF2-40B4-BE49-F238E27FC236}">
                <a16:creationId xmlns:a16="http://schemas.microsoft.com/office/drawing/2014/main" id="{EB3E1A1E-26AF-3AEC-09EC-2DA7AA42C5BD}"/>
              </a:ext>
            </a:extLst>
          </p:cNvPr>
          <p:cNvSpPr>
            <a:spLocks noGrp="1"/>
          </p:cNvSpPr>
          <p:nvPr>
            <p:ph idx="1"/>
          </p:nvPr>
        </p:nvSpPr>
        <p:spPr/>
        <p:txBody>
          <a:bodyPr/>
          <a:lstStyle/>
          <a:p>
            <a:pPr marL="0" indent="0">
              <a:buNone/>
            </a:pPr>
            <a:endParaRPr lang="en-US"/>
          </a:p>
          <a:p>
            <a:pPr marL="0" indent="0">
              <a:buNone/>
            </a:pPr>
            <a:endParaRPr lang="en-US"/>
          </a:p>
        </p:txBody>
      </p:sp>
    </p:spTree>
    <p:extLst>
      <p:ext uri="{BB962C8B-B14F-4D97-AF65-F5344CB8AC3E}">
        <p14:creationId xmlns:p14="http://schemas.microsoft.com/office/powerpoint/2010/main" val="3223861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FD71-5D46-D1DD-F209-A2CCE2185F6F}"/>
              </a:ext>
            </a:extLst>
          </p:cNvPr>
          <p:cNvSpPr>
            <a:spLocks noGrp="1"/>
          </p:cNvSpPr>
          <p:nvPr>
            <p:ph type="title"/>
          </p:nvPr>
        </p:nvSpPr>
        <p:spPr/>
        <p:txBody>
          <a:bodyPr/>
          <a:lstStyle/>
          <a:p>
            <a:r>
              <a:rPr lang="en-US"/>
              <a:t>Snack - </a:t>
            </a:r>
            <a:r>
              <a:rPr lang="en-US" err="1"/>
              <a:t>merienda</a:t>
            </a:r>
          </a:p>
        </p:txBody>
      </p:sp>
      <p:sp>
        <p:nvSpPr>
          <p:cNvPr id="3" name="Content Placeholder 2">
            <a:extLst>
              <a:ext uri="{FF2B5EF4-FFF2-40B4-BE49-F238E27FC236}">
                <a16:creationId xmlns:a16="http://schemas.microsoft.com/office/drawing/2014/main" id="{26B0DFDA-B0ED-3807-CB20-C203FB6C9655}"/>
              </a:ext>
            </a:extLst>
          </p:cNvPr>
          <p:cNvSpPr>
            <a:spLocks noGrp="1"/>
          </p:cNvSpPr>
          <p:nvPr>
            <p:ph idx="1"/>
          </p:nvPr>
        </p:nvSpPr>
        <p:spPr/>
        <p:txBody>
          <a:bodyPr/>
          <a:lstStyle/>
          <a:p>
            <a:pPr marL="305435" indent="-305435"/>
            <a:r>
              <a:rPr lang="en-US"/>
              <a:t>Los </a:t>
            </a:r>
            <a:r>
              <a:rPr lang="en-US" err="1"/>
              <a:t>pacientes</a:t>
            </a:r>
            <a:r>
              <a:rPr lang="en-US"/>
              <a:t> </a:t>
            </a:r>
            <a:r>
              <a:rPr lang="en-US" err="1"/>
              <a:t>vendrán</a:t>
            </a:r>
            <a:r>
              <a:rPr lang="en-US"/>
              <a:t> </a:t>
            </a:r>
            <a:r>
              <a:rPr lang="en-US" err="1"/>
              <a:t>en</a:t>
            </a:r>
            <a:r>
              <a:rPr lang="en-US"/>
              <a:t> </a:t>
            </a:r>
            <a:r>
              <a:rPr lang="en-US" err="1"/>
              <a:t>ayunas</a:t>
            </a:r>
            <a:r>
              <a:rPr lang="en-US"/>
              <a:t> – </a:t>
            </a:r>
            <a:r>
              <a:rPr lang="en-US" err="1"/>
              <a:t>entonces</a:t>
            </a:r>
            <a:r>
              <a:rPr lang="en-US"/>
              <a:t> se les </a:t>
            </a:r>
            <a:r>
              <a:rPr lang="en-US" err="1"/>
              <a:t>entregará</a:t>
            </a:r>
            <a:r>
              <a:rPr lang="en-US"/>
              <a:t> un </a:t>
            </a:r>
            <a:r>
              <a:rPr lang="en-US" err="1"/>
              <a:t>pequeño</a:t>
            </a:r>
            <a:r>
              <a:rPr lang="en-US"/>
              <a:t> snack para que </a:t>
            </a:r>
            <a:r>
              <a:rPr lang="en-US" err="1"/>
              <a:t>coman</a:t>
            </a:r>
            <a:r>
              <a:rPr lang="en-US"/>
              <a:t>.</a:t>
            </a:r>
          </a:p>
          <a:p>
            <a:pPr marL="305435" indent="-305435"/>
            <a:endParaRPr lang="en-US"/>
          </a:p>
          <a:p>
            <a:pPr marL="629920" lvl="1" indent="-305435"/>
            <a:r>
              <a:rPr lang="en-US" err="1"/>
              <a:t>Necesitaremos</a:t>
            </a:r>
            <a:r>
              <a:rPr lang="en-US"/>
              <a:t> dos de </a:t>
            </a:r>
            <a:r>
              <a:rPr lang="en-US" err="1"/>
              <a:t>ustedes</a:t>
            </a:r>
            <a:r>
              <a:rPr lang="en-US"/>
              <a:t> </a:t>
            </a:r>
            <a:r>
              <a:rPr lang="en-US" err="1"/>
              <a:t>como</a:t>
            </a:r>
            <a:r>
              <a:rPr lang="en-US"/>
              <a:t> </a:t>
            </a:r>
            <a:r>
              <a:rPr lang="en-US" err="1"/>
              <a:t>voluntarios</a:t>
            </a:r>
            <a:r>
              <a:rPr lang="en-US"/>
              <a:t> para </a:t>
            </a:r>
            <a:r>
              <a:rPr lang="en-US" err="1"/>
              <a:t>preparar</a:t>
            </a:r>
            <a:r>
              <a:rPr lang="en-US"/>
              <a:t> </a:t>
            </a:r>
            <a:r>
              <a:rPr lang="en-US" err="1"/>
              <a:t>una</a:t>
            </a:r>
            <a:r>
              <a:rPr lang="en-US"/>
              <a:t> </a:t>
            </a:r>
            <a:r>
              <a:rPr lang="en-US" err="1"/>
              <a:t>pequeña</a:t>
            </a:r>
            <a:r>
              <a:rPr lang="en-US"/>
              <a:t> </a:t>
            </a:r>
            <a:r>
              <a:rPr lang="en-US" err="1"/>
              <a:t>bolsita</a:t>
            </a:r>
            <a:r>
              <a:rPr lang="en-US"/>
              <a:t> con </a:t>
            </a:r>
            <a:r>
              <a:rPr lang="en-US" err="1"/>
              <a:t>una</a:t>
            </a:r>
            <a:r>
              <a:rPr lang="en-US"/>
              <a:t> </a:t>
            </a:r>
            <a:r>
              <a:rPr lang="en-US" err="1"/>
              <a:t>fruta</a:t>
            </a:r>
            <a:r>
              <a:rPr lang="en-US"/>
              <a:t>, un </a:t>
            </a:r>
            <a:r>
              <a:rPr lang="en-US" err="1"/>
              <a:t>pedazo</a:t>
            </a:r>
            <a:r>
              <a:rPr lang="en-US"/>
              <a:t> de queso, etc.</a:t>
            </a:r>
          </a:p>
          <a:p>
            <a:pPr marL="629920" lvl="1" indent="-305435"/>
            <a:r>
              <a:rPr lang="en-US" err="1"/>
              <a:t>Estas</a:t>
            </a:r>
            <a:r>
              <a:rPr lang="en-US"/>
              <a:t> </a:t>
            </a:r>
            <a:r>
              <a:rPr lang="en-US" err="1"/>
              <a:t>bolsitas</a:t>
            </a:r>
            <a:r>
              <a:rPr lang="en-US"/>
              <a:t> </a:t>
            </a:r>
            <a:r>
              <a:rPr lang="en-US" err="1"/>
              <a:t>estarán</a:t>
            </a:r>
            <a:r>
              <a:rPr lang="en-US"/>
              <a:t> </a:t>
            </a:r>
            <a:r>
              <a:rPr lang="en-US" err="1"/>
              <a:t>disponibles</a:t>
            </a:r>
            <a:r>
              <a:rPr lang="en-US"/>
              <a:t> </a:t>
            </a:r>
            <a:r>
              <a:rPr lang="en-US" err="1"/>
              <a:t>en</a:t>
            </a:r>
            <a:r>
              <a:rPr lang="en-US"/>
              <a:t> </a:t>
            </a:r>
            <a:r>
              <a:rPr lang="en-US" err="1"/>
              <a:t>el</a:t>
            </a:r>
            <a:r>
              <a:rPr lang="en-US"/>
              <a:t> </a:t>
            </a:r>
            <a:r>
              <a:rPr lang="en-US" err="1"/>
              <a:t>área</a:t>
            </a:r>
            <a:r>
              <a:rPr lang="en-US"/>
              <a:t> de </a:t>
            </a:r>
            <a:r>
              <a:rPr lang="en-US" err="1"/>
              <a:t>despues</a:t>
            </a:r>
            <a:r>
              <a:rPr lang="en-US"/>
              <a:t> de </a:t>
            </a:r>
            <a:r>
              <a:rPr lang="en-US" err="1"/>
              <a:t>los</a:t>
            </a:r>
            <a:r>
              <a:rPr lang="en-US"/>
              <a:t> </a:t>
            </a:r>
            <a:r>
              <a:rPr lang="en-US" err="1"/>
              <a:t>exámenes</a:t>
            </a:r>
            <a:r>
              <a:rPr lang="en-US"/>
              <a:t> de </a:t>
            </a:r>
            <a:r>
              <a:rPr lang="en-US" err="1"/>
              <a:t>sangre</a:t>
            </a:r>
            <a:r>
              <a:rPr lang="en-US"/>
              <a:t> </a:t>
            </a:r>
            <a:r>
              <a:rPr lang="en-US" err="1"/>
              <a:t>en</a:t>
            </a:r>
            <a:r>
              <a:rPr lang="en-US"/>
              <a:t> </a:t>
            </a:r>
            <a:r>
              <a:rPr lang="en-US" err="1"/>
              <a:t>el</a:t>
            </a:r>
            <a:r>
              <a:rPr lang="en-US"/>
              <a:t> area de la </a:t>
            </a:r>
            <a:r>
              <a:rPr lang="en-US" err="1"/>
              <a:t>encuesta</a:t>
            </a:r>
            <a:r>
              <a:rPr lang="en-US"/>
              <a:t>.  Noé les </a:t>
            </a:r>
            <a:r>
              <a:rPr lang="en-US" err="1"/>
              <a:t>entregará</a:t>
            </a:r>
            <a:r>
              <a:rPr lang="en-US"/>
              <a:t> la </a:t>
            </a:r>
            <a:r>
              <a:rPr lang="en-US" err="1"/>
              <a:t>bolsita</a:t>
            </a:r>
            <a:r>
              <a:rPr lang="en-US"/>
              <a:t> a </a:t>
            </a:r>
            <a:r>
              <a:rPr lang="en-US" err="1"/>
              <a:t>cambio</a:t>
            </a:r>
            <a:r>
              <a:rPr lang="en-US"/>
              <a:t> de </a:t>
            </a:r>
            <a:r>
              <a:rPr lang="en-US" err="1"/>
              <a:t>una</a:t>
            </a:r>
            <a:r>
              <a:rPr lang="en-US"/>
              <a:t> </a:t>
            </a:r>
            <a:r>
              <a:rPr lang="en-US" err="1"/>
              <a:t>pequeña</a:t>
            </a:r>
            <a:r>
              <a:rPr lang="en-US"/>
              <a:t> </a:t>
            </a:r>
            <a:r>
              <a:rPr lang="en-US" err="1"/>
              <a:t>encuesta</a:t>
            </a:r>
          </a:p>
        </p:txBody>
      </p:sp>
    </p:spTree>
    <p:extLst>
      <p:ext uri="{BB962C8B-B14F-4D97-AF65-F5344CB8AC3E}">
        <p14:creationId xmlns:p14="http://schemas.microsoft.com/office/powerpoint/2010/main" val="2248342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FE3E-F89A-8B25-9EAC-B53C78C919D9}"/>
              </a:ext>
            </a:extLst>
          </p:cNvPr>
          <p:cNvSpPr>
            <a:spLocks noGrp="1"/>
          </p:cNvSpPr>
          <p:nvPr>
            <p:ph type="title"/>
          </p:nvPr>
        </p:nvSpPr>
        <p:spPr/>
        <p:txBody>
          <a:bodyPr/>
          <a:lstStyle/>
          <a:p>
            <a:r>
              <a:rPr lang="en-US"/>
              <a:t>Proyecto #2</a:t>
            </a:r>
          </a:p>
        </p:txBody>
      </p:sp>
      <p:sp>
        <p:nvSpPr>
          <p:cNvPr id="7" name="TextBox 6">
            <a:extLst>
              <a:ext uri="{FF2B5EF4-FFF2-40B4-BE49-F238E27FC236}">
                <a16:creationId xmlns:a16="http://schemas.microsoft.com/office/drawing/2014/main" id="{F92FE234-0894-6FBF-8672-B4CF11AB416B}"/>
              </a:ext>
            </a:extLst>
          </p:cNvPr>
          <p:cNvSpPr txBox="1"/>
          <p:nvPr/>
        </p:nvSpPr>
        <p:spPr>
          <a:xfrm>
            <a:off x="412754" y="1945086"/>
            <a:ext cx="4983480" cy="1323439"/>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a:t>
            </a:r>
          </a:p>
        </p:txBody>
      </p:sp>
      <p:pic>
        <p:nvPicPr>
          <p:cNvPr id="6" name="Content Placeholder 6">
            <a:extLst>
              <a:ext uri="{FF2B5EF4-FFF2-40B4-BE49-F238E27FC236}">
                <a16:creationId xmlns:a16="http://schemas.microsoft.com/office/drawing/2014/main" id="{E23BB202-693F-F371-4B9D-A77A9F4B9B77}"/>
              </a:ext>
            </a:extLst>
          </p:cNvPr>
          <p:cNvPicPr>
            <a:picLocks noGrp="1" noChangeAspect="1"/>
          </p:cNvPicPr>
          <p:nvPr>
            <p:ph idx="1"/>
          </p:nvPr>
        </p:nvPicPr>
        <p:blipFill>
          <a:blip r:embed="rId3"/>
          <a:stretch>
            <a:fillRect/>
          </a:stretch>
        </p:blipFill>
        <p:spPr>
          <a:xfrm>
            <a:off x="4298285" y="0"/>
            <a:ext cx="4845715" cy="508719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F6563A7-E047-9B27-827C-8B590233DD8C}"/>
                  </a:ext>
                </a:extLst>
              </p14:cNvPr>
              <p14:cNvContentPartPr/>
              <p14:nvPr/>
            </p14:nvContentPartPr>
            <p14:xfrm>
              <a:off x="4118089" y="2226723"/>
              <a:ext cx="2556291" cy="463107"/>
            </p14:xfrm>
          </p:contentPart>
        </mc:Choice>
        <mc:Fallback xmlns="">
          <p:pic>
            <p:nvPicPr>
              <p:cNvPr id="8" name="Ink 7">
                <a:extLst>
                  <a:ext uri="{FF2B5EF4-FFF2-40B4-BE49-F238E27FC236}">
                    <a16:creationId xmlns:a16="http://schemas.microsoft.com/office/drawing/2014/main" id="{7F6563A7-E047-9B27-827C-8B590233DD8C}"/>
                  </a:ext>
                </a:extLst>
              </p:cNvPr>
              <p:cNvPicPr/>
              <p:nvPr/>
            </p:nvPicPr>
            <p:blipFill>
              <a:blip r:embed="rId6"/>
              <a:stretch>
                <a:fillRect/>
              </a:stretch>
            </p:blipFill>
            <p:spPr>
              <a:xfrm>
                <a:off x="4109091" y="2217727"/>
                <a:ext cx="2573928" cy="480739"/>
              </a:xfrm>
              <a:prstGeom prst="rect">
                <a:avLst/>
              </a:prstGeom>
            </p:spPr>
          </p:pic>
        </mc:Fallback>
      </mc:AlternateContent>
    </p:spTree>
    <p:extLst>
      <p:ext uri="{BB962C8B-B14F-4D97-AF65-F5344CB8AC3E}">
        <p14:creationId xmlns:p14="http://schemas.microsoft.com/office/powerpoint/2010/main" val="4149370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FE3E-F89A-8B25-9EAC-B53C78C919D9}"/>
              </a:ext>
            </a:extLst>
          </p:cNvPr>
          <p:cNvSpPr>
            <a:spLocks noGrp="1"/>
          </p:cNvSpPr>
          <p:nvPr>
            <p:ph type="title"/>
          </p:nvPr>
        </p:nvSpPr>
        <p:spPr/>
        <p:txBody>
          <a:bodyPr/>
          <a:lstStyle/>
          <a:p>
            <a:r>
              <a:rPr lang="en-US"/>
              <a:t>Proyecto #2</a:t>
            </a:r>
          </a:p>
        </p:txBody>
      </p:sp>
      <p:sp>
        <p:nvSpPr>
          <p:cNvPr id="3" name="TextBox 2">
            <a:extLst>
              <a:ext uri="{FF2B5EF4-FFF2-40B4-BE49-F238E27FC236}">
                <a16:creationId xmlns:a16="http://schemas.microsoft.com/office/drawing/2014/main" id="{26630331-0386-856A-1F06-3A1D6A26A682}"/>
              </a:ext>
            </a:extLst>
          </p:cNvPr>
          <p:cNvSpPr txBox="1"/>
          <p:nvPr/>
        </p:nvSpPr>
        <p:spPr>
          <a:xfrm>
            <a:off x="213360" y="2087880"/>
            <a:ext cx="5037066" cy="369332"/>
          </a:xfrm>
          <a:prstGeom prst="rect">
            <a:avLst/>
          </a:prstGeom>
          <a:noFill/>
        </p:spPr>
        <p:txBody>
          <a:bodyPr wrap="square" rtlCol="0">
            <a:spAutoFit/>
          </a:bodyPr>
          <a:lstStyle/>
          <a:p>
            <a:r>
              <a:rPr lang="en-US" err="1">
                <a:solidFill>
                  <a:srgbClr val="C00000"/>
                </a:solidFill>
              </a:rPr>
              <a:t>Cada</a:t>
            </a:r>
            <a:r>
              <a:rPr lang="en-US">
                <a:solidFill>
                  <a:srgbClr val="C00000"/>
                </a:solidFill>
              </a:rPr>
              <a:t> persona </a:t>
            </a:r>
            <a:r>
              <a:rPr lang="en-US" err="1">
                <a:solidFill>
                  <a:srgbClr val="C00000"/>
                </a:solidFill>
              </a:rPr>
              <a:t>responderá</a:t>
            </a:r>
            <a:r>
              <a:rPr lang="en-US">
                <a:solidFill>
                  <a:srgbClr val="C00000"/>
                </a:solidFill>
              </a:rPr>
              <a:t> </a:t>
            </a:r>
            <a:r>
              <a:rPr lang="en-US" err="1">
                <a:solidFill>
                  <a:srgbClr val="C00000"/>
                </a:solidFill>
              </a:rPr>
              <a:t>una</a:t>
            </a:r>
            <a:r>
              <a:rPr lang="en-US">
                <a:solidFill>
                  <a:srgbClr val="C00000"/>
                </a:solidFill>
              </a:rPr>
              <a:t> </a:t>
            </a:r>
            <a:r>
              <a:rPr lang="en-US" err="1">
                <a:solidFill>
                  <a:srgbClr val="C00000"/>
                </a:solidFill>
              </a:rPr>
              <a:t>encuesta</a:t>
            </a:r>
            <a:r>
              <a:rPr lang="en-US">
                <a:solidFill>
                  <a:srgbClr val="C00000"/>
                </a:solidFill>
              </a:rPr>
              <a:t>.</a:t>
            </a:r>
          </a:p>
        </p:txBody>
      </p:sp>
      <p:sp>
        <p:nvSpPr>
          <p:cNvPr id="6" name="Content Placeholder 5">
            <a:extLst>
              <a:ext uri="{FF2B5EF4-FFF2-40B4-BE49-F238E27FC236}">
                <a16:creationId xmlns:a16="http://schemas.microsoft.com/office/drawing/2014/main" id="{A4B988D0-1753-C31F-F402-F1D5F767269F}"/>
              </a:ext>
            </a:extLst>
          </p:cNvPr>
          <p:cNvSpPr>
            <a:spLocks noGrp="1"/>
          </p:cNvSpPr>
          <p:nvPr>
            <p:ph idx="1"/>
          </p:nvPr>
        </p:nvSpPr>
        <p:spPr/>
        <p:txBody>
          <a:bodyPr/>
          <a:lstStyle/>
          <a:p>
            <a:pPr marL="0" indent="0">
              <a:buNone/>
            </a:pPr>
            <a:endParaRPr lang="en-US"/>
          </a:p>
          <a:p>
            <a:pPr marL="0" indent="0">
              <a:buNone/>
            </a:pPr>
            <a:endParaRPr lang="en-US"/>
          </a:p>
        </p:txBody>
      </p:sp>
      <p:pic>
        <p:nvPicPr>
          <p:cNvPr id="8" name="Picture 7">
            <a:extLst>
              <a:ext uri="{FF2B5EF4-FFF2-40B4-BE49-F238E27FC236}">
                <a16:creationId xmlns:a16="http://schemas.microsoft.com/office/drawing/2014/main" id="{8F291CF2-F4EF-03F7-1487-841BD77E0083}"/>
              </a:ext>
            </a:extLst>
          </p:cNvPr>
          <p:cNvPicPr>
            <a:picLocks noChangeAspect="1"/>
          </p:cNvPicPr>
          <p:nvPr/>
        </p:nvPicPr>
        <p:blipFill>
          <a:blip r:embed="rId3"/>
          <a:stretch>
            <a:fillRect/>
          </a:stretch>
        </p:blipFill>
        <p:spPr>
          <a:xfrm>
            <a:off x="4673155" y="589935"/>
            <a:ext cx="4470845" cy="5678129"/>
          </a:xfrm>
          <a:prstGeom prst="rect">
            <a:avLst/>
          </a:prstGeom>
        </p:spPr>
      </p:pic>
    </p:spTree>
    <p:extLst>
      <p:ext uri="{BB962C8B-B14F-4D97-AF65-F5344CB8AC3E}">
        <p14:creationId xmlns:p14="http://schemas.microsoft.com/office/powerpoint/2010/main" val="177844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8525-13E4-3BE3-4013-6A536E25A6B7}"/>
              </a:ext>
            </a:extLst>
          </p:cNvPr>
          <p:cNvSpPr>
            <a:spLocks noGrp="1"/>
          </p:cNvSpPr>
          <p:nvPr>
            <p:ph type="title"/>
          </p:nvPr>
        </p:nvSpPr>
        <p:spPr>
          <a:xfrm>
            <a:off x="350737" y="607422"/>
            <a:ext cx="2324893" cy="891540"/>
          </a:xfrm>
        </p:spPr>
        <p:txBody>
          <a:bodyPr>
            <a:normAutofit/>
          </a:bodyPr>
          <a:lstStyle/>
          <a:p>
            <a:pPr algn="ctr"/>
            <a:r>
              <a:rPr lang="en-US" sz="3150" b="1"/>
              <a:t>¿</a:t>
            </a:r>
            <a:r>
              <a:rPr lang="es-GT" sz="3150"/>
              <a:t>cómo</a:t>
            </a:r>
            <a:r>
              <a:rPr lang="es-GT" sz="3150" b="1"/>
              <a:t>?</a:t>
            </a:r>
          </a:p>
        </p:txBody>
      </p:sp>
      <p:sp>
        <p:nvSpPr>
          <p:cNvPr id="3" name="Content Placeholder 2">
            <a:extLst>
              <a:ext uri="{FF2B5EF4-FFF2-40B4-BE49-F238E27FC236}">
                <a16:creationId xmlns:a16="http://schemas.microsoft.com/office/drawing/2014/main" id="{186D3804-AFCC-60B8-B4A5-2AF684514B1D}"/>
              </a:ext>
            </a:extLst>
          </p:cNvPr>
          <p:cNvSpPr>
            <a:spLocks noGrp="1"/>
          </p:cNvSpPr>
          <p:nvPr>
            <p:ph idx="1"/>
          </p:nvPr>
        </p:nvSpPr>
        <p:spPr>
          <a:xfrm>
            <a:off x="350737" y="2688826"/>
            <a:ext cx="8637620" cy="3115982"/>
          </a:xfrm>
        </p:spPr>
        <p:txBody>
          <a:bodyPr>
            <a:noAutofit/>
          </a:bodyPr>
          <a:lstStyle/>
          <a:p>
            <a:pPr algn="just"/>
            <a:r>
              <a:rPr lang="es-GT" sz="2500"/>
              <a:t>Cada </a:t>
            </a:r>
            <a:r>
              <a:rPr lang="es-GT" sz="2500" b="1"/>
              <a:t>grupo</a:t>
            </a:r>
            <a:r>
              <a:rPr lang="es-GT" sz="2500"/>
              <a:t> CHW/CHWI tiene pacientes para llamar</a:t>
            </a:r>
          </a:p>
          <a:p>
            <a:pPr lvl="1" algn="just"/>
            <a:r>
              <a:rPr lang="es-GT" sz="2500"/>
              <a:t>CHW Instructores: </a:t>
            </a:r>
            <a:r>
              <a:rPr lang="es-ES" sz="2500"/>
              <a:t>asegúrense de que la hoja de Excel sea la correcta</a:t>
            </a:r>
            <a:endParaRPr lang="es-GT" sz="2500"/>
          </a:p>
          <a:p>
            <a:pPr algn="just"/>
            <a:r>
              <a:rPr lang="es-ES" sz="2500"/>
              <a:t>Cada semana tendrán que llamar a algunos de ellos</a:t>
            </a:r>
            <a:endParaRPr lang="es-GT" sz="2500"/>
          </a:p>
          <a:p>
            <a:pPr algn="just"/>
            <a:r>
              <a:rPr lang="es-GT" sz="2500"/>
              <a:t>Proveeremos un guión para invitarlos</a:t>
            </a:r>
          </a:p>
          <a:p>
            <a:pPr marL="0" indent="0">
              <a:buNone/>
            </a:pPr>
            <a:endParaRPr lang="en-US" sz="2500"/>
          </a:p>
        </p:txBody>
      </p:sp>
      <p:pic>
        <p:nvPicPr>
          <p:cNvPr id="7" name="Picture 6">
            <a:extLst>
              <a:ext uri="{FF2B5EF4-FFF2-40B4-BE49-F238E27FC236}">
                <a16:creationId xmlns:a16="http://schemas.microsoft.com/office/drawing/2014/main" id="{6D214DE7-F412-9E54-3FAC-891784A90A18}"/>
              </a:ext>
            </a:extLst>
          </p:cNvPr>
          <p:cNvPicPr>
            <a:picLocks noChangeAspect="1"/>
          </p:cNvPicPr>
          <p:nvPr/>
        </p:nvPicPr>
        <p:blipFill>
          <a:blip r:embed="rId3"/>
          <a:stretch>
            <a:fillRect/>
          </a:stretch>
        </p:blipFill>
        <p:spPr>
          <a:xfrm>
            <a:off x="6164826" y="123383"/>
            <a:ext cx="2979174" cy="2295114"/>
          </a:xfrm>
          <a:prstGeom prst="rect">
            <a:avLst/>
          </a:prstGeom>
        </p:spPr>
      </p:pic>
    </p:spTree>
    <p:extLst>
      <p:ext uri="{BB962C8B-B14F-4D97-AF65-F5344CB8AC3E}">
        <p14:creationId xmlns:p14="http://schemas.microsoft.com/office/powerpoint/2010/main" val="19173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15B52E-E5AF-D885-8B05-B1CBB8E88565}"/>
              </a:ext>
            </a:extLst>
          </p:cNvPr>
          <p:cNvSpPr>
            <a:spLocks noGrp="1"/>
          </p:cNvSpPr>
          <p:nvPr>
            <p:ph idx="1"/>
          </p:nvPr>
        </p:nvSpPr>
        <p:spPr/>
        <p:txBody>
          <a:bodyPr/>
          <a:lstStyle/>
          <a:p>
            <a:pPr marL="0" indent="0">
              <a:buNone/>
            </a:pPr>
            <a:endParaRPr lang="en-US"/>
          </a:p>
          <a:p>
            <a:pPr marL="0" indent="0">
              <a:buNone/>
            </a:pPr>
            <a:endParaRPr lang="en-US"/>
          </a:p>
        </p:txBody>
      </p:sp>
      <p:sp>
        <p:nvSpPr>
          <p:cNvPr id="8" name="TextBox 7">
            <a:extLst>
              <a:ext uri="{FF2B5EF4-FFF2-40B4-BE49-F238E27FC236}">
                <a16:creationId xmlns:a16="http://schemas.microsoft.com/office/drawing/2014/main" id="{94AC4C2E-8004-5210-3727-20A279459740}"/>
              </a:ext>
            </a:extLst>
          </p:cNvPr>
          <p:cNvSpPr txBox="1"/>
          <p:nvPr/>
        </p:nvSpPr>
        <p:spPr>
          <a:xfrm>
            <a:off x="393290" y="2804842"/>
            <a:ext cx="4983480" cy="1323439"/>
          </a:xfrm>
          <a:prstGeom prst="rect">
            <a:avLst/>
          </a:prstGeom>
          <a:noFill/>
        </p:spPr>
        <p:txBody>
          <a:bodyPr wrap="square" rtlCol="0">
            <a:spAutoFit/>
          </a:bodyPr>
          <a:lstStyle/>
          <a:p>
            <a:r>
              <a:rPr lang="en-US" sz="4000" dirty="0">
                <a:solidFill>
                  <a:srgbClr val="C00000"/>
                </a:solidFill>
              </a:rPr>
              <a:t>¿</a:t>
            </a:r>
            <a:r>
              <a:rPr lang="en-US" sz="4000" dirty="0" err="1">
                <a:solidFill>
                  <a:srgbClr val="C00000"/>
                </a:solidFill>
              </a:rPr>
              <a:t>Quién</a:t>
            </a:r>
            <a:r>
              <a:rPr lang="en-US" sz="4000" dirty="0">
                <a:solidFill>
                  <a:srgbClr val="C00000"/>
                </a:solidFill>
              </a:rPr>
              <a:t>?</a:t>
            </a:r>
          </a:p>
          <a:p>
            <a:r>
              <a:rPr lang="en-US" sz="4000" dirty="0">
                <a:solidFill>
                  <a:srgbClr val="C00000"/>
                </a:solidFill>
              </a:rPr>
              <a:t>-CHW-I:</a:t>
            </a:r>
          </a:p>
        </p:txBody>
      </p:sp>
      <p:sp>
        <p:nvSpPr>
          <p:cNvPr id="3" name="Title 1">
            <a:extLst>
              <a:ext uri="{FF2B5EF4-FFF2-40B4-BE49-F238E27FC236}">
                <a16:creationId xmlns:a16="http://schemas.microsoft.com/office/drawing/2014/main" id="{B789989E-FB1B-4208-478B-304527312C0B}"/>
              </a:ext>
            </a:extLst>
          </p:cNvPr>
          <p:cNvSpPr txBox="1">
            <a:spLocks/>
          </p:cNvSpPr>
          <p:nvPr/>
        </p:nvSpPr>
        <p:spPr>
          <a:xfrm>
            <a:off x="573056" y="638184"/>
            <a:ext cx="7989752" cy="108332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t>Salida</a:t>
            </a:r>
          </a:p>
        </p:txBody>
      </p:sp>
      <p:sp>
        <p:nvSpPr>
          <p:cNvPr id="5" name="Title 4">
            <a:extLst>
              <a:ext uri="{FF2B5EF4-FFF2-40B4-BE49-F238E27FC236}">
                <a16:creationId xmlns:a16="http://schemas.microsoft.com/office/drawing/2014/main" id="{D888BCF6-83CA-50E1-0008-3547DEA37923}"/>
              </a:ext>
            </a:extLst>
          </p:cNvPr>
          <p:cNvSpPr>
            <a:spLocks noGrp="1"/>
          </p:cNvSpPr>
          <p:nvPr>
            <p:ph type="title"/>
          </p:nvPr>
        </p:nvSpPr>
        <p:spPr>
          <a:xfrm>
            <a:off x="630464" y="1721513"/>
            <a:ext cx="7989752" cy="1083329"/>
          </a:xfrm>
        </p:spPr>
        <p:txBody>
          <a:bodyPr/>
          <a:lstStyle/>
          <a:p>
            <a:br>
              <a:rPr lang="en-US"/>
            </a:br>
            <a:endParaRPr lang="en-US"/>
          </a:p>
        </p:txBody>
      </p:sp>
    </p:spTree>
    <p:extLst>
      <p:ext uri="{BB962C8B-B14F-4D97-AF65-F5344CB8AC3E}">
        <p14:creationId xmlns:p14="http://schemas.microsoft.com/office/powerpoint/2010/main" val="3069142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199D-5544-B2DE-6052-FD1E89EBCA8C}"/>
              </a:ext>
            </a:extLst>
          </p:cNvPr>
          <p:cNvSpPr>
            <a:spLocks noGrp="1"/>
          </p:cNvSpPr>
          <p:nvPr>
            <p:ph type="title"/>
          </p:nvPr>
        </p:nvSpPr>
        <p:spPr/>
        <p:txBody>
          <a:bodyPr/>
          <a:lstStyle/>
          <a:p>
            <a:r>
              <a:rPr lang="en-US"/>
              <a:t>Salida </a:t>
            </a:r>
          </a:p>
        </p:txBody>
      </p:sp>
      <p:sp>
        <p:nvSpPr>
          <p:cNvPr id="4" name="Content Placeholder 3">
            <a:extLst>
              <a:ext uri="{FF2B5EF4-FFF2-40B4-BE49-F238E27FC236}">
                <a16:creationId xmlns:a16="http://schemas.microsoft.com/office/drawing/2014/main" id="{BF6CFAAA-4E78-239E-0AE7-82F055A8C165}"/>
              </a:ext>
            </a:extLst>
          </p:cNvPr>
          <p:cNvSpPr>
            <a:spLocks noGrp="1"/>
          </p:cNvSpPr>
          <p:nvPr>
            <p:ph idx="1"/>
          </p:nvPr>
        </p:nvSpPr>
        <p:spPr>
          <a:xfrm>
            <a:off x="248485" y="2861387"/>
            <a:ext cx="8615296" cy="3775387"/>
          </a:xfrm>
        </p:spPr>
        <p:txBody>
          <a:bodyPr>
            <a:normAutofit/>
          </a:bodyPr>
          <a:lstStyle/>
          <a:p>
            <a:pPr marL="305435" indent="-305435"/>
            <a:r>
              <a:rPr lang="es-ES"/>
              <a:t>Le dice al paciente en qué grupo está (¡es aleatorio, no personal!)
Si no están en la clase:</a:t>
            </a:r>
            <a:endParaRPr lang="en-US"/>
          </a:p>
          <a:p>
            <a:pPr marL="629920" lvl="1" indent="-305435"/>
            <a:r>
              <a:rPr lang="es-ES"/>
              <a:t>Les daremos otras oportunidades clínicas.
Deben hacer un seguimiento con su proveedor para revisar los números de hoy.</a:t>
            </a:r>
          </a:p>
          <a:p>
            <a:pPr marL="629920" lvl="1" indent="-305435"/>
            <a:r>
              <a:rPr lang="es-ES"/>
              <a:t>Asegúrese de que tomaron una foto de su página de datos del paciente. También lo pondremos en su historial médico.</a:t>
            </a:r>
          </a:p>
          <a:p>
            <a:pPr marL="305435" indent="-305435"/>
            <a:r>
              <a:rPr lang="es-ES"/>
              <a:t>Si están en la clase</a:t>
            </a:r>
          </a:p>
          <a:p>
            <a:pPr marL="629920" lvl="1" indent="-305435"/>
            <a:r>
              <a:rPr lang="es-ES"/>
              <a:t>Les daremos una hoja con las fechas de las clases</a:t>
            </a:r>
          </a:p>
          <a:p>
            <a:pPr marL="305435" indent="-305435"/>
            <a:r>
              <a:rPr lang="es-ES"/>
              <a:t>Todos (en cualquier grupo que estén) reciben una tarjeta de regalo de $25 hoy en "salida" y nuevamente en 12 meses.</a:t>
            </a:r>
          </a:p>
        </p:txBody>
      </p:sp>
      <p:pic>
        <p:nvPicPr>
          <p:cNvPr id="3" name="Content Placeholder 4">
            <a:extLst>
              <a:ext uri="{FF2B5EF4-FFF2-40B4-BE49-F238E27FC236}">
                <a16:creationId xmlns:a16="http://schemas.microsoft.com/office/drawing/2014/main" id="{B4DE4886-3345-5B1B-9E03-15EBD3BD3E91}"/>
              </a:ext>
            </a:extLst>
          </p:cNvPr>
          <p:cNvPicPr>
            <a:picLocks noChangeAspect="1"/>
          </p:cNvPicPr>
          <p:nvPr/>
        </p:nvPicPr>
        <p:blipFill>
          <a:blip r:embed="rId3"/>
          <a:stretch>
            <a:fillRect/>
          </a:stretch>
        </p:blipFill>
        <p:spPr>
          <a:xfrm>
            <a:off x="6101358" y="51417"/>
            <a:ext cx="3042642" cy="2809970"/>
          </a:xfrm>
          <a:prstGeom prst="rect">
            <a:avLst/>
          </a:prstGeom>
        </p:spPr>
      </p:pic>
    </p:spTree>
    <p:extLst>
      <p:ext uri="{BB962C8B-B14F-4D97-AF65-F5344CB8AC3E}">
        <p14:creationId xmlns:p14="http://schemas.microsoft.com/office/powerpoint/2010/main" val="1916137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3473-2438-4C6F-0107-52293BC1150C}"/>
              </a:ext>
            </a:extLst>
          </p:cNvPr>
          <p:cNvSpPr>
            <a:spLocks noGrp="1"/>
          </p:cNvSpPr>
          <p:nvPr>
            <p:ph type="title"/>
          </p:nvPr>
        </p:nvSpPr>
        <p:spPr/>
        <p:txBody>
          <a:bodyPr/>
          <a:lstStyle/>
          <a:p>
            <a:r>
              <a:rPr lang="en-US"/>
              <a:t>Data</a:t>
            </a:r>
          </a:p>
        </p:txBody>
      </p:sp>
      <p:sp>
        <p:nvSpPr>
          <p:cNvPr id="6" name="TextBox 5">
            <a:extLst>
              <a:ext uri="{FF2B5EF4-FFF2-40B4-BE49-F238E27FC236}">
                <a16:creationId xmlns:a16="http://schemas.microsoft.com/office/drawing/2014/main" id="{00AF8208-4D59-815F-82C7-C62F3FC7C58D}"/>
              </a:ext>
            </a:extLst>
          </p:cNvPr>
          <p:cNvSpPr txBox="1"/>
          <p:nvPr/>
        </p:nvSpPr>
        <p:spPr>
          <a:xfrm>
            <a:off x="929149" y="4300721"/>
            <a:ext cx="6327058" cy="646331"/>
          </a:xfrm>
          <a:prstGeom prst="rect">
            <a:avLst/>
          </a:prstGeom>
          <a:noFill/>
        </p:spPr>
        <p:txBody>
          <a:bodyPr wrap="square" rtlCol="0">
            <a:spAutoFit/>
          </a:bodyPr>
          <a:lstStyle/>
          <a:p>
            <a:r>
              <a:rPr lang="en-US" dirty="0" err="1"/>
              <a:t>una</a:t>
            </a:r>
            <a:r>
              <a:rPr lang="en-US" dirty="0"/>
              <a:t> </a:t>
            </a:r>
            <a:r>
              <a:rPr lang="en-US" dirty="0" err="1"/>
              <a:t>estudiante</a:t>
            </a:r>
            <a:r>
              <a:rPr lang="en-US" dirty="0"/>
              <a:t> </a:t>
            </a:r>
            <a:r>
              <a:rPr lang="en-US" dirty="0" err="1"/>
              <a:t>voluntaria</a:t>
            </a:r>
            <a:r>
              <a:rPr lang="en-US" dirty="0"/>
              <a:t> y </a:t>
            </a:r>
            <a:r>
              <a:rPr lang="en-US" dirty="0" err="1"/>
              <a:t>recopilará</a:t>
            </a:r>
            <a:r>
              <a:rPr lang="en-US" dirty="0"/>
              <a:t> </a:t>
            </a:r>
            <a:r>
              <a:rPr lang="en-US" dirty="0" err="1"/>
              <a:t>todas</a:t>
            </a:r>
            <a:r>
              <a:rPr lang="en-US" dirty="0"/>
              <a:t> </a:t>
            </a:r>
            <a:r>
              <a:rPr lang="en-US" dirty="0" err="1"/>
              <a:t>estas</a:t>
            </a:r>
            <a:r>
              <a:rPr lang="en-US" dirty="0"/>
              <a:t> hojas para </a:t>
            </a:r>
            <a:r>
              <a:rPr lang="en-US" dirty="0" err="1"/>
              <a:t>ingresar</a:t>
            </a:r>
            <a:r>
              <a:rPr lang="en-US" dirty="0"/>
              <a:t> </a:t>
            </a:r>
            <a:r>
              <a:rPr lang="en-US" dirty="0" err="1"/>
              <a:t>los</a:t>
            </a:r>
            <a:r>
              <a:rPr lang="en-US" dirty="0"/>
              <a:t> </a:t>
            </a:r>
            <a:r>
              <a:rPr lang="en-US" dirty="0" err="1"/>
              <a:t>datos</a:t>
            </a:r>
            <a:r>
              <a:rPr lang="en-US" dirty="0"/>
              <a:t>. ¡</a:t>
            </a:r>
            <a:r>
              <a:rPr lang="en-US" dirty="0" err="1"/>
              <a:t>Asegúrate</a:t>
            </a:r>
            <a:r>
              <a:rPr lang="en-US" dirty="0"/>
              <a:t> de </a:t>
            </a:r>
            <a:r>
              <a:rPr lang="en-US" dirty="0" err="1"/>
              <a:t>decirle</a:t>
            </a:r>
            <a:r>
              <a:rPr lang="en-US" dirty="0"/>
              <a:t> gracias!</a:t>
            </a:r>
          </a:p>
        </p:txBody>
      </p:sp>
      <p:sp>
        <p:nvSpPr>
          <p:cNvPr id="8" name="Content Placeholder 7">
            <a:extLst>
              <a:ext uri="{FF2B5EF4-FFF2-40B4-BE49-F238E27FC236}">
                <a16:creationId xmlns:a16="http://schemas.microsoft.com/office/drawing/2014/main" id="{32E8DBD1-B270-9F10-7C34-E6C0967610F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43639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371A-9014-5BB0-8327-AB79E7DE249C}"/>
              </a:ext>
            </a:extLst>
          </p:cNvPr>
          <p:cNvSpPr>
            <a:spLocks noGrp="1"/>
          </p:cNvSpPr>
          <p:nvPr>
            <p:ph type="title"/>
          </p:nvPr>
        </p:nvSpPr>
        <p:spPr/>
        <p:txBody>
          <a:bodyPr/>
          <a:lstStyle/>
          <a:p>
            <a:r>
              <a:rPr lang="en-US"/>
              <a:t>Puntos clave
</a:t>
            </a:r>
          </a:p>
        </p:txBody>
      </p:sp>
      <p:sp>
        <p:nvSpPr>
          <p:cNvPr id="3" name="Content Placeholder 2">
            <a:extLst>
              <a:ext uri="{FF2B5EF4-FFF2-40B4-BE49-F238E27FC236}">
                <a16:creationId xmlns:a16="http://schemas.microsoft.com/office/drawing/2014/main" id="{94F92A50-CD72-1344-6890-E320AB46474F}"/>
              </a:ext>
            </a:extLst>
          </p:cNvPr>
          <p:cNvSpPr>
            <a:spLocks noGrp="1"/>
          </p:cNvSpPr>
          <p:nvPr>
            <p:ph idx="1"/>
          </p:nvPr>
        </p:nvSpPr>
        <p:spPr>
          <a:xfrm>
            <a:off x="421889" y="1905006"/>
            <a:ext cx="7855336" cy="4265520"/>
          </a:xfrm>
        </p:spPr>
        <p:txBody>
          <a:bodyPr>
            <a:normAutofit/>
          </a:bodyPr>
          <a:lstStyle/>
          <a:p>
            <a:pPr marL="305435" indent="-305435"/>
            <a:r>
              <a:rPr lang="es-ES" b="1"/>
              <a:t>Ayude a otros si es necesario.
</a:t>
            </a:r>
            <a:endParaRPr lang="en-US"/>
          </a:p>
          <a:p>
            <a:pPr marL="305435" indent="-305435"/>
            <a:r>
              <a:rPr lang="es-ES" b="1"/>
              <a:t>Los CHWI (Instructores) han hecho esto muchas veces.  Están ahí para apoyar a los </a:t>
            </a:r>
            <a:r>
              <a:rPr lang="es-ES" b="1" err="1"/>
              <a:t>CHWs</a:t>
            </a:r>
            <a:r>
              <a:rPr lang="es-ES" b="1"/>
              <a:t>.
</a:t>
            </a:r>
          </a:p>
          <a:p>
            <a:pPr marL="305435" indent="-305435"/>
            <a:r>
              <a:rPr lang="es-ES" b="1"/>
              <a:t>¡Ayude a los pacientes a saber adónde ir!
</a:t>
            </a:r>
          </a:p>
          <a:p>
            <a:pPr marL="305435" indent="-305435"/>
            <a:r>
              <a:rPr lang="es-ES" b="1"/>
              <a:t>En muchas de las  estaciones, tendrá que escribir en una hoja de Excel  y una hoja de paciente.
</a:t>
            </a:r>
          </a:p>
          <a:p>
            <a:pPr marL="305435" indent="-305435"/>
            <a:r>
              <a:rPr lang="es-ES" b="1"/>
              <a:t>Esto tendrá mucho más sentido una vez que esté allí.</a:t>
            </a:r>
            <a:endParaRPr lang="en-US" b="1"/>
          </a:p>
        </p:txBody>
      </p:sp>
    </p:spTree>
    <p:extLst>
      <p:ext uri="{BB962C8B-B14F-4D97-AF65-F5344CB8AC3E}">
        <p14:creationId xmlns:p14="http://schemas.microsoft.com/office/powerpoint/2010/main" val="369101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3C77-4B7E-C4EE-64C6-2101C82212F5}"/>
              </a:ext>
            </a:extLst>
          </p:cNvPr>
          <p:cNvSpPr>
            <a:spLocks noGrp="1"/>
          </p:cNvSpPr>
          <p:nvPr>
            <p:ph type="title"/>
          </p:nvPr>
        </p:nvSpPr>
        <p:spPr/>
        <p:txBody>
          <a:bodyPr/>
          <a:lstStyle/>
          <a:p>
            <a:br>
              <a:rPr lang="en-US"/>
            </a:br>
            <a:endParaRPr lang="en-US"/>
          </a:p>
        </p:txBody>
      </p:sp>
      <p:sp>
        <p:nvSpPr>
          <p:cNvPr id="3" name="Content Placeholder 2">
            <a:extLst>
              <a:ext uri="{FF2B5EF4-FFF2-40B4-BE49-F238E27FC236}">
                <a16:creationId xmlns:a16="http://schemas.microsoft.com/office/drawing/2014/main" id="{D3D91910-D3BB-2AA8-DCD4-A1C7DB56188A}"/>
              </a:ext>
            </a:extLst>
          </p:cNvPr>
          <p:cNvSpPr>
            <a:spLocks noGrp="1"/>
          </p:cNvSpPr>
          <p:nvPr>
            <p:ph idx="1"/>
          </p:nvPr>
        </p:nvSpPr>
        <p:spPr/>
        <p:txBody>
          <a:bodyPr>
            <a:normAutofit/>
          </a:bodyPr>
          <a:lstStyle/>
          <a:p>
            <a:pPr marL="0" indent="0">
              <a:buNone/>
            </a:pPr>
            <a:r>
              <a:rPr lang="es-US" sz="2500"/>
              <a:t>Revisaremos TODO esto nuevamente la próxima semana. </a:t>
            </a:r>
          </a:p>
          <a:p>
            <a:pPr marL="0" indent="0">
              <a:buNone/>
            </a:pPr>
            <a:endParaRPr lang="es-US" sz="2500"/>
          </a:p>
          <a:p>
            <a:pPr marL="0" indent="0">
              <a:buNone/>
            </a:pPr>
            <a:r>
              <a:rPr lang="es-US" sz="2500"/>
              <a:t>Le enviaremos una "Hoja de Orientación" delineando las responsabilidades.  </a:t>
            </a:r>
          </a:p>
          <a:p>
            <a:pPr marL="0" indent="0">
              <a:buNone/>
            </a:pPr>
            <a:r>
              <a:rPr lang="es-US" sz="2500"/>
              <a:t>Por favor revise su "Hoja de Orientación" antes de la próxima semana y familiarícese con ella!  Es la mejor manera de no equivocarse en ese día.</a:t>
            </a:r>
          </a:p>
        </p:txBody>
      </p:sp>
      <p:pic>
        <p:nvPicPr>
          <p:cNvPr id="5" name="Picture 4">
            <a:extLst>
              <a:ext uri="{FF2B5EF4-FFF2-40B4-BE49-F238E27FC236}">
                <a16:creationId xmlns:a16="http://schemas.microsoft.com/office/drawing/2014/main" id="{E4DFF536-A334-740B-1C1A-78FB5AC1D3C0}"/>
              </a:ext>
            </a:extLst>
          </p:cNvPr>
          <p:cNvPicPr>
            <a:picLocks noChangeAspect="1"/>
          </p:cNvPicPr>
          <p:nvPr/>
        </p:nvPicPr>
        <p:blipFill>
          <a:blip r:embed="rId2"/>
          <a:stretch>
            <a:fillRect/>
          </a:stretch>
        </p:blipFill>
        <p:spPr>
          <a:xfrm>
            <a:off x="6692059" y="-3126"/>
            <a:ext cx="2377122" cy="2454501"/>
          </a:xfrm>
          <a:prstGeom prst="rect">
            <a:avLst/>
          </a:prstGeom>
        </p:spPr>
      </p:pic>
    </p:spTree>
    <p:extLst>
      <p:ext uri="{BB962C8B-B14F-4D97-AF65-F5344CB8AC3E}">
        <p14:creationId xmlns:p14="http://schemas.microsoft.com/office/powerpoint/2010/main" val="1371922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717E-DB4C-D2A2-5050-275A07A670D4}"/>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E1A14D53-4067-5C50-D3E9-CD878D38479B}"/>
              </a:ext>
            </a:extLst>
          </p:cNvPr>
          <p:cNvSpPr>
            <a:spLocks noGrp="1"/>
          </p:cNvSpPr>
          <p:nvPr>
            <p:ph idx="1"/>
          </p:nvPr>
        </p:nvSpPr>
        <p:spPr/>
        <p:txBody>
          <a:bodyPr/>
          <a:lstStyle/>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92A6F582-E32F-FF57-5BB0-3954113A1D3E}"/>
              </a:ext>
            </a:extLst>
          </p:cNvPr>
          <p:cNvPicPr>
            <a:picLocks noChangeAspect="1"/>
          </p:cNvPicPr>
          <p:nvPr/>
        </p:nvPicPr>
        <p:blipFill>
          <a:blip r:embed="rId3"/>
          <a:stretch>
            <a:fillRect/>
          </a:stretch>
        </p:blipFill>
        <p:spPr>
          <a:xfrm>
            <a:off x="342164" y="1485900"/>
            <a:ext cx="8307272" cy="3972255"/>
          </a:xfrm>
          <a:prstGeom prst="rect">
            <a:avLst/>
          </a:prstGeom>
        </p:spPr>
      </p:pic>
    </p:spTree>
    <p:extLst>
      <p:ext uri="{BB962C8B-B14F-4D97-AF65-F5344CB8AC3E}">
        <p14:creationId xmlns:p14="http://schemas.microsoft.com/office/powerpoint/2010/main" val="492014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normAutofit fontScale="90000"/>
          </a:bodyPr>
          <a:lstStyle/>
          <a:p>
            <a:r>
              <a:rPr lang="es-ES" dirty="0"/>
              <a:t>Modulo 4</a:t>
            </a:r>
            <a:br>
              <a:rPr lang="es-ES" dirty="0"/>
            </a:br>
            <a:r>
              <a:rPr lang="es-ES" dirty="0"/>
              <a:t>Orientación #2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2390755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834702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DFF3-4C39-6ED3-B0A7-CF87F5C5CFFF}"/>
              </a:ext>
            </a:extLst>
          </p:cNvPr>
          <p:cNvSpPr>
            <a:spLocks noGrp="1"/>
          </p:cNvSpPr>
          <p:nvPr>
            <p:ph type="title"/>
          </p:nvPr>
        </p:nvSpPr>
        <p:spPr/>
        <p:txBody>
          <a:bodyPr/>
          <a:lstStyle/>
          <a:p>
            <a:r>
              <a:rPr lang="en-US"/>
              <a:t>Agenda de esta noche
</a:t>
            </a:r>
          </a:p>
        </p:txBody>
      </p:sp>
      <p:sp>
        <p:nvSpPr>
          <p:cNvPr id="3" name="Content Placeholder 2">
            <a:extLst>
              <a:ext uri="{FF2B5EF4-FFF2-40B4-BE49-F238E27FC236}">
                <a16:creationId xmlns:a16="http://schemas.microsoft.com/office/drawing/2014/main" id="{45FFFDDF-49F0-8C3A-8607-5784AF5D603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49689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717E-DB4C-D2A2-5050-275A07A670D4}"/>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E1A14D53-4067-5C50-D3E9-CD878D38479B}"/>
              </a:ext>
            </a:extLst>
          </p:cNvPr>
          <p:cNvSpPr>
            <a:spLocks noGrp="1"/>
          </p:cNvSpPr>
          <p:nvPr>
            <p:ph idx="1"/>
          </p:nvPr>
        </p:nvSpPr>
        <p:spPr/>
        <p:txBody>
          <a:bodyPr/>
          <a:lstStyle/>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92A6F582-E32F-FF57-5BB0-3954113A1D3E}"/>
              </a:ext>
            </a:extLst>
          </p:cNvPr>
          <p:cNvPicPr>
            <a:picLocks noChangeAspect="1"/>
          </p:cNvPicPr>
          <p:nvPr/>
        </p:nvPicPr>
        <p:blipFill>
          <a:blip r:embed="rId3"/>
          <a:stretch>
            <a:fillRect/>
          </a:stretch>
        </p:blipFill>
        <p:spPr>
          <a:xfrm>
            <a:off x="342164" y="1485900"/>
            <a:ext cx="8307272" cy="3972255"/>
          </a:xfrm>
          <a:prstGeom prst="rect">
            <a:avLst/>
          </a:prstGeom>
        </p:spPr>
      </p:pic>
    </p:spTree>
    <p:extLst>
      <p:ext uri="{BB962C8B-B14F-4D97-AF65-F5344CB8AC3E}">
        <p14:creationId xmlns:p14="http://schemas.microsoft.com/office/powerpoint/2010/main" val="272361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6801-5D37-2037-673D-67790D6ECC0B}"/>
              </a:ext>
            </a:extLst>
          </p:cNvPr>
          <p:cNvSpPr>
            <a:spLocks noGrp="1"/>
          </p:cNvSpPr>
          <p:nvPr>
            <p:ph type="title"/>
          </p:nvPr>
        </p:nvSpPr>
        <p:spPr>
          <a:xfrm>
            <a:off x="432897" y="141874"/>
            <a:ext cx="4248229" cy="924310"/>
          </a:xfrm>
        </p:spPr>
        <p:txBody>
          <a:bodyPr>
            <a:normAutofit fontScale="90000"/>
          </a:bodyPr>
          <a:lstStyle/>
          <a:p>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br>
              <a:rPr lang="es-ES" sz="1400"/>
            </a:br>
            <a:r>
              <a:rPr lang="es-ES" err="1"/>
              <a:t>Guión</a:t>
            </a:r>
            <a:endParaRPr lang="en-US"/>
          </a:p>
        </p:txBody>
      </p:sp>
      <p:pic>
        <p:nvPicPr>
          <p:cNvPr id="12" name="Content Placeholder 8">
            <a:extLst>
              <a:ext uri="{FF2B5EF4-FFF2-40B4-BE49-F238E27FC236}">
                <a16:creationId xmlns:a16="http://schemas.microsoft.com/office/drawing/2014/main" id="{350DECEE-3E28-D6FF-154D-4DEEE683C645}"/>
              </a:ext>
            </a:extLst>
          </p:cNvPr>
          <p:cNvPicPr>
            <a:picLocks noChangeAspect="1"/>
          </p:cNvPicPr>
          <p:nvPr/>
        </p:nvPicPr>
        <p:blipFill>
          <a:blip r:embed="rId3"/>
          <a:stretch>
            <a:fillRect/>
          </a:stretch>
        </p:blipFill>
        <p:spPr>
          <a:xfrm>
            <a:off x="6825177" y="99347"/>
            <a:ext cx="2278704" cy="1717284"/>
          </a:xfrm>
          <a:prstGeom prst="rect">
            <a:avLst/>
          </a:prstGeom>
        </p:spPr>
      </p:pic>
      <p:sp>
        <p:nvSpPr>
          <p:cNvPr id="4" name="Content Placeholder 3">
            <a:extLst>
              <a:ext uri="{FF2B5EF4-FFF2-40B4-BE49-F238E27FC236}">
                <a16:creationId xmlns:a16="http://schemas.microsoft.com/office/drawing/2014/main" id="{FDF9C55F-983F-84DE-3488-D11C1F1C4F21}"/>
              </a:ext>
            </a:extLst>
          </p:cNvPr>
          <p:cNvSpPr>
            <a:spLocks noGrp="1"/>
          </p:cNvSpPr>
          <p:nvPr>
            <p:ph idx="1"/>
          </p:nvPr>
        </p:nvSpPr>
        <p:spPr/>
        <p:txBody>
          <a:bodyPr/>
          <a:lstStyle/>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74B650F2-E3BC-762F-EB5A-18AF429610CF}"/>
              </a:ext>
            </a:extLst>
          </p:cNvPr>
          <p:cNvPicPr>
            <a:picLocks noChangeAspect="1"/>
          </p:cNvPicPr>
          <p:nvPr/>
        </p:nvPicPr>
        <p:blipFill>
          <a:blip r:embed="rId4"/>
          <a:stretch>
            <a:fillRect/>
          </a:stretch>
        </p:blipFill>
        <p:spPr>
          <a:xfrm>
            <a:off x="40119" y="1457325"/>
            <a:ext cx="7248525" cy="5400675"/>
          </a:xfrm>
          <a:prstGeom prst="rect">
            <a:avLst/>
          </a:prstGeom>
        </p:spPr>
      </p:pic>
    </p:spTree>
    <p:extLst>
      <p:ext uri="{BB962C8B-B14F-4D97-AF65-F5344CB8AC3E}">
        <p14:creationId xmlns:p14="http://schemas.microsoft.com/office/powerpoint/2010/main" val="2564270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77124" y="908538"/>
            <a:ext cx="7989752" cy="1083329"/>
          </a:xfrm>
        </p:spPr>
        <p:txBody>
          <a:bodyPr>
            <a:normAutofit fontScale="90000"/>
          </a:bodyPr>
          <a:lstStyle/>
          <a:p>
            <a:r>
              <a:rPr lang="es-ES" sz="2700" dirty="0"/>
              <a:t>Modulo 5</a:t>
            </a:r>
            <a:br>
              <a:rPr lang="es-ES" sz="2700" dirty="0"/>
            </a:br>
            <a:r>
              <a:rPr lang="es-ES" sz="2200" dirty="0"/>
              <a:t>Resumen de la orientación, planificación DE LA Clase #</a:t>
            </a:r>
            <a:r>
              <a:rPr lang="es-ES" sz="2200" dirty="0">
                <a:latin typeface="AR ESSENCE"/>
              </a:rPr>
              <a:t>1</a:t>
            </a:r>
            <a:r>
              <a:rPr lang="es-ES" dirty="0"/>
              <a:t>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200276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a:ea typeface="ＭＳ Ｐゴシック" panose="020B0600070205080204" pitchFamily="34" charset="-128"/>
            </a:endParaRPr>
          </a:p>
          <a:p>
            <a:pPr eaLnBrk="1" hangingPunct="1">
              <a:buFont typeface="Wingdings 3" pitchFamily="2" charset="2"/>
              <a:buNone/>
            </a:pPr>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7653173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54E9-7A3F-80B7-EF81-A5698FF064F0}"/>
              </a:ext>
            </a:extLst>
          </p:cNvPr>
          <p:cNvSpPr>
            <a:spLocks noGrp="1"/>
          </p:cNvSpPr>
          <p:nvPr>
            <p:ph type="title"/>
          </p:nvPr>
        </p:nvSpPr>
        <p:spPr>
          <a:xfrm>
            <a:off x="577124" y="806810"/>
            <a:ext cx="7989752" cy="1083329"/>
          </a:xfrm>
        </p:spPr>
        <p:txBody>
          <a:bodyPr/>
          <a:lstStyle/>
          <a:p>
            <a:r>
              <a:rPr lang="en-US"/>
              <a:t>Puntos importantes
</a:t>
            </a:r>
          </a:p>
        </p:txBody>
      </p:sp>
      <p:sp>
        <p:nvSpPr>
          <p:cNvPr id="3" name="Content Placeholder 2">
            <a:extLst>
              <a:ext uri="{FF2B5EF4-FFF2-40B4-BE49-F238E27FC236}">
                <a16:creationId xmlns:a16="http://schemas.microsoft.com/office/drawing/2014/main" id="{9B5CC34C-57DC-D65C-61AF-5B587828F06B}"/>
              </a:ext>
            </a:extLst>
          </p:cNvPr>
          <p:cNvSpPr>
            <a:spLocks noGrp="1"/>
          </p:cNvSpPr>
          <p:nvPr>
            <p:ph idx="1"/>
          </p:nvPr>
        </p:nvSpPr>
        <p:spPr>
          <a:xfrm>
            <a:off x="630121" y="2849564"/>
            <a:ext cx="7475811" cy="2562225"/>
          </a:xfrm>
        </p:spPr>
        <p:txBody>
          <a:bodyPr>
            <a:normAutofit/>
          </a:bodyPr>
          <a:lstStyle/>
          <a:p>
            <a:r>
              <a:rPr lang="es-ES" sz="1500"/>
              <a:t>Se le ha "asignado" roles, basado en su intereses y las necesidades de este proyecto
No está ATRAPADO en ese papel por la eternidad
La esperanza es que intercambie roles con otros CHW 
Cuanto mejor conozca todos los roles, más podrá ayudar a los demás</a:t>
            </a:r>
            <a:endParaRPr lang="en-US" sz="1500"/>
          </a:p>
        </p:txBody>
      </p:sp>
      <p:pic>
        <p:nvPicPr>
          <p:cNvPr id="5" name="Picture 4">
            <a:extLst>
              <a:ext uri="{FF2B5EF4-FFF2-40B4-BE49-F238E27FC236}">
                <a16:creationId xmlns:a16="http://schemas.microsoft.com/office/drawing/2014/main" id="{74C34690-AA23-3F7C-9B31-23807EC134F7}"/>
              </a:ext>
            </a:extLst>
          </p:cNvPr>
          <p:cNvPicPr>
            <a:picLocks noChangeAspect="1"/>
          </p:cNvPicPr>
          <p:nvPr/>
        </p:nvPicPr>
        <p:blipFill>
          <a:blip r:embed="rId3"/>
          <a:stretch>
            <a:fillRect/>
          </a:stretch>
        </p:blipFill>
        <p:spPr>
          <a:xfrm>
            <a:off x="6801787" y="855662"/>
            <a:ext cx="2342213" cy="2068955"/>
          </a:xfrm>
          <a:prstGeom prst="rect">
            <a:avLst/>
          </a:prstGeom>
        </p:spPr>
      </p:pic>
    </p:spTree>
    <p:extLst>
      <p:ext uri="{BB962C8B-B14F-4D97-AF65-F5344CB8AC3E}">
        <p14:creationId xmlns:p14="http://schemas.microsoft.com/office/powerpoint/2010/main" val="2462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a:xfrm>
            <a:off x="4487680" y="1587501"/>
            <a:ext cx="2949596" cy="530223"/>
          </a:xfrm>
        </p:spPr>
        <p:txBody>
          <a:bodyPr/>
          <a:lstStyle/>
          <a:p>
            <a:r>
              <a:rPr lang="en-US"/>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a:xfrm>
            <a:off x="577124" y="2489211"/>
            <a:ext cx="7989752" cy="3630795"/>
          </a:xfrm>
        </p:spPr>
        <p:txBody>
          <a:bodyPr/>
          <a:lstStyle/>
          <a:p>
            <a:pPr marL="0" indent="0">
              <a:buNone/>
            </a:pPr>
            <a:endParaRPr lang="en-US"/>
          </a:p>
          <a:p>
            <a:pPr marL="0" indent="0">
              <a:buNone/>
            </a:pPr>
            <a:endParaRPr lang="en-US"/>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725715" y="1031916"/>
            <a:ext cx="4632865" cy="784830"/>
          </a:xfrm>
          <a:prstGeom prst="rect">
            <a:avLst/>
          </a:prstGeom>
          <a:noFill/>
        </p:spPr>
        <p:txBody>
          <a:bodyPr wrap="square" rtlCol="0">
            <a:spAutoFit/>
          </a:bodyPr>
          <a:lstStyle/>
          <a:p>
            <a:r>
              <a:rPr lang="es-ES" sz="2250" b="1">
                <a:solidFill>
                  <a:srgbClr val="00B0F0"/>
                </a:solidFill>
              </a:rPr>
              <a:t>Una visión general del sábado</a:t>
            </a:r>
            <a:r>
              <a:rPr lang="es-ES" sz="2250" b="1">
                <a:solidFill>
                  <a:schemeClr val="accent5">
                    <a:lumMod val="75000"/>
                  </a:schemeClr>
                </a:solidFill>
              </a:rPr>
              <a:t>
</a:t>
            </a:r>
            <a:endParaRPr lang="en-US" sz="2250" b="1">
              <a:solidFill>
                <a:schemeClr val="accent5">
                  <a:lumMod val="75000"/>
                </a:schemeClr>
              </a:solidFill>
            </a:endParaRP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459056898"/>
              </p:ext>
            </p:extLst>
          </p:nvPr>
        </p:nvGraphicFramePr>
        <p:xfrm>
          <a:off x="2493600" y="2513195"/>
          <a:ext cx="4689974" cy="37031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91631" y="4055237"/>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D190F6F-BA6F-064E-008F-8518EBD6C0E2}"/>
              </a:ext>
            </a:extLst>
          </p:cNvPr>
          <p:cNvGrpSpPr/>
          <p:nvPr/>
        </p:nvGrpSpPr>
        <p:grpSpPr>
          <a:xfrm>
            <a:off x="76115" y="3904711"/>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s-ES" sz="1875"/>
            </a:p>
            <a:p>
              <a:pPr algn="ctr" defTabSz="900113">
                <a:lnSpc>
                  <a:spcPct val="90000"/>
                </a:lnSpc>
                <a:spcAft>
                  <a:spcPct val="35000"/>
                </a:spcAft>
              </a:pPr>
              <a:r>
                <a:rPr lang="es-ES" sz="1875"/>
                <a:t>8:30-9:30
Registro y signos vitales
</a:t>
              </a:r>
              <a:endParaRPr lang="en-US" sz="1875"/>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2083618" y="4061843"/>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a:t>8:30-9:30</a:t>
            </a:r>
          </a:p>
          <a:p>
            <a:pPr algn="ctr" defTabSz="900113">
              <a:lnSpc>
                <a:spcPct val="90000"/>
              </a:lnSpc>
              <a:spcAft>
                <a:spcPct val="35000"/>
              </a:spcAft>
            </a:pPr>
            <a:r>
              <a:rPr lang="en-US" sz="1875"/>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98578" y="3837719"/>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n-US" sz="1875"/>
            </a:p>
            <a:p>
              <a:pPr algn="ctr" defTabSz="900113">
                <a:lnSpc>
                  <a:spcPct val="90000"/>
                </a:lnSpc>
                <a:spcAft>
                  <a:spcPct val="35000"/>
                </a:spcAft>
              </a:pPr>
              <a:r>
                <a:rPr lang="en-US" sz="1875"/>
                <a:t>11:30-12
Almuerzo
</a:t>
              </a:r>
            </a:p>
          </p:txBody>
        </p:sp>
      </p:gr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1" name="Ink 20">
                <a:extLst>
                  <a:ext uri="{FF2B5EF4-FFF2-40B4-BE49-F238E27FC236}">
                    <a16:creationId xmlns:a16="http://schemas.microsoft.com/office/drawing/2014/main" id="{CB95DFC3-420F-225D-27F8-EB56240540AF}"/>
                  </a:ext>
                </a:extLst>
              </p14:cNvPr>
              <p14:cNvContentPartPr/>
              <p14:nvPr/>
            </p14:nvContentPartPr>
            <p14:xfrm>
              <a:off x="0" y="3479784"/>
              <a:ext cx="2132287" cy="1817615"/>
            </p14:xfrm>
          </p:contentPart>
        </mc:Choice>
        <mc:Fallback xmlns="">
          <p:pic>
            <p:nvPicPr>
              <p:cNvPr id="21" name="Ink 20">
                <a:extLst>
                  <a:ext uri="{FF2B5EF4-FFF2-40B4-BE49-F238E27FC236}">
                    <a16:creationId xmlns:a16="http://schemas.microsoft.com/office/drawing/2014/main" id="{CB95DFC3-420F-225D-27F8-EB56240540AF}"/>
                  </a:ext>
                </a:extLst>
              </p:cNvPr>
              <p:cNvPicPr/>
              <p:nvPr/>
            </p:nvPicPr>
            <p:blipFill>
              <a:blip r:embed="rId14"/>
              <a:stretch>
                <a:fillRect/>
              </a:stretch>
            </p:blipFill>
            <p:spPr>
              <a:xfrm>
                <a:off x="-17997" y="3461784"/>
                <a:ext cx="2167921" cy="1853255"/>
              </a:xfrm>
              <a:prstGeom prst="rect">
                <a:avLst/>
              </a:prstGeom>
            </p:spPr>
          </p:pic>
        </mc:Fallback>
      </mc:AlternateContent>
      <p:sp>
        <p:nvSpPr>
          <p:cNvPr id="22" name="TextBox 21">
            <a:extLst>
              <a:ext uri="{FF2B5EF4-FFF2-40B4-BE49-F238E27FC236}">
                <a16:creationId xmlns:a16="http://schemas.microsoft.com/office/drawing/2014/main" id="{285F57EC-54BD-4649-0204-5A1E93EBDD5A}"/>
              </a:ext>
            </a:extLst>
          </p:cNvPr>
          <p:cNvSpPr txBox="1"/>
          <p:nvPr/>
        </p:nvSpPr>
        <p:spPr>
          <a:xfrm>
            <a:off x="4218039" y="1930444"/>
            <a:ext cx="3900935" cy="957955"/>
          </a:xfrm>
          <a:prstGeom prst="rect">
            <a:avLst/>
          </a:prstGeom>
          <a:noFill/>
        </p:spPr>
        <p:txBody>
          <a:bodyPr wrap="square" rtlCol="0">
            <a:spAutoFit/>
          </a:bodyPr>
          <a:lstStyle/>
          <a:p>
            <a:pPr algn="ctr"/>
            <a:r>
              <a:rPr lang="es-ES" sz="1875">
                <a:solidFill>
                  <a:schemeClr val="accent5">
                    <a:lumMod val="75000"/>
                  </a:schemeClr>
                </a:solidFill>
              </a:rPr>
              <a:t>Grupos pequeños: de 10-11:30 
8-9 pacientes
</a:t>
            </a:r>
            <a:endParaRPr lang="en-US" sz="1125">
              <a:solidFill>
                <a:schemeClr val="accent5">
                  <a:lumMod val="75000"/>
                </a:schemeClr>
              </a:solidFill>
            </a:endParaRPr>
          </a:p>
        </p:txBody>
      </p:sp>
    </p:spTree>
    <p:extLst>
      <p:ext uri="{BB962C8B-B14F-4D97-AF65-F5344CB8AC3E}">
        <p14:creationId xmlns:p14="http://schemas.microsoft.com/office/powerpoint/2010/main" val="393547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9FB0-57A9-1343-B48E-516261126E6A}"/>
              </a:ext>
            </a:extLst>
          </p:cNvPr>
          <p:cNvSpPr>
            <a:spLocks noGrp="1"/>
          </p:cNvSpPr>
          <p:nvPr>
            <p:ph type="title"/>
          </p:nvPr>
        </p:nvSpPr>
        <p:spPr/>
        <p:txBody>
          <a:bodyPr/>
          <a:lstStyle/>
          <a:p>
            <a:r>
              <a:rPr lang="en-US"/>
              <a:t>Flotadores y configuración
</a:t>
            </a:r>
          </a:p>
        </p:txBody>
      </p:sp>
      <p:sp>
        <p:nvSpPr>
          <p:cNvPr id="7" name="Content Placeholder 6">
            <a:extLst>
              <a:ext uri="{FF2B5EF4-FFF2-40B4-BE49-F238E27FC236}">
                <a16:creationId xmlns:a16="http://schemas.microsoft.com/office/drawing/2014/main" id="{C0475304-4C85-3E52-4F91-4F06F8870B90}"/>
              </a:ext>
            </a:extLst>
          </p:cNvPr>
          <p:cNvSpPr>
            <a:spLocks noGrp="1"/>
          </p:cNvSpPr>
          <p:nvPr>
            <p:ph idx="1"/>
          </p:nvPr>
        </p:nvSpPr>
        <p:spPr>
          <a:xfrm>
            <a:off x="425370" y="2618893"/>
            <a:ext cx="6619244" cy="2562225"/>
          </a:xfrm>
        </p:spPr>
        <p:txBody>
          <a:bodyPr/>
          <a:lstStyle/>
          <a:p>
            <a:endParaRPr lang="en-US"/>
          </a:p>
          <a:p>
            <a:endParaRPr lang="en-US"/>
          </a:p>
          <a:p>
            <a:pPr marL="0" indent="0">
              <a:buNone/>
            </a:pPr>
            <a:endParaRPr lang="en-US"/>
          </a:p>
        </p:txBody>
      </p:sp>
    </p:spTree>
    <p:extLst>
      <p:ext uri="{BB962C8B-B14F-4D97-AF65-F5344CB8AC3E}">
        <p14:creationId xmlns:p14="http://schemas.microsoft.com/office/powerpoint/2010/main" val="914246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16BD17-5982-3D9C-F06F-5AE4A8BCE5C8}"/>
              </a:ext>
            </a:extLst>
          </p:cNvPr>
          <p:cNvPicPr>
            <a:picLocks noChangeAspect="1"/>
          </p:cNvPicPr>
          <p:nvPr/>
        </p:nvPicPr>
        <p:blipFill>
          <a:blip r:embed="rId3"/>
          <a:stretch>
            <a:fillRect/>
          </a:stretch>
        </p:blipFill>
        <p:spPr>
          <a:xfrm>
            <a:off x="1047550" y="1310528"/>
            <a:ext cx="7100567" cy="4514850"/>
          </a:xfrm>
          <a:prstGeom prst="rect">
            <a:avLst/>
          </a:prstGeom>
        </p:spPr>
      </p:pic>
      <p:sp>
        <p:nvSpPr>
          <p:cNvPr id="2" name="Title 1">
            <a:extLst>
              <a:ext uri="{FF2B5EF4-FFF2-40B4-BE49-F238E27FC236}">
                <a16:creationId xmlns:a16="http://schemas.microsoft.com/office/drawing/2014/main" id="{351F5C24-08AC-D6F4-D633-7B1D75AD97DD}"/>
              </a:ext>
            </a:extLst>
          </p:cNvPr>
          <p:cNvSpPr>
            <a:spLocks noGrp="1"/>
          </p:cNvSpPr>
          <p:nvPr>
            <p:ph type="title"/>
          </p:nvPr>
        </p:nvSpPr>
        <p:spPr/>
        <p:txBody>
          <a:bodyPr/>
          <a:lstStyle/>
          <a:p>
            <a:r>
              <a:rPr lang="en-US"/>
              <a:t> </a:t>
            </a:r>
          </a:p>
        </p:txBody>
      </p:sp>
      <p:sp>
        <p:nvSpPr>
          <p:cNvPr id="8" name="Content Placeholder 7">
            <a:extLst>
              <a:ext uri="{FF2B5EF4-FFF2-40B4-BE49-F238E27FC236}">
                <a16:creationId xmlns:a16="http://schemas.microsoft.com/office/drawing/2014/main" id="{AB7D02CC-21A7-06C8-C270-C32AC5E584ED}"/>
              </a:ext>
            </a:extLst>
          </p:cNvPr>
          <p:cNvSpPr>
            <a:spLocks noGrp="1"/>
          </p:cNvSpPr>
          <p:nvPr>
            <p:ph idx="1"/>
          </p:nvPr>
        </p:nvSpPr>
        <p:spPr/>
        <p:txBody>
          <a:bodyPr/>
          <a:lstStyle/>
          <a:p>
            <a:r>
              <a:rPr lang="en-US"/>
              <a:t> </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E692EF0-E86B-7DD5-DD7F-69F4E7A12893}"/>
                  </a:ext>
                </a:extLst>
              </p14:cNvPr>
              <p14:cNvContentPartPr/>
              <p14:nvPr/>
            </p14:nvContentPartPr>
            <p14:xfrm>
              <a:off x="1448562" y="1310527"/>
              <a:ext cx="6124923" cy="1777253"/>
            </p14:xfrm>
          </p:contentPart>
        </mc:Choice>
        <mc:Fallback xmlns="">
          <p:pic>
            <p:nvPicPr>
              <p:cNvPr id="6" name="Ink 5">
                <a:extLst>
                  <a:ext uri="{FF2B5EF4-FFF2-40B4-BE49-F238E27FC236}">
                    <a16:creationId xmlns:a16="http://schemas.microsoft.com/office/drawing/2014/main" id="{4E692EF0-E86B-7DD5-DD7F-69F4E7A12893}"/>
                  </a:ext>
                </a:extLst>
              </p:cNvPr>
              <p:cNvPicPr/>
              <p:nvPr/>
            </p:nvPicPr>
            <p:blipFill>
              <a:blip r:embed="rId5"/>
              <a:stretch>
                <a:fillRect/>
              </a:stretch>
            </p:blipFill>
            <p:spPr>
              <a:xfrm>
                <a:off x="1439562" y="1301526"/>
                <a:ext cx="6142564" cy="1794896"/>
              </a:xfrm>
              <a:prstGeom prst="rect">
                <a:avLst/>
              </a:prstGeom>
            </p:spPr>
          </p:pic>
        </mc:Fallback>
      </mc:AlternateContent>
    </p:spTree>
    <p:extLst>
      <p:ext uri="{BB962C8B-B14F-4D97-AF65-F5344CB8AC3E}">
        <p14:creationId xmlns:p14="http://schemas.microsoft.com/office/powerpoint/2010/main" val="1260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E36B-F870-07E2-CFCB-301264552F9E}"/>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496B66DF-79E1-18E3-D898-9F0955BC8563}"/>
              </a:ext>
            </a:extLst>
          </p:cNvPr>
          <p:cNvPicPr>
            <a:picLocks noGrp="1" noChangeAspect="1"/>
          </p:cNvPicPr>
          <p:nvPr>
            <p:ph idx="1"/>
          </p:nvPr>
        </p:nvPicPr>
        <p:blipFill>
          <a:blip r:embed="rId3"/>
          <a:stretch>
            <a:fillRect/>
          </a:stretch>
        </p:blipFill>
        <p:spPr>
          <a:xfrm>
            <a:off x="1158917" y="980080"/>
            <a:ext cx="6826166" cy="5020670"/>
          </a:xfrm>
        </p:spPr>
      </p:pic>
    </p:spTree>
    <p:extLst>
      <p:ext uri="{BB962C8B-B14F-4D97-AF65-F5344CB8AC3E}">
        <p14:creationId xmlns:p14="http://schemas.microsoft.com/office/powerpoint/2010/main" val="9511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9662E-595F-DB87-BE76-8DBB4CE875FE}"/>
              </a:ext>
            </a:extLst>
          </p:cNvPr>
          <p:cNvPicPr>
            <a:picLocks noChangeAspect="1"/>
          </p:cNvPicPr>
          <p:nvPr/>
        </p:nvPicPr>
        <p:blipFill>
          <a:blip r:embed="rId3"/>
          <a:stretch>
            <a:fillRect/>
          </a:stretch>
        </p:blipFill>
        <p:spPr>
          <a:xfrm>
            <a:off x="1177218" y="1028204"/>
            <a:ext cx="7100567" cy="4514850"/>
          </a:xfrm>
          <a:prstGeom prst="rect">
            <a:avLst/>
          </a:prstGeom>
        </p:spPr>
      </p:pic>
      <p:sp>
        <p:nvSpPr>
          <p:cNvPr id="2" name="Title 1">
            <a:extLst>
              <a:ext uri="{FF2B5EF4-FFF2-40B4-BE49-F238E27FC236}">
                <a16:creationId xmlns:a16="http://schemas.microsoft.com/office/drawing/2014/main" id="{B0780B53-AB38-E8B0-F48C-8C12F524B5F4}"/>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70C60B98-9BB7-2570-5EBB-905BC3F87A3D}"/>
              </a:ext>
            </a:extLst>
          </p:cNvPr>
          <p:cNvSpPr>
            <a:spLocks noGrp="1"/>
          </p:cNvSpPr>
          <p:nvPr>
            <p:ph idx="1"/>
          </p:nvPr>
        </p:nvSpPr>
        <p:spPr/>
        <p:txBody>
          <a:bodyPr/>
          <a:lstStyle/>
          <a:p>
            <a:r>
              <a:rPr lang="en-US"/>
              <a:t> </a:t>
            </a:r>
          </a:p>
        </p:txBody>
      </p:sp>
      <p:sp>
        <p:nvSpPr>
          <p:cNvPr id="5" name="Right Arrow 4">
            <a:extLst>
              <a:ext uri="{FF2B5EF4-FFF2-40B4-BE49-F238E27FC236}">
                <a16:creationId xmlns:a16="http://schemas.microsoft.com/office/drawing/2014/main" id="{7FBACD21-A58A-91BD-F83B-17F5EFE3D1D5}"/>
              </a:ext>
            </a:extLst>
          </p:cNvPr>
          <p:cNvSpPr/>
          <p:nvPr/>
        </p:nvSpPr>
        <p:spPr>
          <a:xfrm>
            <a:off x="157557" y="1026393"/>
            <a:ext cx="850862" cy="302141"/>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8E92338-4E89-204C-B02F-3B8FF3EABA67}"/>
                  </a:ext>
                </a:extLst>
              </p14:cNvPr>
              <p14:cNvContentPartPr/>
              <p14:nvPr/>
            </p14:nvContentPartPr>
            <p14:xfrm>
              <a:off x="2438810" y="985487"/>
              <a:ext cx="756000" cy="271620"/>
            </p14:xfrm>
          </p:contentPart>
        </mc:Choice>
        <mc:Fallback xmlns="">
          <p:pic>
            <p:nvPicPr>
              <p:cNvPr id="7" name="Ink 6">
                <a:extLst>
                  <a:ext uri="{FF2B5EF4-FFF2-40B4-BE49-F238E27FC236}">
                    <a16:creationId xmlns:a16="http://schemas.microsoft.com/office/drawing/2014/main" id="{B8E92338-4E89-204C-B02F-3B8FF3EABA67}"/>
                  </a:ext>
                </a:extLst>
              </p:cNvPr>
              <p:cNvPicPr/>
              <p:nvPr/>
            </p:nvPicPr>
            <p:blipFill>
              <a:blip r:embed="rId5"/>
              <a:stretch>
                <a:fillRect/>
              </a:stretch>
            </p:blipFill>
            <p:spPr>
              <a:xfrm>
                <a:off x="2429810" y="976493"/>
                <a:ext cx="773640" cy="289248"/>
              </a:xfrm>
              <a:prstGeom prst="rect">
                <a:avLst/>
              </a:prstGeom>
            </p:spPr>
          </p:pic>
        </mc:Fallback>
      </mc:AlternateContent>
      <p:pic>
        <p:nvPicPr>
          <p:cNvPr id="11" name="Picture 10">
            <a:extLst>
              <a:ext uri="{FF2B5EF4-FFF2-40B4-BE49-F238E27FC236}">
                <a16:creationId xmlns:a16="http://schemas.microsoft.com/office/drawing/2014/main" id="{D182E356-A8E5-2249-1FCB-2C4C28B29681}"/>
              </a:ext>
            </a:extLst>
          </p:cNvPr>
          <p:cNvPicPr>
            <a:picLocks noChangeAspect="1"/>
          </p:cNvPicPr>
          <p:nvPr/>
        </p:nvPicPr>
        <p:blipFill>
          <a:blip r:embed="rId6"/>
          <a:stretch>
            <a:fillRect/>
          </a:stretch>
        </p:blipFill>
        <p:spPr>
          <a:xfrm>
            <a:off x="214724" y="4133850"/>
            <a:ext cx="9025553" cy="724805"/>
          </a:xfrm>
          <a:prstGeom prst="rect">
            <a:avLst/>
          </a:prstGeom>
        </p:spPr>
      </p:pic>
    </p:spTree>
    <p:extLst>
      <p:ext uri="{BB962C8B-B14F-4D97-AF65-F5344CB8AC3E}">
        <p14:creationId xmlns:p14="http://schemas.microsoft.com/office/powerpoint/2010/main" val="25680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00DA9-3C6B-3F50-C39E-9C374BF7360F}"/>
              </a:ext>
            </a:extLst>
          </p:cNvPr>
          <p:cNvPicPr>
            <a:picLocks noChangeAspect="1"/>
          </p:cNvPicPr>
          <p:nvPr/>
        </p:nvPicPr>
        <p:blipFill>
          <a:blip r:embed="rId3"/>
          <a:stretch>
            <a:fillRect/>
          </a:stretch>
        </p:blipFill>
        <p:spPr>
          <a:xfrm>
            <a:off x="1177218" y="1071610"/>
            <a:ext cx="7100567" cy="4514850"/>
          </a:xfrm>
          <a:prstGeom prst="rect">
            <a:avLst/>
          </a:prstGeom>
        </p:spPr>
      </p:pic>
      <p:sp>
        <p:nvSpPr>
          <p:cNvPr id="2" name="Title 1">
            <a:extLst>
              <a:ext uri="{FF2B5EF4-FFF2-40B4-BE49-F238E27FC236}">
                <a16:creationId xmlns:a16="http://schemas.microsoft.com/office/drawing/2014/main" id="{048CCD34-8345-2F4E-D819-A5004C8BDD76}"/>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342EDB1F-3AA7-5885-1AC0-CE1FE591D587}"/>
              </a:ext>
            </a:extLst>
          </p:cNvPr>
          <p:cNvSpPr>
            <a:spLocks noGrp="1"/>
          </p:cNvSpPr>
          <p:nvPr>
            <p:ph idx="1"/>
          </p:nvPr>
        </p:nvSpPr>
        <p:spPr/>
        <p:txBody>
          <a:bodyPr/>
          <a:lstStyle/>
          <a:p>
            <a:pPr marL="0" indent="0">
              <a:buNone/>
            </a:pPr>
            <a:endParaRPr lang="en-US"/>
          </a:p>
          <a:p>
            <a:pPr marL="0" indent="0">
              <a:buNone/>
            </a:pPr>
            <a:endParaRPr lang="en-US"/>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AA99C5D-8865-28A3-1942-929D6AE7754D}"/>
                  </a:ext>
                </a:extLst>
              </p14:cNvPr>
              <p14:cNvContentPartPr/>
              <p14:nvPr/>
            </p14:nvContentPartPr>
            <p14:xfrm>
              <a:off x="3177251" y="1683447"/>
              <a:ext cx="4308209" cy="1303510"/>
            </p14:xfrm>
          </p:contentPart>
        </mc:Choice>
        <mc:Fallback xmlns="">
          <p:pic>
            <p:nvPicPr>
              <p:cNvPr id="7" name="Ink 6">
                <a:extLst>
                  <a:ext uri="{FF2B5EF4-FFF2-40B4-BE49-F238E27FC236}">
                    <a16:creationId xmlns:a16="http://schemas.microsoft.com/office/drawing/2014/main" id="{EAA99C5D-8865-28A3-1942-929D6AE7754D}"/>
                  </a:ext>
                </a:extLst>
              </p:cNvPr>
              <p:cNvPicPr/>
              <p:nvPr/>
            </p:nvPicPr>
            <p:blipFill>
              <a:blip r:embed="rId5"/>
              <a:stretch>
                <a:fillRect/>
              </a:stretch>
            </p:blipFill>
            <p:spPr>
              <a:xfrm>
                <a:off x="3168251" y="1674447"/>
                <a:ext cx="4325849" cy="1321149"/>
              </a:xfrm>
              <a:prstGeom prst="rect">
                <a:avLst/>
              </a:prstGeom>
            </p:spPr>
          </p:pic>
        </mc:Fallback>
      </mc:AlternateContent>
      <p:pic>
        <p:nvPicPr>
          <p:cNvPr id="11" name="Picture 10">
            <a:extLst>
              <a:ext uri="{FF2B5EF4-FFF2-40B4-BE49-F238E27FC236}">
                <a16:creationId xmlns:a16="http://schemas.microsoft.com/office/drawing/2014/main" id="{4D2891F5-53F0-D1DE-BE77-C7EBDFDAEE91}"/>
              </a:ext>
            </a:extLst>
          </p:cNvPr>
          <p:cNvPicPr>
            <a:picLocks noChangeAspect="1"/>
          </p:cNvPicPr>
          <p:nvPr/>
        </p:nvPicPr>
        <p:blipFill>
          <a:blip r:embed="rId6"/>
          <a:stretch>
            <a:fillRect/>
          </a:stretch>
        </p:blipFill>
        <p:spPr>
          <a:xfrm>
            <a:off x="-160213" y="5010618"/>
            <a:ext cx="9464426" cy="775772"/>
          </a:xfrm>
          <a:prstGeom prst="rect">
            <a:avLst/>
          </a:prstGeom>
        </p:spPr>
      </p:pic>
    </p:spTree>
    <p:extLst>
      <p:ext uri="{BB962C8B-B14F-4D97-AF65-F5344CB8AC3E}">
        <p14:creationId xmlns:p14="http://schemas.microsoft.com/office/powerpoint/2010/main" val="175430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DB35-DAD9-CF24-31F6-F93988C0B246}"/>
              </a:ext>
            </a:extLst>
          </p:cNvPr>
          <p:cNvSpPr>
            <a:spLocks noGrp="1"/>
          </p:cNvSpPr>
          <p:nvPr>
            <p:ph type="title"/>
          </p:nvPr>
        </p:nvSpPr>
        <p:spPr/>
        <p:txBody>
          <a:bodyPr/>
          <a:lstStyle/>
          <a:p>
            <a:r>
              <a:rPr lang="es-ES"/>
              <a:t>Examen de los pies para diabéticos
</a:t>
            </a:r>
            <a:endParaRPr lang="en-US"/>
          </a:p>
        </p:txBody>
      </p:sp>
      <p:graphicFrame>
        <p:nvGraphicFramePr>
          <p:cNvPr id="4" name="Content Placeholder 3">
            <a:extLst>
              <a:ext uri="{FF2B5EF4-FFF2-40B4-BE49-F238E27FC236}">
                <a16:creationId xmlns:a16="http://schemas.microsoft.com/office/drawing/2014/main" id="{44EB9116-7D74-83A4-EDB5-06BE2D608E8E}"/>
              </a:ext>
            </a:extLst>
          </p:cNvPr>
          <p:cNvGraphicFramePr>
            <a:graphicFrameLocks noGrp="1"/>
          </p:cNvGraphicFramePr>
          <p:nvPr>
            <p:ph idx="1"/>
            <p:extLst>
              <p:ext uri="{D42A27DB-BD31-4B8C-83A1-F6EECF244321}">
                <p14:modId xmlns:p14="http://schemas.microsoft.com/office/powerpoint/2010/main" val="861978028"/>
              </p:ext>
            </p:extLst>
          </p:nvPr>
        </p:nvGraphicFramePr>
        <p:xfrm>
          <a:off x="547688" y="2708274"/>
          <a:ext cx="8048625" cy="256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C7758ED-6E58-BC0B-ED45-EB7B6CEB856F}"/>
              </a:ext>
            </a:extLst>
          </p:cNvPr>
          <p:cNvPicPr>
            <a:picLocks noChangeAspect="1"/>
          </p:cNvPicPr>
          <p:nvPr/>
        </p:nvPicPr>
        <p:blipFill>
          <a:blip r:embed="rId8"/>
          <a:stretch>
            <a:fillRect/>
          </a:stretch>
        </p:blipFill>
        <p:spPr>
          <a:xfrm>
            <a:off x="7205473" y="935512"/>
            <a:ext cx="1581900" cy="981075"/>
          </a:xfrm>
          <a:prstGeom prst="rect">
            <a:avLst/>
          </a:prstGeom>
        </p:spPr>
      </p:pic>
      <p:sp>
        <p:nvSpPr>
          <p:cNvPr id="6" name="TextBox 5">
            <a:extLst>
              <a:ext uri="{FF2B5EF4-FFF2-40B4-BE49-F238E27FC236}">
                <a16:creationId xmlns:a16="http://schemas.microsoft.com/office/drawing/2014/main" id="{4476B83B-75DE-2651-9395-107DFCFEAA2F}"/>
              </a:ext>
            </a:extLst>
          </p:cNvPr>
          <p:cNvSpPr txBox="1"/>
          <p:nvPr/>
        </p:nvSpPr>
        <p:spPr>
          <a:xfrm>
            <a:off x="7363968" y="1575614"/>
            <a:ext cx="2182368" cy="923330"/>
          </a:xfrm>
          <a:prstGeom prst="rect">
            <a:avLst/>
          </a:prstGeom>
          <a:noFill/>
        </p:spPr>
        <p:txBody>
          <a:bodyPr wrap="square" rtlCol="0">
            <a:spAutoFit/>
          </a:bodyPr>
          <a:lstStyle/>
          <a:p>
            <a:endParaRPr lang="en-US" b="1"/>
          </a:p>
          <a:p>
            <a:endParaRPr lang="en-US" b="1"/>
          </a:p>
          <a:p>
            <a:r>
              <a:rPr lang="en-US" b="1"/>
              <a:t>     TAPS</a:t>
            </a:r>
          </a:p>
        </p:txBody>
      </p:sp>
    </p:spTree>
    <p:extLst>
      <p:ext uri="{BB962C8B-B14F-4D97-AF65-F5344CB8AC3E}">
        <p14:creationId xmlns:p14="http://schemas.microsoft.com/office/powerpoint/2010/main" val="290469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3726-302A-96FF-8684-1D7F497EF8B3}"/>
              </a:ext>
            </a:extLst>
          </p:cNvPr>
          <p:cNvSpPr>
            <a:spLocks noGrp="1"/>
          </p:cNvSpPr>
          <p:nvPr>
            <p:ph type="title"/>
          </p:nvPr>
        </p:nvSpPr>
        <p:spPr>
          <a:xfrm>
            <a:off x="496636" y="732424"/>
            <a:ext cx="3518983" cy="929501"/>
          </a:xfrm>
        </p:spPr>
        <p:txBody>
          <a:bodyPr>
            <a:normAutofit fontScale="90000"/>
          </a:bodyPr>
          <a:lstStyle/>
          <a:p>
            <a:pPr algn="ctr"/>
            <a:r>
              <a:rPr lang="es-ES"/>
              <a:t>HORA para decirleS </a:t>
            </a:r>
            <a:br>
              <a:rPr lang="es-ES"/>
            </a:br>
            <a:r>
              <a:rPr lang="es-ES"/>
              <a:t>a sus pacientes</a:t>
            </a:r>
            <a:endParaRPr lang="en-US"/>
          </a:p>
        </p:txBody>
      </p:sp>
      <p:sp>
        <p:nvSpPr>
          <p:cNvPr id="7" name="Content Placeholder 6">
            <a:extLst>
              <a:ext uri="{FF2B5EF4-FFF2-40B4-BE49-F238E27FC236}">
                <a16:creationId xmlns:a16="http://schemas.microsoft.com/office/drawing/2014/main" id="{D001AD52-6F7A-62FB-8D94-F100FDFAA8AE}"/>
              </a:ext>
            </a:extLst>
          </p:cNvPr>
          <p:cNvSpPr>
            <a:spLocks noGrp="1"/>
          </p:cNvSpPr>
          <p:nvPr>
            <p:ph idx="1"/>
          </p:nvPr>
        </p:nvSpPr>
        <p:spPr/>
        <p:txBody>
          <a:bodyPr>
            <a:normAutofit fontScale="92500" lnSpcReduction="20000"/>
          </a:bodyPr>
          <a:lstStyle/>
          <a:p>
            <a:r>
              <a:rPr lang="es-ES" dirty="0"/>
              <a:t>¿Por qué?:  Para asignarlos en grupo
¿Qué pasa si mi paciente no puede venir a la hora asignada?
Puede venir cuando así lo necesite
Horario:
Grupo 1: 8:00 am- 
Grupo 2: 8:30 am-
Grupo 3: 9:00 am-
Grupo 4: 9:30 am-
Grupo 5: 10:00 am-
Grupo 6: 10:30 am-</a:t>
            </a:r>
            <a:endParaRPr lang="en-US" dirty="0"/>
          </a:p>
          <a:p>
            <a:pPr lvl="1"/>
            <a:endParaRPr lang="en-US" dirty="0"/>
          </a:p>
        </p:txBody>
      </p:sp>
      <p:pic>
        <p:nvPicPr>
          <p:cNvPr id="8" name="Content Placeholder 4">
            <a:extLst>
              <a:ext uri="{FF2B5EF4-FFF2-40B4-BE49-F238E27FC236}">
                <a16:creationId xmlns:a16="http://schemas.microsoft.com/office/drawing/2014/main" id="{83DD68DD-69C6-5B11-3175-F210D7F7DA60}"/>
              </a:ext>
            </a:extLst>
          </p:cNvPr>
          <p:cNvPicPr>
            <a:picLocks noChangeAspect="1"/>
          </p:cNvPicPr>
          <p:nvPr/>
        </p:nvPicPr>
        <p:blipFill>
          <a:blip r:embed="rId3"/>
          <a:stretch>
            <a:fillRect/>
          </a:stretch>
        </p:blipFill>
        <p:spPr>
          <a:xfrm>
            <a:off x="6085562" y="430590"/>
            <a:ext cx="3058438" cy="1594757"/>
          </a:xfrm>
          <a:prstGeom prst="rect">
            <a:avLst/>
          </a:prstGeom>
        </p:spPr>
      </p:pic>
    </p:spTree>
    <p:extLst>
      <p:ext uri="{BB962C8B-B14F-4D97-AF65-F5344CB8AC3E}">
        <p14:creationId xmlns:p14="http://schemas.microsoft.com/office/powerpoint/2010/main" val="1220737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294E-1DF4-1D8F-5A5C-429856E5D7D2}"/>
              </a:ext>
            </a:extLst>
          </p:cNvPr>
          <p:cNvSpPr>
            <a:spLocks noGrp="1"/>
          </p:cNvSpPr>
          <p:nvPr>
            <p:ph type="title"/>
          </p:nvPr>
        </p:nvSpPr>
        <p:spPr/>
        <p:txBody>
          <a:bodyPr/>
          <a:lstStyle/>
          <a:p>
            <a:r>
              <a:rPr lang="es-ES"/>
              <a:t>Practiquemos un examen de los pies 
</a:t>
            </a:r>
            <a:endParaRPr lang="en-US"/>
          </a:p>
        </p:txBody>
      </p:sp>
      <p:sp>
        <p:nvSpPr>
          <p:cNvPr id="3" name="Content Placeholder 2">
            <a:extLst>
              <a:ext uri="{FF2B5EF4-FFF2-40B4-BE49-F238E27FC236}">
                <a16:creationId xmlns:a16="http://schemas.microsoft.com/office/drawing/2014/main" id="{03867D1E-E4E2-BC2B-A8D9-3D6E4964CB22}"/>
              </a:ext>
            </a:extLst>
          </p:cNvPr>
          <p:cNvSpPr>
            <a:spLocks noGrp="1"/>
          </p:cNvSpPr>
          <p:nvPr>
            <p:ph idx="1"/>
          </p:nvPr>
        </p:nvSpPr>
        <p:spPr>
          <a:xfrm>
            <a:off x="866216" y="2809875"/>
            <a:ext cx="7578337" cy="2562225"/>
          </a:xfrm>
        </p:spPr>
        <p:txBody>
          <a:bodyPr>
            <a:normAutofit fontScale="70000" lnSpcReduction="20000"/>
          </a:bodyPr>
          <a:lstStyle/>
          <a:p>
            <a:r>
              <a:rPr lang="es-ES"/>
              <a:t>Después de quitarse los calcetines y los zapatos, sienta los pies: ¿cómo está la </a:t>
            </a:r>
            <a:r>
              <a:rPr lang="es-ES" b="1"/>
              <a:t>temperatura</a:t>
            </a:r>
            <a:r>
              <a:rPr lang="en-US"/>
              <a:t>?</a:t>
            </a:r>
          </a:p>
          <a:p>
            <a:pPr marL="0" indent="0">
              <a:buNone/>
            </a:pPr>
            <a:endParaRPr lang="en-US"/>
          </a:p>
          <a:p>
            <a:r>
              <a:rPr lang="es-ES"/>
              <a:t>¿Cuál es la </a:t>
            </a:r>
            <a:r>
              <a:rPr lang="es-ES" b="1"/>
              <a:t>apariencia</a:t>
            </a:r>
            <a:r>
              <a:rPr lang="es-ES"/>
              <a:t> de los pies?
</a:t>
            </a:r>
            <a:endParaRPr lang="en-US"/>
          </a:p>
          <a:p>
            <a:r>
              <a:rPr lang="es-ES"/>
              <a:t>Usando el segundo y tercer dedo, ¿puede sentir un </a:t>
            </a:r>
            <a:r>
              <a:rPr lang="es-ES" b="1"/>
              <a:t>pulso</a:t>
            </a:r>
            <a:r>
              <a:rPr lang="es-ES"/>
              <a:t> en cada pie?
</a:t>
            </a:r>
            <a:endParaRPr lang="en-US"/>
          </a:p>
          <a:p>
            <a:r>
              <a:rPr lang="es-ES"/>
              <a:t>¿Se puede sentir algo en la punta de cada uno de los dedos de los pies (</a:t>
            </a:r>
            <a:r>
              <a:rPr lang="es-ES" b="1"/>
              <a:t>sensación</a:t>
            </a:r>
            <a:r>
              <a:rPr lang="es-ES"/>
              <a:t>)?
</a:t>
            </a:r>
            <a:endParaRPr lang="en-US" b="1"/>
          </a:p>
          <a:p>
            <a:r>
              <a:rPr lang="en-US" b="1"/>
              <a:t>¿Cómo documentaría su examen?</a:t>
            </a:r>
          </a:p>
        </p:txBody>
      </p:sp>
      <p:pic>
        <p:nvPicPr>
          <p:cNvPr id="4" name="Picture 3">
            <a:extLst>
              <a:ext uri="{FF2B5EF4-FFF2-40B4-BE49-F238E27FC236}">
                <a16:creationId xmlns:a16="http://schemas.microsoft.com/office/drawing/2014/main" id="{D6041A67-F75A-0A37-C35C-7DDB3B73E029}"/>
              </a:ext>
            </a:extLst>
          </p:cNvPr>
          <p:cNvPicPr>
            <a:picLocks noChangeAspect="1"/>
          </p:cNvPicPr>
          <p:nvPr/>
        </p:nvPicPr>
        <p:blipFill>
          <a:blip r:embed="rId3"/>
          <a:stretch>
            <a:fillRect/>
          </a:stretch>
        </p:blipFill>
        <p:spPr>
          <a:xfrm>
            <a:off x="7768197" y="935512"/>
            <a:ext cx="1019175" cy="981075"/>
          </a:xfrm>
          <a:prstGeom prst="rect">
            <a:avLst/>
          </a:prstGeom>
        </p:spPr>
      </p:pic>
      <p:sp>
        <p:nvSpPr>
          <p:cNvPr id="5" name="TextBox 4">
            <a:extLst>
              <a:ext uri="{FF2B5EF4-FFF2-40B4-BE49-F238E27FC236}">
                <a16:creationId xmlns:a16="http://schemas.microsoft.com/office/drawing/2014/main" id="{58535469-2F39-3F2E-1608-9A562463976C}"/>
              </a:ext>
            </a:extLst>
          </p:cNvPr>
          <p:cNvSpPr txBox="1"/>
          <p:nvPr/>
        </p:nvSpPr>
        <p:spPr>
          <a:xfrm>
            <a:off x="7900416" y="1575614"/>
            <a:ext cx="1889760" cy="923330"/>
          </a:xfrm>
          <a:prstGeom prst="rect">
            <a:avLst/>
          </a:prstGeom>
          <a:noFill/>
        </p:spPr>
        <p:txBody>
          <a:bodyPr wrap="square" rtlCol="0">
            <a:spAutoFit/>
          </a:bodyPr>
          <a:lstStyle/>
          <a:p>
            <a:endParaRPr lang="en-US" b="1"/>
          </a:p>
          <a:p>
            <a:endParaRPr lang="en-US" b="1"/>
          </a:p>
          <a:p>
            <a:r>
              <a:rPr lang="en-US" b="1"/>
              <a:t>TAPS</a:t>
            </a:r>
          </a:p>
        </p:txBody>
      </p:sp>
      <p:pic>
        <p:nvPicPr>
          <p:cNvPr id="7" name="Picture 6">
            <a:extLst>
              <a:ext uri="{FF2B5EF4-FFF2-40B4-BE49-F238E27FC236}">
                <a16:creationId xmlns:a16="http://schemas.microsoft.com/office/drawing/2014/main" id="{E4DCA6A7-34F0-606C-4901-DB45FBB58B0B}"/>
              </a:ext>
            </a:extLst>
          </p:cNvPr>
          <p:cNvPicPr>
            <a:picLocks noChangeAspect="1"/>
          </p:cNvPicPr>
          <p:nvPr/>
        </p:nvPicPr>
        <p:blipFill>
          <a:blip r:embed="rId4"/>
          <a:stretch>
            <a:fillRect/>
          </a:stretch>
        </p:blipFill>
        <p:spPr>
          <a:xfrm>
            <a:off x="469426" y="3811917"/>
            <a:ext cx="460043" cy="558141"/>
          </a:xfrm>
          <a:prstGeom prst="rect">
            <a:avLst/>
          </a:prstGeom>
        </p:spPr>
      </p:pic>
      <p:pic>
        <p:nvPicPr>
          <p:cNvPr id="9" name="Picture 8">
            <a:extLst>
              <a:ext uri="{FF2B5EF4-FFF2-40B4-BE49-F238E27FC236}">
                <a16:creationId xmlns:a16="http://schemas.microsoft.com/office/drawing/2014/main" id="{DA2AFD4C-BA09-C768-7804-A0E4F5E82FB2}"/>
              </a:ext>
            </a:extLst>
          </p:cNvPr>
          <p:cNvPicPr>
            <a:picLocks noChangeAspect="1"/>
          </p:cNvPicPr>
          <p:nvPr/>
        </p:nvPicPr>
        <p:blipFill>
          <a:blip r:embed="rId5"/>
          <a:stretch>
            <a:fillRect/>
          </a:stretch>
        </p:blipFill>
        <p:spPr>
          <a:xfrm>
            <a:off x="369894" y="3359908"/>
            <a:ext cx="517210" cy="374297"/>
          </a:xfrm>
          <a:prstGeom prst="rect">
            <a:avLst/>
          </a:prstGeom>
        </p:spPr>
      </p:pic>
      <p:pic>
        <p:nvPicPr>
          <p:cNvPr id="11" name="Picture 10">
            <a:extLst>
              <a:ext uri="{FF2B5EF4-FFF2-40B4-BE49-F238E27FC236}">
                <a16:creationId xmlns:a16="http://schemas.microsoft.com/office/drawing/2014/main" id="{7BAFA4A5-4058-7687-2D21-51830D21BA0A}"/>
              </a:ext>
            </a:extLst>
          </p:cNvPr>
          <p:cNvPicPr>
            <a:picLocks noChangeAspect="1"/>
          </p:cNvPicPr>
          <p:nvPr/>
        </p:nvPicPr>
        <p:blipFill>
          <a:blip r:embed="rId6"/>
          <a:stretch>
            <a:fillRect/>
          </a:stretch>
        </p:blipFill>
        <p:spPr>
          <a:xfrm>
            <a:off x="159081" y="2570506"/>
            <a:ext cx="770388" cy="680685"/>
          </a:xfrm>
          <a:prstGeom prst="rect">
            <a:avLst/>
          </a:prstGeom>
        </p:spPr>
      </p:pic>
      <p:pic>
        <p:nvPicPr>
          <p:cNvPr id="13" name="Picture 12">
            <a:extLst>
              <a:ext uri="{FF2B5EF4-FFF2-40B4-BE49-F238E27FC236}">
                <a16:creationId xmlns:a16="http://schemas.microsoft.com/office/drawing/2014/main" id="{AEC3FB87-3D4B-F7F5-39FD-E5FFBADCF30C}"/>
              </a:ext>
            </a:extLst>
          </p:cNvPr>
          <p:cNvPicPr>
            <a:picLocks noChangeAspect="1"/>
          </p:cNvPicPr>
          <p:nvPr/>
        </p:nvPicPr>
        <p:blipFill>
          <a:blip r:embed="rId7"/>
          <a:stretch>
            <a:fillRect/>
          </a:stretch>
        </p:blipFill>
        <p:spPr>
          <a:xfrm>
            <a:off x="437800" y="4609428"/>
            <a:ext cx="460043" cy="429877"/>
          </a:xfrm>
          <a:prstGeom prst="rect">
            <a:avLst/>
          </a:prstGeom>
        </p:spPr>
      </p:pic>
    </p:spTree>
    <p:extLst>
      <p:ext uri="{BB962C8B-B14F-4D97-AF65-F5344CB8AC3E}">
        <p14:creationId xmlns:p14="http://schemas.microsoft.com/office/powerpoint/2010/main" val="7142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5809-E01D-C2CD-1C12-3031B632D890}"/>
              </a:ext>
            </a:extLst>
          </p:cNvPr>
          <p:cNvSpPr>
            <a:spLocks noGrp="1"/>
          </p:cNvSpPr>
          <p:nvPr>
            <p:ph type="title"/>
          </p:nvPr>
        </p:nvSpPr>
        <p:spPr/>
        <p:txBody>
          <a:bodyPr/>
          <a:lstStyle/>
          <a:p>
            <a:r>
              <a:rPr lang="en-US"/>
              <a:t>Laboratorio
</a:t>
            </a:r>
          </a:p>
        </p:txBody>
      </p:sp>
      <p:sp>
        <p:nvSpPr>
          <p:cNvPr id="3" name="Content Placeholder 2">
            <a:extLst>
              <a:ext uri="{FF2B5EF4-FFF2-40B4-BE49-F238E27FC236}">
                <a16:creationId xmlns:a16="http://schemas.microsoft.com/office/drawing/2014/main" id="{08065E19-FA01-1E6E-9D59-BE426A5BFF8E}"/>
              </a:ext>
            </a:extLst>
          </p:cNvPr>
          <p:cNvSpPr>
            <a:spLocks noGrp="1"/>
          </p:cNvSpPr>
          <p:nvPr>
            <p:ph idx="1"/>
          </p:nvPr>
        </p:nvSpPr>
        <p:spPr>
          <a:xfrm>
            <a:off x="866216" y="2809875"/>
            <a:ext cx="7228473" cy="2562225"/>
          </a:xfrm>
        </p:spPr>
        <p:txBody>
          <a:bodyPr>
            <a:normAutofit/>
          </a:bodyPr>
          <a:lstStyle/>
          <a:p>
            <a:pPr marL="305435" indent="-305435"/>
            <a:r>
              <a:rPr lang="es-ES"/>
              <a:t>A todos se les hace un A</a:t>
            </a:r>
            <a:r>
              <a:rPr lang="es-ES">
                <a:latin typeface="AR CENA"/>
              </a:rPr>
              <a:t>1</a:t>
            </a:r>
            <a:r>
              <a:rPr lang="es-ES"/>
              <a:t>C 
	</a:t>
            </a:r>
          </a:p>
        </p:txBody>
      </p:sp>
    </p:spTree>
    <p:extLst>
      <p:ext uri="{BB962C8B-B14F-4D97-AF65-F5344CB8AC3E}">
        <p14:creationId xmlns:p14="http://schemas.microsoft.com/office/powerpoint/2010/main" val="33770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a:xfrm>
            <a:off x="581192" y="605434"/>
            <a:ext cx="7989752" cy="680589"/>
          </a:xfrm>
        </p:spPr>
        <p:txBody>
          <a:bodyPr/>
          <a:lstStyle/>
          <a:p>
            <a:r>
              <a:rPr lang="en-US"/>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a:xfrm>
            <a:off x="577124" y="2276957"/>
            <a:ext cx="7989752" cy="3630795"/>
          </a:xfrm>
        </p:spPr>
        <p:txBody>
          <a:bodyPr/>
          <a:lstStyle/>
          <a:p>
            <a:pPr marL="0" indent="0">
              <a:buNone/>
            </a:pPr>
            <a:endParaRPr lang="en-US"/>
          </a:p>
          <a:p>
            <a:pPr marL="0" indent="0">
              <a:buNone/>
            </a:pPr>
            <a:endParaRPr lang="en-US"/>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944023" y="800243"/>
            <a:ext cx="3627977" cy="784830"/>
          </a:xfrm>
          <a:prstGeom prst="rect">
            <a:avLst/>
          </a:prstGeom>
          <a:noFill/>
        </p:spPr>
        <p:txBody>
          <a:bodyPr wrap="square" rtlCol="0">
            <a:spAutoFit/>
          </a:bodyPr>
          <a:lstStyle/>
          <a:p>
            <a:r>
              <a:rPr lang="en-US" sz="2250" b="1">
                <a:solidFill>
                  <a:srgbClr val="00B0F0"/>
                </a:solidFill>
              </a:rPr>
              <a:t>Grupo grande</a:t>
            </a:r>
            <a:r>
              <a:rPr lang="en-US" sz="2250" b="1">
                <a:solidFill>
                  <a:schemeClr val="accent5">
                    <a:lumMod val="75000"/>
                  </a:schemeClr>
                </a:solidFill>
              </a:rPr>
              <a:t>
</a:t>
            </a: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124698659"/>
              </p:ext>
            </p:extLst>
          </p:nvPr>
        </p:nvGraphicFramePr>
        <p:xfrm>
          <a:off x="2362543" y="2406450"/>
          <a:ext cx="4689974" cy="37031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34131" y="4042646"/>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D190F6F-BA6F-064E-008F-8518EBD6C0E2}"/>
              </a:ext>
            </a:extLst>
          </p:cNvPr>
          <p:cNvGrpSpPr/>
          <p:nvPr/>
        </p:nvGrpSpPr>
        <p:grpSpPr>
          <a:xfrm>
            <a:off x="16135" y="3753433"/>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6" y="1937172"/>
              <a:ext cx="3184741" cy="1544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s-ES" sz="1875"/>
            </a:p>
            <a:p>
              <a:pPr algn="ctr" defTabSz="900113">
                <a:lnSpc>
                  <a:spcPct val="90000"/>
                </a:lnSpc>
                <a:spcAft>
                  <a:spcPct val="35000"/>
                </a:spcAft>
              </a:pPr>
              <a:r>
                <a:rPr lang="es-ES" sz="1875"/>
                <a:t>8:30-9:30
Registro y signos vitales
</a:t>
              </a:r>
              <a:endParaRPr lang="en-US" sz="1875"/>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1955184" y="3950402"/>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a:t>8:30-9:30</a:t>
            </a:r>
          </a:p>
          <a:p>
            <a:pPr algn="ctr" defTabSz="900113">
              <a:lnSpc>
                <a:spcPct val="90000"/>
              </a:lnSpc>
              <a:spcAft>
                <a:spcPct val="35000"/>
              </a:spcAft>
            </a:pPr>
            <a:r>
              <a:rPr lang="en-US" sz="1875"/>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31352" y="3838707"/>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n-US" sz="1875"/>
            </a:p>
            <a:p>
              <a:pPr algn="ctr" defTabSz="900113">
                <a:lnSpc>
                  <a:spcPct val="90000"/>
                </a:lnSpc>
                <a:spcAft>
                  <a:spcPct val="35000"/>
                </a:spcAft>
              </a:pPr>
              <a:r>
                <a:rPr lang="en-US" sz="1875"/>
                <a:t>11:30-12
Almuerzo
</a:t>
              </a:r>
            </a:p>
          </p:txBody>
        </p:sp>
      </p:grpSp>
      <p:graphicFrame>
        <p:nvGraphicFramePr>
          <p:cNvPr id="8" name="Table 11">
            <a:extLst>
              <a:ext uri="{FF2B5EF4-FFF2-40B4-BE49-F238E27FC236}">
                <a16:creationId xmlns:a16="http://schemas.microsoft.com/office/drawing/2014/main" id="{70B8A29F-2D02-0385-3ED8-B27224AA0759}"/>
              </a:ext>
            </a:extLst>
          </p:cNvPr>
          <p:cNvGraphicFramePr>
            <a:graphicFrameLocks noGrp="1"/>
          </p:cNvGraphicFramePr>
          <p:nvPr>
            <p:extLst>
              <p:ext uri="{D42A27DB-BD31-4B8C-83A1-F6EECF244321}">
                <p14:modId xmlns:p14="http://schemas.microsoft.com/office/powerpoint/2010/main" val="991656071"/>
              </p:ext>
            </p:extLst>
          </p:nvPr>
        </p:nvGraphicFramePr>
        <p:xfrm>
          <a:off x="76201" y="5756222"/>
          <a:ext cx="6705600" cy="10972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547683055"/>
                    </a:ext>
                  </a:extLst>
                </a:gridCol>
                <a:gridCol w="1676400">
                  <a:extLst>
                    <a:ext uri="{9D8B030D-6E8A-4147-A177-3AD203B41FA5}">
                      <a16:colId xmlns:a16="http://schemas.microsoft.com/office/drawing/2014/main" val="3099687712"/>
                    </a:ext>
                  </a:extLst>
                </a:gridCol>
                <a:gridCol w="1676400">
                  <a:extLst>
                    <a:ext uri="{9D8B030D-6E8A-4147-A177-3AD203B41FA5}">
                      <a16:colId xmlns:a16="http://schemas.microsoft.com/office/drawing/2014/main" val="1824268255"/>
                    </a:ext>
                  </a:extLst>
                </a:gridCol>
                <a:gridCol w="1676400">
                  <a:extLst>
                    <a:ext uri="{9D8B030D-6E8A-4147-A177-3AD203B41FA5}">
                      <a16:colId xmlns:a16="http://schemas.microsoft.com/office/drawing/2014/main" val="3808208606"/>
                    </a:ext>
                  </a:extLst>
                </a:gridCol>
              </a:tblGrid>
              <a:tr h="342900">
                <a:tc>
                  <a:txBody>
                    <a:bodyPr/>
                    <a:lstStyle/>
                    <a:p>
                      <a:r>
                        <a:rPr lang="en-US" sz="900"/>
                        <a:t>Mes </a:t>
                      </a:r>
                      <a:r>
                        <a:rPr lang="en-US" sz="900">
                          <a:latin typeface="AR CENA" panose="02000000000000000000" pitchFamily="2" charset="0"/>
                        </a:rPr>
                        <a:t>1</a:t>
                      </a:r>
                      <a:r>
                        <a:rPr lang="en-US" sz="900"/>
                        <a:t>: Diabetes </a:t>
                      </a:r>
                      <a:r>
                        <a:rPr lang="en-US" sz="900">
                          <a:latin typeface="AR ESSENCE" panose="02000000000000000000" pitchFamily="2" charset="0"/>
                        </a:rPr>
                        <a:t>101</a:t>
                      </a:r>
                      <a:r>
                        <a:rPr lang="en-US" sz="900"/>
                        <a:t>
</a:t>
                      </a:r>
                    </a:p>
                  </a:txBody>
                  <a:tcPr marL="68580" marR="68580" marT="34290" marB="34290"/>
                </a:tc>
                <a:tc>
                  <a:txBody>
                    <a:bodyPr/>
                    <a:lstStyle/>
                    <a:p>
                      <a:r>
                        <a:rPr lang="es-ES" sz="900"/>
                        <a:t>Mes 2: Adherencia al medicamento
</a:t>
                      </a:r>
                      <a:endParaRPr lang="en-US" sz="900"/>
                    </a:p>
                  </a:txBody>
                  <a:tcPr marL="68580" marR="68580" marT="34290" marB="34290"/>
                </a:tc>
                <a:tc>
                  <a:txBody>
                    <a:bodyPr/>
                    <a:lstStyle/>
                    <a:p>
                      <a:r>
                        <a:rPr lang="en-US" sz="900"/>
                        <a:t>Mes 3: Nutrición
</a:t>
                      </a:r>
                    </a:p>
                  </a:txBody>
                  <a:tcPr marL="68580" marR="68580" marT="34290" marB="34290"/>
                </a:tc>
                <a:tc>
                  <a:txBody>
                    <a:bodyPr/>
                    <a:lstStyle/>
                    <a:p>
                      <a:r>
                        <a:rPr lang="es-ES" sz="900"/>
                        <a:t>Mes 4: Sexo, depresión e intimidad
</a:t>
                      </a:r>
                      <a:endParaRPr lang="en-US" sz="900"/>
                    </a:p>
                  </a:txBody>
                  <a:tcPr marL="68580" marR="68580" marT="34290" marB="34290"/>
                </a:tc>
                <a:extLst>
                  <a:ext uri="{0D108BD9-81ED-4DB2-BD59-A6C34878D82A}">
                    <a16:rowId xmlns:a16="http://schemas.microsoft.com/office/drawing/2014/main" val="1762961007"/>
                  </a:ext>
                </a:extLst>
              </a:tr>
              <a:tr h="342900">
                <a:tc>
                  <a:txBody>
                    <a:bodyPr/>
                    <a:lstStyle/>
                    <a:p>
                      <a:r>
                        <a:rPr lang="en-US" sz="900"/>
                        <a:t>Mes 5: Atención preventiva
</a:t>
                      </a:r>
                    </a:p>
                  </a:txBody>
                  <a:tcPr marL="68580" marR="68580" marT="34290" marB="34290"/>
                </a:tc>
                <a:tc>
                  <a:txBody>
                    <a:bodyPr/>
                    <a:lstStyle/>
                    <a:p>
                      <a:r>
                        <a:rPr lang="en-US" sz="900"/>
                        <a:t>Mes 6: Ejercicio
</a:t>
                      </a:r>
                    </a:p>
                  </a:txBody>
                  <a:tcPr marL="68580" marR="68580" marT="34290" marB="34290"/>
                </a:tc>
                <a:tc>
                  <a:txBody>
                    <a:bodyPr/>
                    <a:lstStyle/>
                    <a:p>
                      <a:r>
                        <a:rPr lang="es-ES" sz="900"/>
                        <a:t>Mes 9: Alcohol, tabaco y diabetes
</a:t>
                      </a:r>
                      <a:endParaRPr lang="en-US" sz="900"/>
                    </a:p>
                  </a:txBody>
                  <a:tcPr marL="68580" marR="68580" marT="34290" marB="34290"/>
                </a:tc>
                <a:tc>
                  <a:txBody>
                    <a:bodyPr/>
                    <a:lstStyle/>
                    <a:p>
                      <a:r>
                        <a:rPr lang="es-ES" sz="900"/>
                        <a:t>Mes </a:t>
                      </a:r>
                      <a:r>
                        <a:rPr lang="es-ES" sz="900">
                          <a:latin typeface="AR CENA" panose="02000000000000000000" pitchFamily="2" charset="0"/>
                        </a:rPr>
                        <a:t>1</a:t>
                      </a:r>
                      <a:r>
                        <a:rPr lang="es-ES" sz="900">
                          <a:latin typeface="+mj-lt"/>
                        </a:rPr>
                        <a:t>2</a:t>
                      </a:r>
                      <a:r>
                        <a:rPr lang="es-ES" sz="900"/>
                        <a:t>: Involucrando a su familia para una vida saludable de por vida
</a:t>
                      </a:r>
                      <a:endParaRPr lang="en-US" sz="900"/>
                    </a:p>
                  </a:txBody>
                  <a:tcPr marL="68580" marR="68580" marT="34290" marB="34290"/>
                </a:tc>
                <a:extLst>
                  <a:ext uri="{0D108BD9-81ED-4DB2-BD59-A6C34878D82A}">
                    <a16:rowId xmlns:a16="http://schemas.microsoft.com/office/drawing/2014/main" val="220599437"/>
                  </a:ext>
                </a:extLst>
              </a:tr>
            </a:tbl>
          </a:graphicData>
        </a:graphic>
      </p:graphicFrame>
      <p:sp>
        <p:nvSpPr>
          <p:cNvPr id="14" name="TextBox 13">
            <a:extLst>
              <a:ext uri="{FF2B5EF4-FFF2-40B4-BE49-F238E27FC236}">
                <a16:creationId xmlns:a16="http://schemas.microsoft.com/office/drawing/2014/main" id="{F4220D3B-837A-292B-44A4-D240DD243079}"/>
              </a:ext>
            </a:extLst>
          </p:cNvPr>
          <p:cNvSpPr txBox="1"/>
          <p:nvPr/>
        </p:nvSpPr>
        <p:spPr>
          <a:xfrm flipH="1">
            <a:off x="4707530" y="1771162"/>
            <a:ext cx="3262010" cy="1592744"/>
          </a:xfrm>
          <a:prstGeom prst="rect">
            <a:avLst/>
          </a:prstGeom>
          <a:noFill/>
        </p:spPr>
        <p:txBody>
          <a:bodyPr wrap="square" rtlCol="0">
            <a:spAutoFit/>
          </a:bodyPr>
          <a:lstStyle/>
          <a:p>
            <a:endParaRPr lang="es-ES" sz="1875">
              <a:solidFill>
                <a:schemeClr val="accent5">
                  <a:lumMod val="75000"/>
                </a:schemeClr>
              </a:solidFill>
            </a:endParaRPr>
          </a:p>
          <a:p>
            <a:r>
              <a:rPr lang="es-ES" sz="1875">
                <a:solidFill>
                  <a:schemeClr val="accent5">
                    <a:lumMod val="75000"/>
                  </a:schemeClr>
                </a:solidFill>
              </a:rPr>
              <a:t>Grupos pequeños: 10-11:30
            8-9 pacientes
</a:t>
            </a:r>
          </a:p>
          <a:p>
            <a:endParaRPr lang="en-US" sz="1125">
              <a:solidFill>
                <a:schemeClr val="accent5">
                  <a:lumMod val="75000"/>
                </a:schemeClr>
              </a:solidFill>
            </a:endParaRPr>
          </a:p>
          <a:p>
            <a:endParaRPr lang="en-US" sz="1125">
              <a:solidFill>
                <a:schemeClr val="accent5">
                  <a:lumMod val="75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5" name="Ink 14">
                <a:extLst>
                  <a:ext uri="{FF2B5EF4-FFF2-40B4-BE49-F238E27FC236}">
                    <a16:creationId xmlns:a16="http://schemas.microsoft.com/office/drawing/2014/main" id="{E0392230-C43E-C62A-7120-07A7E14A6549}"/>
                  </a:ext>
                </a:extLst>
              </p14:cNvPr>
              <p14:cNvContentPartPr/>
              <p14:nvPr/>
            </p14:nvContentPartPr>
            <p14:xfrm>
              <a:off x="2161968" y="3233853"/>
              <a:ext cx="2231070" cy="1901821"/>
            </p14:xfrm>
          </p:contentPart>
        </mc:Choice>
        <mc:Fallback xmlns="">
          <p:pic>
            <p:nvPicPr>
              <p:cNvPr id="15" name="Ink 14">
                <a:extLst>
                  <a:ext uri="{FF2B5EF4-FFF2-40B4-BE49-F238E27FC236}">
                    <a16:creationId xmlns:a16="http://schemas.microsoft.com/office/drawing/2014/main" id="{E0392230-C43E-C62A-7120-07A7E14A6549}"/>
                  </a:ext>
                </a:extLst>
              </p:cNvPr>
              <p:cNvPicPr/>
              <p:nvPr/>
            </p:nvPicPr>
            <p:blipFill>
              <a:blip r:embed="rId14"/>
              <a:stretch>
                <a:fillRect/>
              </a:stretch>
            </p:blipFill>
            <p:spPr>
              <a:xfrm>
                <a:off x="2143970" y="3215854"/>
                <a:ext cx="2266707" cy="1937460"/>
              </a:xfrm>
              <a:prstGeom prst="rect">
                <a:avLst/>
              </a:prstGeom>
            </p:spPr>
          </p:pic>
        </mc:Fallback>
      </mc:AlternateContent>
    </p:spTree>
    <p:extLst>
      <p:ext uri="{BB962C8B-B14F-4D97-AF65-F5344CB8AC3E}">
        <p14:creationId xmlns:p14="http://schemas.microsoft.com/office/powerpoint/2010/main" val="104438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1C32-F3F9-4B7C-8AE1-3D855B9A58FF}"/>
              </a:ext>
            </a:extLst>
          </p:cNvPr>
          <p:cNvSpPr>
            <a:spLocks noGrp="1"/>
          </p:cNvSpPr>
          <p:nvPr>
            <p:ph type="title"/>
          </p:nvPr>
        </p:nvSpPr>
        <p:spPr>
          <a:xfrm>
            <a:off x="409172" y="1322390"/>
            <a:ext cx="6571060" cy="530223"/>
          </a:xfrm>
        </p:spPr>
        <p:txBody>
          <a:bodyPr>
            <a:normAutofit fontScale="90000"/>
          </a:bodyPr>
          <a:lstStyle/>
          <a:p>
            <a:r>
              <a:rPr lang="en-US"/>
              <a:t>Durante el grupo grande
</a:t>
            </a:r>
          </a:p>
        </p:txBody>
      </p:sp>
      <p:pic>
        <p:nvPicPr>
          <p:cNvPr id="5" name="Picture 4">
            <a:extLst>
              <a:ext uri="{FF2B5EF4-FFF2-40B4-BE49-F238E27FC236}">
                <a16:creationId xmlns:a16="http://schemas.microsoft.com/office/drawing/2014/main" id="{480E7594-53B2-30F6-9F2A-890A1E015031}"/>
              </a:ext>
            </a:extLst>
          </p:cNvPr>
          <p:cNvPicPr>
            <a:picLocks noChangeAspect="1"/>
          </p:cNvPicPr>
          <p:nvPr/>
        </p:nvPicPr>
        <p:blipFill>
          <a:blip r:embed="rId3"/>
          <a:stretch>
            <a:fillRect/>
          </a:stretch>
        </p:blipFill>
        <p:spPr>
          <a:xfrm>
            <a:off x="2185553" y="2532501"/>
            <a:ext cx="5161188" cy="3003109"/>
          </a:xfrm>
          <a:prstGeom prst="rect">
            <a:avLst/>
          </a:prstGeom>
        </p:spPr>
      </p:pic>
      <p:sp>
        <p:nvSpPr>
          <p:cNvPr id="8" name="Content Placeholder 7">
            <a:extLst>
              <a:ext uri="{FF2B5EF4-FFF2-40B4-BE49-F238E27FC236}">
                <a16:creationId xmlns:a16="http://schemas.microsoft.com/office/drawing/2014/main" id="{0BD58534-1516-398E-E06A-FED7E9592C77}"/>
              </a:ext>
            </a:extLst>
          </p:cNvPr>
          <p:cNvSpPr>
            <a:spLocks noGrp="1"/>
          </p:cNvSpPr>
          <p:nvPr>
            <p:ph idx="1"/>
          </p:nvPr>
        </p:nvSpPr>
        <p:spPr>
          <a:xfrm>
            <a:off x="1456525" y="2147888"/>
            <a:ext cx="6619244" cy="2562225"/>
          </a:xfrm>
        </p:spPr>
        <p:txBody>
          <a:bodyPr/>
          <a:lstStyle/>
          <a:p>
            <a:endParaRPr lang="en-US"/>
          </a:p>
          <a:p>
            <a:endParaRPr lang="en-US"/>
          </a:p>
          <a:p>
            <a:endParaRPr lang="en-US"/>
          </a:p>
        </p:txBody>
      </p:sp>
    </p:spTree>
    <p:extLst>
      <p:ext uri="{BB962C8B-B14F-4D97-AF65-F5344CB8AC3E}">
        <p14:creationId xmlns:p14="http://schemas.microsoft.com/office/powerpoint/2010/main" val="357402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p:txBody>
          <a:bodyPr/>
          <a:lstStyle/>
          <a:p>
            <a:pPr marL="0" indent="0">
              <a:buNone/>
            </a:pPr>
            <a:endParaRPr lang="en-US"/>
          </a:p>
          <a:p>
            <a:pPr marL="0" indent="0">
              <a:buNone/>
            </a:pPr>
            <a:endParaRPr lang="en-US"/>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393493" y="895822"/>
            <a:ext cx="3627977" cy="784830"/>
          </a:xfrm>
          <a:prstGeom prst="rect">
            <a:avLst/>
          </a:prstGeom>
          <a:noFill/>
        </p:spPr>
        <p:txBody>
          <a:bodyPr wrap="square" rtlCol="0">
            <a:spAutoFit/>
          </a:bodyPr>
          <a:lstStyle/>
          <a:p>
            <a:r>
              <a:rPr lang="es-ES" sz="2250" b="1">
                <a:solidFill>
                  <a:srgbClr val="00B0F0"/>
                </a:solidFill>
              </a:rPr>
              <a:t>¿</a:t>
            </a:r>
            <a:r>
              <a:rPr lang="es-ES" b="1">
                <a:solidFill>
                  <a:srgbClr val="00B0F0"/>
                </a:solidFill>
              </a:rPr>
              <a:t>Adónde van los pacientes?</a:t>
            </a:r>
            <a:r>
              <a:rPr lang="es-ES" sz="2250" b="1">
                <a:solidFill>
                  <a:schemeClr val="accent5">
                    <a:lumMod val="75000"/>
                  </a:schemeClr>
                </a:solidFill>
              </a:rPr>
              <a:t>
</a:t>
            </a:r>
            <a:endParaRPr lang="en-US" sz="2250" b="1">
              <a:solidFill>
                <a:schemeClr val="accent5">
                  <a:lumMod val="75000"/>
                </a:schemeClr>
              </a:solidFill>
            </a:endParaRP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3760000461"/>
              </p:ext>
            </p:extLst>
          </p:nvPr>
        </p:nvGraphicFramePr>
        <p:xfrm>
          <a:off x="1389460" y="1587502"/>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a:extLst>
              <a:ext uri="{FF2B5EF4-FFF2-40B4-BE49-F238E27FC236}">
                <a16:creationId xmlns:a16="http://schemas.microsoft.com/office/drawing/2014/main" id="{CE371686-CBAF-E7D0-4095-91E929063C70}"/>
              </a:ext>
            </a:extLst>
          </p:cNvPr>
          <p:cNvSpPr txBox="1"/>
          <p:nvPr/>
        </p:nvSpPr>
        <p:spPr>
          <a:xfrm>
            <a:off x="393493" y="5372100"/>
            <a:ext cx="4257638" cy="646331"/>
          </a:xfrm>
          <a:prstGeom prst="rect">
            <a:avLst/>
          </a:prstGeom>
          <a:noFill/>
        </p:spPr>
        <p:txBody>
          <a:bodyPr wrap="square" rtlCol="0">
            <a:spAutoFit/>
          </a:bodyPr>
          <a:lstStyle/>
          <a:p>
            <a:r>
              <a:rPr lang="en-US" b="1">
                <a:solidFill>
                  <a:schemeClr val="accent6">
                    <a:lumMod val="50000"/>
                  </a:schemeClr>
                </a:solidFill>
              </a:rPr>
              <a:t>Rotar: médico - social - </a:t>
            </a:r>
            <a:r>
              <a:rPr lang="en-US" b="1" err="1">
                <a:solidFill>
                  <a:schemeClr val="accent6">
                    <a:lumMod val="50000"/>
                  </a:schemeClr>
                </a:solidFill>
              </a:rPr>
              <a:t>ministerio</a:t>
            </a:r>
            <a:r>
              <a:rPr lang="en-US" b="1">
                <a:solidFill>
                  <a:schemeClr val="accent6">
                    <a:lumMod val="50000"/>
                  </a:schemeClr>
                </a:solidFill>
              </a:rPr>
              <a:t>
</a:t>
            </a:r>
          </a:p>
        </p:txBody>
      </p:sp>
      <p:sp>
        <p:nvSpPr>
          <p:cNvPr id="15" name="Down Arrow 14">
            <a:extLst>
              <a:ext uri="{FF2B5EF4-FFF2-40B4-BE49-F238E27FC236}">
                <a16:creationId xmlns:a16="http://schemas.microsoft.com/office/drawing/2014/main" id="{CAEC4246-39C1-7444-86D7-0BDDEB920F44}"/>
              </a:ext>
            </a:extLst>
          </p:cNvPr>
          <p:cNvSpPr/>
          <p:nvPr/>
        </p:nvSpPr>
        <p:spPr>
          <a:xfrm>
            <a:off x="5958591" y="2656069"/>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32E732F0-038E-20E2-14EB-7A00D24C187C}"/>
              </a:ext>
            </a:extLst>
          </p:cNvPr>
          <p:cNvSpPr/>
          <p:nvPr/>
        </p:nvSpPr>
        <p:spPr>
          <a:xfrm>
            <a:off x="5992319" y="4155442"/>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ircular Arrow 19">
            <a:extLst>
              <a:ext uri="{FF2B5EF4-FFF2-40B4-BE49-F238E27FC236}">
                <a16:creationId xmlns:a16="http://schemas.microsoft.com/office/drawing/2014/main" id="{876E5DBC-CB16-B0B1-C41B-75213239AA36}"/>
              </a:ext>
            </a:extLst>
          </p:cNvPr>
          <p:cNvSpPr/>
          <p:nvPr/>
        </p:nvSpPr>
        <p:spPr>
          <a:xfrm rot="16200000" flipV="1">
            <a:off x="5872404" y="2353330"/>
            <a:ext cx="3120691" cy="2532341"/>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BE661B07-02E8-89FC-6AAE-4CC56E9337BF}"/>
                  </a:ext>
                </a:extLst>
              </p14:cNvPr>
              <p14:cNvContentPartPr/>
              <p14:nvPr/>
            </p14:nvContentPartPr>
            <p14:xfrm>
              <a:off x="3261877" y="5908458"/>
              <a:ext cx="360" cy="360"/>
            </p14:xfrm>
          </p:contentPart>
        </mc:Choice>
        <mc:Fallback xmlns="">
          <p:pic>
            <p:nvPicPr>
              <p:cNvPr id="4" name="Ink 3">
                <a:extLst>
                  <a:ext uri="{FF2B5EF4-FFF2-40B4-BE49-F238E27FC236}">
                    <a16:creationId xmlns:a16="http://schemas.microsoft.com/office/drawing/2014/main" id="{BE661B07-02E8-89FC-6AAE-4CC56E9337BF}"/>
                  </a:ext>
                </a:extLst>
              </p:cNvPr>
              <p:cNvPicPr/>
              <p:nvPr/>
            </p:nvPicPr>
            <p:blipFill>
              <a:blip r:embed="rId14"/>
              <a:stretch>
                <a:fillRect/>
              </a:stretch>
            </p:blipFill>
            <p:spPr>
              <a:xfrm>
                <a:off x="3252877" y="5899458"/>
                <a:ext cx="18000" cy="18000"/>
              </a:xfrm>
              <a:prstGeom prst="rect">
                <a:avLst/>
              </a:prstGeom>
            </p:spPr>
          </p:pic>
        </mc:Fallback>
      </mc:AlternateContent>
      <p:pic>
        <p:nvPicPr>
          <p:cNvPr id="12" name="Graphic 11" descr="Arrow circle with solid fill">
            <a:extLst>
              <a:ext uri="{FF2B5EF4-FFF2-40B4-BE49-F238E27FC236}">
                <a16:creationId xmlns:a16="http://schemas.microsoft.com/office/drawing/2014/main" id="{39A89739-4698-5759-36B7-C4BCB05F520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54235" y="5592645"/>
            <a:ext cx="1107540" cy="1032113"/>
          </a:xfrm>
          <a:prstGeom prst="rect">
            <a:avLst/>
          </a:prstGeom>
        </p:spPr>
      </p:pic>
    </p:spTree>
    <p:extLst>
      <p:ext uri="{BB962C8B-B14F-4D97-AF65-F5344CB8AC3E}">
        <p14:creationId xmlns:p14="http://schemas.microsoft.com/office/powerpoint/2010/main" val="10333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a:t>Puntos clave
</a:t>
            </a:r>
          </a:p>
        </p:txBody>
      </p:sp>
      <p:sp>
        <p:nvSpPr>
          <p:cNvPr id="3" name="Content Placeholder 2">
            <a:extLst>
              <a:ext uri="{FF2B5EF4-FFF2-40B4-BE49-F238E27FC236}">
                <a16:creationId xmlns:a16="http://schemas.microsoft.com/office/drawing/2014/main" id="{DCC8446D-025E-5641-0510-3F7BCB62E30F}"/>
              </a:ext>
            </a:extLst>
          </p:cNvPr>
          <p:cNvSpPr>
            <a:spLocks noGrp="1"/>
          </p:cNvSpPr>
          <p:nvPr>
            <p:ph idx="1"/>
          </p:nvPr>
        </p:nvSpPr>
        <p:spPr>
          <a:xfrm>
            <a:off x="393492" y="2600638"/>
            <a:ext cx="7555043" cy="2904188"/>
          </a:xfrm>
        </p:spPr>
        <p:txBody>
          <a:bodyPr>
            <a:normAutofit/>
          </a:bodyPr>
          <a:lstStyle/>
          <a:p>
            <a:r>
              <a:rPr lang="es-ES" sz="1650"/>
              <a:t>Ayúdense unos a otros; aprendan de cada estación</a:t>
            </a:r>
          </a:p>
          <a:p>
            <a:pPr marL="305435" indent="-305435"/>
            <a:r>
              <a:rPr lang="es-ES" sz="1650"/>
              <a:t>Cuidar el tiempo es realmente importante. 
</a:t>
            </a:r>
          </a:p>
          <a:p>
            <a:endParaRPr lang="en-US" sz="1650"/>
          </a:p>
          <a:p>
            <a:endParaRPr lang="en-US" sz="1650"/>
          </a:p>
        </p:txBody>
      </p:sp>
    </p:spTree>
    <p:extLst>
      <p:ext uri="{BB962C8B-B14F-4D97-AF65-F5344CB8AC3E}">
        <p14:creationId xmlns:p14="http://schemas.microsoft.com/office/powerpoint/2010/main" val="2482974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a:xfrm>
            <a:off x="562309" y="916074"/>
            <a:ext cx="7989752" cy="1083329"/>
          </a:xfrm>
        </p:spPr>
        <p:txBody>
          <a:bodyPr>
            <a:normAutofit fontScale="90000"/>
          </a:bodyPr>
          <a:lstStyle/>
          <a:p>
            <a:r>
              <a:rPr lang="es-ES" dirty="0"/>
              <a:t> Modulo 6</a:t>
            </a:r>
            <a:br>
              <a:rPr lang="es-ES" dirty="0"/>
            </a:br>
            <a:r>
              <a:rPr lang="es-ES" dirty="0"/>
              <a:t>planificación DE LA Clase #</a:t>
            </a:r>
            <a:r>
              <a:rPr lang="es-ES" dirty="0">
                <a:latin typeface="AR ESSENCE"/>
              </a:rPr>
              <a:t>1</a:t>
            </a:r>
            <a:r>
              <a:rPr lang="es-ES" dirty="0"/>
              <a:t>
</a:t>
            </a:r>
            <a:endParaRPr lang="en-US" dirty="0"/>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36723770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t>¿</a:t>
            </a:r>
            <a:r>
              <a:rPr lang="en-US" dirty="0" err="1"/>
              <a:t>preguntas</a:t>
            </a:r>
            <a:r>
              <a:rPr lang="en-US" dirty="0"/>
              <a:t> o inquietudes?
</a:t>
            </a:r>
            <a:endParaRPr lang="en-US" dirty="0">
              <a:ea typeface="+mj-ea"/>
              <a:cs typeface="+mj-cs"/>
            </a:endParaRP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7998920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p:txBody>
          <a:bodyPr/>
          <a:lstStyle/>
          <a:p>
            <a:pPr marL="0" indent="0">
              <a:buNone/>
            </a:pPr>
            <a:endParaRPr lang="en-US"/>
          </a:p>
          <a:p>
            <a:pPr marL="0" indent="0">
              <a:buNone/>
            </a:pPr>
            <a:endParaRPr lang="en-US"/>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779367" y="1036586"/>
            <a:ext cx="3627977" cy="784830"/>
          </a:xfrm>
          <a:prstGeom prst="rect">
            <a:avLst/>
          </a:prstGeom>
          <a:noFill/>
        </p:spPr>
        <p:txBody>
          <a:bodyPr wrap="square" rtlCol="0">
            <a:spAutoFit/>
          </a:bodyPr>
          <a:lstStyle/>
          <a:p>
            <a:r>
              <a:rPr lang="en-US" sz="2250" b="1">
                <a:solidFill>
                  <a:srgbClr val="00B0F0"/>
                </a:solidFill>
              </a:rPr>
              <a:t>Grupos pequeños</a:t>
            </a:r>
            <a:r>
              <a:rPr lang="en-US" sz="2250" b="1">
                <a:solidFill>
                  <a:schemeClr val="accent5">
                    <a:lumMod val="75000"/>
                  </a:schemeClr>
                </a:solidFill>
              </a:rPr>
              <a:t>
</a:t>
            </a: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2584169283"/>
              </p:ext>
            </p:extLst>
          </p:nvPr>
        </p:nvGraphicFramePr>
        <p:xfrm>
          <a:off x="2358180" y="2579242"/>
          <a:ext cx="4689974" cy="37031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63327" y="4013828"/>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D190F6F-BA6F-064E-008F-8518EBD6C0E2}"/>
              </a:ext>
            </a:extLst>
          </p:cNvPr>
          <p:cNvGrpSpPr/>
          <p:nvPr/>
        </p:nvGrpSpPr>
        <p:grpSpPr>
          <a:xfrm>
            <a:off x="61292" y="3840437"/>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s-ES" sz="1875"/>
            </a:p>
            <a:p>
              <a:pPr algn="ctr" defTabSz="900113">
                <a:lnSpc>
                  <a:spcPct val="90000"/>
                </a:lnSpc>
                <a:spcAft>
                  <a:spcPct val="35000"/>
                </a:spcAft>
              </a:pPr>
              <a:r>
                <a:rPr lang="es-ES" sz="1875"/>
                <a:t>8:30-9:30
Registro y signos vitales
</a:t>
              </a:r>
              <a:endParaRPr lang="en-US" sz="1875"/>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1968458" y="4097840"/>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a:t>8:30-9:30</a:t>
            </a:r>
          </a:p>
          <a:p>
            <a:pPr algn="ctr" defTabSz="900113">
              <a:lnSpc>
                <a:spcPct val="90000"/>
              </a:lnSpc>
              <a:spcAft>
                <a:spcPct val="35000"/>
              </a:spcAft>
            </a:pPr>
            <a:r>
              <a:rPr lang="en-US" sz="1875"/>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87810" y="3738378"/>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n-US" sz="1875"/>
            </a:p>
            <a:p>
              <a:pPr algn="ctr" defTabSz="900113">
                <a:lnSpc>
                  <a:spcPct val="90000"/>
                </a:lnSpc>
                <a:spcAft>
                  <a:spcPct val="35000"/>
                </a:spcAft>
              </a:pPr>
              <a:r>
                <a:rPr lang="en-US" sz="1875"/>
                <a:t>11:30-12
Almuerzo
</a:t>
              </a:r>
            </a:p>
          </p:txBody>
        </p:sp>
      </p:grpSp>
      <p:sp>
        <p:nvSpPr>
          <p:cNvPr id="14" name="TextBox 13">
            <a:extLst>
              <a:ext uri="{FF2B5EF4-FFF2-40B4-BE49-F238E27FC236}">
                <a16:creationId xmlns:a16="http://schemas.microsoft.com/office/drawing/2014/main" id="{F4220D3B-837A-292B-44A4-D240DD243079}"/>
              </a:ext>
            </a:extLst>
          </p:cNvPr>
          <p:cNvSpPr txBox="1"/>
          <p:nvPr/>
        </p:nvSpPr>
        <p:spPr>
          <a:xfrm>
            <a:off x="4703167" y="1908713"/>
            <a:ext cx="3415808" cy="957955"/>
          </a:xfrm>
          <a:prstGeom prst="rect">
            <a:avLst/>
          </a:prstGeom>
          <a:noFill/>
        </p:spPr>
        <p:txBody>
          <a:bodyPr wrap="square" rtlCol="0">
            <a:spAutoFit/>
          </a:bodyPr>
          <a:lstStyle/>
          <a:p>
            <a:r>
              <a:rPr lang="es-ES" sz="1875">
                <a:solidFill>
                  <a:schemeClr val="accent5">
                    <a:lumMod val="75000"/>
                  </a:schemeClr>
                </a:solidFill>
              </a:rPr>
              <a:t>Grupos pequeños: 10-11:30
             8-9 pacientes
</a:t>
            </a:r>
            <a:endParaRPr lang="en-US" sz="1125">
              <a:solidFill>
                <a:schemeClr val="accent5">
                  <a:lumMod val="75000"/>
                </a:schemeClr>
              </a:solidFill>
            </a:endParaRPr>
          </a:p>
        </p:txBody>
      </p:sp>
    </p:spTree>
    <p:extLst>
      <p:ext uri="{BB962C8B-B14F-4D97-AF65-F5344CB8AC3E}">
        <p14:creationId xmlns:p14="http://schemas.microsoft.com/office/powerpoint/2010/main" val="2388683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837B-FD2F-9634-B93A-FA385E496909}"/>
              </a:ext>
            </a:extLst>
          </p:cNvPr>
          <p:cNvSpPr>
            <a:spLocks noGrp="1"/>
          </p:cNvSpPr>
          <p:nvPr>
            <p:ph type="title"/>
          </p:nvPr>
        </p:nvSpPr>
        <p:spPr>
          <a:xfrm>
            <a:off x="2045695" y="2669071"/>
            <a:ext cx="6571060" cy="530223"/>
          </a:xfrm>
        </p:spPr>
        <p:txBody>
          <a:bodyPr>
            <a:normAutofit fontScale="90000"/>
          </a:bodyPr>
          <a:lstStyle/>
          <a:p>
            <a:r>
              <a:rPr lang="en-US" b="1">
                <a:solidFill>
                  <a:schemeClr val="accent6">
                    <a:lumMod val="50000"/>
                  </a:schemeClr>
                </a:solidFill>
              </a:rPr>
              <a:t>Grupo médico pequeño
</a:t>
            </a:r>
          </a:p>
        </p:txBody>
      </p:sp>
      <p:sp>
        <p:nvSpPr>
          <p:cNvPr id="3" name="Content Placeholder 2">
            <a:extLst>
              <a:ext uri="{FF2B5EF4-FFF2-40B4-BE49-F238E27FC236}">
                <a16:creationId xmlns:a16="http://schemas.microsoft.com/office/drawing/2014/main" id="{BC004B27-485F-34D4-81FA-7BB3F02095FD}"/>
              </a:ext>
            </a:extLst>
          </p:cNvPr>
          <p:cNvSpPr>
            <a:spLocks noGrp="1"/>
          </p:cNvSpPr>
          <p:nvPr>
            <p:ph idx="1"/>
          </p:nvPr>
        </p:nvSpPr>
        <p:spPr/>
        <p:txBody>
          <a:bodyPr/>
          <a:lstStyle/>
          <a:p>
            <a:pPr marL="0" indent="0">
              <a:buNone/>
            </a:pPr>
            <a:endParaRPr lang="en-US"/>
          </a:p>
          <a:p>
            <a:pPr marL="0" indent="0">
              <a:buNone/>
            </a:pPr>
            <a:endParaRPr lang="en-US"/>
          </a:p>
        </p:txBody>
      </p:sp>
      <p:pic>
        <p:nvPicPr>
          <p:cNvPr id="6" name="Content Placeholder 4">
            <a:extLst>
              <a:ext uri="{FF2B5EF4-FFF2-40B4-BE49-F238E27FC236}">
                <a16:creationId xmlns:a16="http://schemas.microsoft.com/office/drawing/2014/main" id="{9E46D467-FDDB-6F15-73B0-72C54CDADEF4}"/>
              </a:ext>
            </a:extLst>
          </p:cNvPr>
          <p:cNvPicPr>
            <a:picLocks noChangeAspect="1"/>
          </p:cNvPicPr>
          <p:nvPr/>
        </p:nvPicPr>
        <p:blipFill>
          <a:blip r:embed="rId3"/>
          <a:stretch>
            <a:fillRect/>
          </a:stretch>
        </p:blipFill>
        <p:spPr>
          <a:xfrm>
            <a:off x="2605464" y="3012148"/>
            <a:ext cx="3799286" cy="3686649"/>
          </a:xfrm>
          <a:prstGeom prst="rect">
            <a:avLst/>
          </a:prstGeom>
        </p:spPr>
      </p:pic>
    </p:spTree>
    <p:extLst>
      <p:ext uri="{BB962C8B-B14F-4D97-AF65-F5344CB8AC3E}">
        <p14:creationId xmlns:p14="http://schemas.microsoft.com/office/powerpoint/2010/main" val="299086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F780-9FB3-C8A5-9445-DB0E69F1FBF3}"/>
              </a:ext>
            </a:extLst>
          </p:cNvPr>
          <p:cNvSpPr>
            <a:spLocks noGrp="1"/>
          </p:cNvSpPr>
          <p:nvPr>
            <p:ph type="title"/>
          </p:nvPr>
        </p:nvSpPr>
        <p:spPr/>
        <p:txBody>
          <a:bodyPr/>
          <a:lstStyle/>
          <a:p>
            <a:r>
              <a:rPr lang="es-ES"/>
              <a:t>Grupos pequeños CHW-CHWI: Qué hacer
</a:t>
            </a:r>
            <a:endParaRPr lang="en-US"/>
          </a:p>
        </p:txBody>
      </p:sp>
      <p:sp>
        <p:nvSpPr>
          <p:cNvPr id="3" name="Content Placeholder 2">
            <a:extLst>
              <a:ext uri="{FF2B5EF4-FFF2-40B4-BE49-F238E27FC236}">
                <a16:creationId xmlns:a16="http://schemas.microsoft.com/office/drawing/2014/main" id="{5307686B-B710-54A1-E3FF-2D2646770394}"/>
              </a:ext>
            </a:extLst>
          </p:cNvPr>
          <p:cNvSpPr>
            <a:spLocks noGrp="1"/>
          </p:cNvSpPr>
          <p:nvPr>
            <p:ph idx="1"/>
          </p:nvPr>
        </p:nvSpPr>
        <p:spPr>
          <a:xfrm>
            <a:off x="437745" y="2358361"/>
            <a:ext cx="8268509" cy="3141875"/>
          </a:xfrm>
        </p:spPr>
        <p:txBody>
          <a:bodyPr>
            <a:noAutofit/>
          </a:bodyPr>
          <a:lstStyle/>
          <a:p>
            <a:pPr algn="just">
              <a:buAutoNum type="arabicPeriod"/>
            </a:pPr>
            <a:r>
              <a:rPr lang="es-ES" sz="2500"/>
              <a:t>Tenga su teléfono celular a mano 
Silencie ZOOM y apague su video
Los CHW llaman a su paciente (CHWI) e invitan a él o ella a la clase
Asegúrese del horario para recordarle al paciente que debe de venir a “su” hora, por ejemplo el grupo </a:t>
            </a:r>
            <a:r>
              <a:rPr lang="es-ES" sz="2500">
                <a:latin typeface="AR ESSENCE" panose="02000000000000000000" pitchFamily="2" charset="0"/>
              </a:rPr>
              <a:t>1</a:t>
            </a:r>
            <a:r>
              <a:rPr lang="es-ES" sz="2500"/>
              <a:t> es a las 8:30 am.</a:t>
            </a:r>
            <a:endParaRPr lang="en-US" sz="2500"/>
          </a:p>
        </p:txBody>
      </p:sp>
    </p:spTree>
    <p:extLst>
      <p:ext uri="{BB962C8B-B14F-4D97-AF65-F5344CB8AC3E}">
        <p14:creationId xmlns:p14="http://schemas.microsoft.com/office/powerpoint/2010/main" val="23663249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CD90-5E46-BCFA-A910-8C104DE49665}"/>
              </a:ext>
            </a:extLst>
          </p:cNvPr>
          <p:cNvSpPr>
            <a:spLocks noGrp="1"/>
          </p:cNvSpPr>
          <p:nvPr>
            <p:ph type="title"/>
          </p:nvPr>
        </p:nvSpPr>
        <p:spPr/>
        <p:txBody>
          <a:bodyPr>
            <a:normAutofit fontScale="90000"/>
          </a:bodyPr>
          <a:lstStyle/>
          <a:p>
            <a:r>
              <a:rPr lang="es-ES"/>
              <a:t>¿Cuáles son las asignaciones de los pacientes?
</a:t>
            </a:r>
            <a:endParaRPr lang="en-US"/>
          </a:p>
        </p:txBody>
      </p:sp>
      <p:sp>
        <p:nvSpPr>
          <p:cNvPr id="3" name="Content Placeholder 2">
            <a:extLst>
              <a:ext uri="{FF2B5EF4-FFF2-40B4-BE49-F238E27FC236}">
                <a16:creationId xmlns:a16="http://schemas.microsoft.com/office/drawing/2014/main" id="{0B59C66F-2781-2916-C92C-B9A07B76B5D7}"/>
              </a:ext>
            </a:extLst>
          </p:cNvPr>
          <p:cNvSpPr>
            <a:spLocks noGrp="1"/>
          </p:cNvSpPr>
          <p:nvPr>
            <p:ph idx="1"/>
          </p:nvPr>
        </p:nvSpPr>
        <p:spPr>
          <a:xfrm>
            <a:off x="312993" y="3601724"/>
            <a:ext cx="8343579" cy="3062469"/>
          </a:xfrm>
        </p:spPr>
        <p:txBody>
          <a:bodyPr>
            <a:normAutofit/>
          </a:bodyPr>
          <a:lstStyle/>
          <a:p>
            <a:pPr marL="305435" indent="-305435"/>
            <a:r>
              <a:rPr lang="es-ES" sz="1650"/>
              <a:t>8-10 </a:t>
            </a:r>
            <a:r>
              <a:rPr lang="es-ES"/>
              <a:t>personas</a:t>
            </a:r>
            <a:r>
              <a:rPr lang="es-ES" sz="1650"/>
              <a:t> en cada grupo, si todos vienen.</a:t>
            </a:r>
            <a:endParaRPr lang="en-US"/>
          </a:p>
          <a:p>
            <a:pPr marL="0" indent="0">
              <a:buNone/>
            </a:pPr>
            <a:r>
              <a:rPr lang="es-ES" sz="1650"/>
              <a:t>
	</a:t>
            </a:r>
          </a:p>
        </p:txBody>
      </p:sp>
      <p:pic>
        <p:nvPicPr>
          <p:cNvPr id="5" name="Picture 4">
            <a:extLst>
              <a:ext uri="{FF2B5EF4-FFF2-40B4-BE49-F238E27FC236}">
                <a16:creationId xmlns:a16="http://schemas.microsoft.com/office/drawing/2014/main" id="{CDF5894E-CBC8-2BAE-E0AA-DCE6611AD15D}"/>
              </a:ext>
            </a:extLst>
          </p:cNvPr>
          <p:cNvPicPr>
            <a:picLocks noChangeAspect="1"/>
          </p:cNvPicPr>
          <p:nvPr/>
        </p:nvPicPr>
        <p:blipFill>
          <a:blip r:embed="rId3"/>
          <a:stretch>
            <a:fillRect/>
          </a:stretch>
        </p:blipFill>
        <p:spPr>
          <a:xfrm>
            <a:off x="6194685" y="1503009"/>
            <a:ext cx="2949315" cy="2098715"/>
          </a:xfrm>
          <a:prstGeom prst="rect">
            <a:avLst/>
          </a:prstGeom>
        </p:spPr>
      </p:pic>
    </p:spTree>
    <p:extLst>
      <p:ext uri="{BB962C8B-B14F-4D97-AF65-F5344CB8AC3E}">
        <p14:creationId xmlns:p14="http://schemas.microsoft.com/office/powerpoint/2010/main" val="14758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A736-296B-618C-B169-9652B5D130F3}"/>
              </a:ext>
            </a:extLst>
          </p:cNvPr>
          <p:cNvSpPr>
            <a:spLocks noGrp="1"/>
          </p:cNvSpPr>
          <p:nvPr>
            <p:ph type="title"/>
          </p:nvPr>
        </p:nvSpPr>
        <p:spPr/>
        <p:txBody>
          <a:bodyPr/>
          <a:lstStyle/>
          <a:p>
            <a:r>
              <a:rPr lang="en-US"/>
              <a:t>¿Cómo funciona el traducir?
</a:t>
            </a:r>
          </a:p>
        </p:txBody>
      </p:sp>
      <p:sp>
        <p:nvSpPr>
          <p:cNvPr id="3" name="Content Placeholder 2">
            <a:extLst>
              <a:ext uri="{FF2B5EF4-FFF2-40B4-BE49-F238E27FC236}">
                <a16:creationId xmlns:a16="http://schemas.microsoft.com/office/drawing/2014/main" id="{0C1AE7A6-72B5-1EC9-9AA0-CB0BE19C5497}"/>
              </a:ext>
            </a:extLst>
          </p:cNvPr>
          <p:cNvSpPr>
            <a:spLocks noGrp="1"/>
          </p:cNvSpPr>
          <p:nvPr>
            <p:ph idx="1"/>
          </p:nvPr>
        </p:nvSpPr>
        <p:spPr>
          <a:xfrm>
            <a:off x="433108" y="2809875"/>
            <a:ext cx="7953889" cy="2562225"/>
          </a:xfrm>
        </p:spPr>
        <p:txBody>
          <a:bodyPr>
            <a:normAutofit/>
          </a:bodyPr>
          <a:lstStyle/>
          <a:p>
            <a:r>
              <a:rPr lang="es-ES" sz="1500"/>
              <a:t>Siéntese al lado del proveedor y... ¡Traduzca!
	Las necesidades variarán mensualmente según los proveedores
Sea breve y diga lo que dicen.
Si no está seguro o claro, ¡pregunte!
Puede tener 2 proveedores, así que siéntese entre ellos ... o puede tener 0
Si es 0, ayude a los otros CHW con el grupo médico.</a:t>
            </a:r>
            <a:endParaRPr lang="en-US" sz="1500"/>
          </a:p>
        </p:txBody>
      </p:sp>
    </p:spTree>
    <p:extLst>
      <p:ext uri="{BB962C8B-B14F-4D97-AF65-F5344CB8AC3E}">
        <p14:creationId xmlns:p14="http://schemas.microsoft.com/office/powerpoint/2010/main" val="287449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F400-BE6D-FFB5-A84E-708971A36819}"/>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95E1EBBB-1A36-9BF5-56D5-3EBFF803AAEE}"/>
              </a:ext>
            </a:extLst>
          </p:cNvPr>
          <p:cNvPicPr>
            <a:picLocks noGrp="1" noChangeAspect="1"/>
          </p:cNvPicPr>
          <p:nvPr>
            <p:ph idx="1"/>
          </p:nvPr>
        </p:nvPicPr>
        <p:blipFill>
          <a:blip r:embed="rId3"/>
          <a:stretch>
            <a:fillRect/>
          </a:stretch>
        </p:blipFill>
        <p:spPr>
          <a:xfrm>
            <a:off x="1579945" y="1104369"/>
            <a:ext cx="5726516" cy="4896382"/>
          </a:xfrm>
        </p:spPr>
      </p:pic>
    </p:spTree>
    <p:extLst>
      <p:ext uri="{BB962C8B-B14F-4D97-AF65-F5344CB8AC3E}">
        <p14:creationId xmlns:p14="http://schemas.microsoft.com/office/powerpoint/2010/main" val="40810488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268A-2591-2B1F-7EFB-192593A705E5}"/>
              </a:ext>
            </a:extLst>
          </p:cNvPr>
          <p:cNvSpPr>
            <a:spLocks noGrp="1"/>
          </p:cNvSpPr>
          <p:nvPr>
            <p:ph type="title"/>
          </p:nvPr>
        </p:nvSpPr>
        <p:spPr/>
        <p:txBody>
          <a:bodyPr/>
          <a:lstStyle/>
          <a:p>
            <a:r>
              <a:rPr lang="en-US"/>
              <a:t> </a:t>
            </a:r>
          </a:p>
        </p:txBody>
      </p:sp>
      <p:sp>
        <p:nvSpPr>
          <p:cNvPr id="6" name="Title 1">
            <a:extLst>
              <a:ext uri="{FF2B5EF4-FFF2-40B4-BE49-F238E27FC236}">
                <a16:creationId xmlns:a16="http://schemas.microsoft.com/office/drawing/2014/main" id="{AE0538EE-7B92-C140-23C9-8B7B0A0505F5}"/>
              </a:ext>
            </a:extLst>
          </p:cNvPr>
          <p:cNvSpPr txBox="1">
            <a:spLocks/>
          </p:cNvSpPr>
          <p:nvPr/>
        </p:nvSpPr>
        <p:spPr bwMode="gray">
          <a:xfrm>
            <a:off x="2417698" y="3021194"/>
            <a:ext cx="3799472" cy="530223"/>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b="1">
                <a:solidFill>
                  <a:schemeClr val="accent6">
                    <a:lumMod val="50000"/>
                  </a:schemeClr>
                </a:solidFill>
              </a:rPr>
              <a:t>Grupo pequeño: Social
</a:t>
            </a:r>
          </a:p>
        </p:txBody>
      </p:sp>
      <p:sp>
        <p:nvSpPr>
          <p:cNvPr id="4" name="Content Placeholder 3">
            <a:extLst>
              <a:ext uri="{FF2B5EF4-FFF2-40B4-BE49-F238E27FC236}">
                <a16:creationId xmlns:a16="http://schemas.microsoft.com/office/drawing/2014/main" id="{C4F61764-27B6-064A-31BC-C43280A7A498}"/>
              </a:ext>
            </a:extLst>
          </p:cNvPr>
          <p:cNvSpPr>
            <a:spLocks noGrp="1"/>
          </p:cNvSpPr>
          <p:nvPr>
            <p:ph idx="1"/>
          </p:nvPr>
        </p:nvSpPr>
        <p:spPr/>
        <p:txBody>
          <a:bodyPr/>
          <a:lstStyle/>
          <a:p>
            <a:pPr marL="0" indent="0">
              <a:buNone/>
            </a:pPr>
            <a:endParaRPr lang="en-US"/>
          </a:p>
          <a:p>
            <a:pPr marL="0" indent="0">
              <a:buNone/>
            </a:pPr>
            <a:endParaRPr lang="en-US"/>
          </a:p>
        </p:txBody>
      </p:sp>
    </p:spTree>
    <p:extLst>
      <p:ext uri="{BB962C8B-B14F-4D97-AF65-F5344CB8AC3E}">
        <p14:creationId xmlns:p14="http://schemas.microsoft.com/office/powerpoint/2010/main" val="4641774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0D66-D3FF-B6AD-77E7-89D516C6923E}"/>
              </a:ext>
            </a:extLst>
          </p:cNvPr>
          <p:cNvSpPr>
            <a:spLocks noGrp="1"/>
          </p:cNvSpPr>
          <p:nvPr>
            <p:ph type="title"/>
          </p:nvPr>
        </p:nvSpPr>
        <p:spPr/>
        <p:txBody>
          <a:bodyPr/>
          <a:lstStyle/>
          <a:p>
            <a:r>
              <a:rPr lang="en-US"/>
              <a:t>Grupo social
</a:t>
            </a:r>
          </a:p>
        </p:txBody>
      </p:sp>
      <p:pic>
        <p:nvPicPr>
          <p:cNvPr id="8" name="Content Placeholder 7">
            <a:extLst>
              <a:ext uri="{FF2B5EF4-FFF2-40B4-BE49-F238E27FC236}">
                <a16:creationId xmlns:a16="http://schemas.microsoft.com/office/drawing/2014/main" id="{A4FBFB0D-5E4B-EC78-C6A8-5015BC9653D4}"/>
              </a:ext>
            </a:extLst>
          </p:cNvPr>
          <p:cNvPicPr>
            <a:picLocks noGrp="1" noChangeAspect="1"/>
          </p:cNvPicPr>
          <p:nvPr>
            <p:ph idx="1"/>
          </p:nvPr>
        </p:nvPicPr>
        <p:blipFill>
          <a:blip r:embed="rId3"/>
          <a:stretch>
            <a:fillRect/>
          </a:stretch>
        </p:blipFill>
        <p:spPr>
          <a:xfrm>
            <a:off x="2485698" y="2744109"/>
            <a:ext cx="4902074" cy="1851023"/>
          </a:xfrm>
        </p:spPr>
      </p:pic>
    </p:spTree>
    <p:extLst>
      <p:ext uri="{BB962C8B-B14F-4D97-AF65-F5344CB8AC3E}">
        <p14:creationId xmlns:p14="http://schemas.microsoft.com/office/powerpoint/2010/main" val="2106523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268A-2591-2B1F-7EFB-192593A705E5}"/>
              </a:ext>
            </a:extLst>
          </p:cNvPr>
          <p:cNvSpPr>
            <a:spLocks noGrp="1"/>
          </p:cNvSpPr>
          <p:nvPr>
            <p:ph type="title"/>
          </p:nvPr>
        </p:nvSpPr>
        <p:spPr/>
        <p:txBody>
          <a:bodyPr/>
          <a:lstStyle/>
          <a:p>
            <a:r>
              <a:rPr lang="en-US"/>
              <a:t> </a:t>
            </a:r>
          </a:p>
        </p:txBody>
      </p:sp>
      <p:sp>
        <p:nvSpPr>
          <p:cNvPr id="7" name="Content Placeholder 6">
            <a:extLst>
              <a:ext uri="{FF2B5EF4-FFF2-40B4-BE49-F238E27FC236}">
                <a16:creationId xmlns:a16="http://schemas.microsoft.com/office/drawing/2014/main" id="{77DCC770-7A83-33D7-DAE9-433ECB3ED065}"/>
              </a:ext>
            </a:extLst>
          </p:cNvPr>
          <p:cNvSpPr>
            <a:spLocks noGrp="1"/>
          </p:cNvSpPr>
          <p:nvPr>
            <p:ph idx="1"/>
          </p:nvPr>
        </p:nvSpPr>
        <p:spPr>
          <a:xfrm>
            <a:off x="1007812" y="3989387"/>
            <a:ext cx="6619244" cy="2562225"/>
          </a:xfrm>
        </p:spPr>
        <p:txBody>
          <a:bodyPr/>
          <a:lstStyle/>
          <a:p>
            <a:pPr marL="0" indent="0">
              <a:buNone/>
            </a:pPr>
            <a:endParaRPr lang="en-US"/>
          </a:p>
          <a:p>
            <a:pPr marL="0" indent="0">
              <a:buNone/>
            </a:pPr>
            <a:endParaRPr lang="en-US"/>
          </a:p>
        </p:txBody>
      </p:sp>
      <p:sp>
        <p:nvSpPr>
          <p:cNvPr id="6" name="Title 1">
            <a:extLst>
              <a:ext uri="{FF2B5EF4-FFF2-40B4-BE49-F238E27FC236}">
                <a16:creationId xmlns:a16="http://schemas.microsoft.com/office/drawing/2014/main" id="{AE0538EE-7B92-C140-23C9-8B7B0A0505F5}"/>
              </a:ext>
            </a:extLst>
          </p:cNvPr>
          <p:cNvSpPr txBox="1">
            <a:spLocks/>
          </p:cNvSpPr>
          <p:nvPr/>
        </p:nvSpPr>
        <p:spPr bwMode="gray">
          <a:xfrm>
            <a:off x="2252008" y="2603502"/>
            <a:ext cx="4807697" cy="530223"/>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b="1">
                <a:solidFill>
                  <a:schemeClr val="accent6">
                    <a:lumMod val="50000"/>
                  </a:schemeClr>
                </a:solidFill>
              </a:rPr>
              <a:t>Grupo Pequeño:  Ministerio
</a:t>
            </a:r>
          </a:p>
        </p:txBody>
      </p:sp>
    </p:spTree>
    <p:extLst>
      <p:ext uri="{BB962C8B-B14F-4D97-AF65-F5344CB8AC3E}">
        <p14:creationId xmlns:p14="http://schemas.microsoft.com/office/powerpoint/2010/main" val="41288613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0D66-D3FF-B6AD-77E7-89D516C6923E}"/>
              </a:ext>
            </a:extLst>
          </p:cNvPr>
          <p:cNvSpPr>
            <a:spLocks noGrp="1"/>
          </p:cNvSpPr>
          <p:nvPr>
            <p:ph type="title"/>
          </p:nvPr>
        </p:nvSpPr>
        <p:spPr/>
        <p:txBody>
          <a:bodyPr/>
          <a:lstStyle/>
          <a:p>
            <a:r>
              <a:rPr lang="en-US"/>
              <a:t>Grupo de ministerio/Comportamiento
</a:t>
            </a:r>
          </a:p>
        </p:txBody>
      </p:sp>
      <p:pic>
        <p:nvPicPr>
          <p:cNvPr id="8" name="Content Placeholder 7">
            <a:extLst>
              <a:ext uri="{FF2B5EF4-FFF2-40B4-BE49-F238E27FC236}">
                <a16:creationId xmlns:a16="http://schemas.microsoft.com/office/drawing/2014/main" id="{D7EB36D1-2D07-92B2-EDA6-881CE858F040}"/>
              </a:ext>
            </a:extLst>
          </p:cNvPr>
          <p:cNvPicPr>
            <a:picLocks noGrp="1" noChangeAspect="1"/>
          </p:cNvPicPr>
          <p:nvPr>
            <p:ph idx="1"/>
          </p:nvPr>
        </p:nvPicPr>
        <p:blipFill>
          <a:blip r:embed="rId3"/>
          <a:stretch>
            <a:fillRect/>
          </a:stretch>
        </p:blipFill>
        <p:spPr>
          <a:xfrm>
            <a:off x="6388455" y="1535203"/>
            <a:ext cx="2634521" cy="2346142"/>
          </a:xfrm>
        </p:spPr>
      </p:pic>
      <p:sp>
        <p:nvSpPr>
          <p:cNvPr id="6" name="Content Placeholder 2">
            <a:extLst>
              <a:ext uri="{FF2B5EF4-FFF2-40B4-BE49-F238E27FC236}">
                <a16:creationId xmlns:a16="http://schemas.microsoft.com/office/drawing/2014/main" id="{0791D811-4E39-616D-4B3A-9296B24530BF}"/>
              </a:ext>
            </a:extLst>
          </p:cNvPr>
          <p:cNvSpPr txBox="1">
            <a:spLocks/>
          </p:cNvSpPr>
          <p:nvPr/>
        </p:nvSpPr>
        <p:spPr>
          <a:xfrm>
            <a:off x="440292" y="3789580"/>
            <a:ext cx="6089064" cy="3039517"/>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ES"/>
              <a:t>Recuerde que usted es el puente hacia las necesidades espirituales y de comportamiento.
</a:t>
            </a:r>
            <a:r>
              <a:rPr lang="es-ES" b="1"/>
              <a:t>¿Hay miembros de la iglesia que quieran asistir?</a:t>
            </a:r>
            <a:endParaRPr lang="en-US" b="1">
              <a:solidFill>
                <a:schemeClr val="tx1"/>
              </a:solidFill>
            </a:endParaRPr>
          </a:p>
        </p:txBody>
      </p:sp>
    </p:spTree>
    <p:extLst>
      <p:ext uri="{BB962C8B-B14F-4D97-AF65-F5344CB8AC3E}">
        <p14:creationId xmlns:p14="http://schemas.microsoft.com/office/powerpoint/2010/main" val="25687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p:txBody>
          <a:bodyPr/>
          <a:lstStyle/>
          <a:p>
            <a:pPr marL="0" indent="0">
              <a:buNone/>
            </a:pPr>
            <a:endParaRPr lang="en-US"/>
          </a:p>
          <a:p>
            <a:pPr marL="0" indent="0">
              <a:buNone/>
            </a:pPr>
            <a:endParaRPr lang="en-US"/>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783772" y="950279"/>
            <a:ext cx="3627977" cy="784830"/>
          </a:xfrm>
          <a:prstGeom prst="rect">
            <a:avLst/>
          </a:prstGeom>
          <a:noFill/>
        </p:spPr>
        <p:txBody>
          <a:bodyPr wrap="square" rtlCol="0">
            <a:spAutoFit/>
          </a:bodyPr>
          <a:lstStyle/>
          <a:p>
            <a:r>
              <a:rPr lang="en-US" sz="2250" b="1">
                <a:solidFill>
                  <a:srgbClr val="00B0F0"/>
                </a:solidFill>
              </a:rPr>
              <a:t>¡¡Almuerzo!!</a:t>
            </a:r>
            <a:r>
              <a:rPr lang="en-US" sz="2250" b="1">
                <a:solidFill>
                  <a:schemeClr val="accent5">
                    <a:lumMod val="75000"/>
                  </a:schemeClr>
                </a:solidFill>
              </a:rPr>
              <a:t>
</a:t>
            </a: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1944368476"/>
              </p:ext>
            </p:extLst>
          </p:nvPr>
        </p:nvGraphicFramePr>
        <p:xfrm>
          <a:off x="2374929" y="2656070"/>
          <a:ext cx="4689974" cy="37031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80076" y="4292266"/>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D190F6F-BA6F-064E-008F-8518EBD6C0E2}"/>
              </a:ext>
            </a:extLst>
          </p:cNvPr>
          <p:cNvGrpSpPr/>
          <p:nvPr/>
        </p:nvGrpSpPr>
        <p:grpSpPr>
          <a:xfrm>
            <a:off x="77499" y="3931377"/>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6" y="1937172"/>
              <a:ext cx="3184741" cy="1544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s-ES" sz="1875"/>
            </a:p>
            <a:p>
              <a:pPr algn="ctr" defTabSz="900113">
                <a:lnSpc>
                  <a:spcPct val="90000"/>
                </a:lnSpc>
                <a:spcAft>
                  <a:spcPct val="35000"/>
                </a:spcAft>
              </a:pPr>
              <a:r>
                <a:rPr lang="es-ES" sz="1875"/>
                <a:t>8:30-9:30
Registro y signos vitales
</a:t>
              </a:r>
              <a:endParaRPr lang="en-US" sz="1875"/>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1982540" y="4207355"/>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a:t>8:30-9:30</a:t>
            </a:r>
          </a:p>
          <a:p>
            <a:pPr algn="ctr" defTabSz="900113">
              <a:lnSpc>
                <a:spcPct val="90000"/>
              </a:lnSpc>
              <a:spcAft>
                <a:spcPct val="35000"/>
              </a:spcAft>
            </a:pPr>
            <a:r>
              <a:rPr lang="en-US" sz="1875"/>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47762" y="4071459"/>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0"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endParaRPr lang="en-US" sz="1875"/>
            </a:p>
            <a:p>
              <a:pPr algn="ctr" defTabSz="900113">
                <a:lnSpc>
                  <a:spcPct val="90000"/>
                </a:lnSpc>
                <a:spcAft>
                  <a:spcPct val="35000"/>
                </a:spcAft>
              </a:pPr>
              <a:r>
                <a:rPr lang="en-US" sz="1875"/>
                <a:t>11:30-12
Almuerzo
</a:t>
              </a:r>
            </a:p>
          </p:txBody>
        </p:sp>
      </p:grpSp>
      <p:sp>
        <p:nvSpPr>
          <p:cNvPr id="14" name="TextBox 13">
            <a:extLst>
              <a:ext uri="{FF2B5EF4-FFF2-40B4-BE49-F238E27FC236}">
                <a16:creationId xmlns:a16="http://schemas.microsoft.com/office/drawing/2014/main" id="{F4220D3B-837A-292B-44A4-D240DD243079}"/>
              </a:ext>
            </a:extLst>
          </p:cNvPr>
          <p:cNvSpPr txBox="1"/>
          <p:nvPr/>
        </p:nvSpPr>
        <p:spPr>
          <a:xfrm>
            <a:off x="4698557" y="2096649"/>
            <a:ext cx="3420417" cy="957955"/>
          </a:xfrm>
          <a:prstGeom prst="rect">
            <a:avLst/>
          </a:prstGeom>
          <a:noFill/>
        </p:spPr>
        <p:txBody>
          <a:bodyPr wrap="square" rtlCol="0">
            <a:spAutoFit/>
          </a:bodyPr>
          <a:lstStyle/>
          <a:p>
            <a:r>
              <a:rPr lang="es-ES" sz="1875">
                <a:solidFill>
                  <a:schemeClr val="accent5">
                    <a:lumMod val="75000"/>
                  </a:schemeClr>
                </a:solidFill>
              </a:rPr>
              <a:t>Grupos pequeños: 10-11:30
            8-9 pacientes
</a:t>
            </a:r>
            <a:endParaRPr lang="en-US" sz="1125">
              <a:solidFill>
                <a:schemeClr val="accent5">
                  <a:lumMod val="75000"/>
                </a:schemeClr>
              </a:solidFill>
            </a:endParaRPr>
          </a:p>
        </p:txBody>
      </p:sp>
    </p:spTree>
    <p:extLst>
      <p:ext uri="{BB962C8B-B14F-4D97-AF65-F5344CB8AC3E}">
        <p14:creationId xmlns:p14="http://schemas.microsoft.com/office/powerpoint/2010/main" val="1867598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BFDC-080E-024D-F134-903EE4FE1195}"/>
              </a:ext>
            </a:extLst>
          </p:cNvPr>
          <p:cNvSpPr>
            <a:spLocks noGrp="1"/>
          </p:cNvSpPr>
          <p:nvPr>
            <p:ph type="title"/>
          </p:nvPr>
        </p:nvSpPr>
        <p:spPr/>
        <p:txBody>
          <a:bodyPr/>
          <a:lstStyle/>
          <a:p>
            <a:r>
              <a:rPr lang="en-US"/>
              <a:t> </a:t>
            </a:r>
            <a:r>
              <a:rPr lang="es-ES"/>
              <a:t>¿Quién hace qué durante el almuerzo?</a:t>
            </a:r>
            <a:endParaRPr lang="en-US"/>
          </a:p>
        </p:txBody>
      </p:sp>
      <p:graphicFrame>
        <p:nvGraphicFramePr>
          <p:cNvPr id="4" name="Content Placeholder 3">
            <a:extLst>
              <a:ext uri="{FF2B5EF4-FFF2-40B4-BE49-F238E27FC236}">
                <a16:creationId xmlns:a16="http://schemas.microsoft.com/office/drawing/2014/main" id="{E74F7326-35A1-C0CC-6B5A-B19E6B198F53}"/>
              </a:ext>
            </a:extLst>
          </p:cNvPr>
          <p:cNvGraphicFramePr>
            <a:graphicFrameLocks noGrp="1"/>
          </p:cNvGraphicFramePr>
          <p:nvPr>
            <p:ph idx="1"/>
            <p:extLst>
              <p:ext uri="{D42A27DB-BD31-4B8C-83A1-F6EECF244321}">
                <p14:modId xmlns:p14="http://schemas.microsoft.com/office/powerpoint/2010/main" val="2849659162"/>
              </p:ext>
            </p:extLst>
          </p:nvPr>
        </p:nvGraphicFramePr>
        <p:xfrm>
          <a:off x="1188112" y="2708274"/>
          <a:ext cx="6618685" cy="256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2633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D43F-FF18-D6B1-6665-873A66040EFE}"/>
              </a:ext>
            </a:extLst>
          </p:cNvPr>
          <p:cNvSpPr>
            <a:spLocks noGrp="1"/>
          </p:cNvSpPr>
          <p:nvPr>
            <p:ph type="title"/>
          </p:nvPr>
        </p:nvSpPr>
        <p:spPr/>
        <p:txBody>
          <a:bodyPr/>
          <a:lstStyle/>
          <a:p>
            <a:r>
              <a:rPr lang="en-US"/>
              <a:t>Limpieza
</a:t>
            </a:r>
          </a:p>
        </p:txBody>
      </p:sp>
      <p:sp>
        <p:nvSpPr>
          <p:cNvPr id="3" name="Content Placeholder 2">
            <a:extLst>
              <a:ext uri="{FF2B5EF4-FFF2-40B4-BE49-F238E27FC236}">
                <a16:creationId xmlns:a16="http://schemas.microsoft.com/office/drawing/2014/main" id="{047E5615-97A4-CB89-1C94-225FF3319557}"/>
              </a:ext>
            </a:extLst>
          </p:cNvPr>
          <p:cNvSpPr>
            <a:spLocks noGrp="1"/>
          </p:cNvSpPr>
          <p:nvPr>
            <p:ph idx="1"/>
          </p:nvPr>
        </p:nvSpPr>
        <p:spPr/>
        <p:txBody>
          <a:bodyPr/>
          <a:lstStyle/>
          <a:p>
            <a:r>
              <a:rPr lang="en-US"/>
              <a:t>Barrer
Recoger mesas y sillas
Sacar la basura
Cerrar con llave 
Consulte con su CHW Champion antes</a:t>
            </a:r>
          </a:p>
          <a:p>
            <a:pPr marL="0" indent="0">
              <a:buNone/>
            </a:pPr>
            <a:r>
              <a:rPr lang="en-US"/>
              <a:t>     de partir</a:t>
            </a:r>
          </a:p>
        </p:txBody>
      </p:sp>
      <p:pic>
        <p:nvPicPr>
          <p:cNvPr id="5" name="Picture 4">
            <a:extLst>
              <a:ext uri="{FF2B5EF4-FFF2-40B4-BE49-F238E27FC236}">
                <a16:creationId xmlns:a16="http://schemas.microsoft.com/office/drawing/2014/main" id="{28D7A235-5750-4856-53C5-D35E55163779}"/>
              </a:ext>
            </a:extLst>
          </p:cNvPr>
          <p:cNvPicPr>
            <a:picLocks noChangeAspect="1"/>
          </p:cNvPicPr>
          <p:nvPr/>
        </p:nvPicPr>
        <p:blipFill>
          <a:blip r:embed="rId3"/>
          <a:stretch>
            <a:fillRect/>
          </a:stretch>
        </p:blipFill>
        <p:spPr>
          <a:xfrm>
            <a:off x="7437276" y="958434"/>
            <a:ext cx="1399229" cy="2862222"/>
          </a:xfrm>
          <a:prstGeom prst="rect">
            <a:avLst/>
          </a:prstGeom>
        </p:spPr>
      </p:pic>
      <p:pic>
        <p:nvPicPr>
          <p:cNvPr id="7" name="Picture 6">
            <a:extLst>
              <a:ext uri="{FF2B5EF4-FFF2-40B4-BE49-F238E27FC236}">
                <a16:creationId xmlns:a16="http://schemas.microsoft.com/office/drawing/2014/main" id="{B9F8DA9A-A468-4FEB-2125-62F7203AC780}"/>
              </a:ext>
            </a:extLst>
          </p:cNvPr>
          <p:cNvPicPr>
            <a:picLocks noChangeAspect="1"/>
          </p:cNvPicPr>
          <p:nvPr/>
        </p:nvPicPr>
        <p:blipFill>
          <a:blip r:embed="rId4"/>
          <a:stretch>
            <a:fillRect/>
          </a:stretch>
        </p:blipFill>
        <p:spPr>
          <a:xfrm>
            <a:off x="5033972" y="4189476"/>
            <a:ext cx="3973393" cy="2126522"/>
          </a:xfrm>
          <a:prstGeom prst="rect">
            <a:avLst/>
          </a:prstGeom>
        </p:spPr>
      </p:pic>
    </p:spTree>
    <p:extLst>
      <p:ext uri="{BB962C8B-B14F-4D97-AF65-F5344CB8AC3E}">
        <p14:creationId xmlns:p14="http://schemas.microsoft.com/office/powerpoint/2010/main" val="398199410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Module.thmx</Template>
  <TotalTime>51</TotalTime>
  <Words>18698</Words>
  <Application>Microsoft Macintosh PowerPoint</Application>
  <PresentationFormat>On-screen Show (4:3)</PresentationFormat>
  <Paragraphs>2556</Paragraphs>
  <Slides>400</Slides>
  <Notes>373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400</vt:i4>
      </vt:variant>
    </vt:vector>
  </HeadingPairs>
  <TitlesOfParts>
    <vt:vector size="418" baseType="lpstr">
      <vt:lpstr>Arial Unicode MS</vt:lpstr>
      <vt:lpstr>Amasis MT Pro Medium</vt:lpstr>
      <vt:lpstr>American Typewriter</vt:lpstr>
      <vt:lpstr>AR CENA</vt:lpstr>
      <vt:lpstr>AR ESSENCE</vt:lpstr>
      <vt:lpstr>Arial</vt:lpstr>
      <vt:lpstr>Calibri</vt:lpstr>
      <vt:lpstr>Century Gothic</vt:lpstr>
      <vt:lpstr>Consolas</vt:lpstr>
      <vt:lpstr>Gabriola</vt:lpstr>
      <vt:lpstr>Gill Sans MT</vt:lpstr>
      <vt:lpstr>Segoe UI Web (West European)</vt:lpstr>
      <vt:lpstr>Times New Roman</vt:lpstr>
      <vt:lpstr>Wingdings</vt:lpstr>
      <vt:lpstr>Wingdings 2</vt:lpstr>
      <vt:lpstr>Wingdings 3</vt:lpstr>
      <vt:lpstr>Dividend</vt:lpstr>
      <vt:lpstr>1_Dividend</vt:lpstr>
      <vt:lpstr>Entrenamiento para chw:  funciÓn de visitas en grupo                                 </vt:lpstr>
      <vt:lpstr>Objectivos para este entrenamiento </vt:lpstr>
      <vt:lpstr>Modulo 1– Reclutamiento (1)</vt:lpstr>
      <vt:lpstr>¿preguntas o inquietudes?
</vt:lpstr>
      <vt:lpstr>Anuncios!</vt:lpstr>
      <vt:lpstr>¿cómo?</vt:lpstr>
      <vt:lpstr>                Guión</vt:lpstr>
      <vt:lpstr>HORA para decirleS  a sus pacientes</vt:lpstr>
      <vt:lpstr>Grupos pequeños CHW-CHWI: Qué hacer
</vt:lpstr>
      <vt:lpstr>                Guión</vt:lpstr>
      <vt:lpstr> </vt:lpstr>
      <vt:lpstr>¿Dónde se encuentra la hoja con la información del paciente?</vt:lpstr>
      <vt:lpstr> Que escribir en la hoja de Excel</vt:lpstr>
      <vt:lpstr> Razones comunes para decir QUE no</vt:lpstr>
      <vt:lpstr> </vt:lpstr>
      <vt:lpstr>Resumen: reclutamiento</vt:lpstr>
      <vt:lpstr>CHW Instructores: Necesitan de asegurarse de que BOX esté correcto </vt:lpstr>
      <vt:lpstr>Esta semana: ¡Hora de llamar!</vt:lpstr>
      <vt:lpstr>preguntas, comentarios, dudas</vt:lpstr>
      <vt:lpstr>Modulo 2– Reclutamiento (2)
</vt:lpstr>
      <vt:lpstr>¿, preguntas o inquietudes?
</vt:lpstr>
      <vt:lpstr>¿cómo fueron las llamadas?</vt:lpstr>
      <vt:lpstr>Hablar acerca de cómo va a llamar a los pacientes</vt:lpstr>
      <vt:lpstr>CHW Instructores: Necesitan de asegurarse de que BOX esté correcto </vt:lpstr>
      <vt:lpstr>¿Preguntas sobre Excel?</vt:lpstr>
      <vt:lpstr>preguntas, comentarios, dudas</vt:lpstr>
      <vt:lpstr>Modulo 3 Orientación #1
</vt:lpstr>
      <vt:lpstr>¿, preguntas o inquietudes?
</vt:lpstr>
      <vt:lpstr>Orientación: Resumen
</vt:lpstr>
      <vt:lpstr>Siempre use sus camisetas y etiquetas de identificación de CHW</vt:lpstr>
      <vt:lpstr>Orientación</vt:lpstr>
      <vt:lpstr> ejemplo de cómo se ve la hoja</vt:lpstr>
      <vt:lpstr>ORDEN </vt:lpstr>
      <vt:lpstr>Estación 1: Registro</vt:lpstr>
      <vt:lpstr>Estación 1: RegistraRSE </vt:lpstr>
      <vt:lpstr>Estación 1: Registro </vt:lpstr>
      <vt:lpstr> </vt:lpstr>
      <vt:lpstr> Flotadores *</vt:lpstr>
      <vt:lpstr>Presión arterial </vt:lpstr>
      <vt:lpstr>Presión arterial </vt:lpstr>
      <vt:lpstr> </vt:lpstr>
      <vt:lpstr>Peso y Midiendo la estatura
</vt:lpstr>
      <vt:lpstr>Midiendo el peso 
</vt:lpstr>
      <vt:lpstr>Midiendo el peso 
</vt:lpstr>
      <vt:lpstr> </vt:lpstr>
      <vt:lpstr> </vt:lpstr>
      <vt:lpstr> </vt:lpstr>
      <vt:lpstr> </vt:lpstr>
      <vt:lpstr> </vt:lpstr>
      <vt:lpstr>Consent</vt:lpstr>
      <vt:lpstr> </vt:lpstr>
      <vt:lpstr>Colesterol</vt:lpstr>
      <vt:lpstr>Colesterol</vt:lpstr>
      <vt:lpstr>Colesterol</vt:lpstr>
      <vt:lpstr>A1c</vt:lpstr>
      <vt:lpstr>A1c</vt:lpstr>
      <vt:lpstr>Snack - merienda</vt:lpstr>
      <vt:lpstr>Proyecto #2</vt:lpstr>
      <vt:lpstr>Proyecto #2</vt:lpstr>
      <vt:lpstr> </vt:lpstr>
      <vt:lpstr>Salida </vt:lpstr>
      <vt:lpstr>Data</vt:lpstr>
      <vt:lpstr>Puntos clave
</vt:lpstr>
      <vt:lpstr> </vt:lpstr>
      <vt:lpstr> </vt:lpstr>
      <vt:lpstr>Modulo 4 Orientación #2
</vt:lpstr>
      <vt:lpstr>¿preguntas o inquietudes?
</vt:lpstr>
      <vt:lpstr>Agenda de esta noche
</vt:lpstr>
      <vt:lpstr> </vt:lpstr>
      <vt:lpstr>Modulo 5 Resumen de la orientación, planificación DE LA Clase #1
</vt:lpstr>
      <vt:lpstr>¿preguntas o inquietudes?
</vt:lpstr>
      <vt:lpstr>Puntos importantes
</vt:lpstr>
      <vt:lpstr> </vt:lpstr>
      <vt:lpstr>Flotadores y configuración
</vt:lpstr>
      <vt:lpstr> </vt:lpstr>
      <vt:lpstr> </vt:lpstr>
      <vt:lpstr> </vt:lpstr>
      <vt:lpstr> </vt:lpstr>
      <vt:lpstr>Examen de los pies para diabéticos
</vt:lpstr>
      <vt:lpstr>Practiquemos un examen de los pies 
</vt:lpstr>
      <vt:lpstr>Laboratorio
</vt:lpstr>
      <vt:lpstr> </vt:lpstr>
      <vt:lpstr>Durante el grupo grande
</vt:lpstr>
      <vt:lpstr> </vt:lpstr>
      <vt:lpstr>Puntos clave
</vt:lpstr>
      <vt:lpstr> Modulo 6 planificación DE LA Clase #1
</vt:lpstr>
      <vt:lpstr>¿preguntas o inquietudes?
</vt:lpstr>
      <vt:lpstr> </vt:lpstr>
      <vt:lpstr>Grupo médico pequeño
</vt:lpstr>
      <vt:lpstr>¿Cuáles son las asignaciones de los pacientes?
</vt:lpstr>
      <vt:lpstr>¿Cómo funciona el traducir?
</vt:lpstr>
      <vt:lpstr>  </vt:lpstr>
      <vt:lpstr> </vt:lpstr>
      <vt:lpstr>Grupo social
</vt:lpstr>
      <vt:lpstr> </vt:lpstr>
      <vt:lpstr>Grupo de ministerio/Comportamiento
</vt:lpstr>
      <vt:lpstr> </vt:lpstr>
      <vt:lpstr> ¿Quién hace qué durante el almuerzo?</vt:lpstr>
      <vt:lpstr>Limpieza
</vt:lpstr>
      <vt:lpstr>preguntas, comentarios, dudas</vt:lpstr>
      <vt:lpstr>        Modulo 7 Clase #1 Resumen, planificación DE LA Clase #2
</vt:lpstr>
      <vt:lpstr>¿ preguntas o inquietudes?
</vt:lpstr>
      <vt:lpstr>¿Cómo leS fuE?
</vt:lpstr>
      <vt:lpstr>Tiempo para celebrar
</vt:lpstr>
      <vt:lpstr>Modulo 8 planificación DE la Clase #2
</vt:lpstr>
      <vt:lpstr>¿ preguntas o inquietudes?
</vt:lpstr>
      <vt:lpstr>Modulo 9: Preevaluación de medicamentos
</vt:lpstr>
      <vt:lpstr>¿preguntas o inquietudes?
</vt:lpstr>
      <vt:lpstr>Agenda</vt:lpstr>
      <vt:lpstr>PREGUNTA #1 
</vt:lpstr>
      <vt:lpstr>Pregunta #2
</vt:lpstr>
      <vt:lpstr>PREGUNTA #3 
</vt:lpstr>
      <vt:lpstr>PREGUNTA #4 
</vt:lpstr>
      <vt:lpstr>PREGUNTA #5 
</vt:lpstr>
      <vt:lpstr>PREGUNTA #6
</vt:lpstr>
      <vt:lpstr>PREGUNTA #7 
</vt:lpstr>
      <vt:lpstr>PREGUNTA #8 
</vt:lpstr>
      <vt:lpstr>Pregunta #9
</vt:lpstr>
      <vt:lpstr>PREGUNTA #10 
</vt:lpstr>
      <vt:lpstr>Pregunta #11
</vt:lpstr>
      <vt:lpstr>Pregunta #12 
</vt:lpstr>
      <vt:lpstr>PREGUNTA #13 
</vt:lpstr>
      <vt:lpstr>PREGUNTA #14 </vt:lpstr>
      <vt:lpstr>PREGUNTA #15 
</vt:lpstr>
      <vt:lpstr>Pregunta #16
</vt:lpstr>
      <vt:lpstr>PREGUNTA #17 
</vt:lpstr>
      <vt:lpstr>PREGUNTA #18 
</vt:lpstr>
      <vt:lpstr>Pregunta #19 
</vt:lpstr>
      <vt:lpstr>Pregunta #20
</vt:lpstr>
      <vt:lpstr>PREGUNTA #21 
</vt:lpstr>
      <vt:lpstr>PREGUNTA #22
</vt:lpstr>
      <vt:lpstr>PREGUNTA #23 
</vt:lpstr>
      <vt:lpstr>PREGUNTA #24 </vt:lpstr>
      <vt:lpstr>PREGUNTA #25
</vt:lpstr>
      <vt:lpstr>PREGUNTA #26</vt:lpstr>
      <vt:lpstr>Pregunta #27
</vt:lpstr>
      <vt:lpstr>Pregunta #28
</vt:lpstr>
      <vt:lpstr>Pregunta #29
</vt:lpstr>
      <vt:lpstr>PREGUNTA #30 
</vt:lpstr>
      <vt:lpstr>La próxima semana...
</vt:lpstr>
      <vt:lpstr>Modulo10 : RePASO de la evaluación de medicamentos
</vt:lpstr>
      <vt:lpstr>¿preguntas o inquietudes?
</vt:lpstr>
      <vt:lpstr>Descripción general de la capacitación de un Chw: pasado y presente
</vt:lpstr>
      <vt:lpstr> rePASO DE la PREevaluación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vt:lpstr>
      <vt:lpstr>Agenda: 
</vt:lpstr>
      <vt:lpstr>Modulo 11: Barreras para obtener medicamentos  - PAP</vt:lpstr>
      <vt:lpstr>¿Preguntas o inquietudes?
</vt:lpstr>
      <vt:lpstr>Anuncios....
</vt:lpstr>
      <vt:lpstr>Hablemos de los medicamentos  PAP ...
</vt:lpstr>
      <vt:lpstr> </vt:lpstr>
      <vt:lpstr>¿Por qué son útiles los medicamentos PAP?
</vt:lpstr>
      <vt:lpstr>Por qué los medicamentos PAP son desafiantes
</vt:lpstr>
      <vt:lpstr>hay muchos desafíos con los medicamentos PAP. ¿Cómo pueden ayudar los CHW?
</vt:lpstr>
      <vt:lpstr>Cómo los CHWS puedeN ser de gran ayuda con los medicamentos Pap
</vt:lpstr>
      <vt:lpstr>¿Cómo es el sistema?
</vt:lpstr>
      <vt:lpstr>tareas </vt:lpstr>
      <vt:lpstr>Modulo 12: Barreras de medicamentos-COSTO
</vt:lpstr>
      <vt:lpstr>¿Preguntas o inquietudes?
</vt:lpstr>
      <vt:lpstr>tareas </vt:lpstr>
      <vt:lpstr>El tema  barreras a los medicamentos
</vt:lpstr>
      <vt:lpstr>Pre - Pregunta
</vt:lpstr>
      <vt:lpstr>Acerca de la lista de $4.00 
</vt:lpstr>
      <vt:lpstr>COMO OBTENER LA listA….</vt:lpstr>
      <vt:lpstr>¿Qué pasa si el medicamento no está en el plan de $4.00?
</vt:lpstr>
      <vt:lpstr>Goodrx.com</vt:lpstr>
      <vt:lpstr>Pregunta </vt:lpstr>
      <vt:lpstr>Insulina</vt:lpstr>
      <vt:lpstr>Si sus pacientes no pueden pagar la insulina, no son los únicos
</vt:lpstr>
      <vt:lpstr>Pregunta
</vt:lpstr>
      <vt:lpstr>Tarea para la próxima semana
</vt:lpstr>
      <vt:lpstr>Modulo 13: Glucosa</vt:lpstr>
      <vt:lpstr>¿Preguntas O inquietudes?
</vt:lpstr>
      <vt:lpstr>TAREA DE LA SEMANA PASADA</vt:lpstr>
      <vt:lpstr>Pregunta </vt:lpstr>
      <vt:lpstr>Azúcar en ayunas
</vt:lpstr>
      <vt:lpstr>Pregunta </vt:lpstr>
      <vt:lpstr>Azúcar antes de las comidas
</vt:lpstr>
      <vt:lpstr>Los alimentos se digieren de manera diferente
</vt:lpstr>
      <vt:lpstr>Pregunta </vt:lpstr>
      <vt:lpstr>Azúcar DESPUÉS de las comidas</vt:lpstr>
      <vt:lpstr> </vt:lpstr>
      <vt:lpstr>¿Con qué frecuencia debe mi paciente revisar su nivel de azúcar?
</vt:lpstr>
      <vt:lpstr>¿Qué debo decirles a mis pacientes?
</vt:lpstr>
      <vt:lpstr>Mi paciente no quiere revisar sus azúcares... ¿Qué le digo?
</vt:lpstr>
      <vt:lpstr> revisiÓn de azúcares</vt:lpstr>
      <vt:lpstr>Tarea para esta semana
</vt:lpstr>
      <vt:lpstr>Modulo 14 diabetes – LA seguridad</vt:lpstr>
      <vt:lpstr>¿Preguntas o inquietudes?
</vt:lpstr>
      <vt:lpstr>Tarea de la semana pasada
</vt:lpstr>
      <vt:lpstr>Pre - PREGUNTA 
</vt:lpstr>
      <vt:lpstr>Pregunta </vt:lpstr>
      <vt:lpstr>Los alimentos se digieren de manera diferente
</vt:lpstr>
      <vt:lpstr>Pregunta </vt:lpstr>
      <vt:lpstr>¿Por qué solo una vaso? ¿Por qué 15 minutos?</vt:lpstr>
      <vt:lpstr>PREGUNTA 
</vt:lpstr>
      <vt:lpstr>PREGUNTA </vt:lpstr>
      <vt:lpstr>¿Qué sucede cuando el nivel de azúcar en la sangre es alto?</vt:lpstr>
      <vt:lpstr>¿Por qué suceden estas cosas con azúcares altos?  El cuerpo está tratando de deshacerse del azúcar
</vt:lpstr>
      <vt:lpstr>Pregunta </vt:lpstr>
      <vt:lpstr>       ¿Debo usar medicamentos ya vencidos?     PreguntÉmosle  a la FDA   (Administración de alimentos y medicamentos de los Estados Unidos)
</vt:lpstr>
      <vt:lpstr>Tarea esta semana
</vt:lpstr>
      <vt:lpstr>1 de mayo: Medicamentos orales                     para la diabetes - Metformina
</vt:lpstr>
      <vt:lpstr>¿Preguntas o inquietudes?
</vt:lpstr>
      <vt:lpstr>Anuncios
</vt:lpstr>
      <vt:lpstr>Tarea de la semana pasada
</vt:lpstr>
      <vt:lpstr>Pre - Pregunta 
</vt:lpstr>
      <vt:lpstr>Medicamentos para la diabetes: información general
</vt:lpstr>
      <vt:lpstr>Pre - PREGUNTA 
</vt:lpstr>
      <vt:lpstr>Metformina
</vt:lpstr>
      <vt:lpstr>Pre - PREGUNTA 
</vt:lpstr>
      <vt:lpstr>Metformina
</vt:lpstr>
      <vt:lpstr>PREGUNTA
</vt:lpstr>
      <vt:lpstr>Caso
</vt:lpstr>
      <vt:lpstr>Tarea para esta semana
</vt:lpstr>
      <vt:lpstr>8 de Mayo: Medicamentos para la diabetes – medicamentos "g"  
</vt:lpstr>
      <vt:lpstr>¿Preguntas o inquietudes?
</vt:lpstr>
      <vt:lpstr>Anuncios
</vt:lpstr>
      <vt:lpstr>Tarea de la semana pasada
</vt:lpstr>
      <vt:lpstr>Pre - Pregunta 
</vt:lpstr>
      <vt:lpstr>PRE – PREGUNTA    pre – pregunta   </vt:lpstr>
      <vt:lpstr>Los medicamentos g
</vt:lpstr>
      <vt:lpstr>Los medicamentos G ... (¿Por qué son tan difíciles de pronunciar?)
</vt:lpstr>
      <vt:lpstr>Glimepirida: ¿el mejor medicamento g?
</vt:lpstr>
      <vt:lpstr>Caso 
</vt:lpstr>
      <vt:lpstr>Pre - PREGUNTA 
</vt:lpstr>
      <vt:lpstr>Glimepirida: ¿cómo se dosifica?
</vt:lpstr>
      <vt:lpstr>Caso
</vt:lpstr>
      <vt:lpstr>15 de mayo: MEDICAMENTOS PARA Diabetes - Actos
</vt:lpstr>
      <vt:lpstr>¿Preguntas o inquietudes?
</vt:lpstr>
      <vt:lpstr>Anuncios
</vt:lpstr>
      <vt:lpstr>Tarea de la semana pasada
</vt:lpstr>
      <vt:lpstr>Pasando  a  Actos
</vt:lpstr>
      <vt:lpstr>Pre - PREGUNTA 
</vt:lpstr>
      <vt:lpstr>Pre - PREGUNTA 
</vt:lpstr>
      <vt:lpstr>Actos: ¿cuÁl es su dosis?
</vt:lpstr>
      <vt:lpstr>Pre - PREGUNTA 
</vt:lpstr>
      <vt:lpstr>Tareas
</vt:lpstr>
      <vt:lpstr>22 de mayo: Medicamentos para la diabetes - insulina
</vt:lpstr>
      <vt:lpstr>¿Preguntas o inquietudes?
</vt:lpstr>
      <vt:lpstr>Tareas
</vt:lpstr>
      <vt:lpstr>PREGUNTA </vt:lpstr>
      <vt:lpstr>Insulina
</vt:lpstr>
      <vt:lpstr>PREGUNTA </vt:lpstr>
      <vt:lpstr>PREGUNTA </vt:lpstr>
      <vt:lpstr>¿Dónde inyectarse LA insulina?
</vt:lpstr>
      <vt:lpstr>PREGUNTA </vt:lpstr>
      <vt:lpstr>¿Insulina barata?
</vt:lpstr>
      <vt:lpstr>Fobia a las agujas
</vt:lpstr>
      <vt:lpstr>Insulina/Inyectables
</vt:lpstr>
      <vt:lpstr>Tareas 
</vt:lpstr>
      <vt:lpstr>5 de Junio, 2023  presión arterial o hipertensión</vt:lpstr>
      <vt:lpstr>¿Oraciones, preguntas o inquietudes?
</vt:lpstr>
      <vt:lpstr>anuncios</vt:lpstr>
      <vt:lpstr> </vt:lpstr>
      <vt:lpstr>Hipertensión
</vt:lpstr>
      <vt:lpstr>Hipertensión
</vt:lpstr>
      <vt:lpstr>Hipertensión
</vt:lpstr>
      <vt:lpstr>Hipertensión
</vt:lpstr>
      <vt:lpstr>Hipertensión</vt:lpstr>
      <vt:lpstr>Hipertensión</vt:lpstr>
      <vt:lpstr>TAREA</vt:lpstr>
      <vt:lpstr>12 de junio, 2023: medicina para presion alta</vt:lpstr>
      <vt:lpstr>¿Oraciones, preguntas o inquietudes?
</vt:lpstr>
      <vt:lpstr>ANUNCIOS</vt:lpstr>
      <vt:lpstr>TAREA</vt:lpstr>
      <vt:lpstr>PREGUNTAS</vt:lpstr>
      <vt:lpstr>RESPUESTAS</vt:lpstr>
      <vt:lpstr>PowerPoint Presentation</vt:lpstr>
      <vt:lpstr>PREGUNTAS</vt:lpstr>
      <vt:lpstr>HIPERTENSION</vt:lpstr>
      <vt:lpstr>Questions, or concerns?</vt:lpstr>
      <vt:lpstr>HOW DID Homework GO?</vt:lpstr>
      <vt:lpstr>19 de junio, 2023  colesterol
</vt:lpstr>
      <vt:lpstr>¿Oraciones, preguntas o inquietudes?
</vt:lpstr>
      <vt:lpstr>anuncios</vt:lpstr>
      <vt:lpstr>¿cómo le fue con la tarea?</vt:lpstr>
      <vt:lpstr>COLESTEROL  ALTO
</vt:lpstr>
      <vt:lpstr>COLESTEROL
</vt:lpstr>
      <vt:lpstr>COLESTEROL
</vt:lpstr>
      <vt:lpstr>COLESTEROL
</vt:lpstr>
      <vt:lpstr>COLESTEROL - Medicamentos
</vt:lpstr>
      <vt:lpstr>COLESTEROL
</vt:lpstr>
      <vt:lpstr> pre - PREGUNTA 
</vt:lpstr>
      <vt:lpstr> pre - PREGUNTA 
</vt:lpstr>
      <vt:lpstr>Pre - PREGUNTA 
</vt:lpstr>
      <vt:lpstr>Pre - PREGUNTA 
</vt:lpstr>
      <vt:lpstr>26 DE JUNIO: medicamentos para el colesterol
</vt:lpstr>
      <vt:lpstr>¿Oraciones, preguntas o inquietudes?
</vt:lpstr>
      <vt:lpstr>anuncios</vt:lpstr>
      <vt:lpstr>Triglicéridos (de la última vez)
</vt:lpstr>
      <vt:lpstr>TG</vt:lpstr>
      <vt:lpstr>Ataque cardíaco y DERRAME cerebraL 
</vt:lpstr>
      <vt:lpstr> </vt:lpstr>
      <vt:lpstr>Prevención </vt:lpstr>
      <vt:lpstr>¿El estrés causa ataques cardíacos, DERRAMES cerebrales, presión arterial alta...?
</vt:lpstr>
      <vt:lpstr>¡SÍ! (MÁS O MENOS)
</vt:lpstr>
      <vt:lpstr>Entonces …. antes de irnos... Preguntas:
</vt:lpstr>
      <vt:lpstr> pre - PREGUNTA 
</vt:lpstr>
      <vt:lpstr> pre - PREGUNTA 
</vt:lpstr>
      <vt:lpstr>Pre - PREGUNTA 
</vt:lpstr>
      <vt:lpstr>Pre - PREGUNTA 
</vt:lpstr>
      <vt:lpstr>  </vt:lpstr>
      <vt:lpstr>tarea</vt:lpstr>
      <vt:lpstr>10 DE JULIO: repaso
</vt:lpstr>
      <vt:lpstr>¿Oraciones, preguntas o inquietudes?
</vt:lpstr>
      <vt:lpstr>  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 </vt:lpstr>
      <vt:lpstr>PREGUNTA</vt:lpstr>
      <vt:lpstr>PREGUNTA 
</vt:lpstr>
      <vt:lpstr>PREGUNTA </vt:lpstr>
      <vt:lpstr>PREGUNTA </vt:lpstr>
      <vt:lpstr>PREGUNTA </vt:lpstr>
      <vt:lpstr>PREGUNTA </vt:lpstr>
      <vt:lpstr>17 de julio: Post - evaluación
</vt:lpstr>
      <vt:lpstr>¿Oraciones, preguntas o inquietudes?
</vt:lpstr>
      <vt:lpstr>Agenda de esta noche
</vt:lpstr>
      <vt:lpstr>PREGUNTA #1 
</vt:lpstr>
      <vt:lpstr>Pregunta #2
</vt:lpstr>
      <vt:lpstr>PREGUNTA #3 
</vt:lpstr>
      <vt:lpstr>PREGUNTA #4 
</vt:lpstr>
      <vt:lpstr>PREGUNTA #5 
</vt:lpstr>
      <vt:lpstr>PREGUNTA #6
</vt:lpstr>
      <vt:lpstr>PREGUNTA #7 
</vt:lpstr>
      <vt:lpstr>PREGUNTA #8 
</vt:lpstr>
      <vt:lpstr>Pregunta # 9
</vt:lpstr>
      <vt:lpstr>PREGUNTA #10 
</vt:lpstr>
      <vt:lpstr>Pregunta #11
</vt:lpstr>
      <vt:lpstr>Pregunta #12 
</vt:lpstr>
      <vt:lpstr>PREGUNTA #13 
</vt:lpstr>
      <vt:lpstr>PREGUNTA #14 
</vt:lpstr>
      <vt:lpstr>PREGUNTA #15 
</vt:lpstr>
      <vt:lpstr>PREGUNTA #16</vt:lpstr>
      <vt:lpstr>PREGUNTA #17 
</vt:lpstr>
      <vt:lpstr>PREGUNTA #18 
</vt:lpstr>
      <vt:lpstr>Pregunta #19 
</vt:lpstr>
      <vt:lpstr>Pregunta #20
</vt:lpstr>
      <vt:lpstr>PREGUNTA #21 
</vt:lpstr>
      <vt:lpstr>PREGUNTA #22
</vt:lpstr>
      <vt:lpstr>PREGUNTA #23 
</vt:lpstr>
      <vt:lpstr>PREGUNTA #24 
</vt:lpstr>
      <vt:lpstr>PREGUNTA #25
</vt:lpstr>
      <vt:lpstr>Pregunta #26
</vt:lpstr>
      <vt:lpstr>Pregunta #27
</vt:lpstr>
      <vt:lpstr>Pregunta #28
</vt:lpstr>
      <vt:lpstr>Pregunta #29
</vt:lpstr>
      <vt:lpstr>PREGUNTA #30 
</vt:lpstr>
      <vt:lpstr>resultados</vt:lpstr>
      <vt:lpstr>Evaluación de un CHW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Cardenas</dc:creator>
  <cp:lastModifiedBy>Nava, Bertha A.</cp:lastModifiedBy>
  <cp:revision>152</cp:revision>
  <cp:lastPrinted>2022-12-24T19:41:56Z</cp:lastPrinted>
  <dcterms:created xsi:type="dcterms:W3CDTF">2018-10-22T16:54:43Z</dcterms:created>
  <dcterms:modified xsi:type="dcterms:W3CDTF">2023-11-14T19:46:20Z</dcterms:modified>
</cp:coreProperties>
</file>