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147"/>
  </p:notesMasterIdLst>
  <p:handoutMasterIdLst>
    <p:handoutMasterId r:id="rId148"/>
  </p:handoutMasterIdLst>
  <p:sldIdLst>
    <p:sldId id="256" r:id="rId4"/>
    <p:sldId id="257" r:id="rId5"/>
    <p:sldId id="258" r:id="rId6"/>
    <p:sldId id="260" r:id="rId7"/>
    <p:sldId id="467" r:id="rId8"/>
    <p:sldId id="261" r:id="rId9"/>
    <p:sldId id="262" r:id="rId10"/>
    <p:sldId id="263" r:id="rId11"/>
    <p:sldId id="409" r:id="rId12"/>
    <p:sldId id="410" r:id="rId13"/>
    <p:sldId id="411" r:id="rId14"/>
    <p:sldId id="412" r:id="rId15"/>
    <p:sldId id="413" r:id="rId16"/>
    <p:sldId id="414" r:id="rId17"/>
    <p:sldId id="415" r:id="rId18"/>
    <p:sldId id="416" r:id="rId19"/>
    <p:sldId id="417" r:id="rId20"/>
    <p:sldId id="418" r:id="rId21"/>
    <p:sldId id="419" r:id="rId22"/>
    <p:sldId id="420" r:id="rId23"/>
    <p:sldId id="421" r:id="rId24"/>
    <p:sldId id="422" r:id="rId25"/>
    <p:sldId id="423" r:id="rId26"/>
    <p:sldId id="424" r:id="rId27"/>
    <p:sldId id="425" r:id="rId28"/>
    <p:sldId id="426" r:id="rId29"/>
    <p:sldId id="427" r:id="rId30"/>
    <p:sldId id="428" r:id="rId31"/>
    <p:sldId id="429" r:id="rId32"/>
    <p:sldId id="430" r:id="rId33"/>
    <p:sldId id="431" r:id="rId34"/>
    <p:sldId id="432" r:id="rId35"/>
    <p:sldId id="433" r:id="rId36"/>
    <p:sldId id="434" r:id="rId37"/>
    <p:sldId id="435" r:id="rId38"/>
    <p:sldId id="436" r:id="rId39"/>
    <p:sldId id="437" r:id="rId40"/>
    <p:sldId id="438" r:id="rId41"/>
    <p:sldId id="439" r:id="rId42"/>
    <p:sldId id="440" r:id="rId43"/>
    <p:sldId id="296" r:id="rId44"/>
    <p:sldId id="297" r:id="rId45"/>
    <p:sldId id="298" r:id="rId46"/>
    <p:sldId id="300" r:id="rId47"/>
    <p:sldId id="502" r:id="rId48"/>
    <p:sldId id="301" r:id="rId49"/>
    <p:sldId id="469" r:id="rId50"/>
    <p:sldId id="441" r:id="rId51"/>
    <p:sldId id="442" r:id="rId52"/>
    <p:sldId id="443" r:id="rId53"/>
    <p:sldId id="445" r:id="rId54"/>
    <p:sldId id="446" r:id="rId55"/>
    <p:sldId id="447" r:id="rId56"/>
    <p:sldId id="308" r:id="rId57"/>
    <p:sldId id="309" r:id="rId58"/>
    <p:sldId id="468" r:id="rId59"/>
    <p:sldId id="509" r:id="rId60"/>
    <p:sldId id="312" r:id="rId61"/>
    <p:sldId id="329" r:id="rId62"/>
    <p:sldId id="328" r:id="rId63"/>
    <p:sldId id="322" r:id="rId64"/>
    <p:sldId id="321" r:id="rId65"/>
    <p:sldId id="347" r:id="rId66"/>
    <p:sldId id="470" r:id="rId67"/>
    <p:sldId id="326" r:id="rId68"/>
    <p:sldId id="352" r:id="rId69"/>
    <p:sldId id="324" r:id="rId70"/>
    <p:sldId id="325" r:id="rId71"/>
    <p:sldId id="330" r:id="rId72"/>
    <p:sldId id="355" r:id="rId73"/>
    <p:sldId id="335" r:id="rId74"/>
    <p:sldId id="336" r:id="rId75"/>
    <p:sldId id="337" r:id="rId76"/>
    <p:sldId id="339" r:id="rId77"/>
    <p:sldId id="351" r:id="rId78"/>
    <p:sldId id="340" r:id="rId79"/>
    <p:sldId id="341" r:id="rId80"/>
    <p:sldId id="350" r:id="rId81"/>
    <p:sldId id="472" r:id="rId82"/>
    <p:sldId id="333" r:id="rId83"/>
    <p:sldId id="365" r:id="rId84"/>
    <p:sldId id="477" r:id="rId85"/>
    <p:sldId id="480" r:id="rId86"/>
    <p:sldId id="506" r:id="rId87"/>
    <p:sldId id="505" r:id="rId88"/>
    <p:sldId id="481" r:id="rId89"/>
    <p:sldId id="478" r:id="rId90"/>
    <p:sldId id="476" r:id="rId91"/>
    <p:sldId id="479" r:id="rId92"/>
    <p:sldId id="366" r:id="rId93"/>
    <p:sldId id="448" r:id="rId94"/>
    <p:sldId id="449" r:id="rId95"/>
    <p:sldId id="367" r:id="rId96"/>
    <p:sldId id="474" r:id="rId97"/>
    <p:sldId id="473" r:id="rId98"/>
    <p:sldId id="482" r:id="rId99"/>
    <p:sldId id="483" r:id="rId100"/>
    <p:sldId id="344" r:id="rId101"/>
    <p:sldId id="373" r:id="rId102"/>
    <p:sldId id="499" r:id="rId103"/>
    <p:sldId id="376" r:id="rId104"/>
    <p:sldId id="357" r:id="rId105"/>
    <p:sldId id="500" r:id="rId106"/>
    <p:sldId id="501" r:id="rId107"/>
    <p:sldId id="374" r:id="rId108"/>
    <p:sldId id="383" r:id="rId109"/>
    <p:sldId id="459" r:id="rId110"/>
    <p:sldId id="504" r:id="rId111"/>
    <p:sldId id="457" r:id="rId112"/>
    <p:sldId id="458" r:id="rId113"/>
    <p:sldId id="454" r:id="rId114"/>
    <p:sldId id="456" r:id="rId115"/>
    <p:sldId id="461" r:id="rId116"/>
    <p:sldId id="313" r:id="rId117"/>
    <p:sldId id="314" r:id="rId118"/>
    <p:sldId id="315" r:id="rId119"/>
    <p:sldId id="316" r:id="rId120"/>
    <p:sldId id="361" r:id="rId121"/>
    <p:sldId id="359" r:id="rId122"/>
    <p:sldId id="362" r:id="rId123"/>
    <p:sldId id="498" r:id="rId124"/>
    <p:sldId id="358" r:id="rId125"/>
    <p:sldId id="384" r:id="rId126"/>
    <p:sldId id="385" r:id="rId127"/>
    <p:sldId id="493" r:id="rId128"/>
    <p:sldId id="490" r:id="rId129"/>
    <p:sldId id="491" r:id="rId130"/>
    <p:sldId id="489" r:id="rId131"/>
    <p:sldId id="398" r:id="rId132"/>
    <p:sldId id="487" r:id="rId133"/>
    <p:sldId id="488" r:id="rId134"/>
    <p:sldId id="492" r:id="rId135"/>
    <p:sldId id="497" r:id="rId136"/>
    <p:sldId id="496" r:id="rId137"/>
    <p:sldId id="400" r:id="rId138"/>
    <p:sldId id="401" r:id="rId139"/>
    <p:sldId id="386" r:id="rId140"/>
    <p:sldId id="387" r:id="rId141"/>
    <p:sldId id="389" r:id="rId142"/>
    <p:sldId id="402" r:id="rId143"/>
    <p:sldId id="407" r:id="rId144"/>
    <p:sldId id="408" r:id="rId145"/>
    <p:sldId id="494" r:id="rId14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86CE85-A667-C16A-204F-7A8B0CF6D9AE}" name="Noe Taracena" initials="NT" userId="dd0eb04e20c96d7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9ED8D-786D-42A4-BD39-FC689825BC8B}" v="413" dt="2023-04-24T05:20:08.5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9615" autoAdjust="0"/>
  </p:normalViewPr>
  <p:slideViewPr>
    <p:cSldViewPr snapToGrid="0">
      <p:cViewPr varScale="1">
        <p:scale>
          <a:sx n="88" d="100"/>
          <a:sy n="88" d="100"/>
        </p:scale>
        <p:origin x="280" y="184"/>
      </p:cViewPr>
      <p:guideLst>
        <p:guide orient="horz" pos="2160"/>
        <p:guide pos="3840"/>
      </p:guideLst>
    </p:cSldViewPr>
  </p:slideViewPr>
  <p:outlineViewPr>
    <p:cViewPr>
      <p:scale>
        <a:sx n="33" d="100"/>
        <a:sy n="33" d="100"/>
      </p:scale>
      <p:origin x="0" y="-27258"/>
    </p:cViewPr>
  </p:outlineViewPr>
  <p:notesTextViewPr>
    <p:cViewPr>
      <p:scale>
        <a:sx n="1" d="1"/>
        <a:sy n="1" d="1"/>
      </p:scale>
      <p:origin x="0" y="0"/>
    </p:cViewPr>
  </p:notesTextViewPr>
  <p:sorterViewPr>
    <p:cViewPr>
      <p:scale>
        <a:sx n="100" d="100"/>
        <a:sy n="100" d="100"/>
      </p:scale>
      <p:origin x="0" y="-20178"/>
    </p:cViewPr>
  </p:sorterViewPr>
  <p:notesViewPr>
    <p:cSldViewPr snapToGrid="0">
      <p:cViewPr varScale="1">
        <p:scale>
          <a:sx n="84" d="100"/>
          <a:sy n="84" d="100"/>
        </p:scale>
        <p:origin x="3846"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presProps" Target="presProps.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microsoft.com/office/2015/10/relationships/revisionInfo" Target="revisionInfo.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microsoft.com/office/2018/10/relationships/authors" Target="author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6366A2-523B-5D55-6D16-2B67A18F8855}"/>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9C9373F-C507-AFEE-8EE8-C2DEE479E97C}"/>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5297BE66-ACA4-4F7F-B77A-330C9BC9229E}" type="datetimeFigureOut">
              <a:rPr lang="en-US" smtClean="0"/>
              <a:t>11/14/23</a:t>
            </a:fld>
            <a:endParaRPr lang="en-US" dirty="0"/>
          </a:p>
        </p:txBody>
      </p:sp>
      <p:sp>
        <p:nvSpPr>
          <p:cNvPr id="4" name="Footer Placeholder 3">
            <a:extLst>
              <a:ext uri="{FF2B5EF4-FFF2-40B4-BE49-F238E27FC236}">
                <a16:creationId xmlns:a16="http://schemas.microsoft.com/office/drawing/2014/main" id="{CD0F9BB6-C184-8D00-13AC-8BE054C1BBCA}"/>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EB7AB89-13F5-8847-E2FF-089E043CC98B}"/>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5F884D1C-38CE-4535-ACC8-67737FE57EAF}" type="slidenum">
              <a:rPr lang="en-US" smtClean="0"/>
              <a:t>‹#›</a:t>
            </a:fld>
            <a:endParaRPr lang="en-US" dirty="0"/>
          </a:p>
        </p:txBody>
      </p:sp>
    </p:spTree>
    <p:extLst>
      <p:ext uri="{BB962C8B-B14F-4D97-AF65-F5344CB8AC3E}">
        <p14:creationId xmlns:p14="http://schemas.microsoft.com/office/powerpoint/2010/main" val="25001552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3-03-28T20:18:00.320"/>
    </inkml:context>
    <inkml:brush xml:id="br0">
      <inkml:brushProperty name="width" value="0.05" units="cm"/>
      <inkml:brushProperty name="height" value="0.05" units="cm"/>
      <inkml:brushProperty name="color" value="#9FABAF"/>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24138" units="1/cm"/>
          <inkml:channelProperty channel="T" name="resolution" value="1" units="1/dev"/>
        </inkml:channelProperties>
      </inkml:inkSource>
      <inkml:timestamp xml:id="ts0" timeString="2023-03-28T20:18:19.977"/>
    </inkml:context>
    <inkml:brush xml:id="br0">
      <inkml:brushProperty name="width" value="0.05" units="cm"/>
      <inkml:brushProperty name="height" value="0.05" units="cm"/>
      <inkml:brushProperty name="color" value="#9FABAF"/>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2"/>
          <p:cNvSpPr>
            <a:spLocks noGrp="1"/>
          </p:cNvSpPr>
          <p:nvPr>
            <p:ph type="body"/>
          </p:nvPr>
        </p:nvSpPr>
        <p:spPr>
          <a:xfrm>
            <a:off x="804947" y="4905293"/>
            <a:ext cx="6439205" cy="4646926"/>
          </a:xfrm>
          <a:prstGeom prst="rect">
            <a:avLst/>
          </a:prstGeom>
        </p:spPr>
        <p:txBody>
          <a:bodyPr lIns="0" tIns="0" rIns="0" bIns="0">
            <a:noAutofit/>
          </a:bodyPr>
          <a:lstStyle/>
          <a:p>
            <a:r>
              <a:rPr lang="en-US" sz="2100" b="0" strike="noStrike" spc="-1">
                <a:latin typeface="Arial"/>
              </a:rPr>
              <a:t>Click to edit the notes format</a:t>
            </a:r>
          </a:p>
        </p:txBody>
      </p:sp>
      <p:sp>
        <p:nvSpPr>
          <p:cNvPr id="85" name="PlaceHolder 4"/>
          <p:cNvSpPr>
            <a:spLocks noGrp="1"/>
          </p:cNvSpPr>
          <p:nvPr>
            <p:ph type="dt"/>
          </p:nvPr>
        </p:nvSpPr>
        <p:spPr>
          <a:xfrm>
            <a:off x="4556023" y="0"/>
            <a:ext cx="3493076" cy="515997"/>
          </a:xfrm>
          <a:prstGeom prst="rect">
            <a:avLst/>
          </a:prstGeom>
        </p:spPr>
        <p:txBody>
          <a:bodyPr lIns="0" tIns="0" rIns="0" bIns="0">
            <a:noAutofit/>
          </a:bodyPr>
          <a:lstStyle/>
          <a:p>
            <a:pPr algn="r"/>
            <a:r>
              <a:rPr lang="en-US" sz="1400" b="0" strike="noStrike" spc="-1" dirty="0">
                <a:latin typeface="Times New Roman"/>
              </a:rPr>
              <a:t>&lt;date/time&gt;</a:t>
            </a:r>
          </a:p>
        </p:txBody>
      </p:sp>
      <p:sp>
        <p:nvSpPr>
          <p:cNvPr id="86" name="PlaceHolder 5"/>
          <p:cNvSpPr>
            <a:spLocks noGrp="1"/>
          </p:cNvSpPr>
          <p:nvPr>
            <p:ph type="ftr"/>
          </p:nvPr>
        </p:nvSpPr>
        <p:spPr>
          <a:xfrm>
            <a:off x="0" y="9810956"/>
            <a:ext cx="3493076" cy="515997"/>
          </a:xfrm>
          <a:prstGeom prst="rect">
            <a:avLst/>
          </a:prstGeom>
        </p:spPr>
        <p:txBody>
          <a:bodyPr lIns="0" tIns="0" rIns="0" bIns="0" anchor="b">
            <a:noAutofit/>
          </a:bodyPr>
          <a:lstStyle/>
          <a:p>
            <a:r>
              <a:rPr lang="en-US" sz="1400" b="0" strike="noStrike" spc="-1" dirty="0">
                <a:latin typeface="Times New Roman"/>
              </a:rPr>
              <a:t>&lt;footer&gt;</a:t>
            </a:r>
          </a:p>
        </p:txBody>
      </p:sp>
      <p:sp>
        <p:nvSpPr>
          <p:cNvPr id="87" name="PlaceHolder 6"/>
          <p:cNvSpPr>
            <a:spLocks noGrp="1"/>
          </p:cNvSpPr>
          <p:nvPr>
            <p:ph type="sldNum"/>
          </p:nvPr>
        </p:nvSpPr>
        <p:spPr>
          <a:xfrm>
            <a:off x="4556023" y="9810956"/>
            <a:ext cx="3493076" cy="515997"/>
          </a:xfrm>
          <a:prstGeom prst="rect">
            <a:avLst/>
          </a:prstGeom>
        </p:spPr>
        <p:txBody>
          <a:bodyPr lIns="0" tIns="0" rIns="0" bIns="0" anchor="b">
            <a:noAutofit/>
          </a:bodyPr>
          <a:lstStyle/>
          <a:p>
            <a:pPr algn="r"/>
            <a:fld id="{C8E56027-7CC4-4D62-AE0A-145EF58E252B}" type="slidenum">
              <a:rPr lang="en-US" sz="1400" b="0" strike="noStrike" spc="-1">
                <a:latin typeface="Times New Roman"/>
              </a:rPr>
              <a:t>‹#›</a:t>
            </a:fld>
            <a:endParaRPr lang="en-US" sz="1400" b="0" strike="noStrike" spc="-1" dirty="0">
              <a:latin typeface="Times New Roman"/>
            </a:endParaRPr>
          </a:p>
        </p:txBody>
      </p:sp>
    </p:spTree>
    <p:extLst>
      <p:ext uri="{BB962C8B-B14F-4D97-AF65-F5344CB8AC3E}">
        <p14:creationId xmlns:p14="http://schemas.microsoft.com/office/powerpoint/2010/main" val="272841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1</a:t>
            </a:fld>
            <a:endParaRPr lang="en-US" sz="1400" b="0" strike="noStrike" spc="-1" dirty="0">
              <a:latin typeface="Times New Roman"/>
            </a:endParaRPr>
          </a:p>
        </p:txBody>
      </p:sp>
    </p:spTree>
    <p:extLst>
      <p:ext uri="{BB962C8B-B14F-4D97-AF65-F5344CB8AC3E}">
        <p14:creationId xmlns:p14="http://schemas.microsoft.com/office/powerpoint/2010/main" val="155390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79</a:t>
            </a:fld>
            <a:endParaRPr lang="en-US" sz="1400" b="0" strike="noStrike" spc="-1" dirty="0">
              <a:latin typeface="Times New Roman"/>
            </a:endParaRPr>
          </a:p>
        </p:txBody>
      </p:sp>
    </p:spTree>
    <p:extLst>
      <p:ext uri="{BB962C8B-B14F-4D97-AF65-F5344CB8AC3E}">
        <p14:creationId xmlns:p14="http://schemas.microsoft.com/office/powerpoint/2010/main" val="2722236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80</a:t>
            </a:fld>
            <a:endParaRPr lang="en-US" sz="1400" b="0" strike="noStrike" spc="-1" dirty="0">
              <a:latin typeface="Times New Roman"/>
            </a:endParaRPr>
          </a:p>
        </p:txBody>
      </p:sp>
    </p:spTree>
    <p:extLst>
      <p:ext uri="{BB962C8B-B14F-4D97-AF65-F5344CB8AC3E}">
        <p14:creationId xmlns:p14="http://schemas.microsoft.com/office/powerpoint/2010/main" val="325771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81</a:t>
            </a:fld>
            <a:endParaRPr lang="en-US" sz="1400" b="0" strike="noStrike" spc="-1" dirty="0">
              <a:latin typeface="Times New Roman"/>
            </a:endParaRPr>
          </a:p>
        </p:txBody>
      </p:sp>
    </p:spTree>
    <p:extLst>
      <p:ext uri="{BB962C8B-B14F-4D97-AF65-F5344CB8AC3E}">
        <p14:creationId xmlns:p14="http://schemas.microsoft.com/office/powerpoint/2010/main" val="4134717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82</a:t>
            </a:fld>
            <a:endParaRPr lang="en-US" sz="1400" b="0" strike="noStrike" spc="-1" dirty="0">
              <a:latin typeface="Times New Roman"/>
            </a:endParaRPr>
          </a:p>
        </p:txBody>
      </p:sp>
    </p:spTree>
    <p:extLst>
      <p:ext uri="{BB962C8B-B14F-4D97-AF65-F5344CB8AC3E}">
        <p14:creationId xmlns:p14="http://schemas.microsoft.com/office/powerpoint/2010/main" val="2994834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83</a:t>
            </a:fld>
            <a:endParaRPr lang="en-US" sz="1400" b="0" strike="noStrike" spc="-1" dirty="0">
              <a:latin typeface="Times New Roman"/>
            </a:endParaRPr>
          </a:p>
        </p:txBody>
      </p:sp>
    </p:spTree>
    <p:extLst>
      <p:ext uri="{BB962C8B-B14F-4D97-AF65-F5344CB8AC3E}">
        <p14:creationId xmlns:p14="http://schemas.microsoft.com/office/powerpoint/2010/main" val="2623074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pPr algn="l"/>
            <a:endParaRPr lang="es-ES" sz="2900" b="1" dirty="0">
              <a:solidFill>
                <a:srgbClr val="111111"/>
              </a:solidFill>
              <a:latin typeface="Gill Sans MT" panose="020B0502020104020203" pitchFamily="34" charset="0"/>
              <a:cs typeface="Times New Roman" panose="02020603050405020304" pitchFamily="18" charset="0"/>
            </a:endParaRPr>
          </a:p>
          <a:p>
            <a:pPr algn="l"/>
            <a:r>
              <a:rPr lang="en-US" sz="4100" dirty="0">
                <a:solidFill>
                  <a:srgbClr val="333333"/>
                </a:solidFill>
                <a:latin typeface="-apple-system"/>
              </a:rPr>
              <a:t>When a person is diagnosed with diabetes, they must learn to eat a </a:t>
            </a:r>
            <a:r>
              <a:rPr lang="en-US" sz="4100" b="1" u="sng" dirty="0">
                <a:solidFill>
                  <a:srgbClr val="333333"/>
                </a:solidFill>
                <a:latin typeface="AR BLANCA" panose="02000000000000000000" pitchFamily="2" charset="0"/>
              </a:rPr>
              <a:t>healthy diet </a:t>
            </a:r>
            <a:r>
              <a:rPr lang="en-US" sz="4100" dirty="0">
                <a:solidFill>
                  <a:srgbClr val="333333"/>
                </a:solidFill>
                <a:latin typeface="-apple-system"/>
              </a:rPr>
              <a:t>that does not have to be associated with restrictions, nor is it a condemnation to deprive themselves of good food. It is always possible to eat tasty and well when you have diabetes
</a:t>
            </a:r>
            <a:endParaRPr lang="es-ES" sz="2900" b="1" dirty="0">
              <a:solidFill>
                <a:srgbClr val="111111"/>
              </a:solidFill>
              <a:latin typeface="Gill Sans MT" panose="020B0502020104020203" pitchFamily="34" charset="0"/>
              <a:cs typeface="Times New Roman" panose="02020603050405020304" pitchFamily="18" charset="0"/>
            </a:endParaRPr>
          </a:p>
          <a:p>
            <a:pPr algn="l"/>
            <a:endParaRPr lang="es-ES" sz="2900" b="1" dirty="0">
              <a:solidFill>
                <a:srgbClr val="111111"/>
              </a:solidFill>
              <a:latin typeface="Gill Sans MT" panose="020B0502020104020203" pitchFamily="34" charset="0"/>
              <a:cs typeface="Times New Roman" panose="02020603050405020304" pitchFamily="18" charset="0"/>
            </a:endParaRPr>
          </a:p>
          <a:p>
            <a:pPr algn="l"/>
            <a:r>
              <a:rPr lang="en-US" sz="2900" b="1" dirty="0">
                <a:solidFill>
                  <a:srgbClr val="111111"/>
                </a:solidFill>
                <a:latin typeface="Gill Sans MT" panose="020B0502020104020203" pitchFamily="34" charset="0"/>
                <a:cs typeface="Times New Roman" panose="02020603050405020304" pitchFamily="18" charset="0"/>
              </a:rPr>
              <a:t>The effect of food on glucose
</a:t>
            </a:r>
            <a:r>
              <a:rPr lang="en-US" sz="2900" dirty="0">
                <a:solidFill>
                  <a:srgbClr val="333333"/>
                </a:solidFill>
                <a:latin typeface="Gill Sans MT" panose="020B0502020104020203" pitchFamily="34" charset="0"/>
                <a:cs typeface="Times New Roman" panose="02020603050405020304" pitchFamily="18" charset="0"/>
              </a:rPr>
              <a:t>For most people with diabetes, the first resort to controlling glucose is some method of counting </a:t>
            </a:r>
            <a:r>
              <a:rPr lang="en-US" sz="2900" b="1" u="sng" dirty="0">
                <a:solidFill>
                  <a:srgbClr val="FFC000"/>
                </a:solidFill>
                <a:latin typeface="Gill Sans MT" panose="020B0502020104020203" pitchFamily="34" charset="0"/>
                <a:cs typeface="Times New Roman" panose="02020603050405020304" pitchFamily="18" charset="0"/>
              </a:rPr>
              <a:t>carbohydrates</a:t>
            </a:r>
            <a:r>
              <a:rPr lang="en-US" sz="2900" dirty="0">
                <a:solidFill>
                  <a:srgbClr val="333333"/>
                </a:solidFill>
                <a:latin typeface="Gill Sans MT" panose="020B0502020104020203" pitchFamily="34" charset="0"/>
                <a:cs typeface="Times New Roman" panose="02020603050405020304" pitchFamily="18" charset="0"/>
              </a:rPr>
              <a:t>. To control the level of glucose in the blood it is key to reach a balance between total carbohydrate consumption, physical activity and diabetes pills or</a:t>
            </a:r>
            <a:r>
              <a:rPr lang="en-US" sz="2900" b="1" u="sng" dirty="0">
                <a:solidFill>
                  <a:srgbClr val="333333"/>
                </a:solidFill>
                <a:latin typeface="Gill Sans MT" panose="020B0502020104020203" pitchFamily="34" charset="0"/>
                <a:cs typeface="Times New Roman" panose="02020603050405020304" pitchFamily="18" charset="0"/>
              </a:rPr>
              <a:t> insulin</a:t>
            </a:r>
            <a:r>
              <a:rPr lang="en-US" sz="2900" dirty="0">
                <a:solidFill>
                  <a:srgbClr val="333333"/>
                </a:solidFill>
                <a:latin typeface="Gill Sans MT" panose="020B0502020104020203" pitchFamily="34" charset="0"/>
                <a:cs typeface="Times New Roman" panose="02020603050405020304" pitchFamily="18" charset="0"/>
              </a:rPr>
              <a:t>. Since each type of carbohydrate has different effects on blood glucose, using GI can be helpful in perfecting glycol control
</a:t>
            </a:r>
            <a:endParaRPr lang="en-US" dirty="0"/>
          </a:p>
          <a:p>
            <a:pPr algn="l" fontAlgn="base"/>
            <a:r>
              <a:rPr lang="en-US" b="1" i="0" noProof="0" dirty="0">
                <a:solidFill>
                  <a:srgbClr val="404040"/>
                </a:solidFill>
                <a:effectLst/>
                <a:latin typeface="inherit"/>
              </a:rPr>
              <a:t>Glycemic index </a:t>
            </a:r>
            <a:r>
              <a:rPr lang="es-ES" b="1" i="0" dirty="0">
                <a:solidFill>
                  <a:srgbClr val="404040"/>
                </a:solidFill>
                <a:effectLst/>
                <a:latin typeface="inherit"/>
              </a:rPr>
              <a:t>and diabetes
</a:t>
            </a:r>
            <a:r>
              <a:rPr lang="es-ES" b="0" i="0" dirty="0">
                <a:solidFill>
                  <a:srgbClr val="444444"/>
                </a:solidFill>
                <a:effectLst/>
                <a:latin typeface="Lucida Grande"/>
              </a:rPr>
              <a:t>    </a:t>
            </a:r>
          </a:p>
          <a:p>
            <a:pPr algn="l" fontAlgn="base"/>
            <a:r>
              <a:rPr lang="en-US" b="0" i="0" dirty="0">
                <a:solidFill>
                  <a:srgbClr val="444444"/>
                </a:solidFill>
                <a:effectLst/>
                <a:latin typeface="Lucida Grande"/>
              </a:rPr>
              <a:t>The glycemic index (GI) is a measure of how quickly a food can raise its blood sugar (glucose) level. Only foods that contain carbohydrates have a GI. Foods such as oils, fats, and meats do not have a GI, although in people with diabetes, these can affect blood sugar</a:t>
            </a:r>
            <a:br>
              <a:rPr lang="es-ES" b="0" i="0" dirty="0">
                <a:solidFill>
                  <a:srgbClr val="444444"/>
                </a:solidFill>
                <a:effectLst/>
                <a:latin typeface="Lucida Grande"/>
              </a:rPr>
            </a:br>
            <a:endParaRPr lang="es-ES" b="0" i="0" dirty="0">
              <a:solidFill>
                <a:srgbClr val="444444"/>
              </a:solidFill>
              <a:effectLst/>
              <a:latin typeface="Lucida Grande"/>
            </a:endParaRPr>
          </a:p>
          <a:p>
            <a:pPr algn="l" fontAlgn="base"/>
            <a:r>
              <a:rPr lang="en-US" b="0" i="0" dirty="0">
                <a:solidFill>
                  <a:srgbClr val="444444"/>
                </a:solidFill>
                <a:effectLst/>
                <a:latin typeface="Lucida Grande"/>
              </a:rPr>
              <a:t>In general, foods with a low GI slowly increase glucose in your body. Foods with a high GI rapidly increase blood glucose.
If you have </a:t>
            </a:r>
            <a:r>
              <a:rPr lang="en-US" b="1" i="0" u="sng" dirty="0">
                <a:solidFill>
                  <a:srgbClr val="444444"/>
                </a:solidFill>
                <a:effectLst/>
                <a:latin typeface="Lucida Grande"/>
              </a:rPr>
              <a:t>diabetes</a:t>
            </a:r>
            <a:r>
              <a:rPr lang="en-US" b="0" i="0" dirty="0">
                <a:solidFill>
                  <a:srgbClr val="444444"/>
                </a:solidFill>
                <a:effectLst/>
                <a:latin typeface="Lucida Grande"/>
              </a:rPr>
              <a:t>, foods with a high GI can make it hard to control the disease</a:t>
            </a:r>
          </a:p>
          <a:p>
            <a:pPr algn="l" fontAlgn="base"/>
            <a:r>
              <a:rPr lang="en-US" b="0" i="0" dirty="0">
                <a:solidFill>
                  <a:srgbClr val="444444"/>
                </a:solidFill>
                <a:effectLst/>
                <a:latin typeface="Lucida Grande"/>
              </a:rPr>
              <a:t>
</a:t>
            </a:r>
            <a:r>
              <a:rPr lang="es-ES" b="1" i="0" dirty="0">
                <a:solidFill>
                  <a:srgbClr val="404040"/>
                </a:solidFill>
                <a:effectLst/>
                <a:latin typeface="inherit"/>
              </a:rPr>
              <a:t>Information
</a:t>
            </a:r>
            <a:r>
              <a:rPr lang="en-US" b="0" i="0" dirty="0">
                <a:solidFill>
                  <a:srgbClr val="444444"/>
                </a:solidFill>
                <a:effectLst/>
                <a:latin typeface="Lucida Grande"/>
              </a:rPr>
              <a:t>Not all carbohydrates work the same way in the body. Some cause a rapid rise in blood sugar, while others work more slowly, preventing large or rapid increases in blood sugar. The glycemic index addresses these differences by assigning a number to foods that reflects how quickly they increase blood glucose compared to pure glucose (sugar).
The GI scale ranges from 0 to 100. Pure glucose has the highest GI and is assigned a value of 100.
Eating foods with a low GI can help you achieve tighter control over your blood sugar. Paying attention to the GI of food can be another tool to help manage diabetes, along with</a:t>
            </a:r>
            <a:r>
              <a:rPr lang="en-US" b="1" i="0" u="sng" dirty="0">
                <a:solidFill>
                  <a:srgbClr val="444444"/>
                </a:solidFill>
                <a:effectLst/>
                <a:latin typeface="Lucida Grande"/>
              </a:rPr>
              <a:t> carbohydrate counting</a:t>
            </a:r>
            <a:r>
              <a:rPr lang="en-US" b="0" i="0" dirty="0">
                <a:solidFill>
                  <a:srgbClr val="444444"/>
                </a:solidFill>
                <a:effectLst/>
                <a:latin typeface="Lucida Grande"/>
              </a:rPr>
              <a:t>. Following a diet with a low GI can also help you lose weight
</a:t>
            </a:r>
            <a:endParaRPr lang="es-ES" b="0" i="0" dirty="0">
              <a:solidFill>
                <a:srgbClr val="444444"/>
              </a:solidFill>
              <a:effectLst/>
              <a:latin typeface="Lucida Grande"/>
            </a:endParaRPr>
          </a:p>
          <a:p>
            <a:pPr algn="l" fontAlgn="base"/>
            <a:r>
              <a:rPr lang="en-US" b="1" i="0" dirty="0">
                <a:solidFill>
                  <a:srgbClr val="404040"/>
                </a:solidFill>
                <a:effectLst/>
                <a:latin typeface="inherit"/>
              </a:rPr>
              <a:t>Glycemic index of certain foods
</a:t>
            </a:r>
            <a:r>
              <a:rPr lang="en-US" b="0" i="0" dirty="0">
                <a:solidFill>
                  <a:srgbClr val="444444"/>
                </a:solidFill>
                <a:effectLst/>
                <a:latin typeface="Lucida Grande"/>
              </a:rPr>
              <a:t>Low GI foods (0 to 55):</a:t>
            </a:r>
            <a:endParaRPr lang="es-ES" b="0" i="0" dirty="0">
              <a:solidFill>
                <a:srgbClr val="444444"/>
              </a:solidFill>
              <a:effectLst/>
              <a:latin typeface="Lucida Grande"/>
            </a:endParaRPr>
          </a:p>
          <a:p>
            <a:pPr algn="l" fontAlgn="base">
              <a:buFont typeface="Arial" panose="020B0604020202020204" pitchFamily="34" charset="0"/>
              <a:buChar char="•"/>
            </a:pPr>
            <a:r>
              <a:rPr lang="es-ES" b="0" i="0" dirty="0">
                <a:solidFill>
                  <a:srgbClr val="444444"/>
                </a:solidFill>
                <a:effectLst/>
                <a:latin typeface="inherit"/>
              </a:rPr>
              <a:t>Bulgur, barley
Pasta, parboiled rice (processed)
Quinoa
Whole grain cereal high in fiber, oat slices or flakes
Carrots, non-starchy green vegetables
Apples, oranges, grapes, and many other fruits
Most nuts, legumes and beans
Milk and yogurt
</a:t>
            </a:r>
            <a:r>
              <a:rPr lang="en-US" b="0" i="0" dirty="0">
                <a:solidFill>
                  <a:srgbClr val="444444"/>
                </a:solidFill>
                <a:effectLst/>
                <a:latin typeface="Lucida Grande"/>
              </a:rPr>
              <a:t>Foods with moderate GI (56 to 69):
Pita bread, bread
Couscous
Brown rice
Raisins
High GI foods (70 and greater):
White bread and bagel
Most processed cereals and instant oats
Most snacks
Potatoes
White rice
Honey
Sugar
Watermelon, pineapple</a:t>
            </a:r>
          </a:p>
          <a:p>
            <a:pPr algn="l" fontAlgn="base">
              <a:buFont typeface="Arial" panose="020B0604020202020204" pitchFamily="34" charset="0"/>
              <a:buNone/>
            </a:pPr>
            <a:r>
              <a:rPr lang="en-US" b="0" i="0" dirty="0">
                <a:solidFill>
                  <a:srgbClr val="444444"/>
                </a:solidFill>
                <a:effectLst/>
                <a:latin typeface="Lucida Grande"/>
              </a:rPr>
              <a:t>
</a:t>
            </a:r>
            <a:r>
              <a:rPr lang="en-US" b="1" i="0" dirty="0">
                <a:solidFill>
                  <a:srgbClr val="404040"/>
                </a:solidFill>
                <a:effectLst/>
                <a:latin typeface="inherit"/>
              </a:rPr>
              <a:t>Meal planning with the glycemic index
</a:t>
            </a:r>
            <a:r>
              <a:rPr lang="en-US" b="0" i="0" dirty="0">
                <a:solidFill>
                  <a:srgbClr val="444444"/>
                </a:solidFill>
                <a:effectLst/>
                <a:latin typeface="Lucida Grande"/>
              </a:rPr>
              <a:t>When planning your meals:
Choose foods that have a low to medium GI.
When eating a high-GI food, combine it with low-GI foods to balance the effect on your glucose levels. The GI of a food, and its impact on people with diabetes can change when you combine it with other foods.
The GI of a food is affected by certain factors, such as the maturity of a piece of fruit. Then you need to think about more than a food's GI when choosing healthy options. It's a good idea to keep these matters in mind when choosing meals.
Serving size still matters because calories still matter, as does the amount of carbs. You need to be aware of the serving size and number of carbohydrates in your meal, even if it contains foods with a low GI.
In general, processed foods have a higher GI. For example, fruit juice and instant potatoes have a higher GI than whole fruit and whole baked potatoes.
Cooking can affect the GI of a food. For example, pasta al dente has a lower GI than cooked pasta.
Foods with a higher fat or fiber content tend to have a lower GI.
Certain foods in the same class may have different GI values. For example, converted long-grain white rice has a lower GI than brown rice. And white short-grain rice has a higher GI than brown rice. Similarly, fast oats or grits have a high GI, but whole grain oats and whole-grain breakfast cereals have a lower GI.
Choose a variety of healthy foods keeping in mind the nutritional value of the whole meal, as well as the GI of the foods.
Some high GI foods are high in nutrients. So balance them with foods with a lower GI.
For many people with diabetes, carbohydrate counting helps limit carbohydrates to a healthy amount. Carbohydrate counting along with healthy food choices and maintaining a healthy weight may be enough to control diabetes and decrease the risk of</a:t>
            </a:r>
            <a:r>
              <a:rPr lang="en-US" b="1" i="0" u="sng" dirty="0">
                <a:solidFill>
                  <a:srgbClr val="444444"/>
                </a:solidFill>
                <a:effectLst/>
                <a:latin typeface="Lucida Grande"/>
              </a:rPr>
              <a:t> complications</a:t>
            </a:r>
            <a:r>
              <a:rPr lang="en-US" b="0" i="0" dirty="0">
                <a:solidFill>
                  <a:srgbClr val="444444"/>
                </a:solidFill>
                <a:effectLst/>
                <a:latin typeface="Lucida Grande"/>
              </a:rPr>
              <a:t>. But if you're having trouble controlling your blood sugar or want tighter control, you may want to talk to your health care provider about using the glycemic index as part of your action plan.</a:t>
            </a:r>
            <a:r>
              <a:rPr lang="es-ES" b="0" i="0" dirty="0">
                <a:solidFill>
                  <a:srgbClr val="444444"/>
                </a:solidFill>
                <a:effectLst/>
                <a:latin typeface="Lucida Grande"/>
              </a:rPr>
              <a:t>.</a:t>
            </a:r>
          </a:p>
          <a:p>
            <a:pPr algn="l" fontAlgn="base"/>
            <a:endParaRPr lang="es-ES" b="0" i="0" dirty="0">
              <a:solidFill>
                <a:srgbClr val="444444"/>
              </a:solidFill>
              <a:effectLst/>
              <a:latin typeface="Lucida Grande"/>
            </a:endParaRPr>
          </a:p>
          <a:p>
            <a:pPr algn="l" fontAlgn="base"/>
            <a:endParaRPr lang="es-ES" b="0" i="0" dirty="0">
              <a:solidFill>
                <a:srgbClr val="444444"/>
              </a:solidFill>
              <a:effectLst/>
              <a:latin typeface="Lucida Grande"/>
            </a:endParaRPr>
          </a:p>
          <a:p>
            <a:pPr algn="l" fontAlgn="base"/>
            <a:r>
              <a:rPr lang="es-ES" b="0" i="0" dirty="0">
                <a:solidFill>
                  <a:srgbClr val="444444"/>
                </a:solidFill>
                <a:effectLst/>
                <a:latin typeface="Lucida Grande"/>
              </a:rPr>
              <a:t>Fuente:  https://medlineplus.gov/english/ency/patientinstructions/000941.htm</a:t>
            </a:r>
          </a:p>
          <a:p>
            <a:pPr algn="l" fontAlgn="base"/>
            <a:endParaRPr lang="es-ES" b="0" i="0" dirty="0">
              <a:solidFill>
                <a:srgbClr val="444444"/>
              </a:solidFill>
              <a:effectLst/>
              <a:latin typeface="Lucida Grande"/>
            </a:endParaRPr>
          </a:p>
          <a:p>
            <a:pPr algn="l" fontAlgn="base"/>
            <a:endParaRPr lang="es-ES" b="0" i="0" dirty="0">
              <a:solidFill>
                <a:srgbClr val="444444"/>
              </a:solidFill>
              <a:effectLst/>
              <a:latin typeface="Lucida Grande"/>
            </a:endParaRPr>
          </a:p>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spc="-1">
                <a:latin typeface="Times New Roman"/>
              </a:rPr>
              <a:t>84</a:t>
            </a:fld>
            <a:endParaRPr lang="en-US" sz="1400" spc="-1" dirty="0">
              <a:latin typeface="Times New Roman"/>
            </a:endParaRPr>
          </a:p>
        </p:txBody>
      </p:sp>
    </p:spTree>
    <p:extLst>
      <p:ext uri="{BB962C8B-B14F-4D97-AF65-F5344CB8AC3E}">
        <p14:creationId xmlns:p14="http://schemas.microsoft.com/office/powerpoint/2010/main" val="574903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pPr algn="l"/>
            <a:r>
              <a:rPr lang="es-ES" b="1" dirty="0">
                <a:solidFill>
                  <a:srgbClr val="111111"/>
                </a:solidFill>
                <a:latin typeface="-apple-system"/>
              </a:rPr>
              <a:t>Proper portion balance</a:t>
            </a:r>
          </a:p>
          <a:p>
            <a:pPr algn="l"/>
            <a:r>
              <a:rPr lang="es-ES" b="1" dirty="0">
                <a:solidFill>
                  <a:srgbClr val="111111"/>
                </a:solidFill>
                <a:latin typeface="-apple-system"/>
              </a:rPr>
              <a:t>
</a:t>
            </a:r>
            <a:r>
              <a:rPr lang="en-US" b="0" dirty="0">
                <a:solidFill>
                  <a:srgbClr val="333333"/>
                </a:solidFill>
                <a:latin typeface="-apple-system"/>
              </a:rPr>
              <a:t>In order to</a:t>
            </a:r>
            <a:r>
              <a:rPr lang="en-US" dirty="0">
                <a:solidFill>
                  <a:srgbClr val="333333"/>
                </a:solidFill>
                <a:latin typeface="-apple-system"/>
              </a:rPr>
              <a:t> consider that person has a balanced diet, the caloric distribution of the food he/she eats should be as follows: 55%-60</a:t>
            </a:r>
            <a:r>
              <a:rPr lang="en-US" i="1" u="none" dirty="0">
                <a:solidFill>
                  <a:srgbClr val="333333"/>
                </a:solidFill>
                <a:latin typeface="-apple-system"/>
              </a:rPr>
              <a:t>%</a:t>
            </a:r>
            <a:r>
              <a:rPr lang="en-US" u="none" dirty="0">
                <a:solidFill>
                  <a:srgbClr val="333333"/>
                </a:solidFill>
                <a:highlight>
                  <a:srgbClr val="FFFF00"/>
                </a:highlight>
                <a:latin typeface="-apple-system"/>
              </a:rPr>
              <a:t>,</a:t>
            </a:r>
            <a:r>
              <a:rPr lang="en-US" b="1" u="sng" dirty="0">
                <a:solidFill>
                  <a:srgbClr val="333333"/>
                </a:solidFill>
                <a:highlight>
                  <a:srgbClr val="FFFF00"/>
                </a:highlight>
                <a:latin typeface="AR BLANCA" panose="02000000000000000000" pitchFamily="2" charset="0"/>
              </a:rPr>
              <a:t> carbohydrates </a:t>
            </a:r>
            <a:r>
              <a:rPr lang="en-US" dirty="0">
                <a:solidFill>
                  <a:srgbClr val="333333"/>
                </a:solidFill>
                <a:latin typeface="-apple-system"/>
              </a:rPr>
              <a:t>15%-20%</a:t>
            </a:r>
            <a:r>
              <a:rPr lang="en-US" b="1" u="sng" dirty="0">
                <a:solidFill>
                  <a:srgbClr val="333333"/>
                </a:solidFill>
                <a:latin typeface="-apple-system"/>
              </a:rPr>
              <a:t> </a:t>
            </a:r>
            <a:r>
              <a:rPr lang="en-US" b="1" u="sng" dirty="0">
                <a:solidFill>
                  <a:srgbClr val="333333"/>
                </a:solidFill>
                <a:latin typeface="AR BLANCA" panose="02000000000000000000" pitchFamily="2" charset="0"/>
              </a:rPr>
              <a:t>protein</a:t>
            </a:r>
            <a:r>
              <a:rPr lang="en-US" b="1" u="sng" dirty="0">
                <a:solidFill>
                  <a:srgbClr val="333333"/>
                </a:solidFill>
                <a:latin typeface="-apple-system"/>
              </a:rPr>
              <a:t> </a:t>
            </a:r>
            <a:r>
              <a:rPr lang="en-US" dirty="0">
                <a:solidFill>
                  <a:srgbClr val="333333"/>
                </a:solidFill>
                <a:latin typeface="-apple-system"/>
              </a:rPr>
              <a:t>and 20%-30% </a:t>
            </a:r>
            <a:r>
              <a:rPr lang="en-US" b="1" u="sng" dirty="0">
                <a:solidFill>
                  <a:srgbClr val="333333"/>
                </a:solidFill>
                <a:latin typeface="-apple-system"/>
              </a:rPr>
              <a:t>fat</a:t>
            </a:r>
            <a:r>
              <a:rPr lang="en-US" dirty="0">
                <a:solidFill>
                  <a:srgbClr val="333333"/>
                </a:solidFill>
                <a:latin typeface="-apple-system"/>
              </a:rPr>
              <a:t>. Of course, certain factors must be </a:t>
            </a:r>
            <a:r>
              <a:rPr lang="en-US" u="none" dirty="0">
                <a:solidFill>
                  <a:srgbClr val="333333"/>
                </a:solidFill>
                <a:latin typeface="-apple-system"/>
              </a:rPr>
              <a:t>taken into account </a:t>
            </a:r>
            <a:r>
              <a:rPr lang="en-US" dirty="0">
                <a:solidFill>
                  <a:srgbClr val="333333"/>
                </a:solidFill>
                <a:latin typeface="-apple-system"/>
              </a:rPr>
              <a:t>when managing these percentages, such as age, sex, weight, height, degree of activity, the climate in which the person lives and even the biological moment in which the person is
</a:t>
            </a:r>
            <a:endParaRPr lang="es-ES" b="1" i="0" u="none" strike="noStrike" dirty="0">
              <a:solidFill>
                <a:srgbClr val="111111"/>
              </a:solidFill>
              <a:effectLst/>
              <a:latin typeface="-apple-system"/>
            </a:endParaRPr>
          </a:p>
          <a:p>
            <a:pPr algn="l"/>
            <a:endParaRPr lang="es-ES" b="1" i="0" u="none" strike="noStrike" dirty="0">
              <a:solidFill>
                <a:srgbClr val="111111"/>
              </a:solidFill>
              <a:effectLst/>
              <a:latin typeface="-apple-system"/>
            </a:endParaRPr>
          </a:p>
          <a:p>
            <a:pPr algn="l"/>
            <a:r>
              <a:rPr lang="es-ES" b="1" i="0" u="none" strike="noStrike" dirty="0">
                <a:solidFill>
                  <a:srgbClr val="111111"/>
                </a:solidFill>
                <a:effectLst/>
                <a:latin typeface="-apple-system"/>
              </a:rPr>
              <a:t>Las porciones de las comidas</a:t>
            </a:r>
          </a:p>
          <a:p>
            <a:pPr algn="l"/>
            <a:endParaRPr lang="es-ES" b="1" i="0" u="none" strike="noStrike" dirty="0">
              <a:solidFill>
                <a:srgbClr val="111111"/>
              </a:solidFill>
              <a:effectLst/>
              <a:latin typeface="-apple-system"/>
            </a:endParaRPr>
          </a:p>
          <a:p>
            <a:pPr algn="l"/>
            <a:r>
              <a:rPr lang="en-US" b="0" i="0" dirty="0">
                <a:solidFill>
                  <a:srgbClr val="333333"/>
                </a:solidFill>
                <a:effectLst/>
                <a:latin typeface="-apple-system"/>
              </a:rPr>
              <a:t>Controlling portion size is still relevant for controlling blood glucose and for losing weight or keeping it.
There are two ways to plan meal portions, the first is the </a:t>
            </a:r>
            <a:r>
              <a:rPr lang="en-US" b="1" i="0" u="sng" dirty="0">
                <a:solidFill>
                  <a:srgbClr val="FFFF00"/>
                </a:solidFill>
                <a:effectLst/>
                <a:latin typeface="-apple-system"/>
              </a:rPr>
              <a:t>"plate method" </a:t>
            </a:r>
            <a:r>
              <a:rPr lang="en-US" b="0" i="0" dirty="0">
                <a:solidFill>
                  <a:srgbClr val="333333"/>
                </a:solidFill>
                <a:effectLst/>
                <a:latin typeface="-apple-system"/>
              </a:rPr>
              <a:t>and the second, </a:t>
            </a:r>
            <a:r>
              <a:rPr lang="en-US" b="1" i="0" u="sng" dirty="0">
                <a:solidFill>
                  <a:srgbClr val="333333"/>
                </a:solidFill>
                <a:effectLst/>
                <a:latin typeface="-apple-system"/>
              </a:rPr>
              <a:t>"the carbohydrate count“</a:t>
            </a:r>
            <a:r>
              <a:rPr lang="en-US" b="1" i="0" u="none" dirty="0">
                <a:solidFill>
                  <a:srgbClr val="333333"/>
                </a:solidFill>
                <a:effectLst/>
                <a:latin typeface="-apple-system"/>
              </a:rPr>
              <a:t>. </a:t>
            </a:r>
            <a:r>
              <a:rPr lang="en-US" b="0" i="0" dirty="0">
                <a:solidFill>
                  <a:srgbClr val="333333"/>
                </a:solidFill>
                <a:effectLst/>
                <a:latin typeface="-apple-system"/>
              </a:rPr>
              <a:t>In both cases it is advisable to respect the following criteria:</a:t>
            </a:r>
          </a:p>
          <a:p>
            <a:pPr algn="l"/>
            <a:r>
              <a:rPr lang="en-US" b="0" i="0" dirty="0">
                <a:solidFill>
                  <a:srgbClr val="333333"/>
                </a:solidFill>
                <a:effectLst/>
                <a:latin typeface="-apple-system"/>
              </a:rPr>
              <a:t>
</a:t>
            </a:r>
            <a:r>
              <a:rPr lang="en-US" b="0" i="0" dirty="0">
                <a:solidFill>
                  <a:srgbClr val="333333"/>
                </a:solidFill>
                <a:effectLst/>
                <a:latin typeface="Century Gothic" panose="020B0502020202020204" pitchFamily="34" charset="0"/>
              </a:rPr>
              <a:t>●</a:t>
            </a:r>
            <a:r>
              <a:rPr lang="en-US" b="1" i="0" dirty="0">
                <a:solidFill>
                  <a:srgbClr val="000000"/>
                </a:solidFill>
                <a:effectLst/>
                <a:latin typeface="-apple-system"/>
              </a:rPr>
              <a:t>We must individualize our eating plan
</a:t>
            </a:r>
            <a:r>
              <a:rPr lang="en-US" b="1" i="0" dirty="0">
                <a:solidFill>
                  <a:srgbClr val="000000"/>
                </a:solidFill>
                <a:effectLst/>
                <a:latin typeface="Century Gothic" panose="020B0502020202020204" pitchFamily="34" charset="0"/>
              </a:rPr>
              <a:t>●</a:t>
            </a:r>
            <a:r>
              <a:rPr lang="en-US" b="1" i="0" dirty="0">
                <a:solidFill>
                  <a:srgbClr val="000000"/>
                </a:solidFill>
                <a:effectLst/>
                <a:latin typeface="-apple-system"/>
              </a:rPr>
              <a:t>We must eat varied and balanced
</a:t>
            </a:r>
            <a:r>
              <a:rPr lang="en-US" b="1" i="0" dirty="0">
                <a:solidFill>
                  <a:srgbClr val="000000"/>
                </a:solidFill>
                <a:effectLst/>
                <a:latin typeface="Century Gothic" panose="020B0502020202020204" pitchFamily="34" charset="0"/>
              </a:rPr>
              <a:t>●</a:t>
            </a:r>
            <a:r>
              <a:rPr lang="en-US" b="1" i="0" dirty="0">
                <a:solidFill>
                  <a:srgbClr val="000000"/>
                </a:solidFill>
                <a:effectLst/>
                <a:latin typeface="-apple-system"/>
              </a:rPr>
              <a:t>It is better to divide food </a:t>
            </a:r>
            <a:r>
              <a:rPr lang="en-US" b="0" i="0" dirty="0">
                <a:solidFill>
                  <a:srgbClr val="333333"/>
                </a:solidFill>
                <a:effectLst/>
                <a:latin typeface="-apple-system"/>
              </a:rPr>
              <a:t>into five or six doses a day (lower volume of food per feeding, better control)</a:t>
            </a:r>
            <a:endParaRPr lang="es-ES" b="0" i="0" dirty="0">
              <a:solidFill>
                <a:srgbClr val="333333"/>
              </a:solidFill>
              <a:effectLst/>
              <a:latin typeface="-apple-system"/>
            </a:endParaRPr>
          </a:p>
          <a:p>
            <a:pPr algn="l">
              <a:buFont typeface="Arial" panose="020B0604020202020204" pitchFamily="34" charset="0"/>
              <a:buChar char="•"/>
            </a:pPr>
            <a:r>
              <a:rPr lang="en-US" b="0" i="0" dirty="0">
                <a:solidFill>
                  <a:srgbClr val="333333"/>
                </a:solidFill>
                <a:effectLst/>
                <a:latin typeface="-apple-system"/>
              </a:rPr>
              <a:t>Proportion should be consistent with insulin treatment or oral antidiabetic drugs and the practice of </a:t>
            </a:r>
            <a:r>
              <a:rPr lang="es-ES" b="1" i="0" u="sng" dirty="0">
                <a:solidFill>
                  <a:srgbClr val="000000"/>
                </a:solidFill>
                <a:effectLst/>
                <a:latin typeface="-apple-system"/>
              </a:rPr>
              <a:t>physical exercise</a:t>
            </a:r>
            <a:r>
              <a:rPr lang="es-ES" b="1" i="0" dirty="0">
                <a:solidFill>
                  <a:srgbClr val="000000"/>
                </a:solidFill>
                <a:effectLst/>
                <a:latin typeface="-apple-system"/>
              </a:rPr>
              <a:t>
</a:t>
            </a:r>
            <a:r>
              <a:rPr lang="es-ES" b="0" i="0" dirty="0">
                <a:solidFill>
                  <a:srgbClr val="333333"/>
                </a:solidFill>
                <a:effectLst/>
                <a:latin typeface="-apple-system"/>
              </a:rPr>
              <a:t>The diet should be </a:t>
            </a:r>
            <a:r>
              <a:rPr lang="es-ES" b="1" i="0" dirty="0">
                <a:solidFill>
                  <a:srgbClr val="000000"/>
                </a:solidFill>
                <a:effectLst/>
                <a:latin typeface="-apple-system"/>
              </a:rPr>
              <a:t>rich in </a:t>
            </a:r>
            <a:r>
              <a:rPr lang="es-ES" b="1" i="0" u="sng" dirty="0">
                <a:solidFill>
                  <a:srgbClr val="2196F3"/>
                </a:solidFill>
                <a:effectLst/>
                <a:latin typeface="-apple-system"/>
              </a:rPr>
              <a:t>fiber</a:t>
            </a:r>
            <a:r>
              <a:rPr lang="es-ES" b="1" i="0" dirty="0">
                <a:solidFill>
                  <a:srgbClr val="2196F3"/>
                </a:solidFill>
                <a:effectLst/>
                <a:latin typeface="-apple-system"/>
              </a:rPr>
              <a:t>  </a:t>
            </a:r>
            <a:r>
              <a:rPr lang="es-ES" b="0" i="0" dirty="0">
                <a:solidFill>
                  <a:srgbClr val="333333"/>
                </a:solidFill>
                <a:effectLst/>
                <a:latin typeface="-apple-system"/>
              </a:rPr>
              <a:t>(</a:t>
            </a:r>
            <a:r>
              <a:rPr lang="en-US" b="0" i="0" dirty="0">
                <a:solidFill>
                  <a:srgbClr val="333333"/>
                </a:solidFill>
                <a:effectLst/>
                <a:latin typeface="-apple-system"/>
              </a:rPr>
              <a:t>vegetables, legumes, nuts, whole grains and fruit, in the appropriate quantities in each division)</a:t>
            </a:r>
            <a:endParaRPr lang="es-ES" b="0" i="0" dirty="0">
              <a:solidFill>
                <a:srgbClr val="333333"/>
              </a:solidFill>
              <a:effectLst/>
              <a:latin typeface="-apple-system"/>
            </a:endParaRPr>
          </a:p>
          <a:p>
            <a:pPr algn="l">
              <a:buFont typeface="Arial" panose="020B0604020202020204" pitchFamily="34" charset="0"/>
              <a:buChar char="•"/>
            </a:pPr>
            <a:r>
              <a:rPr lang="es-ES" b="0" i="0" dirty="0">
                <a:solidFill>
                  <a:srgbClr val="333333"/>
                </a:solidFill>
                <a:effectLst/>
                <a:latin typeface="-apple-system"/>
              </a:rPr>
              <a:t>A diet </a:t>
            </a:r>
            <a:r>
              <a:rPr lang="es-ES" b="1" i="0" u="sng" dirty="0">
                <a:solidFill>
                  <a:srgbClr val="000000"/>
                </a:solidFill>
                <a:effectLst/>
                <a:latin typeface="-apple-system"/>
              </a:rPr>
              <a:t>low in saturated fat </a:t>
            </a:r>
            <a:r>
              <a:rPr lang="en-US" b="0" i="0" dirty="0">
                <a:solidFill>
                  <a:srgbClr val="333333"/>
                </a:solidFill>
                <a:effectLst/>
                <a:latin typeface="-apple-system"/>
              </a:rPr>
              <a:t>and cholesterol (moderate the consumption of complete dairy products, fatty meats and eggs, etc</a:t>
            </a:r>
            <a:endParaRPr lang="es-ES" b="0" i="0" dirty="0">
              <a:solidFill>
                <a:srgbClr val="333333"/>
              </a:solidFill>
              <a:effectLst/>
              <a:latin typeface="-apple-system"/>
            </a:endParaRPr>
          </a:p>
          <a:p>
            <a:pPr algn="l">
              <a:buFont typeface="Arial" panose="020B0604020202020204" pitchFamily="34" charset="0"/>
              <a:buChar char="•"/>
            </a:pPr>
            <a:r>
              <a:rPr lang="es-ES" b="0" i="0" dirty="0">
                <a:solidFill>
                  <a:srgbClr val="333333"/>
                </a:solidFill>
                <a:effectLst/>
                <a:latin typeface="-apple-system"/>
              </a:rPr>
              <a:t>Alcohol is a </a:t>
            </a:r>
            <a:r>
              <a:rPr lang="es-ES" b="1" i="0" dirty="0">
                <a:solidFill>
                  <a:srgbClr val="000000"/>
                </a:solidFill>
                <a:effectLst/>
                <a:latin typeface="-apple-system"/>
              </a:rPr>
              <a:t>hypoglycemic </a:t>
            </a:r>
            <a:r>
              <a:rPr lang="es-ES" b="0" i="0" dirty="0">
                <a:solidFill>
                  <a:srgbClr val="000000"/>
                </a:solidFill>
                <a:effectLst/>
                <a:latin typeface="-apple-system"/>
              </a:rPr>
              <a:t>agent</a:t>
            </a:r>
            <a:r>
              <a:rPr lang="es-ES" b="1" i="0" dirty="0">
                <a:solidFill>
                  <a:srgbClr val="000000"/>
                </a:solidFill>
                <a:effectLst/>
                <a:latin typeface="-apple-system"/>
              </a:rPr>
              <a:t> </a:t>
            </a:r>
            <a:r>
              <a:rPr lang="es-ES" b="0" i="0" dirty="0">
                <a:solidFill>
                  <a:srgbClr val="333333"/>
                </a:solidFill>
                <a:effectLst/>
                <a:latin typeface="-apple-system"/>
              </a:rPr>
              <a:t>(</a:t>
            </a:r>
            <a:r>
              <a:rPr lang="en-US" b="0" i="0" dirty="0">
                <a:solidFill>
                  <a:srgbClr val="333333"/>
                </a:solidFill>
                <a:effectLst/>
                <a:latin typeface="-apple-system"/>
              </a:rPr>
              <a:t>lowers blood sugar.) If you drink it, include it in the main meals and never on an empty stomach</a:t>
            </a:r>
            <a:endParaRPr lang="es-ES" b="0" i="0" dirty="0">
              <a:solidFill>
                <a:srgbClr val="333333"/>
              </a:solidFill>
              <a:effectLst/>
              <a:latin typeface="-apple-system"/>
            </a:endParaRPr>
          </a:p>
          <a:p>
            <a:pPr algn="l">
              <a:buFont typeface="Arial" panose="020B0604020202020204" pitchFamily="34" charset="0"/>
              <a:buChar char="•"/>
            </a:pPr>
            <a:r>
              <a:rPr lang="en-US" b="0" i="0" dirty="0">
                <a:solidFill>
                  <a:srgbClr val="333333"/>
                </a:solidFill>
                <a:effectLst/>
                <a:latin typeface="-apple-system"/>
              </a:rPr>
              <a:t>It is important to eat every </a:t>
            </a:r>
            <a:r>
              <a:rPr lang="en-US" b="1" i="0" dirty="0">
                <a:solidFill>
                  <a:srgbClr val="333333"/>
                </a:solidFill>
                <a:effectLst/>
                <a:latin typeface="-apple-system"/>
              </a:rPr>
              <a:t>three or four hours</a:t>
            </a:r>
            <a:r>
              <a:rPr lang="en-US" b="0" i="0" dirty="0">
                <a:solidFill>
                  <a:srgbClr val="333333"/>
                </a:solidFill>
                <a:effectLst/>
                <a:latin typeface="-apple-system"/>
              </a:rPr>
              <a:t>, as this avoids, for example, possible hypoglycemia
Maintain an established schedule for meals, as it facilitates a better metabolic balance.</a:t>
            </a:r>
            <a:endParaRPr lang="en-US" dirty="0"/>
          </a:p>
          <a:p>
            <a:endParaRPr lang="en-US" dirty="0"/>
          </a:p>
          <a:p>
            <a:r>
              <a:rPr lang="en-US" dirty="0"/>
              <a:t>Source: https://vive-sano.org/delivery-menu-healthy/must-contain-a-healthy-and-balanced-lunch/</a:t>
            </a:r>
          </a:p>
        </p:txBody>
      </p:sp>
      <p:sp>
        <p:nvSpPr>
          <p:cNvPr id="4" name="Slide Number Placeholder 3"/>
          <p:cNvSpPr>
            <a:spLocks noGrp="1"/>
          </p:cNvSpPr>
          <p:nvPr>
            <p:ph type="sldNum"/>
          </p:nvPr>
        </p:nvSpPr>
        <p:spPr/>
        <p:txBody>
          <a:bodyPr/>
          <a:lstStyle/>
          <a:p>
            <a:pPr algn="r"/>
            <a:fld id="{C8E56027-7CC4-4D62-AE0A-145EF58E252B}" type="slidenum">
              <a:rPr lang="en-US" sz="1400" spc="-1">
                <a:latin typeface="Times New Roman"/>
              </a:rPr>
              <a:t>85</a:t>
            </a:fld>
            <a:endParaRPr lang="en-US" sz="1400" spc="-1" dirty="0">
              <a:latin typeface="Times New Roman"/>
            </a:endParaRPr>
          </a:p>
        </p:txBody>
      </p:sp>
    </p:spTree>
    <p:extLst>
      <p:ext uri="{BB962C8B-B14F-4D97-AF65-F5344CB8AC3E}">
        <p14:creationId xmlns:p14="http://schemas.microsoft.com/office/powerpoint/2010/main" val="154535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spc="-1">
                <a:latin typeface="Times New Roman"/>
              </a:rPr>
              <a:t>86</a:t>
            </a:fld>
            <a:endParaRPr lang="en-US" sz="1400" spc="-1" dirty="0">
              <a:latin typeface="Times New Roman"/>
            </a:endParaRPr>
          </a:p>
        </p:txBody>
      </p:sp>
    </p:spTree>
    <p:extLst>
      <p:ext uri="{BB962C8B-B14F-4D97-AF65-F5344CB8AC3E}">
        <p14:creationId xmlns:p14="http://schemas.microsoft.com/office/powerpoint/2010/main" val="3615850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87</a:t>
            </a:fld>
            <a:endParaRPr lang="en-US" sz="1400" b="0" strike="noStrike" spc="-1" dirty="0">
              <a:latin typeface="Times New Roman"/>
            </a:endParaRPr>
          </a:p>
        </p:txBody>
      </p:sp>
    </p:spTree>
    <p:extLst>
      <p:ext uri="{BB962C8B-B14F-4D97-AF65-F5344CB8AC3E}">
        <p14:creationId xmlns:p14="http://schemas.microsoft.com/office/powerpoint/2010/main" val="1969459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100</a:t>
            </a:fld>
            <a:endParaRPr lang="en-US" sz="1400" b="0" strike="noStrike" spc="-1" dirty="0">
              <a:latin typeface="Times New Roman"/>
            </a:endParaRPr>
          </a:p>
        </p:txBody>
      </p:sp>
    </p:spTree>
    <p:extLst>
      <p:ext uri="{BB962C8B-B14F-4D97-AF65-F5344CB8AC3E}">
        <p14:creationId xmlns:p14="http://schemas.microsoft.com/office/powerpoint/2010/main" val="363501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7</a:t>
            </a:fld>
            <a:endParaRPr lang="en-US" sz="1400" b="0" strike="noStrike" spc="-1" dirty="0">
              <a:latin typeface="Times New Roman"/>
            </a:endParaRPr>
          </a:p>
        </p:txBody>
      </p:sp>
    </p:spTree>
    <p:extLst>
      <p:ext uri="{BB962C8B-B14F-4D97-AF65-F5344CB8AC3E}">
        <p14:creationId xmlns:p14="http://schemas.microsoft.com/office/powerpoint/2010/main" val="3879103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pPr algn="l"/>
            <a:r>
              <a:rPr lang="en-US" noProof="0" dirty="0"/>
              <a:t>Welcome!  It’s great that you're with us again learning more about your health and how to prevent or manage diabetes.  Today we will be talking about how smoking and alcohol affects the body in general, how it affects people with diabetes or at risk of developing diabetes, and we will also give you advice on how to quit smoking and drinking or help a loved one who needs to.  This topic may not apply to your life right now, but it never hurts to know this information so you can help yourself or others.  </a:t>
            </a:r>
          </a:p>
          <a:p>
            <a:pPr algn="l"/>
            <a:r>
              <a:rPr lang="en-US" noProof="0" dirty="0"/>
              <a:t>
According to Mayo Clinic Family Health, smoking addiction is defined as the addition to nicotine which is the main component of the tobacco leaf, which produces pleasurable effects on our body.  According to the World Health Organization, smoking is an addictive disease and is the leading cause of premature and preventable mortality. It is estimated 4.9 million people die each year as a result of tobacco use. By 2030, an estimated 10 million deaths are estimated. It is also important to note that an average of 1 million people, who are called smokers, die yearly due to exposure to secondhand smoke.  </a:t>
            </a:r>
            <a:br>
              <a:rPr lang="en-US" noProof="0" dirty="0"/>
            </a:br>
            <a:r>
              <a:rPr lang="en-US" noProof="0" dirty="0"/>
              <a:t>
Tobacco is harmful in all its forms, smoking cigarettes is the most common way to consume tobacco.  But it is also consumed through the pipe, the hookah pipe, cigars, chewing tobacco paste, and the electronic cigarette that despite having less nicotine also contains toxic substances.  The latter is known as vaping steam.   In addition, there are scented and menthol cigarettes as well  as snuff, among others, which are also harmful.
</a:t>
            </a:r>
            <a:endParaRPr lang="es-MX" noProof="0" dirty="0"/>
          </a:p>
        </p:txBody>
      </p:sp>
      <p:sp>
        <p:nvSpPr>
          <p:cNvPr id="4" name="Slide Number Placeholder 3"/>
          <p:cNvSpPr>
            <a:spLocks noGrp="1"/>
          </p:cNvSpPr>
          <p:nvPr>
            <p:ph type="sldNum" sz="quarter" idx="5"/>
          </p:nvPr>
        </p:nvSpPr>
        <p:spPr/>
        <p:txBody>
          <a:bodyPr/>
          <a:lstStyle/>
          <a:p>
            <a:fld id="{8FAA0298-BA67-4F09-A262-7F3E5CD5DC77}" type="slidenum">
              <a:rPr lang="en-US" smtClean="0"/>
              <a:t>107</a:t>
            </a:fld>
            <a:endParaRPr lang="en-US" dirty="0"/>
          </a:p>
        </p:txBody>
      </p:sp>
    </p:spTree>
    <p:extLst>
      <p:ext uri="{BB962C8B-B14F-4D97-AF65-F5344CB8AC3E}">
        <p14:creationId xmlns:p14="http://schemas.microsoft.com/office/powerpoint/2010/main" val="3938289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109</a:t>
            </a:fld>
            <a:endParaRPr lang="en-US" sz="1400" b="0" strike="noStrike" spc="-1" dirty="0">
              <a:latin typeface="Times New Roman"/>
            </a:endParaRPr>
          </a:p>
        </p:txBody>
      </p:sp>
    </p:spTree>
    <p:extLst>
      <p:ext uri="{BB962C8B-B14F-4D97-AF65-F5344CB8AC3E}">
        <p14:creationId xmlns:p14="http://schemas.microsoft.com/office/powerpoint/2010/main" val="3960360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pPr>
              <a:lnSpc>
                <a:spcPct val="107000"/>
              </a:lnSpc>
              <a:spcAft>
                <a:spcPts val="872"/>
              </a:spcAft>
            </a:pPr>
            <a:r>
              <a:rPr lang="en-US" dirty="0">
                <a:latin typeface="Calibri" panose="020F0502020204030204" pitchFamily="34" charset="0"/>
                <a:ea typeface="Calibri" panose="020F0502020204030204" pitchFamily="34" charset="0"/>
                <a:cs typeface="Times New Roman" panose="02020603050405020304" pitchFamily="18" charset="0"/>
              </a:rPr>
              <a:t>Why is smoking especially bad if you have diabetes?
People with diabetes who smoke are more likely to have serious health problems and complications than people with diabetes who don't smoke. These complications include:  increased  incidence of heart and kidney disease, poor blood flow to the extremities, increased risk of infections, higher incidence of foot ulcers, higher rates of lower limb amputation, and retinopathy. which increases the likelihood of blindness
</a:t>
            </a:r>
            <a:r>
              <a:rPr lang="es-MX"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72"/>
              </a:spcAft>
            </a:pPr>
            <a:r>
              <a:rPr lang="en-US" dirty="0">
                <a:latin typeface="Calibri" panose="020F0502020204030204" pitchFamily="34" charset="0"/>
                <a:ea typeface="Calibri" panose="020F0502020204030204" pitchFamily="34" charset="0"/>
                <a:cs typeface="Times New Roman" panose="02020603050405020304" pitchFamily="18" charset="0"/>
              </a:rPr>
              <a:t>People with diabetes already have to work constantly  work to control their blood sugar levels and prevent complications from the disease, which include damage to the nerves, eyes, kidneys and heart. Tobacco in cigarettes increases these problems and complicates diabetes control
</a:t>
            </a:r>
          </a:p>
          <a:p>
            <a:pPr>
              <a:lnSpc>
                <a:spcPct val="107000"/>
              </a:lnSpc>
              <a:spcAft>
                <a:spcPts val="872"/>
              </a:spcAft>
            </a:pPr>
            <a:r>
              <a:rPr lang="en-US" dirty="0">
                <a:latin typeface="Calibri" panose="020F0502020204030204" pitchFamily="34" charset="0"/>
                <a:ea typeface="Calibri" panose="020F0502020204030204" pitchFamily="34" charset="0"/>
                <a:cs typeface="Times New Roman" panose="02020603050405020304" pitchFamily="18" charset="0"/>
              </a:rPr>
              <a:t> There are at least 70 chemicals in cigarettes that are directly linked to cancer development, aging and oxidative stress.  For example, some of the chemicals found in cigarettes include toilet bowl cleaner, candle wax, insecticide, arsenic, nicotine, lighter fluid, and carbon monoxide, just to name a few. These dangerous and addictive chemicals cause damage to your body's cells and interfere with their normal function
</a:t>
            </a:r>
          </a:p>
          <a:p>
            <a:pPr>
              <a:lnSpc>
                <a:spcPct val="107000"/>
              </a:lnSpc>
              <a:spcAft>
                <a:spcPts val="872"/>
              </a:spcAft>
            </a:pPr>
            <a:r>
              <a:rPr lang="en-US" dirty="0">
                <a:latin typeface="Calibri" panose="020F0502020204030204" pitchFamily="34" charset="0"/>
                <a:ea typeface="Calibri" panose="020F0502020204030204" pitchFamily="34" charset="0"/>
                <a:cs typeface="Times New Roman" panose="02020603050405020304" pitchFamily="18" charset="0"/>
              </a:rPr>
              <a:t> In a person with diabetes, the damage caused by a cigarette chemicals and nicotine causes chronic inflammation, resulting in insulin resistance and higher blood sugar levels, and therefore, making it more difficult to control diabetes
</a:t>
            </a:r>
          </a:p>
          <a:p>
            <a:pPr>
              <a:lnSpc>
                <a:spcPct val="107000"/>
              </a:lnSpc>
              <a:spcAft>
                <a:spcPts val="872"/>
              </a:spcAft>
            </a:pPr>
            <a:r>
              <a:rPr lang="en-US" dirty="0">
                <a:latin typeface="Calibri" panose="020F0502020204030204" pitchFamily="34" charset="0"/>
                <a:ea typeface="Calibri" panose="020F0502020204030204" pitchFamily="34" charset="0"/>
                <a:cs typeface="Times New Roman" panose="02020603050405020304" pitchFamily="18" charset="0"/>
              </a:rPr>
              <a:t> All of these problems compound to make diabetes difficult to control and increased the likelihood of complications. For people with diabetes, the health risks of smoking a cigarette are four times greater than for a person without diabetes
</a:t>
            </a:r>
          </a:p>
          <a:p>
            <a:pPr>
              <a:lnSpc>
                <a:spcPct val="107000"/>
              </a:lnSpc>
              <a:spcAft>
                <a:spcPts val="872"/>
              </a:spcAft>
            </a:pPr>
            <a:r>
              <a:rPr lang="es-MX"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Even more surprising, a 2014 study revealed that smokers are also 30-40% more likely to develop type 2 diabetes, making the link between smoking and diabetes a vicious cycle
</a:t>
            </a:r>
          </a:p>
          <a:p>
            <a:pPr>
              <a:lnSpc>
                <a:spcPct val="107000"/>
              </a:lnSpc>
              <a:spcAft>
                <a:spcPts val="872"/>
              </a:spcAft>
            </a:pPr>
            <a:r>
              <a:rPr lang="es-MX"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Smoking is a health hazard for anyone, but for people with diabetes or at high risk of developing the disease, smoking can contribute to serious health complications
</a:t>
            </a:r>
          </a:p>
          <a:p>
            <a:pPr>
              <a:lnSpc>
                <a:spcPct val="107000"/>
              </a:lnSpc>
              <a:spcAft>
                <a:spcPts val="872"/>
              </a:spcAft>
            </a:pPr>
            <a:r>
              <a:rPr lang="es-MX"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Researchers have long known that diabetic patients who smoke have higher blood sugar levels, which makes their disease more difficult to control and puts them at greater risk of developing complications such as blindness, nerve damage, kidney failure and heart problems. Now, a new study offers the most definitive evidence as to why: nicotine in cigarettes
</a:t>
            </a:r>
          </a:p>
          <a:p>
            <a:pPr>
              <a:lnSpc>
                <a:spcPct val="107000"/>
              </a:lnSpc>
              <a:spcAft>
                <a:spcPts val="872"/>
              </a:spcAft>
            </a:pPr>
            <a:r>
              <a:rPr lang="en-US" dirty="0">
                <a:latin typeface="Calibri" panose="020F0502020204030204" pitchFamily="34" charset="0"/>
                <a:ea typeface="Calibri" panose="020F0502020204030204" pitchFamily="34" charset="0"/>
                <a:cs typeface="Times New Roman" panose="02020603050405020304" pitchFamily="18" charset="0"/>
              </a:rPr>
              <a:t>California State Polytechnic University found that nicotine, when added to human blood samples, raises hemoglobin A1c (HbA1c) levels by up to 34%.   This indicates to them that there would be a similar effect with diabetic smokers.
</a:t>
            </a:r>
          </a:p>
          <a:p>
            <a:pPr>
              <a:lnSpc>
                <a:spcPct val="107000"/>
              </a:lnSpc>
              <a:spcAft>
                <a:spcPts val="872"/>
              </a:spcAft>
            </a:pPr>
            <a:r>
              <a:rPr lang="es-MX"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Doctors have always known that smoking can make diabetes worse, but through this study we now know why. It's nicotine</a:t>
            </a:r>
            <a:r>
              <a:rPr lang="es-MX"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72"/>
              </a:spcAft>
            </a:pPr>
            <a:endParaRPr lang="es-MX"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72"/>
              </a:spcAft>
            </a:pPr>
            <a:r>
              <a:rPr lang="en-US" dirty="0">
                <a:latin typeface="Calibri" panose="020F0502020204030204" pitchFamily="34" charset="0"/>
                <a:ea typeface="Calibri" panose="020F0502020204030204" pitchFamily="34" charset="0"/>
                <a:cs typeface="Times New Roman" panose="02020603050405020304" pitchFamily="18" charset="0"/>
              </a:rPr>
              <a:t>This study also implies that if you are a smoker and not diabetic, your chances of developing diabetes are higher
</a:t>
            </a:r>
          </a:p>
          <a:p>
            <a:pPr>
              <a:lnSpc>
                <a:spcPct val="107000"/>
              </a:lnSpc>
              <a:spcAft>
                <a:spcPts val="872"/>
              </a:spcAft>
            </a:pPr>
            <a:r>
              <a:rPr lang="en-US" dirty="0">
                <a:latin typeface="Calibri" panose="020F0502020204030204" pitchFamily="34" charset="0"/>
                <a:ea typeface="Calibri" panose="020F0502020204030204" pitchFamily="34" charset="0"/>
                <a:cs typeface="Times New Roman" panose="02020603050405020304" pitchFamily="18" charset="0"/>
              </a:rPr>
              <a:t> But perhaps most importantly, the results also suggest that nicotine replacement products, such as nicotine-containing patches and e-cigarettes, are also not a safe option for patients with diabetes. Because they still contain nicotine, these products are just as likely to increase A1c levels as cigarettes. "To minimize your chances of developing diabetes or diabetic complications, you should stop smoking," says the doctor in charge of this study.  That means – stop doing it immediately and all at once.
</a:t>
            </a:r>
            <a:endParaRPr lang="en-US" dirty="0"/>
          </a:p>
        </p:txBody>
      </p:sp>
      <p:sp>
        <p:nvSpPr>
          <p:cNvPr id="4" name="Slide Number Placeholder 3"/>
          <p:cNvSpPr>
            <a:spLocks noGrp="1"/>
          </p:cNvSpPr>
          <p:nvPr>
            <p:ph type="sldNum" sz="quarter" idx="5"/>
          </p:nvPr>
        </p:nvSpPr>
        <p:spPr/>
        <p:txBody>
          <a:bodyPr/>
          <a:lstStyle/>
          <a:p>
            <a:fld id="{8FAA0298-BA67-4F09-A262-7F3E5CD5DC77}" type="slidenum">
              <a:rPr lang="en-US" smtClean="0"/>
              <a:t>110</a:t>
            </a:fld>
            <a:endParaRPr lang="en-US" dirty="0"/>
          </a:p>
        </p:txBody>
      </p:sp>
    </p:spTree>
    <p:extLst>
      <p:ext uri="{BB962C8B-B14F-4D97-AF65-F5344CB8AC3E}">
        <p14:creationId xmlns:p14="http://schemas.microsoft.com/office/powerpoint/2010/main" val="880561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r>
              <a:rPr lang="en-US" noProof="0" dirty="0"/>
              <a:t>In your general health it can cause anything from memory loss, hallucinations, attacks, dementia, risk of chest infection, liver inflammation, hepatitis, cirrhosis.... in SHORT..... Can you see the whole list on your screen?   Includes up to low blood glucose control!!!  And although all the health consequences that alcohol contributes to need to be look out for, one that we’re primarily focused on in these classes is your glucose or diabetes. 
</a:t>
            </a:r>
            <a:endParaRPr lang="es-MX" noProof="0" dirty="0"/>
          </a:p>
          <a:p>
            <a:endParaRPr lang="es-MX" noProof="0" dirty="0"/>
          </a:p>
        </p:txBody>
      </p:sp>
      <p:sp>
        <p:nvSpPr>
          <p:cNvPr id="4" name="Slide Number Placeholder 3"/>
          <p:cNvSpPr>
            <a:spLocks noGrp="1"/>
          </p:cNvSpPr>
          <p:nvPr>
            <p:ph type="sldNum" sz="quarter" idx="5"/>
          </p:nvPr>
        </p:nvSpPr>
        <p:spPr/>
        <p:txBody>
          <a:bodyPr/>
          <a:lstStyle/>
          <a:p>
            <a:fld id="{2809DDCD-DB6F-482F-A9F2-0DA34D32D270}" type="slidenum">
              <a:rPr lang="es-MX" smtClean="0"/>
              <a:t>113</a:t>
            </a:fld>
            <a:endParaRPr lang="es-MX" dirty="0"/>
          </a:p>
        </p:txBody>
      </p:sp>
    </p:spTree>
    <p:extLst>
      <p:ext uri="{BB962C8B-B14F-4D97-AF65-F5344CB8AC3E}">
        <p14:creationId xmlns:p14="http://schemas.microsoft.com/office/powerpoint/2010/main" val="3896925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114</a:t>
            </a:fld>
            <a:endParaRPr lang="en-US" sz="1400" b="0" strike="noStrike" spc="-1" dirty="0">
              <a:latin typeface="Times New Roman"/>
            </a:endParaRPr>
          </a:p>
        </p:txBody>
      </p:sp>
    </p:spTree>
    <p:extLst>
      <p:ext uri="{BB962C8B-B14F-4D97-AF65-F5344CB8AC3E}">
        <p14:creationId xmlns:p14="http://schemas.microsoft.com/office/powerpoint/2010/main" val="897870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spc="-1">
                <a:latin typeface="Times New Roman"/>
              </a:rPr>
              <a:t>124</a:t>
            </a:fld>
            <a:endParaRPr lang="en-US" sz="1400" spc="-1" dirty="0">
              <a:latin typeface="Times New Roman"/>
            </a:endParaRPr>
          </a:p>
        </p:txBody>
      </p:sp>
    </p:spTree>
    <p:extLst>
      <p:ext uri="{BB962C8B-B14F-4D97-AF65-F5344CB8AC3E}">
        <p14:creationId xmlns:p14="http://schemas.microsoft.com/office/powerpoint/2010/main" val="147652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PlaceHolder 1"/>
          <p:cNvSpPr>
            <a:spLocks noGrp="1" noRot="1" noChangeAspect="1"/>
          </p:cNvSpPr>
          <p:nvPr>
            <p:ph type="sldImg"/>
          </p:nvPr>
        </p:nvSpPr>
        <p:spPr>
          <a:xfrm>
            <a:off x="735013" y="1173163"/>
            <a:ext cx="5632450" cy="3168650"/>
          </a:xfrm>
          <a:prstGeom prst="rect">
            <a:avLst/>
          </a:prstGeom>
        </p:spPr>
      </p:sp>
      <p:sp>
        <p:nvSpPr>
          <p:cNvPr id="522" name="PlaceHolder 2"/>
          <p:cNvSpPr>
            <a:spLocks noGrp="1"/>
          </p:cNvSpPr>
          <p:nvPr>
            <p:ph type="body"/>
          </p:nvPr>
        </p:nvSpPr>
        <p:spPr>
          <a:xfrm>
            <a:off x="710248" y="4518296"/>
            <a:ext cx="5681607" cy="3696250"/>
          </a:xfrm>
          <a:prstGeom prst="rect">
            <a:avLst/>
          </a:prstGeom>
        </p:spPr>
        <p:txBody>
          <a:bodyPr>
            <a:noAutofit/>
          </a:bodyPr>
          <a:lstStyle/>
          <a:p>
            <a:endParaRPr lang="en-US" sz="2100" spc="-1" dirty="0">
              <a:latin typeface="Arial"/>
            </a:endParaRPr>
          </a:p>
        </p:txBody>
      </p:sp>
      <p:sp>
        <p:nvSpPr>
          <p:cNvPr id="523" name="TextShape 3"/>
          <p:cNvSpPr txBox="1"/>
          <p:nvPr/>
        </p:nvSpPr>
        <p:spPr>
          <a:xfrm>
            <a:off x="4023245" y="8917573"/>
            <a:ext cx="3077366" cy="470533"/>
          </a:xfrm>
          <a:prstGeom prst="rect">
            <a:avLst/>
          </a:prstGeom>
          <a:noFill/>
          <a:ln w="0">
            <a:noFill/>
          </a:ln>
        </p:spPr>
        <p:txBody>
          <a:bodyPr lIns="94229" tIns="47114" rIns="94229" bIns="47114" anchor="b">
            <a:noAutofit/>
          </a:bodyPr>
          <a:lstStyle/>
          <a:p>
            <a:pPr algn="r">
              <a:lnSpc>
                <a:spcPct val="100000"/>
              </a:lnSpc>
            </a:pPr>
            <a:fld id="{CE028A26-7653-44FF-A85B-14384C02A957}" type="slidenum">
              <a:rPr lang="en-US" sz="1200" spc="-1">
                <a:latin typeface="Times New Roman"/>
              </a:rPr>
              <a:t>43</a:t>
            </a:fld>
            <a:endParaRPr lang="en-US" sz="1200" spc="-1" dirty="0">
              <a:latin typeface="Times New Roman"/>
            </a:endParaRPr>
          </a:p>
        </p:txBody>
      </p:sp>
    </p:spTree>
    <p:extLst>
      <p:ext uri="{BB962C8B-B14F-4D97-AF65-F5344CB8AC3E}">
        <p14:creationId xmlns:p14="http://schemas.microsoft.com/office/powerpoint/2010/main" val="1985844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r>
              <a:rPr lang="en-US" dirty="0"/>
              <a:t>Ask then  click for each answer.
</a:t>
            </a:r>
          </a:p>
        </p:txBody>
      </p:sp>
      <p:sp>
        <p:nvSpPr>
          <p:cNvPr id="4" name="Slide Number Placeholder 3"/>
          <p:cNvSpPr>
            <a:spLocks noGrp="1"/>
          </p:cNvSpPr>
          <p:nvPr>
            <p:ph type="sldNum" idx="10"/>
          </p:nvPr>
        </p:nvSpPr>
        <p:spPr/>
        <p:txBody>
          <a:bodyPr/>
          <a:lstStyle/>
          <a:p>
            <a:pPr algn="r"/>
            <a:fld id="{C8E56027-7CC4-4D62-AE0A-145EF58E252B}" type="slidenum">
              <a:rPr lang="en-US" sz="1400" spc="-1">
                <a:latin typeface="Times New Roman"/>
              </a:rPr>
              <a:t>60</a:t>
            </a:fld>
            <a:endParaRPr lang="en-US" sz="1400" spc="-1" dirty="0">
              <a:latin typeface="Times New Roman"/>
            </a:endParaRPr>
          </a:p>
        </p:txBody>
      </p:sp>
    </p:spTree>
    <p:extLst>
      <p:ext uri="{BB962C8B-B14F-4D97-AF65-F5344CB8AC3E}">
        <p14:creationId xmlns:p14="http://schemas.microsoft.com/office/powerpoint/2010/main" val="2745016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spc="-1">
                <a:latin typeface="Times New Roman"/>
              </a:rPr>
              <a:t>61</a:t>
            </a:fld>
            <a:endParaRPr lang="en-US" sz="1400" spc="-1" dirty="0">
              <a:latin typeface="Times New Roman"/>
            </a:endParaRPr>
          </a:p>
        </p:txBody>
      </p:sp>
    </p:spTree>
    <p:extLst>
      <p:ext uri="{BB962C8B-B14F-4D97-AF65-F5344CB8AC3E}">
        <p14:creationId xmlns:p14="http://schemas.microsoft.com/office/powerpoint/2010/main" val="3289096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65</a:t>
            </a:fld>
            <a:endParaRPr lang="en-US" sz="1400" b="0" strike="noStrike" spc="-1" dirty="0">
              <a:latin typeface="Times New Roman"/>
            </a:endParaRPr>
          </a:p>
        </p:txBody>
      </p:sp>
    </p:spTree>
    <p:extLst>
      <p:ext uri="{BB962C8B-B14F-4D97-AF65-F5344CB8AC3E}">
        <p14:creationId xmlns:p14="http://schemas.microsoft.com/office/powerpoint/2010/main" val="44607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spc="-1">
                <a:latin typeface="Times New Roman"/>
              </a:rPr>
              <a:t>76</a:t>
            </a:fld>
            <a:endParaRPr lang="en-US" sz="1400" spc="-1" dirty="0">
              <a:latin typeface="Times New Roman"/>
            </a:endParaRPr>
          </a:p>
        </p:txBody>
      </p:sp>
    </p:spTree>
    <p:extLst>
      <p:ext uri="{BB962C8B-B14F-4D97-AF65-F5344CB8AC3E}">
        <p14:creationId xmlns:p14="http://schemas.microsoft.com/office/powerpoint/2010/main" val="157508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77</a:t>
            </a:fld>
            <a:endParaRPr lang="en-US" sz="1400" b="0" strike="noStrike" spc="-1" dirty="0">
              <a:latin typeface="Times New Roman"/>
            </a:endParaRPr>
          </a:p>
        </p:txBody>
      </p:sp>
    </p:spTree>
    <p:extLst>
      <p:ext uri="{BB962C8B-B14F-4D97-AF65-F5344CB8AC3E}">
        <p14:creationId xmlns:p14="http://schemas.microsoft.com/office/powerpoint/2010/main" val="271742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2613" y="784225"/>
            <a:ext cx="6883400" cy="3871913"/>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78</a:t>
            </a:fld>
            <a:endParaRPr lang="en-US" sz="1400" b="0" strike="noStrike" spc="-1" dirty="0">
              <a:latin typeface="Times New Roman"/>
            </a:endParaRPr>
          </a:p>
        </p:txBody>
      </p:sp>
    </p:spTree>
    <p:extLst>
      <p:ext uri="{BB962C8B-B14F-4D97-AF65-F5344CB8AC3E}">
        <p14:creationId xmlns:p14="http://schemas.microsoft.com/office/powerpoint/2010/main" val="4035451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27" name="PlaceHolder 2"/>
          <p:cNvSpPr>
            <a:spLocks noGrp="1"/>
          </p:cNvSpPr>
          <p:nvPr>
            <p:ph type="body"/>
          </p:nvPr>
        </p:nvSpPr>
        <p:spPr>
          <a:xfrm>
            <a:off x="2231280" y="263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28" name="PlaceHolder 3"/>
          <p:cNvSpPr>
            <a:spLocks noGrp="1"/>
          </p:cNvSpPr>
          <p:nvPr>
            <p:ph type="body"/>
          </p:nvPr>
        </p:nvSpPr>
        <p:spPr>
          <a:xfrm>
            <a:off x="2231280" y="425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30"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1"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2" name="PlaceHolder 4"/>
          <p:cNvSpPr>
            <a:spLocks noGrp="1"/>
          </p:cNvSpPr>
          <p:nvPr>
            <p:ph type="body"/>
          </p:nvPr>
        </p:nvSpPr>
        <p:spPr>
          <a:xfrm>
            <a:off x="223128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3" name="PlaceHolder 5"/>
          <p:cNvSpPr>
            <a:spLocks noGrp="1"/>
          </p:cNvSpPr>
          <p:nvPr>
            <p:ph type="body"/>
          </p:nvPr>
        </p:nvSpPr>
        <p:spPr>
          <a:xfrm>
            <a:off x="619200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35" name="PlaceHolder 2"/>
          <p:cNvSpPr>
            <a:spLocks noGrp="1"/>
          </p:cNvSpPr>
          <p:nvPr>
            <p:ph type="body"/>
          </p:nvPr>
        </p:nvSpPr>
        <p:spPr>
          <a:xfrm>
            <a:off x="223128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6" name="PlaceHolder 3"/>
          <p:cNvSpPr>
            <a:spLocks noGrp="1"/>
          </p:cNvSpPr>
          <p:nvPr>
            <p:ph type="body"/>
          </p:nvPr>
        </p:nvSpPr>
        <p:spPr>
          <a:xfrm>
            <a:off x="484488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7" name="PlaceHolder 4"/>
          <p:cNvSpPr>
            <a:spLocks noGrp="1"/>
          </p:cNvSpPr>
          <p:nvPr>
            <p:ph type="body"/>
          </p:nvPr>
        </p:nvSpPr>
        <p:spPr>
          <a:xfrm>
            <a:off x="745812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8" name="PlaceHolder 5"/>
          <p:cNvSpPr>
            <a:spLocks noGrp="1"/>
          </p:cNvSpPr>
          <p:nvPr>
            <p:ph type="body"/>
          </p:nvPr>
        </p:nvSpPr>
        <p:spPr>
          <a:xfrm>
            <a:off x="223128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9" name="PlaceHolder 6"/>
          <p:cNvSpPr>
            <a:spLocks noGrp="1"/>
          </p:cNvSpPr>
          <p:nvPr>
            <p:ph type="body"/>
          </p:nvPr>
        </p:nvSpPr>
        <p:spPr>
          <a:xfrm>
            <a:off x="484488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40" name="PlaceHolder 7"/>
          <p:cNvSpPr>
            <a:spLocks noGrp="1"/>
          </p:cNvSpPr>
          <p:nvPr>
            <p:ph type="body"/>
          </p:nvPr>
        </p:nvSpPr>
        <p:spPr>
          <a:xfrm>
            <a:off x="745812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47" name="PlaceHolder 2"/>
          <p:cNvSpPr>
            <a:spLocks noGrp="1"/>
          </p:cNvSpPr>
          <p:nvPr>
            <p:ph type="subTitle"/>
          </p:nvPr>
        </p:nvSpPr>
        <p:spPr>
          <a:xfrm>
            <a:off x="2231280" y="2638080"/>
            <a:ext cx="7729200" cy="31017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49" name="PlaceHolder 2"/>
          <p:cNvSpPr>
            <a:spLocks noGrp="1"/>
          </p:cNvSpPr>
          <p:nvPr>
            <p:ph type="body"/>
          </p:nvPr>
        </p:nvSpPr>
        <p:spPr>
          <a:xfrm>
            <a:off x="2231280" y="2638080"/>
            <a:ext cx="772920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51" name="PlaceHolder 2"/>
          <p:cNvSpPr>
            <a:spLocks noGrp="1"/>
          </p:cNvSpPr>
          <p:nvPr>
            <p:ph type="body"/>
          </p:nvPr>
        </p:nvSpPr>
        <p:spPr>
          <a:xfrm>
            <a:off x="223128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52" name="PlaceHolder 3"/>
          <p:cNvSpPr>
            <a:spLocks noGrp="1"/>
          </p:cNvSpPr>
          <p:nvPr>
            <p:ph type="body"/>
          </p:nvPr>
        </p:nvSpPr>
        <p:spPr>
          <a:xfrm>
            <a:off x="619200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2231280" y="964800"/>
            <a:ext cx="7729200" cy="55098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56"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57" name="PlaceHolder 3"/>
          <p:cNvSpPr>
            <a:spLocks noGrp="1"/>
          </p:cNvSpPr>
          <p:nvPr>
            <p:ph type="body"/>
          </p:nvPr>
        </p:nvSpPr>
        <p:spPr>
          <a:xfrm>
            <a:off x="619200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58" name="PlaceHolder 4"/>
          <p:cNvSpPr>
            <a:spLocks noGrp="1"/>
          </p:cNvSpPr>
          <p:nvPr>
            <p:ph type="body"/>
          </p:nvPr>
        </p:nvSpPr>
        <p:spPr>
          <a:xfrm>
            <a:off x="223128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6" name="PlaceHolder 2"/>
          <p:cNvSpPr>
            <a:spLocks noGrp="1"/>
          </p:cNvSpPr>
          <p:nvPr>
            <p:ph type="subTitle"/>
          </p:nvPr>
        </p:nvSpPr>
        <p:spPr>
          <a:xfrm>
            <a:off x="2231280" y="2638080"/>
            <a:ext cx="7729200" cy="31017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60" name="PlaceHolder 2"/>
          <p:cNvSpPr>
            <a:spLocks noGrp="1"/>
          </p:cNvSpPr>
          <p:nvPr>
            <p:ph type="body"/>
          </p:nvPr>
        </p:nvSpPr>
        <p:spPr>
          <a:xfrm>
            <a:off x="223128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61"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62" name="PlaceHolder 4"/>
          <p:cNvSpPr>
            <a:spLocks noGrp="1"/>
          </p:cNvSpPr>
          <p:nvPr>
            <p:ph type="body"/>
          </p:nvPr>
        </p:nvSpPr>
        <p:spPr>
          <a:xfrm>
            <a:off x="619200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64"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65"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66" name="PlaceHolder 4"/>
          <p:cNvSpPr>
            <a:spLocks noGrp="1"/>
          </p:cNvSpPr>
          <p:nvPr>
            <p:ph type="body"/>
          </p:nvPr>
        </p:nvSpPr>
        <p:spPr>
          <a:xfrm>
            <a:off x="2231280" y="425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68" name="PlaceHolder 2"/>
          <p:cNvSpPr>
            <a:spLocks noGrp="1"/>
          </p:cNvSpPr>
          <p:nvPr>
            <p:ph type="body"/>
          </p:nvPr>
        </p:nvSpPr>
        <p:spPr>
          <a:xfrm>
            <a:off x="2231280" y="263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69" name="PlaceHolder 3"/>
          <p:cNvSpPr>
            <a:spLocks noGrp="1"/>
          </p:cNvSpPr>
          <p:nvPr>
            <p:ph type="body"/>
          </p:nvPr>
        </p:nvSpPr>
        <p:spPr>
          <a:xfrm>
            <a:off x="2231280" y="425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71"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2"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3" name="PlaceHolder 4"/>
          <p:cNvSpPr>
            <a:spLocks noGrp="1"/>
          </p:cNvSpPr>
          <p:nvPr>
            <p:ph type="body"/>
          </p:nvPr>
        </p:nvSpPr>
        <p:spPr>
          <a:xfrm>
            <a:off x="223128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4" name="PlaceHolder 5"/>
          <p:cNvSpPr>
            <a:spLocks noGrp="1"/>
          </p:cNvSpPr>
          <p:nvPr>
            <p:ph type="body"/>
          </p:nvPr>
        </p:nvSpPr>
        <p:spPr>
          <a:xfrm>
            <a:off x="619200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76" name="PlaceHolder 2"/>
          <p:cNvSpPr>
            <a:spLocks noGrp="1"/>
          </p:cNvSpPr>
          <p:nvPr>
            <p:ph type="body"/>
          </p:nvPr>
        </p:nvSpPr>
        <p:spPr>
          <a:xfrm>
            <a:off x="223128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7" name="PlaceHolder 3"/>
          <p:cNvSpPr>
            <a:spLocks noGrp="1"/>
          </p:cNvSpPr>
          <p:nvPr>
            <p:ph type="body"/>
          </p:nvPr>
        </p:nvSpPr>
        <p:spPr>
          <a:xfrm>
            <a:off x="484488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8" name="PlaceHolder 4"/>
          <p:cNvSpPr>
            <a:spLocks noGrp="1"/>
          </p:cNvSpPr>
          <p:nvPr>
            <p:ph type="body"/>
          </p:nvPr>
        </p:nvSpPr>
        <p:spPr>
          <a:xfrm>
            <a:off x="745812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9" name="PlaceHolder 5"/>
          <p:cNvSpPr>
            <a:spLocks noGrp="1"/>
          </p:cNvSpPr>
          <p:nvPr>
            <p:ph type="body"/>
          </p:nvPr>
        </p:nvSpPr>
        <p:spPr>
          <a:xfrm>
            <a:off x="223128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80" name="PlaceHolder 6"/>
          <p:cNvSpPr>
            <a:spLocks noGrp="1"/>
          </p:cNvSpPr>
          <p:nvPr>
            <p:ph type="body"/>
          </p:nvPr>
        </p:nvSpPr>
        <p:spPr>
          <a:xfrm>
            <a:off x="484488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81" name="PlaceHolder 7"/>
          <p:cNvSpPr>
            <a:spLocks noGrp="1"/>
          </p:cNvSpPr>
          <p:nvPr>
            <p:ph type="body"/>
          </p:nvPr>
        </p:nvSpPr>
        <p:spPr>
          <a:xfrm>
            <a:off x="745812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152C-B384-9A33-FA66-DA6789738D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914564-42C0-2959-31C4-3A9861F4DB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CDF4DB-B71F-2694-C83B-E33AC6962136}"/>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5" name="Footer Placeholder 4">
            <a:extLst>
              <a:ext uri="{FF2B5EF4-FFF2-40B4-BE49-F238E27FC236}">
                <a16:creationId xmlns:a16="http://schemas.microsoft.com/office/drawing/2014/main" id="{9C896F04-9461-D41F-EBFF-6419D8415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1A546F-9F1A-FF91-E62F-CED2A31CBD76}"/>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1756790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FEC0C-6C19-1F3F-A4FA-4B918DFE0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BD436-72E5-FB1D-ADCC-3627A95D57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D6609-D7DA-C4DE-752E-BBE83B86308B}"/>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5" name="Footer Placeholder 4">
            <a:extLst>
              <a:ext uri="{FF2B5EF4-FFF2-40B4-BE49-F238E27FC236}">
                <a16:creationId xmlns:a16="http://schemas.microsoft.com/office/drawing/2014/main" id="{3D954CC4-C8AF-3EC0-7C27-2AB72A8BA5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74C2EC-6D44-E3E8-4707-AE6873CBF3AE}"/>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93648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74AF6-DA70-6746-2F47-C1F400C64C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3C338D-ABF0-A6BC-F657-2DCB8030CB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5C37D9-BAAD-01B1-D2AB-6AA96B4BFE7D}"/>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5" name="Footer Placeholder 4">
            <a:extLst>
              <a:ext uri="{FF2B5EF4-FFF2-40B4-BE49-F238E27FC236}">
                <a16:creationId xmlns:a16="http://schemas.microsoft.com/office/drawing/2014/main" id="{0EF68FB0-C720-C9FE-C21E-0F14EFB329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ED9AB1-43F1-7A3C-D199-1B11E3510009}"/>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2778856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393FD-3395-63B1-28EC-FD93D2D601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453FE-F9F0-126B-401A-06CD1BD555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770F39-34D6-C6C8-931E-2982FD8EF9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4BC051-5249-8F76-AC82-8560F3EA9768}"/>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6" name="Footer Placeholder 5">
            <a:extLst>
              <a:ext uri="{FF2B5EF4-FFF2-40B4-BE49-F238E27FC236}">
                <a16:creationId xmlns:a16="http://schemas.microsoft.com/office/drawing/2014/main" id="{8D8C4060-6276-C308-196A-9D2337A58C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76652D-DBAD-A471-DA0A-FDEF7C2AD72A}"/>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1090494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F3FD-799A-5951-4C4D-9074D8001D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E7F30E-1DF1-F014-4B6E-31DB3CCD1F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2C1E33-4DBA-D868-483B-F39E6894F0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E50E52-E624-E444-2662-0140DABD8C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04CCBF-C8FD-67E5-DBC4-3A61B151C6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79A2B6-AE5B-B93A-4B25-FCDA315D2623}"/>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8" name="Footer Placeholder 7">
            <a:extLst>
              <a:ext uri="{FF2B5EF4-FFF2-40B4-BE49-F238E27FC236}">
                <a16:creationId xmlns:a16="http://schemas.microsoft.com/office/drawing/2014/main" id="{57D278B7-066C-A2CF-3C4D-BA0B68CBBD4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4C24CA2-1687-FF07-3C46-35848FC2E7E4}"/>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4231096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8" name="PlaceHolder 2"/>
          <p:cNvSpPr>
            <a:spLocks noGrp="1"/>
          </p:cNvSpPr>
          <p:nvPr>
            <p:ph type="body"/>
          </p:nvPr>
        </p:nvSpPr>
        <p:spPr>
          <a:xfrm>
            <a:off x="2231280" y="2638080"/>
            <a:ext cx="772920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69C3-7AB3-3FF2-472D-DE62911C4E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BEDB9E-AFBB-A628-0466-AC485D42AEBC}"/>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4" name="Footer Placeholder 3">
            <a:extLst>
              <a:ext uri="{FF2B5EF4-FFF2-40B4-BE49-F238E27FC236}">
                <a16:creationId xmlns:a16="http://schemas.microsoft.com/office/drawing/2014/main" id="{95027260-5C84-F317-5A18-9691366F548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417AC44-E733-E91E-0A51-4AD3DCF73C4B}"/>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366055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E4C26F-CC08-5C05-0933-E3209C79B8BF}"/>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3" name="Footer Placeholder 2">
            <a:extLst>
              <a:ext uri="{FF2B5EF4-FFF2-40B4-BE49-F238E27FC236}">
                <a16:creationId xmlns:a16="http://schemas.microsoft.com/office/drawing/2014/main" id="{84DE8B7D-5850-75BC-00D6-E070889941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E6DDC4-50FB-3BBD-6128-9D5C142A2F0D}"/>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3666660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AFFB-7169-CD26-4B2C-866E580627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32F1F3-0809-C811-1D40-64429FD09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4071BA-E69B-058C-1B46-8C71FD0B5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079A4-4DBA-4CBD-FB57-080F2DB833E3}"/>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6" name="Footer Placeholder 5">
            <a:extLst>
              <a:ext uri="{FF2B5EF4-FFF2-40B4-BE49-F238E27FC236}">
                <a16:creationId xmlns:a16="http://schemas.microsoft.com/office/drawing/2014/main" id="{873FDDB9-72D3-CF1F-E3C9-51A63E5FB7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6D1A-3F43-8C00-716D-6AF989445353}"/>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697131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8C22-ED71-5E38-1D95-4F35D30076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4E5864-3AEF-6919-D66E-5E47D8FCA1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16BEB2C-3C29-47D9-E8AA-86132A4321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27259A-0504-109A-8D5D-F9C736FFAD1F}"/>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6" name="Footer Placeholder 5">
            <a:extLst>
              <a:ext uri="{FF2B5EF4-FFF2-40B4-BE49-F238E27FC236}">
                <a16:creationId xmlns:a16="http://schemas.microsoft.com/office/drawing/2014/main" id="{B28FF125-C045-F327-C4E0-EFDB04DB68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B2AF94-6444-6573-762C-A5FD6D39308A}"/>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4121240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30CD-56EF-4E9B-CE60-8E76D87E8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69F66A-7A6C-F523-078B-14B46BE304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7EAA5-A428-E327-76F3-89A10145254F}"/>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5" name="Footer Placeholder 4">
            <a:extLst>
              <a:ext uri="{FF2B5EF4-FFF2-40B4-BE49-F238E27FC236}">
                <a16:creationId xmlns:a16="http://schemas.microsoft.com/office/drawing/2014/main" id="{2E3DBFC4-11E5-86F1-E194-58312969C7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262F18-34BF-1C97-9B22-C92322BD2F45}"/>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2683395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5E5C77-FA73-7DF9-904F-E420A3F26F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3652BA-0F45-A83A-31CB-8DEF7E8722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99DE8-4826-BFBD-E5C0-6358B14E2D43}"/>
              </a:ext>
            </a:extLst>
          </p:cNvPr>
          <p:cNvSpPr>
            <a:spLocks noGrp="1"/>
          </p:cNvSpPr>
          <p:nvPr>
            <p:ph type="dt" sz="half" idx="10"/>
          </p:nvPr>
        </p:nvSpPr>
        <p:spPr/>
        <p:txBody>
          <a:bodyPr/>
          <a:lstStyle/>
          <a:p>
            <a:fld id="{83DCDC5F-42F1-4515-B0D4-D620E451E9CB}" type="datetimeFigureOut">
              <a:rPr lang="en-US" smtClean="0"/>
              <a:t>11/14/23</a:t>
            </a:fld>
            <a:endParaRPr lang="en-US" dirty="0"/>
          </a:p>
        </p:txBody>
      </p:sp>
      <p:sp>
        <p:nvSpPr>
          <p:cNvPr id="5" name="Footer Placeholder 4">
            <a:extLst>
              <a:ext uri="{FF2B5EF4-FFF2-40B4-BE49-F238E27FC236}">
                <a16:creationId xmlns:a16="http://schemas.microsoft.com/office/drawing/2014/main" id="{9D41216A-A903-02F5-7700-1341D7627F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224370-D9D9-D6D7-911D-D6A01FE8CCB6}"/>
              </a:ext>
            </a:extLst>
          </p:cNvPr>
          <p:cNvSpPr>
            <a:spLocks noGrp="1"/>
          </p:cNvSpPr>
          <p:nvPr>
            <p:ph type="sldNum" sz="quarter" idx="12"/>
          </p:nvPr>
        </p:nvSpPr>
        <p:spPr/>
        <p:txBody>
          <a:bodyPr/>
          <a:lstStyle/>
          <a:p>
            <a:fld id="{81181BFD-29B4-4BB8-85B5-E3D24355918C}" type="slidenum">
              <a:rPr lang="en-US" smtClean="0"/>
              <a:t>‹#›</a:t>
            </a:fld>
            <a:endParaRPr lang="en-US" dirty="0"/>
          </a:p>
        </p:txBody>
      </p:sp>
    </p:spTree>
    <p:extLst>
      <p:ext uri="{BB962C8B-B14F-4D97-AF65-F5344CB8AC3E}">
        <p14:creationId xmlns:p14="http://schemas.microsoft.com/office/powerpoint/2010/main" val="82523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10" name="PlaceHolder 2"/>
          <p:cNvSpPr>
            <a:spLocks noGrp="1"/>
          </p:cNvSpPr>
          <p:nvPr>
            <p:ph type="body"/>
          </p:nvPr>
        </p:nvSpPr>
        <p:spPr>
          <a:xfrm>
            <a:off x="223128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11" name="PlaceHolder 3"/>
          <p:cNvSpPr>
            <a:spLocks noGrp="1"/>
          </p:cNvSpPr>
          <p:nvPr>
            <p:ph type="body"/>
          </p:nvPr>
        </p:nvSpPr>
        <p:spPr>
          <a:xfrm>
            <a:off x="619200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2231280" y="964800"/>
            <a:ext cx="7729200" cy="55098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15"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16" name="PlaceHolder 3"/>
          <p:cNvSpPr>
            <a:spLocks noGrp="1"/>
          </p:cNvSpPr>
          <p:nvPr>
            <p:ph type="body"/>
          </p:nvPr>
        </p:nvSpPr>
        <p:spPr>
          <a:xfrm>
            <a:off x="619200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17" name="PlaceHolder 4"/>
          <p:cNvSpPr>
            <a:spLocks noGrp="1"/>
          </p:cNvSpPr>
          <p:nvPr>
            <p:ph type="body"/>
          </p:nvPr>
        </p:nvSpPr>
        <p:spPr>
          <a:xfrm>
            <a:off x="223128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19" name="PlaceHolder 2"/>
          <p:cNvSpPr>
            <a:spLocks noGrp="1"/>
          </p:cNvSpPr>
          <p:nvPr>
            <p:ph type="body"/>
          </p:nvPr>
        </p:nvSpPr>
        <p:spPr>
          <a:xfrm>
            <a:off x="223128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20"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21" name="PlaceHolder 4"/>
          <p:cNvSpPr>
            <a:spLocks noGrp="1"/>
          </p:cNvSpPr>
          <p:nvPr>
            <p:ph type="body"/>
          </p:nvPr>
        </p:nvSpPr>
        <p:spPr>
          <a:xfrm>
            <a:off x="619200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23"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24"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25" name="PlaceHolder 4"/>
          <p:cNvSpPr>
            <a:spLocks noGrp="1"/>
          </p:cNvSpPr>
          <p:nvPr>
            <p:ph type="body"/>
          </p:nvPr>
        </p:nvSpPr>
        <p:spPr>
          <a:xfrm>
            <a:off x="2231280" y="425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8AB3"/>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600200" y="2386800"/>
            <a:ext cx="8991360" cy="1645560"/>
          </a:xfrm>
          <a:prstGeom prst="rect">
            <a:avLst/>
          </a:prstGeom>
        </p:spPr>
        <p:txBody>
          <a:bodyPr lIns="274320" tIns="182880" rIns="274320" bIns="182880" anchor="ctr" anchorCtr="1">
            <a:normAutofit/>
          </a:bodyPr>
          <a:lstStyle/>
          <a:p>
            <a:pPr algn="ctr">
              <a:lnSpc>
                <a:spcPct val="90000"/>
              </a:lnSpc>
            </a:pPr>
            <a:r>
              <a:rPr lang="en-US" sz="3800" b="0" strike="noStrike" cap="all" spc="199">
                <a:solidFill>
                  <a:srgbClr val="262626"/>
                </a:solidFill>
                <a:latin typeface="Gill Sans MT"/>
              </a:rPr>
              <a:t>Click to edit Master title style</a:t>
            </a:r>
            <a:endParaRPr lang="en-US" sz="3800" b="0" strike="noStrike" spc="-1">
              <a:solidFill>
                <a:srgbClr val="FFFFFF"/>
              </a:solidFill>
              <a:latin typeface="Gill Sans MT"/>
            </a:endParaRPr>
          </a:p>
        </p:txBody>
      </p:sp>
      <p:sp>
        <p:nvSpPr>
          <p:cNvPr id="6" name="PlaceHolder 2"/>
          <p:cNvSpPr>
            <a:spLocks noGrp="1"/>
          </p:cNvSpPr>
          <p:nvPr>
            <p:ph type="dt"/>
          </p:nvPr>
        </p:nvSpPr>
        <p:spPr>
          <a:xfrm>
            <a:off x="7821360" y="6238800"/>
            <a:ext cx="2753280" cy="323640"/>
          </a:xfrm>
          <a:prstGeom prst="rect">
            <a:avLst/>
          </a:prstGeom>
        </p:spPr>
        <p:txBody>
          <a:bodyPr anchor="ctr">
            <a:noAutofit/>
          </a:bodyPr>
          <a:lstStyle/>
          <a:p>
            <a:pPr algn="r">
              <a:lnSpc>
                <a:spcPct val="100000"/>
              </a:lnSpc>
            </a:pPr>
            <a:endParaRPr lang="en-US" sz="1050" b="0" strike="noStrike" spc="-1" dirty="0">
              <a:latin typeface="Times New Roman"/>
            </a:endParaRPr>
          </a:p>
        </p:txBody>
      </p:sp>
      <p:sp>
        <p:nvSpPr>
          <p:cNvPr id="2" name="PlaceHolder 3"/>
          <p:cNvSpPr>
            <a:spLocks noGrp="1"/>
          </p:cNvSpPr>
          <p:nvPr>
            <p:ph type="ftr"/>
          </p:nvPr>
        </p:nvSpPr>
        <p:spPr>
          <a:xfrm>
            <a:off x="1600200" y="6236280"/>
            <a:ext cx="5900760" cy="319680"/>
          </a:xfrm>
          <a:prstGeom prst="rect">
            <a:avLst/>
          </a:prstGeom>
        </p:spPr>
        <p:txBody>
          <a:bodyPr anchor="ctr">
            <a:noAutofit/>
          </a:bodyPr>
          <a:lstStyle/>
          <a:p>
            <a:endParaRPr lang="en-US" sz="2400" b="0" strike="noStrike" spc="-1" dirty="0">
              <a:latin typeface="Times New Roman"/>
            </a:endParaRPr>
          </a:p>
        </p:txBody>
      </p:sp>
      <p:sp>
        <p:nvSpPr>
          <p:cNvPr id="3" name="PlaceHolder 4"/>
          <p:cNvSpPr>
            <a:spLocks noGrp="1"/>
          </p:cNvSpPr>
          <p:nvPr>
            <p:ph type="sldNum"/>
          </p:nvPr>
        </p:nvSpPr>
        <p:spPr>
          <a:xfrm>
            <a:off x="10758960" y="6217920"/>
            <a:ext cx="365400" cy="365400"/>
          </a:xfrm>
          <a:prstGeom prst="rect">
            <a:avLst/>
          </a:prstGeom>
        </p:spPr>
        <p:txBody>
          <a:bodyPr lIns="18360" rIns="18360" anchor="ctr">
            <a:noAutofit/>
          </a:bodyPr>
          <a:lstStyle/>
          <a:p>
            <a:pPr algn="ctr">
              <a:lnSpc>
                <a:spcPct val="100000"/>
              </a:lnSpc>
            </a:pPr>
            <a:fld id="{534403E2-89E3-47C7-BEA1-5385CDF18CE9}" type="slidenum">
              <a:rPr lang="en-US" sz="1100" b="0" strike="noStrike" spc="-1">
                <a:solidFill>
                  <a:srgbClr val="FFFFFF"/>
                </a:solidFill>
                <a:latin typeface="Gill Sans MT"/>
              </a:rPr>
              <a:t>‹#›</a:t>
            </a:fld>
            <a:endParaRPr lang="en-US" sz="1100" b="0" strike="noStrike" spc="-1" dirty="0">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solidFill>
                  <a:srgbClr val="FFFFFF"/>
                </a:solidFill>
                <a:latin typeface="Gill Sans MT"/>
              </a:rPr>
              <a:t>Click to edit the outline text format</a:t>
            </a:r>
          </a:p>
          <a:p>
            <a:pPr marL="864000" lvl="1" indent="-324000">
              <a:spcBef>
                <a:spcPts val="1134"/>
              </a:spcBef>
              <a:buClr>
                <a:srgbClr val="000000"/>
              </a:buClr>
              <a:buSzPct val="75000"/>
              <a:buFont typeface="Symbol" charset="2"/>
              <a:buChar char=""/>
            </a:pPr>
            <a:r>
              <a:rPr lang="en-US" sz="1600" b="0" strike="noStrike" spc="-1">
                <a:solidFill>
                  <a:srgbClr val="FFFFFF"/>
                </a:solidFill>
                <a:latin typeface="Gill Sans MT"/>
              </a:rPr>
              <a:t>Second Outline Level</a:t>
            </a:r>
          </a:p>
          <a:p>
            <a:pPr marL="1296000" lvl="2" indent="-288000">
              <a:spcBef>
                <a:spcPts val="850"/>
              </a:spcBef>
              <a:buClr>
                <a:srgbClr val="000000"/>
              </a:buClr>
              <a:buSzPct val="45000"/>
              <a:buFont typeface="Wingdings" charset="2"/>
              <a:buChar char=""/>
            </a:pPr>
            <a:r>
              <a:rPr lang="en-US" sz="1600" b="0" strike="noStrike" spc="-1">
                <a:solidFill>
                  <a:srgbClr val="FFFFFF"/>
                </a:solidFill>
                <a:latin typeface="Gill Sans MT"/>
              </a:rPr>
              <a:t>Third Outline Level</a:t>
            </a:r>
          </a:p>
          <a:p>
            <a:pPr marL="1728000" lvl="3" indent="-216000">
              <a:spcBef>
                <a:spcPts val="567"/>
              </a:spcBef>
              <a:buClr>
                <a:srgbClr val="000000"/>
              </a:buClr>
              <a:buSzPct val="75000"/>
              <a:buFont typeface="Symbol" charset="2"/>
              <a:buChar char=""/>
            </a:pPr>
            <a:r>
              <a:rPr lang="en-US" sz="1600" b="0" strike="noStrike" spc="-1">
                <a:solidFill>
                  <a:srgbClr val="FFFFFF"/>
                </a:solidFill>
                <a:latin typeface="Gill Sans MT"/>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FFFFFF"/>
                </a:solidFill>
                <a:latin typeface="Gill Sans MT"/>
              </a:rPr>
              <a:t>Fifth Outline Level</a:t>
            </a:r>
          </a:p>
          <a:p>
            <a:pPr marL="2592000" lvl="5" indent="-216000">
              <a:spcBef>
                <a:spcPts val="283"/>
              </a:spcBef>
              <a:buClr>
                <a:srgbClr val="000000"/>
              </a:buClr>
              <a:buSzPct val="45000"/>
              <a:buFont typeface="Wingdings" charset="2"/>
              <a:buChar char=""/>
            </a:pPr>
            <a:r>
              <a:rPr lang="en-US" sz="2000" b="0" strike="noStrike" spc="-1">
                <a:solidFill>
                  <a:srgbClr val="FFFFFF"/>
                </a:solidFill>
                <a:latin typeface="Gill Sans MT"/>
              </a:rPr>
              <a:t>Sixth Outline Level</a:t>
            </a:r>
          </a:p>
          <a:p>
            <a:pPr marL="3024000" lvl="6" indent="-216000">
              <a:spcBef>
                <a:spcPts val="283"/>
              </a:spcBef>
              <a:buClr>
                <a:srgbClr val="000000"/>
              </a:buClr>
              <a:buSzPct val="45000"/>
              <a:buFont typeface="Wingdings" charset="2"/>
              <a:buChar char=""/>
            </a:pPr>
            <a:r>
              <a:rPr lang="en-US" sz="2000" b="0" strike="noStrike" spc="-1">
                <a:solidFill>
                  <a:srgbClr val="FFFFFF"/>
                </a:solidFill>
                <a:latin typeface="Gill Sans MT"/>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2231280" y="964800"/>
            <a:ext cx="7729200" cy="1188360"/>
          </a:xfrm>
          <a:prstGeom prst="rect">
            <a:avLst/>
          </a:prstGeom>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Click to edit Master title style</a:t>
            </a:r>
            <a:endParaRPr lang="en-US" sz="2800" b="0" strike="noStrike" spc="-1">
              <a:solidFill>
                <a:srgbClr val="000000"/>
              </a:solidFill>
              <a:latin typeface="Gill Sans MT"/>
            </a:endParaRPr>
          </a:p>
        </p:txBody>
      </p:sp>
      <p:sp>
        <p:nvSpPr>
          <p:cNvPr id="42" name="PlaceHolder 2"/>
          <p:cNvSpPr>
            <a:spLocks noGrp="1"/>
          </p:cNvSpPr>
          <p:nvPr>
            <p:ph type="body"/>
          </p:nvPr>
        </p:nvSpPr>
        <p:spPr>
          <a:xfrm>
            <a:off x="2231280" y="2638080"/>
            <a:ext cx="7729200" cy="3101760"/>
          </a:xfrm>
          <a:prstGeom prst="rect">
            <a:avLst/>
          </a:prstGeom>
        </p:spPr>
        <p:txBody>
          <a:bodyPr>
            <a:noAutofit/>
          </a:bodyPr>
          <a:lstStyle/>
          <a:p>
            <a:pPr marL="228600" indent="-228240">
              <a:lnSpc>
                <a:spcPct val="100000"/>
              </a:lnSpc>
              <a:spcBef>
                <a:spcPts val="1001"/>
              </a:spcBef>
              <a:buClr>
                <a:srgbClr val="418AB3"/>
              </a:buClr>
              <a:buFont typeface="Arial"/>
              <a:buChar char="•"/>
            </a:pPr>
            <a:r>
              <a:rPr lang="en-US" sz="1800" b="0" strike="noStrike" spc="-1">
                <a:solidFill>
                  <a:srgbClr val="262626"/>
                </a:solidFill>
                <a:latin typeface="Gill Sans MT"/>
              </a:rPr>
              <a:t>Click to edit Master text styles</a:t>
            </a:r>
          </a:p>
          <a:p>
            <a:pPr marL="457200" lvl="1" indent="-228240">
              <a:lnSpc>
                <a:spcPct val="100000"/>
              </a:lnSpc>
              <a:spcBef>
                <a:spcPts val="1001"/>
              </a:spcBef>
              <a:buClr>
                <a:srgbClr val="418AB3"/>
              </a:buClr>
              <a:buFont typeface="Arial"/>
              <a:buChar char="•"/>
            </a:pPr>
            <a:r>
              <a:rPr lang="en-US" sz="1600" b="0" strike="noStrike" spc="-1">
                <a:solidFill>
                  <a:srgbClr val="262626"/>
                </a:solidFill>
                <a:latin typeface="Gill Sans MT"/>
              </a:rPr>
              <a:t>Second level</a:t>
            </a:r>
          </a:p>
          <a:p>
            <a:pPr marL="685800" lvl="2" indent="-228240">
              <a:lnSpc>
                <a:spcPct val="100000"/>
              </a:lnSpc>
              <a:spcBef>
                <a:spcPts val="1001"/>
              </a:spcBef>
              <a:buClr>
                <a:srgbClr val="418AB3"/>
              </a:buClr>
              <a:buFont typeface="Arial"/>
              <a:buChar char="•"/>
            </a:pPr>
            <a:r>
              <a:rPr lang="en-US" sz="1600" b="0" strike="noStrike" spc="-1">
                <a:solidFill>
                  <a:srgbClr val="262626"/>
                </a:solidFill>
                <a:latin typeface="Gill Sans MT"/>
              </a:rPr>
              <a:t>Third level</a:t>
            </a:r>
          </a:p>
          <a:p>
            <a:pPr marL="914400" lvl="3" indent="-228240">
              <a:lnSpc>
                <a:spcPct val="100000"/>
              </a:lnSpc>
              <a:spcBef>
                <a:spcPts val="1001"/>
              </a:spcBef>
              <a:buClr>
                <a:srgbClr val="418AB3"/>
              </a:buClr>
              <a:buFont typeface="Arial"/>
              <a:buChar char="•"/>
            </a:pPr>
            <a:r>
              <a:rPr lang="en-US" sz="1600" b="0" strike="noStrike" spc="-1">
                <a:solidFill>
                  <a:srgbClr val="262626"/>
                </a:solidFill>
                <a:latin typeface="Gill Sans MT"/>
              </a:rPr>
              <a:t>Fourth level</a:t>
            </a:r>
          </a:p>
          <a:p>
            <a:pPr marL="1143000" lvl="4" indent="-228240">
              <a:lnSpc>
                <a:spcPct val="100000"/>
              </a:lnSpc>
              <a:spcBef>
                <a:spcPts val="1001"/>
              </a:spcBef>
              <a:buClr>
                <a:srgbClr val="418AB3"/>
              </a:buClr>
              <a:buFont typeface="Arial"/>
              <a:buChar char="•"/>
            </a:pPr>
            <a:r>
              <a:rPr lang="en-US" sz="1600" b="0" strike="noStrike" spc="-1">
                <a:solidFill>
                  <a:srgbClr val="262626"/>
                </a:solidFill>
                <a:latin typeface="Gill Sans MT"/>
              </a:rPr>
              <a:t>Fifth level</a:t>
            </a:r>
          </a:p>
        </p:txBody>
      </p:sp>
      <p:sp>
        <p:nvSpPr>
          <p:cNvPr id="43" name="PlaceHolder 3"/>
          <p:cNvSpPr>
            <a:spLocks noGrp="1"/>
          </p:cNvSpPr>
          <p:nvPr>
            <p:ph type="dt"/>
          </p:nvPr>
        </p:nvSpPr>
        <p:spPr>
          <a:xfrm>
            <a:off x="7821360" y="6238800"/>
            <a:ext cx="2753280" cy="323640"/>
          </a:xfrm>
          <a:prstGeom prst="rect">
            <a:avLst/>
          </a:prstGeom>
        </p:spPr>
        <p:txBody>
          <a:bodyPr anchor="ctr">
            <a:noAutofit/>
          </a:bodyPr>
          <a:lstStyle/>
          <a:p>
            <a:pPr algn="r">
              <a:lnSpc>
                <a:spcPct val="100000"/>
              </a:lnSpc>
            </a:pPr>
            <a:endParaRPr lang="en-US" sz="1050" b="0" strike="noStrike" spc="-1" dirty="0">
              <a:latin typeface="Times New Roman"/>
            </a:endParaRPr>
          </a:p>
        </p:txBody>
      </p:sp>
      <p:sp>
        <p:nvSpPr>
          <p:cNvPr id="44" name="PlaceHolder 4"/>
          <p:cNvSpPr>
            <a:spLocks noGrp="1"/>
          </p:cNvSpPr>
          <p:nvPr>
            <p:ph type="ftr"/>
          </p:nvPr>
        </p:nvSpPr>
        <p:spPr>
          <a:xfrm>
            <a:off x="1600200" y="6236280"/>
            <a:ext cx="5900760" cy="319680"/>
          </a:xfrm>
          <a:prstGeom prst="rect">
            <a:avLst/>
          </a:prstGeom>
        </p:spPr>
        <p:txBody>
          <a:bodyPr anchor="ctr">
            <a:noAutofit/>
          </a:bodyPr>
          <a:lstStyle/>
          <a:p>
            <a:endParaRPr lang="en-US" sz="2400" b="0" strike="noStrike" spc="-1" dirty="0">
              <a:latin typeface="Times New Roman"/>
            </a:endParaRPr>
          </a:p>
        </p:txBody>
      </p:sp>
      <p:sp>
        <p:nvSpPr>
          <p:cNvPr id="45" name="PlaceHolder 5"/>
          <p:cNvSpPr>
            <a:spLocks noGrp="1"/>
          </p:cNvSpPr>
          <p:nvPr>
            <p:ph type="sldNum"/>
          </p:nvPr>
        </p:nvSpPr>
        <p:spPr>
          <a:xfrm>
            <a:off x="10758960" y="6217920"/>
            <a:ext cx="365400" cy="365400"/>
          </a:xfrm>
          <a:prstGeom prst="rect">
            <a:avLst/>
          </a:prstGeom>
        </p:spPr>
        <p:txBody>
          <a:bodyPr lIns="18360" rIns="18360" anchor="ctr">
            <a:noAutofit/>
          </a:bodyPr>
          <a:lstStyle/>
          <a:p>
            <a:pPr algn="ctr">
              <a:lnSpc>
                <a:spcPct val="100000"/>
              </a:lnSpc>
            </a:pPr>
            <a:fld id="{F6CCDF69-5DD1-438C-9FA9-83DCF4E0E961}" type="slidenum">
              <a:rPr lang="en-US" sz="1100" b="0" strike="noStrike" spc="-1">
                <a:solidFill>
                  <a:srgbClr val="FFFFFF"/>
                </a:solidFill>
                <a:latin typeface="Gill Sans MT"/>
              </a:rPr>
              <a:t>‹#›</a:t>
            </a:fld>
            <a:endParaRPr lang="en-US" sz="11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40D12-5EB5-DFC1-091D-5C98570B6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B0092E-06F1-AAD7-ADC2-46E08C181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591A-2E96-FE76-5DE8-E30F643889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CDC5F-42F1-4515-B0D4-D620E451E9CB}" type="datetimeFigureOut">
              <a:rPr lang="en-US" smtClean="0"/>
              <a:t>11/14/23</a:t>
            </a:fld>
            <a:endParaRPr lang="en-US" dirty="0"/>
          </a:p>
        </p:txBody>
      </p:sp>
      <p:sp>
        <p:nvSpPr>
          <p:cNvPr id="5" name="Footer Placeholder 4">
            <a:extLst>
              <a:ext uri="{FF2B5EF4-FFF2-40B4-BE49-F238E27FC236}">
                <a16:creationId xmlns:a16="http://schemas.microsoft.com/office/drawing/2014/main" id="{566306A7-173F-121F-8780-668E08B297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993F813-6902-BD40-B8AF-181733FBF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81BFD-29B4-4BB8-85B5-E3D24355918C}" type="slidenum">
              <a:rPr lang="en-US" smtClean="0"/>
              <a:t>‹#›</a:t>
            </a:fld>
            <a:endParaRPr lang="en-US" dirty="0"/>
          </a:p>
        </p:txBody>
      </p:sp>
    </p:spTree>
    <p:extLst>
      <p:ext uri="{BB962C8B-B14F-4D97-AF65-F5344CB8AC3E}">
        <p14:creationId xmlns:p14="http://schemas.microsoft.com/office/powerpoint/2010/main" val="36405253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hyperlink" Target="https://www.sampleforms.com/questionnaire-form-sample.html" TargetMode="External"/><Relationship Id="rId2" Type="http://schemas.openxmlformats.org/officeDocument/2006/relationships/image" Target="../media/image53.jp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slide" Target="slide133.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audio" Target="../media/audio1.wav"/></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slide" Target="slide133.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audio" Target="../media/audio1.wav"/></Relationships>
</file>

<file path=ppt/slides/_rels/slide129.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slide" Target="slide133.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5.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slide" Target="slide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slide" Target="slide133.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audio" Target="../media/audio1.wav"/></Relationships>
</file>

<file path=ppt/slides/_rels/slide133.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slide" Target="slide133.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audio" Target="../media/audio1.wav"/></Relationships>
</file>

<file path=ppt/slides/_rels/slide134.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slide" Target="slide133.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audio" Target="../media/audio1.wav"/></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7.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21.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3.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6.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3.xml"/><Relationship Id="rId1" Type="http://schemas.openxmlformats.org/officeDocument/2006/relationships/slideLayout" Target="../slideLayouts/slideLayout15.xml"/><Relationship Id="rId5" Type="http://schemas.openxmlformats.org/officeDocument/2006/relationships/slide" Target="slide31.xml"/><Relationship Id="rId4" Type="http://schemas.openxmlformats.org/officeDocument/2006/relationships/slide" Target="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5.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slide" Target="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8.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customXml" Target="../ink/ink1.xml"/><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8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13.xml"/><Relationship Id="rId7" Type="http://schemas.openxmlformats.org/officeDocument/2006/relationships/slide" Target="slide28.xml"/><Relationship Id="rId12" Type="http://schemas.openxmlformats.org/officeDocument/2006/relationships/slide" Target="slide40.xml"/><Relationship Id="rId2" Type="http://schemas.openxmlformats.org/officeDocument/2006/relationships/slide" Target="slide10.xml"/><Relationship Id="rId1" Type="http://schemas.openxmlformats.org/officeDocument/2006/relationships/slideLayout" Target="../slideLayouts/slideLayout15.xml"/><Relationship Id="rId6" Type="http://schemas.openxmlformats.org/officeDocument/2006/relationships/slide" Target="slide16.xml"/><Relationship Id="rId11" Type="http://schemas.openxmlformats.org/officeDocument/2006/relationships/slide" Target="slide22.xml"/><Relationship Id="rId5" Type="http://schemas.openxmlformats.org/officeDocument/2006/relationships/slide" Target="slide34.xml"/><Relationship Id="rId10" Type="http://schemas.openxmlformats.org/officeDocument/2006/relationships/slide" Target="slide37.xml"/><Relationship Id="rId4" Type="http://schemas.openxmlformats.org/officeDocument/2006/relationships/slide" Target="slide25.xml"/><Relationship Id="rId9" Type="http://schemas.openxmlformats.org/officeDocument/2006/relationships/slide" Target="slide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Shape 1"/>
          <p:cNvSpPr txBox="1"/>
          <p:nvPr/>
        </p:nvSpPr>
        <p:spPr>
          <a:xfrm>
            <a:off x="599400" y="722766"/>
            <a:ext cx="10993320" cy="2388240"/>
          </a:xfrm>
          <a:prstGeom prst="rect">
            <a:avLst/>
          </a:prstGeom>
          <a:solidFill>
            <a:srgbClr val="FFFFFF"/>
          </a:solidFill>
          <a:ln w="38160" cap="sq">
            <a:solidFill>
              <a:srgbClr val="404040"/>
            </a:solidFill>
            <a:miter/>
          </a:ln>
        </p:spPr>
        <p:txBody>
          <a:bodyPr lIns="274320" tIns="182880" rIns="274320" bIns="182880" anchor="ctr" anchorCtr="1">
            <a:noAutofit/>
          </a:bodyPr>
          <a:lstStyle/>
          <a:p>
            <a:pPr algn="ctr">
              <a:lnSpc>
                <a:spcPct val="90000"/>
              </a:lnSpc>
            </a:pPr>
            <a:r>
              <a:rPr lang="en-US" sz="2800" b="1" cap="all" spc="199" dirty="0">
                <a:solidFill>
                  <a:srgbClr val="262626"/>
                </a:solidFill>
                <a:latin typeface="Gill Sans MT"/>
              </a:rPr>
              <a:t> </a:t>
            </a:r>
          </a:p>
          <a:p>
            <a:pPr algn="ctr">
              <a:lnSpc>
                <a:spcPct val="90000"/>
              </a:lnSpc>
            </a:pPr>
            <a:r>
              <a:rPr lang="en-US" sz="2800" b="1" cap="all" spc="199" dirty="0">
                <a:solidFill>
                  <a:srgbClr val="262626"/>
                </a:solidFill>
                <a:latin typeface="Gill Sans MT"/>
              </a:rPr>
              <a:t>chw TRAINING -</a:t>
            </a:r>
            <a:br>
              <a:rPr lang="en-US" sz="2800" b="1" cap="all" spc="199" dirty="0">
                <a:solidFill>
                  <a:srgbClr val="262626"/>
                </a:solidFill>
                <a:latin typeface="Gill Sans MT"/>
              </a:rPr>
            </a:br>
            <a:r>
              <a:rPr lang="en-US" sz="2800" b="1" cap="all" spc="199" dirty="0">
                <a:solidFill>
                  <a:srgbClr val="262626"/>
                </a:solidFill>
                <a:latin typeface="Gill Sans MT"/>
              </a:rPr>
              <a:t>answering chw’s diabetes-related questions
</a:t>
            </a:r>
            <a:endParaRPr lang="en-US" sz="2800" b="0" strike="noStrike" spc="-1" dirty="0">
              <a:solidFill>
                <a:srgbClr val="FFFFFF"/>
              </a:solidFill>
              <a:latin typeface="Gill Sans MT"/>
            </a:endParaRPr>
          </a:p>
        </p:txBody>
      </p:sp>
      <p:sp>
        <p:nvSpPr>
          <p:cNvPr id="89" name="TextShape 2"/>
          <p:cNvSpPr txBox="1"/>
          <p:nvPr/>
        </p:nvSpPr>
        <p:spPr>
          <a:xfrm>
            <a:off x="599400" y="5848200"/>
            <a:ext cx="10993320" cy="590040"/>
          </a:xfrm>
          <a:prstGeom prst="rect">
            <a:avLst/>
          </a:prstGeom>
          <a:noFill/>
          <a:ln w="0">
            <a:noFill/>
          </a:ln>
        </p:spPr>
        <p:txBody>
          <a:bodyPr>
            <a:noAutofit/>
          </a:bodyPr>
          <a:lstStyle/>
          <a:p>
            <a:pPr algn="ctr">
              <a:lnSpc>
                <a:spcPct val="100000"/>
              </a:lnSpc>
              <a:spcBef>
                <a:spcPts val="1001"/>
              </a:spcBef>
              <a:tabLst>
                <a:tab pos="0" algn="l"/>
              </a:tabLst>
            </a:pPr>
            <a:r>
              <a:rPr lang="en-US" sz="1200" b="0" strike="noStrike" spc="-1" dirty="0">
                <a:solidFill>
                  <a:srgbClr val="FFFFFF"/>
                </a:solidFill>
                <a:latin typeface="Gill Sans MT"/>
              </a:rPr>
              <a:t>Elizabeth Vaughan</a:t>
            </a:r>
            <a:endParaRPr lang="en-US" sz="1200" b="0" strike="noStrike" spc="-1" dirty="0">
              <a:latin typeface="Arial"/>
            </a:endParaRPr>
          </a:p>
          <a:p>
            <a:pPr algn="ctr">
              <a:lnSpc>
                <a:spcPct val="100000"/>
              </a:lnSpc>
              <a:spcBef>
                <a:spcPts val="1001"/>
              </a:spcBef>
              <a:tabLst>
                <a:tab pos="0" algn="l"/>
              </a:tabLst>
            </a:pPr>
            <a:r>
              <a:rPr lang="en-US" sz="1200" b="0" strike="noStrike" spc="-1" dirty="0">
                <a:solidFill>
                  <a:srgbClr val="FFFFFF"/>
                </a:solidFill>
                <a:latin typeface="Gill Sans MT"/>
              </a:rPr>
              <a:t>Total Formal Hours: 12</a:t>
            </a:r>
            <a:endParaRPr lang="en-US" sz="1200" b="0" strike="noStrike" spc="-1" dirty="0">
              <a:latin typeface="Arial"/>
            </a:endParaRPr>
          </a:p>
          <a:p>
            <a:pPr algn="ctr">
              <a:lnSpc>
                <a:spcPct val="100000"/>
              </a:lnSpc>
              <a:spcBef>
                <a:spcPts val="1001"/>
              </a:spcBef>
              <a:tabLst>
                <a:tab pos="0" algn="l"/>
              </a:tabLst>
            </a:pPr>
            <a:r>
              <a:rPr lang="en-US" sz="1200" b="0" strike="noStrike" spc="-1" dirty="0">
                <a:solidFill>
                  <a:srgbClr val="FFFFFF"/>
                </a:solidFill>
                <a:latin typeface="Gill Sans MT"/>
              </a:rPr>
              <a:t>Knowledge of a specific health issue (3 hours), service coordination (4 hours), teaching (2 hours), interpersonal (3 hours)</a:t>
            </a:r>
            <a:endParaRPr lang="en-US" sz="12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500" dirty="0">
                <a:latin typeface="+mn-lt"/>
              </a:rPr>
              <a:t>1. WHAT IS INSULIN?
</a:t>
            </a:r>
          </a:p>
        </p:txBody>
      </p:sp>
      <p:sp>
        <p:nvSpPr>
          <p:cNvPr id="4" name="Rounded Rectangle 3">
            <a:hlinkClick r:id="rId2" action="ppaction://hlinksldjump"/>
          </p:cNvPr>
          <p:cNvSpPr/>
          <p:nvPr/>
        </p:nvSpPr>
        <p:spPr>
          <a:xfrm>
            <a:off x="2090361" y="2248534"/>
            <a:ext cx="8274082"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 Stimulates appetite and prepares the body to receive food.</a:t>
            </a:r>
          </a:p>
        </p:txBody>
      </p:sp>
      <p:sp>
        <p:nvSpPr>
          <p:cNvPr id="9" name="Rounded Rectangle 8">
            <a:hlinkClick r:id="rId3" action="ppaction://hlinksldjump"/>
          </p:cNvPr>
          <p:cNvSpPr/>
          <p:nvPr/>
        </p:nvSpPr>
        <p:spPr>
          <a:xfrm>
            <a:off x="2054005" y="3042265"/>
            <a:ext cx="8274082" cy="698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a:p>
            <a:pPr algn="ctr"/>
            <a:r>
              <a:rPr lang="en-US" sz="2000" dirty="0">
                <a:solidFill>
                  <a:schemeClr val="tx1"/>
                </a:solidFill>
              </a:rPr>
              <a:t>b. A hormone produced by the pancreas, which regulates the amount of glucose in the blood.
</a:t>
            </a:r>
          </a:p>
        </p:txBody>
      </p:sp>
      <p:sp>
        <p:nvSpPr>
          <p:cNvPr id="11" name="Rounded Rectangle 10">
            <a:hlinkClick r:id="rId2" action="ppaction://hlinksldjump"/>
          </p:cNvPr>
          <p:cNvSpPr/>
          <p:nvPr/>
        </p:nvSpPr>
        <p:spPr>
          <a:xfrm>
            <a:off x="2090361" y="4595852"/>
            <a:ext cx="8274082"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rPr>
              <a:t>d. Changes mood, lifts the mood and stabilizes it.</a:t>
            </a:r>
            <a:endParaRPr lang="en-US" dirty="0">
              <a:solidFill>
                <a:schemeClr val="tx1"/>
              </a:solidFill>
            </a:endParaRPr>
          </a:p>
        </p:txBody>
      </p:sp>
      <p:sp>
        <p:nvSpPr>
          <p:cNvPr id="12" name="Rounded Rectangle 11">
            <a:hlinkClick r:id="rId2" action="ppaction://hlinksldjump"/>
          </p:cNvPr>
          <p:cNvSpPr/>
          <p:nvPr/>
        </p:nvSpPr>
        <p:spPr>
          <a:xfrm>
            <a:off x="2090361" y="3835997"/>
            <a:ext cx="8274082"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 Keeps the body healthy. Intervenes in metabolism.</a:t>
            </a:r>
          </a:p>
        </p:txBody>
      </p:sp>
      <p:sp>
        <p:nvSpPr>
          <p:cNvPr id="13" name="Snip and Round Single Corner Rectangle 12">
            <a:hlinkClick r:id="rId4" action="ppaction://hlinksldjump"/>
          </p:cNvPr>
          <p:cNvSpPr/>
          <p:nvPr/>
        </p:nvSpPr>
        <p:spPr>
          <a:xfrm>
            <a:off x="0" y="594445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tx1"/>
              </a:solidFill>
            </a:endParaRPr>
          </a:p>
          <a:p>
            <a:pPr algn="ctr"/>
            <a:r>
              <a:rPr lang="en-US" sz="2000" dirty="0">
                <a:solidFill>
                  <a:schemeClr val="tx1"/>
                </a:solidFill>
              </a:rPr>
              <a:t>CHOOSE YOUR ANSWER
</a:t>
            </a:r>
          </a:p>
        </p:txBody>
      </p:sp>
    </p:spTree>
    <p:extLst>
      <p:ext uri="{BB962C8B-B14F-4D97-AF65-F5344CB8AC3E}">
        <p14:creationId xmlns:p14="http://schemas.microsoft.com/office/powerpoint/2010/main" val="29897928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dirty="0">
                <a:solidFill>
                  <a:srgbClr val="262626"/>
                </a:solidFill>
                <a:latin typeface="Gill Sans MT"/>
              </a:rPr>
              <a:t>1. WHAT IS DEPRESSION</a:t>
            </a:r>
            <a:r>
              <a:rPr lang="en-US" sz="2800" b="0" strike="noStrike" cap="all" spc="199" dirty="0">
                <a:solidFill>
                  <a:srgbClr val="262626"/>
                </a:solidFill>
                <a:latin typeface="Gill Sans MT"/>
              </a:rPr>
              <a:t>?</a:t>
            </a:r>
            <a:endParaRPr lang="en-US" sz="2800" b="0" strike="noStrike" spc="-1" dirty="0">
              <a:solidFill>
                <a:srgbClr val="000000"/>
              </a:solidFill>
              <a:latin typeface="Gill Sans MT"/>
            </a:endParaRPr>
          </a:p>
        </p:txBody>
      </p:sp>
      <p:sp>
        <p:nvSpPr>
          <p:cNvPr id="442" name="TextShape 2"/>
          <p:cNvSpPr txBox="1"/>
          <p:nvPr/>
        </p:nvSpPr>
        <p:spPr>
          <a:xfrm>
            <a:off x="370440" y="2652460"/>
            <a:ext cx="5725440" cy="3805979"/>
          </a:xfrm>
          <a:prstGeom prst="rect">
            <a:avLst/>
          </a:prstGeom>
          <a:noFill/>
          <a:ln w="0">
            <a:noFill/>
          </a:ln>
        </p:spPr>
        <p:txBody>
          <a:bodyPr>
            <a:noAutofit/>
          </a:bodyPr>
          <a:lstStyle/>
          <a:p>
            <a:pPr marL="360" algn="just">
              <a:spcBef>
                <a:spcPts val="1001"/>
              </a:spcBef>
              <a:buClr>
                <a:srgbClr val="418AB3"/>
              </a:buClr>
            </a:pPr>
            <a:r>
              <a:rPr lang="en-US" sz="2000" dirty="0">
                <a:latin typeface="Gill Sans MT" panose="020B0502020104020203" pitchFamily="34" charset="0"/>
                <a:ea typeface="ＭＳ Ｐゴシック" pitchFamily="-89" charset="-128"/>
              </a:rPr>
              <a:t>Depression is a state of deep and prolonged sadness that lasts for more than a few weeks without an obvious or easily defined cause. 
It can be connected to family history or chemical imbalances.</a:t>
            </a:r>
          </a:p>
          <a:p>
            <a:pPr marL="360" algn="just">
              <a:spcBef>
                <a:spcPts val="1001"/>
              </a:spcBef>
              <a:buClr>
                <a:srgbClr val="418AB3"/>
              </a:buClr>
            </a:pPr>
            <a:r>
              <a:rPr lang="en-US" sz="2000" dirty="0">
                <a:latin typeface="Gill Sans MT" panose="020B0502020104020203" pitchFamily="34" charset="0"/>
                <a:ea typeface="ＭＳ Ｐゴシック" pitchFamily="-89" charset="-128"/>
              </a:rPr>
              <a:t> People with diabetes are three times more likely to have depression.
</a:t>
            </a:r>
            <a:r>
              <a:rPr lang="en-US" sz="2000" spc="-1" dirty="0">
                <a:latin typeface="Gill Sans MT"/>
              </a:rPr>
              <a:t>What are the treatments for depression?
Medications, counseling, lifestyle</a:t>
            </a:r>
            <a:endParaRPr lang="en-US" sz="2000" strike="noStrike" spc="-1" dirty="0">
              <a:latin typeface="Gill Sans MT"/>
            </a:endParaRPr>
          </a:p>
        </p:txBody>
      </p:sp>
      <p:pic>
        <p:nvPicPr>
          <p:cNvPr id="443" name="Picture 5"/>
          <p:cNvPicPr/>
          <p:nvPr/>
        </p:nvPicPr>
        <p:blipFill>
          <a:blip r:embed="rId3"/>
          <a:stretch/>
        </p:blipFill>
        <p:spPr>
          <a:xfrm>
            <a:off x="6280706" y="2350341"/>
            <a:ext cx="5725440" cy="3978720"/>
          </a:xfrm>
          <a:prstGeom prst="rect">
            <a:avLst/>
          </a:prstGeom>
          <a:ln w="0">
            <a:noFill/>
          </a:ln>
        </p:spPr>
      </p:pic>
    </p:spTree>
    <p:extLst>
      <p:ext uri="{BB962C8B-B14F-4D97-AF65-F5344CB8AC3E}">
        <p14:creationId xmlns:p14="http://schemas.microsoft.com/office/powerpoint/2010/main" val="28251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2">
                                            <p:txEl>
                                              <p:pRg st="0" end="0"/>
                                            </p:txEl>
                                          </p:spTgt>
                                        </p:tgtEl>
                                        <p:attrNameLst>
                                          <p:attrName>style.visibility</p:attrName>
                                        </p:attrNameLst>
                                      </p:cBhvr>
                                      <p:to>
                                        <p:strVal val="visible"/>
                                      </p:to>
                                    </p:set>
                                    <p:animEffect transition="in" filter="fade">
                                      <p:cBhvr>
                                        <p:cTn id="7" dur="1000"/>
                                        <p:tgtEl>
                                          <p:spTgt spid="442">
                                            <p:txEl>
                                              <p:pRg st="0" end="0"/>
                                            </p:txEl>
                                          </p:spTgt>
                                        </p:tgtEl>
                                      </p:cBhvr>
                                    </p:animEffect>
                                    <p:anim calcmode="lin" valueType="num">
                                      <p:cBhvr>
                                        <p:cTn id="8" dur="1000" fill="hold"/>
                                        <p:tgtEl>
                                          <p:spTgt spid="44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2">
                                            <p:txEl>
                                              <p:pRg st="1" end="1"/>
                                            </p:txEl>
                                          </p:spTgt>
                                        </p:tgtEl>
                                        <p:attrNameLst>
                                          <p:attrName>style.visibility</p:attrName>
                                        </p:attrNameLst>
                                      </p:cBhvr>
                                      <p:to>
                                        <p:strVal val="visible"/>
                                      </p:to>
                                    </p:set>
                                    <p:animEffect transition="in" filter="fade">
                                      <p:cBhvr>
                                        <p:cTn id="12" dur="1000"/>
                                        <p:tgtEl>
                                          <p:spTgt spid="442">
                                            <p:txEl>
                                              <p:pRg st="1" end="1"/>
                                            </p:txEl>
                                          </p:spTgt>
                                        </p:tgtEl>
                                      </p:cBhvr>
                                    </p:animEffect>
                                    <p:anim calcmode="lin" valueType="num">
                                      <p:cBhvr>
                                        <p:cTn id="13" dur="1000" fill="hold"/>
                                        <p:tgtEl>
                                          <p:spTgt spid="44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4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r>
              <a:rPr lang="en-US" sz="2800" b="0" strike="noStrike" spc="-1" dirty="0">
                <a:solidFill>
                  <a:srgbClr val="000000"/>
                </a:solidFill>
                <a:latin typeface="Gill Sans MT"/>
              </a:rPr>
              <a:t>2. </a:t>
            </a:r>
            <a:r>
              <a:rPr lang="en-US" sz="2800" spc="-1" dirty="0">
                <a:solidFill>
                  <a:srgbClr val="000000"/>
                </a:solidFill>
                <a:latin typeface="Gill Sans MT"/>
              </a:rPr>
              <a:t>WHAT ARE THE SYMPTOMS 
OF DEPRESSION?</a:t>
            </a:r>
            <a:endParaRPr lang="en-US" sz="2800" b="0" strike="noStrike" spc="-1" dirty="0">
              <a:solidFill>
                <a:srgbClr val="000000"/>
              </a:solidFill>
              <a:latin typeface="Gill Sans MT"/>
            </a:endParaRPr>
          </a:p>
        </p:txBody>
      </p:sp>
      <p:pic>
        <p:nvPicPr>
          <p:cNvPr id="2052" name="Picture 4" descr="La depresión es una enfermedad más fuerte de lo que te imaginas ¡Entérate!  | Aló Doctor">
            <a:extLst>
              <a:ext uri="{FF2B5EF4-FFF2-40B4-BE49-F238E27FC236}">
                <a16:creationId xmlns:a16="http://schemas.microsoft.com/office/drawing/2014/main" id="{6B9B300F-94D8-08C1-1E16-32C4BE6E1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280" y="2153160"/>
            <a:ext cx="7729200" cy="44028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6AAF08-737B-28DF-8BBA-373AC2E4C0D8}"/>
              </a:ext>
            </a:extLst>
          </p:cNvPr>
          <p:cNvSpPr txBox="1"/>
          <p:nvPr/>
        </p:nvSpPr>
        <p:spPr>
          <a:xfrm>
            <a:off x="5669281" y="3939066"/>
            <a:ext cx="818146" cy="276999"/>
          </a:xfrm>
          <a:prstGeom prst="rect">
            <a:avLst/>
          </a:prstGeom>
          <a:solidFill>
            <a:schemeClr val="bg1">
              <a:lumMod val="95000"/>
            </a:schemeClr>
          </a:solidFill>
        </p:spPr>
        <p:txBody>
          <a:bodyPr wrap="square" rtlCol="0">
            <a:spAutoFit/>
          </a:bodyPr>
          <a:lstStyle/>
          <a:p>
            <a:r>
              <a:rPr lang="en-US" sz="1200" b="1" dirty="0"/>
              <a:t>BLAME</a:t>
            </a:r>
          </a:p>
        </p:txBody>
      </p:sp>
      <p:sp>
        <p:nvSpPr>
          <p:cNvPr id="4" name="TextBox 3">
            <a:extLst>
              <a:ext uri="{FF2B5EF4-FFF2-40B4-BE49-F238E27FC236}">
                <a16:creationId xmlns:a16="http://schemas.microsoft.com/office/drawing/2014/main" id="{A3F4E19D-F7DF-428A-8D74-B5D503A97A3C}"/>
              </a:ext>
            </a:extLst>
          </p:cNvPr>
          <p:cNvSpPr txBox="1"/>
          <p:nvPr/>
        </p:nvSpPr>
        <p:spPr>
          <a:xfrm>
            <a:off x="5669281" y="3311091"/>
            <a:ext cx="1212782" cy="523220"/>
          </a:xfrm>
          <a:prstGeom prst="rect">
            <a:avLst/>
          </a:prstGeom>
          <a:solidFill>
            <a:schemeClr val="bg1">
              <a:lumMod val="95000"/>
            </a:schemeClr>
          </a:solidFill>
        </p:spPr>
        <p:txBody>
          <a:bodyPr wrap="square" rtlCol="0">
            <a:spAutoFit/>
          </a:bodyPr>
          <a:lstStyle/>
          <a:p>
            <a:r>
              <a:rPr lang="en-US" sz="1400" b="1" dirty="0"/>
              <a:t>HELPLESS-NESS</a:t>
            </a:r>
          </a:p>
        </p:txBody>
      </p:sp>
      <p:sp>
        <p:nvSpPr>
          <p:cNvPr id="7" name="TextBox 6">
            <a:extLst>
              <a:ext uri="{FF2B5EF4-FFF2-40B4-BE49-F238E27FC236}">
                <a16:creationId xmlns:a16="http://schemas.microsoft.com/office/drawing/2014/main" id="{227625B7-8468-830D-B14B-0F3039B9AC8D}"/>
              </a:ext>
            </a:extLst>
          </p:cNvPr>
          <p:cNvSpPr txBox="1"/>
          <p:nvPr/>
        </p:nvSpPr>
        <p:spPr>
          <a:xfrm>
            <a:off x="5669281" y="4610501"/>
            <a:ext cx="1347536" cy="307777"/>
          </a:xfrm>
          <a:prstGeom prst="rect">
            <a:avLst/>
          </a:prstGeom>
          <a:solidFill>
            <a:schemeClr val="bg1">
              <a:lumMod val="95000"/>
            </a:schemeClr>
          </a:solidFill>
        </p:spPr>
        <p:txBody>
          <a:bodyPr wrap="square" rtlCol="0">
            <a:spAutoFit/>
          </a:bodyPr>
          <a:lstStyle/>
          <a:p>
            <a:r>
              <a:rPr lang="en-US" sz="1400" b="1" dirty="0"/>
              <a:t>IRRITABILITY</a:t>
            </a:r>
          </a:p>
        </p:txBody>
      </p:sp>
      <p:sp>
        <p:nvSpPr>
          <p:cNvPr id="9" name="TextBox 8">
            <a:extLst>
              <a:ext uri="{FF2B5EF4-FFF2-40B4-BE49-F238E27FC236}">
                <a16:creationId xmlns:a16="http://schemas.microsoft.com/office/drawing/2014/main" id="{E6E140DA-3450-E3CE-1B15-338843055061}"/>
              </a:ext>
            </a:extLst>
          </p:cNvPr>
          <p:cNvSpPr txBox="1"/>
          <p:nvPr/>
        </p:nvSpPr>
        <p:spPr>
          <a:xfrm>
            <a:off x="5669281" y="5207698"/>
            <a:ext cx="1559292" cy="523220"/>
          </a:xfrm>
          <a:prstGeom prst="rect">
            <a:avLst/>
          </a:prstGeom>
          <a:solidFill>
            <a:schemeClr val="bg1">
              <a:lumMod val="95000"/>
            </a:schemeClr>
          </a:solidFill>
        </p:spPr>
        <p:txBody>
          <a:bodyPr wrap="square" rtlCol="0">
            <a:spAutoFit/>
          </a:bodyPr>
          <a:lstStyle/>
          <a:p>
            <a:r>
              <a:rPr lang="en-US" sz="1400" b="1" dirty="0"/>
              <a:t>SOCIAL ISOLATION</a:t>
            </a:r>
          </a:p>
        </p:txBody>
      </p:sp>
      <p:sp>
        <p:nvSpPr>
          <p:cNvPr id="10" name="TextBox 9">
            <a:extLst>
              <a:ext uri="{FF2B5EF4-FFF2-40B4-BE49-F238E27FC236}">
                <a16:creationId xmlns:a16="http://schemas.microsoft.com/office/drawing/2014/main" id="{A650E17A-10D1-D85E-2AD6-BCF0F8A5B7F6}"/>
              </a:ext>
            </a:extLst>
          </p:cNvPr>
          <p:cNvSpPr txBox="1"/>
          <p:nvPr/>
        </p:nvSpPr>
        <p:spPr>
          <a:xfrm>
            <a:off x="5669281" y="5730918"/>
            <a:ext cx="1838425" cy="523220"/>
          </a:xfrm>
          <a:prstGeom prst="rect">
            <a:avLst/>
          </a:prstGeom>
          <a:solidFill>
            <a:schemeClr val="bg1">
              <a:lumMod val="95000"/>
            </a:schemeClr>
          </a:solidFill>
        </p:spPr>
        <p:txBody>
          <a:bodyPr wrap="square" rtlCol="0">
            <a:spAutoFit/>
          </a:bodyPr>
          <a:lstStyle/>
          <a:p>
            <a:r>
              <a:rPr lang="en-US" sz="1400" b="1" dirty="0"/>
              <a:t>LACK OF CONCENTRATION</a:t>
            </a:r>
          </a:p>
        </p:txBody>
      </p:sp>
      <p:sp>
        <p:nvSpPr>
          <p:cNvPr id="11" name="TextBox 10">
            <a:extLst>
              <a:ext uri="{FF2B5EF4-FFF2-40B4-BE49-F238E27FC236}">
                <a16:creationId xmlns:a16="http://schemas.microsoft.com/office/drawing/2014/main" id="{471E0AAD-C8E7-1D43-5B52-1156AA5B4589}"/>
              </a:ext>
            </a:extLst>
          </p:cNvPr>
          <p:cNvSpPr txBox="1"/>
          <p:nvPr/>
        </p:nvSpPr>
        <p:spPr>
          <a:xfrm>
            <a:off x="8114097" y="3224463"/>
            <a:ext cx="1578543" cy="523220"/>
          </a:xfrm>
          <a:prstGeom prst="rect">
            <a:avLst/>
          </a:prstGeom>
          <a:solidFill>
            <a:schemeClr val="bg1">
              <a:lumMod val="95000"/>
            </a:schemeClr>
          </a:solidFill>
        </p:spPr>
        <p:txBody>
          <a:bodyPr wrap="square" rtlCol="0">
            <a:spAutoFit/>
          </a:bodyPr>
          <a:lstStyle/>
          <a:p>
            <a:r>
              <a:rPr lang="en-US" sz="1400" b="1" dirty="0"/>
              <a:t>THOUGHTS OF DEATH</a:t>
            </a:r>
          </a:p>
        </p:txBody>
      </p:sp>
      <p:sp>
        <p:nvSpPr>
          <p:cNvPr id="12" name="TextBox 11">
            <a:extLst>
              <a:ext uri="{FF2B5EF4-FFF2-40B4-BE49-F238E27FC236}">
                <a16:creationId xmlns:a16="http://schemas.microsoft.com/office/drawing/2014/main" id="{80F58BD9-EC51-6DE9-4AF2-173091F7983D}"/>
              </a:ext>
            </a:extLst>
          </p:cNvPr>
          <p:cNvSpPr txBox="1"/>
          <p:nvPr/>
        </p:nvSpPr>
        <p:spPr>
          <a:xfrm>
            <a:off x="8114097" y="3939066"/>
            <a:ext cx="1395663" cy="523220"/>
          </a:xfrm>
          <a:prstGeom prst="rect">
            <a:avLst/>
          </a:prstGeom>
          <a:solidFill>
            <a:schemeClr val="bg1">
              <a:lumMod val="95000"/>
            </a:schemeClr>
          </a:solidFill>
        </p:spPr>
        <p:txBody>
          <a:bodyPr wrap="square" rtlCol="0">
            <a:spAutoFit/>
          </a:bodyPr>
          <a:lstStyle/>
          <a:p>
            <a:r>
              <a:rPr lang="en-US" sz="1400" b="1" dirty="0"/>
              <a:t>APPETITE DISORDERS</a:t>
            </a:r>
          </a:p>
        </p:txBody>
      </p:sp>
      <p:sp>
        <p:nvSpPr>
          <p:cNvPr id="13" name="TextBox 12">
            <a:extLst>
              <a:ext uri="{FF2B5EF4-FFF2-40B4-BE49-F238E27FC236}">
                <a16:creationId xmlns:a16="http://schemas.microsoft.com/office/drawing/2014/main" id="{E9B48977-5E60-08C4-52B4-FCA7EE30EDC4}"/>
              </a:ext>
            </a:extLst>
          </p:cNvPr>
          <p:cNvSpPr txBox="1"/>
          <p:nvPr/>
        </p:nvSpPr>
        <p:spPr>
          <a:xfrm>
            <a:off x="8114097" y="4462286"/>
            <a:ext cx="1174282" cy="523220"/>
          </a:xfrm>
          <a:prstGeom prst="rect">
            <a:avLst/>
          </a:prstGeom>
          <a:solidFill>
            <a:schemeClr val="bg1">
              <a:lumMod val="95000"/>
            </a:schemeClr>
          </a:solidFill>
        </p:spPr>
        <p:txBody>
          <a:bodyPr wrap="square" rtlCol="0">
            <a:spAutoFit/>
          </a:bodyPr>
          <a:lstStyle/>
          <a:p>
            <a:r>
              <a:rPr lang="en-US" sz="1400" b="1" dirty="0"/>
              <a:t>LACK OF ENERGY</a:t>
            </a:r>
          </a:p>
        </p:txBody>
      </p:sp>
      <p:sp>
        <p:nvSpPr>
          <p:cNvPr id="14" name="TextBox 13">
            <a:extLst>
              <a:ext uri="{FF2B5EF4-FFF2-40B4-BE49-F238E27FC236}">
                <a16:creationId xmlns:a16="http://schemas.microsoft.com/office/drawing/2014/main" id="{17E11E51-D1EB-9FC0-B1F2-CD614C4061BE}"/>
              </a:ext>
            </a:extLst>
          </p:cNvPr>
          <p:cNvSpPr txBox="1"/>
          <p:nvPr/>
        </p:nvSpPr>
        <p:spPr>
          <a:xfrm>
            <a:off x="8114097" y="5207698"/>
            <a:ext cx="1395663" cy="523220"/>
          </a:xfrm>
          <a:prstGeom prst="rect">
            <a:avLst/>
          </a:prstGeom>
          <a:solidFill>
            <a:schemeClr val="bg1">
              <a:lumMod val="95000"/>
            </a:schemeClr>
          </a:solidFill>
        </p:spPr>
        <p:txBody>
          <a:bodyPr wrap="square" rtlCol="0">
            <a:spAutoFit/>
          </a:bodyPr>
          <a:lstStyle/>
          <a:p>
            <a:r>
              <a:rPr lang="en-US" sz="1400" b="1" dirty="0"/>
              <a:t>SLEEP PROBLEMS</a:t>
            </a:r>
          </a:p>
        </p:txBody>
      </p:sp>
      <p:sp>
        <p:nvSpPr>
          <p:cNvPr id="15" name="TextBox 14">
            <a:extLst>
              <a:ext uri="{FF2B5EF4-FFF2-40B4-BE49-F238E27FC236}">
                <a16:creationId xmlns:a16="http://schemas.microsoft.com/office/drawing/2014/main" id="{589F86C9-6D6F-3D3C-0975-9CE676CDC521}"/>
              </a:ext>
            </a:extLst>
          </p:cNvPr>
          <p:cNvSpPr txBox="1"/>
          <p:nvPr/>
        </p:nvSpPr>
        <p:spPr>
          <a:xfrm>
            <a:off x="8114097" y="5730918"/>
            <a:ext cx="1578543" cy="523220"/>
          </a:xfrm>
          <a:prstGeom prst="rect">
            <a:avLst/>
          </a:prstGeom>
          <a:solidFill>
            <a:schemeClr val="bg1">
              <a:lumMod val="95000"/>
            </a:schemeClr>
          </a:solidFill>
        </p:spPr>
        <p:txBody>
          <a:bodyPr wrap="square" rtlCol="0">
            <a:spAutoFit/>
          </a:bodyPr>
          <a:lstStyle/>
          <a:p>
            <a:r>
              <a:rPr lang="en-US" sz="1400" b="1" dirty="0"/>
              <a:t>ALCOHOL AND GRUG ABUSE</a:t>
            </a:r>
          </a:p>
        </p:txBody>
      </p:sp>
      <p:sp>
        <p:nvSpPr>
          <p:cNvPr id="17" name="TextBox 16">
            <a:extLst>
              <a:ext uri="{FF2B5EF4-FFF2-40B4-BE49-F238E27FC236}">
                <a16:creationId xmlns:a16="http://schemas.microsoft.com/office/drawing/2014/main" id="{DEA8C2C6-E3C8-B659-7238-58F6C7A2A295}"/>
              </a:ext>
            </a:extLst>
          </p:cNvPr>
          <p:cNvSpPr txBox="1"/>
          <p:nvPr/>
        </p:nvSpPr>
        <p:spPr>
          <a:xfrm>
            <a:off x="5082139" y="2198958"/>
            <a:ext cx="4735629" cy="923330"/>
          </a:xfrm>
          <a:prstGeom prst="rect">
            <a:avLst/>
          </a:prstGeom>
          <a:solidFill>
            <a:schemeClr val="bg1">
              <a:lumMod val="95000"/>
            </a:schemeClr>
          </a:solidFill>
        </p:spPr>
        <p:txBody>
          <a:bodyPr wrap="square" rtlCol="0">
            <a:spAutoFit/>
          </a:bodyPr>
          <a:lstStyle/>
          <a:p>
            <a:r>
              <a:rPr lang="en-US" sz="2800" b="1" dirty="0"/>
              <a:t>        DEPRESSION</a:t>
            </a:r>
            <a:r>
              <a:rPr lang="en-US" sz="3600" b="1" dirty="0"/>
              <a:t> </a:t>
            </a:r>
          </a:p>
          <a:p>
            <a:r>
              <a:rPr lang="en-US" b="1" dirty="0"/>
              <a:t>                                  </a:t>
            </a:r>
            <a:r>
              <a:rPr lang="en-US" b="1" dirty="0">
                <a:solidFill>
                  <a:srgbClr val="0070C0"/>
                </a:solidFill>
              </a:rPr>
              <a:t>Signs and symptoms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a:extLst>
              <a:ext uri="{FF2B5EF4-FFF2-40B4-BE49-F238E27FC236}">
                <a16:creationId xmlns:a16="http://schemas.microsoft.com/office/drawing/2014/main" id="{580CA38D-0523-4BF3-BB7E-D0DD2809B826}"/>
              </a:ext>
            </a:extLst>
          </p:cNvPr>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r>
              <a:rPr lang="en-US" sz="2800" b="0" strike="noStrike" spc="-1" dirty="0">
                <a:solidFill>
                  <a:srgbClr val="000000"/>
                </a:solidFill>
                <a:latin typeface="Gill Sans MT"/>
              </a:rPr>
              <a:t>3. </a:t>
            </a:r>
            <a:r>
              <a:rPr lang="en-US" sz="2800" spc="-1" dirty="0">
                <a:solidFill>
                  <a:srgbClr val="000000"/>
                </a:solidFill>
                <a:latin typeface="Gill Sans MT"/>
              </a:rPr>
              <a:t>DIAGNOSING DEPRESSION
WHAT EXAM SHOULD BE DONE?</a:t>
            </a:r>
            <a:endParaRPr lang="en-US" sz="2800" b="0" strike="noStrike" spc="-1" dirty="0">
              <a:solidFill>
                <a:srgbClr val="000000"/>
              </a:solidFill>
              <a:latin typeface="Gill Sans MT"/>
            </a:endParaRPr>
          </a:p>
        </p:txBody>
      </p:sp>
      <p:sp>
        <p:nvSpPr>
          <p:cNvPr id="3" name="TextBox 2">
            <a:extLst>
              <a:ext uri="{FF2B5EF4-FFF2-40B4-BE49-F238E27FC236}">
                <a16:creationId xmlns:a16="http://schemas.microsoft.com/office/drawing/2014/main" id="{6B7349DB-D15E-45D8-5CAF-106B13DC395F}"/>
              </a:ext>
            </a:extLst>
          </p:cNvPr>
          <p:cNvSpPr txBox="1"/>
          <p:nvPr/>
        </p:nvSpPr>
        <p:spPr>
          <a:xfrm>
            <a:off x="4149813" y="2366210"/>
            <a:ext cx="5866694" cy="4708981"/>
          </a:xfrm>
          <a:prstGeom prst="rect">
            <a:avLst/>
          </a:prstGeom>
          <a:noFill/>
        </p:spPr>
        <p:txBody>
          <a:bodyPr wrap="square" rtlCol="0">
            <a:spAutoFit/>
          </a:bodyPr>
          <a:lstStyle/>
          <a:p>
            <a:r>
              <a:rPr lang="en-US" sz="2500" dirty="0">
                <a:latin typeface="Gill Sans MT" panose="020B0502020104020203" pitchFamily="34" charset="0"/>
              </a:rPr>
              <a:t>Doctor orders you to be tested for vitamin B12 deficiency.  Your body may mimic depression.
This deficiency is common in  diabetes patients and this is why your doctor regularly checks your vitamin B12 levels.
</a:t>
            </a:r>
          </a:p>
          <a:p>
            <a:r>
              <a:rPr lang="en-US" sz="2500" dirty="0">
                <a:latin typeface="Gill Sans MT" panose="020B0502020104020203" pitchFamily="34" charset="0"/>
                <a:ea typeface="ＭＳ Ｐゴシック" pitchFamily="-89" charset="-128"/>
              </a:rPr>
              <a:t>Make sure that if your doctor has recommended any supplements that you take them in the dose your doctor has recommended.
</a:t>
            </a:r>
            <a:endParaRPr lang="en-US" dirty="0"/>
          </a:p>
        </p:txBody>
      </p:sp>
      <p:pic>
        <p:nvPicPr>
          <p:cNvPr id="4" name="Picture 3" descr="A picture containing meal, meat&#10;&#10;Description automatically generated">
            <a:extLst>
              <a:ext uri="{FF2B5EF4-FFF2-40B4-BE49-F238E27FC236}">
                <a16:creationId xmlns:a16="http://schemas.microsoft.com/office/drawing/2014/main" id="{15B68F3D-8FB7-3591-D2A9-652E7A88A1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53160"/>
            <a:ext cx="4093786" cy="470484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E4D297-AB47-A424-3749-64FA0102E955}"/>
              </a:ext>
            </a:extLst>
          </p:cNvPr>
          <p:cNvSpPr txBox="1"/>
          <p:nvPr/>
        </p:nvSpPr>
        <p:spPr>
          <a:xfrm>
            <a:off x="10019899" y="-336884"/>
            <a:ext cx="587141" cy="369332"/>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FF6DF7D-CBFC-7A2B-A154-649AA3A01B94}"/>
              </a:ext>
            </a:extLst>
          </p:cNvPr>
          <p:cNvSpPr txBox="1"/>
          <p:nvPr/>
        </p:nvSpPr>
        <p:spPr>
          <a:xfrm>
            <a:off x="2358189" y="134754"/>
            <a:ext cx="4716379" cy="369332"/>
          </a:xfrm>
          <a:prstGeom prst="rect">
            <a:avLst/>
          </a:prstGeom>
          <a:noFill/>
        </p:spPr>
        <p:txBody>
          <a:bodyPr wrap="square" rtlCol="0">
            <a:spAutoFit/>
          </a:bodyPr>
          <a:lstStyle/>
          <a:p>
            <a:endParaRPr lang="en-US" dirty="0"/>
          </a:p>
        </p:txBody>
      </p:sp>
      <p:pic>
        <p:nvPicPr>
          <p:cNvPr id="12" name="Picture 11" descr="Table&#10;&#10;Description automatically generated">
            <a:extLst>
              <a:ext uri="{FF2B5EF4-FFF2-40B4-BE49-F238E27FC236}">
                <a16:creationId xmlns:a16="http://schemas.microsoft.com/office/drawing/2014/main" id="{1E3CEE06-EDA8-27EB-61D0-BFF035449A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8297" y="-1912816"/>
            <a:ext cx="9588500" cy="10299700"/>
          </a:xfrm>
          <a:prstGeom prst="rect">
            <a:avLst/>
          </a:prstGeom>
        </p:spPr>
      </p:pic>
    </p:spTree>
    <p:extLst>
      <p:ext uri="{BB962C8B-B14F-4D97-AF65-F5344CB8AC3E}">
        <p14:creationId xmlns:p14="http://schemas.microsoft.com/office/powerpoint/2010/main" val="13512987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820857-D9C7-BE55-ECDE-BCDED2F469A4}"/>
              </a:ext>
            </a:extLst>
          </p:cNvPr>
          <p:cNvSpPr>
            <a:spLocks noGrp="1"/>
          </p:cNvSpPr>
          <p:nvPr>
            <p:ph type="subTitle"/>
          </p:nvPr>
        </p:nvSpPr>
        <p:spPr/>
        <p:txBody>
          <a:bodyPr/>
          <a:lstStyle/>
          <a:p>
            <a:endParaRPr lang="es-MX" sz="2500" noProof="0" dirty="0">
              <a:latin typeface="Gill Sans MT" panose="020B0502020104020203" pitchFamily="34" charset="0"/>
              <a:ea typeface="ＭＳ Ｐゴシック" pitchFamily="-89" charset="-128"/>
            </a:endParaRPr>
          </a:p>
          <a:p>
            <a:endParaRPr lang="es-MX" sz="2500" dirty="0">
              <a:latin typeface="Gill Sans MT" panose="020B0502020104020203" pitchFamily="34" charset="0"/>
              <a:ea typeface="ＭＳ Ｐゴシック" pitchFamily="-89" charset="-128"/>
            </a:endParaRPr>
          </a:p>
          <a:p>
            <a:endParaRPr lang="es-MX" sz="2500" noProof="0" dirty="0">
              <a:latin typeface="Gill Sans MT" panose="020B0502020104020203" pitchFamily="34" charset="0"/>
              <a:ea typeface="ＭＳ Ｐゴシック" pitchFamily="-89" charset="-128"/>
            </a:endParaRPr>
          </a:p>
          <a:p>
            <a:endParaRPr lang="es-MX" sz="2500" dirty="0">
              <a:latin typeface="Gill Sans MT" panose="020B0502020104020203" pitchFamily="34" charset="0"/>
              <a:ea typeface="ＭＳ Ｐゴシック" pitchFamily="-89" charset="-128"/>
            </a:endParaRPr>
          </a:p>
          <a:p>
            <a:endParaRPr lang="es-MX" sz="2500" noProof="0" dirty="0">
              <a:latin typeface="Gill Sans MT" panose="020B0502020104020203" pitchFamily="34" charset="0"/>
              <a:ea typeface="ＭＳ Ｐゴシック" pitchFamily="-89" charset="-128"/>
            </a:endParaRPr>
          </a:p>
          <a:p>
            <a:endParaRPr lang="es-MX" sz="2500" dirty="0">
              <a:latin typeface="Gill Sans MT" panose="020B0502020104020203" pitchFamily="34" charset="0"/>
              <a:ea typeface="ＭＳ Ｐゴシック" pitchFamily="-89" charset="-128"/>
            </a:endParaRPr>
          </a:p>
          <a:p>
            <a:endParaRPr lang="es-MX" sz="2500" noProof="0" dirty="0">
              <a:latin typeface="Gill Sans MT" panose="020B0502020104020203" pitchFamily="34" charset="0"/>
              <a:ea typeface="ＭＳ Ｐゴシック" pitchFamily="-89" charset="-128"/>
            </a:endParaRPr>
          </a:p>
          <a:p>
            <a:endParaRPr lang="es-MX" sz="2500" dirty="0">
              <a:latin typeface="Gill Sans MT" panose="020B0502020104020203" pitchFamily="34" charset="0"/>
              <a:ea typeface="ＭＳ Ｐゴシック" pitchFamily="-89" charset="-128"/>
            </a:endParaRPr>
          </a:p>
          <a:p>
            <a:endParaRPr lang="es-MX" sz="2500" noProof="0" dirty="0">
              <a:latin typeface="Gill Sans MT" panose="020B0502020104020203" pitchFamily="34" charset="0"/>
              <a:ea typeface="ＭＳ Ｐゴシック" pitchFamily="-89" charset="-128"/>
            </a:endParaRPr>
          </a:p>
          <a:p>
            <a:endParaRPr lang="es-MX" sz="2500" dirty="0">
              <a:latin typeface="Gill Sans MT" panose="020B0502020104020203" pitchFamily="34" charset="0"/>
              <a:ea typeface="ＭＳ Ｐゴシック" pitchFamily="-89" charset="-128"/>
            </a:endParaRPr>
          </a:p>
          <a:p>
            <a:endParaRPr lang="es-MX" sz="2500" noProof="0" dirty="0">
              <a:latin typeface="Gill Sans MT" panose="020B0502020104020203" pitchFamily="34" charset="0"/>
              <a:ea typeface="ＭＳ Ｐゴシック" pitchFamily="-89" charset="-128"/>
            </a:endParaRPr>
          </a:p>
          <a:p>
            <a:endParaRPr lang="es-MX" sz="2500" dirty="0">
              <a:latin typeface="Gill Sans MT" panose="020B0502020104020203" pitchFamily="34" charset="0"/>
              <a:ea typeface="ＭＳ Ｐゴシック" pitchFamily="-89" charset="-128"/>
            </a:endParaRPr>
          </a:p>
          <a:p>
            <a:endParaRPr lang="es-MX" sz="2500" noProof="0" dirty="0">
              <a:latin typeface="Gill Sans MT" panose="020B0502020104020203" pitchFamily="34" charset="0"/>
              <a:ea typeface="ＭＳ Ｐゴシック" pitchFamily="-89" charset="-128"/>
            </a:endParaRPr>
          </a:p>
          <a:p>
            <a:endParaRPr lang="es-MX" sz="2500" dirty="0">
              <a:latin typeface="Gill Sans MT" panose="020B0502020104020203" pitchFamily="34" charset="0"/>
              <a:ea typeface="ＭＳ Ｐゴシック" pitchFamily="-89" charset="-128"/>
            </a:endParaRPr>
          </a:p>
          <a:p>
            <a:endParaRPr lang="es-MX" sz="2500" noProof="0" dirty="0">
              <a:latin typeface="Gill Sans MT" panose="020B0502020104020203" pitchFamily="34" charset="0"/>
              <a:ea typeface="ＭＳ Ｐゴシック" pitchFamily="-89" charset="-128"/>
            </a:endParaRPr>
          </a:p>
          <a:p>
            <a:endParaRPr lang="es-MX" sz="2500" dirty="0">
              <a:latin typeface="Gill Sans MT" panose="020B0502020104020203" pitchFamily="34" charset="0"/>
              <a:ea typeface="ＭＳ Ｐゴシック" pitchFamily="-89" charset="-128"/>
            </a:endParaRPr>
          </a:p>
          <a:p>
            <a:endParaRPr lang="es-MX" sz="2500" noProof="0" dirty="0">
              <a:latin typeface="Gill Sans MT" panose="020B0502020104020203" pitchFamily="34" charset="0"/>
              <a:ea typeface="ＭＳ Ｐゴシック" pitchFamily="-89" charset="-128"/>
            </a:endParaRPr>
          </a:p>
          <a:p>
            <a:endParaRPr lang="es-MX" sz="2500" dirty="0">
              <a:latin typeface="Gill Sans MT" panose="020B0502020104020203" pitchFamily="34" charset="0"/>
              <a:ea typeface="ＭＳ Ｐゴシック" pitchFamily="-89" charset="-128"/>
            </a:endParaRPr>
          </a:p>
          <a:p>
            <a:endParaRPr lang="en-US" sz="2500" dirty="0">
              <a:latin typeface="Gill Sans MT" panose="020B0502020104020203" pitchFamily="34" charset="0"/>
            </a:endParaRPr>
          </a:p>
        </p:txBody>
      </p:sp>
      <p:sp>
        <p:nvSpPr>
          <p:cNvPr id="4" name="TextShape 1">
            <a:extLst>
              <a:ext uri="{FF2B5EF4-FFF2-40B4-BE49-F238E27FC236}">
                <a16:creationId xmlns:a16="http://schemas.microsoft.com/office/drawing/2014/main" id="{810054A4-ED99-2933-6790-7199DE90A382}"/>
              </a:ext>
            </a:extLst>
          </p:cNvPr>
          <p:cNvSpPr txBox="1">
            <a:spLocks noGrp="1"/>
          </p:cNvSpPr>
          <p:nvPr>
            <p:ph type="title"/>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p>
            <a:pPr algn="ctr"/>
            <a:r>
              <a:rPr lang="en-US" sz="2800" spc="-1" dirty="0">
                <a:solidFill>
                  <a:srgbClr val="000000"/>
                </a:solidFill>
                <a:latin typeface="Gill Sans MT"/>
              </a:rPr>
              <a:t>4</a:t>
            </a:r>
            <a:r>
              <a:rPr lang="en-US" sz="2800" b="0" strike="noStrike" spc="-1" dirty="0">
                <a:solidFill>
                  <a:srgbClr val="000000"/>
                </a:solidFill>
                <a:latin typeface="Gill Sans MT"/>
              </a:rPr>
              <a:t>. </a:t>
            </a:r>
            <a:r>
              <a:rPr lang="en-US" sz="2800" spc="-1" dirty="0">
                <a:solidFill>
                  <a:srgbClr val="000000"/>
                </a:solidFill>
                <a:latin typeface="Gill Sans MT"/>
              </a:rPr>
              <a:t>SEXUAL INTIMACY PROBLEMS?</a:t>
            </a:r>
            <a:endParaRPr lang="en-US" sz="2800" b="0" strike="noStrike" spc="-1" dirty="0">
              <a:solidFill>
                <a:srgbClr val="000000"/>
              </a:solidFill>
              <a:latin typeface="Gill Sans MT"/>
            </a:endParaRPr>
          </a:p>
        </p:txBody>
      </p:sp>
      <p:sp>
        <p:nvSpPr>
          <p:cNvPr id="2" name="TextBox 1">
            <a:extLst>
              <a:ext uri="{FF2B5EF4-FFF2-40B4-BE49-F238E27FC236}">
                <a16:creationId xmlns:a16="http://schemas.microsoft.com/office/drawing/2014/main" id="{538A082C-3E5C-575D-65CB-9C5B0079D547}"/>
              </a:ext>
            </a:extLst>
          </p:cNvPr>
          <p:cNvSpPr txBox="1"/>
          <p:nvPr/>
        </p:nvSpPr>
        <p:spPr>
          <a:xfrm>
            <a:off x="2232024" y="2702257"/>
            <a:ext cx="8326889" cy="3939540"/>
          </a:xfrm>
          <a:prstGeom prst="rect">
            <a:avLst/>
          </a:prstGeom>
          <a:noFill/>
        </p:spPr>
        <p:txBody>
          <a:bodyPr wrap="square" rtlCol="0">
            <a:spAutoFit/>
          </a:bodyPr>
          <a:lstStyle/>
          <a:p>
            <a:r>
              <a:rPr lang="es-MX" sz="2500" noProof="0" dirty="0">
                <a:latin typeface="Gill Sans MT" panose="020B0502020104020203" pitchFamily="34" charset="0"/>
                <a:ea typeface="ＭＳ Ｐゴシック" pitchFamily="-89" charset="-128"/>
              </a:rPr>
              <a:t>High blood sugar over a long period of time can damage </a:t>
            </a:r>
            <a:r>
              <a:rPr lang="es-MX" sz="2500" noProof="0" dirty="0" err="1">
                <a:latin typeface="Gill Sans MT" panose="020B0502020104020203" pitchFamily="34" charset="0"/>
                <a:ea typeface="ＭＳ Ｐゴシック" pitchFamily="-89" charset="-128"/>
              </a:rPr>
              <a:t>the</a:t>
            </a:r>
            <a:r>
              <a:rPr lang="es-MX" sz="2500" noProof="0" dirty="0">
                <a:latin typeface="Gill Sans MT" panose="020B0502020104020203" pitchFamily="34" charset="0"/>
                <a:ea typeface="ＭＳ Ｐゴシック" pitchFamily="-89" charset="-128"/>
              </a:rPr>
              <a:t> </a:t>
            </a:r>
            <a:r>
              <a:rPr lang="en-US" sz="2500" dirty="0">
                <a:latin typeface="Gill Sans MT" panose="020B0502020104020203" pitchFamily="34" charset="0"/>
                <a:ea typeface="ＭＳ Ｐゴシック" pitchFamily="-89" charset="-128"/>
              </a:rPr>
              <a:t>veins and arteries. </a:t>
            </a:r>
            <a:r>
              <a:rPr lang="es-MX" sz="2500" dirty="0">
                <a:latin typeface="Gill Sans MT" panose="020B0502020104020203" pitchFamily="34" charset="0"/>
                <a:ea typeface="ＭＳ Ｐゴシック" pitchFamily="-89" charset="-128"/>
              </a:rPr>
              <a:t>
</a:t>
            </a:r>
            <a:r>
              <a:rPr lang="en-US" sz="2500" dirty="0">
                <a:latin typeface="Gill Sans MT" panose="020B0502020104020203" pitchFamily="34" charset="0"/>
                <a:ea typeface="ＭＳ Ｐゴシック" pitchFamily="-89" charset="-128"/>
              </a:rPr>
              <a:t>These veins reach those organs and when damaged, the blood does not reach that point and they lose sensitivity. </a:t>
            </a:r>
            <a:r>
              <a:rPr lang="es-MX" sz="2500" dirty="0">
                <a:latin typeface="Gill Sans MT" panose="020B0502020104020203" pitchFamily="34" charset="0"/>
                <a:ea typeface="ＭＳ Ｐゴシック" pitchFamily="-89" charset="-128"/>
              </a:rPr>
              <a:t>That's why </a:t>
            </a:r>
            <a:r>
              <a:rPr lang="en-US" sz="2500" dirty="0">
                <a:latin typeface="Gill Sans MT" panose="020B0502020104020203" pitchFamily="34" charset="0"/>
                <a:ea typeface="ＭＳ Ｐゴシック" pitchFamily="-89" charset="-128"/>
              </a:rPr>
              <a:t>men who have this type of damage caused by years of deterioration from too much sugar in their blood have trouble getting an erection.  Women  who have these uncontrolled sugar problems can also lose sensitivity and even not have enough sensitivity to enjoy sexual intercourse.
</a:t>
            </a:r>
            <a:endParaRPr lang="en-US" dirty="0"/>
          </a:p>
        </p:txBody>
      </p:sp>
    </p:spTree>
    <p:extLst>
      <p:ext uri="{BB962C8B-B14F-4D97-AF65-F5344CB8AC3E}">
        <p14:creationId xmlns:p14="http://schemas.microsoft.com/office/powerpoint/2010/main" val="41087334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 </a:t>
            </a:r>
            <a:endParaRPr lang="en-US" sz="2800" b="0" strike="noStrike" spc="-1" dirty="0">
              <a:solidFill>
                <a:srgbClr val="000000"/>
              </a:solidFill>
              <a:latin typeface="Gill Sans MT"/>
            </a:endParaRPr>
          </a:p>
        </p:txBody>
      </p:sp>
      <p:sp>
        <p:nvSpPr>
          <p:cNvPr id="440" name="TextShape 2"/>
          <p:cNvSpPr txBox="1"/>
          <p:nvPr/>
        </p:nvSpPr>
        <p:spPr>
          <a:xfrm>
            <a:off x="2231281" y="964800"/>
            <a:ext cx="7729199" cy="1188360"/>
          </a:xfrm>
          <a:prstGeom prst="rect">
            <a:avLst/>
          </a:prstGeom>
          <a:noFill/>
          <a:ln w="0">
            <a:noFill/>
          </a:ln>
        </p:spPr>
        <p:txBody>
          <a:bodyPr>
            <a:normAutofit fontScale="62500" lnSpcReduction="20000"/>
          </a:bodyPr>
          <a:lstStyle/>
          <a:p>
            <a:pPr algn="ctr">
              <a:lnSpc>
                <a:spcPct val="100000"/>
              </a:lnSpc>
              <a:spcBef>
                <a:spcPts val="1001"/>
              </a:spcBef>
              <a:tabLst>
                <a:tab pos="0" algn="l"/>
              </a:tabLst>
            </a:pPr>
            <a:endParaRPr lang="en-US" sz="2500" spc="-1" dirty="0">
              <a:latin typeface="Gill Sans MT"/>
            </a:endParaRPr>
          </a:p>
          <a:p>
            <a:pPr algn="ctr">
              <a:lnSpc>
                <a:spcPct val="100000"/>
              </a:lnSpc>
              <a:spcBef>
                <a:spcPts val="1001"/>
              </a:spcBef>
              <a:tabLst>
                <a:tab pos="0" algn="l"/>
              </a:tabLst>
            </a:pPr>
            <a:r>
              <a:rPr lang="en-US" sz="2900" spc="-1" dirty="0">
                <a:latin typeface="Gill Sans MT"/>
              </a:rPr>
              <a:t>What would you say to a couple in which one or both of them have diabetes and have problems in their marriage?</a:t>
            </a:r>
            <a:r>
              <a:rPr lang="en-US" sz="2500" spc="-1" dirty="0">
                <a:latin typeface="Gill Sans MT"/>
              </a:rPr>
              <a:t>
</a:t>
            </a:r>
            <a:endParaRPr lang="en-US" sz="2500" b="0" strike="noStrike" spc="-1" dirty="0">
              <a:latin typeface="Gill Sans MT"/>
            </a:endParaRPr>
          </a:p>
        </p:txBody>
      </p:sp>
      <p:sp>
        <p:nvSpPr>
          <p:cNvPr id="2" name="TextBox 1">
            <a:extLst>
              <a:ext uri="{FF2B5EF4-FFF2-40B4-BE49-F238E27FC236}">
                <a16:creationId xmlns:a16="http://schemas.microsoft.com/office/drawing/2014/main" id="{CB0968A7-79DC-BF48-41E8-3ABC8E4E62CA}"/>
              </a:ext>
            </a:extLst>
          </p:cNvPr>
          <p:cNvSpPr txBox="1"/>
          <p:nvPr/>
        </p:nvSpPr>
        <p:spPr>
          <a:xfrm>
            <a:off x="2231280" y="2285923"/>
            <a:ext cx="8373029" cy="3939540"/>
          </a:xfrm>
          <a:prstGeom prst="rect">
            <a:avLst/>
          </a:prstGeom>
          <a:noFill/>
        </p:spPr>
        <p:txBody>
          <a:bodyPr wrap="square" rtlCol="0">
            <a:spAutoFit/>
          </a:bodyPr>
          <a:lstStyle/>
          <a:p>
            <a:r>
              <a:rPr lang="en-US" sz="2500" dirty="0">
                <a:latin typeface="Gill Sans MT" panose="020B0502020104020203" pitchFamily="34" charset="0"/>
                <a:ea typeface="ＭＳ Ｐゴシック" pitchFamily="-89" charset="-128"/>
              </a:rPr>
              <a:t>Just as we must take care of our body, we must take care of our marriage. Dialogue is very important, especially when it comes to sexual intercourse.
</a:t>
            </a:r>
            <a:endParaRPr lang="es-MX" sz="2500" noProof="0" dirty="0">
              <a:latin typeface="Gill Sans MT" panose="020B0502020104020203" pitchFamily="34" charset="0"/>
              <a:ea typeface="ＭＳ Ｐゴシック" pitchFamily="-89" charset="-128"/>
            </a:endParaRPr>
          </a:p>
          <a:p>
            <a:r>
              <a:rPr lang="es-MX" sz="2500" dirty="0">
                <a:latin typeface="Gill Sans MT" panose="020B0502020104020203" pitchFamily="34" charset="0"/>
                <a:ea typeface="ＭＳ Ｐゴシック" pitchFamily="-89" charset="-128"/>
              </a:rPr>
              <a:t>Talk to </a:t>
            </a:r>
            <a:r>
              <a:rPr lang="es-MX" sz="2500" dirty="0" err="1">
                <a:latin typeface="Gill Sans MT" panose="020B0502020104020203" pitchFamily="34" charset="0"/>
                <a:ea typeface="ＭＳ Ｐゴシック" pitchFamily="-89" charset="-128"/>
              </a:rPr>
              <a:t>your</a:t>
            </a:r>
            <a:r>
              <a:rPr lang="es-MX" sz="2500" dirty="0">
                <a:latin typeface="Gill Sans MT" panose="020B0502020104020203" pitchFamily="34" charset="0"/>
                <a:ea typeface="ＭＳ Ｐゴシック" pitchFamily="-89" charset="-128"/>
              </a:rPr>
              <a:t> doctor.
</a:t>
            </a:r>
            <a:endParaRPr lang="es-MX" sz="2500" noProof="0" dirty="0">
              <a:latin typeface="Gill Sans MT" panose="020B0502020104020203" pitchFamily="34" charset="0"/>
              <a:ea typeface="ＭＳ Ｐゴシック" pitchFamily="-89" charset="-128"/>
            </a:endParaRPr>
          </a:p>
          <a:p>
            <a:r>
              <a:rPr lang="en-US" sz="2500" dirty="0">
                <a:latin typeface="Gill Sans MT" panose="020B0502020104020203" pitchFamily="34" charset="0"/>
                <a:ea typeface="ＭＳ Ｐゴシック" pitchFamily="-89" charset="-128"/>
              </a:rPr>
              <a:t>These healthy relationships are part of your health as well.  
We often see among our patients that mental and emotional health are a BIG part of our physical health. 
</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 </a:t>
            </a:r>
            <a:r>
              <a:rPr lang="en-US" sz="2800" cap="all" spc="199" dirty="0">
                <a:solidFill>
                  <a:srgbClr val="262626"/>
                </a:solidFill>
                <a:latin typeface="Gill Sans MT"/>
              </a:rPr>
              <a:t>Spirituality and Religion</a:t>
            </a:r>
            <a:endParaRPr lang="en-US" sz="2800" b="0" strike="noStrike" spc="-1" dirty="0">
              <a:solidFill>
                <a:srgbClr val="000000"/>
              </a:solidFill>
              <a:latin typeface="Gill Sans MT"/>
            </a:endParaRPr>
          </a:p>
        </p:txBody>
      </p:sp>
      <p:sp>
        <p:nvSpPr>
          <p:cNvPr id="466" name="TextShape 2"/>
          <p:cNvSpPr txBox="1"/>
          <p:nvPr/>
        </p:nvSpPr>
        <p:spPr>
          <a:xfrm>
            <a:off x="2231280" y="2364840"/>
            <a:ext cx="7729200" cy="4107960"/>
          </a:xfrm>
          <a:prstGeom prst="rect">
            <a:avLst/>
          </a:prstGeom>
          <a:noFill/>
          <a:ln w="0">
            <a:noFill/>
          </a:ln>
        </p:spPr>
        <p:txBody>
          <a:bodyPr>
            <a:normAutofit/>
          </a:bodyPr>
          <a:lstStyle/>
          <a:p>
            <a:pPr>
              <a:lnSpc>
                <a:spcPct val="100000"/>
              </a:lnSpc>
              <a:spcBef>
                <a:spcPts val="1001"/>
              </a:spcBef>
            </a:pPr>
            <a:r>
              <a:rPr lang="en-US" sz="2500" spc="-1" dirty="0">
                <a:solidFill>
                  <a:srgbClr val="262626"/>
                </a:solidFill>
                <a:latin typeface="Gill Sans MT"/>
              </a:rPr>
              <a:t>How does spirituality or religion affect depression, sexual intimacy, and the marriage relationship?
How have we seen the following in our current group? 
. </a:t>
            </a:r>
            <a:r>
              <a:rPr lang="en-US" sz="2500" b="1" spc="-1" dirty="0">
                <a:solidFill>
                  <a:srgbClr val="FF0000"/>
                </a:solidFill>
                <a:latin typeface="Gill Sans MT"/>
              </a:rPr>
              <a:t>F</a:t>
            </a:r>
            <a:r>
              <a:rPr lang="en-US" sz="2500" spc="-1" dirty="0">
                <a:solidFill>
                  <a:srgbClr val="262626"/>
                </a:solidFill>
                <a:latin typeface="Gill Sans MT"/>
              </a:rPr>
              <a:t>aith
. </a:t>
            </a:r>
            <a:r>
              <a:rPr lang="en-US" sz="2500" b="1" spc="-1" dirty="0">
                <a:solidFill>
                  <a:srgbClr val="FF0000"/>
                </a:solidFill>
                <a:latin typeface="Gill Sans MT"/>
              </a:rPr>
              <a:t>I</a:t>
            </a:r>
            <a:r>
              <a:rPr lang="en-US" sz="2500" spc="-1" dirty="0">
                <a:solidFill>
                  <a:srgbClr val="262626"/>
                </a:solidFill>
                <a:latin typeface="Gill Sans MT"/>
              </a:rPr>
              <a:t>nfluence
. </a:t>
            </a:r>
            <a:r>
              <a:rPr lang="en-US" sz="2500" b="1" spc="-1" dirty="0">
                <a:solidFill>
                  <a:srgbClr val="FF0000"/>
                </a:solidFill>
                <a:latin typeface="Gill Sans MT"/>
              </a:rPr>
              <a:t>C</a:t>
            </a:r>
            <a:r>
              <a:rPr lang="en-US" sz="2500" spc="-1" dirty="0">
                <a:solidFill>
                  <a:srgbClr val="262626"/>
                </a:solidFill>
                <a:latin typeface="Gill Sans MT"/>
              </a:rPr>
              <a:t>ommunity
. </a:t>
            </a:r>
            <a:r>
              <a:rPr lang="en-US" sz="2500" b="1" spc="-1" dirty="0">
                <a:solidFill>
                  <a:srgbClr val="FF0000"/>
                </a:solidFill>
                <a:latin typeface="Gill Sans MT"/>
              </a:rPr>
              <a:t>A</a:t>
            </a:r>
            <a:r>
              <a:rPr lang="en-US" sz="2500" spc="-1" dirty="0">
                <a:solidFill>
                  <a:srgbClr val="262626"/>
                </a:solidFill>
                <a:latin typeface="Gill Sans MT"/>
              </a:rPr>
              <a:t>ddress
</a:t>
            </a:r>
            <a:endParaRPr lang="en-US" sz="2500" b="0" strike="noStrike" spc="-1" dirty="0">
              <a:solidFill>
                <a:srgbClr val="262626"/>
              </a:solidFill>
              <a:latin typeface="Gill Sans MT"/>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E309C8-E873-0848-A227-ABC321706FF2}"/>
              </a:ext>
            </a:extLst>
          </p:cNvPr>
          <p:cNvPicPr>
            <a:picLocks noChangeAspect="1"/>
          </p:cNvPicPr>
          <p:nvPr/>
        </p:nvPicPr>
        <p:blipFill rotWithShape="1">
          <a:blip r:embed="rId3">
            <a:extLst>
              <a:ext uri="{28A0092B-C50C-407E-A947-70E740481C1C}">
                <a14:useLocalDpi xmlns:a14="http://schemas.microsoft.com/office/drawing/2010/main" val="0"/>
              </a:ext>
            </a:extLst>
          </a:blip>
          <a:srcRect r="18777" b="1"/>
          <a:stretch/>
        </p:blipFill>
        <p:spPr>
          <a:xfrm>
            <a:off x="2819030" y="-18287"/>
            <a:ext cx="9401433" cy="6858000"/>
          </a:xfrm>
          <a:prstGeom prst="rect">
            <a:avLst/>
          </a:prstGeom>
        </p:spPr>
      </p:pic>
      <p:pic>
        <p:nvPicPr>
          <p:cNvPr id="11" name="Picture 10">
            <a:extLst>
              <a:ext uri="{FF2B5EF4-FFF2-40B4-BE49-F238E27FC236}">
                <a16:creationId xmlns:a16="http://schemas.microsoft.com/office/drawing/2014/main" id="{DBAB0B9D-0512-4B11-8859-8F1AB063E9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12191980" cy="6857990"/>
          </a:xfrm>
          <a:custGeom>
            <a:avLst/>
            <a:gdLst/>
            <a:ahLst/>
            <a:cxnLst/>
            <a:rect l="l" t="t" r="r" b="b"/>
            <a:pathLst>
              <a:path w="12192000" h="6858000">
                <a:moveTo>
                  <a:pt x="10767920" y="0"/>
                </a:moveTo>
                <a:lnTo>
                  <a:pt x="12192000" y="0"/>
                </a:lnTo>
                <a:lnTo>
                  <a:pt x="12192000" y="927417"/>
                </a:lnTo>
                <a:lnTo>
                  <a:pt x="12082763" y="823269"/>
                </a:lnTo>
                <a:cubicBezTo>
                  <a:pt x="11719580" y="493176"/>
                  <a:pt x="11300738" y="223239"/>
                  <a:pt x="10841978" y="29200"/>
                </a:cubicBezTo>
                <a:close/>
                <a:moveTo>
                  <a:pt x="6012882" y="0"/>
                </a:moveTo>
                <a:lnTo>
                  <a:pt x="7504417" y="0"/>
                </a:lnTo>
                <a:lnTo>
                  <a:pt x="7430359" y="29200"/>
                </a:lnTo>
                <a:cubicBezTo>
                  <a:pt x="5857467" y="694478"/>
                  <a:pt x="4753816" y="2251936"/>
                  <a:pt x="4753816" y="4067166"/>
                </a:cubicBezTo>
                <a:cubicBezTo>
                  <a:pt x="4753816" y="5126051"/>
                  <a:pt x="5129364" y="6097221"/>
                  <a:pt x="5754532" y="6854750"/>
                </a:cubicBezTo>
                <a:lnTo>
                  <a:pt x="5757486" y="6858000"/>
                </a:lnTo>
                <a:lnTo>
                  <a:pt x="4830677" y="6858000"/>
                </a:lnTo>
                <a:lnTo>
                  <a:pt x="4745134" y="6724465"/>
                </a:lnTo>
                <a:cubicBezTo>
                  <a:pt x="4274836" y="5949876"/>
                  <a:pt x="4004010" y="5040579"/>
                  <a:pt x="4004010" y="4067979"/>
                </a:cubicBezTo>
                <a:cubicBezTo>
                  <a:pt x="4004010" y="2476453"/>
                  <a:pt x="4729195" y="1054430"/>
                  <a:pt x="5866922" y="114788"/>
                </a:cubicBezTo>
                <a:close/>
                <a:moveTo>
                  <a:pt x="0" y="0"/>
                </a:moveTo>
                <a:lnTo>
                  <a:pt x="4336230" y="0"/>
                </a:lnTo>
                <a:lnTo>
                  <a:pt x="4279837" y="65151"/>
                </a:lnTo>
                <a:cubicBezTo>
                  <a:pt x="3384436" y="1150943"/>
                  <a:pt x="2846555" y="2542953"/>
                  <a:pt x="2846555" y="4060687"/>
                </a:cubicBezTo>
                <a:cubicBezTo>
                  <a:pt x="2846555" y="5036374"/>
                  <a:pt x="3068843" y="5960103"/>
                  <a:pt x="3465501" y="6783922"/>
                </a:cubicBezTo>
                <a:lnTo>
                  <a:pt x="3503413" y="6858000"/>
                </a:lnTo>
                <a:lnTo>
                  <a:pt x="0" y="6858000"/>
                </a:lnTo>
                <a:close/>
              </a:path>
            </a:pathLst>
          </a:custGeom>
        </p:spPr>
      </p:pic>
      <p:sp>
        <p:nvSpPr>
          <p:cNvPr id="54" name="Freeform 95">
            <a:extLst>
              <a:ext uri="{FF2B5EF4-FFF2-40B4-BE49-F238E27FC236}">
                <a16:creationId xmlns:a16="http://schemas.microsoft.com/office/drawing/2014/main" id="{5EFCEEFE-DD72-4E23-A203-092AB1A62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46555" y="-18287"/>
            <a:ext cx="9373908" cy="6920069"/>
          </a:xfrm>
          <a:custGeom>
            <a:avLst/>
            <a:gdLst>
              <a:gd name="connsiteX0" fmla="*/ 9363722 w 9373908"/>
              <a:gd name="connsiteY0" fmla="*/ 0 h 6920069"/>
              <a:gd name="connsiteX1" fmla="*/ 9373908 w 9373908"/>
              <a:gd name="connsiteY1" fmla="*/ 0 h 6920069"/>
              <a:gd name="connsiteX2" fmla="*/ 9373908 w 9373908"/>
              <a:gd name="connsiteY2" fmla="*/ 8011 h 6920069"/>
              <a:gd name="connsiteX3" fmla="*/ 4704244 w 9373908"/>
              <a:gd name="connsiteY3" fmla="*/ 0 h 6920069"/>
              <a:gd name="connsiteX4" fmla="*/ 7874983 w 9373908"/>
              <a:gd name="connsiteY4" fmla="*/ 0 h 6920069"/>
              <a:gd name="connsiteX5" fmla="*/ 7995423 w 9373908"/>
              <a:gd name="connsiteY5" fmla="*/ 47488 h 6920069"/>
              <a:gd name="connsiteX6" fmla="*/ 9236208 w 9373908"/>
              <a:gd name="connsiteY6" fmla="*/ 841557 h 6920069"/>
              <a:gd name="connsiteX7" fmla="*/ 9373908 w 9373908"/>
              <a:gd name="connsiteY7" fmla="*/ 972842 h 6920069"/>
              <a:gd name="connsiteX8" fmla="*/ 9373908 w 9373908"/>
              <a:gd name="connsiteY8" fmla="*/ 6920069 h 6920069"/>
              <a:gd name="connsiteX9" fmla="*/ 2950722 w 9373908"/>
              <a:gd name="connsiteY9" fmla="*/ 6920069 h 6920069"/>
              <a:gd name="connsiteX10" fmla="*/ 2907977 w 9373908"/>
              <a:gd name="connsiteY10" fmla="*/ 6873037 h 6920069"/>
              <a:gd name="connsiteX11" fmla="*/ 1907260 w 9373908"/>
              <a:gd name="connsiteY11" fmla="*/ 4085454 h 6920069"/>
              <a:gd name="connsiteX12" fmla="*/ 4583804 w 9373908"/>
              <a:gd name="connsiteY12" fmla="*/ 47488 h 6920069"/>
              <a:gd name="connsiteX13" fmla="*/ 1505505 w 9373908"/>
              <a:gd name="connsiteY13" fmla="*/ 0 h 6920069"/>
              <a:gd name="connsiteX14" fmla="*/ 3189581 w 9373908"/>
              <a:gd name="connsiteY14" fmla="*/ 0 h 6920069"/>
              <a:gd name="connsiteX15" fmla="*/ 3020368 w 9373908"/>
              <a:gd name="connsiteY15" fmla="*/ 133076 h 6920069"/>
              <a:gd name="connsiteX16" fmla="*/ 1157455 w 9373908"/>
              <a:gd name="connsiteY16" fmla="*/ 4086267 h 6920069"/>
              <a:gd name="connsiteX17" fmla="*/ 1898579 w 9373908"/>
              <a:gd name="connsiteY17" fmla="*/ 6742753 h 6920069"/>
              <a:gd name="connsiteX18" fmla="*/ 2012168 w 9373908"/>
              <a:gd name="connsiteY18" fmla="*/ 6920069 h 6920069"/>
              <a:gd name="connsiteX19" fmla="*/ 679265 w 9373908"/>
              <a:gd name="connsiteY19" fmla="*/ 6920069 h 6920069"/>
              <a:gd name="connsiteX20" fmla="*/ 618946 w 9373908"/>
              <a:gd name="connsiteY20" fmla="*/ 6802210 h 6920069"/>
              <a:gd name="connsiteX21" fmla="*/ 0 w 9373908"/>
              <a:gd name="connsiteY21" fmla="*/ 4078975 h 6920069"/>
              <a:gd name="connsiteX22" fmla="*/ 1433282 w 9373908"/>
              <a:gd name="connsiteY22" fmla="*/ 83440 h 69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73908" h="6920069">
                <a:moveTo>
                  <a:pt x="9363722" y="0"/>
                </a:moveTo>
                <a:lnTo>
                  <a:pt x="9373908" y="0"/>
                </a:lnTo>
                <a:lnTo>
                  <a:pt x="9373908" y="8011"/>
                </a:lnTo>
                <a:close/>
                <a:moveTo>
                  <a:pt x="4704244" y="0"/>
                </a:moveTo>
                <a:lnTo>
                  <a:pt x="7874983" y="0"/>
                </a:lnTo>
                <a:lnTo>
                  <a:pt x="7995423" y="47488"/>
                </a:lnTo>
                <a:cubicBezTo>
                  <a:pt x="8454183" y="241528"/>
                  <a:pt x="8873025" y="511464"/>
                  <a:pt x="9236208" y="841557"/>
                </a:cubicBezTo>
                <a:lnTo>
                  <a:pt x="9373908" y="972842"/>
                </a:lnTo>
                <a:lnTo>
                  <a:pt x="9373908" y="6920069"/>
                </a:lnTo>
                <a:lnTo>
                  <a:pt x="2950722" y="6920069"/>
                </a:lnTo>
                <a:lnTo>
                  <a:pt x="2907977" y="6873037"/>
                </a:lnTo>
                <a:cubicBezTo>
                  <a:pt x="2282808" y="6115509"/>
                  <a:pt x="1907260" y="5144339"/>
                  <a:pt x="1907260" y="4085454"/>
                </a:cubicBezTo>
                <a:cubicBezTo>
                  <a:pt x="1907260" y="2270224"/>
                  <a:pt x="3010912" y="712766"/>
                  <a:pt x="4583804" y="47488"/>
                </a:cubicBezTo>
                <a:close/>
                <a:moveTo>
                  <a:pt x="1505505" y="0"/>
                </a:moveTo>
                <a:lnTo>
                  <a:pt x="3189581" y="0"/>
                </a:lnTo>
                <a:lnTo>
                  <a:pt x="3020368" y="133076"/>
                </a:lnTo>
                <a:cubicBezTo>
                  <a:pt x="1882640" y="1072718"/>
                  <a:pt x="1157455" y="2494741"/>
                  <a:pt x="1157455" y="4086267"/>
                </a:cubicBezTo>
                <a:cubicBezTo>
                  <a:pt x="1157455" y="5058867"/>
                  <a:pt x="1428281" y="5968164"/>
                  <a:pt x="1898579" y="6742753"/>
                </a:cubicBezTo>
                <a:lnTo>
                  <a:pt x="2012168" y="6920069"/>
                </a:lnTo>
                <a:lnTo>
                  <a:pt x="679265" y="6920069"/>
                </a:lnTo>
                <a:lnTo>
                  <a:pt x="618946" y="6802210"/>
                </a:lnTo>
                <a:cubicBezTo>
                  <a:pt x="222288" y="5978391"/>
                  <a:pt x="0" y="5054662"/>
                  <a:pt x="0" y="4078975"/>
                </a:cubicBezTo>
                <a:cubicBezTo>
                  <a:pt x="0" y="2561242"/>
                  <a:pt x="537881" y="1169231"/>
                  <a:pt x="1433282" y="83440"/>
                </a:cubicBezTo>
                <a:close/>
              </a:path>
            </a:pathLst>
          </a:custGeom>
          <a:noFill/>
          <a:ln w="603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5">
            <a:extLst>
              <a:ext uri="{FF2B5EF4-FFF2-40B4-BE49-F238E27FC236}">
                <a16:creationId xmlns:a16="http://schemas.microsoft.com/office/drawing/2014/main" id="{2A73F40A-89D3-430B-96F3-4FFB3CC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lumMod val="85000"/>
              <a:lumOff val="15000"/>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1600" b="0" i="0" u="none" strike="noStrike" kern="1200" cap="all"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2A5203-E220-4AFC-AA05-C3EC177066D3}"/>
              </a:ext>
            </a:extLst>
          </p:cNvPr>
          <p:cNvSpPr>
            <a:spLocks noGrp="1"/>
          </p:cNvSpPr>
          <p:nvPr>
            <p:ph type="title"/>
          </p:nvPr>
        </p:nvSpPr>
        <p:spPr>
          <a:xfrm>
            <a:off x="7261685" y="2424750"/>
            <a:ext cx="5017915" cy="2685831"/>
          </a:xfrm>
        </p:spPr>
        <p:txBody>
          <a:bodyPr vert="horz" lIns="91440" tIns="45720" rIns="91440" bIns="45720" rtlCol="0" anchor="b">
            <a:normAutofit fontScale="90000"/>
          </a:bodyPr>
          <a:lstStyle/>
          <a:p>
            <a:pPr algn="ctr"/>
            <a:r>
              <a:rPr lang="es-MX" sz="6100" dirty="0"/>
              <a:t>Smoking,</a:t>
            </a:r>
            <a:br>
              <a:rPr lang="es-MX" sz="6100" dirty="0"/>
            </a:br>
            <a:r>
              <a:rPr lang="es-MX" sz="6100" dirty="0"/>
              <a:t>Alcohol, and</a:t>
            </a:r>
            <a:br>
              <a:rPr lang="es-MX" sz="6100" dirty="0"/>
            </a:br>
            <a:r>
              <a:rPr lang="es-MX" sz="6100" dirty="0"/>
              <a:t>Diabetes</a:t>
            </a:r>
            <a:br>
              <a:rPr lang="es-MX" kern="1200" dirty="0">
                <a:solidFill>
                  <a:schemeClr val="tx1"/>
                </a:solidFill>
                <a:latin typeface="+mj-lt"/>
                <a:ea typeface="+mj-ea"/>
                <a:cs typeface="+mj-cs"/>
              </a:rPr>
            </a:br>
            <a:endParaRPr lang="es-MX" kern="1200" dirty="0">
              <a:solidFill>
                <a:schemeClr val="tx1"/>
              </a:solidFill>
              <a:latin typeface="+mj-lt"/>
              <a:ea typeface="+mj-ea"/>
              <a:cs typeface="+mj-cs"/>
            </a:endParaRPr>
          </a:p>
        </p:txBody>
      </p:sp>
    </p:spTree>
    <p:extLst>
      <p:ext uri="{BB962C8B-B14F-4D97-AF65-F5344CB8AC3E}">
        <p14:creationId xmlns:p14="http://schemas.microsoft.com/office/powerpoint/2010/main" val="34960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Smoking, alcohol, and diabetes
</a:t>
            </a:r>
            <a:endParaRPr lang="en-US" sz="2800" b="0" strike="noStrike" spc="-1" dirty="0">
              <a:solidFill>
                <a:srgbClr val="000000"/>
              </a:solidFill>
              <a:latin typeface="Gill Sans MT"/>
            </a:endParaRPr>
          </a:p>
        </p:txBody>
      </p:sp>
      <p:sp>
        <p:nvSpPr>
          <p:cNvPr id="438" name="TextShape 2"/>
          <p:cNvSpPr txBox="1"/>
          <p:nvPr/>
        </p:nvSpPr>
        <p:spPr>
          <a:xfrm>
            <a:off x="1855895" y="3158640"/>
            <a:ext cx="7729200" cy="3699360"/>
          </a:xfrm>
          <a:prstGeom prst="rect">
            <a:avLst/>
          </a:prstGeom>
          <a:noFill/>
          <a:ln w="0">
            <a:noFill/>
          </a:ln>
        </p:spPr>
        <p:txBody>
          <a:bodyPr>
            <a:noAutofit/>
          </a:bodyPr>
          <a:lstStyle/>
          <a:p>
            <a:pPr marL="457560" indent="-457200">
              <a:lnSpc>
                <a:spcPct val="100000"/>
              </a:lnSpc>
              <a:spcBef>
                <a:spcPts val="1001"/>
              </a:spcBef>
              <a:buClr>
                <a:srgbClr val="418AB3"/>
              </a:buClr>
              <a:buAutoNum type="arabicPeriod"/>
            </a:pPr>
            <a:r>
              <a:rPr lang="en-US" sz="2500" b="0" strike="noStrike" spc="-1" dirty="0">
                <a:solidFill>
                  <a:srgbClr val="262626"/>
                </a:solidFill>
                <a:uFillTx/>
                <a:latin typeface="Gill Sans MT"/>
              </a:rPr>
              <a:t>Tobacco use</a:t>
            </a:r>
          </a:p>
          <a:p>
            <a:pPr marL="457560" indent="-457200">
              <a:lnSpc>
                <a:spcPct val="100000"/>
              </a:lnSpc>
              <a:spcBef>
                <a:spcPts val="1001"/>
              </a:spcBef>
              <a:buClr>
                <a:srgbClr val="418AB3"/>
              </a:buClr>
              <a:buAutoNum type="arabicPeriod"/>
            </a:pPr>
            <a:r>
              <a:rPr lang="en-US" sz="2500" spc="-1" dirty="0">
                <a:solidFill>
                  <a:srgbClr val="262626"/>
                </a:solidFill>
                <a:latin typeface="Gill Sans MT"/>
              </a:rPr>
              <a:t>Complications of tobacco use in diabetics
Alcohol and diabetes
Definition of hypoglycemia
Active self-manager</a:t>
            </a:r>
            <a:endParaRPr lang="en-US" sz="2500" b="0" strike="noStrike" spc="-1" dirty="0">
              <a:solidFill>
                <a:srgbClr val="262626"/>
              </a:solidFill>
              <a:latin typeface="Gill Sans MT"/>
            </a:endParaRPr>
          </a:p>
        </p:txBody>
      </p:sp>
    </p:spTree>
    <p:extLst>
      <p:ext uri="{BB962C8B-B14F-4D97-AF65-F5344CB8AC3E}">
        <p14:creationId xmlns:p14="http://schemas.microsoft.com/office/powerpoint/2010/main" val="16886978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p:nvPr>
        </p:nvSpPr>
        <p:spPr>
          <a:xfrm>
            <a:off x="2231280" y="2153160"/>
            <a:ext cx="7729200" cy="4219920"/>
          </a:xfrm>
        </p:spPr>
        <p:txBody>
          <a:bodyPr/>
          <a:lstStyle/>
          <a:p>
            <a:r>
              <a:rPr lang="en-US" sz="2500" dirty="0">
                <a:latin typeface="Gill Sans MT" panose="020B0502020104020203" pitchFamily="34" charset="0"/>
              </a:rPr>
              <a:t>It is the addiction to tobacco caused, mainly, by one of its active components: NICOTINE. Nicotine is the main component of the tobacco leaf which produces a pleasurable effect on the body.
</a:t>
            </a:r>
            <a:endParaRPr lang="es-MX" sz="2500" dirty="0">
              <a:latin typeface="Gill Sans MT" panose="020B0502020104020203" pitchFamily="34" charset="0"/>
              <a:cs typeface="Arial" panose="020B0604020202020204" pitchFamily="34" charset="0"/>
            </a:endParaRPr>
          </a:p>
          <a:p>
            <a:r>
              <a:rPr lang="es-MX" sz="2500" dirty="0">
                <a:latin typeface="Gill Sans MT" panose="020B0502020104020203" pitchFamily="34" charset="0"/>
                <a:cs typeface="Arial" panose="020B0604020202020204" pitchFamily="34" charset="0"/>
              </a:rPr>
              <a:t>1. Is smoking a disease?
       Yes or no?
</a:t>
            </a:r>
          </a:p>
          <a:p>
            <a:r>
              <a:rPr lang="en-US" sz="2400" dirty="0">
                <a:latin typeface="Calibri" panose="020F0502020204030204" pitchFamily="34" charset="0"/>
                <a:ea typeface="Calibri" panose="020F0502020204030204" pitchFamily="34" charset="0"/>
                <a:cs typeface="Arial" panose="020B0604020202020204" pitchFamily="34" charset="0"/>
              </a:rPr>
              <a:t>Smoking is the leading cause of premature and preventable mortality. It is an addictive and chronic disease.
</a:t>
            </a:r>
            <a:endParaRPr lang="en-US" sz="2500" dirty="0">
              <a:latin typeface="Gill Sans MT" panose="020B0502020104020203" pitchFamily="34" charset="0"/>
            </a:endParaRPr>
          </a:p>
        </p:txBody>
      </p:sp>
      <p:sp>
        <p:nvSpPr>
          <p:cNvPr id="4" name="TextShape 1">
            <a:extLst>
              <a:ext uri="{FF2B5EF4-FFF2-40B4-BE49-F238E27FC236}">
                <a16:creationId xmlns:a16="http://schemas.microsoft.com/office/drawing/2014/main" id="{5E053DE9-88E8-65C1-2846-E859A2A58D38}"/>
              </a:ext>
            </a:extLst>
          </p:cNvPr>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marL="742950" indent="-742950" algn="ctr">
              <a:lnSpc>
                <a:spcPct val="90000"/>
              </a:lnSpc>
              <a:buAutoNum type="arabicPeriod"/>
            </a:pPr>
            <a:r>
              <a:rPr lang="en-US" sz="4000" dirty="0">
                <a:latin typeface="Gill Sans MT" panose="020B0502020104020203" pitchFamily="34" charset="0"/>
              </a:rPr>
              <a:t>WHAT IS SMOKING?</a:t>
            </a:r>
          </a:p>
          <a:p>
            <a:pPr algn="ctr">
              <a:lnSpc>
                <a:spcPct val="90000"/>
              </a:lnSpc>
            </a:pPr>
            <a:r>
              <a:rPr lang="en-US" sz="1600" b="1" strike="noStrike" spc="-1" dirty="0">
                <a:solidFill>
                  <a:srgbClr val="000000"/>
                </a:solidFill>
                <a:latin typeface="Gill Sans MT" panose="020B0502020104020203" pitchFamily="34" charset="0"/>
              </a:rPr>
              <a:t>(Tobacco use</a:t>
            </a:r>
            <a:r>
              <a:rPr lang="en-US" sz="1600" b="0" strike="noStrike" spc="-1" dirty="0">
                <a:solidFill>
                  <a:srgbClr val="000000"/>
                </a:solidFill>
                <a:latin typeface="Gill Sans MT" panose="020B0502020104020203" pitchFamily="34" charset="0"/>
              </a:rPr>
              <a:t>)</a:t>
            </a:r>
          </a:p>
        </p:txBody>
      </p:sp>
    </p:spTree>
    <p:extLst>
      <p:ext uri="{BB962C8B-B14F-4D97-AF65-F5344CB8AC3E}">
        <p14:creationId xmlns:p14="http://schemas.microsoft.com/office/powerpoint/2010/main" val="27220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TRY AGAIN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latin typeface="+mn-lt"/>
              </a:rPr>
            </a:br>
            <a:r>
              <a:rPr lang="en-US" dirty="0">
                <a:latin typeface="+mn-lt"/>
              </a:rPr>
              <a:t>KEEP TRYING
</a:t>
            </a:r>
          </a:p>
        </p:txBody>
      </p:sp>
    </p:spTree>
    <p:extLst>
      <p:ext uri="{BB962C8B-B14F-4D97-AF65-F5344CB8AC3E}">
        <p14:creationId xmlns:p14="http://schemas.microsoft.com/office/powerpoint/2010/main" val="41194471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5FC3-A8C9-4D3E-940D-77D26CFD8716}"/>
              </a:ext>
            </a:extLst>
          </p:cNvPr>
          <p:cNvSpPr>
            <a:spLocks noGrp="1"/>
          </p:cNvSpPr>
          <p:nvPr>
            <p:ph type="title"/>
          </p:nvPr>
        </p:nvSpPr>
        <p:spPr>
          <a:xfrm>
            <a:off x="713295" y="4771837"/>
            <a:ext cx="10765410" cy="1207269"/>
          </a:xfrm>
        </p:spPr>
        <p:txBody>
          <a:bodyPr vert="horz" lIns="91440" tIns="45720" rIns="91440" bIns="45720" rtlCol="0" anchor="b">
            <a:normAutofit fontScale="90000"/>
          </a:bodyPr>
          <a:lstStyle/>
          <a:p>
            <a:pPr marL="0" marR="0" algn="ctr">
              <a:spcAft>
                <a:spcPts val="800"/>
              </a:spcAft>
            </a:pPr>
            <a:br>
              <a:rPr lang="en-US" sz="2500" dirty="0">
                <a:latin typeface="Gill Sans MT" panose="020B0502020104020203" pitchFamily="34" charset="0"/>
              </a:rPr>
            </a:br>
            <a:br>
              <a:rPr lang="en-US" sz="2500" dirty="0">
                <a:latin typeface="Gill Sans MT" panose="020B0502020104020203" pitchFamily="34" charset="0"/>
              </a:rPr>
            </a:br>
            <a:r>
              <a:rPr lang="en-US" sz="2500" dirty="0">
                <a:latin typeface="Gill Sans MT" panose="020B0502020104020203" pitchFamily="34" charset="0"/>
              </a:rPr>
              <a:t>Why is smoking especially</a:t>
            </a:r>
            <a:br>
              <a:rPr lang="en-US" sz="2500" dirty="0">
                <a:latin typeface="Gill Sans MT" panose="020B0502020104020203" pitchFamily="34" charset="0"/>
              </a:rPr>
            </a:br>
            <a:r>
              <a:rPr lang="en-US" sz="2500" dirty="0">
                <a:latin typeface="Gill Sans MT" panose="020B0502020104020203" pitchFamily="34" charset="0"/>
              </a:rPr>
              <a:t>bad if you have diabetes?
</a:t>
            </a:r>
            <a:endParaRPr lang="es-MX" sz="2500" dirty="0">
              <a:latin typeface="Gill Sans MT" panose="020B0502020104020203" pitchFamily="34" charset="0"/>
            </a:endParaRPr>
          </a:p>
        </p:txBody>
      </p:sp>
      <p:pic>
        <p:nvPicPr>
          <p:cNvPr id="15" name="Picture 14">
            <a:extLst>
              <a:ext uri="{FF2B5EF4-FFF2-40B4-BE49-F238E27FC236}">
                <a16:creationId xmlns:a16="http://schemas.microsoft.com/office/drawing/2014/main" id="{9720EF47-0E83-003F-3837-60487CFE0E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734" y="499937"/>
            <a:ext cx="5458816" cy="3627853"/>
          </a:xfrm>
          <a:prstGeom prst="rect">
            <a:avLst/>
          </a:prstGeom>
        </p:spPr>
      </p:pic>
      <p:cxnSp>
        <p:nvCxnSpPr>
          <p:cNvPr id="106" name="Straight Connector 105">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a:extLst>
              <a:ext uri="{FF2B5EF4-FFF2-40B4-BE49-F238E27FC236}">
                <a16:creationId xmlns:a16="http://schemas.microsoft.com/office/drawing/2014/main" id="{F0746D22-0693-1E83-14FC-464D8E2019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5750" y="322551"/>
            <a:ext cx="5458813" cy="3957639"/>
          </a:xfrm>
          <a:prstGeom prst="rect">
            <a:avLst/>
          </a:prstGeom>
        </p:spPr>
      </p:pic>
      <p:pic>
        <p:nvPicPr>
          <p:cNvPr id="6" name="Picture 5">
            <a:extLst>
              <a:ext uri="{FF2B5EF4-FFF2-40B4-BE49-F238E27FC236}">
                <a16:creationId xmlns:a16="http://schemas.microsoft.com/office/drawing/2014/main" id="{9720EF47-0E83-003F-3837-60487CFE0E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4134" y="652337"/>
            <a:ext cx="5458816" cy="3627853"/>
          </a:xfrm>
          <a:prstGeom prst="rect">
            <a:avLst/>
          </a:prstGeom>
        </p:spPr>
      </p:pic>
    </p:spTree>
    <p:extLst>
      <p:ext uri="{BB962C8B-B14F-4D97-AF65-F5344CB8AC3E}">
        <p14:creationId xmlns:p14="http://schemas.microsoft.com/office/powerpoint/2010/main" val="269858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p:nvPr>
        </p:nvSpPr>
        <p:spPr>
          <a:xfrm>
            <a:off x="2256680" y="1670560"/>
            <a:ext cx="8764246" cy="5187440"/>
          </a:xfrm>
        </p:spPr>
        <p:txBody>
          <a:bodyPr/>
          <a:lstStyle/>
          <a:p>
            <a:pPr>
              <a:lnSpc>
                <a:spcPct val="107000"/>
              </a:lnSpc>
              <a:spcAft>
                <a:spcPts val="846"/>
              </a:spcAft>
            </a:pPr>
            <a:r>
              <a:rPr lang="en-US" sz="2400" dirty="0">
                <a:latin typeface="Gill Sans MT" panose="020B0502020104020203" pitchFamily="34" charset="0"/>
                <a:ea typeface="Calibri" panose="020F0502020204030204" pitchFamily="34" charset="0"/>
                <a:cs typeface="Times New Roman" panose="02020603050405020304" pitchFamily="18" charset="0"/>
              </a:rPr>
              <a:t>The chemicals in cigarettes and nicotine cause chronic inflammation 
Insulin resistance and higher blood sugar levels make it harder to control diabetes
</a:t>
            </a:r>
            <a:r>
              <a:rPr lang="en-US" sz="2500" dirty="0">
                <a:latin typeface="Gill Sans MT" panose="020B0502020104020203" pitchFamily="34" charset="0"/>
                <a:ea typeface="Calibri" panose="020F0502020204030204" pitchFamily="34" charset="0"/>
                <a:cs typeface="Times New Roman" panose="02020603050405020304" pitchFamily="18" charset="0"/>
              </a:rPr>
              <a:t>Higher incidence of heart and kidney disease
Poor blood flow in the limbs
Increased risk of infections, higher incidence of foot ulcers, higher amputation rates
Diabetic retinopathy is an injury to the blood vessels of the retina which carries consequences from blurred or distorted vision to blindness
</a:t>
            </a:r>
            <a:endParaRPr lang="en-US" dirty="0"/>
          </a:p>
        </p:txBody>
      </p:sp>
      <p:sp>
        <p:nvSpPr>
          <p:cNvPr id="4" name="TextShape 1"/>
          <p:cNvSpPr txBox="1"/>
          <p:nvPr/>
        </p:nvSpPr>
        <p:spPr>
          <a:xfrm>
            <a:off x="2256680" y="289695"/>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2. SMOKING COMPLICATIONS 
IN DIABETICS
</a:t>
            </a:r>
            <a:endParaRPr lang="en-US" sz="2800" b="0" strike="noStrike" spc="-1" dirty="0">
              <a:solidFill>
                <a:srgbClr val="000000"/>
              </a:solidFill>
              <a:latin typeface="Gill Sans MT"/>
            </a:endParaRPr>
          </a:p>
        </p:txBody>
      </p:sp>
    </p:spTree>
    <p:extLst>
      <p:ext uri="{BB962C8B-B14F-4D97-AF65-F5344CB8AC3E}">
        <p14:creationId xmlns:p14="http://schemas.microsoft.com/office/powerpoint/2010/main" val="37740056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p:nvPr>
        </p:nvSpPr>
        <p:spPr>
          <a:xfrm>
            <a:off x="2346782" y="1122585"/>
            <a:ext cx="8183255" cy="5245768"/>
          </a:xfrm>
        </p:spPr>
        <p:txBody>
          <a:bodyPr/>
          <a:lstStyle/>
          <a:p>
            <a:pPr indent="-228240">
              <a:lnSpc>
                <a:spcPct val="100000"/>
              </a:lnSpc>
              <a:spcBef>
                <a:spcPts val="1001"/>
              </a:spcBef>
              <a:buClr>
                <a:srgbClr val="418AB3"/>
              </a:buClr>
              <a:buFont typeface="Arial"/>
              <a:buChar char="•"/>
            </a:pPr>
            <a:endParaRPr lang="es-ES" sz="2400" dirty="0">
              <a:latin typeface="Gill Sans MT" panose="020B0502020104020203" pitchFamily="34" charset="0"/>
            </a:endParaRPr>
          </a:p>
          <a:p>
            <a:pPr marL="360">
              <a:lnSpc>
                <a:spcPct val="100000"/>
              </a:lnSpc>
              <a:spcBef>
                <a:spcPts val="1001"/>
              </a:spcBef>
              <a:buClr>
                <a:srgbClr val="418AB3"/>
              </a:buClr>
            </a:pPr>
            <a:r>
              <a:rPr lang="en-US" sz="2400" dirty="0">
                <a:latin typeface="Gill Sans MT" panose="020B0502020104020203" pitchFamily="34" charset="0"/>
              </a:rPr>
              <a:t>A chronic disease in which a person feels a desire to drink alcoholic beverages and cannot control that desire
</a:t>
            </a:r>
            <a:r>
              <a:rPr lang="en-US" sz="2500" spc="-1" dirty="0">
                <a:solidFill>
                  <a:srgbClr val="262626"/>
                </a:solidFill>
                <a:latin typeface="Gill Sans MT" panose="020B0502020104020203" pitchFamily="34" charset="0"/>
              </a:rPr>
              <a:t>What is the side effect of alcohol consumption?
Drinking too much alcohol can lead to </a:t>
            </a:r>
          </a:p>
          <a:p>
            <a:pPr marL="360">
              <a:lnSpc>
                <a:spcPct val="100000"/>
              </a:lnSpc>
              <a:spcBef>
                <a:spcPts val="1001"/>
              </a:spcBef>
              <a:buClr>
                <a:srgbClr val="418AB3"/>
              </a:buClr>
            </a:pPr>
            <a:r>
              <a:rPr lang="en-US" sz="2500" spc="-1" dirty="0">
                <a:solidFill>
                  <a:srgbClr val="262626"/>
                </a:solidFill>
                <a:latin typeface="Gill Sans MT" panose="020B0502020104020203" pitchFamily="34" charset="0"/>
              </a:rPr>
              <a:t>  High blood pressure
  Diabetes
  Sleep disorders</a:t>
            </a:r>
            <a:br>
              <a:rPr lang="en-US" sz="2500" spc="-1" dirty="0">
                <a:solidFill>
                  <a:srgbClr val="262626"/>
                </a:solidFill>
                <a:latin typeface="Gill Sans MT" panose="020B0502020104020203" pitchFamily="34" charset="0"/>
              </a:rPr>
            </a:br>
            <a:r>
              <a:rPr lang="en-US" sz="2500" spc="-1" dirty="0">
                <a:solidFill>
                  <a:srgbClr val="262626"/>
                </a:solidFill>
                <a:latin typeface="Gill Sans MT" panose="020B0502020104020203" pitchFamily="34" charset="0"/>
              </a:rPr>
              <a:t>  Depression
  Erectile dysfunction 
  Cancer</a:t>
            </a:r>
            <a:endParaRPr lang="en-US" dirty="0"/>
          </a:p>
        </p:txBody>
      </p:sp>
      <p:sp>
        <p:nvSpPr>
          <p:cNvPr id="4" name="TextShape 1">
            <a:extLst>
              <a:ext uri="{FF2B5EF4-FFF2-40B4-BE49-F238E27FC236}">
                <a16:creationId xmlns:a16="http://schemas.microsoft.com/office/drawing/2014/main" id="{40FCFF4E-7F0B-657A-E751-C85E678192B5}"/>
              </a:ext>
            </a:extLst>
          </p:cNvPr>
          <p:cNvSpPr txBox="1"/>
          <p:nvPr/>
        </p:nvSpPr>
        <p:spPr>
          <a:xfrm>
            <a:off x="2231400" y="44477"/>
            <a:ext cx="7729200" cy="938463"/>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dirty="0">
                <a:solidFill>
                  <a:srgbClr val="262626"/>
                </a:solidFill>
                <a:latin typeface="Gill Sans MT"/>
              </a:rPr>
              <a:t>3. ALCOHOLISM AND DIABETES</a:t>
            </a:r>
            <a:endParaRPr lang="en-US" sz="2800" b="0" strike="noStrike" spc="-1" dirty="0">
              <a:solidFill>
                <a:srgbClr val="000000"/>
              </a:solidFill>
              <a:latin typeface="Gill Sans MT"/>
            </a:endParaRPr>
          </a:p>
        </p:txBody>
      </p:sp>
      <p:sp>
        <p:nvSpPr>
          <p:cNvPr id="2" name="TextBox 1">
            <a:extLst>
              <a:ext uri="{FF2B5EF4-FFF2-40B4-BE49-F238E27FC236}">
                <a16:creationId xmlns:a16="http://schemas.microsoft.com/office/drawing/2014/main" id="{40BA386E-E98C-9F4F-D886-2AC447675F83}"/>
              </a:ext>
            </a:extLst>
          </p:cNvPr>
          <p:cNvSpPr txBox="1"/>
          <p:nvPr/>
        </p:nvSpPr>
        <p:spPr>
          <a:xfrm>
            <a:off x="2231279" y="2743200"/>
            <a:ext cx="98035" cy="369332"/>
          </a:xfrm>
          <a:prstGeom prst="rect">
            <a:avLst/>
          </a:prstGeom>
          <a:solidFill>
            <a:schemeClr val="bg1">
              <a:lumMod val="85000"/>
            </a:schemeClr>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431A8F68-0295-D813-956E-961040648F5C}"/>
              </a:ext>
            </a:extLst>
          </p:cNvPr>
          <p:cNvSpPr txBox="1"/>
          <p:nvPr/>
        </p:nvSpPr>
        <p:spPr>
          <a:xfrm>
            <a:off x="2231279" y="3272589"/>
            <a:ext cx="98035" cy="369332"/>
          </a:xfrm>
          <a:prstGeom prst="rect">
            <a:avLst/>
          </a:prstGeom>
          <a:solidFill>
            <a:schemeClr val="bg1">
              <a:lumMod val="85000"/>
            </a:schemeClr>
          </a:solidFill>
        </p:spPr>
        <p:txBody>
          <a:bodyPr wrap="square" rtlCol="0">
            <a:spAutoFit/>
          </a:bodyPr>
          <a:lstStyle/>
          <a:p>
            <a:endParaRPr lang="en-US" dirty="0"/>
          </a:p>
        </p:txBody>
      </p:sp>
    </p:spTree>
    <p:extLst>
      <p:ext uri="{BB962C8B-B14F-4D97-AF65-F5344CB8AC3E}">
        <p14:creationId xmlns:p14="http://schemas.microsoft.com/office/powerpoint/2010/main" val="41364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Picture 9" descr="Diagram&#10;&#10;Description automatically generated">
            <a:extLst>
              <a:ext uri="{FF2B5EF4-FFF2-40B4-BE49-F238E27FC236}">
                <a16:creationId xmlns:a16="http://schemas.microsoft.com/office/drawing/2014/main" id="{5C032B18-FE65-0A89-5FC2-8B3FE0227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33" y="214162"/>
            <a:ext cx="11251933" cy="6429676"/>
          </a:xfrm>
          <a:prstGeom prst="rect">
            <a:avLst/>
          </a:prstGeom>
        </p:spPr>
      </p:pic>
    </p:spTree>
    <p:extLst>
      <p:ext uri="{BB962C8B-B14F-4D97-AF65-F5344CB8AC3E}">
        <p14:creationId xmlns:p14="http://schemas.microsoft.com/office/powerpoint/2010/main" val="28692409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3. </a:t>
            </a:r>
            <a:r>
              <a:rPr lang="en-US" sz="2800" cap="all" spc="199" dirty="0">
                <a:solidFill>
                  <a:srgbClr val="262626"/>
                </a:solidFill>
                <a:latin typeface="Gill Sans MT"/>
              </a:rPr>
              <a:t>WHAT IS HYPOGLYCEMIA? </a:t>
            </a:r>
            <a:endParaRPr lang="en-US" sz="2800" b="0" strike="noStrike" spc="-1" dirty="0">
              <a:solidFill>
                <a:srgbClr val="000000"/>
              </a:solidFill>
              <a:latin typeface="Gill Sans MT"/>
            </a:endParaRPr>
          </a:p>
        </p:txBody>
      </p:sp>
      <p:sp>
        <p:nvSpPr>
          <p:cNvPr id="292" name="TextShape 2"/>
          <p:cNvSpPr txBox="1"/>
          <p:nvPr/>
        </p:nvSpPr>
        <p:spPr>
          <a:xfrm>
            <a:off x="2223906" y="2663717"/>
            <a:ext cx="8400861" cy="3924085"/>
          </a:xfrm>
          <a:prstGeom prst="rect">
            <a:avLst/>
          </a:prstGeom>
          <a:noFill/>
          <a:ln w="0">
            <a:noFill/>
          </a:ln>
        </p:spPr>
        <p:txBody>
          <a:bodyPr>
            <a:normAutofit fontScale="85000" lnSpcReduction="20000"/>
          </a:bodyPr>
          <a:lstStyle/>
          <a:p>
            <a:pPr>
              <a:lnSpc>
                <a:spcPct val="100000"/>
              </a:lnSpc>
              <a:spcBef>
                <a:spcPts val="1001"/>
              </a:spcBef>
            </a:pPr>
            <a:r>
              <a:rPr lang="en-US" sz="2500" dirty="0">
                <a:latin typeface="Gill Sans MT" panose="020B0502020104020203" pitchFamily="34" charset="0"/>
              </a:rPr>
              <a:t>Hypoglycemia is a decrease in blood sugar or simply:  Low blood sugar
</a:t>
            </a:r>
            <a:r>
              <a:rPr lang="en-US" sz="1000" spc="-1" dirty="0">
                <a:solidFill>
                  <a:srgbClr val="262626"/>
                </a:solidFill>
                <a:latin typeface="Century Gothic" panose="020B0502020202020204" pitchFamily="34" charset="0"/>
              </a:rPr>
              <a:t>●  </a:t>
            </a:r>
            <a:r>
              <a:rPr lang="en-US" sz="2500" spc="-1" dirty="0">
                <a:solidFill>
                  <a:srgbClr val="262626"/>
                </a:solidFill>
                <a:latin typeface="Gill Sans MT" panose="020B0502020104020203" pitchFamily="34" charset="0"/>
              </a:rPr>
              <a:t>Less than 70 or 80
</a:t>
            </a:r>
            <a:r>
              <a:rPr lang="en-US" sz="900" spc="-1" dirty="0">
                <a:solidFill>
                  <a:srgbClr val="262626"/>
                </a:solidFill>
                <a:latin typeface="Gill Sans MT" panose="020B0502020104020203" pitchFamily="34" charset="0"/>
              </a:rPr>
              <a:t>●  </a:t>
            </a:r>
            <a:r>
              <a:rPr lang="en-US" sz="2500" spc="-1" dirty="0">
                <a:solidFill>
                  <a:srgbClr val="262626"/>
                </a:solidFill>
                <a:latin typeface="Gill Sans MT" panose="020B0502020104020203" pitchFamily="34" charset="0"/>
              </a:rPr>
              <a:t>Severe is less than 50
  </a:t>
            </a:r>
          </a:p>
          <a:p>
            <a:pPr>
              <a:lnSpc>
                <a:spcPct val="100000"/>
              </a:lnSpc>
              <a:spcBef>
                <a:spcPts val="1001"/>
              </a:spcBef>
            </a:pPr>
            <a:r>
              <a:rPr lang="en-US" sz="2500" spc="-1" dirty="0">
                <a:solidFill>
                  <a:srgbClr val="262626"/>
                </a:solidFill>
                <a:latin typeface="Gill Sans MT" panose="020B0502020104020203" pitchFamily="34" charset="0"/>
              </a:rPr>
              <a:t>Symptoms
</a:t>
            </a:r>
            <a:r>
              <a:rPr lang="en-US" sz="900" spc="-1" dirty="0">
                <a:solidFill>
                  <a:srgbClr val="262626"/>
                </a:solidFill>
                <a:latin typeface="Gill Sans MT" panose="020B0502020104020203" pitchFamily="34" charset="0"/>
              </a:rPr>
              <a:t>●  </a:t>
            </a:r>
            <a:r>
              <a:rPr lang="en-US" sz="2500" spc="-1" dirty="0">
                <a:solidFill>
                  <a:srgbClr val="262626"/>
                </a:solidFill>
                <a:latin typeface="Gill Sans MT" panose="020B0502020104020203" pitchFamily="34" charset="0"/>
              </a:rPr>
              <a:t>Mild/moderate: confusion, aggression
</a:t>
            </a:r>
            <a:r>
              <a:rPr lang="en-US" sz="900" spc="-1" dirty="0">
                <a:solidFill>
                  <a:srgbClr val="262626"/>
                </a:solidFill>
                <a:latin typeface="Gill Sans MT" panose="020B0502020104020203" pitchFamily="34" charset="0"/>
              </a:rPr>
              <a:t>●  </a:t>
            </a:r>
            <a:r>
              <a:rPr lang="en-US" sz="2500" spc="-1" dirty="0">
                <a:solidFill>
                  <a:srgbClr val="262626"/>
                </a:solidFill>
                <a:latin typeface="Gill Sans MT" panose="020B0502020104020203" pitchFamily="34" charset="0"/>
              </a:rPr>
              <a:t>Serious: unconsciousness/death.
</a:t>
            </a:r>
          </a:p>
          <a:p>
            <a:pPr>
              <a:lnSpc>
                <a:spcPct val="100000"/>
              </a:lnSpc>
              <a:spcBef>
                <a:spcPts val="1001"/>
              </a:spcBef>
            </a:pPr>
            <a:r>
              <a:rPr lang="en-US" sz="2500" spc="-1" dirty="0">
                <a:solidFill>
                  <a:srgbClr val="262626"/>
                </a:solidFill>
                <a:latin typeface="Gill Sans MT" panose="020B0502020104020203" pitchFamily="34" charset="0"/>
              </a:rPr>
              <a:t>Drunkenness is often confused with hypoglycemia.
</a:t>
            </a:r>
            <a:endParaRPr lang="en-US" sz="2000" b="0" strike="noStrike" spc="-1" dirty="0">
              <a:solidFill>
                <a:srgbClr val="262626"/>
              </a:solidFill>
              <a:latin typeface="Gill Sans MT"/>
            </a:endParaRPr>
          </a:p>
          <a:p>
            <a:endParaRPr lang="en-US" sz="2000" b="0" strike="noStrike" spc="-1" dirty="0">
              <a:solidFill>
                <a:srgbClr val="262626"/>
              </a:solidFill>
              <a:latin typeface="Gill Sans MT"/>
            </a:endParaRPr>
          </a:p>
        </p:txBody>
      </p:sp>
    </p:spTree>
    <p:extLst>
      <p:ext uri="{BB962C8B-B14F-4D97-AF65-F5344CB8AC3E}">
        <p14:creationId xmlns:p14="http://schemas.microsoft.com/office/powerpoint/2010/main" val="26011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2">
                                            <p:txEl>
                                              <p:pRg st="0" end="0"/>
                                            </p:txEl>
                                          </p:spTgt>
                                        </p:tgtEl>
                                        <p:attrNameLst>
                                          <p:attrName>style.visibility</p:attrName>
                                        </p:attrNameLst>
                                      </p:cBhvr>
                                      <p:to>
                                        <p:strVal val="visible"/>
                                      </p:to>
                                    </p:set>
                                    <p:animEffect transition="in" filter="fade">
                                      <p:cBhvr>
                                        <p:cTn id="7" dur="1000"/>
                                        <p:tgtEl>
                                          <p:spTgt spid="292">
                                            <p:txEl>
                                              <p:pRg st="0" end="0"/>
                                            </p:txEl>
                                          </p:spTgt>
                                        </p:tgtEl>
                                      </p:cBhvr>
                                    </p:animEffect>
                                    <p:anim calcmode="lin" valueType="num">
                                      <p:cBhvr>
                                        <p:cTn id="8" dur="1000" fill="hold"/>
                                        <p:tgtEl>
                                          <p:spTgt spid="29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2">
                                            <p:txEl>
                                              <p:pRg st="1" end="1"/>
                                            </p:txEl>
                                          </p:spTgt>
                                        </p:tgtEl>
                                        <p:attrNameLst>
                                          <p:attrName>style.visibility</p:attrName>
                                        </p:attrNameLst>
                                      </p:cBhvr>
                                      <p:to>
                                        <p:strVal val="visible"/>
                                      </p:to>
                                    </p:set>
                                    <p:animEffect transition="in" filter="fade">
                                      <p:cBhvr>
                                        <p:cTn id="12" dur="1000"/>
                                        <p:tgtEl>
                                          <p:spTgt spid="292">
                                            <p:txEl>
                                              <p:pRg st="1" end="1"/>
                                            </p:txEl>
                                          </p:spTgt>
                                        </p:tgtEl>
                                      </p:cBhvr>
                                    </p:animEffect>
                                    <p:anim calcmode="lin" valueType="num">
                                      <p:cBhvr>
                                        <p:cTn id="13" dur="1000" fill="hold"/>
                                        <p:tgtEl>
                                          <p:spTgt spid="29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9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775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WHAT ARE THE SYMPTOMS of hypoglycemia?
</a:t>
            </a:r>
            <a:endParaRPr lang="en-US" sz="2800" b="0" strike="noStrike" spc="-1" dirty="0">
              <a:solidFill>
                <a:srgbClr val="000000"/>
              </a:solidFill>
              <a:latin typeface="Gill Sans MT"/>
            </a:endParaRPr>
          </a:p>
        </p:txBody>
      </p:sp>
      <p:sp>
        <p:nvSpPr>
          <p:cNvPr id="294" name="TextShape 2"/>
          <p:cNvSpPr txBox="1"/>
          <p:nvPr/>
        </p:nvSpPr>
        <p:spPr>
          <a:xfrm>
            <a:off x="261257" y="2153160"/>
            <a:ext cx="11421129" cy="4493040"/>
          </a:xfrm>
          <a:prstGeom prst="rect">
            <a:avLst/>
          </a:prstGeom>
          <a:noFill/>
          <a:ln w="0">
            <a:noFill/>
          </a:ln>
        </p:spPr>
        <p:txBody>
          <a:bodyPr>
            <a:normAutofit lnSpcReduction="10000"/>
          </a:bodyPr>
          <a:lstStyle/>
          <a:p>
            <a:pPr>
              <a:lnSpc>
                <a:spcPct val="100000"/>
              </a:lnSpc>
              <a:spcBef>
                <a:spcPts val="1001"/>
              </a:spcBef>
            </a:pPr>
            <a:endParaRPr lang="en-US" sz="2500" spc="-1" dirty="0">
              <a:solidFill>
                <a:srgbClr val="262626"/>
              </a:solidFill>
              <a:latin typeface="Gill Sans MT"/>
            </a:endParaRPr>
          </a:p>
          <a:p>
            <a:pPr>
              <a:lnSpc>
                <a:spcPct val="100000"/>
              </a:lnSpc>
              <a:spcBef>
                <a:spcPts val="1001"/>
              </a:spcBef>
            </a:pPr>
            <a:endParaRPr lang="en-US" sz="2500" spc="-1" dirty="0">
              <a:solidFill>
                <a:srgbClr val="262626"/>
              </a:solidFill>
              <a:latin typeface="Gill Sans MT"/>
            </a:endParaRPr>
          </a:p>
          <a:p>
            <a:pPr>
              <a:lnSpc>
                <a:spcPct val="100000"/>
              </a:lnSpc>
              <a:spcBef>
                <a:spcPts val="1001"/>
              </a:spcBef>
            </a:pPr>
            <a:endParaRPr lang="en-US" sz="2500" spc="-1" dirty="0">
              <a:solidFill>
                <a:srgbClr val="262626"/>
              </a:solidFill>
              <a:latin typeface="Gill Sans MT"/>
            </a:endParaRPr>
          </a:p>
          <a:p>
            <a:pPr>
              <a:lnSpc>
                <a:spcPct val="100000"/>
              </a:lnSpc>
              <a:spcBef>
                <a:spcPts val="1001"/>
              </a:spcBef>
            </a:pPr>
            <a:endParaRPr lang="en-US" sz="2500" spc="-1" dirty="0">
              <a:solidFill>
                <a:srgbClr val="262626"/>
              </a:solidFill>
              <a:latin typeface="Gill Sans MT"/>
            </a:endParaRPr>
          </a:p>
          <a:p>
            <a:pPr>
              <a:lnSpc>
                <a:spcPct val="100000"/>
              </a:lnSpc>
              <a:spcBef>
                <a:spcPts val="1001"/>
              </a:spcBef>
            </a:pPr>
            <a:endParaRPr lang="en-US" sz="2500" spc="-1" dirty="0">
              <a:solidFill>
                <a:srgbClr val="262626"/>
              </a:solidFill>
              <a:latin typeface="Gill Sans MT"/>
            </a:endParaRPr>
          </a:p>
          <a:p>
            <a:pPr>
              <a:lnSpc>
                <a:spcPct val="100000"/>
              </a:lnSpc>
              <a:spcBef>
                <a:spcPts val="1001"/>
              </a:spcBef>
            </a:pPr>
            <a:endParaRPr lang="en-US" sz="2500" spc="-1" dirty="0">
              <a:solidFill>
                <a:srgbClr val="262626"/>
              </a:solidFill>
              <a:latin typeface="Gill Sans MT"/>
            </a:endParaRPr>
          </a:p>
          <a:p>
            <a:pPr>
              <a:lnSpc>
                <a:spcPct val="100000"/>
              </a:lnSpc>
              <a:spcBef>
                <a:spcPts val="1001"/>
              </a:spcBef>
            </a:pPr>
            <a:endParaRPr lang="en-US" sz="2500" spc="-1" dirty="0">
              <a:solidFill>
                <a:srgbClr val="262626"/>
              </a:solidFill>
              <a:latin typeface="Gill Sans MT"/>
            </a:endParaRPr>
          </a:p>
          <a:p>
            <a:pPr algn="ctr">
              <a:lnSpc>
                <a:spcPct val="100000"/>
              </a:lnSpc>
              <a:spcBef>
                <a:spcPts val="1001"/>
              </a:spcBef>
            </a:pPr>
            <a:r>
              <a:rPr lang="en-US" sz="2500" spc="-1" dirty="0">
                <a:solidFill>
                  <a:srgbClr val="262626"/>
                </a:solidFill>
                <a:latin typeface="Gill Sans MT"/>
              </a:rPr>
              <a:t>People with type 1 have a higher risk of hypoglycemia than type 2
</a:t>
            </a:r>
            <a:endParaRPr lang="en-US" sz="2500" b="0" strike="noStrike" spc="-1" dirty="0">
              <a:solidFill>
                <a:srgbClr val="262626"/>
              </a:solidFill>
              <a:latin typeface="11Gill Sans MT (Body)"/>
            </a:endParaRPr>
          </a:p>
        </p:txBody>
      </p:sp>
      <p:pic>
        <p:nvPicPr>
          <p:cNvPr id="1026" name="Picture 2" descr="https://escuelapacientes.riojasalud.es/files/diabetes/educacion-pacientes/hipoglucemia/hipoglucemia-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940" y="2309853"/>
            <a:ext cx="5809129" cy="29557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A1DF87-884B-C7E0-0C88-FFACC699C5EA}"/>
              </a:ext>
            </a:extLst>
          </p:cNvPr>
          <p:cNvSpPr txBox="1"/>
          <p:nvPr/>
        </p:nvSpPr>
        <p:spPr>
          <a:xfrm>
            <a:off x="3729446" y="2362104"/>
            <a:ext cx="842554" cy="215444"/>
          </a:xfrm>
          <a:prstGeom prst="rect">
            <a:avLst/>
          </a:prstGeom>
          <a:solidFill>
            <a:schemeClr val="bg1"/>
          </a:solidFill>
        </p:spPr>
        <p:txBody>
          <a:bodyPr wrap="square" rtlCol="0">
            <a:spAutoFit/>
          </a:bodyPr>
          <a:lstStyle/>
          <a:p>
            <a:r>
              <a:rPr lang="en-US" sz="800" dirty="0"/>
              <a:t> </a:t>
            </a:r>
            <a:r>
              <a:rPr lang="en-US" sz="800" b="1" dirty="0"/>
              <a:t>SHAKING</a:t>
            </a:r>
          </a:p>
        </p:txBody>
      </p:sp>
      <p:sp>
        <p:nvSpPr>
          <p:cNvPr id="5" name="TextBox 4">
            <a:extLst>
              <a:ext uri="{FF2B5EF4-FFF2-40B4-BE49-F238E27FC236}">
                <a16:creationId xmlns:a16="http://schemas.microsoft.com/office/drawing/2014/main" id="{B2CDC04E-24FC-C440-A6AE-58CF9B9785D4}"/>
              </a:ext>
            </a:extLst>
          </p:cNvPr>
          <p:cNvSpPr txBox="1"/>
          <p:nvPr/>
        </p:nvSpPr>
        <p:spPr>
          <a:xfrm>
            <a:off x="4920506" y="2344618"/>
            <a:ext cx="1310477" cy="215444"/>
          </a:xfrm>
          <a:prstGeom prst="rect">
            <a:avLst/>
          </a:prstGeom>
          <a:solidFill>
            <a:schemeClr val="bg1"/>
          </a:solidFill>
        </p:spPr>
        <p:txBody>
          <a:bodyPr wrap="square" rtlCol="0">
            <a:spAutoFit/>
          </a:bodyPr>
          <a:lstStyle/>
          <a:p>
            <a:r>
              <a:rPr lang="en-US" sz="800" dirty="0"/>
              <a:t>   </a:t>
            </a:r>
            <a:r>
              <a:rPr lang="en-US" sz="800" b="1" dirty="0"/>
              <a:t>FAST HEARTBEAT</a:t>
            </a:r>
          </a:p>
        </p:txBody>
      </p:sp>
      <p:sp>
        <p:nvSpPr>
          <p:cNvPr id="6" name="TextBox 5">
            <a:extLst>
              <a:ext uri="{FF2B5EF4-FFF2-40B4-BE49-F238E27FC236}">
                <a16:creationId xmlns:a16="http://schemas.microsoft.com/office/drawing/2014/main" id="{648AE382-E30E-2990-DC50-CE05B356C193}"/>
              </a:ext>
            </a:extLst>
          </p:cNvPr>
          <p:cNvSpPr txBox="1"/>
          <p:nvPr/>
        </p:nvSpPr>
        <p:spPr>
          <a:xfrm>
            <a:off x="6328954" y="2344618"/>
            <a:ext cx="1310477" cy="215444"/>
          </a:xfrm>
          <a:prstGeom prst="rect">
            <a:avLst/>
          </a:prstGeom>
          <a:solidFill>
            <a:schemeClr val="bg1"/>
          </a:solidFill>
        </p:spPr>
        <p:txBody>
          <a:bodyPr wrap="square" rtlCol="0">
            <a:spAutoFit/>
          </a:bodyPr>
          <a:lstStyle/>
          <a:p>
            <a:r>
              <a:rPr lang="en-US" sz="800" dirty="0"/>
              <a:t>  </a:t>
            </a:r>
            <a:r>
              <a:rPr lang="en-US" sz="800" b="1" dirty="0"/>
              <a:t>DIZZINES/HEADACHE</a:t>
            </a:r>
          </a:p>
        </p:txBody>
      </p:sp>
      <p:sp>
        <p:nvSpPr>
          <p:cNvPr id="7" name="TextBox 6">
            <a:extLst>
              <a:ext uri="{FF2B5EF4-FFF2-40B4-BE49-F238E27FC236}">
                <a16:creationId xmlns:a16="http://schemas.microsoft.com/office/drawing/2014/main" id="{77529EB0-78EC-0201-FB00-192461752622}"/>
              </a:ext>
            </a:extLst>
          </p:cNvPr>
          <p:cNvSpPr txBox="1"/>
          <p:nvPr/>
        </p:nvSpPr>
        <p:spPr>
          <a:xfrm>
            <a:off x="7844245" y="2363050"/>
            <a:ext cx="1260566" cy="215444"/>
          </a:xfrm>
          <a:prstGeom prst="rect">
            <a:avLst/>
          </a:prstGeom>
          <a:solidFill>
            <a:schemeClr val="bg1"/>
          </a:solidFill>
        </p:spPr>
        <p:txBody>
          <a:bodyPr wrap="square" rtlCol="0">
            <a:spAutoFit/>
          </a:bodyPr>
          <a:lstStyle/>
          <a:p>
            <a:pPr algn="just"/>
            <a:r>
              <a:rPr lang="en-US" sz="800" dirty="0"/>
              <a:t>W</a:t>
            </a:r>
            <a:r>
              <a:rPr lang="en-US" sz="800" b="1" dirty="0"/>
              <a:t>EAKNESS/FATIGUE</a:t>
            </a:r>
          </a:p>
        </p:txBody>
      </p:sp>
      <p:sp>
        <p:nvSpPr>
          <p:cNvPr id="9" name="TextBox 8">
            <a:extLst>
              <a:ext uri="{FF2B5EF4-FFF2-40B4-BE49-F238E27FC236}">
                <a16:creationId xmlns:a16="http://schemas.microsoft.com/office/drawing/2014/main" id="{86AEABC5-04D3-E392-4EA2-9BDB716613FA}"/>
              </a:ext>
            </a:extLst>
          </p:cNvPr>
          <p:cNvSpPr txBox="1"/>
          <p:nvPr/>
        </p:nvSpPr>
        <p:spPr>
          <a:xfrm>
            <a:off x="3781697" y="3843792"/>
            <a:ext cx="859810" cy="215444"/>
          </a:xfrm>
          <a:prstGeom prst="rect">
            <a:avLst/>
          </a:prstGeom>
          <a:solidFill>
            <a:schemeClr val="bg1"/>
          </a:solidFill>
        </p:spPr>
        <p:txBody>
          <a:bodyPr wrap="square" rtlCol="0">
            <a:spAutoFit/>
          </a:bodyPr>
          <a:lstStyle/>
          <a:p>
            <a:r>
              <a:rPr lang="en-US" sz="800" b="1" dirty="0"/>
              <a:t>SWEATING</a:t>
            </a:r>
          </a:p>
        </p:txBody>
      </p:sp>
      <p:sp>
        <p:nvSpPr>
          <p:cNvPr id="13" name="TextBox 12">
            <a:extLst>
              <a:ext uri="{FF2B5EF4-FFF2-40B4-BE49-F238E27FC236}">
                <a16:creationId xmlns:a16="http://schemas.microsoft.com/office/drawing/2014/main" id="{7C0A7D30-991B-CDA7-6072-75197822DD69}"/>
              </a:ext>
            </a:extLst>
          </p:cNvPr>
          <p:cNvSpPr txBox="1"/>
          <p:nvPr/>
        </p:nvSpPr>
        <p:spPr>
          <a:xfrm>
            <a:off x="5251270" y="3886200"/>
            <a:ext cx="727082" cy="215444"/>
          </a:xfrm>
          <a:prstGeom prst="rect">
            <a:avLst/>
          </a:prstGeom>
          <a:solidFill>
            <a:schemeClr val="bg1"/>
          </a:solidFill>
        </p:spPr>
        <p:txBody>
          <a:bodyPr wrap="square" rtlCol="0">
            <a:spAutoFit/>
          </a:bodyPr>
          <a:lstStyle/>
          <a:p>
            <a:r>
              <a:rPr lang="en-US" sz="800" b="1" dirty="0"/>
              <a:t>HUNGER</a:t>
            </a:r>
          </a:p>
        </p:txBody>
      </p:sp>
      <p:sp>
        <p:nvSpPr>
          <p:cNvPr id="14" name="TextBox 13">
            <a:extLst>
              <a:ext uri="{FF2B5EF4-FFF2-40B4-BE49-F238E27FC236}">
                <a16:creationId xmlns:a16="http://schemas.microsoft.com/office/drawing/2014/main" id="{4E706753-D30F-CBB8-ECC3-82ABD07EA9E6}"/>
              </a:ext>
            </a:extLst>
          </p:cNvPr>
          <p:cNvSpPr txBox="1"/>
          <p:nvPr/>
        </p:nvSpPr>
        <p:spPr>
          <a:xfrm>
            <a:off x="6469380" y="3860074"/>
            <a:ext cx="1085143" cy="215444"/>
          </a:xfrm>
          <a:prstGeom prst="rect">
            <a:avLst/>
          </a:prstGeom>
          <a:solidFill>
            <a:schemeClr val="bg1"/>
          </a:solidFill>
        </p:spPr>
        <p:txBody>
          <a:bodyPr wrap="square" rtlCol="0">
            <a:spAutoFit/>
          </a:bodyPr>
          <a:lstStyle/>
          <a:p>
            <a:r>
              <a:rPr lang="en-US" sz="800" b="1" dirty="0"/>
              <a:t>IMPAIRED VISION</a:t>
            </a:r>
          </a:p>
        </p:txBody>
      </p:sp>
      <p:sp>
        <p:nvSpPr>
          <p:cNvPr id="15" name="TextBox 14">
            <a:extLst>
              <a:ext uri="{FF2B5EF4-FFF2-40B4-BE49-F238E27FC236}">
                <a16:creationId xmlns:a16="http://schemas.microsoft.com/office/drawing/2014/main" id="{E6DBA343-DC78-47D0-021A-024B020C409D}"/>
              </a:ext>
            </a:extLst>
          </p:cNvPr>
          <p:cNvSpPr txBox="1"/>
          <p:nvPr/>
        </p:nvSpPr>
        <p:spPr>
          <a:xfrm>
            <a:off x="8164286" y="3873137"/>
            <a:ext cx="777240" cy="215444"/>
          </a:xfrm>
          <a:prstGeom prst="rect">
            <a:avLst/>
          </a:prstGeom>
          <a:solidFill>
            <a:schemeClr val="bg1"/>
          </a:solidFill>
        </p:spPr>
        <p:txBody>
          <a:bodyPr wrap="square" rtlCol="0">
            <a:spAutoFit/>
          </a:bodyPr>
          <a:lstStyle/>
          <a:p>
            <a:r>
              <a:rPr lang="en-US" sz="800" b="1" dirty="0"/>
              <a:t>IRRITABLE</a:t>
            </a:r>
          </a:p>
        </p:txBody>
      </p:sp>
    </p:spTree>
    <p:extLst>
      <p:ext uri="{BB962C8B-B14F-4D97-AF65-F5344CB8AC3E}">
        <p14:creationId xmlns:p14="http://schemas.microsoft.com/office/powerpoint/2010/main" val="304489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WHY IS IT IMPORTANT TO KNOW about HYPOGLYCEMIA?
</a:t>
            </a:r>
            <a:endParaRPr lang="en-US" sz="2800" b="0" strike="noStrike" spc="-1" dirty="0">
              <a:solidFill>
                <a:srgbClr val="000000"/>
              </a:solidFill>
              <a:latin typeface="Gill Sans MT"/>
            </a:endParaRPr>
          </a:p>
        </p:txBody>
      </p:sp>
      <p:sp>
        <p:nvSpPr>
          <p:cNvPr id="296" name="TextShape 2"/>
          <p:cNvSpPr txBox="1"/>
          <p:nvPr/>
        </p:nvSpPr>
        <p:spPr>
          <a:xfrm>
            <a:off x="2130794" y="2836769"/>
            <a:ext cx="7829686" cy="4021231"/>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86,000 deaths are associated with hypoglycemia each year 
The index is higher in the elderly and insulin-dependent
What to do?
  Conscious
  Unconscious</a:t>
            </a:r>
            <a:endParaRPr lang="en-US" sz="2500" b="0" strike="noStrike" spc="-1" dirty="0">
              <a:solidFill>
                <a:srgbClr val="262626"/>
              </a:solidFill>
              <a:latin typeface="Gill Sans MT"/>
            </a:endParaRPr>
          </a:p>
        </p:txBody>
      </p:sp>
    </p:spTree>
    <p:extLst>
      <p:ext uri="{BB962C8B-B14F-4D97-AF65-F5344CB8AC3E}">
        <p14:creationId xmlns:p14="http://schemas.microsoft.com/office/powerpoint/2010/main" val="20750213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660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5.Active self-managEMENT: controlling sugar
</a:t>
            </a:r>
            <a:endParaRPr lang="en-US" sz="2800" b="0" strike="noStrike" spc="-1" dirty="0">
              <a:solidFill>
                <a:srgbClr val="000000"/>
              </a:solidFill>
              <a:latin typeface="Gill Sans MT"/>
            </a:endParaRPr>
          </a:p>
        </p:txBody>
      </p:sp>
      <p:sp>
        <p:nvSpPr>
          <p:cNvPr id="298" name="TextShape 2"/>
          <p:cNvSpPr txBox="1"/>
          <p:nvPr/>
        </p:nvSpPr>
        <p:spPr>
          <a:xfrm>
            <a:off x="2231280" y="2638079"/>
            <a:ext cx="7729200" cy="3924085"/>
          </a:xfrm>
          <a:prstGeom prst="rect">
            <a:avLst/>
          </a:prstGeom>
          <a:noFill/>
          <a:ln w="0">
            <a:noFill/>
          </a:ln>
        </p:spPr>
        <p:txBody>
          <a:bodyPr>
            <a:noAutofit/>
          </a:bodyPr>
          <a:lstStyle/>
          <a:p>
            <a:pPr>
              <a:lnSpc>
                <a:spcPct val="100000"/>
              </a:lnSpc>
              <a:spcBef>
                <a:spcPts val="1001"/>
              </a:spcBef>
            </a:pPr>
            <a:r>
              <a:rPr lang="en-US" sz="2500" spc="-1" dirty="0">
                <a:solidFill>
                  <a:srgbClr val="262626"/>
                </a:solidFill>
                <a:latin typeface="Gill Sans MT"/>
              </a:rPr>
              <a:t>1. Identify the problem
2. List of ideas to solve the problem
3. Select a method to test
4. Is it working?
5. Choose another idea if the first one didn't work
6. Use other resources
7. Accept that the problem may not be solved now
</a:t>
            </a:r>
            <a:endParaRPr lang="en-US" sz="2500" b="0" strike="noStrike" spc="-1" dirty="0">
              <a:solidFill>
                <a:srgbClr val="262626"/>
              </a:solidFill>
              <a:latin typeface="Gill Sans MT"/>
            </a:endParaRPr>
          </a:p>
        </p:txBody>
      </p:sp>
    </p:spTree>
    <p:extLst>
      <p:ext uri="{BB962C8B-B14F-4D97-AF65-F5344CB8AC3E}">
        <p14:creationId xmlns:p14="http://schemas.microsoft.com/office/powerpoint/2010/main" val="23987058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a:bodyPr>
          <a:lstStyle/>
          <a:p>
            <a:pPr algn="ctr">
              <a:lnSpc>
                <a:spcPct val="90000"/>
              </a:lnSpc>
            </a:pPr>
            <a:r>
              <a:rPr lang="en-US" sz="2800" b="0" strike="noStrike" spc="-1" dirty="0">
                <a:solidFill>
                  <a:srgbClr val="000000"/>
                </a:solidFill>
                <a:latin typeface="Gill Sans MT"/>
              </a:rPr>
              <a:t>ALCOHOLISM SCREENING</a:t>
            </a:r>
          </a:p>
          <a:p>
            <a:pPr algn="ctr">
              <a:lnSpc>
                <a:spcPct val="90000"/>
              </a:lnSpc>
            </a:pPr>
            <a:r>
              <a:rPr lang="en-US" sz="2800" spc="-1" dirty="0">
                <a:solidFill>
                  <a:srgbClr val="FF0000"/>
                </a:solidFill>
                <a:latin typeface="Gill Sans MT"/>
              </a:rPr>
              <a:t>“CAGE”</a:t>
            </a:r>
            <a:endParaRPr lang="en-US" sz="2800" b="0" strike="noStrike" spc="-1" dirty="0">
              <a:solidFill>
                <a:srgbClr val="FF0000"/>
              </a:solidFill>
              <a:latin typeface="Gill Sans MT"/>
            </a:endParaRPr>
          </a:p>
        </p:txBody>
      </p:sp>
      <p:sp>
        <p:nvSpPr>
          <p:cNvPr id="413" name="TextShape 2"/>
          <p:cNvSpPr txBox="1"/>
          <p:nvPr/>
        </p:nvSpPr>
        <p:spPr>
          <a:xfrm>
            <a:off x="1488332" y="2618624"/>
            <a:ext cx="9202366" cy="3101760"/>
          </a:xfrm>
          <a:prstGeom prst="rect">
            <a:avLst/>
          </a:prstGeom>
          <a:noFill/>
          <a:ln w="0">
            <a:noFill/>
          </a:ln>
        </p:spPr>
        <p:txBody>
          <a:bodyPr>
            <a:noAutofit/>
          </a:bodyPr>
          <a:lstStyle/>
          <a:p>
            <a:pPr marL="360" algn="just">
              <a:lnSpc>
                <a:spcPct val="100000"/>
              </a:lnSpc>
              <a:spcBef>
                <a:spcPts val="1001"/>
              </a:spcBef>
              <a:buClr>
                <a:srgbClr val="418AB3"/>
              </a:buClr>
            </a:pPr>
            <a:r>
              <a:rPr lang="en-US" sz="2800" b="1" strike="noStrike" spc="-1" dirty="0">
                <a:solidFill>
                  <a:srgbClr val="FF0000"/>
                </a:solidFill>
                <a:latin typeface="Gill Sans MT"/>
              </a:rPr>
              <a:t>C</a:t>
            </a:r>
            <a:r>
              <a:rPr lang="en-US" sz="2800" b="0" strike="noStrike" spc="-1" dirty="0">
                <a:solidFill>
                  <a:srgbClr val="262626"/>
                </a:solidFill>
                <a:latin typeface="Gill Sans MT"/>
              </a:rPr>
              <a:t>  </a:t>
            </a:r>
            <a:r>
              <a:rPr lang="en-US" sz="2400" spc="-1" dirty="0">
                <a:solidFill>
                  <a:srgbClr val="262626"/>
                </a:solidFill>
                <a:latin typeface="Gill Sans MT"/>
              </a:rPr>
              <a:t>Have you ever felt you should </a:t>
            </a:r>
            <a:r>
              <a:rPr lang="en-US" sz="2400" spc="-1" dirty="0">
                <a:solidFill>
                  <a:srgbClr val="FF0000"/>
                </a:solidFill>
                <a:latin typeface="Gill Sans MT"/>
              </a:rPr>
              <a:t>CUT </a:t>
            </a:r>
            <a:r>
              <a:rPr lang="en-US" sz="2400" spc="-1" dirty="0">
                <a:solidFill>
                  <a:srgbClr val="262626"/>
                </a:solidFill>
                <a:latin typeface="Gill Sans MT"/>
              </a:rPr>
              <a:t>down on your drinking?</a:t>
            </a:r>
          </a:p>
          <a:p>
            <a:pPr marL="360">
              <a:lnSpc>
                <a:spcPct val="100000"/>
              </a:lnSpc>
              <a:spcBef>
                <a:spcPts val="1001"/>
              </a:spcBef>
              <a:buClr>
                <a:srgbClr val="418AB3"/>
              </a:buClr>
            </a:pPr>
            <a:r>
              <a:rPr lang="en-US" sz="2800" b="1" strike="noStrike" spc="-1" dirty="0">
                <a:solidFill>
                  <a:srgbClr val="FF0000"/>
                </a:solidFill>
                <a:latin typeface="Gill Sans MT"/>
              </a:rPr>
              <a:t>A</a:t>
            </a:r>
            <a:r>
              <a:rPr lang="en-US" sz="2800" b="0" strike="noStrike" spc="-1" dirty="0">
                <a:solidFill>
                  <a:srgbClr val="262626"/>
                </a:solidFill>
                <a:latin typeface="Gill Sans MT"/>
              </a:rPr>
              <a:t>  </a:t>
            </a:r>
            <a:r>
              <a:rPr lang="en-US" sz="2400" b="0" strike="noStrike" spc="-1" dirty="0">
                <a:solidFill>
                  <a:srgbClr val="262626"/>
                </a:solidFill>
                <a:latin typeface="Gill Sans MT"/>
              </a:rPr>
              <a:t>Have you ever become </a:t>
            </a:r>
            <a:r>
              <a:rPr lang="en-US" sz="2400" b="0" strike="noStrike" spc="-1" dirty="0">
                <a:solidFill>
                  <a:srgbClr val="FF0000"/>
                </a:solidFill>
                <a:latin typeface="Gill Sans MT"/>
              </a:rPr>
              <a:t>ANNOYED</a:t>
            </a:r>
            <a:r>
              <a:rPr lang="en-US" sz="2400" b="0" strike="noStrike" spc="-1" dirty="0">
                <a:solidFill>
                  <a:srgbClr val="262626"/>
                </a:solidFill>
                <a:latin typeface="Gill Sans MT"/>
              </a:rPr>
              <a:t> by criticism of your drinking?</a:t>
            </a:r>
          </a:p>
          <a:p>
            <a:pPr marL="360">
              <a:lnSpc>
                <a:spcPct val="100000"/>
              </a:lnSpc>
              <a:spcBef>
                <a:spcPts val="1001"/>
              </a:spcBef>
              <a:buClr>
                <a:srgbClr val="418AB3"/>
              </a:buClr>
            </a:pPr>
            <a:r>
              <a:rPr lang="en-US" sz="2800" b="1" spc="-1" dirty="0">
                <a:solidFill>
                  <a:srgbClr val="FF0000"/>
                </a:solidFill>
                <a:latin typeface="Gill Sans MT"/>
              </a:rPr>
              <a:t>G</a:t>
            </a:r>
            <a:r>
              <a:rPr lang="en-US" b="1" spc="-1" dirty="0">
                <a:solidFill>
                  <a:srgbClr val="0070C0"/>
                </a:solidFill>
                <a:latin typeface="Gill Sans MT"/>
              </a:rPr>
              <a:t> </a:t>
            </a:r>
            <a:r>
              <a:rPr lang="en-US" spc="-1" dirty="0">
                <a:solidFill>
                  <a:srgbClr val="0070C0"/>
                </a:solidFill>
                <a:latin typeface="Gill Sans MT"/>
              </a:rPr>
              <a:t> </a:t>
            </a:r>
            <a:r>
              <a:rPr lang="en-US" sz="2400" spc="-1" dirty="0">
                <a:latin typeface="Gill Sans MT"/>
              </a:rPr>
              <a:t>Have you ever felt </a:t>
            </a:r>
            <a:r>
              <a:rPr lang="en-US" sz="2400" spc="-1" dirty="0">
                <a:solidFill>
                  <a:srgbClr val="FF0000"/>
                </a:solidFill>
                <a:latin typeface="Gill Sans MT"/>
              </a:rPr>
              <a:t>GUILTY </a:t>
            </a:r>
            <a:r>
              <a:rPr lang="en-US" sz="2400" spc="-1" dirty="0">
                <a:latin typeface="Gill Sans MT"/>
              </a:rPr>
              <a:t>about your drinking?</a:t>
            </a:r>
          </a:p>
          <a:p>
            <a:pPr marL="360">
              <a:lnSpc>
                <a:spcPct val="100000"/>
              </a:lnSpc>
              <a:spcBef>
                <a:spcPts val="1001"/>
              </a:spcBef>
              <a:buClr>
                <a:srgbClr val="418AB3"/>
              </a:buClr>
            </a:pPr>
            <a:r>
              <a:rPr lang="en-US" sz="2800" b="1" strike="noStrike" spc="-1" dirty="0">
                <a:solidFill>
                  <a:srgbClr val="FF0000"/>
                </a:solidFill>
                <a:latin typeface="Gill Sans MT"/>
              </a:rPr>
              <a:t>E</a:t>
            </a:r>
            <a:r>
              <a:rPr lang="en-US" sz="2800" b="0" strike="noStrike" spc="-1" dirty="0">
                <a:solidFill>
                  <a:srgbClr val="FF0000"/>
                </a:solidFill>
                <a:latin typeface="Gill Sans MT"/>
              </a:rPr>
              <a:t> </a:t>
            </a:r>
            <a:r>
              <a:rPr lang="en-US" sz="2800" b="0" strike="noStrike" spc="-1" dirty="0">
                <a:latin typeface="Gill Sans MT"/>
              </a:rPr>
              <a:t> </a:t>
            </a:r>
            <a:r>
              <a:rPr lang="en-US" sz="2400" b="0" strike="noStrike" spc="-1" dirty="0">
                <a:latin typeface="Gill Sans MT"/>
              </a:rPr>
              <a:t>Have you ever had a morning </a:t>
            </a:r>
            <a:r>
              <a:rPr lang="en-US" sz="2400" b="0" strike="noStrike" spc="-1" dirty="0">
                <a:solidFill>
                  <a:srgbClr val="FF0000"/>
                </a:solidFill>
                <a:latin typeface="Gill Sans MT"/>
              </a:rPr>
              <a:t>EYE-OPENER </a:t>
            </a:r>
            <a:r>
              <a:rPr lang="en-US" sz="2400" b="0" strike="noStrike" spc="-1" dirty="0">
                <a:latin typeface="Gill Sans MT"/>
              </a:rPr>
              <a:t>to get rid of a hangover? </a:t>
            </a:r>
          </a:p>
          <a:p>
            <a:pPr marL="360">
              <a:lnSpc>
                <a:spcPct val="100000"/>
              </a:lnSpc>
              <a:spcBef>
                <a:spcPts val="1001"/>
              </a:spcBef>
              <a:buClr>
                <a:srgbClr val="418AB3"/>
              </a:buClr>
            </a:pPr>
            <a:r>
              <a:rPr lang="en-US" sz="2800" spc="-1" dirty="0">
                <a:latin typeface="Gill Sans MT"/>
              </a:rPr>
              <a:t>      </a:t>
            </a:r>
            <a:endParaRPr lang="en-US" sz="2800" b="0" strike="noStrike" spc="-1" dirty="0">
              <a:latin typeface="Gill Sans MT"/>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Recreational drugs
</a:t>
            </a:r>
            <a:endParaRPr lang="en-US" sz="2800" b="0" strike="noStrike" spc="-1" dirty="0">
              <a:solidFill>
                <a:srgbClr val="000000"/>
              </a:solidFill>
              <a:latin typeface="Gill Sans MT"/>
            </a:endParaRPr>
          </a:p>
        </p:txBody>
      </p:sp>
      <p:sp>
        <p:nvSpPr>
          <p:cNvPr id="408" name="TextShape 2"/>
          <p:cNvSpPr txBox="1"/>
          <p:nvPr/>
        </p:nvSpPr>
        <p:spPr>
          <a:xfrm>
            <a:off x="2231279" y="2638080"/>
            <a:ext cx="8352053" cy="3813520"/>
          </a:xfrm>
          <a:prstGeom prst="rect">
            <a:avLst/>
          </a:prstGeom>
          <a:noFill/>
          <a:ln w="0">
            <a:noFill/>
          </a:ln>
        </p:spPr>
        <p:txBody>
          <a:bodyPr>
            <a:normAutofit/>
          </a:bodyPr>
          <a:lstStyle/>
          <a:p>
            <a:pPr marL="228600" indent="-228240">
              <a:spcBef>
                <a:spcPts val="1001"/>
              </a:spcBef>
              <a:buClr>
                <a:srgbClr val="418AB3"/>
              </a:buClr>
              <a:buFont typeface="Arial"/>
              <a:buChar char="•"/>
            </a:pPr>
            <a:r>
              <a:rPr lang="en-US" sz="2500" b="0" strike="noStrike" spc="-1" dirty="0">
                <a:solidFill>
                  <a:srgbClr val="262626"/>
                </a:solidFill>
                <a:latin typeface="Gill Sans MT"/>
              </a:rPr>
              <a:t>It is actually a growing problem among older adults age 60+</a:t>
            </a:r>
          </a:p>
          <a:p>
            <a:pPr marL="228600" indent="-228240">
              <a:spcBef>
                <a:spcPts val="1001"/>
              </a:spcBef>
              <a:buClr>
                <a:srgbClr val="418AB3"/>
              </a:buClr>
              <a:buFont typeface="Arial"/>
              <a:buChar char="•"/>
            </a:pPr>
            <a:r>
              <a:rPr lang="en-US" sz="2500" spc="-1" dirty="0">
                <a:solidFill>
                  <a:srgbClr val="262626"/>
                </a:solidFill>
                <a:latin typeface="Gill Sans MT"/>
              </a:rPr>
              <a:t>Drugs and a</a:t>
            </a:r>
            <a:r>
              <a:rPr lang="en-US" sz="2500" b="0" strike="noStrike" spc="-1" dirty="0">
                <a:solidFill>
                  <a:srgbClr val="262626"/>
                </a:solidFill>
                <a:latin typeface="Gill Sans MT"/>
              </a:rPr>
              <a:t>lcohol can make the medication less effective or even useless, or it makes the medication harmful or toxic to your body.</a:t>
            </a:r>
            <a:r>
              <a:rPr lang="en-US" sz="2500" spc="-1" dirty="0">
                <a:solidFill>
                  <a:srgbClr val="262626"/>
                </a:solidFill>
                <a:latin typeface="Gill Sans MT"/>
              </a:rPr>
              <a:t> </a:t>
            </a:r>
            <a:endParaRPr lang="en-US" sz="2500" b="0" strike="noStrike" spc="-1" dirty="0">
              <a:solidFill>
                <a:srgbClr val="262626"/>
              </a:solidFill>
              <a:latin typeface="Gill Sans MT"/>
            </a:endParaRPr>
          </a:p>
          <a:p>
            <a:pPr>
              <a:lnSpc>
                <a:spcPct val="100000"/>
              </a:lnSpc>
              <a:spcBef>
                <a:spcPts val="1001"/>
              </a:spcBef>
              <a:tabLst>
                <a:tab pos="0" algn="l"/>
              </a:tabLst>
            </a:pPr>
            <a:endParaRPr lang="en-US" sz="1800" b="0" strike="noStrike" spc="-1" dirty="0">
              <a:solidFill>
                <a:srgbClr val="262626"/>
              </a:solidFill>
              <a:latin typeface="Gill Sans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a:p>
            <a:pPr algn="ctr"/>
            <a:r>
              <a:rPr lang="en-US" sz="2000" dirty="0">
                <a:solidFill>
                  <a:schemeClr val="tx1"/>
                </a:solidFill>
              </a:rPr>
              <a:t>CHOOSE YOUR QUESTION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latin typeface="+mn-lt"/>
              </a:rPr>
            </a:br>
            <a:r>
              <a:rPr lang="en-US" dirty="0">
                <a:latin typeface="+mn-lt"/>
              </a:rPr>
              <a:t>CORRECT!
</a:t>
            </a:r>
          </a:p>
        </p:txBody>
      </p:sp>
    </p:spTree>
    <p:extLst>
      <p:ext uri="{BB962C8B-B14F-4D97-AF65-F5344CB8AC3E}">
        <p14:creationId xmlns:p14="http://schemas.microsoft.com/office/powerpoint/2010/main" val="24584604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2149812" y="568447"/>
            <a:ext cx="7608171" cy="1303560"/>
          </a:xfrm>
          <a:prstGeom prst="rect">
            <a:avLst/>
          </a:prstGeom>
          <a:solidFill>
            <a:srgbClr val="FFFFFF"/>
          </a:solidFill>
          <a:ln w="31680" cap="sq">
            <a:solidFill>
              <a:srgbClr val="404040"/>
            </a:solidFill>
            <a:miter/>
          </a:ln>
        </p:spPr>
        <p:txBody>
          <a:bodyPr lIns="182880" tIns="182880" rIns="182880" bIns="182880" anchor="ctr">
            <a:normAutofit fontScale="700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Where to get help? 
(Remember that insurance can be an ISSUE...)
</a:t>
            </a:r>
            <a:endParaRPr lang="en-US" sz="2800" b="0" strike="noStrike" spc="-1" dirty="0">
              <a:solidFill>
                <a:srgbClr val="000000"/>
              </a:solidFill>
              <a:latin typeface="Gill Sans MT"/>
            </a:endParaRPr>
          </a:p>
        </p:txBody>
      </p:sp>
      <p:sp>
        <p:nvSpPr>
          <p:cNvPr id="415" name="TextShape 2"/>
          <p:cNvSpPr txBox="1"/>
          <p:nvPr/>
        </p:nvSpPr>
        <p:spPr>
          <a:xfrm>
            <a:off x="2149812" y="5526133"/>
            <a:ext cx="5171469" cy="1317892"/>
          </a:xfrm>
          <a:prstGeom prst="rect">
            <a:avLst/>
          </a:prstGeom>
          <a:noFill/>
          <a:ln w="0">
            <a:noFill/>
          </a:ln>
        </p:spPr>
        <p:txBody>
          <a:bodyPr>
            <a:noAutofit/>
          </a:bodyPr>
          <a:lstStyle/>
          <a:p>
            <a:endParaRPr lang="es-MX" dirty="0"/>
          </a:p>
        </p:txBody>
      </p:sp>
      <p:pic>
        <p:nvPicPr>
          <p:cNvPr id="416" name="Picture 3"/>
          <p:cNvPicPr/>
          <p:nvPr/>
        </p:nvPicPr>
        <p:blipFill>
          <a:blip r:embed="rId2"/>
          <a:stretch/>
        </p:blipFill>
        <p:spPr>
          <a:xfrm>
            <a:off x="2149812" y="2042807"/>
            <a:ext cx="7723762" cy="3473187"/>
          </a:xfrm>
          <a:prstGeom prst="rect">
            <a:avLst/>
          </a:prstGeom>
          <a:ln w="0">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980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extShape 1"/>
          <p:cNvSpPr txBox="1"/>
          <p:nvPr/>
        </p:nvSpPr>
        <p:spPr>
          <a:xfrm>
            <a:off x="2231280" y="621256"/>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module 6  
GENERAL QUESTIONS about EXERCISE: module #6 OF 6
</a:t>
            </a:r>
            <a:endParaRPr lang="en-US" sz="2800" b="0" strike="noStrike" spc="-1" dirty="0">
              <a:solidFill>
                <a:srgbClr val="000000"/>
              </a:solidFill>
              <a:latin typeface="Gill Sans MT"/>
            </a:endParaRPr>
          </a:p>
        </p:txBody>
      </p:sp>
      <p:sp>
        <p:nvSpPr>
          <p:cNvPr id="406" name="TextShape 2"/>
          <p:cNvSpPr txBox="1"/>
          <p:nvPr/>
        </p:nvSpPr>
        <p:spPr>
          <a:xfrm>
            <a:off x="2231280" y="2638080"/>
            <a:ext cx="7729200" cy="3101760"/>
          </a:xfrm>
          <a:prstGeom prst="rect">
            <a:avLst/>
          </a:prstGeom>
          <a:noFill/>
          <a:ln w="0">
            <a:noFill/>
          </a:ln>
        </p:spPr>
        <p:txBody>
          <a:bodyPr>
            <a:normAutofit/>
          </a:bodyPr>
          <a:lstStyle/>
          <a:p>
            <a:pPr marL="360">
              <a:lnSpc>
                <a:spcPct val="100000"/>
              </a:lnSpc>
              <a:spcBef>
                <a:spcPts val="1001"/>
              </a:spcBef>
              <a:buClr>
                <a:srgbClr val="418AB3"/>
              </a:buClr>
            </a:pPr>
            <a:r>
              <a:rPr lang="en-US" sz="2500" spc="-1" dirty="0">
                <a:solidFill>
                  <a:srgbClr val="262626"/>
                </a:solidFill>
                <a:latin typeface="Gill Sans MT"/>
              </a:rPr>
              <a:t>Prayers and Praises</a:t>
            </a:r>
          </a:p>
          <a:p>
            <a:pPr marL="360">
              <a:lnSpc>
                <a:spcPct val="100000"/>
              </a:lnSpc>
              <a:spcBef>
                <a:spcPts val="1001"/>
              </a:spcBef>
              <a:buClr>
                <a:srgbClr val="418AB3"/>
              </a:buClr>
            </a:pPr>
            <a:r>
              <a:rPr lang="en-US" sz="2500" spc="-1" dirty="0">
                <a:solidFill>
                  <a:srgbClr val="262626"/>
                </a:solidFill>
                <a:latin typeface="Gill Sans MT"/>
              </a:rPr>
              <a:t>Questions or Concerns?
Announcements
</a:t>
            </a:r>
            <a:endParaRPr lang="en-US" sz="2500" b="0" strike="noStrike" spc="-1" dirty="0">
              <a:solidFill>
                <a:srgbClr val="262626"/>
              </a:solidFill>
              <a:latin typeface="Gill Sans MT"/>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TextShape 1"/>
          <p:cNvSpPr txBox="1"/>
          <p:nvPr/>
        </p:nvSpPr>
        <p:spPr>
          <a:xfrm>
            <a:off x="2299374" y="468690"/>
            <a:ext cx="7729200" cy="961276"/>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Summary-Preventive Care
</a:t>
            </a:r>
            <a:endParaRPr lang="en-US" sz="2800" b="0" strike="noStrike" spc="-1" dirty="0">
              <a:solidFill>
                <a:srgbClr val="000000"/>
              </a:solidFill>
              <a:latin typeface="Gill Sans MT"/>
            </a:endParaRPr>
          </a:p>
        </p:txBody>
      </p:sp>
      <p:sp>
        <p:nvSpPr>
          <p:cNvPr id="469" name="TextShape 2"/>
          <p:cNvSpPr txBox="1"/>
          <p:nvPr/>
        </p:nvSpPr>
        <p:spPr>
          <a:xfrm>
            <a:off x="2172913" y="1657050"/>
            <a:ext cx="8854477" cy="520095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1500" spc="-1" dirty="0">
                <a:solidFill>
                  <a:srgbClr val="262626"/>
                </a:solidFill>
                <a:latin typeface="Gill Sans MT"/>
              </a:rPr>
              <a:t>Week 1: Increased physical activity
   Rationale: weight loss, lower glucose levels, increased insulin sensitivity
Week 2, 3: Increased dietary fiber
   Rationale: improve glucose, weight loss, general health, increasing satiety
   Daily amount
   Food suggestions: WHOLE cereals
   Going to the grocery store 
Week 4: Preventive Care
   General concepts
   When should you go to the doctor: over 45+, overweight/obese, family history, inactive, pre DM?</a:t>
            </a:r>
            <a:endParaRPr lang="en-US" sz="1500" b="0" strike="noStrike" spc="-1" dirty="0">
              <a:solidFill>
                <a:srgbClr val="262626"/>
              </a:solidFill>
              <a:latin typeface="Gill Sans MT"/>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QUESTION 1
</a:t>
            </a:r>
            <a:endParaRPr lang="en-US" sz="2800" b="0" strike="noStrike" spc="-1" dirty="0">
              <a:solidFill>
                <a:srgbClr val="000000"/>
              </a:solidFill>
              <a:latin typeface="Gill Sans MT"/>
            </a:endParaRPr>
          </a:p>
        </p:txBody>
      </p:sp>
      <p:sp>
        <p:nvSpPr>
          <p:cNvPr id="471" name="TextShape 2"/>
          <p:cNvSpPr txBox="1"/>
          <p:nvPr/>
        </p:nvSpPr>
        <p:spPr>
          <a:xfrm>
            <a:off x="2231280" y="2638080"/>
            <a:ext cx="7729200" cy="3101760"/>
          </a:xfrm>
          <a:prstGeom prst="rect">
            <a:avLst/>
          </a:prstGeom>
          <a:noFill/>
          <a:ln w="0">
            <a:noFill/>
          </a:ln>
        </p:spPr>
        <p:txBody>
          <a:bodyPr>
            <a:normAutofit/>
          </a:bodyPr>
          <a:lstStyle/>
          <a:p>
            <a:pPr>
              <a:lnSpc>
                <a:spcPct val="100000"/>
              </a:lnSpc>
              <a:spcBef>
                <a:spcPts val="1001"/>
              </a:spcBef>
            </a:pPr>
            <a:r>
              <a:rPr lang="en-US" sz="2500" spc="-1" dirty="0">
                <a:solidFill>
                  <a:srgbClr val="262626"/>
                </a:solidFill>
                <a:latin typeface="Gill Sans MT"/>
              </a:rPr>
              <a:t>Why should I increase physical activity?
</a:t>
            </a:r>
          </a:p>
          <a:p>
            <a:pPr>
              <a:lnSpc>
                <a:spcPct val="100000"/>
              </a:lnSpc>
              <a:spcBef>
                <a:spcPts val="1001"/>
              </a:spcBef>
            </a:pPr>
            <a:r>
              <a:rPr lang="en-US" sz="2500" spc="-1" dirty="0">
                <a:solidFill>
                  <a:srgbClr val="262626"/>
                </a:solidFill>
                <a:latin typeface="Gill Sans MT"/>
              </a:rPr>
              <a:t>Rationale: weight loss, lower glucose levels, increased insulin sensitivity</a:t>
            </a:r>
            <a:endParaRPr lang="en-US" sz="2500" b="0" strike="noStrike" spc="-1" dirty="0">
              <a:solidFill>
                <a:srgbClr val="262626"/>
              </a:solidFill>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1">
                                            <p:txEl>
                                              <p:pRg st="1" end="1"/>
                                            </p:txEl>
                                          </p:spTgt>
                                        </p:tgtEl>
                                        <p:attrNameLst>
                                          <p:attrName>style.visibility</p:attrName>
                                        </p:attrNameLst>
                                      </p:cBhvr>
                                      <p:to>
                                        <p:strVal val="visible"/>
                                      </p:to>
                                    </p:set>
                                    <p:animEffect transition="in" filter="fade">
                                      <p:cBhvr>
                                        <p:cTn id="7" dur="1000"/>
                                        <p:tgtEl>
                                          <p:spTgt spid="471">
                                            <p:txEl>
                                              <p:pRg st="1" end="1"/>
                                            </p:txEl>
                                          </p:spTgt>
                                        </p:tgtEl>
                                      </p:cBhvr>
                                    </p:animEffect>
                                    <p:anim calcmode="lin" valueType="num">
                                      <p:cBhvr>
                                        <p:cTn id="8" dur="1000" fill="hold"/>
                                        <p:tgtEl>
                                          <p:spTgt spid="47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WHAT IS EXERCISE?
</a:t>
            </a:r>
            <a:endParaRPr lang="en-US" sz="2800" b="0" strike="noStrike" spc="-1" dirty="0">
              <a:solidFill>
                <a:srgbClr val="000000"/>
              </a:solidFill>
              <a:latin typeface="Gill Sans MT"/>
            </a:endParaRPr>
          </a:p>
        </p:txBody>
      </p:sp>
      <p:sp>
        <p:nvSpPr>
          <p:cNvPr id="500" name="TextShape 2">
            <a:hlinkClick r:id="rId2" action="ppaction://hlinksldjump"/>
          </p:cNvPr>
          <p:cNvSpPr txBox="1"/>
          <p:nvPr/>
        </p:nvSpPr>
        <p:spPr>
          <a:xfrm>
            <a:off x="2231280" y="2095755"/>
            <a:ext cx="7209836" cy="3333495"/>
          </a:xfrm>
          <a:prstGeom prst="rect">
            <a:avLst/>
          </a:prstGeom>
          <a:noFill/>
          <a:ln w="0">
            <a:noFill/>
          </a:ln>
        </p:spPr>
        <p:txBody>
          <a:bodyPr>
            <a:normAutofit/>
          </a:bodyPr>
          <a:lstStyle/>
          <a:p>
            <a:pPr marL="360">
              <a:lnSpc>
                <a:spcPct val="100000"/>
              </a:lnSpc>
              <a:spcBef>
                <a:spcPts val="1001"/>
              </a:spcBef>
              <a:buClr>
                <a:srgbClr val="418AB3"/>
              </a:buClr>
            </a:pPr>
            <a:endParaRPr lang="en-US" spc="-1" dirty="0">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6" y="3508435"/>
            <a:ext cx="5581225" cy="86177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PHYSICAL EFFORT AS A GOAL OF MAINTAINING HEALTH</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8" y="2750905"/>
            <a:ext cx="5581223"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RELAXED STATE.</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6" y="4731315"/>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STILLNESS</a:t>
            </a:r>
          </a:p>
        </p:txBody>
      </p:sp>
    </p:spTree>
    <p:extLst>
      <p:ext uri="{BB962C8B-B14F-4D97-AF65-F5344CB8AC3E}">
        <p14:creationId xmlns:p14="http://schemas.microsoft.com/office/powerpoint/2010/main" val="24747094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B82E3C-168F-0AF2-5289-B3E7BAEF057D}"/>
              </a:ext>
            </a:extLst>
          </p:cNvPr>
          <p:cNvSpPr>
            <a:spLocks noGrp="1"/>
          </p:cNvSpPr>
          <p:nvPr>
            <p:ph type="subTitle"/>
          </p:nvPr>
        </p:nvSpPr>
        <p:spPr>
          <a:solidFill>
            <a:schemeClr val="accent2">
              <a:lumMod val="40000"/>
              <a:lumOff val="60000"/>
            </a:schemeClr>
          </a:solidFill>
          <a:effectLst>
            <a:outerShdw blurRad="152400" dist="317500" dir="5400000" sx="90000" sy="-19000" rotWithShape="0">
              <a:prstClr val="black">
                <a:alpha val="15000"/>
              </a:prstClr>
            </a:outerShdw>
          </a:effectLst>
        </p:spPr>
        <p:txBody>
          <a:bodyPr>
            <a:scene3d>
              <a:camera prst="orthographicFront"/>
              <a:lightRig rig="threePt" dir="t"/>
            </a:scene3d>
            <a:sp3d extrusionH="57150" contourW="12700">
              <a:bevelT w="38100" h="38100" prst="angle"/>
              <a:extrusionClr>
                <a:srgbClr val="FFC000"/>
              </a:extrusionClr>
              <a:contourClr>
                <a:srgbClr val="002060"/>
              </a:contourClr>
            </a:sp3d>
          </a:bodyPr>
          <a:lstStyle/>
          <a:p>
            <a:pPr algn="ctr"/>
            <a:endParaRPr lang="en-US" dirty="0">
              <a:effectLst>
                <a:outerShdw blurRad="38100" dist="38100" dir="2700000" algn="tl">
                  <a:srgbClr val="000000">
                    <a:alpha val="43137"/>
                  </a:srgbClr>
                </a:outerShdw>
              </a:effectLst>
              <a:hlinkClick r:id="" action="ppaction://hlinkshowjump?jump=previousslide"/>
            </a:endParaRPr>
          </a:p>
          <a:p>
            <a:pPr algn="ctr"/>
            <a:r>
              <a:rPr lang="en-US" dirty="0">
                <a:effectLst>
                  <a:outerShdw blurRad="38100" dist="38100" dir="2700000" algn="tl">
                    <a:srgbClr val="000000">
                      <a:alpha val="43137"/>
                    </a:srgbClr>
                  </a:outerShdw>
                </a:effectLst>
                <a:hlinkClick r:id="" action="ppaction://hlinkshowjump?jump=previousslide"/>
              </a:rPr>
              <a:t>KEEP TRYING
</a:t>
            </a:r>
            <a:endParaRPr lang="en-US" dirty="0">
              <a:hlinkClick r:id="" action="ppaction://hlinkshowjump?jump=previousslide"/>
            </a:endParaRPr>
          </a:p>
        </p:txBody>
      </p:sp>
    </p:spTree>
    <p:extLst>
      <p:ext uri="{BB962C8B-B14F-4D97-AF65-F5344CB8AC3E}">
        <p14:creationId xmlns:p14="http://schemas.microsoft.com/office/powerpoint/2010/main" val="29139579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B82E3C-168F-0AF2-5289-B3E7BAEF057D}"/>
              </a:ext>
            </a:extLst>
          </p:cNvPr>
          <p:cNvSpPr>
            <a:spLocks noGrp="1"/>
          </p:cNvSpPr>
          <p:nvPr>
            <p:ph type="subTitle"/>
          </p:nvPr>
        </p:nvSpPr>
        <p:spPr>
          <a:solidFill>
            <a:schemeClr val="accent2">
              <a:lumMod val="40000"/>
              <a:lumOff val="60000"/>
            </a:schemeClr>
          </a:solidFill>
          <a:effectLst>
            <a:outerShdw blurRad="152400" dist="317500" dir="5400000" sx="90000" sy="-19000" rotWithShape="0">
              <a:prstClr val="black">
                <a:alpha val="15000"/>
              </a:prstClr>
            </a:outerShdw>
          </a:effectLst>
        </p:spPr>
        <p:txBody>
          <a:bodyPr>
            <a:scene3d>
              <a:camera prst="orthographicFront"/>
              <a:lightRig rig="threePt" dir="t"/>
            </a:scene3d>
            <a:sp3d extrusionH="57150" contourW="12700">
              <a:bevelT w="38100" h="38100" prst="angle"/>
              <a:extrusionClr>
                <a:srgbClr val="FFC000"/>
              </a:extrusionClr>
              <a:contourClr>
                <a:srgbClr val="002060"/>
              </a:contourClr>
            </a:sp3d>
          </a:bodyPr>
          <a:lstStyle/>
          <a:p>
            <a:pPr algn="ctr"/>
            <a:endParaRPr lang="en-US" dirty="0">
              <a:effectLst>
                <a:outerShdw blurRad="38100" dist="38100" dir="2700000" algn="tl">
                  <a:srgbClr val="000000">
                    <a:alpha val="43137"/>
                  </a:srgbClr>
                </a:outerShdw>
              </a:effectLst>
              <a:hlinkClick r:id="" action="ppaction://hlinkshowjump?jump=nextslide"/>
            </a:endParaRPr>
          </a:p>
          <a:p>
            <a:pPr algn="ctr"/>
            <a:r>
              <a:rPr lang="en-US" dirty="0">
                <a:effectLst>
                  <a:outerShdw blurRad="38100" dist="38100" dir="2700000" algn="tl">
                    <a:srgbClr val="000000">
                      <a:alpha val="43137"/>
                    </a:srgbClr>
                  </a:outerShdw>
                </a:effectLst>
                <a:hlinkClick r:id="" action="ppaction://hlinkshowjump?jump=nextslide"/>
              </a:rPr>
              <a:t>CORRECT
</a:t>
            </a:r>
            <a:endParaRPr lang="en-US" dirty="0">
              <a:hlinkClick r:id="" action="ppaction://hlinkshowjump?jump=nextslide"/>
            </a:endParaRPr>
          </a:p>
        </p:txBody>
      </p:sp>
    </p:spTree>
    <p:extLst>
      <p:ext uri="{BB962C8B-B14F-4D97-AF65-F5344CB8AC3E}">
        <p14:creationId xmlns:p14="http://schemas.microsoft.com/office/powerpoint/2010/main" val="9810363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310852"/>
            <a:ext cx="7729200" cy="1311471"/>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WHAT ARE THE 
MOST COMMON EXCUSES FOR NOT EXERCISING?
</a:t>
            </a:r>
            <a:endParaRPr lang="en-US" sz="2800" b="0" strike="noStrike" spc="-1" dirty="0">
              <a:solidFill>
                <a:srgbClr val="000000"/>
              </a:solidFill>
              <a:latin typeface="Gill Sans MT"/>
            </a:endParaRPr>
          </a:p>
        </p:txBody>
      </p:sp>
      <p:sp>
        <p:nvSpPr>
          <p:cNvPr id="500" name="TextShape 2">
            <a:hlinkClick r:id="rId2" action="ppaction://hlinksldjump"/>
          </p:cNvPr>
          <p:cNvSpPr txBox="1"/>
          <p:nvPr/>
        </p:nvSpPr>
        <p:spPr>
          <a:xfrm>
            <a:off x="2231280" y="1749783"/>
            <a:ext cx="7209836" cy="3679467"/>
          </a:xfrm>
          <a:prstGeom prst="rect">
            <a:avLst/>
          </a:prstGeom>
          <a:noFill/>
          <a:ln w="0">
            <a:noFill/>
          </a:ln>
        </p:spPr>
        <p:txBody>
          <a:bodyPr>
            <a:normAutofit/>
          </a:bodyPr>
          <a:lstStyle/>
          <a:p>
            <a:pPr marL="360">
              <a:lnSpc>
                <a:spcPct val="100000"/>
              </a:lnSpc>
              <a:spcBef>
                <a:spcPts val="1001"/>
              </a:spcBef>
              <a:buClr>
                <a:srgbClr val="418AB3"/>
              </a:buClr>
            </a:pPr>
            <a:endParaRPr lang="en-US" spc="-1" dirty="0">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4" y="3112221"/>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I MAY FALL</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6" y="2516412"/>
            <a:ext cx="5581223"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I CAN’T DUE TO MY KNEES</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6" y="1890210"/>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I DON'T HAVE TIME TO DO IT</a:t>
            </a:r>
          </a:p>
        </p:txBody>
      </p:sp>
      <p:sp>
        <p:nvSpPr>
          <p:cNvPr id="5" name="TextBox 4">
            <a:extLst>
              <a:ext uri="{FF2B5EF4-FFF2-40B4-BE49-F238E27FC236}">
                <a16:creationId xmlns:a16="http://schemas.microsoft.com/office/drawing/2014/main" id="{5F521528-24FE-C746-A9FC-9A1DBADA5DDC}"/>
              </a:ext>
            </a:extLst>
          </p:cNvPr>
          <p:cNvSpPr txBox="1"/>
          <p:nvPr/>
        </p:nvSpPr>
        <p:spPr>
          <a:xfrm>
            <a:off x="2160750" y="4355904"/>
            <a:ext cx="8523738" cy="3046988"/>
          </a:xfrm>
          <a:prstGeom prst="rect">
            <a:avLst/>
          </a:prstGeom>
          <a:noFill/>
        </p:spPr>
        <p:txBody>
          <a:bodyPr wrap="square" rtlCol="0">
            <a:spAutoFit/>
          </a:bodyPr>
          <a:lstStyle/>
          <a:p>
            <a:r>
              <a:rPr lang="en-US" sz="2400" dirty="0">
                <a:latin typeface="Gill Sans MT" panose="020B0502020104020203" pitchFamily="34" charset="0"/>
              </a:rPr>
              <a:t>Go to YouTube. Search: Type of Exercise. You will find different kinds of exercise that have different effects on your body. We recommend the following: Sitting Down, Strength, Stretching, Balance, etc.</a:t>
            </a:r>
          </a:p>
          <a:p>
            <a:r>
              <a:rPr lang="en-US" sz="2400" dirty="0">
                <a:latin typeface="Gill Sans MT" panose="020B0502020104020203" pitchFamily="34" charset="0"/>
              </a:rPr>
              <a:t>Brisk walking 30 minutes a day 5 days a week. It is good for a healthy heart. </a:t>
            </a:r>
          </a:p>
          <a:p>
            <a:r>
              <a:rPr lang="en-US" sz="2400" dirty="0">
                <a:latin typeface="Gill Sans MT" panose="020B0502020104020203" pitchFamily="34" charset="0"/>
              </a:rPr>
              <a:t>
</a:t>
            </a:r>
          </a:p>
        </p:txBody>
      </p:sp>
      <p:sp>
        <p:nvSpPr>
          <p:cNvPr id="6" name="TextBox 5">
            <a:hlinkClick r:id="rId3" action="ppaction://hlinksldjump">
              <a:snd r:embed="rId4" name="drumroll.wav"/>
            </a:hlinkClick>
            <a:extLst>
              <a:ext uri="{FF2B5EF4-FFF2-40B4-BE49-F238E27FC236}">
                <a16:creationId xmlns:a16="http://schemas.microsoft.com/office/drawing/2014/main" id="{E62BDAC9-6DAF-CFD7-4109-D1E13528BC14}"/>
              </a:ext>
            </a:extLst>
          </p:cNvPr>
          <p:cNvSpPr txBox="1"/>
          <p:nvPr/>
        </p:nvSpPr>
        <p:spPr>
          <a:xfrm>
            <a:off x="3305263" y="3729702"/>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IT'S HOT/COLD</a:t>
            </a:r>
          </a:p>
        </p:txBody>
      </p:sp>
    </p:spTree>
    <p:extLst>
      <p:ext uri="{BB962C8B-B14F-4D97-AF65-F5344CB8AC3E}">
        <p14:creationId xmlns:p14="http://schemas.microsoft.com/office/powerpoint/2010/main" val="302198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WHAT ARE THE 
3 TYPES OF EXERCISES?
</a:t>
            </a:r>
            <a:endParaRPr lang="en-US" sz="2800" b="0" strike="noStrike" spc="-1" dirty="0">
              <a:solidFill>
                <a:srgbClr val="000000"/>
              </a:solidFill>
              <a:latin typeface="Gill Sans MT"/>
            </a:endParaRPr>
          </a:p>
        </p:txBody>
      </p:sp>
      <p:sp>
        <p:nvSpPr>
          <p:cNvPr id="500" name="TextShape 2">
            <a:hlinkClick r:id="rId2" action="ppaction://hlinksldjump"/>
          </p:cNvPr>
          <p:cNvSpPr txBox="1"/>
          <p:nvPr/>
        </p:nvSpPr>
        <p:spPr>
          <a:xfrm>
            <a:off x="1750016" y="2413435"/>
            <a:ext cx="7729200" cy="4219920"/>
          </a:xfrm>
          <a:prstGeom prst="rect">
            <a:avLst/>
          </a:prstGeom>
          <a:noFill/>
          <a:ln w="0">
            <a:noFill/>
          </a:ln>
        </p:spPr>
        <p:txBody>
          <a:bodyPr>
            <a:normAutofit/>
          </a:bodyPr>
          <a:lstStyle/>
          <a:p>
            <a:pPr marL="360">
              <a:lnSpc>
                <a:spcPct val="100000"/>
              </a:lnSpc>
              <a:spcBef>
                <a:spcPts val="1001"/>
              </a:spcBef>
              <a:buClr>
                <a:srgbClr val="418AB3"/>
              </a:buClr>
            </a:pPr>
            <a:endParaRPr lang="en-US" spc="-1" dirty="0">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8" y="3728661"/>
            <a:ext cx="5581225" cy="1631216"/>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WARM-UP AND STRETCHING
AEROBICS
WEIGHTS/RESISTANCE
</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8" y="2750905"/>
            <a:ext cx="5581223" cy="86177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JOGGING, JUMPING AND WALKING
</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8" y="5463334"/>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CARDIO, WEIGHTS, SWIMMING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500" dirty="0">
                <a:latin typeface="+mn-lt"/>
              </a:rPr>
              <a:t>2. WHAT ARE THE “G” MEDICINES FOR?
</a:t>
            </a:r>
          </a:p>
        </p:txBody>
      </p:sp>
      <p:sp>
        <p:nvSpPr>
          <p:cNvPr id="4" name="Rounded Rectangle 3">
            <a:hlinkClick r:id="rId2" action="ppaction://hlinksldjump"/>
          </p:cNvPr>
          <p:cNvSpPr/>
          <p:nvPr/>
        </p:nvSpPr>
        <p:spPr>
          <a:xfrm>
            <a:off x="5091221" y="3030279"/>
            <a:ext cx="2086325"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a.  Diabetes</a:t>
            </a:r>
          </a:p>
        </p:txBody>
      </p:sp>
      <p:sp>
        <p:nvSpPr>
          <p:cNvPr id="9" name="Rounded Rectangle 8">
            <a:hlinkClick r:id="rId3" action="ppaction://hlinksldjump"/>
          </p:cNvPr>
          <p:cNvSpPr/>
          <p:nvPr/>
        </p:nvSpPr>
        <p:spPr>
          <a:xfrm>
            <a:off x="5091222" y="3907146"/>
            <a:ext cx="2086326"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 Cancer</a:t>
            </a:r>
          </a:p>
        </p:txBody>
      </p:sp>
      <p:sp>
        <p:nvSpPr>
          <p:cNvPr id="11" name="Rounded Rectangle 10">
            <a:hlinkClick r:id="rId4" action="ppaction://hlinksldjump"/>
          </p:cNvPr>
          <p:cNvSpPr/>
          <p:nvPr/>
        </p:nvSpPr>
        <p:spPr>
          <a:xfrm>
            <a:off x="5091223" y="4916280"/>
            <a:ext cx="2086325"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 Blood Pressure</a:t>
            </a:r>
          </a:p>
        </p:txBody>
      </p:sp>
      <p:sp>
        <p:nvSpPr>
          <p:cNvPr id="12" name="Rounded Rectangle 11">
            <a:hlinkClick r:id="rId4" action="ppaction://hlinksldjump"/>
          </p:cNvPr>
          <p:cNvSpPr/>
          <p:nvPr/>
        </p:nvSpPr>
        <p:spPr>
          <a:xfrm>
            <a:off x="5091223" y="5921377"/>
            <a:ext cx="208632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 Triglycerides</a:t>
            </a:r>
          </a:p>
        </p:txBody>
      </p:sp>
      <p:sp>
        <p:nvSpPr>
          <p:cNvPr id="7" name="Snip and Round Single Corner Rectangle 6">
            <a:hlinkClick r:id="rId5"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ANSWER
</a:t>
            </a:r>
          </a:p>
        </p:txBody>
      </p:sp>
    </p:spTree>
    <p:extLst>
      <p:ext uri="{BB962C8B-B14F-4D97-AF65-F5344CB8AC3E}">
        <p14:creationId xmlns:p14="http://schemas.microsoft.com/office/powerpoint/2010/main" val="32868238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B82E3C-168F-0AF2-5289-B3E7BAEF057D}"/>
              </a:ext>
            </a:extLst>
          </p:cNvPr>
          <p:cNvSpPr>
            <a:spLocks noGrp="1"/>
          </p:cNvSpPr>
          <p:nvPr>
            <p:ph type="subTitle"/>
          </p:nvPr>
        </p:nvSpPr>
        <p:spPr>
          <a:solidFill>
            <a:schemeClr val="accent2">
              <a:lumMod val="40000"/>
              <a:lumOff val="60000"/>
            </a:schemeClr>
          </a:solidFill>
          <a:effectLst>
            <a:outerShdw blurRad="152400" dist="317500" dir="5400000" sx="90000" sy="-19000" rotWithShape="0">
              <a:prstClr val="black">
                <a:alpha val="15000"/>
              </a:prstClr>
            </a:outerShdw>
          </a:effectLst>
        </p:spPr>
        <p:txBody>
          <a:bodyPr>
            <a:scene3d>
              <a:camera prst="orthographicFront"/>
              <a:lightRig rig="threePt" dir="t"/>
            </a:scene3d>
            <a:sp3d extrusionH="57150" contourW="12700">
              <a:bevelT w="38100" h="38100" prst="angle"/>
              <a:extrusionClr>
                <a:srgbClr val="FFC000"/>
              </a:extrusionClr>
              <a:contourClr>
                <a:srgbClr val="002060"/>
              </a:contourClr>
            </a:sp3d>
          </a:bodyPr>
          <a:lstStyle/>
          <a:p>
            <a:pPr algn="ctr"/>
            <a:endParaRPr lang="en-US" dirty="0">
              <a:effectLst>
                <a:outerShdw blurRad="38100" dist="38100" dir="2700000" algn="tl">
                  <a:srgbClr val="000000">
                    <a:alpha val="43137"/>
                  </a:srgbClr>
                </a:outerShdw>
              </a:effectLst>
              <a:hlinkClick r:id="" action="ppaction://hlinkshowjump?jump=previousslide">
                <a:extLst>
                  <a:ext uri="{A12FA001-AC4F-418D-AE19-62706E023703}">
                    <ahyp:hlinkClr xmlns:ahyp="http://schemas.microsoft.com/office/drawing/2018/hyperlinkcolor" val="tx"/>
                  </a:ext>
                </a:extLst>
              </a:hlinkClick>
            </a:endParaRPr>
          </a:p>
          <a:p>
            <a:pPr algn="ctr"/>
            <a:r>
              <a:rPr lang="en-US" dirty="0">
                <a:effectLst>
                  <a:outerShdw blurRad="38100" dist="38100" dir="2700000" algn="tl">
                    <a:srgbClr val="000000">
                      <a:alpha val="43137"/>
                    </a:srgbClr>
                  </a:outerShdw>
                </a:effectLst>
                <a:hlinkClick r:id="" action="ppaction://hlinkshowjump?jump=previousslide">
                  <a:extLst>
                    <a:ext uri="{A12FA001-AC4F-418D-AE19-62706E023703}">
                      <ahyp:hlinkClr xmlns:ahyp="http://schemas.microsoft.com/office/drawing/2018/hyperlinkcolor" val="tx"/>
                    </a:ext>
                  </a:extLst>
                </a:hlinkClick>
              </a:rPr>
              <a:t>KEEP TRYING
</a:t>
            </a:r>
            <a:endParaRPr lang="en-US" dirty="0">
              <a:hlinkClick r:id="" action="ppaction://hlinkshowjump?jump=previousslide">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2402973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B82E3C-168F-0AF2-5289-B3E7BAEF057D}"/>
              </a:ext>
            </a:extLst>
          </p:cNvPr>
          <p:cNvSpPr>
            <a:spLocks noGrp="1"/>
          </p:cNvSpPr>
          <p:nvPr>
            <p:ph type="subTitle"/>
          </p:nvPr>
        </p:nvSpPr>
        <p:spPr>
          <a:solidFill>
            <a:schemeClr val="accent2">
              <a:lumMod val="40000"/>
              <a:lumOff val="60000"/>
            </a:schemeClr>
          </a:solidFill>
          <a:effectLst>
            <a:outerShdw blurRad="152400" dist="317500" dir="5400000" sx="90000" sy="-19000" rotWithShape="0">
              <a:prstClr val="black">
                <a:alpha val="15000"/>
              </a:prstClr>
            </a:outerShdw>
          </a:effectLst>
        </p:spPr>
        <p:txBody>
          <a:bodyPr>
            <a:scene3d>
              <a:camera prst="orthographicFront"/>
              <a:lightRig rig="threePt" dir="t"/>
            </a:scene3d>
            <a:sp3d extrusionH="57150" contourW="12700">
              <a:bevelT w="38100" h="38100" prst="angle"/>
              <a:extrusionClr>
                <a:srgbClr val="FFC000"/>
              </a:extrusionClr>
              <a:contourClr>
                <a:srgbClr val="002060"/>
              </a:contourClr>
            </a:sp3d>
          </a:bodyPr>
          <a:lstStyle/>
          <a:p>
            <a:pPr algn="ctr"/>
            <a:endParaRPr lang="en-US" dirty="0"/>
          </a:p>
          <a:p>
            <a:pPr algn="ctr"/>
            <a:r>
              <a:rPr lang="en-US" dirty="0"/>
              <a:t>CORRECT
</a:t>
            </a:r>
            <a:endParaRPr lang="en-US" dirty="0">
              <a:hlinkClick r:id="" action="ppaction://hlinkshowjump?jump=previousslide">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6840359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What are STRETCHING </a:t>
            </a:r>
          </a:p>
          <a:p>
            <a:pPr algn="ctr">
              <a:lnSpc>
                <a:spcPct val="90000"/>
              </a:lnSpc>
            </a:pPr>
            <a:r>
              <a:rPr lang="en-US" sz="2800" cap="all" spc="199" dirty="0">
                <a:solidFill>
                  <a:srgbClr val="262626"/>
                </a:solidFill>
                <a:latin typeface="Gill Sans MT"/>
              </a:rPr>
              <a:t>exercises for?
</a:t>
            </a:r>
            <a:endParaRPr lang="en-US" sz="2800" b="0" strike="noStrike" spc="-1" dirty="0">
              <a:solidFill>
                <a:srgbClr val="000000"/>
              </a:solidFill>
              <a:latin typeface="Gill Sans MT"/>
            </a:endParaRPr>
          </a:p>
        </p:txBody>
      </p:sp>
      <p:sp>
        <p:nvSpPr>
          <p:cNvPr id="500" name="TextShape 2">
            <a:hlinkClick r:id="rId2" action="ppaction://hlinksldjump"/>
          </p:cNvPr>
          <p:cNvSpPr txBox="1"/>
          <p:nvPr/>
        </p:nvSpPr>
        <p:spPr>
          <a:xfrm>
            <a:off x="2231280" y="2095755"/>
            <a:ext cx="7209836" cy="3333495"/>
          </a:xfrm>
          <a:prstGeom prst="rect">
            <a:avLst/>
          </a:prstGeom>
          <a:noFill/>
          <a:ln w="0">
            <a:noFill/>
          </a:ln>
        </p:spPr>
        <p:txBody>
          <a:bodyPr>
            <a:normAutofit/>
          </a:bodyPr>
          <a:lstStyle/>
          <a:p>
            <a:pPr marL="360">
              <a:lnSpc>
                <a:spcPct val="100000"/>
              </a:lnSpc>
              <a:spcBef>
                <a:spcPts val="1001"/>
              </a:spcBef>
              <a:buClr>
                <a:srgbClr val="418AB3"/>
              </a:buClr>
            </a:pPr>
            <a:endParaRPr lang="en-US" spc="-1" dirty="0">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6" y="3741110"/>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FOR MUSCLE STIFFNESS</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5" y="2786075"/>
            <a:ext cx="5581223" cy="86177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PREPARE THE BODY TO WORK PREVENT PAIN</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5" y="4486766"/>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STRESS AND STRAIN </a:t>
            </a:r>
          </a:p>
        </p:txBody>
      </p:sp>
    </p:spTree>
    <p:extLst>
      <p:ext uri="{BB962C8B-B14F-4D97-AF65-F5344CB8AC3E}">
        <p14:creationId xmlns:p14="http://schemas.microsoft.com/office/powerpoint/2010/main" val="53407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What ARE aerobic exercises for?
</a:t>
            </a:r>
            <a:endParaRPr lang="en-US" sz="2800" b="0" strike="noStrike" spc="-1" dirty="0">
              <a:solidFill>
                <a:srgbClr val="000000"/>
              </a:solidFill>
              <a:latin typeface="Gill Sans MT"/>
            </a:endParaRPr>
          </a:p>
        </p:txBody>
      </p:sp>
      <p:sp>
        <p:nvSpPr>
          <p:cNvPr id="500" name="TextShape 2">
            <a:hlinkClick r:id="rId2" action="ppaction://hlinksldjump"/>
          </p:cNvPr>
          <p:cNvSpPr txBox="1"/>
          <p:nvPr/>
        </p:nvSpPr>
        <p:spPr>
          <a:xfrm>
            <a:off x="2231280" y="2095755"/>
            <a:ext cx="7209836" cy="3333495"/>
          </a:xfrm>
          <a:prstGeom prst="rect">
            <a:avLst/>
          </a:prstGeom>
          <a:noFill/>
          <a:ln w="0">
            <a:noFill/>
          </a:ln>
        </p:spPr>
        <p:txBody>
          <a:bodyPr>
            <a:normAutofit/>
          </a:bodyPr>
          <a:lstStyle/>
          <a:p>
            <a:pPr marL="360">
              <a:lnSpc>
                <a:spcPct val="100000"/>
              </a:lnSpc>
              <a:spcBef>
                <a:spcPts val="1001"/>
              </a:spcBef>
              <a:buClr>
                <a:srgbClr val="418AB3"/>
              </a:buClr>
            </a:pPr>
            <a:endParaRPr lang="en-US" spc="-1" dirty="0">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6" y="3741110"/>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HIGH BLOOD  PRESSURE</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8" y="2750905"/>
            <a:ext cx="5581223"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BODY MASS</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6" y="4731315"/>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DIABETES</a:t>
            </a:r>
          </a:p>
        </p:txBody>
      </p:sp>
    </p:spTree>
    <p:extLst>
      <p:ext uri="{BB962C8B-B14F-4D97-AF65-F5344CB8AC3E}">
        <p14:creationId xmlns:p14="http://schemas.microsoft.com/office/powerpoint/2010/main" val="377904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dirty="0">
                <a:solidFill>
                  <a:srgbClr val="262626"/>
                </a:solidFill>
                <a:latin typeface="Gill Sans MT"/>
              </a:rPr>
              <a:t>What ARE Weights and resistance exercises for?</a:t>
            </a:r>
            <a:endParaRPr lang="en-US" sz="2800" b="0" strike="noStrike" spc="-1" dirty="0">
              <a:solidFill>
                <a:srgbClr val="000000"/>
              </a:solidFill>
              <a:latin typeface="Gill Sans MT"/>
            </a:endParaRPr>
          </a:p>
        </p:txBody>
      </p:sp>
      <p:sp>
        <p:nvSpPr>
          <p:cNvPr id="500" name="TextShape 2">
            <a:hlinkClick r:id="rId2" action="ppaction://hlinksldjump"/>
          </p:cNvPr>
          <p:cNvSpPr txBox="1"/>
          <p:nvPr/>
        </p:nvSpPr>
        <p:spPr>
          <a:xfrm>
            <a:off x="2231280" y="2095755"/>
            <a:ext cx="7209836" cy="3333495"/>
          </a:xfrm>
          <a:prstGeom prst="rect">
            <a:avLst/>
          </a:prstGeom>
          <a:noFill/>
          <a:ln w="0">
            <a:noFill/>
          </a:ln>
        </p:spPr>
        <p:txBody>
          <a:bodyPr>
            <a:normAutofit/>
          </a:bodyPr>
          <a:lstStyle/>
          <a:p>
            <a:pPr marL="360">
              <a:lnSpc>
                <a:spcPct val="100000"/>
              </a:lnSpc>
              <a:spcBef>
                <a:spcPts val="1001"/>
              </a:spcBef>
              <a:buClr>
                <a:srgbClr val="418AB3"/>
              </a:buClr>
            </a:pPr>
            <a:endParaRPr lang="en-US" spc="-1" dirty="0">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6" y="3741110"/>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STRENGTHEN MUSCLES AND BONES</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8" y="2750905"/>
            <a:ext cx="5581223"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POSTURE</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5" y="4585180"/>
            <a:ext cx="5581225" cy="477054"/>
          </a:xfrm>
          <a:prstGeom prst="rect">
            <a:avLst/>
          </a:prstGeom>
          <a:blipFill>
            <a:blip r:embed="rId5"/>
            <a:tile tx="0" ty="0" sx="100000" sy="100000" flip="none" algn="tl"/>
          </a:blipFill>
        </p:spPr>
        <p:txBody>
          <a:bodyPr wrap="square" rtlCol="0">
            <a:spAutoFit/>
          </a:bodyPr>
          <a:lstStyle/>
          <a:p>
            <a:r>
              <a:rPr lang="en-US" sz="2500" dirty="0">
                <a:latin typeface="Gill Sans MT" panose="020B0502020104020203" pitchFamily="34" charset="0"/>
              </a:rPr>
              <a:t>BALANCE</a:t>
            </a:r>
          </a:p>
        </p:txBody>
      </p:sp>
    </p:spTree>
    <p:extLst>
      <p:ext uri="{BB962C8B-B14F-4D97-AF65-F5344CB8AC3E}">
        <p14:creationId xmlns:p14="http://schemas.microsoft.com/office/powerpoint/2010/main" val="133720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How can I increase 
my exercise?
</a:t>
            </a:r>
            <a:endParaRPr lang="en-US" sz="2800" b="0" strike="noStrike" spc="-1" dirty="0">
              <a:solidFill>
                <a:srgbClr val="000000"/>
              </a:solidFill>
              <a:latin typeface="Gill Sans MT"/>
            </a:endParaRPr>
          </a:p>
        </p:txBody>
      </p:sp>
      <p:sp>
        <p:nvSpPr>
          <p:cNvPr id="504" name="TextShape 2"/>
          <p:cNvSpPr txBox="1"/>
          <p:nvPr/>
        </p:nvSpPr>
        <p:spPr>
          <a:xfrm>
            <a:off x="2231280" y="2638080"/>
            <a:ext cx="7729200" cy="3101760"/>
          </a:xfrm>
          <a:prstGeom prst="rect">
            <a:avLst/>
          </a:prstGeom>
          <a:noFill/>
          <a:ln w="0">
            <a:noFill/>
          </a:ln>
        </p:spPr>
        <p:txBody>
          <a:bodyPr>
            <a:normAutofit/>
          </a:bodyPr>
          <a:lstStyle/>
          <a:p>
            <a:pPr marL="457560" indent="-457200">
              <a:lnSpc>
                <a:spcPct val="100000"/>
              </a:lnSpc>
              <a:spcBef>
                <a:spcPts val="1001"/>
              </a:spcBef>
              <a:buClr>
                <a:srgbClr val="418AB3"/>
              </a:buClr>
              <a:buFont typeface="+mj-lt"/>
              <a:buAutoNum type="arabicPeriod"/>
            </a:pPr>
            <a:r>
              <a:rPr lang="en-US" sz="2500" spc="-1" dirty="0">
                <a:solidFill>
                  <a:srgbClr val="262626"/>
                </a:solidFill>
                <a:latin typeface="Gill Sans MT"/>
              </a:rPr>
              <a:t>Plan
Organize
Repeat</a:t>
            </a:r>
            <a:endParaRPr lang="en-US" sz="2500" b="0" strike="noStrike" spc="-1" dirty="0">
              <a:solidFill>
                <a:srgbClr val="262626"/>
              </a:solidFill>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4">
                                            <p:txEl>
                                              <p:pRg st="0" end="0"/>
                                            </p:txEl>
                                          </p:spTgt>
                                        </p:tgtEl>
                                        <p:attrNameLst>
                                          <p:attrName>style.visibility</p:attrName>
                                        </p:attrNameLst>
                                      </p:cBhvr>
                                      <p:to>
                                        <p:strVal val="visible"/>
                                      </p:to>
                                    </p:set>
                                    <p:animEffect transition="in" filter="fade">
                                      <p:cBhvr>
                                        <p:cTn id="7" dur="1000"/>
                                        <p:tgtEl>
                                          <p:spTgt spid="504">
                                            <p:txEl>
                                              <p:pRg st="0" end="0"/>
                                            </p:txEl>
                                          </p:spTgt>
                                        </p:tgtEl>
                                      </p:cBhvr>
                                    </p:animEffect>
                                    <p:anim calcmode="lin" valueType="num">
                                      <p:cBhvr>
                                        <p:cTn id="8" dur="1000" fill="hold"/>
                                        <p:tgtEl>
                                          <p:spTgt spid="50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 </a:t>
            </a:r>
          </a:p>
          <a:p>
            <a:pPr algn="ctr">
              <a:lnSpc>
                <a:spcPct val="90000"/>
              </a:lnSpc>
            </a:pPr>
            <a:r>
              <a:rPr lang="en-US" sz="2800" spc="-1" dirty="0">
                <a:solidFill>
                  <a:srgbClr val="262626"/>
                </a:solidFill>
                <a:latin typeface="Gill Sans MT"/>
              </a:rPr>
              <a:t>HOW MUCH SHOULD I INCREASE MY EXERCISE?
</a:t>
            </a:r>
            <a:endParaRPr lang="en-US" sz="2800" b="0" strike="noStrike" spc="-1" dirty="0">
              <a:solidFill>
                <a:srgbClr val="000000"/>
              </a:solidFill>
              <a:latin typeface="Gill Sans MT"/>
            </a:endParaRPr>
          </a:p>
        </p:txBody>
      </p:sp>
      <p:sp>
        <p:nvSpPr>
          <p:cNvPr id="506" name="TextShape 2"/>
          <p:cNvSpPr txBox="1"/>
          <p:nvPr/>
        </p:nvSpPr>
        <p:spPr>
          <a:xfrm>
            <a:off x="2231280" y="2638080"/>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10 minutes of moderate-intensity walking 3 times a day 5 times a week
20 minutes of moderate intensity cycling 3 days/week
30 minutes of dancing (moderate)
Why is it difficult? The "excuses"</a:t>
            </a:r>
            <a:endParaRPr lang="en-US" sz="2500" b="0" strike="noStrike" spc="-1" dirty="0">
              <a:solidFill>
                <a:srgbClr val="262626"/>
              </a:solidFill>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06">
                                            <p:txEl>
                                              <p:pRg st="0" end="0"/>
                                            </p:txEl>
                                          </p:spTgt>
                                        </p:tgtEl>
                                        <p:attrNameLst>
                                          <p:attrName>style.visibility</p:attrName>
                                        </p:attrNameLst>
                                      </p:cBhvr>
                                      <p:to>
                                        <p:strVal val="visible"/>
                                      </p:to>
                                    </p:set>
                                    <p:animEffect transition="in" filter="fade">
                                      <p:cBhvr>
                                        <p:cTn id="7" dur="1000"/>
                                        <p:tgtEl>
                                          <p:spTgt spid="506">
                                            <p:txEl>
                                              <p:pRg st="0" end="0"/>
                                            </p:txEl>
                                          </p:spTgt>
                                        </p:tgtEl>
                                      </p:cBhvr>
                                    </p:animEffect>
                                    <p:anim calcmode="lin" valueType="num">
                                      <p:cBhvr>
                                        <p:cTn id="8" dur="1000" fill="hold"/>
                                        <p:tgtEl>
                                          <p:spTgt spid="50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QUESTION 2
</a:t>
            </a:r>
            <a:endParaRPr lang="en-US" sz="2800" b="0" strike="noStrike" spc="-1" dirty="0">
              <a:solidFill>
                <a:srgbClr val="000000"/>
              </a:solidFill>
              <a:latin typeface="Gill Sans MT"/>
            </a:endParaRPr>
          </a:p>
        </p:txBody>
      </p:sp>
      <p:sp>
        <p:nvSpPr>
          <p:cNvPr id="473" name="TextShape 2"/>
          <p:cNvSpPr txBox="1"/>
          <p:nvPr/>
        </p:nvSpPr>
        <p:spPr>
          <a:xfrm>
            <a:off x="2231280" y="2638080"/>
            <a:ext cx="7729200" cy="3101760"/>
          </a:xfrm>
          <a:prstGeom prst="rect">
            <a:avLst/>
          </a:prstGeom>
          <a:noFill/>
          <a:ln w="0">
            <a:noFill/>
          </a:ln>
        </p:spPr>
        <p:txBody>
          <a:bodyPr>
            <a:normAutofit/>
          </a:bodyPr>
          <a:lstStyle/>
          <a:p>
            <a:pPr marL="360">
              <a:lnSpc>
                <a:spcPct val="100000"/>
              </a:lnSpc>
              <a:spcBef>
                <a:spcPts val="1001"/>
              </a:spcBef>
              <a:buClr>
                <a:srgbClr val="418AB3"/>
              </a:buClr>
            </a:pPr>
            <a:r>
              <a:rPr lang="en-US" spc="-1" dirty="0">
                <a:solidFill>
                  <a:schemeClr val="accent2"/>
                </a:solidFill>
                <a:latin typeface="Century Gothic" panose="020B0502020202020204" pitchFamily="34" charset="0"/>
              </a:rPr>
              <a:t>●</a:t>
            </a:r>
            <a:r>
              <a:rPr lang="en-US" sz="2500" spc="-1" dirty="0">
                <a:solidFill>
                  <a:srgbClr val="262626"/>
                </a:solidFill>
                <a:latin typeface="Century Gothic" panose="020B0502020202020204" pitchFamily="34" charset="0"/>
              </a:rPr>
              <a:t> </a:t>
            </a:r>
            <a:r>
              <a:rPr lang="en-US" sz="2500" spc="-1" dirty="0">
                <a:solidFill>
                  <a:srgbClr val="262626"/>
                </a:solidFill>
                <a:latin typeface="Gill Sans MT"/>
              </a:rPr>
              <a:t>Why should I increase my dietary fiber?
</a:t>
            </a:r>
            <a:r>
              <a:rPr lang="en-US" spc="-1" dirty="0">
                <a:solidFill>
                  <a:schemeClr val="accent2"/>
                </a:solidFill>
                <a:latin typeface="Century Gothic" panose="020B0502020202020204" pitchFamily="34" charset="0"/>
              </a:rPr>
              <a:t>●</a:t>
            </a:r>
            <a:r>
              <a:rPr lang="en-US" sz="2500" spc="-1" dirty="0">
                <a:solidFill>
                  <a:srgbClr val="262626"/>
                </a:solidFill>
                <a:latin typeface="Century Gothic" panose="020B0502020202020204" pitchFamily="34" charset="0"/>
              </a:rPr>
              <a:t> </a:t>
            </a:r>
            <a:r>
              <a:rPr lang="en-US" sz="2500" spc="-1" dirty="0">
                <a:solidFill>
                  <a:srgbClr val="262626"/>
                </a:solidFill>
                <a:latin typeface="Gill Sans MT"/>
              </a:rPr>
              <a:t>Rationale: improving glucose, weight loss, general health, </a:t>
            </a:r>
          </a:p>
          <a:p>
            <a:pPr marL="360">
              <a:lnSpc>
                <a:spcPct val="100000"/>
              </a:lnSpc>
              <a:spcBef>
                <a:spcPts val="1001"/>
              </a:spcBef>
              <a:buClr>
                <a:srgbClr val="418AB3"/>
              </a:buClr>
            </a:pPr>
            <a:r>
              <a:rPr lang="en-US" sz="2500" spc="-1" dirty="0">
                <a:solidFill>
                  <a:srgbClr val="262626"/>
                </a:solidFill>
                <a:latin typeface="Gill Sans MT"/>
              </a:rPr>
              <a:t>   increase satiety
</a:t>
            </a:r>
            <a:r>
              <a:rPr lang="en-US" spc="-1" dirty="0">
                <a:solidFill>
                  <a:schemeClr val="accent2"/>
                </a:solidFill>
                <a:latin typeface="Century Gothic" panose="020B0502020202020204" pitchFamily="34" charset="0"/>
              </a:rPr>
              <a:t>●</a:t>
            </a:r>
            <a:r>
              <a:rPr lang="en-US" sz="2500" spc="-1" dirty="0">
                <a:solidFill>
                  <a:srgbClr val="262626"/>
                </a:solidFill>
                <a:latin typeface="Century Gothic" panose="020B0502020202020204" pitchFamily="34" charset="0"/>
              </a:rPr>
              <a:t> </a:t>
            </a:r>
            <a:r>
              <a:rPr lang="en-US" sz="2500" spc="-1" dirty="0">
                <a:solidFill>
                  <a:srgbClr val="262626"/>
                </a:solidFill>
                <a:latin typeface="Gill Sans MT"/>
              </a:rPr>
              <a:t>Daily amount
</a:t>
            </a:r>
            <a:r>
              <a:rPr lang="en-US" spc="-1" dirty="0">
                <a:solidFill>
                  <a:schemeClr val="accent2"/>
                </a:solidFill>
                <a:latin typeface="Century Gothic" panose="020B0502020202020204" pitchFamily="34" charset="0"/>
              </a:rPr>
              <a:t>●</a:t>
            </a:r>
            <a:r>
              <a:rPr lang="en-US" sz="2500" spc="-1" dirty="0">
                <a:solidFill>
                  <a:srgbClr val="262626"/>
                </a:solidFill>
                <a:latin typeface="Century Gothic" panose="020B0502020202020204" pitchFamily="34" charset="0"/>
              </a:rPr>
              <a:t> </a:t>
            </a:r>
            <a:r>
              <a:rPr lang="en-US" sz="2500" spc="-1" dirty="0">
                <a:solidFill>
                  <a:srgbClr val="262626"/>
                </a:solidFill>
                <a:latin typeface="Gill Sans MT"/>
              </a:rPr>
              <a:t>Food suggestions: WHOLE cereals</a:t>
            </a:r>
            <a:endParaRPr lang="en-US" sz="2500" b="0" strike="noStrike" spc="-1" dirty="0">
              <a:solidFill>
                <a:srgbClr val="262626"/>
              </a:solidFill>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3">
                                            <p:txEl>
                                              <p:pRg st="0" end="0"/>
                                            </p:txEl>
                                          </p:spTgt>
                                        </p:tgtEl>
                                        <p:attrNameLst>
                                          <p:attrName>style.visibility</p:attrName>
                                        </p:attrNameLst>
                                      </p:cBhvr>
                                      <p:to>
                                        <p:strVal val="visible"/>
                                      </p:to>
                                    </p:set>
                                    <p:animEffect transition="in" filter="fade">
                                      <p:cBhvr>
                                        <p:cTn id="7" dur="1000"/>
                                        <p:tgtEl>
                                          <p:spTgt spid="473">
                                            <p:txEl>
                                              <p:pRg st="0" end="0"/>
                                            </p:txEl>
                                          </p:spTgt>
                                        </p:tgtEl>
                                      </p:cBhvr>
                                    </p:animEffect>
                                    <p:anim calcmode="lin" valueType="num">
                                      <p:cBhvr>
                                        <p:cTn id="8" dur="1000" fill="hold"/>
                                        <p:tgtEl>
                                          <p:spTgt spid="47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3">
                                            <p:txEl>
                                              <p:pRg st="1" end="1"/>
                                            </p:txEl>
                                          </p:spTgt>
                                        </p:tgtEl>
                                        <p:attrNameLst>
                                          <p:attrName>style.visibility</p:attrName>
                                        </p:attrNameLst>
                                      </p:cBhvr>
                                      <p:to>
                                        <p:strVal val="visible"/>
                                      </p:to>
                                    </p:set>
                                    <p:animEffect transition="in" filter="fade">
                                      <p:cBhvr>
                                        <p:cTn id="14" dur="1000"/>
                                        <p:tgtEl>
                                          <p:spTgt spid="473">
                                            <p:txEl>
                                              <p:pRg st="1" end="1"/>
                                            </p:txEl>
                                          </p:spTgt>
                                        </p:tgtEl>
                                      </p:cBhvr>
                                    </p:animEffect>
                                    <p:anim calcmode="lin" valueType="num">
                                      <p:cBhvr>
                                        <p:cTn id="15" dur="1000" fill="hold"/>
                                        <p:tgtEl>
                                          <p:spTgt spid="47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QUESTION 3
</a:t>
            </a:r>
            <a:endParaRPr lang="en-US" sz="2800" b="0" strike="noStrike" spc="-1" dirty="0">
              <a:solidFill>
                <a:srgbClr val="000000"/>
              </a:solidFill>
              <a:latin typeface="Gill Sans MT"/>
            </a:endParaRPr>
          </a:p>
        </p:txBody>
      </p:sp>
      <p:sp>
        <p:nvSpPr>
          <p:cNvPr id="475" name="TextShape 2"/>
          <p:cNvSpPr txBox="1"/>
          <p:nvPr/>
        </p:nvSpPr>
        <p:spPr>
          <a:xfrm>
            <a:off x="2231280" y="2638080"/>
            <a:ext cx="7729200" cy="3101760"/>
          </a:xfrm>
          <a:prstGeom prst="rect">
            <a:avLst/>
          </a:prstGeom>
          <a:noFill/>
          <a:ln w="0">
            <a:noFill/>
          </a:ln>
        </p:spPr>
        <p:txBody>
          <a:bodyPr>
            <a:normAutofit/>
          </a:bodyPr>
          <a:lstStyle/>
          <a:p>
            <a:pPr marL="360">
              <a:lnSpc>
                <a:spcPct val="100000"/>
              </a:lnSpc>
              <a:spcBef>
                <a:spcPts val="1001"/>
              </a:spcBef>
              <a:buClr>
                <a:srgbClr val="418AB3"/>
              </a:buClr>
            </a:pPr>
            <a:r>
              <a:rPr lang="en-US" spc="-1" dirty="0">
                <a:solidFill>
                  <a:schemeClr val="accent2"/>
                </a:solidFill>
                <a:latin typeface="Century Gothic" panose="020B0502020202020204" pitchFamily="34" charset="0"/>
              </a:rPr>
              <a:t>●</a:t>
            </a:r>
            <a:r>
              <a:rPr lang="en-US" sz="2500" spc="-1" dirty="0">
                <a:solidFill>
                  <a:srgbClr val="262626"/>
                </a:solidFill>
                <a:latin typeface="Century Gothic" panose="020B0502020202020204" pitchFamily="34" charset="0"/>
              </a:rPr>
              <a:t> </a:t>
            </a:r>
            <a:r>
              <a:rPr lang="en-US" sz="2500" spc="-1" dirty="0">
                <a:solidFill>
                  <a:srgbClr val="262626"/>
                </a:solidFill>
                <a:latin typeface="Gill Sans MT"/>
              </a:rPr>
              <a:t>How can I increase my dietary fiber?
  </a:t>
            </a:r>
            <a:r>
              <a:rPr lang="en-US" spc="-1" dirty="0">
                <a:solidFill>
                  <a:schemeClr val="accent2"/>
                </a:solidFill>
                <a:latin typeface="Century Gothic" panose="020B0502020202020204" pitchFamily="34" charset="0"/>
              </a:rPr>
              <a:t>●</a:t>
            </a:r>
            <a:r>
              <a:rPr lang="en-US" sz="2500" spc="-1" dirty="0">
                <a:solidFill>
                  <a:srgbClr val="262626"/>
                </a:solidFill>
                <a:latin typeface="Century Gothic" panose="020B0502020202020204" pitchFamily="34" charset="0"/>
              </a:rPr>
              <a:t> </a:t>
            </a:r>
            <a:r>
              <a:rPr lang="en-US" sz="2500" spc="-1" dirty="0">
                <a:solidFill>
                  <a:srgbClr val="262626"/>
                </a:solidFill>
                <a:latin typeface="Gill Sans MT"/>
              </a:rPr>
              <a:t>Going to the grocery store 
  </a:t>
            </a:r>
            <a:r>
              <a:rPr lang="en-US" spc="-1" dirty="0">
                <a:solidFill>
                  <a:schemeClr val="accent2"/>
                </a:solidFill>
                <a:latin typeface="Century Gothic" panose="020B0502020202020204" pitchFamily="34" charset="0"/>
              </a:rPr>
              <a:t>●</a:t>
            </a:r>
            <a:r>
              <a:rPr lang="en-US" sz="2500" spc="-1" dirty="0">
                <a:solidFill>
                  <a:srgbClr val="262626"/>
                </a:solidFill>
                <a:latin typeface="Century Gothic" panose="020B0502020202020204" pitchFamily="34" charset="0"/>
              </a:rPr>
              <a:t> </a:t>
            </a:r>
            <a:r>
              <a:rPr lang="en-US" sz="2500" spc="-1" dirty="0">
                <a:solidFill>
                  <a:srgbClr val="262626"/>
                </a:solidFill>
                <a:latin typeface="Gill Sans MT"/>
              </a:rPr>
              <a:t>Case study: Fiber
</a:t>
            </a:r>
            <a:endParaRPr lang="en-US" sz="2500" b="0" strike="noStrike" spc="-1" dirty="0">
              <a:solidFill>
                <a:srgbClr val="262626"/>
              </a:solidFill>
              <a:latin typeface="Gill Sans MT"/>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Case Study
</a:t>
            </a:r>
            <a:endParaRPr lang="en-US" sz="2800" b="0" strike="noStrike" spc="-1" dirty="0">
              <a:solidFill>
                <a:srgbClr val="000000"/>
              </a:solidFill>
              <a:latin typeface="Gill Sans MT"/>
            </a:endParaRPr>
          </a:p>
        </p:txBody>
      </p:sp>
      <p:sp>
        <p:nvSpPr>
          <p:cNvPr id="479" name="TextShape 2"/>
          <p:cNvSpPr txBox="1"/>
          <p:nvPr/>
        </p:nvSpPr>
        <p:spPr>
          <a:xfrm>
            <a:off x="2231280" y="2638079"/>
            <a:ext cx="8167588" cy="3826515"/>
          </a:xfrm>
          <a:prstGeom prst="rect">
            <a:avLst/>
          </a:prstGeom>
          <a:noFill/>
          <a:ln w="0">
            <a:noFill/>
          </a:ln>
        </p:spPr>
        <p:txBody>
          <a:bodyPr>
            <a:noAutofit/>
          </a:bodyPr>
          <a:lstStyle/>
          <a:p>
            <a:r>
              <a:rPr lang="en-US" sz="2500" spc="-1" dirty="0">
                <a:solidFill>
                  <a:srgbClr val="262626"/>
                </a:solidFill>
                <a:latin typeface="Gill Sans MT"/>
              </a:rPr>
              <a:t>A 69-year-old male patient with diabetes has a hemoglobin A1C of 12.9. He mentions frequent constipation and wonders about eating foods with fiber. 
</a:t>
            </a:r>
            <a:endParaRPr lang="en-US" sz="2500" b="0" strike="noStrike" spc="-1" dirty="0">
              <a:solidFill>
                <a:srgbClr val="262626"/>
              </a:solidFill>
              <a:latin typeface="Gill Sans MT"/>
            </a:endParaRPr>
          </a:p>
          <a:p>
            <a:r>
              <a:rPr lang="en-US" sz="2500" spc="-1" dirty="0">
                <a:solidFill>
                  <a:srgbClr val="262626"/>
                </a:solidFill>
                <a:latin typeface="Gill Sans MT"/>
              </a:rPr>
              <a:t>What do you recommend?
Talk about DM and peristalsis, fiber, and foods recommendations.</a:t>
            </a:r>
          </a:p>
          <a:p>
            <a:endParaRPr lang="en-US" sz="2500" spc="-1" dirty="0">
              <a:solidFill>
                <a:srgbClr val="262626"/>
              </a:solidFill>
              <a:latin typeface="Gill Sans MT"/>
            </a:endParaRPr>
          </a:p>
          <a:p>
            <a:r>
              <a:rPr lang="en-US" sz="2500" spc="-1" dirty="0">
                <a:solidFill>
                  <a:srgbClr val="262626"/>
                </a:solidFill>
                <a:latin typeface="Gill Sans MT"/>
              </a:rPr>
              <a:t>Whole grains, dried beans, peas, lentils, fruits, vegetables, nuts and seeds have fiber.
</a:t>
            </a:r>
            <a:endParaRPr lang="en-US" sz="2500" b="0" strike="noStrike" spc="-1" dirty="0">
              <a:solidFill>
                <a:srgbClr val="262626"/>
              </a:solidFill>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9">
                                            <p:txEl>
                                              <p:pRg st="1" end="1"/>
                                            </p:txEl>
                                          </p:spTgt>
                                        </p:tgtEl>
                                        <p:attrNameLst>
                                          <p:attrName>style.visibility</p:attrName>
                                        </p:attrNameLst>
                                      </p:cBhvr>
                                      <p:to>
                                        <p:strVal val="visible"/>
                                      </p:to>
                                    </p:set>
                                    <p:animEffect transition="in" filter="fade">
                                      <p:cBhvr>
                                        <p:cTn id="7" dur="1000"/>
                                        <p:tgtEl>
                                          <p:spTgt spid="479">
                                            <p:txEl>
                                              <p:pRg st="1" end="1"/>
                                            </p:txEl>
                                          </p:spTgt>
                                        </p:tgtEl>
                                      </p:cBhvr>
                                    </p:animEffect>
                                    <p:anim calcmode="lin" valueType="num">
                                      <p:cBhvr>
                                        <p:cTn id="8" dur="1000" fill="hold"/>
                                        <p:tgtEl>
                                          <p:spTgt spid="47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7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TRY AGAIN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KEEP TRYING
</a:t>
            </a:r>
          </a:p>
        </p:txBody>
      </p:sp>
    </p:spTree>
    <p:extLst>
      <p:ext uri="{BB962C8B-B14F-4D97-AF65-F5344CB8AC3E}">
        <p14:creationId xmlns:p14="http://schemas.microsoft.com/office/powerpoint/2010/main" val="8973045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TextShape 1"/>
          <p:cNvSpPr txBox="1"/>
          <p:nvPr/>
        </p:nvSpPr>
        <p:spPr>
          <a:xfrm>
            <a:off x="2135028" y="52398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Homework
</a:t>
            </a:r>
            <a:endParaRPr lang="en-US" sz="2800" b="0" strike="noStrike" spc="-1" dirty="0">
              <a:solidFill>
                <a:srgbClr val="000000"/>
              </a:solidFill>
              <a:latin typeface="Gill Sans MT"/>
            </a:endParaRPr>
          </a:p>
        </p:txBody>
      </p:sp>
      <p:sp>
        <p:nvSpPr>
          <p:cNvPr id="508" name="TextShape 2"/>
          <p:cNvSpPr txBox="1"/>
          <p:nvPr/>
        </p:nvSpPr>
        <p:spPr>
          <a:xfrm>
            <a:off x="2231280" y="2638080"/>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Make a plan for your exercise each day this week.
Make a structure for your exercise each day of this week.
Repeat!</a:t>
            </a:r>
            <a:endParaRPr lang="en-US" sz="2500" b="0" strike="noStrike" spc="-1" dirty="0">
              <a:solidFill>
                <a:srgbClr val="262626"/>
              </a:solidFill>
              <a:latin typeface="Gill Sans MT"/>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TextShape 1"/>
          <p:cNvSpPr txBox="1"/>
          <p:nvPr/>
        </p:nvSpPr>
        <p:spPr>
          <a:xfrm>
            <a:off x="2584144" y="704918"/>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Objectives of the review: 
We did it!
</a:t>
            </a:r>
            <a:endParaRPr lang="en-US" sz="2800" b="0" strike="noStrike" spc="-1" dirty="0">
              <a:solidFill>
                <a:srgbClr val="000000"/>
              </a:solidFill>
              <a:latin typeface="Gill Sans MT"/>
            </a:endParaRPr>
          </a:p>
        </p:txBody>
      </p:sp>
      <p:sp>
        <p:nvSpPr>
          <p:cNvPr id="518" name="TextShape 2"/>
          <p:cNvSpPr txBox="1"/>
          <p:nvPr/>
        </p:nvSpPr>
        <p:spPr>
          <a:xfrm>
            <a:off x="2044930" y="2647808"/>
            <a:ext cx="8538120" cy="3254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Identify 2 questions you have about diabetes
Practice case studies to improve your ability to educate your patient with diabetes
List 3 reasons why patients with diabetes do not take their medications and how you can help improve adherence/adherence.</a:t>
            </a:r>
            <a:endParaRPr lang="en-US" sz="2500" b="0" strike="noStrike" spc="-1" dirty="0">
              <a:solidFill>
                <a:srgbClr val="262626"/>
              </a:solidFill>
              <a:latin typeface="Gill Sans MT"/>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TextShape 1"/>
          <p:cNvSpPr txBox="1"/>
          <p:nvPr/>
        </p:nvSpPr>
        <p:spPr>
          <a:xfrm>
            <a:off x="2085365" y="1012926"/>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The end!
</a:t>
            </a:r>
            <a:endParaRPr lang="en-US" sz="2800" b="0" strike="noStrike" spc="-1" dirty="0">
              <a:solidFill>
                <a:srgbClr val="000000"/>
              </a:solidFill>
              <a:latin typeface="Gill Sans MT"/>
            </a:endParaRPr>
          </a:p>
        </p:txBody>
      </p:sp>
      <p:sp>
        <p:nvSpPr>
          <p:cNvPr id="520" name="TextShape 2"/>
          <p:cNvSpPr txBox="1"/>
          <p:nvPr/>
        </p:nvSpPr>
        <p:spPr>
          <a:xfrm>
            <a:off x="2085365" y="2900727"/>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It's time to submit your reviews
It's time for me to give out your certificates.</a:t>
            </a:r>
            <a:endParaRPr lang="en-US" sz="2500" b="0" strike="noStrike" spc="-1" dirty="0">
              <a:solidFill>
                <a:srgbClr val="262626"/>
              </a:solidFill>
              <a:latin typeface="Gill Sans MT"/>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818CCD0-F0E7-EBFA-CD0F-AF732E630A61}"/>
              </a:ext>
            </a:extLst>
          </p:cNvPr>
          <p:cNvSpPr txBox="1"/>
          <p:nvPr/>
        </p:nvSpPr>
        <p:spPr>
          <a:xfrm>
            <a:off x="1241660" y="2648733"/>
            <a:ext cx="9788892" cy="1323439"/>
          </a:xfrm>
          <a:prstGeom prst="rect">
            <a:avLst/>
          </a:prstGeom>
          <a:noFill/>
        </p:spPr>
        <p:txBody>
          <a:bodyPr wrap="square" rtlCol="0">
            <a:spAutoFit/>
          </a:bodyPr>
          <a:lstStyle/>
          <a:p>
            <a:pPr algn="ctr"/>
            <a:r>
              <a:rPr lang="en-US" sz="8000" dirty="0">
                <a:latin typeface="Brush Script MT" panose="03060802040406070304" pitchFamily="66" charset="0"/>
              </a:rPr>
              <a:t>Congratulations!</a:t>
            </a:r>
          </a:p>
        </p:txBody>
      </p:sp>
    </p:spTree>
    <p:extLst>
      <p:ext uri="{BB962C8B-B14F-4D97-AF65-F5344CB8AC3E}">
        <p14:creationId xmlns:p14="http://schemas.microsoft.com/office/powerpoint/2010/main" val="231709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QUESTION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CORRECT!
</a:t>
            </a:r>
          </a:p>
        </p:txBody>
      </p:sp>
    </p:spTree>
    <p:extLst>
      <p:ext uri="{BB962C8B-B14F-4D97-AF65-F5344CB8AC3E}">
        <p14:creationId xmlns:p14="http://schemas.microsoft.com/office/powerpoint/2010/main" val="2759105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119" y="964800"/>
            <a:ext cx="10087583" cy="1188360"/>
          </a:xfrm>
        </p:spPr>
        <p:txBody>
          <a:bodyPr/>
          <a:lstStyle/>
          <a:p>
            <a:pPr algn="ctr"/>
            <a:r>
              <a:rPr lang="en-US" sz="3000" dirty="0"/>
              <a:t>3. WHAT IS THE MOST COMMON "G" DRUG?
</a:t>
            </a:r>
          </a:p>
        </p:txBody>
      </p:sp>
      <p:sp>
        <p:nvSpPr>
          <p:cNvPr id="4" name="Rounded Rectangle 3">
            <a:hlinkClick r:id="rId2" action="ppaction://hlinksldjump"/>
          </p:cNvPr>
          <p:cNvSpPr/>
          <p:nvPr/>
        </p:nvSpPr>
        <p:spPr>
          <a:xfrm>
            <a:off x="5091219"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Gliclazide</a:t>
            </a:r>
          </a:p>
        </p:txBody>
      </p:sp>
      <p:sp>
        <p:nvSpPr>
          <p:cNvPr id="9" name="Rounded Rectangle 8">
            <a:hlinkClick r:id="rId2" action="ppaction://hlinksldjump"/>
          </p:cNvPr>
          <p:cNvSpPr/>
          <p:nvPr/>
        </p:nvSpPr>
        <p:spPr>
          <a:xfrm>
            <a:off x="5091222" y="390714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  Glipizide</a:t>
            </a:r>
          </a:p>
        </p:txBody>
      </p:sp>
      <p:sp>
        <p:nvSpPr>
          <p:cNvPr id="11" name="Rounded Rectangle 10">
            <a:hlinkClick r:id="rId3" action="ppaction://hlinksldjump"/>
          </p:cNvPr>
          <p:cNvSpPr/>
          <p:nvPr/>
        </p:nvSpPr>
        <p:spPr>
          <a:xfrm>
            <a:off x="5091220" y="49142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 Glimepiride</a:t>
            </a:r>
          </a:p>
        </p:txBody>
      </p:sp>
      <p:sp>
        <p:nvSpPr>
          <p:cNvPr id="12" name="Rounded Rectangle 11">
            <a:hlinkClick r:id="rId2" action="ppaction://hlinksldjump"/>
          </p:cNvPr>
          <p:cNvSpPr/>
          <p:nvPr/>
        </p:nvSpPr>
        <p:spPr>
          <a:xfrm>
            <a:off x="5091223" y="5921377"/>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d. Glyburide</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CHOOSE YOUR QUESTION
</a:t>
            </a:r>
          </a:p>
        </p:txBody>
      </p:sp>
    </p:spTree>
    <p:extLst>
      <p:ext uri="{BB962C8B-B14F-4D97-AF65-F5344CB8AC3E}">
        <p14:creationId xmlns:p14="http://schemas.microsoft.com/office/powerpoint/2010/main" val="358004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TRY AGAIN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KEEP TRYING
</a:t>
            </a:r>
          </a:p>
        </p:txBody>
      </p:sp>
    </p:spTree>
    <p:extLst>
      <p:ext uri="{BB962C8B-B14F-4D97-AF65-F5344CB8AC3E}">
        <p14:creationId xmlns:p14="http://schemas.microsoft.com/office/powerpoint/2010/main" val="421177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QUESTION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CORRECT!
</a:t>
            </a:r>
          </a:p>
        </p:txBody>
      </p:sp>
    </p:spTree>
    <p:extLst>
      <p:ext uri="{BB962C8B-B14F-4D97-AF65-F5344CB8AC3E}">
        <p14:creationId xmlns:p14="http://schemas.microsoft.com/office/powerpoint/2010/main" val="3936984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300" dirty="0"/>
              <a:t>4.WHAT ARE DRUGS ENDING IN “PRIL” FOR?</a:t>
            </a:r>
            <a:br>
              <a:rPr lang="en-US" sz="3300" dirty="0"/>
            </a:br>
            <a:br>
              <a:rPr lang="en-US" dirty="0"/>
            </a:br>
            <a:r>
              <a:rPr lang="en-US" dirty="0"/>
              <a:t>e.g.: Lisonopril</a:t>
            </a:r>
          </a:p>
        </p:txBody>
      </p:sp>
      <p:sp>
        <p:nvSpPr>
          <p:cNvPr id="4" name="Rounded Rectangle 3">
            <a:hlinkClick r:id="rId2" action="ppaction://hlinksldjump"/>
          </p:cNvPr>
          <p:cNvSpPr/>
          <p:nvPr/>
        </p:nvSpPr>
        <p:spPr>
          <a:xfrm>
            <a:off x="5091219"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LcPeriod"/>
            </a:pPr>
            <a:r>
              <a:rPr lang="en-US" dirty="0">
                <a:solidFill>
                  <a:schemeClr val="tx1"/>
                </a:solidFill>
              </a:rPr>
              <a:t>Blood pressure</a:t>
            </a:r>
          </a:p>
        </p:txBody>
      </p:sp>
      <p:sp>
        <p:nvSpPr>
          <p:cNvPr id="9" name="Rounded Rectangle 8">
            <a:hlinkClick r:id="rId3" action="ppaction://hlinksldjump"/>
          </p:cNvPr>
          <p:cNvSpPr/>
          <p:nvPr/>
        </p:nvSpPr>
        <p:spPr>
          <a:xfrm>
            <a:off x="5091222" y="390714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  Diabetes</a:t>
            </a:r>
          </a:p>
        </p:txBody>
      </p:sp>
      <p:sp>
        <p:nvSpPr>
          <p:cNvPr id="11" name="Rounded Rectangle 10">
            <a:hlinkClick r:id="rId4" action="ppaction://hlinksldjump"/>
          </p:cNvPr>
          <p:cNvSpPr/>
          <p:nvPr/>
        </p:nvSpPr>
        <p:spPr>
          <a:xfrm>
            <a:off x="5091220" y="49142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 Cholesterol</a:t>
            </a:r>
          </a:p>
        </p:txBody>
      </p:sp>
      <p:sp>
        <p:nvSpPr>
          <p:cNvPr id="12" name="Rounded Rectangle 11">
            <a:hlinkClick r:id="rId4" action="ppaction://hlinksldjump"/>
          </p:cNvPr>
          <p:cNvSpPr/>
          <p:nvPr/>
        </p:nvSpPr>
        <p:spPr>
          <a:xfrm>
            <a:off x="5091223" y="5921377"/>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 Pain</a:t>
            </a:r>
          </a:p>
        </p:txBody>
      </p:sp>
      <p:sp>
        <p:nvSpPr>
          <p:cNvPr id="7" name="Snip and Round Single Corner Rectangle 6">
            <a:hlinkClick r:id="rId5"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ANSWER
</a:t>
            </a:r>
          </a:p>
        </p:txBody>
      </p:sp>
    </p:spTree>
    <p:extLst>
      <p:ext uri="{BB962C8B-B14F-4D97-AF65-F5344CB8AC3E}">
        <p14:creationId xmlns:p14="http://schemas.microsoft.com/office/powerpoint/2010/main" val="247126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Shape 1"/>
          <p:cNvSpPr txBox="1"/>
          <p:nvPr/>
        </p:nvSpPr>
        <p:spPr>
          <a:xfrm>
            <a:off x="2308282" y="471638"/>
            <a:ext cx="7729200" cy="1164657"/>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OBJECTIVES 
</a:t>
            </a:r>
            <a:endParaRPr lang="en-US" sz="2800" b="0" strike="noStrike" spc="-1" dirty="0">
              <a:solidFill>
                <a:srgbClr val="000000"/>
              </a:solidFill>
              <a:latin typeface="Gill Sans MT"/>
            </a:endParaRPr>
          </a:p>
        </p:txBody>
      </p:sp>
      <p:sp>
        <p:nvSpPr>
          <p:cNvPr id="91" name="TextShape 2"/>
          <p:cNvSpPr txBox="1"/>
          <p:nvPr/>
        </p:nvSpPr>
        <p:spPr>
          <a:xfrm>
            <a:off x="2231280" y="2638080"/>
            <a:ext cx="7729200" cy="3101760"/>
          </a:xfrm>
          <a:prstGeom prst="rect">
            <a:avLst/>
          </a:prstGeom>
          <a:noFill/>
          <a:ln w="0">
            <a:noFill/>
          </a:ln>
        </p:spPr>
        <p:txBody>
          <a:bodyPr>
            <a:normAutofit/>
          </a:bodyPr>
          <a:lstStyle/>
          <a:p>
            <a:pPr marL="228600" indent="-228240" algn="just">
              <a:lnSpc>
                <a:spcPct val="100000"/>
              </a:lnSpc>
              <a:spcBef>
                <a:spcPts val="1001"/>
              </a:spcBef>
              <a:buClr>
                <a:srgbClr val="418AB3"/>
              </a:buClr>
              <a:buFont typeface="Arial"/>
              <a:buChar char="•"/>
            </a:pPr>
            <a:r>
              <a:rPr lang="en-US" sz="2500" spc="-1" dirty="0">
                <a:solidFill>
                  <a:srgbClr val="262626"/>
                </a:solidFill>
                <a:latin typeface="Gill Sans MT"/>
              </a:rPr>
              <a:t>Identify 2 questions you have about diabetes
Practice case studies to improve your diabetes patient education skills
Name 3 reasons why patients do not take their medicine and how you can help improve compliance/adherence</a:t>
            </a:r>
            <a:endParaRPr lang="en-US" sz="2500" b="0" strike="noStrike" spc="-1" dirty="0">
              <a:solidFill>
                <a:srgbClr val="262626"/>
              </a:solidFill>
              <a:latin typeface="Gill Sans M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TRY AGAIN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KEEP TRYING
</a:t>
            </a:r>
          </a:p>
        </p:txBody>
      </p:sp>
    </p:spTree>
    <p:extLst>
      <p:ext uri="{BB962C8B-B14F-4D97-AF65-F5344CB8AC3E}">
        <p14:creationId xmlns:p14="http://schemas.microsoft.com/office/powerpoint/2010/main" val="1805960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QUESTION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CORRECT!
</a:t>
            </a:r>
          </a:p>
        </p:txBody>
      </p:sp>
    </p:spTree>
    <p:extLst>
      <p:ext uri="{BB962C8B-B14F-4D97-AF65-F5344CB8AC3E}">
        <p14:creationId xmlns:p14="http://schemas.microsoft.com/office/powerpoint/2010/main" val="4182643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576" y="815836"/>
            <a:ext cx="8451041" cy="1188720"/>
          </a:xfrm>
        </p:spPr>
        <p:txBody>
          <a:bodyPr>
            <a:noAutofit/>
          </a:bodyPr>
          <a:lstStyle/>
          <a:p>
            <a:pPr algn="ctr"/>
            <a:r>
              <a:rPr lang="en-US" sz="3000" dirty="0"/>
              <a:t>5. WHAT ARE DRUGS </a:t>
            </a:r>
            <a:br>
              <a:rPr lang="en-US" sz="3000" dirty="0"/>
            </a:br>
            <a:r>
              <a:rPr lang="en-US" sz="3000" dirty="0"/>
              <a:t>ENDING IN “STATIN” FOR?</a:t>
            </a:r>
            <a:br>
              <a:rPr lang="en-US" sz="3000" dirty="0"/>
            </a:br>
            <a:r>
              <a:rPr lang="en-US" sz="3000" dirty="0"/>
              <a:t>e.g.: Atorvastatin</a:t>
            </a:r>
          </a:p>
        </p:txBody>
      </p:sp>
      <p:sp>
        <p:nvSpPr>
          <p:cNvPr id="4" name="Rounded Rectangle 3">
            <a:hlinkClick r:id="rId2" action="ppaction://hlinksldjump"/>
          </p:cNvPr>
          <p:cNvSpPr/>
          <p:nvPr/>
        </p:nvSpPr>
        <p:spPr>
          <a:xfrm>
            <a:off x="5091219"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Diabetes</a:t>
            </a:r>
          </a:p>
        </p:txBody>
      </p:sp>
      <p:sp>
        <p:nvSpPr>
          <p:cNvPr id="9" name="Rounded Rectangle 8">
            <a:hlinkClick r:id="rId3" action="ppaction://hlinksldjump"/>
          </p:cNvPr>
          <p:cNvSpPr/>
          <p:nvPr/>
        </p:nvSpPr>
        <p:spPr>
          <a:xfrm>
            <a:off x="5091222" y="390714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 Cholesterol</a:t>
            </a:r>
          </a:p>
        </p:txBody>
      </p:sp>
      <p:sp>
        <p:nvSpPr>
          <p:cNvPr id="11" name="Rounded Rectangle 10">
            <a:hlinkClick r:id="rId2" action="ppaction://hlinksldjump"/>
          </p:cNvPr>
          <p:cNvSpPr/>
          <p:nvPr/>
        </p:nvSpPr>
        <p:spPr>
          <a:xfrm>
            <a:off x="5091220" y="49142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c. Cancer</a:t>
            </a:r>
          </a:p>
        </p:txBody>
      </p:sp>
      <p:sp>
        <p:nvSpPr>
          <p:cNvPr id="12" name="Rounded Rectangle 11">
            <a:hlinkClick r:id="rId2" action="ppaction://hlinksldjump"/>
          </p:cNvPr>
          <p:cNvSpPr/>
          <p:nvPr/>
        </p:nvSpPr>
        <p:spPr>
          <a:xfrm>
            <a:off x="5091219" y="5921377"/>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 Pain</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CHOOSE YOUR ANSWER
</a:t>
            </a:r>
          </a:p>
        </p:txBody>
      </p:sp>
    </p:spTree>
    <p:extLst>
      <p:ext uri="{BB962C8B-B14F-4D97-AF65-F5344CB8AC3E}">
        <p14:creationId xmlns:p14="http://schemas.microsoft.com/office/powerpoint/2010/main" val="2704033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TRY AGAIN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KEEP TRYING
</a:t>
            </a:r>
          </a:p>
        </p:txBody>
      </p:sp>
    </p:spTree>
    <p:extLst>
      <p:ext uri="{BB962C8B-B14F-4D97-AF65-F5344CB8AC3E}">
        <p14:creationId xmlns:p14="http://schemas.microsoft.com/office/powerpoint/2010/main" val="1851153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QUESTION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CORRECT!
</a:t>
            </a:r>
          </a:p>
        </p:txBody>
      </p:sp>
    </p:spTree>
    <p:extLst>
      <p:ext uri="{BB962C8B-B14F-4D97-AF65-F5344CB8AC3E}">
        <p14:creationId xmlns:p14="http://schemas.microsoft.com/office/powerpoint/2010/main" val="3093103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500" dirty="0"/>
              <a:t>6. WHAT IS THE SIDE EFFECT OF METFORMIN?</a:t>
            </a:r>
          </a:p>
        </p:txBody>
      </p:sp>
      <p:sp>
        <p:nvSpPr>
          <p:cNvPr id="4" name="Rounded Rectangle 3">
            <a:hlinkClick r:id="rId2" action="ppaction://hlinksldjump"/>
          </p:cNvPr>
          <p:cNvSpPr/>
          <p:nvPr/>
        </p:nvSpPr>
        <p:spPr>
          <a:xfrm>
            <a:off x="5091219"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Cough</a:t>
            </a:r>
          </a:p>
        </p:txBody>
      </p:sp>
      <p:sp>
        <p:nvSpPr>
          <p:cNvPr id="9" name="Rounded Rectangle 8">
            <a:hlinkClick r:id="rId2" action="ppaction://hlinksldjump"/>
          </p:cNvPr>
          <p:cNvSpPr/>
          <p:nvPr/>
        </p:nvSpPr>
        <p:spPr>
          <a:xfrm>
            <a:off x="5091222" y="390714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 Gain weight</a:t>
            </a:r>
          </a:p>
        </p:txBody>
      </p:sp>
      <p:sp>
        <p:nvSpPr>
          <p:cNvPr id="11" name="Rounded Rectangle 10">
            <a:hlinkClick r:id="rId2" action="ppaction://hlinksldjump"/>
          </p:cNvPr>
          <p:cNvSpPr/>
          <p:nvPr/>
        </p:nvSpPr>
        <p:spPr>
          <a:xfrm>
            <a:off x="5091220" y="49142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 Dizziness</a:t>
            </a:r>
          </a:p>
        </p:txBody>
      </p:sp>
      <p:sp>
        <p:nvSpPr>
          <p:cNvPr id="12" name="Rounded Rectangle 11">
            <a:hlinkClick r:id="rId3" action="ppaction://hlinksldjump"/>
          </p:cNvPr>
          <p:cNvSpPr/>
          <p:nvPr/>
        </p:nvSpPr>
        <p:spPr>
          <a:xfrm>
            <a:off x="5091223" y="5921377"/>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 Upset            stomach</a:t>
            </a:r>
          </a:p>
        </p:txBody>
      </p:sp>
      <p:sp>
        <p:nvSpPr>
          <p:cNvPr id="7" name="Snip and Round Single Corner Rectangle 6">
            <a:hlinkClick r:id="rId4" action="ppaction://hlinksldjump"/>
          </p:cNvPr>
          <p:cNvSpPr/>
          <p:nvPr/>
        </p:nvSpPr>
        <p:spPr>
          <a:xfrm>
            <a:off x="0" y="5893200"/>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CHOOSE YOUR ANSWER
</a:t>
            </a:r>
          </a:p>
        </p:txBody>
      </p:sp>
    </p:spTree>
    <p:extLst>
      <p:ext uri="{BB962C8B-B14F-4D97-AF65-F5344CB8AC3E}">
        <p14:creationId xmlns:p14="http://schemas.microsoft.com/office/powerpoint/2010/main" val="4134870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TRY AGAIN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KEEP TRYING
</a:t>
            </a:r>
          </a:p>
        </p:txBody>
      </p:sp>
    </p:spTree>
    <p:extLst>
      <p:ext uri="{BB962C8B-B14F-4D97-AF65-F5344CB8AC3E}">
        <p14:creationId xmlns:p14="http://schemas.microsoft.com/office/powerpoint/2010/main" val="3479324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QUESTION
</a:t>
            </a:r>
          </a:p>
        </p:txBody>
      </p:sp>
      <p:sp>
        <p:nvSpPr>
          <p:cNvPr id="6" name="Title 1"/>
          <p:cNvSpPr>
            <a:spLocks noGrp="1"/>
          </p:cNvSpPr>
          <p:nvPr>
            <p:ph type="title"/>
          </p:nvPr>
        </p:nvSpPr>
        <p:spPr>
          <a:xfrm>
            <a:off x="1991975" y="2311089"/>
            <a:ext cx="7729728" cy="1188720"/>
          </a:xfrm>
          <a:solidFill>
            <a:schemeClr val="accent2">
              <a:lumMod val="60000"/>
              <a:lumOff val="40000"/>
            </a:schemeClr>
          </a:solidFill>
        </p:spPr>
        <p:txBody>
          <a:bodyPr/>
          <a:lstStyle/>
          <a:p>
            <a:pPr algn="ctr"/>
            <a:br>
              <a:rPr lang="en-US" dirty="0"/>
            </a:br>
            <a:r>
              <a:rPr lang="en-US" dirty="0"/>
              <a:t>CORRECT!
</a:t>
            </a:r>
          </a:p>
        </p:txBody>
      </p:sp>
    </p:spTree>
    <p:extLst>
      <p:ext uri="{BB962C8B-B14F-4D97-AF65-F5344CB8AC3E}">
        <p14:creationId xmlns:p14="http://schemas.microsoft.com/office/powerpoint/2010/main" val="72586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500" dirty="0">
                <a:latin typeface="Gill Sans MT" panose="020B0502020104020203" pitchFamily="34" charset="0"/>
              </a:rPr>
              <a:t>7. IS THE MOST COMMON CAUSE OF DIABETES THE LACK OF AN EFFECTIVE INSULIN IN THE BODY?</a:t>
            </a:r>
          </a:p>
        </p:txBody>
      </p:sp>
      <p:sp>
        <p:nvSpPr>
          <p:cNvPr id="4" name="Rounded Rectangle 3">
            <a:hlinkClick r:id="rId2" action="ppaction://hlinksldjump"/>
          </p:cNvPr>
          <p:cNvSpPr/>
          <p:nvPr/>
        </p:nvSpPr>
        <p:spPr>
          <a:xfrm>
            <a:off x="2645731"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Yes</a:t>
            </a:r>
          </a:p>
        </p:txBody>
      </p:sp>
      <p:sp>
        <p:nvSpPr>
          <p:cNvPr id="9" name="Rounded Rectangle 8">
            <a:hlinkClick r:id="rId3" action="ppaction://hlinksldjump"/>
          </p:cNvPr>
          <p:cNvSpPr/>
          <p:nvPr/>
        </p:nvSpPr>
        <p:spPr>
          <a:xfrm>
            <a:off x="7451650"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  No</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ANSWER
</a:t>
            </a:r>
          </a:p>
        </p:txBody>
      </p:sp>
    </p:spTree>
    <p:extLst>
      <p:ext uri="{BB962C8B-B14F-4D97-AF65-F5344CB8AC3E}">
        <p14:creationId xmlns:p14="http://schemas.microsoft.com/office/powerpoint/2010/main" val="1212202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TRY AGAIN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KEEP TRYING
</a:t>
            </a:r>
          </a:p>
        </p:txBody>
      </p:sp>
    </p:spTree>
    <p:extLst>
      <p:ext uri="{BB962C8B-B14F-4D97-AF65-F5344CB8AC3E}">
        <p14:creationId xmlns:p14="http://schemas.microsoft.com/office/powerpoint/2010/main" val="144845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Module 1: </a:t>
            </a:r>
          </a:p>
          <a:p>
            <a:pPr algn="ctr">
              <a:lnSpc>
                <a:spcPct val="90000"/>
              </a:lnSpc>
            </a:pPr>
            <a:r>
              <a:rPr lang="en-US" sz="2800" cap="all" spc="199" dirty="0">
                <a:solidFill>
                  <a:srgbClr val="262626"/>
                </a:solidFill>
                <a:latin typeface="Gill Sans MT"/>
              </a:rPr>
              <a:t>Diabetes Questions
 module #1 of 6
</a:t>
            </a:r>
            <a:endParaRPr lang="en-US" sz="2800" b="0" strike="noStrike" spc="-1" dirty="0">
              <a:solidFill>
                <a:srgbClr val="000000"/>
              </a:solidFill>
              <a:latin typeface="Gill Sans MT"/>
            </a:endParaRPr>
          </a:p>
        </p:txBody>
      </p:sp>
      <p:sp>
        <p:nvSpPr>
          <p:cNvPr id="93" name="TextShape 2"/>
          <p:cNvSpPr txBox="1"/>
          <p:nvPr/>
        </p:nvSpPr>
        <p:spPr>
          <a:xfrm>
            <a:off x="2071623" y="3153961"/>
            <a:ext cx="7729200" cy="3101760"/>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Team building and sharing 
Questions and Concerns?</a:t>
            </a:r>
            <a:endParaRPr lang="en-US" sz="2500" b="0" strike="noStrike" spc="-1" dirty="0">
              <a:solidFill>
                <a:srgbClr val="262626"/>
              </a:solidFill>
              <a:latin typeface="Gill Sans MT"/>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899226" y="5485163"/>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QUESTION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CORRECT!
</a:t>
            </a:r>
          </a:p>
        </p:txBody>
      </p:sp>
    </p:spTree>
    <p:extLst>
      <p:ext uri="{BB962C8B-B14F-4D97-AF65-F5344CB8AC3E}">
        <p14:creationId xmlns:p14="http://schemas.microsoft.com/office/powerpoint/2010/main" val="556674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576" y="815836"/>
            <a:ext cx="8451041" cy="1188720"/>
          </a:xfrm>
        </p:spPr>
        <p:txBody>
          <a:bodyPr>
            <a:normAutofit/>
          </a:bodyPr>
          <a:lstStyle/>
          <a:p>
            <a:pPr algn="ctr"/>
            <a:r>
              <a:rPr lang="en-US" sz="4000" dirty="0"/>
              <a:t>8. DOES THE PANCREAS PRODUCE INSULIN?</a:t>
            </a:r>
          </a:p>
        </p:txBody>
      </p:sp>
      <p:sp>
        <p:nvSpPr>
          <p:cNvPr id="4" name="Rounded Rectangle 3">
            <a:hlinkClick r:id="rId2" action="ppaction://hlinksldjump"/>
          </p:cNvPr>
          <p:cNvSpPr/>
          <p:nvPr/>
        </p:nvSpPr>
        <p:spPr>
          <a:xfrm>
            <a:off x="2645731" y="267791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True</a:t>
            </a:r>
          </a:p>
        </p:txBody>
      </p:sp>
      <p:sp>
        <p:nvSpPr>
          <p:cNvPr id="9" name="Rounded Rectangle 8">
            <a:hlinkClick r:id="rId3" action="ppaction://hlinksldjump"/>
          </p:cNvPr>
          <p:cNvSpPr/>
          <p:nvPr/>
        </p:nvSpPr>
        <p:spPr>
          <a:xfrm>
            <a:off x="6994450" y="2725442"/>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 False</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ANSWER
</a:t>
            </a:r>
          </a:p>
        </p:txBody>
      </p:sp>
      <p:sp>
        <p:nvSpPr>
          <p:cNvPr id="6" name="Snip and Round Single Corner Rectangle 5">
            <a:hlinkClick r:id="rId5" action="ppaction://hlinksldjump"/>
          </p:cNvPr>
          <p:cNvSpPr/>
          <p:nvPr/>
        </p:nvSpPr>
        <p:spPr>
          <a:xfrm>
            <a:off x="6798091" y="5921377"/>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TRY AGAIN
</a:t>
            </a:r>
          </a:p>
        </p:txBody>
      </p:sp>
    </p:spTree>
    <p:extLst>
      <p:ext uri="{BB962C8B-B14F-4D97-AF65-F5344CB8AC3E}">
        <p14:creationId xmlns:p14="http://schemas.microsoft.com/office/powerpoint/2010/main" val="122199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TRY AGAIN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KEEP TRYING
</a:t>
            </a:r>
          </a:p>
        </p:txBody>
      </p:sp>
    </p:spTree>
    <p:extLst>
      <p:ext uri="{BB962C8B-B14F-4D97-AF65-F5344CB8AC3E}">
        <p14:creationId xmlns:p14="http://schemas.microsoft.com/office/powerpoint/2010/main" val="3799849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QUESTION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CORRECT!
</a:t>
            </a:r>
          </a:p>
        </p:txBody>
      </p:sp>
    </p:spTree>
    <p:extLst>
      <p:ext uri="{BB962C8B-B14F-4D97-AF65-F5344CB8AC3E}">
        <p14:creationId xmlns:p14="http://schemas.microsoft.com/office/powerpoint/2010/main" val="2592473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832" y="625300"/>
            <a:ext cx="10796797" cy="1528112"/>
          </a:xfrm>
        </p:spPr>
        <p:txBody>
          <a:bodyPr>
            <a:noAutofit/>
          </a:bodyPr>
          <a:lstStyle/>
          <a:p>
            <a:pPr algn="ctr"/>
            <a:r>
              <a:rPr lang="en-US" sz="2500" dirty="0"/>
              <a:t>9. IF A PATIENT'S BLOOD SUGAR LEVEL IS 62, HE SHOULD DRINK A CUP OF ORANGE JUICE. AFTER HOW MANY MINUTES SHOULD HE CHECK HIS BLOOD SUGAR AGAIN?</a:t>
            </a:r>
          </a:p>
        </p:txBody>
      </p:sp>
      <p:sp>
        <p:nvSpPr>
          <p:cNvPr id="4" name="Rounded Rectangle 3">
            <a:hlinkClick r:id="rId2" action="ppaction://hlinksldjump"/>
          </p:cNvPr>
          <p:cNvSpPr/>
          <p:nvPr/>
        </p:nvSpPr>
        <p:spPr>
          <a:xfrm>
            <a:off x="4935271" y="2684083"/>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20</a:t>
            </a:r>
          </a:p>
        </p:txBody>
      </p:sp>
      <p:sp>
        <p:nvSpPr>
          <p:cNvPr id="9" name="Rounded Rectangle 8">
            <a:hlinkClick r:id="rId2" action="ppaction://hlinksldjump"/>
          </p:cNvPr>
          <p:cNvSpPr/>
          <p:nvPr/>
        </p:nvSpPr>
        <p:spPr>
          <a:xfrm>
            <a:off x="4931731" y="3516399"/>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  45</a:t>
            </a:r>
          </a:p>
        </p:txBody>
      </p:sp>
      <p:sp>
        <p:nvSpPr>
          <p:cNvPr id="11" name="Rounded Rectangle 10">
            <a:hlinkClick r:id="rId3" action="ppaction://hlinksldjump"/>
          </p:cNvPr>
          <p:cNvSpPr/>
          <p:nvPr/>
        </p:nvSpPr>
        <p:spPr>
          <a:xfrm>
            <a:off x="4935271" y="44066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  15</a:t>
            </a:r>
          </a:p>
        </p:txBody>
      </p:sp>
      <p:sp>
        <p:nvSpPr>
          <p:cNvPr id="12" name="Rounded Rectangle 11">
            <a:hlinkClick r:id="rId2" action="ppaction://hlinksldjump"/>
          </p:cNvPr>
          <p:cNvSpPr/>
          <p:nvPr/>
        </p:nvSpPr>
        <p:spPr>
          <a:xfrm>
            <a:off x="4931730" y="5296923"/>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 10</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ANSWER
</a:t>
            </a:r>
          </a:p>
        </p:txBody>
      </p:sp>
      <p:pic>
        <p:nvPicPr>
          <p:cNvPr id="3074" name="Picture 2" descr="Zumo de naranja: cuatro mitos a derri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947" y="2987749"/>
            <a:ext cx="3615070" cy="245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545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TRY AGAIN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KEEP TRYING
</a:t>
            </a:r>
          </a:p>
        </p:txBody>
      </p:sp>
    </p:spTree>
    <p:extLst>
      <p:ext uri="{BB962C8B-B14F-4D97-AF65-F5344CB8AC3E}">
        <p14:creationId xmlns:p14="http://schemas.microsoft.com/office/powerpoint/2010/main" val="2883580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QUESTION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CORRECT!
</a:t>
            </a:r>
          </a:p>
        </p:txBody>
      </p:sp>
    </p:spTree>
    <p:extLst>
      <p:ext uri="{BB962C8B-B14F-4D97-AF65-F5344CB8AC3E}">
        <p14:creationId xmlns:p14="http://schemas.microsoft.com/office/powerpoint/2010/main" val="962261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429" y="660498"/>
            <a:ext cx="9493031" cy="1528112"/>
          </a:xfrm>
        </p:spPr>
        <p:txBody>
          <a:bodyPr>
            <a:normAutofit/>
          </a:bodyPr>
          <a:lstStyle/>
          <a:p>
            <a:pPr algn="ctr"/>
            <a:r>
              <a:rPr lang="en-US" sz="3000" dirty="0"/>
              <a:t>10. Name 2 medicines in the PAP </a:t>
            </a:r>
            <a:br>
              <a:rPr lang="en-US" sz="3000" dirty="0"/>
            </a:br>
            <a:r>
              <a:rPr lang="en-US" sz="3000" dirty="0"/>
              <a:t>(Prescription Assistance Program)</a:t>
            </a:r>
          </a:p>
        </p:txBody>
      </p:sp>
      <p:sp>
        <p:nvSpPr>
          <p:cNvPr id="4" name="Rounded Rectangle 3">
            <a:hlinkClick r:id="rId2" action="ppaction://hlinksldjump"/>
          </p:cNvPr>
          <p:cNvSpPr/>
          <p:nvPr/>
        </p:nvSpPr>
        <p:spPr>
          <a:xfrm>
            <a:off x="4935271" y="2684083"/>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Gimepiride</a:t>
            </a:r>
          </a:p>
        </p:txBody>
      </p:sp>
      <p:sp>
        <p:nvSpPr>
          <p:cNvPr id="9" name="Rounded Rectangle 8">
            <a:hlinkClick r:id="rId2" action="ppaction://hlinksldjump"/>
          </p:cNvPr>
          <p:cNvSpPr/>
          <p:nvPr/>
        </p:nvSpPr>
        <p:spPr>
          <a:xfrm>
            <a:off x="4931731" y="3516399"/>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  actos</a:t>
            </a:r>
          </a:p>
        </p:txBody>
      </p:sp>
      <p:sp>
        <p:nvSpPr>
          <p:cNvPr id="11" name="Rounded Rectangle 10">
            <a:hlinkClick r:id="rId3" action="ppaction://hlinksldjump"/>
          </p:cNvPr>
          <p:cNvSpPr/>
          <p:nvPr/>
        </p:nvSpPr>
        <p:spPr>
          <a:xfrm>
            <a:off x="4935271" y="44066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  Farxiga</a:t>
            </a:r>
          </a:p>
        </p:txBody>
      </p:sp>
      <p:sp>
        <p:nvSpPr>
          <p:cNvPr id="12" name="Rounded Rectangle 11">
            <a:hlinkClick r:id="rId3" action="ppaction://hlinksldjump"/>
          </p:cNvPr>
          <p:cNvSpPr/>
          <p:nvPr/>
        </p:nvSpPr>
        <p:spPr>
          <a:xfrm>
            <a:off x="4931730" y="5296923"/>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 Januvia</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ANSWER
</a:t>
            </a:r>
          </a:p>
        </p:txBody>
      </p:sp>
    </p:spTree>
    <p:extLst>
      <p:ext uri="{BB962C8B-B14F-4D97-AF65-F5344CB8AC3E}">
        <p14:creationId xmlns:p14="http://schemas.microsoft.com/office/powerpoint/2010/main" val="2800522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TRY AGAIN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KEEP TRYING
</a:t>
            </a:r>
          </a:p>
        </p:txBody>
      </p:sp>
    </p:spTree>
    <p:extLst>
      <p:ext uri="{BB962C8B-B14F-4D97-AF65-F5344CB8AC3E}">
        <p14:creationId xmlns:p14="http://schemas.microsoft.com/office/powerpoint/2010/main" val="46244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CHOOSE YOUR QUESTION
</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br>
              <a:rPr lang="en-US" dirty="0"/>
            </a:br>
            <a:r>
              <a:rPr lang="en-US" dirty="0"/>
              <a:t>CORRECT!
</a:t>
            </a:r>
          </a:p>
        </p:txBody>
      </p:sp>
    </p:spTree>
    <p:extLst>
      <p:ext uri="{BB962C8B-B14F-4D97-AF65-F5344CB8AC3E}">
        <p14:creationId xmlns:p14="http://schemas.microsoft.com/office/powerpoint/2010/main" val="156570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96000"/>
          </a:bodyPr>
          <a:lstStyle/>
          <a:p>
            <a:pPr algn="ctr">
              <a:lnSpc>
                <a:spcPct val="90000"/>
              </a:lnSpc>
            </a:pPr>
            <a:r>
              <a:rPr lang="en-US" sz="2800" cap="all" spc="199" dirty="0">
                <a:solidFill>
                  <a:srgbClr val="262626"/>
                </a:solidFill>
                <a:latin typeface="Gill Sans MT"/>
              </a:rPr>
              <a:t> Diabetes Questions
</a:t>
            </a:r>
            <a:endParaRPr lang="en-US" sz="2800" b="0" strike="noStrike" spc="-1" dirty="0">
              <a:solidFill>
                <a:srgbClr val="000000"/>
              </a:solidFill>
              <a:latin typeface="Gill Sans MT"/>
            </a:endParaRPr>
          </a:p>
        </p:txBody>
      </p:sp>
      <p:sp>
        <p:nvSpPr>
          <p:cNvPr id="97" name="TextShape 2"/>
          <p:cNvSpPr txBox="1"/>
          <p:nvPr/>
        </p:nvSpPr>
        <p:spPr>
          <a:xfrm>
            <a:off x="2231280" y="2566362"/>
            <a:ext cx="7729200" cy="3101760"/>
          </a:xfrm>
          <a:prstGeom prst="rect">
            <a:avLst/>
          </a:prstGeom>
          <a:noFill/>
          <a:ln w="0">
            <a:noFill/>
          </a:ln>
        </p:spPr>
        <p:txBody>
          <a:bodyPr>
            <a:normAutofit/>
          </a:bodyPr>
          <a:lstStyle/>
          <a:p>
            <a:pPr>
              <a:lnSpc>
                <a:spcPct val="100000"/>
              </a:lnSpc>
              <a:spcBef>
                <a:spcPts val="1001"/>
              </a:spcBef>
              <a:buClr>
                <a:srgbClr val="418AB3"/>
              </a:buClr>
            </a:pPr>
            <a:r>
              <a:rPr lang="en-US" sz="2500" spc="-1" dirty="0">
                <a:solidFill>
                  <a:srgbClr val="262626"/>
                </a:solidFill>
                <a:latin typeface="Gill Sans MT"/>
              </a:rPr>
              <a:t>Overview: 
</a:t>
            </a:r>
            <a:r>
              <a:rPr lang="en-US" sz="2500" spc="-1" dirty="0">
                <a:solidFill>
                  <a:schemeClr val="accent2"/>
                </a:solidFill>
                <a:latin typeface="Century Gothic" panose="020B0502020202020204" pitchFamily="34" charset="0"/>
              </a:rPr>
              <a:t>● </a:t>
            </a:r>
            <a:r>
              <a:rPr lang="en-US" sz="2500" spc="-1" dirty="0">
                <a:solidFill>
                  <a:srgbClr val="262626"/>
                </a:solidFill>
                <a:latin typeface="Gill Sans MT"/>
              </a:rPr>
              <a:t>This month we will focus on defining diabetes
</a:t>
            </a:r>
            <a:r>
              <a:rPr lang="en-US" sz="2500" spc="-1" dirty="0">
                <a:solidFill>
                  <a:schemeClr val="accent2"/>
                </a:solidFill>
                <a:latin typeface="Century Gothic" panose="020B0502020202020204" pitchFamily="34" charset="0"/>
              </a:rPr>
              <a:t>● </a:t>
            </a:r>
            <a:r>
              <a:rPr lang="en-US" sz="2500" spc="-1" dirty="0">
                <a:solidFill>
                  <a:srgbClr val="262626"/>
                </a:solidFill>
                <a:latin typeface="Gill Sans MT"/>
              </a:rPr>
              <a:t>What is the A1C, identify the ideal levels
</a:t>
            </a:r>
            <a:r>
              <a:rPr lang="en-US" sz="2500" spc="-1" dirty="0">
                <a:solidFill>
                  <a:schemeClr val="accent2"/>
                </a:solidFill>
                <a:latin typeface="Century Gothic" panose="020B0502020202020204" pitchFamily="34" charset="0"/>
              </a:rPr>
              <a:t>● </a:t>
            </a:r>
            <a:r>
              <a:rPr lang="en-US" sz="2500" spc="-1" dirty="0">
                <a:solidFill>
                  <a:srgbClr val="262626"/>
                </a:solidFill>
                <a:latin typeface="Gill Sans MT"/>
              </a:rPr>
              <a:t>Blood pressure levels by age 
</a:t>
            </a:r>
            <a:r>
              <a:rPr lang="en-US" sz="2500" spc="-1" dirty="0">
                <a:solidFill>
                  <a:schemeClr val="accent2"/>
                </a:solidFill>
                <a:latin typeface="Century Gothic" panose="020B0502020202020204" pitchFamily="34" charset="0"/>
              </a:rPr>
              <a:t>● </a:t>
            </a:r>
            <a:r>
              <a:rPr lang="en-US" sz="2500" spc="-1" dirty="0">
                <a:solidFill>
                  <a:srgbClr val="262626"/>
                </a:solidFill>
                <a:latin typeface="Gill Sans MT"/>
              </a:rPr>
              <a:t>Obesity
</a:t>
            </a:r>
            <a:endParaRPr lang="en-US" sz="2500" b="0" strike="noStrike" spc="-1" dirty="0">
              <a:solidFill>
                <a:srgbClr val="262626"/>
              </a:solidFill>
              <a:latin typeface="Gill Sans M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231136" y="2424754"/>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85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endParaRPr lang="en-US" dirty="0"/>
          </a:p>
          <a:p>
            <a:r>
              <a:rPr lang="en-US" dirty="0"/>
              <a:t>IS OBESITY A DISEASE?
</a:t>
            </a:r>
          </a:p>
        </p:txBody>
      </p:sp>
      <p:sp>
        <p:nvSpPr>
          <p:cNvPr id="10" name="Rounded Rectangle 9">
            <a:hlinkClick r:id="rId2" action="ppaction://hlinksldjump"/>
          </p:cNvPr>
          <p:cNvSpPr/>
          <p:nvPr/>
        </p:nvSpPr>
        <p:spPr>
          <a:xfrm>
            <a:off x="4771358" y="3776896"/>
            <a:ext cx="264928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a:p>
            <a:pPr algn="ctr"/>
            <a:r>
              <a:rPr lang="en-US" dirty="0">
                <a:solidFill>
                  <a:schemeClr val="tx1"/>
                </a:solidFill>
              </a:rPr>
              <a:t>Yes, both are chronic diseases.
</a:t>
            </a:r>
          </a:p>
        </p:txBody>
      </p:sp>
      <p:sp>
        <p:nvSpPr>
          <p:cNvPr id="5" name="TextBox 4"/>
          <p:cNvSpPr txBox="1"/>
          <p:nvPr/>
        </p:nvSpPr>
        <p:spPr>
          <a:xfrm>
            <a:off x="2231136" y="4461315"/>
            <a:ext cx="8390861" cy="2400657"/>
          </a:xfrm>
          <a:prstGeom prst="rect">
            <a:avLst/>
          </a:prstGeom>
          <a:noFill/>
        </p:spPr>
        <p:txBody>
          <a:bodyPr wrap="square" rtlCol="0">
            <a:spAutoFit/>
          </a:bodyPr>
          <a:lstStyle/>
          <a:p>
            <a:r>
              <a:rPr lang="en-US" sz="2500" dirty="0">
                <a:latin typeface="Gill Sans MT" panose="020B0502020104020203" pitchFamily="34" charset="0"/>
              </a:rPr>
              <a:t>- Diabetes may have complications of pain, fatigue, shortness of breath, physical function, and difficult emotions </a:t>
            </a:r>
          </a:p>
          <a:p>
            <a:r>
              <a:rPr lang="en-US" sz="2500" dirty="0">
                <a:latin typeface="Gill Sans MT" panose="020B0502020104020203" pitchFamily="34" charset="0"/>
              </a:rPr>
              <a:t>
- Obesity may have all of the same
- What if someone has diabetes and obesity? How do you think that affects their symptoms? </a:t>
            </a:r>
          </a:p>
        </p:txBody>
      </p:sp>
      <p:sp>
        <p:nvSpPr>
          <p:cNvPr id="6" name="Title 1"/>
          <p:cNvSpPr txBox="1">
            <a:spLocks/>
          </p:cNvSpPr>
          <p:nvPr/>
        </p:nvSpPr>
        <p:spPr>
          <a:xfrm>
            <a:off x="2231136" y="812114"/>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85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endParaRPr lang="en-US" dirty="0"/>
          </a:p>
          <a:p>
            <a:r>
              <a:rPr lang="en-US" dirty="0"/>
              <a:t>IS DIABETES A DISEASE?
</a:t>
            </a:r>
          </a:p>
        </p:txBody>
      </p:sp>
    </p:spTree>
    <p:extLst>
      <p:ext uri="{BB962C8B-B14F-4D97-AF65-F5344CB8AC3E}">
        <p14:creationId xmlns:p14="http://schemas.microsoft.com/office/powerpoint/2010/main" val="27916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90799"/>
            <a:ext cx="7281333" cy="369332"/>
          </a:xfrm>
          <a:prstGeom prst="rect">
            <a:avLst/>
          </a:prstGeom>
        </p:spPr>
        <p:txBody>
          <a:bodyPr wrap="square">
            <a:spAutoFit/>
          </a:bodyPr>
          <a:lstStyle/>
          <a:p>
            <a:r>
              <a:rPr lang="en-US" dirty="0"/>
              <a:t>https://www.nhlbi.nih.gov/health/educational/lose_wt/BMI/bmicalc.htm</a:t>
            </a:r>
          </a:p>
        </p:txBody>
      </p:sp>
      <p:pic>
        <p:nvPicPr>
          <p:cNvPr id="8" name="Picture 7" descr="Chart&#10;&#10;Description automatically generated">
            <a:extLst>
              <a:ext uri="{FF2B5EF4-FFF2-40B4-BE49-F238E27FC236}">
                <a16:creationId xmlns:a16="http://schemas.microsoft.com/office/drawing/2014/main" id="{71C7CDEC-F481-263D-2F11-3D74635EC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5544" y="96177"/>
            <a:ext cx="3326455" cy="6604000"/>
          </a:xfrm>
          <a:prstGeom prst="rect">
            <a:avLst/>
          </a:prstGeom>
        </p:spPr>
      </p:pic>
      <p:pic>
        <p:nvPicPr>
          <p:cNvPr id="7" name="Picture 6" descr="Timeline&#10;&#10;Description automatically generated">
            <a:extLst>
              <a:ext uri="{FF2B5EF4-FFF2-40B4-BE49-F238E27FC236}">
                <a16:creationId xmlns:a16="http://schemas.microsoft.com/office/drawing/2014/main" id="{18B176B1-F950-09A2-103F-73F132766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44" y="623946"/>
            <a:ext cx="8328498" cy="4706007"/>
          </a:xfrm>
          <a:prstGeom prst="rect">
            <a:avLst/>
          </a:prstGeom>
        </p:spPr>
      </p:pic>
      <p:sp>
        <p:nvSpPr>
          <p:cNvPr id="9" name="TextBox 8">
            <a:extLst>
              <a:ext uri="{FF2B5EF4-FFF2-40B4-BE49-F238E27FC236}">
                <a16:creationId xmlns:a16="http://schemas.microsoft.com/office/drawing/2014/main" id="{9C5CF01B-B5D1-9872-D953-3010977352DF}"/>
              </a:ext>
            </a:extLst>
          </p:cNvPr>
          <p:cNvSpPr txBox="1"/>
          <p:nvPr/>
        </p:nvSpPr>
        <p:spPr>
          <a:xfrm>
            <a:off x="948175" y="990414"/>
            <a:ext cx="2431915" cy="830997"/>
          </a:xfrm>
          <a:prstGeom prst="rect">
            <a:avLst/>
          </a:prstGeom>
          <a:solidFill>
            <a:schemeClr val="accent1">
              <a:lumMod val="20000"/>
              <a:lumOff val="80000"/>
            </a:schemeClr>
          </a:solidFill>
        </p:spPr>
        <p:txBody>
          <a:bodyPr wrap="square" rtlCol="0">
            <a:spAutoFit/>
          </a:bodyPr>
          <a:lstStyle/>
          <a:p>
            <a:r>
              <a:rPr lang="en-US" sz="2400" b="1" dirty="0"/>
              <a:t>BMI (body mass index) =</a:t>
            </a:r>
          </a:p>
        </p:txBody>
      </p:sp>
      <p:sp>
        <p:nvSpPr>
          <p:cNvPr id="10" name="TextBox 9">
            <a:extLst>
              <a:ext uri="{FF2B5EF4-FFF2-40B4-BE49-F238E27FC236}">
                <a16:creationId xmlns:a16="http://schemas.microsoft.com/office/drawing/2014/main" id="{E1EAB4A1-393C-9F47-5AB6-385F6B5F87AD}"/>
              </a:ext>
            </a:extLst>
          </p:cNvPr>
          <p:cNvSpPr txBox="1"/>
          <p:nvPr/>
        </p:nvSpPr>
        <p:spPr>
          <a:xfrm>
            <a:off x="1060315" y="2001823"/>
            <a:ext cx="1829658" cy="461665"/>
          </a:xfrm>
          <a:prstGeom prst="rect">
            <a:avLst/>
          </a:prstGeom>
          <a:solidFill>
            <a:schemeClr val="accent1">
              <a:lumMod val="20000"/>
              <a:lumOff val="80000"/>
            </a:schemeClr>
          </a:solidFill>
        </p:spPr>
        <p:txBody>
          <a:bodyPr wrap="square" rtlCol="0">
            <a:spAutoFit/>
          </a:bodyPr>
          <a:lstStyle/>
          <a:p>
            <a:r>
              <a:rPr lang="en-US" sz="2400" b="1" dirty="0">
                <a:highlight>
                  <a:srgbClr val="00FF00"/>
                </a:highlight>
              </a:rPr>
              <a:t>FORMULA</a:t>
            </a:r>
          </a:p>
        </p:txBody>
      </p:sp>
      <p:sp>
        <p:nvSpPr>
          <p:cNvPr id="11" name="TextBox 10">
            <a:extLst>
              <a:ext uri="{FF2B5EF4-FFF2-40B4-BE49-F238E27FC236}">
                <a16:creationId xmlns:a16="http://schemas.microsoft.com/office/drawing/2014/main" id="{5E9C228B-2003-85CD-141D-BAC41C1368CD}"/>
              </a:ext>
            </a:extLst>
          </p:cNvPr>
          <p:cNvSpPr txBox="1"/>
          <p:nvPr/>
        </p:nvSpPr>
        <p:spPr>
          <a:xfrm>
            <a:off x="4301157" y="990414"/>
            <a:ext cx="2237361" cy="461665"/>
          </a:xfrm>
          <a:prstGeom prst="rect">
            <a:avLst/>
          </a:prstGeom>
          <a:solidFill>
            <a:schemeClr val="accent1">
              <a:lumMod val="20000"/>
              <a:lumOff val="80000"/>
            </a:schemeClr>
          </a:solidFill>
        </p:spPr>
        <p:txBody>
          <a:bodyPr wrap="square" rtlCol="0">
            <a:spAutoFit/>
          </a:bodyPr>
          <a:lstStyle/>
          <a:p>
            <a:r>
              <a:rPr lang="en-US" sz="2400" b="1" dirty="0"/>
              <a:t>WEIGHT (LB)</a:t>
            </a:r>
          </a:p>
        </p:txBody>
      </p:sp>
      <p:sp>
        <p:nvSpPr>
          <p:cNvPr id="12" name="TextBox 11">
            <a:extLst>
              <a:ext uri="{FF2B5EF4-FFF2-40B4-BE49-F238E27FC236}">
                <a16:creationId xmlns:a16="http://schemas.microsoft.com/office/drawing/2014/main" id="{A51F8F78-4B69-02A0-86AE-2A0FCD5BF20B}"/>
              </a:ext>
            </a:extLst>
          </p:cNvPr>
          <p:cNvSpPr txBox="1"/>
          <p:nvPr/>
        </p:nvSpPr>
        <p:spPr>
          <a:xfrm>
            <a:off x="3380090" y="1535519"/>
            <a:ext cx="4387175" cy="457200"/>
          </a:xfrm>
          <a:prstGeom prst="rect">
            <a:avLst/>
          </a:prstGeom>
          <a:solidFill>
            <a:schemeClr val="accent1">
              <a:lumMod val="20000"/>
              <a:lumOff val="80000"/>
            </a:schemeClr>
          </a:solidFill>
        </p:spPr>
        <p:txBody>
          <a:bodyPr wrap="square" rtlCol="0">
            <a:spAutoFit/>
          </a:bodyPr>
          <a:lstStyle/>
          <a:p>
            <a:r>
              <a:rPr lang="en-US" sz="2400" b="1" dirty="0"/>
              <a:t>           HEIGHT </a:t>
            </a:r>
            <a:r>
              <a:rPr lang="en-US" sz="2400" b="1" baseline="30000" dirty="0"/>
              <a:t>2</a:t>
            </a:r>
            <a:r>
              <a:rPr lang="en-US" sz="2400" b="1" dirty="0"/>
              <a:t> (IN) </a:t>
            </a:r>
            <a:endParaRPr lang="en-US" sz="1050" b="1" dirty="0"/>
          </a:p>
        </p:txBody>
      </p:sp>
      <p:sp>
        <p:nvSpPr>
          <p:cNvPr id="13" name="TextBox 12">
            <a:extLst>
              <a:ext uri="{FF2B5EF4-FFF2-40B4-BE49-F238E27FC236}">
                <a16:creationId xmlns:a16="http://schemas.microsoft.com/office/drawing/2014/main" id="{7680AEC3-F456-5193-81F4-BED8543EC381}"/>
              </a:ext>
            </a:extLst>
          </p:cNvPr>
          <p:cNvSpPr txBox="1"/>
          <p:nvPr/>
        </p:nvSpPr>
        <p:spPr>
          <a:xfrm>
            <a:off x="486068" y="4856177"/>
            <a:ext cx="8050449" cy="253916"/>
          </a:xfrm>
          <a:prstGeom prst="rect">
            <a:avLst/>
          </a:prstGeom>
          <a:solidFill>
            <a:srgbClr val="FFFF00"/>
          </a:solidFill>
        </p:spPr>
        <p:txBody>
          <a:bodyPr wrap="square" rtlCol="0">
            <a:spAutoFit/>
          </a:bodyPr>
          <a:lstStyle/>
          <a:p>
            <a:r>
              <a:rPr lang="en-US" sz="1050" b="1" dirty="0"/>
              <a:t>UNDERWEIGTH </a:t>
            </a:r>
            <a:r>
              <a:rPr lang="en-US" sz="1050" dirty="0"/>
              <a:t>   </a:t>
            </a:r>
            <a:r>
              <a:rPr lang="en-US" sz="1050" b="1" dirty="0"/>
              <a:t>NORMAL         OVERWEIGTH          OBESITY I           OBESITY II               OBESITY III            OBESITY IV</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extShape 1"/>
          <p:cNvSpPr txBox="1"/>
          <p:nvPr/>
        </p:nvSpPr>
        <p:spPr>
          <a:xfrm>
            <a:off x="1399320" y="606600"/>
            <a:ext cx="9403200" cy="1188360"/>
          </a:xfrm>
          <a:prstGeom prst="rect">
            <a:avLst/>
          </a:prstGeom>
          <a:solidFill>
            <a:srgbClr val="FFFFFF"/>
          </a:solidFill>
          <a:ln w="31680" cap="sq">
            <a:solidFill>
              <a:srgbClr val="404040"/>
            </a:solidFill>
            <a:miter/>
          </a:ln>
        </p:spPr>
        <p:txBody>
          <a:bodyPr lIns="182880" tIns="182880" rIns="182880" bIns="182880" anchor="ctr">
            <a:normAutofit fontScale="43500" lnSpcReduction="20000"/>
          </a:bodyPr>
          <a:lstStyle/>
          <a:p>
            <a:pPr algn="ctr">
              <a:lnSpc>
                <a:spcPct val="90000"/>
              </a:lnSpc>
            </a:pPr>
            <a:endParaRPr lang="en-US" sz="3600" cap="all" spc="199" dirty="0">
              <a:solidFill>
                <a:srgbClr val="262626"/>
              </a:solidFill>
              <a:latin typeface="Gill Sans MT"/>
            </a:endParaRPr>
          </a:p>
          <a:p>
            <a:pPr algn="ctr">
              <a:lnSpc>
                <a:spcPct val="90000"/>
              </a:lnSpc>
            </a:pPr>
            <a:br>
              <a:rPr lang="en-US" sz="4700" cap="all" spc="199" dirty="0">
                <a:solidFill>
                  <a:srgbClr val="262626"/>
                </a:solidFill>
                <a:latin typeface="Gill Sans MT"/>
              </a:rPr>
            </a:br>
            <a:r>
              <a:rPr lang="en-US" sz="4700" cap="all" spc="199" dirty="0">
                <a:solidFill>
                  <a:srgbClr val="262626"/>
                </a:solidFill>
                <a:latin typeface="Gill Sans MT"/>
              </a:rPr>
              <a:t> HOW CAN WE HELP OUR PATIENTS?</a:t>
            </a:r>
            <a:r>
              <a:rPr lang="en-US" sz="2800" cap="all" spc="199" dirty="0">
                <a:solidFill>
                  <a:srgbClr val="262626"/>
                </a:solidFill>
                <a:latin typeface="Gill Sans MT"/>
              </a:rPr>
              <a:t>
</a:t>
            </a:r>
            <a:endParaRPr lang="en-US" sz="2800" b="0" strike="noStrike" spc="-1" dirty="0">
              <a:solidFill>
                <a:srgbClr val="000000"/>
              </a:solidFill>
              <a:latin typeface="Gill Sans MT"/>
            </a:endParaRPr>
          </a:p>
        </p:txBody>
      </p:sp>
      <p:sp>
        <p:nvSpPr>
          <p:cNvPr id="240" name="CustomShape 2"/>
          <p:cNvSpPr/>
          <p:nvPr/>
        </p:nvSpPr>
        <p:spPr>
          <a:xfrm>
            <a:off x="1475280" y="3898800"/>
            <a:ext cx="1384560" cy="737210"/>
          </a:xfrm>
          <a:prstGeom prst="rect">
            <a:avLst/>
          </a:prstGeom>
          <a:solidFill>
            <a:schemeClr val="accent3">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spc="-1" dirty="0">
                <a:solidFill>
                  <a:srgbClr val="000000"/>
                </a:solidFill>
                <a:latin typeface="Gill Sans MT"/>
              </a:rPr>
              <a:t>Take medicine Lose weight
</a:t>
            </a:r>
            <a:endParaRPr lang="en-US" sz="1400" b="0" strike="noStrike" spc="-1" dirty="0">
              <a:latin typeface="Arial"/>
            </a:endParaRPr>
          </a:p>
        </p:txBody>
      </p:sp>
      <p:sp>
        <p:nvSpPr>
          <p:cNvPr id="241" name="CustomShape 3"/>
          <p:cNvSpPr/>
          <p:nvPr/>
        </p:nvSpPr>
        <p:spPr>
          <a:xfrm>
            <a:off x="4898880" y="3898799"/>
            <a:ext cx="1795320" cy="952653"/>
          </a:xfrm>
          <a:prstGeom prst="rect">
            <a:avLst/>
          </a:prstGeom>
          <a:solidFill>
            <a:schemeClr val="accent3">
              <a:lumMod val="60000"/>
              <a:lumOff val="40000"/>
            </a:schemeClr>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endParaRPr lang="en-US" sz="1400" spc="-1" dirty="0">
              <a:solidFill>
                <a:srgbClr val="000000"/>
              </a:solidFill>
              <a:latin typeface="Gill Sans MT"/>
            </a:endParaRPr>
          </a:p>
          <a:p>
            <a:pPr algn="ctr">
              <a:lnSpc>
                <a:spcPct val="100000"/>
              </a:lnSpc>
            </a:pPr>
            <a:r>
              <a:rPr lang="en-US" sz="1400" spc="-1" dirty="0">
                <a:solidFill>
                  <a:srgbClr val="000000"/>
                </a:solidFill>
                <a:latin typeface="Gill Sans MT"/>
              </a:rPr>
              <a:t>Emotional support
Lose weight
</a:t>
            </a:r>
            <a:endParaRPr lang="en-US" sz="1400" b="0" strike="noStrike" spc="-1" dirty="0">
              <a:latin typeface="Arial"/>
            </a:endParaRPr>
          </a:p>
        </p:txBody>
      </p:sp>
      <p:sp>
        <p:nvSpPr>
          <p:cNvPr id="242" name="CustomShape 4"/>
          <p:cNvSpPr/>
          <p:nvPr/>
        </p:nvSpPr>
        <p:spPr>
          <a:xfrm>
            <a:off x="6944760" y="3898798"/>
            <a:ext cx="1605600" cy="952653"/>
          </a:xfrm>
          <a:prstGeom prst="rect">
            <a:avLst/>
          </a:prstGeom>
          <a:solidFill>
            <a:schemeClr val="accent3">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spc="-1" dirty="0">
                <a:solidFill>
                  <a:srgbClr val="000000"/>
                </a:solidFill>
                <a:latin typeface="Gill Sans MT"/>
              </a:rPr>
              <a:t>Exercise
Improve A1C
Lose weight
</a:t>
            </a:r>
            <a:endParaRPr lang="en-US" sz="1400" b="0" strike="noStrike" spc="-1" dirty="0">
              <a:latin typeface="Arial"/>
            </a:endParaRPr>
          </a:p>
        </p:txBody>
      </p:sp>
      <p:sp>
        <p:nvSpPr>
          <p:cNvPr id="243" name="CustomShape 5"/>
          <p:cNvSpPr/>
          <p:nvPr/>
        </p:nvSpPr>
        <p:spPr>
          <a:xfrm>
            <a:off x="8983800" y="3900540"/>
            <a:ext cx="1795320" cy="1168097"/>
          </a:xfrm>
          <a:prstGeom prst="rect">
            <a:avLst/>
          </a:prstGeom>
          <a:solidFill>
            <a:schemeClr val="accent3">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spc="-1" dirty="0">
                <a:solidFill>
                  <a:srgbClr val="000000"/>
                </a:solidFill>
                <a:latin typeface="Gill Sans MT"/>
              </a:rPr>
              <a:t>Emotional support
Nutrition
Improve A1C
Lose weight
</a:t>
            </a:r>
            <a:endParaRPr lang="en-US" sz="1400" b="0" strike="noStrike" spc="-1" dirty="0">
              <a:latin typeface="Arial"/>
            </a:endParaRPr>
          </a:p>
        </p:txBody>
      </p:sp>
      <p:sp>
        <p:nvSpPr>
          <p:cNvPr id="244" name="CustomShape 6"/>
          <p:cNvSpPr/>
          <p:nvPr/>
        </p:nvSpPr>
        <p:spPr>
          <a:xfrm>
            <a:off x="1189080" y="5240880"/>
            <a:ext cx="100828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b="1" spc="-1" dirty="0">
                <a:solidFill>
                  <a:srgbClr val="FF0000"/>
                </a:solidFill>
                <a:latin typeface="Gill Sans MT"/>
              </a:rPr>
              <a:t>High sugar content and excess weight cause problems.
So losing weight and improving A1C solve the problem.</a:t>
            </a:r>
            <a:endParaRPr lang="en-US" sz="1800" b="0" strike="noStrike" spc="-1" dirty="0">
              <a:latin typeface="Arial"/>
            </a:endParaRPr>
          </a:p>
        </p:txBody>
      </p:sp>
      <p:pic>
        <p:nvPicPr>
          <p:cNvPr id="245" name="Picture 11" descr="A person eating a slice of orange&#10;&#10;Description automatically generated with low confidence"/>
          <p:cNvPicPr/>
          <p:nvPr/>
        </p:nvPicPr>
        <p:blipFill>
          <a:blip r:embed="rId2"/>
          <a:srcRect l="30848" r="22740"/>
          <a:stretch/>
        </p:blipFill>
        <p:spPr>
          <a:xfrm>
            <a:off x="1475280" y="2229480"/>
            <a:ext cx="1350000" cy="1512000"/>
          </a:xfrm>
          <a:prstGeom prst="rect">
            <a:avLst/>
          </a:prstGeom>
          <a:ln w="0">
            <a:noFill/>
          </a:ln>
        </p:spPr>
      </p:pic>
      <p:pic>
        <p:nvPicPr>
          <p:cNvPr id="246" name="Picture 2" descr="Reduce tu Valor de Hemoglobina Glicosilada Naturalmente - DSM"/>
          <p:cNvPicPr/>
          <p:nvPr/>
        </p:nvPicPr>
        <p:blipFill>
          <a:blip r:embed="rId3"/>
          <a:stretch/>
        </p:blipFill>
        <p:spPr>
          <a:xfrm>
            <a:off x="3189600" y="2244240"/>
            <a:ext cx="1440000" cy="1496880"/>
          </a:xfrm>
          <a:prstGeom prst="rect">
            <a:avLst/>
          </a:prstGeom>
          <a:ln w="0">
            <a:noFill/>
          </a:ln>
        </p:spPr>
      </p:pic>
      <p:sp>
        <p:nvSpPr>
          <p:cNvPr id="247" name="CustomShape 7"/>
          <p:cNvSpPr/>
          <p:nvPr/>
        </p:nvSpPr>
        <p:spPr>
          <a:xfrm>
            <a:off x="3094200" y="3898800"/>
            <a:ext cx="1572480" cy="952653"/>
          </a:xfrm>
          <a:prstGeom prst="rect">
            <a:avLst/>
          </a:prstGeom>
          <a:solidFill>
            <a:schemeClr val="accent3">
              <a:lumMod val="60000"/>
              <a:lumOff val="40000"/>
            </a:schemeClr>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endParaRPr lang="en-US" sz="1400" spc="-1" dirty="0">
              <a:solidFill>
                <a:srgbClr val="000000"/>
              </a:solidFill>
              <a:latin typeface="Gill Sans MT"/>
            </a:endParaRPr>
          </a:p>
          <a:p>
            <a:pPr algn="ctr">
              <a:lnSpc>
                <a:spcPct val="100000"/>
              </a:lnSpc>
            </a:pPr>
            <a:r>
              <a:rPr lang="en-US" sz="1400" spc="-1" dirty="0">
                <a:solidFill>
                  <a:srgbClr val="000000"/>
                </a:solidFill>
                <a:latin typeface="Gill Sans MT"/>
              </a:rPr>
              <a:t>Improve A1C
Lose weight
</a:t>
            </a:r>
            <a:endParaRPr lang="en-US" sz="1400" b="0" strike="noStrike" spc="-1" dirty="0">
              <a:latin typeface="Arial"/>
            </a:endParaRPr>
          </a:p>
        </p:txBody>
      </p:sp>
      <p:pic>
        <p:nvPicPr>
          <p:cNvPr id="248" name="Picture Placeholder 9" descr="teamwork.jpg"/>
          <p:cNvPicPr/>
          <p:nvPr/>
        </p:nvPicPr>
        <p:blipFill>
          <a:blip r:embed="rId4"/>
          <a:srcRect l="2090" r="2090"/>
          <a:stretch/>
        </p:blipFill>
        <p:spPr>
          <a:xfrm>
            <a:off x="4964760" y="2264220"/>
            <a:ext cx="1663560" cy="1496880"/>
          </a:xfrm>
          <a:prstGeom prst="rect">
            <a:avLst/>
          </a:prstGeom>
          <a:ln w="0">
            <a:noFill/>
          </a:ln>
        </p:spPr>
      </p:pic>
      <p:pic>
        <p:nvPicPr>
          <p:cNvPr id="249" name="Picture 4" descr="Métodos de entrenamiento para personas con sobrepeso y obesidad"/>
          <p:cNvPicPr/>
          <p:nvPr/>
        </p:nvPicPr>
        <p:blipFill>
          <a:blip r:embed="rId5"/>
          <a:stretch/>
        </p:blipFill>
        <p:spPr>
          <a:xfrm>
            <a:off x="6926760" y="2284200"/>
            <a:ext cx="1605600" cy="1413720"/>
          </a:xfrm>
          <a:prstGeom prst="rect">
            <a:avLst/>
          </a:prstGeom>
          <a:ln w="0">
            <a:noFill/>
          </a:ln>
        </p:spPr>
      </p:pic>
      <p:pic>
        <p:nvPicPr>
          <p:cNvPr id="250" name="Picture 6" descr="Autocuidado en Diabetes Tipo 2 - PyDeSalud"/>
          <p:cNvPicPr/>
          <p:nvPr/>
        </p:nvPicPr>
        <p:blipFill>
          <a:blip r:embed="rId6"/>
          <a:stretch/>
        </p:blipFill>
        <p:spPr>
          <a:xfrm flipH="1">
            <a:off x="8897400" y="2284200"/>
            <a:ext cx="2025000" cy="14569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additive="repl">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additive="repl">
                                        <p:cTn id="12" dur="5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241"/>
                                        </p:tgtEl>
                                        <p:attrNameLst>
                                          <p:attrName>style.visibility</p:attrName>
                                        </p:attrNameLst>
                                      </p:cBhvr>
                                      <p:to>
                                        <p:strVal val="visible"/>
                                      </p:to>
                                    </p:set>
                                    <p:animEffect transition="in" filter="fade">
                                      <p:cBhvr additive="repl">
                                        <p:cTn id="17" dur="500"/>
                                        <p:tgtEl>
                                          <p:spTgt spid="2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242"/>
                                        </p:tgtEl>
                                        <p:attrNameLst>
                                          <p:attrName>style.visibility</p:attrName>
                                        </p:attrNameLst>
                                      </p:cBhvr>
                                      <p:to>
                                        <p:strVal val="visible"/>
                                      </p:to>
                                    </p:set>
                                    <p:animEffect transition="in" filter="fade">
                                      <p:cBhvr additive="repl">
                                        <p:cTn id="22" dur="500"/>
                                        <p:tgtEl>
                                          <p:spTgt spid="2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fade">
                                      <p:cBhvr additive="repl">
                                        <p:cTn id="27"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Shape 1"/>
          <p:cNvSpPr txBox="1"/>
          <p:nvPr/>
        </p:nvSpPr>
        <p:spPr>
          <a:xfrm>
            <a:off x="2309040" y="7884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spc="-1" dirty="0">
                <a:solidFill>
                  <a:srgbClr val="000000"/>
                </a:solidFill>
                <a:latin typeface="Gill Sans MT"/>
              </a:rPr>
              <a:t>Why obesity increases diabetes</a:t>
            </a:r>
          </a:p>
        </p:txBody>
      </p:sp>
      <p:pic>
        <p:nvPicPr>
          <p:cNvPr id="252" name="Picture 3"/>
          <p:cNvPicPr/>
          <p:nvPr/>
        </p:nvPicPr>
        <p:blipFill>
          <a:blip r:embed="rId3"/>
          <a:stretch/>
        </p:blipFill>
        <p:spPr>
          <a:xfrm>
            <a:off x="2309040" y="1392840"/>
            <a:ext cx="7729200" cy="2562120"/>
          </a:xfrm>
          <a:prstGeom prst="rect">
            <a:avLst/>
          </a:prstGeom>
          <a:ln w="0">
            <a:noFill/>
          </a:ln>
        </p:spPr>
      </p:pic>
      <p:pic>
        <p:nvPicPr>
          <p:cNvPr id="253" name="Picture 4" descr="gluclose diagram 2.jpg"/>
          <p:cNvPicPr/>
          <p:nvPr/>
        </p:nvPicPr>
        <p:blipFill>
          <a:blip r:embed="rId4"/>
          <a:stretch/>
        </p:blipFill>
        <p:spPr>
          <a:xfrm>
            <a:off x="2338223" y="4157279"/>
            <a:ext cx="7729200" cy="2615400"/>
          </a:xfrm>
          <a:prstGeom prst="rect">
            <a:avLst/>
          </a:prstGeom>
          <a:ln w="9525">
            <a:noFill/>
          </a:ln>
        </p:spPr>
      </p:pic>
      <p:sp>
        <p:nvSpPr>
          <p:cNvPr id="2" name="TextBox 1">
            <a:extLst>
              <a:ext uri="{FF2B5EF4-FFF2-40B4-BE49-F238E27FC236}">
                <a16:creationId xmlns:a16="http://schemas.microsoft.com/office/drawing/2014/main" id="{DE739DA5-89F1-ED5B-7E9E-689B5089D22B}"/>
              </a:ext>
            </a:extLst>
          </p:cNvPr>
          <p:cNvSpPr txBox="1"/>
          <p:nvPr/>
        </p:nvSpPr>
        <p:spPr>
          <a:xfrm>
            <a:off x="3394953" y="5415263"/>
            <a:ext cx="651753" cy="276999"/>
          </a:xfrm>
          <a:prstGeom prst="rect">
            <a:avLst/>
          </a:prstGeom>
          <a:solidFill>
            <a:schemeClr val="bg1"/>
          </a:solidFill>
        </p:spPr>
        <p:txBody>
          <a:bodyPr wrap="square" rtlCol="0">
            <a:spAutoFit/>
          </a:bodyPr>
          <a:lstStyle/>
          <a:p>
            <a:r>
              <a:rPr lang="en-US" sz="1200" b="1" dirty="0"/>
              <a:t>CELL</a:t>
            </a:r>
          </a:p>
        </p:txBody>
      </p:sp>
      <p:sp>
        <p:nvSpPr>
          <p:cNvPr id="3" name="TextBox 2">
            <a:extLst>
              <a:ext uri="{FF2B5EF4-FFF2-40B4-BE49-F238E27FC236}">
                <a16:creationId xmlns:a16="http://schemas.microsoft.com/office/drawing/2014/main" id="{41653B3F-FD89-A16F-5736-862B4C1B888A}"/>
              </a:ext>
            </a:extLst>
          </p:cNvPr>
          <p:cNvSpPr txBox="1"/>
          <p:nvPr/>
        </p:nvSpPr>
        <p:spPr>
          <a:xfrm>
            <a:off x="5638618" y="5623641"/>
            <a:ext cx="651753" cy="276999"/>
          </a:xfrm>
          <a:prstGeom prst="rect">
            <a:avLst/>
          </a:prstGeom>
          <a:solidFill>
            <a:schemeClr val="bg1"/>
          </a:solidFill>
        </p:spPr>
        <p:txBody>
          <a:bodyPr wrap="square" rtlCol="0">
            <a:spAutoFit/>
          </a:bodyPr>
          <a:lstStyle/>
          <a:p>
            <a:r>
              <a:rPr lang="en-US" sz="1200" b="1" dirty="0"/>
              <a:t>CELL</a:t>
            </a:r>
          </a:p>
        </p:txBody>
      </p:sp>
      <p:sp>
        <p:nvSpPr>
          <p:cNvPr id="4" name="TextBox 3">
            <a:extLst>
              <a:ext uri="{FF2B5EF4-FFF2-40B4-BE49-F238E27FC236}">
                <a16:creationId xmlns:a16="http://schemas.microsoft.com/office/drawing/2014/main" id="{CA2B12BB-59F8-74CA-F0EB-FEF62B72B01E}"/>
              </a:ext>
            </a:extLst>
          </p:cNvPr>
          <p:cNvSpPr txBox="1"/>
          <p:nvPr/>
        </p:nvSpPr>
        <p:spPr>
          <a:xfrm>
            <a:off x="8145296" y="5326480"/>
            <a:ext cx="651753" cy="276999"/>
          </a:xfrm>
          <a:prstGeom prst="rect">
            <a:avLst/>
          </a:prstGeom>
          <a:solidFill>
            <a:schemeClr val="bg1"/>
          </a:solidFill>
        </p:spPr>
        <p:txBody>
          <a:bodyPr wrap="square" rtlCol="0">
            <a:spAutoFit/>
          </a:bodyPr>
          <a:lstStyle/>
          <a:p>
            <a:r>
              <a:rPr lang="en-US" sz="1200" b="1" dirty="0"/>
              <a:t>CELL</a:t>
            </a:r>
          </a:p>
        </p:txBody>
      </p:sp>
      <p:sp>
        <p:nvSpPr>
          <p:cNvPr id="5" name="TextBox 4">
            <a:extLst>
              <a:ext uri="{FF2B5EF4-FFF2-40B4-BE49-F238E27FC236}">
                <a16:creationId xmlns:a16="http://schemas.microsoft.com/office/drawing/2014/main" id="{12655F95-EF07-0E58-FC7F-C424925E24A4}"/>
              </a:ext>
            </a:extLst>
          </p:cNvPr>
          <p:cNvSpPr txBox="1"/>
          <p:nvPr/>
        </p:nvSpPr>
        <p:spPr>
          <a:xfrm>
            <a:off x="2343520" y="5692262"/>
            <a:ext cx="949726" cy="461665"/>
          </a:xfrm>
          <a:prstGeom prst="rect">
            <a:avLst/>
          </a:prstGeom>
          <a:solidFill>
            <a:schemeClr val="bg1"/>
          </a:solidFill>
        </p:spPr>
        <p:txBody>
          <a:bodyPr wrap="square" rtlCol="0">
            <a:spAutoFit/>
          </a:bodyPr>
          <a:lstStyle/>
          <a:p>
            <a:r>
              <a:rPr lang="en-US" sz="1200" b="1" dirty="0"/>
              <a:t>FOOD GLUCOSE</a:t>
            </a: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8AAA9FAC-2CB8-84B9-52B8-16E5F25ED4E1}"/>
                  </a:ext>
                </a:extLst>
              </p14:cNvPr>
              <p14:cNvContentPartPr/>
              <p14:nvPr/>
            </p14:nvContentPartPr>
            <p14:xfrm>
              <a:off x="1342325" y="2062356"/>
              <a:ext cx="360" cy="360"/>
            </p14:xfrm>
          </p:contentPart>
        </mc:Choice>
        <mc:Fallback xmlns="">
          <p:pic>
            <p:nvPicPr>
              <p:cNvPr id="6" name="Ink 5">
                <a:extLst>
                  <a:ext uri="{FF2B5EF4-FFF2-40B4-BE49-F238E27FC236}">
                    <a16:creationId xmlns:a16="http://schemas.microsoft.com/office/drawing/2014/main" id="{8AAA9FAC-2CB8-84B9-52B8-16E5F25ED4E1}"/>
                  </a:ext>
                </a:extLst>
              </p:cNvPr>
              <p:cNvPicPr/>
              <p:nvPr/>
            </p:nvPicPr>
            <p:blipFill>
              <a:blip r:embed="rId6"/>
              <a:stretch>
                <a:fillRect/>
              </a:stretch>
            </p:blipFill>
            <p:spPr>
              <a:xfrm>
                <a:off x="1333325" y="2053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8DB16666-6BDE-1E36-EBD0-E5E4DB12C9A8}"/>
                  </a:ext>
                </a:extLst>
              </p14:cNvPr>
              <p14:cNvContentPartPr/>
              <p14:nvPr/>
            </p14:nvContentPartPr>
            <p14:xfrm>
              <a:off x="10836605" y="3472836"/>
              <a:ext cx="360" cy="360"/>
            </p14:xfrm>
          </p:contentPart>
        </mc:Choice>
        <mc:Fallback xmlns="">
          <p:pic>
            <p:nvPicPr>
              <p:cNvPr id="9" name="Ink 8">
                <a:extLst>
                  <a:ext uri="{FF2B5EF4-FFF2-40B4-BE49-F238E27FC236}">
                    <a16:creationId xmlns:a16="http://schemas.microsoft.com/office/drawing/2014/main" id="{8DB16666-6BDE-1E36-EBD0-E5E4DB12C9A8}"/>
                  </a:ext>
                </a:extLst>
              </p:cNvPr>
              <p:cNvPicPr/>
              <p:nvPr/>
            </p:nvPicPr>
            <p:blipFill>
              <a:blip r:embed="rId6"/>
              <a:stretch>
                <a:fillRect/>
              </a:stretch>
            </p:blipFill>
            <p:spPr>
              <a:xfrm>
                <a:off x="10827605" y="3463836"/>
                <a:ext cx="18000" cy="18000"/>
              </a:xfrm>
              <a:prstGeom prst="rect">
                <a:avLst/>
              </a:prstGeom>
            </p:spPr>
          </p:pic>
        </mc:Fallback>
      </mc:AlternateContent>
      <p:sp>
        <p:nvSpPr>
          <p:cNvPr id="10" name="TextBox 9">
            <a:extLst>
              <a:ext uri="{FF2B5EF4-FFF2-40B4-BE49-F238E27FC236}">
                <a16:creationId xmlns:a16="http://schemas.microsoft.com/office/drawing/2014/main" id="{1B43F754-2B15-550B-56DE-C107AD2E4E8F}"/>
              </a:ext>
            </a:extLst>
          </p:cNvPr>
          <p:cNvSpPr txBox="1"/>
          <p:nvPr/>
        </p:nvSpPr>
        <p:spPr>
          <a:xfrm>
            <a:off x="4241260" y="5326480"/>
            <a:ext cx="797668" cy="276999"/>
          </a:xfrm>
          <a:prstGeom prst="rect">
            <a:avLst/>
          </a:prstGeom>
          <a:solidFill>
            <a:schemeClr val="bg1"/>
          </a:solidFill>
        </p:spPr>
        <p:txBody>
          <a:bodyPr wrap="square" rtlCol="0">
            <a:spAutoFit/>
          </a:bodyPr>
          <a:lstStyle/>
          <a:p>
            <a:r>
              <a:rPr lang="en-US" sz="1200" b="1" dirty="0"/>
              <a:t>INSULIN</a:t>
            </a:r>
          </a:p>
        </p:txBody>
      </p:sp>
      <p:sp>
        <p:nvSpPr>
          <p:cNvPr id="11" name="TextBox 10">
            <a:extLst>
              <a:ext uri="{FF2B5EF4-FFF2-40B4-BE49-F238E27FC236}">
                <a16:creationId xmlns:a16="http://schemas.microsoft.com/office/drawing/2014/main" id="{396C2696-B751-063D-781E-81F1D7B64B9C}"/>
              </a:ext>
            </a:extLst>
          </p:cNvPr>
          <p:cNvSpPr txBox="1"/>
          <p:nvPr/>
        </p:nvSpPr>
        <p:spPr>
          <a:xfrm>
            <a:off x="5964494" y="4289936"/>
            <a:ext cx="796229" cy="461665"/>
          </a:xfrm>
          <a:prstGeom prst="rect">
            <a:avLst/>
          </a:prstGeom>
          <a:solidFill>
            <a:schemeClr val="bg1"/>
          </a:solidFill>
        </p:spPr>
        <p:txBody>
          <a:bodyPr wrap="square" rtlCol="0">
            <a:spAutoFit/>
          </a:bodyPr>
          <a:lstStyle/>
          <a:p>
            <a:r>
              <a:rPr lang="en-US" sz="1200" b="1" dirty="0"/>
              <a:t>BLOOD VESSEL</a:t>
            </a:r>
          </a:p>
        </p:txBody>
      </p:sp>
      <p:sp>
        <p:nvSpPr>
          <p:cNvPr id="12" name="TextBox 11">
            <a:extLst>
              <a:ext uri="{FF2B5EF4-FFF2-40B4-BE49-F238E27FC236}">
                <a16:creationId xmlns:a16="http://schemas.microsoft.com/office/drawing/2014/main" id="{55A1330E-3664-E190-3D83-91105865BD62}"/>
              </a:ext>
            </a:extLst>
          </p:cNvPr>
          <p:cNvSpPr txBox="1"/>
          <p:nvPr/>
        </p:nvSpPr>
        <p:spPr>
          <a:xfrm>
            <a:off x="5418305" y="6153927"/>
            <a:ext cx="4064741" cy="461665"/>
          </a:xfrm>
          <a:prstGeom prst="rect">
            <a:avLst/>
          </a:prstGeom>
          <a:solidFill>
            <a:schemeClr val="bg1"/>
          </a:solidFill>
        </p:spPr>
        <p:txBody>
          <a:bodyPr wrap="square" rtlCol="0">
            <a:spAutoFit/>
          </a:bodyPr>
          <a:lstStyle/>
          <a:p>
            <a:r>
              <a:rPr lang="en-US" sz="1200" dirty="0">
                <a:solidFill>
                  <a:srgbClr val="FF0000"/>
                </a:solidFill>
              </a:rPr>
              <a:t>BODY FAT DOES NOT ALOW INSULIN TO OPEN THE CELL  AND GLUCOSE REMAINS IN THE BLOOD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module1 HOMEWORK
</a:t>
            </a:r>
            <a:endParaRPr lang="en-US" sz="2800" b="0" strike="noStrike" spc="-1" dirty="0">
              <a:solidFill>
                <a:srgbClr val="000000"/>
              </a:solidFill>
              <a:latin typeface="Gill Sans MT"/>
            </a:endParaRPr>
          </a:p>
        </p:txBody>
      </p:sp>
      <p:pic>
        <p:nvPicPr>
          <p:cNvPr id="259" name="Picture 2" descr="Niño feliz con su tarea hecha en la mesa Fotografía de stock - Alamy"/>
          <p:cNvPicPr/>
          <p:nvPr/>
        </p:nvPicPr>
        <p:blipFill>
          <a:blip r:embed="rId2"/>
          <a:stretch/>
        </p:blipFill>
        <p:spPr>
          <a:xfrm>
            <a:off x="3898501" y="2358240"/>
            <a:ext cx="3962160" cy="2931840"/>
          </a:xfrm>
          <a:prstGeom prst="rect">
            <a:avLst/>
          </a:prstGeom>
          <a:ln w="0">
            <a:noFill/>
          </a:ln>
        </p:spPr>
      </p:pic>
      <p:sp>
        <p:nvSpPr>
          <p:cNvPr id="2" name="TextBox 1"/>
          <p:cNvSpPr txBox="1"/>
          <p:nvPr/>
        </p:nvSpPr>
        <p:spPr>
          <a:xfrm>
            <a:off x="3087536" y="5811903"/>
            <a:ext cx="5352747" cy="861774"/>
          </a:xfrm>
          <a:prstGeom prst="rect">
            <a:avLst/>
          </a:prstGeom>
          <a:noFill/>
        </p:spPr>
        <p:txBody>
          <a:bodyPr wrap="none" rtlCol="0">
            <a:spAutoFit/>
          </a:bodyPr>
          <a:lstStyle/>
          <a:p>
            <a:r>
              <a:rPr lang="en-US" sz="2500" dirty="0">
                <a:latin typeface="Gill Sans MT" panose="020B0502020104020203" pitchFamily="34" charset="0"/>
              </a:rPr>
              <a:t>Check your BMI (BODY MASS INDEX)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001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Module 2: PREVENTIVE CARE
module #2 of 6
</a:t>
            </a:r>
            <a:endParaRPr lang="en-US" sz="2800" b="0" strike="noStrike" spc="-1" dirty="0">
              <a:solidFill>
                <a:srgbClr val="000000"/>
              </a:solidFill>
              <a:latin typeface="Gill Sans MT"/>
            </a:endParaRPr>
          </a:p>
        </p:txBody>
      </p:sp>
      <p:sp>
        <p:nvSpPr>
          <p:cNvPr id="261" name="CustomShape 2"/>
          <p:cNvSpPr/>
          <p:nvPr/>
        </p:nvSpPr>
        <p:spPr>
          <a:xfrm>
            <a:off x="2362320" y="2758680"/>
            <a:ext cx="7729200" cy="310176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Team building and sharing
Questions and Concerns?</a:t>
            </a:r>
            <a:endParaRPr lang="en-US" sz="25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93B65D-DE61-0FE3-53E9-27235D6D8DF9}"/>
              </a:ext>
            </a:extLst>
          </p:cNvPr>
          <p:cNvSpPr>
            <a:spLocks noGrp="1"/>
          </p:cNvSpPr>
          <p:nvPr>
            <p:ph type="subTitle"/>
          </p:nvPr>
        </p:nvSpPr>
        <p:spPr>
          <a:xfrm>
            <a:off x="1785510" y="2263139"/>
            <a:ext cx="7729200" cy="3683761"/>
          </a:xfrm>
        </p:spPr>
        <p:txBody>
          <a:bodyPr/>
          <a:lstStyle/>
          <a:p>
            <a:r>
              <a:rPr lang="en-US" sz="2500" dirty="0">
                <a:latin typeface="Gill Sans MT" panose="020B0502020104020203" pitchFamily="34" charset="0"/>
              </a:rPr>
              <a:t>1. Foot ulcers
2. Wearing appropriate shoes
3. Skin care
4. Practical tips
</a:t>
            </a:r>
            <a:endParaRPr lang="en-US" dirty="0"/>
          </a:p>
        </p:txBody>
      </p:sp>
      <p:sp>
        <p:nvSpPr>
          <p:cNvPr id="4" name="TextShape 1">
            <a:extLst>
              <a:ext uri="{FF2B5EF4-FFF2-40B4-BE49-F238E27FC236}">
                <a16:creationId xmlns:a16="http://schemas.microsoft.com/office/drawing/2014/main" id="{491894F8-40C8-E9FC-0377-F62F8A4AF2D7}"/>
              </a:ext>
            </a:extLst>
          </p:cNvPr>
          <p:cNvSpPr txBox="1"/>
          <p:nvPr/>
        </p:nvSpPr>
        <p:spPr>
          <a:xfrm>
            <a:off x="1785510" y="7743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PREVENTIVE CARE
module #2 of 6
</a:t>
            </a:r>
            <a:endParaRPr lang="en-US" sz="2800" b="0" strike="noStrike" spc="-1" dirty="0">
              <a:solidFill>
                <a:srgbClr val="000000"/>
              </a:solidFill>
              <a:latin typeface="Gill Sans MT"/>
            </a:endParaRPr>
          </a:p>
        </p:txBody>
      </p:sp>
    </p:spTree>
    <p:extLst>
      <p:ext uri="{BB962C8B-B14F-4D97-AF65-F5344CB8AC3E}">
        <p14:creationId xmlns:p14="http://schemas.microsoft.com/office/powerpoint/2010/main" val="2879500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29308" y="380801"/>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dirty="0"/>
              <a:t>1. ULCERS ON THE FEET</a:t>
            </a:r>
          </a:p>
        </p:txBody>
      </p:sp>
      <p:pic>
        <p:nvPicPr>
          <p:cNvPr id="3" name="Picture 2" descr="A picture containing shape&#10;&#10;Description automatically generated">
            <a:extLst>
              <a:ext uri="{FF2B5EF4-FFF2-40B4-BE49-F238E27FC236}">
                <a16:creationId xmlns:a16="http://schemas.microsoft.com/office/drawing/2014/main" id="{0A56AD6C-DDF5-A56E-61D7-EB7AB6736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715" y="1742172"/>
            <a:ext cx="8272914" cy="4546683"/>
          </a:xfrm>
          <a:prstGeom prst="rect">
            <a:avLst/>
          </a:prstGeom>
        </p:spPr>
      </p:pic>
      <p:sp>
        <p:nvSpPr>
          <p:cNvPr id="1049" name="TextBox 1048">
            <a:extLst>
              <a:ext uri="{FF2B5EF4-FFF2-40B4-BE49-F238E27FC236}">
                <a16:creationId xmlns:a16="http://schemas.microsoft.com/office/drawing/2014/main" id="{676F5FE7-CF2D-0722-051D-B1FF02FFB365}"/>
              </a:ext>
            </a:extLst>
          </p:cNvPr>
          <p:cNvSpPr txBox="1"/>
          <p:nvPr/>
        </p:nvSpPr>
        <p:spPr>
          <a:xfrm>
            <a:off x="9557886" y="5919523"/>
            <a:ext cx="914400" cy="369332"/>
          </a:xfrm>
          <a:prstGeom prst="rect">
            <a:avLst/>
          </a:prstGeom>
          <a:solidFill>
            <a:schemeClr val="bg1">
              <a:lumMod val="85000"/>
            </a:schemeClr>
          </a:solidFill>
        </p:spPr>
        <p:txBody>
          <a:bodyPr wrap="square" rtlCol="0">
            <a:spAutoFit/>
          </a:bodyPr>
          <a:lstStyle/>
          <a:p>
            <a:endParaRPr lang="en-US" dirty="0"/>
          </a:p>
        </p:txBody>
      </p:sp>
    </p:spTree>
    <p:extLst>
      <p:ext uri="{BB962C8B-B14F-4D97-AF65-F5344CB8AC3E}">
        <p14:creationId xmlns:p14="http://schemas.microsoft.com/office/powerpoint/2010/main" val="1583351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2D36B8-67F8-AD49-BDF4-7AA8FB1990CF}"/>
              </a:ext>
            </a:extLst>
          </p:cNvPr>
          <p:cNvSpPr>
            <a:spLocks noGrp="1"/>
          </p:cNvSpPr>
          <p:nvPr>
            <p:ph idx="4294967295"/>
          </p:nvPr>
        </p:nvSpPr>
        <p:spPr>
          <a:xfrm>
            <a:off x="513815" y="1289785"/>
            <a:ext cx="11610808" cy="5118593"/>
          </a:xfrm>
          <a:prstGeom prst="rect">
            <a:avLst/>
          </a:prstGeom>
        </p:spPr>
        <p:txBody>
          <a:bodyPr>
            <a:noAutofit/>
          </a:bodyPr>
          <a:lstStyle/>
          <a:p>
            <a:pPr marL="287338" indent="-233363">
              <a:buNone/>
            </a:pPr>
            <a:r>
              <a:rPr lang="en-US" sz="2500" dirty="0">
                <a:solidFill>
                  <a:srgbClr val="00B0F0"/>
                </a:solidFill>
                <a:latin typeface="Century Gothic" panose="020B0502020202020204" pitchFamily="34" charset="0"/>
              </a:rPr>
              <a:t>● </a:t>
            </a:r>
            <a:r>
              <a:rPr lang="en-US" sz="2500" dirty="0">
                <a:latin typeface="Gill Sans MT" panose="020B0502020104020203" pitchFamily="34" charset="0"/>
              </a:rPr>
              <a:t>What are appropriate shoes? </a:t>
            </a:r>
          </a:p>
          <a:p>
            <a:pPr marL="287338" indent="-233363">
              <a:buNone/>
            </a:pPr>
            <a:r>
              <a:rPr lang="en-US" sz="2500" dirty="0">
                <a:solidFill>
                  <a:srgbClr val="00B0F0"/>
                </a:solidFill>
                <a:latin typeface="Century Gothic" panose="020B0502020202020204" pitchFamily="34" charset="0"/>
              </a:rPr>
              <a:t>● </a:t>
            </a:r>
            <a:r>
              <a:rPr lang="en-US" sz="2500" dirty="0">
                <a:latin typeface="Gill Sans MT" panose="020B0502020104020203" pitchFamily="34" charset="0"/>
              </a:rPr>
              <a:t>Type</a:t>
            </a:r>
          </a:p>
          <a:p>
            <a:pPr marL="287338" indent="-233363">
              <a:buNone/>
            </a:pPr>
            <a:r>
              <a:rPr lang="en-US" sz="2500" dirty="0">
                <a:solidFill>
                  <a:srgbClr val="00B0F0"/>
                </a:solidFill>
                <a:latin typeface="Century Gothic" panose="020B0502020202020204" pitchFamily="34" charset="0"/>
              </a:rPr>
              <a:t>    ●</a:t>
            </a:r>
            <a:r>
              <a:rPr lang="en-US" sz="2500" dirty="0">
                <a:latin typeface="Gill Sans MT" panose="020B0502020104020203" pitchFamily="34" charset="0"/>
              </a:rPr>
              <a:t>“diabetic shoes"
    </a:t>
            </a:r>
            <a:r>
              <a:rPr lang="en-US" sz="2500" dirty="0">
                <a:solidFill>
                  <a:srgbClr val="00B0F0"/>
                </a:solidFill>
                <a:latin typeface="Century Gothic" panose="020B0502020202020204" pitchFamily="34" charset="0"/>
              </a:rPr>
              <a:t>● </a:t>
            </a:r>
            <a:r>
              <a:rPr lang="en-US" sz="2500" dirty="0">
                <a:latin typeface="Gill Sans MT" panose="020B0502020104020203" pitchFamily="34" charset="0"/>
              </a:rPr>
              <a:t>jogging or walking shoes</a:t>
            </a:r>
          </a:p>
          <a:p>
            <a:pPr marL="287338" indent="-233363">
              <a:buNone/>
            </a:pPr>
            <a:r>
              <a:rPr lang="en-US" sz="2500" dirty="0">
                <a:latin typeface="Gill Sans MT" panose="020B0502020104020203" pitchFamily="34" charset="0"/>
              </a:rPr>
              <a:t>    </a:t>
            </a:r>
            <a:r>
              <a:rPr lang="en-US" sz="2500" dirty="0">
                <a:solidFill>
                  <a:srgbClr val="00B0F0"/>
                </a:solidFill>
                <a:latin typeface="Century Gothic" panose="020B0502020202020204" pitchFamily="34" charset="0"/>
              </a:rPr>
              <a:t>● </a:t>
            </a:r>
            <a:r>
              <a:rPr lang="en-US" sz="2500" dirty="0">
                <a:latin typeface="Gill Sans MT" panose="020B0502020104020203" pitchFamily="34" charset="0"/>
              </a:rPr>
              <a:t>Soft, stretchable leather</a:t>
            </a:r>
          </a:p>
          <a:p>
            <a:pPr marL="287338" indent="-233363">
              <a:buNone/>
            </a:pPr>
            <a:r>
              <a:rPr lang="en-US" sz="2500" dirty="0">
                <a:latin typeface="Gill Sans MT" panose="020B0502020104020203" pitchFamily="34" charset="0"/>
              </a:rPr>
              <a:t>    </a:t>
            </a:r>
            <a:r>
              <a:rPr lang="en-US" sz="2500" dirty="0">
                <a:solidFill>
                  <a:srgbClr val="00B0F0"/>
                </a:solidFill>
                <a:latin typeface="Century Gothic" panose="020B0502020202020204" pitchFamily="34" charset="0"/>
              </a:rPr>
              <a:t>● </a:t>
            </a:r>
            <a:r>
              <a:rPr lang="en-US" sz="2500" dirty="0">
                <a:latin typeface="Gill Sans MT" panose="020B0502020104020203" pitchFamily="34" charset="0"/>
              </a:rPr>
              <a:t>Lace-up moccasins </a:t>
            </a:r>
          </a:p>
          <a:p>
            <a:pPr marL="287338" indent="-233363">
              <a:buNone/>
            </a:pPr>
            <a:r>
              <a:rPr lang="en-US" sz="2500" dirty="0">
                <a:solidFill>
                  <a:srgbClr val="00B0F0"/>
                </a:solidFill>
                <a:latin typeface="Gill Sans MT" panose="020B0502020104020203" pitchFamily="34" charset="0"/>
              </a:rPr>
              <a:t>    </a:t>
            </a:r>
            <a:r>
              <a:rPr lang="en-US" sz="2500" dirty="0">
                <a:solidFill>
                  <a:srgbClr val="00B0F0"/>
                </a:solidFill>
                <a:latin typeface="Century Gothic" panose="020B0502020202020204" pitchFamily="34" charset="0"/>
              </a:rPr>
              <a:t>● </a:t>
            </a:r>
            <a:r>
              <a:rPr lang="en-US" sz="2500" dirty="0">
                <a:latin typeface="Gill Sans MT" panose="020B0502020104020203" pitchFamily="34" charset="0"/>
              </a:rPr>
              <a:t>Cushioned with thin leather sole</a:t>
            </a:r>
          </a:p>
          <a:p>
            <a:pPr marL="287338" indent="-233363">
              <a:buNone/>
            </a:pPr>
            <a:r>
              <a:rPr lang="en-US" sz="2500" dirty="0">
                <a:latin typeface="Gill Sans MT" panose="020B0502020104020203" pitchFamily="34" charset="0"/>
              </a:rPr>
              <a:t> </a:t>
            </a:r>
            <a:r>
              <a:rPr lang="en-US" sz="2500" dirty="0">
                <a:solidFill>
                  <a:srgbClr val="00B0F0"/>
                </a:solidFill>
                <a:latin typeface="Century Gothic" panose="020B0502020202020204" pitchFamily="34" charset="0"/>
              </a:rPr>
              <a:t>● </a:t>
            </a:r>
            <a:r>
              <a:rPr lang="en-US" sz="2500" dirty="0">
                <a:latin typeface="Gill Sans MT" panose="020B0502020104020203" pitchFamily="34" charset="0"/>
              </a:rPr>
              <a:t>Tips</a:t>
            </a:r>
          </a:p>
          <a:p>
            <a:pPr marL="287338" indent="-233363">
              <a:buNone/>
            </a:pPr>
            <a:r>
              <a:rPr lang="en-US" sz="2500" dirty="0">
                <a:solidFill>
                  <a:srgbClr val="00B0F0"/>
                </a:solidFill>
                <a:latin typeface="Century Gothic" panose="020B0502020202020204" pitchFamily="34" charset="0"/>
              </a:rPr>
              <a:t>     ● </a:t>
            </a:r>
            <a:r>
              <a:rPr lang="en-US" sz="2500" dirty="0">
                <a:latin typeface="Gill Sans MT" panose="020B0502020104020203" pitchFamily="34" charset="0"/>
              </a:rPr>
              <a:t>Do not shop for shoes later in the day when feet are swollen</a:t>
            </a:r>
          </a:p>
          <a:p>
            <a:pPr marL="287338" indent="-233363">
              <a:buNone/>
            </a:pPr>
            <a:r>
              <a:rPr lang="en-US" sz="2500" dirty="0">
                <a:latin typeface="Gill Sans MT" panose="020B0502020104020203" pitchFamily="34" charset="0"/>
              </a:rPr>
              <a:t>     </a:t>
            </a:r>
            <a:r>
              <a:rPr lang="en-US" sz="2500" dirty="0">
                <a:solidFill>
                  <a:srgbClr val="00B0F0"/>
                </a:solidFill>
                <a:latin typeface="Century Gothic" panose="020B0502020202020204" pitchFamily="34" charset="0"/>
              </a:rPr>
              <a:t>● </a:t>
            </a:r>
            <a:r>
              <a:rPr lang="en-US" sz="2500" dirty="0">
                <a:latin typeface="Gill Sans MT" panose="020B0502020104020203" pitchFamily="34" charset="0"/>
              </a:rPr>
              <a:t>½ thumb width from longest toe to tip of shoe</a:t>
            </a:r>
          </a:p>
          <a:p>
            <a:pPr marL="287338" indent="-233363">
              <a:buNone/>
            </a:pPr>
            <a:r>
              <a:rPr lang="en-US" sz="2500" dirty="0">
                <a:latin typeface="Gill Sans MT" panose="020B0502020104020203" pitchFamily="34" charset="0"/>
              </a:rPr>
              <a:t>     </a:t>
            </a:r>
            <a:r>
              <a:rPr lang="en-US" sz="2500" dirty="0">
                <a:solidFill>
                  <a:srgbClr val="00B0F0"/>
                </a:solidFill>
                <a:latin typeface="Century Gothic" panose="020B0502020202020204" pitchFamily="34" charset="0"/>
              </a:rPr>
              <a:t>● </a:t>
            </a:r>
            <a:r>
              <a:rPr lang="en-US" sz="2500" dirty="0">
                <a:latin typeface="Gill Sans MT" panose="020B0502020104020203" pitchFamily="34" charset="0"/>
              </a:rPr>
              <a:t>Wear the socks you will wear</a:t>
            </a:r>
          </a:p>
          <a:p>
            <a:pPr marL="287338" indent="-233363">
              <a:buNone/>
            </a:pPr>
            <a:r>
              <a:rPr lang="en-US" sz="2500" dirty="0">
                <a:solidFill>
                  <a:srgbClr val="00B0F0"/>
                </a:solidFill>
                <a:latin typeface="Century Gothic" panose="020B0502020202020204" pitchFamily="34" charset="0"/>
              </a:rPr>
              <a:t>     ● </a:t>
            </a:r>
            <a:r>
              <a:rPr lang="en-US" sz="2500" dirty="0">
                <a:latin typeface="Gill Sans MT" panose="020B0502020104020203" pitchFamily="34" charset="0"/>
              </a:rPr>
              <a:t>Wear 1-2 hours first time, then 3-4 next time, etc…building up their use</a:t>
            </a:r>
          </a:p>
          <a:p>
            <a:pPr marL="287338" indent="-233363">
              <a:buNone/>
            </a:pPr>
            <a:endParaRPr lang="en-US" sz="2500" dirty="0">
              <a:latin typeface="Gill Sans MT" panose="020B0502020104020203" pitchFamily="34" charset="0"/>
            </a:endParaRPr>
          </a:p>
          <a:p>
            <a:pPr marL="287338" indent="-233363">
              <a:buNone/>
            </a:pPr>
            <a:endParaRPr lang="en-US" sz="2500" dirty="0">
              <a:latin typeface="Gill Sans MT" panose="020B0502020104020203" pitchFamily="34" charset="0"/>
            </a:endParaRPr>
          </a:p>
          <a:p>
            <a:pPr marL="287338" indent="-233363">
              <a:buNone/>
            </a:pPr>
            <a:r>
              <a:rPr lang="en-US" sz="2500" dirty="0">
                <a:latin typeface="Gill Sans MT" panose="020B0502020104020203" pitchFamily="34" charset="0"/>
              </a:rPr>
              <a:t>           </a:t>
            </a:r>
          </a:p>
          <a:p>
            <a:pPr marL="287338" indent="-233363">
              <a:buNone/>
            </a:pPr>
            <a:r>
              <a:rPr lang="en-US" sz="2500" dirty="0">
                <a:latin typeface="Gill Sans MT" panose="020B0502020104020203" pitchFamily="34" charset="0"/>
              </a:rPr>
              <a:t>
</a:t>
            </a:r>
            <a:endParaRPr lang="en-US" sz="1200" dirty="0">
              <a:latin typeface="Gill Sans MT" panose="020B0502020104020203" pitchFamily="34" charset="0"/>
            </a:endParaRPr>
          </a:p>
        </p:txBody>
      </p:sp>
      <p:sp>
        <p:nvSpPr>
          <p:cNvPr id="6" name="Title 1"/>
          <p:cNvSpPr txBox="1">
            <a:spLocks/>
          </p:cNvSpPr>
          <p:nvPr/>
        </p:nvSpPr>
        <p:spPr>
          <a:xfrm>
            <a:off x="2521732" y="1853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dirty="0"/>
              <a:t>2. WEARING DIABETIC APPROPRIATE SHOES</a:t>
            </a:r>
          </a:p>
        </p:txBody>
      </p:sp>
    </p:spTree>
    <p:extLst>
      <p:ext uri="{BB962C8B-B14F-4D97-AF65-F5344CB8AC3E}">
        <p14:creationId xmlns:p14="http://schemas.microsoft.com/office/powerpoint/2010/main" val="350959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fade">
                                      <p:cBhvr>
                                        <p:cTn id="77" dur="1000"/>
                                        <p:tgtEl>
                                          <p:spTgt spid="3">
                                            <p:txEl>
                                              <p:pRg st="13" end="13"/>
                                            </p:txEl>
                                          </p:spTgt>
                                        </p:tgtEl>
                                      </p:cBhvr>
                                    </p:animEffect>
                                    <p:anim calcmode="lin" valueType="num">
                                      <p:cBhvr>
                                        <p:cTn id="78"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4" end="14"/>
                                            </p:txEl>
                                          </p:spTgt>
                                        </p:tgtEl>
                                        <p:attrNameLst>
                                          <p:attrName>style.visibility</p:attrName>
                                        </p:attrNameLst>
                                      </p:cBhvr>
                                      <p:to>
                                        <p:strVal val="visible"/>
                                      </p:to>
                                    </p:set>
                                    <p:animEffect transition="in" filter="fade">
                                      <p:cBhvr>
                                        <p:cTn id="84" dur="1000"/>
                                        <p:tgtEl>
                                          <p:spTgt spid="3">
                                            <p:txEl>
                                              <p:pRg st="14" end="14"/>
                                            </p:txEl>
                                          </p:spTgt>
                                        </p:tgtEl>
                                      </p:cBhvr>
                                    </p:animEffect>
                                    <p:anim calcmode="lin" valueType="num">
                                      <p:cBhvr>
                                        <p:cTn id="85"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E96B37-D52C-94B8-B6C2-7E5B18FF6D64}"/>
              </a:ext>
            </a:extLst>
          </p:cNvPr>
          <p:cNvSpPr>
            <a:spLocks noGrp="1"/>
          </p:cNvSpPr>
          <p:nvPr>
            <p:ph type="subTitle"/>
          </p:nvPr>
        </p:nvSpPr>
        <p:spPr>
          <a:xfrm>
            <a:off x="2257315" y="2603790"/>
            <a:ext cx="7729200" cy="3101760"/>
          </a:xfrm>
        </p:spPr>
        <p:txBody>
          <a:bodyPr/>
          <a:lstStyle/>
          <a:p>
            <a:r>
              <a:rPr lang="en-US" sz="2500" dirty="0">
                <a:latin typeface="Gill Sans MT" panose="020B0502020104020203" pitchFamily="34" charset="0"/>
              </a:rPr>
              <a:t>Diabetes occurs when your body cannot properly use the carbohydrate content of the food you eat for energy</a:t>
            </a:r>
          </a:p>
          <a:p>
            <a:r>
              <a:rPr lang="en-US" sz="2500" dirty="0">
                <a:latin typeface="Gill Sans MT" panose="020B0502020104020203" pitchFamily="34" charset="0"/>
              </a:rPr>
              <a:t> 
Types of diabetes:
</a:t>
            </a:r>
            <a:r>
              <a:rPr lang="en-US" sz="1800" dirty="0">
                <a:solidFill>
                  <a:schemeClr val="accent2"/>
                </a:solidFill>
                <a:latin typeface="Century Gothic" panose="020B0502020202020204" pitchFamily="34" charset="0"/>
              </a:rPr>
              <a:t>●</a:t>
            </a:r>
            <a:r>
              <a:rPr lang="en-US" sz="2500" dirty="0">
                <a:latin typeface="Century Gothic" panose="020B0502020202020204" pitchFamily="34" charset="0"/>
              </a:rPr>
              <a:t> </a:t>
            </a:r>
            <a:r>
              <a:rPr lang="en-US" sz="2500" dirty="0">
                <a:latin typeface="Gill Sans MT" panose="020B0502020104020203" pitchFamily="34" charset="0"/>
              </a:rPr>
              <a:t>Type 1 and type 2
</a:t>
            </a:r>
            <a:r>
              <a:rPr lang="en-US" sz="1800" dirty="0">
                <a:solidFill>
                  <a:schemeClr val="accent2"/>
                </a:solidFill>
                <a:latin typeface="Century Gothic" panose="020B0502020202020204" pitchFamily="34" charset="0"/>
              </a:rPr>
              <a:t>●</a:t>
            </a:r>
            <a:r>
              <a:rPr lang="en-US" sz="2500" dirty="0">
                <a:latin typeface="Century Gothic" panose="020B0502020202020204" pitchFamily="34" charset="0"/>
              </a:rPr>
              <a:t> </a:t>
            </a:r>
            <a:r>
              <a:rPr lang="en-US" sz="2500" dirty="0">
                <a:latin typeface="Gill Sans MT" panose="020B0502020104020203" pitchFamily="34" charset="0"/>
              </a:rPr>
              <a:t>Gestational diabetes
</a:t>
            </a:r>
          </a:p>
        </p:txBody>
      </p:sp>
      <p:sp>
        <p:nvSpPr>
          <p:cNvPr id="4" name="CustomShape 3">
            <a:extLst>
              <a:ext uri="{FF2B5EF4-FFF2-40B4-BE49-F238E27FC236}">
                <a16:creationId xmlns:a16="http://schemas.microsoft.com/office/drawing/2014/main" id="{AFD4A081-8877-6FF4-5CA8-04211ED6B8AA}"/>
              </a:ext>
            </a:extLst>
          </p:cNvPr>
          <p:cNvSpPr>
            <a:spLocks noGrp="1"/>
          </p:cNvSpPr>
          <p:nvPr>
            <p:ph type="title"/>
          </p:nvPr>
        </p:nvSpPr>
        <p:spPr>
          <a:xfrm>
            <a:off x="2232025" y="965200"/>
            <a:ext cx="7727950" cy="1187450"/>
          </a:xfrm>
          <a:prstGeom prst="rect">
            <a:avLst/>
          </a:prstGeom>
          <a:solidFill>
            <a:schemeClr val="bg1"/>
          </a:solidFill>
          <a:ln w="31750" cap="sq">
            <a:solidFill>
              <a:schemeClr val="tx1">
                <a:lumMod val="75000"/>
                <a:lumOff val="25000"/>
              </a:schemeClr>
            </a:solidFill>
            <a:miter/>
          </a:ln>
        </p:spPr>
        <p:style>
          <a:lnRef idx="0">
            <a:scrgbClr r="0" g="0" b="0"/>
          </a:lnRef>
          <a:fillRef idx="0">
            <a:scrgbClr r="0" g="0" b="0"/>
          </a:fillRef>
          <a:effectRef idx="0">
            <a:scrgbClr r="0" g="0" b="0"/>
          </a:effectRef>
          <a:fontRef idx="minor"/>
        </p:style>
        <p:txBody>
          <a:bodyPr lIns="182880" tIns="182880" rIns="182880" bIns="182880" anchor="ctr">
            <a:normAutofit fontScale="90000"/>
          </a:bodyPr>
          <a:lstStyle/>
          <a:p>
            <a:pPr algn="ctr"/>
            <a:br>
              <a:rPr lang="en-US" sz="2800" cap="all" spc="199" dirty="0">
                <a:solidFill>
                  <a:srgbClr val="262626"/>
                </a:solidFill>
                <a:latin typeface="Gill Sans MT"/>
              </a:rPr>
            </a:br>
            <a:r>
              <a:rPr lang="en-US" sz="2800" cap="all" spc="199" dirty="0">
                <a:solidFill>
                  <a:srgbClr val="262626"/>
                </a:solidFill>
                <a:latin typeface="Gill Sans MT"/>
              </a:rPr>
              <a:t>What is diabetes?
</a:t>
            </a:r>
            <a:endParaRPr lang="en-US" sz="2800" b="0" strike="noStrike" spc="-1" dirty="0">
              <a:latin typeface="Arial"/>
            </a:endParaRPr>
          </a:p>
        </p:txBody>
      </p:sp>
    </p:spTree>
    <p:extLst>
      <p:ext uri="{BB962C8B-B14F-4D97-AF65-F5344CB8AC3E}">
        <p14:creationId xmlns:p14="http://schemas.microsoft.com/office/powerpoint/2010/main" val="14965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A012-2690-904D-B5AF-37CC9F96F436}"/>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D46899E3-23A0-9D4B-8898-D30C1B18AFB9}"/>
              </a:ext>
            </a:extLst>
          </p:cNvPr>
          <p:cNvSpPr>
            <a:spLocks noGrp="1"/>
          </p:cNvSpPr>
          <p:nvPr>
            <p:ph idx="4294967295"/>
          </p:nvPr>
        </p:nvSpPr>
        <p:spPr>
          <a:xfrm>
            <a:off x="3328416" y="1425893"/>
            <a:ext cx="7396958" cy="454704"/>
          </a:xfrm>
          <a:prstGeom prst="rect">
            <a:avLst/>
          </a:prstGeom>
        </p:spPr>
        <p:txBody>
          <a:bodyPr>
            <a:noAutofit/>
          </a:bodyPr>
          <a:lstStyle/>
          <a:p>
            <a:pPr marL="0" indent="0">
              <a:buNone/>
            </a:pPr>
            <a:r>
              <a:rPr lang="en-US" sz="2500" dirty="0">
                <a:latin typeface="Gill Sans MT" panose="020B0502020104020203" pitchFamily="34" charset="0"/>
              </a:rPr>
              <a:t>Can anyone check your feet weekly?</a:t>
            </a:r>
          </a:p>
        </p:txBody>
      </p:sp>
      <p:pic>
        <p:nvPicPr>
          <p:cNvPr id="4" name="Picture 3">
            <a:extLst>
              <a:ext uri="{FF2B5EF4-FFF2-40B4-BE49-F238E27FC236}">
                <a16:creationId xmlns:a16="http://schemas.microsoft.com/office/drawing/2014/main" id="{7DC274D1-02A6-8947-BD74-857C28B4CE3E}"/>
              </a:ext>
            </a:extLst>
          </p:cNvPr>
          <p:cNvPicPr>
            <a:picLocks noChangeAspect="1"/>
          </p:cNvPicPr>
          <p:nvPr/>
        </p:nvPicPr>
        <p:blipFill>
          <a:blip r:embed="rId2"/>
          <a:stretch>
            <a:fillRect/>
          </a:stretch>
        </p:blipFill>
        <p:spPr>
          <a:xfrm>
            <a:off x="2033494" y="2249474"/>
            <a:ext cx="7594600" cy="3543300"/>
          </a:xfrm>
          <a:prstGeom prst="rect">
            <a:avLst/>
          </a:prstGeom>
        </p:spPr>
      </p:pic>
    </p:spTree>
    <p:extLst>
      <p:ext uri="{BB962C8B-B14F-4D97-AF65-F5344CB8AC3E}">
        <p14:creationId xmlns:p14="http://schemas.microsoft.com/office/powerpoint/2010/main" val="4088750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6A0E1-051A-BC4B-A167-2F0E36E6D113}"/>
              </a:ext>
            </a:extLst>
          </p:cNvPr>
          <p:cNvSpPr>
            <a:spLocks noGrp="1"/>
          </p:cNvSpPr>
          <p:nvPr>
            <p:ph idx="4294967295"/>
          </p:nvPr>
        </p:nvSpPr>
        <p:spPr>
          <a:xfrm>
            <a:off x="2231136" y="2781701"/>
            <a:ext cx="7729728" cy="2958326"/>
          </a:xfrm>
          <a:prstGeom prst="rect">
            <a:avLst/>
          </a:prstGeom>
        </p:spPr>
        <p:txBody>
          <a:bodyPr>
            <a:normAutofit lnSpcReduction="10000"/>
          </a:bodyPr>
          <a:lstStyle/>
          <a:p>
            <a:pPr lvl="1"/>
            <a:r>
              <a:rPr lang="en-US" sz="2500" dirty="0">
                <a:latin typeface="Gill Sans MT" panose="020B0502020104020203" pitchFamily="34" charset="0"/>
              </a:rPr>
              <a:t>A key example is foot care, but general skincare is important too. </a:t>
            </a:r>
          </a:p>
          <a:p>
            <a:pPr lvl="1"/>
            <a:r>
              <a:rPr lang="en-US" sz="2500" dirty="0">
                <a:latin typeface="Gill Sans MT" panose="020B0502020104020203" pitchFamily="34" charset="0"/>
              </a:rPr>
              <a:t>These are vulnerable places where skin breakdown is easy. </a:t>
            </a:r>
          </a:p>
          <a:p>
            <a:pPr lvl="1"/>
            <a:endParaRPr lang="en-US" sz="2500" dirty="0">
              <a:latin typeface="Gill Sans MT" panose="020B0502020104020203" pitchFamily="34" charset="0"/>
            </a:endParaRPr>
          </a:p>
          <a:p>
            <a:pPr lvl="1"/>
            <a:r>
              <a:rPr lang="en-US" sz="2500" dirty="0">
                <a:latin typeface="Gill Sans MT" panose="020B0502020104020203" pitchFamily="34" charset="0"/>
              </a:rPr>
              <a:t>Foot fungus</a:t>
            </a:r>
          </a:p>
          <a:p>
            <a:pPr lvl="1"/>
            <a:r>
              <a:rPr lang="en-US" sz="2500" dirty="0">
                <a:latin typeface="Gill Sans MT" panose="020B0502020104020203" pitchFamily="34" charset="0"/>
              </a:rPr>
              <a:t>Groin</a:t>
            </a:r>
          </a:p>
          <a:p>
            <a:pPr lvl="1"/>
            <a:r>
              <a:rPr lang="en-US" sz="2500" dirty="0">
                <a:latin typeface="Gill Sans MT" panose="020B0502020104020203" pitchFamily="34" charset="0"/>
              </a:rPr>
              <a:t>Chapped lips</a:t>
            </a:r>
            <a:endParaRPr lang="en-US" sz="2400" dirty="0"/>
          </a:p>
        </p:txBody>
      </p:sp>
      <p:sp>
        <p:nvSpPr>
          <p:cNvPr id="4" name="Title 1"/>
          <p:cNvSpPr txBox="1">
            <a:spLocks/>
          </p:cNvSpPr>
          <p:nvPr/>
        </p:nvSpPr>
        <p:spPr>
          <a:xfrm>
            <a:off x="2231136" y="746588"/>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dirty="0"/>
              <a:t>3. IMPORTANCE OF SKIN CARE</a:t>
            </a:r>
          </a:p>
        </p:txBody>
      </p:sp>
    </p:spTree>
    <p:extLst>
      <p:ext uri="{BB962C8B-B14F-4D97-AF65-F5344CB8AC3E}">
        <p14:creationId xmlns:p14="http://schemas.microsoft.com/office/powerpoint/2010/main" val="135094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772D-0DD2-D44F-86DA-12BEF74CF06F}"/>
              </a:ext>
            </a:extLst>
          </p:cNvPr>
          <p:cNvSpPr>
            <a:spLocks noGrp="1"/>
          </p:cNvSpPr>
          <p:nvPr>
            <p:ph type="title"/>
          </p:nvPr>
        </p:nvSpPr>
        <p:spPr>
          <a:xfrm>
            <a:off x="2231135" y="776395"/>
            <a:ext cx="7729728" cy="1188720"/>
          </a:xfrm>
        </p:spPr>
        <p:txBody>
          <a:bodyPr/>
          <a:lstStyle/>
          <a:p>
            <a:r>
              <a:rPr lang="en-US" dirty="0"/>
              <a:t> </a:t>
            </a:r>
          </a:p>
        </p:txBody>
      </p:sp>
      <p:sp>
        <p:nvSpPr>
          <p:cNvPr id="3" name="Content Placeholder 2">
            <a:extLst>
              <a:ext uri="{FF2B5EF4-FFF2-40B4-BE49-F238E27FC236}">
                <a16:creationId xmlns:a16="http://schemas.microsoft.com/office/drawing/2014/main" id="{589C3EE6-296B-0148-B255-C976ACE47C18}"/>
              </a:ext>
            </a:extLst>
          </p:cNvPr>
          <p:cNvSpPr>
            <a:spLocks noGrp="1"/>
          </p:cNvSpPr>
          <p:nvPr>
            <p:ph idx="4294967295"/>
          </p:nvPr>
        </p:nvSpPr>
        <p:spPr>
          <a:xfrm>
            <a:off x="1868211" y="2041258"/>
            <a:ext cx="9614368" cy="4418012"/>
          </a:xfrm>
          <a:prstGeom prst="rect">
            <a:avLst/>
          </a:prstGeom>
        </p:spPr>
        <p:txBody>
          <a:bodyPr>
            <a:normAutofit/>
          </a:bodyPr>
          <a:lstStyle/>
          <a:p>
            <a:r>
              <a:rPr lang="en-US" sz="2500" dirty="0">
                <a:latin typeface="Gill Sans MT" panose="020B0502020104020203" pitchFamily="34" charset="0"/>
              </a:rPr>
              <a:t>Keep skin clean and dry (avoid wet socks and flip-flops)
Inspect your body after showering
Avoid long baths/showers or with very hot water
Keep skin moisturized and place moisturizer on your lips
Treat skin cuts immediately
Drink plenty of water
Apply sun protection</a:t>
            </a:r>
            <a:endParaRPr lang="en-US" dirty="0"/>
          </a:p>
        </p:txBody>
      </p:sp>
      <p:sp>
        <p:nvSpPr>
          <p:cNvPr id="5" name="Title 1"/>
          <p:cNvSpPr txBox="1">
            <a:spLocks/>
          </p:cNvSpPr>
          <p:nvPr/>
        </p:nvSpPr>
        <p:spPr>
          <a:xfrm>
            <a:off x="2521732" y="398730"/>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dirty="0">
                <a:latin typeface="Gill Sans MT" panose="020B0502020104020203" pitchFamily="34" charset="0"/>
              </a:rPr>
              <a:t>4. PRACTICAL TIPS</a:t>
            </a:r>
          </a:p>
        </p:txBody>
      </p:sp>
    </p:spTree>
    <p:extLst>
      <p:ext uri="{BB962C8B-B14F-4D97-AF65-F5344CB8AC3E}">
        <p14:creationId xmlns:p14="http://schemas.microsoft.com/office/powerpoint/2010/main" val="2535524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7F23-4DCD-2449-8D33-CC140F25D484}"/>
              </a:ext>
            </a:extLst>
          </p:cNvPr>
          <p:cNvSpPr>
            <a:spLocks noGrp="1"/>
          </p:cNvSpPr>
          <p:nvPr>
            <p:ph type="title"/>
          </p:nvPr>
        </p:nvSpPr>
        <p:spPr/>
        <p:txBody>
          <a:bodyPr>
            <a:normAutofit/>
          </a:bodyPr>
          <a:lstStyle/>
          <a:p>
            <a:r>
              <a:rPr lang="en-US" dirty="0"/>
              <a:t> </a:t>
            </a:r>
          </a:p>
        </p:txBody>
      </p:sp>
      <p:sp>
        <p:nvSpPr>
          <p:cNvPr id="3" name="Content Placeholder 2">
            <a:extLst>
              <a:ext uri="{FF2B5EF4-FFF2-40B4-BE49-F238E27FC236}">
                <a16:creationId xmlns:a16="http://schemas.microsoft.com/office/drawing/2014/main" id="{DBC6A0E1-051A-BC4B-A167-2F0E36E6D113}"/>
              </a:ext>
            </a:extLst>
          </p:cNvPr>
          <p:cNvSpPr>
            <a:spLocks noGrp="1"/>
          </p:cNvSpPr>
          <p:nvPr>
            <p:ph idx="4294967295"/>
          </p:nvPr>
        </p:nvSpPr>
        <p:spPr>
          <a:xfrm>
            <a:off x="2156583" y="5099823"/>
            <a:ext cx="8833149" cy="1387559"/>
          </a:xfrm>
          <a:prstGeom prst="rect">
            <a:avLst/>
          </a:prstGeom>
        </p:spPr>
        <p:txBody>
          <a:bodyPr>
            <a:noAutofit/>
          </a:bodyPr>
          <a:lstStyle/>
          <a:p>
            <a:r>
              <a:rPr lang="en-US" sz="2500" dirty="0">
                <a:latin typeface="Gill Sans MT" panose="020B0502020104020203" pitchFamily="34" charset="0"/>
              </a:rPr>
              <a:t>It is possible to have normal sugar level in the morning, but higher in the afternoon   
Why?
Why will patients only give us a morning sugar level?</a:t>
            </a:r>
          </a:p>
        </p:txBody>
      </p:sp>
      <p:sp>
        <p:nvSpPr>
          <p:cNvPr id="6" name="Title 1">
            <a:extLst>
              <a:ext uri="{FF2B5EF4-FFF2-40B4-BE49-F238E27FC236}">
                <a16:creationId xmlns:a16="http://schemas.microsoft.com/office/drawing/2014/main" id="{3625FC69-2850-B341-83A8-E67319C518C2}"/>
              </a:ext>
            </a:extLst>
          </p:cNvPr>
          <p:cNvSpPr txBox="1">
            <a:spLocks/>
          </p:cNvSpPr>
          <p:nvPr/>
        </p:nvSpPr>
        <p:spPr>
          <a:xfrm>
            <a:off x="2304920" y="3885467"/>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2500" dirty="0">
                <a:latin typeface="Gill Sans MT" panose="020B0502020104020203" pitchFamily="34" charset="0"/>
              </a:rPr>
              <a:t>Why check fasting sugar (glucose) levels?</a:t>
            </a:r>
          </a:p>
        </p:txBody>
      </p:sp>
      <p:sp>
        <p:nvSpPr>
          <p:cNvPr id="4" name="TextBox 3"/>
          <p:cNvSpPr txBox="1"/>
          <p:nvPr/>
        </p:nvSpPr>
        <p:spPr>
          <a:xfrm>
            <a:off x="2156583" y="1881465"/>
            <a:ext cx="8073267" cy="1631216"/>
          </a:xfrm>
          <a:prstGeom prst="rect">
            <a:avLst/>
          </a:prstGeom>
          <a:noFill/>
        </p:spPr>
        <p:txBody>
          <a:bodyPr wrap="square" spcCol="274320" rtlCol="0">
            <a:spAutoFit/>
          </a:bodyPr>
          <a:lstStyle/>
          <a:p>
            <a:r>
              <a:rPr lang="en-US" sz="2500" dirty="0">
                <a:latin typeface="Gill Sans MT" panose="020B0502020104020203" pitchFamily="34" charset="0"/>
              </a:rPr>
              <a:t>It helps prevent long-term diabetes complications
High blood sugar for a long time can cause problems to the heart, eyes, kidneys, and nerves, as well as lead to amputations</a:t>
            </a:r>
          </a:p>
        </p:txBody>
      </p:sp>
      <p:sp>
        <p:nvSpPr>
          <p:cNvPr id="7" name="Title 1">
            <a:extLst>
              <a:ext uri="{FF2B5EF4-FFF2-40B4-BE49-F238E27FC236}">
                <a16:creationId xmlns:a16="http://schemas.microsoft.com/office/drawing/2014/main" id="{3625FC69-2850-B341-83A8-E67319C518C2}"/>
              </a:ext>
            </a:extLst>
          </p:cNvPr>
          <p:cNvSpPr txBox="1">
            <a:spLocks/>
          </p:cNvSpPr>
          <p:nvPr/>
        </p:nvSpPr>
        <p:spPr>
          <a:xfrm>
            <a:off x="2230752" y="692745"/>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2400" dirty="0">
                <a:latin typeface="Gill Sans MT" panose="020B0502020104020203" pitchFamily="34" charset="0"/>
              </a:rPr>
              <a:t>WHY IS IT IMPORTANT TO CHECK YOUR BLOOD WITH THE GLUCOMETER ?</a:t>
            </a:r>
            <a:endParaRPr lang="en-US" sz="2500" dirty="0">
              <a:latin typeface="Gill Sans MT" panose="020B0502020104020203" pitchFamily="34" charset="0"/>
            </a:endParaRPr>
          </a:p>
        </p:txBody>
      </p:sp>
    </p:spTree>
    <p:extLst>
      <p:ext uri="{BB962C8B-B14F-4D97-AF65-F5344CB8AC3E}">
        <p14:creationId xmlns:p14="http://schemas.microsoft.com/office/powerpoint/2010/main" val="163999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MORE ABOUT CARE
</a:t>
            </a:r>
            <a:endParaRPr lang="en-US" sz="2800" b="0" strike="noStrike" spc="-1" dirty="0">
              <a:solidFill>
                <a:srgbClr val="000000"/>
              </a:solidFill>
              <a:latin typeface="Gill Sans MT"/>
            </a:endParaRPr>
          </a:p>
        </p:txBody>
      </p:sp>
      <p:sp>
        <p:nvSpPr>
          <p:cNvPr id="280" name="CustomShape 2"/>
          <p:cNvSpPr/>
          <p:nvPr/>
        </p:nvSpPr>
        <p:spPr>
          <a:xfrm>
            <a:off x="2234265" y="2484979"/>
            <a:ext cx="7729200" cy="3046320"/>
          </a:xfrm>
          <a:prstGeom prst="rect">
            <a:avLst/>
          </a:prstGeom>
          <a:noFill/>
          <a:ln w="0">
            <a:noFill/>
          </a:ln>
        </p:spPr>
        <p:style>
          <a:lnRef idx="0">
            <a:scrgbClr r="0" g="0" b="0"/>
          </a:lnRef>
          <a:fillRef idx="0">
            <a:scrgbClr r="0" g="0" b="0"/>
          </a:fillRef>
          <a:effectRef idx="0">
            <a:scrgbClr r="0" g="0" b="0"/>
          </a:effectRef>
          <a:fontRef idx="minor"/>
        </p:style>
        <p:txBody>
          <a:bodyPr>
            <a:noAutofit/>
          </a:bodyPr>
          <a:lstStyle/>
          <a:p>
            <a:pPr marL="169920">
              <a:lnSpc>
                <a:spcPct val="100000"/>
              </a:lnSpc>
              <a:spcBef>
                <a:spcPts val="1001"/>
              </a:spcBef>
              <a:tabLst>
                <a:tab pos="0" algn="l"/>
              </a:tabLst>
            </a:pPr>
            <a:r>
              <a:rPr lang="en-US" sz="2500" spc="-1" dirty="0">
                <a:solidFill>
                  <a:srgbClr val="262626"/>
                </a:solidFill>
                <a:latin typeface="Gill Sans MT"/>
              </a:rPr>
              <a:t>What are self-management skills?</a:t>
            </a:r>
          </a:p>
          <a:p>
            <a:pPr marL="169920">
              <a:lnSpc>
                <a:spcPct val="100000"/>
              </a:lnSpc>
              <a:spcBef>
                <a:spcPts val="1001"/>
              </a:spcBef>
              <a:tabLst>
                <a:tab pos="0" algn="l"/>
              </a:tabLst>
            </a:pPr>
            <a:r>
              <a:rPr lang="en-US" sz="2500" spc="-1" dirty="0">
                <a:solidFill>
                  <a:srgbClr val="262626"/>
                </a:solidFill>
                <a:latin typeface="Gill Sans MT"/>
              </a:rPr>
              <a:t>
</a:t>
            </a:r>
            <a:r>
              <a:rPr lang="en-US" sz="2500" spc="-1" dirty="0">
                <a:solidFill>
                  <a:schemeClr val="accent2"/>
                </a:solidFill>
                <a:latin typeface="Century Gothic" panose="020B0502020202020204" pitchFamily="34" charset="0"/>
              </a:rPr>
              <a:t>●</a:t>
            </a:r>
            <a:r>
              <a:rPr lang="en-US" sz="2500" spc="-1" dirty="0">
                <a:solidFill>
                  <a:srgbClr val="262626"/>
                </a:solidFill>
                <a:latin typeface="Century Gothic" panose="020B0502020202020204" pitchFamily="34" charset="0"/>
              </a:rPr>
              <a:t> </a:t>
            </a:r>
            <a:r>
              <a:rPr lang="en-US" sz="2500" spc="-1" dirty="0">
                <a:solidFill>
                  <a:srgbClr val="262626"/>
                </a:solidFill>
                <a:latin typeface="Gill Sans MT"/>
              </a:rPr>
              <a:t>Skills needed to treat a disease
</a:t>
            </a:r>
            <a:r>
              <a:rPr lang="en-US" sz="2500" spc="-1" dirty="0">
                <a:solidFill>
                  <a:schemeClr val="accent2"/>
                </a:solidFill>
                <a:latin typeface="Century Gothic" panose="020B0502020202020204" pitchFamily="34" charset="0"/>
              </a:rPr>
              <a:t>● </a:t>
            </a:r>
            <a:r>
              <a:rPr lang="en-US" sz="2500" spc="-1" dirty="0">
                <a:solidFill>
                  <a:srgbClr val="262626"/>
                </a:solidFill>
                <a:latin typeface="Gill Sans MT"/>
              </a:rPr>
              <a:t>Skills needed to continue normally
</a:t>
            </a:r>
            <a:r>
              <a:rPr lang="en-US" sz="2500" spc="-1" dirty="0">
                <a:solidFill>
                  <a:schemeClr val="accent2"/>
                </a:solidFill>
                <a:latin typeface="Century Gothic" panose="020B0502020202020204" pitchFamily="34" charset="0"/>
              </a:rPr>
              <a:t>●</a:t>
            </a:r>
            <a:r>
              <a:rPr lang="en-US" sz="2500" spc="-1" dirty="0">
                <a:solidFill>
                  <a:srgbClr val="262626"/>
                </a:solidFill>
                <a:latin typeface="Century Gothic" panose="020B0502020202020204" pitchFamily="34" charset="0"/>
              </a:rPr>
              <a:t> </a:t>
            </a:r>
            <a:r>
              <a:rPr lang="en-US" sz="2500" spc="-1" dirty="0">
                <a:solidFill>
                  <a:srgbClr val="262626"/>
                </a:solidFill>
                <a:latin typeface="Gill Sans MT"/>
              </a:rPr>
              <a:t>Skills to deal with emotions
</a:t>
            </a:r>
            <a:endParaRPr lang="en-US" sz="2500" b="0" strike="noStrike" spc="-1" dirty="0">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495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3200" cap="all" spc="199" dirty="0">
                <a:solidFill>
                  <a:srgbClr val="262626"/>
                </a:solidFill>
                <a:latin typeface="Gill Sans MT"/>
              </a:rPr>
              <a:t>HOW CAN YOU HELP YOUR PATIENT TAKE CARE OF</a:t>
            </a:r>
          </a:p>
          <a:p>
            <a:pPr algn="ctr">
              <a:lnSpc>
                <a:spcPct val="90000"/>
              </a:lnSpc>
            </a:pPr>
            <a:endParaRPr lang="en-US" sz="3200" cap="all" spc="199" dirty="0">
              <a:solidFill>
                <a:srgbClr val="262626"/>
              </a:solidFill>
              <a:latin typeface="Gill Sans MT"/>
            </a:endParaRPr>
          </a:p>
          <a:p>
            <a:pPr algn="ctr">
              <a:lnSpc>
                <a:spcPct val="90000"/>
              </a:lnSpc>
            </a:pPr>
            <a:r>
              <a:rPr lang="en-US" sz="3200" cap="all" spc="199" dirty="0">
                <a:solidFill>
                  <a:srgbClr val="262626"/>
                </a:solidFill>
                <a:latin typeface="Gill Sans MT"/>
              </a:rPr>
              <a:t> THEMSELVES? </a:t>
            </a:r>
            <a:r>
              <a:rPr lang="en-US" sz="2800" cap="all" spc="199" dirty="0">
                <a:solidFill>
                  <a:srgbClr val="262626"/>
                </a:solidFill>
                <a:latin typeface="Gill Sans MT"/>
              </a:rPr>
              <a:t>
</a:t>
            </a:r>
            <a:endParaRPr lang="en-US" sz="2800" b="0" strike="noStrike" cap="all" spc="199" dirty="0">
              <a:solidFill>
                <a:srgbClr val="262626"/>
              </a:solidFill>
              <a:latin typeface="Gill Sans MT"/>
            </a:endParaRPr>
          </a:p>
        </p:txBody>
      </p:sp>
      <p:pic>
        <p:nvPicPr>
          <p:cNvPr id="282" name="Content Placeholder 4"/>
          <p:cNvPicPr/>
          <p:nvPr/>
        </p:nvPicPr>
        <p:blipFill>
          <a:blip r:embed="rId2"/>
          <a:stretch/>
        </p:blipFill>
        <p:spPr>
          <a:xfrm>
            <a:off x="7873465" y="2416783"/>
            <a:ext cx="3679554" cy="2029871"/>
          </a:xfrm>
          <a:prstGeom prst="rect">
            <a:avLst/>
          </a:prstGeom>
          <a:ln w="0">
            <a:noFill/>
          </a:ln>
        </p:spPr>
      </p:pic>
      <p:sp>
        <p:nvSpPr>
          <p:cNvPr id="283" name="CustomShape 2"/>
          <p:cNvSpPr/>
          <p:nvPr/>
        </p:nvSpPr>
        <p:spPr>
          <a:xfrm>
            <a:off x="462013" y="2258194"/>
            <a:ext cx="7286324" cy="278392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2900" indent="-342900">
              <a:lnSpc>
                <a:spcPct val="100000"/>
              </a:lnSpc>
              <a:buFontTx/>
              <a:buChar char="-"/>
            </a:pPr>
            <a:r>
              <a:rPr lang="en-US" sz="2500" spc="-1" dirty="0">
                <a:solidFill>
                  <a:srgbClr val="000000"/>
                </a:solidFill>
                <a:latin typeface="Gill Sans MT"/>
              </a:rPr>
              <a:t>Stop blaming yourself
Don’t stay by yourself, get social support
Identify beyond diabetes
The disease may offer you other opportunities
Look for opportunities because you have diabetes</a:t>
            </a:r>
          </a:p>
          <a:p>
            <a:pPr>
              <a:lnSpc>
                <a:spcPct val="100000"/>
              </a:lnSpc>
            </a:pPr>
            <a:r>
              <a:rPr lang="en-US" sz="2500" spc="-1" dirty="0">
                <a:solidFill>
                  <a:srgbClr val="000000"/>
                </a:solidFill>
                <a:latin typeface="Gill Sans MT"/>
              </a:rPr>
              <a:t>
</a:t>
            </a:r>
            <a:endParaRPr lang="en-US" sz="1800" b="0" strike="noStrike" spc="-1" dirty="0">
              <a:latin typeface="Arial"/>
            </a:endParaRPr>
          </a:p>
        </p:txBody>
      </p:sp>
      <p:pic>
        <p:nvPicPr>
          <p:cNvPr id="1026" name="Picture 2" descr="Ayudar en una enfermedad crónica - Fibromialgia Noticias">
            <a:extLst>
              <a:ext uri="{FF2B5EF4-FFF2-40B4-BE49-F238E27FC236}">
                <a16:creationId xmlns:a16="http://schemas.microsoft.com/office/drawing/2014/main" id="{E976ADBD-BE48-3AD2-B445-08B300D04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124" y="5021662"/>
            <a:ext cx="3753147" cy="174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a:extLst>
              <a:ext uri="{FF2B5EF4-FFF2-40B4-BE49-F238E27FC236}">
                <a16:creationId xmlns:a16="http://schemas.microsoft.com/office/drawing/2014/main" id="{46AA2D9F-0F4D-2D0B-320D-226EDD18C283}"/>
              </a:ext>
            </a:extLst>
          </p:cNvPr>
          <p:cNvSpPr txBox="1"/>
          <p:nvPr/>
        </p:nvSpPr>
        <p:spPr>
          <a:xfrm>
            <a:off x="1983630" y="393300"/>
            <a:ext cx="7729200" cy="1188360"/>
          </a:xfrm>
          <a:prstGeom prst="rect">
            <a:avLst/>
          </a:prstGeom>
          <a:solidFill>
            <a:srgbClr val="FFFFFF"/>
          </a:solidFill>
          <a:ln w="31680" cap="sq">
            <a:solidFill>
              <a:srgbClr val="404040"/>
            </a:solidFill>
            <a:miter/>
          </a:ln>
        </p:spPr>
        <p:txBody>
          <a:bodyPr lIns="182880" tIns="182880" rIns="182880" bIns="182880" anchor="ctr">
            <a:normAutofit fontScale="645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WHAT HAPPENS IF YOU DON'T TAKE CARE OF YOURSELF?
</a:t>
            </a:r>
            <a:endParaRPr lang="en-US" sz="2800" b="0" strike="noStrike" cap="all" spc="199" dirty="0">
              <a:solidFill>
                <a:srgbClr val="262626"/>
              </a:solidFill>
              <a:latin typeface="Gill Sans MT"/>
            </a:endParaRPr>
          </a:p>
        </p:txBody>
      </p:sp>
      <p:sp>
        <p:nvSpPr>
          <p:cNvPr id="4" name="Slide Number Placeholder 3">
            <a:extLst>
              <a:ext uri="{FF2B5EF4-FFF2-40B4-BE49-F238E27FC236}">
                <a16:creationId xmlns:a16="http://schemas.microsoft.com/office/drawing/2014/main" id="{E2B6FD15-6297-BDEB-AA1C-E709FF194116}"/>
              </a:ext>
            </a:extLst>
          </p:cNvPr>
          <p:cNvSpPr txBox="1">
            <a:spLocks/>
          </p:cNvSpPr>
          <p:nvPr/>
        </p:nvSpPr>
        <p:spPr>
          <a:xfrm>
            <a:off x="10928350" y="7716839"/>
            <a:ext cx="1016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C6EAEC4-B4ED-4DB4-A126-18F5539F82B6}" type="slidenum">
              <a:rPr lang="en-US" smtClean="0"/>
              <a:pPr>
                <a:defRPr/>
              </a:pPr>
              <a:t>56</a:t>
            </a:fld>
            <a:endParaRPr lang="en-US" dirty="0"/>
          </a:p>
        </p:txBody>
      </p:sp>
      <p:sp>
        <p:nvSpPr>
          <p:cNvPr id="5" name="Text Placeholder 26">
            <a:extLst>
              <a:ext uri="{FF2B5EF4-FFF2-40B4-BE49-F238E27FC236}">
                <a16:creationId xmlns:a16="http://schemas.microsoft.com/office/drawing/2014/main" id="{9F2AE6C6-31E9-EB2F-25C3-845104D4237B}"/>
              </a:ext>
            </a:extLst>
          </p:cNvPr>
          <p:cNvSpPr txBox="1">
            <a:spLocks/>
          </p:cNvSpPr>
          <p:nvPr/>
        </p:nvSpPr>
        <p:spPr>
          <a:xfrm>
            <a:off x="611664" y="6071262"/>
            <a:ext cx="2838557" cy="538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500" dirty="0"/>
              <a:t>DIALYSIS</a:t>
            </a:r>
          </a:p>
        </p:txBody>
      </p:sp>
      <p:sp>
        <p:nvSpPr>
          <p:cNvPr id="6" name="Text Placeholder 26">
            <a:extLst>
              <a:ext uri="{FF2B5EF4-FFF2-40B4-BE49-F238E27FC236}">
                <a16:creationId xmlns:a16="http://schemas.microsoft.com/office/drawing/2014/main" id="{8FB09E6C-F0FA-BCC8-6BC1-6DE921219820}"/>
              </a:ext>
            </a:extLst>
          </p:cNvPr>
          <p:cNvSpPr txBox="1">
            <a:spLocks/>
          </p:cNvSpPr>
          <p:nvPr/>
        </p:nvSpPr>
        <p:spPr>
          <a:xfrm>
            <a:off x="8752728" y="5851585"/>
            <a:ext cx="2792412" cy="7482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500" dirty="0"/>
              <a:t>VISION LOSS</a:t>
            </a:r>
          </a:p>
        </p:txBody>
      </p:sp>
      <p:sp>
        <p:nvSpPr>
          <p:cNvPr id="7" name="Text Placeholder 26">
            <a:extLst>
              <a:ext uri="{FF2B5EF4-FFF2-40B4-BE49-F238E27FC236}">
                <a16:creationId xmlns:a16="http://schemas.microsoft.com/office/drawing/2014/main" id="{254743F0-6DCC-9DDF-4C49-66B205F082FF}"/>
              </a:ext>
            </a:extLst>
          </p:cNvPr>
          <p:cNvSpPr txBox="1">
            <a:spLocks/>
          </p:cNvSpPr>
          <p:nvPr/>
        </p:nvSpPr>
        <p:spPr>
          <a:xfrm>
            <a:off x="4713157" y="5865664"/>
            <a:ext cx="2879986" cy="5381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500" dirty="0"/>
              <a:t>HEART ATTACK</a:t>
            </a:r>
          </a:p>
        </p:txBody>
      </p:sp>
      <p:pic>
        <p:nvPicPr>
          <p:cNvPr id="8" name="Picture 4" descr="Patient on dialysis Patient bei der Dialyse in der Klinik dialysis stock pictures, royalty-free photos &amp; images">
            <a:extLst>
              <a:ext uri="{FF2B5EF4-FFF2-40B4-BE49-F238E27FC236}">
                <a16:creationId xmlns:a16="http://schemas.microsoft.com/office/drawing/2014/main" id="{DD756276-F0D1-60DC-0ED6-80E81E880C9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1664" y="2771050"/>
            <a:ext cx="2857235" cy="2882107"/>
          </a:xfrm>
          <a:prstGeom prst="rect">
            <a:avLst/>
          </a:prstGeom>
          <a:solidFill>
            <a:srgbClr val="FFFFFF"/>
          </a:solidFill>
          <a:ln>
            <a:solidFill>
              <a:schemeClr val="bg1">
                <a:lumMod val="85000"/>
              </a:schemeClr>
            </a:solidFill>
          </a:ln>
        </p:spPr>
      </p:pic>
      <p:pic>
        <p:nvPicPr>
          <p:cNvPr id="9"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id="{B89E0955-32FD-196B-6A23-0FE213BF88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71213" y="2771050"/>
            <a:ext cx="2879986" cy="290505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 name="Picture 9" descr="Woman covering eyes">
            <a:extLst>
              <a:ext uri="{FF2B5EF4-FFF2-40B4-BE49-F238E27FC236}">
                <a16:creationId xmlns:a16="http://schemas.microsoft.com/office/drawing/2014/main" id="{B06D00F5-C597-D042-0461-C26C2B6F12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52728" y="2708589"/>
            <a:ext cx="2941907" cy="2967517"/>
          </a:xfrm>
          <a:prstGeom prst="rect">
            <a:avLst/>
          </a:prstGeom>
          <a:noFill/>
          <a:ln>
            <a:solidFill>
              <a:schemeClr val="bg1">
                <a:lumMod val="85000"/>
              </a:schemeClr>
            </a:solidFill>
          </a:ln>
        </p:spPr>
      </p:pic>
    </p:spTree>
    <p:extLst>
      <p:ext uri="{BB962C8B-B14F-4D97-AF65-F5344CB8AC3E}">
        <p14:creationId xmlns:p14="http://schemas.microsoft.com/office/powerpoint/2010/main" val="23793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0681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500" cap="all" spc="199" dirty="0">
                <a:solidFill>
                  <a:srgbClr val="262626"/>
                </a:solidFill>
                <a:latin typeface="Gill Sans MT"/>
              </a:rPr>
              <a:t>Module 3: MEDICATION ADHERENCE</a:t>
            </a:r>
          </a:p>
          <a:p>
            <a:pPr algn="ctr">
              <a:lnSpc>
                <a:spcPct val="90000"/>
              </a:lnSpc>
            </a:pPr>
            <a:r>
              <a:rPr lang="en-US" sz="2500" cap="all" spc="199" dirty="0">
                <a:solidFill>
                  <a:srgbClr val="262626"/>
                </a:solidFill>
                <a:latin typeface="Gill Sans MT"/>
              </a:rPr>
              <a:t>Module #3 of 6
</a:t>
            </a:r>
            <a:endParaRPr lang="en-US" sz="2800" b="0" strike="noStrike" spc="-1" dirty="0">
              <a:solidFill>
                <a:srgbClr val="000000"/>
              </a:solidFill>
              <a:latin typeface="Gill Sans MT"/>
            </a:endParaRPr>
          </a:p>
        </p:txBody>
      </p:sp>
      <p:sp>
        <p:nvSpPr>
          <p:cNvPr id="290" name="TextShape 2"/>
          <p:cNvSpPr txBox="1"/>
          <p:nvPr/>
        </p:nvSpPr>
        <p:spPr>
          <a:xfrm>
            <a:off x="2231280" y="2844799"/>
            <a:ext cx="7729200" cy="856343"/>
          </a:xfrm>
          <a:prstGeom prst="rect">
            <a:avLst/>
          </a:prstGeom>
          <a:noFill/>
          <a:ln w="0">
            <a:noFill/>
          </a:ln>
        </p:spPr>
        <p:txBody>
          <a:bodyPr>
            <a:normAutofit fontScale="40000" lnSpcReduction="20000"/>
          </a:bodyPr>
          <a:lstStyle/>
          <a:p>
            <a:pPr marL="285750" indent="-285750">
              <a:lnSpc>
                <a:spcPct val="100000"/>
              </a:lnSpc>
              <a:spcBef>
                <a:spcPts val="1001"/>
              </a:spcBef>
              <a:buFont typeface="Arial" panose="020B0604020202020204" pitchFamily="34" charset="0"/>
              <a:buChar char="•"/>
            </a:pPr>
            <a:r>
              <a:rPr lang="en-US" sz="6200" spc="-1" dirty="0">
                <a:solidFill>
                  <a:srgbClr val="262626"/>
                </a:solidFill>
                <a:latin typeface="Gill Sans MT"/>
              </a:rPr>
              <a:t>Questions or concerns?
 Announcements</a:t>
            </a:r>
            <a:endParaRPr lang="en-US" sz="2500" spc="-1" dirty="0">
              <a:solidFill>
                <a:srgbClr val="262626"/>
              </a:solidFill>
              <a:latin typeface="Gill Sans MT"/>
            </a:endParaRPr>
          </a:p>
          <a:p>
            <a:pPr>
              <a:lnSpc>
                <a:spcPct val="100000"/>
              </a:lnSpc>
              <a:spcBef>
                <a:spcPts val="1001"/>
              </a:spcBef>
            </a:pPr>
            <a:endParaRPr lang="en-US" sz="2500" b="0" strike="noStrike" spc="-1" dirty="0">
              <a:solidFill>
                <a:srgbClr val="262626"/>
              </a:solidFill>
              <a:latin typeface="Gill Sans MT"/>
            </a:endParaRPr>
          </a:p>
          <a:p>
            <a:pPr>
              <a:lnSpc>
                <a:spcPct val="100000"/>
              </a:lnSpc>
              <a:spcBef>
                <a:spcPts val="1001"/>
              </a:spcBef>
            </a:pPr>
            <a:endParaRPr lang="en-US" sz="2500" b="0" strike="noStrike" spc="-1" dirty="0">
              <a:solidFill>
                <a:srgbClr val="262626"/>
              </a:solidFill>
              <a:latin typeface="Gill Sans MT"/>
            </a:endParaRPr>
          </a:p>
        </p:txBody>
      </p:sp>
      <p:sp>
        <p:nvSpPr>
          <p:cNvPr id="2" name="TextBox 1">
            <a:extLst>
              <a:ext uri="{FF2B5EF4-FFF2-40B4-BE49-F238E27FC236}">
                <a16:creationId xmlns:a16="http://schemas.microsoft.com/office/drawing/2014/main" id="{77748FE0-9762-7C97-1CAF-0E11AC8F3B8B}"/>
              </a:ext>
            </a:extLst>
          </p:cNvPr>
          <p:cNvSpPr txBox="1"/>
          <p:nvPr/>
        </p:nvSpPr>
        <p:spPr>
          <a:xfrm>
            <a:off x="2319688" y="4658627"/>
            <a:ext cx="67377" cy="2040556"/>
          </a:xfrm>
          <a:prstGeom prst="rect">
            <a:avLst/>
          </a:prstGeom>
          <a:solidFill>
            <a:schemeClr val="bg1">
              <a:lumMod val="85000"/>
            </a:schemeClr>
          </a:solidFill>
        </p:spPr>
        <p:txBody>
          <a:bodyPr wrap="square" rtlCol="0">
            <a:spAutoFit/>
          </a:bodyPr>
          <a:lstStyle/>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Shape 1"/>
          <p:cNvSpPr txBox="1"/>
          <p:nvPr/>
        </p:nvSpPr>
        <p:spPr>
          <a:xfrm>
            <a:off x="2231280" y="923703"/>
            <a:ext cx="7729200" cy="1188360"/>
          </a:xfrm>
          <a:prstGeom prst="rect">
            <a:avLst/>
          </a:prstGeom>
          <a:solidFill>
            <a:srgbClr val="FFFFFF"/>
          </a:solidFill>
          <a:ln w="31680" cap="sq">
            <a:solidFill>
              <a:srgbClr val="404040"/>
            </a:solidFill>
            <a:miter/>
          </a:ln>
        </p:spPr>
        <p:txBody>
          <a:bodyPr lIns="182880" tIns="182880" rIns="182880" bIns="182880" anchor="ctr">
            <a:normAutofit fontScale="420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3800" cap="all" spc="199" dirty="0">
                <a:solidFill>
                  <a:srgbClr val="262626"/>
                </a:solidFill>
                <a:latin typeface="Gill Sans MT"/>
              </a:rPr>
              <a:t>What questions or concerns about medications</a:t>
            </a:r>
          </a:p>
          <a:p>
            <a:pPr algn="ctr">
              <a:lnSpc>
                <a:spcPct val="90000"/>
              </a:lnSpc>
            </a:pPr>
            <a:endParaRPr lang="en-US" sz="3800" cap="all" spc="199" dirty="0">
              <a:solidFill>
                <a:srgbClr val="262626"/>
              </a:solidFill>
              <a:latin typeface="Gill Sans MT"/>
            </a:endParaRPr>
          </a:p>
          <a:p>
            <a:pPr algn="ctr">
              <a:lnSpc>
                <a:spcPct val="90000"/>
              </a:lnSpc>
            </a:pPr>
            <a:r>
              <a:rPr lang="en-US" sz="3800" cap="all" spc="199" dirty="0">
                <a:solidFill>
                  <a:srgbClr val="262626"/>
                </a:solidFill>
                <a:latin typeface="Gill Sans MT"/>
              </a:rPr>
              <a:t>have you had and how have you addressed them?
</a:t>
            </a:r>
            <a:endParaRPr lang="en-US" sz="3800" b="0" strike="noStrike" spc="-1" dirty="0">
              <a:solidFill>
                <a:srgbClr val="000000"/>
              </a:solidFill>
              <a:latin typeface="Gill Sans MT"/>
            </a:endParaRPr>
          </a:p>
        </p:txBody>
      </p:sp>
      <p:sp>
        <p:nvSpPr>
          <p:cNvPr id="336" name="TextShape 2"/>
          <p:cNvSpPr txBox="1"/>
          <p:nvPr/>
        </p:nvSpPr>
        <p:spPr>
          <a:xfrm>
            <a:off x="2231280" y="2638080"/>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1800" b="0" strike="noStrike" spc="-1" dirty="0">
                <a:solidFill>
                  <a:srgbClr val="262626"/>
                </a:solidFill>
                <a:latin typeface="Gill Sans MT"/>
              </a:rPr>
              <a:t> </a:t>
            </a:r>
          </a:p>
        </p:txBody>
      </p:sp>
      <p:pic>
        <p:nvPicPr>
          <p:cNvPr id="337" name="Picture 5"/>
          <p:cNvPicPr/>
          <p:nvPr/>
        </p:nvPicPr>
        <p:blipFill>
          <a:blip r:embed="rId2"/>
          <a:stretch/>
        </p:blipFill>
        <p:spPr>
          <a:xfrm>
            <a:off x="4088160" y="2195280"/>
            <a:ext cx="4015080" cy="454968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Shape 1"/>
          <p:cNvSpPr txBox="1"/>
          <p:nvPr/>
        </p:nvSpPr>
        <p:spPr>
          <a:xfrm>
            <a:off x="631020" y="3560359"/>
            <a:ext cx="10929960" cy="1172520"/>
          </a:xfrm>
          <a:prstGeom prst="rect">
            <a:avLst/>
          </a:prstGeom>
          <a:solidFill>
            <a:srgbClr val="FFFFFF"/>
          </a:solidFill>
          <a:ln w="31680" cap="sq">
            <a:solidFill>
              <a:srgbClr val="404040"/>
            </a:solidFill>
            <a:miter/>
          </a:ln>
        </p:spPr>
        <p:txBody>
          <a:bodyPr lIns="182880" tIns="182880" rIns="182880" bIns="182880" anchor="ctr">
            <a:normAutofit fontScale="92500" lnSpcReduction="20000"/>
          </a:bodyPr>
          <a:lstStyle/>
          <a:p>
            <a:pPr algn="ctr">
              <a:lnSpc>
                <a:spcPct val="90000"/>
              </a:lnSpc>
            </a:pPr>
            <a:br>
              <a:rPr dirty="0"/>
            </a:br>
            <a:r>
              <a:rPr lang="en-US" sz="2800" cap="all" spc="199" dirty="0">
                <a:solidFill>
                  <a:srgbClr val="262626"/>
                </a:solidFill>
                <a:latin typeface="Gill Sans MT"/>
              </a:rPr>
              <a:t>WHAT A1c level </a:t>
            </a:r>
            <a:r>
              <a:rPr lang="en-US" sz="2800" cap="all" spc="199" dirty="0" err="1">
                <a:solidFill>
                  <a:srgbClr val="262626"/>
                </a:solidFill>
                <a:latin typeface="Gill Sans MT"/>
              </a:rPr>
              <a:t>sayS</a:t>
            </a:r>
            <a:r>
              <a:rPr lang="en-US" sz="2800" cap="all" spc="199" dirty="0">
                <a:solidFill>
                  <a:srgbClr val="262626"/>
                </a:solidFill>
                <a:latin typeface="Gill Sans MT"/>
              </a:rPr>
              <a:t> you have diabetes? </a:t>
            </a:r>
            <a:br>
              <a:rPr dirty="0"/>
            </a:br>
            <a:endParaRPr lang="en-US" sz="2800" b="0" strike="noStrike" spc="-1" dirty="0">
              <a:solidFill>
                <a:srgbClr val="000000"/>
              </a:solidFill>
              <a:latin typeface="Gill Sans MT"/>
            </a:endParaRPr>
          </a:p>
        </p:txBody>
      </p:sp>
      <p:pic>
        <p:nvPicPr>
          <p:cNvPr id="99" name="Picture 3" descr="A picture containing timeline&#10;&#10;Description automatically generated"/>
          <p:cNvPicPr/>
          <p:nvPr/>
        </p:nvPicPr>
        <p:blipFill>
          <a:blip r:embed="rId2"/>
          <a:stretch/>
        </p:blipFill>
        <p:spPr>
          <a:xfrm>
            <a:off x="631020" y="5157679"/>
            <a:ext cx="10929960" cy="1690920"/>
          </a:xfrm>
          <a:prstGeom prst="rect">
            <a:avLst/>
          </a:prstGeom>
          <a:ln w="0">
            <a:noFill/>
          </a:ln>
        </p:spPr>
      </p:pic>
      <p:sp>
        <p:nvSpPr>
          <p:cNvPr id="100" name="CustomShape 2"/>
          <p:cNvSpPr/>
          <p:nvPr/>
        </p:nvSpPr>
        <p:spPr>
          <a:xfrm>
            <a:off x="7273737" y="5253799"/>
            <a:ext cx="1551960" cy="1498680"/>
          </a:xfrm>
          <a:prstGeom prst="ellipse">
            <a:avLst/>
          </a:prstGeom>
          <a:noFill/>
          <a:ln>
            <a:solidFill>
              <a:srgbClr val="FF0000"/>
            </a:solidFill>
            <a:prstDash val="lgDashDotDot"/>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1" name="CustomShape 3"/>
          <p:cNvSpPr/>
          <p:nvPr/>
        </p:nvSpPr>
        <p:spPr>
          <a:xfrm>
            <a:off x="542160" y="201960"/>
            <a:ext cx="5262840" cy="1188360"/>
          </a:xfrm>
          <a:prstGeom prst="rect">
            <a:avLst/>
          </a:prstGeom>
          <a:solidFill>
            <a:schemeClr val="bg1"/>
          </a:solidFill>
          <a:ln w="31750" cap="sq">
            <a:solidFill>
              <a:schemeClr val="tx1">
                <a:lumMod val="75000"/>
                <a:lumOff val="25000"/>
              </a:schemeClr>
            </a:solidFill>
            <a:miter/>
          </a:ln>
        </p:spPr>
        <p:style>
          <a:lnRef idx="0">
            <a:scrgbClr r="0" g="0" b="0"/>
          </a:lnRef>
          <a:fillRef idx="0">
            <a:scrgbClr r="0" g="0" b="0"/>
          </a:fillRef>
          <a:effectRef idx="0">
            <a:scrgbClr r="0" g="0" b="0"/>
          </a:effectRef>
          <a:fontRef idx="minor"/>
        </p:style>
        <p:txBody>
          <a:bodyPr lIns="182880" tIns="182880" rIns="182880" bIns="182880" anchor="ctr">
            <a:normAutofit/>
          </a:bodyPr>
          <a:lstStyle/>
          <a:p>
            <a:pPr algn="ctr">
              <a:lnSpc>
                <a:spcPct val="90000"/>
              </a:lnSpc>
            </a:pPr>
            <a:r>
              <a:rPr lang="en-US" sz="2500" cap="all" spc="199" dirty="0">
                <a:solidFill>
                  <a:srgbClr val="262626"/>
                </a:solidFill>
                <a:latin typeface="Gill Sans MT" panose="020B0502020104020203" pitchFamily="34" charset="0"/>
              </a:rPr>
              <a:t>WhAT is the A1c TEST? 
</a:t>
            </a:r>
            <a:endParaRPr lang="en-US" sz="2500" b="0" strike="noStrike" spc="-1" dirty="0">
              <a:latin typeface="Gill Sans MT" panose="020B0502020104020203" pitchFamily="34" charset="0"/>
            </a:endParaRPr>
          </a:p>
        </p:txBody>
      </p:sp>
      <p:sp>
        <p:nvSpPr>
          <p:cNvPr id="102" name="CustomShape 4"/>
          <p:cNvSpPr/>
          <p:nvPr/>
        </p:nvSpPr>
        <p:spPr>
          <a:xfrm>
            <a:off x="457380" y="1452960"/>
            <a:ext cx="5443560" cy="147587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pc="-1" dirty="0">
                <a:solidFill>
                  <a:srgbClr val="000000"/>
                </a:solidFill>
                <a:latin typeface="Gill Sans MT"/>
              </a:rPr>
              <a:t>The results are done in a laboratory.</a:t>
            </a:r>
          </a:p>
          <a:p>
            <a:pPr>
              <a:lnSpc>
                <a:spcPct val="100000"/>
              </a:lnSpc>
            </a:pPr>
            <a:r>
              <a:rPr lang="en-US" spc="-1" dirty="0">
                <a:solidFill>
                  <a:srgbClr val="000000"/>
                </a:solidFill>
                <a:latin typeface="Gill Sans MT"/>
              </a:rPr>
              <a:t>An A1C test result will show the average blood glucose level for approximately the preceding 3 months.</a:t>
            </a:r>
          </a:p>
          <a:p>
            <a:pPr>
              <a:lnSpc>
                <a:spcPct val="100000"/>
              </a:lnSpc>
            </a:pPr>
            <a:r>
              <a:rPr lang="en-US" spc="-1" dirty="0">
                <a:solidFill>
                  <a:srgbClr val="000000"/>
                </a:solidFill>
                <a:latin typeface="Gill Sans MT"/>
              </a:rPr>
              <a:t>
</a:t>
            </a:r>
            <a:endParaRPr lang="en-US" sz="1800" b="0" strike="noStrike" spc="-1" dirty="0">
              <a:latin typeface="Arial"/>
            </a:endParaRPr>
          </a:p>
        </p:txBody>
      </p:sp>
      <p:sp>
        <p:nvSpPr>
          <p:cNvPr id="103" name="CustomShape 5"/>
          <p:cNvSpPr/>
          <p:nvPr/>
        </p:nvSpPr>
        <p:spPr>
          <a:xfrm>
            <a:off x="6166800" y="201960"/>
            <a:ext cx="5592240" cy="1188360"/>
          </a:xfrm>
          <a:prstGeom prst="rect">
            <a:avLst/>
          </a:prstGeom>
          <a:solidFill>
            <a:schemeClr val="bg1"/>
          </a:solidFill>
          <a:ln w="31750" cap="sq">
            <a:solidFill>
              <a:schemeClr val="tx1">
                <a:lumMod val="75000"/>
                <a:lumOff val="25000"/>
              </a:schemeClr>
            </a:solidFill>
            <a:miter/>
          </a:ln>
        </p:spPr>
        <p:style>
          <a:lnRef idx="0">
            <a:scrgbClr r="0" g="0" b="0"/>
          </a:lnRef>
          <a:fillRef idx="0">
            <a:scrgbClr r="0" g="0" b="0"/>
          </a:fillRef>
          <a:effectRef idx="0">
            <a:scrgbClr r="0" g="0" b="0"/>
          </a:effectRef>
          <a:fontRef idx="minor"/>
        </p:style>
        <p:txBody>
          <a:bodyPr lIns="182880" tIns="182880" rIns="182880" bIns="182880" anchor="ctr">
            <a:noAutofit/>
          </a:bodyPr>
          <a:lstStyle/>
          <a:p>
            <a:pPr algn="ctr">
              <a:lnSpc>
                <a:spcPct val="90000"/>
              </a:lnSpc>
            </a:pPr>
            <a:endParaRPr lang="en-US" sz="2000" b="0" strike="noStrike" cap="all" spc="199" dirty="0">
              <a:solidFill>
                <a:srgbClr val="262626"/>
              </a:solidFill>
              <a:latin typeface="Gill Sans MT" panose="020B0502020104020203" pitchFamily="34" charset="0"/>
            </a:endParaRPr>
          </a:p>
          <a:p>
            <a:pPr algn="ctr">
              <a:lnSpc>
                <a:spcPct val="90000"/>
              </a:lnSpc>
            </a:pPr>
            <a:r>
              <a:rPr lang="en-US" sz="2000" cap="all" spc="199" dirty="0">
                <a:solidFill>
                  <a:srgbClr val="262626"/>
                </a:solidFill>
                <a:latin typeface="Gill Sans MT" panose="020B0502020104020203" pitchFamily="34" charset="0"/>
              </a:rPr>
              <a:t>What level of A1c says 
 diabetes is under control?</a:t>
            </a:r>
            <a:br>
              <a:rPr sz="2000" dirty="0">
                <a:latin typeface="Gill Sans MT" panose="020B0502020104020203" pitchFamily="34" charset="0"/>
              </a:rPr>
            </a:br>
            <a:endParaRPr lang="en-US" sz="2000" b="0" strike="noStrike" spc="-1" dirty="0">
              <a:latin typeface="Gill Sans MT" panose="020B0502020104020203" pitchFamily="34" charset="0"/>
            </a:endParaRPr>
          </a:p>
        </p:txBody>
      </p:sp>
      <p:sp>
        <p:nvSpPr>
          <p:cNvPr id="104" name="CustomShape 6"/>
          <p:cNvSpPr/>
          <p:nvPr/>
        </p:nvSpPr>
        <p:spPr>
          <a:xfrm>
            <a:off x="6166800" y="1445400"/>
            <a:ext cx="2005920" cy="102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8240" algn="ctr">
              <a:lnSpc>
                <a:spcPct val="100000"/>
              </a:lnSpc>
              <a:spcBef>
                <a:spcPts val="1001"/>
              </a:spcBef>
              <a:buClr>
                <a:srgbClr val="418AB3"/>
              </a:buClr>
              <a:buFont typeface="Arial"/>
              <a:buChar char="•"/>
            </a:pPr>
            <a:r>
              <a:rPr lang="en-US" sz="2500" spc="-1" dirty="0">
                <a:solidFill>
                  <a:srgbClr val="262626"/>
                </a:solidFill>
                <a:latin typeface="Gill Sans MT"/>
              </a:rPr>
              <a:t>UNDER 65 YEARS OLD</a:t>
            </a:r>
          </a:p>
          <a:p>
            <a:pPr marL="228600" indent="-228240" algn="ctr">
              <a:lnSpc>
                <a:spcPct val="100000"/>
              </a:lnSpc>
              <a:spcBef>
                <a:spcPts val="1001"/>
              </a:spcBef>
              <a:buClr>
                <a:srgbClr val="418AB3"/>
              </a:buClr>
              <a:buFont typeface="Arial"/>
              <a:buChar char="•"/>
            </a:pPr>
            <a:endParaRPr lang="en-US" sz="2500" spc="-1" dirty="0">
              <a:solidFill>
                <a:srgbClr val="262626"/>
              </a:solidFill>
              <a:latin typeface="Gill Sans MT"/>
            </a:endParaRPr>
          </a:p>
          <a:p>
            <a:pPr marL="228600" indent="-228240" algn="ctr">
              <a:lnSpc>
                <a:spcPct val="100000"/>
              </a:lnSpc>
              <a:spcBef>
                <a:spcPts val="1001"/>
              </a:spcBef>
              <a:buClr>
                <a:srgbClr val="418AB3"/>
              </a:buClr>
              <a:buFont typeface="Arial"/>
              <a:buChar char="•"/>
            </a:pPr>
            <a:endParaRPr lang="en-US" sz="2500" spc="-1" dirty="0">
              <a:solidFill>
                <a:srgbClr val="262626"/>
              </a:solidFill>
              <a:latin typeface="Gill Sans MT"/>
            </a:endParaRPr>
          </a:p>
          <a:p>
            <a:pPr marL="360" algn="ctr">
              <a:lnSpc>
                <a:spcPct val="100000"/>
              </a:lnSpc>
              <a:spcBef>
                <a:spcPts val="1001"/>
              </a:spcBef>
              <a:buClr>
                <a:srgbClr val="418AB3"/>
              </a:buClr>
            </a:pPr>
            <a:endParaRPr lang="en-US" sz="2500" b="0" strike="noStrike" spc="-1" dirty="0">
              <a:latin typeface="Arial"/>
            </a:endParaRPr>
          </a:p>
        </p:txBody>
      </p:sp>
      <p:sp>
        <p:nvSpPr>
          <p:cNvPr id="105" name="CustomShape 7"/>
          <p:cNvSpPr/>
          <p:nvPr/>
        </p:nvSpPr>
        <p:spPr>
          <a:xfrm>
            <a:off x="8601840" y="1452960"/>
            <a:ext cx="1494720" cy="1014840"/>
          </a:xfrm>
          <a:prstGeom prst="ellipse">
            <a:avLst/>
          </a:prstGeom>
          <a:blipFill rotWithShape="0">
            <a:blip r:embed="rId3"/>
            <a:srcRect t="16100" b="16100"/>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106" name="CustomShape 8"/>
          <p:cNvSpPr/>
          <p:nvPr/>
        </p:nvSpPr>
        <p:spPr>
          <a:xfrm>
            <a:off x="10175760" y="1422000"/>
            <a:ext cx="1883520" cy="30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8240">
              <a:lnSpc>
                <a:spcPct val="100000"/>
              </a:lnSpc>
              <a:spcBef>
                <a:spcPts val="1001"/>
              </a:spcBef>
              <a:buClr>
                <a:srgbClr val="418AB3"/>
              </a:buClr>
              <a:buFont typeface="Arial"/>
              <a:buChar char="•"/>
            </a:pPr>
            <a:r>
              <a:rPr lang="en-US" sz="5000" b="0" strike="noStrike" spc="-1" dirty="0">
                <a:solidFill>
                  <a:srgbClr val="262626"/>
                </a:solidFill>
                <a:latin typeface="Gill Sans MT"/>
              </a:rPr>
              <a:t>7.0</a:t>
            </a:r>
            <a:endParaRPr lang="en-US" sz="5000" b="0" strike="noStrike" spc="-1" dirty="0">
              <a:latin typeface="Arial"/>
            </a:endParaRPr>
          </a:p>
        </p:txBody>
      </p:sp>
      <p:pic>
        <p:nvPicPr>
          <p:cNvPr id="107" name="Picture Placeholder 40" descr="DOWN.png"/>
          <p:cNvPicPr/>
          <p:nvPr/>
        </p:nvPicPr>
        <p:blipFill>
          <a:blip r:embed="rId3">
            <a:alphaModFix amt="70000"/>
          </a:blip>
          <a:srcRect t="16100" b="16100"/>
          <a:stretch/>
        </p:blipFill>
        <p:spPr>
          <a:xfrm>
            <a:off x="8680320" y="2563560"/>
            <a:ext cx="1494720" cy="946800"/>
          </a:xfrm>
          <a:prstGeom prst="rect">
            <a:avLst/>
          </a:prstGeom>
          <a:ln w="12700">
            <a:noFill/>
          </a:ln>
        </p:spPr>
      </p:pic>
      <p:sp>
        <p:nvSpPr>
          <p:cNvPr id="108" name="CustomShape 9"/>
          <p:cNvSpPr/>
          <p:nvPr/>
        </p:nvSpPr>
        <p:spPr>
          <a:xfrm>
            <a:off x="10175760" y="2651400"/>
            <a:ext cx="1711080" cy="30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8240">
              <a:lnSpc>
                <a:spcPct val="100000"/>
              </a:lnSpc>
              <a:spcBef>
                <a:spcPts val="1001"/>
              </a:spcBef>
              <a:buClr>
                <a:srgbClr val="418AB3"/>
              </a:buClr>
              <a:buFont typeface="Arial"/>
              <a:buChar char="•"/>
            </a:pPr>
            <a:r>
              <a:rPr lang="en-US" sz="5000" b="0" strike="noStrike" spc="-1" dirty="0">
                <a:solidFill>
                  <a:srgbClr val="262626"/>
                </a:solidFill>
                <a:latin typeface="Gill Sans MT"/>
              </a:rPr>
              <a:t>7.5</a:t>
            </a:r>
            <a:endParaRPr lang="en-US" sz="5000" b="0" strike="noStrike" spc="-1" dirty="0">
              <a:latin typeface="Arial"/>
            </a:endParaRPr>
          </a:p>
        </p:txBody>
      </p:sp>
      <p:sp>
        <p:nvSpPr>
          <p:cNvPr id="109" name="CustomShape 10"/>
          <p:cNvSpPr/>
          <p:nvPr/>
        </p:nvSpPr>
        <p:spPr>
          <a:xfrm>
            <a:off x="5940720" y="2563560"/>
            <a:ext cx="2216880" cy="76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8240" algn="ctr">
              <a:lnSpc>
                <a:spcPct val="100000"/>
              </a:lnSpc>
              <a:spcBef>
                <a:spcPts val="1001"/>
              </a:spcBef>
              <a:buClr>
                <a:srgbClr val="418AB3"/>
              </a:buClr>
              <a:buFont typeface="Arial"/>
              <a:buChar char="•"/>
            </a:pPr>
            <a:r>
              <a:rPr lang="en-US" sz="2500" spc="-1" dirty="0">
                <a:solidFill>
                  <a:srgbClr val="262626"/>
                </a:solidFill>
                <a:latin typeface="Gill Sans MT"/>
              </a:rPr>
              <a:t>65 YEARS OR</a:t>
            </a:r>
          </a:p>
          <a:p>
            <a:pPr marL="360" algn="ctr">
              <a:lnSpc>
                <a:spcPct val="100000"/>
              </a:lnSpc>
              <a:spcBef>
                <a:spcPts val="1001"/>
              </a:spcBef>
              <a:buClr>
                <a:srgbClr val="418AB3"/>
              </a:buClr>
            </a:pPr>
            <a:r>
              <a:rPr lang="en-US" sz="2500" spc="-1" dirty="0">
                <a:solidFill>
                  <a:srgbClr val="262626"/>
                </a:solidFill>
                <a:latin typeface="Gill Sans MT"/>
              </a:rPr>
              <a:t>OLDER </a:t>
            </a:r>
            <a:endParaRPr lang="en-US" sz="2500" b="0" strike="noStrike" spc="-1" dirty="0">
              <a:latin typeface="Arial"/>
            </a:endParaRPr>
          </a:p>
        </p:txBody>
      </p:sp>
      <p:sp>
        <p:nvSpPr>
          <p:cNvPr id="2" name="TextBox 1">
            <a:extLst>
              <a:ext uri="{FF2B5EF4-FFF2-40B4-BE49-F238E27FC236}">
                <a16:creationId xmlns:a16="http://schemas.microsoft.com/office/drawing/2014/main" id="{82C4B5CA-D95F-E044-39E7-552F0D351396}"/>
              </a:ext>
            </a:extLst>
          </p:cNvPr>
          <p:cNvSpPr txBox="1"/>
          <p:nvPr/>
        </p:nvSpPr>
        <p:spPr>
          <a:xfrm>
            <a:off x="5594555" y="6341946"/>
            <a:ext cx="1307690" cy="307777"/>
          </a:xfrm>
          <a:prstGeom prst="rect">
            <a:avLst/>
          </a:prstGeom>
          <a:solidFill>
            <a:schemeClr val="bg1"/>
          </a:solidFill>
        </p:spPr>
        <p:txBody>
          <a:bodyPr wrap="square" rtlCol="0">
            <a:spAutoFit/>
          </a:bodyPr>
          <a:lstStyle/>
          <a:p>
            <a:r>
              <a:rPr lang="en-US" sz="1400" b="1" dirty="0"/>
              <a:t>AT RISK</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additive="repl">
                                        <p:cTn id="7" dur="1000"/>
                                        <p:tgtEl>
                                          <p:spTgt spid="102"/>
                                        </p:tgtEl>
                                      </p:cBhvr>
                                    </p:animEffect>
                                    <p:anim calcmode="lin" valueType="num">
                                      <p:cBhvr additive="repl">
                                        <p:cTn id="8" dur="1000" fill="hold"/>
                                        <p:tgtEl>
                                          <p:spTgt spid="102"/>
                                        </p:tgtEl>
                                        <p:attrNameLst>
                                          <p:attrName>ppt_x</p:attrName>
                                        </p:attrNameLst>
                                      </p:cBhvr>
                                      <p:tavLst>
                                        <p:tav tm="0">
                                          <p:val>
                                            <p:strVal val="#ppt_x"/>
                                          </p:val>
                                        </p:tav>
                                        <p:tav tm="100000">
                                          <p:val>
                                            <p:strVal val="#ppt_x"/>
                                          </p:val>
                                        </p:tav>
                                      </p:tavLst>
                                    </p:anim>
                                    <p:anim calcmode="lin" valueType="num">
                                      <p:cBhvr additive="repl">
                                        <p:cTn id="9"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fill="hold" nodeType="click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additive="repl">
                                        <p:cTn id="14" dur="1000"/>
                                        <p:tgtEl>
                                          <p:spTgt spid="104"/>
                                        </p:tgtEl>
                                      </p:cBhvr>
                                    </p:animEffect>
                                    <p:anim calcmode="lin" valueType="num">
                                      <p:cBhvr additive="repl">
                                        <p:cTn id="15" dur="1000" fill="hold"/>
                                        <p:tgtEl>
                                          <p:spTgt spid="104"/>
                                        </p:tgtEl>
                                        <p:attrNameLst>
                                          <p:attrName>ppt_x</p:attrName>
                                        </p:attrNameLst>
                                      </p:cBhvr>
                                      <p:tavLst>
                                        <p:tav tm="0">
                                          <p:val>
                                            <p:strVal val="#ppt_x"/>
                                          </p:val>
                                        </p:tav>
                                        <p:tav tm="100000">
                                          <p:val>
                                            <p:strVal val="#ppt_x"/>
                                          </p:val>
                                        </p:tav>
                                      </p:tavLst>
                                    </p:anim>
                                    <p:anim calcmode="lin" valueType="num">
                                      <p:cBhvr additive="repl">
                                        <p:cTn id="16" dur="1000" fill="hold"/>
                                        <p:tgtEl>
                                          <p:spTgt spid="104"/>
                                        </p:tgtEl>
                                        <p:attrNameLst>
                                          <p:attrName>ppt_y</p:attrName>
                                        </p:attrNameLst>
                                      </p:cBhvr>
                                      <p:tavLst>
                                        <p:tav tm="0">
                                          <p:val>
                                            <p:strVal val="#ppt_y+.1"/>
                                          </p:val>
                                        </p:tav>
                                        <p:tav tm="100000">
                                          <p:val>
                                            <p:strVal val="#ppt_y"/>
                                          </p:val>
                                        </p:tav>
                                      </p:tavLst>
                                    </p:anim>
                                  </p:childTnLst>
                                </p:cTn>
                              </p:par>
                              <p:par>
                                <p:cTn id="17" presetID="42" presetClass="entr"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additive="repl">
                                        <p:cTn id="19" dur="1000"/>
                                        <p:tgtEl>
                                          <p:spTgt spid="105"/>
                                        </p:tgtEl>
                                      </p:cBhvr>
                                    </p:animEffect>
                                    <p:anim calcmode="lin" valueType="num">
                                      <p:cBhvr additive="repl">
                                        <p:cTn id="20" dur="1000" fill="hold"/>
                                        <p:tgtEl>
                                          <p:spTgt spid="105"/>
                                        </p:tgtEl>
                                        <p:attrNameLst>
                                          <p:attrName>ppt_x</p:attrName>
                                        </p:attrNameLst>
                                      </p:cBhvr>
                                      <p:tavLst>
                                        <p:tav tm="0">
                                          <p:val>
                                            <p:strVal val="#ppt_x"/>
                                          </p:val>
                                        </p:tav>
                                        <p:tav tm="100000">
                                          <p:val>
                                            <p:strVal val="#ppt_x"/>
                                          </p:val>
                                        </p:tav>
                                      </p:tavLst>
                                    </p:anim>
                                    <p:anim calcmode="lin" valueType="num">
                                      <p:cBhvr additive="repl">
                                        <p:cTn id="21" dur="1000" fill="hold"/>
                                        <p:tgtEl>
                                          <p:spTgt spid="105"/>
                                        </p:tgtEl>
                                        <p:attrNameLst>
                                          <p:attrName>ppt_y</p:attrName>
                                        </p:attrNameLst>
                                      </p:cBhvr>
                                      <p:tavLst>
                                        <p:tav tm="0">
                                          <p:val>
                                            <p:strVal val="#ppt_y+.1"/>
                                          </p:val>
                                        </p:tav>
                                        <p:tav tm="100000">
                                          <p:val>
                                            <p:strVal val="#ppt_y"/>
                                          </p:val>
                                        </p:tav>
                                      </p:tavLst>
                                    </p:anim>
                                  </p:childTnLst>
                                </p:cTn>
                              </p:par>
                              <p:par>
                                <p:cTn id="22" presetID="42" presetClass="entr" fill="hold" nodeType="with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additive="repl">
                                        <p:cTn id="24" dur="1000"/>
                                        <p:tgtEl>
                                          <p:spTgt spid="106"/>
                                        </p:tgtEl>
                                      </p:cBhvr>
                                    </p:animEffect>
                                    <p:anim calcmode="lin" valueType="num">
                                      <p:cBhvr additive="repl">
                                        <p:cTn id="25" dur="1000" fill="hold"/>
                                        <p:tgtEl>
                                          <p:spTgt spid="106"/>
                                        </p:tgtEl>
                                        <p:attrNameLst>
                                          <p:attrName>ppt_x</p:attrName>
                                        </p:attrNameLst>
                                      </p:cBhvr>
                                      <p:tavLst>
                                        <p:tav tm="0">
                                          <p:val>
                                            <p:strVal val="#ppt_x"/>
                                          </p:val>
                                        </p:tav>
                                        <p:tav tm="100000">
                                          <p:val>
                                            <p:strVal val="#ppt_x"/>
                                          </p:val>
                                        </p:tav>
                                      </p:tavLst>
                                    </p:anim>
                                    <p:anim calcmode="lin" valueType="num">
                                      <p:cBhvr additive="repl">
                                        <p:cTn id="26" dur="1000" fill="hold"/>
                                        <p:tgtEl>
                                          <p:spTgt spid="106"/>
                                        </p:tgtEl>
                                        <p:attrNameLst>
                                          <p:attrName>ppt_y</p:attrName>
                                        </p:attrNameLst>
                                      </p:cBhvr>
                                      <p:tavLst>
                                        <p:tav tm="0">
                                          <p:val>
                                            <p:strVal val="#ppt_y+.1"/>
                                          </p:val>
                                        </p:tav>
                                        <p:tav tm="100000">
                                          <p:val>
                                            <p:strVal val="#ppt_y"/>
                                          </p:val>
                                        </p:tav>
                                      </p:tavLst>
                                    </p:anim>
                                  </p:childTnLst>
                                </p:cTn>
                              </p:par>
                              <p:par>
                                <p:cTn id="27" presetID="42" presetClass="entr" fill="hold" nodeType="withEffect">
                                  <p:stCondLst>
                                    <p:cond delay="0"/>
                                  </p:stCondLst>
                                  <p:childTnLst>
                                    <p:set>
                                      <p:cBhvr>
                                        <p:cTn id="28" dur="1" fill="hold">
                                          <p:stCondLst>
                                            <p:cond delay="0"/>
                                          </p:stCondLst>
                                        </p:cTn>
                                        <p:tgtEl>
                                          <p:spTgt spid="109"/>
                                        </p:tgtEl>
                                        <p:attrNameLst>
                                          <p:attrName>style.visibility</p:attrName>
                                        </p:attrNameLst>
                                      </p:cBhvr>
                                      <p:to>
                                        <p:strVal val="visible"/>
                                      </p:to>
                                    </p:set>
                                    <p:animEffect transition="in" filter="fade">
                                      <p:cBhvr additive="repl">
                                        <p:cTn id="29" dur="1000"/>
                                        <p:tgtEl>
                                          <p:spTgt spid="109"/>
                                        </p:tgtEl>
                                      </p:cBhvr>
                                    </p:animEffect>
                                    <p:anim calcmode="lin" valueType="num">
                                      <p:cBhvr additive="repl">
                                        <p:cTn id="30" dur="1000" fill="hold"/>
                                        <p:tgtEl>
                                          <p:spTgt spid="109"/>
                                        </p:tgtEl>
                                        <p:attrNameLst>
                                          <p:attrName>ppt_x</p:attrName>
                                        </p:attrNameLst>
                                      </p:cBhvr>
                                      <p:tavLst>
                                        <p:tav tm="0">
                                          <p:val>
                                            <p:strVal val="#ppt_x"/>
                                          </p:val>
                                        </p:tav>
                                        <p:tav tm="100000">
                                          <p:val>
                                            <p:strVal val="#ppt_x"/>
                                          </p:val>
                                        </p:tav>
                                      </p:tavLst>
                                    </p:anim>
                                    <p:anim calcmode="lin" valueType="num">
                                      <p:cBhvr additive="repl">
                                        <p:cTn id="31" dur="1000" fill="hold"/>
                                        <p:tgtEl>
                                          <p:spTgt spid="109"/>
                                        </p:tgtEl>
                                        <p:attrNameLst>
                                          <p:attrName>ppt_y</p:attrName>
                                        </p:attrNameLst>
                                      </p:cBhvr>
                                      <p:tavLst>
                                        <p:tav tm="0">
                                          <p:val>
                                            <p:strVal val="#ppt_y+.1"/>
                                          </p:val>
                                        </p:tav>
                                        <p:tav tm="100000">
                                          <p:val>
                                            <p:strVal val="#ppt_y"/>
                                          </p:val>
                                        </p:tav>
                                      </p:tavLst>
                                    </p:anim>
                                  </p:childTnLst>
                                </p:cTn>
                              </p:par>
                              <p:par>
                                <p:cTn id="32" presetID="42" presetClass="entr" fill="hold"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additive="repl">
                                        <p:cTn id="34" dur="1000"/>
                                        <p:tgtEl>
                                          <p:spTgt spid="107"/>
                                        </p:tgtEl>
                                      </p:cBhvr>
                                    </p:animEffect>
                                    <p:anim calcmode="lin" valueType="num">
                                      <p:cBhvr additive="repl">
                                        <p:cTn id="35" dur="1000" fill="hold"/>
                                        <p:tgtEl>
                                          <p:spTgt spid="107"/>
                                        </p:tgtEl>
                                        <p:attrNameLst>
                                          <p:attrName>ppt_x</p:attrName>
                                        </p:attrNameLst>
                                      </p:cBhvr>
                                      <p:tavLst>
                                        <p:tav tm="0">
                                          <p:val>
                                            <p:strVal val="#ppt_x"/>
                                          </p:val>
                                        </p:tav>
                                        <p:tav tm="100000">
                                          <p:val>
                                            <p:strVal val="#ppt_x"/>
                                          </p:val>
                                        </p:tav>
                                      </p:tavLst>
                                    </p:anim>
                                    <p:anim calcmode="lin" valueType="num">
                                      <p:cBhvr additive="repl">
                                        <p:cTn id="36" dur="1000" fill="hold"/>
                                        <p:tgtEl>
                                          <p:spTgt spid="107"/>
                                        </p:tgtEl>
                                        <p:attrNameLst>
                                          <p:attrName>ppt_y</p:attrName>
                                        </p:attrNameLst>
                                      </p:cBhvr>
                                      <p:tavLst>
                                        <p:tav tm="0">
                                          <p:val>
                                            <p:strVal val="#ppt_y+.1"/>
                                          </p:val>
                                        </p:tav>
                                        <p:tav tm="100000">
                                          <p:val>
                                            <p:strVal val="#ppt_y"/>
                                          </p:val>
                                        </p:tav>
                                      </p:tavLst>
                                    </p:anim>
                                  </p:childTnLst>
                                </p:cTn>
                              </p:par>
                              <p:par>
                                <p:cTn id="37" presetID="42" presetClass="entr"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additive="repl">
                                        <p:cTn id="39" dur="1000"/>
                                        <p:tgtEl>
                                          <p:spTgt spid="108"/>
                                        </p:tgtEl>
                                      </p:cBhvr>
                                    </p:animEffect>
                                    <p:anim calcmode="lin" valueType="num">
                                      <p:cBhvr additive="repl">
                                        <p:cTn id="40" dur="1000" fill="hold"/>
                                        <p:tgtEl>
                                          <p:spTgt spid="108"/>
                                        </p:tgtEl>
                                        <p:attrNameLst>
                                          <p:attrName>ppt_x</p:attrName>
                                        </p:attrNameLst>
                                      </p:cBhvr>
                                      <p:tavLst>
                                        <p:tav tm="0">
                                          <p:val>
                                            <p:strVal val="#ppt_x"/>
                                          </p:val>
                                        </p:tav>
                                        <p:tav tm="100000">
                                          <p:val>
                                            <p:strVal val="#ppt_x"/>
                                          </p:val>
                                        </p:tav>
                                      </p:tavLst>
                                    </p:anim>
                                    <p:anim calcmode="lin" valueType="num">
                                      <p:cBhvr additive="repl">
                                        <p:cTn id="41"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additive="repl">
                                        <p:cTn id="46" dur="1000"/>
                                        <p:tgtEl>
                                          <p:spTgt spid="99"/>
                                        </p:tgtEl>
                                      </p:cBhvr>
                                    </p:animEffect>
                                    <p:anim calcmode="lin" valueType="num">
                                      <p:cBhvr additive="repl">
                                        <p:cTn id="47" dur="1000" fill="hold"/>
                                        <p:tgtEl>
                                          <p:spTgt spid="99"/>
                                        </p:tgtEl>
                                        <p:attrNameLst>
                                          <p:attrName>ppt_x</p:attrName>
                                        </p:attrNameLst>
                                      </p:cBhvr>
                                      <p:tavLst>
                                        <p:tav tm="0">
                                          <p:val>
                                            <p:strVal val="#ppt_x"/>
                                          </p:val>
                                        </p:tav>
                                        <p:tav tm="100000">
                                          <p:val>
                                            <p:strVal val="#ppt_x"/>
                                          </p:val>
                                        </p:tav>
                                      </p:tavLst>
                                    </p:anim>
                                    <p:anim calcmode="lin" valueType="num">
                                      <p:cBhvr additive="repl">
                                        <p:cTn id="48"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fill="hold" nodeType="clickEffect">
                                  <p:stCondLst>
                                    <p:cond delay="0"/>
                                  </p:stCondLst>
                                  <p:childTnLst>
                                    <p:set>
                                      <p:cBhvr>
                                        <p:cTn id="52" dur="1" fill="hold">
                                          <p:stCondLst>
                                            <p:cond delay="0"/>
                                          </p:stCondLst>
                                        </p:cTn>
                                        <p:tgtEl>
                                          <p:spTgt spid="100"/>
                                        </p:tgtEl>
                                        <p:attrNameLst>
                                          <p:attrName>style.visibility</p:attrName>
                                        </p:attrNameLst>
                                      </p:cBhvr>
                                      <p:to>
                                        <p:strVal val="visible"/>
                                      </p:to>
                                    </p:set>
                                    <p:anim calcmode="lin" valueType="num">
                                      <p:cBhvr additive="repl">
                                        <p:cTn id="53" dur="1000" fill="hold"/>
                                        <p:tgtEl>
                                          <p:spTgt spid="100"/>
                                        </p:tgtEl>
                                        <p:attrNameLst>
                                          <p:attrName>ppt_w</p:attrName>
                                        </p:attrNameLst>
                                      </p:cBhvr>
                                      <p:tavLst>
                                        <p:tav tm="0">
                                          <p:val>
                                            <p:fltVal val="0"/>
                                          </p:val>
                                        </p:tav>
                                        <p:tav tm="100000">
                                          <p:val>
                                            <p:strVal val="#ppt_w"/>
                                          </p:val>
                                        </p:tav>
                                      </p:tavLst>
                                    </p:anim>
                                    <p:anim calcmode="lin" valueType="num">
                                      <p:cBhvr additive="repl">
                                        <p:cTn id="54" dur="1000" fill="hold"/>
                                        <p:tgtEl>
                                          <p:spTgt spid="100"/>
                                        </p:tgtEl>
                                        <p:attrNameLst>
                                          <p:attrName>ppt_h</p:attrName>
                                        </p:attrNameLst>
                                      </p:cBhvr>
                                      <p:tavLst>
                                        <p:tav tm="0">
                                          <p:val>
                                            <p:fltVal val="0"/>
                                          </p:val>
                                        </p:tav>
                                        <p:tav tm="100000">
                                          <p:val>
                                            <p:strVal val="#ppt_h"/>
                                          </p:val>
                                        </p:tav>
                                      </p:tavLst>
                                    </p:anim>
                                    <p:anim calcmode="lin" valueType="num">
                                      <p:cBhvr additive="repl">
                                        <p:cTn id="55" dur="1000" fill="hold"/>
                                        <p:tgtEl>
                                          <p:spTgt spid="100"/>
                                        </p:tgtEl>
                                        <p:attrNameLst>
                                          <p:attrName>r</p:attrName>
                                        </p:attrNameLst>
                                      </p:cBhvr>
                                      <p:tavLst>
                                        <p:tav tm="0">
                                          <p:val>
                                            <p:strVal val="90"/>
                                          </p:val>
                                        </p:tav>
                                        <p:tav tm="100000">
                                          <p:val>
                                            <p:strVal val="0"/>
                                          </p:val>
                                        </p:tav>
                                      </p:tavLst>
                                    </p:anim>
                                    <p:animEffect transition="in" filter="fade">
                                      <p:cBhvr additive="repl">
                                        <p:cTn id="56"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extShape 1"/>
          <p:cNvSpPr txBox="1"/>
          <p:nvPr/>
        </p:nvSpPr>
        <p:spPr>
          <a:xfrm>
            <a:off x="1733170" y="204452"/>
            <a:ext cx="8626110" cy="1188360"/>
          </a:xfrm>
          <a:prstGeom prst="rect">
            <a:avLst/>
          </a:prstGeom>
          <a:solidFill>
            <a:srgbClr val="FFFFFF"/>
          </a:solidFill>
          <a:ln w="31680" cap="sq">
            <a:solidFill>
              <a:srgbClr val="404040"/>
            </a:solidFill>
            <a:miter/>
          </a:ln>
        </p:spPr>
        <p:txBody>
          <a:bodyPr lIns="182880" tIns="182880" rIns="182880" bIns="182880" anchor="ctr">
            <a:normAutofit fontScale="660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Let's review the side effects of these  diabetes medications
</a:t>
            </a:r>
            <a:endParaRPr lang="en-US" sz="2800" b="0" strike="noStrike" spc="-1" dirty="0">
              <a:solidFill>
                <a:srgbClr val="000000"/>
              </a:solidFill>
              <a:latin typeface="Gill Sans MT"/>
            </a:endParaRPr>
          </a:p>
        </p:txBody>
      </p:sp>
      <p:graphicFrame>
        <p:nvGraphicFramePr>
          <p:cNvPr id="2" name="Table 1"/>
          <p:cNvGraphicFramePr>
            <a:graphicFrameLocks noGrp="1"/>
          </p:cNvGraphicFramePr>
          <p:nvPr>
            <p:extLst>
              <p:ext uri="{D42A27DB-BD31-4B8C-83A1-F6EECF244321}">
                <p14:modId xmlns:p14="http://schemas.microsoft.com/office/powerpoint/2010/main" val="289049400"/>
              </p:ext>
            </p:extLst>
          </p:nvPr>
        </p:nvGraphicFramePr>
        <p:xfrm>
          <a:off x="1733170" y="1649245"/>
          <a:ext cx="8626110" cy="3840480"/>
        </p:xfrm>
        <a:graphic>
          <a:graphicData uri="http://schemas.openxmlformats.org/drawingml/2006/table">
            <a:tbl>
              <a:tblPr firstRow="1" bandRow="1">
                <a:tableStyleId>{5C22544A-7EE6-4342-B048-85BDC9FD1C3A}</a:tableStyleId>
              </a:tblPr>
              <a:tblGrid>
                <a:gridCol w="3793786">
                  <a:extLst>
                    <a:ext uri="{9D8B030D-6E8A-4147-A177-3AD203B41FA5}">
                      <a16:colId xmlns:a16="http://schemas.microsoft.com/office/drawing/2014/main" val="20000"/>
                    </a:ext>
                  </a:extLst>
                </a:gridCol>
                <a:gridCol w="4832324">
                  <a:extLst>
                    <a:ext uri="{9D8B030D-6E8A-4147-A177-3AD203B41FA5}">
                      <a16:colId xmlns:a16="http://schemas.microsoft.com/office/drawing/2014/main" val="20001"/>
                    </a:ext>
                  </a:extLst>
                </a:gridCol>
              </a:tblGrid>
              <a:tr h="505327">
                <a:tc>
                  <a:txBody>
                    <a:bodyPr/>
                    <a:lstStyle/>
                    <a:p>
                      <a:r>
                        <a:rPr lang="en-US" dirty="0"/>
                        <a:t>MEDICINE
</a:t>
                      </a:r>
                    </a:p>
                  </a:txBody>
                  <a:tcPr/>
                </a:tc>
                <a:tc>
                  <a:txBody>
                    <a:bodyPr/>
                    <a:lstStyle/>
                    <a:p>
                      <a:r>
                        <a:rPr lang="en-US" dirty="0"/>
                        <a:t>SIDE EFFECTS
</a:t>
                      </a:r>
                    </a:p>
                  </a:txBody>
                  <a:tcPr/>
                </a:tc>
                <a:extLst>
                  <a:ext uri="{0D108BD9-81ED-4DB2-BD59-A6C34878D82A}">
                    <a16:rowId xmlns:a16="http://schemas.microsoft.com/office/drawing/2014/main" val="10000"/>
                  </a:ext>
                </a:extLst>
              </a:tr>
              <a:tr h="256354">
                <a:tc>
                  <a:txBody>
                    <a:bodyPr/>
                    <a:lstStyle/>
                    <a:p>
                      <a:r>
                        <a:rPr lang="en-US" dirty="0"/>
                        <a:t>METFORMIN
</a:t>
                      </a:r>
                    </a:p>
                  </a:txBody>
                  <a:tcPr/>
                </a:tc>
                <a:tc>
                  <a:txBody>
                    <a:bodyPr/>
                    <a:lstStyle/>
                    <a:p>
                      <a:endParaRPr lang="en-US" dirty="0"/>
                    </a:p>
                  </a:txBody>
                  <a:tcPr/>
                </a:tc>
                <a:extLst>
                  <a:ext uri="{0D108BD9-81ED-4DB2-BD59-A6C34878D82A}">
                    <a16:rowId xmlns:a16="http://schemas.microsoft.com/office/drawing/2014/main" val="10001"/>
                  </a:ext>
                </a:extLst>
              </a:tr>
              <a:tr h="390047">
                <a:tc>
                  <a:txBody>
                    <a:bodyPr/>
                    <a:lstStyle/>
                    <a:p>
                      <a:r>
                        <a:rPr lang="en-US" dirty="0"/>
                        <a:t>GLIMEPIRIDE
</a:t>
                      </a:r>
                    </a:p>
                  </a:txBody>
                  <a:tcPr/>
                </a:tc>
                <a:tc>
                  <a:txBody>
                    <a:bodyPr/>
                    <a:lstStyle/>
                    <a:p>
                      <a:endParaRPr lang="en-US" dirty="0"/>
                    </a:p>
                  </a:txBody>
                  <a:tcPr/>
                </a:tc>
                <a:extLst>
                  <a:ext uri="{0D108BD9-81ED-4DB2-BD59-A6C34878D82A}">
                    <a16:rowId xmlns:a16="http://schemas.microsoft.com/office/drawing/2014/main" val="10002"/>
                  </a:ext>
                </a:extLst>
              </a:tr>
              <a:tr h="390047">
                <a:tc>
                  <a:txBody>
                    <a:bodyPr/>
                    <a:lstStyle/>
                    <a:p>
                      <a:r>
                        <a:rPr lang="en-US" dirty="0"/>
                        <a:t>STATINS
</a:t>
                      </a:r>
                    </a:p>
                  </a:txBody>
                  <a:tcPr/>
                </a:tc>
                <a:tc>
                  <a:txBody>
                    <a:bodyPr/>
                    <a:lstStyle/>
                    <a:p>
                      <a:endParaRPr lang="en-US" dirty="0"/>
                    </a:p>
                  </a:txBody>
                  <a:tcPr/>
                </a:tc>
                <a:extLst>
                  <a:ext uri="{0D108BD9-81ED-4DB2-BD59-A6C34878D82A}">
                    <a16:rowId xmlns:a16="http://schemas.microsoft.com/office/drawing/2014/main" val="10003"/>
                  </a:ext>
                </a:extLst>
              </a:tr>
              <a:tr h="418753">
                <a:tc>
                  <a:txBody>
                    <a:bodyPr/>
                    <a:lstStyle/>
                    <a:p>
                      <a:r>
                        <a:rPr lang="en-US" dirty="0"/>
                        <a:t>ACTS
</a:t>
                      </a:r>
                    </a:p>
                  </a:txBody>
                  <a:tcPr/>
                </a:tc>
                <a:tc>
                  <a:txBody>
                    <a:bodyPr/>
                    <a:lstStyle/>
                    <a:p>
                      <a:endParaRPr lang="en-US" dirty="0"/>
                    </a:p>
                  </a:txBody>
                  <a:tcPr/>
                </a:tc>
                <a:extLst>
                  <a:ext uri="{0D108BD9-81ED-4DB2-BD59-A6C34878D82A}">
                    <a16:rowId xmlns:a16="http://schemas.microsoft.com/office/drawing/2014/main" val="10004"/>
                  </a:ext>
                </a:extLst>
              </a:tr>
              <a:tr h="390047">
                <a:tc>
                  <a:txBody>
                    <a:bodyPr/>
                    <a:lstStyle/>
                    <a:p>
                      <a:r>
                        <a:rPr lang="en-US" dirty="0"/>
                        <a:t>PRILS (Lisonopril, Enalapril)
</a:t>
                      </a:r>
                    </a:p>
                  </a:txBody>
                  <a:tcPr/>
                </a:tc>
                <a:tc>
                  <a:txBody>
                    <a:bodyPr/>
                    <a:lstStyle/>
                    <a:p>
                      <a:endParaRPr lang="en-US" b="1" dirty="0"/>
                    </a:p>
                  </a:txBody>
                  <a:tcPr/>
                </a:tc>
                <a:extLst>
                  <a:ext uri="{0D108BD9-81ED-4DB2-BD59-A6C34878D82A}">
                    <a16:rowId xmlns:a16="http://schemas.microsoft.com/office/drawing/2014/main" val="10005"/>
                  </a:ext>
                </a:extLst>
              </a:tr>
            </a:tbl>
          </a:graphicData>
        </a:graphic>
      </p:graphicFrame>
      <p:sp>
        <p:nvSpPr>
          <p:cNvPr id="10" name="TextBox 9"/>
          <p:cNvSpPr txBox="1"/>
          <p:nvPr/>
        </p:nvSpPr>
        <p:spPr>
          <a:xfrm>
            <a:off x="1733170" y="5973219"/>
            <a:ext cx="3160450" cy="646331"/>
          </a:xfrm>
          <a:prstGeom prst="rect">
            <a:avLst/>
          </a:prstGeom>
          <a:noFill/>
        </p:spPr>
        <p:txBody>
          <a:bodyPr wrap="square" rtlCol="0">
            <a:spAutoFit/>
          </a:bodyPr>
          <a:lstStyle/>
          <a:p>
            <a:r>
              <a:rPr lang="en-US" dirty="0"/>
              <a:t>Stomach pain
</a:t>
            </a:r>
          </a:p>
        </p:txBody>
      </p:sp>
      <p:sp>
        <p:nvSpPr>
          <p:cNvPr id="11" name="TextBox 10"/>
          <p:cNvSpPr txBox="1"/>
          <p:nvPr/>
        </p:nvSpPr>
        <p:spPr>
          <a:xfrm>
            <a:off x="1733170" y="5580163"/>
            <a:ext cx="2386368" cy="646331"/>
          </a:xfrm>
          <a:prstGeom prst="rect">
            <a:avLst/>
          </a:prstGeom>
          <a:noFill/>
        </p:spPr>
        <p:txBody>
          <a:bodyPr wrap="square" rtlCol="0">
            <a:spAutoFit/>
          </a:bodyPr>
          <a:lstStyle/>
          <a:p>
            <a:r>
              <a:rPr lang="en-US" dirty="0"/>
              <a:t>Cough
</a:t>
            </a:r>
          </a:p>
        </p:txBody>
      </p:sp>
      <p:sp>
        <p:nvSpPr>
          <p:cNvPr id="12" name="TextBox 11"/>
          <p:cNvSpPr txBox="1"/>
          <p:nvPr/>
        </p:nvSpPr>
        <p:spPr>
          <a:xfrm>
            <a:off x="5609262" y="5650054"/>
            <a:ext cx="4161603" cy="646331"/>
          </a:xfrm>
          <a:prstGeom prst="rect">
            <a:avLst/>
          </a:prstGeom>
          <a:noFill/>
        </p:spPr>
        <p:txBody>
          <a:bodyPr wrap="square" rtlCol="0">
            <a:spAutoFit/>
          </a:bodyPr>
          <a:lstStyle/>
          <a:p>
            <a:r>
              <a:rPr lang="en-US" dirty="0"/>
              <a:t>Muscle aches
</a:t>
            </a:r>
          </a:p>
        </p:txBody>
      </p:sp>
      <p:sp>
        <p:nvSpPr>
          <p:cNvPr id="13" name="Rectangle 12"/>
          <p:cNvSpPr/>
          <p:nvPr/>
        </p:nvSpPr>
        <p:spPr>
          <a:xfrm>
            <a:off x="1733170" y="6376549"/>
            <a:ext cx="1373133" cy="646331"/>
          </a:xfrm>
          <a:prstGeom prst="rect">
            <a:avLst/>
          </a:prstGeom>
        </p:spPr>
        <p:txBody>
          <a:bodyPr wrap="none">
            <a:spAutoFit/>
          </a:bodyPr>
          <a:lstStyle/>
          <a:p>
            <a:r>
              <a:rPr lang="en-US" dirty="0"/>
              <a:t>Weight loss
</a:t>
            </a:r>
          </a:p>
        </p:txBody>
      </p:sp>
      <p:sp>
        <p:nvSpPr>
          <p:cNvPr id="14" name="Rectangle 13"/>
          <p:cNvSpPr/>
          <p:nvPr/>
        </p:nvSpPr>
        <p:spPr>
          <a:xfrm>
            <a:off x="5609262" y="6007217"/>
            <a:ext cx="3903633" cy="646331"/>
          </a:xfrm>
          <a:prstGeom prst="rect">
            <a:avLst/>
          </a:prstGeom>
        </p:spPr>
        <p:txBody>
          <a:bodyPr wrap="none">
            <a:spAutoFit/>
          </a:bodyPr>
          <a:lstStyle/>
          <a:p>
            <a:r>
              <a:rPr lang="en-US" dirty="0"/>
              <a:t>Shortness of breath and leg swelling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9167E-6 3.33333E-6 L -4.79167E-6 0.00092 C 0.00183 -0.00186 0.00443 -0.00371 0.00678 -0.00533 C 0.00756 -0.00579 0.0086 -0.00579 0.00938 -0.00648 C 0.01055 -0.00811 0.01146 -0.01019 0.01264 -0.01181 C 0.01602 -0.01644 0.01407 -0.01227 0.0181 -0.01713 C 0.02019 -0.01922 0.02149 -0.0213 0.02331 -0.02338 C 0.02422 -0.02454 0.02917 -0.0294 0.02956 -0.02986 C 0.0349 -0.0338 0.03568 -0.03334 0.04037 -0.0382 C 0.05118 -0.04815 0.03412 -0.03449 0.04857 -0.04699 C 0.05183 -0.04977 0.05508 -0.05209 0.05847 -0.05463 C 0.05951 -0.05556 0.06081 -0.05602 0.06159 -0.05741 C 0.0625 -0.0588 0.06303 -0.06042 0.0642 -0.06111 C 0.06563 -0.0625 0.06732 -0.06273 0.06889 -0.06389 C 0.07136 -0.06551 0.07201 -0.0676 0.07383 -0.07061 C 0.07566 -0.07292 0.07709 -0.07523 0.07878 -0.07686 C 0.08086 -0.0794 0.08334 -0.08079 0.08542 -0.08311 C 0.0862 -0.08426 0.09128 -0.09144 0.09258 -0.09398 C 0.09375 -0.09653 0.09467 -0.09954 0.0961 -0.10139 C 0.0974 -0.10417 0.1056 -0.11181 0.10573 -0.11204 C 0.10782 -0.11436 0.10899 -0.1176 0.11068 -0.11991 C 0.11537 -0.12662 0.12175 -0.13496 0.12709 -0.14213 C 0.12878 -0.14422 0.13021 -0.14699 0.13191 -0.14885 C 0.13412 -0.15093 0.13659 -0.15278 0.13855 -0.15533 C 0.14102 -0.15787 0.14284 -0.16065 0.14519 -0.16297 C 0.14701 -0.16482 0.14961 -0.16574 0.1517 -0.16806 C 0.15404 -0.17061 0.15521 -0.175 0.15743 -0.17755 C 0.1599 -0.18033 0.16277 -0.18241 0.16563 -0.18519 C 0.16706 -0.1882 0.16797 -0.1919 0.16993 -0.19445 C 0.17162 -0.19746 0.17461 -0.19954 0.17709 -0.20186 C 0.17943 -0.20486 0.18204 -0.20834 0.18438 -0.21135 C 0.19128 -0.22014 0.18764 -0.21783 0.19271 -0.22037 C 0.19675 -0.22732 0.20222 -0.23588 0.20639 -0.24005 C 0.20795 -0.24098 0.20951 -0.24236 0.21055 -0.24398 C 0.21237 -0.24676 0.21433 -0.25047 0.21628 -0.25301 C 0.21836 -0.25556 0.22084 -0.25787 0.22292 -0.26065 C 0.22618 -0.26574 0.22917 -0.27153 0.23256 -0.27639 C 0.2349 -0.27963 0.23711 -0.28241 0.2392 -0.28542 C 0.24128 -0.28889 0.2474 -0.29977 0.25053 -0.30255 C 0.2543 -0.30579 0.25873 -0.30741 0.26224 -0.31181 C 0.26303 -0.3132 0.26446 -0.31436 0.26537 -0.31574 C 0.26628 -0.3169 0.2668 -0.31852 0.26784 -0.31968 C 0.27448 -0.32709 0.26771 -0.31667 0.27435 -0.32616 C 0.27605 -0.32871 0.27735 -0.33172 0.27917 -0.3338 C 0.28464 -0.33936 0.27878 -0.33287 0.28516 -0.34144 C 0.28724 -0.34422 0.28829 -0.34468 0.29011 -0.34838 C 0.29063 -0.34954 0.29089 -0.35139 0.29154 -0.35232 C 0.29154 -0.35209 0.29753 -0.35857 0.29896 -0.35996 C 0.29987 -0.36065 0.30079 -0.36111 0.30144 -0.36227 L 0.30547 -0.36898 C 0.30586 -0.36991 0.30652 -0.37084 0.30717 -0.37153 C 0.30834 -0.37292 0.30925 -0.37408 0.31029 -0.37547 C 0.31107 -0.37639 0.31133 -0.37755 0.31211 -0.37801 C 0.31485 -0.3801 0.31485 -0.37755 0.31485 -0.3801 " pathEditMode="relative" rAng="0" ptsTypes="AAAAAAAAAAAAAAAAAAAAAAAAAAAAAAAAAAAAAAAAAAAAAAAAAAAAAA">
                                      <p:cBhvr>
                                        <p:cTn id="6" dur="2000" fill="hold"/>
                                        <p:tgtEl>
                                          <p:spTgt spid="10"/>
                                        </p:tgtEl>
                                        <p:attrNameLst>
                                          <p:attrName>ppt_x</p:attrName>
                                          <p:attrName>ppt_y</p:attrName>
                                        </p:attrNameLst>
                                      </p:cBhvr>
                                      <p:rCtr x="15742" y="-18958"/>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1159 0.00463 L -0.01159 0.00532 C -0.00951 0.00417 -0.00704 0.00463 -0.00482 0.00324 C -0.00313 0.00208 -0.00209 -0.00093 -0.00092 -0.00255 C 0.00143 -0.00625 0.00286 -0.00671 0.00573 -0.0088 C 0.00703 -0.01111 0.0082 -0.01366 0.00963 -0.01597 C 0.01211 -0.02037 0.01914 -0.02917 0.02174 -0.03194 C 0.02604 -0.03657 0.03073 -0.04028 0.03476 -0.04491 C 0.04974 -0.06366 0.03385 -0.04468 0.04974 -0.06134 C 0.0556 -0.06736 0.06106 -0.07546 0.06718 -0.08032 C 0.07226 -0.08449 0.07721 -0.08727 0.08216 -0.0919 C 0.0845 -0.09444 0.08671 -0.0963 0.08932 -0.09907 C 0.09127 -0.10185 0.09296 -0.10625 0.09505 -0.1081 C 0.09791 -0.11111 0.10117 -0.11157 0.10416 -0.11389 C 0.10625 -0.11551 0.10794 -0.11829 0.10989 -0.11991 C 0.11211 -0.12199 0.11471 -0.12338 0.11718 -0.12546 C 0.12005 -0.12824 0.12304 -0.13194 0.12617 -0.13426 C 0.12812 -0.13588 0.13007 -0.13588 0.13203 -0.13773 C 0.13398 -0.13889 0.1358 -0.14143 0.13802 -0.14329 C 0.14231 -0.14699 0.14427 -0.14768 0.14895 -0.15046 C 0.15026 -0.15231 0.15169 -0.15486 0.15338 -0.15625 C 0.15507 -0.15787 0.15703 -0.15764 0.15872 -0.15903 C 0.17161 -0.17338 0.15664 -0.16505 0.17161 -0.17106 C 0.17786 -0.1794 0.17148 -0.17153 0.18073 -0.17824 C 0.19401 -0.18796 0.18033 -0.18056 0.19296 -0.18866 C 0.19479 -0.18981 0.19687 -0.19028 0.19869 -0.19143 C 0.20768 -0.19699 0.20169 -0.19468 0.21106 -0.20139 C 0.21289 -0.20278 0.21471 -0.20347 0.21614 -0.20486 C 0.22799 -0.21366 0.21276 -0.20509 0.22656 -0.21204 C 0.23437 -0.2206 0.23086 -0.21852 0.23685 -0.2206 C 0.24296 -0.22755 0.23619 -0.22083 0.24856 -0.22523 C 0.24856 -0.22477 0.25338 -0.22893 0.25455 -0.22963 C 0.2552 -0.22986 0.25586 -0.23056 0.25651 -0.23102 C 0.25911 -0.23194 0.26302 -0.23333 0.26549 -0.23542 C 0.26731 -0.23704 0.26875 -0.23843 0.2707 -0.24005 C 0.27226 -0.2412 0.27369 -0.24282 0.27513 -0.24375 C 0.27591 -0.24468 0.27643 -0.24514 0.27721 -0.24537 C 0.27968 -0.24606 0.28242 -0.24606 0.28489 -0.24722 C 0.28632 -0.24745 0.28802 -0.24792 0.28958 -0.24838 C 0.29023 -0.24907 0.29062 -0.24977 0.29127 -0.25 C 0.29283 -0.25046 0.29453 -0.25046 0.29596 -0.25139 C 0.29674 -0.25185 0.29726 -0.2537 0.29791 -0.2544 C 0.29882 -0.25509 0.30299 -0.25694 0.30377 -0.25718 C 0.30677 -0.26435 0.30286 -0.25648 0.3069 -0.26181 C 0.30781 -0.26296 0.30872 -0.26481 0.30963 -0.26597 C 0.31028 -0.26713 0.31185 -0.26852 0.31185 -0.26829 " pathEditMode="relative" rAng="0" ptsTypes="AAAAAAAAAAAAAAAAAAAAAAAAAAAAAAAAAAAAAAAAAAAAAA">
                                      <p:cBhvr>
                                        <p:cTn id="10" dur="2000" fill="hold"/>
                                        <p:tgtEl>
                                          <p:spTgt spid="11"/>
                                        </p:tgtEl>
                                        <p:attrNameLst>
                                          <p:attrName>ppt_x</p:attrName>
                                          <p:attrName>ppt_y</p:attrName>
                                        </p:attrNameLst>
                                      </p:cBhvr>
                                      <p:rCtr x="16172" y="-1363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8.33333E-7 -0.00023 L 8.33333E-7 0.00162 C 8.33333E-7 -0.00486 -0.00039 -0.00995 -0.00052 -0.01481 C -0.00052 -0.01643 -0.00065 -0.01852 -0.00065 -0.0206 C -0.00117 -0.04328 -0.00065 -0.03356 -0.0013 -0.0449 C -0.0013 -0.05046 -0.0013 -0.05625 -0.00143 -0.06111 C -0.00143 -0.06365 -0.00169 -0.06527 -0.00195 -0.06713 C -0.00195 -0.07129 -0.00195 -0.07592 -0.00195 -0.08032 C -0.00195 -0.08171 -0.00208 -0.0831 -0.00208 -0.08449 C -0.00221 -0.08889 -0.0026 -0.10231 -0.0026 -0.10416 C -0.0026 -0.10764 -0.0026 -0.11157 -0.00287 -0.11551 C -0.00287 -0.11759 -0.003 -0.11898 -0.003 -0.12106 C -0.003 -0.12338 -0.003 -0.12662 -0.00313 -0.12847 C -0.00313 -0.13125 -0.00326 -0.13333 -0.00326 -0.13611 C -0.00352 -0.14189 -0.00352 -0.14282 -0.00378 -0.14907 C -0.0043 -0.16921 -0.00391 -0.14722 -0.00417 -0.16504 C -0.00417 -0.17152 -0.00417 -0.17754 -0.0043 -0.18426 C -0.0043 -0.18541 -0.00443 -0.18657 -0.00443 -0.18865 C -0.00443 -0.19907 -0.00443 -0.21921 -0.00443 -0.21898 " pathEditMode="relative" rAng="0" ptsTypes="AAAAAAAAAAAAAAAAAAA">
                                      <p:cBhvr>
                                        <p:cTn id="14" dur="2000" fill="hold"/>
                                        <p:tgtEl>
                                          <p:spTgt spid="12"/>
                                        </p:tgtEl>
                                        <p:attrNameLst>
                                          <p:attrName>ppt_x</p:attrName>
                                          <p:attrName>ppt_y</p:attrName>
                                        </p:attrNameLst>
                                      </p:cBhvr>
                                      <p:rCtr x="-221" y="-10856"/>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534 -0.05185 L -0.00534 -0.05139 C -0.00586 -0.05394 -0.00794 -0.07361 -0.00794 -0.07547 C -0.00794 -0.08472 -0.00794 -0.09445 -0.0069 -0.10371 C -0.00651 -0.10695 -0.0043 -0.11343 -0.0043 -0.1132 C -0.00365 -0.1206 -0.00339 -0.12732 -0.00274 -0.13426 C -0.00274 -0.13588 -0.00091 -0.13681 -0.00091 -0.1382 C -0.00091 -0.15116 -0.00248 -0.16435 -0.00274 -0.17732 C -0.003 -0.18935 -0.00274 -0.20116 -0.00274 -0.2125 " pathEditMode="relative" rAng="0" ptsTypes="AAAAAAAAA">
                                      <p:cBhvr>
                                        <p:cTn id="18" dur="2000" fill="hold"/>
                                        <p:tgtEl>
                                          <p:spTgt spid="14"/>
                                        </p:tgtEl>
                                        <p:attrNameLst>
                                          <p:attrName>ppt_x</p:attrName>
                                          <p:attrName>ppt_y</p:attrName>
                                        </p:attrNameLst>
                                      </p:cBhvr>
                                      <p:rCtr x="91" y="-8009"/>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039 -0.00532 L -0.00039 -0.00486 C 0.00156 -0.00625 0.00404 -0.00671 0.00612 -0.0081 C 0.00729 -0.00879 0.0082 -0.01041 0.00899 -0.0118 C 0.01081 -0.01481 0.01198 -0.01782 0.01419 -0.01967 C 0.01576 -0.02083 0.01732 -0.02129 0.01862 -0.02222 C 0.01992 -0.02315 0.02109 -0.02407 0.0224 -0.02477 C 0.02982 -0.0287 0.02214 -0.02291 0.03047 -0.0287 C 0.03672 -0.0331 0.03737 -0.03495 0.04401 -0.03773 C 0.06042 -0.04514 0.03373 -0.02986 0.05729 -0.04328 C 0.06003 -0.04467 0.06276 -0.04652 0.06537 -0.04838 C 0.06771 -0.05 0.06979 -0.05231 0.07214 -0.05347 C 0.07448 -0.05486 0.07708 -0.05532 0.07943 -0.05625 C 0.08281 -0.05879 0.08581 -0.0618 0.08919 -0.06389 C 0.09167 -0.06527 0.09401 -0.06551 0.09662 -0.06643 C 0.1069 -0.0706 0.09818 -0.06805 0.10781 -0.07037 C 0.10951 -0.07245 0.11107 -0.07453 0.11289 -0.07569 C 0.11758 -0.07893 0.13333 -0.08194 0.13438 -0.08217 C 0.15104 -0.09398 0.1306 -0.07963 0.15599 -0.09791 C 0.15833 -0.09953 0.16068 -0.10231 0.16328 -0.10301 C 0.16654 -0.10393 0.16979 -0.10463 0.17305 -0.10578 C 0.19115 -0.1118 0.17539 -0.1081 0.18854 -0.11088 C 0.19427 -0.11828 0.1888 -0.11273 0.19818 -0.1162 C 0.19961 -0.11666 0.20065 -0.11828 0.20195 -0.11875 C 0.20404 -0.11944 0.20586 -0.11967 0.20794 -0.12014 C 0.21602 -0.12847 0.20638 -0.11967 0.21745 -0.12523 C 0.21901 -0.12592 0.22044 -0.12801 0.22201 -0.12916 C 0.228 -0.13356 0.22813 -0.1331 0.23451 -0.13565 C 0.23685 -0.1375 0.23893 -0.13958 0.24115 -0.14097 C 0.24232 -0.14166 0.24375 -0.14166 0.24492 -0.14236 C 0.24701 -0.14328 0.24896 -0.1449 0.25078 -0.14606 C 0.25495 -0.14907 0.2582 -0.15162 0.26198 -0.15532 C 0.2638 -0.15694 0.26537 -0.15902 0.26719 -0.16041 C 0.26875 -0.16157 0.27018 -0.16203 0.27175 -0.16296 C 0.2737 -0.16458 0.27565 -0.16643 0.27761 -0.16828 C 0.27917 -0.16967 0.28112 -0.17083 0.28268 -0.17222 C 0.2849 -0.17384 0.28672 -0.17592 0.28867 -0.17754 C 0.28998 -0.17824 0.29115 -0.17893 0.29245 -0.18009 C 0.29753 -0.18449 0.29141 -0.18125 0.29753 -0.18402 C 0.29831 -0.18472 0.29909 -0.18541 0.29987 -0.18657 C 0.3013 -0.18865 0.303 -0.19305 0.30508 -0.19421 C 0.30625 -0.19514 0.30755 -0.19514 0.30873 -0.1956 C 0.30951 -0.19583 0.31016 -0.19652 0.31094 -0.19699 C 0.31159 -0.19815 0.31185 -0.19977 0.3125 -0.20069 C 0.31341 -0.20208 0.31563 -0.20324 0.31563 -0.20301 " pathEditMode="relative" rAng="0" ptsTypes="AAAAAAAAAAAAAAAAAAAAAAAAAAAAAAAAAAAAAAAAAAAAA">
                                      <p:cBhvr>
                                        <p:cTn id="22" dur="2000" fill="hold"/>
                                        <p:tgtEl>
                                          <p:spTgt spid="13"/>
                                        </p:tgtEl>
                                        <p:attrNameLst>
                                          <p:attrName>ppt_x</p:attrName>
                                          <p:attrName>ppt_y</p:attrName>
                                        </p:attrNameLst>
                                      </p:cBhvr>
                                      <p:rCtr x="15794"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TextShape 1"/>
          <p:cNvSpPr txBox="1"/>
          <p:nvPr/>
        </p:nvSpPr>
        <p:spPr>
          <a:xfrm>
            <a:off x="1887704" y="0"/>
            <a:ext cx="7729200" cy="852755"/>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400" cap="all" spc="199" dirty="0">
                <a:solidFill>
                  <a:srgbClr val="262626"/>
                </a:solidFill>
                <a:latin typeface="Gill Sans MT"/>
              </a:rPr>
              <a:t>TAKING YOUR MEDICATIONS
</a:t>
            </a:r>
            <a:endParaRPr lang="en-US" sz="2400" b="0" strike="noStrike" spc="-1" dirty="0">
              <a:solidFill>
                <a:srgbClr val="000000"/>
              </a:solidFill>
              <a:latin typeface="Gill Sans MT"/>
            </a:endParaRPr>
          </a:p>
        </p:txBody>
      </p:sp>
      <p:sp>
        <p:nvSpPr>
          <p:cNvPr id="312" name="TextShape 2"/>
          <p:cNvSpPr txBox="1"/>
          <p:nvPr/>
        </p:nvSpPr>
        <p:spPr>
          <a:xfrm>
            <a:off x="878541" y="962527"/>
            <a:ext cx="11066277" cy="6314172"/>
          </a:xfrm>
          <a:prstGeom prst="rect">
            <a:avLst/>
          </a:prstGeom>
          <a:noFill/>
          <a:ln w="0">
            <a:noFill/>
          </a:ln>
        </p:spPr>
        <p:txBody>
          <a:bodyPr>
            <a:noAutofit/>
          </a:bodyPr>
          <a:lstStyle/>
          <a:p>
            <a:pPr marL="360" algn="just">
              <a:lnSpc>
                <a:spcPct val="100000"/>
              </a:lnSpc>
              <a:spcBef>
                <a:spcPts val="1001"/>
              </a:spcBef>
              <a:buClr>
                <a:srgbClr val="418AB3"/>
              </a:buClr>
            </a:pPr>
            <a:r>
              <a:rPr lang="en-US" sz="2500" spc="-1" dirty="0">
                <a:solidFill>
                  <a:srgbClr val="262626"/>
                </a:solidFill>
                <a:latin typeface="Gill Sans MT"/>
              </a:rPr>
              <a:t>1. What are some of the more common reasons/barriers to taking medications and how can we resolve them?
2</a:t>
            </a:r>
            <a:r>
              <a:rPr lang="en-US" sz="2500" b="0" strike="noStrike" spc="-1" dirty="0">
                <a:solidFill>
                  <a:srgbClr val="262626"/>
                </a:solidFill>
                <a:latin typeface="Gill Sans MT"/>
              </a:rPr>
              <a:t>. </a:t>
            </a:r>
            <a:r>
              <a:rPr lang="en-US" sz="2500" spc="-1" dirty="0">
                <a:solidFill>
                  <a:srgbClr val="262626"/>
                </a:solidFill>
                <a:latin typeface="Gill Sans MT"/>
              </a:rPr>
              <a:t>Fear:  Adverse reactions and side effects of hypoglycemic agents </a:t>
            </a:r>
          </a:p>
          <a:p>
            <a:pPr marL="360" algn="just">
              <a:lnSpc>
                <a:spcPct val="100000"/>
              </a:lnSpc>
              <a:spcBef>
                <a:spcPts val="1001"/>
              </a:spcBef>
              <a:buClr>
                <a:srgbClr val="418AB3"/>
              </a:buClr>
            </a:pPr>
            <a:r>
              <a:rPr lang="en-US" sz="2500" b="0" strike="noStrike" spc="-1" dirty="0">
                <a:solidFill>
                  <a:srgbClr val="262626"/>
                </a:solidFill>
                <a:latin typeface="Gill Sans MT"/>
              </a:rPr>
              <a:t>3. </a:t>
            </a:r>
            <a:r>
              <a:rPr lang="en-US" sz="2500" spc="-1" dirty="0">
                <a:solidFill>
                  <a:srgbClr val="262626"/>
                </a:solidFill>
                <a:latin typeface="Gill Sans MT"/>
              </a:rPr>
              <a:t>Social barriers:
   </a:t>
            </a:r>
            <a:r>
              <a:rPr lang="en-US" sz="2500" spc="-1" dirty="0">
                <a:solidFill>
                  <a:srgbClr val="00B0F0"/>
                </a:solidFill>
                <a:latin typeface="Century Gothic" panose="020B0502020202020204" pitchFamily="34" charset="0"/>
              </a:rPr>
              <a:t>● </a:t>
            </a:r>
            <a:r>
              <a:rPr lang="en-US" sz="2500" spc="-1" dirty="0">
                <a:solidFill>
                  <a:srgbClr val="262626"/>
                </a:solidFill>
                <a:latin typeface="Gill Sans MT"/>
              </a:rPr>
              <a:t>Financial and various options including goodrx.com
   </a:t>
            </a:r>
            <a:r>
              <a:rPr lang="en-US" sz="2500" spc="-1" dirty="0">
                <a:solidFill>
                  <a:srgbClr val="00B0F0"/>
                </a:solidFill>
                <a:latin typeface="Century Gothic" panose="020B0502020202020204" pitchFamily="34" charset="0"/>
              </a:rPr>
              <a:t>● </a:t>
            </a:r>
            <a:r>
              <a:rPr lang="en-US" sz="2500" spc="-1" dirty="0">
                <a:solidFill>
                  <a:srgbClr val="262626"/>
                </a:solidFill>
                <a:latin typeface="Gill Sans MT"/>
              </a:rPr>
              <a:t>Time restrictions and how to set up reminders
   </a:t>
            </a:r>
            <a:r>
              <a:rPr lang="en-US" sz="2500" spc="-1" dirty="0">
                <a:solidFill>
                  <a:srgbClr val="00B0F0"/>
                </a:solidFill>
                <a:latin typeface="Gill Sans MT"/>
              </a:rPr>
              <a:t>● </a:t>
            </a:r>
            <a:r>
              <a:rPr lang="en-US" sz="2500" spc="-1" dirty="0">
                <a:solidFill>
                  <a:srgbClr val="262626"/>
                </a:solidFill>
                <a:latin typeface="Gill Sans MT"/>
              </a:rPr>
              <a:t>Eligibility and working with paperwork
</a:t>
            </a:r>
            <a:r>
              <a:rPr lang="en-US" sz="2500" spc="-1" dirty="0">
                <a:latin typeface="Gill Sans MT"/>
              </a:rPr>
              <a:t>4. What are practical ways to identify if (and the reason) our patients are struggling with non-adherence?</a:t>
            </a:r>
          </a:p>
          <a:p>
            <a:pPr marL="360">
              <a:lnSpc>
                <a:spcPct val="100000"/>
              </a:lnSpc>
              <a:spcBef>
                <a:spcPts val="1001"/>
              </a:spcBef>
              <a:buClr>
                <a:srgbClr val="418AB3"/>
              </a:buClr>
            </a:pPr>
            <a:r>
              <a:rPr lang="en-US" sz="2500" spc="-1" dirty="0">
                <a:latin typeface="Gill Sans MT" panose="020B0502020104020203" pitchFamily="34" charset="0"/>
              </a:rPr>
              <a:t>5. </a:t>
            </a:r>
            <a:r>
              <a:rPr lang="en-US" sz="2500" b="0" strike="noStrike" spc="-1" dirty="0">
                <a:latin typeface="Gill Sans MT"/>
              </a:rPr>
              <a:t>What are the most effective teaching techniques/tools for solving non-adherence </a:t>
            </a:r>
            <a:r>
              <a:rPr lang="en-US" sz="2500" spc="-1" dirty="0">
                <a:latin typeface="Gill Sans MT"/>
              </a:rPr>
              <a:t>barriers?</a:t>
            </a:r>
            <a:endParaRPr lang="en-US" sz="2500" b="0" strike="noStrike" spc="-1" dirty="0">
              <a:latin typeface="Gill Sans M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ADHERENCE TO MEDICATIONS
</a:t>
            </a:r>
            <a:endParaRPr lang="en-US" sz="2800" b="0" strike="noStrike" cap="all" spc="199" dirty="0">
              <a:solidFill>
                <a:srgbClr val="262626"/>
              </a:solidFill>
              <a:latin typeface="Gill Sans MT"/>
            </a:endParaRPr>
          </a:p>
        </p:txBody>
      </p:sp>
      <p:sp>
        <p:nvSpPr>
          <p:cNvPr id="310" name="TextShape 2"/>
          <p:cNvSpPr txBox="1"/>
          <p:nvPr/>
        </p:nvSpPr>
        <p:spPr>
          <a:xfrm>
            <a:off x="2231279" y="2458785"/>
            <a:ext cx="8777379" cy="4219920"/>
          </a:xfrm>
          <a:prstGeom prst="rect">
            <a:avLst/>
          </a:prstGeom>
          <a:noFill/>
          <a:ln w="0">
            <a:noFill/>
          </a:ln>
        </p:spPr>
        <p:txBody>
          <a:bodyPr>
            <a:normAutofit/>
          </a:bodyPr>
          <a:lstStyle/>
          <a:p>
            <a:pPr>
              <a:lnSpc>
                <a:spcPct val="100000"/>
              </a:lnSpc>
              <a:spcBef>
                <a:spcPts val="1001"/>
              </a:spcBef>
            </a:pPr>
            <a:endParaRPr lang="en-US" sz="1800" b="0" strike="noStrike" spc="-1" dirty="0">
              <a:solidFill>
                <a:srgbClr val="262626"/>
              </a:solidFill>
              <a:latin typeface="Gill Sans MT"/>
            </a:endParaRPr>
          </a:p>
          <a:p>
            <a:pPr marL="228600" indent="-228240">
              <a:lnSpc>
                <a:spcPct val="100000"/>
              </a:lnSpc>
              <a:spcBef>
                <a:spcPts val="1001"/>
              </a:spcBef>
              <a:buClr>
                <a:srgbClr val="418AB3"/>
              </a:buClr>
              <a:buFont typeface="Arial"/>
              <a:buChar char="•"/>
              <a:tabLst>
                <a:tab pos="0" algn="l"/>
              </a:tabLst>
            </a:pPr>
            <a:r>
              <a:rPr lang="en-US" sz="2500" spc="-1" dirty="0">
                <a:solidFill>
                  <a:srgbClr val="262626"/>
                </a:solidFill>
                <a:latin typeface="Gill Sans MT"/>
              </a:rPr>
              <a:t>Overview: </a:t>
            </a:r>
          </a:p>
          <a:p>
            <a:pPr marL="360">
              <a:lnSpc>
                <a:spcPct val="100000"/>
              </a:lnSpc>
              <a:spcBef>
                <a:spcPts val="1001"/>
              </a:spcBef>
              <a:buClr>
                <a:srgbClr val="418AB3"/>
              </a:buClr>
              <a:tabLst>
                <a:tab pos="0" algn="l"/>
              </a:tabLst>
            </a:pPr>
            <a:r>
              <a:rPr lang="en-US" sz="2500" spc="-1" dirty="0">
                <a:solidFill>
                  <a:srgbClr val="262626"/>
                </a:solidFill>
                <a:latin typeface="Gill Sans MT"/>
              </a:rPr>
              <a:t>   Our most recent project revealed that barriers related to medicine are the most common. Most CHWs identified 85% of these barriers.
</a:t>
            </a:r>
            <a:r>
              <a:rPr lang="en-US" sz="1400" spc="-1" dirty="0">
                <a:solidFill>
                  <a:schemeClr val="accent2"/>
                </a:solidFill>
                <a:latin typeface="Century Gothic" panose="020B0502020202020204" pitchFamily="34" charset="0"/>
              </a:rPr>
              <a:t>●</a:t>
            </a:r>
            <a:r>
              <a:rPr lang="en-US" sz="2500" spc="-1" dirty="0">
                <a:solidFill>
                  <a:srgbClr val="262626"/>
                </a:solidFill>
                <a:latin typeface="Gill Sans MT"/>
              </a:rPr>
              <a:t>These barriers may be out of the patient's control </a:t>
            </a:r>
          </a:p>
          <a:p>
            <a:pPr marL="360">
              <a:lnSpc>
                <a:spcPct val="100000"/>
              </a:lnSpc>
              <a:spcBef>
                <a:spcPts val="1001"/>
              </a:spcBef>
              <a:buClr>
                <a:srgbClr val="418AB3"/>
              </a:buClr>
              <a:tabLst>
                <a:tab pos="233363" algn="l"/>
              </a:tabLst>
            </a:pPr>
            <a:r>
              <a:rPr lang="en-US" sz="2500" spc="-1" dirty="0">
                <a:solidFill>
                  <a:srgbClr val="262626"/>
                </a:solidFill>
                <a:latin typeface="Gill Sans MT"/>
              </a:rPr>
              <a:t>   Example: eligibility and what alternatives the patient might have
</a:t>
            </a:r>
            <a:endParaRPr lang="en-US" sz="1800" b="0" u="sng" strike="noStrike" spc="-1" dirty="0">
              <a:solidFill>
                <a:srgbClr val="262626"/>
              </a:solidFill>
              <a:uFillTx/>
              <a:latin typeface="Gill Sans MT"/>
            </a:endParaRPr>
          </a:p>
          <a:p>
            <a:pPr marL="228600" indent="-228240">
              <a:lnSpc>
                <a:spcPct val="100000"/>
              </a:lnSpc>
              <a:spcBef>
                <a:spcPts val="1001"/>
              </a:spcBef>
              <a:buClr>
                <a:srgbClr val="418AB3"/>
              </a:buClr>
              <a:buFont typeface="Arial"/>
              <a:buChar char="•"/>
              <a:tabLst>
                <a:tab pos="0" algn="l"/>
              </a:tabLst>
            </a:pPr>
            <a:endParaRPr lang="en-US" u="sng" spc="-1" dirty="0">
              <a:latin typeface="Gill Sans MT"/>
            </a:endParaRPr>
          </a:p>
          <a:p>
            <a:pPr marL="228600" indent="-228240">
              <a:lnSpc>
                <a:spcPct val="100000"/>
              </a:lnSpc>
              <a:spcBef>
                <a:spcPts val="1001"/>
              </a:spcBef>
              <a:buClr>
                <a:srgbClr val="418AB3"/>
              </a:buClr>
              <a:buFont typeface="Arial"/>
              <a:buChar char="•"/>
              <a:tabLst>
                <a:tab pos="0" algn="l"/>
              </a:tabLst>
            </a:pPr>
            <a:endParaRPr lang="en-US" sz="1800" b="0" strike="noStrike" spc="-1" dirty="0">
              <a:latin typeface="Gill Sans M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Shape 1"/>
          <p:cNvSpPr txBox="1"/>
          <p:nvPr/>
        </p:nvSpPr>
        <p:spPr>
          <a:xfrm>
            <a:off x="2231280" y="339047"/>
            <a:ext cx="7729200" cy="1814113"/>
          </a:xfrm>
          <a:prstGeom prst="rect">
            <a:avLst/>
          </a:prstGeom>
          <a:solidFill>
            <a:srgbClr val="FFFFFF"/>
          </a:solidFill>
          <a:ln w="31680" cap="sq">
            <a:solidFill>
              <a:srgbClr val="404040"/>
            </a:solidFill>
            <a:miter/>
          </a:ln>
        </p:spPr>
        <p:txBody>
          <a:bodyPr lIns="182880" tIns="182880" rIns="182880" bIns="182880" anchor="ctr">
            <a:normAutofit fontScale="810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3500" cap="all" spc="199" dirty="0">
                <a:solidFill>
                  <a:srgbClr val="262626"/>
                </a:solidFill>
                <a:latin typeface="Gill Sans MT"/>
              </a:rPr>
              <a:t>So how do WE figure out why they won’t take their medications?</a:t>
            </a:r>
            <a:r>
              <a:rPr lang="en-US" sz="2800" cap="all" spc="199" dirty="0">
                <a:solidFill>
                  <a:srgbClr val="262626"/>
                </a:solidFill>
                <a:latin typeface="Gill Sans MT"/>
              </a:rPr>
              <a:t>
</a:t>
            </a:r>
            <a:endParaRPr lang="en-US" sz="2800" b="0" strike="noStrike" spc="-1" dirty="0">
              <a:solidFill>
                <a:srgbClr val="000000"/>
              </a:solidFill>
              <a:latin typeface="Gill Sans MT"/>
            </a:endParaRPr>
          </a:p>
        </p:txBody>
      </p:sp>
      <p:sp>
        <p:nvSpPr>
          <p:cNvPr id="378" name="TextShape 2"/>
          <p:cNvSpPr txBox="1"/>
          <p:nvPr/>
        </p:nvSpPr>
        <p:spPr>
          <a:xfrm>
            <a:off x="712270" y="2704236"/>
            <a:ext cx="4862908"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Sometimes it's easy.
Sometimes it's not easy...</a:t>
            </a:r>
            <a:endParaRPr lang="en-US" sz="1800" b="0" strike="noStrike" spc="-1" dirty="0">
              <a:solidFill>
                <a:srgbClr val="262626"/>
              </a:solidFill>
              <a:latin typeface="Gill Sans MT"/>
            </a:endParaRPr>
          </a:p>
        </p:txBody>
      </p:sp>
      <p:pic>
        <p:nvPicPr>
          <p:cNvPr id="379" name="Picture 3"/>
          <p:cNvPicPr/>
          <p:nvPr/>
        </p:nvPicPr>
        <p:blipFill>
          <a:blip r:embed="rId2"/>
          <a:stretch/>
        </p:blipFill>
        <p:spPr>
          <a:xfrm>
            <a:off x="4957318" y="2700836"/>
            <a:ext cx="6590880" cy="3403080"/>
          </a:xfrm>
          <a:prstGeom prst="rect">
            <a:avLst/>
          </a:prstGeom>
          <a:ln w="0">
            <a:noFill/>
          </a:ln>
        </p:spPr>
      </p:pic>
      <p:sp>
        <p:nvSpPr>
          <p:cNvPr id="4" name="TextBox 3">
            <a:extLst>
              <a:ext uri="{FF2B5EF4-FFF2-40B4-BE49-F238E27FC236}">
                <a16:creationId xmlns:a16="http://schemas.microsoft.com/office/drawing/2014/main" id="{A61E33A6-7DB5-50F3-3562-F42ACBBE5023}"/>
              </a:ext>
            </a:extLst>
          </p:cNvPr>
          <p:cNvSpPr txBox="1"/>
          <p:nvPr/>
        </p:nvSpPr>
        <p:spPr>
          <a:xfrm>
            <a:off x="6959065" y="5265019"/>
            <a:ext cx="1164657" cy="462013"/>
          </a:xfrm>
          <a:prstGeom prst="rect">
            <a:avLst/>
          </a:prstGeom>
          <a:noFill/>
        </p:spPr>
        <p:txBody>
          <a:bodyPr wrap="square" rtlCol="0">
            <a:spAutoFit/>
          </a:bodyPr>
          <a:lstStyle/>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E08B67-D8DD-A78E-48D0-AADC0533712A}"/>
              </a:ext>
            </a:extLst>
          </p:cNvPr>
          <p:cNvSpPr>
            <a:spLocks noGrp="1"/>
          </p:cNvSpPr>
          <p:nvPr>
            <p:ph type="subTitle"/>
          </p:nvPr>
        </p:nvSpPr>
        <p:spPr>
          <a:xfrm>
            <a:off x="2232025" y="2005484"/>
            <a:ext cx="9351120" cy="4201886"/>
          </a:xfrm>
        </p:spPr>
        <p:txBody>
          <a:bodyPr/>
          <a:lstStyle/>
          <a:p>
            <a:pPr marL="0" indent="0" algn="r">
              <a:buNone/>
            </a:pPr>
            <a:endParaRPr lang="es-MX" dirty="0">
              <a:ea typeface="ＭＳ Ｐゴシック" pitchFamily="34" charset="-128"/>
            </a:endParaRPr>
          </a:p>
          <a:p>
            <a:r>
              <a:rPr lang="es-MX" sz="2500" dirty="0">
                <a:latin typeface="Gill Sans MT" panose="020B0502020104020203" pitchFamily="34" charset="0"/>
                <a:ea typeface="ＭＳ Ｐゴシック" pitchFamily="34" charset="-128"/>
              </a:rPr>
              <a:t>Reason #1 I don't feel bad! </a:t>
            </a:r>
          </a:p>
          <a:p>
            <a:r>
              <a:rPr lang="es-MX" sz="2500" dirty="0">
                <a:latin typeface="Gill Sans MT" panose="020B0502020104020203" pitchFamily="34" charset="0"/>
                <a:ea typeface="ＭＳ Ｐゴシック" pitchFamily="34" charset="-128"/>
              </a:rPr>
              <a:t>                 </a:t>
            </a:r>
            <a:r>
              <a:rPr lang="en-US" sz="2500" dirty="0">
                <a:latin typeface="Gill Sans MT" panose="020B0502020104020203" pitchFamily="34" charset="0"/>
                <a:ea typeface="ＭＳ Ｐゴシック" pitchFamily="34" charset="-128"/>
              </a:rPr>
              <a:t>Even if I don't take the medicine I feel great.
</a:t>
            </a:r>
            <a:endParaRPr lang="es-MX" sz="2500" dirty="0">
              <a:latin typeface="Gill Sans MT" panose="020B0502020104020203" pitchFamily="34" charset="0"/>
              <a:ea typeface="ＭＳ Ｐゴシック" pitchFamily="34" charset="-128"/>
            </a:endParaRPr>
          </a:p>
          <a:p>
            <a:r>
              <a:rPr lang="en-US" sz="2500" dirty="0">
                <a:latin typeface="Gill Sans MT" panose="020B0502020104020203" pitchFamily="34" charset="0"/>
                <a:ea typeface="ＭＳ Ｐゴシック" pitchFamily="34" charset="-128"/>
              </a:rPr>
              <a:t>Reason #2 Taking medication scares me!  </a:t>
            </a:r>
            <a:br>
              <a:rPr lang="en-US" sz="2500" dirty="0">
                <a:latin typeface="Gill Sans MT" panose="020B0502020104020203" pitchFamily="34" charset="0"/>
                <a:ea typeface="ＭＳ Ｐゴシック" pitchFamily="34" charset="-128"/>
              </a:rPr>
            </a:br>
            <a:r>
              <a:rPr lang="en-US" sz="2500" dirty="0">
                <a:latin typeface="Gill Sans MT" panose="020B0502020104020203" pitchFamily="34" charset="0"/>
                <a:ea typeface="ＭＳ Ｐゴシック" pitchFamily="34" charset="-128"/>
              </a:rPr>
              <a:t>                 The side effects scare me!
</a:t>
            </a:r>
            <a:endParaRPr lang="es-MX" sz="2500" noProof="0" dirty="0">
              <a:latin typeface="Gill Sans MT" panose="020B0502020104020203" pitchFamily="34" charset="0"/>
              <a:ea typeface="ＭＳ Ｐゴシック" pitchFamily="34" charset="-128"/>
            </a:endParaRPr>
          </a:p>
          <a:p>
            <a:r>
              <a:rPr lang="en-US" sz="2500" dirty="0">
                <a:latin typeface="Gill Sans MT" panose="020B0502020104020203" pitchFamily="34" charset="0"/>
                <a:ea typeface="ＭＳ Ｐゴシック" pitchFamily="34" charset="-128"/>
              </a:rPr>
              <a:t>Reason #3 I forget to take them!
</a:t>
            </a:r>
            <a:endParaRPr lang="es-MX" sz="2500" noProof="0" dirty="0">
              <a:latin typeface="Gill Sans MT" panose="020B0502020104020203" pitchFamily="34" charset="0"/>
              <a:ea typeface="ＭＳ Ｐゴシック" pitchFamily="34" charset="-128"/>
            </a:endParaRPr>
          </a:p>
          <a:p>
            <a:r>
              <a:rPr lang="en-US" sz="2500" dirty="0">
                <a:latin typeface="Gill Sans MT" panose="020B0502020104020203" pitchFamily="34" charset="0"/>
                <a:ea typeface="ＭＳ Ｐゴシック" pitchFamily="34" charset="-128"/>
              </a:rPr>
              <a:t>Reason #4  When I take the medications I feel worse!
</a:t>
            </a:r>
            <a:endParaRPr lang="es-MX" sz="2500" noProof="0" dirty="0">
              <a:latin typeface="Gill Sans MT" panose="020B0502020104020203" pitchFamily="34" charset="0"/>
              <a:ea typeface="ＭＳ Ｐゴシック" pitchFamily="34" charset="-128"/>
            </a:endParaRPr>
          </a:p>
          <a:p>
            <a:r>
              <a:rPr lang="en-US" sz="2500" dirty="0">
                <a:latin typeface="Gill Sans MT" panose="020B0502020104020203" pitchFamily="34" charset="0"/>
                <a:ea typeface="ＭＳ Ｐゴシック" pitchFamily="34" charset="-128"/>
              </a:rPr>
              <a:t>Reason #5  I'm exercising and eating better and 
                 I don't need them anymore! 
</a:t>
            </a:r>
            <a:endParaRPr lang="es-MX" noProof="0" dirty="0">
              <a:ea typeface="ＭＳ Ｐゴシック" pitchFamily="34" charset="-128"/>
            </a:endParaRPr>
          </a:p>
          <a:p>
            <a:endParaRPr lang="en-US" dirty="0"/>
          </a:p>
        </p:txBody>
      </p:sp>
      <p:sp>
        <p:nvSpPr>
          <p:cNvPr id="4" name="TextShape 1">
            <a:extLst>
              <a:ext uri="{FF2B5EF4-FFF2-40B4-BE49-F238E27FC236}">
                <a16:creationId xmlns:a16="http://schemas.microsoft.com/office/drawing/2014/main" id="{ACCCAF33-2E58-F6A4-D66E-12265593A3E5}"/>
              </a:ext>
            </a:extLst>
          </p:cNvPr>
          <p:cNvSpPr txBox="1">
            <a:spLocks noGrp="1"/>
          </p:cNvSpPr>
          <p:nvPr>
            <p:ph type="title"/>
          </p:nvPr>
        </p:nvSpPr>
        <p:spPr>
          <a:xfrm>
            <a:off x="2232025" y="191477"/>
            <a:ext cx="7727950" cy="1187450"/>
          </a:xfrm>
          <a:prstGeom prst="rect">
            <a:avLst/>
          </a:prstGeom>
          <a:solidFill>
            <a:srgbClr val="FFFFFF"/>
          </a:solidFill>
          <a:ln w="31680" cap="sq">
            <a:solidFill>
              <a:srgbClr val="404040"/>
            </a:solidFill>
            <a:miter/>
          </a:ln>
        </p:spPr>
        <p:txBody>
          <a:bodyPr lIns="182880" tIns="182880" rIns="182880" bIns="182880" anchor="ctr">
            <a:normAutofit/>
          </a:bodyPr>
          <a:lstStyle/>
          <a:p>
            <a:pPr algn="ctr"/>
            <a:r>
              <a:rPr lang="en-US" sz="2800" b="0" strike="noStrike" cap="all" spc="199" dirty="0">
                <a:solidFill>
                  <a:srgbClr val="262626"/>
                </a:solidFill>
                <a:latin typeface="Gill Sans MT"/>
              </a:rPr>
              <a:t>1. </a:t>
            </a:r>
            <a:r>
              <a:rPr lang="en-US" sz="2800" cap="all" spc="199" dirty="0">
                <a:solidFill>
                  <a:srgbClr val="262626"/>
                </a:solidFill>
                <a:latin typeface="Gill Sans MT"/>
              </a:rPr>
              <a:t>Reasons not to take medications </a:t>
            </a:r>
            <a:endParaRPr lang="en-US" sz="2800" b="0" strike="noStrike" spc="-1" dirty="0">
              <a:solidFill>
                <a:srgbClr val="000000"/>
              </a:solidFill>
              <a:latin typeface="Gill Sans MT"/>
            </a:endParaRPr>
          </a:p>
        </p:txBody>
      </p:sp>
    </p:spTree>
    <p:extLst>
      <p:ext uri="{BB962C8B-B14F-4D97-AF65-F5344CB8AC3E}">
        <p14:creationId xmlns:p14="http://schemas.microsoft.com/office/powerpoint/2010/main" val="3654672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a:bodyPr>
          <a:lstStyle/>
          <a:p>
            <a:pPr algn="ctr">
              <a:lnSpc>
                <a:spcPct val="90000"/>
              </a:lnSpc>
            </a:pPr>
            <a:r>
              <a:rPr lang="en-US" sz="2800" b="0" strike="noStrike" cap="all" spc="199" dirty="0">
                <a:solidFill>
                  <a:srgbClr val="262626"/>
                </a:solidFill>
                <a:latin typeface="Gill Sans MT"/>
              </a:rPr>
              <a:t>2. Suggestions to address fear of side effects and adverse events</a:t>
            </a:r>
            <a:endParaRPr lang="en-US" sz="2800" b="0" strike="noStrike" spc="-1" dirty="0">
              <a:solidFill>
                <a:srgbClr val="000000"/>
              </a:solidFill>
              <a:latin typeface="Gill Sans MT"/>
            </a:endParaRPr>
          </a:p>
        </p:txBody>
      </p:sp>
      <p:sp>
        <p:nvSpPr>
          <p:cNvPr id="322" name="TextShape 2"/>
          <p:cNvSpPr txBox="1"/>
          <p:nvPr/>
        </p:nvSpPr>
        <p:spPr>
          <a:xfrm>
            <a:off x="192905" y="3024943"/>
            <a:ext cx="8546698" cy="3101760"/>
          </a:xfrm>
          <a:prstGeom prst="rect">
            <a:avLst/>
          </a:prstGeom>
          <a:noFill/>
          <a:ln w="0">
            <a:noFill/>
          </a:ln>
        </p:spPr>
        <p:txBody>
          <a:bodyPr>
            <a:noAutofit/>
          </a:bodyPr>
          <a:lstStyle/>
          <a:p>
            <a:pPr marL="360">
              <a:lnSpc>
                <a:spcPct val="100000"/>
              </a:lnSpc>
              <a:spcBef>
                <a:spcPts val="1001"/>
              </a:spcBef>
              <a:buClr>
                <a:srgbClr val="418AB3"/>
              </a:buClr>
            </a:pPr>
            <a:r>
              <a:rPr lang="en-US" spc="-1" dirty="0">
                <a:solidFill>
                  <a:srgbClr val="262626"/>
                </a:solidFill>
                <a:latin typeface="Gill Sans MT"/>
              </a:rPr>
              <a:t>How can we overcome fear?
</a:t>
            </a:r>
            <a:r>
              <a:rPr lang="en-US" sz="2500" spc="-1" dirty="0">
                <a:solidFill>
                  <a:srgbClr val="262626"/>
                </a:solidFill>
                <a:latin typeface="Gill Sans MT"/>
              </a:rPr>
              <a:t>1. We need to know the side effects/adverse events
</a:t>
            </a:r>
          </a:p>
          <a:p>
            <a:pPr marL="360">
              <a:lnSpc>
                <a:spcPct val="100000"/>
              </a:lnSpc>
              <a:spcBef>
                <a:spcPts val="1001"/>
              </a:spcBef>
              <a:buClr>
                <a:srgbClr val="418AB3"/>
              </a:buClr>
            </a:pPr>
            <a:r>
              <a:rPr lang="en-US" sz="2500" spc="-1" dirty="0">
                <a:solidFill>
                  <a:srgbClr val="262626"/>
                </a:solidFill>
                <a:latin typeface="Gill Sans MT"/>
              </a:rPr>
              <a:t>2. We need to ask them what their specific concerns are
</a:t>
            </a:r>
            <a:endParaRPr lang="en-US" sz="1800" b="0" strike="noStrike" spc="-1" dirty="0">
              <a:solidFill>
                <a:srgbClr val="262626"/>
              </a:solidFill>
              <a:latin typeface="Gill Sans MT"/>
            </a:endParaRPr>
          </a:p>
          <a:p>
            <a:pPr marL="228600" indent="-228240">
              <a:lnSpc>
                <a:spcPct val="100000"/>
              </a:lnSpc>
              <a:spcBef>
                <a:spcPts val="1001"/>
              </a:spcBef>
              <a:buClr>
                <a:srgbClr val="418AB3"/>
              </a:buClr>
              <a:buFont typeface="Arial"/>
              <a:buChar char="•"/>
            </a:pPr>
            <a:endParaRPr lang="en-US" sz="1800" b="0" strike="noStrike" spc="-1" dirty="0">
              <a:solidFill>
                <a:srgbClr val="262626"/>
              </a:solidFill>
              <a:latin typeface="Gill Sans MT"/>
            </a:endParaRPr>
          </a:p>
        </p:txBody>
      </p:sp>
      <p:pic>
        <p:nvPicPr>
          <p:cNvPr id="4" name="Picture 3"/>
          <p:cNvPicPr/>
          <p:nvPr/>
        </p:nvPicPr>
        <p:blipFill>
          <a:blip r:embed="rId3"/>
          <a:stretch/>
        </p:blipFill>
        <p:spPr>
          <a:xfrm>
            <a:off x="7860286" y="2638080"/>
            <a:ext cx="3276360" cy="339120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2">
                                            <p:txEl>
                                              <p:pRg st="0" end="0"/>
                                            </p:txEl>
                                          </p:spTgt>
                                        </p:tgtEl>
                                        <p:attrNameLst>
                                          <p:attrName>style.visibility</p:attrName>
                                        </p:attrNameLst>
                                      </p:cBhvr>
                                      <p:to>
                                        <p:strVal val="visible"/>
                                      </p:to>
                                    </p:set>
                                    <p:animEffect transition="in" filter="fade">
                                      <p:cBhvr>
                                        <p:cTn id="7" dur="1000"/>
                                        <p:tgtEl>
                                          <p:spTgt spid="322">
                                            <p:txEl>
                                              <p:pRg st="0" end="0"/>
                                            </p:txEl>
                                          </p:spTgt>
                                        </p:tgtEl>
                                      </p:cBhvr>
                                    </p:animEffect>
                                    <p:anim calcmode="lin" valueType="num">
                                      <p:cBhvr>
                                        <p:cTn id="8" dur="1000" fill="hold"/>
                                        <p:tgtEl>
                                          <p:spTgt spid="3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2">
                                            <p:txEl>
                                              <p:pRg st="1" end="1"/>
                                            </p:txEl>
                                          </p:spTgt>
                                        </p:tgtEl>
                                        <p:attrNameLst>
                                          <p:attrName>style.visibility</p:attrName>
                                        </p:attrNameLst>
                                      </p:cBhvr>
                                      <p:to>
                                        <p:strVal val="visible"/>
                                      </p:to>
                                    </p:set>
                                    <p:animEffect transition="in" filter="fade">
                                      <p:cBhvr>
                                        <p:cTn id="14" dur="1000"/>
                                        <p:tgtEl>
                                          <p:spTgt spid="322">
                                            <p:txEl>
                                              <p:pRg st="1" end="1"/>
                                            </p:txEl>
                                          </p:spTgt>
                                        </p:tgtEl>
                                      </p:cBhvr>
                                    </p:animEffect>
                                    <p:anim calcmode="lin" valueType="num">
                                      <p:cBhvr>
                                        <p:cTn id="15" dur="1000" fill="hold"/>
                                        <p:tgtEl>
                                          <p:spTgt spid="32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KNOW THE SIDE EFFECTS
</a:t>
            </a:r>
            <a:endParaRPr lang="en-US" sz="2800" b="0" strike="noStrike" cap="all" spc="199" dirty="0">
              <a:solidFill>
                <a:srgbClr val="262626"/>
              </a:solidFill>
              <a:latin typeface="Gill Sans MT"/>
            </a:endParaRPr>
          </a:p>
        </p:txBody>
      </p:sp>
      <p:sp>
        <p:nvSpPr>
          <p:cNvPr id="391" name="TextShape 2"/>
          <p:cNvSpPr txBox="1"/>
          <p:nvPr/>
        </p:nvSpPr>
        <p:spPr>
          <a:xfrm>
            <a:off x="2091326" y="2404026"/>
            <a:ext cx="6819209" cy="4453974"/>
          </a:xfrm>
          <a:prstGeom prst="rect">
            <a:avLst/>
          </a:prstGeom>
          <a:noFill/>
          <a:ln w="0">
            <a:noFill/>
          </a:ln>
        </p:spPr>
        <p:txBody>
          <a:bodyPr>
            <a:noAutofit/>
          </a:bodyPr>
          <a:lstStyle/>
          <a:p>
            <a:pPr marL="343260" indent="-342900">
              <a:lnSpc>
                <a:spcPct val="100000"/>
              </a:lnSpc>
              <a:spcBef>
                <a:spcPts val="1001"/>
              </a:spcBef>
              <a:buClr>
                <a:srgbClr val="418AB3"/>
              </a:buClr>
              <a:buFont typeface="Arial" panose="020B0604020202020204" pitchFamily="34" charset="0"/>
              <a:buChar char="•"/>
            </a:pPr>
            <a:r>
              <a:rPr lang="en-US" sz="2500" spc="-1" dirty="0">
                <a:solidFill>
                  <a:srgbClr val="262626"/>
                </a:solidFill>
                <a:latin typeface="Gill Sans MT"/>
              </a:rPr>
              <a:t>CHECK THE DRUG LABEL
READ THE INFORMATION THAT COMES WITH MEDICINE
https</a:t>
            </a:r>
            <a:r>
              <a:rPr lang="en-US" sz="2500" b="0" strike="noStrike" spc="-1" dirty="0">
                <a:solidFill>
                  <a:srgbClr val="262626"/>
                </a:solidFill>
                <a:latin typeface="Gill Sans MT"/>
              </a:rPr>
              <a:t>://medlineplus.gov/</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TextShape 1"/>
          <p:cNvSpPr txBox="1"/>
          <p:nvPr/>
        </p:nvSpPr>
        <p:spPr>
          <a:xfrm>
            <a:off x="2387181" y="233202"/>
            <a:ext cx="7729200" cy="1343394"/>
          </a:xfrm>
          <a:prstGeom prst="rect">
            <a:avLst/>
          </a:prstGeom>
          <a:solidFill>
            <a:srgbClr val="FFFFFF"/>
          </a:solidFill>
          <a:ln w="31680" cap="sq">
            <a:solidFill>
              <a:srgbClr val="404040"/>
            </a:solidFill>
            <a:miter/>
          </a:ln>
        </p:spPr>
        <p:txBody>
          <a:bodyPr lIns="182880" tIns="182880" rIns="182880" bIns="182880" anchor="ctr">
            <a:normAutofit fontScale="62500" lnSpcReduction="20000"/>
          </a:bodyPr>
          <a:lstStyle/>
          <a:p>
            <a:pPr algn="ctr">
              <a:lnSpc>
                <a:spcPct val="90000"/>
              </a:lnSpc>
            </a:pPr>
            <a:endParaRPr lang="en-US" sz="2800" b="0" strike="noStrike" cap="all" spc="199" dirty="0">
              <a:solidFill>
                <a:srgbClr val="262626"/>
              </a:solidFill>
              <a:latin typeface="Gill Sans MT"/>
            </a:endParaRPr>
          </a:p>
          <a:p>
            <a:pPr algn="ctr">
              <a:lnSpc>
                <a:spcPct val="90000"/>
              </a:lnSpc>
            </a:pPr>
            <a:r>
              <a:rPr lang="en-US" sz="2800" b="0" strike="noStrike" cap="all" spc="199" dirty="0">
                <a:solidFill>
                  <a:srgbClr val="262626"/>
                </a:solidFill>
                <a:latin typeface="Gill Sans MT"/>
              </a:rPr>
              <a:t>1. </a:t>
            </a:r>
            <a:r>
              <a:rPr lang="en-US" sz="2800" cap="all" spc="199" dirty="0">
                <a:solidFill>
                  <a:srgbClr val="262626"/>
                </a:solidFill>
                <a:latin typeface="Gill Sans MT"/>
              </a:rPr>
              <a:t>Adverse reaction
 VS
Side effects
</a:t>
            </a:r>
            <a:endParaRPr lang="en-US" sz="2800" b="0" strike="noStrike" spc="-1" dirty="0">
              <a:solidFill>
                <a:srgbClr val="000000"/>
              </a:solidFill>
              <a:latin typeface="Gill Sans MT"/>
            </a:endParaRPr>
          </a:p>
        </p:txBody>
      </p:sp>
      <p:sp>
        <p:nvSpPr>
          <p:cNvPr id="316" name="TextShape 2"/>
          <p:cNvSpPr txBox="1"/>
          <p:nvPr/>
        </p:nvSpPr>
        <p:spPr>
          <a:xfrm>
            <a:off x="737121" y="2049315"/>
            <a:ext cx="11029320" cy="45201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Adverse reaction - an unexpected reaction to a drug
  Having hives or another allergic reaction  </a:t>
            </a:r>
          </a:p>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  Usually occur within hours of taking the medication    
  Have to stop the medication
Side effect - a typical but undesired effect of a drug</a:t>
            </a:r>
            <a:endParaRPr lang="en-US" sz="2500" b="0" strike="noStrike" spc="-1" dirty="0">
              <a:solidFill>
                <a:srgbClr val="262626"/>
              </a:solidFill>
              <a:latin typeface="Gill Sans MT"/>
            </a:endParaRPr>
          </a:p>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  Weight gain from a medication</a:t>
            </a:r>
          </a:p>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  Usually occur within days or months
  You may or may not have to stop or decrease the medication</a:t>
            </a:r>
            <a:endParaRPr lang="en-US" sz="2500" b="0" strike="noStrike" spc="-1" dirty="0">
              <a:solidFill>
                <a:srgbClr val="262626"/>
              </a:solidFill>
              <a:latin typeface="Gill Sans MT"/>
            </a:endParaRPr>
          </a:p>
        </p:txBody>
      </p:sp>
      <p:pic>
        <p:nvPicPr>
          <p:cNvPr id="317" name="Picture 3"/>
          <p:cNvPicPr/>
          <p:nvPr/>
        </p:nvPicPr>
        <p:blipFill>
          <a:blip r:embed="rId2"/>
          <a:stretch/>
        </p:blipFill>
        <p:spPr>
          <a:xfrm>
            <a:off x="8119599" y="1760790"/>
            <a:ext cx="3646842" cy="1532515"/>
          </a:xfrm>
          <a:prstGeom prst="rect">
            <a:avLst/>
          </a:prstGeom>
          <a:ln w="0">
            <a:noFill/>
          </a:ln>
        </p:spPr>
      </p:pic>
      <p:pic>
        <p:nvPicPr>
          <p:cNvPr id="318" name="Picture 4"/>
          <p:cNvPicPr/>
          <p:nvPr/>
        </p:nvPicPr>
        <p:blipFill>
          <a:blip r:embed="rId3"/>
          <a:stretch/>
        </p:blipFill>
        <p:spPr>
          <a:xfrm>
            <a:off x="9765135" y="3901720"/>
            <a:ext cx="2332080" cy="2956280"/>
          </a:xfrm>
          <a:prstGeom prst="rect">
            <a:avLst/>
          </a:prstGeom>
          <a:ln w="0">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extShape 2"/>
          <p:cNvSpPr txBox="1"/>
          <p:nvPr/>
        </p:nvSpPr>
        <p:spPr>
          <a:xfrm>
            <a:off x="2231280" y="2324315"/>
            <a:ext cx="7729200" cy="4533685"/>
          </a:xfrm>
          <a:prstGeom prst="rect">
            <a:avLst/>
          </a:prstGeom>
          <a:noFill/>
          <a:ln w="0">
            <a:noFill/>
          </a:ln>
        </p:spPr>
        <p:txBody>
          <a:bodyPr>
            <a:normAutofit fontScale="92500" lnSpcReduction="20000"/>
          </a:bodyPr>
          <a:lstStyle/>
          <a:p>
            <a:pPr marL="360">
              <a:lnSpc>
                <a:spcPct val="100000"/>
              </a:lnSpc>
              <a:spcBef>
                <a:spcPts val="1001"/>
              </a:spcBef>
              <a:buClr>
                <a:srgbClr val="418AB3"/>
              </a:buClr>
            </a:pPr>
            <a:r>
              <a:rPr lang="en-US" sz="2500" spc="-1" dirty="0">
                <a:solidFill>
                  <a:srgbClr val="262626"/>
                </a:solidFill>
                <a:latin typeface="Gill Sans MT"/>
              </a:rPr>
              <a:t>1.  A 58-year-old woman in diabetes classes has just started     taking Actos. She noticed that she is starting to gain weight in her legs.
</a:t>
            </a:r>
            <a:r>
              <a:rPr lang="en-US" sz="2500" spc="-1" dirty="0">
                <a:solidFill>
                  <a:srgbClr val="00B0F0"/>
                </a:solidFill>
                <a:latin typeface="Century Gothic" panose="020B0502020202020204" pitchFamily="34" charset="0"/>
              </a:rPr>
              <a:t>● </a:t>
            </a:r>
            <a:r>
              <a:rPr lang="en-US" sz="2500" spc="-1" dirty="0">
                <a:solidFill>
                  <a:srgbClr val="262626"/>
                </a:solidFill>
                <a:latin typeface="Gill Sans MT"/>
              </a:rPr>
              <a:t>Is this an adverse reaction or a side effect?
</a:t>
            </a:r>
            <a:r>
              <a:rPr lang="en-US" sz="2500" spc="-1" dirty="0">
                <a:solidFill>
                  <a:srgbClr val="00B0F0"/>
                </a:solidFill>
                <a:latin typeface="Century Gothic" panose="020B0502020202020204" pitchFamily="34" charset="0"/>
              </a:rPr>
              <a:t>● </a:t>
            </a:r>
            <a:r>
              <a:rPr lang="en-US" sz="2500" spc="-1" dirty="0">
                <a:solidFill>
                  <a:srgbClr val="262626"/>
                </a:solidFill>
                <a:latin typeface="Gill Sans MT"/>
              </a:rPr>
              <a:t>What should we do?
</a:t>
            </a:r>
            <a:endParaRPr lang="en-US" sz="1000" b="0" strike="noStrike" spc="-1" dirty="0">
              <a:solidFill>
                <a:srgbClr val="262626"/>
              </a:solidFill>
              <a:latin typeface="Gill Sans MT"/>
            </a:endParaRPr>
          </a:p>
          <a:p>
            <a:pPr marL="360">
              <a:lnSpc>
                <a:spcPct val="100000"/>
              </a:lnSpc>
              <a:spcBef>
                <a:spcPts val="1001"/>
              </a:spcBef>
              <a:buClr>
                <a:srgbClr val="418AB3"/>
              </a:buClr>
            </a:pPr>
            <a:r>
              <a:rPr lang="en-US" sz="2500" b="0" strike="noStrike" spc="-1" dirty="0">
                <a:solidFill>
                  <a:srgbClr val="262626"/>
                </a:solidFill>
                <a:latin typeface="Gill Sans MT"/>
              </a:rPr>
              <a:t>2.  </a:t>
            </a:r>
            <a:r>
              <a:rPr lang="en-US" sz="2500" spc="-1" dirty="0">
                <a:solidFill>
                  <a:srgbClr val="262626"/>
                </a:solidFill>
                <a:latin typeface="Gill Sans MT"/>
              </a:rPr>
              <a:t>A 64-year-old male stated taking Actos.  A few hours after taking it, he was short of breath and went to the emergency room
</a:t>
            </a:r>
            <a:r>
              <a:rPr lang="en-US" sz="2500" spc="-1" dirty="0">
                <a:solidFill>
                  <a:srgbClr val="00B0F0"/>
                </a:solidFill>
                <a:latin typeface="Century Gothic" panose="020B0502020202020204" pitchFamily="34" charset="0"/>
              </a:rPr>
              <a:t>● </a:t>
            </a:r>
            <a:r>
              <a:rPr lang="en-US" sz="2500" spc="-1" dirty="0">
                <a:solidFill>
                  <a:srgbClr val="262626"/>
                </a:solidFill>
                <a:latin typeface="Gill Sans MT"/>
              </a:rPr>
              <a:t>Is this an adverse reaction or a side effect?
</a:t>
            </a:r>
            <a:r>
              <a:rPr lang="en-US" sz="2500" spc="-1" dirty="0">
                <a:solidFill>
                  <a:srgbClr val="00B0F0"/>
                </a:solidFill>
                <a:latin typeface="Century Gothic" panose="020B0502020202020204" pitchFamily="34" charset="0"/>
              </a:rPr>
              <a:t>● </a:t>
            </a:r>
            <a:r>
              <a:rPr lang="en-US" sz="2500" spc="-1" dirty="0">
                <a:solidFill>
                  <a:srgbClr val="262626"/>
                </a:solidFill>
                <a:latin typeface="Gill Sans MT"/>
              </a:rPr>
              <a:t>What should we do?
</a:t>
            </a:r>
            <a:endParaRPr lang="en-US" sz="1600" b="0" strike="noStrike" spc="-1" dirty="0">
              <a:solidFill>
                <a:srgbClr val="262626"/>
              </a:solidFill>
              <a:latin typeface="Gill Sans MT"/>
            </a:endParaRPr>
          </a:p>
          <a:p>
            <a:pPr>
              <a:lnSpc>
                <a:spcPct val="100000"/>
              </a:lnSpc>
              <a:spcBef>
                <a:spcPts val="1001"/>
              </a:spcBef>
            </a:pPr>
            <a:endParaRPr lang="en-US" sz="1600" b="0" strike="noStrike" spc="-1" dirty="0">
              <a:solidFill>
                <a:srgbClr val="262626"/>
              </a:solidFill>
              <a:latin typeface="Gill Sans MT"/>
            </a:endParaRPr>
          </a:p>
        </p:txBody>
      </p:sp>
      <p:sp>
        <p:nvSpPr>
          <p:cNvPr id="4" name="TextShape 1"/>
          <p:cNvSpPr txBox="1"/>
          <p:nvPr/>
        </p:nvSpPr>
        <p:spPr>
          <a:xfrm>
            <a:off x="2231280" y="464286"/>
            <a:ext cx="7729200" cy="1343394"/>
          </a:xfrm>
          <a:prstGeom prst="rect">
            <a:avLst/>
          </a:prstGeom>
          <a:solidFill>
            <a:srgbClr val="FFFFFF"/>
          </a:solidFill>
          <a:ln w="31680" cap="sq">
            <a:solidFill>
              <a:srgbClr val="404040"/>
            </a:solidFill>
            <a:miter/>
          </a:ln>
        </p:spPr>
        <p:txBody>
          <a:bodyPr lIns="182880" tIns="182880" rIns="182880" bIns="182880" anchor="ctr">
            <a:normAutofit fontScale="550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3600" cap="all" spc="199" dirty="0">
                <a:solidFill>
                  <a:srgbClr val="262626"/>
                </a:solidFill>
                <a:latin typeface="Gill Sans MT"/>
              </a:rPr>
              <a:t>Adverse reaction
 VS
Side effects</a:t>
            </a:r>
            <a:r>
              <a:rPr lang="en-US" sz="2800" cap="all" spc="199" dirty="0">
                <a:solidFill>
                  <a:srgbClr val="262626"/>
                </a:solidFill>
                <a:latin typeface="Gill Sans MT"/>
              </a:rPr>
              <a:t>
</a:t>
            </a:r>
            <a:endParaRPr lang="en-US" sz="2800" b="0" strike="noStrike" spc="-1" dirty="0">
              <a:solidFill>
                <a:srgbClr val="000000"/>
              </a:solidFill>
              <a:latin typeface="Gill Sans MT"/>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0">
                                            <p:txEl>
                                              <p:pRg st="0" end="0"/>
                                            </p:txEl>
                                          </p:spTgt>
                                        </p:tgtEl>
                                        <p:attrNameLst>
                                          <p:attrName>style.visibility</p:attrName>
                                        </p:attrNameLst>
                                      </p:cBhvr>
                                      <p:to>
                                        <p:strVal val="visible"/>
                                      </p:to>
                                    </p:set>
                                    <p:animEffect transition="in" filter="fade">
                                      <p:cBhvr>
                                        <p:cTn id="7" dur="1000"/>
                                        <p:tgtEl>
                                          <p:spTgt spid="320">
                                            <p:txEl>
                                              <p:pRg st="0" end="0"/>
                                            </p:txEl>
                                          </p:spTgt>
                                        </p:tgtEl>
                                      </p:cBhvr>
                                    </p:animEffect>
                                    <p:anim calcmode="lin" valueType="num">
                                      <p:cBhvr>
                                        <p:cTn id="8" dur="1000" fill="hold"/>
                                        <p:tgtEl>
                                          <p:spTgt spid="3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0">
                                            <p:txEl>
                                              <p:pRg st="1" end="1"/>
                                            </p:txEl>
                                          </p:spTgt>
                                        </p:tgtEl>
                                        <p:attrNameLst>
                                          <p:attrName>style.visibility</p:attrName>
                                        </p:attrNameLst>
                                      </p:cBhvr>
                                      <p:to>
                                        <p:strVal val="visible"/>
                                      </p:to>
                                    </p:set>
                                    <p:animEffect transition="in" filter="fade">
                                      <p:cBhvr>
                                        <p:cTn id="14" dur="1000"/>
                                        <p:tgtEl>
                                          <p:spTgt spid="320">
                                            <p:txEl>
                                              <p:pRg st="1" end="1"/>
                                            </p:txEl>
                                          </p:spTgt>
                                        </p:tgtEl>
                                      </p:cBhvr>
                                    </p:animEffect>
                                    <p:anim calcmode="lin" valueType="num">
                                      <p:cBhvr>
                                        <p:cTn id="15" dur="1000" fill="hold"/>
                                        <p:tgtEl>
                                          <p:spTgt spid="3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96000"/>
          </a:bodyPr>
          <a:lstStyle/>
          <a:p>
            <a:pPr algn="ctr">
              <a:lnSpc>
                <a:spcPct val="90000"/>
              </a:lnSpc>
            </a:pPr>
            <a:r>
              <a:rPr lang="en-US" sz="2800" b="0" strike="noStrike" cap="all" spc="199" dirty="0">
                <a:solidFill>
                  <a:srgbClr val="262626"/>
                </a:solidFill>
                <a:latin typeface="Gill Sans MT"/>
              </a:rPr>
              <a:t>2. </a:t>
            </a:r>
            <a:r>
              <a:rPr lang="en-US" sz="2800" spc="-1" dirty="0">
                <a:solidFill>
                  <a:srgbClr val="262626"/>
                </a:solidFill>
                <a:latin typeface="Gill Sans MT"/>
              </a:rPr>
              <a:t>Practical ways to identify the reason with the lack of adherence.</a:t>
            </a:r>
            <a:endParaRPr lang="en-US" sz="2800" b="0" strike="noStrike" spc="-1" dirty="0">
              <a:solidFill>
                <a:srgbClr val="000000"/>
              </a:solidFill>
              <a:latin typeface="Gill Sans MT"/>
            </a:endParaRPr>
          </a:p>
        </p:txBody>
      </p:sp>
      <p:sp>
        <p:nvSpPr>
          <p:cNvPr id="339" name="TextShape 2"/>
          <p:cNvSpPr txBox="1"/>
          <p:nvPr/>
        </p:nvSpPr>
        <p:spPr>
          <a:xfrm>
            <a:off x="2231280" y="2638079"/>
            <a:ext cx="7729200" cy="4033653"/>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Where did I learn about this?
Could something else have caused ______
Are there any </a:t>
            </a:r>
            <a:r>
              <a:rPr lang="en-US" sz="2500" spc="-1" dirty="0" err="1">
                <a:solidFill>
                  <a:srgbClr val="262626"/>
                </a:solidFill>
                <a:latin typeface="Gill Sans MT"/>
              </a:rPr>
              <a:t>specifi,c</a:t>
            </a:r>
            <a:r>
              <a:rPr lang="en-US" sz="2500" spc="-1" dirty="0">
                <a:solidFill>
                  <a:srgbClr val="262626"/>
                </a:solidFill>
                <a:latin typeface="Gill Sans MT"/>
              </a:rPr>
              <a:t> fears that you have of one medication or is it more general and about all medications?
How does being able to afford your medications contribute to your fears?
Others?</a:t>
            </a:r>
            <a:endParaRPr lang="en-US" sz="2500" b="0" strike="noStrike" spc="-1" dirty="0">
              <a:solidFill>
                <a:srgbClr val="262626"/>
              </a:solidFill>
              <a:latin typeface="Gill Sans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Shape 1"/>
          <p:cNvSpPr txBox="1"/>
          <p:nvPr/>
        </p:nvSpPr>
        <p:spPr>
          <a:xfrm>
            <a:off x="1752840" y="886680"/>
            <a:ext cx="8895240" cy="1188360"/>
          </a:xfrm>
          <a:prstGeom prst="rect">
            <a:avLst/>
          </a:prstGeom>
          <a:solidFill>
            <a:srgbClr val="FFFFFF"/>
          </a:solidFill>
          <a:ln w="31680" cap="sq">
            <a:solidFill>
              <a:srgbClr val="404040"/>
            </a:solidFill>
            <a:miter/>
          </a:ln>
        </p:spPr>
        <p:txBody>
          <a:bodyPr lIns="182880" tIns="182880" rIns="182880" bIns="182880" anchor="ctr">
            <a:normAutofit fontScale="45000" lnSpcReduction="20000"/>
          </a:bodyPr>
          <a:lstStyle/>
          <a:p>
            <a:pPr algn="ctr">
              <a:lnSpc>
                <a:spcPct val="90000"/>
              </a:lnSpc>
            </a:pPr>
            <a:br>
              <a:rPr dirty="0"/>
            </a:br>
            <a:endParaRPr lang="en-US" dirty="0"/>
          </a:p>
          <a:p>
            <a:pPr algn="ctr">
              <a:lnSpc>
                <a:spcPct val="90000"/>
              </a:lnSpc>
            </a:pPr>
            <a:endParaRPr lang="en-US" sz="2800" cap="all" spc="199" dirty="0">
              <a:solidFill>
                <a:srgbClr val="262626"/>
              </a:solidFill>
              <a:latin typeface="Gill Sans MT"/>
            </a:endParaRPr>
          </a:p>
          <a:p>
            <a:pPr algn="ctr">
              <a:lnSpc>
                <a:spcPct val="90000"/>
              </a:lnSpc>
            </a:pPr>
            <a:r>
              <a:rPr lang="en-US" sz="3400" b="1" cap="all" spc="199" dirty="0">
                <a:solidFill>
                  <a:srgbClr val="262626"/>
                </a:solidFill>
                <a:latin typeface="Gill Sans MT"/>
              </a:rPr>
              <a:t>What is High Blood Pressure or hypertension level 2</a:t>
            </a:r>
            <a:r>
              <a:rPr lang="en-US" sz="2800" cap="all" spc="199" dirty="0">
                <a:solidFill>
                  <a:srgbClr val="262626"/>
                </a:solidFill>
                <a:latin typeface="Gill Sans MT"/>
              </a:rPr>
              <a:t>?</a:t>
            </a:r>
            <a:br>
              <a:rPr dirty="0"/>
            </a:br>
            <a:br>
              <a:rPr dirty="0"/>
            </a:br>
            <a:endParaRPr lang="en-US" sz="2800" b="0" strike="noStrike" spc="-1" dirty="0">
              <a:solidFill>
                <a:srgbClr val="000000"/>
              </a:solidFill>
              <a:latin typeface="Gill Sans MT"/>
            </a:endParaRPr>
          </a:p>
        </p:txBody>
      </p:sp>
      <p:pic>
        <p:nvPicPr>
          <p:cNvPr id="111" name="Picture 2" descr="Blood Pressure Management in Spanish"/>
          <p:cNvPicPr/>
          <p:nvPr/>
        </p:nvPicPr>
        <p:blipFill>
          <a:blip r:embed="rId3"/>
          <a:stretch/>
        </p:blipFill>
        <p:spPr>
          <a:xfrm>
            <a:off x="1869660" y="2293749"/>
            <a:ext cx="8985960" cy="4219200"/>
          </a:xfrm>
          <a:prstGeom prst="rect">
            <a:avLst/>
          </a:prstGeom>
          <a:ln w="0">
            <a:noFill/>
          </a:ln>
        </p:spPr>
      </p:pic>
      <p:sp>
        <p:nvSpPr>
          <p:cNvPr id="112" name="CustomShape 2"/>
          <p:cNvSpPr/>
          <p:nvPr/>
        </p:nvSpPr>
        <p:spPr>
          <a:xfrm>
            <a:off x="5551200" y="5151600"/>
            <a:ext cx="1622880" cy="627120"/>
          </a:xfrm>
          <a:prstGeom prst="ellipse">
            <a:avLst/>
          </a:prstGeom>
          <a:noFill/>
          <a:ln w="76200">
            <a:solidFill>
              <a:schemeClr val="bg2">
                <a:lumMod val="10000"/>
              </a:schemeClr>
            </a:solidFill>
            <a:prstDash val="lgDashDotDot"/>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3" name="CustomShape 3"/>
          <p:cNvSpPr/>
          <p:nvPr/>
        </p:nvSpPr>
        <p:spPr>
          <a:xfrm>
            <a:off x="8697600" y="5151600"/>
            <a:ext cx="1388880" cy="627120"/>
          </a:xfrm>
          <a:prstGeom prst="ellipse">
            <a:avLst/>
          </a:prstGeom>
          <a:noFill/>
          <a:ln w="76200">
            <a:solidFill>
              <a:schemeClr val="bg2">
                <a:lumMod val="10000"/>
              </a:schemeClr>
            </a:solidFill>
            <a:prstDash val="lgDashDotDot"/>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5" name="Picture 4">
            <a:extLst>
              <a:ext uri="{FF2B5EF4-FFF2-40B4-BE49-F238E27FC236}">
                <a16:creationId xmlns:a16="http://schemas.microsoft.com/office/drawing/2014/main" id="{3AEA84CE-82E0-E8D6-073B-AB91E1A81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960" y="2075040"/>
            <a:ext cx="9525000" cy="5695950"/>
          </a:xfrm>
          <a:prstGeom prst="rect">
            <a:avLst/>
          </a:prstGeom>
        </p:spPr>
      </p:pic>
      <p:sp>
        <p:nvSpPr>
          <p:cNvPr id="33" name="Oval 32">
            <a:extLst>
              <a:ext uri="{FF2B5EF4-FFF2-40B4-BE49-F238E27FC236}">
                <a16:creationId xmlns:a16="http://schemas.microsoft.com/office/drawing/2014/main" id="{454E4C4A-2C88-CEC3-3941-083B121167BC}"/>
              </a:ext>
            </a:extLst>
          </p:cNvPr>
          <p:cNvSpPr/>
          <p:nvPr/>
        </p:nvSpPr>
        <p:spPr>
          <a:xfrm>
            <a:off x="5329084" y="5971320"/>
            <a:ext cx="2182761" cy="5416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140 or higher</a:t>
            </a:r>
          </a:p>
        </p:txBody>
      </p:sp>
      <p:sp>
        <p:nvSpPr>
          <p:cNvPr id="34" name="Oval 33">
            <a:extLst>
              <a:ext uri="{FF2B5EF4-FFF2-40B4-BE49-F238E27FC236}">
                <a16:creationId xmlns:a16="http://schemas.microsoft.com/office/drawing/2014/main" id="{A92ABBEF-0778-B525-17C8-BCBC8C3DA23E}"/>
              </a:ext>
            </a:extLst>
          </p:cNvPr>
          <p:cNvSpPr/>
          <p:nvPr/>
        </p:nvSpPr>
        <p:spPr>
          <a:xfrm>
            <a:off x="8544232" y="5971320"/>
            <a:ext cx="2103848" cy="5416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90 or higher</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heel(1)">
                                      <p:cBhvr additive="repl">
                                        <p:cTn id="7" dur="20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heel(1)">
                                      <p:cBhvr additive="repl">
                                        <p:cTn id="12" dur="2000"/>
                                        <p:tgtEl>
                                          <p:spTgt spid="112"/>
                                        </p:tgtEl>
                                      </p:cBhvr>
                                    </p:animEffect>
                                  </p:childTnLst>
                                </p:cTn>
                              </p:par>
                              <p:par>
                                <p:cTn id="13" presetID="21" presetClass="entr" presetSubtype="1" fill="hold" nodeType="with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wheel(1)">
                                      <p:cBhvr additive="repl">
                                        <p:cTn id="15" dur="2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extShape 1"/>
          <p:cNvSpPr txBox="1"/>
          <p:nvPr/>
        </p:nvSpPr>
        <p:spPr>
          <a:xfrm>
            <a:off x="672480" y="999360"/>
            <a:ext cx="11029320" cy="1013400"/>
          </a:xfrm>
          <a:prstGeom prst="rect">
            <a:avLst/>
          </a:prstGeom>
          <a:solidFill>
            <a:srgbClr val="FFFFFF"/>
          </a:solidFill>
          <a:ln w="31680" cap="sq">
            <a:solidFill>
              <a:srgbClr val="404040"/>
            </a:solidFill>
            <a:miter/>
          </a:ln>
        </p:spPr>
        <p:txBody>
          <a:bodyPr lIns="182880" tIns="182880" rIns="182880" bIns="182880" anchor="ctr">
            <a:normAutofit fontScale="75000" lnSpcReduction="20000"/>
          </a:bodyPr>
          <a:lstStyle/>
          <a:p>
            <a:pPr algn="ctr">
              <a:lnSpc>
                <a:spcPct val="90000"/>
              </a:lnSpc>
            </a:pPr>
            <a:br>
              <a:rPr dirty="0"/>
            </a:br>
            <a:r>
              <a:rPr lang="en-US" sz="2800" cap="all" spc="199" dirty="0">
                <a:solidFill>
                  <a:srgbClr val="262626"/>
                </a:solidFill>
                <a:latin typeface="Gill Sans MT"/>
              </a:rPr>
              <a:t>Are there any medication adherence barriers  that are specific to the Hispanic community?</a:t>
            </a:r>
            <a:endParaRPr lang="en-US" sz="2800" b="0" strike="noStrike" spc="-1" dirty="0">
              <a:solidFill>
                <a:srgbClr val="000000"/>
              </a:solidFill>
              <a:latin typeface="Gill Sans MT"/>
            </a:endParaRPr>
          </a:p>
        </p:txBody>
      </p:sp>
      <p:sp>
        <p:nvSpPr>
          <p:cNvPr id="3" name="AutoShape 4" descr="Comunidad Hispana en El Mundo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descr="A person and a child watering plants&#10;&#10;Description automatically generated">
            <a:extLst>
              <a:ext uri="{FF2B5EF4-FFF2-40B4-BE49-F238E27FC236}">
                <a16:creationId xmlns:a16="http://schemas.microsoft.com/office/drawing/2014/main" id="{0E8740A1-25DE-A6D3-67D2-CA3DC6941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129" y="2358572"/>
            <a:ext cx="7772400" cy="51816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3. </a:t>
            </a:r>
            <a:r>
              <a:rPr lang="en-US" sz="2800" cap="all" spc="199" dirty="0">
                <a:solidFill>
                  <a:srgbClr val="262626"/>
                </a:solidFill>
                <a:latin typeface="Gill Sans MT"/>
              </a:rPr>
              <a:t>Social barriers to care</a:t>
            </a:r>
            <a:endParaRPr lang="en-US" sz="2800" b="0" strike="noStrike" spc="-1" dirty="0">
              <a:solidFill>
                <a:srgbClr val="000000"/>
              </a:solidFill>
              <a:latin typeface="Gill Sans MT"/>
            </a:endParaRPr>
          </a:p>
        </p:txBody>
      </p:sp>
      <p:sp>
        <p:nvSpPr>
          <p:cNvPr id="349" name="TextShape 2"/>
          <p:cNvSpPr txBox="1"/>
          <p:nvPr/>
        </p:nvSpPr>
        <p:spPr>
          <a:xfrm>
            <a:off x="2231280" y="2638080"/>
            <a:ext cx="7729200" cy="3101760"/>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What are some of the social barriers to taking medication and how can we address them?
  Financial and various options including goodrx.com
  Eligibility and working with paperwork.
  Time restrictions and how to set reminders</a:t>
            </a:r>
            <a:r>
              <a:rPr lang="en-US" sz="2500" b="0" strike="noStrike" spc="-1" dirty="0">
                <a:solidFill>
                  <a:srgbClr val="262626"/>
                </a:solidFill>
                <a:latin typeface="Gill Sans MT"/>
              </a:rPr>
              <a:t>.</a:t>
            </a:r>
          </a:p>
          <a:p>
            <a:pPr marL="360">
              <a:lnSpc>
                <a:spcPct val="100000"/>
              </a:lnSpc>
              <a:spcBef>
                <a:spcPts val="1001"/>
              </a:spcBef>
              <a:buClr>
                <a:srgbClr val="418AB3"/>
              </a:buClr>
            </a:pPr>
            <a:endParaRPr lang="en-US" sz="2500" b="0" strike="noStrike" spc="-1" dirty="0">
              <a:solidFill>
                <a:srgbClr val="262626"/>
              </a:solidFill>
              <a:latin typeface="Gill Sans MT"/>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animEffect transition="in" filter="fade">
                                      <p:cBhvr>
                                        <p:cTn id="7" dur="1000"/>
                                        <p:tgtEl>
                                          <p:spTgt spid="349">
                                            <p:txEl>
                                              <p:pRg st="0" end="0"/>
                                            </p:txEl>
                                          </p:spTgt>
                                        </p:tgtEl>
                                      </p:cBhvr>
                                    </p:animEffect>
                                    <p:anim calcmode="lin" valueType="num">
                                      <p:cBhvr>
                                        <p:cTn id="8" dur="1000" fill="hold"/>
                                        <p:tgtEl>
                                          <p:spTgt spid="34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dirty="0">
                <a:solidFill>
                  <a:srgbClr val="262626"/>
                </a:solidFill>
                <a:latin typeface="Gill Sans MT"/>
              </a:rPr>
              <a:t>SOCIAL BARRIERS</a:t>
            </a:r>
            <a:endParaRPr lang="en-US" sz="2800" b="0" strike="noStrike" spc="-1" dirty="0">
              <a:solidFill>
                <a:srgbClr val="000000"/>
              </a:solidFill>
              <a:latin typeface="Gill Sans MT"/>
            </a:endParaRPr>
          </a:p>
        </p:txBody>
      </p:sp>
      <p:sp>
        <p:nvSpPr>
          <p:cNvPr id="351" name="TextShape 2"/>
          <p:cNvSpPr txBox="1"/>
          <p:nvPr/>
        </p:nvSpPr>
        <p:spPr>
          <a:xfrm>
            <a:off x="2231280" y="2638079"/>
            <a:ext cx="7729200" cy="3416491"/>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pc="-1" dirty="0">
                <a:solidFill>
                  <a:srgbClr val="262626"/>
                </a:solidFill>
                <a:latin typeface="Gill Sans MT"/>
              </a:rPr>
              <a:t>Of the 425 million people living with diabetes, 80% live in low or middle- income countries.
In high-income countries most people with diabetes are low to middle-income
There are 11 OHMs, of which three are available at low cost (&lt;$10/month) in the U.S. - metformin, “G” drugs, and Actos
</a:t>
            </a:r>
            <a:r>
              <a:rPr lang="sv-SE" spc="-1" dirty="0">
                <a:solidFill>
                  <a:srgbClr val="262626"/>
                </a:solidFill>
                <a:latin typeface="Gill Sans MT"/>
              </a:rPr>
              <a:t>PAP meds: Farxiga and Januvia
    </a:t>
            </a:r>
            <a:r>
              <a:rPr lang="en-US" spc="-1" dirty="0">
                <a:solidFill>
                  <a:srgbClr val="262626"/>
                </a:solidFill>
                <a:latin typeface="Gill Sans MT"/>
              </a:rPr>
              <a:t>They are among the most expensive of the eight classes.
    Farxiga: $399/month
    Januvia or Janumet: $711/month</a:t>
            </a:r>
            <a:endParaRPr lang="en-US" b="0" strike="noStrike" spc="-1" dirty="0">
              <a:solidFill>
                <a:srgbClr val="262626"/>
              </a:solidFill>
              <a:latin typeface="Gill Sans MT"/>
            </a:endParaRPr>
          </a:p>
        </p:txBody>
      </p:sp>
      <p:pic>
        <p:nvPicPr>
          <p:cNvPr id="352" name="Picture 4"/>
          <p:cNvPicPr/>
          <p:nvPr/>
        </p:nvPicPr>
        <p:blipFill>
          <a:blip r:embed="rId2"/>
          <a:stretch/>
        </p:blipFill>
        <p:spPr>
          <a:xfrm>
            <a:off x="7983098" y="4704841"/>
            <a:ext cx="3277992" cy="1800507"/>
          </a:xfrm>
          <a:prstGeom prst="rect">
            <a:avLst/>
          </a:prstGeom>
          <a:ln w="0">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extShape 1"/>
          <p:cNvSpPr txBox="1"/>
          <p:nvPr/>
        </p:nvSpPr>
        <p:spPr>
          <a:xfrm>
            <a:off x="2231280" y="673768"/>
            <a:ext cx="7729200" cy="1106906"/>
          </a:xfrm>
          <a:prstGeom prst="rect">
            <a:avLst/>
          </a:prstGeom>
          <a:solidFill>
            <a:srgbClr val="FFFFFF"/>
          </a:solidFill>
          <a:ln w="31680" cap="sq">
            <a:solidFill>
              <a:srgbClr val="404040"/>
            </a:solidFill>
            <a:miter/>
          </a:ln>
        </p:spPr>
        <p:txBody>
          <a:bodyPr lIns="182880" tIns="182880" rIns="182880" bIns="182880" anchor="ctr">
            <a:normAutofit fontScale="775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What about insulin in the U.S. and abroad?
</a:t>
            </a:r>
            <a:endParaRPr lang="en-US" sz="2800" b="0" strike="noStrike" spc="-1" dirty="0">
              <a:solidFill>
                <a:srgbClr val="000000"/>
              </a:solidFill>
              <a:latin typeface="Gill Sans MT"/>
            </a:endParaRPr>
          </a:p>
        </p:txBody>
      </p:sp>
      <p:sp>
        <p:nvSpPr>
          <p:cNvPr id="354" name="TextShape 2"/>
          <p:cNvSpPr txBox="1"/>
          <p:nvPr/>
        </p:nvSpPr>
        <p:spPr>
          <a:xfrm>
            <a:off x="2080360" y="2153160"/>
            <a:ext cx="7729200" cy="459387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000" spc="-1" dirty="0">
                <a:solidFill>
                  <a:srgbClr val="262626"/>
                </a:solidFill>
                <a:latin typeface="Gill Sans MT"/>
              </a:rPr>
              <a:t>The average cost is $265/month
Depends on the type and amount
More bottles, more cost.</a:t>
            </a:r>
            <a:endParaRPr lang="en-US" sz="2000" b="0" strike="noStrike" spc="-1" dirty="0">
              <a:solidFill>
                <a:srgbClr val="262626"/>
              </a:solidFill>
              <a:latin typeface="Gill Sans MT"/>
            </a:endParaRPr>
          </a:p>
          <a:p>
            <a:pPr marL="228600" indent="-228240">
              <a:lnSpc>
                <a:spcPct val="100000"/>
              </a:lnSpc>
              <a:spcBef>
                <a:spcPts val="1001"/>
              </a:spcBef>
              <a:buClr>
                <a:srgbClr val="418AB3"/>
              </a:buClr>
              <a:buFont typeface="Arial"/>
              <a:buChar char="•"/>
            </a:pPr>
            <a:r>
              <a:rPr lang="en-US" sz="2000" spc="-1" dirty="0">
                <a:solidFill>
                  <a:srgbClr val="262626"/>
                </a:solidFill>
                <a:latin typeface="Gill Sans MT"/>
              </a:rPr>
              <a:t>Versus pills – go up on strength so the same number of pills, same cost
Metformin 500 twice daily costs $4.00; metformin 1000 twice daily costs $4.00
Insulin is available in pharmacies for
93.8% of high-income countries
40.2% of middle-income countries
10.3% of low-income countries</a:t>
            </a:r>
            <a:endParaRPr lang="en-US" sz="2000" b="0" strike="noStrike" spc="-1" dirty="0">
              <a:solidFill>
                <a:srgbClr val="262626"/>
              </a:solidFill>
              <a:latin typeface="Gill Sans MT"/>
            </a:endParaRPr>
          </a:p>
        </p:txBody>
      </p:sp>
      <p:pic>
        <p:nvPicPr>
          <p:cNvPr id="355" name="Picture 3"/>
          <p:cNvPicPr/>
          <p:nvPr/>
        </p:nvPicPr>
        <p:blipFill>
          <a:blip r:embed="rId2"/>
          <a:stretch/>
        </p:blipFill>
        <p:spPr>
          <a:xfrm>
            <a:off x="9623393" y="4383580"/>
            <a:ext cx="2452957" cy="2474420"/>
          </a:xfrm>
          <a:prstGeom prst="rect">
            <a:avLst/>
          </a:prstGeom>
          <a:ln w="0">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66000" lnSpcReduction="20000"/>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How do we help our patients remember? (your thoughts)
</a:t>
            </a:r>
            <a:endParaRPr lang="en-US" sz="2800" b="0" strike="noStrike" spc="-1" dirty="0">
              <a:solidFill>
                <a:srgbClr val="000000"/>
              </a:solidFill>
              <a:latin typeface="Gill Sans MT"/>
            </a:endParaRPr>
          </a:p>
        </p:txBody>
      </p:sp>
      <p:sp>
        <p:nvSpPr>
          <p:cNvPr id="359" name="TextShape 2"/>
          <p:cNvSpPr txBox="1"/>
          <p:nvPr/>
        </p:nvSpPr>
        <p:spPr>
          <a:xfrm>
            <a:off x="2231280" y="2638080"/>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endParaRPr lang="en-US" sz="1800" b="0" strike="noStrike" spc="-1" dirty="0">
              <a:solidFill>
                <a:srgbClr val="262626"/>
              </a:solidFill>
              <a:latin typeface="Gill Sans MT"/>
            </a:endParaRPr>
          </a:p>
        </p:txBody>
      </p:sp>
      <p:pic>
        <p:nvPicPr>
          <p:cNvPr id="360" name="Picture 3"/>
          <p:cNvPicPr/>
          <p:nvPr/>
        </p:nvPicPr>
        <p:blipFill>
          <a:blip r:embed="rId2"/>
          <a:stretch/>
        </p:blipFill>
        <p:spPr>
          <a:xfrm>
            <a:off x="3554640" y="2395620"/>
            <a:ext cx="5082480" cy="2862000"/>
          </a:xfrm>
          <a:prstGeom prst="rect">
            <a:avLst/>
          </a:prstGeom>
          <a:ln w="0">
            <a:noFill/>
          </a:ln>
        </p:spPr>
      </p:pic>
      <p:sp>
        <p:nvSpPr>
          <p:cNvPr id="361" name="CustomShape 3"/>
          <p:cNvSpPr/>
          <p:nvPr/>
        </p:nvSpPr>
        <p:spPr>
          <a:xfrm>
            <a:off x="1235413" y="5500080"/>
            <a:ext cx="10304842" cy="1246495"/>
          </a:xfrm>
          <a:prstGeom prst="rect">
            <a:avLst/>
          </a:prstGeom>
          <a:noFill/>
          <a:ln w="0">
            <a:noFill/>
          </a:ln>
        </p:spPr>
        <p:style>
          <a:lnRef idx="0">
            <a:scrgbClr r="0" g="0" b="0"/>
          </a:lnRef>
          <a:fillRef idx="0">
            <a:scrgbClr r="0" g="0" b="0"/>
          </a:fillRef>
          <a:effectRef idx="0">
            <a:scrgbClr r="0" g="0" b="0"/>
          </a:effectRef>
          <a:fontRef idx="minor"/>
        </p:style>
        <p:txBody>
          <a:bodyPr wrap="square">
            <a:spAutoFit/>
          </a:bodyPr>
          <a:lstStyle/>
          <a:p>
            <a:pPr algn="ctr">
              <a:lnSpc>
                <a:spcPct val="100000"/>
              </a:lnSpc>
            </a:pPr>
            <a:r>
              <a:rPr lang="en-US" sz="2500" spc="-1" dirty="0">
                <a:solidFill>
                  <a:srgbClr val="000000"/>
                </a:solidFill>
                <a:latin typeface="Gill Sans MT"/>
              </a:rPr>
              <a:t>If they take the morning dose but not the evening dose, let the doctor know and maybe can change to a once daily pill 
</a:t>
            </a:r>
            <a:endParaRPr lang="en-US" sz="2500" b="0" strike="noStrike" spc="-1" dirty="0">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extShape 1"/>
          <p:cNvSpPr txBox="1"/>
          <p:nvPr/>
        </p:nvSpPr>
        <p:spPr>
          <a:xfrm>
            <a:off x="2324910" y="21912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REMINDERS TO TAKE your medication
</a:t>
            </a:r>
            <a:endParaRPr lang="en-US" sz="2800" b="0" strike="noStrike" spc="-1" dirty="0">
              <a:solidFill>
                <a:srgbClr val="000000"/>
              </a:solidFill>
              <a:latin typeface="Gill Sans MT"/>
            </a:endParaRPr>
          </a:p>
        </p:txBody>
      </p:sp>
      <p:sp>
        <p:nvSpPr>
          <p:cNvPr id="388" name="TextShape 2"/>
          <p:cNvSpPr txBox="1"/>
          <p:nvPr/>
        </p:nvSpPr>
        <p:spPr>
          <a:xfrm>
            <a:off x="1697834" y="1858169"/>
            <a:ext cx="5229191" cy="2888929"/>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Make it obvious (next to the toothbrush, breakfast table, etc.)
Use a checklist or organizer.
Use an electronic reminder
Have others remind you</a:t>
            </a:r>
          </a:p>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Don’t run out!</a:t>
            </a:r>
            <a:endParaRPr lang="en-US" sz="2500" b="0" strike="noStrike" spc="-1" dirty="0">
              <a:solidFill>
                <a:srgbClr val="262626"/>
              </a:solidFill>
              <a:latin typeface="Gill Sans MT"/>
            </a:endParaRPr>
          </a:p>
        </p:txBody>
      </p:sp>
      <p:pic>
        <p:nvPicPr>
          <p:cNvPr id="389" name="Picture 3"/>
          <p:cNvPicPr/>
          <p:nvPr/>
        </p:nvPicPr>
        <p:blipFill>
          <a:blip r:embed="rId2"/>
          <a:stretch/>
        </p:blipFill>
        <p:spPr>
          <a:xfrm>
            <a:off x="6739817" y="3835520"/>
            <a:ext cx="4370246" cy="3022480"/>
          </a:xfrm>
          <a:prstGeom prst="rect">
            <a:avLst/>
          </a:prstGeom>
          <a:ln w="0">
            <a:noFill/>
          </a:ln>
        </p:spPr>
      </p:pic>
      <p:sp>
        <p:nvSpPr>
          <p:cNvPr id="3" name="AutoShape 2" descr="Recordatorio de Medicación - Aplicaciones e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 name="Picture 4" descr="App de recordatorio de medicamentos">
            <a:extLst>
              <a:ext uri="{FF2B5EF4-FFF2-40B4-BE49-F238E27FC236}">
                <a16:creationId xmlns:a16="http://schemas.microsoft.com/office/drawing/2014/main" id="{DC1AD891-923E-4F31-5E72-32AA7A437D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378" y="1694119"/>
            <a:ext cx="4370246" cy="20350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D68CB0-95A8-4CE3-D732-F6DCF25EEAF1}"/>
              </a:ext>
            </a:extLst>
          </p:cNvPr>
          <p:cNvSpPr txBox="1"/>
          <p:nvPr/>
        </p:nvSpPr>
        <p:spPr>
          <a:xfrm>
            <a:off x="7011297" y="1770656"/>
            <a:ext cx="1637881" cy="646331"/>
          </a:xfrm>
          <a:prstGeom prst="rect">
            <a:avLst/>
          </a:prstGeom>
          <a:solidFill>
            <a:schemeClr val="bg1"/>
          </a:solidFill>
        </p:spPr>
        <p:txBody>
          <a:bodyPr wrap="square" rtlCol="0">
            <a:spAutoFit/>
          </a:bodyPr>
          <a:lstStyle/>
          <a:p>
            <a:pPr algn="ctr"/>
            <a:r>
              <a:rPr lang="en-US" dirty="0">
                <a:latin typeface="Aharoni" panose="02010803020104030203" pitchFamily="2" charset="-79"/>
                <a:cs typeface="Aharoni" panose="02010803020104030203" pitchFamily="2" charset="-79"/>
              </a:rPr>
              <a:t>MEDICATION            REMINDER</a:t>
            </a:r>
          </a:p>
        </p:txBody>
      </p:sp>
      <p:sp>
        <p:nvSpPr>
          <p:cNvPr id="6" name="TextBox 5">
            <a:extLst>
              <a:ext uri="{FF2B5EF4-FFF2-40B4-BE49-F238E27FC236}">
                <a16:creationId xmlns:a16="http://schemas.microsoft.com/office/drawing/2014/main" id="{DB363624-5A84-5639-C221-224F60063691}"/>
              </a:ext>
            </a:extLst>
          </p:cNvPr>
          <p:cNvSpPr txBox="1"/>
          <p:nvPr/>
        </p:nvSpPr>
        <p:spPr>
          <a:xfrm>
            <a:off x="9525838" y="1864072"/>
            <a:ext cx="1346479" cy="523220"/>
          </a:xfrm>
          <a:prstGeom prst="rect">
            <a:avLst/>
          </a:prstGeom>
          <a:solidFill>
            <a:schemeClr val="bg1"/>
          </a:solidFill>
        </p:spPr>
        <p:txBody>
          <a:bodyPr wrap="square" rtlCol="0">
            <a:spAutoFit/>
          </a:bodyPr>
          <a:lstStyle/>
          <a:p>
            <a:pPr algn="ctr"/>
            <a:r>
              <a:rPr lang="en-US" sz="1400" dirty="0">
                <a:latin typeface="Aharoni" panose="02010803020104030203" pitchFamily="2" charset="-79"/>
                <a:cs typeface="Aharoni" panose="02010803020104030203" pitchFamily="2" charset="-79"/>
              </a:rPr>
              <a:t>CONFIRM</a:t>
            </a:r>
          </a:p>
          <a:p>
            <a:pPr algn="ctr"/>
            <a:r>
              <a:rPr lang="en-US" sz="1400" dirty="0">
                <a:latin typeface="Aharoni" panose="02010803020104030203" pitchFamily="2" charset="-79"/>
                <a:cs typeface="Aharoni" panose="02010803020104030203" pitchFamily="2" charset="-79"/>
              </a:rPr>
              <a:t> MEDICATION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extShape 1"/>
          <p:cNvSpPr txBox="1"/>
          <p:nvPr/>
        </p:nvSpPr>
        <p:spPr>
          <a:xfrm>
            <a:off x="2231400" y="86628"/>
            <a:ext cx="7729200" cy="1183907"/>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4. </a:t>
            </a:r>
            <a:r>
              <a:rPr lang="en-US" sz="2800" cap="all" spc="199" dirty="0">
                <a:solidFill>
                  <a:srgbClr val="262626"/>
                </a:solidFill>
                <a:latin typeface="Gill Sans MT"/>
              </a:rPr>
              <a:t>ELIGIBILITY AND WORKING WITH PAPERWORK</a:t>
            </a:r>
            <a:endParaRPr lang="en-US" sz="2800" b="0" strike="noStrike" spc="-1" dirty="0">
              <a:solidFill>
                <a:srgbClr val="000000"/>
              </a:solidFill>
              <a:latin typeface="Gill Sans MT"/>
            </a:endParaRPr>
          </a:p>
        </p:txBody>
      </p:sp>
      <p:sp>
        <p:nvSpPr>
          <p:cNvPr id="363" name="TextShape 2"/>
          <p:cNvSpPr txBox="1"/>
          <p:nvPr/>
        </p:nvSpPr>
        <p:spPr>
          <a:xfrm>
            <a:off x="2231280" y="1386349"/>
            <a:ext cx="9790674" cy="7468894"/>
          </a:xfrm>
          <a:prstGeom prst="rect">
            <a:avLst/>
          </a:prstGeom>
          <a:noFill/>
          <a:ln w="0">
            <a:noFill/>
          </a:ln>
        </p:spPr>
        <p:txBody>
          <a:bodyPr>
            <a:noAutofit/>
          </a:bodyPr>
          <a:lstStyle/>
          <a:p>
            <a:pPr marL="360">
              <a:lnSpc>
                <a:spcPct val="100000"/>
              </a:lnSpc>
              <a:spcBef>
                <a:spcPts val="1001"/>
              </a:spcBef>
              <a:buClr>
                <a:srgbClr val="418AB3"/>
              </a:buClr>
            </a:pPr>
            <a:r>
              <a:rPr lang="en-US" sz="2500" spc="-1" dirty="0">
                <a:solidFill>
                  <a:srgbClr val="262626"/>
                </a:solidFill>
                <a:latin typeface="Gill Sans MT"/>
              </a:rPr>
              <a:t> 1. Know the system and what is needed: </a:t>
            </a:r>
          </a:p>
          <a:p>
            <a:pPr marL="360">
              <a:lnSpc>
                <a:spcPct val="100000"/>
              </a:lnSpc>
              <a:spcBef>
                <a:spcPts val="1001"/>
              </a:spcBef>
              <a:buClr>
                <a:srgbClr val="418AB3"/>
              </a:buClr>
            </a:pPr>
            <a:r>
              <a:rPr lang="en-US" sz="2500" b="0" strike="noStrike" spc="-1" dirty="0">
                <a:solidFill>
                  <a:srgbClr val="262626"/>
                </a:solidFill>
                <a:latin typeface="Gill Sans MT"/>
              </a:rPr>
              <a:t>     It’s a difficult process</a:t>
            </a:r>
          </a:p>
          <a:p>
            <a:pPr marL="360">
              <a:lnSpc>
                <a:spcPct val="100000"/>
              </a:lnSpc>
              <a:spcBef>
                <a:spcPts val="1001"/>
              </a:spcBef>
              <a:buClr>
                <a:srgbClr val="418AB3"/>
              </a:buClr>
            </a:pPr>
            <a:r>
              <a:rPr lang="en-US" sz="2500" spc="-1" dirty="0">
                <a:solidFill>
                  <a:srgbClr val="262626"/>
                </a:solidFill>
                <a:latin typeface="Gill Sans MT"/>
              </a:rPr>
              <a:t>     Schedule </a:t>
            </a:r>
          </a:p>
          <a:p>
            <a:pPr marL="360">
              <a:lnSpc>
                <a:spcPct val="100000"/>
              </a:lnSpc>
              <a:spcBef>
                <a:spcPts val="1001"/>
              </a:spcBef>
              <a:buClr>
                <a:srgbClr val="418AB3"/>
              </a:buClr>
            </a:pPr>
            <a:r>
              <a:rPr lang="en-US" sz="2500" spc="-1" dirty="0">
                <a:solidFill>
                  <a:srgbClr val="262626"/>
                </a:solidFill>
                <a:latin typeface="Gill Sans MT"/>
              </a:rPr>
              <a:t>     Fill out paperwork (It is tedious)</a:t>
            </a:r>
          </a:p>
          <a:p>
            <a:pPr marL="360">
              <a:lnSpc>
                <a:spcPct val="100000"/>
              </a:lnSpc>
              <a:spcBef>
                <a:spcPts val="1001"/>
              </a:spcBef>
              <a:buClr>
                <a:srgbClr val="418AB3"/>
              </a:buClr>
            </a:pPr>
            <a:r>
              <a:rPr lang="en-US" sz="2500" spc="-1" dirty="0">
                <a:solidFill>
                  <a:srgbClr val="262626"/>
                </a:solidFill>
                <a:latin typeface="Gill Sans MT"/>
              </a:rPr>
              <a:t>     Delays</a:t>
            </a:r>
          </a:p>
          <a:p>
            <a:pPr marL="360">
              <a:lnSpc>
                <a:spcPct val="100000"/>
              </a:lnSpc>
              <a:spcBef>
                <a:spcPts val="1001"/>
              </a:spcBef>
              <a:buClr>
                <a:srgbClr val="418AB3"/>
              </a:buClr>
            </a:pPr>
            <a:r>
              <a:rPr lang="en-US" sz="2500" b="0" strike="noStrike" spc="-1" dirty="0">
                <a:solidFill>
                  <a:srgbClr val="262626"/>
                </a:solidFill>
                <a:latin typeface="Gill Sans MT"/>
              </a:rPr>
              <a:t> 2. </a:t>
            </a:r>
            <a:r>
              <a:rPr lang="en-US" sz="2500" spc="-1" dirty="0">
                <a:solidFill>
                  <a:srgbClr val="262626"/>
                </a:solidFill>
                <a:latin typeface="Gill Sans MT"/>
              </a:rPr>
              <a:t>Understanding patient barriers </a:t>
            </a:r>
            <a:endParaRPr lang="en-US" sz="2500" b="0" strike="noStrike" spc="-1" dirty="0">
              <a:solidFill>
                <a:srgbClr val="262626"/>
              </a:solidFill>
              <a:latin typeface="Gill Sans MT"/>
            </a:endParaRPr>
          </a:p>
          <a:p>
            <a:pPr marL="360">
              <a:lnSpc>
                <a:spcPct val="100000"/>
              </a:lnSpc>
              <a:spcBef>
                <a:spcPts val="1001"/>
              </a:spcBef>
              <a:buClr>
                <a:srgbClr val="418AB3"/>
              </a:buClr>
            </a:pPr>
            <a:r>
              <a:rPr lang="en-US" sz="2500" spc="-1" dirty="0">
                <a:solidFill>
                  <a:srgbClr val="262626"/>
                </a:solidFill>
                <a:latin typeface="Gill Sans MT"/>
              </a:rPr>
              <a:t>    Fear</a:t>
            </a:r>
          </a:p>
          <a:p>
            <a:pPr marL="360">
              <a:lnSpc>
                <a:spcPct val="100000"/>
              </a:lnSpc>
              <a:spcBef>
                <a:spcPts val="1001"/>
              </a:spcBef>
              <a:buClr>
                <a:srgbClr val="418AB3"/>
              </a:buClr>
            </a:pPr>
            <a:r>
              <a:rPr lang="en-US" sz="2500" spc="-1" dirty="0">
                <a:solidFill>
                  <a:srgbClr val="262626"/>
                </a:solidFill>
                <a:latin typeface="Gill Sans MT"/>
              </a:rPr>
              <a:t>    Lack of knowledge</a:t>
            </a:r>
          </a:p>
          <a:p>
            <a:pPr marL="360">
              <a:lnSpc>
                <a:spcPct val="100000"/>
              </a:lnSpc>
              <a:spcBef>
                <a:spcPts val="1001"/>
              </a:spcBef>
              <a:buClr>
                <a:srgbClr val="418AB3"/>
              </a:buClr>
            </a:pPr>
            <a:r>
              <a:rPr lang="en-US" sz="2500" spc="-1" dirty="0">
                <a:solidFill>
                  <a:srgbClr val="262626"/>
                </a:solidFill>
                <a:latin typeface="Gill Sans MT"/>
              </a:rPr>
              <a:t>    Language</a:t>
            </a:r>
          </a:p>
          <a:p>
            <a:pPr marL="360">
              <a:lnSpc>
                <a:spcPct val="100000"/>
              </a:lnSpc>
              <a:spcBef>
                <a:spcPts val="1001"/>
              </a:spcBef>
              <a:buClr>
                <a:srgbClr val="418AB3"/>
              </a:buClr>
            </a:pPr>
            <a:r>
              <a:rPr lang="en-US" sz="2500" spc="-1" dirty="0">
                <a:solidFill>
                  <a:srgbClr val="262626"/>
                </a:solidFill>
                <a:latin typeface="Gill Sans MT"/>
              </a:rPr>
              <a:t>3. Stay informed
 </a:t>
            </a:r>
            <a:endParaRPr lang="en-US" sz="2500" b="0" strike="noStrike" spc="-1" dirty="0">
              <a:solidFill>
                <a:srgbClr val="262626"/>
              </a:solidFill>
              <a:latin typeface="Gill Sans MT"/>
            </a:endParaRPr>
          </a:p>
        </p:txBody>
      </p:sp>
      <p:sp>
        <p:nvSpPr>
          <p:cNvPr id="2" name="TextBox 1">
            <a:extLst>
              <a:ext uri="{FF2B5EF4-FFF2-40B4-BE49-F238E27FC236}">
                <a16:creationId xmlns:a16="http://schemas.microsoft.com/office/drawing/2014/main" id="{F8A57958-9D03-0E13-486A-24A05F160904}"/>
              </a:ext>
            </a:extLst>
          </p:cNvPr>
          <p:cNvSpPr txBox="1"/>
          <p:nvPr/>
        </p:nvSpPr>
        <p:spPr>
          <a:xfrm>
            <a:off x="2348564" y="1905802"/>
            <a:ext cx="202131" cy="369332"/>
          </a:xfrm>
          <a:prstGeom prst="rect">
            <a:avLst/>
          </a:prstGeom>
          <a:solidFill>
            <a:schemeClr val="bg1">
              <a:lumMod val="85000"/>
            </a:schemeClr>
          </a:solidFill>
        </p:spPr>
        <p:txBody>
          <a:bodyPr wrap="square" rtlCol="0">
            <a:spAutoFit/>
          </a:bodyPr>
          <a:lstStyle/>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94500"/>
          </a:bodyPr>
          <a:lstStyle/>
          <a:p>
            <a:pPr algn="ctr">
              <a:lnSpc>
                <a:spcPct val="90000"/>
              </a:lnSpc>
            </a:pPr>
            <a:r>
              <a:rPr lang="en-US" sz="2800" cap="all" spc="199" dirty="0">
                <a:solidFill>
                  <a:srgbClr val="262626"/>
                </a:solidFill>
                <a:latin typeface="Gill Sans MT"/>
              </a:rPr>
              <a:t>5. EFFECTIVE TEACHING TECHNIQUES FOR aDHERENCe to medication</a:t>
            </a:r>
            <a:endParaRPr lang="en-US" sz="2800" b="0" strike="noStrike" spc="-1" dirty="0">
              <a:solidFill>
                <a:srgbClr val="000000"/>
              </a:solidFill>
              <a:latin typeface="Gill Sans MT"/>
            </a:endParaRPr>
          </a:p>
        </p:txBody>
      </p:sp>
      <p:sp>
        <p:nvSpPr>
          <p:cNvPr id="365" name="TextShape 2"/>
          <p:cNvSpPr txBox="1"/>
          <p:nvPr/>
        </p:nvSpPr>
        <p:spPr>
          <a:xfrm>
            <a:off x="2133626" y="2696360"/>
            <a:ext cx="7826854" cy="4016962"/>
          </a:xfrm>
          <a:prstGeom prst="rect">
            <a:avLst/>
          </a:prstGeom>
          <a:noFill/>
          <a:ln w="0">
            <a:noFill/>
          </a:ln>
        </p:spPr>
        <p:txBody>
          <a:bodyPr>
            <a:noAutofit/>
          </a:bodyPr>
          <a:lstStyle/>
          <a:p>
            <a:pPr marL="457200" indent="-457200">
              <a:lnSpc>
                <a:spcPct val="100000"/>
              </a:lnSpc>
              <a:spcBef>
                <a:spcPts val="1001"/>
              </a:spcBef>
              <a:buAutoNum type="arabicPeriod"/>
            </a:pPr>
            <a:r>
              <a:rPr lang="en-US" sz="2500" spc="-1" dirty="0">
                <a:solidFill>
                  <a:srgbClr val="262626"/>
                </a:solidFill>
                <a:latin typeface="Gill Sans MT"/>
              </a:rPr>
              <a:t>PROVIDE education (not nagging) about the        reason for medications and taking daily</a:t>
            </a:r>
            <a:endParaRPr lang="en-US" sz="1000" b="0" strike="noStrike" spc="-1" dirty="0">
              <a:solidFill>
                <a:srgbClr val="262626"/>
              </a:solidFill>
              <a:latin typeface="Gill Sans MT"/>
            </a:endParaRPr>
          </a:p>
          <a:p>
            <a:pPr>
              <a:lnSpc>
                <a:spcPct val="100000"/>
              </a:lnSpc>
              <a:spcBef>
                <a:spcPts val="1001"/>
              </a:spcBef>
            </a:pPr>
            <a:r>
              <a:rPr lang="en-US" sz="2500" b="0" strike="noStrike" spc="-1" dirty="0">
                <a:solidFill>
                  <a:srgbClr val="262626"/>
                </a:solidFill>
                <a:latin typeface="Gill Sans MT"/>
              </a:rPr>
              <a:t>2.   </a:t>
            </a:r>
            <a:r>
              <a:rPr lang="en-US" sz="2500" spc="-1" dirty="0">
                <a:solidFill>
                  <a:srgbClr val="262626"/>
                </a:solidFill>
                <a:latin typeface="Gill Sans MT"/>
              </a:rPr>
              <a:t>LISTEN to their fears and barriers
      (can you help with any of them?)
</a:t>
            </a:r>
            <a:r>
              <a:rPr lang="en-US" sz="2500" b="0" strike="noStrike" spc="-1" dirty="0">
                <a:solidFill>
                  <a:srgbClr val="262626"/>
                </a:solidFill>
                <a:latin typeface="Gill Sans MT"/>
              </a:rPr>
              <a:t>3.   </a:t>
            </a:r>
            <a:r>
              <a:rPr lang="en-US" sz="2500" spc="-1" dirty="0">
                <a:solidFill>
                  <a:srgbClr val="262626"/>
                </a:solidFill>
                <a:latin typeface="Gill Sans MT"/>
              </a:rPr>
              <a:t>HELP find ways of taking medicines within the normal                                                                            daily routine
</a:t>
            </a:r>
            <a:endParaRPr lang="en-US" sz="2500" b="0" strike="noStrike" spc="-1" dirty="0">
              <a:solidFill>
                <a:srgbClr val="262626"/>
              </a:solidFill>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5">
                                            <p:txEl>
                                              <p:pRg st="1" end="1"/>
                                            </p:txEl>
                                          </p:spTgt>
                                        </p:tgtEl>
                                        <p:attrNameLst>
                                          <p:attrName>style.visibility</p:attrName>
                                        </p:attrNameLst>
                                      </p:cBhvr>
                                      <p:to>
                                        <p:strVal val="visible"/>
                                      </p:to>
                                    </p:set>
                                    <p:animEffect transition="in" filter="fade">
                                      <p:cBhvr>
                                        <p:cTn id="7" dur="1000"/>
                                        <p:tgtEl>
                                          <p:spTgt spid="365">
                                            <p:txEl>
                                              <p:pRg st="1" end="1"/>
                                            </p:txEl>
                                          </p:spTgt>
                                        </p:tgtEl>
                                      </p:cBhvr>
                                    </p:animEffect>
                                    <p:anim calcmode="lin" valueType="num">
                                      <p:cBhvr>
                                        <p:cTn id="8" dur="1000" fill="hold"/>
                                        <p:tgtEl>
                                          <p:spTgt spid="36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6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Shape 1"/>
          <p:cNvSpPr txBox="1"/>
          <p:nvPr/>
        </p:nvSpPr>
        <p:spPr>
          <a:xfrm>
            <a:off x="2231280" y="466928"/>
            <a:ext cx="7729200" cy="1322543"/>
          </a:xfrm>
          <a:prstGeom prst="rect">
            <a:avLst/>
          </a:prstGeom>
          <a:solidFill>
            <a:srgbClr val="FFFFFF"/>
          </a:solidFill>
          <a:ln w="31680" cap="sq">
            <a:solidFill>
              <a:srgbClr val="404040"/>
            </a:solidFill>
            <a:miter/>
          </a:ln>
        </p:spPr>
        <p:txBody>
          <a:bodyPr lIns="182880" tIns="182880" rIns="182880" bIns="182880" anchor="ctr">
            <a:normAutofit fontScale="55000" lnSpcReduction="20000"/>
          </a:bodyPr>
          <a:lstStyle/>
          <a:p>
            <a:pPr algn="ctr">
              <a:lnSpc>
                <a:spcPct val="90000"/>
              </a:lnSpc>
            </a:pPr>
            <a:endParaRPr lang="en-US" sz="2800" cap="all" spc="199" dirty="0">
              <a:solidFill>
                <a:srgbClr val="262626"/>
              </a:solidFill>
              <a:latin typeface="Gill Sans MT"/>
            </a:endParaRPr>
          </a:p>
          <a:p>
            <a:pPr algn="ctr">
              <a:lnSpc>
                <a:spcPct val="90000"/>
              </a:lnSpc>
            </a:pPr>
            <a:endParaRPr lang="en-US" sz="2800" cap="all" spc="199" dirty="0">
              <a:solidFill>
                <a:srgbClr val="262626"/>
              </a:solidFill>
              <a:latin typeface="Gill Sans MT"/>
            </a:endParaRPr>
          </a:p>
          <a:p>
            <a:pPr algn="ctr">
              <a:lnSpc>
                <a:spcPct val="90000"/>
              </a:lnSpc>
            </a:pPr>
            <a:r>
              <a:rPr lang="en-US" sz="3300" b="1" cap="all" spc="199" dirty="0">
                <a:solidFill>
                  <a:srgbClr val="262626"/>
                </a:solidFill>
                <a:latin typeface="Gill Sans MT"/>
              </a:rPr>
              <a:t>Helping  Your Patients WANT to Take Their Medications</a:t>
            </a:r>
            <a:r>
              <a:rPr lang="en-US" sz="2800" cap="all" spc="199" dirty="0">
                <a:solidFill>
                  <a:srgbClr val="262626"/>
                </a:solidFill>
                <a:latin typeface="Gill Sans MT"/>
              </a:rPr>
              <a:t>
</a:t>
            </a:r>
            <a:endParaRPr lang="en-US" sz="2800" b="0" strike="noStrike" spc="-1" dirty="0">
              <a:solidFill>
                <a:srgbClr val="000000"/>
              </a:solidFill>
              <a:latin typeface="Gill Sans MT"/>
            </a:endParaRPr>
          </a:p>
        </p:txBody>
      </p:sp>
      <p:sp>
        <p:nvSpPr>
          <p:cNvPr id="385" name="TextShape 2"/>
          <p:cNvSpPr txBox="1"/>
          <p:nvPr/>
        </p:nvSpPr>
        <p:spPr>
          <a:xfrm>
            <a:off x="2231280" y="2153160"/>
            <a:ext cx="7729200" cy="4237912"/>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400" spc="-1" dirty="0">
                <a:solidFill>
                  <a:srgbClr val="262626"/>
                </a:solidFill>
                <a:latin typeface="Gill Sans MT"/>
              </a:rPr>
              <a:t>Help understand why: relieve symptoms, prevent further problems, improve/slow disease progression, etc.
Mind over matter: hope for the best
Examine your beliefs about treatment
Think of your medications the way you think of vitamins (you're doing something positive to promote health)
Imagine how the medication is helping you
Keep in mind why you are taking the medication</a:t>
            </a:r>
            <a:endParaRPr lang="en-US" sz="2400" b="0" strike="noStrike" spc="-1" dirty="0">
              <a:solidFill>
                <a:srgbClr val="262626"/>
              </a:solidFill>
              <a:latin typeface="Gill Sans M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622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Shape 1"/>
          <p:cNvSpPr txBox="1"/>
          <p:nvPr/>
        </p:nvSpPr>
        <p:spPr>
          <a:xfrm>
            <a:off x="1148760" y="504720"/>
            <a:ext cx="8327160" cy="1188360"/>
          </a:xfrm>
          <a:prstGeom prst="rect">
            <a:avLst/>
          </a:prstGeom>
          <a:solidFill>
            <a:srgbClr val="FFFFFF"/>
          </a:solidFill>
          <a:ln w="31680" cap="sq">
            <a:solidFill>
              <a:srgbClr val="404040"/>
            </a:solidFill>
            <a:miter/>
          </a:ln>
        </p:spPr>
        <p:txBody>
          <a:bodyPr lIns="182880" tIns="182880" rIns="182880" bIns="182880" anchor="ctr">
            <a:normAutofit fontScale="36000" lnSpcReduction="20000"/>
          </a:bodyPr>
          <a:lstStyle/>
          <a:p>
            <a:pPr algn="ctr">
              <a:lnSpc>
                <a:spcPct val="90000"/>
              </a:lnSpc>
            </a:pPr>
            <a:endParaRPr lang="en-US" sz="2800" cap="all" spc="199" dirty="0">
              <a:solidFill>
                <a:srgbClr val="262626"/>
              </a:solidFill>
              <a:latin typeface="Gill Sans MT"/>
            </a:endParaRPr>
          </a:p>
          <a:p>
            <a:pPr algn="ctr">
              <a:lnSpc>
                <a:spcPct val="90000"/>
              </a:lnSpc>
            </a:pPr>
            <a:endParaRPr lang="en-US" sz="2800" cap="all" spc="199" dirty="0">
              <a:solidFill>
                <a:srgbClr val="262626"/>
              </a:solidFill>
              <a:latin typeface="Gill Sans MT"/>
            </a:endParaRPr>
          </a:p>
          <a:p>
            <a:pPr algn="ctr">
              <a:lnSpc>
                <a:spcPct val="90000"/>
              </a:lnSpc>
            </a:pPr>
            <a:r>
              <a:rPr lang="en-US" sz="3500" b="1" cap="all" spc="199" dirty="0">
                <a:solidFill>
                  <a:srgbClr val="262626"/>
                </a:solidFill>
                <a:latin typeface="Gill Sans MT"/>
              </a:rPr>
              <a:t>DO YOU KNOW WHAT THE IDEAL BLOOD SUGAR LEVES ARE,</a:t>
            </a:r>
          </a:p>
          <a:p>
            <a:pPr algn="ctr">
              <a:lnSpc>
                <a:spcPct val="90000"/>
              </a:lnSpc>
            </a:pPr>
            <a:endParaRPr lang="en-US" sz="3500" b="1" cap="all" spc="199" dirty="0">
              <a:solidFill>
                <a:srgbClr val="262626"/>
              </a:solidFill>
              <a:latin typeface="Gill Sans MT"/>
            </a:endParaRPr>
          </a:p>
          <a:p>
            <a:pPr algn="ctr">
              <a:lnSpc>
                <a:spcPct val="90000"/>
              </a:lnSpc>
            </a:pPr>
            <a:r>
              <a:rPr lang="en-US" sz="3500" b="1" cap="all" spc="199" dirty="0">
                <a:solidFill>
                  <a:srgbClr val="262626"/>
                </a:solidFill>
                <a:latin typeface="Gill Sans MT"/>
              </a:rPr>
              <a:t> USING THE GLUCOMETER?</a:t>
            </a:r>
            <a:r>
              <a:rPr lang="en-US" sz="2800" cap="all" spc="199" dirty="0">
                <a:solidFill>
                  <a:srgbClr val="262626"/>
                </a:solidFill>
                <a:latin typeface="Gill Sans MT"/>
              </a:rPr>
              <a:t>
</a:t>
            </a:r>
            <a:endParaRPr lang="en-US" sz="2800" b="0" strike="noStrike" spc="-1" dirty="0">
              <a:solidFill>
                <a:srgbClr val="000000"/>
              </a:solidFill>
              <a:latin typeface="Gill Sans MT"/>
            </a:endParaRPr>
          </a:p>
        </p:txBody>
      </p:sp>
      <p:sp>
        <p:nvSpPr>
          <p:cNvPr id="115" name="CustomShape 2"/>
          <p:cNvSpPr/>
          <p:nvPr/>
        </p:nvSpPr>
        <p:spPr>
          <a:xfrm>
            <a:off x="7502760" y="4183200"/>
            <a:ext cx="1979640" cy="86652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1001"/>
              </a:spcBef>
              <a:tabLst>
                <a:tab pos="0" algn="l"/>
              </a:tabLst>
            </a:pPr>
            <a:r>
              <a:rPr lang="es-MX" sz="5000" b="0" strike="noStrike" spc="-1" dirty="0">
                <a:solidFill>
                  <a:srgbClr val="262626"/>
                </a:solidFill>
                <a:latin typeface="Gill Sans MT"/>
              </a:rPr>
              <a:t>80-200</a:t>
            </a:r>
            <a:endParaRPr lang="en-US" sz="5000" b="0" strike="noStrike" spc="-1" dirty="0">
              <a:latin typeface="Arial"/>
            </a:endParaRPr>
          </a:p>
        </p:txBody>
      </p:sp>
      <p:pic>
        <p:nvPicPr>
          <p:cNvPr id="116" name="Picture 6" descr="Couple, Elderly, Walking, Fall, Trail"/>
          <p:cNvPicPr/>
          <p:nvPr/>
        </p:nvPicPr>
        <p:blipFill>
          <a:blip r:embed="rId2"/>
          <a:stretch/>
        </p:blipFill>
        <p:spPr>
          <a:xfrm>
            <a:off x="7031160" y="2483280"/>
            <a:ext cx="2392560" cy="1591920"/>
          </a:xfrm>
          <a:prstGeom prst="rect">
            <a:avLst/>
          </a:prstGeom>
          <a:ln w="0">
            <a:noFill/>
          </a:ln>
        </p:spPr>
      </p:pic>
      <p:sp>
        <p:nvSpPr>
          <p:cNvPr id="117" name="CustomShape 3"/>
          <p:cNvSpPr/>
          <p:nvPr/>
        </p:nvSpPr>
        <p:spPr>
          <a:xfrm>
            <a:off x="1290600" y="4201560"/>
            <a:ext cx="2436480" cy="163476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1001"/>
              </a:spcBef>
              <a:tabLst>
                <a:tab pos="0" algn="l"/>
              </a:tabLst>
            </a:pPr>
            <a:r>
              <a:rPr lang="es-MX" sz="5000" b="0" strike="noStrike" spc="-1" dirty="0">
                <a:solidFill>
                  <a:srgbClr val="262626"/>
                </a:solidFill>
                <a:latin typeface="Gill Sans MT"/>
              </a:rPr>
              <a:t>80-100</a:t>
            </a:r>
            <a:endParaRPr lang="en-US" sz="5000" b="0" strike="noStrike" spc="-1" dirty="0">
              <a:latin typeface="Arial"/>
            </a:endParaRPr>
          </a:p>
        </p:txBody>
      </p:sp>
      <p:sp>
        <p:nvSpPr>
          <p:cNvPr id="118" name="CustomShape 4"/>
          <p:cNvSpPr/>
          <p:nvPr/>
        </p:nvSpPr>
        <p:spPr>
          <a:xfrm>
            <a:off x="4509000" y="4201560"/>
            <a:ext cx="2212200" cy="84852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1001"/>
              </a:spcBef>
              <a:tabLst>
                <a:tab pos="0" algn="l"/>
              </a:tabLst>
            </a:pPr>
            <a:r>
              <a:rPr lang="es-MX" sz="5000" b="0" strike="noStrike" spc="-1" dirty="0">
                <a:solidFill>
                  <a:srgbClr val="262626"/>
                </a:solidFill>
                <a:latin typeface="Gill Sans MT"/>
                <a:ea typeface="Gill Sans MT"/>
              </a:rPr>
              <a:t>80-150</a:t>
            </a:r>
            <a:endParaRPr lang="en-US" sz="5000" b="0" strike="noStrike" spc="-1" dirty="0">
              <a:latin typeface="Arial"/>
            </a:endParaRPr>
          </a:p>
        </p:txBody>
      </p:sp>
      <p:pic>
        <p:nvPicPr>
          <p:cNvPr id="119" name="Picture 26" descr="Minimalistic brown clock"/>
          <p:cNvPicPr/>
          <p:nvPr/>
        </p:nvPicPr>
        <p:blipFill>
          <a:blip r:embed="rId3"/>
          <a:stretch/>
        </p:blipFill>
        <p:spPr>
          <a:xfrm>
            <a:off x="1056960" y="2372040"/>
            <a:ext cx="2343600" cy="1757880"/>
          </a:xfrm>
          <a:prstGeom prst="rect">
            <a:avLst/>
          </a:prstGeom>
          <a:ln w="0">
            <a:noFill/>
          </a:ln>
        </p:spPr>
      </p:pic>
      <p:pic>
        <p:nvPicPr>
          <p:cNvPr id="120" name="Picture 4" descr="Satellite Express, Diabetes, The Meter"/>
          <p:cNvPicPr/>
          <p:nvPr/>
        </p:nvPicPr>
        <p:blipFill>
          <a:blip r:embed="rId4"/>
          <a:stretch/>
        </p:blipFill>
        <p:spPr>
          <a:xfrm>
            <a:off x="4097880" y="2428560"/>
            <a:ext cx="2552400" cy="1701360"/>
          </a:xfrm>
          <a:prstGeom prst="rect">
            <a:avLst/>
          </a:prstGeom>
          <a:ln w="0">
            <a:noFill/>
          </a:ln>
        </p:spPr>
      </p:pic>
      <p:sp>
        <p:nvSpPr>
          <p:cNvPr id="121" name="CustomShape 5"/>
          <p:cNvSpPr/>
          <p:nvPr/>
        </p:nvSpPr>
        <p:spPr>
          <a:xfrm>
            <a:off x="4227871" y="5116680"/>
            <a:ext cx="2623649" cy="152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spcBef>
                <a:spcPts val="1001"/>
              </a:spcBef>
              <a:tabLst>
                <a:tab pos="0" algn="l"/>
              </a:tabLst>
            </a:pPr>
            <a:r>
              <a:rPr lang="en-US" sz="2500" spc="-1" dirty="0">
                <a:solidFill>
                  <a:srgbClr val="262626"/>
                </a:solidFill>
                <a:latin typeface="Gill Sans MT"/>
              </a:rPr>
              <a:t>In the afternoon/evening 
before eating
</a:t>
            </a:r>
            <a:endParaRPr lang="en-US" sz="2500" b="0" strike="noStrike" spc="-1" dirty="0">
              <a:latin typeface="Arial"/>
            </a:endParaRPr>
          </a:p>
        </p:txBody>
      </p:sp>
      <p:sp>
        <p:nvSpPr>
          <p:cNvPr id="122" name="CustomShape 6"/>
          <p:cNvSpPr/>
          <p:nvPr/>
        </p:nvSpPr>
        <p:spPr>
          <a:xfrm>
            <a:off x="1239120" y="5050080"/>
            <a:ext cx="1979640" cy="71964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spcBef>
                <a:spcPts val="1001"/>
              </a:spcBef>
              <a:tabLst>
                <a:tab pos="0" algn="l"/>
              </a:tabLst>
            </a:pPr>
            <a:r>
              <a:rPr lang="es-MX" sz="2500" spc="-1" dirty="0">
                <a:solidFill>
                  <a:srgbClr val="404040"/>
                </a:solidFill>
                <a:latin typeface="Gill Sans MT"/>
              </a:rPr>
              <a:t>Fasting
</a:t>
            </a:r>
            <a:endParaRPr lang="en-US" sz="2500" b="0" strike="noStrike" spc="-1" dirty="0">
              <a:latin typeface="Arial"/>
            </a:endParaRPr>
          </a:p>
        </p:txBody>
      </p:sp>
      <p:sp>
        <p:nvSpPr>
          <p:cNvPr id="123" name="CustomShape 7"/>
          <p:cNvSpPr/>
          <p:nvPr/>
        </p:nvSpPr>
        <p:spPr>
          <a:xfrm>
            <a:off x="7502760" y="5132880"/>
            <a:ext cx="1979640" cy="143172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spcBef>
                <a:spcPts val="1001"/>
              </a:spcBef>
              <a:tabLst>
                <a:tab pos="0" algn="l"/>
              </a:tabLst>
            </a:pPr>
            <a:r>
              <a:rPr lang="es-MX" sz="2500" spc="-1" dirty="0">
                <a:solidFill>
                  <a:srgbClr val="262626"/>
                </a:solidFill>
                <a:latin typeface="Gill Sans MT"/>
              </a:rPr>
              <a:t>Two hours after eating
</a:t>
            </a:r>
            <a:endParaRPr lang="en-US" sz="25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additive="repl">
                                        <p:cTn id="7" dur="1000"/>
                                        <p:tgtEl>
                                          <p:spTgt spid="122"/>
                                        </p:tgtEl>
                                      </p:cBhvr>
                                    </p:animEffect>
                                    <p:anim calcmode="lin" valueType="num">
                                      <p:cBhvr additive="repl">
                                        <p:cTn id="8" dur="1000" fill="hold"/>
                                        <p:tgtEl>
                                          <p:spTgt spid="122"/>
                                        </p:tgtEl>
                                        <p:attrNameLst>
                                          <p:attrName>ppt_x</p:attrName>
                                        </p:attrNameLst>
                                      </p:cBhvr>
                                      <p:tavLst>
                                        <p:tav tm="0">
                                          <p:val>
                                            <p:strVal val="#ppt_x"/>
                                          </p:val>
                                        </p:tav>
                                        <p:tav tm="100000">
                                          <p:val>
                                            <p:strVal val="#ppt_x"/>
                                          </p:val>
                                        </p:tav>
                                      </p:tavLst>
                                    </p:anim>
                                    <p:anim calcmode="lin" valueType="num">
                                      <p:cBhvr additive="repl">
                                        <p:cTn id="9"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barn(inVertical)">
                                      <p:cBhvr additive="repl">
                                        <p:cTn id="14" dur="500"/>
                                        <p:tgtEl>
                                          <p:spTgt spid="1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additive="repl">
                                        <p:cTn id="19" dur="1000"/>
                                        <p:tgtEl>
                                          <p:spTgt spid="121"/>
                                        </p:tgtEl>
                                      </p:cBhvr>
                                    </p:animEffect>
                                    <p:anim calcmode="lin" valueType="num">
                                      <p:cBhvr additive="repl">
                                        <p:cTn id="20" dur="1000" fill="hold"/>
                                        <p:tgtEl>
                                          <p:spTgt spid="121"/>
                                        </p:tgtEl>
                                        <p:attrNameLst>
                                          <p:attrName>ppt_x</p:attrName>
                                        </p:attrNameLst>
                                      </p:cBhvr>
                                      <p:tavLst>
                                        <p:tav tm="0">
                                          <p:val>
                                            <p:strVal val="#ppt_x"/>
                                          </p:val>
                                        </p:tav>
                                        <p:tav tm="100000">
                                          <p:val>
                                            <p:strVal val="#ppt_x"/>
                                          </p:val>
                                        </p:tav>
                                      </p:tavLst>
                                    </p:anim>
                                    <p:anim calcmode="lin" valueType="num">
                                      <p:cBhvr additive="repl">
                                        <p:cTn id="21"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barn(inVertical)">
                                      <p:cBhvr additive="repl">
                                        <p:cTn id="26" dur="500"/>
                                        <p:tgtEl>
                                          <p:spTgt spid="1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additive="repl">
                                        <p:cTn id="31" dur="1000"/>
                                        <p:tgtEl>
                                          <p:spTgt spid="123"/>
                                        </p:tgtEl>
                                      </p:cBhvr>
                                    </p:animEffect>
                                    <p:anim calcmode="lin" valueType="num">
                                      <p:cBhvr additive="repl">
                                        <p:cTn id="32" dur="1000" fill="hold"/>
                                        <p:tgtEl>
                                          <p:spTgt spid="123"/>
                                        </p:tgtEl>
                                        <p:attrNameLst>
                                          <p:attrName>ppt_x</p:attrName>
                                        </p:attrNameLst>
                                      </p:cBhvr>
                                      <p:tavLst>
                                        <p:tav tm="0">
                                          <p:val>
                                            <p:strVal val="#ppt_x"/>
                                          </p:val>
                                        </p:tav>
                                        <p:tav tm="100000">
                                          <p:val>
                                            <p:strVal val="#ppt_x"/>
                                          </p:val>
                                        </p:tav>
                                      </p:tavLst>
                                    </p:anim>
                                    <p:anim calcmode="lin" valueType="num">
                                      <p:cBhvr additive="repl">
                                        <p:cTn id="33"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5"/>
                                        </p:tgtEl>
                                        <p:attrNameLst>
                                          <p:attrName>style.visibility</p:attrName>
                                        </p:attrNameLst>
                                      </p:cBhvr>
                                      <p:to>
                                        <p:strVal val="visible"/>
                                      </p:to>
                                    </p:set>
                                    <p:animEffect transition="in" filter="barn(inVertical)">
                                      <p:cBhvr additive="repl">
                                        <p:cTn id="38"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Module 4: NUTRITION
module #4 OF 6
</a:t>
            </a:r>
            <a:endParaRPr lang="en-US" sz="2800" b="0" strike="noStrike" cap="all" spc="199" dirty="0">
              <a:solidFill>
                <a:srgbClr val="262626"/>
              </a:solidFill>
              <a:latin typeface="Gill Sans MT"/>
            </a:endParaRPr>
          </a:p>
        </p:txBody>
      </p:sp>
      <p:sp>
        <p:nvSpPr>
          <p:cNvPr id="345" name="TextShape 2"/>
          <p:cNvSpPr txBox="1"/>
          <p:nvPr/>
        </p:nvSpPr>
        <p:spPr>
          <a:xfrm>
            <a:off x="2231280" y="2638080"/>
            <a:ext cx="7729200" cy="3101760"/>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Team building and sharing
Questions or Concerns?
Announcements</a:t>
            </a:r>
            <a:endParaRPr lang="en-US" sz="1800" b="0" strike="noStrike" spc="-1" dirty="0">
              <a:solidFill>
                <a:srgbClr val="262626"/>
              </a:solidFill>
              <a:latin typeface="Gill Sans MT"/>
            </a:endParaRPr>
          </a:p>
          <a:p>
            <a:endParaRPr lang="en-US" sz="1800" b="0" strike="noStrike" spc="-1" dirty="0">
              <a:solidFill>
                <a:srgbClr val="262626"/>
              </a:solidFill>
              <a:latin typeface="Gill Sans M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 </a:t>
            </a:r>
            <a:r>
              <a:rPr lang="en-US" sz="2800" cap="all" spc="199" dirty="0">
                <a:solidFill>
                  <a:srgbClr val="262626"/>
                </a:solidFill>
                <a:latin typeface="Gill Sans MT"/>
              </a:rPr>
              <a:t>NUTRITION</a:t>
            </a:r>
            <a:endParaRPr lang="en-US" sz="2800" b="0" strike="noStrike" spc="-1" dirty="0">
              <a:solidFill>
                <a:srgbClr val="000000"/>
              </a:solidFill>
              <a:latin typeface="Gill Sans MT"/>
            </a:endParaRPr>
          </a:p>
        </p:txBody>
      </p:sp>
      <p:sp>
        <p:nvSpPr>
          <p:cNvPr id="422" name="TextShape 2"/>
          <p:cNvSpPr txBox="1"/>
          <p:nvPr/>
        </p:nvSpPr>
        <p:spPr>
          <a:xfrm>
            <a:off x="2231280" y="2638080"/>
            <a:ext cx="7729200" cy="3101760"/>
          </a:xfrm>
          <a:prstGeom prst="rect">
            <a:avLst/>
          </a:prstGeom>
          <a:noFill/>
          <a:ln w="0">
            <a:noFill/>
          </a:ln>
        </p:spPr>
        <p:txBody>
          <a:bodyPr>
            <a:normAutofit fontScale="92500" lnSpcReduction="20000"/>
          </a:bodyPr>
          <a:lstStyle/>
          <a:p>
            <a:pPr marL="228600" indent="-228240">
              <a:lnSpc>
                <a:spcPct val="100000"/>
              </a:lnSpc>
              <a:spcBef>
                <a:spcPts val="1001"/>
              </a:spcBef>
              <a:buClr>
                <a:srgbClr val="418AB3"/>
              </a:buClr>
              <a:buFont typeface="Arial"/>
              <a:buChar char="•"/>
            </a:pPr>
            <a:r>
              <a:rPr lang="en-US" sz="2700" spc="-1" dirty="0">
                <a:solidFill>
                  <a:srgbClr val="262626"/>
                </a:solidFill>
                <a:latin typeface="Gill Sans MT"/>
              </a:rPr>
              <a:t>Overweight
Meaning of healthy eating</a:t>
            </a:r>
            <a:endParaRPr lang="en-US" sz="2700" b="0" strike="noStrike" spc="-1" dirty="0">
              <a:solidFill>
                <a:srgbClr val="262626"/>
              </a:solidFill>
              <a:latin typeface="Gill Sans MT"/>
            </a:endParaRPr>
          </a:p>
          <a:p>
            <a:pPr marL="228600" indent="-228240">
              <a:lnSpc>
                <a:spcPct val="100000"/>
              </a:lnSpc>
              <a:spcBef>
                <a:spcPts val="1001"/>
              </a:spcBef>
              <a:buClr>
                <a:srgbClr val="418AB3"/>
              </a:buClr>
              <a:buFont typeface="Arial"/>
              <a:buChar char="•"/>
            </a:pPr>
            <a:r>
              <a:rPr lang="en-US" sz="2700" spc="-1" dirty="0">
                <a:solidFill>
                  <a:srgbClr val="262626"/>
                </a:solidFill>
                <a:latin typeface="Gill Sans MT"/>
              </a:rPr>
              <a:t>Why is it so hard to take care of yourself? Example: habits
The healthy plate
Goal setting, 4 weeks with specific objectives</a:t>
            </a:r>
          </a:p>
          <a:p>
            <a:pPr marL="228600" indent="-228240">
              <a:lnSpc>
                <a:spcPct val="100000"/>
              </a:lnSpc>
              <a:spcBef>
                <a:spcPts val="1001"/>
              </a:spcBef>
              <a:buClr>
                <a:srgbClr val="418AB3"/>
              </a:buClr>
              <a:buFont typeface="Arial"/>
              <a:buChar char="•"/>
            </a:pPr>
            <a:r>
              <a:rPr lang="en-US" sz="2700" spc="-1" dirty="0">
                <a:solidFill>
                  <a:srgbClr val="262626"/>
                </a:solidFill>
                <a:latin typeface="Gill Sans MT"/>
              </a:rPr>
              <a:t>BMI (body mass index) and its importance</a:t>
            </a:r>
            <a:endParaRPr lang="en-US" sz="1800" b="0" strike="noStrike" spc="-1" dirty="0">
              <a:solidFill>
                <a:srgbClr val="262626"/>
              </a:solidFill>
              <a:latin typeface="Gill Sans M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608AD3-27D3-DBAE-DFF5-0D10F389916B}"/>
              </a:ext>
            </a:extLst>
          </p:cNvPr>
          <p:cNvSpPr>
            <a:spLocks noGrp="1"/>
          </p:cNvSpPr>
          <p:nvPr>
            <p:ph type="subTitle"/>
          </p:nvPr>
        </p:nvSpPr>
        <p:spPr>
          <a:xfrm>
            <a:off x="2229525" y="2907039"/>
            <a:ext cx="7729200" cy="433060"/>
          </a:xfrm>
        </p:spPr>
        <p:txBody>
          <a:bodyPr/>
          <a:lstStyle/>
          <a:p>
            <a:r>
              <a:rPr lang="en-US" sz="2000" dirty="0">
                <a:solidFill>
                  <a:srgbClr val="202124"/>
                </a:solidFill>
                <a:latin typeface="Gill Sans MT" panose="020B0502020104020203" pitchFamily="34" charset="0"/>
              </a:rPr>
              <a:t>Overweight and obesity are defined as: an excessive accumulation of fat that can be harmful to health</a:t>
            </a:r>
            <a:r>
              <a:rPr lang="en-US" sz="2500" dirty="0">
                <a:solidFill>
                  <a:srgbClr val="202124"/>
                </a:solidFill>
                <a:latin typeface="Gill Sans MT" panose="020B0502020104020203" pitchFamily="34" charset="0"/>
              </a:rPr>
              <a:t>
</a:t>
            </a:r>
            <a:endParaRPr lang="es-MX" sz="2500" dirty="0">
              <a:latin typeface="Gill Sans MT" panose="020B0502020104020203" pitchFamily="34" charset="0"/>
              <a:ea typeface="ＭＳ Ｐゴシック" pitchFamily="34" charset="-128"/>
            </a:endParaRPr>
          </a:p>
          <a:p>
            <a:endParaRPr lang="es-MX" sz="2500" dirty="0">
              <a:latin typeface="Gill Sans MT" panose="020B0502020104020203" pitchFamily="34" charset="0"/>
              <a:ea typeface="ＭＳ Ｐゴシック" pitchFamily="34" charset="-128"/>
            </a:endParaRPr>
          </a:p>
        </p:txBody>
      </p:sp>
      <p:sp>
        <p:nvSpPr>
          <p:cNvPr id="4" name="TextShape 1">
            <a:extLst>
              <a:ext uri="{FF2B5EF4-FFF2-40B4-BE49-F238E27FC236}">
                <a16:creationId xmlns:a16="http://schemas.microsoft.com/office/drawing/2014/main" id="{771F915F-E626-01E2-4360-6C85572036EA}"/>
              </a:ext>
            </a:extLst>
          </p:cNvPr>
          <p:cNvSpPr txBox="1">
            <a:spLocks noGrp="1"/>
          </p:cNvSpPr>
          <p:nvPr>
            <p:ph type="title"/>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p>
            <a:pPr algn="ctr"/>
            <a:br>
              <a:rPr lang="en-US" sz="2800" b="1" spc="-1" dirty="0">
                <a:solidFill>
                  <a:srgbClr val="000000"/>
                </a:solidFill>
                <a:latin typeface="Gill Sans MT"/>
              </a:rPr>
            </a:br>
            <a:r>
              <a:rPr lang="en-US" sz="2800" b="1" spc="-1" dirty="0">
                <a:solidFill>
                  <a:srgbClr val="000000"/>
                </a:solidFill>
                <a:latin typeface="Gill Sans MT"/>
              </a:rPr>
              <a:t>WHAT IS OVERWEIGHT?
</a:t>
            </a:r>
            <a:endParaRPr lang="en-US" sz="2800" b="1" strike="noStrike" spc="-1" dirty="0">
              <a:solidFill>
                <a:srgbClr val="000000"/>
              </a:solidFill>
              <a:latin typeface="Gill Sans MT"/>
            </a:endParaRPr>
          </a:p>
        </p:txBody>
      </p:sp>
      <p:sp>
        <p:nvSpPr>
          <p:cNvPr id="5" name="TextShape 1">
            <a:extLst>
              <a:ext uri="{FF2B5EF4-FFF2-40B4-BE49-F238E27FC236}">
                <a16:creationId xmlns:a16="http://schemas.microsoft.com/office/drawing/2014/main" id="{06908637-D30A-0703-B23D-40159EE6A7F0}"/>
              </a:ext>
            </a:extLst>
          </p:cNvPr>
          <p:cNvSpPr txBox="1">
            <a:spLocks/>
          </p:cNvSpPr>
          <p:nvPr/>
        </p:nvSpPr>
        <p:spPr>
          <a:xfrm>
            <a:off x="2230775" y="3173216"/>
            <a:ext cx="7727950" cy="1015326"/>
          </a:xfrm>
          <a:prstGeom prst="rect">
            <a:avLst/>
          </a:prstGeom>
          <a:solidFill>
            <a:srgbClr val="FFFFFF"/>
          </a:solidFill>
          <a:ln w="31680" cap="sq">
            <a:solidFill>
              <a:srgbClr val="404040"/>
            </a:solidFill>
            <a:miter/>
          </a:ln>
        </p:spPr>
        <p:txBody>
          <a:bodyPr lIns="182880" tIns="182880" rIns="182880" bIns="18288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2800" b="1" spc="-1" dirty="0">
                <a:solidFill>
                  <a:srgbClr val="000000"/>
                </a:solidFill>
                <a:latin typeface="Gill Sans MT"/>
              </a:rPr>
            </a:br>
            <a:r>
              <a:rPr lang="en-US" sz="2800" b="1" spc="-1" dirty="0">
                <a:solidFill>
                  <a:srgbClr val="000000"/>
                </a:solidFill>
                <a:latin typeface="Gill Sans MT"/>
              </a:rPr>
              <a:t>DOES OVERWEIGHT AFFECT HEALTH?</a:t>
            </a:r>
          </a:p>
        </p:txBody>
      </p:sp>
      <p:sp>
        <p:nvSpPr>
          <p:cNvPr id="6" name="TextBox 5">
            <a:extLst>
              <a:ext uri="{FF2B5EF4-FFF2-40B4-BE49-F238E27FC236}">
                <a16:creationId xmlns:a16="http://schemas.microsoft.com/office/drawing/2014/main" id="{81A09D60-6A07-1AEA-4891-5FE79FA15DB7}"/>
              </a:ext>
            </a:extLst>
          </p:cNvPr>
          <p:cNvSpPr txBox="1"/>
          <p:nvPr/>
        </p:nvSpPr>
        <p:spPr>
          <a:xfrm>
            <a:off x="2116789" y="4261371"/>
            <a:ext cx="8793379" cy="2246769"/>
          </a:xfrm>
          <a:prstGeom prst="rect">
            <a:avLst/>
          </a:prstGeom>
          <a:noFill/>
        </p:spPr>
        <p:txBody>
          <a:bodyPr wrap="square" rtlCol="0">
            <a:spAutoFit/>
          </a:bodyPr>
          <a:lstStyle/>
          <a:p>
            <a:r>
              <a:rPr lang="en-US" sz="2000" dirty="0">
                <a:latin typeface="Gill Sans MT" panose="020B0502020104020203" pitchFamily="34" charset="0"/>
                <a:ea typeface="ＭＳ Ｐゴシック" pitchFamily="34" charset="-128"/>
              </a:rPr>
              <a:t>Yes, being overweight or obese can have serious impacts on health. Carrying extra fat leads to serious health consequences.</a:t>
            </a:r>
            <a:r>
              <a:rPr lang="es-MX" sz="2000" baseline="0" noProof="0" dirty="0">
                <a:latin typeface="Gill Sans MT" panose="020B0502020104020203" pitchFamily="34" charset="0"/>
                <a:ea typeface="ＭＳ Ｐゴシック" pitchFamily="34" charset="-128"/>
              </a:rPr>
              <a:t> More </a:t>
            </a:r>
            <a:r>
              <a:rPr lang="en-US" sz="2000" baseline="0" dirty="0">
                <a:latin typeface="Gill Sans MT" panose="020B0502020104020203" pitchFamily="34" charset="0"/>
                <a:ea typeface="ＭＳ Ｐゴシック" pitchFamily="34" charset="-128"/>
              </a:rPr>
              <a:t>weight puts pressure</a:t>
            </a:r>
            <a:r>
              <a:rPr lang="es-MX" sz="2000" baseline="0" noProof="0" dirty="0">
                <a:latin typeface="Gill Sans MT" panose="020B0502020104020203" pitchFamily="34" charset="0"/>
                <a:ea typeface="ＭＳ Ｐゴシック" pitchFamily="34" charset="-128"/>
              </a:rPr>
              <a:t> on the bones and joints. This can lead to oesteoarthritis, a disease that causes </a:t>
            </a:r>
            <a:r>
              <a:rPr lang="en-US" sz="2000" baseline="0" dirty="0">
                <a:latin typeface="Gill Sans MT" panose="020B0502020104020203" pitchFamily="34" charset="0"/>
                <a:ea typeface="ＭＳ Ｐゴシック" pitchFamily="34" charset="-128"/>
              </a:rPr>
              <a:t>joint pain </a:t>
            </a:r>
            <a:r>
              <a:rPr lang="es-MX" sz="2000" baseline="0" noProof="0" dirty="0">
                <a:latin typeface="Gill Sans MT" panose="020B0502020104020203" pitchFamily="34" charset="0"/>
                <a:ea typeface="ＭＳ Ｐゴシック" pitchFamily="34" charset="-128"/>
              </a:rPr>
              <a:t>and </a:t>
            </a:r>
            <a:r>
              <a:rPr lang="en-US" sz="2000" baseline="0" dirty="0">
                <a:latin typeface="Gill Sans MT" panose="020B0502020104020203" pitchFamily="34" charset="0"/>
                <a:ea typeface="ＭＳ Ｐゴシック" pitchFamily="34" charset="-128"/>
              </a:rPr>
              <a:t>stiffness</a:t>
            </a:r>
            <a:r>
              <a:rPr lang="es-MX" sz="2000" baseline="0" noProof="0" dirty="0">
                <a:latin typeface="Gill Sans MT" panose="020B0502020104020203" pitchFamily="34" charset="0"/>
                <a:ea typeface="ＭＳ Ｐゴシック" pitchFamily="34" charset="-128"/>
              </a:rPr>
              <a:t>.  The heart is one of the affected organs in </a:t>
            </a:r>
            <a:r>
              <a:rPr lang="en-US" sz="2000" baseline="0" dirty="0">
                <a:latin typeface="Gill Sans MT" panose="020B0502020104020203" pitchFamily="34" charset="0"/>
                <a:ea typeface="ＭＳ Ｐゴシック" pitchFamily="34" charset="-128"/>
              </a:rPr>
              <a:t>those</a:t>
            </a:r>
            <a:r>
              <a:rPr lang="es-MX" sz="2000" baseline="0" noProof="0" dirty="0">
                <a:latin typeface="Gill Sans MT" panose="020B0502020104020203" pitchFamily="34" charset="0"/>
                <a:ea typeface="ＭＳ Ｐゴシック" pitchFamily="34" charset="-128"/>
              </a:rPr>
              <a:t> </a:t>
            </a:r>
            <a:r>
              <a:rPr lang="en-US" sz="2000" baseline="0" dirty="0">
                <a:latin typeface="Gill Sans MT" panose="020B0502020104020203" pitchFamily="34" charset="0"/>
                <a:ea typeface="ＭＳ Ｐゴシック" pitchFamily="34" charset="-128"/>
              </a:rPr>
              <a:t>who</a:t>
            </a:r>
            <a:r>
              <a:rPr lang="es-MX" sz="2000" baseline="0" noProof="0" dirty="0">
                <a:latin typeface="Gill Sans MT" panose="020B0502020104020203" pitchFamily="34" charset="0"/>
                <a:ea typeface="ＭＳ Ｐゴシック" pitchFamily="34" charset="-128"/>
              </a:rPr>
              <a:t> </a:t>
            </a:r>
            <a:r>
              <a:rPr lang="en-US" sz="2000" baseline="0" dirty="0">
                <a:latin typeface="Gill Sans MT" panose="020B0502020104020203" pitchFamily="34" charset="0"/>
                <a:ea typeface="ＭＳ Ｐゴシック" pitchFamily="34" charset="-128"/>
              </a:rPr>
              <a:t>suffer from obesity. The</a:t>
            </a:r>
            <a:r>
              <a:rPr lang="es-MX" sz="2000" baseline="0" noProof="0" dirty="0">
                <a:latin typeface="Gill Sans MT" panose="020B0502020104020203" pitchFamily="34" charset="0"/>
                <a:ea typeface="ＭＳ Ｐゴシック" pitchFamily="34" charset="-128"/>
              </a:rPr>
              <a:t> reason is </a:t>
            </a:r>
            <a:r>
              <a:rPr lang="es-MX" sz="2000" baseline="0" noProof="0" dirty="0" err="1">
                <a:latin typeface="Gill Sans MT" panose="020B0502020104020203" pitchFamily="34" charset="0"/>
                <a:ea typeface="ＭＳ Ｐゴシック" pitchFamily="34" charset="-128"/>
              </a:rPr>
              <a:t>that</a:t>
            </a:r>
            <a:r>
              <a:rPr lang="es-MX" sz="2000" baseline="0" noProof="0" dirty="0">
                <a:latin typeface="Gill Sans MT" panose="020B0502020104020203" pitchFamily="34" charset="0"/>
                <a:ea typeface="ＭＳ Ｐゴシック" pitchFamily="34" charset="-128"/>
              </a:rPr>
              <a:t> </a:t>
            </a:r>
            <a:r>
              <a:rPr lang="en-US" sz="2000" baseline="0" dirty="0">
                <a:latin typeface="Gill Sans MT" panose="020B0502020104020203" pitchFamily="34" charset="0"/>
                <a:ea typeface="ＭＳ Ｐゴシック" pitchFamily="34" charset="-128"/>
              </a:rPr>
              <a:t>you</a:t>
            </a:r>
            <a:r>
              <a:rPr lang="en-US" sz="2000" dirty="0">
                <a:latin typeface="Gill Sans MT" panose="020B0502020104020203" pitchFamily="34" charset="0"/>
                <a:ea typeface="ＭＳ Ｐゴシック" pitchFamily="34" charset="-128"/>
              </a:rPr>
              <a:t> overwork </a:t>
            </a:r>
            <a:r>
              <a:rPr lang="es-MX" sz="2000" noProof="0" dirty="0">
                <a:latin typeface="Gill Sans MT" panose="020B0502020104020203" pitchFamily="34" charset="0"/>
                <a:ea typeface="ＭＳ Ｐゴシック" pitchFamily="34" charset="-128"/>
              </a:rPr>
              <a:t>and have increased pressure because you need to move more blood to more volumen of tissue</a:t>
            </a:r>
            <a:r>
              <a:rPr lang="es-MX" sz="2000" dirty="0">
                <a:latin typeface="Gill Sans MT" panose="020B0502020104020203" pitchFamily="34" charset="0"/>
                <a:ea typeface="ＭＳ Ｐゴシック" pitchFamily="34" charset="-128"/>
              </a:rPr>
              <a:t>, which can end up influincing your heart’s ability to pump blood properly. </a:t>
            </a:r>
            <a:endParaRPr lang="es-MX" sz="2000" baseline="0" noProof="0" dirty="0">
              <a:latin typeface="Gill Sans MT" panose="020B0502020104020203" pitchFamily="34" charset="0"/>
              <a:ea typeface="ＭＳ Ｐゴシック" pitchFamily="34" charset="-128"/>
            </a:endParaRPr>
          </a:p>
        </p:txBody>
      </p:sp>
    </p:spTree>
    <p:extLst>
      <p:ext uri="{BB962C8B-B14F-4D97-AF65-F5344CB8AC3E}">
        <p14:creationId xmlns:p14="http://schemas.microsoft.com/office/powerpoint/2010/main" val="249436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1BAD-2F8B-CDDB-9784-1F1564FB22F5}"/>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4A919426-3CB0-63AF-4699-98EE8E8B1DE4}"/>
              </a:ext>
            </a:extLst>
          </p:cNvPr>
          <p:cNvSpPr>
            <a:spLocks noGrp="1"/>
          </p:cNvSpPr>
          <p:nvPr>
            <p:ph type="subTitle"/>
          </p:nvPr>
        </p:nvSpPr>
        <p:spPr/>
        <p:txBody>
          <a:bodyPr/>
          <a:lstStyle/>
          <a:p>
            <a:pPr marL="0" indent="0">
              <a:buNone/>
            </a:pPr>
            <a:endParaRPr lang="en-US" dirty="0">
              <a:latin typeface="Gill Sans MT" panose="020B0502020104020203" pitchFamily="34" charset="0"/>
            </a:endParaRPr>
          </a:p>
          <a:p>
            <a:pPr marL="0" indent="0">
              <a:buNone/>
            </a:pPr>
            <a:endParaRPr lang="en-US" dirty="0">
              <a:latin typeface="Gill Sans MT" panose="020B0502020104020203" pitchFamily="34" charset="0"/>
            </a:endParaRPr>
          </a:p>
          <a:p>
            <a:pPr marL="0" indent="0">
              <a:buNone/>
            </a:pPr>
            <a:endParaRPr lang="en-US" sz="2500" dirty="0">
              <a:latin typeface="Gill Sans MT" panose="020B0502020104020203" pitchFamily="34" charset="0"/>
            </a:endParaRPr>
          </a:p>
          <a:p>
            <a:pPr marL="0" indent="0">
              <a:buNone/>
            </a:pPr>
            <a:endParaRPr lang="es-MX" sz="2500" baseline="0" noProof="0" dirty="0">
              <a:latin typeface="Gill Sans MT" panose="020B0502020104020203" pitchFamily="34" charset="0"/>
              <a:ea typeface="ＭＳ Ｐゴシック" pitchFamily="34" charset="-128"/>
            </a:endParaRPr>
          </a:p>
          <a:p>
            <a:pPr marL="0" indent="0">
              <a:buNone/>
            </a:pPr>
            <a:endParaRPr lang="es-MX" sz="2500" dirty="0">
              <a:latin typeface="Gill Sans MT" panose="020B0502020104020203" pitchFamily="34" charset="0"/>
              <a:ea typeface="ＭＳ Ｐゴシック" pitchFamily="34" charset="-128"/>
            </a:endParaRPr>
          </a:p>
          <a:p>
            <a:pPr marL="0" indent="0">
              <a:buNone/>
            </a:pPr>
            <a:endParaRPr lang="es-MX" sz="2500" baseline="0" noProof="0" dirty="0">
              <a:latin typeface="Gill Sans MT" panose="020B0502020104020203" pitchFamily="34" charset="0"/>
              <a:ea typeface="ＭＳ Ｐゴシック" pitchFamily="34" charset="-128"/>
            </a:endParaRPr>
          </a:p>
          <a:p>
            <a:pPr marL="0" indent="0">
              <a:buNone/>
            </a:pPr>
            <a:endParaRPr lang="es-MX" sz="2500" dirty="0">
              <a:latin typeface="Gill Sans MT" panose="020B0502020104020203" pitchFamily="34" charset="0"/>
              <a:ea typeface="ＭＳ Ｐゴシック" pitchFamily="34" charset="-128"/>
            </a:endParaRPr>
          </a:p>
          <a:p>
            <a:endParaRPr lang="en-US" dirty="0">
              <a:latin typeface="Gill Sans MT" panose="020B0502020104020203" pitchFamily="34" charset="0"/>
            </a:endParaRPr>
          </a:p>
          <a:p>
            <a:endParaRPr lang="en-US" dirty="0">
              <a:latin typeface="Gill Sans MT" panose="020B0502020104020203" pitchFamily="34" charset="0"/>
            </a:endParaRPr>
          </a:p>
          <a:p>
            <a:r>
              <a:rPr lang="en-US" sz="2500" dirty="0">
                <a:latin typeface="Gill Sans MT" panose="020B0502020104020203" pitchFamily="34" charset="0"/>
              </a:rPr>
              <a:t>Choose health-friendly foods and drinks most of the time.
</a:t>
            </a:r>
          </a:p>
          <a:p>
            <a:r>
              <a:rPr lang="en-US" sz="2500" dirty="0">
                <a:latin typeface="Gill Sans MT" panose="020B0502020104020203" pitchFamily="34" charset="0"/>
              </a:rPr>
              <a:t>The human body is like a car; it needs the fuel with the appropriate formula. If the formula is not correct, the car will not run well, or stop working.
</a:t>
            </a:r>
          </a:p>
        </p:txBody>
      </p:sp>
      <p:sp>
        <p:nvSpPr>
          <p:cNvPr id="4" name="TextShape 1">
            <a:extLst>
              <a:ext uri="{FF2B5EF4-FFF2-40B4-BE49-F238E27FC236}">
                <a16:creationId xmlns:a16="http://schemas.microsoft.com/office/drawing/2014/main" id="{D3696920-CD27-9522-750F-FE4E0FE915E4}"/>
              </a:ext>
            </a:extLst>
          </p:cNvPr>
          <p:cNvSpPr txBox="1">
            <a:spLocks/>
          </p:cNvSpPr>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cap="all" spc="199" dirty="0">
              <a:solidFill>
                <a:srgbClr val="262626"/>
              </a:solidFill>
              <a:latin typeface="Gill Sans MT"/>
            </a:endParaRPr>
          </a:p>
          <a:p>
            <a:pPr algn="ctr"/>
            <a:r>
              <a:rPr lang="en-US" sz="2800" b="1" cap="all" spc="199" dirty="0">
                <a:solidFill>
                  <a:srgbClr val="262626"/>
                </a:solidFill>
                <a:latin typeface="Gill Sans MT"/>
              </a:rPr>
              <a:t>MEANING OF HEALTHY EATING
</a:t>
            </a:r>
            <a:endParaRPr lang="en-US" sz="2800" b="1" spc="-1" dirty="0">
              <a:solidFill>
                <a:srgbClr val="000000"/>
              </a:solidFill>
              <a:latin typeface="Gill Sans MT"/>
            </a:endParaRPr>
          </a:p>
        </p:txBody>
      </p:sp>
      <p:pic>
        <p:nvPicPr>
          <p:cNvPr id="1026" name="Picture 2" descr="Conoces los beneficios de beber agua natural? | gob.mx | Gobierno | gob.mx">
            <a:extLst>
              <a:ext uri="{FF2B5EF4-FFF2-40B4-BE49-F238E27FC236}">
                <a16:creationId xmlns:a16="http://schemas.microsoft.com/office/drawing/2014/main" id="{48F02565-712B-C9C9-63FE-6E83D486C9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1280" y="4971596"/>
            <a:ext cx="2904153"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sejos nutritivos para el Día Mundial de la Alimentación - economiahoy.mx">
            <a:extLst>
              <a:ext uri="{FF2B5EF4-FFF2-40B4-BE49-F238E27FC236}">
                <a16:creationId xmlns:a16="http://schemas.microsoft.com/office/drawing/2014/main" id="{4E0FB09B-CB21-7212-FC94-8E2CCFFF4F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493" y="4955213"/>
            <a:ext cx="3086422" cy="168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673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1BAD-2F8B-CDDB-9784-1F1564FB22F5}"/>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4A919426-3CB0-63AF-4699-98EE8E8B1DE4}"/>
              </a:ext>
            </a:extLst>
          </p:cNvPr>
          <p:cNvSpPr>
            <a:spLocks noGrp="1"/>
          </p:cNvSpPr>
          <p:nvPr>
            <p:ph type="subTitle"/>
          </p:nvPr>
        </p:nvSpPr>
        <p:spPr/>
        <p:txBody>
          <a:bodyPr/>
          <a:lstStyle/>
          <a:p>
            <a:pPr marL="0" indent="0">
              <a:buNone/>
            </a:pPr>
            <a:endParaRPr lang="en-US" dirty="0">
              <a:latin typeface="Gill Sans MT" panose="020B0502020104020203" pitchFamily="34" charset="0"/>
            </a:endParaRPr>
          </a:p>
          <a:p>
            <a:pPr marL="0" indent="0">
              <a:buNone/>
            </a:pPr>
            <a:endParaRPr lang="en-US" dirty="0">
              <a:latin typeface="Gill Sans MT" panose="020B0502020104020203" pitchFamily="34" charset="0"/>
            </a:endParaRPr>
          </a:p>
          <a:p>
            <a:pPr marL="0" indent="0">
              <a:buNone/>
            </a:pPr>
            <a:endParaRPr lang="en-US" sz="2500" dirty="0">
              <a:latin typeface="Gill Sans MT" panose="020B0502020104020203" pitchFamily="34" charset="0"/>
            </a:endParaRPr>
          </a:p>
          <a:p>
            <a:pPr marL="0" indent="0">
              <a:buNone/>
            </a:pPr>
            <a:endParaRPr lang="es-MX" sz="2500" baseline="0" noProof="0" dirty="0">
              <a:latin typeface="Gill Sans MT" panose="020B0502020104020203" pitchFamily="34" charset="0"/>
              <a:ea typeface="ＭＳ Ｐゴシック" pitchFamily="34" charset="-128"/>
            </a:endParaRPr>
          </a:p>
          <a:p>
            <a:pPr marL="0" indent="0">
              <a:buNone/>
            </a:pPr>
            <a:endParaRPr lang="es-MX" sz="2500" dirty="0">
              <a:latin typeface="Gill Sans MT" panose="020B0502020104020203" pitchFamily="34" charset="0"/>
              <a:ea typeface="ＭＳ Ｐゴシック" pitchFamily="34" charset="-128"/>
            </a:endParaRPr>
          </a:p>
          <a:p>
            <a:pPr marL="0" indent="0">
              <a:buNone/>
            </a:pPr>
            <a:endParaRPr lang="es-MX" sz="2500" baseline="0" noProof="0" dirty="0">
              <a:latin typeface="Gill Sans MT" panose="020B0502020104020203" pitchFamily="34" charset="0"/>
              <a:ea typeface="ＭＳ Ｐゴシック" pitchFamily="34" charset="-128"/>
            </a:endParaRPr>
          </a:p>
          <a:p>
            <a:pPr marL="0" indent="0">
              <a:buNone/>
            </a:pPr>
            <a:endParaRPr lang="es-MX" sz="2500" dirty="0">
              <a:latin typeface="Gill Sans MT" panose="020B0502020104020203" pitchFamily="34" charset="0"/>
              <a:ea typeface="ＭＳ Ｐゴシック" pitchFamily="34" charset="-128"/>
            </a:endParaRPr>
          </a:p>
          <a:p>
            <a:endParaRPr lang="en-US" dirty="0">
              <a:latin typeface="Gill Sans MT" panose="020B0502020104020203" pitchFamily="34" charset="0"/>
            </a:endParaRPr>
          </a:p>
          <a:p>
            <a:endParaRPr lang="en-US" dirty="0">
              <a:latin typeface="Gill Sans MT" panose="020B0502020104020203" pitchFamily="34" charset="0"/>
            </a:endParaRPr>
          </a:p>
        </p:txBody>
      </p:sp>
      <p:sp>
        <p:nvSpPr>
          <p:cNvPr id="4" name="TextShape 1">
            <a:extLst>
              <a:ext uri="{FF2B5EF4-FFF2-40B4-BE49-F238E27FC236}">
                <a16:creationId xmlns:a16="http://schemas.microsoft.com/office/drawing/2014/main" id="{D3696920-CD27-9522-750F-FE4E0FE915E4}"/>
              </a:ext>
            </a:extLst>
          </p:cNvPr>
          <p:cNvSpPr txBox="1">
            <a:spLocks/>
          </p:cNvSpPr>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cap="all" spc="199" dirty="0">
              <a:solidFill>
                <a:srgbClr val="262626"/>
              </a:solidFill>
              <a:latin typeface="Gill Sans MT"/>
            </a:endParaRPr>
          </a:p>
          <a:p>
            <a:pPr algn="ctr"/>
            <a:r>
              <a:rPr lang="en-US" sz="2800" b="1" cap="all" spc="199" dirty="0">
                <a:solidFill>
                  <a:srgbClr val="262626"/>
                </a:solidFill>
                <a:latin typeface="Gill Sans MT"/>
              </a:rPr>
              <a:t>The effect of food on glucose
</a:t>
            </a:r>
            <a:endParaRPr lang="en-US" sz="2800" b="1" spc="-1" dirty="0">
              <a:solidFill>
                <a:srgbClr val="000000"/>
              </a:solidFill>
              <a:latin typeface="Gill Sans MT"/>
            </a:endParaRPr>
          </a:p>
        </p:txBody>
      </p:sp>
      <p:pic>
        <p:nvPicPr>
          <p:cNvPr id="1030" name="Picture 6" descr="A picture containing text, businesscard, vector graphics&#10;&#10;Description automatically generated">
            <a:extLst>
              <a:ext uri="{FF2B5EF4-FFF2-40B4-BE49-F238E27FC236}">
                <a16:creationId xmlns:a16="http://schemas.microsoft.com/office/drawing/2014/main" id="{4E0FB09B-CB21-7212-FC94-8E2CCFFF4F7C}"/>
              </a:ext>
            </a:extLst>
          </p:cNvPr>
          <p:cNvPicPr>
            <a:picLocks noChangeAspect="1" noChangeArrowheads="1"/>
          </p:cNvPicPr>
          <p:nvPr/>
        </p:nvPicPr>
        <p:blipFill>
          <a:blip r:embed="rId3"/>
          <a:srcRect/>
          <a:stretch/>
        </p:blipFill>
        <p:spPr bwMode="auto">
          <a:xfrm>
            <a:off x="2321049" y="2523423"/>
            <a:ext cx="7717753" cy="43628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9B395C-719F-E848-447B-6C067A460692}"/>
              </a:ext>
            </a:extLst>
          </p:cNvPr>
          <p:cNvSpPr txBox="1"/>
          <p:nvPr/>
        </p:nvSpPr>
        <p:spPr>
          <a:xfrm>
            <a:off x="2401556" y="3868792"/>
            <a:ext cx="1547445" cy="923330"/>
          </a:xfrm>
          <a:prstGeom prst="rect">
            <a:avLst/>
          </a:prstGeom>
          <a:solidFill>
            <a:schemeClr val="bg1"/>
          </a:solidFill>
          <a:ln>
            <a:solidFill>
              <a:schemeClr val="bg1"/>
            </a:solidFill>
          </a:ln>
        </p:spPr>
        <p:txBody>
          <a:bodyPr wrap="square" rtlCol="0">
            <a:spAutoFit/>
          </a:bodyPr>
          <a:lstStyle/>
          <a:p>
            <a:r>
              <a:rPr lang="en-US" b="1" dirty="0"/>
              <a:t>BLOOD GLUCOSE LEVEL</a:t>
            </a:r>
          </a:p>
        </p:txBody>
      </p:sp>
      <p:sp>
        <p:nvSpPr>
          <p:cNvPr id="7" name="TextBox 6">
            <a:extLst>
              <a:ext uri="{FF2B5EF4-FFF2-40B4-BE49-F238E27FC236}">
                <a16:creationId xmlns:a16="http://schemas.microsoft.com/office/drawing/2014/main" id="{2A5E9FDD-E5C4-D644-0E3A-A89D862DC0E5}"/>
              </a:ext>
            </a:extLst>
          </p:cNvPr>
          <p:cNvSpPr txBox="1"/>
          <p:nvPr/>
        </p:nvSpPr>
        <p:spPr>
          <a:xfrm>
            <a:off x="8502964" y="2994409"/>
            <a:ext cx="1457011" cy="646331"/>
          </a:xfrm>
          <a:prstGeom prst="rect">
            <a:avLst/>
          </a:prstGeom>
          <a:solidFill>
            <a:schemeClr val="bg1"/>
          </a:solidFill>
        </p:spPr>
        <p:txBody>
          <a:bodyPr wrap="square" rtlCol="0">
            <a:spAutoFit/>
          </a:bodyPr>
          <a:lstStyle/>
          <a:p>
            <a:r>
              <a:rPr lang="en-US" b="1" dirty="0"/>
              <a:t>GLYCEMIA PEAK</a:t>
            </a:r>
          </a:p>
        </p:txBody>
      </p:sp>
      <p:sp>
        <p:nvSpPr>
          <p:cNvPr id="8" name="TextBox 7">
            <a:extLst>
              <a:ext uri="{FF2B5EF4-FFF2-40B4-BE49-F238E27FC236}">
                <a16:creationId xmlns:a16="http://schemas.microsoft.com/office/drawing/2014/main" id="{A53C4D0A-43DB-6F3D-3E05-D332B42E071A}"/>
              </a:ext>
            </a:extLst>
          </p:cNvPr>
          <p:cNvSpPr txBox="1"/>
          <p:nvPr/>
        </p:nvSpPr>
        <p:spPr>
          <a:xfrm>
            <a:off x="6095880" y="4199652"/>
            <a:ext cx="767144" cy="261610"/>
          </a:xfrm>
          <a:prstGeom prst="rect">
            <a:avLst/>
          </a:prstGeom>
          <a:solidFill>
            <a:schemeClr val="bg1"/>
          </a:solidFill>
        </p:spPr>
        <p:txBody>
          <a:bodyPr wrap="square" rtlCol="0">
            <a:spAutoFit/>
          </a:bodyPr>
          <a:lstStyle/>
          <a:p>
            <a:r>
              <a:rPr lang="en-US" sz="1050" b="1" dirty="0"/>
              <a:t>HIGH  GI</a:t>
            </a:r>
          </a:p>
        </p:txBody>
      </p:sp>
      <p:sp>
        <p:nvSpPr>
          <p:cNvPr id="9" name="TextBox 8">
            <a:extLst>
              <a:ext uri="{FF2B5EF4-FFF2-40B4-BE49-F238E27FC236}">
                <a16:creationId xmlns:a16="http://schemas.microsoft.com/office/drawing/2014/main" id="{0BA7653F-B750-3DEC-2131-8473780F5AC7}"/>
              </a:ext>
            </a:extLst>
          </p:cNvPr>
          <p:cNvSpPr txBox="1"/>
          <p:nvPr/>
        </p:nvSpPr>
        <p:spPr>
          <a:xfrm>
            <a:off x="6649516" y="5813201"/>
            <a:ext cx="687629" cy="253916"/>
          </a:xfrm>
          <a:prstGeom prst="rect">
            <a:avLst/>
          </a:prstGeom>
          <a:solidFill>
            <a:schemeClr val="bg1">
              <a:lumMod val="95000"/>
            </a:schemeClr>
          </a:solidFill>
        </p:spPr>
        <p:txBody>
          <a:bodyPr wrap="square" rtlCol="0">
            <a:spAutoFit/>
          </a:bodyPr>
          <a:lstStyle/>
          <a:p>
            <a:r>
              <a:rPr lang="en-US" sz="1050" b="1" dirty="0"/>
              <a:t>LOW GI</a:t>
            </a:r>
          </a:p>
        </p:txBody>
      </p:sp>
      <p:sp>
        <p:nvSpPr>
          <p:cNvPr id="10" name="TextBox 9">
            <a:extLst>
              <a:ext uri="{FF2B5EF4-FFF2-40B4-BE49-F238E27FC236}">
                <a16:creationId xmlns:a16="http://schemas.microsoft.com/office/drawing/2014/main" id="{51B73D97-A5E7-9CC0-2652-9B1531C83BE6}"/>
              </a:ext>
            </a:extLst>
          </p:cNvPr>
          <p:cNvSpPr txBox="1"/>
          <p:nvPr/>
        </p:nvSpPr>
        <p:spPr>
          <a:xfrm>
            <a:off x="5954573" y="6516926"/>
            <a:ext cx="1258214" cy="369332"/>
          </a:xfrm>
          <a:prstGeom prst="rect">
            <a:avLst/>
          </a:prstGeom>
          <a:solidFill>
            <a:schemeClr val="bg1"/>
          </a:solidFill>
        </p:spPr>
        <p:txBody>
          <a:bodyPr wrap="square" rtlCol="0">
            <a:spAutoFit/>
          </a:bodyPr>
          <a:lstStyle/>
          <a:p>
            <a:r>
              <a:rPr lang="en-US" b="1" dirty="0"/>
              <a:t>    TIME</a:t>
            </a:r>
          </a:p>
        </p:txBody>
      </p:sp>
    </p:spTree>
    <p:extLst>
      <p:ext uri="{BB962C8B-B14F-4D97-AF65-F5344CB8AC3E}">
        <p14:creationId xmlns:p14="http://schemas.microsoft.com/office/powerpoint/2010/main" val="3949342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5AF8B1-C45F-069B-12CC-076F0F6021CF}"/>
              </a:ext>
            </a:extLst>
          </p:cNvPr>
          <p:cNvSpPr>
            <a:spLocks noGrp="1"/>
          </p:cNvSpPr>
          <p:nvPr>
            <p:ph type="title"/>
          </p:nvPr>
        </p:nvSpPr>
        <p:spPr>
          <a:xfrm>
            <a:off x="1685006" y="459685"/>
            <a:ext cx="8821987" cy="1188360"/>
          </a:xfrm>
          <a:solidFill>
            <a:schemeClr val="bg1"/>
          </a:solidFill>
          <a:ln>
            <a:solidFill>
              <a:schemeClr val="tx1"/>
            </a:solidFill>
          </a:ln>
        </p:spPr>
        <p:txBody>
          <a:bodyPr/>
          <a:lstStyle/>
          <a:p>
            <a:pPr algn="ctr"/>
            <a:br>
              <a:rPr lang="en-US" sz="2800" b="1" dirty="0">
                <a:latin typeface="Gill Sans MT" panose="020B0502020104020203" pitchFamily="34" charset="0"/>
              </a:rPr>
            </a:br>
            <a:r>
              <a:rPr lang="en-US" sz="2800" b="1" dirty="0">
                <a:latin typeface="Gill Sans MT" panose="020B0502020104020203" pitchFamily="34" charset="0"/>
              </a:rPr>
              <a:t>PORTION SIZES
</a:t>
            </a:r>
          </a:p>
        </p:txBody>
      </p:sp>
      <p:pic>
        <p:nvPicPr>
          <p:cNvPr id="5" name="Picture 4" descr="A collage of food&#10;&#10;Description automatically generated with low confidence">
            <a:extLst>
              <a:ext uri="{FF2B5EF4-FFF2-40B4-BE49-F238E27FC236}">
                <a16:creationId xmlns:a16="http://schemas.microsoft.com/office/drawing/2014/main" id="{482369F4-52DD-DDAB-3446-01794C762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532" y="2607013"/>
            <a:ext cx="4234934" cy="4114800"/>
          </a:xfrm>
          <a:prstGeom prst="rect">
            <a:avLst/>
          </a:prstGeom>
        </p:spPr>
      </p:pic>
      <p:sp>
        <p:nvSpPr>
          <p:cNvPr id="6" name="TextBox 5">
            <a:extLst>
              <a:ext uri="{FF2B5EF4-FFF2-40B4-BE49-F238E27FC236}">
                <a16:creationId xmlns:a16="http://schemas.microsoft.com/office/drawing/2014/main" id="{E82EED28-1048-41A8-7A3B-1C237F62598D}"/>
              </a:ext>
            </a:extLst>
          </p:cNvPr>
          <p:cNvSpPr txBox="1"/>
          <p:nvPr/>
        </p:nvSpPr>
        <p:spPr>
          <a:xfrm>
            <a:off x="3978532" y="2062263"/>
            <a:ext cx="4234934" cy="461665"/>
          </a:xfrm>
          <a:prstGeom prst="rect">
            <a:avLst/>
          </a:prstGeom>
          <a:noFill/>
        </p:spPr>
        <p:txBody>
          <a:bodyPr wrap="square" rtlCol="0">
            <a:spAutoFit/>
          </a:bodyPr>
          <a:lstStyle/>
          <a:p>
            <a:pPr algn="ctr"/>
            <a:r>
              <a:rPr lang="en-US" sz="2400" b="1" dirty="0">
                <a:solidFill>
                  <a:srgbClr val="FF0000"/>
                </a:solidFill>
              </a:rPr>
              <a:t>H e a l t h y   L u n c h</a:t>
            </a:r>
          </a:p>
        </p:txBody>
      </p:sp>
    </p:spTree>
    <p:extLst>
      <p:ext uri="{BB962C8B-B14F-4D97-AF65-F5344CB8AC3E}">
        <p14:creationId xmlns:p14="http://schemas.microsoft.com/office/powerpoint/2010/main" val="17253959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E66426F0-3EDC-DF97-2B02-23FE7337E1F9}"/>
              </a:ext>
            </a:extLst>
          </p:cNvPr>
          <p:cNvSpPr txBox="1">
            <a:spLocks/>
          </p:cNvSpPr>
          <p:nvPr/>
        </p:nvSpPr>
        <p:spPr>
          <a:xfrm>
            <a:off x="2217510" y="270462"/>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cap="all" spc="199" dirty="0">
              <a:solidFill>
                <a:srgbClr val="262626"/>
              </a:solidFill>
              <a:latin typeface="Gill Sans MT"/>
            </a:endParaRPr>
          </a:p>
          <a:p>
            <a:pPr algn="ctr"/>
            <a:r>
              <a:rPr lang="en-US" sz="2800" b="1" cap="all" spc="199" dirty="0">
                <a:solidFill>
                  <a:srgbClr val="262626"/>
                </a:solidFill>
                <a:latin typeface="Gill Sans MT"/>
              </a:rPr>
              <a:t>WHY IS IT SO DIFFICULT TO TAKE CARE OF YOURSELF?
</a:t>
            </a:r>
            <a:endParaRPr lang="en-US" sz="2800" b="1" spc="-1" dirty="0">
              <a:solidFill>
                <a:srgbClr val="000000"/>
              </a:solidFill>
              <a:latin typeface="Gill Sans MT"/>
            </a:endParaRPr>
          </a:p>
        </p:txBody>
      </p:sp>
      <p:pic>
        <p:nvPicPr>
          <p:cNvPr id="2050" name="Picture 2" descr="El 90% de los españoles come mal por falta de tiempo y el precio de los  alimentos - Restauración News">
            <a:extLst>
              <a:ext uri="{FF2B5EF4-FFF2-40B4-BE49-F238E27FC236}">
                <a16:creationId xmlns:a16="http://schemas.microsoft.com/office/drawing/2014/main" id="{9C4BB66C-5F7C-945B-474C-962096269C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189" y="4004925"/>
            <a:ext cx="3735268" cy="1809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9ED030-EE1A-6FFD-4FCC-CD8B0CFB5ACF}"/>
              </a:ext>
            </a:extLst>
          </p:cNvPr>
          <p:cNvSpPr txBox="1"/>
          <p:nvPr/>
        </p:nvSpPr>
        <p:spPr>
          <a:xfrm>
            <a:off x="6174638" y="3202272"/>
            <a:ext cx="3667747" cy="861774"/>
          </a:xfrm>
          <a:prstGeom prst="rect">
            <a:avLst/>
          </a:prstGeom>
          <a:noFill/>
        </p:spPr>
        <p:txBody>
          <a:bodyPr wrap="square" rtlCol="0">
            <a:spAutoFit/>
          </a:bodyPr>
          <a:lstStyle/>
          <a:p>
            <a:r>
              <a:rPr lang="en-US" sz="2500" dirty="0">
                <a:latin typeface="Gill Sans MT" panose="020B0502020104020203" pitchFamily="34" charset="0"/>
              </a:rPr>
              <a:t>2. Lack of time, we choose fast food</a:t>
            </a:r>
          </a:p>
        </p:txBody>
      </p:sp>
      <p:pic>
        <p:nvPicPr>
          <p:cNvPr id="2054" name="Picture 6" descr="Top 10 Tradiciones de Colombia ( comida, bebida, juegos ) - YouTube">
            <a:extLst>
              <a:ext uri="{FF2B5EF4-FFF2-40B4-BE49-F238E27FC236}">
                <a16:creationId xmlns:a16="http://schemas.microsoft.com/office/drawing/2014/main" id="{28DB2CA6-3E35-0E05-D206-A2F2DD3C04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615" y="1490775"/>
            <a:ext cx="3397555" cy="1911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2C25FF-1336-09CD-CB7F-B616D717E294}"/>
              </a:ext>
            </a:extLst>
          </p:cNvPr>
          <p:cNvSpPr txBox="1"/>
          <p:nvPr/>
        </p:nvSpPr>
        <p:spPr>
          <a:xfrm>
            <a:off x="2200541" y="3387365"/>
            <a:ext cx="3745898" cy="477054"/>
          </a:xfrm>
          <a:prstGeom prst="rect">
            <a:avLst/>
          </a:prstGeom>
          <a:noFill/>
        </p:spPr>
        <p:txBody>
          <a:bodyPr wrap="square" rtlCol="0">
            <a:spAutoFit/>
          </a:bodyPr>
          <a:lstStyle/>
          <a:p>
            <a:r>
              <a:rPr lang="en-US" sz="2500" dirty="0">
                <a:latin typeface="Gill Sans MT" panose="020B0502020104020203" pitchFamily="34" charset="0"/>
              </a:rPr>
              <a:t>1. Tradition</a:t>
            </a:r>
          </a:p>
        </p:txBody>
      </p:sp>
      <p:sp>
        <p:nvSpPr>
          <p:cNvPr id="9" name="TextBox 8">
            <a:extLst>
              <a:ext uri="{FF2B5EF4-FFF2-40B4-BE49-F238E27FC236}">
                <a16:creationId xmlns:a16="http://schemas.microsoft.com/office/drawing/2014/main" id="{74DC8DCA-7AC5-3108-D8DF-1C6BC7277B0C}"/>
              </a:ext>
            </a:extLst>
          </p:cNvPr>
          <p:cNvSpPr txBox="1"/>
          <p:nvPr/>
        </p:nvSpPr>
        <p:spPr>
          <a:xfrm>
            <a:off x="2271214" y="5723324"/>
            <a:ext cx="3710598" cy="1246495"/>
          </a:xfrm>
          <a:prstGeom prst="rect">
            <a:avLst/>
          </a:prstGeom>
          <a:noFill/>
        </p:spPr>
        <p:txBody>
          <a:bodyPr wrap="square" rtlCol="0">
            <a:spAutoFit/>
          </a:bodyPr>
          <a:lstStyle/>
          <a:p>
            <a:r>
              <a:rPr lang="en-US" sz="2500" dirty="0">
                <a:latin typeface="Gill Sans MT" panose="020B0502020104020203" pitchFamily="34" charset="0"/>
              </a:rPr>
              <a:t>3. We overeat or eat unhealthy due to anxiety
</a:t>
            </a:r>
            <a:endParaRPr lang="en-US" dirty="0"/>
          </a:p>
        </p:txBody>
      </p:sp>
      <p:sp>
        <p:nvSpPr>
          <p:cNvPr id="10" name="TextBox 9">
            <a:extLst>
              <a:ext uri="{FF2B5EF4-FFF2-40B4-BE49-F238E27FC236}">
                <a16:creationId xmlns:a16="http://schemas.microsoft.com/office/drawing/2014/main" id="{A0C6FF22-7040-6A68-FC6D-D4A85B8EB99E}"/>
              </a:ext>
            </a:extLst>
          </p:cNvPr>
          <p:cNvSpPr txBox="1"/>
          <p:nvPr/>
        </p:nvSpPr>
        <p:spPr>
          <a:xfrm>
            <a:off x="6174638" y="5815657"/>
            <a:ext cx="4386329" cy="477054"/>
          </a:xfrm>
          <a:prstGeom prst="rect">
            <a:avLst/>
          </a:prstGeom>
          <a:noFill/>
        </p:spPr>
        <p:txBody>
          <a:bodyPr wrap="none" rtlCol="0">
            <a:spAutoFit/>
          </a:bodyPr>
          <a:lstStyle/>
          <a:p>
            <a:r>
              <a:rPr lang="en-US" sz="2500" dirty="0">
                <a:latin typeface="Gill Sans MT" panose="020B0502020104020203" pitchFamily="34" charset="0"/>
              </a:rPr>
              <a:t>4. We choose badly for pleasure.</a:t>
            </a:r>
            <a:endParaRPr lang="en-US" sz="2500" dirty="0"/>
          </a:p>
        </p:txBody>
      </p:sp>
      <p:pic>
        <p:nvPicPr>
          <p:cNvPr id="2056" name="Picture 8" descr="Comer con ansiedad: causas y cómo tratarlo - Clínica Parra Vázquez">
            <a:extLst>
              <a:ext uri="{FF2B5EF4-FFF2-40B4-BE49-F238E27FC236}">
                <a16:creationId xmlns:a16="http://schemas.microsoft.com/office/drawing/2014/main" id="{DF182E24-1977-B3BF-F200-256D698977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438" y="4004925"/>
            <a:ext cx="335610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aco Time Adds LG-Powered Digital Drive-Thru Displays | QSR magazine">
            <a:extLst>
              <a:ext uri="{FF2B5EF4-FFF2-40B4-BE49-F238E27FC236}">
                <a16:creationId xmlns:a16="http://schemas.microsoft.com/office/drawing/2014/main" id="{0E8D35FF-300F-EC71-6EB3-A07AF10D66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0025" y="1576128"/>
            <a:ext cx="3667746" cy="16925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esgos de pasar mucho tiempo sin comer - ClikiSalud.net | Fundación Carlos  Slim">
            <a:extLst>
              <a:ext uri="{FF2B5EF4-FFF2-40B4-BE49-F238E27FC236}">
                <a16:creationId xmlns:a16="http://schemas.microsoft.com/office/drawing/2014/main" id="{23C50A37-4359-6E99-ADD3-6873DE5250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0025" y="1576128"/>
            <a:ext cx="1490604" cy="11129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82EFD1-893C-8687-7677-393B9594A2E5}"/>
              </a:ext>
            </a:extLst>
          </p:cNvPr>
          <p:cNvSpPr txBox="1"/>
          <p:nvPr/>
        </p:nvSpPr>
        <p:spPr>
          <a:xfrm>
            <a:off x="2921903" y="2302830"/>
            <a:ext cx="2321960" cy="369332"/>
          </a:xfrm>
          <a:prstGeom prst="rect">
            <a:avLst/>
          </a:prstGeom>
          <a:solidFill>
            <a:schemeClr val="tx1"/>
          </a:solidFill>
        </p:spPr>
        <p:txBody>
          <a:bodyPr wrap="square" rtlCol="0">
            <a:spAutoFit/>
          </a:bodyPr>
          <a:lstStyle/>
          <a:p>
            <a:r>
              <a:rPr lang="en-US" dirty="0">
                <a:highlight>
                  <a:srgbClr val="C0C0C0"/>
                </a:highlight>
              </a:rPr>
              <a:t> CULTURAL HABITS</a:t>
            </a:r>
          </a:p>
        </p:txBody>
      </p:sp>
    </p:spTree>
    <p:extLst>
      <p:ext uri="{BB962C8B-B14F-4D97-AF65-F5344CB8AC3E}">
        <p14:creationId xmlns:p14="http://schemas.microsoft.com/office/powerpoint/2010/main" val="10720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1000"/>
                                        <p:tgtEl>
                                          <p:spTgt spid="2056"/>
                                        </p:tgtEl>
                                      </p:cBhvr>
                                    </p:animEffect>
                                    <p:anim calcmode="lin" valueType="num">
                                      <p:cBhvr>
                                        <p:cTn id="28" dur="1000" fill="hold"/>
                                        <p:tgtEl>
                                          <p:spTgt spid="2056"/>
                                        </p:tgtEl>
                                        <p:attrNameLst>
                                          <p:attrName>ppt_x</p:attrName>
                                        </p:attrNameLst>
                                      </p:cBhvr>
                                      <p:tavLst>
                                        <p:tav tm="0">
                                          <p:val>
                                            <p:strVal val="#ppt_x"/>
                                          </p:val>
                                        </p:tav>
                                        <p:tav tm="100000">
                                          <p:val>
                                            <p:strVal val="#ppt_x"/>
                                          </p:val>
                                        </p:tav>
                                      </p:tavLst>
                                    </p:anim>
                                    <p:anim calcmode="lin" valueType="num">
                                      <p:cBhvr>
                                        <p:cTn id="29" dur="1000" fill="hold"/>
                                        <p:tgtEl>
                                          <p:spTgt spid="205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1000"/>
                                        <p:tgtEl>
                                          <p:spTgt spid="2050"/>
                                        </p:tgtEl>
                                      </p:cBhvr>
                                    </p:animEffect>
                                    <p:anim calcmode="lin" valueType="num">
                                      <p:cBhvr>
                                        <p:cTn id="38" dur="1000" fill="hold"/>
                                        <p:tgtEl>
                                          <p:spTgt spid="2050"/>
                                        </p:tgtEl>
                                        <p:attrNameLst>
                                          <p:attrName>ppt_x</p:attrName>
                                        </p:attrNameLst>
                                      </p:cBhvr>
                                      <p:tavLst>
                                        <p:tav tm="0">
                                          <p:val>
                                            <p:strVal val="#ppt_x"/>
                                          </p:val>
                                        </p:tav>
                                        <p:tav tm="100000">
                                          <p:val>
                                            <p:strVal val="#ppt_x"/>
                                          </p:val>
                                        </p:tav>
                                      </p:tavLst>
                                    </p:anim>
                                    <p:anim calcmode="lin" valueType="num">
                                      <p:cBhvr>
                                        <p:cTn id="39" dur="1000" fill="hold"/>
                                        <p:tgtEl>
                                          <p:spTgt spid="205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fade">
                                      <p:cBhvr>
                                        <p:cTn id="47" dur="1000"/>
                                        <p:tgtEl>
                                          <p:spTgt spid="2058"/>
                                        </p:tgtEl>
                                      </p:cBhvr>
                                    </p:animEffect>
                                    <p:anim calcmode="lin" valueType="num">
                                      <p:cBhvr>
                                        <p:cTn id="48" dur="1000" fill="hold"/>
                                        <p:tgtEl>
                                          <p:spTgt spid="2058"/>
                                        </p:tgtEl>
                                        <p:attrNameLst>
                                          <p:attrName>ppt_x</p:attrName>
                                        </p:attrNameLst>
                                      </p:cBhvr>
                                      <p:tavLst>
                                        <p:tav tm="0">
                                          <p:val>
                                            <p:strVal val="#ppt_x"/>
                                          </p:val>
                                        </p:tav>
                                        <p:tav tm="100000">
                                          <p:val>
                                            <p:strVal val="#ppt_x"/>
                                          </p:val>
                                        </p:tav>
                                      </p:tavLst>
                                    </p:anim>
                                    <p:anim calcmode="lin" valueType="num">
                                      <p:cBhvr>
                                        <p:cTn id="49"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1BAD-2F8B-CDDB-9784-1F1564FB22F5}"/>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4A919426-3CB0-63AF-4699-98EE8E8B1DE4}"/>
              </a:ext>
            </a:extLst>
          </p:cNvPr>
          <p:cNvSpPr>
            <a:spLocks noGrp="1"/>
          </p:cNvSpPr>
          <p:nvPr>
            <p:ph type="subTitle"/>
          </p:nvPr>
        </p:nvSpPr>
        <p:spPr>
          <a:xfrm>
            <a:off x="2422161" y="5092751"/>
            <a:ext cx="7729200" cy="1187450"/>
          </a:xfrm>
        </p:spPr>
        <p:txBody>
          <a:bodyPr/>
          <a:lstStyle/>
          <a:p>
            <a:pPr marL="0" indent="0">
              <a:buNone/>
            </a:pPr>
            <a:endParaRPr lang="en-US" dirty="0"/>
          </a:p>
          <a:p>
            <a:pPr marL="0" indent="0">
              <a:buNone/>
            </a:pPr>
            <a:endParaRPr lang="en-US" noProof="0" dirty="0"/>
          </a:p>
          <a:p>
            <a:r>
              <a:rPr lang="en-US" sz="2500" dirty="0">
                <a:latin typeface="Gill Sans MT" panose="020B0502020104020203" pitchFamily="34" charset="0"/>
                <a:ea typeface="ＭＳ Ｐゴシック" pitchFamily="34" charset="-128"/>
              </a:rPr>
              <a:t>Many patients ask us for a "diet" to follow.
Remember that we want to change your</a:t>
            </a:r>
          </a:p>
          <a:p>
            <a:r>
              <a:rPr lang="en-US" sz="2500" dirty="0">
                <a:latin typeface="Gill Sans MT" panose="020B0502020104020203" pitchFamily="34" charset="0"/>
                <a:ea typeface="ＭＳ Ｐゴシック" pitchFamily="34" charset="-128"/>
              </a:rPr>
              <a:t>lifestyle permanently, not DO a "diet." 
</a:t>
            </a:r>
            <a:endParaRPr lang="en-US" dirty="0"/>
          </a:p>
          <a:p>
            <a:endParaRPr lang="en-US" dirty="0"/>
          </a:p>
        </p:txBody>
      </p:sp>
      <p:sp>
        <p:nvSpPr>
          <p:cNvPr id="4" name="TextShape 1">
            <a:extLst>
              <a:ext uri="{FF2B5EF4-FFF2-40B4-BE49-F238E27FC236}">
                <a16:creationId xmlns:a16="http://schemas.microsoft.com/office/drawing/2014/main" id="{D3696920-CD27-9522-750F-FE4E0FE915E4}"/>
              </a:ext>
            </a:extLst>
          </p:cNvPr>
          <p:cNvSpPr txBox="1">
            <a:spLocks/>
          </p:cNvSpPr>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pc="-1" dirty="0">
                <a:solidFill>
                  <a:srgbClr val="000000"/>
                </a:solidFill>
                <a:latin typeface="Gill Sans MT"/>
              </a:rPr>
              <a:t>IS DIETING RECOMMENDED FOR WEIGTH LOSS?</a:t>
            </a:r>
          </a:p>
        </p:txBody>
      </p:sp>
      <p:pic>
        <p:nvPicPr>
          <p:cNvPr id="2050" name="Picture 2" descr="41 – Say “NO” More - Graham Tuttle">
            <a:extLst>
              <a:ext uri="{FF2B5EF4-FFF2-40B4-BE49-F238E27FC236}">
                <a16:creationId xmlns:a16="http://schemas.microsoft.com/office/drawing/2014/main" id="{4529AAF9-D450-028A-BB20-5616E425E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517" y="2457212"/>
            <a:ext cx="2911929" cy="19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8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4D6953-82EA-07EB-D73D-94EB3DC9F861}"/>
              </a:ext>
            </a:extLst>
          </p:cNvPr>
          <p:cNvSpPr>
            <a:spLocks noGrp="1"/>
          </p:cNvSpPr>
          <p:nvPr>
            <p:ph type="subTitle"/>
          </p:nvPr>
        </p:nvSpPr>
        <p:spPr>
          <a:xfrm>
            <a:off x="1976155" y="2336800"/>
            <a:ext cx="8866036" cy="4521199"/>
          </a:xfrm>
        </p:spPr>
        <p:txBody>
          <a:bodyPr/>
          <a:lstStyle/>
          <a:p>
            <a:pPr marL="0" indent="0">
              <a:buNone/>
            </a:pPr>
            <a:r>
              <a:rPr lang="en-US" sz="2500" dirty="0">
                <a:latin typeface="Gill Sans MT" panose="020B0502020104020203" pitchFamily="34" charset="0"/>
              </a:rPr>
              <a:t>      </a:t>
            </a:r>
          </a:p>
          <a:p>
            <a:pPr algn="ctr"/>
            <a:r>
              <a:rPr lang="en-US" sz="2500" dirty="0">
                <a:latin typeface="Gill Sans MT" panose="020B0502020104020203" pitchFamily="34" charset="0"/>
              </a:rPr>
              <a:t>How do you divide the healthy plate?
</a:t>
            </a:r>
            <a:endParaRPr lang="en-US" dirty="0"/>
          </a:p>
          <a:p>
            <a:pPr marL="0" indent="0">
              <a:buNone/>
            </a:pPr>
            <a:endParaRPr lang="en-US" dirty="0"/>
          </a:p>
          <a:p>
            <a:pPr marL="0" indent="0">
              <a:buNone/>
            </a:pPr>
            <a:endParaRPr lang="en-US" sz="1600" dirty="0">
              <a:latin typeface="+mn-lt"/>
              <a:ea typeface="+mn-ea"/>
              <a:cs typeface="+mn-cs"/>
            </a:endParaRPr>
          </a:p>
          <a:p>
            <a:pPr marL="0" indent="0">
              <a:buNone/>
            </a:pPr>
            <a:endParaRPr lang="en-US" dirty="0"/>
          </a:p>
          <a:p>
            <a:pPr marL="0" indent="0">
              <a:buNone/>
            </a:pPr>
            <a:endParaRPr lang="en-US" dirty="0"/>
          </a:p>
          <a:p>
            <a:pPr marL="0" indent="0" algn="ctr">
              <a:buNone/>
            </a:pPr>
            <a:endParaRPr lang="es-MX" sz="2500" dirty="0">
              <a:latin typeface="Gill Sans MT" panose="020B0502020104020203" pitchFamily="34" charset="0"/>
              <a:ea typeface="ＭＳ Ｐゴシック" pitchFamily="34" charset="-128"/>
            </a:endParaRPr>
          </a:p>
          <a:p>
            <a:pPr marL="0" indent="0" algn="ctr">
              <a:buNone/>
            </a:pPr>
            <a:endParaRPr lang="es-MX" sz="2500" dirty="0">
              <a:latin typeface="Gill Sans MT" panose="020B0502020104020203" pitchFamily="34" charset="0"/>
              <a:ea typeface="ＭＳ Ｐゴシック" pitchFamily="34" charset="-128"/>
            </a:endParaRPr>
          </a:p>
          <a:p>
            <a:pPr marL="0" indent="0" algn="ctr">
              <a:buNone/>
            </a:pPr>
            <a:endParaRPr lang="es-MX" sz="2500" dirty="0">
              <a:latin typeface="Gill Sans MT" panose="020B0502020104020203" pitchFamily="34" charset="0"/>
              <a:ea typeface="ＭＳ Ｐゴシック" pitchFamily="34" charset="-128"/>
            </a:endParaRPr>
          </a:p>
          <a:p>
            <a:pPr algn="ctr"/>
            <a:r>
              <a:rPr lang="en-US" sz="2500" dirty="0">
                <a:latin typeface="Gill Sans MT" panose="020B0502020104020203" pitchFamily="34" charset="0"/>
                <a:ea typeface="ＭＳ Ｐゴシック" pitchFamily="34" charset="-128"/>
              </a:rPr>
              <a:t>ALL are necessary!  ALL are beneficial 
if eaten in the RIGHT PORTIONS!
</a:t>
            </a:r>
            <a:endParaRPr lang="en-US" dirty="0"/>
          </a:p>
        </p:txBody>
      </p:sp>
      <p:sp>
        <p:nvSpPr>
          <p:cNvPr id="4" name="TextShape 1">
            <a:extLst>
              <a:ext uri="{FF2B5EF4-FFF2-40B4-BE49-F238E27FC236}">
                <a16:creationId xmlns:a16="http://schemas.microsoft.com/office/drawing/2014/main" id="{3DC87012-7EF1-53F3-5373-9788FED18551}"/>
              </a:ext>
            </a:extLst>
          </p:cNvPr>
          <p:cNvSpPr txBox="1">
            <a:spLocks noGrp="1"/>
          </p:cNvSpPr>
          <p:nvPr>
            <p:ph type="title"/>
          </p:nvPr>
        </p:nvSpPr>
        <p:spPr>
          <a:xfrm>
            <a:off x="2357285" y="276268"/>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p>
            <a:pPr algn="ctr"/>
            <a:br>
              <a:rPr lang="en-US" sz="2800" cap="all" spc="199" dirty="0">
                <a:solidFill>
                  <a:srgbClr val="262626"/>
                </a:solidFill>
                <a:latin typeface="Gill Sans MT"/>
              </a:rPr>
            </a:br>
            <a:r>
              <a:rPr lang="en-US" sz="2800" cap="all" spc="199" dirty="0">
                <a:solidFill>
                  <a:srgbClr val="262626"/>
                </a:solidFill>
                <a:latin typeface="Gill Sans MT"/>
              </a:rPr>
              <a:t>NUTRITION QUESTIONS
</a:t>
            </a:r>
            <a:endParaRPr lang="en-US" sz="2800" b="0" strike="noStrike" spc="-1" dirty="0">
              <a:solidFill>
                <a:srgbClr val="000000"/>
              </a:solidFill>
              <a:latin typeface="Gill Sans MT"/>
            </a:endParaRPr>
          </a:p>
        </p:txBody>
      </p:sp>
      <p:pic>
        <p:nvPicPr>
          <p:cNvPr id="2" name="Picture 1">
            <a:extLst>
              <a:ext uri="{FF2B5EF4-FFF2-40B4-BE49-F238E27FC236}">
                <a16:creationId xmlns:a16="http://schemas.microsoft.com/office/drawing/2014/main" id="{E918729A-0E3D-D100-9CF7-535F4F3A04A7}"/>
              </a:ext>
            </a:extLst>
          </p:cNvPr>
          <p:cNvPicPr>
            <a:picLocks noChangeAspect="1"/>
          </p:cNvPicPr>
          <p:nvPr/>
        </p:nvPicPr>
        <p:blipFill>
          <a:blip r:embed="rId2"/>
          <a:stretch>
            <a:fillRect/>
          </a:stretch>
        </p:blipFill>
        <p:spPr>
          <a:xfrm>
            <a:off x="4325618" y="2890007"/>
            <a:ext cx="3943518" cy="2792118"/>
          </a:xfrm>
          <a:prstGeom prst="rect">
            <a:avLst/>
          </a:prstGeom>
        </p:spPr>
      </p:pic>
      <p:sp>
        <p:nvSpPr>
          <p:cNvPr id="5" name="TextBox 4">
            <a:extLst>
              <a:ext uri="{FF2B5EF4-FFF2-40B4-BE49-F238E27FC236}">
                <a16:creationId xmlns:a16="http://schemas.microsoft.com/office/drawing/2014/main" id="{EBE0AC29-2F4A-C5C4-267E-90049DCD5AFE}"/>
              </a:ext>
            </a:extLst>
          </p:cNvPr>
          <p:cNvSpPr txBox="1"/>
          <p:nvPr/>
        </p:nvSpPr>
        <p:spPr>
          <a:xfrm>
            <a:off x="5600475" y="3036815"/>
            <a:ext cx="1241570" cy="307777"/>
          </a:xfrm>
          <a:prstGeom prst="rect">
            <a:avLst/>
          </a:prstGeom>
          <a:solidFill>
            <a:schemeClr val="bg1">
              <a:lumMod val="85000"/>
            </a:schemeClr>
          </a:solidFill>
        </p:spPr>
        <p:txBody>
          <a:bodyPr wrap="square" rtlCol="0">
            <a:spAutoFit/>
          </a:bodyPr>
          <a:lstStyle/>
          <a:p>
            <a:r>
              <a:rPr lang="en-US" sz="1400" dirty="0">
                <a:highlight>
                  <a:srgbClr val="00FF00"/>
                </a:highlight>
              </a:rPr>
              <a:t>VEGETABLE</a:t>
            </a:r>
          </a:p>
        </p:txBody>
      </p:sp>
      <p:sp>
        <p:nvSpPr>
          <p:cNvPr id="6" name="TextBox 5">
            <a:extLst>
              <a:ext uri="{FF2B5EF4-FFF2-40B4-BE49-F238E27FC236}">
                <a16:creationId xmlns:a16="http://schemas.microsoft.com/office/drawing/2014/main" id="{991BF4D7-9D6A-A8B0-E9CD-E10E29FD4535}"/>
              </a:ext>
            </a:extLst>
          </p:cNvPr>
          <p:cNvSpPr txBox="1"/>
          <p:nvPr/>
        </p:nvSpPr>
        <p:spPr>
          <a:xfrm>
            <a:off x="5392189" y="5185051"/>
            <a:ext cx="1810375" cy="307777"/>
          </a:xfrm>
          <a:prstGeom prst="rect">
            <a:avLst/>
          </a:prstGeom>
          <a:solidFill>
            <a:schemeClr val="bg1">
              <a:lumMod val="85000"/>
            </a:schemeClr>
          </a:solidFill>
        </p:spPr>
        <p:txBody>
          <a:bodyPr wrap="square" rtlCol="0">
            <a:spAutoFit/>
          </a:bodyPr>
          <a:lstStyle/>
          <a:p>
            <a:r>
              <a:rPr lang="en-US" sz="1400" dirty="0">
                <a:highlight>
                  <a:srgbClr val="FFFF00"/>
                </a:highlight>
              </a:rPr>
              <a:t>CARBOHYDRATES</a:t>
            </a:r>
          </a:p>
        </p:txBody>
      </p:sp>
      <p:sp>
        <p:nvSpPr>
          <p:cNvPr id="7" name="TextBox 6">
            <a:extLst>
              <a:ext uri="{FF2B5EF4-FFF2-40B4-BE49-F238E27FC236}">
                <a16:creationId xmlns:a16="http://schemas.microsoft.com/office/drawing/2014/main" id="{C8F25D61-9CDE-3BAE-95F6-2A4083D8109A}"/>
              </a:ext>
            </a:extLst>
          </p:cNvPr>
          <p:cNvSpPr txBox="1"/>
          <p:nvPr/>
        </p:nvSpPr>
        <p:spPr>
          <a:xfrm>
            <a:off x="7373924" y="3967993"/>
            <a:ext cx="1174458" cy="523220"/>
          </a:xfrm>
          <a:prstGeom prst="rect">
            <a:avLst/>
          </a:prstGeom>
          <a:solidFill>
            <a:schemeClr val="bg1">
              <a:lumMod val="85000"/>
            </a:schemeClr>
          </a:solidFill>
        </p:spPr>
        <p:txBody>
          <a:bodyPr wrap="square" rtlCol="0">
            <a:spAutoFit/>
          </a:bodyPr>
          <a:lstStyle/>
          <a:p>
            <a:endParaRPr lang="en-US" sz="1400" dirty="0">
              <a:highlight>
                <a:srgbClr val="FF0000"/>
              </a:highlight>
            </a:endParaRPr>
          </a:p>
          <a:p>
            <a:r>
              <a:rPr lang="en-US" sz="1400" dirty="0">
                <a:highlight>
                  <a:srgbClr val="FF0000"/>
                </a:highlight>
              </a:rPr>
              <a:t>PROTEINS</a:t>
            </a:r>
          </a:p>
        </p:txBody>
      </p:sp>
    </p:spTree>
    <p:extLst>
      <p:ext uri="{BB962C8B-B14F-4D97-AF65-F5344CB8AC3E}">
        <p14:creationId xmlns:p14="http://schemas.microsoft.com/office/powerpoint/2010/main" val="17635730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IS IT GOOD TO TAKE SUPPLEMENTS?
</a:t>
            </a:r>
            <a:endParaRPr lang="en-US" sz="2800" b="0" strike="noStrike" spc="-1" dirty="0">
              <a:solidFill>
                <a:srgbClr val="000000"/>
              </a:solidFill>
              <a:latin typeface="Gill Sans MT"/>
            </a:endParaRPr>
          </a:p>
        </p:txBody>
      </p:sp>
      <p:sp>
        <p:nvSpPr>
          <p:cNvPr id="424" name="TextShape 2"/>
          <p:cNvSpPr txBox="1"/>
          <p:nvPr/>
        </p:nvSpPr>
        <p:spPr>
          <a:xfrm>
            <a:off x="2231400" y="2834820"/>
            <a:ext cx="7729200" cy="3740040"/>
          </a:xfrm>
          <a:prstGeom prst="rect">
            <a:avLst/>
          </a:prstGeom>
          <a:noFill/>
          <a:ln w="0">
            <a:noFill/>
          </a:ln>
        </p:spPr>
        <p:txBody>
          <a:bodyPr>
            <a:normAutofit fontScale="89500"/>
          </a:bodyPr>
          <a:lstStyle/>
          <a:p>
            <a:pPr marL="360">
              <a:spcBef>
                <a:spcPts val="1001"/>
              </a:spcBef>
              <a:buClr>
                <a:srgbClr val="418AB3"/>
              </a:buClr>
            </a:pPr>
            <a:r>
              <a:rPr lang="en-US" sz="2500" b="0" strike="noStrike" spc="-1" dirty="0">
                <a:solidFill>
                  <a:srgbClr val="262626"/>
                </a:solidFill>
                <a:latin typeface="Gill Sans MT" panose="020B0502020104020203" pitchFamily="34" charset="0"/>
              </a:rPr>
              <a:t>In some cases</a:t>
            </a:r>
            <a:r>
              <a:rPr lang="en-US" sz="2500" spc="-1" dirty="0">
                <a:solidFill>
                  <a:srgbClr val="262626"/>
                </a:solidFill>
                <a:latin typeface="Gill Sans MT" panose="020B0502020104020203" pitchFamily="34" charset="0"/>
              </a:rPr>
              <a:t>, using supplements could even be harmful. Many times we think that vitamins are natural and therefore harmless, but in high doses or in the wrong dose they can be very harmful
</a:t>
            </a:r>
            <a:endParaRPr lang="es-MX" sz="2500" b="0" i="0" dirty="0">
              <a:solidFill>
                <a:srgbClr val="201F1E"/>
              </a:solidFill>
              <a:effectLst/>
              <a:latin typeface="Gill Sans MT" panose="020B0502020104020203" pitchFamily="34" charset="0"/>
            </a:endParaRPr>
          </a:p>
          <a:p>
            <a:pPr marL="360">
              <a:spcBef>
                <a:spcPts val="1001"/>
              </a:spcBef>
              <a:buClr>
                <a:srgbClr val="418AB3"/>
              </a:buClr>
            </a:pPr>
            <a:r>
              <a:rPr lang="en-US" sz="2500" dirty="0">
                <a:solidFill>
                  <a:srgbClr val="201F1E"/>
                </a:solidFill>
                <a:latin typeface="Gill Sans MT" panose="020B0502020104020203" pitchFamily="34" charset="0"/>
              </a:rPr>
              <a:t>Also tell your doctor if you are taking teas, liquefied supplements, or liquids. Just because it’s "natural“ doesn’t mean it is qualified as healthy.  And even if it is healthy it is not necessary in high quantities. 
</a:t>
            </a:r>
            <a:endParaRPr lang="en-US" sz="2500" b="0" strike="noStrike" spc="-1" dirty="0">
              <a:solidFill>
                <a:srgbClr val="262626"/>
              </a:solidFill>
              <a:latin typeface="Gill Sans MT" panose="020B0502020104020203" pitchFamily="34" charset="0"/>
            </a:endParaRPr>
          </a:p>
        </p:txBody>
      </p:sp>
    </p:spTree>
    <p:extLst>
      <p:ext uri="{BB962C8B-B14F-4D97-AF65-F5344CB8AC3E}">
        <p14:creationId xmlns:p14="http://schemas.microsoft.com/office/powerpoint/2010/main" val="412973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4">
                                            <p:txEl>
                                              <p:pRg st="0" end="0"/>
                                            </p:txEl>
                                          </p:spTgt>
                                        </p:tgtEl>
                                        <p:attrNameLst>
                                          <p:attrName>style.visibility</p:attrName>
                                        </p:attrNameLst>
                                      </p:cBhvr>
                                      <p:to>
                                        <p:strVal val="visible"/>
                                      </p:to>
                                    </p:set>
                                    <p:animEffect transition="in" filter="fade">
                                      <p:cBhvr>
                                        <p:cTn id="7" dur="1000"/>
                                        <p:tgtEl>
                                          <p:spTgt spid="424">
                                            <p:txEl>
                                              <p:pRg st="0" end="0"/>
                                            </p:txEl>
                                          </p:spTgt>
                                        </p:tgtEl>
                                      </p:cBhvr>
                                    </p:animEffect>
                                    <p:anim calcmode="lin" valueType="num">
                                      <p:cBhvr>
                                        <p:cTn id="8" dur="1000" fill="hold"/>
                                        <p:tgtEl>
                                          <p:spTgt spid="4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735" y="448270"/>
            <a:ext cx="8170607" cy="1429423"/>
          </a:xfrm>
        </p:spPr>
        <p:txBody>
          <a:bodyPr>
            <a:normAutofit/>
          </a:bodyPr>
          <a:lstStyle/>
          <a:p>
            <a:pPr algn="ctr"/>
            <a:r>
              <a:rPr lang="en-US" dirty="0"/>
              <a:t>GENERAL QUESTIONS
</a:t>
            </a:r>
          </a:p>
        </p:txBody>
      </p:sp>
      <p:sp>
        <p:nvSpPr>
          <p:cNvPr id="4" name="Snip and Round Single Corner Rectangle 3">
            <a:hlinkClick r:id="rId2" action="ppaction://hlinksldjump"/>
          </p:cNvPr>
          <p:cNvSpPr/>
          <p:nvPr/>
        </p:nvSpPr>
        <p:spPr>
          <a:xfrm>
            <a:off x="3376124" y="2245475"/>
            <a:ext cx="1260602" cy="1081716"/>
          </a:xfrm>
          <a:prstGeom prst="snipRoundRect">
            <a:avLst/>
          </a:prstGeom>
          <a:solidFill>
            <a:schemeClr val="accent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Snip and Round Single Corner Rectangle 4">
            <a:hlinkClick r:id="rId3" action="ppaction://hlinksldjump"/>
          </p:cNvPr>
          <p:cNvSpPr/>
          <p:nvPr/>
        </p:nvSpPr>
        <p:spPr>
          <a:xfrm>
            <a:off x="4629062" y="2245475"/>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 name="Snip and Round Single Corner Rectangle 5">
            <a:hlinkClick r:id="rId4" action="ppaction://hlinksldjump"/>
          </p:cNvPr>
          <p:cNvSpPr/>
          <p:nvPr/>
        </p:nvSpPr>
        <p:spPr>
          <a:xfrm>
            <a:off x="3394656" y="3694973"/>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1" name="Snip and Round Single Corner Rectangle 10">
            <a:hlinkClick r:id="rId5" action="ppaction://hlinksldjump"/>
          </p:cNvPr>
          <p:cNvSpPr/>
          <p:nvPr/>
        </p:nvSpPr>
        <p:spPr>
          <a:xfrm>
            <a:off x="7197300" y="3694973"/>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2" name="Snip and Round Single Corner Rectangle 11">
            <a:hlinkClick r:id="rId6" action="ppaction://hlinksldjump"/>
          </p:cNvPr>
          <p:cNvSpPr/>
          <p:nvPr/>
        </p:nvSpPr>
        <p:spPr>
          <a:xfrm>
            <a:off x="5882000" y="2245475"/>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3" name="Snip and Round Single Corner Rectangle 12">
            <a:hlinkClick r:id="rId7" action="ppaction://hlinksldjump"/>
          </p:cNvPr>
          <p:cNvSpPr/>
          <p:nvPr/>
        </p:nvSpPr>
        <p:spPr>
          <a:xfrm>
            <a:off x="4662204" y="3694973"/>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4" name="Snip and Round Single Corner Rectangle 13">
            <a:hlinkClick r:id="rId8" action="ppaction://hlinksldjump"/>
          </p:cNvPr>
          <p:cNvSpPr/>
          <p:nvPr/>
        </p:nvSpPr>
        <p:spPr>
          <a:xfrm>
            <a:off x="5929752" y="3694973"/>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18" name="Snip and Round Single Corner Rectangle 17">
            <a:hlinkClick r:id="rId9" action="ppaction://hlinksldjump"/>
          </p:cNvPr>
          <p:cNvSpPr/>
          <p:nvPr/>
        </p:nvSpPr>
        <p:spPr>
          <a:xfrm>
            <a:off x="7144707" y="2245475"/>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0" name="Snip and Round Single Corner Rectangle 19">
            <a:hlinkClick r:id="rId10" action="ppaction://hlinksldjump"/>
          </p:cNvPr>
          <p:cNvSpPr/>
          <p:nvPr/>
        </p:nvSpPr>
        <p:spPr>
          <a:xfrm>
            <a:off x="8464848" y="3694973"/>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a:t>
            </a:r>
          </a:p>
        </p:txBody>
      </p:sp>
      <p:sp>
        <p:nvSpPr>
          <p:cNvPr id="21" name="Snip and Round Single Corner Rectangle 20">
            <a:hlinkClick r:id="rId11" action="ppaction://hlinksldjump"/>
          </p:cNvPr>
          <p:cNvSpPr/>
          <p:nvPr/>
        </p:nvSpPr>
        <p:spPr>
          <a:xfrm>
            <a:off x="8392770" y="2255031"/>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2" name="Snip and Round Single Corner Rectangle 21">
            <a:hlinkClick r:id="rId12" action="ppaction://hlinksldjump"/>
          </p:cNvPr>
          <p:cNvSpPr/>
          <p:nvPr/>
        </p:nvSpPr>
        <p:spPr>
          <a:xfrm>
            <a:off x="4629062" y="5328014"/>
            <a:ext cx="3398759"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CONTINUE TO OBESITY AND DIABETES
</a:t>
            </a:r>
          </a:p>
        </p:txBody>
      </p:sp>
    </p:spTree>
    <p:extLst>
      <p:ext uri="{BB962C8B-B14F-4D97-AF65-F5344CB8AC3E}">
        <p14:creationId xmlns:p14="http://schemas.microsoft.com/office/powerpoint/2010/main" val="773053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SETTING GOALS
WEEK BY WEEK
</a:t>
            </a:r>
            <a:endParaRPr lang="en-US" sz="2800" b="0" strike="noStrike" spc="-1" dirty="0">
              <a:solidFill>
                <a:srgbClr val="000000"/>
              </a:solidFill>
              <a:latin typeface="Gill Sans MT"/>
            </a:endParaRPr>
          </a:p>
        </p:txBody>
      </p:sp>
      <p:sp>
        <p:nvSpPr>
          <p:cNvPr id="424" name="TextShape 2"/>
          <p:cNvSpPr txBox="1"/>
          <p:nvPr/>
        </p:nvSpPr>
        <p:spPr>
          <a:xfrm>
            <a:off x="2231280" y="2153160"/>
            <a:ext cx="8690720" cy="4704840"/>
          </a:xfrm>
          <a:prstGeom prst="rect">
            <a:avLst/>
          </a:prstGeom>
          <a:noFill/>
          <a:ln w="0">
            <a:noFill/>
          </a:ln>
        </p:spPr>
        <p:txBody>
          <a:bodyPr>
            <a:normAutofit fontScale="97000"/>
          </a:bodyPr>
          <a:lstStyle/>
          <a:p>
            <a:pPr marL="360">
              <a:spcBef>
                <a:spcPts val="1001"/>
              </a:spcBef>
              <a:buClr>
                <a:srgbClr val="418AB3"/>
              </a:buClr>
            </a:pPr>
            <a:r>
              <a:rPr lang="en-US" sz="2800" spc="-1" dirty="0">
                <a:solidFill>
                  <a:srgbClr val="262626"/>
                </a:solidFill>
                <a:latin typeface="Gill Sans MT"/>
              </a:rPr>
              <a:t>Week 1: 
Carbohydrates, proteins and fats: definition and their sources </a:t>
            </a:r>
            <a:endParaRPr lang="en-US" sz="2800" b="0" strike="noStrike" spc="-1" dirty="0">
              <a:solidFill>
                <a:srgbClr val="262626"/>
              </a:solidFill>
              <a:latin typeface="Gill Sans MT"/>
            </a:endParaRPr>
          </a:p>
          <a:p>
            <a:pPr marL="360">
              <a:spcBef>
                <a:spcPts val="1001"/>
              </a:spcBef>
              <a:buClr>
                <a:srgbClr val="418AB3"/>
              </a:buClr>
            </a:pPr>
            <a:r>
              <a:rPr lang="en-US" sz="2800" spc="-1" dirty="0">
                <a:solidFill>
                  <a:srgbClr val="262626"/>
                </a:solidFill>
                <a:latin typeface="Gill Sans MT"/>
              </a:rPr>
              <a:t>% of meals
</a:t>
            </a:r>
            <a:endParaRPr lang="en-US" sz="2800" b="0" strike="noStrike" spc="-1" dirty="0">
              <a:solidFill>
                <a:srgbClr val="262626"/>
              </a:solidFill>
              <a:latin typeface="Gill Sans MT"/>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098" y="676092"/>
            <a:ext cx="7729200" cy="1188360"/>
          </a:xfrm>
        </p:spPr>
        <p:txBody>
          <a:bodyPr/>
          <a:lstStyle/>
          <a:p>
            <a:pPr algn="ctr"/>
            <a:r>
              <a:rPr lang="en-US" sz="4000" dirty="0">
                <a:latin typeface="Gill Sans MT" panose="020B0502020104020203" pitchFamily="34" charset="0"/>
              </a:rPr>
              <a:t>Week 2: </a:t>
            </a:r>
            <a:br>
              <a:rPr lang="en-US" sz="4000" dirty="0">
                <a:latin typeface="Gill Sans MT" panose="020B0502020104020203" pitchFamily="34" charset="0"/>
              </a:rPr>
            </a:br>
            <a:r>
              <a:rPr lang="en-US" sz="4000" dirty="0">
                <a:latin typeface="Gill Sans MT" panose="020B0502020104020203" pitchFamily="34" charset="0"/>
              </a:rPr>
              <a:t>Simple Recipe Planning</a:t>
            </a:r>
          </a:p>
        </p:txBody>
      </p:sp>
      <p:pic>
        <p:nvPicPr>
          <p:cNvPr id="1026" name="Picture 2" descr="Cómo planificar las comidas de nuestra semana? - Rocío Suárez Ey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697" y="1979058"/>
            <a:ext cx="8735439" cy="490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BAA5C3-B0BA-B518-AF17-9E3790958635}"/>
              </a:ext>
            </a:extLst>
          </p:cNvPr>
          <p:cNvSpPr txBox="1"/>
          <p:nvPr/>
        </p:nvSpPr>
        <p:spPr>
          <a:xfrm>
            <a:off x="4331367" y="2934785"/>
            <a:ext cx="875899" cy="307777"/>
          </a:xfrm>
          <a:prstGeom prst="rect">
            <a:avLst/>
          </a:prstGeom>
          <a:solidFill>
            <a:srgbClr val="92D050"/>
          </a:solidFill>
        </p:spPr>
        <p:txBody>
          <a:bodyPr wrap="square" rtlCol="0">
            <a:spAutoFit/>
          </a:bodyPr>
          <a:lstStyle/>
          <a:p>
            <a:r>
              <a:rPr lang="en-US" sz="1400" b="1" dirty="0"/>
              <a:t>  Snack</a:t>
            </a:r>
          </a:p>
        </p:txBody>
      </p:sp>
      <p:sp>
        <p:nvSpPr>
          <p:cNvPr id="4" name="TextBox 3">
            <a:extLst>
              <a:ext uri="{FF2B5EF4-FFF2-40B4-BE49-F238E27FC236}">
                <a16:creationId xmlns:a16="http://schemas.microsoft.com/office/drawing/2014/main" id="{8459FA24-98D7-69FE-A3A0-5202C14FD8DF}"/>
              </a:ext>
            </a:extLst>
          </p:cNvPr>
          <p:cNvSpPr txBox="1"/>
          <p:nvPr/>
        </p:nvSpPr>
        <p:spPr>
          <a:xfrm>
            <a:off x="3234088" y="2934785"/>
            <a:ext cx="962525" cy="307777"/>
          </a:xfrm>
          <a:prstGeom prst="rect">
            <a:avLst/>
          </a:prstGeom>
          <a:solidFill>
            <a:schemeClr val="accent2">
              <a:lumMod val="40000"/>
              <a:lumOff val="60000"/>
            </a:schemeClr>
          </a:solidFill>
        </p:spPr>
        <p:txBody>
          <a:bodyPr wrap="square" rtlCol="0">
            <a:spAutoFit/>
          </a:bodyPr>
          <a:lstStyle/>
          <a:p>
            <a:r>
              <a:rPr lang="en-US" sz="1200" b="1" dirty="0"/>
              <a:t>Br</a:t>
            </a:r>
            <a:r>
              <a:rPr lang="en-US" sz="1400" b="1" dirty="0"/>
              <a:t>eakfas</a:t>
            </a:r>
            <a:r>
              <a:rPr lang="en-US" sz="1200" b="1" dirty="0"/>
              <a:t>t</a:t>
            </a:r>
          </a:p>
        </p:txBody>
      </p:sp>
      <p:sp>
        <p:nvSpPr>
          <p:cNvPr id="5" name="TextBox 4">
            <a:extLst>
              <a:ext uri="{FF2B5EF4-FFF2-40B4-BE49-F238E27FC236}">
                <a16:creationId xmlns:a16="http://schemas.microsoft.com/office/drawing/2014/main" id="{83F7CE1E-17EE-C58F-54DD-F30DB118C728}"/>
              </a:ext>
            </a:extLst>
          </p:cNvPr>
          <p:cNvSpPr txBox="1"/>
          <p:nvPr/>
        </p:nvSpPr>
        <p:spPr>
          <a:xfrm>
            <a:off x="3570973" y="2117558"/>
            <a:ext cx="4052235" cy="369332"/>
          </a:xfrm>
          <a:prstGeom prst="rect">
            <a:avLst/>
          </a:prstGeom>
          <a:solidFill>
            <a:srgbClr val="92D050"/>
          </a:solidFill>
        </p:spPr>
        <p:txBody>
          <a:bodyPr wrap="square" rtlCol="0">
            <a:spAutoFit/>
          </a:bodyPr>
          <a:lstStyle/>
          <a:p>
            <a:r>
              <a:rPr lang="en-US" dirty="0"/>
              <a:t>               </a:t>
            </a:r>
            <a:r>
              <a:rPr lang="en-US" b="1" dirty="0"/>
              <a:t>W e e k l y   M e n u</a:t>
            </a:r>
          </a:p>
        </p:txBody>
      </p:sp>
      <p:sp>
        <p:nvSpPr>
          <p:cNvPr id="6" name="TextBox 5">
            <a:extLst>
              <a:ext uri="{FF2B5EF4-FFF2-40B4-BE49-F238E27FC236}">
                <a16:creationId xmlns:a16="http://schemas.microsoft.com/office/drawing/2014/main" id="{A5C0F39C-5ECD-A073-76E7-2C302CCAFB03}"/>
              </a:ext>
            </a:extLst>
          </p:cNvPr>
          <p:cNvSpPr txBox="1"/>
          <p:nvPr/>
        </p:nvSpPr>
        <p:spPr>
          <a:xfrm>
            <a:off x="5380522" y="3000308"/>
            <a:ext cx="875899" cy="307777"/>
          </a:xfrm>
          <a:prstGeom prst="rect">
            <a:avLst/>
          </a:prstGeom>
          <a:solidFill>
            <a:srgbClr val="FF0000"/>
          </a:solidFill>
        </p:spPr>
        <p:txBody>
          <a:bodyPr wrap="square" rtlCol="0">
            <a:spAutoFit/>
          </a:bodyPr>
          <a:lstStyle/>
          <a:p>
            <a:r>
              <a:rPr lang="en-US" sz="1400" b="1" dirty="0"/>
              <a:t>  Lunch</a:t>
            </a:r>
          </a:p>
        </p:txBody>
      </p:sp>
      <p:sp>
        <p:nvSpPr>
          <p:cNvPr id="7" name="TextBox 6">
            <a:extLst>
              <a:ext uri="{FF2B5EF4-FFF2-40B4-BE49-F238E27FC236}">
                <a16:creationId xmlns:a16="http://schemas.microsoft.com/office/drawing/2014/main" id="{A69556CF-0131-E110-4B92-9FA135D74971}"/>
              </a:ext>
            </a:extLst>
          </p:cNvPr>
          <p:cNvSpPr txBox="1"/>
          <p:nvPr/>
        </p:nvSpPr>
        <p:spPr>
          <a:xfrm>
            <a:off x="6477802" y="2934785"/>
            <a:ext cx="798897" cy="338554"/>
          </a:xfrm>
          <a:prstGeom prst="rect">
            <a:avLst/>
          </a:prstGeom>
          <a:solidFill>
            <a:schemeClr val="accent2">
              <a:lumMod val="60000"/>
              <a:lumOff val="40000"/>
            </a:schemeClr>
          </a:solidFill>
        </p:spPr>
        <p:txBody>
          <a:bodyPr wrap="square" rtlCol="0">
            <a:spAutoFit/>
          </a:bodyPr>
          <a:lstStyle/>
          <a:p>
            <a:r>
              <a:rPr lang="en-US" sz="1600" b="1" dirty="0"/>
              <a:t>Snack</a:t>
            </a:r>
          </a:p>
        </p:txBody>
      </p:sp>
      <p:sp>
        <p:nvSpPr>
          <p:cNvPr id="8" name="TextBox 7">
            <a:extLst>
              <a:ext uri="{FF2B5EF4-FFF2-40B4-BE49-F238E27FC236}">
                <a16:creationId xmlns:a16="http://schemas.microsoft.com/office/drawing/2014/main" id="{79AD308B-A5C3-E641-0102-05FD61FA766C}"/>
              </a:ext>
            </a:extLst>
          </p:cNvPr>
          <p:cNvSpPr txBox="1"/>
          <p:nvPr/>
        </p:nvSpPr>
        <p:spPr>
          <a:xfrm>
            <a:off x="7440330" y="2938753"/>
            <a:ext cx="981775" cy="369332"/>
          </a:xfrm>
          <a:prstGeom prst="rect">
            <a:avLst/>
          </a:prstGeom>
          <a:solidFill>
            <a:schemeClr val="accent3"/>
          </a:solidFill>
        </p:spPr>
        <p:txBody>
          <a:bodyPr wrap="square" rtlCol="0">
            <a:spAutoFit/>
          </a:bodyPr>
          <a:lstStyle/>
          <a:p>
            <a:r>
              <a:rPr lang="en-US" dirty="0"/>
              <a:t> </a:t>
            </a:r>
            <a:r>
              <a:rPr lang="en-US" b="1" dirty="0"/>
              <a:t>Dinner</a:t>
            </a:r>
          </a:p>
        </p:txBody>
      </p:sp>
      <p:sp>
        <p:nvSpPr>
          <p:cNvPr id="9" name="TextBox 8">
            <a:extLst>
              <a:ext uri="{FF2B5EF4-FFF2-40B4-BE49-F238E27FC236}">
                <a16:creationId xmlns:a16="http://schemas.microsoft.com/office/drawing/2014/main" id="{876B935F-478B-6B14-2273-66B296815858}"/>
              </a:ext>
            </a:extLst>
          </p:cNvPr>
          <p:cNvSpPr txBox="1"/>
          <p:nvPr/>
        </p:nvSpPr>
        <p:spPr>
          <a:xfrm>
            <a:off x="8604986" y="1979058"/>
            <a:ext cx="1677150" cy="646331"/>
          </a:xfrm>
          <a:prstGeom prst="rect">
            <a:avLst/>
          </a:prstGeom>
          <a:solidFill>
            <a:schemeClr val="accent1"/>
          </a:solidFill>
        </p:spPr>
        <p:txBody>
          <a:bodyPr wrap="square" rtlCol="0">
            <a:spAutoFit/>
          </a:bodyPr>
          <a:lstStyle/>
          <a:p>
            <a:endParaRPr lang="en-US" dirty="0"/>
          </a:p>
          <a:p>
            <a:r>
              <a:rPr lang="en-US" dirty="0"/>
              <a:t>Shopping List</a:t>
            </a:r>
          </a:p>
        </p:txBody>
      </p:sp>
      <p:sp>
        <p:nvSpPr>
          <p:cNvPr id="10" name="TextBox 9">
            <a:extLst>
              <a:ext uri="{FF2B5EF4-FFF2-40B4-BE49-F238E27FC236}">
                <a16:creationId xmlns:a16="http://schemas.microsoft.com/office/drawing/2014/main" id="{833C458A-A9CD-45B5-AC0F-61BA8DFDECDD}"/>
              </a:ext>
            </a:extLst>
          </p:cNvPr>
          <p:cNvSpPr txBox="1"/>
          <p:nvPr/>
        </p:nvSpPr>
        <p:spPr>
          <a:xfrm>
            <a:off x="1674795" y="3429000"/>
            <a:ext cx="1260909" cy="307777"/>
          </a:xfrm>
          <a:prstGeom prst="rect">
            <a:avLst/>
          </a:prstGeom>
          <a:solidFill>
            <a:schemeClr val="accent1">
              <a:lumMod val="20000"/>
              <a:lumOff val="80000"/>
            </a:schemeClr>
          </a:solidFill>
        </p:spPr>
        <p:txBody>
          <a:bodyPr wrap="square" rtlCol="0">
            <a:spAutoFit/>
          </a:bodyPr>
          <a:lstStyle/>
          <a:p>
            <a:r>
              <a:rPr lang="en-US" sz="1400" b="1" dirty="0"/>
              <a:t>MONDAY</a:t>
            </a:r>
          </a:p>
        </p:txBody>
      </p:sp>
      <p:sp>
        <p:nvSpPr>
          <p:cNvPr id="11" name="TextBox 10">
            <a:extLst>
              <a:ext uri="{FF2B5EF4-FFF2-40B4-BE49-F238E27FC236}">
                <a16:creationId xmlns:a16="http://schemas.microsoft.com/office/drawing/2014/main" id="{1661648E-B549-DC5D-D902-E4EE86A2DAFA}"/>
              </a:ext>
            </a:extLst>
          </p:cNvPr>
          <p:cNvSpPr txBox="1"/>
          <p:nvPr/>
        </p:nvSpPr>
        <p:spPr>
          <a:xfrm>
            <a:off x="1674795" y="3859731"/>
            <a:ext cx="1260909" cy="307777"/>
          </a:xfrm>
          <a:prstGeom prst="rect">
            <a:avLst/>
          </a:prstGeom>
          <a:solidFill>
            <a:schemeClr val="bg1"/>
          </a:solidFill>
        </p:spPr>
        <p:txBody>
          <a:bodyPr wrap="square" rtlCol="0">
            <a:spAutoFit/>
          </a:bodyPr>
          <a:lstStyle/>
          <a:p>
            <a:r>
              <a:rPr lang="en-US" sz="1400" b="1" dirty="0"/>
              <a:t>TUESDAY</a:t>
            </a:r>
          </a:p>
        </p:txBody>
      </p:sp>
      <p:sp>
        <p:nvSpPr>
          <p:cNvPr id="12" name="TextBox 11">
            <a:extLst>
              <a:ext uri="{FF2B5EF4-FFF2-40B4-BE49-F238E27FC236}">
                <a16:creationId xmlns:a16="http://schemas.microsoft.com/office/drawing/2014/main" id="{FAFC3766-2069-3A0E-B26A-02A2D865BBA5}"/>
              </a:ext>
            </a:extLst>
          </p:cNvPr>
          <p:cNvSpPr txBox="1"/>
          <p:nvPr/>
        </p:nvSpPr>
        <p:spPr>
          <a:xfrm>
            <a:off x="1674795" y="4302493"/>
            <a:ext cx="1472666" cy="307777"/>
          </a:xfrm>
          <a:prstGeom prst="rect">
            <a:avLst/>
          </a:prstGeom>
          <a:solidFill>
            <a:schemeClr val="accent1">
              <a:lumMod val="20000"/>
              <a:lumOff val="80000"/>
            </a:schemeClr>
          </a:solidFill>
        </p:spPr>
        <p:txBody>
          <a:bodyPr wrap="square" rtlCol="0">
            <a:spAutoFit/>
          </a:bodyPr>
          <a:lstStyle/>
          <a:p>
            <a:r>
              <a:rPr lang="en-US" sz="1400" b="1" dirty="0"/>
              <a:t>WEDNESDAY</a:t>
            </a:r>
          </a:p>
        </p:txBody>
      </p:sp>
      <p:sp>
        <p:nvSpPr>
          <p:cNvPr id="13" name="TextBox 12">
            <a:extLst>
              <a:ext uri="{FF2B5EF4-FFF2-40B4-BE49-F238E27FC236}">
                <a16:creationId xmlns:a16="http://schemas.microsoft.com/office/drawing/2014/main" id="{8AB5EC95-1E3E-8DE3-F82B-F7BF99C5CDA2}"/>
              </a:ext>
            </a:extLst>
          </p:cNvPr>
          <p:cNvSpPr txBox="1"/>
          <p:nvPr/>
        </p:nvSpPr>
        <p:spPr>
          <a:xfrm>
            <a:off x="1674795" y="4851133"/>
            <a:ext cx="1260909" cy="307777"/>
          </a:xfrm>
          <a:prstGeom prst="rect">
            <a:avLst/>
          </a:prstGeom>
          <a:solidFill>
            <a:schemeClr val="bg1"/>
          </a:solidFill>
        </p:spPr>
        <p:txBody>
          <a:bodyPr wrap="square" rtlCol="0">
            <a:spAutoFit/>
          </a:bodyPr>
          <a:lstStyle/>
          <a:p>
            <a:r>
              <a:rPr lang="en-US" sz="1400" b="1" dirty="0"/>
              <a:t>TURSDAY</a:t>
            </a:r>
          </a:p>
        </p:txBody>
      </p:sp>
      <p:sp>
        <p:nvSpPr>
          <p:cNvPr id="14" name="TextBox 13">
            <a:extLst>
              <a:ext uri="{FF2B5EF4-FFF2-40B4-BE49-F238E27FC236}">
                <a16:creationId xmlns:a16="http://schemas.microsoft.com/office/drawing/2014/main" id="{D6FC3D9B-5893-BF3F-C018-A5EF0127BE8F}"/>
              </a:ext>
            </a:extLst>
          </p:cNvPr>
          <p:cNvSpPr txBox="1"/>
          <p:nvPr/>
        </p:nvSpPr>
        <p:spPr>
          <a:xfrm>
            <a:off x="1674795" y="5284269"/>
            <a:ext cx="1260909" cy="307777"/>
          </a:xfrm>
          <a:prstGeom prst="rect">
            <a:avLst/>
          </a:prstGeom>
          <a:solidFill>
            <a:schemeClr val="accent1">
              <a:lumMod val="20000"/>
              <a:lumOff val="80000"/>
            </a:schemeClr>
          </a:solidFill>
        </p:spPr>
        <p:txBody>
          <a:bodyPr wrap="square" rtlCol="0">
            <a:spAutoFit/>
          </a:bodyPr>
          <a:lstStyle/>
          <a:p>
            <a:r>
              <a:rPr lang="en-US" sz="1400" b="1" dirty="0"/>
              <a:t>FRIDAY</a:t>
            </a:r>
          </a:p>
        </p:txBody>
      </p:sp>
      <p:sp>
        <p:nvSpPr>
          <p:cNvPr id="15" name="TextBox 14">
            <a:extLst>
              <a:ext uri="{FF2B5EF4-FFF2-40B4-BE49-F238E27FC236}">
                <a16:creationId xmlns:a16="http://schemas.microsoft.com/office/drawing/2014/main" id="{BEA98027-F6E1-4271-8228-85ED5FEED412}"/>
              </a:ext>
            </a:extLst>
          </p:cNvPr>
          <p:cNvSpPr txBox="1"/>
          <p:nvPr/>
        </p:nvSpPr>
        <p:spPr>
          <a:xfrm>
            <a:off x="1674795" y="5746282"/>
            <a:ext cx="1347538" cy="307777"/>
          </a:xfrm>
          <a:prstGeom prst="rect">
            <a:avLst/>
          </a:prstGeom>
          <a:solidFill>
            <a:schemeClr val="bg1"/>
          </a:solidFill>
        </p:spPr>
        <p:txBody>
          <a:bodyPr wrap="square" rtlCol="0">
            <a:spAutoFit/>
          </a:bodyPr>
          <a:lstStyle/>
          <a:p>
            <a:r>
              <a:rPr lang="en-US" sz="1400" b="1" dirty="0"/>
              <a:t>SATURDAY</a:t>
            </a:r>
          </a:p>
        </p:txBody>
      </p:sp>
      <p:sp>
        <p:nvSpPr>
          <p:cNvPr id="16" name="TextBox 15">
            <a:extLst>
              <a:ext uri="{FF2B5EF4-FFF2-40B4-BE49-F238E27FC236}">
                <a16:creationId xmlns:a16="http://schemas.microsoft.com/office/drawing/2014/main" id="{FEDFC132-2047-767B-9987-10AE695AF83C}"/>
              </a:ext>
            </a:extLst>
          </p:cNvPr>
          <p:cNvSpPr txBox="1"/>
          <p:nvPr/>
        </p:nvSpPr>
        <p:spPr>
          <a:xfrm>
            <a:off x="1674795" y="6141033"/>
            <a:ext cx="1472666" cy="307777"/>
          </a:xfrm>
          <a:prstGeom prst="rect">
            <a:avLst/>
          </a:prstGeom>
          <a:solidFill>
            <a:schemeClr val="accent1">
              <a:lumMod val="40000"/>
              <a:lumOff val="60000"/>
            </a:schemeClr>
          </a:solidFill>
        </p:spPr>
        <p:txBody>
          <a:bodyPr wrap="square" rtlCol="0">
            <a:spAutoFit/>
          </a:bodyPr>
          <a:lstStyle/>
          <a:p>
            <a:r>
              <a:rPr lang="en-US" sz="1400" b="1" dirty="0"/>
              <a:t>SUNDAY</a:t>
            </a:r>
          </a:p>
        </p:txBody>
      </p:sp>
    </p:spTree>
    <p:extLst>
      <p:ext uri="{BB962C8B-B14F-4D97-AF65-F5344CB8AC3E}">
        <p14:creationId xmlns:p14="http://schemas.microsoft.com/office/powerpoint/2010/main" val="11735324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279" y="770246"/>
            <a:ext cx="7729200" cy="1188360"/>
          </a:xfrm>
        </p:spPr>
        <p:txBody>
          <a:bodyPr/>
          <a:lstStyle/>
          <a:p>
            <a:pPr algn="ctr"/>
            <a:r>
              <a:rPr lang="en-US" sz="4000" dirty="0">
                <a:latin typeface="Gill Sans MT" panose="020B0502020104020203" pitchFamily="34" charset="0"/>
              </a:rPr>
              <a:t>Week 3: Portion Control
</a:t>
            </a:r>
          </a:p>
        </p:txBody>
      </p:sp>
      <p:pic>
        <p:nvPicPr>
          <p:cNvPr id="4" name="Picture 2" descr="MyPlate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173" y="1760707"/>
            <a:ext cx="6657413" cy="509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967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extShape 1"/>
          <p:cNvSpPr txBox="1"/>
          <p:nvPr/>
        </p:nvSpPr>
        <p:spPr>
          <a:xfrm>
            <a:off x="2231400" y="1032893"/>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500" b="0" strike="noStrike" cap="all" spc="199" dirty="0">
                <a:solidFill>
                  <a:srgbClr val="262626"/>
                </a:solidFill>
                <a:latin typeface="Gill Sans MT"/>
              </a:rPr>
              <a:t> </a:t>
            </a:r>
            <a:r>
              <a:rPr lang="en-US" sz="2500" cap="all" spc="199" dirty="0">
                <a:solidFill>
                  <a:srgbClr val="262626"/>
                </a:solidFill>
                <a:latin typeface="Gill Sans MT"/>
              </a:rPr>
              <a:t>Week 4: CHALLENGES OF EATING OUTSIDE OF THE HOME </a:t>
            </a:r>
            <a:endParaRPr lang="en-US" sz="2500" b="0" strike="noStrike" spc="-1" dirty="0">
              <a:solidFill>
                <a:srgbClr val="000000"/>
              </a:solidFill>
              <a:latin typeface="Gill Sans MT"/>
            </a:endParaRPr>
          </a:p>
        </p:txBody>
      </p:sp>
      <p:sp>
        <p:nvSpPr>
          <p:cNvPr id="426" name="TextShape 2"/>
          <p:cNvSpPr txBox="1"/>
          <p:nvPr/>
        </p:nvSpPr>
        <p:spPr>
          <a:xfrm>
            <a:off x="2231280" y="2470969"/>
            <a:ext cx="9789268" cy="4106748"/>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Calories and cost
Carbohydrates, proteins and fats: definition and their sources</a:t>
            </a:r>
            <a:endParaRPr lang="en-US" sz="2500" b="0" strike="noStrike" spc="-1" dirty="0">
              <a:solidFill>
                <a:srgbClr val="262626"/>
              </a:solidFill>
              <a:latin typeface="Gill Sans MT"/>
            </a:endParaRPr>
          </a:p>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 of meals
Grilled, oven or steamed dishes instead of fried meals
Small plates (portion control)</a:t>
            </a:r>
            <a:endParaRPr lang="en-US" sz="1600" b="0" strike="noStrike" spc="-1" dirty="0">
              <a:solidFill>
                <a:srgbClr val="262626"/>
              </a:solidFill>
              <a:latin typeface="Gill Sans MT"/>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A3C30D9B-3B51-0491-6273-C0FCB5B650CB}"/>
              </a:ext>
            </a:extLst>
          </p:cNvPr>
          <p:cNvSpPr txBox="1">
            <a:spLocks noGrp="1"/>
          </p:cNvSpPr>
          <p:nvPr>
            <p:ph type="title"/>
          </p:nvPr>
        </p:nvSpPr>
        <p:spPr>
          <a:xfrm>
            <a:off x="2010381" y="192729"/>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p>
            <a:pPr algn="ctr"/>
            <a:br>
              <a:rPr lang="en-US" sz="2500" spc="-1" dirty="0">
                <a:solidFill>
                  <a:srgbClr val="000000"/>
                </a:solidFill>
                <a:latin typeface="Gill Sans MT"/>
              </a:rPr>
            </a:br>
            <a:r>
              <a:rPr lang="en-US" sz="2500" spc="-1" dirty="0">
                <a:solidFill>
                  <a:srgbClr val="000000"/>
                </a:solidFill>
                <a:latin typeface="Gill Sans MT"/>
              </a:rPr>
              <a:t>BMI: BODY MASS INDEX
</a:t>
            </a:r>
            <a:endParaRPr lang="en-US" sz="2500" b="0" strike="noStrike" spc="-1" dirty="0">
              <a:solidFill>
                <a:srgbClr val="000000"/>
              </a:solidFill>
              <a:latin typeface="Gill Sans MT"/>
            </a:endParaRPr>
          </a:p>
        </p:txBody>
      </p:sp>
      <p:pic>
        <p:nvPicPr>
          <p:cNvPr id="6" name="Picture 5" descr="Timeline&#10;&#10;Description automatically generated">
            <a:extLst>
              <a:ext uri="{FF2B5EF4-FFF2-40B4-BE49-F238E27FC236}">
                <a16:creationId xmlns:a16="http://schemas.microsoft.com/office/drawing/2014/main" id="{A863171C-532D-57A8-2D04-A045F5B18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478" y="1644718"/>
            <a:ext cx="7725853" cy="5020553"/>
          </a:xfrm>
          <a:prstGeom prst="rect">
            <a:avLst/>
          </a:prstGeom>
        </p:spPr>
      </p:pic>
      <p:sp>
        <p:nvSpPr>
          <p:cNvPr id="13" name="TextBox 12">
            <a:extLst>
              <a:ext uri="{FF2B5EF4-FFF2-40B4-BE49-F238E27FC236}">
                <a16:creationId xmlns:a16="http://schemas.microsoft.com/office/drawing/2014/main" id="{1E8EB935-B0AA-7956-EDFF-FDF9F296BCFD}"/>
              </a:ext>
            </a:extLst>
          </p:cNvPr>
          <p:cNvSpPr txBox="1"/>
          <p:nvPr/>
        </p:nvSpPr>
        <p:spPr>
          <a:xfrm>
            <a:off x="2136775" y="6214659"/>
            <a:ext cx="7483880" cy="230832"/>
          </a:xfrm>
          <a:prstGeom prst="rect">
            <a:avLst/>
          </a:prstGeom>
          <a:solidFill>
            <a:srgbClr val="FFC000"/>
          </a:solidFill>
        </p:spPr>
        <p:txBody>
          <a:bodyPr wrap="square" rtlCol="0">
            <a:spAutoFit/>
          </a:bodyPr>
          <a:lstStyle/>
          <a:p>
            <a:r>
              <a:rPr lang="en-US" sz="900" b="1" dirty="0">
                <a:highlight>
                  <a:srgbClr val="FFFF00"/>
                </a:highlight>
              </a:rPr>
              <a:t>UNDERWEIGHT        NORMAL             OVERWEIGHT             OBESITY I           OBESITY II                    OBESITY III               OBESITY  IV</a:t>
            </a:r>
          </a:p>
        </p:txBody>
      </p:sp>
      <p:sp>
        <p:nvSpPr>
          <p:cNvPr id="15" name="TextBox 14">
            <a:extLst>
              <a:ext uri="{FF2B5EF4-FFF2-40B4-BE49-F238E27FC236}">
                <a16:creationId xmlns:a16="http://schemas.microsoft.com/office/drawing/2014/main" id="{BAC9C7BF-E523-AA1F-83BA-9AB117AFC5EB}"/>
              </a:ext>
            </a:extLst>
          </p:cNvPr>
          <p:cNvSpPr txBox="1"/>
          <p:nvPr/>
        </p:nvSpPr>
        <p:spPr>
          <a:xfrm>
            <a:off x="2450359" y="4006023"/>
            <a:ext cx="612843" cy="276999"/>
          </a:xfrm>
          <a:prstGeom prst="rect">
            <a:avLst/>
          </a:prstGeom>
          <a:solidFill>
            <a:schemeClr val="accent1">
              <a:lumMod val="20000"/>
              <a:lumOff val="80000"/>
            </a:schemeClr>
          </a:solidFill>
        </p:spPr>
        <p:txBody>
          <a:bodyPr wrap="square" rtlCol="0">
            <a:spAutoFit/>
          </a:bodyPr>
          <a:lstStyle/>
          <a:p>
            <a:r>
              <a:rPr lang="en-US" sz="1200" dirty="0"/>
              <a:t>  </a:t>
            </a:r>
            <a:r>
              <a:rPr lang="en-US" sz="1200" b="1" dirty="0"/>
              <a:t>BMI</a:t>
            </a:r>
          </a:p>
        </p:txBody>
      </p:sp>
      <p:sp>
        <p:nvSpPr>
          <p:cNvPr id="17" name="TextBox 16">
            <a:extLst>
              <a:ext uri="{FF2B5EF4-FFF2-40B4-BE49-F238E27FC236}">
                <a16:creationId xmlns:a16="http://schemas.microsoft.com/office/drawing/2014/main" id="{136B9B4B-F1C7-D837-E37B-45370166F88E}"/>
              </a:ext>
            </a:extLst>
          </p:cNvPr>
          <p:cNvSpPr txBox="1"/>
          <p:nvPr/>
        </p:nvSpPr>
        <p:spPr>
          <a:xfrm>
            <a:off x="2450359" y="2074386"/>
            <a:ext cx="1995181" cy="954107"/>
          </a:xfrm>
          <a:prstGeom prst="rect">
            <a:avLst/>
          </a:prstGeom>
          <a:solidFill>
            <a:schemeClr val="accent1">
              <a:lumMod val="20000"/>
              <a:lumOff val="80000"/>
            </a:schemeClr>
          </a:solidFill>
        </p:spPr>
        <p:txBody>
          <a:bodyPr wrap="square" rtlCol="0">
            <a:spAutoFit/>
          </a:bodyPr>
          <a:lstStyle/>
          <a:p>
            <a:r>
              <a:rPr lang="en-US" sz="2800" b="1" dirty="0"/>
              <a:t>BMI</a:t>
            </a:r>
          </a:p>
          <a:p>
            <a:r>
              <a:rPr lang="en-US" sz="2800" b="1" dirty="0">
                <a:highlight>
                  <a:srgbClr val="00FF00"/>
                </a:highlight>
              </a:rPr>
              <a:t>FORMULA</a:t>
            </a:r>
            <a:endParaRPr lang="en-US" dirty="0"/>
          </a:p>
        </p:txBody>
      </p:sp>
      <p:sp>
        <p:nvSpPr>
          <p:cNvPr id="18" name="TextBox 17">
            <a:extLst>
              <a:ext uri="{FF2B5EF4-FFF2-40B4-BE49-F238E27FC236}">
                <a16:creationId xmlns:a16="http://schemas.microsoft.com/office/drawing/2014/main" id="{5B0A0CFA-4092-D56B-F0AC-60B0FC9EE806}"/>
              </a:ext>
            </a:extLst>
          </p:cNvPr>
          <p:cNvSpPr txBox="1"/>
          <p:nvPr/>
        </p:nvSpPr>
        <p:spPr>
          <a:xfrm>
            <a:off x="6327232" y="2029339"/>
            <a:ext cx="2174741" cy="461665"/>
          </a:xfrm>
          <a:prstGeom prst="rect">
            <a:avLst/>
          </a:prstGeom>
          <a:solidFill>
            <a:schemeClr val="accent1">
              <a:lumMod val="20000"/>
              <a:lumOff val="80000"/>
            </a:schemeClr>
          </a:solidFill>
        </p:spPr>
        <p:txBody>
          <a:bodyPr wrap="square" rtlCol="0">
            <a:spAutoFit/>
          </a:bodyPr>
          <a:lstStyle/>
          <a:p>
            <a:r>
              <a:rPr lang="en-US" sz="2400" b="1" dirty="0"/>
              <a:t>WEIGHT (KG)</a:t>
            </a:r>
          </a:p>
        </p:txBody>
      </p:sp>
      <p:sp>
        <p:nvSpPr>
          <p:cNvPr id="19" name="TextBox 18">
            <a:extLst>
              <a:ext uri="{FF2B5EF4-FFF2-40B4-BE49-F238E27FC236}">
                <a16:creationId xmlns:a16="http://schemas.microsoft.com/office/drawing/2014/main" id="{CA13BEC1-2DF8-5625-29FF-A8D749F922B7}"/>
              </a:ext>
            </a:extLst>
          </p:cNvPr>
          <p:cNvSpPr txBox="1"/>
          <p:nvPr/>
        </p:nvSpPr>
        <p:spPr>
          <a:xfrm>
            <a:off x="4873557" y="2566828"/>
            <a:ext cx="4182894" cy="461665"/>
          </a:xfrm>
          <a:prstGeom prst="rect">
            <a:avLst/>
          </a:prstGeom>
          <a:solidFill>
            <a:schemeClr val="accent1">
              <a:lumMod val="20000"/>
              <a:lumOff val="80000"/>
            </a:schemeClr>
          </a:solidFill>
        </p:spPr>
        <p:txBody>
          <a:bodyPr wrap="square" rtlCol="0">
            <a:spAutoFit/>
          </a:bodyPr>
          <a:lstStyle/>
          <a:p>
            <a:r>
              <a:rPr lang="en-US" sz="2400" b="1" dirty="0"/>
              <a:t>       HEIGHT </a:t>
            </a:r>
            <a:r>
              <a:rPr lang="en-US" b="1" dirty="0"/>
              <a:t>X</a:t>
            </a:r>
            <a:r>
              <a:rPr lang="en-US" sz="2400" b="1" dirty="0"/>
              <a:t> HEIGHT (M) </a:t>
            </a:r>
          </a:p>
        </p:txBody>
      </p:sp>
    </p:spTree>
    <p:extLst>
      <p:ext uri="{BB962C8B-B14F-4D97-AF65-F5344CB8AC3E}">
        <p14:creationId xmlns:p14="http://schemas.microsoft.com/office/powerpoint/2010/main" val="4079867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49A1-22C4-5F56-7C35-552EA58D7DC5}"/>
              </a:ext>
            </a:extLst>
          </p:cNvPr>
          <p:cNvSpPr>
            <a:spLocks noGrp="1"/>
          </p:cNvSpPr>
          <p:nvPr>
            <p:ph type="title"/>
          </p:nvPr>
        </p:nvSpPr>
        <p:spPr/>
        <p:txBody>
          <a:bodyPr/>
          <a:lstStyle/>
          <a:p>
            <a:pPr algn="ctr"/>
            <a:br>
              <a:rPr lang="es-ES" sz="4000" dirty="0">
                <a:solidFill>
                  <a:srgbClr val="202124"/>
                </a:solidFill>
                <a:latin typeface="arial" panose="020B0604020202020204" pitchFamily="34" charset="0"/>
              </a:rPr>
            </a:br>
            <a:endParaRPr lang="en-US" sz="4000" dirty="0"/>
          </a:p>
        </p:txBody>
      </p:sp>
      <p:sp>
        <p:nvSpPr>
          <p:cNvPr id="3" name="Subtitle 2">
            <a:extLst>
              <a:ext uri="{FF2B5EF4-FFF2-40B4-BE49-F238E27FC236}">
                <a16:creationId xmlns:a16="http://schemas.microsoft.com/office/drawing/2014/main" id="{913761A6-138B-B473-2C8D-392BF3A2E579}"/>
              </a:ext>
            </a:extLst>
          </p:cNvPr>
          <p:cNvSpPr>
            <a:spLocks noGrp="1"/>
          </p:cNvSpPr>
          <p:nvPr>
            <p:ph type="subTitle"/>
          </p:nvPr>
        </p:nvSpPr>
        <p:spPr>
          <a:xfrm>
            <a:off x="2231280" y="1982620"/>
            <a:ext cx="7729200" cy="3101760"/>
          </a:xfrm>
        </p:spPr>
        <p:txBody>
          <a:bodyPr/>
          <a:lstStyle/>
          <a:p>
            <a:r>
              <a:rPr lang="en-US" sz="2500" dirty="0">
                <a:solidFill>
                  <a:srgbClr val="202124"/>
                </a:solidFill>
                <a:latin typeface="Gill Sans MT" panose="020B0502020104020203" pitchFamily="34" charset="0"/>
              </a:rPr>
              <a:t>BMI is important; it helps to know what kind of health complications you may have due to obesity. 
</a:t>
            </a:r>
            <a:endParaRPr lang="en-US" sz="2500" dirty="0">
              <a:latin typeface="Gill Sans MT" panose="020B0502020104020203" pitchFamily="34" charset="0"/>
            </a:endParaRPr>
          </a:p>
        </p:txBody>
      </p:sp>
      <p:sp>
        <p:nvSpPr>
          <p:cNvPr id="4" name="TextShape 1">
            <a:extLst>
              <a:ext uri="{FF2B5EF4-FFF2-40B4-BE49-F238E27FC236}">
                <a16:creationId xmlns:a16="http://schemas.microsoft.com/office/drawing/2014/main" id="{D09403F0-1939-7DC1-F17C-9EEF9BC57233}"/>
              </a:ext>
            </a:extLst>
          </p:cNvPr>
          <p:cNvSpPr txBox="1"/>
          <p:nvPr/>
        </p:nvSpPr>
        <p:spPr>
          <a:xfrm>
            <a:off x="2231280" y="79426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dirty="0">
              <a:solidFill>
                <a:srgbClr val="202124"/>
              </a:solidFill>
              <a:latin typeface="Gill Sans MT" panose="020B0502020104020203" pitchFamily="34" charset="0"/>
            </a:endParaRPr>
          </a:p>
          <a:p>
            <a:pPr algn="ctr">
              <a:lnSpc>
                <a:spcPct val="90000"/>
              </a:lnSpc>
            </a:pPr>
            <a:r>
              <a:rPr lang="en-US" sz="2800" dirty="0">
                <a:solidFill>
                  <a:srgbClr val="202124"/>
                </a:solidFill>
                <a:latin typeface="Gill Sans MT" panose="020B0502020104020203" pitchFamily="34" charset="0"/>
              </a:rPr>
              <a:t>Why is it important to know which group your BMI belongs to?
</a:t>
            </a:r>
            <a:endParaRPr lang="en-US" sz="2800" b="0" strike="noStrike" spc="-1" dirty="0">
              <a:solidFill>
                <a:srgbClr val="000000"/>
              </a:solidFill>
              <a:latin typeface="Gill Sans MT"/>
            </a:endParaRPr>
          </a:p>
        </p:txBody>
      </p:sp>
    </p:spTree>
    <p:extLst>
      <p:ext uri="{BB962C8B-B14F-4D97-AF65-F5344CB8AC3E}">
        <p14:creationId xmlns:p14="http://schemas.microsoft.com/office/powerpoint/2010/main" val="159168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13B5D6-EC0F-D267-C086-36A4F5D6D576}"/>
              </a:ext>
            </a:extLst>
          </p:cNvPr>
          <p:cNvSpPr>
            <a:spLocks noGrp="1"/>
          </p:cNvSpPr>
          <p:nvPr>
            <p:ph type="subTitle"/>
          </p:nvPr>
        </p:nvSpPr>
        <p:spPr>
          <a:xfrm>
            <a:off x="2231280" y="1429928"/>
            <a:ext cx="9210752" cy="4907372"/>
          </a:xfrm>
        </p:spPr>
        <p:txBody>
          <a:bodyPr/>
          <a:lstStyle/>
          <a:p>
            <a:r>
              <a:rPr lang="en-US" sz="2500" dirty="0">
                <a:latin typeface="Gill Sans MT" panose="020B0502020104020203" pitchFamily="34" charset="0"/>
              </a:rPr>
              <a:t>1. Set small goals step by step</a:t>
            </a:r>
            <a:endParaRPr lang="en-US" sz="500" dirty="0">
              <a:latin typeface="Gill Sans MT" panose="020B0502020104020203" pitchFamily="34" charset="0"/>
            </a:endParaRPr>
          </a:p>
          <a:p>
            <a:r>
              <a:rPr lang="en-US" sz="2500" dirty="0">
                <a:latin typeface="Gill Sans MT" panose="020B0502020104020203" pitchFamily="34" charset="0"/>
              </a:rPr>
              <a:t>2. Identify specific actions for weight loss</a:t>
            </a:r>
            <a:endParaRPr lang="en-US" sz="500" dirty="0">
              <a:latin typeface="Gill Sans MT" panose="020B0502020104020203" pitchFamily="34" charset="0"/>
            </a:endParaRPr>
          </a:p>
          <a:p>
            <a:r>
              <a:rPr lang="en-US" sz="2500" dirty="0">
                <a:latin typeface="Gill Sans MT" panose="020B0502020104020203" pitchFamily="34" charset="0"/>
              </a:rPr>
              <a:t>3. Watch what you eat</a:t>
            </a:r>
            <a:endParaRPr lang="en-US" sz="500" dirty="0">
              <a:latin typeface="Gill Sans MT" panose="020B0502020104020203" pitchFamily="34" charset="0"/>
            </a:endParaRPr>
          </a:p>
          <a:p>
            <a:r>
              <a:rPr lang="en-US" sz="2500" dirty="0">
                <a:latin typeface="Gill Sans MT" panose="020B0502020104020203" pitchFamily="34" charset="0"/>
              </a:rPr>
              <a:t>4. Choose the right food and know the recommended portion size</a:t>
            </a:r>
            <a:endParaRPr lang="en-US" sz="100" dirty="0">
              <a:latin typeface="Gill Sans MT" panose="020B0502020104020203" pitchFamily="34" charset="0"/>
            </a:endParaRPr>
          </a:p>
          <a:p>
            <a:r>
              <a:rPr lang="en-US" sz="2500" dirty="0">
                <a:latin typeface="Gill Sans MT" panose="020B0502020104020203" pitchFamily="34" charset="0"/>
              </a:rPr>
              <a:t>5. Avoid excessive portion sizes</a:t>
            </a:r>
            <a:endParaRPr lang="en-US" sz="500" dirty="0">
              <a:latin typeface="Gill Sans MT" panose="020B0502020104020203" pitchFamily="34" charset="0"/>
            </a:endParaRPr>
          </a:p>
          <a:p>
            <a:r>
              <a:rPr lang="en-US" sz="2500" dirty="0">
                <a:latin typeface="Gill Sans MT" panose="020B0502020104020203" pitchFamily="34" charset="0"/>
              </a:rPr>
              <a:t>6. Don't skip meals</a:t>
            </a:r>
            <a:endParaRPr lang="en-US" sz="500" dirty="0">
              <a:latin typeface="Gill Sans MT" panose="020B0502020104020203" pitchFamily="34" charset="0"/>
            </a:endParaRPr>
          </a:p>
          <a:p>
            <a:r>
              <a:rPr lang="en-US" sz="2500" dirty="0">
                <a:latin typeface="Gill Sans MT" panose="020B0502020104020203" pitchFamily="34" charset="0"/>
              </a:rPr>
              <a:t>7. Eat slowly</a:t>
            </a:r>
            <a:endParaRPr lang="en-US" sz="500" dirty="0">
              <a:latin typeface="Gill Sans MT" panose="020B0502020104020203" pitchFamily="34" charset="0"/>
            </a:endParaRPr>
          </a:p>
          <a:p>
            <a:r>
              <a:rPr lang="en-US" sz="2500" dirty="0">
                <a:latin typeface="Gill Sans MT" panose="020B0502020104020203" pitchFamily="34" charset="0"/>
              </a:rPr>
              <a:t>8. Drink plenty of water</a:t>
            </a:r>
            <a:endParaRPr lang="en-US" sz="500" dirty="0">
              <a:latin typeface="Gill Sans MT" panose="020B0502020104020203" pitchFamily="34" charset="0"/>
            </a:endParaRPr>
          </a:p>
          <a:p>
            <a:r>
              <a:rPr lang="en-US" sz="2500" dirty="0">
                <a:latin typeface="Gill Sans MT" panose="020B0502020104020203" pitchFamily="34" charset="0"/>
              </a:rPr>
              <a:t>9. Build a support group
</a:t>
            </a:r>
          </a:p>
        </p:txBody>
      </p:sp>
      <p:sp>
        <p:nvSpPr>
          <p:cNvPr id="4" name="TextShape 1">
            <a:extLst>
              <a:ext uri="{FF2B5EF4-FFF2-40B4-BE49-F238E27FC236}">
                <a16:creationId xmlns:a16="http://schemas.microsoft.com/office/drawing/2014/main" id="{D623C06A-86AF-55B5-DE54-022B9B1CE20B}"/>
              </a:ext>
            </a:extLst>
          </p:cNvPr>
          <p:cNvSpPr txBox="1"/>
          <p:nvPr/>
        </p:nvSpPr>
        <p:spPr>
          <a:xfrm>
            <a:off x="2272989" y="241568"/>
            <a:ext cx="7729200" cy="874963"/>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s-ES" sz="2800" dirty="0">
              <a:solidFill>
                <a:srgbClr val="202124"/>
              </a:solidFill>
              <a:latin typeface="Gill Sans MT" panose="020B0502020104020203" pitchFamily="34" charset="0"/>
            </a:endParaRPr>
          </a:p>
          <a:p>
            <a:pPr algn="ctr">
              <a:lnSpc>
                <a:spcPct val="90000"/>
              </a:lnSpc>
            </a:pPr>
            <a:r>
              <a:rPr lang="es-ES" sz="2800" dirty="0">
                <a:solidFill>
                  <a:srgbClr val="202124"/>
                </a:solidFill>
                <a:latin typeface="Gill Sans MT" panose="020B0502020104020203" pitchFamily="34" charset="0"/>
              </a:rPr>
              <a:t>WEIGHT LOSS TIPS
</a:t>
            </a:r>
            <a:endParaRPr lang="en-US" sz="2800" b="0" strike="noStrike" spc="-1" dirty="0">
              <a:solidFill>
                <a:srgbClr val="000000"/>
              </a:solidFill>
              <a:latin typeface="Gill Sans MT"/>
            </a:endParaRPr>
          </a:p>
        </p:txBody>
      </p:sp>
    </p:spTree>
    <p:extLst>
      <p:ext uri="{BB962C8B-B14F-4D97-AF65-F5344CB8AC3E}">
        <p14:creationId xmlns:p14="http://schemas.microsoft.com/office/powerpoint/2010/main" val="10731497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9929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extShape 1"/>
          <p:cNvSpPr txBox="1"/>
          <p:nvPr/>
        </p:nvSpPr>
        <p:spPr>
          <a:xfrm>
            <a:off x="2231400" y="887798"/>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endParaRPr lang="en-US" sz="2800" cap="all" spc="199" dirty="0">
              <a:solidFill>
                <a:srgbClr val="262626"/>
              </a:solidFill>
              <a:latin typeface="Gill Sans MT"/>
            </a:endParaRPr>
          </a:p>
          <a:p>
            <a:pPr algn="ctr">
              <a:lnSpc>
                <a:spcPct val="90000"/>
              </a:lnSpc>
            </a:pPr>
            <a:r>
              <a:rPr lang="en-US" sz="2800" cap="all" spc="199" dirty="0">
                <a:solidFill>
                  <a:srgbClr val="262626"/>
                </a:solidFill>
                <a:latin typeface="Gill Sans MT"/>
              </a:rPr>
              <a:t>Module 5: DEPRESSION, SEX,
ALCoHOL, SMOKING AND DIABETES
module #5 of 6
</a:t>
            </a:r>
            <a:endParaRPr lang="en-US" sz="2800" b="0" strike="noStrike" spc="-1" dirty="0">
              <a:solidFill>
                <a:srgbClr val="000000"/>
              </a:solidFill>
              <a:latin typeface="Gill Sans MT"/>
            </a:endParaRPr>
          </a:p>
        </p:txBody>
      </p:sp>
      <p:sp>
        <p:nvSpPr>
          <p:cNvPr id="371" name="TextShape 2"/>
          <p:cNvSpPr txBox="1"/>
          <p:nvPr/>
        </p:nvSpPr>
        <p:spPr>
          <a:xfrm>
            <a:off x="2231400" y="2676581"/>
            <a:ext cx="7729200" cy="3101760"/>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Team building and sharing</a:t>
            </a:r>
          </a:p>
          <a:p>
            <a:pPr marL="228600" indent="-228240">
              <a:lnSpc>
                <a:spcPct val="100000"/>
              </a:lnSpc>
              <a:spcBef>
                <a:spcPts val="1001"/>
              </a:spcBef>
              <a:buClr>
                <a:srgbClr val="418AB3"/>
              </a:buClr>
              <a:buFont typeface="Arial"/>
              <a:buChar char="•"/>
            </a:pPr>
            <a:r>
              <a:rPr lang="en-US" sz="2500" spc="-1" dirty="0">
                <a:solidFill>
                  <a:srgbClr val="262626"/>
                </a:solidFill>
                <a:latin typeface="Gill Sans MT"/>
              </a:rPr>
              <a:t>Questions and concerns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extShape 1"/>
          <p:cNvSpPr txBox="1"/>
          <p:nvPr/>
        </p:nvSpPr>
        <p:spPr>
          <a:xfrm>
            <a:off x="2231280" y="964800"/>
            <a:ext cx="7729200" cy="1037255"/>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dirty="0">
                <a:solidFill>
                  <a:srgbClr val="262626"/>
                </a:solidFill>
                <a:latin typeface="Gill Sans MT"/>
              </a:rPr>
              <a:t>depression, SEX, and diabetes
</a:t>
            </a:r>
            <a:endParaRPr lang="en-US" sz="2800" b="0" strike="noStrike" spc="-1" dirty="0">
              <a:solidFill>
                <a:srgbClr val="000000"/>
              </a:solidFill>
              <a:latin typeface="Gill Sans MT"/>
            </a:endParaRPr>
          </a:p>
        </p:txBody>
      </p:sp>
      <p:sp>
        <p:nvSpPr>
          <p:cNvPr id="438" name="TextShape 2"/>
          <p:cNvSpPr txBox="1"/>
          <p:nvPr/>
        </p:nvSpPr>
        <p:spPr>
          <a:xfrm>
            <a:off x="2115403" y="2239246"/>
            <a:ext cx="9738638" cy="3699360"/>
          </a:xfrm>
          <a:prstGeom prst="rect">
            <a:avLst/>
          </a:prstGeom>
          <a:noFill/>
          <a:ln w="0">
            <a:noFill/>
          </a:ln>
        </p:spPr>
        <p:txBody>
          <a:bodyPr>
            <a:noAutofit/>
          </a:bodyPr>
          <a:lstStyle/>
          <a:p>
            <a:pPr marL="360">
              <a:lnSpc>
                <a:spcPct val="100000"/>
              </a:lnSpc>
              <a:spcBef>
                <a:spcPts val="1001"/>
              </a:spcBef>
              <a:buClr>
                <a:srgbClr val="418AB3"/>
              </a:buClr>
            </a:pPr>
            <a:r>
              <a:rPr lang="en-US" sz="2500" spc="-1" dirty="0">
                <a:solidFill>
                  <a:srgbClr val="262626"/>
                </a:solidFill>
                <a:latin typeface="Gill Sans MT"/>
              </a:rPr>
              <a:t>1. Depression overview
2. What are the symptoms of depression?
3. Diagnostic</a:t>
            </a:r>
          </a:p>
          <a:p>
            <a:pPr marL="360">
              <a:lnSpc>
                <a:spcPct val="100000"/>
              </a:lnSpc>
              <a:spcBef>
                <a:spcPts val="1001"/>
              </a:spcBef>
              <a:buClr>
                <a:srgbClr val="418AB3"/>
              </a:buClr>
            </a:pPr>
            <a:r>
              <a:rPr lang="en-US" sz="2500" spc="-1" dirty="0">
                <a:solidFill>
                  <a:srgbClr val="262626"/>
                </a:solidFill>
                <a:latin typeface="Gill Sans MT"/>
              </a:rPr>
              <a:t>4. Discuss sexual intimacy and its complications as they relate to diabetes 
</a:t>
            </a:r>
            <a:endParaRPr lang="en-US" sz="2500" b="0" strike="noStrike" spc="-1" dirty="0">
              <a:solidFill>
                <a:srgbClr val="262626"/>
              </a:solidFill>
              <a:latin typeface="Gill Sans M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Custom 1">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7894</TotalTime>
  <Words>7502</Words>
  <Application>Microsoft Macintosh PowerPoint</Application>
  <PresentationFormat>Widescreen</PresentationFormat>
  <Paragraphs>755</Paragraphs>
  <Slides>143</Slides>
  <Notes>25</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143</vt:i4>
      </vt:variant>
    </vt:vector>
  </HeadingPairs>
  <TitlesOfParts>
    <vt:vector size="162" baseType="lpstr">
      <vt:lpstr>Brush Script MT</vt:lpstr>
      <vt:lpstr>-apple-system</vt:lpstr>
      <vt:lpstr>11Gill Sans MT (Body)</vt:lpstr>
      <vt:lpstr>Aharoni</vt:lpstr>
      <vt:lpstr>AR BLANCA</vt:lpstr>
      <vt:lpstr>Arial</vt:lpstr>
      <vt:lpstr>Arial</vt:lpstr>
      <vt:lpstr>Calibri</vt:lpstr>
      <vt:lpstr>Calibri Light</vt:lpstr>
      <vt:lpstr>Century Gothic</vt:lpstr>
      <vt:lpstr>Gill Sans MT</vt:lpstr>
      <vt:lpstr>inherit</vt:lpstr>
      <vt:lpstr>Lucida Grande</vt:lpstr>
      <vt:lpstr>Symbol</vt:lpstr>
      <vt:lpstr>Times New Roman</vt:lpstr>
      <vt:lpstr>Wingdings</vt:lpstr>
      <vt:lpstr>Office Theme</vt:lpstr>
      <vt:lpstr>Office Theme</vt:lpstr>
      <vt:lpstr>Custom Design</vt:lpstr>
      <vt:lpstr>PowerPoint Presentation</vt:lpstr>
      <vt:lpstr>PowerPoint Presentation</vt:lpstr>
      <vt:lpstr>PowerPoint Presentation</vt:lpstr>
      <vt:lpstr>PowerPoint Presentation</vt:lpstr>
      <vt:lpstr> What is diabetes?
</vt:lpstr>
      <vt:lpstr>PowerPoint Presentation</vt:lpstr>
      <vt:lpstr>PowerPoint Presentation</vt:lpstr>
      <vt:lpstr>PowerPoint Presentation</vt:lpstr>
      <vt:lpstr>GENERAL QUESTIONS
</vt:lpstr>
      <vt:lpstr>1. WHAT IS INSULIN?
</vt:lpstr>
      <vt:lpstr> KEEP TRYING
</vt:lpstr>
      <vt:lpstr> CORRECT!
</vt:lpstr>
      <vt:lpstr>2. WHAT ARE THE “G” MEDICINES FOR?
</vt:lpstr>
      <vt:lpstr> KEEP TRYING
</vt:lpstr>
      <vt:lpstr> CORRECT!
</vt:lpstr>
      <vt:lpstr>3. WHAT IS THE MOST COMMON "G" DRUG?
</vt:lpstr>
      <vt:lpstr> KEEP TRYING
</vt:lpstr>
      <vt:lpstr> CORRECT!
</vt:lpstr>
      <vt:lpstr>4.WHAT ARE DRUGS ENDING IN “PRIL” FOR?  e.g.: Lisonopril</vt:lpstr>
      <vt:lpstr> KEEP TRYING
</vt:lpstr>
      <vt:lpstr> CORRECT!
</vt:lpstr>
      <vt:lpstr>5. WHAT ARE DRUGS  ENDING IN “STATIN” FOR? e.g.: Atorvastatin</vt:lpstr>
      <vt:lpstr> KEEP TRYING
</vt:lpstr>
      <vt:lpstr> CORRECT!
</vt:lpstr>
      <vt:lpstr>6. WHAT IS THE SIDE EFFECT OF METFORMIN?</vt:lpstr>
      <vt:lpstr> KEEP TRYING
</vt:lpstr>
      <vt:lpstr> CORRECT!
</vt:lpstr>
      <vt:lpstr>7. IS THE MOST COMMON CAUSE OF DIABETES THE LACK OF AN EFFECTIVE INSULIN IN THE BODY?</vt:lpstr>
      <vt:lpstr> KEEP TRYING
</vt:lpstr>
      <vt:lpstr> CORRECT!
</vt:lpstr>
      <vt:lpstr>8. DOES THE PANCREAS PRODUCE INSULIN?</vt:lpstr>
      <vt:lpstr> KEEP TRYING
</vt:lpstr>
      <vt:lpstr> CORRECT!
</vt:lpstr>
      <vt:lpstr>9. IF A PATIENT'S BLOOD SUGAR LEVEL IS 62, HE SHOULD DRINK A CUP OF ORANGE JUICE. AFTER HOW MANY MINUTES SHOULD HE CHECK HIS BLOOD SUGAR AGAIN?</vt:lpstr>
      <vt:lpstr> KEEP TRYING
</vt:lpstr>
      <vt:lpstr> CORRECT!
</vt:lpstr>
      <vt:lpstr>10. Name 2 medicines in the PAP  (Prescription Assistance Program)</vt:lpstr>
      <vt:lpstr> KEEP TRYING
</vt:lpstr>
      <vt:lpstr> CORRECT!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Reasons not to take medications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IS OVERWEIGHT?
</vt:lpstr>
      <vt:lpstr>PowerPoint Presentation</vt:lpstr>
      <vt:lpstr>PowerPoint Presentation</vt:lpstr>
      <vt:lpstr> PORTION SIZES
</vt:lpstr>
      <vt:lpstr>PowerPoint Presentation</vt:lpstr>
      <vt:lpstr>PowerPoint Presentation</vt:lpstr>
      <vt:lpstr> NUTRITION QUESTIONS
</vt:lpstr>
      <vt:lpstr>PowerPoint Presentation</vt:lpstr>
      <vt:lpstr>PowerPoint Presentation</vt:lpstr>
      <vt:lpstr>Week 2:  Simple Recipe Planning</vt:lpstr>
      <vt:lpstr>Week 3: Portion Control
</vt:lpstr>
      <vt:lpstr>PowerPoint Presentation</vt:lpstr>
      <vt:lpstr> BMI: BODY MASS INDEX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SEXUAL INTIMACY PROBLEMS?</vt:lpstr>
      <vt:lpstr>PowerPoint Presentation</vt:lpstr>
      <vt:lpstr>PowerPoint Presentation</vt:lpstr>
      <vt:lpstr>Smoking, Alcohol, and Diabetes </vt:lpstr>
      <vt:lpstr>PowerPoint Presentation</vt:lpstr>
      <vt:lpstr>PowerPoint Presentation</vt:lpstr>
      <vt:lpstr>  Why is smoking especially bad if you have diabetes?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Elizabeth Cardenas</dc:creator>
  <dc:description/>
  <cp:lastModifiedBy>Nava, Bertha A.</cp:lastModifiedBy>
  <cp:revision>788</cp:revision>
  <cp:lastPrinted>2023-03-28T19:14:52Z</cp:lastPrinted>
  <dcterms:created xsi:type="dcterms:W3CDTF">2019-12-03T01:29:55Z</dcterms:created>
  <dcterms:modified xsi:type="dcterms:W3CDTF">2023-11-14T20:10:02Z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Widescreen</vt:lpwstr>
  </property>
  <property fmtid="{D5CDD505-2E9C-101B-9397-08002B2CF9AE}" pid="4" name="Slides">
    <vt:i4>153</vt:i4>
  </property>
</Properties>
</file>