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47"/>
  </p:notesMasterIdLst>
  <p:sldIdLst>
    <p:sldId id="256" r:id="rId3"/>
    <p:sldId id="257" r:id="rId4"/>
    <p:sldId id="258" r:id="rId5"/>
    <p:sldId id="260" r:id="rId6"/>
    <p:sldId id="467" r:id="rId7"/>
    <p:sldId id="261" r:id="rId8"/>
    <p:sldId id="262" r:id="rId9"/>
    <p:sldId id="263" r:id="rId10"/>
    <p:sldId id="409" r:id="rId11"/>
    <p:sldId id="410" r:id="rId12"/>
    <p:sldId id="411"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424" r:id="rId26"/>
    <p:sldId id="425" r:id="rId27"/>
    <p:sldId id="426" r:id="rId28"/>
    <p:sldId id="427" r:id="rId29"/>
    <p:sldId id="428" r:id="rId30"/>
    <p:sldId id="429" r:id="rId31"/>
    <p:sldId id="430" r:id="rId32"/>
    <p:sldId id="431" r:id="rId33"/>
    <p:sldId id="432" r:id="rId34"/>
    <p:sldId id="433" r:id="rId35"/>
    <p:sldId id="434" r:id="rId36"/>
    <p:sldId id="435" r:id="rId37"/>
    <p:sldId id="436" r:id="rId38"/>
    <p:sldId id="437" r:id="rId39"/>
    <p:sldId id="438" r:id="rId40"/>
    <p:sldId id="439" r:id="rId41"/>
    <p:sldId id="440" r:id="rId42"/>
    <p:sldId id="296" r:id="rId43"/>
    <p:sldId id="297" r:id="rId44"/>
    <p:sldId id="298" r:id="rId45"/>
    <p:sldId id="300" r:id="rId46"/>
    <p:sldId id="502" r:id="rId47"/>
    <p:sldId id="301" r:id="rId48"/>
    <p:sldId id="469" r:id="rId49"/>
    <p:sldId id="441" r:id="rId50"/>
    <p:sldId id="442" r:id="rId51"/>
    <p:sldId id="443" r:id="rId52"/>
    <p:sldId id="445" r:id="rId53"/>
    <p:sldId id="446" r:id="rId54"/>
    <p:sldId id="447" r:id="rId55"/>
    <p:sldId id="308" r:id="rId56"/>
    <p:sldId id="309" r:id="rId57"/>
    <p:sldId id="468" r:id="rId58"/>
    <p:sldId id="475" r:id="rId59"/>
    <p:sldId id="312" r:id="rId60"/>
    <p:sldId id="329" r:id="rId61"/>
    <p:sldId id="328" r:id="rId62"/>
    <p:sldId id="322" r:id="rId63"/>
    <p:sldId id="321" r:id="rId64"/>
    <p:sldId id="347" r:id="rId65"/>
    <p:sldId id="470" r:id="rId66"/>
    <p:sldId id="326" r:id="rId67"/>
    <p:sldId id="352" r:id="rId68"/>
    <p:sldId id="324" r:id="rId69"/>
    <p:sldId id="325" r:id="rId70"/>
    <p:sldId id="330" r:id="rId71"/>
    <p:sldId id="355" r:id="rId72"/>
    <p:sldId id="335" r:id="rId73"/>
    <p:sldId id="336" r:id="rId74"/>
    <p:sldId id="337" r:id="rId75"/>
    <p:sldId id="339" r:id="rId76"/>
    <p:sldId id="351" r:id="rId77"/>
    <p:sldId id="340" r:id="rId78"/>
    <p:sldId id="341" r:id="rId79"/>
    <p:sldId id="350" r:id="rId80"/>
    <p:sldId id="472" r:id="rId81"/>
    <p:sldId id="333" r:id="rId82"/>
    <p:sldId id="365" r:id="rId83"/>
    <p:sldId id="477" r:id="rId84"/>
    <p:sldId id="480" r:id="rId85"/>
    <p:sldId id="506" r:id="rId86"/>
    <p:sldId id="510" r:id="rId87"/>
    <p:sldId id="505" r:id="rId88"/>
    <p:sldId id="481" r:id="rId89"/>
    <p:sldId id="478" r:id="rId90"/>
    <p:sldId id="476" r:id="rId91"/>
    <p:sldId id="479" r:id="rId92"/>
    <p:sldId id="366" r:id="rId93"/>
    <p:sldId id="448" r:id="rId94"/>
    <p:sldId id="449" r:id="rId95"/>
    <p:sldId id="367" r:id="rId96"/>
    <p:sldId id="474" r:id="rId97"/>
    <p:sldId id="473" r:id="rId98"/>
    <p:sldId id="482" r:id="rId99"/>
    <p:sldId id="483" r:id="rId100"/>
    <p:sldId id="344" r:id="rId101"/>
    <p:sldId id="373" r:id="rId102"/>
    <p:sldId id="499" r:id="rId103"/>
    <p:sldId id="376" r:id="rId104"/>
    <p:sldId id="357" r:id="rId105"/>
    <p:sldId id="500" r:id="rId106"/>
    <p:sldId id="501" r:id="rId107"/>
    <p:sldId id="374" r:id="rId108"/>
    <p:sldId id="383" r:id="rId109"/>
    <p:sldId id="459" r:id="rId110"/>
    <p:sldId id="504" r:id="rId111"/>
    <p:sldId id="457" r:id="rId112"/>
    <p:sldId id="458" r:id="rId113"/>
    <p:sldId id="454" r:id="rId114"/>
    <p:sldId id="456" r:id="rId115"/>
    <p:sldId id="461" r:id="rId116"/>
    <p:sldId id="313" r:id="rId117"/>
    <p:sldId id="314" r:id="rId118"/>
    <p:sldId id="315" r:id="rId119"/>
    <p:sldId id="316" r:id="rId120"/>
    <p:sldId id="361" r:id="rId121"/>
    <p:sldId id="359" r:id="rId122"/>
    <p:sldId id="362" r:id="rId123"/>
    <p:sldId id="498" r:id="rId124"/>
    <p:sldId id="358" r:id="rId125"/>
    <p:sldId id="384" r:id="rId126"/>
    <p:sldId id="385" r:id="rId127"/>
    <p:sldId id="493" r:id="rId128"/>
    <p:sldId id="490" r:id="rId129"/>
    <p:sldId id="491" r:id="rId130"/>
    <p:sldId id="489" r:id="rId131"/>
    <p:sldId id="398" r:id="rId132"/>
    <p:sldId id="487" r:id="rId133"/>
    <p:sldId id="488" r:id="rId134"/>
    <p:sldId id="492" r:id="rId135"/>
    <p:sldId id="497" r:id="rId136"/>
    <p:sldId id="496" r:id="rId137"/>
    <p:sldId id="400" r:id="rId138"/>
    <p:sldId id="401" r:id="rId139"/>
    <p:sldId id="386" r:id="rId140"/>
    <p:sldId id="387" r:id="rId141"/>
    <p:sldId id="389" r:id="rId142"/>
    <p:sldId id="402" r:id="rId143"/>
    <p:sldId id="407" r:id="rId144"/>
    <p:sldId id="408" r:id="rId145"/>
    <p:sldId id="494"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71AB2-7E8E-44C4-9248-54181985BF24}" v="20" dt="2023-02-21T18:15:35.085"/>
    <p1510:client id="{380C623A-2ED2-4965-9B5A-A59C8D621E4D}" v="24" dt="2023-04-01T02:34:17.815"/>
    <p1510:client id="{5E651F30-5052-4BAE-8425-C8FADA1CB6E3}" v="48" dt="2023-02-20T20:24:47.549"/>
    <p1510:client id="{70E913A6-6B68-4511-9F60-C9C10F510812}" v="22" dt="2023-02-20T20:24:25.476"/>
    <p1510:client id="{78BC7C4B-B6E4-42DA-8DDF-C5A95BC7D373}" v="13" dt="2023-05-01T23:42:56.224"/>
    <p1510:client id="{94FC8F57-F637-4CD6-A26E-364A974D79ED}" v="39" dt="2023-04-04T16:00:19.889"/>
    <p1510:client id="{9B902A7B-2320-4F20-B8AB-C9E187349974}" v="75" dt="2023-04-26T23:04:25.802"/>
    <p1510:client id="{ADF01A41-608A-4DE0-A634-61E1C7106804}" v="2" dt="2023-02-20T19:50:46.017"/>
    <p1510:client id="{DF0C639A-250C-4A1F-B404-3385321E03D5}" v="138" dt="2023-03-30T16:42:23.938"/>
    <p1510:client id="{FAD4566E-6303-4D9C-BB5E-E081F14CE215}" v="4" dt="2023-02-20T20:04:31.284"/>
    <p1510:client id="{FB6C2532-4044-42C5-966C-94836394E7CE}" v="1" dt="2023-02-21T00:55:39.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33" autoAdjust="0"/>
  </p:normalViewPr>
  <p:slideViewPr>
    <p:cSldViewPr snapToGrid="0">
      <p:cViewPr varScale="1">
        <p:scale>
          <a:sx n="112" d="100"/>
          <a:sy n="112" d="100"/>
        </p:scale>
        <p:origin x="576"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viewProps" Target="view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FFFFFF"/>
                </a:solidFill>
                <a:latin typeface="Gill Sans MT"/>
              </a:rPr>
              <a:t>Click to move the slide</a:t>
            </a:r>
          </a:p>
        </p:txBody>
      </p:sp>
      <p:sp>
        <p:nvSpPr>
          <p:cNvPr id="83"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4"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5"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6"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7"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C8E56027-7CC4-4D62-AE0A-145EF58E252B}"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272841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medlineplus.gov/spanish/ency/patientinstructions/000327.htm" TargetMode="External"/><Relationship Id="rId3" Type="http://schemas.openxmlformats.org/officeDocument/2006/relationships/hyperlink" Target="https://delimas.pe/vivesano/alimentacion-saludable-y-equilibrada/" TargetMode="External"/><Relationship Id="rId7" Type="http://schemas.openxmlformats.org/officeDocument/2006/relationships/hyperlink" Target="https://medlineplus.gov/spanish/ency/patientinstructions/000321.htm"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medlineplus.gov/spanish/ency/article/001214.htm" TargetMode="External"/><Relationship Id="rId5" Type="http://schemas.openxmlformats.org/officeDocument/2006/relationships/hyperlink" Target="https://medlineplus.gov/spanish/druginfo/meds/a682611-es.html" TargetMode="External"/><Relationship Id="rId4" Type="http://schemas.openxmlformats.org/officeDocument/2006/relationships/hyperlink" Target="https://delimas.pe/vivesano/dieta-para-la-diabetes/diabetes-tipo-2-tratamiento/"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delimas.pe/vivesano/actividad-fisica/" TargetMode="External"/><Relationship Id="rId3" Type="http://schemas.openxmlformats.org/officeDocument/2006/relationships/hyperlink" Target="https://medlineplus.gov/spanish/ency/article/002469.htm" TargetMode="External"/><Relationship Id="rId7" Type="http://schemas.openxmlformats.org/officeDocument/2006/relationships/hyperlink" Target="https://delimas.pe/vivesano/dieta-para-la-diabetes/diabetes-tipo-2-tratamiento/"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s://delimas.pe/vivesano/delivery-menu-saludable/que-debe-contener-un-almuerzo-saludable-y-equilibrado/" TargetMode="External"/><Relationship Id="rId5" Type="http://schemas.openxmlformats.org/officeDocument/2006/relationships/hyperlink" Target="https://delimas.pe/vivesano/salud/explicacion-de-los-tipos-de-grasas-en-los-alimentos/" TargetMode="External"/><Relationship Id="rId10" Type="http://schemas.openxmlformats.org/officeDocument/2006/relationships/hyperlink" Target="https://medlineplus.gov/spanish/hypoglycemia.html" TargetMode="External"/><Relationship Id="rId4" Type="http://schemas.openxmlformats.org/officeDocument/2006/relationships/hyperlink" Target="https://medlineplus.gov/spanish/ency/article/002467.htm" TargetMode="External"/><Relationship Id="rId9" Type="http://schemas.openxmlformats.org/officeDocument/2006/relationships/hyperlink" Target="https://medlineplus.gov/spanish/dietaryfiber.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685800" y="1143000"/>
            <a:ext cx="5486400" cy="3086100"/>
          </a:xfrm>
          <a:prstGeom prst="rect">
            <a:avLst/>
          </a:prstGeom>
        </p:spPr>
      </p:sp>
      <p:sp>
        <p:nvSpPr>
          <p:cNvPr id="522"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523" name="TextShape 3"/>
          <p:cNvSpPr txBox="1"/>
          <p:nvPr/>
        </p:nvSpPr>
        <p:spPr>
          <a:xfrm>
            <a:off x="3884760" y="8685360"/>
            <a:ext cx="2971440" cy="458280"/>
          </a:xfrm>
          <a:prstGeom prst="rect">
            <a:avLst/>
          </a:prstGeom>
          <a:noFill/>
          <a:ln w="0">
            <a:noFill/>
          </a:ln>
        </p:spPr>
        <p:txBody>
          <a:bodyPr anchor="b">
            <a:noAutofit/>
          </a:bodyPr>
          <a:lstStyle/>
          <a:p>
            <a:pPr algn="r">
              <a:lnSpc>
                <a:spcPct val="100000"/>
              </a:lnSpc>
            </a:pPr>
            <a:fld id="{CE028A26-7653-44FF-A85B-14384C02A957}" type="slidenum">
              <a:rPr lang="en-US" sz="1200" b="0" strike="noStrike" spc="-1">
                <a:latin typeface="Times New Roman"/>
              </a:rPr>
              <a:t>43</a:t>
            </a:fld>
            <a:endParaRPr lang="en-US" sz="1200" b="0" strike="noStrike" spc="-1">
              <a:latin typeface="Times New Roman"/>
            </a:endParaRPr>
          </a:p>
        </p:txBody>
      </p:sp>
    </p:spTree>
    <p:extLst>
      <p:ext uri="{BB962C8B-B14F-4D97-AF65-F5344CB8AC3E}">
        <p14:creationId xmlns:p14="http://schemas.microsoft.com/office/powerpoint/2010/main" val="198584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err="1"/>
              <a:t>Preguntar</a:t>
            </a:r>
            <a:r>
              <a:rPr lang="en-US"/>
              <a:t> y van hacienda click para </a:t>
            </a:r>
            <a:r>
              <a:rPr lang="en-US" err="1"/>
              <a:t>cada</a:t>
            </a:r>
            <a:r>
              <a:rPr lang="en-US"/>
              <a:t> </a:t>
            </a:r>
            <a:r>
              <a:rPr lang="en-US" err="1"/>
              <a:t>respuesta</a:t>
            </a:r>
            <a:r>
              <a:rPr lang="en-US"/>
              <a:t>.</a:t>
            </a:r>
          </a:p>
        </p:txBody>
      </p:sp>
      <p:sp>
        <p:nvSpPr>
          <p:cNvPr id="4" name="Slide Number Placeholder 3"/>
          <p:cNvSpPr>
            <a:spLocks noGrp="1"/>
          </p:cNvSpPr>
          <p:nvPr>
            <p:ph type="sldNum" idx="10"/>
          </p:nvPr>
        </p:nvSpPr>
        <p:spPr/>
        <p:txBody>
          <a:bodyPr/>
          <a:lstStyle/>
          <a:p>
            <a:pPr algn="r"/>
            <a:fld id="{C8E56027-7CC4-4D62-AE0A-145EF58E252B}" type="slidenum">
              <a:rPr lang="en-US" sz="1400" b="0" strike="noStrike" spc="-1" smtClean="0">
                <a:latin typeface="Times New Roman"/>
              </a:rPr>
              <a:t>60</a:t>
            </a:fld>
            <a:endParaRPr lang="en-US" sz="1400" b="0" strike="noStrike" spc="-1">
              <a:latin typeface="Times New Roman"/>
            </a:endParaRPr>
          </a:p>
        </p:txBody>
      </p:sp>
    </p:spTree>
    <p:extLst>
      <p:ext uri="{BB962C8B-B14F-4D97-AF65-F5344CB8AC3E}">
        <p14:creationId xmlns:p14="http://schemas.microsoft.com/office/powerpoint/2010/main" val="274501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endParaRPr lang="es-ES" sz="2800" b="1" i="0" u="none" strike="noStrike">
              <a:solidFill>
                <a:srgbClr val="111111"/>
              </a:solidFill>
              <a:effectLst/>
              <a:latin typeface="Gill Sans MT" panose="020B0502020104020203" pitchFamily="34" charset="0"/>
              <a:cs typeface="Times New Roman" panose="02020603050405020304" pitchFamily="18" charset="0"/>
            </a:endParaRPr>
          </a:p>
          <a:p>
            <a:pPr algn="l"/>
            <a:r>
              <a:rPr lang="es-ES" sz="4000" b="0" i="0">
                <a:solidFill>
                  <a:srgbClr val="333333"/>
                </a:solidFill>
                <a:effectLst/>
                <a:latin typeface="-apple-system"/>
              </a:rPr>
              <a:t>Cuando una persona se le diagnostica diabetes debe aprender a llevar una </a:t>
            </a:r>
            <a:r>
              <a:rPr lang="es-ES" sz="4000" b="0" i="0">
                <a:solidFill>
                  <a:srgbClr val="2196F3"/>
                </a:solidFill>
                <a:effectLst/>
                <a:latin typeface="-apple-system"/>
                <a:hlinkClick r:id="rId3"/>
              </a:rPr>
              <a:t>alimentación saludable</a:t>
            </a:r>
            <a:r>
              <a:rPr lang="es-ES" sz="4000" b="0" i="0">
                <a:solidFill>
                  <a:srgbClr val="333333"/>
                </a:solidFill>
                <a:effectLst/>
                <a:latin typeface="-apple-system"/>
              </a:rPr>
              <a:t> que no tiene por qué asociarse a restricciones, ni está condenada a privarse de buena comida. Siempre es posible </a:t>
            </a:r>
            <a:r>
              <a:rPr lang="es-ES" sz="4000" b="1" i="0">
                <a:solidFill>
                  <a:srgbClr val="000000"/>
                </a:solidFill>
                <a:effectLst/>
                <a:latin typeface="-apple-system"/>
              </a:rPr>
              <a:t>comer rico y bien cuando se tiene diabetes.</a:t>
            </a:r>
            <a:endParaRPr lang="es-ES" sz="2800" b="1" i="0" u="none" strike="noStrike">
              <a:solidFill>
                <a:srgbClr val="111111"/>
              </a:solidFill>
              <a:effectLst/>
              <a:latin typeface="Gill Sans MT" panose="020B0502020104020203" pitchFamily="34" charset="0"/>
              <a:cs typeface="Times New Roman" panose="02020603050405020304" pitchFamily="18" charset="0"/>
            </a:endParaRPr>
          </a:p>
          <a:p>
            <a:pPr algn="l"/>
            <a:endParaRPr lang="es-ES" sz="2800" b="1" i="0" u="none" strike="noStrike">
              <a:solidFill>
                <a:srgbClr val="111111"/>
              </a:solidFill>
              <a:effectLst/>
              <a:latin typeface="Gill Sans MT" panose="020B0502020104020203" pitchFamily="34" charset="0"/>
              <a:cs typeface="Times New Roman" panose="02020603050405020304" pitchFamily="18" charset="0"/>
            </a:endParaRPr>
          </a:p>
          <a:p>
            <a:pPr algn="l"/>
            <a:endParaRPr lang="es-ES" sz="2800" b="1" i="0" u="none" strike="noStrike">
              <a:solidFill>
                <a:srgbClr val="111111"/>
              </a:solidFill>
              <a:effectLst/>
              <a:latin typeface="Gill Sans MT" panose="020B0502020104020203" pitchFamily="34" charset="0"/>
              <a:cs typeface="Times New Roman" panose="02020603050405020304" pitchFamily="18" charset="0"/>
            </a:endParaRPr>
          </a:p>
          <a:p>
            <a:pPr algn="l"/>
            <a:r>
              <a:rPr lang="es-ES" sz="2800" b="1" i="0" u="none" strike="noStrike">
                <a:solidFill>
                  <a:srgbClr val="111111"/>
                </a:solidFill>
                <a:effectLst/>
                <a:latin typeface="Gill Sans MT" panose="020B0502020104020203" pitchFamily="34" charset="0"/>
                <a:cs typeface="Times New Roman" panose="02020603050405020304" pitchFamily="18" charset="0"/>
              </a:rPr>
              <a:t>El efecto de los alimentos en la glucosa</a:t>
            </a:r>
          </a:p>
          <a:p>
            <a:pPr algn="l"/>
            <a:r>
              <a:rPr lang="es-ES" sz="2800" b="0" i="0">
                <a:solidFill>
                  <a:srgbClr val="333333"/>
                </a:solidFill>
                <a:effectLst/>
                <a:latin typeface="Gill Sans MT" panose="020B0502020104020203" pitchFamily="34" charset="0"/>
                <a:cs typeface="Times New Roman" panose="02020603050405020304" pitchFamily="18" charset="0"/>
              </a:rPr>
              <a:t>Para la mayoría de las personas con diabetes, </a:t>
            </a:r>
            <a:r>
              <a:rPr lang="es-ES" sz="2800" b="1" i="0">
                <a:solidFill>
                  <a:srgbClr val="000000"/>
                </a:solidFill>
                <a:effectLst/>
                <a:latin typeface="Gill Sans MT" panose="020B0502020104020203" pitchFamily="34" charset="0"/>
                <a:cs typeface="Times New Roman" panose="02020603050405020304" pitchFamily="18" charset="0"/>
              </a:rPr>
              <a:t>el primer recurso para controlar la glucosa</a:t>
            </a:r>
            <a:r>
              <a:rPr lang="es-ES" sz="2800" b="0" i="0">
                <a:solidFill>
                  <a:srgbClr val="333333"/>
                </a:solidFill>
                <a:effectLst/>
                <a:latin typeface="Gill Sans MT" panose="020B0502020104020203" pitchFamily="34" charset="0"/>
                <a:cs typeface="Times New Roman" panose="02020603050405020304" pitchFamily="18" charset="0"/>
              </a:rPr>
              <a:t> es algún método de </a:t>
            </a:r>
            <a:r>
              <a:rPr lang="es-ES" sz="2800" b="1" i="0">
                <a:solidFill>
                  <a:srgbClr val="000000"/>
                </a:solidFill>
                <a:effectLst/>
                <a:latin typeface="Gill Sans MT" panose="020B0502020104020203" pitchFamily="34" charset="0"/>
                <a:cs typeface="Times New Roman" panose="02020603050405020304" pitchFamily="18" charset="0"/>
              </a:rPr>
              <a:t>contar </a:t>
            </a:r>
            <a:r>
              <a:rPr lang="es-ES" sz="2800" b="1" i="0">
                <a:solidFill>
                  <a:srgbClr val="2196F3"/>
                </a:solidFill>
                <a:effectLst/>
                <a:latin typeface="Gill Sans MT" panose="020B0502020104020203" pitchFamily="34" charset="0"/>
                <a:cs typeface="Times New Roman" panose="02020603050405020304" pitchFamily="18" charset="0"/>
                <a:hlinkClick r:id="rId4"/>
              </a:rPr>
              <a:t>carbohidratos</a:t>
            </a:r>
            <a:r>
              <a:rPr lang="es-ES" sz="2800" b="0" i="0">
                <a:solidFill>
                  <a:srgbClr val="333333"/>
                </a:solidFill>
                <a:effectLst/>
                <a:latin typeface="Gill Sans MT" panose="020B0502020104020203" pitchFamily="34" charset="0"/>
                <a:cs typeface="Times New Roman" panose="02020603050405020304" pitchFamily="18" charset="0"/>
              </a:rPr>
              <a:t>. Para controlar el nivel de glucosa en la sangre es clave llegar a un equilibrio entre el consumo total de carbohidratos, la actividad física y las pastillas para la diabetes o </a:t>
            </a:r>
            <a:r>
              <a:rPr lang="es-ES" sz="2800" b="0" i="0">
                <a:solidFill>
                  <a:srgbClr val="2196F3"/>
                </a:solidFill>
                <a:effectLst/>
                <a:latin typeface="Gill Sans MT" panose="020B0502020104020203" pitchFamily="34" charset="0"/>
                <a:cs typeface="Times New Roman" panose="02020603050405020304" pitchFamily="18" charset="0"/>
                <a:hlinkClick r:id="rId5"/>
              </a:rPr>
              <a:t>insulina</a:t>
            </a:r>
            <a:r>
              <a:rPr lang="es-ES" sz="2800" b="0" i="0">
                <a:solidFill>
                  <a:srgbClr val="333333"/>
                </a:solidFill>
                <a:effectLst/>
                <a:latin typeface="Gill Sans MT" panose="020B0502020104020203" pitchFamily="34" charset="0"/>
                <a:cs typeface="Times New Roman" panose="02020603050405020304" pitchFamily="18" charset="0"/>
              </a:rPr>
              <a:t>. Ya que cada tipo de carbohidrato tiene diferentes efectos en la glucosa en la sangre, usar el  IGI puede ser útil para perfeccionar el control de la </a:t>
            </a:r>
            <a:r>
              <a:rPr lang="es-ES" sz="2800" b="0" i="0" err="1">
                <a:solidFill>
                  <a:srgbClr val="333333"/>
                </a:solidFill>
                <a:effectLst/>
                <a:latin typeface="Gill Sans MT" panose="020B0502020104020203" pitchFamily="34" charset="0"/>
                <a:cs typeface="Times New Roman" panose="02020603050405020304" pitchFamily="18" charset="0"/>
              </a:rPr>
              <a:t>glucos</a:t>
            </a:r>
            <a:endParaRPr lang="es-ES" sz="2800" b="0" i="0">
              <a:solidFill>
                <a:srgbClr val="333333"/>
              </a:solidFill>
              <a:effectLst/>
              <a:latin typeface="+mj-lt"/>
              <a:cs typeface="Times New Roman" panose="02020603050405020304" pitchFamily="18" charset="0"/>
            </a:endParaRPr>
          </a:p>
          <a:p>
            <a:endParaRPr lang="en-US"/>
          </a:p>
          <a:p>
            <a:pPr algn="l" fontAlgn="base"/>
            <a:r>
              <a:rPr lang="es-ES" b="1" i="0">
                <a:solidFill>
                  <a:srgbClr val="404040"/>
                </a:solidFill>
                <a:effectLst/>
                <a:latin typeface="inherit"/>
              </a:rPr>
              <a:t>Índice glucémico y diabetes</a:t>
            </a:r>
          </a:p>
          <a:p>
            <a:pPr algn="r" fontAlgn="base"/>
            <a:r>
              <a:rPr lang="es-ES" b="0" i="0">
                <a:solidFill>
                  <a:srgbClr val="444444"/>
                </a:solidFill>
                <a:effectLst/>
                <a:latin typeface="Lucida Grande"/>
              </a:rPr>
              <a:t>    </a:t>
            </a:r>
          </a:p>
          <a:p>
            <a:pPr algn="l" fontAlgn="base"/>
            <a:r>
              <a:rPr lang="es-ES" b="0" i="0">
                <a:solidFill>
                  <a:srgbClr val="444444"/>
                </a:solidFill>
                <a:effectLst/>
                <a:latin typeface="Lucida Grande"/>
              </a:rPr>
              <a:t>El índice glucémico (IG) es una medida de la rapidez con la que un alimento puede elevar su nivel de azúcar (glucosa) en la sangre. Únicamente los alimentos que contienen carbohidratos tienen un IG. Los alimentos tales como aceites, grasas y carnes no tienen un IG, aunque en las personas con diabetes, estos pueden afectar el azúcar en la sangre.</a:t>
            </a:r>
            <a:br>
              <a:rPr lang="es-ES" b="0" i="0">
                <a:solidFill>
                  <a:srgbClr val="444444"/>
                </a:solidFill>
                <a:effectLst/>
                <a:latin typeface="Lucida Grande"/>
              </a:rPr>
            </a:br>
            <a:endParaRPr lang="es-ES" b="0" i="0">
              <a:solidFill>
                <a:srgbClr val="444444"/>
              </a:solidFill>
              <a:effectLst/>
              <a:latin typeface="Lucida Grande"/>
            </a:endParaRPr>
          </a:p>
          <a:p>
            <a:pPr algn="l" fontAlgn="base"/>
            <a:r>
              <a:rPr lang="es-ES" b="0" i="0">
                <a:solidFill>
                  <a:srgbClr val="444444"/>
                </a:solidFill>
                <a:effectLst/>
                <a:latin typeface="Lucida Grande"/>
              </a:rPr>
              <a:t>En general, los alimentos con un IG bajo aumentan lentamente la glucosa en su cuerpo. Los alimentos con un IG alto incrementan rápidamente la glucosa en la sangre.</a:t>
            </a:r>
          </a:p>
          <a:p>
            <a:pPr algn="l" fontAlgn="base"/>
            <a:r>
              <a:rPr lang="es-ES" b="0" i="0">
                <a:solidFill>
                  <a:srgbClr val="444444"/>
                </a:solidFill>
                <a:effectLst/>
                <a:latin typeface="Lucida Grande"/>
              </a:rPr>
              <a:t>Si usted tiene </a:t>
            </a:r>
            <a:r>
              <a:rPr lang="es-ES" b="0" i="0" u="none" strike="noStrike">
                <a:solidFill>
                  <a:srgbClr val="006699"/>
                </a:solidFill>
                <a:effectLst/>
                <a:latin typeface="Lucida Grande"/>
                <a:hlinkClick r:id="rId6"/>
              </a:rPr>
              <a:t>diabetes</a:t>
            </a:r>
            <a:r>
              <a:rPr lang="es-ES" b="0" i="0">
                <a:solidFill>
                  <a:srgbClr val="444444"/>
                </a:solidFill>
                <a:effectLst/>
                <a:latin typeface="Lucida Grande"/>
              </a:rPr>
              <a:t>, los alimentos con un IG alto pueden dificultar el control de la enfermedad.</a:t>
            </a:r>
          </a:p>
          <a:p>
            <a:pPr algn="l" fontAlgn="base"/>
            <a:r>
              <a:rPr lang="es-ES" b="1" i="0">
                <a:solidFill>
                  <a:srgbClr val="404040"/>
                </a:solidFill>
                <a:effectLst/>
                <a:latin typeface="inherit"/>
              </a:rPr>
              <a:t>Información</a:t>
            </a:r>
          </a:p>
          <a:p>
            <a:pPr algn="l" fontAlgn="base"/>
            <a:r>
              <a:rPr lang="es-ES" b="0" i="0">
                <a:solidFill>
                  <a:srgbClr val="444444"/>
                </a:solidFill>
                <a:effectLst/>
                <a:latin typeface="Lucida Grande"/>
              </a:rPr>
              <a:t>No todos los carbohidratos trabajan de la misma manera en el cuerpo. Algunos provocan una subida rápida de azúcar en la sangre, mientras que otros trabajan más lentamente, evitando aumentos grandes o rápidos del nivel de azúcar en la sangre. El índice glucémico aborda estas diferencias al asignar un número a los alimentos que refleja la rapidez con la que incrementan la glucosa en la sangre en comparación con la glucosa (azúcar) pura.</a:t>
            </a:r>
          </a:p>
          <a:p>
            <a:pPr algn="l" fontAlgn="base"/>
            <a:r>
              <a:rPr lang="es-ES" b="0" i="0">
                <a:solidFill>
                  <a:srgbClr val="444444"/>
                </a:solidFill>
                <a:effectLst/>
                <a:latin typeface="Lucida Grande"/>
              </a:rPr>
              <a:t>La escala del IG va de 0 a 100. La glucosa pura tiene el IG más alto y se le asigna un valor de 100.</a:t>
            </a:r>
          </a:p>
          <a:p>
            <a:pPr algn="l" fontAlgn="base"/>
            <a:r>
              <a:rPr lang="es-ES" b="0" i="0">
                <a:solidFill>
                  <a:srgbClr val="444444"/>
                </a:solidFill>
                <a:effectLst/>
                <a:latin typeface="Lucida Grande"/>
              </a:rPr>
              <a:t>El consumo de alimentos con un IG bajo lo puede ayudar a alcanzar un control más estricto sobre el nivel de azúcar en su sangre. Prestar atención al IG de los alimentos puede ser otra herramienta para ayudar a controlar la diabetes, junto con el </a:t>
            </a:r>
            <a:r>
              <a:rPr lang="es-ES" b="0" i="0" u="none" strike="noStrike">
                <a:solidFill>
                  <a:srgbClr val="006699"/>
                </a:solidFill>
                <a:effectLst/>
                <a:latin typeface="Lucida Grande"/>
                <a:hlinkClick r:id="rId7"/>
              </a:rPr>
              <a:t>conteo de carbohidratos</a:t>
            </a:r>
            <a:r>
              <a:rPr lang="es-ES" b="0" i="0">
                <a:solidFill>
                  <a:srgbClr val="444444"/>
                </a:solidFill>
                <a:effectLst/>
                <a:latin typeface="Lucida Grande"/>
              </a:rPr>
              <a:t>. Seguir una dieta con un IG bajo también puede ayudar a bajar de peso.</a:t>
            </a:r>
          </a:p>
          <a:p>
            <a:pPr algn="l" fontAlgn="base"/>
            <a:r>
              <a:rPr lang="es-ES" b="1" i="0">
                <a:solidFill>
                  <a:srgbClr val="404040"/>
                </a:solidFill>
                <a:effectLst/>
                <a:latin typeface="inherit"/>
              </a:rPr>
              <a:t>Índice glucémico de ciertos alimentos</a:t>
            </a:r>
          </a:p>
          <a:p>
            <a:pPr algn="l" fontAlgn="base"/>
            <a:r>
              <a:rPr lang="es-ES" b="0" i="0">
                <a:solidFill>
                  <a:srgbClr val="444444"/>
                </a:solidFill>
                <a:effectLst/>
                <a:latin typeface="Lucida Grande"/>
              </a:rPr>
              <a:t>Alimentos con IG bajo (0 a 55):</a:t>
            </a:r>
          </a:p>
          <a:p>
            <a:pPr algn="l" fontAlgn="base">
              <a:buFont typeface="Arial" panose="020B0604020202020204" pitchFamily="34" charset="0"/>
              <a:buChar char="•"/>
            </a:pPr>
            <a:r>
              <a:rPr lang="es-ES" b="0" i="0">
                <a:solidFill>
                  <a:srgbClr val="444444"/>
                </a:solidFill>
                <a:effectLst/>
                <a:latin typeface="inherit"/>
              </a:rPr>
              <a:t>Bulgur, cebada</a:t>
            </a:r>
          </a:p>
          <a:p>
            <a:pPr algn="l" fontAlgn="base">
              <a:buFont typeface="Arial" panose="020B0604020202020204" pitchFamily="34" charset="0"/>
              <a:buChar char="•"/>
            </a:pPr>
            <a:r>
              <a:rPr lang="es-ES" b="0" i="0">
                <a:solidFill>
                  <a:srgbClr val="444444"/>
                </a:solidFill>
                <a:effectLst/>
                <a:latin typeface="inherit"/>
              </a:rPr>
              <a:t>Pasta, arroz sancochado (transformado)</a:t>
            </a:r>
          </a:p>
          <a:p>
            <a:pPr algn="l" fontAlgn="base">
              <a:buFont typeface="Arial" panose="020B0604020202020204" pitchFamily="34" charset="0"/>
              <a:buChar char="•"/>
            </a:pPr>
            <a:r>
              <a:rPr lang="es-ES" b="0" i="0">
                <a:solidFill>
                  <a:srgbClr val="444444"/>
                </a:solidFill>
                <a:effectLst/>
                <a:latin typeface="inherit"/>
              </a:rPr>
              <a:t>Quinoa</a:t>
            </a:r>
          </a:p>
          <a:p>
            <a:pPr algn="l" fontAlgn="base">
              <a:buFont typeface="Arial" panose="020B0604020202020204" pitchFamily="34" charset="0"/>
              <a:buChar char="•"/>
            </a:pPr>
            <a:r>
              <a:rPr lang="es-ES" b="0" i="0">
                <a:solidFill>
                  <a:srgbClr val="444444"/>
                </a:solidFill>
                <a:effectLst/>
                <a:latin typeface="inherit"/>
              </a:rPr>
              <a:t>Cereal integral con alto contenido de fibra, láminas u hojuelas de avena</a:t>
            </a:r>
          </a:p>
          <a:p>
            <a:pPr algn="l" fontAlgn="base">
              <a:buFont typeface="Arial" panose="020B0604020202020204" pitchFamily="34" charset="0"/>
              <a:buChar char="•"/>
            </a:pPr>
            <a:r>
              <a:rPr lang="es-ES" b="0" i="0">
                <a:solidFill>
                  <a:srgbClr val="444444"/>
                </a:solidFill>
                <a:effectLst/>
                <a:latin typeface="inherit"/>
              </a:rPr>
              <a:t>Zanahorias, vegetales verdes sin almidón</a:t>
            </a:r>
          </a:p>
          <a:p>
            <a:pPr algn="l" fontAlgn="base">
              <a:buFont typeface="Arial" panose="020B0604020202020204" pitchFamily="34" charset="0"/>
              <a:buChar char="•"/>
            </a:pPr>
            <a:r>
              <a:rPr lang="es-ES" b="0" i="0">
                <a:solidFill>
                  <a:srgbClr val="444444"/>
                </a:solidFill>
                <a:effectLst/>
                <a:latin typeface="inherit"/>
              </a:rPr>
              <a:t>Manzanas, naranjas, uvas, y muchas otras frutas</a:t>
            </a:r>
          </a:p>
          <a:p>
            <a:pPr algn="l" fontAlgn="base">
              <a:buFont typeface="Arial" panose="020B0604020202020204" pitchFamily="34" charset="0"/>
              <a:buChar char="•"/>
            </a:pPr>
            <a:r>
              <a:rPr lang="es-ES" b="0" i="0">
                <a:solidFill>
                  <a:srgbClr val="444444"/>
                </a:solidFill>
                <a:effectLst/>
                <a:latin typeface="inherit"/>
              </a:rPr>
              <a:t>La mayoría de nueces, legumbres y habichuelas</a:t>
            </a:r>
          </a:p>
          <a:p>
            <a:pPr algn="l" fontAlgn="base">
              <a:buFont typeface="Arial" panose="020B0604020202020204" pitchFamily="34" charset="0"/>
              <a:buChar char="•"/>
            </a:pPr>
            <a:r>
              <a:rPr lang="es-ES" b="0" i="0">
                <a:solidFill>
                  <a:srgbClr val="444444"/>
                </a:solidFill>
                <a:effectLst/>
                <a:latin typeface="inherit"/>
              </a:rPr>
              <a:t>Leche y yogur</a:t>
            </a:r>
          </a:p>
          <a:p>
            <a:pPr algn="l" fontAlgn="base"/>
            <a:r>
              <a:rPr lang="es-ES" b="0" i="0">
                <a:solidFill>
                  <a:srgbClr val="444444"/>
                </a:solidFill>
                <a:effectLst/>
                <a:latin typeface="Lucida Grande"/>
              </a:rPr>
              <a:t>Alimentos con IG moderado (56 a 69):</a:t>
            </a:r>
          </a:p>
          <a:p>
            <a:pPr algn="l" fontAlgn="base">
              <a:buFont typeface="Arial" panose="020B0604020202020204" pitchFamily="34" charset="0"/>
              <a:buChar char="•"/>
            </a:pPr>
            <a:r>
              <a:rPr lang="es-ES" b="0" i="0">
                <a:solidFill>
                  <a:srgbClr val="444444"/>
                </a:solidFill>
                <a:effectLst/>
                <a:latin typeface="inherit"/>
              </a:rPr>
              <a:t>Pan de pita, pan de </a:t>
            </a:r>
            <a:r>
              <a:rPr lang="es-ES" b="0" i="0" err="1">
                <a:solidFill>
                  <a:srgbClr val="444444"/>
                </a:solidFill>
                <a:effectLst/>
                <a:latin typeface="inherit"/>
              </a:rPr>
              <a:t>centero</a:t>
            </a:r>
            <a:endParaRPr lang="es-ES" b="0" i="0">
              <a:solidFill>
                <a:srgbClr val="444444"/>
              </a:solidFill>
              <a:effectLst/>
              <a:latin typeface="inherit"/>
            </a:endParaRPr>
          </a:p>
          <a:p>
            <a:pPr algn="l" fontAlgn="base">
              <a:buFont typeface="Arial" panose="020B0604020202020204" pitchFamily="34" charset="0"/>
              <a:buChar char="•"/>
            </a:pPr>
            <a:r>
              <a:rPr lang="es-ES" b="0" i="0">
                <a:solidFill>
                  <a:srgbClr val="444444"/>
                </a:solidFill>
                <a:effectLst/>
                <a:latin typeface="inherit"/>
              </a:rPr>
              <a:t>Cuscús</a:t>
            </a:r>
          </a:p>
          <a:p>
            <a:pPr algn="l" fontAlgn="base">
              <a:buFont typeface="Arial" panose="020B0604020202020204" pitchFamily="34" charset="0"/>
              <a:buChar char="•"/>
            </a:pPr>
            <a:r>
              <a:rPr lang="es-ES" b="0" i="0">
                <a:solidFill>
                  <a:srgbClr val="444444"/>
                </a:solidFill>
                <a:effectLst/>
                <a:latin typeface="inherit"/>
              </a:rPr>
              <a:t>Arroz integral</a:t>
            </a:r>
          </a:p>
          <a:p>
            <a:pPr algn="l" fontAlgn="base">
              <a:buFont typeface="Arial" panose="020B0604020202020204" pitchFamily="34" charset="0"/>
              <a:buChar char="•"/>
            </a:pPr>
            <a:r>
              <a:rPr lang="es-ES" b="0" i="0">
                <a:solidFill>
                  <a:srgbClr val="444444"/>
                </a:solidFill>
                <a:effectLst/>
                <a:latin typeface="inherit"/>
              </a:rPr>
              <a:t>Pasas</a:t>
            </a:r>
          </a:p>
          <a:p>
            <a:pPr algn="l" fontAlgn="base"/>
            <a:r>
              <a:rPr lang="es-ES" b="0" i="0">
                <a:solidFill>
                  <a:srgbClr val="444444"/>
                </a:solidFill>
                <a:effectLst/>
                <a:latin typeface="Lucida Grande"/>
              </a:rPr>
              <a:t>Alimentos con IG alto (70 y mayor):</a:t>
            </a:r>
          </a:p>
          <a:p>
            <a:pPr algn="l" fontAlgn="base">
              <a:buFont typeface="Arial" panose="020B0604020202020204" pitchFamily="34" charset="0"/>
              <a:buChar char="•"/>
            </a:pPr>
            <a:r>
              <a:rPr lang="es-ES" b="0" i="0">
                <a:solidFill>
                  <a:srgbClr val="444444"/>
                </a:solidFill>
                <a:effectLst/>
                <a:latin typeface="inherit"/>
              </a:rPr>
              <a:t>Pan blanco y </a:t>
            </a:r>
            <a:r>
              <a:rPr lang="es-ES" b="0" i="0" err="1">
                <a:solidFill>
                  <a:srgbClr val="444444"/>
                </a:solidFill>
                <a:effectLst/>
                <a:latin typeface="inherit"/>
              </a:rPr>
              <a:t>bagel</a:t>
            </a:r>
            <a:endParaRPr lang="es-ES" b="0" i="0">
              <a:solidFill>
                <a:srgbClr val="444444"/>
              </a:solidFill>
              <a:effectLst/>
              <a:latin typeface="inherit"/>
            </a:endParaRPr>
          </a:p>
          <a:p>
            <a:pPr algn="l" fontAlgn="base">
              <a:buFont typeface="Arial" panose="020B0604020202020204" pitchFamily="34" charset="0"/>
              <a:buChar char="•"/>
            </a:pPr>
            <a:r>
              <a:rPr lang="es-ES" b="0" i="0">
                <a:solidFill>
                  <a:srgbClr val="444444"/>
                </a:solidFill>
                <a:effectLst/>
                <a:latin typeface="inherit"/>
              </a:rPr>
              <a:t>La mayoría de cereales procesados y avena instantánea</a:t>
            </a:r>
          </a:p>
          <a:p>
            <a:pPr algn="l" fontAlgn="base">
              <a:buFont typeface="Arial" panose="020B0604020202020204" pitchFamily="34" charset="0"/>
              <a:buChar char="•"/>
            </a:pPr>
            <a:r>
              <a:rPr lang="es-ES" b="0" i="0">
                <a:solidFill>
                  <a:srgbClr val="444444"/>
                </a:solidFill>
                <a:effectLst/>
                <a:latin typeface="inherit"/>
              </a:rPr>
              <a:t>La mayoría de refrigerios</a:t>
            </a:r>
          </a:p>
          <a:p>
            <a:pPr algn="l" fontAlgn="base">
              <a:buFont typeface="Arial" panose="020B0604020202020204" pitchFamily="34" charset="0"/>
              <a:buChar char="•"/>
            </a:pPr>
            <a:r>
              <a:rPr lang="es-ES" b="0" i="0">
                <a:solidFill>
                  <a:srgbClr val="444444"/>
                </a:solidFill>
                <a:effectLst/>
                <a:latin typeface="inherit"/>
              </a:rPr>
              <a:t>Patatas (papas)</a:t>
            </a:r>
          </a:p>
          <a:p>
            <a:pPr algn="l" fontAlgn="base">
              <a:buFont typeface="Arial" panose="020B0604020202020204" pitchFamily="34" charset="0"/>
              <a:buChar char="•"/>
            </a:pPr>
            <a:r>
              <a:rPr lang="es-ES" b="0" i="0">
                <a:solidFill>
                  <a:srgbClr val="444444"/>
                </a:solidFill>
                <a:effectLst/>
                <a:latin typeface="inherit"/>
              </a:rPr>
              <a:t>Arroz blanco</a:t>
            </a:r>
          </a:p>
          <a:p>
            <a:pPr algn="l" fontAlgn="base">
              <a:buFont typeface="Arial" panose="020B0604020202020204" pitchFamily="34" charset="0"/>
              <a:buChar char="•"/>
            </a:pPr>
            <a:r>
              <a:rPr lang="es-ES" b="0" i="0">
                <a:solidFill>
                  <a:srgbClr val="444444"/>
                </a:solidFill>
                <a:effectLst/>
                <a:latin typeface="inherit"/>
              </a:rPr>
              <a:t>Miel</a:t>
            </a:r>
          </a:p>
          <a:p>
            <a:pPr algn="l" fontAlgn="base">
              <a:buFont typeface="Arial" panose="020B0604020202020204" pitchFamily="34" charset="0"/>
              <a:buChar char="•"/>
            </a:pPr>
            <a:r>
              <a:rPr lang="es-ES" b="0" i="0">
                <a:solidFill>
                  <a:srgbClr val="444444"/>
                </a:solidFill>
                <a:effectLst/>
                <a:latin typeface="inherit"/>
              </a:rPr>
              <a:t>Azúcar</a:t>
            </a:r>
          </a:p>
          <a:p>
            <a:pPr algn="l" fontAlgn="base">
              <a:buFont typeface="Arial" panose="020B0604020202020204" pitchFamily="34" charset="0"/>
              <a:buChar char="•"/>
            </a:pPr>
            <a:r>
              <a:rPr lang="es-ES" b="0" i="0">
                <a:solidFill>
                  <a:srgbClr val="444444"/>
                </a:solidFill>
                <a:effectLst/>
                <a:latin typeface="inherit"/>
              </a:rPr>
              <a:t>Sandía, piña</a:t>
            </a:r>
          </a:p>
          <a:p>
            <a:pPr algn="l" fontAlgn="base"/>
            <a:r>
              <a:rPr lang="es-ES" b="1" i="0">
                <a:solidFill>
                  <a:srgbClr val="404040"/>
                </a:solidFill>
                <a:effectLst/>
                <a:latin typeface="inherit"/>
              </a:rPr>
              <a:t>Planificación de las comidas con el índice glucémico</a:t>
            </a:r>
          </a:p>
          <a:p>
            <a:pPr algn="l" fontAlgn="base"/>
            <a:r>
              <a:rPr lang="es-ES" b="0" i="0">
                <a:solidFill>
                  <a:srgbClr val="444444"/>
                </a:solidFill>
                <a:effectLst/>
                <a:latin typeface="Lucida Grande"/>
              </a:rPr>
              <a:t>Al planificar sus comidas:</a:t>
            </a:r>
          </a:p>
          <a:p>
            <a:pPr algn="l" fontAlgn="base">
              <a:buFont typeface="Arial" panose="020B0604020202020204" pitchFamily="34" charset="0"/>
              <a:buChar char="•"/>
            </a:pPr>
            <a:r>
              <a:rPr lang="es-ES" b="0" i="0">
                <a:solidFill>
                  <a:srgbClr val="444444"/>
                </a:solidFill>
                <a:effectLst/>
                <a:latin typeface="inherit"/>
              </a:rPr>
              <a:t>Elija alimentos que tengan un IG bajo a medio.</a:t>
            </a:r>
          </a:p>
          <a:p>
            <a:pPr algn="l" fontAlgn="base">
              <a:buFont typeface="Arial" panose="020B0604020202020204" pitchFamily="34" charset="0"/>
              <a:buChar char="•"/>
            </a:pPr>
            <a:r>
              <a:rPr lang="es-ES" b="0" i="0">
                <a:solidFill>
                  <a:srgbClr val="444444"/>
                </a:solidFill>
                <a:effectLst/>
                <a:latin typeface="inherit"/>
              </a:rPr>
              <a:t>Cuando consuma un alimento con un IG alto, combínelo con alimentos con IG bajo para equilibrar el efecto en sus niveles de glucosa. El IG de un alimento, y su impacto en personas con diabetes puede cambiar cuando usted lo combina con otros alimentos.</a:t>
            </a:r>
          </a:p>
          <a:p>
            <a:pPr algn="l" fontAlgn="base"/>
            <a:r>
              <a:rPr lang="es-ES" b="0" i="0">
                <a:solidFill>
                  <a:srgbClr val="444444"/>
                </a:solidFill>
                <a:effectLst/>
                <a:latin typeface="Lucida Grande"/>
              </a:rPr>
              <a:t>El IG de un alimento se ve afectado por ciertos factores, como la madurez de una pieza de fruta. Entonces usted necesita pensar más que en el IG de un alimento al elegir opciones saludables. Es una buena idea mantener estos asuntos en mente al elegir las comidas.</a:t>
            </a:r>
          </a:p>
          <a:p>
            <a:pPr algn="l" fontAlgn="base">
              <a:buFont typeface="Arial" panose="020B0604020202020204" pitchFamily="34" charset="0"/>
              <a:buChar char="•"/>
            </a:pPr>
            <a:r>
              <a:rPr lang="es-ES" b="0" i="0">
                <a:solidFill>
                  <a:srgbClr val="444444"/>
                </a:solidFill>
                <a:effectLst/>
                <a:latin typeface="inherit"/>
              </a:rPr>
              <a:t>El tamaño de la porción aún importa porque las calorías todavía importan, al igual que la cantidad de carbohidratos. Usted necesita estar atento al tamaño de la porción y al número de carbohidratos en su comida, incluso si contiene alimentos con un IG bajo.</a:t>
            </a:r>
          </a:p>
          <a:p>
            <a:pPr algn="l" fontAlgn="base">
              <a:buFont typeface="Arial" panose="020B0604020202020204" pitchFamily="34" charset="0"/>
              <a:buChar char="•"/>
            </a:pPr>
            <a:r>
              <a:rPr lang="es-ES" b="0" i="0">
                <a:solidFill>
                  <a:srgbClr val="444444"/>
                </a:solidFill>
                <a:effectLst/>
                <a:latin typeface="inherit"/>
              </a:rPr>
              <a:t>En general, los alimentos procesados tienen un IG más alto. Por ejemplo, el jugo de frutas y las patatas instantáneas tienen un IG mayor que la fruta entera y la patata entera horneada.</a:t>
            </a:r>
          </a:p>
          <a:p>
            <a:pPr algn="l" fontAlgn="base">
              <a:buFont typeface="Arial" panose="020B0604020202020204" pitchFamily="34" charset="0"/>
              <a:buChar char="•"/>
            </a:pPr>
            <a:r>
              <a:rPr lang="es-ES" b="0" i="0">
                <a:solidFill>
                  <a:srgbClr val="444444"/>
                </a:solidFill>
                <a:effectLst/>
                <a:latin typeface="inherit"/>
              </a:rPr>
              <a:t>Cocinar puede afectar el IG de un alimento. Por ejemplo, la pasta al dente tiene un IG menor que la pasta cocida.</a:t>
            </a:r>
          </a:p>
          <a:p>
            <a:pPr algn="l" fontAlgn="base">
              <a:buFont typeface="Arial" panose="020B0604020202020204" pitchFamily="34" charset="0"/>
              <a:buChar char="•"/>
            </a:pPr>
            <a:r>
              <a:rPr lang="es-ES" b="0" i="0">
                <a:solidFill>
                  <a:srgbClr val="444444"/>
                </a:solidFill>
                <a:effectLst/>
                <a:latin typeface="inherit"/>
              </a:rPr>
              <a:t>Los alimentos con un contenido más alto de grasa o fibra tienden a tener un IG menor.</a:t>
            </a:r>
          </a:p>
          <a:p>
            <a:pPr algn="l" fontAlgn="base">
              <a:buFont typeface="Arial" panose="020B0604020202020204" pitchFamily="34" charset="0"/>
              <a:buChar char="•"/>
            </a:pPr>
            <a:r>
              <a:rPr lang="es-ES" b="0" i="0">
                <a:solidFill>
                  <a:srgbClr val="444444"/>
                </a:solidFill>
                <a:effectLst/>
                <a:latin typeface="inherit"/>
              </a:rPr>
              <a:t>Ciertos alimentos de la misma clase pueden tener diferentes valores de IG. Por ejemplo, el arroz blanco convertido de grano largo tiene un IG menor que el arroz integral. Y el arroz blanco de grano corto tiene un IG más alto que el arroz integral. Del mismo modo, las avenas rápidas o sémolas tiene un IG alto, pero la avena integral y los cereales de grano integral para el desayuno tienen un IG menor.</a:t>
            </a:r>
          </a:p>
          <a:p>
            <a:pPr algn="l" fontAlgn="base">
              <a:buFont typeface="Arial" panose="020B0604020202020204" pitchFamily="34" charset="0"/>
              <a:buChar char="•"/>
            </a:pPr>
            <a:r>
              <a:rPr lang="es-ES" b="0" i="0">
                <a:solidFill>
                  <a:srgbClr val="444444"/>
                </a:solidFill>
                <a:effectLst/>
                <a:latin typeface="inherit"/>
              </a:rPr>
              <a:t>Elija una variedad de alimentos saludables teniendo en mente el valor nutricional de toda la comida, así como el IG de los alimentos.</a:t>
            </a:r>
          </a:p>
          <a:p>
            <a:pPr algn="l" fontAlgn="base">
              <a:buFont typeface="Arial" panose="020B0604020202020204" pitchFamily="34" charset="0"/>
              <a:buChar char="•"/>
            </a:pPr>
            <a:r>
              <a:rPr lang="es-ES" b="0" i="0">
                <a:solidFill>
                  <a:srgbClr val="444444"/>
                </a:solidFill>
                <a:effectLst/>
                <a:latin typeface="inherit"/>
              </a:rPr>
              <a:t>Algunos alimentos con IG alto tienen un alto contenido de nutrientes. Así que equilíbrelos con alimentos con un IG menor.</a:t>
            </a:r>
          </a:p>
          <a:p>
            <a:pPr algn="l" fontAlgn="base"/>
            <a:r>
              <a:rPr lang="es-ES" b="0" i="0">
                <a:solidFill>
                  <a:srgbClr val="444444"/>
                </a:solidFill>
                <a:effectLst/>
                <a:latin typeface="Lucida Grande"/>
              </a:rPr>
              <a:t>Para muchas personas con diabetes, el conteo de carbohidratos ayuda a limitar los carbohidratos a una cantidad saludable. El conteo de carbohidratos junto con la elección de alimentos saludables y el mantenimiento de un peso saludable puede ser suficientes para controlar la diabetes y disminuir el riesgo de </a:t>
            </a:r>
            <a:r>
              <a:rPr lang="es-ES" b="0" i="0" u="none" strike="noStrike">
                <a:solidFill>
                  <a:srgbClr val="006699"/>
                </a:solidFill>
                <a:effectLst/>
                <a:latin typeface="Lucida Grande"/>
                <a:hlinkClick r:id="rId8"/>
              </a:rPr>
              <a:t>complicaciones</a:t>
            </a:r>
            <a:r>
              <a:rPr lang="es-ES" b="0" i="0">
                <a:solidFill>
                  <a:srgbClr val="444444"/>
                </a:solidFill>
                <a:effectLst/>
                <a:latin typeface="Lucida Grande"/>
              </a:rPr>
              <a:t>. Pero si tiene dificultades para controlar el nivel de azúcar en la sangre o desea tener un control más estricto, es posible que desee hablar con su proveedor de atención médica acerca del uso del índice glucémico como parte de su plan de acción.</a:t>
            </a:r>
          </a:p>
          <a:p>
            <a:pPr algn="l" fontAlgn="base"/>
            <a:endParaRPr lang="es-ES" b="0" i="0">
              <a:solidFill>
                <a:srgbClr val="444444"/>
              </a:solidFill>
              <a:effectLst/>
              <a:latin typeface="Lucida Grande"/>
            </a:endParaRPr>
          </a:p>
          <a:p>
            <a:pPr algn="l" fontAlgn="base"/>
            <a:endParaRPr lang="es-ES" b="0" i="0">
              <a:solidFill>
                <a:srgbClr val="444444"/>
              </a:solidFill>
              <a:effectLst/>
              <a:latin typeface="Lucida Grande"/>
            </a:endParaRPr>
          </a:p>
          <a:p>
            <a:pPr algn="l" fontAlgn="base"/>
            <a:r>
              <a:rPr lang="es-ES" b="0" i="0">
                <a:solidFill>
                  <a:srgbClr val="444444"/>
                </a:solidFill>
                <a:effectLst/>
                <a:latin typeface="Lucida Grande"/>
              </a:rPr>
              <a:t>Fuente:  https://medlineplus.gov/spanish/ency/patientinstructions/000941.htm</a:t>
            </a:r>
          </a:p>
          <a:p>
            <a:pPr algn="l" fontAlgn="base"/>
            <a:endParaRPr lang="es-ES" b="0" i="0">
              <a:solidFill>
                <a:srgbClr val="444444"/>
              </a:solidFill>
              <a:effectLst/>
              <a:latin typeface="Lucida Grande"/>
            </a:endParaRPr>
          </a:p>
          <a:p>
            <a:pPr algn="l" fontAlgn="base"/>
            <a:endParaRPr lang="es-ES" b="0" i="0">
              <a:solidFill>
                <a:srgbClr val="444444"/>
              </a:solidFill>
              <a:effectLst/>
              <a:latin typeface="Lucida Grande"/>
            </a:endParaRPr>
          </a:p>
          <a:p>
            <a:endParaRPr lang="en-US"/>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84</a:t>
            </a:fld>
            <a:endParaRPr lang="en-US" sz="1400" b="0" strike="noStrike" spc="-1">
              <a:latin typeface="Times New Roman"/>
            </a:endParaRPr>
          </a:p>
        </p:txBody>
      </p:sp>
    </p:spTree>
    <p:extLst>
      <p:ext uri="{BB962C8B-B14F-4D97-AF65-F5344CB8AC3E}">
        <p14:creationId xmlns:p14="http://schemas.microsoft.com/office/powerpoint/2010/main" val="57490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gn="l"/>
            <a:endParaRPr lang="es-ES" b="1" i="0" u="none" strike="noStrike">
              <a:solidFill>
                <a:srgbClr val="111111"/>
              </a:solidFill>
              <a:effectLst/>
              <a:latin typeface="-apple-system"/>
            </a:endParaRPr>
          </a:p>
          <a:p>
            <a:pPr algn="l"/>
            <a:r>
              <a:rPr lang="es-ES" sz="1200" b="1" i="0" u="none" strike="noStrike">
                <a:solidFill>
                  <a:srgbClr val="111111"/>
                </a:solidFill>
                <a:effectLst/>
                <a:latin typeface="-apple-system"/>
              </a:rPr>
              <a:t>Balance adecuado de las porciones</a:t>
            </a:r>
          </a:p>
          <a:p>
            <a:pPr algn="l"/>
            <a:r>
              <a:rPr lang="es-ES" sz="1200" b="0" i="0">
                <a:solidFill>
                  <a:srgbClr val="333333"/>
                </a:solidFill>
                <a:effectLst/>
                <a:latin typeface="-apple-system"/>
              </a:rPr>
              <a:t>Para considerar que una persona lleva una dieta balanceada, la distribución calórica de los alimentos que ingiere debe ser la siguiente: </a:t>
            </a:r>
            <a:r>
              <a:rPr lang="es-ES" sz="1200" b="1" i="0">
                <a:solidFill>
                  <a:srgbClr val="000000"/>
                </a:solidFill>
                <a:effectLst/>
                <a:latin typeface="-apple-system"/>
              </a:rPr>
              <a:t>55%-60% de </a:t>
            </a:r>
            <a:r>
              <a:rPr lang="es-ES" sz="1200" b="1" i="0">
                <a:solidFill>
                  <a:srgbClr val="2196F3"/>
                </a:solidFill>
                <a:effectLst/>
                <a:latin typeface="-apple-system"/>
                <a:hlinkClick r:id="rId3"/>
              </a:rPr>
              <a:t>carbohidratos</a:t>
            </a:r>
            <a:r>
              <a:rPr lang="es-ES" sz="1200" b="1" i="0">
                <a:solidFill>
                  <a:srgbClr val="000000"/>
                </a:solidFill>
                <a:effectLst/>
                <a:latin typeface="-apple-system"/>
              </a:rPr>
              <a:t>, un 15%-20% de </a:t>
            </a:r>
            <a:r>
              <a:rPr lang="es-ES" sz="1200" b="1" i="0">
                <a:solidFill>
                  <a:srgbClr val="2196F3"/>
                </a:solidFill>
                <a:effectLst/>
                <a:latin typeface="-apple-system"/>
                <a:hlinkClick r:id="rId4"/>
              </a:rPr>
              <a:t>proteínas</a:t>
            </a:r>
            <a:r>
              <a:rPr lang="es-ES" sz="1200" b="1" i="0">
                <a:solidFill>
                  <a:srgbClr val="000000"/>
                </a:solidFill>
                <a:effectLst/>
                <a:latin typeface="-apple-system"/>
              </a:rPr>
              <a:t> y un 20%-30% de </a:t>
            </a:r>
            <a:r>
              <a:rPr lang="es-ES" sz="1200" b="1" i="0">
                <a:solidFill>
                  <a:srgbClr val="2196F3"/>
                </a:solidFill>
                <a:effectLst/>
                <a:latin typeface="-apple-system"/>
                <a:hlinkClick r:id="rId5"/>
              </a:rPr>
              <a:t>grasas</a:t>
            </a:r>
            <a:r>
              <a:rPr lang="es-ES" sz="1200" b="0" i="0">
                <a:solidFill>
                  <a:srgbClr val="333333"/>
                </a:solidFill>
                <a:effectLst/>
                <a:latin typeface="-apple-system"/>
              </a:rPr>
              <a:t>. Por supuesto, hay que tener en cuenta determinados factores al gestionar estos porcentajes, como la edad, el sexo, el peso, la estatura, el grado de actividad, el clima en que se habita e incluso el momento biológico en el que la persona se encuentra.</a:t>
            </a:r>
          </a:p>
          <a:p>
            <a:pPr algn="l"/>
            <a:endParaRPr lang="es-ES" b="1" i="0" u="none" strike="noStrike">
              <a:solidFill>
                <a:srgbClr val="111111"/>
              </a:solidFill>
              <a:effectLst/>
              <a:latin typeface="-apple-system"/>
            </a:endParaRPr>
          </a:p>
          <a:p>
            <a:pPr algn="l"/>
            <a:endParaRPr lang="es-ES" b="1" i="0" u="none" strike="noStrike">
              <a:solidFill>
                <a:srgbClr val="111111"/>
              </a:solidFill>
              <a:effectLst/>
              <a:latin typeface="-apple-system"/>
            </a:endParaRPr>
          </a:p>
          <a:p>
            <a:pPr algn="l"/>
            <a:r>
              <a:rPr lang="es-ES" b="1" i="0" u="none" strike="noStrike">
                <a:solidFill>
                  <a:srgbClr val="111111"/>
                </a:solidFill>
                <a:effectLst/>
                <a:latin typeface="-apple-system"/>
              </a:rPr>
              <a:t>Las porciones de las comidas</a:t>
            </a:r>
          </a:p>
          <a:p>
            <a:pPr algn="l"/>
            <a:r>
              <a:rPr lang="es-ES" b="0" i="0">
                <a:solidFill>
                  <a:srgbClr val="333333"/>
                </a:solidFill>
                <a:effectLst/>
                <a:latin typeface="-apple-system"/>
              </a:rPr>
              <a:t>Controlar el tamaño de la porción sigue siendo pertinente para controlar la glucosa en la sangre y para adelgazar o mantener su peso.</a:t>
            </a:r>
          </a:p>
          <a:p>
            <a:pPr algn="l"/>
            <a:r>
              <a:rPr lang="es-ES" b="0" i="0">
                <a:solidFill>
                  <a:srgbClr val="333333"/>
                </a:solidFill>
                <a:effectLst/>
                <a:latin typeface="-apple-system"/>
              </a:rPr>
              <a:t>Hay dos maneras de planificar las comidas las porciones de las comidas, la primera es </a:t>
            </a:r>
            <a:r>
              <a:rPr lang="es-ES" b="0" i="0" err="1">
                <a:solidFill>
                  <a:srgbClr val="333333"/>
                </a:solidFill>
                <a:effectLst/>
                <a:latin typeface="-apple-system"/>
              </a:rPr>
              <a:t>es</a:t>
            </a:r>
            <a:r>
              <a:rPr lang="es-ES" b="0" i="0">
                <a:solidFill>
                  <a:srgbClr val="333333"/>
                </a:solidFill>
                <a:effectLst/>
                <a:latin typeface="-apple-system"/>
              </a:rPr>
              <a:t> el </a:t>
            </a:r>
            <a:r>
              <a:rPr lang="es-ES" b="1" i="0">
                <a:solidFill>
                  <a:srgbClr val="000000"/>
                </a:solidFill>
                <a:effectLst/>
                <a:latin typeface="-apple-system"/>
              </a:rPr>
              <a:t>“</a:t>
            </a:r>
            <a:r>
              <a:rPr lang="es-ES" b="1" i="0">
                <a:solidFill>
                  <a:srgbClr val="2196F3"/>
                </a:solidFill>
                <a:effectLst/>
                <a:latin typeface="-apple-system"/>
                <a:hlinkClick r:id="rId6"/>
              </a:rPr>
              <a:t>método del plato</a:t>
            </a:r>
            <a:r>
              <a:rPr lang="es-ES" b="1" i="0">
                <a:solidFill>
                  <a:srgbClr val="000000"/>
                </a:solidFill>
                <a:effectLst/>
                <a:latin typeface="-apple-system"/>
              </a:rPr>
              <a:t>” y la segunda, “</a:t>
            </a:r>
            <a:r>
              <a:rPr lang="es-ES" b="1" i="0">
                <a:solidFill>
                  <a:srgbClr val="2196F3"/>
                </a:solidFill>
                <a:effectLst/>
                <a:latin typeface="-apple-system"/>
                <a:hlinkClick r:id="rId7"/>
              </a:rPr>
              <a:t>la cuenta de carbohidratos</a:t>
            </a:r>
            <a:r>
              <a:rPr lang="es-ES" b="1" i="0">
                <a:solidFill>
                  <a:srgbClr val="000000"/>
                </a:solidFill>
                <a:effectLst/>
                <a:latin typeface="-apple-system"/>
              </a:rPr>
              <a:t>“</a:t>
            </a:r>
            <a:r>
              <a:rPr lang="es-ES" b="0" i="0">
                <a:solidFill>
                  <a:srgbClr val="333333"/>
                </a:solidFill>
                <a:effectLst/>
                <a:latin typeface="-apple-system"/>
              </a:rPr>
              <a:t>. En ambos casos es recomendable respectar los siguientes criterios:</a:t>
            </a:r>
          </a:p>
          <a:p>
            <a:pPr algn="l">
              <a:buFont typeface="Arial" panose="020B0604020202020204" pitchFamily="34" charset="0"/>
              <a:buChar char="•"/>
            </a:pPr>
            <a:r>
              <a:rPr lang="es-ES" b="1" i="0">
                <a:solidFill>
                  <a:srgbClr val="000000"/>
                </a:solidFill>
                <a:effectLst/>
                <a:latin typeface="-apple-system"/>
              </a:rPr>
              <a:t>Debemos individualizar nuestro plan de alimentación</a:t>
            </a:r>
            <a:r>
              <a:rPr lang="es-ES" b="0" i="0">
                <a:solidFill>
                  <a:srgbClr val="333333"/>
                </a:solidFill>
                <a:effectLst/>
                <a:latin typeface="-apple-system"/>
              </a:rPr>
              <a:t>.</a:t>
            </a:r>
          </a:p>
          <a:p>
            <a:pPr algn="l">
              <a:buFont typeface="Arial" panose="020B0604020202020204" pitchFamily="34" charset="0"/>
              <a:buChar char="•"/>
            </a:pPr>
            <a:r>
              <a:rPr lang="es-ES" b="1" i="0">
                <a:solidFill>
                  <a:srgbClr val="000000"/>
                </a:solidFill>
                <a:effectLst/>
                <a:latin typeface="-apple-system"/>
              </a:rPr>
              <a:t>Debemos comer </a:t>
            </a:r>
            <a:r>
              <a:rPr lang="es-ES" b="0" i="0">
                <a:solidFill>
                  <a:srgbClr val="333333"/>
                </a:solidFill>
                <a:effectLst/>
                <a:latin typeface="-apple-system"/>
              </a:rPr>
              <a:t>variado y equilibrado.</a:t>
            </a:r>
          </a:p>
          <a:p>
            <a:pPr algn="l">
              <a:buFont typeface="Arial" panose="020B0604020202020204" pitchFamily="34" charset="0"/>
              <a:buChar char="•"/>
            </a:pPr>
            <a:r>
              <a:rPr lang="es-ES" b="1" i="0">
                <a:solidFill>
                  <a:srgbClr val="000000"/>
                </a:solidFill>
                <a:effectLst/>
                <a:latin typeface="-apple-system"/>
              </a:rPr>
              <a:t>Es mejor fraccionar la alimentación </a:t>
            </a:r>
            <a:r>
              <a:rPr lang="es-ES" b="0" i="0">
                <a:solidFill>
                  <a:srgbClr val="333333"/>
                </a:solidFill>
                <a:effectLst/>
                <a:latin typeface="-apple-system"/>
              </a:rPr>
              <a:t>en cinco o seis tomas al día (menor volumen de alimento por toma, mejor control).</a:t>
            </a:r>
          </a:p>
          <a:p>
            <a:pPr algn="l">
              <a:buFont typeface="Arial" panose="020B0604020202020204" pitchFamily="34" charset="0"/>
              <a:buChar char="•"/>
            </a:pPr>
            <a:r>
              <a:rPr lang="es-ES" b="0" i="0">
                <a:solidFill>
                  <a:srgbClr val="333333"/>
                </a:solidFill>
                <a:effectLst/>
                <a:latin typeface="-apple-system"/>
              </a:rPr>
              <a:t>El fraccionamiento debe ir en concordancia con el tratamiento con insulina o con la toma de antidiabéticos orales y con la práctica de </a:t>
            </a:r>
            <a:r>
              <a:rPr lang="es-ES" b="1" i="0">
                <a:solidFill>
                  <a:srgbClr val="000000"/>
                </a:solidFill>
                <a:effectLst/>
                <a:latin typeface="-apple-system"/>
                <a:hlinkClick r:id="rId8"/>
              </a:rPr>
              <a:t>ejercicio físico</a:t>
            </a:r>
            <a:r>
              <a:rPr lang="es-ES" b="0" i="0">
                <a:solidFill>
                  <a:srgbClr val="333333"/>
                </a:solidFill>
                <a:effectLst/>
                <a:latin typeface="-apple-system"/>
              </a:rPr>
              <a:t>.</a:t>
            </a:r>
          </a:p>
          <a:p>
            <a:pPr algn="l">
              <a:buFont typeface="Arial" panose="020B0604020202020204" pitchFamily="34" charset="0"/>
              <a:buChar char="•"/>
            </a:pPr>
            <a:r>
              <a:rPr lang="es-ES" b="0" i="0">
                <a:solidFill>
                  <a:srgbClr val="333333"/>
                </a:solidFill>
                <a:effectLst/>
                <a:latin typeface="-apple-system"/>
              </a:rPr>
              <a:t>La dieta debe ser </a:t>
            </a:r>
            <a:r>
              <a:rPr lang="es-ES" b="1" i="0">
                <a:solidFill>
                  <a:srgbClr val="000000"/>
                </a:solidFill>
                <a:effectLst/>
                <a:latin typeface="-apple-system"/>
              </a:rPr>
              <a:t>rica en </a:t>
            </a:r>
            <a:r>
              <a:rPr lang="es-ES" b="1" i="0">
                <a:solidFill>
                  <a:srgbClr val="2196F3"/>
                </a:solidFill>
                <a:effectLst/>
                <a:latin typeface="-apple-system"/>
                <a:hlinkClick r:id="rId9"/>
              </a:rPr>
              <a:t>fibra</a:t>
            </a:r>
            <a:r>
              <a:rPr lang="es-ES" b="0" i="0">
                <a:solidFill>
                  <a:srgbClr val="333333"/>
                </a:solidFill>
                <a:effectLst/>
                <a:latin typeface="-apple-system"/>
              </a:rPr>
              <a:t> (verduras, legumbres, frutos secos, cereales integrales y fruta, en las cantidades adecuadas a cada caso).</a:t>
            </a:r>
          </a:p>
          <a:p>
            <a:pPr algn="l">
              <a:buFont typeface="Arial" panose="020B0604020202020204" pitchFamily="34" charset="0"/>
              <a:buChar char="•"/>
            </a:pPr>
            <a:r>
              <a:rPr lang="es-ES" b="0" i="0">
                <a:solidFill>
                  <a:srgbClr val="333333"/>
                </a:solidFill>
                <a:effectLst/>
                <a:latin typeface="-apple-system"/>
              </a:rPr>
              <a:t>Una alimentación </a:t>
            </a:r>
            <a:r>
              <a:rPr lang="es-ES" b="1" i="0">
                <a:solidFill>
                  <a:srgbClr val="000000"/>
                </a:solidFill>
                <a:effectLst/>
                <a:latin typeface="-apple-system"/>
              </a:rPr>
              <a:t>escasa en grasas</a:t>
            </a:r>
            <a:r>
              <a:rPr lang="es-ES" b="0" i="0">
                <a:solidFill>
                  <a:srgbClr val="333333"/>
                </a:solidFill>
                <a:effectLst/>
                <a:latin typeface="-apple-system"/>
              </a:rPr>
              <a:t> saturadas y colesterol (moderar el consumo de lácteos completos y los muy grasos, carnes grasas, huevos y sus derivados, charcutería, etc.).</a:t>
            </a:r>
          </a:p>
          <a:p>
            <a:pPr algn="l">
              <a:buFont typeface="Arial" panose="020B0604020202020204" pitchFamily="34" charset="0"/>
              <a:buChar char="•"/>
            </a:pPr>
            <a:r>
              <a:rPr lang="es-ES" b="0" i="0">
                <a:solidFill>
                  <a:srgbClr val="333333"/>
                </a:solidFill>
                <a:effectLst/>
                <a:latin typeface="-apple-system"/>
              </a:rPr>
              <a:t>El </a:t>
            </a:r>
            <a:r>
              <a:rPr lang="es-ES" b="1" i="0">
                <a:solidFill>
                  <a:srgbClr val="000000"/>
                </a:solidFill>
                <a:effectLst/>
                <a:latin typeface="-apple-system"/>
              </a:rPr>
              <a:t>alcohol es </a:t>
            </a:r>
            <a:r>
              <a:rPr lang="es-ES" b="1" i="0">
                <a:solidFill>
                  <a:srgbClr val="2196F3"/>
                </a:solidFill>
                <a:effectLst/>
                <a:latin typeface="-apple-system"/>
                <a:hlinkClick r:id="rId10"/>
              </a:rPr>
              <a:t>hipoglucemiante</a:t>
            </a:r>
            <a:r>
              <a:rPr lang="es-ES" b="0" i="0">
                <a:solidFill>
                  <a:srgbClr val="333333"/>
                </a:solidFill>
                <a:effectLst/>
                <a:latin typeface="-apple-system"/>
              </a:rPr>
              <a:t> (baja el azúcar en sangre). En caso de tomarlo, incluirlo en las principales comidas y nunca en ayunas.</a:t>
            </a:r>
          </a:p>
          <a:p>
            <a:pPr algn="l">
              <a:buFont typeface="Arial" panose="020B0604020202020204" pitchFamily="34" charset="0"/>
              <a:buChar char="•"/>
            </a:pPr>
            <a:r>
              <a:rPr lang="es-ES" b="0" i="0">
                <a:solidFill>
                  <a:srgbClr val="333333"/>
                </a:solidFill>
                <a:effectLst/>
                <a:latin typeface="-apple-system"/>
              </a:rPr>
              <a:t>Es importante </a:t>
            </a:r>
            <a:r>
              <a:rPr lang="es-ES" b="1" i="0">
                <a:solidFill>
                  <a:srgbClr val="000000"/>
                </a:solidFill>
                <a:effectLst/>
                <a:latin typeface="-apple-system"/>
              </a:rPr>
              <a:t>comer cada tres o cuatro horas</a:t>
            </a:r>
            <a:r>
              <a:rPr lang="es-ES" b="0" i="0">
                <a:solidFill>
                  <a:srgbClr val="333333"/>
                </a:solidFill>
                <a:effectLst/>
                <a:latin typeface="-apple-system"/>
              </a:rPr>
              <a:t>, ya que de esta forma se evita, por ejemplo, una posible hipoglucemia.</a:t>
            </a:r>
          </a:p>
          <a:p>
            <a:pPr algn="l">
              <a:buFont typeface="Arial" panose="020B0604020202020204" pitchFamily="34" charset="0"/>
              <a:buChar char="•"/>
            </a:pPr>
            <a:r>
              <a:rPr lang="es-ES" b="0" i="0">
                <a:solidFill>
                  <a:srgbClr val="333333"/>
                </a:solidFill>
                <a:effectLst/>
                <a:latin typeface="-apple-system"/>
              </a:rPr>
              <a:t>Mantener un horario establecido a las comidas, ya que facilita un mejor equilibrio metabólico.</a:t>
            </a:r>
          </a:p>
          <a:p>
            <a:endParaRPr lang="en-US"/>
          </a:p>
          <a:p>
            <a:endParaRPr lang="en-US"/>
          </a:p>
          <a:p>
            <a:r>
              <a:rPr lang="en-US"/>
              <a:t>Fuente  https://vive-sano.org/delivery-menu-saludable/que-debe-contener-un-almuerzo-saludable-y-equilibrado/</a:t>
            </a:r>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86</a:t>
            </a:fld>
            <a:endParaRPr lang="en-US" sz="1400" b="0" strike="noStrike" spc="-1">
              <a:latin typeface="Times New Roman"/>
            </a:endParaRPr>
          </a:p>
        </p:txBody>
      </p:sp>
    </p:spTree>
    <p:extLst>
      <p:ext uri="{BB962C8B-B14F-4D97-AF65-F5344CB8AC3E}">
        <p14:creationId xmlns:p14="http://schemas.microsoft.com/office/powerpoint/2010/main" val="154535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87</a:t>
            </a:fld>
            <a:endParaRPr lang="en-US" sz="1400" b="0" strike="noStrike" spc="-1">
              <a:latin typeface="Times New Roman"/>
            </a:endParaRPr>
          </a:p>
        </p:txBody>
      </p:sp>
    </p:spTree>
    <p:extLst>
      <p:ext uri="{BB962C8B-B14F-4D97-AF65-F5344CB8AC3E}">
        <p14:creationId xmlns:p14="http://schemas.microsoft.com/office/powerpoint/2010/main" val="361585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s-MX" noProof="0"/>
              <a:t>¡Bienvenidos!  Que bueno que está con nosotros de nuevo aprendiendo mas de su salud y de como prevenir o manejar la diabetes.  El día de hoy estaremos hablando de como el tabaquismo y el alcohol afectan al cuerpo en general, como afecta a las personas con diabetes o con riesgo a desarrollar diabetes y también le daremos consejos de como dejar de fumar, beber alcohol o ayudar a un ser querido que necesite de esto.  Es posible que este tema no se aplique a su vida en este momento, pero nunca está de mas saber esta información para poderse ayudar usted o ayudar a otros.  </a:t>
            </a:r>
          </a:p>
          <a:p>
            <a:endParaRPr lang="es-MX" noProof="0"/>
          </a:p>
          <a:p>
            <a:r>
              <a:rPr lang="es-MX" noProof="0"/>
              <a:t>Según Salud Familiar de la Clínica Mayo la adicción a fumar se define como la </a:t>
            </a:r>
            <a:r>
              <a:rPr lang="es-MX">
                <a:latin typeface="Calibri" panose="020F0502020204030204" pitchFamily="34" charset="0"/>
                <a:ea typeface="Calibri" panose="020F0502020204030204" pitchFamily="34" charset="0"/>
                <a:cs typeface="Arial" panose="020B0604020202020204" pitchFamily="34" charset="0"/>
              </a:rPr>
              <a:t>adición a la nicotina que es el componente principal de la hoja de tabaco la cual produce efectos placenteros en nuestro cuerpo.  Según la Organización Mundial de la Salud , el tabaquismo es una enfermedad adictiva y crónicas es la principal causa de mortalidad prematura y evitable. Se estima que al año mueren 4.9 millones de personas como consecuencias del tabaco. Para el 2030 se estiman 10 millones de muertes anuales. También es importante destacar que un promedio de 1 millón mueren personas expuestas al humo de segunda mano a los cuales se les llama fumadores pasivos.</a:t>
            </a:r>
            <a:br>
              <a:rPr lang="es-MX">
                <a:latin typeface="Calibri" panose="020F0502020204030204" pitchFamily="34" charset="0"/>
                <a:ea typeface="Calibri" panose="020F0502020204030204" pitchFamily="34" charset="0"/>
                <a:cs typeface="Arial" panose="020B0604020202020204" pitchFamily="34" charset="0"/>
              </a:rPr>
            </a:br>
            <a:endParaRPr lang="es-MX">
              <a:latin typeface="Calibri" panose="020F0502020204030204" pitchFamily="34" charset="0"/>
              <a:ea typeface="Calibri" panose="020F0502020204030204" pitchFamily="34" charset="0"/>
              <a:cs typeface="Arial" panose="020B0604020202020204" pitchFamily="34" charset="0"/>
            </a:endParaRPr>
          </a:p>
          <a:p>
            <a:r>
              <a:rPr lang="es-MX">
                <a:latin typeface="Calibri" panose="020F0502020204030204" pitchFamily="34" charset="0"/>
                <a:ea typeface="Calibri" panose="020F0502020204030204" pitchFamily="34" charset="0"/>
                <a:cs typeface="Arial" panose="020B0604020202020204" pitchFamily="34" charset="0"/>
              </a:rPr>
              <a:t>El tabaco es perjudicial en todas sus modalidades, fumar cigarrillos es la forma más común de consumir tabaco.  Pero también se hace a través de la pipa, la pipa de agua o narguiles, los puros, las pasta de tabaco para mascar, y el cigarrillo electrónico que a pesar de tener menos cantidad de nicotina también contiene sustancias tóxicas.  A este ultimo se le conoce como aspirar vapor (</a:t>
            </a:r>
            <a:r>
              <a:rPr lang="es-MX" err="1">
                <a:latin typeface="Calibri" panose="020F0502020204030204" pitchFamily="34" charset="0"/>
                <a:ea typeface="Calibri" panose="020F0502020204030204" pitchFamily="34" charset="0"/>
                <a:cs typeface="Arial" panose="020B0604020202020204" pitchFamily="34" charset="0"/>
              </a:rPr>
              <a:t>vaping</a:t>
            </a:r>
            <a:r>
              <a:rPr lang="es-MX">
                <a:latin typeface="Calibri" panose="020F0502020204030204" pitchFamily="34" charset="0"/>
                <a:ea typeface="Calibri" panose="020F0502020204030204" pitchFamily="34" charset="0"/>
                <a:cs typeface="Arial" panose="020B0604020202020204" pitchFamily="34" charset="0"/>
              </a:rPr>
              <a:t> en inglés).   Además también se usan cigarrillos de olor, mentolados, en polvo entre otros que también son dañinos.</a:t>
            </a:r>
            <a:endParaRPr lang="es-MX" noProof="0"/>
          </a:p>
        </p:txBody>
      </p:sp>
      <p:sp>
        <p:nvSpPr>
          <p:cNvPr id="4" name="Slide Number Placeholder 3"/>
          <p:cNvSpPr>
            <a:spLocks noGrp="1"/>
          </p:cNvSpPr>
          <p:nvPr>
            <p:ph type="sldNum" sz="quarter" idx="5"/>
          </p:nvPr>
        </p:nvSpPr>
        <p:spPr/>
        <p:txBody>
          <a:bodyPr/>
          <a:lstStyle/>
          <a:p>
            <a:fld id="{8FAA0298-BA67-4F09-A262-7F3E5CD5DC77}" type="slidenum">
              <a:rPr lang="en-US" smtClean="0"/>
              <a:t>108</a:t>
            </a:fld>
            <a:endParaRPr lang="en-US"/>
          </a:p>
        </p:txBody>
      </p:sp>
    </p:spTree>
    <p:extLst>
      <p:ext uri="{BB962C8B-B14F-4D97-AF65-F5344CB8AC3E}">
        <p14:creationId xmlns:p14="http://schemas.microsoft.com/office/powerpoint/2010/main" val="393828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¿Por qué fumar es especialmente malo si tiene diabetes?</a:t>
            </a: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Las personas con diabetes que fuman tienen más probabilidades de tener problemas de salud graves y complicaciones que las personas con diabetes que no fuman – estas complicaciones son:  mayor incidencia en enfermedades cardíacas y renales, flujo sanguíneo deficiente a las extremidades, mayor riesgo de infecciones, mayor incidencia de úlceras en los pies, mayores tasas de amputación de miembros inferiores y retinopatía. lo que aumenta la probabilidad de ceguera </a:t>
            </a: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Las personas con diabetes ya de por si tienen que trabajar constantemente para controlar sus niveles de azúcar en sangre y prevenir complicaciones provocadas por la enfermedad, que incluyen daño a los nervios, ojos, riñones y corazón. El tabaco en los cigarrillos aumenta estos problemas y complica el control de diabetes.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Hay por lo menos 70 sustancias químicas en los cigarrillos que están directamente relacionadas con el desarrollo del cáncer, el envejecimiento y el estrés oxidativo.  Por ejemplo, algunos de los productos químicos que se encuentran en los cigarrillos incluyen limpiador de inodoros, cera de velas, insecticida, arsénico, nicotina, líquido para encendedores y monóxido de carbono, solo por nombrar algunos. Estos químicos peligrosos y adictivos causan daño a las células de su cuerpo e interfieren con su función normal.</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En una persona con diabetes, el daño causado por los productos químicos de un cigarrillo y la nicotina causa inflamación crónica, lo que resulta en resistencia a la insulina y niveles más altos de azúcar en la sangre, y por lo tanto, hace que sea más difícil controlar la diabetes.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Todos estos problemas se agravan para dificultar el control de la diabetes y aumentar la probabilidad de complicaciones. Para las personas con diabetes, los riesgos para la salud de fumar un cigarrillo son cuatro veces mayores que para una persona sin diabetes.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Aún más sorprendente, un estudio de 2014 reveló que los fumadores también tienen un 30-40% más de probabilidades de desarrollar diabetes tipo 2, lo que hace que la relación entre el tabaquismo y la diabetes sea un círculo vicioso.</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Fumar es un peligro para la salud de cualquier persona, pero para las personas con diabetes o con alto riesgo de desarrollar la enfermedad, el encendido puede contribuir a graves complicaciones de salud.</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Los investigadores saben desde hace mucho tiempo que los pacientes diabéticos que fuman tienen niveles más altos de azúcar en sangre, lo que hace que su enfermedad sea más difícil de controlar y los pone en mayor peligro de desarrollar complicaciones como ceguera, daño a los nervios, insuficiencia renal y problemas cardíacos. Ahora, un nuevo estudio ofrece la evidencia más definitiva del por qué: la nicotina en los cigarrillos.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La Universidad Politécnica del Estado de California encontró que la nicotina, cuando se agrega a las muestras de sangre humana, eleva los niveles de hemoglobina A1c (HbA1c) hasta en un 34%.   Esto les indica que habría un efecto similar con los fumadores diabéticos.</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Los médicos siempre supieron que fumar puede empeorar la diabetes, pero a través de este estudio ahora sabemos por qué….. Es la nicotina!  </a:t>
            </a: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Este estudio también implica que si usted es fumador y no diabético, sus probabilidades de desarrollar diabetes son mayores ".</a:t>
            </a:r>
            <a:endParaRPr lang="en-US">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a:latin typeface="Calibri" panose="020F0502020204030204" pitchFamily="34" charset="0"/>
                <a:ea typeface="Calibri" panose="020F0502020204030204" pitchFamily="34" charset="0"/>
                <a:cs typeface="Times New Roman" panose="02020603050405020304" pitchFamily="18" charset="0"/>
              </a:rPr>
              <a:t> Pero quizás lo más importante es que los resultados también sugieren que los productos de reemplazo de nicotina, como los parches y los cigarrillos electrónicos que contienen nicotina, tampoco son una opción segura para los pacientes con diabetes. Debido a que todavía contienen nicotina, estos productos tienen la misma probabilidad de aumentar los niveles de A1c que los cigarrillos. "Para minimizar sus posibilidades de desarrollar diabetes o complicaciones diabéticas, debe dejar de fumar", dice el doctor a cargo de este estudio.  Incluso eso significa – dejar de hacerlo de inmediato y de golpe.</a:t>
            </a:r>
          </a:p>
          <a:p>
            <a:endParaRPr lang="en-US"/>
          </a:p>
        </p:txBody>
      </p:sp>
      <p:sp>
        <p:nvSpPr>
          <p:cNvPr id="4" name="Slide Number Placeholder 3"/>
          <p:cNvSpPr>
            <a:spLocks noGrp="1"/>
          </p:cNvSpPr>
          <p:nvPr>
            <p:ph type="sldNum" sz="quarter" idx="5"/>
          </p:nvPr>
        </p:nvSpPr>
        <p:spPr/>
        <p:txBody>
          <a:bodyPr/>
          <a:lstStyle/>
          <a:p>
            <a:fld id="{8FAA0298-BA67-4F09-A262-7F3E5CD5DC77}" type="slidenum">
              <a:rPr lang="en-US" smtClean="0"/>
              <a:t>111</a:t>
            </a:fld>
            <a:endParaRPr lang="en-US"/>
          </a:p>
        </p:txBody>
      </p:sp>
    </p:spTree>
    <p:extLst>
      <p:ext uri="{BB962C8B-B14F-4D97-AF65-F5344CB8AC3E}">
        <p14:creationId xmlns:p14="http://schemas.microsoft.com/office/powerpoint/2010/main" val="88056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s-MX" noProof="0"/>
              <a:t>En su salud general puede producir desde pérdida de memoria, alucinaciones, ataques, demencia, riesgo de infección de pecho, inflamación de hígado, hepatitis, cirrosis….en FIN…..puede ver toda la lista en su pantalla?   Incluye hasta bajo control de glucosa en la sangre!!!  Y aunque todas las consecuencias de salud a las que contribuye el alcohol deben cuidarse, unas de las que principalmente estamos enfocados en estas clases es la de su glucosa o diabetes.</a:t>
            </a:r>
          </a:p>
          <a:p>
            <a:endParaRPr lang="es-MX" noProof="0"/>
          </a:p>
          <a:p>
            <a:endParaRPr lang="es-MX" noProof="0"/>
          </a:p>
        </p:txBody>
      </p:sp>
      <p:sp>
        <p:nvSpPr>
          <p:cNvPr id="4" name="Slide Number Placeholder 3"/>
          <p:cNvSpPr>
            <a:spLocks noGrp="1"/>
          </p:cNvSpPr>
          <p:nvPr>
            <p:ph type="sldNum" sz="quarter" idx="5"/>
          </p:nvPr>
        </p:nvSpPr>
        <p:spPr/>
        <p:txBody>
          <a:bodyPr/>
          <a:lstStyle/>
          <a:p>
            <a:fld id="{2809DDCD-DB6F-482F-A9F2-0DA34D32D270}" type="slidenum">
              <a:rPr lang="es-MX" smtClean="0"/>
              <a:t>114</a:t>
            </a:fld>
            <a:endParaRPr lang="es-MX"/>
          </a:p>
        </p:txBody>
      </p:sp>
    </p:spTree>
    <p:extLst>
      <p:ext uri="{BB962C8B-B14F-4D97-AF65-F5344CB8AC3E}">
        <p14:creationId xmlns:p14="http://schemas.microsoft.com/office/powerpoint/2010/main" val="3896925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lgn="r"/>
            <a:fld id="{C8E56027-7CC4-4D62-AE0A-145EF58E252B}" type="slidenum">
              <a:rPr lang="en-US" sz="1400" b="0" strike="noStrike" spc="-1" smtClean="0">
                <a:latin typeface="Times New Roman"/>
              </a:rPr>
              <a:t>125</a:t>
            </a:fld>
            <a:endParaRPr lang="en-US" sz="1400" b="0" strike="noStrike" spc="-1">
              <a:latin typeface="Times New Roman"/>
            </a:endParaRPr>
          </a:p>
        </p:txBody>
      </p:sp>
    </p:spTree>
    <p:extLst>
      <p:ext uri="{BB962C8B-B14F-4D97-AF65-F5344CB8AC3E}">
        <p14:creationId xmlns:p14="http://schemas.microsoft.com/office/powerpoint/2010/main" val="1476528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27" name="PlaceHolder 2"/>
          <p:cNvSpPr>
            <a:spLocks noGrp="1"/>
          </p:cNvSpPr>
          <p:nvPr>
            <p:ph type="body"/>
          </p:nvPr>
        </p:nvSpPr>
        <p:spPr>
          <a:xfrm>
            <a:off x="2231280" y="263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8" name="PlaceHolder 3"/>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30"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1"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2"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3" name="PlaceHolder 5"/>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35" name="PlaceHolder 2"/>
          <p:cNvSpPr>
            <a:spLocks noGrp="1"/>
          </p:cNvSpPr>
          <p:nvPr>
            <p:ph type="body"/>
          </p:nvPr>
        </p:nvSpPr>
        <p:spPr>
          <a:xfrm>
            <a:off x="22312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6" name="PlaceHolder 3"/>
          <p:cNvSpPr>
            <a:spLocks noGrp="1"/>
          </p:cNvSpPr>
          <p:nvPr>
            <p:ph type="body"/>
          </p:nvPr>
        </p:nvSpPr>
        <p:spPr>
          <a:xfrm>
            <a:off x="48448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7" name="PlaceHolder 4"/>
          <p:cNvSpPr>
            <a:spLocks noGrp="1"/>
          </p:cNvSpPr>
          <p:nvPr>
            <p:ph type="body"/>
          </p:nvPr>
        </p:nvSpPr>
        <p:spPr>
          <a:xfrm>
            <a:off x="745812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8" name="PlaceHolder 5"/>
          <p:cNvSpPr>
            <a:spLocks noGrp="1"/>
          </p:cNvSpPr>
          <p:nvPr>
            <p:ph type="body"/>
          </p:nvPr>
        </p:nvSpPr>
        <p:spPr>
          <a:xfrm>
            <a:off x="22312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39" name="PlaceHolder 6"/>
          <p:cNvSpPr>
            <a:spLocks noGrp="1"/>
          </p:cNvSpPr>
          <p:nvPr>
            <p:ph type="body"/>
          </p:nvPr>
        </p:nvSpPr>
        <p:spPr>
          <a:xfrm>
            <a:off x="48448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40" name="PlaceHolder 7"/>
          <p:cNvSpPr>
            <a:spLocks noGrp="1"/>
          </p:cNvSpPr>
          <p:nvPr>
            <p:ph type="body"/>
          </p:nvPr>
        </p:nvSpPr>
        <p:spPr>
          <a:xfrm>
            <a:off x="745812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47" name="PlaceHolder 2"/>
          <p:cNvSpPr>
            <a:spLocks noGrp="1"/>
          </p:cNvSpPr>
          <p:nvPr>
            <p:ph type="subTitle"/>
          </p:nvPr>
        </p:nvSpPr>
        <p:spPr>
          <a:xfrm>
            <a:off x="2231280" y="2638080"/>
            <a:ext cx="7729200" cy="3101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49" name="PlaceHolder 2"/>
          <p:cNvSpPr>
            <a:spLocks noGrp="1"/>
          </p:cNvSpPr>
          <p:nvPr>
            <p:ph type="body"/>
          </p:nvPr>
        </p:nvSpPr>
        <p:spPr>
          <a:xfrm>
            <a:off x="2231280" y="2638080"/>
            <a:ext cx="772920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51"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2"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2231280" y="964800"/>
            <a:ext cx="7729200" cy="55098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56"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7"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58"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 name="PlaceHolder 2"/>
          <p:cNvSpPr>
            <a:spLocks noGrp="1"/>
          </p:cNvSpPr>
          <p:nvPr>
            <p:ph type="subTitle"/>
          </p:nvPr>
        </p:nvSpPr>
        <p:spPr>
          <a:xfrm>
            <a:off x="2231280" y="2638080"/>
            <a:ext cx="7729200" cy="310176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0"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1"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2" name="PlaceHolder 4"/>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4"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5"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6" name="PlaceHolder 4"/>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68" name="PlaceHolder 2"/>
          <p:cNvSpPr>
            <a:spLocks noGrp="1"/>
          </p:cNvSpPr>
          <p:nvPr>
            <p:ph type="body"/>
          </p:nvPr>
        </p:nvSpPr>
        <p:spPr>
          <a:xfrm>
            <a:off x="2231280" y="263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69" name="PlaceHolder 3"/>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71"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2"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3"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4" name="PlaceHolder 5"/>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76" name="PlaceHolder 2"/>
          <p:cNvSpPr>
            <a:spLocks noGrp="1"/>
          </p:cNvSpPr>
          <p:nvPr>
            <p:ph type="body"/>
          </p:nvPr>
        </p:nvSpPr>
        <p:spPr>
          <a:xfrm>
            <a:off x="22312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7" name="PlaceHolder 3"/>
          <p:cNvSpPr>
            <a:spLocks noGrp="1"/>
          </p:cNvSpPr>
          <p:nvPr>
            <p:ph type="body"/>
          </p:nvPr>
        </p:nvSpPr>
        <p:spPr>
          <a:xfrm>
            <a:off x="484488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8" name="PlaceHolder 4"/>
          <p:cNvSpPr>
            <a:spLocks noGrp="1"/>
          </p:cNvSpPr>
          <p:nvPr>
            <p:ph type="body"/>
          </p:nvPr>
        </p:nvSpPr>
        <p:spPr>
          <a:xfrm>
            <a:off x="7458120" y="263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79" name="PlaceHolder 5"/>
          <p:cNvSpPr>
            <a:spLocks noGrp="1"/>
          </p:cNvSpPr>
          <p:nvPr>
            <p:ph type="body"/>
          </p:nvPr>
        </p:nvSpPr>
        <p:spPr>
          <a:xfrm>
            <a:off x="22312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80" name="PlaceHolder 6"/>
          <p:cNvSpPr>
            <a:spLocks noGrp="1"/>
          </p:cNvSpPr>
          <p:nvPr>
            <p:ph type="body"/>
          </p:nvPr>
        </p:nvSpPr>
        <p:spPr>
          <a:xfrm>
            <a:off x="484488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81" name="PlaceHolder 7"/>
          <p:cNvSpPr>
            <a:spLocks noGrp="1"/>
          </p:cNvSpPr>
          <p:nvPr>
            <p:ph type="body"/>
          </p:nvPr>
        </p:nvSpPr>
        <p:spPr>
          <a:xfrm>
            <a:off x="7458120" y="4258080"/>
            <a:ext cx="248868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8" name="PlaceHolder 2"/>
          <p:cNvSpPr>
            <a:spLocks noGrp="1"/>
          </p:cNvSpPr>
          <p:nvPr>
            <p:ph type="body"/>
          </p:nvPr>
        </p:nvSpPr>
        <p:spPr>
          <a:xfrm>
            <a:off x="2231280" y="2638080"/>
            <a:ext cx="772920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0"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1"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231280" y="964800"/>
            <a:ext cx="7729200" cy="55098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5"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6" name="PlaceHolder 3"/>
          <p:cNvSpPr>
            <a:spLocks noGrp="1"/>
          </p:cNvSpPr>
          <p:nvPr>
            <p:ph type="body"/>
          </p:nvPr>
        </p:nvSpPr>
        <p:spPr>
          <a:xfrm>
            <a:off x="619200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17" name="PlaceHolder 4"/>
          <p:cNvSpPr>
            <a:spLocks noGrp="1"/>
          </p:cNvSpPr>
          <p:nvPr>
            <p:ph type="body"/>
          </p:nvPr>
        </p:nvSpPr>
        <p:spPr>
          <a:xfrm>
            <a:off x="223128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9" name="PlaceHolder 2"/>
          <p:cNvSpPr>
            <a:spLocks noGrp="1"/>
          </p:cNvSpPr>
          <p:nvPr>
            <p:ph type="body"/>
          </p:nvPr>
        </p:nvSpPr>
        <p:spPr>
          <a:xfrm>
            <a:off x="2231280" y="2638080"/>
            <a:ext cx="3771720" cy="310176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0"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1" name="PlaceHolder 4"/>
          <p:cNvSpPr>
            <a:spLocks noGrp="1"/>
          </p:cNvSpPr>
          <p:nvPr>
            <p:ph type="body"/>
          </p:nvPr>
        </p:nvSpPr>
        <p:spPr>
          <a:xfrm>
            <a:off x="6192000" y="425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231280" y="964800"/>
            <a:ext cx="7729200" cy="118836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23" name="PlaceHolder 2"/>
          <p:cNvSpPr>
            <a:spLocks noGrp="1"/>
          </p:cNvSpPr>
          <p:nvPr>
            <p:ph type="body"/>
          </p:nvPr>
        </p:nvSpPr>
        <p:spPr>
          <a:xfrm>
            <a:off x="223128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4" name="PlaceHolder 3"/>
          <p:cNvSpPr>
            <a:spLocks noGrp="1"/>
          </p:cNvSpPr>
          <p:nvPr>
            <p:ph type="body"/>
          </p:nvPr>
        </p:nvSpPr>
        <p:spPr>
          <a:xfrm>
            <a:off x="6192000" y="2638080"/>
            <a:ext cx="377172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
        <p:nvSpPr>
          <p:cNvPr id="25" name="PlaceHolder 4"/>
          <p:cNvSpPr>
            <a:spLocks noGrp="1"/>
          </p:cNvSpPr>
          <p:nvPr>
            <p:ph type="body"/>
          </p:nvPr>
        </p:nvSpPr>
        <p:spPr>
          <a:xfrm>
            <a:off x="2231280" y="4258080"/>
            <a:ext cx="7729200" cy="1479240"/>
          </a:xfrm>
          <a:prstGeom prst="rect">
            <a:avLst/>
          </a:prstGeom>
        </p:spPr>
        <p:txBody>
          <a:bodyPr lIns="0" tIns="0" rIns="0" bIns="0">
            <a:normAutofit/>
          </a:bodyPr>
          <a:lstStyle/>
          <a:p>
            <a:endParaRPr lang="en-US" sz="1800" b="0" strike="noStrike" spc="-1">
              <a:solidFill>
                <a:srgbClr val="262626"/>
              </a:solidFill>
              <a:latin typeface="Gill Sans M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8AB3"/>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600200" y="2386800"/>
            <a:ext cx="8991360" cy="1645560"/>
          </a:xfrm>
          <a:prstGeom prst="rect">
            <a:avLst/>
          </a:prstGeom>
        </p:spPr>
        <p:txBody>
          <a:bodyPr lIns="274320" tIns="182880" rIns="274320" bIns="182880" anchor="ctr" anchorCtr="1">
            <a:normAutofit/>
          </a:bodyPr>
          <a:lstStyle/>
          <a:p>
            <a:pPr algn="ctr">
              <a:lnSpc>
                <a:spcPct val="90000"/>
              </a:lnSpc>
            </a:pPr>
            <a:r>
              <a:rPr lang="en-US" sz="3800" b="0" strike="noStrike" cap="all" spc="199">
                <a:solidFill>
                  <a:srgbClr val="262626"/>
                </a:solidFill>
                <a:latin typeface="Gill Sans MT"/>
              </a:rPr>
              <a:t>Click to edit Master title style</a:t>
            </a:r>
            <a:endParaRPr lang="en-US" sz="3800" b="0" strike="noStrike" spc="-1">
              <a:solidFill>
                <a:srgbClr val="FFFFFF"/>
              </a:solidFill>
              <a:latin typeface="Gill Sans MT"/>
            </a:endParaRPr>
          </a:p>
        </p:txBody>
      </p:sp>
      <p:sp>
        <p:nvSpPr>
          <p:cNvPr id="6" name="PlaceHolder 2"/>
          <p:cNvSpPr>
            <a:spLocks noGrp="1"/>
          </p:cNvSpPr>
          <p:nvPr>
            <p:ph type="dt"/>
          </p:nvPr>
        </p:nvSpPr>
        <p:spPr>
          <a:xfrm>
            <a:off x="7821360" y="6238800"/>
            <a:ext cx="2753280" cy="323640"/>
          </a:xfrm>
          <a:prstGeom prst="rect">
            <a:avLst/>
          </a:prstGeom>
        </p:spPr>
        <p:txBody>
          <a:bodyPr anchor="ctr">
            <a:noAutofit/>
          </a:bodyPr>
          <a:lstStyle/>
          <a:p>
            <a:pPr algn="r">
              <a:lnSpc>
                <a:spcPct val="100000"/>
              </a:lnSpc>
            </a:pPr>
            <a:fld id="{3B439758-0C6A-4B8E-BAC3-786B1E6D966A}" type="datetime">
              <a:rPr lang="en-US" sz="1050" b="0" strike="noStrike" spc="-1">
                <a:solidFill>
                  <a:srgbClr val="FFFFFF">
                    <a:alpha val="70000"/>
                  </a:srgbClr>
                </a:solidFill>
                <a:latin typeface="Gill Sans MT"/>
              </a:rPr>
              <a:t>11/14/23</a:t>
            </a:fld>
            <a:endParaRPr lang="en-US" sz="1050" b="0" strike="noStrike" spc="-1">
              <a:latin typeface="Times New Roman"/>
            </a:endParaRPr>
          </a:p>
        </p:txBody>
      </p:sp>
      <p:sp>
        <p:nvSpPr>
          <p:cNvPr id="2" name="PlaceHolder 3"/>
          <p:cNvSpPr>
            <a:spLocks noGrp="1"/>
          </p:cNvSpPr>
          <p:nvPr>
            <p:ph type="ftr"/>
          </p:nvPr>
        </p:nvSpPr>
        <p:spPr>
          <a:xfrm>
            <a:off x="1600200" y="6236280"/>
            <a:ext cx="5900760" cy="319680"/>
          </a:xfrm>
          <a:prstGeom prst="rect">
            <a:avLst/>
          </a:prstGeom>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10758960" y="6217920"/>
            <a:ext cx="365400" cy="365400"/>
          </a:xfrm>
          <a:prstGeom prst="rect">
            <a:avLst/>
          </a:prstGeom>
        </p:spPr>
        <p:txBody>
          <a:bodyPr lIns="18360" rIns="18360" anchor="ctr">
            <a:noAutofit/>
          </a:bodyPr>
          <a:lstStyle/>
          <a:p>
            <a:pPr algn="ctr">
              <a:lnSpc>
                <a:spcPct val="100000"/>
              </a:lnSpc>
            </a:pPr>
            <a:fld id="{534403E2-89E3-47C7-BEA1-5385CDF18CE9}" type="slidenum">
              <a:rPr lang="en-US" sz="1100" b="0" strike="noStrike" spc="-1">
                <a:solidFill>
                  <a:srgbClr val="FFFFFF"/>
                </a:solidFill>
                <a:latin typeface="Gill Sans MT"/>
              </a:rPr>
              <a:t>‹#›</a:t>
            </a:fld>
            <a:endParaRPr lang="en-US" sz="11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1800" b="0" strike="noStrike" spc="-1">
                <a:solidFill>
                  <a:srgbClr val="FFFFFF"/>
                </a:solidFill>
                <a:latin typeface="Gill Sans MT"/>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FFFFFF"/>
                </a:solidFill>
                <a:latin typeface="Gill Sans MT"/>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FFFFFF"/>
                </a:solidFill>
                <a:latin typeface="Gill Sans MT"/>
              </a:rPr>
              <a:t>Third Outline Level</a:t>
            </a:r>
          </a:p>
          <a:p>
            <a:pPr marL="1728000" lvl="3" indent="-216000">
              <a:spcBef>
                <a:spcPts val="567"/>
              </a:spcBef>
              <a:buClr>
                <a:srgbClr val="000000"/>
              </a:buClr>
              <a:buSzPct val="75000"/>
              <a:buFont typeface="Symbol" charset="2"/>
              <a:buChar char=""/>
            </a:pPr>
            <a:r>
              <a:rPr lang="en-US" sz="1600" b="0" strike="noStrike" spc="-1">
                <a:solidFill>
                  <a:srgbClr val="FFFFFF"/>
                </a:solidFill>
                <a:latin typeface="Gill Sans M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Gill Sans M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Gill Sans M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Gill Sans MT"/>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2231280" y="964800"/>
            <a:ext cx="7729200" cy="1188360"/>
          </a:xfrm>
          <a:prstGeom prst="rect">
            <a:avLst/>
          </a:prstGeom>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Click to edit Master title style</a:t>
            </a:r>
            <a:endParaRPr lang="en-US" sz="2800" b="0" strike="noStrike" spc="-1">
              <a:solidFill>
                <a:srgbClr val="000000"/>
              </a:solidFill>
              <a:latin typeface="Gill Sans MT"/>
            </a:endParaRPr>
          </a:p>
        </p:txBody>
      </p:sp>
      <p:sp>
        <p:nvSpPr>
          <p:cNvPr id="42" name="PlaceHolder 2"/>
          <p:cNvSpPr>
            <a:spLocks noGrp="1"/>
          </p:cNvSpPr>
          <p:nvPr>
            <p:ph type="body"/>
          </p:nvPr>
        </p:nvSpPr>
        <p:spPr>
          <a:xfrm>
            <a:off x="2231280" y="2638080"/>
            <a:ext cx="7729200" cy="3101760"/>
          </a:xfrm>
          <a:prstGeom prst="rect">
            <a:avLst/>
          </a:prstGeom>
        </p:spPr>
        <p:txBody>
          <a:bodyPr>
            <a:noAutofit/>
          </a:bodyPr>
          <a:lstStyle/>
          <a:p>
            <a:pPr marL="228600" indent="-228240">
              <a:lnSpc>
                <a:spcPct val="100000"/>
              </a:lnSpc>
              <a:spcBef>
                <a:spcPts val="1001"/>
              </a:spcBef>
              <a:buClr>
                <a:srgbClr val="418AB3"/>
              </a:buClr>
              <a:buFont typeface="Arial"/>
              <a:buChar char="•"/>
            </a:pPr>
            <a:r>
              <a:rPr lang="en-US" sz="1800" b="0" strike="noStrike" spc="-1">
                <a:solidFill>
                  <a:srgbClr val="262626"/>
                </a:solidFill>
                <a:latin typeface="Gill Sans MT"/>
              </a:rPr>
              <a:t>Click to edit Master text styles</a:t>
            </a:r>
          </a:p>
          <a:p>
            <a:pPr marL="457200" lvl="1" indent="-228240">
              <a:lnSpc>
                <a:spcPct val="100000"/>
              </a:lnSpc>
              <a:spcBef>
                <a:spcPts val="1001"/>
              </a:spcBef>
              <a:buClr>
                <a:srgbClr val="418AB3"/>
              </a:buClr>
              <a:buFont typeface="Arial"/>
              <a:buChar char="•"/>
            </a:pPr>
            <a:r>
              <a:rPr lang="en-US" sz="1600" b="0" strike="noStrike" spc="-1">
                <a:solidFill>
                  <a:srgbClr val="262626"/>
                </a:solidFill>
                <a:latin typeface="Gill Sans MT"/>
              </a:rPr>
              <a:t>Second level</a:t>
            </a:r>
          </a:p>
          <a:p>
            <a:pPr marL="685800" lvl="2" indent="-228240">
              <a:lnSpc>
                <a:spcPct val="100000"/>
              </a:lnSpc>
              <a:spcBef>
                <a:spcPts val="1001"/>
              </a:spcBef>
              <a:buClr>
                <a:srgbClr val="418AB3"/>
              </a:buClr>
              <a:buFont typeface="Arial"/>
              <a:buChar char="•"/>
            </a:pPr>
            <a:r>
              <a:rPr lang="en-US" sz="1600" b="0" strike="noStrike" spc="-1">
                <a:solidFill>
                  <a:srgbClr val="262626"/>
                </a:solidFill>
                <a:latin typeface="Gill Sans MT"/>
              </a:rPr>
              <a:t>Third level</a:t>
            </a:r>
          </a:p>
          <a:p>
            <a:pPr marL="914400" lvl="3" indent="-228240">
              <a:lnSpc>
                <a:spcPct val="100000"/>
              </a:lnSpc>
              <a:spcBef>
                <a:spcPts val="1001"/>
              </a:spcBef>
              <a:buClr>
                <a:srgbClr val="418AB3"/>
              </a:buClr>
              <a:buFont typeface="Arial"/>
              <a:buChar char="•"/>
            </a:pPr>
            <a:r>
              <a:rPr lang="en-US" sz="1600" b="0" strike="noStrike" spc="-1">
                <a:solidFill>
                  <a:srgbClr val="262626"/>
                </a:solidFill>
                <a:latin typeface="Gill Sans MT"/>
              </a:rPr>
              <a:t>Fourth level</a:t>
            </a:r>
          </a:p>
          <a:p>
            <a:pPr marL="1143000" lvl="4" indent="-228240">
              <a:lnSpc>
                <a:spcPct val="100000"/>
              </a:lnSpc>
              <a:spcBef>
                <a:spcPts val="1001"/>
              </a:spcBef>
              <a:buClr>
                <a:srgbClr val="418AB3"/>
              </a:buClr>
              <a:buFont typeface="Arial"/>
              <a:buChar char="•"/>
            </a:pPr>
            <a:r>
              <a:rPr lang="en-US" sz="1600" b="0" strike="noStrike" spc="-1">
                <a:solidFill>
                  <a:srgbClr val="262626"/>
                </a:solidFill>
                <a:latin typeface="Gill Sans MT"/>
              </a:rPr>
              <a:t>Fifth level</a:t>
            </a:r>
          </a:p>
        </p:txBody>
      </p:sp>
      <p:sp>
        <p:nvSpPr>
          <p:cNvPr id="43" name="PlaceHolder 3"/>
          <p:cNvSpPr>
            <a:spLocks noGrp="1"/>
          </p:cNvSpPr>
          <p:nvPr>
            <p:ph type="dt"/>
          </p:nvPr>
        </p:nvSpPr>
        <p:spPr>
          <a:xfrm>
            <a:off x="7821360" y="6238800"/>
            <a:ext cx="2753280" cy="323640"/>
          </a:xfrm>
          <a:prstGeom prst="rect">
            <a:avLst/>
          </a:prstGeom>
        </p:spPr>
        <p:txBody>
          <a:bodyPr anchor="ctr">
            <a:noAutofit/>
          </a:bodyPr>
          <a:lstStyle/>
          <a:p>
            <a:pPr algn="r">
              <a:lnSpc>
                <a:spcPct val="100000"/>
              </a:lnSpc>
            </a:pPr>
            <a:fld id="{1B12D81A-5496-4428-9C65-9E8328903B38}" type="datetime">
              <a:rPr lang="en-US" sz="1050" b="0" strike="noStrike" spc="-1">
                <a:solidFill>
                  <a:srgbClr val="000000">
                    <a:alpha val="70000"/>
                  </a:srgbClr>
                </a:solidFill>
                <a:latin typeface="Gill Sans MT"/>
              </a:rPr>
              <a:t>11/14/23</a:t>
            </a:fld>
            <a:endParaRPr lang="en-US" sz="1050" b="0" strike="noStrike" spc="-1">
              <a:latin typeface="Times New Roman"/>
            </a:endParaRPr>
          </a:p>
        </p:txBody>
      </p:sp>
      <p:sp>
        <p:nvSpPr>
          <p:cNvPr id="44" name="PlaceHolder 4"/>
          <p:cNvSpPr>
            <a:spLocks noGrp="1"/>
          </p:cNvSpPr>
          <p:nvPr>
            <p:ph type="ftr"/>
          </p:nvPr>
        </p:nvSpPr>
        <p:spPr>
          <a:xfrm>
            <a:off x="1600200" y="6236280"/>
            <a:ext cx="5900760" cy="319680"/>
          </a:xfrm>
          <a:prstGeom prst="rect">
            <a:avLst/>
          </a:prstGeom>
        </p:spPr>
        <p:txBody>
          <a:bodyPr anchor="ctr">
            <a:noAutofit/>
          </a:bodyPr>
          <a:lstStyle/>
          <a:p>
            <a:endParaRPr lang="en-US" sz="2400" b="0" strike="noStrike" spc="-1">
              <a:latin typeface="Times New Roman"/>
            </a:endParaRPr>
          </a:p>
        </p:txBody>
      </p:sp>
      <p:sp>
        <p:nvSpPr>
          <p:cNvPr id="45" name="PlaceHolder 5"/>
          <p:cNvSpPr>
            <a:spLocks noGrp="1"/>
          </p:cNvSpPr>
          <p:nvPr>
            <p:ph type="sldNum"/>
          </p:nvPr>
        </p:nvSpPr>
        <p:spPr>
          <a:xfrm>
            <a:off x="10758960" y="6217920"/>
            <a:ext cx="365400" cy="365400"/>
          </a:xfrm>
          <a:prstGeom prst="rect">
            <a:avLst/>
          </a:prstGeom>
        </p:spPr>
        <p:txBody>
          <a:bodyPr lIns="18360" rIns="18360" anchor="ctr">
            <a:noAutofit/>
          </a:bodyPr>
          <a:lstStyle/>
          <a:p>
            <a:pPr algn="ctr">
              <a:lnSpc>
                <a:spcPct val="100000"/>
              </a:lnSpc>
            </a:pPr>
            <a:fld id="{F6CCDF69-5DD1-438C-9FA9-83DCF4E0E961}" type="slidenum">
              <a:rPr lang="en-US" sz="1100" b="0" strike="noStrike" spc="-1">
                <a:solidFill>
                  <a:srgbClr val="FFFFFF"/>
                </a:solidFill>
                <a:latin typeface="Gill Sans MT"/>
              </a:rPr>
              <a:t>‹#›</a:t>
            </a:fld>
            <a:endParaRPr lang="en-US" sz="11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slide" Target="slide14.xml"/></Relationships>
</file>

<file path=ppt/slides/_rels/slide130.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34.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35.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4.xml"/><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audio" Target="../media/audio1.wav"/></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3.xml"/><Relationship Id="rId1" Type="http://schemas.openxmlformats.org/officeDocument/2006/relationships/slideLayout" Target="../slideLayouts/slideLayout15.xml"/><Relationship Id="rId5" Type="http://schemas.openxmlformats.org/officeDocument/2006/relationships/slide" Target="slide31.xml"/><Relationship Id="rId4" Type="http://schemas.openxmlformats.org/officeDocument/2006/relationships/slide" Target="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slide" Target="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8.xml"/><Relationship Id="rId1" Type="http://schemas.openxmlformats.org/officeDocument/2006/relationships/slideLayout" Target="../slideLayouts/slideLayout15.xml"/><Relationship Id="rId4" Type="http://schemas.openxmlformats.org/officeDocument/2006/relationships/slide" Target="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13.xml"/><Relationship Id="rId7" Type="http://schemas.openxmlformats.org/officeDocument/2006/relationships/slide" Target="slide28.xml"/><Relationship Id="rId12" Type="http://schemas.openxmlformats.org/officeDocument/2006/relationships/slide" Target="slide40.xml"/><Relationship Id="rId2" Type="http://schemas.openxmlformats.org/officeDocument/2006/relationships/slide" Target="slide10.xml"/><Relationship Id="rId1" Type="http://schemas.openxmlformats.org/officeDocument/2006/relationships/slideLayout" Target="../slideLayouts/slideLayout15.xml"/><Relationship Id="rId6" Type="http://schemas.openxmlformats.org/officeDocument/2006/relationships/slide" Target="slide16.xml"/><Relationship Id="rId11" Type="http://schemas.openxmlformats.org/officeDocument/2006/relationships/slide" Target="slide22.xml"/><Relationship Id="rId5" Type="http://schemas.openxmlformats.org/officeDocument/2006/relationships/slide" Target="slide34.xml"/><Relationship Id="rId10" Type="http://schemas.openxmlformats.org/officeDocument/2006/relationships/slide" Target="slide37.xml"/><Relationship Id="rId4" Type="http://schemas.openxmlformats.org/officeDocument/2006/relationships/slide" Target="slide25.xml"/><Relationship Id="rId9" Type="http://schemas.openxmlformats.org/officeDocument/2006/relationships/slide" Target="slide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599400" y="1040400"/>
            <a:ext cx="10993320" cy="2388240"/>
          </a:xfrm>
          <a:prstGeom prst="rect">
            <a:avLst/>
          </a:prstGeom>
          <a:solidFill>
            <a:srgbClr val="FFFFFF"/>
          </a:solidFill>
          <a:ln w="38160" cap="sq">
            <a:solidFill>
              <a:srgbClr val="404040"/>
            </a:solidFill>
            <a:miter/>
          </a:ln>
        </p:spPr>
        <p:txBody>
          <a:bodyPr lIns="274320" tIns="182880" rIns="274320" bIns="182880" anchor="ctr" anchorCtr="1">
            <a:noAutofit/>
          </a:bodyPr>
          <a:lstStyle/>
          <a:p>
            <a:pPr algn="ctr">
              <a:lnSpc>
                <a:spcPct val="90000"/>
              </a:lnSpc>
            </a:pPr>
            <a:r>
              <a:rPr lang="en-US" sz="2800" b="1" strike="noStrike" cap="all" spc="199">
                <a:solidFill>
                  <a:srgbClr val="262626"/>
                </a:solidFill>
                <a:latin typeface="Gill Sans MT"/>
              </a:rPr>
              <a:t> ENTRENAMIENTO de </a:t>
            </a:r>
            <a:r>
              <a:rPr lang="en-US" sz="2800" b="1" strike="noStrike" cap="all" spc="199" err="1">
                <a:solidFill>
                  <a:srgbClr val="262626"/>
                </a:solidFill>
                <a:latin typeface="Gill Sans MT"/>
              </a:rPr>
              <a:t>chw</a:t>
            </a:r>
            <a:br>
              <a:rPr/>
            </a:br>
            <a:r>
              <a:rPr lang="en-US" sz="2800" b="1" strike="noStrike" cap="all" spc="199">
                <a:solidFill>
                  <a:srgbClr val="262626"/>
                </a:solidFill>
                <a:latin typeface="Gill Sans MT"/>
              </a:rPr>
              <a:t>PREGUNTANDO Y RESPONDIENDO </a:t>
            </a:r>
          </a:p>
          <a:p>
            <a:pPr algn="ctr">
              <a:lnSpc>
                <a:spcPct val="90000"/>
              </a:lnSpc>
            </a:pPr>
            <a:r>
              <a:rPr lang="en-US" sz="2800" b="1" strike="noStrike" cap="all" spc="199">
                <a:solidFill>
                  <a:srgbClr val="262626"/>
                </a:solidFill>
                <a:latin typeface="Gill Sans MT"/>
              </a:rPr>
              <a:t>SOBRE LO APRENDIDO DE DIABETES</a:t>
            </a:r>
            <a:endParaRPr lang="en-US" sz="2800" b="0" strike="noStrike" spc="-1">
              <a:solidFill>
                <a:srgbClr val="FFFFFF"/>
              </a:solidFill>
              <a:latin typeface="Gill Sans MT"/>
            </a:endParaRPr>
          </a:p>
        </p:txBody>
      </p:sp>
      <p:sp>
        <p:nvSpPr>
          <p:cNvPr id="89" name="TextShape 2"/>
          <p:cNvSpPr txBox="1"/>
          <p:nvPr/>
        </p:nvSpPr>
        <p:spPr>
          <a:xfrm>
            <a:off x="599400" y="5848200"/>
            <a:ext cx="10993320" cy="590040"/>
          </a:xfrm>
          <a:prstGeom prst="rect">
            <a:avLst/>
          </a:prstGeom>
          <a:noFill/>
          <a:ln w="0">
            <a:noFill/>
          </a:ln>
        </p:spPr>
        <p:txBody>
          <a:bodyPr>
            <a:noAutofit/>
          </a:bodyPr>
          <a:lstStyle/>
          <a:p>
            <a:pPr algn="ctr">
              <a:lnSpc>
                <a:spcPct val="100000"/>
              </a:lnSpc>
              <a:spcBef>
                <a:spcPts val="1001"/>
              </a:spcBef>
              <a:tabLst>
                <a:tab pos="0" algn="l"/>
              </a:tabLst>
            </a:pPr>
            <a:r>
              <a:rPr lang="en-US" sz="1200" b="0" strike="noStrike" spc="-1">
                <a:solidFill>
                  <a:srgbClr val="FFFFFF"/>
                </a:solidFill>
                <a:latin typeface="Gill Sans MT"/>
              </a:rPr>
              <a:t>Elizabeth Vaughan</a:t>
            </a:r>
            <a:endParaRPr lang="en-US" sz="1200" b="0" strike="noStrike" spc="-1">
              <a:latin typeface="Arial"/>
            </a:endParaRPr>
          </a:p>
          <a:p>
            <a:pPr algn="ctr">
              <a:lnSpc>
                <a:spcPct val="100000"/>
              </a:lnSpc>
              <a:spcBef>
                <a:spcPts val="1001"/>
              </a:spcBef>
              <a:tabLst>
                <a:tab pos="0" algn="l"/>
              </a:tabLst>
            </a:pPr>
            <a:r>
              <a:rPr lang="en-US" sz="1200" b="0" strike="noStrike" spc="-1">
                <a:solidFill>
                  <a:srgbClr val="FFFFFF"/>
                </a:solidFill>
                <a:latin typeface="Gill Sans MT"/>
              </a:rPr>
              <a:t>Total Formal Hours: 12</a:t>
            </a:r>
            <a:endParaRPr lang="en-US" sz="1200" b="0" strike="noStrike" spc="-1">
              <a:latin typeface="Arial"/>
            </a:endParaRPr>
          </a:p>
          <a:p>
            <a:pPr algn="ctr">
              <a:lnSpc>
                <a:spcPct val="100000"/>
              </a:lnSpc>
              <a:spcBef>
                <a:spcPts val="1001"/>
              </a:spcBef>
              <a:tabLst>
                <a:tab pos="0" algn="l"/>
              </a:tabLst>
            </a:pPr>
            <a:r>
              <a:rPr lang="en-US" sz="1200" b="0" strike="noStrike" spc="-1">
                <a:solidFill>
                  <a:srgbClr val="FFFFFF"/>
                </a:solidFill>
                <a:latin typeface="Gill Sans MT"/>
              </a:rPr>
              <a:t>Knowledge of a specific health issue (3 hour), service coordination (4 hour), teaching (2 hours), interpersonal (3 hour)</a:t>
            </a:r>
            <a:endParaRPr lang="en-US" sz="12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a:latin typeface="+mn-lt"/>
              </a:rPr>
              <a:t>1. QUE ES LA HORMONA INSULINA?</a:t>
            </a:r>
          </a:p>
        </p:txBody>
      </p:sp>
      <p:sp>
        <p:nvSpPr>
          <p:cNvPr id="4" name="Rounded Rectangle 3">
            <a:hlinkClick r:id="rId2" action="ppaction://hlinksldjump"/>
          </p:cNvPr>
          <p:cNvSpPr/>
          <p:nvPr/>
        </p:nvSpPr>
        <p:spPr>
          <a:xfrm>
            <a:off x="2090361" y="2248534"/>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a.  </a:t>
            </a:r>
            <a:r>
              <a:rPr lang="en-US" sz="2000" err="1">
                <a:solidFill>
                  <a:schemeClr val="tx1"/>
                </a:solidFill>
              </a:rPr>
              <a:t>Estimula</a:t>
            </a:r>
            <a:r>
              <a:rPr lang="en-US" sz="2000">
                <a:solidFill>
                  <a:schemeClr val="tx1"/>
                </a:solidFill>
              </a:rPr>
              <a:t> el </a:t>
            </a:r>
            <a:r>
              <a:rPr lang="en-US" sz="2000" err="1">
                <a:solidFill>
                  <a:schemeClr val="tx1"/>
                </a:solidFill>
              </a:rPr>
              <a:t>apetito</a:t>
            </a:r>
            <a:r>
              <a:rPr lang="en-US" sz="2000">
                <a:solidFill>
                  <a:schemeClr val="tx1"/>
                </a:solidFill>
              </a:rPr>
              <a:t> y </a:t>
            </a:r>
            <a:r>
              <a:rPr lang="en-US" sz="2000" err="1">
                <a:solidFill>
                  <a:schemeClr val="tx1"/>
                </a:solidFill>
              </a:rPr>
              <a:t>prepara</a:t>
            </a:r>
            <a:r>
              <a:rPr lang="en-US" sz="2000">
                <a:solidFill>
                  <a:schemeClr val="tx1"/>
                </a:solidFill>
              </a:rPr>
              <a:t> al </a:t>
            </a:r>
            <a:r>
              <a:rPr lang="en-US" sz="2000" err="1">
                <a:solidFill>
                  <a:schemeClr val="tx1"/>
                </a:solidFill>
              </a:rPr>
              <a:t>organismo</a:t>
            </a:r>
            <a:r>
              <a:rPr lang="en-US" sz="2000">
                <a:solidFill>
                  <a:schemeClr val="tx1"/>
                </a:solidFill>
              </a:rPr>
              <a:t> para </a:t>
            </a:r>
            <a:r>
              <a:rPr lang="en-US" sz="2000" err="1">
                <a:solidFill>
                  <a:schemeClr val="tx1"/>
                </a:solidFill>
              </a:rPr>
              <a:t>recibir</a:t>
            </a:r>
            <a:r>
              <a:rPr lang="en-US" sz="2000">
                <a:solidFill>
                  <a:schemeClr val="tx1"/>
                </a:solidFill>
              </a:rPr>
              <a:t> </a:t>
            </a:r>
            <a:r>
              <a:rPr lang="en-US" sz="2000" err="1">
                <a:solidFill>
                  <a:schemeClr val="tx1"/>
                </a:solidFill>
              </a:rPr>
              <a:t>alimentos</a:t>
            </a:r>
            <a:r>
              <a:rPr lang="en-US" sz="2000">
                <a:solidFill>
                  <a:schemeClr val="tx1"/>
                </a:solidFill>
              </a:rPr>
              <a:t>.</a:t>
            </a:r>
          </a:p>
        </p:txBody>
      </p:sp>
      <p:sp>
        <p:nvSpPr>
          <p:cNvPr id="9" name="Rounded Rectangle 8">
            <a:hlinkClick r:id="rId3" action="ppaction://hlinksldjump"/>
          </p:cNvPr>
          <p:cNvSpPr/>
          <p:nvPr/>
        </p:nvSpPr>
        <p:spPr>
          <a:xfrm>
            <a:off x="2090361" y="3029406"/>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b. </a:t>
            </a:r>
            <a:r>
              <a:rPr lang="en-US" sz="2000" err="1">
                <a:solidFill>
                  <a:schemeClr val="tx1"/>
                </a:solidFill>
              </a:rPr>
              <a:t>Hormona</a:t>
            </a:r>
            <a:r>
              <a:rPr lang="en-US" sz="2000">
                <a:solidFill>
                  <a:schemeClr val="tx1"/>
                </a:solidFill>
              </a:rPr>
              <a:t> </a:t>
            </a:r>
            <a:r>
              <a:rPr lang="en-US" sz="2000" err="1">
                <a:solidFill>
                  <a:schemeClr val="tx1"/>
                </a:solidFill>
              </a:rPr>
              <a:t>producida</a:t>
            </a:r>
            <a:r>
              <a:rPr lang="en-US" sz="2000">
                <a:solidFill>
                  <a:schemeClr val="tx1"/>
                </a:solidFill>
              </a:rPr>
              <a:t> </a:t>
            </a:r>
            <a:r>
              <a:rPr lang="en-US" sz="2000" err="1">
                <a:solidFill>
                  <a:schemeClr val="tx1"/>
                </a:solidFill>
              </a:rPr>
              <a:t>por</a:t>
            </a:r>
            <a:r>
              <a:rPr lang="en-US" sz="2000">
                <a:solidFill>
                  <a:schemeClr val="tx1"/>
                </a:solidFill>
              </a:rPr>
              <a:t> el </a:t>
            </a:r>
            <a:r>
              <a:rPr lang="en-US" sz="2000" err="1">
                <a:solidFill>
                  <a:schemeClr val="tx1"/>
                </a:solidFill>
              </a:rPr>
              <a:t>páncreas</a:t>
            </a:r>
            <a:r>
              <a:rPr lang="en-US" sz="2000">
                <a:solidFill>
                  <a:schemeClr val="tx1"/>
                </a:solidFill>
              </a:rPr>
              <a:t>, que </a:t>
            </a:r>
            <a:r>
              <a:rPr lang="en-US" sz="2000" err="1">
                <a:solidFill>
                  <a:schemeClr val="tx1"/>
                </a:solidFill>
              </a:rPr>
              <a:t>regula</a:t>
            </a:r>
            <a:r>
              <a:rPr lang="en-US" sz="2000">
                <a:solidFill>
                  <a:schemeClr val="tx1"/>
                </a:solidFill>
              </a:rPr>
              <a:t> la </a:t>
            </a:r>
            <a:r>
              <a:rPr lang="en-US" sz="2000" err="1">
                <a:solidFill>
                  <a:schemeClr val="tx1"/>
                </a:solidFill>
              </a:rPr>
              <a:t>cantidad</a:t>
            </a:r>
            <a:r>
              <a:rPr lang="en-US" sz="2000">
                <a:solidFill>
                  <a:schemeClr val="tx1"/>
                </a:solidFill>
              </a:rPr>
              <a:t> de </a:t>
            </a:r>
            <a:r>
              <a:rPr lang="en-US" sz="2000" err="1">
                <a:solidFill>
                  <a:schemeClr val="tx1"/>
                </a:solidFill>
              </a:rPr>
              <a:t>glucosa</a:t>
            </a:r>
            <a:r>
              <a:rPr lang="en-US" sz="2000">
                <a:solidFill>
                  <a:schemeClr val="tx1"/>
                </a:solidFill>
              </a:rPr>
              <a:t> en </a:t>
            </a:r>
            <a:r>
              <a:rPr lang="en-US" sz="2000" err="1">
                <a:solidFill>
                  <a:schemeClr val="tx1"/>
                </a:solidFill>
              </a:rPr>
              <a:t>sangre</a:t>
            </a:r>
            <a:r>
              <a:rPr lang="en-US" sz="2000">
                <a:solidFill>
                  <a:schemeClr val="tx1"/>
                </a:solidFill>
              </a:rPr>
              <a:t>.</a:t>
            </a:r>
          </a:p>
        </p:txBody>
      </p:sp>
      <p:sp>
        <p:nvSpPr>
          <p:cNvPr id="11" name="Rounded Rectangle 10">
            <a:hlinkClick r:id="rId2" action="ppaction://hlinksldjump"/>
          </p:cNvPr>
          <p:cNvSpPr/>
          <p:nvPr/>
        </p:nvSpPr>
        <p:spPr>
          <a:xfrm>
            <a:off x="2090361" y="4595852"/>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rPr>
              <a:t>c. Cambia </a:t>
            </a:r>
            <a:r>
              <a:rPr lang="en-US" sz="2000" dirty="0" err="1">
                <a:solidFill>
                  <a:schemeClr val="tx1"/>
                </a:solidFill>
                <a:hlinkClick r:id="rId3" action="ppaction://hlinksldjump">
                  <a:extLst>
                    <a:ext uri="{A12FA001-AC4F-418D-AE19-62706E023703}">
                      <ahyp:hlinkClr xmlns:ahyp="http://schemas.microsoft.com/office/drawing/2018/hyperlinkcolor" val="tx"/>
                    </a:ext>
                  </a:extLst>
                </a:hlinkClick>
              </a:rPr>
              <a:t>el</a:t>
            </a:r>
            <a:r>
              <a:rPr lang="en-US" sz="2000" dirty="0">
                <a:solidFill>
                  <a:schemeClr val="tx1"/>
                </a:solidFill>
              </a:rPr>
              <a:t> humor, </a:t>
            </a:r>
            <a:r>
              <a:rPr lang="en-US" sz="2000" dirty="0" err="1">
                <a:solidFill>
                  <a:schemeClr val="tx1"/>
                </a:solidFill>
              </a:rPr>
              <a:t>levanta</a:t>
            </a:r>
            <a:r>
              <a:rPr lang="en-US" sz="2000" dirty="0">
                <a:solidFill>
                  <a:schemeClr val="tx1"/>
                </a:solidFill>
              </a:rPr>
              <a:t> </a:t>
            </a:r>
            <a:r>
              <a:rPr lang="en-US" sz="2000" dirty="0" err="1">
                <a:solidFill>
                  <a:schemeClr val="tx1"/>
                </a:solidFill>
              </a:rPr>
              <a:t>el</a:t>
            </a:r>
            <a:r>
              <a:rPr lang="en-US" sz="2000" dirty="0">
                <a:solidFill>
                  <a:schemeClr val="tx1"/>
                </a:solidFill>
              </a:rPr>
              <a:t> </a:t>
            </a:r>
            <a:r>
              <a:rPr lang="en-US" sz="2000" dirty="0" err="1">
                <a:solidFill>
                  <a:schemeClr val="tx1"/>
                </a:solidFill>
              </a:rPr>
              <a:t>ánimo</a:t>
            </a:r>
            <a:r>
              <a:rPr lang="en-US" sz="2000" dirty="0">
                <a:solidFill>
                  <a:schemeClr val="tx1"/>
                </a:solidFill>
              </a:rPr>
              <a:t> y lo </a:t>
            </a:r>
            <a:r>
              <a:rPr lang="en-US" sz="2000" dirty="0" err="1">
                <a:solidFill>
                  <a:schemeClr val="tx1"/>
                </a:solidFill>
              </a:rPr>
              <a:t>estabiliza</a:t>
            </a:r>
            <a:r>
              <a:rPr lang="en-US" sz="2000" dirty="0">
                <a:solidFill>
                  <a:schemeClr val="tx1"/>
                </a:solidFill>
              </a:rPr>
              <a:t>.</a:t>
            </a:r>
            <a:endParaRPr lang="en-US">
              <a:solidFill>
                <a:schemeClr val="tx1"/>
              </a:solidFill>
            </a:endParaRPr>
          </a:p>
        </p:txBody>
      </p:sp>
      <p:sp>
        <p:nvSpPr>
          <p:cNvPr id="12" name="Rounded Rectangle 11">
            <a:hlinkClick r:id="rId2" action="ppaction://hlinksldjump"/>
          </p:cNvPr>
          <p:cNvSpPr/>
          <p:nvPr/>
        </p:nvSpPr>
        <p:spPr>
          <a:xfrm>
            <a:off x="2090361" y="3835997"/>
            <a:ext cx="8274082"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  </a:t>
            </a:r>
            <a:r>
              <a:rPr lang="en-US" sz="2000" err="1">
                <a:solidFill>
                  <a:schemeClr val="tx1"/>
                </a:solidFill>
              </a:rPr>
              <a:t>Mantiene</a:t>
            </a:r>
            <a:r>
              <a:rPr lang="en-US" sz="2000">
                <a:solidFill>
                  <a:schemeClr val="tx1"/>
                </a:solidFill>
              </a:rPr>
              <a:t> el </a:t>
            </a:r>
            <a:r>
              <a:rPr lang="en-US" sz="2000" err="1">
                <a:solidFill>
                  <a:schemeClr val="tx1"/>
                </a:solidFill>
              </a:rPr>
              <a:t>organismo</a:t>
            </a:r>
            <a:r>
              <a:rPr lang="en-US" sz="2000">
                <a:solidFill>
                  <a:schemeClr val="tx1"/>
                </a:solidFill>
              </a:rPr>
              <a:t> </a:t>
            </a:r>
            <a:r>
              <a:rPr lang="en-US" sz="2000" err="1">
                <a:solidFill>
                  <a:schemeClr val="tx1"/>
                </a:solidFill>
              </a:rPr>
              <a:t>sano</a:t>
            </a:r>
            <a:r>
              <a:rPr lang="en-US" sz="2000">
                <a:solidFill>
                  <a:schemeClr val="tx1"/>
                </a:solidFill>
              </a:rPr>
              <a:t>.  </a:t>
            </a:r>
            <a:r>
              <a:rPr lang="en-US" sz="2000" err="1">
                <a:solidFill>
                  <a:schemeClr val="tx1"/>
                </a:solidFill>
              </a:rPr>
              <a:t>Afectan</a:t>
            </a:r>
            <a:r>
              <a:rPr lang="en-US" sz="2000">
                <a:solidFill>
                  <a:schemeClr val="tx1"/>
                </a:solidFill>
              </a:rPr>
              <a:t> </a:t>
            </a:r>
            <a:r>
              <a:rPr lang="en-US" sz="2000" err="1">
                <a:solidFill>
                  <a:schemeClr val="tx1"/>
                </a:solidFill>
              </a:rPr>
              <a:t>todo</a:t>
            </a:r>
            <a:r>
              <a:rPr lang="en-US" sz="2000">
                <a:solidFill>
                  <a:schemeClr val="tx1"/>
                </a:solidFill>
              </a:rPr>
              <a:t> el </a:t>
            </a:r>
            <a:r>
              <a:rPr lang="en-US" sz="2000" err="1">
                <a:solidFill>
                  <a:schemeClr val="tx1"/>
                </a:solidFill>
              </a:rPr>
              <a:t>metabolismo</a:t>
            </a:r>
            <a:r>
              <a:rPr lang="en-US" sz="2000">
                <a:solidFill>
                  <a:schemeClr val="tx1"/>
                </a:solidFill>
              </a:rPr>
              <a:t>.</a:t>
            </a:r>
          </a:p>
        </p:txBody>
      </p:sp>
      <p:sp>
        <p:nvSpPr>
          <p:cNvPr id="13" name="Snip and Round Single Corner Rectangle 12">
            <a:hlinkClick r:id="rId4" action="ppaction://hlinksldjump"/>
          </p:cNvPr>
          <p:cNvSpPr/>
          <p:nvPr/>
        </p:nvSpPr>
        <p:spPr>
          <a:xfrm>
            <a:off x="0" y="594445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solidFill>
              </a:rPr>
              <a:t>ELIGE TU RESPUESTA</a:t>
            </a:r>
          </a:p>
        </p:txBody>
      </p:sp>
    </p:spTree>
    <p:extLst>
      <p:ext uri="{BB962C8B-B14F-4D97-AF65-F5344CB8AC3E}">
        <p14:creationId xmlns:p14="http://schemas.microsoft.com/office/powerpoint/2010/main" val="2989792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MES 5: </a:t>
            </a:r>
            <a:r>
              <a:rPr lang="en-US" sz="2800" b="0" strike="noStrike" cap="all" spc="199" err="1">
                <a:solidFill>
                  <a:srgbClr val="262626"/>
                </a:solidFill>
                <a:latin typeface="Gill Sans MT"/>
              </a:rPr>
              <a:t>depresión</a:t>
            </a:r>
            <a:r>
              <a:rPr lang="en-US" sz="2800" b="0" strike="noStrike" cap="all" spc="199">
                <a:solidFill>
                  <a:srgbClr val="262626"/>
                </a:solidFill>
                <a:latin typeface="Gill Sans MT"/>
              </a:rPr>
              <a:t> , SEXO y diabetes</a:t>
            </a:r>
            <a:endParaRPr lang="en-US" sz="2800" b="0" strike="noStrike" spc="-1">
              <a:solidFill>
                <a:srgbClr val="000000"/>
              </a:solidFill>
              <a:latin typeface="Gill Sans MT"/>
            </a:endParaRPr>
          </a:p>
        </p:txBody>
      </p:sp>
      <p:sp>
        <p:nvSpPr>
          <p:cNvPr id="438" name="TextShape 2"/>
          <p:cNvSpPr txBox="1"/>
          <p:nvPr/>
        </p:nvSpPr>
        <p:spPr>
          <a:xfrm>
            <a:off x="2115403" y="2239246"/>
            <a:ext cx="9738638" cy="3699360"/>
          </a:xfrm>
          <a:prstGeom prst="rect">
            <a:avLst/>
          </a:prstGeom>
          <a:noFill/>
          <a:ln w="0">
            <a:noFill/>
          </a:ln>
        </p:spPr>
        <p:txBody>
          <a:bodyPr>
            <a:noAutofit/>
          </a:bodyPr>
          <a:lstStyle/>
          <a:p>
            <a:pPr marL="360">
              <a:lnSpc>
                <a:spcPct val="100000"/>
              </a:lnSpc>
              <a:spcBef>
                <a:spcPts val="1001"/>
              </a:spcBef>
              <a:buClr>
                <a:srgbClr val="418AB3"/>
              </a:buClr>
            </a:pPr>
            <a:r>
              <a:rPr lang="en-US" sz="2500" b="0" strike="noStrike" spc="-1">
                <a:solidFill>
                  <a:srgbClr val="262626"/>
                </a:solidFill>
                <a:uFillTx/>
                <a:latin typeface="Gill Sans MT"/>
              </a:rPr>
              <a:t>1. </a:t>
            </a:r>
            <a:r>
              <a:rPr lang="en-US" sz="2500" b="0" strike="noStrike" spc="-1" err="1">
                <a:solidFill>
                  <a:srgbClr val="262626"/>
                </a:solidFill>
                <a:uFillTx/>
                <a:latin typeface="Gill Sans MT"/>
              </a:rPr>
              <a:t>Descripción</a:t>
            </a:r>
            <a:r>
              <a:rPr lang="en-US" sz="2500" b="0" strike="noStrike" spc="-1">
                <a:solidFill>
                  <a:srgbClr val="262626"/>
                </a:solidFill>
                <a:uFillTx/>
                <a:latin typeface="Gill Sans MT"/>
              </a:rPr>
              <a:t> general de </a:t>
            </a:r>
            <a:r>
              <a:rPr lang="en-US" sz="2500" b="0" strike="noStrike" spc="-1" err="1">
                <a:solidFill>
                  <a:srgbClr val="262626"/>
                </a:solidFill>
                <a:uFillTx/>
                <a:latin typeface="Gill Sans MT"/>
              </a:rPr>
              <a:t>depresión</a:t>
            </a:r>
            <a:r>
              <a:rPr lang="en-US" sz="2500" b="0" strike="noStrike" spc="-1">
                <a:solidFill>
                  <a:srgbClr val="262626"/>
                </a:solidFill>
                <a:uFillTx/>
                <a:latin typeface="Gill Sans MT"/>
              </a:rPr>
              <a:t>.</a:t>
            </a:r>
            <a:endParaRPr lang="en-US" sz="2500" b="0" strike="noStrike" spc="-1">
              <a:solidFill>
                <a:srgbClr val="262626"/>
              </a:solidFill>
              <a:latin typeface="Gill Sans MT"/>
            </a:endParaRPr>
          </a:p>
          <a:p>
            <a:pPr marL="360">
              <a:lnSpc>
                <a:spcPct val="100000"/>
              </a:lnSpc>
              <a:spcBef>
                <a:spcPts val="1001"/>
              </a:spcBef>
              <a:buClr>
                <a:srgbClr val="418AB3"/>
              </a:buClr>
            </a:pPr>
            <a:r>
              <a:rPr lang="en-US" sz="2500" b="0" strike="noStrike" spc="-1">
                <a:solidFill>
                  <a:srgbClr val="262626"/>
                </a:solidFill>
                <a:uFillTx/>
                <a:latin typeface="Gill Sans MT"/>
              </a:rPr>
              <a:t>2. </a:t>
            </a:r>
            <a:r>
              <a:rPr lang="en-US" sz="2500" spc="-1">
                <a:solidFill>
                  <a:srgbClr val="262626"/>
                </a:solidFill>
                <a:latin typeface="Gill Sans MT"/>
              </a:rPr>
              <a:t>¿</a:t>
            </a:r>
            <a:r>
              <a:rPr lang="en-US" sz="2500" spc="-1" err="1">
                <a:solidFill>
                  <a:srgbClr val="262626"/>
                </a:solidFill>
                <a:latin typeface="Gill Sans MT"/>
              </a:rPr>
              <a:t>Cuales</a:t>
            </a:r>
            <a:r>
              <a:rPr lang="en-US" sz="2500" spc="-1">
                <a:solidFill>
                  <a:srgbClr val="262626"/>
                </a:solidFill>
                <a:latin typeface="Gill Sans MT"/>
              </a:rPr>
              <a:t> son </a:t>
            </a:r>
            <a:r>
              <a:rPr lang="en-US" sz="2500" spc="-1" err="1">
                <a:solidFill>
                  <a:srgbClr val="262626"/>
                </a:solidFill>
                <a:latin typeface="Gill Sans MT"/>
              </a:rPr>
              <a:t>los</a:t>
            </a:r>
            <a:r>
              <a:rPr lang="en-US" sz="2500" spc="-1">
                <a:solidFill>
                  <a:srgbClr val="262626"/>
                </a:solidFill>
                <a:latin typeface="Gill Sans MT"/>
              </a:rPr>
              <a:t> </a:t>
            </a:r>
            <a:r>
              <a:rPr lang="en-US" sz="2500" spc="-1" err="1">
                <a:solidFill>
                  <a:srgbClr val="262626"/>
                </a:solidFill>
                <a:latin typeface="Gill Sans MT"/>
              </a:rPr>
              <a:t>s</a:t>
            </a:r>
            <a:r>
              <a:rPr lang="en-US" sz="2500" b="0" strike="noStrike" spc="-1" err="1">
                <a:solidFill>
                  <a:srgbClr val="262626"/>
                </a:solidFill>
                <a:uFillTx/>
                <a:latin typeface="Gill Sans MT"/>
              </a:rPr>
              <a:t>íntomas</a:t>
            </a:r>
            <a:r>
              <a:rPr lang="en-US" sz="2500" b="0" strike="noStrike" spc="-1">
                <a:solidFill>
                  <a:srgbClr val="262626"/>
                </a:solidFill>
                <a:uFillTx/>
                <a:latin typeface="Gill Sans MT"/>
              </a:rPr>
              <a:t> de la </a:t>
            </a:r>
            <a:r>
              <a:rPr lang="en-US" sz="2500" b="0" strike="noStrike" spc="-1" err="1">
                <a:solidFill>
                  <a:srgbClr val="262626"/>
                </a:solidFill>
                <a:uFillTx/>
                <a:latin typeface="Gill Sans MT"/>
              </a:rPr>
              <a:t>depresión</a:t>
            </a:r>
            <a:r>
              <a:rPr lang="en-US" sz="2500" b="0" strike="noStrike" spc="-1">
                <a:solidFill>
                  <a:srgbClr val="262626"/>
                </a:solidFill>
                <a:uFillTx/>
                <a:latin typeface="Gill Sans MT"/>
              </a:rPr>
              <a:t>?</a:t>
            </a:r>
          </a:p>
          <a:p>
            <a:pPr marL="360">
              <a:lnSpc>
                <a:spcPct val="100000"/>
              </a:lnSpc>
              <a:spcBef>
                <a:spcPts val="1001"/>
              </a:spcBef>
              <a:buClr>
                <a:srgbClr val="418AB3"/>
              </a:buClr>
            </a:pPr>
            <a:r>
              <a:rPr lang="en-US" sz="2500" spc="-1">
                <a:solidFill>
                  <a:srgbClr val="262626"/>
                </a:solidFill>
                <a:latin typeface="Gill Sans MT"/>
              </a:rPr>
              <a:t>3. </a:t>
            </a:r>
            <a:r>
              <a:rPr lang="en-US" sz="2500" spc="-1" err="1">
                <a:solidFill>
                  <a:srgbClr val="262626"/>
                </a:solidFill>
                <a:latin typeface="Gill Sans MT"/>
              </a:rPr>
              <a:t>Diagnósticando</a:t>
            </a:r>
            <a:r>
              <a:rPr lang="en-US" sz="2500" spc="-1">
                <a:solidFill>
                  <a:srgbClr val="262626"/>
                </a:solidFill>
                <a:latin typeface="Gill Sans MT"/>
              </a:rPr>
              <a:t>.</a:t>
            </a:r>
          </a:p>
          <a:p>
            <a:pPr marL="360">
              <a:lnSpc>
                <a:spcPct val="100000"/>
              </a:lnSpc>
              <a:spcBef>
                <a:spcPts val="1001"/>
              </a:spcBef>
              <a:buClr>
                <a:srgbClr val="418AB3"/>
              </a:buClr>
            </a:pPr>
            <a:r>
              <a:rPr lang="en-US" sz="2500" b="0" strike="noStrike" spc="-1">
                <a:solidFill>
                  <a:srgbClr val="262626"/>
                </a:solidFill>
                <a:uFillTx/>
                <a:latin typeface="Gill Sans MT"/>
              </a:rPr>
              <a:t>4. </a:t>
            </a:r>
            <a:r>
              <a:rPr lang="en-US" sz="2500" b="0" strike="noStrike" spc="-1" err="1">
                <a:solidFill>
                  <a:srgbClr val="262626"/>
                </a:solidFill>
                <a:uFillTx/>
                <a:latin typeface="Gill Sans MT"/>
              </a:rPr>
              <a:t>Discutir</a:t>
            </a:r>
            <a:r>
              <a:rPr lang="en-US" sz="2500" b="0" strike="noStrike" spc="-1">
                <a:solidFill>
                  <a:srgbClr val="262626"/>
                </a:solidFill>
                <a:uFillTx/>
                <a:latin typeface="Gill Sans MT"/>
              </a:rPr>
              <a:t> las </a:t>
            </a:r>
            <a:r>
              <a:rPr lang="en-US" sz="2500" b="0" strike="noStrike" spc="-1" err="1">
                <a:solidFill>
                  <a:srgbClr val="262626"/>
                </a:solidFill>
                <a:uFillTx/>
                <a:latin typeface="Gill Sans MT"/>
              </a:rPr>
              <a:t>complicaciones</a:t>
            </a:r>
            <a:r>
              <a:rPr lang="en-US" sz="2500" b="0" strike="noStrike" spc="-1">
                <a:solidFill>
                  <a:srgbClr val="262626"/>
                </a:solidFill>
                <a:uFillTx/>
                <a:latin typeface="Gill Sans MT"/>
              </a:rPr>
              <a:t> </a:t>
            </a:r>
            <a:r>
              <a:rPr lang="en-US" sz="2500" b="0" strike="noStrike" spc="-1" err="1">
                <a:solidFill>
                  <a:srgbClr val="262626"/>
                </a:solidFill>
                <a:uFillTx/>
                <a:latin typeface="Gill Sans MT"/>
              </a:rPr>
              <a:t>relacionadas</a:t>
            </a:r>
            <a:r>
              <a:rPr lang="en-US" sz="2500" b="0" strike="noStrike" spc="-1">
                <a:solidFill>
                  <a:srgbClr val="262626"/>
                </a:solidFill>
                <a:uFillTx/>
                <a:latin typeface="Gill Sans MT"/>
              </a:rPr>
              <a:t> con la diabetes </a:t>
            </a:r>
            <a:r>
              <a:rPr lang="en-US" sz="2500" b="0" strike="noStrike" spc="-1" err="1">
                <a:solidFill>
                  <a:srgbClr val="262626"/>
                </a:solidFill>
                <a:uFillTx/>
                <a:latin typeface="Gill Sans MT"/>
              </a:rPr>
              <a:t>relacionadas</a:t>
            </a:r>
            <a:r>
              <a:rPr lang="en-US" sz="2500" b="0" strike="noStrike" spc="-1">
                <a:solidFill>
                  <a:srgbClr val="262626"/>
                </a:solidFill>
                <a:uFillTx/>
                <a:latin typeface="Gill Sans MT"/>
              </a:rPr>
              <a:t> </a:t>
            </a:r>
          </a:p>
          <a:p>
            <a:pPr marL="360">
              <a:lnSpc>
                <a:spcPct val="100000"/>
              </a:lnSpc>
              <a:spcBef>
                <a:spcPts val="1001"/>
              </a:spcBef>
              <a:buClr>
                <a:srgbClr val="418AB3"/>
              </a:buClr>
            </a:pPr>
            <a:r>
              <a:rPr lang="en-US" sz="2500" spc="-1">
                <a:solidFill>
                  <a:srgbClr val="262626"/>
                </a:solidFill>
                <a:latin typeface="Gill Sans MT"/>
              </a:rPr>
              <a:t>   </a:t>
            </a:r>
            <a:r>
              <a:rPr lang="en-US" sz="2500" b="0" strike="noStrike" spc="-1">
                <a:solidFill>
                  <a:srgbClr val="262626"/>
                </a:solidFill>
                <a:uFillTx/>
                <a:latin typeface="Gill Sans MT"/>
              </a:rPr>
              <a:t>con la </a:t>
            </a:r>
            <a:r>
              <a:rPr lang="en-US" sz="2500" b="0" strike="noStrike" spc="-1" err="1">
                <a:solidFill>
                  <a:srgbClr val="262626"/>
                </a:solidFill>
                <a:uFillTx/>
                <a:latin typeface="Gill Sans MT"/>
              </a:rPr>
              <a:t>intimidad</a:t>
            </a:r>
            <a:r>
              <a:rPr lang="en-US" sz="2500" b="0" strike="noStrike" spc="-1">
                <a:solidFill>
                  <a:srgbClr val="262626"/>
                </a:solidFill>
                <a:uFillTx/>
                <a:latin typeface="Gill Sans MT"/>
              </a:rPr>
              <a:t> sexual.</a:t>
            </a:r>
            <a:endParaRPr lang="en-US" sz="2500" b="0" strike="noStrike" spc="-1">
              <a:solidFill>
                <a:srgbClr val="262626"/>
              </a:solidFill>
              <a:latin typeface="Gill Sans M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1. ¿</a:t>
            </a:r>
            <a:r>
              <a:rPr lang="en-US" sz="2800" b="0" strike="noStrike" cap="all" spc="199">
                <a:solidFill>
                  <a:srgbClr val="262626"/>
                </a:solidFill>
                <a:latin typeface="Gill Sans MT"/>
              </a:rPr>
              <a:t>QUE ES DEPRESION?</a:t>
            </a:r>
            <a:endParaRPr lang="en-US" sz="2800" b="0" strike="noStrike" spc="-1">
              <a:solidFill>
                <a:srgbClr val="000000"/>
              </a:solidFill>
              <a:latin typeface="Gill Sans MT"/>
            </a:endParaRPr>
          </a:p>
        </p:txBody>
      </p:sp>
      <p:sp>
        <p:nvSpPr>
          <p:cNvPr id="442" name="TextShape 2"/>
          <p:cNvSpPr txBox="1"/>
          <p:nvPr/>
        </p:nvSpPr>
        <p:spPr>
          <a:xfrm>
            <a:off x="370440" y="2652460"/>
            <a:ext cx="5725440" cy="3805979"/>
          </a:xfrm>
          <a:prstGeom prst="rect">
            <a:avLst/>
          </a:prstGeom>
          <a:noFill/>
          <a:ln w="0">
            <a:noFill/>
          </a:ln>
        </p:spPr>
        <p:txBody>
          <a:bodyPr>
            <a:noAutofit/>
          </a:bodyPr>
          <a:lstStyle/>
          <a:p>
            <a:pPr marL="360">
              <a:spcBef>
                <a:spcPts val="1001"/>
              </a:spcBef>
              <a:buClr>
                <a:srgbClr val="418AB3"/>
              </a:buClr>
            </a:pPr>
            <a:r>
              <a:rPr lang="es-MX" sz="2000">
                <a:latin typeface="Gill Sans MT" panose="020B0502020104020203" pitchFamily="34" charset="0"/>
                <a:ea typeface="ＭＳ Ｐゴシック" pitchFamily="-89" charset="-128"/>
              </a:rPr>
              <a:t>La depresión es un estado de tristeza profunda y prolongada que dura por mas de unas semanas sin una causa evidente o fácilmente definida.  No disfruta nada.</a:t>
            </a:r>
          </a:p>
          <a:p>
            <a:pPr marL="360">
              <a:spcBef>
                <a:spcPts val="1001"/>
              </a:spcBef>
              <a:buClr>
                <a:srgbClr val="418AB3"/>
              </a:buClr>
            </a:pPr>
            <a:r>
              <a:rPr lang="es-MX" sz="2000">
                <a:latin typeface="Gill Sans MT" panose="020B0502020104020203" pitchFamily="34" charset="0"/>
                <a:ea typeface="ＭＳ Ｐゴシック" pitchFamily="-89" charset="-128"/>
              </a:rPr>
              <a:t>Puede ser el historial familiar, desbalances químicos. La diabetes es tres veces mas propensa a tener depresión.</a:t>
            </a:r>
            <a:endParaRPr lang="en-US" sz="2000" spc="-1">
              <a:latin typeface="Gill Sans MT"/>
            </a:endParaRPr>
          </a:p>
          <a:p>
            <a:pPr marL="360">
              <a:lnSpc>
                <a:spcPct val="100000"/>
              </a:lnSpc>
              <a:spcBef>
                <a:spcPts val="1001"/>
              </a:spcBef>
              <a:buClr>
                <a:srgbClr val="418AB3"/>
              </a:buClr>
            </a:pPr>
            <a:r>
              <a:rPr lang="en-US" sz="2000" strike="noStrike" spc="-1">
                <a:latin typeface="Gill Sans MT"/>
              </a:rPr>
              <a:t>¿</a:t>
            </a:r>
            <a:r>
              <a:rPr lang="en-US" sz="2000" strike="noStrike" spc="-1" err="1">
                <a:latin typeface="Gill Sans MT"/>
              </a:rPr>
              <a:t>Cuáles</a:t>
            </a:r>
            <a:r>
              <a:rPr lang="en-US" sz="2000" strike="noStrike" spc="-1">
                <a:latin typeface="Gill Sans MT"/>
              </a:rPr>
              <a:t> son los </a:t>
            </a:r>
            <a:r>
              <a:rPr lang="en-US" sz="2000" strike="noStrike" spc="-1" err="1">
                <a:latin typeface="Gill Sans MT"/>
              </a:rPr>
              <a:t>tratamientos</a:t>
            </a:r>
            <a:r>
              <a:rPr lang="en-US" sz="2000" strike="noStrike" spc="-1">
                <a:latin typeface="Gill Sans MT"/>
              </a:rPr>
              <a:t> para la </a:t>
            </a:r>
            <a:r>
              <a:rPr lang="en-US" sz="2000" strike="noStrike" spc="-1" err="1">
                <a:latin typeface="Gill Sans MT"/>
              </a:rPr>
              <a:t>depresión</a:t>
            </a:r>
            <a:r>
              <a:rPr lang="en-US" sz="2000" strike="noStrike" spc="-1">
                <a:latin typeface="Gill Sans MT"/>
              </a:rPr>
              <a:t>?</a:t>
            </a:r>
          </a:p>
          <a:p>
            <a:pPr marL="228600" indent="-228240">
              <a:lnSpc>
                <a:spcPct val="100000"/>
              </a:lnSpc>
              <a:spcBef>
                <a:spcPts val="1001"/>
              </a:spcBef>
              <a:buClr>
                <a:srgbClr val="418AB3"/>
              </a:buClr>
              <a:buFont typeface="Arial"/>
              <a:buChar char="•"/>
            </a:pPr>
            <a:r>
              <a:rPr lang="en-US" sz="2000" strike="noStrike" spc="-1" err="1">
                <a:latin typeface="Gill Sans MT"/>
              </a:rPr>
              <a:t>Medicamentos</a:t>
            </a:r>
            <a:r>
              <a:rPr lang="en-US" sz="2000" strike="noStrike" spc="-1">
                <a:latin typeface="Gill Sans MT"/>
              </a:rPr>
              <a:t>, </a:t>
            </a:r>
            <a:r>
              <a:rPr lang="en-US" sz="2000" strike="noStrike" spc="-1" err="1">
                <a:latin typeface="Gill Sans MT"/>
              </a:rPr>
              <a:t>asesoramiento</a:t>
            </a:r>
            <a:r>
              <a:rPr lang="en-US" sz="2000" strike="noStrike" spc="-1">
                <a:latin typeface="Gill Sans MT"/>
              </a:rPr>
              <a:t>, </a:t>
            </a:r>
            <a:r>
              <a:rPr lang="en-US" sz="2000" strike="noStrike" spc="-1" err="1">
                <a:latin typeface="Gill Sans MT"/>
              </a:rPr>
              <a:t>estilo</a:t>
            </a:r>
            <a:r>
              <a:rPr lang="en-US" sz="2000" strike="noStrike" spc="-1">
                <a:latin typeface="Gill Sans MT"/>
              </a:rPr>
              <a:t> de </a:t>
            </a:r>
            <a:r>
              <a:rPr lang="en-US" sz="2000" strike="noStrike" spc="-1" err="1">
                <a:latin typeface="Gill Sans MT"/>
              </a:rPr>
              <a:t>vida</a:t>
            </a:r>
            <a:r>
              <a:rPr lang="en-US" sz="2000" strike="noStrike" spc="-1">
                <a:latin typeface="Gill Sans MT"/>
              </a:rPr>
              <a:t>.</a:t>
            </a:r>
          </a:p>
        </p:txBody>
      </p:sp>
      <p:pic>
        <p:nvPicPr>
          <p:cNvPr id="443" name="Picture 5"/>
          <p:cNvPicPr/>
          <p:nvPr/>
        </p:nvPicPr>
        <p:blipFill>
          <a:blip r:embed="rId2"/>
          <a:stretch/>
        </p:blipFill>
        <p:spPr>
          <a:xfrm>
            <a:off x="6007848" y="2253268"/>
            <a:ext cx="5725440" cy="3978720"/>
          </a:xfrm>
          <a:prstGeom prst="rect">
            <a:avLst/>
          </a:prstGeom>
          <a:ln w="0">
            <a:noFill/>
          </a:ln>
        </p:spPr>
      </p:pic>
    </p:spTree>
    <p:extLst>
      <p:ext uri="{BB962C8B-B14F-4D97-AF65-F5344CB8AC3E}">
        <p14:creationId xmlns:p14="http://schemas.microsoft.com/office/powerpoint/2010/main" val="2825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2">
                                            <p:txEl>
                                              <p:pRg st="0" end="0"/>
                                            </p:txEl>
                                          </p:spTgt>
                                        </p:tgtEl>
                                        <p:attrNameLst>
                                          <p:attrName>style.visibility</p:attrName>
                                        </p:attrNameLst>
                                      </p:cBhvr>
                                      <p:to>
                                        <p:strVal val="visible"/>
                                      </p:to>
                                    </p:set>
                                    <p:animEffect transition="in" filter="fade">
                                      <p:cBhvr>
                                        <p:cTn id="7" dur="1000"/>
                                        <p:tgtEl>
                                          <p:spTgt spid="442">
                                            <p:txEl>
                                              <p:pRg st="0" end="0"/>
                                            </p:txEl>
                                          </p:spTgt>
                                        </p:tgtEl>
                                      </p:cBhvr>
                                    </p:animEffect>
                                    <p:anim calcmode="lin" valueType="num">
                                      <p:cBhvr>
                                        <p:cTn id="8" dur="1000" fill="hold"/>
                                        <p:tgtEl>
                                          <p:spTgt spid="4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2">
                                            <p:txEl>
                                              <p:pRg st="1" end="1"/>
                                            </p:txEl>
                                          </p:spTgt>
                                        </p:tgtEl>
                                        <p:attrNameLst>
                                          <p:attrName>style.visibility</p:attrName>
                                        </p:attrNameLst>
                                      </p:cBhvr>
                                      <p:to>
                                        <p:strVal val="visible"/>
                                      </p:to>
                                    </p:set>
                                    <p:animEffect transition="in" filter="fade">
                                      <p:cBhvr>
                                        <p:cTn id="12" dur="1000"/>
                                        <p:tgtEl>
                                          <p:spTgt spid="442">
                                            <p:txEl>
                                              <p:pRg st="1" end="1"/>
                                            </p:txEl>
                                          </p:spTgt>
                                        </p:tgtEl>
                                      </p:cBhvr>
                                    </p:animEffect>
                                    <p:anim calcmode="lin" valueType="num">
                                      <p:cBhvr>
                                        <p:cTn id="13" dur="1000" fill="hold"/>
                                        <p:tgtEl>
                                          <p:spTgt spid="44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2">
                                            <p:txEl>
                                              <p:pRg st="2" end="2"/>
                                            </p:txEl>
                                          </p:spTgt>
                                        </p:tgtEl>
                                        <p:attrNameLst>
                                          <p:attrName>style.visibility</p:attrName>
                                        </p:attrNameLst>
                                      </p:cBhvr>
                                      <p:to>
                                        <p:strVal val="visible"/>
                                      </p:to>
                                    </p:set>
                                    <p:animEffect transition="in" filter="fade">
                                      <p:cBhvr>
                                        <p:cTn id="19" dur="1000"/>
                                        <p:tgtEl>
                                          <p:spTgt spid="442">
                                            <p:txEl>
                                              <p:pRg st="2" end="2"/>
                                            </p:txEl>
                                          </p:spTgt>
                                        </p:tgtEl>
                                      </p:cBhvr>
                                    </p:animEffect>
                                    <p:anim calcmode="lin" valueType="num">
                                      <p:cBhvr>
                                        <p:cTn id="20" dur="1000" fill="hold"/>
                                        <p:tgtEl>
                                          <p:spTgt spid="44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2">
                                            <p:txEl>
                                              <p:pRg st="3" end="3"/>
                                            </p:txEl>
                                          </p:spTgt>
                                        </p:tgtEl>
                                        <p:attrNameLst>
                                          <p:attrName>style.visibility</p:attrName>
                                        </p:attrNameLst>
                                      </p:cBhvr>
                                      <p:to>
                                        <p:strVal val="visible"/>
                                      </p:to>
                                    </p:set>
                                    <p:animEffect transition="in" filter="fade">
                                      <p:cBhvr>
                                        <p:cTn id="26" dur="1000"/>
                                        <p:tgtEl>
                                          <p:spTgt spid="442">
                                            <p:txEl>
                                              <p:pRg st="3" end="3"/>
                                            </p:txEl>
                                          </p:spTgt>
                                        </p:tgtEl>
                                      </p:cBhvr>
                                    </p:animEffect>
                                    <p:anim calcmode="lin" valueType="num">
                                      <p:cBhvr>
                                        <p:cTn id="27" dur="1000" fill="hold"/>
                                        <p:tgtEl>
                                          <p:spTgt spid="44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4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b="0" strike="noStrike" spc="-1">
                <a:solidFill>
                  <a:srgbClr val="000000"/>
                </a:solidFill>
                <a:latin typeface="Gill Sans MT"/>
              </a:rPr>
              <a:t>2. ¿CUALES SON LOS SINTOMAS </a:t>
            </a:r>
          </a:p>
          <a:p>
            <a:pPr algn="ctr"/>
            <a:r>
              <a:rPr lang="en-US" sz="2800" b="0" strike="noStrike" spc="-1">
                <a:solidFill>
                  <a:srgbClr val="000000"/>
                </a:solidFill>
                <a:latin typeface="Gill Sans MT"/>
              </a:rPr>
              <a:t>DE LA DEPRESION?</a:t>
            </a:r>
          </a:p>
        </p:txBody>
      </p:sp>
      <p:pic>
        <p:nvPicPr>
          <p:cNvPr id="2052" name="Picture 4" descr="La depresión es una enfermedad más fuerte de lo que te imaginas ¡Entérate!  | Aló Doctor">
            <a:extLst>
              <a:ext uri="{FF2B5EF4-FFF2-40B4-BE49-F238E27FC236}">
                <a16:creationId xmlns:a16="http://schemas.microsoft.com/office/drawing/2014/main" id="{6B9B300F-94D8-08C1-1E16-32C4BE6E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280" y="2153160"/>
            <a:ext cx="7729200" cy="4402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580CA38D-0523-4BF3-BB7E-D0DD2809B826}"/>
              </a:ext>
            </a:extLst>
          </p:cNvPr>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b="0" strike="noStrike" spc="-1" dirty="0">
                <a:solidFill>
                  <a:srgbClr val="000000"/>
                </a:solidFill>
                <a:latin typeface="Gill Sans MT"/>
              </a:rPr>
              <a:t>3. DIAGNOSTICANDO</a:t>
            </a:r>
            <a:r>
              <a:rPr lang="en-US" sz="2800" spc="-1" dirty="0">
                <a:solidFill>
                  <a:srgbClr val="000000"/>
                </a:solidFill>
                <a:latin typeface="Gill Sans MT"/>
              </a:rPr>
              <a:t> </a:t>
            </a:r>
            <a:endParaRPr lang="en-US" sz="2800" b="0" strike="noStrike" spc="-1" dirty="0">
              <a:solidFill>
                <a:srgbClr val="000000"/>
              </a:solidFill>
              <a:latin typeface="Gill Sans MT"/>
            </a:endParaRPr>
          </a:p>
          <a:p>
            <a:pPr algn="ctr"/>
            <a:r>
              <a:rPr lang="en-US" sz="2800" b="0" strike="noStrike" spc="-1" dirty="0">
                <a:solidFill>
                  <a:srgbClr val="000000"/>
                </a:solidFill>
                <a:latin typeface="Gill Sans MT"/>
              </a:rPr>
              <a:t>¿QUE EXAMEN DEBEN </a:t>
            </a:r>
            <a:r>
              <a:rPr lang="en-US" sz="2800" spc="-1" dirty="0">
                <a:solidFill>
                  <a:srgbClr val="000000"/>
                </a:solidFill>
                <a:latin typeface="Gill Sans MT"/>
              </a:rPr>
              <a:t>HACERSE</a:t>
            </a:r>
            <a:r>
              <a:rPr lang="en-US" sz="2800" b="0" strike="noStrike" spc="-1" dirty="0">
                <a:solidFill>
                  <a:srgbClr val="000000"/>
                </a:solidFill>
                <a:latin typeface="Gill Sans MT"/>
              </a:rPr>
              <a:t>?</a:t>
            </a:r>
          </a:p>
        </p:txBody>
      </p:sp>
      <p:sp>
        <p:nvSpPr>
          <p:cNvPr id="3" name="TextBox 2">
            <a:extLst>
              <a:ext uri="{FF2B5EF4-FFF2-40B4-BE49-F238E27FC236}">
                <a16:creationId xmlns:a16="http://schemas.microsoft.com/office/drawing/2014/main" id="{6B7349DB-D15E-45D8-5CAF-106B13DC395F}"/>
              </a:ext>
            </a:extLst>
          </p:cNvPr>
          <p:cNvSpPr txBox="1"/>
          <p:nvPr/>
        </p:nvSpPr>
        <p:spPr>
          <a:xfrm>
            <a:off x="4149813" y="2366210"/>
            <a:ext cx="5866694" cy="3831818"/>
          </a:xfrm>
          <a:prstGeom prst="rect">
            <a:avLst/>
          </a:prstGeom>
          <a:noFill/>
        </p:spPr>
        <p:txBody>
          <a:bodyPr wrap="square" rtlCol="0">
            <a:spAutoFit/>
          </a:bodyPr>
          <a:lstStyle/>
          <a:p>
            <a:r>
              <a:rPr lang="en-US" sz="2500">
                <a:latin typeface="Gill Sans MT" panose="020B0502020104020203" pitchFamily="34" charset="0"/>
              </a:rPr>
              <a:t>El doctor </a:t>
            </a:r>
            <a:r>
              <a:rPr lang="en-US" sz="2500" err="1">
                <a:latin typeface="Gill Sans MT" panose="020B0502020104020203" pitchFamily="34" charset="0"/>
              </a:rPr>
              <a:t>ordena</a:t>
            </a:r>
            <a:r>
              <a:rPr lang="en-US" sz="2500">
                <a:latin typeface="Gill Sans MT" panose="020B0502020104020203" pitchFamily="34" charset="0"/>
              </a:rPr>
              <a:t> test de </a:t>
            </a:r>
            <a:r>
              <a:rPr lang="en-US" sz="2500" err="1">
                <a:latin typeface="Gill Sans MT" panose="020B0502020104020203" pitchFamily="34" charset="0"/>
              </a:rPr>
              <a:t>vitamina</a:t>
            </a:r>
            <a:r>
              <a:rPr lang="en-US" sz="2500">
                <a:latin typeface="Gill Sans MT" panose="020B0502020104020203" pitchFamily="34" charset="0"/>
              </a:rPr>
              <a:t> B12, </a:t>
            </a:r>
            <a:r>
              <a:rPr lang="en-US" sz="2500" err="1">
                <a:latin typeface="Gill Sans MT" panose="020B0502020104020203" pitchFamily="34" charset="0"/>
              </a:rPr>
              <a:t>su</a:t>
            </a:r>
            <a:r>
              <a:rPr lang="en-US" sz="2500">
                <a:latin typeface="Gill Sans MT" panose="020B0502020104020203" pitchFamily="34" charset="0"/>
              </a:rPr>
              <a:t> </a:t>
            </a:r>
            <a:r>
              <a:rPr lang="en-US" sz="2500" err="1">
                <a:latin typeface="Gill Sans MT" panose="020B0502020104020203" pitchFamily="34" charset="0"/>
              </a:rPr>
              <a:t>cuerpo</a:t>
            </a:r>
            <a:r>
              <a:rPr lang="en-US" sz="2500">
                <a:latin typeface="Gill Sans MT" panose="020B0502020104020203" pitchFamily="34" charset="0"/>
              </a:rPr>
              <a:t> </a:t>
            </a:r>
            <a:r>
              <a:rPr lang="en-US" sz="2500" err="1">
                <a:latin typeface="Gill Sans MT" panose="020B0502020104020203" pitchFamily="34" charset="0"/>
              </a:rPr>
              <a:t>puede</a:t>
            </a:r>
            <a:r>
              <a:rPr lang="en-US" sz="2500">
                <a:latin typeface="Gill Sans MT" panose="020B0502020104020203" pitchFamily="34" charset="0"/>
              </a:rPr>
              <a:t> similar </a:t>
            </a:r>
            <a:r>
              <a:rPr lang="en-US" sz="2500" err="1">
                <a:latin typeface="Gill Sans MT" panose="020B0502020104020203" pitchFamily="34" charset="0"/>
              </a:rPr>
              <a:t>una</a:t>
            </a:r>
            <a:r>
              <a:rPr lang="en-US" sz="2500">
                <a:latin typeface="Gill Sans MT" panose="020B0502020104020203" pitchFamily="34" charset="0"/>
              </a:rPr>
              <a:t> </a:t>
            </a:r>
            <a:r>
              <a:rPr lang="en-US" sz="2500" err="1">
                <a:latin typeface="Gill Sans MT" panose="020B0502020104020203" pitchFamily="34" charset="0"/>
              </a:rPr>
              <a:t>depresión</a:t>
            </a:r>
            <a:endParaRPr lang="en-US" sz="2500">
              <a:latin typeface="Gill Sans MT" panose="020B0502020104020203" pitchFamily="34" charset="0"/>
            </a:endParaRPr>
          </a:p>
          <a:p>
            <a:r>
              <a:rPr lang="en-US" sz="2500">
                <a:latin typeface="Gill Sans MT" panose="020B0502020104020203" pitchFamily="34" charset="0"/>
              </a:rPr>
              <a:t>La </a:t>
            </a:r>
            <a:r>
              <a:rPr lang="en-US" sz="2500" err="1">
                <a:latin typeface="Gill Sans MT" panose="020B0502020104020203" pitchFamily="34" charset="0"/>
              </a:rPr>
              <a:t>deficiencia</a:t>
            </a:r>
            <a:r>
              <a:rPr lang="en-US" sz="2500">
                <a:latin typeface="Gill Sans MT" panose="020B0502020104020203" pitchFamily="34" charset="0"/>
              </a:rPr>
              <a:t> es </a:t>
            </a:r>
            <a:r>
              <a:rPr lang="en-US" sz="2500" err="1">
                <a:latin typeface="Gill Sans MT" panose="020B0502020104020203" pitchFamily="34" charset="0"/>
              </a:rPr>
              <a:t>común</a:t>
            </a:r>
            <a:r>
              <a:rPr lang="en-US" sz="2500">
                <a:latin typeface="Gill Sans MT" panose="020B0502020104020203" pitchFamily="34" charset="0"/>
              </a:rPr>
              <a:t> </a:t>
            </a:r>
            <a:r>
              <a:rPr lang="en-US" sz="2500" err="1">
                <a:latin typeface="Gill Sans MT" panose="020B0502020104020203" pitchFamily="34" charset="0"/>
              </a:rPr>
              <a:t>en</a:t>
            </a:r>
            <a:r>
              <a:rPr lang="en-US" sz="2500">
                <a:latin typeface="Gill Sans MT" panose="020B0502020104020203" pitchFamily="34" charset="0"/>
              </a:rPr>
              <a:t> </a:t>
            </a:r>
            <a:r>
              <a:rPr lang="en-US" sz="2500" err="1">
                <a:latin typeface="Gill Sans MT" panose="020B0502020104020203" pitchFamily="34" charset="0"/>
              </a:rPr>
              <a:t>pacientes</a:t>
            </a:r>
            <a:r>
              <a:rPr lang="en-US" sz="2500">
                <a:latin typeface="Gill Sans MT" panose="020B0502020104020203" pitchFamily="34" charset="0"/>
              </a:rPr>
              <a:t> con diabetes.</a:t>
            </a:r>
          </a:p>
          <a:p>
            <a:endParaRPr lang="en-US" sz="2500">
              <a:latin typeface="Gill Sans MT" panose="020B0502020104020203" pitchFamily="34" charset="0"/>
            </a:endParaRPr>
          </a:p>
          <a:p>
            <a:r>
              <a:rPr lang="es-MX" sz="2500" noProof="0">
                <a:latin typeface="Gill Sans MT" panose="020B0502020104020203" pitchFamily="34" charset="0"/>
                <a:ea typeface="ＭＳ Ｐゴシック" pitchFamily="-89" charset="-128"/>
              </a:rPr>
              <a:t>Asegúrese que si su doctor le ha recomendado algún suplemento – lo tome en la dosis que su doctor le ha recomendado.</a:t>
            </a:r>
            <a:endParaRPr lang="en-US" sz="2500">
              <a:latin typeface="Gill Sans MT" panose="020B0502020104020203" pitchFamily="34" charset="0"/>
            </a:endParaRPr>
          </a:p>
          <a:p>
            <a:endParaRPr lang="en-US"/>
          </a:p>
        </p:txBody>
      </p:sp>
      <p:pic>
        <p:nvPicPr>
          <p:cNvPr id="4" name="Picture 3" descr="A picture containing meal, meat&#10;&#10;Description automatically generated">
            <a:extLst>
              <a:ext uri="{FF2B5EF4-FFF2-40B4-BE49-F238E27FC236}">
                <a16:creationId xmlns:a16="http://schemas.microsoft.com/office/drawing/2014/main" id="{15B68F3D-8FB7-3591-D2A9-652E7A88A1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53160"/>
            <a:ext cx="4093786" cy="470484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A4713A-4B07-EAD6-3428-8C8A703E8239}"/>
              </a:ext>
            </a:extLst>
          </p:cNvPr>
          <p:cNvPicPr>
            <a:picLocks noChangeAspect="1"/>
          </p:cNvPicPr>
          <p:nvPr/>
        </p:nvPicPr>
        <p:blipFill>
          <a:blip r:embed="rId2"/>
          <a:stretch>
            <a:fillRect/>
          </a:stretch>
        </p:blipFill>
        <p:spPr>
          <a:xfrm>
            <a:off x="2525127" y="304800"/>
            <a:ext cx="6715125" cy="6553200"/>
          </a:xfrm>
          <a:prstGeom prst="rect">
            <a:avLst/>
          </a:prstGeom>
        </p:spPr>
      </p:pic>
    </p:spTree>
    <p:extLst>
      <p:ext uri="{BB962C8B-B14F-4D97-AF65-F5344CB8AC3E}">
        <p14:creationId xmlns:p14="http://schemas.microsoft.com/office/powerpoint/2010/main" val="1351298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820857-D9C7-BE55-ECDE-BCDED2F469A4}"/>
              </a:ext>
            </a:extLst>
          </p:cNvPr>
          <p:cNvSpPr>
            <a:spLocks noGrp="1"/>
          </p:cNvSpPr>
          <p:nvPr>
            <p:ph type="subTitle"/>
          </p:nvPr>
        </p:nvSpPr>
        <p:spPr/>
        <p:txBody>
          <a:bodyPr/>
          <a:lstStyle/>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s-MX" sz="2500" noProof="0">
              <a:latin typeface="Gill Sans MT" panose="020B0502020104020203" pitchFamily="34" charset="0"/>
              <a:ea typeface="ＭＳ Ｐゴシック" pitchFamily="-89" charset="-128"/>
            </a:endParaRPr>
          </a:p>
          <a:p>
            <a:endParaRPr lang="es-MX" sz="2500">
              <a:latin typeface="Gill Sans MT" panose="020B0502020104020203" pitchFamily="34" charset="0"/>
              <a:ea typeface="ＭＳ Ｐゴシック" pitchFamily="-89" charset="-128"/>
            </a:endParaRPr>
          </a:p>
          <a:p>
            <a:endParaRPr lang="en-US" sz="2500">
              <a:latin typeface="Gill Sans MT" panose="020B0502020104020203" pitchFamily="34" charset="0"/>
            </a:endParaRPr>
          </a:p>
        </p:txBody>
      </p:sp>
      <p:sp>
        <p:nvSpPr>
          <p:cNvPr id="4" name="TextShape 1">
            <a:extLst>
              <a:ext uri="{FF2B5EF4-FFF2-40B4-BE49-F238E27FC236}">
                <a16:creationId xmlns:a16="http://schemas.microsoft.com/office/drawing/2014/main" id="{810054A4-ED99-2933-6790-7199DE90A382}"/>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r>
              <a:rPr lang="en-US" sz="2800" spc="-1">
                <a:solidFill>
                  <a:srgbClr val="000000"/>
                </a:solidFill>
                <a:latin typeface="Gill Sans MT"/>
              </a:rPr>
              <a:t>4</a:t>
            </a:r>
            <a:r>
              <a:rPr lang="en-US" sz="2800" b="0" strike="noStrike" spc="-1">
                <a:solidFill>
                  <a:srgbClr val="000000"/>
                </a:solidFill>
                <a:latin typeface="Gill Sans MT"/>
              </a:rPr>
              <a:t>. ¿PROBLEMAS DE INTIMIDAD SEXUAL?</a:t>
            </a:r>
          </a:p>
        </p:txBody>
      </p:sp>
      <p:sp>
        <p:nvSpPr>
          <p:cNvPr id="2" name="TextBox 1">
            <a:extLst>
              <a:ext uri="{FF2B5EF4-FFF2-40B4-BE49-F238E27FC236}">
                <a16:creationId xmlns:a16="http://schemas.microsoft.com/office/drawing/2014/main" id="{538A082C-3E5C-575D-65CB-9C5B0079D547}"/>
              </a:ext>
            </a:extLst>
          </p:cNvPr>
          <p:cNvSpPr txBox="1"/>
          <p:nvPr/>
        </p:nvSpPr>
        <p:spPr>
          <a:xfrm>
            <a:off x="2232025" y="2702257"/>
            <a:ext cx="7727950" cy="3831818"/>
          </a:xfrm>
          <a:prstGeom prst="rect">
            <a:avLst/>
          </a:prstGeom>
          <a:noFill/>
        </p:spPr>
        <p:txBody>
          <a:bodyPr wrap="square" rtlCol="0">
            <a:spAutoFit/>
          </a:bodyPr>
          <a:lstStyle/>
          <a:p>
            <a:r>
              <a:rPr lang="es-MX" sz="2500" noProof="0">
                <a:latin typeface="Gill Sans MT" panose="020B0502020104020203" pitchFamily="34" charset="0"/>
                <a:ea typeface="ＭＳ Ｐゴシック" pitchFamily="-89" charset="-128"/>
              </a:rPr>
              <a:t>Ese exceso de azúcar en la sangre (que se mantiene descontrolado y alto por años), va dañando su venas y arterias.  Las va desensibilizando.</a:t>
            </a:r>
          </a:p>
          <a:p>
            <a:r>
              <a:rPr lang="es-MX" sz="2500" noProof="0">
                <a:latin typeface="Gill Sans MT" panose="020B0502020104020203" pitchFamily="34" charset="0"/>
                <a:ea typeface="ＭＳ Ｐゴシック" pitchFamily="-89" charset="-128"/>
              </a:rPr>
              <a:t>Estas venas llegan hasta esos órganos y al dañarse, la sangre no alcanza a llegar hasta ese punto y pierde sensibilidad.  Es por eso que los hombres que tienen este tipo de daño causado por años de deterioro a causa del exceso de azúcar en la sangre tiene problemas para lograr una erección.  Las mujeres pierden sensibilidad.</a:t>
            </a:r>
          </a:p>
          <a:p>
            <a:endParaRPr lang="en-US"/>
          </a:p>
        </p:txBody>
      </p:sp>
    </p:spTree>
    <p:extLst>
      <p:ext uri="{BB962C8B-B14F-4D97-AF65-F5344CB8AC3E}">
        <p14:creationId xmlns:p14="http://schemas.microsoft.com/office/powerpoint/2010/main" val="41087334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 </a:t>
            </a:r>
            <a:endParaRPr lang="en-US" sz="2800" b="0" strike="noStrike" spc="-1">
              <a:solidFill>
                <a:srgbClr val="000000"/>
              </a:solidFill>
              <a:latin typeface="Gill Sans MT"/>
            </a:endParaRPr>
          </a:p>
        </p:txBody>
      </p:sp>
      <p:sp>
        <p:nvSpPr>
          <p:cNvPr id="440" name="TextShape 2"/>
          <p:cNvSpPr txBox="1"/>
          <p:nvPr/>
        </p:nvSpPr>
        <p:spPr>
          <a:xfrm>
            <a:off x="2231281" y="964800"/>
            <a:ext cx="7729199" cy="1188360"/>
          </a:xfrm>
          <a:prstGeom prst="rect">
            <a:avLst/>
          </a:prstGeom>
          <a:noFill/>
          <a:ln w="0">
            <a:noFill/>
          </a:ln>
        </p:spPr>
        <p:txBody>
          <a:bodyPr>
            <a:normAutofit/>
          </a:bodyPr>
          <a:lstStyle/>
          <a:p>
            <a:pPr algn="ctr">
              <a:lnSpc>
                <a:spcPct val="100000"/>
              </a:lnSpc>
              <a:spcBef>
                <a:spcPts val="1001"/>
              </a:spcBef>
              <a:tabLst>
                <a:tab pos="0" algn="l"/>
              </a:tabLst>
            </a:pPr>
            <a:r>
              <a:rPr lang="en-US" sz="2500" b="0" strike="noStrike" spc="-1">
                <a:latin typeface="Gill Sans MT"/>
              </a:rPr>
              <a:t>¿</a:t>
            </a:r>
            <a:r>
              <a:rPr lang="en-US" sz="2500" b="0" strike="noStrike" spc="-1" err="1">
                <a:latin typeface="Gill Sans MT"/>
              </a:rPr>
              <a:t>Qué</a:t>
            </a:r>
            <a:r>
              <a:rPr lang="en-US" sz="2500" b="0" strike="noStrike" spc="-1">
                <a:latin typeface="Gill Sans MT"/>
              </a:rPr>
              <a:t> le </a:t>
            </a:r>
            <a:r>
              <a:rPr lang="en-US" sz="2500" b="0" strike="noStrike" spc="-1" err="1">
                <a:latin typeface="Gill Sans MT"/>
              </a:rPr>
              <a:t>diría</a:t>
            </a:r>
            <a:r>
              <a:rPr lang="en-US" sz="2500" b="0" strike="noStrike" spc="-1">
                <a:latin typeface="Gill Sans MT"/>
              </a:rPr>
              <a:t> a </a:t>
            </a:r>
            <a:r>
              <a:rPr lang="en-US" sz="2500" b="0" strike="noStrike" spc="-1" err="1">
                <a:latin typeface="Gill Sans MT"/>
              </a:rPr>
              <a:t>una</a:t>
            </a:r>
            <a:r>
              <a:rPr lang="en-US" sz="2500" b="0" strike="noStrike" spc="-1">
                <a:latin typeface="Gill Sans MT"/>
              </a:rPr>
              <a:t> pareja </a:t>
            </a:r>
            <a:r>
              <a:rPr lang="en-US" sz="2500" b="0" strike="noStrike" spc="-1" err="1">
                <a:latin typeface="Gill Sans MT"/>
              </a:rPr>
              <a:t>en</a:t>
            </a:r>
            <a:r>
              <a:rPr lang="en-US" sz="2500" b="0" strike="noStrike" spc="-1">
                <a:latin typeface="Gill Sans MT"/>
              </a:rPr>
              <a:t> la que uno o ambos </a:t>
            </a:r>
            <a:r>
              <a:rPr lang="en-US" sz="2500" b="0" strike="noStrike" spc="-1" err="1">
                <a:latin typeface="Gill Sans MT"/>
              </a:rPr>
              <a:t>tienen</a:t>
            </a:r>
            <a:r>
              <a:rPr lang="en-US" sz="2500" b="0" strike="noStrike" spc="-1">
                <a:latin typeface="Gill Sans MT"/>
              </a:rPr>
              <a:t> diabetes y </a:t>
            </a:r>
            <a:r>
              <a:rPr lang="en-US" sz="2500" b="0" strike="noStrike" spc="-1" err="1">
                <a:latin typeface="Gill Sans MT"/>
              </a:rPr>
              <a:t>tienen</a:t>
            </a:r>
            <a:r>
              <a:rPr lang="en-US" sz="2500" b="0" strike="noStrike" spc="-1">
                <a:latin typeface="Gill Sans MT"/>
              </a:rPr>
              <a:t> </a:t>
            </a:r>
            <a:r>
              <a:rPr lang="en-US" sz="2500" b="0" strike="noStrike" spc="-1" err="1">
                <a:latin typeface="Gill Sans MT"/>
              </a:rPr>
              <a:t>problemas</a:t>
            </a:r>
            <a:r>
              <a:rPr lang="en-US" sz="2500" b="0" strike="noStrike" spc="-1">
                <a:latin typeface="Gill Sans MT"/>
              </a:rPr>
              <a:t> </a:t>
            </a:r>
            <a:r>
              <a:rPr lang="en-US" sz="2500" b="0" strike="noStrike" spc="-1" err="1">
                <a:latin typeface="Gill Sans MT"/>
              </a:rPr>
              <a:t>en</a:t>
            </a:r>
            <a:r>
              <a:rPr lang="en-US" sz="2500" b="0" strike="noStrike" spc="-1">
                <a:latin typeface="Gill Sans MT"/>
              </a:rPr>
              <a:t> </a:t>
            </a:r>
            <a:r>
              <a:rPr lang="en-US" sz="2500" b="0" strike="noStrike" spc="-1" err="1">
                <a:latin typeface="Gill Sans MT"/>
              </a:rPr>
              <a:t>su</a:t>
            </a:r>
            <a:r>
              <a:rPr lang="en-US" sz="2500" b="0" strike="noStrike" spc="-1">
                <a:latin typeface="Gill Sans MT"/>
              </a:rPr>
              <a:t> </a:t>
            </a:r>
            <a:r>
              <a:rPr lang="en-US" sz="2500" b="0" strike="noStrike" spc="-1" err="1">
                <a:latin typeface="Gill Sans MT"/>
              </a:rPr>
              <a:t>matrimonio</a:t>
            </a:r>
            <a:r>
              <a:rPr lang="en-US" sz="2500" b="0" strike="noStrike" spc="-1">
                <a:latin typeface="Gill Sans MT"/>
              </a:rPr>
              <a:t>?</a:t>
            </a:r>
          </a:p>
        </p:txBody>
      </p:sp>
      <p:sp>
        <p:nvSpPr>
          <p:cNvPr id="2" name="TextBox 1">
            <a:extLst>
              <a:ext uri="{FF2B5EF4-FFF2-40B4-BE49-F238E27FC236}">
                <a16:creationId xmlns:a16="http://schemas.microsoft.com/office/drawing/2014/main" id="{CB0968A7-79DC-BF48-41E8-3ABC8E4E62CA}"/>
              </a:ext>
            </a:extLst>
          </p:cNvPr>
          <p:cNvSpPr txBox="1"/>
          <p:nvPr/>
        </p:nvSpPr>
        <p:spPr>
          <a:xfrm>
            <a:off x="2231281" y="2256740"/>
            <a:ext cx="8373029" cy="3831818"/>
          </a:xfrm>
          <a:prstGeom prst="rect">
            <a:avLst/>
          </a:prstGeom>
          <a:noFill/>
        </p:spPr>
        <p:txBody>
          <a:bodyPr wrap="square" rtlCol="0">
            <a:spAutoFit/>
          </a:bodyPr>
          <a:lstStyle/>
          <a:p>
            <a:r>
              <a:rPr lang="es-MX" sz="2500" noProof="0">
                <a:latin typeface="Gill Sans MT" panose="020B0502020104020203" pitchFamily="34" charset="0"/>
                <a:ea typeface="ＭＳ Ｐゴシック" pitchFamily="-89" charset="-128"/>
              </a:rPr>
              <a:t>Así como cuidar nuestro cuerpo, cuidar nuestro matrimonio en el nivel de comunicación es muy importante.  </a:t>
            </a:r>
          </a:p>
          <a:p>
            <a:r>
              <a:rPr lang="es-MX" sz="2500" noProof="0">
                <a:latin typeface="Gill Sans MT" panose="020B0502020104020203" pitchFamily="34" charset="0"/>
                <a:ea typeface="ＭＳ Ｐゴシック" pitchFamily="-89" charset="-128"/>
              </a:rPr>
              <a:t>Especialmente en lo que tiene que ver con las relaciones sexuales.</a:t>
            </a:r>
          </a:p>
          <a:p>
            <a:r>
              <a:rPr lang="es-MX" sz="2500">
                <a:latin typeface="Gill Sans MT" panose="020B0502020104020203" pitchFamily="34" charset="0"/>
                <a:ea typeface="ＭＳ Ｐゴシック" pitchFamily="-89" charset="-128"/>
              </a:rPr>
              <a:t>Hablar con su doctor.</a:t>
            </a:r>
          </a:p>
          <a:p>
            <a:endParaRPr lang="es-MX" sz="2500" noProof="0">
              <a:latin typeface="Gill Sans MT" panose="020B0502020104020203" pitchFamily="34" charset="0"/>
              <a:ea typeface="ＭＳ Ｐゴシック" pitchFamily="-89" charset="-128"/>
            </a:endParaRPr>
          </a:p>
          <a:p>
            <a:r>
              <a:rPr lang="es-MX" sz="2500" noProof="0">
                <a:latin typeface="Gill Sans MT" panose="020B0502020104020203" pitchFamily="34" charset="0"/>
                <a:ea typeface="ＭＳ Ｐゴシック" pitchFamily="-89" charset="-128"/>
              </a:rPr>
              <a:t>Estas relaciones sanas forman parte de su salud también.   </a:t>
            </a:r>
          </a:p>
          <a:p>
            <a:r>
              <a:rPr lang="es-MX" sz="2500" noProof="0">
                <a:latin typeface="Gill Sans MT" panose="020B0502020104020203" pitchFamily="34" charset="0"/>
                <a:ea typeface="ＭＳ Ｐゴシック" pitchFamily="-89" charset="-128"/>
              </a:rPr>
              <a:t>Muchas veces vemos entre nuestros pacientes que la salud mental y emocional forman GRAN parte de nuestra salud física. </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 </a:t>
            </a:r>
            <a:r>
              <a:rPr lang="en-US" sz="2800" b="0" strike="noStrike" cap="all" spc="199" err="1">
                <a:solidFill>
                  <a:srgbClr val="262626"/>
                </a:solidFill>
                <a:latin typeface="Gill Sans MT"/>
              </a:rPr>
              <a:t>Espiritualidad</a:t>
            </a:r>
            <a:r>
              <a:rPr lang="en-US" sz="2800" b="0" strike="noStrike" cap="all" spc="199">
                <a:solidFill>
                  <a:srgbClr val="262626"/>
                </a:solidFill>
                <a:latin typeface="Gill Sans MT"/>
              </a:rPr>
              <a:t> y </a:t>
            </a:r>
            <a:r>
              <a:rPr lang="en-US" sz="2800" b="0" strike="noStrike" cap="all" spc="199" err="1">
                <a:solidFill>
                  <a:srgbClr val="262626"/>
                </a:solidFill>
                <a:latin typeface="Gill Sans MT"/>
              </a:rPr>
              <a:t>Religión</a:t>
            </a:r>
            <a:endParaRPr lang="en-US" sz="2800" b="0" strike="noStrike" spc="-1">
              <a:solidFill>
                <a:srgbClr val="000000"/>
              </a:solidFill>
              <a:latin typeface="Gill Sans MT"/>
            </a:endParaRPr>
          </a:p>
        </p:txBody>
      </p:sp>
      <p:sp>
        <p:nvSpPr>
          <p:cNvPr id="466" name="TextShape 2"/>
          <p:cNvSpPr txBox="1"/>
          <p:nvPr/>
        </p:nvSpPr>
        <p:spPr>
          <a:xfrm>
            <a:off x="2231280" y="2364840"/>
            <a:ext cx="7729200" cy="4107960"/>
          </a:xfrm>
          <a:prstGeom prst="rect">
            <a:avLst/>
          </a:prstGeom>
          <a:noFill/>
          <a:ln w="0">
            <a:noFill/>
          </a:ln>
        </p:spPr>
        <p:txBody>
          <a:bodyPr>
            <a:normAutofit/>
          </a:bodyPr>
          <a:lstStyle/>
          <a:p>
            <a:pPr>
              <a:lnSpc>
                <a:spcPct val="100000"/>
              </a:lnSpc>
              <a:spcBef>
                <a:spcPts val="1001"/>
              </a:spcBef>
            </a:pPr>
            <a:r>
              <a:rPr lang="en-US" sz="2500" b="0" strike="noStrike" spc="-1">
                <a:solidFill>
                  <a:srgbClr val="262626"/>
                </a:solidFill>
                <a:latin typeface="Gill Sans MT"/>
              </a:rPr>
              <a:t>¿</a:t>
            </a:r>
            <a:r>
              <a:rPr lang="en-US" sz="2500" b="0" strike="noStrike" spc="-1" err="1">
                <a:solidFill>
                  <a:srgbClr val="262626"/>
                </a:solidFill>
                <a:latin typeface="Gill Sans MT"/>
              </a:rPr>
              <a:t>Cómo</a:t>
            </a:r>
            <a:r>
              <a:rPr lang="en-US" sz="2500" b="0" strike="noStrike" spc="-1">
                <a:solidFill>
                  <a:srgbClr val="262626"/>
                </a:solidFill>
                <a:latin typeface="Gill Sans MT"/>
              </a:rPr>
              <a:t> </a:t>
            </a:r>
            <a:r>
              <a:rPr lang="en-US" sz="2500" b="0" strike="noStrike" spc="-1" err="1">
                <a:solidFill>
                  <a:srgbClr val="262626"/>
                </a:solidFill>
                <a:latin typeface="Gill Sans MT"/>
              </a:rPr>
              <a:t>afecta</a:t>
            </a:r>
            <a:r>
              <a:rPr lang="en-US" sz="2500" b="0" strike="noStrike" spc="-1">
                <a:solidFill>
                  <a:srgbClr val="262626"/>
                </a:solidFill>
                <a:latin typeface="Gill Sans MT"/>
              </a:rPr>
              <a:t> la </a:t>
            </a:r>
            <a:r>
              <a:rPr lang="en-US" sz="2500" b="0" strike="noStrike" spc="-1" err="1">
                <a:solidFill>
                  <a:srgbClr val="262626"/>
                </a:solidFill>
                <a:latin typeface="Gill Sans MT"/>
              </a:rPr>
              <a:t>espiritualidad</a:t>
            </a:r>
            <a:r>
              <a:rPr lang="en-US" sz="2500" b="0" strike="noStrike" spc="-1">
                <a:solidFill>
                  <a:srgbClr val="262626"/>
                </a:solidFill>
                <a:latin typeface="Gill Sans MT"/>
              </a:rPr>
              <a:t> o la </a:t>
            </a:r>
            <a:r>
              <a:rPr lang="en-US" sz="2500" b="0" strike="noStrike" spc="-1" err="1">
                <a:solidFill>
                  <a:srgbClr val="262626"/>
                </a:solidFill>
                <a:latin typeface="Gill Sans MT"/>
              </a:rPr>
              <a:t>religión</a:t>
            </a:r>
            <a:r>
              <a:rPr lang="en-US" sz="2500" b="0" strike="noStrike" spc="-1">
                <a:solidFill>
                  <a:srgbClr val="262626"/>
                </a:solidFill>
                <a:latin typeface="Gill Sans MT"/>
              </a:rPr>
              <a:t> la </a:t>
            </a:r>
            <a:r>
              <a:rPr lang="en-US" sz="2500" b="0" strike="noStrike" spc="-1" err="1">
                <a:solidFill>
                  <a:srgbClr val="262626"/>
                </a:solidFill>
                <a:latin typeface="Gill Sans MT"/>
              </a:rPr>
              <a:t>depresión</a:t>
            </a:r>
            <a:r>
              <a:rPr lang="en-US" sz="2500" b="0" strike="noStrike" spc="-1">
                <a:solidFill>
                  <a:srgbClr val="262626"/>
                </a:solidFill>
                <a:latin typeface="Gill Sans MT"/>
              </a:rPr>
              <a:t>, la </a:t>
            </a:r>
            <a:r>
              <a:rPr lang="en-US" sz="2500" b="0" strike="noStrike" spc="-1" err="1">
                <a:solidFill>
                  <a:srgbClr val="262626"/>
                </a:solidFill>
                <a:latin typeface="Gill Sans MT"/>
              </a:rPr>
              <a:t>intimidad</a:t>
            </a:r>
            <a:r>
              <a:rPr lang="en-US" sz="2500" b="0" strike="noStrike" spc="-1">
                <a:solidFill>
                  <a:srgbClr val="262626"/>
                </a:solidFill>
                <a:latin typeface="Gill Sans MT"/>
              </a:rPr>
              <a:t> sexual y la </a:t>
            </a:r>
            <a:r>
              <a:rPr lang="en-US" sz="2500" b="0" strike="noStrike" spc="-1" err="1">
                <a:solidFill>
                  <a:srgbClr val="262626"/>
                </a:solidFill>
                <a:latin typeface="Gill Sans MT"/>
              </a:rPr>
              <a:t>relación</a:t>
            </a:r>
            <a:r>
              <a:rPr lang="en-US" sz="2500" b="0" strike="noStrike" spc="-1">
                <a:solidFill>
                  <a:srgbClr val="262626"/>
                </a:solidFill>
                <a:latin typeface="Gill Sans MT"/>
              </a:rPr>
              <a:t> matrimonial?</a:t>
            </a:r>
          </a:p>
          <a:p>
            <a:pPr>
              <a:lnSpc>
                <a:spcPct val="100000"/>
              </a:lnSpc>
              <a:spcBef>
                <a:spcPts val="1001"/>
              </a:spcBef>
            </a:pPr>
            <a:r>
              <a:rPr lang="en-US" sz="2500" b="0" strike="noStrike" spc="-1">
                <a:solidFill>
                  <a:srgbClr val="262626"/>
                </a:solidFill>
                <a:latin typeface="Gill Sans MT"/>
              </a:rPr>
              <a:t>¿</a:t>
            </a:r>
            <a:r>
              <a:rPr lang="en-US" sz="2500" b="0" strike="noStrike" spc="-1" err="1">
                <a:solidFill>
                  <a:srgbClr val="262626"/>
                </a:solidFill>
                <a:latin typeface="Gill Sans MT"/>
              </a:rPr>
              <a:t>Cómo</a:t>
            </a:r>
            <a:r>
              <a:rPr lang="en-US" sz="2500" b="0" strike="noStrike" spc="-1">
                <a:solidFill>
                  <a:srgbClr val="262626"/>
                </a:solidFill>
                <a:latin typeface="Gill Sans MT"/>
              </a:rPr>
              <a:t> </a:t>
            </a:r>
            <a:r>
              <a:rPr lang="en-US" sz="2500" b="0" strike="noStrike" spc="-1" err="1">
                <a:solidFill>
                  <a:srgbClr val="262626"/>
                </a:solidFill>
                <a:latin typeface="Gill Sans MT"/>
              </a:rPr>
              <a:t>hemos</a:t>
            </a:r>
            <a:r>
              <a:rPr lang="en-US" sz="2500" b="0" strike="noStrike" spc="-1">
                <a:solidFill>
                  <a:srgbClr val="262626"/>
                </a:solidFill>
                <a:latin typeface="Gill Sans MT"/>
              </a:rPr>
              <a:t> </a:t>
            </a:r>
            <a:r>
              <a:rPr lang="en-US" sz="2500" b="0" strike="noStrike" spc="-1" err="1">
                <a:solidFill>
                  <a:srgbClr val="262626"/>
                </a:solidFill>
                <a:latin typeface="Gill Sans MT"/>
              </a:rPr>
              <a:t>afectado</a:t>
            </a:r>
            <a:r>
              <a:rPr lang="en-US" sz="2500" b="0" strike="noStrike" spc="-1">
                <a:solidFill>
                  <a:srgbClr val="262626"/>
                </a:solidFill>
                <a:latin typeface="Gill Sans MT"/>
              </a:rPr>
              <a:t> lo </a:t>
            </a:r>
            <a:r>
              <a:rPr lang="en-US" sz="2500" b="0" strike="noStrike" spc="-1" err="1">
                <a:solidFill>
                  <a:srgbClr val="262626"/>
                </a:solidFill>
                <a:latin typeface="Gill Sans MT"/>
              </a:rPr>
              <a:t>siguiente</a:t>
            </a:r>
            <a:r>
              <a:rPr lang="en-US" sz="2500" b="0" strike="noStrike" spc="-1">
                <a:solidFill>
                  <a:srgbClr val="262626"/>
                </a:solidFill>
                <a:latin typeface="Gill Sans MT"/>
              </a:rPr>
              <a:t> en </a:t>
            </a:r>
            <a:r>
              <a:rPr lang="en-US" sz="2500" b="0" strike="noStrike" spc="-1" err="1">
                <a:solidFill>
                  <a:srgbClr val="262626"/>
                </a:solidFill>
                <a:latin typeface="Gill Sans MT"/>
              </a:rPr>
              <a:t>nuestro</a:t>
            </a:r>
            <a:r>
              <a:rPr lang="en-US" sz="2500" b="0" strike="noStrike" spc="-1">
                <a:solidFill>
                  <a:srgbClr val="262626"/>
                </a:solidFill>
                <a:latin typeface="Gill Sans MT"/>
              </a:rPr>
              <a:t> </a:t>
            </a:r>
            <a:r>
              <a:rPr lang="en-US" sz="2500" b="0" strike="noStrike" spc="-1" err="1">
                <a:solidFill>
                  <a:srgbClr val="262626"/>
                </a:solidFill>
                <a:latin typeface="Gill Sans MT"/>
              </a:rPr>
              <a:t>grupo</a:t>
            </a:r>
            <a:r>
              <a:rPr lang="en-US" sz="2500" b="0" strike="noStrike" spc="-1">
                <a:solidFill>
                  <a:srgbClr val="262626"/>
                </a:solidFill>
                <a:latin typeface="Gill Sans MT"/>
              </a:rPr>
              <a:t> actual?:</a:t>
            </a:r>
          </a:p>
          <a:p>
            <a:pPr>
              <a:lnSpc>
                <a:spcPct val="100000"/>
              </a:lnSpc>
              <a:spcBef>
                <a:spcPts val="1001"/>
              </a:spcBef>
            </a:pPr>
            <a:r>
              <a:rPr lang="en-US" sz="2500" b="0" strike="noStrike" spc="-1">
                <a:solidFill>
                  <a:srgbClr val="262626"/>
                </a:solidFill>
                <a:latin typeface="Gill Sans MT"/>
              </a:rPr>
              <a:t>. Fe</a:t>
            </a:r>
          </a:p>
          <a:p>
            <a:pPr>
              <a:lnSpc>
                <a:spcPct val="100000"/>
              </a:lnSpc>
              <a:spcBef>
                <a:spcPts val="1001"/>
              </a:spcBef>
            </a:pPr>
            <a:r>
              <a:rPr lang="en-US" sz="2500" b="0" strike="noStrike" spc="-1">
                <a:solidFill>
                  <a:srgbClr val="262626"/>
                </a:solidFill>
                <a:latin typeface="Gill Sans MT"/>
              </a:rPr>
              <a:t>. </a:t>
            </a:r>
            <a:r>
              <a:rPr lang="en-US" sz="2500" b="0" strike="noStrike" spc="-1" err="1">
                <a:solidFill>
                  <a:srgbClr val="262626"/>
                </a:solidFill>
                <a:latin typeface="Gill Sans MT"/>
              </a:rPr>
              <a:t>Influencia</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 </a:t>
            </a:r>
            <a:r>
              <a:rPr lang="en-US" sz="2500" b="0" strike="noStrike" spc="-1" err="1">
                <a:solidFill>
                  <a:srgbClr val="262626"/>
                </a:solidFill>
                <a:latin typeface="Gill Sans MT"/>
              </a:rPr>
              <a:t>Comunidad</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 </a:t>
            </a:r>
            <a:r>
              <a:rPr lang="en-US" sz="2500" b="0" strike="noStrike" spc="-1" err="1">
                <a:solidFill>
                  <a:srgbClr val="262626"/>
                </a:solidFill>
                <a:latin typeface="Gill Sans MT"/>
              </a:rPr>
              <a:t>Dirección</a:t>
            </a:r>
            <a:endParaRPr lang="en-US" sz="2500" b="0" strike="noStrike" spc="-1">
              <a:solidFill>
                <a:srgbClr val="262626"/>
              </a:solidFill>
              <a:latin typeface="Gill Sans M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309C8-E873-0848-A227-ABC321706FF2}"/>
              </a:ext>
            </a:extLst>
          </p:cNvPr>
          <p:cNvPicPr>
            <a:picLocks noChangeAspect="1"/>
          </p:cNvPicPr>
          <p:nvPr/>
        </p:nvPicPr>
        <p:blipFill rotWithShape="1">
          <a:blip r:embed="rId3">
            <a:extLst>
              <a:ext uri="{28A0092B-C50C-407E-A947-70E740481C1C}">
                <a14:useLocalDpi xmlns:a14="http://schemas.microsoft.com/office/drawing/2010/main" val="0"/>
              </a:ext>
            </a:extLst>
          </a:blip>
          <a:srcRect r="18777" b="1"/>
          <a:stretch/>
        </p:blipFill>
        <p:spPr>
          <a:xfrm>
            <a:off x="2787418" y="975"/>
            <a:ext cx="9401433" cy="6858000"/>
          </a:xfrm>
          <a:prstGeom prst="rect">
            <a:avLst/>
          </a:prstGeom>
        </p:spPr>
      </p:pic>
      <p:pic>
        <p:nvPicPr>
          <p:cNvPr id="11" name="Picture 10">
            <a:extLst>
              <a:ext uri="{FF2B5EF4-FFF2-40B4-BE49-F238E27FC236}">
                <a16:creationId xmlns:a16="http://schemas.microsoft.com/office/drawing/2014/main" id="{DBAB0B9D-0512-4B11-8859-8F1AB063E9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10767920" y="0"/>
                </a:moveTo>
                <a:lnTo>
                  <a:pt x="12192000" y="0"/>
                </a:lnTo>
                <a:lnTo>
                  <a:pt x="12192000" y="927417"/>
                </a:lnTo>
                <a:lnTo>
                  <a:pt x="12082763" y="823269"/>
                </a:lnTo>
                <a:cubicBezTo>
                  <a:pt x="11719580" y="493176"/>
                  <a:pt x="11300738" y="223239"/>
                  <a:pt x="10841978" y="29200"/>
                </a:cubicBezTo>
                <a:close/>
                <a:moveTo>
                  <a:pt x="6012882" y="0"/>
                </a:moveTo>
                <a:lnTo>
                  <a:pt x="7504417" y="0"/>
                </a:lnTo>
                <a:lnTo>
                  <a:pt x="7430359" y="29200"/>
                </a:lnTo>
                <a:cubicBezTo>
                  <a:pt x="5857467" y="694478"/>
                  <a:pt x="4753816" y="2251936"/>
                  <a:pt x="4753816" y="4067166"/>
                </a:cubicBezTo>
                <a:cubicBezTo>
                  <a:pt x="4753816" y="5126051"/>
                  <a:pt x="5129364" y="6097221"/>
                  <a:pt x="5754532" y="6854750"/>
                </a:cubicBezTo>
                <a:lnTo>
                  <a:pt x="5757486" y="6858000"/>
                </a:lnTo>
                <a:lnTo>
                  <a:pt x="4830677" y="6858000"/>
                </a:lnTo>
                <a:lnTo>
                  <a:pt x="4745134" y="6724465"/>
                </a:lnTo>
                <a:cubicBezTo>
                  <a:pt x="4274836" y="5949876"/>
                  <a:pt x="4004010" y="5040579"/>
                  <a:pt x="4004010" y="4067979"/>
                </a:cubicBezTo>
                <a:cubicBezTo>
                  <a:pt x="4004010" y="2476453"/>
                  <a:pt x="4729195" y="1054430"/>
                  <a:pt x="5866922" y="114788"/>
                </a:cubicBezTo>
                <a:close/>
                <a:moveTo>
                  <a:pt x="0" y="0"/>
                </a:moveTo>
                <a:lnTo>
                  <a:pt x="4336230" y="0"/>
                </a:lnTo>
                <a:lnTo>
                  <a:pt x="4279837" y="65151"/>
                </a:lnTo>
                <a:cubicBezTo>
                  <a:pt x="3384436" y="1150943"/>
                  <a:pt x="2846555" y="2542953"/>
                  <a:pt x="2846555" y="4060687"/>
                </a:cubicBezTo>
                <a:cubicBezTo>
                  <a:pt x="2846555" y="5036374"/>
                  <a:pt x="3068843" y="5960103"/>
                  <a:pt x="3465501" y="6783922"/>
                </a:cubicBezTo>
                <a:lnTo>
                  <a:pt x="3503413" y="6858000"/>
                </a:lnTo>
                <a:lnTo>
                  <a:pt x="0" y="6858000"/>
                </a:lnTo>
                <a:close/>
              </a:path>
            </a:pathLst>
          </a:custGeom>
        </p:spPr>
      </p:pic>
      <p:sp>
        <p:nvSpPr>
          <p:cNvPr id="54" name="Freeform 95">
            <a:extLst>
              <a:ext uri="{FF2B5EF4-FFF2-40B4-BE49-F238E27FC236}">
                <a16:creationId xmlns:a16="http://schemas.microsoft.com/office/drawing/2014/main" id="{5EFCEEFE-DD72-4E23-A203-092AB1A62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reeform 5">
            <a:extLst>
              <a:ext uri="{FF2B5EF4-FFF2-40B4-BE49-F238E27FC236}">
                <a16:creationId xmlns:a16="http://schemas.microsoft.com/office/drawing/2014/main" id="{2A73F40A-89D3-430B-96F3-4FFB3CC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2A5203-E220-4AFC-AA05-C3EC177066D3}"/>
              </a:ext>
            </a:extLst>
          </p:cNvPr>
          <p:cNvSpPr>
            <a:spLocks noGrp="1"/>
          </p:cNvSpPr>
          <p:nvPr>
            <p:ph type="title"/>
          </p:nvPr>
        </p:nvSpPr>
        <p:spPr>
          <a:xfrm>
            <a:off x="7261685" y="2424750"/>
            <a:ext cx="5017915" cy="2685831"/>
          </a:xfrm>
        </p:spPr>
        <p:txBody>
          <a:bodyPr vert="horz" lIns="91440" tIns="45720" rIns="91440" bIns="45720" rtlCol="0" anchor="b">
            <a:normAutofit fontScale="90000"/>
          </a:bodyPr>
          <a:lstStyle/>
          <a:p>
            <a:pPr algn="ctr"/>
            <a:r>
              <a:rPr lang="es-MX" sz="6100" kern="1200">
                <a:solidFill>
                  <a:schemeClr val="tx1"/>
                </a:solidFill>
                <a:latin typeface="+mj-lt"/>
                <a:ea typeface="+mj-ea"/>
                <a:cs typeface="+mj-cs"/>
              </a:rPr>
              <a:t>Tabaquismo,</a:t>
            </a:r>
            <a:br>
              <a:rPr lang="es-MX" sz="6100" kern="1200">
                <a:solidFill>
                  <a:schemeClr val="tx1"/>
                </a:solidFill>
                <a:latin typeface="+mj-lt"/>
                <a:ea typeface="+mj-ea"/>
                <a:cs typeface="+mj-cs"/>
              </a:rPr>
            </a:br>
            <a:r>
              <a:rPr lang="es-MX" sz="6100" kern="1200">
                <a:solidFill>
                  <a:schemeClr val="tx1"/>
                </a:solidFill>
                <a:latin typeface="+mj-lt"/>
                <a:ea typeface="+mj-ea"/>
                <a:cs typeface="+mj-cs"/>
              </a:rPr>
              <a:t>Alcohol y</a:t>
            </a:r>
            <a:br>
              <a:rPr lang="es-MX" sz="6100" kern="1200">
                <a:solidFill>
                  <a:schemeClr val="tx1"/>
                </a:solidFill>
                <a:latin typeface="+mj-lt"/>
                <a:ea typeface="+mj-ea"/>
                <a:cs typeface="+mj-cs"/>
              </a:rPr>
            </a:br>
            <a:r>
              <a:rPr lang="es-MX" sz="6100" kern="1200">
                <a:solidFill>
                  <a:schemeClr val="tx1"/>
                </a:solidFill>
                <a:latin typeface="+mj-lt"/>
                <a:ea typeface="+mj-ea"/>
                <a:cs typeface="+mj-cs"/>
              </a:rPr>
              <a:t>Diabetes</a:t>
            </a:r>
            <a:br>
              <a:rPr lang="es-MX" kern="1200">
                <a:solidFill>
                  <a:schemeClr val="tx1"/>
                </a:solidFill>
                <a:latin typeface="+mj-lt"/>
                <a:ea typeface="+mj-ea"/>
                <a:cs typeface="+mj-cs"/>
              </a:rPr>
            </a:br>
            <a:endParaRPr lang="es-MX" kern="1200">
              <a:solidFill>
                <a:schemeClr val="tx1"/>
              </a:solidFill>
              <a:latin typeface="+mj-lt"/>
              <a:ea typeface="+mj-ea"/>
              <a:cs typeface="+mj-cs"/>
            </a:endParaRPr>
          </a:p>
        </p:txBody>
      </p:sp>
    </p:spTree>
    <p:extLst>
      <p:ext uri="{BB962C8B-B14F-4D97-AF65-F5344CB8AC3E}">
        <p14:creationId xmlns:p14="http://schemas.microsoft.com/office/powerpoint/2010/main" val="34960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err="1">
                <a:solidFill>
                  <a:srgbClr val="262626"/>
                </a:solidFill>
                <a:latin typeface="Gill Sans MT"/>
              </a:rPr>
              <a:t>Tabaquismo</a:t>
            </a:r>
            <a:r>
              <a:rPr lang="en-US" sz="2800" b="0" strike="noStrike" cap="all" spc="199">
                <a:solidFill>
                  <a:srgbClr val="262626"/>
                </a:solidFill>
                <a:latin typeface="Gill Sans MT"/>
              </a:rPr>
              <a:t>, alcohol y diabetes</a:t>
            </a:r>
            <a:endParaRPr lang="en-US" sz="2800" b="0" strike="noStrike" spc="-1">
              <a:solidFill>
                <a:srgbClr val="000000"/>
              </a:solidFill>
              <a:latin typeface="Gill Sans MT"/>
            </a:endParaRPr>
          </a:p>
        </p:txBody>
      </p:sp>
      <p:sp>
        <p:nvSpPr>
          <p:cNvPr id="438" name="TextShape 2"/>
          <p:cNvSpPr txBox="1"/>
          <p:nvPr/>
        </p:nvSpPr>
        <p:spPr>
          <a:xfrm>
            <a:off x="2231280" y="3158640"/>
            <a:ext cx="7729200" cy="3699360"/>
          </a:xfrm>
          <a:prstGeom prst="rect">
            <a:avLst/>
          </a:prstGeom>
          <a:noFill/>
          <a:ln w="0">
            <a:noFill/>
          </a:ln>
        </p:spPr>
        <p:txBody>
          <a:bodyPr>
            <a:noAutofit/>
          </a:bodyPr>
          <a:lstStyle/>
          <a:p>
            <a:pPr marL="360">
              <a:lnSpc>
                <a:spcPct val="100000"/>
              </a:lnSpc>
              <a:spcBef>
                <a:spcPts val="1001"/>
              </a:spcBef>
              <a:buClr>
                <a:srgbClr val="418AB3"/>
              </a:buClr>
            </a:pPr>
            <a:r>
              <a:rPr lang="en-US" sz="2500" b="0" strike="noStrike" spc="-1">
                <a:solidFill>
                  <a:srgbClr val="262626"/>
                </a:solidFill>
                <a:uFillTx/>
                <a:latin typeface="Gill Sans MT"/>
              </a:rPr>
              <a:t>1. </a:t>
            </a:r>
            <a:r>
              <a:rPr lang="en-US" sz="2500" spc="-1">
                <a:solidFill>
                  <a:srgbClr val="262626"/>
                </a:solidFill>
                <a:latin typeface="Gill Sans MT"/>
              </a:rPr>
              <a:t>¿Que es </a:t>
            </a:r>
            <a:r>
              <a:rPr lang="en-US" sz="2500" spc="-1" err="1">
                <a:solidFill>
                  <a:srgbClr val="262626"/>
                </a:solidFill>
                <a:latin typeface="Gill Sans MT"/>
              </a:rPr>
              <a:t>el</a:t>
            </a:r>
            <a:r>
              <a:rPr lang="en-US" sz="2500" spc="-1">
                <a:solidFill>
                  <a:srgbClr val="262626"/>
                </a:solidFill>
                <a:latin typeface="Gill Sans MT"/>
              </a:rPr>
              <a:t> </a:t>
            </a:r>
            <a:r>
              <a:rPr lang="en-US" sz="2500" spc="-1" err="1">
                <a:solidFill>
                  <a:srgbClr val="262626"/>
                </a:solidFill>
                <a:latin typeface="Gill Sans MT"/>
              </a:rPr>
              <a:t>tabaquismo</a:t>
            </a:r>
            <a:r>
              <a:rPr lang="en-US" sz="2500" spc="-1">
                <a:solidFill>
                  <a:srgbClr val="262626"/>
                </a:solidFill>
                <a:latin typeface="Gill Sans MT"/>
              </a:rPr>
              <a:t>?</a:t>
            </a:r>
            <a:endParaRPr lang="en-US" sz="2500" b="0" strike="noStrike" spc="-1">
              <a:solidFill>
                <a:srgbClr val="262626"/>
              </a:solidFill>
              <a:latin typeface="Gill Sans MT"/>
            </a:endParaRPr>
          </a:p>
          <a:p>
            <a:pPr marL="360">
              <a:lnSpc>
                <a:spcPct val="100000"/>
              </a:lnSpc>
              <a:spcBef>
                <a:spcPts val="1001"/>
              </a:spcBef>
              <a:buClr>
                <a:srgbClr val="418AB3"/>
              </a:buClr>
            </a:pPr>
            <a:r>
              <a:rPr lang="en-US" sz="2500" b="0" strike="noStrike" spc="-1">
                <a:solidFill>
                  <a:srgbClr val="262626"/>
                </a:solidFill>
                <a:uFillTx/>
                <a:latin typeface="Gill Sans MT"/>
              </a:rPr>
              <a:t>2. </a:t>
            </a:r>
            <a:r>
              <a:rPr lang="en-US" sz="2500" b="0" strike="noStrike" spc="-1" err="1">
                <a:solidFill>
                  <a:srgbClr val="262626"/>
                </a:solidFill>
                <a:uFillTx/>
                <a:latin typeface="Gill Sans MT"/>
              </a:rPr>
              <a:t>Complicaciones</a:t>
            </a:r>
            <a:r>
              <a:rPr lang="en-US" sz="2500" b="0" strike="noStrike" spc="-1">
                <a:solidFill>
                  <a:srgbClr val="262626"/>
                </a:solidFill>
                <a:uFillTx/>
                <a:latin typeface="Gill Sans MT"/>
              </a:rPr>
              <a:t> del </a:t>
            </a:r>
            <a:r>
              <a:rPr lang="en-US" sz="2500" b="0" strike="noStrike" spc="-1" err="1">
                <a:solidFill>
                  <a:srgbClr val="262626"/>
                </a:solidFill>
                <a:uFillTx/>
                <a:latin typeface="Gill Sans MT"/>
              </a:rPr>
              <a:t>tabaquismo</a:t>
            </a:r>
            <a:r>
              <a:rPr lang="en-US" sz="2500" b="0" strike="noStrike" spc="-1">
                <a:solidFill>
                  <a:srgbClr val="262626"/>
                </a:solidFill>
                <a:uFillTx/>
                <a:latin typeface="Gill Sans MT"/>
              </a:rPr>
              <a:t> </a:t>
            </a:r>
            <a:r>
              <a:rPr lang="en-US" sz="2500" b="0" strike="noStrike" spc="-1" err="1">
                <a:solidFill>
                  <a:srgbClr val="262626"/>
                </a:solidFill>
                <a:uFillTx/>
                <a:latin typeface="Gill Sans MT"/>
              </a:rPr>
              <a:t>en</a:t>
            </a:r>
            <a:r>
              <a:rPr lang="en-US" sz="2500" b="0" strike="noStrike" spc="-1">
                <a:solidFill>
                  <a:srgbClr val="262626"/>
                </a:solidFill>
                <a:uFillTx/>
                <a:latin typeface="Gill Sans MT"/>
              </a:rPr>
              <a:t> </a:t>
            </a:r>
            <a:r>
              <a:rPr lang="en-US" sz="2500" b="0" strike="noStrike" spc="-1" err="1">
                <a:solidFill>
                  <a:srgbClr val="262626"/>
                </a:solidFill>
                <a:uFillTx/>
                <a:latin typeface="Gill Sans MT"/>
              </a:rPr>
              <a:t>diabéticos</a:t>
            </a:r>
            <a:r>
              <a:rPr lang="en-US" sz="2500" b="0" strike="noStrike" spc="-1">
                <a:solidFill>
                  <a:srgbClr val="262626"/>
                </a:solidFill>
                <a:uFillTx/>
                <a:latin typeface="Gill Sans MT"/>
              </a:rPr>
              <a:t>.</a:t>
            </a:r>
          </a:p>
          <a:p>
            <a:pPr marL="360">
              <a:lnSpc>
                <a:spcPct val="100000"/>
              </a:lnSpc>
              <a:spcBef>
                <a:spcPts val="1001"/>
              </a:spcBef>
              <a:buClr>
                <a:srgbClr val="418AB3"/>
              </a:buClr>
            </a:pPr>
            <a:r>
              <a:rPr lang="en-US" sz="2500" spc="-1">
                <a:solidFill>
                  <a:srgbClr val="262626"/>
                </a:solidFill>
                <a:latin typeface="Gill Sans MT"/>
              </a:rPr>
              <a:t>3. Alcohol y diabetes.</a:t>
            </a:r>
          </a:p>
          <a:p>
            <a:pPr marL="360">
              <a:lnSpc>
                <a:spcPct val="100000"/>
              </a:lnSpc>
              <a:spcBef>
                <a:spcPts val="1001"/>
              </a:spcBef>
              <a:buClr>
                <a:srgbClr val="418AB3"/>
              </a:buClr>
            </a:pPr>
            <a:r>
              <a:rPr lang="en-US" sz="2500" b="0" strike="noStrike" spc="-1">
                <a:solidFill>
                  <a:srgbClr val="262626"/>
                </a:solidFill>
                <a:uFillTx/>
                <a:latin typeface="Gill Sans MT"/>
              </a:rPr>
              <a:t>4. </a:t>
            </a:r>
            <a:r>
              <a:rPr lang="en-US" sz="2500" b="0" strike="noStrike" spc="-1" err="1">
                <a:solidFill>
                  <a:srgbClr val="262626"/>
                </a:solidFill>
                <a:uFillTx/>
                <a:latin typeface="Gill Sans MT"/>
              </a:rPr>
              <a:t>Definición</a:t>
            </a:r>
            <a:r>
              <a:rPr lang="en-US" sz="2500" b="0" strike="noStrike" spc="-1">
                <a:solidFill>
                  <a:srgbClr val="262626"/>
                </a:solidFill>
                <a:uFillTx/>
                <a:latin typeface="Gill Sans MT"/>
              </a:rPr>
              <a:t> </a:t>
            </a:r>
            <a:r>
              <a:rPr lang="en-US" sz="2500" b="0" strike="noStrike" spc="-1" err="1">
                <a:solidFill>
                  <a:srgbClr val="262626"/>
                </a:solidFill>
                <a:uFillTx/>
                <a:latin typeface="Gill Sans MT"/>
              </a:rPr>
              <a:t>hipoclucemia</a:t>
            </a:r>
            <a:r>
              <a:rPr lang="en-US" sz="2500" b="0" strike="noStrike" spc="-1">
                <a:solidFill>
                  <a:srgbClr val="262626"/>
                </a:solidFill>
                <a:uFillTx/>
                <a:latin typeface="Gill Sans MT"/>
              </a:rPr>
              <a:t>.</a:t>
            </a:r>
          </a:p>
          <a:p>
            <a:pPr marL="360">
              <a:lnSpc>
                <a:spcPct val="100000"/>
              </a:lnSpc>
              <a:spcBef>
                <a:spcPts val="1001"/>
              </a:spcBef>
              <a:buClr>
                <a:srgbClr val="418AB3"/>
              </a:buClr>
            </a:pPr>
            <a:r>
              <a:rPr lang="en-US" sz="2500" spc="-1">
                <a:solidFill>
                  <a:srgbClr val="262626"/>
                </a:solidFill>
                <a:latin typeface="Gill Sans MT"/>
              </a:rPr>
              <a:t>5. </a:t>
            </a:r>
            <a:r>
              <a:rPr lang="en-US" sz="2500" spc="-1" err="1">
                <a:solidFill>
                  <a:srgbClr val="262626"/>
                </a:solidFill>
                <a:latin typeface="Gill Sans MT"/>
              </a:rPr>
              <a:t>Autoadministrador</a:t>
            </a:r>
            <a:r>
              <a:rPr lang="en-US" sz="2500" spc="-1">
                <a:solidFill>
                  <a:srgbClr val="262626"/>
                </a:solidFill>
                <a:latin typeface="Gill Sans MT"/>
              </a:rPr>
              <a:t> active.</a:t>
            </a:r>
            <a:endParaRPr lang="en-US" sz="2500" b="0" strike="noStrike" spc="-1">
              <a:solidFill>
                <a:srgbClr val="262626"/>
              </a:solidFill>
              <a:latin typeface="Gill Sans MT"/>
            </a:endParaRPr>
          </a:p>
        </p:txBody>
      </p:sp>
    </p:spTree>
    <p:extLst>
      <p:ext uri="{BB962C8B-B14F-4D97-AF65-F5344CB8AC3E}">
        <p14:creationId xmlns:p14="http://schemas.microsoft.com/office/powerpoint/2010/main" val="168869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latin typeface="+mn-lt"/>
              </a:rPr>
              <a:t>SIGUE INTENTANDO</a:t>
            </a:r>
          </a:p>
        </p:txBody>
      </p:sp>
    </p:spTree>
    <p:extLst>
      <p:ext uri="{BB962C8B-B14F-4D97-AF65-F5344CB8AC3E}">
        <p14:creationId xmlns:p14="http://schemas.microsoft.com/office/powerpoint/2010/main" val="4119447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231280" y="2153160"/>
            <a:ext cx="7729200" cy="4219920"/>
          </a:xfrm>
        </p:spPr>
        <p:txBody>
          <a:bodyPr/>
          <a:lstStyle/>
          <a:p>
            <a:pPr marL="0" indent="0">
              <a:buNone/>
            </a:pPr>
            <a:r>
              <a:rPr lang="es-MX" sz="2500">
                <a:latin typeface="Gill Sans MT" panose="020B0502020104020203" pitchFamily="34" charset="0"/>
              </a:rPr>
              <a:t>Fumar se define como la </a:t>
            </a:r>
            <a:r>
              <a:rPr lang="es-MX" sz="2500">
                <a:latin typeface="Gill Sans MT" panose="020B0502020104020203" pitchFamily="34" charset="0"/>
                <a:ea typeface="Calibri" panose="020F0502020204030204" pitchFamily="34" charset="0"/>
                <a:cs typeface="Arial" panose="020B0604020202020204" pitchFamily="34" charset="0"/>
              </a:rPr>
              <a:t>adición a la nicotina que es el componente principal de la hoja de tabaco la cual produce efectos placenteros en nuestro cuerpo. </a:t>
            </a:r>
          </a:p>
          <a:p>
            <a:pPr marL="0" indent="0">
              <a:buNone/>
            </a:pPr>
            <a:endParaRPr lang="es-MX" sz="2500">
              <a:latin typeface="Gill Sans MT" panose="020B0502020104020203" pitchFamily="34" charset="0"/>
              <a:cs typeface="Arial" panose="020B0604020202020204" pitchFamily="34" charset="0"/>
            </a:endParaRPr>
          </a:p>
          <a:p>
            <a:pPr marL="0" indent="0">
              <a:buNone/>
            </a:pPr>
            <a:r>
              <a:rPr lang="es-MX" sz="2500">
                <a:latin typeface="Gill Sans MT" panose="020B0502020104020203" pitchFamily="34" charset="0"/>
                <a:cs typeface="Arial" panose="020B0604020202020204" pitchFamily="34" charset="0"/>
              </a:rPr>
              <a:t>1. Es el tabaquismo una enfermedad?</a:t>
            </a:r>
          </a:p>
          <a:p>
            <a:pPr marL="0" indent="0">
              <a:buNone/>
            </a:pPr>
            <a:r>
              <a:rPr lang="es-MX" sz="2500">
                <a:latin typeface="Gill Sans MT" panose="020B0502020104020203" pitchFamily="34" charset="0"/>
                <a:cs typeface="Arial" panose="020B0604020202020204" pitchFamily="34" charset="0"/>
              </a:rPr>
              <a:t>Si  o  no?</a:t>
            </a:r>
          </a:p>
          <a:p>
            <a:pPr marL="0" indent="0">
              <a:buNone/>
            </a:pPr>
            <a:endParaRPr lang="es-MX" sz="2500">
              <a:latin typeface="Gill Sans MT" panose="020B0502020104020203" pitchFamily="34" charset="0"/>
              <a:cs typeface="Arial" panose="020B0604020202020204" pitchFamily="34" charset="0"/>
            </a:endParaRPr>
          </a:p>
          <a:p>
            <a:pPr marL="0" indent="0">
              <a:buNone/>
            </a:pPr>
            <a:r>
              <a:rPr lang="es-MX" sz="2400">
                <a:latin typeface="Calibri" panose="020F0502020204030204" pitchFamily="34" charset="0"/>
                <a:ea typeface="Calibri" panose="020F0502020204030204" pitchFamily="34" charset="0"/>
                <a:cs typeface="Arial" panose="020B0604020202020204" pitchFamily="34" charset="0"/>
              </a:rPr>
              <a:t>El tabaquismo es una enfermedad adictiva y crónica es la principal causa de mortalidad prematura y evitable. </a:t>
            </a:r>
            <a:endParaRPr lang="en-US" sz="2500">
              <a:latin typeface="Gill Sans MT" panose="020B0502020104020203" pitchFamily="34" charset="0"/>
            </a:endParaRPr>
          </a:p>
        </p:txBody>
      </p:sp>
      <p:sp>
        <p:nvSpPr>
          <p:cNvPr id="4" name="TextShape 1">
            <a:extLst>
              <a:ext uri="{FF2B5EF4-FFF2-40B4-BE49-F238E27FC236}">
                <a16:creationId xmlns:a16="http://schemas.microsoft.com/office/drawing/2014/main" id="{5E053DE9-88E8-65C1-2846-E859A2A58D38}"/>
              </a:ext>
            </a:extLst>
          </p:cNvPr>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4000">
                <a:latin typeface="Gill Sans MT" panose="020B0502020104020203" pitchFamily="34" charset="0"/>
              </a:rPr>
              <a:t>1. ¿QUE ES TABAQUISMO?</a:t>
            </a:r>
            <a:endParaRPr lang="en-US" sz="4000" b="0" strike="noStrike" spc="-1">
              <a:solidFill>
                <a:srgbClr val="000000"/>
              </a:solidFill>
              <a:latin typeface="Gill Sans MT" panose="020B0502020104020203" pitchFamily="34" charset="0"/>
            </a:endParaRPr>
          </a:p>
        </p:txBody>
      </p:sp>
    </p:spTree>
    <p:extLst>
      <p:ext uri="{BB962C8B-B14F-4D97-AF65-F5344CB8AC3E}">
        <p14:creationId xmlns:p14="http://schemas.microsoft.com/office/powerpoint/2010/main" val="27220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5FC3-A8C9-4D3E-940D-77D26CFD8716}"/>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marL="0" marR="0" algn="ctr">
              <a:spcAft>
                <a:spcPts val="800"/>
              </a:spcAft>
            </a:pPr>
            <a:r>
              <a:rPr lang="es-MX" sz="2500">
                <a:latin typeface="Gill Sans MT" panose="020B0502020104020203" pitchFamily="34" charset="0"/>
              </a:rPr>
              <a:t>¿Por qué fumar es especialmente </a:t>
            </a:r>
            <a:br>
              <a:rPr lang="es-MX" sz="2500">
                <a:latin typeface="Gill Sans MT" panose="020B0502020104020203" pitchFamily="34" charset="0"/>
              </a:rPr>
            </a:br>
            <a:r>
              <a:rPr lang="es-MX" sz="2500">
                <a:latin typeface="Gill Sans MT" panose="020B0502020104020203" pitchFamily="34" charset="0"/>
              </a:rPr>
              <a:t>malo si tiene diabetes?</a:t>
            </a:r>
          </a:p>
        </p:txBody>
      </p:sp>
      <p:pic>
        <p:nvPicPr>
          <p:cNvPr id="15" name="Picture 14">
            <a:extLst>
              <a:ext uri="{FF2B5EF4-FFF2-40B4-BE49-F238E27FC236}">
                <a16:creationId xmlns:a16="http://schemas.microsoft.com/office/drawing/2014/main"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34" y="499937"/>
            <a:ext cx="5458816" cy="3627853"/>
          </a:xfrm>
          <a:prstGeom prst="rect">
            <a:avLst/>
          </a:prstGeom>
        </p:spPr>
      </p:pic>
      <p:cxnSp>
        <p:nvCxnSpPr>
          <p:cNvPr id="106" name="Straight Connector 105">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id="{F0746D22-0693-1E83-14FC-464D8E201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5750" y="322551"/>
            <a:ext cx="5458813" cy="3957639"/>
          </a:xfrm>
          <a:prstGeom prst="rect">
            <a:avLst/>
          </a:prstGeom>
        </p:spPr>
      </p:pic>
      <p:pic>
        <p:nvPicPr>
          <p:cNvPr id="6" name="Picture 5">
            <a:extLst>
              <a:ext uri="{FF2B5EF4-FFF2-40B4-BE49-F238E27FC236}">
                <a16:creationId xmlns:a16="http://schemas.microsoft.com/office/drawing/2014/main"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134" y="652337"/>
            <a:ext cx="5458816" cy="3627853"/>
          </a:xfrm>
          <a:prstGeom prst="rect">
            <a:avLst/>
          </a:prstGeom>
        </p:spPr>
      </p:pic>
    </p:spTree>
    <p:extLst>
      <p:ext uri="{BB962C8B-B14F-4D97-AF65-F5344CB8AC3E}">
        <p14:creationId xmlns:p14="http://schemas.microsoft.com/office/powerpoint/2010/main" val="26985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256680" y="1670560"/>
            <a:ext cx="8764246" cy="5187440"/>
          </a:xfrm>
        </p:spPr>
        <p:txBody>
          <a:bodyPr/>
          <a:lstStyle/>
          <a:p>
            <a:pPr>
              <a:lnSpc>
                <a:spcPct val="107000"/>
              </a:lnSpc>
              <a:spcAft>
                <a:spcPts val="846"/>
              </a:spcAft>
            </a:pPr>
            <a:r>
              <a:rPr lang="es-MX" sz="2400">
                <a:latin typeface="Gill Sans MT" panose="020B0502020104020203" pitchFamily="34" charset="0"/>
                <a:ea typeface="Calibri" panose="020F0502020204030204" pitchFamily="34" charset="0"/>
                <a:cs typeface="Times New Roman" panose="02020603050405020304" pitchFamily="18" charset="0"/>
              </a:rPr>
              <a:t>Los químicos de los cigarrillos y la nicotina  genera inflamación crónica que causa:</a:t>
            </a:r>
          </a:p>
          <a:p>
            <a:pPr marL="342900" indent="-342900">
              <a:lnSpc>
                <a:spcPct val="107000"/>
              </a:lnSpc>
              <a:spcAft>
                <a:spcPts val="846"/>
              </a:spcAft>
              <a:buFont typeface="Arial" panose="020B0604020202020204" pitchFamily="34" charset="0"/>
              <a:buChar char="•"/>
            </a:pPr>
            <a:r>
              <a:rPr lang="es-MX" sz="2400">
                <a:latin typeface="Gill Sans MT" panose="020B0502020104020203" pitchFamily="34" charset="0"/>
                <a:ea typeface="Calibri" panose="020F0502020204030204" pitchFamily="34" charset="0"/>
                <a:cs typeface="Times New Roman" panose="02020603050405020304" pitchFamily="18" charset="0"/>
              </a:rPr>
              <a:t>Resistencia a la insulina y niveles más altos de azúcar en la sangre, hace que sea más difícil controlar la diabetes.</a:t>
            </a:r>
          </a:p>
          <a:p>
            <a:pPr marL="342900" indent="-342900">
              <a:lnSpc>
                <a:spcPct val="107000"/>
              </a:lnSpc>
              <a:spcAft>
                <a:spcPts val="846"/>
              </a:spcAft>
              <a:buFont typeface="Arial" panose="020B0604020202020204" pitchFamily="34" charset="0"/>
              <a:buChar char="•"/>
            </a:pPr>
            <a:r>
              <a:rPr lang="es-MX" sz="2500">
                <a:latin typeface="Gill Sans MT" panose="020B0502020104020203" pitchFamily="34" charset="0"/>
                <a:ea typeface="Calibri" panose="020F0502020204030204" pitchFamily="34" charset="0"/>
                <a:cs typeface="Times New Roman" panose="02020603050405020304" pitchFamily="18" charset="0"/>
              </a:rPr>
              <a:t>Mayor incidencia en enfermedades cardíacas y renales.</a:t>
            </a:r>
          </a:p>
          <a:p>
            <a:pPr marL="342900" indent="-342900">
              <a:lnSpc>
                <a:spcPct val="107000"/>
              </a:lnSpc>
              <a:spcAft>
                <a:spcPts val="846"/>
              </a:spcAft>
              <a:buFont typeface="Arial" panose="020B0604020202020204" pitchFamily="34" charset="0"/>
              <a:buChar char="•"/>
            </a:pPr>
            <a:r>
              <a:rPr lang="es-MX" sz="2500">
                <a:latin typeface="Gill Sans MT" panose="020B0502020104020203" pitchFamily="34" charset="0"/>
                <a:ea typeface="Calibri" panose="020F0502020204030204" pitchFamily="34" charset="0"/>
                <a:cs typeface="Times New Roman" panose="02020603050405020304" pitchFamily="18" charset="0"/>
              </a:rPr>
              <a:t>Flujo sanguíneo deficiente a las extremidades.</a:t>
            </a:r>
          </a:p>
          <a:p>
            <a:pPr marL="342900" indent="-342900">
              <a:lnSpc>
                <a:spcPct val="107000"/>
              </a:lnSpc>
              <a:spcAft>
                <a:spcPts val="846"/>
              </a:spcAft>
              <a:buFont typeface="Arial" panose="020B0604020202020204" pitchFamily="34" charset="0"/>
              <a:buChar char="•"/>
            </a:pPr>
            <a:r>
              <a:rPr lang="es-MX" sz="2500">
                <a:latin typeface="Gill Sans MT" panose="020B0502020104020203" pitchFamily="34" charset="0"/>
                <a:ea typeface="Calibri" panose="020F0502020204030204" pitchFamily="34" charset="0"/>
                <a:cs typeface="Times New Roman" panose="02020603050405020304" pitchFamily="18" charset="0"/>
              </a:rPr>
              <a:t>Mayor riesgo de infecciones, mayor incidencia de úlceras en los pies, mayores tasas de amputación.</a:t>
            </a:r>
          </a:p>
          <a:p>
            <a:pPr marL="342900" indent="-342900">
              <a:lnSpc>
                <a:spcPct val="107000"/>
              </a:lnSpc>
              <a:spcAft>
                <a:spcPts val="846"/>
              </a:spcAft>
              <a:buFont typeface="Arial" panose="020B0604020202020204" pitchFamily="34" charset="0"/>
              <a:buChar char="•"/>
            </a:pPr>
            <a:r>
              <a:rPr lang="es-MX" sz="2500">
                <a:latin typeface="Gill Sans MT" panose="020B0502020104020203" pitchFamily="34" charset="0"/>
                <a:ea typeface="Calibri" panose="020F0502020204030204" pitchFamily="34" charset="0"/>
                <a:cs typeface="Times New Roman" panose="02020603050405020304" pitchFamily="18" charset="0"/>
              </a:rPr>
              <a:t>Retinopatía, lo que aumenta la probabilidad de ceguera. </a:t>
            </a:r>
          </a:p>
          <a:p>
            <a:endParaRPr lang="en-US"/>
          </a:p>
        </p:txBody>
      </p:sp>
      <p:sp>
        <p:nvSpPr>
          <p:cNvPr id="4" name="TextShape 1"/>
          <p:cNvSpPr txBox="1"/>
          <p:nvPr/>
        </p:nvSpPr>
        <p:spPr>
          <a:xfrm>
            <a:off x="2256680" y="4822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2. COMPLICACIONES DEL TABAQUISMO </a:t>
            </a:r>
          </a:p>
          <a:p>
            <a:pPr algn="ctr">
              <a:lnSpc>
                <a:spcPct val="90000"/>
              </a:lnSpc>
            </a:pPr>
            <a:r>
              <a:rPr lang="en-US" sz="2800" cap="all" spc="199">
                <a:solidFill>
                  <a:srgbClr val="262626"/>
                </a:solidFill>
                <a:latin typeface="Gill Sans MT"/>
              </a:rPr>
              <a:t>EN DIABETICOS</a:t>
            </a:r>
            <a:endParaRPr lang="en-US" sz="2800" b="0" strike="noStrike" spc="-1">
              <a:solidFill>
                <a:srgbClr val="000000"/>
              </a:solidFill>
              <a:latin typeface="Gill Sans MT"/>
            </a:endParaRPr>
          </a:p>
        </p:txBody>
      </p:sp>
    </p:spTree>
    <p:extLst>
      <p:ext uri="{BB962C8B-B14F-4D97-AF65-F5344CB8AC3E}">
        <p14:creationId xmlns:p14="http://schemas.microsoft.com/office/powerpoint/2010/main" val="3774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p:nvPr>
        </p:nvSpPr>
        <p:spPr>
          <a:xfrm>
            <a:off x="2231280" y="1692613"/>
            <a:ext cx="7729200" cy="4708187"/>
          </a:xfrm>
        </p:spPr>
        <p:txBody>
          <a:bodyPr/>
          <a:lstStyle/>
          <a:p>
            <a:pPr indent="-228240">
              <a:lnSpc>
                <a:spcPct val="100000"/>
              </a:lnSpc>
              <a:spcBef>
                <a:spcPts val="1001"/>
              </a:spcBef>
              <a:buClr>
                <a:srgbClr val="418AB3"/>
              </a:buClr>
              <a:buFont typeface="Arial"/>
              <a:buChar char="•"/>
            </a:pPr>
            <a:endParaRPr lang="es-ES" sz="2400">
              <a:latin typeface="Gill Sans MT" panose="020B0502020104020203" pitchFamily="34" charset="0"/>
            </a:endParaRPr>
          </a:p>
          <a:p>
            <a:pPr marL="360" indent="0">
              <a:lnSpc>
                <a:spcPct val="100000"/>
              </a:lnSpc>
              <a:spcBef>
                <a:spcPts val="1001"/>
              </a:spcBef>
              <a:buClr>
                <a:srgbClr val="418AB3"/>
              </a:buClr>
              <a:buNone/>
            </a:pPr>
            <a:r>
              <a:rPr lang="es-ES" sz="2400">
                <a:latin typeface="Gill Sans MT" panose="020B0502020104020203" pitchFamily="34" charset="0"/>
              </a:rPr>
              <a:t>Enfermedad crónica por la que una persona siente deseo de tomar bebidas alcohólicas y no puede controlar ese deseo. </a:t>
            </a:r>
          </a:p>
          <a:p>
            <a:pPr indent="-228240">
              <a:lnSpc>
                <a:spcPct val="100000"/>
              </a:lnSpc>
              <a:spcBef>
                <a:spcPts val="1001"/>
              </a:spcBef>
              <a:buClr>
                <a:srgbClr val="418AB3"/>
              </a:buClr>
              <a:buFont typeface="Arial"/>
              <a:buChar char="•"/>
            </a:pPr>
            <a:r>
              <a:rPr lang="en-US" sz="2500" spc="-1">
                <a:solidFill>
                  <a:srgbClr val="262626"/>
                </a:solidFill>
                <a:latin typeface="Gill Sans MT" panose="020B0502020104020203" pitchFamily="34" charset="0"/>
              </a:rPr>
              <a:t>¿</a:t>
            </a:r>
            <a:r>
              <a:rPr lang="en-US" sz="2500" spc="-1" err="1">
                <a:solidFill>
                  <a:srgbClr val="262626"/>
                </a:solidFill>
                <a:latin typeface="Gill Sans MT" panose="020B0502020104020203" pitchFamily="34" charset="0"/>
              </a:rPr>
              <a:t>Cómo</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afecta</a:t>
            </a:r>
            <a:r>
              <a:rPr lang="en-US" sz="2500" spc="-1">
                <a:solidFill>
                  <a:srgbClr val="262626"/>
                </a:solidFill>
                <a:latin typeface="Gill Sans MT" panose="020B0502020104020203" pitchFamily="34" charset="0"/>
              </a:rPr>
              <a:t> el alcohol?</a:t>
            </a:r>
          </a:p>
          <a:p>
            <a:pPr marL="360" indent="0">
              <a:lnSpc>
                <a:spcPct val="100000"/>
              </a:lnSpc>
              <a:spcBef>
                <a:spcPts val="1001"/>
              </a:spcBef>
              <a:buClr>
                <a:srgbClr val="418AB3"/>
              </a:buClr>
              <a:buNone/>
            </a:pPr>
            <a:r>
              <a:rPr lang="en-US" sz="2500" spc="-1">
                <a:solidFill>
                  <a:srgbClr val="262626"/>
                </a:solidFill>
                <a:latin typeface="Gill Sans MT" panose="020B0502020104020203" pitchFamily="34" charset="0"/>
              </a:rPr>
              <a:t>El alcohol </a:t>
            </a:r>
            <a:r>
              <a:rPr lang="en-US" sz="2500" spc="-1" err="1">
                <a:solidFill>
                  <a:srgbClr val="262626"/>
                </a:solidFill>
                <a:latin typeface="Gill Sans MT" panose="020B0502020104020203" pitchFamily="34" charset="0"/>
              </a:rPr>
              <a:t>aumenta</a:t>
            </a:r>
            <a:r>
              <a:rPr lang="en-US" sz="2500" spc="-1">
                <a:solidFill>
                  <a:srgbClr val="262626"/>
                </a:solidFill>
                <a:latin typeface="Gill Sans MT" panose="020B0502020104020203" pitchFamily="34" charset="0"/>
              </a:rPr>
              <a:t> el </a:t>
            </a:r>
            <a:r>
              <a:rPr lang="en-US" sz="2500" spc="-1" err="1">
                <a:solidFill>
                  <a:srgbClr val="262626"/>
                </a:solidFill>
                <a:latin typeface="Gill Sans MT" panose="020B0502020104020203" pitchFamily="34" charset="0"/>
              </a:rPr>
              <a:t>riesgo</a:t>
            </a:r>
            <a:r>
              <a:rPr lang="en-US" sz="2500" spc="-1">
                <a:solidFill>
                  <a:srgbClr val="262626"/>
                </a:solidFill>
                <a:latin typeface="Gill Sans MT" panose="020B0502020104020203" pitchFamily="34" charset="0"/>
              </a:rPr>
              <a:t> de </a:t>
            </a:r>
            <a:r>
              <a:rPr lang="en-US" sz="2500" spc="-1" err="1">
                <a:solidFill>
                  <a:srgbClr val="262626"/>
                </a:solidFill>
                <a:latin typeface="Gill Sans MT" panose="020B0502020104020203" pitchFamily="34" charset="0"/>
              </a:rPr>
              <a:t>presión</a:t>
            </a:r>
            <a:r>
              <a:rPr lang="en-US" sz="2500" spc="-1">
                <a:solidFill>
                  <a:srgbClr val="262626"/>
                </a:solidFill>
                <a:latin typeface="Gill Sans MT" panose="020B0502020104020203" pitchFamily="34" charset="0"/>
              </a:rPr>
              <a:t> arterial </a:t>
            </a:r>
            <a:r>
              <a:rPr lang="en-US" sz="2500" spc="-1" err="1">
                <a:solidFill>
                  <a:srgbClr val="262626"/>
                </a:solidFill>
                <a:latin typeface="Gill Sans MT" panose="020B0502020104020203" pitchFamily="34" charset="0"/>
              </a:rPr>
              <a:t>alta</a:t>
            </a:r>
            <a:endParaRPr lang="en-US" sz="2500" spc="-1">
              <a:solidFill>
                <a:srgbClr val="262626"/>
              </a:solidFill>
              <a:latin typeface="Gill Sans MT" panose="020B0502020104020203" pitchFamily="34" charset="0"/>
            </a:endParaRPr>
          </a:p>
          <a:p>
            <a:pPr marL="360" indent="0">
              <a:lnSpc>
                <a:spcPct val="100000"/>
              </a:lnSpc>
              <a:spcBef>
                <a:spcPts val="1001"/>
              </a:spcBef>
              <a:buClr>
                <a:srgbClr val="418AB3"/>
              </a:buClr>
              <a:buNone/>
            </a:pPr>
            <a:r>
              <a:rPr lang="en-US" sz="2500" spc="-1">
                <a:solidFill>
                  <a:srgbClr val="262626"/>
                </a:solidFill>
                <a:latin typeface="Gill Sans MT" panose="020B0502020104020203" pitchFamily="34" charset="0"/>
              </a:rPr>
              <a:t>Diabetes</a:t>
            </a:r>
          </a:p>
          <a:p>
            <a:pPr marL="360" indent="0">
              <a:lnSpc>
                <a:spcPct val="100000"/>
              </a:lnSpc>
              <a:spcBef>
                <a:spcPts val="1001"/>
              </a:spcBef>
              <a:buClr>
                <a:srgbClr val="418AB3"/>
              </a:buClr>
              <a:buNone/>
            </a:pPr>
            <a:r>
              <a:rPr lang="en-US" sz="2500" spc="-1" err="1">
                <a:solidFill>
                  <a:srgbClr val="262626"/>
                </a:solidFill>
                <a:latin typeface="Gill Sans MT" panose="020B0502020104020203" pitchFamily="34" charset="0"/>
              </a:rPr>
              <a:t>Trastornos</a:t>
            </a:r>
            <a:r>
              <a:rPr lang="en-US" sz="2500" spc="-1">
                <a:solidFill>
                  <a:srgbClr val="262626"/>
                </a:solidFill>
                <a:latin typeface="Gill Sans MT" panose="020B0502020104020203" pitchFamily="34" charset="0"/>
              </a:rPr>
              <a:t> del </a:t>
            </a:r>
            <a:r>
              <a:rPr lang="en-US" sz="2500" spc="-1" err="1">
                <a:solidFill>
                  <a:srgbClr val="262626"/>
                </a:solidFill>
                <a:latin typeface="Gill Sans MT" panose="020B0502020104020203" pitchFamily="34" charset="0"/>
              </a:rPr>
              <a:t>sueño</a:t>
            </a:r>
            <a:br>
              <a:rPr lang="en-US" sz="2500" spc="-1">
                <a:solidFill>
                  <a:srgbClr val="262626"/>
                </a:solidFill>
                <a:latin typeface="Gill Sans MT" panose="020B0502020104020203" pitchFamily="34" charset="0"/>
              </a:rPr>
            </a:br>
            <a:r>
              <a:rPr lang="en-US" sz="2500" spc="-1" err="1">
                <a:solidFill>
                  <a:srgbClr val="262626"/>
                </a:solidFill>
                <a:latin typeface="Gill Sans MT" panose="020B0502020104020203" pitchFamily="34" charset="0"/>
              </a:rPr>
              <a:t>Depresión</a:t>
            </a:r>
            <a:endParaRPr lang="en-US" sz="2500" spc="-1">
              <a:solidFill>
                <a:srgbClr val="262626"/>
              </a:solidFill>
              <a:latin typeface="Gill Sans MT" panose="020B0502020104020203" pitchFamily="34" charset="0"/>
            </a:endParaRPr>
          </a:p>
          <a:p>
            <a:pPr marL="360" indent="0">
              <a:lnSpc>
                <a:spcPct val="100000"/>
              </a:lnSpc>
              <a:spcBef>
                <a:spcPts val="1001"/>
              </a:spcBef>
              <a:buClr>
                <a:srgbClr val="418AB3"/>
              </a:buClr>
              <a:buNone/>
            </a:pPr>
            <a:r>
              <a:rPr lang="en-US" sz="2500" spc="-1" err="1">
                <a:solidFill>
                  <a:srgbClr val="262626"/>
                </a:solidFill>
                <a:latin typeface="Gill Sans MT" panose="020B0502020104020203" pitchFamily="34" charset="0"/>
              </a:rPr>
              <a:t>Disfunción</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eréctil</a:t>
            </a:r>
            <a:r>
              <a:rPr lang="en-US" sz="2500" spc="-1">
                <a:solidFill>
                  <a:srgbClr val="262626"/>
                </a:solidFill>
                <a:latin typeface="Gill Sans MT" panose="020B0502020104020203" pitchFamily="34" charset="0"/>
              </a:rPr>
              <a:t> y </a:t>
            </a:r>
          </a:p>
          <a:p>
            <a:pPr marL="360" indent="0">
              <a:lnSpc>
                <a:spcPct val="100000"/>
              </a:lnSpc>
              <a:spcBef>
                <a:spcPts val="1001"/>
              </a:spcBef>
              <a:buClr>
                <a:srgbClr val="418AB3"/>
              </a:buClr>
              <a:buNone/>
            </a:pPr>
            <a:r>
              <a:rPr lang="en-US" sz="2500" spc="-1">
                <a:solidFill>
                  <a:srgbClr val="262626"/>
                </a:solidFill>
                <a:latin typeface="Gill Sans MT" panose="020B0502020104020203" pitchFamily="34" charset="0"/>
              </a:rPr>
              <a:t>Cancer.</a:t>
            </a:r>
          </a:p>
          <a:p>
            <a:endParaRPr lang="en-US"/>
          </a:p>
        </p:txBody>
      </p:sp>
      <p:sp>
        <p:nvSpPr>
          <p:cNvPr id="4" name="TextShape 1">
            <a:extLst>
              <a:ext uri="{FF2B5EF4-FFF2-40B4-BE49-F238E27FC236}">
                <a16:creationId xmlns:a16="http://schemas.microsoft.com/office/drawing/2014/main" id="{40FCFF4E-7F0B-657A-E751-C85E678192B5}"/>
              </a:ext>
            </a:extLst>
          </p:cNvPr>
          <p:cNvSpPr txBox="1"/>
          <p:nvPr/>
        </p:nvSpPr>
        <p:spPr>
          <a:xfrm>
            <a:off x="2231280" y="4572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3. </a:t>
            </a:r>
            <a:r>
              <a:rPr lang="en-US" sz="2800" cap="all" spc="199" dirty="0" err="1">
                <a:solidFill>
                  <a:srgbClr val="262626"/>
                </a:solidFill>
                <a:latin typeface="Gill Sans MT"/>
              </a:rPr>
              <a:t>ALCOHOLismo</a:t>
            </a:r>
            <a:r>
              <a:rPr lang="en-US" sz="2800" cap="all" spc="199" dirty="0">
                <a:solidFill>
                  <a:srgbClr val="262626"/>
                </a:solidFill>
                <a:latin typeface="Gill Sans MT"/>
              </a:rPr>
              <a:t> Y DIABETES</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41364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5CA6DAD8-4290-F8C7-5366-560B80F68E53}"/>
              </a:ext>
            </a:extLst>
          </p:cNvPr>
          <p:cNvSpPr>
            <a:spLocks noGrp="1"/>
          </p:cNvSpPr>
          <p:nvPr>
            <p:ph idx="4294967295"/>
          </p:nvPr>
        </p:nvSpPr>
        <p:spPr>
          <a:xfrm>
            <a:off x="838200" y="1825625"/>
            <a:ext cx="10515600" cy="4351338"/>
          </a:xfrm>
          <a:prstGeom prst="rect">
            <a:avLst/>
          </a:prstGeom>
        </p:spPr>
        <p:txBody>
          <a:bodyPr/>
          <a:lstStyle/>
          <a:p>
            <a:endParaRPr lang="es-MX"/>
          </a:p>
        </p:txBody>
      </p:sp>
      <p:pic>
        <p:nvPicPr>
          <p:cNvPr id="6" name="Content Placeholder 6" descr="Diagram&#10;&#10;Description automatically generated">
            <a:extLst>
              <a:ext uri="{FF2B5EF4-FFF2-40B4-BE49-F238E27FC236}">
                <a16:creationId xmlns:a16="http://schemas.microsoft.com/office/drawing/2014/main" id="{F384ACA8-83CE-4A2D-902B-AE5F1DDB64BF}"/>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b="21890"/>
          <a:stretch/>
        </p:blipFill>
        <p:spPr>
          <a:xfrm>
            <a:off x="163760" y="92733"/>
            <a:ext cx="11864479" cy="6672533"/>
          </a:xfrm>
          <a:prstGeom prst="rect">
            <a:avLst/>
          </a:prstGeom>
        </p:spPr>
      </p:pic>
    </p:spTree>
    <p:extLst>
      <p:ext uri="{BB962C8B-B14F-4D97-AF65-F5344CB8AC3E}">
        <p14:creationId xmlns:p14="http://schemas.microsoft.com/office/powerpoint/2010/main" val="28692409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3. ¿QUE ES HIPOGLUCEMIA?</a:t>
            </a:r>
            <a:endParaRPr lang="en-US" sz="2800" b="0" strike="noStrike" spc="-1">
              <a:solidFill>
                <a:srgbClr val="000000"/>
              </a:solidFill>
              <a:latin typeface="Gill Sans MT"/>
            </a:endParaRPr>
          </a:p>
        </p:txBody>
      </p:sp>
      <p:sp>
        <p:nvSpPr>
          <p:cNvPr id="292" name="TextShape 2"/>
          <p:cNvSpPr txBox="1"/>
          <p:nvPr/>
        </p:nvSpPr>
        <p:spPr>
          <a:xfrm>
            <a:off x="2231279" y="2638079"/>
            <a:ext cx="8400861" cy="3924085"/>
          </a:xfrm>
          <a:prstGeom prst="rect">
            <a:avLst/>
          </a:prstGeom>
          <a:noFill/>
          <a:ln w="0">
            <a:noFill/>
          </a:ln>
        </p:spPr>
        <p:txBody>
          <a:bodyPr>
            <a:normAutofit lnSpcReduction="10000"/>
          </a:bodyPr>
          <a:lstStyle/>
          <a:p>
            <a:pPr>
              <a:lnSpc>
                <a:spcPct val="100000"/>
              </a:lnSpc>
              <a:spcBef>
                <a:spcPts val="1001"/>
              </a:spcBef>
            </a:pPr>
            <a:r>
              <a:rPr lang="es-ES" sz="2500">
                <a:latin typeface="Gill Sans MT" panose="020B0502020104020203" pitchFamily="34" charset="0"/>
              </a:rPr>
              <a:t>Niveles bajos de azúcar en la sangre </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Menos</a:t>
            </a:r>
            <a:r>
              <a:rPr lang="en-US" sz="2500" spc="-1">
                <a:solidFill>
                  <a:srgbClr val="262626"/>
                </a:solidFill>
                <a:latin typeface="Gill Sans MT" panose="020B0502020104020203" pitchFamily="34" charset="0"/>
              </a:rPr>
              <a:t> de 70 u 80</a:t>
            </a:r>
          </a:p>
          <a:p>
            <a:pPr>
              <a:lnSpc>
                <a:spcPct val="100000"/>
              </a:lnSpc>
              <a:spcBef>
                <a:spcPts val="1001"/>
              </a:spcBef>
            </a:pP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Severo</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es</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menos</a:t>
            </a:r>
            <a:r>
              <a:rPr lang="en-US" sz="2500" spc="-1">
                <a:solidFill>
                  <a:srgbClr val="262626"/>
                </a:solidFill>
                <a:latin typeface="Gill Sans MT" panose="020B0502020104020203" pitchFamily="34" charset="0"/>
              </a:rPr>
              <a:t> de 50</a:t>
            </a:r>
          </a:p>
          <a:p>
            <a:pPr>
              <a:lnSpc>
                <a:spcPct val="100000"/>
              </a:lnSpc>
              <a:spcBef>
                <a:spcPts val="1001"/>
              </a:spcBef>
            </a:pPr>
            <a:r>
              <a:rPr lang="en-US" sz="2500" spc="-1">
                <a:solidFill>
                  <a:srgbClr val="262626"/>
                </a:solidFill>
                <a:latin typeface="Gill Sans MT" panose="020B0502020104020203" pitchFamily="34" charset="0"/>
              </a:rPr>
              <a:t>  </a:t>
            </a:r>
          </a:p>
          <a:p>
            <a:pPr>
              <a:lnSpc>
                <a:spcPct val="100000"/>
              </a:lnSpc>
              <a:spcBef>
                <a:spcPts val="1001"/>
              </a:spcBef>
            </a:pPr>
            <a:r>
              <a:rPr lang="en-US" sz="2500" spc="-1" err="1">
                <a:solidFill>
                  <a:srgbClr val="262626"/>
                </a:solidFill>
                <a:latin typeface="Gill Sans MT" panose="020B0502020104020203" pitchFamily="34" charset="0"/>
              </a:rPr>
              <a:t>Síntomas</a:t>
            </a:r>
            <a:endParaRPr lang="en-US" sz="2500" spc="-1">
              <a:solidFill>
                <a:srgbClr val="262626"/>
              </a:solidFill>
              <a:latin typeface="Gill Sans MT" panose="020B0502020104020203" pitchFamily="34" charset="0"/>
            </a:endParaRPr>
          </a:p>
          <a:p>
            <a:pPr>
              <a:lnSpc>
                <a:spcPct val="100000"/>
              </a:lnSpc>
              <a:spcBef>
                <a:spcPts val="1001"/>
              </a:spcBef>
            </a:pPr>
            <a:r>
              <a:rPr lang="en-US" sz="2500" spc="-1">
                <a:solidFill>
                  <a:srgbClr val="262626"/>
                </a:solidFill>
                <a:latin typeface="Gill Sans MT" panose="020B0502020104020203" pitchFamily="34" charset="0"/>
              </a:rPr>
              <a:t>. Leve/</a:t>
            </a:r>
            <a:r>
              <a:rPr lang="en-US" sz="2500" spc="-1" err="1">
                <a:solidFill>
                  <a:srgbClr val="262626"/>
                </a:solidFill>
                <a:latin typeface="Gill Sans MT" panose="020B0502020104020203" pitchFamily="34" charset="0"/>
              </a:rPr>
              <a:t>moderado</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confusión</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agresión</a:t>
            </a:r>
            <a:endParaRPr lang="en-US" sz="2500" spc="-1">
              <a:solidFill>
                <a:srgbClr val="262626"/>
              </a:solidFill>
              <a:latin typeface="Gill Sans MT" panose="020B0502020104020203" pitchFamily="34" charset="0"/>
            </a:endParaRPr>
          </a:p>
          <a:p>
            <a:pPr>
              <a:lnSpc>
                <a:spcPct val="100000"/>
              </a:lnSpc>
              <a:spcBef>
                <a:spcPts val="1001"/>
              </a:spcBef>
            </a:pPr>
            <a:r>
              <a:rPr lang="en-US" sz="2500" spc="-1">
                <a:solidFill>
                  <a:srgbClr val="262626"/>
                </a:solidFill>
                <a:latin typeface="Gill Sans MT" panose="020B0502020104020203" pitchFamily="34" charset="0"/>
              </a:rPr>
              <a:t>. Grave: </a:t>
            </a:r>
            <a:r>
              <a:rPr lang="en-US" sz="2500" spc="-1" err="1">
                <a:solidFill>
                  <a:srgbClr val="262626"/>
                </a:solidFill>
                <a:latin typeface="Gill Sans MT" panose="020B0502020104020203" pitchFamily="34" charset="0"/>
              </a:rPr>
              <a:t>inconsciencia</a:t>
            </a:r>
            <a:r>
              <a:rPr lang="en-US" sz="2500" spc="-1">
                <a:solidFill>
                  <a:srgbClr val="262626"/>
                </a:solidFill>
                <a:latin typeface="Gill Sans MT" panose="020B0502020104020203" pitchFamily="34" charset="0"/>
              </a:rPr>
              <a:t>/</a:t>
            </a:r>
            <a:r>
              <a:rPr lang="en-US" sz="2500" spc="-1" err="1">
                <a:solidFill>
                  <a:srgbClr val="262626"/>
                </a:solidFill>
                <a:latin typeface="Gill Sans MT" panose="020B0502020104020203" pitchFamily="34" charset="0"/>
              </a:rPr>
              <a:t>muerte</a:t>
            </a:r>
            <a:r>
              <a:rPr lang="en-US" sz="2500" spc="-1">
                <a:solidFill>
                  <a:srgbClr val="262626"/>
                </a:solidFill>
                <a:latin typeface="Gill Sans MT" panose="020B0502020104020203" pitchFamily="34" charset="0"/>
              </a:rPr>
              <a:t>.</a:t>
            </a:r>
          </a:p>
          <a:p>
            <a:pPr>
              <a:lnSpc>
                <a:spcPct val="100000"/>
              </a:lnSpc>
              <a:spcBef>
                <a:spcPts val="1001"/>
              </a:spcBef>
            </a:pPr>
            <a:endParaRPr lang="en-US" sz="2500" spc="-1">
              <a:solidFill>
                <a:srgbClr val="262626"/>
              </a:solidFill>
              <a:latin typeface="Gill Sans MT" panose="020B0502020104020203" pitchFamily="34" charset="0"/>
            </a:endParaRPr>
          </a:p>
          <a:p>
            <a:pPr>
              <a:lnSpc>
                <a:spcPct val="100000"/>
              </a:lnSpc>
              <a:spcBef>
                <a:spcPts val="1001"/>
              </a:spcBef>
            </a:pPr>
            <a:r>
              <a:rPr lang="en-US" sz="2500" spc="-1" err="1">
                <a:solidFill>
                  <a:srgbClr val="262626"/>
                </a:solidFill>
                <a:latin typeface="Gill Sans MT" panose="020B0502020104020203" pitchFamily="34" charset="0"/>
              </a:rPr>
              <a:t>Muchas</a:t>
            </a:r>
            <a:r>
              <a:rPr lang="en-US" sz="2500" spc="-1">
                <a:solidFill>
                  <a:srgbClr val="262626"/>
                </a:solidFill>
                <a:latin typeface="Gill Sans MT" panose="020B0502020104020203" pitchFamily="34" charset="0"/>
              </a:rPr>
              <a:t> </a:t>
            </a:r>
            <a:r>
              <a:rPr lang="en-US" sz="2500" spc="-1" err="1">
                <a:solidFill>
                  <a:srgbClr val="262626"/>
                </a:solidFill>
                <a:latin typeface="Gill Sans MT" panose="020B0502020104020203" pitchFamily="34" charset="0"/>
              </a:rPr>
              <a:t>veces</a:t>
            </a:r>
            <a:r>
              <a:rPr lang="en-US" sz="2500" spc="-1">
                <a:solidFill>
                  <a:srgbClr val="262626"/>
                </a:solidFill>
                <a:latin typeface="Gill Sans MT" panose="020B0502020104020203" pitchFamily="34" charset="0"/>
              </a:rPr>
              <a:t> se </a:t>
            </a:r>
            <a:r>
              <a:rPr lang="en-US" sz="2500" spc="-1" err="1">
                <a:solidFill>
                  <a:srgbClr val="262626"/>
                </a:solidFill>
                <a:latin typeface="Gill Sans MT" panose="020B0502020104020203" pitchFamily="34" charset="0"/>
              </a:rPr>
              <a:t>confunde</a:t>
            </a:r>
            <a:r>
              <a:rPr lang="en-US" sz="2500" spc="-1">
                <a:solidFill>
                  <a:srgbClr val="262626"/>
                </a:solidFill>
                <a:latin typeface="Gill Sans MT" panose="020B0502020104020203" pitchFamily="34" charset="0"/>
              </a:rPr>
              <a:t> la </a:t>
            </a:r>
            <a:r>
              <a:rPr lang="en-US" sz="2500" spc="-1" err="1">
                <a:solidFill>
                  <a:srgbClr val="262626"/>
                </a:solidFill>
                <a:latin typeface="Gill Sans MT" panose="020B0502020104020203" pitchFamily="34" charset="0"/>
              </a:rPr>
              <a:t>borrachera</a:t>
            </a:r>
            <a:r>
              <a:rPr lang="en-US" sz="2500" spc="-1">
                <a:solidFill>
                  <a:srgbClr val="262626"/>
                </a:solidFill>
                <a:latin typeface="Gill Sans MT" panose="020B0502020104020203" pitchFamily="34" charset="0"/>
              </a:rPr>
              <a:t> con la </a:t>
            </a:r>
            <a:r>
              <a:rPr lang="en-US" sz="2500" spc="-1" err="1">
                <a:solidFill>
                  <a:srgbClr val="262626"/>
                </a:solidFill>
                <a:latin typeface="Gill Sans MT" panose="020B0502020104020203" pitchFamily="34" charset="0"/>
              </a:rPr>
              <a:t>hipoglucemia</a:t>
            </a:r>
            <a:r>
              <a:rPr lang="en-US" sz="2500" spc="-1">
                <a:solidFill>
                  <a:srgbClr val="262626"/>
                </a:solidFill>
                <a:latin typeface="Gill Sans MT" panose="020B0502020104020203" pitchFamily="34" charset="0"/>
              </a:rPr>
              <a:t>.</a:t>
            </a:r>
          </a:p>
          <a:p>
            <a:endParaRPr lang="en-US" sz="2000" b="0" strike="noStrike" spc="-1">
              <a:solidFill>
                <a:srgbClr val="262626"/>
              </a:solidFill>
              <a:latin typeface="Gill Sans MT"/>
            </a:endParaRPr>
          </a:p>
          <a:p>
            <a:endParaRPr lang="en-US" sz="2000" b="0" strike="noStrike" spc="-1">
              <a:solidFill>
                <a:srgbClr val="262626"/>
              </a:solidFill>
              <a:latin typeface="Gill Sans MT"/>
            </a:endParaRPr>
          </a:p>
        </p:txBody>
      </p:sp>
    </p:spTree>
    <p:extLst>
      <p:ext uri="{BB962C8B-B14F-4D97-AF65-F5344CB8AC3E}">
        <p14:creationId xmlns:p14="http://schemas.microsoft.com/office/powerpoint/2010/main" val="260115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2">
                                            <p:txEl>
                                              <p:pRg st="0" end="0"/>
                                            </p:txEl>
                                          </p:spTgt>
                                        </p:tgtEl>
                                        <p:attrNameLst>
                                          <p:attrName>style.visibility</p:attrName>
                                        </p:attrNameLst>
                                      </p:cBhvr>
                                      <p:to>
                                        <p:strVal val="visible"/>
                                      </p:to>
                                    </p:set>
                                    <p:animEffect transition="in" filter="fade">
                                      <p:cBhvr>
                                        <p:cTn id="7" dur="1000"/>
                                        <p:tgtEl>
                                          <p:spTgt spid="292">
                                            <p:txEl>
                                              <p:pRg st="0" end="0"/>
                                            </p:txEl>
                                          </p:spTgt>
                                        </p:tgtEl>
                                      </p:cBhvr>
                                    </p:animEffect>
                                    <p:anim calcmode="lin" valueType="num">
                                      <p:cBhvr>
                                        <p:cTn id="8" dur="1000" fill="hold"/>
                                        <p:tgtEl>
                                          <p:spTgt spid="29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2">
                                            <p:txEl>
                                              <p:pRg st="1" end="1"/>
                                            </p:txEl>
                                          </p:spTgt>
                                        </p:tgtEl>
                                        <p:attrNameLst>
                                          <p:attrName>style.visibility</p:attrName>
                                        </p:attrNameLst>
                                      </p:cBhvr>
                                      <p:to>
                                        <p:strVal val="visible"/>
                                      </p:to>
                                    </p:set>
                                    <p:animEffect transition="in" filter="fade">
                                      <p:cBhvr>
                                        <p:cTn id="12" dur="1000"/>
                                        <p:tgtEl>
                                          <p:spTgt spid="292">
                                            <p:txEl>
                                              <p:pRg st="1" end="1"/>
                                            </p:txEl>
                                          </p:spTgt>
                                        </p:tgtEl>
                                      </p:cBhvr>
                                    </p:animEffect>
                                    <p:anim calcmode="lin" valueType="num">
                                      <p:cBhvr>
                                        <p:cTn id="13" dur="1000" fill="hold"/>
                                        <p:tgtEl>
                                          <p:spTgt spid="29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9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2">
                                            <p:txEl>
                                              <p:pRg st="2" end="2"/>
                                            </p:txEl>
                                          </p:spTgt>
                                        </p:tgtEl>
                                        <p:attrNameLst>
                                          <p:attrName>style.visibility</p:attrName>
                                        </p:attrNameLst>
                                      </p:cBhvr>
                                      <p:to>
                                        <p:strVal val="visible"/>
                                      </p:to>
                                    </p:set>
                                    <p:animEffect transition="in" filter="fade">
                                      <p:cBhvr>
                                        <p:cTn id="17" dur="1000"/>
                                        <p:tgtEl>
                                          <p:spTgt spid="292">
                                            <p:txEl>
                                              <p:pRg st="2" end="2"/>
                                            </p:txEl>
                                          </p:spTgt>
                                        </p:tgtEl>
                                      </p:cBhvr>
                                    </p:animEffect>
                                    <p:anim calcmode="lin" valueType="num">
                                      <p:cBhvr>
                                        <p:cTn id="18" dur="1000" fill="hold"/>
                                        <p:tgtEl>
                                          <p:spTgt spid="29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9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2">
                                            <p:txEl>
                                              <p:pRg st="3" end="3"/>
                                            </p:txEl>
                                          </p:spTgt>
                                        </p:tgtEl>
                                        <p:attrNameLst>
                                          <p:attrName>style.visibility</p:attrName>
                                        </p:attrNameLst>
                                      </p:cBhvr>
                                      <p:to>
                                        <p:strVal val="visible"/>
                                      </p:to>
                                    </p:set>
                                    <p:animEffect transition="in" filter="fade">
                                      <p:cBhvr>
                                        <p:cTn id="22" dur="1000"/>
                                        <p:tgtEl>
                                          <p:spTgt spid="292">
                                            <p:txEl>
                                              <p:pRg st="3" end="3"/>
                                            </p:txEl>
                                          </p:spTgt>
                                        </p:tgtEl>
                                      </p:cBhvr>
                                    </p:animEffect>
                                    <p:anim calcmode="lin" valueType="num">
                                      <p:cBhvr>
                                        <p:cTn id="23" dur="1000" fill="hold"/>
                                        <p:tgtEl>
                                          <p:spTgt spid="29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9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2">
                                            <p:txEl>
                                              <p:pRg st="4" end="4"/>
                                            </p:txEl>
                                          </p:spTgt>
                                        </p:tgtEl>
                                        <p:attrNameLst>
                                          <p:attrName>style.visibility</p:attrName>
                                        </p:attrNameLst>
                                      </p:cBhvr>
                                      <p:to>
                                        <p:strVal val="visible"/>
                                      </p:to>
                                    </p:set>
                                    <p:animEffect transition="in" filter="fade">
                                      <p:cBhvr>
                                        <p:cTn id="27" dur="1000"/>
                                        <p:tgtEl>
                                          <p:spTgt spid="292">
                                            <p:txEl>
                                              <p:pRg st="4" end="4"/>
                                            </p:txEl>
                                          </p:spTgt>
                                        </p:tgtEl>
                                      </p:cBhvr>
                                    </p:animEffect>
                                    <p:anim calcmode="lin" valueType="num">
                                      <p:cBhvr>
                                        <p:cTn id="28" dur="1000" fill="hold"/>
                                        <p:tgtEl>
                                          <p:spTgt spid="29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9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2">
                                            <p:txEl>
                                              <p:pRg st="5" end="5"/>
                                            </p:txEl>
                                          </p:spTgt>
                                        </p:tgtEl>
                                        <p:attrNameLst>
                                          <p:attrName>style.visibility</p:attrName>
                                        </p:attrNameLst>
                                      </p:cBhvr>
                                      <p:to>
                                        <p:strVal val="visible"/>
                                      </p:to>
                                    </p:set>
                                    <p:animEffect transition="in" filter="fade">
                                      <p:cBhvr>
                                        <p:cTn id="32" dur="1000"/>
                                        <p:tgtEl>
                                          <p:spTgt spid="292">
                                            <p:txEl>
                                              <p:pRg st="5" end="5"/>
                                            </p:txEl>
                                          </p:spTgt>
                                        </p:tgtEl>
                                      </p:cBhvr>
                                    </p:animEffect>
                                    <p:anim calcmode="lin" valueType="num">
                                      <p:cBhvr>
                                        <p:cTn id="33" dur="1000" fill="hold"/>
                                        <p:tgtEl>
                                          <p:spTgt spid="29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9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2">
                                            <p:txEl>
                                              <p:pRg st="7" end="7"/>
                                            </p:txEl>
                                          </p:spTgt>
                                        </p:tgtEl>
                                        <p:attrNameLst>
                                          <p:attrName>style.visibility</p:attrName>
                                        </p:attrNameLst>
                                      </p:cBhvr>
                                      <p:to>
                                        <p:strVal val="visible"/>
                                      </p:to>
                                    </p:set>
                                    <p:animEffect transition="in" filter="fade">
                                      <p:cBhvr>
                                        <p:cTn id="37" dur="1000"/>
                                        <p:tgtEl>
                                          <p:spTgt spid="292">
                                            <p:txEl>
                                              <p:pRg st="7" end="7"/>
                                            </p:txEl>
                                          </p:spTgt>
                                        </p:tgtEl>
                                      </p:cBhvr>
                                    </p:animEffect>
                                    <p:anim calcmode="lin" valueType="num">
                                      <p:cBhvr>
                                        <p:cTn id="38" dur="1000" fill="hold"/>
                                        <p:tgtEl>
                                          <p:spTgt spid="29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9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¿CUALES SON LOS SINTOMAS de la </a:t>
            </a:r>
            <a:r>
              <a:rPr lang="en-US" sz="2800" b="0" strike="noStrike" cap="all" spc="199" err="1">
                <a:solidFill>
                  <a:srgbClr val="262626"/>
                </a:solidFill>
                <a:latin typeface="Gill Sans MT"/>
              </a:rPr>
              <a:t>hipoglucemia</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294" name="TextShape 2"/>
          <p:cNvSpPr txBox="1"/>
          <p:nvPr/>
        </p:nvSpPr>
        <p:spPr>
          <a:xfrm>
            <a:off x="581220" y="2153160"/>
            <a:ext cx="11029320" cy="4493040"/>
          </a:xfrm>
          <a:prstGeom prst="rect">
            <a:avLst/>
          </a:prstGeom>
          <a:noFill/>
          <a:ln w="0">
            <a:noFill/>
          </a:ln>
        </p:spPr>
        <p:txBody>
          <a:bodyPr lIns="91440" tIns="45720" rIns="91440" bIns="45720" anchor="t">
            <a:normAutofit lnSpcReduction="10000"/>
          </a:bodyPr>
          <a:lstStyle/>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nSpc>
                <a:spcPct val="100000"/>
              </a:lnSpc>
              <a:spcBef>
                <a:spcPts val="1001"/>
              </a:spcBef>
            </a:pPr>
            <a:endParaRPr lang="en-US" sz="2500" spc="-1">
              <a:solidFill>
                <a:srgbClr val="262626"/>
              </a:solidFill>
              <a:latin typeface="Gill Sans MT"/>
            </a:endParaRPr>
          </a:p>
          <a:p>
            <a:pPr algn="ctr">
              <a:spcBef>
                <a:spcPts val="1001"/>
              </a:spcBef>
            </a:pPr>
            <a:r>
              <a:rPr lang="en-US" sz="2500" spc="-1" dirty="0">
                <a:solidFill>
                  <a:srgbClr val="262626"/>
                </a:solidFill>
                <a:latin typeface="Gill Sans MT"/>
              </a:rPr>
              <a:t>Las personas con </a:t>
            </a:r>
            <a:r>
              <a:rPr lang="en-US" sz="2500" spc="-1" dirty="0" err="1">
                <a:solidFill>
                  <a:srgbClr val="262626"/>
                </a:solidFill>
                <a:latin typeface="Gill Sans MT"/>
              </a:rPr>
              <a:t>tipo</a:t>
            </a:r>
            <a:r>
              <a:rPr lang="en-US" sz="2500" spc="-1" dirty="0">
                <a:solidFill>
                  <a:srgbClr val="262626"/>
                </a:solidFill>
                <a:latin typeface="Gill Sans MT"/>
              </a:rPr>
              <a:t> 1, </a:t>
            </a:r>
            <a:r>
              <a:rPr lang="en-US" sz="2500" spc="-1" dirty="0" err="1">
                <a:solidFill>
                  <a:srgbClr val="262626"/>
                </a:solidFill>
                <a:latin typeface="Gill Sans MT"/>
              </a:rPr>
              <a:t>tienen</a:t>
            </a:r>
            <a:r>
              <a:rPr lang="en-US" sz="2500" spc="-1" dirty="0">
                <a:solidFill>
                  <a:srgbClr val="262626"/>
                </a:solidFill>
                <a:latin typeface="Gill Sans MT"/>
              </a:rPr>
              <a:t> mayor </a:t>
            </a:r>
            <a:r>
              <a:rPr lang="en-US" sz="2500" spc="-1" dirty="0" err="1">
                <a:solidFill>
                  <a:srgbClr val="262626"/>
                </a:solidFill>
                <a:latin typeface="Gill Sans MT"/>
              </a:rPr>
              <a:t>riesgo</a:t>
            </a:r>
            <a:r>
              <a:rPr lang="en-US" sz="2500" spc="-1" dirty="0">
                <a:solidFill>
                  <a:srgbClr val="262626"/>
                </a:solidFill>
                <a:latin typeface="Gill Sans MT"/>
              </a:rPr>
              <a:t> de </a:t>
            </a:r>
            <a:r>
              <a:rPr lang="en-US" sz="2500" spc="-1" dirty="0" err="1">
                <a:solidFill>
                  <a:srgbClr val="262626"/>
                </a:solidFill>
                <a:latin typeface="Gill Sans MT"/>
              </a:rPr>
              <a:t>tener</a:t>
            </a:r>
            <a:r>
              <a:rPr lang="en-US" sz="2500" spc="-1" dirty="0">
                <a:solidFill>
                  <a:srgbClr val="262626"/>
                </a:solidFill>
                <a:latin typeface="Gill Sans MT"/>
              </a:rPr>
              <a:t> </a:t>
            </a:r>
            <a:r>
              <a:rPr lang="en-US" sz="2500" spc="-1" dirty="0" err="1">
                <a:solidFill>
                  <a:srgbClr val="262626"/>
                </a:solidFill>
                <a:latin typeface="Gill Sans MT"/>
              </a:rPr>
              <a:t>hipoglucemia</a:t>
            </a:r>
            <a:r>
              <a:rPr lang="en-US" sz="2500" spc="-1" dirty="0">
                <a:solidFill>
                  <a:srgbClr val="262626"/>
                </a:solidFill>
                <a:latin typeface="Gill Sans MT"/>
              </a:rPr>
              <a:t> que </a:t>
            </a:r>
            <a:r>
              <a:rPr lang="en-US" sz="2500" spc="-1" dirty="0" err="1">
                <a:solidFill>
                  <a:srgbClr val="262626"/>
                </a:solidFill>
                <a:latin typeface="Gill Sans MT"/>
              </a:rPr>
              <a:t>el</a:t>
            </a:r>
            <a:r>
              <a:rPr lang="en-US" sz="2500" spc="-1" dirty="0">
                <a:solidFill>
                  <a:srgbClr val="262626"/>
                </a:solidFill>
                <a:latin typeface="Gill Sans MT"/>
              </a:rPr>
              <a:t> </a:t>
            </a:r>
            <a:r>
              <a:rPr lang="en-US" sz="2500" spc="-1" dirty="0" err="1">
                <a:solidFill>
                  <a:srgbClr val="262626"/>
                </a:solidFill>
                <a:latin typeface="Gill Sans MT"/>
              </a:rPr>
              <a:t>tipo</a:t>
            </a:r>
            <a:r>
              <a:rPr lang="en-US" sz="2500" spc="-1" dirty="0">
                <a:solidFill>
                  <a:srgbClr val="262626"/>
                </a:solidFill>
                <a:latin typeface="Gill Sans MT"/>
              </a:rPr>
              <a:t> 2,</a:t>
            </a:r>
          </a:p>
          <a:p>
            <a:pPr algn="ctr">
              <a:lnSpc>
                <a:spcPct val="100000"/>
              </a:lnSpc>
              <a:spcBef>
                <a:spcPts val="1001"/>
              </a:spcBef>
            </a:pPr>
            <a:r>
              <a:rPr lang="en-US" sz="2500" spc="-1" dirty="0">
                <a:solidFill>
                  <a:srgbClr val="262626"/>
                </a:solidFill>
                <a:latin typeface="Gill Sans MT"/>
              </a:rPr>
              <a:t>Pero </a:t>
            </a:r>
            <a:r>
              <a:rPr lang="en-US" sz="2500" spc="-1" dirty="0" err="1">
                <a:solidFill>
                  <a:srgbClr val="262626"/>
                </a:solidFill>
                <a:latin typeface="Gill Sans MT"/>
              </a:rPr>
              <a:t>el</a:t>
            </a:r>
            <a:r>
              <a:rPr lang="en-US" sz="2500" spc="-1" dirty="0">
                <a:solidFill>
                  <a:srgbClr val="262626"/>
                </a:solidFill>
                <a:latin typeface="Gill Sans MT"/>
              </a:rPr>
              <a:t> </a:t>
            </a:r>
            <a:r>
              <a:rPr lang="en-US" sz="2500" spc="-1" dirty="0" err="1">
                <a:solidFill>
                  <a:srgbClr val="262626"/>
                </a:solidFill>
                <a:latin typeface="Gill Sans MT"/>
              </a:rPr>
              <a:t>tipo</a:t>
            </a:r>
            <a:r>
              <a:rPr lang="en-US" sz="2500" spc="-1" dirty="0">
                <a:solidFill>
                  <a:srgbClr val="262626"/>
                </a:solidFill>
                <a:latin typeface="Gill Sans MT"/>
              </a:rPr>
              <a:t> 2 "se </a:t>
            </a:r>
            <a:r>
              <a:rPr lang="en-US" sz="2500" spc="-1" dirty="0" err="1">
                <a:solidFill>
                  <a:srgbClr val="262626"/>
                </a:solidFill>
                <a:latin typeface="Gill Sans MT"/>
              </a:rPr>
              <a:t>siente</a:t>
            </a:r>
            <a:r>
              <a:rPr lang="en-US" sz="2500" spc="-1" dirty="0">
                <a:solidFill>
                  <a:srgbClr val="262626"/>
                </a:solidFill>
                <a:latin typeface="Gill Sans MT"/>
              </a:rPr>
              <a:t> bajo" </a:t>
            </a:r>
            <a:r>
              <a:rPr lang="en-US" sz="2500" spc="-1" dirty="0" err="1">
                <a:solidFill>
                  <a:srgbClr val="262626"/>
                </a:solidFill>
                <a:latin typeface="Gill Sans MT"/>
              </a:rPr>
              <a:t>cuando</a:t>
            </a:r>
            <a:r>
              <a:rPr lang="en-US" sz="2500" spc="-1" dirty="0">
                <a:solidFill>
                  <a:srgbClr val="262626"/>
                </a:solidFill>
                <a:latin typeface="Gill Sans MT"/>
              </a:rPr>
              <a:t> es "normal".</a:t>
            </a:r>
          </a:p>
          <a:p>
            <a:endParaRPr lang="en-US" sz="2800"/>
          </a:p>
          <a:p>
            <a:pPr>
              <a:lnSpc>
                <a:spcPct val="100000"/>
              </a:lnSpc>
              <a:spcBef>
                <a:spcPts val="1001"/>
              </a:spcBef>
            </a:pPr>
            <a:endParaRPr lang="en-US" sz="2500" b="0" strike="noStrike" spc="-1">
              <a:solidFill>
                <a:srgbClr val="262626"/>
              </a:solidFill>
              <a:latin typeface="11Gill Sans MT (Body)"/>
            </a:endParaRPr>
          </a:p>
        </p:txBody>
      </p:sp>
      <p:pic>
        <p:nvPicPr>
          <p:cNvPr id="1026" name="Picture 2" descr="https://escuelapacientes.riojasalud.es/files/diabetes/educacion-pacientes/hipoglucemia/hipoglucemia-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940" y="2309853"/>
            <a:ext cx="5809129" cy="295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9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a:t>
            </a:r>
            <a:r>
              <a:rPr lang="en-US" sz="2800" b="0" strike="noStrike" cap="all" spc="199">
                <a:solidFill>
                  <a:srgbClr val="262626"/>
                </a:solidFill>
                <a:latin typeface="Gill Sans MT"/>
              </a:rPr>
              <a:t>POR QUE ES IMPORTANTE LA HIPOGLUCEMIA?</a:t>
            </a:r>
            <a:endParaRPr lang="en-US" sz="2800" b="0" strike="noStrike" spc="-1">
              <a:solidFill>
                <a:srgbClr val="000000"/>
              </a:solidFill>
              <a:latin typeface="Gill Sans MT"/>
            </a:endParaRPr>
          </a:p>
        </p:txBody>
      </p:sp>
      <p:sp>
        <p:nvSpPr>
          <p:cNvPr id="296" name="TextShape 2"/>
          <p:cNvSpPr txBox="1"/>
          <p:nvPr/>
        </p:nvSpPr>
        <p:spPr>
          <a:xfrm>
            <a:off x="2130794" y="2836769"/>
            <a:ext cx="7829686" cy="4021231"/>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86,000 </a:t>
            </a:r>
            <a:r>
              <a:rPr lang="en-US" sz="2500" b="0" strike="noStrike" spc="-1" err="1">
                <a:solidFill>
                  <a:srgbClr val="262626"/>
                </a:solidFill>
                <a:latin typeface="Gill Sans MT"/>
              </a:rPr>
              <a:t>Muertes</a:t>
            </a:r>
            <a:r>
              <a:rPr lang="en-US" sz="2500" b="0" strike="noStrike" spc="-1">
                <a:solidFill>
                  <a:srgbClr val="262626"/>
                </a:solidFill>
                <a:latin typeface="Gill Sans MT"/>
              </a:rPr>
              <a:t> se </a:t>
            </a:r>
            <a:r>
              <a:rPr lang="en-US" sz="2500" b="0" strike="noStrike" spc="-1" err="1">
                <a:solidFill>
                  <a:srgbClr val="262626"/>
                </a:solidFill>
                <a:latin typeface="Gill Sans MT"/>
              </a:rPr>
              <a:t>asocian</a:t>
            </a:r>
            <a:r>
              <a:rPr lang="en-US" sz="2500" b="0" strike="noStrike" spc="-1">
                <a:solidFill>
                  <a:srgbClr val="262626"/>
                </a:solidFill>
                <a:latin typeface="Gill Sans MT"/>
              </a:rPr>
              <a:t> con la </a:t>
            </a:r>
            <a:r>
              <a:rPr lang="en-US" sz="2500" b="0" strike="noStrike" spc="-1" err="1">
                <a:solidFill>
                  <a:srgbClr val="262626"/>
                </a:solidFill>
                <a:latin typeface="Gill Sans MT"/>
              </a:rPr>
              <a:t>hipoglucemia</a:t>
            </a:r>
            <a:r>
              <a:rPr lang="en-US" sz="2500" b="0" strike="noStrike" spc="-1">
                <a:solidFill>
                  <a:srgbClr val="262626"/>
                </a:solidFill>
                <a:latin typeface="Gill Sans MT"/>
              </a:rPr>
              <a:t> </a:t>
            </a:r>
            <a:r>
              <a:rPr lang="en-US" sz="2500" b="0" strike="noStrike" spc="-1" err="1">
                <a:solidFill>
                  <a:srgbClr val="262626"/>
                </a:solidFill>
                <a:latin typeface="Gill Sans MT"/>
              </a:rPr>
              <a:t>cada</a:t>
            </a:r>
            <a:r>
              <a:rPr lang="en-US" sz="2500" b="0" strike="noStrike" spc="-1">
                <a:solidFill>
                  <a:srgbClr val="262626"/>
                </a:solidFill>
                <a:latin typeface="Gill Sans MT"/>
              </a:rPr>
              <a:t> </a:t>
            </a:r>
            <a:r>
              <a:rPr lang="en-US" sz="2500" b="0" strike="noStrike" spc="-1" err="1">
                <a:solidFill>
                  <a:srgbClr val="262626"/>
                </a:solidFill>
                <a:latin typeface="Gill Sans MT"/>
              </a:rPr>
              <a:t>año</a:t>
            </a:r>
            <a:r>
              <a:rPr lang="en-US" sz="2500" b="0" strike="noStrike" spc="-1">
                <a:solidFill>
                  <a:srgbClr val="262626"/>
                </a:solidFill>
                <a:latin typeface="Gill Sans MT"/>
              </a:rPr>
              <a:t>. </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Mayor en </a:t>
            </a:r>
            <a:r>
              <a:rPr lang="en-US" sz="2500" b="0" strike="noStrike" spc="-1" err="1">
                <a:solidFill>
                  <a:srgbClr val="262626"/>
                </a:solidFill>
                <a:latin typeface="Gill Sans MT"/>
              </a:rPr>
              <a:t>ancianos</a:t>
            </a:r>
            <a:r>
              <a:rPr lang="en-US" sz="2500" b="0" strike="noStrike" spc="-1">
                <a:solidFill>
                  <a:srgbClr val="262626"/>
                </a:solidFill>
                <a:latin typeface="Gill Sans MT"/>
              </a:rPr>
              <a:t> e </a:t>
            </a:r>
            <a:r>
              <a:rPr lang="en-US" sz="2500" b="0" strike="noStrike" spc="-1" err="1">
                <a:solidFill>
                  <a:srgbClr val="262626"/>
                </a:solidFill>
                <a:latin typeface="Gill Sans MT"/>
              </a:rPr>
              <a:t>insulinodependientes</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Que </a:t>
            </a:r>
            <a:r>
              <a:rPr lang="en-US" sz="2500" b="0" strike="noStrike" spc="-1" err="1">
                <a:solidFill>
                  <a:srgbClr val="262626"/>
                </a:solidFill>
                <a:latin typeface="Gill Sans MT"/>
              </a:rPr>
              <a:t>hacer</a:t>
            </a:r>
            <a:r>
              <a:rPr lang="en-US" sz="2500" spc="-1">
                <a:solidFill>
                  <a:srgbClr val="262626"/>
                </a:solidFill>
                <a:latin typeface="Gill Sans MT"/>
              </a:rPr>
              <a:t>?</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Consciente</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Inconsciente</a:t>
            </a:r>
            <a:endParaRPr lang="en-US" sz="2500" b="0" strike="noStrike" spc="-1">
              <a:solidFill>
                <a:srgbClr val="262626"/>
              </a:solidFill>
              <a:latin typeface="Gill Sans MT"/>
            </a:endParaRPr>
          </a:p>
        </p:txBody>
      </p:sp>
    </p:spTree>
    <p:extLst>
      <p:ext uri="{BB962C8B-B14F-4D97-AF65-F5344CB8AC3E}">
        <p14:creationId xmlns:p14="http://schemas.microsoft.com/office/powerpoint/2010/main" val="20750213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b="0" strike="noStrike" cap="all" spc="199">
                <a:solidFill>
                  <a:srgbClr val="262626"/>
                </a:solidFill>
                <a:latin typeface="Gill Sans MT"/>
              </a:rPr>
              <a:t>5.autoadministrador </a:t>
            </a:r>
            <a:r>
              <a:rPr lang="en-US" sz="2800" b="0" strike="noStrike" cap="all" spc="199" err="1">
                <a:solidFill>
                  <a:srgbClr val="262626"/>
                </a:solidFill>
                <a:latin typeface="Gill Sans MT"/>
              </a:rPr>
              <a:t>activo</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controlar</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el</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azúcar</a:t>
            </a:r>
            <a:endParaRPr lang="en-US" sz="2800" b="0" strike="noStrike" spc="-1">
              <a:solidFill>
                <a:srgbClr val="000000"/>
              </a:solidFill>
              <a:latin typeface="Gill Sans MT"/>
            </a:endParaRPr>
          </a:p>
        </p:txBody>
      </p:sp>
      <p:sp>
        <p:nvSpPr>
          <p:cNvPr id="298" name="TextShape 2"/>
          <p:cNvSpPr txBox="1"/>
          <p:nvPr/>
        </p:nvSpPr>
        <p:spPr>
          <a:xfrm>
            <a:off x="2231280" y="2638079"/>
            <a:ext cx="7729200" cy="3924085"/>
          </a:xfrm>
          <a:prstGeom prst="rect">
            <a:avLst/>
          </a:prstGeom>
          <a:noFill/>
          <a:ln w="0">
            <a:noFill/>
          </a:ln>
        </p:spPr>
        <p:txBody>
          <a:bodyPr>
            <a:noAutofit/>
          </a:bodyPr>
          <a:lstStyle/>
          <a:p>
            <a:pPr>
              <a:lnSpc>
                <a:spcPct val="100000"/>
              </a:lnSpc>
              <a:spcBef>
                <a:spcPts val="1001"/>
              </a:spcBef>
            </a:pPr>
            <a:r>
              <a:rPr lang="en-US" sz="2500" b="0" strike="noStrike" spc="-1">
                <a:solidFill>
                  <a:srgbClr val="262626"/>
                </a:solidFill>
                <a:latin typeface="Gill Sans MT"/>
              </a:rPr>
              <a:t>1. </a:t>
            </a:r>
            <a:r>
              <a:rPr lang="en-US" sz="2500" b="0" strike="noStrike" spc="-1" err="1">
                <a:solidFill>
                  <a:srgbClr val="262626"/>
                </a:solidFill>
                <a:latin typeface="Gill Sans MT"/>
              </a:rPr>
              <a:t>Identificar</a:t>
            </a:r>
            <a:r>
              <a:rPr lang="en-US" sz="2500" b="0" strike="noStrike" spc="-1">
                <a:solidFill>
                  <a:srgbClr val="262626"/>
                </a:solidFill>
                <a:latin typeface="Gill Sans MT"/>
              </a:rPr>
              <a:t> el </a:t>
            </a:r>
            <a:r>
              <a:rPr lang="en-US" sz="2500" b="0" strike="noStrike" spc="-1" err="1">
                <a:solidFill>
                  <a:srgbClr val="262626"/>
                </a:solidFill>
                <a:latin typeface="Gill Sans MT"/>
              </a:rPr>
              <a:t>problema</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2. </a:t>
            </a:r>
            <a:r>
              <a:rPr lang="en-US" sz="2500" spc="-1" err="1">
                <a:solidFill>
                  <a:srgbClr val="262626"/>
                </a:solidFill>
                <a:latin typeface="Gill Sans MT"/>
              </a:rPr>
              <a:t>L</a:t>
            </a:r>
            <a:r>
              <a:rPr lang="en-US" sz="2500" b="0" strike="noStrike" spc="-1" err="1">
                <a:solidFill>
                  <a:srgbClr val="262626"/>
                </a:solidFill>
                <a:latin typeface="Gill Sans MT"/>
              </a:rPr>
              <a:t>ista</a:t>
            </a:r>
            <a:r>
              <a:rPr lang="en-US" sz="2500" b="0" strike="noStrike" spc="-1">
                <a:solidFill>
                  <a:srgbClr val="262626"/>
                </a:solidFill>
                <a:latin typeface="Gill Sans MT"/>
              </a:rPr>
              <a:t> de ideas para resolver el </a:t>
            </a:r>
            <a:r>
              <a:rPr lang="en-US" sz="2500" b="0" strike="noStrike" spc="-1" err="1">
                <a:solidFill>
                  <a:srgbClr val="262626"/>
                </a:solidFill>
                <a:latin typeface="Gill Sans MT"/>
              </a:rPr>
              <a:t>problema</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3. </a:t>
            </a:r>
            <a:r>
              <a:rPr lang="en-US" sz="2500" b="0" strike="noStrike" spc="-1" err="1">
                <a:solidFill>
                  <a:srgbClr val="262626"/>
                </a:solidFill>
                <a:latin typeface="Gill Sans MT"/>
              </a:rPr>
              <a:t>Seleccione</a:t>
            </a:r>
            <a:r>
              <a:rPr lang="en-US" sz="2500" b="0" strike="noStrike" spc="-1">
                <a:solidFill>
                  <a:srgbClr val="262626"/>
                </a:solidFill>
                <a:latin typeface="Gill Sans MT"/>
              </a:rPr>
              <a:t> un </a:t>
            </a:r>
            <a:r>
              <a:rPr lang="en-US" sz="2500" b="0" strike="noStrike" spc="-1" err="1">
                <a:solidFill>
                  <a:srgbClr val="262626"/>
                </a:solidFill>
                <a:latin typeface="Gill Sans MT"/>
              </a:rPr>
              <a:t>método</a:t>
            </a:r>
            <a:r>
              <a:rPr lang="en-US" sz="2500" b="0" strike="noStrike" spc="-1">
                <a:solidFill>
                  <a:srgbClr val="262626"/>
                </a:solidFill>
                <a:latin typeface="Gill Sans MT"/>
              </a:rPr>
              <a:t> para </a:t>
            </a:r>
            <a:r>
              <a:rPr lang="en-US" sz="2500" b="0" strike="noStrike" spc="-1" err="1">
                <a:solidFill>
                  <a:srgbClr val="262626"/>
                </a:solidFill>
                <a:latin typeface="Gill Sans MT"/>
              </a:rPr>
              <a:t>probar</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4. ¿</a:t>
            </a:r>
            <a:r>
              <a:rPr lang="en-US" sz="2500" spc="-1" err="1">
                <a:solidFill>
                  <a:srgbClr val="262626"/>
                </a:solidFill>
                <a:latin typeface="Gill Sans MT"/>
              </a:rPr>
              <a:t>E</a:t>
            </a:r>
            <a:r>
              <a:rPr lang="en-US" sz="2500" b="0" strike="noStrike" spc="-1" err="1">
                <a:solidFill>
                  <a:srgbClr val="262626"/>
                </a:solidFill>
                <a:latin typeface="Gill Sans MT"/>
              </a:rPr>
              <a:t>stá</a:t>
            </a:r>
            <a:r>
              <a:rPr lang="en-US" sz="2500" b="0" strike="noStrike" spc="-1">
                <a:solidFill>
                  <a:srgbClr val="262626"/>
                </a:solidFill>
                <a:latin typeface="Gill Sans MT"/>
              </a:rPr>
              <a:t> </a:t>
            </a:r>
            <a:r>
              <a:rPr lang="en-US" sz="2500" b="0" strike="noStrike" spc="-1" err="1">
                <a:solidFill>
                  <a:srgbClr val="262626"/>
                </a:solidFill>
                <a:latin typeface="Gill Sans MT"/>
              </a:rPr>
              <a:t>funcionando</a:t>
            </a:r>
            <a:r>
              <a:rPr lang="en-US" sz="2500" b="0" strike="noStrike" spc="-1">
                <a:solidFill>
                  <a:srgbClr val="262626"/>
                </a:solidFill>
                <a:latin typeface="Gill Sans MT"/>
              </a:rPr>
              <a:t>?</a:t>
            </a:r>
          </a:p>
          <a:p>
            <a:pPr>
              <a:lnSpc>
                <a:spcPct val="100000"/>
              </a:lnSpc>
              <a:spcBef>
                <a:spcPts val="1001"/>
              </a:spcBef>
            </a:pPr>
            <a:r>
              <a:rPr lang="en-US" sz="2500" b="0" strike="noStrike" spc="-1">
                <a:solidFill>
                  <a:srgbClr val="262626"/>
                </a:solidFill>
                <a:latin typeface="Gill Sans MT"/>
              </a:rPr>
              <a:t>5. </a:t>
            </a:r>
            <a:r>
              <a:rPr lang="en-US" sz="2500" b="0" strike="noStrike" spc="-1" err="1">
                <a:solidFill>
                  <a:srgbClr val="262626"/>
                </a:solidFill>
                <a:latin typeface="Gill Sans MT"/>
              </a:rPr>
              <a:t>Elige</a:t>
            </a:r>
            <a:r>
              <a:rPr lang="en-US" sz="2500" b="0" strike="noStrike" spc="-1">
                <a:solidFill>
                  <a:srgbClr val="262626"/>
                </a:solidFill>
                <a:latin typeface="Gill Sans MT"/>
              </a:rPr>
              <a:t> </a:t>
            </a:r>
            <a:r>
              <a:rPr lang="en-US" sz="2500" b="0" strike="noStrike" spc="-1" err="1">
                <a:solidFill>
                  <a:srgbClr val="262626"/>
                </a:solidFill>
                <a:latin typeface="Gill Sans MT"/>
              </a:rPr>
              <a:t>otra</a:t>
            </a:r>
            <a:r>
              <a:rPr lang="en-US" sz="2500" b="0" strike="noStrike" spc="-1">
                <a:solidFill>
                  <a:srgbClr val="262626"/>
                </a:solidFill>
                <a:latin typeface="Gill Sans MT"/>
              </a:rPr>
              <a:t> idea </a:t>
            </a:r>
            <a:r>
              <a:rPr lang="en-US" sz="2500" b="0" strike="noStrike" spc="-1" err="1">
                <a:solidFill>
                  <a:srgbClr val="262626"/>
                </a:solidFill>
                <a:latin typeface="Gill Sans MT"/>
              </a:rPr>
              <a:t>si</a:t>
            </a:r>
            <a:r>
              <a:rPr lang="en-US" sz="2500" b="0" strike="noStrike" spc="-1">
                <a:solidFill>
                  <a:srgbClr val="262626"/>
                </a:solidFill>
                <a:latin typeface="Gill Sans MT"/>
              </a:rPr>
              <a:t> la </a:t>
            </a:r>
            <a:r>
              <a:rPr lang="en-US" sz="2500" b="0" strike="noStrike" spc="-1" err="1">
                <a:solidFill>
                  <a:srgbClr val="262626"/>
                </a:solidFill>
                <a:latin typeface="Gill Sans MT"/>
              </a:rPr>
              <a:t>primera</a:t>
            </a:r>
            <a:r>
              <a:rPr lang="en-US" sz="2500" b="0" strike="noStrike" spc="-1">
                <a:solidFill>
                  <a:srgbClr val="262626"/>
                </a:solidFill>
                <a:latin typeface="Gill Sans MT"/>
              </a:rPr>
              <a:t> no </a:t>
            </a:r>
            <a:r>
              <a:rPr lang="en-US" sz="2500" b="0" strike="noStrike" spc="-1" err="1">
                <a:solidFill>
                  <a:srgbClr val="262626"/>
                </a:solidFill>
                <a:latin typeface="Gill Sans MT"/>
              </a:rPr>
              <a:t>funcionó</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6. </a:t>
            </a:r>
            <a:r>
              <a:rPr lang="en-US" sz="2500" b="0" strike="noStrike" spc="-1" err="1">
                <a:solidFill>
                  <a:srgbClr val="262626"/>
                </a:solidFill>
                <a:latin typeface="Gill Sans MT"/>
              </a:rPr>
              <a:t>Usa</a:t>
            </a:r>
            <a:r>
              <a:rPr lang="en-US" sz="2500" b="0" strike="noStrike" spc="-1">
                <a:solidFill>
                  <a:srgbClr val="262626"/>
                </a:solidFill>
                <a:latin typeface="Gill Sans MT"/>
              </a:rPr>
              <a:t> </a:t>
            </a:r>
            <a:r>
              <a:rPr lang="en-US" sz="2500" b="0" strike="noStrike" spc="-1" err="1">
                <a:solidFill>
                  <a:srgbClr val="262626"/>
                </a:solidFill>
                <a:latin typeface="Gill Sans MT"/>
              </a:rPr>
              <a:t>otros</a:t>
            </a:r>
            <a:r>
              <a:rPr lang="en-US" sz="2500" b="0" strike="noStrike" spc="-1">
                <a:solidFill>
                  <a:srgbClr val="262626"/>
                </a:solidFill>
                <a:latin typeface="Gill Sans MT"/>
              </a:rPr>
              <a:t> </a:t>
            </a:r>
            <a:r>
              <a:rPr lang="en-US" sz="2500" b="0" strike="noStrike" spc="-1" err="1">
                <a:solidFill>
                  <a:srgbClr val="262626"/>
                </a:solidFill>
                <a:latin typeface="Gill Sans MT"/>
              </a:rPr>
              <a:t>recursos</a:t>
            </a:r>
            <a:endParaRPr lang="en-US" sz="2500" b="0" strike="noStrike" spc="-1">
              <a:solidFill>
                <a:srgbClr val="262626"/>
              </a:solidFill>
              <a:latin typeface="Gill Sans MT"/>
            </a:endParaRPr>
          </a:p>
          <a:p>
            <a:pPr>
              <a:lnSpc>
                <a:spcPct val="100000"/>
              </a:lnSpc>
              <a:spcBef>
                <a:spcPts val="1001"/>
              </a:spcBef>
            </a:pPr>
            <a:r>
              <a:rPr lang="en-US" sz="2500" b="0" strike="noStrike" spc="-1">
                <a:solidFill>
                  <a:srgbClr val="262626"/>
                </a:solidFill>
                <a:latin typeface="Gill Sans MT"/>
              </a:rPr>
              <a:t>7. </a:t>
            </a:r>
            <a:r>
              <a:rPr lang="en-US" sz="2500" b="0" strike="noStrike" spc="-1" err="1">
                <a:solidFill>
                  <a:srgbClr val="262626"/>
                </a:solidFill>
                <a:latin typeface="Gill Sans MT"/>
              </a:rPr>
              <a:t>Acepta</a:t>
            </a:r>
            <a:r>
              <a:rPr lang="en-US" sz="2500" b="0" strike="noStrike" spc="-1">
                <a:solidFill>
                  <a:srgbClr val="262626"/>
                </a:solidFill>
                <a:latin typeface="Gill Sans MT"/>
              </a:rPr>
              <a:t> que el </a:t>
            </a:r>
            <a:r>
              <a:rPr lang="en-US" sz="2500" b="0" strike="noStrike" spc="-1" err="1">
                <a:solidFill>
                  <a:srgbClr val="262626"/>
                </a:solidFill>
                <a:latin typeface="Gill Sans MT"/>
              </a:rPr>
              <a:t>problema</a:t>
            </a:r>
            <a:r>
              <a:rPr lang="en-US" sz="2500" b="0" strike="noStrike" spc="-1">
                <a:solidFill>
                  <a:srgbClr val="262626"/>
                </a:solidFill>
                <a:latin typeface="Gill Sans MT"/>
              </a:rPr>
              <a:t> </a:t>
            </a:r>
            <a:r>
              <a:rPr lang="en-US" sz="2500" b="0" strike="noStrike" spc="-1" err="1">
                <a:solidFill>
                  <a:srgbClr val="262626"/>
                </a:solidFill>
                <a:latin typeface="Gill Sans MT"/>
              </a:rPr>
              <a:t>puede</a:t>
            </a:r>
            <a:r>
              <a:rPr lang="en-US" sz="2500" b="0" strike="noStrike" spc="-1">
                <a:solidFill>
                  <a:srgbClr val="262626"/>
                </a:solidFill>
                <a:latin typeface="Gill Sans MT"/>
              </a:rPr>
              <a:t> no </a:t>
            </a:r>
            <a:r>
              <a:rPr lang="en-US" sz="2500" b="0" strike="noStrike" spc="-1" err="1">
                <a:solidFill>
                  <a:srgbClr val="262626"/>
                </a:solidFill>
                <a:latin typeface="Gill Sans MT"/>
              </a:rPr>
              <a:t>tener</a:t>
            </a:r>
            <a:r>
              <a:rPr lang="en-US" sz="2500" b="0" strike="noStrike" spc="-1">
                <a:solidFill>
                  <a:srgbClr val="262626"/>
                </a:solidFill>
                <a:latin typeface="Gill Sans MT"/>
              </a:rPr>
              <a:t> </a:t>
            </a:r>
            <a:r>
              <a:rPr lang="en-US" sz="2500" b="0" strike="noStrike" spc="-1" err="1">
                <a:solidFill>
                  <a:srgbClr val="262626"/>
                </a:solidFill>
                <a:latin typeface="Gill Sans MT"/>
              </a:rPr>
              <a:t>solución</a:t>
            </a:r>
            <a:r>
              <a:rPr lang="en-US" sz="2500" b="0" strike="noStrike" spc="-1">
                <a:solidFill>
                  <a:srgbClr val="262626"/>
                </a:solidFill>
                <a:latin typeface="Gill Sans MT"/>
              </a:rPr>
              <a:t> </a:t>
            </a:r>
            <a:r>
              <a:rPr lang="en-US" sz="2500" b="0" strike="noStrike" spc="-1" err="1">
                <a:solidFill>
                  <a:srgbClr val="262626"/>
                </a:solidFill>
                <a:latin typeface="Gill Sans MT"/>
              </a:rPr>
              <a:t>ahora</a:t>
            </a:r>
            <a:endParaRPr lang="en-US" sz="2500" b="0" strike="noStrike" spc="-1">
              <a:solidFill>
                <a:srgbClr val="262626"/>
              </a:solidFill>
              <a:latin typeface="Gill Sans MT"/>
            </a:endParaRPr>
          </a:p>
        </p:txBody>
      </p:sp>
    </p:spTree>
    <p:extLst>
      <p:ext uri="{BB962C8B-B14F-4D97-AF65-F5344CB8AC3E}">
        <p14:creationId xmlns:p14="http://schemas.microsoft.com/office/powerpoint/2010/main" val="23987058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Alcohol- No soy adicta: encuesta</a:t>
            </a:r>
            <a:endParaRPr lang="en-US" sz="2800" b="0" strike="noStrike" spc="-1">
              <a:solidFill>
                <a:srgbClr val="000000"/>
              </a:solidFill>
              <a:latin typeface="Gill Sans MT"/>
            </a:endParaRPr>
          </a:p>
        </p:txBody>
      </p:sp>
      <p:sp>
        <p:nvSpPr>
          <p:cNvPr id="413"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C: ¿</a:t>
            </a:r>
            <a:r>
              <a:rPr lang="en-US" sz="2500" b="0" strike="noStrike" spc="-1" err="1">
                <a:solidFill>
                  <a:srgbClr val="262626"/>
                </a:solidFill>
                <a:latin typeface="Gill Sans MT"/>
              </a:rPr>
              <a:t>alguien</a:t>
            </a:r>
            <a:r>
              <a:rPr lang="en-US" sz="2500" b="0" strike="noStrike" spc="-1">
                <a:solidFill>
                  <a:srgbClr val="262626"/>
                </a:solidFill>
                <a:latin typeface="Gill Sans MT"/>
              </a:rPr>
              <a:t> </a:t>
            </a:r>
            <a:r>
              <a:rPr lang="en-US" sz="2500" b="0" strike="noStrike" spc="-1" err="1">
                <a:solidFill>
                  <a:srgbClr val="262626"/>
                </a:solidFill>
                <a:latin typeface="Gill Sans MT"/>
              </a:rPr>
              <a:t>te</a:t>
            </a:r>
            <a:r>
              <a:rPr lang="en-US" sz="2500" b="0" strike="noStrike" spc="-1">
                <a:solidFill>
                  <a:srgbClr val="262626"/>
                </a:solidFill>
                <a:latin typeface="Gill Sans MT"/>
              </a:rPr>
              <a:t> ha </a:t>
            </a:r>
            <a:r>
              <a:rPr lang="en-US" sz="2500" b="0" strike="noStrike" spc="-1" err="1">
                <a:solidFill>
                  <a:srgbClr val="262626"/>
                </a:solidFill>
                <a:latin typeface="Gill Sans MT"/>
              </a:rPr>
              <a:t>pedido</a:t>
            </a:r>
            <a:r>
              <a:rPr lang="en-US" sz="2500" b="0" strike="noStrike" spc="-1">
                <a:solidFill>
                  <a:srgbClr val="262626"/>
                </a:solidFill>
                <a:latin typeface="Gill Sans MT"/>
              </a:rPr>
              <a:t> que CORTES?</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 ¿</a:t>
            </a:r>
            <a:r>
              <a:rPr lang="en-US" sz="2500" b="0" strike="noStrike" spc="-1" err="1">
                <a:solidFill>
                  <a:srgbClr val="262626"/>
                </a:solidFill>
                <a:latin typeface="Gill Sans MT"/>
              </a:rPr>
              <a:t>Tu</a:t>
            </a:r>
            <a:r>
              <a:rPr lang="en-US" sz="2500" b="0" strike="noStrike" spc="-1">
                <a:solidFill>
                  <a:srgbClr val="262626"/>
                </a:solidFill>
                <a:latin typeface="Gill Sans MT"/>
              </a:rPr>
              <a:t> </a:t>
            </a:r>
            <a:r>
              <a:rPr lang="en-US" sz="2500" b="0" strike="noStrike" spc="-1" err="1">
                <a:solidFill>
                  <a:srgbClr val="262626"/>
                </a:solidFill>
                <a:latin typeface="Gill Sans MT"/>
              </a:rPr>
              <a:t>bebida</a:t>
            </a:r>
            <a:r>
              <a:rPr lang="en-US" sz="2500" b="0" strike="noStrike" spc="-1">
                <a:solidFill>
                  <a:srgbClr val="262626"/>
                </a:solidFill>
                <a:latin typeface="Gill Sans MT"/>
              </a:rPr>
              <a:t> MOLESTA a los </a:t>
            </a:r>
            <a:r>
              <a:rPr lang="en-US" sz="2500" b="0" strike="noStrike" spc="-1" err="1">
                <a:solidFill>
                  <a:srgbClr val="262626"/>
                </a:solidFill>
                <a:latin typeface="Gill Sans MT"/>
              </a:rPr>
              <a:t>demás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G: ¿</a:t>
            </a:r>
            <a:r>
              <a:rPr lang="en-US" sz="2500" b="0" strike="noStrike" spc="-1" err="1">
                <a:solidFill>
                  <a:srgbClr val="262626"/>
                </a:solidFill>
                <a:latin typeface="Gill Sans MT"/>
              </a:rPr>
              <a:t>Te</a:t>
            </a:r>
            <a:r>
              <a:rPr lang="en-US" sz="2500" b="0" strike="noStrike" spc="-1">
                <a:solidFill>
                  <a:srgbClr val="262626"/>
                </a:solidFill>
                <a:latin typeface="Gill Sans MT"/>
              </a:rPr>
              <a:t> </a:t>
            </a:r>
            <a:r>
              <a:rPr lang="en-US" sz="2500" b="0" strike="noStrike" spc="-1" err="1">
                <a:solidFill>
                  <a:srgbClr val="262626"/>
                </a:solidFill>
                <a:latin typeface="Gill Sans MT"/>
              </a:rPr>
              <a:t>sientes</a:t>
            </a:r>
            <a:r>
              <a:rPr lang="en-US" sz="2500" b="0" strike="noStrike" spc="-1">
                <a:solidFill>
                  <a:srgbClr val="262626"/>
                </a:solidFill>
                <a:latin typeface="Gill Sans MT"/>
              </a:rPr>
              <a:t> CULPABLE </a:t>
            </a:r>
            <a:r>
              <a:rPr lang="en-US" sz="2500" b="0" strike="noStrike" spc="-1" err="1">
                <a:solidFill>
                  <a:srgbClr val="262626"/>
                </a:solidFill>
                <a:latin typeface="Gill Sans MT"/>
              </a:rPr>
              <a:t>por</a:t>
            </a:r>
            <a:r>
              <a:rPr lang="en-US" sz="2500" b="0" strike="noStrike" spc="-1">
                <a:solidFill>
                  <a:srgbClr val="262626"/>
                </a:solidFill>
                <a:latin typeface="Gill Sans MT"/>
              </a:rPr>
              <a:t> </a:t>
            </a:r>
            <a:r>
              <a:rPr lang="en-US" sz="2500" b="0" strike="noStrike" spc="-1" err="1">
                <a:solidFill>
                  <a:srgbClr val="262626"/>
                </a:solidFill>
                <a:latin typeface="Gill Sans MT"/>
              </a:rPr>
              <a:t>beber</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E: ¿</a:t>
            </a:r>
            <a:r>
              <a:rPr lang="en-US" sz="2500" b="0" strike="noStrike" spc="-1" err="1">
                <a:solidFill>
                  <a:srgbClr val="262626"/>
                </a:solidFill>
                <a:latin typeface="Gill Sans MT"/>
              </a:rPr>
              <a:t>Es</a:t>
            </a:r>
            <a:r>
              <a:rPr lang="en-US" sz="2500" b="0" strike="noStrike" spc="-1">
                <a:solidFill>
                  <a:srgbClr val="262626"/>
                </a:solidFill>
                <a:latin typeface="Gill Sans MT"/>
              </a:rPr>
              <a:t> el alcohol y </a:t>
            </a:r>
            <a:r>
              <a:rPr lang="en-US" sz="2500" b="0" strike="noStrike" spc="-1" err="1">
                <a:solidFill>
                  <a:srgbClr val="262626"/>
                </a:solidFill>
                <a:latin typeface="Gill Sans MT"/>
              </a:rPr>
              <a:t>abre</a:t>
            </a:r>
            <a:r>
              <a:rPr lang="en-US" sz="2500" b="0" strike="noStrike" spc="-1">
                <a:solidFill>
                  <a:srgbClr val="262626"/>
                </a:solidFill>
                <a:latin typeface="Gill Sans MT"/>
              </a:rPr>
              <a:t> los OJOS?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latin typeface="+mn-lt"/>
              </a:rPr>
              <a:t>CORRECTO!</a:t>
            </a:r>
          </a:p>
        </p:txBody>
      </p:sp>
    </p:spTree>
    <p:extLst>
      <p:ext uri="{BB962C8B-B14F-4D97-AF65-F5344CB8AC3E}">
        <p14:creationId xmlns:p14="http://schemas.microsoft.com/office/powerpoint/2010/main" val="24584604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err="1">
                <a:solidFill>
                  <a:srgbClr val="262626"/>
                </a:solidFill>
                <a:latin typeface="Gill Sans MT"/>
              </a:rPr>
              <a:t>Drogas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recreativas</a:t>
            </a:r>
            <a:endParaRPr lang="en-US" sz="2800" b="0" strike="noStrike" spc="-1">
              <a:solidFill>
                <a:srgbClr val="000000"/>
              </a:solidFill>
              <a:latin typeface="Gill Sans MT"/>
            </a:endParaRPr>
          </a:p>
        </p:txBody>
      </p:sp>
      <p:sp>
        <p:nvSpPr>
          <p:cNvPr id="408" name="TextShape 2"/>
          <p:cNvSpPr txBox="1"/>
          <p:nvPr/>
        </p:nvSpPr>
        <p:spPr>
          <a:xfrm>
            <a:off x="2231279" y="2638080"/>
            <a:ext cx="8352053" cy="381352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El </a:t>
            </a:r>
            <a:r>
              <a:rPr lang="en-US" sz="2500" b="0" strike="noStrike" spc="-1" err="1">
                <a:solidFill>
                  <a:srgbClr val="262626"/>
                </a:solidFill>
                <a:latin typeface="Gill Sans MT"/>
              </a:rPr>
              <a:t>uso</a:t>
            </a:r>
            <a:r>
              <a:rPr lang="en-US" sz="2500" b="0" strike="noStrike" spc="-1">
                <a:solidFill>
                  <a:srgbClr val="262626"/>
                </a:solidFill>
                <a:latin typeface="Gill Sans MT"/>
              </a:rPr>
              <a:t> ha </a:t>
            </a:r>
            <a:r>
              <a:rPr lang="en-US" sz="2500" b="0" strike="noStrike" spc="-1" err="1">
                <a:solidFill>
                  <a:srgbClr val="262626"/>
                </a:solidFill>
                <a:latin typeface="Gill Sans MT"/>
              </a:rPr>
              <a:t>ido</a:t>
            </a:r>
            <a:r>
              <a:rPr lang="en-US" sz="2500" b="0" strike="noStrike" spc="-1">
                <a:solidFill>
                  <a:srgbClr val="262626"/>
                </a:solidFill>
                <a:latin typeface="Gill Sans MT"/>
              </a:rPr>
              <a:t> en </a:t>
            </a:r>
            <a:r>
              <a:rPr lang="en-US" sz="2500" b="0" strike="noStrike" spc="-1" err="1">
                <a:solidFill>
                  <a:srgbClr val="262626"/>
                </a:solidFill>
                <a:latin typeface="Gill Sans MT"/>
              </a:rPr>
              <a:t>aumento</a:t>
            </a:r>
            <a:r>
              <a:rPr lang="en-US" sz="2500" b="0" strike="noStrike" spc="-1">
                <a:solidFill>
                  <a:srgbClr val="262626"/>
                </a:solidFill>
                <a:latin typeface="Gill Sans MT"/>
              </a:rPr>
              <a:t> en </a:t>
            </a:r>
            <a:r>
              <a:rPr lang="en-US" sz="2500" b="0" strike="noStrike" spc="-1" err="1">
                <a:solidFill>
                  <a:srgbClr val="262626"/>
                </a:solidFill>
                <a:latin typeface="Gill Sans MT"/>
              </a:rPr>
              <a:t>individuos</a:t>
            </a:r>
            <a:r>
              <a:rPr lang="en-US" sz="2500" b="0" strike="noStrike" spc="-1">
                <a:solidFill>
                  <a:srgbClr val="262626"/>
                </a:solidFill>
                <a:latin typeface="Gill Sans MT"/>
              </a:rPr>
              <a:t> </a:t>
            </a:r>
            <a:r>
              <a:rPr lang="en-US" sz="2500" b="0" strike="noStrike" spc="-1" err="1">
                <a:solidFill>
                  <a:srgbClr val="262626"/>
                </a:solidFill>
                <a:latin typeface="Gill Sans MT"/>
              </a:rPr>
              <a:t>mayores</a:t>
            </a:r>
            <a:r>
              <a:rPr lang="en-US" sz="2500" b="0" strike="noStrike" spc="-1">
                <a:solidFill>
                  <a:srgbClr val="262626"/>
                </a:solidFill>
                <a:latin typeface="Gill Sans MT"/>
              </a:rPr>
              <a:t> de 60 </a:t>
            </a:r>
            <a:r>
              <a:rPr lang="en-US" sz="2500" b="0" strike="noStrike" spc="-1" err="1">
                <a:solidFill>
                  <a:srgbClr val="262626"/>
                </a:solidFill>
                <a:latin typeface="Gill Sans MT"/>
              </a:rPr>
              <a:t>años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Las </a:t>
            </a:r>
            <a:r>
              <a:rPr lang="en-US" sz="2500" b="0" strike="noStrike" spc="-1" err="1">
                <a:solidFill>
                  <a:srgbClr val="262626"/>
                </a:solidFill>
                <a:latin typeface="Gill Sans MT"/>
              </a:rPr>
              <a:t>drogas</a:t>
            </a:r>
            <a:r>
              <a:rPr lang="en-US" sz="2500" b="0" strike="noStrike" spc="-1">
                <a:solidFill>
                  <a:srgbClr val="262626"/>
                </a:solidFill>
                <a:latin typeface="Gill Sans MT"/>
              </a:rPr>
              <a:t> y el alcohol </a:t>
            </a:r>
            <a:r>
              <a:rPr lang="en-US" sz="2500" b="0" strike="noStrike" spc="-1" err="1">
                <a:solidFill>
                  <a:srgbClr val="262626"/>
                </a:solidFill>
                <a:latin typeface="Gill Sans MT"/>
              </a:rPr>
              <a:t>pueden</a:t>
            </a:r>
            <a:r>
              <a:rPr lang="en-US" sz="2500" b="0" strike="noStrike" spc="-1">
                <a:solidFill>
                  <a:srgbClr val="262626"/>
                </a:solidFill>
                <a:latin typeface="Gill Sans MT"/>
              </a:rPr>
              <a:t> </a:t>
            </a:r>
            <a:r>
              <a:rPr lang="en-US" sz="2500" b="0" strike="noStrike" spc="-1" err="1">
                <a:solidFill>
                  <a:srgbClr val="262626"/>
                </a:solidFill>
                <a:latin typeface="Gill Sans MT"/>
              </a:rPr>
              <a:t>hacer</a:t>
            </a:r>
            <a:r>
              <a:rPr lang="en-US" sz="2500" b="0" strike="noStrike" spc="-1">
                <a:solidFill>
                  <a:srgbClr val="262626"/>
                </a:solidFill>
                <a:latin typeface="Gill Sans MT"/>
              </a:rPr>
              <a:t> que los </a:t>
            </a:r>
            <a:r>
              <a:rPr lang="en-US" sz="2500" b="0" strike="noStrike" spc="-1" err="1">
                <a:solidFill>
                  <a:srgbClr val="262626"/>
                </a:solidFill>
                <a:latin typeface="Gill Sans MT"/>
              </a:rPr>
              <a:t>medicamentos</a:t>
            </a:r>
            <a:r>
              <a:rPr lang="en-US" sz="2500" b="0" strike="noStrike" spc="-1">
                <a:solidFill>
                  <a:srgbClr val="262626"/>
                </a:solidFill>
                <a:latin typeface="Gill Sans MT"/>
              </a:rPr>
              <a:t> </a:t>
            </a:r>
            <a:r>
              <a:rPr lang="en-US" sz="2500" b="0" strike="noStrike" spc="-1" err="1">
                <a:solidFill>
                  <a:srgbClr val="262626"/>
                </a:solidFill>
                <a:latin typeface="Gill Sans MT"/>
              </a:rPr>
              <a:t>sean</a:t>
            </a:r>
            <a:r>
              <a:rPr lang="en-US" sz="2500" b="0" strike="noStrike" spc="-1">
                <a:solidFill>
                  <a:srgbClr val="262626"/>
                </a:solidFill>
                <a:latin typeface="Gill Sans MT"/>
              </a:rPr>
              <a:t> </a:t>
            </a:r>
            <a:r>
              <a:rPr lang="en-US" sz="2500" b="0" strike="noStrike" spc="-1" err="1">
                <a:solidFill>
                  <a:srgbClr val="262626"/>
                </a:solidFill>
                <a:latin typeface="Gill Sans MT"/>
              </a:rPr>
              <a:t>menos</a:t>
            </a:r>
            <a:r>
              <a:rPr lang="en-US" sz="2500" b="0" strike="noStrike" spc="-1">
                <a:solidFill>
                  <a:srgbClr val="262626"/>
                </a:solidFill>
                <a:latin typeface="Gill Sans MT"/>
              </a:rPr>
              <a:t> o </a:t>
            </a:r>
            <a:r>
              <a:rPr lang="en-US" sz="2500" b="0" strike="noStrike" spc="-1" err="1">
                <a:solidFill>
                  <a:srgbClr val="262626"/>
                </a:solidFill>
                <a:latin typeface="Gill Sans MT"/>
              </a:rPr>
              <a:t>más</a:t>
            </a:r>
            <a:r>
              <a:rPr lang="en-US" sz="2500" b="0" strike="noStrike" spc="-1">
                <a:solidFill>
                  <a:srgbClr val="262626"/>
                </a:solidFill>
                <a:latin typeface="Gill Sans MT"/>
              </a:rPr>
              <a:t> </a:t>
            </a:r>
            <a:r>
              <a:rPr lang="en-US" sz="2500" b="0" strike="noStrike" spc="-1" err="1">
                <a:solidFill>
                  <a:srgbClr val="262626"/>
                </a:solidFill>
                <a:latin typeface="Gill Sans MT"/>
              </a:rPr>
              <a:t>efectivos</a:t>
            </a:r>
            <a:r>
              <a:rPr lang="en-US" sz="2500" b="0" strike="noStrike" spc="-1">
                <a:solidFill>
                  <a:srgbClr val="262626"/>
                </a:solidFill>
                <a:latin typeface="Gill Sans MT"/>
              </a:rPr>
              <a:t> (o </a:t>
            </a:r>
            <a:r>
              <a:rPr lang="en-US" sz="2500" b="0" strike="noStrike" spc="-1" err="1">
                <a:solidFill>
                  <a:srgbClr val="262626"/>
                </a:solidFill>
                <a:latin typeface="Gill Sans MT"/>
              </a:rPr>
              <a:t>viceversa</a:t>
            </a:r>
            <a:r>
              <a:rPr lang="en-US" sz="2500" b="0" strike="noStrike" spc="-1">
                <a:solidFill>
                  <a:srgbClr val="262626"/>
                </a:solidFill>
                <a:latin typeface="Gill Sans MT"/>
              </a:rPr>
              <a:t>) y </a:t>
            </a:r>
            <a:r>
              <a:rPr lang="en-US" sz="2500" b="0" strike="noStrike" spc="-1" err="1">
                <a:solidFill>
                  <a:srgbClr val="262626"/>
                </a:solidFill>
                <a:latin typeface="Gill Sans MT"/>
              </a:rPr>
              <a:t>pueden</a:t>
            </a:r>
            <a:r>
              <a:rPr lang="en-US" sz="2500" b="0" strike="noStrike" spc="-1">
                <a:solidFill>
                  <a:srgbClr val="262626"/>
                </a:solidFill>
                <a:latin typeface="Gill Sans MT"/>
              </a:rPr>
              <a:t> </a:t>
            </a:r>
            <a:r>
              <a:rPr lang="en-US" sz="2500" b="0" strike="noStrike" spc="-1" err="1">
                <a:solidFill>
                  <a:srgbClr val="262626"/>
                </a:solidFill>
                <a:latin typeface="Gill Sans MT"/>
              </a:rPr>
              <a:t>causar</a:t>
            </a:r>
            <a:r>
              <a:rPr lang="en-US" sz="2500" b="0" strike="noStrike" spc="-1">
                <a:solidFill>
                  <a:srgbClr val="262626"/>
                </a:solidFill>
                <a:latin typeface="Gill Sans MT"/>
              </a:rPr>
              <a:t> </a:t>
            </a:r>
            <a:r>
              <a:rPr lang="en-US" sz="2500" b="0" strike="noStrike" spc="-1" err="1">
                <a:solidFill>
                  <a:srgbClr val="262626"/>
                </a:solidFill>
                <a:latin typeface="Gill Sans MT"/>
              </a:rPr>
              <a:t>accidentes</a:t>
            </a:r>
            <a:r>
              <a:rPr lang="en-US" sz="2500" b="0" strike="noStrike" spc="-1">
                <a:solidFill>
                  <a:srgbClr val="262626"/>
                </a:solidFill>
                <a:latin typeface="Gill Sans MT"/>
              </a:rPr>
              <a:t>.</a:t>
            </a:r>
          </a:p>
          <a:p>
            <a:pPr>
              <a:lnSpc>
                <a:spcPct val="100000"/>
              </a:lnSpc>
              <a:spcBef>
                <a:spcPts val="1001"/>
              </a:spcBef>
              <a:tabLst>
                <a:tab pos="0" algn="l"/>
              </a:tabLst>
            </a:pPr>
            <a:endParaRPr lang="en-US" sz="1800" b="0" strike="noStrike" spc="-1">
              <a:solidFill>
                <a:srgbClr val="262626"/>
              </a:solidFill>
              <a:latin typeface="Gill Sans M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Shape 1"/>
          <p:cNvSpPr txBox="1"/>
          <p:nvPr/>
        </p:nvSpPr>
        <p:spPr>
          <a:xfrm>
            <a:off x="2149812" y="568447"/>
            <a:ext cx="7608171" cy="1303560"/>
          </a:xfrm>
          <a:prstGeom prst="rect">
            <a:avLst/>
          </a:prstGeom>
          <a:solidFill>
            <a:srgbClr val="FFFFFF"/>
          </a:solidFill>
          <a:ln w="31680" cap="sq">
            <a:solidFill>
              <a:srgbClr val="404040"/>
            </a:solidFill>
            <a:miter/>
          </a:ln>
        </p:spPr>
        <p:txBody>
          <a:bodyPr lIns="182880" tIns="182880" rIns="182880" bIns="182880" anchor="ctr">
            <a:normAutofit fontScale="92500" lnSpcReduction="20000"/>
          </a:bodyPr>
          <a:lstStyle/>
          <a:p>
            <a:pPr algn="ctr">
              <a:lnSpc>
                <a:spcPct val="90000"/>
              </a:lnSpc>
            </a:pPr>
            <a:r>
              <a:rPr lang="en-US" sz="2800" b="0" strike="noStrike" cap="all" spc="199">
                <a:solidFill>
                  <a:srgbClr val="262626"/>
                </a:solidFill>
                <a:latin typeface="Gill Sans MT"/>
              </a:rPr>
              <a:t>¿</a:t>
            </a:r>
            <a:r>
              <a:rPr lang="en-US" sz="2800" b="0" strike="noStrike" cap="all" spc="199" err="1">
                <a:solidFill>
                  <a:srgbClr val="262626"/>
                </a:solidFill>
                <a:latin typeface="Gill Sans MT"/>
              </a:rPr>
              <a:t>Dónde</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obtener</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ayuda</a:t>
            </a:r>
            <a:r>
              <a:rPr lang="en-US" sz="2800" b="0" strike="noStrike" cap="all" spc="199">
                <a:solidFill>
                  <a:srgbClr val="262626"/>
                </a:solidFill>
                <a:latin typeface="Gill Sans MT"/>
              </a:rPr>
              <a:t>? </a:t>
            </a:r>
          </a:p>
          <a:p>
            <a:pPr algn="ctr">
              <a:lnSpc>
                <a:spcPct val="90000"/>
              </a:lnSpc>
            </a:pPr>
            <a:r>
              <a:rPr lang="en-US" sz="2800" b="0" strike="noStrike" cap="all" spc="199">
                <a:solidFill>
                  <a:srgbClr val="262626"/>
                </a:solidFill>
                <a:latin typeface="Gill Sans MT"/>
              </a:rPr>
              <a:t>(</a:t>
            </a:r>
            <a:r>
              <a:rPr lang="en-US" sz="2800" b="0" strike="noStrike" cap="all" spc="199" err="1">
                <a:solidFill>
                  <a:srgbClr val="262626"/>
                </a:solidFill>
                <a:latin typeface="Gill Sans MT"/>
              </a:rPr>
              <a:t>recuerde</a:t>
            </a:r>
            <a:r>
              <a:rPr lang="en-US" sz="2800" b="0" strike="noStrike" cap="all" spc="199">
                <a:solidFill>
                  <a:srgbClr val="262626"/>
                </a:solidFill>
                <a:latin typeface="Gill Sans MT"/>
              </a:rPr>
              <a:t> que el </a:t>
            </a:r>
            <a:r>
              <a:rPr lang="en-US" sz="2800" b="0" strike="noStrike" cap="all" spc="199" err="1">
                <a:solidFill>
                  <a:srgbClr val="262626"/>
                </a:solidFill>
                <a:latin typeface="Gill Sans MT"/>
              </a:rPr>
              <a:t>seguro</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puede</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ser</a:t>
            </a:r>
            <a:r>
              <a:rPr lang="en-US" sz="2800" b="0" strike="noStrike" cap="all" spc="199">
                <a:solidFill>
                  <a:srgbClr val="262626"/>
                </a:solidFill>
                <a:latin typeface="Gill Sans MT"/>
              </a:rPr>
              <a:t> un </a:t>
            </a:r>
            <a:r>
              <a:rPr lang="en-US" sz="2800" b="0" strike="noStrike" cap="all" spc="199" err="1">
                <a:solidFill>
                  <a:srgbClr val="262626"/>
                </a:solidFill>
                <a:latin typeface="Gill Sans MT"/>
              </a:rPr>
              <a:t>problema</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415" name="TextShape 2"/>
          <p:cNvSpPr txBox="1"/>
          <p:nvPr/>
        </p:nvSpPr>
        <p:spPr>
          <a:xfrm>
            <a:off x="2149812" y="5526133"/>
            <a:ext cx="5171469" cy="1317892"/>
          </a:xfrm>
          <a:prstGeom prst="rect">
            <a:avLst/>
          </a:prstGeom>
          <a:noFill/>
          <a:ln w="0">
            <a:noFill/>
          </a:ln>
        </p:spPr>
        <p:txBody>
          <a:bodyPr>
            <a:noAutofit/>
          </a:bodyPr>
          <a:lstStyle/>
          <a:p>
            <a:r>
              <a:rPr lang="es-MX"/>
              <a:t>Alcohólicos Anónimos de Houston</a:t>
            </a:r>
          </a:p>
          <a:p>
            <a:r>
              <a:rPr lang="es-MX"/>
              <a:t>713-686-6300 esta línea esta disponible las 24 horas del día</a:t>
            </a:r>
          </a:p>
          <a:p>
            <a:r>
              <a:rPr lang="es-MX"/>
              <a:t>https://aahouston.org</a:t>
            </a:r>
            <a:endParaRPr lang="en-US" spc="-1">
              <a:solidFill>
                <a:srgbClr val="262626"/>
              </a:solidFill>
              <a:latin typeface="Gill Sans MT"/>
            </a:endParaRPr>
          </a:p>
          <a:p>
            <a:endParaRPr lang="es-MX"/>
          </a:p>
        </p:txBody>
      </p:sp>
      <p:pic>
        <p:nvPicPr>
          <p:cNvPr id="416" name="Picture 3"/>
          <p:cNvPicPr/>
          <p:nvPr/>
        </p:nvPicPr>
        <p:blipFill>
          <a:blip r:embed="rId2"/>
          <a:stretch/>
        </p:blipFill>
        <p:spPr>
          <a:xfrm>
            <a:off x="2149812" y="2042807"/>
            <a:ext cx="7723762" cy="3473187"/>
          </a:xfrm>
          <a:prstGeom prst="rect">
            <a:avLst/>
          </a:prstGeom>
          <a:ln w="0">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0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err="1">
                <a:solidFill>
                  <a:srgbClr val="262626"/>
                </a:solidFill>
                <a:latin typeface="Gill Sans MT"/>
              </a:rPr>
              <a:t>mes</a:t>
            </a:r>
            <a:r>
              <a:rPr lang="en-US" sz="2800" b="0" strike="noStrike" cap="all" spc="199" dirty="0">
                <a:solidFill>
                  <a:srgbClr val="262626"/>
                </a:solidFill>
                <a:latin typeface="Gill Sans MT"/>
              </a:rPr>
              <a:t> 6 </a:t>
            </a:r>
          </a:p>
          <a:p>
            <a:pPr algn="ctr">
              <a:lnSpc>
                <a:spcPct val="90000"/>
              </a:lnSpc>
            </a:pPr>
            <a:r>
              <a:rPr lang="en-US" sz="2800" b="0" strike="noStrike" cap="all" spc="199" dirty="0">
                <a:solidFill>
                  <a:srgbClr val="262626"/>
                </a:solidFill>
                <a:latin typeface="Gill Sans MT"/>
              </a:rPr>
              <a:t>PREGUNTAS GENERALES EJERCICIO</a:t>
            </a:r>
          </a:p>
          <a:p>
            <a:pPr algn="ctr">
              <a:lnSpc>
                <a:spcPct val="90000"/>
              </a:lnSpc>
            </a:pPr>
            <a:r>
              <a:rPr lang="en-US" sz="2800" cap="all" spc="199" dirty="0" err="1">
                <a:solidFill>
                  <a:srgbClr val="262626"/>
                </a:solidFill>
                <a:latin typeface="Gill Sans MT"/>
              </a:rPr>
              <a:t>Módulo</a:t>
            </a:r>
            <a:r>
              <a:rPr lang="en-US" sz="2800" cap="all" spc="199" dirty="0">
                <a:solidFill>
                  <a:srgbClr val="262626"/>
                </a:solidFill>
                <a:latin typeface="Gill Sans MT"/>
              </a:rPr>
              <a:t> #6 DE 6</a:t>
            </a:r>
            <a:endParaRPr lang="en-US" sz="2800" b="0" strike="noStrike" spc="-1" dirty="0">
              <a:solidFill>
                <a:srgbClr val="000000"/>
              </a:solidFill>
              <a:latin typeface="Gill Sans MT"/>
            </a:endParaRPr>
          </a:p>
        </p:txBody>
      </p:sp>
      <p:sp>
        <p:nvSpPr>
          <p:cNvPr id="406"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z="2500" b="0" strike="noStrike" spc="-1" dirty="0">
                <a:solidFill>
                  <a:srgbClr val="262626"/>
                </a:solidFill>
                <a:latin typeface="Gill Sans MT"/>
              </a:rPr>
              <a:t>¿</a:t>
            </a:r>
            <a:r>
              <a:rPr lang="en-US" sz="2500" b="0" strike="noStrike" spc="-1" dirty="0" err="1">
                <a:solidFill>
                  <a:srgbClr val="262626"/>
                </a:solidFill>
                <a:latin typeface="Gill Sans MT"/>
              </a:rPr>
              <a:t>Preguntas</a:t>
            </a:r>
            <a:r>
              <a:rPr lang="en-US" sz="2500" b="0" strike="noStrike" spc="-1" dirty="0">
                <a:solidFill>
                  <a:srgbClr val="262626"/>
                </a:solidFill>
                <a:latin typeface="Gill Sans MT"/>
              </a:rPr>
              <a:t> o inquietudes?</a:t>
            </a:r>
          </a:p>
          <a:p>
            <a:pPr marL="360">
              <a:lnSpc>
                <a:spcPct val="100000"/>
              </a:lnSpc>
              <a:spcBef>
                <a:spcPts val="1001"/>
              </a:spcBef>
              <a:buClr>
                <a:srgbClr val="418AB3"/>
              </a:buClr>
            </a:pPr>
            <a:r>
              <a:rPr lang="en-US" sz="2500" b="0" strike="noStrike" spc="-1" dirty="0" err="1">
                <a:solidFill>
                  <a:srgbClr val="262626"/>
                </a:solidFill>
                <a:latin typeface="Gill Sans MT"/>
              </a:rPr>
              <a:t>Anuncios</a:t>
            </a:r>
            <a:endParaRPr lang="en-US" sz="2500" b="0" strike="noStrike" spc="-1" dirty="0">
              <a:solidFill>
                <a:srgbClr val="262626"/>
              </a:solidFill>
              <a:latin typeface="Gill Sans MT"/>
            </a:endParaRPr>
          </a:p>
          <a:p>
            <a:pPr marL="228600" indent="-228240">
              <a:lnSpc>
                <a:spcPct val="100000"/>
              </a:lnSpc>
              <a:spcBef>
                <a:spcPts val="1001"/>
              </a:spcBef>
              <a:buClr>
                <a:srgbClr val="418AB3"/>
              </a:buClr>
              <a:buFont typeface="Arial"/>
              <a:buChar char="•"/>
            </a:pPr>
            <a:endParaRPr lang="en-US" sz="2500" b="0" strike="noStrike" spc="-1" dirty="0">
              <a:solidFill>
                <a:srgbClr val="262626"/>
              </a:solidFill>
              <a:latin typeface="Gill Sans MT"/>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extShape 1"/>
          <p:cNvSpPr txBox="1"/>
          <p:nvPr/>
        </p:nvSpPr>
        <p:spPr>
          <a:xfrm>
            <a:off x="2299374" y="46869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Resumen-Atención preventiva</a:t>
            </a:r>
            <a:endParaRPr lang="en-US" sz="2800" b="0" strike="noStrike" spc="-1">
              <a:solidFill>
                <a:srgbClr val="000000"/>
              </a:solidFill>
              <a:latin typeface="Gill Sans MT"/>
            </a:endParaRPr>
          </a:p>
        </p:txBody>
      </p:sp>
      <p:sp>
        <p:nvSpPr>
          <p:cNvPr id="469" name="TextShape 2"/>
          <p:cNvSpPr txBox="1"/>
          <p:nvPr/>
        </p:nvSpPr>
        <p:spPr>
          <a:xfrm>
            <a:off x="2172913" y="1657050"/>
            <a:ext cx="8854477" cy="520095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Descripción</a:t>
            </a:r>
            <a:r>
              <a:rPr lang="en-US" sz="1500" b="0" strike="noStrike" spc="-1">
                <a:solidFill>
                  <a:srgbClr val="262626"/>
                </a:solidFill>
                <a:latin typeface="Gill Sans MT"/>
              </a:rPr>
              <a:t> general</a:t>
            </a:r>
            <a:r>
              <a:rPr lang="en-US" sz="1500" spc="-1">
                <a:solidFill>
                  <a:srgbClr val="262626"/>
                </a:solidFill>
                <a:latin typeface="Gill Sans MT"/>
              </a:rPr>
              <a:t> del </a:t>
            </a:r>
            <a:r>
              <a:rPr lang="en-US" sz="1500" spc="-1" err="1">
                <a:solidFill>
                  <a:srgbClr val="262626"/>
                </a:solidFill>
                <a:latin typeface="Gill Sans MT"/>
              </a:rPr>
              <a:t>ejercicio</a:t>
            </a:r>
            <a:r>
              <a:rPr lang="en-US" sz="1500" spc="-1">
                <a:solidFill>
                  <a:srgbClr val="262626"/>
                </a:solidFill>
                <a:latin typeface="Gill Sans MT"/>
              </a:rPr>
              <a:t>, </a:t>
            </a:r>
            <a:r>
              <a:rPr lang="en-US" sz="1500" spc="-1" err="1">
                <a:solidFill>
                  <a:srgbClr val="262626"/>
                </a:solidFill>
                <a:latin typeface="Gill Sans MT"/>
              </a:rPr>
              <a:t>tipos</a:t>
            </a:r>
            <a:r>
              <a:rPr lang="en-US" sz="1500" spc="-1">
                <a:solidFill>
                  <a:srgbClr val="262626"/>
                </a:solidFill>
                <a:latin typeface="Gill Sans MT"/>
              </a:rPr>
              <a:t>.</a:t>
            </a: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Semana</a:t>
            </a:r>
            <a:r>
              <a:rPr lang="en-US" sz="1500" b="0" strike="noStrike" spc="-1">
                <a:solidFill>
                  <a:srgbClr val="262626"/>
                </a:solidFill>
                <a:latin typeface="Gill Sans MT"/>
              </a:rPr>
              <a:t> 1: </a:t>
            </a:r>
            <a:r>
              <a:rPr lang="en-US" sz="1500" b="0" strike="noStrike" spc="-1" err="1">
                <a:solidFill>
                  <a:srgbClr val="262626"/>
                </a:solidFill>
                <a:latin typeface="Gill Sans MT"/>
              </a:rPr>
              <a:t>Aumento</a:t>
            </a:r>
            <a:r>
              <a:rPr lang="en-US" sz="1500" b="0" strike="noStrike" spc="-1">
                <a:solidFill>
                  <a:srgbClr val="262626"/>
                </a:solidFill>
                <a:latin typeface="Gill Sans MT"/>
              </a:rPr>
              <a:t> de la </a:t>
            </a:r>
            <a:r>
              <a:rPr lang="en-US" sz="1500" b="0" strike="noStrike" spc="-1" err="1">
                <a:solidFill>
                  <a:srgbClr val="262626"/>
                </a:solidFill>
                <a:latin typeface="Gill Sans MT"/>
              </a:rPr>
              <a:t>actividad</a:t>
            </a:r>
            <a:r>
              <a:rPr lang="en-US" sz="1500" b="0" strike="noStrike" spc="-1">
                <a:solidFill>
                  <a:srgbClr val="262626"/>
                </a:solidFill>
                <a:latin typeface="Gill Sans MT"/>
              </a:rPr>
              <a:t> </a:t>
            </a:r>
            <a:r>
              <a:rPr lang="en-US" sz="1500" b="0" strike="noStrike" spc="-1" err="1">
                <a:solidFill>
                  <a:srgbClr val="262626"/>
                </a:solidFill>
                <a:latin typeface="Gill Sans MT"/>
              </a:rPr>
              <a:t>física</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Justificación</a:t>
            </a:r>
            <a:r>
              <a:rPr lang="en-US" sz="1500" b="0" strike="noStrike" spc="-1">
                <a:solidFill>
                  <a:srgbClr val="262626"/>
                </a:solidFill>
                <a:latin typeface="Gill Sans MT"/>
              </a:rPr>
              <a:t>: </a:t>
            </a:r>
            <a:r>
              <a:rPr lang="en-US" sz="1500" b="0" strike="noStrike" spc="-1" err="1">
                <a:solidFill>
                  <a:srgbClr val="262626"/>
                </a:solidFill>
                <a:latin typeface="Gill Sans MT"/>
              </a:rPr>
              <a:t>pérdida</a:t>
            </a:r>
            <a:r>
              <a:rPr lang="en-US" sz="1500" b="0" strike="noStrike" spc="-1">
                <a:solidFill>
                  <a:srgbClr val="262626"/>
                </a:solidFill>
                <a:latin typeface="Gill Sans MT"/>
              </a:rPr>
              <a:t> de peso, </a:t>
            </a:r>
            <a:r>
              <a:rPr lang="en-US" sz="1500" b="0" strike="noStrike" spc="-1" err="1">
                <a:solidFill>
                  <a:srgbClr val="262626"/>
                </a:solidFill>
                <a:latin typeface="Gill Sans MT"/>
              </a:rPr>
              <a:t>niveles</a:t>
            </a:r>
            <a:r>
              <a:rPr lang="en-US" sz="1500" b="0" strike="noStrike" spc="-1">
                <a:solidFill>
                  <a:srgbClr val="262626"/>
                </a:solidFill>
                <a:latin typeface="Gill Sans MT"/>
              </a:rPr>
              <a:t> </a:t>
            </a:r>
            <a:r>
              <a:rPr lang="en-US" sz="1500" b="0" strike="noStrike" spc="-1" err="1">
                <a:solidFill>
                  <a:srgbClr val="262626"/>
                </a:solidFill>
                <a:latin typeface="Gill Sans MT"/>
              </a:rPr>
              <a:t>más</a:t>
            </a:r>
            <a:r>
              <a:rPr lang="en-US" sz="1500" b="0" strike="noStrike" spc="-1">
                <a:solidFill>
                  <a:srgbClr val="262626"/>
                </a:solidFill>
                <a:latin typeface="Gill Sans MT"/>
              </a:rPr>
              <a:t> </a:t>
            </a:r>
            <a:r>
              <a:rPr lang="en-US" sz="1500" b="0" strike="noStrike" spc="-1" err="1">
                <a:solidFill>
                  <a:srgbClr val="262626"/>
                </a:solidFill>
                <a:latin typeface="Gill Sans MT"/>
              </a:rPr>
              <a:t>bajos</a:t>
            </a:r>
            <a:r>
              <a:rPr lang="en-US" sz="1500" b="0" strike="noStrike" spc="-1">
                <a:solidFill>
                  <a:srgbClr val="262626"/>
                </a:solidFill>
                <a:latin typeface="Gill Sans MT"/>
              </a:rPr>
              <a:t> de </a:t>
            </a:r>
            <a:r>
              <a:rPr lang="en-US" sz="1500" b="0" strike="noStrike" spc="-1" err="1">
                <a:solidFill>
                  <a:srgbClr val="262626"/>
                </a:solidFill>
                <a:latin typeface="Gill Sans MT"/>
              </a:rPr>
              <a:t>glucosa</a:t>
            </a:r>
            <a:r>
              <a:rPr lang="en-US" sz="1500" b="0" strike="noStrike" spc="-1">
                <a:solidFill>
                  <a:srgbClr val="262626"/>
                </a:solidFill>
                <a:latin typeface="Gill Sans MT"/>
              </a:rPr>
              <a:t>, </a:t>
            </a:r>
            <a:r>
              <a:rPr lang="en-US" sz="1500" b="0" strike="noStrike" spc="-1" err="1">
                <a:solidFill>
                  <a:srgbClr val="262626"/>
                </a:solidFill>
                <a:latin typeface="Gill Sans MT"/>
              </a:rPr>
              <a:t>aumento</a:t>
            </a:r>
            <a:r>
              <a:rPr lang="en-US" sz="1500" b="0" strike="noStrike" spc="-1">
                <a:solidFill>
                  <a:srgbClr val="262626"/>
                </a:solidFill>
                <a:latin typeface="Gill Sans MT"/>
              </a:rPr>
              <a:t> de la </a:t>
            </a:r>
            <a:r>
              <a:rPr lang="en-US" sz="1500" b="0" strike="noStrike" spc="-1" err="1">
                <a:solidFill>
                  <a:srgbClr val="262626"/>
                </a:solidFill>
                <a:latin typeface="Gill Sans MT"/>
              </a:rPr>
              <a:t>sensibilidad</a:t>
            </a:r>
            <a:r>
              <a:rPr lang="en-US" sz="1500" b="0" strike="noStrike" spc="-1">
                <a:solidFill>
                  <a:srgbClr val="262626"/>
                </a:solidFill>
                <a:latin typeface="Gill Sans MT"/>
              </a:rPr>
              <a:t> a la </a:t>
            </a:r>
            <a:r>
              <a:rPr lang="en-US" sz="1500" b="0" strike="noStrike" spc="-1" err="1">
                <a:solidFill>
                  <a:srgbClr val="262626"/>
                </a:solidFill>
                <a:latin typeface="Gill Sans MT"/>
              </a:rPr>
              <a:t>insulina</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Semana</a:t>
            </a:r>
            <a:r>
              <a:rPr lang="en-US" sz="1500" b="0" strike="noStrike" spc="-1">
                <a:solidFill>
                  <a:srgbClr val="262626"/>
                </a:solidFill>
                <a:latin typeface="Gill Sans MT"/>
              </a:rPr>
              <a:t> 2, 3: </a:t>
            </a:r>
            <a:r>
              <a:rPr lang="en-US" sz="1500" b="0" strike="noStrike" spc="-1" err="1">
                <a:solidFill>
                  <a:srgbClr val="262626"/>
                </a:solidFill>
                <a:latin typeface="Gill Sans MT"/>
              </a:rPr>
              <a:t>Aumento</a:t>
            </a:r>
            <a:r>
              <a:rPr lang="en-US" sz="1500" b="0" strike="noStrike" spc="-1">
                <a:solidFill>
                  <a:srgbClr val="262626"/>
                </a:solidFill>
                <a:latin typeface="Gill Sans MT"/>
              </a:rPr>
              <a:t> de la </a:t>
            </a:r>
            <a:r>
              <a:rPr lang="en-US" sz="1500" b="0" strike="noStrike" spc="-1" err="1">
                <a:solidFill>
                  <a:srgbClr val="262626"/>
                </a:solidFill>
                <a:latin typeface="Gill Sans MT"/>
              </a:rPr>
              <a:t>fibra</a:t>
            </a:r>
            <a:r>
              <a:rPr lang="en-US" sz="1500" b="0" strike="noStrike" spc="-1">
                <a:solidFill>
                  <a:srgbClr val="262626"/>
                </a:solidFill>
                <a:latin typeface="Gill Sans MT"/>
              </a:rPr>
              <a:t> </a:t>
            </a:r>
            <a:r>
              <a:rPr lang="en-US" sz="1500" b="0" strike="noStrike" spc="-1" err="1">
                <a:solidFill>
                  <a:srgbClr val="262626"/>
                </a:solidFill>
                <a:latin typeface="Gill Sans MT"/>
              </a:rPr>
              <a:t>dietética</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Justificación</a:t>
            </a:r>
            <a:r>
              <a:rPr lang="en-US" sz="1500" b="0" strike="noStrike" spc="-1">
                <a:solidFill>
                  <a:srgbClr val="262626"/>
                </a:solidFill>
                <a:latin typeface="Gill Sans MT"/>
              </a:rPr>
              <a:t>: </a:t>
            </a:r>
            <a:r>
              <a:rPr lang="en-US" sz="1500" b="0" strike="noStrike" spc="-1" err="1">
                <a:solidFill>
                  <a:srgbClr val="262626"/>
                </a:solidFill>
                <a:latin typeface="Gill Sans MT"/>
              </a:rPr>
              <a:t>mejorar</a:t>
            </a:r>
            <a:r>
              <a:rPr lang="en-US" sz="1500" b="0" strike="noStrike" spc="-1">
                <a:solidFill>
                  <a:srgbClr val="262626"/>
                </a:solidFill>
                <a:latin typeface="Gill Sans MT"/>
              </a:rPr>
              <a:t> la </a:t>
            </a:r>
            <a:r>
              <a:rPr lang="en-US" sz="1500" b="0" strike="noStrike" spc="-1" err="1">
                <a:solidFill>
                  <a:srgbClr val="262626"/>
                </a:solidFill>
                <a:latin typeface="Gill Sans MT"/>
              </a:rPr>
              <a:t>glucosa</a:t>
            </a:r>
            <a:r>
              <a:rPr lang="en-US" sz="1500" b="0" strike="noStrike" spc="-1">
                <a:solidFill>
                  <a:srgbClr val="262626"/>
                </a:solidFill>
                <a:latin typeface="Gill Sans MT"/>
              </a:rPr>
              <a:t>, </a:t>
            </a:r>
            <a:r>
              <a:rPr lang="en-US" sz="1500" b="0" strike="noStrike" spc="-1" err="1">
                <a:solidFill>
                  <a:srgbClr val="262626"/>
                </a:solidFill>
                <a:latin typeface="Gill Sans MT"/>
              </a:rPr>
              <a:t>pérdida</a:t>
            </a:r>
            <a:r>
              <a:rPr lang="en-US" sz="1500" b="0" strike="noStrike" spc="-1">
                <a:solidFill>
                  <a:srgbClr val="262626"/>
                </a:solidFill>
                <a:latin typeface="Gill Sans MT"/>
              </a:rPr>
              <a:t> de peso, </a:t>
            </a:r>
            <a:r>
              <a:rPr lang="en-US" sz="1500" b="0" strike="noStrike" spc="-1" err="1">
                <a:solidFill>
                  <a:srgbClr val="262626"/>
                </a:solidFill>
                <a:latin typeface="Gill Sans MT"/>
              </a:rPr>
              <a:t>salud</a:t>
            </a:r>
            <a:r>
              <a:rPr lang="en-US" sz="1500" b="0" strike="noStrike" spc="-1">
                <a:solidFill>
                  <a:srgbClr val="262626"/>
                </a:solidFill>
                <a:latin typeface="Gill Sans MT"/>
              </a:rPr>
              <a:t> general, </a:t>
            </a:r>
            <a:r>
              <a:rPr lang="en-US" sz="1500" b="0" strike="noStrike" spc="-1" err="1">
                <a:solidFill>
                  <a:srgbClr val="262626"/>
                </a:solidFill>
                <a:latin typeface="Gill Sans MT"/>
              </a:rPr>
              <a:t>aumentar</a:t>
            </a:r>
            <a:r>
              <a:rPr lang="en-US" sz="1500" b="0" strike="noStrike" spc="-1">
                <a:solidFill>
                  <a:srgbClr val="262626"/>
                </a:solidFill>
                <a:latin typeface="Gill Sans MT"/>
              </a:rPr>
              <a:t> la </a:t>
            </a:r>
            <a:r>
              <a:rPr lang="en-US" sz="1500" b="0" strike="noStrike" spc="-1" err="1">
                <a:solidFill>
                  <a:srgbClr val="262626"/>
                </a:solidFill>
                <a:latin typeface="Gill Sans MT"/>
              </a:rPr>
              <a:t>saciedad</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Cantidad</a:t>
            </a:r>
            <a:r>
              <a:rPr lang="en-US" sz="1500" b="0" strike="noStrike" spc="-1">
                <a:solidFill>
                  <a:srgbClr val="262626"/>
                </a:solidFill>
                <a:latin typeface="Gill Sans MT"/>
              </a:rPr>
              <a:t> </a:t>
            </a:r>
            <a:r>
              <a:rPr lang="en-US" sz="1500" b="0" strike="noStrike" spc="-1" err="1">
                <a:solidFill>
                  <a:srgbClr val="262626"/>
                </a:solidFill>
                <a:latin typeface="Gill Sans MT"/>
              </a:rPr>
              <a:t>diaria</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Sugerencias</a:t>
            </a:r>
            <a:r>
              <a:rPr lang="en-US" sz="1500" b="0" strike="noStrike" spc="-1">
                <a:solidFill>
                  <a:srgbClr val="262626"/>
                </a:solidFill>
                <a:latin typeface="Gill Sans MT"/>
              </a:rPr>
              <a:t> de </a:t>
            </a:r>
            <a:r>
              <a:rPr lang="en-US" sz="1500" b="0" strike="noStrike" spc="-1" err="1">
                <a:solidFill>
                  <a:srgbClr val="262626"/>
                </a:solidFill>
                <a:latin typeface="Gill Sans MT"/>
              </a:rPr>
              <a:t>alimentos</a:t>
            </a:r>
            <a:r>
              <a:rPr lang="en-US" sz="1500" b="0" strike="noStrike" spc="-1">
                <a:solidFill>
                  <a:srgbClr val="262626"/>
                </a:solidFill>
                <a:latin typeface="Gill Sans MT"/>
              </a:rPr>
              <a:t>: </a:t>
            </a:r>
            <a:r>
              <a:rPr lang="en-US" sz="1500" b="0" strike="noStrike" spc="-1" err="1">
                <a:solidFill>
                  <a:srgbClr val="262626"/>
                </a:solidFill>
                <a:latin typeface="Gill Sans MT"/>
              </a:rPr>
              <a:t>cereales</a:t>
            </a:r>
            <a:r>
              <a:rPr lang="en-US" sz="1500" b="0" strike="noStrike" spc="-1">
                <a:solidFill>
                  <a:srgbClr val="262626"/>
                </a:solidFill>
                <a:latin typeface="Gill Sans MT"/>
              </a:rPr>
              <a:t> ENTEROS</a:t>
            </a: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Ir</a:t>
            </a:r>
            <a:r>
              <a:rPr lang="en-US" sz="1500" b="0" strike="noStrike" spc="-1">
                <a:solidFill>
                  <a:srgbClr val="262626"/>
                </a:solidFill>
                <a:latin typeface="Gill Sans MT"/>
              </a:rPr>
              <a:t> al </a:t>
            </a:r>
            <a:r>
              <a:rPr lang="en-US" sz="1500" b="0" strike="noStrike" spc="-1" err="1">
                <a:solidFill>
                  <a:srgbClr val="262626"/>
                </a:solidFill>
                <a:latin typeface="Gill Sans MT"/>
              </a:rPr>
              <a:t>supermercado</a:t>
            </a:r>
            <a:r>
              <a:rPr lang="en-US" sz="1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Estudio</a:t>
            </a:r>
            <a:r>
              <a:rPr lang="en-US" sz="1500" b="0" strike="noStrike" spc="-1">
                <a:solidFill>
                  <a:srgbClr val="262626"/>
                </a:solidFill>
                <a:latin typeface="Gill Sans MT"/>
              </a:rPr>
              <a:t> de </a:t>
            </a:r>
            <a:r>
              <a:rPr lang="en-US" sz="1500" b="0" strike="noStrike" spc="-1" err="1">
                <a:solidFill>
                  <a:srgbClr val="262626"/>
                </a:solidFill>
                <a:latin typeface="Gill Sans MT"/>
              </a:rPr>
              <a:t>caso</a:t>
            </a:r>
            <a:r>
              <a:rPr lang="en-US" sz="1500" b="0" strike="noStrike" spc="-1">
                <a:solidFill>
                  <a:srgbClr val="262626"/>
                </a:solidFill>
                <a:latin typeface="Gill Sans MT"/>
              </a:rPr>
              <a:t>: </a:t>
            </a:r>
            <a:r>
              <a:rPr lang="en-US" sz="1500" b="0" strike="noStrike" spc="-1" err="1">
                <a:solidFill>
                  <a:srgbClr val="262626"/>
                </a:solidFill>
                <a:latin typeface="Gill Sans MT"/>
              </a:rPr>
              <a:t>fibra</a:t>
            </a:r>
            <a:r>
              <a:rPr lang="en-US" sz="1500" b="0" strike="noStrike" spc="-1">
                <a:solidFill>
                  <a:srgbClr val="262626"/>
                </a:solidFill>
                <a:latin typeface="Gill Sans MT"/>
              </a:rPr>
              <a:t> (</a:t>
            </a:r>
            <a:r>
              <a:rPr lang="en-US" sz="1500" b="0" strike="noStrike" spc="-1" err="1">
                <a:solidFill>
                  <a:srgbClr val="262626"/>
                </a:solidFill>
                <a:latin typeface="Gill Sans MT"/>
              </a:rPr>
              <a:t>ver</a:t>
            </a:r>
            <a:r>
              <a:rPr lang="en-US" sz="1500" b="0" strike="noStrike" spc="-1">
                <a:solidFill>
                  <a:srgbClr val="262626"/>
                </a:solidFill>
                <a:latin typeface="Gill Sans MT"/>
              </a:rPr>
              <a:t> </a:t>
            </a:r>
            <a:r>
              <a:rPr lang="en-US" sz="1500" b="0" strike="noStrike" spc="-1" err="1">
                <a:solidFill>
                  <a:srgbClr val="262626"/>
                </a:solidFill>
                <a:latin typeface="Gill Sans MT"/>
              </a:rPr>
              <a:t>arriba</a:t>
            </a:r>
            <a:r>
              <a:rPr lang="en-US" sz="1500" b="0" strike="noStrike" spc="-1">
                <a:solidFill>
                  <a:srgbClr val="262626"/>
                </a:solidFill>
                <a:latin typeface="Gill Sans MT"/>
              </a:rPr>
              <a:t>) #1</a:t>
            </a: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Semana</a:t>
            </a:r>
            <a:r>
              <a:rPr lang="en-US" sz="1500" b="0" strike="noStrike" spc="-1">
                <a:solidFill>
                  <a:srgbClr val="262626"/>
                </a:solidFill>
                <a:latin typeface="Gill Sans MT"/>
              </a:rPr>
              <a:t> 4: </a:t>
            </a:r>
            <a:r>
              <a:rPr lang="en-US" sz="1500" b="0" strike="noStrike" spc="-1" err="1">
                <a:solidFill>
                  <a:srgbClr val="262626"/>
                </a:solidFill>
                <a:latin typeface="Gill Sans MT"/>
              </a:rPr>
              <a:t>Atención</a:t>
            </a:r>
            <a:r>
              <a:rPr lang="en-US" sz="1500" b="0" strike="noStrike" spc="-1">
                <a:solidFill>
                  <a:srgbClr val="262626"/>
                </a:solidFill>
                <a:latin typeface="Gill Sans MT"/>
              </a:rPr>
              <a:t> </a:t>
            </a:r>
            <a:r>
              <a:rPr lang="en-US" sz="1500" b="0" strike="noStrike" spc="-1" err="1">
                <a:solidFill>
                  <a:srgbClr val="262626"/>
                </a:solidFill>
                <a:latin typeface="Gill Sans MT"/>
              </a:rPr>
              <a:t>preventiva</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err="1">
                <a:solidFill>
                  <a:srgbClr val="262626"/>
                </a:solidFill>
                <a:latin typeface="Gill Sans MT"/>
              </a:rPr>
              <a:t>Conceptos</a:t>
            </a:r>
            <a:r>
              <a:rPr lang="en-US" sz="1500" b="0" strike="noStrike" spc="-1">
                <a:solidFill>
                  <a:srgbClr val="262626"/>
                </a:solidFill>
                <a:latin typeface="Gill Sans MT"/>
              </a:rPr>
              <a:t> </a:t>
            </a:r>
            <a:r>
              <a:rPr lang="en-US" sz="1500" b="0" strike="noStrike" spc="-1" err="1">
                <a:solidFill>
                  <a:srgbClr val="262626"/>
                </a:solidFill>
                <a:latin typeface="Gill Sans MT"/>
              </a:rPr>
              <a:t>generales</a:t>
            </a:r>
            <a:endParaRPr lang="en-US" sz="1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1500" b="0" strike="noStrike" spc="-1">
                <a:solidFill>
                  <a:srgbClr val="262626"/>
                </a:solidFill>
                <a:latin typeface="Gill Sans MT"/>
              </a:rPr>
              <a:t>¿</a:t>
            </a:r>
            <a:r>
              <a:rPr lang="en-US" sz="1500" b="0" strike="noStrike" spc="-1" err="1">
                <a:solidFill>
                  <a:srgbClr val="262626"/>
                </a:solidFill>
                <a:latin typeface="Gill Sans MT"/>
              </a:rPr>
              <a:t>Cuándo</a:t>
            </a:r>
            <a:r>
              <a:rPr lang="en-US" sz="1500" b="0" strike="noStrike" spc="-1">
                <a:solidFill>
                  <a:srgbClr val="262626"/>
                </a:solidFill>
                <a:latin typeface="Gill Sans MT"/>
              </a:rPr>
              <a:t> </a:t>
            </a:r>
            <a:r>
              <a:rPr lang="en-US" sz="1500" b="0" strike="noStrike" spc="-1" err="1">
                <a:solidFill>
                  <a:srgbClr val="262626"/>
                </a:solidFill>
                <a:latin typeface="Gill Sans MT"/>
              </a:rPr>
              <a:t>debe</a:t>
            </a:r>
            <a:r>
              <a:rPr lang="en-US" sz="1500" b="0" strike="noStrike" spc="-1">
                <a:solidFill>
                  <a:srgbClr val="262626"/>
                </a:solidFill>
                <a:latin typeface="Gill Sans MT"/>
              </a:rPr>
              <a:t> </a:t>
            </a:r>
            <a:r>
              <a:rPr lang="en-US" sz="1500" b="0" strike="noStrike" spc="-1" err="1">
                <a:solidFill>
                  <a:srgbClr val="262626"/>
                </a:solidFill>
                <a:latin typeface="Gill Sans MT"/>
              </a:rPr>
              <a:t>ir</a:t>
            </a:r>
            <a:r>
              <a:rPr lang="en-US" sz="1500" b="0" strike="noStrike" spc="-1">
                <a:solidFill>
                  <a:srgbClr val="262626"/>
                </a:solidFill>
                <a:latin typeface="Gill Sans MT"/>
              </a:rPr>
              <a:t> al </a:t>
            </a:r>
            <a:r>
              <a:rPr lang="en-US" sz="1500" b="0" strike="noStrike" spc="-1" err="1">
                <a:solidFill>
                  <a:srgbClr val="262626"/>
                </a:solidFill>
                <a:latin typeface="Gill Sans MT"/>
              </a:rPr>
              <a:t>médico</a:t>
            </a:r>
            <a:r>
              <a:rPr lang="en-US" sz="1500" b="0" strike="noStrike" spc="-1">
                <a:solidFill>
                  <a:srgbClr val="262626"/>
                </a:solidFill>
                <a:latin typeface="Gill Sans MT"/>
              </a:rPr>
              <a:t>: </a:t>
            </a:r>
            <a:r>
              <a:rPr lang="en-US" sz="1500" b="0" strike="noStrike" spc="-1" err="1">
                <a:solidFill>
                  <a:srgbClr val="262626"/>
                </a:solidFill>
                <a:latin typeface="Gill Sans MT"/>
              </a:rPr>
              <a:t>mayores</a:t>
            </a:r>
            <a:r>
              <a:rPr lang="en-US" sz="1500" b="0" strike="noStrike" spc="-1">
                <a:solidFill>
                  <a:srgbClr val="262626"/>
                </a:solidFill>
                <a:latin typeface="Gill Sans MT"/>
              </a:rPr>
              <a:t> de 45 </a:t>
            </a:r>
            <a:r>
              <a:rPr lang="en-US" sz="1500" b="0" strike="noStrike" spc="-1" err="1">
                <a:solidFill>
                  <a:srgbClr val="262626"/>
                </a:solidFill>
                <a:latin typeface="Gill Sans MT"/>
              </a:rPr>
              <a:t>años</a:t>
            </a:r>
            <a:r>
              <a:rPr lang="en-US" sz="1500" b="0" strike="noStrike" spc="-1">
                <a:solidFill>
                  <a:srgbClr val="262626"/>
                </a:solidFill>
                <a:latin typeface="Gill Sans MT"/>
              </a:rPr>
              <a:t>, </a:t>
            </a:r>
            <a:r>
              <a:rPr lang="en-US" sz="1500" b="0" strike="noStrike" spc="-1" err="1">
                <a:solidFill>
                  <a:srgbClr val="262626"/>
                </a:solidFill>
                <a:latin typeface="Gill Sans MT"/>
              </a:rPr>
              <a:t>sobrepeso</a:t>
            </a:r>
            <a:r>
              <a:rPr lang="en-US" sz="1500" b="0" strike="noStrike" spc="-1">
                <a:solidFill>
                  <a:srgbClr val="262626"/>
                </a:solidFill>
                <a:latin typeface="Gill Sans MT"/>
              </a:rPr>
              <a:t>/</a:t>
            </a:r>
            <a:r>
              <a:rPr lang="en-US" sz="1500" b="0" strike="noStrike" spc="-1" err="1">
                <a:solidFill>
                  <a:srgbClr val="262626"/>
                </a:solidFill>
                <a:latin typeface="Gill Sans MT"/>
              </a:rPr>
              <a:t>obesidad</a:t>
            </a:r>
            <a:r>
              <a:rPr lang="en-US" sz="1500" b="0" strike="noStrike" spc="-1">
                <a:solidFill>
                  <a:srgbClr val="262626"/>
                </a:solidFill>
                <a:latin typeface="Gill Sans MT"/>
              </a:rPr>
              <a:t>, </a:t>
            </a:r>
            <a:r>
              <a:rPr lang="en-US" sz="1500" b="0" strike="noStrike" spc="-1" err="1">
                <a:solidFill>
                  <a:srgbClr val="262626"/>
                </a:solidFill>
                <a:latin typeface="Gill Sans MT"/>
              </a:rPr>
              <a:t>antecedentes</a:t>
            </a:r>
            <a:r>
              <a:rPr lang="en-US" sz="1500" b="0" strike="noStrike" spc="-1">
                <a:solidFill>
                  <a:srgbClr val="262626"/>
                </a:solidFill>
                <a:latin typeface="Gill Sans MT"/>
              </a:rPr>
              <a:t> familiares, </a:t>
            </a:r>
            <a:r>
              <a:rPr lang="en-US" sz="1500" b="0" strike="noStrike" spc="-1" err="1">
                <a:solidFill>
                  <a:srgbClr val="262626"/>
                </a:solidFill>
                <a:latin typeface="Gill Sans MT"/>
              </a:rPr>
              <a:t>inactivo</a:t>
            </a:r>
            <a:r>
              <a:rPr lang="en-US" sz="1500" b="0" strike="noStrike" spc="-1">
                <a:solidFill>
                  <a:srgbClr val="262626"/>
                </a:solidFill>
                <a:latin typeface="Gill Sans MT"/>
              </a:rPr>
              <a:t>, </a:t>
            </a:r>
            <a:r>
              <a:rPr lang="en-US" sz="1500" b="0" strike="noStrike" spc="-1" err="1">
                <a:solidFill>
                  <a:srgbClr val="262626"/>
                </a:solidFill>
                <a:latin typeface="Gill Sans MT"/>
              </a:rPr>
              <a:t>preDM</a:t>
            </a:r>
            <a:r>
              <a:rPr lang="en-US" sz="1500" b="0" strike="noStrike" spc="-1">
                <a:solidFill>
                  <a:srgbClr val="262626"/>
                </a:solidFill>
                <a:latin typeface="Gill Sans MT"/>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PREGUNTA 1</a:t>
            </a:r>
            <a:endParaRPr lang="en-US" sz="2800" b="0" strike="noStrike" spc="-1">
              <a:solidFill>
                <a:srgbClr val="000000"/>
              </a:solidFill>
              <a:latin typeface="Gill Sans MT"/>
            </a:endParaRPr>
          </a:p>
        </p:txBody>
      </p:sp>
      <p:sp>
        <p:nvSpPr>
          <p:cNvPr id="471" name="TextShape 2"/>
          <p:cNvSpPr txBox="1"/>
          <p:nvPr/>
        </p:nvSpPr>
        <p:spPr>
          <a:xfrm>
            <a:off x="2231280" y="2638080"/>
            <a:ext cx="7729200" cy="3101760"/>
          </a:xfrm>
          <a:prstGeom prst="rect">
            <a:avLst/>
          </a:prstGeom>
          <a:noFill/>
          <a:ln w="0">
            <a:noFill/>
          </a:ln>
        </p:spPr>
        <p:txBody>
          <a:bodyPr>
            <a:normAutofit/>
          </a:bodyPr>
          <a:lstStyle/>
          <a:p>
            <a:pPr>
              <a:lnSpc>
                <a:spcPct val="100000"/>
              </a:lnSpc>
              <a:spcBef>
                <a:spcPts val="1001"/>
              </a:spcBef>
            </a:pPr>
            <a:r>
              <a:rPr lang="en-US" sz="2500" b="0" strike="noStrike" spc="-1">
                <a:solidFill>
                  <a:srgbClr val="262626"/>
                </a:solidFill>
                <a:latin typeface="Gill Sans MT"/>
              </a:rPr>
              <a:t>¿</a:t>
            </a:r>
            <a:r>
              <a:rPr lang="en-US" sz="2500" b="0" strike="noStrike" spc="-1" err="1">
                <a:solidFill>
                  <a:srgbClr val="262626"/>
                </a:solidFill>
                <a:latin typeface="Gill Sans MT"/>
              </a:rPr>
              <a:t>Por</a:t>
            </a:r>
            <a:r>
              <a:rPr lang="en-US" sz="2500" b="0" strike="noStrike" spc="-1">
                <a:solidFill>
                  <a:srgbClr val="262626"/>
                </a:solidFill>
                <a:latin typeface="Gill Sans MT"/>
              </a:rPr>
              <a:t> </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debo</a:t>
            </a:r>
            <a:r>
              <a:rPr lang="en-US" sz="2500" b="0" strike="noStrike" spc="-1">
                <a:solidFill>
                  <a:srgbClr val="262626"/>
                </a:solidFill>
                <a:latin typeface="Gill Sans MT"/>
              </a:rPr>
              <a:t> </a:t>
            </a:r>
            <a:r>
              <a:rPr lang="en-US" sz="2500" b="0" strike="noStrike" spc="-1" err="1">
                <a:solidFill>
                  <a:srgbClr val="262626"/>
                </a:solidFill>
                <a:latin typeface="Gill Sans MT"/>
              </a:rPr>
              <a:t>aumentar</a:t>
            </a:r>
            <a:r>
              <a:rPr lang="en-US" sz="2500" b="0" strike="noStrike" spc="-1">
                <a:solidFill>
                  <a:srgbClr val="262626"/>
                </a:solidFill>
                <a:latin typeface="Gill Sans MT"/>
              </a:rPr>
              <a:t> la </a:t>
            </a:r>
            <a:r>
              <a:rPr lang="en-US" sz="2500" b="0" strike="noStrike" spc="-1" err="1">
                <a:solidFill>
                  <a:srgbClr val="262626"/>
                </a:solidFill>
                <a:latin typeface="Gill Sans MT"/>
              </a:rPr>
              <a:t>actividad</a:t>
            </a:r>
            <a:r>
              <a:rPr lang="en-US" sz="2500" b="0" strike="noStrike" spc="-1">
                <a:solidFill>
                  <a:srgbClr val="262626"/>
                </a:solidFill>
                <a:latin typeface="Gill Sans MT"/>
              </a:rPr>
              <a:t> </a:t>
            </a:r>
            <a:r>
              <a:rPr lang="en-US" sz="2500" b="0" strike="noStrike" spc="-1" err="1">
                <a:solidFill>
                  <a:srgbClr val="262626"/>
                </a:solidFill>
                <a:latin typeface="Gill Sans MT"/>
              </a:rPr>
              <a:t>física</a:t>
            </a:r>
            <a:r>
              <a:rPr lang="en-US" sz="2500" b="0" strike="noStrike" spc="-1">
                <a:solidFill>
                  <a:srgbClr val="262626"/>
                </a:solidFill>
                <a:latin typeface="Gill Sans MT"/>
              </a:rPr>
              <a:t>?</a:t>
            </a:r>
          </a:p>
          <a:p>
            <a:pPr>
              <a:lnSpc>
                <a:spcPct val="100000"/>
              </a:lnSpc>
              <a:spcBef>
                <a:spcPts val="1001"/>
              </a:spcBef>
            </a:pPr>
            <a:endParaRPr lang="en-US" sz="2500" spc="-1">
              <a:solidFill>
                <a:srgbClr val="262626"/>
              </a:solidFill>
              <a:latin typeface="Gill Sans MT"/>
            </a:endParaRPr>
          </a:p>
          <a:p>
            <a:pPr>
              <a:lnSpc>
                <a:spcPct val="100000"/>
              </a:lnSpc>
              <a:spcBef>
                <a:spcPts val="1001"/>
              </a:spcBef>
            </a:pPr>
            <a:r>
              <a:rPr lang="en-US" sz="2500" b="0" strike="noStrike" spc="-1" err="1">
                <a:solidFill>
                  <a:srgbClr val="262626"/>
                </a:solidFill>
                <a:latin typeface="Gill Sans MT"/>
              </a:rPr>
              <a:t>Justificación</a:t>
            </a:r>
            <a:r>
              <a:rPr lang="en-US" sz="2500" b="0" strike="noStrike" spc="-1">
                <a:solidFill>
                  <a:srgbClr val="262626"/>
                </a:solidFill>
                <a:latin typeface="Gill Sans MT"/>
              </a:rPr>
              <a:t>: </a:t>
            </a:r>
            <a:r>
              <a:rPr lang="en-US" sz="2500" b="0" strike="noStrike" spc="-1" err="1">
                <a:solidFill>
                  <a:srgbClr val="262626"/>
                </a:solidFill>
                <a:latin typeface="Gill Sans MT"/>
              </a:rPr>
              <a:t>pérdida</a:t>
            </a:r>
            <a:r>
              <a:rPr lang="en-US" sz="2500" b="0" strike="noStrike" spc="-1">
                <a:solidFill>
                  <a:srgbClr val="262626"/>
                </a:solidFill>
                <a:latin typeface="Gill Sans MT"/>
              </a:rPr>
              <a:t> de peso, </a:t>
            </a:r>
            <a:r>
              <a:rPr lang="en-US" sz="2500" b="0" strike="noStrike" spc="-1" err="1">
                <a:solidFill>
                  <a:srgbClr val="262626"/>
                </a:solidFill>
                <a:latin typeface="Gill Sans MT"/>
              </a:rPr>
              <a:t>niveles</a:t>
            </a:r>
            <a:r>
              <a:rPr lang="en-US" sz="2500" b="0" strike="noStrike" spc="-1">
                <a:solidFill>
                  <a:srgbClr val="262626"/>
                </a:solidFill>
                <a:latin typeface="Gill Sans MT"/>
              </a:rPr>
              <a:t> </a:t>
            </a:r>
            <a:r>
              <a:rPr lang="en-US" sz="2500" b="0" strike="noStrike" spc="-1" err="1">
                <a:solidFill>
                  <a:srgbClr val="262626"/>
                </a:solidFill>
                <a:latin typeface="Gill Sans MT"/>
              </a:rPr>
              <a:t>más</a:t>
            </a:r>
            <a:r>
              <a:rPr lang="en-US" sz="2500" b="0" strike="noStrike" spc="-1">
                <a:solidFill>
                  <a:srgbClr val="262626"/>
                </a:solidFill>
                <a:latin typeface="Gill Sans MT"/>
              </a:rPr>
              <a:t> </a:t>
            </a:r>
            <a:r>
              <a:rPr lang="en-US" sz="2500" b="0" strike="noStrike" spc="-1" err="1">
                <a:solidFill>
                  <a:srgbClr val="262626"/>
                </a:solidFill>
                <a:latin typeface="Gill Sans MT"/>
              </a:rPr>
              <a:t>bajos</a:t>
            </a:r>
            <a:r>
              <a:rPr lang="en-US" sz="2500" b="0" strike="noStrike" spc="-1">
                <a:solidFill>
                  <a:srgbClr val="262626"/>
                </a:solidFill>
                <a:latin typeface="Gill Sans MT"/>
              </a:rPr>
              <a:t> de </a:t>
            </a:r>
            <a:r>
              <a:rPr lang="en-US" sz="2500" b="0" strike="noStrike" spc="-1" err="1">
                <a:solidFill>
                  <a:srgbClr val="262626"/>
                </a:solidFill>
                <a:latin typeface="Gill Sans MT"/>
              </a:rPr>
              <a:t>glucosa</a:t>
            </a:r>
            <a:r>
              <a:rPr lang="en-US" sz="2500" b="0" strike="noStrike" spc="-1">
                <a:solidFill>
                  <a:srgbClr val="262626"/>
                </a:solidFill>
                <a:latin typeface="Gill Sans MT"/>
              </a:rPr>
              <a:t>, </a:t>
            </a:r>
            <a:r>
              <a:rPr lang="en-US" sz="2500" b="0" strike="noStrike" spc="-1" err="1">
                <a:solidFill>
                  <a:srgbClr val="262626"/>
                </a:solidFill>
                <a:latin typeface="Gill Sans MT"/>
              </a:rPr>
              <a:t>aumento</a:t>
            </a:r>
            <a:r>
              <a:rPr lang="en-US" sz="2500" b="0" strike="noStrike" spc="-1">
                <a:solidFill>
                  <a:srgbClr val="262626"/>
                </a:solidFill>
                <a:latin typeface="Gill Sans MT"/>
              </a:rPr>
              <a:t> de la </a:t>
            </a:r>
            <a:r>
              <a:rPr lang="en-US" sz="2500" b="0" strike="noStrike" spc="-1" err="1">
                <a:solidFill>
                  <a:srgbClr val="262626"/>
                </a:solidFill>
                <a:latin typeface="Gill Sans MT"/>
              </a:rPr>
              <a:t>sensibilidad</a:t>
            </a:r>
            <a:r>
              <a:rPr lang="en-US" sz="2500" b="0" strike="noStrike" spc="-1">
                <a:solidFill>
                  <a:srgbClr val="262626"/>
                </a:solidFill>
                <a:latin typeface="Gill Sans MT"/>
              </a:rPr>
              <a:t> a la </a:t>
            </a:r>
            <a:r>
              <a:rPr lang="en-US" sz="2500" b="0" strike="noStrike" spc="-1" err="1">
                <a:solidFill>
                  <a:srgbClr val="262626"/>
                </a:solidFill>
                <a:latin typeface="Gill Sans MT"/>
              </a:rPr>
              <a:t>insulina</a:t>
            </a:r>
            <a:r>
              <a:rPr lang="en-US" sz="2500" b="0" strike="noStrike" spc="-1">
                <a:solidFill>
                  <a:srgbClr val="262626"/>
                </a:solidFill>
                <a:latin typeface="Gill Sans M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animEffect transition="in" filter="fade">
                                      <p:cBhvr>
                                        <p:cTn id="7" dur="1000"/>
                                        <p:tgtEl>
                                          <p:spTgt spid="471">
                                            <p:txEl>
                                              <p:pRg st="0" end="0"/>
                                            </p:txEl>
                                          </p:spTgt>
                                        </p:tgtEl>
                                      </p:cBhvr>
                                    </p:animEffect>
                                    <p:anim calcmode="lin" valueType="num">
                                      <p:cBhvr>
                                        <p:cTn id="8" dur="1000" fill="hold"/>
                                        <p:tgtEl>
                                          <p:spTgt spid="4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1">
                                            <p:txEl>
                                              <p:pRg st="2" end="2"/>
                                            </p:txEl>
                                          </p:spTgt>
                                        </p:tgtEl>
                                        <p:attrNameLst>
                                          <p:attrName>style.visibility</p:attrName>
                                        </p:attrNameLst>
                                      </p:cBhvr>
                                      <p:to>
                                        <p:strVal val="visible"/>
                                      </p:to>
                                    </p:set>
                                    <p:animEffect transition="in" filter="fade">
                                      <p:cBhvr>
                                        <p:cTn id="14" dur="1000"/>
                                        <p:tgtEl>
                                          <p:spTgt spid="471">
                                            <p:txEl>
                                              <p:pRg st="2" end="2"/>
                                            </p:txEl>
                                          </p:spTgt>
                                        </p:tgtEl>
                                      </p:cBhvr>
                                    </p:animEffect>
                                    <p:anim calcmode="lin" valueType="num">
                                      <p:cBhvr>
                                        <p:cTn id="15" dur="1000" fill="hold"/>
                                        <p:tgtEl>
                                          <p:spTgt spid="47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¿QUE ES EL EJERCICIO?</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508435"/>
            <a:ext cx="5581225" cy="86177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ESFUERZO FISICO COMO META DE MANTENER LA SALUD.</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ESTADO DE RELAJACION.</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4731315"/>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QUIETUD.</a:t>
            </a:r>
          </a:p>
        </p:txBody>
      </p:sp>
    </p:spTree>
    <p:extLst>
      <p:ext uri="{BB962C8B-B14F-4D97-AF65-F5344CB8AC3E}">
        <p14:creationId xmlns:p14="http://schemas.microsoft.com/office/powerpoint/2010/main" val="24747094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marL="0" indent="0" algn="ctr">
              <a:buNone/>
            </a:pPr>
            <a:r>
              <a:rPr lang="en-US">
                <a:effectLst>
                  <a:outerShdw blurRad="38100" dist="38100" dir="2700000" algn="tl">
                    <a:srgbClr val="000000">
                      <a:alpha val="43137"/>
                    </a:srgbClr>
                  </a:outerShdw>
                </a:effectLst>
                <a:hlinkClick r:id="" action="ppaction://hlinkshowjump?jump=previousslide"/>
              </a:rPr>
              <a:t>CONTINUE</a:t>
            </a:r>
            <a:r>
              <a:rPr lang="en-US">
                <a:hlinkClick r:id="" action="ppaction://hlinkshowjump?jump=previousslide"/>
              </a:rPr>
              <a:t> INTENTANDO</a:t>
            </a:r>
          </a:p>
        </p:txBody>
      </p:sp>
    </p:spTree>
    <p:extLst>
      <p:ext uri="{BB962C8B-B14F-4D97-AF65-F5344CB8AC3E}">
        <p14:creationId xmlns:p14="http://schemas.microsoft.com/office/powerpoint/2010/main" val="29139579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marL="0" indent="0" algn="ctr">
              <a:buNone/>
            </a:pPr>
            <a:r>
              <a:rPr lang="en-US">
                <a:effectLst>
                  <a:outerShdw blurRad="38100" dist="38100" dir="2700000" algn="tl">
                    <a:srgbClr val="000000">
                      <a:alpha val="43137"/>
                    </a:srgbClr>
                  </a:outerShdw>
                </a:effectLst>
                <a:hlinkClick r:id="" action="ppaction://hlinkshowjump?jump=nextslide"/>
              </a:rPr>
              <a:t>CORRECTO</a:t>
            </a:r>
            <a:endParaRPr lang="en-US">
              <a:hlinkClick r:id="" action="ppaction://hlinkshowjump?jump=nextslide"/>
            </a:endParaRPr>
          </a:p>
        </p:txBody>
      </p:sp>
    </p:spTree>
    <p:extLst>
      <p:ext uri="{BB962C8B-B14F-4D97-AF65-F5344CB8AC3E}">
        <p14:creationId xmlns:p14="http://schemas.microsoft.com/office/powerpoint/2010/main" val="9810363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CUALES SON LAS </a:t>
            </a:r>
          </a:p>
          <a:p>
            <a:pPr algn="ctr">
              <a:lnSpc>
                <a:spcPct val="90000"/>
              </a:lnSpc>
            </a:pPr>
            <a:r>
              <a:rPr lang="en-US" sz="2800" b="0" strike="noStrike" cap="all" spc="199">
                <a:solidFill>
                  <a:srgbClr val="262626"/>
                </a:solidFill>
                <a:latin typeface="Gill Sans MT"/>
              </a:rPr>
              <a:t>EXCUSAS MAS COMUNES PARA NO HACER EJERCICIO?</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8" y="3938831"/>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ME PUEDO CAER</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3223261"/>
            <a:ext cx="5581223"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NO PUEDO POR MIS RODILLAS</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8" y="2478266"/>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NO TENGO TIEMPO</a:t>
            </a:r>
          </a:p>
        </p:txBody>
      </p:sp>
      <p:sp>
        <p:nvSpPr>
          <p:cNvPr id="5" name="TextBox 4">
            <a:extLst>
              <a:ext uri="{FF2B5EF4-FFF2-40B4-BE49-F238E27FC236}">
                <a16:creationId xmlns:a16="http://schemas.microsoft.com/office/drawing/2014/main" id="{5F521528-24FE-C746-A9FC-9A1DBADA5DDC}"/>
              </a:ext>
            </a:extLst>
          </p:cNvPr>
          <p:cNvSpPr txBox="1"/>
          <p:nvPr/>
        </p:nvSpPr>
        <p:spPr>
          <a:xfrm>
            <a:off x="2101756" y="5288340"/>
            <a:ext cx="8523738" cy="1569660"/>
          </a:xfrm>
          <a:prstGeom prst="rect">
            <a:avLst/>
          </a:prstGeom>
          <a:noFill/>
        </p:spPr>
        <p:txBody>
          <a:bodyPr wrap="square" rtlCol="0">
            <a:spAutoFit/>
          </a:bodyPr>
          <a:lstStyle/>
          <a:p>
            <a:r>
              <a:rPr lang="en-US" sz="2400" err="1">
                <a:latin typeface="Gill Sans MT" panose="020B0502020104020203" pitchFamily="34" charset="0"/>
              </a:rPr>
              <a:t>En</a:t>
            </a:r>
            <a:r>
              <a:rPr lang="en-US" sz="2400">
                <a:latin typeface="Gill Sans MT" panose="020B0502020104020203" pitchFamily="34" charset="0"/>
              </a:rPr>
              <a:t> youtube.com, </a:t>
            </a:r>
            <a:r>
              <a:rPr lang="en-US" sz="2400" err="1">
                <a:latin typeface="Gill Sans MT" panose="020B0502020104020203" pitchFamily="34" charset="0"/>
              </a:rPr>
              <a:t>Recomendarles</a:t>
            </a:r>
            <a:r>
              <a:rPr lang="en-US" sz="2400">
                <a:latin typeface="Gill Sans MT" panose="020B0502020104020203" pitchFamily="34" charset="0"/>
              </a:rPr>
              <a:t> </a:t>
            </a:r>
            <a:r>
              <a:rPr lang="en-US" sz="2400" err="1">
                <a:latin typeface="Gill Sans MT" panose="020B0502020104020203" pitchFamily="34" charset="0"/>
              </a:rPr>
              <a:t>ejercicio</a:t>
            </a:r>
            <a:r>
              <a:rPr lang="en-US" sz="2400">
                <a:latin typeface="Gill Sans MT" panose="020B0502020104020203" pitchFamily="34" charset="0"/>
              </a:rPr>
              <a:t> </a:t>
            </a:r>
            <a:r>
              <a:rPr lang="en-US" sz="2400" err="1">
                <a:latin typeface="Gill Sans MT" panose="020B0502020104020203" pitchFamily="34" charset="0"/>
              </a:rPr>
              <a:t>en</a:t>
            </a:r>
            <a:r>
              <a:rPr lang="en-US" sz="2400">
                <a:latin typeface="Gill Sans MT" panose="020B0502020104020203" pitchFamily="34" charset="0"/>
              </a:rPr>
              <a:t> </a:t>
            </a:r>
            <a:r>
              <a:rPr lang="en-US" sz="2400" err="1">
                <a:latin typeface="Gill Sans MT" panose="020B0502020104020203" pitchFamily="34" charset="0"/>
              </a:rPr>
              <a:t>silla</a:t>
            </a:r>
            <a:r>
              <a:rPr lang="en-US" sz="2400">
                <a:latin typeface="Gill Sans MT" panose="020B0502020104020203" pitchFamily="34" charset="0"/>
              </a:rPr>
              <a:t>, </a:t>
            </a:r>
            <a:r>
              <a:rPr lang="en-US" sz="2400" err="1">
                <a:latin typeface="Gill Sans MT" panose="020B0502020104020203" pitchFamily="34" charset="0"/>
              </a:rPr>
              <a:t>ejercicios</a:t>
            </a:r>
            <a:r>
              <a:rPr lang="en-US" sz="2400">
                <a:latin typeface="Gill Sans MT" panose="020B0502020104020203" pitchFamily="34" charset="0"/>
              </a:rPr>
              <a:t> de </a:t>
            </a:r>
            <a:r>
              <a:rPr lang="en-US" sz="2400" err="1">
                <a:latin typeface="Gill Sans MT" panose="020B0502020104020203" pitchFamily="34" charset="0"/>
              </a:rPr>
              <a:t>resistencia</a:t>
            </a:r>
            <a:r>
              <a:rPr lang="en-US" sz="2400">
                <a:latin typeface="Gill Sans MT" panose="020B0502020104020203" pitchFamily="34" charset="0"/>
              </a:rPr>
              <a:t> y </a:t>
            </a:r>
            <a:r>
              <a:rPr lang="en-US" sz="2400" err="1">
                <a:latin typeface="Gill Sans MT" panose="020B0502020104020203" pitchFamily="34" charset="0"/>
              </a:rPr>
              <a:t>estiramientos</a:t>
            </a:r>
            <a:r>
              <a:rPr lang="en-US" sz="2400">
                <a:latin typeface="Gill Sans MT" panose="020B0502020104020203" pitchFamily="34" charset="0"/>
              </a:rPr>
              <a:t>.</a:t>
            </a:r>
          </a:p>
          <a:p>
            <a:r>
              <a:rPr lang="en-US" sz="2400" err="1">
                <a:latin typeface="Gill Sans MT" panose="020B0502020104020203" pitchFamily="34" charset="0"/>
              </a:rPr>
              <a:t>Caminar</a:t>
            </a:r>
            <a:r>
              <a:rPr lang="en-US" sz="2400">
                <a:latin typeface="Gill Sans MT" panose="020B0502020104020203" pitchFamily="34" charset="0"/>
              </a:rPr>
              <a:t> </a:t>
            </a:r>
            <a:r>
              <a:rPr lang="en-US" sz="2400" err="1">
                <a:latin typeface="Gill Sans MT" panose="020B0502020104020203" pitchFamily="34" charset="0"/>
              </a:rPr>
              <a:t>rápido</a:t>
            </a:r>
            <a:r>
              <a:rPr lang="en-US" sz="2400">
                <a:latin typeface="Gill Sans MT" panose="020B0502020104020203" pitchFamily="34" charset="0"/>
              </a:rPr>
              <a:t> 30 </a:t>
            </a:r>
            <a:r>
              <a:rPr lang="en-US" sz="2400" err="1">
                <a:latin typeface="Gill Sans MT" panose="020B0502020104020203" pitchFamily="34" charset="0"/>
              </a:rPr>
              <a:t>minutos</a:t>
            </a:r>
            <a:r>
              <a:rPr lang="en-US" sz="2400">
                <a:latin typeface="Gill Sans MT" panose="020B0502020104020203" pitchFamily="34" charset="0"/>
              </a:rPr>
              <a:t> para </a:t>
            </a:r>
            <a:r>
              <a:rPr lang="en-US" sz="2400" err="1">
                <a:latin typeface="Gill Sans MT" panose="020B0502020104020203" pitchFamily="34" charset="0"/>
              </a:rPr>
              <a:t>el</a:t>
            </a:r>
            <a:r>
              <a:rPr lang="en-US" sz="2400">
                <a:latin typeface="Gill Sans MT" panose="020B0502020104020203" pitchFamily="34" charset="0"/>
              </a:rPr>
              <a:t> </a:t>
            </a:r>
            <a:r>
              <a:rPr lang="en-US" sz="2400" err="1">
                <a:latin typeface="Gill Sans MT" panose="020B0502020104020203" pitchFamily="34" charset="0"/>
              </a:rPr>
              <a:t>corazón</a:t>
            </a:r>
            <a:r>
              <a:rPr lang="en-US" sz="2400">
                <a:latin typeface="Gill Sans MT" panose="020B0502020104020203" pitchFamily="34" charset="0"/>
              </a:rPr>
              <a:t>. </a:t>
            </a:r>
          </a:p>
          <a:p>
            <a:r>
              <a:rPr lang="en-US" sz="2400" err="1">
                <a:latin typeface="Gill Sans MT" panose="020B0502020104020203" pitchFamily="34" charset="0"/>
              </a:rPr>
              <a:t>Consulte</a:t>
            </a:r>
            <a:r>
              <a:rPr lang="en-US" sz="2400">
                <a:latin typeface="Gill Sans MT" panose="020B0502020104020203" pitchFamily="34" charset="0"/>
              </a:rPr>
              <a:t> al </a:t>
            </a:r>
            <a:r>
              <a:rPr lang="en-US" sz="2400" err="1">
                <a:latin typeface="Gill Sans MT" panose="020B0502020104020203" pitchFamily="34" charset="0"/>
              </a:rPr>
              <a:t>médico</a:t>
            </a:r>
            <a:r>
              <a:rPr lang="en-US" sz="2400">
                <a:latin typeface="Gill Sans MT" panose="020B0502020104020203" pitchFamily="34" charset="0"/>
              </a:rPr>
              <a:t> que le </a:t>
            </a:r>
            <a:r>
              <a:rPr lang="en-US" sz="2400" err="1">
                <a:latin typeface="Gill Sans MT" panose="020B0502020104020203" pitchFamily="34" charset="0"/>
              </a:rPr>
              <a:t>recomienda</a:t>
            </a:r>
            <a:r>
              <a:rPr lang="en-US" sz="2400">
                <a:latin typeface="Gill Sans MT" panose="020B0502020104020203" pitchFamily="34" charset="0"/>
              </a:rPr>
              <a:t> de </a:t>
            </a:r>
            <a:r>
              <a:rPr lang="en-US" sz="2400" err="1">
                <a:latin typeface="Gill Sans MT" panose="020B0502020104020203" pitchFamily="34" charset="0"/>
              </a:rPr>
              <a:t>acuerdo</a:t>
            </a:r>
            <a:r>
              <a:rPr lang="en-US" sz="2400">
                <a:latin typeface="Gill Sans MT" panose="020B0502020104020203" pitchFamily="34" charset="0"/>
              </a:rPr>
              <a:t> a la </a:t>
            </a:r>
            <a:r>
              <a:rPr lang="en-US" sz="2400" err="1">
                <a:latin typeface="Gill Sans MT" panose="020B0502020104020203" pitchFamily="34" charset="0"/>
              </a:rPr>
              <a:t>condición</a:t>
            </a:r>
            <a:r>
              <a:rPr lang="en-US" sz="2400">
                <a:latin typeface="Gill Sans MT" panose="020B0502020104020203" pitchFamily="34" charset="0"/>
              </a:rPr>
              <a:t>.</a:t>
            </a:r>
          </a:p>
        </p:txBody>
      </p:sp>
      <p:sp>
        <p:nvSpPr>
          <p:cNvPr id="6" name="TextBox 5">
            <a:hlinkClick r:id="rId3" action="ppaction://hlinksldjump">
              <a:snd r:embed="rId4" name="drumroll.wav"/>
            </a:hlinkClick>
            <a:extLst>
              <a:ext uri="{FF2B5EF4-FFF2-40B4-BE49-F238E27FC236}">
                <a16:creationId xmlns:a16="http://schemas.microsoft.com/office/drawing/2014/main" id="{E62BDAC9-6DAF-CFD7-4109-D1E13528BC14}"/>
              </a:ext>
            </a:extLst>
          </p:cNvPr>
          <p:cNvSpPr txBox="1"/>
          <p:nvPr/>
        </p:nvSpPr>
        <p:spPr>
          <a:xfrm>
            <a:off x="3305268" y="4683826"/>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QUE CALOR O QUE FRIO</a:t>
            </a:r>
          </a:p>
        </p:txBody>
      </p:sp>
    </p:spTree>
    <p:extLst>
      <p:ext uri="{BB962C8B-B14F-4D97-AF65-F5344CB8AC3E}">
        <p14:creationId xmlns:p14="http://schemas.microsoft.com/office/powerpoint/2010/main" val="30219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a:latin typeface="+mn-lt"/>
              </a:rPr>
              <a:t>2. PARA QUE SIRVE LAS MEDICINAS “g”?</a:t>
            </a:r>
          </a:p>
        </p:txBody>
      </p:sp>
      <p:sp>
        <p:nvSpPr>
          <p:cNvPr id="4" name="Rounded Rectangle 3">
            <a:hlinkClick r:id="rId2" action="ppaction://hlinksldjump"/>
          </p:cNvPr>
          <p:cNvSpPr/>
          <p:nvPr/>
        </p:nvSpPr>
        <p:spPr>
          <a:xfrm>
            <a:off x="5091221" y="3030279"/>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a.  Diabetes</a:t>
            </a:r>
          </a:p>
        </p:txBody>
      </p:sp>
      <p:sp>
        <p:nvSpPr>
          <p:cNvPr id="9" name="Rounded Rectangle 8">
            <a:hlinkClick r:id="rId3"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Cancer</a:t>
            </a:r>
          </a:p>
        </p:txBody>
      </p:sp>
      <p:sp>
        <p:nvSpPr>
          <p:cNvPr id="11" name="Rounded Rectangle 10">
            <a:hlinkClick r:id="rId4" action="ppaction://hlinksldjump"/>
          </p:cNvPr>
          <p:cNvSpPr/>
          <p:nvPr/>
        </p:nvSpPr>
        <p:spPr>
          <a:xfrm>
            <a:off x="5091223" y="4916280"/>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a:t>
            </a:r>
            <a:r>
              <a:rPr lang="en-US" err="1">
                <a:solidFill>
                  <a:schemeClr val="tx1"/>
                </a:solidFill>
              </a:rPr>
              <a:t>Presión</a:t>
            </a:r>
            <a:endParaRPr lang="en-US">
              <a:solidFill>
                <a:schemeClr val="tx1"/>
              </a:solidFill>
            </a:endParaRPr>
          </a:p>
        </p:txBody>
      </p:sp>
      <p:sp>
        <p:nvSpPr>
          <p:cNvPr id="12" name="Rounded Rectangle 11">
            <a:hlinkClick r:id="rId4"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a:t>
            </a:r>
            <a:r>
              <a:rPr lang="en-US" err="1">
                <a:solidFill>
                  <a:schemeClr val="tx1"/>
                </a:solidFill>
              </a:rPr>
              <a:t>Trigliceridos</a:t>
            </a:r>
            <a:endParaRPr lang="en-US">
              <a:solidFill>
                <a:schemeClr val="tx1"/>
              </a:solidFill>
            </a:endParaRPr>
          </a:p>
        </p:txBody>
      </p:sp>
      <p:sp>
        <p:nvSpPr>
          <p:cNvPr id="7" name="Snip and Round Single Corner Rectangle 6">
            <a:hlinkClick r:id="rId5"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32868238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CUALES SON LOS </a:t>
            </a:r>
          </a:p>
          <a:p>
            <a:pPr algn="ctr">
              <a:lnSpc>
                <a:spcPct val="90000"/>
              </a:lnSpc>
            </a:pPr>
            <a:r>
              <a:rPr lang="en-US" sz="2800" cap="all" spc="199">
                <a:solidFill>
                  <a:srgbClr val="262626"/>
                </a:solidFill>
                <a:latin typeface="Gill Sans MT"/>
              </a:rPr>
              <a:t>3 TIPOS DE EJERCICIOS</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1750016" y="2413435"/>
            <a:ext cx="7729200" cy="4219920"/>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8" y="3728661"/>
            <a:ext cx="5581225" cy="1246495"/>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CALENTAMIENTO Y ESTIRAMIENTO</a:t>
            </a:r>
          </a:p>
          <a:p>
            <a:r>
              <a:rPr lang="en-US" sz="2500">
                <a:latin typeface="Gill Sans MT" panose="020B0502020104020203" pitchFamily="34" charset="0"/>
                <a:hlinkClick r:id="rId2" action="ppaction://hlinksldjump">
                  <a:extLst>
                    <a:ext uri="{A12FA001-AC4F-418D-AE19-62706E023703}">
                      <ahyp:hlinkClr xmlns:ahyp="http://schemas.microsoft.com/office/drawing/2018/hyperlinkcolor" val="tx"/>
                    </a:ext>
                  </a:extLst>
                </a:hlinkClick>
              </a:rPr>
              <a:t>AEROBICO</a:t>
            </a:r>
            <a:endParaRPr lang="en-US" sz="2500">
              <a:latin typeface="Gill Sans MT" panose="020B0502020104020203" pitchFamily="34" charset="0"/>
            </a:endParaRPr>
          </a:p>
          <a:p>
            <a:r>
              <a:rPr lang="en-US" sz="2500">
                <a:latin typeface="Gill Sans MT" panose="020B0502020104020203" pitchFamily="34" charset="0"/>
              </a:rPr>
              <a:t>PESAS/</a:t>
            </a:r>
            <a:r>
              <a:rPr lang="en-US" sz="2500">
                <a:latin typeface="Gill Sans MT" panose="020B0502020104020203" pitchFamily="34" charset="0"/>
                <a:hlinkClick r:id="rId2" action="ppaction://hlinksldjump">
                  <a:extLst>
                    <a:ext uri="{A12FA001-AC4F-418D-AE19-62706E023703}">
                      <ahyp:hlinkClr xmlns:ahyp="http://schemas.microsoft.com/office/drawing/2018/hyperlinkcolor" val="tx"/>
                    </a:ext>
                  </a:extLst>
                </a:hlinkClick>
              </a:rPr>
              <a:t>RESISTENCIA</a:t>
            </a:r>
            <a:endParaRPr lang="en-US" sz="2500">
              <a:latin typeface="Gill Sans MT" panose="020B0502020104020203" pitchFamily="34" charset="0"/>
            </a:endParaRP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TROTAR, SALTAR Y </a:t>
            </a:r>
            <a:r>
              <a:rPr lang="en-US" sz="2500">
                <a:latin typeface="Gill Sans MT" panose="020B0502020104020203" pitchFamily="34" charset="0"/>
                <a:hlinkClick r:id="" action="ppaction://hlinkshowjump?jump=nextslide">
                  <a:extLst>
                    <a:ext uri="{A12FA001-AC4F-418D-AE19-62706E023703}">
                      <ahyp:hlinkClr xmlns:ahyp="http://schemas.microsoft.com/office/drawing/2018/hyperlinkcolor" val="tx"/>
                    </a:ext>
                  </a:extLst>
                </a:hlinkClick>
              </a:rPr>
              <a:t>CAMINAR</a:t>
            </a:r>
            <a:endParaRPr lang="en-US" sz="2500">
              <a:latin typeface="Gill Sans MT" panose="020B0502020104020203" pitchFamily="34" charset="0"/>
            </a:endParaRP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8" y="5463334"/>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CARDIO, PESAS, </a:t>
            </a:r>
            <a:r>
              <a:rPr lang="en-US" sz="2500">
                <a:latin typeface="Gill Sans MT" panose="020B0502020104020203" pitchFamily="34" charset="0"/>
                <a:hlinkClick r:id="" action="ppaction://hlinkshowjump?jump=nextslide">
                  <a:snd r:embed="rId4" name="drumroll.wav"/>
                  <a:extLst>
                    <a:ext uri="{A12FA001-AC4F-418D-AE19-62706E023703}">
                      <ahyp:hlinkClr xmlns:ahyp="http://schemas.microsoft.com/office/drawing/2018/hyperlinkcolor" val="tx"/>
                    </a:ext>
                  </a:extLst>
                </a:hlinkClick>
              </a:rPr>
              <a:t>NADAR</a:t>
            </a:r>
            <a:r>
              <a:rPr lang="en-US" sz="2500">
                <a:latin typeface="Gill Sans MT" panose="020B0502020104020203" pitchFamily="34" charset="0"/>
              </a:rPr>
              <a: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marL="0" indent="0" algn="ctr">
              <a:buNone/>
            </a:pPr>
            <a:r>
              <a:rPr lang="en-US">
                <a:effectLst>
                  <a:outerShdw blurRad="38100" dist="38100" dir="2700000" algn="tl">
                    <a:srgbClr val="000000">
                      <a:alpha val="43137"/>
                    </a:srgbClr>
                  </a:outerShdw>
                </a:effectLst>
                <a:hlinkClick r:id="" action="ppaction://hlinkshowjump?jump=previousslide">
                  <a:extLst>
                    <a:ext uri="{A12FA001-AC4F-418D-AE19-62706E023703}">
                      <ahyp:hlinkClr xmlns:ahyp="http://schemas.microsoft.com/office/drawing/2018/hyperlinkcolor" val="tx"/>
                    </a:ext>
                  </a:extLst>
                </a:hlinkClick>
              </a:rPr>
              <a:t>CONTINUE</a:t>
            </a:r>
            <a:r>
              <a:rPr lang="en-US">
                <a:hlinkClick r:id="" action="ppaction://hlinkshowjump?jump=previousslide">
                  <a:extLst>
                    <a:ext uri="{A12FA001-AC4F-418D-AE19-62706E023703}">
                      <ahyp:hlinkClr xmlns:ahyp="http://schemas.microsoft.com/office/drawing/2018/hyperlinkcolor" val="tx"/>
                    </a:ext>
                  </a:extLst>
                </a:hlinkClick>
              </a:rPr>
              <a:t> INTENTANDO</a:t>
            </a:r>
          </a:p>
        </p:txBody>
      </p:sp>
    </p:spTree>
    <p:extLst>
      <p:ext uri="{BB962C8B-B14F-4D97-AF65-F5344CB8AC3E}">
        <p14:creationId xmlns:p14="http://schemas.microsoft.com/office/powerpoint/2010/main" val="32402973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B82E3C-168F-0AF2-5289-B3E7BAEF057D}"/>
              </a:ext>
            </a:extLst>
          </p:cNvPr>
          <p:cNvSpPr>
            <a:spLocks noGrp="1"/>
          </p:cNvSpPr>
          <p:nvPr>
            <p:ph type="subTitle"/>
          </p:nvPr>
        </p:nvSpPr>
        <p:spPr>
          <a:solidFill>
            <a:schemeClr val="accent2">
              <a:lumMod val="40000"/>
              <a:lumOff val="60000"/>
            </a:schemeClr>
          </a:solidFill>
          <a:effectLst>
            <a:outerShdw blurRad="152400" dist="317500" dir="5400000" sx="90000" sy="-19000" rotWithShape="0">
              <a:prstClr val="black">
                <a:alpha val="15000"/>
              </a:prstClr>
            </a:outerShdw>
          </a:effectLst>
        </p:spPr>
        <p:txBody>
          <a:bodyPr>
            <a:scene3d>
              <a:camera prst="orthographicFront"/>
              <a:lightRig rig="threePt" dir="t"/>
            </a:scene3d>
            <a:sp3d extrusionH="57150" contourW="12700">
              <a:bevelT w="38100" h="38100" prst="angle"/>
              <a:extrusionClr>
                <a:srgbClr val="FFC000"/>
              </a:extrusionClr>
              <a:contourClr>
                <a:srgbClr val="002060"/>
              </a:contourClr>
            </a:sp3d>
          </a:bodyPr>
          <a:lstStyle/>
          <a:p>
            <a:pPr marL="0" indent="0" algn="ctr">
              <a:buNone/>
            </a:pPr>
            <a:r>
              <a:rPr lang="en-US">
                <a:hlinkClick r:id="" action="ppaction://hlinkshowjump?jump=nextslide">
                  <a:extLst>
                    <a:ext uri="{A12FA001-AC4F-418D-AE19-62706E023703}">
                      <ahyp:hlinkClr xmlns:ahyp="http://schemas.microsoft.com/office/drawing/2018/hyperlinkcolor" val="tx"/>
                    </a:ext>
                  </a:extLst>
                </a:hlinkClick>
              </a:rPr>
              <a:t>CORRECTO</a:t>
            </a:r>
            <a:endParaRPr lang="en-US">
              <a:hlinkClick r:id="" action="ppaction://hlinkshowjump?jump=previousslide">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6840359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¿Para que </a:t>
            </a:r>
            <a:r>
              <a:rPr lang="en-US" sz="2800" b="0" strike="noStrike" cap="all" spc="199" err="1">
                <a:solidFill>
                  <a:srgbClr val="262626"/>
                </a:solidFill>
                <a:latin typeface="Gill Sans MT"/>
              </a:rPr>
              <a:t>ayuda</a:t>
            </a:r>
            <a:r>
              <a:rPr lang="en-US" sz="2800" cap="all" spc="199" err="1">
                <a:solidFill>
                  <a:srgbClr val="262626"/>
                </a:solidFill>
                <a:latin typeface="Gill Sans MT"/>
              </a:rPr>
              <a:t>n</a:t>
            </a:r>
            <a:r>
              <a:rPr lang="en-US" sz="2800" cap="all" spc="199">
                <a:solidFill>
                  <a:srgbClr val="262626"/>
                </a:solidFill>
                <a:latin typeface="Gill Sans MT"/>
              </a:rPr>
              <a:t> </a:t>
            </a:r>
            <a:r>
              <a:rPr lang="en-US" sz="2800" cap="all" spc="199" err="1">
                <a:solidFill>
                  <a:srgbClr val="262626"/>
                </a:solidFill>
                <a:latin typeface="Gill Sans MT"/>
              </a:rPr>
              <a:t>los</a:t>
            </a:r>
            <a:r>
              <a:rPr lang="en-US" sz="2800" cap="all" spc="199">
                <a:solidFill>
                  <a:srgbClr val="262626"/>
                </a:solidFill>
                <a:latin typeface="Gill Sans MT"/>
              </a:rPr>
              <a:t> ESTIRAMIENTOS?</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PARA LA RIGIDEZ MUSCULAR.</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86177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PREPARAR EL CUERPO PARA TRABAJAR, PREVENIR DOLORES.</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5" y="4486766"/>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ESTRES Y TENSION.</a:t>
            </a:r>
          </a:p>
        </p:txBody>
      </p:sp>
    </p:spTree>
    <p:extLst>
      <p:ext uri="{BB962C8B-B14F-4D97-AF65-F5344CB8AC3E}">
        <p14:creationId xmlns:p14="http://schemas.microsoft.com/office/powerpoint/2010/main" val="5340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¿Para que </a:t>
            </a:r>
            <a:r>
              <a:rPr lang="en-US" sz="2800" b="0" strike="noStrike" cap="all" spc="199" err="1">
                <a:solidFill>
                  <a:srgbClr val="262626"/>
                </a:solidFill>
                <a:latin typeface="Gill Sans MT"/>
              </a:rPr>
              <a:t>ayuda</a:t>
            </a:r>
            <a:r>
              <a:rPr lang="en-US" sz="2800" cap="all" spc="199" err="1">
                <a:solidFill>
                  <a:srgbClr val="262626"/>
                </a:solidFill>
                <a:latin typeface="Gill Sans MT"/>
              </a:rPr>
              <a:t>n</a:t>
            </a:r>
            <a:r>
              <a:rPr lang="en-US" sz="2800" cap="all" spc="199">
                <a:solidFill>
                  <a:srgbClr val="262626"/>
                </a:solidFill>
                <a:latin typeface="Gill Sans MT"/>
              </a:rPr>
              <a:t> </a:t>
            </a:r>
            <a:r>
              <a:rPr lang="en-US" sz="2800" cap="all" spc="199" err="1">
                <a:solidFill>
                  <a:srgbClr val="262626"/>
                </a:solidFill>
                <a:latin typeface="Gill Sans MT"/>
              </a:rPr>
              <a:t>los</a:t>
            </a:r>
            <a:r>
              <a:rPr lang="en-US" sz="2800" cap="all" spc="199">
                <a:solidFill>
                  <a:srgbClr val="262626"/>
                </a:solidFill>
                <a:latin typeface="Gill Sans MT"/>
              </a:rPr>
              <a:t> </a:t>
            </a:r>
            <a:r>
              <a:rPr lang="en-US" sz="2800" cap="all" spc="199" err="1">
                <a:solidFill>
                  <a:srgbClr val="262626"/>
                </a:solidFill>
                <a:latin typeface="Gill Sans MT"/>
              </a:rPr>
              <a:t>aerobicos</a:t>
            </a:r>
            <a:r>
              <a:rPr lang="en-US" sz="2800" cap="all" spc="199">
                <a:solidFill>
                  <a:srgbClr val="262626"/>
                </a:solidFill>
                <a:latin typeface="Gill Sans MT"/>
              </a:rPr>
              <a:t>?</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PRESION ALTA</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MASA CORPORAL</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4731315"/>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DIABETES</a:t>
            </a:r>
          </a:p>
        </p:txBody>
      </p:sp>
    </p:spTree>
    <p:extLst>
      <p:ext uri="{BB962C8B-B14F-4D97-AF65-F5344CB8AC3E}">
        <p14:creationId xmlns:p14="http://schemas.microsoft.com/office/powerpoint/2010/main" val="377904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¿Para que </a:t>
            </a:r>
            <a:r>
              <a:rPr lang="en-US" sz="2800" b="0" strike="noStrike" cap="all" spc="199" err="1">
                <a:solidFill>
                  <a:srgbClr val="262626"/>
                </a:solidFill>
                <a:latin typeface="Gill Sans MT"/>
              </a:rPr>
              <a:t>ayuda</a:t>
            </a:r>
            <a:r>
              <a:rPr lang="en-US" sz="2800" cap="all" spc="199" err="1">
                <a:solidFill>
                  <a:srgbClr val="262626"/>
                </a:solidFill>
                <a:latin typeface="Gill Sans MT"/>
              </a:rPr>
              <a:t>n</a:t>
            </a:r>
            <a:r>
              <a:rPr lang="en-US" sz="2800" cap="all" spc="199">
                <a:solidFill>
                  <a:srgbClr val="262626"/>
                </a:solidFill>
                <a:latin typeface="Gill Sans MT"/>
              </a:rPr>
              <a:t> las </a:t>
            </a:r>
          </a:p>
          <a:p>
            <a:pPr algn="ctr">
              <a:lnSpc>
                <a:spcPct val="90000"/>
              </a:lnSpc>
            </a:pPr>
            <a:r>
              <a:rPr lang="en-US" sz="2800" cap="all" spc="199" err="1">
                <a:solidFill>
                  <a:srgbClr val="262626"/>
                </a:solidFill>
                <a:latin typeface="Gill Sans MT"/>
              </a:rPr>
              <a:t>pesas</a:t>
            </a:r>
            <a:r>
              <a:rPr lang="en-US" sz="2800" cap="all" spc="199">
                <a:solidFill>
                  <a:srgbClr val="262626"/>
                </a:solidFill>
                <a:latin typeface="Gill Sans MT"/>
              </a:rPr>
              <a:t> y </a:t>
            </a:r>
            <a:r>
              <a:rPr lang="en-US" sz="2800" cap="all" spc="199" err="1">
                <a:solidFill>
                  <a:srgbClr val="262626"/>
                </a:solidFill>
                <a:latin typeface="Gill Sans MT"/>
              </a:rPr>
              <a:t>resistencia</a:t>
            </a:r>
            <a:r>
              <a:rPr lang="en-US" sz="2800" cap="all" spc="199">
                <a:solidFill>
                  <a:srgbClr val="262626"/>
                </a:solidFill>
                <a:latin typeface="Gill Sans MT"/>
              </a:rPr>
              <a:t>?</a:t>
            </a:r>
            <a:endParaRPr lang="en-US" sz="2800" b="0" strike="noStrike" spc="-1">
              <a:solidFill>
                <a:srgbClr val="000000"/>
              </a:solidFill>
              <a:latin typeface="Gill Sans MT"/>
            </a:endParaRPr>
          </a:p>
        </p:txBody>
      </p:sp>
      <p:sp>
        <p:nvSpPr>
          <p:cNvPr id="500" name="TextShape 2">
            <a:hlinkClick r:id="rId2" action="ppaction://hlinksldjump"/>
          </p:cNvPr>
          <p:cNvSpPr txBox="1"/>
          <p:nvPr/>
        </p:nvSpPr>
        <p:spPr>
          <a:xfrm>
            <a:off x="2231280" y="2095755"/>
            <a:ext cx="7209836" cy="3333495"/>
          </a:xfrm>
          <a:prstGeom prst="rect">
            <a:avLst/>
          </a:prstGeom>
          <a:noFill/>
          <a:ln w="0">
            <a:noFill/>
          </a:ln>
        </p:spPr>
        <p:txBody>
          <a:bodyPr>
            <a:normAutofit/>
          </a:bodyPr>
          <a:lstStyle/>
          <a:p>
            <a:pPr marL="360">
              <a:lnSpc>
                <a:spcPct val="100000"/>
              </a:lnSpc>
              <a:spcBef>
                <a:spcPts val="1001"/>
              </a:spcBef>
              <a:buClr>
                <a:srgbClr val="418AB3"/>
              </a:buClr>
            </a:pPr>
            <a:endParaRPr lang="en-US" spc="-1">
              <a:solidFill>
                <a:srgbClr val="262626"/>
              </a:solidFill>
              <a:latin typeface="Gill Sans MT"/>
            </a:endParaRPr>
          </a:p>
        </p:txBody>
      </p:sp>
      <p:sp>
        <p:nvSpPr>
          <p:cNvPr id="2" name="TextBox 1">
            <a:hlinkClick r:id="rId3" action="ppaction://hlinksldjump">
              <a:snd r:embed="rId4" name="drumroll.wav"/>
            </a:hlinkClick>
            <a:extLst>
              <a:ext uri="{FF2B5EF4-FFF2-40B4-BE49-F238E27FC236}">
                <a16:creationId xmlns:a16="http://schemas.microsoft.com/office/drawing/2014/main" id="{1DEFB08B-52B3-9E38-E5E4-BCEF5F1D7738}"/>
              </a:ext>
            </a:extLst>
          </p:cNvPr>
          <p:cNvSpPr txBox="1"/>
          <p:nvPr/>
        </p:nvSpPr>
        <p:spPr>
          <a:xfrm>
            <a:off x="3305266" y="3741110"/>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FORTALECER MUSCULOS Y HUESOS</a:t>
            </a:r>
          </a:p>
        </p:txBody>
      </p:sp>
      <p:sp>
        <p:nvSpPr>
          <p:cNvPr id="3" name="TextBox 2">
            <a:hlinkClick r:id="" action="ppaction://hlinkshowjump?jump=nextslide"/>
            <a:extLst>
              <a:ext uri="{FF2B5EF4-FFF2-40B4-BE49-F238E27FC236}">
                <a16:creationId xmlns:a16="http://schemas.microsoft.com/office/drawing/2014/main" id="{2FFA758E-8DA1-A127-854A-B930A32C49A6}"/>
              </a:ext>
            </a:extLst>
          </p:cNvPr>
          <p:cNvSpPr txBox="1"/>
          <p:nvPr/>
        </p:nvSpPr>
        <p:spPr>
          <a:xfrm>
            <a:off x="3305268" y="2750905"/>
            <a:ext cx="5581223"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POSTURA</a:t>
            </a:r>
          </a:p>
        </p:txBody>
      </p:sp>
      <p:sp>
        <p:nvSpPr>
          <p:cNvPr id="4" name="TextBox 3">
            <a:hlinkClick r:id="" action="ppaction://hlinkshowjump?jump=nextslide"/>
            <a:extLst>
              <a:ext uri="{FF2B5EF4-FFF2-40B4-BE49-F238E27FC236}">
                <a16:creationId xmlns:a16="http://schemas.microsoft.com/office/drawing/2014/main" id="{5C3E3539-1068-2FB2-2EF5-123258BE95B7}"/>
              </a:ext>
            </a:extLst>
          </p:cNvPr>
          <p:cNvSpPr txBox="1"/>
          <p:nvPr/>
        </p:nvSpPr>
        <p:spPr>
          <a:xfrm>
            <a:off x="3305266" y="4731315"/>
            <a:ext cx="5581225" cy="477054"/>
          </a:xfrm>
          <a:prstGeom prst="rect">
            <a:avLst/>
          </a:prstGeom>
          <a:blipFill>
            <a:blip r:embed="rId5"/>
            <a:tile tx="0" ty="0" sx="100000" sy="100000" flip="none" algn="tl"/>
          </a:blipFill>
        </p:spPr>
        <p:txBody>
          <a:bodyPr wrap="square" rtlCol="0">
            <a:spAutoFit/>
          </a:bodyPr>
          <a:lstStyle/>
          <a:p>
            <a:r>
              <a:rPr lang="en-US" sz="2500">
                <a:latin typeface="Gill Sans MT" panose="020B0502020104020203" pitchFamily="34" charset="0"/>
              </a:rPr>
              <a:t>BALANCE</a:t>
            </a:r>
          </a:p>
        </p:txBody>
      </p:sp>
    </p:spTree>
    <p:extLst>
      <p:ext uri="{BB962C8B-B14F-4D97-AF65-F5344CB8AC3E}">
        <p14:creationId xmlns:p14="http://schemas.microsoft.com/office/powerpoint/2010/main" val="13372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¿Como </a:t>
            </a:r>
            <a:r>
              <a:rPr lang="en-US" sz="2800" cap="all" spc="199" err="1">
                <a:solidFill>
                  <a:srgbClr val="262626"/>
                </a:solidFill>
                <a:latin typeface="Gill Sans MT"/>
              </a:rPr>
              <a:t>puedo</a:t>
            </a:r>
            <a:r>
              <a:rPr lang="en-US" sz="2800" cap="all" spc="199">
                <a:solidFill>
                  <a:srgbClr val="262626"/>
                </a:solidFill>
                <a:latin typeface="Gill Sans MT"/>
              </a:rPr>
              <a:t> </a:t>
            </a:r>
            <a:r>
              <a:rPr lang="en-US" sz="2800" cap="all" spc="199" err="1">
                <a:solidFill>
                  <a:srgbClr val="262626"/>
                </a:solidFill>
                <a:latin typeface="Gill Sans MT"/>
              </a:rPr>
              <a:t>incrementar</a:t>
            </a:r>
            <a:r>
              <a:rPr lang="en-US" sz="2800" cap="all" spc="199">
                <a:solidFill>
                  <a:srgbClr val="262626"/>
                </a:solidFill>
                <a:latin typeface="Gill Sans MT"/>
              </a:rPr>
              <a:t> </a:t>
            </a:r>
          </a:p>
          <a:p>
            <a:pPr algn="ctr">
              <a:lnSpc>
                <a:spcPct val="90000"/>
              </a:lnSpc>
            </a:pPr>
            <a:r>
              <a:rPr lang="en-US" sz="2800" cap="all" spc="199">
                <a:solidFill>
                  <a:srgbClr val="262626"/>
                </a:solidFill>
                <a:latin typeface="Gill Sans MT"/>
              </a:rPr>
              <a:t>mi </a:t>
            </a:r>
            <a:r>
              <a:rPr lang="en-US" sz="2800" cap="all" spc="199" err="1">
                <a:solidFill>
                  <a:srgbClr val="262626"/>
                </a:solidFill>
                <a:latin typeface="Gill Sans MT"/>
              </a:rPr>
              <a:t>ejercicio</a:t>
            </a:r>
            <a:r>
              <a:rPr lang="en-US" sz="2800" cap="all" spc="199">
                <a:solidFill>
                  <a:srgbClr val="262626"/>
                </a:solidFill>
                <a:latin typeface="Gill Sans MT"/>
              </a:rPr>
              <a:t>?</a:t>
            </a:r>
            <a:endParaRPr lang="en-US" sz="2800" b="0" strike="noStrike" spc="-1">
              <a:solidFill>
                <a:srgbClr val="000000"/>
              </a:solidFill>
              <a:latin typeface="Gill Sans MT"/>
            </a:endParaRPr>
          </a:p>
        </p:txBody>
      </p:sp>
      <p:sp>
        <p:nvSpPr>
          <p:cNvPr id="504" name="TextShape 2"/>
          <p:cNvSpPr txBox="1"/>
          <p:nvPr/>
        </p:nvSpPr>
        <p:spPr>
          <a:xfrm>
            <a:off x="2231280" y="2638080"/>
            <a:ext cx="7729200" cy="3101760"/>
          </a:xfrm>
          <a:prstGeom prst="rect">
            <a:avLst/>
          </a:prstGeom>
          <a:noFill/>
          <a:ln w="0">
            <a:noFill/>
          </a:ln>
        </p:spPr>
        <p:txBody>
          <a:bodyPr>
            <a:normAutofit/>
          </a:bodyPr>
          <a:lstStyle/>
          <a:p>
            <a:pPr marL="457560" indent="-457200">
              <a:lnSpc>
                <a:spcPct val="100000"/>
              </a:lnSpc>
              <a:spcBef>
                <a:spcPts val="1001"/>
              </a:spcBef>
              <a:buClr>
                <a:srgbClr val="418AB3"/>
              </a:buClr>
              <a:buFont typeface="+mj-lt"/>
              <a:buAutoNum type="arabicPeriod"/>
            </a:pPr>
            <a:r>
              <a:rPr lang="en-US" sz="2500" b="0" strike="noStrike" spc="-1" err="1">
                <a:solidFill>
                  <a:srgbClr val="262626"/>
                </a:solidFill>
                <a:latin typeface="Gill Sans MT"/>
              </a:rPr>
              <a:t>Planificar</a:t>
            </a:r>
            <a:endParaRPr lang="en-US" sz="2500" b="0" strike="noStrike" spc="-1">
              <a:solidFill>
                <a:srgbClr val="262626"/>
              </a:solidFill>
              <a:latin typeface="Gill Sans MT"/>
            </a:endParaRPr>
          </a:p>
          <a:p>
            <a:pPr marL="457560" indent="-457200">
              <a:lnSpc>
                <a:spcPct val="100000"/>
              </a:lnSpc>
              <a:spcBef>
                <a:spcPts val="1001"/>
              </a:spcBef>
              <a:buClr>
                <a:srgbClr val="418AB3"/>
              </a:buClr>
              <a:buFont typeface="+mj-lt"/>
              <a:buAutoNum type="arabicPeriod"/>
            </a:pPr>
            <a:r>
              <a:rPr lang="en-US" sz="2500" spc="-1" err="1">
                <a:solidFill>
                  <a:srgbClr val="262626"/>
                </a:solidFill>
                <a:latin typeface="Gill Sans MT"/>
              </a:rPr>
              <a:t>E</a:t>
            </a:r>
            <a:r>
              <a:rPr lang="en-US" sz="2500" b="0" strike="noStrike" spc="-1" err="1">
                <a:solidFill>
                  <a:srgbClr val="262626"/>
                </a:solidFill>
                <a:latin typeface="Gill Sans MT"/>
              </a:rPr>
              <a:t>structurar</a:t>
            </a:r>
            <a:endParaRPr lang="en-US" sz="2500" spc="-1">
              <a:solidFill>
                <a:srgbClr val="262626"/>
              </a:solidFill>
              <a:latin typeface="Gill Sans MT"/>
            </a:endParaRPr>
          </a:p>
          <a:p>
            <a:pPr marL="457560" indent="-457200">
              <a:lnSpc>
                <a:spcPct val="100000"/>
              </a:lnSpc>
              <a:spcBef>
                <a:spcPts val="1001"/>
              </a:spcBef>
              <a:buClr>
                <a:srgbClr val="418AB3"/>
              </a:buClr>
              <a:buFont typeface="+mj-lt"/>
              <a:buAutoNum type="arabicPeriod"/>
            </a:pPr>
            <a:r>
              <a:rPr lang="en-US" sz="2500" spc="-1" err="1">
                <a:solidFill>
                  <a:srgbClr val="262626"/>
                </a:solidFill>
                <a:latin typeface="Gill Sans MT"/>
              </a:rPr>
              <a:t>R</a:t>
            </a:r>
            <a:r>
              <a:rPr lang="en-US" sz="2500" b="0" strike="noStrike" spc="-1" err="1">
                <a:solidFill>
                  <a:srgbClr val="262626"/>
                </a:solidFill>
                <a:latin typeface="Gill Sans MT"/>
              </a:rPr>
              <a:t>epetir</a:t>
            </a:r>
            <a:endParaRPr lang="en-US" sz="2500" b="0" strike="noStrike" spc="-1">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4">
                                            <p:txEl>
                                              <p:pRg st="0" end="0"/>
                                            </p:txEl>
                                          </p:spTgt>
                                        </p:tgtEl>
                                        <p:attrNameLst>
                                          <p:attrName>style.visibility</p:attrName>
                                        </p:attrNameLst>
                                      </p:cBhvr>
                                      <p:to>
                                        <p:strVal val="visible"/>
                                      </p:to>
                                    </p:set>
                                    <p:animEffect transition="in" filter="fade">
                                      <p:cBhvr>
                                        <p:cTn id="7" dur="1000"/>
                                        <p:tgtEl>
                                          <p:spTgt spid="504">
                                            <p:txEl>
                                              <p:pRg st="0" end="0"/>
                                            </p:txEl>
                                          </p:spTgt>
                                        </p:tgtEl>
                                      </p:cBhvr>
                                    </p:animEffect>
                                    <p:anim calcmode="lin" valueType="num">
                                      <p:cBhvr>
                                        <p:cTn id="8" dur="1000" fill="hold"/>
                                        <p:tgtEl>
                                          <p:spTgt spid="50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4">
                                            <p:txEl>
                                              <p:pRg st="1" end="1"/>
                                            </p:txEl>
                                          </p:spTgt>
                                        </p:tgtEl>
                                        <p:attrNameLst>
                                          <p:attrName>style.visibility</p:attrName>
                                        </p:attrNameLst>
                                      </p:cBhvr>
                                      <p:to>
                                        <p:strVal val="visible"/>
                                      </p:to>
                                    </p:set>
                                    <p:animEffect transition="in" filter="fade">
                                      <p:cBhvr>
                                        <p:cTn id="12" dur="1000"/>
                                        <p:tgtEl>
                                          <p:spTgt spid="504">
                                            <p:txEl>
                                              <p:pRg st="1" end="1"/>
                                            </p:txEl>
                                          </p:spTgt>
                                        </p:tgtEl>
                                      </p:cBhvr>
                                    </p:animEffect>
                                    <p:anim calcmode="lin" valueType="num">
                                      <p:cBhvr>
                                        <p:cTn id="13" dur="1000" fill="hold"/>
                                        <p:tgtEl>
                                          <p:spTgt spid="50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0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4">
                                            <p:txEl>
                                              <p:pRg st="2" end="2"/>
                                            </p:txEl>
                                          </p:spTgt>
                                        </p:tgtEl>
                                        <p:attrNameLst>
                                          <p:attrName>style.visibility</p:attrName>
                                        </p:attrNameLst>
                                      </p:cBhvr>
                                      <p:to>
                                        <p:strVal val="visible"/>
                                      </p:to>
                                    </p:set>
                                    <p:animEffect transition="in" filter="fade">
                                      <p:cBhvr>
                                        <p:cTn id="17" dur="1000"/>
                                        <p:tgtEl>
                                          <p:spTgt spid="504">
                                            <p:txEl>
                                              <p:pRg st="2" end="2"/>
                                            </p:txEl>
                                          </p:spTgt>
                                        </p:tgtEl>
                                      </p:cBhvr>
                                    </p:animEffect>
                                    <p:anim calcmode="lin" valueType="num">
                                      <p:cBhvr>
                                        <p:cTn id="18" dur="1000" fill="hold"/>
                                        <p:tgtEl>
                                          <p:spTgt spid="50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0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 </a:t>
            </a:r>
            <a:r>
              <a:rPr lang="en-US" sz="2800" spc="-1">
                <a:solidFill>
                  <a:srgbClr val="262626"/>
                </a:solidFill>
                <a:latin typeface="Gill Sans MT"/>
              </a:rPr>
              <a:t>¿CUANTO DEBO AUMENTAR MI EJERCICIO?</a:t>
            </a:r>
          </a:p>
          <a:p>
            <a:pPr algn="ctr">
              <a:lnSpc>
                <a:spcPct val="90000"/>
              </a:lnSpc>
            </a:pPr>
            <a:endParaRPr lang="en-US" sz="2800" b="0" strike="noStrike" spc="-1">
              <a:solidFill>
                <a:srgbClr val="000000"/>
              </a:solidFill>
              <a:latin typeface="Gill Sans MT"/>
            </a:endParaRPr>
          </a:p>
        </p:txBody>
      </p:sp>
      <p:sp>
        <p:nvSpPr>
          <p:cNvPr id="506"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10 </a:t>
            </a:r>
            <a:r>
              <a:rPr lang="en-US" sz="2500" b="0" strike="noStrike" spc="-1" err="1">
                <a:solidFill>
                  <a:srgbClr val="262626"/>
                </a:solidFill>
                <a:latin typeface="Gill Sans MT"/>
              </a:rPr>
              <a:t>minutos</a:t>
            </a:r>
            <a:r>
              <a:rPr lang="en-US" sz="2500" b="0" strike="noStrike" spc="-1">
                <a:solidFill>
                  <a:srgbClr val="262626"/>
                </a:solidFill>
                <a:latin typeface="Gill Sans MT"/>
              </a:rPr>
              <a:t> de </a:t>
            </a:r>
            <a:r>
              <a:rPr lang="en-US" sz="2500" b="0" strike="noStrike" spc="-1" err="1">
                <a:solidFill>
                  <a:srgbClr val="262626"/>
                </a:solidFill>
                <a:latin typeface="Gill Sans MT"/>
              </a:rPr>
              <a:t>caminata</a:t>
            </a:r>
            <a:r>
              <a:rPr lang="en-US" sz="2500" b="0" strike="noStrike" spc="-1">
                <a:solidFill>
                  <a:srgbClr val="262626"/>
                </a:solidFill>
                <a:latin typeface="Gill Sans MT"/>
              </a:rPr>
              <a:t> con </a:t>
            </a:r>
            <a:r>
              <a:rPr lang="en-US" sz="2500" b="0" strike="noStrike" spc="-1" err="1">
                <a:solidFill>
                  <a:srgbClr val="262626"/>
                </a:solidFill>
                <a:latin typeface="Gill Sans MT"/>
              </a:rPr>
              <a:t>intensidad</a:t>
            </a:r>
            <a:r>
              <a:rPr lang="en-US" sz="2500" b="0" strike="noStrike" spc="-1">
                <a:solidFill>
                  <a:srgbClr val="262626"/>
                </a:solidFill>
                <a:latin typeface="Gill Sans MT"/>
              </a:rPr>
              <a:t> </a:t>
            </a:r>
            <a:r>
              <a:rPr lang="en-US" sz="2500" b="0" strike="noStrike" spc="-1" err="1">
                <a:solidFill>
                  <a:srgbClr val="262626"/>
                </a:solidFill>
                <a:latin typeface="Gill Sans MT"/>
              </a:rPr>
              <a:t>moderada</a:t>
            </a:r>
            <a:r>
              <a:rPr lang="en-US" sz="2500" b="0" strike="noStrike" spc="-1">
                <a:solidFill>
                  <a:srgbClr val="262626"/>
                </a:solidFill>
                <a:latin typeface="Gill Sans MT"/>
              </a:rPr>
              <a:t> 3 </a:t>
            </a:r>
            <a:r>
              <a:rPr lang="en-US" sz="2500" b="0" strike="noStrike" spc="-1" err="1">
                <a:solidFill>
                  <a:srgbClr val="262626"/>
                </a:solidFill>
                <a:latin typeface="Gill Sans MT"/>
              </a:rPr>
              <a:t>veces</a:t>
            </a:r>
            <a:r>
              <a:rPr lang="en-US" sz="2500" b="0" strike="noStrike" spc="-1">
                <a:solidFill>
                  <a:srgbClr val="262626"/>
                </a:solidFill>
                <a:latin typeface="Gill Sans MT"/>
              </a:rPr>
              <a:t> al día/5 </a:t>
            </a:r>
            <a:r>
              <a:rPr lang="en-US" sz="2500" b="0" strike="noStrike" spc="-1" err="1">
                <a:solidFill>
                  <a:srgbClr val="262626"/>
                </a:solidFill>
                <a:latin typeface="Gill Sans MT"/>
              </a:rPr>
              <a:t>veces</a:t>
            </a:r>
            <a:r>
              <a:rPr lang="en-US" sz="2500" b="0" strike="noStrike" spc="-1">
                <a:solidFill>
                  <a:srgbClr val="262626"/>
                </a:solidFill>
                <a:latin typeface="Gill Sans MT"/>
              </a:rPr>
              <a:t> a la </a:t>
            </a:r>
            <a:r>
              <a:rPr lang="en-US" sz="2500" b="0" strike="noStrike" spc="-1" err="1">
                <a:solidFill>
                  <a:srgbClr val="262626"/>
                </a:solidFill>
                <a:latin typeface="Gill Sans MT"/>
              </a:rPr>
              <a:t>semana</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20 </a:t>
            </a:r>
            <a:r>
              <a:rPr lang="en-US" sz="2500" b="0" strike="noStrike" spc="-1" err="1">
                <a:solidFill>
                  <a:srgbClr val="262626"/>
                </a:solidFill>
                <a:latin typeface="Gill Sans MT"/>
              </a:rPr>
              <a:t>minutos</a:t>
            </a:r>
            <a:r>
              <a:rPr lang="en-US" sz="2500" b="0" strike="noStrike" spc="-1">
                <a:solidFill>
                  <a:srgbClr val="262626"/>
                </a:solidFill>
                <a:latin typeface="Gill Sans MT"/>
              </a:rPr>
              <a:t> de </a:t>
            </a:r>
            <a:r>
              <a:rPr lang="en-US" sz="2500" b="0" strike="noStrike" spc="-1" err="1">
                <a:solidFill>
                  <a:srgbClr val="262626"/>
                </a:solidFill>
                <a:latin typeface="Gill Sans MT"/>
              </a:rPr>
              <a:t>bicicleta</a:t>
            </a:r>
            <a:r>
              <a:rPr lang="en-US" sz="2500" b="0" strike="noStrike" spc="-1">
                <a:solidFill>
                  <a:srgbClr val="262626"/>
                </a:solidFill>
                <a:latin typeface="Gill Sans MT"/>
              </a:rPr>
              <a:t> de </a:t>
            </a:r>
            <a:r>
              <a:rPr lang="en-US" sz="2500" b="0" strike="noStrike" spc="-1" err="1">
                <a:solidFill>
                  <a:srgbClr val="262626"/>
                </a:solidFill>
                <a:latin typeface="Gill Sans MT"/>
              </a:rPr>
              <a:t>intensidad</a:t>
            </a:r>
            <a:r>
              <a:rPr lang="en-US" sz="2500" b="0" strike="noStrike" spc="-1">
                <a:solidFill>
                  <a:srgbClr val="262626"/>
                </a:solidFill>
                <a:latin typeface="Gill Sans MT"/>
              </a:rPr>
              <a:t> </a:t>
            </a:r>
            <a:r>
              <a:rPr lang="en-US" sz="2500" b="0" strike="noStrike" spc="-1" err="1">
                <a:solidFill>
                  <a:srgbClr val="262626"/>
                </a:solidFill>
                <a:latin typeface="Gill Sans MT"/>
              </a:rPr>
              <a:t>moderada</a:t>
            </a:r>
            <a:r>
              <a:rPr lang="en-US" sz="2500" b="0" strike="noStrike" spc="-1">
                <a:solidFill>
                  <a:srgbClr val="262626"/>
                </a:solidFill>
                <a:latin typeface="Gill Sans MT"/>
              </a:rPr>
              <a:t> 3 </a:t>
            </a:r>
            <a:r>
              <a:rPr lang="en-US" sz="2500" b="0" strike="noStrike" spc="-1" err="1">
                <a:solidFill>
                  <a:srgbClr val="262626"/>
                </a:solidFill>
                <a:latin typeface="Gill Sans MT"/>
              </a:rPr>
              <a:t>días</a:t>
            </a:r>
            <a:r>
              <a:rPr lang="en-US" sz="2500" b="0" strike="noStrike" spc="-1">
                <a:solidFill>
                  <a:srgbClr val="262626"/>
                </a:solidFill>
                <a:latin typeface="Gill Sans MT"/>
              </a:rPr>
              <a:t>/</a:t>
            </a:r>
            <a:r>
              <a:rPr lang="en-US" sz="2500" b="0" strike="noStrike" spc="-1" err="1">
                <a:solidFill>
                  <a:srgbClr val="262626"/>
                </a:solidFill>
                <a:latin typeface="Gill Sans MT"/>
              </a:rPr>
              <a:t>semana</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30 </a:t>
            </a:r>
            <a:r>
              <a:rPr lang="en-US" sz="2500" b="0" strike="noStrike" spc="-1" err="1">
                <a:solidFill>
                  <a:srgbClr val="262626"/>
                </a:solidFill>
                <a:latin typeface="Gill Sans MT"/>
              </a:rPr>
              <a:t>minutos</a:t>
            </a:r>
            <a:r>
              <a:rPr lang="en-US" sz="2500" b="0" strike="noStrike" spc="-1">
                <a:solidFill>
                  <a:srgbClr val="262626"/>
                </a:solidFill>
                <a:latin typeface="Gill Sans MT"/>
              </a:rPr>
              <a:t> de </a:t>
            </a:r>
            <a:r>
              <a:rPr lang="en-US" sz="2500" b="0" strike="noStrike" spc="-1" err="1">
                <a:solidFill>
                  <a:srgbClr val="262626"/>
                </a:solidFill>
                <a:latin typeface="Gill Sans MT"/>
              </a:rPr>
              <a:t>baile</a:t>
            </a:r>
            <a:r>
              <a:rPr lang="en-US" sz="2500" b="0" strike="noStrike" spc="-1">
                <a:solidFill>
                  <a:srgbClr val="262626"/>
                </a:solidFill>
                <a:latin typeface="Gill Sans MT"/>
              </a:rPr>
              <a:t> (</a:t>
            </a:r>
            <a:r>
              <a:rPr lang="en-US" sz="2500" b="0" strike="noStrike" spc="-1" err="1">
                <a:solidFill>
                  <a:srgbClr val="262626"/>
                </a:solidFill>
                <a:latin typeface="Gill Sans MT"/>
              </a:rPr>
              <a:t>moderado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Por</a:t>
            </a:r>
            <a:r>
              <a:rPr lang="en-US" sz="2500" b="0" strike="noStrike" spc="-1">
                <a:solidFill>
                  <a:srgbClr val="262626"/>
                </a:solidFill>
                <a:latin typeface="Gill Sans MT"/>
              </a:rPr>
              <a:t> </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difícil</a:t>
            </a:r>
            <a:r>
              <a:rPr lang="en-US" sz="2500" b="0" strike="noStrike" spc="-1">
                <a:solidFill>
                  <a:srgbClr val="262626"/>
                </a:solidFill>
                <a:latin typeface="Gill Sans MT"/>
              </a:rPr>
              <a:t>. Las "</a:t>
            </a:r>
            <a:r>
              <a:rPr lang="en-US" sz="2500" b="0" strike="noStrike" spc="-1" err="1">
                <a:solidFill>
                  <a:srgbClr val="262626"/>
                </a:solidFill>
                <a:latin typeface="Gill Sans MT"/>
              </a:rPr>
              <a:t>excusas</a:t>
            </a:r>
            <a:r>
              <a:rPr lang="en-US" sz="2500" b="0" strike="noStrike" spc="-1">
                <a:solidFill>
                  <a:srgbClr val="262626"/>
                </a:solidFill>
                <a:latin typeface="Gill Sans M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fade">
                                      <p:cBhvr>
                                        <p:cTn id="7" dur="1000"/>
                                        <p:tgtEl>
                                          <p:spTgt spid="506">
                                            <p:txEl>
                                              <p:pRg st="0" end="0"/>
                                            </p:txEl>
                                          </p:spTgt>
                                        </p:tgtEl>
                                      </p:cBhvr>
                                    </p:animEffect>
                                    <p:anim calcmode="lin" valueType="num">
                                      <p:cBhvr>
                                        <p:cTn id="8" dur="1000" fill="hold"/>
                                        <p:tgtEl>
                                          <p:spTgt spid="50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6">
                                            <p:txEl>
                                              <p:pRg st="1" end="1"/>
                                            </p:txEl>
                                          </p:spTgt>
                                        </p:tgtEl>
                                        <p:attrNameLst>
                                          <p:attrName>style.visibility</p:attrName>
                                        </p:attrNameLst>
                                      </p:cBhvr>
                                      <p:to>
                                        <p:strVal val="visible"/>
                                      </p:to>
                                    </p:set>
                                    <p:animEffect transition="in" filter="fade">
                                      <p:cBhvr>
                                        <p:cTn id="12" dur="1000"/>
                                        <p:tgtEl>
                                          <p:spTgt spid="506">
                                            <p:txEl>
                                              <p:pRg st="1" end="1"/>
                                            </p:txEl>
                                          </p:spTgt>
                                        </p:tgtEl>
                                      </p:cBhvr>
                                    </p:animEffect>
                                    <p:anim calcmode="lin" valueType="num">
                                      <p:cBhvr>
                                        <p:cTn id="13" dur="1000" fill="hold"/>
                                        <p:tgtEl>
                                          <p:spTgt spid="50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0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6">
                                            <p:txEl>
                                              <p:pRg st="2" end="2"/>
                                            </p:txEl>
                                          </p:spTgt>
                                        </p:tgtEl>
                                        <p:attrNameLst>
                                          <p:attrName>style.visibility</p:attrName>
                                        </p:attrNameLst>
                                      </p:cBhvr>
                                      <p:to>
                                        <p:strVal val="visible"/>
                                      </p:to>
                                    </p:set>
                                    <p:animEffect transition="in" filter="fade">
                                      <p:cBhvr>
                                        <p:cTn id="17" dur="1000"/>
                                        <p:tgtEl>
                                          <p:spTgt spid="506">
                                            <p:txEl>
                                              <p:pRg st="2" end="2"/>
                                            </p:txEl>
                                          </p:spTgt>
                                        </p:tgtEl>
                                      </p:cBhvr>
                                    </p:animEffect>
                                    <p:anim calcmode="lin" valueType="num">
                                      <p:cBhvr>
                                        <p:cTn id="18" dur="1000" fill="hold"/>
                                        <p:tgtEl>
                                          <p:spTgt spid="50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0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06">
                                            <p:txEl>
                                              <p:pRg st="3" end="3"/>
                                            </p:txEl>
                                          </p:spTgt>
                                        </p:tgtEl>
                                        <p:attrNameLst>
                                          <p:attrName>style.visibility</p:attrName>
                                        </p:attrNameLst>
                                      </p:cBhvr>
                                      <p:to>
                                        <p:strVal val="visible"/>
                                      </p:to>
                                    </p:set>
                                    <p:animEffect transition="in" filter="fade">
                                      <p:cBhvr>
                                        <p:cTn id="22" dur="1000"/>
                                        <p:tgtEl>
                                          <p:spTgt spid="506">
                                            <p:txEl>
                                              <p:pRg st="3" end="3"/>
                                            </p:txEl>
                                          </p:spTgt>
                                        </p:tgtEl>
                                      </p:cBhvr>
                                    </p:animEffect>
                                    <p:anim calcmode="lin" valueType="num">
                                      <p:cBhvr>
                                        <p:cTn id="23" dur="1000" fill="hold"/>
                                        <p:tgtEl>
                                          <p:spTgt spid="50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0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PREGUNTA 2</a:t>
            </a:r>
            <a:endParaRPr lang="en-US" sz="2800" b="0" strike="noStrike" spc="-1">
              <a:solidFill>
                <a:srgbClr val="000000"/>
              </a:solidFill>
              <a:latin typeface="Gill Sans MT"/>
            </a:endParaRPr>
          </a:p>
        </p:txBody>
      </p:sp>
      <p:sp>
        <p:nvSpPr>
          <p:cNvPr id="473"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z="2500" b="0" strike="noStrike" spc="-1">
                <a:solidFill>
                  <a:srgbClr val="262626"/>
                </a:solidFill>
                <a:latin typeface="Gill Sans MT"/>
              </a:rPr>
              <a:t>¿</a:t>
            </a:r>
            <a:r>
              <a:rPr lang="en-US" sz="2500" b="0" strike="noStrike" spc="-1" err="1">
                <a:solidFill>
                  <a:srgbClr val="262626"/>
                </a:solidFill>
                <a:latin typeface="Gill Sans MT"/>
              </a:rPr>
              <a:t>Por</a:t>
            </a:r>
            <a:r>
              <a:rPr lang="en-US" sz="2500" b="0" strike="noStrike" spc="-1">
                <a:solidFill>
                  <a:srgbClr val="262626"/>
                </a:solidFill>
                <a:latin typeface="Gill Sans MT"/>
              </a:rPr>
              <a:t> </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debo</a:t>
            </a:r>
            <a:r>
              <a:rPr lang="en-US" sz="2500" b="0" strike="noStrike" spc="-1">
                <a:solidFill>
                  <a:srgbClr val="262626"/>
                </a:solidFill>
                <a:latin typeface="Gill Sans MT"/>
              </a:rPr>
              <a:t> </a:t>
            </a:r>
            <a:r>
              <a:rPr lang="en-US" sz="2500" b="0" strike="noStrike" spc="-1" err="1">
                <a:solidFill>
                  <a:srgbClr val="262626"/>
                </a:solidFill>
                <a:latin typeface="Gill Sans MT"/>
              </a:rPr>
              <a:t>aumentar</a:t>
            </a:r>
            <a:r>
              <a:rPr lang="en-US" sz="2500" b="0" strike="noStrike" spc="-1">
                <a:solidFill>
                  <a:srgbClr val="262626"/>
                </a:solidFill>
                <a:latin typeface="Gill Sans MT"/>
              </a:rPr>
              <a:t> mi </a:t>
            </a:r>
            <a:r>
              <a:rPr lang="en-US" sz="2500" b="0" strike="noStrike" spc="-1" err="1">
                <a:solidFill>
                  <a:srgbClr val="262626"/>
                </a:solidFill>
                <a:latin typeface="Gill Sans MT"/>
              </a:rPr>
              <a:t>fibra</a:t>
            </a:r>
            <a:r>
              <a:rPr lang="en-US" sz="2500" b="0" strike="noStrike" spc="-1">
                <a:solidFill>
                  <a:srgbClr val="262626"/>
                </a:solidFill>
                <a:latin typeface="Gill Sans MT"/>
              </a:rPr>
              <a:t> </a:t>
            </a:r>
            <a:r>
              <a:rPr lang="en-US" sz="2500" b="0" strike="noStrike" spc="-1" err="1">
                <a:solidFill>
                  <a:srgbClr val="262626"/>
                </a:solidFill>
                <a:latin typeface="Gill Sans MT"/>
              </a:rPr>
              <a:t>dietética</a:t>
            </a:r>
            <a:r>
              <a:rPr lang="en-US" sz="2500" b="0" strike="noStrike" spc="-1">
                <a:solidFill>
                  <a:srgbClr val="262626"/>
                </a:solidFill>
                <a:latin typeface="Gill Sans MT"/>
              </a:rPr>
              <a:t>?</a:t>
            </a:r>
          </a:p>
          <a:p>
            <a:pPr marL="343260" indent="-342900">
              <a:lnSpc>
                <a:spcPct val="100000"/>
              </a:lnSpc>
              <a:spcBef>
                <a:spcPts val="1001"/>
              </a:spcBef>
              <a:buClr>
                <a:srgbClr val="418AB3"/>
              </a:buClr>
              <a:buFont typeface="Arial" panose="020B0604020202020204" pitchFamily="34" charset="0"/>
              <a:buChar char="•"/>
            </a:pPr>
            <a:r>
              <a:rPr lang="en-US" sz="2500" b="0" strike="noStrike" spc="-1" err="1">
                <a:solidFill>
                  <a:srgbClr val="262626"/>
                </a:solidFill>
                <a:latin typeface="Gill Sans MT"/>
              </a:rPr>
              <a:t>Justificación</a:t>
            </a:r>
            <a:r>
              <a:rPr lang="en-US" sz="2500" b="0" strike="noStrike" spc="-1">
                <a:solidFill>
                  <a:srgbClr val="262626"/>
                </a:solidFill>
                <a:latin typeface="Gill Sans MT"/>
              </a:rPr>
              <a:t>: </a:t>
            </a:r>
            <a:r>
              <a:rPr lang="en-US" sz="2500" b="0" strike="noStrike" spc="-1" err="1">
                <a:solidFill>
                  <a:srgbClr val="262626"/>
                </a:solidFill>
                <a:latin typeface="Gill Sans MT"/>
              </a:rPr>
              <a:t>mejorar</a:t>
            </a:r>
            <a:r>
              <a:rPr lang="en-US" sz="2500" b="0" strike="noStrike" spc="-1">
                <a:solidFill>
                  <a:srgbClr val="262626"/>
                </a:solidFill>
                <a:latin typeface="Gill Sans MT"/>
              </a:rPr>
              <a:t> la </a:t>
            </a:r>
            <a:r>
              <a:rPr lang="en-US" sz="2500" b="0" strike="noStrike" spc="-1" err="1">
                <a:solidFill>
                  <a:srgbClr val="262626"/>
                </a:solidFill>
                <a:latin typeface="Gill Sans MT"/>
              </a:rPr>
              <a:t>glucosa</a:t>
            </a:r>
            <a:r>
              <a:rPr lang="en-US" sz="2500" b="0" strike="noStrike" spc="-1">
                <a:solidFill>
                  <a:srgbClr val="262626"/>
                </a:solidFill>
                <a:latin typeface="Gill Sans MT"/>
              </a:rPr>
              <a:t>, </a:t>
            </a:r>
            <a:r>
              <a:rPr lang="en-US" sz="2500" b="0" strike="noStrike" spc="-1" err="1">
                <a:solidFill>
                  <a:srgbClr val="262626"/>
                </a:solidFill>
                <a:latin typeface="Gill Sans MT"/>
              </a:rPr>
              <a:t>pérdida</a:t>
            </a:r>
            <a:r>
              <a:rPr lang="en-US" sz="2500" b="0" strike="noStrike" spc="-1">
                <a:solidFill>
                  <a:srgbClr val="262626"/>
                </a:solidFill>
                <a:latin typeface="Gill Sans MT"/>
              </a:rPr>
              <a:t> de peso, </a:t>
            </a:r>
            <a:r>
              <a:rPr lang="en-US" sz="2500" b="0" strike="noStrike" spc="-1" err="1">
                <a:solidFill>
                  <a:srgbClr val="262626"/>
                </a:solidFill>
                <a:latin typeface="Gill Sans MT"/>
              </a:rPr>
              <a:t>salud</a:t>
            </a:r>
            <a:r>
              <a:rPr lang="en-US" sz="2500" b="0" strike="noStrike" spc="-1">
                <a:solidFill>
                  <a:srgbClr val="262626"/>
                </a:solidFill>
                <a:latin typeface="Gill Sans MT"/>
              </a:rPr>
              <a:t> general, </a:t>
            </a:r>
            <a:r>
              <a:rPr lang="en-US" sz="2500" b="0" strike="noStrike" spc="-1" err="1">
                <a:solidFill>
                  <a:srgbClr val="262626"/>
                </a:solidFill>
                <a:latin typeface="Gill Sans MT"/>
              </a:rPr>
              <a:t>aumentar</a:t>
            </a:r>
            <a:r>
              <a:rPr lang="en-US" sz="2500" b="0" strike="noStrike" spc="-1">
                <a:solidFill>
                  <a:srgbClr val="262626"/>
                </a:solidFill>
                <a:latin typeface="Gill Sans MT"/>
              </a:rPr>
              <a:t> la </a:t>
            </a:r>
            <a:r>
              <a:rPr lang="en-US" sz="2500" b="0" strike="noStrike" spc="-1" err="1">
                <a:solidFill>
                  <a:srgbClr val="262626"/>
                </a:solidFill>
                <a:latin typeface="Gill Sans MT"/>
              </a:rPr>
              <a:t>saciedad</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Cantidad</a:t>
            </a:r>
            <a:r>
              <a:rPr lang="en-US" sz="2500" b="0" strike="noStrike" spc="-1">
                <a:solidFill>
                  <a:srgbClr val="262626"/>
                </a:solidFill>
                <a:latin typeface="Gill Sans MT"/>
              </a:rPr>
              <a:t> </a:t>
            </a:r>
            <a:r>
              <a:rPr lang="en-US" sz="2500" b="0" strike="noStrike" spc="-1" err="1">
                <a:solidFill>
                  <a:srgbClr val="262626"/>
                </a:solidFill>
                <a:latin typeface="Gill Sans MT"/>
              </a:rPr>
              <a:t>diaria</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Sugerencias</a:t>
            </a:r>
            <a:r>
              <a:rPr lang="en-US" sz="2500" b="0" strike="noStrike" spc="-1">
                <a:solidFill>
                  <a:srgbClr val="262626"/>
                </a:solidFill>
                <a:latin typeface="Gill Sans MT"/>
              </a:rPr>
              <a:t> de </a:t>
            </a:r>
            <a:r>
              <a:rPr lang="en-US" sz="2500" b="0" strike="noStrike" spc="-1" err="1">
                <a:solidFill>
                  <a:srgbClr val="262626"/>
                </a:solidFill>
                <a:latin typeface="Gill Sans MT"/>
              </a:rPr>
              <a:t>alimentos</a:t>
            </a:r>
            <a:r>
              <a:rPr lang="en-US" sz="2500" b="0" strike="noStrike" spc="-1">
                <a:solidFill>
                  <a:srgbClr val="262626"/>
                </a:solidFill>
                <a:latin typeface="Gill Sans MT"/>
              </a:rPr>
              <a:t>: </a:t>
            </a:r>
            <a:r>
              <a:rPr lang="en-US" sz="2500" b="0" strike="noStrike" spc="-1" err="1">
                <a:solidFill>
                  <a:srgbClr val="262626"/>
                </a:solidFill>
                <a:latin typeface="Gill Sans MT"/>
              </a:rPr>
              <a:t>cereales</a:t>
            </a:r>
            <a:r>
              <a:rPr lang="en-US" sz="2500" b="0" strike="noStrike" spc="-1">
                <a:solidFill>
                  <a:srgbClr val="262626"/>
                </a:solidFill>
                <a:latin typeface="Gill Sans MT"/>
              </a:rPr>
              <a:t> ENTEROS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3">
                                            <p:txEl>
                                              <p:pRg st="1" end="1"/>
                                            </p:txEl>
                                          </p:spTgt>
                                        </p:tgtEl>
                                        <p:attrNameLst>
                                          <p:attrName>style.visibility</p:attrName>
                                        </p:attrNameLst>
                                      </p:cBhvr>
                                      <p:to>
                                        <p:strVal val="visible"/>
                                      </p:to>
                                    </p:set>
                                    <p:animEffect transition="in" filter="fade">
                                      <p:cBhvr>
                                        <p:cTn id="7" dur="1000"/>
                                        <p:tgtEl>
                                          <p:spTgt spid="473">
                                            <p:txEl>
                                              <p:pRg st="1" end="1"/>
                                            </p:txEl>
                                          </p:spTgt>
                                        </p:tgtEl>
                                      </p:cBhvr>
                                    </p:animEffect>
                                    <p:anim calcmode="lin" valueType="num">
                                      <p:cBhvr>
                                        <p:cTn id="8" dur="1000" fill="hold"/>
                                        <p:tgtEl>
                                          <p:spTgt spid="47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7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3">
                                            <p:txEl>
                                              <p:pRg st="2" end="2"/>
                                            </p:txEl>
                                          </p:spTgt>
                                        </p:tgtEl>
                                        <p:attrNameLst>
                                          <p:attrName>style.visibility</p:attrName>
                                        </p:attrNameLst>
                                      </p:cBhvr>
                                      <p:to>
                                        <p:strVal val="visible"/>
                                      </p:to>
                                    </p:set>
                                    <p:animEffect transition="in" filter="fade">
                                      <p:cBhvr>
                                        <p:cTn id="12" dur="1000"/>
                                        <p:tgtEl>
                                          <p:spTgt spid="473">
                                            <p:txEl>
                                              <p:pRg st="2" end="2"/>
                                            </p:txEl>
                                          </p:spTgt>
                                        </p:tgtEl>
                                      </p:cBhvr>
                                    </p:animEffect>
                                    <p:anim calcmode="lin" valueType="num">
                                      <p:cBhvr>
                                        <p:cTn id="13" dur="1000" fill="hold"/>
                                        <p:tgtEl>
                                          <p:spTgt spid="47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7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73">
                                            <p:txEl>
                                              <p:pRg st="3" end="3"/>
                                            </p:txEl>
                                          </p:spTgt>
                                        </p:tgtEl>
                                        <p:attrNameLst>
                                          <p:attrName>style.visibility</p:attrName>
                                        </p:attrNameLst>
                                      </p:cBhvr>
                                      <p:to>
                                        <p:strVal val="visible"/>
                                      </p:to>
                                    </p:set>
                                    <p:animEffect transition="in" filter="fade">
                                      <p:cBhvr>
                                        <p:cTn id="17" dur="1000"/>
                                        <p:tgtEl>
                                          <p:spTgt spid="473">
                                            <p:txEl>
                                              <p:pRg st="3" end="3"/>
                                            </p:txEl>
                                          </p:spTgt>
                                        </p:tgtEl>
                                      </p:cBhvr>
                                    </p:animEffect>
                                    <p:anim calcmode="lin" valueType="num">
                                      <p:cBhvr>
                                        <p:cTn id="18" dur="1000" fill="hold"/>
                                        <p:tgtEl>
                                          <p:spTgt spid="47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7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PREGUNTA 3</a:t>
            </a:r>
            <a:endParaRPr lang="en-US" sz="2800" b="0" strike="noStrike" spc="-1">
              <a:solidFill>
                <a:srgbClr val="000000"/>
              </a:solidFill>
              <a:latin typeface="Gill Sans MT"/>
            </a:endParaRPr>
          </a:p>
        </p:txBody>
      </p:sp>
      <p:sp>
        <p:nvSpPr>
          <p:cNvPr id="475" name="TextShape 2"/>
          <p:cNvSpPr txBox="1"/>
          <p:nvPr/>
        </p:nvSpPr>
        <p:spPr>
          <a:xfrm>
            <a:off x="2231280" y="2638080"/>
            <a:ext cx="7729200" cy="3101760"/>
          </a:xfrm>
          <a:prstGeom prst="rect">
            <a:avLst/>
          </a:prstGeom>
          <a:noFill/>
          <a:ln w="0">
            <a:noFill/>
          </a:ln>
        </p:spPr>
        <p:txBody>
          <a:bodyPr>
            <a:normAutofit/>
          </a:bodyPr>
          <a:lstStyle/>
          <a:p>
            <a:pPr marL="360">
              <a:lnSpc>
                <a:spcPct val="100000"/>
              </a:lnSpc>
              <a:spcBef>
                <a:spcPts val="1001"/>
              </a:spcBef>
              <a:buClr>
                <a:srgbClr val="418AB3"/>
              </a:buClr>
            </a:pPr>
            <a:r>
              <a:rPr lang="en-US" sz="2500" b="0" strike="noStrike" spc="-1">
                <a:solidFill>
                  <a:srgbClr val="262626"/>
                </a:solidFill>
                <a:latin typeface="Gill Sans MT"/>
              </a:rPr>
              <a:t>¿</a:t>
            </a:r>
            <a:r>
              <a:rPr lang="en-US" sz="2500" b="0" strike="noStrike" spc="-1" err="1">
                <a:solidFill>
                  <a:srgbClr val="262626"/>
                </a:solidFill>
                <a:latin typeface="Gill Sans MT"/>
              </a:rPr>
              <a:t>Cómo</a:t>
            </a:r>
            <a:r>
              <a:rPr lang="en-US" sz="2500" b="0" strike="noStrike" spc="-1">
                <a:solidFill>
                  <a:srgbClr val="262626"/>
                </a:solidFill>
                <a:latin typeface="Gill Sans MT"/>
              </a:rPr>
              <a:t> </a:t>
            </a:r>
            <a:r>
              <a:rPr lang="en-US" sz="2500" b="0" strike="noStrike" spc="-1" err="1">
                <a:solidFill>
                  <a:srgbClr val="262626"/>
                </a:solidFill>
                <a:latin typeface="Gill Sans MT"/>
              </a:rPr>
              <a:t>puedo</a:t>
            </a:r>
            <a:r>
              <a:rPr lang="en-US" sz="2500" b="0" strike="noStrike" spc="-1">
                <a:solidFill>
                  <a:srgbClr val="262626"/>
                </a:solidFill>
                <a:latin typeface="Gill Sans MT"/>
              </a:rPr>
              <a:t> </a:t>
            </a:r>
            <a:r>
              <a:rPr lang="en-US" sz="2500" b="0" strike="noStrike" spc="-1" err="1">
                <a:solidFill>
                  <a:srgbClr val="262626"/>
                </a:solidFill>
                <a:latin typeface="Gill Sans MT"/>
              </a:rPr>
              <a:t>aumentar</a:t>
            </a:r>
            <a:r>
              <a:rPr lang="en-US" sz="2500" b="0" strike="noStrike" spc="-1">
                <a:solidFill>
                  <a:srgbClr val="262626"/>
                </a:solidFill>
                <a:latin typeface="Gill Sans MT"/>
              </a:rPr>
              <a:t> mi </a:t>
            </a:r>
            <a:r>
              <a:rPr lang="en-US" sz="2500" b="0" strike="noStrike" spc="-1" err="1">
                <a:solidFill>
                  <a:srgbClr val="262626"/>
                </a:solidFill>
                <a:latin typeface="Gill Sans MT"/>
              </a:rPr>
              <a:t>fibra</a:t>
            </a:r>
            <a:r>
              <a:rPr lang="en-US" sz="2500" b="0" strike="noStrike" spc="-1">
                <a:solidFill>
                  <a:srgbClr val="262626"/>
                </a:solidFill>
                <a:latin typeface="Gill Sans MT"/>
              </a:rPr>
              <a:t> </a:t>
            </a:r>
            <a:r>
              <a:rPr lang="en-US" sz="2500" b="0" strike="noStrike" spc="-1" err="1">
                <a:solidFill>
                  <a:srgbClr val="262626"/>
                </a:solidFill>
                <a:latin typeface="Gill Sans MT"/>
              </a:rPr>
              <a:t>dietética</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Ir</a:t>
            </a:r>
            <a:r>
              <a:rPr lang="en-US" sz="2500" b="0" strike="noStrike" spc="-1">
                <a:solidFill>
                  <a:srgbClr val="262626"/>
                </a:solidFill>
                <a:latin typeface="Gill Sans MT"/>
              </a:rPr>
              <a:t> al </a:t>
            </a:r>
            <a:r>
              <a:rPr lang="en-US" sz="2500" b="0" strike="noStrike" spc="-1" err="1">
                <a:solidFill>
                  <a:srgbClr val="262626"/>
                </a:solidFill>
                <a:latin typeface="Gill Sans MT"/>
              </a:rPr>
              <a:t>supermercado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Estudio</a:t>
            </a:r>
            <a:r>
              <a:rPr lang="en-US" sz="2500" b="0" strike="noStrike" spc="-1">
                <a:solidFill>
                  <a:srgbClr val="262626"/>
                </a:solidFill>
                <a:latin typeface="Gill Sans MT"/>
              </a:rPr>
              <a:t> de </a:t>
            </a:r>
            <a:r>
              <a:rPr lang="en-US" sz="2500" b="0" strike="noStrike" spc="-1" err="1">
                <a:solidFill>
                  <a:srgbClr val="262626"/>
                </a:solidFill>
                <a:latin typeface="Gill Sans MT"/>
              </a:rPr>
              <a:t>caso</a:t>
            </a:r>
            <a:r>
              <a:rPr lang="en-US" sz="2500" b="0" strike="noStrike" spc="-1">
                <a:solidFill>
                  <a:srgbClr val="262626"/>
                </a:solidFill>
                <a:latin typeface="Gill Sans MT"/>
              </a:rPr>
              <a:t>: </a:t>
            </a:r>
            <a:r>
              <a:rPr lang="en-US" sz="2500" b="0" strike="noStrike" spc="-1" err="1">
                <a:solidFill>
                  <a:srgbClr val="262626"/>
                </a:solidFill>
                <a:latin typeface="Gill Sans MT"/>
              </a:rPr>
              <a:t>Fibra</a:t>
            </a:r>
            <a:r>
              <a:rPr lang="en-US" sz="2500" b="0" strike="noStrike" spc="-1">
                <a:solidFill>
                  <a:srgbClr val="262626"/>
                </a:solidFill>
                <a:latin typeface="Gill Sans M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5">
                                            <p:txEl>
                                              <p:pRg st="1" end="1"/>
                                            </p:txEl>
                                          </p:spTgt>
                                        </p:tgtEl>
                                        <p:attrNameLst>
                                          <p:attrName>style.visibility</p:attrName>
                                        </p:attrNameLst>
                                      </p:cBhvr>
                                      <p:to>
                                        <p:strVal val="visible"/>
                                      </p:to>
                                    </p:set>
                                    <p:animEffect transition="in" filter="fade">
                                      <p:cBhvr>
                                        <p:cTn id="7" dur="1000"/>
                                        <p:tgtEl>
                                          <p:spTgt spid="475">
                                            <p:txEl>
                                              <p:pRg st="1" end="1"/>
                                            </p:txEl>
                                          </p:spTgt>
                                        </p:tgtEl>
                                      </p:cBhvr>
                                    </p:animEffect>
                                    <p:anim calcmode="lin" valueType="num">
                                      <p:cBhvr>
                                        <p:cTn id="8" dur="1000" fill="hold"/>
                                        <p:tgtEl>
                                          <p:spTgt spid="47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7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5">
                                            <p:txEl>
                                              <p:pRg st="2" end="2"/>
                                            </p:txEl>
                                          </p:spTgt>
                                        </p:tgtEl>
                                        <p:attrNameLst>
                                          <p:attrName>style.visibility</p:attrName>
                                        </p:attrNameLst>
                                      </p:cBhvr>
                                      <p:to>
                                        <p:strVal val="visible"/>
                                      </p:to>
                                    </p:set>
                                    <p:animEffect transition="in" filter="fade">
                                      <p:cBhvr>
                                        <p:cTn id="12" dur="1000"/>
                                        <p:tgtEl>
                                          <p:spTgt spid="475">
                                            <p:txEl>
                                              <p:pRg st="2" end="2"/>
                                            </p:txEl>
                                          </p:spTgt>
                                        </p:tgtEl>
                                      </p:cBhvr>
                                    </p:animEffect>
                                    <p:anim calcmode="lin" valueType="num">
                                      <p:cBhvr>
                                        <p:cTn id="13" dur="1000" fill="hold"/>
                                        <p:tgtEl>
                                          <p:spTgt spid="47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7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897304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Caso de estudio</a:t>
            </a:r>
            <a:endParaRPr lang="en-US" sz="2800" b="0" strike="noStrike" spc="-1">
              <a:solidFill>
                <a:srgbClr val="000000"/>
              </a:solidFill>
              <a:latin typeface="Gill Sans MT"/>
            </a:endParaRPr>
          </a:p>
        </p:txBody>
      </p:sp>
      <p:sp>
        <p:nvSpPr>
          <p:cNvPr id="479" name="TextShape 2"/>
          <p:cNvSpPr txBox="1"/>
          <p:nvPr/>
        </p:nvSpPr>
        <p:spPr>
          <a:xfrm>
            <a:off x="2231280" y="2638079"/>
            <a:ext cx="8167588" cy="3826515"/>
          </a:xfrm>
          <a:prstGeom prst="rect">
            <a:avLst/>
          </a:prstGeom>
          <a:noFill/>
          <a:ln w="0">
            <a:noFill/>
          </a:ln>
        </p:spPr>
        <p:txBody>
          <a:bodyPr>
            <a:noAutofit/>
          </a:bodyPr>
          <a:lstStyle/>
          <a:p>
            <a:r>
              <a:rPr lang="en-US" sz="2500" b="0" strike="noStrike" spc="-1">
                <a:solidFill>
                  <a:srgbClr val="262626"/>
                </a:solidFill>
                <a:latin typeface="Gill Sans MT"/>
              </a:rPr>
              <a:t>Un </a:t>
            </a:r>
            <a:r>
              <a:rPr lang="en-US" sz="2500" b="0" strike="noStrike" spc="-1" err="1">
                <a:solidFill>
                  <a:srgbClr val="262626"/>
                </a:solidFill>
                <a:latin typeface="Gill Sans MT"/>
              </a:rPr>
              <a:t>paciente</a:t>
            </a:r>
            <a:r>
              <a:rPr lang="en-US" sz="2500" b="0" strike="noStrike" spc="-1">
                <a:solidFill>
                  <a:srgbClr val="262626"/>
                </a:solidFill>
                <a:latin typeface="Gill Sans MT"/>
              </a:rPr>
              <a:t> </a:t>
            </a:r>
            <a:r>
              <a:rPr lang="en-US" sz="2500" b="0" strike="noStrike" spc="-1" err="1">
                <a:solidFill>
                  <a:srgbClr val="262626"/>
                </a:solidFill>
                <a:latin typeface="Gill Sans MT"/>
              </a:rPr>
              <a:t>varón</a:t>
            </a:r>
            <a:r>
              <a:rPr lang="en-US" sz="2500" b="0" strike="noStrike" spc="-1">
                <a:solidFill>
                  <a:srgbClr val="262626"/>
                </a:solidFill>
                <a:latin typeface="Gill Sans MT"/>
              </a:rPr>
              <a:t> de 69 </a:t>
            </a:r>
            <a:r>
              <a:rPr lang="en-US" sz="2500" b="0" strike="noStrike" spc="-1" err="1">
                <a:solidFill>
                  <a:srgbClr val="262626"/>
                </a:solidFill>
                <a:latin typeface="Gill Sans MT"/>
              </a:rPr>
              <a:t>años</a:t>
            </a:r>
            <a:r>
              <a:rPr lang="en-US" sz="2500" b="0" strike="noStrike" spc="-1">
                <a:solidFill>
                  <a:srgbClr val="262626"/>
                </a:solidFill>
                <a:latin typeface="Gill Sans MT"/>
              </a:rPr>
              <a:t> con diabetes </a:t>
            </a:r>
            <a:r>
              <a:rPr lang="en-US" sz="2500" b="0" strike="noStrike" spc="-1" err="1">
                <a:solidFill>
                  <a:srgbClr val="262626"/>
                </a:solidFill>
                <a:latin typeface="Gill Sans MT"/>
              </a:rPr>
              <a:t>tiene</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hemoglobina</a:t>
            </a:r>
            <a:r>
              <a:rPr lang="en-US" sz="2500" b="0" strike="noStrike" spc="-1">
                <a:solidFill>
                  <a:srgbClr val="262626"/>
                </a:solidFill>
                <a:latin typeface="Gill Sans MT"/>
              </a:rPr>
              <a:t> A1c de 12,9. </a:t>
            </a:r>
            <a:r>
              <a:rPr lang="en-US" sz="2500" b="0" strike="noStrike" spc="-1" err="1">
                <a:solidFill>
                  <a:srgbClr val="262626"/>
                </a:solidFill>
                <a:latin typeface="Gill Sans MT"/>
              </a:rPr>
              <a:t>Menciona</a:t>
            </a:r>
            <a:r>
              <a:rPr lang="en-US" sz="2500" b="0" strike="noStrike" spc="-1">
                <a:solidFill>
                  <a:srgbClr val="262626"/>
                </a:solidFill>
                <a:latin typeface="Gill Sans MT"/>
              </a:rPr>
              <a:t> </a:t>
            </a:r>
            <a:r>
              <a:rPr lang="en-US" sz="2500" b="0" strike="noStrike" spc="-1" err="1">
                <a:solidFill>
                  <a:srgbClr val="262626"/>
                </a:solidFill>
                <a:latin typeface="Gill Sans MT"/>
              </a:rPr>
              <a:t>estreñimiento</a:t>
            </a:r>
            <a:r>
              <a:rPr lang="en-US" sz="2500" b="0" strike="noStrike" spc="-1">
                <a:solidFill>
                  <a:srgbClr val="262626"/>
                </a:solidFill>
                <a:latin typeface="Gill Sans MT"/>
              </a:rPr>
              <a:t> </a:t>
            </a:r>
            <a:r>
              <a:rPr lang="en-US" sz="2500" b="0" strike="noStrike" spc="-1" err="1">
                <a:solidFill>
                  <a:srgbClr val="262626"/>
                </a:solidFill>
                <a:latin typeface="Gill Sans MT"/>
              </a:rPr>
              <a:t>frecuente</a:t>
            </a:r>
            <a:r>
              <a:rPr lang="en-US" sz="2500" b="0" strike="noStrike" spc="-1">
                <a:solidFill>
                  <a:srgbClr val="262626"/>
                </a:solidFill>
                <a:latin typeface="Gill Sans MT"/>
              </a:rPr>
              <a:t> y se </a:t>
            </a:r>
            <a:r>
              <a:rPr lang="en-US" sz="2500" b="0" strike="noStrike" spc="-1" err="1">
                <a:solidFill>
                  <a:srgbClr val="262626"/>
                </a:solidFill>
                <a:latin typeface="Gill Sans MT"/>
              </a:rPr>
              <a:t>pregunta</a:t>
            </a:r>
            <a:r>
              <a:rPr lang="en-US" sz="2500" b="0" strike="noStrike" spc="-1">
                <a:solidFill>
                  <a:srgbClr val="262626"/>
                </a:solidFill>
                <a:latin typeface="Gill Sans MT"/>
              </a:rPr>
              <a:t> </a:t>
            </a:r>
            <a:r>
              <a:rPr lang="en-US" sz="2500" b="0" strike="noStrike" spc="-1" err="1">
                <a:solidFill>
                  <a:srgbClr val="262626"/>
                </a:solidFill>
                <a:latin typeface="Gill Sans MT"/>
              </a:rPr>
              <a:t>sobre</a:t>
            </a:r>
            <a:r>
              <a:rPr lang="en-US" sz="2500" b="0" strike="noStrike" spc="-1">
                <a:solidFill>
                  <a:srgbClr val="262626"/>
                </a:solidFill>
                <a:latin typeface="Gill Sans MT"/>
              </a:rPr>
              <a:t> el </a:t>
            </a:r>
            <a:r>
              <a:rPr lang="en-US" sz="2500" b="0" strike="noStrike" spc="-1" err="1">
                <a:solidFill>
                  <a:srgbClr val="262626"/>
                </a:solidFill>
                <a:latin typeface="Gill Sans MT"/>
              </a:rPr>
              <a:t>consumo</a:t>
            </a:r>
            <a:r>
              <a:rPr lang="en-US" sz="2500" b="0" strike="noStrike" spc="-1">
                <a:solidFill>
                  <a:srgbClr val="262626"/>
                </a:solidFill>
                <a:latin typeface="Gill Sans MT"/>
              </a:rPr>
              <a:t> de </a:t>
            </a:r>
            <a:r>
              <a:rPr lang="en-US" sz="2500" b="0" strike="noStrike" spc="-1" err="1">
                <a:solidFill>
                  <a:srgbClr val="262626"/>
                </a:solidFill>
                <a:latin typeface="Gill Sans MT"/>
              </a:rPr>
              <a:t>alimentos</a:t>
            </a:r>
            <a:r>
              <a:rPr lang="en-US" sz="2500" b="0" strike="noStrike" spc="-1">
                <a:solidFill>
                  <a:srgbClr val="262626"/>
                </a:solidFill>
                <a:latin typeface="Gill Sans MT"/>
              </a:rPr>
              <a:t> con </a:t>
            </a:r>
            <a:r>
              <a:rPr lang="en-US" sz="2500" b="0" strike="noStrike" spc="-1" err="1">
                <a:solidFill>
                  <a:srgbClr val="262626"/>
                </a:solidFill>
                <a:latin typeface="Gill Sans MT"/>
              </a:rPr>
              <a:t>fibra</a:t>
            </a:r>
            <a:r>
              <a:rPr lang="en-US" sz="2500" b="0" strike="noStrike" spc="-1">
                <a:solidFill>
                  <a:srgbClr val="262626"/>
                </a:solidFill>
                <a:latin typeface="Gill Sans MT"/>
              </a:rPr>
              <a:t>. </a:t>
            </a:r>
          </a:p>
          <a:p>
            <a:endParaRPr lang="en-US" sz="2500" b="0" strike="noStrike" spc="-1">
              <a:solidFill>
                <a:srgbClr val="262626"/>
              </a:solidFill>
              <a:latin typeface="Gill Sans MT"/>
            </a:endParaRPr>
          </a:p>
          <a:p>
            <a:r>
              <a:rPr lang="en-US" sz="2500" b="0" strike="noStrike" spc="-1">
                <a:solidFill>
                  <a:srgbClr val="262626"/>
                </a:solidFill>
                <a:latin typeface="Gill Sans MT"/>
              </a:rPr>
              <a:t>¿</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recomienda</a:t>
            </a:r>
            <a:r>
              <a:rPr lang="en-US" sz="2500" b="0" strike="noStrike" spc="-1">
                <a:solidFill>
                  <a:srgbClr val="262626"/>
                </a:solidFill>
                <a:latin typeface="Gill Sans MT"/>
              </a:rPr>
              <a:t>?</a:t>
            </a:r>
          </a:p>
          <a:p>
            <a:r>
              <a:rPr lang="en-US" sz="2500" spc="-1">
                <a:solidFill>
                  <a:srgbClr val="262626"/>
                </a:solidFill>
                <a:latin typeface="Gill Sans MT"/>
              </a:rPr>
              <a:t>H</a:t>
            </a:r>
            <a:r>
              <a:rPr lang="en-US" sz="2500" b="0" strike="noStrike" spc="-1">
                <a:solidFill>
                  <a:srgbClr val="262626"/>
                </a:solidFill>
                <a:latin typeface="Gill Sans MT"/>
              </a:rPr>
              <a:t>ablar de DM y peristalsis, </a:t>
            </a:r>
            <a:r>
              <a:rPr lang="en-US" sz="2500" b="0" strike="noStrike" spc="-1" err="1">
                <a:solidFill>
                  <a:srgbClr val="262626"/>
                </a:solidFill>
                <a:latin typeface="Gill Sans MT"/>
              </a:rPr>
              <a:t>recomendaciones</a:t>
            </a:r>
            <a:r>
              <a:rPr lang="en-US" sz="2500" b="0" strike="noStrike" spc="-1">
                <a:solidFill>
                  <a:srgbClr val="262626"/>
                </a:solidFill>
                <a:latin typeface="Gill Sans MT"/>
              </a:rPr>
              <a:t> de </a:t>
            </a:r>
            <a:r>
              <a:rPr lang="en-US" sz="2500" b="0" strike="noStrike" spc="-1" err="1">
                <a:solidFill>
                  <a:srgbClr val="262626"/>
                </a:solidFill>
                <a:latin typeface="Gill Sans MT"/>
              </a:rPr>
              <a:t>fibra</a:t>
            </a:r>
            <a:r>
              <a:rPr lang="en-US" sz="2500" b="0" strike="noStrike" spc="-1">
                <a:solidFill>
                  <a:srgbClr val="262626"/>
                </a:solidFill>
                <a:latin typeface="Gill Sans MT"/>
              </a:rPr>
              <a:t> y </a:t>
            </a:r>
            <a:r>
              <a:rPr lang="en-US" sz="2500" b="0" strike="noStrike" spc="-1" err="1">
                <a:solidFill>
                  <a:srgbClr val="262626"/>
                </a:solidFill>
                <a:latin typeface="Gill Sans MT"/>
              </a:rPr>
              <a:t>alimentos</a:t>
            </a:r>
            <a:r>
              <a:rPr lang="en-US" sz="2500" spc="-1">
                <a:solidFill>
                  <a:srgbClr val="262626"/>
                </a:solidFill>
                <a:latin typeface="Gill Sans MT"/>
              </a:rPr>
              <a:t>. Pag 275</a:t>
            </a:r>
          </a:p>
          <a:p>
            <a:r>
              <a:rPr lang="en-US" sz="2500" b="0" strike="noStrike" spc="-1">
                <a:solidFill>
                  <a:srgbClr val="262626"/>
                </a:solidFill>
                <a:latin typeface="Gill Sans MT"/>
              </a:rPr>
              <a:t>Los </a:t>
            </a:r>
            <a:r>
              <a:rPr lang="en-US" sz="2500" b="0" strike="noStrike" spc="-1" err="1">
                <a:solidFill>
                  <a:srgbClr val="262626"/>
                </a:solidFill>
                <a:latin typeface="Gill Sans MT"/>
              </a:rPr>
              <a:t>granos</a:t>
            </a:r>
            <a:r>
              <a:rPr lang="en-US" sz="2500" b="0" strike="noStrike" spc="-1">
                <a:solidFill>
                  <a:srgbClr val="262626"/>
                </a:solidFill>
                <a:latin typeface="Gill Sans MT"/>
              </a:rPr>
              <a:t> </a:t>
            </a:r>
            <a:r>
              <a:rPr lang="en-US" sz="2500" b="0" strike="noStrike" spc="-1" err="1">
                <a:solidFill>
                  <a:srgbClr val="262626"/>
                </a:solidFill>
                <a:latin typeface="Gill Sans MT"/>
              </a:rPr>
              <a:t>enteros</a:t>
            </a:r>
            <a:r>
              <a:rPr lang="en-US" sz="2500" b="0" strike="noStrike" spc="-1">
                <a:solidFill>
                  <a:srgbClr val="262626"/>
                </a:solidFill>
                <a:latin typeface="Gill Sans MT"/>
              </a:rPr>
              <a:t>, frijoles </a:t>
            </a:r>
            <a:r>
              <a:rPr lang="en-US" sz="2500" b="0" strike="noStrike" spc="-1" err="1">
                <a:solidFill>
                  <a:srgbClr val="262626"/>
                </a:solidFill>
                <a:latin typeface="Gill Sans MT"/>
              </a:rPr>
              <a:t>secos</a:t>
            </a:r>
            <a:r>
              <a:rPr lang="en-US" sz="2500" spc="-1">
                <a:solidFill>
                  <a:srgbClr val="262626"/>
                </a:solidFill>
                <a:latin typeface="Gill Sans MT"/>
              </a:rPr>
              <a:t>, </a:t>
            </a:r>
            <a:r>
              <a:rPr lang="en-US" sz="2500" spc="-1" err="1">
                <a:solidFill>
                  <a:srgbClr val="262626"/>
                </a:solidFill>
                <a:latin typeface="Gill Sans MT"/>
              </a:rPr>
              <a:t>arvejas</a:t>
            </a:r>
            <a:r>
              <a:rPr lang="en-US" sz="2500" spc="-1">
                <a:solidFill>
                  <a:srgbClr val="262626"/>
                </a:solidFill>
                <a:latin typeface="Gill Sans MT"/>
              </a:rPr>
              <a:t>, </a:t>
            </a:r>
            <a:r>
              <a:rPr lang="en-US" sz="2500" spc="-1" err="1">
                <a:solidFill>
                  <a:srgbClr val="262626"/>
                </a:solidFill>
                <a:latin typeface="Gill Sans MT"/>
              </a:rPr>
              <a:t>lentejas</a:t>
            </a:r>
            <a:r>
              <a:rPr lang="en-US" sz="2500" spc="-1">
                <a:solidFill>
                  <a:srgbClr val="262626"/>
                </a:solidFill>
                <a:latin typeface="Gill Sans MT"/>
              </a:rPr>
              <a:t>, </a:t>
            </a:r>
            <a:r>
              <a:rPr lang="en-US" sz="2500" spc="-1" err="1">
                <a:solidFill>
                  <a:srgbClr val="262626"/>
                </a:solidFill>
                <a:latin typeface="Gill Sans MT"/>
              </a:rPr>
              <a:t>frutas</a:t>
            </a:r>
            <a:r>
              <a:rPr lang="en-US" sz="2500" spc="-1">
                <a:solidFill>
                  <a:srgbClr val="262626"/>
                </a:solidFill>
                <a:latin typeface="Gill Sans MT"/>
              </a:rPr>
              <a:t>, </a:t>
            </a:r>
            <a:r>
              <a:rPr lang="en-US" sz="2500" spc="-1" err="1">
                <a:solidFill>
                  <a:srgbClr val="262626"/>
                </a:solidFill>
                <a:latin typeface="Gill Sans MT"/>
              </a:rPr>
              <a:t>verduras</a:t>
            </a:r>
            <a:r>
              <a:rPr lang="en-US" sz="2500" spc="-1">
                <a:solidFill>
                  <a:srgbClr val="262626"/>
                </a:solidFill>
                <a:latin typeface="Gill Sans MT"/>
              </a:rPr>
              <a:t>, </a:t>
            </a:r>
            <a:r>
              <a:rPr lang="en-US" sz="2500" spc="-1" err="1">
                <a:solidFill>
                  <a:srgbClr val="262626"/>
                </a:solidFill>
                <a:latin typeface="Gill Sans MT"/>
              </a:rPr>
              <a:t>frutos</a:t>
            </a:r>
            <a:r>
              <a:rPr lang="en-US" sz="2500" spc="-1">
                <a:solidFill>
                  <a:srgbClr val="262626"/>
                </a:solidFill>
                <a:latin typeface="Gill Sans MT"/>
              </a:rPr>
              <a:t> </a:t>
            </a:r>
            <a:r>
              <a:rPr lang="en-US" sz="2500" spc="-1" err="1">
                <a:solidFill>
                  <a:srgbClr val="262626"/>
                </a:solidFill>
                <a:latin typeface="Gill Sans MT"/>
              </a:rPr>
              <a:t>secos</a:t>
            </a:r>
            <a:r>
              <a:rPr lang="en-US" sz="2500" spc="-1">
                <a:solidFill>
                  <a:srgbClr val="262626"/>
                </a:solidFill>
                <a:latin typeface="Gill Sans MT"/>
              </a:rPr>
              <a:t> y </a:t>
            </a:r>
            <a:r>
              <a:rPr lang="en-US" sz="2500" spc="-1" err="1">
                <a:solidFill>
                  <a:srgbClr val="262626"/>
                </a:solidFill>
                <a:latin typeface="Gill Sans MT"/>
              </a:rPr>
              <a:t>semillas</a:t>
            </a:r>
            <a:r>
              <a:rPr lang="en-US" sz="2500" spc="-1">
                <a:solidFill>
                  <a:srgbClr val="262626"/>
                </a:solidFill>
                <a:latin typeface="Gill Sans MT"/>
              </a:rPr>
              <a:t> </a:t>
            </a:r>
            <a:r>
              <a:rPr lang="en-US" sz="2500" spc="-1" err="1">
                <a:solidFill>
                  <a:srgbClr val="262626"/>
                </a:solidFill>
                <a:latin typeface="Gill Sans MT"/>
              </a:rPr>
              <a:t>tienen</a:t>
            </a:r>
            <a:r>
              <a:rPr lang="en-US" sz="2500" spc="-1">
                <a:solidFill>
                  <a:srgbClr val="262626"/>
                </a:solidFill>
                <a:latin typeface="Gill Sans MT"/>
              </a:rPr>
              <a:t> </a:t>
            </a:r>
            <a:r>
              <a:rPr lang="en-US" sz="2500" spc="-1" err="1">
                <a:solidFill>
                  <a:srgbClr val="262626"/>
                </a:solidFill>
                <a:latin typeface="Gill Sans MT"/>
              </a:rPr>
              <a:t>fibra</a:t>
            </a:r>
            <a:r>
              <a:rPr lang="en-US" sz="2500" spc="-1">
                <a:solidFill>
                  <a:srgbClr val="262626"/>
                </a:solidFill>
                <a:latin typeface="Gill Sans MT"/>
              </a:rPr>
              <a:t>.</a:t>
            </a:r>
            <a:endParaRPr lang="en-US" sz="2500" b="0" strike="noStrike" spc="-1">
              <a:solidFill>
                <a:srgbClr val="262626"/>
              </a:solidFill>
              <a:latin typeface="Gill Sans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9">
                                            <p:txEl>
                                              <p:pRg st="3" end="3"/>
                                            </p:txEl>
                                          </p:spTgt>
                                        </p:tgtEl>
                                        <p:attrNameLst>
                                          <p:attrName>style.visibility</p:attrName>
                                        </p:attrNameLst>
                                      </p:cBhvr>
                                      <p:to>
                                        <p:strVal val="visible"/>
                                      </p:to>
                                    </p:set>
                                    <p:animEffect transition="in" filter="fade">
                                      <p:cBhvr>
                                        <p:cTn id="7" dur="1000"/>
                                        <p:tgtEl>
                                          <p:spTgt spid="479">
                                            <p:txEl>
                                              <p:pRg st="3" end="3"/>
                                            </p:txEl>
                                          </p:spTgt>
                                        </p:tgtEl>
                                      </p:cBhvr>
                                    </p:animEffect>
                                    <p:anim calcmode="lin" valueType="num">
                                      <p:cBhvr>
                                        <p:cTn id="8" dur="1000" fill="hold"/>
                                        <p:tgtEl>
                                          <p:spTgt spid="47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9">
                                            <p:txEl>
                                              <p:pRg st="4" end="4"/>
                                            </p:txEl>
                                          </p:spTgt>
                                        </p:tgtEl>
                                        <p:attrNameLst>
                                          <p:attrName>style.visibility</p:attrName>
                                        </p:attrNameLst>
                                      </p:cBhvr>
                                      <p:to>
                                        <p:strVal val="visible"/>
                                      </p:to>
                                    </p:set>
                                    <p:animEffect transition="in" filter="fade">
                                      <p:cBhvr>
                                        <p:cTn id="14" dur="1000"/>
                                        <p:tgtEl>
                                          <p:spTgt spid="479">
                                            <p:txEl>
                                              <p:pRg st="4" end="4"/>
                                            </p:txEl>
                                          </p:spTgt>
                                        </p:tgtEl>
                                      </p:cBhvr>
                                    </p:animEffect>
                                    <p:anim calcmode="lin" valueType="num">
                                      <p:cBhvr>
                                        <p:cTn id="15" dur="1000" fill="hold"/>
                                        <p:tgtEl>
                                          <p:spTgt spid="47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err="1">
                <a:solidFill>
                  <a:srgbClr val="262626"/>
                </a:solidFill>
                <a:latin typeface="Gill Sans MT"/>
              </a:rPr>
              <a:t>tarea</a:t>
            </a:r>
            <a:endParaRPr lang="en-US" sz="2800" b="0" strike="noStrike" spc="-1">
              <a:solidFill>
                <a:srgbClr val="000000"/>
              </a:solidFill>
              <a:latin typeface="Gill Sans MT"/>
            </a:endParaRPr>
          </a:p>
        </p:txBody>
      </p:sp>
      <p:sp>
        <p:nvSpPr>
          <p:cNvPr id="508"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Haga</a:t>
            </a:r>
            <a:r>
              <a:rPr lang="en-US" sz="2500" b="0" strike="noStrike" spc="-1">
                <a:solidFill>
                  <a:srgbClr val="262626"/>
                </a:solidFill>
                <a:latin typeface="Gill Sans MT"/>
              </a:rPr>
              <a:t> un plan para </a:t>
            </a:r>
            <a:r>
              <a:rPr lang="en-US" sz="2500" b="0" strike="noStrike" spc="-1" err="1">
                <a:solidFill>
                  <a:srgbClr val="262626"/>
                </a:solidFill>
                <a:latin typeface="Gill Sans MT"/>
              </a:rPr>
              <a:t>su</a:t>
            </a:r>
            <a:r>
              <a:rPr lang="en-US" sz="2500" b="0" strike="noStrike" spc="-1">
                <a:solidFill>
                  <a:srgbClr val="262626"/>
                </a:solidFill>
                <a:latin typeface="Gill Sans MT"/>
              </a:rPr>
              <a:t> </a:t>
            </a:r>
            <a:r>
              <a:rPr lang="en-US" sz="2500" b="0" strike="noStrike" spc="-1" err="1">
                <a:solidFill>
                  <a:srgbClr val="262626"/>
                </a:solidFill>
                <a:latin typeface="Gill Sans MT"/>
              </a:rPr>
              <a:t>ejercicio</a:t>
            </a:r>
            <a:r>
              <a:rPr lang="en-US" sz="2500" b="0" strike="noStrike" spc="-1">
                <a:solidFill>
                  <a:srgbClr val="262626"/>
                </a:solidFill>
                <a:latin typeface="Gill Sans MT"/>
              </a:rPr>
              <a:t> </a:t>
            </a:r>
            <a:r>
              <a:rPr lang="en-US" sz="2500" b="0" strike="noStrike" spc="-1" err="1">
                <a:solidFill>
                  <a:srgbClr val="262626"/>
                </a:solidFill>
                <a:latin typeface="Gill Sans MT"/>
              </a:rPr>
              <a:t>cada</a:t>
            </a:r>
            <a:r>
              <a:rPr lang="en-US" sz="2500" b="0" strike="noStrike" spc="-1">
                <a:solidFill>
                  <a:srgbClr val="262626"/>
                </a:solidFill>
                <a:latin typeface="Gill Sans MT"/>
              </a:rPr>
              <a:t> día de </a:t>
            </a:r>
            <a:r>
              <a:rPr lang="en-US" sz="2500" b="0" strike="noStrike" spc="-1" err="1">
                <a:solidFill>
                  <a:srgbClr val="262626"/>
                </a:solidFill>
                <a:latin typeface="Gill Sans MT"/>
              </a:rPr>
              <a:t>esta</a:t>
            </a:r>
            <a:r>
              <a:rPr lang="en-US" sz="2500" b="0" strike="noStrike" spc="-1">
                <a:solidFill>
                  <a:srgbClr val="262626"/>
                </a:solidFill>
                <a:latin typeface="Gill Sans MT"/>
              </a:rPr>
              <a:t> </a:t>
            </a:r>
            <a:r>
              <a:rPr lang="en-US" sz="2500" b="0" strike="noStrike" spc="-1" err="1">
                <a:solidFill>
                  <a:srgbClr val="262626"/>
                </a:solidFill>
                <a:latin typeface="Gill Sans MT"/>
              </a:rPr>
              <a:t>semana</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Haga</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estructura</a:t>
            </a:r>
            <a:r>
              <a:rPr lang="en-US" sz="2500" b="0" strike="noStrike" spc="-1">
                <a:solidFill>
                  <a:srgbClr val="262626"/>
                </a:solidFill>
                <a:latin typeface="Gill Sans MT"/>
              </a:rPr>
              <a:t> para </a:t>
            </a:r>
            <a:r>
              <a:rPr lang="en-US" sz="2500" spc="-1" err="1">
                <a:solidFill>
                  <a:srgbClr val="262626"/>
                </a:solidFill>
                <a:latin typeface="Gill Sans MT"/>
              </a:rPr>
              <a:t>s</a:t>
            </a:r>
            <a:r>
              <a:rPr lang="en-US" sz="2500" b="0" strike="noStrike" spc="-1" err="1">
                <a:solidFill>
                  <a:srgbClr val="262626"/>
                </a:solidFill>
                <a:latin typeface="Gill Sans MT"/>
              </a:rPr>
              <a:t>u</a:t>
            </a:r>
            <a:r>
              <a:rPr lang="en-US" sz="2500" b="0" strike="noStrike" spc="-1">
                <a:solidFill>
                  <a:srgbClr val="262626"/>
                </a:solidFill>
                <a:latin typeface="Gill Sans MT"/>
              </a:rPr>
              <a:t> </a:t>
            </a:r>
            <a:r>
              <a:rPr lang="en-US" sz="2500" b="0" strike="noStrike" spc="-1" err="1">
                <a:solidFill>
                  <a:srgbClr val="262626"/>
                </a:solidFill>
                <a:latin typeface="Gill Sans MT"/>
              </a:rPr>
              <a:t>ejercicio</a:t>
            </a:r>
            <a:r>
              <a:rPr lang="en-US" sz="2500" b="0" strike="noStrike" spc="-1">
                <a:solidFill>
                  <a:srgbClr val="262626"/>
                </a:solidFill>
                <a:latin typeface="Gill Sans MT"/>
              </a:rPr>
              <a:t> </a:t>
            </a:r>
            <a:r>
              <a:rPr lang="en-US" sz="2500" b="0" strike="noStrike" spc="-1" err="1">
                <a:solidFill>
                  <a:srgbClr val="262626"/>
                </a:solidFill>
                <a:latin typeface="Gill Sans MT"/>
              </a:rPr>
              <a:t>cada</a:t>
            </a:r>
            <a:r>
              <a:rPr lang="en-US" sz="2500" b="0" strike="noStrike" spc="-1">
                <a:solidFill>
                  <a:srgbClr val="262626"/>
                </a:solidFill>
                <a:latin typeface="Gill Sans MT"/>
              </a:rPr>
              <a:t> día de </a:t>
            </a:r>
            <a:r>
              <a:rPr lang="en-US" sz="2500" b="0" strike="noStrike" spc="-1" err="1">
                <a:solidFill>
                  <a:srgbClr val="262626"/>
                </a:solidFill>
                <a:latin typeface="Gill Sans MT"/>
              </a:rPr>
              <a:t>esta</a:t>
            </a:r>
            <a:r>
              <a:rPr lang="en-US" sz="2500" b="0" strike="noStrike" spc="-1">
                <a:solidFill>
                  <a:srgbClr val="262626"/>
                </a:solidFill>
                <a:latin typeface="Gill Sans MT"/>
              </a:rPr>
              <a:t> </a:t>
            </a:r>
            <a:r>
              <a:rPr lang="en-US" sz="2500" b="0" strike="noStrike" spc="-1" err="1">
                <a:solidFill>
                  <a:srgbClr val="262626"/>
                </a:solidFill>
                <a:latin typeface="Gill Sans MT"/>
              </a:rPr>
              <a:t>semana</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Repetir</a:t>
            </a:r>
            <a:r>
              <a:rPr lang="en-US" sz="2500" b="0" strike="noStrike" spc="-1">
                <a:solidFill>
                  <a:srgbClr val="262626"/>
                </a:solidFill>
                <a:latin typeface="Gill Sans MT"/>
              </a:rPr>
              <a: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err="1">
                <a:solidFill>
                  <a:srgbClr val="262626"/>
                </a:solidFill>
                <a:latin typeface="Gill Sans MT"/>
              </a:rPr>
              <a:t>Objetivos</a:t>
            </a:r>
            <a:r>
              <a:rPr lang="en-US" sz="2800" b="0" strike="noStrike" cap="all" spc="199">
                <a:solidFill>
                  <a:srgbClr val="262626"/>
                </a:solidFill>
                <a:latin typeface="Gill Sans MT"/>
              </a:rPr>
              <a:t> de la </a:t>
            </a:r>
            <a:r>
              <a:rPr lang="en-US" sz="2800" b="0" strike="noStrike" cap="all" spc="199" err="1">
                <a:solidFill>
                  <a:srgbClr val="262626"/>
                </a:solidFill>
                <a:latin typeface="Gill Sans MT"/>
              </a:rPr>
              <a:t>revisión</a:t>
            </a:r>
            <a:r>
              <a:rPr lang="en-US" sz="2800" b="0" strike="noStrike" cap="all" spc="199">
                <a:solidFill>
                  <a:srgbClr val="262626"/>
                </a:solidFill>
                <a:latin typeface="Gill Sans MT"/>
              </a:rPr>
              <a:t>: </a:t>
            </a:r>
          </a:p>
          <a:p>
            <a:pPr algn="ctr">
              <a:lnSpc>
                <a:spcPct val="90000"/>
              </a:lnSpc>
            </a:pPr>
            <a:r>
              <a:rPr lang="en-US" sz="2800" b="0" strike="noStrike" cap="all" spc="199">
                <a:solidFill>
                  <a:srgbClr val="262626"/>
                </a:solidFill>
                <a:latin typeface="Gill Sans MT"/>
              </a:rPr>
              <a:t>¡Lo </a:t>
            </a:r>
            <a:r>
              <a:rPr lang="en-US" sz="2800" cap="all" spc="199" err="1">
                <a:solidFill>
                  <a:srgbClr val="262626"/>
                </a:solidFill>
                <a:latin typeface="Gill Sans MT"/>
              </a:rPr>
              <a:t>logramo</a:t>
            </a:r>
            <a:r>
              <a:rPr lang="en-US" sz="2800" b="0" strike="noStrike" cap="all" spc="199" err="1">
                <a:solidFill>
                  <a:srgbClr val="262626"/>
                </a:solidFill>
                <a:latin typeface="Gill Sans MT"/>
              </a:rPr>
              <a:t>s</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518" name="TextShape 2"/>
          <p:cNvSpPr txBox="1"/>
          <p:nvPr/>
        </p:nvSpPr>
        <p:spPr>
          <a:xfrm>
            <a:off x="2044930" y="2647808"/>
            <a:ext cx="8538120" cy="3254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Identifique</a:t>
            </a:r>
            <a:r>
              <a:rPr lang="en-US" sz="2500" b="0" strike="noStrike" spc="-1">
                <a:solidFill>
                  <a:srgbClr val="262626"/>
                </a:solidFill>
                <a:latin typeface="Gill Sans MT"/>
              </a:rPr>
              <a:t> 2 </a:t>
            </a:r>
            <a:r>
              <a:rPr lang="en-US" sz="2500" b="0" strike="noStrike" spc="-1" err="1">
                <a:solidFill>
                  <a:srgbClr val="262626"/>
                </a:solidFill>
                <a:latin typeface="Gill Sans MT"/>
              </a:rPr>
              <a:t>preguntas</a:t>
            </a:r>
            <a:r>
              <a:rPr lang="en-US" sz="2500" b="0" strike="noStrike" spc="-1">
                <a:solidFill>
                  <a:srgbClr val="262626"/>
                </a:solidFill>
                <a:latin typeface="Gill Sans MT"/>
              </a:rPr>
              <a:t> que </a:t>
            </a:r>
            <a:r>
              <a:rPr lang="en-US" sz="2500" b="0" strike="noStrike" spc="-1" err="1">
                <a:solidFill>
                  <a:srgbClr val="262626"/>
                </a:solidFill>
                <a:latin typeface="Gill Sans MT"/>
              </a:rPr>
              <a:t>tenga</a:t>
            </a:r>
            <a:r>
              <a:rPr lang="en-US" sz="2500" b="0" strike="noStrike" spc="-1">
                <a:solidFill>
                  <a:srgbClr val="262626"/>
                </a:solidFill>
                <a:latin typeface="Gill Sans MT"/>
              </a:rPr>
              <a:t> </a:t>
            </a:r>
            <a:r>
              <a:rPr lang="en-US" sz="2500" b="0" strike="noStrike" spc="-1" err="1">
                <a:solidFill>
                  <a:srgbClr val="262626"/>
                </a:solidFill>
                <a:latin typeface="Gill Sans MT"/>
              </a:rPr>
              <a:t>sobre</a:t>
            </a:r>
            <a:r>
              <a:rPr lang="en-US" sz="2500" b="0" strike="noStrike" spc="-1">
                <a:solidFill>
                  <a:srgbClr val="262626"/>
                </a:solidFill>
                <a:latin typeface="Gill Sans MT"/>
              </a:rPr>
              <a:t> la diabetes</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Practique </a:t>
            </a:r>
            <a:r>
              <a:rPr lang="en-US" sz="2500" b="0" strike="noStrike" spc="-1" err="1">
                <a:solidFill>
                  <a:srgbClr val="262626"/>
                </a:solidFill>
                <a:latin typeface="Gill Sans MT"/>
              </a:rPr>
              <a:t>estudios</a:t>
            </a:r>
            <a:r>
              <a:rPr lang="en-US" sz="2500" b="0" strike="noStrike" spc="-1">
                <a:solidFill>
                  <a:srgbClr val="262626"/>
                </a:solidFill>
                <a:latin typeface="Gill Sans MT"/>
              </a:rPr>
              <a:t> de </a:t>
            </a:r>
            <a:r>
              <a:rPr lang="en-US" sz="2500" b="0" strike="noStrike" spc="-1" err="1">
                <a:solidFill>
                  <a:srgbClr val="262626"/>
                </a:solidFill>
                <a:latin typeface="Gill Sans MT"/>
              </a:rPr>
              <a:t>casos</a:t>
            </a:r>
            <a:r>
              <a:rPr lang="en-US" sz="2500" b="0" strike="noStrike" spc="-1">
                <a:solidFill>
                  <a:srgbClr val="262626"/>
                </a:solidFill>
                <a:latin typeface="Gill Sans MT"/>
              </a:rPr>
              <a:t> para </a:t>
            </a:r>
            <a:r>
              <a:rPr lang="en-US" sz="2500" b="0" strike="noStrike" spc="-1" err="1">
                <a:solidFill>
                  <a:srgbClr val="262626"/>
                </a:solidFill>
                <a:latin typeface="Gill Sans MT"/>
              </a:rPr>
              <a:t>mejorar</a:t>
            </a:r>
            <a:r>
              <a:rPr lang="en-US" sz="2500" b="0" strike="noStrike" spc="-1">
                <a:solidFill>
                  <a:srgbClr val="262626"/>
                </a:solidFill>
                <a:latin typeface="Gill Sans MT"/>
              </a:rPr>
              <a:t> </a:t>
            </a:r>
            <a:r>
              <a:rPr lang="en-US" sz="2500" b="0" strike="noStrike" spc="-1" err="1">
                <a:solidFill>
                  <a:srgbClr val="262626"/>
                </a:solidFill>
                <a:latin typeface="Gill Sans MT"/>
              </a:rPr>
              <a:t>su</a:t>
            </a:r>
            <a:r>
              <a:rPr lang="en-US" sz="2500" b="0" strike="noStrike" spc="-1">
                <a:solidFill>
                  <a:srgbClr val="262626"/>
                </a:solidFill>
                <a:latin typeface="Gill Sans MT"/>
              </a:rPr>
              <a:t> </a:t>
            </a:r>
            <a:r>
              <a:rPr lang="en-US" sz="2500" b="0" strike="noStrike" spc="-1" err="1">
                <a:solidFill>
                  <a:srgbClr val="262626"/>
                </a:solidFill>
                <a:latin typeface="Gill Sans MT"/>
              </a:rPr>
              <a:t>capacidad</a:t>
            </a:r>
            <a:r>
              <a:rPr lang="en-US" sz="2500" b="0" strike="noStrike" spc="-1">
                <a:solidFill>
                  <a:srgbClr val="262626"/>
                </a:solidFill>
                <a:latin typeface="Gill Sans MT"/>
              </a:rPr>
              <a:t> de </a:t>
            </a:r>
            <a:r>
              <a:rPr lang="en-US" sz="2500" b="0" strike="noStrike" spc="-1" err="1">
                <a:solidFill>
                  <a:srgbClr val="262626"/>
                </a:solidFill>
                <a:latin typeface="Gill Sans MT"/>
              </a:rPr>
              <a:t>educar</a:t>
            </a:r>
            <a:r>
              <a:rPr lang="en-US" sz="2500" b="0" strike="noStrike" spc="-1">
                <a:solidFill>
                  <a:srgbClr val="262626"/>
                </a:solidFill>
                <a:latin typeface="Gill Sans MT"/>
              </a:rPr>
              <a:t> a </a:t>
            </a:r>
            <a:r>
              <a:rPr lang="en-US" sz="2500" b="0" strike="noStrike" spc="-1" err="1">
                <a:solidFill>
                  <a:srgbClr val="262626"/>
                </a:solidFill>
                <a:latin typeface="Gill Sans MT"/>
              </a:rPr>
              <a:t>su</a:t>
            </a:r>
            <a:r>
              <a:rPr lang="en-US" sz="2500" b="0" strike="noStrike" spc="-1">
                <a:solidFill>
                  <a:srgbClr val="262626"/>
                </a:solidFill>
                <a:latin typeface="Gill Sans MT"/>
              </a:rPr>
              <a:t> </a:t>
            </a:r>
            <a:r>
              <a:rPr lang="en-US" sz="2500" b="0" strike="noStrike" spc="-1" err="1">
                <a:solidFill>
                  <a:srgbClr val="262626"/>
                </a:solidFill>
                <a:latin typeface="Gill Sans MT"/>
              </a:rPr>
              <a:t>paciente</a:t>
            </a:r>
            <a:r>
              <a:rPr lang="en-US" sz="2500" b="0" strike="noStrike" spc="-1">
                <a:solidFill>
                  <a:srgbClr val="262626"/>
                </a:solidFill>
                <a:latin typeface="Gill Sans MT"/>
              </a:rPr>
              <a:t> con diabetes.</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Mencione</a:t>
            </a:r>
            <a:r>
              <a:rPr lang="en-US" sz="2500" b="0" strike="noStrike" spc="-1">
                <a:solidFill>
                  <a:srgbClr val="262626"/>
                </a:solidFill>
                <a:latin typeface="Gill Sans MT"/>
              </a:rPr>
              <a:t> 3 </a:t>
            </a:r>
            <a:r>
              <a:rPr lang="en-US" sz="2500" b="0" strike="noStrike" spc="-1" err="1">
                <a:solidFill>
                  <a:srgbClr val="262626"/>
                </a:solidFill>
                <a:latin typeface="Gill Sans MT"/>
              </a:rPr>
              <a:t>razones</a:t>
            </a:r>
            <a:r>
              <a:rPr lang="en-US" sz="2500" b="0" strike="noStrike" spc="-1">
                <a:solidFill>
                  <a:srgbClr val="262626"/>
                </a:solidFill>
                <a:latin typeface="Gill Sans MT"/>
              </a:rPr>
              <a:t> </a:t>
            </a:r>
            <a:r>
              <a:rPr lang="en-US" sz="2500" b="0" strike="noStrike" spc="-1" err="1">
                <a:solidFill>
                  <a:srgbClr val="262626"/>
                </a:solidFill>
                <a:latin typeface="Gill Sans MT"/>
              </a:rPr>
              <a:t>por</a:t>
            </a:r>
            <a:r>
              <a:rPr lang="en-US" sz="2500" b="0" strike="noStrike" spc="-1">
                <a:solidFill>
                  <a:srgbClr val="262626"/>
                </a:solidFill>
                <a:latin typeface="Gill Sans MT"/>
              </a:rPr>
              <a:t> las que los </a:t>
            </a:r>
            <a:r>
              <a:rPr lang="en-US" sz="2500" b="0" strike="noStrike" spc="-1" err="1">
                <a:solidFill>
                  <a:srgbClr val="262626"/>
                </a:solidFill>
                <a:latin typeface="Gill Sans MT"/>
              </a:rPr>
              <a:t>pacientes</a:t>
            </a:r>
            <a:r>
              <a:rPr lang="en-US" sz="2500" b="0" strike="noStrike" spc="-1">
                <a:solidFill>
                  <a:srgbClr val="262626"/>
                </a:solidFill>
                <a:latin typeface="Gill Sans MT"/>
              </a:rPr>
              <a:t> con diabetes no </a:t>
            </a:r>
            <a:r>
              <a:rPr lang="en-US" sz="2500" b="0" strike="noStrike" spc="-1" err="1">
                <a:solidFill>
                  <a:srgbClr val="262626"/>
                </a:solidFill>
                <a:latin typeface="Gill Sans MT"/>
              </a:rPr>
              <a:t>toman</a:t>
            </a:r>
            <a:r>
              <a:rPr lang="en-US" sz="2500" b="0" strike="noStrike" spc="-1">
                <a:solidFill>
                  <a:srgbClr val="262626"/>
                </a:solidFill>
                <a:latin typeface="Gill Sans MT"/>
              </a:rPr>
              <a:t> </a:t>
            </a:r>
            <a:r>
              <a:rPr lang="en-US" sz="2500" b="0" strike="noStrike" spc="-1" err="1">
                <a:solidFill>
                  <a:srgbClr val="262626"/>
                </a:solidFill>
                <a:latin typeface="Gill Sans MT"/>
              </a:rPr>
              <a:t>sus</a:t>
            </a:r>
            <a:r>
              <a:rPr lang="en-US" sz="2500" b="0" strike="noStrike" spc="-1">
                <a:solidFill>
                  <a:srgbClr val="262626"/>
                </a:solidFill>
                <a:latin typeface="Gill Sans MT"/>
              </a:rPr>
              <a:t> </a:t>
            </a:r>
            <a:r>
              <a:rPr lang="en-US" sz="2500" b="0" strike="noStrike" spc="-1" err="1">
                <a:solidFill>
                  <a:srgbClr val="262626"/>
                </a:solidFill>
                <a:latin typeface="Gill Sans MT"/>
              </a:rPr>
              <a:t>medicamentos</a:t>
            </a:r>
            <a:r>
              <a:rPr lang="en-US" sz="2500" b="0" strike="noStrike" spc="-1">
                <a:solidFill>
                  <a:srgbClr val="262626"/>
                </a:solidFill>
                <a:latin typeface="Gill Sans MT"/>
              </a:rPr>
              <a:t> y </a:t>
            </a:r>
            <a:r>
              <a:rPr lang="en-US" sz="2500" b="0" strike="noStrike" spc="-1" err="1">
                <a:solidFill>
                  <a:srgbClr val="262626"/>
                </a:solidFill>
                <a:latin typeface="Gill Sans MT"/>
              </a:rPr>
              <a:t>cómo</a:t>
            </a:r>
            <a:r>
              <a:rPr lang="en-US" sz="2500" b="0" strike="noStrike" spc="-1">
                <a:solidFill>
                  <a:srgbClr val="262626"/>
                </a:solidFill>
                <a:latin typeface="Gill Sans MT"/>
              </a:rPr>
              <a:t> </a:t>
            </a:r>
            <a:r>
              <a:rPr lang="en-US" sz="2500" b="0" strike="noStrike" spc="-1" err="1">
                <a:solidFill>
                  <a:srgbClr val="262626"/>
                </a:solidFill>
                <a:latin typeface="Gill Sans MT"/>
              </a:rPr>
              <a:t>puede</a:t>
            </a:r>
            <a:r>
              <a:rPr lang="en-US" sz="2500" b="0" strike="noStrike" spc="-1">
                <a:solidFill>
                  <a:srgbClr val="262626"/>
                </a:solidFill>
                <a:latin typeface="Gill Sans MT"/>
              </a:rPr>
              <a:t> </a:t>
            </a:r>
            <a:r>
              <a:rPr lang="en-US" sz="2500" b="0" strike="noStrike" spc="-1" err="1">
                <a:solidFill>
                  <a:srgbClr val="262626"/>
                </a:solidFill>
                <a:latin typeface="Gill Sans MT"/>
              </a:rPr>
              <a:t>ayudar</a:t>
            </a:r>
            <a:r>
              <a:rPr lang="en-US" sz="2500" b="0" strike="noStrike" spc="-1">
                <a:solidFill>
                  <a:srgbClr val="262626"/>
                </a:solidFill>
                <a:latin typeface="Gill Sans MT"/>
              </a:rPr>
              <a:t> a </a:t>
            </a:r>
            <a:r>
              <a:rPr lang="en-US" sz="2500" b="0" strike="noStrike" spc="-1" err="1">
                <a:solidFill>
                  <a:srgbClr val="262626"/>
                </a:solidFill>
                <a:latin typeface="Gill Sans MT"/>
              </a:rPr>
              <a:t>mejorar</a:t>
            </a:r>
            <a:r>
              <a:rPr lang="en-US" sz="2500" b="0" strike="noStrike" spc="-1">
                <a:solidFill>
                  <a:srgbClr val="262626"/>
                </a:solidFill>
                <a:latin typeface="Gill Sans MT"/>
              </a:rPr>
              <a:t> el </a:t>
            </a:r>
            <a:r>
              <a:rPr lang="en-US" sz="2500" b="0" strike="noStrike" spc="-1" err="1">
                <a:solidFill>
                  <a:srgbClr val="262626"/>
                </a:solidFill>
                <a:latin typeface="Gill Sans MT"/>
              </a:rPr>
              <a:t>cumplimiento</a:t>
            </a:r>
            <a:r>
              <a:rPr lang="en-US" sz="2500" b="0" strike="noStrike" spc="-1">
                <a:solidFill>
                  <a:srgbClr val="262626"/>
                </a:solidFill>
                <a:latin typeface="Gill Sans MT"/>
              </a:rPr>
              <a:t>/</a:t>
            </a:r>
            <a:r>
              <a:rPr lang="en-US" sz="2500" b="0" strike="noStrike" spc="-1" err="1">
                <a:solidFill>
                  <a:srgbClr val="262626"/>
                </a:solidFill>
                <a:latin typeface="Gill Sans MT"/>
              </a:rPr>
              <a:t>adherencia</a:t>
            </a:r>
            <a:r>
              <a:rPr lang="en-US" sz="2500" b="0" strike="noStrike" spc="-1">
                <a:solidFill>
                  <a:srgbClr val="262626"/>
                </a:solidFill>
                <a:latin typeface="Gill Sans MT"/>
              </a:rPr>
              <a: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fin!</a:t>
            </a:r>
            <a:endParaRPr lang="en-US" sz="2800" b="0" strike="noStrike" spc="-1">
              <a:solidFill>
                <a:srgbClr val="000000"/>
              </a:solidFill>
              <a:latin typeface="Gill Sans MT"/>
            </a:endParaRPr>
          </a:p>
        </p:txBody>
      </p:sp>
      <p:sp>
        <p:nvSpPr>
          <p:cNvPr id="520" name="TextShape 2"/>
          <p:cNvSpPr txBox="1"/>
          <p:nvPr/>
        </p:nvSpPr>
        <p:spPr>
          <a:xfrm>
            <a:off x="2085365" y="2900727"/>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Es</a:t>
            </a:r>
            <a:r>
              <a:rPr lang="en-US" sz="2500" b="0" strike="noStrike" spc="-1">
                <a:solidFill>
                  <a:srgbClr val="262626"/>
                </a:solidFill>
                <a:latin typeface="Gill Sans MT"/>
              </a:rPr>
              <a:t> hora de </a:t>
            </a:r>
            <a:r>
              <a:rPr lang="en-US" sz="2500" b="0" strike="noStrike" spc="-1" err="1">
                <a:solidFill>
                  <a:srgbClr val="262626"/>
                </a:solidFill>
                <a:latin typeface="Gill Sans MT"/>
              </a:rPr>
              <a:t>enviar</a:t>
            </a:r>
            <a:r>
              <a:rPr lang="en-US" sz="2500" b="0" strike="noStrike" spc="-1">
                <a:solidFill>
                  <a:srgbClr val="262626"/>
                </a:solidFill>
                <a:latin typeface="Gill Sans MT"/>
              </a:rPr>
              <a:t> </a:t>
            </a:r>
            <a:r>
              <a:rPr lang="en-US" sz="2500" b="0" strike="noStrike" spc="-1" err="1">
                <a:solidFill>
                  <a:srgbClr val="262626"/>
                </a:solidFill>
                <a:latin typeface="Gill Sans MT"/>
              </a:rPr>
              <a:t>sus</a:t>
            </a:r>
            <a:r>
              <a:rPr lang="en-US" sz="2500" b="0" strike="noStrike" spc="-1">
                <a:solidFill>
                  <a:srgbClr val="262626"/>
                </a:solidFill>
                <a:latin typeface="Gill Sans MT"/>
              </a:rPr>
              <a:t> </a:t>
            </a:r>
            <a:r>
              <a:rPr lang="en-US" sz="2500" b="0" strike="noStrike" spc="-1" err="1">
                <a:solidFill>
                  <a:srgbClr val="262626"/>
                </a:solidFill>
                <a:latin typeface="Gill Sans MT"/>
              </a:rPr>
              <a:t>evaluaciones</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Es</a:t>
            </a:r>
            <a:r>
              <a:rPr lang="en-US" sz="2500" b="0" strike="noStrike" spc="-1">
                <a:solidFill>
                  <a:srgbClr val="262626"/>
                </a:solidFill>
                <a:latin typeface="Gill Sans MT"/>
              </a:rPr>
              <a:t> hora de que </a:t>
            </a:r>
            <a:r>
              <a:rPr lang="en-US" sz="2500" b="0" strike="noStrike" spc="-1" err="1">
                <a:solidFill>
                  <a:srgbClr val="262626"/>
                </a:solidFill>
                <a:latin typeface="Gill Sans MT"/>
              </a:rPr>
              <a:t>te</a:t>
            </a:r>
            <a:r>
              <a:rPr lang="en-US" sz="2500" b="0" strike="noStrike" spc="-1">
                <a:solidFill>
                  <a:srgbClr val="262626"/>
                </a:solidFill>
                <a:latin typeface="Gill Sans MT"/>
              </a:rPr>
              <a:t> </a:t>
            </a:r>
            <a:r>
              <a:rPr lang="en-US" sz="2500" b="0" strike="noStrike" spc="-1" err="1">
                <a:solidFill>
                  <a:srgbClr val="262626"/>
                </a:solidFill>
                <a:latin typeface="Gill Sans MT"/>
              </a:rPr>
              <a:t>dé</a:t>
            </a:r>
            <a:r>
              <a:rPr lang="en-US" sz="2500" b="0" strike="noStrike" spc="-1">
                <a:solidFill>
                  <a:srgbClr val="262626"/>
                </a:solidFill>
                <a:latin typeface="Gill Sans MT"/>
              </a:rPr>
              <a:t> </a:t>
            </a:r>
            <a:r>
              <a:rPr lang="en-US" sz="2500" b="0" strike="noStrike" spc="-1" err="1">
                <a:solidFill>
                  <a:srgbClr val="262626"/>
                </a:solidFill>
                <a:latin typeface="Gill Sans MT"/>
              </a:rPr>
              <a:t>tus</a:t>
            </a:r>
            <a:r>
              <a:rPr lang="en-US" sz="2500" b="0" strike="noStrike" spc="-1">
                <a:solidFill>
                  <a:srgbClr val="262626"/>
                </a:solidFill>
                <a:latin typeface="Gill Sans MT"/>
              </a:rPr>
              <a:t> </a:t>
            </a:r>
            <a:r>
              <a:rPr lang="en-US" sz="2500" b="0" strike="noStrike" spc="-1" err="1">
                <a:solidFill>
                  <a:srgbClr val="262626"/>
                </a:solidFill>
                <a:latin typeface="Gill Sans MT"/>
              </a:rPr>
              <a:t>certificados</a:t>
            </a:r>
            <a:r>
              <a:rPr lang="en-US" sz="2500" b="0" strike="noStrike" spc="-1">
                <a:solidFill>
                  <a:srgbClr val="262626"/>
                </a:solidFill>
                <a:latin typeface="Gill Sans MT"/>
              </a:rPr>
              <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de felicitaciones diseño editable">
            <a:extLst>
              <a:ext uri="{FF2B5EF4-FFF2-40B4-BE49-F238E27FC236}">
                <a16:creationId xmlns:a16="http://schemas.microsoft.com/office/drawing/2014/main" id="{9334CC70-7BE5-B6AE-7BAF-0A730A802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981" y="171892"/>
            <a:ext cx="7747591" cy="774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2759105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119" y="964800"/>
            <a:ext cx="10087583" cy="1188360"/>
          </a:xfrm>
        </p:spPr>
        <p:txBody>
          <a:bodyPr/>
          <a:lstStyle/>
          <a:p>
            <a:pPr algn="ctr"/>
            <a:r>
              <a:rPr lang="en-US" sz="3000"/>
              <a:t>3. CUAL ES LA MEDICINA “G” MAS COMUN?</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a:t>
            </a:r>
            <a:r>
              <a:rPr lang="en-US" err="1">
                <a:solidFill>
                  <a:schemeClr val="tx1"/>
                </a:solidFill>
              </a:rPr>
              <a:t>Gliclazide</a:t>
            </a:r>
            <a:endParaRPr lang="en-US">
              <a:solidFill>
                <a:schemeClr val="tx1"/>
              </a:solidFill>
            </a:endParaRPr>
          </a:p>
        </p:txBody>
      </p:sp>
      <p:sp>
        <p:nvSpPr>
          <p:cNvPr id="9" name="Rounded Rectangle 8">
            <a:hlinkClick r:id="rId2"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Glipizide</a:t>
            </a:r>
          </a:p>
        </p:txBody>
      </p:sp>
      <p:sp>
        <p:nvSpPr>
          <p:cNvPr id="11" name="Rounded Rectangle 10">
            <a:hlinkClick r:id="rId3"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Glimepiride</a:t>
            </a:r>
          </a:p>
        </p:txBody>
      </p:sp>
      <p:sp>
        <p:nvSpPr>
          <p:cNvPr id="12" name="Rounded Rectangle 11">
            <a:hlinkClick r:id="rId2"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d. Glyburide</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35800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421177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3936984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300"/>
              <a:t>4. LOS MEDICAMENTOS QUE TERMINAN EN PRIL SON PARA?</a:t>
            </a:r>
            <a:br>
              <a:rPr lang="en-US"/>
            </a:br>
            <a:r>
              <a:rPr lang="en-US" err="1"/>
              <a:t>Ej</a:t>
            </a:r>
            <a:r>
              <a:rPr lang="en-US"/>
              <a:t>: </a:t>
            </a:r>
            <a:r>
              <a:rPr lang="en-US" err="1"/>
              <a:t>Lisonopril</a:t>
            </a:r>
            <a:endParaRPr lang="en-US"/>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lphaLcPeriod"/>
            </a:pPr>
            <a:r>
              <a:rPr lang="en-US" err="1">
                <a:solidFill>
                  <a:schemeClr val="tx1"/>
                </a:solidFill>
              </a:rPr>
              <a:t>Presión</a:t>
            </a:r>
            <a:r>
              <a:rPr lang="en-US">
                <a:solidFill>
                  <a:schemeClr val="tx1"/>
                </a:solidFill>
              </a:rPr>
              <a:t>   </a:t>
            </a:r>
          </a:p>
          <a:p>
            <a:pPr algn="ctr"/>
            <a:r>
              <a:rPr lang="en-US">
                <a:solidFill>
                  <a:schemeClr val="tx1"/>
                </a:solidFill>
              </a:rPr>
              <a:t>    arterial</a:t>
            </a:r>
          </a:p>
        </p:txBody>
      </p:sp>
      <p:sp>
        <p:nvSpPr>
          <p:cNvPr id="9" name="Rounded Rectangle 8">
            <a:hlinkClick r:id="rId3"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Diabetes</a:t>
            </a:r>
          </a:p>
        </p:txBody>
      </p:sp>
      <p:sp>
        <p:nvSpPr>
          <p:cNvPr id="11" name="Rounded Rectangle 10">
            <a:hlinkClick r:id="rId4"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a:t>
            </a:r>
            <a:r>
              <a:rPr lang="en-US" err="1">
                <a:solidFill>
                  <a:schemeClr val="tx1"/>
                </a:solidFill>
              </a:rPr>
              <a:t>Colesterol</a:t>
            </a:r>
            <a:endParaRPr lang="en-US">
              <a:solidFill>
                <a:schemeClr val="tx1"/>
              </a:solidFill>
            </a:endParaRPr>
          </a:p>
        </p:txBody>
      </p:sp>
      <p:sp>
        <p:nvSpPr>
          <p:cNvPr id="12" name="Rounded Rectangle 11">
            <a:hlinkClick r:id="rId4"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Dolor</a:t>
            </a:r>
          </a:p>
        </p:txBody>
      </p:sp>
      <p:sp>
        <p:nvSpPr>
          <p:cNvPr id="7" name="Snip and Round Single Corner Rectangle 6">
            <a:hlinkClick r:id="rId5"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247126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OBJETIVOS PARA LOS PROXIMOS </a:t>
            </a:r>
            <a:br>
              <a:rPr/>
            </a:br>
            <a:r>
              <a:rPr lang="en-US" sz="2800" b="0" strike="noStrike" cap="all" spc="199">
                <a:solidFill>
                  <a:srgbClr val="262626"/>
                </a:solidFill>
                <a:latin typeface="Gill Sans MT"/>
              </a:rPr>
              <a:t>6 MESES</a:t>
            </a:r>
            <a:endParaRPr lang="en-US" sz="2800" b="0" strike="noStrike" spc="-1">
              <a:solidFill>
                <a:srgbClr val="000000"/>
              </a:solidFill>
              <a:latin typeface="Gill Sans MT"/>
            </a:endParaRPr>
          </a:p>
        </p:txBody>
      </p:sp>
      <p:sp>
        <p:nvSpPr>
          <p:cNvPr id="91" name="TextShape 2"/>
          <p:cNvSpPr txBox="1"/>
          <p:nvPr/>
        </p:nvSpPr>
        <p:spPr>
          <a:xfrm>
            <a:off x="2231280" y="263808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Identifique</a:t>
            </a:r>
            <a:r>
              <a:rPr lang="en-US" sz="2500" b="0" strike="noStrike" spc="-1">
                <a:solidFill>
                  <a:srgbClr val="262626"/>
                </a:solidFill>
                <a:latin typeface="Gill Sans MT"/>
              </a:rPr>
              <a:t> 2 </a:t>
            </a:r>
            <a:r>
              <a:rPr lang="en-US" sz="2500" b="0" strike="noStrike" spc="-1" err="1">
                <a:solidFill>
                  <a:srgbClr val="262626"/>
                </a:solidFill>
                <a:latin typeface="Gill Sans MT"/>
              </a:rPr>
              <a:t>preguntas</a:t>
            </a:r>
            <a:r>
              <a:rPr lang="en-US" sz="2500" b="0" strike="noStrike" spc="-1">
                <a:solidFill>
                  <a:srgbClr val="262626"/>
                </a:solidFill>
                <a:latin typeface="Gill Sans MT"/>
              </a:rPr>
              <a:t> que </a:t>
            </a:r>
            <a:r>
              <a:rPr lang="en-US" sz="2500" b="0" strike="noStrike" spc="-1" err="1">
                <a:solidFill>
                  <a:srgbClr val="262626"/>
                </a:solidFill>
                <a:latin typeface="Gill Sans MT"/>
              </a:rPr>
              <a:t>tenga</a:t>
            </a:r>
            <a:r>
              <a:rPr lang="en-US" sz="2500" b="0" strike="noStrike" spc="-1">
                <a:solidFill>
                  <a:srgbClr val="262626"/>
                </a:solidFill>
                <a:latin typeface="Gill Sans MT"/>
              </a:rPr>
              <a:t> </a:t>
            </a:r>
            <a:r>
              <a:rPr lang="en-US" sz="2500" b="0" strike="noStrike" spc="-1" err="1">
                <a:solidFill>
                  <a:srgbClr val="262626"/>
                </a:solidFill>
                <a:latin typeface="Gill Sans MT"/>
              </a:rPr>
              <a:t>sobre</a:t>
            </a:r>
            <a:r>
              <a:rPr lang="en-US" sz="2500" b="0" strike="noStrike" spc="-1">
                <a:solidFill>
                  <a:srgbClr val="262626"/>
                </a:solidFill>
                <a:latin typeface="Gill Sans MT"/>
              </a:rPr>
              <a:t> diabetes.</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Practique </a:t>
            </a:r>
            <a:r>
              <a:rPr lang="en-US" sz="2500" b="0" strike="noStrike" spc="-1" err="1">
                <a:solidFill>
                  <a:srgbClr val="262626"/>
                </a:solidFill>
                <a:latin typeface="Gill Sans MT"/>
              </a:rPr>
              <a:t>casos</a:t>
            </a:r>
            <a:r>
              <a:rPr lang="en-US" sz="2500" b="0" strike="noStrike" spc="-1">
                <a:solidFill>
                  <a:srgbClr val="262626"/>
                </a:solidFill>
                <a:latin typeface="Gill Sans MT"/>
              </a:rPr>
              <a:t> de </a:t>
            </a:r>
            <a:r>
              <a:rPr lang="en-US" sz="2500" b="0" strike="noStrike" spc="-1" err="1">
                <a:solidFill>
                  <a:srgbClr val="262626"/>
                </a:solidFill>
                <a:latin typeface="Gill Sans MT"/>
              </a:rPr>
              <a:t>estudio</a:t>
            </a:r>
            <a:r>
              <a:rPr lang="en-US" sz="2500" b="0" strike="noStrike" spc="-1">
                <a:solidFill>
                  <a:srgbClr val="262626"/>
                </a:solidFill>
                <a:latin typeface="Gill Sans MT"/>
              </a:rPr>
              <a:t> para </a:t>
            </a:r>
            <a:r>
              <a:rPr lang="en-US" sz="2500" b="0" strike="noStrike" spc="-1" err="1">
                <a:solidFill>
                  <a:srgbClr val="262626"/>
                </a:solidFill>
                <a:latin typeface="Gill Sans MT"/>
              </a:rPr>
              <a:t>mejorar</a:t>
            </a:r>
            <a:r>
              <a:rPr lang="en-US" sz="2500" b="0" strike="noStrike" spc="-1">
                <a:solidFill>
                  <a:srgbClr val="262626"/>
                </a:solidFill>
                <a:latin typeface="Gill Sans MT"/>
              </a:rPr>
              <a:t> </a:t>
            </a:r>
            <a:r>
              <a:rPr lang="en-US" sz="2500" b="0" strike="noStrike" spc="-1" err="1">
                <a:solidFill>
                  <a:srgbClr val="262626"/>
                </a:solidFill>
                <a:latin typeface="Gill Sans MT"/>
              </a:rPr>
              <a:t>su</a:t>
            </a:r>
            <a:r>
              <a:rPr lang="en-US" sz="2500" b="0" strike="noStrike" spc="-1">
                <a:solidFill>
                  <a:srgbClr val="262626"/>
                </a:solidFill>
                <a:latin typeface="Gill Sans MT"/>
              </a:rPr>
              <a:t> </a:t>
            </a:r>
            <a:r>
              <a:rPr lang="en-US" sz="2500" b="0" strike="noStrike" spc="-1" err="1">
                <a:solidFill>
                  <a:srgbClr val="262626"/>
                </a:solidFill>
                <a:latin typeface="Gill Sans MT"/>
              </a:rPr>
              <a:t>habilidad</a:t>
            </a:r>
            <a:r>
              <a:rPr lang="en-US" sz="2500" b="0" strike="noStrike" spc="-1">
                <a:solidFill>
                  <a:srgbClr val="262626"/>
                </a:solidFill>
                <a:latin typeface="Gill Sans MT"/>
              </a:rPr>
              <a:t> de </a:t>
            </a:r>
            <a:r>
              <a:rPr lang="en-US" sz="2500" b="0" strike="noStrike" spc="-1" err="1">
                <a:solidFill>
                  <a:srgbClr val="262626"/>
                </a:solidFill>
                <a:latin typeface="Gill Sans MT"/>
              </a:rPr>
              <a:t>educación</a:t>
            </a:r>
            <a:r>
              <a:rPr lang="en-US" sz="2500" b="0" strike="noStrike" spc="-1">
                <a:solidFill>
                  <a:srgbClr val="262626"/>
                </a:solidFill>
                <a:latin typeface="Gill Sans MT"/>
              </a:rPr>
              <a:t> al </a:t>
            </a:r>
            <a:r>
              <a:rPr lang="en-US" sz="2500" b="0" strike="noStrike" spc="-1" err="1">
                <a:solidFill>
                  <a:srgbClr val="262626"/>
                </a:solidFill>
                <a:latin typeface="Gill Sans MT"/>
              </a:rPr>
              <a:t>paciente</a:t>
            </a:r>
            <a:r>
              <a:rPr lang="en-US" sz="2500" b="0" strike="noStrike" spc="-1">
                <a:solidFill>
                  <a:srgbClr val="262626"/>
                </a:solidFill>
                <a:latin typeface="Gill Sans MT"/>
              </a:rPr>
              <a:t> con diabetes.</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Nombre</a:t>
            </a:r>
            <a:r>
              <a:rPr lang="en-US" sz="2500" b="0" strike="noStrike" spc="-1">
                <a:solidFill>
                  <a:srgbClr val="262626"/>
                </a:solidFill>
                <a:latin typeface="Gill Sans MT"/>
              </a:rPr>
              <a:t> 3 </a:t>
            </a:r>
            <a:r>
              <a:rPr lang="en-US" sz="2500" b="0" strike="noStrike" spc="-1" err="1">
                <a:solidFill>
                  <a:srgbClr val="262626"/>
                </a:solidFill>
                <a:latin typeface="Gill Sans MT"/>
              </a:rPr>
              <a:t>razones</a:t>
            </a:r>
            <a:r>
              <a:rPr lang="en-US" sz="2500" b="0" strike="noStrike" spc="-1">
                <a:solidFill>
                  <a:srgbClr val="262626"/>
                </a:solidFill>
                <a:latin typeface="Gill Sans MT"/>
              </a:rPr>
              <a:t> </a:t>
            </a:r>
            <a:r>
              <a:rPr lang="en-US" sz="2500" b="0" strike="noStrike" spc="-1" err="1">
                <a:solidFill>
                  <a:srgbClr val="262626"/>
                </a:solidFill>
                <a:latin typeface="Gill Sans MT"/>
              </a:rPr>
              <a:t>porque</a:t>
            </a:r>
            <a:r>
              <a:rPr lang="en-US" sz="2500" b="0" strike="noStrike" spc="-1">
                <a:solidFill>
                  <a:srgbClr val="262626"/>
                </a:solidFill>
                <a:latin typeface="Gill Sans MT"/>
              </a:rPr>
              <a:t> los </a:t>
            </a:r>
            <a:r>
              <a:rPr lang="en-US" sz="2500" b="0" strike="noStrike" spc="-1" err="1">
                <a:solidFill>
                  <a:srgbClr val="262626"/>
                </a:solidFill>
                <a:latin typeface="Gill Sans MT"/>
              </a:rPr>
              <a:t>pacientes</a:t>
            </a:r>
            <a:r>
              <a:rPr lang="en-US" sz="2500" b="0" strike="noStrike" spc="-1">
                <a:solidFill>
                  <a:srgbClr val="262626"/>
                </a:solidFill>
                <a:latin typeface="Gill Sans MT"/>
              </a:rPr>
              <a:t> no </a:t>
            </a:r>
            <a:r>
              <a:rPr lang="en-US" sz="2500" b="0" strike="noStrike" spc="-1" err="1">
                <a:solidFill>
                  <a:srgbClr val="262626"/>
                </a:solidFill>
                <a:latin typeface="Gill Sans MT"/>
              </a:rPr>
              <a:t>toman</a:t>
            </a:r>
            <a:r>
              <a:rPr lang="en-US" sz="2500" b="0" strike="noStrike" spc="-1">
                <a:solidFill>
                  <a:srgbClr val="262626"/>
                </a:solidFill>
                <a:latin typeface="Gill Sans MT"/>
              </a:rPr>
              <a:t> </a:t>
            </a:r>
            <a:r>
              <a:rPr lang="en-US" sz="2500" b="0" strike="noStrike" spc="-1" err="1">
                <a:solidFill>
                  <a:srgbClr val="262626"/>
                </a:solidFill>
                <a:latin typeface="Gill Sans MT"/>
              </a:rPr>
              <a:t>su</a:t>
            </a:r>
            <a:r>
              <a:rPr lang="en-US" sz="2500" b="0" strike="noStrike" spc="-1">
                <a:solidFill>
                  <a:srgbClr val="262626"/>
                </a:solidFill>
                <a:latin typeface="Gill Sans MT"/>
              </a:rPr>
              <a:t> </a:t>
            </a:r>
            <a:r>
              <a:rPr lang="en-US" sz="2500" b="0" strike="noStrike" spc="-1" err="1">
                <a:solidFill>
                  <a:srgbClr val="262626"/>
                </a:solidFill>
                <a:latin typeface="Gill Sans MT"/>
              </a:rPr>
              <a:t>medicina</a:t>
            </a:r>
            <a:r>
              <a:rPr lang="en-US" sz="2500" b="0" strike="noStrike" spc="-1">
                <a:solidFill>
                  <a:srgbClr val="262626"/>
                </a:solidFill>
                <a:latin typeface="Gill Sans MT"/>
              </a:rPr>
              <a:t> y </a:t>
            </a:r>
            <a:r>
              <a:rPr lang="en-US" sz="2500" b="0" strike="noStrike" spc="-1" err="1">
                <a:solidFill>
                  <a:srgbClr val="262626"/>
                </a:solidFill>
                <a:latin typeface="Gill Sans MT"/>
              </a:rPr>
              <a:t>como</a:t>
            </a:r>
            <a:r>
              <a:rPr lang="en-US" sz="2500" b="0" strike="noStrike" spc="-1">
                <a:solidFill>
                  <a:srgbClr val="262626"/>
                </a:solidFill>
                <a:latin typeface="Gill Sans MT"/>
              </a:rPr>
              <a:t> </a:t>
            </a:r>
            <a:r>
              <a:rPr lang="en-US" sz="2500" b="0" strike="noStrike" spc="-1" err="1">
                <a:solidFill>
                  <a:srgbClr val="262626"/>
                </a:solidFill>
                <a:latin typeface="Gill Sans MT"/>
              </a:rPr>
              <a:t>puede</a:t>
            </a:r>
            <a:r>
              <a:rPr lang="en-US" sz="2500" b="0" strike="noStrike" spc="-1">
                <a:solidFill>
                  <a:srgbClr val="262626"/>
                </a:solidFill>
                <a:latin typeface="Gill Sans MT"/>
              </a:rPr>
              <a:t> </a:t>
            </a:r>
            <a:r>
              <a:rPr lang="en-US" sz="2500" b="0" strike="noStrike" spc="-1" err="1">
                <a:solidFill>
                  <a:srgbClr val="262626"/>
                </a:solidFill>
                <a:latin typeface="Gill Sans MT"/>
              </a:rPr>
              <a:t>ayudar</a:t>
            </a:r>
            <a:r>
              <a:rPr lang="en-US" sz="2500" b="0" strike="noStrike" spc="-1">
                <a:solidFill>
                  <a:srgbClr val="262626"/>
                </a:solidFill>
                <a:latin typeface="Gill Sans MT"/>
              </a:rPr>
              <a:t> a </a:t>
            </a:r>
            <a:r>
              <a:rPr lang="en-US" sz="2500" b="0" strike="noStrike" spc="-1" err="1">
                <a:solidFill>
                  <a:srgbClr val="262626"/>
                </a:solidFill>
                <a:latin typeface="Gill Sans MT"/>
              </a:rPr>
              <a:t>mejorar</a:t>
            </a:r>
            <a:r>
              <a:rPr lang="en-US" sz="2500" b="0" strike="noStrike" spc="-1">
                <a:solidFill>
                  <a:srgbClr val="262626"/>
                </a:solidFill>
                <a:latin typeface="Gill Sans MT"/>
              </a:rPr>
              <a:t> la </a:t>
            </a:r>
            <a:r>
              <a:rPr lang="en-US" sz="2500" b="0" strike="noStrike" spc="-1" err="1">
                <a:solidFill>
                  <a:srgbClr val="262626"/>
                </a:solidFill>
                <a:latin typeface="Gill Sans MT"/>
              </a:rPr>
              <a:t>adherencia</a:t>
            </a:r>
            <a:r>
              <a:rPr lang="en-US" sz="2500" b="0" strike="noStrike" spc="-1">
                <a:solidFill>
                  <a:srgbClr val="262626"/>
                </a:solidFill>
                <a:latin typeface="Gill Sans MT"/>
              </a:rPr>
              <a:t> y </a:t>
            </a:r>
            <a:r>
              <a:rPr lang="en-US" sz="2500" b="0" strike="noStrike" spc="-1" err="1">
                <a:solidFill>
                  <a:srgbClr val="262626"/>
                </a:solidFill>
                <a:latin typeface="Gill Sans MT"/>
              </a:rPr>
              <a:t>cumpliento</a:t>
            </a:r>
            <a:r>
              <a:rPr lang="en-US" sz="2500" b="0" strike="noStrike" spc="-1">
                <a:solidFill>
                  <a:srgbClr val="262626"/>
                </a:solidFill>
                <a:latin typeface="Gill Sans MT"/>
              </a:rPr>
              <a:t> de </a:t>
            </a:r>
            <a:r>
              <a:rPr lang="en-US" sz="2500" b="0" strike="noStrike" spc="-1" err="1">
                <a:solidFill>
                  <a:srgbClr val="262626"/>
                </a:solidFill>
                <a:latin typeface="Gill Sans MT"/>
              </a:rPr>
              <a:t>tomarselas</a:t>
            </a:r>
            <a:r>
              <a:rPr lang="en-US" sz="2500" b="0" strike="noStrike" spc="-1">
                <a:solidFill>
                  <a:srgbClr val="262626"/>
                </a:solidFill>
                <a:latin typeface="Gill Sans MT"/>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180596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4182643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76" y="815836"/>
            <a:ext cx="8451041" cy="1188720"/>
          </a:xfrm>
        </p:spPr>
        <p:txBody>
          <a:bodyPr>
            <a:noAutofit/>
          </a:bodyPr>
          <a:lstStyle/>
          <a:p>
            <a:pPr algn="ctr"/>
            <a:r>
              <a:rPr lang="en-US" sz="3000"/>
              <a:t>5. LOS MEDICAMENTOS QUE TERMINAN EN STATIN SON PARA?</a:t>
            </a:r>
            <a:br>
              <a:rPr lang="en-US" sz="3000"/>
            </a:br>
            <a:r>
              <a:rPr lang="en-US" sz="3000" err="1"/>
              <a:t>Ej</a:t>
            </a:r>
            <a:r>
              <a:rPr lang="en-US" sz="3000"/>
              <a:t>: </a:t>
            </a:r>
            <a:r>
              <a:rPr lang="es-US" sz="3000" err="1"/>
              <a:t>Atorvastatin</a:t>
            </a:r>
            <a:endParaRPr lang="en-US" sz="3000"/>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Diabetes</a:t>
            </a:r>
          </a:p>
        </p:txBody>
      </p:sp>
      <p:sp>
        <p:nvSpPr>
          <p:cNvPr id="9" name="Rounded Rectangle 8">
            <a:hlinkClick r:id="rId3"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a:t>
            </a:r>
            <a:r>
              <a:rPr lang="en-US" err="1">
                <a:solidFill>
                  <a:schemeClr val="tx1"/>
                </a:solidFill>
              </a:rPr>
              <a:t>Colesterol</a:t>
            </a:r>
            <a:endParaRPr lang="en-US">
              <a:solidFill>
                <a:schemeClr val="tx1"/>
              </a:solidFill>
            </a:endParaRPr>
          </a:p>
        </p:txBody>
      </p:sp>
      <p:sp>
        <p:nvSpPr>
          <p:cNvPr id="11" name="Rounded Rectangle 10">
            <a:hlinkClick r:id="rId2"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c. </a:t>
            </a:r>
            <a:r>
              <a:rPr lang="en-US" dirty="0" err="1">
                <a:solidFill>
                  <a:schemeClr val="tx1"/>
                </a:solidFill>
              </a:rPr>
              <a:t>Cáncer</a:t>
            </a:r>
          </a:p>
        </p:txBody>
      </p:sp>
      <p:sp>
        <p:nvSpPr>
          <p:cNvPr id="12" name="Rounded Rectangle 11">
            <a:hlinkClick r:id="rId2"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Dolor</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2704033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1851153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3093103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500"/>
              <a:t>6. CUAL ES EL EFECTO SECUNDARIO DE LA METFORMINA?</a:t>
            </a:r>
          </a:p>
        </p:txBody>
      </p:sp>
      <p:sp>
        <p:nvSpPr>
          <p:cNvPr id="4" name="Rounded Rectangle 3">
            <a:hlinkClick r:id="rId2" action="ppaction://hlinksldjump"/>
          </p:cNvPr>
          <p:cNvSpPr/>
          <p:nvPr/>
        </p:nvSpPr>
        <p:spPr>
          <a:xfrm>
            <a:off x="5091219"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a:t>
            </a:r>
            <a:r>
              <a:rPr lang="en-US" err="1">
                <a:solidFill>
                  <a:schemeClr val="tx1"/>
                </a:solidFill>
              </a:rPr>
              <a:t>Tos</a:t>
            </a:r>
            <a:endParaRPr lang="en-US">
              <a:solidFill>
                <a:schemeClr val="tx1"/>
              </a:solidFill>
            </a:endParaRPr>
          </a:p>
        </p:txBody>
      </p:sp>
      <p:sp>
        <p:nvSpPr>
          <p:cNvPr id="9" name="Rounded Rectangle 8">
            <a:hlinkClick r:id="rId2" action="ppaction://hlinksldjump"/>
          </p:cNvPr>
          <p:cNvSpPr/>
          <p:nvPr/>
        </p:nvSpPr>
        <p:spPr>
          <a:xfrm>
            <a:off x="5091222" y="390714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a:t>
            </a:r>
            <a:r>
              <a:rPr lang="en-US" err="1">
                <a:solidFill>
                  <a:schemeClr val="tx1"/>
                </a:solidFill>
              </a:rPr>
              <a:t>Ganar</a:t>
            </a:r>
            <a:r>
              <a:rPr lang="en-US">
                <a:solidFill>
                  <a:schemeClr val="tx1"/>
                </a:solidFill>
              </a:rPr>
              <a:t> peso</a:t>
            </a:r>
          </a:p>
        </p:txBody>
      </p:sp>
      <p:sp>
        <p:nvSpPr>
          <p:cNvPr id="11" name="Rounded Rectangle 10">
            <a:hlinkClick r:id="rId2" action="ppaction://hlinksldjump"/>
          </p:cNvPr>
          <p:cNvSpPr/>
          <p:nvPr/>
        </p:nvSpPr>
        <p:spPr>
          <a:xfrm>
            <a:off x="5091220" y="49142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a:t>
            </a:r>
            <a:r>
              <a:rPr lang="en-US" err="1">
                <a:solidFill>
                  <a:schemeClr val="tx1"/>
                </a:solidFill>
              </a:rPr>
              <a:t>Mareo</a:t>
            </a:r>
            <a:endParaRPr lang="en-US">
              <a:solidFill>
                <a:schemeClr val="tx1"/>
              </a:solidFill>
            </a:endParaRPr>
          </a:p>
        </p:txBody>
      </p:sp>
      <p:sp>
        <p:nvSpPr>
          <p:cNvPr id="12" name="Rounded Rectangle 11">
            <a:hlinkClick r:id="rId3" action="ppaction://hlinksldjump"/>
          </p:cNvPr>
          <p:cNvSpPr/>
          <p:nvPr/>
        </p:nvSpPr>
        <p:spPr>
          <a:xfrm>
            <a:off x="5091223" y="5921377"/>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a:t>
            </a:r>
            <a:r>
              <a:rPr lang="en-US" err="1">
                <a:solidFill>
                  <a:schemeClr val="tx1"/>
                </a:solidFill>
              </a:rPr>
              <a:t>Malestar</a:t>
            </a:r>
            <a:r>
              <a:rPr lang="en-US">
                <a:solidFill>
                  <a:schemeClr val="tx1"/>
                </a:solidFill>
              </a:rPr>
              <a:t> de </a:t>
            </a:r>
            <a:r>
              <a:rPr lang="en-US" err="1">
                <a:solidFill>
                  <a:schemeClr val="tx1"/>
                </a:solidFill>
              </a:rPr>
              <a:t>estómago</a:t>
            </a:r>
            <a:endParaRPr lang="en-US">
              <a:solidFill>
                <a:schemeClr val="tx1"/>
              </a:solidFill>
            </a:endParaRP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413487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3479324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1991975" y="2311089"/>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72586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500">
                <a:latin typeface="Gill Sans MT" panose="020B0502020104020203" pitchFamily="34" charset="0"/>
              </a:rPr>
              <a:t>7. LA CAUSA MAS COMUN DE LA DIABETES ES LA FALTA DE INSULINA EFECTIVA EN EL CUERPO?</a:t>
            </a:r>
          </a:p>
        </p:txBody>
      </p:sp>
      <p:sp>
        <p:nvSpPr>
          <p:cNvPr id="4" name="Rounded Rectangle 3">
            <a:hlinkClick r:id="rId2" action="ppaction://hlinksldjump"/>
          </p:cNvPr>
          <p:cNvSpPr/>
          <p:nvPr/>
        </p:nvSpPr>
        <p:spPr>
          <a:xfrm>
            <a:off x="2645731"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Si</a:t>
            </a:r>
          </a:p>
        </p:txBody>
      </p:sp>
      <p:sp>
        <p:nvSpPr>
          <p:cNvPr id="9" name="Rounded Rectangle 8">
            <a:hlinkClick r:id="rId3" action="ppaction://hlinksldjump"/>
          </p:cNvPr>
          <p:cNvSpPr/>
          <p:nvPr/>
        </p:nvSpPr>
        <p:spPr>
          <a:xfrm>
            <a:off x="7451650" y="301284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No</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1212202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144845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err="1">
                <a:solidFill>
                  <a:srgbClr val="262626"/>
                </a:solidFill>
                <a:latin typeface="Gill Sans MT"/>
              </a:rPr>
              <a:t>Mes</a:t>
            </a:r>
            <a:r>
              <a:rPr lang="en-US" sz="2800" b="0" strike="noStrike" cap="all" spc="199" dirty="0">
                <a:solidFill>
                  <a:srgbClr val="262626"/>
                </a:solidFill>
                <a:latin typeface="Gill Sans MT"/>
              </a:rPr>
              <a:t> 1: </a:t>
            </a:r>
            <a:r>
              <a:rPr lang="en-US" sz="2800" b="0" strike="noStrike" cap="all" spc="199" dirty="0" err="1">
                <a:solidFill>
                  <a:srgbClr val="262626"/>
                </a:solidFill>
                <a:latin typeface="Gill Sans MT"/>
              </a:rPr>
              <a:t>preguntas</a:t>
            </a:r>
            <a:r>
              <a:rPr lang="en-US" sz="2800" b="0" strike="noStrike" cap="all" spc="199" dirty="0">
                <a:solidFill>
                  <a:srgbClr val="262626"/>
                </a:solidFill>
                <a:latin typeface="Gill Sans MT"/>
              </a:rPr>
              <a:t> </a:t>
            </a:r>
            <a:r>
              <a:rPr lang="en-US" sz="2800" b="0" strike="noStrike" cap="all" spc="199" dirty="0" err="1">
                <a:solidFill>
                  <a:srgbClr val="262626"/>
                </a:solidFill>
                <a:latin typeface="Gill Sans MT"/>
              </a:rPr>
              <a:t>sobre</a:t>
            </a:r>
            <a:r>
              <a:rPr lang="en-US" sz="2800" b="0" strike="noStrike" cap="all" spc="199" dirty="0">
                <a:solidFill>
                  <a:srgbClr val="262626"/>
                </a:solidFill>
                <a:latin typeface="Gill Sans MT"/>
              </a:rPr>
              <a:t> diabetes</a:t>
            </a:r>
          </a:p>
          <a:p>
            <a:pPr algn="ctr">
              <a:lnSpc>
                <a:spcPct val="90000"/>
              </a:lnSpc>
            </a:pPr>
            <a:r>
              <a:rPr lang="en-US" sz="2800" cap="all" spc="199" dirty="0" err="1">
                <a:solidFill>
                  <a:srgbClr val="262626"/>
                </a:solidFill>
                <a:latin typeface="Gill Sans MT"/>
              </a:rPr>
              <a:t>módulo</a:t>
            </a:r>
            <a:r>
              <a:rPr lang="en-US" sz="2800" b="0" strike="noStrike" cap="all" spc="199" dirty="0">
                <a:solidFill>
                  <a:srgbClr val="262626"/>
                </a:solidFill>
                <a:latin typeface="Gill Sans MT"/>
              </a:rPr>
              <a:t> #1 of 6</a:t>
            </a:r>
          </a:p>
          <a:p>
            <a:pPr algn="ctr">
              <a:lnSpc>
                <a:spcPct val="90000"/>
              </a:lnSpc>
            </a:pPr>
            <a:endParaRPr lang="en-US" sz="2800" b="0" strike="noStrike" spc="-1" dirty="0">
              <a:solidFill>
                <a:srgbClr val="000000"/>
              </a:solidFill>
              <a:latin typeface="Gill Sans MT"/>
            </a:endParaRPr>
          </a:p>
        </p:txBody>
      </p:sp>
      <p:sp>
        <p:nvSpPr>
          <p:cNvPr id="93" name="TextShape 2"/>
          <p:cNvSpPr txBox="1"/>
          <p:nvPr/>
        </p:nvSpPr>
        <p:spPr>
          <a:xfrm>
            <a:off x="2505600" y="279144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Preguntas</a:t>
            </a:r>
            <a:r>
              <a:rPr lang="en-US" sz="2500" b="0" strike="noStrike" spc="-1" dirty="0">
                <a:solidFill>
                  <a:srgbClr val="262626"/>
                </a:solidFill>
                <a:latin typeface="Gill Sans MT"/>
              </a:rPr>
              <a:t> e inquietudes?</a:t>
            </a:r>
          </a:p>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Anuncios</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556674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576" y="815836"/>
            <a:ext cx="8451041" cy="1188720"/>
          </a:xfrm>
        </p:spPr>
        <p:txBody>
          <a:bodyPr>
            <a:normAutofit/>
          </a:bodyPr>
          <a:lstStyle/>
          <a:p>
            <a:pPr algn="ctr"/>
            <a:r>
              <a:rPr lang="en-US" sz="4000"/>
              <a:t>8. EL PANCREAS GENERA INSULINA?</a:t>
            </a:r>
          </a:p>
        </p:txBody>
      </p:sp>
      <p:sp>
        <p:nvSpPr>
          <p:cNvPr id="4" name="Rounded Rectangle 3">
            <a:hlinkClick r:id="rId2" action="ppaction://hlinksldjump"/>
          </p:cNvPr>
          <p:cNvSpPr/>
          <p:nvPr/>
        </p:nvSpPr>
        <p:spPr>
          <a:xfrm>
            <a:off x="2645731" y="2677916"/>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a:t>
            </a:r>
            <a:r>
              <a:rPr lang="en-US" err="1">
                <a:solidFill>
                  <a:schemeClr val="tx1"/>
                </a:solidFill>
              </a:rPr>
              <a:t>Verdadero</a:t>
            </a:r>
            <a:endParaRPr lang="en-US">
              <a:solidFill>
                <a:schemeClr val="tx1"/>
              </a:solidFill>
            </a:endParaRPr>
          </a:p>
        </p:txBody>
      </p:sp>
      <p:sp>
        <p:nvSpPr>
          <p:cNvPr id="9" name="Rounded Rectangle 8">
            <a:hlinkClick r:id="rId3" action="ppaction://hlinksldjump"/>
          </p:cNvPr>
          <p:cNvSpPr/>
          <p:nvPr/>
        </p:nvSpPr>
        <p:spPr>
          <a:xfrm>
            <a:off x="6994450" y="2725442"/>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a:t>
            </a:r>
            <a:r>
              <a:rPr lang="en-US" err="1">
                <a:solidFill>
                  <a:schemeClr val="tx1"/>
                </a:solidFill>
              </a:rPr>
              <a:t>Falso</a:t>
            </a:r>
            <a:endParaRPr lang="en-US">
              <a:solidFill>
                <a:schemeClr val="tx1"/>
              </a:solidFill>
            </a:endParaRP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Snip and Round Single Corner Rectangle 5">
            <a:hlinkClick r:id="rId5" action="ppaction://hlinksldjump"/>
          </p:cNvPr>
          <p:cNvSpPr/>
          <p:nvPr/>
        </p:nvSpPr>
        <p:spPr>
          <a:xfrm>
            <a:off x="6798091" y="5921377"/>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Tree>
    <p:extLst>
      <p:ext uri="{BB962C8B-B14F-4D97-AF65-F5344CB8AC3E}">
        <p14:creationId xmlns:p14="http://schemas.microsoft.com/office/powerpoint/2010/main" val="122199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379984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259247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2" y="625300"/>
            <a:ext cx="10796797" cy="1528112"/>
          </a:xfrm>
        </p:spPr>
        <p:txBody>
          <a:bodyPr>
            <a:noAutofit/>
          </a:bodyPr>
          <a:lstStyle/>
          <a:p>
            <a:pPr algn="ctr"/>
            <a:r>
              <a:rPr lang="en-US" sz="2500"/>
              <a:t>9. SI EL PACIENTE TIENE EL AZUCAR EN 62, DEBE TOMAR UNA TAZA DE JUGO DE NARANJA, DESPUES DE CUANTOS MINUTOS DEBE CHEQUEAR SU AZUCAR?</a:t>
            </a:r>
          </a:p>
        </p:txBody>
      </p:sp>
      <p:sp>
        <p:nvSpPr>
          <p:cNvPr id="4" name="Rounded Rectangle 3">
            <a:hlinkClick r:id="rId2" action="ppaction://hlinksldjump"/>
          </p:cNvPr>
          <p:cNvSpPr/>
          <p:nvPr/>
        </p:nvSpPr>
        <p:spPr>
          <a:xfrm>
            <a:off x="4935271" y="268408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20</a:t>
            </a:r>
          </a:p>
        </p:txBody>
      </p:sp>
      <p:sp>
        <p:nvSpPr>
          <p:cNvPr id="9" name="Rounded Rectangle 8">
            <a:hlinkClick r:id="rId2" action="ppaction://hlinksldjump"/>
          </p:cNvPr>
          <p:cNvSpPr/>
          <p:nvPr/>
        </p:nvSpPr>
        <p:spPr>
          <a:xfrm>
            <a:off x="4931731" y="3516399"/>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45</a:t>
            </a:r>
          </a:p>
        </p:txBody>
      </p:sp>
      <p:sp>
        <p:nvSpPr>
          <p:cNvPr id="11" name="Rounded Rectangle 10">
            <a:hlinkClick r:id="rId3" action="ppaction://hlinksldjump"/>
          </p:cNvPr>
          <p:cNvSpPr/>
          <p:nvPr/>
        </p:nvSpPr>
        <p:spPr>
          <a:xfrm>
            <a:off x="4935271" y="44066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15</a:t>
            </a:r>
          </a:p>
        </p:txBody>
      </p:sp>
      <p:sp>
        <p:nvSpPr>
          <p:cNvPr id="12" name="Rounded Rectangle 11">
            <a:hlinkClick r:id="rId2" action="ppaction://hlinksldjump"/>
          </p:cNvPr>
          <p:cNvSpPr/>
          <p:nvPr/>
        </p:nvSpPr>
        <p:spPr>
          <a:xfrm>
            <a:off x="4931730" y="529692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10</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pic>
        <p:nvPicPr>
          <p:cNvPr id="3074" name="Picture 2" descr="Zumo de naranja: cuatro mitos a derri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947" y="2987749"/>
            <a:ext cx="3615070" cy="245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545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2883580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962261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429" y="660498"/>
            <a:ext cx="9493031" cy="1528112"/>
          </a:xfrm>
        </p:spPr>
        <p:txBody>
          <a:bodyPr>
            <a:normAutofit/>
          </a:bodyPr>
          <a:lstStyle/>
          <a:p>
            <a:pPr algn="ctr"/>
            <a:r>
              <a:rPr lang="en-US" sz="3000"/>
              <a:t>10. </a:t>
            </a:r>
            <a:r>
              <a:rPr lang="en-US" sz="3000" err="1"/>
              <a:t>Nombre</a:t>
            </a:r>
            <a:r>
              <a:rPr lang="en-US" sz="3000"/>
              <a:t> 2 </a:t>
            </a:r>
            <a:r>
              <a:rPr lang="en-US" sz="3000" err="1"/>
              <a:t>medicinas</a:t>
            </a:r>
            <a:r>
              <a:rPr lang="en-US" sz="3000"/>
              <a:t> del </a:t>
            </a:r>
            <a:r>
              <a:rPr lang="en-US" sz="3000" err="1"/>
              <a:t>programa</a:t>
            </a:r>
            <a:r>
              <a:rPr lang="en-US" sz="3000"/>
              <a:t> </a:t>
            </a:r>
            <a:br>
              <a:rPr lang="en-US" sz="3000"/>
            </a:br>
            <a:r>
              <a:rPr lang="en-US" sz="3000"/>
              <a:t>pap “Prescription assistance program”</a:t>
            </a:r>
          </a:p>
        </p:txBody>
      </p:sp>
      <p:sp>
        <p:nvSpPr>
          <p:cNvPr id="4" name="Rounded Rectangle 3">
            <a:hlinkClick r:id="rId2" action="ppaction://hlinksldjump"/>
          </p:cNvPr>
          <p:cNvSpPr/>
          <p:nvPr/>
        </p:nvSpPr>
        <p:spPr>
          <a:xfrm>
            <a:off x="4935271" y="268408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a:t>
            </a:r>
            <a:r>
              <a:rPr lang="en-US" err="1">
                <a:solidFill>
                  <a:schemeClr val="tx1"/>
                </a:solidFill>
              </a:rPr>
              <a:t>Gimepiride</a:t>
            </a:r>
            <a:endParaRPr lang="en-US">
              <a:solidFill>
                <a:schemeClr val="tx1"/>
              </a:solidFill>
            </a:endParaRPr>
          </a:p>
        </p:txBody>
      </p:sp>
      <p:sp>
        <p:nvSpPr>
          <p:cNvPr id="9" name="Rounded Rectangle 8">
            <a:hlinkClick r:id="rId2" action="ppaction://hlinksldjump"/>
          </p:cNvPr>
          <p:cNvSpPr/>
          <p:nvPr/>
        </p:nvSpPr>
        <p:spPr>
          <a:xfrm>
            <a:off x="4931731" y="3516399"/>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  </a:t>
            </a:r>
            <a:r>
              <a:rPr lang="en-US" err="1">
                <a:solidFill>
                  <a:schemeClr val="tx1"/>
                </a:solidFill>
              </a:rPr>
              <a:t>actos</a:t>
            </a:r>
            <a:endParaRPr lang="en-US">
              <a:solidFill>
                <a:schemeClr val="tx1"/>
              </a:solidFill>
            </a:endParaRPr>
          </a:p>
        </p:txBody>
      </p:sp>
      <p:sp>
        <p:nvSpPr>
          <p:cNvPr id="11" name="Rounded Rectangle 10">
            <a:hlinkClick r:id="rId3" action="ppaction://hlinksldjump"/>
          </p:cNvPr>
          <p:cNvSpPr/>
          <p:nvPr/>
        </p:nvSpPr>
        <p:spPr>
          <a:xfrm>
            <a:off x="4935271" y="4406661"/>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  </a:t>
            </a:r>
            <a:r>
              <a:rPr lang="en-US" err="1">
                <a:solidFill>
                  <a:schemeClr val="tx1"/>
                </a:solidFill>
              </a:rPr>
              <a:t>Farxiga</a:t>
            </a:r>
            <a:endParaRPr lang="en-US">
              <a:solidFill>
                <a:schemeClr val="tx1"/>
              </a:solidFill>
            </a:endParaRPr>
          </a:p>
        </p:txBody>
      </p:sp>
      <p:sp>
        <p:nvSpPr>
          <p:cNvPr id="12" name="Rounded Rectangle 11">
            <a:hlinkClick r:id="rId3" action="ppaction://hlinksldjump"/>
          </p:cNvPr>
          <p:cNvSpPr/>
          <p:nvPr/>
        </p:nvSpPr>
        <p:spPr>
          <a:xfrm>
            <a:off x="4931730" y="5296923"/>
            <a:ext cx="200955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 Januvia</a:t>
            </a:r>
          </a:p>
        </p:txBody>
      </p:sp>
      <p:sp>
        <p:nvSpPr>
          <p:cNvPr id="7" name="Snip and Round Single Corner Rectangle 6">
            <a:hlinkClick r:id="rId4" action="ppaction://hlinksldjump"/>
          </p:cNvPr>
          <p:cNvSpPr/>
          <p:nvPr/>
        </p:nvSpPr>
        <p:spPr>
          <a:xfrm>
            <a:off x="0" y="5921377"/>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ELIGE TU PREGUNTA</a:t>
            </a:r>
          </a:p>
        </p:txBody>
      </p:sp>
    </p:spTree>
    <p:extLst>
      <p:ext uri="{BB962C8B-B14F-4D97-AF65-F5344CB8AC3E}">
        <p14:creationId xmlns:p14="http://schemas.microsoft.com/office/powerpoint/2010/main" val="2800522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a:hlinkClick r:id="" action="ppaction://hlinkshowjump?jump=previousslide"/>
          </p:cNvPr>
          <p:cNvSpPr/>
          <p:nvPr/>
        </p:nvSpPr>
        <p:spPr>
          <a:xfrm>
            <a:off x="6453962" y="5783919"/>
            <a:ext cx="3997842" cy="914400"/>
          </a:xfrm>
          <a:prstGeom prst="snipRoundRect">
            <a:avLst>
              <a:gd name="adj1" fmla="val 50000"/>
              <a:gd name="adj2"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INTENTAR DE NUEVO</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SIGUE INTENTANDO</a:t>
            </a:r>
          </a:p>
        </p:txBody>
      </p:sp>
    </p:spTree>
    <p:extLst>
      <p:ext uri="{BB962C8B-B14F-4D97-AF65-F5344CB8AC3E}">
        <p14:creationId xmlns:p14="http://schemas.microsoft.com/office/powerpoint/2010/main" val="46244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a:hlinkClick r:id="rId2" action="ppaction://hlinksldjump"/>
          </p:cNvPr>
          <p:cNvSpPr/>
          <p:nvPr/>
        </p:nvSpPr>
        <p:spPr>
          <a:xfrm>
            <a:off x="5723861" y="5542915"/>
            <a:ext cx="3997842" cy="914400"/>
          </a:xfrm>
          <a:prstGeom prst="snip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ELIGE TU PREGUNTA</a:t>
            </a:r>
          </a:p>
        </p:txBody>
      </p:sp>
      <p:sp>
        <p:nvSpPr>
          <p:cNvPr id="6" name="Title 1"/>
          <p:cNvSpPr>
            <a:spLocks noGrp="1"/>
          </p:cNvSpPr>
          <p:nvPr>
            <p:ph type="title"/>
          </p:nvPr>
        </p:nvSpPr>
        <p:spPr>
          <a:xfrm>
            <a:off x="2167340" y="2378822"/>
            <a:ext cx="7729728" cy="1188720"/>
          </a:xfrm>
          <a:solidFill>
            <a:schemeClr val="accent2">
              <a:lumMod val="60000"/>
              <a:lumOff val="40000"/>
            </a:schemeClr>
          </a:solidFill>
        </p:spPr>
        <p:txBody>
          <a:bodyPr/>
          <a:lstStyle/>
          <a:p>
            <a:pPr algn="ctr"/>
            <a:r>
              <a:rPr lang="en-US"/>
              <a:t>CORRECTO!</a:t>
            </a:r>
          </a:p>
        </p:txBody>
      </p:sp>
    </p:spTree>
    <p:extLst>
      <p:ext uri="{BB962C8B-B14F-4D97-AF65-F5344CB8AC3E}">
        <p14:creationId xmlns:p14="http://schemas.microsoft.com/office/powerpoint/2010/main" val="15657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cap="all" spc="199" err="1">
                <a:solidFill>
                  <a:srgbClr val="262626"/>
                </a:solidFill>
                <a:latin typeface="Gill Sans MT"/>
              </a:rPr>
              <a:t>Mes</a:t>
            </a:r>
            <a:r>
              <a:rPr lang="en-US" sz="2800" cap="all" spc="199">
                <a:solidFill>
                  <a:srgbClr val="262626"/>
                </a:solidFill>
                <a:latin typeface="Gill Sans MT"/>
              </a:rPr>
              <a:t> 1: </a:t>
            </a:r>
            <a:r>
              <a:rPr lang="en-US" sz="2800" cap="all" spc="199" err="1">
                <a:solidFill>
                  <a:srgbClr val="262626"/>
                </a:solidFill>
                <a:latin typeface="Gill Sans MT"/>
              </a:rPr>
              <a:t>preguntas</a:t>
            </a:r>
            <a:r>
              <a:rPr lang="en-US" sz="2800" cap="all" spc="199">
                <a:solidFill>
                  <a:srgbClr val="262626"/>
                </a:solidFill>
                <a:latin typeface="Gill Sans MT"/>
              </a:rPr>
              <a:t> </a:t>
            </a:r>
            <a:r>
              <a:rPr lang="en-US" sz="2800" cap="all" spc="199" err="1">
                <a:solidFill>
                  <a:srgbClr val="262626"/>
                </a:solidFill>
                <a:latin typeface="Gill Sans MT"/>
              </a:rPr>
              <a:t>sobre</a:t>
            </a:r>
            <a:r>
              <a:rPr lang="en-US" sz="2800" cap="all" spc="199">
                <a:solidFill>
                  <a:srgbClr val="262626"/>
                </a:solidFill>
                <a:latin typeface="Gill Sans MT"/>
              </a:rPr>
              <a:t> diabetes</a:t>
            </a:r>
            <a:endParaRPr lang="en-US" sz="2800" b="0" strike="noStrike" spc="-1">
              <a:solidFill>
                <a:srgbClr val="000000"/>
              </a:solidFill>
              <a:latin typeface="Gill Sans MT"/>
            </a:endParaRPr>
          </a:p>
        </p:txBody>
      </p:sp>
      <p:sp>
        <p:nvSpPr>
          <p:cNvPr id="97" name="TextShape 2"/>
          <p:cNvSpPr txBox="1"/>
          <p:nvPr/>
        </p:nvSpPr>
        <p:spPr>
          <a:xfrm>
            <a:off x="2231280" y="2566362"/>
            <a:ext cx="7729200" cy="3101760"/>
          </a:xfrm>
          <a:prstGeom prst="rect">
            <a:avLst/>
          </a:prstGeom>
          <a:noFill/>
          <a:ln w="0">
            <a:noFill/>
          </a:ln>
        </p:spPr>
        <p:txBody>
          <a:bodyPr>
            <a:normAutofit/>
          </a:bodyPr>
          <a:lstStyle/>
          <a:p>
            <a:pPr>
              <a:lnSpc>
                <a:spcPct val="100000"/>
              </a:lnSpc>
              <a:spcBef>
                <a:spcPts val="1001"/>
              </a:spcBef>
              <a:buClr>
                <a:srgbClr val="418AB3"/>
              </a:buClr>
            </a:pPr>
            <a:r>
              <a:rPr lang="en-US" sz="2500" b="0" strike="noStrike" spc="-1" err="1">
                <a:solidFill>
                  <a:srgbClr val="262626"/>
                </a:solidFill>
                <a:latin typeface="Gill Sans MT"/>
              </a:rPr>
              <a:t>Visión</a:t>
            </a:r>
            <a:r>
              <a:rPr lang="en-US" sz="2500" b="0" strike="noStrike" spc="-1">
                <a:solidFill>
                  <a:srgbClr val="262626"/>
                </a:solidFill>
                <a:latin typeface="Gill Sans MT"/>
              </a:rPr>
              <a:t> General: </a:t>
            </a:r>
          </a:p>
          <a:p>
            <a:pPr>
              <a:lnSpc>
                <a:spcPct val="100000"/>
              </a:lnSpc>
              <a:spcBef>
                <a:spcPts val="1001"/>
              </a:spcBef>
              <a:buClr>
                <a:srgbClr val="418AB3"/>
              </a:buClr>
            </a:pPr>
            <a:endParaRPr lang="en-US" sz="2500" b="0" strike="noStrike" spc="-1">
              <a:solidFill>
                <a:srgbClr val="262626"/>
              </a:solidFill>
              <a:latin typeface="Gill Sans MT"/>
            </a:endParaRPr>
          </a:p>
          <a:p>
            <a:pPr marL="228600" indent="-228600">
              <a:lnSpc>
                <a:spcPct val="100000"/>
              </a:lnSpc>
              <a:spcBef>
                <a:spcPts val="1001"/>
              </a:spcBef>
              <a:buClr>
                <a:srgbClr val="418AB3"/>
              </a:buClr>
              <a:buFont typeface="Arial"/>
              <a:buChar char="•"/>
            </a:pPr>
            <a:r>
              <a:rPr lang="en-US" sz="2500" b="0" strike="noStrike" spc="-1">
                <a:solidFill>
                  <a:srgbClr val="262626"/>
                </a:solidFill>
                <a:latin typeface="Gill Sans MT"/>
              </a:rPr>
              <a:t>Este </a:t>
            </a:r>
            <a:r>
              <a:rPr lang="en-US" sz="2500" b="0" strike="noStrike" spc="-1" err="1">
                <a:solidFill>
                  <a:srgbClr val="262626"/>
                </a:solidFill>
                <a:latin typeface="Gill Sans MT"/>
              </a:rPr>
              <a:t>mes</a:t>
            </a:r>
            <a:r>
              <a:rPr lang="en-US" sz="2500" b="0" strike="noStrike" spc="-1">
                <a:solidFill>
                  <a:srgbClr val="262626"/>
                </a:solidFill>
                <a:latin typeface="Gill Sans MT"/>
              </a:rPr>
              <a:t> </a:t>
            </a:r>
            <a:r>
              <a:rPr lang="en-US" sz="2500" b="0" strike="noStrike" spc="-1" err="1">
                <a:solidFill>
                  <a:srgbClr val="262626"/>
                </a:solidFill>
                <a:latin typeface="Gill Sans MT"/>
              </a:rPr>
              <a:t>nos</a:t>
            </a:r>
            <a:r>
              <a:rPr lang="en-US" sz="2500" b="0" strike="noStrike" spc="-1">
                <a:solidFill>
                  <a:srgbClr val="262626"/>
                </a:solidFill>
                <a:latin typeface="Gill Sans MT"/>
              </a:rPr>
              <a:t> </a:t>
            </a:r>
            <a:r>
              <a:rPr lang="en-US" sz="2500" b="0" strike="noStrike" spc="-1" err="1">
                <a:solidFill>
                  <a:srgbClr val="262626"/>
                </a:solidFill>
                <a:latin typeface="Gill Sans MT"/>
              </a:rPr>
              <a:t>enfocaremos</a:t>
            </a:r>
            <a:r>
              <a:rPr lang="en-US" sz="2500" b="0" strike="noStrike" spc="-1">
                <a:solidFill>
                  <a:srgbClr val="262626"/>
                </a:solidFill>
                <a:latin typeface="Gill Sans MT"/>
              </a:rPr>
              <a:t> en </a:t>
            </a:r>
            <a:r>
              <a:rPr lang="en-US" sz="2500" b="0" strike="noStrike" spc="-1" err="1">
                <a:solidFill>
                  <a:srgbClr val="262626"/>
                </a:solidFill>
                <a:latin typeface="Gill Sans MT"/>
              </a:rPr>
              <a:t>definir</a:t>
            </a:r>
            <a:r>
              <a:rPr lang="en-US" sz="2500" b="0" strike="noStrike" spc="-1">
                <a:solidFill>
                  <a:srgbClr val="262626"/>
                </a:solidFill>
                <a:latin typeface="Gill Sans MT"/>
              </a:rPr>
              <a:t> la diabetes.</a:t>
            </a:r>
          </a:p>
          <a:p>
            <a:pPr marL="228600" indent="-228600">
              <a:lnSpc>
                <a:spcPct val="100000"/>
              </a:lnSpc>
              <a:spcBef>
                <a:spcPts val="1001"/>
              </a:spcBef>
              <a:buClr>
                <a:srgbClr val="418AB3"/>
              </a:buClr>
              <a:buFont typeface="Arial"/>
              <a:buChar char="•"/>
            </a:pPr>
            <a:r>
              <a:rPr lang="en-US" sz="2500" spc="-1">
                <a:solidFill>
                  <a:srgbClr val="262626"/>
                </a:solidFill>
                <a:latin typeface="Gill Sans MT"/>
              </a:rPr>
              <a:t>Que es </a:t>
            </a:r>
            <a:r>
              <a:rPr lang="en-US" sz="2500" spc="-1" err="1">
                <a:solidFill>
                  <a:srgbClr val="262626"/>
                </a:solidFill>
                <a:latin typeface="Gill Sans MT"/>
              </a:rPr>
              <a:t>el</a:t>
            </a:r>
            <a:r>
              <a:rPr lang="en-US" sz="2500" spc="-1">
                <a:solidFill>
                  <a:srgbClr val="262626"/>
                </a:solidFill>
                <a:latin typeface="Gill Sans MT"/>
              </a:rPr>
              <a:t> A1c,</a:t>
            </a:r>
            <a:r>
              <a:rPr lang="en-US" sz="2500" b="0" strike="noStrike" spc="-1">
                <a:solidFill>
                  <a:srgbClr val="262626"/>
                </a:solidFill>
                <a:latin typeface="Gill Sans MT"/>
              </a:rPr>
              <a:t> </a:t>
            </a:r>
            <a:r>
              <a:rPr lang="en-US" sz="2500" b="0" strike="noStrike" spc="-1" err="1">
                <a:solidFill>
                  <a:srgbClr val="262626"/>
                </a:solidFill>
                <a:latin typeface="Gill Sans MT"/>
              </a:rPr>
              <a:t>identifique</a:t>
            </a:r>
            <a:r>
              <a:rPr lang="en-US" sz="2500" b="0" strike="noStrike" spc="-1">
                <a:solidFill>
                  <a:srgbClr val="262626"/>
                </a:solidFill>
                <a:latin typeface="Gill Sans MT"/>
              </a:rPr>
              <a:t> los </a:t>
            </a:r>
            <a:r>
              <a:rPr lang="en-US" sz="2500" b="0" strike="noStrike" spc="-1" err="1">
                <a:solidFill>
                  <a:srgbClr val="262626"/>
                </a:solidFill>
                <a:latin typeface="Gill Sans MT"/>
              </a:rPr>
              <a:t>niveles</a:t>
            </a:r>
            <a:r>
              <a:rPr lang="en-US" sz="2500" b="0" strike="noStrike" spc="-1">
                <a:solidFill>
                  <a:srgbClr val="262626"/>
                </a:solidFill>
                <a:latin typeface="Gill Sans MT"/>
              </a:rPr>
              <a:t> </a:t>
            </a:r>
            <a:r>
              <a:rPr lang="en-US" sz="2500" b="0" strike="noStrike" spc="-1" err="1">
                <a:solidFill>
                  <a:srgbClr val="262626"/>
                </a:solidFill>
                <a:latin typeface="Gill Sans MT"/>
              </a:rPr>
              <a:t>ideales</a:t>
            </a:r>
            <a:r>
              <a:rPr lang="en-US" sz="2500" spc="-1">
                <a:solidFill>
                  <a:srgbClr val="262626"/>
                </a:solidFill>
                <a:latin typeface="Gill Sans MT"/>
              </a:rPr>
              <a:t>.</a:t>
            </a:r>
          </a:p>
          <a:p>
            <a:pPr marL="228600" indent="-228600">
              <a:lnSpc>
                <a:spcPct val="100000"/>
              </a:lnSpc>
              <a:spcBef>
                <a:spcPts val="1001"/>
              </a:spcBef>
              <a:buClr>
                <a:srgbClr val="418AB3"/>
              </a:buClr>
              <a:buFont typeface="Arial"/>
              <a:buChar char="•"/>
            </a:pPr>
            <a:r>
              <a:rPr lang="en-US" sz="2500" b="0" strike="noStrike" spc="-1" err="1">
                <a:solidFill>
                  <a:srgbClr val="262626"/>
                </a:solidFill>
                <a:latin typeface="Gill Sans MT"/>
              </a:rPr>
              <a:t>Niveles</a:t>
            </a:r>
            <a:r>
              <a:rPr lang="en-US" sz="2500" b="0" strike="noStrike" spc="-1">
                <a:solidFill>
                  <a:srgbClr val="262626"/>
                </a:solidFill>
                <a:latin typeface="Gill Sans MT"/>
              </a:rPr>
              <a:t> de </a:t>
            </a:r>
            <a:r>
              <a:rPr lang="en-US" sz="2500" b="0" strike="noStrike" spc="-1" err="1">
                <a:solidFill>
                  <a:srgbClr val="262626"/>
                </a:solidFill>
                <a:latin typeface="Gill Sans MT"/>
              </a:rPr>
              <a:t>presión</a:t>
            </a:r>
            <a:r>
              <a:rPr lang="en-US" sz="2500" b="0" strike="noStrike" spc="-1">
                <a:solidFill>
                  <a:srgbClr val="262626"/>
                </a:solidFill>
                <a:latin typeface="Gill Sans MT"/>
              </a:rPr>
              <a:t> arterial </a:t>
            </a:r>
            <a:r>
              <a:rPr lang="en-US" sz="2500" b="0" strike="noStrike" spc="-1" err="1">
                <a:solidFill>
                  <a:srgbClr val="262626"/>
                </a:solidFill>
                <a:latin typeface="Gill Sans MT"/>
              </a:rPr>
              <a:t>según</a:t>
            </a:r>
            <a:r>
              <a:rPr lang="en-US" sz="2500" b="0" strike="noStrike" spc="-1">
                <a:solidFill>
                  <a:srgbClr val="262626"/>
                </a:solidFill>
                <a:latin typeface="Gill Sans MT"/>
              </a:rPr>
              <a:t> la </a:t>
            </a:r>
            <a:r>
              <a:rPr lang="en-US" sz="2500" b="0" strike="noStrike" spc="-1" err="1">
                <a:solidFill>
                  <a:srgbClr val="262626"/>
                </a:solidFill>
                <a:latin typeface="Gill Sans MT"/>
              </a:rPr>
              <a:t>edad</a:t>
            </a:r>
            <a:r>
              <a:rPr lang="en-US" sz="2500" b="0" strike="noStrike" spc="-1">
                <a:solidFill>
                  <a:srgbClr val="262626"/>
                </a:solidFill>
                <a:latin typeface="Gill Sans MT"/>
              </a:rPr>
              <a:t>. </a:t>
            </a:r>
          </a:p>
          <a:p>
            <a:pPr marL="228600" indent="-228600">
              <a:lnSpc>
                <a:spcPct val="100000"/>
              </a:lnSpc>
              <a:spcBef>
                <a:spcPts val="1001"/>
              </a:spcBef>
              <a:buClr>
                <a:srgbClr val="418AB3"/>
              </a:buClr>
              <a:buFont typeface="Arial"/>
              <a:buChar char="•"/>
            </a:pPr>
            <a:r>
              <a:rPr lang="en-US" sz="2500" spc="-1" err="1">
                <a:solidFill>
                  <a:srgbClr val="262626"/>
                </a:solidFill>
                <a:latin typeface="Gill Sans MT"/>
              </a:rPr>
              <a:t>Obesidad</a:t>
            </a:r>
            <a:endParaRPr lang="en-US" sz="2500" b="0" strike="noStrike" spc="-1">
              <a:solidFill>
                <a:srgbClr val="262626"/>
              </a:solidFill>
              <a:latin typeface="Gill Sans MT"/>
            </a:endParaRPr>
          </a:p>
          <a:p>
            <a:pPr marL="228600" indent="-228600">
              <a:lnSpc>
                <a:spcPct val="100000"/>
              </a:lnSpc>
              <a:spcBef>
                <a:spcPts val="1001"/>
              </a:spcBef>
              <a:buClr>
                <a:srgbClr val="418AB3"/>
              </a:buClr>
              <a:buFont typeface="Arial"/>
              <a:buChar char="•"/>
            </a:pPr>
            <a:endParaRPr lang="en-US" sz="2500" b="0" strike="noStrike" spc="-1">
              <a:solidFill>
                <a:srgbClr val="262626"/>
              </a:solidFill>
              <a:latin typeface="Gill Sans M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31136" y="2424754"/>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t>ES LA OBESIDAD UNA ENFERMEDAD?</a:t>
            </a:r>
          </a:p>
        </p:txBody>
      </p:sp>
      <p:sp>
        <p:nvSpPr>
          <p:cNvPr id="10" name="Rounded Rectangle 9">
            <a:hlinkClick r:id="rId2" action="ppaction://hlinksldjump"/>
          </p:cNvPr>
          <p:cNvSpPr/>
          <p:nvPr/>
        </p:nvSpPr>
        <p:spPr>
          <a:xfrm>
            <a:off x="4771357" y="3776897"/>
            <a:ext cx="2649283" cy="520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  Si,  </a:t>
            </a:r>
            <a:r>
              <a:rPr lang="en-US" err="1">
                <a:solidFill>
                  <a:schemeClr val="tx1"/>
                </a:solidFill>
              </a:rPr>
              <a:t>Ambas</a:t>
            </a:r>
            <a:r>
              <a:rPr lang="en-US">
                <a:solidFill>
                  <a:schemeClr val="tx1"/>
                </a:solidFill>
              </a:rPr>
              <a:t> son </a:t>
            </a:r>
            <a:r>
              <a:rPr lang="en-US" err="1">
                <a:solidFill>
                  <a:schemeClr val="tx1"/>
                </a:solidFill>
              </a:rPr>
              <a:t>Enfermedades</a:t>
            </a:r>
            <a:r>
              <a:rPr lang="en-US">
                <a:solidFill>
                  <a:schemeClr val="tx1"/>
                </a:solidFill>
              </a:rPr>
              <a:t> </a:t>
            </a:r>
            <a:r>
              <a:rPr lang="en-US" err="1">
                <a:solidFill>
                  <a:schemeClr val="tx1"/>
                </a:solidFill>
              </a:rPr>
              <a:t>crónicas</a:t>
            </a:r>
            <a:endParaRPr lang="en-US">
              <a:solidFill>
                <a:schemeClr val="tx1"/>
              </a:solidFill>
            </a:endParaRPr>
          </a:p>
        </p:txBody>
      </p:sp>
      <p:sp>
        <p:nvSpPr>
          <p:cNvPr id="5" name="TextBox 4"/>
          <p:cNvSpPr txBox="1"/>
          <p:nvPr/>
        </p:nvSpPr>
        <p:spPr>
          <a:xfrm>
            <a:off x="2231136" y="4461315"/>
            <a:ext cx="8390861" cy="2015936"/>
          </a:xfrm>
          <a:prstGeom prst="rect">
            <a:avLst/>
          </a:prstGeom>
          <a:noFill/>
        </p:spPr>
        <p:txBody>
          <a:bodyPr wrap="square" rtlCol="0">
            <a:spAutoFit/>
          </a:bodyPr>
          <a:lstStyle/>
          <a:p>
            <a:r>
              <a:rPr lang="en-US" sz="2500">
                <a:latin typeface="Gill Sans MT" panose="020B0502020104020203" pitchFamily="34" charset="0"/>
              </a:rPr>
              <a:t>La diabetes </a:t>
            </a:r>
            <a:r>
              <a:rPr lang="en-US" sz="2500" err="1">
                <a:latin typeface="Gill Sans MT" panose="020B0502020104020203" pitchFamily="34" charset="0"/>
              </a:rPr>
              <a:t>tiene</a:t>
            </a:r>
            <a:r>
              <a:rPr lang="en-US" sz="2500">
                <a:latin typeface="Gill Sans MT" panose="020B0502020104020203" pitchFamily="34" charset="0"/>
              </a:rPr>
              <a:t> dolor, </a:t>
            </a:r>
            <a:r>
              <a:rPr lang="en-US" sz="2500" err="1">
                <a:latin typeface="Gill Sans MT" panose="020B0502020104020203" pitchFamily="34" charset="0"/>
              </a:rPr>
              <a:t>fatiga</a:t>
            </a:r>
            <a:r>
              <a:rPr lang="en-US" sz="2500">
                <a:latin typeface="Gill Sans MT" panose="020B0502020104020203" pitchFamily="34" charset="0"/>
              </a:rPr>
              <a:t>, </a:t>
            </a:r>
            <a:r>
              <a:rPr lang="en-US" sz="2500" err="1">
                <a:latin typeface="Gill Sans MT" panose="020B0502020104020203" pitchFamily="34" charset="0"/>
              </a:rPr>
              <a:t>falta</a:t>
            </a:r>
            <a:r>
              <a:rPr lang="en-US" sz="2500">
                <a:latin typeface="Gill Sans MT" panose="020B0502020104020203" pitchFamily="34" charset="0"/>
              </a:rPr>
              <a:t> de </a:t>
            </a:r>
            <a:r>
              <a:rPr lang="en-US" sz="2500" err="1">
                <a:latin typeface="Gill Sans MT" panose="020B0502020104020203" pitchFamily="34" charset="0"/>
              </a:rPr>
              <a:t>aire</a:t>
            </a:r>
            <a:r>
              <a:rPr lang="en-US" sz="2500">
                <a:latin typeface="Gill Sans MT" panose="020B0502020104020203" pitchFamily="34" charset="0"/>
              </a:rPr>
              <a:t>, </a:t>
            </a:r>
            <a:r>
              <a:rPr lang="en-US" sz="2500" err="1">
                <a:latin typeface="Gill Sans MT" panose="020B0502020104020203" pitchFamily="34" charset="0"/>
              </a:rPr>
              <a:t>problemas</a:t>
            </a:r>
            <a:r>
              <a:rPr lang="en-US" sz="2500">
                <a:latin typeface="Gill Sans MT" panose="020B0502020104020203" pitchFamily="34" charset="0"/>
              </a:rPr>
              <a:t> </a:t>
            </a:r>
            <a:r>
              <a:rPr lang="en-US" sz="2500" err="1">
                <a:latin typeface="Gill Sans MT" panose="020B0502020104020203" pitchFamily="34" charset="0"/>
              </a:rPr>
              <a:t>físicos</a:t>
            </a:r>
            <a:r>
              <a:rPr lang="en-US" sz="2500">
                <a:latin typeface="Gill Sans MT" panose="020B0502020104020203" pitchFamily="34" charset="0"/>
              </a:rPr>
              <a:t>, </a:t>
            </a:r>
            <a:r>
              <a:rPr lang="en-US" sz="2500" err="1">
                <a:latin typeface="Gill Sans MT" panose="020B0502020104020203" pitchFamily="34" charset="0"/>
              </a:rPr>
              <a:t>Emociones</a:t>
            </a:r>
            <a:r>
              <a:rPr lang="en-US" sz="2500">
                <a:latin typeface="Gill Sans MT" panose="020B0502020104020203" pitchFamily="34" charset="0"/>
              </a:rPr>
              <a:t> </a:t>
            </a:r>
            <a:r>
              <a:rPr lang="en-US" sz="2500" err="1">
                <a:latin typeface="Gill Sans MT" panose="020B0502020104020203" pitchFamily="34" charset="0"/>
              </a:rPr>
              <a:t>difíciles</a:t>
            </a:r>
            <a:r>
              <a:rPr lang="en-US" sz="2500">
                <a:latin typeface="Gill Sans MT" panose="020B0502020104020203" pitchFamily="34" charset="0"/>
              </a:rPr>
              <a:t>.</a:t>
            </a:r>
          </a:p>
          <a:p>
            <a:r>
              <a:rPr lang="en-US" sz="2500">
                <a:latin typeface="Gill Sans MT" panose="020B0502020104020203" pitchFamily="34" charset="0"/>
              </a:rPr>
              <a:t>La </a:t>
            </a:r>
            <a:r>
              <a:rPr lang="en-US" sz="2500" err="1">
                <a:latin typeface="Gill Sans MT" panose="020B0502020104020203" pitchFamily="34" charset="0"/>
              </a:rPr>
              <a:t>obesidad</a:t>
            </a:r>
            <a:r>
              <a:rPr lang="en-US" sz="2500">
                <a:latin typeface="Gill Sans MT" panose="020B0502020104020203" pitchFamily="34" charset="0"/>
              </a:rPr>
              <a:t> lo </a:t>
            </a:r>
            <a:r>
              <a:rPr lang="en-US" sz="2500" err="1">
                <a:latin typeface="Gill Sans MT" panose="020B0502020104020203" pitchFamily="34" charset="0"/>
              </a:rPr>
              <a:t>mismo</a:t>
            </a:r>
            <a:r>
              <a:rPr lang="en-US" sz="2500">
                <a:latin typeface="Gill Sans MT" panose="020B0502020104020203" pitchFamily="34" charset="0"/>
              </a:rPr>
              <a:t>.</a:t>
            </a:r>
          </a:p>
          <a:p>
            <a:r>
              <a:rPr lang="en-US" sz="2500">
                <a:latin typeface="Gill Sans MT" panose="020B0502020104020203" pitchFamily="34" charset="0"/>
              </a:rPr>
              <a:t>Si </a:t>
            </a:r>
            <a:r>
              <a:rPr lang="en-US" sz="2500" err="1">
                <a:latin typeface="Gill Sans MT" panose="020B0502020104020203" pitchFamily="34" charset="0"/>
              </a:rPr>
              <a:t>una</a:t>
            </a:r>
            <a:r>
              <a:rPr lang="en-US" sz="2500">
                <a:latin typeface="Gill Sans MT" panose="020B0502020104020203" pitchFamily="34" charset="0"/>
              </a:rPr>
              <a:t> persona </a:t>
            </a:r>
            <a:r>
              <a:rPr lang="en-US" sz="2500" err="1">
                <a:latin typeface="Gill Sans MT" panose="020B0502020104020203" pitchFamily="34" charset="0"/>
              </a:rPr>
              <a:t>tiene</a:t>
            </a:r>
            <a:r>
              <a:rPr lang="en-US" sz="2500">
                <a:latin typeface="Gill Sans MT" panose="020B0502020104020203" pitchFamily="34" charset="0"/>
              </a:rPr>
              <a:t> diabetes y </a:t>
            </a:r>
            <a:r>
              <a:rPr lang="en-US" sz="2500" err="1">
                <a:latin typeface="Gill Sans MT" panose="020B0502020104020203" pitchFamily="34" charset="0"/>
              </a:rPr>
              <a:t>obesidad</a:t>
            </a:r>
            <a:r>
              <a:rPr lang="en-US" sz="2500">
                <a:latin typeface="Gill Sans MT" panose="020B0502020104020203" pitchFamily="34" charset="0"/>
              </a:rPr>
              <a:t>, </a:t>
            </a:r>
            <a:r>
              <a:rPr lang="en-US" sz="2500" err="1">
                <a:latin typeface="Gill Sans MT" panose="020B0502020104020203" pitchFamily="34" charset="0"/>
              </a:rPr>
              <a:t>cómo</a:t>
            </a:r>
            <a:r>
              <a:rPr lang="en-US" sz="2500">
                <a:latin typeface="Gill Sans MT" panose="020B0502020104020203" pitchFamily="34" charset="0"/>
              </a:rPr>
              <a:t> </a:t>
            </a:r>
            <a:r>
              <a:rPr lang="en-US" sz="2500" err="1">
                <a:latin typeface="Gill Sans MT" panose="020B0502020104020203" pitchFamily="34" charset="0"/>
              </a:rPr>
              <a:t>cree</a:t>
            </a:r>
            <a:r>
              <a:rPr lang="en-US" sz="2500">
                <a:latin typeface="Gill Sans MT" panose="020B0502020104020203" pitchFamily="34" charset="0"/>
              </a:rPr>
              <a:t> que </a:t>
            </a:r>
            <a:r>
              <a:rPr lang="en-US" sz="2500" err="1">
                <a:latin typeface="Gill Sans MT" panose="020B0502020104020203" pitchFamily="34" charset="0"/>
              </a:rPr>
              <a:t>puede</a:t>
            </a:r>
            <a:r>
              <a:rPr lang="en-US" sz="2500">
                <a:latin typeface="Gill Sans MT" panose="020B0502020104020203" pitchFamily="34" charset="0"/>
              </a:rPr>
              <a:t> </a:t>
            </a:r>
            <a:r>
              <a:rPr lang="en-US" sz="2500" err="1">
                <a:latin typeface="Gill Sans MT" panose="020B0502020104020203" pitchFamily="34" charset="0"/>
              </a:rPr>
              <a:t>afectar</a:t>
            </a:r>
            <a:r>
              <a:rPr lang="en-US" sz="2500">
                <a:latin typeface="Gill Sans MT" panose="020B0502020104020203" pitchFamily="34" charset="0"/>
              </a:rPr>
              <a:t> </a:t>
            </a:r>
            <a:r>
              <a:rPr lang="en-US" sz="2500" err="1">
                <a:latin typeface="Gill Sans MT" panose="020B0502020104020203" pitchFamily="34" charset="0"/>
              </a:rPr>
              <a:t>estos</a:t>
            </a:r>
            <a:r>
              <a:rPr lang="en-US" sz="2500">
                <a:latin typeface="Gill Sans MT" panose="020B0502020104020203" pitchFamily="34" charset="0"/>
              </a:rPr>
              <a:t> </a:t>
            </a:r>
            <a:r>
              <a:rPr lang="en-US" sz="2500" err="1">
                <a:latin typeface="Gill Sans MT" panose="020B0502020104020203" pitchFamily="34" charset="0"/>
              </a:rPr>
              <a:t>sintomas</a:t>
            </a:r>
            <a:r>
              <a:rPr lang="en-US" sz="2500">
                <a:latin typeface="Gill Sans MT" panose="020B0502020104020203" pitchFamily="34" charset="0"/>
              </a:rPr>
              <a:t>? </a:t>
            </a:r>
          </a:p>
        </p:txBody>
      </p:sp>
      <p:sp>
        <p:nvSpPr>
          <p:cNvPr id="6" name="Title 1"/>
          <p:cNvSpPr txBox="1">
            <a:spLocks/>
          </p:cNvSpPr>
          <p:nvPr/>
        </p:nvSpPr>
        <p:spPr>
          <a:xfrm>
            <a:off x="2231136" y="812114"/>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t>ES LA DIABETES UNA ENFERMEDAD?</a:t>
            </a:r>
          </a:p>
        </p:txBody>
      </p:sp>
    </p:spTree>
    <p:extLst>
      <p:ext uri="{BB962C8B-B14F-4D97-AF65-F5344CB8AC3E}">
        <p14:creationId xmlns:p14="http://schemas.microsoft.com/office/powerpoint/2010/main" val="279167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Índice de masa corporal (IMC) para adultos | Cig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894" y="364722"/>
            <a:ext cx="4741333" cy="63124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es dieta, sino un estilo de vida | Gaceta del Colegio de Ciencias y  Humanid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6954"/>
            <a:ext cx="7054428" cy="45078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590799"/>
            <a:ext cx="7281333" cy="369332"/>
          </a:xfrm>
          <a:prstGeom prst="rect">
            <a:avLst/>
          </a:prstGeom>
        </p:spPr>
        <p:txBody>
          <a:bodyPr wrap="square">
            <a:spAutoFit/>
          </a:bodyPr>
          <a:lstStyle/>
          <a:p>
            <a:r>
              <a:rPr lang="en-US"/>
              <a:t>https://www.nhlbi.nih.gov/health/educational/lose_wt/BMI/bmicalc.htm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Shape 1"/>
          <p:cNvSpPr txBox="1"/>
          <p:nvPr/>
        </p:nvSpPr>
        <p:spPr>
          <a:xfrm>
            <a:off x="1399320" y="606600"/>
            <a:ext cx="9403200" cy="1188360"/>
          </a:xfrm>
          <a:prstGeom prst="rect">
            <a:avLst/>
          </a:prstGeom>
          <a:solidFill>
            <a:srgbClr val="FFFFFF"/>
          </a:solidFill>
          <a:ln w="31680" cap="sq">
            <a:solidFill>
              <a:srgbClr val="404040"/>
            </a:solidFill>
            <a:miter/>
          </a:ln>
        </p:spPr>
        <p:txBody>
          <a:bodyPr lIns="182880" tIns="182880" rIns="182880" bIns="182880" anchor="ctr">
            <a:normAutofit fontScale="88500"/>
          </a:bodyPr>
          <a:lstStyle/>
          <a:p>
            <a:pPr algn="ctr">
              <a:lnSpc>
                <a:spcPct val="90000"/>
              </a:lnSpc>
            </a:pPr>
            <a:r>
              <a:rPr lang="en-US" sz="2800" b="0" strike="noStrike" cap="all" spc="199">
                <a:solidFill>
                  <a:srgbClr val="262626"/>
                </a:solidFill>
                <a:latin typeface="Gill Sans MT"/>
              </a:rPr>
              <a:t>MES 1</a:t>
            </a:r>
            <a:br>
              <a:rPr/>
            </a:br>
            <a:r>
              <a:rPr lang="en-US" sz="2800" b="0" strike="noStrike" cap="all" spc="199">
                <a:solidFill>
                  <a:srgbClr val="262626"/>
                </a:solidFill>
                <a:latin typeface="Gill Sans MT"/>
              </a:rPr>
              <a:t> ¿COMO PODEMOS AYUDAR A NUESTROS PACIENTES?</a:t>
            </a:r>
            <a:endParaRPr lang="en-US" sz="2800" b="0" strike="noStrike" spc="-1">
              <a:solidFill>
                <a:srgbClr val="000000"/>
              </a:solidFill>
              <a:latin typeface="Gill Sans MT"/>
            </a:endParaRPr>
          </a:p>
        </p:txBody>
      </p:sp>
      <p:sp>
        <p:nvSpPr>
          <p:cNvPr id="240" name="CustomShape 2"/>
          <p:cNvSpPr/>
          <p:nvPr/>
        </p:nvSpPr>
        <p:spPr>
          <a:xfrm>
            <a:off x="1475280" y="3898800"/>
            <a:ext cx="1384560" cy="729720"/>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Gill Sans MT"/>
              </a:rPr>
              <a:t>Tomando las medicinas.</a:t>
            </a:r>
            <a:endParaRPr lang="en-US" sz="1400" b="0" strike="noStrike" spc="-1">
              <a:latin typeface="Arial"/>
            </a:endParaRPr>
          </a:p>
          <a:p>
            <a:pPr>
              <a:lnSpc>
                <a:spcPct val="100000"/>
              </a:lnSpc>
            </a:pPr>
            <a:r>
              <a:rPr lang="en-US" sz="1400" b="0" strike="noStrike" spc="-1">
                <a:solidFill>
                  <a:srgbClr val="000000"/>
                </a:solidFill>
                <a:latin typeface="Gill Sans MT"/>
              </a:rPr>
              <a:t>Bajar de Peso</a:t>
            </a:r>
            <a:endParaRPr lang="en-US" sz="1400" b="0" strike="noStrike" spc="-1">
              <a:latin typeface="Arial"/>
            </a:endParaRPr>
          </a:p>
        </p:txBody>
      </p:sp>
      <p:sp>
        <p:nvSpPr>
          <p:cNvPr id="241" name="CustomShape 3"/>
          <p:cNvSpPr/>
          <p:nvPr/>
        </p:nvSpPr>
        <p:spPr>
          <a:xfrm>
            <a:off x="4917960" y="3984840"/>
            <a:ext cx="1663560" cy="729000"/>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Gill Sans MT"/>
              </a:rPr>
              <a:t>Soporte emocional</a:t>
            </a:r>
            <a:endParaRPr lang="en-US" sz="1400" b="0" strike="noStrike" spc="-1">
              <a:latin typeface="Arial"/>
            </a:endParaRPr>
          </a:p>
          <a:p>
            <a:pPr>
              <a:lnSpc>
                <a:spcPct val="100000"/>
              </a:lnSpc>
            </a:pPr>
            <a:r>
              <a:rPr lang="en-US" sz="1400" b="0" strike="noStrike" spc="-1">
                <a:solidFill>
                  <a:srgbClr val="000000"/>
                </a:solidFill>
                <a:latin typeface="Gill Sans MT"/>
              </a:rPr>
              <a:t>Bajar de Peso</a:t>
            </a:r>
            <a:endParaRPr lang="en-US" sz="1400" b="0" strike="noStrike" spc="-1">
              <a:latin typeface="Arial"/>
            </a:endParaRPr>
          </a:p>
        </p:txBody>
      </p:sp>
      <p:sp>
        <p:nvSpPr>
          <p:cNvPr id="242" name="CustomShape 4"/>
          <p:cNvSpPr/>
          <p:nvPr/>
        </p:nvSpPr>
        <p:spPr>
          <a:xfrm>
            <a:off x="6931080" y="3955320"/>
            <a:ext cx="1605600" cy="729720"/>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Gill Sans MT"/>
              </a:rPr>
              <a:t>Ejercicio</a:t>
            </a:r>
            <a:endParaRPr lang="en-US" sz="1400" b="0" strike="noStrike" spc="-1">
              <a:latin typeface="Arial"/>
            </a:endParaRPr>
          </a:p>
          <a:p>
            <a:pPr>
              <a:lnSpc>
                <a:spcPct val="100000"/>
              </a:lnSpc>
            </a:pPr>
            <a:r>
              <a:rPr lang="en-US" sz="1400" b="0" strike="noStrike" spc="-1">
                <a:solidFill>
                  <a:srgbClr val="000000"/>
                </a:solidFill>
                <a:latin typeface="Gill Sans MT"/>
              </a:rPr>
              <a:t>Mejorar el  A1c</a:t>
            </a:r>
            <a:endParaRPr lang="en-US" sz="1400" b="0" strike="noStrike" spc="-1">
              <a:latin typeface="Arial"/>
            </a:endParaRPr>
          </a:p>
          <a:p>
            <a:pPr>
              <a:lnSpc>
                <a:spcPct val="100000"/>
              </a:lnSpc>
            </a:pPr>
            <a:r>
              <a:rPr lang="en-US" sz="1400" b="0" strike="noStrike" spc="-1">
                <a:solidFill>
                  <a:srgbClr val="000000"/>
                </a:solidFill>
                <a:latin typeface="Gill Sans MT"/>
              </a:rPr>
              <a:t>Bajar de peso</a:t>
            </a:r>
            <a:endParaRPr lang="en-US" sz="1400" b="0" strike="noStrike" spc="-1">
              <a:latin typeface="Arial"/>
            </a:endParaRPr>
          </a:p>
        </p:txBody>
      </p:sp>
      <p:sp>
        <p:nvSpPr>
          <p:cNvPr id="243" name="CustomShape 5"/>
          <p:cNvSpPr/>
          <p:nvPr/>
        </p:nvSpPr>
        <p:spPr>
          <a:xfrm>
            <a:off x="8972280" y="3987720"/>
            <a:ext cx="1795320" cy="952653"/>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err="1">
                <a:solidFill>
                  <a:srgbClr val="000000"/>
                </a:solidFill>
                <a:latin typeface="Gill Sans MT"/>
              </a:rPr>
              <a:t>Soporte</a:t>
            </a:r>
            <a:r>
              <a:rPr lang="en-US" sz="1400" b="0" strike="noStrike" spc="-1">
                <a:solidFill>
                  <a:srgbClr val="000000"/>
                </a:solidFill>
                <a:latin typeface="Gill Sans MT"/>
              </a:rPr>
              <a:t> </a:t>
            </a:r>
            <a:r>
              <a:rPr lang="en-US" sz="1400" b="0" strike="noStrike" spc="-1" err="1">
                <a:solidFill>
                  <a:srgbClr val="000000"/>
                </a:solidFill>
                <a:latin typeface="Gill Sans MT"/>
              </a:rPr>
              <a:t>emocional</a:t>
            </a:r>
            <a:endParaRPr lang="en-US" sz="1400" b="0" strike="noStrike" spc="-1">
              <a:latin typeface="Arial"/>
            </a:endParaRPr>
          </a:p>
          <a:p>
            <a:pPr>
              <a:lnSpc>
                <a:spcPct val="100000"/>
              </a:lnSpc>
            </a:pPr>
            <a:r>
              <a:rPr lang="en-US" sz="1400" b="0" strike="noStrike" spc="-1" err="1">
                <a:solidFill>
                  <a:srgbClr val="000000"/>
                </a:solidFill>
                <a:latin typeface="Gill Sans MT"/>
              </a:rPr>
              <a:t>Nutrición</a:t>
            </a:r>
            <a:endParaRPr lang="en-US" sz="1400" b="0" strike="noStrike" spc="-1">
              <a:latin typeface="Arial"/>
            </a:endParaRPr>
          </a:p>
          <a:p>
            <a:pPr>
              <a:lnSpc>
                <a:spcPct val="100000"/>
              </a:lnSpc>
            </a:pPr>
            <a:r>
              <a:rPr lang="en-US" sz="1400" b="0" strike="noStrike" spc="-1" err="1">
                <a:solidFill>
                  <a:srgbClr val="000000"/>
                </a:solidFill>
                <a:latin typeface="Gill Sans MT"/>
              </a:rPr>
              <a:t>Mejorar</a:t>
            </a:r>
            <a:r>
              <a:rPr lang="en-US" sz="1400" b="0" strike="noStrike" spc="-1">
                <a:solidFill>
                  <a:srgbClr val="000000"/>
                </a:solidFill>
                <a:latin typeface="Gill Sans MT"/>
              </a:rPr>
              <a:t> </a:t>
            </a:r>
            <a:r>
              <a:rPr lang="en-US" sz="1400" b="0" strike="noStrike" spc="-1" err="1">
                <a:solidFill>
                  <a:srgbClr val="000000"/>
                </a:solidFill>
                <a:latin typeface="Gill Sans MT"/>
              </a:rPr>
              <a:t>el</a:t>
            </a:r>
            <a:r>
              <a:rPr lang="en-US" sz="1400" b="0" strike="noStrike" spc="-1">
                <a:solidFill>
                  <a:srgbClr val="000000"/>
                </a:solidFill>
                <a:latin typeface="Gill Sans MT"/>
              </a:rPr>
              <a:t> A1c</a:t>
            </a:r>
            <a:endParaRPr lang="en-US" sz="1400" b="0" strike="noStrike" spc="-1">
              <a:latin typeface="Arial"/>
            </a:endParaRPr>
          </a:p>
          <a:p>
            <a:pPr>
              <a:lnSpc>
                <a:spcPct val="100000"/>
              </a:lnSpc>
            </a:pPr>
            <a:r>
              <a:rPr lang="en-US" sz="1400" b="0" strike="noStrike" spc="-1" err="1">
                <a:solidFill>
                  <a:srgbClr val="000000"/>
                </a:solidFill>
                <a:latin typeface="Gill Sans MT"/>
              </a:rPr>
              <a:t>Bajar</a:t>
            </a:r>
            <a:r>
              <a:rPr lang="en-US" sz="1400" b="0" strike="noStrike" spc="-1">
                <a:solidFill>
                  <a:srgbClr val="000000"/>
                </a:solidFill>
                <a:latin typeface="Gill Sans MT"/>
              </a:rPr>
              <a:t> de peso</a:t>
            </a:r>
            <a:endParaRPr lang="en-US" sz="1400" b="0" strike="noStrike" spc="-1">
              <a:latin typeface="Arial"/>
            </a:endParaRPr>
          </a:p>
        </p:txBody>
      </p:sp>
      <p:sp>
        <p:nvSpPr>
          <p:cNvPr id="244" name="CustomShape 6"/>
          <p:cNvSpPr/>
          <p:nvPr/>
        </p:nvSpPr>
        <p:spPr>
          <a:xfrm>
            <a:off x="1189080" y="5240880"/>
            <a:ext cx="100828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FF0000"/>
                </a:solidFill>
                <a:latin typeface="Gill Sans MT"/>
              </a:rPr>
              <a:t>El alto </a:t>
            </a:r>
            <a:r>
              <a:rPr lang="en-US" sz="1800" b="1" strike="noStrike" spc="-1" err="1">
                <a:solidFill>
                  <a:srgbClr val="FF0000"/>
                </a:solidFill>
                <a:latin typeface="Gill Sans MT"/>
              </a:rPr>
              <a:t>contenido</a:t>
            </a:r>
            <a:r>
              <a:rPr lang="en-US" sz="1800" b="1" strike="noStrike" spc="-1">
                <a:solidFill>
                  <a:srgbClr val="FF0000"/>
                </a:solidFill>
                <a:latin typeface="Gill Sans MT"/>
              </a:rPr>
              <a:t> de </a:t>
            </a:r>
            <a:r>
              <a:rPr lang="en-US" sz="1800" b="1" strike="noStrike" spc="-1" err="1">
                <a:solidFill>
                  <a:srgbClr val="FF0000"/>
                </a:solidFill>
                <a:latin typeface="Gill Sans MT"/>
              </a:rPr>
              <a:t>azúcar</a:t>
            </a:r>
            <a:r>
              <a:rPr lang="en-US" sz="1800" b="1" strike="noStrike" spc="-1">
                <a:solidFill>
                  <a:srgbClr val="FF0000"/>
                </a:solidFill>
                <a:latin typeface="Gill Sans MT"/>
              </a:rPr>
              <a:t> y </a:t>
            </a:r>
            <a:r>
              <a:rPr lang="en-US" sz="1800" b="1" strike="noStrike" spc="-1" err="1">
                <a:solidFill>
                  <a:srgbClr val="FF0000"/>
                </a:solidFill>
                <a:latin typeface="Gill Sans MT"/>
              </a:rPr>
              <a:t>el</a:t>
            </a:r>
            <a:r>
              <a:rPr lang="en-US" sz="1800" b="1" strike="noStrike" spc="-1">
                <a:solidFill>
                  <a:srgbClr val="FF0000"/>
                </a:solidFill>
                <a:latin typeface="Gill Sans MT"/>
              </a:rPr>
              <a:t> </a:t>
            </a:r>
            <a:r>
              <a:rPr lang="en-US" sz="1800" b="1" strike="noStrike" spc="-1" err="1">
                <a:solidFill>
                  <a:srgbClr val="FF0000"/>
                </a:solidFill>
                <a:latin typeface="Gill Sans MT"/>
              </a:rPr>
              <a:t>exceso</a:t>
            </a:r>
            <a:r>
              <a:rPr lang="en-US" sz="1800" b="1" strike="noStrike" spc="-1">
                <a:solidFill>
                  <a:srgbClr val="FF0000"/>
                </a:solidFill>
                <a:latin typeface="Gill Sans MT"/>
              </a:rPr>
              <a:t> de peso causa </a:t>
            </a:r>
            <a:r>
              <a:rPr lang="en-US" sz="1800" b="1" strike="noStrike" spc="-1" err="1">
                <a:solidFill>
                  <a:srgbClr val="FF0000"/>
                </a:solidFill>
                <a:latin typeface="Gill Sans MT"/>
              </a:rPr>
              <a:t>problemas</a:t>
            </a:r>
            <a:r>
              <a:rPr lang="en-US" sz="1800" b="1" strike="noStrike" spc="-1">
                <a:solidFill>
                  <a:srgbClr val="FF0000"/>
                </a:solidFill>
                <a:latin typeface="Gill Sans MT"/>
              </a:rPr>
              <a:t>.</a:t>
            </a:r>
            <a:endParaRPr lang="en-US" sz="1800" b="0" strike="noStrike" spc="-1">
              <a:latin typeface="Arial"/>
            </a:endParaRPr>
          </a:p>
          <a:p>
            <a:pPr algn="ctr">
              <a:lnSpc>
                <a:spcPct val="100000"/>
              </a:lnSpc>
            </a:pPr>
            <a:r>
              <a:rPr lang="en-US" sz="1800" b="1" strike="noStrike" spc="-1" err="1">
                <a:solidFill>
                  <a:srgbClr val="FF0000"/>
                </a:solidFill>
                <a:latin typeface="Gill Sans MT"/>
              </a:rPr>
              <a:t>Así</a:t>
            </a:r>
            <a:r>
              <a:rPr lang="en-US" sz="1800" b="1" strike="noStrike" spc="-1">
                <a:solidFill>
                  <a:srgbClr val="FF0000"/>
                </a:solidFill>
                <a:latin typeface="Gill Sans MT"/>
              </a:rPr>
              <a:t> que la </a:t>
            </a:r>
            <a:r>
              <a:rPr lang="en-US" sz="1800" b="1" strike="noStrike" spc="-1" err="1">
                <a:solidFill>
                  <a:srgbClr val="FF0000"/>
                </a:solidFill>
                <a:latin typeface="Gill Sans MT"/>
              </a:rPr>
              <a:t>pérdida</a:t>
            </a:r>
            <a:r>
              <a:rPr lang="en-US" sz="1800" b="1" strike="noStrike" spc="-1">
                <a:solidFill>
                  <a:srgbClr val="FF0000"/>
                </a:solidFill>
                <a:latin typeface="Gill Sans MT"/>
              </a:rPr>
              <a:t> de peso y </a:t>
            </a:r>
            <a:r>
              <a:rPr lang="en-US" sz="1800" b="1" strike="noStrike" spc="-1" err="1">
                <a:solidFill>
                  <a:srgbClr val="FF0000"/>
                </a:solidFill>
                <a:latin typeface="Gill Sans MT"/>
              </a:rPr>
              <a:t>mejorar</a:t>
            </a:r>
            <a:r>
              <a:rPr lang="en-US" sz="1800" b="1" strike="noStrike" spc="-1">
                <a:solidFill>
                  <a:srgbClr val="FF0000"/>
                </a:solidFill>
                <a:latin typeface="Gill Sans MT"/>
              </a:rPr>
              <a:t> </a:t>
            </a:r>
            <a:r>
              <a:rPr lang="en-US" sz="1800" b="1" strike="noStrike" spc="-1" err="1">
                <a:solidFill>
                  <a:srgbClr val="FF0000"/>
                </a:solidFill>
                <a:latin typeface="Gill Sans MT"/>
              </a:rPr>
              <a:t>el</a:t>
            </a:r>
            <a:r>
              <a:rPr lang="en-US" sz="1800" b="1" strike="noStrike" spc="-1">
                <a:solidFill>
                  <a:srgbClr val="FF0000"/>
                </a:solidFill>
                <a:latin typeface="Gill Sans MT"/>
              </a:rPr>
              <a:t> </a:t>
            </a:r>
            <a:r>
              <a:rPr lang="en-US" sz="1800" b="0" strike="noStrike" spc="-1">
                <a:solidFill>
                  <a:srgbClr val="FF0000"/>
                </a:solidFill>
                <a:latin typeface="11Gill Sans MT (Body)"/>
              </a:rPr>
              <a:t>A1c </a:t>
            </a:r>
            <a:r>
              <a:rPr lang="en-US" sz="1800" b="1" strike="noStrike" spc="-1">
                <a:solidFill>
                  <a:srgbClr val="FF0000"/>
                </a:solidFill>
                <a:latin typeface="Gill Sans MT"/>
              </a:rPr>
              <a:t> </a:t>
            </a:r>
            <a:r>
              <a:rPr lang="en-US" sz="1800" b="1" strike="noStrike" spc="-1" err="1">
                <a:solidFill>
                  <a:srgbClr val="FF0000"/>
                </a:solidFill>
                <a:latin typeface="Gill Sans MT"/>
              </a:rPr>
              <a:t>solucionan</a:t>
            </a:r>
            <a:r>
              <a:rPr lang="en-US" sz="1800" b="1" strike="noStrike" spc="-1">
                <a:solidFill>
                  <a:srgbClr val="FF0000"/>
                </a:solidFill>
                <a:latin typeface="Gill Sans MT"/>
              </a:rPr>
              <a:t> </a:t>
            </a:r>
            <a:r>
              <a:rPr lang="en-US" sz="1800" b="1" strike="noStrike" spc="-1" err="1">
                <a:solidFill>
                  <a:srgbClr val="FF0000"/>
                </a:solidFill>
                <a:latin typeface="Gill Sans MT"/>
              </a:rPr>
              <a:t>el</a:t>
            </a:r>
            <a:r>
              <a:rPr lang="en-US" sz="1800" b="1" strike="noStrike" spc="-1">
                <a:solidFill>
                  <a:srgbClr val="FF0000"/>
                </a:solidFill>
                <a:latin typeface="Gill Sans MT"/>
              </a:rPr>
              <a:t> </a:t>
            </a:r>
            <a:r>
              <a:rPr lang="en-US" sz="1800" b="1" strike="noStrike" spc="-1" err="1">
                <a:solidFill>
                  <a:srgbClr val="FF0000"/>
                </a:solidFill>
                <a:latin typeface="Gill Sans MT"/>
              </a:rPr>
              <a:t>problema</a:t>
            </a:r>
            <a:r>
              <a:rPr lang="en-US" sz="1800" b="1" strike="noStrike" spc="-1">
                <a:solidFill>
                  <a:srgbClr val="FF0000"/>
                </a:solidFill>
                <a:latin typeface="Gill Sans MT"/>
              </a:rPr>
              <a:t>.</a:t>
            </a:r>
            <a:endParaRPr lang="en-US" sz="1800" b="0" strike="noStrike" spc="-1">
              <a:latin typeface="Arial"/>
            </a:endParaRPr>
          </a:p>
        </p:txBody>
      </p:sp>
      <p:pic>
        <p:nvPicPr>
          <p:cNvPr id="245" name="Picture 11" descr="A person eating a slice of orange&#10;&#10;Description automatically generated with low confidence"/>
          <p:cNvPicPr/>
          <p:nvPr/>
        </p:nvPicPr>
        <p:blipFill>
          <a:blip r:embed="rId2"/>
          <a:srcRect l="30848" r="22740"/>
          <a:stretch/>
        </p:blipFill>
        <p:spPr>
          <a:xfrm>
            <a:off x="1475280" y="2229480"/>
            <a:ext cx="1350000" cy="1512000"/>
          </a:xfrm>
          <a:prstGeom prst="rect">
            <a:avLst/>
          </a:prstGeom>
          <a:ln w="0">
            <a:noFill/>
          </a:ln>
        </p:spPr>
      </p:pic>
      <p:pic>
        <p:nvPicPr>
          <p:cNvPr id="246" name="Picture 2" descr="Reduce tu Valor de Hemoglobina Glicosilada Naturalmente - DSM"/>
          <p:cNvPicPr/>
          <p:nvPr/>
        </p:nvPicPr>
        <p:blipFill>
          <a:blip r:embed="rId3"/>
          <a:stretch/>
        </p:blipFill>
        <p:spPr>
          <a:xfrm>
            <a:off x="3094200" y="2244240"/>
            <a:ext cx="1440000" cy="1496880"/>
          </a:xfrm>
          <a:prstGeom prst="rect">
            <a:avLst/>
          </a:prstGeom>
          <a:ln w="0">
            <a:noFill/>
          </a:ln>
        </p:spPr>
      </p:pic>
      <p:sp>
        <p:nvSpPr>
          <p:cNvPr id="247" name="CustomShape 7"/>
          <p:cNvSpPr/>
          <p:nvPr/>
        </p:nvSpPr>
        <p:spPr>
          <a:xfrm>
            <a:off x="3128400" y="3965040"/>
            <a:ext cx="1371240" cy="729000"/>
          </a:xfrm>
          <a:prstGeom prst="rect">
            <a:avLst/>
          </a:prstGeom>
          <a:solidFill>
            <a:schemeClr val="accent3">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Gill Sans MT"/>
              </a:rPr>
              <a:t>Mejorar en A1c</a:t>
            </a:r>
            <a:endParaRPr lang="en-US" sz="1400" b="0" strike="noStrike" spc="-1">
              <a:latin typeface="Arial"/>
            </a:endParaRPr>
          </a:p>
          <a:p>
            <a:pPr>
              <a:lnSpc>
                <a:spcPct val="100000"/>
              </a:lnSpc>
            </a:pPr>
            <a:r>
              <a:rPr lang="en-US" sz="1400" b="0" strike="noStrike" spc="-1">
                <a:solidFill>
                  <a:srgbClr val="000000"/>
                </a:solidFill>
                <a:latin typeface="Gill Sans MT"/>
              </a:rPr>
              <a:t>Bajar de peso</a:t>
            </a:r>
            <a:endParaRPr lang="en-US" sz="1400" b="0" strike="noStrike" spc="-1">
              <a:latin typeface="Arial"/>
            </a:endParaRPr>
          </a:p>
        </p:txBody>
      </p:sp>
      <p:pic>
        <p:nvPicPr>
          <p:cNvPr id="248" name="Picture Placeholder 9" descr="teamwork.jpg"/>
          <p:cNvPicPr/>
          <p:nvPr/>
        </p:nvPicPr>
        <p:blipFill>
          <a:blip r:embed="rId4"/>
          <a:srcRect l="2090" r="2090"/>
          <a:stretch/>
        </p:blipFill>
        <p:spPr>
          <a:xfrm>
            <a:off x="4898880" y="2264400"/>
            <a:ext cx="1663560" cy="1496880"/>
          </a:xfrm>
          <a:prstGeom prst="rect">
            <a:avLst/>
          </a:prstGeom>
          <a:ln w="0">
            <a:noFill/>
          </a:ln>
        </p:spPr>
      </p:pic>
      <p:pic>
        <p:nvPicPr>
          <p:cNvPr id="249" name="Picture 4" descr="Métodos de entrenamiento para personas con sobrepeso y obesidad"/>
          <p:cNvPicPr/>
          <p:nvPr/>
        </p:nvPicPr>
        <p:blipFill>
          <a:blip r:embed="rId5"/>
          <a:stretch/>
        </p:blipFill>
        <p:spPr>
          <a:xfrm>
            <a:off x="6926760" y="2284200"/>
            <a:ext cx="1605600" cy="1413720"/>
          </a:xfrm>
          <a:prstGeom prst="rect">
            <a:avLst/>
          </a:prstGeom>
          <a:ln w="0">
            <a:noFill/>
          </a:ln>
        </p:spPr>
      </p:pic>
      <p:pic>
        <p:nvPicPr>
          <p:cNvPr id="250" name="Picture 6" descr="Autocuidado en Diabetes Tipo 2 - PyDeSalud"/>
          <p:cNvPicPr/>
          <p:nvPr/>
        </p:nvPicPr>
        <p:blipFill>
          <a:blip r:embed="rId6"/>
          <a:stretch/>
        </p:blipFill>
        <p:spPr>
          <a:xfrm flipH="1">
            <a:off x="8897400" y="2284200"/>
            <a:ext cx="2025000" cy="1456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additive="repl">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additive="repl">
                                        <p:cTn id="12" dur="5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fade">
                                      <p:cBhvr additive="repl">
                                        <p:cTn id="17" dur="500"/>
                                        <p:tgtEl>
                                          <p:spTgt spid="2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additive="repl">
                                        <p:cTn id="22" dur="500"/>
                                        <p:tgtEl>
                                          <p:spTgt spid="2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additive="repl">
                                        <p:cTn id="27"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extShape 1"/>
          <p:cNvSpPr txBox="1"/>
          <p:nvPr/>
        </p:nvSpPr>
        <p:spPr>
          <a:xfrm>
            <a:off x="2309040" y="7884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PORQUE LA OBESIDAD INCREMENTA</a:t>
            </a:r>
            <a:br/>
            <a:r>
              <a:rPr lang="en-US" sz="2800" b="0" strike="noStrike" cap="all" spc="199">
                <a:solidFill>
                  <a:srgbClr val="262626"/>
                </a:solidFill>
                <a:latin typeface="Gill Sans MT"/>
              </a:rPr>
              <a:t> LA DIABETES</a:t>
            </a:r>
            <a:endParaRPr lang="en-US" sz="2800" b="0" strike="noStrike" spc="-1">
              <a:solidFill>
                <a:srgbClr val="000000"/>
              </a:solidFill>
              <a:latin typeface="Gill Sans MT"/>
            </a:endParaRPr>
          </a:p>
        </p:txBody>
      </p:sp>
      <p:pic>
        <p:nvPicPr>
          <p:cNvPr id="252" name="Picture 3"/>
          <p:cNvPicPr/>
          <p:nvPr/>
        </p:nvPicPr>
        <p:blipFill>
          <a:blip r:embed="rId3"/>
          <a:stretch/>
        </p:blipFill>
        <p:spPr>
          <a:xfrm>
            <a:off x="2309040" y="1392840"/>
            <a:ext cx="7729200" cy="2562120"/>
          </a:xfrm>
          <a:prstGeom prst="rect">
            <a:avLst/>
          </a:prstGeom>
          <a:ln w="0">
            <a:noFill/>
          </a:ln>
        </p:spPr>
      </p:pic>
      <p:pic>
        <p:nvPicPr>
          <p:cNvPr id="253" name="Picture 4" descr="gluclose diagram 2.jpg"/>
          <p:cNvPicPr/>
          <p:nvPr/>
        </p:nvPicPr>
        <p:blipFill>
          <a:blip r:embed="rId4"/>
          <a:stretch/>
        </p:blipFill>
        <p:spPr>
          <a:xfrm>
            <a:off x="2309040" y="4157280"/>
            <a:ext cx="7729200" cy="2615400"/>
          </a:xfrm>
          <a:prstGeom prst="rect">
            <a:avLst/>
          </a:prstGeom>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MES 1 tAREA</a:t>
            </a:r>
            <a:endParaRPr lang="en-US" sz="2800" b="0" strike="noStrike" spc="-1">
              <a:solidFill>
                <a:srgbClr val="000000"/>
              </a:solidFill>
              <a:latin typeface="Gill Sans MT"/>
            </a:endParaRPr>
          </a:p>
        </p:txBody>
      </p:sp>
      <p:pic>
        <p:nvPicPr>
          <p:cNvPr id="259" name="Picture 2" descr="Niño feliz con su tarea hecha en la mesa Fotografía de stock - Alamy"/>
          <p:cNvPicPr/>
          <p:nvPr/>
        </p:nvPicPr>
        <p:blipFill>
          <a:blip r:embed="rId2"/>
          <a:stretch/>
        </p:blipFill>
        <p:spPr>
          <a:xfrm>
            <a:off x="3898501" y="2358240"/>
            <a:ext cx="3962160" cy="2931840"/>
          </a:xfrm>
          <a:prstGeom prst="rect">
            <a:avLst/>
          </a:prstGeom>
          <a:ln w="0">
            <a:noFill/>
          </a:ln>
        </p:spPr>
      </p:pic>
      <p:sp>
        <p:nvSpPr>
          <p:cNvPr id="2" name="TextBox 1"/>
          <p:cNvSpPr txBox="1"/>
          <p:nvPr/>
        </p:nvSpPr>
        <p:spPr>
          <a:xfrm>
            <a:off x="2404142" y="5783027"/>
            <a:ext cx="6447534" cy="477054"/>
          </a:xfrm>
          <a:prstGeom prst="rect">
            <a:avLst/>
          </a:prstGeom>
          <a:noFill/>
        </p:spPr>
        <p:txBody>
          <a:bodyPr wrap="none" rtlCol="0">
            <a:spAutoFit/>
          </a:bodyPr>
          <a:lstStyle/>
          <a:p>
            <a:r>
              <a:rPr lang="en-US" sz="2500" err="1">
                <a:latin typeface="Gill Sans MT" panose="020B0502020104020203" pitchFamily="34" charset="0"/>
              </a:rPr>
              <a:t>Revisar</a:t>
            </a:r>
            <a:r>
              <a:rPr lang="en-US" sz="2500">
                <a:latin typeface="Gill Sans MT" panose="020B0502020104020203" pitchFamily="34" charset="0"/>
              </a:rPr>
              <a:t> </a:t>
            </a:r>
            <a:r>
              <a:rPr lang="en-US" sz="2500" err="1">
                <a:latin typeface="Gill Sans MT" panose="020B0502020104020203" pitchFamily="34" charset="0"/>
              </a:rPr>
              <a:t>su</a:t>
            </a:r>
            <a:r>
              <a:rPr lang="en-US" sz="2500">
                <a:latin typeface="Gill Sans MT" panose="020B0502020104020203" pitchFamily="34" charset="0"/>
              </a:rPr>
              <a:t> IMC INDICE DE MASA CORPORAL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00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MES 2:</a:t>
            </a:r>
            <a:r>
              <a:rPr lang="en-US" sz="2800" cap="all" spc="199" dirty="0">
                <a:solidFill>
                  <a:srgbClr val="262626"/>
                </a:solidFill>
                <a:latin typeface="Gill Sans MT"/>
              </a:rPr>
              <a:t> CUIDADO PREVENTIVO</a:t>
            </a:r>
          </a:p>
          <a:p>
            <a:pPr algn="ctr">
              <a:lnSpc>
                <a:spcPct val="90000"/>
              </a:lnSpc>
            </a:pPr>
            <a:r>
              <a:rPr lang="en-US" sz="2800" cap="all" spc="199" dirty="0" err="1">
                <a:solidFill>
                  <a:srgbClr val="262626"/>
                </a:solidFill>
                <a:latin typeface="Gill Sans MT"/>
              </a:rPr>
              <a:t>Módulo</a:t>
            </a:r>
            <a:r>
              <a:rPr lang="en-US" sz="2800" cap="all" spc="199" dirty="0">
                <a:solidFill>
                  <a:srgbClr val="262626"/>
                </a:solidFill>
                <a:latin typeface="Gill Sans MT"/>
              </a:rPr>
              <a:t> </a:t>
            </a:r>
            <a:r>
              <a:rPr lang="en-US" sz="2800" b="0" strike="noStrike" cap="all" spc="199" dirty="0">
                <a:solidFill>
                  <a:srgbClr val="262626"/>
                </a:solidFill>
                <a:latin typeface="Gill Sans MT"/>
              </a:rPr>
              <a:t>#2 de 6</a:t>
            </a:r>
            <a:endParaRPr lang="en-US" sz="2800" b="0" strike="noStrike" spc="-1" dirty="0">
              <a:solidFill>
                <a:srgbClr val="000000"/>
              </a:solidFill>
              <a:latin typeface="Gill Sans MT"/>
            </a:endParaRPr>
          </a:p>
        </p:txBody>
      </p:sp>
      <p:sp>
        <p:nvSpPr>
          <p:cNvPr id="261" name="CustomShape 2"/>
          <p:cNvSpPr/>
          <p:nvPr/>
        </p:nvSpPr>
        <p:spPr>
          <a:xfrm>
            <a:off x="2362320" y="2758680"/>
            <a:ext cx="7729200" cy="3101760"/>
          </a:xfrm>
          <a:prstGeom prst="rect">
            <a:avLst/>
          </a:prstGeom>
          <a:noFill/>
          <a:ln w="0">
            <a:noFill/>
          </a:ln>
        </p:spPr>
        <p:style>
          <a:lnRef idx="0">
            <a:scrgbClr r="0" g="0" b="0"/>
          </a:lnRef>
          <a:fillRef idx="0">
            <a:scrgbClr r="0" g="0" b="0"/>
          </a:fillRef>
          <a:effectRef idx="0">
            <a:scrgbClr r="0" g="0" b="0"/>
          </a:effectRef>
          <a:fontRef idx="minor"/>
        </p:style>
        <p:txBody>
          <a:bodyPr>
            <a:normAutofit/>
          </a:bodyPr>
          <a:lstStyle/>
          <a:p>
            <a:pPr marL="360">
              <a:lnSpc>
                <a:spcPct val="100000"/>
              </a:lnSpc>
              <a:spcBef>
                <a:spcPts val="1001"/>
              </a:spcBef>
              <a:buClr>
                <a:srgbClr val="418AB3"/>
              </a:buClr>
            </a:pPr>
            <a:endParaRPr lang="en-US" sz="2500" b="0" strike="noStrike" spc="-1" dirty="0">
              <a:latin typeface="Arial"/>
            </a:endParaRPr>
          </a:p>
          <a:p>
            <a:pPr marL="228600" indent="-228240">
              <a:lnSpc>
                <a:spcPct val="100000"/>
              </a:lnSpc>
              <a:spcBef>
                <a:spcPts val="1001"/>
              </a:spcBef>
              <a:buClr>
                <a:srgbClr val="418AB3"/>
              </a:buClr>
              <a:buFont typeface="Arial"/>
              <a:buChar char="•"/>
            </a:pPr>
            <a:r>
              <a:rPr lang="en-US" sz="2500" b="0" strike="noStrike" spc="-1" dirty="0">
                <a:solidFill>
                  <a:srgbClr val="262626"/>
                </a:solidFill>
                <a:latin typeface="Gill Sans MT"/>
              </a:rPr>
              <a:t>¿</a:t>
            </a:r>
            <a:r>
              <a:rPr lang="en-US" sz="2500" b="0" strike="noStrike" spc="-1" dirty="0" err="1">
                <a:solidFill>
                  <a:srgbClr val="262626"/>
                </a:solidFill>
                <a:latin typeface="Gill Sans MT"/>
              </a:rPr>
              <a:t>Preguntas</a:t>
            </a:r>
            <a:r>
              <a:rPr lang="en-US" sz="2500" b="0" strike="noStrike" spc="-1" dirty="0">
                <a:solidFill>
                  <a:srgbClr val="262626"/>
                </a:solidFill>
                <a:latin typeface="Gill Sans MT"/>
              </a:rPr>
              <a:t> e inquietudes?</a:t>
            </a:r>
            <a:endParaRPr lang="en-US" sz="2500" b="0" strike="noStrike" spc="-1" dirty="0">
              <a:latin typeface="Arial"/>
            </a:endParaRPr>
          </a:p>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Anuncios</a:t>
            </a:r>
            <a:endParaRPr lang="en-US" sz="25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6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93B65D-DE61-0FE3-53E9-27235D6D8DF9}"/>
              </a:ext>
            </a:extLst>
          </p:cNvPr>
          <p:cNvSpPr>
            <a:spLocks noGrp="1"/>
          </p:cNvSpPr>
          <p:nvPr>
            <p:ph type="subTitle"/>
          </p:nvPr>
        </p:nvSpPr>
        <p:spPr>
          <a:xfrm>
            <a:off x="1785510" y="2263139"/>
            <a:ext cx="7729200" cy="3683761"/>
          </a:xfrm>
        </p:spPr>
        <p:txBody>
          <a:bodyPr/>
          <a:lstStyle/>
          <a:p>
            <a:r>
              <a:rPr lang="en-US" sz="2500">
                <a:latin typeface="Gill Sans MT" panose="020B0502020104020203" pitchFamily="34" charset="0"/>
              </a:rPr>
              <a:t>1. </a:t>
            </a:r>
            <a:r>
              <a:rPr lang="en-US" sz="2500" err="1">
                <a:latin typeface="Gill Sans MT" panose="020B0502020104020203" pitchFamily="34" charset="0"/>
              </a:rPr>
              <a:t>Ulceras</a:t>
            </a:r>
            <a:r>
              <a:rPr lang="en-US" sz="2500">
                <a:latin typeface="Gill Sans MT" panose="020B0502020104020203" pitchFamily="34" charset="0"/>
              </a:rPr>
              <a:t> </a:t>
            </a:r>
            <a:r>
              <a:rPr lang="en-US" sz="2500" err="1">
                <a:latin typeface="Gill Sans MT" panose="020B0502020104020203" pitchFamily="34" charset="0"/>
              </a:rPr>
              <a:t>en</a:t>
            </a:r>
            <a:r>
              <a:rPr lang="en-US" sz="2500">
                <a:latin typeface="Gill Sans MT" panose="020B0502020104020203" pitchFamily="34" charset="0"/>
              </a:rPr>
              <a:t> </a:t>
            </a:r>
            <a:r>
              <a:rPr lang="en-US" sz="2500" err="1">
                <a:latin typeface="Gill Sans MT" panose="020B0502020104020203" pitchFamily="34" charset="0"/>
              </a:rPr>
              <a:t>los</a:t>
            </a:r>
            <a:r>
              <a:rPr lang="en-US" sz="2500">
                <a:latin typeface="Gill Sans MT" panose="020B0502020104020203" pitchFamily="34" charset="0"/>
              </a:rPr>
              <a:t> pies</a:t>
            </a:r>
          </a:p>
          <a:p>
            <a:r>
              <a:rPr lang="en-US" sz="2500">
                <a:latin typeface="Gill Sans MT" panose="020B0502020104020203" pitchFamily="34" charset="0"/>
              </a:rPr>
              <a:t>2. </a:t>
            </a:r>
            <a:r>
              <a:rPr lang="en-US" sz="2500" err="1">
                <a:latin typeface="Gill Sans MT" panose="020B0502020104020203" pitchFamily="34" charset="0"/>
              </a:rPr>
              <a:t>Usando</a:t>
            </a:r>
            <a:r>
              <a:rPr lang="en-US" sz="2500">
                <a:latin typeface="Gill Sans MT" panose="020B0502020104020203" pitchFamily="34" charset="0"/>
              </a:rPr>
              <a:t> </a:t>
            </a:r>
            <a:r>
              <a:rPr lang="en-US" sz="2500" err="1">
                <a:latin typeface="Gill Sans MT" panose="020B0502020104020203" pitchFamily="34" charset="0"/>
              </a:rPr>
              <a:t>zapatos</a:t>
            </a:r>
            <a:r>
              <a:rPr lang="en-US" sz="2500">
                <a:latin typeface="Gill Sans MT" panose="020B0502020104020203" pitchFamily="34" charset="0"/>
              </a:rPr>
              <a:t> </a:t>
            </a:r>
            <a:r>
              <a:rPr lang="en-US" sz="2500" err="1">
                <a:latin typeface="Gill Sans MT" panose="020B0502020104020203" pitchFamily="34" charset="0"/>
              </a:rPr>
              <a:t>apropiados</a:t>
            </a:r>
            <a:endParaRPr lang="en-US" sz="2500">
              <a:latin typeface="Gill Sans MT" panose="020B0502020104020203" pitchFamily="34" charset="0"/>
            </a:endParaRPr>
          </a:p>
          <a:p>
            <a:r>
              <a:rPr lang="en-US" sz="2500">
                <a:latin typeface="Gill Sans MT" panose="020B0502020104020203" pitchFamily="34" charset="0"/>
              </a:rPr>
              <a:t>3. </a:t>
            </a:r>
            <a:r>
              <a:rPr lang="en-US" sz="2500" err="1">
                <a:latin typeface="Gill Sans MT" panose="020B0502020104020203" pitchFamily="34" charset="0"/>
              </a:rPr>
              <a:t>Cuidados</a:t>
            </a:r>
            <a:r>
              <a:rPr lang="en-US" sz="2500">
                <a:latin typeface="Gill Sans MT" panose="020B0502020104020203" pitchFamily="34" charset="0"/>
              </a:rPr>
              <a:t> de la </a:t>
            </a:r>
            <a:r>
              <a:rPr lang="en-US" sz="2500" err="1">
                <a:latin typeface="Gill Sans MT" panose="020B0502020104020203" pitchFamily="34" charset="0"/>
              </a:rPr>
              <a:t>piel</a:t>
            </a:r>
            <a:endParaRPr lang="en-US" sz="2500">
              <a:latin typeface="Gill Sans MT" panose="020B0502020104020203" pitchFamily="34" charset="0"/>
            </a:endParaRPr>
          </a:p>
          <a:p>
            <a:r>
              <a:rPr lang="en-US" sz="2500">
                <a:latin typeface="Gill Sans MT" panose="020B0502020104020203" pitchFamily="34" charset="0"/>
              </a:rPr>
              <a:t>4. </a:t>
            </a:r>
            <a:r>
              <a:rPr lang="en-US" sz="2500" err="1">
                <a:latin typeface="Gill Sans MT" panose="020B0502020104020203" pitchFamily="34" charset="0"/>
              </a:rPr>
              <a:t>Consejos</a:t>
            </a:r>
            <a:r>
              <a:rPr lang="en-US" sz="2500">
                <a:latin typeface="Gill Sans MT" panose="020B0502020104020203" pitchFamily="34" charset="0"/>
              </a:rPr>
              <a:t> </a:t>
            </a:r>
            <a:r>
              <a:rPr lang="en-US" sz="2500" err="1">
                <a:latin typeface="Gill Sans MT" panose="020B0502020104020203" pitchFamily="34" charset="0"/>
              </a:rPr>
              <a:t>prácticos</a:t>
            </a:r>
            <a:endParaRPr lang="en-US" sz="2500">
              <a:latin typeface="Gill Sans MT" panose="020B0502020104020203" pitchFamily="34" charset="0"/>
            </a:endParaRPr>
          </a:p>
          <a:p>
            <a:endParaRPr lang="en-US"/>
          </a:p>
        </p:txBody>
      </p:sp>
      <p:sp>
        <p:nvSpPr>
          <p:cNvPr id="4" name="TextShape 1">
            <a:extLst>
              <a:ext uri="{FF2B5EF4-FFF2-40B4-BE49-F238E27FC236}">
                <a16:creationId xmlns:a16="http://schemas.microsoft.com/office/drawing/2014/main" id="{491894F8-40C8-E9FC-0377-F62F8A4AF2D7}"/>
              </a:ext>
            </a:extLst>
          </p:cNvPr>
          <p:cNvSpPr txBox="1"/>
          <p:nvPr/>
        </p:nvSpPr>
        <p:spPr>
          <a:xfrm>
            <a:off x="1785510" y="7743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MES 2:</a:t>
            </a:r>
            <a:r>
              <a:rPr lang="en-US" sz="2800" cap="all" spc="199" dirty="0">
                <a:solidFill>
                  <a:srgbClr val="262626"/>
                </a:solidFill>
                <a:latin typeface="Gill Sans MT"/>
              </a:rPr>
              <a:t> CUIDADO PREVENTIVO</a:t>
            </a:r>
          </a:p>
          <a:p>
            <a:pPr algn="ctr">
              <a:lnSpc>
                <a:spcPct val="90000"/>
              </a:lnSpc>
            </a:pPr>
            <a:r>
              <a:rPr lang="en-US" sz="2800" b="0" strike="noStrike" cap="all" spc="199" dirty="0" err="1">
                <a:solidFill>
                  <a:srgbClr val="262626"/>
                </a:solidFill>
                <a:latin typeface="Gill Sans MT"/>
              </a:rPr>
              <a:t>Módulo</a:t>
            </a:r>
            <a:r>
              <a:rPr lang="en-US" sz="2800" b="0" strike="noStrike" cap="all" spc="199" dirty="0">
                <a:solidFill>
                  <a:srgbClr val="262626"/>
                </a:solidFill>
                <a:latin typeface="Gill Sans MT"/>
              </a:rPr>
              <a:t> #2 de 6</a:t>
            </a:r>
            <a:endParaRPr lang="en-US" sz="2800" b="0" strike="noStrike" spc="-1" dirty="0">
              <a:solidFill>
                <a:srgbClr val="000000"/>
              </a:solidFill>
              <a:latin typeface="Gill Sans MT"/>
            </a:endParaRPr>
          </a:p>
        </p:txBody>
      </p:sp>
    </p:spTree>
    <p:extLst>
      <p:ext uri="{BB962C8B-B14F-4D97-AF65-F5344CB8AC3E}">
        <p14:creationId xmlns:p14="http://schemas.microsoft.com/office/powerpoint/2010/main" val="2879500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ecciones en el pie diabético | FONDO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276" y="1503406"/>
            <a:ext cx="9537764" cy="48866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629308" y="380801"/>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t>1. ULCERAS EN LOS PIES</a:t>
            </a:r>
          </a:p>
        </p:txBody>
      </p:sp>
    </p:spTree>
    <p:extLst>
      <p:ext uri="{BB962C8B-B14F-4D97-AF65-F5344CB8AC3E}">
        <p14:creationId xmlns:p14="http://schemas.microsoft.com/office/powerpoint/2010/main" val="158335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2D36B8-67F8-AD49-BDF4-7AA8FB1990CF}"/>
              </a:ext>
            </a:extLst>
          </p:cNvPr>
          <p:cNvSpPr>
            <a:spLocks noGrp="1"/>
          </p:cNvSpPr>
          <p:nvPr>
            <p:ph idx="4294967295"/>
          </p:nvPr>
        </p:nvSpPr>
        <p:spPr>
          <a:xfrm>
            <a:off x="581192" y="1776399"/>
            <a:ext cx="11610808" cy="4776358"/>
          </a:xfrm>
          <a:prstGeom prst="rect">
            <a:avLst/>
          </a:prstGeom>
        </p:spPr>
        <p:txBody>
          <a:bodyPr>
            <a:noAutofit/>
          </a:bodyPr>
          <a:lstStyle/>
          <a:p>
            <a:pPr marL="287338" indent="-233363">
              <a:buNone/>
            </a:pPr>
            <a:r>
              <a:rPr lang="en-US" sz="2500" dirty="0">
                <a:latin typeface="Gill Sans MT" panose="020B0502020104020203" pitchFamily="34" charset="0"/>
              </a:rPr>
              <a:t>¿Que </a:t>
            </a:r>
            <a:r>
              <a:rPr lang="en-US" sz="2500" dirty="0" err="1">
                <a:latin typeface="Gill Sans MT" panose="020B0502020104020203" pitchFamily="34" charset="0"/>
              </a:rPr>
              <a:t>tipo</a:t>
            </a:r>
            <a:r>
              <a:rPr lang="en-US" sz="2500" dirty="0">
                <a:latin typeface="Gill Sans MT" panose="020B0502020104020203" pitchFamily="34" charset="0"/>
              </a:rPr>
              <a:t> de </a:t>
            </a:r>
            <a:r>
              <a:rPr lang="en-US" sz="2500" dirty="0" err="1">
                <a:latin typeface="Gill Sans MT" panose="020B0502020104020203" pitchFamily="34" charset="0"/>
              </a:rPr>
              <a:t>zapatos</a:t>
            </a:r>
            <a:r>
              <a:rPr lang="en-US" sz="2500" dirty="0">
                <a:latin typeface="Gill Sans MT" panose="020B0502020104020203" pitchFamily="34" charset="0"/>
              </a:rPr>
              <a:t> son los </a:t>
            </a:r>
            <a:r>
              <a:rPr lang="en-US" sz="2500" dirty="0" err="1">
                <a:latin typeface="Gill Sans MT" panose="020B0502020104020203" pitchFamily="34" charset="0"/>
              </a:rPr>
              <a:t>apropiados</a:t>
            </a:r>
            <a:r>
              <a:rPr lang="en-US" sz="2500" dirty="0">
                <a:latin typeface="Gill Sans MT" panose="020B0502020104020203" pitchFamily="34" charset="0"/>
              </a:rPr>
              <a:t>? </a:t>
            </a:r>
          </a:p>
          <a:p>
            <a:pPr marL="287338" indent="-233363">
              <a:buNone/>
            </a:pPr>
            <a:r>
              <a:rPr lang="en-US" sz="2500" dirty="0" err="1">
                <a:latin typeface="Gill Sans MT" panose="020B0502020104020203" pitchFamily="34" charset="0"/>
              </a:rPr>
              <a:t>Zapatos</a:t>
            </a:r>
            <a:r>
              <a:rPr lang="en-US" sz="2500" dirty="0">
                <a:latin typeface="Gill Sans MT" panose="020B0502020104020203" pitchFamily="34" charset="0"/>
              </a:rPr>
              <a:t> para </a:t>
            </a:r>
            <a:r>
              <a:rPr lang="en-US" sz="2500" dirty="0" err="1">
                <a:latin typeface="Gill Sans MT" panose="020B0502020104020203" pitchFamily="34" charset="0"/>
              </a:rPr>
              <a:t>diabéticos</a:t>
            </a:r>
            <a:endParaRPr lang="en-US" sz="2500" dirty="0">
              <a:latin typeface="Gill Sans MT" panose="020B0502020104020203" pitchFamily="34" charset="0"/>
            </a:endParaRPr>
          </a:p>
          <a:p>
            <a:pPr marL="287338" indent="-233363"/>
            <a:r>
              <a:rPr lang="en-US" sz="2500" dirty="0">
                <a:latin typeface="Gill Sans MT" panose="020B0502020104020203" pitchFamily="34" charset="0"/>
              </a:rPr>
              <a:t>De </a:t>
            </a:r>
            <a:r>
              <a:rPr lang="en-US" sz="2500" dirty="0" err="1">
                <a:latin typeface="Gill Sans MT" panose="020B0502020104020203" pitchFamily="34" charset="0"/>
              </a:rPr>
              <a:t>correr</a:t>
            </a:r>
            <a:r>
              <a:rPr lang="en-US" sz="2500" dirty="0">
                <a:latin typeface="Gill Sans MT" panose="020B0502020104020203" pitchFamily="34" charset="0"/>
              </a:rPr>
              <a:t> o para </a:t>
            </a:r>
            <a:r>
              <a:rPr lang="en-US" sz="2500" dirty="0" err="1">
                <a:latin typeface="Gill Sans MT" panose="020B0502020104020203" pitchFamily="34" charset="0"/>
              </a:rPr>
              <a:t>caminar</a:t>
            </a:r>
            <a:endParaRPr lang="en-US" sz="2500" dirty="0">
              <a:latin typeface="Gill Sans MT" panose="020B0502020104020203" pitchFamily="34" charset="0"/>
            </a:endParaRPr>
          </a:p>
          <a:p>
            <a:pPr marL="287338" lvl="1" indent="-233363"/>
            <a:r>
              <a:rPr lang="en-US" sz="2500" dirty="0" err="1">
                <a:latin typeface="Gill Sans MT" panose="020B0502020104020203" pitchFamily="34" charset="0"/>
              </a:rPr>
              <a:t>Suaves</a:t>
            </a:r>
            <a:r>
              <a:rPr lang="en-US" sz="2500" dirty="0">
                <a:latin typeface="Gill Sans MT" panose="020B0502020104020203" pitchFamily="34" charset="0"/>
              </a:rPr>
              <a:t>, de </a:t>
            </a:r>
            <a:r>
              <a:rPr lang="en-US" sz="2500" dirty="0" err="1">
                <a:latin typeface="Gill Sans MT" panose="020B0502020104020203" pitchFamily="34" charset="0"/>
              </a:rPr>
              <a:t>cuero</a:t>
            </a:r>
            <a:r>
              <a:rPr lang="en-US" sz="2500" dirty="0">
                <a:latin typeface="Gill Sans MT" panose="020B0502020104020203" pitchFamily="34" charset="0"/>
              </a:rPr>
              <a:t> que se </a:t>
            </a:r>
            <a:r>
              <a:rPr lang="en-US" sz="2500" dirty="0" err="1">
                <a:latin typeface="Gill Sans MT" panose="020B0502020104020203" pitchFamily="34" charset="0"/>
              </a:rPr>
              <a:t>estiran</a:t>
            </a:r>
            <a:r>
              <a:rPr lang="en-US" sz="2500" dirty="0">
                <a:latin typeface="Gill Sans MT" panose="020B0502020104020203" pitchFamily="34" charset="0"/>
              </a:rPr>
              <a:t>.</a:t>
            </a:r>
          </a:p>
          <a:p>
            <a:pPr marL="287338" lvl="1" indent="-233363"/>
            <a:r>
              <a:rPr lang="en-US" sz="2500" dirty="0" err="1">
                <a:latin typeface="Gill Sans MT" panose="020B0502020104020203" pitchFamily="34" charset="0"/>
              </a:rPr>
              <a:t>Mocacines</a:t>
            </a:r>
            <a:r>
              <a:rPr lang="en-US" sz="2500" dirty="0">
                <a:latin typeface="Gill Sans MT" panose="020B0502020104020203" pitchFamily="34" charset="0"/>
              </a:rPr>
              <a:t> con </a:t>
            </a:r>
            <a:r>
              <a:rPr lang="en-US" sz="2500" dirty="0" err="1">
                <a:latin typeface="Gill Sans MT" panose="020B0502020104020203" pitchFamily="34" charset="0"/>
              </a:rPr>
              <a:t>cordones</a:t>
            </a:r>
            <a:r>
              <a:rPr lang="en-US" sz="2500" dirty="0">
                <a:latin typeface="Gill Sans MT" panose="020B0502020104020203" pitchFamily="34" charset="0"/>
              </a:rPr>
              <a:t>.</a:t>
            </a:r>
          </a:p>
          <a:p>
            <a:pPr marL="287338" lvl="1" indent="-233363"/>
            <a:r>
              <a:rPr lang="en-US" sz="2500" dirty="0" err="1">
                <a:latin typeface="Gill Sans MT" panose="020B0502020104020203" pitchFamily="34" charset="0"/>
              </a:rPr>
              <a:t>Acolchonados</a:t>
            </a:r>
            <a:r>
              <a:rPr lang="en-US" sz="2500" dirty="0">
                <a:latin typeface="Gill Sans MT" panose="020B0502020104020203" pitchFamily="34" charset="0"/>
              </a:rPr>
              <a:t> de </a:t>
            </a:r>
            <a:r>
              <a:rPr lang="en-US" sz="2500" dirty="0" err="1">
                <a:latin typeface="Gill Sans MT" panose="020B0502020104020203" pitchFamily="34" charset="0"/>
              </a:rPr>
              <a:t>suela</a:t>
            </a:r>
            <a:r>
              <a:rPr lang="en-US" sz="2500" dirty="0">
                <a:latin typeface="Gill Sans MT" panose="020B0502020104020203" pitchFamily="34" charset="0"/>
              </a:rPr>
              <a:t> </a:t>
            </a:r>
            <a:r>
              <a:rPr lang="en-US" sz="2500" dirty="0" err="1">
                <a:latin typeface="Gill Sans MT" panose="020B0502020104020203" pitchFamily="34" charset="0"/>
              </a:rPr>
              <a:t>fina</a:t>
            </a:r>
            <a:r>
              <a:rPr lang="en-US" sz="2500" dirty="0">
                <a:latin typeface="Gill Sans MT" panose="020B0502020104020203" pitchFamily="34" charset="0"/>
              </a:rPr>
              <a:t> de </a:t>
            </a:r>
            <a:r>
              <a:rPr lang="en-US" sz="2500" dirty="0" err="1">
                <a:latin typeface="Gill Sans MT" panose="020B0502020104020203" pitchFamily="34" charset="0"/>
              </a:rPr>
              <a:t>cuero</a:t>
            </a:r>
            <a:r>
              <a:rPr lang="en-US" sz="2500" dirty="0">
                <a:latin typeface="Gill Sans MT" panose="020B0502020104020203" pitchFamily="34" charset="0"/>
              </a:rPr>
              <a:t>.</a:t>
            </a:r>
          </a:p>
          <a:p>
            <a:pPr marL="287338" lvl="1" indent="-233363"/>
            <a:endParaRPr lang="en-US" sz="1200" dirty="0">
              <a:latin typeface="Gill Sans MT" panose="020B0502020104020203" pitchFamily="34" charset="0"/>
            </a:endParaRPr>
          </a:p>
          <a:p>
            <a:pPr marL="287338" lvl="1" indent="-233363">
              <a:buNone/>
            </a:pPr>
            <a:r>
              <a:rPr lang="en-US" sz="2500" dirty="0" err="1">
                <a:latin typeface="Gill Sans MT" panose="020B0502020104020203" pitchFamily="34" charset="0"/>
              </a:rPr>
              <a:t>Consejos</a:t>
            </a:r>
            <a:r>
              <a:rPr lang="en-US" sz="2500" dirty="0">
                <a:latin typeface="Gill Sans MT" panose="020B0502020104020203" pitchFamily="34" charset="0"/>
              </a:rPr>
              <a:t> para </a:t>
            </a:r>
            <a:r>
              <a:rPr lang="en-US" sz="2500" dirty="0" err="1">
                <a:latin typeface="Gill Sans MT" panose="020B0502020104020203" pitchFamily="34" charset="0"/>
              </a:rPr>
              <a:t>comprar</a:t>
            </a:r>
            <a:r>
              <a:rPr lang="en-US" sz="2500" dirty="0">
                <a:latin typeface="Gill Sans MT" panose="020B0502020104020203" pitchFamily="34" charset="0"/>
              </a:rPr>
              <a:t> </a:t>
            </a:r>
            <a:r>
              <a:rPr lang="en-US" sz="2500" dirty="0" err="1">
                <a:latin typeface="Gill Sans MT" panose="020B0502020104020203" pitchFamily="34" charset="0"/>
              </a:rPr>
              <a:t>zapatos</a:t>
            </a:r>
            <a:r>
              <a:rPr lang="en-US" sz="2500" dirty="0">
                <a:latin typeface="Gill Sans MT" panose="020B0502020104020203" pitchFamily="34" charset="0"/>
              </a:rPr>
              <a:t>:</a:t>
            </a:r>
          </a:p>
          <a:p>
            <a:pPr marL="287338" lvl="1" indent="-233363"/>
            <a:r>
              <a:rPr lang="en-US" sz="2500" dirty="0" err="1">
                <a:latin typeface="Gill Sans MT" panose="020B0502020104020203" pitchFamily="34" charset="0"/>
              </a:rPr>
              <a:t>Compre</a:t>
            </a:r>
            <a:r>
              <a:rPr lang="en-US" sz="2500" dirty="0">
                <a:latin typeface="Gill Sans MT" panose="020B0502020104020203" pitchFamily="34" charset="0"/>
              </a:rPr>
              <a:t> </a:t>
            </a:r>
            <a:r>
              <a:rPr lang="en-US" sz="2500" dirty="0" err="1">
                <a:latin typeface="Gill Sans MT" panose="020B0502020104020203" pitchFamily="34" charset="0"/>
              </a:rPr>
              <a:t>zapatos</a:t>
            </a:r>
            <a:r>
              <a:rPr lang="en-US" sz="2500" dirty="0">
                <a:latin typeface="Gill Sans MT" panose="020B0502020104020203" pitchFamily="34" charset="0"/>
              </a:rPr>
              <a:t> </a:t>
            </a:r>
            <a:r>
              <a:rPr lang="en-US" sz="2500" dirty="0" err="1">
                <a:latin typeface="Gill Sans MT" panose="020B0502020104020203" pitchFamily="34" charset="0"/>
              </a:rPr>
              <a:t>cuando</a:t>
            </a:r>
            <a:r>
              <a:rPr lang="en-US" sz="2500" dirty="0">
                <a:latin typeface="Gill Sans MT" panose="020B0502020104020203" pitchFamily="34" charset="0"/>
              </a:rPr>
              <a:t> </a:t>
            </a:r>
            <a:r>
              <a:rPr lang="en-US" sz="2500" dirty="0" err="1">
                <a:latin typeface="Gill Sans MT" panose="020B0502020104020203" pitchFamily="34" charset="0"/>
              </a:rPr>
              <a:t>sus</a:t>
            </a:r>
            <a:r>
              <a:rPr lang="en-US" sz="2500" dirty="0">
                <a:latin typeface="Gill Sans MT" panose="020B0502020104020203" pitchFamily="34" charset="0"/>
              </a:rPr>
              <a:t> pies no </a:t>
            </a:r>
            <a:r>
              <a:rPr lang="en-US" sz="2500" dirty="0" err="1">
                <a:latin typeface="Gill Sans MT" panose="020B0502020104020203" pitchFamily="34" charset="0"/>
              </a:rPr>
              <a:t>esten</a:t>
            </a:r>
            <a:r>
              <a:rPr lang="en-US" sz="2500" dirty="0">
                <a:latin typeface="Gill Sans MT" panose="020B0502020104020203" pitchFamily="34" charset="0"/>
              </a:rPr>
              <a:t> </a:t>
            </a:r>
            <a:r>
              <a:rPr lang="en-US" sz="2500" dirty="0" err="1">
                <a:latin typeface="Gill Sans MT" panose="020B0502020104020203" pitchFamily="34" charset="0"/>
              </a:rPr>
              <a:t>inflamados</a:t>
            </a:r>
            <a:r>
              <a:rPr lang="en-US" sz="2500" dirty="0">
                <a:latin typeface="Gill Sans MT" panose="020B0502020104020203" pitchFamily="34" charset="0"/>
              </a:rPr>
              <a:t>. </a:t>
            </a:r>
          </a:p>
          <a:p>
            <a:pPr marL="287338" lvl="1" indent="-233363"/>
            <a:r>
              <a:rPr lang="en-US" sz="2500" dirty="0">
                <a:latin typeface="Gill Sans MT" panose="020B0502020104020203" pitchFamily="34" charset="0"/>
              </a:rPr>
              <a:t>½ ancho del </a:t>
            </a:r>
            <a:r>
              <a:rPr lang="en-US" sz="2500" dirty="0" err="1">
                <a:latin typeface="Gill Sans MT" panose="020B0502020104020203" pitchFamily="34" charset="0"/>
              </a:rPr>
              <a:t>pulgar</a:t>
            </a:r>
            <a:r>
              <a:rPr lang="en-US" sz="2500" dirty="0">
                <a:latin typeface="Gill Sans MT" panose="020B0502020104020203" pitchFamily="34" charset="0"/>
              </a:rPr>
              <a:t> </a:t>
            </a:r>
            <a:r>
              <a:rPr lang="en-US" sz="2500" dirty="0" err="1">
                <a:latin typeface="Gill Sans MT" panose="020B0502020104020203" pitchFamily="34" charset="0"/>
              </a:rPr>
              <a:t>desde</a:t>
            </a:r>
            <a:r>
              <a:rPr lang="en-US" sz="2500" dirty="0">
                <a:latin typeface="Gill Sans MT" panose="020B0502020104020203" pitchFamily="34" charset="0"/>
              </a:rPr>
              <a:t> el </a:t>
            </a:r>
            <a:r>
              <a:rPr lang="en-US" sz="2500" dirty="0" err="1">
                <a:latin typeface="Gill Sans MT" panose="020B0502020104020203" pitchFamily="34" charset="0"/>
              </a:rPr>
              <a:t>dedo</a:t>
            </a:r>
            <a:r>
              <a:rPr lang="en-US" sz="2500" dirty="0">
                <a:latin typeface="Gill Sans MT" panose="020B0502020104020203" pitchFamily="34" charset="0"/>
              </a:rPr>
              <a:t> mas largo hasta el final del </a:t>
            </a:r>
            <a:r>
              <a:rPr lang="en-US" sz="2500" dirty="0" err="1">
                <a:latin typeface="Gill Sans MT" panose="020B0502020104020203" pitchFamily="34" charset="0"/>
              </a:rPr>
              <a:t>zapato</a:t>
            </a:r>
            <a:r>
              <a:rPr lang="en-US" sz="2500" dirty="0">
                <a:latin typeface="Gill Sans MT" panose="020B0502020104020203" pitchFamily="34" charset="0"/>
              </a:rPr>
              <a:t>. </a:t>
            </a:r>
          </a:p>
          <a:p>
            <a:pPr marL="287338" lvl="1" indent="-233363"/>
            <a:r>
              <a:rPr lang="en-US" sz="2500" dirty="0">
                <a:latin typeface="Gill Sans MT" panose="020B0502020104020203" pitchFamily="34" charset="0"/>
              </a:rPr>
              <a:t>Use las medias que </a:t>
            </a:r>
            <a:r>
              <a:rPr lang="en-US" sz="2500" dirty="0" err="1">
                <a:latin typeface="Gill Sans MT" panose="020B0502020104020203" pitchFamily="34" charset="0"/>
              </a:rPr>
              <a:t>va</a:t>
            </a:r>
            <a:r>
              <a:rPr lang="en-US" sz="2500" dirty="0">
                <a:latin typeface="Gill Sans MT" panose="020B0502020104020203" pitchFamily="34" charset="0"/>
              </a:rPr>
              <a:t> a </a:t>
            </a:r>
            <a:r>
              <a:rPr lang="en-US" sz="2500" dirty="0" err="1">
                <a:latin typeface="Gill Sans MT" panose="020B0502020104020203" pitchFamily="34" charset="0"/>
              </a:rPr>
              <a:t>utilizar</a:t>
            </a:r>
            <a:r>
              <a:rPr lang="en-US" sz="2500" dirty="0">
                <a:latin typeface="Gill Sans MT" panose="020B0502020104020203" pitchFamily="34" charset="0"/>
              </a:rPr>
              <a:t> </a:t>
            </a:r>
            <a:r>
              <a:rPr lang="en-US" sz="2500" dirty="0" err="1">
                <a:latin typeface="Gill Sans MT" panose="020B0502020104020203" pitchFamily="34" charset="0"/>
              </a:rPr>
              <a:t>normalmente</a:t>
            </a:r>
            <a:r>
              <a:rPr lang="en-US" sz="2500" dirty="0">
                <a:latin typeface="Gill Sans MT" panose="020B0502020104020203" pitchFamily="34" charset="0"/>
              </a:rPr>
              <a:t>. </a:t>
            </a:r>
          </a:p>
          <a:p>
            <a:pPr marL="287338" lvl="1" indent="-233363"/>
            <a:r>
              <a:rPr lang="en-US" sz="2500" dirty="0">
                <a:latin typeface="Gill Sans MT" panose="020B0502020104020203" pitchFamily="34" charset="0"/>
              </a:rPr>
              <a:t>Use 1-2 Horas la </a:t>
            </a:r>
            <a:r>
              <a:rPr lang="en-US" sz="2500" dirty="0" err="1">
                <a:latin typeface="Gill Sans MT" panose="020B0502020104020203" pitchFamily="34" charset="0"/>
              </a:rPr>
              <a:t>primera</a:t>
            </a:r>
            <a:r>
              <a:rPr lang="en-US" sz="2500" dirty="0">
                <a:latin typeface="Gill Sans MT" panose="020B0502020104020203" pitchFamily="34" charset="0"/>
              </a:rPr>
              <a:t> </a:t>
            </a:r>
            <a:r>
              <a:rPr lang="en-US" sz="2500" dirty="0" err="1">
                <a:latin typeface="Gill Sans MT" panose="020B0502020104020203" pitchFamily="34" charset="0"/>
              </a:rPr>
              <a:t>vez</a:t>
            </a:r>
            <a:r>
              <a:rPr lang="en-US" sz="2500" dirty="0">
                <a:latin typeface="Gill Sans MT" panose="020B0502020104020203" pitchFamily="34" charset="0"/>
              </a:rPr>
              <a:t>, </a:t>
            </a:r>
            <a:r>
              <a:rPr lang="en-US" sz="2500" dirty="0" err="1">
                <a:latin typeface="Gill Sans MT" panose="020B0502020104020203" pitchFamily="34" charset="0"/>
              </a:rPr>
              <a:t>luego</a:t>
            </a:r>
            <a:r>
              <a:rPr lang="en-US" sz="2500" dirty="0">
                <a:latin typeface="Gill Sans MT" panose="020B0502020104020203" pitchFamily="34" charset="0"/>
              </a:rPr>
              <a:t> 3-4 horas </a:t>
            </a:r>
            <a:r>
              <a:rPr lang="en-US" sz="2500" dirty="0" err="1">
                <a:latin typeface="Gill Sans MT" panose="020B0502020104020203" pitchFamily="34" charset="0"/>
              </a:rPr>
              <a:t>luego</a:t>
            </a:r>
            <a:r>
              <a:rPr lang="en-US" sz="2500" dirty="0">
                <a:latin typeface="Gill Sans MT" panose="020B0502020104020203" pitchFamily="34" charset="0"/>
              </a:rPr>
              <a:t>, </a:t>
            </a:r>
            <a:r>
              <a:rPr lang="en-US" sz="2500" dirty="0" err="1">
                <a:latin typeface="Gill Sans MT" panose="020B0502020104020203" pitchFamily="34" charset="0"/>
              </a:rPr>
              <a:t>etc</a:t>
            </a:r>
            <a:r>
              <a:rPr lang="en-US" sz="2500" dirty="0">
                <a:latin typeface="Gill Sans MT" panose="020B0502020104020203" pitchFamily="34" charset="0"/>
              </a:rPr>
              <a:t>, para </a:t>
            </a:r>
            <a:r>
              <a:rPr lang="en-US" sz="2500" dirty="0" err="1">
                <a:latin typeface="Gill Sans MT" panose="020B0502020104020203" pitchFamily="34" charset="0"/>
              </a:rPr>
              <a:t>ir</a:t>
            </a:r>
            <a:r>
              <a:rPr lang="en-US" sz="2500" dirty="0">
                <a:latin typeface="Gill Sans MT" panose="020B0502020104020203" pitchFamily="34" charset="0"/>
              </a:rPr>
              <a:t> </a:t>
            </a:r>
            <a:r>
              <a:rPr lang="en-US" sz="2500" dirty="0" err="1">
                <a:latin typeface="Gill Sans MT" panose="020B0502020104020203" pitchFamily="34" charset="0"/>
              </a:rPr>
              <a:t>adaptándolos</a:t>
            </a:r>
            <a:r>
              <a:rPr lang="en-US" sz="2500" dirty="0">
                <a:latin typeface="Gill Sans MT" panose="020B0502020104020203" pitchFamily="34" charset="0"/>
              </a:rPr>
              <a:t>.</a:t>
            </a:r>
          </a:p>
        </p:txBody>
      </p:sp>
      <p:sp>
        <p:nvSpPr>
          <p:cNvPr id="6" name="Title 1"/>
          <p:cNvSpPr txBox="1">
            <a:spLocks/>
          </p:cNvSpPr>
          <p:nvPr/>
        </p:nvSpPr>
        <p:spPr>
          <a:xfrm>
            <a:off x="2521732" y="398730"/>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t>2. USANDO ZAPATOS APROPIADOS</a:t>
            </a:r>
          </a:p>
        </p:txBody>
      </p:sp>
    </p:spTree>
    <p:extLst>
      <p:ext uri="{BB962C8B-B14F-4D97-AF65-F5344CB8AC3E}">
        <p14:creationId xmlns:p14="http://schemas.microsoft.com/office/powerpoint/2010/main" val="350959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anim calcmode="lin" valueType="num">
                                      <p:cBhvr>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fade">
                                      <p:cBhvr>
                                        <p:cTn id="65" dur="1000"/>
                                        <p:tgtEl>
                                          <p:spTgt spid="3">
                                            <p:txEl>
                                              <p:pRg st="11" end="11"/>
                                            </p:txEl>
                                          </p:spTgt>
                                        </p:tgtEl>
                                      </p:cBhvr>
                                    </p:animEffect>
                                    <p:anim calcmode="lin" valueType="num">
                                      <p:cBhvr>
                                        <p:cTn id="6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96B37-D52C-94B8-B6C2-7E5B18FF6D64}"/>
              </a:ext>
            </a:extLst>
          </p:cNvPr>
          <p:cNvSpPr>
            <a:spLocks noGrp="1"/>
          </p:cNvSpPr>
          <p:nvPr>
            <p:ph type="subTitle"/>
          </p:nvPr>
        </p:nvSpPr>
        <p:spPr>
          <a:xfrm>
            <a:off x="2257315" y="2603790"/>
            <a:ext cx="7729200" cy="3101760"/>
          </a:xfrm>
        </p:spPr>
        <p:txBody>
          <a:bodyPr/>
          <a:lstStyle/>
          <a:p>
            <a:pPr marL="0" indent="0">
              <a:buNone/>
            </a:pPr>
            <a:r>
              <a:rPr lang="en-US" sz="2500" err="1">
                <a:latin typeface="Gill Sans MT" panose="020B0502020104020203" pitchFamily="34" charset="0"/>
              </a:rPr>
              <a:t>Cuando</a:t>
            </a:r>
            <a:r>
              <a:rPr lang="en-US" sz="2500">
                <a:latin typeface="Gill Sans MT" panose="020B0502020104020203" pitchFamily="34" charset="0"/>
              </a:rPr>
              <a:t> </a:t>
            </a:r>
            <a:r>
              <a:rPr lang="en-US" sz="2500" err="1">
                <a:latin typeface="Gill Sans MT" panose="020B0502020104020203" pitchFamily="34" charset="0"/>
              </a:rPr>
              <a:t>el</a:t>
            </a:r>
            <a:r>
              <a:rPr lang="en-US" sz="2500">
                <a:latin typeface="Gill Sans MT" panose="020B0502020104020203" pitchFamily="34" charset="0"/>
              </a:rPr>
              <a:t> </a:t>
            </a:r>
            <a:r>
              <a:rPr lang="en-US" sz="2500" err="1">
                <a:latin typeface="Gill Sans MT" panose="020B0502020104020203" pitchFamily="34" charset="0"/>
              </a:rPr>
              <a:t>cuerpo</a:t>
            </a:r>
            <a:r>
              <a:rPr lang="en-US" sz="2500">
                <a:latin typeface="Gill Sans MT" panose="020B0502020104020203" pitchFamily="34" charset="0"/>
              </a:rPr>
              <a:t> no </a:t>
            </a:r>
            <a:r>
              <a:rPr lang="en-US" sz="2500" err="1">
                <a:latin typeface="Gill Sans MT" panose="020B0502020104020203" pitchFamily="34" charset="0"/>
              </a:rPr>
              <a:t>puede</a:t>
            </a:r>
            <a:r>
              <a:rPr lang="en-US" sz="2500">
                <a:latin typeface="Gill Sans MT" panose="020B0502020104020203" pitchFamily="34" charset="0"/>
              </a:rPr>
              <a:t> </a:t>
            </a:r>
            <a:r>
              <a:rPr lang="en-US" sz="2500" err="1">
                <a:latin typeface="Gill Sans MT" panose="020B0502020104020203" pitchFamily="34" charset="0"/>
              </a:rPr>
              <a:t>utilizar</a:t>
            </a:r>
            <a:r>
              <a:rPr lang="en-US" sz="2500">
                <a:latin typeface="Gill Sans MT" panose="020B0502020104020203" pitchFamily="34" charset="0"/>
              </a:rPr>
              <a:t> </a:t>
            </a:r>
            <a:r>
              <a:rPr lang="en-US" sz="2500" err="1">
                <a:latin typeface="Gill Sans MT" panose="020B0502020104020203" pitchFamily="34" charset="0"/>
              </a:rPr>
              <a:t>correctamente</a:t>
            </a:r>
            <a:r>
              <a:rPr lang="en-US" sz="2500">
                <a:latin typeface="Gill Sans MT" panose="020B0502020104020203" pitchFamily="34" charset="0"/>
              </a:rPr>
              <a:t> </a:t>
            </a:r>
            <a:r>
              <a:rPr lang="en-US" sz="2500" err="1">
                <a:latin typeface="Gill Sans MT" panose="020B0502020104020203" pitchFamily="34" charset="0"/>
              </a:rPr>
              <a:t>los</a:t>
            </a:r>
            <a:r>
              <a:rPr lang="en-US" sz="2500">
                <a:latin typeface="Gill Sans MT" panose="020B0502020104020203" pitchFamily="34" charset="0"/>
              </a:rPr>
              <a:t> </a:t>
            </a:r>
            <a:r>
              <a:rPr lang="en-US" sz="2500" err="1">
                <a:latin typeface="Gill Sans MT" panose="020B0502020104020203" pitchFamily="34" charset="0"/>
              </a:rPr>
              <a:t>carbohidratos</a:t>
            </a:r>
            <a:r>
              <a:rPr lang="en-US" sz="2500">
                <a:latin typeface="Gill Sans MT" panose="020B0502020104020203" pitchFamily="34" charset="0"/>
              </a:rPr>
              <a:t> de las </a:t>
            </a:r>
            <a:r>
              <a:rPr lang="en-US" sz="2500" err="1">
                <a:latin typeface="Gill Sans MT" panose="020B0502020104020203" pitchFamily="34" charset="0"/>
              </a:rPr>
              <a:t>comidas</a:t>
            </a:r>
            <a:r>
              <a:rPr lang="en-US" sz="2500">
                <a:latin typeface="Gill Sans MT" panose="020B0502020104020203" pitchFamily="34" charset="0"/>
              </a:rPr>
              <a:t>, que son </a:t>
            </a:r>
            <a:r>
              <a:rPr lang="en-US" sz="2500" err="1">
                <a:latin typeface="Gill Sans MT" panose="020B0502020104020203" pitchFamily="34" charset="0"/>
              </a:rPr>
              <a:t>necesarios</a:t>
            </a:r>
            <a:r>
              <a:rPr lang="en-US" sz="2500">
                <a:latin typeface="Gill Sans MT" panose="020B0502020104020203" pitchFamily="34" charset="0"/>
              </a:rPr>
              <a:t> para </a:t>
            </a:r>
            <a:r>
              <a:rPr lang="en-US" sz="2500" err="1">
                <a:latin typeface="Gill Sans MT" panose="020B0502020104020203" pitchFamily="34" charset="0"/>
              </a:rPr>
              <a:t>producir</a:t>
            </a:r>
            <a:r>
              <a:rPr lang="en-US" sz="2500">
                <a:latin typeface="Gill Sans MT" panose="020B0502020104020203" pitchFamily="34" charset="0"/>
              </a:rPr>
              <a:t> </a:t>
            </a:r>
            <a:r>
              <a:rPr lang="en-US" sz="2500" err="1">
                <a:latin typeface="Gill Sans MT" panose="020B0502020104020203" pitchFamily="34" charset="0"/>
              </a:rPr>
              <a:t>energía</a:t>
            </a:r>
            <a:r>
              <a:rPr lang="en-US" sz="2500">
                <a:latin typeface="Gill Sans MT" panose="020B0502020104020203" pitchFamily="34" charset="0"/>
              </a:rPr>
              <a:t>.</a:t>
            </a:r>
          </a:p>
          <a:p>
            <a:pPr marL="0" indent="0">
              <a:buNone/>
            </a:pPr>
            <a:r>
              <a:rPr lang="en-US" sz="2500" err="1">
                <a:latin typeface="Gill Sans MT" panose="020B0502020104020203" pitchFamily="34" charset="0"/>
              </a:rPr>
              <a:t>Tipos</a:t>
            </a:r>
            <a:r>
              <a:rPr lang="en-US" sz="2500">
                <a:latin typeface="Gill Sans MT" panose="020B0502020104020203" pitchFamily="34" charset="0"/>
              </a:rPr>
              <a:t> de diabetes:</a:t>
            </a:r>
          </a:p>
          <a:p>
            <a:r>
              <a:rPr lang="en-US" sz="2500">
                <a:latin typeface="Gill Sans MT" panose="020B0502020104020203" pitchFamily="34" charset="0"/>
              </a:rPr>
              <a:t>Tipo 1 y </a:t>
            </a:r>
            <a:r>
              <a:rPr lang="en-US" sz="2500" err="1">
                <a:latin typeface="Gill Sans MT" panose="020B0502020104020203" pitchFamily="34" charset="0"/>
              </a:rPr>
              <a:t>tipo</a:t>
            </a:r>
            <a:r>
              <a:rPr lang="en-US" sz="2500">
                <a:latin typeface="Gill Sans MT" panose="020B0502020104020203" pitchFamily="34" charset="0"/>
              </a:rPr>
              <a:t> 2</a:t>
            </a:r>
          </a:p>
          <a:p>
            <a:r>
              <a:rPr lang="en-US" sz="2500">
                <a:latin typeface="Gill Sans MT" panose="020B0502020104020203" pitchFamily="34" charset="0"/>
              </a:rPr>
              <a:t>Diabetes </a:t>
            </a:r>
            <a:r>
              <a:rPr lang="en-US" sz="2500" err="1">
                <a:latin typeface="Gill Sans MT" panose="020B0502020104020203" pitchFamily="34" charset="0"/>
              </a:rPr>
              <a:t>gestacional</a:t>
            </a:r>
            <a:endParaRPr lang="en-US" sz="2500">
              <a:latin typeface="Gill Sans MT" panose="020B0502020104020203" pitchFamily="34" charset="0"/>
            </a:endParaRPr>
          </a:p>
        </p:txBody>
      </p:sp>
      <p:sp>
        <p:nvSpPr>
          <p:cNvPr id="4" name="CustomShape 3">
            <a:extLst>
              <a:ext uri="{FF2B5EF4-FFF2-40B4-BE49-F238E27FC236}">
                <a16:creationId xmlns:a16="http://schemas.microsoft.com/office/drawing/2014/main" id="{AFD4A081-8877-6FF4-5CA8-04211ED6B8AA}"/>
              </a:ext>
            </a:extLst>
          </p:cNvPr>
          <p:cNvSpPr>
            <a:spLocks noGrp="1"/>
          </p:cNvSpPr>
          <p:nvPr>
            <p:ph type="title"/>
          </p:nvPr>
        </p:nvSpPr>
        <p:spPr>
          <a:xfrm>
            <a:off x="2232025" y="965200"/>
            <a:ext cx="7727950" cy="118745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Que es la diabetes?</a:t>
            </a:r>
            <a:endParaRPr lang="en-US" sz="2800" b="0" strike="noStrike" spc="-1">
              <a:latin typeface="Arial"/>
            </a:endParaRPr>
          </a:p>
        </p:txBody>
      </p:sp>
    </p:spTree>
    <p:extLst>
      <p:ext uri="{BB962C8B-B14F-4D97-AF65-F5344CB8AC3E}">
        <p14:creationId xmlns:p14="http://schemas.microsoft.com/office/powerpoint/2010/main" val="14965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A012-2690-904D-B5AF-37CC9F96F436}"/>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D46899E3-23A0-9D4B-8898-D30C1B18AFB9}"/>
              </a:ext>
            </a:extLst>
          </p:cNvPr>
          <p:cNvSpPr>
            <a:spLocks noGrp="1"/>
          </p:cNvSpPr>
          <p:nvPr>
            <p:ph idx="4294967295"/>
          </p:nvPr>
        </p:nvSpPr>
        <p:spPr>
          <a:xfrm>
            <a:off x="2231136" y="1300765"/>
            <a:ext cx="7396958" cy="454704"/>
          </a:xfrm>
          <a:prstGeom prst="rect">
            <a:avLst/>
          </a:prstGeom>
        </p:spPr>
        <p:txBody>
          <a:bodyPr>
            <a:noAutofit/>
          </a:bodyPr>
          <a:lstStyle/>
          <a:p>
            <a:pPr marL="0" indent="0">
              <a:buNone/>
            </a:pPr>
            <a:r>
              <a:rPr lang="en-US" sz="2500">
                <a:latin typeface="Gill Sans MT" panose="020B0502020104020203" pitchFamily="34" charset="0"/>
              </a:rPr>
              <a:t>¿</a:t>
            </a:r>
            <a:r>
              <a:rPr lang="en-US" sz="2500" err="1">
                <a:latin typeface="Gill Sans MT" panose="020B0502020104020203" pitchFamily="34" charset="0"/>
              </a:rPr>
              <a:t>Alguien</a:t>
            </a:r>
            <a:r>
              <a:rPr lang="en-US" sz="2500">
                <a:latin typeface="Gill Sans MT" panose="020B0502020104020203" pitchFamily="34" charset="0"/>
              </a:rPr>
              <a:t> le </a:t>
            </a:r>
            <a:r>
              <a:rPr lang="en-US" sz="2500" err="1">
                <a:latin typeface="Gill Sans MT" panose="020B0502020104020203" pitchFamily="34" charset="0"/>
              </a:rPr>
              <a:t>puede</a:t>
            </a:r>
            <a:r>
              <a:rPr lang="en-US" sz="2500">
                <a:latin typeface="Gill Sans MT" panose="020B0502020104020203" pitchFamily="34" charset="0"/>
              </a:rPr>
              <a:t> </a:t>
            </a:r>
            <a:r>
              <a:rPr lang="en-US" sz="2500" err="1">
                <a:latin typeface="Gill Sans MT" panose="020B0502020104020203" pitchFamily="34" charset="0"/>
              </a:rPr>
              <a:t>chequear</a:t>
            </a:r>
            <a:r>
              <a:rPr lang="en-US" sz="2500">
                <a:latin typeface="Gill Sans MT" panose="020B0502020104020203" pitchFamily="34" charset="0"/>
              </a:rPr>
              <a:t> los pies </a:t>
            </a:r>
            <a:r>
              <a:rPr lang="en-US" sz="2500" err="1">
                <a:latin typeface="Gill Sans MT" panose="020B0502020104020203" pitchFamily="34" charset="0"/>
              </a:rPr>
              <a:t>semalmente</a:t>
            </a:r>
            <a:r>
              <a:rPr lang="en-US" sz="2500">
                <a:latin typeface="Gill Sans MT" panose="020B0502020104020203" pitchFamily="34" charset="0"/>
              </a:rPr>
              <a:t>?</a:t>
            </a:r>
          </a:p>
        </p:txBody>
      </p:sp>
      <p:pic>
        <p:nvPicPr>
          <p:cNvPr id="4" name="Picture 3">
            <a:extLst>
              <a:ext uri="{FF2B5EF4-FFF2-40B4-BE49-F238E27FC236}">
                <a16:creationId xmlns:a16="http://schemas.microsoft.com/office/drawing/2014/main" id="{7DC274D1-02A6-8947-BD74-857C28B4CE3E}"/>
              </a:ext>
            </a:extLst>
          </p:cNvPr>
          <p:cNvPicPr>
            <a:picLocks noChangeAspect="1"/>
          </p:cNvPicPr>
          <p:nvPr/>
        </p:nvPicPr>
        <p:blipFill>
          <a:blip r:embed="rId2"/>
          <a:stretch>
            <a:fillRect/>
          </a:stretch>
        </p:blipFill>
        <p:spPr>
          <a:xfrm>
            <a:off x="2033494" y="2249474"/>
            <a:ext cx="7594600" cy="3543300"/>
          </a:xfrm>
          <a:prstGeom prst="rect">
            <a:avLst/>
          </a:prstGeom>
        </p:spPr>
      </p:pic>
    </p:spTree>
    <p:extLst>
      <p:ext uri="{BB962C8B-B14F-4D97-AF65-F5344CB8AC3E}">
        <p14:creationId xmlns:p14="http://schemas.microsoft.com/office/powerpoint/2010/main" val="4088750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6A0E1-051A-BC4B-A167-2F0E36E6D113}"/>
              </a:ext>
            </a:extLst>
          </p:cNvPr>
          <p:cNvSpPr>
            <a:spLocks noGrp="1"/>
          </p:cNvSpPr>
          <p:nvPr>
            <p:ph idx="4294967295"/>
          </p:nvPr>
        </p:nvSpPr>
        <p:spPr>
          <a:xfrm>
            <a:off x="2231136" y="2638044"/>
            <a:ext cx="7729728" cy="3101983"/>
          </a:xfrm>
          <a:prstGeom prst="rect">
            <a:avLst/>
          </a:prstGeom>
        </p:spPr>
        <p:txBody>
          <a:bodyPr>
            <a:normAutofit/>
          </a:bodyPr>
          <a:lstStyle/>
          <a:p>
            <a:pPr lvl="1"/>
            <a:r>
              <a:rPr lang="en-US" sz="2500" err="1">
                <a:latin typeface="Gill Sans MT" panose="020B0502020104020203" pitchFamily="34" charset="0"/>
              </a:rPr>
              <a:t>Hongos</a:t>
            </a:r>
            <a:endParaRPr lang="en-US" sz="2500">
              <a:latin typeface="Gill Sans MT" panose="020B0502020104020203" pitchFamily="34" charset="0"/>
            </a:endParaRPr>
          </a:p>
          <a:p>
            <a:pPr lvl="1"/>
            <a:r>
              <a:rPr lang="en-US" sz="2500">
                <a:latin typeface="Gill Sans MT" panose="020B0502020104020203" pitchFamily="34" charset="0"/>
              </a:rPr>
              <a:t>Ingle</a:t>
            </a:r>
          </a:p>
          <a:p>
            <a:pPr lvl="1"/>
            <a:r>
              <a:rPr lang="en-US" sz="2500" err="1">
                <a:latin typeface="Gill Sans MT" panose="020B0502020104020203" pitchFamily="34" charset="0"/>
              </a:rPr>
              <a:t>Labios</a:t>
            </a:r>
            <a:r>
              <a:rPr lang="en-US" sz="2500">
                <a:latin typeface="Gill Sans MT" panose="020B0502020104020203" pitchFamily="34" charset="0"/>
              </a:rPr>
              <a:t> </a:t>
            </a:r>
            <a:r>
              <a:rPr lang="en-US" sz="2500" err="1">
                <a:latin typeface="Gill Sans MT" panose="020B0502020104020203" pitchFamily="34" charset="0"/>
              </a:rPr>
              <a:t>agrietados</a:t>
            </a:r>
            <a:endParaRPr lang="en-US" sz="2500">
              <a:latin typeface="Gill Sans MT" panose="020B0502020104020203" pitchFamily="34" charset="0"/>
            </a:endParaRPr>
          </a:p>
          <a:p>
            <a:pPr marL="0" indent="0">
              <a:buNone/>
            </a:pPr>
            <a:endParaRPr lang="en-US" sz="2400"/>
          </a:p>
        </p:txBody>
      </p:sp>
      <p:sp>
        <p:nvSpPr>
          <p:cNvPr id="4" name="Title 1"/>
          <p:cNvSpPr txBox="1">
            <a:spLocks/>
          </p:cNvSpPr>
          <p:nvPr/>
        </p:nvSpPr>
        <p:spPr>
          <a:xfrm>
            <a:off x="2231136" y="746588"/>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t>3. IMPORTANCIA DE CUIDAR LA PIEL</a:t>
            </a:r>
          </a:p>
        </p:txBody>
      </p:sp>
    </p:spTree>
    <p:extLst>
      <p:ext uri="{BB962C8B-B14F-4D97-AF65-F5344CB8AC3E}">
        <p14:creationId xmlns:p14="http://schemas.microsoft.com/office/powerpoint/2010/main" val="13509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772D-0DD2-D44F-86DA-12BEF74CF06F}"/>
              </a:ext>
            </a:extLst>
          </p:cNvPr>
          <p:cNvSpPr>
            <a:spLocks noGrp="1"/>
          </p:cNvSpPr>
          <p:nvPr>
            <p:ph type="title"/>
          </p:nvPr>
        </p:nvSpPr>
        <p:spPr>
          <a:xfrm>
            <a:off x="2231135" y="776395"/>
            <a:ext cx="7729728" cy="1188720"/>
          </a:xfrm>
        </p:spPr>
        <p:txBody>
          <a:bodyPr/>
          <a:lstStyle/>
          <a:p>
            <a:r>
              <a:rPr lang="en-US"/>
              <a:t> </a:t>
            </a:r>
          </a:p>
        </p:txBody>
      </p:sp>
      <p:sp>
        <p:nvSpPr>
          <p:cNvPr id="3" name="Content Placeholder 2">
            <a:extLst>
              <a:ext uri="{FF2B5EF4-FFF2-40B4-BE49-F238E27FC236}">
                <a16:creationId xmlns:a16="http://schemas.microsoft.com/office/drawing/2014/main" id="{589C3EE6-296B-0148-B255-C976ACE47C18}"/>
              </a:ext>
            </a:extLst>
          </p:cNvPr>
          <p:cNvSpPr>
            <a:spLocks noGrp="1"/>
          </p:cNvSpPr>
          <p:nvPr>
            <p:ph idx="4294967295"/>
          </p:nvPr>
        </p:nvSpPr>
        <p:spPr>
          <a:xfrm>
            <a:off x="1868211" y="2041258"/>
            <a:ext cx="9614368" cy="4418012"/>
          </a:xfrm>
          <a:prstGeom prst="rect">
            <a:avLst/>
          </a:prstGeom>
        </p:spPr>
        <p:txBody>
          <a:bodyPr>
            <a:normAutofit/>
          </a:bodyPr>
          <a:lstStyle/>
          <a:p>
            <a:r>
              <a:rPr lang="en-US" sz="2500" err="1">
                <a:latin typeface="Gill Sans MT" panose="020B0502020104020203" pitchFamily="34" charset="0"/>
              </a:rPr>
              <a:t>Mantenga</a:t>
            </a:r>
            <a:r>
              <a:rPr lang="en-US" sz="2500">
                <a:latin typeface="Gill Sans MT" panose="020B0502020104020203" pitchFamily="34" charset="0"/>
              </a:rPr>
              <a:t> la </a:t>
            </a:r>
            <a:r>
              <a:rPr lang="en-US" sz="2500" err="1">
                <a:latin typeface="Gill Sans MT" panose="020B0502020104020203" pitchFamily="34" charset="0"/>
              </a:rPr>
              <a:t>piel</a:t>
            </a:r>
            <a:r>
              <a:rPr lang="en-US" sz="2500">
                <a:latin typeface="Gill Sans MT" panose="020B0502020104020203" pitchFamily="34" charset="0"/>
              </a:rPr>
              <a:t> </a:t>
            </a:r>
            <a:r>
              <a:rPr lang="en-US" sz="2500" err="1">
                <a:latin typeface="Gill Sans MT" panose="020B0502020104020203" pitchFamily="34" charset="0"/>
              </a:rPr>
              <a:t>limpia</a:t>
            </a:r>
            <a:r>
              <a:rPr lang="en-US" sz="2500">
                <a:latin typeface="Gill Sans MT" panose="020B0502020104020203" pitchFamily="34" charset="0"/>
              </a:rPr>
              <a:t> y </a:t>
            </a:r>
            <a:r>
              <a:rPr lang="en-US" sz="2500" err="1">
                <a:latin typeface="Gill Sans MT" panose="020B0502020104020203" pitchFamily="34" charset="0"/>
              </a:rPr>
              <a:t>seca</a:t>
            </a:r>
            <a:r>
              <a:rPr lang="en-US" sz="2500">
                <a:latin typeface="Gill Sans MT" panose="020B0502020104020203" pitchFamily="34" charset="0"/>
              </a:rPr>
              <a:t> (evite las medias </a:t>
            </a:r>
            <a:r>
              <a:rPr lang="en-US" sz="2500" err="1">
                <a:latin typeface="Gill Sans MT" panose="020B0502020104020203" pitchFamily="34" charset="0"/>
              </a:rPr>
              <a:t>mojadas</a:t>
            </a:r>
            <a:r>
              <a:rPr lang="en-US" sz="2500">
                <a:latin typeface="Gill Sans MT" panose="020B0502020104020203" pitchFamily="34" charset="0"/>
              </a:rPr>
              <a:t>, </a:t>
            </a:r>
            <a:r>
              <a:rPr lang="en-US" sz="2500" err="1">
                <a:latin typeface="Gill Sans MT" panose="020B0502020104020203" pitchFamily="34" charset="0"/>
              </a:rPr>
              <a:t>usar</a:t>
            </a:r>
            <a:r>
              <a:rPr lang="en-US" sz="2500">
                <a:latin typeface="Gill Sans MT" panose="020B0502020104020203" pitchFamily="34" charset="0"/>
              </a:rPr>
              <a:t> </a:t>
            </a:r>
            <a:r>
              <a:rPr lang="en-US" sz="2500" err="1">
                <a:latin typeface="Gill Sans MT" panose="020B0502020104020203" pitchFamily="34" charset="0"/>
              </a:rPr>
              <a:t>chancletas</a:t>
            </a:r>
            <a:r>
              <a:rPr lang="en-US" sz="2500">
                <a:latin typeface="Gill Sans MT" panose="020B0502020104020203" pitchFamily="34" charset="0"/>
              </a:rPr>
              <a:t>.</a:t>
            </a:r>
          </a:p>
          <a:p>
            <a:r>
              <a:rPr lang="en-US" sz="2500" err="1">
                <a:latin typeface="Gill Sans MT" panose="020B0502020104020203" pitchFamily="34" charset="0"/>
              </a:rPr>
              <a:t>Inspeccione</a:t>
            </a:r>
            <a:r>
              <a:rPr lang="en-US" sz="2500">
                <a:latin typeface="Gill Sans MT" panose="020B0502020104020203" pitchFamily="34" charset="0"/>
              </a:rPr>
              <a:t> </a:t>
            </a:r>
            <a:r>
              <a:rPr lang="en-US" sz="2500" err="1">
                <a:latin typeface="Gill Sans MT" panose="020B0502020104020203" pitchFamily="34" charset="0"/>
              </a:rPr>
              <a:t>su</a:t>
            </a:r>
            <a:r>
              <a:rPr lang="en-US" sz="2500">
                <a:latin typeface="Gill Sans MT" panose="020B0502020104020203" pitchFamily="34" charset="0"/>
              </a:rPr>
              <a:t> </a:t>
            </a:r>
            <a:r>
              <a:rPr lang="en-US" sz="2500" err="1">
                <a:latin typeface="Gill Sans MT" panose="020B0502020104020203" pitchFamily="34" charset="0"/>
              </a:rPr>
              <a:t>cuerpo</a:t>
            </a:r>
            <a:r>
              <a:rPr lang="en-US" sz="2500">
                <a:latin typeface="Gill Sans MT" panose="020B0502020104020203" pitchFamily="34" charset="0"/>
              </a:rPr>
              <a:t> </a:t>
            </a:r>
            <a:r>
              <a:rPr lang="en-US" sz="2500" err="1">
                <a:latin typeface="Gill Sans MT" panose="020B0502020104020203" pitchFamily="34" charset="0"/>
              </a:rPr>
              <a:t>después</a:t>
            </a:r>
            <a:r>
              <a:rPr lang="en-US" sz="2500">
                <a:latin typeface="Gill Sans MT" panose="020B0502020104020203" pitchFamily="34" charset="0"/>
              </a:rPr>
              <a:t> </a:t>
            </a:r>
            <a:r>
              <a:rPr lang="en-US" sz="2500" err="1">
                <a:latin typeface="Gill Sans MT" panose="020B0502020104020203" pitchFamily="34" charset="0"/>
              </a:rPr>
              <a:t>deducharse</a:t>
            </a:r>
            <a:r>
              <a:rPr lang="en-US" sz="2500">
                <a:latin typeface="Gill Sans MT" panose="020B0502020104020203" pitchFamily="34" charset="0"/>
              </a:rPr>
              <a:t>.</a:t>
            </a:r>
          </a:p>
          <a:p>
            <a:r>
              <a:rPr lang="en-US" sz="2500">
                <a:latin typeface="Gill Sans MT" panose="020B0502020104020203" pitchFamily="34" charset="0"/>
              </a:rPr>
              <a:t>Evite </a:t>
            </a:r>
            <a:r>
              <a:rPr lang="en-US" sz="2500" err="1">
                <a:latin typeface="Gill Sans MT" panose="020B0502020104020203" pitchFamily="34" charset="0"/>
              </a:rPr>
              <a:t>duchas</a:t>
            </a:r>
            <a:r>
              <a:rPr lang="en-US" sz="2500">
                <a:latin typeface="Gill Sans MT" panose="020B0502020104020203" pitchFamily="34" charset="0"/>
              </a:rPr>
              <a:t> </a:t>
            </a:r>
            <a:r>
              <a:rPr lang="en-US" sz="2500" err="1">
                <a:latin typeface="Gill Sans MT" panose="020B0502020104020203" pitchFamily="34" charset="0"/>
              </a:rPr>
              <a:t>largas</a:t>
            </a:r>
            <a:r>
              <a:rPr lang="en-US" sz="2500">
                <a:latin typeface="Gill Sans MT" panose="020B0502020104020203" pitchFamily="34" charset="0"/>
              </a:rPr>
              <a:t> o  con </a:t>
            </a:r>
            <a:r>
              <a:rPr lang="en-US" sz="2500" err="1">
                <a:latin typeface="Gill Sans MT" panose="020B0502020104020203" pitchFamily="34" charset="0"/>
              </a:rPr>
              <a:t>agua</a:t>
            </a:r>
            <a:r>
              <a:rPr lang="en-US" sz="2500">
                <a:latin typeface="Gill Sans MT" panose="020B0502020104020203" pitchFamily="34" charset="0"/>
              </a:rPr>
              <a:t> </a:t>
            </a:r>
            <a:r>
              <a:rPr lang="en-US" sz="2500" err="1">
                <a:latin typeface="Gill Sans MT" panose="020B0502020104020203" pitchFamily="34" charset="0"/>
              </a:rPr>
              <a:t>muy</a:t>
            </a:r>
            <a:r>
              <a:rPr lang="en-US" sz="2500">
                <a:latin typeface="Gill Sans MT" panose="020B0502020104020203" pitchFamily="34" charset="0"/>
              </a:rPr>
              <a:t> </a:t>
            </a:r>
            <a:r>
              <a:rPr lang="en-US" sz="2500" err="1">
                <a:latin typeface="Gill Sans MT" panose="020B0502020104020203" pitchFamily="34" charset="0"/>
              </a:rPr>
              <a:t>caliente</a:t>
            </a:r>
            <a:r>
              <a:rPr lang="en-US" sz="2500">
                <a:latin typeface="Gill Sans MT" panose="020B0502020104020203" pitchFamily="34" charset="0"/>
              </a:rPr>
              <a:t>.</a:t>
            </a:r>
          </a:p>
          <a:p>
            <a:r>
              <a:rPr lang="en-US" sz="2500" err="1">
                <a:latin typeface="Gill Sans MT" panose="020B0502020104020203" pitchFamily="34" charset="0"/>
              </a:rPr>
              <a:t>Mantenga</a:t>
            </a:r>
            <a:r>
              <a:rPr lang="en-US" sz="2500">
                <a:latin typeface="Gill Sans MT" panose="020B0502020104020203" pitchFamily="34" charset="0"/>
              </a:rPr>
              <a:t> la </a:t>
            </a:r>
            <a:r>
              <a:rPr lang="en-US" sz="2500" err="1">
                <a:latin typeface="Gill Sans MT" panose="020B0502020104020203" pitchFamily="34" charset="0"/>
              </a:rPr>
              <a:t>piel</a:t>
            </a:r>
            <a:r>
              <a:rPr lang="en-US" sz="2500">
                <a:latin typeface="Gill Sans MT" panose="020B0502020104020203" pitchFamily="34" charset="0"/>
              </a:rPr>
              <a:t> </a:t>
            </a:r>
            <a:r>
              <a:rPr lang="en-US" sz="2500" err="1">
                <a:latin typeface="Gill Sans MT" panose="020B0502020104020203" pitchFamily="34" charset="0"/>
              </a:rPr>
              <a:t>humectada</a:t>
            </a:r>
            <a:r>
              <a:rPr lang="en-US" sz="2500">
                <a:latin typeface="Gill Sans MT" panose="020B0502020104020203" pitchFamily="34" charset="0"/>
              </a:rPr>
              <a:t> y </a:t>
            </a:r>
            <a:r>
              <a:rPr lang="en-US" sz="2500" err="1">
                <a:latin typeface="Gill Sans MT" panose="020B0502020104020203" pitchFamily="34" charset="0"/>
              </a:rPr>
              <a:t>coloquese</a:t>
            </a:r>
            <a:r>
              <a:rPr lang="en-US" sz="2500">
                <a:latin typeface="Gill Sans MT" panose="020B0502020104020203" pitchFamily="34" charset="0"/>
              </a:rPr>
              <a:t> </a:t>
            </a:r>
            <a:r>
              <a:rPr lang="en-US" sz="2500" err="1">
                <a:latin typeface="Gill Sans MT" panose="020B0502020104020203" pitchFamily="34" charset="0"/>
              </a:rPr>
              <a:t>humectante</a:t>
            </a:r>
            <a:r>
              <a:rPr lang="en-US" sz="2500">
                <a:latin typeface="Gill Sans MT" panose="020B0502020104020203" pitchFamily="34" charset="0"/>
              </a:rPr>
              <a:t> en los </a:t>
            </a:r>
            <a:r>
              <a:rPr lang="en-US" sz="2500" err="1">
                <a:latin typeface="Gill Sans MT" panose="020B0502020104020203" pitchFamily="34" charset="0"/>
              </a:rPr>
              <a:t>labios</a:t>
            </a:r>
            <a:r>
              <a:rPr lang="en-US" sz="2500">
                <a:latin typeface="Gill Sans MT" panose="020B0502020104020203" pitchFamily="34" charset="0"/>
              </a:rPr>
              <a:t>.</a:t>
            </a:r>
          </a:p>
          <a:p>
            <a:r>
              <a:rPr lang="en-US" sz="2500" err="1">
                <a:latin typeface="Gill Sans MT" panose="020B0502020104020203" pitchFamily="34" charset="0"/>
              </a:rPr>
              <a:t>Trate</a:t>
            </a:r>
            <a:r>
              <a:rPr lang="en-US" sz="2500">
                <a:latin typeface="Gill Sans MT" panose="020B0502020104020203" pitchFamily="34" charset="0"/>
              </a:rPr>
              <a:t> los </a:t>
            </a:r>
            <a:r>
              <a:rPr lang="en-US" sz="2500" err="1">
                <a:latin typeface="Gill Sans MT" panose="020B0502020104020203" pitchFamily="34" charset="0"/>
              </a:rPr>
              <a:t>cortes</a:t>
            </a:r>
            <a:r>
              <a:rPr lang="en-US" sz="2500">
                <a:latin typeface="Gill Sans MT" panose="020B0502020104020203" pitchFamily="34" charset="0"/>
              </a:rPr>
              <a:t> de </a:t>
            </a:r>
            <a:r>
              <a:rPr lang="en-US" sz="2500" err="1">
                <a:latin typeface="Gill Sans MT" panose="020B0502020104020203" pitchFamily="34" charset="0"/>
              </a:rPr>
              <a:t>piel</a:t>
            </a:r>
            <a:r>
              <a:rPr lang="en-US" sz="2500">
                <a:latin typeface="Gill Sans MT" panose="020B0502020104020203" pitchFamily="34" charset="0"/>
              </a:rPr>
              <a:t> </a:t>
            </a:r>
            <a:r>
              <a:rPr lang="en-US" sz="2500" err="1">
                <a:latin typeface="Gill Sans MT" panose="020B0502020104020203" pitchFamily="34" charset="0"/>
              </a:rPr>
              <a:t>inmediatamente</a:t>
            </a:r>
            <a:r>
              <a:rPr lang="en-US" sz="2500">
                <a:latin typeface="Gill Sans MT" panose="020B0502020104020203" pitchFamily="34" charset="0"/>
              </a:rPr>
              <a:t>.</a:t>
            </a:r>
          </a:p>
          <a:p>
            <a:r>
              <a:rPr lang="en-US" sz="2500">
                <a:latin typeface="Gill Sans MT" panose="020B0502020104020203" pitchFamily="34" charset="0"/>
              </a:rPr>
              <a:t>Tome </a:t>
            </a:r>
            <a:r>
              <a:rPr lang="en-US" sz="2500" err="1">
                <a:latin typeface="Gill Sans MT" panose="020B0502020104020203" pitchFamily="34" charset="0"/>
              </a:rPr>
              <a:t>mucha</a:t>
            </a:r>
            <a:r>
              <a:rPr lang="en-US" sz="2500">
                <a:latin typeface="Gill Sans MT" panose="020B0502020104020203" pitchFamily="34" charset="0"/>
              </a:rPr>
              <a:t> </a:t>
            </a:r>
            <a:r>
              <a:rPr lang="en-US" sz="2500" err="1">
                <a:latin typeface="Gill Sans MT" panose="020B0502020104020203" pitchFamily="34" charset="0"/>
              </a:rPr>
              <a:t>agua</a:t>
            </a:r>
            <a:r>
              <a:rPr lang="en-US" sz="2500">
                <a:latin typeface="Gill Sans MT" panose="020B0502020104020203" pitchFamily="34" charset="0"/>
              </a:rPr>
              <a:t>.</a:t>
            </a:r>
          </a:p>
          <a:p>
            <a:r>
              <a:rPr lang="en-US" sz="2500">
                <a:latin typeface="Gill Sans MT" panose="020B0502020104020203" pitchFamily="34" charset="0"/>
              </a:rPr>
              <a:t>Use </a:t>
            </a:r>
            <a:r>
              <a:rPr lang="en-US" sz="2500" err="1">
                <a:latin typeface="Gill Sans MT" panose="020B0502020104020203" pitchFamily="34" charset="0"/>
              </a:rPr>
              <a:t>protección</a:t>
            </a:r>
            <a:r>
              <a:rPr lang="en-US" sz="2500">
                <a:latin typeface="Gill Sans MT" panose="020B0502020104020203" pitchFamily="34" charset="0"/>
              </a:rPr>
              <a:t> solar.</a:t>
            </a:r>
          </a:p>
          <a:p>
            <a:endParaRPr lang="en-US"/>
          </a:p>
        </p:txBody>
      </p:sp>
      <p:sp>
        <p:nvSpPr>
          <p:cNvPr id="5" name="Title 1"/>
          <p:cNvSpPr txBox="1">
            <a:spLocks/>
          </p:cNvSpPr>
          <p:nvPr/>
        </p:nvSpPr>
        <p:spPr>
          <a:xfrm>
            <a:off x="2521732" y="398730"/>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a:latin typeface="Gill Sans MT" panose="020B0502020104020203" pitchFamily="34" charset="0"/>
              </a:rPr>
              <a:t>4. CONSEJOS PRACTICOS</a:t>
            </a:r>
          </a:p>
        </p:txBody>
      </p:sp>
    </p:spTree>
    <p:extLst>
      <p:ext uri="{BB962C8B-B14F-4D97-AF65-F5344CB8AC3E}">
        <p14:creationId xmlns:p14="http://schemas.microsoft.com/office/powerpoint/2010/main" val="2535524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7F23-4DCD-2449-8D33-CC140F25D484}"/>
              </a:ext>
            </a:extLst>
          </p:cNvPr>
          <p:cNvSpPr>
            <a:spLocks noGrp="1"/>
          </p:cNvSpPr>
          <p:nvPr>
            <p:ph type="title"/>
          </p:nvPr>
        </p:nvSpPr>
        <p:spPr/>
        <p:txBody>
          <a:bodyPr>
            <a:normAutofit/>
          </a:bodyPr>
          <a:lstStyle/>
          <a:p>
            <a:r>
              <a:rPr lang="en-US"/>
              <a:t> </a:t>
            </a:r>
          </a:p>
        </p:txBody>
      </p:sp>
      <p:sp>
        <p:nvSpPr>
          <p:cNvPr id="3" name="Content Placeholder 2">
            <a:extLst>
              <a:ext uri="{FF2B5EF4-FFF2-40B4-BE49-F238E27FC236}">
                <a16:creationId xmlns:a16="http://schemas.microsoft.com/office/drawing/2014/main" id="{DBC6A0E1-051A-BC4B-A167-2F0E36E6D113}"/>
              </a:ext>
            </a:extLst>
          </p:cNvPr>
          <p:cNvSpPr>
            <a:spLocks noGrp="1"/>
          </p:cNvSpPr>
          <p:nvPr>
            <p:ph idx="4294967295"/>
          </p:nvPr>
        </p:nvSpPr>
        <p:spPr>
          <a:xfrm>
            <a:off x="2156583" y="5099823"/>
            <a:ext cx="8833149" cy="1387559"/>
          </a:xfrm>
          <a:prstGeom prst="rect">
            <a:avLst/>
          </a:prstGeom>
        </p:spPr>
        <p:txBody>
          <a:bodyPr>
            <a:noAutofit/>
          </a:bodyPr>
          <a:lstStyle/>
          <a:p>
            <a:r>
              <a:rPr lang="en-US" sz="2500" dirty="0">
                <a:latin typeface="Gill Sans MT" panose="020B0502020104020203" pitchFamily="34" charset="0"/>
              </a:rPr>
              <a:t>Es </a:t>
            </a:r>
            <a:r>
              <a:rPr lang="en-US" sz="2500" dirty="0" err="1">
                <a:latin typeface="Gill Sans MT" panose="020B0502020104020203" pitchFamily="34" charset="0"/>
              </a:rPr>
              <a:t>posible</a:t>
            </a:r>
            <a:r>
              <a:rPr lang="en-US" sz="2500" dirty="0">
                <a:latin typeface="Gill Sans MT" panose="020B0502020104020203" pitchFamily="34" charset="0"/>
              </a:rPr>
              <a:t> </a:t>
            </a:r>
            <a:r>
              <a:rPr lang="en-US" sz="2500" dirty="0" err="1">
                <a:latin typeface="Gill Sans MT" panose="020B0502020104020203" pitchFamily="34" charset="0"/>
              </a:rPr>
              <a:t>tener</a:t>
            </a:r>
            <a:r>
              <a:rPr lang="en-US" sz="2500" dirty="0">
                <a:latin typeface="Gill Sans MT" panose="020B0502020104020203" pitchFamily="34" charset="0"/>
              </a:rPr>
              <a:t> el </a:t>
            </a:r>
            <a:r>
              <a:rPr lang="en-US" sz="2500" dirty="0" err="1">
                <a:latin typeface="Gill Sans MT" panose="020B0502020104020203" pitchFamily="34" charset="0"/>
              </a:rPr>
              <a:t>azúcar</a:t>
            </a:r>
            <a:r>
              <a:rPr lang="en-US" sz="2500" dirty="0">
                <a:latin typeface="Gill Sans MT" panose="020B0502020104020203" pitchFamily="34" charset="0"/>
              </a:rPr>
              <a:t> normal </a:t>
            </a:r>
            <a:r>
              <a:rPr lang="en-US" sz="2500" dirty="0" err="1">
                <a:latin typeface="Gill Sans MT" panose="020B0502020104020203" pitchFamily="34" charset="0"/>
              </a:rPr>
              <a:t>en</a:t>
            </a:r>
            <a:r>
              <a:rPr lang="en-US" sz="2500" dirty="0">
                <a:latin typeface="Gill Sans MT" panose="020B0502020104020203" pitchFamily="34" charset="0"/>
              </a:rPr>
              <a:t> la </a:t>
            </a:r>
            <a:r>
              <a:rPr lang="en-US" sz="2500" dirty="0" err="1">
                <a:latin typeface="Gill Sans MT" panose="020B0502020104020203" pitchFamily="34" charset="0"/>
              </a:rPr>
              <a:t>mañana</a:t>
            </a:r>
            <a:r>
              <a:rPr lang="en-US" sz="2500" dirty="0">
                <a:latin typeface="Gill Sans MT" panose="020B0502020104020203" pitchFamily="34" charset="0"/>
              </a:rPr>
              <a:t> y que se </a:t>
            </a:r>
          </a:p>
          <a:p>
            <a:pPr marL="0" indent="0">
              <a:buNone/>
            </a:pPr>
            <a:r>
              <a:rPr lang="en-US" sz="2500" dirty="0">
                <a:latin typeface="Gill Sans MT" panose="020B0502020104020203" pitchFamily="34" charset="0"/>
              </a:rPr>
              <a:t>   </a:t>
            </a:r>
            <a:r>
              <a:rPr lang="en-US" sz="2500" dirty="0" err="1">
                <a:latin typeface="Gill Sans MT" panose="020B0502020104020203" pitchFamily="34" charset="0"/>
              </a:rPr>
              <a:t>suba</a:t>
            </a:r>
            <a:r>
              <a:rPr lang="en-US" sz="2500" dirty="0">
                <a:latin typeface="Gill Sans MT" panose="020B0502020104020203" pitchFamily="34" charset="0"/>
              </a:rPr>
              <a:t> </a:t>
            </a:r>
            <a:r>
              <a:rPr lang="en-US" sz="2500" dirty="0" err="1">
                <a:latin typeface="Gill Sans MT" panose="020B0502020104020203" pitchFamily="34" charset="0"/>
              </a:rPr>
              <a:t>en</a:t>
            </a:r>
            <a:r>
              <a:rPr lang="en-US" sz="2500" dirty="0">
                <a:latin typeface="Gill Sans MT" panose="020B0502020104020203" pitchFamily="34" charset="0"/>
              </a:rPr>
              <a:t> la </a:t>
            </a:r>
            <a:r>
              <a:rPr lang="en-US" sz="2500" dirty="0" err="1">
                <a:latin typeface="Gill Sans MT" panose="020B0502020104020203" pitchFamily="34" charset="0"/>
              </a:rPr>
              <a:t>tarde</a:t>
            </a:r>
            <a:r>
              <a:rPr lang="en-US" sz="2500" dirty="0">
                <a:latin typeface="Gill Sans MT" panose="020B0502020104020203" pitchFamily="34" charset="0"/>
              </a:rPr>
              <a:t>. ¿Por </a:t>
            </a:r>
            <a:r>
              <a:rPr lang="en-US" sz="2500" dirty="0" err="1">
                <a:latin typeface="Gill Sans MT" panose="020B0502020104020203" pitchFamily="34" charset="0"/>
              </a:rPr>
              <a:t>qué</a:t>
            </a:r>
            <a:r>
              <a:rPr lang="en-US" sz="2500" dirty="0">
                <a:latin typeface="Gill Sans MT" panose="020B0502020104020203" pitchFamily="34" charset="0"/>
              </a:rPr>
              <a:t>?</a:t>
            </a:r>
          </a:p>
          <a:p>
            <a:r>
              <a:rPr lang="en-US" sz="2500" dirty="0">
                <a:latin typeface="Gill Sans MT" panose="020B0502020104020203" pitchFamily="34" charset="0"/>
              </a:rPr>
              <a:t>Por </a:t>
            </a:r>
            <a:r>
              <a:rPr lang="en-US" sz="2500" dirty="0" err="1">
                <a:latin typeface="Gill Sans MT" panose="020B0502020104020203" pitchFamily="34" charset="0"/>
              </a:rPr>
              <a:t>qué</a:t>
            </a:r>
            <a:r>
              <a:rPr lang="en-US" sz="2500" dirty="0">
                <a:latin typeface="Gill Sans MT" panose="020B0502020104020203" pitchFamily="34" charset="0"/>
              </a:rPr>
              <a:t> los </a:t>
            </a:r>
            <a:r>
              <a:rPr lang="en-US" sz="2500" dirty="0" err="1">
                <a:latin typeface="Gill Sans MT" panose="020B0502020104020203" pitchFamily="34" charset="0"/>
              </a:rPr>
              <a:t>pacientes</a:t>
            </a:r>
            <a:r>
              <a:rPr lang="en-US" sz="2500" dirty="0">
                <a:latin typeface="Gill Sans MT" panose="020B0502020104020203" pitchFamily="34" charset="0"/>
              </a:rPr>
              <a:t> solo </a:t>
            </a:r>
            <a:r>
              <a:rPr lang="en-US" sz="2500" dirty="0" err="1">
                <a:latin typeface="Gill Sans MT" panose="020B0502020104020203" pitchFamily="34" charset="0"/>
              </a:rPr>
              <a:t>dan</a:t>
            </a:r>
            <a:r>
              <a:rPr lang="en-US" sz="2500" dirty="0">
                <a:latin typeface="Gill Sans MT" panose="020B0502020104020203" pitchFamily="34" charset="0"/>
              </a:rPr>
              <a:t> el </a:t>
            </a:r>
            <a:r>
              <a:rPr lang="en-US" sz="2500" dirty="0" err="1">
                <a:latin typeface="Gill Sans MT" panose="020B0502020104020203" pitchFamily="34" charset="0"/>
              </a:rPr>
              <a:t>azúcar</a:t>
            </a:r>
            <a:r>
              <a:rPr lang="en-US" sz="2500" dirty="0">
                <a:latin typeface="Gill Sans MT" panose="020B0502020104020203" pitchFamily="34" charset="0"/>
              </a:rPr>
              <a:t> </a:t>
            </a:r>
            <a:r>
              <a:rPr lang="en-US" sz="2500" dirty="0" err="1">
                <a:latin typeface="Gill Sans MT" panose="020B0502020104020203" pitchFamily="34" charset="0"/>
              </a:rPr>
              <a:t>en</a:t>
            </a:r>
            <a:r>
              <a:rPr lang="en-US" sz="2500" dirty="0">
                <a:latin typeface="Gill Sans MT" panose="020B0502020104020203" pitchFamily="34" charset="0"/>
              </a:rPr>
              <a:t> </a:t>
            </a:r>
            <a:r>
              <a:rPr lang="en-US" sz="2500" dirty="0" err="1">
                <a:latin typeface="Gill Sans MT" panose="020B0502020104020203" pitchFamily="34" charset="0"/>
              </a:rPr>
              <a:t>ayunas</a:t>
            </a:r>
            <a:r>
              <a:rPr lang="en-US" sz="2500" dirty="0">
                <a:latin typeface="Gill Sans MT" panose="020B0502020104020203" pitchFamily="34" charset="0"/>
              </a:rPr>
              <a:t>?</a:t>
            </a:r>
          </a:p>
        </p:txBody>
      </p:sp>
      <p:sp>
        <p:nvSpPr>
          <p:cNvPr id="6" name="Title 1">
            <a:extLst>
              <a:ext uri="{FF2B5EF4-FFF2-40B4-BE49-F238E27FC236}">
                <a16:creationId xmlns:a16="http://schemas.microsoft.com/office/drawing/2014/main" id="{3625FC69-2850-B341-83A8-E67319C518C2}"/>
              </a:ext>
            </a:extLst>
          </p:cNvPr>
          <p:cNvSpPr txBox="1">
            <a:spLocks/>
          </p:cNvSpPr>
          <p:nvPr/>
        </p:nvSpPr>
        <p:spPr>
          <a:xfrm>
            <a:off x="2304920" y="3885467"/>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2500" dirty="0">
                <a:latin typeface="Gill Sans MT" panose="020B0502020104020203" pitchFamily="34" charset="0"/>
              </a:rPr>
              <a:t>¿POR QUE </a:t>
            </a:r>
            <a:r>
              <a:rPr lang="en-US" sz="2500" dirty="0" err="1">
                <a:latin typeface="Gill Sans MT" panose="020B0502020104020203" pitchFamily="34" charset="0"/>
              </a:rPr>
              <a:t>CHEQUEaRSE</a:t>
            </a:r>
            <a:r>
              <a:rPr lang="en-US" sz="2500" dirty="0">
                <a:latin typeface="Gill Sans MT" panose="020B0502020104020203" pitchFamily="34" charset="0"/>
              </a:rPr>
              <a:t> LA GLUCOSA </a:t>
            </a:r>
          </a:p>
          <a:p>
            <a:r>
              <a:rPr lang="en-US" sz="2500" dirty="0">
                <a:latin typeface="Gill Sans MT" panose="020B0502020104020203" pitchFamily="34" charset="0"/>
              </a:rPr>
              <a:t>EN AYUNAS?</a:t>
            </a:r>
          </a:p>
        </p:txBody>
      </p:sp>
      <p:sp>
        <p:nvSpPr>
          <p:cNvPr id="4" name="TextBox 3"/>
          <p:cNvSpPr txBox="1"/>
          <p:nvPr/>
        </p:nvSpPr>
        <p:spPr>
          <a:xfrm>
            <a:off x="2156583" y="1881465"/>
            <a:ext cx="8073267" cy="1631216"/>
          </a:xfrm>
          <a:prstGeom prst="rect">
            <a:avLst/>
          </a:prstGeom>
          <a:noFill/>
        </p:spPr>
        <p:txBody>
          <a:bodyPr wrap="square" spcCol="274320" rtlCol="0">
            <a:spAutoFit/>
          </a:bodyPr>
          <a:lstStyle/>
          <a:p>
            <a:r>
              <a:rPr lang="es-ES" sz="2500">
                <a:latin typeface="Gill Sans MT" panose="020B0502020104020203" pitchFamily="34" charset="0"/>
              </a:rPr>
              <a:t>Ayuda a prevenir complicaciones de la diabetes a largo plazo.</a:t>
            </a:r>
          </a:p>
          <a:p>
            <a:r>
              <a:rPr lang="es-ES" sz="2500">
                <a:latin typeface="Gill Sans MT" panose="020B0502020104020203" pitchFamily="34" charset="0"/>
              </a:rPr>
              <a:t>El azúcar alta en la sangre durante mucho tiempo puede causar problemas al corazón, los ojos, los riñones, los nervios y amputaciones.</a:t>
            </a:r>
            <a:endParaRPr lang="en-US" sz="2500">
              <a:latin typeface="Gill Sans MT" panose="020B0502020104020203" pitchFamily="34" charset="0"/>
            </a:endParaRPr>
          </a:p>
        </p:txBody>
      </p:sp>
      <p:sp>
        <p:nvSpPr>
          <p:cNvPr id="7" name="Title 1">
            <a:extLst>
              <a:ext uri="{FF2B5EF4-FFF2-40B4-BE49-F238E27FC236}">
                <a16:creationId xmlns:a16="http://schemas.microsoft.com/office/drawing/2014/main" id="{3625FC69-2850-B341-83A8-E67319C518C2}"/>
              </a:ext>
            </a:extLst>
          </p:cNvPr>
          <p:cNvSpPr txBox="1">
            <a:spLocks/>
          </p:cNvSpPr>
          <p:nvPr/>
        </p:nvSpPr>
        <p:spPr>
          <a:xfrm>
            <a:off x="2230752" y="692745"/>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2400" dirty="0">
                <a:latin typeface="Gill Sans MT" panose="020B0502020104020203" pitchFamily="34" charset="0"/>
              </a:rPr>
              <a:t>¿POR QUE ES IMPORTANTE CHEQUEARSE LA SANGRE CON el GLUCOMETRO?</a:t>
            </a:r>
            <a:endParaRPr lang="en-US" sz="2500" dirty="0">
              <a:latin typeface="Gill Sans MT" panose="020B0502020104020203" pitchFamily="34" charset="0"/>
            </a:endParaRPr>
          </a:p>
        </p:txBody>
      </p:sp>
    </p:spTree>
    <p:extLst>
      <p:ext uri="{BB962C8B-B14F-4D97-AF65-F5344CB8AC3E}">
        <p14:creationId xmlns:p14="http://schemas.microsoft.com/office/powerpoint/2010/main" val="163999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MAS SOBRE EL CUIDADO</a:t>
            </a:r>
            <a:endParaRPr lang="en-US" sz="2800" b="0" strike="noStrike" spc="-1">
              <a:solidFill>
                <a:srgbClr val="000000"/>
              </a:solidFill>
              <a:latin typeface="Gill Sans MT"/>
            </a:endParaRPr>
          </a:p>
        </p:txBody>
      </p:sp>
      <p:sp>
        <p:nvSpPr>
          <p:cNvPr id="280" name="CustomShape 2"/>
          <p:cNvSpPr/>
          <p:nvPr/>
        </p:nvSpPr>
        <p:spPr>
          <a:xfrm>
            <a:off x="2234265" y="2484979"/>
            <a:ext cx="7729200" cy="3046320"/>
          </a:xfrm>
          <a:prstGeom prst="rect">
            <a:avLst/>
          </a:prstGeom>
          <a:noFill/>
          <a:ln w="0">
            <a:noFill/>
          </a:ln>
        </p:spPr>
        <p:style>
          <a:lnRef idx="0">
            <a:scrgbClr r="0" g="0" b="0"/>
          </a:lnRef>
          <a:fillRef idx="0">
            <a:scrgbClr r="0" g="0" b="0"/>
          </a:fillRef>
          <a:effectRef idx="0">
            <a:scrgbClr r="0" g="0" b="0"/>
          </a:effectRef>
          <a:fontRef idx="minor"/>
        </p:style>
        <p:txBody>
          <a:bodyPr>
            <a:noAutofit/>
          </a:bodyPr>
          <a:lstStyle/>
          <a:p>
            <a:pPr marL="169920">
              <a:lnSpc>
                <a:spcPct val="100000"/>
              </a:lnSpc>
              <a:spcBef>
                <a:spcPts val="1001"/>
              </a:spcBef>
              <a:tabLst>
                <a:tab pos="0" algn="l"/>
              </a:tabLst>
            </a:pPr>
            <a:r>
              <a:rPr lang="en-US" sz="2500" b="0" strike="noStrike" spc="-1">
                <a:solidFill>
                  <a:srgbClr val="262626"/>
                </a:solidFill>
                <a:latin typeface="Gill Sans MT"/>
              </a:rPr>
              <a:t>¿Que son las </a:t>
            </a:r>
            <a:r>
              <a:rPr lang="en-US" sz="2500" b="0" strike="noStrike" spc="-1" err="1">
                <a:solidFill>
                  <a:srgbClr val="262626"/>
                </a:solidFill>
                <a:latin typeface="Gill Sans MT"/>
              </a:rPr>
              <a:t>habilidades</a:t>
            </a:r>
            <a:r>
              <a:rPr lang="en-US" sz="2500" b="0" strike="noStrike" spc="-1">
                <a:solidFill>
                  <a:srgbClr val="262626"/>
                </a:solidFill>
                <a:latin typeface="Gill Sans MT"/>
              </a:rPr>
              <a:t> de auto </a:t>
            </a:r>
            <a:r>
              <a:rPr lang="en-US" sz="2500" b="0" strike="noStrike" spc="-1" err="1">
                <a:solidFill>
                  <a:srgbClr val="262626"/>
                </a:solidFill>
                <a:latin typeface="Gill Sans MT"/>
              </a:rPr>
              <a:t>gestión</a:t>
            </a:r>
            <a:r>
              <a:rPr lang="en-US" sz="2500" b="0" strike="noStrike" spc="-1">
                <a:solidFill>
                  <a:srgbClr val="262626"/>
                </a:solidFill>
                <a:latin typeface="Gill Sans MT"/>
              </a:rPr>
              <a:t>?</a:t>
            </a:r>
            <a:endParaRPr lang="en-US" sz="2500" b="0" strike="noStrike" spc="-1">
              <a:latin typeface="Arial"/>
            </a:endParaRPr>
          </a:p>
          <a:p>
            <a:pPr marL="457200" lvl="1" indent="-286920">
              <a:lnSpc>
                <a:spcPct val="100000"/>
              </a:lnSpc>
              <a:spcBef>
                <a:spcPts val="1001"/>
              </a:spcBef>
              <a:buClr>
                <a:srgbClr val="418AB3"/>
              </a:buClr>
              <a:buFont typeface="Arial"/>
              <a:buChar char="•"/>
              <a:tabLst>
                <a:tab pos="0" algn="l"/>
              </a:tabLst>
            </a:pPr>
            <a:r>
              <a:rPr lang="en-US" sz="2500" b="0" strike="noStrike" spc="-1" err="1">
                <a:solidFill>
                  <a:srgbClr val="262626"/>
                </a:solidFill>
                <a:latin typeface="Gill Sans MT"/>
              </a:rPr>
              <a:t>Habilidades</a:t>
            </a:r>
            <a:r>
              <a:rPr lang="en-US" sz="2500" b="0" strike="noStrike" spc="-1">
                <a:solidFill>
                  <a:srgbClr val="262626"/>
                </a:solidFill>
                <a:latin typeface="Gill Sans MT"/>
              </a:rPr>
              <a:t> </a:t>
            </a:r>
            <a:r>
              <a:rPr lang="en-US" sz="2500" b="0" strike="noStrike" spc="-1" err="1">
                <a:solidFill>
                  <a:srgbClr val="262626"/>
                </a:solidFill>
                <a:latin typeface="Gill Sans MT"/>
              </a:rPr>
              <a:t>necesarias</a:t>
            </a:r>
            <a:r>
              <a:rPr lang="en-US" sz="2500" b="0" strike="noStrike" spc="-1">
                <a:solidFill>
                  <a:srgbClr val="262626"/>
                </a:solidFill>
                <a:latin typeface="Gill Sans MT"/>
              </a:rPr>
              <a:t> para </a:t>
            </a:r>
            <a:r>
              <a:rPr lang="en-US" sz="2500" b="0" strike="noStrike" spc="-1" err="1">
                <a:solidFill>
                  <a:srgbClr val="262626"/>
                </a:solidFill>
                <a:latin typeface="Gill Sans MT"/>
              </a:rPr>
              <a:t>tratar</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enfermedad</a:t>
            </a:r>
            <a:r>
              <a:rPr lang="en-US" sz="2500" b="0" strike="noStrike" spc="-1">
                <a:solidFill>
                  <a:srgbClr val="262626"/>
                </a:solidFill>
                <a:latin typeface="Gill Sans MT"/>
              </a:rPr>
              <a:t>.</a:t>
            </a:r>
            <a:endParaRPr lang="en-US" sz="2500" b="0" strike="noStrike" spc="-1">
              <a:latin typeface="Arial"/>
            </a:endParaRPr>
          </a:p>
          <a:p>
            <a:pPr marL="457200" lvl="1" indent="-286920">
              <a:lnSpc>
                <a:spcPct val="100000"/>
              </a:lnSpc>
              <a:spcBef>
                <a:spcPts val="1001"/>
              </a:spcBef>
              <a:buClr>
                <a:srgbClr val="418AB3"/>
              </a:buClr>
              <a:buFont typeface="Arial"/>
              <a:buChar char="•"/>
              <a:tabLst>
                <a:tab pos="0" algn="l"/>
              </a:tabLst>
            </a:pPr>
            <a:r>
              <a:rPr lang="en-US" sz="2500" b="0" strike="noStrike" spc="-1" err="1">
                <a:solidFill>
                  <a:srgbClr val="262626"/>
                </a:solidFill>
                <a:latin typeface="Gill Sans MT"/>
              </a:rPr>
              <a:t>Habilidades</a:t>
            </a:r>
            <a:r>
              <a:rPr lang="en-US" sz="2500" b="0" strike="noStrike" spc="-1">
                <a:solidFill>
                  <a:srgbClr val="262626"/>
                </a:solidFill>
                <a:latin typeface="Gill Sans MT"/>
              </a:rPr>
              <a:t> </a:t>
            </a:r>
            <a:r>
              <a:rPr lang="en-US" sz="2500" b="0" strike="noStrike" spc="-1" err="1">
                <a:solidFill>
                  <a:srgbClr val="262626"/>
                </a:solidFill>
                <a:latin typeface="Gill Sans MT"/>
              </a:rPr>
              <a:t>necesarias</a:t>
            </a:r>
            <a:r>
              <a:rPr lang="en-US" sz="2500" b="0" strike="noStrike" spc="-1">
                <a:solidFill>
                  <a:srgbClr val="262626"/>
                </a:solidFill>
                <a:latin typeface="Gill Sans MT"/>
              </a:rPr>
              <a:t> para </a:t>
            </a:r>
            <a:r>
              <a:rPr lang="en-US" sz="2500" b="0" strike="noStrike" spc="-1" err="1">
                <a:solidFill>
                  <a:srgbClr val="262626"/>
                </a:solidFill>
                <a:latin typeface="Gill Sans MT"/>
              </a:rPr>
              <a:t>continuar</a:t>
            </a:r>
            <a:r>
              <a:rPr lang="en-US" sz="2500" b="0" strike="noStrike" spc="-1">
                <a:solidFill>
                  <a:srgbClr val="262626"/>
                </a:solidFill>
                <a:latin typeface="Gill Sans MT"/>
              </a:rPr>
              <a:t> normal.</a:t>
            </a:r>
            <a:endParaRPr lang="en-US" sz="2500" b="0" strike="noStrike" spc="-1">
              <a:latin typeface="Arial"/>
            </a:endParaRPr>
          </a:p>
          <a:p>
            <a:pPr marL="457200" lvl="1" indent="-286920">
              <a:lnSpc>
                <a:spcPct val="100000"/>
              </a:lnSpc>
              <a:spcBef>
                <a:spcPts val="1001"/>
              </a:spcBef>
              <a:buClr>
                <a:srgbClr val="418AB3"/>
              </a:buClr>
              <a:buFont typeface="Arial"/>
              <a:buChar char="•"/>
              <a:tabLst>
                <a:tab pos="0" algn="l"/>
              </a:tabLst>
            </a:pPr>
            <a:r>
              <a:rPr lang="en-US" sz="2500" b="0" strike="noStrike" spc="-1" err="1">
                <a:solidFill>
                  <a:srgbClr val="262626"/>
                </a:solidFill>
                <a:latin typeface="Gill Sans MT"/>
              </a:rPr>
              <a:t>Habilidades</a:t>
            </a:r>
            <a:r>
              <a:rPr lang="en-US" sz="2500" b="0" strike="noStrike" spc="-1">
                <a:solidFill>
                  <a:srgbClr val="262626"/>
                </a:solidFill>
                <a:latin typeface="Gill Sans MT"/>
              </a:rPr>
              <a:t> para </a:t>
            </a:r>
            <a:r>
              <a:rPr lang="en-US" sz="2500" b="0" strike="noStrike" spc="-1" err="1">
                <a:solidFill>
                  <a:srgbClr val="262626"/>
                </a:solidFill>
                <a:latin typeface="Gill Sans MT"/>
              </a:rPr>
              <a:t>tratar</a:t>
            </a:r>
            <a:r>
              <a:rPr lang="en-US" sz="2500" b="0" strike="noStrike" spc="-1">
                <a:solidFill>
                  <a:srgbClr val="262626"/>
                </a:solidFill>
                <a:latin typeface="Gill Sans MT"/>
              </a:rPr>
              <a:t> las </a:t>
            </a:r>
            <a:r>
              <a:rPr lang="en-US" sz="2500" b="0" strike="noStrike" spc="-1" err="1">
                <a:solidFill>
                  <a:srgbClr val="262626"/>
                </a:solidFill>
                <a:latin typeface="Gill Sans MT"/>
              </a:rPr>
              <a:t>emociones</a:t>
            </a:r>
            <a:r>
              <a:rPr lang="en-US" sz="2500" b="0" strike="noStrike" spc="-1">
                <a:solidFill>
                  <a:srgbClr val="262626"/>
                </a:solidFill>
                <a:latin typeface="Gill Sans MT"/>
              </a:rPr>
              <a:t>.</a:t>
            </a:r>
            <a:endParaRPr lang="en-US" sz="2500" b="0" strike="noStrike" spc="-1">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4500"/>
          </a:bodyPr>
          <a:lstStyle/>
          <a:p>
            <a:pPr algn="ctr">
              <a:lnSpc>
                <a:spcPct val="90000"/>
              </a:lnSpc>
            </a:pPr>
            <a:r>
              <a:rPr lang="en-US" sz="2800" b="0" strike="noStrike" cap="all" spc="199">
                <a:solidFill>
                  <a:srgbClr val="262626"/>
                </a:solidFill>
                <a:latin typeface="Gill Sans MT"/>
              </a:rPr>
              <a:t>¿COMO PUEDE AYUDAR A SU PACIENTE A CUIDARSE? </a:t>
            </a:r>
          </a:p>
        </p:txBody>
      </p:sp>
      <p:pic>
        <p:nvPicPr>
          <p:cNvPr id="282" name="Content Placeholder 4"/>
          <p:cNvPicPr/>
          <p:nvPr/>
        </p:nvPicPr>
        <p:blipFill>
          <a:blip r:embed="rId2"/>
          <a:stretch/>
        </p:blipFill>
        <p:spPr>
          <a:xfrm>
            <a:off x="7718849" y="2416783"/>
            <a:ext cx="3753147" cy="2029871"/>
          </a:xfrm>
          <a:prstGeom prst="rect">
            <a:avLst/>
          </a:prstGeom>
          <a:ln w="0">
            <a:noFill/>
          </a:ln>
        </p:spPr>
      </p:pic>
      <p:sp>
        <p:nvSpPr>
          <p:cNvPr id="283" name="CustomShape 2"/>
          <p:cNvSpPr/>
          <p:nvPr/>
        </p:nvSpPr>
        <p:spPr>
          <a:xfrm>
            <a:off x="1945531" y="2258194"/>
            <a:ext cx="6156747" cy="34456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500" b="0" strike="noStrike" spc="-1">
                <a:solidFill>
                  <a:srgbClr val="000000"/>
                </a:solidFill>
                <a:latin typeface="Gill Sans MT"/>
              </a:rPr>
              <a:t>-  </a:t>
            </a:r>
            <a:r>
              <a:rPr lang="en-US" sz="2500" b="0" strike="noStrike" spc="-1" err="1">
                <a:solidFill>
                  <a:srgbClr val="000000"/>
                </a:solidFill>
                <a:latin typeface="Gill Sans MT"/>
              </a:rPr>
              <a:t>Dejar</a:t>
            </a:r>
            <a:r>
              <a:rPr lang="en-US" sz="2500" b="0" strike="noStrike" spc="-1">
                <a:solidFill>
                  <a:srgbClr val="000000"/>
                </a:solidFill>
                <a:latin typeface="Gill Sans MT"/>
              </a:rPr>
              <a:t> de </a:t>
            </a:r>
            <a:r>
              <a:rPr lang="en-US" sz="2500" b="0" strike="noStrike" spc="-1" err="1">
                <a:solidFill>
                  <a:srgbClr val="000000"/>
                </a:solidFill>
                <a:latin typeface="Gill Sans MT"/>
              </a:rPr>
              <a:t>culparse</a:t>
            </a:r>
            <a:endParaRPr lang="en-US" sz="2500" b="0" strike="noStrike" spc="-1">
              <a:latin typeface="Arial"/>
            </a:endParaRPr>
          </a:p>
          <a:p>
            <a:pPr marL="285840" indent="-285480">
              <a:lnSpc>
                <a:spcPct val="100000"/>
              </a:lnSpc>
              <a:buClr>
                <a:srgbClr val="000000"/>
              </a:buClr>
              <a:buFont typeface="StarSymbol"/>
              <a:buChar char="-"/>
            </a:pPr>
            <a:r>
              <a:rPr lang="en-US" sz="2500" b="0" strike="noStrike" spc="-1">
                <a:solidFill>
                  <a:srgbClr val="000000"/>
                </a:solidFill>
                <a:latin typeface="Gill Sans MT"/>
              </a:rPr>
              <a:t>No se </a:t>
            </a:r>
            <a:r>
              <a:rPr lang="en-US" sz="2500" b="0" strike="noStrike" spc="-1" err="1">
                <a:solidFill>
                  <a:srgbClr val="000000"/>
                </a:solidFill>
                <a:latin typeface="Gill Sans MT"/>
              </a:rPr>
              <a:t>quede</a:t>
            </a:r>
            <a:r>
              <a:rPr lang="en-US" sz="2500" b="0" strike="noStrike" spc="-1">
                <a:solidFill>
                  <a:srgbClr val="000000"/>
                </a:solidFill>
                <a:latin typeface="Gill Sans MT"/>
              </a:rPr>
              <a:t> solo, </a:t>
            </a:r>
            <a:r>
              <a:rPr lang="en-US" sz="2500" spc="-1">
                <a:solidFill>
                  <a:srgbClr val="000000"/>
                </a:solidFill>
                <a:latin typeface="Gill Sans MT"/>
              </a:rPr>
              <a:t> </a:t>
            </a:r>
            <a:r>
              <a:rPr lang="en-US" sz="2500" spc="-1" err="1">
                <a:solidFill>
                  <a:srgbClr val="000000"/>
                </a:solidFill>
                <a:latin typeface="Gill Sans MT"/>
              </a:rPr>
              <a:t>a</a:t>
            </a:r>
            <a:r>
              <a:rPr lang="en-US" sz="2500" b="0" strike="noStrike" spc="-1" err="1">
                <a:solidFill>
                  <a:srgbClr val="000000"/>
                </a:solidFill>
                <a:latin typeface="Gill Sans MT"/>
              </a:rPr>
              <a:t>yudelo</a:t>
            </a:r>
            <a:r>
              <a:rPr lang="en-US" sz="2500" b="0" strike="noStrike" spc="-1">
                <a:solidFill>
                  <a:srgbClr val="000000"/>
                </a:solidFill>
                <a:latin typeface="Gill Sans MT"/>
              </a:rPr>
              <a:t> a </a:t>
            </a:r>
            <a:r>
              <a:rPr lang="en-US" sz="2500" b="0" strike="noStrike" spc="-1" err="1">
                <a:solidFill>
                  <a:srgbClr val="000000"/>
                </a:solidFill>
                <a:latin typeface="Gill Sans MT"/>
              </a:rPr>
              <a:t>conseguir</a:t>
            </a:r>
            <a:r>
              <a:rPr lang="en-US" sz="2500" b="0" strike="noStrike" spc="-1">
                <a:solidFill>
                  <a:srgbClr val="000000"/>
                </a:solidFill>
                <a:latin typeface="Gill Sans MT"/>
              </a:rPr>
              <a:t> </a:t>
            </a:r>
            <a:r>
              <a:rPr lang="en-US" sz="2500" b="0" strike="noStrike" spc="-1" err="1">
                <a:solidFill>
                  <a:srgbClr val="000000"/>
                </a:solidFill>
                <a:latin typeface="Gill Sans MT"/>
              </a:rPr>
              <a:t>apoyo</a:t>
            </a:r>
            <a:r>
              <a:rPr lang="en-US" sz="2500" b="0" strike="noStrike" spc="-1">
                <a:solidFill>
                  <a:srgbClr val="000000"/>
                </a:solidFill>
                <a:latin typeface="Gill Sans MT"/>
              </a:rPr>
              <a:t> social.</a:t>
            </a:r>
            <a:endParaRPr lang="en-US" sz="2500" b="0" strike="noStrike" spc="-1">
              <a:latin typeface="Arial"/>
            </a:endParaRPr>
          </a:p>
          <a:p>
            <a:pPr marL="285840" indent="-285480">
              <a:lnSpc>
                <a:spcPct val="100000"/>
              </a:lnSpc>
              <a:buClr>
                <a:srgbClr val="000000"/>
              </a:buClr>
              <a:buFont typeface="StarSymbol"/>
              <a:buChar char="-"/>
            </a:pPr>
            <a:r>
              <a:rPr lang="en-US" sz="2500" b="0" strike="noStrike" spc="-1" err="1">
                <a:solidFill>
                  <a:srgbClr val="000000"/>
                </a:solidFill>
                <a:latin typeface="Gill Sans MT"/>
              </a:rPr>
              <a:t>Identifiquese</a:t>
            </a:r>
            <a:r>
              <a:rPr lang="en-US" sz="2500" b="0" strike="noStrike" spc="-1">
                <a:solidFill>
                  <a:srgbClr val="000000"/>
                </a:solidFill>
                <a:latin typeface="Gill Sans MT"/>
              </a:rPr>
              <a:t> </a:t>
            </a:r>
            <a:r>
              <a:rPr lang="en-US" sz="2500" b="0" strike="noStrike" spc="-1" err="1">
                <a:solidFill>
                  <a:srgbClr val="000000"/>
                </a:solidFill>
                <a:latin typeface="Gill Sans MT"/>
              </a:rPr>
              <a:t>más</a:t>
            </a:r>
            <a:r>
              <a:rPr lang="en-US" sz="2500" b="0" strike="noStrike" spc="-1">
                <a:solidFill>
                  <a:srgbClr val="000000"/>
                </a:solidFill>
                <a:latin typeface="Gill Sans MT"/>
              </a:rPr>
              <a:t> </a:t>
            </a:r>
            <a:r>
              <a:rPr lang="en-US" sz="2500" b="0" strike="noStrike" spc="-1" err="1">
                <a:solidFill>
                  <a:srgbClr val="000000"/>
                </a:solidFill>
                <a:latin typeface="Gill Sans MT"/>
              </a:rPr>
              <a:t>allá</a:t>
            </a:r>
            <a:r>
              <a:rPr lang="en-US" sz="2500" b="0" strike="noStrike" spc="-1">
                <a:solidFill>
                  <a:srgbClr val="000000"/>
                </a:solidFill>
                <a:latin typeface="Gill Sans MT"/>
              </a:rPr>
              <a:t> de la diabetes</a:t>
            </a:r>
            <a:endParaRPr lang="en-US" sz="2500" b="0" strike="noStrike" spc="-1">
              <a:latin typeface="Arial"/>
            </a:endParaRPr>
          </a:p>
          <a:p>
            <a:pPr marL="285840" indent="-285480">
              <a:lnSpc>
                <a:spcPct val="100000"/>
              </a:lnSpc>
              <a:buClr>
                <a:srgbClr val="000000"/>
              </a:buClr>
              <a:buFont typeface="StarSymbol"/>
              <a:buChar char="-"/>
            </a:pPr>
            <a:r>
              <a:rPr lang="en-US" sz="2500" b="0" strike="noStrike" spc="-1">
                <a:solidFill>
                  <a:srgbClr val="000000"/>
                </a:solidFill>
                <a:latin typeface="Gill Sans MT"/>
              </a:rPr>
              <a:t>La </a:t>
            </a:r>
            <a:r>
              <a:rPr lang="en-US" sz="2500" b="0" strike="noStrike" spc="-1" err="1">
                <a:solidFill>
                  <a:srgbClr val="000000"/>
                </a:solidFill>
                <a:latin typeface="Gill Sans MT"/>
              </a:rPr>
              <a:t>enfermedad</a:t>
            </a:r>
            <a:r>
              <a:rPr lang="en-US" sz="2500" b="0" strike="noStrike" spc="-1">
                <a:solidFill>
                  <a:srgbClr val="000000"/>
                </a:solidFill>
                <a:latin typeface="Gill Sans MT"/>
              </a:rPr>
              <a:t> </a:t>
            </a:r>
            <a:r>
              <a:rPr lang="en-US" sz="2500" b="0" strike="noStrike" spc="-1" err="1">
                <a:solidFill>
                  <a:srgbClr val="000000"/>
                </a:solidFill>
                <a:latin typeface="Gill Sans MT"/>
              </a:rPr>
              <a:t>puede</a:t>
            </a:r>
            <a:r>
              <a:rPr lang="en-US" sz="2500" b="0" strike="noStrike" spc="-1">
                <a:solidFill>
                  <a:srgbClr val="000000"/>
                </a:solidFill>
                <a:latin typeface="Gill Sans MT"/>
              </a:rPr>
              <a:t> </a:t>
            </a:r>
            <a:r>
              <a:rPr lang="en-US" sz="2500" b="0" strike="noStrike" spc="-1" err="1">
                <a:solidFill>
                  <a:srgbClr val="000000"/>
                </a:solidFill>
                <a:latin typeface="Gill Sans MT"/>
              </a:rPr>
              <a:t>ofrecerle</a:t>
            </a:r>
            <a:r>
              <a:rPr lang="en-US" sz="2500" b="0" strike="noStrike" spc="-1">
                <a:solidFill>
                  <a:srgbClr val="000000"/>
                </a:solidFill>
                <a:latin typeface="Gill Sans MT"/>
              </a:rPr>
              <a:t> </a:t>
            </a:r>
            <a:r>
              <a:rPr lang="en-US" sz="2500" b="0" strike="noStrike" spc="-1" err="1">
                <a:solidFill>
                  <a:srgbClr val="000000"/>
                </a:solidFill>
                <a:latin typeface="Gill Sans MT"/>
              </a:rPr>
              <a:t>otras</a:t>
            </a:r>
            <a:r>
              <a:rPr lang="en-US" sz="2500" b="0" strike="noStrike" spc="-1">
                <a:solidFill>
                  <a:srgbClr val="000000"/>
                </a:solidFill>
                <a:latin typeface="Gill Sans MT"/>
              </a:rPr>
              <a:t> </a:t>
            </a:r>
            <a:r>
              <a:rPr lang="en-US" sz="2500" b="0" strike="noStrike" spc="-1" err="1">
                <a:solidFill>
                  <a:srgbClr val="000000"/>
                </a:solidFill>
                <a:latin typeface="Gill Sans MT"/>
              </a:rPr>
              <a:t>oportunidades</a:t>
            </a:r>
            <a:r>
              <a:rPr lang="en-US" sz="2500" b="0" strike="noStrike" spc="-1">
                <a:solidFill>
                  <a:srgbClr val="000000"/>
                </a:solidFill>
                <a:latin typeface="Gill Sans MT"/>
              </a:rPr>
              <a:t>.</a:t>
            </a:r>
          </a:p>
          <a:p>
            <a:pPr marL="285840" indent="-285480">
              <a:lnSpc>
                <a:spcPct val="100000"/>
              </a:lnSpc>
              <a:buClr>
                <a:srgbClr val="000000"/>
              </a:buClr>
              <a:buFont typeface="StarSymbol"/>
              <a:buChar char="-"/>
            </a:pPr>
            <a:r>
              <a:rPr lang="en-US" sz="2500" b="0" strike="noStrike" spc="-1" err="1">
                <a:solidFill>
                  <a:srgbClr val="000000"/>
                </a:solidFill>
                <a:latin typeface="Gill Sans MT"/>
              </a:rPr>
              <a:t>Busque</a:t>
            </a:r>
            <a:r>
              <a:rPr lang="en-US" sz="2500" b="0" strike="noStrike" spc="-1">
                <a:solidFill>
                  <a:srgbClr val="000000"/>
                </a:solidFill>
                <a:latin typeface="Gill Sans MT"/>
              </a:rPr>
              <a:t> </a:t>
            </a:r>
            <a:r>
              <a:rPr lang="en-US" sz="2500" b="0" strike="noStrike" spc="-1" err="1">
                <a:solidFill>
                  <a:srgbClr val="000000"/>
                </a:solidFill>
                <a:latin typeface="Gill Sans MT"/>
              </a:rPr>
              <a:t>oportunidades</a:t>
            </a:r>
            <a:r>
              <a:rPr lang="en-US" sz="2500" b="0" strike="noStrike" spc="-1">
                <a:solidFill>
                  <a:srgbClr val="000000"/>
                </a:solidFill>
                <a:latin typeface="Gill Sans MT"/>
              </a:rPr>
              <a:t> </a:t>
            </a:r>
            <a:r>
              <a:rPr lang="en-US" sz="2500" b="0" strike="noStrike" spc="-1" err="1">
                <a:solidFill>
                  <a:srgbClr val="000000"/>
                </a:solidFill>
                <a:latin typeface="Gill Sans MT"/>
              </a:rPr>
              <a:t>porque</a:t>
            </a:r>
            <a:r>
              <a:rPr lang="en-US" sz="2500" b="0" strike="noStrike" spc="-1">
                <a:solidFill>
                  <a:srgbClr val="000000"/>
                </a:solidFill>
                <a:latin typeface="Gill Sans MT"/>
              </a:rPr>
              <a:t> </a:t>
            </a:r>
            <a:r>
              <a:rPr lang="en-US" sz="2500" b="0" strike="noStrike" spc="-1" err="1">
                <a:solidFill>
                  <a:srgbClr val="000000"/>
                </a:solidFill>
                <a:latin typeface="Gill Sans MT"/>
              </a:rPr>
              <a:t>usted</a:t>
            </a:r>
            <a:r>
              <a:rPr lang="en-US" sz="2500" b="0" strike="noStrike" spc="-1">
                <a:solidFill>
                  <a:srgbClr val="000000"/>
                </a:solidFill>
                <a:latin typeface="Gill Sans MT"/>
              </a:rPr>
              <a:t> </a:t>
            </a:r>
            <a:r>
              <a:rPr lang="en-US" sz="2500" b="0" strike="noStrike" spc="-1" err="1">
                <a:solidFill>
                  <a:srgbClr val="000000"/>
                </a:solidFill>
                <a:latin typeface="Gill Sans MT"/>
              </a:rPr>
              <a:t>tiene</a:t>
            </a:r>
            <a:r>
              <a:rPr lang="en-US" sz="2500" b="0" strike="noStrike" spc="-1">
                <a:solidFill>
                  <a:srgbClr val="000000"/>
                </a:solidFill>
                <a:latin typeface="Gill Sans MT"/>
              </a:rPr>
              <a:t> diabetes.</a:t>
            </a:r>
            <a:endParaRPr lang="en-US" sz="2500" b="0" strike="noStrike" spc="-1">
              <a:latin typeface="Arial"/>
            </a:endParaRPr>
          </a:p>
          <a:p>
            <a:pPr>
              <a:lnSpc>
                <a:spcPct val="100000"/>
              </a:lnSpc>
            </a:pPr>
            <a:endParaRPr lang="en-US" sz="1800" b="0" strike="noStrike" spc="-1">
              <a:latin typeface="Arial"/>
            </a:endParaRPr>
          </a:p>
        </p:txBody>
      </p:sp>
      <p:pic>
        <p:nvPicPr>
          <p:cNvPr id="1026" name="Picture 2" descr="Ayudar en una enfermedad crónica - Fibromialgia Noticias">
            <a:extLst>
              <a:ext uri="{FF2B5EF4-FFF2-40B4-BE49-F238E27FC236}">
                <a16:creationId xmlns:a16="http://schemas.microsoft.com/office/drawing/2014/main" id="{E976ADBD-BE48-3AD2-B445-08B300D04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872" y="4990888"/>
            <a:ext cx="3753147" cy="174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46AA2D9F-0F4D-2D0B-320D-226EDD18C283}"/>
              </a:ext>
            </a:extLst>
          </p:cNvPr>
          <p:cNvSpPr txBox="1"/>
          <p:nvPr/>
        </p:nvSpPr>
        <p:spPr>
          <a:xfrm>
            <a:off x="1983630" y="393300"/>
            <a:ext cx="7729200" cy="1188360"/>
          </a:xfrm>
          <a:prstGeom prst="rect">
            <a:avLst/>
          </a:prstGeom>
          <a:solidFill>
            <a:srgbClr val="FFFFFF"/>
          </a:solidFill>
          <a:ln w="31680" cap="sq">
            <a:solidFill>
              <a:srgbClr val="404040"/>
            </a:solidFill>
            <a:miter/>
          </a:ln>
        </p:spPr>
        <p:txBody>
          <a:bodyPr lIns="182880" tIns="182880" rIns="182880" bIns="182880" anchor="ctr">
            <a:normAutofit fontScale="94500"/>
          </a:bodyPr>
          <a:lstStyle/>
          <a:p>
            <a:pPr algn="ctr">
              <a:lnSpc>
                <a:spcPct val="90000"/>
              </a:lnSpc>
            </a:pPr>
            <a:r>
              <a:rPr lang="en-US" sz="2800" cap="all" spc="199">
                <a:solidFill>
                  <a:srgbClr val="262626"/>
                </a:solidFill>
                <a:latin typeface="Gill Sans MT"/>
              </a:rPr>
              <a:t>¿QUE PASA SINO SE CUIDA?</a:t>
            </a:r>
            <a:endParaRPr lang="en-US" sz="2800" b="0" strike="noStrike" cap="all" spc="199">
              <a:solidFill>
                <a:srgbClr val="262626"/>
              </a:solidFill>
              <a:latin typeface="Gill Sans MT"/>
            </a:endParaRPr>
          </a:p>
        </p:txBody>
      </p:sp>
      <p:sp>
        <p:nvSpPr>
          <p:cNvPr id="4" name="Slide Number Placeholder 3">
            <a:extLst>
              <a:ext uri="{FF2B5EF4-FFF2-40B4-BE49-F238E27FC236}">
                <a16:creationId xmlns:a16="http://schemas.microsoft.com/office/drawing/2014/main" id="{E2B6FD15-6297-BDEB-AA1C-E709FF194116}"/>
              </a:ext>
            </a:extLst>
          </p:cNvPr>
          <p:cNvSpPr txBox="1">
            <a:spLocks/>
          </p:cNvSpPr>
          <p:nvPr/>
        </p:nvSpPr>
        <p:spPr>
          <a:xfrm>
            <a:off x="10928350" y="7716839"/>
            <a:ext cx="1016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C6EAEC4-B4ED-4DB4-A126-18F5539F82B6}" type="slidenum">
              <a:rPr lang="en-US" smtClean="0"/>
              <a:pPr>
                <a:defRPr/>
              </a:pPr>
              <a:t>56</a:t>
            </a:fld>
            <a:endParaRPr lang="en-US"/>
          </a:p>
        </p:txBody>
      </p:sp>
      <p:sp>
        <p:nvSpPr>
          <p:cNvPr id="5" name="Text Placeholder 26">
            <a:extLst>
              <a:ext uri="{FF2B5EF4-FFF2-40B4-BE49-F238E27FC236}">
                <a16:creationId xmlns:a16="http://schemas.microsoft.com/office/drawing/2014/main" id="{9F2AE6C6-31E9-EB2F-25C3-845104D4237B}"/>
              </a:ext>
            </a:extLst>
          </p:cNvPr>
          <p:cNvSpPr txBox="1">
            <a:spLocks/>
          </p:cNvSpPr>
          <p:nvPr/>
        </p:nvSpPr>
        <p:spPr>
          <a:xfrm>
            <a:off x="611664" y="6071262"/>
            <a:ext cx="2838557" cy="538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500"/>
              <a:t>DIÁLISIS</a:t>
            </a:r>
          </a:p>
        </p:txBody>
      </p:sp>
      <p:sp>
        <p:nvSpPr>
          <p:cNvPr id="6" name="Text Placeholder 26">
            <a:extLst>
              <a:ext uri="{FF2B5EF4-FFF2-40B4-BE49-F238E27FC236}">
                <a16:creationId xmlns:a16="http://schemas.microsoft.com/office/drawing/2014/main" id="{8FB09E6C-F0FA-BCC8-6BC1-6DE921219820}"/>
              </a:ext>
            </a:extLst>
          </p:cNvPr>
          <p:cNvSpPr txBox="1">
            <a:spLocks/>
          </p:cNvSpPr>
          <p:nvPr/>
        </p:nvSpPr>
        <p:spPr>
          <a:xfrm>
            <a:off x="8752728" y="5851585"/>
            <a:ext cx="2792412" cy="7482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500"/>
              <a:t>PÉRDIDA  DE LA VISTA</a:t>
            </a:r>
          </a:p>
        </p:txBody>
      </p:sp>
      <p:sp>
        <p:nvSpPr>
          <p:cNvPr id="7" name="Text Placeholder 26">
            <a:extLst>
              <a:ext uri="{FF2B5EF4-FFF2-40B4-BE49-F238E27FC236}">
                <a16:creationId xmlns:a16="http://schemas.microsoft.com/office/drawing/2014/main" id="{254743F0-6DCC-9DDF-4C49-66B205F082FF}"/>
              </a:ext>
            </a:extLst>
          </p:cNvPr>
          <p:cNvSpPr txBox="1">
            <a:spLocks/>
          </p:cNvSpPr>
          <p:nvPr/>
        </p:nvSpPr>
        <p:spPr>
          <a:xfrm>
            <a:off x="4713157" y="5865664"/>
            <a:ext cx="2879986" cy="5381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500"/>
              <a:t>ATAQUE CARDIACO</a:t>
            </a:r>
          </a:p>
        </p:txBody>
      </p:sp>
      <p:pic>
        <p:nvPicPr>
          <p:cNvPr id="8" name="Picture 4" descr="Patient on dialysis Patient bei der Dialyse in der Klinik dialysis stock pictures, royalty-free photos &amp; images">
            <a:extLst>
              <a:ext uri="{FF2B5EF4-FFF2-40B4-BE49-F238E27FC236}">
                <a16:creationId xmlns:a16="http://schemas.microsoft.com/office/drawing/2014/main" id="{DD756276-F0D1-60DC-0ED6-80E81E880C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11664" y="2771050"/>
            <a:ext cx="2857235" cy="2882107"/>
          </a:xfrm>
          <a:prstGeom prst="rect">
            <a:avLst/>
          </a:prstGeom>
          <a:solidFill>
            <a:srgbClr val="FFFFFF"/>
          </a:solidFill>
          <a:ln>
            <a:solidFill>
              <a:schemeClr val="bg1">
                <a:lumMod val="85000"/>
              </a:schemeClr>
            </a:solidFill>
          </a:ln>
        </p:spPr>
      </p:pic>
      <p:pic>
        <p:nvPicPr>
          <p:cNvPr id="9"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B89E0955-32FD-196B-6A23-0FE213BF88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71213" y="2771050"/>
            <a:ext cx="2879986" cy="2905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 name="Picture 9" descr="Woman covering eyes">
            <a:extLst>
              <a:ext uri="{FF2B5EF4-FFF2-40B4-BE49-F238E27FC236}">
                <a16:creationId xmlns:a16="http://schemas.microsoft.com/office/drawing/2014/main" id="{B06D00F5-C597-D042-0461-C26C2B6F12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2728" y="2708589"/>
            <a:ext cx="2941907" cy="2967517"/>
          </a:xfrm>
          <a:prstGeom prst="rect">
            <a:avLst/>
          </a:prstGeom>
          <a:noFill/>
          <a:ln>
            <a:solidFill>
              <a:schemeClr val="bg1">
                <a:lumMod val="85000"/>
              </a:schemeClr>
            </a:solidFill>
          </a:ln>
        </p:spPr>
      </p:pic>
    </p:spTree>
    <p:extLst>
      <p:ext uri="{BB962C8B-B14F-4D97-AF65-F5344CB8AC3E}">
        <p14:creationId xmlns:p14="http://schemas.microsoft.com/office/powerpoint/2010/main" val="23793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257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500" b="0" strike="noStrike" cap="all" spc="199" dirty="0" err="1">
                <a:solidFill>
                  <a:srgbClr val="262626"/>
                </a:solidFill>
                <a:latin typeface="Gill Sans MT"/>
              </a:rPr>
              <a:t>Mes</a:t>
            </a:r>
            <a:r>
              <a:rPr lang="en-US" sz="2500" b="0" strike="noStrike" cap="all" spc="199" dirty="0">
                <a:solidFill>
                  <a:srgbClr val="262626"/>
                </a:solidFill>
                <a:latin typeface="Gill Sans MT"/>
              </a:rPr>
              <a:t> 3: ADHERENCIA A LOS MEDICAMENTOS</a:t>
            </a:r>
          </a:p>
          <a:p>
            <a:pPr algn="ctr">
              <a:lnSpc>
                <a:spcPct val="90000"/>
              </a:lnSpc>
            </a:pPr>
            <a:r>
              <a:rPr lang="en-US" sz="2800" cap="all" spc="199" dirty="0" err="1">
                <a:solidFill>
                  <a:srgbClr val="262626"/>
                </a:solidFill>
                <a:latin typeface="Gill Sans MT"/>
              </a:rPr>
              <a:t>módulo</a:t>
            </a:r>
            <a:r>
              <a:rPr lang="en-US" sz="2800" cap="all" spc="199" dirty="0">
                <a:solidFill>
                  <a:srgbClr val="262626"/>
                </a:solidFill>
                <a:latin typeface="Gill Sans MT"/>
              </a:rPr>
              <a:t> #3 de 6</a:t>
            </a:r>
            <a:endParaRPr lang="en-US" sz="2800" b="0" strike="noStrike" spc="-1" dirty="0">
              <a:solidFill>
                <a:srgbClr val="000000"/>
              </a:solidFill>
              <a:latin typeface="Gill Sans MT"/>
            </a:endParaRPr>
          </a:p>
        </p:txBody>
      </p:sp>
      <p:sp>
        <p:nvSpPr>
          <p:cNvPr id="290" name="TextShape 2"/>
          <p:cNvSpPr txBox="1"/>
          <p:nvPr/>
        </p:nvSpPr>
        <p:spPr>
          <a:xfrm>
            <a:off x="2459880" y="3186720"/>
            <a:ext cx="6078330" cy="939510"/>
          </a:xfrm>
          <a:prstGeom prst="rect">
            <a:avLst/>
          </a:prstGeom>
          <a:noFill/>
          <a:ln w="0">
            <a:noFill/>
          </a:ln>
        </p:spPr>
        <p:txBody>
          <a:bodyPr>
            <a:normAutofit fontScale="40000" lnSpcReduction="20000"/>
          </a:bodyPr>
          <a:lstStyle/>
          <a:p>
            <a:pPr marL="342900" indent="-342900">
              <a:lnSpc>
                <a:spcPct val="100000"/>
              </a:lnSpc>
              <a:spcBef>
                <a:spcPts val="1001"/>
              </a:spcBef>
              <a:buFont typeface="Arial" panose="020B0604020202020204" pitchFamily="34" charset="0"/>
              <a:buChar char="•"/>
            </a:pPr>
            <a:r>
              <a:rPr lang="en-US" sz="6600" spc="-1" dirty="0">
                <a:solidFill>
                  <a:srgbClr val="262626"/>
                </a:solidFill>
                <a:latin typeface="Gill Sans MT"/>
              </a:rPr>
              <a:t>¿</a:t>
            </a:r>
            <a:r>
              <a:rPr lang="en-US" sz="6600" spc="-1" dirty="0" err="1">
                <a:solidFill>
                  <a:srgbClr val="262626"/>
                </a:solidFill>
                <a:latin typeface="Gill Sans MT"/>
              </a:rPr>
              <a:t>Preguntas</a:t>
            </a:r>
            <a:r>
              <a:rPr lang="en-US" sz="6600" spc="-1" dirty="0">
                <a:solidFill>
                  <a:srgbClr val="262626"/>
                </a:solidFill>
                <a:latin typeface="Gill Sans MT"/>
              </a:rPr>
              <a:t> o inquietudes?</a:t>
            </a:r>
          </a:p>
          <a:p>
            <a:pPr marL="342900" indent="-342900">
              <a:lnSpc>
                <a:spcPct val="100000"/>
              </a:lnSpc>
              <a:spcBef>
                <a:spcPts val="1001"/>
              </a:spcBef>
              <a:buFont typeface="Arial" panose="020B0604020202020204" pitchFamily="34" charset="0"/>
              <a:buChar char="•"/>
            </a:pPr>
            <a:r>
              <a:rPr lang="en-US" sz="6600" spc="-1" dirty="0">
                <a:solidFill>
                  <a:srgbClr val="262626"/>
                </a:solidFill>
                <a:latin typeface="Gill Sans MT"/>
              </a:rPr>
              <a:t> </a:t>
            </a:r>
            <a:r>
              <a:rPr lang="en-US" sz="6600" spc="-1" dirty="0" err="1">
                <a:solidFill>
                  <a:srgbClr val="262626"/>
                </a:solidFill>
                <a:latin typeface="Gill Sans MT"/>
              </a:rPr>
              <a:t>Anuncios</a:t>
            </a:r>
            <a:endParaRPr lang="en-US" sz="6600" spc="-1" dirty="0">
              <a:solidFill>
                <a:srgbClr val="262626"/>
              </a:solidFill>
              <a:latin typeface="Gill Sans MT"/>
            </a:endParaRPr>
          </a:p>
          <a:p>
            <a:pPr>
              <a:lnSpc>
                <a:spcPct val="100000"/>
              </a:lnSpc>
              <a:spcBef>
                <a:spcPts val="1001"/>
              </a:spcBef>
            </a:pPr>
            <a:endParaRPr lang="en-US" sz="6200" spc="-1" dirty="0">
              <a:solidFill>
                <a:srgbClr val="262626"/>
              </a:solidFill>
              <a:latin typeface="Gill Sans MT"/>
            </a:endParaRPr>
          </a:p>
          <a:p>
            <a:pPr>
              <a:lnSpc>
                <a:spcPct val="100000"/>
              </a:lnSpc>
              <a:spcBef>
                <a:spcPts val="1001"/>
              </a:spcBef>
            </a:pPr>
            <a:endParaRPr lang="en-US" sz="2500" b="0" strike="noStrike" spc="-1" dirty="0">
              <a:solidFill>
                <a:srgbClr val="262626"/>
              </a:solidFill>
              <a:latin typeface="Gill Sans MT"/>
            </a:endParaRPr>
          </a:p>
          <a:p>
            <a:pPr>
              <a:lnSpc>
                <a:spcPct val="100000"/>
              </a:lnSpc>
              <a:spcBef>
                <a:spcPts val="1001"/>
              </a:spcBef>
            </a:pPr>
            <a:endParaRPr lang="en-US" sz="2500" b="0" strike="noStrike" spc="-1" dirty="0">
              <a:solidFill>
                <a:srgbClr val="262626"/>
              </a:solidFill>
              <a:latin typeface="Gill Sans M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87000" lnSpcReduction="20000"/>
          </a:bodyPr>
          <a:lstStyle/>
          <a:p>
            <a:pPr algn="ctr">
              <a:lnSpc>
                <a:spcPct val="90000"/>
              </a:lnSpc>
            </a:pPr>
            <a:r>
              <a:rPr lang="en-US" sz="2800" b="0" strike="noStrike" cap="all" spc="199">
                <a:solidFill>
                  <a:srgbClr val="262626"/>
                </a:solidFill>
                <a:latin typeface="Gill Sans MT"/>
              </a:rPr>
              <a:t>¿</a:t>
            </a:r>
            <a:r>
              <a:rPr lang="en-US" sz="2800" b="0" strike="noStrike" cap="all" spc="199" err="1">
                <a:solidFill>
                  <a:srgbClr val="262626"/>
                </a:solidFill>
                <a:latin typeface="Gill Sans MT"/>
              </a:rPr>
              <a:t>Qué</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preguntas</a:t>
            </a:r>
            <a:r>
              <a:rPr lang="en-US" sz="2800" b="0" strike="noStrike" cap="all" spc="199">
                <a:solidFill>
                  <a:srgbClr val="262626"/>
                </a:solidFill>
                <a:latin typeface="Gill Sans MT"/>
              </a:rPr>
              <a:t> o inquietudes </a:t>
            </a:r>
            <a:r>
              <a:rPr lang="en-US" sz="2800" b="0" strike="noStrike" cap="all" spc="199" err="1">
                <a:solidFill>
                  <a:srgbClr val="262626"/>
                </a:solidFill>
                <a:latin typeface="Gill Sans MT"/>
              </a:rPr>
              <a:t>relacionadas</a:t>
            </a:r>
            <a:r>
              <a:rPr lang="en-US" sz="2800" b="0" strike="noStrike" cap="all" spc="199">
                <a:solidFill>
                  <a:srgbClr val="262626"/>
                </a:solidFill>
                <a:latin typeface="Gill Sans MT"/>
              </a:rPr>
              <a:t> con los </a:t>
            </a:r>
            <a:r>
              <a:rPr lang="en-US" sz="2800" b="0" strike="noStrike" cap="all" spc="199" err="1">
                <a:solidFill>
                  <a:srgbClr val="262626"/>
                </a:solidFill>
                <a:latin typeface="Gill Sans MT"/>
              </a:rPr>
              <a:t>medicamentos</a:t>
            </a:r>
            <a:r>
              <a:rPr lang="en-US" sz="2800" b="0" strike="noStrike" cap="all" spc="199">
                <a:solidFill>
                  <a:srgbClr val="262626"/>
                </a:solidFill>
                <a:latin typeface="Gill Sans MT"/>
              </a:rPr>
              <a:t> ha </a:t>
            </a:r>
            <a:r>
              <a:rPr lang="en-US" sz="2800" b="0" strike="noStrike" cap="all" spc="199" err="1">
                <a:solidFill>
                  <a:srgbClr val="262626"/>
                </a:solidFill>
                <a:latin typeface="Gill Sans MT"/>
              </a:rPr>
              <a:t>tenido</a:t>
            </a:r>
            <a:r>
              <a:rPr lang="en-US" sz="2800" b="0" strike="noStrike" cap="all" spc="199">
                <a:solidFill>
                  <a:srgbClr val="262626"/>
                </a:solidFill>
                <a:latin typeface="Gill Sans MT"/>
              </a:rPr>
              <a:t> y </a:t>
            </a:r>
            <a:r>
              <a:rPr lang="en-US" sz="2800" b="0" strike="noStrike" cap="all" spc="199" err="1">
                <a:solidFill>
                  <a:srgbClr val="262626"/>
                </a:solidFill>
                <a:latin typeface="Gill Sans MT"/>
              </a:rPr>
              <a:t>cómo</a:t>
            </a:r>
            <a:r>
              <a:rPr lang="en-US" sz="2800" b="0" strike="noStrike" cap="all" spc="199">
                <a:solidFill>
                  <a:srgbClr val="262626"/>
                </a:solidFill>
                <a:latin typeface="Gill Sans MT"/>
              </a:rPr>
              <a:t> las ha </a:t>
            </a:r>
            <a:r>
              <a:rPr lang="en-US" sz="2800" b="0" strike="noStrike" cap="all" spc="199" err="1">
                <a:solidFill>
                  <a:srgbClr val="262626"/>
                </a:solidFill>
                <a:latin typeface="Gill Sans MT"/>
              </a:rPr>
              <a:t>abordado</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336"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1800" b="0" strike="noStrike" spc="-1">
                <a:solidFill>
                  <a:srgbClr val="262626"/>
                </a:solidFill>
                <a:latin typeface="Gill Sans MT"/>
              </a:rPr>
              <a:t> </a:t>
            </a:r>
          </a:p>
        </p:txBody>
      </p:sp>
      <p:pic>
        <p:nvPicPr>
          <p:cNvPr id="337" name="Picture 5"/>
          <p:cNvPicPr/>
          <p:nvPr/>
        </p:nvPicPr>
        <p:blipFill>
          <a:blip r:embed="rId2"/>
          <a:stretch/>
        </p:blipFill>
        <p:spPr>
          <a:xfrm>
            <a:off x="4088160" y="2195280"/>
            <a:ext cx="4015080" cy="454968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435960" y="3601080"/>
            <a:ext cx="10929960" cy="1172520"/>
          </a:xfrm>
          <a:prstGeom prst="rect">
            <a:avLst/>
          </a:prstGeom>
          <a:solidFill>
            <a:srgbClr val="FFFFFF"/>
          </a:solidFill>
          <a:ln w="31680" cap="sq">
            <a:solidFill>
              <a:srgbClr val="404040"/>
            </a:solidFill>
            <a:miter/>
          </a:ln>
        </p:spPr>
        <p:txBody>
          <a:bodyPr lIns="182880" tIns="182880" rIns="182880" bIns="182880" anchor="ctr">
            <a:normAutofit fontScale="70000" lnSpcReduction="20000"/>
          </a:bodyPr>
          <a:lstStyle/>
          <a:p>
            <a:pPr algn="ctr">
              <a:lnSpc>
                <a:spcPct val="90000"/>
              </a:lnSpc>
            </a:pPr>
            <a:br/>
            <a:r>
              <a:rPr lang="en-US" sz="2800" b="0" strike="noStrike" cap="all" spc="199">
                <a:solidFill>
                  <a:srgbClr val="262626"/>
                </a:solidFill>
                <a:latin typeface="Gill Sans MT"/>
              </a:rPr>
              <a:t>DESDE QUE nivel de </a:t>
            </a:r>
            <a:r>
              <a:rPr lang="en-US" sz="2800" b="0" strike="noStrike" cap="all" spc="199">
                <a:solidFill>
                  <a:srgbClr val="262626"/>
                </a:solidFill>
                <a:latin typeface="11Gill Sans MT (Body)"/>
              </a:rPr>
              <a:t>A1c</a:t>
            </a:r>
            <a:r>
              <a:rPr lang="en-US" sz="2800" b="0" strike="noStrike" cap="all" spc="199">
                <a:solidFill>
                  <a:srgbClr val="262626"/>
                </a:solidFill>
                <a:latin typeface="Gill Sans MT"/>
              </a:rPr>
              <a:t> es para decir </a:t>
            </a:r>
            <a:br/>
            <a:r>
              <a:rPr lang="en-US" sz="2800" b="0" strike="noStrike" cap="all" spc="199">
                <a:solidFill>
                  <a:srgbClr val="262626"/>
                </a:solidFill>
                <a:latin typeface="Gill Sans MT"/>
              </a:rPr>
              <a:t>que tiene diabetes? </a:t>
            </a:r>
            <a:br/>
            <a:endParaRPr lang="en-US" sz="2800" b="0" strike="noStrike" spc="-1">
              <a:solidFill>
                <a:srgbClr val="000000"/>
              </a:solidFill>
              <a:latin typeface="Gill Sans MT"/>
            </a:endParaRPr>
          </a:p>
        </p:txBody>
      </p:sp>
      <p:pic>
        <p:nvPicPr>
          <p:cNvPr id="99" name="Picture 3" descr="A picture containing timeline&#10;&#10;Description automatically generated"/>
          <p:cNvPicPr/>
          <p:nvPr/>
        </p:nvPicPr>
        <p:blipFill>
          <a:blip r:embed="rId2"/>
          <a:stretch/>
        </p:blipFill>
        <p:spPr>
          <a:xfrm>
            <a:off x="435960" y="4773960"/>
            <a:ext cx="10929960" cy="1690920"/>
          </a:xfrm>
          <a:prstGeom prst="rect">
            <a:avLst/>
          </a:prstGeom>
          <a:ln w="0">
            <a:noFill/>
          </a:ln>
        </p:spPr>
      </p:pic>
      <p:sp>
        <p:nvSpPr>
          <p:cNvPr id="100" name="CustomShape 2"/>
          <p:cNvSpPr/>
          <p:nvPr/>
        </p:nvSpPr>
        <p:spPr>
          <a:xfrm>
            <a:off x="7049520" y="4863960"/>
            <a:ext cx="1551960" cy="1498680"/>
          </a:xfrm>
          <a:prstGeom prst="ellipse">
            <a:avLst/>
          </a:prstGeom>
          <a:noFill/>
          <a:ln>
            <a:solidFill>
              <a:srgbClr val="FF0000"/>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1" name="CustomShape 3"/>
          <p:cNvSpPr/>
          <p:nvPr/>
        </p:nvSpPr>
        <p:spPr>
          <a:xfrm>
            <a:off x="542160" y="201960"/>
            <a:ext cx="5262840" cy="118836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rmAutofit/>
          </a:bodyPr>
          <a:lstStyle/>
          <a:p>
            <a:pPr algn="ctr">
              <a:lnSpc>
                <a:spcPct val="90000"/>
              </a:lnSpc>
            </a:pPr>
            <a:r>
              <a:rPr lang="en-US" sz="2500" b="0" strike="noStrike" cap="all" spc="199">
                <a:solidFill>
                  <a:srgbClr val="262626"/>
                </a:solidFill>
                <a:latin typeface="Gill Sans MT" panose="020B0502020104020203" pitchFamily="34" charset="0"/>
              </a:rPr>
              <a:t>Que </a:t>
            </a:r>
            <a:r>
              <a:rPr lang="en-US" sz="2500" b="0" strike="noStrike" cap="all" spc="199" err="1">
                <a:solidFill>
                  <a:srgbClr val="262626"/>
                </a:solidFill>
                <a:latin typeface="Gill Sans MT" panose="020B0502020104020203" pitchFamily="34" charset="0"/>
              </a:rPr>
              <a:t>exámen</a:t>
            </a:r>
            <a:r>
              <a:rPr lang="en-US" sz="2500" b="0" strike="noStrike" cap="all" spc="199">
                <a:solidFill>
                  <a:srgbClr val="262626"/>
                </a:solidFill>
                <a:latin typeface="Gill Sans MT" panose="020B0502020104020203" pitchFamily="34" charset="0"/>
              </a:rPr>
              <a:t> es </a:t>
            </a:r>
            <a:r>
              <a:rPr lang="en-US" sz="2500" b="0" strike="noStrike" cap="all" spc="199" err="1">
                <a:solidFill>
                  <a:srgbClr val="262626"/>
                </a:solidFill>
                <a:latin typeface="Gill Sans MT" panose="020B0502020104020203" pitchFamily="34" charset="0"/>
              </a:rPr>
              <a:t>el</a:t>
            </a:r>
            <a:r>
              <a:rPr lang="en-US" sz="2500" b="0" strike="noStrike" cap="all" spc="199">
                <a:solidFill>
                  <a:srgbClr val="262626"/>
                </a:solidFill>
                <a:latin typeface="Gill Sans MT" panose="020B0502020104020203" pitchFamily="34" charset="0"/>
              </a:rPr>
              <a:t> A1c? </a:t>
            </a:r>
            <a:endParaRPr lang="en-US" sz="2500" b="0" strike="noStrike" spc="-1">
              <a:latin typeface="Gill Sans MT" panose="020B0502020104020203" pitchFamily="34" charset="0"/>
            </a:endParaRPr>
          </a:p>
        </p:txBody>
      </p:sp>
      <p:sp>
        <p:nvSpPr>
          <p:cNvPr id="102" name="CustomShape 4"/>
          <p:cNvSpPr/>
          <p:nvPr/>
        </p:nvSpPr>
        <p:spPr>
          <a:xfrm>
            <a:off x="435960" y="1390680"/>
            <a:ext cx="544356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ES" sz="1800" b="0" strike="noStrike" spc="-1">
                <a:solidFill>
                  <a:srgbClr val="000000"/>
                </a:solidFill>
                <a:latin typeface="Gill Sans MT"/>
              </a:rPr>
              <a:t>Los resultados de la prueba se hacen en laboratorio y da nivel promedio de glucosa (azúcar) en sangre durante los últimos tres meses. </a:t>
            </a:r>
            <a:endParaRPr lang="en-US" sz="1800" b="0" strike="noStrike" spc="-1">
              <a:latin typeface="Arial"/>
            </a:endParaRPr>
          </a:p>
        </p:txBody>
      </p:sp>
      <p:sp>
        <p:nvSpPr>
          <p:cNvPr id="103" name="CustomShape 5"/>
          <p:cNvSpPr/>
          <p:nvPr/>
        </p:nvSpPr>
        <p:spPr>
          <a:xfrm>
            <a:off x="6166800" y="201960"/>
            <a:ext cx="5592240" cy="1188360"/>
          </a:xfrm>
          <a:prstGeom prst="rect">
            <a:avLst/>
          </a:prstGeom>
          <a:solidFill>
            <a:schemeClr val="bg1"/>
          </a:solidFill>
          <a:ln w="31750" cap="sq">
            <a:solidFill>
              <a:schemeClr val="tx1">
                <a:lumMod val="75000"/>
                <a:lumOff val="25000"/>
              </a:schemeClr>
            </a:solidFill>
            <a:miter/>
          </a:ln>
        </p:spPr>
        <p:style>
          <a:lnRef idx="0">
            <a:scrgbClr r="0" g="0" b="0"/>
          </a:lnRef>
          <a:fillRef idx="0">
            <a:scrgbClr r="0" g="0" b="0"/>
          </a:fillRef>
          <a:effectRef idx="0">
            <a:scrgbClr r="0" g="0" b="0"/>
          </a:effectRef>
          <a:fontRef idx="minor"/>
        </p:style>
        <p:txBody>
          <a:bodyPr lIns="182880" tIns="182880" rIns="182880" bIns="182880" anchor="ctr">
            <a:noAutofit/>
          </a:bodyPr>
          <a:lstStyle/>
          <a:p>
            <a:pPr algn="ctr">
              <a:lnSpc>
                <a:spcPct val="90000"/>
              </a:lnSpc>
            </a:pPr>
            <a:endParaRPr lang="en-US" sz="2000" b="0" strike="noStrike" cap="all" spc="199">
              <a:solidFill>
                <a:srgbClr val="262626"/>
              </a:solidFill>
              <a:latin typeface="Gill Sans MT" panose="020B0502020104020203" pitchFamily="34" charset="0"/>
            </a:endParaRPr>
          </a:p>
          <a:p>
            <a:pPr algn="ctr">
              <a:lnSpc>
                <a:spcPct val="90000"/>
              </a:lnSpc>
            </a:pPr>
            <a:r>
              <a:rPr lang="en-US" sz="2000" b="0" strike="noStrike" cap="all" spc="199">
                <a:solidFill>
                  <a:srgbClr val="262626"/>
                </a:solidFill>
                <a:latin typeface="Gill Sans MT" panose="020B0502020104020203" pitchFamily="34" charset="0"/>
              </a:rPr>
              <a:t>Que </a:t>
            </a:r>
            <a:r>
              <a:rPr lang="en-US" sz="2000" b="0" strike="noStrike" cap="all" spc="199" err="1">
                <a:solidFill>
                  <a:srgbClr val="262626"/>
                </a:solidFill>
                <a:latin typeface="Gill Sans MT" panose="020B0502020104020203" pitchFamily="34" charset="0"/>
              </a:rPr>
              <a:t>nivel</a:t>
            </a:r>
            <a:r>
              <a:rPr lang="en-US" sz="2000" b="0" strike="noStrike" cap="all" spc="199">
                <a:solidFill>
                  <a:srgbClr val="262626"/>
                </a:solidFill>
                <a:latin typeface="Gill Sans MT" panose="020B0502020104020203" pitchFamily="34" charset="0"/>
              </a:rPr>
              <a:t> de </a:t>
            </a:r>
            <a:r>
              <a:rPr lang="en-US" sz="2000" b="0" strike="noStrike" cap="all" spc="199">
                <a:solidFill>
                  <a:srgbClr val="262626"/>
                </a:solidFill>
              </a:rPr>
              <a:t>A1c</a:t>
            </a:r>
            <a:r>
              <a:rPr lang="en-US" sz="2000" b="0" strike="noStrike" cap="all" spc="199">
                <a:solidFill>
                  <a:srgbClr val="262626"/>
                </a:solidFill>
                <a:latin typeface="Gill Sans MT" panose="020B0502020104020203" pitchFamily="34" charset="0"/>
              </a:rPr>
              <a:t> dice que la</a:t>
            </a:r>
          </a:p>
          <a:p>
            <a:pPr algn="ctr">
              <a:lnSpc>
                <a:spcPct val="90000"/>
              </a:lnSpc>
            </a:pPr>
            <a:endParaRPr lang="en-US" sz="2000" cap="all" spc="199">
              <a:solidFill>
                <a:srgbClr val="262626"/>
              </a:solidFill>
              <a:latin typeface="Gill Sans MT" panose="020B0502020104020203" pitchFamily="34" charset="0"/>
            </a:endParaRPr>
          </a:p>
          <a:p>
            <a:pPr algn="ctr">
              <a:lnSpc>
                <a:spcPct val="90000"/>
              </a:lnSpc>
            </a:pPr>
            <a:r>
              <a:rPr lang="en-US" sz="2000" b="0" strike="noStrike" cap="all" spc="199">
                <a:solidFill>
                  <a:srgbClr val="262626"/>
                </a:solidFill>
                <a:latin typeface="Gill Sans MT" panose="020B0502020104020203" pitchFamily="34" charset="0"/>
              </a:rPr>
              <a:t> diabetes  </a:t>
            </a:r>
            <a:r>
              <a:rPr lang="en-US" sz="2000" b="0" strike="noStrike" cap="all" spc="199" err="1">
                <a:solidFill>
                  <a:srgbClr val="262626"/>
                </a:solidFill>
                <a:latin typeface="Gill Sans MT" panose="020B0502020104020203" pitchFamily="34" charset="0"/>
              </a:rPr>
              <a:t>esta</a:t>
            </a:r>
            <a:r>
              <a:rPr lang="en-US" sz="2000" b="0" strike="noStrike" cap="all" spc="199">
                <a:solidFill>
                  <a:srgbClr val="262626"/>
                </a:solidFill>
                <a:latin typeface="Gill Sans MT" panose="020B0502020104020203" pitchFamily="34" charset="0"/>
              </a:rPr>
              <a:t> </a:t>
            </a:r>
            <a:r>
              <a:rPr lang="en-US" sz="2000" b="0" strike="noStrike" cap="all" spc="199" err="1">
                <a:solidFill>
                  <a:srgbClr val="262626"/>
                </a:solidFill>
                <a:latin typeface="Gill Sans MT" panose="020B0502020104020203" pitchFamily="34" charset="0"/>
              </a:rPr>
              <a:t>controlada</a:t>
            </a:r>
            <a:r>
              <a:rPr lang="en-US" sz="2000" b="0" strike="noStrike" cap="all" spc="199">
                <a:solidFill>
                  <a:srgbClr val="262626"/>
                </a:solidFill>
                <a:latin typeface="Gill Sans MT" panose="020B0502020104020203" pitchFamily="34" charset="0"/>
              </a:rPr>
              <a:t>?</a:t>
            </a:r>
            <a:br>
              <a:rPr sz="2000">
                <a:latin typeface="Gill Sans MT" panose="020B0502020104020203" pitchFamily="34" charset="0"/>
              </a:rPr>
            </a:br>
            <a:endParaRPr lang="en-US" sz="2000" b="0" strike="noStrike" spc="-1">
              <a:latin typeface="Gill Sans MT" panose="020B0502020104020203" pitchFamily="34" charset="0"/>
            </a:endParaRPr>
          </a:p>
        </p:txBody>
      </p:sp>
      <p:sp>
        <p:nvSpPr>
          <p:cNvPr id="104" name="CustomShape 6"/>
          <p:cNvSpPr/>
          <p:nvPr/>
        </p:nvSpPr>
        <p:spPr>
          <a:xfrm>
            <a:off x="6166800" y="1445400"/>
            <a:ext cx="2005920" cy="102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gn="ctr">
              <a:lnSpc>
                <a:spcPct val="100000"/>
              </a:lnSpc>
              <a:spcBef>
                <a:spcPts val="1001"/>
              </a:spcBef>
              <a:buClr>
                <a:srgbClr val="418AB3"/>
              </a:buClr>
              <a:buFont typeface="Arial"/>
              <a:buChar char="•"/>
            </a:pPr>
            <a:r>
              <a:rPr lang="en-US" sz="2500" b="0" strike="noStrike" spc="-1">
                <a:solidFill>
                  <a:srgbClr val="262626"/>
                </a:solidFill>
                <a:latin typeface="Gill Sans MT"/>
              </a:rPr>
              <a:t>MENOR DE 65 AÑOS</a:t>
            </a:r>
            <a:endParaRPr lang="en-US" sz="2500" b="0" strike="noStrike" spc="-1">
              <a:latin typeface="Arial"/>
            </a:endParaRPr>
          </a:p>
        </p:txBody>
      </p:sp>
      <p:sp>
        <p:nvSpPr>
          <p:cNvPr id="105" name="CustomShape 7"/>
          <p:cNvSpPr/>
          <p:nvPr/>
        </p:nvSpPr>
        <p:spPr>
          <a:xfrm>
            <a:off x="8601840" y="1452960"/>
            <a:ext cx="1494720" cy="1014840"/>
          </a:xfrm>
          <a:prstGeom prst="ellipse">
            <a:avLst/>
          </a:prstGeom>
          <a:blipFill rotWithShape="0">
            <a:blip r:embed="rId3"/>
            <a:srcRect t="16100" b="16100"/>
            <a:stretch/>
          </a:blipFill>
          <a:ln w="0">
            <a:noFill/>
          </a:ln>
        </p:spPr>
        <p:style>
          <a:lnRef idx="0">
            <a:scrgbClr r="0" g="0" b="0"/>
          </a:lnRef>
          <a:fillRef idx="0">
            <a:scrgbClr r="0" g="0" b="0"/>
          </a:fillRef>
          <a:effectRef idx="0">
            <a:scrgbClr r="0" g="0" b="0"/>
          </a:effectRef>
          <a:fontRef idx="minor"/>
        </p:style>
        <p:txBody>
          <a:bodyPr/>
          <a:lstStyle/>
          <a:p>
            <a:endParaRPr lang="en-US"/>
          </a:p>
        </p:txBody>
      </p:sp>
      <p:sp>
        <p:nvSpPr>
          <p:cNvPr id="106" name="CustomShape 8"/>
          <p:cNvSpPr/>
          <p:nvPr/>
        </p:nvSpPr>
        <p:spPr>
          <a:xfrm>
            <a:off x="10175760" y="1422000"/>
            <a:ext cx="188352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nSpc>
                <a:spcPct val="100000"/>
              </a:lnSpc>
              <a:spcBef>
                <a:spcPts val="1001"/>
              </a:spcBef>
              <a:buClr>
                <a:srgbClr val="418AB3"/>
              </a:buClr>
              <a:buFont typeface="Arial"/>
              <a:buChar char="•"/>
            </a:pPr>
            <a:r>
              <a:rPr lang="en-US" sz="5000" b="0" strike="noStrike" spc="-1">
                <a:solidFill>
                  <a:srgbClr val="262626"/>
                </a:solidFill>
                <a:latin typeface="Gill Sans MT"/>
              </a:rPr>
              <a:t>7.0</a:t>
            </a:r>
            <a:endParaRPr lang="en-US" sz="5000" b="0" strike="noStrike" spc="-1">
              <a:latin typeface="Arial"/>
            </a:endParaRPr>
          </a:p>
        </p:txBody>
      </p:sp>
      <p:pic>
        <p:nvPicPr>
          <p:cNvPr id="107" name="Picture Placeholder 40" descr="DOWN.png"/>
          <p:cNvPicPr/>
          <p:nvPr/>
        </p:nvPicPr>
        <p:blipFill>
          <a:blip r:embed="rId3">
            <a:alphaModFix amt="70000"/>
          </a:blip>
          <a:srcRect t="16100" b="16100"/>
          <a:stretch/>
        </p:blipFill>
        <p:spPr>
          <a:xfrm>
            <a:off x="8680320" y="2563560"/>
            <a:ext cx="1494720" cy="946800"/>
          </a:xfrm>
          <a:prstGeom prst="rect">
            <a:avLst/>
          </a:prstGeom>
          <a:ln w="12700">
            <a:noFill/>
          </a:ln>
        </p:spPr>
      </p:pic>
      <p:sp>
        <p:nvSpPr>
          <p:cNvPr id="108" name="CustomShape 9"/>
          <p:cNvSpPr/>
          <p:nvPr/>
        </p:nvSpPr>
        <p:spPr>
          <a:xfrm>
            <a:off x="10175760" y="2651400"/>
            <a:ext cx="1711080" cy="30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nSpc>
                <a:spcPct val="100000"/>
              </a:lnSpc>
              <a:spcBef>
                <a:spcPts val="1001"/>
              </a:spcBef>
              <a:buClr>
                <a:srgbClr val="418AB3"/>
              </a:buClr>
              <a:buFont typeface="Arial"/>
              <a:buChar char="•"/>
            </a:pPr>
            <a:r>
              <a:rPr lang="en-US" sz="5000" b="0" strike="noStrike" spc="-1">
                <a:solidFill>
                  <a:srgbClr val="262626"/>
                </a:solidFill>
                <a:latin typeface="Gill Sans MT"/>
              </a:rPr>
              <a:t>7.5</a:t>
            </a:r>
            <a:endParaRPr lang="en-US" sz="5000" b="0" strike="noStrike" spc="-1">
              <a:latin typeface="Arial"/>
            </a:endParaRPr>
          </a:p>
        </p:txBody>
      </p:sp>
      <p:sp>
        <p:nvSpPr>
          <p:cNvPr id="109" name="CustomShape 10"/>
          <p:cNvSpPr/>
          <p:nvPr/>
        </p:nvSpPr>
        <p:spPr>
          <a:xfrm>
            <a:off x="5940720" y="2563560"/>
            <a:ext cx="2216880" cy="76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8240" algn="ctr">
              <a:lnSpc>
                <a:spcPct val="100000"/>
              </a:lnSpc>
              <a:spcBef>
                <a:spcPts val="1001"/>
              </a:spcBef>
              <a:buClr>
                <a:srgbClr val="418AB3"/>
              </a:buClr>
              <a:buFont typeface="Arial"/>
              <a:buChar char="•"/>
            </a:pPr>
            <a:r>
              <a:rPr lang="en-US" sz="2500" b="0" strike="noStrike" spc="-1">
                <a:solidFill>
                  <a:srgbClr val="262626"/>
                </a:solidFill>
                <a:latin typeface="Gill Sans MT"/>
              </a:rPr>
              <a:t>65 AÑOS </a:t>
            </a:r>
            <a:endParaRPr lang="en-US" sz="2500" b="0" strike="noStrike" spc="-1">
              <a:latin typeface="Arial"/>
            </a:endParaRPr>
          </a:p>
          <a:p>
            <a:pPr algn="ctr">
              <a:lnSpc>
                <a:spcPct val="100000"/>
              </a:lnSpc>
              <a:spcBef>
                <a:spcPts val="1001"/>
              </a:spcBef>
              <a:tabLst>
                <a:tab pos="0" algn="l"/>
              </a:tabLst>
            </a:pPr>
            <a:r>
              <a:rPr lang="en-US" sz="2500" b="0" strike="noStrike" spc="-1">
                <a:solidFill>
                  <a:srgbClr val="262626"/>
                </a:solidFill>
                <a:latin typeface="Gill Sans MT"/>
              </a:rPr>
              <a:t>  O MAYOR </a:t>
            </a:r>
            <a:endParaRPr lang="en-US" sz="25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additive="repl">
                                        <p:cTn id="7" dur="1000"/>
                                        <p:tgtEl>
                                          <p:spTgt spid="102"/>
                                        </p:tgtEl>
                                      </p:cBhvr>
                                    </p:animEffect>
                                    <p:anim calcmode="lin" valueType="num">
                                      <p:cBhvr additive="repl">
                                        <p:cTn id="8" dur="1000" fill="hold"/>
                                        <p:tgtEl>
                                          <p:spTgt spid="102"/>
                                        </p:tgtEl>
                                        <p:attrNameLst>
                                          <p:attrName>ppt_x</p:attrName>
                                        </p:attrNameLst>
                                      </p:cBhvr>
                                      <p:tavLst>
                                        <p:tav tm="0">
                                          <p:val>
                                            <p:strVal val="#ppt_x"/>
                                          </p:val>
                                        </p:tav>
                                        <p:tav tm="100000">
                                          <p:val>
                                            <p:strVal val="#ppt_x"/>
                                          </p:val>
                                        </p:tav>
                                      </p:tavLst>
                                    </p:anim>
                                    <p:anim calcmode="lin" valueType="num">
                                      <p:cBhvr additive="repl">
                                        <p:cTn id="9"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additive="repl">
                                        <p:cTn id="14" dur="1000"/>
                                        <p:tgtEl>
                                          <p:spTgt spid="104"/>
                                        </p:tgtEl>
                                      </p:cBhvr>
                                    </p:animEffect>
                                    <p:anim calcmode="lin" valueType="num">
                                      <p:cBhvr additive="repl">
                                        <p:cTn id="15" dur="1000" fill="hold"/>
                                        <p:tgtEl>
                                          <p:spTgt spid="104"/>
                                        </p:tgtEl>
                                        <p:attrNameLst>
                                          <p:attrName>ppt_x</p:attrName>
                                        </p:attrNameLst>
                                      </p:cBhvr>
                                      <p:tavLst>
                                        <p:tav tm="0">
                                          <p:val>
                                            <p:strVal val="#ppt_x"/>
                                          </p:val>
                                        </p:tav>
                                        <p:tav tm="100000">
                                          <p:val>
                                            <p:strVal val="#ppt_x"/>
                                          </p:val>
                                        </p:tav>
                                      </p:tavLst>
                                    </p:anim>
                                    <p:anim calcmode="lin" valueType="num">
                                      <p:cBhvr additive="repl">
                                        <p:cTn id="16" dur="1000" fill="hold"/>
                                        <p:tgtEl>
                                          <p:spTgt spid="104"/>
                                        </p:tgtEl>
                                        <p:attrNameLst>
                                          <p:attrName>ppt_y</p:attrName>
                                        </p:attrNameLst>
                                      </p:cBhvr>
                                      <p:tavLst>
                                        <p:tav tm="0">
                                          <p:val>
                                            <p:strVal val="#ppt_y+.1"/>
                                          </p:val>
                                        </p:tav>
                                        <p:tav tm="100000">
                                          <p:val>
                                            <p:strVal val="#ppt_y"/>
                                          </p:val>
                                        </p:tav>
                                      </p:tavLst>
                                    </p:anim>
                                  </p:childTnLst>
                                </p:cTn>
                              </p:par>
                              <p:par>
                                <p:cTn id="17" presetID="42" presetClass="entr"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additive="repl">
                                        <p:cTn id="19" dur="1000"/>
                                        <p:tgtEl>
                                          <p:spTgt spid="105"/>
                                        </p:tgtEl>
                                      </p:cBhvr>
                                    </p:animEffect>
                                    <p:anim calcmode="lin" valueType="num">
                                      <p:cBhvr additive="repl">
                                        <p:cTn id="20" dur="1000" fill="hold"/>
                                        <p:tgtEl>
                                          <p:spTgt spid="105"/>
                                        </p:tgtEl>
                                        <p:attrNameLst>
                                          <p:attrName>ppt_x</p:attrName>
                                        </p:attrNameLst>
                                      </p:cBhvr>
                                      <p:tavLst>
                                        <p:tav tm="0">
                                          <p:val>
                                            <p:strVal val="#ppt_x"/>
                                          </p:val>
                                        </p:tav>
                                        <p:tav tm="100000">
                                          <p:val>
                                            <p:strVal val="#ppt_x"/>
                                          </p:val>
                                        </p:tav>
                                      </p:tavLst>
                                    </p:anim>
                                    <p:anim calcmode="lin" valueType="num">
                                      <p:cBhvr additive="repl">
                                        <p:cTn id="21" dur="1000" fill="hold"/>
                                        <p:tgtEl>
                                          <p:spTgt spid="105"/>
                                        </p:tgtEl>
                                        <p:attrNameLst>
                                          <p:attrName>ppt_y</p:attrName>
                                        </p:attrNameLst>
                                      </p:cBhvr>
                                      <p:tavLst>
                                        <p:tav tm="0">
                                          <p:val>
                                            <p:strVal val="#ppt_y+.1"/>
                                          </p:val>
                                        </p:tav>
                                        <p:tav tm="100000">
                                          <p:val>
                                            <p:strVal val="#ppt_y"/>
                                          </p:val>
                                        </p:tav>
                                      </p:tavLst>
                                    </p:anim>
                                  </p:childTnLst>
                                </p:cTn>
                              </p:par>
                              <p:par>
                                <p:cTn id="22" presetID="42" presetClass="entr"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additive="repl">
                                        <p:cTn id="24" dur="1000"/>
                                        <p:tgtEl>
                                          <p:spTgt spid="106"/>
                                        </p:tgtEl>
                                      </p:cBhvr>
                                    </p:animEffect>
                                    <p:anim calcmode="lin" valueType="num">
                                      <p:cBhvr additive="repl">
                                        <p:cTn id="25" dur="1000" fill="hold"/>
                                        <p:tgtEl>
                                          <p:spTgt spid="106"/>
                                        </p:tgtEl>
                                        <p:attrNameLst>
                                          <p:attrName>ppt_x</p:attrName>
                                        </p:attrNameLst>
                                      </p:cBhvr>
                                      <p:tavLst>
                                        <p:tav tm="0">
                                          <p:val>
                                            <p:strVal val="#ppt_x"/>
                                          </p:val>
                                        </p:tav>
                                        <p:tav tm="100000">
                                          <p:val>
                                            <p:strVal val="#ppt_x"/>
                                          </p:val>
                                        </p:tav>
                                      </p:tavLst>
                                    </p:anim>
                                    <p:anim calcmode="lin" valueType="num">
                                      <p:cBhvr additive="repl">
                                        <p:cTn id="26" dur="1000" fill="hold"/>
                                        <p:tgtEl>
                                          <p:spTgt spid="106"/>
                                        </p:tgtEl>
                                        <p:attrNameLst>
                                          <p:attrName>ppt_y</p:attrName>
                                        </p:attrNameLst>
                                      </p:cBhvr>
                                      <p:tavLst>
                                        <p:tav tm="0">
                                          <p:val>
                                            <p:strVal val="#ppt_y+.1"/>
                                          </p:val>
                                        </p:tav>
                                        <p:tav tm="100000">
                                          <p:val>
                                            <p:strVal val="#ppt_y"/>
                                          </p:val>
                                        </p:tav>
                                      </p:tavLst>
                                    </p:anim>
                                  </p:childTnLst>
                                </p:cTn>
                              </p:par>
                              <p:par>
                                <p:cTn id="27" presetID="42" presetClass="entr"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additive="repl">
                                        <p:cTn id="29" dur="1000"/>
                                        <p:tgtEl>
                                          <p:spTgt spid="109"/>
                                        </p:tgtEl>
                                      </p:cBhvr>
                                    </p:animEffect>
                                    <p:anim calcmode="lin" valueType="num">
                                      <p:cBhvr additive="repl">
                                        <p:cTn id="30" dur="1000" fill="hold"/>
                                        <p:tgtEl>
                                          <p:spTgt spid="109"/>
                                        </p:tgtEl>
                                        <p:attrNameLst>
                                          <p:attrName>ppt_x</p:attrName>
                                        </p:attrNameLst>
                                      </p:cBhvr>
                                      <p:tavLst>
                                        <p:tav tm="0">
                                          <p:val>
                                            <p:strVal val="#ppt_x"/>
                                          </p:val>
                                        </p:tav>
                                        <p:tav tm="100000">
                                          <p:val>
                                            <p:strVal val="#ppt_x"/>
                                          </p:val>
                                        </p:tav>
                                      </p:tavLst>
                                    </p:anim>
                                    <p:anim calcmode="lin" valueType="num">
                                      <p:cBhvr additive="repl">
                                        <p:cTn id="31" dur="1000" fill="hold"/>
                                        <p:tgtEl>
                                          <p:spTgt spid="109"/>
                                        </p:tgtEl>
                                        <p:attrNameLst>
                                          <p:attrName>ppt_y</p:attrName>
                                        </p:attrNameLst>
                                      </p:cBhvr>
                                      <p:tavLst>
                                        <p:tav tm="0">
                                          <p:val>
                                            <p:strVal val="#ppt_y+.1"/>
                                          </p:val>
                                        </p:tav>
                                        <p:tav tm="100000">
                                          <p:val>
                                            <p:strVal val="#ppt_y"/>
                                          </p:val>
                                        </p:tav>
                                      </p:tavLst>
                                    </p:anim>
                                  </p:childTnLst>
                                </p:cTn>
                              </p:par>
                              <p:par>
                                <p:cTn id="32" presetID="42" presetClass="entr" fill="hold"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additive="repl">
                                        <p:cTn id="34" dur="1000"/>
                                        <p:tgtEl>
                                          <p:spTgt spid="107"/>
                                        </p:tgtEl>
                                      </p:cBhvr>
                                    </p:animEffect>
                                    <p:anim calcmode="lin" valueType="num">
                                      <p:cBhvr additive="repl">
                                        <p:cTn id="35" dur="1000" fill="hold"/>
                                        <p:tgtEl>
                                          <p:spTgt spid="107"/>
                                        </p:tgtEl>
                                        <p:attrNameLst>
                                          <p:attrName>ppt_x</p:attrName>
                                        </p:attrNameLst>
                                      </p:cBhvr>
                                      <p:tavLst>
                                        <p:tav tm="0">
                                          <p:val>
                                            <p:strVal val="#ppt_x"/>
                                          </p:val>
                                        </p:tav>
                                        <p:tav tm="100000">
                                          <p:val>
                                            <p:strVal val="#ppt_x"/>
                                          </p:val>
                                        </p:tav>
                                      </p:tavLst>
                                    </p:anim>
                                    <p:anim calcmode="lin" valueType="num">
                                      <p:cBhvr additive="repl">
                                        <p:cTn id="36" dur="1000" fill="hold"/>
                                        <p:tgtEl>
                                          <p:spTgt spid="107"/>
                                        </p:tgtEl>
                                        <p:attrNameLst>
                                          <p:attrName>ppt_y</p:attrName>
                                        </p:attrNameLst>
                                      </p:cBhvr>
                                      <p:tavLst>
                                        <p:tav tm="0">
                                          <p:val>
                                            <p:strVal val="#ppt_y+.1"/>
                                          </p:val>
                                        </p:tav>
                                        <p:tav tm="100000">
                                          <p:val>
                                            <p:strVal val="#ppt_y"/>
                                          </p:val>
                                        </p:tav>
                                      </p:tavLst>
                                    </p:anim>
                                  </p:childTnLst>
                                </p:cTn>
                              </p:par>
                              <p:par>
                                <p:cTn id="37" presetID="42" presetClass="entr"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additive="repl">
                                        <p:cTn id="39" dur="1000"/>
                                        <p:tgtEl>
                                          <p:spTgt spid="108"/>
                                        </p:tgtEl>
                                      </p:cBhvr>
                                    </p:animEffect>
                                    <p:anim calcmode="lin" valueType="num">
                                      <p:cBhvr additive="repl">
                                        <p:cTn id="40" dur="1000" fill="hold"/>
                                        <p:tgtEl>
                                          <p:spTgt spid="108"/>
                                        </p:tgtEl>
                                        <p:attrNameLst>
                                          <p:attrName>ppt_x</p:attrName>
                                        </p:attrNameLst>
                                      </p:cBhvr>
                                      <p:tavLst>
                                        <p:tav tm="0">
                                          <p:val>
                                            <p:strVal val="#ppt_x"/>
                                          </p:val>
                                        </p:tav>
                                        <p:tav tm="100000">
                                          <p:val>
                                            <p:strVal val="#ppt_x"/>
                                          </p:val>
                                        </p:tav>
                                      </p:tavLst>
                                    </p:anim>
                                    <p:anim calcmode="lin" valueType="num">
                                      <p:cBhvr additive="repl">
                                        <p:cTn id="41"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additive="repl">
                                        <p:cTn id="46" dur="1000"/>
                                        <p:tgtEl>
                                          <p:spTgt spid="99"/>
                                        </p:tgtEl>
                                      </p:cBhvr>
                                    </p:animEffect>
                                    <p:anim calcmode="lin" valueType="num">
                                      <p:cBhvr additive="repl">
                                        <p:cTn id="47" dur="1000" fill="hold"/>
                                        <p:tgtEl>
                                          <p:spTgt spid="99"/>
                                        </p:tgtEl>
                                        <p:attrNameLst>
                                          <p:attrName>ppt_x</p:attrName>
                                        </p:attrNameLst>
                                      </p:cBhvr>
                                      <p:tavLst>
                                        <p:tav tm="0">
                                          <p:val>
                                            <p:strVal val="#ppt_x"/>
                                          </p:val>
                                        </p:tav>
                                        <p:tav tm="100000">
                                          <p:val>
                                            <p:strVal val="#ppt_x"/>
                                          </p:val>
                                        </p:tav>
                                      </p:tavLst>
                                    </p:anim>
                                    <p:anim calcmode="lin" valueType="num">
                                      <p:cBhvr additive="repl">
                                        <p:cTn id="48"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fill="hold" nodeType="clickEffect">
                                  <p:stCondLst>
                                    <p:cond delay="0"/>
                                  </p:stCondLst>
                                  <p:childTnLst>
                                    <p:set>
                                      <p:cBhvr>
                                        <p:cTn id="52" dur="1" fill="hold">
                                          <p:stCondLst>
                                            <p:cond delay="0"/>
                                          </p:stCondLst>
                                        </p:cTn>
                                        <p:tgtEl>
                                          <p:spTgt spid="100"/>
                                        </p:tgtEl>
                                        <p:attrNameLst>
                                          <p:attrName>style.visibility</p:attrName>
                                        </p:attrNameLst>
                                      </p:cBhvr>
                                      <p:to>
                                        <p:strVal val="visible"/>
                                      </p:to>
                                    </p:set>
                                    <p:anim calcmode="lin" valueType="num">
                                      <p:cBhvr additive="repl">
                                        <p:cTn id="53" dur="1000" fill="hold"/>
                                        <p:tgtEl>
                                          <p:spTgt spid="100"/>
                                        </p:tgtEl>
                                        <p:attrNameLst>
                                          <p:attrName>ppt_w</p:attrName>
                                        </p:attrNameLst>
                                      </p:cBhvr>
                                      <p:tavLst>
                                        <p:tav tm="0">
                                          <p:val>
                                            <p:fltVal val="0"/>
                                          </p:val>
                                        </p:tav>
                                        <p:tav tm="100000">
                                          <p:val>
                                            <p:strVal val="#ppt_w"/>
                                          </p:val>
                                        </p:tav>
                                      </p:tavLst>
                                    </p:anim>
                                    <p:anim calcmode="lin" valueType="num">
                                      <p:cBhvr additive="repl">
                                        <p:cTn id="54" dur="1000" fill="hold"/>
                                        <p:tgtEl>
                                          <p:spTgt spid="100"/>
                                        </p:tgtEl>
                                        <p:attrNameLst>
                                          <p:attrName>ppt_h</p:attrName>
                                        </p:attrNameLst>
                                      </p:cBhvr>
                                      <p:tavLst>
                                        <p:tav tm="0">
                                          <p:val>
                                            <p:fltVal val="0"/>
                                          </p:val>
                                        </p:tav>
                                        <p:tav tm="100000">
                                          <p:val>
                                            <p:strVal val="#ppt_h"/>
                                          </p:val>
                                        </p:tav>
                                      </p:tavLst>
                                    </p:anim>
                                    <p:anim calcmode="lin" valueType="num">
                                      <p:cBhvr additive="repl">
                                        <p:cTn id="55" dur="1000" fill="hold"/>
                                        <p:tgtEl>
                                          <p:spTgt spid="100"/>
                                        </p:tgtEl>
                                        <p:attrNameLst>
                                          <p:attrName>r</p:attrName>
                                        </p:attrNameLst>
                                      </p:cBhvr>
                                      <p:tavLst>
                                        <p:tav tm="0">
                                          <p:val>
                                            <p:strVal val="90"/>
                                          </p:val>
                                        </p:tav>
                                        <p:tav tm="100000">
                                          <p:val>
                                            <p:strVal val="0"/>
                                          </p:val>
                                        </p:tav>
                                      </p:tavLst>
                                    </p:anim>
                                    <p:animEffect transition="in" filter="fade">
                                      <p:cBhvr additive="repl">
                                        <p:cTn id="56"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extShape 1"/>
          <p:cNvSpPr txBox="1"/>
          <p:nvPr/>
        </p:nvSpPr>
        <p:spPr>
          <a:xfrm>
            <a:off x="1617760" y="539904"/>
            <a:ext cx="862611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b="0" strike="noStrike" cap="all" spc="199" err="1">
                <a:solidFill>
                  <a:srgbClr val="262626"/>
                </a:solidFill>
                <a:latin typeface="Gill Sans MT"/>
              </a:rPr>
              <a:t>Repasemos</a:t>
            </a:r>
            <a:r>
              <a:rPr lang="en-US" sz="2800" b="0" strike="noStrike" cap="all" spc="199">
                <a:solidFill>
                  <a:srgbClr val="262626"/>
                </a:solidFill>
                <a:latin typeface="Gill Sans MT"/>
              </a:rPr>
              <a:t> los </a:t>
            </a:r>
            <a:r>
              <a:rPr lang="en-US" sz="2800" b="0" strike="noStrike" cap="all" spc="199" err="1">
                <a:solidFill>
                  <a:srgbClr val="262626"/>
                </a:solidFill>
                <a:latin typeface="Gill Sans MT"/>
              </a:rPr>
              <a:t>efectos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secundarios</a:t>
            </a:r>
            <a:r>
              <a:rPr lang="en-US" sz="2800" b="0" strike="noStrike" cap="all" spc="199">
                <a:solidFill>
                  <a:srgbClr val="262626"/>
                </a:solidFill>
                <a:latin typeface="Gill Sans MT"/>
              </a:rPr>
              <a:t> de los </a:t>
            </a:r>
            <a:r>
              <a:rPr lang="en-US" sz="2800" b="0" strike="noStrike" cap="all" spc="199" err="1">
                <a:solidFill>
                  <a:srgbClr val="262626"/>
                </a:solidFill>
                <a:latin typeface="Gill Sans MT"/>
              </a:rPr>
              <a:t>medicamentos</a:t>
            </a:r>
            <a:r>
              <a:rPr lang="en-US" sz="2800" b="0" strike="noStrike" cap="all" spc="199">
                <a:solidFill>
                  <a:srgbClr val="262626"/>
                </a:solidFill>
                <a:latin typeface="Gill Sans MT"/>
              </a:rPr>
              <a:t> para la diabetes.</a:t>
            </a:r>
            <a:endParaRPr lang="en-US" sz="2800" b="0" strike="noStrike" spc="-1">
              <a:solidFill>
                <a:srgbClr val="000000"/>
              </a:solidFill>
              <a:latin typeface="Gill Sans MT"/>
            </a:endParaRPr>
          </a:p>
        </p:txBody>
      </p:sp>
      <p:graphicFrame>
        <p:nvGraphicFramePr>
          <p:cNvPr id="2" name="Table 1"/>
          <p:cNvGraphicFramePr>
            <a:graphicFrameLocks noGrp="1"/>
          </p:cNvGraphicFramePr>
          <p:nvPr>
            <p:extLst>
              <p:ext uri="{D42A27DB-BD31-4B8C-83A1-F6EECF244321}">
                <p14:modId xmlns:p14="http://schemas.microsoft.com/office/powerpoint/2010/main" val="3760577685"/>
              </p:ext>
            </p:extLst>
          </p:nvPr>
        </p:nvGraphicFramePr>
        <p:xfrm>
          <a:off x="1733170" y="2829273"/>
          <a:ext cx="8626110" cy="2456676"/>
        </p:xfrm>
        <a:graphic>
          <a:graphicData uri="http://schemas.openxmlformats.org/drawingml/2006/table">
            <a:tbl>
              <a:tblPr firstRow="1" bandRow="1">
                <a:tableStyleId>{5C22544A-7EE6-4342-B048-85BDC9FD1C3A}</a:tableStyleId>
              </a:tblPr>
              <a:tblGrid>
                <a:gridCol w="3793786">
                  <a:extLst>
                    <a:ext uri="{9D8B030D-6E8A-4147-A177-3AD203B41FA5}">
                      <a16:colId xmlns:a16="http://schemas.microsoft.com/office/drawing/2014/main" val="20000"/>
                    </a:ext>
                  </a:extLst>
                </a:gridCol>
                <a:gridCol w="4832324">
                  <a:extLst>
                    <a:ext uri="{9D8B030D-6E8A-4147-A177-3AD203B41FA5}">
                      <a16:colId xmlns:a16="http://schemas.microsoft.com/office/drawing/2014/main" val="20001"/>
                    </a:ext>
                  </a:extLst>
                </a:gridCol>
              </a:tblGrid>
              <a:tr h="390047">
                <a:tc>
                  <a:txBody>
                    <a:bodyPr/>
                    <a:lstStyle/>
                    <a:p>
                      <a:r>
                        <a:rPr lang="en-US"/>
                        <a:t>MEDICINA</a:t>
                      </a:r>
                    </a:p>
                  </a:txBody>
                  <a:tcPr/>
                </a:tc>
                <a:tc>
                  <a:txBody>
                    <a:bodyPr/>
                    <a:lstStyle/>
                    <a:p>
                      <a:r>
                        <a:rPr lang="en-US"/>
                        <a:t>EFECTOS SECUNDARIOS</a:t>
                      </a:r>
                    </a:p>
                  </a:txBody>
                  <a:tcPr/>
                </a:tc>
                <a:extLst>
                  <a:ext uri="{0D108BD9-81ED-4DB2-BD59-A6C34878D82A}">
                    <a16:rowId xmlns:a16="http://schemas.microsoft.com/office/drawing/2014/main" val="10000"/>
                  </a:ext>
                </a:extLst>
              </a:tr>
              <a:tr h="477735">
                <a:tc>
                  <a:txBody>
                    <a:bodyPr/>
                    <a:lstStyle/>
                    <a:p>
                      <a:r>
                        <a:rPr lang="en-US"/>
                        <a:t>METFORMINA</a:t>
                      </a:r>
                    </a:p>
                  </a:txBody>
                  <a:tcPr/>
                </a:tc>
                <a:tc>
                  <a:txBody>
                    <a:bodyPr/>
                    <a:lstStyle/>
                    <a:p>
                      <a:endParaRPr lang="en-US"/>
                    </a:p>
                  </a:txBody>
                  <a:tcPr/>
                </a:tc>
                <a:extLst>
                  <a:ext uri="{0D108BD9-81ED-4DB2-BD59-A6C34878D82A}">
                    <a16:rowId xmlns:a16="http://schemas.microsoft.com/office/drawing/2014/main" val="10001"/>
                  </a:ext>
                </a:extLst>
              </a:tr>
              <a:tr h="390047">
                <a:tc>
                  <a:txBody>
                    <a:bodyPr/>
                    <a:lstStyle/>
                    <a:p>
                      <a:r>
                        <a:rPr lang="en-US"/>
                        <a:t>GLIMEPIRIDA</a:t>
                      </a:r>
                    </a:p>
                  </a:txBody>
                  <a:tcPr/>
                </a:tc>
                <a:tc>
                  <a:txBody>
                    <a:bodyPr/>
                    <a:lstStyle/>
                    <a:p>
                      <a:endParaRPr lang="en-US"/>
                    </a:p>
                  </a:txBody>
                  <a:tcPr/>
                </a:tc>
                <a:extLst>
                  <a:ext uri="{0D108BD9-81ED-4DB2-BD59-A6C34878D82A}">
                    <a16:rowId xmlns:a16="http://schemas.microsoft.com/office/drawing/2014/main" val="10002"/>
                  </a:ext>
                </a:extLst>
              </a:tr>
              <a:tr h="390047">
                <a:tc>
                  <a:txBody>
                    <a:bodyPr/>
                    <a:lstStyle/>
                    <a:p>
                      <a:r>
                        <a:rPr lang="en-US"/>
                        <a:t>ESTATINAS</a:t>
                      </a:r>
                    </a:p>
                  </a:txBody>
                  <a:tcPr/>
                </a:tc>
                <a:tc>
                  <a:txBody>
                    <a:bodyPr/>
                    <a:lstStyle/>
                    <a:p>
                      <a:endParaRPr lang="en-US"/>
                    </a:p>
                  </a:txBody>
                  <a:tcPr/>
                </a:tc>
                <a:extLst>
                  <a:ext uri="{0D108BD9-81ED-4DB2-BD59-A6C34878D82A}">
                    <a16:rowId xmlns:a16="http://schemas.microsoft.com/office/drawing/2014/main" val="10003"/>
                  </a:ext>
                </a:extLst>
              </a:tr>
              <a:tr h="418753">
                <a:tc>
                  <a:txBody>
                    <a:bodyPr/>
                    <a:lstStyle/>
                    <a:p>
                      <a:r>
                        <a:rPr lang="en-US"/>
                        <a:t>ACTOS</a:t>
                      </a:r>
                    </a:p>
                  </a:txBody>
                  <a:tcPr/>
                </a:tc>
                <a:tc>
                  <a:txBody>
                    <a:bodyPr/>
                    <a:lstStyle/>
                    <a:p>
                      <a:endParaRPr lang="en-US"/>
                    </a:p>
                  </a:txBody>
                  <a:tcPr/>
                </a:tc>
                <a:extLst>
                  <a:ext uri="{0D108BD9-81ED-4DB2-BD59-A6C34878D82A}">
                    <a16:rowId xmlns:a16="http://schemas.microsoft.com/office/drawing/2014/main" val="10004"/>
                  </a:ext>
                </a:extLst>
              </a:tr>
              <a:tr h="390047">
                <a:tc>
                  <a:txBody>
                    <a:bodyPr/>
                    <a:lstStyle/>
                    <a:p>
                      <a:r>
                        <a:rPr lang="en-US"/>
                        <a:t>LOS PRILS (</a:t>
                      </a:r>
                      <a:r>
                        <a:rPr lang="en-US" err="1"/>
                        <a:t>Lisonopil</a:t>
                      </a:r>
                      <a:r>
                        <a:rPr lang="en-US"/>
                        <a:t>,</a:t>
                      </a:r>
                      <a:r>
                        <a:rPr lang="en-US" baseline="0"/>
                        <a:t> </a:t>
                      </a:r>
                      <a:r>
                        <a:rPr lang="en-US" baseline="0" err="1"/>
                        <a:t>enalapril</a:t>
                      </a:r>
                      <a:r>
                        <a:rPr lang="en-US" baseline="0"/>
                        <a:t>)</a:t>
                      </a:r>
                      <a:endParaRPr lang="en-US"/>
                    </a:p>
                  </a:txBody>
                  <a:tcPr/>
                </a:tc>
                <a:tc>
                  <a:txBody>
                    <a:bodyPr/>
                    <a:lstStyle/>
                    <a:p>
                      <a:endParaRPr lang="en-US" b="1"/>
                    </a:p>
                  </a:txBody>
                  <a:tcPr/>
                </a:tc>
                <a:extLst>
                  <a:ext uri="{0D108BD9-81ED-4DB2-BD59-A6C34878D82A}">
                    <a16:rowId xmlns:a16="http://schemas.microsoft.com/office/drawing/2014/main" val="10005"/>
                  </a:ext>
                </a:extLst>
              </a:tr>
            </a:tbl>
          </a:graphicData>
        </a:graphic>
      </p:graphicFrame>
      <p:sp>
        <p:nvSpPr>
          <p:cNvPr id="10" name="TextBox 9"/>
          <p:cNvSpPr txBox="1"/>
          <p:nvPr/>
        </p:nvSpPr>
        <p:spPr>
          <a:xfrm>
            <a:off x="1733170" y="5973219"/>
            <a:ext cx="3160450" cy="369332"/>
          </a:xfrm>
          <a:prstGeom prst="rect">
            <a:avLst/>
          </a:prstGeom>
          <a:noFill/>
        </p:spPr>
        <p:txBody>
          <a:bodyPr wrap="square" lIns="91440" tIns="45720" rIns="91440" bIns="45720" rtlCol="0" anchor="t">
            <a:spAutoFit/>
          </a:bodyPr>
          <a:lstStyle/>
          <a:p>
            <a:r>
              <a:rPr lang="en-US" dirty="0" err="1">
                <a:ea typeface="+mn-lt"/>
                <a:cs typeface="+mn-lt"/>
              </a:rPr>
              <a:t>Adelgazan</a:t>
            </a:r>
            <a:endParaRPr lang="en-US" dirty="0" err="1"/>
          </a:p>
        </p:txBody>
      </p:sp>
      <p:sp>
        <p:nvSpPr>
          <p:cNvPr id="11" name="TextBox 10"/>
          <p:cNvSpPr txBox="1"/>
          <p:nvPr/>
        </p:nvSpPr>
        <p:spPr>
          <a:xfrm>
            <a:off x="1733170" y="5569889"/>
            <a:ext cx="2263806" cy="369332"/>
          </a:xfrm>
          <a:prstGeom prst="rect">
            <a:avLst/>
          </a:prstGeom>
          <a:noFill/>
        </p:spPr>
        <p:txBody>
          <a:bodyPr wrap="square" lIns="91440" tIns="45720" rIns="91440" bIns="45720" rtlCol="0" anchor="t">
            <a:spAutoFit/>
          </a:bodyPr>
          <a:lstStyle/>
          <a:p>
            <a:r>
              <a:rPr lang="en-US" dirty="0"/>
              <a:t>Dolor de </a:t>
            </a:r>
            <a:r>
              <a:rPr lang="en-US" dirty="0" err="1"/>
              <a:t>Estomago</a:t>
            </a:r>
          </a:p>
        </p:txBody>
      </p:sp>
      <p:sp>
        <p:nvSpPr>
          <p:cNvPr id="12" name="TextBox 11"/>
          <p:cNvSpPr txBox="1"/>
          <p:nvPr/>
        </p:nvSpPr>
        <p:spPr>
          <a:xfrm>
            <a:off x="5609262" y="5650054"/>
            <a:ext cx="4161603" cy="646331"/>
          </a:xfrm>
          <a:prstGeom prst="rect">
            <a:avLst/>
          </a:prstGeom>
          <a:noFill/>
        </p:spPr>
        <p:txBody>
          <a:bodyPr wrap="square" rtlCol="0">
            <a:spAutoFit/>
          </a:bodyPr>
          <a:lstStyle/>
          <a:p>
            <a:r>
              <a:rPr lang="en-US"/>
              <a:t>Dolores</a:t>
            </a:r>
            <a:r>
              <a:rPr lang="en-US" baseline="0"/>
              <a:t> </a:t>
            </a:r>
            <a:r>
              <a:rPr lang="en-US" baseline="0" err="1"/>
              <a:t>musculares</a:t>
            </a:r>
            <a:endParaRPr lang="en-US"/>
          </a:p>
          <a:p>
            <a:endParaRPr lang="en-US"/>
          </a:p>
        </p:txBody>
      </p:sp>
      <p:sp>
        <p:nvSpPr>
          <p:cNvPr id="13" name="Rectangle 12"/>
          <p:cNvSpPr/>
          <p:nvPr/>
        </p:nvSpPr>
        <p:spPr>
          <a:xfrm>
            <a:off x="1733170" y="6376549"/>
            <a:ext cx="543803" cy="369332"/>
          </a:xfrm>
          <a:prstGeom prst="rect">
            <a:avLst/>
          </a:prstGeom>
        </p:spPr>
        <p:txBody>
          <a:bodyPr wrap="none" lIns="91440" tIns="45720" rIns="91440" bIns="45720" anchor="t">
            <a:spAutoFit/>
          </a:bodyPr>
          <a:lstStyle/>
          <a:p>
            <a:r>
              <a:rPr lang="en-US" dirty="0"/>
              <a:t>Tos</a:t>
            </a:r>
          </a:p>
        </p:txBody>
      </p:sp>
      <p:sp>
        <p:nvSpPr>
          <p:cNvPr id="14" name="Rectangle 13"/>
          <p:cNvSpPr/>
          <p:nvPr/>
        </p:nvSpPr>
        <p:spPr>
          <a:xfrm>
            <a:off x="5609262" y="6007217"/>
            <a:ext cx="4750018" cy="369332"/>
          </a:xfrm>
          <a:prstGeom prst="rect">
            <a:avLst/>
          </a:prstGeom>
        </p:spPr>
        <p:txBody>
          <a:bodyPr wrap="none">
            <a:spAutoFit/>
          </a:bodyPr>
          <a:lstStyle/>
          <a:p>
            <a:r>
              <a:rPr lang="en-US" err="1"/>
              <a:t>Dificultad</a:t>
            </a:r>
            <a:r>
              <a:rPr lang="en-US"/>
              <a:t> de </a:t>
            </a:r>
            <a:r>
              <a:rPr lang="en-US" err="1"/>
              <a:t>respirar</a:t>
            </a:r>
            <a:r>
              <a:rPr lang="en-US"/>
              <a:t> e</a:t>
            </a:r>
            <a:r>
              <a:rPr lang="en-US" baseline="0"/>
              <a:t> </a:t>
            </a:r>
            <a:r>
              <a:rPr lang="en-US" baseline="0" err="1"/>
              <a:t>hinchazon</a:t>
            </a:r>
            <a:r>
              <a:rPr lang="en-US" baseline="0"/>
              <a:t> de </a:t>
            </a:r>
            <a:r>
              <a:rPr lang="en-US" baseline="0" err="1"/>
              <a:t>piernas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9167E-6 3.33333E-6 L -4.79167E-6 0.00092 C 0.00183 -0.00186 0.00443 -0.00371 0.00678 -0.00533 C 0.00756 -0.00579 0.0086 -0.00579 0.00938 -0.00648 C 0.01055 -0.00811 0.01146 -0.01019 0.01264 -0.01181 C 0.01602 -0.01644 0.01407 -0.01227 0.0181 -0.01713 C 0.02019 -0.01922 0.02149 -0.0213 0.02331 -0.02338 C 0.02422 -0.02454 0.02917 -0.0294 0.02956 -0.02986 C 0.0349 -0.0338 0.03568 -0.03334 0.04037 -0.0382 C 0.05118 -0.04815 0.03412 -0.03449 0.04857 -0.04699 C 0.05183 -0.04977 0.05508 -0.05209 0.05847 -0.05463 C 0.05951 -0.05556 0.06081 -0.05602 0.06159 -0.05741 C 0.0625 -0.0588 0.06303 -0.06042 0.0642 -0.06111 C 0.06563 -0.0625 0.06732 -0.06273 0.06889 -0.06389 C 0.07136 -0.06551 0.07201 -0.0676 0.07383 -0.07061 C 0.07566 -0.07292 0.07709 -0.07523 0.07878 -0.07686 C 0.08086 -0.0794 0.08334 -0.08079 0.08542 -0.08311 C 0.0862 -0.08426 0.09128 -0.09144 0.09258 -0.09398 C 0.09375 -0.09653 0.09467 -0.09954 0.0961 -0.10139 C 0.0974 -0.10417 0.1056 -0.11181 0.10573 -0.11204 C 0.10782 -0.11436 0.10899 -0.1176 0.11068 -0.11991 C 0.11537 -0.12662 0.12175 -0.13496 0.12709 -0.14213 C 0.12878 -0.14422 0.13021 -0.14699 0.13191 -0.14885 C 0.13412 -0.15093 0.13659 -0.15278 0.13855 -0.15533 C 0.14102 -0.15787 0.14284 -0.16065 0.14519 -0.16297 C 0.14701 -0.16482 0.14961 -0.16574 0.1517 -0.16806 C 0.15404 -0.17061 0.15521 -0.175 0.15743 -0.17755 C 0.1599 -0.18033 0.16277 -0.18241 0.16563 -0.18519 C 0.16706 -0.1882 0.16797 -0.1919 0.16993 -0.19445 C 0.17162 -0.19746 0.17461 -0.19954 0.17709 -0.20186 C 0.17943 -0.20486 0.18204 -0.20834 0.18438 -0.21135 C 0.19128 -0.22014 0.18764 -0.21783 0.19271 -0.22037 C 0.19675 -0.22732 0.20222 -0.23588 0.20639 -0.24005 C 0.20795 -0.24098 0.20951 -0.24236 0.21055 -0.24398 C 0.21237 -0.24676 0.21433 -0.25047 0.21628 -0.25301 C 0.21836 -0.25556 0.22084 -0.25787 0.22292 -0.26065 C 0.22618 -0.26574 0.22917 -0.27153 0.23256 -0.27639 C 0.2349 -0.27963 0.23711 -0.28241 0.2392 -0.28542 C 0.24128 -0.28889 0.2474 -0.29977 0.25053 -0.30255 C 0.2543 -0.30579 0.25873 -0.30741 0.26224 -0.31181 C 0.26303 -0.3132 0.26446 -0.31436 0.26537 -0.31574 C 0.26628 -0.3169 0.2668 -0.31852 0.26784 -0.31968 C 0.27448 -0.32709 0.26771 -0.31667 0.27435 -0.32616 C 0.27605 -0.32871 0.27735 -0.33172 0.27917 -0.3338 C 0.28464 -0.33936 0.27878 -0.33287 0.28516 -0.34144 C 0.28724 -0.34422 0.28829 -0.34468 0.29011 -0.34838 C 0.29063 -0.34954 0.29089 -0.35139 0.29154 -0.35232 C 0.29154 -0.35209 0.29753 -0.35857 0.29896 -0.35996 C 0.29987 -0.36065 0.30079 -0.36111 0.30144 -0.36227 L 0.30547 -0.36898 C 0.30586 -0.36991 0.30652 -0.37084 0.30717 -0.37153 C 0.30834 -0.37292 0.30925 -0.37408 0.31029 -0.37547 C 0.31107 -0.37639 0.31133 -0.37755 0.31211 -0.37801 C 0.31485 -0.3801 0.31485 -0.37755 0.31485 -0.3801 " pathEditMode="relative" rAng="0" ptsTypes="AAAAAAAAAAAAAAAAAAAAAAAAAAAAAAAAAAAAAAAAAAAAAAAAAAAAAA">
                                      <p:cBhvr>
                                        <p:cTn id="6" dur="2000" fill="hold"/>
                                        <p:tgtEl>
                                          <p:spTgt spid="10"/>
                                        </p:tgtEl>
                                        <p:attrNameLst>
                                          <p:attrName>ppt_x</p:attrName>
                                          <p:attrName>ppt_y</p:attrName>
                                        </p:attrNameLst>
                                      </p:cBhvr>
                                      <p:rCtr x="15742" y="-18958"/>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159 0.00463 L -0.01159 0.00532 C -0.00951 0.00417 -0.00704 0.00463 -0.00482 0.00324 C -0.00313 0.00208 -0.00209 -0.00093 -0.00092 -0.00255 C 0.00143 -0.00625 0.00286 -0.00671 0.00573 -0.0088 C 0.00703 -0.01111 0.0082 -0.01366 0.00963 -0.01597 C 0.01211 -0.02037 0.01914 -0.02917 0.02174 -0.03194 C 0.02604 -0.03657 0.03073 -0.04028 0.03476 -0.04491 C 0.04974 -0.06366 0.03385 -0.04468 0.04974 -0.06134 C 0.0556 -0.06736 0.06106 -0.07546 0.06718 -0.08032 C 0.07226 -0.08449 0.07721 -0.08727 0.08216 -0.0919 C 0.0845 -0.09444 0.08671 -0.0963 0.08932 -0.09907 C 0.09127 -0.10185 0.09296 -0.10625 0.09505 -0.1081 C 0.09791 -0.11111 0.10117 -0.11157 0.10416 -0.11389 C 0.10625 -0.11551 0.10794 -0.11829 0.10989 -0.11991 C 0.11211 -0.12199 0.11471 -0.12338 0.11718 -0.12546 C 0.12005 -0.12824 0.12304 -0.13194 0.12617 -0.13426 C 0.12812 -0.13588 0.13007 -0.13588 0.13203 -0.13773 C 0.13398 -0.13889 0.1358 -0.14143 0.13802 -0.14329 C 0.14231 -0.14699 0.14427 -0.14768 0.14895 -0.15046 C 0.15026 -0.15231 0.15169 -0.15486 0.15338 -0.15625 C 0.15507 -0.15787 0.15703 -0.15764 0.15872 -0.15903 C 0.17161 -0.17338 0.15664 -0.16505 0.17161 -0.17106 C 0.17786 -0.1794 0.17148 -0.17153 0.18073 -0.17824 C 0.19401 -0.18796 0.18033 -0.18056 0.19296 -0.18866 C 0.19479 -0.18981 0.19687 -0.19028 0.19869 -0.19143 C 0.20768 -0.19699 0.20169 -0.19468 0.21106 -0.20139 C 0.21289 -0.20278 0.21471 -0.20347 0.21614 -0.20486 C 0.22799 -0.21366 0.21276 -0.20509 0.22656 -0.21204 C 0.23437 -0.2206 0.23086 -0.21852 0.23685 -0.2206 C 0.24296 -0.22755 0.23619 -0.22083 0.24856 -0.22523 C 0.24856 -0.22477 0.25338 -0.22893 0.25455 -0.22963 C 0.2552 -0.22986 0.25586 -0.23056 0.25651 -0.23102 C 0.25911 -0.23194 0.26302 -0.23333 0.26549 -0.23542 C 0.26731 -0.23704 0.26875 -0.23843 0.2707 -0.24005 C 0.27226 -0.2412 0.27369 -0.24282 0.27513 -0.24375 C 0.27591 -0.24468 0.27643 -0.24514 0.27721 -0.24537 C 0.27968 -0.24606 0.28242 -0.24606 0.28489 -0.24722 C 0.28632 -0.24745 0.28802 -0.24792 0.28958 -0.24838 C 0.29023 -0.24907 0.29062 -0.24977 0.29127 -0.25 C 0.29283 -0.25046 0.29453 -0.25046 0.29596 -0.25139 C 0.29674 -0.25185 0.29726 -0.2537 0.29791 -0.2544 C 0.29882 -0.25509 0.30299 -0.25694 0.30377 -0.25718 C 0.30677 -0.26435 0.30286 -0.25648 0.3069 -0.26181 C 0.30781 -0.26296 0.30872 -0.26481 0.30963 -0.26597 C 0.31028 -0.26713 0.31185 -0.26852 0.31185 -0.26829 " pathEditMode="relative" rAng="0" ptsTypes="AAAAAAAAAAAAAAAAAAAAAAAAAAAAAAAAAAAAAAAAAAAAAA">
                                      <p:cBhvr>
                                        <p:cTn id="10" dur="2000" fill="hold"/>
                                        <p:tgtEl>
                                          <p:spTgt spid="11"/>
                                        </p:tgtEl>
                                        <p:attrNameLst>
                                          <p:attrName>ppt_x</p:attrName>
                                          <p:attrName>ppt_y</p:attrName>
                                        </p:attrNameLst>
                                      </p:cBhvr>
                                      <p:rCtr x="16172" y="-1363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8.33333E-7 -0.00023 L 8.33333E-7 0.00162 C 8.33333E-7 -0.00486 -0.00039 -0.00995 -0.00052 -0.01481 C -0.00052 -0.01643 -0.00065 -0.01852 -0.00065 -0.0206 C -0.00117 -0.04328 -0.00065 -0.03356 -0.0013 -0.0449 C -0.0013 -0.05046 -0.0013 -0.05625 -0.00143 -0.06111 C -0.00143 -0.06365 -0.00169 -0.06527 -0.00195 -0.06713 C -0.00195 -0.07129 -0.00195 -0.07592 -0.00195 -0.08032 C -0.00195 -0.08171 -0.00208 -0.0831 -0.00208 -0.08449 C -0.00221 -0.08889 -0.0026 -0.10231 -0.0026 -0.10416 C -0.0026 -0.10764 -0.0026 -0.11157 -0.00287 -0.11551 C -0.00287 -0.11759 -0.003 -0.11898 -0.003 -0.12106 C -0.003 -0.12338 -0.003 -0.12662 -0.00313 -0.12847 C -0.00313 -0.13125 -0.00326 -0.13333 -0.00326 -0.13611 C -0.00352 -0.14189 -0.00352 -0.14282 -0.00378 -0.14907 C -0.0043 -0.16921 -0.00391 -0.14722 -0.00417 -0.16504 C -0.00417 -0.17152 -0.00417 -0.17754 -0.0043 -0.18426 C -0.0043 -0.18541 -0.00443 -0.18657 -0.00443 -0.18865 C -0.00443 -0.19907 -0.00443 -0.21921 -0.00443 -0.21898 " pathEditMode="relative" rAng="0" ptsTypes="AAAAAAAAAAAAAAAAAAA">
                                      <p:cBhvr>
                                        <p:cTn id="14" dur="2000" fill="hold"/>
                                        <p:tgtEl>
                                          <p:spTgt spid="12"/>
                                        </p:tgtEl>
                                        <p:attrNameLst>
                                          <p:attrName>ppt_x</p:attrName>
                                          <p:attrName>ppt_y</p:attrName>
                                        </p:attrNameLst>
                                      </p:cBhvr>
                                      <p:rCtr x="-221" y="-1085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534 -0.05185 L -0.00534 -0.05139 C -0.00586 -0.05394 -0.00794 -0.07361 -0.00794 -0.07547 C -0.00794 -0.08472 -0.00794 -0.09445 -0.0069 -0.10371 C -0.00651 -0.10695 -0.0043 -0.11343 -0.0043 -0.1132 C -0.00365 -0.1206 -0.00339 -0.12732 -0.00274 -0.13426 C -0.00274 -0.13588 -0.00091 -0.13681 -0.00091 -0.1382 C -0.00091 -0.15116 -0.00248 -0.16435 -0.00274 -0.17732 C -0.003 -0.18935 -0.00274 -0.20116 -0.00274 -0.2125 " pathEditMode="relative" rAng="0" ptsTypes="AAAAAAAAA">
                                      <p:cBhvr>
                                        <p:cTn id="18" dur="2000" fill="hold"/>
                                        <p:tgtEl>
                                          <p:spTgt spid="14"/>
                                        </p:tgtEl>
                                        <p:attrNameLst>
                                          <p:attrName>ppt_x</p:attrName>
                                          <p:attrName>ppt_y</p:attrName>
                                        </p:attrNameLst>
                                      </p:cBhvr>
                                      <p:rCtr x="91" y="-800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39 -0.00532 L -0.00039 -0.00486 C 0.00156 -0.00625 0.00404 -0.00671 0.00612 -0.0081 C 0.00729 -0.00879 0.0082 -0.01041 0.00899 -0.0118 C 0.01081 -0.01481 0.01198 -0.01782 0.01419 -0.01967 C 0.01576 -0.02083 0.01732 -0.02129 0.01862 -0.02222 C 0.01992 -0.02315 0.02109 -0.02407 0.0224 -0.02477 C 0.02982 -0.0287 0.02214 -0.02291 0.03047 -0.0287 C 0.03672 -0.0331 0.03737 -0.03495 0.04401 -0.03773 C 0.06042 -0.04514 0.03373 -0.02986 0.05729 -0.04328 C 0.06003 -0.04467 0.06276 -0.04652 0.06537 -0.04838 C 0.06771 -0.05 0.06979 -0.05231 0.07214 -0.05347 C 0.07448 -0.05486 0.07708 -0.05532 0.07943 -0.05625 C 0.08281 -0.05879 0.08581 -0.0618 0.08919 -0.06389 C 0.09167 -0.06527 0.09401 -0.06551 0.09662 -0.06643 C 0.1069 -0.0706 0.09818 -0.06805 0.10781 -0.07037 C 0.10951 -0.07245 0.11107 -0.07453 0.11289 -0.07569 C 0.11758 -0.07893 0.13333 -0.08194 0.13438 -0.08217 C 0.15104 -0.09398 0.1306 -0.07963 0.15599 -0.09791 C 0.15833 -0.09953 0.16068 -0.10231 0.16328 -0.10301 C 0.16654 -0.10393 0.16979 -0.10463 0.17305 -0.10578 C 0.19115 -0.1118 0.17539 -0.1081 0.18854 -0.11088 C 0.19427 -0.11828 0.1888 -0.11273 0.19818 -0.1162 C 0.19961 -0.11666 0.20065 -0.11828 0.20195 -0.11875 C 0.20404 -0.11944 0.20586 -0.11967 0.20794 -0.12014 C 0.21602 -0.12847 0.20638 -0.11967 0.21745 -0.12523 C 0.21901 -0.12592 0.22044 -0.12801 0.22201 -0.12916 C 0.228 -0.13356 0.22813 -0.1331 0.23451 -0.13565 C 0.23685 -0.1375 0.23893 -0.13958 0.24115 -0.14097 C 0.24232 -0.14166 0.24375 -0.14166 0.24492 -0.14236 C 0.24701 -0.14328 0.24896 -0.1449 0.25078 -0.14606 C 0.25495 -0.14907 0.2582 -0.15162 0.26198 -0.15532 C 0.2638 -0.15694 0.26537 -0.15902 0.26719 -0.16041 C 0.26875 -0.16157 0.27018 -0.16203 0.27175 -0.16296 C 0.2737 -0.16458 0.27565 -0.16643 0.27761 -0.16828 C 0.27917 -0.16967 0.28112 -0.17083 0.28268 -0.17222 C 0.2849 -0.17384 0.28672 -0.17592 0.28867 -0.17754 C 0.28998 -0.17824 0.29115 -0.17893 0.29245 -0.18009 C 0.29753 -0.18449 0.29141 -0.18125 0.29753 -0.18402 C 0.29831 -0.18472 0.29909 -0.18541 0.29987 -0.18657 C 0.3013 -0.18865 0.303 -0.19305 0.30508 -0.19421 C 0.30625 -0.19514 0.30755 -0.19514 0.30873 -0.1956 C 0.30951 -0.19583 0.31016 -0.19652 0.31094 -0.19699 C 0.31159 -0.19815 0.31185 -0.19977 0.3125 -0.20069 C 0.31341 -0.20208 0.31563 -0.20324 0.31563 -0.20301 " pathEditMode="relative" rAng="0" ptsTypes="AAAAAAAAAAAAAAAAAAAAAAAAAAAAAAAAAAAAAAAAAAAAA">
                                      <p:cBhvr>
                                        <p:cTn id="22" dur="2000" fill="hold"/>
                                        <p:tgtEl>
                                          <p:spTgt spid="13"/>
                                        </p:tgtEl>
                                        <p:attrNameLst>
                                          <p:attrName>ppt_x</p:attrName>
                                          <p:attrName>ppt_y</p:attrName>
                                        </p:attrNameLst>
                                      </p:cBhvr>
                                      <p:rCtr x="15794"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extShape 1"/>
          <p:cNvSpPr txBox="1"/>
          <p:nvPr/>
        </p:nvSpPr>
        <p:spPr>
          <a:xfrm>
            <a:off x="2302998" y="3552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cap="all" spc="199">
                <a:solidFill>
                  <a:srgbClr val="262626"/>
                </a:solidFill>
                <a:latin typeface="Gill Sans MT"/>
              </a:rPr>
              <a:t>TOMANDO </a:t>
            </a:r>
            <a:r>
              <a:rPr lang="en-US" sz="2800" b="0" strike="noStrike" cap="all" spc="199">
                <a:solidFill>
                  <a:srgbClr val="262626"/>
                </a:solidFill>
                <a:latin typeface="Gill Sans MT"/>
              </a:rPr>
              <a:t>SUS MEDICINAS</a:t>
            </a:r>
            <a:endParaRPr lang="en-US" sz="2800" b="0" strike="noStrike" spc="-1">
              <a:solidFill>
                <a:srgbClr val="000000"/>
              </a:solidFill>
              <a:latin typeface="Gill Sans MT"/>
            </a:endParaRPr>
          </a:p>
        </p:txBody>
      </p:sp>
      <p:sp>
        <p:nvSpPr>
          <p:cNvPr id="312" name="TextShape 2"/>
          <p:cNvSpPr txBox="1"/>
          <p:nvPr/>
        </p:nvSpPr>
        <p:spPr>
          <a:xfrm>
            <a:off x="878541" y="1543560"/>
            <a:ext cx="11066277" cy="5162040"/>
          </a:xfrm>
          <a:prstGeom prst="rect">
            <a:avLst/>
          </a:prstGeom>
          <a:noFill/>
          <a:ln w="0">
            <a:noFill/>
          </a:ln>
        </p:spPr>
        <p:txBody>
          <a:bodyPr lIns="91440" tIns="45720" rIns="91440" bIns="45720" anchor="t">
            <a:noAutofit/>
          </a:bodyPr>
          <a:lstStyle/>
          <a:p>
            <a:pPr>
              <a:lnSpc>
                <a:spcPct val="100000"/>
              </a:lnSpc>
              <a:spcBef>
                <a:spcPts val="1001"/>
              </a:spcBef>
              <a:buClr>
                <a:srgbClr val="418AB3"/>
              </a:buClr>
            </a:pPr>
            <a:r>
              <a:rPr lang="en-US" sz="2500" spc="-1" dirty="0">
                <a:solidFill>
                  <a:srgbClr val="262626"/>
                </a:solidFill>
                <a:latin typeface="Gill Sans MT"/>
              </a:rPr>
              <a:t>1. </a:t>
            </a:r>
            <a:r>
              <a:rPr lang="en-US" sz="2500" b="0" strike="noStrike" spc="-1" dirty="0">
                <a:solidFill>
                  <a:srgbClr val="262626"/>
                </a:solidFill>
                <a:latin typeface="Gill Sans MT"/>
              </a:rPr>
              <a:t>¿</a:t>
            </a:r>
            <a:r>
              <a:rPr lang="en-US" sz="2500" b="0" strike="noStrike" spc="-1" dirty="0" err="1">
                <a:solidFill>
                  <a:srgbClr val="262626"/>
                </a:solidFill>
                <a:latin typeface="Gill Sans MT"/>
              </a:rPr>
              <a:t>Razones</a:t>
            </a:r>
            <a:r>
              <a:rPr lang="en-US" sz="2500" b="0" strike="noStrike" spc="-1" dirty="0">
                <a:solidFill>
                  <a:srgbClr val="262626"/>
                </a:solidFill>
                <a:latin typeface="Gill Sans MT"/>
              </a:rPr>
              <a:t>/barreras </a:t>
            </a:r>
            <a:r>
              <a:rPr lang="en-US" sz="2500" b="0" strike="noStrike" spc="-1" dirty="0" err="1">
                <a:solidFill>
                  <a:srgbClr val="262626"/>
                </a:solidFill>
                <a:latin typeface="Gill Sans MT"/>
              </a:rPr>
              <a:t>más</a:t>
            </a:r>
            <a:r>
              <a:rPr lang="en-US" sz="2500" b="0" strike="noStrike" spc="-1" dirty="0">
                <a:solidFill>
                  <a:srgbClr val="262626"/>
                </a:solidFill>
                <a:latin typeface="Gill Sans MT"/>
              </a:rPr>
              <a:t> </a:t>
            </a:r>
            <a:r>
              <a:rPr lang="en-US" sz="2500" b="0" strike="noStrike" spc="-1" dirty="0" err="1">
                <a:solidFill>
                  <a:srgbClr val="262626"/>
                </a:solidFill>
                <a:latin typeface="Gill Sans MT"/>
              </a:rPr>
              <a:t>comunes</a:t>
            </a:r>
            <a:r>
              <a:rPr lang="en-US" sz="2500" b="0" strike="noStrike" spc="-1" dirty="0">
                <a:solidFill>
                  <a:srgbClr val="262626"/>
                </a:solidFill>
                <a:latin typeface="Gill Sans MT"/>
              </a:rPr>
              <a:t> para no </a:t>
            </a:r>
            <a:r>
              <a:rPr lang="en-US" sz="2500" b="0" strike="noStrike" spc="-1" dirty="0" err="1">
                <a:solidFill>
                  <a:srgbClr val="262626"/>
                </a:solidFill>
                <a:latin typeface="Gill Sans MT"/>
              </a:rPr>
              <a:t>tomar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medicamentos</a:t>
            </a:r>
            <a:r>
              <a:rPr lang="en-US" sz="2500" b="0" strike="noStrike" spc="-1" dirty="0">
                <a:solidFill>
                  <a:srgbClr val="262626"/>
                </a:solidFill>
                <a:latin typeface="Gill Sans MT"/>
              </a:rPr>
              <a:t>?</a:t>
            </a:r>
            <a:endParaRPr lang="en-US" dirty="0"/>
          </a:p>
          <a:p>
            <a:pPr>
              <a:spcBef>
                <a:spcPts val="1001"/>
              </a:spcBef>
              <a:buClr>
                <a:srgbClr val="418AB3"/>
              </a:buClr>
            </a:pPr>
            <a:r>
              <a:rPr lang="en-US" sz="2500" b="0" strike="noStrike" spc="-1" dirty="0">
                <a:solidFill>
                  <a:srgbClr val="262626"/>
                </a:solidFill>
                <a:latin typeface="Gill Sans MT"/>
              </a:rPr>
              <a:t>2. </a:t>
            </a:r>
            <a:r>
              <a:rPr lang="en-US" sz="2500" b="0" strike="noStrike" spc="-1" dirty="0" err="1">
                <a:solidFill>
                  <a:srgbClr val="262626"/>
                </a:solidFill>
                <a:latin typeface="Gill Sans MT"/>
              </a:rPr>
              <a:t>Miedo</a:t>
            </a:r>
            <a:r>
              <a:rPr lang="en-US" sz="2500" b="0" strike="noStrike" spc="-1" dirty="0">
                <a:solidFill>
                  <a:srgbClr val="262626"/>
                </a:solidFill>
                <a:latin typeface="Gill Sans MT"/>
              </a:rPr>
              <a:t>: Reacciones </a:t>
            </a:r>
            <a:r>
              <a:rPr lang="en-US" sz="2500" b="0" strike="noStrike" spc="-1" dirty="0" err="1">
                <a:solidFill>
                  <a:srgbClr val="262626"/>
                </a:solidFill>
                <a:latin typeface="Gill Sans MT"/>
              </a:rPr>
              <a:t>adversas</a:t>
            </a:r>
            <a:r>
              <a:rPr lang="en-US" sz="2500" b="0" strike="noStrike" spc="-1" dirty="0">
                <a:solidFill>
                  <a:srgbClr val="262626"/>
                </a:solidFill>
                <a:latin typeface="Gill Sans MT"/>
              </a:rPr>
              <a:t> y </a:t>
            </a:r>
            <a:r>
              <a:rPr lang="en-US" sz="2500" b="0" strike="noStrike" spc="-1" dirty="0" err="1">
                <a:solidFill>
                  <a:srgbClr val="262626"/>
                </a:solidFill>
                <a:latin typeface="Gill Sans MT"/>
              </a:rPr>
              <a:t>los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efectos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secundarios</a:t>
            </a:r>
            <a:r>
              <a:rPr lang="en-US" sz="2500" b="0" strike="noStrike" spc="-1" dirty="0">
                <a:solidFill>
                  <a:srgbClr val="262626"/>
                </a:solidFill>
                <a:latin typeface="Gill Sans MT"/>
              </a:rPr>
              <a:t> de </a:t>
            </a:r>
            <a:r>
              <a:rPr lang="en-US" sz="2500" b="0" strike="noStrike" spc="-1" dirty="0" err="1">
                <a:solidFill>
                  <a:srgbClr val="262626"/>
                </a:solidFill>
                <a:latin typeface="Gill Sans MT"/>
              </a:rPr>
              <a:t>los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agentes</a:t>
            </a:r>
            <a:r>
              <a:rPr lang="en-US" sz="2500" b="0" strike="noStrike" spc="-1" dirty="0">
                <a:solidFill>
                  <a:srgbClr val="262626"/>
                </a:solidFill>
                <a:latin typeface="Gill Sans MT"/>
              </a:rPr>
              <a:t> </a:t>
            </a:r>
            <a:r>
              <a:rPr lang="en-US" sz="2500" b="0" strike="noStrike" spc="-1" dirty="0" err="1">
                <a:solidFill>
                  <a:srgbClr val="262626"/>
                </a:solidFill>
                <a:latin typeface="Gill Sans MT"/>
              </a:rPr>
              <a:t>hipoglucemiantes</a:t>
            </a:r>
            <a:r>
              <a:rPr lang="en-US" sz="2500" b="0" strike="noStrike" spc="-1" dirty="0">
                <a:solidFill>
                  <a:srgbClr val="262626"/>
                </a:solidFill>
                <a:latin typeface="Gill Sans MT"/>
              </a:rPr>
              <a:t>,.</a:t>
            </a:r>
          </a:p>
          <a:p>
            <a:pPr>
              <a:spcBef>
                <a:spcPts val="1001"/>
              </a:spcBef>
              <a:buClr>
                <a:srgbClr val="418AB3"/>
              </a:buClr>
            </a:pPr>
            <a:r>
              <a:rPr lang="en-US" sz="2500" spc="-1" dirty="0">
                <a:solidFill>
                  <a:srgbClr val="262626"/>
                </a:solidFill>
                <a:latin typeface="Gill Sans MT"/>
              </a:rPr>
              <a:t>2A. Formas </a:t>
            </a:r>
            <a:r>
              <a:rPr lang="en-US" sz="2500" spc="-1" dirty="0" err="1">
                <a:solidFill>
                  <a:srgbClr val="262626"/>
                </a:solidFill>
                <a:latin typeface="Gill Sans MT"/>
              </a:rPr>
              <a:t>prácticas</a:t>
            </a:r>
            <a:r>
              <a:rPr lang="en-US" sz="2500" spc="-1" dirty="0">
                <a:solidFill>
                  <a:srgbClr val="262626"/>
                </a:solidFill>
                <a:latin typeface="Gill Sans MT"/>
              </a:rPr>
              <a:t> de </a:t>
            </a:r>
            <a:r>
              <a:rPr lang="en-US" sz="2500" spc="-1" dirty="0" err="1">
                <a:solidFill>
                  <a:srgbClr val="262626"/>
                </a:solidFill>
                <a:latin typeface="Gill Sans MT"/>
              </a:rPr>
              <a:t>identificar</a:t>
            </a:r>
            <a:r>
              <a:rPr lang="en-US" sz="2500" spc="-1" dirty="0">
                <a:solidFill>
                  <a:srgbClr val="262626"/>
                </a:solidFill>
                <a:latin typeface="Gill Sans MT"/>
              </a:rPr>
              <a:t> la </a:t>
            </a:r>
            <a:r>
              <a:rPr lang="en-US" sz="2500" spc="-1" dirty="0" err="1">
                <a:solidFill>
                  <a:srgbClr val="262626"/>
                </a:solidFill>
                <a:latin typeface="Gill Sans MT"/>
              </a:rPr>
              <a:t>razón</a:t>
            </a:r>
            <a:r>
              <a:rPr lang="en-US" sz="2500" spc="-1" dirty="0">
                <a:solidFill>
                  <a:srgbClr val="262626"/>
                </a:solidFill>
                <a:latin typeface="Gill Sans MT"/>
              </a:rPr>
              <a:t> con la </a:t>
            </a:r>
            <a:r>
              <a:rPr lang="en-US" sz="2500" spc="-1" dirty="0" err="1">
                <a:solidFill>
                  <a:srgbClr val="262626"/>
                </a:solidFill>
                <a:latin typeface="Gill Sans MT"/>
              </a:rPr>
              <a:t>falta</a:t>
            </a:r>
            <a:r>
              <a:rPr lang="en-US" sz="2500" spc="-1" dirty="0">
                <a:solidFill>
                  <a:srgbClr val="262626"/>
                </a:solidFill>
                <a:latin typeface="Gill Sans MT"/>
              </a:rPr>
              <a:t> de </a:t>
            </a:r>
            <a:r>
              <a:rPr lang="en-US" sz="2500" spc="-1" dirty="0" err="1">
                <a:solidFill>
                  <a:srgbClr val="262626"/>
                </a:solidFill>
                <a:latin typeface="Gill Sans MT"/>
              </a:rPr>
              <a:t>adherencia</a:t>
            </a:r>
            <a:r>
              <a:rPr lang="en-US" sz="2500" spc="-1" dirty="0">
                <a:solidFill>
                  <a:srgbClr val="262626"/>
                </a:solidFill>
                <a:latin typeface="Gill Sans MT"/>
              </a:rPr>
              <a:t>.</a:t>
            </a:r>
          </a:p>
          <a:p>
            <a:pPr>
              <a:lnSpc>
                <a:spcPct val="100000"/>
              </a:lnSpc>
              <a:spcBef>
                <a:spcPts val="1001"/>
              </a:spcBef>
              <a:buClr>
                <a:srgbClr val="418AB3"/>
              </a:buClr>
            </a:pPr>
            <a:r>
              <a:rPr lang="en-US" sz="2500" b="0" strike="noStrike" spc="-1" dirty="0">
                <a:solidFill>
                  <a:srgbClr val="262626"/>
                </a:solidFill>
                <a:latin typeface="Gill Sans MT"/>
              </a:rPr>
              <a:t>3. Barreras </a:t>
            </a:r>
            <a:r>
              <a:rPr lang="en-US" sz="2500" b="0" strike="noStrike" spc="-1" dirty="0" err="1">
                <a:solidFill>
                  <a:srgbClr val="262626"/>
                </a:solidFill>
                <a:latin typeface="Gill Sans MT"/>
              </a:rPr>
              <a:t>sociales</a:t>
            </a:r>
            <a:r>
              <a:rPr lang="en-US" sz="2500" b="0" strike="noStrike" spc="-1" dirty="0">
                <a:solidFill>
                  <a:srgbClr val="262626"/>
                </a:solidFill>
                <a:latin typeface="Gill Sans MT"/>
              </a:rPr>
              <a:t>:</a:t>
            </a:r>
          </a:p>
          <a:p>
            <a:pPr>
              <a:spcBef>
                <a:spcPts val="1001"/>
              </a:spcBef>
            </a:pPr>
            <a:r>
              <a:rPr lang="en-US" sz="2500" spc="-1" dirty="0">
                <a:solidFill>
                  <a:srgbClr val="262626"/>
                </a:solidFill>
                <a:latin typeface="Gill Sans MT"/>
              </a:rPr>
              <a:t>   * </a:t>
            </a:r>
            <a:r>
              <a:rPr lang="en-US" sz="2500" b="0" strike="noStrike" spc="-1" dirty="0">
                <a:solidFill>
                  <a:srgbClr val="262626"/>
                </a:solidFill>
                <a:latin typeface="Gill Sans MT"/>
              </a:rPr>
              <a:t>Financiera</a:t>
            </a:r>
            <a:r>
              <a:rPr lang="en-US" sz="2500" spc="-1" dirty="0">
                <a:solidFill>
                  <a:srgbClr val="262626"/>
                </a:solidFill>
                <a:latin typeface="Gill Sans MT"/>
              </a:rPr>
              <a:t>.</a:t>
            </a:r>
          </a:p>
          <a:p>
            <a:pPr>
              <a:spcBef>
                <a:spcPts val="1001"/>
              </a:spcBef>
              <a:buClr>
                <a:srgbClr val="418AB3"/>
              </a:buClr>
            </a:pPr>
            <a:r>
              <a:rPr lang="en-US" sz="2500" spc="-1" dirty="0">
                <a:solidFill>
                  <a:srgbClr val="262626"/>
                </a:solidFill>
                <a:latin typeface="Gill Sans MT"/>
              </a:rPr>
              <a:t>   * </a:t>
            </a:r>
            <a:r>
              <a:rPr lang="en-US" sz="2500" b="0" strike="noStrike" spc="-1" dirty="0" err="1">
                <a:solidFill>
                  <a:srgbClr val="262626"/>
                </a:solidFill>
                <a:latin typeface="Gill Sans MT"/>
              </a:rPr>
              <a:t>Restricciones</a:t>
            </a:r>
            <a:r>
              <a:rPr lang="en-US" sz="2500" b="0" strike="noStrike" spc="-1" dirty="0">
                <a:solidFill>
                  <a:srgbClr val="262626"/>
                </a:solidFill>
                <a:latin typeface="Gill Sans MT"/>
              </a:rPr>
              <a:t> de </a:t>
            </a:r>
            <a:r>
              <a:rPr lang="en-US" sz="2500" b="0" strike="noStrike" spc="-1" dirty="0" err="1">
                <a:solidFill>
                  <a:srgbClr val="262626"/>
                </a:solidFill>
                <a:latin typeface="Gill Sans MT"/>
              </a:rPr>
              <a:t>tiempo</a:t>
            </a:r>
            <a:r>
              <a:rPr lang="en-US" sz="2500" spc="-1" dirty="0">
                <a:solidFill>
                  <a:srgbClr val="262626"/>
                </a:solidFill>
                <a:latin typeface="Gill Sans MT"/>
              </a:rPr>
              <a:t>.</a:t>
            </a:r>
          </a:p>
          <a:p>
            <a:pPr>
              <a:spcBef>
                <a:spcPts val="1001"/>
              </a:spcBef>
            </a:pPr>
            <a:r>
              <a:rPr lang="en-US" sz="2500" spc="-1" dirty="0">
                <a:solidFill>
                  <a:srgbClr val="262626"/>
                </a:solidFill>
                <a:latin typeface="Gill Sans MT"/>
              </a:rPr>
              <a:t>   * </a:t>
            </a:r>
            <a:r>
              <a:rPr lang="en-US" sz="2500" spc="-1" dirty="0" err="1">
                <a:solidFill>
                  <a:srgbClr val="262626"/>
                </a:solidFill>
                <a:latin typeface="Gill Sans MT"/>
              </a:rPr>
              <a:t>Cómo</a:t>
            </a:r>
            <a:r>
              <a:rPr lang="en-US" sz="2500" b="0" strike="noStrike" spc="-1" dirty="0">
                <a:solidFill>
                  <a:srgbClr val="262626"/>
                </a:solidFill>
                <a:latin typeface="Gill Sans MT"/>
              </a:rPr>
              <a:t> </a:t>
            </a:r>
            <a:r>
              <a:rPr lang="en-US" sz="2500" b="0" strike="noStrike" spc="-1" dirty="0" err="1">
                <a:solidFill>
                  <a:srgbClr val="262626"/>
                </a:solidFill>
                <a:latin typeface="Gill Sans MT"/>
              </a:rPr>
              <a:t>configurar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recordatorios</a:t>
            </a:r>
            <a:r>
              <a:rPr lang="en-US" sz="2500" spc="-1" dirty="0">
                <a:solidFill>
                  <a:srgbClr val="262626"/>
                </a:solidFill>
                <a:latin typeface="Gill Sans MT"/>
              </a:rPr>
              <a:t>.</a:t>
            </a:r>
            <a:endParaRPr lang="en-US"/>
          </a:p>
          <a:p>
            <a:pPr>
              <a:lnSpc>
                <a:spcPct val="100000"/>
              </a:lnSpc>
              <a:spcBef>
                <a:spcPts val="1001"/>
              </a:spcBef>
              <a:buClr>
                <a:srgbClr val="418AB3"/>
              </a:buClr>
            </a:pPr>
            <a:r>
              <a:rPr lang="en-US" sz="2500" b="0" strike="noStrike" spc="-1" dirty="0">
                <a:solidFill>
                  <a:srgbClr val="262626"/>
                </a:solidFill>
                <a:latin typeface="Gill Sans MT"/>
              </a:rPr>
              <a:t>4. </a:t>
            </a:r>
            <a:r>
              <a:rPr lang="en-US" sz="2500" b="0" strike="noStrike" spc="-1" dirty="0" err="1">
                <a:solidFill>
                  <a:srgbClr val="262626"/>
                </a:solidFill>
                <a:latin typeface="Gill Sans MT"/>
              </a:rPr>
              <a:t>Elegibilidad</a:t>
            </a:r>
            <a:r>
              <a:rPr lang="en-US" sz="2500" b="0" strike="noStrike" spc="-1" dirty="0">
                <a:solidFill>
                  <a:srgbClr val="262626"/>
                </a:solidFill>
                <a:latin typeface="Gill Sans MT"/>
              </a:rPr>
              <a:t> y </a:t>
            </a:r>
            <a:r>
              <a:rPr lang="en-US" sz="2500" b="0" strike="noStrike" spc="-1" dirty="0" err="1">
                <a:solidFill>
                  <a:srgbClr val="262626"/>
                </a:solidFill>
                <a:latin typeface="Gill Sans MT"/>
              </a:rPr>
              <a:t>trabajar</a:t>
            </a:r>
            <a:r>
              <a:rPr lang="en-US" sz="2500" b="0" strike="noStrike" spc="-1" dirty="0">
                <a:solidFill>
                  <a:srgbClr val="262626"/>
                </a:solidFill>
                <a:latin typeface="Gill Sans MT"/>
              </a:rPr>
              <a:t> con </a:t>
            </a:r>
            <a:r>
              <a:rPr lang="en-US" sz="2500" b="0" strike="noStrike" spc="-1" dirty="0" err="1">
                <a:solidFill>
                  <a:srgbClr val="262626"/>
                </a:solidFill>
                <a:latin typeface="Gill Sans MT"/>
              </a:rPr>
              <a:t>el</a:t>
            </a:r>
            <a:r>
              <a:rPr lang="en-US" sz="2500" b="0" strike="noStrike" spc="-1" dirty="0">
                <a:solidFill>
                  <a:srgbClr val="262626"/>
                </a:solidFill>
                <a:latin typeface="Gill Sans MT"/>
              </a:rPr>
              <a:t> </a:t>
            </a:r>
            <a:r>
              <a:rPr lang="en-US" sz="2500" b="0" strike="noStrike" spc="-1" dirty="0" err="1">
                <a:solidFill>
                  <a:srgbClr val="262626"/>
                </a:solidFill>
                <a:latin typeface="Gill Sans MT"/>
              </a:rPr>
              <a:t>papeleo</a:t>
            </a:r>
            <a:r>
              <a:rPr lang="en-US" sz="2500" spc="-1" dirty="0">
                <a:solidFill>
                  <a:srgbClr val="262626"/>
                </a:solidFill>
                <a:latin typeface="Gill Sans MT"/>
              </a:rPr>
              <a:t>.</a:t>
            </a:r>
            <a:endParaRPr lang="en-US" sz="2500" b="0" strike="noStrike" spc="-1" dirty="0">
              <a:solidFill>
                <a:srgbClr val="262626"/>
              </a:solidFill>
              <a:latin typeface="Gill Sans MT"/>
            </a:endParaRPr>
          </a:p>
          <a:p>
            <a:pPr>
              <a:spcBef>
                <a:spcPts val="1001"/>
              </a:spcBef>
              <a:buClr>
                <a:srgbClr val="418AB3"/>
              </a:buClr>
            </a:pPr>
            <a:r>
              <a:rPr lang="en-US" sz="2500" b="0" strike="noStrike" spc="-1" dirty="0">
                <a:solidFill>
                  <a:srgbClr val="262626"/>
                </a:solidFill>
                <a:latin typeface="Gill Sans MT"/>
              </a:rPr>
              <a:t>5</a:t>
            </a:r>
            <a:r>
              <a:rPr lang="en-US" sz="2500" spc="-1" dirty="0">
                <a:solidFill>
                  <a:srgbClr val="262626"/>
                </a:solidFill>
                <a:latin typeface="Gill Sans MT"/>
              </a:rPr>
              <a:t>. </a:t>
            </a:r>
            <a:r>
              <a:rPr lang="en-US" sz="2500" spc="-1" dirty="0" err="1">
                <a:solidFill>
                  <a:srgbClr val="262626"/>
                </a:solidFill>
                <a:latin typeface="Gill Sans MT"/>
              </a:rPr>
              <a:t>Té</a:t>
            </a:r>
            <a:r>
              <a:rPr lang="en-US" sz="2500" b="0" strike="noStrike" spc="-1" dirty="0" err="1">
                <a:solidFill>
                  <a:srgbClr val="262626"/>
                </a:solidFill>
                <a:latin typeface="Gill Sans MT"/>
              </a:rPr>
              <a:t>cnicas</a:t>
            </a:r>
            <a:r>
              <a:rPr lang="en-US" sz="2500" b="0" strike="noStrike" spc="-1" dirty="0">
                <a:solidFill>
                  <a:srgbClr val="262626"/>
                </a:solidFill>
                <a:latin typeface="Gill Sans MT"/>
              </a:rPr>
              <a:t>/</a:t>
            </a:r>
            <a:r>
              <a:rPr lang="en-US" sz="2500" b="0" strike="noStrike" spc="-1" dirty="0" err="1">
                <a:solidFill>
                  <a:srgbClr val="262626"/>
                </a:solidFill>
                <a:latin typeface="Gill Sans MT"/>
              </a:rPr>
              <a:t>herramientas</a:t>
            </a:r>
            <a:r>
              <a:rPr lang="en-US" sz="2500" b="0" strike="noStrike" spc="-1" dirty="0">
                <a:solidFill>
                  <a:srgbClr val="262626"/>
                </a:solidFill>
                <a:latin typeface="Gill Sans MT"/>
              </a:rPr>
              <a:t> de </a:t>
            </a:r>
            <a:r>
              <a:rPr lang="en-US" sz="2500" b="0" strike="noStrike" spc="-1" dirty="0" err="1">
                <a:solidFill>
                  <a:srgbClr val="262626"/>
                </a:solidFill>
                <a:latin typeface="Gill Sans MT"/>
              </a:rPr>
              <a:t>enseñanza</a:t>
            </a:r>
            <a:r>
              <a:rPr lang="en-US" sz="2500" b="0" strike="noStrike" spc="-1" dirty="0">
                <a:solidFill>
                  <a:srgbClr val="262626"/>
                </a:solidFill>
                <a:latin typeface="Gill Sans MT"/>
              </a:rPr>
              <a:t> </a:t>
            </a:r>
            <a:r>
              <a:rPr lang="en-US" sz="2500" b="0" strike="noStrike" spc="-1" dirty="0" err="1">
                <a:solidFill>
                  <a:srgbClr val="262626"/>
                </a:solidFill>
                <a:latin typeface="Gill Sans MT"/>
              </a:rPr>
              <a:t>efectivas</a:t>
            </a:r>
            <a:r>
              <a:rPr lang="en-US" sz="2500" b="0" strike="noStrike" spc="-1" dirty="0">
                <a:solidFill>
                  <a:srgbClr val="262626"/>
                </a:solidFill>
                <a:latin typeface="Gill Sans MT"/>
              </a:rPr>
              <a:t> para </a:t>
            </a:r>
            <a:r>
              <a:rPr lang="en-US" sz="2500" b="0" strike="noStrike" spc="-1" dirty="0" err="1">
                <a:solidFill>
                  <a:srgbClr val="262626"/>
                </a:solidFill>
                <a:latin typeface="Gill Sans MT"/>
              </a:rPr>
              <a:t>adherencia</a:t>
            </a:r>
            <a:r>
              <a:rPr lang="en-US" sz="2500" spc="-1" dirty="0">
                <a:solidFill>
                  <a:srgbClr val="262626"/>
                </a:solidFill>
                <a:latin typeface="Gill Sans MT"/>
              </a:rPr>
              <a:t> al </a:t>
            </a:r>
            <a:r>
              <a:rPr lang="en-US" sz="2500" spc="-1" dirty="0" err="1">
                <a:solidFill>
                  <a:srgbClr val="262626"/>
                </a:solidFill>
                <a:latin typeface="Gill Sans MT"/>
              </a:rPr>
              <a:t>medicamento</a:t>
            </a:r>
            <a:r>
              <a:rPr lang="en-US" sz="2500" spc="-1" dirty="0">
                <a:solidFill>
                  <a:srgbClr val="262626"/>
                </a:solidFill>
                <a:latin typeface="Gill Sans MT"/>
              </a:rPr>
              <a:t>.</a:t>
            </a:r>
            <a:endParaRPr lang="en-US" sz="2500" b="0" strike="noStrike" spc="-1" dirty="0">
              <a:solidFill>
                <a:srgbClr val="262626"/>
              </a:solidFill>
              <a:latin typeface="Gill Sans M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ADHERENCIA A LOS MEDICAMENTOS</a:t>
            </a:r>
          </a:p>
        </p:txBody>
      </p:sp>
      <p:sp>
        <p:nvSpPr>
          <p:cNvPr id="310" name="TextShape 2"/>
          <p:cNvSpPr txBox="1"/>
          <p:nvPr/>
        </p:nvSpPr>
        <p:spPr>
          <a:xfrm>
            <a:off x="2231279" y="2458785"/>
            <a:ext cx="8777379" cy="4219920"/>
          </a:xfrm>
          <a:prstGeom prst="rect">
            <a:avLst/>
          </a:prstGeom>
          <a:noFill/>
          <a:ln w="0">
            <a:noFill/>
          </a:ln>
        </p:spPr>
        <p:txBody>
          <a:bodyPr>
            <a:normAutofit/>
          </a:bodyPr>
          <a:lstStyle/>
          <a:p>
            <a:pPr>
              <a:lnSpc>
                <a:spcPct val="100000"/>
              </a:lnSpc>
              <a:spcBef>
                <a:spcPts val="1001"/>
              </a:spcBef>
            </a:pPr>
            <a:endParaRPr lang="en-US" sz="1800" b="0" strike="noStrike" spc="-1">
              <a:solidFill>
                <a:srgbClr val="262626"/>
              </a:solidFill>
              <a:latin typeface="Gill Sans MT"/>
            </a:endParaRPr>
          </a:p>
          <a:p>
            <a:pPr marL="228600" indent="-228240">
              <a:lnSpc>
                <a:spcPct val="100000"/>
              </a:lnSpc>
              <a:spcBef>
                <a:spcPts val="1001"/>
              </a:spcBef>
              <a:buClr>
                <a:srgbClr val="418AB3"/>
              </a:buClr>
              <a:buFont typeface="Arial"/>
              <a:buChar char="•"/>
              <a:tabLst>
                <a:tab pos="0" algn="l"/>
              </a:tabLst>
            </a:pPr>
            <a:r>
              <a:rPr lang="en-US" sz="2500" strike="noStrike" spc="-1" err="1">
                <a:solidFill>
                  <a:srgbClr val="262626"/>
                </a:solidFill>
                <a:uFillTx/>
                <a:latin typeface="Gill Sans MT"/>
              </a:rPr>
              <a:t>Descripción</a:t>
            </a:r>
            <a:r>
              <a:rPr lang="en-US" sz="2500" strike="noStrike" spc="-1">
                <a:solidFill>
                  <a:srgbClr val="262626"/>
                </a:solidFill>
                <a:uFillTx/>
                <a:latin typeface="Gill Sans MT"/>
              </a:rPr>
              <a:t> General: </a:t>
            </a:r>
            <a:r>
              <a:rPr lang="en-US" sz="2500" strike="noStrike" spc="-1" err="1">
                <a:solidFill>
                  <a:srgbClr val="262626"/>
                </a:solidFill>
                <a:uFillTx/>
                <a:latin typeface="Gill Sans MT"/>
              </a:rPr>
              <a:t>Nuestro</a:t>
            </a:r>
            <a:r>
              <a:rPr lang="en-US" sz="2500" strike="noStrike" spc="-1">
                <a:solidFill>
                  <a:srgbClr val="262626"/>
                </a:solidFill>
                <a:uFillTx/>
                <a:latin typeface="Gill Sans MT"/>
              </a:rPr>
              <a:t> Proyecto </a:t>
            </a:r>
            <a:r>
              <a:rPr lang="en-US" sz="2500" strike="noStrike" spc="-1" err="1">
                <a:solidFill>
                  <a:srgbClr val="262626"/>
                </a:solidFill>
                <a:uFillTx/>
                <a:latin typeface="Gill Sans MT"/>
              </a:rPr>
              <a:t>más</a:t>
            </a:r>
            <a:r>
              <a:rPr lang="en-US" sz="2500" strike="noStrike" spc="-1">
                <a:solidFill>
                  <a:srgbClr val="262626"/>
                </a:solidFill>
                <a:uFillTx/>
                <a:latin typeface="Gill Sans MT"/>
              </a:rPr>
              <a:t> </a:t>
            </a:r>
            <a:r>
              <a:rPr lang="en-US" sz="2500" strike="noStrike" spc="-1" err="1">
                <a:solidFill>
                  <a:srgbClr val="262626"/>
                </a:solidFill>
                <a:uFillTx/>
                <a:latin typeface="Gill Sans MT"/>
              </a:rPr>
              <a:t>reciente</a:t>
            </a:r>
            <a:r>
              <a:rPr lang="en-US" sz="2500" strike="noStrike" spc="-1">
                <a:solidFill>
                  <a:srgbClr val="262626"/>
                </a:solidFill>
                <a:uFillTx/>
                <a:latin typeface="Gill Sans MT"/>
              </a:rPr>
              <a:t> </a:t>
            </a:r>
            <a:r>
              <a:rPr lang="en-US" sz="2500" strike="noStrike" spc="-1" err="1">
                <a:solidFill>
                  <a:srgbClr val="262626"/>
                </a:solidFill>
                <a:uFillTx/>
                <a:latin typeface="Gill Sans MT"/>
              </a:rPr>
              <a:t>reveló</a:t>
            </a:r>
            <a:r>
              <a:rPr lang="en-US" sz="2500" strike="noStrike" spc="-1">
                <a:solidFill>
                  <a:srgbClr val="262626"/>
                </a:solidFill>
                <a:uFillTx/>
                <a:latin typeface="Gill Sans MT"/>
              </a:rPr>
              <a:t> que </a:t>
            </a:r>
            <a:r>
              <a:rPr lang="en-US" sz="2500" strike="noStrike" spc="-1" err="1">
                <a:solidFill>
                  <a:srgbClr val="262626"/>
                </a:solidFill>
                <a:uFillTx/>
                <a:latin typeface="Gill Sans MT"/>
              </a:rPr>
              <a:t>barreras</a:t>
            </a:r>
            <a:r>
              <a:rPr lang="en-US" sz="2500" strike="noStrike" spc="-1">
                <a:solidFill>
                  <a:srgbClr val="262626"/>
                </a:solidFill>
                <a:uFillTx/>
                <a:latin typeface="Gill Sans MT"/>
              </a:rPr>
              <a:t> son  </a:t>
            </a:r>
            <a:r>
              <a:rPr lang="en-US" sz="2500" strike="noStrike" spc="-1" err="1">
                <a:solidFill>
                  <a:srgbClr val="262626"/>
                </a:solidFill>
                <a:uFillTx/>
                <a:latin typeface="Gill Sans MT"/>
              </a:rPr>
              <a:t>más</a:t>
            </a:r>
            <a:r>
              <a:rPr lang="en-US" sz="2500" strike="noStrike" spc="-1">
                <a:solidFill>
                  <a:srgbClr val="262626"/>
                </a:solidFill>
                <a:uFillTx/>
                <a:latin typeface="Gill Sans MT"/>
              </a:rPr>
              <a:t> </a:t>
            </a:r>
            <a:r>
              <a:rPr lang="en-US" sz="2500" strike="noStrike" spc="-1" err="1">
                <a:solidFill>
                  <a:srgbClr val="262626"/>
                </a:solidFill>
                <a:uFillTx/>
                <a:latin typeface="Gill Sans MT"/>
              </a:rPr>
              <a:t>comunes</a:t>
            </a:r>
            <a:r>
              <a:rPr lang="en-US" sz="2500" strike="noStrike" spc="-1">
                <a:solidFill>
                  <a:srgbClr val="262626"/>
                </a:solidFill>
                <a:uFillTx/>
                <a:latin typeface="Gill Sans MT"/>
              </a:rPr>
              <a:t> son las </a:t>
            </a:r>
            <a:r>
              <a:rPr lang="en-US" sz="2500" strike="noStrike" spc="-1" err="1">
                <a:solidFill>
                  <a:srgbClr val="262626"/>
                </a:solidFill>
                <a:uFillTx/>
                <a:latin typeface="Gill Sans MT"/>
              </a:rPr>
              <a:t>relacionadas</a:t>
            </a:r>
            <a:r>
              <a:rPr lang="en-US" sz="2500" strike="noStrike" spc="-1">
                <a:solidFill>
                  <a:srgbClr val="262626"/>
                </a:solidFill>
                <a:uFillTx/>
                <a:latin typeface="Gill Sans MT"/>
              </a:rPr>
              <a:t> a la </a:t>
            </a:r>
            <a:r>
              <a:rPr lang="en-US" sz="2500" strike="noStrike" spc="-1" err="1">
                <a:solidFill>
                  <a:srgbClr val="262626"/>
                </a:solidFill>
                <a:uFillTx/>
                <a:latin typeface="Gill Sans MT"/>
              </a:rPr>
              <a:t>medicación</a:t>
            </a:r>
            <a:r>
              <a:rPr lang="en-US" sz="2500" strike="noStrike" spc="-1">
                <a:solidFill>
                  <a:srgbClr val="262626"/>
                </a:solidFill>
                <a:uFillTx/>
                <a:latin typeface="Gill Sans MT"/>
              </a:rPr>
              <a:t> y que la </a:t>
            </a:r>
            <a:r>
              <a:rPr lang="en-US" sz="2500" strike="noStrike" spc="-1" err="1">
                <a:solidFill>
                  <a:srgbClr val="262626"/>
                </a:solidFill>
                <a:uFillTx/>
                <a:latin typeface="Gill Sans MT"/>
              </a:rPr>
              <a:t>mayoria</a:t>
            </a:r>
            <a:r>
              <a:rPr lang="en-US" sz="2500" strike="noStrike" spc="-1">
                <a:solidFill>
                  <a:srgbClr val="262626"/>
                </a:solidFill>
                <a:uFillTx/>
                <a:latin typeface="Gill Sans MT"/>
              </a:rPr>
              <a:t> de los CHWs </a:t>
            </a:r>
            <a:r>
              <a:rPr lang="en-US" sz="2500" strike="noStrike" spc="-1" err="1">
                <a:solidFill>
                  <a:srgbClr val="262626"/>
                </a:solidFill>
                <a:uFillTx/>
                <a:latin typeface="Gill Sans MT"/>
              </a:rPr>
              <a:t>identificaron</a:t>
            </a:r>
            <a:r>
              <a:rPr lang="en-US" sz="2500" strike="noStrike" spc="-1">
                <a:solidFill>
                  <a:srgbClr val="262626"/>
                </a:solidFill>
                <a:uFillTx/>
                <a:latin typeface="Gill Sans MT"/>
              </a:rPr>
              <a:t> (85% de </a:t>
            </a:r>
            <a:r>
              <a:rPr lang="en-US" sz="2500" strike="noStrike" spc="-1" err="1">
                <a:solidFill>
                  <a:srgbClr val="262626"/>
                </a:solidFill>
                <a:uFillTx/>
                <a:latin typeface="Gill Sans MT"/>
              </a:rPr>
              <a:t>estas</a:t>
            </a:r>
            <a:r>
              <a:rPr lang="en-US" sz="2500" strike="noStrike" spc="-1">
                <a:solidFill>
                  <a:srgbClr val="262626"/>
                </a:solidFill>
                <a:uFillTx/>
                <a:latin typeface="Gill Sans MT"/>
              </a:rPr>
              <a:t> </a:t>
            </a:r>
            <a:r>
              <a:rPr lang="en-US" sz="2500" strike="noStrike" spc="-1" err="1">
                <a:solidFill>
                  <a:srgbClr val="262626"/>
                </a:solidFill>
                <a:uFillTx/>
                <a:latin typeface="Gill Sans MT"/>
              </a:rPr>
              <a:t>barreras</a:t>
            </a:r>
            <a:r>
              <a:rPr lang="en-US" sz="2500" strike="noStrike" spc="-1">
                <a:solidFill>
                  <a:srgbClr val="262626"/>
                </a:solidFill>
                <a:uFillTx/>
                <a:latin typeface="Gill Sans MT"/>
              </a:rPr>
              <a:t>)</a:t>
            </a:r>
            <a:endParaRPr lang="en-US" sz="2500" spc="-1">
              <a:solidFill>
                <a:srgbClr val="262626"/>
              </a:solidFill>
              <a:latin typeface="Gill Sans MT"/>
            </a:endParaRPr>
          </a:p>
          <a:p>
            <a:pPr marL="228600" indent="-228240">
              <a:lnSpc>
                <a:spcPct val="100000"/>
              </a:lnSpc>
              <a:spcBef>
                <a:spcPts val="1001"/>
              </a:spcBef>
              <a:buClr>
                <a:srgbClr val="418AB3"/>
              </a:buClr>
              <a:buFont typeface="Arial"/>
              <a:buChar char="•"/>
              <a:tabLst>
                <a:tab pos="0" algn="l"/>
              </a:tabLst>
            </a:pPr>
            <a:r>
              <a:rPr lang="en-US" sz="2500" spc="-1" err="1">
                <a:solidFill>
                  <a:srgbClr val="262626"/>
                </a:solidFill>
                <a:latin typeface="Gill Sans MT"/>
              </a:rPr>
              <a:t>Pueden</a:t>
            </a:r>
            <a:r>
              <a:rPr lang="en-US" sz="2500" spc="-1">
                <a:solidFill>
                  <a:srgbClr val="262626"/>
                </a:solidFill>
                <a:latin typeface="Gill Sans MT"/>
              </a:rPr>
              <a:t> </a:t>
            </a:r>
            <a:r>
              <a:rPr lang="en-US" sz="2500" spc="-1" err="1">
                <a:solidFill>
                  <a:srgbClr val="262626"/>
                </a:solidFill>
                <a:latin typeface="Gill Sans MT"/>
              </a:rPr>
              <a:t>estar</a:t>
            </a:r>
            <a:r>
              <a:rPr lang="en-US" sz="2500" spc="-1">
                <a:solidFill>
                  <a:srgbClr val="262626"/>
                </a:solidFill>
                <a:latin typeface="Gill Sans MT"/>
              </a:rPr>
              <a:t> </a:t>
            </a:r>
            <a:r>
              <a:rPr lang="en-US" sz="2500" spc="-1" err="1">
                <a:solidFill>
                  <a:srgbClr val="262626"/>
                </a:solidFill>
                <a:latin typeface="Gill Sans MT"/>
              </a:rPr>
              <a:t>fuera</a:t>
            </a:r>
            <a:r>
              <a:rPr lang="en-US" sz="2500" spc="-1">
                <a:solidFill>
                  <a:srgbClr val="262626"/>
                </a:solidFill>
                <a:latin typeface="Gill Sans MT"/>
              </a:rPr>
              <a:t> de control del </a:t>
            </a:r>
            <a:r>
              <a:rPr lang="en-US" sz="2500" spc="-1" err="1">
                <a:solidFill>
                  <a:srgbClr val="262626"/>
                </a:solidFill>
                <a:latin typeface="Gill Sans MT"/>
              </a:rPr>
              <a:t>paciente</a:t>
            </a:r>
            <a:r>
              <a:rPr lang="en-US" sz="2500" spc="-1">
                <a:solidFill>
                  <a:srgbClr val="262626"/>
                </a:solidFill>
                <a:latin typeface="Gill Sans MT"/>
              </a:rPr>
              <a:t> </a:t>
            </a:r>
          </a:p>
          <a:p>
            <a:pPr marL="360">
              <a:lnSpc>
                <a:spcPct val="100000"/>
              </a:lnSpc>
              <a:spcBef>
                <a:spcPts val="1001"/>
              </a:spcBef>
              <a:buClr>
                <a:srgbClr val="418AB3"/>
              </a:buClr>
              <a:tabLst>
                <a:tab pos="233363" algn="l"/>
              </a:tabLst>
            </a:pPr>
            <a:r>
              <a:rPr lang="en-US" sz="2500" spc="-1">
                <a:solidFill>
                  <a:srgbClr val="262626"/>
                </a:solidFill>
                <a:latin typeface="Gill Sans MT"/>
              </a:rPr>
              <a:t>   </a:t>
            </a:r>
            <a:r>
              <a:rPr lang="en-US" sz="2500" spc="-1" err="1">
                <a:solidFill>
                  <a:srgbClr val="262626"/>
                </a:solidFill>
                <a:latin typeface="Gill Sans MT"/>
              </a:rPr>
              <a:t>Ejemplo</a:t>
            </a:r>
            <a:r>
              <a:rPr lang="en-US" sz="2500" spc="-1">
                <a:solidFill>
                  <a:srgbClr val="262626"/>
                </a:solidFill>
                <a:latin typeface="Gill Sans MT"/>
              </a:rPr>
              <a:t>: </a:t>
            </a:r>
            <a:r>
              <a:rPr lang="en-US" sz="2500" spc="-1" err="1">
                <a:solidFill>
                  <a:srgbClr val="262626"/>
                </a:solidFill>
                <a:latin typeface="Gill Sans MT"/>
              </a:rPr>
              <a:t>eligibilidad</a:t>
            </a:r>
            <a:r>
              <a:rPr lang="en-US" sz="2500" spc="-1">
                <a:solidFill>
                  <a:srgbClr val="262626"/>
                </a:solidFill>
                <a:latin typeface="Gill Sans MT"/>
              </a:rPr>
              <a:t> y que </a:t>
            </a:r>
            <a:r>
              <a:rPr lang="en-US" sz="2500" spc="-1" err="1">
                <a:solidFill>
                  <a:srgbClr val="262626"/>
                </a:solidFill>
                <a:latin typeface="Gill Sans MT"/>
              </a:rPr>
              <a:t>alternativas</a:t>
            </a:r>
            <a:r>
              <a:rPr lang="en-US" sz="2500" spc="-1">
                <a:solidFill>
                  <a:srgbClr val="262626"/>
                </a:solidFill>
                <a:latin typeface="Gill Sans MT"/>
              </a:rPr>
              <a:t> </a:t>
            </a:r>
            <a:r>
              <a:rPr lang="en-US" sz="2500" spc="-1" err="1">
                <a:solidFill>
                  <a:srgbClr val="262626"/>
                </a:solidFill>
                <a:latin typeface="Gill Sans MT"/>
              </a:rPr>
              <a:t>podría</a:t>
            </a:r>
            <a:r>
              <a:rPr lang="en-US" sz="2500" spc="-1">
                <a:solidFill>
                  <a:srgbClr val="262626"/>
                </a:solidFill>
                <a:latin typeface="Gill Sans MT"/>
              </a:rPr>
              <a:t> </a:t>
            </a:r>
            <a:r>
              <a:rPr lang="en-US" sz="2500" spc="-1" err="1">
                <a:solidFill>
                  <a:srgbClr val="262626"/>
                </a:solidFill>
                <a:latin typeface="Gill Sans MT"/>
              </a:rPr>
              <a:t>tener</a:t>
            </a:r>
            <a:r>
              <a:rPr lang="en-US" sz="2500" spc="-1">
                <a:solidFill>
                  <a:srgbClr val="262626"/>
                </a:solidFill>
                <a:latin typeface="Gill Sans MT"/>
              </a:rPr>
              <a:t> el </a:t>
            </a:r>
            <a:r>
              <a:rPr lang="en-US" sz="2500" spc="-1" err="1">
                <a:solidFill>
                  <a:srgbClr val="262626"/>
                </a:solidFill>
                <a:latin typeface="Gill Sans MT"/>
              </a:rPr>
              <a:t>paciente</a:t>
            </a:r>
            <a:r>
              <a:rPr lang="en-US" sz="2500" spc="-1">
                <a:solidFill>
                  <a:srgbClr val="262626"/>
                </a:solidFill>
                <a:latin typeface="Gill Sans MT"/>
              </a:rPr>
              <a:t>.</a:t>
            </a:r>
          </a:p>
          <a:p>
            <a:pPr marL="228600" indent="-228240">
              <a:lnSpc>
                <a:spcPct val="100000"/>
              </a:lnSpc>
              <a:spcBef>
                <a:spcPts val="1001"/>
              </a:spcBef>
              <a:buClr>
                <a:srgbClr val="418AB3"/>
              </a:buClr>
              <a:buFont typeface="Arial"/>
              <a:buChar char="•"/>
              <a:tabLst>
                <a:tab pos="0" algn="l"/>
              </a:tabLst>
            </a:pPr>
            <a:r>
              <a:rPr lang="en-US" sz="2500" strike="noStrike" spc="-1" err="1">
                <a:solidFill>
                  <a:srgbClr val="262626"/>
                </a:solidFill>
                <a:uFillTx/>
                <a:latin typeface="Gill Sans MT"/>
              </a:rPr>
              <a:t>Capitulo</a:t>
            </a:r>
            <a:r>
              <a:rPr lang="en-US" sz="2500" strike="noStrike" spc="-1">
                <a:solidFill>
                  <a:srgbClr val="262626"/>
                </a:solidFill>
                <a:uFillTx/>
                <a:latin typeface="Gill Sans MT"/>
              </a:rPr>
              <a:t> 13</a:t>
            </a:r>
          </a:p>
          <a:p>
            <a:pPr marL="228600" indent="-228240">
              <a:lnSpc>
                <a:spcPct val="100000"/>
              </a:lnSpc>
              <a:spcBef>
                <a:spcPts val="1001"/>
              </a:spcBef>
              <a:buClr>
                <a:srgbClr val="418AB3"/>
              </a:buClr>
              <a:buFont typeface="Arial"/>
              <a:buChar char="•"/>
              <a:tabLst>
                <a:tab pos="0" algn="l"/>
              </a:tabLst>
            </a:pPr>
            <a:endParaRPr lang="en-US" sz="1800" b="0" u="sng" strike="noStrike" spc="-1">
              <a:solidFill>
                <a:srgbClr val="262626"/>
              </a:solidFill>
              <a:uFillTx/>
              <a:latin typeface="Gill Sans MT"/>
            </a:endParaRPr>
          </a:p>
          <a:p>
            <a:pPr marL="228600" indent="-228240">
              <a:lnSpc>
                <a:spcPct val="100000"/>
              </a:lnSpc>
              <a:spcBef>
                <a:spcPts val="1001"/>
              </a:spcBef>
              <a:buClr>
                <a:srgbClr val="418AB3"/>
              </a:buClr>
              <a:buFont typeface="Arial"/>
              <a:buChar char="•"/>
              <a:tabLst>
                <a:tab pos="0" algn="l"/>
              </a:tabLst>
            </a:pPr>
            <a:endParaRPr lang="en-US" u="sng" spc="-1">
              <a:latin typeface="Gill Sans MT"/>
            </a:endParaRPr>
          </a:p>
          <a:p>
            <a:pPr marL="228600" indent="-228240">
              <a:lnSpc>
                <a:spcPct val="100000"/>
              </a:lnSpc>
              <a:spcBef>
                <a:spcPts val="1001"/>
              </a:spcBef>
              <a:buClr>
                <a:srgbClr val="418AB3"/>
              </a:buClr>
              <a:buFont typeface="Arial"/>
              <a:buChar char="•"/>
              <a:tabLst>
                <a:tab pos="0" algn="l"/>
              </a:tabLst>
            </a:pPr>
            <a:endParaRPr lang="en-US" sz="1800" b="0" strike="noStrike" spc="-1">
              <a:latin typeface="Gill Sans M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b="0" strike="noStrike" cap="all" spc="199">
                <a:solidFill>
                  <a:srgbClr val="262626"/>
                </a:solidFill>
                <a:latin typeface="Gill Sans MT"/>
              </a:rPr>
              <a:t>Entonces, ¿cómo averiguar POR QUÉ no tomarán sus medicamentos?</a:t>
            </a:r>
            <a:endParaRPr lang="en-US" sz="2800" b="0" strike="noStrike" spc="-1">
              <a:solidFill>
                <a:srgbClr val="000000"/>
              </a:solidFill>
              <a:latin typeface="Gill Sans MT"/>
            </a:endParaRPr>
          </a:p>
        </p:txBody>
      </p:sp>
      <p:sp>
        <p:nvSpPr>
          <p:cNvPr id="378" name="TextShape 2"/>
          <p:cNvSpPr txBox="1"/>
          <p:nvPr/>
        </p:nvSpPr>
        <p:spPr>
          <a:xfrm>
            <a:off x="2011824" y="2704236"/>
            <a:ext cx="3563353"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 </a:t>
            </a:r>
            <a:r>
              <a:rPr lang="en-US" sz="2500" b="0" strike="noStrike" spc="-1" err="1">
                <a:solidFill>
                  <a:srgbClr val="262626"/>
                </a:solidFill>
                <a:latin typeface="Gill Sans MT"/>
              </a:rPr>
              <a:t>veces</a:t>
            </a:r>
            <a:r>
              <a:rPr lang="en-US" sz="2500" b="0" strike="noStrike" spc="-1">
                <a:solidFill>
                  <a:srgbClr val="262626"/>
                </a:solidFill>
                <a:latin typeface="Gill Sans MT"/>
              </a:rPr>
              <a:t> </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fácil</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 </a:t>
            </a:r>
            <a:r>
              <a:rPr lang="en-US" sz="2500" b="0" strike="noStrike" spc="-1" err="1">
                <a:solidFill>
                  <a:srgbClr val="262626"/>
                </a:solidFill>
                <a:latin typeface="Gill Sans MT"/>
              </a:rPr>
              <a:t>veces</a:t>
            </a:r>
            <a:r>
              <a:rPr lang="en-US" sz="2500" b="0" strike="noStrike" spc="-1">
                <a:solidFill>
                  <a:srgbClr val="262626"/>
                </a:solidFill>
                <a:latin typeface="Gill Sans MT"/>
              </a:rPr>
              <a:t> no </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fácil</a:t>
            </a:r>
            <a:r>
              <a:rPr lang="en-US" sz="2500" b="0" strike="noStrike" spc="-1">
                <a:solidFill>
                  <a:srgbClr val="262626"/>
                </a:solidFill>
                <a:latin typeface="Gill Sans MT"/>
              </a:rPr>
              <a:t>…</a:t>
            </a:r>
          </a:p>
          <a:p>
            <a:pPr>
              <a:lnSpc>
                <a:spcPct val="100000"/>
              </a:lnSpc>
              <a:spcBef>
                <a:spcPts val="1001"/>
              </a:spcBef>
            </a:pPr>
            <a:endParaRPr lang="en-US" sz="1800" b="0" strike="noStrike" spc="-1">
              <a:solidFill>
                <a:srgbClr val="262626"/>
              </a:solidFill>
              <a:latin typeface="Gill Sans MT"/>
            </a:endParaRPr>
          </a:p>
        </p:txBody>
      </p:sp>
      <p:pic>
        <p:nvPicPr>
          <p:cNvPr id="379" name="Picture 3"/>
          <p:cNvPicPr/>
          <p:nvPr/>
        </p:nvPicPr>
        <p:blipFill>
          <a:blip r:embed="rId2"/>
          <a:stretch/>
        </p:blipFill>
        <p:spPr>
          <a:xfrm>
            <a:off x="5010801" y="2233980"/>
            <a:ext cx="6590880" cy="3403080"/>
          </a:xfrm>
          <a:prstGeom prst="rect">
            <a:avLst/>
          </a:prstGeom>
          <a:ln w="0">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E08B67-D8DD-A78E-48D0-AADC0533712A}"/>
              </a:ext>
            </a:extLst>
          </p:cNvPr>
          <p:cNvSpPr>
            <a:spLocks noGrp="1"/>
          </p:cNvSpPr>
          <p:nvPr>
            <p:ph type="subTitle"/>
          </p:nvPr>
        </p:nvSpPr>
        <p:spPr>
          <a:xfrm>
            <a:off x="2231280" y="2656114"/>
            <a:ext cx="9351120" cy="4201886"/>
          </a:xfrm>
        </p:spPr>
        <p:txBody>
          <a:bodyPr/>
          <a:lstStyle/>
          <a:p>
            <a:pPr marL="0" indent="0" algn="r">
              <a:buNone/>
            </a:pPr>
            <a:endParaRPr lang="es-MX">
              <a:ea typeface="ＭＳ Ｐゴシック" pitchFamily="34" charset="-128"/>
            </a:endParaRPr>
          </a:p>
          <a:p>
            <a:r>
              <a:rPr lang="es-MX" sz="2500">
                <a:latin typeface="Gill Sans MT" panose="020B0502020104020203" pitchFamily="34" charset="0"/>
                <a:ea typeface="ＭＳ Ｐゴシック" pitchFamily="34" charset="-128"/>
              </a:rPr>
              <a:t>Razón #1 ¡No me </a:t>
            </a:r>
            <a:r>
              <a:rPr lang="es-MX" sz="2500" noProof="0">
                <a:latin typeface="Gill Sans MT" panose="020B0502020104020203" pitchFamily="34" charset="0"/>
                <a:ea typeface="ＭＳ Ｐゴシック" pitchFamily="34" charset="-128"/>
              </a:rPr>
              <a:t>siento</a:t>
            </a:r>
            <a:r>
              <a:rPr lang="es-MX" sz="2500">
                <a:latin typeface="Gill Sans MT" panose="020B0502020104020203" pitchFamily="34" charset="0"/>
                <a:ea typeface="ＭＳ Ｐゴシック" pitchFamily="34" charset="-128"/>
              </a:rPr>
              <a:t> mal!  </a:t>
            </a:r>
          </a:p>
          <a:p>
            <a:r>
              <a:rPr lang="es-MX" sz="2500">
                <a:latin typeface="Gill Sans MT" panose="020B0502020104020203" pitchFamily="34" charset="0"/>
                <a:ea typeface="ＭＳ Ｐゴシック" pitchFamily="34" charset="-128"/>
              </a:rPr>
              <a:t>                Aunque no me tome el medicamento me siento muy bien.</a:t>
            </a:r>
          </a:p>
          <a:p>
            <a:endParaRPr lang="es-MX" sz="2500">
              <a:latin typeface="Gill Sans MT" panose="020B0502020104020203" pitchFamily="34" charset="0"/>
              <a:ea typeface="ＭＳ Ｐゴシック" pitchFamily="34" charset="-128"/>
            </a:endParaRPr>
          </a:p>
          <a:p>
            <a:r>
              <a:rPr lang="es-MX" sz="2500" noProof="0">
                <a:latin typeface="Gill Sans MT" panose="020B0502020104020203" pitchFamily="34" charset="0"/>
                <a:ea typeface="ＭＳ Ｐゴシック" pitchFamily="34" charset="-128"/>
              </a:rPr>
              <a:t>Razón #</a:t>
            </a:r>
            <a:r>
              <a:rPr lang="es-MX" sz="2500">
                <a:latin typeface="Gill Sans MT" panose="020B0502020104020203" pitchFamily="34" charset="0"/>
                <a:ea typeface="ＭＳ Ｐゴシック" pitchFamily="34" charset="-128"/>
              </a:rPr>
              <a:t>2 </a:t>
            </a:r>
            <a:r>
              <a:rPr lang="es-MX" sz="2500" noProof="0">
                <a:latin typeface="Gill Sans MT" panose="020B0502020104020203" pitchFamily="34" charset="0"/>
                <a:ea typeface="ＭＳ Ｐゴシック" pitchFamily="34" charset="-128"/>
              </a:rPr>
              <a:t>¡Tomar medicamentos me da miedo!  </a:t>
            </a:r>
            <a:br>
              <a:rPr lang="es-MX" sz="2500" noProof="0">
                <a:latin typeface="Gill Sans MT" panose="020B0502020104020203" pitchFamily="34" charset="0"/>
                <a:ea typeface="ＭＳ Ｐゴシック" pitchFamily="34" charset="-128"/>
              </a:rPr>
            </a:br>
            <a:r>
              <a:rPr lang="es-MX" sz="2500" noProof="0">
                <a:latin typeface="Gill Sans MT" panose="020B0502020104020203" pitchFamily="34" charset="0"/>
                <a:ea typeface="ＭＳ Ｐゴシック" pitchFamily="34" charset="-128"/>
              </a:rPr>
              <a:t>               ¡Los efectos secundarios me asustan!</a:t>
            </a:r>
          </a:p>
          <a:p>
            <a:endParaRPr lang="es-MX" sz="2500" noProof="0">
              <a:latin typeface="Gill Sans MT" panose="020B0502020104020203" pitchFamily="34" charset="0"/>
              <a:ea typeface="ＭＳ Ｐゴシック" pitchFamily="34" charset="-128"/>
            </a:endParaRPr>
          </a:p>
          <a:p>
            <a:r>
              <a:rPr lang="es-MX" sz="2500" noProof="0">
                <a:latin typeface="Gill Sans MT" panose="020B0502020104020203" pitchFamily="34" charset="0"/>
                <a:ea typeface="ＭＳ Ｐゴシック" pitchFamily="34" charset="-128"/>
              </a:rPr>
              <a:t>Razón #3</a:t>
            </a:r>
            <a:r>
              <a:rPr lang="es-MX" sz="2500">
                <a:latin typeface="Gill Sans MT" panose="020B0502020104020203" pitchFamily="34" charset="0"/>
                <a:ea typeface="ＭＳ Ｐゴシック" pitchFamily="34" charset="-128"/>
              </a:rPr>
              <a:t> </a:t>
            </a:r>
            <a:r>
              <a:rPr lang="es-MX" sz="2500" noProof="0">
                <a:latin typeface="Gill Sans MT" panose="020B0502020104020203" pitchFamily="34" charset="0"/>
                <a:ea typeface="ＭＳ Ｐゴシック" pitchFamily="34" charset="-128"/>
              </a:rPr>
              <a:t>¡Se me olvida tomarlos!</a:t>
            </a:r>
          </a:p>
          <a:p>
            <a:endParaRPr lang="es-MX" sz="2500" noProof="0">
              <a:latin typeface="Gill Sans MT" panose="020B0502020104020203" pitchFamily="34" charset="0"/>
              <a:ea typeface="ＭＳ Ｐゴシック" pitchFamily="34" charset="-128"/>
            </a:endParaRPr>
          </a:p>
          <a:p>
            <a:r>
              <a:rPr lang="es-MX" sz="2500" noProof="0">
                <a:latin typeface="Gill Sans MT" panose="020B0502020104020203" pitchFamily="34" charset="0"/>
                <a:ea typeface="ＭＳ Ｐゴシック" pitchFamily="34" charset="-128"/>
              </a:rPr>
              <a:t>Razón #4 ¡Cuando me tomo los medicamentos me siento peor!</a:t>
            </a:r>
            <a:endParaRPr lang="es-MX" sz="2500">
              <a:latin typeface="Gill Sans MT" panose="020B0502020104020203" pitchFamily="34" charset="0"/>
              <a:ea typeface="ＭＳ Ｐゴシック" pitchFamily="34" charset="-128"/>
            </a:endParaRPr>
          </a:p>
          <a:p>
            <a:endParaRPr lang="es-MX" sz="2500" noProof="0">
              <a:latin typeface="Gill Sans MT" panose="020B0502020104020203" pitchFamily="34" charset="0"/>
              <a:ea typeface="ＭＳ Ｐゴシック" pitchFamily="34" charset="-128"/>
            </a:endParaRPr>
          </a:p>
          <a:p>
            <a:r>
              <a:rPr lang="es-MX" sz="2500" noProof="0">
                <a:latin typeface="Gill Sans MT" panose="020B0502020104020203" pitchFamily="34" charset="0"/>
                <a:ea typeface="ＭＳ Ｐゴシック" pitchFamily="34" charset="-128"/>
              </a:rPr>
              <a:t>Razón #5: ¡Estoy haciendo ejercicio y comiendo mejor y ya </a:t>
            </a:r>
          </a:p>
          <a:p>
            <a:r>
              <a:rPr lang="es-MX" sz="2500">
                <a:latin typeface="Gill Sans MT" panose="020B0502020104020203" pitchFamily="34" charset="0"/>
                <a:ea typeface="ＭＳ Ｐゴシック" pitchFamily="34" charset="-128"/>
              </a:rPr>
              <a:t>                 </a:t>
            </a:r>
            <a:r>
              <a:rPr lang="es-MX" sz="2500" noProof="0">
                <a:latin typeface="Gill Sans MT" panose="020B0502020104020203" pitchFamily="34" charset="0"/>
                <a:ea typeface="ＭＳ Ｐゴシック" pitchFamily="34" charset="-128"/>
              </a:rPr>
              <a:t>no necesito los medicamentos! </a:t>
            </a:r>
          </a:p>
          <a:p>
            <a:endParaRPr lang="es-MX" noProof="0">
              <a:ea typeface="ＭＳ Ｐゴシック" pitchFamily="34" charset="-128"/>
            </a:endParaRPr>
          </a:p>
          <a:p>
            <a:endParaRPr lang="en-US"/>
          </a:p>
        </p:txBody>
      </p:sp>
      <p:sp>
        <p:nvSpPr>
          <p:cNvPr id="4" name="TextShape 1">
            <a:extLst>
              <a:ext uri="{FF2B5EF4-FFF2-40B4-BE49-F238E27FC236}">
                <a16:creationId xmlns:a16="http://schemas.microsoft.com/office/drawing/2014/main" id="{ACCCAF33-2E58-F6A4-D66E-12265593A3E5}"/>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1. </a:t>
            </a:r>
            <a:r>
              <a:rPr lang="en-US" sz="2800" b="0" strike="noStrike" cap="all" spc="199" err="1">
                <a:solidFill>
                  <a:srgbClr val="262626"/>
                </a:solidFill>
                <a:latin typeface="Gill Sans MT"/>
              </a:rPr>
              <a:t>Razones</a:t>
            </a:r>
            <a:r>
              <a:rPr lang="en-US" sz="2800" b="0" strike="noStrike" cap="all" spc="199">
                <a:solidFill>
                  <a:srgbClr val="262626"/>
                </a:solidFill>
                <a:latin typeface="Gill Sans MT"/>
              </a:rPr>
              <a:t> para no </a:t>
            </a:r>
            <a:r>
              <a:rPr lang="en-US" sz="2800" b="0" strike="noStrike" cap="all" spc="199" err="1">
                <a:solidFill>
                  <a:srgbClr val="262626"/>
                </a:solidFill>
                <a:latin typeface="Gill Sans MT"/>
              </a:rPr>
              <a:t>tomar</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medicamento</a:t>
            </a:r>
            <a:endParaRPr lang="en-US" sz="2800" b="0" strike="noStrike" spc="-1">
              <a:solidFill>
                <a:srgbClr val="000000"/>
              </a:solidFill>
              <a:latin typeface="Gill Sans MT"/>
            </a:endParaRPr>
          </a:p>
        </p:txBody>
      </p:sp>
    </p:spTree>
    <p:extLst>
      <p:ext uri="{BB962C8B-B14F-4D97-AF65-F5344CB8AC3E}">
        <p14:creationId xmlns:p14="http://schemas.microsoft.com/office/powerpoint/2010/main" val="3654672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2. </a:t>
            </a:r>
            <a:r>
              <a:rPr lang="en-US" sz="2800" b="0" strike="noStrike" cap="all" spc="199" err="1">
                <a:solidFill>
                  <a:srgbClr val="262626"/>
                </a:solidFill>
                <a:latin typeface="Gill Sans MT"/>
              </a:rPr>
              <a:t>Miedo</a:t>
            </a:r>
            <a:r>
              <a:rPr lang="en-US" sz="2800" b="0" strike="noStrike" cap="all" spc="199">
                <a:solidFill>
                  <a:srgbClr val="262626"/>
                </a:solidFill>
                <a:latin typeface="Gill Sans MT"/>
              </a:rPr>
              <a:t> - de </a:t>
            </a:r>
            <a:r>
              <a:rPr lang="en-US" sz="2800" b="0" strike="noStrike" cap="all" spc="199" err="1">
                <a:solidFill>
                  <a:srgbClr val="262626"/>
                </a:solidFill>
                <a:latin typeface="Gill Sans MT"/>
              </a:rPr>
              <a:t>reacción</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adversa</a:t>
            </a:r>
            <a:r>
              <a:rPr lang="en-US" sz="2800" b="0" strike="noStrike" cap="all" spc="199">
                <a:solidFill>
                  <a:srgbClr val="262626"/>
                </a:solidFill>
                <a:latin typeface="Gill Sans MT"/>
              </a:rPr>
              <a:t> o </a:t>
            </a:r>
            <a:r>
              <a:rPr lang="en-US" sz="2800" b="0" strike="noStrike" cap="all" spc="199" err="1">
                <a:solidFill>
                  <a:srgbClr val="262626"/>
                </a:solidFill>
                <a:latin typeface="Gill Sans MT"/>
              </a:rPr>
              <a:t>efectos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secundarios</a:t>
            </a:r>
            <a:endParaRPr lang="en-US" sz="2800" b="0" strike="noStrike" spc="-1">
              <a:solidFill>
                <a:srgbClr val="000000"/>
              </a:solidFill>
              <a:latin typeface="Gill Sans MT"/>
            </a:endParaRPr>
          </a:p>
        </p:txBody>
      </p:sp>
      <p:sp>
        <p:nvSpPr>
          <p:cNvPr id="322" name="TextShape 2"/>
          <p:cNvSpPr txBox="1"/>
          <p:nvPr/>
        </p:nvSpPr>
        <p:spPr>
          <a:xfrm>
            <a:off x="1693397" y="2638080"/>
            <a:ext cx="7729200" cy="3101760"/>
          </a:xfrm>
          <a:prstGeom prst="rect">
            <a:avLst/>
          </a:prstGeom>
          <a:noFill/>
          <a:ln w="0">
            <a:noFill/>
          </a:ln>
        </p:spPr>
        <p:txBody>
          <a:bodyPr>
            <a:noAutofit/>
          </a:bodyPr>
          <a:lstStyle/>
          <a:p>
            <a:pPr marL="360">
              <a:lnSpc>
                <a:spcPct val="100000"/>
              </a:lnSpc>
              <a:spcBef>
                <a:spcPts val="1001"/>
              </a:spcBef>
              <a:buClr>
                <a:srgbClr val="418AB3"/>
              </a:buClr>
            </a:pPr>
            <a:r>
              <a:rPr lang="en-US" sz="1800" b="0" strike="noStrike" spc="-1">
                <a:solidFill>
                  <a:srgbClr val="262626"/>
                </a:solidFill>
                <a:latin typeface="Gill Sans MT"/>
              </a:rPr>
              <a:t>¿</a:t>
            </a:r>
            <a:r>
              <a:rPr lang="en-US" sz="2500" b="0" strike="noStrike" spc="-1">
                <a:solidFill>
                  <a:srgbClr val="262626"/>
                </a:solidFill>
                <a:latin typeface="Gill Sans MT"/>
              </a:rPr>
              <a:t>Como </a:t>
            </a:r>
            <a:r>
              <a:rPr lang="en-US" sz="2500" b="0" strike="noStrike" spc="-1" err="1">
                <a:solidFill>
                  <a:srgbClr val="262626"/>
                </a:solidFill>
                <a:latin typeface="Gill Sans MT"/>
              </a:rPr>
              <a:t>podemos</a:t>
            </a:r>
            <a:r>
              <a:rPr lang="en-US" sz="2500" b="0" strike="noStrike" spc="-1">
                <a:solidFill>
                  <a:srgbClr val="262626"/>
                </a:solidFill>
                <a:latin typeface="Gill Sans MT"/>
              </a:rPr>
              <a:t> </a:t>
            </a:r>
            <a:r>
              <a:rPr lang="en-US" sz="2500" b="0" strike="noStrike" spc="-1" err="1">
                <a:solidFill>
                  <a:srgbClr val="262626"/>
                </a:solidFill>
                <a:latin typeface="Gill Sans MT"/>
              </a:rPr>
              <a:t>superar</a:t>
            </a:r>
            <a:r>
              <a:rPr lang="en-US" sz="2500" b="0" strike="noStrike" spc="-1">
                <a:solidFill>
                  <a:srgbClr val="262626"/>
                </a:solidFill>
                <a:latin typeface="Gill Sans MT"/>
              </a:rPr>
              <a:t> el </a:t>
            </a:r>
            <a:r>
              <a:rPr lang="en-US" sz="2500" b="0" strike="noStrike" spc="-1" err="1">
                <a:solidFill>
                  <a:srgbClr val="262626"/>
                </a:solidFill>
                <a:latin typeface="Gill Sans MT"/>
              </a:rPr>
              <a:t>miedo</a:t>
            </a:r>
            <a:r>
              <a:rPr lang="en-US" sz="2500" b="0" strike="noStrike" spc="-1">
                <a:solidFill>
                  <a:srgbClr val="262626"/>
                </a:solidFill>
                <a:latin typeface="Gill Sans MT"/>
              </a:rPr>
              <a:t>?</a:t>
            </a:r>
          </a:p>
          <a:p>
            <a:pPr marL="360">
              <a:lnSpc>
                <a:spcPct val="100000"/>
              </a:lnSpc>
              <a:spcBef>
                <a:spcPts val="1001"/>
              </a:spcBef>
              <a:buClr>
                <a:srgbClr val="418AB3"/>
              </a:buClr>
            </a:pPr>
            <a:r>
              <a:rPr lang="en-US" sz="2500" spc="-1">
                <a:solidFill>
                  <a:srgbClr val="262626"/>
                </a:solidFill>
                <a:latin typeface="Gill Sans MT"/>
              </a:rPr>
              <a:t>1. </a:t>
            </a:r>
            <a:r>
              <a:rPr lang="en-US" sz="2500" spc="-1" err="1">
                <a:solidFill>
                  <a:srgbClr val="262626"/>
                </a:solidFill>
                <a:latin typeface="Gill Sans MT"/>
              </a:rPr>
              <a:t>Necesitamos</a:t>
            </a:r>
            <a:r>
              <a:rPr lang="en-US" sz="2500" spc="-1">
                <a:solidFill>
                  <a:srgbClr val="262626"/>
                </a:solidFill>
                <a:latin typeface="Gill Sans MT"/>
              </a:rPr>
              <a:t> saber los </a:t>
            </a:r>
            <a:r>
              <a:rPr lang="en-US" sz="2500" spc="-1" err="1">
                <a:solidFill>
                  <a:srgbClr val="262626"/>
                </a:solidFill>
                <a:latin typeface="Gill Sans MT"/>
              </a:rPr>
              <a:t>efectos</a:t>
            </a:r>
            <a:r>
              <a:rPr lang="en-US" sz="2500" spc="-1">
                <a:solidFill>
                  <a:srgbClr val="262626"/>
                </a:solidFill>
                <a:latin typeface="Gill Sans MT"/>
              </a:rPr>
              <a:t> </a:t>
            </a:r>
          </a:p>
          <a:p>
            <a:pPr marL="360">
              <a:lnSpc>
                <a:spcPct val="100000"/>
              </a:lnSpc>
              <a:spcBef>
                <a:spcPts val="1001"/>
              </a:spcBef>
              <a:buClr>
                <a:srgbClr val="418AB3"/>
              </a:buClr>
            </a:pPr>
            <a:r>
              <a:rPr lang="en-US" sz="2500" spc="-1">
                <a:solidFill>
                  <a:srgbClr val="262626"/>
                </a:solidFill>
                <a:latin typeface="Gill Sans MT"/>
              </a:rPr>
              <a:t>   </a:t>
            </a:r>
            <a:r>
              <a:rPr lang="en-US" sz="2500" spc="-1" err="1">
                <a:solidFill>
                  <a:srgbClr val="262626"/>
                </a:solidFill>
                <a:latin typeface="Gill Sans MT"/>
              </a:rPr>
              <a:t>secundarios</a:t>
            </a:r>
            <a:r>
              <a:rPr lang="en-US" sz="2500" spc="-1">
                <a:solidFill>
                  <a:srgbClr val="262626"/>
                </a:solidFill>
                <a:latin typeface="Gill Sans MT"/>
              </a:rPr>
              <a:t>/</a:t>
            </a:r>
            <a:r>
              <a:rPr lang="en-US" sz="2500" spc="-1" err="1">
                <a:solidFill>
                  <a:srgbClr val="262626"/>
                </a:solidFill>
                <a:latin typeface="Gill Sans MT"/>
              </a:rPr>
              <a:t>eventos</a:t>
            </a:r>
            <a:r>
              <a:rPr lang="en-US" sz="2500" spc="-1">
                <a:solidFill>
                  <a:srgbClr val="262626"/>
                </a:solidFill>
                <a:latin typeface="Gill Sans MT"/>
              </a:rPr>
              <a:t> </a:t>
            </a:r>
            <a:r>
              <a:rPr lang="en-US" sz="2500" spc="-1" err="1">
                <a:solidFill>
                  <a:srgbClr val="262626"/>
                </a:solidFill>
                <a:latin typeface="Gill Sans MT"/>
              </a:rPr>
              <a:t>adversos</a:t>
            </a:r>
            <a:r>
              <a:rPr lang="en-US" sz="2500" spc="-1">
                <a:solidFill>
                  <a:srgbClr val="262626"/>
                </a:solidFill>
                <a:latin typeface="Gill Sans MT"/>
              </a:rPr>
              <a:t>.</a:t>
            </a:r>
          </a:p>
          <a:p>
            <a:pPr marL="360">
              <a:lnSpc>
                <a:spcPct val="100000"/>
              </a:lnSpc>
              <a:spcBef>
                <a:spcPts val="1001"/>
              </a:spcBef>
              <a:buClr>
                <a:srgbClr val="418AB3"/>
              </a:buClr>
            </a:pPr>
            <a:endParaRPr lang="en-US" sz="2500" spc="-1">
              <a:solidFill>
                <a:srgbClr val="262626"/>
              </a:solidFill>
              <a:latin typeface="Gill Sans MT"/>
            </a:endParaRPr>
          </a:p>
          <a:p>
            <a:pPr marL="360">
              <a:lnSpc>
                <a:spcPct val="100000"/>
              </a:lnSpc>
              <a:spcBef>
                <a:spcPts val="1001"/>
              </a:spcBef>
              <a:buClr>
                <a:srgbClr val="418AB3"/>
              </a:buClr>
            </a:pPr>
            <a:r>
              <a:rPr lang="en-US" sz="2500" spc="-1">
                <a:solidFill>
                  <a:srgbClr val="262626"/>
                </a:solidFill>
                <a:latin typeface="Gill Sans MT"/>
              </a:rPr>
              <a:t>2. </a:t>
            </a:r>
            <a:r>
              <a:rPr lang="en-US" sz="2500" spc="-1" err="1">
                <a:solidFill>
                  <a:srgbClr val="262626"/>
                </a:solidFill>
                <a:latin typeface="Gill Sans MT"/>
              </a:rPr>
              <a:t>Necesitamos</a:t>
            </a:r>
            <a:r>
              <a:rPr lang="en-US" sz="2500" spc="-1">
                <a:solidFill>
                  <a:srgbClr val="262626"/>
                </a:solidFill>
                <a:latin typeface="Gill Sans MT"/>
              </a:rPr>
              <a:t> </a:t>
            </a:r>
            <a:r>
              <a:rPr lang="en-US" sz="2500" spc="-1" err="1">
                <a:solidFill>
                  <a:srgbClr val="262626"/>
                </a:solidFill>
                <a:latin typeface="Gill Sans MT"/>
              </a:rPr>
              <a:t>preguntar</a:t>
            </a:r>
            <a:r>
              <a:rPr lang="en-US" sz="2500" spc="-1">
                <a:solidFill>
                  <a:srgbClr val="262626"/>
                </a:solidFill>
                <a:latin typeface="Gill Sans MT"/>
              </a:rPr>
              <a:t> </a:t>
            </a:r>
            <a:r>
              <a:rPr lang="en-US" sz="2500" spc="-1" err="1">
                <a:solidFill>
                  <a:srgbClr val="262626"/>
                </a:solidFill>
                <a:latin typeface="Gill Sans MT"/>
              </a:rPr>
              <a:t>sus</a:t>
            </a:r>
            <a:r>
              <a:rPr lang="en-US" sz="2500" spc="-1">
                <a:solidFill>
                  <a:srgbClr val="262626"/>
                </a:solidFill>
                <a:latin typeface="Gill Sans MT"/>
              </a:rPr>
              <a:t> </a:t>
            </a:r>
          </a:p>
          <a:p>
            <a:pPr marL="360">
              <a:lnSpc>
                <a:spcPct val="100000"/>
              </a:lnSpc>
              <a:spcBef>
                <a:spcPts val="1001"/>
              </a:spcBef>
              <a:buClr>
                <a:srgbClr val="418AB3"/>
              </a:buClr>
            </a:pPr>
            <a:r>
              <a:rPr lang="en-US" sz="2500" spc="-1">
                <a:solidFill>
                  <a:srgbClr val="262626"/>
                </a:solidFill>
                <a:latin typeface="Gill Sans MT"/>
              </a:rPr>
              <a:t>   </a:t>
            </a:r>
            <a:r>
              <a:rPr lang="en-US" sz="2500" spc="-1" err="1">
                <a:solidFill>
                  <a:srgbClr val="262626"/>
                </a:solidFill>
                <a:latin typeface="Gill Sans MT"/>
              </a:rPr>
              <a:t>preocupaciones</a:t>
            </a:r>
            <a:r>
              <a:rPr lang="en-US" sz="2500" spc="-1">
                <a:solidFill>
                  <a:srgbClr val="262626"/>
                </a:solidFill>
                <a:latin typeface="Gill Sans MT"/>
              </a:rPr>
              <a:t> </a:t>
            </a:r>
            <a:r>
              <a:rPr lang="en-US" sz="2500" spc="-1" err="1">
                <a:solidFill>
                  <a:srgbClr val="262626"/>
                </a:solidFill>
                <a:latin typeface="Gill Sans MT"/>
              </a:rPr>
              <a:t>específicas</a:t>
            </a:r>
            <a:r>
              <a:rPr lang="en-US" sz="2500" spc="-1">
                <a:solidFill>
                  <a:srgbClr val="262626"/>
                </a:solidFill>
                <a:latin typeface="Gill Sans MT"/>
              </a:rPr>
              <a:t>.</a:t>
            </a:r>
          </a:p>
          <a:p>
            <a:pPr marL="228600" indent="-228240">
              <a:lnSpc>
                <a:spcPct val="100000"/>
              </a:lnSpc>
              <a:spcBef>
                <a:spcPts val="1001"/>
              </a:spcBef>
              <a:buClr>
                <a:srgbClr val="418AB3"/>
              </a:buClr>
              <a:buFont typeface="Arial"/>
              <a:buChar char="•"/>
            </a:pPr>
            <a:endParaRPr lang="en-US" sz="18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endParaRPr lang="en-US" sz="1800" b="0" strike="noStrike" spc="-1">
              <a:solidFill>
                <a:srgbClr val="262626"/>
              </a:solidFill>
              <a:latin typeface="Gill Sans MT"/>
            </a:endParaRPr>
          </a:p>
        </p:txBody>
      </p:sp>
      <p:pic>
        <p:nvPicPr>
          <p:cNvPr id="4" name="Picture 3"/>
          <p:cNvPicPr/>
          <p:nvPr/>
        </p:nvPicPr>
        <p:blipFill>
          <a:blip r:embed="rId2"/>
          <a:stretch/>
        </p:blipFill>
        <p:spPr>
          <a:xfrm>
            <a:off x="7504151" y="2638080"/>
            <a:ext cx="3276360" cy="33912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animEffect transition="in" filter="fade">
                                      <p:cBhvr>
                                        <p:cTn id="7" dur="1000"/>
                                        <p:tgtEl>
                                          <p:spTgt spid="322">
                                            <p:txEl>
                                              <p:pRg st="0" end="0"/>
                                            </p:txEl>
                                          </p:spTgt>
                                        </p:tgtEl>
                                      </p:cBhvr>
                                    </p:animEffect>
                                    <p:anim calcmode="lin" valueType="num">
                                      <p:cBhvr>
                                        <p:cTn id="8" dur="1000" fill="hold"/>
                                        <p:tgtEl>
                                          <p:spTgt spid="3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2">
                                            <p:txEl>
                                              <p:pRg st="1" end="1"/>
                                            </p:txEl>
                                          </p:spTgt>
                                        </p:tgtEl>
                                        <p:attrNameLst>
                                          <p:attrName>style.visibility</p:attrName>
                                        </p:attrNameLst>
                                      </p:cBhvr>
                                      <p:to>
                                        <p:strVal val="visible"/>
                                      </p:to>
                                    </p:set>
                                    <p:animEffect transition="in" filter="fade">
                                      <p:cBhvr>
                                        <p:cTn id="14" dur="1000"/>
                                        <p:tgtEl>
                                          <p:spTgt spid="322">
                                            <p:txEl>
                                              <p:pRg st="1" end="1"/>
                                            </p:txEl>
                                          </p:spTgt>
                                        </p:tgtEl>
                                      </p:cBhvr>
                                    </p:animEffect>
                                    <p:anim calcmode="lin" valueType="num">
                                      <p:cBhvr>
                                        <p:cTn id="15" dur="1000" fill="hold"/>
                                        <p:tgtEl>
                                          <p:spTgt spid="3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2">
                                            <p:txEl>
                                              <p:pRg st="2" end="2"/>
                                            </p:txEl>
                                          </p:spTgt>
                                        </p:tgtEl>
                                        <p:attrNameLst>
                                          <p:attrName>style.visibility</p:attrName>
                                        </p:attrNameLst>
                                      </p:cBhvr>
                                      <p:to>
                                        <p:strVal val="visible"/>
                                      </p:to>
                                    </p:set>
                                    <p:animEffect transition="in" filter="fade">
                                      <p:cBhvr>
                                        <p:cTn id="19" dur="1000"/>
                                        <p:tgtEl>
                                          <p:spTgt spid="322">
                                            <p:txEl>
                                              <p:pRg st="2" end="2"/>
                                            </p:txEl>
                                          </p:spTgt>
                                        </p:tgtEl>
                                      </p:cBhvr>
                                    </p:animEffect>
                                    <p:anim calcmode="lin" valueType="num">
                                      <p:cBhvr>
                                        <p:cTn id="20" dur="1000" fill="hold"/>
                                        <p:tgtEl>
                                          <p:spTgt spid="32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2">
                                            <p:txEl>
                                              <p:pRg st="4" end="4"/>
                                            </p:txEl>
                                          </p:spTgt>
                                        </p:tgtEl>
                                        <p:attrNameLst>
                                          <p:attrName>style.visibility</p:attrName>
                                        </p:attrNameLst>
                                      </p:cBhvr>
                                      <p:to>
                                        <p:strVal val="visible"/>
                                      </p:to>
                                    </p:set>
                                    <p:animEffect transition="in" filter="fade">
                                      <p:cBhvr>
                                        <p:cTn id="26" dur="1000"/>
                                        <p:tgtEl>
                                          <p:spTgt spid="322">
                                            <p:txEl>
                                              <p:pRg st="4" end="4"/>
                                            </p:txEl>
                                          </p:spTgt>
                                        </p:tgtEl>
                                      </p:cBhvr>
                                    </p:animEffect>
                                    <p:anim calcmode="lin" valueType="num">
                                      <p:cBhvr>
                                        <p:cTn id="27" dur="1000" fill="hold"/>
                                        <p:tgtEl>
                                          <p:spTgt spid="32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2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22">
                                            <p:txEl>
                                              <p:pRg st="5" end="5"/>
                                            </p:txEl>
                                          </p:spTgt>
                                        </p:tgtEl>
                                        <p:attrNameLst>
                                          <p:attrName>style.visibility</p:attrName>
                                        </p:attrNameLst>
                                      </p:cBhvr>
                                      <p:to>
                                        <p:strVal val="visible"/>
                                      </p:to>
                                    </p:set>
                                    <p:animEffect transition="in" filter="fade">
                                      <p:cBhvr>
                                        <p:cTn id="31" dur="1000"/>
                                        <p:tgtEl>
                                          <p:spTgt spid="322">
                                            <p:txEl>
                                              <p:pRg st="5" end="5"/>
                                            </p:txEl>
                                          </p:spTgt>
                                        </p:tgtEl>
                                      </p:cBhvr>
                                    </p:animEffect>
                                    <p:anim calcmode="lin" valueType="num">
                                      <p:cBhvr>
                                        <p:cTn id="32" dur="1000" fill="hold"/>
                                        <p:tgtEl>
                                          <p:spTgt spid="322">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2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CONOCER LOS EFECTOS SECUNDARIOS</a:t>
            </a:r>
          </a:p>
        </p:txBody>
      </p:sp>
      <p:sp>
        <p:nvSpPr>
          <p:cNvPr id="391" name="TextShape 2"/>
          <p:cNvSpPr txBox="1"/>
          <p:nvPr/>
        </p:nvSpPr>
        <p:spPr>
          <a:xfrm>
            <a:off x="2091326" y="2404026"/>
            <a:ext cx="6819209" cy="4453974"/>
          </a:xfrm>
          <a:prstGeom prst="rect">
            <a:avLst/>
          </a:prstGeom>
          <a:noFill/>
          <a:ln w="0">
            <a:noFill/>
          </a:ln>
        </p:spPr>
        <p:txBody>
          <a:bodyPr>
            <a:noAutofit/>
          </a:bodyPr>
          <a:lstStyle/>
          <a:p>
            <a:pPr marL="343260" indent="-342900">
              <a:lnSpc>
                <a:spcPct val="100000"/>
              </a:lnSpc>
              <a:spcBef>
                <a:spcPts val="1001"/>
              </a:spcBef>
              <a:buClr>
                <a:srgbClr val="418AB3"/>
              </a:buClr>
              <a:buFont typeface="Arial" panose="020B0604020202020204" pitchFamily="34" charset="0"/>
              <a:buChar char="•"/>
            </a:pPr>
            <a:r>
              <a:rPr lang="en-US" sz="2500" spc="-1">
                <a:solidFill>
                  <a:srgbClr val="262626"/>
                </a:solidFill>
                <a:latin typeface="Gill Sans MT"/>
              </a:rPr>
              <a:t>REVISAR LA ETIQUETA DEL MEDICAMENTO</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LEER LAS HOJAS QUE ENTREGAN CON LA MEDICINA</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https://medlineplus.gov/</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extShape 1"/>
          <p:cNvSpPr txBox="1"/>
          <p:nvPr/>
        </p:nvSpPr>
        <p:spPr>
          <a:xfrm>
            <a:off x="2387181" y="233202"/>
            <a:ext cx="7729200" cy="1343394"/>
          </a:xfrm>
          <a:prstGeom prst="rect">
            <a:avLst/>
          </a:prstGeom>
          <a:solidFill>
            <a:srgbClr val="FFFFFF"/>
          </a:solidFill>
          <a:ln w="31680" cap="sq">
            <a:solidFill>
              <a:srgbClr val="404040"/>
            </a:solidFill>
            <a:miter/>
          </a:ln>
        </p:spPr>
        <p:txBody>
          <a:bodyPr lIns="182880" tIns="182880" rIns="182880" bIns="182880" anchor="ctr">
            <a:normAutofit fontScale="92500" lnSpcReduction="10000"/>
          </a:bodyPr>
          <a:lstStyle/>
          <a:p>
            <a:pPr algn="ctr">
              <a:lnSpc>
                <a:spcPct val="90000"/>
              </a:lnSpc>
            </a:pPr>
            <a:r>
              <a:rPr lang="en-US" sz="2800" b="0" strike="noStrike" cap="all" spc="199">
                <a:solidFill>
                  <a:srgbClr val="262626"/>
                </a:solidFill>
                <a:latin typeface="Gill Sans MT"/>
              </a:rPr>
              <a:t>1. </a:t>
            </a:r>
            <a:r>
              <a:rPr lang="en-US" sz="2800" b="0" strike="noStrike" cap="all" spc="199" err="1">
                <a:solidFill>
                  <a:srgbClr val="262626"/>
                </a:solidFill>
                <a:latin typeface="Gill Sans MT"/>
              </a:rPr>
              <a:t>Reacción</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adversa</a:t>
            </a:r>
            <a:endParaRPr lang="en-US" sz="2800" b="0" strike="noStrike" cap="all" spc="199">
              <a:solidFill>
                <a:srgbClr val="262626"/>
              </a:solidFill>
              <a:latin typeface="Gill Sans MT"/>
            </a:endParaRPr>
          </a:p>
          <a:p>
            <a:pPr algn="ctr">
              <a:lnSpc>
                <a:spcPct val="90000"/>
              </a:lnSpc>
            </a:pPr>
            <a:r>
              <a:rPr lang="en-US" sz="2800" b="0" strike="noStrike" cap="all" spc="199">
                <a:solidFill>
                  <a:srgbClr val="262626"/>
                </a:solidFill>
                <a:latin typeface="Gill Sans MT"/>
              </a:rPr>
              <a:t> VS</a:t>
            </a:r>
          </a:p>
          <a:p>
            <a:pPr algn="ctr">
              <a:lnSpc>
                <a:spcPct val="90000"/>
              </a:lnSpc>
            </a:pPr>
            <a:r>
              <a:rPr lang="en-US" sz="2800" b="0" strike="noStrike" cap="all" spc="199" err="1">
                <a:solidFill>
                  <a:srgbClr val="262626"/>
                </a:solidFill>
                <a:latin typeface="Gill Sans MT"/>
              </a:rPr>
              <a:t>efectos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secundarios</a:t>
            </a:r>
            <a:endParaRPr lang="en-US" sz="2800" b="0" strike="noStrike" spc="-1">
              <a:solidFill>
                <a:srgbClr val="000000"/>
              </a:solidFill>
              <a:latin typeface="Gill Sans MT"/>
            </a:endParaRPr>
          </a:p>
        </p:txBody>
      </p:sp>
      <p:sp>
        <p:nvSpPr>
          <p:cNvPr id="316" name="TextShape 2"/>
          <p:cNvSpPr txBox="1"/>
          <p:nvPr/>
        </p:nvSpPr>
        <p:spPr>
          <a:xfrm>
            <a:off x="737121" y="2049315"/>
            <a:ext cx="11029320" cy="45201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Reacción</a:t>
            </a:r>
            <a:r>
              <a:rPr lang="en-US" sz="2500" b="0" strike="noStrike" spc="-1">
                <a:solidFill>
                  <a:srgbClr val="262626"/>
                </a:solidFill>
                <a:latin typeface="Gill Sans MT"/>
              </a:rPr>
              <a:t> </a:t>
            </a:r>
            <a:r>
              <a:rPr lang="en-US" sz="2500" b="0" strike="noStrike" spc="-1" err="1">
                <a:solidFill>
                  <a:srgbClr val="262626"/>
                </a:solidFill>
                <a:latin typeface="Gill Sans MT"/>
              </a:rPr>
              <a:t>adversa</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reacción</a:t>
            </a:r>
            <a:r>
              <a:rPr lang="en-US" sz="2500" b="0" strike="noStrike" spc="-1">
                <a:solidFill>
                  <a:srgbClr val="262626"/>
                </a:solidFill>
                <a:latin typeface="Gill Sans MT"/>
              </a:rPr>
              <a:t> </a:t>
            </a:r>
            <a:r>
              <a:rPr lang="en-US" sz="2500" b="0" strike="noStrike" spc="-1" err="1">
                <a:solidFill>
                  <a:srgbClr val="262626"/>
                </a:solidFill>
                <a:latin typeface="Gill Sans MT"/>
              </a:rPr>
              <a:t>inesperada</a:t>
            </a:r>
            <a:r>
              <a:rPr lang="en-US" sz="2500" b="0" strike="noStrike" spc="-1">
                <a:solidFill>
                  <a:srgbClr val="262626"/>
                </a:solidFill>
                <a:latin typeface="Gill Sans MT"/>
              </a:rPr>
              <a:t> de un </a:t>
            </a:r>
            <a:r>
              <a:rPr lang="en-US" sz="2500" b="0" strike="noStrike" spc="-1" err="1">
                <a:solidFill>
                  <a:srgbClr val="262626"/>
                </a:solidFill>
                <a:latin typeface="Gill Sans MT"/>
              </a:rPr>
              <a:t>fármaco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Tener</a:t>
            </a:r>
            <a:r>
              <a:rPr lang="en-US" sz="2500" b="0" strike="noStrike" spc="-1">
                <a:solidFill>
                  <a:srgbClr val="262626"/>
                </a:solidFill>
                <a:latin typeface="Gill Sans MT"/>
              </a:rPr>
              <a:t> </a:t>
            </a:r>
            <a:r>
              <a:rPr lang="en-US" sz="2500" b="0" strike="noStrike" spc="-1" err="1">
                <a:solidFill>
                  <a:srgbClr val="262626"/>
                </a:solidFill>
                <a:latin typeface="Gill Sans MT"/>
              </a:rPr>
              <a:t>urticaria</a:t>
            </a:r>
            <a:r>
              <a:rPr lang="en-US" sz="2500" b="0" strike="noStrike" spc="-1">
                <a:solidFill>
                  <a:srgbClr val="262626"/>
                </a:solidFill>
                <a:latin typeface="Gill Sans MT"/>
              </a:rPr>
              <a:t> o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reacción</a:t>
            </a:r>
            <a:r>
              <a:rPr lang="en-US" sz="2500" b="0" strike="noStrike" spc="-1">
                <a:solidFill>
                  <a:srgbClr val="262626"/>
                </a:solidFill>
                <a:latin typeface="Gill Sans MT"/>
              </a:rPr>
              <a:t> </a:t>
            </a:r>
            <a:r>
              <a:rPr lang="en-US" sz="2500" b="0" strike="noStrike" spc="-1" err="1">
                <a:solidFill>
                  <a:srgbClr val="262626"/>
                </a:solidFill>
                <a:latin typeface="Gill Sans MT"/>
              </a:rPr>
              <a:t>alérgica</a:t>
            </a:r>
            <a:r>
              <a:rPr lang="en-US" sz="2500" b="0" strike="noStrike" spc="-1">
                <a:solidFill>
                  <a:srgbClr val="262626"/>
                </a:solidFill>
                <a:latin typeface="Gill Sans MT"/>
              </a:rPr>
              <a:t> a un </a:t>
            </a:r>
            <a:r>
              <a:rPr lang="en-US" sz="2500" b="0" strike="noStrike" spc="-1" err="1">
                <a:solidFill>
                  <a:srgbClr val="262626"/>
                </a:solidFill>
                <a:latin typeface="Gill Sans MT"/>
              </a:rPr>
              <a:t>medicamento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Por</a:t>
            </a:r>
            <a:r>
              <a:rPr lang="en-US" sz="2500" b="0" strike="noStrike" spc="-1">
                <a:solidFill>
                  <a:srgbClr val="262626"/>
                </a:solidFill>
                <a:latin typeface="Gill Sans MT"/>
              </a:rPr>
              <a:t> lo general, </a:t>
            </a:r>
            <a:r>
              <a:rPr lang="en-US" sz="2500" b="0" strike="noStrike" spc="-1" err="1">
                <a:solidFill>
                  <a:srgbClr val="262626"/>
                </a:solidFill>
                <a:latin typeface="Gill Sans MT"/>
              </a:rPr>
              <a:t>ocurren</a:t>
            </a:r>
            <a:r>
              <a:rPr lang="en-US" sz="2500" b="0" strike="noStrike" spc="-1">
                <a:solidFill>
                  <a:srgbClr val="262626"/>
                </a:solidFill>
                <a:latin typeface="Gill Sans MT"/>
              </a:rPr>
              <a:t> a las </a:t>
            </a:r>
            <a:r>
              <a:rPr lang="en-US" sz="2500" b="0" strike="noStrike" spc="-1" err="1">
                <a:solidFill>
                  <a:srgbClr val="262626"/>
                </a:solidFill>
                <a:latin typeface="Gill Sans MT"/>
              </a:rPr>
              <a:t>pocas</a:t>
            </a:r>
            <a:r>
              <a:rPr lang="en-US" sz="2500" b="0" strike="noStrike" spc="-1">
                <a:solidFill>
                  <a:srgbClr val="262626"/>
                </a:solidFill>
                <a:latin typeface="Gill Sans MT"/>
              </a:rPr>
              <a:t> horas de </a:t>
            </a:r>
            <a:r>
              <a:rPr lang="en-US" sz="2500" b="0" strike="noStrike" spc="-1" err="1">
                <a:solidFill>
                  <a:srgbClr val="262626"/>
                </a:solidFill>
                <a:latin typeface="Gill Sans MT"/>
              </a:rPr>
              <a:t>tomar</a:t>
            </a:r>
            <a:r>
              <a:rPr lang="en-US" sz="2500" b="0" strike="noStrike" spc="-1">
                <a:solidFill>
                  <a:srgbClr val="262626"/>
                </a:solidFill>
                <a:latin typeface="Gill Sans MT"/>
              </a:rPr>
              <a:t> el </a:t>
            </a:r>
            <a:r>
              <a:rPr lang="en-US" sz="2500" b="0" strike="noStrike" spc="-1" err="1">
                <a:solidFill>
                  <a:srgbClr val="262626"/>
                </a:solidFill>
                <a:latin typeface="Gill Sans MT"/>
              </a:rPr>
              <a:t>medicamento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Tiene</a:t>
            </a:r>
            <a:r>
              <a:rPr lang="en-US" sz="2500" b="0" strike="noStrike" spc="-1">
                <a:solidFill>
                  <a:srgbClr val="262626"/>
                </a:solidFill>
                <a:latin typeface="Gill Sans MT"/>
              </a:rPr>
              <a:t> que suspender la </a:t>
            </a:r>
            <a:r>
              <a:rPr lang="en-US" sz="2500" b="0" strike="noStrike" spc="-1" err="1">
                <a:solidFill>
                  <a:srgbClr val="262626"/>
                </a:solidFill>
                <a:latin typeface="Gill Sans MT"/>
              </a:rPr>
              <a:t>medicación</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Efecto</a:t>
            </a:r>
            <a:r>
              <a:rPr lang="en-US" sz="2500" b="0" strike="noStrike" spc="-1">
                <a:solidFill>
                  <a:srgbClr val="262626"/>
                </a:solidFill>
                <a:latin typeface="Gill Sans MT"/>
              </a:rPr>
              <a:t> </a:t>
            </a:r>
            <a:r>
              <a:rPr lang="en-US" sz="2500" b="0" strike="noStrike" spc="-1" err="1">
                <a:solidFill>
                  <a:srgbClr val="262626"/>
                </a:solidFill>
                <a:latin typeface="Gill Sans MT"/>
              </a:rPr>
              <a:t>secundario</a:t>
            </a:r>
            <a:r>
              <a:rPr lang="en-US" sz="2500" b="0" strike="noStrike" spc="-1">
                <a:solidFill>
                  <a:srgbClr val="262626"/>
                </a:solidFill>
                <a:latin typeface="Gill Sans MT"/>
              </a:rPr>
              <a:t>: un </a:t>
            </a:r>
            <a:r>
              <a:rPr lang="en-US" sz="2500" b="0" strike="noStrike" spc="-1" err="1">
                <a:solidFill>
                  <a:srgbClr val="262626"/>
                </a:solidFill>
                <a:latin typeface="Gill Sans MT"/>
              </a:rPr>
              <a:t>efecto</a:t>
            </a:r>
            <a:r>
              <a:rPr lang="en-US" sz="2500" b="0" strike="noStrike" spc="-1">
                <a:solidFill>
                  <a:srgbClr val="262626"/>
                </a:solidFill>
                <a:latin typeface="Gill Sans MT"/>
              </a:rPr>
              <a:t> </a:t>
            </a:r>
            <a:r>
              <a:rPr lang="en-US" sz="2500" b="0" strike="noStrike" spc="-1" err="1">
                <a:solidFill>
                  <a:srgbClr val="262626"/>
                </a:solidFill>
                <a:latin typeface="Gill Sans MT"/>
              </a:rPr>
              <a:t>típico</a:t>
            </a:r>
            <a:r>
              <a:rPr lang="en-US" sz="2500" b="0" strike="noStrike" spc="-1">
                <a:solidFill>
                  <a:srgbClr val="262626"/>
                </a:solidFill>
                <a:latin typeface="Gill Sans MT"/>
              </a:rPr>
              <a:t> </a:t>
            </a:r>
            <a:r>
              <a:rPr lang="en-US" sz="2500" b="0" strike="noStrike" spc="-1" err="1">
                <a:solidFill>
                  <a:srgbClr val="262626"/>
                </a:solidFill>
                <a:latin typeface="Gill Sans MT"/>
              </a:rPr>
              <a:t>pero</a:t>
            </a:r>
            <a:r>
              <a:rPr lang="en-US" sz="2500" b="0" strike="noStrike" spc="-1">
                <a:solidFill>
                  <a:srgbClr val="262626"/>
                </a:solidFill>
                <a:latin typeface="Gill Sans MT"/>
              </a:rPr>
              <a:t> no </a:t>
            </a:r>
            <a:r>
              <a:rPr lang="en-US" sz="2500" b="0" strike="noStrike" spc="-1" err="1">
                <a:solidFill>
                  <a:srgbClr val="262626"/>
                </a:solidFill>
                <a:latin typeface="Gill Sans MT"/>
              </a:rPr>
              <a:t>deseado</a:t>
            </a:r>
            <a:r>
              <a:rPr lang="en-US" sz="2500" b="0" strike="noStrike" spc="-1">
                <a:solidFill>
                  <a:srgbClr val="262626"/>
                </a:solidFill>
                <a:latin typeface="Gill Sans MT"/>
              </a:rPr>
              <a:t> de un </a:t>
            </a:r>
            <a:r>
              <a:rPr lang="en-US" sz="2500" b="0" strike="noStrike" spc="-1" err="1">
                <a:solidFill>
                  <a:srgbClr val="262626"/>
                </a:solidFill>
                <a:latin typeface="Gill Sans MT"/>
              </a:rPr>
              <a:t>fármaco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Aumento</a:t>
            </a:r>
            <a:r>
              <a:rPr lang="en-US" sz="2500" b="0" strike="noStrike" spc="-1">
                <a:solidFill>
                  <a:srgbClr val="262626"/>
                </a:solidFill>
                <a:latin typeface="Gill Sans MT"/>
              </a:rPr>
              <a:t> de peso </a:t>
            </a:r>
            <a:r>
              <a:rPr lang="en-US" sz="2500" b="0" strike="noStrike" spc="-1" err="1">
                <a:solidFill>
                  <a:srgbClr val="262626"/>
                </a:solidFill>
                <a:latin typeface="Gill Sans MT"/>
              </a:rPr>
              <a:t>por</a:t>
            </a:r>
            <a:r>
              <a:rPr lang="en-US" sz="2500" b="0" strike="noStrike" spc="-1">
                <a:solidFill>
                  <a:srgbClr val="262626"/>
                </a:solidFill>
                <a:latin typeface="Gill Sans MT"/>
              </a:rPr>
              <a:t> un </a:t>
            </a:r>
            <a:r>
              <a:rPr lang="en-US" sz="2500" b="0" strike="noStrike" spc="-1" err="1">
                <a:solidFill>
                  <a:srgbClr val="262626"/>
                </a:solidFill>
                <a:latin typeface="Gill Sans MT"/>
              </a:rPr>
              <a:t>medicamento</a:t>
            </a:r>
            <a:r>
              <a:rPr lang="en-US" sz="2500" b="0" strike="noStrike" spc="-1">
                <a:solidFill>
                  <a:srgbClr val="262626"/>
                </a:solidFill>
                <a:latin typeface="Gill Sans MT"/>
              </a:rPr>
              <a:t> </a:t>
            </a:r>
            <a:r>
              <a:rPr lang="en-US" sz="2500" spc="-1" err="1">
                <a:solidFill>
                  <a:srgbClr val="262626"/>
                </a:solidFill>
                <a:latin typeface="Gill Sans MT"/>
              </a:rPr>
              <a:t>po</a:t>
            </a:r>
            <a:r>
              <a:rPr lang="en-US" sz="2500" b="0" strike="noStrike" spc="-1" err="1">
                <a:solidFill>
                  <a:srgbClr val="262626"/>
                </a:solidFill>
                <a:latin typeface="Gill Sans MT"/>
              </a:rPr>
              <a:t>r</a:t>
            </a:r>
            <a:r>
              <a:rPr lang="en-US" sz="2500" b="0" strike="noStrike" spc="-1">
                <a:solidFill>
                  <a:srgbClr val="262626"/>
                </a:solidFill>
                <a:latin typeface="Gill Sans MT"/>
              </a:rPr>
              <a:t> lo general, </a:t>
            </a:r>
          </a:p>
          <a:p>
            <a:pPr marL="360">
              <a:lnSpc>
                <a:spcPct val="100000"/>
              </a:lnSpc>
              <a:spcBef>
                <a:spcPts val="1001"/>
              </a:spcBef>
              <a:buClr>
                <a:srgbClr val="418AB3"/>
              </a:buClr>
            </a:pPr>
            <a:r>
              <a:rPr lang="en-US" sz="2500" spc="-1">
                <a:solidFill>
                  <a:srgbClr val="262626"/>
                </a:solidFill>
                <a:latin typeface="Gill Sans MT"/>
              </a:rPr>
              <a:t>   </a:t>
            </a:r>
            <a:r>
              <a:rPr lang="en-US" sz="2500" b="0" strike="noStrike" spc="-1" err="1">
                <a:solidFill>
                  <a:srgbClr val="262626"/>
                </a:solidFill>
                <a:latin typeface="Gill Sans MT"/>
              </a:rPr>
              <a:t>ocurren</a:t>
            </a:r>
            <a:r>
              <a:rPr lang="en-US" sz="2500" b="0" strike="noStrike" spc="-1">
                <a:solidFill>
                  <a:srgbClr val="262626"/>
                </a:solidFill>
                <a:latin typeface="Gill Sans MT"/>
              </a:rPr>
              <a:t> en días o meses.</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Puede</a:t>
            </a:r>
            <a:r>
              <a:rPr lang="en-US" sz="2500" b="0" strike="noStrike" spc="-1">
                <a:solidFill>
                  <a:srgbClr val="262626"/>
                </a:solidFill>
                <a:latin typeface="Gill Sans MT"/>
              </a:rPr>
              <a:t> o no </a:t>
            </a:r>
            <a:r>
              <a:rPr lang="en-US" sz="2500" b="0" strike="noStrike" spc="-1" err="1">
                <a:solidFill>
                  <a:srgbClr val="262626"/>
                </a:solidFill>
                <a:latin typeface="Gill Sans MT"/>
              </a:rPr>
              <a:t>tener</a:t>
            </a:r>
            <a:r>
              <a:rPr lang="en-US" sz="2500" b="0" strike="noStrike" spc="-1">
                <a:solidFill>
                  <a:srgbClr val="262626"/>
                </a:solidFill>
                <a:latin typeface="Gill Sans MT"/>
              </a:rPr>
              <a:t> que suspender o </a:t>
            </a:r>
            <a:r>
              <a:rPr lang="en-US" sz="2500" b="0" strike="noStrike" spc="-1" err="1">
                <a:solidFill>
                  <a:srgbClr val="262626"/>
                </a:solidFill>
                <a:latin typeface="Gill Sans MT"/>
              </a:rPr>
              <a:t>disminuir</a:t>
            </a:r>
            <a:r>
              <a:rPr lang="en-US" sz="2500" b="0" strike="noStrike" spc="-1">
                <a:solidFill>
                  <a:srgbClr val="262626"/>
                </a:solidFill>
                <a:latin typeface="Gill Sans MT"/>
              </a:rPr>
              <a:t> el </a:t>
            </a:r>
            <a:r>
              <a:rPr lang="en-US" sz="2500" b="0" strike="noStrike" spc="-1" err="1">
                <a:solidFill>
                  <a:srgbClr val="262626"/>
                </a:solidFill>
                <a:latin typeface="Gill Sans MT"/>
              </a:rPr>
              <a:t>medicamento</a:t>
            </a:r>
            <a:r>
              <a:rPr lang="en-US" sz="2500" b="0" strike="noStrike" spc="-1">
                <a:solidFill>
                  <a:srgbClr val="262626"/>
                </a:solidFill>
                <a:latin typeface="Gill Sans MT"/>
              </a:rPr>
              <a:t>.</a:t>
            </a:r>
          </a:p>
        </p:txBody>
      </p:sp>
      <p:pic>
        <p:nvPicPr>
          <p:cNvPr id="317" name="Picture 3"/>
          <p:cNvPicPr/>
          <p:nvPr/>
        </p:nvPicPr>
        <p:blipFill>
          <a:blip r:embed="rId2"/>
          <a:stretch/>
        </p:blipFill>
        <p:spPr>
          <a:xfrm>
            <a:off x="9234924" y="1893990"/>
            <a:ext cx="2531517" cy="1006371"/>
          </a:xfrm>
          <a:prstGeom prst="rect">
            <a:avLst/>
          </a:prstGeom>
          <a:ln w="0">
            <a:noFill/>
          </a:ln>
        </p:spPr>
      </p:pic>
      <p:pic>
        <p:nvPicPr>
          <p:cNvPr id="318" name="Picture 4"/>
          <p:cNvPicPr/>
          <p:nvPr/>
        </p:nvPicPr>
        <p:blipFill>
          <a:blip r:embed="rId3"/>
          <a:stretch/>
        </p:blipFill>
        <p:spPr>
          <a:xfrm>
            <a:off x="9765135" y="3429000"/>
            <a:ext cx="2332080" cy="3295800"/>
          </a:xfrm>
          <a:prstGeom prst="rect">
            <a:avLst/>
          </a:prstGeom>
          <a:ln w="0">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extShape 2"/>
          <p:cNvSpPr txBox="1"/>
          <p:nvPr/>
        </p:nvSpPr>
        <p:spPr>
          <a:xfrm>
            <a:off x="2231280" y="2324315"/>
            <a:ext cx="7729200" cy="4533685"/>
          </a:xfrm>
          <a:prstGeom prst="rect">
            <a:avLst/>
          </a:prstGeom>
          <a:noFill/>
          <a:ln w="0">
            <a:noFill/>
          </a:ln>
        </p:spPr>
        <p:txBody>
          <a:bodyPr>
            <a:normAutofit/>
          </a:bodyPr>
          <a:lstStyle/>
          <a:p>
            <a:pPr marL="360">
              <a:lnSpc>
                <a:spcPct val="100000"/>
              </a:lnSpc>
              <a:spcBef>
                <a:spcPts val="1001"/>
              </a:spcBef>
              <a:buClr>
                <a:srgbClr val="418AB3"/>
              </a:buClr>
            </a:pPr>
            <a:r>
              <a:rPr lang="en-US" sz="2500" b="0" strike="noStrike" spc="-1">
                <a:solidFill>
                  <a:srgbClr val="262626"/>
                </a:solidFill>
                <a:latin typeface="Gill Sans MT"/>
              </a:rPr>
              <a:t>1. Una </a:t>
            </a:r>
            <a:r>
              <a:rPr lang="en-US" sz="2500" b="0" strike="noStrike" spc="-1" err="1">
                <a:solidFill>
                  <a:srgbClr val="262626"/>
                </a:solidFill>
                <a:latin typeface="Gill Sans MT"/>
              </a:rPr>
              <a:t>mujer</a:t>
            </a:r>
            <a:r>
              <a:rPr lang="en-US" sz="2500" b="0" strike="noStrike" spc="-1">
                <a:solidFill>
                  <a:srgbClr val="262626"/>
                </a:solidFill>
                <a:latin typeface="Gill Sans MT"/>
              </a:rPr>
              <a:t> de 58 </a:t>
            </a:r>
            <a:r>
              <a:rPr lang="en-US" sz="2500" b="0" strike="noStrike" spc="-1" err="1">
                <a:solidFill>
                  <a:srgbClr val="262626"/>
                </a:solidFill>
                <a:latin typeface="Gill Sans MT"/>
              </a:rPr>
              <a:t>años</a:t>
            </a:r>
            <a:r>
              <a:rPr lang="en-US" sz="2500" b="0" strike="noStrike" spc="-1">
                <a:solidFill>
                  <a:srgbClr val="262626"/>
                </a:solidFill>
                <a:latin typeface="Gill Sans MT"/>
              </a:rPr>
              <a:t> en las </a:t>
            </a:r>
            <a:r>
              <a:rPr lang="en-US" sz="2500" b="0" strike="noStrike" spc="-1" err="1">
                <a:solidFill>
                  <a:srgbClr val="262626"/>
                </a:solidFill>
                <a:latin typeface="Gill Sans MT"/>
              </a:rPr>
              <a:t>clases</a:t>
            </a:r>
            <a:r>
              <a:rPr lang="en-US" sz="2500" b="0" strike="noStrike" spc="-1">
                <a:solidFill>
                  <a:srgbClr val="262626"/>
                </a:solidFill>
                <a:latin typeface="Gill Sans MT"/>
              </a:rPr>
              <a:t> de diabetes </a:t>
            </a:r>
            <a:r>
              <a:rPr lang="en-US" sz="2500" b="0" strike="noStrike" spc="-1" err="1">
                <a:solidFill>
                  <a:srgbClr val="262626"/>
                </a:solidFill>
                <a:latin typeface="Gill Sans MT"/>
              </a:rPr>
              <a:t>acaba</a:t>
            </a:r>
            <a:r>
              <a:rPr lang="en-US" sz="2500" b="0" strike="noStrike" spc="-1">
                <a:solidFill>
                  <a:srgbClr val="262626"/>
                </a:solidFill>
                <a:latin typeface="Gill Sans MT"/>
              </a:rPr>
              <a:t> de </a:t>
            </a:r>
            <a:r>
              <a:rPr lang="en-US" sz="2500" b="0" strike="noStrike" spc="-1" err="1">
                <a:solidFill>
                  <a:srgbClr val="262626"/>
                </a:solidFill>
                <a:latin typeface="Gill Sans MT"/>
              </a:rPr>
              <a:t>empezar</a:t>
            </a:r>
            <a:r>
              <a:rPr lang="en-US" sz="2500" b="0" strike="noStrike" spc="-1">
                <a:solidFill>
                  <a:srgbClr val="262626"/>
                </a:solidFill>
                <a:latin typeface="Gill Sans MT"/>
              </a:rPr>
              <a:t> a </a:t>
            </a:r>
            <a:r>
              <a:rPr lang="en-US" sz="2500" b="0" strike="noStrike" spc="-1" err="1">
                <a:solidFill>
                  <a:srgbClr val="262626"/>
                </a:solidFill>
                <a:latin typeface="Gill Sans MT"/>
              </a:rPr>
              <a:t>tomar</a:t>
            </a:r>
            <a:r>
              <a:rPr lang="en-US" sz="2500" b="0" strike="noStrike" spc="-1">
                <a:solidFill>
                  <a:srgbClr val="262626"/>
                </a:solidFill>
                <a:latin typeface="Gill Sans MT"/>
              </a:rPr>
              <a:t> Actos. Se </a:t>
            </a:r>
            <a:r>
              <a:rPr lang="en-US" sz="2500" b="0" strike="noStrike" spc="-1" err="1">
                <a:solidFill>
                  <a:srgbClr val="262626"/>
                </a:solidFill>
                <a:latin typeface="Gill Sans MT"/>
              </a:rPr>
              <a:t>dió</a:t>
            </a:r>
            <a:r>
              <a:rPr lang="en-US" sz="2500" b="0" strike="noStrike" spc="-1">
                <a:solidFill>
                  <a:srgbClr val="262626"/>
                </a:solidFill>
                <a:latin typeface="Gill Sans MT"/>
              </a:rPr>
              <a:t> </a:t>
            </a:r>
            <a:r>
              <a:rPr lang="en-US" sz="2500" b="0" strike="noStrike" spc="-1" err="1">
                <a:solidFill>
                  <a:srgbClr val="262626"/>
                </a:solidFill>
                <a:latin typeface="Gill Sans MT"/>
              </a:rPr>
              <a:t>cuenta</a:t>
            </a:r>
            <a:r>
              <a:rPr lang="en-US" sz="2500" b="0" strike="noStrike" spc="-1">
                <a:solidFill>
                  <a:srgbClr val="262626"/>
                </a:solidFill>
                <a:latin typeface="Gill Sans MT"/>
              </a:rPr>
              <a:t> de que </a:t>
            </a:r>
            <a:r>
              <a:rPr lang="en-US" sz="2500" b="0" strike="noStrike" spc="-1" err="1">
                <a:solidFill>
                  <a:srgbClr val="262626"/>
                </a:solidFill>
                <a:latin typeface="Gill Sans MT"/>
              </a:rPr>
              <a:t>está</a:t>
            </a:r>
            <a:r>
              <a:rPr lang="en-US" sz="2500" b="0" strike="noStrike" spc="-1">
                <a:solidFill>
                  <a:srgbClr val="262626"/>
                </a:solidFill>
                <a:latin typeface="Gill Sans MT"/>
              </a:rPr>
              <a:t> </a:t>
            </a:r>
            <a:r>
              <a:rPr lang="en-US" sz="2500" b="0" strike="noStrike" spc="-1" err="1">
                <a:solidFill>
                  <a:srgbClr val="262626"/>
                </a:solidFill>
                <a:latin typeface="Gill Sans MT"/>
              </a:rPr>
              <a:t>empezando</a:t>
            </a:r>
            <a:r>
              <a:rPr lang="en-US" sz="2500" b="0" strike="noStrike" spc="-1">
                <a:solidFill>
                  <a:srgbClr val="262626"/>
                </a:solidFill>
                <a:latin typeface="Gill Sans MT"/>
              </a:rPr>
              <a:t> a </a:t>
            </a:r>
            <a:r>
              <a:rPr lang="en-US" sz="2500" b="0" strike="noStrike" spc="-1" err="1">
                <a:solidFill>
                  <a:srgbClr val="262626"/>
                </a:solidFill>
                <a:latin typeface="Gill Sans MT"/>
              </a:rPr>
              <a:t>aumentar</a:t>
            </a:r>
            <a:r>
              <a:rPr lang="en-US" sz="2500" b="0" strike="noStrike" spc="-1">
                <a:solidFill>
                  <a:srgbClr val="262626"/>
                </a:solidFill>
                <a:latin typeface="Gill Sans MT"/>
              </a:rPr>
              <a:t> de peso en las </a:t>
            </a:r>
            <a:r>
              <a:rPr lang="en-US" sz="2500" b="0" strike="noStrike" spc="-1" err="1">
                <a:solidFill>
                  <a:srgbClr val="262626"/>
                </a:solidFill>
                <a:latin typeface="Gill Sans MT"/>
              </a:rPr>
              <a:t>piernas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esto</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reacción</a:t>
            </a:r>
            <a:r>
              <a:rPr lang="en-US" sz="2500" b="0" strike="noStrike" spc="-1">
                <a:solidFill>
                  <a:srgbClr val="262626"/>
                </a:solidFill>
                <a:latin typeface="Gill Sans MT"/>
              </a:rPr>
              <a:t> </a:t>
            </a:r>
            <a:r>
              <a:rPr lang="en-US" sz="2500" b="0" strike="noStrike" spc="-1" err="1">
                <a:solidFill>
                  <a:srgbClr val="262626"/>
                </a:solidFill>
                <a:latin typeface="Gill Sans MT"/>
              </a:rPr>
              <a:t>adversa</a:t>
            </a:r>
            <a:r>
              <a:rPr lang="en-US" sz="2500" b="0" strike="noStrike" spc="-1">
                <a:solidFill>
                  <a:srgbClr val="262626"/>
                </a:solidFill>
                <a:latin typeface="Gill Sans MT"/>
              </a:rPr>
              <a:t> o un </a:t>
            </a:r>
            <a:r>
              <a:rPr lang="en-US" sz="2500" b="0" strike="noStrike" spc="-1" err="1">
                <a:solidFill>
                  <a:srgbClr val="262626"/>
                </a:solidFill>
                <a:latin typeface="Gill Sans MT"/>
              </a:rPr>
              <a:t>efecto</a:t>
            </a:r>
            <a:r>
              <a:rPr lang="en-US" sz="2500" b="0" strike="noStrike" spc="-1">
                <a:solidFill>
                  <a:srgbClr val="262626"/>
                </a:solidFill>
                <a:latin typeface="Gill Sans MT"/>
              </a:rPr>
              <a:t> </a:t>
            </a:r>
            <a:r>
              <a:rPr lang="en-US" sz="2500" b="0" strike="noStrike" spc="-1" err="1">
                <a:solidFill>
                  <a:srgbClr val="262626"/>
                </a:solidFill>
                <a:latin typeface="Gill Sans MT"/>
              </a:rPr>
              <a:t>secundario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debemos</a:t>
            </a:r>
            <a:r>
              <a:rPr lang="en-US" sz="2500" b="0" strike="noStrike" spc="-1">
                <a:solidFill>
                  <a:srgbClr val="262626"/>
                </a:solidFill>
                <a:latin typeface="Gill Sans MT"/>
              </a:rPr>
              <a:t> </a:t>
            </a:r>
            <a:r>
              <a:rPr lang="en-US" sz="2500" b="0" strike="noStrike" spc="-1" err="1">
                <a:solidFill>
                  <a:srgbClr val="262626"/>
                </a:solidFill>
                <a:latin typeface="Gill Sans MT"/>
              </a:rPr>
              <a:t>hacer</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endParaRPr lang="en-US" sz="1000" b="0" strike="noStrike" spc="-1">
              <a:solidFill>
                <a:srgbClr val="262626"/>
              </a:solidFill>
              <a:latin typeface="Gill Sans MT"/>
            </a:endParaRPr>
          </a:p>
          <a:p>
            <a:pPr marL="360">
              <a:lnSpc>
                <a:spcPct val="100000"/>
              </a:lnSpc>
              <a:spcBef>
                <a:spcPts val="1001"/>
              </a:spcBef>
              <a:buClr>
                <a:srgbClr val="418AB3"/>
              </a:buClr>
            </a:pPr>
            <a:r>
              <a:rPr lang="en-US" sz="2500" b="0" strike="noStrike" spc="-1">
                <a:solidFill>
                  <a:srgbClr val="262626"/>
                </a:solidFill>
                <a:latin typeface="Gill Sans MT"/>
              </a:rPr>
              <a:t>2. Un hombre de 64 </a:t>
            </a:r>
            <a:r>
              <a:rPr lang="en-US" sz="2500" b="0" strike="noStrike" spc="-1" err="1">
                <a:solidFill>
                  <a:srgbClr val="262626"/>
                </a:solidFill>
                <a:latin typeface="Gill Sans MT"/>
              </a:rPr>
              <a:t>años</a:t>
            </a:r>
            <a:r>
              <a:rPr lang="en-US" sz="2500" b="0" strike="noStrike" spc="-1">
                <a:solidFill>
                  <a:srgbClr val="262626"/>
                </a:solidFill>
                <a:latin typeface="Gill Sans MT"/>
              </a:rPr>
              <a:t> </a:t>
            </a:r>
            <a:r>
              <a:rPr lang="en-US" sz="2500" b="0" strike="noStrike" spc="-1" err="1">
                <a:solidFill>
                  <a:srgbClr val="262626"/>
                </a:solidFill>
                <a:latin typeface="Gill Sans MT"/>
              </a:rPr>
              <a:t>comenzó</a:t>
            </a:r>
            <a:r>
              <a:rPr lang="en-US" sz="2500" b="0" strike="noStrike" spc="-1">
                <a:solidFill>
                  <a:srgbClr val="262626"/>
                </a:solidFill>
                <a:latin typeface="Gill Sans MT"/>
              </a:rPr>
              <a:t> a </a:t>
            </a:r>
            <a:r>
              <a:rPr lang="en-US" sz="2500" b="0" strike="noStrike" spc="-1" err="1">
                <a:solidFill>
                  <a:srgbClr val="262626"/>
                </a:solidFill>
                <a:latin typeface="Gill Sans MT"/>
              </a:rPr>
              <a:t>tomar</a:t>
            </a:r>
            <a:r>
              <a:rPr lang="en-US" sz="2500" b="0" strike="noStrike" spc="-1">
                <a:solidFill>
                  <a:srgbClr val="262626"/>
                </a:solidFill>
                <a:latin typeface="Gill Sans MT"/>
              </a:rPr>
              <a:t> Actos.  A las </a:t>
            </a:r>
            <a:r>
              <a:rPr lang="en-US" sz="2500" b="0" strike="noStrike" spc="-1" err="1">
                <a:solidFill>
                  <a:srgbClr val="262626"/>
                </a:solidFill>
                <a:latin typeface="Gill Sans MT"/>
              </a:rPr>
              <a:t>pocas</a:t>
            </a:r>
            <a:r>
              <a:rPr lang="en-US" sz="2500" b="0" strike="noStrike" spc="-1">
                <a:solidFill>
                  <a:srgbClr val="262626"/>
                </a:solidFill>
                <a:latin typeface="Gill Sans MT"/>
              </a:rPr>
              <a:t> horas de </a:t>
            </a:r>
            <a:r>
              <a:rPr lang="en-US" sz="2500" b="0" strike="noStrike" spc="-1" err="1">
                <a:solidFill>
                  <a:srgbClr val="262626"/>
                </a:solidFill>
                <a:latin typeface="Gill Sans MT"/>
              </a:rPr>
              <a:t>tomarlo</a:t>
            </a:r>
            <a:r>
              <a:rPr lang="en-US" sz="2500" b="0" strike="noStrike" spc="-1">
                <a:solidFill>
                  <a:srgbClr val="262626"/>
                </a:solidFill>
                <a:latin typeface="Gill Sans MT"/>
              </a:rPr>
              <a:t>, le </a:t>
            </a:r>
            <a:r>
              <a:rPr lang="en-US" sz="2500" b="0" strike="noStrike" spc="-1" err="1">
                <a:solidFill>
                  <a:srgbClr val="262626"/>
                </a:solidFill>
                <a:latin typeface="Gill Sans MT"/>
              </a:rPr>
              <a:t>faltó</a:t>
            </a:r>
            <a:r>
              <a:rPr lang="en-US" sz="2500" b="0" strike="noStrike" spc="-1">
                <a:solidFill>
                  <a:srgbClr val="262626"/>
                </a:solidFill>
                <a:latin typeface="Gill Sans MT"/>
              </a:rPr>
              <a:t> el </a:t>
            </a:r>
            <a:r>
              <a:rPr lang="en-US" sz="2500" b="0" strike="noStrike" spc="-1" err="1">
                <a:solidFill>
                  <a:srgbClr val="262626"/>
                </a:solidFill>
                <a:latin typeface="Gill Sans MT"/>
              </a:rPr>
              <a:t>aire</a:t>
            </a:r>
            <a:r>
              <a:rPr lang="en-US" sz="2500" b="0" strike="noStrike" spc="-1">
                <a:solidFill>
                  <a:srgbClr val="262626"/>
                </a:solidFill>
                <a:latin typeface="Gill Sans MT"/>
              </a:rPr>
              <a:t> y </a:t>
            </a:r>
            <a:r>
              <a:rPr lang="en-US" sz="2500" b="0" strike="noStrike" spc="-1" err="1">
                <a:solidFill>
                  <a:srgbClr val="262626"/>
                </a:solidFill>
                <a:latin typeface="Gill Sans MT"/>
              </a:rPr>
              <a:t>fue</a:t>
            </a:r>
            <a:r>
              <a:rPr lang="en-US" sz="2500" b="0" strike="noStrike" spc="-1">
                <a:solidFill>
                  <a:srgbClr val="262626"/>
                </a:solidFill>
                <a:latin typeface="Gill Sans MT"/>
              </a:rPr>
              <a:t> a </a:t>
            </a:r>
            <a:r>
              <a:rPr lang="en-US" sz="2500" b="0" strike="noStrike" spc="-1" err="1">
                <a:solidFill>
                  <a:srgbClr val="262626"/>
                </a:solidFill>
                <a:latin typeface="Gill Sans MT"/>
              </a:rPr>
              <a:t>urgencias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esto</a:t>
            </a:r>
            <a:r>
              <a:rPr lang="en-US" sz="2500" b="0" strike="noStrike" spc="-1">
                <a:solidFill>
                  <a:srgbClr val="262626"/>
                </a:solidFill>
                <a:latin typeface="Gill Sans MT"/>
              </a:rPr>
              <a:t>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reacción</a:t>
            </a:r>
            <a:r>
              <a:rPr lang="en-US" sz="2500" b="0" strike="noStrike" spc="-1">
                <a:solidFill>
                  <a:srgbClr val="262626"/>
                </a:solidFill>
                <a:latin typeface="Gill Sans MT"/>
              </a:rPr>
              <a:t> </a:t>
            </a:r>
            <a:r>
              <a:rPr lang="en-US" sz="2500" b="0" strike="noStrike" spc="-1" err="1">
                <a:solidFill>
                  <a:srgbClr val="262626"/>
                </a:solidFill>
                <a:latin typeface="Gill Sans MT"/>
              </a:rPr>
              <a:t>adversa</a:t>
            </a:r>
            <a:r>
              <a:rPr lang="en-US" sz="2500" b="0" strike="noStrike" spc="-1">
                <a:solidFill>
                  <a:srgbClr val="262626"/>
                </a:solidFill>
                <a:latin typeface="Gill Sans MT"/>
              </a:rPr>
              <a:t> o un </a:t>
            </a:r>
            <a:r>
              <a:rPr lang="en-US" sz="2500" b="0" strike="noStrike" spc="-1" err="1">
                <a:solidFill>
                  <a:srgbClr val="262626"/>
                </a:solidFill>
                <a:latin typeface="Gill Sans MT"/>
              </a:rPr>
              <a:t>efecto</a:t>
            </a:r>
            <a:r>
              <a:rPr lang="en-US" sz="2500" b="0" strike="noStrike" spc="-1">
                <a:solidFill>
                  <a:srgbClr val="262626"/>
                </a:solidFill>
                <a:latin typeface="Gill Sans MT"/>
              </a:rPr>
              <a:t> </a:t>
            </a:r>
            <a:r>
              <a:rPr lang="en-US" sz="2500" b="0" strike="noStrike" spc="-1" err="1">
                <a:solidFill>
                  <a:srgbClr val="262626"/>
                </a:solidFill>
                <a:latin typeface="Gill Sans MT"/>
              </a:rPr>
              <a:t>secundario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Qué</a:t>
            </a:r>
            <a:r>
              <a:rPr lang="en-US" sz="2500" b="0" strike="noStrike" spc="-1">
                <a:solidFill>
                  <a:srgbClr val="262626"/>
                </a:solidFill>
                <a:latin typeface="Gill Sans MT"/>
              </a:rPr>
              <a:t> </a:t>
            </a:r>
            <a:r>
              <a:rPr lang="en-US" sz="2500" b="0" strike="noStrike" spc="-1" err="1">
                <a:solidFill>
                  <a:srgbClr val="262626"/>
                </a:solidFill>
                <a:latin typeface="Gill Sans MT"/>
              </a:rPr>
              <a:t>debemos</a:t>
            </a:r>
            <a:r>
              <a:rPr lang="en-US" sz="2500" b="0" strike="noStrike" spc="-1">
                <a:solidFill>
                  <a:srgbClr val="262626"/>
                </a:solidFill>
                <a:latin typeface="Gill Sans MT"/>
              </a:rPr>
              <a:t> </a:t>
            </a:r>
            <a:r>
              <a:rPr lang="en-US" sz="2500" b="0" strike="noStrike" spc="-1" err="1">
                <a:solidFill>
                  <a:srgbClr val="262626"/>
                </a:solidFill>
                <a:latin typeface="Gill Sans MT"/>
              </a:rPr>
              <a:t>hacer</a:t>
            </a:r>
            <a:r>
              <a:rPr lang="en-US" sz="2500" b="0" strike="noStrike" spc="-1">
                <a:solidFill>
                  <a:srgbClr val="262626"/>
                </a:solidFill>
                <a:latin typeface="Gill Sans MT"/>
              </a:rPr>
              <a:t>?</a:t>
            </a:r>
          </a:p>
          <a:p>
            <a:pPr>
              <a:lnSpc>
                <a:spcPct val="100000"/>
              </a:lnSpc>
              <a:spcBef>
                <a:spcPts val="1001"/>
              </a:spcBef>
            </a:pPr>
            <a:endParaRPr lang="en-US" sz="1600" b="0" strike="noStrike" spc="-1">
              <a:solidFill>
                <a:srgbClr val="262626"/>
              </a:solidFill>
              <a:latin typeface="Gill Sans MT"/>
            </a:endParaRPr>
          </a:p>
          <a:p>
            <a:pPr>
              <a:lnSpc>
                <a:spcPct val="100000"/>
              </a:lnSpc>
              <a:spcBef>
                <a:spcPts val="1001"/>
              </a:spcBef>
            </a:pPr>
            <a:endParaRPr lang="en-US" sz="1600" b="0" strike="noStrike" spc="-1">
              <a:solidFill>
                <a:srgbClr val="262626"/>
              </a:solidFill>
              <a:latin typeface="Gill Sans MT"/>
            </a:endParaRPr>
          </a:p>
        </p:txBody>
      </p:sp>
      <p:sp>
        <p:nvSpPr>
          <p:cNvPr id="4" name="TextShape 1"/>
          <p:cNvSpPr txBox="1"/>
          <p:nvPr/>
        </p:nvSpPr>
        <p:spPr>
          <a:xfrm>
            <a:off x="2231280" y="964800"/>
            <a:ext cx="7729200" cy="1343394"/>
          </a:xfrm>
          <a:prstGeom prst="rect">
            <a:avLst/>
          </a:prstGeom>
          <a:solidFill>
            <a:srgbClr val="FFFFFF"/>
          </a:solidFill>
          <a:ln w="31680" cap="sq">
            <a:solidFill>
              <a:srgbClr val="404040"/>
            </a:solidFill>
            <a:miter/>
          </a:ln>
        </p:spPr>
        <p:txBody>
          <a:bodyPr lIns="182880" tIns="182880" rIns="182880" bIns="182880" anchor="ctr">
            <a:normAutofit fontScale="92500" lnSpcReduction="10000"/>
          </a:bodyPr>
          <a:lstStyle/>
          <a:p>
            <a:pPr algn="ctr">
              <a:lnSpc>
                <a:spcPct val="90000"/>
              </a:lnSpc>
            </a:pPr>
            <a:r>
              <a:rPr lang="en-US" sz="2800" b="0" strike="noStrike" cap="all" spc="199" err="1">
                <a:solidFill>
                  <a:srgbClr val="262626"/>
                </a:solidFill>
                <a:latin typeface="Gill Sans MT"/>
              </a:rPr>
              <a:t>Reacción</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adversa</a:t>
            </a:r>
            <a:endParaRPr lang="en-US" sz="2800" b="0" strike="noStrike" cap="all" spc="199">
              <a:solidFill>
                <a:srgbClr val="262626"/>
              </a:solidFill>
              <a:latin typeface="Gill Sans MT"/>
            </a:endParaRPr>
          </a:p>
          <a:p>
            <a:pPr algn="ctr">
              <a:lnSpc>
                <a:spcPct val="90000"/>
              </a:lnSpc>
            </a:pPr>
            <a:r>
              <a:rPr lang="en-US" sz="2800" b="0" strike="noStrike" cap="all" spc="199">
                <a:solidFill>
                  <a:srgbClr val="262626"/>
                </a:solidFill>
                <a:latin typeface="Gill Sans MT"/>
              </a:rPr>
              <a:t> VS</a:t>
            </a:r>
          </a:p>
          <a:p>
            <a:pPr algn="ctr">
              <a:lnSpc>
                <a:spcPct val="90000"/>
              </a:lnSpc>
            </a:pPr>
            <a:r>
              <a:rPr lang="en-US" sz="2800" b="0" strike="noStrike" cap="all" spc="199" err="1">
                <a:solidFill>
                  <a:srgbClr val="262626"/>
                </a:solidFill>
                <a:latin typeface="Gill Sans MT"/>
              </a:rPr>
              <a:t>efectos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secundarios</a:t>
            </a:r>
            <a:endParaRPr lang="en-US" sz="2800" b="0" strike="noStrike" spc="-1">
              <a:solidFill>
                <a:srgbClr val="000000"/>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animEffect transition="in" filter="fade">
                                      <p:cBhvr>
                                        <p:cTn id="7" dur="1000"/>
                                        <p:tgtEl>
                                          <p:spTgt spid="320">
                                            <p:txEl>
                                              <p:pRg st="0" end="0"/>
                                            </p:txEl>
                                          </p:spTgt>
                                        </p:tgtEl>
                                      </p:cBhvr>
                                    </p:animEffect>
                                    <p:anim calcmode="lin" valueType="num">
                                      <p:cBhvr>
                                        <p:cTn id="8" dur="1000" fill="hold"/>
                                        <p:tgtEl>
                                          <p:spTgt spid="3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0">
                                            <p:txEl>
                                              <p:pRg st="1" end="1"/>
                                            </p:txEl>
                                          </p:spTgt>
                                        </p:tgtEl>
                                        <p:attrNameLst>
                                          <p:attrName>style.visibility</p:attrName>
                                        </p:attrNameLst>
                                      </p:cBhvr>
                                      <p:to>
                                        <p:strVal val="visible"/>
                                      </p:to>
                                    </p:set>
                                    <p:animEffect transition="in" filter="fade">
                                      <p:cBhvr>
                                        <p:cTn id="12" dur="1000"/>
                                        <p:tgtEl>
                                          <p:spTgt spid="320">
                                            <p:txEl>
                                              <p:pRg st="1" end="1"/>
                                            </p:txEl>
                                          </p:spTgt>
                                        </p:tgtEl>
                                      </p:cBhvr>
                                    </p:animEffect>
                                    <p:anim calcmode="lin" valueType="num">
                                      <p:cBhvr>
                                        <p:cTn id="13" dur="1000" fill="hold"/>
                                        <p:tgtEl>
                                          <p:spTgt spid="32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2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0">
                                            <p:txEl>
                                              <p:pRg st="2" end="2"/>
                                            </p:txEl>
                                          </p:spTgt>
                                        </p:tgtEl>
                                        <p:attrNameLst>
                                          <p:attrName>style.visibility</p:attrName>
                                        </p:attrNameLst>
                                      </p:cBhvr>
                                      <p:to>
                                        <p:strVal val="visible"/>
                                      </p:to>
                                    </p:set>
                                    <p:animEffect transition="in" filter="fade">
                                      <p:cBhvr>
                                        <p:cTn id="17" dur="1000"/>
                                        <p:tgtEl>
                                          <p:spTgt spid="320">
                                            <p:txEl>
                                              <p:pRg st="2" end="2"/>
                                            </p:txEl>
                                          </p:spTgt>
                                        </p:tgtEl>
                                      </p:cBhvr>
                                    </p:animEffect>
                                    <p:anim calcmode="lin" valueType="num">
                                      <p:cBhvr>
                                        <p:cTn id="18" dur="1000" fill="hold"/>
                                        <p:tgtEl>
                                          <p:spTgt spid="32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0">
                                            <p:txEl>
                                              <p:pRg st="4" end="4"/>
                                            </p:txEl>
                                          </p:spTgt>
                                        </p:tgtEl>
                                        <p:attrNameLst>
                                          <p:attrName>style.visibility</p:attrName>
                                        </p:attrNameLst>
                                      </p:cBhvr>
                                      <p:to>
                                        <p:strVal val="visible"/>
                                      </p:to>
                                    </p:set>
                                    <p:animEffect transition="in" filter="fade">
                                      <p:cBhvr>
                                        <p:cTn id="24" dur="1000"/>
                                        <p:tgtEl>
                                          <p:spTgt spid="320">
                                            <p:txEl>
                                              <p:pRg st="4" end="4"/>
                                            </p:txEl>
                                          </p:spTgt>
                                        </p:tgtEl>
                                      </p:cBhvr>
                                    </p:animEffect>
                                    <p:anim calcmode="lin" valueType="num">
                                      <p:cBhvr>
                                        <p:cTn id="25" dur="1000" fill="hold"/>
                                        <p:tgtEl>
                                          <p:spTgt spid="320">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20">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0">
                                            <p:txEl>
                                              <p:pRg st="5" end="5"/>
                                            </p:txEl>
                                          </p:spTgt>
                                        </p:tgtEl>
                                        <p:attrNameLst>
                                          <p:attrName>style.visibility</p:attrName>
                                        </p:attrNameLst>
                                      </p:cBhvr>
                                      <p:to>
                                        <p:strVal val="visible"/>
                                      </p:to>
                                    </p:set>
                                    <p:animEffect transition="in" filter="fade">
                                      <p:cBhvr>
                                        <p:cTn id="29" dur="1000"/>
                                        <p:tgtEl>
                                          <p:spTgt spid="320">
                                            <p:txEl>
                                              <p:pRg st="5" end="5"/>
                                            </p:txEl>
                                          </p:spTgt>
                                        </p:tgtEl>
                                      </p:cBhvr>
                                    </p:animEffect>
                                    <p:anim calcmode="lin" valueType="num">
                                      <p:cBhvr>
                                        <p:cTn id="30" dur="1000" fill="hold"/>
                                        <p:tgtEl>
                                          <p:spTgt spid="320">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20">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20">
                                            <p:txEl>
                                              <p:pRg st="6" end="6"/>
                                            </p:txEl>
                                          </p:spTgt>
                                        </p:tgtEl>
                                        <p:attrNameLst>
                                          <p:attrName>style.visibility</p:attrName>
                                        </p:attrNameLst>
                                      </p:cBhvr>
                                      <p:to>
                                        <p:strVal val="visible"/>
                                      </p:to>
                                    </p:set>
                                    <p:animEffect transition="in" filter="fade">
                                      <p:cBhvr>
                                        <p:cTn id="34" dur="1000"/>
                                        <p:tgtEl>
                                          <p:spTgt spid="320">
                                            <p:txEl>
                                              <p:pRg st="6" end="6"/>
                                            </p:txEl>
                                          </p:spTgt>
                                        </p:tgtEl>
                                      </p:cBhvr>
                                    </p:animEffect>
                                    <p:anim calcmode="lin" valueType="num">
                                      <p:cBhvr>
                                        <p:cTn id="35" dur="1000" fill="hold"/>
                                        <p:tgtEl>
                                          <p:spTgt spid="320">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2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96000"/>
          </a:bodyPr>
          <a:lstStyle/>
          <a:p>
            <a:pPr algn="ctr">
              <a:lnSpc>
                <a:spcPct val="90000"/>
              </a:lnSpc>
            </a:pPr>
            <a:r>
              <a:rPr lang="en-US" sz="2800" b="0" strike="noStrike" cap="all" spc="199">
                <a:solidFill>
                  <a:srgbClr val="262626"/>
                </a:solidFill>
                <a:latin typeface="Gill Sans MT"/>
              </a:rPr>
              <a:t>2A. </a:t>
            </a:r>
            <a:r>
              <a:rPr lang="en-US" sz="2800" spc="-1" err="1">
                <a:solidFill>
                  <a:srgbClr val="262626"/>
                </a:solidFill>
                <a:latin typeface="Gill Sans MT"/>
              </a:rPr>
              <a:t>Formas</a:t>
            </a:r>
            <a:r>
              <a:rPr lang="en-US" sz="2800" spc="-1">
                <a:solidFill>
                  <a:srgbClr val="262626"/>
                </a:solidFill>
                <a:latin typeface="Gill Sans MT"/>
              </a:rPr>
              <a:t> </a:t>
            </a:r>
            <a:r>
              <a:rPr lang="en-US" sz="2800" spc="-1" err="1">
                <a:solidFill>
                  <a:srgbClr val="262626"/>
                </a:solidFill>
                <a:latin typeface="Gill Sans MT"/>
              </a:rPr>
              <a:t>prácticas</a:t>
            </a:r>
            <a:r>
              <a:rPr lang="en-US" sz="2800" spc="-1">
                <a:solidFill>
                  <a:srgbClr val="262626"/>
                </a:solidFill>
                <a:latin typeface="Gill Sans MT"/>
              </a:rPr>
              <a:t> de </a:t>
            </a:r>
            <a:r>
              <a:rPr lang="en-US" sz="2800" spc="-1" err="1">
                <a:solidFill>
                  <a:srgbClr val="262626"/>
                </a:solidFill>
                <a:latin typeface="Gill Sans MT"/>
              </a:rPr>
              <a:t>identificar</a:t>
            </a:r>
            <a:r>
              <a:rPr lang="en-US" sz="2800" spc="-1">
                <a:solidFill>
                  <a:srgbClr val="262626"/>
                </a:solidFill>
                <a:latin typeface="Gill Sans MT"/>
              </a:rPr>
              <a:t> la </a:t>
            </a:r>
            <a:r>
              <a:rPr lang="en-US" sz="2800" spc="-1" err="1">
                <a:solidFill>
                  <a:srgbClr val="262626"/>
                </a:solidFill>
                <a:latin typeface="Gill Sans MT"/>
              </a:rPr>
              <a:t>razón</a:t>
            </a:r>
            <a:r>
              <a:rPr lang="en-US" sz="2800" spc="-1">
                <a:solidFill>
                  <a:srgbClr val="262626"/>
                </a:solidFill>
                <a:latin typeface="Gill Sans MT"/>
              </a:rPr>
              <a:t> con la </a:t>
            </a:r>
            <a:r>
              <a:rPr lang="en-US" sz="2800" spc="-1" err="1">
                <a:solidFill>
                  <a:srgbClr val="262626"/>
                </a:solidFill>
                <a:latin typeface="Gill Sans MT"/>
              </a:rPr>
              <a:t>falta</a:t>
            </a:r>
            <a:r>
              <a:rPr lang="en-US" sz="2800" spc="-1">
                <a:solidFill>
                  <a:srgbClr val="262626"/>
                </a:solidFill>
                <a:latin typeface="Gill Sans MT"/>
              </a:rPr>
              <a:t> de </a:t>
            </a:r>
            <a:r>
              <a:rPr lang="en-US" sz="2800" spc="-1" err="1">
                <a:solidFill>
                  <a:srgbClr val="262626"/>
                </a:solidFill>
                <a:latin typeface="Gill Sans MT"/>
              </a:rPr>
              <a:t>adherencia</a:t>
            </a:r>
            <a:r>
              <a:rPr lang="en-US" sz="2800" spc="-1">
                <a:solidFill>
                  <a:srgbClr val="262626"/>
                </a:solidFill>
                <a:latin typeface="Gill Sans MT"/>
              </a:rPr>
              <a:t>.</a:t>
            </a:r>
            <a:endParaRPr lang="en-US" sz="2800" b="0" strike="noStrike" spc="-1">
              <a:solidFill>
                <a:srgbClr val="000000"/>
              </a:solidFill>
              <a:latin typeface="Gill Sans MT"/>
            </a:endParaRPr>
          </a:p>
        </p:txBody>
      </p:sp>
      <p:sp>
        <p:nvSpPr>
          <p:cNvPr id="339" name="TextShape 2"/>
          <p:cNvSpPr txBox="1"/>
          <p:nvPr/>
        </p:nvSpPr>
        <p:spPr>
          <a:xfrm>
            <a:off x="2231280" y="2638079"/>
            <a:ext cx="7729200" cy="4033653"/>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Dónde</a:t>
            </a:r>
            <a:r>
              <a:rPr lang="en-US" sz="2500" b="0" strike="noStrike" spc="-1">
                <a:solidFill>
                  <a:srgbClr val="262626"/>
                </a:solidFill>
                <a:latin typeface="Gill Sans MT"/>
              </a:rPr>
              <a:t> </a:t>
            </a:r>
            <a:r>
              <a:rPr lang="en-US" sz="2500" b="0" strike="noStrike" spc="-1" err="1">
                <a:solidFill>
                  <a:srgbClr val="262626"/>
                </a:solidFill>
                <a:latin typeface="Gill Sans MT"/>
              </a:rPr>
              <a:t>aprendí</a:t>
            </a:r>
            <a:r>
              <a:rPr lang="en-US" sz="2500" b="0" strike="noStrike" spc="-1">
                <a:solidFill>
                  <a:srgbClr val="262626"/>
                </a:solidFill>
                <a:latin typeface="Gill Sans MT"/>
              </a:rPr>
              <a:t> </a:t>
            </a:r>
            <a:r>
              <a:rPr lang="en-US" sz="2500" b="0" strike="noStrike" spc="-1" err="1">
                <a:solidFill>
                  <a:srgbClr val="262626"/>
                </a:solidFill>
                <a:latin typeface="Gill Sans MT"/>
              </a:rPr>
              <a:t>sobre</a:t>
            </a:r>
            <a:r>
              <a:rPr lang="en-US" sz="2500" b="0" strike="noStrike" spc="-1">
                <a:solidFill>
                  <a:srgbClr val="262626"/>
                </a:solidFill>
                <a:latin typeface="Gill Sans MT"/>
              </a:rPr>
              <a:t> </a:t>
            </a:r>
            <a:r>
              <a:rPr lang="en-US" sz="2500" b="0" strike="noStrike" spc="-1" err="1">
                <a:solidFill>
                  <a:srgbClr val="262626"/>
                </a:solidFill>
                <a:latin typeface="Gill Sans MT"/>
              </a:rPr>
              <a:t>esto</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Podría</a:t>
            </a:r>
            <a:r>
              <a:rPr lang="en-US" sz="2500" b="0" strike="noStrike" spc="-1">
                <a:solidFill>
                  <a:srgbClr val="262626"/>
                </a:solidFill>
                <a:latin typeface="Gill Sans MT"/>
              </a:rPr>
              <a:t> </a:t>
            </a:r>
            <a:r>
              <a:rPr lang="en-US" sz="2500" b="0" strike="noStrike" spc="-1" err="1">
                <a:solidFill>
                  <a:srgbClr val="262626"/>
                </a:solidFill>
                <a:latin typeface="Gill Sans MT"/>
              </a:rPr>
              <a:t>algo</a:t>
            </a:r>
            <a:r>
              <a:rPr lang="en-US" sz="2500" b="0" strike="noStrike" spc="-1">
                <a:solidFill>
                  <a:srgbClr val="262626"/>
                </a:solidFill>
                <a:latin typeface="Gill Sans MT"/>
              </a:rPr>
              <a:t> </a:t>
            </a:r>
            <a:r>
              <a:rPr lang="en-US" sz="2500" b="0" strike="noStrike" spc="-1" err="1">
                <a:solidFill>
                  <a:srgbClr val="262626"/>
                </a:solidFill>
                <a:latin typeface="Gill Sans MT"/>
              </a:rPr>
              <a:t>más</a:t>
            </a:r>
            <a:r>
              <a:rPr lang="en-US" sz="2500" b="0" strike="noStrike" spc="-1">
                <a:solidFill>
                  <a:srgbClr val="262626"/>
                </a:solidFill>
                <a:latin typeface="Gill Sans MT"/>
              </a:rPr>
              <a:t> </a:t>
            </a:r>
            <a:r>
              <a:rPr lang="en-US" sz="2500" b="0" strike="noStrike" spc="-1" err="1">
                <a:solidFill>
                  <a:srgbClr val="262626"/>
                </a:solidFill>
                <a:latin typeface="Gill Sans MT"/>
              </a:rPr>
              <a:t>haber</a:t>
            </a:r>
            <a:r>
              <a:rPr lang="en-US" sz="2500" b="0" strike="noStrike" spc="-1">
                <a:solidFill>
                  <a:srgbClr val="262626"/>
                </a:solidFill>
                <a:latin typeface="Gill Sans MT"/>
              </a:rPr>
              <a:t> </a:t>
            </a:r>
            <a:r>
              <a:rPr lang="en-US" sz="2500" b="0" strike="noStrike" spc="-1" err="1">
                <a:solidFill>
                  <a:srgbClr val="262626"/>
                </a:solidFill>
                <a:latin typeface="Gill Sans MT"/>
              </a:rPr>
              <a:t>causado</a:t>
            </a:r>
            <a:r>
              <a:rPr lang="en-US" sz="2500" b="0" strike="noStrike" spc="-1">
                <a:solidFill>
                  <a:srgbClr val="262626"/>
                </a:solidFill>
                <a:latin typeface="Gill Sans MT"/>
              </a:rPr>
              <a:t> ______</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¿Hay </a:t>
            </a:r>
            <a:r>
              <a:rPr lang="en-US" sz="2500" b="0" strike="noStrike" spc="-1" err="1">
                <a:solidFill>
                  <a:srgbClr val="262626"/>
                </a:solidFill>
                <a:latin typeface="Gill Sans MT"/>
              </a:rPr>
              <a:t>algún</a:t>
            </a:r>
            <a:r>
              <a:rPr lang="en-US" sz="2500" b="0" strike="noStrike" spc="-1">
                <a:solidFill>
                  <a:srgbClr val="262626"/>
                </a:solidFill>
                <a:latin typeface="Gill Sans MT"/>
              </a:rPr>
              <a:t> </a:t>
            </a:r>
            <a:r>
              <a:rPr lang="en-US" sz="2500" b="0" strike="noStrike" spc="-1" err="1">
                <a:solidFill>
                  <a:srgbClr val="262626"/>
                </a:solidFill>
                <a:latin typeface="Gill Sans MT"/>
              </a:rPr>
              <a:t>temor</a:t>
            </a:r>
            <a:r>
              <a:rPr lang="en-US" sz="2500" b="0" strike="noStrike" spc="-1">
                <a:solidFill>
                  <a:srgbClr val="262626"/>
                </a:solidFill>
                <a:latin typeface="Gill Sans MT"/>
              </a:rPr>
              <a:t> </a:t>
            </a:r>
            <a:r>
              <a:rPr lang="en-US" sz="2500" b="0" strike="noStrike" spc="-1" err="1">
                <a:solidFill>
                  <a:srgbClr val="262626"/>
                </a:solidFill>
                <a:latin typeface="Gill Sans MT"/>
              </a:rPr>
              <a:t>específico</a:t>
            </a:r>
            <a:r>
              <a:rPr lang="en-US" sz="2500" b="0" strike="noStrike" spc="-1">
                <a:solidFill>
                  <a:srgbClr val="262626"/>
                </a:solidFill>
                <a:latin typeface="Gill Sans MT"/>
              </a:rPr>
              <a:t> que </a:t>
            </a:r>
            <a:r>
              <a:rPr lang="en-US" sz="2500" b="0" strike="noStrike" spc="-1" err="1">
                <a:solidFill>
                  <a:srgbClr val="262626"/>
                </a:solidFill>
                <a:latin typeface="Gill Sans MT"/>
              </a:rPr>
              <a:t>tenga</a:t>
            </a:r>
            <a:r>
              <a:rPr lang="en-US" sz="2500" b="0" strike="noStrike" spc="-1">
                <a:solidFill>
                  <a:srgbClr val="262626"/>
                </a:solidFill>
                <a:latin typeface="Gill Sans MT"/>
              </a:rPr>
              <a:t> </a:t>
            </a:r>
            <a:r>
              <a:rPr lang="en-US" sz="2500" b="0" strike="noStrike" spc="-1" err="1">
                <a:solidFill>
                  <a:srgbClr val="262626"/>
                </a:solidFill>
                <a:latin typeface="Gill Sans MT"/>
              </a:rPr>
              <a:t>sobre</a:t>
            </a:r>
            <a:r>
              <a:rPr lang="en-US" sz="2500" b="0" strike="noStrike" spc="-1">
                <a:solidFill>
                  <a:srgbClr val="262626"/>
                </a:solidFill>
                <a:latin typeface="Gill Sans MT"/>
              </a:rPr>
              <a:t> un </a:t>
            </a:r>
            <a:r>
              <a:rPr lang="en-US" sz="2500" b="0" strike="noStrike" spc="-1" err="1">
                <a:solidFill>
                  <a:srgbClr val="262626"/>
                </a:solidFill>
                <a:latin typeface="Gill Sans MT"/>
              </a:rPr>
              <a:t>medicamento</a:t>
            </a:r>
            <a:r>
              <a:rPr lang="en-US" sz="2500" b="0" strike="noStrike" spc="-1">
                <a:solidFill>
                  <a:srgbClr val="262626"/>
                </a:solidFill>
                <a:latin typeface="Gill Sans MT"/>
              </a:rPr>
              <a:t> o </a:t>
            </a:r>
            <a:r>
              <a:rPr lang="en-US" sz="2500" b="0" strike="noStrike" spc="-1" err="1">
                <a:solidFill>
                  <a:srgbClr val="262626"/>
                </a:solidFill>
                <a:latin typeface="Gill Sans MT"/>
              </a:rPr>
              <a:t>es</a:t>
            </a:r>
            <a:r>
              <a:rPr lang="en-US" sz="2500" b="0" strike="noStrike" spc="-1">
                <a:solidFill>
                  <a:srgbClr val="262626"/>
                </a:solidFill>
                <a:latin typeface="Gill Sans MT"/>
              </a:rPr>
              <a:t> </a:t>
            </a:r>
            <a:r>
              <a:rPr lang="en-US" sz="2500" b="0" strike="noStrike" spc="-1" err="1">
                <a:solidFill>
                  <a:srgbClr val="262626"/>
                </a:solidFill>
                <a:latin typeface="Gill Sans MT"/>
              </a:rPr>
              <a:t>más</a:t>
            </a:r>
            <a:r>
              <a:rPr lang="en-US" sz="2500" b="0" strike="noStrike" spc="-1">
                <a:solidFill>
                  <a:srgbClr val="262626"/>
                </a:solidFill>
                <a:latin typeface="Gill Sans MT"/>
              </a:rPr>
              <a:t> general y </a:t>
            </a:r>
            <a:r>
              <a:rPr lang="en-US" sz="2500" b="0" strike="noStrike" spc="-1" err="1">
                <a:solidFill>
                  <a:srgbClr val="262626"/>
                </a:solidFill>
                <a:latin typeface="Gill Sans MT"/>
              </a:rPr>
              <a:t>sobre</a:t>
            </a:r>
            <a:r>
              <a:rPr lang="en-US" sz="2500" b="0" strike="noStrike" spc="-1">
                <a:solidFill>
                  <a:srgbClr val="262626"/>
                </a:solidFill>
                <a:latin typeface="Gill Sans MT"/>
              </a:rPr>
              <a:t> </a:t>
            </a:r>
            <a:r>
              <a:rPr lang="en-US" sz="2500" b="0" strike="noStrike" spc="-1" err="1">
                <a:solidFill>
                  <a:srgbClr val="262626"/>
                </a:solidFill>
                <a:latin typeface="Gill Sans MT"/>
              </a:rPr>
              <a:t>todos</a:t>
            </a:r>
            <a:r>
              <a:rPr lang="en-US" sz="2500" b="0" strike="noStrike" spc="-1">
                <a:solidFill>
                  <a:srgbClr val="262626"/>
                </a:solidFill>
                <a:latin typeface="Gill Sans MT"/>
              </a:rPr>
              <a:t> los </a:t>
            </a:r>
            <a:r>
              <a:rPr lang="en-US" sz="2500" b="0" strike="noStrike" spc="-1" err="1">
                <a:solidFill>
                  <a:srgbClr val="262626"/>
                </a:solidFill>
                <a:latin typeface="Gill Sans MT"/>
              </a:rPr>
              <a:t>medicamentos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Cómo</a:t>
            </a:r>
            <a:r>
              <a:rPr lang="en-US" sz="2500" b="0" strike="noStrike" spc="-1">
                <a:solidFill>
                  <a:srgbClr val="262626"/>
                </a:solidFill>
                <a:latin typeface="Gill Sans MT"/>
              </a:rPr>
              <a:t> </a:t>
            </a:r>
            <a:r>
              <a:rPr lang="en-US" sz="2500" b="0" strike="noStrike" spc="-1" err="1">
                <a:solidFill>
                  <a:srgbClr val="262626"/>
                </a:solidFill>
                <a:latin typeface="Gill Sans MT"/>
              </a:rPr>
              <a:t>contribuye</a:t>
            </a:r>
            <a:r>
              <a:rPr lang="en-US" sz="2500" b="0" strike="noStrike" spc="-1">
                <a:solidFill>
                  <a:srgbClr val="262626"/>
                </a:solidFill>
                <a:latin typeface="Gill Sans MT"/>
              </a:rPr>
              <a:t> a </a:t>
            </a:r>
            <a:r>
              <a:rPr lang="en-US" sz="2500" b="0" strike="noStrike" spc="-1" err="1">
                <a:solidFill>
                  <a:srgbClr val="262626"/>
                </a:solidFill>
                <a:latin typeface="Gill Sans MT"/>
              </a:rPr>
              <a:t>sus</a:t>
            </a:r>
            <a:r>
              <a:rPr lang="en-US" sz="2500" b="0" strike="noStrike" spc="-1">
                <a:solidFill>
                  <a:srgbClr val="262626"/>
                </a:solidFill>
                <a:latin typeface="Gill Sans MT"/>
              </a:rPr>
              <a:t> </a:t>
            </a:r>
            <a:r>
              <a:rPr lang="en-US" sz="2500" b="0" strike="noStrike" spc="-1" err="1">
                <a:solidFill>
                  <a:srgbClr val="262626"/>
                </a:solidFill>
                <a:latin typeface="Gill Sans MT"/>
              </a:rPr>
              <a:t>miedos</a:t>
            </a:r>
            <a:r>
              <a:rPr lang="en-US" sz="2500" b="0" strike="noStrike" spc="-1">
                <a:solidFill>
                  <a:srgbClr val="262626"/>
                </a:solidFill>
                <a:latin typeface="Gill Sans MT"/>
              </a:rPr>
              <a:t> el </a:t>
            </a:r>
            <a:r>
              <a:rPr lang="en-US" sz="2500" b="0" strike="noStrike" spc="-1" err="1">
                <a:solidFill>
                  <a:srgbClr val="262626"/>
                </a:solidFill>
                <a:latin typeface="Gill Sans MT"/>
              </a:rPr>
              <a:t>hecho</a:t>
            </a:r>
            <a:r>
              <a:rPr lang="en-US" sz="2500" b="0" strike="noStrike" spc="-1">
                <a:solidFill>
                  <a:srgbClr val="262626"/>
                </a:solidFill>
                <a:latin typeface="Gill Sans MT"/>
              </a:rPr>
              <a:t> de </a:t>
            </a:r>
            <a:r>
              <a:rPr lang="en-US" sz="2500" b="0" strike="noStrike" spc="-1" err="1">
                <a:solidFill>
                  <a:srgbClr val="262626"/>
                </a:solidFill>
                <a:latin typeface="Gill Sans MT"/>
              </a:rPr>
              <a:t>poder</a:t>
            </a:r>
            <a:r>
              <a:rPr lang="en-US" sz="2500" b="0" strike="noStrike" spc="-1">
                <a:solidFill>
                  <a:srgbClr val="262626"/>
                </a:solidFill>
                <a:latin typeface="Gill Sans MT"/>
              </a:rPr>
              <a:t> </a:t>
            </a:r>
            <a:r>
              <a:rPr lang="en-US" sz="2500" b="0" strike="noStrike" spc="-1" err="1">
                <a:solidFill>
                  <a:srgbClr val="262626"/>
                </a:solidFill>
                <a:latin typeface="Gill Sans MT"/>
              </a:rPr>
              <a:t>pagar</a:t>
            </a:r>
            <a:r>
              <a:rPr lang="en-US" sz="2500" b="0" strike="noStrike" spc="-1">
                <a:solidFill>
                  <a:srgbClr val="262626"/>
                </a:solidFill>
                <a:latin typeface="Gill Sans MT"/>
              </a:rPr>
              <a:t> </a:t>
            </a:r>
            <a:r>
              <a:rPr lang="en-US" sz="2500" b="0" strike="noStrike" spc="-1" err="1">
                <a:solidFill>
                  <a:srgbClr val="262626"/>
                </a:solidFill>
                <a:latin typeface="Gill Sans MT"/>
              </a:rPr>
              <a:t>sus</a:t>
            </a:r>
            <a:r>
              <a:rPr lang="en-US" sz="2500" b="0" strike="noStrike" spc="-1">
                <a:solidFill>
                  <a:srgbClr val="262626"/>
                </a:solidFill>
                <a:latin typeface="Gill Sans MT"/>
              </a:rPr>
              <a:t> </a:t>
            </a:r>
            <a:r>
              <a:rPr lang="en-US" sz="2500" b="0" strike="noStrike" spc="-1" err="1">
                <a:solidFill>
                  <a:srgbClr val="262626"/>
                </a:solidFill>
                <a:latin typeface="Gill Sans MT"/>
              </a:rPr>
              <a:t>medicamentos</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a:t>
            </a:r>
            <a:r>
              <a:rPr lang="en-US" sz="2500" b="0" strike="noStrike" spc="-1" err="1">
                <a:solidFill>
                  <a:srgbClr val="262626"/>
                </a:solidFill>
                <a:latin typeface="Gill Sans MT"/>
              </a:rPr>
              <a:t>Otros</a:t>
            </a:r>
            <a:r>
              <a:rPr lang="en-US" sz="2500" b="0" strike="noStrike" spc="-1">
                <a:solidFill>
                  <a:srgbClr val="262626"/>
                </a:solidFill>
                <a:latin typeface="Gill Sans MT"/>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Shape 1"/>
          <p:cNvSpPr txBox="1"/>
          <p:nvPr/>
        </p:nvSpPr>
        <p:spPr>
          <a:xfrm>
            <a:off x="1752840" y="886680"/>
            <a:ext cx="8895240" cy="1188360"/>
          </a:xfrm>
          <a:prstGeom prst="rect">
            <a:avLst/>
          </a:prstGeom>
          <a:solidFill>
            <a:srgbClr val="FFFFFF"/>
          </a:solidFill>
          <a:ln w="31680" cap="sq">
            <a:solidFill>
              <a:srgbClr val="404040"/>
            </a:solidFill>
            <a:miter/>
          </a:ln>
        </p:spPr>
        <p:txBody>
          <a:bodyPr lIns="182880" tIns="182880" rIns="182880" bIns="182880" anchor="ctr">
            <a:normAutofit fontScale="60000" lnSpcReduction="20000"/>
          </a:bodyPr>
          <a:lstStyle/>
          <a:p>
            <a:pPr algn="ctr">
              <a:lnSpc>
                <a:spcPct val="90000"/>
              </a:lnSpc>
            </a:pPr>
            <a:br/>
            <a:r>
              <a:rPr lang="en-US" sz="2800" b="0" strike="noStrike" cap="all" spc="199">
                <a:solidFill>
                  <a:srgbClr val="262626"/>
                </a:solidFill>
                <a:latin typeface="Gill Sans MT"/>
              </a:rPr>
              <a:t>Cual es el  nivel 2 de Presión Alta </a:t>
            </a:r>
            <a:br/>
            <a:r>
              <a:rPr lang="en-US" sz="2800" b="0" strike="noStrike" cap="all" spc="199">
                <a:solidFill>
                  <a:srgbClr val="262626"/>
                </a:solidFill>
                <a:latin typeface="Gill Sans MT"/>
              </a:rPr>
              <a:t>o  hipertensión?</a:t>
            </a:r>
            <a:br/>
            <a:br/>
            <a:endParaRPr lang="en-US" sz="2800" b="0" strike="noStrike" spc="-1">
              <a:solidFill>
                <a:srgbClr val="000000"/>
              </a:solidFill>
              <a:latin typeface="Gill Sans MT"/>
            </a:endParaRPr>
          </a:p>
        </p:txBody>
      </p:sp>
      <p:pic>
        <p:nvPicPr>
          <p:cNvPr id="111" name="Picture 2" descr="Blood Pressure Management in Spanish"/>
          <p:cNvPicPr/>
          <p:nvPr/>
        </p:nvPicPr>
        <p:blipFill>
          <a:blip r:embed="rId2"/>
          <a:stretch/>
        </p:blipFill>
        <p:spPr>
          <a:xfrm>
            <a:off x="1869480" y="2415240"/>
            <a:ext cx="8985960" cy="4219200"/>
          </a:xfrm>
          <a:prstGeom prst="rect">
            <a:avLst/>
          </a:prstGeom>
          <a:ln w="0">
            <a:noFill/>
          </a:ln>
        </p:spPr>
      </p:pic>
      <p:sp>
        <p:nvSpPr>
          <p:cNvPr id="112" name="CustomShape 2"/>
          <p:cNvSpPr/>
          <p:nvPr/>
        </p:nvSpPr>
        <p:spPr>
          <a:xfrm>
            <a:off x="5551200" y="5151600"/>
            <a:ext cx="1622880" cy="627120"/>
          </a:xfrm>
          <a:prstGeom prst="ellipse">
            <a:avLst/>
          </a:prstGeom>
          <a:noFill/>
          <a:ln w="76200">
            <a:solidFill>
              <a:schemeClr val="bg2">
                <a:lumMod val="10000"/>
              </a:schemeClr>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3" name="CustomShape 3"/>
          <p:cNvSpPr/>
          <p:nvPr/>
        </p:nvSpPr>
        <p:spPr>
          <a:xfrm>
            <a:off x="8697600" y="5151600"/>
            <a:ext cx="1388880" cy="627120"/>
          </a:xfrm>
          <a:prstGeom prst="ellipse">
            <a:avLst/>
          </a:prstGeom>
          <a:noFill/>
          <a:ln w="76200">
            <a:solidFill>
              <a:schemeClr val="bg2">
                <a:lumMod val="10000"/>
              </a:schemeClr>
            </a:solidFill>
            <a:prstDash val="lgDashDotDot"/>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heel(1)">
                                      <p:cBhvr additive="repl">
                                        <p:cTn id="7" dur="2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heel(1)">
                                      <p:cBhvr additive="repl">
                                        <p:cTn id="12" dur="2000"/>
                                        <p:tgtEl>
                                          <p:spTgt spid="112"/>
                                        </p:tgtEl>
                                      </p:cBhvr>
                                    </p:animEffect>
                                  </p:childTnLst>
                                </p:cTn>
                              </p:par>
                              <p:par>
                                <p:cTn id="13" presetID="21" presetClass="entr" presetSubtype="1"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heel(1)">
                                      <p:cBhvr additive="repl">
                                        <p:cTn id="15" dur="2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Shape 1"/>
          <p:cNvSpPr txBox="1"/>
          <p:nvPr/>
        </p:nvSpPr>
        <p:spPr>
          <a:xfrm>
            <a:off x="672480" y="999360"/>
            <a:ext cx="11029320" cy="1013400"/>
          </a:xfrm>
          <a:prstGeom prst="rect">
            <a:avLst/>
          </a:prstGeom>
          <a:solidFill>
            <a:srgbClr val="FFFFFF"/>
          </a:solidFill>
          <a:ln w="31680" cap="sq">
            <a:solidFill>
              <a:srgbClr val="404040"/>
            </a:solidFill>
            <a:miter/>
          </a:ln>
        </p:spPr>
        <p:txBody>
          <a:bodyPr lIns="182880" tIns="182880" rIns="182880" bIns="182880" anchor="ctr">
            <a:normAutofit fontScale="75000" lnSpcReduction="20000"/>
          </a:bodyPr>
          <a:lstStyle/>
          <a:p>
            <a:pPr algn="ctr">
              <a:lnSpc>
                <a:spcPct val="90000"/>
              </a:lnSpc>
            </a:pPr>
            <a:br>
              <a:rPr/>
            </a:br>
            <a:r>
              <a:rPr lang="en-US" sz="2800" b="0" strike="noStrike" cap="all" spc="199">
                <a:solidFill>
                  <a:srgbClr val="262626"/>
                </a:solidFill>
                <a:latin typeface="Gill Sans MT"/>
              </a:rPr>
              <a:t>¿</a:t>
            </a:r>
            <a:r>
              <a:rPr lang="en-US" sz="2800" b="0" strike="noStrike" cap="all" spc="199" err="1">
                <a:solidFill>
                  <a:srgbClr val="262626"/>
                </a:solidFill>
                <a:latin typeface="Gill Sans MT"/>
              </a:rPr>
              <a:t>Existen</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barreras</a:t>
            </a:r>
            <a:r>
              <a:rPr lang="en-US" sz="2800" b="0" strike="noStrike" cap="all" spc="199">
                <a:solidFill>
                  <a:srgbClr val="262626"/>
                </a:solidFill>
                <a:latin typeface="Gill Sans MT"/>
              </a:rPr>
              <a:t> para la </a:t>
            </a:r>
            <a:r>
              <a:rPr lang="en-US" sz="2800" b="0" strike="noStrike" cap="all" spc="199" err="1">
                <a:solidFill>
                  <a:srgbClr val="262626"/>
                </a:solidFill>
                <a:latin typeface="Gill Sans MT"/>
              </a:rPr>
              <a:t>adherencia</a:t>
            </a:r>
            <a:r>
              <a:rPr lang="en-US" sz="2800" b="0" strike="noStrike" cap="all" spc="199">
                <a:solidFill>
                  <a:srgbClr val="262626"/>
                </a:solidFill>
                <a:latin typeface="Gill Sans MT"/>
              </a:rPr>
              <a:t> a los </a:t>
            </a:r>
            <a:r>
              <a:rPr lang="en-US" sz="2800" b="0" strike="noStrike" cap="all" spc="199" err="1">
                <a:solidFill>
                  <a:srgbClr val="262626"/>
                </a:solidFill>
                <a:latin typeface="Gill Sans MT"/>
              </a:rPr>
              <a:t>medicamentos</a:t>
            </a:r>
            <a:r>
              <a:rPr lang="en-US" sz="2800" b="0" strike="noStrike" cap="all" spc="199">
                <a:solidFill>
                  <a:srgbClr val="262626"/>
                </a:solidFill>
                <a:latin typeface="Gill Sans MT"/>
              </a:rPr>
              <a:t> que </a:t>
            </a:r>
            <a:r>
              <a:rPr lang="en-US" sz="2800" b="0" strike="noStrike" cap="all" spc="199" err="1">
                <a:solidFill>
                  <a:srgbClr val="262626"/>
                </a:solidFill>
                <a:latin typeface="Gill Sans MT"/>
              </a:rPr>
              <a:t>sean</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específicas</a:t>
            </a:r>
            <a:r>
              <a:rPr lang="en-US" sz="2800" b="0" strike="noStrike" cap="all" spc="199">
                <a:solidFill>
                  <a:srgbClr val="262626"/>
                </a:solidFill>
                <a:latin typeface="Gill Sans MT"/>
              </a:rPr>
              <a:t> para la </a:t>
            </a:r>
            <a:r>
              <a:rPr lang="en-US" sz="2800" b="0" strike="noStrike" cap="all" spc="199" err="1">
                <a:solidFill>
                  <a:srgbClr val="262626"/>
                </a:solidFill>
                <a:latin typeface="Gill Sans MT"/>
              </a:rPr>
              <a:t>comunidad</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hispana</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3" name="AutoShape 4" descr="Comunidad Hispana en El Mundo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A person and a child watering plants&#10;&#10;Description automatically generated">
            <a:extLst>
              <a:ext uri="{FF2B5EF4-FFF2-40B4-BE49-F238E27FC236}">
                <a16:creationId xmlns:a16="http://schemas.microsoft.com/office/drawing/2014/main" id="{F40C8E6E-86AD-D99F-0862-3F75E9554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29" y="2358572"/>
            <a:ext cx="7772400" cy="51816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3. Barreras </a:t>
            </a:r>
            <a:r>
              <a:rPr lang="en-US" sz="2800" b="0" strike="noStrike" cap="all" spc="199" err="1">
                <a:solidFill>
                  <a:srgbClr val="262626"/>
                </a:solidFill>
                <a:latin typeface="Gill Sans MT"/>
              </a:rPr>
              <a:t>sociales</a:t>
            </a:r>
            <a:r>
              <a:rPr lang="en-US" sz="2800" b="0" strike="noStrike" cap="all" spc="199">
                <a:solidFill>
                  <a:srgbClr val="262626"/>
                </a:solidFill>
                <a:latin typeface="Gill Sans MT"/>
              </a:rPr>
              <a:t> a la </a:t>
            </a:r>
            <a:r>
              <a:rPr lang="en-US" sz="2800" b="0" strike="noStrike" cap="all" spc="199" err="1">
                <a:solidFill>
                  <a:srgbClr val="262626"/>
                </a:solidFill>
                <a:latin typeface="Gill Sans MT"/>
              </a:rPr>
              <a:t>atención</a:t>
            </a:r>
            <a:endParaRPr lang="en-US" sz="2800" b="0" strike="noStrike" spc="-1">
              <a:solidFill>
                <a:srgbClr val="000000"/>
              </a:solidFill>
              <a:latin typeface="Gill Sans MT"/>
            </a:endParaRPr>
          </a:p>
        </p:txBody>
      </p:sp>
      <p:sp>
        <p:nvSpPr>
          <p:cNvPr id="349" name="TextShape 2"/>
          <p:cNvSpPr txBox="1"/>
          <p:nvPr/>
        </p:nvSpPr>
        <p:spPr>
          <a:xfrm>
            <a:off x="2231280" y="2638080"/>
            <a:ext cx="7729200" cy="3587282"/>
          </a:xfrm>
          <a:prstGeom prst="rect">
            <a:avLst/>
          </a:prstGeom>
          <a:noFill/>
          <a:ln w="0">
            <a:noFill/>
          </a:ln>
        </p:spPr>
        <p:txBody>
          <a:bodyPr lIns="91440" tIns="45720" rIns="91440" bIns="45720" anchor="t">
            <a:normAutofit/>
          </a:bodyPr>
          <a:lstStyle/>
          <a:p>
            <a:pPr marL="635">
              <a:lnSpc>
                <a:spcPct val="100000"/>
              </a:lnSpc>
              <a:spcBef>
                <a:spcPts val="1001"/>
              </a:spcBef>
              <a:buClr>
                <a:srgbClr val="418AB3"/>
              </a:buClr>
            </a:pPr>
            <a:r>
              <a:rPr lang="en-US" sz="2500" b="0" strike="noStrike" spc="-1" dirty="0">
                <a:solidFill>
                  <a:srgbClr val="262626"/>
                </a:solidFill>
                <a:latin typeface="Gill Sans MT"/>
              </a:rPr>
              <a:t>¿</a:t>
            </a:r>
            <a:r>
              <a:rPr lang="en-US" sz="2500" b="0" strike="noStrike" spc="-1" dirty="0" err="1">
                <a:solidFill>
                  <a:srgbClr val="262626"/>
                </a:solidFill>
                <a:latin typeface="Gill Sans MT"/>
              </a:rPr>
              <a:t>Cuáles</a:t>
            </a:r>
            <a:r>
              <a:rPr lang="en-US" sz="2500" b="0" strike="noStrike" spc="-1" dirty="0">
                <a:solidFill>
                  <a:srgbClr val="262626"/>
                </a:solidFill>
                <a:latin typeface="Gill Sans MT"/>
              </a:rPr>
              <a:t> son </a:t>
            </a:r>
            <a:r>
              <a:rPr lang="en-US" sz="2500" b="0" strike="noStrike" spc="-1" dirty="0" err="1">
                <a:solidFill>
                  <a:srgbClr val="262626"/>
                </a:solidFill>
                <a:latin typeface="Gill Sans MT"/>
              </a:rPr>
              <a:t>algunas</a:t>
            </a:r>
            <a:r>
              <a:rPr lang="en-US" sz="2500" b="0" strike="noStrike" spc="-1" dirty="0">
                <a:solidFill>
                  <a:srgbClr val="262626"/>
                </a:solidFill>
                <a:latin typeface="Gill Sans MT"/>
              </a:rPr>
              <a:t> de las barreras </a:t>
            </a:r>
            <a:r>
              <a:rPr lang="en-US" sz="2500" b="0" strike="noStrike" spc="-1" dirty="0" err="1">
                <a:solidFill>
                  <a:srgbClr val="262626"/>
                </a:solidFill>
                <a:latin typeface="Gill Sans MT"/>
              </a:rPr>
              <a:t>sociales</a:t>
            </a:r>
            <a:r>
              <a:rPr lang="en-US" sz="2500" b="0" strike="noStrike" spc="-1" dirty="0">
                <a:solidFill>
                  <a:srgbClr val="262626"/>
                </a:solidFill>
                <a:latin typeface="Gill Sans MT"/>
              </a:rPr>
              <a:t> para </a:t>
            </a:r>
            <a:r>
              <a:rPr lang="en-US" sz="2500" b="0" strike="noStrike" spc="-1" dirty="0" err="1">
                <a:solidFill>
                  <a:srgbClr val="262626"/>
                </a:solidFill>
                <a:latin typeface="Gill Sans MT"/>
              </a:rPr>
              <a:t>tomar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medicamentos</a:t>
            </a:r>
            <a:r>
              <a:rPr lang="en-US" sz="2500" b="0" strike="noStrike" spc="-1" dirty="0">
                <a:solidFill>
                  <a:srgbClr val="262626"/>
                </a:solidFill>
                <a:latin typeface="Gill Sans MT"/>
              </a:rPr>
              <a:t> y </a:t>
            </a:r>
            <a:r>
              <a:rPr lang="en-US" sz="2500" b="0" strike="noStrike" spc="-1" dirty="0" err="1">
                <a:solidFill>
                  <a:srgbClr val="262626"/>
                </a:solidFill>
                <a:latin typeface="Gill Sans MT"/>
              </a:rPr>
              <a:t>cómo</a:t>
            </a:r>
            <a:r>
              <a:rPr lang="en-US" sz="2500" b="0" strike="noStrike" spc="-1" dirty="0">
                <a:solidFill>
                  <a:srgbClr val="262626"/>
                </a:solidFill>
                <a:latin typeface="Gill Sans MT"/>
              </a:rPr>
              <a:t> </a:t>
            </a:r>
            <a:r>
              <a:rPr lang="en-US" sz="2500" b="0" strike="noStrike" spc="-1" dirty="0" err="1">
                <a:solidFill>
                  <a:srgbClr val="262626"/>
                </a:solidFill>
                <a:latin typeface="Gill Sans MT"/>
              </a:rPr>
              <a:t>podemos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resolverlas</a:t>
            </a:r>
            <a:r>
              <a:rPr lang="en-US" sz="2500" b="0" strike="noStrike" spc="-1" dirty="0">
                <a:solidFill>
                  <a:srgbClr val="262626"/>
                </a:solidFill>
                <a:latin typeface="Gill Sans MT"/>
              </a:rPr>
              <a:t>?</a:t>
            </a:r>
            <a:endParaRPr lang="en-US"/>
          </a:p>
          <a:p>
            <a:pPr marL="635">
              <a:spcBef>
                <a:spcPts val="1001"/>
              </a:spcBef>
            </a:pPr>
            <a:endParaRPr lang="en-US" sz="2500" spc="-1" dirty="0">
              <a:solidFill>
                <a:srgbClr val="262626"/>
              </a:solidFill>
              <a:latin typeface="Gill Sans MT"/>
            </a:endParaRPr>
          </a:p>
          <a:p>
            <a:pPr marL="228600" indent="-227965">
              <a:spcBef>
                <a:spcPts val="1001"/>
              </a:spcBef>
              <a:buClr>
                <a:srgbClr val="418AB3"/>
              </a:buClr>
              <a:buFont typeface="Arial"/>
              <a:buChar char="•"/>
            </a:pPr>
            <a:r>
              <a:rPr lang="en-US" sz="2500" b="0" strike="noStrike" spc="-1" dirty="0">
                <a:solidFill>
                  <a:srgbClr val="262626"/>
                </a:solidFill>
                <a:latin typeface="Gill Sans MT"/>
              </a:rPr>
              <a:t>Financiera</a:t>
            </a:r>
            <a:r>
              <a:rPr lang="en-US" sz="2500" spc="-1" dirty="0">
                <a:solidFill>
                  <a:srgbClr val="262626"/>
                </a:solidFill>
                <a:latin typeface="Gill Sans MT"/>
              </a:rPr>
              <a:t>.</a:t>
            </a:r>
          </a:p>
          <a:p>
            <a:pPr marL="228600" indent="-227965">
              <a:lnSpc>
                <a:spcPct val="100000"/>
              </a:lnSpc>
              <a:spcBef>
                <a:spcPts val="1001"/>
              </a:spcBef>
              <a:buClr>
                <a:srgbClr val="418AB3"/>
              </a:buClr>
              <a:buFont typeface="Arial"/>
              <a:buChar char="•"/>
            </a:pPr>
            <a:r>
              <a:rPr lang="en-US" sz="2500" spc="-1" dirty="0" err="1">
                <a:solidFill>
                  <a:srgbClr val="262626"/>
                </a:solidFill>
                <a:latin typeface="Gill Sans MT"/>
              </a:rPr>
              <a:t>Elegibilidad</a:t>
            </a:r>
            <a:r>
              <a:rPr lang="en-US" sz="2500" spc="-1" dirty="0">
                <a:solidFill>
                  <a:srgbClr val="262626"/>
                </a:solidFill>
                <a:latin typeface="Gill Sans MT"/>
              </a:rPr>
              <a:t> y </a:t>
            </a:r>
            <a:r>
              <a:rPr lang="en-US" sz="2500" spc="-1" dirty="0" err="1">
                <a:solidFill>
                  <a:srgbClr val="262626"/>
                </a:solidFill>
                <a:latin typeface="Gill Sans MT"/>
              </a:rPr>
              <a:t>trabajar</a:t>
            </a:r>
            <a:r>
              <a:rPr lang="en-US" sz="2500" spc="-1" dirty="0">
                <a:solidFill>
                  <a:srgbClr val="262626"/>
                </a:solidFill>
                <a:latin typeface="Gill Sans MT"/>
              </a:rPr>
              <a:t> con </a:t>
            </a:r>
            <a:r>
              <a:rPr lang="en-US" sz="2500" spc="-1" dirty="0" err="1">
                <a:solidFill>
                  <a:srgbClr val="262626"/>
                </a:solidFill>
                <a:latin typeface="Gill Sans MT"/>
              </a:rPr>
              <a:t>el</a:t>
            </a:r>
            <a:r>
              <a:rPr lang="en-US" sz="2500" spc="-1" dirty="0">
                <a:solidFill>
                  <a:srgbClr val="262626"/>
                </a:solidFill>
                <a:latin typeface="Gill Sans MT"/>
              </a:rPr>
              <a:t> </a:t>
            </a:r>
            <a:r>
              <a:rPr lang="en-US" sz="2500" spc="-1" dirty="0" err="1">
                <a:solidFill>
                  <a:srgbClr val="262626"/>
                </a:solidFill>
                <a:latin typeface="Gill Sans MT"/>
              </a:rPr>
              <a:t>papeleo</a:t>
            </a:r>
            <a:r>
              <a:rPr lang="en-US" sz="2500" spc="-1" dirty="0">
                <a:solidFill>
                  <a:srgbClr val="262626"/>
                </a:solidFill>
                <a:latin typeface="Gill Sans MT"/>
              </a:rPr>
              <a:t>.</a:t>
            </a:r>
            <a:endParaRPr lang="en-US"/>
          </a:p>
          <a:p>
            <a:pPr marL="228600" indent="-227965">
              <a:lnSpc>
                <a:spcPct val="100000"/>
              </a:lnSpc>
              <a:spcBef>
                <a:spcPts val="1001"/>
              </a:spcBef>
              <a:buClr>
                <a:srgbClr val="418AB3"/>
              </a:buClr>
              <a:buFont typeface="Arial"/>
              <a:buChar char="•"/>
            </a:pPr>
            <a:r>
              <a:rPr lang="en-US" sz="2500" spc="-1" dirty="0" err="1">
                <a:solidFill>
                  <a:srgbClr val="262626"/>
                </a:solidFill>
                <a:latin typeface="Gill Sans MT"/>
              </a:rPr>
              <a:t>Restricciones</a:t>
            </a:r>
            <a:r>
              <a:rPr lang="en-US" sz="2500" spc="-1" dirty="0">
                <a:solidFill>
                  <a:srgbClr val="262626"/>
                </a:solidFill>
                <a:latin typeface="Gill Sans MT"/>
              </a:rPr>
              <a:t> </a:t>
            </a:r>
            <a:r>
              <a:rPr lang="en-US" sz="2500" b="0" strike="noStrike" spc="-1" dirty="0">
                <a:solidFill>
                  <a:srgbClr val="262626"/>
                </a:solidFill>
                <a:latin typeface="Gill Sans MT"/>
              </a:rPr>
              <a:t>de </a:t>
            </a:r>
            <a:r>
              <a:rPr lang="en-US" sz="2500" b="0" strike="noStrike" spc="-1" dirty="0" err="1">
                <a:solidFill>
                  <a:srgbClr val="262626"/>
                </a:solidFill>
                <a:latin typeface="Gill Sans MT"/>
              </a:rPr>
              <a:t>tiempo</a:t>
            </a:r>
            <a:r>
              <a:rPr lang="en-US" sz="2500" b="0" strike="noStrike" spc="-1" dirty="0">
                <a:solidFill>
                  <a:srgbClr val="262626"/>
                </a:solidFill>
                <a:latin typeface="Gill Sans MT"/>
              </a:rPr>
              <a:t> y </a:t>
            </a:r>
            <a:r>
              <a:rPr lang="en-US" sz="2500" b="0" strike="noStrike" spc="-1" dirty="0" err="1">
                <a:solidFill>
                  <a:srgbClr val="262626"/>
                </a:solidFill>
                <a:latin typeface="Gill Sans MT"/>
              </a:rPr>
              <a:t>cómo</a:t>
            </a:r>
            <a:r>
              <a:rPr lang="en-US" sz="2500" b="0" strike="noStrike" spc="-1" dirty="0">
                <a:solidFill>
                  <a:srgbClr val="262626"/>
                </a:solidFill>
                <a:latin typeface="Gill Sans MT"/>
              </a:rPr>
              <a:t> </a:t>
            </a:r>
            <a:r>
              <a:rPr lang="en-US" sz="2500" b="0" strike="noStrike" spc="-1" dirty="0" err="1">
                <a:solidFill>
                  <a:srgbClr val="262626"/>
                </a:solidFill>
                <a:latin typeface="Gill Sans MT"/>
              </a:rPr>
              <a:t>configurar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recordatorios</a:t>
            </a:r>
            <a:r>
              <a:rPr lang="en-US" sz="2500" b="0" strike="noStrike" spc="-1" dirty="0">
                <a:solidFill>
                  <a:srgbClr val="262626"/>
                </a:solidFill>
                <a:latin typeface="Gill Sans MT"/>
              </a:rPr>
              <a:t>.</a:t>
            </a:r>
          </a:p>
          <a:p>
            <a:pPr marL="360">
              <a:lnSpc>
                <a:spcPct val="100000"/>
              </a:lnSpc>
              <a:spcBef>
                <a:spcPts val="1001"/>
              </a:spcBef>
              <a:buClr>
                <a:srgbClr val="418AB3"/>
              </a:buClr>
            </a:pPr>
            <a:endParaRPr lang="en-US" sz="2500" b="0" strike="noStrike" spc="-1">
              <a:solidFill>
                <a:srgbClr val="262626"/>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Effect transition="in" filter="fade">
                                      <p:cBhvr>
                                        <p:cTn id="7" dur="1000"/>
                                        <p:tgtEl>
                                          <p:spTgt spid="349">
                                            <p:txEl>
                                              <p:pRg st="0" end="0"/>
                                            </p:txEl>
                                          </p:spTgt>
                                        </p:tgtEl>
                                      </p:cBhvr>
                                    </p:animEffect>
                                    <p:anim calcmode="lin" valueType="num">
                                      <p:cBhvr>
                                        <p:cTn id="8" dur="1000" fill="hold"/>
                                        <p:tgtEl>
                                          <p:spTgt spid="34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9">
                                            <p:txEl>
                                              <p:pRg st="2" end="2"/>
                                            </p:txEl>
                                          </p:spTgt>
                                        </p:tgtEl>
                                        <p:attrNameLst>
                                          <p:attrName>style.visibility</p:attrName>
                                        </p:attrNameLst>
                                      </p:cBhvr>
                                      <p:to>
                                        <p:strVal val="visible"/>
                                      </p:to>
                                    </p:set>
                                    <p:animEffect transition="in" filter="fade">
                                      <p:cBhvr>
                                        <p:cTn id="14" dur="1000"/>
                                        <p:tgtEl>
                                          <p:spTgt spid="349">
                                            <p:txEl>
                                              <p:pRg st="2" end="2"/>
                                            </p:txEl>
                                          </p:spTgt>
                                        </p:tgtEl>
                                      </p:cBhvr>
                                    </p:animEffect>
                                    <p:anim calcmode="lin" valueType="num">
                                      <p:cBhvr>
                                        <p:cTn id="15" dur="1000" fill="hold"/>
                                        <p:tgtEl>
                                          <p:spTgt spid="34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4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9">
                                            <p:txEl>
                                              <p:pRg st="3" end="3"/>
                                            </p:txEl>
                                          </p:spTgt>
                                        </p:tgtEl>
                                        <p:attrNameLst>
                                          <p:attrName>style.visibility</p:attrName>
                                        </p:attrNameLst>
                                      </p:cBhvr>
                                      <p:to>
                                        <p:strVal val="visible"/>
                                      </p:to>
                                    </p:set>
                                    <p:animEffect transition="in" filter="fade">
                                      <p:cBhvr>
                                        <p:cTn id="21" dur="1000"/>
                                        <p:tgtEl>
                                          <p:spTgt spid="349">
                                            <p:txEl>
                                              <p:pRg st="3" end="3"/>
                                            </p:txEl>
                                          </p:spTgt>
                                        </p:tgtEl>
                                      </p:cBhvr>
                                    </p:animEffect>
                                    <p:anim calcmode="lin" valueType="num">
                                      <p:cBhvr>
                                        <p:cTn id="22" dur="1000" fill="hold"/>
                                        <p:tgtEl>
                                          <p:spTgt spid="34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4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9">
                                            <p:txEl>
                                              <p:pRg st="4" end="4"/>
                                            </p:txEl>
                                          </p:spTgt>
                                        </p:tgtEl>
                                        <p:attrNameLst>
                                          <p:attrName>style.visibility</p:attrName>
                                        </p:attrNameLst>
                                      </p:cBhvr>
                                      <p:to>
                                        <p:strVal val="visible"/>
                                      </p:to>
                                    </p:set>
                                    <p:animEffect transition="in" filter="fade">
                                      <p:cBhvr>
                                        <p:cTn id="28" dur="1000"/>
                                        <p:tgtEl>
                                          <p:spTgt spid="349">
                                            <p:txEl>
                                              <p:pRg st="4" end="4"/>
                                            </p:txEl>
                                          </p:spTgt>
                                        </p:tgtEl>
                                      </p:cBhvr>
                                    </p:animEffect>
                                    <p:anim calcmode="lin" valueType="num">
                                      <p:cBhvr>
                                        <p:cTn id="29" dur="1000" fill="hold"/>
                                        <p:tgtEl>
                                          <p:spTgt spid="34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4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3. BARRERAS SOCIALES</a:t>
            </a:r>
            <a:r>
              <a:rPr lang="en-US" sz="2800" cap="all" spc="199" dirty="0">
                <a:solidFill>
                  <a:srgbClr val="262626"/>
                </a:solidFill>
                <a:latin typeface="Gill Sans MT"/>
              </a:rPr>
              <a:t>: FINANCIERA</a:t>
            </a:r>
            <a:endParaRPr lang="en-US" sz="2800" b="0" strike="noStrike" spc="-1" dirty="0">
              <a:solidFill>
                <a:srgbClr val="000000"/>
              </a:solidFill>
              <a:latin typeface="Gill Sans MT"/>
            </a:endParaRPr>
          </a:p>
        </p:txBody>
      </p:sp>
      <p:sp>
        <p:nvSpPr>
          <p:cNvPr id="351" name="TextShape 2"/>
          <p:cNvSpPr txBox="1"/>
          <p:nvPr/>
        </p:nvSpPr>
        <p:spPr>
          <a:xfrm>
            <a:off x="2231280" y="2638079"/>
            <a:ext cx="8969978" cy="3969446"/>
          </a:xfrm>
          <a:prstGeom prst="rect">
            <a:avLst/>
          </a:prstGeom>
          <a:noFill/>
          <a:ln w="0">
            <a:noFill/>
          </a:ln>
        </p:spPr>
        <p:txBody>
          <a:bodyPr lIns="91440" tIns="45720" rIns="91440" bIns="45720" anchor="t">
            <a:noAutofit/>
          </a:bodyPr>
          <a:lstStyle/>
          <a:p>
            <a:pPr marL="228600" indent="-227965">
              <a:lnSpc>
                <a:spcPct val="100000"/>
              </a:lnSpc>
              <a:spcBef>
                <a:spcPts val="1001"/>
              </a:spcBef>
              <a:buClr>
                <a:srgbClr val="418AB3"/>
              </a:buClr>
              <a:buFont typeface="Arial"/>
              <a:buChar char="•"/>
            </a:pPr>
            <a:r>
              <a:rPr lang="en-US" b="0" strike="noStrike" spc="-1" dirty="0">
                <a:solidFill>
                  <a:srgbClr val="262626"/>
                </a:solidFill>
                <a:latin typeface="Gill Sans MT"/>
              </a:rPr>
              <a:t>De </a:t>
            </a:r>
            <a:r>
              <a:rPr lang="en-US" b="0" strike="noStrike" spc="-1" dirty="0" err="1">
                <a:solidFill>
                  <a:srgbClr val="262626"/>
                </a:solidFill>
                <a:latin typeface="Gill Sans MT"/>
              </a:rPr>
              <a:t>los</a:t>
            </a:r>
            <a:r>
              <a:rPr lang="en-US" b="0" strike="noStrike" spc="-1" dirty="0">
                <a:solidFill>
                  <a:srgbClr val="262626"/>
                </a:solidFill>
                <a:latin typeface="Gill Sans MT"/>
              </a:rPr>
              <a:t> 425 </a:t>
            </a:r>
            <a:r>
              <a:rPr lang="en-US" b="0" strike="noStrike" spc="-1" dirty="0" err="1">
                <a:solidFill>
                  <a:srgbClr val="262626"/>
                </a:solidFill>
                <a:latin typeface="Gill Sans MT"/>
              </a:rPr>
              <a:t>millones</a:t>
            </a:r>
            <a:r>
              <a:rPr lang="en-US" b="0" strike="noStrike" spc="-1" dirty="0">
                <a:solidFill>
                  <a:srgbClr val="262626"/>
                </a:solidFill>
                <a:latin typeface="Gill Sans MT"/>
              </a:rPr>
              <a:t> de personas que </a:t>
            </a:r>
            <a:r>
              <a:rPr lang="en-US" b="0" strike="noStrike" spc="-1" dirty="0" err="1">
                <a:solidFill>
                  <a:srgbClr val="262626"/>
                </a:solidFill>
                <a:latin typeface="Gill Sans MT"/>
              </a:rPr>
              <a:t>viven</a:t>
            </a:r>
            <a:r>
              <a:rPr lang="en-US" b="0" strike="noStrike" spc="-1" dirty="0">
                <a:solidFill>
                  <a:srgbClr val="262626"/>
                </a:solidFill>
                <a:latin typeface="Gill Sans MT"/>
              </a:rPr>
              <a:t> con diabetes, </a:t>
            </a:r>
            <a:r>
              <a:rPr lang="en-US" b="0" strike="noStrike" spc="-1" dirty="0" err="1">
                <a:solidFill>
                  <a:srgbClr val="262626"/>
                </a:solidFill>
                <a:latin typeface="Gill Sans MT"/>
              </a:rPr>
              <a:t>el</a:t>
            </a:r>
            <a:r>
              <a:rPr lang="en-US" b="0" strike="noStrike" spc="-1" dirty="0">
                <a:solidFill>
                  <a:srgbClr val="262626"/>
                </a:solidFill>
                <a:latin typeface="Gill Sans MT"/>
              </a:rPr>
              <a:t> 80 % </a:t>
            </a:r>
            <a:r>
              <a:rPr lang="en-US" b="0" strike="noStrike" spc="-1" dirty="0" err="1">
                <a:solidFill>
                  <a:srgbClr val="262626"/>
                </a:solidFill>
                <a:latin typeface="Gill Sans MT"/>
              </a:rPr>
              <a:t>vive</a:t>
            </a:r>
            <a:r>
              <a:rPr lang="en-US" b="0" strike="noStrike" spc="-1" dirty="0">
                <a:solidFill>
                  <a:srgbClr val="262626"/>
                </a:solidFill>
                <a:latin typeface="Gill Sans MT"/>
              </a:rPr>
              <a:t> </a:t>
            </a:r>
            <a:r>
              <a:rPr lang="en-US" b="0" strike="noStrike" spc="-1" dirty="0" err="1">
                <a:solidFill>
                  <a:srgbClr val="262626"/>
                </a:solidFill>
                <a:latin typeface="Gill Sans MT"/>
              </a:rPr>
              <a:t>en</a:t>
            </a:r>
            <a:r>
              <a:rPr lang="en-US" b="0" strike="noStrike" spc="-1" dirty="0">
                <a:solidFill>
                  <a:srgbClr val="262626"/>
                </a:solidFill>
                <a:latin typeface="Gill Sans MT"/>
              </a:rPr>
              <a:t> </a:t>
            </a:r>
            <a:r>
              <a:rPr lang="en-US" b="0" strike="noStrike" spc="-1" dirty="0" err="1">
                <a:solidFill>
                  <a:srgbClr val="262626"/>
                </a:solidFill>
                <a:latin typeface="Gill Sans MT"/>
              </a:rPr>
              <a:t>países</a:t>
            </a:r>
            <a:r>
              <a:rPr lang="en-US" b="0" strike="noStrike" spc="-1" dirty="0">
                <a:solidFill>
                  <a:srgbClr val="262626"/>
                </a:solidFill>
                <a:latin typeface="Gill Sans MT"/>
              </a:rPr>
              <a:t> de </a:t>
            </a:r>
            <a:r>
              <a:rPr lang="en-US" b="0" strike="noStrike" spc="-1" dirty="0" err="1">
                <a:solidFill>
                  <a:srgbClr val="262626"/>
                </a:solidFill>
                <a:latin typeface="Gill Sans MT"/>
              </a:rPr>
              <a:t>ingresos</a:t>
            </a:r>
            <a:r>
              <a:rPr lang="en-US" b="0" strike="noStrike" spc="-1" dirty="0">
                <a:solidFill>
                  <a:srgbClr val="262626"/>
                </a:solidFill>
                <a:latin typeface="Gill Sans MT"/>
              </a:rPr>
              <a:t> </a:t>
            </a:r>
            <a:r>
              <a:rPr lang="en-US" b="0" strike="noStrike" spc="-1" dirty="0" err="1">
                <a:solidFill>
                  <a:srgbClr val="262626"/>
                </a:solidFill>
                <a:latin typeface="Gill Sans MT"/>
              </a:rPr>
              <a:t>bajos</a:t>
            </a:r>
            <a:r>
              <a:rPr lang="en-US" b="0" strike="noStrike" spc="-1" dirty="0">
                <a:solidFill>
                  <a:srgbClr val="262626"/>
                </a:solidFill>
                <a:latin typeface="Gill Sans MT"/>
              </a:rPr>
              <a:t> o </a:t>
            </a:r>
            <a:r>
              <a:rPr lang="en-US" b="0" strike="noStrike" spc="-1" dirty="0" err="1">
                <a:solidFill>
                  <a:srgbClr val="262626"/>
                </a:solidFill>
                <a:latin typeface="Gill Sans MT"/>
              </a:rPr>
              <a:t>medios</a:t>
            </a:r>
            <a:r>
              <a:rPr lang="en-US" b="0" strike="noStrike" spc="-1" dirty="0">
                <a:solidFill>
                  <a:srgbClr val="262626"/>
                </a:solidFill>
                <a:latin typeface="Gill Sans MT"/>
              </a:rPr>
              <a:t>.</a:t>
            </a:r>
            <a:endParaRPr lang="en-US" dirty="0"/>
          </a:p>
          <a:p>
            <a:pPr marL="228600" indent="-227965">
              <a:lnSpc>
                <a:spcPct val="100000"/>
              </a:lnSpc>
              <a:spcBef>
                <a:spcPts val="1001"/>
              </a:spcBef>
              <a:buClr>
                <a:srgbClr val="418AB3"/>
              </a:buClr>
              <a:buFont typeface="Arial"/>
              <a:buChar char="•"/>
            </a:pPr>
            <a:r>
              <a:rPr lang="en-US" b="0" strike="noStrike" spc="-1" dirty="0">
                <a:solidFill>
                  <a:srgbClr val="262626"/>
                </a:solidFill>
                <a:latin typeface="Gill Sans MT"/>
              </a:rPr>
              <a:t>En </a:t>
            </a:r>
            <a:r>
              <a:rPr lang="en-US" b="0" strike="noStrike" spc="-1" dirty="0" err="1">
                <a:solidFill>
                  <a:srgbClr val="262626"/>
                </a:solidFill>
                <a:latin typeface="Gill Sans MT"/>
              </a:rPr>
              <a:t>los</a:t>
            </a:r>
            <a:r>
              <a:rPr lang="en-US" b="0" strike="noStrike" spc="-1" dirty="0">
                <a:solidFill>
                  <a:srgbClr val="262626"/>
                </a:solidFill>
                <a:latin typeface="Gill Sans MT"/>
              </a:rPr>
              <a:t> </a:t>
            </a:r>
            <a:r>
              <a:rPr lang="en-US" b="0" strike="noStrike" spc="-1" dirty="0" err="1">
                <a:solidFill>
                  <a:srgbClr val="262626"/>
                </a:solidFill>
                <a:latin typeface="Gill Sans MT"/>
              </a:rPr>
              <a:t>países</a:t>
            </a:r>
            <a:r>
              <a:rPr lang="en-US" b="0" strike="noStrike" spc="-1" dirty="0">
                <a:solidFill>
                  <a:srgbClr val="262626"/>
                </a:solidFill>
                <a:latin typeface="Gill Sans MT"/>
              </a:rPr>
              <a:t> de </a:t>
            </a:r>
            <a:r>
              <a:rPr lang="en-US" b="0" strike="noStrike" spc="-1" dirty="0" err="1">
                <a:solidFill>
                  <a:srgbClr val="262626"/>
                </a:solidFill>
                <a:latin typeface="Gill Sans MT"/>
              </a:rPr>
              <a:t>ingresos</a:t>
            </a:r>
            <a:r>
              <a:rPr lang="en-US" b="0" strike="noStrike" spc="-1" dirty="0">
                <a:solidFill>
                  <a:srgbClr val="262626"/>
                </a:solidFill>
                <a:latin typeface="Gill Sans MT"/>
              </a:rPr>
              <a:t> altos, la </a:t>
            </a:r>
            <a:r>
              <a:rPr lang="en-US" b="0" strike="noStrike" spc="-1" dirty="0" err="1">
                <a:solidFill>
                  <a:srgbClr val="262626"/>
                </a:solidFill>
                <a:latin typeface="Gill Sans MT"/>
              </a:rPr>
              <a:t>mayoría</a:t>
            </a:r>
            <a:r>
              <a:rPr lang="en-US" b="0" strike="noStrike" spc="-1" dirty="0">
                <a:solidFill>
                  <a:srgbClr val="262626"/>
                </a:solidFill>
                <a:latin typeface="Gill Sans MT"/>
              </a:rPr>
              <a:t> de las personas con diabetes son de </a:t>
            </a:r>
            <a:r>
              <a:rPr lang="en-US" b="0" strike="noStrike" spc="-1" dirty="0" err="1">
                <a:solidFill>
                  <a:srgbClr val="262626"/>
                </a:solidFill>
                <a:latin typeface="Gill Sans MT"/>
              </a:rPr>
              <a:t>ingresos</a:t>
            </a:r>
            <a:r>
              <a:rPr lang="en-US" b="0" strike="noStrike" spc="-1" dirty="0">
                <a:solidFill>
                  <a:srgbClr val="262626"/>
                </a:solidFill>
                <a:latin typeface="Gill Sans MT"/>
              </a:rPr>
              <a:t> </a:t>
            </a:r>
            <a:r>
              <a:rPr lang="en-US" b="0" strike="noStrike" spc="-1" dirty="0" err="1">
                <a:solidFill>
                  <a:srgbClr val="262626"/>
                </a:solidFill>
                <a:latin typeface="Gill Sans MT"/>
              </a:rPr>
              <a:t>bajos</a:t>
            </a:r>
            <a:r>
              <a:rPr lang="en-US" b="0" strike="noStrike" spc="-1" dirty="0">
                <a:solidFill>
                  <a:srgbClr val="262626"/>
                </a:solidFill>
                <a:latin typeface="Gill Sans MT"/>
              </a:rPr>
              <a:t> a </a:t>
            </a:r>
            <a:r>
              <a:rPr lang="en-US" b="0" strike="noStrike" spc="-1" dirty="0" err="1">
                <a:solidFill>
                  <a:srgbClr val="262626"/>
                </a:solidFill>
                <a:latin typeface="Gill Sans MT"/>
              </a:rPr>
              <a:t>medios</a:t>
            </a:r>
            <a:r>
              <a:rPr lang="en-US" b="0" strike="noStrike" spc="-1" dirty="0">
                <a:solidFill>
                  <a:srgbClr val="262626"/>
                </a:solidFill>
                <a:latin typeface="Gill Sans MT"/>
              </a:rPr>
              <a:t>.</a:t>
            </a:r>
          </a:p>
          <a:p>
            <a:pPr marL="228600" indent="-227965">
              <a:spcBef>
                <a:spcPts val="1001"/>
              </a:spcBef>
              <a:buClr>
                <a:srgbClr val="418AB3"/>
              </a:buClr>
              <a:buFont typeface="Arial"/>
              <a:buChar char="•"/>
            </a:pPr>
            <a:r>
              <a:rPr lang="en-US" b="0" strike="noStrike" spc="-1" dirty="0">
                <a:solidFill>
                  <a:srgbClr val="262626"/>
                </a:solidFill>
                <a:latin typeface="Gill Sans MT"/>
              </a:rPr>
              <a:t>Hay</a:t>
            </a:r>
            <a:r>
              <a:rPr lang="en-US" spc="-1" dirty="0">
                <a:solidFill>
                  <a:srgbClr val="262626"/>
                </a:solidFill>
                <a:latin typeface="Gill Sans MT"/>
              </a:rPr>
              <a:t> </a:t>
            </a:r>
            <a:r>
              <a:rPr lang="en-US" b="0" strike="noStrike" spc="-1" dirty="0">
                <a:solidFill>
                  <a:srgbClr val="262626"/>
                </a:solidFill>
                <a:latin typeface="Gill Sans MT"/>
              </a:rPr>
              <a:t> </a:t>
            </a:r>
            <a:r>
              <a:rPr lang="en-US" spc="-1" dirty="0" err="1">
                <a:solidFill>
                  <a:srgbClr val="262626"/>
                </a:solidFill>
                <a:latin typeface="Gill Sans MT"/>
              </a:rPr>
              <a:t>medicamentos</a:t>
            </a:r>
            <a:r>
              <a:rPr lang="en-US" spc="-1" dirty="0">
                <a:solidFill>
                  <a:srgbClr val="262626"/>
                </a:solidFill>
                <a:latin typeface="Gill Sans MT"/>
              </a:rPr>
              <a:t> </a:t>
            </a:r>
            <a:r>
              <a:rPr lang="en-US" spc="-1" dirty="0" err="1">
                <a:solidFill>
                  <a:srgbClr val="262626"/>
                </a:solidFill>
                <a:latin typeface="Gill Sans MT"/>
              </a:rPr>
              <a:t>orales</a:t>
            </a:r>
            <a:r>
              <a:rPr lang="en-US" b="0" strike="noStrike" spc="-1" dirty="0">
                <a:solidFill>
                  <a:srgbClr val="262626"/>
                </a:solidFill>
                <a:latin typeface="Gill Sans MT"/>
              </a:rPr>
              <a:t>, de </a:t>
            </a:r>
            <a:r>
              <a:rPr lang="en-US" b="0" strike="noStrike" spc="-1" dirty="0" err="1">
                <a:solidFill>
                  <a:srgbClr val="262626"/>
                </a:solidFill>
                <a:latin typeface="Gill Sans MT"/>
              </a:rPr>
              <a:t>los</a:t>
            </a:r>
            <a:r>
              <a:rPr lang="en-US" b="0" strike="noStrike" spc="-1" dirty="0">
                <a:solidFill>
                  <a:srgbClr val="262626"/>
                </a:solidFill>
                <a:latin typeface="Gill Sans MT"/>
              </a:rPr>
              <a:t> </a:t>
            </a:r>
            <a:r>
              <a:rPr lang="en-US" b="0" strike="noStrike" spc="-1" dirty="0" err="1">
                <a:solidFill>
                  <a:srgbClr val="262626"/>
                </a:solidFill>
                <a:latin typeface="Gill Sans MT"/>
              </a:rPr>
              <a:t>cuales</a:t>
            </a:r>
            <a:r>
              <a:rPr lang="en-US" b="0" strike="noStrike" spc="-1" dirty="0">
                <a:solidFill>
                  <a:srgbClr val="262626"/>
                </a:solidFill>
                <a:latin typeface="Gill Sans MT"/>
              </a:rPr>
              <a:t> </a:t>
            </a:r>
            <a:r>
              <a:rPr lang="en-US" b="0" strike="noStrike" spc="-1" dirty="0" err="1">
                <a:solidFill>
                  <a:srgbClr val="262626"/>
                </a:solidFill>
                <a:latin typeface="Gill Sans MT"/>
              </a:rPr>
              <a:t>tres</a:t>
            </a:r>
            <a:r>
              <a:rPr lang="en-US" b="0" strike="noStrike" spc="-1" dirty="0">
                <a:solidFill>
                  <a:srgbClr val="262626"/>
                </a:solidFill>
                <a:latin typeface="Gill Sans MT"/>
              </a:rPr>
              <a:t> </a:t>
            </a:r>
            <a:r>
              <a:rPr lang="en-US" b="0" strike="noStrike" spc="-1" dirty="0" err="1">
                <a:solidFill>
                  <a:srgbClr val="262626"/>
                </a:solidFill>
                <a:latin typeface="Gill Sans MT"/>
              </a:rPr>
              <a:t>están</a:t>
            </a:r>
            <a:r>
              <a:rPr lang="en-US" b="0" strike="noStrike" spc="-1" dirty="0">
                <a:solidFill>
                  <a:srgbClr val="262626"/>
                </a:solidFill>
                <a:latin typeface="Gill Sans MT"/>
              </a:rPr>
              <a:t> </a:t>
            </a:r>
            <a:r>
              <a:rPr lang="en-US" b="0" strike="noStrike" spc="-1" dirty="0" err="1">
                <a:solidFill>
                  <a:srgbClr val="262626"/>
                </a:solidFill>
                <a:latin typeface="Gill Sans MT"/>
              </a:rPr>
              <a:t>disponibles</a:t>
            </a:r>
            <a:r>
              <a:rPr lang="en-US" b="0" strike="noStrike" spc="-1" dirty="0">
                <a:solidFill>
                  <a:srgbClr val="262626"/>
                </a:solidFill>
                <a:latin typeface="Gill Sans MT"/>
              </a:rPr>
              <a:t> a bajo </a:t>
            </a:r>
            <a:r>
              <a:rPr lang="en-US" b="0" strike="noStrike" spc="-1" dirty="0" err="1">
                <a:solidFill>
                  <a:srgbClr val="262626"/>
                </a:solidFill>
                <a:latin typeface="Gill Sans MT"/>
              </a:rPr>
              <a:t>costo</a:t>
            </a:r>
            <a:r>
              <a:rPr lang="en-US" b="0" strike="noStrike" spc="-1" dirty="0">
                <a:solidFill>
                  <a:srgbClr val="262626"/>
                </a:solidFill>
                <a:latin typeface="Gill Sans MT"/>
              </a:rPr>
              <a:t> (&lt;$10/</a:t>
            </a:r>
            <a:r>
              <a:rPr lang="en-US" b="0" strike="noStrike" spc="-1" dirty="0" err="1">
                <a:solidFill>
                  <a:srgbClr val="262626"/>
                </a:solidFill>
                <a:latin typeface="Gill Sans MT"/>
              </a:rPr>
              <a:t>mes</a:t>
            </a:r>
            <a:r>
              <a:rPr lang="en-US" b="0" strike="noStrike" spc="-1" dirty="0">
                <a:solidFill>
                  <a:srgbClr val="262626"/>
                </a:solidFill>
                <a:latin typeface="Gill Sans MT"/>
              </a:rPr>
              <a:t>) </a:t>
            </a:r>
            <a:r>
              <a:rPr lang="en-US" b="0" strike="noStrike" spc="-1" dirty="0" err="1">
                <a:solidFill>
                  <a:srgbClr val="262626"/>
                </a:solidFill>
                <a:latin typeface="Gill Sans MT"/>
              </a:rPr>
              <a:t>en</a:t>
            </a:r>
            <a:r>
              <a:rPr lang="en-US" b="0" strike="noStrike" spc="-1" dirty="0">
                <a:solidFill>
                  <a:srgbClr val="262626"/>
                </a:solidFill>
                <a:latin typeface="Gill Sans MT"/>
              </a:rPr>
              <a:t> </a:t>
            </a:r>
            <a:r>
              <a:rPr lang="en-US" b="0" strike="noStrike" spc="-1" dirty="0" err="1">
                <a:solidFill>
                  <a:srgbClr val="262626"/>
                </a:solidFill>
                <a:latin typeface="Gill Sans MT"/>
              </a:rPr>
              <a:t>los</a:t>
            </a:r>
            <a:r>
              <a:rPr lang="en-US" b="0" strike="noStrike" spc="-1" dirty="0">
                <a:solidFill>
                  <a:srgbClr val="262626"/>
                </a:solidFill>
                <a:latin typeface="Gill Sans MT"/>
              </a:rPr>
              <a:t> EE. UU. </a:t>
            </a:r>
            <a:r>
              <a:rPr lang="en-US" b="0" strike="noStrike" spc="-1" dirty="0" err="1">
                <a:solidFill>
                  <a:srgbClr val="262626"/>
                </a:solidFill>
                <a:latin typeface="Gill Sans MT"/>
              </a:rPr>
              <a:t>metformina</a:t>
            </a:r>
            <a:r>
              <a:rPr lang="en-US" b="0" strike="noStrike" spc="-1" dirty="0">
                <a:solidFill>
                  <a:srgbClr val="262626"/>
                </a:solidFill>
                <a:latin typeface="Gill Sans MT"/>
              </a:rPr>
              <a:t>, </a:t>
            </a:r>
            <a:r>
              <a:rPr lang="en-US" b="0" strike="noStrike" spc="-1" dirty="0" err="1">
                <a:solidFill>
                  <a:srgbClr val="262626"/>
                </a:solidFill>
                <a:latin typeface="Gill Sans MT"/>
              </a:rPr>
              <a:t>los</a:t>
            </a:r>
            <a:r>
              <a:rPr lang="en-US" b="0" strike="noStrike" spc="-1" dirty="0">
                <a:solidFill>
                  <a:srgbClr val="262626"/>
                </a:solidFill>
                <a:latin typeface="Gill Sans MT"/>
              </a:rPr>
              <a:t> </a:t>
            </a:r>
            <a:r>
              <a:rPr lang="en-US" b="0" strike="noStrike" spc="-1" dirty="0" err="1">
                <a:solidFill>
                  <a:srgbClr val="262626"/>
                </a:solidFill>
                <a:latin typeface="Gill Sans MT"/>
              </a:rPr>
              <a:t>medicamentos</a:t>
            </a:r>
            <a:r>
              <a:rPr lang="en-US" b="0" strike="noStrike" spc="-1" dirty="0">
                <a:solidFill>
                  <a:srgbClr val="262626"/>
                </a:solidFill>
                <a:latin typeface="Gill Sans MT"/>
              </a:rPr>
              <a:t> g y Actos</a:t>
            </a:r>
          </a:p>
          <a:p>
            <a:pPr marL="228600" indent="-227965">
              <a:lnSpc>
                <a:spcPct val="100000"/>
              </a:lnSpc>
              <a:spcBef>
                <a:spcPts val="1001"/>
              </a:spcBef>
              <a:buClr>
                <a:srgbClr val="418AB3"/>
              </a:buClr>
              <a:buFont typeface="Arial"/>
              <a:buChar char="•"/>
            </a:pPr>
            <a:r>
              <a:rPr lang="en-US" b="0" strike="noStrike" spc="-1" dirty="0" err="1">
                <a:solidFill>
                  <a:srgbClr val="262626"/>
                </a:solidFill>
                <a:latin typeface="Gill Sans MT"/>
              </a:rPr>
              <a:t>Medicamentos</a:t>
            </a:r>
            <a:r>
              <a:rPr lang="en-US" b="0" strike="noStrike" spc="-1" dirty="0">
                <a:solidFill>
                  <a:srgbClr val="262626"/>
                </a:solidFill>
                <a:latin typeface="Gill Sans MT"/>
              </a:rPr>
              <a:t> PAP: </a:t>
            </a:r>
            <a:r>
              <a:rPr lang="en-US" b="0" strike="noStrike" spc="-1" dirty="0" err="1">
                <a:solidFill>
                  <a:srgbClr val="262626"/>
                </a:solidFill>
                <a:latin typeface="Gill Sans MT"/>
              </a:rPr>
              <a:t>Farxiga</a:t>
            </a:r>
            <a:r>
              <a:rPr lang="en-US" b="0" strike="noStrike" spc="-1" dirty="0">
                <a:solidFill>
                  <a:srgbClr val="262626"/>
                </a:solidFill>
                <a:latin typeface="Gill Sans MT"/>
              </a:rPr>
              <a:t> y Januvia</a:t>
            </a:r>
          </a:p>
          <a:p>
            <a:pPr marL="228600" indent="-227965">
              <a:lnSpc>
                <a:spcPct val="100000"/>
              </a:lnSpc>
              <a:spcBef>
                <a:spcPts val="1001"/>
              </a:spcBef>
              <a:buClr>
                <a:srgbClr val="418AB3"/>
              </a:buClr>
              <a:buFont typeface="Arial"/>
              <a:buChar char="•"/>
            </a:pPr>
            <a:r>
              <a:rPr lang="en-US" b="0" strike="noStrike" spc="-1" dirty="0" err="1">
                <a:solidFill>
                  <a:srgbClr val="262626"/>
                </a:solidFill>
                <a:latin typeface="Gill Sans MT"/>
              </a:rPr>
              <a:t>Están</a:t>
            </a:r>
            <a:r>
              <a:rPr lang="en-US" b="0" strike="noStrike" spc="-1" dirty="0">
                <a:solidFill>
                  <a:srgbClr val="262626"/>
                </a:solidFill>
                <a:latin typeface="Gill Sans MT"/>
              </a:rPr>
              <a:t> entre </a:t>
            </a:r>
            <a:r>
              <a:rPr lang="en-US" b="0" strike="noStrike" spc="-1" dirty="0" err="1">
                <a:solidFill>
                  <a:srgbClr val="262626"/>
                </a:solidFill>
                <a:latin typeface="Gill Sans MT"/>
              </a:rPr>
              <a:t>los</a:t>
            </a:r>
            <a:r>
              <a:rPr lang="en-US" b="0" strike="noStrike" spc="-1" dirty="0">
                <a:solidFill>
                  <a:srgbClr val="262626"/>
                </a:solidFill>
                <a:latin typeface="Gill Sans MT"/>
              </a:rPr>
              <a:t> </a:t>
            </a:r>
            <a:r>
              <a:rPr lang="en-US" b="0" strike="noStrike" spc="-1" dirty="0" err="1">
                <a:solidFill>
                  <a:srgbClr val="262626"/>
                </a:solidFill>
                <a:latin typeface="Gill Sans MT"/>
              </a:rPr>
              <a:t>más</a:t>
            </a:r>
            <a:r>
              <a:rPr lang="en-US" b="0" strike="noStrike" spc="-1" dirty="0">
                <a:solidFill>
                  <a:srgbClr val="262626"/>
                </a:solidFill>
                <a:latin typeface="Gill Sans MT"/>
              </a:rPr>
              <a:t> </a:t>
            </a:r>
            <a:r>
              <a:rPr lang="en-US" b="0" strike="noStrike" spc="-1" dirty="0" err="1">
                <a:solidFill>
                  <a:srgbClr val="262626"/>
                </a:solidFill>
                <a:latin typeface="Gill Sans MT"/>
              </a:rPr>
              <a:t>costosos</a:t>
            </a:r>
            <a:r>
              <a:rPr lang="en-US" b="0" strike="noStrike" spc="-1" dirty="0">
                <a:solidFill>
                  <a:srgbClr val="262626"/>
                </a:solidFill>
                <a:latin typeface="Gill Sans MT"/>
              </a:rPr>
              <a:t> de las </a:t>
            </a:r>
            <a:r>
              <a:rPr lang="en-US" b="0" strike="noStrike" spc="-1" dirty="0" err="1">
                <a:solidFill>
                  <a:srgbClr val="262626"/>
                </a:solidFill>
                <a:latin typeface="Gill Sans MT"/>
              </a:rPr>
              <a:t>ocho</a:t>
            </a:r>
            <a:r>
              <a:rPr lang="en-US" b="0" strike="noStrike" spc="-1" dirty="0">
                <a:solidFill>
                  <a:srgbClr val="262626"/>
                </a:solidFill>
                <a:latin typeface="Gill Sans MT"/>
              </a:rPr>
              <a:t> </a:t>
            </a:r>
            <a:r>
              <a:rPr lang="en-US" b="0" strike="noStrike" spc="-1" dirty="0" err="1">
                <a:solidFill>
                  <a:srgbClr val="262626"/>
                </a:solidFill>
                <a:latin typeface="Gill Sans MT"/>
              </a:rPr>
              <a:t>clases</a:t>
            </a:r>
            <a:r>
              <a:rPr lang="en-US" b="0" strike="noStrike" spc="-1" dirty="0">
                <a:solidFill>
                  <a:srgbClr val="262626"/>
                </a:solidFill>
                <a:latin typeface="Gill Sans MT"/>
              </a:rPr>
              <a:t>.</a:t>
            </a:r>
          </a:p>
          <a:p>
            <a:r>
              <a:rPr lang="en-US" spc="-1" dirty="0">
                <a:solidFill>
                  <a:srgbClr val="262626"/>
                </a:solidFill>
                <a:latin typeface="Gill Sans MT"/>
              </a:rPr>
              <a:t>   </a:t>
            </a:r>
            <a:r>
              <a:rPr lang="en-US" b="0" strike="noStrike" spc="-1" dirty="0">
                <a:solidFill>
                  <a:srgbClr val="262626"/>
                </a:solidFill>
                <a:latin typeface="Gill Sans MT"/>
              </a:rPr>
              <a:t> </a:t>
            </a:r>
            <a:r>
              <a:rPr lang="en-US" b="0" strike="noStrike" spc="-1" dirty="0" err="1">
                <a:solidFill>
                  <a:srgbClr val="262626"/>
                </a:solidFill>
                <a:latin typeface="Gill Sans MT"/>
              </a:rPr>
              <a:t>Farxiga</a:t>
            </a:r>
            <a:r>
              <a:rPr lang="en-US" b="0" strike="noStrike" spc="-1" dirty="0">
                <a:solidFill>
                  <a:srgbClr val="262626"/>
                </a:solidFill>
                <a:latin typeface="Gill Sans MT"/>
              </a:rPr>
              <a:t>: $399/</a:t>
            </a:r>
            <a:r>
              <a:rPr lang="en-US" b="0" strike="noStrike" spc="-1" dirty="0" err="1">
                <a:solidFill>
                  <a:srgbClr val="262626"/>
                </a:solidFill>
                <a:latin typeface="Gill Sans MT"/>
              </a:rPr>
              <a:t>mes</a:t>
            </a:r>
            <a:endParaRPr lang="en-US" b="0" strike="noStrike" spc="-1" dirty="0">
              <a:solidFill>
                <a:srgbClr val="262626"/>
              </a:solidFill>
              <a:latin typeface="Gill Sans MT"/>
            </a:endParaRPr>
          </a:p>
          <a:p>
            <a:r>
              <a:rPr lang="en-US" spc="-1" dirty="0">
                <a:solidFill>
                  <a:srgbClr val="262626"/>
                </a:solidFill>
                <a:latin typeface="Gill Sans MT"/>
              </a:rPr>
              <a:t>   </a:t>
            </a:r>
            <a:r>
              <a:rPr lang="en-US" b="0" strike="noStrike" spc="-1" dirty="0">
                <a:solidFill>
                  <a:srgbClr val="262626"/>
                </a:solidFill>
                <a:latin typeface="Gill Sans MT"/>
              </a:rPr>
              <a:t> Januvia o Janumet: $711/</a:t>
            </a:r>
            <a:r>
              <a:rPr lang="en-US" b="0" strike="noStrike" spc="-1" dirty="0" err="1">
                <a:solidFill>
                  <a:srgbClr val="262626"/>
                </a:solidFill>
                <a:latin typeface="Gill Sans MT"/>
              </a:rPr>
              <a:t>mes</a:t>
            </a:r>
            <a:r>
              <a:rPr lang="en-US" spc="-1" dirty="0">
                <a:solidFill>
                  <a:srgbClr val="262626"/>
                </a:solidFill>
                <a:latin typeface="Gill Sans MT"/>
              </a:rPr>
              <a:t>.</a:t>
            </a:r>
          </a:p>
          <a:p>
            <a:endParaRPr lang="en-US" spc="-1" dirty="0">
              <a:solidFill>
                <a:srgbClr val="262626"/>
              </a:solidFill>
              <a:latin typeface="Gill Sans MT"/>
            </a:endParaRPr>
          </a:p>
          <a:p>
            <a:r>
              <a:rPr lang="en-US" spc="-1" dirty="0">
                <a:solidFill>
                  <a:srgbClr val="262626"/>
                </a:solidFill>
                <a:latin typeface="Gill Sans MT"/>
              </a:rPr>
              <a:t>    Se </a:t>
            </a:r>
            <a:r>
              <a:rPr lang="en-US" spc="-1" dirty="0" err="1">
                <a:solidFill>
                  <a:srgbClr val="262626"/>
                </a:solidFill>
                <a:latin typeface="Gill Sans MT"/>
              </a:rPr>
              <a:t>pueden</a:t>
            </a:r>
            <a:r>
              <a:rPr lang="en-US" spc="-1" dirty="0">
                <a:solidFill>
                  <a:srgbClr val="262626"/>
                </a:solidFill>
                <a:latin typeface="Gill Sans MT"/>
              </a:rPr>
              <a:t> </a:t>
            </a:r>
            <a:r>
              <a:rPr lang="en-US" spc="-1" dirty="0" err="1">
                <a:solidFill>
                  <a:srgbClr val="262626"/>
                </a:solidFill>
                <a:latin typeface="Gill Sans MT"/>
              </a:rPr>
              <a:t>obtener</a:t>
            </a:r>
            <a:r>
              <a:rPr lang="en-US" spc="-1" dirty="0">
                <a:solidFill>
                  <a:srgbClr val="262626"/>
                </a:solidFill>
                <a:latin typeface="Gill Sans MT"/>
              </a:rPr>
              <a:t> </a:t>
            </a:r>
            <a:r>
              <a:rPr lang="en-US" spc="-1" dirty="0" err="1">
                <a:solidFill>
                  <a:srgbClr val="262626"/>
                </a:solidFill>
                <a:latin typeface="Gill Sans MT"/>
              </a:rPr>
              <a:t>descuentos</a:t>
            </a:r>
            <a:r>
              <a:rPr lang="en-US" spc="-1" dirty="0">
                <a:solidFill>
                  <a:srgbClr val="262626"/>
                </a:solidFill>
                <a:latin typeface="Gill Sans MT"/>
              </a:rPr>
              <a:t> </a:t>
            </a:r>
            <a:r>
              <a:rPr lang="en-US" spc="-1" dirty="0" err="1">
                <a:solidFill>
                  <a:srgbClr val="262626"/>
                </a:solidFill>
                <a:latin typeface="Gill Sans MT"/>
              </a:rPr>
              <a:t>en</a:t>
            </a:r>
            <a:r>
              <a:rPr lang="en-US" spc="-1" dirty="0">
                <a:solidFill>
                  <a:srgbClr val="262626"/>
                </a:solidFill>
                <a:latin typeface="Gill Sans MT"/>
              </a:rPr>
              <a:t>: www.goodrx.com</a:t>
            </a:r>
          </a:p>
          <a:p>
            <a:endParaRPr lang="en-US" spc="-1" dirty="0">
              <a:solidFill>
                <a:srgbClr val="262626"/>
              </a:solidFill>
              <a:latin typeface="Gill Sans MT"/>
            </a:endParaRPr>
          </a:p>
        </p:txBody>
      </p:sp>
      <p:pic>
        <p:nvPicPr>
          <p:cNvPr id="352" name="Picture 4"/>
          <p:cNvPicPr/>
          <p:nvPr/>
        </p:nvPicPr>
        <p:blipFill>
          <a:blip r:embed="rId2"/>
          <a:stretch/>
        </p:blipFill>
        <p:spPr>
          <a:xfrm>
            <a:off x="7694624" y="4536681"/>
            <a:ext cx="3277992" cy="1800507"/>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¿Qué pasa con la insulina en los EE. UU. y en el extranjero?</a:t>
            </a:r>
            <a:endParaRPr lang="en-US" sz="2800" b="0" strike="noStrike" spc="-1">
              <a:solidFill>
                <a:srgbClr val="000000"/>
              </a:solidFill>
              <a:latin typeface="Gill Sans MT"/>
            </a:endParaRPr>
          </a:p>
        </p:txBody>
      </p:sp>
      <p:sp>
        <p:nvSpPr>
          <p:cNvPr id="354" name="TextShape 2"/>
          <p:cNvSpPr txBox="1"/>
          <p:nvPr/>
        </p:nvSpPr>
        <p:spPr>
          <a:xfrm>
            <a:off x="2080360" y="2153160"/>
            <a:ext cx="7729200" cy="459387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El </a:t>
            </a:r>
            <a:r>
              <a:rPr lang="en-US" sz="2000" b="0" strike="noStrike" spc="-1" err="1">
                <a:solidFill>
                  <a:srgbClr val="262626"/>
                </a:solidFill>
                <a:latin typeface="Gill Sans MT"/>
              </a:rPr>
              <a:t>costo</a:t>
            </a:r>
            <a:r>
              <a:rPr lang="en-US" sz="2000" b="0" strike="noStrike" spc="-1">
                <a:solidFill>
                  <a:srgbClr val="262626"/>
                </a:solidFill>
                <a:latin typeface="Gill Sans MT"/>
              </a:rPr>
              <a:t> </a:t>
            </a:r>
            <a:r>
              <a:rPr lang="en-US" sz="2000" b="0" strike="noStrike" spc="-1" err="1">
                <a:solidFill>
                  <a:srgbClr val="262626"/>
                </a:solidFill>
                <a:latin typeface="Gill Sans MT"/>
              </a:rPr>
              <a:t>promedio</a:t>
            </a:r>
            <a:r>
              <a:rPr lang="en-US" sz="2000" b="0" strike="noStrike" spc="-1">
                <a:solidFill>
                  <a:srgbClr val="262626"/>
                </a:solidFill>
                <a:latin typeface="Gill Sans MT"/>
              </a:rPr>
              <a:t> </a:t>
            </a:r>
            <a:r>
              <a:rPr lang="en-US" sz="2000" b="0" strike="noStrike" spc="-1" err="1">
                <a:solidFill>
                  <a:srgbClr val="262626"/>
                </a:solidFill>
                <a:latin typeface="Gill Sans MT"/>
              </a:rPr>
              <a:t>es</a:t>
            </a:r>
            <a:r>
              <a:rPr lang="en-US" sz="2000" b="0" strike="noStrike" spc="-1">
                <a:solidFill>
                  <a:srgbClr val="262626"/>
                </a:solidFill>
                <a:latin typeface="Gill Sans MT"/>
              </a:rPr>
              <a:t> de $265/</a:t>
            </a:r>
            <a:r>
              <a:rPr lang="en-US" sz="2000" b="0" strike="noStrike" spc="-1" err="1">
                <a:solidFill>
                  <a:srgbClr val="262626"/>
                </a:solidFill>
                <a:latin typeface="Gill Sans MT"/>
              </a:rPr>
              <a:t>mes</a:t>
            </a:r>
            <a:endParaRPr lang="en-US" sz="20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000" b="0" strike="noStrike" spc="-1" err="1">
                <a:solidFill>
                  <a:srgbClr val="262626"/>
                </a:solidFill>
                <a:latin typeface="Gill Sans MT"/>
              </a:rPr>
              <a:t>Depende</a:t>
            </a:r>
            <a:r>
              <a:rPr lang="en-US" sz="2000" b="0" strike="noStrike" spc="-1">
                <a:solidFill>
                  <a:srgbClr val="262626"/>
                </a:solidFill>
                <a:latin typeface="Gill Sans MT"/>
              </a:rPr>
              <a:t> del </a:t>
            </a:r>
            <a:r>
              <a:rPr lang="en-US" sz="2000" b="0" strike="noStrike" spc="-1" err="1">
                <a:solidFill>
                  <a:srgbClr val="262626"/>
                </a:solidFill>
                <a:latin typeface="Gill Sans MT"/>
              </a:rPr>
              <a:t>tipo</a:t>
            </a:r>
            <a:r>
              <a:rPr lang="en-US" sz="2000" b="0" strike="noStrike" spc="-1">
                <a:solidFill>
                  <a:srgbClr val="262626"/>
                </a:solidFill>
                <a:latin typeface="Gill Sans MT"/>
              </a:rPr>
              <a:t> y la </a:t>
            </a:r>
            <a:r>
              <a:rPr lang="en-US" sz="2000" b="0" strike="noStrike" spc="-1" err="1">
                <a:solidFill>
                  <a:srgbClr val="262626"/>
                </a:solidFill>
                <a:latin typeface="Gill Sans MT"/>
              </a:rPr>
              <a:t>cantidad</a:t>
            </a:r>
            <a:endParaRPr lang="en-US" sz="20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000" b="0" strike="noStrike" spc="-1" err="1">
                <a:solidFill>
                  <a:srgbClr val="262626"/>
                </a:solidFill>
                <a:latin typeface="Gill Sans MT"/>
              </a:rPr>
              <a:t>Más</a:t>
            </a:r>
            <a:r>
              <a:rPr lang="en-US" sz="2000" b="0" strike="noStrike" spc="-1">
                <a:solidFill>
                  <a:srgbClr val="262626"/>
                </a:solidFill>
                <a:latin typeface="Gill Sans MT"/>
              </a:rPr>
              <a:t> </a:t>
            </a:r>
            <a:r>
              <a:rPr lang="en-US" sz="2000" b="0" strike="noStrike" spc="-1" err="1">
                <a:solidFill>
                  <a:srgbClr val="262626"/>
                </a:solidFill>
                <a:latin typeface="Gill Sans MT"/>
              </a:rPr>
              <a:t>botellas</a:t>
            </a:r>
            <a:r>
              <a:rPr lang="en-US" sz="2000" b="0" strike="noStrike" spc="-1">
                <a:solidFill>
                  <a:srgbClr val="262626"/>
                </a:solidFill>
                <a:latin typeface="Gill Sans MT"/>
              </a:rPr>
              <a:t>, </a:t>
            </a:r>
            <a:r>
              <a:rPr lang="en-US" sz="2000" b="0" strike="noStrike" spc="-1" err="1">
                <a:solidFill>
                  <a:srgbClr val="262626"/>
                </a:solidFill>
                <a:latin typeface="Gill Sans MT"/>
              </a:rPr>
              <a:t>más</a:t>
            </a:r>
            <a:r>
              <a:rPr lang="en-US" sz="2000" b="0" strike="noStrike" spc="-1">
                <a:solidFill>
                  <a:srgbClr val="262626"/>
                </a:solidFill>
                <a:latin typeface="Gill Sans MT"/>
              </a:rPr>
              <a:t> </a:t>
            </a:r>
            <a:r>
              <a:rPr lang="en-US" sz="2000" b="0" strike="noStrike" spc="-1" err="1">
                <a:solidFill>
                  <a:srgbClr val="262626"/>
                </a:solidFill>
                <a:latin typeface="Gill Sans MT"/>
              </a:rPr>
              <a:t>costo</a:t>
            </a:r>
            <a:r>
              <a:rPr lang="en-US" sz="20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En </a:t>
            </a:r>
            <a:r>
              <a:rPr lang="en-US" sz="2000" b="0" strike="noStrike" spc="-1" err="1">
                <a:solidFill>
                  <a:srgbClr val="262626"/>
                </a:solidFill>
                <a:latin typeface="Gill Sans MT"/>
              </a:rPr>
              <a:t>comparación</a:t>
            </a:r>
            <a:r>
              <a:rPr lang="en-US" sz="2000" b="0" strike="noStrike" spc="-1">
                <a:solidFill>
                  <a:srgbClr val="262626"/>
                </a:solidFill>
                <a:latin typeface="Gill Sans MT"/>
              </a:rPr>
              <a:t> con las </a:t>
            </a:r>
            <a:r>
              <a:rPr lang="en-US" sz="2000" b="0" strike="noStrike" spc="-1" err="1">
                <a:solidFill>
                  <a:srgbClr val="262626"/>
                </a:solidFill>
                <a:latin typeface="Gill Sans MT"/>
              </a:rPr>
              <a:t>píldoras</a:t>
            </a:r>
            <a:r>
              <a:rPr lang="en-US" sz="2000" b="0" strike="noStrike" spc="-1">
                <a:solidFill>
                  <a:srgbClr val="262626"/>
                </a:solidFill>
                <a:latin typeface="Gill Sans MT"/>
              </a:rPr>
              <a:t>: </a:t>
            </a:r>
            <a:r>
              <a:rPr lang="en-US" sz="2000" b="0" strike="noStrike" spc="-1" err="1">
                <a:solidFill>
                  <a:srgbClr val="262626"/>
                </a:solidFill>
                <a:latin typeface="Gill Sans MT"/>
              </a:rPr>
              <a:t>aumenta</a:t>
            </a:r>
            <a:r>
              <a:rPr lang="en-US" sz="2000" b="0" strike="noStrike" spc="-1">
                <a:solidFill>
                  <a:srgbClr val="262626"/>
                </a:solidFill>
                <a:latin typeface="Gill Sans MT"/>
              </a:rPr>
              <a:t> la </a:t>
            </a:r>
            <a:r>
              <a:rPr lang="en-US" sz="2000" b="0" strike="noStrike" spc="-1" err="1">
                <a:solidFill>
                  <a:srgbClr val="262626"/>
                </a:solidFill>
                <a:latin typeface="Gill Sans MT"/>
              </a:rPr>
              <a:t>potencia</a:t>
            </a:r>
            <a:r>
              <a:rPr lang="en-US" sz="2000" b="0" strike="noStrike" spc="-1">
                <a:solidFill>
                  <a:srgbClr val="262626"/>
                </a:solidFill>
                <a:latin typeface="Gill Sans MT"/>
              </a:rPr>
              <a:t>, </a:t>
            </a:r>
            <a:r>
              <a:rPr lang="en-US" sz="2000" b="0" strike="noStrike" spc="-1" err="1">
                <a:solidFill>
                  <a:srgbClr val="262626"/>
                </a:solidFill>
                <a:latin typeface="Gill Sans MT"/>
              </a:rPr>
              <a:t>por</a:t>
            </a:r>
            <a:r>
              <a:rPr lang="en-US" sz="2000" b="0" strike="noStrike" spc="-1">
                <a:solidFill>
                  <a:srgbClr val="262626"/>
                </a:solidFill>
                <a:latin typeface="Gill Sans MT"/>
              </a:rPr>
              <a:t> lo que la </a:t>
            </a:r>
            <a:r>
              <a:rPr lang="en-US" sz="2000" b="0" strike="noStrike" spc="-1" err="1">
                <a:solidFill>
                  <a:srgbClr val="262626"/>
                </a:solidFill>
                <a:latin typeface="Gill Sans MT"/>
              </a:rPr>
              <a:t>misma</a:t>
            </a:r>
            <a:r>
              <a:rPr lang="en-US" sz="2000" b="0" strike="noStrike" spc="-1">
                <a:solidFill>
                  <a:srgbClr val="262626"/>
                </a:solidFill>
                <a:latin typeface="Gill Sans MT"/>
              </a:rPr>
              <a:t> </a:t>
            </a:r>
            <a:r>
              <a:rPr lang="en-US" sz="2000" b="0" strike="noStrike" spc="-1" err="1">
                <a:solidFill>
                  <a:srgbClr val="262626"/>
                </a:solidFill>
                <a:latin typeface="Gill Sans MT"/>
              </a:rPr>
              <a:t>cantidad</a:t>
            </a:r>
            <a:r>
              <a:rPr lang="en-US" sz="2000" b="0" strike="noStrike" spc="-1">
                <a:solidFill>
                  <a:srgbClr val="262626"/>
                </a:solidFill>
                <a:latin typeface="Gill Sans MT"/>
              </a:rPr>
              <a:t> de </a:t>
            </a:r>
            <a:r>
              <a:rPr lang="en-US" sz="2000" b="0" strike="noStrike" spc="-1" err="1">
                <a:solidFill>
                  <a:srgbClr val="262626"/>
                </a:solidFill>
                <a:latin typeface="Gill Sans MT"/>
              </a:rPr>
              <a:t>píldoras</a:t>
            </a:r>
            <a:r>
              <a:rPr lang="en-US" sz="2000" b="0" strike="noStrike" spc="-1">
                <a:solidFill>
                  <a:srgbClr val="262626"/>
                </a:solidFill>
                <a:latin typeface="Gill Sans MT"/>
              </a:rPr>
              <a:t>, el </a:t>
            </a:r>
            <a:r>
              <a:rPr lang="en-US" sz="2000" b="0" strike="noStrike" spc="-1" err="1">
                <a:solidFill>
                  <a:srgbClr val="262626"/>
                </a:solidFill>
                <a:latin typeface="Gill Sans MT"/>
              </a:rPr>
              <a:t>mismo</a:t>
            </a:r>
            <a:r>
              <a:rPr lang="en-US" sz="2000" b="0" strike="noStrike" spc="-1">
                <a:solidFill>
                  <a:srgbClr val="262626"/>
                </a:solidFill>
                <a:latin typeface="Gill Sans MT"/>
              </a:rPr>
              <a:t> </a:t>
            </a:r>
            <a:r>
              <a:rPr lang="en-US" sz="2000" b="0" strike="noStrike" spc="-1" err="1">
                <a:solidFill>
                  <a:srgbClr val="262626"/>
                </a:solidFill>
                <a:latin typeface="Gill Sans MT"/>
              </a:rPr>
              <a:t>costo</a:t>
            </a:r>
            <a:endParaRPr lang="en-US" sz="20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Metformin 500 dos </a:t>
            </a:r>
            <a:r>
              <a:rPr lang="en-US" sz="2000" b="0" strike="noStrike" spc="-1" err="1">
                <a:solidFill>
                  <a:srgbClr val="262626"/>
                </a:solidFill>
                <a:latin typeface="Gill Sans MT"/>
              </a:rPr>
              <a:t>veces</a:t>
            </a:r>
            <a:r>
              <a:rPr lang="en-US" sz="2000" b="0" strike="noStrike" spc="-1">
                <a:solidFill>
                  <a:srgbClr val="262626"/>
                </a:solidFill>
                <a:latin typeface="Gill Sans MT"/>
              </a:rPr>
              <a:t> al </a:t>
            </a:r>
            <a:r>
              <a:rPr lang="en-US" sz="2000" b="0" strike="noStrike" spc="-1" err="1">
                <a:solidFill>
                  <a:srgbClr val="262626"/>
                </a:solidFill>
                <a:latin typeface="Gill Sans MT"/>
              </a:rPr>
              <a:t>día</a:t>
            </a:r>
            <a:r>
              <a:rPr lang="en-US" sz="2000" b="0" strike="noStrike" spc="-1">
                <a:solidFill>
                  <a:srgbClr val="262626"/>
                </a:solidFill>
                <a:latin typeface="Gill Sans MT"/>
              </a:rPr>
              <a:t> cuesta $4; </a:t>
            </a:r>
            <a:r>
              <a:rPr lang="en-US" sz="2000" b="0" strike="noStrike" spc="-1" err="1">
                <a:solidFill>
                  <a:srgbClr val="262626"/>
                </a:solidFill>
                <a:latin typeface="Gill Sans MT"/>
              </a:rPr>
              <a:t>metformina</a:t>
            </a:r>
            <a:r>
              <a:rPr lang="en-US" sz="2000" b="0" strike="noStrike" spc="-1">
                <a:solidFill>
                  <a:srgbClr val="262626"/>
                </a:solidFill>
                <a:latin typeface="Gill Sans MT"/>
              </a:rPr>
              <a:t> 1000 dos </a:t>
            </a:r>
            <a:r>
              <a:rPr lang="en-US" sz="2000" b="0" strike="noStrike" spc="-1" err="1">
                <a:solidFill>
                  <a:srgbClr val="262626"/>
                </a:solidFill>
                <a:latin typeface="Gill Sans MT"/>
              </a:rPr>
              <a:t>veces</a:t>
            </a:r>
            <a:r>
              <a:rPr lang="en-US" sz="2000" b="0" strike="noStrike" spc="-1">
                <a:solidFill>
                  <a:srgbClr val="262626"/>
                </a:solidFill>
                <a:latin typeface="Gill Sans MT"/>
              </a:rPr>
              <a:t> al </a:t>
            </a:r>
            <a:r>
              <a:rPr lang="en-US" sz="2000" b="0" strike="noStrike" spc="-1" err="1">
                <a:solidFill>
                  <a:srgbClr val="262626"/>
                </a:solidFill>
                <a:latin typeface="Gill Sans MT"/>
              </a:rPr>
              <a:t>día</a:t>
            </a:r>
            <a:r>
              <a:rPr lang="en-US" sz="2000" b="0" strike="noStrike" spc="-1">
                <a:solidFill>
                  <a:srgbClr val="262626"/>
                </a:solidFill>
                <a:latin typeface="Gill Sans MT"/>
              </a:rPr>
              <a:t> cuesta $4</a:t>
            </a:r>
          </a:p>
          <a:p>
            <a:pPr marL="228600" indent="-228240">
              <a:lnSpc>
                <a:spcPct val="100000"/>
              </a:lnSpc>
              <a:spcBef>
                <a:spcPts val="1001"/>
              </a:spcBef>
              <a:buClr>
                <a:srgbClr val="418AB3"/>
              </a:buClr>
              <a:buFont typeface="Arial"/>
              <a:buChar char="•"/>
            </a:pPr>
            <a:r>
              <a:rPr lang="en-US" sz="2000" spc="-1">
                <a:solidFill>
                  <a:srgbClr val="262626"/>
                </a:solidFill>
                <a:latin typeface="Gill Sans MT"/>
              </a:rPr>
              <a:t>L</a:t>
            </a:r>
            <a:r>
              <a:rPr lang="en-US" sz="2000" b="0" strike="noStrike" spc="-1">
                <a:solidFill>
                  <a:srgbClr val="262626"/>
                </a:solidFill>
                <a:latin typeface="Gill Sans MT"/>
              </a:rPr>
              <a:t>a </a:t>
            </a:r>
            <a:r>
              <a:rPr lang="en-US" sz="2000" b="0" strike="noStrike" spc="-1" err="1">
                <a:solidFill>
                  <a:srgbClr val="262626"/>
                </a:solidFill>
                <a:latin typeface="Gill Sans MT"/>
              </a:rPr>
              <a:t>insulina</a:t>
            </a:r>
            <a:r>
              <a:rPr lang="en-US" sz="2000" b="0" strike="noStrike" spc="-1">
                <a:solidFill>
                  <a:srgbClr val="262626"/>
                </a:solidFill>
                <a:latin typeface="Gill Sans MT"/>
              </a:rPr>
              <a:t> </a:t>
            </a:r>
            <a:r>
              <a:rPr lang="en-US" sz="2000" b="0" strike="noStrike" spc="-1" err="1">
                <a:solidFill>
                  <a:srgbClr val="262626"/>
                </a:solidFill>
                <a:latin typeface="Gill Sans MT"/>
              </a:rPr>
              <a:t>está</a:t>
            </a:r>
            <a:r>
              <a:rPr lang="en-US" sz="2000" b="0" strike="noStrike" spc="-1">
                <a:solidFill>
                  <a:srgbClr val="262626"/>
                </a:solidFill>
                <a:latin typeface="Gill Sans MT"/>
              </a:rPr>
              <a:t> </a:t>
            </a:r>
            <a:r>
              <a:rPr lang="en-US" sz="2000" b="0" strike="noStrike" spc="-1" err="1">
                <a:solidFill>
                  <a:srgbClr val="262626"/>
                </a:solidFill>
                <a:latin typeface="Gill Sans MT"/>
              </a:rPr>
              <a:t>disponible</a:t>
            </a:r>
            <a:r>
              <a:rPr lang="en-US" sz="2000" b="0" strike="noStrike" spc="-1">
                <a:solidFill>
                  <a:srgbClr val="262626"/>
                </a:solidFill>
                <a:latin typeface="Gill Sans MT"/>
              </a:rPr>
              <a:t> en las </a:t>
            </a:r>
            <a:r>
              <a:rPr lang="en-US" sz="2000" b="0" strike="noStrike" spc="-1" err="1">
                <a:solidFill>
                  <a:srgbClr val="262626"/>
                </a:solidFill>
                <a:latin typeface="Gill Sans MT"/>
              </a:rPr>
              <a:t>farmacias</a:t>
            </a:r>
            <a:r>
              <a:rPr lang="en-US" sz="2000" b="0" strike="noStrike" spc="-1">
                <a:solidFill>
                  <a:srgbClr val="262626"/>
                </a:solidFill>
                <a:latin typeface="Gill Sans MT"/>
              </a:rPr>
              <a:t> para</a:t>
            </a:r>
          </a:p>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93,8% de los </a:t>
            </a:r>
            <a:r>
              <a:rPr lang="en-US" sz="2000" b="0" strike="noStrike" spc="-1" err="1">
                <a:solidFill>
                  <a:srgbClr val="262626"/>
                </a:solidFill>
                <a:latin typeface="Gill Sans MT"/>
              </a:rPr>
              <a:t>países</a:t>
            </a:r>
            <a:r>
              <a:rPr lang="en-US" sz="2000" b="0" strike="noStrike" spc="-1">
                <a:solidFill>
                  <a:srgbClr val="262626"/>
                </a:solidFill>
                <a:latin typeface="Gill Sans MT"/>
              </a:rPr>
              <a:t> de </a:t>
            </a:r>
            <a:r>
              <a:rPr lang="en-US" sz="2000" b="0" strike="noStrike" spc="-1" err="1">
                <a:solidFill>
                  <a:srgbClr val="262626"/>
                </a:solidFill>
                <a:latin typeface="Gill Sans MT"/>
              </a:rPr>
              <a:t>ingresos</a:t>
            </a:r>
            <a:r>
              <a:rPr lang="en-US" sz="2000" b="0" strike="noStrike" spc="-1">
                <a:solidFill>
                  <a:srgbClr val="262626"/>
                </a:solidFill>
                <a:latin typeface="Gill Sans MT"/>
              </a:rPr>
              <a:t> altos</a:t>
            </a:r>
          </a:p>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40,2% </a:t>
            </a:r>
            <a:r>
              <a:rPr lang="en-US" sz="2000" b="0" strike="noStrike" spc="-1" err="1">
                <a:solidFill>
                  <a:srgbClr val="262626"/>
                </a:solidFill>
                <a:latin typeface="Gill Sans MT"/>
              </a:rPr>
              <a:t>países</a:t>
            </a:r>
            <a:r>
              <a:rPr lang="en-US" sz="2000" b="0" strike="noStrike" spc="-1">
                <a:solidFill>
                  <a:srgbClr val="262626"/>
                </a:solidFill>
                <a:latin typeface="Gill Sans MT"/>
              </a:rPr>
              <a:t> de </a:t>
            </a:r>
            <a:r>
              <a:rPr lang="en-US" sz="2000" b="0" strike="noStrike" spc="-1" err="1">
                <a:solidFill>
                  <a:srgbClr val="262626"/>
                </a:solidFill>
                <a:latin typeface="Gill Sans MT"/>
              </a:rPr>
              <a:t>ingresos</a:t>
            </a:r>
            <a:r>
              <a:rPr lang="en-US" sz="2000" b="0" strike="noStrike" spc="-1">
                <a:solidFill>
                  <a:srgbClr val="262626"/>
                </a:solidFill>
                <a:latin typeface="Gill Sans MT"/>
              </a:rPr>
              <a:t> </a:t>
            </a:r>
            <a:r>
              <a:rPr lang="en-US" sz="2000" b="0" strike="noStrike" spc="-1" err="1">
                <a:solidFill>
                  <a:srgbClr val="262626"/>
                </a:solidFill>
                <a:latin typeface="Gill Sans MT"/>
              </a:rPr>
              <a:t>medios</a:t>
            </a:r>
            <a:endParaRPr lang="en-US" sz="20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000" b="0" strike="noStrike" spc="-1">
                <a:solidFill>
                  <a:srgbClr val="262626"/>
                </a:solidFill>
                <a:latin typeface="Gill Sans MT"/>
              </a:rPr>
              <a:t>10,3% </a:t>
            </a:r>
            <a:r>
              <a:rPr lang="en-US" sz="2000" b="0" strike="noStrike" spc="-1" err="1">
                <a:solidFill>
                  <a:srgbClr val="262626"/>
                </a:solidFill>
                <a:latin typeface="Gill Sans MT"/>
              </a:rPr>
              <a:t>países</a:t>
            </a:r>
            <a:r>
              <a:rPr lang="en-US" sz="2000" b="0" strike="noStrike" spc="-1">
                <a:solidFill>
                  <a:srgbClr val="262626"/>
                </a:solidFill>
                <a:latin typeface="Gill Sans MT"/>
              </a:rPr>
              <a:t> de </a:t>
            </a:r>
            <a:r>
              <a:rPr lang="en-US" sz="2000" b="0" strike="noStrike" spc="-1" err="1">
                <a:solidFill>
                  <a:srgbClr val="262626"/>
                </a:solidFill>
                <a:latin typeface="Gill Sans MT"/>
              </a:rPr>
              <a:t>bajos</a:t>
            </a:r>
            <a:r>
              <a:rPr lang="en-US" sz="2000" b="0" strike="noStrike" spc="-1">
                <a:solidFill>
                  <a:srgbClr val="262626"/>
                </a:solidFill>
                <a:latin typeface="Gill Sans MT"/>
              </a:rPr>
              <a:t> </a:t>
            </a:r>
            <a:r>
              <a:rPr lang="en-US" sz="2000" b="0" strike="noStrike" spc="-1" err="1">
                <a:solidFill>
                  <a:srgbClr val="262626"/>
                </a:solidFill>
                <a:latin typeface="Gill Sans MT"/>
              </a:rPr>
              <a:t>ingresos</a:t>
            </a:r>
            <a:endParaRPr lang="en-US" sz="2000" b="0" strike="noStrike" spc="-1">
              <a:solidFill>
                <a:srgbClr val="262626"/>
              </a:solidFill>
              <a:latin typeface="Gill Sans MT"/>
            </a:endParaRPr>
          </a:p>
        </p:txBody>
      </p:sp>
      <p:pic>
        <p:nvPicPr>
          <p:cNvPr id="355" name="Picture 3"/>
          <p:cNvPicPr/>
          <p:nvPr/>
        </p:nvPicPr>
        <p:blipFill>
          <a:blip r:embed="rId2"/>
          <a:stretch/>
        </p:blipFill>
        <p:spPr>
          <a:xfrm>
            <a:off x="9623393" y="4383580"/>
            <a:ext cx="2452957" cy="2474420"/>
          </a:xfrm>
          <a:prstGeom prst="rect">
            <a:avLst/>
          </a:prstGeom>
          <a:ln w="0">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88500"/>
          </a:bodyPr>
          <a:lstStyle/>
          <a:p>
            <a:pPr algn="ctr">
              <a:lnSpc>
                <a:spcPct val="90000"/>
              </a:lnSpc>
            </a:pPr>
            <a:r>
              <a:rPr lang="en-US" sz="2800" b="0" strike="noStrike" cap="all" spc="199">
                <a:solidFill>
                  <a:srgbClr val="262626"/>
                </a:solidFill>
                <a:latin typeface="Gill Sans MT"/>
              </a:rPr>
              <a:t>¿</a:t>
            </a:r>
            <a:r>
              <a:rPr lang="en-US" sz="2800" b="0" strike="noStrike" cap="all" spc="199" err="1">
                <a:solidFill>
                  <a:srgbClr val="262626"/>
                </a:solidFill>
                <a:latin typeface="Gill Sans MT"/>
              </a:rPr>
              <a:t>Cómo</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ayudamos</a:t>
            </a:r>
            <a:r>
              <a:rPr lang="en-US" sz="2800" b="0" strike="noStrike" cap="all" spc="199">
                <a:solidFill>
                  <a:srgbClr val="262626"/>
                </a:solidFill>
                <a:latin typeface="Gill Sans MT"/>
              </a:rPr>
              <a:t> a </a:t>
            </a:r>
            <a:r>
              <a:rPr lang="en-US" sz="2800" b="0" strike="noStrike" cap="all" spc="199" err="1">
                <a:solidFill>
                  <a:srgbClr val="262626"/>
                </a:solidFill>
                <a:latin typeface="Gill Sans MT"/>
              </a:rPr>
              <a:t>nuestros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pacientes</a:t>
            </a:r>
            <a:r>
              <a:rPr lang="en-US" sz="2800" b="0" strike="noStrike" cap="all" spc="199">
                <a:solidFill>
                  <a:srgbClr val="262626"/>
                </a:solidFill>
                <a:latin typeface="Gill Sans MT"/>
              </a:rPr>
              <a:t> a </a:t>
            </a:r>
            <a:r>
              <a:rPr lang="en-US" sz="2800" b="0" strike="noStrike" cap="all" spc="199" err="1">
                <a:solidFill>
                  <a:srgbClr val="262626"/>
                </a:solidFill>
                <a:latin typeface="Gill Sans MT"/>
              </a:rPr>
              <a:t>recordar</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tus</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pensamientos</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359" name="TextShape 2"/>
          <p:cNvSpPr txBox="1"/>
          <p:nvPr/>
        </p:nvSpPr>
        <p:spPr>
          <a:xfrm>
            <a:off x="2231280" y="2638080"/>
            <a:ext cx="7729200" cy="3101760"/>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endParaRPr lang="en-US" sz="1800" b="0" strike="noStrike" spc="-1">
              <a:solidFill>
                <a:srgbClr val="262626"/>
              </a:solidFill>
              <a:latin typeface="Gill Sans MT"/>
            </a:endParaRPr>
          </a:p>
        </p:txBody>
      </p:sp>
      <p:pic>
        <p:nvPicPr>
          <p:cNvPr id="360" name="Picture 3"/>
          <p:cNvPicPr/>
          <p:nvPr/>
        </p:nvPicPr>
        <p:blipFill>
          <a:blip r:embed="rId2"/>
          <a:stretch/>
        </p:blipFill>
        <p:spPr>
          <a:xfrm>
            <a:off x="3554640" y="2395620"/>
            <a:ext cx="5082480" cy="2862000"/>
          </a:xfrm>
          <a:prstGeom prst="rect">
            <a:avLst/>
          </a:prstGeom>
          <a:ln w="0">
            <a:noFill/>
          </a:ln>
        </p:spPr>
      </p:pic>
      <p:sp>
        <p:nvSpPr>
          <p:cNvPr id="361" name="CustomShape 3"/>
          <p:cNvSpPr/>
          <p:nvPr/>
        </p:nvSpPr>
        <p:spPr>
          <a:xfrm>
            <a:off x="1235413" y="5500080"/>
            <a:ext cx="10304842" cy="861774"/>
          </a:xfrm>
          <a:prstGeom prst="rect">
            <a:avLst/>
          </a:prstGeom>
          <a:noFill/>
          <a:ln w="0">
            <a:noFill/>
          </a:ln>
        </p:spPr>
        <p:style>
          <a:lnRef idx="0">
            <a:scrgbClr r="0" g="0" b="0"/>
          </a:lnRef>
          <a:fillRef idx="0">
            <a:scrgbClr r="0" g="0" b="0"/>
          </a:fillRef>
          <a:effectRef idx="0">
            <a:scrgbClr r="0" g="0" b="0"/>
          </a:effectRef>
          <a:fontRef idx="minor"/>
        </p:style>
        <p:txBody>
          <a:bodyPr wrap="square">
            <a:spAutoFit/>
          </a:bodyPr>
          <a:lstStyle/>
          <a:p>
            <a:pPr algn="ctr">
              <a:lnSpc>
                <a:spcPct val="100000"/>
              </a:lnSpc>
            </a:pPr>
            <a:r>
              <a:rPr lang="en-US" sz="2500" b="0" strike="noStrike" spc="-1">
                <a:solidFill>
                  <a:srgbClr val="000000"/>
                </a:solidFill>
                <a:latin typeface="Gill Sans MT"/>
              </a:rPr>
              <a:t>Si </a:t>
            </a:r>
            <a:r>
              <a:rPr lang="en-US" sz="2500" b="0" strike="noStrike" spc="-1" err="1">
                <a:solidFill>
                  <a:srgbClr val="000000"/>
                </a:solidFill>
                <a:latin typeface="Gill Sans MT"/>
              </a:rPr>
              <a:t>toman</a:t>
            </a:r>
            <a:r>
              <a:rPr lang="en-US" sz="2500" b="0" strike="noStrike" spc="-1">
                <a:solidFill>
                  <a:srgbClr val="000000"/>
                </a:solidFill>
                <a:latin typeface="Gill Sans MT"/>
              </a:rPr>
              <a:t> la </a:t>
            </a:r>
            <a:r>
              <a:rPr lang="en-US" sz="2500" b="0" strike="noStrike" spc="-1" err="1">
                <a:solidFill>
                  <a:srgbClr val="000000"/>
                </a:solidFill>
                <a:latin typeface="Gill Sans MT"/>
              </a:rPr>
              <a:t>dosis</a:t>
            </a:r>
            <a:r>
              <a:rPr lang="en-US" sz="2500" b="0" strike="noStrike" spc="-1">
                <a:solidFill>
                  <a:srgbClr val="000000"/>
                </a:solidFill>
                <a:latin typeface="Gill Sans MT"/>
              </a:rPr>
              <a:t> de la </a:t>
            </a:r>
            <a:r>
              <a:rPr lang="en-US" sz="2500" b="0" strike="noStrike" spc="-1" err="1">
                <a:solidFill>
                  <a:srgbClr val="000000"/>
                </a:solidFill>
                <a:latin typeface="Gill Sans MT"/>
              </a:rPr>
              <a:t>mañana</a:t>
            </a:r>
            <a:r>
              <a:rPr lang="en-US" sz="2500" b="0" strike="noStrike" spc="-1">
                <a:solidFill>
                  <a:srgbClr val="000000"/>
                </a:solidFill>
                <a:latin typeface="Gill Sans MT"/>
              </a:rPr>
              <a:t> </a:t>
            </a:r>
            <a:r>
              <a:rPr lang="en-US" sz="2500" b="0" strike="noStrike" spc="-1" err="1">
                <a:solidFill>
                  <a:srgbClr val="000000"/>
                </a:solidFill>
                <a:latin typeface="Gill Sans MT"/>
              </a:rPr>
              <a:t>pero</a:t>
            </a:r>
            <a:r>
              <a:rPr lang="en-US" sz="2500" b="0" strike="noStrike" spc="-1">
                <a:solidFill>
                  <a:srgbClr val="000000"/>
                </a:solidFill>
                <a:latin typeface="Gill Sans MT"/>
              </a:rPr>
              <a:t> no la de la </a:t>
            </a:r>
            <a:r>
              <a:rPr lang="en-US" sz="2500" b="0" strike="noStrike" spc="-1" err="1">
                <a:solidFill>
                  <a:srgbClr val="000000"/>
                </a:solidFill>
                <a:latin typeface="Gill Sans MT"/>
              </a:rPr>
              <a:t>noche</a:t>
            </a:r>
            <a:r>
              <a:rPr lang="en-US" sz="2500" b="0" strike="noStrike" spc="-1">
                <a:solidFill>
                  <a:srgbClr val="000000"/>
                </a:solidFill>
                <a:latin typeface="Gill Sans MT"/>
              </a:rPr>
              <a:t>, </a:t>
            </a:r>
            <a:r>
              <a:rPr lang="en-US" sz="2500" b="0" strike="noStrike" spc="-1" err="1">
                <a:solidFill>
                  <a:srgbClr val="000000"/>
                </a:solidFill>
                <a:latin typeface="Gill Sans MT"/>
              </a:rPr>
              <a:t>informe</a:t>
            </a:r>
            <a:r>
              <a:rPr lang="en-US" sz="2500" b="0" strike="noStrike" spc="-1">
                <a:solidFill>
                  <a:srgbClr val="000000"/>
                </a:solidFill>
                <a:latin typeface="Gill Sans MT"/>
              </a:rPr>
              <a:t> al </a:t>
            </a:r>
            <a:r>
              <a:rPr lang="en-US" sz="2500" b="0" strike="noStrike" spc="-1" err="1">
                <a:solidFill>
                  <a:srgbClr val="000000"/>
                </a:solidFill>
                <a:latin typeface="Gill Sans MT"/>
              </a:rPr>
              <a:t>médico</a:t>
            </a:r>
            <a:r>
              <a:rPr lang="en-US" sz="2500" b="0" strike="noStrike" spc="-1">
                <a:solidFill>
                  <a:srgbClr val="000000"/>
                </a:solidFill>
                <a:latin typeface="Gill Sans MT"/>
              </a:rPr>
              <a:t> y </a:t>
            </a:r>
            <a:r>
              <a:rPr lang="en-US" sz="2500" b="0" strike="noStrike" spc="-1" err="1">
                <a:solidFill>
                  <a:srgbClr val="000000"/>
                </a:solidFill>
                <a:latin typeface="Gill Sans MT"/>
              </a:rPr>
              <a:t>tal</a:t>
            </a:r>
            <a:r>
              <a:rPr lang="en-US" sz="2500" b="0" strike="noStrike" spc="-1">
                <a:solidFill>
                  <a:srgbClr val="000000"/>
                </a:solidFill>
                <a:latin typeface="Gill Sans MT"/>
              </a:rPr>
              <a:t> </a:t>
            </a:r>
            <a:r>
              <a:rPr lang="en-US" sz="2500" b="0" strike="noStrike" spc="-1" err="1">
                <a:solidFill>
                  <a:srgbClr val="000000"/>
                </a:solidFill>
                <a:latin typeface="Gill Sans MT"/>
              </a:rPr>
              <a:t>vez</a:t>
            </a:r>
            <a:r>
              <a:rPr lang="en-US" sz="2500" b="0" strike="noStrike" spc="-1">
                <a:solidFill>
                  <a:srgbClr val="000000"/>
                </a:solidFill>
                <a:latin typeface="Gill Sans MT"/>
              </a:rPr>
              <a:t> el </a:t>
            </a:r>
            <a:r>
              <a:rPr lang="en-US" sz="2500" b="0" strike="noStrike" spc="-1" err="1">
                <a:solidFill>
                  <a:srgbClr val="000000"/>
                </a:solidFill>
                <a:latin typeface="Gill Sans MT"/>
              </a:rPr>
              <a:t>médico</a:t>
            </a:r>
            <a:r>
              <a:rPr lang="en-US" sz="2500" b="0" strike="noStrike" spc="-1">
                <a:solidFill>
                  <a:srgbClr val="000000"/>
                </a:solidFill>
                <a:latin typeface="Gill Sans MT"/>
              </a:rPr>
              <a:t> </a:t>
            </a:r>
            <a:r>
              <a:rPr lang="en-US" sz="2500" b="0" strike="noStrike" spc="-1" err="1">
                <a:solidFill>
                  <a:srgbClr val="000000"/>
                </a:solidFill>
                <a:latin typeface="Gill Sans MT"/>
              </a:rPr>
              <a:t>pueda</a:t>
            </a:r>
            <a:r>
              <a:rPr lang="en-US" sz="2500" b="0" strike="noStrike" spc="-1">
                <a:solidFill>
                  <a:srgbClr val="000000"/>
                </a:solidFill>
                <a:latin typeface="Gill Sans MT"/>
              </a:rPr>
              <a:t> </a:t>
            </a:r>
            <a:r>
              <a:rPr lang="en-US" sz="2500" b="0" strike="noStrike" spc="-1" err="1">
                <a:solidFill>
                  <a:srgbClr val="000000"/>
                </a:solidFill>
                <a:latin typeface="Gill Sans MT"/>
              </a:rPr>
              <a:t>cambiar</a:t>
            </a:r>
            <a:r>
              <a:rPr lang="en-US" sz="2500" b="0" strike="noStrike" spc="-1">
                <a:solidFill>
                  <a:srgbClr val="000000"/>
                </a:solidFill>
                <a:latin typeface="Gill Sans MT"/>
              </a:rPr>
              <a:t> a </a:t>
            </a:r>
            <a:r>
              <a:rPr lang="en-US" sz="2500" b="0" strike="noStrike" spc="-1" err="1">
                <a:solidFill>
                  <a:srgbClr val="000000"/>
                </a:solidFill>
                <a:latin typeface="Gill Sans MT"/>
              </a:rPr>
              <a:t>una</a:t>
            </a:r>
            <a:r>
              <a:rPr lang="en-US" sz="2500" b="0" strike="noStrike" spc="-1">
                <a:solidFill>
                  <a:srgbClr val="000000"/>
                </a:solidFill>
                <a:latin typeface="Gill Sans MT"/>
              </a:rPr>
              <a:t> </a:t>
            </a:r>
            <a:r>
              <a:rPr lang="en-US" sz="2500" b="0" strike="noStrike" spc="-1" err="1">
                <a:solidFill>
                  <a:srgbClr val="000000"/>
                </a:solidFill>
                <a:latin typeface="Gill Sans MT"/>
              </a:rPr>
              <a:t>píldora</a:t>
            </a:r>
            <a:r>
              <a:rPr lang="en-US" sz="2500" b="0" strike="noStrike" spc="-1">
                <a:solidFill>
                  <a:srgbClr val="000000"/>
                </a:solidFill>
                <a:latin typeface="Gill Sans MT"/>
              </a:rPr>
              <a:t> de </a:t>
            </a:r>
            <a:r>
              <a:rPr lang="en-US" sz="2500" b="0" strike="noStrike" spc="-1" err="1">
                <a:solidFill>
                  <a:srgbClr val="000000"/>
                </a:solidFill>
                <a:latin typeface="Gill Sans MT"/>
              </a:rPr>
              <a:t>una</a:t>
            </a:r>
            <a:r>
              <a:rPr lang="en-US" sz="2500" b="0" strike="noStrike" spc="-1">
                <a:solidFill>
                  <a:srgbClr val="000000"/>
                </a:solidFill>
                <a:latin typeface="Gill Sans MT"/>
              </a:rPr>
              <a:t> </a:t>
            </a:r>
            <a:r>
              <a:rPr lang="en-US" sz="2500" b="0" strike="noStrike" spc="-1" err="1">
                <a:solidFill>
                  <a:srgbClr val="000000"/>
                </a:solidFill>
                <a:latin typeface="Gill Sans MT"/>
              </a:rPr>
              <a:t>vez</a:t>
            </a:r>
            <a:r>
              <a:rPr lang="en-US" sz="2500" b="0" strike="noStrike" spc="-1">
                <a:solidFill>
                  <a:srgbClr val="000000"/>
                </a:solidFill>
                <a:latin typeface="Gill Sans MT"/>
              </a:rPr>
              <a:t> al </a:t>
            </a:r>
            <a:r>
              <a:rPr lang="en-US" sz="2500" b="0" strike="noStrike" spc="-1" err="1">
                <a:solidFill>
                  <a:srgbClr val="000000"/>
                </a:solidFill>
                <a:latin typeface="Gill Sans MT"/>
              </a:rPr>
              <a:t>día</a:t>
            </a:r>
            <a:r>
              <a:rPr lang="en-US" sz="2500" b="0" strike="noStrike" spc="-1">
                <a:solidFill>
                  <a:srgbClr val="000000"/>
                </a:solidFill>
                <a:latin typeface="Gill Sans MT"/>
              </a:rPr>
              <a:t>.</a:t>
            </a:r>
            <a:endParaRPr lang="en-US" sz="2500" b="0" strike="noStrike" spc="-1">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Shape 1"/>
          <p:cNvSpPr txBox="1"/>
          <p:nvPr/>
        </p:nvSpPr>
        <p:spPr>
          <a:xfrm>
            <a:off x="2324910" y="523785"/>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dirty="0">
                <a:solidFill>
                  <a:srgbClr val="262626"/>
                </a:solidFill>
                <a:latin typeface="Gill Sans MT"/>
              </a:rPr>
              <a:t>COMO CONFIGURAR RECORDATORIOS</a:t>
            </a:r>
            <a:endParaRPr lang="en-US" dirty="0"/>
          </a:p>
        </p:txBody>
      </p:sp>
      <p:sp>
        <p:nvSpPr>
          <p:cNvPr id="388" name="TextShape 2"/>
          <p:cNvSpPr txBox="1"/>
          <p:nvPr/>
        </p:nvSpPr>
        <p:spPr>
          <a:xfrm>
            <a:off x="2188722" y="1858169"/>
            <a:ext cx="5229191" cy="2888929"/>
          </a:xfrm>
          <a:prstGeom prst="rect">
            <a:avLst/>
          </a:prstGeom>
          <a:noFill/>
          <a:ln w="0">
            <a:noFill/>
          </a:ln>
        </p:spPr>
        <p:txBody>
          <a:bodyPr>
            <a:noAutofit/>
          </a:bodyPr>
          <a:lstStyle/>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Hágalo</a:t>
            </a:r>
            <a:r>
              <a:rPr lang="en-US" sz="2500" b="0" strike="noStrike" spc="-1">
                <a:solidFill>
                  <a:srgbClr val="262626"/>
                </a:solidFill>
                <a:latin typeface="Gill Sans MT"/>
              </a:rPr>
              <a:t> </a:t>
            </a:r>
            <a:r>
              <a:rPr lang="en-US" sz="2500" b="0" strike="noStrike" spc="-1" err="1">
                <a:solidFill>
                  <a:srgbClr val="262626"/>
                </a:solidFill>
                <a:latin typeface="Gill Sans MT"/>
              </a:rPr>
              <a:t>obvio</a:t>
            </a:r>
            <a:r>
              <a:rPr lang="en-US" sz="2500" b="0" strike="noStrike" spc="-1">
                <a:solidFill>
                  <a:srgbClr val="262626"/>
                </a:solidFill>
                <a:latin typeface="Gill Sans MT"/>
              </a:rPr>
              <a:t> (al </a:t>
            </a:r>
            <a:r>
              <a:rPr lang="en-US" sz="2500" b="0" strike="noStrike" spc="-1" err="1">
                <a:solidFill>
                  <a:srgbClr val="262626"/>
                </a:solidFill>
                <a:latin typeface="Gill Sans MT"/>
              </a:rPr>
              <a:t>lado</a:t>
            </a:r>
            <a:r>
              <a:rPr lang="en-US" sz="2500" b="0" strike="noStrike" spc="-1">
                <a:solidFill>
                  <a:srgbClr val="262626"/>
                </a:solidFill>
                <a:latin typeface="Gill Sans MT"/>
              </a:rPr>
              <a:t> del </a:t>
            </a:r>
            <a:r>
              <a:rPr lang="en-US" sz="2500" b="0" strike="noStrike" spc="-1" err="1">
                <a:solidFill>
                  <a:srgbClr val="262626"/>
                </a:solidFill>
                <a:latin typeface="Gill Sans MT"/>
              </a:rPr>
              <a:t>cepillo</a:t>
            </a:r>
            <a:r>
              <a:rPr lang="en-US" sz="2500" b="0" strike="noStrike" spc="-1">
                <a:solidFill>
                  <a:srgbClr val="262626"/>
                </a:solidFill>
                <a:latin typeface="Gill Sans MT"/>
              </a:rPr>
              <a:t> de </a:t>
            </a:r>
            <a:r>
              <a:rPr lang="en-US" sz="2500" b="0" strike="noStrike" spc="-1" err="1">
                <a:solidFill>
                  <a:srgbClr val="262626"/>
                </a:solidFill>
                <a:latin typeface="Gill Sans MT"/>
              </a:rPr>
              <a:t>dientes</a:t>
            </a:r>
            <a:r>
              <a:rPr lang="en-US" sz="2500" b="0" strike="noStrike" spc="-1">
                <a:solidFill>
                  <a:srgbClr val="262626"/>
                </a:solidFill>
                <a:latin typeface="Gill Sans MT"/>
              </a:rPr>
              <a:t>, la mesa del </a:t>
            </a:r>
            <a:r>
              <a:rPr lang="en-US" sz="2500" b="0" strike="noStrike" spc="-1" err="1">
                <a:solidFill>
                  <a:srgbClr val="262626"/>
                </a:solidFill>
                <a:latin typeface="Gill Sans MT"/>
              </a:rPr>
              <a:t>desayuno</a:t>
            </a:r>
            <a:r>
              <a:rPr lang="en-US" sz="2500" b="0" strike="noStrike" spc="-1">
                <a:solidFill>
                  <a:srgbClr val="262626"/>
                </a:solidFill>
                <a:latin typeface="Gill Sans MT"/>
              </a:rPr>
              <a:t>, etc.)</a:t>
            </a: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Use </a:t>
            </a:r>
            <a:r>
              <a:rPr lang="en-US" sz="2500" b="0" strike="noStrike" spc="-1" err="1">
                <a:solidFill>
                  <a:srgbClr val="262626"/>
                </a:solidFill>
                <a:latin typeface="Gill Sans MT"/>
              </a:rPr>
              <a:t>una</a:t>
            </a:r>
            <a:r>
              <a:rPr lang="en-US" sz="2500" b="0" strike="noStrike" spc="-1">
                <a:solidFill>
                  <a:srgbClr val="262626"/>
                </a:solidFill>
                <a:latin typeface="Gill Sans MT"/>
              </a:rPr>
              <a:t> </a:t>
            </a:r>
            <a:r>
              <a:rPr lang="en-US" sz="2500" b="0" strike="noStrike" spc="-1" err="1">
                <a:solidFill>
                  <a:srgbClr val="262626"/>
                </a:solidFill>
                <a:latin typeface="Gill Sans MT"/>
              </a:rPr>
              <a:t>lista</a:t>
            </a:r>
            <a:r>
              <a:rPr lang="en-US" sz="2500" b="0" strike="noStrike" spc="-1">
                <a:solidFill>
                  <a:srgbClr val="262626"/>
                </a:solidFill>
                <a:latin typeface="Gill Sans MT"/>
              </a:rPr>
              <a:t> de </a:t>
            </a:r>
            <a:r>
              <a:rPr lang="en-US" sz="2500" b="0" strike="noStrike" spc="-1" err="1">
                <a:solidFill>
                  <a:srgbClr val="262626"/>
                </a:solidFill>
                <a:latin typeface="Gill Sans MT"/>
              </a:rPr>
              <a:t>verificación</a:t>
            </a:r>
            <a:r>
              <a:rPr lang="en-US" sz="2500" b="0" strike="noStrike" spc="-1">
                <a:solidFill>
                  <a:srgbClr val="262626"/>
                </a:solidFill>
                <a:latin typeface="Gill Sans MT"/>
              </a:rPr>
              <a:t> o un </a:t>
            </a:r>
            <a:r>
              <a:rPr lang="en-US" sz="2500" b="0" strike="noStrike" spc="-1" err="1">
                <a:solidFill>
                  <a:srgbClr val="262626"/>
                </a:solidFill>
                <a:latin typeface="Gill Sans MT"/>
              </a:rPr>
              <a:t>organizador</a:t>
            </a:r>
            <a:r>
              <a:rPr lang="en-US" sz="25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Usa</a:t>
            </a:r>
            <a:r>
              <a:rPr lang="en-US" sz="2500" b="0" strike="noStrike" spc="-1">
                <a:solidFill>
                  <a:srgbClr val="262626"/>
                </a:solidFill>
                <a:latin typeface="Gill Sans MT"/>
              </a:rPr>
              <a:t> un </a:t>
            </a:r>
            <a:r>
              <a:rPr lang="en-US" sz="2500" b="0" strike="noStrike" spc="-1" err="1">
                <a:solidFill>
                  <a:srgbClr val="262626"/>
                </a:solidFill>
                <a:latin typeface="Gill Sans MT"/>
              </a:rPr>
              <a:t>recordatorio</a:t>
            </a:r>
            <a:r>
              <a:rPr lang="en-US" sz="2500" b="0" strike="noStrike" spc="-1">
                <a:solidFill>
                  <a:srgbClr val="262626"/>
                </a:solidFill>
                <a:latin typeface="Gill Sans MT"/>
              </a:rPr>
              <a:t> </a:t>
            </a:r>
            <a:r>
              <a:rPr lang="en-US" sz="2500" b="0" strike="noStrike" spc="-1" err="1">
                <a:solidFill>
                  <a:srgbClr val="262626"/>
                </a:solidFill>
                <a:latin typeface="Gill Sans MT"/>
              </a:rPr>
              <a:t>electrónico</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Haz</a:t>
            </a:r>
            <a:r>
              <a:rPr lang="en-US" sz="2500" b="0" strike="noStrike" spc="-1">
                <a:solidFill>
                  <a:srgbClr val="262626"/>
                </a:solidFill>
                <a:latin typeface="Gill Sans MT"/>
              </a:rPr>
              <a:t> que </a:t>
            </a:r>
            <a:r>
              <a:rPr lang="en-US" sz="2500" b="0" strike="noStrike" spc="-1" err="1">
                <a:solidFill>
                  <a:srgbClr val="262626"/>
                </a:solidFill>
                <a:latin typeface="Gill Sans MT"/>
              </a:rPr>
              <a:t>otros</a:t>
            </a:r>
            <a:r>
              <a:rPr lang="en-US" sz="2500" b="0" strike="noStrike" spc="-1">
                <a:solidFill>
                  <a:srgbClr val="262626"/>
                </a:solidFill>
                <a:latin typeface="Gill Sans MT"/>
              </a:rPr>
              <a:t> </a:t>
            </a:r>
            <a:r>
              <a:rPr lang="en-US" sz="2500" b="0" strike="noStrike" spc="-1" err="1">
                <a:solidFill>
                  <a:srgbClr val="262626"/>
                </a:solidFill>
                <a:latin typeface="Gill Sans MT"/>
              </a:rPr>
              <a:t>te</a:t>
            </a:r>
            <a:r>
              <a:rPr lang="en-US" sz="2500" b="0" strike="noStrike" spc="-1">
                <a:solidFill>
                  <a:srgbClr val="262626"/>
                </a:solidFill>
                <a:latin typeface="Gill Sans MT"/>
              </a:rPr>
              <a:t> </a:t>
            </a:r>
            <a:r>
              <a:rPr lang="en-US" sz="2500" b="0" strike="noStrike" spc="-1" err="1">
                <a:solidFill>
                  <a:srgbClr val="262626"/>
                </a:solidFill>
                <a:latin typeface="Gill Sans MT"/>
              </a:rPr>
              <a:t>recuerden</a:t>
            </a:r>
            <a:r>
              <a:rPr lang="en-US" sz="2500" b="0" strike="noStrike" spc="-1">
                <a:solidFill>
                  <a:srgbClr val="262626"/>
                </a:solidFill>
                <a:latin typeface="Gill Sans MT"/>
              </a:rPr>
              <a:t>.</a:t>
            </a:r>
          </a:p>
          <a:p>
            <a:pPr marL="360">
              <a:lnSpc>
                <a:spcPct val="100000"/>
              </a:lnSpc>
              <a:spcBef>
                <a:spcPts val="1001"/>
              </a:spcBef>
              <a:buClr>
                <a:srgbClr val="418AB3"/>
              </a:buClr>
            </a:pPr>
            <a:endParaRPr lang="en-US" sz="2500" b="0" strike="noStrike" spc="-1">
              <a:solidFill>
                <a:srgbClr val="262626"/>
              </a:solidFill>
              <a:latin typeface="Gill Sans MT"/>
            </a:endParaRPr>
          </a:p>
        </p:txBody>
      </p:sp>
      <p:pic>
        <p:nvPicPr>
          <p:cNvPr id="389" name="Picture 3"/>
          <p:cNvPicPr/>
          <p:nvPr/>
        </p:nvPicPr>
        <p:blipFill>
          <a:blip r:embed="rId2"/>
          <a:stretch/>
        </p:blipFill>
        <p:spPr>
          <a:xfrm>
            <a:off x="7289617" y="4387174"/>
            <a:ext cx="2626171" cy="2415566"/>
          </a:xfrm>
          <a:prstGeom prst="rect">
            <a:avLst/>
          </a:prstGeom>
          <a:ln w="0">
            <a:noFill/>
          </a:ln>
        </p:spPr>
      </p:pic>
      <p:sp>
        <p:nvSpPr>
          <p:cNvPr id="3" name="AutoShape 2" descr="Recordatorio de Medicación - Aplicaciones e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App de recordatorio de medicamen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9617" y="1931738"/>
            <a:ext cx="4370246" cy="2455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4. ELEGIBILIDAD Y TRABAJAR </a:t>
            </a:r>
            <a:br>
              <a:rPr lang="en-US" sz="2800" b="0" strike="noStrike" cap="all" spc="199">
                <a:solidFill>
                  <a:srgbClr val="262626"/>
                </a:solidFill>
                <a:latin typeface="Gill Sans MT"/>
              </a:rPr>
            </a:br>
            <a:r>
              <a:rPr lang="en-US" sz="2800" b="0" strike="noStrike" cap="all" spc="199">
                <a:solidFill>
                  <a:srgbClr val="262626"/>
                </a:solidFill>
                <a:latin typeface="Gill Sans MT"/>
              </a:rPr>
              <a:t>CON EL PAPELEO.</a:t>
            </a:r>
            <a:endParaRPr lang="en-US" sz="2800" b="0" strike="noStrike" spc="-1">
              <a:solidFill>
                <a:srgbClr val="000000"/>
              </a:solidFill>
              <a:latin typeface="Gill Sans MT"/>
            </a:endParaRPr>
          </a:p>
        </p:txBody>
      </p:sp>
      <p:sp>
        <p:nvSpPr>
          <p:cNvPr id="363" name="TextShape 2"/>
          <p:cNvSpPr txBox="1"/>
          <p:nvPr/>
        </p:nvSpPr>
        <p:spPr>
          <a:xfrm>
            <a:off x="2231280" y="2638080"/>
            <a:ext cx="9155858" cy="3101760"/>
          </a:xfrm>
          <a:prstGeom prst="rect">
            <a:avLst/>
          </a:prstGeom>
          <a:noFill/>
          <a:ln w="0">
            <a:noFill/>
          </a:ln>
        </p:spPr>
        <p:txBody>
          <a:bodyPr>
            <a:noAutofit/>
          </a:bodyPr>
          <a:lstStyle/>
          <a:p>
            <a:pPr marL="360">
              <a:lnSpc>
                <a:spcPct val="100000"/>
              </a:lnSpc>
              <a:spcBef>
                <a:spcPts val="1001"/>
              </a:spcBef>
              <a:buClr>
                <a:srgbClr val="418AB3"/>
              </a:buClr>
            </a:pPr>
            <a:r>
              <a:rPr lang="en-US" sz="2500" b="0" strike="noStrike" spc="-1">
                <a:solidFill>
                  <a:srgbClr val="262626"/>
                </a:solidFill>
                <a:latin typeface="Gill Sans MT"/>
              </a:rPr>
              <a:t>1. </a:t>
            </a:r>
            <a:r>
              <a:rPr lang="en-US" sz="2500" spc="-1" err="1">
                <a:solidFill>
                  <a:srgbClr val="262626"/>
                </a:solidFill>
                <a:latin typeface="Gill Sans MT"/>
              </a:rPr>
              <a:t>C</a:t>
            </a:r>
            <a:r>
              <a:rPr lang="en-US" sz="2500" b="0" strike="noStrike" spc="-1" err="1">
                <a:solidFill>
                  <a:srgbClr val="262626"/>
                </a:solidFill>
                <a:latin typeface="Gill Sans MT"/>
              </a:rPr>
              <a:t>onocer</a:t>
            </a:r>
            <a:r>
              <a:rPr lang="en-US" sz="2500" b="0" strike="noStrike" spc="-1">
                <a:solidFill>
                  <a:srgbClr val="262626"/>
                </a:solidFill>
                <a:latin typeface="Gill Sans MT"/>
              </a:rPr>
              <a:t> el </a:t>
            </a:r>
            <a:r>
              <a:rPr lang="en-US" sz="2500" b="0" strike="noStrike" spc="-1" err="1">
                <a:solidFill>
                  <a:srgbClr val="262626"/>
                </a:solidFill>
                <a:latin typeface="Gill Sans MT"/>
              </a:rPr>
              <a:t>sistema</a:t>
            </a:r>
            <a:r>
              <a:rPr lang="en-US" sz="2500" b="0" strike="noStrike" spc="-1">
                <a:solidFill>
                  <a:srgbClr val="262626"/>
                </a:solidFill>
                <a:latin typeface="Gill Sans MT"/>
              </a:rPr>
              <a:t> y las </a:t>
            </a:r>
            <a:r>
              <a:rPr lang="en-US" sz="2500" b="0" strike="noStrike" spc="-1" err="1">
                <a:solidFill>
                  <a:srgbClr val="262626"/>
                </a:solidFill>
                <a:latin typeface="Gill Sans MT"/>
              </a:rPr>
              <a:t>necesidades</a:t>
            </a:r>
            <a:r>
              <a:rPr lang="en-US" sz="2500" b="0" strike="noStrike" spc="-1">
                <a:solidFill>
                  <a:srgbClr val="262626"/>
                </a:solidFill>
                <a:latin typeface="Gill Sans MT"/>
              </a:rPr>
              <a:t>: </a:t>
            </a:r>
            <a:r>
              <a:rPr lang="en-US" sz="2500" b="0" strike="noStrike" spc="-1" err="1">
                <a:solidFill>
                  <a:srgbClr val="262626"/>
                </a:solidFill>
                <a:latin typeface="Gill Sans MT"/>
              </a:rPr>
              <a:t>trámites</a:t>
            </a:r>
            <a:r>
              <a:rPr lang="en-US" sz="2500" b="0" strike="noStrike" spc="-1">
                <a:solidFill>
                  <a:srgbClr val="262626"/>
                </a:solidFill>
                <a:latin typeface="Gill Sans MT"/>
              </a:rPr>
              <a:t>,   </a:t>
            </a:r>
          </a:p>
          <a:p>
            <a:pPr marL="360">
              <a:lnSpc>
                <a:spcPct val="100000"/>
              </a:lnSpc>
              <a:spcBef>
                <a:spcPts val="1001"/>
              </a:spcBef>
              <a:buClr>
                <a:srgbClr val="418AB3"/>
              </a:buClr>
            </a:pPr>
            <a:r>
              <a:rPr lang="en-US" sz="2500" spc="-1">
                <a:solidFill>
                  <a:srgbClr val="262626"/>
                </a:solidFill>
                <a:latin typeface="Gill Sans MT"/>
              </a:rPr>
              <a:t>   </a:t>
            </a:r>
            <a:r>
              <a:rPr lang="en-US" sz="2500" b="0" strike="noStrike" spc="-1" err="1">
                <a:solidFill>
                  <a:srgbClr val="262626"/>
                </a:solidFill>
                <a:latin typeface="Gill Sans MT"/>
              </a:rPr>
              <a:t>cronograma</a:t>
            </a:r>
            <a:r>
              <a:rPr lang="en-US" sz="2500" b="0" strike="noStrike" spc="-1">
                <a:solidFill>
                  <a:srgbClr val="262626"/>
                </a:solidFill>
                <a:latin typeface="Gill Sans MT"/>
              </a:rPr>
              <a:t>, </a:t>
            </a:r>
            <a:r>
              <a:rPr lang="en-US" sz="2500" b="0" strike="noStrike" spc="-1" err="1">
                <a:solidFill>
                  <a:srgbClr val="262626"/>
                </a:solidFill>
                <a:latin typeface="Gill Sans MT"/>
              </a:rPr>
              <a:t>rehacer</a:t>
            </a:r>
            <a:r>
              <a:rPr lang="en-US" sz="2500" b="0" strike="noStrike" spc="-1">
                <a:solidFill>
                  <a:srgbClr val="262626"/>
                </a:solidFill>
                <a:latin typeface="Gill Sans MT"/>
              </a:rPr>
              <a:t> </a:t>
            </a:r>
            <a:r>
              <a:rPr lang="en-US" sz="2500" b="0" strike="noStrike" spc="-1" err="1">
                <a:solidFill>
                  <a:srgbClr val="262626"/>
                </a:solidFill>
                <a:latin typeface="Gill Sans MT"/>
              </a:rPr>
              <a:t>papeles</a:t>
            </a:r>
            <a:r>
              <a:rPr lang="en-US" sz="2500" b="0" strike="noStrike" spc="-1">
                <a:solidFill>
                  <a:srgbClr val="262626"/>
                </a:solidFill>
                <a:latin typeface="Gill Sans MT"/>
              </a:rPr>
              <a:t>.</a:t>
            </a:r>
          </a:p>
          <a:p>
            <a:pPr marL="360">
              <a:lnSpc>
                <a:spcPct val="100000"/>
              </a:lnSpc>
              <a:spcBef>
                <a:spcPts val="1001"/>
              </a:spcBef>
              <a:buClr>
                <a:srgbClr val="418AB3"/>
              </a:buClr>
            </a:pPr>
            <a:r>
              <a:rPr lang="en-US" sz="2500" b="0" strike="noStrike" spc="-1">
                <a:solidFill>
                  <a:srgbClr val="262626"/>
                </a:solidFill>
                <a:latin typeface="Gill Sans MT"/>
              </a:rPr>
              <a:t>2. </a:t>
            </a:r>
            <a:r>
              <a:rPr lang="en-US" sz="2500" spc="-1" err="1">
                <a:solidFill>
                  <a:srgbClr val="262626"/>
                </a:solidFill>
                <a:latin typeface="Gill Sans MT"/>
              </a:rPr>
              <a:t>C</a:t>
            </a:r>
            <a:r>
              <a:rPr lang="en-US" sz="2500" b="0" strike="noStrike" spc="-1" err="1">
                <a:solidFill>
                  <a:srgbClr val="262626"/>
                </a:solidFill>
                <a:latin typeface="Gill Sans MT"/>
              </a:rPr>
              <a:t>omprender</a:t>
            </a:r>
            <a:r>
              <a:rPr lang="en-US" sz="2500" b="0" strike="noStrike" spc="-1">
                <a:solidFill>
                  <a:srgbClr val="262626"/>
                </a:solidFill>
                <a:latin typeface="Gill Sans MT"/>
              </a:rPr>
              <a:t> las barreras del </a:t>
            </a:r>
            <a:r>
              <a:rPr lang="en-US" sz="2500" b="0" strike="noStrike" spc="-1" err="1">
                <a:solidFill>
                  <a:srgbClr val="262626"/>
                </a:solidFill>
                <a:latin typeface="Gill Sans MT"/>
              </a:rPr>
              <a:t>paciente</a:t>
            </a:r>
            <a:r>
              <a:rPr lang="en-US" sz="2500" b="0" strike="noStrike" spc="-1">
                <a:solidFill>
                  <a:srgbClr val="262626"/>
                </a:solidFill>
                <a:latin typeface="Gill Sans MT"/>
              </a:rPr>
              <a:t> </a:t>
            </a:r>
          </a:p>
          <a:p>
            <a:pPr marL="360">
              <a:lnSpc>
                <a:spcPct val="100000"/>
              </a:lnSpc>
              <a:spcBef>
                <a:spcPts val="1001"/>
              </a:spcBef>
              <a:buClr>
                <a:srgbClr val="418AB3"/>
              </a:buClr>
            </a:pPr>
            <a:r>
              <a:rPr lang="en-US" sz="2500" spc="-1">
                <a:solidFill>
                  <a:srgbClr val="262626"/>
                </a:solidFill>
                <a:latin typeface="Gill Sans MT"/>
              </a:rPr>
              <a:t>   </a:t>
            </a:r>
            <a:r>
              <a:rPr lang="en-US" sz="2500" b="0" strike="noStrike" spc="-1">
                <a:solidFill>
                  <a:srgbClr val="262626"/>
                </a:solidFill>
                <a:latin typeface="Gill Sans MT"/>
              </a:rPr>
              <a:t>(</a:t>
            </a:r>
            <a:r>
              <a:rPr lang="en-US" sz="2500" b="0" strike="noStrike" spc="-1" err="1">
                <a:solidFill>
                  <a:srgbClr val="262626"/>
                </a:solidFill>
                <a:latin typeface="Gill Sans MT"/>
              </a:rPr>
              <a:t>miedo</a:t>
            </a:r>
            <a:r>
              <a:rPr lang="en-US" sz="2500" b="0" strike="noStrike" spc="-1">
                <a:solidFill>
                  <a:srgbClr val="262626"/>
                </a:solidFill>
                <a:latin typeface="Gill Sans MT"/>
              </a:rPr>
              <a:t>, </a:t>
            </a:r>
            <a:r>
              <a:rPr lang="en-US" sz="2500" b="0" strike="noStrike" spc="-1" err="1">
                <a:solidFill>
                  <a:srgbClr val="262626"/>
                </a:solidFill>
                <a:latin typeface="Gill Sans MT"/>
              </a:rPr>
              <a:t>tiempo</a:t>
            </a:r>
            <a:r>
              <a:rPr lang="en-US" sz="2500" b="0" strike="noStrike" spc="-1">
                <a:solidFill>
                  <a:srgbClr val="262626"/>
                </a:solidFill>
                <a:latin typeface="Gill Sans MT"/>
              </a:rPr>
              <a:t>, </a:t>
            </a:r>
            <a:r>
              <a:rPr lang="en-US" sz="2500" spc="-1">
                <a:solidFill>
                  <a:srgbClr val="262626"/>
                </a:solidFill>
                <a:latin typeface="Gill Sans MT"/>
              </a:rPr>
              <a:t> </a:t>
            </a:r>
            <a:r>
              <a:rPr lang="en-US" sz="2500" spc="-1" err="1">
                <a:solidFill>
                  <a:srgbClr val="262626"/>
                </a:solidFill>
                <a:latin typeface="Gill Sans MT"/>
              </a:rPr>
              <a:t>co</a:t>
            </a:r>
            <a:r>
              <a:rPr lang="en-US" sz="2500" b="0" strike="noStrike" spc="-1" err="1">
                <a:solidFill>
                  <a:srgbClr val="262626"/>
                </a:solidFill>
                <a:latin typeface="Gill Sans MT"/>
              </a:rPr>
              <a:t>mprensión</a:t>
            </a:r>
            <a:r>
              <a:rPr lang="en-US" sz="2500" b="0" strike="noStrike" spc="-1">
                <a:solidFill>
                  <a:srgbClr val="262626"/>
                </a:solidFill>
                <a:latin typeface="Gill Sans MT"/>
              </a:rPr>
              <a:t>).</a:t>
            </a:r>
          </a:p>
          <a:p>
            <a:pPr marL="360">
              <a:lnSpc>
                <a:spcPct val="100000"/>
              </a:lnSpc>
              <a:spcBef>
                <a:spcPts val="1001"/>
              </a:spcBef>
              <a:buClr>
                <a:srgbClr val="418AB3"/>
              </a:buClr>
            </a:pPr>
            <a:r>
              <a:rPr lang="en-US" sz="2500" b="0" strike="noStrike" spc="-1">
                <a:solidFill>
                  <a:srgbClr val="262626"/>
                </a:solidFill>
                <a:latin typeface="Gill Sans MT"/>
              </a:rPr>
              <a:t>3. </a:t>
            </a:r>
            <a:r>
              <a:rPr lang="en-US" sz="2500" b="0" strike="noStrike" spc="-1" err="1">
                <a:solidFill>
                  <a:srgbClr val="262626"/>
                </a:solidFill>
                <a:latin typeface="Gill Sans MT"/>
              </a:rPr>
              <a:t>Manténgase</a:t>
            </a:r>
            <a:r>
              <a:rPr lang="en-US" sz="2500" b="0" strike="noStrike" spc="-1">
                <a:solidFill>
                  <a:srgbClr val="262626"/>
                </a:solidFill>
                <a:latin typeface="Gill Sans MT"/>
              </a:rPr>
              <a:t> al </a:t>
            </a:r>
            <a:r>
              <a:rPr lang="en-US" sz="2500" b="0" strike="noStrike" spc="-1" err="1">
                <a:solidFill>
                  <a:srgbClr val="262626"/>
                </a:solidFill>
                <a:latin typeface="Gill Sans MT"/>
              </a:rPr>
              <a:t>tanto</a:t>
            </a:r>
            <a:r>
              <a:rPr lang="en-US" sz="2500" b="0" strike="noStrike" spc="-1">
                <a:solidFill>
                  <a:srgbClr val="262626"/>
                </a:solidFill>
                <a:latin typeface="Gill Sans MT"/>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fontScale="87000"/>
          </a:bodyPr>
          <a:lstStyle/>
          <a:p>
            <a:pPr algn="ctr">
              <a:lnSpc>
                <a:spcPct val="90000"/>
              </a:lnSpc>
            </a:pPr>
            <a:r>
              <a:rPr lang="en-US" sz="2800" cap="all" spc="199" dirty="0">
                <a:solidFill>
                  <a:srgbClr val="262626"/>
                </a:solidFill>
                <a:latin typeface="Gill Sans MT"/>
              </a:rPr>
              <a:t>5</a:t>
            </a:r>
            <a:r>
              <a:rPr lang="en-US" sz="2800" b="0" strike="noStrike" cap="all" spc="199" dirty="0">
                <a:solidFill>
                  <a:srgbClr val="262626"/>
                </a:solidFill>
                <a:latin typeface="Gill Sans MT"/>
              </a:rPr>
              <a:t>. TECNICAS DE ENSEÑANZA MAS EFECTIVAS PARA </a:t>
            </a:r>
            <a:r>
              <a:rPr lang="en-US" sz="2800" cap="all" spc="199" dirty="0" err="1">
                <a:solidFill>
                  <a:srgbClr val="262626"/>
                </a:solidFill>
                <a:latin typeface="Gill Sans MT"/>
              </a:rPr>
              <a:t>Adherencia</a:t>
            </a:r>
            <a:r>
              <a:rPr lang="en-US" sz="2800" b="0" strike="noStrike" cap="all" spc="199" dirty="0">
                <a:solidFill>
                  <a:srgbClr val="262626"/>
                </a:solidFill>
                <a:latin typeface="Gill Sans MT"/>
              </a:rPr>
              <a:t> AL MEDICAMENTO</a:t>
            </a:r>
            <a:endParaRPr lang="en-US" sz="2800" b="0" strike="noStrike" spc="-1" dirty="0">
              <a:solidFill>
                <a:srgbClr val="000000"/>
              </a:solidFill>
              <a:latin typeface="Gill Sans MT"/>
            </a:endParaRPr>
          </a:p>
        </p:txBody>
      </p:sp>
      <p:sp>
        <p:nvSpPr>
          <p:cNvPr id="365" name="TextShape 2"/>
          <p:cNvSpPr txBox="1"/>
          <p:nvPr/>
        </p:nvSpPr>
        <p:spPr>
          <a:xfrm>
            <a:off x="2133626" y="2696360"/>
            <a:ext cx="9404800" cy="4016962"/>
          </a:xfrm>
          <a:prstGeom prst="rect">
            <a:avLst/>
          </a:prstGeom>
          <a:noFill/>
          <a:ln w="0">
            <a:noFill/>
          </a:ln>
        </p:spPr>
        <p:txBody>
          <a:bodyPr lIns="91440" tIns="45720" rIns="91440" bIns="45720" anchor="t">
            <a:noAutofit/>
          </a:bodyPr>
          <a:lstStyle/>
          <a:p>
            <a:pPr marL="457200" indent="-457200">
              <a:spcBef>
                <a:spcPts val="1001"/>
              </a:spcBef>
              <a:buAutoNum type="arabicPeriod"/>
            </a:pPr>
            <a:r>
              <a:rPr lang="en-US" sz="2500" b="0" strike="noStrike" spc="-1" dirty="0">
                <a:solidFill>
                  <a:srgbClr val="262626"/>
                </a:solidFill>
                <a:latin typeface="Gill Sans MT"/>
              </a:rPr>
              <a:t>PROPORCIONE </a:t>
            </a:r>
            <a:r>
              <a:rPr lang="en-US" sz="2500" b="0" strike="noStrike" spc="-1" dirty="0" err="1">
                <a:solidFill>
                  <a:srgbClr val="262626"/>
                </a:solidFill>
                <a:latin typeface="Gill Sans MT"/>
              </a:rPr>
              <a:t>educación</a:t>
            </a:r>
            <a:r>
              <a:rPr lang="en-US" sz="2500" b="0" strike="noStrike" spc="-1" dirty="0">
                <a:solidFill>
                  <a:srgbClr val="262626"/>
                </a:solidFill>
                <a:latin typeface="Gill Sans MT"/>
              </a:rPr>
              <a:t> (no </a:t>
            </a:r>
            <a:r>
              <a:rPr lang="en-US" sz="2500" b="0" strike="noStrike" spc="-1" dirty="0" err="1">
                <a:solidFill>
                  <a:srgbClr val="262626"/>
                </a:solidFill>
                <a:latin typeface="Gill Sans MT"/>
              </a:rPr>
              <a:t>regaños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sobre</a:t>
            </a:r>
            <a:r>
              <a:rPr lang="en-US" sz="2500" b="0" strike="noStrike" spc="-1" dirty="0">
                <a:solidFill>
                  <a:srgbClr val="262626"/>
                </a:solidFill>
                <a:latin typeface="Gill Sans MT"/>
              </a:rPr>
              <a:t> </a:t>
            </a:r>
            <a:r>
              <a:rPr lang="en-US" sz="2500" b="0" strike="noStrike" spc="-1" dirty="0" err="1">
                <a:solidFill>
                  <a:srgbClr val="262626"/>
                </a:solidFill>
                <a:latin typeface="Gill Sans MT"/>
              </a:rPr>
              <a:t>el</a:t>
            </a:r>
            <a:r>
              <a:rPr lang="en-US" sz="2500" spc="-1" dirty="0">
                <a:solidFill>
                  <a:srgbClr val="262626"/>
                </a:solidFill>
                <a:latin typeface="Gill Sans MT"/>
              </a:rPr>
              <a:t>   </a:t>
            </a:r>
            <a:endParaRPr lang="en-US" sz="2500" b="0" strike="noStrike" spc="-1">
              <a:solidFill>
                <a:srgbClr val="262626"/>
              </a:solidFill>
              <a:latin typeface="Gill Sans MT"/>
            </a:endParaRPr>
          </a:p>
          <a:p>
            <a:pPr>
              <a:spcBef>
                <a:spcPts val="1001"/>
              </a:spcBef>
            </a:pPr>
            <a:r>
              <a:rPr lang="en-US" sz="2500" spc="-1" dirty="0">
                <a:solidFill>
                  <a:srgbClr val="262626"/>
                </a:solidFill>
                <a:latin typeface="Gill Sans MT"/>
              </a:rPr>
              <a:t>     </a:t>
            </a:r>
            <a:r>
              <a:rPr lang="en-US" sz="2500" b="0" strike="noStrike" spc="-1" dirty="0">
                <a:solidFill>
                  <a:srgbClr val="262626"/>
                </a:solidFill>
                <a:latin typeface="Gill Sans MT"/>
              </a:rPr>
              <a:t> </a:t>
            </a:r>
            <a:r>
              <a:rPr lang="en-US" sz="2500" b="0" strike="noStrike" spc="-1" dirty="0" err="1">
                <a:solidFill>
                  <a:srgbClr val="262626"/>
                </a:solidFill>
                <a:latin typeface="Gill Sans MT"/>
              </a:rPr>
              <a:t>motivo</a:t>
            </a:r>
            <a:r>
              <a:rPr lang="en-US" sz="2500" b="0" strike="noStrike" spc="-1" dirty="0">
                <a:solidFill>
                  <a:srgbClr val="262626"/>
                </a:solidFill>
                <a:latin typeface="Gill Sans MT"/>
              </a:rPr>
              <a:t> de </a:t>
            </a:r>
            <a:r>
              <a:rPr lang="en-US" sz="2500" spc="-1" dirty="0" err="1">
                <a:solidFill>
                  <a:srgbClr val="262626"/>
                </a:solidFill>
                <a:latin typeface="Gill Sans MT"/>
              </a:rPr>
              <a:t>porque</a:t>
            </a:r>
            <a:r>
              <a:rPr lang="en-US" sz="2500" spc="-1" dirty="0">
                <a:solidFill>
                  <a:srgbClr val="262626"/>
                </a:solidFill>
                <a:latin typeface="Gill Sans MT"/>
              </a:rPr>
              <a:t> </a:t>
            </a:r>
            <a:r>
              <a:rPr lang="en-US" sz="2500" spc="-1" dirty="0" err="1">
                <a:solidFill>
                  <a:srgbClr val="262626"/>
                </a:solidFill>
                <a:latin typeface="Gill Sans MT"/>
              </a:rPr>
              <a:t>toma</a:t>
            </a:r>
            <a:r>
              <a:rPr lang="en-US" sz="2500" spc="-1" dirty="0">
                <a:solidFill>
                  <a:srgbClr val="262626"/>
                </a:solidFill>
                <a:latin typeface="Gill Sans MT"/>
              </a:rPr>
              <a:t> </a:t>
            </a:r>
            <a:r>
              <a:rPr lang="en-US" sz="2500" spc="-1" dirty="0" err="1">
                <a:solidFill>
                  <a:srgbClr val="262626"/>
                </a:solidFill>
                <a:latin typeface="Gill Sans MT"/>
              </a:rPr>
              <a:t>estos</a:t>
            </a:r>
            <a:r>
              <a:rPr lang="en-US" sz="2500" b="0" strike="noStrike" spc="-1" dirty="0">
                <a:solidFill>
                  <a:srgbClr val="262626"/>
                </a:solidFill>
                <a:latin typeface="Gill Sans MT"/>
              </a:rPr>
              <a:t> </a:t>
            </a:r>
            <a:r>
              <a:rPr lang="en-US" sz="2500" b="0" strike="noStrike" spc="-1" dirty="0" err="1">
                <a:solidFill>
                  <a:srgbClr val="262626"/>
                </a:solidFill>
                <a:latin typeface="Gill Sans MT"/>
              </a:rPr>
              <a:t>medicamentos</a:t>
            </a:r>
            <a:r>
              <a:rPr lang="en-US" sz="2500" b="0" strike="noStrike" spc="-1" dirty="0">
                <a:solidFill>
                  <a:srgbClr val="262626"/>
                </a:solidFill>
                <a:latin typeface="Gill Sans MT"/>
              </a:rPr>
              <a:t> y la</a:t>
            </a:r>
            <a:r>
              <a:rPr lang="en-US" sz="2500" spc="-1" dirty="0">
                <a:solidFill>
                  <a:srgbClr val="262626"/>
                </a:solidFill>
                <a:latin typeface="Gill Sans MT"/>
              </a:rPr>
              <a:t> </a:t>
            </a:r>
            <a:r>
              <a:rPr lang="en-US" sz="2500" spc="-1" dirty="0" err="1">
                <a:solidFill>
                  <a:srgbClr val="262626"/>
                </a:solidFill>
                <a:latin typeface="Gill Sans MT"/>
              </a:rPr>
              <a:t>dosis</a:t>
            </a:r>
            <a:r>
              <a:rPr lang="en-US" sz="2500" spc="-1" dirty="0">
                <a:solidFill>
                  <a:srgbClr val="262626"/>
                </a:solidFill>
                <a:latin typeface="Gill Sans MT"/>
              </a:rPr>
              <a:t> </a:t>
            </a:r>
            <a:r>
              <a:rPr lang="en-US" sz="2500" b="0" strike="noStrike" spc="-1" dirty="0" err="1">
                <a:solidFill>
                  <a:srgbClr val="262626"/>
                </a:solidFill>
                <a:latin typeface="Gill Sans MT"/>
              </a:rPr>
              <a:t>diaria</a:t>
            </a:r>
            <a:r>
              <a:rPr lang="en-US" sz="2500" b="0" strike="noStrike" spc="-1" dirty="0">
                <a:solidFill>
                  <a:srgbClr val="262626"/>
                </a:solidFill>
                <a:latin typeface="Gill Sans MT"/>
              </a:rPr>
              <a:t>.</a:t>
            </a:r>
          </a:p>
          <a:p>
            <a:pPr>
              <a:lnSpc>
                <a:spcPct val="100000"/>
              </a:lnSpc>
              <a:spcBef>
                <a:spcPts val="1001"/>
              </a:spcBef>
            </a:pPr>
            <a:endParaRPr lang="en-US" sz="1000" b="0" strike="noStrike" spc="-1">
              <a:solidFill>
                <a:srgbClr val="262626"/>
              </a:solidFill>
              <a:latin typeface="Gill Sans MT"/>
            </a:endParaRPr>
          </a:p>
          <a:p>
            <a:pPr>
              <a:spcBef>
                <a:spcPts val="1001"/>
              </a:spcBef>
            </a:pPr>
            <a:r>
              <a:rPr lang="en-US" sz="2500" b="0" strike="noStrike" spc="-1" dirty="0">
                <a:solidFill>
                  <a:srgbClr val="262626"/>
                </a:solidFill>
                <a:latin typeface="Gill Sans MT"/>
              </a:rPr>
              <a:t>2.</a:t>
            </a:r>
            <a:r>
              <a:rPr lang="en-US" sz="2500" spc="-1" dirty="0">
                <a:solidFill>
                  <a:srgbClr val="262626"/>
                </a:solidFill>
                <a:latin typeface="Gill Sans MT"/>
              </a:rPr>
              <a:t>   </a:t>
            </a:r>
            <a:r>
              <a:rPr lang="en-US" sz="2500" b="0" strike="noStrike" spc="-1" dirty="0">
                <a:solidFill>
                  <a:srgbClr val="262626"/>
                </a:solidFill>
                <a:latin typeface="Gill Sans MT"/>
              </a:rPr>
              <a:t> ESCUCHE sus </a:t>
            </a:r>
            <a:r>
              <a:rPr lang="en-US" sz="2500" b="0" strike="noStrike" spc="-1" dirty="0" err="1">
                <a:solidFill>
                  <a:srgbClr val="262626"/>
                </a:solidFill>
                <a:latin typeface="Gill Sans MT"/>
              </a:rPr>
              <a:t>miedos</a:t>
            </a:r>
            <a:r>
              <a:rPr lang="en-US" sz="2500" b="0" strike="noStrike" spc="-1" dirty="0">
                <a:solidFill>
                  <a:srgbClr val="262626"/>
                </a:solidFill>
                <a:latin typeface="Gill Sans MT"/>
              </a:rPr>
              <a:t> y barreras.</a:t>
            </a:r>
            <a:endParaRPr lang="en-US" sz="2500" spc="-1" dirty="0">
              <a:solidFill>
                <a:srgbClr val="262626"/>
              </a:solidFill>
              <a:latin typeface="Gill Sans MT"/>
            </a:endParaRPr>
          </a:p>
          <a:p>
            <a:pPr>
              <a:spcBef>
                <a:spcPts val="1001"/>
              </a:spcBef>
            </a:pPr>
            <a:r>
              <a:rPr lang="en-US" sz="2500" spc="-1" dirty="0">
                <a:solidFill>
                  <a:srgbClr val="262626"/>
                </a:solidFill>
                <a:latin typeface="Gill Sans MT"/>
              </a:rPr>
              <a:t>     </a:t>
            </a:r>
            <a:r>
              <a:rPr lang="en-US" sz="2500" b="0" strike="noStrike" spc="-1" dirty="0">
                <a:solidFill>
                  <a:srgbClr val="262626"/>
                </a:solidFill>
                <a:latin typeface="Gill Sans MT"/>
              </a:rPr>
              <a:t> ¿</a:t>
            </a:r>
            <a:r>
              <a:rPr lang="en-US" sz="2500" b="0" strike="noStrike" spc="-1" dirty="0" err="1">
                <a:solidFill>
                  <a:srgbClr val="262626"/>
                </a:solidFill>
                <a:latin typeface="Gill Sans MT"/>
              </a:rPr>
              <a:t>puede</a:t>
            </a:r>
            <a:r>
              <a:rPr lang="en-US" sz="2500" b="0" strike="noStrike" spc="-1" dirty="0">
                <a:solidFill>
                  <a:srgbClr val="262626"/>
                </a:solidFill>
                <a:latin typeface="Gill Sans MT"/>
              </a:rPr>
              <a:t> </a:t>
            </a:r>
            <a:r>
              <a:rPr lang="en-US" sz="2500" b="0" strike="noStrike" spc="-1" dirty="0" err="1">
                <a:solidFill>
                  <a:srgbClr val="262626"/>
                </a:solidFill>
                <a:latin typeface="Gill Sans MT"/>
              </a:rPr>
              <a:t>ayudar</a:t>
            </a:r>
            <a:r>
              <a:rPr lang="en-US" sz="2500" b="0" strike="noStrike" spc="-1" dirty="0">
                <a:solidFill>
                  <a:srgbClr val="262626"/>
                </a:solidFill>
                <a:latin typeface="Gill Sans MT"/>
              </a:rPr>
              <a:t> con </a:t>
            </a:r>
            <a:r>
              <a:rPr lang="en-US" sz="2500" b="0" strike="noStrike" spc="-1" dirty="0" err="1">
                <a:solidFill>
                  <a:srgbClr val="262626"/>
                </a:solidFill>
                <a:latin typeface="Gill Sans MT"/>
              </a:rPr>
              <a:t>alguno</a:t>
            </a:r>
            <a:r>
              <a:rPr lang="en-US" sz="2500" b="0" strike="noStrike" spc="-1" dirty="0">
                <a:solidFill>
                  <a:srgbClr val="262626"/>
                </a:solidFill>
                <a:latin typeface="Gill Sans MT"/>
              </a:rPr>
              <a:t> de </a:t>
            </a:r>
            <a:r>
              <a:rPr lang="en-US" sz="2500" b="0" strike="noStrike" spc="-1" dirty="0" err="1">
                <a:solidFill>
                  <a:srgbClr val="262626"/>
                </a:solidFill>
                <a:latin typeface="Gill Sans MT"/>
              </a:rPr>
              <a:t>ellos</a:t>
            </a:r>
            <a:r>
              <a:rPr lang="en-US" sz="2500" b="0" strike="noStrike" spc="-1" dirty="0">
                <a:solidFill>
                  <a:srgbClr val="262626"/>
                </a:solidFill>
                <a:latin typeface="Gill Sans MT"/>
              </a:rPr>
              <a:t>?</a:t>
            </a:r>
          </a:p>
          <a:p>
            <a:pPr>
              <a:lnSpc>
                <a:spcPct val="100000"/>
              </a:lnSpc>
              <a:spcBef>
                <a:spcPts val="1001"/>
              </a:spcBef>
            </a:pPr>
            <a:endParaRPr lang="en-US" sz="1000" b="0" strike="noStrike" spc="-1">
              <a:solidFill>
                <a:srgbClr val="262626"/>
              </a:solidFill>
              <a:latin typeface="Gill Sans MT"/>
            </a:endParaRPr>
          </a:p>
          <a:p>
            <a:pPr>
              <a:spcBef>
                <a:spcPts val="1001"/>
              </a:spcBef>
            </a:pPr>
            <a:r>
              <a:rPr lang="en-US" sz="2500" b="0" strike="noStrike" spc="-1" dirty="0">
                <a:solidFill>
                  <a:srgbClr val="262626"/>
                </a:solidFill>
                <a:latin typeface="Gill Sans MT"/>
              </a:rPr>
              <a:t>3.</a:t>
            </a:r>
            <a:r>
              <a:rPr lang="en-US" sz="2500" spc="-1" dirty="0">
                <a:solidFill>
                  <a:srgbClr val="262626"/>
                </a:solidFill>
                <a:latin typeface="Gill Sans MT"/>
              </a:rPr>
              <a:t>   </a:t>
            </a:r>
            <a:r>
              <a:rPr lang="en-US" sz="2500" b="0" strike="noStrike" spc="-1" dirty="0">
                <a:solidFill>
                  <a:srgbClr val="262626"/>
                </a:solidFill>
                <a:latin typeface="Gill Sans MT"/>
              </a:rPr>
              <a:t> AYUDAR a </a:t>
            </a:r>
            <a:r>
              <a:rPr lang="en-US" sz="2500" b="0" strike="noStrike" spc="-1" dirty="0" err="1">
                <a:solidFill>
                  <a:srgbClr val="262626"/>
                </a:solidFill>
                <a:latin typeface="Gill Sans MT"/>
              </a:rPr>
              <a:t>encontrar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formas</a:t>
            </a:r>
            <a:r>
              <a:rPr lang="en-US" sz="2500" b="0" strike="noStrike" spc="-1" dirty="0">
                <a:solidFill>
                  <a:srgbClr val="262626"/>
                </a:solidFill>
                <a:latin typeface="Gill Sans MT"/>
              </a:rPr>
              <a:t> </a:t>
            </a:r>
            <a:r>
              <a:rPr lang="en-US" sz="2500" b="0" strike="noStrike" spc="-1" dirty="0" err="1">
                <a:solidFill>
                  <a:srgbClr val="262626"/>
                </a:solidFill>
                <a:latin typeface="Gill Sans MT"/>
              </a:rPr>
              <a:t>en</a:t>
            </a:r>
            <a:r>
              <a:rPr lang="en-US" sz="2500" b="0" strike="noStrike" spc="-1" dirty="0">
                <a:solidFill>
                  <a:srgbClr val="262626"/>
                </a:solidFill>
                <a:latin typeface="Gill Sans MT"/>
              </a:rPr>
              <a:t> la </a:t>
            </a:r>
            <a:r>
              <a:rPr lang="en-US" sz="2500" b="0" strike="noStrike" spc="-1" dirty="0" err="1">
                <a:solidFill>
                  <a:srgbClr val="262626"/>
                </a:solidFill>
                <a:latin typeface="Gill Sans MT"/>
              </a:rPr>
              <a:t>rutina</a:t>
            </a:r>
            <a:r>
              <a:rPr lang="en-US" sz="2500" b="0" strike="noStrike" spc="-1" dirty="0">
                <a:solidFill>
                  <a:srgbClr val="262626"/>
                </a:solidFill>
                <a:latin typeface="Gill Sans MT"/>
              </a:rPr>
              <a:t> </a:t>
            </a:r>
            <a:r>
              <a:rPr lang="en-US" sz="2500" b="0" strike="noStrike" spc="-1" dirty="0" err="1">
                <a:solidFill>
                  <a:srgbClr val="262626"/>
                </a:solidFill>
                <a:latin typeface="Gill Sans MT"/>
              </a:rPr>
              <a:t>diaria</a:t>
            </a:r>
            <a:r>
              <a:rPr lang="en-US" sz="2500" b="0" strike="noStrike" spc="-1" dirty="0">
                <a:solidFill>
                  <a:srgbClr val="262626"/>
                </a:solidFill>
                <a:latin typeface="Gill Sans MT"/>
              </a:rPr>
              <a:t> normal</a:t>
            </a:r>
          </a:p>
          <a:p>
            <a:pPr>
              <a:spcBef>
                <a:spcPts val="1001"/>
              </a:spcBef>
            </a:pPr>
            <a:r>
              <a:rPr lang="en-US" sz="2500" spc="-1" dirty="0">
                <a:solidFill>
                  <a:srgbClr val="262626"/>
                </a:solidFill>
                <a:latin typeface="Gill Sans MT"/>
              </a:rPr>
              <a:t>     </a:t>
            </a:r>
            <a:r>
              <a:rPr lang="en-US" sz="2500" b="0" strike="noStrike" spc="-1" dirty="0">
                <a:solidFill>
                  <a:srgbClr val="262626"/>
                </a:solidFill>
                <a:latin typeface="Gill Sans MT"/>
              </a:rPr>
              <a:t> de </a:t>
            </a:r>
            <a:r>
              <a:rPr lang="en-US" sz="2500" b="0" strike="noStrike" spc="-1" dirty="0" err="1">
                <a:solidFill>
                  <a:srgbClr val="262626"/>
                </a:solidFill>
                <a:latin typeface="Gill Sans MT"/>
              </a:rPr>
              <a:t>tomar</a:t>
            </a:r>
            <a:r>
              <a:rPr lang="en-US" sz="2500" b="0" strike="noStrike" spc="-1" dirty="0">
                <a:solidFill>
                  <a:srgbClr val="262626"/>
                </a:solidFill>
                <a:latin typeface="Gill Sans MT"/>
              </a:rPr>
              <a:t> </a:t>
            </a:r>
            <a:r>
              <a:rPr lang="en-US" sz="2500" b="0" strike="noStrike" spc="-1" dirty="0" err="1">
                <a:solidFill>
                  <a:srgbClr val="262626"/>
                </a:solidFill>
                <a:latin typeface="Gill Sans MT"/>
              </a:rPr>
              <a:t>medicamentos</a:t>
            </a:r>
            <a:r>
              <a:rPr lang="en-US" sz="2500" b="0" strike="noStrike" spc="-1" dirty="0">
                <a:solidFill>
                  <a:srgbClr val="262626"/>
                </a:solidFill>
                <a:latin typeface="Gill Sans M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Effect transition="in" filter="fade">
                                      <p:cBhvr>
                                        <p:cTn id="7" dur="1000"/>
                                        <p:tgtEl>
                                          <p:spTgt spid="365">
                                            <p:txEl>
                                              <p:pRg st="0" end="0"/>
                                            </p:txEl>
                                          </p:spTgt>
                                        </p:tgtEl>
                                      </p:cBhvr>
                                    </p:animEffect>
                                    <p:anim calcmode="lin" valueType="num">
                                      <p:cBhvr>
                                        <p:cTn id="8" dur="1000" fill="hold"/>
                                        <p:tgtEl>
                                          <p:spTgt spid="36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5">
                                            <p:txEl>
                                              <p:pRg st="1" end="1"/>
                                            </p:txEl>
                                          </p:spTgt>
                                        </p:tgtEl>
                                        <p:attrNameLst>
                                          <p:attrName>style.visibility</p:attrName>
                                        </p:attrNameLst>
                                      </p:cBhvr>
                                      <p:to>
                                        <p:strVal val="visible"/>
                                      </p:to>
                                    </p:set>
                                    <p:animEffect transition="in" filter="fade">
                                      <p:cBhvr>
                                        <p:cTn id="12" dur="1000"/>
                                        <p:tgtEl>
                                          <p:spTgt spid="365">
                                            <p:txEl>
                                              <p:pRg st="1" end="1"/>
                                            </p:txEl>
                                          </p:spTgt>
                                        </p:tgtEl>
                                      </p:cBhvr>
                                    </p:animEffect>
                                    <p:anim calcmode="lin" valueType="num">
                                      <p:cBhvr>
                                        <p:cTn id="13" dur="1000" fill="hold"/>
                                        <p:tgtEl>
                                          <p:spTgt spid="36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5">
                                            <p:txEl>
                                              <p:pRg st="3" end="3"/>
                                            </p:txEl>
                                          </p:spTgt>
                                        </p:tgtEl>
                                        <p:attrNameLst>
                                          <p:attrName>style.visibility</p:attrName>
                                        </p:attrNameLst>
                                      </p:cBhvr>
                                      <p:to>
                                        <p:strVal val="visible"/>
                                      </p:to>
                                    </p:set>
                                    <p:animEffect transition="in" filter="fade">
                                      <p:cBhvr>
                                        <p:cTn id="19" dur="1000"/>
                                        <p:tgtEl>
                                          <p:spTgt spid="365">
                                            <p:txEl>
                                              <p:pRg st="3" end="3"/>
                                            </p:txEl>
                                          </p:spTgt>
                                        </p:tgtEl>
                                      </p:cBhvr>
                                    </p:animEffect>
                                    <p:anim calcmode="lin" valueType="num">
                                      <p:cBhvr>
                                        <p:cTn id="20" dur="1000" fill="hold"/>
                                        <p:tgtEl>
                                          <p:spTgt spid="36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6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65">
                                            <p:txEl>
                                              <p:pRg st="4" end="4"/>
                                            </p:txEl>
                                          </p:spTgt>
                                        </p:tgtEl>
                                        <p:attrNameLst>
                                          <p:attrName>style.visibility</p:attrName>
                                        </p:attrNameLst>
                                      </p:cBhvr>
                                      <p:to>
                                        <p:strVal val="visible"/>
                                      </p:to>
                                    </p:set>
                                    <p:animEffect transition="in" filter="fade">
                                      <p:cBhvr>
                                        <p:cTn id="24" dur="1000"/>
                                        <p:tgtEl>
                                          <p:spTgt spid="365">
                                            <p:txEl>
                                              <p:pRg st="4" end="4"/>
                                            </p:txEl>
                                          </p:spTgt>
                                        </p:tgtEl>
                                      </p:cBhvr>
                                    </p:animEffect>
                                    <p:anim calcmode="lin" valueType="num">
                                      <p:cBhvr>
                                        <p:cTn id="25" dur="1000" fill="hold"/>
                                        <p:tgtEl>
                                          <p:spTgt spid="36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65">
                                            <p:txEl>
                                              <p:pRg st="6" end="6"/>
                                            </p:txEl>
                                          </p:spTgt>
                                        </p:tgtEl>
                                        <p:attrNameLst>
                                          <p:attrName>style.visibility</p:attrName>
                                        </p:attrNameLst>
                                      </p:cBhvr>
                                      <p:to>
                                        <p:strVal val="visible"/>
                                      </p:to>
                                    </p:set>
                                    <p:animEffect transition="in" filter="fade">
                                      <p:cBhvr>
                                        <p:cTn id="31" dur="1000"/>
                                        <p:tgtEl>
                                          <p:spTgt spid="365">
                                            <p:txEl>
                                              <p:pRg st="6" end="6"/>
                                            </p:txEl>
                                          </p:spTgt>
                                        </p:tgtEl>
                                      </p:cBhvr>
                                    </p:animEffect>
                                    <p:anim calcmode="lin" valueType="num">
                                      <p:cBhvr>
                                        <p:cTn id="32" dur="1000" fill="hold"/>
                                        <p:tgtEl>
                                          <p:spTgt spid="365">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65">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65">
                                            <p:txEl>
                                              <p:pRg st="7" end="7"/>
                                            </p:txEl>
                                          </p:spTgt>
                                        </p:tgtEl>
                                        <p:attrNameLst>
                                          <p:attrName>style.visibility</p:attrName>
                                        </p:attrNameLst>
                                      </p:cBhvr>
                                      <p:to>
                                        <p:strVal val="visible"/>
                                      </p:to>
                                    </p:set>
                                    <p:animEffect transition="in" filter="fade">
                                      <p:cBhvr>
                                        <p:cTn id="36" dur="1000"/>
                                        <p:tgtEl>
                                          <p:spTgt spid="365">
                                            <p:txEl>
                                              <p:pRg st="7" end="7"/>
                                            </p:txEl>
                                          </p:spTgt>
                                        </p:tgtEl>
                                      </p:cBhvr>
                                    </p:animEffect>
                                    <p:anim calcmode="lin" valueType="num">
                                      <p:cBhvr>
                                        <p:cTn id="37" dur="1000" fill="hold"/>
                                        <p:tgtEl>
                                          <p:spTgt spid="365">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6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rmAutofit/>
          </a:bodyPr>
          <a:lstStyle/>
          <a:p>
            <a:pPr algn="ctr">
              <a:lnSpc>
                <a:spcPct val="90000"/>
              </a:lnSpc>
            </a:pPr>
            <a:r>
              <a:rPr lang="en-US" sz="2800" b="0" strike="noStrike" cap="all" spc="199">
                <a:solidFill>
                  <a:srgbClr val="262626"/>
                </a:solidFill>
                <a:latin typeface="Gill Sans MT"/>
              </a:rPr>
              <a:t>Ayudar a sus pacientes a DESEAR tomar sus medicamentos</a:t>
            </a:r>
            <a:endParaRPr lang="en-US" sz="2800" b="0" strike="noStrike" spc="-1">
              <a:solidFill>
                <a:srgbClr val="000000"/>
              </a:solidFill>
              <a:latin typeface="Gill Sans MT"/>
            </a:endParaRPr>
          </a:p>
        </p:txBody>
      </p:sp>
      <p:sp>
        <p:nvSpPr>
          <p:cNvPr id="385" name="TextShape 2"/>
          <p:cNvSpPr txBox="1"/>
          <p:nvPr/>
        </p:nvSpPr>
        <p:spPr>
          <a:xfrm>
            <a:off x="2231280" y="2153160"/>
            <a:ext cx="7729200" cy="4237912"/>
          </a:xfrm>
          <a:prstGeom prst="rect">
            <a:avLst/>
          </a:prstGeom>
          <a:noFill/>
          <a:ln w="0">
            <a:noFill/>
          </a:ln>
        </p:spPr>
        <p:txBody>
          <a:bodyPr lIns="91440" tIns="45720" rIns="91440" bIns="45720" anchor="t">
            <a:noAutofit/>
          </a:bodyPr>
          <a:lstStyle/>
          <a:p>
            <a:pPr marL="228600" indent="-227965">
              <a:lnSpc>
                <a:spcPct val="100000"/>
              </a:lnSpc>
              <a:spcBef>
                <a:spcPts val="1001"/>
              </a:spcBef>
              <a:buClr>
                <a:srgbClr val="418AB3"/>
              </a:buClr>
              <a:buFont typeface="Arial"/>
              <a:buChar char="•"/>
            </a:pPr>
            <a:r>
              <a:rPr lang="en-US" sz="2400" b="0" strike="noStrike" spc="-1" dirty="0" err="1">
                <a:solidFill>
                  <a:srgbClr val="262626"/>
                </a:solidFill>
                <a:latin typeface="Gill Sans MT"/>
              </a:rPr>
              <a:t>Ayudar</a:t>
            </a:r>
            <a:r>
              <a:rPr lang="en-US" sz="2400" b="0" strike="noStrike" spc="-1" dirty="0">
                <a:solidFill>
                  <a:srgbClr val="262626"/>
                </a:solidFill>
                <a:latin typeface="Gill Sans MT"/>
              </a:rPr>
              <a:t> a </a:t>
            </a:r>
            <a:r>
              <a:rPr lang="en-US" sz="2400" b="0" strike="noStrike" spc="-1" dirty="0" err="1">
                <a:solidFill>
                  <a:srgbClr val="262626"/>
                </a:solidFill>
                <a:latin typeface="Gill Sans MT"/>
              </a:rPr>
              <a:t>comprender</a:t>
            </a:r>
            <a:r>
              <a:rPr lang="en-US" sz="2400" b="0" strike="noStrike" spc="-1" dirty="0">
                <a:solidFill>
                  <a:srgbClr val="262626"/>
                </a:solidFill>
                <a:latin typeface="Gill Sans MT"/>
              </a:rPr>
              <a:t> </a:t>
            </a:r>
            <a:r>
              <a:rPr lang="en-US" sz="2400" b="0" strike="noStrike" spc="-1" dirty="0" err="1">
                <a:solidFill>
                  <a:srgbClr val="262626"/>
                </a:solidFill>
                <a:latin typeface="Gill Sans MT"/>
              </a:rPr>
              <a:t>el</a:t>
            </a:r>
            <a:r>
              <a:rPr lang="en-US" sz="2400" b="0" strike="noStrike" spc="-1" dirty="0">
                <a:solidFill>
                  <a:srgbClr val="262626"/>
                </a:solidFill>
                <a:latin typeface="Gill Sans MT"/>
              </a:rPr>
              <a:t> </a:t>
            </a:r>
            <a:r>
              <a:rPr lang="en-US" sz="2400" b="0" strike="noStrike" spc="-1" dirty="0" err="1">
                <a:solidFill>
                  <a:srgbClr val="262626"/>
                </a:solidFill>
                <a:latin typeface="Gill Sans MT"/>
              </a:rPr>
              <a:t>por</a:t>
            </a:r>
            <a:r>
              <a:rPr lang="en-US" sz="2400" b="0" strike="noStrike" spc="-1" dirty="0">
                <a:solidFill>
                  <a:srgbClr val="262626"/>
                </a:solidFill>
                <a:latin typeface="Gill Sans MT"/>
              </a:rPr>
              <a:t> </a:t>
            </a:r>
            <a:r>
              <a:rPr lang="en-US" sz="2400" b="0" strike="noStrike" spc="-1" dirty="0" err="1">
                <a:solidFill>
                  <a:srgbClr val="262626"/>
                </a:solidFill>
                <a:latin typeface="Gill Sans MT"/>
              </a:rPr>
              <a:t>qué</a:t>
            </a:r>
            <a:r>
              <a:rPr lang="en-US" sz="2400" b="0" strike="noStrike" spc="-1" dirty="0">
                <a:solidFill>
                  <a:srgbClr val="262626"/>
                </a:solidFill>
                <a:latin typeface="Gill Sans MT"/>
              </a:rPr>
              <a:t>: </a:t>
            </a:r>
            <a:r>
              <a:rPr lang="en-US" sz="2400" b="0" strike="noStrike" spc="-1" dirty="0" err="1">
                <a:solidFill>
                  <a:srgbClr val="262626"/>
                </a:solidFill>
                <a:latin typeface="Gill Sans MT"/>
              </a:rPr>
              <a:t>aliviar</a:t>
            </a:r>
            <a:r>
              <a:rPr lang="en-US" sz="2400" b="0" strike="noStrike" spc="-1" dirty="0">
                <a:solidFill>
                  <a:srgbClr val="262626"/>
                </a:solidFill>
                <a:latin typeface="Gill Sans MT"/>
              </a:rPr>
              <a:t> </a:t>
            </a:r>
            <a:r>
              <a:rPr lang="en-US" sz="2400" b="0" strike="noStrike" spc="-1" dirty="0" err="1">
                <a:solidFill>
                  <a:srgbClr val="262626"/>
                </a:solidFill>
                <a:latin typeface="Gill Sans MT"/>
              </a:rPr>
              <a:t>los</a:t>
            </a:r>
            <a:r>
              <a:rPr lang="en-US" sz="2400" b="0" strike="noStrike" spc="-1" dirty="0">
                <a:solidFill>
                  <a:srgbClr val="262626"/>
                </a:solidFill>
                <a:latin typeface="Gill Sans MT"/>
              </a:rPr>
              <a:t> </a:t>
            </a:r>
            <a:r>
              <a:rPr lang="en-US" sz="2400" b="0" strike="noStrike" spc="-1" dirty="0" err="1">
                <a:solidFill>
                  <a:srgbClr val="262626"/>
                </a:solidFill>
                <a:latin typeface="Gill Sans MT"/>
              </a:rPr>
              <a:t>síntomas</a:t>
            </a:r>
            <a:r>
              <a:rPr lang="en-US" sz="2400" b="0" strike="noStrike" spc="-1" dirty="0">
                <a:solidFill>
                  <a:srgbClr val="262626"/>
                </a:solidFill>
                <a:latin typeface="Gill Sans MT"/>
              </a:rPr>
              <a:t>, </a:t>
            </a:r>
            <a:r>
              <a:rPr lang="en-US" sz="2400" b="0" strike="noStrike" spc="-1" dirty="0" err="1">
                <a:solidFill>
                  <a:srgbClr val="262626"/>
                </a:solidFill>
                <a:latin typeface="Gill Sans MT"/>
              </a:rPr>
              <a:t>prevenir</a:t>
            </a:r>
            <a:r>
              <a:rPr lang="en-US" sz="2400" b="0" strike="noStrike" spc="-1" dirty="0">
                <a:solidFill>
                  <a:srgbClr val="262626"/>
                </a:solidFill>
                <a:latin typeface="Gill Sans MT"/>
              </a:rPr>
              <a:t> </a:t>
            </a:r>
            <a:r>
              <a:rPr lang="en-US" sz="2400" b="0" strike="noStrike" spc="-1" dirty="0" err="1">
                <a:solidFill>
                  <a:srgbClr val="262626"/>
                </a:solidFill>
                <a:latin typeface="Gill Sans MT"/>
              </a:rPr>
              <a:t>más</a:t>
            </a:r>
            <a:r>
              <a:rPr lang="en-US" sz="2400" b="0" strike="noStrike" spc="-1" dirty="0">
                <a:solidFill>
                  <a:srgbClr val="262626"/>
                </a:solidFill>
                <a:latin typeface="Gill Sans MT"/>
              </a:rPr>
              <a:t> </a:t>
            </a:r>
            <a:r>
              <a:rPr lang="en-US" sz="2400" b="0" strike="noStrike" spc="-1" dirty="0" err="1">
                <a:solidFill>
                  <a:srgbClr val="262626"/>
                </a:solidFill>
                <a:latin typeface="Gill Sans MT"/>
              </a:rPr>
              <a:t>problemas</a:t>
            </a:r>
            <a:r>
              <a:rPr lang="en-US" sz="2400" b="0" strike="noStrike" spc="-1" dirty="0">
                <a:solidFill>
                  <a:srgbClr val="262626"/>
                </a:solidFill>
                <a:latin typeface="Gill Sans MT"/>
              </a:rPr>
              <a:t>, </a:t>
            </a:r>
            <a:r>
              <a:rPr lang="en-US" sz="2400" b="0" strike="noStrike" spc="-1" dirty="0" err="1">
                <a:solidFill>
                  <a:srgbClr val="262626"/>
                </a:solidFill>
                <a:latin typeface="Gill Sans MT"/>
              </a:rPr>
              <a:t>mejorar</a:t>
            </a:r>
            <a:r>
              <a:rPr lang="en-US" sz="2400" b="0" strike="noStrike" spc="-1" dirty="0">
                <a:solidFill>
                  <a:srgbClr val="262626"/>
                </a:solidFill>
                <a:latin typeface="Gill Sans MT"/>
              </a:rPr>
              <a:t>/</a:t>
            </a:r>
            <a:r>
              <a:rPr lang="en-US" sz="2400" b="0" strike="noStrike" spc="-1" dirty="0" err="1">
                <a:solidFill>
                  <a:srgbClr val="262626"/>
                </a:solidFill>
                <a:latin typeface="Gill Sans MT"/>
              </a:rPr>
              <a:t>desacelerar</a:t>
            </a:r>
            <a:r>
              <a:rPr lang="en-US" sz="2400" b="0" strike="noStrike" spc="-1" dirty="0">
                <a:solidFill>
                  <a:srgbClr val="262626"/>
                </a:solidFill>
                <a:latin typeface="Gill Sans MT"/>
              </a:rPr>
              <a:t> la </a:t>
            </a:r>
            <a:r>
              <a:rPr lang="en-US" sz="2400" b="0" strike="noStrike" spc="-1" dirty="0" err="1">
                <a:solidFill>
                  <a:srgbClr val="262626"/>
                </a:solidFill>
                <a:latin typeface="Gill Sans MT"/>
              </a:rPr>
              <a:t>progresión</a:t>
            </a:r>
            <a:r>
              <a:rPr lang="en-US" sz="2400" b="0" strike="noStrike" spc="-1" dirty="0">
                <a:solidFill>
                  <a:srgbClr val="262626"/>
                </a:solidFill>
                <a:latin typeface="Gill Sans MT"/>
              </a:rPr>
              <a:t> de la </a:t>
            </a:r>
            <a:r>
              <a:rPr lang="en-US" sz="2400" b="0" strike="noStrike" spc="-1" dirty="0" err="1">
                <a:solidFill>
                  <a:srgbClr val="262626"/>
                </a:solidFill>
                <a:latin typeface="Gill Sans MT"/>
              </a:rPr>
              <a:t>enfermedad</a:t>
            </a:r>
            <a:r>
              <a:rPr lang="en-US" sz="2400" b="0" strike="noStrike" spc="-1" dirty="0">
                <a:solidFill>
                  <a:srgbClr val="262626"/>
                </a:solidFill>
                <a:latin typeface="Gill Sans MT"/>
              </a:rPr>
              <a:t>, etc.</a:t>
            </a:r>
            <a:endParaRPr lang="en-US" dirty="0"/>
          </a:p>
          <a:p>
            <a:pPr marL="228600" indent="-227965">
              <a:lnSpc>
                <a:spcPct val="100000"/>
              </a:lnSpc>
              <a:spcBef>
                <a:spcPts val="1001"/>
              </a:spcBef>
              <a:buClr>
                <a:srgbClr val="418AB3"/>
              </a:buClr>
              <a:buFont typeface="Arial"/>
              <a:buChar char="•"/>
            </a:pPr>
            <a:r>
              <a:rPr lang="en-US" sz="2400" b="0" strike="noStrike" spc="-1" dirty="0">
                <a:solidFill>
                  <a:srgbClr val="262626"/>
                </a:solidFill>
                <a:latin typeface="Gill Sans MT"/>
              </a:rPr>
              <a:t>Mente </a:t>
            </a:r>
            <a:r>
              <a:rPr lang="en-US" sz="2400" b="0" strike="noStrike" spc="-1" dirty="0" err="1">
                <a:solidFill>
                  <a:srgbClr val="262626"/>
                </a:solidFill>
                <a:latin typeface="Gill Sans MT"/>
              </a:rPr>
              <a:t>sobre</a:t>
            </a:r>
            <a:r>
              <a:rPr lang="en-US" sz="2400" b="0" strike="noStrike" spc="-1" dirty="0">
                <a:solidFill>
                  <a:srgbClr val="262626"/>
                </a:solidFill>
                <a:latin typeface="Gill Sans MT"/>
              </a:rPr>
              <a:t> </a:t>
            </a:r>
            <a:r>
              <a:rPr lang="en-US" sz="2400" b="0" strike="noStrike" spc="-1" dirty="0" err="1">
                <a:solidFill>
                  <a:srgbClr val="262626"/>
                </a:solidFill>
                <a:latin typeface="Gill Sans MT"/>
              </a:rPr>
              <a:t>materia</a:t>
            </a:r>
            <a:r>
              <a:rPr lang="en-US" sz="2400" b="0" strike="noStrike" spc="-1" dirty="0">
                <a:solidFill>
                  <a:srgbClr val="262626"/>
                </a:solidFill>
                <a:latin typeface="Gill Sans MT"/>
              </a:rPr>
              <a:t>: </a:t>
            </a:r>
            <a:r>
              <a:rPr lang="en-US" sz="2400" b="0" strike="noStrike" spc="-1" dirty="0" err="1">
                <a:solidFill>
                  <a:srgbClr val="262626"/>
                </a:solidFill>
                <a:latin typeface="Gill Sans MT"/>
              </a:rPr>
              <a:t>espera</a:t>
            </a:r>
            <a:r>
              <a:rPr lang="en-US" sz="2400" b="0" strike="noStrike" spc="-1" dirty="0">
                <a:solidFill>
                  <a:srgbClr val="262626"/>
                </a:solidFill>
                <a:latin typeface="Gill Sans MT"/>
              </a:rPr>
              <a:t> lo </a:t>
            </a:r>
            <a:r>
              <a:rPr lang="en-US" sz="2400" b="0" strike="noStrike" spc="-1" dirty="0" err="1">
                <a:solidFill>
                  <a:srgbClr val="262626"/>
                </a:solidFill>
                <a:latin typeface="Gill Sans MT"/>
              </a:rPr>
              <a:t>mejor</a:t>
            </a:r>
            <a:r>
              <a:rPr lang="en-US" sz="2400" spc="-1" dirty="0">
                <a:solidFill>
                  <a:srgbClr val="262626"/>
                </a:solidFill>
                <a:latin typeface="Gill Sans MT"/>
              </a:rPr>
              <a:t>.</a:t>
            </a:r>
            <a:endParaRPr lang="en-US" sz="2400" b="0" strike="noStrike" spc="-1" dirty="0">
              <a:solidFill>
                <a:srgbClr val="262626"/>
              </a:solidFill>
              <a:latin typeface="Gill Sans MT"/>
            </a:endParaRPr>
          </a:p>
          <a:p>
            <a:pPr marL="228600" indent="-227965">
              <a:lnSpc>
                <a:spcPct val="100000"/>
              </a:lnSpc>
              <a:spcBef>
                <a:spcPts val="1001"/>
              </a:spcBef>
              <a:buClr>
                <a:srgbClr val="418AB3"/>
              </a:buClr>
              <a:buFont typeface="Arial"/>
              <a:buChar char="•"/>
            </a:pPr>
            <a:r>
              <a:rPr lang="en-US" sz="2400" b="0" strike="noStrike" spc="-1" dirty="0">
                <a:solidFill>
                  <a:srgbClr val="262626"/>
                </a:solidFill>
                <a:latin typeface="Gill Sans MT"/>
              </a:rPr>
              <a:t>Examine sus </a:t>
            </a:r>
            <a:r>
              <a:rPr lang="en-US" sz="2400" b="0" strike="noStrike" spc="-1" dirty="0" err="1">
                <a:solidFill>
                  <a:srgbClr val="262626"/>
                </a:solidFill>
                <a:latin typeface="Gill Sans MT"/>
              </a:rPr>
              <a:t>creencias</a:t>
            </a:r>
            <a:r>
              <a:rPr lang="en-US" sz="2400" b="0" strike="noStrike" spc="-1" dirty="0">
                <a:solidFill>
                  <a:srgbClr val="262626"/>
                </a:solidFill>
                <a:latin typeface="Gill Sans MT"/>
              </a:rPr>
              <a:t> </a:t>
            </a:r>
            <a:r>
              <a:rPr lang="en-US" sz="2400" b="0" strike="noStrike" spc="-1" dirty="0" err="1">
                <a:solidFill>
                  <a:srgbClr val="262626"/>
                </a:solidFill>
                <a:latin typeface="Gill Sans MT"/>
              </a:rPr>
              <a:t>sobre</a:t>
            </a:r>
            <a:r>
              <a:rPr lang="en-US" sz="2400" b="0" strike="noStrike" spc="-1" dirty="0">
                <a:solidFill>
                  <a:srgbClr val="262626"/>
                </a:solidFill>
                <a:latin typeface="Gill Sans MT"/>
              </a:rPr>
              <a:t> </a:t>
            </a:r>
            <a:r>
              <a:rPr lang="en-US" sz="2400" b="0" strike="noStrike" spc="-1" dirty="0" err="1">
                <a:solidFill>
                  <a:srgbClr val="262626"/>
                </a:solidFill>
                <a:latin typeface="Gill Sans MT"/>
              </a:rPr>
              <a:t>el</a:t>
            </a:r>
            <a:r>
              <a:rPr lang="en-US" sz="2400" b="0" strike="noStrike" spc="-1" dirty="0">
                <a:solidFill>
                  <a:srgbClr val="262626"/>
                </a:solidFill>
                <a:latin typeface="Gill Sans MT"/>
              </a:rPr>
              <a:t> </a:t>
            </a:r>
            <a:r>
              <a:rPr lang="en-US" sz="2400" b="0" strike="noStrike" spc="-1" dirty="0" err="1">
                <a:solidFill>
                  <a:srgbClr val="262626"/>
                </a:solidFill>
                <a:latin typeface="Gill Sans MT"/>
              </a:rPr>
              <a:t>tratamiento</a:t>
            </a:r>
            <a:r>
              <a:rPr lang="en-US" sz="2400" b="0" strike="noStrike" spc="-1" dirty="0">
                <a:solidFill>
                  <a:srgbClr val="262626"/>
                </a:solidFill>
                <a:latin typeface="Gill Sans MT"/>
              </a:rPr>
              <a:t>.</a:t>
            </a:r>
          </a:p>
          <a:p>
            <a:pPr marL="228600" indent="-227965">
              <a:lnSpc>
                <a:spcPct val="100000"/>
              </a:lnSpc>
              <a:spcBef>
                <a:spcPts val="1001"/>
              </a:spcBef>
              <a:buClr>
                <a:srgbClr val="418AB3"/>
              </a:buClr>
              <a:buFont typeface="Arial"/>
              <a:buChar char="•"/>
            </a:pPr>
            <a:r>
              <a:rPr lang="en-US" sz="2400" b="0" strike="noStrike" spc="-1" dirty="0" err="1">
                <a:solidFill>
                  <a:srgbClr val="262626"/>
                </a:solidFill>
                <a:latin typeface="Gill Sans MT"/>
              </a:rPr>
              <a:t>Piense</a:t>
            </a:r>
            <a:r>
              <a:rPr lang="en-US" sz="2400" b="0" strike="noStrike" spc="-1" dirty="0">
                <a:solidFill>
                  <a:srgbClr val="262626"/>
                </a:solidFill>
                <a:latin typeface="Gill Sans MT"/>
              </a:rPr>
              <a:t> </a:t>
            </a:r>
            <a:r>
              <a:rPr lang="en-US" sz="2400" b="0" strike="noStrike" spc="-1" dirty="0" err="1">
                <a:solidFill>
                  <a:srgbClr val="262626"/>
                </a:solidFill>
                <a:latin typeface="Gill Sans MT"/>
              </a:rPr>
              <a:t>en</a:t>
            </a:r>
            <a:r>
              <a:rPr lang="en-US" sz="2400" b="0" strike="noStrike" spc="-1" dirty="0">
                <a:solidFill>
                  <a:srgbClr val="262626"/>
                </a:solidFill>
                <a:latin typeface="Gill Sans MT"/>
              </a:rPr>
              <a:t> sus </a:t>
            </a:r>
            <a:r>
              <a:rPr lang="en-US" sz="2400" b="0" strike="noStrike" spc="-1" dirty="0" err="1">
                <a:solidFill>
                  <a:srgbClr val="262626"/>
                </a:solidFill>
                <a:latin typeface="Gill Sans MT"/>
              </a:rPr>
              <a:t>medicamentos</a:t>
            </a:r>
            <a:r>
              <a:rPr lang="en-US" sz="2400" b="0" strike="noStrike" spc="-1" dirty="0">
                <a:solidFill>
                  <a:srgbClr val="262626"/>
                </a:solidFill>
                <a:latin typeface="Gill Sans MT"/>
              </a:rPr>
              <a:t> </a:t>
            </a:r>
            <a:r>
              <a:rPr lang="en-US" sz="2400" b="0" strike="noStrike" spc="-1" dirty="0" err="1">
                <a:solidFill>
                  <a:srgbClr val="262626"/>
                </a:solidFill>
                <a:latin typeface="Gill Sans MT"/>
              </a:rPr>
              <a:t>como</a:t>
            </a:r>
            <a:r>
              <a:rPr lang="en-US" sz="2400" b="0" strike="noStrike" spc="-1" dirty="0">
                <a:solidFill>
                  <a:srgbClr val="262626"/>
                </a:solidFill>
                <a:latin typeface="Gill Sans MT"/>
              </a:rPr>
              <a:t> </a:t>
            </a:r>
            <a:r>
              <a:rPr lang="en-US" sz="2400" b="0" strike="noStrike" spc="-1" dirty="0" err="1">
                <a:solidFill>
                  <a:srgbClr val="262626"/>
                </a:solidFill>
                <a:latin typeface="Gill Sans MT"/>
              </a:rPr>
              <a:t>piensa</a:t>
            </a:r>
            <a:r>
              <a:rPr lang="en-US" sz="2400" b="0" strike="noStrike" spc="-1" dirty="0">
                <a:solidFill>
                  <a:srgbClr val="262626"/>
                </a:solidFill>
                <a:latin typeface="Gill Sans MT"/>
              </a:rPr>
              <a:t> </a:t>
            </a:r>
            <a:r>
              <a:rPr lang="en-US" sz="2400" b="0" strike="noStrike" spc="-1" dirty="0" err="1">
                <a:solidFill>
                  <a:srgbClr val="262626"/>
                </a:solidFill>
                <a:latin typeface="Gill Sans MT"/>
              </a:rPr>
              <a:t>en</a:t>
            </a:r>
            <a:r>
              <a:rPr lang="en-US" sz="2400" b="0" strike="noStrike" spc="-1" dirty="0">
                <a:solidFill>
                  <a:srgbClr val="262626"/>
                </a:solidFill>
                <a:latin typeface="Gill Sans MT"/>
              </a:rPr>
              <a:t> las </a:t>
            </a:r>
            <a:r>
              <a:rPr lang="en-US" sz="2400" b="0" strike="noStrike" spc="-1" dirty="0" err="1">
                <a:solidFill>
                  <a:srgbClr val="262626"/>
                </a:solidFill>
                <a:latin typeface="Gill Sans MT"/>
              </a:rPr>
              <a:t>vitaminas</a:t>
            </a:r>
            <a:r>
              <a:rPr lang="en-US" sz="2400" b="0" strike="noStrike" spc="-1" dirty="0">
                <a:solidFill>
                  <a:srgbClr val="262626"/>
                </a:solidFill>
                <a:latin typeface="Gill Sans MT"/>
              </a:rPr>
              <a:t> (</a:t>
            </a:r>
            <a:r>
              <a:rPr lang="en-US" sz="2400" b="0" strike="noStrike" spc="-1" dirty="0" err="1">
                <a:solidFill>
                  <a:srgbClr val="262626"/>
                </a:solidFill>
                <a:latin typeface="Gill Sans MT"/>
              </a:rPr>
              <a:t>está</a:t>
            </a:r>
            <a:r>
              <a:rPr lang="en-US" sz="2400" b="0" strike="noStrike" spc="-1" dirty="0">
                <a:solidFill>
                  <a:srgbClr val="262626"/>
                </a:solidFill>
                <a:latin typeface="Gill Sans MT"/>
              </a:rPr>
              <a:t> </a:t>
            </a:r>
            <a:r>
              <a:rPr lang="en-US" sz="2400" b="0" strike="noStrike" spc="-1" dirty="0" err="1">
                <a:solidFill>
                  <a:srgbClr val="262626"/>
                </a:solidFill>
                <a:latin typeface="Gill Sans MT"/>
              </a:rPr>
              <a:t>haciendo</a:t>
            </a:r>
            <a:r>
              <a:rPr lang="en-US" sz="2400" b="0" strike="noStrike" spc="-1" dirty="0">
                <a:solidFill>
                  <a:srgbClr val="262626"/>
                </a:solidFill>
                <a:latin typeface="Gill Sans MT"/>
              </a:rPr>
              <a:t> algo </a:t>
            </a:r>
            <a:r>
              <a:rPr lang="en-US" sz="2400" b="0" strike="noStrike" spc="-1" dirty="0" err="1">
                <a:solidFill>
                  <a:srgbClr val="262626"/>
                </a:solidFill>
                <a:latin typeface="Gill Sans MT"/>
              </a:rPr>
              <a:t>positivo</a:t>
            </a:r>
            <a:r>
              <a:rPr lang="en-US" sz="2400" b="0" strike="noStrike" spc="-1" dirty="0">
                <a:solidFill>
                  <a:srgbClr val="262626"/>
                </a:solidFill>
                <a:latin typeface="Gill Sans MT"/>
              </a:rPr>
              <a:t> para </a:t>
            </a:r>
            <a:r>
              <a:rPr lang="en-US" sz="2400" b="0" strike="noStrike" spc="-1" dirty="0" err="1">
                <a:solidFill>
                  <a:srgbClr val="262626"/>
                </a:solidFill>
                <a:latin typeface="Gill Sans MT"/>
              </a:rPr>
              <a:t>promover</a:t>
            </a:r>
            <a:r>
              <a:rPr lang="en-US" sz="2400" b="0" strike="noStrike" spc="-1" dirty="0">
                <a:solidFill>
                  <a:srgbClr val="262626"/>
                </a:solidFill>
                <a:latin typeface="Gill Sans MT"/>
              </a:rPr>
              <a:t> la </a:t>
            </a:r>
            <a:r>
              <a:rPr lang="en-US" sz="2400" b="0" strike="noStrike" spc="-1" dirty="0" err="1">
                <a:solidFill>
                  <a:srgbClr val="262626"/>
                </a:solidFill>
                <a:latin typeface="Gill Sans MT"/>
              </a:rPr>
              <a:t>salud</a:t>
            </a:r>
            <a:r>
              <a:rPr lang="en-US" sz="2400" spc="-1" dirty="0">
                <a:solidFill>
                  <a:srgbClr val="262626"/>
                </a:solidFill>
                <a:latin typeface="Gill Sans MT"/>
              </a:rPr>
              <a:t>).</a:t>
            </a:r>
            <a:endParaRPr lang="en-US" sz="2400" b="0" strike="noStrike" spc="-1" dirty="0">
              <a:solidFill>
                <a:srgbClr val="262626"/>
              </a:solidFill>
              <a:latin typeface="Gill Sans MT"/>
            </a:endParaRPr>
          </a:p>
          <a:p>
            <a:pPr marL="228600" indent="-227965">
              <a:lnSpc>
                <a:spcPct val="100000"/>
              </a:lnSpc>
              <a:spcBef>
                <a:spcPts val="1001"/>
              </a:spcBef>
              <a:buClr>
                <a:srgbClr val="418AB3"/>
              </a:buClr>
              <a:buFont typeface="Arial"/>
              <a:buChar char="•"/>
            </a:pPr>
            <a:r>
              <a:rPr lang="en-US" sz="2400" b="0" strike="noStrike" spc="-1" dirty="0">
                <a:solidFill>
                  <a:srgbClr val="262626"/>
                </a:solidFill>
                <a:latin typeface="Gill Sans MT"/>
              </a:rPr>
              <a:t>Imagina </a:t>
            </a:r>
            <a:r>
              <a:rPr lang="en-US" sz="2400" b="0" strike="noStrike" spc="-1" dirty="0" err="1">
                <a:solidFill>
                  <a:srgbClr val="262626"/>
                </a:solidFill>
                <a:latin typeface="Gill Sans MT"/>
              </a:rPr>
              <a:t>cómo</a:t>
            </a:r>
            <a:r>
              <a:rPr lang="en-US" sz="2400" b="0" strike="noStrike" spc="-1" dirty="0">
                <a:solidFill>
                  <a:srgbClr val="262626"/>
                </a:solidFill>
                <a:latin typeface="Gill Sans MT"/>
              </a:rPr>
              <a:t> </a:t>
            </a:r>
            <a:r>
              <a:rPr lang="en-US" sz="2400" b="0" strike="noStrike" spc="-1" dirty="0" err="1">
                <a:solidFill>
                  <a:srgbClr val="262626"/>
                </a:solidFill>
                <a:latin typeface="Gill Sans MT"/>
              </a:rPr>
              <a:t>te</a:t>
            </a:r>
            <a:r>
              <a:rPr lang="en-US" sz="2400" b="0" strike="noStrike" spc="-1" dirty="0">
                <a:solidFill>
                  <a:srgbClr val="262626"/>
                </a:solidFill>
                <a:latin typeface="Gill Sans MT"/>
              </a:rPr>
              <a:t> </a:t>
            </a:r>
            <a:r>
              <a:rPr lang="en-US" sz="2400" b="0" strike="noStrike" spc="-1" dirty="0" err="1">
                <a:solidFill>
                  <a:srgbClr val="262626"/>
                </a:solidFill>
                <a:latin typeface="Gill Sans MT"/>
              </a:rPr>
              <a:t>está</a:t>
            </a:r>
            <a:r>
              <a:rPr lang="en-US" sz="2400" b="0" strike="noStrike" spc="-1" dirty="0">
                <a:solidFill>
                  <a:srgbClr val="262626"/>
                </a:solidFill>
                <a:latin typeface="Gill Sans MT"/>
              </a:rPr>
              <a:t> </a:t>
            </a:r>
            <a:r>
              <a:rPr lang="en-US" sz="2400" b="0" strike="noStrike" spc="-1" dirty="0" err="1">
                <a:solidFill>
                  <a:srgbClr val="262626"/>
                </a:solidFill>
                <a:latin typeface="Gill Sans MT"/>
              </a:rPr>
              <a:t>ayudando</a:t>
            </a:r>
            <a:r>
              <a:rPr lang="en-US" sz="2400" b="0" strike="noStrike" spc="-1" dirty="0">
                <a:solidFill>
                  <a:srgbClr val="262626"/>
                </a:solidFill>
                <a:latin typeface="Gill Sans MT"/>
              </a:rPr>
              <a:t> </a:t>
            </a:r>
            <a:r>
              <a:rPr lang="en-US" sz="2400" b="0" strike="noStrike" spc="-1" dirty="0" err="1">
                <a:solidFill>
                  <a:srgbClr val="262626"/>
                </a:solidFill>
                <a:latin typeface="Gill Sans MT"/>
              </a:rPr>
              <a:t>el</a:t>
            </a:r>
            <a:r>
              <a:rPr lang="en-US" sz="2400" b="0" strike="noStrike" spc="-1" dirty="0">
                <a:solidFill>
                  <a:srgbClr val="262626"/>
                </a:solidFill>
                <a:latin typeface="Gill Sans MT"/>
              </a:rPr>
              <a:t> </a:t>
            </a:r>
            <a:r>
              <a:rPr lang="en-US" sz="2400" b="0" strike="noStrike" spc="-1" dirty="0" err="1">
                <a:solidFill>
                  <a:srgbClr val="262626"/>
                </a:solidFill>
                <a:latin typeface="Gill Sans MT"/>
              </a:rPr>
              <a:t>medicamento</a:t>
            </a:r>
            <a:r>
              <a:rPr lang="en-US" sz="2400" b="0" strike="noStrike" spc="-1" dirty="0">
                <a:solidFill>
                  <a:srgbClr val="262626"/>
                </a:solidFill>
                <a:latin typeface="Gill Sans MT"/>
              </a:rPr>
              <a:t>.</a:t>
            </a:r>
          </a:p>
          <a:p>
            <a:pPr marL="228600" indent="-227965">
              <a:lnSpc>
                <a:spcPct val="100000"/>
              </a:lnSpc>
              <a:spcBef>
                <a:spcPts val="1001"/>
              </a:spcBef>
              <a:buClr>
                <a:srgbClr val="418AB3"/>
              </a:buClr>
              <a:buFont typeface="Arial"/>
              <a:buChar char="•"/>
            </a:pPr>
            <a:r>
              <a:rPr lang="en-US" sz="2400" b="0" strike="noStrike" spc="-1" dirty="0" err="1">
                <a:solidFill>
                  <a:srgbClr val="262626"/>
                </a:solidFill>
                <a:latin typeface="Gill Sans MT"/>
              </a:rPr>
              <a:t>Tenga</a:t>
            </a:r>
            <a:r>
              <a:rPr lang="en-US" sz="2400" b="0" strike="noStrike" spc="-1" dirty="0">
                <a:solidFill>
                  <a:srgbClr val="262626"/>
                </a:solidFill>
                <a:latin typeface="Gill Sans MT"/>
              </a:rPr>
              <a:t> </a:t>
            </a:r>
            <a:r>
              <a:rPr lang="en-US" sz="2400" b="0" strike="noStrike" spc="-1" dirty="0" err="1">
                <a:solidFill>
                  <a:srgbClr val="262626"/>
                </a:solidFill>
                <a:latin typeface="Gill Sans MT"/>
              </a:rPr>
              <a:t>en</a:t>
            </a:r>
            <a:r>
              <a:rPr lang="en-US" sz="2400" b="0" strike="noStrike" spc="-1" dirty="0">
                <a:solidFill>
                  <a:srgbClr val="262626"/>
                </a:solidFill>
                <a:latin typeface="Gill Sans MT"/>
              </a:rPr>
              <a:t> </a:t>
            </a:r>
            <a:r>
              <a:rPr lang="en-US" sz="2400" b="0" strike="noStrike" spc="-1" dirty="0" err="1">
                <a:solidFill>
                  <a:srgbClr val="262626"/>
                </a:solidFill>
                <a:latin typeface="Gill Sans MT"/>
              </a:rPr>
              <a:t>cuenta</a:t>
            </a:r>
            <a:r>
              <a:rPr lang="en-US" sz="2400" b="0" strike="noStrike" spc="-1" dirty="0">
                <a:solidFill>
                  <a:srgbClr val="262626"/>
                </a:solidFill>
                <a:latin typeface="Gill Sans MT"/>
              </a:rPr>
              <a:t> </a:t>
            </a:r>
            <a:r>
              <a:rPr lang="en-US" sz="2400" b="0" strike="noStrike" spc="-1" dirty="0" err="1">
                <a:solidFill>
                  <a:srgbClr val="262626"/>
                </a:solidFill>
                <a:latin typeface="Gill Sans MT"/>
              </a:rPr>
              <a:t>porqué</a:t>
            </a:r>
            <a:r>
              <a:rPr lang="en-US" sz="2400" b="0" strike="noStrike" spc="-1" dirty="0">
                <a:solidFill>
                  <a:srgbClr val="262626"/>
                </a:solidFill>
                <a:latin typeface="Gill Sans MT"/>
              </a:rPr>
              <a:t> </a:t>
            </a:r>
            <a:r>
              <a:rPr lang="en-US" sz="2400" b="0" strike="noStrike" spc="-1" dirty="0" err="1">
                <a:solidFill>
                  <a:srgbClr val="262626"/>
                </a:solidFill>
                <a:latin typeface="Gill Sans MT"/>
              </a:rPr>
              <a:t>está</a:t>
            </a:r>
            <a:r>
              <a:rPr lang="en-US" sz="2400" b="0" strike="noStrike" spc="-1" dirty="0">
                <a:solidFill>
                  <a:srgbClr val="262626"/>
                </a:solidFill>
                <a:latin typeface="Gill Sans MT"/>
              </a:rPr>
              <a:t> </a:t>
            </a:r>
            <a:r>
              <a:rPr lang="en-US" sz="2400" b="0" strike="noStrike" spc="-1" dirty="0" err="1">
                <a:solidFill>
                  <a:srgbClr val="262626"/>
                </a:solidFill>
                <a:latin typeface="Gill Sans MT"/>
              </a:rPr>
              <a:t>tomando</a:t>
            </a:r>
            <a:r>
              <a:rPr lang="en-US" sz="2400" b="0" strike="noStrike" spc="-1" dirty="0">
                <a:solidFill>
                  <a:srgbClr val="262626"/>
                </a:solidFill>
                <a:latin typeface="Gill Sans MT"/>
              </a:rPr>
              <a:t> </a:t>
            </a:r>
            <a:r>
              <a:rPr lang="en-US" sz="2400" b="0" strike="noStrike" spc="-1" dirty="0" err="1">
                <a:solidFill>
                  <a:srgbClr val="262626"/>
                </a:solidFill>
                <a:latin typeface="Gill Sans MT"/>
              </a:rPr>
              <a:t>el</a:t>
            </a:r>
            <a:r>
              <a:rPr lang="en-US" sz="2400" b="0" strike="noStrike" spc="-1" dirty="0">
                <a:solidFill>
                  <a:srgbClr val="262626"/>
                </a:solidFill>
                <a:latin typeface="Gill Sans MT"/>
              </a:rPr>
              <a:t> </a:t>
            </a:r>
            <a:r>
              <a:rPr lang="en-US" sz="2400" b="0" strike="noStrike" spc="-1" dirty="0" err="1">
                <a:solidFill>
                  <a:srgbClr val="262626"/>
                </a:solidFill>
                <a:latin typeface="Gill Sans MT"/>
              </a:rPr>
              <a:t>medicamento</a:t>
            </a:r>
            <a:r>
              <a:rPr lang="en-US" sz="2400" b="0" strike="noStrike" spc="-1" dirty="0">
                <a:solidFill>
                  <a:srgbClr val="262626"/>
                </a:solidFill>
                <a:latin typeface="Gill Sans MT"/>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62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Shape 1"/>
          <p:cNvSpPr txBox="1"/>
          <p:nvPr/>
        </p:nvSpPr>
        <p:spPr>
          <a:xfrm>
            <a:off x="1148760" y="504720"/>
            <a:ext cx="8327160" cy="1188360"/>
          </a:xfrm>
          <a:prstGeom prst="rect">
            <a:avLst/>
          </a:prstGeom>
          <a:solidFill>
            <a:srgbClr val="FFFFFF"/>
          </a:solidFill>
          <a:ln w="31680" cap="sq">
            <a:solidFill>
              <a:srgbClr val="404040"/>
            </a:solidFill>
            <a:miter/>
          </a:ln>
        </p:spPr>
        <p:txBody>
          <a:bodyPr lIns="182880" tIns="182880" rIns="182880" bIns="182880" anchor="ctr">
            <a:normAutofit fontScale="88500"/>
          </a:bodyPr>
          <a:lstStyle/>
          <a:p>
            <a:pPr algn="ctr">
              <a:lnSpc>
                <a:spcPct val="90000"/>
              </a:lnSpc>
            </a:pPr>
            <a:r>
              <a:rPr lang="en-US" sz="2800" b="0" strike="noStrike" cap="all" spc="199" err="1">
                <a:solidFill>
                  <a:srgbClr val="262626"/>
                </a:solidFill>
                <a:latin typeface="Gill Sans MT"/>
              </a:rPr>
              <a:t>Cuales</a:t>
            </a:r>
            <a:r>
              <a:rPr lang="en-US" sz="2800" b="0" strike="noStrike" cap="all" spc="199">
                <a:solidFill>
                  <a:srgbClr val="262626"/>
                </a:solidFill>
                <a:latin typeface="Gill Sans MT"/>
              </a:rPr>
              <a:t> son los </a:t>
            </a:r>
            <a:r>
              <a:rPr lang="en-US" sz="2800" b="0" strike="noStrike" cap="all" spc="199" err="1">
                <a:solidFill>
                  <a:srgbClr val="262626"/>
                </a:solidFill>
                <a:latin typeface="Gill Sans MT"/>
              </a:rPr>
              <a:t>niveles</a:t>
            </a:r>
            <a:r>
              <a:rPr lang="en-US" sz="2800" b="0" strike="noStrike" cap="all" spc="199">
                <a:solidFill>
                  <a:srgbClr val="262626"/>
                </a:solidFill>
                <a:latin typeface="Gill Sans MT"/>
              </a:rPr>
              <a:t> de </a:t>
            </a:r>
            <a:r>
              <a:rPr lang="en-US" sz="2800" b="0" strike="noStrike" cap="all" spc="199" err="1">
                <a:solidFill>
                  <a:srgbClr val="262626"/>
                </a:solidFill>
                <a:latin typeface="Gill Sans MT"/>
              </a:rPr>
              <a:t>azucar</a:t>
            </a:r>
            <a:r>
              <a:rPr lang="en-US" sz="2800" b="0" strike="noStrike" cap="all" spc="199">
                <a:solidFill>
                  <a:srgbClr val="262626"/>
                </a:solidFill>
                <a:latin typeface="Gill Sans MT"/>
              </a:rPr>
              <a:t> </a:t>
            </a:r>
            <a:r>
              <a:rPr lang="en-US" sz="2800" b="0" strike="noStrike" cap="all" spc="199" err="1">
                <a:solidFill>
                  <a:srgbClr val="262626"/>
                </a:solidFill>
                <a:latin typeface="Gill Sans MT"/>
              </a:rPr>
              <a:t>ideales</a:t>
            </a:r>
            <a:r>
              <a:rPr lang="en-US" sz="2800" b="0" strike="noStrike" cap="all" spc="199">
                <a:solidFill>
                  <a:srgbClr val="262626"/>
                </a:solidFill>
                <a:latin typeface="Gill Sans MT"/>
              </a:rPr>
              <a:t> que se </a:t>
            </a:r>
            <a:r>
              <a:rPr lang="en-US" sz="2800" b="0" strike="noStrike" cap="all" spc="199" err="1">
                <a:solidFill>
                  <a:srgbClr val="262626"/>
                </a:solidFill>
                <a:latin typeface="Gill Sans MT"/>
              </a:rPr>
              <a:t>toman</a:t>
            </a:r>
            <a:r>
              <a:rPr lang="en-US" sz="2800" b="0" strike="noStrike" cap="all" spc="199">
                <a:solidFill>
                  <a:srgbClr val="262626"/>
                </a:solidFill>
                <a:latin typeface="Gill Sans MT"/>
              </a:rPr>
              <a:t> con el </a:t>
            </a:r>
            <a:r>
              <a:rPr lang="en-US" sz="2800" b="0" strike="noStrike" cap="all" spc="199" err="1">
                <a:solidFill>
                  <a:srgbClr val="262626"/>
                </a:solidFill>
                <a:latin typeface="Gill Sans MT"/>
              </a:rPr>
              <a:t>glucometro</a:t>
            </a:r>
            <a:r>
              <a:rPr lang="en-US" sz="2800" b="0" strike="noStrike" cap="all" spc="199">
                <a:solidFill>
                  <a:srgbClr val="262626"/>
                </a:solidFill>
                <a:latin typeface="Gill Sans MT"/>
              </a:rPr>
              <a:t>?</a:t>
            </a:r>
            <a:endParaRPr lang="en-US" sz="2800" b="0" strike="noStrike" spc="-1">
              <a:solidFill>
                <a:srgbClr val="000000"/>
              </a:solidFill>
              <a:latin typeface="Gill Sans MT"/>
            </a:endParaRPr>
          </a:p>
        </p:txBody>
      </p:sp>
      <p:sp>
        <p:nvSpPr>
          <p:cNvPr id="115" name="CustomShape 2"/>
          <p:cNvSpPr/>
          <p:nvPr/>
        </p:nvSpPr>
        <p:spPr>
          <a:xfrm>
            <a:off x="7502760" y="4183200"/>
            <a:ext cx="1979640" cy="8665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a:solidFill>
                  <a:srgbClr val="262626"/>
                </a:solidFill>
                <a:latin typeface="Gill Sans MT"/>
              </a:rPr>
              <a:t>80-200</a:t>
            </a:r>
            <a:endParaRPr lang="en-US" sz="5000" b="0" strike="noStrike" spc="-1">
              <a:latin typeface="Arial"/>
            </a:endParaRPr>
          </a:p>
        </p:txBody>
      </p:sp>
      <p:pic>
        <p:nvPicPr>
          <p:cNvPr id="116" name="Picture 6" descr="Couple, Elderly, Walking, Fall, Trail"/>
          <p:cNvPicPr/>
          <p:nvPr/>
        </p:nvPicPr>
        <p:blipFill>
          <a:blip r:embed="rId2"/>
          <a:stretch/>
        </p:blipFill>
        <p:spPr>
          <a:xfrm>
            <a:off x="7031160" y="2483280"/>
            <a:ext cx="2392560" cy="1591920"/>
          </a:xfrm>
          <a:prstGeom prst="rect">
            <a:avLst/>
          </a:prstGeom>
          <a:ln w="0">
            <a:noFill/>
          </a:ln>
        </p:spPr>
      </p:pic>
      <p:sp>
        <p:nvSpPr>
          <p:cNvPr id="117" name="CustomShape 3"/>
          <p:cNvSpPr/>
          <p:nvPr/>
        </p:nvSpPr>
        <p:spPr>
          <a:xfrm>
            <a:off x="1290600" y="4201560"/>
            <a:ext cx="2436480" cy="163476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a:solidFill>
                  <a:srgbClr val="262626"/>
                </a:solidFill>
                <a:latin typeface="Gill Sans MT"/>
              </a:rPr>
              <a:t>80-100</a:t>
            </a:r>
            <a:endParaRPr lang="en-US" sz="5000" b="0" strike="noStrike" spc="-1">
              <a:latin typeface="Arial"/>
            </a:endParaRPr>
          </a:p>
        </p:txBody>
      </p:sp>
      <p:sp>
        <p:nvSpPr>
          <p:cNvPr id="118" name="CustomShape 4"/>
          <p:cNvSpPr/>
          <p:nvPr/>
        </p:nvSpPr>
        <p:spPr>
          <a:xfrm>
            <a:off x="4509000" y="4201560"/>
            <a:ext cx="2212200" cy="84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001"/>
              </a:spcBef>
              <a:tabLst>
                <a:tab pos="0" algn="l"/>
              </a:tabLst>
            </a:pPr>
            <a:r>
              <a:rPr lang="es-MX" sz="5000" b="0" strike="noStrike" spc="-1">
                <a:solidFill>
                  <a:srgbClr val="262626"/>
                </a:solidFill>
                <a:latin typeface="Gill Sans MT"/>
                <a:ea typeface="Gill Sans MT"/>
              </a:rPr>
              <a:t>80-150</a:t>
            </a:r>
            <a:endParaRPr lang="en-US" sz="5000" b="0" strike="noStrike" spc="-1">
              <a:latin typeface="Arial"/>
            </a:endParaRPr>
          </a:p>
        </p:txBody>
      </p:sp>
      <p:pic>
        <p:nvPicPr>
          <p:cNvPr id="119" name="Picture 26" descr="Minimalistic brown clock"/>
          <p:cNvPicPr/>
          <p:nvPr/>
        </p:nvPicPr>
        <p:blipFill>
          <a:blip r:embed="rId3"/>
          <a:stretch/>
        </p:blipFill>
        <p:spPr>
          <a:xfrm>
            <a:off x="1056960" y="2372040"/>
            <a:ext cx="2343600" cy="1757880"/>
          </a:xfrm>
          <a:prstGeom prst="rect">
            <a:avLst/>
          </a:prstGeom>
          <a:ln w="0">
            <a:noFill/>
          </a:ln>
        </p:spPr>
      </p:pic>
      <p:pic>
        <p:nvPicPr>
          <p:cNvPr id="120" name="Picture 4" descr="Satellite Express, Diabetes, The Meter"/>
          <p:cNvPicPr/>
          <p:nvPr/>
        </p:nvPicPr>
        <p:blipFill>
          <a:blip r:embed="rId4"/>
          <a:stretch/>
        </p:blipFill>
        <p:spPr>
          <a:xfrm>
            <a:off x="4097880" y="2428560"/>
            <a:ext cx="2552400" cy="1701360"/>
          </a:xfrm>
          <a:prstGeom prst="rect">
            <a:avLst/>
          </a:prstGeom>
          <a:ln w="0">
            <a:noFill/>
          </a:ln>
        </p:spPr>
      </p:pic>
      <p:sp>
        <p:nvSpPr>
          <p:cNvPr id="121" name="CustomShape 5"/>
          <p:cNvSpPr/>
          <p:nvPr/>
        </p:nvSpPr>
        <p:spPr>
          <a:xfrm>
            <a:off x="4415040" y="5116680"/>
            <a:ext cx="2226600" cy="152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spcBef>
                <a:spcPts val="1001"/>
              </a:spcBef>
              <a:tabLst>
                <a:tab pos="0" algn="l"/>
              </a:tabLst>
            </a:pPr>
            <a:r>
              <a:rPr lang="es-MX" sz="2500" b="0" strike="noStrike" spc="-1">
                <a:solidFill>
                  <a:srgbClr val="262626"/>
                </a:solidFill>
                <a:latin typeface="Gill Sans MT"/>
              </a:rPr>
              <a:t>En la tarde/noche </a:t>
            </a:r>
            <a:endParaRPr lang="en-US" sz="2500" b="0" strike="noStrike" spc="-1">
              <a:latin typeface="Arial"/>
            </a:endParaRPr>
          </a:p>
          <a:p>
            <a:pPr algn="ctr">
              <a:lnSpc>
                <a:spcPct val="100000"/>
              </a:lnSpc>
              <a:spcBef>
                <a:spcPts val="1001"/>
              </a:spcBef>
              <a:tabLst>
                <a:tab pos="0" algn="l"/>
              </a:tabLst>
            </a:pPr>
            <a:r>
              <a:rPr lang="es-MX" sz="2500" b="0" strike="noStrike" spc="-1">
                <a:solidFill>
                  <a:srgbClr val="262626"/>
                </a:solidFill>
                <a:latin typeface="Gill Sans MT"/>
              </a:rPr>
              <a:t>antes de comer</a:t>
            </a:r>
            <a:endParaRPr lang="en-US" sz="2500" b="0" strike="noStrike" spc="-1">
              <a:latin typeface="Arial"/>
            </a:endParaRPr>
          </a:p>
        </p:txBody>
      </p:sp>
      <p:sp>
        <p:nvSpPr>
          <p:cNvPr id="122" name="CustomShape 6"/>
          <p:cNvSpPr/>
          <p:nvPr/>
        </p:nvSpPr>
        <p:spPr>
          <a:xfrm>
            <a:off x="1239120" y="5050080"/>
            <a:ext cx="1979640" cy="71964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spcBef>
                <a:spcPts val="1001"/>
              </a:spcBef>
              <a:tabLst>
                <a:tab pos="0" algn="l"/>
              </a:tabLst>
            </a:pPr>
            <a:r>
              <a:rPr lang="es-MX" sz="2500" b="0" strike="noStrike" spc="-1">
                <a:solidFill>
                  <a:srgbClr val="404040"/>
                </a:solidFill>
                <a:latin typeface="Gill Sans MT"/>
              </a:rPr>
              <a:t>En ayunas</a:t>
            </a:r>
            <a:endParaRPr lang="en-US" sz="2500" b="0" strike="noStrike" spc="-1">
              <a:latin typeface="Arial"/>
            </a:endParaRPr>
          </a:p>
        </p:txBody>
      </p:sp>
      <p:sp>
        <p:nvSpPr>
          <p:cNvPr id="123" name="CustomShape 7"/>
          <p:cNvSpPr/>
          <p:nvPr/>
        </p:nvSpPr>
        <p:spPr>
          <a:xfrm>
            <a:off x="7502760" y="5132880"/>
            <a:ext cx="1979640" cy="1431720"/>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spcBef>
                <a:spcPts val="1001"/>
              </a:spcBef>
              <a:tabLst>
                <a:tab pos="0" algn="l"/>
              </a:tabLst>
            </a:pPr>
            <a:r>
              <a:rPr lang="es-MX" sz="2500" b="0" strike="noStrike" spc="-1">
                <a:solidFill>
                  <a:srgbClr val="262626"/>
                </a:solidFill>
                <a:latin typeface="Gill Sans MT"/>
              </a:rPr>
              <a:t>Dos horas después de comer</a:t>
            </a:r>
            <a:endParaRPr lang="en-US" sz="25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additive="repl">
                                        <p:cTn id="7" dur="1000"/>
                                        <p:tgtEl>
                                          <p:spTgt spid="122"/>
                                        </p:tgtEl>
                                      </p:cBhvr>
                                    </p:animEffect>
                                    <p:anim calcmode="lin" valueType="num">
                                      <p:cBhvr additive="repl">
                                        <p:cTn id="8" dur="1000" fill="hold"/>
                                        <p:tgtEl>
                                          <p:spTgt spid="122"/>
                                        </p:tgtEl>
                                        <p:attrNameLst>
                                          <p:attrName>ppt_x</p:attrName>
                                        </p:attrNameLst>
                                      </p:cBhvr>
                                      <p:tavLst>
                                        <p:tav tm="0">
                                          <p:val>
                                            <p:strVal val="#ppt_x"/>
                                          </p:val>
                                        </p:tav>
                                        <p:tav tm="100000">
                                          <p:val>
                                            <p:strVal val="#ppt_x"/>
                                          </p:val>
                                        </p:tav>
                                      </p:tavLst>
                                    </p:anim>
                                    <p:anim calcmode="lin" valueType="num">
                                      <p:cBhvr additive="repl">
                                        <p:cTn id="9"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barn(inVertical)">
                                      <p:cBhvr additive="repl">
                                        <p:cTn id="14" dur="500"/>
                                        <p:tgtEl>
                                          <p:spTgt spid="1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fill="hold" nodeType="click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additive="repl">
                                        <p:cTn id="19" dur="1000"/>
                                        <p:tgtEl>
                                          <p:spTgt spid="121"/>
                                        </p:tgtEl>
                                      </p:cBhvr>
                                    </p:animEffect>
                                    <p:anim calcmode="lin" valueType="num">
                                      <p:cBhvr additive="repl">
                                        <p:cTn id="20" dur="1000" fill="hold"/>
                                        <p:tgtEl>
                                          <p:spTgt spid="121"/>
                                        </p:tgtEl>
                                        <p:attrNameLst>
                                          <p:attrName>ppt_x</p:attrName>
                                        </p:attrNameLst>
                                      </p:cBhvr>
                                      <p:tavLst>
                                        <p:tav tm="0">
                                          <p:val>
                                            <p:strVal val="#ppt_x"/>
                                          </p:val>
                                        </p:tav>
                                        <p:tav tm="100000">
                                          <p:val>
                                            <p:strVal val="#ppt_x"/>
                                          </p:val>
                                        </p:tav>
                                      </p:tavLst>
                                    </p:anim>
                                    <p:anim calcmode="lin" valueType="num">
                                      <p:cBhvr additive="repl">
                                        <p:cTn id="21"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barn(inVertical)">
                                      <p:cBhvr additive="repl">
                                        <p:cTn id="26" dur="500"/>
                                        <p:tgtEl>
                                          <p:spTgt spid="11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Effect transition="in" filter="fade">
                                      <p:cBhvr additive="repl">
                                        <p:cTn id="31" dur="1000"/>
                                        <p:tgtEl>
                                          <p:spTgt spid="123"/>
                                        </p:tgtEl>
                                      </p:cBhvr>
                                    </p:animEffect>
                                    <p:anim calcmode="lin" valueType="num">
                                      <p:cBhvr additive="repl">
                                        <p:cTn id="32" dur="1000" fill="hold"/>
                                        <p:tgtEl>
                                          <p:spTgt spid="123"/>
                                        </p:tgtEl>
                                        <p:attrNameLst>
                                          <p:attrName>ppt_x</p:attrName>
                                        </p:attrNameLst>
                                      </p:cBhvr>
                                      <p:tavLst>
                                        <p:tav tm="0">
                                          <p:val>
                                            <p:strVal val="#ppt_x"/>
                                          </p:val>
                                        </p:tav>
                                        <p:tav tm="100000">
                                          <p:val>
                                            <p:strVal val="#ppt_x"/>
                                          </p:val>
                                        </p:tav>
                                      </p:tavLst>
                                    </p:anim>
                                    <p:anim calcmode="lin" valueType="num">
                                      <p:cBhvr additive="repl">
                                        <p:cTn id="33"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5"/>
                                        </p:tgtEl>
                                        <p:attrNameLst>
                                          <p:attrName>style.visibility</p:attrName>
                                        </p:attrNameLst>
                                      </p:cBhvr>
                                      <p:to>
                                        <p:strVal val="visible"/>
                                      </p:to>
                                    </p:set>
                                    <p:animEffect transition="in" filter="barn(inVertical)">
                                      <p:cBhvr additive="repl">
                                        <p:cTn id="3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MES 4: NUTRICION</a:t>
            </a:r>
          </a:p>
          <a:p>
            <a:pPr algn="ctr">
              <a:lnSpc>
                <a:spcPct val="90000"/>
              </a:lnSpc>
            </a:pPr>
            <a:r>
              <a:rPr lang="en-US" sz="2800" b="0" strike="noStrike" cap="all" spc="199" dirty="0" err="1">
                <a:solidFill>
                  <a:srgbClr val="262626"/>
                </a:solidFill>
                <a:latin typeface="Gill Sans MT"/>
              </a:rPr>
              <a:t>módulo</a:t>
            </a:r>
            <a:r>
              <a:rPr lang="en-US" sz="2800" b="0" strike="noStrike" cap="all" spc="199" dirty="0">
                <a:solidFill>
                  <a:srgbClr val="262626"/>
                </a:solidFill>
                <a:latin typeface="Gill Sans MT"/>
              </a:rPr>
              <a:t> #4 DE 6</a:t>
            </a:r>
          </a:p>
        </p:txBody>
      </p:sp>
      <p:sp>
        <p:nvSpPr>
          <p:cNvPr id="345" name="TextShape 2"/>
          <p:cNvSpPr txBox="1"/>
          <p:nvPr/>
        </p:nvSpPr>
        <p:spPr>
          <a:xfrm>
            <a:off x="2231280" y="263808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dirty="0">
                <a:solidFill>
                  <a:srgbClr val="262626"/>
                </a:solidFill>
                <a:latin typeface="Gill Sans MT"/>
              </a:rPr>
              <a:t>¿</a:t>
            </a:r>
            <a:r>
              <a:rPr lang="en-US" sz="2500" b="0" strike="noStrike" spc="-1" dirty="0" err="1">
                <a:solidFill>
                  <a:srgbClr val="262626"/>
                </a:solidFill>
                <a:latin typeface="Gill Sans MT"/>
              </a:rPr>
              <a:t>Preguntas</a:t>
            </a:r>
            <a:r>
              <a:rPr lang="en-US" sz="2500" b="0" strike="noStrike" spc="-1" dirty="0">
                <a:solidFill>
                  <a:srgbClr val="262626"/>
                </a:solidFill>
                <a:latin typeface="Gill Sans MT"/>
              </a:rPr>
              <a:t> o inquietudes?</a:t>
            </a:r>
          </a:p>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Anuncios</a:t>
            </a:r>
            <a:endParaRPr lang="en-US" sz="2500" b="0" strike="noStrike" spc="-1" dirty="0">
              <a:solidFill>
                <a:srgbClr val="262626"/>
              </a:solidFill>
              <a:latin typeface="Gill Sans MT"/>
            </a:endParaRPr>
          </a:p>
          <a:p>
            <a:pPr marL="228600">
              <a:lnSpc>
                <a:spcPct val="100000"/>
              </a:lnSpc>
              <a:spcBef>
                <a:spcPts val="1001"/>
              </a:spcBef>
              <a:tabLst>
                <a:tab pos="0" algn="l"/>
              </a:tabLst>
            </a:pPr>
            <a:endParaRPr lang="en-US" sz="1800" b="0" strike="noStrike" spc="-1" dirty="0">
              <a:solidFill>
                <a:srgbClr val="262626"/>
              </a:solidFill>
              <a:latin typeface="Gill Sans MT"/>
            </a:endParaRPr>
          </a:p>
          <a:p>
            <a:endParaRPr lang="en-US" sz="1800" b="0" strike="noStrike" spc="-1" dirty="0">
              <a:solidFill>
                <a:srgbClr val="262626"/>
              </a:solidFill>
              <a:latin typeface="Gill Sans M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 </a:t>
            </a:r>
            <a:r>
              <a:rPr lang="en-US" sz="2800" b="0" strike="noStrike" cap="all" spc="199" dirty="0" err="1">
                <a:solidFill>
                  <a:srgbClr val="262626"/>
                </a:solidFill>
                <a:latin typeface="Gill Sans MT"/>
              </a:rPr>
              <a:t>NUTRICIóN</a:t>
            </a:r>
            <a:endParaRPr lang="en-US" sz="2800" b="0" strike="noStrike" spc="-1" dirty="0">
              <a:solidFill>
                <a:srgbClr val="000000"/>
              </a:solidFill>
              <a:latin typeface="Gill Sans MT"/>
            </a:endParaRPr>
          </a:p>
        </p:txBody>
      </p:sp>
      <p:sp>
        <p:nvSpPr>
          <p:cNvPr id="422" name="TextShape 2"/>
          <p:cNvSpPr txBox="1"/>
          <p:nvPr/>
        </p:nvSpPr>
        <p:spPr>
          <a:xfrm>
            <a:off x="2231280" y="2638080"/>
            <a:ext cx="7729200" cy="3101760"/>
          </a:xfrm>
          <a:prstGeom prst="rect">
            <a:avLst/>
          </a:prstGeom>
          <a:noFill/>
          <a:ln w="0">
            <a:noFill/>
          </a:ln>
        </p:spPr>
        <p:txBody>
          <a:bodyPr>
            <a:normAutofit fontScale="92500" lnSpcReduction="20000"/>
          </a:bodyPr>
          <a:lstStyle/>
          <a:p>
            <a:pPr marL="228600" indent="-228240">
              <a:lnSpc>
                <a:spcPct val="100000"/>
              </a:lnSpc>
              <a:spcBef>
                <a:spcPts val="1001"/>
              </a:spcBef>
              <a:buClr>
                <a:srgbClr val="418AB3"/>
              </a:buClr>
              <a:buFont typeface="Arial"/>
              <a:buChar char="•"/>
            </a:pPr>
            <a:r>
              <a:rPr lang="en-US" sz="2700" b="0" strike="noStrike" spc="-1" err="1">
                <a:solidFill>
                  <a:srgbClr val="262626"/>
                </a:solidFill>
                <a:latin typeface="Gill Sans MT"/>
              </a:rPr>
              <a:t>Sobrepeso</a:t>
            </a:r>
            <a:endParaRPr lang="en-US" sz="27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700" b="0" strike="noStrike" spc="-1" err="1">
                <a:solidFill>
                  <a:srgbClr val="262626"/>
                </a:solidFill>
                <a:latin typeface="Gill Sans MT"/>
              </a:rPr>
              <a:t>Significado</a:t>
            </a:r>
            <a:r>
              <a:rPr lang="en-US" sz="2700" b="0" strike="noStrike" spc="-1">
                <a:solidFill>
                  <a:srgbClr val="262626"/>
                </a:solidFill>
                <a:latin typeface="Gill Sans MT"/>
              </a:rPr>
              <a:t> comer de forma </a:t>
            </a:r>
            <a:r>
              <a:rPr lang="en-US" sz="2700" b="0" strike="noStrike" spc="-1" err="1">
                <a:solidFill>
                  <a:srgbClr val="262626"/>
                </a:solidFill>
                <a:latin typeface="Gill Sans MT"/>
              </a:rPr>
              <a:t>saludable</a:t>
            </a:r>
            <a:r>
              <a:rPr lang="en-US" sz="2700" b="0" strike="noStrike"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700" spc="-1">
                <a:solidFill>
                  <a:srgbClr val="262626"/>
                </a:solidFill>
                <a:latin typeface="Gill Sans MT"/>
              </a:rPr>
              <a:t>Por que es tan </a:t>
            </a:r>
            <a:r>
              <a:rPr lang="en-US" sz="2700" spc="-1" err="1">
                <a:solidFill>
                  <a:srgbClr val="262626"/>
                </a:solidFill>
                <a:latin typeface="Gill Sans MT"/>
              </a:rPr>
              <a:t>difícil</a:t>
            </a:r>
            <a:r>
              <a:rPr lang="en-US" sz="2700" spc="-1">
                <a:solidFill>
                  <a:srgbClr val="262626"/>
                </a:solidFill>
                <a:latin typeface="Gill Sans MT"/>
              </a:rPr>
              <a:t> </a:t>
            </a:r>
            <a:r>
              <a:rPr lang="en-US" sz="2700" spc="-1" err="1">
                <a:solidFill>
                  <a:srgbClr val="262626"/>
                </a:solidFill>
                <a:latin typeface="Gill Sans MT"/>
              </a:rPr>
              <a:t>cuidarse</a:t>
            </a:r>
            <a:r>
              <a:rPr lang="en-US" sz="2700" spc="-1">
                <a:solidFill>
                  <a:srgbClr val="262626"/>
                </a:solidFill>
                <a:latin typeface="Gill Sans MT"/>
              </a:rPr>
              <a:t>? </a:t>
            </a:r>
            <a:r>
              <a:rPr lang="en-US" sz="2700" spc="-1" err="1">
                <a:solidFill>
                  <a:srgbClr val="262626"/>
                </a:solidFill>
                <a:latin typeface="Gill Sans MT"/>
              </a:rPr>
              <a:t>E</a:t>
            </a:r>
            <a:r>
              <a:rPr lang="en-US" sz="2700" b="0" strike="noStrike" spc="-1" err="1">
                <a:solidFill>
                  <a:srgbClr val="262626"/>
                </a:solidFill>
                <a:latin typeface="Gill Sans MT"/>
              </a:rPr>
              <a:t>jemplo</a:t>
            </a:r>
            <a:r>
              <a:rPr lang="en-US" sz="2700" spc="-1">
                <a:solidFill>
                  <a:srgbClr val="262626"/>
                </a:solidFill>
                <a:latin typeface="Gill Sans MT"/>
              </a:rPr>
              <a:t>:</a:t>
            </a:r>
            <a:r>
              <a:rPr lang="en-US" sz="2700" b="0" strike="noStrike" spc="-1">
                <a:solidFill>
                  <a:srgbClr val="262626"/>
                </a:solidFill>
                <a:latin typeface="Gill Sans MT"/>
              </a:rPr>
              <a:t> las </a:t>
            </a:r>
            <a:r>
              <a:rPr lang="en-US" sz="2700" b="0" strike="noStrike" spc="-1" err="1">
                <a:solidFill>
                  <a:srgbClr val="262626"/>
                </a:solidFill>
                <a:latin typeface="Gill Sans MT"/>
              </a:rPr>
              <a:t>costumbres</a:t>
            </a:r>
            <a:endParaRPr lang="en-US" sz="27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700" b="0" strike="noStrike" spc="-1">
                <a:solidFill>
                  <a:srgbClr val="262626"/>
                </a:solidFill>
                <a:latin typeface="Gill Sans MT"/>
              </a:rPr>
              <a:t>El </a:t>
            </a:r>
            <a:r>
              <a:rPr lang="en-US" sz="2700" b="0" strike="noStrike" spc="-1" err="1">
                <a:solidFill>
                  <a:srgbClr val="262626"/>
                </a:solidFill>
                <a:latin typeface="Gill Sans MT"/>
              </a:rPr>
              <a:t>plato</a:t>
            </a:r>
            <a:r>
              <a:rPr lang="en-US" sz="2700" b="0" strike="noStrike" spc="-1">
                <a:solidFill>
                  <a:srgbClr val="262626"/>
                </a:solidFill>
                <a:latin typeface="Gill Sans MT"/>
              </a:rPr>
              <a:t> </a:t>
            </a:r>
            <a:r>
              <a:rPr lang="en-US" sz="2700" b="0" strike="noStrike" spc="-1" err="1">
                <a:solidFill>
                  <a:srgbClr val="262626"/>
                </a:solidFill>
                <a:latin typeface="Gill Sans MT"/>
              </a:rPr>
              <a:t>saludable</a:t>
            </a:r>
            <a:endParaRPr lang="en-US" sz="27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700" b="0" strike="noStrike" spc="-1" err="1">
                <a:solidFill>
                  <a:srgbClr val="262626"/>
                </a:solidFill>
                <a:latin typeface="Gill Sans MT"/>
              </a:rPr>
              <a:t>Establecimiento</a:t>
            </a:r>
            <a:r>
              <a:rPr lang="en-US" sz="2700" b="0" strike="noStrike" spc="-1">
                <a:solidFill>
                  <a:srgbClr val="262626"/>
                </a:solidFill>
                <a:latin typeface="Gill Sans MT"/>
              </a:rPr>
              <a:t> </a:t>
            </a:r>
            <a:r>
              <a:rPr lang="en-US" sz="2700" b="0" strike="noStrike" spc="-1" err="1">
                <a:solidFill>
                  <a:srgbClr val="262626"/>
                </a:solidFill>
                <a:latin typeface="Gill Sans MT"/>
              </a:rPr>
              <a:t>metas</a:t>
            </a:r>
            <a:r>
              <a:rPr lang="en-US" sz="2700" b="0" strike="noStrike" spc="-1">
                <a:solidFill>
                  <a:srgbClr val="262626"/>
                </a:solidFill>
                <a:latin typeface="Gill Sans MT"/>
              </a:rPr>
              <a:t>, 4 </a:t>
            </a:r>
            <a:r>
              <a:rPr lang="en-US" sz="2700" b="0" strike="noStrike" spc="-1" err="1">
                <a:solidFill>
                  <a:srgbClr val="262626"/>
                </a:solidFill>
                <a:latin typeface="Gill Sans MT"/>
              </a:rPr>
              <a:t>semanas</a:t>
            </a:r>
            <a:r>
              <a:rPr lang="en-US" sz="2700" spc="-1">
                <a:solidFill>
                  <a:srgbClr val="262626"/>
                </a:solidFill>
                <a:latin typeface="Gill Sans MT"/>
              </a:rPr>
              <a:t> c</a:t>
            </a:r>
            <a:r>
              <a:rPr lang="en-US" sz="2700" b="0" strike="noStrike" spc="-1">
                <a:solidFill>
                  <a:srgbClr val="262626"/>
                </a:solidFill>
                <a:latin typeface="Gill Sans MT"/>
              </a:rPr>
              <a:t>on </a:t>
            </a:r>
            <a:r>
              <a:rPr lang="en-US" sz="2700" b="0" strike="noStrike" spc="-1" err="1">
                <a:solidFill>
                  <a:srgbClr val="262626"/>
                </a:solidFill>
                <a:latin typeface="Gill Sans MT"/>
              </a:rPr>
              <a:t>objetivos</a:t>
            </a:r>
            <a:r>
              <a:rPr lang="en-US" sz="2700" b="0" strike="noStrike" spc="-1">
                <a:solidFill>
                  <a:srgbClr val="262626"/>
                </a:solidFill>
                <a:latin typeface="Gill Sans MT"/>
              </a:rPr>
              <a:t> </a:t>
            </a:r>
            <a:r>
              <a:rPr lang="en-US" sz="2700" b="0" strike="noStrike" spc="-1" err="1">
                <a:solidFill>
                  <a:srgbClr val="262626"/>
                </a:solidFill>
                <a:latin typeface="Gill Sans MT"/>
              </a:rPr>
              <a:t>específicos</a:t>
            </a:r>
            <a:r>
              <a:rPr lang="en-US" sz="2700"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700" b="0" strike="noStrike" spc="-1">
                <a:solidFill>
                  <a:srgbClr val="262626"/>
                </a:solidFill>
                <a:latin typeface="Gill Sans MT"/>
              </a:rPr>
              <a:t>IMC (</a:t>
            </a:r>
            <a:r>
              <a:rPr lang="en-US" sz="2700" b="0" strike="noStrike" spc="-1" err="1">
                <a:solidFill>
                  <a:srgbClr val="262626"/>
                </a:solidFill>
                <a:latin typeface="Gill Sans MT"/>
              </a:rPr>
              <a:t>índice</a:t>
            </a:r>
            <a:r>
              <a:rPr lang="en-US" sz="2700" b="0" strike="noStrike" spc="-1">
                <a:solidFill>
                  <a:srgbClr val="262626"/>
                </a:solidFill>
                <a:latin typeface="Gill Sans MT"/>
              </a:rPr>
              <a:t> de masa corporal) y </a:t>
            </a:r>
            <a:r>
              <a:rPr lang="en-US" sz="2700" b="0" strike="noStrike" spc="-1" err="1">
                <a:solidFill>
                  <a:srgbClr val="262626"/>
                </a:solidFill>
                <a:latin typeface="Gill Sans MT"/>
              </a:rPr>
              <a:t>su</a:t>
            </a:r>
            <a:r>
              <a:rPr lang="en-US" sz="2700" b="0" strike="noStrike" spc="-1">
                <a:solidFill>
                  <a:srgbClr val="262626"/>
                </a:solidFill>
                <a:latin typeface="Gill Sans MT"/>
              </a:rPr>
              <a:t> </a:t>
            </a:r>
            <a:r>
              <a:rPr lang="en-US" sz="2700" b="0" strike="noStrike" spc="-1" err="1">
                <a:solidFill>
                  <a:srgbClr val="262626"/>
                </a:solidFill>
                <a:latin typeface="Gill Sans MT"/>
              </a:rPr>
              <a:t>importancia</a:t>
            </a:r>
            <a:r>
              <a:rPr lang="en-US" sz="2700" spc="-1">
                <a:solidFill>
                  <a:srgbClr val="262626"/>
                </a:solidFill>
                <a:latin typeface="Gill Sans MT"/>
              </a:rPr>
              <a:t>.</a:t>
            </a:r>
            <a:endParaRPr lang="en-US" sz="2700" b="0" strike="noStrike" spc="-1">
              <a:solidFill>
                <a:srgbClr val="262626"/>
              </a:solidFill>
              <a:latin typeface="Gill Sans MT"/>
            </a:endParaRPr>
          </a:p>
          <a:p>
            <a:pPr>
              <a:lnSpc>
                <a:spcPct val="100000"/>
              </a:lnSpc>
              <a:spcBef>
                <a:spcPts val="1001"/>
              </a:spcBef>
              <a:tabLst>
                <a:tab pos="0" algn="l"/>
              </a:tabLst>
            </a:pPr>
            <a:endParaRPr lang="en-US" sz="1800" b="0" strike="noStrike" spc="-1">
              <a:solidFill>
                <a:srgbClr val="262626"/>
              </a:solidFill>
              <a:latin typeface="Gill Sans M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08AD3-27D3-DBAE-DFF5-0D10F389916B}"/>
              </a:ext>
            </a:extLst>
          </p:cNvPr>
          <p:cNvSpPr>
            <a:spLocks noGrp="1"/>
          </p:cNvSpPr>
          <p:nvPr>
            <p:ph type="subTitle"/>
          </p:nvPr>
        </p:nvSpPr>
        <p:spPr>
          <a:xfrm>
            <a:off x="2229525" y="2907039"/>
            <a:ext cx="7729200" cy="433060"/>
          </a:xfrm>
        </p:spPr>
        <p:txBody>
          <a:bodyPr/>
          <a:lstStyle/>
          <a:p>
            <a:pPr marL="0" indent="0">
              <a:buNone/>
            </a:pPr>
            <a:r>
              <a:rPr lang="es-ES" sz="2500" b="0" i="0">
                <a:solidFill>
                  <a:srgbClr val="202124"/>
                </a:solidFill>
                <a:effectLst/>
                <a:latin typeface="Gill Sans MT" panose="020B0502020104020203" pitchFamily="34" charset="0"/>
              </a:rPr>
              <a:t>El sobrepeso y la obesidad se definen com</a:t>
            </a:r>
            <a:r>
              <a:rPr lang="es-ES" sz="2500">
                <a:solidFill>
                  <a:srgbClr val="202124"/>
                </a:solidFill>
                <a:latin typeface="Gill Sans MT" panose="020B0502020104020203" pitchFamily="34" charset="0"/>
              </a:rPr>
              <a:t>o:</a:t>
            </a:r>
            <a:r>
              <a:rPr lang="es-ES" sz="2500" b="0" i="0">
                <a:solidFill>
                  <a:srgbClr val="202124"/>
                </a:solidFill>
                <a:effectLst/>
                <a:latin typeface="Gill Sans MT" panose="020B0502020104020203" pitchFamily="34" charset="0"/>
              </a:rPr>
              <a:t> una </a:t>
            </a:r>
            <a:r>
              <a:rPr lang="es-ES" sz="2500" b="1" i="0">
                <a:solidFill>
                  <a:srgbClr val="202124"/>
                </a:solidFill>
                <a:effectLst/>
                <a:latin typeface="Gill Sans MT" panose="020B0502020104020203" pitchFamily="34" charset="0"/>
              </a:rPr>
              <a:t>acumulación excesiva de grasa que puede ser perjudicial para la salud</a:t>
            </a:r>
            <a:r>
              <a:rPr lang="es-ES" sz="2500" b="0" i="0">
                <a:solidFill>
                  <a:srgbClr val="202124"/>
                </a:solidFill>
                <a:effectLst/>
                <a:latin typeface="Gill Sans MT" panose="020B0502020104020203" pitchFamily="34" charset="0"/>
              </a:rPr>
              <a:t>.</a:t>
            </a:r>
            <a:endParaRPr lang="es-MX" sz="2500" baseline="0" noProof="0">
              <a:latin typeface="Gill Sans MT" panose="020B0502020104020203" pitchFamily="34" charset="0"/>
              <a:ea typeface="ＭＳ Ｐゴシック" pitchFamily="34" charset="-128"/>
            </a:endParaRPr>
          </a:p>
          <a:p>
            <a:endParaRPr lang="es-MX" sz="2500">
              <a:latin typeface="Gill Sans MT" panose="020B0502020104020203" pitchFamily="34" charset="0"/>
              <a:ea typeface="ＭＳ Ｐゴシック" pitchFamily="34" charset="-128"/>
            </a:endParaRPr>
          </a:p>
          <a:p>
            <a:endParaRPr lang="es-MX" sz="2500">
              <a:latin typeface="Gill Sans MT" panose="020B0502020104020203" pitchFamily="34" charset="0"/>
              <a:ea typeface="ＭＳ Ｐゴシック" pitchFamily="34" charset="-128"/>
            </a:endParaRPr>
          </a:p>
        </p:txBody>
      </p:sp>
      <p:sp>
        <p:nvSpPr>
          <p:cNvPr id="4" name="TextShape 1">
            <a:extLst>
              <a:ext uri="{FF2B5EF4-FFF2-40B4-BE49-F238E27FC236}">
                <a16:creationId xmlns:a16="http://schemas.microsoft.com/office/drawing/2014/main" id="{771F915F-E626-01E2-4360-6C85572036EA}"/>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1" spc="-1">
                <a:solidFill>
                  <a:srgbClr val="000000"/>
                </a:solidFill>
                <a:latin typeface="Gill Sans MT"/>
              </a:rPr>
              <a:t>QUE ES SOBREPESO?</a:t>
            </a:r>
            <a:endParaRPr lang="en-US" sz="2800" b="1" strike="noStrike" spc="-1">
              <a:solidFill>
                <a:srgbClr val="000000"/>
              </a:solidFill>
              <a:latin typeface="Gill Sans MT"/>
            </a:endParaRPr>
          </a:p>
        </p:txBody>
      </p:sp>
      <p:sp>
        <p:nvSpPr>
          <p:cNvPr id="5" name="TextShape 1">
            <a:extLst>
              <a:ext uri="{FF2B5EF4-FFF2-40B4-BE49-F238E27FC236}">
                <a16:creationId xmlns:a16="http://schemas.microsoft.com/office/drawing/2014/main" id="{06908637-D30A-0703-B23D-40159EE6A7F0}"/>
              </a:ext>
            </a:extLst>
          </p:cNvPr>
          <p:cNvSpPr txBox="1">
            <a:spLocks/>
          </p:cNvSpPr>
          <p:nvPr/>
        </p:nvSpPr>
        <p:spPr>
          <a:xfrm>
            <a:off x="2229525" y="3340099"/>
            <a:ext cx="7727950" cy="921272"/>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800" b="1" spc="-1">
                <a:solidFill>
                  <a:srgbClr val="000000"/>
                </a:solidFill>
                <a:latin typeface="Gill Sans MT"/>
              </a:rPr>
            </a:br>
            <a:r>
              <a:rPr lang="en-US" sz="2800" b="1" spc="-1">
                <a:solidFill>
                  <a:srgbClr val="000000"/>
                </a:solidFill>
                <a:latin typeface="Gill Sans MT"/>
              </a:rPr>
              <a:t>AFECTA EL SOBREPESO A LA SALUD?</a:t>
            </a:r>
          </a:p>
        </p:txBody>
      </p:sp>
      <p:sp>
        <p:nvSpPr>
          <p:cNvPr id="6" name="TextBox 5">
            <a:extLst>
              <a:ext uri="{FF2B5EF4-FFF2-40B4-BE49-F238E27FC236}">
                <a16:creationId xmlns:a16="http://schemas.microsoft.com/office/drawing/2014/main" id="{81A09D60-6A07-1AEA-4891-5FE79FA15DB7}"/>
              </a:ext>
            </a:extLst>
          </p:cNvPr>
          <p:cNvSpPr txBox="1"/>
          <p:nvPr/>
        </p:nvSpPr>
        <p:spPr>
          <a:xfrm>
            <a:off x="2116789" y="4261371"/>
            <a:ext cx="8793379" cy="2400657"/>
          </a:xfrm>
          <a:prstGeom prst="rect">
            <a:avLst/>
          </a:prstGeom>
          <a:noFill/>
        </p:spPr>
        <p:txBody>
          <a:bodyPr wrap="square" rtlCol="0">
            <a:spAutoFit/>
          </a:bodyPr>
          <a:lstStyle/>
          <a:p>
            <a:r>
              <a:rPr lang="es-MX" sz="2500">
                <a:latin typeface="Gill Sans MT" panose="020B0502020104020203" pitchFamily="34" charset="0"/>
                <a:ea typeface="ＭＳ Ｐゴシック" pitchFamily="34" charset="-128"/>
              </a:rPr>
              <a:t>Si, afecta e</a:t>
            </a:r>
            <a:r>
              <a:rPr lang="es-MX" sz="2500" baseline="0" noProof="0">
                <a:latin typeface="Gill Sans MT" panose="020B0502020104020203" pitchFamily="34" charset="0"/>
                <a:ea typeface="ＭＳ Ｐゴシック" pitchFamily="34" charset="-128"/>
              </a:rPr>
              <a:t>l sobrepeso porque pone mucho estrés en sus órganos vitales, </a:t>
            </a:r>
            <a:r>
              <a:rPr lang="es-MX" sz="2500">
                <a:latin typeface="Gill Sans MT" panose="020B0502020104020203" pitchFamily="34" charset="0"/>
                <a:ea typeface="ＭＳ Ｐゴシック" pitchFamily="34" charset="-128"/>
              </a:rPr>
              <a:t>e</a:t>
            </a:r>
            <a:r>
              <a:rPr lang="es-MX" sz="2500" baseline="0" noProof="0" err="1">
                <a:latin typeface="Gill Sans MT" panose="020B0502020104020203" pitchFamily="34" charset="0"/>
                <a:ea typeface="ＭＳ Ｐゴシック" pitchFamily="34" charset="-128"/>
              </a:rPr>
              <a:t>ste</a:t>
            </a:r>
            <a:r>
              <a:rPr lang="es-MX" sz="2500" baseline="0" noProof="0">
                <a:latin typeface="Gill Sans MT" panose="020B0502020104020203" pitchFamily="34" charset="0"/>
                <a:ea typeface="ＭＳ Ｐゴシック" pitchFamily="34" charset="-128"/>
              </a:rPr>
              <a:t> exceso de trabajo por parte de sus órganos vitales contribuye a un desgaste que nos lleva a complicaciones de salud. </a:t>
            </a:r>
          </a:p>
          <a:p>
            <a:r>
              <a:rPr lang="es-MX" sz="2500" baseline="0" noProof="0">
                <a:latin typeface="Gill Sans MT" panose="020B0502020104020203" pitchFamily="34" charset="0"/>
                <a:ea typeface="ＭＳ Ｐゴシック" pitchFamily="34" charset="-128"/>
              </a:rPr>
              <a:t> Demasiado peso ejerce presión sobre</a:t>
            </a:r>
            <a:r>
              <a:rPr lang="es-MX" sz="2500" noProof="0">
                <a:latin typeface="Gill Sans MT" panose="020B0502020104020203" pitchFamily="34" charset="0"/>
                <a:ea typeface="ＭＳ Ｐゴシック" pitchFamily="34" charset="-128"/>
              </a:rPr>
              <a:t> las articulaciones lo que esta relacionado con la artritis. E</a:t>
            </a:r>
            <a:r>
              <a:rPr lang="es-MX" sz="2500">
                <a:latin typeface="Gill Sans MT" panose="020B0502020104020203" pitchFamily="34" charset="0"/>
                <a:ea typeface="ＭＳ Ｐゴシック" pitchFamily="34" charset="-128"/>
              </a:rPr>
              <a:t>l corazón trabaja más y puede causar presión arterial, enfermedades cardiacas.</a:t>
            </a:r>
            <a:endParaRPr lang="es-MX" sz="2500" baseline="0" noProof="0">
              <a:latin typeface="Gill Sans MT" panose="020B0502020104020203" pitchFamily="34" charset="0"/>
              <a:ea typeface="ＭＳ Ｐゴシック" pitchFamily="34" charset="-128"/>
            </a:endParaRPr>
          </a:p>
        </p:txBody>
      </p:sp>
    </p:spTree>
    <p:extLst>
      <p:ext uri="{BB962C8B-B14F-4D97-AF65-F5344CB8AC3E}">
        <p14:creationId xmlns:p14="http://schemas.microsoft.com/office/powerpoint/2010/main" val="249436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p:txBody>
          <a:bodyPr/>
          <a:lstStyle/>
          <a:p>
            <a:pPr marL="0" indent="0">
              <a:buNone/>
            </a:pPr>
            <a:endParaRPr lang="en-US">
              <a:latin typeface="Gill Sans MT" panose="020B0502020104020203" pitchFamily="34" charset="0"/>
            </a:endParaRPr>
          </a:p>
          <a:p>
            <a:pPr marL="0" indent="0">
              <a:buNone/>
            </a:pPr>
            <a:endParaRPr lang="en-US">
              <a:latin typeface="Gill Sans MT" panose="020B0502020104020203" pitchFamily="34" charset="0"/>
            </a:endParaRPr>
          </a:p>
          <a:p>
            <a:pPr marL="0" indent="0">
              <a:buNone/>
            </a:pPr>
            <a:endParaRPr lang="en-US" sz="2500">
              <a:latin typeface="Gill Sans MT" panose="020B0502020104020203" pitchFamily="34" charset="0"/>
            </a:endParaRPr>
          </a:p>
          <a:p>
            <a:pPr marL="0" indent="0">
              <a:buNone/>
            </a:pPr>
            <a:endParaRPr lang="es-MX" sz="2500" baseline="0" noProof="0">
              <a:latin typeface="Gill Sans MT" panose="020B0502020104020203" pitchFamily="34" charset="0"/>
              <a:ea typeface="ＭＳ Ｐゴシック" pitchFamily="34" charset="-128"/>
            </a:endParaRPr>
          </a:p>
          <a:p>
            <a:pPr marL="0" indent="0">
              <a:buNone/>
            </a:pPr>
            <a:endParaRPr lang="es-MX" sz="2500">
              <a:latin typeface="Gill Sans MT" panose="020B0502020104020203" pitchFamily="34" charset="0"/>
              <a:ea typeface="ＭＳ Ｐゴシック" pitchFamily="34" charset="-128"/>
            </a:endParaRPr>
          </a:p>
          <a:p>
            <a:pPr marL="0" indent="0">
              <a:buNone/>
            </a:pPr>
            <a:endParaRPr lang="es-MX" sz="2500" baseline="0" noProof="0">
              <a:latin typeface="Gill Sans MT" panose="020B0502020104020203" pitchFamily="34" charset="0"/>
              <a:ea typeface="ＭＳ Ｐゴシック" pitchFamily="34" charset="-128"/>
            </a:endParaRPr>
          </a:p>
          <a:p>
            <a:pPr marL="0" indent="0">
              <a:buNone/>
            </a:pPr>
            <a:endParaRPr lang="es-MX" sz="2500">
              <a:latin typeface="Gill Sans MT" panose="020B0502020104020203" pitchFamily="34" charset="0"/>
              <a:ea typeface="ＭＳ Ｐゴシック" pitchFamily="34" charset="-128"/>
            </a:endParaRPr>
          </a:p>
          <a:p>
            <a:endParaRPr lang="en-US">
              <a:latin typeface="Gill Sans MT" panose="020B0502020104020203" pitchFamily="34" charset="0"/>
            </a:endParaRPr>
          </a:p>
          <a:p>
            <a:endParaRPr lang="en-US">
              <a:latin typeface="Gill Sans MT" panose="020B0502020104020203" pitchFamily="34" charset="0"/>
            </a:endParaRPr>
          </a:p>
          <a:p>
            <a:r>
              <a:rPr lang="en-US" sz="2500" err="1">
                <a:latin typeface="Gill Sans MT" panose="020B0502020104020203" pitchFamily="34" charset="0"/>
              </a:rPr>
              <a:t>Elegir</a:t>
            </a:r>
            <a:r>
              <a:rPr lang="en-US" sz="2500">
                <a:latin typeface="Gill Sans MT" panose="020B0502020104020203" pitchFamily="34" charset="0"/>
              </a:rPr>
              <a:t> </a:t>
            </a:r>
            <a:r>
              <a:rPr lang="en-US" sz="2500" err="1">
                <a:latin typeface="Gill Sans MT" panose="020B0502020104020203" pitchFamily="34" charset="0"/>
              </a:rPr>
              <a:t>comidas</a:t>
            </a:r>
            <a:r>
              <a:rPr lang="en-US" sz="2500">
                <a:latin typeface="Gill Sans MT" panose="020B0502020104020203" pitchFamily="34" charset="0"/>
              </a:rPr>
              <a:t> y </a:t>
            </a:r>
            <a:r>
              <a:rPr lang="en-US" sz="2500" err="1">
                <a:latin typeface="Gill Sans MT" panose="020B0502020104020203" pitchFamily="34" charset="0"/>
              </a:rPr>
              <a:t>bebidas</a:t>
            </a:r>
            <a:r>
              <a:rPr lang="en-US" sz="2500">
                <a:latin typeface="Gill Sans MT" panose="020B0502020104020203" pitchFamily="34" charset="0"/>
              </a:rPr>
              <a:t> </a:t>
            </a:r>
            <a:r>
              <a:rPr lang="en-US" sz="2500" err="1">
                <a:latin typeface="Gill Sans MT" panose="020B0502020104020203" pitchFamily="34" charset="0"/>
              </a:rPr>
              <a:t>buenas</a:t>
            </a:r>
            <a:r>
              <a:rPr lang="en-US" sz="2500">
                <a:latin typeface="Gill Sans MT" panose="020B0502020104020203" pitchFamily="34" charset="0"/>
              </a:rPr>
              <a:t> para la </a:t>
            </a:r>
            <a:r>
              <a:rPr lang="en-US" sz="2500" err="1">
                <a:latin typeface="Gill Sans MT" panose="020B0502020104020203" pitchFamily="34" charset="0"/>
              </a:rPr>
              <a:t>salud</a:t>
            </a:r>
            <a:r>
              <a:rPr lang="en-US" sz="2500">
                <a:latin typeface="Gill Sans MT" panose="020B0502020104020203" pitchFamily="34" charset="0"/>
              </a:rPr>
              <a:t> la mayor </a:t>
            </a:r>
            <a:r>
              <a:rPr lang="en-US" sz="2500" err="1">
                <a:latin typeface="Gill Sans MT" panose="020B0502020104020203" pitchFamily="34" charset="0"/>
              </a:rPr>
              <a:t>parte</a:t>
            </a:r>
            <a:r>
              <a:rPr lang="en-US" sz="2500">
                <a:latin typeface="Gill Sans MT" panose="020B0502020104020203" pitchFamily="34" charset="0"/>
              </a:rPr>
              <a:t> del </a:t>
            </a:r>
            <a:r>
              <a:rPr lang="en-US" sz="2500" err="1">
                <a:latin typeface="Gill Sans MT" panose="020B0502020104020203" pitchFamily="34" charset="0"/>
              </a:rPr>
              <a:t>tiempo</a:t>
            </a:r>
            <a:r>
              <a:rPr lang="en-US" sz="2500">
                <a:latin typeface="Gill Sans MT" panose="020B0502020104020203" pitchFamily="34" charset="0"/>
              </a:rPr>
              <a:t>.</a:t>
            </a:r>
          </a:p>
          <a:p>
            <a:endParaRPr lang="en-US" sz="2500">
              <a:latin typeface="Gill Sans MT" panose="020B0502020104020203" pitchFamily="34" charset="0"/>
            </a:endParaRPr>
          </a:p>
          <a:p>
            <a:r>
              <a:rPr lang="en-US" sz="2500">
                <a:latin typeface="Gill Sans MT" panose="020B0502020104020203" pitchFamily="34" charset="0"/>
              </a:rPr>
              <a:t>El </a:t>
            </a:r>
            <a:r>
              <a:rPr lang="en-US" sz="2500" err="1">
                <a:latin typeface="Gill Sans MT" panose="020B0502020104020203" pitchFamily="34" charset="0"/>
              </a:rPr>
              <a:t>cuerpo</a:t>
            </a:r>
            <a:r>
              <a:rPr lang="en-US" sz="2500">
                <a:latin typeface="Gill Sans MT" panose="020B0502020104020203" pitchFamily="34" charset="0"/>
              </a:rPr>
              <a:t> </a:t>
            </a:r>
            <a:r>
              <a:rPr lang="en-US" sz="2500" err="1">
                <a:latin typeface="Gill Sans MT" panose="020B0502020104020203" pitchFamily="34" charset="0"/>
              </a:rPr>
              <a:t>humano</a:t>
            </a:r>
            <a:r>
              <a:rPr lang="en-US" sz="2500">
                <a:latin typeface="Gill Sans MT" panose="020B0502020104020203" pitchFamily="34" charset="0"/>
              </a:rPr>
              <a:t> es </a:t>
            </a:r>
            <a:r>
              <a:rPr lang="en-US" sz="2500" err="1">
                <a:latin typeface="Gill Sans MT" panose="020B0502020104020203" pitchFamily="34" charset="0"/>
              </a:rPr>
              <a:t>como</a:t>
            </a:r>
            <a:r>
              <a:rPr lang="en-US" sz="2500">
                <a:latin typeface="Gill Sans MT" panose="020B0502020104020203" pitchFamily="34" charset="0"/>
              </a:rPr>
              <a:t> un </a:t>
            </a:r>
            <a:r>
              <a:rPr lang="en-US" sz="2500" err="1">
                <a:latin typeface="Gill Sans MT" panose="020B0502020104020203" pitchFamily="34" charset="0"/>
              </a:rPr>
              <a:t>automóvil</a:t>
            </a:r>
            <a:r>
              <a:rPr lang="en-US" sz="2500">
                <a:latin typeface="Gill Sans MT" panose="020B0502020104020203" pitchFamily="34" charset="0"/>
              </a:rPr>
              <a:t>, </a:t>
            </a:r>
            <a:r>
              <a:rPr lang="en-US" sz="2500" err="1">
                <a:latin typeface="Gill Sans MT" panose="020B0502020104020203" pitchFamily="34" charset="0"/>
              </a:rPr>
              <a:t>necesita</a:t>
            </a:r>
            <a:r>
              <a:rPr lang="en-US" sz="2500">
                <a:latin typeface="Gill Sans MT" panose="020B0502020104020203" pitchFamily="34" charset="0"/>
              </a:rPr>
              <a:t> </a:t>
            </a:r>
            <a:r>
              <a:rPr lang="en-US" sz="2500" err="1">
                <a:latin typeface="Gill Sans MT" panose="020B0502020104020203" pitchFamily="34" charset="0"/>
              </a:rPr>
              <a:t>el</a:t>
            </a:r>
            <a:r>
              <a:rPr lang="en-US" sz="2500">
                <a:latin typeface="Gill Sans MT" panose="020B0502020104020203" pitchFamily="34" charset="0"/>
              </a:rPr>
              <a:t> combustible con la </a:t>
            </a:r>
            <a:r>
              <a:rPr lang="en-US" sz="2500" err="1">
                <a:latin typeface="Gill Sans MT" panose="020B0502020104020203" pitchFamily="34" charset="0"/>
              </a:rPr>
              <a:t>fórmula</a:t>
            </a:r>
            <a:r>
              <a:rPr lang="en-US" sz="2500">
                <a:latin typeface="Gill Sans MT" panose="020B0502020104020203" pitchFamily="34" charset="0"/>
              </a:rPr>
              <a:t> </a:t>
            </a:r>
            <a:r>
              <a:rPr lang="en-US" sz="2500" err="1">
                <a:latin typeface="Gill Sans MT" panose="020B0502020104020203" pitchFamily="34" charset="0"/>
              </a:rPr>
              <a:t>apropiada</a:t>
            </a:r>
            <a:r>
              <a:rPr lang="en-US" sz="2500">
                <a:latin typeface="Gill Sans MT" panose="020B0502020104020203" pitchFamily="34" charset="0"/>
              </a:rPr>
              <a:t>, </a:t>
            </a:r>
            <a:r>
              <a:rPr lang="en-US" sz="2500" err="1">
                <a:latin typeface="Gill Sans MT" panose="020B0502020104020203" pitchFamily="34" charset="0"/>
              </a:rPr>
              <a:t>si</a:t>
            </a:r>
            <a:r>
              <a:rPr lang="en-US" sz="2500">
                <a:latin typeface="Gill Sans MT" panose="020B0502020104020203" pitchFamily="34" charset="0"/>
              </a:rPr>
              <a:t> la </a:t>
            </a:r>
            <a:r>
              <a:rPr lang="en-US" sz="2500" err="1">
                <a:latin typeface="Gill Sans MT" panose="020B0502020104020203" pitchFamily="34" charset="0"/>
              </a:rPr>
              <a:t>fórmula</a:t>
            </a:r>
            <a:r>
              <a:rPr lang="en-US" sz="2500">
                <a:latin typeface="Gill Sans MT" panose="020B0502020104020203" pitchFamily="34" charset="0"/>
              </a:rPr>
              <a:t> no es </a:t>
            </a:r>
            <a:r>
              <a:rPr lang="en-US" sz="2500" err="1">
                <a:latin typeface="Gill Sans MT" panose="020B0502020104020203" pitchFamily="34" charset="0"/>
              </a:rPr>
              <a:t>correcta</a:t>
            </a:r>
            <a:r>
              <a:rPr lang="en-US" sz="2500">
                <a:latin typeface="Gill Sans MT" panose="020B0502020104020203" pitchFamily="34" charset="0"/>
              </a:rPr>
              <a:t>, </a:t>
            </a:r>
            <a:r>
              <a:rPr lang="en-US" sz="2500" err="1">
                <a:latin typeface="Gill Sans MT" panose="020B0502020104020203" pitchFamily="34" charset="0"/>
              </a:rPr>
              <a:t>el</a:t>
            </a:r>
            <a:r>
              <a:rPr lang="en-US" sz="2500">
                <a:latin typeface="Gill Sans MT" panose="020B0502020104020203" pitchFamily="34" charset="0"/>
              </a:rPr>
              <a:t> </a:t>
            </a:r>
            <a:r>
              <a:rPr lang="en-US" sz="2500" err="1">
                <a:latin typeface="Gill Sans MT" panose="020B0502020104020203" pitchFamily="34" charset="0"/>
              </a:rPr>
              <a:t>automóvil</a:t>
            </a:r>
            <a:r>
              <a:rPr lang="en-US" sz="2500">
                <a:latin typeface="Gill Sans MT" panose="020B0502020104020203" pitchFamily="34" charset="0"/>
              </a:rPr>
              <a:t> no </a:t>
            </a:r>
            <a:r>
              <a:rPr lang="en-US" sz="2500" err="1">
                <a:latin typeface="Gill Sans MT" panose="020B0502020104020203" pitchFamily="34" charset="0"/>
              </a:rPr>
              <a:t>andará</a:t>
            </a:r>
            <a:r>
              <a:rPr lang="en-US" sz="2500">
                <a:latin typeface="Gill Sans MT" panose="020B0502020104020203" pitchFamily="34" charset="0"/>
              </a:rPr>
              <a:t> bien o </a:t>
            </a:r>
            <a:r>
              <a:rPr lang="en-US" sz="2500" err="1">
                <a:latin typeface="Gill Sans MT" panose="020B0502020104020203" pitchFamily="34" charset="0"/>
              </a:rPr>
              <a:t>dejará</a:t>
            </a:r>
            <a:r>
              <a:rPr lang="en-US" sz="2500">
                <a:latin typeface="Gill Sans MT" panose="020B0502020104020203" pitchFamily="34" charset="0"/>
              </a:rPr>
              <a:t> de </a:t>
            </a:r>
            <a:r>
              <a:rPr lang="en-US" sz="2500" err="1">
                <a:latin typeface="Gill Sans MT" panose="020B0502020104020203" pitchFamily="34" charset="0"/>
              </a:rPr>
              <a:t>funcionar</a:t>
            </a:r>
            <a:r>
              <a:rPr lang="en-US" sz="2500">
                <a:latin typeface="Gill Sans MT" panose="020B0502020104020203" pitchFamily="34" charset="0"/>
              </a:rPr>
              <a:t>.</a:t>
            </a:r>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spc="199">
                <a:solidFill>
                  <a:srgbClr val="262626"/>
                </a:solidFill>
                <a:latin typeface="Gill Sans MT"/>
              </a:rPr>
              <a:t>SIGNIFICADO DE COMER SALUDABLE</a:t>
            </a:r>
            <a:endParaRPr lang="en-US" sz="2800" b="1" spc="-1">
              <a:solidFill>
                <a:srgbClr val="000000"/>
              </a:solidFill>
              <a:latin typeface="Gill Sans MT"/>
            </a:endParaRPr>
          </a:p>
        </p:txBody>
      </p:sp>
      <p:pic>
        <p:nvPicPr>
          <p:cNvPr id="1026" name="Picture 2" descr="Conoces los beneficios de beber agua natural? | gob.mx | Gobierno | gob.mx">
            <a:extLst>
              <a:ext uri="{FF2B5EF4-FFF2-40B4-BE49-F238E27FC236}">
                <a16:creationId xmlns:a16="http://schemas.microsoft.com/office/drawing/2014/main" id="{48F02565-712B-C9C9-63FE-6E83D486C9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280" y="4971596"/>
            <a:ext cx="2904153"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sejos nutritivos para el Día Mundial de la Alimentación - economiahoy.mx">
            <a:extLst>
              <a:ext uri="{FF2B5EF4-FFF2-40B4-BE49-F238E27FC236}">
                <a16:creationId xmlns:a16="http://schemas.microsoft.com/office/drawing/2014/main" id="{4E0FB09B-CB21-7212-FC94-8E2CCFFF4F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493" y="4955213"/>
            <a:ext cx="3086422" cy="168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673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p:txBody>
          <a:bodyPr/>
          <a:lstStyle/>
          <a:p>
            <a:pPr marL="0" indent="0">
              <a:buNone/>
            </a:pPr>
            <a:endParaRPr lang="en-US">
              <a:latin typeface="Gill Sans MT" panose="020B0502020104020203" pitchFamily="34" charset="0"/>
            </a:endParaRPr>
          </a:p>
          <a:p>
            <a:pPr marL="0" indent="0">
              <a:buNone/>
            </a:pPr>
            <a:endParaRPr lang="en-US">
              <a:latin typeface="Gill Sans MT" panose="020B0502020104020203" pitchFamily="34" charset="0"/>
            </a:endParaRPr>
          </a:p>
          <a:p>
            <a:pPr marL="0" indent="0">
              <a:buNone/>
            </a:pPr>
            <a:endParaRPr lang="en-US" sz="2500">
              <a:latin typeface="Gill Sans MT" panose="020B0502020104020203" pitchFamily="34" charset="0"/>
            </a:endParaRPr>
          </a:p>
          <a:p>
            <a:pPr marL="0" indent="0">
              <a:buNone/>
            </a:pPr>
            <a:endParaRPr lang="es-MX" sz="2500" baseline="0" noProof="0">
              <a:latin typeface="Gill Sans MT" panose="020B0502020104020203" pitchFamily="34" charset="0"/>
              <a:ea typeface="ＭＳ Ｐゴシック" pitchFamily="34" charset="-128"/>
            </a:endParaRPr>
          </a:p>
          <a:p>
            <a:pPr marL="0" indent="0">
              <a:buNone/>
            </a:pPr>
            <a:endParaRPr lang="es-MX" sz="2500">
              <a:latin typeface="Gill Sans MT" panose="020B0502020104020203" pitchFamily="34" charset="0"/>
              <a:ea typeface="ＭＳ Ｐゴシック" pitchFamily="34" charset="-128"/>
            </a:endParaRPr>
          </a:p>
          <a:p>
            <a:pPr marL="0" indent="0">
              <a:buNone/>
            </a:pPr>
            <a:endParaRPr lang="es-MX" sz="2500" baseline="0" noProof="0">
              <a:latin typeface="Gill Sans MT" panose="020B0502020104020203" pitchFamily="34" charset="0"/>
              <a:ea typeface="ＭＳ Ｐゴシック" pitchFamily="34" charset="-128"/>
            </a:endParaRPr>
          </a:p>
          <a:p>
            <a:pPr marL="0" indent="0">
              <a:buNone/>
            </a:pPr>
            <a:endParaRPr lang="es-MX" sz="2500">
              <a:latin typeface="Gill Sans MT" panose="020B0502020104020203" pitchFamily="34" charset="0"/>
              <a:ea typeface="ＭＳ Ｐゴシック" pitchFamily="34" charset="-128"/>
            </a:endParaRPr>
          </a:p>
          <a:p>
            <a:endParaRPr lang="en-US">
              <a:latin typeface="Gill Sans MT" panose="020B0502020104020203" pitchFamily="34" charset="0"/>
            </a:endParaRPr>
          </a:p>
          <a:p>
            <a:endParaRPr lang="en-US">
              <a:latin typeface="Gill Sans MT" panose="020B0502020104020203" pitchFamily="34" charset="0"/>
            </a:endParaRPr>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spc="199">
                <a:solidFill>
                  <a:srgbClr val="262626"/>
                </a:solidFill>
                <a:latin typeface="Gill Sans MT"/>
              </a:rPr>
              <a:t>El </a:t>
            </a:r>
            <a:r>
              <a:rPr lang="en-US" sz="2800" b="1" cap="all" spc="199" err="1">
                <a:solidFill>
                  <a:srgbClr val="262626"/>
                </a:solidFill>
                <a:latin typeface="Gill Sans MT"/>
              </a:rPr>
              <a:t>efecto</a:t>
            </a:r>
            <a:r>
              <a:rPr lang="en-US" sz="2800" b="1" cap="all" spc="199">
                <a:solidFill>
                  <a:srgbClr val="262626"/>
                </a:solidFill>
                <a:latin typeface="Gill Sans MT"/>
              </a:rPr>
              <a:t> de </a:t>
            </a:r>
            <a:r>
              <a:rPr lang="en-US" sz="2800" b="1" cap="all" spc="199" err="1">
                <a:solidFill>
                  <a:srgbClr val="262626"/>
                </a:solidFill>
                <a:latin typeface="Gill Sans MT"/>
              </a:rPr>
              <a:t>los</a:t>
            </a:r>
            <a:r>
              <a:rPr lang="en-US" sz="2800" b="1" cap="all" spc="199">
                <a:solidFill>
                  <a:srgbClr val="262626"/>
                </a:solidFill>
                <a:latin typeface="Gill Sans MT"/>
              </a:rPr>
              <a:t> </a:t>
            </a:r>
            <a:r>
              <a:rPr lang="en-US" sz="2800" b="1" cap="all" spc="199" err="1">
                <a:solidFill>
                  <a:srgbClr val="262626"/>
                </a:solidFill>
                <a:latin typeface="Gill Sans MT"/>
              </a:rPr>
              <a:t>alimentos</a:t>
            </a:r>
            <a:r>
              <a:rPr lang="en-US" sz="2800" b="1" cap="all" spc="199">
                <a:solidFill>
                  <a:srgbClr val="262626"/>
                </a:solidFill>
                <a:latin typeface="Gill Sans MT"/>
              </a:rPr>
              <a:t> </a:t>
            </a:r>
            <a:r>
              <a:rPr lang="en-US" sz="2800" b="1" cap="all" spc="199" err="1">
                <a:solidFill>
                  <a:srgbClr val="262626"/>
                </a:solidFill>
                <a:latin typeface="Gill Sans MT"/>
              </a:rPr>
              <a:t>en</a:t>
            </a:r>
            <a:r>
              <a:rPr lang="en-US" sz="2800" b="1" cap="all" spc="199">
                <a:solidFill>
                  <a:srgbClr val="262626"/>
                </a:solidFill>
                <a:latin typeface="Gill Sans MT"/>
              </a:rPr>
              <a:t> la </a:t>
            </a:r>
            <a:r>
              <a:rPr lang="en-US" sz="2800" b="1" cap="all" spc="199" err="1">
                <a:solidFill>
                  <a:srgbClr val="262626"/>
                </a:solidFill>
                <a:latin typeface="Gill Sans MT"/>
              </a:rPr>
              <a:t>glucosa</a:t>
            </a:r>
            <a:endParaRPr lang="en-US" sz="2800" b="1" spc="-1">
              <a:solidFill>
                <a:srgbClr val="000000"/>
              </a:solidFill>
              <a:latin typeface="Gill Sans MT"/>
            </a:endParaRPr>
          </a:p>
        </p:txBody>
      </p:sp>
      <p:pic>
        <p:nvPicPr>
          <p:cNvPr id="1030" name="Picture 6" descr="A picture containing text, businesscard, vector graphics&#10;&#10;Description automatically generated">
            <a:extLst>
              <a:ext uri="{FF2B5EF4-FFF2-40B4-BE49-F238E27FC236}">
                <a16:creationId xmlns:a16="http://schemas.microsoft.com/office/drawing/2014/main" id="{4E0FB09B-CB21-7212-FC94-8E2CCFFF4F7C}"/>
              </a:ext>
            </a:extLst>
          </p:cNvPr>
          <p:cNvPicPr>
            <a:picLocks noChangeAspect="1" noChangeArrowheads="1"/>
          </p:cNvPicPr>
          <p:nvPr/>
        </p:nvPicPr>
        <p:blipFill>
          <a:blip r:embed="rId3"/>
          <a:srcRect/>
          <a:stretch/>
        </p:blipFill>
        <p:spPr bwMode="auto">
          <a:xfrm>
            <a:off x="2233169" y="2329338"/>
            <a:ext cx="7717753" cy="436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3422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31319FC-7BEF-CE92-D778-732FDD750A5D}"/>
              </a:ext>
            </a:extLst>
          </p:cNvPr>
          <p:cNvPicPr>
            <a:picLocks noChangeAspect="1"/>
          </p:cNvPicPr>
          <p:nvPr/>
        </p:nvPicPr>
        <p:blipFill>
          <a:blip r:embed="rId2"/>
          <a:stretch>
            <a:fillRect/>
          </a:stretch>
        </p:blipFill>
        <p:spPr>
          <a:xfrm>
            <a:off x="968347" y="221223"/>
            <a:ext cx="10376686" cy="6415552"/>
          </a:xfrm>
          <a:prstGeom prst="rect">
            <a:avLst/>
          </a:prstGeom>
        </p:spPr>
      </p:pic>
    </p:spTree>
    <p:extLst>
      <p:ext uri="{BB962C8B-B14F-4D97-AF65-F5344CB8AC3E}">
        <p14:creationId xmlns:p14="http://schemas.microsoft.com/office/powerpoint/2010/main" val="3387162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B7A838-6BAE-1A58-A2AD-82AB423E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152" y="2849217"/>
            <a:ext cx="3427906" cy="310896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C65AF8B1-C45F-069B-12CC-076F0F6021CF}"/>
              </a:ext>
            </a:extLst>
          </p:cNvPr>
          <p:cNvSpPr>
            <a:spLocks noGrp="1"/>
          </p:cNvSpPr>
          <p:nvPr>
            <p:ph type="title"/>
          </p:nvPr>
        </p:nvSpPr>
        <p:spPr>
          <a:solidFill>
            <a:schemeClr val="bg1"/>
          </a:solidFill>
          <a:ln>
            <a:solidFill>
              <a:schemeClr val="tx1"/>
            </a:solidFill>
          </a:ln>
        </p:spPr>
        <p:txBody>
          <a:bodyPr/>
          <a:lstStyle/>
          <a:p>
            <a:pPr algn="ctr"/>
            <a:r>
              <a:rPr lang="en-US" sz="2800" b="1">
                <a:latin typeface="Gill Sans MT" panose="020B0502020104020203" pitchFamily="34" charset="0"/>
              </a:rPr>
              <a:t>EL TAMAÑO DE LAS PORCIONES</a:t>
            </a:r>
          </a:p>
        </p:txBody>
      </p:sp>
    </p:spTree>
    <p:extLst>
      <p:ext uri="{BB962C8B-B14F-4D97-AF65-F5344CB8AC3E}">
        <p14:creationId xmlns:p14="http://schemas.microsoft.com/office/powerpoint/2010/main" val="1725395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E66426F0-3EDC-DF97-2B02-23FE7337E1F9}"/>
              </a:ext>
            </a:extLst>
          </p:cNvPr>
          <p:cNvSpPr txBox="1">
            <a:spLocks/>
          </p:cNvSpPr>
          <p:nvPr/>
        </p:nvSpPr>
        <p:spPr>
          <a:xfrm>
            <a:off x="2217510" y="270462"/>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cap="all" spc="199">
                <a:solidFill>
                  <a:srgbClr val="262626"/>
                </a:solidFill>
                <a:latin typeface="Gill Sans MT"/>
              </a:rPr>
              <a:t>POR QUE ES TAN DIFICIL CUIDARSE?</a:t>
            </a:r>
            <a:endParaRPr lang="en-US" sz="2800" b="1" spc="-1">
              <a:solidFill>
                <a:srgbClr val="000000"/>
              </a:solidFill>
              <a:latin typeface="Gill Sans MT"/>
            </a:endParaRPr>
          </a:p>
        </p:txBody>
      </p:sp>
      <p:pic>
        <p:nvPicPr>
          <p:cNvPr id="2050" name="Picture 2" descr="El 90% de los españoles come mal por falta de tiempo y el precio de los  alimentos - Restauración News">
            <a:extLst>
              <a:ext uri="{FF2B5EF4-FFF2-40B4-BE49-F238E27FC236}">
                <a16:creationId xmlns:a16="http://schemas.microsoft.com/office/drawing/2014/main" id="{9C4BB66C-5F7C-945B-474C-962096269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189" y="4004925"/>
            <a:ext cx="3735268" cy="1809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9ED030-EE1A-6FFD-4FCC-CD8B0CFB5ACF}"/>
              </a:ext>
            </a:extLst>
          </p:cNvPr>
          <p:cNvSpPr txBox="1"/>
          <p:nvPr/>
        </p:nvSpPr>
        <p:spPr>
          <a:xfrm>
            <a:off x="6174638" y="3202272"/>
            <a:ext cx="3667747" cy="861774"/>
          </a:xfrm>
          <a:prstGeom prst="rect">
            <a:avLst/>
          </a:prstGeom>
          <a:noFill/>
        </p:spPr>
        <p:txBody>
          <a:bodyPr wrap="square" rtlCol="0">
            <a:spAutoFit/>
          </a:bodyPr>
          <a:lstStyle/>
          <a:p>
            <a:r>
              <a:rPr lang="en-US" sz="2500">
                <a:latin typeface="Gill Sans MT" panose="020B0502020104020203" pitchFamily="34" charset="0"/>
              </a:rPr>
              <a:t>2. Falta de </a:t>
            </a:r>
            <a:r>
              <a:rPr lang="en-US" sz="2500" err="1">
                <a:latin typeface="Gill Sans MT" panose="020B0502020104020203" pitchFamily="34" charset="0"/>
              </a:rPr>
              <a:t>tiempo</a:t>
            </a:r>
            <a:r>
              <a:rPr lang="en-US" sz="2500">
                <a:latin typeface="Gill Sans MT" panose="020B0502020104020203" pitchFamily="34" charset="0"/>
              </a:rPr>
              <a:t>, </a:t>
            </a:r>
            <a:r>
              <a:rPr lang="en-US" sz="2500" err="1">
                <a:latin typeface="Gill Sans MT" panose="020B0502020104020203" pitchFamily="34" charset="0"/>
              </a:rPr>
              <a:t>optamos</a:t>
            </a:r>
            <a:r>
              <a:rPr lang="en-US" sz="2500">
                <a:latin typeface="Gill Sans MT" panose="020B0502020104020203" pitchFamily="34" charset="0"/>
              </a:rPr>
              <a:t> </a:t>
            </a:r>
            <a:r>
              <a:rPr lang="en-US" sz="2500" err="1">
                <a:latin typeface="Gill Sans MT" panose="020B0502020104020203" pitchFamily="34" charset="0"/>
              </a:rPr>
              <a:t>comidas</a:t>
            </a:r>
            <a:r>
              <a:rPr lang="en-US" sz="2500">
                <a:latin typeface="Gill Sans MT" panose="020B0502020104020203" pitchFamily="34" charset="0"/>
              </a:rPr>
              <a:t> </a:t>
            </a:r>
            <a:r>
              <a:rPr lang="en-US" sz="2500" err="1">
                <a:latin typeface="Gill Sans MT" panose="020B0502020104020203" pitchFamily="34" charset="0"/>
              </a:rPr>
              <a:t>rápidas</a:t>
            </a:r>
            <a:endParaRPr lang="en-US" sz="2500">
              <a:latin typeface="Gill Sans MT" panose="020B0502020104020203" pitchFamily="34" charset="0"/>
            </a:endParaRPr>
          </a:p>
        </p:txBody>
      </p:sp>
      <p:pic>
        <p:nvPicPr>
          <p:cNvPr id="2054" name="Picture 6" descr="Top 10 Tradiciones de Colombia ( comida, bebida, juegos ) - YouTube">
            <a:extLst>
              <a:ext uri="{FF2B5EF4-FFF2-40B4-BE49-F238E27FC236}">
                <a16:creationId xmlns:a16="http://schemas.microsoft.com/office/drawing/2014/main" id="{28DB2CA6-3E35-0E05-D206-A2F2DD3C04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615" y="1490775"/>
            <a:ext cx="3397555" cy="1911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2C25FF-1336-09CD-CB7F-B616D717E294}"/>
              </a:ext>
            </a:extLst>
          </p:cNvPr>
          <p:cNvSpPr txBox="1"/>
          <p:nvPr/>
        </p:nvSpPr>
        <p:spPr>
          <a:xfrm>
            <a:off x="2200541" y="3387365"/>
            <a:ext cx="3745898" cy="477054"/>
          </a:xfrm>
          <a:prstGeom prst="rect">
            <a:avLst/>
          </a:prstGeom>
          <a:noFill/>
        </p:spPr>
        <p:txBody>
          <a:bodyPr wrap="square" rtlCol="0">
            <a:spAutoFit/>
          </a:bodyPr>
          <a:lstStyle/>
          <a:p>
            <a:r>
              <a:rPr lang="en-US" sz="2500">
                <a:latin typeface="Gill Sans MT" panose="020B0502020104020203" pitchFamily="34" charset="0"/>
              </a:rPr>
              <a:t>1. </a:t>
            </a:r>
            <a:r>
              <a:rPr lang="en-US" sz="2500" err="1">
                <a:latin typeface="Gill Sans MT" panose="020B0502020104020203" pitchFamily="34" charset="0"/>
              </a:rPr>
              <a:t>Costumbres</a:t>
            </a:r>
            <a:endParaRPr lang="en-US" sz="2500">
              <a:latin typeface="Gill Sans MT" panose="020B0502020104020203" pitchFamily="34" charset="0"/>
            </a:endParaRPr>
          </a:p>
        </p:txBody>
      </p:sp>
      <p:sp>
        <p:nvSpPr>
          <p:cNvPr id="9" name="TextBox 8">
            <a:extLst>
              <a:ext uri="{FF2B5EF4-FFF2-40B4-BE49-F238E27FC236}">
                <a16:creationId xmlns:a16="http://schemas.microsoft.com/office/drawing/2014/main" id="{74DC8DCA-7AC5-3108-D8DF-1C6BC7277B0C}"/>
              </a:ext>
            </a:extLst>
          </p:cNvPr>
          <p:cNvSpPr txBox="1"/>
          <p:nvPr/>
        </p:nvSpPr>
        <p:spPr>
          <a:xfrm>
            <a:off x="2271214" y="5723324"/>
            <a:ext cx="3710598" cy="1138773"/>
          </a:xfrm>
          <a:prstGeom prst="rect">
            <a:avLst/>
          </a:prstGeom>
          <a:noFill/>
        </p:spPr>
        <p:txBody>
          <a:bodyPr wrap="square" rtlCol="0">
            <a:spAutoFit/>
          </a:bodyPr>
          <a:lstStyle/>
          <a:p>
            <a:r>
              <a:rPr lang="en-US" sz="2500">
                <a:latin typeface="Gill Sans MT" panose="020B0502020104020203" pitchFamily="34" charset="0"/>
              </a:rPr>
              <a:t>3. Por </a:t>
            </a:r>
            <a:r>
              <a:rPr lang="en-US" sz="2500" err="1">
                <a:latin typeface="Gill Sans MT" panose="020B0502020104020203" pitchFamily="34" charset="0"/>
              </a:rPr>
              <a:t>ansiedad</a:t>
            </a:r>
            <a:r>
              <a:rPr lang="en-US" sz="2500">
                <a:latin typeface="Gill Sans MT" panose="020B0502020104020203" pitchFamily="34" charset="0"/>
              </a:rPr>
              <a:t> </a:t>
            </a:r>
            <a:r>
              <a:rPr lang="en-US" sz="2500" err="1">
                <a:latin typeface="Gill Sans MT" panose="020B0502020104020203" pitchFamily="34" charset="0"/>
              </a:rPr>
              <a:t>comemos</a:t>
            </a:r>
            <a:r>
              <a:rPr lang="en-US" sz="2500">
                <a:latin typeface="Gill Sans MT" panose="020B0502020104020203" pitchFamily="34" charset="0"/>
              </a:rPr>
              <a:t> de </a:t>
            </a:r>
            <a:r>
              <a:rPr lang="en-US" sz="2500" err="1">
                <a:latin typeface="Gill Sans MT" panose="020B0502020104020203" pitchFamily="34" charset="0"/>
              </a:rPr>
              <a:t>más</a:t>
            </a:r>
            <a:r>
              <a:rPr lang="en-US" sz="2500">
                <a:latin typeface="Gill Sans MT" panose="020B0502020104020203" pitchFamily="34" charset="0"/>
              </a:rPr>
              <a:t> y lo no </a:t>
            </a:r>
            <a:r>
              <a:rPr lang="en-US" sz="2500" err="1">
                <a:latin typeface="Gill Sans MT" panose="020B0502020104020203" pitchFamily="34" charset="0"/>
              </a:rPr>
              <a:t>saludable</a:t>
            </a:r>
            <a:r>
              <a:rPr lang="en-US" sz="2500">
                <a:latin typeface="Gill Sans MT" panose="020B0502020104020203" pitchFamily="34" charset="0"/>
              </a:rPr>
              <a:t>.</a:t>
            </a:r>
          </a:p>
          <a:p>
            <a:endParaRPr lang="en-US"/>
          </a:p>
        </p:txBody>
      </p:sp>
      <p:sp>
        <p:nvSpPr>
          <p:cNvPr id="10" name="TextBox 9">
            <a:extLst>
              <a:ext uri="{FF2B5EF4-FFF2-40B4-BE49-F238E27FC236}">
                <a16:creationId xmlns:a16="http://schemas.microsoft.com/office/drawing/2014/main" id="{A0C6FF22-7040-6A68-FC6D-D4A85B8EB99E}"/>
              </a:ext>
            </a:extLst>
          </p:cNvPr>
          <p:cNvSpPr txBox="1"/>
          <p:nvPr/>
        </p:nvSpPr>
        <p:spPr>
          <a:xfrm>
            <a:off x="6174638" y="5815657"/>
            <a:ext cx="3562257" cy="477054"/>
          </a:xfrm>
          <a:prstGeom prst="rect">
            <a:avLst/>
          </a:prstGeom>
          <a:noFill/>
        </p:spPr>
        <p:txBody>
          <a:bodyPr wrap="none" rtlCol="0">
            <a:spAutoFit/>
          </a:bodyPr>
          <a:lstStyle/>
          <a:p>
            <a:r>
              <a:rPr lang="en-US" sz="2500">
                <a:latin typeface="Gill Sans MT" panose="020B0502020104020203" pitchFamily="34" charset="0"/>
              </a:rPr>
              <a:t>4. </a:t>
            </a:r>
            <a:r>
              <a:rPr lang="en-US" sz="2500" err="1">
                <a:latin typeface="Gill Sans MT" panose="020B0502020104020203" pitchFamily="34" charset="0"/>
              </a:rPr>
              <a:t>Elegimos</a:t>
            </a:r>
            <a:r>
              <a:rPr lang="en-US" sz="2500">
                <a:latin typeface="Gill Sans MT" panose="020B0502020104020203" pitchFamily="34" charset="0"/>
              </a:rPr>
              <a:t> mal </a:t>
            </a:r>
            <a:r>
              <a:rPr lang="en-US" sz="2500" err="1">
                <a:latin typeface="Gill Sans MT" panose="020B0502020104020203" pitchFamily="34" charset="0"/>
              </a:rPr>
              <a:t>por</a:t>
            </a:r>
            <a:r>
              <a:rPr lang="en-US" sz="2500">
                <a:latin typeface="Gill Sans MT" panose="020B0502020104020203" pitchFamily="34" charset="0"/>
              </a:rPr>
              <a:t> gusto.</a:t>
            </a:r>
            <a:endParaRPr lang="en-US" sz="2500"/>
          </a:p>
        </p:txBody>
      </p:sp>
      <p:pic>
        <p:nvPicPr>
          <p:cNvPr id="2056" name="Picture 8" descr="Comer con ansiedad: causas y cómo tratarlo - Clínica Parra Vázquez">
            <a:extLst>
              <a:ext uri="{FF2B5EF4-FFF2-40B4-BE49-F238E27FC236}">
                <a16:creationId xmlns:a16="http://schemas.microsoft.com/office/drawing/2014/main" id="{DF182E24-1977-B3BF-F200-256D69897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438" y="4004925"/>
            <a:ext cx="335610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aco Time Adds LG-Powered Digital Drive-Thru Displays | QSR magazine">
            <a:extLst>
              <a:ext uri="{FF2B5EF4-FFF2-40B4-BE49-F238E27FC236}">
                <a16:creationId xmlns:a16="http://schemas.microsoft.com/office/drawing/2014/main" id="{0E8D35FF-300F-EC71-6EB3-A07AF10D6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025" y="1576128"/>
            <a:ext cx="3667746" cy="16925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esgos de pasar mucho tiempo sin comer - ClikiSalud.net | Fundación Carlos  Slim">
            <a:extLst>
              <a:ext uri="{FF2B5EF4-FFF2-40B4-BE49-F238E27FC236}">
                <a16:creationId xmlns:a16="http://schemas.microsoft.com/office/drawing/2014/main" id="{23C50A37-4359-6E99-ADD3-6873DE5250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0025" y="1576128"/>
            <a:ext cx="1490604" cy="111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1000"/>
                                        <p:tgtEl>
                                          <p:spTgt spid="2056"/>
                                        </p:tgtEl>
                                      </p:cBhvr>
                                    </p:animEffect>
                                    <p:anim calcmode="lin" valueType="num">
                                      <p:cBhvr>
                                        <p:cTn id="28" dur="1000" fill="hold"/>
                                        <p:tgtEl>
                                          <p:spTgt spid="2056"/>
                                        </p:tgtEl>
                                        <p:attrNameLst>
                                          <p:attrName>ppt_x</p:attrName>
                                        </p:attrNameLst>
                                      </p:cBhvr>
                                      <p:tavLst>
                                        <p:tav tm="0">
                                          <p:val>
                                            <p:strVal val="#ppt_x"/>
                                          </p:val>
                                        </p:tav>
                                        <p:tav tm="100000">
                                          <p:val>
                                            <p:strVal val="#ppt_x"/>
                                          </p:val>
                                        </p:tav>
                                      </p:tavLst>
                                    </p:anim>
                                    <p:anim calcmode="lin" valueType="num">
                                      <p:cBhvr>
                                        <p:cTn id="29" dur="1000" fill="hold"/>
                                        <p:tgtEl>
                                          <p:spTgt spid="205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1000"/>
                                        <p:tgtEl>
                                          <p:spTgt spid="2058"/>
                                        </p:tgtEl>
                                      </p:cBhvr>
                                    </p:animEffect>
                                    <p:anim calcmode="lin" valueType="num">
                                      <p:cBhvr>
                                        <p:cTn id="48" dur="1000" fill="hold"/>
                                        <p:tgtEl>
                                          <p:spTgt spid="2058"/>
                                        </p:tgtEl>
                                        <p:attrNameLst>
                                          <p:attrName>ppt_x</p:attrName>
                                        </p:attrNameLst>
                                      </p:cBhvr>
                                      <p:tavLst>
                                        <p:tav tm="0">
                                          <p:val>
                                            <p:strVal val="#ppt_x"/>
                                          </p:val>
                                        </p:tav>
                                        <p:tav tm="100000">
                                          <p:val>
                                            <p:strVal val="#ppt_x"/>
                                          </p:val>
                                        </p:tav>
                                      </p:tavLst>
                                    </p:anim>
                                    <p:anim calcmode="lin" valueType="num">
                                      <p:cBhvr>
                                        <p:cTn id="49"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1BAD-2F8B-CDDB-9784-1F1564FB22F5}"/>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A919426-3CB0-63AF-4699-98EE8E8B1DE4}"/>
              </a:ext>
            </a:extLst>
          </p:cNvPr>
          <p:cNvSpPr>
            <a:spLocks noGrp="1"/>
          </p:cNvSpPr>
          <p:nvPr>
            <p:ph type="subTitle"/>
          </p:nvPr>
        </p:nvSpPr>
        <p:spPr>
          <a:xfrm>
            <a:off x="2422161" y="5092751"/>
            <a:ext cx="7729200" cy="1187450"/>
          </a:xfrm>
        </p:spPr>
        <p:txBody>
          <a:bodyPr/>
          <a:lstStyle/>
          <a:p>
            <a:pPr marL="0" indent="0">
              <a:buNone/>
            </a:pPr>
            <a:endParaRPr lang="en-US"/>
          </a:p>
          <a:p>
            <a:pPr marL="0" indent="0">
              <a:buNone/>
            </a:pPr>
            <a:endParaRPr lang="en-US" noProof="0"/>
          </a:p>
          <a:p>
            <a:pPr marL="0" indent="0">
              <a:buNone/>
            </a:pPr>
            <a:r>
              <a:rPr lang="es-MX" sz="2500" baseline="0" noProof="0">
                <a:latin typeface="Gill Sans MT" panose="020B0502020104020203" pitchFamily="34" charset="0"/>
                <a:ea typeface="ＭＳ Ｐゴシック" pitchFamily="34" charset="-128"/>
              </a:rPr>
              <a:t>Muchos pacientes nos piden una “dieta” que seguir, pero:</a:t>
            </a:r>
          </a:p>
          <a:p>
            <a:pPr marL="0" indent="0">
              <a:buNone/>
            </a:pPr>
            <a:r>
              <a:rPr lang="es-MX" sz="2500" baseline="0" noProof="0">
                <a:latin typeface="Gill Sans MT" panose="020B0502020104020203" pitchFamily="34" charset="0"/>
                <a:ea typeface="ＭＳ Ｐゴシック" pitchFamily="34" charset="-128"/>
              </a:rPr>
              <a:t>acuérdese que queremos cambiar su estilo de vida permanentemente, no hacer una “dieta”.  </a:t>
            </a:r>
            <a:endParaRPr lang="es-MX" sz="2500" noProof="0">
              <a:latin typeface="Gill Sans MT" panose="020B0502020104020203" pitchFamily="34" charset="0"/>
              <a:ea typeface="ＭＳ Ｐゴシック" pitchFamily="34" charset="-128"/>
            </a:endParaRPr>
          </a:p>
          <a:p>
            <a:endParaRPr lang="en-US"/>
          </a:p>
          <a:p>
            <a:endParaRPr lang="en-US"/>
          </a:p>
        </p:txBody>
      </p:sp>
      <p:sp>
        <p:nvSpPr>
          <p:cNvPr id="4" name="TextShape 1">
            <a:extLst>
              <a:ext uri="{FF2B5EF4-FFF2-40B4-BE49-F238E27FC236}">
                <a16:creationId xmlns:a16="http://schemas.microsoft.com/office/drawing/2014/main" id="{D3696920-CD27-9522-750F-FE4E0FE915E4}"/>
              </a:ext>
            </a:extLst>
          </p:cNvPr>
          <p:cNvSpPr txBox="1">
            <a:spLocks/>
          </p:cNvSpPr>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cap="all" spc="199">
                <a:solidFill>
                  <a:srgbClr val="262626"/>
                </a:solidFill>
                <a:latin typeface="Gill Sans MT"/>
              </a:rPr>
              <a:t>Se </a:t>
            </a:r>
            <a:r>
              <a:rPr lang="en-US" sz="2800" cap="all" spc="199" err="1">
                <a:solidFill>
                  <a:srgbClr val="262626"/>
                </a:solidFill>
                <a:latin typeface="Gill Sans MT"/>
              </a:rPr>
              <a:t>recomienda</a:t>
            </a:r>
            <a:r>
              <a:rPr lang="en-US" sz="2800" cap="all" spc="199">
                <a:solidFill>
                  <a:srgbClr val="262626"/>
                </a:solidFill>
                <a:latin typeface="Gill Sans MT"/>
              </a:rPr>
              <a:t> </a:t>
            </a:r>
            <a:r>
              <a:rPr lang="en-US" sz="2800" cap="all" spc="199" err="1">
                <a:solidFill>
                  <a:srgbClr val="262626"/>
                </a:solidFill>
                <a:latin typeface="Gill Sans MT"/>
              </a:rPr>
              <a:t>hacer</a:t>
            </a:r>
            <a:r>
              <a:rPr lang="en-US" sz="2800" cap="all" spc="199">
                <a:solidFill>
                  <a:srgbClr val="262626"/>
                </a:solidFill>
                <a:latin typeface="Gill Sans MT"/>
              </a:rPr>
              <a:t> </a:t>
            </a:r>
            <a:r>
              <a:rPr lang="en-US" sz="2800" cap="all" spc="199" err="1">
                <a:solidFill>
                  <a:srgbClr val="262626"/>
                </a:solidFill>
                <a:latin typeface="Gill Sans MT"/>
              </a:rPr>
              <a:t>dietas</a:t>
            </a:r>
            <a:r>
              <a:rPr lang="en-US" sz="2800" cap="all" spc="199">
                <a:solidFill>
                  <a:srgbClr val="262626"/>
                </a:solidFill>
                <a:latin typeface="Gill Sans MT"/>
              </a:rPr>
              <a:t> para </a:t>
            </a:r>
            <a:r>
              <a:rPr lang="en-US" sz="2800" cap="all" spc="199" err="1">
                <a:solidFill>
                  <a:srgbClr val="262626"/>
                </a:solidFill>
                <a:latin typeface="Gill Sans MT"/>
              </a:rPr>
              <a:t>bajar</a:t>
            </a:r>
            <a:r>
              <a:rPr lang="en-US" sz="2800" cap="all" spc="199">
                <a:solidFill>
                  <a:srgbClr val="262626"/>
                </a:solidFill>
                <a:latin typeface="Gill Sans MT"/>
              </a:rPr>
              <a:t> de peso?</a:t>
            </a:r>
            <a:endParaRPr lang="en-US" sz="2800" spc="-1">
              <a:solidFill>
                <a:srgbClr val="000000"/>
              </a:solidFill>
              <a:latin typeface="Gill Sans MT"/>
            </a:endParaRPr>
          </a:p>
        </p:txBody>
      </p:sp>
      <p:pic>
        <p:nvPicPr>
          <p:cNvPr id="2050" name="Picture 2" descr="41 – Say “NO” More - Graham Tuttle">
            <a:extLst>
              <a:ext uri="{FF2B5EF4-FFF2-40B4-BE49-F238E27FC236}">
                <a16:creationId xmlns:a16="http://schemas.microsoft.com/office/drawing/2014/main" id="{4529AAF9-D450-028A-BB20-5616E425E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517" y="2457212"/>
            <a:ext cx="2911929" cy="19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D6953-82EA-07EB-D73D-94EB3DC9F861}"/>
              </a:ext>
            </a:extLst>
          </p:cNvPr>
          <p:cNvSpPr>
            <a:spLocks noGrp="1"/>
          </p:cNvSpPr>
          <p:nvPr>
            <p:ph type="subTitle"/>
          </p:nvPr>
        </p:nvSpPr>
        <p:spPr>
          <a:xfrm>
            <a:off x="1976155" y="2336800"/>
            <a:ext cx="8866036" cy="4521199"/>
          </a:xfrm>
        </p:spPr>
        <p:txBody>
          <a:bodyPr/>
          <a:lstStyle/>
          <a:p>
            <a:pPr marL="0" indent="0">
              <a:buNone/>
            </a:pPr>
            <a:r>
              <a:rPr lang="en-US" sz="2500">
                <a:latin typeface="Gill Sans MT" panose="020B0502020104020203" pitchFamily="34" charset="0"/>
              </a:rPr>
              <a:t>      </a:t>
            </a:r>
          </a:p>
          <a:p>
            <a:pPr marL="0" indent="0" algn="ctr">
              <a:buNone/>
            </a:pPr>
            <a:r>
              <a:rPr lang="en-US" sz="2500">
                <a:latin typeface="Gill Sans MT" panose="020B0502020104020203" pitchFamily="34" charset="0"/>
              </a:rPr>
              <a:t>De que </a:t>
            </a:r>
            <a:r>
              <a:rPr lang="en-US" sz="2500" err="1">
                <a:latin typeface="Gill Sans MT" panose="020B0502020104020203" pitchFamily="34" charset="0"/>
              </a:rPr>
              <a:t>grupos</a:t>
            </a:r>
            <a:r>
              <a:rPr lang="en-US" sz="2500">
                <a:latin typeface="Gill Sans MT" panose="020B0502020104020203" pitchFamily="34" charset="0"/>
              </a:rPr>
              <a:t> </a:t>
            </a:r>
            <a:r>
              <a:rPr lang="en-US" sz="2500" err="1">
                <a:latin typeface="Gill Sans MT" panose="020B0502020104020203" pitchFamily="34" charset="0"/>
              </a:rPr>
              <a:t>alimenticios</a:t>
            </a:r>
            <a:r>
              <a:rPr lang="en-US" sz="2500">
                <a:latin typeface="Gill Sans MT" panose="020B0502020104020203" pitchFamily="34" charset="0"/>
              </a:rPr>
              <a:t> se </a:t>
            </a:r>
            <a:r>
              <a:rPr lang="en-US" sz="2500" err="1">
                <a:latin typeface="Gill Sans MT" panose="020B0502020104020203" pitchFamily="34" charset="0"/>
              </a:rPr>
              <a:t>compone</a:t>
            </a:r>
            <a:r>
              <a:rPr lang="en-US" sz="2500">
                <a:latin typeface="Gill Sans MT" panose="020B0502020104020203" pitchFamily="34" charset="0"/>
              </a:rPr>
              <a:t> </a:t>
            </a:r>
            <a:r>
              <a:rPr lang="en-US" sz="2500" err="1">
                <a:latin typeface="Gill Sans MT" panose="020B0502020104020203" pitchFamily="34" charset="0"/>
              </a:rPr>
              <a:t>el</a:t>
            </a:r>
            <a:r>
              <a:rPr lang="en-US" sz="2500">
                <a:latin typeface="Gill Sans MT" panose="020B0502020104020203" pitchFamily="34" charset="0"/>
              </a:rPr>
              <a:t> </a:t>
            </a:r>
            <a:r>
              <a:rPr lang="en-US" sz="2500" err="1">
                <a:latin typeface="Gill Sans MT" panose="020B0502020104020203" pitchFamily="34" charset="0"/>
              </a:rPr>
              <a:t>plato</a:t>
            </a:r>
            <a:r>
              <a:rPr lang="en-US" sz="2500">
                <a:latin typeface="Gill Sans MT" panose="020B0502020104020203" pitchFamily="34" charset="0"/>
              </a:rPr>
              <a:t> </a:t>
            </a:r>
            <a:r>
              <a:rPr lang="en-US" sz="2500" err="1">
                <a:latin typeface="Gill Sans MT" panose="020B0502020104020203" pitchFamily="34" charset="0"/>
              </a:rPr>
              <a:t>saludable</a:t>
            </a:r>
            <a:r>
              <a:rPr lang="en-US" sz="2500">
                <a:latin typeface="Gill Sans MT" panose="020B0502020104020203" pitchFamily="34" charset="0"/>
              </a:rPr>
              <a:t>?</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lgn="ctr">
              <a:buNone/>
            </a:pPr>
            <a:endParaRPr lang="es-MX" sz="2500">
              <a:latin typeface="Gill Sans MT" panose="020B0502020104020203" pitchFamily="34" charset="0"/>
              <a:ea typeface="ＭＳ Ｐゴシック" pitchFamily="34" charset="-128"/>
            </a:endParaRPr>
          </a:p>
          <a:p>
            <a:pPr marL="0" indent="0" algn="ctr">
              <a:buNone/>
            </a:pPr>
            <a:r>
              <a:rPr lang="es-MX" sz="2500">
                <a:latin typeface="Gill Sans MT" panose="020B0502020104020203" pitchFamily="34" charset="0"/>
                <a:ea typeface="ＭＳ Ｐゴシック" pitchFamily="34" charset="-128"/>
              </a:rPr>
              <a:t>TODOS son necesarios!  TODOS son beneficiosos </a:t>
            </a:r>
          </a:p>
          <a:p>
            <a:pPr marL="0" indent="0" algn="ctr">
              <a:buNone/>
            </a:pPr>
            <a:r>
              <a:rPr lang="es-MX" sz="2500">
                <a:latin typeface="Gill Sans MT" panose="020B0502020104020203" pitchFamily="34" charset="0"/>
                <a:ea typeface="ＭＳ Ｐゴシック" pitchFamily="34" charset="-128"/>
              </a:rPr>
              <a:t>si se comen en las PORCIONES CORRECTAS!</a:t>
            </a:r>
          </a:p>
          <a:p>
            <a:pPr marL="0" indent="0">
              <a:buNone/>
            </a:pPr>
            <a:endParaRPr lang="en-US"/>
          </a:p>
        </p:txBody>
      </p:sp>
      <p:sp>
        <p:nvSpPr>
          <p:cNvPr id="4" name="TextShape 1">
            <a:extLst>
              <a:ext uri="{FF2B5EF4-FFF2-40B4-BE49-F238E27FC236}">
                <a16:creationId xmlns:a16="http://schemas.microsoft.com/office/drawing/2014/main" id="{3DC87012-7EF1-53F3-5373-9788FED18551}"/>
              </a:ext>
            </a:extLst>
          </p:cNvPr>
          <p:cNvSpPr txBox="1">
            <a:spLocks noGrp="1"/>
          </p:cNvSpPr>
          <p:nvPr>
            <p:ph type="title"/>
          </p:nvPr>
        </p:nvSpPr>
        <p:spPr>
          <a:xfrm>
            <a:off x="2357285" y="276268"/>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PREGUNTAS SOBRE NUTRICION</a:t>
            </a:r>
            <a:endParaRPr lang="en-US" sz="2800" b="0" strike="noStrike" spc="-1">
              <a:solidFill>
                <a:srgbClr val="000000"/>
              </a:solidFill>
              <a:latin typeface="Gill Sans MT"/>
            </a:endParaRPr>
          </a:p>
        </p:txBody>
      </p:sp>
      <p:pic>
        <p:nvPicPr>
          <p:cNvPr id="2" name="Picture 8">
            <a:extLst>
              <a:ext uri="{FF2B5EF4-FFF2-40B4-BE49-F238E27FC236}">
                <a16:creationId xmlns:a16="http://schemas.microsoft.com/office/drawing/2014/main" id="{6266323D-2411-A5C8-F741-464765DCEB1F}"/>
              </a:ext>
            </a:extLst>
          </p:cNvPr>
          <p:cNvPicPr>
            <a:picLocks noChangeAspect="1"/>
          </p:cNvPicPr>
          <p:nvPr/>
        </p:nvPicPr>
        <p:blipFill>
          <a:blip r:embed="rId2"/>
          <a:stretch>
            <a:fillRect/>
          </a:stretch>
        </p:blipFill>
        <p:spPr>
          <a:xfrm>
            <a:off x="4007849" y="2755128"/>
            <a:ext cx="3943518" cy="2792118"/>
          </a:xfrm>
          <a:prstGeom prst="rect">
            <a:avLst/>
          </a:prstGeom>
        </p:spPr>
      </p:pic>
      <p:sp>
        <p:nvSpPr>
          <p:cNvPr id="5" name="TextBox 4">
            <a:extLst>
              <a:ext uri="{FF2B5EF4-FFF2-40B4-BE49-F238E27FC236}">
                <a16:creationId xmlns:a16="http://schemas.microsoft.com/office/drawing/2014/main" id="{D6A1B8EB-F3C0-E070-13DA-29CD23B47806}"/>
              </a:ext>
            </a:extLst>
          </p:cNvPr>
          <p:cNvSpPr txBox="1"/>
          <p:nvPr/>
        </p:nvSpPr>
        <p:spPr>
          <a:xfrm>
            <a:off x="5192982" y="2813455"/>
            <a:ext cx="1467068" cy="369332"/>
          </a:xfrm>
          <a:prstGeom prst="rect">
            <a:avLst/>
          </a:prstGeom>
          <a:solidFill>
            <a:schemeClr val="accent2">
              <a:lumMod val="20000"/>
              <a:lumOff val="80000"/>
            </a:schemeClr>
          </a:solidFill>
        </p:spPr>
        <p:txBody>
          <a:bodyPr wrap="none" lIns="91440" tIns="45720" rIns="91440" bIns="45720" rtlCol="0" anchor="t">
            <a:spAutoFit/>
          </a:bodyPr>
          <a:lstStyle/>
          <a:p>
            <a:r>
              <a:rPr lang="en-US"/>
              <a:t>VERDURAS</a:t>
            </a:r>
          </a:p>
        </p:txBody>
      </p:sp>
      <p:sp>
        <p:nvSpPr>
          <p:cNvPr id="8" name="TextBox 7">
            <a:extLst>
              <a:ext uri="{FF2B5EF4-FFF2-40B4-BE49-F238E27FC236}">
                <a16:creationId xmlns:a16="http://schemas.microsoft.com/office/drawing/2014/main" id="{414C0720-37DD-018B-919C-D31BF629110F}"/>
              </a:ext>
            </a:extLst>
          </p:cNvPr>
          <p:cNvSpPr txBox="1"/>
          <p:nvPr/>
        </p:nvSpPr>
        <p:spPr>
          <a:xfrm>
            <a:off x="4915480" y="4961853"/>
            <a:ext cx="2176750" cy="369332"/>
          </a:xfrm>
          <a:prstGeom prst="rect">
            <a:avLst/>
          </a:prstGeom>
          <a:solidFill>
            <a:schemeClr val="accent2">
              <a:lumMod val="20000"/>
              <a:lumOff val="80000"/>
            </a:schemeClr>
          </a:solidFill>
        </p:spPr>
        <p:txBody>
          <a:bodyPr wrap="none" rtlCol="0">
            <a:spAutoFit/>
          </a:bodyPr>
          <a:lstStyle/>
          <a:p>
            <a:r>
              <a:rPr lang="en-US"/>
              <a:t>CARBOHIDRATOS</a:t>
            </a:r>
          </a:p>
        </p:txBody>
      </p:sp>
      <p:sp>
        <p:nvSpPr>
          <p:cNvPr id="7" name="TextBox 6">
            <a:extLst>
              <a:ext uri="{FF2B5EF4-FFF2-40B4-BE49-F238E27FC236}">
                <a16:creationId xmlns:a16="http://schemas.microsoft.com/office/drawing/2014/main" id="{A12762CE-3D4A-9AE3-5FD9-922138670679}"/>
              </a:ext>
            </a:extLst>
          </p:cNvPr>
          <p:cNvSpPr txBox="1"/>
          <p:nvPr/>
        </p:nvSpPr>
        <p:spPr>
          <a:xfrm>
            <a:off x="7098936" y="3820930"/>
            <a:ext cx="1709802" cy="646331"/>
          </a:xfrm>
          <a:prstGeom prst="rect">
            <a:avLst/>
          </a:prstGeom>
          <a:solidFill>
            <a:schemeClr val="accent2">
              <a:lumMod val="20000"/>
              <a:lumOff val="80000"/>
            </a:schemeClr>
          </a:solidFill>
        </p:spPr>
        <p:txBody>
          <a:bodyPr wrap="square" lIns="91440" tIns="45720" rIns="91440" bIns="45720" rtlCol="0" anchor="t">
            <a:spAutoFit/>
          </a:bodyPr>
          <a:lstStyle/>
          <a:p>
            <a:r>
              <a:rPr lang="en-US"/>
              <a:t>PROTEINAS</a:t>
            </a:r>
          </a:p>
          <a:p>
            <a:endParaRPr lang="en-US"/>
          </a:p>
        </p:txBody>
      </p:sp>
    </p:spTree>
    <p:extLst>
      <p:ext uri="{BB962C8B-B14F-4D97-AF65-F5344CB8AC3E}">
        <p14:creationId xmlns:p14="http://schemas.microsoft.com/office/powerpoint/2010/main" val="176357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056" y="448270"/>
            <a:ext cx="7115828" cy="1429423"/>
          </a:xfrm>
        </p:spPr>
        <p:txBody>
          <a:bodyPr>
            <a:normAutofit/>
          </a:bodyPr>
          <a:lstStyle/>
          <a:p>
            <a:r>
              <a:rPr lang="en-US"/>
              <a:t>PREGUNTAS GENERALES</a:t>
            </a:r>
          </a:p>
        </p:txBody>
      </p:sp>
      <p:sp>
        <p:nvSpPr>
          <p:cNvPr id="4" name="Snip and Round Single Corner Rectangle 3">
            <a:hlinkClick r:id="rId2" action="ppaction://hlinksldjump"/>
          </p:cNvPr>
          <p:cNvSpPr/>
          <p:nvPr/>
        </p:nvSpPr>
        <p:spPr>
          <a:xfrm>
            <a:off x="3376124" y="2245475"/>
            <a:ext cx="1260602" cy="1081716"/>
          </a:xfrm>
          <a:prstGeom prst="snipRoundRect">
            <a:avLst/>
          </a:prstGeom>
          <a:solidFill>
            <a:schemeClr val="accent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5" name="Snip and Round Single Corner Rectangle 4">
            <a:hlinkClick r:id="rId3" action="ppaction://hlinksldjump"/>
          </p:cNvPr>
          <p:cNvSpPr/>
          <p:nvPr/>
        </p:nvSpPr>
        <p:spPr>
          <a:xfrm>
            <a:off x="4629062"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6" name="Snip and Round Single Corner Rectangle 5">
            <a:hlinkClick r:id="rId4" action="ppaction://hlinksldjump"/>
          </p:cNvPr>
          <p:cNvSpPr/>
          <p:nvPr/>
        </p:nvSpPr>
        <p:spPr>
          <a:xfrm>
            <a:off x="3394656"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1" name="Snip and Round Single Corner Rectangle 10">
            <a:hlinkClick r:id="rId5" action="ppaction://hlinksldjump"/>
          </p:cNvPr>
          <p:cNvSpPr/>
          <p:nvPr/>
        </p:nvSpPr>
        <p:spPr>
          <a:xfrm>
            <a:off x="7197300"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Snip and Round Single Corner Rectangle 11">
            <a:hlinkClick r:id="rId6" action="ppaction://hlinksldjump"/>
          </p:cNvPr>
          <p:cNvSpPr/>
          <p:nvPr/>
        </p:nvSpPr>
        <p:spPr>
          <a:xfrm>
            <a:off x="5882000"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3" name="Snip and Round Single Corner Rectangle 12">
            <a:hlinkClick r:id="rId7" action="ppaction://hlinksldjump"/>
          </p:cNvPr>
          <p:cNvSpPr/>
          <p:nvPr/>
        </p:nvSpPr>
        <p:spPr>
          <a:xfrm>
            <a:off x="4662204"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4" name="Snip and Round Single Corner Rectangle 13">
            <a:hlinkClick r:id="rId8" action="ppaction://hlinksldjump"/>
          </p:cNvPr>
          <p:cNvSpPr/>
          <p:nvPr/>
        </p:nvSpPr>
        <p:spPr>
          <a:xfrm>
            <a:off x="5929752"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8" name="Snip and Round Single Corner Rectangle 17">
            <a:hlinkClick r:id="rId9" action="ppaction://hlinksldjump"/>
          </p:cNvPr>
          <p:cNvSpPr/>
          <p:nvPr/>
        </p:nvSpPr>
        <p:spPr>
          <a:xfrm>
            <a:off x="7144707" y="2245475"/>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20" name="Snip and Round Single Corner Rectangle 19">
            <a:hlinkClick r:id="rId10" action="ppaction://hlinksldjump"/>
          </p:cNvPr>
          <p:cNvSpPr/>
          <p:nvPr/>
        </p:nvSpPr>
        <p:spPr>
          <a:xfrm>
            <a:off x="8464848" y="3694973"/>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10</a:t>
            </a:r>
          </a:p>
        </p:txBody>
      </p:sp>
      <p:sp>
        <p:nvSpPr>
          <p:cNvPr id="21" name="Snip and Round Single Corner Rectangle 20">
            <a:hlinkClick r:id="rId11" action="ppaction://hlinksldjump"/>
          </p:cNvPr>
          <p:cNvSpPr/>
          <p:nvPr/>
        </p:nvSpPr>
        <p:spPr>
          <a:xfrm>
            <a:off x="8392770" y="2255031"/>
            <a:ext cx="1260602"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22" name="Snip and Round Single Corner Rectangle 21">
            <a:hlinkClick r:id="rId12" action="ppaction://hlinksldjump"/>
          </p:cNvPr>
          <p:cNvSpPr/>
          <p:nvPr/>
        </p:nvSpPr>
        <p:spPr>
          <a:xfrm>
            <a:off x="4629062" y="5328014"/>
            <a:ext cx="3398759" cy="108171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CONTINUAR CON OBESIDAD Y DIABETES</a:t>
            </a:r>
          </a:p>
        </p:txBody>
      </p:sp>
    </p:spTree>
    <p:extLst>
      <p:ext uri="{BB962C8B-B14F-4D97-AF65-F5344CB8AC3E}">
        <p14:creationId xmlns:p14="http://schemas.microsoft.com/office/powerpoint/2010/main" val="773053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a:solidFill>
                  <a:srgbClr val="262626"/>
                </a:solidFill>
                <a:latin typeface="Gill Sans MT"/>
              </a:rPr>
              <a:t>ES BUENO TOMAR SUPLEMENTOS?</a:t>
            </a:r>
            <a:endParaRPr lang="en-US" sz="2800" b="0" strike="noStrike" spc="-1">
              <a:solidFill>
                <a:srgbClr val="000000"/>
              </a:solidFill>
              <a:latin typeface="Gill Sans MT"/>
            </a:endParaRPr>
          </a:p>
        </p:txBody>
      </p:sp>
      <p:sp>
        <p:nvSpPr>
          <p:cNvPr id="424" name="TextShape 2"/>
          <p:cNvSpPr txBox="1"/>
          <p:nvPr/>
        </p:nvSpPr>
        <p:spPr>
          <a:xfrm>
            <a:off x="2231400" y="2834820"/>
            <a:ext cx="7729200" cy="3740040"/>
          </a:xfrm>
          <a:prstGeom prst="rect">
            <a:avLst/>
          </a:prstGeom>
          <a:noFill/>
          <a:ln w="0">
            <a:noFill/>
          </a:ln>
        </p:spPr>
        <p:txBody>
          <a:bodyPr>
            <a:normAutofit fontScale="97000"/>
          </a:bodyPr>
          <a:lstStyle/>
          <a:p>
            <a:pPr marL="360">
              <a:spcBef>
                <a:spcPts val="1001"/>
              </a:spcBef>
              <a:buClr>
                <a:srgbClr val="418AB3"/>
              </a:buClr>
            </a:pPr>
            <a:r>
              <a:rPr lang="en-US" sz="2500" b="0" strike="noStrike" spc="-1">
                <a:solidFill>
                  <a:srgbClr val="262626"/>
                </a:solidFill>
                <a:latin typeface="Gill Sans MT" panose="020B0502020104020203" pitchFamily="34" charset="0"/>
              </a:rPr>
              <a:t>No, </a:t>
            </a:r>
            <a:r>
              <a:rPr lang="es-MX" sz="2500" b="0" i="0">
                <a:solidFill>
                  <a:srgbClr val="201F1E"/>
                </a:solidFill>
                <a:effectLst/>
                <a:latin typeface="Gill Sans MT" panose="020B0502020104020203" pitchFamily="34" charset="0"/>
              </a:rPr>
              <a:t>Porque muchas veces pensamos que las vitaminas son naturales y por lo tanto inofensivas , pero en altas dosis o en la dosis INCORRECTA pueden ser muy dañinas.</a:t>
            </a:r>
          </a:p>
          <a:p>
            <a:pPr marL="228600" indent="-228240">
              <a:spcBef>
                <a:spcPts val="1001"/>
              </a:spcBef>
              <a:buClr>
                <a:srgbClr val="418AB3"/>
              </a:buClr>
              <a:buFont typeface="Arial"/>
              <a:buChar char="•"/>
            </a:pPr>
            <a:endParaRPr lang="es-MX" sz="2500" b="0" i="0">
              <a:solidFill>
                <a:srgbClr val="201F1E"/>
              </a:solidFill>
              <a:effectLst/>
              <a:latin typeface="Gill Sans MT" panose="020B0502020104020203" pitchFamily="34" charset="0"/>
            </a:endParaRPr>
          </a:p>
          <a:p>
            <a:pPr marL="360">
              <a:spcBef>
                <a:spcPts val="1001"/>
              </a:spcBef>
              <a:buClr>
                <a:srgbClr val="418AB3"/>
              </a:buClr>
            </a:pPr>
            <a:r>
              <a:rPr lang="es-MX" sz="2500" b="0" i="0">
                <a:solidFill>
                  <a:srgbClr val="201F1E"/>
                </a:solidFill>
                <a:effectLst/>
                <a:latin typeface="Gill Sans MT" panose="020B0502020104020203" pitchFamily="34" charset="0"/>
              </a:rPr>
              <a:t>Igual infórmele a su doctor sobre tés, y suplementos licuados o líquidos.  No por ser “natural”, es sano, y no por ser calificado como sano, es necesario en cantidades altas.   </a:t>
            </a:r>
          </a:p>
          <a:p>
            <a:pPr marL="228600" indent="-228240">
              <a:spcBef>
                <a:spcPts val="1001"/>
              </a:spcBef>
              <a:buClr>
                <a:srgbClr val="418AB3"/>
              </a:buClr>
              <a:buFont typeface="Arial"/>
              <a:buChar char="•"/>
            </a:pPr>
            <a:endParaRPr lang="en-US" sz="2500" b="0" strike="noStrike" spc="-1">
              <a:solidFill>
                <a:srgbClr val="262626"/>
              </a:solidFill>
              <a:latin typeface="Gill Sans MT" panose="020B0502020104020203" pitchFamily="34" charset="0"/>
            </a:endParaRPr>
          </a:p>
        </p:txBody>
      </p:sp>
    </p:spTree>
    <p:extLst>
      <p:ext uri="{BB962C8B-B14F-4D97-AF65-F5344CB8AC3E}">
        <p14:creationId xmlns:p14="http://schemas.microsoft.com/office/powerpoint/2010/main" val="41297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animEffect transition="in" filter="fade">
                                      <p:cBhvr>
                                        <p:cTn id="7" dur="1000"/>
                                        <p:tgtEl>
                                          <p:spTgt spid="424">
                                            <p:txEl>
                                              <p:pRg st="0" end="0"/>
                                            </p:txEl>
                                          </p:spTgt>
                                        </p:tgtEl>
                                      </p:cBhvr>
                                    </p:animEffect>
                                    <p:anim calcmode="lin" valueType="num">
                                      <p:cBhvr>
                                        <p:cTn id="8" dur="1000" fill="hold"/>
                                        <p:tgtEl>
                                          <p:spTgt spid="4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4">
                                            <p:txEl>
                                              <p:pRg st="2" end="2"/>
                                            </p:txEl>
                                          </p:spTgt>
                                        </p:tgtEl>
                                        <p:attrNameLst>
                                          <p:attrName>style.visibility</p:attrName>
                                        </p:attrNameLst>
                                      </p:cBhvr>
                                      <p:to>
                                        <p:strVal val="visible"/>
                                      </p:to>
                                    </p:set>
                                    <p:animEffect transition="in" filter="fade">
                                      <p:cBhvr>
                                        <p:cTn id="12" dur="1000"/>
                                        <p:tgtEl>
                                          <p:spTgt spid="424">
                                            <p:txEl>
                                              <p:pRg st="2" end="2"/>
                                            </p:txEl>
                                          </p:spTgt>
                                        </p:tgtEl>
                                      </p:cBhvr>
                                    </p:animEffect>
                                    <p:anim calcmode="lin" valueType="num">
                                      <p:cBhvr>
                                        <p:cTn id="13" dur="1000" fill="hold"/>
                                        <p:tgtEl>
                                          <p:spTgt spid="42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2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cap="all" spc="199">
                <a:solidFill>
                  <a:srgbClr val="262626"/>
                </a:solidFill>
                <a:latin typeface="Gill Sans MT"/>
              </a:rPr>
              <a:t>ESTABLECIENDO METAS</a:t>
            </a:r>
          </a:p>
          <a:p>
            <a:pPr algn="ctr">
              <a:lnSpc>
                <a:spcPct val="90000"/>
              </a:lnSpc>
            </a:pPr>
            <a:r>
              <a:rPr lang="en-US" sz="2800" cap="all" spc="199">
                <a:solidFill>
                  <a:srgbClr val="262626"/>
                </a:solidFill>
                <a:latin typeface="Gill Sans MT"/>
              </a:rPr>
              <a:t>SEMANA A SEMANA</a:t>
            </a:r>
            <a:endParaRPr lang="en-US" sz="2800" b="0" strike="noStrike" spc="-1">
              <a:solidFill>
                <a:srgbClr val="000000"/>
              </a:solidFill>
              <a:latin typeface="Gill Sans MT"/>
            </a:endParaRPr>
          </a:p>
        </p:txBody>
      </p:sp>
      <p:sp>
        <p:nvSpPr>
          <p:cNvPr id="424" name="TextShape 2"/>
          <p:cNvSpPr txBox="1"/>
          <p:nvPr/>
        </p:nvSpPr>
        <p:spPr>
          <a:xfrm>
            <a:off x="2231280" y="2153160"/>
            <a:ext cx="8690720" cy="4704840"/>
          </a:xfrm>
          <a:prstGeom prst="rect">
            <a:avLst/>
          </a:prstGeom>
          <a:noFill/>
          <a:ln w="0">
            <a:noFill/>
          </a:ln>
        </p:spPr>
        <p:txBody>
          <a:bodyPr>
            <a:normAutofit fontScale="97000"/>
          </a:bodyPr>
          <a:lstStyle/>
          <a:p>
            <a:pPr marL="360">
              <a:spcBef>
                <a:spcPts val="1001"/>
              </a:spcBef>
              <a:buClr>
                <a:srgbClr val="418AB3"/>
              </a:buClr>
            </a:pPr>
            <a:r>
              <a:rPr lang="en-US" sz="2800" spc="-1" err="1">
                <a:solidFill>
                  <a:srgbClr val="262626"/>
                </a:solidFill>
                <a:latin typeface="Gill Sans MT"/>
              </a:rPr>
              <a:t>Semana</a:t>
            </a:r>
            <a:r>
              <a:rPr lang="en-US" sz="2800" spc="-1">
                <a:solidFill>
                  <a:srgbClr val="262626"/>
                </a:solidFill>
                <a:latin typeface="Gill Sans MT"/>
              </a:rPr>
              <a:t> 1: </a:t>
            </a:r>
          </a:p>
          <a:p>
            <a:pPr marL="360">
              <a:spcBef>
                <a:spcPts val="1001"/>
              </a:spcBef>
              <a:buClr>
                <a:srgbClr val="418AB3"/>
              </a:buClr>
            </a:pPr>
            <a:r>
              <a:rPr lang="en-US" sz="2800" b="0" strike="noStrike" spc="-1" err="1">
                <a:solidFill>
                  <a:srgbClr val="262626"/>
                </a:solidFill>
                <a:latin typeface="Gill Sans MT"/>
              </a:rPr>
              <a:t>Carbohidratos</a:t>
            </a:r>
            <a:r>
              <a:rPr lang="en-US" sz="2800" b="0" strike="noStrike" spc="-1">
                <a:solidFill>
                  <a:srgbClr val="262626"/>
                </a:solidFill>
                <a:latin typeface="Gill Sans MT"/>
              </a:rPr>
              <a:t>, </a:t>
            </a:r>
            <a:r>
              <a:rPr lang="en-US" sz="2800" b="0" strike="noStrike" spc="-1" err="1">
                <a:solidFill>
                  <a:srgbClr val="262626"/>
                </a:solidFill>
                <a:latin typeface="Gill Sans MT"/>
              </a:rPr>
              <a:t>proteínas</a:t>
            </a:r>
            <a:r>
              <a:rPr lang="en-US" sz="2800" b="0" strike="noStrike" spc="-1">
                <a:solidFill>
                  <a:srgbClr val="262626"/>
                </a:solidFill>
                <a:latin typeface="Gill Sans MT"/>
              </a:rPr>
              <a:t> y </a:t>
            </a:r>
            <a:r>
              <a:rPr lang="en-US" sz="2800" b="0" strike="noStrike" spc="-1" err="1">
                <a:solidFill>
                  <a:srgbClr val="262626"/>
                </a:solidFill>
                <a:latin typeface="Gill Sans MT"/>
              </a:rPr>
              <a:t>grasas</a:t>
            </a:r>
            <a:r>
              <a:rPr lang="en-US" sz="2800" b="0" strike="noStrike" spc="-1">
                <a:solidFill>
                  <a:srgbClr val="262626"/>
                </a:solidFill>
                <a:latin typeface="Gill Sans MT"/>
              </a:rPr>
              <a:t>: </a:t>
            </a:r>
            <a:r>
              <a:rPr lang="en-US" sz="2800" b="0" strike="noStrike" spc="-1" err="1">
                <a:solidFill>
                  <a:srgbClr val="262626"/>
                </a:solidFill>
                <a:latin typeface="Gill Sans MT"/>
              </a:rPr>
              <a:t>definición</a:t>
            </a:r>
            <a:r>
              <a:rPr lang="en-US" sz="2800" b="0" strike="noStrike" spc="-1">
                <a:solidFill>
                  <a:srgbClr val="262626"/>
                </a:solidFill>
                <a:latin typeface="Gill Sans MT"/>
              </a:rPr>
              <a:t> y </a:t>
            </a:r>
          </a:p>
          <a:p>
            <a:pPr marL="360">
              <a:spcBef>
                <a:spcPts val="1001"/>
              </a:spcBef>
              <a:buClr>
                <a:srgbClr val="418AB3"/>
              </a:buClr>
            </a:pPr>
            <a:r>
              <a:rPr lang="en-US" sz="2800" b="0" strike="noStrike" spc="-1">
                <a:solidFill>
                  <a:srgbClr val="262626"/>
                </a:solidFill>
                <a:latin typeface="Gill Sans MT"/>
              </a:rPr>
              <a:t>sus </a:t>
            </a:r>
            <a:r>
              <a:rPr lang="en-US" sz="2800" b="0" strike="noStrike" spc="-1" err="1">
                <a:solidFill>
                  <a:srgbClr val="262626"/>
                </a:solidFill>
                <a:latin typeface="Gill Sans MT"/>
              </a:rPr>
              <a:t>fuentes</a:t>
            </a:r>
            <a:r>
              <a:rPr lang="en-US" sz="2800" b="0" strike="noStrike" spc="-1">
                <a:solidFill>
                  <a:srgbClr val="262626"/>
                </a:solidFill>
                <a:latin typeface="Gill Sans MT"/>
              </a:rPr>
              <a:t> % de </a:t>
            </a:r>
            <a:r>
              <a:rPr lang="en-US" sz="2800" b="0" strike="noStrike" spc="-1" err="1">
                <a:solidFill>
                  <a:srgbClr val="262626"/>
                </a:solidFill>
                <a:latin typeface="Gill Sans MT"/>
              </a:rPr>
              <a:t>comidas</a:t>
            </a:r>
            <a:r>
              <a:rPr lang="en-US" sz="2800" b="0" strike="noStrike" spc="-1">
                <a:solidFill>
                  <a:srgbClr val="262626"/>
                </a:solidFill>
                <a:latin typeface="Gill Sans MT"/>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098" y="676092"/>
            <a:ext cx="7729200" cy="1188360"/>
          </a:xfrm>
        </p:spPr>
        <p:txBody>
          <a:bodyPr/>
          <a:lstStyle/>
          <a:p>
            <a:pPr algn="ctr"/>
            <a:r>
              <a:rPr lang="en-US" sz="4000" err="1">
                <a:latin typeface="Gill Sans MT" panose="020B0502020104020203" pitchFamily="34" charset="0"/>
              </a:rPr>
              <a:t>Semana</a:t>
            </a:r>
            <a:r>
              <a:rPr lang="en-US" sz="4000">
                <a:latin typeface="Gill Sans MT" panose="020B0502020104020203" pitchFamily="34" charset="0"/>
              </a:rPr>
              <a:t> 2: </a:t>
            </a:r>
            <a:br>
              <a:rPr lang="en-US" sz="4000">
                <a:latin typeface="Gill Sans MT" panose="020B0502020104020203" pitchFamily="34" charset="0"/>
              </a:rPr>
            </a:br>
            <a:r>
              <a:rPr lang="en-US" sz="4000" err="1">
                <a:latin typeface="Gill Sans MT" panose="020B0502020104020203" pitchFamily="34" charset="0"/>
              </a:rPr>
              <a:t>Planificación</a:t>
            </a:r>
            <a:r>
              <a:rPr lang="en-US" sz="4000">
                <a:latin typeface="Gill Sans MT" panose="020B0502020104020203" pitchFamily="34" charset="0"/>
              </a:rPr>
              <a:t> de </a:t>
            </a:r>
            <a:r>
              <a:rPr lang="en-US" sz="4000" err="1">
                <a:latin typeface="Gill Sans MT" panose="020B0502020104020203" pitchFamily="34" charset="0"/>
              </a:rPr>
              <a:t>recetas</a:t>
            </a:r>
            <a:r>
              <a:rPr lang="en-US" sz="4000">
                <a:latin typeface="Gill Sans MT" panose="020B0502020104020203" pitchFamily="34" charset="0"/>
              </a:rPr>
              <a:t> simples.</a:t>
            </a:r>
          </a:p>
        </p:txBody>
      </p:sp>
      <p:pic>
        <p:nvPicPr>
          <p:cNvPr id="1026" name="Picture 2" descr="Cómo planificar las comidas de nuestra semana? - Rocío Suárez Ey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96" y="1952000"/>
            <a:ext cx="8735439" cy="490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532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279" y="770246"/>
            <a:ext cx="7729200" cy="1188360"/>
          </a:xfrm>
        </p:spPr>
        <p:txBody>
          <a:bodyPr/>
          <a:lstStyle/>
          <a:p>
            <a:pPr algn="ctr"/>
            <a:r>
              <a:rPr lang="en-US" sz="4000" err="1">
                <a:latin typeface="Gill Sans MT" panose="020B0502020104020203" pitchFamily="34" charset="0"/>
              </a:rPr>
              <a:t>Semana</a:t>
            </a:r>
            <a:r>
              <a:rPr lang="en-US" sz="4000">
                <a:latin typeface="Gill Sans MT" panose="020B0502020104020203" pitchFamily="34" charset="0"/>
              </a:rPr>
              <a:t> 3: Control de </a:t>
            </a:r>
            <a:r>
              <a:rPr lang="en-US" sz="4000" err="1">
                <a:latin typeface="Gill Sans MT" panose="020B0502020104020203" pitchFamily="34" charset="0"/>
              </a:rPr>
              <a:t>porciones</a:t>
            </a:r>
            <a:endParaRPr lang="en-US" sz="4000">
              <a:latin typeface="Gill Sans MT" panose="020B0502020104020203" pitchFamily="34" charset="0"/>
            </a:endParaRPr>
          </a:p>
        </p:txBody>
      </p:sp>
      <p:pic>
        <p:nvPicPr>
          <p:cNvPr id="4" name="Picture 2" descr="MyPlate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173" y="1760707"/>
            <a:ext cx="6657413" cy="509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679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500" b="0" strike="noStrike" cap="all" spc="199">
                <a:solidFill>
                  <a:srgbClr val="262626"/>
                </a:solidFill>
                <a:latin typeface="Gill Sans MT"/>
              </a:rPr>
              <a:t> </a:t>
            </a:r>
            <a:r>
              <a:rPr lang="en-US" sz="2500" b="0" strike="noStrike" cap="all" spc="199" err="1">
                <a:solidFill>
                  <a:srgbClr val="262626"/>
                </a:solidFill>
                <a:latin typeface="Gill Sans MT"/>
              </a:rPr>
              <a:t>Semana</a:t>
            </a:r>
            <a:r>
              <a:rPr lang="en-US" sz="2500" b="0" strike="noStrike" cap="all" spc="199">
                <a:solidFill>
                  <a:srgbClr val="262626"/>
                </a:solidFill>
                <a:latin typeface="Gill Sans MT"/>
              </a:rPr>
              <a:t> 4: </a:t>
            </a:r>
            <a:r>
              <a:rPr lang="en-US" sz="2500" b="0" strike="noStrike" cap="all" spc="199" err="1">
                <a:solidFill>
                  <a:srgbClr val="262626"/>
                </a:solidFill>
                <a:latin typeface="Gill Sans MT"/>
              </a:rPr>
              <a:t>Retos</a:t>
            </a:r>
            <a:r>
              <a:rPr lang="en-US" sz="2500" b="0" strike="noStrike" cap="all" spc="199">
                <a:solidFill>
                  <a:srgbClr val="262626"/>
                </a:solidFill>
                <a:latin typeface="Gill Sans MT"/>
              </a:rPr>
              <a:t> para comer </a:t>
            </a:r>
            <a:r>
              <a:rPr lang="en-US" sz="2500" b="0" strike="noStrike" cap="all" spc="199" err="1">
                <a:solidFill>
                  <a:srgbClr val="262626"/>
                </a:solidFill>
                <a:latin typeface="Gill Sans MT"/>
              </a:rPr>
              <a:t>afuera</a:t>
            </a:r>
            <a:endParaRPr lang="en-US" sz="2500" b="0" strike="noStrike" spc="-1">
              <a:solidFill>
                <a:srgbClr val="000000"/>
              </a:solidFill>
              <a:latin typeface="Gill Sans MT"/>
            </a:endParaRPr>
          </a:p>
        </p:txBody>
      </p:sp>
      <p:sp>
        <p:nvSpPr>
          <p:cNvPr id="426" name="TextShape 2"/>
          <p:cNvSpPr txBox="1"/>
          <p:nvPr/>
        </p:nvSpPr>
        <p:spPr>
          <a:xfrm>
            <a:off x="2231280" y="2470969"/>
            <a:ext cx="9789268" cy="4106748"/>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spc="-1" err="1">
                <a:solidFill>
                  <a:srgbClr val="262626"/>
                </a:solidFill>
                <a:latin typeface="Gill Sans MT"/>
              </a:rPr>
              <a:t>Calorías</a:t>
            </a:r>
            <a:r>
              <a:rPr lang="en-US" sz="2500" spc="-1">
                <a:solidFill>
                  <a:srgbClr val="262626"/>
                </a:solidFill>
                <a:latin typeface="Gill Sans MT"/>
              </a:rPr>
              <a:t> y </a:t>
            </a:r>
            <a:r>
              <a:rPr lang="en-US" sz="2500" spc="-1" err="1">
                <a:solidFill>
                  <a:srgbClr val="262626"/>
                </a:solidFill>
                <a:latin typeface="Gill Sans MT"/>
              </a:rPr>
              <a:t>costo</a:t>
            </a:r>
            <a:endParaRPr lang="en-US" sz="2500"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err="1">
                <a:solidFill>
                  <a:srgbClr val="262626"/>
                </a:solidFill>
                <a:latin typeface="Gill Sans MT"/>
              </a:rPr>
              <a:t>Carbohidratos</a:t>
            </a:r>
            <a:r>
              <a:rPr lang="en-US" sz="2500" b="0" strike="noStrike" spc="-1">
                <a:solidFill>
                  <a:srgbClr val="262626"/>
                </a:solidFill>
                <a:latin typeface="Gill Sans MT"/>
              </a:rPr>
              <a:t>, </a:t>
            </a:r>
            <a:r>
              <a:rPr lang="en-US" sz="2500" b="0" strike="noStrike" spc="-1" err="1">
                <a:solidFill>
                  <a:srgbClr val="262626"/>
                </a:solidFill>
                <a:latin typeface="Gill Sans MT"/>
              </a:rPr>
              <a:t>proteínas</a:t>
            </a:r>
            <a:r>
              <a:rPr lang="en-US" sz="2500" b="0" strike="noStrike" spc="-1">
                <a:solidFill>
                  <a:srgbClr val="262626"/>
                </a:solidFill>
                <a:latin typeface="Gill Sans MT"/>
              </a:rPr>
              <a:t> y </a:t>
            </a:r>
            <a:r>
              <a:rPr lang="en-US" sz="2500" b="0" strike="noStrike" spc="-1" err="1">
                <a:solidFill>
                  <a:srgbClr val="262626"/>
                </a:solidFill>
                <a:latin typeface="Gill Sans MT"/>
              </a:rPr>
              <a:t>grasas</a:t>
            </a:r>
            <a:r>
              <a:rPr lang="en-US" sz="2500" b="0" strike="noStrike" spc="-1">
                <a:solidFill>
                  <a:srgbClr val="262626"/>
                </a:solidFill>
                <a:latin typeface="Gill Sans MT"/>
              </a:rPr>
              <a:t>: </a:t>
            </a:r>
          </a:p>
          <a:p>
            <a:pPr marL="228600" indent="-228240">
              <a:lnSpc>
                <a:spcPct val="100000"/>
              </a:lnSpc>
              <a:spcBef>
                <a:spcPts val="1001"/>
              </a:spcBef>
              <a:buClr>
                <a:srgbClr val="418AB3"/>
              </a:buClr>
              <a:buFont typeface="Arial"/>
              <a:buChar char="•"/>
            </a:pPr>
            <a:r>
              <a:rPr lang="en-US" sz="2500" spc="-1" err="1">
                <a:solidFill>
                  <a:srgbClr val="262626"/>
                </a:solidFill>
                <a:latin typeface="Gill Sans MT"/>
              </a:rPr>
              <a:t>D</a:t>
            </a:r>
            <a:r>
              <a:rPr lang="en-US" sz="2500" b="0" strike="noStrike" spc="-1" err="1">
                <a:solidFill>
                  <a:srgbClr val="262626"/>
                </a:solidFill>
                <a:latin typeface="Gill Sans MT"/>
              </a:rPr>
              <a:t>efinición</a:t>
            </a:r>
            <a:r>
              <a:rPr lang="en-US" sz="2500" b="0" strike="noStrike" spc="-1">
                <a:solidFill>
                  <a:srgbClr val="262626"/>
                </a:solidFill>
                <a:latin typeface="Gill Sans MT"/>
              </a:rPr>
              <a:t> y sus </a:t>
            </a:r>
            <a:r>
              <a:rPr lang="en-US" sz="2500" b="0" strike="noStrike" spc="-1" err="1">
                <a:solidFill>
                  <a:srgbClr val="262626"/>
                </a:solidFill>
                <a:latin typeface="Gill Sans MT"/>
              </a:rPr>
              <a:t>fuentes</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b="0" strike="noStrike" spc="-1">
                <a:solidFill>
                  <a:srgbClr val="262626"/>
                </a:solidFill>
                <a:latin typeface="Gill Sans MT"/>
              </a:rPr>
              <a:t>% de </a:t>
            </a:r>
            <a:r>
              <a:rPr lang="en-US" sz="2500" b="0" strike="noStrike" spc="-1" err="1">
                <a:solidFill>
                  <a:srgbClr val="262626"/>
                </a:solidFill>
                <a:latin typeface="Gill Sans MT"/>
              </a:rPr>
              <a:t>comidas</a:t>
            </a:r>
            <a:endParaRPr lang="en-US" sz="2500" b="0" strike="noStrike" spc="-1">
              <a:solidFill>
                <a:srgbClr val="262626"/>
              </a:solidFill>
              <a:latin typeface="Gill Sans MT"/>
            </a:endParaRPr>
          </a:p>
          <a:p>
            <a:pPr marL="228600" indent="-228240">
              <a:lnSpc>
                <a:spcPct val="100000"/>
              </a:lnSpc>
              <a:spcBef>
                <a:spcPts val="1001"/>
              </a:spcBef>
              <a:buClr>
                <a:srgbClr val="418AB3"/>
              </a:buClr>
              <a:buFont typeface="Arial"/>
              <a:buChar char="•"/>
            </a:pPr>
            <a:r>
              <a:rPr lang="en-US" sz="2500" spc="-1" err="1">
                <a:solidFill>
                  <a:srgbClr val="262626"/>
                </a:solidFill>
                <a:latin typeface="Gill Sans MT"/>
              </a:rPr>
              <a:t>Platos</a:t>
            </a:r>
            <a:r>
              <a:rPr lang="en-US" sz="2500" spc="-1">
                <a:solidFill>
                  <a:srgbClr val="262626"/>
                </a:solidFill>
                <a:latin typeface="Gill Sans MT"/>
              </a:rPr>
              <a:t> a la </a:t>
            </a:r>
            <a:r>
              <a:rPr lang="en-US" sz="2500" spc="-1" err="1">
                <a:solidFill>
                  <a:srgbClr val="262626"/>
                </a:solidFill>
                <a:latin typeface="Gill Sans MT"/>
              </a:rPr>
              <a:t>parilla</a:t>
            </a:r>
            <a:r>
              <a:rPr lang="en-US" sz="2500" spc="-1">
                <a:solidFill>
                  <a:srgbClr val="262626"/>
                </a:solidFill>
                <a:latin typeface="Gill Sans MT"/>
              </a:rPr>
              <a:t>, </a:t>
            </a:r>
            <a:r>
              <a:rPr lang="en-US" sz="2500" spc="-1" err="1">
                <a:solidFill>
                  <a:srgbClr val="262626"/>
                </a:solidFill>
                <a:latin typeface="Gill Sans MT"/>
              </a:rPr>
              <a:t>horno</a:t>
            </a:r>
            <a:r>
              <a:rPr lang="en-US" sz="2500" spc="-1">
                <a:solidFill>
                  <a:srgbClr val="262626"/>
                </a:solidFill>
                <a:latin typeface="Gill Sans MT"/>
              </a:rPr>
              <a:t> o vapor </a:t>
            </a:r>
            <a:r>
              <a:rPr lang="en-US" sz="2500" spc="-1" err="1">
                <a:solidFill>
                  <a:srgbClr val="262626"/>
                </a:solidFill>
                <a:latin typeface="Gill Sans MT"/>
              </a:rPr>
              <a:t>en</a:t>
            </a:r>
            <a:r>
              <a:rPr lang="en-US" sz="2500" spc="-1">
                <a:solidFill>
                  <a:srgbClr val="262626"/>
                </a:solidFill>
                <a:latin typeface="Gill Sans MT"/>
              </a:rPr>
              <a:t> </a:t>
            </a:r>
            <a:r>
              <a:rPr lang="en-US" sz="2500" spc="-1" err="1">
                <a:solidFill>
                  <a:srgbClr val="262626"/>
                </a:solidFill>
                <a:latin typeface="Gill Sans MT"/>
              </a:rPr>
              <a:t>vez</a:t>
            </a:r>
            <a:r>
              <a:rPr lang="en-US" sz="2500" spc="-1">
                <a:solidFill>
                  <a:srgbClr val="262626"/>
                </a:solidFill>
                <a:latin typeface="Gill Sans MT"/>
              </a:rPr>
              <a:t> de </a:t>
            </a:r>
            <a:r>
              <a:rPr lang="en-US" sz="2500" spc="-1" err="1">
                <a:solidFill>
                  <a:srgbClr val="262626"/>
                </a:solidFill>
                <a:latin typeface="Gill Sans MT"/>
              </a:rPr>
              <a:t>fritas</a:t>
            </a:r>
            <a:r>
              <a:rPr lang="en-US" sz="2500" spc="-1">
                <a:solidFill>
                  <a:srgbClr val="262626"/>
                </a:solidFill>
                <a:latin typeface="Gill Sans MT"/>
              </a:rPr>
              <a:t>.</a:t>
            </a:r>
          </a:p>
          <a:p>
            <a:pPr marL="228600" indent="-228240">
              <a:lnSpc>
                <a:spcPct val="100000"/>
              </a:lnSpc>
              <a:spcBef>
                <a:spcPts val="1001"/>
              </a:spcBef>
              <a:buClr>
                <a:srgbClr val="418AB3"/>
              </a:buClr>
              <a:buFont typeface="Arial"/>
              <a:buChar char="•"/>
            </a:pPr>
            <a:r>
              <a:rPr lang="en-US" sz="2500" spc="-1" err="1">
                <a:solidFill>
                  <a:srgbClr val="262626"/>
                </a:solidFill>
                <a:latin typeface="Gill Sans MT"/>
              </a:rPr>
              <a:t>Platos</a:t>
            </a:r>
            <a:r>
              <a:rPr lang="en-US" sz="2500" spc="-1">
                <a:solidFill>
                  <a:srgbClr val="262626"/>
                </a:solidFill>
                <a:latin typeface="Gill Sans MT"/>
              </a:rPr>
              <a:t> </a:t>
            </a:r>
            <a:r>
              <a:rPr lang="en-US" sz="2500" spc="-1" err="1">
                <a:solidFill>
                  <a:srgbClr val="262626"/>
                </a:solidFill>
                <a:latin typeface="Gill Sans MT"/>
              </a:rPr>
              <a:t>pequeños</a:t>
            </a:r>
            <a:r>
              <a:rPr lang="en-US" sz="2500" spc="-1">
                <a:solidFill>
                  <a:srgbClr val="262626"/>
                </a:solidFill>
                <a:latin typeface="Gill Sans MT"/>
              </a:rPr>
              <a:t>.</a:t>
            </a:r>
            <a:endParaRPr lang="en-US" sz="2500" b="0" strike="noStrike" spc="-1">
              <a:solidFill>
                <a:srgbClr val="262626"/>
              </a:solidFill>
              <a:latin typeface="Gill Sans MT"/>
            </a:endParaRPr>
          </a:p>
          <a:p>
            <a:pPr>
              <a:lnSpc>
                <a:spcPct val="100000"/>
              </a:lnSpc>
              <a:spcBef>
                <a:spcPts val="1001"/>
              </a:spcBef>
              <a:tabLst>
                <a:tab pos="0" algn="l"/>
              </a:tabLst>
            </a:pPr>
            <a:endParaRPr lang="en-US" sz="1600" b="0" strike="noStrike" spc="-1">
              <a:solidFill>
                <a:srgbClr val="262626"/>
              </a:solidFill>
              <a:latin typeface="Gill Sans M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A3C30D9B-3B51-0491-6273-C0FCB5B650CB}"/>
              </a:ext>
            </a:extLst>
          </p:cNvPr>
          <p:cNvSpPr txBox="1">
            <a:spLocks noGrp="1"/>
          </p:cNvSpPr>
          <p:nvPr>
            <p:ph type="title"/>
          </p:nvPr>
        </p:nvSpPr>
        <p:spPr>
          <a:xfrm>
            <a:off x="2232025" y="965200"/>
            <a:ext cx="7727950" cy="118745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500" spc="-1">
                <a:solidFill>
                  <a:srgbClr val="000000"/>
                </a:solidFill>
                <a:latin typeface="Gill Sans MT"/>
              </a:rPr>
              <a:t>IMC: INDICE DE MASA CORPORAL</a:t>
            </a:r>
            <a:endParaRPr lang="en-US" sz="2500" b="0" strike="noStrike" spc="-1">
              <a:solidFill>
                <a:srgbClr val="000000"/>
              </a:solidFill>
              <a:latin typeface="Gill Sans MT"/>
            </a:endParaRPr>
          </a:p>
        </p:txBody>
      </p:sp>
      <p:pic>
        <p:nvPicPr>
          <p:cNvPr id="5" name="Picture 4" descr="Índice de Masa Corporal">
            <a:extLst>
              <a:ext uri="{FF2B5EF4-FFF2-40B4-BE49-F238E27FC236}">
                <a16:creationId xmlns:a16="http://schemas.microsoft.com/office/drawing/2014/main" id="{5CFD1B3D-07E6-50C1-8668-DB0944E356D6}"/>
              </a:ext>
            </a:extLst>
          </p:cNvPr>
          <p:cNvPicPr>
            <a:picLocks noChangeAspect="1" noChangeArrowheads="1"/>
          </p:cNvPicPr>
          <p:nvPr/>
        </p:nvPicPr>
        <p:blipFill>
          <a:blip r:embed="rId2" cstate="print"/>
          <a:srcRect/>
          <a:stretch>
            <a:fillRect/>
          </a:stretch>
        </p:blipFill>
        <p:spPr bwMode="auto">
          <a:xfrm>
            <a:off x="2232025" y="2152650"/>
            <a:ext cx="7727950" cy="4705350"/>
          </a:xfrm>
          <a:prstGeom prst="rect">
            <a:avLst/>
          </a:prstGeom>
          <a:noFill/>
        </p:spPr>
      </p:pic>
    </p:spTree>
    <p:extLst>
      <p:ext uri="{BB962C8B-B14F-4D97-AF65-F5344CB8AC3E}">
        <p14:creationId xmlns:p14="http://schemas.microsoft.com/office/powerpoint/2010/main" val="4079867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49A1-22C4-5F56-7C35-552EA58D7DC5}"/>
              </a:ext>
            </a:extLst>
          </p:cNvPr>
          <p:cNvSpPr>
            <a:spLocks noGrp="1"/>
          </p:cNvSpPr>
          <p:nvPr>
            <p:ph type="title"/>
          </p:nvPr>
        </p:nvSpPr>
        <p:spPr/>
        <p:txBody>
          <a:bodyPr/>
          <a:lstStyle/>
          <a:p>
            <a:pPr algn="ctr"/>
            <a:br>
              <a:rPr lang="es-ES" sz="4000">
                <a:solidFill>
                  <a:srgbClr val="202124"/>
                </a:solidFill>
                <a:latin typeface="arial" panose="020B0604020202020204" pitchFamily="34" charset="0"/>
              </a:rPr>
            </a:br>
            <a:endParaRPr lang="en-US" sz="4000"/>
          </a:p>
        </p:txBody>
      </p:sp>
      <p:sp>
        <p:nvSpPr>
          <p:cNvPr id="3" name="Subtitle 2">
            <a:extLst>
              <a:ext uri="{FF2B5EF4-FFF2-40B4-BE49-F238E27FC236}">
                <a16:creationId xmlns:a16="http://schemas.microsoft.com/office/drawing/2014/main" id="{913761A6-138B-B473-2C8D-392BF3A2E579}"/>
              </a:ext>
            </a:extLst>
          </p:cNvPr>
          <p:cNvSpPr>
            <a:spLocks noGrp="1"/>
          </p:cNvSpPr>
          <p:nvPr>
            <p:ph type="subTitle"/>
          </p:nvPr>
        </p:nvSpPr>
        <p:spPr>
          <a:xfrm>
            <a:off x="2231280" y="1982620"/>
            <a:ext cx="7729200" cy="3101760"/>
          </a:xfrm>
        </p:spPr>
        <p:txBody>
          <a:bodyPr/>
          <a:lstStyle/>
          <a:p>
            <a:pPr marL="0" indent="0" algn="l">
              <a:buNone/>
            </a:pPr>
            <a:r>
              <a:rPr lang="es-ES" sz="2500" b="0" i="0">
                <a:solidFill>
                  <a:srgbClr val="202124"/>
                </a:solidFill>
                <a:effectLst/>
                <a:latin typeface="Gill Sans MT" panose="020B0502020104020203" pitchFamily="34" charset="0"/>
              </a:rPr>
              <a:t>Conocer el IMC es importante porque </a:t>
            </a:r>
            <a:r>
              <a:rPr lang="es-ES" sz="2500" b="1" i="0">
                <a:solidFill>
                  <a:srgbClr val="202124"/>
                </a:solidFill>
                <a:effectLst/>
                <a:latin typeface="Gill Sans MT" panose="020B0502020104020203" pitchFamily="34" charset="0"/>
              </a:rPr>
              <a:t>sirve para saber qué clase de complicaciones puede tener la salud a causa de la obesidad</a:t>
            </a:r>
            <a:r>
              <a:rPr lang="es-ES" sz="2500" b="0" i="0">
                <a:solidFill>
                  <a:srgbClr val="202124"/>
                </a:solidFill>
                <a:effectLst/>
                <a:latin typeface="Gill Sans MT" panose="020B0502020104020203" pitchFamily="34" charset="0"/>
              </a:rPr>
              <a:t>. </a:t>
            </a:r>
            <a:endParaRPr lang="en-US" sz="2500">
              <a:latin typeface="Gill Sans MT" panose="020B0502020104020203" pitchFamily="34" charset="0"/>
            </a:endParaRPr>
          </a:p>
        </p:txBody>
      </p:sp>
      <p:sp>
        <p:nvSpPr>
          <p:cNvPr id="4" name="TextShape 1">
            <a:extLst>
              <a:ext uri="{FF2B5EF4-FFF2-40B4-BE49-F238E27FC236}">
                <a16:creationId xmlns:a16="http://schemas.microsoft.com/office/drawing/2014/main" id="{D09403F0-1939-7DC1-F17C-9EEF9BC57233}"/>
              </a:ext>
            </a:extLst>
          </p:cNvPr>
          <p:cNvSpPr txBox="1"/>
          <p:nvPr/>
        </p:nvSpPr>
        <p:spPr>
          <a:xfrm>
            <a:off x="2231280" y="79426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s-ES" sz="2800">
                <a:solidFill>
                  <a:srgbClr val="202124"/>
                </a:solidFill>
                <a:latin typeface="Gill Sans MT" panose="020B0502020104020203" pitchFamily="34" charset="0"/>
              </a:rPr>
              <a:t>¿Qué importancia tiene saber a qué grupo pertenece a la tabla de IMC?</a:t>
            </a:r>
            <a:endParaRPr lang="en-US" sz="2800" b="0" strike="noStrike" spc="-1">
              <a:solidFill>
                <a:srgbClr val="000000"/>
              </a:solidFill>
              <a:latin typeface="Gill Sans MT"/>
            </a:endParaRPr>
          </a:p>
        </p:txBody>
      </p:sp>
    </p:spTree>
    <p:extLst>
      <p:ext uri="{BB962C8B-B14F-4D97-AF65-F5344CB8AC3E}">
        <p14:creationId xmlns:p14="http://schemas.microsoft.com/office/powerpoint/2010/main" val="15916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13B5D6-EC0F-D267-C086-36A4F5D6D576}"/>
              </a:ext>
            </a:extLst>
          </p:cNvPr>
          <p:cNvSpPr>
            <a:spLocks noGrp="1"/>
          </p:cNvSpPr>
          <p:nvPr>
            <p:ph type="subTitle"/>
          </p:nvPr>
        </p:nvSpPr>
        <p:spPr>
          <a:xfrm>
            <a:off x="2231280" y="1866900"/>
            <a:ext cx="9210752" cy="4470400"/>
          </a:xfrm>
        </p:spPr>
        <p:txBody>
          <a:bodyPr/>
          <a:lstStyle/>
          <a:p>
            <a:r>
              <a:rPr lang="en-US" sz="2500">
                <a:latin typeface="Gill Sans MT" panose="020B0502020104020203" pitchFamily="34" charset="0"/>
              </a:rPr>
              <a:t>1. </a:t>
            </a:r>
            <a:r>
              <a:rPr lang="en-US" sz="2500" err="1">
                <a:latin typeface="Gill Sans MT" panose="020B0502020104020203" pitchFamily="34" charset="0"/>
              </a:rPr>
              <a:t>Establezca</a:t>
            </a:r>
            <a:r>
              <a:rPr lang="en-US" sz="2500">
                <a:latin typeface="Gill Sans MT" panose="020B0502020104020203" pitchFamily="34" charset="0"/>
              </a:rPr>
              <a:t> </a:t>
            </a:r>
            <a:r>
              <a:rPr lang="en-US" sz="2500" err="1">
                <a:latin typeface="Gill Sans MT" panose="020B0502020104020203" pitchFamily="34" charset="0"/>
              </a:rPr>
              <a:t>metas</a:t>
            </a:r>
            <a:r>
              <a:rPr lang="en-US" sz="2500">
                <a:latin typeface="Gill Sans MT" panose="020B0502020104020203" pitchFamily="34" charset="0"/>
              </a:rPr>
              <a:t> </a:t>
            </a:r>
            <a:r>
              <a:rPr lang="en-US" sz="2500" err="1">
                <a:latin typeface="Gill Sans MT" panose="020B0502020104020203" pitchFamily="34" charset="0"/>
              </a:rPr>
              <a:t>pequeñas</a:t>
            </a:r>
            <a:r>
              <a:rPr lang="en-US" sz="2500">
                <a:latin typeface="Gill Sans MT" panose="020B0502020104020203" pitchFamily="34" charset="0"/>
              </a:rPr>
              <a:t> y </a:t>
            </a:r>
            <a:r>
              <a:rPr lang="en-US" sz="2500" err="1">
                <a:latin typeface="Gill Sans MT" panose="020B0502020104020203" pitchFamily="34" charset="0"/>
              </a:rPr>
              <a:t>graduales</a:t>
            </a:r>
            <a:r>
              <a:rPr lang="en-US" sz="2500">
                <a:latin typeface="Gill Sans MT" panose="020B0502020104020203" pitchFamily="34" charset="0"/>
              </a:rPr>
              <a:t>.</a:t>
            </a:r>
          </a:p>
          <a:p>
            <a:endParaRPr lang="en-US" sz="500">
              <a:latin typeface="Gill Sans MT" panose="020B0502020104020203" pitchFamily="34" charset="0"/>
            </a:endParaRPr>
          </a:p>
          <a:p>
            <a:r>
              <a:rPr lang="en-US" sz="2500">
                <a:latin typeface="Gill Sans MT" panose="020B0502020104020203" pitchFamily="34" charset="0"/>
              </a:rPr>
              <a:t>2. </a:t>
            </a:r>
            <a:r>
              <a:rPr lang="en-US" sz="2500" err="1">
                <a:latin typeface="Gill Sans MT" panose="020B0502020104020203" pitchFamily="34" charset="0"/>
              </a:rPr>
              <a:t>Identifique</a:t>
            </a:r>
            <a:r>
              <a:rPr lang="en-US" sz="2500">
                <a:latin typeface="Gill Sans MT" panose="020B0502020104020203" pitchFamily="34" charset="0"/>
              </a:rPr>
              <a:t> </a:t>
            </a:r>
            <a:r>
              <a:rPr lang="en-US" sz="2500" err="1">
                <a:latin typeface="Gill Sans MT" panose="020B0502020104020203" pitchFamily="34" charset="0"/>
              </a:rPr>
              <a:t>acciones</a:t>
            </a:r>
            <a:r>
              <a:rPr lang="en-US" sz="2500">
                <a:latin typeface="Gill Sans MT" panose="020B0502020104020203" pitchFamily="34" charset="0"/>
              </a:rPr>
              <a:t> </a:t>
            </a:r>
            <a:r>
              <a:rPr lang="en-US" sz="2500" err="1">
                <a:latin typeface="Gill Sans MT" panose="020B0502020104020203" pitchFamily="34" charset="0"/>
              </a:rPr>
              <a:t>específicas</a:t>
            </a:r>
            <a:r>
              <a:rPr lang="en-US" sz="2500">
                <a:latin typeface="Gill Sans MT" panose="020B0502020104020203" pitchFamily="34" charset="0"/>
              </a:rPr>
              <a:t> para </a:t>
            </a:r>
            <a:r>
              <a:rPr lang="en-US" sz="2500" err="1">
                <a:latin typeface="Gill Sans MT" panose="020B0502020104020203" pitchFamily="34" charset="0"/>
              </a:rPr>
              <a:t>bajar</a:t>
            </a:r>
            <a:r>
              <a:rPr lang="en-US" sz="2500">
                <a:latin typeface="Gill Sans MT" panose="020B0502020104020203" pitchFamily="34" charset="0"/>
              </a:rPr>
              <a:t>.</a:t>
            </a:r>
          </a:p>
          <a:p>
            <a:endParaRPr lang="en-US" sz="500">
              <a:latin typeface="Gill Sans MT" panose="020B0502020104020203" pitchFamily="34" charset="0"/>
            </a:endParaRPr>
          </a:p>
          <a:p>
            <a:r>
              <a:rPr lang="en-US" sz="2500">
                <a:latin typeface="Gill Sans MT" panose="020B0502020104020203" pitchFamily="34" charset="0"/>
              </a:rPr>
              <a:t>3. </a:t>
            </a:r>
            <a:r>
              <a:rPr lang="en-US" sz="2500" err="1">
                <a:latin typeface="Gill Sans MT" panose="020B0502020104020203" pitchFamily="34" charset="0"/>
              </a:rPr>
              <a:t>Fijese</a:t>
            </a:r>
            <a:r>
              <a:rPr lang="en-US" sz="2500">
                <a:latin typeface="Gill Sans MT" panose="020B0502020104020203" pitchFamily="34" charset="0"/>
              </a:rPr>
              <a:t> lo que come.</a:t>
            </a:r>
          </a:p>
          <a:p>
            <a:endParaRPr lang="en-US" sz="500">
              <a:latin typeface="Gill Sans MT" panose="020B0502020104020203" pitchFamily="34" charset="0"/>
            </a:endParaRPr>
          </a:p>
          <a:p>
            <a:r>
              <a:rPr lang="en-US" sz="2500">
                <a:latin typeface="Gill Sans MT" panose="020B0502020104020203" pitchFamily="34" charset="0"/>
              </a:rPr>
              <a:t>4. </a:t>
            </a:r>
            <a:r>
              <a:rPr lang="en-US" sz="2500" err="1">
                <a:latin typeface="Gill Sans MT" panose="020B0502020104020203" pitchFamily="34" charset="0"/>
              </a:rPr>
              <a:t>Elija</a:t>
            </a:r>
            <a:r>
              <a:rPr lang="en-US" sz="2500">
                <a:latin typeface="Gill Sans MT" panose="020B0502020104020203" pitchFamily="34" charset="0"/>
              </a:rPr>
              <a:t> </a:t>
            </a:r>
            <a:r>
              <a:rPr lang="en-US" sz="2500" err="1">
                <a:latin typeface="Gill Sans MT" panose="020B0502020104020203" pitchFamily="34" charset="0"/>
              </a:rPr>
              <a:t>alimentos</a:t>
            </a:r>
            <a:r>
              <a:rPr lang="en-US" sz="2500">
                <a:latin typeface="Gill Sans MT" panose="020B0502020104020203" pitchFamily="34" charset="0"/>
              </a:rPr>
              <a:t> </a:t>
            </a:r>
            <a:r>
              <a:rPr lang="en-US" sz="2500" err="1">
                <a:latin typeface="Gill Sans MT" panose="020B0502020104020203" pitchFamily="34" charset="0"/>
              </a:rPr>
              <a:t>correctos</a:t>
            </a:r>
            <a:r>
              <a:rPr lang="en-US" sz="2500">
                <a:latin typeface="Gill Sans MT" panose="020B0502020104020203" pitchFamily="34" charset="0"/>
              </a:rPr>
              <a:t> y </a:t>
            </a:r>
            <a:r>
              <a:rPr lang="en-US" sz="2500" err="1">
                <a:latin typeface="Gill Sans MT" panose="020B0502020104020203" pitchFamily="34" charset="0"/>
              </a:rPr>
              <a:t>sepa</a:t>
            </a:r>
            <a:r>
              <a:rPr lang="en-US" sz="2500">
                <a:latin typeface="Gill Sans MT" panose="020B0502020104020203" pitchFamily="34" charset="0"/>
              </a:rPr>
              <a:t> </a:t>
            </a:r>
            <a:r>
              <a:rPr lang="en-US" sz="2500" err="1">
                <a:latin typeface="Gill Sans MT" panose="020B0502020104020203" pitchFamily="34" charset="0"/>
              </a:rPr>
              <a:t>cual</a:t>
            </a:r>
            <a:r>
              <a:rPr lang="en-US" sz="2500">
                <a:latin typeface="Gill Sans MT" panose="020B0502020104020203" pitchFamily="34" charset="0"/>
              </a:rPr>
              <a:t> es la </a:t>
            </a:r>
            <a:r>
              <a:rPr lang="en-US" sz="2500" err="1">
                <a:latin typeface="Gill Sans MT" panose="020B0502020104020203" pitchFamily="34" charset="0"/>
              </a:rPr>
              <a:t>porción</a:t>
            </a:r>
            <a:r>
              <a:rPr lang="en-US" sz="2500">
                <a:latin typeface="Gill Sans MT" panose="020B0502020104020203" pitchFamily="34" charset="0"/>
              </a:rPr>
              <a:t> </a:t>
            </a:r>
            <a:r>
              <a:rPr lang="en-US" sz="2500" err="1">
                <a:latin typeface="Gill Sans MT" panose="020B0502020104020203" pitchFamily="34" charset="0"/>
              </a:rPr>
              <a:t>recomendada</a:t>
            </a:r>
            <a:r>
              <a:rPr lang="en-US" sz="2500">
                <a:latin typeface="Gill Sans MT" panose="020B0502020104020203" pitchFamily="34" charset="0"/>
              </a:rPr>
              <a:t>.</a:t>
            </a:r>
          </a:p>
          <a:p>
            <a:endParaRPr lang="en-US" sz="100">
              <a:latin typeface="Gill Sans MT" panose="020B0502020104020203" pitchFamily="34" charset="0"/>
            </a:endParaRPr>
          </a:p>
          <a:p>
            <a:r>
              <a:rPr lang="en-US" sz="2500">
                <a:latin typeface="Gill Sans MT" panose="020B0502020104020203" pitchFamily="34" charset="0"/>
              </a:rPr>
              <a:t>5. Evite </a:t>
            </a:r>
            <a:r>
              <a:rPr lang="en-US" sz="2500" err="1">
                <a:latin typeface="Gill Sans MT" panose="020B0502020104020203" pitchFamily="34" charset="0"/>
              </a:rPr>
              <a:t>los</a:t>
            </a:r>
            <a:r>
              <a:rPr lang="en-US" sz="2500">
                <a:latin typeface="Gill Sans MT" panose="020B0502020104020203" pitchFamily="34" charset="0"/>
              </a:rPr>
              <a:t> </a:t>
            </a:r>
            <a:r>
              <a:rPr lang="en-US" sz="2500" err="1">
                <a:latin typeface="Gill Sans MT" panose="020B0502020104020203" pitchFamily="34" charset="0"/>
              </a:rPr>
              <a:t>tamaños</a:t>
            </a:r>
            <a:r>
              <a:rPr lang="en-US" sz="2500">
                <a:latin typeface="Gill Sans MT" panose="020B0502020104020203" pitchFamily="34" charset="0"/>
              </a:rPr>
              <a:t> </a:t>
            </a:r>
            <a:r>
              <a:rPr lang="en-US" sz="2500" err="1">
                <a:latin typeface="Gill Sans MT" panose="020B0502020104020203" pitchFamily="34" charset="0"/>
              </a:rPr>
              <a:t>excesivos</a:t>
            </a:r>
            <a:r>
              <a:rPr lang="en-US" sz="2500">
                <a:latin typeface="Gill Sans MT" panose="020B0502020104020203" pitchFamily="34" charset="0"/>
              </a:rPr>
              <a:t>.</a:t>
            </a:r>
          </a:p>
          <a:p>
            <a:endParaRPr lang="en-US" sz="500">
              <a:latin typeface="Gill Sans MT" panose="020B0502020104020203" pitchFamily="34" charset="0"/>
            </a:endParaRPr>
          </a:p>
          <a:p>
            <a:r>
              <a:rPr lang="en-US" sz="2500">
                <a:latin typeface="Gill Sans MT" panose="020B0502020104020203" pitchFamily="34" charset="0"/>
              </a:rPr>
              <a:t>6. No </a:t>
            </a:r>
            <a:r>
              <a:rPr lang="en-US" sz="2500" err="1">
                <a:latin typeface="Gill Sans MT" panose="020B0502020104020203" pitchFamily="34" charset="0"/>
              </a:rPr>
              <a:t>salte</a:t>
            </a:r>
            <a:r>
              <a:rPr lang="en-US" sz="2500">
                <a:latin typeface="Gill Sans MT" panose="020B0502020104020203" pitchFamily="34" charset="0"/>
              </a:rPr>
              <a:t> </a:t>
            </a:r>
            <a:r>
              <a:rPr lang="en-US" sz="2500" err="1">
                <a:latin typeface="Gill Sans MT" panose="020B0502020104020203" pitchFamily="34" charset="0"/>
              </a:rPr>
              <a:t>comidas</a:t>
            </a:r>
            <a:r>
              <a:rPr lang="en-US" sz="2500">
                <a:latin typeface="Gill Sans MT" panose="020B0502020104020203" pitchFamily="34" charset="0"/>
              </a:rPr>
              <a:t>.</a:t>
            </a:r>
          </a:p>
          <a:p>
            <a:endParaRPr lang="en-US" sz="500">
              <a:latin typeface="Gill Sans MT" panose="020B0502020104020203" pitchFamily="34" charset="0"/>
            </a:endParaRPr>
          </a:p>
          <a:p>
            <a:r>
              <a:rPr lang="en-US" sz="2500">
                <a:latin typeface="Gill Sans MT" panose="020B0502020104020203" pitchFamily="34" charset="0"/>
              </a:rPr>
              <a:t>7. Coma lentamente.</a:t>
            </a:r>
          </a:p>
          <a:p>
            <a:endParaRPr lang="en-US" sz="500">
              <a:latin typeface="Gill Sans MT" panose="020B0502020104020203" pitchFamily="34" charset="0"/>
            </a:endParaRPr>
          </a:p>
          <a:p>
            <a:r>
              <a:rPr lang="en-US" sz="2500">
                <a:latin typeface="Gill Sans MT" panose="020B0502020104020203" pitchFamily="34" charset="0"/>
              </a:rPr>
              <a:t>8. </a:t>
            </a:r>
            <a:r>
              <a:rPr lang="en-US" sz="2500" err="1">
                <a:latin typeface="Gill Sans MT" panose="020B0502020104020203" pitchFamily="34" charset="0"/>
              </a:rPr>
              <a:t>Beba</a:t>
            </a:r>
            <a:r>
              <a:rPr lang="en-US" sz="2500">
                <a:latin typeface="Gill Sans MT" panose="020B0502020104020203" pitchFamily="34" charset="0"/>
              </a:rPr>
              <a:t> </a:t>
            </a:r>
            <a:r>
              <a:rPr lang="en-US" sz="2500" err="1">
                <a:latin typeface="Gill Sans MT" panose="020B0502020104020203" pitchFamily="34" charset="0"/>
              </a:rPr>
              <a:t>mucha</a:t>
            </a:r>
            <a:r>
              <a:rPr lang="en-US" sz="2500">
                <a:latin typeface="Gill Sans MT" panose="020B0502020104020203" pitchFamily="34" charset="0"/>
              </a:rPr>
              <a:t> </a:t>
            </a:r>
            <a:r>
              <a:rPr lang="en-US" sz="2500" err="1">
                <a:latin typeface="Gill Sans MT" panose="020B0502020104020203" pitchFamily="34" charset="0"/>
              </a:rPr>
              <a:t>agua</a:t>
            </a:r>
            <a:r>
              <a:rPr lang="en-US" sz="2500">
                <a:latin typeface="Gill Sans MT" panose="020B0502020104020203" pitchFamily="34" charset="0"/>
              </a:rPr>
              <a:t>.</a:t>
            </a:r>
            <a:endParaRPr lang="en-US" sz="500">
              <a:latin typeface="Gill Sans MT" panose="020B0502020104020203" pitchFamily="34" charset="0"/>
            </a:endParaRPr>
          </a:p>
          <a:p>
            <a:endParaRPr lang="en-US" sz="500">
              <a:latin typeface="Gill Sans MT" panose="020B0502020104020203" pitchFamily="34" charset="0"/>
            </a:endParaRPr>
          </a:p>
          <a:p>
            <a:r>
              <a:rPr lang="en-US" sz="2500">
                <a:latin typeface="Gill Sans MT" panose="020B0502020104020203" pitchFamily="34" charset="0"/>
              </a:rPr>
              <a:t>9. </a:t>
            </a:r>
            <a:r>
              <a:rPr lang="en-US" sz="2500" err="1">
                <a:latin typeface="Gill Sans MT" panose="020B0502020104020203" pitchFamily="34" charset="0"/>
              </a:rPr>
              <a:t>Participe</a:t>
            </a:r>
            <a:r>
              <a:rPr lang="en-US" sz="2500">
                <a:latin typeface="Gill Sans MT" panose="020B0502020104020203" pitchFamily="34" charset="0"/>
              </a:rPr>
              <a:t> </a:t>
            </a:r>
            <a:r>
              <a:rPr lang="en-US" sz="2500" err="1">
                <a:latin typeface="Gill Sans MT" panose="020B0502020104020203" pitchFamily="34" charset="0"/>
              </a:rPr>
              <a:t>en</a:t>
            </a:r>
            <a:r>
              <a:rPr lang="en-US" sz="2500">
                <a:latin typeface="Gill Sans MT" panose="020B0502020104020203" pitchFamily="34" charset="0"/>
              </a:rPr>
              <a:t> un </a:t>
            </a:r>
            <a:r>
              <a:rPr lang="en-US" sz="2500" err="1">
                <a:latin typeface="Gill Sans MT" panose="020B0502020104020203" pitchFamily="34" charset="0"/>
              </a:rPr>
              <a:t>grupo</a:t>
            </a:r>
            <a:r>
              <a:rPr lang="en-US" sz="2500">
                <a:latin typeface="Gill Sans MT" panose="020B0502020104020203" pitchFamily="34" charset="0"/>
              </a:rPr>
              <a:t> de </a:t>
            </a:r>
            <a:r>
              <a:rPr lang="en-US" sz="2500" err="1">
                <a:latin typeface="Gill Sans MT" panose="020B0502020104020203" pitchFamily="34" charset="0"/>
              </a:rPr>
              <a:t>apoyo</a:t>
            </a:r>
            <a:r>
              <a:rPr lang="en-US" sz="2500">
                <a:latin typeface="Gill Sans MT" panose="020B0502020104020203" pitchFamily="34" charset="0"/>
              </a:rPr>
              <a:t>.</a:t>
            </a:r>
          </a:p>
          <a:p>
            <a:endParaRPr lang="en-US" sz="2500">
              <a:latin typeface="Gill Sans MT" panose="020B0502020104020203" pitchFamily="34" charset="0"/>
            </a:endParaRPr>
          </a:p>
        </p:txBody>
      </p:sp>
      <p:sp>
        <p:nvSpPr>
          <p:cNvPr id="4" name="TextShape 1">
            <a:extLst>
              <a:ext uri="{FF2B5EF4-FFF2-40B4-BE49-F238E27FC236}">
                <a16:creationId xmlns:a16="http://schemas.microsoft.com/office/drawing/2014/main" id="{D623C06A-86AF-55B5-DE54-022B9B1CE20B}"/>
              </a:ext>
            </a:extLst>
          </p:cNvPr>
          <p:cNvSpPr txBox="1"/>
          <p:nvPr/>
        </p:nvSpPr>
        <p:spPr>
          <a:xfrm>
            <a:off x="2116980" y="5207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s-ES" sz="2800">
                <a:solidFill>
                  <a:srgbClr val="202124"/>
                </a:solidFill>
                <a:latin typeface="Gill Sans MT" panose="020B0502020104020203" pitchFamily="34" charset="0"/>
              </a:rPr>
              <a:t>CONSEJOS PARA BAJAR DE PESO</a:t>
            </a:r>
            <a:endParaRPr lang="en-US" sz="2800" b="0" strike="noStrike" spc="-1">
              <a:solidFill>
                <a:srgbClr val="000000"/>
              </a:solidFill>
              <a:latin typeface="Gill Sans MT"/>
            </a:endParaRPr>
          </a:p>
        </p:txBody>
      </p:sp>
    </p:spTree>
    <p:extLst>
      <p:ext uri="{BB962C8B-B14F-4D97-AF65-F5344CB8AC3E}">
        <p14:creationId xmlns:p14="http://schemas.microsoft.com/office/powerpoint/2010/main" val="10731497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9929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extShape 1"/>
          <p:cNvSpPr txBox="1"/>
          <p:nvPr/>
        </p:nvSpPr>
        <p:spPr>
          <a:xfrm>
            <a:off x="2231280" y="964800"/>
            <a:ext cx="7729200" cy="1188360"/>
          </a:xfrm>
          <a:prstGeom prst="rect">
            <a:avLst/>
          </a:prstGeom>
          <a:solidFill>
            <a:srgbClr val="FFFFFF"/>
          </a:solidFill>
          <a:ln w="31680" cap="sq">
            <a:solidFill>
              <a:srgbClr val="404040"/>
            </a:solidFill>
            <a:miter/>
          </a:ln>
        </p:spPr>
        <p:txBody>
          <a:bodyPr lIns="182880" tIns="182880" rIns="182880" bIns="182880" anchor="ctr">
            <a:noAutofit/>
          </a:bodyPr>
          <a:lstStyle/>
          <a:p>
            <a:pPr algn="ctr">
              <a:lnSpc>
                <a:spcPct val="90000"/>
              </a:lnSpc>
            </a:pPr>
            <a:r>
              <a:rPr lang="en-US" sz="2800" b="0" strike="noStrike" cap="all" spc="199" dirty="0">
                <a:solidFill>
                  <a:srgbClr val="262626"/>
                </a:solidFill>
                <a:latin typeface="Gill Sans MT"/>
              </a:rPr>
              <a:t>MES </a:t>
            </a:r>
            <a:r>
              <a:rPr lang="en-US" sz="2800" cap="all" spc="199" dirty="0">
                <a:solidFill>
                  <a:srgbClr val="262626"/>
                </a:solidFill>
                <a:latin typeface="Gill Sans MT"/>
              </a:rPr>
              <a:t>5:DEPRESION, SEXO,</a:t>
            </a:r>
          </a:p>
          <a:p>
            <a:pPr algn="ctr">
              <a:lnSpc>
                <a:spcPct val="90000"/>
              </a:lnSpc>
            </a:pPr>
            <a:r>
              <a:rPr lang="en-US" sz="2800" b="0" strike="noStrike" cap="all" spc="199" dirty="0">
                <a:solidFill>
                  <a:srgbClr val="262626"/>
                </a:solidFill>
                <a:latin typeface="Gill Sans MT"/>
              </a:rPr>
              <a:t>TABAQUISMO Y </a:t>
            </a:r>
            <a:r>
              <a:rPr lang="en-US" sz="2800" b="0" strike="noStrike" cap="all" spc="199" dirty="0" err="1">
                <a:solidFill>
                  <a:srgbClr val="262626"/>
                </a:solidFill>
                <a:latin typeface="Gill Sans MT"/>
              </a:rPr>
              <a:t>ALCoHOL</a:t>
            </a:r>
            <a:r>
              <a:rPr lang="en-US" sz="2800" b="0" strike="noStrike" cap="all" spc="199" dirty="0">
                <a:solidFill>
                  <a:srgbClr val="262626"/>
                </a:solidFill>
                <a:latin typeface="Gill Sans MT"/>
              </a:rPr>
              <a:t> Y DIABETES</a:t>
            </a:r>
          </a:p>
          <a:p>
            <a:pPr algn="ctr">
              <a:lnSpc>
                <a:spcPct val="90000"/>
              </a:lnSpc>
            </a:pPr>
            <a:r>
              <a:rPr lang="en-US" sz="2800" cap="all" spc="199" dirty="0" err="1">
                <a:solidFill>
                  <a:srgbClr val="262626"/>
                </a:solidFill>
                <a:latin typeface="Gill Sans MT"/>
              </a:rPr>
              <a:t>módulo</a:t>
            </a:r>
            <a:r>
              <a:rPr lang="en-US" sz="2800" b="0" strike="noStrike" cap="all" spc="199" dirty="0">
                <a:solidFill>
                  <a:srgbClr val="262626"/>
                </a:solidFill>
                <a:latin typeface="Gill Sans MT"/>
              </a:rPr>
              <a:t> #5 de 6</a:t>
            </a:r>
            <a:endParaRPr lang="en-US" sz="2800" b="0" strike="noStrike" spc="-1" dirty="0">
              <a:solidFill>
                <a:srgbClr val="000000"/>
              </a:solidFill>
              <a:latin typeface="Gill Sans MT"/>
            </a:endParaRPr>
          </a:p>
        </p:txBody>
      </p:sp>
      <p:sp>
        <p:nvSpPr>
          <p:cNvPr id="371" name="TextShape 2"/>
          <p:cNvSpPr txBox="1"/>
          <p:nvPr/>
        </p:nvSpPr>
        <p:spPr>
          <a:xfrm>
            <a:off x="2231280" y="2638080"/>
            <a:ext cx="7729200" cy="3101760"/>
          </a:xfrm>
          <a:prstGeom prst="rect">
            <a:avLst/>
          </a:prstGeom>
          <a:noFill/>
          <a:ln w="0">
            <a:noFill/>
          </a:ln>
        </p:spPr>
        <p:txBody>
          <a:bodyPr>
            <a:normAutofit/>
          </a:bodyPr>
          <a:lstStyle/>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Preguntas</a:t>
            </a:r>
            <a:r>
              <a:rPr lang="en-US" sz="2500" b="0" strike="noStrike" spc="-1" dirty="0">
                <a:solidFill>
                  <a:srgbClr val="262626"/>
                </a:solidFill>
                <a:latin typeface="Gill Sans MT"/>
              </a:rPr>
              <a:t> y </a:t>
            </a:r>
            <a:r>
              <a:rPr lang="en-US" sz="2500" b="0" strike="noStrike" spc="-1" dirty="0" err="1">
                <a:solidFill>
                  <a:srgbClr val="262626"/>
                </a:solidFill>
                <a:latin typeface="Gill Sans MT"/>
              </a:rPr>
              <a:t>inquitudes</a:t>
            </a:r>
            <a:r>
              <a:rPr lang="en-US" sz="2500" b="0" strike="noStrike" spc="-1" dirty="0">
                <a:solidFill>
                  <a:srgbClr val="262626"/>
                </a:solidFill>
                <a:latin typeface="Gill Sans MT"/>
              </a:rPr>
              <a:t>?</a:t>
            </a:r>
          </a:p>
          <a:p>
            <a:pPr marL="228600" indent="-228240">
              <a:lnSpc>
                <a:spcPct val="100000"/>
              </a:lnSpc>
              <a:spcBef>
                <a:spcPts val="1001"/>
              </a:spcBef>
              <a:buClr>
                <a:srgbClr val="418AB3"/>
              </a:buClr>
              <a:buFont typeface="Arial"/>
              <a:buChar char="•"/>
            </a:pPr>
            <a:r>
              <a:rPr lang="en-US" sz="2500" b="0" strike="noStrike" spc="-1" dirty="0" err="1">
                <a:solidFill>
                  <a:srgbClr val="262626"/>
                </a:solidFill>
                <a:latin typeface="Gill Sans MT"/>
              </a:rPr>
              <a:t>Anuncios</a:t>
            </a:r>
            <a:endParaRPr lang="en-US" sz="2500" b="0" strike="noStrike" spc="-1" dirty="0">
              <a:solidFill>
                <a:srgbClr val="262626"/>
              </a:solidFill>
              <a:latin typeface="Gill Sans MT"/>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TotalTime>
  <Words>7327</Words>
  <Application>Microsoft Macintosh PowerPoint</Application>
  <PresentationFormat>Widescreen</PresentationFormat>
  <Paragraphs>834</Paragraphs>
  <Slides>144</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144</vt:i4>
      </vt:variant>
    </vt:vector>
  </HeadingPairs>
  <TitlesOfParts>
    <vt:vector size="158" baseType="lpstr">
      <vt:lpstr>-apple-system</vt:lpstr>
      <vt:lpstr>11Gill Sans MT (Body)</vt:lpstr>
      <vt:lpstr>Arial</vt:lpstr>
      <vt:lpstr>Arial</vt:lpstr>
      <vt:lpstr>Calibri</vt:lpstr>
      <vt:lpstr>Gill Sans MT</vt:lpstr>
      <vt:lpstr>inherit</vt:lpstr>
      <vt:lpstr>Lucida Grande</vt:lpstr>
      <vt:lpstr>StarSymbol</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Que es la diabetes?</vt:lpstr>
      <vt:lpstr>PowerPoint Presentation</vt:lpstr>
      <vt:lpstr>PowerPoint Presentation</vt:lpstr>
      <vt:lpstr>PowerPoint Presentation</vt:lpstr>
      <vt:lpstr>PREGUNTAS GENERALES</vt:lpstr>
      <vt:lpstr>1. QUE ES LA HORMONA INSULINA?</vt:lpstr>
      <vt:lpstr>SIGUE INTENTANDO</vt:lpstr>
      <vt:lpstr>CORRECTO!</vt:lpstr>
      <vt:lpstr>2. PARA QUE SIRVE LAS MEDICINAS “g”?</vt:lpstr>
      <vt:lpstr>SIGUE INTENTANDO</vt:lpstr>
      <vt:lpstr>CORRECTO!</vt:lpstr>
      <vt:lpstr>3. CUAL ES LA MEDICINA “G” MAS COMUN?</vt:lpstr>
      <vt:lpstr>SIGUE INTENTANDO</vt:lpstr>
      <vt:lpstr>CORRECTO!</vt:lpstr>
      <vt:lpstr>4. LOS MEDICAMENTOS QUE TERMINAN EN PRIL SON PARA? Ej: Lisonopril</vt:lpstr>
      <vt:lpstr>SIGUE INTENTANDO</vt:lpstr>
      <vt:lpstr>CORRECTO!</vt:lpstr>
      <vt:lpstr>5. LOS MEDICAMENTOS QUE TERMINAN EN STATIN SON PARA? Ej: Atorvastatin</vt:lpstr>
      <vt:lpstr>SIGUE INTENTANDO</vt:lpstr>
      <vt:lpstr>CORRECTO!</vt:lpstr>
      <vt:lpstr>6. CUAL ES EL EFECTO SECUNDARIO DE LA METFORMINA?</vt:lpstr>
      <vt:lpstr>SIGUE INTENTANDO</vt:lpstr>
      <vt:lpstr>CORRECTO!</vt:lpstr>
      <vt:lpstr>7. LA CAUSA MAS COMUN DE LA DIABETES ES LA FALTA DE INSULINA EFECTIVA EN EL CUERPO?</vt:lpstr>
      <vt:lpstr>SIGUE INTENTANDO</vt:lpstr>
      <vt:lpstr>CORRECTO!</vt:lpstr>
      <vt:lpstr>8. EL PANCREAS GENERA INSULINA?</vt:lpstr>
      <vt:lpstr>SIGUE INTENTANDO</vt:lpstr>
      <vt:lpstr>CORRECTO!</vt:lpstr>
      <vt:lpstr>9. SI EL PACIENTE TIENE EL AZUCAR EN 62, DEBE TOMAR UNA TAZA DE JUGO DE NARANJA, DESPUES DE CUANTOS MINUTOS DEBE CHEQUEAR SU AZUCAR?</vt:lpstr>
      <vt:lpstr>SIGUE INTENTANDO</vt:lpstr>
      <vt:lpstr>CORRECTO!</vt:lpstr>
      <vt:lpstr>10. Nombre 2 medicinas del programa  pap “Prescription assistance program”</vt:lpstr>
      <vt:lpstr>SIGUE INTENTANDO</vt:lpstr>
      <vt:lpstr>CORRECTO!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Razones para no tomar medicamento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 ES SOBREPESO?</vt:lpstr>
      <vt:lpstr>PowerPoint Presentation</vt:lpstr>
      <vt:lpstr>PowerPoint Presentation</vt:lpstr>
      <vt:lpstr>PowerPoint Presentation</vt:lpstr>
      <vt:lpstr>EL TAMAÑO DE LAS PORCIONES</vt:lpstr>
      <vt:lpstr>PowerPoint Presentation</vt:lpstr>
      <vt:lpstr>PowerPoint Presentation</vt:lpstr>
      <vt:lpstr>PREGUNTAS SOBRE NUTRICION</vt:lpstr>
      <vt:lpstr>PowerPoint Presentation</vt:lpstr>
      <vt:lpstr>PowerPoint Presentation</vt:lpstr>
      <vt:lpstr>Semana 2:  Planificación de recetas simples.</vt:lpstr>
      <vt:lpstr>Semana 3: Control de porciones</vt:lpstr>
      <vt:lpstr>PowerPoint Presentation</vt:lpstr>
      <vt:lpstr>IMC: INDICE DE MASA CORPORAL</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¿PROBLEMAS DE INTIMIDAD SEXUAL?</vt:lpstr>
      <vt:lpstr>PowerPoint Presentation</vt:lpstr>
      <vt:lpstr>PowerPoint Presentation</vt:lpstr>
      <vt:lpstr>Tabaquismo, Alcohol y Diabetes </vt:lpstr>
      <vt:lpstr>PowerPoint Presentation</vt:lpstr>
      <vt:lpstr>PowerPoint Presentation</vt:lpstr>
      <vt:lpstr>¿Por qué fumar es especialmente  malo si tiene diabetes?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Elizabeth Cardenas</dc:creator>
  <dc:description/>
  <cp:lastModifiedBy>Nava, Bertha A.</cp:lastModifiedBy>
  <cp:revision>105</cp:revision>
  <dcterms:created xsi:type="dcterms:W3CDTF">2019-12-03T01:29:55Z</dcterms:created>
  <dcterms:modified xsi:type="dcterms:W3CDTF">2023-11-14T20:11:16Z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Widescreen</vt:lpwstr>
  </property>
  <property fmtid="{D5CDD505-2E9C-101B-9397-08002B2CF9AE}" pid="4" name="Slides">
    <vt:i4>153</vt:i4>
  </property>
</Properties>
</file>