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1"/>
  </p:notesMasterIdLst>
  <p:handoutMasterIdLst>
    <p:handoutMasterId r:id="rId32"/>
  </p:handoutMasterIdLst>
  <p:sldIdLst>
    <p:sldId id="282" r:id="rId5"/>
    <p:sldId id="486" r:id="rId6"/>
    <p:sldId id="300" r:id="rId7"/>
    <p:sldId id="257" r:id="rId8"/>
    <p:sldId id="479" r:id="rId9"/>
    <p:sldId id="481" r:id="rId10"/>
    <p:sldId id="269" r:id="rId11"/>
    <p:sldId id="482" r:id="rId12"/>
    <p:sldId id="286" r:id="rId13"/>
    <p:sldId id="292" r:id="rId14"/>
    <p:sldId id="283" r:id="rId15"/>
    <p:sldId id="287" r:id="rId16"/>
    <p:sldId id="288" r:id="rId17"/>
    <p:sldId id="289" r:id="rId18"/>
    <p:sldId id="264" r:id="rId19"/>
    <p:sldId id="301" r:id="rId20"/>
    <p:sldId id="484" r:id="rId21"/>
    <p:sldId id="290" r:id="rId22"/>
    <p:sldId id="291" r:id="rId23"/>
    <p:sldId id="277" r:id="rId24"/>
    <p:sldId id="294" r:id="rId25"/>
    <p:sldId id="295" r:id="rId26"/>
    <p:sldId id="296" r:id="rId27"/>
    <p:sldId id="297" r:id="rId28"/>
    <p:sldId id="278"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79" autoAdjust="0"/>
    <p:restoredTop sz="94910" autoAdjust="0"/>
  </p:normalViewPr>
  <p:slideViewPr>
    <p:cSldViewPr snapToGrid="0">
      <p:cViewPr>
        <p:scale>
          <a:sx n="50" d="100"/>
          <a:sy n="50" d="100"/>
        </p:scale>
        <p:origin x="1248" y="750"/>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s>
</file>

<file path=ppt/diagrams/_rels/data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7F0D1-E35B-4A30-B290-03EE2120A90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9AEEE0FA-7C88-47B2-AC0D-7395706A494B}">
      <dgm:prSet/>
      <dgm:spPr/>
      <dgm:t>
        <a:bodyPr/>
        <a:lstStyle/>
        <a:p>
          <a:r>
            <a:rPr lang="en-US" dirty="0"/>
            <a:t>Eat food</a:t>
          </a:r>
        </a:p>
      </dgm:t>
    </dgm:pt>
    <dgm:pt modelId="{61D6F7DC-EEC5-49D2-A02B-AFB32CF86951}" type="parTrans" cxnId="{E626B1DC-F8F6-4BDA-A725-9BA0EF2B6384}">
      <dgm:prSet/>
      <dgm:spPr/>
      <dgm:t>
        <a:bodyPr/>
        <a:lstStyle/>
        <a:p>
          <a:endParaRPr lang="en-US"/>
        </a:p>
      </dgm:t>
    </dgm:pt>
    <dgm:pt modelId="{B63B0553-3725-4BAA-88DD-9768ED5A58DF}" type="sibTrans" cxnId="{E626B1DC-F8F6-4BDA-A725-9BA0EF2B6384}">
      <dgm:prSet/>
      <dgm:spPr/>
      <dgm:t>
        <a:bodyPr/>
        <a:lstStyle/>
        <a:p>
          <a:endParaRPr lang="en-US"/>
        </a:p>
      </dgm:t>
    </dgm:pt>
    <dgm:pt modelId="{ED0A2AED-3BF4-410F-8345-F70A60DAE308}">
      <dgm:prSet/>
      <dgm:spPr/>
      <dgm:t>
        <a:bodyPr/>
        <a:lstStyle/>
        <a:p>
          <a:r>
            <a:rPr lang="en-US"/>
            <a:t>Food turns into sugar (glucose)</a:t>
          </a:r>
        </a:p>
      </dgm:t>
    </dgm:pt>
    <dgm:pt modelId="{DFD125D5-8C6F-4026-9469-516B592FFD08}" type="parTrans" cxnId="{036364EA-1968-43F6-8B8D-A79E65E7521D}">
      <dgm:prSet/>
      <dgm:spPr/>
      <dgm:t>
        <a:bodyPr/>
        <a:lstStyle/>
        <a:p>
          <a:endParaRPr lang="en-US"/>
        </a:p>
      </dgm:t>
    </dgm:pt>
    <dgm:pt modelId="{815BCE86-BE55-448B-A29D-52428F7CBC4D}" type="sibTrans" cxnId="{036364EA-1968-43F6-8B8D-A79E65E7521D}">
      <dgm:prSet/>
      <dgm:spPr/>
      <dgm:t>
        <a:bodyPr/>
        <a:lstStyle/>
        <a:p>
          <a:endParaRPr lang="en-US"/>
        </a:p>
      </dgm:t>
    </dgm:pt>
    <dgm:pt modelId="{DC32597B-47B3-45D9-9392-1204638AF4B9}">
      <dgm:prSet/>
      <dgm:spPr/>
      <dgm:t>
        <a:bodyPr/>
        <a:lstStyle/>
        <a:p>
          <a:r>
            <a:rPr lang="en-US"/>
            <a:t>Sugar enters the blood</a:t>
          </a:r>
        </a:p>
      </dgm:t>
    </dgm:pt>
    <dgm:pt modelId="{B45DAEAC-0AA2-4899-AE89-56B308132DB2}" type="parTrans" cxnId="{1C07C3F7-ADC3-4EDA-B825-EAEF5787D8E7}">
      <dgm:prSet/>
      <dgm:spPr/>
      <dgm:t>
        <a:bodyPr/>
        <a:lstStyle/>
        <a:p>
          <a:endParaRPr lang="en-US"/>
        </a:p>
      </dgm:t>
    </dgm:pt>
    <dgm:pt modelId="{09DCDCBA-8598-430B-9D2B-EF69E44ED7C4}" type="sibTrans" cxnId="{1C07C3F7-ADC3-4EDA-B825-EAEF5787D8E7}">
      <dgm:prSet/>
      <dgm:spPr/>
      <dgm:t>
        <a:bodyPr/>
        <a:lstStyle/>
        <a:p>
          <a:endParaRPr lang="en-US"/>
        </a:p>
      </dgm:t>
    </dgm:pt>
    <dgm:pt modelId="{4AF9704A-49C1-4167-BCE0-24E38C13A7CB}" type="pres">
      <dgm:prSet presAssocID="{7537F0D1-E35B-4A30-B290-03EE2120A900}" presName="root" presStyleCnt="0">
        <dgm:presLayoutVars>
          <dgm:dir/>
          <dgm:resizeHandles val="exact"/>
        </dgm:presLayoutVars>
      </dgm:prSet>
      <dgm:spPr/>
    </dgm:pt>
    <dgm:pt modelId="{E1ABFA5A-C5A8-4865-A17D-91E6CF886FAF}" type="pres">
      <dgm:prSet presAssocID="{9AEEE0FA-7C88-47B2-AC0D-7395706A494B}" presName="compNode" presStyleCnt="0"/>
      <dgm:spPr/>
    </dgm:pt>
    <dgm:pt modelId="{0D1E0148-6B16-42D2-AB05-1CD7D855EFE2}" type="pres">
      <dgm:prSet presAssocID="{9AEEE0FA-7C88-47B2-AC0D-7395706A494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Fork and knife"/>
        </a:ext>
      </dgm:extLst>
    </dgm:pt>
    <dgm:pt modelId="{E8D8EB16-C7AF-41CF-8DE3-163369C719DC}" type="pres">
      <dgm:prSet presAssocID="{9AEEE0FA-7C88-47B2-AC0D-7395706A494B}" presName="spaceRect" presStyleCnt="0"/>
      <dgm:spPr/>
    </dgm:pt>
    <dgm:pt modelId="{48149B52-0010-40AE-A2FD-5CBF5A3B1AAF}" type="pres">
      <dgm:prSet presAssocID="{9AEEE0FA-7C88-47B2-AC0D-7395706A494B}" presName="textRect" presStyleLbl="revTx" presStyleIdx="0" presStyleCnt="3">
        <dgm:presLayoutVars>
          <dgm:chMax val="1"/>
          <dgm:chPref val="1"/>
        </dgm:presLayoutVars>
      </dgm:prSet>
      <dgm:spPr/>
    </dgm:pt>
    <dgm:pt modelId="{D4108EF5-9B3C-4D13-B663-EBE448E6FDC7}" type="pres">
      <dgm:prSet presAssocID="{B63B0553-3725-4BAA-88DD-9768ED5A58DF}" presName="sibTrans" presStyleCnt="0"/>
      <dgm:spPr/>
    </dgm:pt>
    <dgm:pt modelId="{13A8231C-2969-4AA3-BF16-0AC9097E7E4B}" type="pres">
      <dgm:prSet presAssocID="{ED0A2AED-3BF4-410F-8345-F70A60DAE308}" presName="compNode" presStyleCnt="0"/>
      <dgm:spPr/>
    </dgm:pt>
    <dgm:pt modelId="{AD4D3ED1-83BD-48A5-B947-ABE3C8485C30}" type="pres">
      <dgm:prSet presAssocID="{ED0A2AED-3BF4-410F-8345-F70A60DAE30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nut"/>
        </a:ext>
      </dgm:extLst>
    </dgm:pt>
    <dgm:pt modelId="{064E1B6C-C1CE-4CAE-B067-B815185A238D}" type="pres">
      <dgm:prSet presAssocID="{ED0A2AED-3BF4-410F-8345-F70A60DAE308}" presName="spaceRect" presStyleCnt="0"/>
      <dgm:spPr/>
    </dgm:pt>
    <dgm:pt modelId="{A6D6361D-70DF-4149-A83D-E95D6E11697A}" type="pres">
      <dgm:prSet presAssocID="{ED0A2AED-3BF4-410F-8345-F70A60DAE308}" presName="textRect" presStyleLbl="revTx" presStyleIdx="1" presStyleCnt="3">
        <dgm:presLayoutVars>
          <dgm:chMax val="1"/>
          <dgm:chPref val="1"/>
        </dgm:presLayoutVars>
      </dgm:prSet>
      <dgm:spPr/>
    </dgm:pt>
    <dgm:pt modelId="{17C35D61-166E-4564-AC76-8CB870C00DB4}" type="pres">
      <dgm:prSet presAssocID="{815BCE86-BE55-448B-A29D-52428F7CBC4D}" presName="sibTrans" presStyleCnt="0"/>
      <dgm:spPr/>
    </dgm:pt>
    <dgm:pt modelId="{5DB32A2F-4428-4B08-A0FC-75FC9B9C7DAB}" type="pres">
      <dgm:prSet presAssocID="{DC32597B-47B3-45D9-9392-1204638AF4B9}" presName="compNode" presStyleCnt="0"/>
      <dgm:spPr/>
    </dgm:pt>
    <dgm:pt modelId="{8F94B149-B16F-4E58-A044-8DD2F063D0E2}" type="pres">
      <dgm:prSet presAssocID="{DC32597B-47B3-45D9-9392-1204638AF4B9}"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Needle"/>
        </a:ext>
      </dgm:extLst>
    </dgm:pt>
    <dgm:pt modelId="{EC4A2597-4A79-468E-A58C-6F77B3996B19}" type="pres">
      <dgm:prSet presAssocID="{DC32597B-47B3-45D9-9392-1204638AF4B9}" presName="spaceRect" presStyleCnt="0"/>
      <dgm:spPr/>
    </dgm:pt>
    <dgm:pt modelId="{9A17CC83-1424-4958-B0B8-766432F16922}" type="pres">
      <dgm:prSet presAssocID="{DC32597B-47B3-45D9-9392-1204638AF4B9}" presName="textRect" presStyleLbl="revTx" presStyleIdx="2" presStyleCnt="3">
        <dgm:presLayoutVars>
          <dgm:chMax val="1"/>
          <dgm:chPref val="1"/>
        </dgm:presLayoutVars>
      </dgm:prSet>
      <dgm:spPr/>
    </dgm:pt>
  </dgm:ptLst>
  <dgm:cxnLst>
    <dgm:cxn modelId="{7F51260E-18BF-447E-B423-DF1F8BCDFE07}" type="presOf" srcId="{7537F0D1-E35B-4A30-B290-03EE2120A900}" destId="{4AF9704A-49C1-4167-BCE0-24E38C13A7CB}" srcOrd="0" destOrd="0" presId="urn:microsoft.com/office/officeart/2018/2/layout/IconLabelList"/>
    <dgm:cxn modelId="{F172A886-D823-4136-A035-5AAB5D2D2048}" type="presOf" srcId="{DC32597B-47B3-45D9-9392-1204638AF4B9}" destId="{9A17CC83-1424-4958-B0B8-766432F16922}" srcOrd="0" destOrd="0" presId="urn:microsoft.com/office/officeart/2018/2/layout/IconLabelList"/>
    <dgm:cxn modelId="{E81C0BA4-1D5F-4D6B-8414-80516CB285D4}" type="presOf" srcId="{9AEEE0FA-7C88-47B2-AC0D-7395706A494B}" destId="{48149B52-0010-40AE-A2FD-5CBF5A3B1AAF}" srcOrd="0" destOrd="0" presId="urn:microsoft.com/office/officeart/2018/2/layout/IconLabelList"/>
    <dgm:cxn modelId="{FCE08BCC-1C42-4703-BA85-DFD7F0C709F1}" type="presOf" srcId="{ED0A2AED-3BF4-410F-8345-F70A60DAE308}" destId="{A6D6361D-70DF-4149-A83D-E95D6E11697A}" srcOrd="0" destOrd="0" presId="urn:microsoft.com/office/officeart/2018/2/layout/IconLabelList"/>
    <dgm:cxn modelId="{E626B1DC-F8F6-4BDA-A725-9BA0EF2B6384}" srcId="{7537F0D1-E35B-4A30-B290-03EE2120A900}" destId="{9AEEE0FA-7C88-47B2-AC0D-7395706A494B}" srcOrd="0" destOrd="0" parTransId="{61D6F7DC-EEC5-49D2-A02B-AFB32CF86951}" sibTransId="{B63B0553-3725-4BAA-88DD-9768ED5A58DF}"/>
    <dgm:cxn modelId="{036364EA-1968-43F6-8B8D-A79E65E7521D}" srcId="{7537F0D1-E35B-4A30-B290-03EE2120A900}" destId="{ED0A2AED-3BF4-410F-8345-F70A60DAE308}" srcOrd="1" destOrd="0" parTransId="{DFD125D5-8C6F-4026-9469-516B592FFD08}" sibTransId="{815BCE86-BE55-448B-A29D-52428F7CBC4D}"/>
    <dgm:cxn modelId="{1C07C3F7-ADC3-4EDA-B825-EAEF5787D8E7}" srcId="{7537F0D1-E35B-4A30-B290-03EE2120A900}" destId="{DC32597B-47B3-45D9-9392-1204638AF4B9}" srcOrd="2" destOrd="0" parTransId="{B45DAEAC-0AA2-4899-AE89-56B308132DB2}" sibTransId="{09DCDCBA-8598-430B-9D2B-EF69E44ED7C4}"/>
    <dgm:cxn modelId="{056560B6-CA32-4852-9B2B-90B965D3D762}" type="presParOf" srcId="{4AF9704A-49C1-4167-BCE0-24E38C13A7CB}" destId="{E1ABFA5A-C5A8-4865-A17D-91E6CF886FAF}" srcOrd="0" destOrd="0" presId="urn:microsoft.com/office/officeart/2018/2/layout/IconLabelList"/>
    <dgm:cxn modelId="{32E48751-6F83-48C3-8D60-A566D200581A}" type="presParOf" srcId="{E1ABFA5A-C5A8-4865-A17D-91E6CF886FAF}" destId="{0D1E0148-6B16-42D2-AB05-1CD7D855EFE2}" srcOrd="0" destOrd="0" presId="urn:microsoft.com/office/officeart/2018/2/layout/IconLabelList"/>
    <dgm:cxn modelId="{9340A5C2-ED02-4060-A7EA-ADE0A051980C}" type="presParOf" srcId="{E1ABFA5A-C5A8-4865-A17D-91E6CF886FAF}" destId="{E8D8EB16-C7AF-41CF-8DE3-163369C719DC}" srcOrd="1" destOrd="0" presId="urn:microsoft.com/office/officeart/2018/2/layout/IconLabelList"/>
    <dgm:cxn modelId="{7AB64651-C3B1-4B4C-9622-F12AB5E413EF}" type="presParOf" srcId="{E1ABFA5A-C5A8-4865-A17D-91E6CF886FAF}" destId="{48149B52-0010-40AE-A2FD-5CBF5A3B1AAF}" srcOrd="2" destOrd="0" presId="urn:microsoft.com/office/officeart/2018/2/layout/IconLabelList"/>
    <dgm:cxn modelId="{C04F87D7-D39C-4856-BBF6-8E7A3D2D35FE}" type="presParOf" srcId="{4AF9704A-49C1-4167-BCE0-24E38C13A7CB}" destId="{D4108EF5-9B3C-4D13-B663-EBE448E6FDC7}" srcOrd="1" destOrd="0" presId="urn:microsoft.com/office/officeart/2018/2/layout/IconLabelList"/>
    <dgm:cxn modelId="{6F982BC6-D037-4E90-916F-9DF32735E8CE}" type="presParOf" srcId="{4AF9704A-49C1-4167-BCE0-24E38C13A7CB}" destId="{13A8231C-2969-4AA3-BF16-0AC9097E7E4B}" srcOrd="2" destOrd="0" presId="urn:microsoft.com/office/officeart/2018/2/layout/IconLabelList"/>
    <dgm:cxn modelId="{8DE0FD40-F773-4A56-8641-31639D50D994}" type="presParOf" srcId="{13A8231C-2969-4AA3-BF16-0AC9097E7E4B}" destId="{AD4D3ED1-83BD-48A5-B947-ABE3C8485C30}" srcOrd="0" destOrd="0" presId="urn:microsoft.com/office/officeart/2018/2/layout/IconLabelList"/>
    <dgm:cxn modelId="{5C4DE73B-A32A-4C18-AE32-F78C11A73F52}" type="presParOf" srcId="{13A8231C-2969-4AA3-BF16-0AC9097E7E4B}" destId="{064E1B6C-C1CE-4CAE-B067-B815185A238D}" srcOrd="1" destOrd="0" presId="urn:microsoft.com/office/officeart/2018/2/layout/IconLabelList"/>
    <dgm:cxn modelId="{9877ED92-6D4B-43B6-B7A8-DE0FB3FD273C}" type="presParOf" srcId="{13A8231C-2969-4AA3-BF16-0AC9097E7E4B}" destId="{A6D6361D-70DF-4149-A83D-E95D6E11697A}" srcOrd="2" destOrd="0" presId="urn:microsoft.com/office/officeart/2018/2/layout/IconLabelList"/>
    <dgm:cxn modelId="{62A441CC-0031-4CAC-A5AC-2B5807AAF6E1}" type="presParOf" srcId="{4AF9704A-49C1-4167-BCE0-24E38C13A7CB}" destId="{17C35D61-166E-4564-AC76-8CB870C00DB4}" srcOrd="3" destOrd="0" presId="urn:microsoft.com/office/officeart/2018/2/layout/IconLabelList"/>
    <dgm:cxn modelId="{C1388021-6F5A-427C-8E88-9A5E7E69872E}" type="presParOf" srcId="{4AF9704A-49C1-4167-BCE0-24E38C13A7CB}" destId="{5DB32A2F-4428-4B08-A0FC-75FC9B9C7DAB}" srcOrd="4" destOrd="0" presId="urn:microsoft.com/office/officeart/2018/2/layout/IconLabelList"/>
    <dgm:cxn modelId="{DCEF0245-6AA9-4C66-AA16-6085DC1500A4}" type="presParOf" srcId="{5DB32A2F-4428-4B08-A0FC-75FC9B9C7DAB}" destId="{8F94B149-B16F-4E58-A044-8DD2F063D0E2}" srcOrd="0" destOrd="0" presId="urn:microsoft.com/office/officeart/2018/2/layout/IconLabelList"/>
    <dgm:cxn modelId="{E0EFABCF-51B5-4097-B0F0-7E9BE21C97D4}" type="presParOf" srcId="{5DB32A2F-4428-4B08-A0FC-75FC9B9C7DAB}" destId="{EC4A2597-4A79-468E-A58C-6F77B3996B19}" srcOrd="1" destOrd="0" presId="urn:microsoft.com/office/officeart/2018/2/layout/IconLabelList"/>
    <dgm:cxn modelId="{36F4F900-E13C-4858-A441-217A846274B7}" type="presParOf" srcId="{5DB32A2F-4428-4B08-A0FC-75FC9B9C7DAB}" destId="{9A17CC83-1424-4958-B0B8-766432F16922}" srcOrd="2" destOrd="0" presId="urn:microsoft.com/office/officeart/2018/2/layout/IconLabelList"/>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37F0D1-E35B-4A30-B290-03EE2120A90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ED0A2AED-3BF4-410F-8345-F70A60DAE308}">
      <dgm:prSet/>
      <dgm:spPr/>
      <dgm:t>
        <a:bodyPr/>
        <a:lstStyle/>
        <a:p>
          <a:pPr>
            <a:lnSpc>
              <a:spcPct val="100000"/>
            </a:lnSpc>
          </a:pPr>
          <a:r>
            <a:rPr lang="en-US" dirty="0"/>
            <a:t>Food turns into sugar (glucose)</a:t>
          </a:r>
        </a:p>
      </dgm:t>
    </dgm:pt>
    <dgm:pt modelId="{DFD125D5-8C6F-4026-9469-516B592FFD08}" type="parTrans" cxnId="{036364EA-1968-43F6-8B8D-A79E65E7521D}">
      <dgm:prSet/>
      <dgm:spPr/>
      <dgm:t>
        <a:bodyPr/>
        <a:lstStyle/>
        <a:p>
          <a:endParaRPr lang="en-US"/>
        </a:p>
      </dgm:t>
    </dgm:pt>
    <dgm:pt modelId="{815BCE86-BE55-448B-A29D-52428F7CBC4D}" type="sibTrans" cxnId="{036364EA-1968-43F6-8B8D-A79E65E7521D}">
      <dgm:prSet/>
      <dgm:spPr/>
      <dgm:t>
        <a:bodyPr/>
        <a:lstStyle/>
        <a:p>
          <a:endParaRPr lang="en-US"/>
        </a:p>
      </dgm:t>
    </dgm:pt>
    <dgm:pt modelId="{DC32597B-47B3-45D9-9392-1204638AF4B9}">
      <dgm:prSet/>
      <dgm:spPr/>
      <dgm:t>
        <a:bodyPr/>
        <a:lstStyle/>
        <a:p>
          <a:pPr>
            <a:lnSpc>
              <a:spcPct val="100000"/>
            </a:lnSpc>
          </a:pPr>
          <a:r>
            <a:rPr lang="en-US"/>
            <a:t>Sugar enters the blood</a:t>
          </a:r>
        </a:p>
      </dgm:t>
    </dgm:pt>
    <dgm:pt modelId="{B45DAEAC-0AA2-4899-AE89-56B308132DB2}" type="parTrans" cxnId="{1C07C3F7-ADC3-4EDA-B825-EAEF5787D8E7}">
      <dgm:prSet/>
      <dgm:spPr/>
      <dgm:t>
        <a:bodyPr/>
        <a:lstStyle/>
        <a:p>
          <a:endParaRPr lang="en-US"/>
        </a:p>
      </dgm:t>
    </dgm:pt>
    <dgm:pt modelId="{09DCDCBA-8598-430B-9D2B-EF69E44ED7C4}" type="sibTrans" cxnId="{1C07C3F7-ADC3-4EDA-B825-EAEF5787D8E7}">
      <dgm:prSet/>
      <dgm:spPr/>
      <dgm:t>
        <a:bodyPr/>
        <a:lstStyle/>
        <a:p>
          <a:endParaRPr lang="en-US"/>
        </a:p>
      </dgm:t>
    </dgm:pt>
    <dgm:pt modelId="{4AF9704A-49C1-4167-BCE0-24E38C13A7CB}" type="pres">
      <dgm:prSet presAssocID="{7537F0D1-E35B-4A30-B290-03EE2120A900}" presName="root" presStyleCnt="0">
        <dgm:presLayoutVars>
          <dgm:dir/>
          <dgm:resizeHandles val="exact"/>
        </dgm:presLayoutVars>
      </dgm:prSet>
      <dgm:spPr/>
    </dgm:pt>
    <dgm:pt modelId="{13A8231C-2969-4AA3-BF16-0AC9097E7E4B}" type="pres">
      <dgm:prSet presAssocID="{ED0A2AED-3BF4-410F-8345-F70A60DAE308}" presName="compNode" presStyleCnt="0"/>
      <dgm:spPr/>
    </dgm:pt>
    <dgm:pt modelId="{AD4D3ED1-83BD-48A5-B947-ABE3C8485C30}" type="pres">
      <dgm:prSet presAssocID="{ED0A2AED-3BF4-410F-8345-F70A60DAE308}"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nut"/>
        </a:ext>
      </dgm:extLst>
    </dgm:pt>
    <dgm:pt modelId="{064E1B6C-C1CE-4CAE-B067-B815185A238D}" type="pres">
      <dgm:prSet presAssocID="{ED0A2AED-3BF4-410F-8345-F70A60DAE308}" presName="spaceRect" presStyleCnt="0"/>
      <dgm:spPr/>
    </dgm:pt>
    <dgm:pt modelId="{A6D6361D-70DF-4149-A83D-E95D6E11697A}" type="pres">
      <dgm:prSet presAssocID="{ED0A2AED-3BF4-410F-8345-F70A60DAE308}" presName="textRect" presStyleLbl="revTx" presStyleIdx="0" presStyleCnt="2">
        <dgm:presLayoutVars>
          <dgm:chMax val="1"/>
          <dgm:chPref val="1"/>
        </dgm:presLayoutVars>
      </dgm:prSet>
      <dgm:spPr/>
    </dgm:pt>
    <dgm:pt modelId="{17C35D61-166E-4564-AC76-8CB870C00DB4}" type="pres">
      <dgm:prSet presAssocID="{815BCE86-BE55-448B-A29D-52428F7CBC4D}" presName="sibTrans" presStyleCnt="0"/>
      <dgm:spPr/>
    </dgm:pt>
    <dgm:pt modelId="{5DB32A2F-4428-4B08-A0FC-75FC9B9C7DAB}" type="pres">
      <dgm:prSet presAssocID="{DC32597B-47B3-45D9-9392-1204638AF4B9}" presName="compNode" presStyleCnt="0"/>
      <dgm:spPr/>
    </dgm:pt>
    <dgm:pt modelId="{8F94B149-B16F-4E58-A044-8DD2F063D0E2}" type="pres">
      <dgm:prSet presAssocID="{DC32597B-47B3-45D9-9392-1204638AF4B9}"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EC4A2597-4A79-468E-A58C-6F77B3996B19}" type="pres">
      <dgm:prSet presAssocID="{DC32597B-47B3-45D9-9392-1204638AF4B9}" presName="spaceRect" presStyleCnt="0"/>
      <dgm:spPr/>
    </dgm:pt>
    <dgm:pt modelId="{9A17CC83-1424-4958-B0B8-766432F16922}" type="pres">
      <dgm:prSet presAssocID="{DC32597B-47B3-45D9-9392-1204638AF4B9}" presName="textRect" presStyleLbl="revTx" presStyleIdx="1" presStyleCnt="2">
        <dgm:presLayoutVars>
          <dgm:chMax val="1"/>
          <dgm:chPref val="1"/>
        </dgm:presLayoutVars>
      </dgm:prSet>
      <dgm:spPr/>
    </dgm:pt>
  </dgm:ptLst>
  <dgm:cxnLst>
    <dgm:cxn modelId="{7F51260E-18BF-447E-B423-DF1F8BCDFE07}" type="presOf" srcId="{7537F0D1-E35B-4A30-B290-03EE2120A900}" destId="{4AF9704A-49C1-4167-BCE0-24E38C13A7CB}" srcOrd="0" destOrd="0" presId="urn:microsoft.com/office/officeart/2018/2/layout/IconLabelList"/>
    <dgm:cxn modelId="{F172A886-D823-4136-A035-5AAB5D2D2048}" type="presOf" srcId="{DC32597B-47B3-45D9-9392-1204638AF4B9}" destId="{9A17CC83-1424-4958-B0B8-766432F16922}" srcOrd="0" destOrd="0" presId="urn:microsoft.com/office/officeart/2018/2/layout/IconLabelList"/>
    <dgm:cxn modelId="{FCE08BCC-1C42-4703-BA85-DFD7F0C709F1}" type="presOf" srcId="{ED0A2AED-3BF4-410F-8345-F70A60DAE308}" destId="{A6D6361D-70DF-4149-A83D-E95D6E11697A}" srcOrd="0" destOrd="0" presId="urn:microsoft.com/office/officeart/2018/2/layout/IconLabelList"/>
    <dgm:cxn modelId="{036364EA-1968-43F6-8B8D-A79E65E7521D}" srcId="{7537F0D1-E35B-4A30-B290-03EE2120A900}" destId="{ED0A2AED-3BF4-410F-8345-F70A60DAE308}" srcOrd="0" destOrd="0" parTransId="{DFD125D5-8C6F-4026-9469-516B592FFD08}" sibTransId="{815BCE86-BE55-448B-A29D-52428F7CBC4D}"/>
    <dgm:cxn modelId="{1C07C3F7-ADC3-4EDA-B825-EAEF5787D8E7}" srcId="{7537F0D1-E35B-4A30-B290-03EE2120A900}" destId="{DC32597B-47B3-45D9-9392-1204638AF4B9}" srcOrd="1" destOrd="0" parTransId="{B45DAEAC-0AA2-4899-AE89-56B308132DB2}" sibTransId="{09DCDCBA-8598-430B-9D2B-EF69E44ED7C4}"/>
    <dgm:cxn modelId="{6F982BC6-D037-4E90-916F-9DF32735E8CE}" type="presParOf" srcId="{4AF9704A-49C1-4167-BCE0-24E38C13A7CB}" destId="{13A8231C-2969-4AA3-BF16-0AC9097E7E4B}" srcOrd="0" destOrd="0" presId="urn:microsoft.com/office/officeart/2018/2/layout/IconLabelList"/>
    <dgm:cxn modelId="{8DE0FD40-F773-4A56-8641-31639D50D994}" type="presParOf" srcId="{13A8231C-2969-4AA3-BF16-0AC9097E7E4B}" destId="{AD4D3ED1-83BD-48A5-B947-ABE3C8485C30}" srcOrd="0" destOrd="0" presId="urn:microsoft.com/office/officeart/2018/2/layout/IconLabelList"/>
    <dgm:cxn modelId="{5C4DE73B-A32A-4C18-AE32-F78C11A73F52}" type="presParOf" srcId="{13A8231C-2969-4AA3-BF16-0AC9097E7E4B}" destId="{064E1B6C-C1CE-4CAE-B067-B815185A238D}" srcOrd="1" destOrd="0" presId="urn:microsoft.com/office/officeart/2018/2/layout/IconLabelList"/>
    <dgm:cxn modelId="{9877ED92-6D4B-43B6-B7A8-DE0FB3FD273C}" type="presParOf" srcId="{13A8231C-2969-4AA3-BF16-0AC9097E7E4B}" destId="{A6D6361D-70DF-4149-A83D-E95D6E11697A}" srcOrd="2" destOrd="0" presId="urn:microsoft.com/office/officeart/2018/2/layout/IconLabelList"/>
    <dgm:cxn modelId="{62A441CC-0031-4CAC-A5AC-2B5807AAF6E1}" type="presParOf" srcId="{4AF9704A-49C1-4167-BCE0-24E38C13A7CB}" destId="{17C35D61-166E-4564-AC76-8CB870C00DB4}" srcOrd="1" destOrd="0" presId="urn:microsoft.com/office/officeart/2018/2/layout/IconLabelList"/>
    <dgm:cxn modelId="{C1388021-6F5A-427C-8E88-9A5E7E69872E}" type="presParOf" srcId="{4AF9704A-49C1-4167-BCE0-24E38C13A7CB}" destId="{5DB32A2F-4428-4B08-A0FC-75FC9B9C7DAB}" srcOrd="2" destOrd="0" presId="urn:microsoft.com/office/officeart/2018/2/layout/IconLabelList"/>
    <dgm:cxn modelId="{DCEF0245-6AA9-4C66-AA16-6085DC1500A4}" type="presParOf" srcId="{5DB32A2F-4428-4B08-A0FC-75FC9B9C7DAB}" destId="{8F94B149-B16F-4E58-A044-8DD2F063D0E2}" srcOrd="0" destOrd="0" presId="urn:microsoft.com/office/officeart/2018/2/layout/IconLabelList"/>
    <dgm:cxn modelId="{E0EFABCF-51B5-4097-B0F0-7E9BE21C97D4}" type="presParOf" srcId="{5DB32A2F-4428-4B08-A0FC-75FC9B9C7DAB}" destId="{EC4A2597-4A79-468E-A58C-6F77B3996B19}" srcOrd="1" destOrd="0" presId="urn:microsoft.com/office/officeart/2018/2/layout/IconLabelList"/>
    <dgm:cxn modelId="{36F4F900-E13C-4858-A441-217A846274B7}" type="presParOf" srcId="{5DB32A2F-4428-4B08-A0FC-75FC9B9C7DAB}" destId="{9A17CC83-1424-4958-B0B8-766432F16922}" srcOrd="2" destOrd="0" presId="urn:microsoft.com/office/officeart/2018/2/layout/IconLabel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E0148-6B16-42D2-AB05-1CD7D855EFE2}">
      <dsp:nvSpPr>
        <dsp:cNvPr id="0" name=""/>
        <dsp:cNvSpPr/>
      </dsp:nvSpPr>
      <dsp:spPr>
        <a:xfrm>
          <a:off x="1292664" y="1585051"/>
          <a:ext cx="1538166" cy="1538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149B52-0010-40AE-A2FD-5CBF5A3B1AAF}">
      <dsp:nvSpPr>
        <dsp:cNvPr id="0" name=""/>
        <dsp:cNvSpPr/>
      </dsp:nvSpPr>
      <dsp:spPr>
        <a:xfrm>
          <a:off x="352674" y="3522006"/>
          <a:ext cx="341814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dirty="0"/>
            <a:t>Eat food</a:t>
          </a:r>
        </a:p>
      </dsp:txBody>
      <dsp:txXfrm>
        <a:off x="352674" y="3522006"/>
        <a:ext cx="3418147" cy="720000"/>
      </dsp:txXfrm>
    </dsp:sp>
    <dsp:sp modelId="{AD4D3ED1-83BD-48A5-B947-ABE3C8485C30}">
      <dsp:nvSpPr>
        <dsp:cNvPr id="0" name=""/>
        <dsp:cNvSpPr/>
      </dsp:nvSpPr>
      <dsp:spPr>
        <a:xfrm>
          <a:off x="5308987" y="1585051"/>
          <a:ext cx="1538166" cy="1538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D6361D-70DF-4149-A83D-E95D6E11697A}">
      <dsp:nvSpPr>
        <dsp:cNvPr id="0" name=""/>
        <dsp:cNvSpPr/>
      </dsp:nvSpPr>
      <dsp:spPr>
        <a:xfrm>
          <a:off x="4368996" y="3522006"/>
          <a:ext cx="341814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a:t>Food turns into sugar (glucose)</a:t>
          </a:r>
        </a:p>
      </dsp:txBody>
      <dsp:txXfrm>
        <a:off x="4368996" y="3522006"/>
        <a:ext cx="3418147" cy="720000"/>
      </dsp:txXfrm>
    </dsp:sp>
    <dsp:sp modelId="{8F94B149-B16F-4E58-A044-8DD2F063D0E2}">
      <dsp:nvSpPr>
        <dsp:cNvPr id="0" name=""/>
        <dsp:cNvSpPr/>
      </dsp:nvSpPr>
      <dsp:spPr>
        <a:xfrm>
          <a:off x="9325310" y="1585051"/>
          <a:ext cx="1538166" cy="1538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17CC83-1424-4958-B0B8-766432F16922}">
      <dsp:nvSpPr>
        <dsp:cNvPr id="0" name=""/>
        <dsp:cNvSpPr/>
      </dsp:nvSpPr>
      <dsp:spPr>
        <a:xfrm>
          <a:off x="8385319" y="3522006"/>
          <a:ext cx="341814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a:t>Sugar enters the blood</a:t>
          </a:r>
        </a:p>
      </dsp:txBody>
      <dsp:txXfrm>
        <a:off x="8385319" y="3522006"/>
        <a:ext cx="341814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D3ED1-83BD-48A5-B947-ABE3C8485C30}">
      <dsp:nvSpPr>
        <dsp:cNvPr id="0" name=""/>
        <dsp:cNvSpPr/>
      </dsp:nvSpPr>
      <dsp:spPr>
        <a:xfrm>
          <a:off x="2160000" y="608594"/>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D6361D-70DF-4149-A83D-E95D6E11697A}">
      <dsp:nvSpPr>
        <dsp:cNvPr id="0" name=""/>
        <dsp:cNvSpPr/>
      </dsp:nvSpPr>
      <dsp:spPr>
        <a:xfrm>
          <a:off x="9720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Food turns into sugar (glucose)</a:t>
          </a:r>
        </a:p>
      </dsp:txBody>
      <dsp:txXfrm>
        <a:off x="972000" y="3022743"/>
        <a:ext cx="4320000" cy="720000"/>
      </dsp:txXfrm>
    </dsp:sp>
    <dsp:sp modelId="{8F94B149-B16F-4E58-A044-8DD2F063D0E2}">
      <dsp:nvSpPr>
        <dsp:cNvPr id="0" name=""/>
        <dsp:cNvSpPr/>
      </dsp:nvSpPr>
      <dsp:spPr>
        <a:xfrm>
          <a:off x="7236000" y="608594"/>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17CC83-1424-4958-B0B8-766432F16922}">
      <dsp:nvSpPr>
        <dsp:cNvPr id="0" name=""/>
        <dsp:cNvSpPr/>
      </dsp:nvSpPr>
      <dsp:spPr>
        <a:xfrm>
          <a:off x="60480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Sugar enters the blood</a:t>
          </a:r>
        </a:p>
      </dsp:txBody>
      <dsp:txXfrm>
        <a:off x="60480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4/23/2026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4/23/2026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rPr>
              <a:t>Welcome!</a:t>
            </a:r>
            <a:br>
              <a:rPr lang="en-US" dirty="0"/>
            </a:br>
            <a:r>
              <a:rPr lang="en-US" b="0" i="0" u="none" strike="noStrike" dirty="0">
                <a:solidFill>
                  <a:srgbClr val="000000"/>
                </a:solidFill>
                <a:effectLst/>
                <a:latin typeface="-webkit-standard"/>
              </a:rPr>
              <a:t>We’re glad you’ve joined this program. Each month, we’ll send a short video with tips to help prevent or manage diabetes. We encourage you to watch the videos, try the suggested strategies, and participate in weekly calls from your Community Health Worker. </a:t>
            </a:r>
            <a:r>
              <a:rPr lang="en-US" b="0" i="0" u="none" strike="noStrike">
                <a:solidFill>
                  <a:srgbClr val="000000"/>
                </a:solidFill>
                <a:effectLst/>
                <a:latin typeface="-webkit-standard"/>
              </a:rPr>
              <a:t>We </a:t>
            </a:r>
            <a:r>
              <a:rPr lang="en-US" b="0" i="0" u="none" strike="noStrike" dirty="0">
                <a:solidFill>
                  <a:srgbClr val="000000"/>
                </a:solidFill>
                <a:effectLst/>
                <a:latin typeface="-webkit-standard"/>
              </a:rPr>
              <a:t>hope these resources will support your health and well-being.</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a:t>
            </a:fld>
            <a:endParaRPr lang="en-US" noProof="0" dirty="0"/>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What are the possible complications of diabetes?</a:t>
            </a:r>
          </a:p>
          <a:p>
            <a:pPr algn="l"/>
            <a:r>
              <a:rPr lang="en-US" b="0" i="0" dirty="0">
                <a:solidFill>
                  <a:srgbClr val="000000"/>
                </a:solidFill>
                <a:effectLst/>
              </a:rPr>
              <a:t>Diabetes can increase the risk of health problems such as kidney disease, amputations, heart attacks, strokes, and vision loss.</a:t>
            </a:r>
            <a:br>
              <a:rPr lang="en-US" b="0" i="0" dirty="0">
                <a:solidFill>
                  <a:srgbClr val="000000"/>
                </a:solidFill>
                <a:effectLst/>
              </a:rPr>
            </a:br>
            <a:r>
              <a:rPr lang="en-US" b="0" i="0" dirty="0">
                <a:solidFill>
                  <a:srgbClr val="000000"/>
                </a:solidFill>
                <a:effectLst/>
              </a:rPr>
              <a:t>The good news is that many of these problems can be prevented or delayed when blood sugar levels are kept under control.</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10</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Some people with diabetes say, “I feel fine!”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This can be true, but often the damage to the body happens very slowly. Little by little, our health gets worse, and we may not notice.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Because the change is slow, we get used to how we feel and think we are fine. But the damage keeps happening, and problems can occur over time.</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To illustrate that slow but lethal</a:t>
            </a:r>
            <a:r>
              <a:rPr lang="en-US" baseline="0" noProof="0" dirty="0"/>
              <a:t> deterioration, let me share this story about a frog.</a:t>
            </a:r>
          </a:p>
          <a:p>
            <a:pPr algn="just"/>
            <a:endParaRPr lang="en-US" baseline="0" noProof="0" dirty="0"/>
          </a:p>
          <a:p>
            <a:pPr algn="just"/>
            <a:r>
              <a:rPr lang="en-US" baseline="0" noProof="0" dirty="0"/>
              <a:t>Do you know what happens if you put a frog into a pot of boiling water?</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12</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it jumps out right away to save itself! </a:t>
            </a:r>
          </a:p>
          <a:p>
            <a:pPr algn="l">
              <a:buNone/>
            </a:pPr>
            <a:r>
              <a:rPr lang="en-US" b="0" i="0" u="none" strike="noStrike" dirty="0">
                <a:solidFill>
                  <a:srgbClr val="000000"/>
                </a:solidFill>
                <a:effectLst/>
              </a:rPr>
              <a:t>But if you put it in cool water and heat it slowly, the frog stays in the water and doesn’t notice the danger.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13</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The water eventually boils, and the frog cannot escape.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This can happen to us with diabetes. We do not feel extra sugar in our blood.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Over time, our organs can be damaged without us noticing. By the time we feel the effects—like losing sight or having a heart attack—it can be too late.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14</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noProof="0" dirty="0">
                <a:ea typeface="ＭＳ Ｐゴシック" pitchFamily="34" charset="-128"/>
              </a:rPr>
              <a:t>So, do I have diabetes?  How can I know if I don’t feel different?</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15</a:t>
            </a:fld>
            <a:endParaRPr lang="en-US" noProof="0" dirty="0"/>
          </a:p>
        </p:txBody>
      </p:sp>
    </p:spTree>
    <p:extLst>
      <p:ext uri="{BB962C8B-B14F-4D97-AF65-F5344CB8AC3E}">
        <p14:creationId xmlns:p14="http://schemas.microsoft.com/office/powerpoint/2010/main" val="395600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The most reliable way to know if you have diabetes is to see a doctor for an A1C test, which shows your average blood sugar level over the past three months. You do not need to fast for the A1C test; you can eat before the exam.</a:t>
            </a:r>
          </a:p>
          <a:p>
            <a:pPr algn="l">
              <a:buNone/>
            </a:pPr>
            <a:endParaRPr lang="en-US" b="0" i="0" dirty="0">
              <a:solidFill>
                <a:srgbClr val="000000"/>
              </a:solidFill>
              <a:effectLst/>
            </a:endParaRPr>
          </a:p>
          <a:p>
            <a:pPr algn="l">
              <a:buNone/>
            </a:pPr>
            <a:r>
              <a:rPr lang="en-US" b="0" i="0" dirty="0">
                <a:solidFill>
                  <a:srgbClr val="000000"/>
                </a:solidFill>
                <a:effectLst/>
              </a:rPr>
              <a:t>An A1C between 5.7 and 6.4 indicates a risk of developing diabetes.  This is a good time to make lasting changes in eating habits and physical activity.</a:t>
            </a:r>
          </a:p>
          <a:p>
            <a:pPr algn="l">
              <a:buNone/>
            </a:pPr>
            <a:endParaRPr lang="en-US" b="0" i="0" dirty="0">
              <a:solidFill>
                <a:srgbClr val="000000"/>
              </a:solidFill>
              <a:effectLst/>
            </a:endParaRPr>
          </a:p>
          <a:p>
            <a:pPr algn="l">
              <a:buNone/>
            </a:pPr>
            <a:r>
              <a:rPr lang="en-US" b="0" i="0" dirty="0">
                <a:solidFill>
                  <a:srgbClr val="000000"/>
                </a:solidFill>
                <a:effectLst/>
              </a:rPr>
              <a:t>An A1C of 6.5 or higher indicates diabetes.</a:t>
            </a:r>
          </a:p>
          <a:p>
            <a:pPr algn="l"/>
            <a:endParaRPr lang="en-US" b="0" i="0" dirty="0">
              <a:solidFill>
                <a:srgbClr val="000000"/>
              </a:solidFill>
              <a:effectLst/>
            </a:endParaRPr>
          </a:p>
          <a:p>
            <a:pPr algn="l"/>
            <a:r>
              <a:rPr lang="en-US" b="0" i="0" dirty="0">
                <a:solidFill>
                  <a:srgbClr val="000000"/>
                </a:solidFill>
                <a:effectLst/>
              </a:rPr>
              <a:t>Remember: If your A1C has ever been 6.5 or higher, you have diabetes. If your number is now lower, for example 6.2, this may mean that your diabetes is well controlled due to lifestyle changes or medications.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16</a:t>
            </a:fld>
            <a:endParaRPr lang="en-US" noProof="0" dirty="0"/>
          </a:p>
        </p:txBody>
      </p:sp>
    </p:spTree>
    <p:extLst>
      <p:ext uri="{BB962C8B-B14F-4D97-AF65-F5344CB8AC3E}">
        <p14:creationId xmlns:p14="http://schemas.microsoft.com/office/powerpoint/2010/main" val="251054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C8EB-1706-5DD7-E893-B00406044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99EB2-E617-E868-2192-9E0D81A8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E0784-D92A-83DA-6CC0-12C50459CC21}"/>
              </a:ext>
            </a:extLst>
          </p:cNvPr>
          <p:cNvSpPr>
            <a:spLocks noGrp="1"/>
          </p:cNvSpPr>
          <p:nvPr>
            <p:ph type="body" idx="1"/>
          </p:nvPr>
        </p:nvSpPr>
        <p:spPr/>
        <p:txBody>
          <a:bodyPr/>
          <a:lstStyle/>
          <a:p>
            <a:pPr algn="l">
              <a:buNone/>
            </a:pPr>
            <a:r>
              <a:rPr lang="en-US" b="0" i="0" dirty="0">
                <a:solidFill>
                  <a:srgbClr val="000000"/>
                </a:solidFill>
                <a:effectLst/>
              </a:rPr>
              <a:t>Do you know your A1C level? Knowing your A1C is an important step in managing diabetes.</a:t>
            </a:r>
          </a:p>
          <a:p>
            <a:pPr algn="l">
              <a:buNone/>
            </a:pPr>
            <a:r>
              <a:rPr lang="en-US" b="0" i="0" dirty="0">
                <a:solidFill>
                  <a:srgbClr val="000000"/>
                </a:solidFill>
                <a:effectLst/>
              </a:rPr>
              <a:t>If you are under 65 years old, the goal is to keep your A1C below 7 to be considered well controlled.</a:t>
            </a:r>
          </a:p>
          <a:p>
            <a:pPr algn="l">
              <a:buNone/>
            </a:pPr>
            <a:r>
              <a:rPr lang="en-US" b="0" i="0" dirty="0">
                <a:solidFill>
                  <a:srgbClr val="000000"/>
                </a:solidFill>
                <a:effectLst/>
              </a:rPr>
              <a:t>If you are 65 years or older, the goal is to keep your A1C below 7.5 to be considered well controlled.</a:t>
            </a:r>
          </a:p>
          <a:p>
            <a:pPr algn="l">
              <a:buNone/>
            </a:pPr>
            <a:r>
              <a:rPr lang="en-US" b="0" i="0" dirty="0">
                <a:solidFill>
                  <a:srgbClr val="000000"/>
                </a:solidFill>
                <a:effectLst/>
              </a:rPr>
              <a:t>If you take diabetes medications and your blood sugar is under control, do not stop taking your medications without talking to your doctor. Medications help keep blood sugar levels within your target range.</a:t>
            </a:r>
          </a:p>
          <a:p>
            <a:pPr algn="l"/>
            <a:r>
              <a:rPr lang="en-US" b="0" i="0" dirty="0">
                <a:solidFill>
                  <a:srgbClr val="000000"/>
                </a:solidFill>
                <a:effectLst/>
              </a:rPr>
              <a:t>Even if your blood sugar is not perfectly controlled, every point closer to your goal lowers your risk of complications. The farther you are from your target, the higher your risk.</a:t>
            </a:r>
          </a:p>
        </p:txBody>
      </p:sp>
      <p:sp>
        <p:nvSpPr>
          <p:cNvPr id="4" name="Slide Number Placeholder 3">
            <a:extLst>
              <a:ext uri="{FF2B5EF4-FFF2-40B4-BE49-F238E27FC236}">
                <a16:creationId xmlns:a16="http://schemas.microsoft.com/office/drawing/2014/main" id="{4AE6D3B9-E931-D335-0694-98B48C879E6D}"/>
              </a:ext>
            </a:extLst>
          </p:cNvPr>
          <p:cNvSpPr>
            <a:spLocks noGrp="1"/>
          </p:cNvSpPr>
          <p:nvPr>
            <p:ph type="sldNum" sz="quarter" idx="5"/>
          </p:nvPr>
        </p:nvSpPr>
        <p:spPr/>
        <p:txBody>
          <a:bodyPr/>
          <a:lstStyle/>
          <a:p>
            <a:fld id="{168375C1-7C5C-42A2-80F2-05631BB3764E}" type="slidenum">
              <a:rPr lang="en-US" noProof="0" smtClean="0"/>
              <a:pPr/>
              <a:t>17</a:t>
            </a:fld>
            <a:endParaRPr lang="en-US" noProof="0" dirty="0"/>
          </a:p>
        </p:txBody>
      </p:sp>
    </p:spTree>
    <p:extLst>
      <p:ext uri="{BB962C8B-B14F-4D97-AF65-F5344CB8AC3E}">
        <p14:creationId xmlns:p14="http://schemas.microsoft.com/office/powerpoint/2010/main" val="337476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Your medications are very important. They help lower your A1C and protect your body. However, medications alone do not cure diabetes; healthy lifestyle changes are also needed to prevent serious complications.</a:t>
            </a:r>
          </a:p>
          <a:p>
            <a:pPr algn="l"/>
            <a:r>
              <a:rPr lang="en-US" b="0" i="0" dirty="0">
                <a:solidFill>
                  <a:srgbClr val="000000"/>
                </a:solidFill>
                <a:effectLst/>
              </a:rPr>
              <a:t>If you have trouble understanding your dosage, getting your medications, or if you have questions, you can talk with your community health worker. They can help you build the habit of taking your medications regularly and support you in staying healthy.</a:t>
            </a:r>
          </a:p>
          <a:p>
            <a:pPr algn="just"/>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18</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Your CHW is here to help you with questions about your health. CHWs are trained in diabetes and work with your doctor to give the best support. Patients who work with a CHW usually improve their health.</a:t>
            </a: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19</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4AAB-ADE2-D38F-2804-E77E8FEE7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AAC2A-90AB-8166-44A7-B3AA2B3B5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2E63F-2CFD-8C9A-A04D-2A6054D9320C}"/>
              </a:ext>
            </a:extLst>
          </p:cNvPr>
          <p:cNvSpPr>
            <a:spLocks noGrp="1"/>
          </p:cNvSpPr>
          <p:nvPr>
            <p:ph type="body" idx="1"/>
          </p:nvPr>
        </p:nvSpPr>
        <p:spPr/>
        <p:txBody>
          <a:bodyPr/>
          <a:lstStyle/>
          <a:p>
            <a:r>
              <a:rPr lang="en-US" dirty="0">
                <a:highlight>
                  <a:srgbClr val="FFFFFF"/>
                </a:highlight>
              </a:rPr>
              <a:t>Our team is led by six CHW instructors and a physician who provide training and ongoing support to your CHWs.</a:t>
            </a:r>
          </a:p>
          <a:p>
            <a:endParaRPr lang="en-US" dirty="0"/>
          </a:p>
          <a:p>
            <a:r>
              <a:rPr lang="en-US" dirty="0"/>
              <a:t>We have helped thousands of individuals with and at risk for diabetes live healthier lives by CONNECTING them to healthcare.</a:t>
            </a:r>
          </a:p>
        </p:txBody>
      </p:sp>
      <p:sp>
        <p:nvSpPr>
          <p:cNvPr id="4" name="Slide Number Placeholder 3">
            <a:extLst>
              <a:ext uri="{FF2B5EF4-FFF2-40B4-BE49-F238E27FC236}">
                <a16:creationId xmlns:a16="http://schemas.microsoft.com/office/drawing/2014/main" id="{645C958F-B51B-D448-A102-B6DE50E3E5A9}"/>
              </a:ext>
            </a:extLst>
          </p:cNvPr>
          <p:cNvSpPr>
            <a:spLocks noGrp="1"/>
          </p:cNvSpPr>
          <p:nvPr>
            <p:ph type="sldNum" sz="quarter" idx="5"/>
          </p:nvPr>
        </p:nvSpPr>
        <p:spPr/>
        <p:txBody>
          <a:bodyPr/>
          <a:lstStyle/>
          <a:p>
            <a:fld id="{168375C1-7C5C-42A2-80F2-05631BB3764E}" type="slidenum">
              <a:rPr lang="en-US" noProof="0" smtClean="0"/>
              <a:pPr/>
              <a:t>2</a:t>
            </a:fld>
            <a:endParaRPr lang="en-US" noProof="0" dirty="0"/>
          </a:p>
        </p:txBody>
      </p:sp>
    </p:spTree>
    <p:extLst>
      <p:ext uri="{BB962C8B-B14F-4D97-AF65-F5344CB8AC3E}">
        <p14:creationId xmlns:p14="http://schemas.microsoft.com/office/powerpoint/2010/main" val="551618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When you joined the program, you filled out a survey to tell us about your needs.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Your Community Health Worker will use that survey and your weekly talks to help CONNECT you to care you during this program.</a:t>
            </a:r>
          </a:p>
          <a:p>
            <a:pPr algn="l"/>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20</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Your CHW is here to help CONNECT you to medical care</a:t>
            </a:r>
          </a:p>
          <a:p>
            <a:pPr algn="just"/>
            <a:endParaRPr lang="en-US" noProof="0" dirty="0">
              <a:ea typeface="ＭＳ Ｐゴシック" pitchFamily="34" charset="-128"/>
            </a:endParaRPr>
          </a:p>
          <a:p>
            <a:endParaRPr lang="es-MX" noProof="0"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21</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000000"/>
                </a:solidFill>
                <a:effectLst/>
              </a:rPr>
              <a:t>Social support</a:t>
            </a:r>
            <a:r>
              <a:rPr lang="en-US" b="0" i="0" u="none" strike="noStrike" dirty="0">
                <a:solidFill>
                  <a:srgbClr val="000000"/>
                </a:solidFill>
                <a:effectLst/>
                <a:latin typeface="-webkit-standard"/>
              </a:rPr>
              <a:t> matters because your </a:t>
            </a:r>
            <a:r>
              <a:rPr lang="en-US" b="0" i="0" dirty="0">
                <a:solidFill>
                  <a:srgbClr val="000000"/>
                </a:solidFill>
                <a:effectLst/>
              </a:rPr>
              <a:t>community health worker</a:t>
            </a:r>
            <a:r>
              <a:rPr lang="en-US" b="0" i="0" u="none" strike="noStrike" dirty="0">
                <a:solidFill>
                  <a:srgbClr val="000000"/>
                </a:solidFill>
                <a:effectLst/>
                <a:latin typeface="-webkit-standard"/>
              </a:rPr>
              <a:t> will help you set goals to build healthy habits related to nutrition and physical activity, and will also help answer any other questions you may have.</a:t>
            </a:r>
            <a:endParaRPr lang="en-US" b="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22</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And with moral or spiritual support, because personal beliefs and values influence how a person faces challenges and makes health-related changes. Strengthening confidence in one’s ability to overcome difficulties can be part of preventing or managing diabetes.</a:t>
            </a:r>
          </a:p>
          <a:p>
            <a:pPr algn="l"/>
            <a:r>
              <a:rPr lang="en-US" b="0" i="0" dirty="0">
                <a:solidFill>
                  <a:srgbClr val="000000"/>
                </a:solidFill>
                <a:effectLst/>
              </a:rPr>
              <a:t>Your community health worker can offer support and a listening ear in this area in a respectful and voluntary way.</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23</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And</a:t>
            </a:r>
            <a:r>
              <a:rPr lang="en-US" baseline="0" noProof="0" dirty="0"/>
              <a:t> we want you to rest assured that we will always respect the trust that you have in us. Our goal is to help you to reach YOUR goals. </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24</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Thank you for being part of this program.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We are here to help you, and help is just a call away.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If you haven’t contacted your CHW yet, call or send a text message using the same number you received this video from to get in touch.</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25</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26</a:t>
            </a:fld>
            <a:endParaRPr lang="en-US" noProof="0" dirty="0"/>
          </a:p>
        </p:txBody>
      </p:sp>
    </p:spTree>
    <p:extLst>
      <p:ext uri="{BB962C8B-B14F-4D97-AF65-F5344CB8AC3E}">
        <p14:creationId xmlns:p14="http://schemas.microsoft.com/office/powerpoint/2010/main" val="197745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Hearing that you have diabetes or that you are at risk can be concerning, but becoming informed helps you take care of your health and prevent complications.</a:t>
            </a:r>
          </a:p>
          <a:p>
            <a:pPr algn="l">
              <a:buNone/>
            </a:pPr>
            <a:r>
              <a:rPr lang="en-US" b="0" i="0" dirty="0">
                <a:solidFill>
                  <a:srgbClr val="000000"/>
                </a:solidFill>
                <a:effectLst/>
              </a:rPr>
              <a:t>There are several factors that increase the risk of developing diabetes. The more risk factors a person has, the higher their risk:</a:t>
            </a:r>
          </a:p>
          <a:p>
            <a:pPr algn="l">
              <a:buFont typeface="Arial" panose="020B0604020202020204" pitchFamily="34" charset="0"/>
              <a:buChar char="•"/>
            </a:pPr>
            <a:r>
              <a:rPr lang="en-US" b="0" i="0" dirty="0">
                <a:solidFill>
                  <a:srgbClr val="000000"/>
                </a:solidFill>
                <a:effectLst/>
              </a:rPr>
              <a:t>Being Hispanic or Latino (1 in 2 adults will develop diabetes).</a:t>
            </a:r>
          </a:p>
          <a:p>
            <a:pPr algn="l">
              <a:buFont typeface="Arial" panose="020B0604020202020204" pitchFamily="34" charset="0"/>
              <a:buChar char="•"/>
            </a:pPr>
            <a:r>
              <a:rPr lang="en-US" b="0" i="0" dirty="0">
                <a:solidFill>
                  <a:srgbClr val="000000"/>
                </a:solidFill>
                <a:effectLst/>
              </a:rPr>
              <a:t>Being 45 years of age or older.</a:t>
            </a:r>
          </a:p>
          <a:p>
            <a:pPr algn="l">
              <a:buFont typeface="Arial" panose="020B0604020202020204" pitchFamily="34" charset="0"/>
              <a:buChar char="•"/>
            </a:pPr>
            <a:r>
              <a:rPr lang="en-US" b="0" i="0" dirty="0">
                <a:solidFill>
                  <a:srgbClr val="000000"/>
                </a:solidFill>
                <a:effectLst/>
              </a:rPr>
              <a:t>Having close family members with diabetes.</a:t>
            </a:r>
          </a:p>
          <a:p>
            <a:pPr algn="l">
              <a:buFont typeface="Arial" panose="020B0604020202020204" pitchFamily="34" charset="0"/>
              <a:buChar char="•"/>
            </a:pPr>
            <a:r>
              <a:rPr lang="en-US" b="0" i="0" dirty="0">
                <a:solidFill>
                  <a:srgbClr val="000000"/>
                </a:solidFill>
                <a:effectLst/>
              </a:rPr>
              <a:t>Low levels of physical activity (at least 30 minutes, 5 days a week is recommended).</a:t>
            </a:r>
          </a:p>
          <a:p>
            <a:pPr algn="l">
              <a:buFont typeface="Arial" panose="020B0604020202020204" pitchFamily="34" charset="0"/>
              <a:buChar char="•"/>
            </a:pPr>
            <a:r>
              <a:rPr lang="en-US" b="0" i="0" dirty="0">
                <a:solidFill>
                  <a:srgbClr val="000000"/>
                </a:solidFill>
                <a:effectLst/>
              </a:rPr>
              <a:t>Overweight or obesity, one of the most important risk factors. Let’s look at why.</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3</a:t>
            </a:fld>
            <a:endParaRPr lang="en-US" noProof="0" dirty="0"/>
          </a:p>
        </p:txBody>
      </p:sp>
    </p:spTree>
    <p:extLst>
      <p:ext uri="{BB962C8B-B14F-4D97-AF65-F5344CB8AC3E}">
        <p14:creationId xmlns:p14="http://schemas.microsoft.com/office/powerpoint/2010/main" val="208101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What happens when I eat?</a:t>
            </a:r>
          </a:p>
          <a:p>
            <a:pPr algn="l"/>
            <a:r>
              <a:rPr lang="en-US" b="0" i="0" dirty="0">
                <a:solidFill>
                  <a:srgbClr val="000000"/>
                </a:solidFill>
                <a:effectLst/>
              </a:rPr>
              <a:t>When we eat, food is converted into a type of sugar called glucose. Glucose is not bad. The body needs it for energy. After eating, glucose enters the bloodstream. This is normal.</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4</a:t>
            </a:fld>
            <a:endParaRPr lang="en-US" noProof="0" dirty="0"/>
          </a:p>
        </p:txBody>
      </p:sp>
    </p:spTree>
    <p:extLst>
      <p:ext uri="{BB962C8B-B14F-4D97-AF65-F5344CB8AC3E}">
        <p14:creationId xmlns:p14="http://schemas.microsoft.com/office/powerpoint/2010/main" val="186014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rPr>
              <a:t>When sugar enters the bloodstream, the body produces insulin.</a:t>
            </a:r>
            <a:br>
              <a:rPr lang="en-US" b="0" i="0" dirty="0">
                <a:solidFill>
                  <a:srgbClr val="000000"/>
                </a:solidFill>
                <a:effectLst/>
              </a:rPr>
            </a:br>
            <a:r>
              <a:rPr lang="en-US" b="0" i="0" dirty="0">
                <a:solidFill>
                  <a:srgbClr val="000000"/>
                </a:solidFill>
                <a:effectLst/>
              </a:rPr>
              <a:t>Insulin works like a key that opens the cells so sugar can enter.</a:t>
            </a:r>
            <a:br>
              <a:rPr lang="en-US" b="0" i="0" dirty="0">
                <a:solidFill>
                  <a:srgbClr val="000000"/>
                </a:solidFill>
                <a:effectLst/>
              </a:rPr>
            </a:br>
            <a:r>
              <a:rPr lang="en-US" b="0" i="0" dirty="0">
                <a:solidFill>
                  <a:srgbClr val="000000"/>
                </a:solidFill>
                <a:effectLst/>
              </a:rPr>
              <a:t>Inside the cells, sugar is converted into energy that we need to live and function each day.</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5</a:t>
            </a:fld>
            <a:endParaRPr lang="en-US" noProof="0" dirty="0"/>
          </a:p>
        </p:txBody>
      </p:sp>
    </p:spTree>
    <p:extLst>
      <p:ext uri="{BB962C8B-B14F-4D97-AF65-F5344CB8AC3E}">
        <p14:creationId xmlns:p14="http://schemas.microsoft.com/office/powerpoint/2010/main" val="51689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9A41-89AA-FF44-E62F-3C7B2CAB6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D116F-1A64-DC4A-1EB4-704E814E7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55729-ADD6-EFAC-C755-00B563719CAE}"/>
              </a:ext>
            </a:extLst>
          </p:cNvPr>
          <p:cNvSpPr>
            <a:spLocks noGrp="1"/>
          </p:cNvSpPr>
          <p:nvPr>
            <p:ph type="body" idx="1"/>
          </p:nvPr>
        </p:nvSpPr>
        <p:spPr/>
        <p:txBody>
          <a:bodyPr/>
          <a:lstStyle/>
          <a:p>
            <a:pPr algn="l"/>
            <a:r>
              <a:rPr lang="en-US" b="0" i="0" dirty="0">
                <a:solidFill>
                  <a:srgbClr val="000000"/>
                </a:solidFill>
                <a:effectLst/>
              </a:rPr>
              <a:t>Sometimes, insulin cannot properly open the “door” to the cells.</a:t>
            </a:r>
            <a:br>
              <a:rPr lang="en-US" b="0" i="0" dirty="0">
                <a:solidFill>
                  <a:srgbClr val="000000"/>
                </a:solidFill>
                <a:effectLst/>
              </a:rPr>
            </a:br>
            <a:r>
              <a:rPr lang="en-US" b="0" i="0" dirty="0">
                <a:solidFill>
                  <a:srgbClr val="000000"/>
                </a:solidFill>
                <a:effectLst/>
              </a:rPr>
              <a:t>Excess body fat can make it harder for insulin to work correctly.</a:t>
            </a:r>
            <a:br>
              <a:rPr lang="en-US" b="0" i="0" dirty="0">
                <a:solidFill>
                  <a:srgbClr val="000000"/>
                </a:solidFill>
                <a:effectLst/>
              </a:rPr>
            </a:br>
            <a:r>
              <a:rPr lang="en-US" b="0" i="0" dirty="0">
                <a:solidFill>
                  <a:srgbClr val="000000"/>
                </a:solidFill>
                <a:effectLst/>
              </a:rPr>
              <a:t>When sugar does not enter the cells and stays in the bloodstream, blood sugar levels rise, and the body does not feel well.</a:t>
            </a:r>
          </a:p>
        </p:txBody>
      </p:sp>
      <p:sp>
        <p:nvSpPr>
          <p:cNvPr id="4" name="Slide Number Placeholder 3">
            <a:extLst>
              <a:ext uri="{FF2B5EF4-FFF2-40B4-BE49-F238E27FC236}">
                <a16:creationId xmlns:a16="http://schemas.microsoft.com/office/drawing/2014/main" id="{3A4DC004-3707-E35F-3081-CC808D5A5E9B}"/>
              </a:ext>
            </a:extLst>
          </p:cNvPr>
          <p:cNvSpPr>
            <a:spLocks noGrp="1"/>
          </p:cNvSpPr>
          <p:nvPr>
            <p:ph type="sldNum" sz="quarter" idx="5"/>
          </p:nvPr>
        </p:nvSpPr>
        <p:spPr/>
        <p:txBody>
          <a:bodyPr/>
          <a:lstStyle/>
          <a:p>
            <a:fld id="{168375C1-7C5C-42A2-80F2-05631BB3764E}" type="slidenum">
              <a:rPr lang="en-US" noProof="0" smtClean="0"/>
              <a:pPr/>
              <a:t>6</a:t>
            </a:fld>
            <a:endParaRPr lang="en-US" noProof="0" dirty="0"/>
          </a:p>
        </p:txBody>
      </p:sp>
    </p:spTree>
    <p:extLst>
      <p:ext uri="{BB962C8B-B14F-4D97-AF65-F5344CB8AC3E}">
        <p14:creationId xmlns:p14="http://schemas.microsoft.com/office/powerpoint/2010/main" val="49223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rPr>
              <a:t>Even after eating, we may feel tired because our cells are not receiving energy. This can make us feel irritable or uncomfortable.</a:t>
            </a:r>
            <a:br>
              <a:rPr lang="en-US" b="0" i="0" dirty="0">
                <a:solidFill>
                  <a:srgbClr val="000000"/>
                </a:solidFill>
                <a:effectLst/>
              </a:rPr>
            </a:br>
            <a:r>
              <a:rPr lang="en-US" b="0" i="0" dirty="0">
                <a:solidFill>
                  <a:srgbClr val="000000"/>
                </a:solidFill>
                <a:effectLst/>
              </a:rPr>
              <a:t>We may experience a dry mouth, feel very thirsty, and need to urinate more frequently.</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7</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body fat causes high blood sugar, how can you lower blood sugar?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8</a:t>
            </a:fld>
            <a:endParaRPr lang="en-US" noProof="0" dirty="0"/>
          </a:p>
        </p:txBody>
      </p:sp>
    </p:spTree>
    <p:extLst>
      <p:ext uri="{BB962C8B-B14F-4D97-AF65-F5344CB8AC3E}">
        <p14:creationId xmlns:p14="http://schemas.microsoft.com/office/powerpoint/2010/main" val="54453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By reducing body fat!</a:t>
            </a:r>
          </a:p>
          <a:p>
            <a:pPr algn="l"/>
            <a:r>
              <a:rPr lang="en-US" b="0" i="0" dirty="0">
                <a:solidFill>
                  <a:srgbClr val="000000"/>
                </a:solidFill>
                <a:effectLst/>
              </a:rPr>
              <a:t>Insulin is the key that helps sugar enter the cells. If the key does not work well, sugar cannot enter the cells.</a:t>
            </a:r>
            <a:br>
              <a:rPr lang="en-US" b="0" i="0" dirty="0">
                <a:solidFill>
                  <a:srgbClr val="000000"/>
                </a:solidFill>
                <a:effectLst/>
              </a:rPr>
            </a:br>
            <a:r>
              <a:rPr lang="en-US" b="0" i="0" dirty="0">
                <a:solidFill>
                  <a:srgbClr val="000000"/>
                </a:solidFill>
                <a:effectLst/>
              </a:rPr>
              <a:t>However, moving more and eating healthy foods helps reduce excess body fat. When there is less excess fat, sugar can enter the cells more easily and provide us with energy.</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9</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dirty="0"/>
              <a:t>Add a footer</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14956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3" cstate="print"/>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id="{7C7EB16B-9FE5-4954-8D9A-47381E739BF5}"/>
              </a:ext>
            </a:extLst>
          </p:cNvPr>
          <p:cNvSpPr txBox="1"/>
          <p:nvPr/>
        </p:nvSpPr>
        <p:spPr>
          <a:xfrm>
            <a:off x="9529311" y="6365363"/>
            <a:ext cx="2047875" cy="429969"/>
          </a:xfrm>
          <a:prstGeom prst="rect">
            <a:avLst/>
          </a:prstGeom>
          <a:noFill/>
        </p:spPr>
        <p:txBody>
          <a:bodyPr wrap="square" lIns="0" tIns="0" rIns="0" bIns="0" rtlCol="0" anchor="ctr" anchorCtr="0">
            <a:noAutofit/>
          </a:bodyPr>
          <a:lstStyle/>
          <a:p>
            <a:pPr algn="r"/>
            <a:r>
              <a:rPr lang="en-US" sz="1200" b="0" noProof="0" dirty="0">
                <a:solidFill>
                  <a:schemeClr val="bg1">
                    <a:lumMod val="65000"/>
                  </a:schemeClr>
                </a:solidFill>
                <a:latin typeface="+mn-lt"/>
              </a:rPr>
              <a:t>NAME OR LOGO</a:t>
            </a:r>
          </a:p>
        </p:txBody>
      </p:sp>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6.xml"/><Relationship Id="rId7" Type="http://schemas.openxmlformats.org/officeDocument/2006/relationships/image" Target="../media/image3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4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4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4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4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49.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5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jp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diagramLayout" Target="../diagrams/layout2.xml"/><Relationship Id="rId12" Type="http://schemas.openxmlformats.org/officeDocument/2006/relationships/image" Target="../media/image21.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diagramData" Target="../diagrams/data2.xml"/><Relationship Id="rId11" Type="http://schemas.openxmlformats.org/officeDocument/2006/relationships/image" Target="../media/image20.png"/><Relationship Id="rId5" Type="http://schemas.openxmlformats.org/officeDocument/2006/relationships/notesSlide" Target="../notesSlides/notesSlide6.xml"/><Relationship Id="rId10" Type="http://schemas.microsoft.com/office/2007/relationships/diagramDrawing" Target="../diagrams/drawing2.xml"/><Relationship Id="rId4" Type="http://schemas.openxmlformats.org/officeDocument/2006/relationships/slideLayout" Target="../slideLayouts/slideLayout13.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5.xml"/><Relationship Id="rId7" Type="http://schemas.openxmlformats.org/officeDocument/2006/relationships/image" Target="../media/image2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eg"/><Relationship Id="rId11" Type="http://schemas.openxmlformats.org/officeDocument/2006/relationships/image" Target="../media/image5.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notesSlide" Target="../notesSlides/notesSlide7.xml"/><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901096" y="49022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Donut with sprinkles half eaten placed on pink background">
            <a:extLst>
              <a:ext uri="{FF2B5EF4-FFF2-40B4-BE49-F238E27FC236}">
                <a16:creationId xmlns:a16="http://schemas.microsoft.com/office/drawing/2014/main" id="{D1199811-64BD-3AAA-FDED-0FD17EC8D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605404"/>
          </a:xfrm>
          <a:prstGeom prst="rect">
            <a:avLst/>
          </a:prstGeom>
        </p:spPr>
      </p:pic>
      <p:sp>
        <p:nvSpPr>
          <p:cNvPr id="11" name="Title 1">
            <a:extLst>
              <a:ext uri="{FF2B5EF4-FFF2-40B4-BE49-F238E27FC236}">
                <a16:creationId xmlns:a16="http://schemas.microsoft.com/office/drawing/2014/main" id="{EB1BC493-298D-9333-520A-B311819820DB}"/>
              </a:ext>
            </a:extLst>
          </p:cNvPr>
          <p:cNvSpPr>
            <a:spLocks noGrp="1"/>
          </p:cNvSpPr>
          <p:nvPr>
            <p:ph type="ctrTitle"/>
          </p:nvPr>
        </p:nvSpPr>
        <p:spPr bwMode="gray">
          <a:xfrm>
            <a:off x="611896" y="2235200"/>
            <a:ext cx="4468103" cy="2387600"/>
          </a:xfrm>
        </p:spPr>
        <p:txBody>
          <a:bodyPr/>
          <a:lstStyle/>
          <a:p>
            <a:r>
              <a:rPr lang="en-US" noProof="0" dirty="0">
                <a:effectLst/>
              </a:rPr>
              <a:t>Am I at risk for diabetes?</a:t>
            </a:r>
          </a:p>
        </p:txBody>
      </p:sp>
      <p:sp>
        <p:nvSpPr>
          <p:cNvPr id="19" name="TextBox 18">
            <a:extLst>
              <a:ext uri="{FF2B5EF4-FFF2-40B4-BE49-F238E27FC236}">
                <a16:creationId xmlns:a16="http://schemas.microsoft.com/office/drawing/2014/main" id="{5170152F-4BDD-EA4D-B3D1-E9A87974CFC0}"/>
              </a:ext>
            </a:extLst>
          </p:cNvPr>
          <p:cNvSpPr txBox="1"/>
          <p:nvPr/>
        </p:nvSpPr>
        <p:spPr bwMode="gray">
          <a:xfrm>
            <a:off x="783894" y="690440"/>
            <a:ext cx="3806185" cy="646331"/>
          </a:xfrm>
          <a:prstGeom prst="rect">
            <a:avLst/>
          </a:prstGeom>
          <a:noFill/>
        </p:spPr>
        <p:txBody>
          <a:bodyPr wrap="square" rtlCol="0">
            <a:spAutoFit/>
          </a:bodyPr>
          <a:lstStyle/>
          <a:p>
            <a:pPr>
              <a:lnSpc>
                <a:spcPct val="90000"/>
              </a:lnSpc>
            </a:pPr>
            <a:r>
              <a:rPr lang="en-US" sz="4000" b="1" noProof="0" dirty="0">
                <a:gradFill>
                  <a:gsLst>
                    <a:gs pos="0">
                      <a:schemeClr val="accent1"/>
                    </a:gs>
                    <a:gs pos="51300">
                      <a:schemeClr val="accent2"/>
                    </a:gs>
                    <a:gs pos="100000">
                      <a:schemeClr val="accent3"/>
                    </a:gs>
                  </a:gsLst>
                  <a:lin ang="0" scaled="0"/>
                </a:gradFill>
              </a:rPr>
              <a:t>WELCOME!</a:t>
            </a:r>
          </a:p>
        </p:txBody>
      </p:sp>
      <p:sp>
        <p:nvSpPr>
          <p:cNvPr id="2" name="Subtitle 3">
            <a:extLst>
              <a:ext uri="{FF2B5EF4-FFF2-40B4-BE49-F238E27FC236}">
                <a16:creationId xmlns:a16="http://schemas.microsoft.com/office/drawing/2014/main" id="{B4CB62A3-6353-2541-7B1E-3929F15C6331}"/>
              </a:ext>
            </a:extLst>
          </p:cNvPr>
          <p:cNvSpPr>
            <a:spLocks noGrp="1"/>
          </p:cNvSpPr>
          <p:nvPr>
            <p:ph type="subTitle" idx="1"/>
          </p:nvPr>
        </p:nvSpPr>
        <p:spPr>
          <a:xfrm>
            <a:off x="10074900" y="6008379"/>
            <a:ext cx="3582829" cy="1597025"/>
          </a:xfrm>
        </p:spPr>
        <p:txBody>
          <a:bodyPr>
            <a:normAutofit/>
          </a:bodyPr>
          <a:lstStyle/>
          <a:p>
            <a:pPr marL="342900" indent="-346075" defTabSz="914400">
              <a:spcBef>
                <a:spcPts val="2000"/>
              </a:spcBef>
              <a:buClr>
                <a:srgbClr val="404040"/>
              </a:buClr>
            </a:pPr>
            <a:r>
              <a:rPr lang="en-US" sz="3000" b="1" noProof="0" dirty="0">
                <a:latin typeface="Calisto MT" pitchFamily="18" charset="0"/>
              </a:rPr>
              <a:t>Video #1</a:t>
            </a:r>
          </a:p>
          <a:p>
            <a:pPr marL="342900" indent="-346075" defTabSz="914400">
              <a:spcBef>
                <a:spcPts val="2000"/>
              </a:spcBef>
              <a:buClr>
                <a:srgbClr val="404040"/>
              </a:buClr>
            </a:pPr>
            <a:endParaRPr lang="en-US" sz="3000" b="1" noProof="0" dirty="0">
              <a:latin typeface="Calisto MT" pitchFamily="18" charset="0"/>
            </a:endParaRPr>
          </a:p>
        </p:txBody>
      </p:sp>
      <p:pic>
        <p:nvPicPr>
          <p:cNvPr id="23" name="Audio 22">
            <a:extLst>
              <a:ext uri="{FF2B5EF4-FFF2-40B4-BE49-F238E27FC236}">
                <a16:creationId xmlns:a16="http://schemas.microsoft.com/office/drawing/2014/main" id="{81DD8623-65F1-51F4-4204-ED82AEA275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5990404"/>
            <a:ext cx="812800" cy="812800"/>
          </a:xfrm>
          <a:prstGeom prst="rect">
            <a:avLst/>
          </a:prstGeom>
        </p:spPr>
      </p:pic>
    </p:spTree>
    <p:extLst>
      <p:ext uri="{BB962C8B-B14F-4D97-AF65-F5344CB8AC3E}">
        <p14:creationId xmlns:p14="http://schemas.microsoft.com/office/powerpoint/2010/main" val="2941958224"/>
      </p:ext>
    </p:extLst>
  </p:cSld>
  <p:clrMapOvr>
    <a:masterClrMapping/>
  </p:clrMapOvr>
  <mc:AlternateContent xmlns:mc="http://schemas.openxmlformats.org/markup-compatibility/2006" xmlns:p14="http://schemas.microsoft.com/office/powerpoint/2010/main">
    <mc:Choice Requires="p14">
      <p:transition spd="slow" p14:dur="2000" advTm="19819"/>
    </mc:Choice>
    <mc:Fallback xmlns="">
      <p:transition spd="slow" advTm="1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tient on dialysis Patient bei der Dialyse in der Klinik dialysis stock pictures, royalty-free photos &amp; images">
            <a:extLst>
              <a:ext uri="{FF2B5EF4-FFF2-40B4-BE49-F238E27FC236}">
                <a16:creationId xmlns:a16="http://schemas.microsoft.com/office/drawing/2014/main" id="{5510BF22-EE84-B24C-89F8-20696CAD7F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28" r="23852" b="2"/>
          <a:stretch/>
        </p:blipFill>
        <p:spPr bwMode="auto">
          <a:xfrm>
            <a:off x="243280" y="2088000"/>
            <a:ext cx="2697280" cy="3402000"/>
          </a:xfrm>
          <a:prstGeom prst="rect">
            <a:avLst/>
          </a:prstGeom>
          <a:solidFill>
            <a:srgbClr val="FFFFFF"/>
          </a:solidFill>
          <a:ln>
            <a:solidFill>
              <a:schemeClr val="bg1">
                <a:lumMod val="85000"/>
              </a:schemeClr>
            </a:solidFill>
          </a:ln>
        </p:spPr>
      </p:pic>
      <p:pic>
        <p:nvPicPr>
          <p:cNvPr id="3080"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4E79586F-A2A3-A34D-ACF2-1C894F88C1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75" r="5253" b="4"/>
          <a:stretch/>
        </p:blipFill>
        <p:spPr bwMode="auto">
          <a:xfrm>
            <a:off x="6342200" y="2124987"/>
            <a:ext cx="2657520" cy="341398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7" name="Picture 6" descr="Woman covering eyes">
            <a:extLst>
              <a:ext uri="{FF2B5EF4-FFF2-40B4-BE49-F238E27FC236}">
                <a16:creationId xmlns:a16="http://schemas.microsoft.com/office/drawing/2014/main" id="{A5FAB935-53D5-964E-B043-96C9DFCCD3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57" r="17271" b="4"/>
          <a:stretch/>
        </p:blipFill>
        <p:spPr>
          <a:xfrm>
            <a:off x="9291200" y="2088000"/>
            <a:ext cx="2657520" cy="3450974"/>
          </a:xfrm>
          <a:prstGeom prst="rect">
            <a:avLst/>
          </a:prstGeom>
          <a:noFill/>
          <a:ln>
            <a:solidFill>
              <a:schemeClr val="bg1">
                <a:lumMod val="85000"/>
              </a:schemeClr>
            </a:solidFill>
          </a:ln>
        </p:spPr>
      </p:pic>
      <p:sp>
        <p:nvSpPr>
          <p:cNvPr id="2" name="Title 1">
            <a:extLst>
              <a:ext uri="{FF2B5EF4-FFF2-40B4-BE49-F238E27FC236}">
                <a16:creationId xmlns:a16="http://schemas.microsoft.com/office/drawing/2014/main" id="{F7FB75A2-ED76-4879-9DA8-A4CFA762DB80}"/>
              </a:ext>
            </a:extLst>
          </p:cNvPr>
          <p:cNvSpPr>
            <a:spLocks noGrp="1"/>
          </p:cNvSpPr>
          <p:nvPr>
            <p:ph type="title"/>
          </p:nvPr>
        </p:nvSpPr>
        <p:spPr>
          <a:xfrm>
            <a:off x="432000" y="432000"/>
            <a:ext cx="11340000" cy="432000"/>
          </a:xfrm>
        </p:spPr>
        <p:txBody>
          <a:bodyPr anchor="t">
            <a:normAutofit fontScale="90000"/>
          </a:bodyPr>
          <a:lstStyle/>
          <a:p>
            <a:r>
              <a:rPr lang="en-US" sz="2800" dirty="0"/>
              <a:t>Diabetes Consequences: COMPLICATIONS</a:t>
            </a:r>
            <a:br>
              <a:rPr lang="en-US" sz="2800" dirty="0"/>
            </a:br>
            <a:br>
              <a:rPr lang="en-US" sz="2800" dirty="0"/>
            </a:br>
            <a:endParaRPr lang="en-US" sz="2800" dirty="0">
              <a:effectLst/>
            </a:endParaRPr>
          </a:p>
        </p:txBody>
      </p:sp>
      <p:sp>
        <p:nvSpPr>
          <p:cNvPr id="55" name="Text Placeholder 26"/>
          <p:cNvSpPr>
            <a:spLocks noGrp="1"/>
          </p:cNvSpPr>
          <p:nvPr>
            <p:ph idx="1"/>
          </p:nvPr>
        </p:nvSpPr>
        <p:spPr>
          <a:xfrm>
            <a:off x="243280" y="1368000"/>
            <a:ext cx="2697280" cy="720000"/>
          </a:xfrm>
        </p:spPr>
        <p:txBody>
          <a:bodyPr anchor="ctr">
            <a:normAutofit/>
          </a:bodyPr>
          <a:lstStyle/>
          <a:p>
            <a:r>
              <a:rPr lang="en-US" dirty="0"/>
              <a:t>DIALYSIS</a:t>
            </a:r>
          </a:p>
        </p:txBody>
      </p:sp>
      <p:sp>
        <p:nvSpPr>
          <p:cNvPr id="137" name="Slide Number Placeholder 6">
            <a:extLst>
              <a:ext uri="{FF2B5EF4-FFF2-40B4-BE49-F238E27FC236}">
                <a16:creationId xmlns:a16="http://schemas.microsoft.com/office/drawing/2014/main" id="{FA84F81E-0FF0-4CB2-B949-18E23DA7AA32}"/>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10</a:t>
            </a:fld>
            <a:endParaRPr lang="en-US" noProof="0"/>
          </a:p>
        </p:txBody>
      </p:sp>
      <p:sp>
        <p:nvSpPr>
          <p:cNvPr id="61" name="Text Placeholder 26"/>
          <p:cNvSpPr>
            <a:spLocks noGrp="1"/>
          </p:cNvSpPr>
          <p:nvPr>
            <p:ph idx="12"/>
          </p:nvPr>
        </p:nvSpPr>
        <p:spPr>
          <a:xfrm>
            <a:off x="6322320" y="1404988"/>
            <a:ext cx="2697280" cy="720000"/>
          </a:xfrm>
        </p:spPr>
        <p:txBody>
          <a:bodyPr anchor="ctr">
            <a:normAutofit/>
          </a:bodyPr>
          <a:lstStyle/>
          <a:p>
            <a:r>
              <a:rPr lang="en-US" dirty="0"/>
              <a:t>HEART ATTACK</a:t>
            </a:r>
          </a:p>
        </p:txBody>
      </p:sp>
      <p:sp>
        <p:nvSpPr>
          <p:cNvPr id="27" name="Text Placeholder 26"/>
          <p:cNvSpPr>
            <a:spLocks noGrp="1"/>
          </p:cNvSpPr>
          <p:nvPr>
            <p:ph idx="13"/>
          </p:nvPr>
        </p:nvSpPr>
        <p:spPr>
          <a:xfrm>
            <a:off x="9263440" y="1368000"/>
            <a:ext cx="2657520" cy="720000"/>
          </a:xfrm>
        </p:spPr>
        <p:txBody>
          <a:bodyPr anchor="ctr">
            <a:normAutofit/>
          </a:bodyPr>
          <a:lstStyle/>
          <a:p>
            <a:r>
              <a:rPr lang="en-US" dirty="0"/>
              <a:t>LOSS OF VISION</a:t>
            </a:r>
          </a:p>
        </p:txBody>
      </p:sp>
      <p:sp>
        <p:nvSpPr>
          <p:cNvPr id="10" name="Rectangle 9">
            <a:extLst>
              <a:ext uri="{FF2B5EF4-FFF2-40B4-BE49-F238E27FC236}">
                <a16:creationId xmlns:a16="http://schemas.microsoft.com/office/drawing/2014/main" id="{5295AF45-5494-C5B6-6B55-3AD915C1335C}"/>
              </a:ext>
              <a:ext uri="{C183D7F6-B498-43B3-948B-1728B52AA6E4}">
                <adec:decorative xmlns:adec="http://schemas.microsoft.com/office/drawing/2017/decorative" val="1"/>
              </a:ext>
            </a:extLst>
          </p:cNvPr>
          <p:cNvSpPr/>
          <p:nvPr/>
        </p:nvSpPr>
        <p:spPr>
          <a:xfrm>
            <a:off x="0" y="6365363"/>
            <a:ext cx="12192000" cy="49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6">
            <a:extLst>
              <a:ext uri="{FF2B5EF4-FFF2-40B4-BE49-F238E27FC236}">
                <a16:creationId xmlns:a16="http://schemas.microsoft.com/office/drawing/2014/main" id="{1E3FA617-84DA-01DA-E34A-08E8956D3158}"/>
              </a:ext>
            </a:extLst>
          </p:cNvPr>
          <p:cNvSpPr txBox="1">
            <a:spLocks/>
          </p:cNvSpPr>
          <p:nvPr/>
        </p:nvSpPr>
        <p:spPr>
          <a:xfrm>
            <a:off x="3333560" y="1404988"/>
            <a:ext cx="2697280" cy="720000"/>
          </a:xfrm>
          <a:prstGeom prst="rect">
            <a:avLst/>
          </a:prstGeom>
          <a:solidFill>
            <a:schemeClr val="tx1">
              <a:lumMod val="75000"/>
              <a:lumOff val="25000"/>
            </a:schemeClr>
          </a:solidFill>
          <a:ln w="28575">
            <a:solidFill>
              <a:schemeClr val="accent2"/>
            </a:solidFill>
          </a:ln>
        </p:spPr>
        <p:txBody>
          <a:bodyPr vert="horz" lIns="108000" tIns="36000" rIns="108000" bIns="36000" rtlCol="0" anchor="ctr">
            <a:norm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AMPUTATIONS</a:t>
            </a:r>
          </a:p>
        </p:txBody>
      </p:sp>
      <p:pic>
        <p:nvPicPr>
          <p:cNvPr id="5" name="Picture 4" descr="A person sitting on a couch holding a phone&#10;&#10;AI-generated content may be incorrect.">
            <a:extLst>
              <a:ext uri="{FF2B5EF4-FFF2-40B4-BE49-F238E27FC236}">
                <a16:creationId xmlns:a16="http://schemas.microsoft.com/office/drawing/2014/main" id="{0D8213ED-584C-E782-3C6C-E792C3B41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3320" y="2136975"/>
            <a:ext cx="2657520" cy="3402000"/>
          </a:xfrm>
          <a:prstGeom prst="rect">
            <a:avLst/>
          </a:prstGeom>
        </p:spPr>
      </p:pic>
      <p:pic>
        <p:nvPicPr>
          <p:cNvPr id="16" name="Audio 15">
            <a:extLst>
              <a:ext uri="{FF2B5EF4-FFF2-40B4-BE49-F238E27FC236}">
                <a16:creationId xmlns:a16="http://schemas.microsoft.com/office/drawing/2014/main" id="{ACF09E37-0ECB-3DE0-DB7D-E2504566BB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10141" y="5973763"/>
            <a:ext cx="812800" cy="812800"/>
          </a:xfrm>
          <a:prstGeom prst="rect">
            <a:avLst/>
          </a:prstGeom>
        </p:spPr>
      </p:pic>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16942"/>
    </mc:Choice>
    <mc:Fallback xmlns="">
      <p:transition spd="slow" advTm="1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5" cstate="print"/>
          <a:srcRect t="10594" b="10594"/>
          <a:stretch>
            <a:fillRect/>
          </a:stretch>
        </p:blipFill>
        <p:spPr>
          <a:xfrm>
            <a:off x="0" y="0"/>
            <a:ext cx="12192000" cy="6858000"/>
          </a:xfrm>
        </p:spPr>
      </p:pic>
      <p:sp>
        <p:nvSpPr>
          <p:cNvPr id="5" name="Rectangle 4">
            <a:extLst>
              <a:ext uri="{FF2B5EF4-FFF2-40B4-BE49-F238E27FC236}">
                <a16:creationId xmlns:a16="http://schemas.microsoft.com/office/drawing/2014/main" id="{720CF45E-FC1F-2545-A65D-E4B953EE8333}"/>
              </a:ext>
              <a:ext uri="{C183D7F6-B498-43B3-948B-1728B52AA6E4}">
                <adec:decorative xmlns:adec="http://schemas.microsoft.com/office/drawing/2017/decorative" val="1"/>
              </a:ext>
            </a:extLst>
          </p:cNvPr>
          <p:cNvSpPr/>
          <p:nvPr/>
        </p:nvSpPr>
        <p:spPr bwMode="gray">
          <a:xfrm>
            <a:off x="0" y="5660762"/>
            <a:ext cx="12192000" cy="119723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4355038" y="5293893"/>
            <a:ext cx="6299682" cy="1197237"/>
          </a:xfrm>
        </p:spPr>
        <p:txBody>
          <a:bodyPr/>
          <a:lstStyle/>
          <a:p>
            <a:r>
              <a:rPr lang="en-US" dirty="0"/>
              <a:t>But I feel good !</a:t>
            </a:r>
            <a:endParaRPr lang="en-US" dirty="0">
              <a:effectLst/>
            </a:endParaRPr>
          </a:p>
        </p:txBody>
      </p:sp>
      <p:pic>
        <p:nvPicPr>
          <p:cNvPr id="15" name="Audio 14">
            <a:extLst>
              <a:ext uri="{FF2B5EF4-FFF2-40B4-BE49-F238E27FC236}">
                <a16:creationId xmlns:a16="http://schemas.microsoft.com/office/drawing/2014/main" id="{851F1C9A-CA91-D7D0-A597-C3E843D697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45199"/>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21038"/>
    </mc:Choice>
    <mc:Fallback xmlns="">
      <p:transition spd="slow" advTm="2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51131C-E872-A000-D2F5-2C43A60A6FA9}"/>
              </a:ext>
              <a:ext uri="{C183D7F6-B498-43B3-948B-1728B52AA6E4}">
                <adec:decorative xmlns:adec="http://schemas.microsoft.com/office/drawing/2017/decorative" val="1"/>
              </a:ext>
            </a:extLst>
          </p:cNvPr>
          <p:cNvSpPr/>
          <p:nvPr/>
        </p:nvSpPr>
        <p:spPr>
          <a:xfrm>
            <a:off x="1363851" y="3846378"/>
            <a:ext cx="9314482"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C:\Users\Betty\Documents\CHW\BCM Diabetes Management PowerPoints\RESOURCES\frog.png">
            <a:extLst>
              <a:ext uri="{FF2B5EF4-FFF2-40B4-BE49-F238E27FC236}">
                <a16:creationId xmlns:a16="http://schemas.microsoft.com/office/drawing/2014/main" id="{6831CDB8-E9CF-1ABC-DCA7-888312DA1B39}"/>
              </a:ext>
            </a:extLst>
          </p:cNvPr>
          <p:cNvPicPr>
            <a:picLocks noChangeAspect="1" noChangeArrowheads="1"/>
          </p:cNvPicPr>
          <p:nvPr/>
        </p:nvPicPr>
        <p:blipFill>
          <a:blip r:embed="rId5" cstate="print"/>
          <a:srcRect/>
          <a:stretch>
            <a:fillRect/>
          </a:stretch>
        </p:blipFill>
        <p:spPr bwMode="auto">
          <a:xfrm>
            <a:off x="1004586" y="15495"/>
            <a:ext cx="10095004" cy="6858000"/>
          </a:xfrm>
          <a:prstGeom prst="rect">
            <a:avLst/>
          </a:prstGeom>
          <a:noFill/>
        </p:spPr>
      </p:pic>
      <p:sp>
        <p:nvSpPr>
          <p:cNvPr id="10" name="Rectangle 9">
            <a:extLst>
              <a:ext uri="{FF2B5EF4-FFF2-40B4-BE49-F238E27FC236}">
                <a16:creationId xmlns:a16="http://schemas.microsoft.com/office/drawing/2014/main" id="{FE1BAB37-F674-BEBC-A767-60440DD24FE7}"/>
              </a:ext>
              <a:ext uri="{C183D7F6-B498-43B3-948B-1728B52AA6E4}">
                <adec:decorative xmlns:adec="http://schemas.microsoft.com/office/drawing/2017/decorative" val="1"/>
              </a:ext>
            </a:extLst>
          </p:cNvPr>
          <p:cNvSpPr/>
          <p:nvPr/>
        </p:nvSpPr>
        <p:spPr>
          <a:xfrm>
            <a:off x="0" y="15498"/>
            <a:ext cx="100543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ACFF01C-B225-B3D5-36CC-6439F0DEA0FB}"/>
              </a:ext>
              <a:ext uri="{C183D7F6-B498-43B3-948B-1728B52AA6E4}">
                <adec:decorative xmlns:adec="http://schemas.microsoft.com/office/drawing/2017/decorative" val="1"/>
              </a:ext>
            </a:extLst>
          </p:cNvPr>
          <p:cNvSpPr/>
          <p:nvPr/>
        </p:nvSpPr>
        <p:spPr>
          <a:xfrm>
            <a:off x="11100443" y="1"/>
            <a:ext cx="125170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5F42578-C669-8A5E-280B-ECE699C875A2}"/>
              </a:ext>
              <a:ext uri="{C183D7F6-B498-43B3-948B-1728B52AA6E4}">
                <adec:decorative xmlns:adec="http://schemas.microsoft.com/office/drawing/2017/decorative" val="1"/>
              </a:ext>
            </a:extLst>
          </p:cNvPr>
          <p:cNvSpPr/>
          <p:nvPr/>
        </p:nvSpPr>
        <p:spPr>
          <a:xfrm>
            <a:off x="1378496" y="3877366"/>
            <a:ext cx="9144853" cy="75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414311-7BA6-CE16-29FC-F95EB3070CBD}"/>
              </a:ext>
            </a:extLst>
          </p:cNvPr>
          <p:cNvSpPr txBox="1"/>
          <p:nvPr/>
        </p:nvSpPr>
        <p:spPr>
          <a:xfrm>
            <a:off x="1378496" y="3979320"/>
            <a:ext cx="9222345" cy="784830"/>
          </a:xfrm>
          <a:prstGeom prst="rect">
            <a:avLst/>
          </a:prstGeom>
          <a:noFill/>
        </p:spPr>
        <p:txBody>
          <a:bodyPr wrap="square" rtlCol="0">
            <a:spAutoFit/>
          </a:bodyPr>
          <a:lstStyle/>
          <a:p>
            <a:pPr algn="ctr"/>
            <a:r>
              <a:rPr lang="en-US" sz="4500" dirty="0">
                <a:solidFill>
                  <a:schemeClr val="tx1">
                    <a:lumMod val="50000"/>
                    <a:lumOff val="50000"/>
                  </a:schemeClr>
                </a:solidFill>
              </a:rPr>
              <a:t>THE SAD STORY OF A FROG</a:t>
            </a:r>
            <a:endParaRPr lang="es-MX" sz="4500" dirty="0">
              <a:solidFill>
                <a:schemeClr val="tx1">
                  <a:lumMod val="50000"/>
                  <a:lumOff val="50000"/>
                </a:schemeClr>
              </a:solidFill>
            </a:endParaRPr>
          </a:p>
        </p:txBody>
      </p:sp>
      <p:pic>
        <p:nvPicPr>
          <p:cNvPr id="23" name="Audio 22">
            <a:extLst>
              <a:ext uri="{FF2B5EF4-FFF2-40B4-BE49-F238E27FC236}">
                <a16:creationId xmlns:a16="http://schemas.microsoft.com/office/drawing/2014/main" id="{685F313B-519E-FCAE-1A1E-3493626D57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271" y="6045199"/>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8999"/>
    </mc:Choice>
    <mc:Fallback xmlns="">
      <p:transition spd="slow" advTm="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rog-jump-out-of-boiling-water.png"/>
          <p:cNvPicPr>
            <a:picLocks noChangeAspect="1"/>
          </p:cNvPicPr>
          <p:nvPr/>
        </p:nvPicPr>
        <p:blipFill>
          <a:blip r:embed="rId5" cstate="print"/>
          <a:stretch>
            <a:fillRect/>
          </a:stretch>
        </p:blipFill>
        <p:spPr>
          <a:xfrm>
            <a:off x="-1" y="-1"/>
            <a:ext cx="12192001" cy="6857999"/>
          </a:xfrm>
          <a:prstGeom prst="rect">
            <a:avLst/>
          </a:prstGeom>
        </p:spPr>
      </p:pic>
      <p:pic>
        <p:nvPicPr>
          <p:cNvPr id="12" name="Audio 11">
            <a:extLst>
              <a:ext uri="{FF2B5EF4-FFF2-40B4-BE49-F238E27FC236}">
                <a16:creationId xmlns:a16="http://schemas.microsoft.com/office/drawing/2014/main" id="{52C656B5-AAE1-0C66-92BE-F2CC3122A5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16012" y="5892800"/>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9211"/>
    </mc:Choice>
    <mc:Fallback xmlns="">
      <p:transition spd="slow" advTm="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ROG BOILING.jpg"/>
          <p:cNvPicPr>
            <a:picLocks noChangeAspect="1"/>
          </p:cNvPicPr>
          <p:nvPr/>
        </p:nvPicPr>
        <p:blipFill>
          <a:blip r:embed="rId5" cstate="print"/>
          <a:stretch>
            <a:fillRect/>
          </a:stretch>
        </p:blipFill>
        <p:spPr>
          <a:xfrm>
            <a:off x="1596325" y="0"/>
            <a:ext cx="8958021" cy="6954635"/>
          </a:xfrm>
          <a:prstGeom prst="rect">
            <a:avLst/>
          </a:prstGeom>
        </p:spPr>
      </p:pic>
      <p:sp>
        <p:nvSpPr>
          <p:cNvPr id="4" name="Rectangle 3">
            <a:extLst>
              <a:ext uri="{FF2B5EF4-FFF2-40B4-BE49-F238E27FC236}">
                <a16:creationId xmlns:a16="http://schemas.microsoft.com/office/drawing/2014/main" id="{ABFC940C-D0FC-D208-FB14-674265E3CC17}"/>
              </a:ext>
              <a:ext uri="{C183D7F6-B498-43B3-948B-1728B52AA6E4}">
                <adec:decorative xmlns:adec="http://schemas.microsoft.com/office/drawing/2017/decorative" val="1"/>
              </a:ext>
            </a:extLst>
          </p:cNvPr>
          <p:cNvSpPr/>
          <p:nvPr/>
        </p:nvSpPr>
        <p:spPr>
          <a:xfrm>
            <a:off x="10554346" y="1"/>
            <a:ext cx="163765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0D9FB6E-2D89-847F-11A6-DA866E7DE275}"/>
              </a:ext>
              <a:ext uri="{C183D7F6-B498-43B3-948B-1728B52AA6E4}">
                <adec:decorative xmlns:adec="http://schemas.microsoft.com/office/drawing/2017/decorative" val="1"/>
              </a:ext>
            </a:extLst>
          </p:cNvPr>
          <p:cNvSpPr/>
          <p:nvPr/>
        </p:nvSpPr>
        <p:spPr>
          <a:xfrm>
            <a:off x="0" y="-1"/>
            <a:ext cx="163765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extLst>
              <a:ext uri="{FF2B5EF4-FFF2-40B4-BE49-F238E27FC236}">
                <a16:creationId xmlns:a16="http://schemas.microsoft.com/office/drawing/2014/main" id="{BBD5FA02-C081-A19E-956C-0056BAFB84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18832"/>
    </mc:Choice>
    <mc:Fallback xmlns="">
      <p:transition spd="slow" advTm="1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his hand on his face&#10;&#10;Description automatically generated with medium confidence">
            <a:extLst>
              <a:ext uri="{FF2B5EF4-FFF2-40B4-BE49-F238E27FC236}">
                <a16:creationId xmlns:a16="http://schemas.microsoft.com/office/drawing/2014/main" id="{8017A505-8D51-4106-8F24-DA0677184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089" y="6350"/>
            <a:ext cx="15888399" cy="8920674"/>
          </a:xfrm>
          <a:prstGeom prst="rect">
            <a:avLst/>
          </a:prstGeom>
        </p:spPr>
      </p:pic>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1056640" y="1020226"/>
            <a:ext cx="10810472" cy="785299"/>
          </a:xfrm>
        </p:spPr>
        <p:txBody>
          <a:bodyPr/>
          <a:lstStyle/>
          <a:p>
            <a:r>
              <a:rPr lang="en-US" dirty="0"/>
              <a:t>				So…do I have diabetes?</a:t>
            </a:r>
            <a:endParaRPr lang="es-MX"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679362" y="256308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5643630" y="2819400"/>
            <a:ext cx="6299682" cy="1219200"/>
          </a:xfrm>
        </p:spPr>
        <p:txBody>
          <a:bodyPr/>
          <a:lstStyle/>
          <a:p>
            <a:r>
              <a:rPr lang="en-US" dirty="0"/>
              <a:t>		</a:t>
            </a:r>
            <a:br>
              <a:rPr lang="en-US" dirty="0"/>
            </a:br>
            <a:endParaRPr lang="en-US" dirty="0">
              <a:effectLst/>
            </a:endParaRPr>
          </a:p>
        </p:txBody>
      </p:sp>
      <p:pic>
        <p:nvPicPr>
          <p:cNvPr id="9" name="Audio 8">
            <a:extLst>
              <a:ext uri="{FF2B5EF4-FFF2-40B4-BE49-F238E27FC236}">
                <a16:creationId xmlns:a16="http://schemas.microsoft.com/office/drawing/2014/main" id="{CE898196-7E87-0BBD-E373-2D95DF01B7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12700" y="7569200"/>
            <a:ext cx="812800" cy="812800"/>
          </a:xfrm>
          <a:prstGeom prst="rect">
            <a:avLst/>
          </a:prstGeom>
        </p:spPr>
      </p:pic>
    </p:spTree>
    <p:extLst>
      <p:ext uri="{BB962C8B-B14F-4D97-AF65-F5344CB8AC3E}">
        <p14:creationId xmlns:p14="http://schemas.microsoft.com/office/powerpoint/2010/main" val="3944334159"/>
      </p:ext>
    </p:extLst>
  </p:cSld>
  <p:clrMapOvr>
    <a:masterClrMapping/>
  </p:clrMapOvr>
  <mc:AlternateContent xmlns:mc="http://schemas.openxmlformats.org/markup-compatibility/2006" xmlns:p14="http://schemas.microsoft.com/office/powerpoint/2010/main">
    <mc:Choice Requires="p14">
      <p:transition spd="slow" p14:dur="2000" advTm="5099"/>
    </mc:Choice>
    <mc:Fallback xmlns="">
      <p:transition spd="slow" advTm="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ctrTitle"/>
          </p:nvPr>
        </p:nvSpPr>
        <p:spPr>
          <a:xfrm>
            <a:off x="3853174" y="533824"/>
            <a:ext cx="9472164" cy="1445853"/>
          </a:xfrm>
        </p:spPr>
        <p:txBody>
          <a:bodyPr anchor="b">
            <a:normAutofit/>
          </a:bodyPr>
          <a:lstStyle/>
          <a:p>
            <a:r>
              <a:rPr lang="en-US" sz="3600" dirty="0"/>
              <a:t>Let’s talk about A1C</a:t>
            </a:r>
            <a:br>
              <a:rPr lang="en-US" sz="3600" dirty="0"/>
            </a:br>
            <a:endParaRPr lang="en-US" sz="3600" dirty="0">
              <a:effectLst/>
            </a:endParaRPr>
          </a:p>
        </p:txBody>
      </p:sp>
      <p:sp>
        <p:nvSpPr>
          <p:cNvPr id="5" name="Slide Number Placeholder 4" hidden="1">
            <a:extLst>
              <a:ext uri="{FF2B5EF4-FFF2-40B4-BE49-F238E27FC236}">
                <a16:creationId xmlns:a16="http://schemas.microsoft.com/office/drawing/2014/main" id="{22C498C9-E1DA-42F3-BFAC-49037F6A5EF8}"/>
              </a:ext>
            </a:extLst>
          </p:cNvPr>
          <p:cNvSpPr>
            <a:spLocks noGrp="1"/>
          </p:cNvSpPr>
          <p:nvPr>
            <p:ph type="sldNum" sz="quarter" idx="4294967295"/>
          </p:nvPr>
        </p:nvSpPr>
        <p:spPr>
          <a:xfrm>
            <a:off x="11772000" y="6365363"/>
            <a:ext cx="420000" cy="421200"/>
          </a:xfrm>
        </p:spPr>
        <p:txBody>
          <a:bodyPr anchor="ctr">
            <a:normAutofit/>
          </a:bodyPr>
          <a:lstStyle/>
          <a:p>
            <a:pPr>
              <a:spcAft>
                <a:spcPts val="600"/>
              </a:spcAft>
            </a:pPr>
            <a:fld id="{4B73C415-D670-4716-A5EC-CC4D52CA2BAC}" type="slidenum">
              <a:rPr lang="en-US" smtClean="0"/>
              <a:pPr>
                <a:spcAft>
                  <a:spcPts val="600"/>
                </a:spcAft>
              </a:pPr>
              <a:t>16</a:t>
            </a:fld>
            <a:endParaRPr lang="en-US"/>
          </a:p>
        </p:txBody>
      </p:sp>
      <p:pic>
        <p:nvPicPr>
          <p:cNvPr id="19" name="Picture 18" descr="A picture containing timeline&#10;&#10;Description automatically generated">
            <a:extLst>
              <a:ext uri="{FF2B5EF4-FFF2-40B4-BE49-F238E27FC236}">
                <a16:creationId xmlns:a16="http://schemas.microsoft.com/office/drawing/2014/main" id="{41CFF37B-2EB7-4618-B06A-D8C5C9F76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448" y="3543929"/>
            <a:ext cx="5557346" cy="2171817"/>
          </a:xfrm>
          <a:prstGeom prst="rect">
            <a:avLst/>
          </a:prstGeom>
        </p:spPr>
      </p:pic>
      <p:pic>
        <p:nvPicPr>
          <p:cNvPr id="6" name="Picture 5" descr="test results">
            <a:extLst>
              <a:ext uri="{FF2B5EF4-FFF2-40B4-BE49-F238E27FC236}">
                <a16:creationId xmlns:a16="http://schemas.microsoft.com/office/drawing/2014/main" id="{8ED32C05-662D-11B6-7162-2DF19B5C418C}"/>
              </a:ext>
            </a:extLst>
          </p:cNvPr>
          <p:cNvPicPr>
            <a:picLocks noChangeAspect="1"/>
          </p:cNvPicPr>
          <p:nvPr/>
        </p:nvPicPr>
        <p:blipFill>
          <a:blip r:embed="rId6"/>
          <a:stretch>
            <a:fillRect/>
          </a:stretch>
        </p:blipFill>
        <p:spPr>
          <a:xfrm>
            <a:off x="2419350" y="2468617"/>
            <a:ext cx="7353300" cy="3733800"/>
          </a:xfrm>
          <a:prstGeom prst="rect">
            <a:avLst/>
          </a:prstGeom>
        </p:spPr>
      </p:pic>
      <p:pic>
        <p:nvPicPr>
          <p:cNvPr id="23" name="Audio 22">
            <a:extLst>
              <a:ext uri="{FF2B5EF4-FFF2-40B4-BE49-F238E27FC236}">
                <a16:creationId xmlns:a16="http://schemas.microsoft.com/office/drawing/2014/main" id="{96F7AD82-7E43-9684-76AF-12CF585C22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2538" y="6045200"/>
            <a:ext cx="812800" cy="812800"/>
          </a:xfrm>
          <a:prstGeom prst="rect">
            <a:avLst/>
          </a:prstGeom>
        </p:spPr>
      </p:pic>
    </p:spTree>
    <p:extLst>
      <p:ext uri="{BB962C8B-B14F-4D97-AF65-F5344CB8AC3E}">
        <p14:creationId xmlns:p14="http://schemas.microsoft.com/office/powerpoint/2010/main" val="2648806921"/>
      </p:ext>
    </p:extLst>
  </p:cSld>
  <p:clrMapOvr>
    <a:masterClrMapping/>
  </p:clrMapOvr>
  <mc:AlternateContent xmlns:mc="http://schemas.openxmlformats.org/markup-compatibility/2006" xmlns:p14="http://schemas.microsoft.com/office/powerpoint/2010/main">
    <mc:Choice Requires="p14">
      <p:transition spd="slow" p14:dur="2000" advTm="44321"/>
    </mc:Choice>
    <mc:Fallback xmlns="">
      <p:transition spd="slow" advTm="4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A962B-2CC3-41A0-398C-83A1C7CCE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29F03-7DA5-9DDC-EBD1-FAD917D23B91}"/>
              </a:ext>
            </a:extLst>
          </p:cNvPr>
          <p:cNvSpPr>
            <a:spLocks noGrp="1"/>
          </p:cNvSpPr>
          <p:nvPr>
            <p:ph type="title"/>
          </p:nvPr>
        </p:nvSpPr>
        <p:spPr>
          <a:xfrm>
            <a:off x="432000" y="431999"/>
            <a:ext cx="11340000" cy="692921"/>
          </a:xfrm>
        </p:spPr>
        <p:txBody>
          <a:bodyPr anchor="t">
            <a:normAutofit/>
          </a:bodyPr>
          <a:lstStyle/>
          <a:p>
            <a:r>
              <a:rPr lang="en-US" sz="3000" dirty="0"/>
              <a:t>When is diabetes “controlled”?</a:t>
            </a:r>
          </a:p>
        </p:txBody>
      </p:sp>
      <p:pic>
        <p:nvPicPr>
          <p:cNvPr id="3" name="Picture Placeholder 40" descr="DOWN.png">
            <a:extLst>
              <a:ext uri="{FF2B5EF4-FFF2-40B4-BE49-F238E27FC236}">
                <a16:creationId xmlns:a16="http://schemas.microsoft.com/office/drawing/2014/main" id="{C2693EDA-9B8A-ED91-7203-58921712EDD5}"/>
              </a:ext>
            </a:extLst>
          </p:cNvPr>
          <p:cNvPicPr>
            <a:picLocks noChangeAspect="1"/>
          </p:cNvPicPr>
          <p:nvPr/>
        </p:nvPicPr>
        <p:blipFill>
          <a:blip r:embed="rId5" cstate="print"/>
          <a:srcRect t="16057" b="16057"/>
          <a:stretch>
            <a:fillRect/>
          </a:stretch>
        </p:blipFill>
        <p:spPr>
          <a:xfrm>
            <a:off x="2627200" y="1156745"/>
            <a:ext cx="2614700" cy="1775027"/>
          </a:xfrm>
          <a:prstGeom prst="rect">
            <a:avLst/>
          </a:prstGeom>
        </p:spPr>
      </p:pic>
      <p:sp>
        <p:nvSpPr>
          <p:cNvPr id="9" name="Text Placeholder 33">
            <a:extLst>
              <a:ext uri="{FF2B5EF4-FFF2-40B4-BE49-F238E27FC236}">
                <a16:creationId xmlns:a16="http://schemas.microsoft.com/office/drawing/2014/main" id="{A9BF65C5-AC18-7F06-8097-FDA89EFF9A3E}"/>
              </a:ext>
            </a:extLst>
          </p:cNvPr>
          <p:cNvSpPr txBox="1">
            <a:spLocks/>
          </p:cNvSpPr>
          <p:nvPr/>
        </p:nvSpPr>
        <p:spPr>
          <a:xfrm>
            <a:off x="432000" y="1253211"/>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less than 65 years</a:t>
            </a:r>
            <a:br>
              <a:rPr lang="en-US" sz="3600" dirty="0"/>
            </a:br>
            <a:endParaRPr lang="en-US" sz="3600" dirty="0"/>
          </a:p>
        </p:txBody>
      </p:sp>
      <p:sp>
        <p:nvSpPr>
          <p:cNvPr id="10" name="Text Placeholder 34">
            <a:extLst>
              <a:ext uri="{FF2B5EF4-FFF2-40B4-BE49-F238E27FC236}">
                <a16:creationId xmlns:a16="http://schemas.microsoft.com/office/drawing/2014/main" id="{2C959EAC-5344-884A-7312-8330AF835B7C}"/>
              </a:ext>
            </a:extLst>
          </p:cNvPr>
          <p:cNvSpPr txBox="1">
            <a:spLocks/>
          </p:cNvSpPr>
          <p:nvPr/>
        </p:nvSpPr>
        <p:spPr>
          <a:xfrm>
            <a:off x="3441900" y="2928048"/>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dirty="0"/>
              <a:t>7.0</a:t>
            </a:r>
          </a:p>
        </p:txBody>
      </p:sp>
      <p:sp>
        <p:nvSpPr>
          <p:cNvPr id="11" name="Text Placeholder 33">
            <a:extLst>
              <a:ext uri="{FF2B5EF4-FFF2-40B4-BE49-F238E27FC236}">
                <a16:creationId xmlns:a16="http://schemas.microsoft.com/office/drawing/2014/main" id="{41500742-DEEE-5B3C-8760-A0CEE49DFB26}"/>
              </a:ext>
            </a:extLst>
          </p:cNvPr>
          <p:cNvSpPr>
            <a:spLocks noGrp="1"/>
          </p:cNvSpPr>
          <p:nvPr>
            <p:ph idx="1"/>
          </p:nvPr>
        </p:nvSpPr>
        <p:spPr>
          <a:xfrm>
            <a:off x="258763" y="4250332"/>
            <a:ext cx="11339512" cy="4351337"/>
          </a:xfrm>
        </p:spPr>
        <p:txBody>
          <a:bodyPr/>
          <a:lstStyle/>
          <a:p>
            <a:pPr marL="0" indent="0">
              <a:buNone/>
            </a:pPr>
            <a:br>
              <a:rPr lang="en-US" sz="3600" dirty="0"/>
            </a:br>
            <a:endParaRPr lang="en-US" sz="3600" dirty="0">
              <a:effectLst/>
            </a:endParaRPr>
          </a:p>
        </p:txBody>
      </p:sp>
      <p:sp>
        <p:nvSpPr>
          <p:cNvPr id="12" name="Text Placeholder 33">
            <a:extLst>
              <a:ext uri="{FF2B5EF4-FFF2-40B4-BE49-F238E27FC236}">
                <a16:creationId xmlns:a16="http://schemas.microsoft.com/office/drawing/2014/main" id="{CB1080D0-4D3C-7AB2-8660-8BEC7B31C70A}"/>
              </a:ext>
            </a:extLst>
          </p:cNvPr>
          <p:cNvSpPr txBox="1">
            <a:spLocks/>
          </p:cNvSpPr>
          <p:nvPr/>
        </p:nvSpPr>
        <p:spPr>
          <a:xfrm>
            <a:off x="432000" y="4061569"/>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65+ years</a:t>
            </a:r>
            <a:br>
              <a:rPr lang="en-US" sz="3600" dirty="0"/>
            </a:br>
            <a:endParaRPr lang="en-US" sz="3600" dirty="0"/>
          </a:p>
        </p:txBody>
      </p:sp>
      <p:pic>
        <p:nvPicPr>
          <p:cNvPr id="13" name="Picture Placeholder 40" descr="DOWN.png">
            <a:extLst>
              <a:ext uri="{FF2B5EF4-FFF2-40B4-BE49-F238E27FC236}">
                <a16:creationId xmlns:a16="http://schemas.microsoft.com/office/drawing/2014/main" id="{73D08EB8-78C5-02CA-1BCA-97F251C5860F}"/>
              </a:ext>
            </a:extLst>
          </p:cNvPr>
          <p:cNvPicPr>
            <a:picLocks noChangeAspect="1"/>
          </p:cNvPicPr>
          <p:nvPr/>
        </p:nvPicPr>
        <p:blipFill>
          <a:blip r:embed="rId5" cstate="print"/>
          <a:srcRect t="16057" b="16057"/>
          <a:stretch>
            <a:fillRect/>
          </a:stretch>
        </p:blipFill>
        <p:spPr>
          <a:xfrm>
            <a:off x="2627200" y="3776339"/>
            <a:ext cx="2614700" cy="1775027"/>
          </a:xfrm>
          <a:prstGeom prst="rect">
            <a:avLst/>
          </a:prstGeom>
        </p:spPr>
      </p:pic>
      <p:sp>
        <p:nvSpPr>
          <p:cNvPr id="14" name="Text Placeholder 34">
            <a:extLst>
              <a:ext uri="{FF2B5EF4-FFF2-40B4-BE49-F238E27FC236}">
                <a16:creationId xmlns:a16="http://schemas.microsoft.com/office/drawing/2014/main" id="{E0C72A53-45F8-B2E7-FA51-286113398910}"/>
              </a:ext>
            </a:extLst>
          </p:cNvPr>
          <p:cNvSpPr txBox="1">
            <a:spLocks/>
          </p:cNvSpPr>
          <p:nvPr/>
        </p:nvSpPr>
        <p:spPr>
          <a:xfrm>
            <a:off x="3441900" y="5539385"/>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dirty="0"/>
              <a:t>7.5</a:t>
            </a:r>
          </a:p>
        </p:txBody>
      </p:sp>
      <p:pic>
        <p:nvPicPr>
          <p:cNvPr id="16" name="Picture 15" descr="3D arrow graphic">
            <a:extLst>
              <a:ext uri="{FF2B5EF4-FFF2-40B4-BE49-F238E27FC236}">
                <a16:creationId xmlns:a16="http://schemas.microsoft.com/office/drawing/2014/main" id="{1F186985-C6DF-5A08-15F3-60AFD10CD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8954" y="1341229"/>
            <a:ext cx="5431672" cy="5440679"/>
          </a:xfrm>
          <a:prstGeom prst="rect">
            <a:avLst/>
          </a:prstGeom>
        </p:spPr>
      </p:pic>
      <p:pic>
        <p:nvPicPr>
          <p:cNvPr id="30" name="Audio 29">
            <a:extLst>
              <a:ext uri="{FF2B5EF4-FFF2-40B4-BE49-F238E27FC236}">
                <a16:creationId xmlns:a16="http://schemas.microsoft.com/office/drawing/2014/main" id="{719D43D5-3D97-76A8-3A37-B8DB5B2278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2975" y="6045200"/>
            <a:ext cx="812800" cy="812800"/>
          </a:xfrm>
          <a:prstGeom prst="rect">
            <a:avLst/>
          </a:prstGeom>
        </p:spPr>
      </p:pic>
    </p:spTree>
    <p:extLst>
      <p:ext uri="{BB962C8B-B14F-4D97-AF65-F5344CB8AC3E}">
        <p14:creationId xmlns:p14="http://schemas.microsoft.com/office/powerpoint/2010/main" val="3175606581"/>
      </p:ext>
    </p:extLst>
  </p:cSld>
  <p:clrMapOvr>
    <a:masterClrMapping/>
  </p:clrMapOvr>
  <mc:AlternateContent xmlns:mc="http://schemas.openxmlformats.org/markup-compatibility/2006" xmlns:p14="http://schemas.microsoft.com/office/powerpoint/2010/main">
    <mc:Choice Requires="p14">
      <p:transition spd="slow" p14:dur="2000" advTm="44193"/>
    </mc:Choice>
    <mc:Fallback xmlns="">
      <p:transition spd="slow" advTm="4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A9D210-88D1-CAF8-193C-A3E8EC51D117}"/>
              </a:ext>
              <a:ext uri="{C183D7F6-B498-43B3-948B-1728B52AA6E4}">
                <adec:decorative xmlns:adec="http://schemas.microsoft.com/office/drawing/2017/decorative" val="1"/>
              </a:ext>
            </a:extLst>
          </p:cNvPr>
          <p:cNvSpPr/>
          <p:nvPr/>
        </p:nvSpPr>
        <p:spPr>
          <a:xfrm>
            <a:off x="0" y="6777793"/>
            <a:ext cx="12192000" cy="8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946" name="Picture 2" descr="See the source image"/>
          <p:cNvPicPr>
            <a:picLocks noChangeAspect="1" noChangeArrowheads="1"/>
          </p:cNvPicPr>
          <p:nvPr/>
        </p:nvPicPr>
        <p:blipFill>
          <a:blip r:embed="rId5" cstate="print"/>
          <a:srcRect/>
          <a:stretch>
            <a:fillRect/>
          </a:stretch>
        </p:blipFill>
        <p:spPr bwMode="auto">
          <a:xfrm>
            <a:off x="0" y="0"/>
            <a:ext cx="6786113" cy="4495800"/>
          </a:xfrm>
          <a:prstGeom prst="rect">
            <a:avLst/>
          </a:prstGeom>
          <a:noFill/>
        </p:spPr>
      </p:pic>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a:xfrm>
            <a:off x="5898733" y="4064794"/>
            <a:ext cx="5749483" cy="1343026"/>
          </a:xfrm>
        </p:spPr>
        <p:txBody>
          <a:bodyPr/>
          <a:lstStyle/>
          <a:p>
            <a:r>
              <a:rPr lang="en-US" dirty="0"/>
              <a:t>Medicine</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89873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a:xfrm>
            <a:off x="5899072" y="5657850"/>
            <a:ext cx="5749334" cy="1119943"/>
          </a:xfrm>
        </p:spPr>
        <p:txBody>
          <a:bodyPr/>
          <a:lstStyle/>
          <a:p>
            <a:r>
              <a:rPr lang="en-US" dirty="0"/>
              <a:t>they are VERY important!</a:t>
            </a:r>
          </a:p>
          <a:p>
            <a:br>
              <a:rPr lang="en-US" dirty="0"/>
            </a:br>
            <a:endParaRPr lang="en-US" dirty="0">
              <a:effectLst/>
            </a:endParaRPr>
          </a:p>
        </p:txBody>
      </p:sp>
      <p:pic>
        <p:nvPicPr>
          <p:cNvPr id="15" name="Audio 14">
            <a:extLst>
              <a:ext uri="{FF2B5EF4-FFF2-40B4-BE49-F238E27FC236}">
                <a16:creationId xmlns:a16="http://schemas.microsoft.com/office/drawing/2014/main" id="{5A81ED5D-DC4B-C093-8729-AF3CD0E607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800" y="6045200"/>
            <a:ext cx="812800" cy="812800"/>
          </a:xfrm>
          <a:prstGeom prst="rect">
            <a:avLst/>
          </a:prstGeom>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28983"/>
    </mc:Choice>
    <mc:Fallback xmlns="">
      <p:transition spd="slow" advTm="2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Stressed woman using phone">
            <a:extLst>
              <a:ext uri="{FF2B5EF4-FFF2-40B4-BE49-F238E27FC236}">
                <a16:creationId xmlns:a16="http://schemas.microsoft.com/office/drawing/2014/main" id="{96C0936E-D129-FBE3-CED7-9FE7FAF07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90" y="0"/>
            <a:ext cx="12085810" cy="6858000"/>
          </a:xfrm>
          <a:prstGeom prst="rect">
            <a:avLst/>
          </a:prstGeom>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096000" y="3264020"/>
            <a:ext cx="6299682" cy="1373700"/>
          </a:xfrm>
        </p:spPr>
        <p:txBody>
          <a:bodyPr/>
          <a:lstStyle/>
          <a:p>
            <a:r>
              <a:rPr lang="en-US" dirty="0"/>
              <a:t>We are here to help you</a:t>
            </a:r>
            <a:endParaRPr lang="en-US" dirty="0">
              <a:effectLst/>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65628" y="5411742"/>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5679938" y="4710278"/>
            <a:ext cx="6299682" cy="701464"/>
          </a:xfrm>
        </p:spPr>
        <p:txBody>
          <a:bodyPr/>
          <a:lstStyle/>
          <a:p>
            <a:r>
              <a:rPr lang="en-US" b="1" dirty="0"/>
              <a:t>	We will call you weekly</a:t>
            </a:r>
          </a:p>
        </p:txBody>
      </p:sp>
      <p:pic>
        <p:nvPicPr>
          <p:cNvPr id="9" name="Audio 8">
            <a:extLst>
              <a:ext uri="{FF2B5EF4-FFF2-40B4-BE49-F238E27FC236}">
                <a16:creationId xmlns:a16="http://schemas.microsoft.com/office/drawing/2014/main" id="{84E4C73E-065B-EA49-DB9F-EBB8FA028D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36500" y="604520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3317"/>
    </mc:Choice>
    <mc:Fallback xmlns="">
      <p:transition spd="slow" advTm="1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73E5-4F31-921B-B8B8-9CDE819D4AC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9D20DFA-DEFA-5B2B-ADA8-2D3B7CC42AB6}"/>
              </a:ext>
            </a:extLst>
          </p:cNvPr>
          <p:cNvPicPr>
            <a:picLocks noChangeAspect="1"/>
          </p:cNvPicPr>
          <p:nvPr/>
        </p:nvPicPr>
        <p:blipFill>
          <a:blip r:embed="rId5" cstate="print">
            <a:extLst>
              <a:ext uri="{28A0092B-C50C-407E-A947-70E740481C1C}">
                <a14:useLocalDpi xmlns:a14="http://schemas.microsoft.com/office/drawing/2010/main" val="0"/>
              </a:ext>
            </a:extLst>
          </a:blip>
          <a:srcRect r="-3" b="30145"/>
          <a:stretch>
            <a:fillRect/>
          </a:stretch>
        </p:blipFill>
        <p:spPr>
          <a:xfrm>
            <a:off x="348303" y="3773092"/>
            <a:ext cx="3058285" cy="3084907"/>
          </a:xfrm>
          <a:prstGeom prst="rect">
            <a:avLst/>
          </a:prstGeom>
          <a:noFill/>
          <a:ln>
            <a:solidFill>
              <a:schemeClr val="bg1">
                <a:lumMod val="85000"/>
              </a:schemeClr>
            </a:solidFill>
          </a:ln>
        </p:spPr>
      </p:pic>
      <p:pic>
        <p:nvPicPr>
          <p:cNvPr id="8" name="Content Placeholder 7" descr="A person holding a paper with a yellow post-it note&#10;&#10;AI-generated content may be incorrect.">
            <a:extLst>
              <a:ext uri="{FF2B5EF4-FFF2-40B4-BE49-F238E27FC236}">
                <a16:creationId xmlns:a16="http://schemas.microsoft.com/office/drawing/2014/main" id="{7497D5A0-9EA7-CB54-D5FA-879516A595E2}"/>
              </a:ext>
            </a:extLst>
          </p:cNvPr>
          <p:cNvPicPr>
            <a:picLocks noGrp="1" noChangeAspect="1"/>
          </p:cNvPicPr>
          <p:nvPr>
            <p:ph idx="15"/>
          </p:nvPr>
        </p:nvPicPr>
        <p:blipFill>
          <a:blip r:embed="rId6">
            <a:extLst>
              <a:ext uri="{28A0092B-C50C-407E-A947-70E740481C1C}">
                <a14:useLocalDpi xmlns:a14="http://schemas.microsoft.com/office/drawing/2010/main" val="0"/>
              </a:ext>
            </a:extLst>
          </a:blip>
          <a:srcRect r="2" b="16027"/>
          <a:stretch>
            <a:fillRect/>
          </a:stretch>
        </p:blipFill>
        <p:spPr>
          <a:xfrm>
            <a:off x="4177534" y="3773092"/>
            <a:ext cx="3058286" cy="3084908"/>
          </a:xfrm>
          <a:prstGeom prst="rect">
            <a:avLst/>
          </a:prstGeom>
          <a:noFill/>
          <a:ln w="95250" cap="sq">
            <a:solidFill>
              <a:schemeClr val="bg1">
                <a:lumMod val="95000"/>
              </a:schemeClr>
            </a:solidFill>
          </a:ln>
        </p:spPr>
      </p:pic>
      <p:pic>
        <p:nvPicPr>
          <p:cNvPr id="10" name="Picture 9" descr="A person standing in front of a screen&#10;&#10;AI-generated content may be incorrect.">
            <a:extLst>
              <a:ext uri="{FF2B5EF4-FFF2-40B4-BE49-F238E27FC236}">
                <a16:creationId xmlns:a16="http://schemas.microsoft.com/office/drawing/2014/main" id="{3FA2C4F7-545E-36A7-BFC4-1DE7DDE592E9}"/>
              </a:ext>
            </a:extLst>
          </p:cNvPr>
          <p:cNvPicPr>
            <a:picLocks noChangeAspect="1"/>
          </p:cNvPicPr>
          <p:nvPr/>
        </p:nvPicPr>
        <p:blipFill>
          <a:blip r:embed="rId7">
            <a:extLst>
              <a:ext uri="{28A0092B-C50C-407E-A947-70E740481C1C}">
                <a14:useLocalDpi xmlns:a14="http://schemas.microsoft.com/office/drawing/2010/main" val="0"/>
              </a:ext>
            </a:extLst>
          </a:blip>
          <a:srcRect r="11765" b="-4"/>
          <a:stretch>
            <a:fillRect/>
          </a:stretch>
        </p:blipFill>
        <p:spPr>
          <a:xfrm>
            <a:off x="8685871" y="3429000"/>
            <a:ext cx="3399408" cy="3429000"/>
          </a:xfrm>
          <a:prstGeom prst="rect">
            <a:avLst/>
          </a:prstGeom>
          <a:noFill/>
          <a:ln>
            <a:solidFill>
              <a:schemeClr val="bg1">
                <a:lumMod val="85000"/>
              </a:schemeClr>
            </a:solidFill>
          </a:ln>
        </p:spPr>
      </p:pic>
      <p:sp>
        <p:nvSpPr>
          <p:cNvPr id="2" name="Title 1">
            <a:extLst>
              <a:ext uri="{FF2B5EF4-FFF2-40B4-BE49-F238E27FC236}">
                <a16:creationId xmlns:a16="http://schemas.microsoft.com/office/drawing/2014/main" id="{DF514792-0CDB-A4B2-1A43-69E8531A6230}"/>
              </a:ext>
            </a:extLst>
          </p:cNvPr>
          <p:cNvSpPr>
            <a:spLocks noGrp="1"/>
          </p:cNvSpPr>
          <p:nvPr>
            <p:ph type="title"/>
          </p:nvPr>
        </p:nvSpPr>
        <p:spPr>
          <a:xfrm>
            <a:off x="0" y="53339"/>
            <a:ext cx="12085279" cy="495898"/>
          </a:xfrm>
        </p:spPr>
        <p:txBody>
          <a:bodyPr anchor="t">
            <a:noAutofit/>
          </a:bodyPr>
          <a:lstStyle/>
          <a:p>
            <a:r>
              <a:rPr lang="en-US" sz="4500" b="1" dirty="0">
                <a:solidFill>
                  <a:srgbClr val="C00000"/>
                </a:solidFill>
                <a:latin typeface="Aptos" panose="020B0004020202020204" pitchFamily="34" charset="0"/>
                <a:cs typeface="Algerian" panose="020F0502020204030204" pitchFamily="34" charset="0"/>
              </a:rPr>
              <a:t>Mi Promotor de Salud – connecting people to care</a:t>
            </a:r>
          </a:p>
        </p:txBody>
      </p:sp>
      <p:pic>
        <p:nvPicPr>
          <p:cNvPr id="13" name="Picture 12" descr="A group of women wearing maroon shirts&#10;&#10;AI-generated content may be incorrect.">
            <a:extLst>
              <a:ext uri="{FF2B5EF4-FFF2-40B4-BE49-F238E27FC236}">
                <a16:creationId xmlns:a16="http://schemas.microsoft.com/office/drawing/2014/main" id="{723C79B6-542E-C820-5351-151A3D35AE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64" y="649128"/>
            <a:ext cx="5830993" cy="2779872"/>
          </a:xfrm>
          <a:prstGeom prst="rect">
            <a:avLst/>
          </a:prstGeom>
        </p:spPr>
      </p:pic>
      <p:pic>
        <p:nvPicPr>
          <p:cNvPr id="14" name="Picture 13" descr="A group of people in graduation gowns and caps&#10;&#10;AI-generated content may be incorrect.">
            <a:extLst>
              <a:ext uri="{FF2B5EF4-FFF2-40B4-BE49-F238E27FC236}">
                <a16:creationId xmlns:a16="http://schemas.microsoft.com/office/drawing/2014/main" id="{FC558681-2AA6-2E11-4506-00617B45F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75" y="709421"/>
            <a:ext cx="4197309" cy="2894391"/>
          </a:xfrm>
          <a:prstGeom prst="rect">
            <a:avLst/>
          </a:prstGeom>
        </p:spPr>
      </p:pic>
      <p:pic>
        <p:nvPicPr>
          <p:cNvPr id="38" name="Audio 37">
            <a:extLst>
              <a:ext uri="{FF2B5EF4-FFF2-40B4-BE49-F238E27FC236}">
                <a16:creationId xmlns:a16="http://schemas.microsoft.com/office/drawing/2014/main" id="{50998BC3-B50E-A9B8-EC78-82D17ED739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08486" y="5766191"/>
            <a:ext cx="812800" cy="812800"/>
          </a:xfrm>
          <a:prstGeom prst="rect">
            <a:avLst/>
          </a:prstGeom>
        </p:spPr>
      </p:pic>
    </p:spTree>
    <p:extLst>
      <p:ext uri="{BB962C8B-B14F-4D97-AF65-F5344CB8AC3E}">
        <p14:creationId xmlns:p14="http://schemas.microsoft.com/office/powerpoint/2010/main" val="3473271056"/>
      </p:ext>
    </p:extLst>
  </p:cSld>
  <p:clrMapOvr>
    <a:masterClrMapping/>
  </p:clrMapOvr>
  <mc:AlternateContent xmlns:mc="http://schemas.openxmlformats.org/markup-compatibility/2006" xmlns:p14="http://schemas.microsoft.com/office/powerpoint/2010/main">
    <mc:Choice Requires="p14">
      <p:transition spd="slow" p14:dur="2000" advTm="16029"/>
    </mc:Choice>
    <mc:Fallback xmlns="">
      <p:transition spd="slow" advTm="1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It's a long journey</a:t>
            </a:r>
            <a:endParaRPr lang="en-US" dirty="0">
              <a:effectLst/>
            </a:endParaRP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a:xfrm>
            <a:off x="5658103" y="5491163"/>
            <a:ext cx="6380480" cy="1119943"/>
          </a:xfrm>
        </p:spPr>
        <p:txBody>
          <a:bodyPr/>
          <a:lstStyle/>
          <a:p>
            <a:pPr algn="ctr"/>
            <a:r>
              <a:rPr lang="en-US" sz="3300" dirty="0"/>
              <a:t>Your CHW will help CONNECT </a:t>
            </a:r>
          </a:p>
          <a:p>
            <a:pPr algn="ctr"/>
            <a:r>
              <a:rPr lang="en-US" sz="3300" dirty="0"/>
              <a:t>you to care</a:t>
            </a:r>
          </a:p>
          <a:p>
            <a:pPr algn="ctr"/>
            <a:br>
              <a:rPr lang="en-US" sz="3300" dirty="0"/>
            </a:br>
            <a:endParaRPr lang="en-US" sz="3300" dirty="0">
              <a:effectLst/>
            </a:endParaRPr>
          </a:p>
        </p:txBody>
      </p:sp>
      <p:sp>
        <p:nvSpPr>
          <p:cNvPr id="8" name="Rectangle 7">
            <a:extLst>
              <a:ext uri="{FF2B5EF4-FFF2-40B4-BE49-F238E27FC236}">
                <a16:creationId xmlns:a16="http://schemas.microsoft.com/office/drawing/2014/main" id="{48935409-59D8-007E-E618-727F42C84594}"/>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Golden Gate Bridge in fog">
            <a:extLst>
              <a:ext uri="{FF2B5EF4-FFF2-40B4-BE49-F238E27FC236}">
                <a16:creationId xmlns:a16="http://schemas.microsoft.com/office/drawing/2014/main" id="{91F8FA08-305D-E8A5-64FC-E33D3B65D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7863840" cy="4423410"/>
          </a:xfrm>
          <a:prstGeom prst="rect">
            <a:avLst/>
          </a:prstGeom>
        </p:spPr>
      </p:pic>
      <p:pic>
        <p:nvPicPr>
          <p:cNvPr id="22" name="Picture 21" descr="Cartoon checklist and pencil">
            <a:extLst>
              <a:ext uri="{FF2B5EF4-FFF2-40B4-BE49-F238E27FC236}">
                <a16:creationId xmlns:a16="http://schemas.microsoft.com/office/drawing/2014/main" id="{F3BE349A-6C10-0FB0-7197-AF1A322F2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2844" y="0"/>
            <a:ext cx="3638297" cy="2728723"/>
          </a:xfrm>
          <a:prstGeom prst="rect">
            <a:avLst/>
          </a:prstGeom>
        </p:spPr>
      </p:pic>
      <p:pic>
        <p:nvPicPr>
          <p:cNvPr id="11" name="Audio 10">
            <a:extLst>
              <a:ext uri="{FF2B5EF4-FFF2-40B4-BE49-F238E27FC236}">
                <a16:creationId xmlns:a16="http://schemas.microsoft.com/office/drawing/2014/main" id="{B3CD3E97-324C-5008-CD16-2A781D818A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5964993"/>
            <a:ext cx="812800" cy="812800"/>
          </a:xfrm>
          <a:prstGeom prst="rect">
            <a:avLst/>
          </a:prstGeom>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descr="medicine.jpg"/>
          <p:cNvPicPr>
            <a:picLocks noGrp="1" noChangeAspect="1"/>
          </p:cNvPicPr>
          <p:nvPr>
            <p:ph type="pic" sz="quarter" idx="10"/>
          </p:nvPr>
        </p:nvPicPr>
        <p:blipFill>
          <a:blip r:embed="rId5" cstate="print"/>
          <a:srcRect t="1346" b="1346"/>
          <a:stretch>
            <a:fillRect/>
          </a:stretch>
        </p: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0" y="0"/>
            <a:ext cx="12192000" cy="68579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735328" y="2415100"/>
            <a:ext cx="6299682" cy="2387600"/>
          </a:xfrm>
        </p:spPr>
        <p:txBody>
          <a:bodyPr/>
          <a:lstStyle/>
          <a:p>
            <a:r>
              <a:rPr lang="en-US" dirty="0"/>
              <a:t>Medical Support</a:t>
            </a:r>
            <a:endParaRPr lang="en-US" dirty="0">
              <a:effectLst/>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Audio 7">
            <a:extLst>
              <a:ext uri="{FF2B5EF4-FFF2-40B4-BE49-F238E27FC236}">
                <a16:creationId xmlns:a16="http://schemas.microsoft.com/office/drawing/2014/main" id="{DEB802AF-6284-D5D4-A57C-A8FB6464E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800" y="5798881"/>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3970"/>
    </mc:Choice>
    <mc:Fallback xmlns="">
      <p:transition spd="slow" advTm="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8E5A1DD-A100-A3C5-A2AB-E120D7500A05}"/>
              </a:ext>
            </a:extLst>
          </p:cNvPr>
          <p:cNvSpPr>
            <a:spLocks noGrp="1"/>
          </p:cNvSpPr>
          <p:nvPr>
            <p:ph type="ctrTitle"/>
          </p:nvPr>
        </p:nvSpPr>
        <p:spPr/>
        <p:txBody>
          <a:bodyPr/>
          <a:lstStyle/>
          <a:p>
            <a:endParaRPr lang="en-US"/>
          </a:p>
        </p:txBody>
      </p:sp>
      <p:pic>
        <p:nvPicPr>
          <p:cNvPr id="7" name="Picture Placeholder 6" descr="Football goal in the net">
            <a:extLst>
              <a:ext uri="{FF2B5EF4-FFF2-40B4-BE49-F238E27FC236}">
                <a16:creationId xmlns:a16="http://schemas.microsoft.com/office/drawing/2014/main" id="{A8FAC3F7-5A52-841D-C872-BCC8F57C947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0908" b="10908"/>
          <a:stretch>
            <a:fillRect/>
          </a:stretch>
        </p:blipFill>
        <p:spPr>
          <a:xfrm>
            <a:off x="0" y="0"/>
            <a:ext cx="12192000" cy="6858000"/>
          </a:xfrm>
        </p:spPr>
      </p:pic>
      <p:sp>
        <p:nvSpPr>
          <p:cNvPr id="9" name="Title 1">
            <a:extLst>
              <a:ext uri="{FF2B5EF4-FFF2-40B4-BE49-F238E27FC236}">
                <a16:creationId xmlns:a16="http://schemas.microsoft.com/office/drawing/2014/main" id="{2DE4DC80-1DDE-0E73-B814-32F5CAFCDAF2}"/>
              </a:ext>
            </a:extLst>
          </p:cNvPr>
          <p:cNvSpPr txBox="1">
            <a:spLocks/>
          </p:cNvSpPr>
          <p:nvPr/>
        </p:nvSpPr>
        <p:spPr bwMode="gray">
          <a:xfrm>
            <a:off x="6980410" y="-396680"/>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chemeClr val="tx1"/>
                </a:solidFill>
              </a:rPr>
              <a:t>Social Support</a:t>
            </a:r>
          </a:p>
        </p:txBody>
      </p:sp>
      <p:pic>
        <p:nvPicPr>
          <p:cNvPr id="14" name="Audio 13">
            <a:extLst>
              <a:ext uri="{FF2B5EF4-FFF2-40B4-BE49-F238E27FC236}">
                <a16:creationId xmlns:a16="http://schemas.microsoft.com/office/drawing/2014/main" id="{4DD9027F-6DE6-18CD-CDF8-A5AF50EB2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29646" y="619760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ands, Holding, Old, Yeng, Care">
            <a:extLst>
              <a:ext uri="{FF2B5EF4-FFF2-40B4-BE49-F238E27FC236}">
                <a16:creationId xmlns:a16="http://schemas.microsoft.com/office/drawing/2014/main" id="{1F24786C-480A-2A4C-ADD1-43A6F64EC553}"/>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t="10840" b="1084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0" y="-1251285"/>
            <a:ext cx="12192000" cy="8109285"/>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735328" y="2415100"/>
            <a:ext cx="6299682" cy="2387600"/>
          </a:xfrm>
        </p:spPr>
        <p:txBody>
          <a:bodyPr/>
          <a:lstStyle/>
          <a:p>
            <a:br>
              <a:rPr lang="en-US" dirty="0"/>
            </a:br>
            <a:r>
              <a:rPr lang="en-US" dirty="0"/>
              <a:t>Moral/Spiritual Support</a:t>
            </a:r>
            <a:endParaRPr lang="en-US" dirty="0">
              <a:effectLst/>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4" name="Audio 23">
            <a:extLst>
              <a:ext uri="{FF2B5EF4-FFF2-40B4-BE49-F238E27FC236}">
                <a16:creationId xmlns:a16="http://schemas.microsoft.com/office/drawing/2014/main" id="{AD3A562D-38A2-626B-6C48-557DFFE36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100" y="591185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24164"/>
    </mc:Choice>
    <mc:Fallback xmlns="">
      <p:transition spd="slow" advTm="2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descr="Portrait Photo of Woman in Yellow T-shirt Doing the Shh Sign While Standing In Front of Blue Background">
            <a:extLst>
              <a:ext uri="{FF2B5EF4-FFF2-40B4-BE49-F238E27FC236}">
                <a16:creationId xmlns:a16="http://schemas.microsoft.com/office/drawing/2014/main" id="{F4D7EE0B-2176-8845-BE90-3A17DE8F91FE}"/>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t="8335" b="83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9E384DC-DAEE-4E7F-9DD5-4E5066C0652B}"/>
              </a:ext>
            </a:extLst>
          </p:cNvPr>
          <p:cNvSpPr>
            <a:spLocks noGrp="1"/>
          </p:cNvSpPr>
          <p:nvPr>
            <p:ph type="ctrTitle"/>
          </p:nvPr>
        </p:nvSpPr>
        <p:spPr bwMode="gray">
          <a:xfrm>
            <a:off x="0" y="0"/>
            <a:ext cx="4890104" cy="1170500"/>
          </a:xfrm>
        </p:spPr>
        <p:txBody>
          <a:bodyPr/>
          <a:lstStyle/>
          <a:p>
            <a:r>
              <a:rPr lang="en-US" dirty="0"/>
              <a:t>CONFIDENTIALITY </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subTitle" idx="1"/>
          </p:nvPr>
        </p:nvSpPr>
        <p:spPr bwMode="gray">
          <a:xfrm>
            <a:off x="0" y="1318137"/>
            <a:ext cx="11240104" cy="758825"/>
          </a:xfrm>
        </p:spPr>
        <p:txBody>
          <a:bodyPr/>
          <a:lstStyle/>
          <a:p>
            <a:r>
              <a:rPr lang="en-US" sz="3600" dirty="0"/>
              <a:t>Respecting the trust they give us</a:t>
            </a:r>
          </a:p>
          <a:p>
            <a:br>
              <a:rPr lang="en-US" sz="3600" dirty="0"/>
            </a:br>
            <a:endParaRPr lang="en-US" sz="3600" dirty="0">
              <a:effectLst/>
            </a:endParaRP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209803" y="57324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0" name="Audio 19">
            <a:extLst>
              <a:ext uri="{FF2B5EF4-FFF2-40B4-BE49-F238E27FC236}">
                <a16:creationId xmlns:a16="http://schemas.microsoft.com/office/drawing/2014/main" id="{5528B98C-5631-5448-539F-76F452CEF3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45200"/>
            <a:ext cx="812800" cy="812800"/>
          </a:xfrm>
          <a:prstGeom prst="rect">
            <a:avLst/>
          </a:prstGeom>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8055"/>
    </mc:Choice>
    <mc:Fallback xmlns="">
      <p:transition spd="slow" advTm="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Row of seated people clapping hands at work event">
            <a:extLst>
              <a:ext uri="{FF2B5EF4-FFF2-40B4-BE49-F238E27FC236}">
                <a16:creationId xmlns:a16="http://schemas.microsoft.com/office/drawing/2014/main" id="{FA24ADDD-C21F-044B-9637-4A4C7065B39A}"/>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8252" b="8252"/>
          <a:stretch>
            <a:fillRect/>
          </a:stretch>
        </p:blipFill>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99500" y="0"/>
            <a:ext cx="433266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399499" y="2377000"/>
            <a:ext cx="4332669" cy="2387600"/>
          </a:xfrm>
        </p:spPr>
        <p:txBody>
          <a:bodyPr/>
          <a:lstStyle/>
          <a:p>
            <a:r>
              <a:rPr lang="en-US" dirty="0"/>
              <a:t>Thank you for participating</a:t>
            </a:r>
            <a:br>
              <a:rPr lang="en-US" dirty="0"/>
            </a:br>
            <a:endParaRPr lang="en-US" dirty="0">
              <a:effectLst/>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Audio 10">
            <a:extLst>
              <a:ext uri="{FF2B5EF4-FFF2-40B4-BE49-F238E27FC236}">
                <a16:creationId xmlns:a16="http://schemas.microsoft.com/office/drawing/2014/main" id="{68D5534E-7359-69A6-A3F4-53879FC3EE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45200"/>
            <a:ext cx="812800" cy="812800"/>
          </a:xfrm>
          <a:prstGeom prst="rect">
            <a:avLst/>
          </a:prstGeom>
        </p:spPr>
      </p:pic>
    </p:spTree>
    <p:extLst>
      <p:ext uri="{BB962C8B-B14F-4D97-AF65-F5344CB8AC3E}">
        <p14:creationId xmlns:p14="http://schemas.microsoft.com/office/powerpoint/2010/main" val="168567659"/>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dirty="0"/>
              <a:t>References</a:t>
            </a:r>
          </a:p>
        </p:txBody>
      </p:sp>
      <p:sp>
        <p:nvSpPr>
          <p:cNvPr id="3" name="Slide Number Placeholder 2"/>
          <p:cNvSpPr>
            <a:spLocks noGrp="1"/>
          </p:cNvSpPr>
          <p:nvPr>
            <p:ph type="sldNum" sz="quarter" idx="11"/>
          </p:nvPr>
        </p:nvSpPr>
        <p:spPr/>
        <p:txBody>
          <a:bodyPr/>
          <a:lstStyle/>
          <a:p>
            <a:fld id="{4B73C415-D670-4716-A5EC-CC4D52CA2BAC}" type="slidenum">
              <a:rPr lang="en-US" noProof="0" smtClean="0"/>
              <a:pPr/>
              <a:t>26</a:t>
            </a:fld>
            <a:endParaRPr lang="en-US" noProof="0" dirty="0"/>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5636" y="1163782"/>
            <a:ext cx="11356364" cy="4524315"/>
          </a:xfrm>
          <a:prstGeom prst="rect">
            <a:avLst/>
          </a:prstGeom>
          <a:noFill/>
        </p:spPr>
        <p:txBody>
          <a:bodyPr wrap="square" rtlCol="0">
            <a:spAutoFit/>
          </a:bodyPr>
          <a:lstStyle/>
          <a:p>
            <a:pPr marL="285750" indent="-285750">
              <a:buFont typeface="Arial" panose="020B0604020202020204" pitchFamily="34" charset="0"/>
              <a:buChar char="•"/>
            </a:pP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(2022).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Standards</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Medical Care in Diabetes</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Vol. 45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Supplement</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Last</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accessed</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September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15, 2022</a:t>
            </a:r>
            <a:r>
              <a:rPr lang="es-ES_tradnl" sz="1600" noProof="0" dirty="0">
                <a:latin typeface="Tahoma" panose="020B0604030504040204" pitchFamily="34" charset="0"/>
                <a:ea typeface="Tahoma" panose="020B0604030504040204" pitchFamily="34" charset="0"/>
                <a:cs typeface="Tahoma" panose="020B0604030504040204" pitchFamily="34" charset="0"/>
              </a:rPr>
              <a:t>. https://diabetesjournals.org/care/issue/45/Supplement_1 </a:t>
            </a:r>
          </a:p>
          <a:p>
            <a:pPr marL="285750" indent="-285750">
              <a:buFont typeface="Arial" panose="020B0604020202020204" pitchFamily="34" charset="0"/>
              <a:buChar char="•"/>
            </a:pPr>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Banday</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 Z.,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Sameer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 S., &amp;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Nissar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(2020).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Pathophysiology</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diabetes: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An</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overview</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Avicenna</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Journal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Medicine, 10(4), 174–188.</a:t>
            </a:r>
          </a:p>
          <a:p>
            <a:pPr marL="285750" indent="-285750">
              <a:buFont typeface="Arial" panose="020B0604020202020204" pitchFamily="34" charset="0"/>
              <a:buChar char="•"/>
            </a:pPr>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Hispanics</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/Latinos and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type</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diabetes. (April 4, 2022). Centers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for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Disease</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Control and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Prevention</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Last</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accessed</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September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15, 2022.   </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https://</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www.cdc.gov</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/diabetes/</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library</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features</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hispanic-diabetes.html</a:t>
            </a:r>
            <a:endParaRPr lang="es-ES_tradnl" sz="1600" b="0" i="0" noProof="0" dirty="0">
              <a:effectLst/>
              <a:latin typeface="Tahoma" panose="020B0604030504040204" pitchFamily="34" charset="0"/>
              <a:ea typeface="Tahoma" panose="020B0604030504040204" pitchFamily="34" charset="0"/>
              <a:cs typeface="Tahoma" panose="020B0604030504040204" pitchFamily="34" charset="0"/>
            </a:endParaRPr>
          </a:p>
          <a:p>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Ismail, L.,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Materwala</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 &amp; Al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Kaabi</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 (2021).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risk</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factors</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with</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type</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diabetes: A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systematic</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review</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Computational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Structural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Biotechnology</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Journal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19, 1759–1785.</a:t>
            </a:r>
          </a:p>
          <a:p>
            <a:pPr marL="285750" indent="-285750">
              <a:buFont typeface="Arial" panose="020B0604020202020204" pitchFamily="34" charset="0"/>
              <a:buChar char="•"/>
            </a:pPr>
            <a:endParaRPr lang="es-ES_tradnl" sz="1600" noProof="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Professional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Practice</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Committee</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(2024). 2. Diagnosis and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Classification</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of</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Diabetes: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Standards</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of</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Care in Diabetes—2024. </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Diabetes Care, 47</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Supplement</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1), S20-S42. https://</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/10.2337/dc24-S002</a:t>
            </a:r>
          </a:p>
          <a:p>
            <a:pPr marL="285750" indent="-285750">
              <a:buFont typeface="Arial" panose="020B0604020202020204" pitchFamily="34" charset="0"/>
              <a:buChar char="•"/>
            </a:pPr>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Slater</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 Cantero, P. J.,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Alvarez</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C., Cervantes, L., Talavera, G., &amp; Morales, L. S. (2022). Latino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Health</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Access: Comparative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Effectiveness</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of</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Community-Initiated</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Promotor/a-Led Diabetes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Self-management</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Education</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Program</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effectLst/>
                <a:latin typeface="Tahoma" panose="020B0604030504040204" pitchFamily="34" charset="0"/>
                <a:ea typeface="Tahoma" panose="020B0604030504040204" pitchFamily="34" charset="0"/>
                <a:cs typeface="Tahoma" panose="020B0604030504040204" pitchFamily="34" charset="0"/>
              </a:rPr>
              <a:t>Family</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 &amp; </a:t>
            </a:r>
            <a:r>
              <a:rPr lang="es-ES_tradnl" sz="1600" i="1" noProof="0" dirty="0" err="1">
                <a:effectLst/>
                <a:latin typeface="Tahoma" panose="020B0604030504040204" pitchFamily="34" charset="0"/>
                <a:ea typeface="Tahoma" panose="020B0604030504040204" pitchFamily="34" charset="0"/>
                <a:cs typeface="Tahoma" panose="020B0604030504040204" pitchFamily="34" charset="0"/>
              </a:rPr>
              <a:t>Community</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effectLst/>
                <a:latin typeface="Tahoma" panose="020B0604030504040204" pitchFamily="34" charset="0"/>
                <a:ea typeface="Tahoma" panose="020B0604030504040204" pitchFamily="34" charset="0"/>
                <a:cs typeface="Tahoma" panose="020B0604030504040204" pitchFamily="34" charset="0"/>
              </a:rPr>
              <a:t>Health</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 45</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(1), 34-45. https://</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/10.1097/FCH.0000000000000311</a:t>
            </a:r>
            <a:endParaRPr lang="es-ES_tradnl" sz="1600" noProof="0" dirty="0">
              <a:latin typeface="Tahoma" panose="020B0604030504040204" pitchFamily="34" charset="0"/>
              <a:ea typeface="Tahoma" panose="020B0604030504040204" pitchFamily="34" charset="0"/>
              <a:cs typeface="Tahoma" panose="020B0604030504040204" pitchFamily="34" charset="0"/>
            </a:endParaRPr>
          </a:p>
        </p:txBody>
      </p:sp>
      <p:pic>
        <p:nvPicPr>
          <p:cNvPr id="11" name="Audio 10">
            <a:extLst>
              <a:ext uri="{FF2B5EF4-FFF2-40B4-BE49-F238E27FC236}">
                <a16:creationId xmlns:a16="http://schemas.microsoft.com/office/drawing/2014/main" id="{C1569ED3-30B5-CEFA-1803-8ACC8357D7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6000" y="5958963"/>
            <a:ext cx="812800" cy="812800"/>
          </a:xfrm>
          <a:prstGeom prst="rect">
            <a:avLst/>
          </a:prstGeom>
        </p:spPr>
      </p:pic>
    </p:spTree>
    <p:extLst>
      <p:ext uri="{BB962C8B-B14F-4D97-AF65-F5344CB8AC3E}">
        <p14:creationId xmlns:p14="http://schemas.microsoft.com/office/powerpoint/2010/main" val="3730952508"/>
      </p:ext>
    </p:extLst>
  </p:cSld>
  <p:clrMapOvr>
    <a:masterClrMapping/>
  </p:clrMapOvr>
  <mc:AlternateContent xmlns:mc="http://schemas.openxmlformats.org/markup-compatibility/2006" xmlns:p14="http://schemas.microsoft.com/office/powerpoint/2010/main">
    <mc:Choice Requires="p14">
      <p:transition spd="slow" p14:dur="2000" advTm="1655"/>
    </mc:Choice>
    <mc:Fallback xmlns="">
      <p:transition spd="slow" advTm="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FD63-02FE-4F57-BAD7-2D0AF492B677}"/>
              </a:ext>
            </a:extLst>
          </p:cNvPr>
          <p:cNvSpPr>
            <a:spLocks noGrp="1"/>
          </p:cNvSpPr>
          <p:nvPr>
            <p:ph type="title"/>
          </p:nvPr>
        </p:nvSpPr>
        <p:spPr>
          <a:xfrm>
            <a:off x="432000" y="431999"/>
            <a:ext cx="11340000" cy="965707"/>
          </a:xfrm>
        </p:spPr>
        <p:txBody>
          <a:bodyPr/>
          <a:lstStyle/>
          <a:p>
            <a:r>
              <a:rPr lang="en-US" dirty="0"/>
              <a:t>Who is at risk of</a:t>
            </a:r>
            <a:r>
              <a:rPr lang="en-US" sz="2800" dirty="0"/>
              <a:t> </a:t>
            </a:r>
            <a:r>
              <a:rPr lang="en-US" dirty="0"/>
              <a:t>developing type 2 diabetes?</a:t>
            </a:r>
            <a:endParaRPr lang="en-US" sz="3000" dirty="0"/>
          </a:p>
        </p:txBody>
      </p:sp>
      <p:sp>
        <p:nvSpPr>
          <p:cNvPr id="5" name="Text Placeholder 4">
            <a:extLst>
              <a:ext uri="{FF2B5EF4-FFF2-40B4-BE49-F238E27FC236}">
                <a16:creationId xmlns:a16="http://schemas.microsoft.com/office/drawing/2014/main" id="{028CA468-8ED3-48BC-BC68-F9DAE414CD57}"/>
              </a:ext>
            </a:extLst>
          </p:cNvPr>
          <p:cNvSpPr>
            <a:spLocks noGrp="1"/>
          </p:cNvSpPr>
          <p:nvPr>
            <p:ph type="body" sz="quarter" idx="17"/>
          </p:nvPr>
        </p:nvSpPr>
        <p:spPr>
          <a:xfrm>
            <a:off x="9792000" y="4083504"/>
            <a:ext cx="1980000" cy="642454"/>
          </a:xfrm>
        </p:spPr>
        <p:txBody>
          <a:bodyPr/>
          <a:lstStyle/>
          <a:p>
            <a:r>
              <a:rPr lang="en-US" dirty="0"/>
              <a:t>Overweight/</a:t>
            </a:r>
          </a:p>
          <a:p>
            <a:r>
              <a:rPr lang="en-US" dirty="0"/>
              <a:t>Obesity</a:t>
            </a:r>
          </a:p>
          <a:p>
            <a:br>
              <a:rPr lang="en-US" dirty="0"/>
            </a:br>
            <a:endParaRPr lang="en-US" dirty="0">
              <a:effectLst/>
            </a:endParaRPr>
          </a:p>
        </p:txBody>
      </p:sp>
      <p:sp>
        <p:nvSpPr>
          <p:cNvPr id="7" name="Text Placeholder 6">
            <a:extLst>
              <a:ext uri="{FF2B5EF4-FFF2-40B4-BE49-F238E27FC236}">
                <a16:creationId xmlns:a16="http://schemas.microsoft.com/office/drawing/2014/main" id="{491FF8C1-0520-429F-B6C1-864F2A13AF77}"/>
              </a:ext>
            </a:extLst>
          </p:cNvPr>
          <p:cNvSpPr>
            <a:spLocks noGrp="1"/>
          </p:cNvSpPr>
          <p:nvPr>
            <p:ph type="body" sz="quarter" idx="33"/>
          </p:nvPr>
        </p:nvSpPr>
        <p:spPr>
          <a:xfrm>
            <a:off x="2988581" y="3921832"/>
            <a:ext cx="1546150" cy="360000"/>
          </a:xfrm>
        </p:spPr>
        <p:txBody>
          <a:bodyPr/>
          <a:lstStyle/>
          <a:p>
            <a:r>
              <a:rPr lang="en-US" dirty="0"/>
              <a:t>45+ years </a:t>
            </a:r>
          </a:p>
          <a:p>
            <a:br>
              <a:rPr lang="en-US" dirty="0"/>
            </a:br>
            <a:endParaRPr lang="en-US" dirty="0">
              <a:effectLst/>
            </a:endParaRPr>
          </a:p>
        </p:txBody>
      </p:sp>
      <p:sp>
        <p:nvSpPr>
          <p:cNvPr id="8" name="Text Placeholder 7">
            <a:extLst>
              <a:ext uri="{FF2B5EF4-FFF2-40B4-BE49-F238E27FC236}">
                <a16:creationId xmlns:a16="http://schemas.microsoft.com/office/drawing/2014/main" id="{BBE71E89-DB15-4C62-BF0B-F7CF336E40E1}"/>
              </a:ext>
            </a:extLst>
          </p:cNvPr>
          <p:cNvSpPr>
            <a:spLocks noGrp="1"/>
          </p:cNvSpPr>
          <p:nvPr>
            <p:ph type="body" sz="quarter" idx="34"/>
          </p:nvPr>
        </p:nvSpPr>
        <p:spPr/>
        <p:txBody>
          <a:bodyPr/>
          <a:lstStyle/>
          <a:p>
            <a:endParaRPr lang="en-US" dirty="0"/>
          </a:p>
          <a:p>
            <a:endParaRPr lang="en-US" dirty="0">
              <a:effectLst/>
            </a:endParaRPr>
          </a:p>
        </p:txBody>
      </p:sp>
      <p:sp>
        <p:nvSpPr>
          <p:cNvPr id="9" name="Text Placeholder 8">
            <a:extLst>
              <a:ext uri="{FF2B5EF4-FFF2-40B4-BE49-F238E27FC236}">
                <a16:creationId xmlns:a16="http://schemas.microsoft.com/office/drawing/2014/main" id="{8073169C-4C95-4999-8AA2-69E2CB9FB9CC}"/>
              </a:ext>
            </a:extLst>
          </p:cNvPr>
          <p:cNvSpPr>
            <a:spLocks noGrp="1"/>
          </p:cNvSpPr>
          <p:nvPr>
            <p:ph type="body" sz="quarter" idx="35"/>
          </p:nvPr>
        </p:nvSpPr>
        <p:spPr/>
        <p:txBody>
          <a:bodyPr/>
          <a:lstStyle/>
          <a:p>
            <a:r>
              <a:rPr lang="en-US" dirty="0"/>
              <a:t>Family with diabetes</a:t>
            </a:r>
          </a:p>
        </p:txBody>
      </p:sp>
      <p:sp>
        <p:nvSpPr>
          <p:cNvPr id="10" name="Text Placeholder 9">
            <a:extLst>
              <a:ext uri="{FF2B5EF4-FFF2-40B4-BE49-F238E27FC236}">
                <a16:creationId xmlns:a16="http://schemas.microsoft.com/office/drawing/2014/main" id="{CED1F9E3-2E01-44E9-8431-957A799B8B06}"/>
              </a:ext>
            </a:extLst>
          </p:cNvPr>
          <p:cNvSpPr>
            <a:spLocks noGrp="1"/>
          </p:cNvSpPr>
          <p:nvPr>
            <p:ph type="body" sz="quarter" idx="36"/>
          </p:nvPr>
        </p:nvSpPr>
        <p:spPr/>
        <p:txBody>
          <a:bodyPr/>
          <a:lstStyle/>
          <a:p>
            <a:endParaRPr lang="en-US" dirty="0">
              <a:effectLst/>
            </a:endParaRPr>
          </a:p>
          <a:p>
            <a:endParaRPr lang="en-US" dirty="0">
              <a:effectLst/>
            </a:endParaRPr>
          </a:p>
        </p:txBody>
      </p:sp>
      <p:sp>
        <p:nvSpPr>
          <p:cNvPr id="11" name="Text Placeholder 10">
            <a:extLst>
              <a:ext uri="{FF2B5EF4-FFF2-40B4-BE49-F238E27FC236}">
                <a16:creationId xmlns:a16="http://schemas.microsoft.com/office/drawing/2014/main" id="{F4ECBE65-CFD4-470E-ADDE-838D1FAED6B6}"/>
              </a:ext>
            </a:extLst>
          </p:cNvPr>
          <p:cNvSpPr>
            <a:spLocks noGrp="1"/>
          </p:cNvSpPr>
          <p:nvPr>
            <p:ph type="body" sz="quarter" idx="37"/>
          </p:nvPr>
        </p:nvSpPr>
        <p:spPr/>
        <p:txBody>
          <a:bodyPr/>
          <a:lstStyle/>
          <a:p>
            <a:r>
              <a:rPr lang="en-US" dirty="0"/>
              <a:t>Low Physical Activity</a:t>
            </a:r>
          </a:p>
        </p:txBody>
      </p:sp>
      <p:sp>
        <p:nvSpPr>
          <p:cNvPr id="12" name="Text Placeholder 11">
            <a:extLst>
              <a:ext uri="{FF2B5EF4-FFF2-40B4-BE49-F238E27FC236}">
                <a16:creationId xmlns:a16="http://schemas.microsoft.com/office/drawing/2014/main" id="{03BDA990-07AD-46BC-B1DA-3AE18E489BFB}"/>
              </a:ext>
            </a:extLst>
          </p:cNvPr>
          <p:cNvSpPr>
            <a:spLocks noGrp="1"/>
          </p:cNvSpPr>
          <p:nvPr>
            <p:ph type="body" sz="quarter" idx="38"/>
          </p:nvPr>
        </p:nvSpPr>
        <p:spPr/>
        <p:txBody>
          <a:bodyPr/>
          <a:lstStyle/>
          <a:p>
            <a:endParaRPr lang="en-US" dirty="0">
              <a:effectLst/>
            </a:endParaRPr>
          </a:p>
          <a:p>
            <a:endParaRPr lang="en-US" dirty="0">
              <a:effectLst/>
            </a:endParaRPr>
          </a:p>
        </p:txBody>
      </p:sp>
      <p:sp>
        <p:nvSpPr>
          <p:cNvPr id="13" name="Text Placeholder 12">
            <a:extLst>
              <a:ext uri="{FF2B5EF4-FFF2-40B4-BE49-F238E27FC236}">
                <a16:creationId xmlns:a16="http://schemas.microsoft.com/office/drawing/2014/main" id="{0C620A11-5D88-477F-99BB-13D56D72C4BB}"/>
              </a:ext>
            </a:extLst>
          </p:cNvPr>
          <p:cNvSpPr>
            <a:spLocks noGrp="1"/>
          </p:cNvSpPr>
          <p:nvPr>
            <p:ph type="body" sz="quarter" idx="39"/>
          </p:nvPr>
        </p:nvSpPr>
        <p:spPr>
          <a:xfrm>
            <a:off x="611825" y="3951184"/>
            <a:ext cx="1980000" cy="360000"/>
          </a:xfrm>
        </p:spPr>
        <p:txBody>
          <a:bodyPr/>
          <a:lstStyle/>
          <a:p>
            <a:r>
              <a:rPr lang="en-US" dirty="0"/>
              <a:t>Hispanic/Latino/a</a:t>
            </a:r>
          </a:p>
          <a:p>
            <a:br>
              <a:rPr lang="en-US" dirty="0"/>
            </a:br>
            <a:endParaRPr lang="en-US" dirty="0">
              <a:effectLst/>
            </a:endParaRPr>
          </a:p>
        </p:txBody>
      </p:sp>
      <p:pic>
        <p:nvPicPr>
          <p:cNvPr id="21" name="Picture Placeholder 20" descr="A picture containing person, outdoor, athletic game, sport&#10;&#10;Description automatically generated">
            <a:extLst>
              <a:ext uri="{FF2B5EF4-FFF2-40B4-BE49-F238E27FC236}">
                <a16:creationId xmlns:a16="http://schemas.microsoft.com/office/drawing/2014/main" id="{3074B56B-C0C9-4E5D-BE03-31693C4FEEC2}"/>
              </a:ext>
            </a:extLst>
          </p:cNvPr>
          <p:cNvPicPr>
            <a:picLocks noGrp="1" noChangeAspect="1"/>
          </p:cNvPicPr>
          <p:nvPr>
            <p:ph type="pic" sz="quarter" idx="41"/>
          </p:nvPr>
        </p:nvPicPr>
        <p:blipFill>
          <a:blip r:embed="rId5">
            <a:extLst>
              <a:ext uri="{28A0092B-C50C-407E-A947-70E740481C1C}">
                <a14:useLocalDpi xmlns:a14="http://schemas.microsoft.com/office/drawing/2010/main" val="0"/>
              </a:ext>
            </a:extLst>
          </a:blip>
          <a:srcRect l="18081" r="18081"/>
          <a:stretch>
            <a:fillRect/>
          </a:stretch>
        </p:blipFill>
        <p:spPr>
          <a:xfrm>
            <a:off x="9792387" y="1804379"/>
            <a:ext cx="1979613" cy="1981200"/>
          </a:xfrm>
        </p:spPr>
      </p:pic>
      <p:pic>
        <p:nvPicPr>
          <p:cNvPr id="4098" name="Picture 2" descr="Happy latin familly taking a selfie outdoors A happy latin family of five taking a selfie and smiling in a horizontal medium shot outdoors. mexican family stock pictures, royalty-free photos &amp; images">
            <a:extLst>
              <a:ext uri="{FF2B5EF4-FFF2-40B4-BE49-F238E27FC236}">
                <a16:creationId xmlns:a16="http://schemas.microsoft.com/office/drawing/2014/main" id="{DA288FF9-EFE0-DE42-9CA6-155D71912777}"/>
              </a:ext>
            </a:extLst>
          </p:cNvPr>
          <p:cNvPicPr>
            <a:picLocks noGrp="1" noChangeAspect="1" noChangeArrowheads="1"/>
          </p:cNvPicPr>
          <p:nvPr>
            <p:ph type="pic" sz="quarter" idx="43"/>
          </p:nvPr>
        </p:nvPicPr>
        <p:blipFill>
          <a:blip r:embed="rId6">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heerful mature latin couple looking at camera A cheerful mature latin couple standing and smiling at the camera in a horizontal waist up shot. 45 year old hispanic stock pictures, royalty-free photos &amp; images">
            <a:extLst>
              <a:ext uri="{FF2B5EF4-FFF2-40B4-BE49-F238E27FC236}">
                <a16:creationId xmlns:a16="http://schemas.microsoft.com/office/drawing/2014/main" id="{5CA2728F-46BF-A946-9FC0-2FFA3FBE0C50}"/>
              </a:ext>
            </a:extLst>
          </p:cNvPr>
          <p:cNvPicPr>
            <a:picLocks noGrp="1" noChangeAspect="1" noChangeArrowheads="1"/>
          </p:cNvPicPr>
          <p:nvPr>
            <p:ph type="pic" sz="quarter" idx="42"/>
          </p:nvPr>
        </p:nvPicPr>
        <p:blipFill>
          <a:blip r:embed="rId7">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arge diverse group of breast cancer survivors at race Senior adult, mid adult, and young adult women are smiling while looking at the camera. Large group or team is in sunny park for breast cancer awareness marathon or 5k charity race. They are competing to raise money for breast cancer awareness and research. Women are wearing pink athletic clothing and breast cancer awareness ribbons. race and ethnicity stock pictures, royalty-free photos &amp; images">
            <a:extLst>
              <a:ext uri="{FF2B5EF4-FFF2-40B4-BE49-F238E27FC236}">
                <a16:creationId xmlns:a16="http://schemas.microsoft.com/office/drawing/2014/main" id="{8562B4D6-C695-374F-934D-250EC0BB02B7}"/>
              </a:ext>
            </a:extLst>
          </p:cNvPr>
          <p:cNvPicPr>
            <a:picLocks noGrp="1" noChangeAspect="1" noChangeArrowheads="1"/>
          </p:cNvPicPr>
          <p:nvPr>
            <p:ph type="pic" sz="quarter" idx="45"/>
          </p:nvPr>
        </p:nvPicPr>
        <p:blipFill>
          <a:blip r:embed="rId8">
            <a:extLst>
              <a:ext uri="{28A0092B-C50C-407E-A947-70E740481C1C}">
                <a14:useLocalDpi xmlns:a14="http://schemas.microsoft.com/office/drawing/2010/main" val="0"/>
              </a:ext>
            </a:extLst>
          </a:blip>
          <a:srcRect l="16807" r="16807"/>
          <a:stretch>
            <a:fillRect/>
          </a:stretch>
        </p:blipFill>
        <p:spPr bwMode="auto">
          <a:xfrm>
            <a:off x="612212" y="1721707"/>
            <a:ext cx="1979613" cy="1981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25DDC05-A604-E89A-4FCD-AD0E48D43D8D}"/>
              </a:ext>
              <a:ext uri="{C183D7F6-B498-43B3-948B-1728B52AA6E4}">
                <adec:decorative xmlns:adec="http://schemas.microsoft.com/office/drawing/2017/decorative" val="1"/>
              </a:ext>
            </a:extLst>
          </p:cNvPr>
          <p:cNvSpPr/>
          <p:nvPr/>
        </p:nvSpPr>
        <p:spPr>
          <a:xfrm>
            <a:off x="0" y="6215326"/>
            <a:ext cx="12192000" cy="642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232815D-5C53-EB86-7412-E0E348319B6E}"/>
              </a:ext>
            </a:extLst>
          </p:cNvPr>
          <p:cNvSpPr>
            <a:spLocks noGrp="1"/>
          </p:cNvSpPr>
          <p:nvPr>
            <p:ph type="body" sz="quarter" idx="18"/>
          </p:nvPr>
        </p:nvSpPr>
        <p:spPr/>
        <p:txBody>
          <a:bodyPr/>
          <a:lstStyle/>
          <a:p>
            <a:endParaRPr lang="en-US" dirty="0"/>
          </a:p>
          <a:p>
            <a:endParaRPr lang="en-US" dirty="0"/>
          </a:p>
        </p:txBody>
      </p:sp>
      <p:pic>
        <p:nvPicPr>
          <p:cNvPr id="16" name="Picture 15" descr="Dog lying on sofa">
            <a:extLst>
              <a:ext uri="{FF2B5EF4-FFF2-40B4-BE49-F238E27FC236}">
                <a16:creationId xmlns:a16="http://schemas.microsoft.com/office/drawing/2014/main" id="{E7316A7B-FE4B-2FC4-2D31-5DC8720916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2336" y="1758216"/>
            <a:ext cx="1979614" cy="1979356"/>
          </a:xfrm>
          <a:prstGeom prst="rect">
            <a:avLst/>
          </a:prstGeom>
        </p:spPr>
      </p:pic>
      <p:sp>
        <p:nvSpPr>
          <p:cNvPr id="25" name="Text Placeholder 24">
            <a:extLst>
              <a:ext uri="{FF2B5EF4-FFF2-40B4-BE49-F238E27FC236}">
                <a16:creationId xmlns:a16="http://schemas.microsoft.com/office/drawing/2014/main" id="{42CF632A-B6B3-CF94-3296-44AE67419097}"/>
              </a:ext>
            </a:extLst>
          </p:cNvPr>
          <p:cNvSpPr>
            <a:spLocks noGrp="1"/>
          </p:cNvSpPr>
          <p:nvPr>
            <p:ph type="body" sz="quarter" idx="40"/>
          </p:nvPr>
        </p:nvSpPr>
        <p:spPr/>
        <p:txBody>
          <a:bodyPr/>
          <a:lstStyle/>
          <a:p>
            <a:endParaRPr lang="en-US" dirty="0"/>
          </a:p>
          <a:p>
            <a:endParaRPr lang="en-US" dirty="0"/>
          </a:p>
        </p:txBody>
      </p:sp>
      <p:pic>
        <p:nvPicPr>
          <p:cNvPr id="41" name="Audio 40">
            <a:extLst>
              <a:ext uri="{FF2B5EF4-FFF2-40B4-BE49-F238E27FC236}">
                <a16:creationId xmlns:a16="http://schemas.microsoft.com/office/drawing/2014/main" id="{7F20DA4B-9713-0BB9-31A8-CF36075AD2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045200"/>
            <a:ext cx="812800" cy="812800"/>
          </a:xfrm>
          <a:prstGeom prst="rect">
            <a:avLst/>
          </a:prstGeom>
        </p:spPr>
      </p:pic>
    </p:spTree>
    <p:extLst>
      <p:ext uri="{BB962C8B-B14F-4D97-AF65-F5344CB8AC3E}">
        <p14:creationId xmlns:p14="http://schemas.microsoft.com/office/powerpoint/2010/main" val="159760774"/>
      </p:ext>
    </p:extLst>
  </p:cSld>
  <p:clrMapOvr>
    <a:masterClrMapping/>
  </p:clrMapOvr>
  <mc:AlternateContent xmlns:mc="http://schemas.openxmlformats.org/markup-compatibility/2006" xmlns:p14="http://schemas.microsoft.com/office/powerpoint/2010/main">
    <mc:Choice Requires="p14">
      <p:transition spd="slow" p14:dur="2000" advTm="38175"/>
    </mc:Choice>
    <mc:Fallback xmlns="">
      <p:transition spd="slow" advTm="3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92E7-704E-F4E4-1DA8-988833EA5E37}"/>
              </a:ext>
            </a:extLst>
          </p:cNvPr>
          <p:cNvSpPr>
            <a:spLocks noGrp="1"/>
          </p:cNvSpPr>
          <p:nvPr>
            <p:ph type="title"/>
          </p:nvPr>
        </p:nvSpPr>
        <p:spPr>
          <a:xfrm>
            <a:off x="432000" y="431999"/>
            <a:ext cx="11340000" cy="1009975"/>
          </a:xfrm>
        </p:spPr>
        <p:txBody>
          <a:bodyPr anchor="t">
            <a:normAutofit/>
          </a:bodyPr>
          <a:lstStyle/>
          <a:p>
            <a:r>
              <a:rPr lang="en-US" sz="3000"/>
              <a:t>What happens when I eat food?</a:t>
            </a:r>
          </a:p>
        </p:txBody>
      </p:sp>
      <p:graphicFrame>
        <p:nvGraphicFramePr>
          <p:cNvPr id="5" name="Content Placeholder 2">
            <a:extLst>
              <a:ext uri="{FF2B5EF4-FFF2-40B4-BE49-F238E27FC236}">
                <a16:creationId xmlns:a16="http://schemas.microsoft.com/office/drawing/2014/main" id="{A6ECC8AB-D00F-7FF2-4359-2740D8975ADC}"/>
              </a:ext>
            </a:extLst>
          </p:cNvPr>
          <p:cNvGraphicFramePr>
            <a:graphicFrameLocks noGrp="1"/>
          </p:cNvGraphicFramePr>
          <p:nvPr>
            <p:ph idx="1"/>
            <p:extLst>
              <p:ext uri="{D42A27DB-BD31-4B8C-83A1-F6EECF244321}">
                <p14:modId xmlns:p14="http://schemas.microsoft.com/office/powerpoint/2010/main" val="1005616030"/>
              </p:ext>
            </p:extLst>
          </p:nvPr>
        </p:nvGraphicFramePr>
        <p:xfrm>
          <a:off x="-215153" y="860613"/>
          <a:ext cx="12156141" cy="58270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ight Arrow 3">
            <a:extLst>
              <a:ext uri="{FF2B5EF4-FFF2-40B4-BE49-F238E27FC236}">
                <a16:creationId xmlns:a16="http://schemas.microsoft.com/office/drawing/2014/main" id="{BDBD466C-0ED4-91E5-69B7-91DA411A9469}"/>
              </a:ext>
            </a:extLst>
          </p:cNvPr>
          <p:cNvSpPr/>
          <p:nvPr/>
        </p:nvSpPr>
        <p:spPr>
          <a:xfrm>
            <a:off x="3747247" y="3227294"/>
            <a:ext cx="968188" cy="57374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a:extLst>
              <a:ext uri="{FF2B5EF4-FFF2-40B4-BE49-F238E27FC236}">
                <a16:creationId xmlns:a16="http://schemas.microsoft.com/office/drawing/2014/main" id="{D86FE004-38E9-54C7-5649-59AEB2E09185}"/>
              </a:ext>
            </a:extLst>
          </p:cNvPr>
          <p:cNvSpPr/>
          <p:nvPr/>
        </p:nvSpPr>
        <p:spPr>
          <a:xfrm>
            <a:off x="7759623" y="3231776"/>
            <a:ext cx="968188" cy="57374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Audio 16">
            <a:extLst>
              <a:ext uri="{FF2B5EF4-FFF2-40B4-BE49-F238E27FC236}">
                <a16:creationId xmlns:a16="http://schemas.microsoft.com/office/drawing/2014/main" id="{2B507073-DD6A-54A2-2D6B-35DCE4CE39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0012" y="6045200"/>
            <a:ext cx="812800" cy="812800"/>
          </a:xfrm>
          <a:prstGeom prst="rect">
            <a:avLst/>
          </a:prstGeom>
        </p:spPr>
      </p:pic>
    </p:spTree>
    <p:extLst>
      <p:ext uri="{BB962C8B-B14F-4D97-AF65-F5344CB8AC3E}">
        <p14:creationId xmlns:p14="http://schemas.microsoft.com/office/powerpoint/2010/main" val="1440243711"/>
      </p:ext>
    </p:extLst>
  </p:cSld>
  <p:clrMapOvr>
    <a:masterClrMapping/>
  </p:clrMapOvr>
  <mc:AlternateContent xmlns:mc="http://schemas.openxmlformats.org/markup-compatibility/2006" xmlns:p14="http://schemas.microsoft.com/office/powerpoint/2010/main">
    <mc:Choice Requires="p14">
      <p:transition spd="slow" p14:dur="2000" advTm="16311"/>
    </mc:Choice>
    <mc:Fallback xmlns="">
      <p:transition spd="slow" advTm="1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key and a keyhole">
            <a:extLst>
              <a:ext uri="{FF2B5EF4-FFF2-40B4-BE49-F238E27FC236}">
                <a16:creationId xmlns:a16="http://schemas.microsoft.com/office/drawing/2014/main" id="{E9AF78F3-28F6-D5F9-D5C4-15875C5FDC1B}"/>
              </a:ext>
            </a:extLst>
          </p:cNvPr>
          <p:cNvPicPr>
            <a:picLocks noChangeAspect="1"/>
          </p:cNvPicPr>
          <p:nvPr/>
        </p:nvPicPr>
        <p:blipFill>
          <a:blip r:embed="rId5"/>
          <a:srcRect t="10903" b="5392"/>
          <a:stretch>
            <a:fillRect/>
          </a:stretch>
        </p:blipFill>
        <p:spPr>
          <a:xfrm>
            <a:off x="20" y="35723"/>
            <a:ext cx="12191980" cy="6786553"/>
          </a:xfrm>
          <a:prstGeom prst="rect">
            <a:avLst/>
          </a:prstGeom>
          <a:noFill/>
        </p:spPr>
      </p:pic>
      <p:sp>
        <p:nvSpPr>
          <p:cNvPr id="3" name="Content Placeholder 2">
            <a:extLst>
              <a:ext uri="{FF2B5EF4-FFF2-40B4-BE49-F238E27FC236}">
                <a16:creationId xmlns:a16="http://schemas.microsoft.com/office/drawing/2014/main" id="{885491C2-7E05-41FF-6540-8826B811DD49}"/>
              </a:ext>
            </a:extLst>
          </p:cNvPr>
          <p:cNvSpPr>
            <a:spLocks noGrp="1"/>
          </p:cNvSpPr>
          <p:nvPr>
            <p:ph type="ctrTitle"/>
          </p:nvPr>
        </p:nvSpPr>
        <p:spPr>
          <a:xfrm>
            <a:off x="252705" y="350977"/>
            <a:ext cx="10146353" cy="2387600"/>
          </a:xfrm>
        </p:spPr>
        <p:txBody>
          <a:bodyPr anchor="b">
            <a:normAutofit/>
          </a:bodyPr>
          <a:lstStyle/>
          <a:p>
            <a:r>
              <a:rPr lang="en-US" dirty="0"/>
              <a:t>Insulin is the key. </a:t>
            </a:r>
            <a:br>
              <a:rPr lang="en-US" dirty="0"/>
            </a:br>
            <a:r>
              <a:rPr lang="en-US" dirty="0"/>
              <a:t>It opens cells and lets sugar in</a:t>
            </a:r>
            <a:endParaRPr lang="en-US" b="0" i="0" u="none" strike="noStrike" dirty="0">
              <a:effectLst/>
            </a:endParaRPr>
          </a:p>
          <a:p>
            <a:pPr marL="0" indent="0">
              <a:buNone/>
            </a:pPr>
            <a:endParaRPr lang="en-US" b="0" i="0" u="none" strike="noStrike" dirty="0">
              <a:effectLst/>
            </a:endParaRPr>
          </a:p>
          <a:p>
            <a:endParaRPr lang="en-US" dirty="0"/>
          </a:p>
        </p:txBody>
      </p:sp>
      <p:sp>
        <p:nvSpPr>
          <p:cNvPr id="10" name="Subtitle 3">
            <a:extLst>
              <a:ext uri="{FF2B5EF4-FFF2-40B4-BE49-F238E27FC236}">
                <a16:creationId xmlns:a16="http://schemas.microsoft.com/office/drawing/2014/main" id="{CBC66948-F17F-1E8A-2DE3-B114E5E93E2D}"/>
              </a:ext>
            </a:extLst>
          </p:cNvPr>
          <p:cNvSpPr>
            <a:spLocks noGrp="1"/>
          </p:cNvSpPr>
          <p:nvPr>
            <p:ph type="subTitle" idx="1"/>
          </p:nvPr>
        </p:nvSpPr>
        <p:spPr>
          <a:xfrm>
            <a:off x="432000" y="4962525"/>
            <a:ext cx="5472000" cy="1219200"/>
          </a:xfrm>
        </p:spPr>
        <p:txBody>
          <a:bodyPr/>
          <a:lstStyle/>
          <a:p>
            <a:endParaRPr lang="en-US" dirty="0"/>
          </a:p>
          <a:p>
            <a:endParaRPr lang="en-US" dirty="0"/>
          </a:p>
        </p:txBody>
      </p:sp>
      <p:sp>
        <p:nvSpPr>
          <p:cNvPr id="4" name="Slide Number Placeholder 3" hidden="1">
            <a:extLst>
              <a:ext uri="{FF2B5EF4-FFF2-40B4-BE49-F238E27FC236}">
                <a16:creationId xmlns:a16="http://schemas.microsoft.com/office/drawing/2014/main" id="{ECBB4EEA-7EFC-1223-785E-27CC0A171F19}"/>
              </a:ext>
            </a:extLst>
          </p:cNvPr>
          <p:cNvSpPr>
            <a:spLocks noGrp="1"/>
          </p:cNvSpPr>
          <p:nvPr>
            <p:ph type="sldNum" sz="quarter" idx="4294967295"/>
          </p:nvPr>
        </p:nvSpPr>
        <p:spPr>
          <a:xfrm>
            <a:off x="11772000" y="6365363"/>
            <a:ext cx="420000" cy="421200"/>
          </a:xfrm>
        </p:spPr>
        <p:txBody>
          <a:bodyPr/>
          <a:lstStyle/>
          <a:p>
            <a:pPr>
              <a:spcAft>
                <a:spcPts val="600"/>
              </a:spcAft>
            </a:pPr>
            <a:fld id="{4B73C415-D670-4716-A5EC-CC4D52CA2BAC}" type="slidenum">
              <a:rPr lang="en-US" noProof="0" smtClean="0"/>
              <a:pPr>
                <a:spcAft>
                  <a:spcPts val="600"/>
                </a:spcAft>
              </a:pPr>
              <a:t>5</a:t>
            </a:fld>
            <a:endParaRPr lang="en-US" noProof="0"/>
          </a:p>
        </p:txBody>
      </p:sp>
      <p:pic>
        <p:nvPicPr>
          <p:cNvPr id="11" name="Audio 10">
            <a:extLst>
              <a:ext uri="{FF2B5EF4-FFF2-40B4-BE49-F238E27FC236}">
                <a16:creationId xmlns:a16="http://schemas.microsoft.com/office/drawing/2014/main" id="{C5F4B055-CBE5-4ED9-EDDD-8D3CF2849D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1980" y="5775325"/>
            <a:ext cx="812800" cy="812800"/>
          </a:xfrm>
          <a:prstGeom prst="rect">
            <a:avLst/>
          </a:prstGeom>
        </p:spPr>
      </p:pic>
    </p:spTree>
    <p:extLst>
      <p:ext uri="{BB962C8B-B14F-4D97-AF65-F5344CB8AC3E}">
        <p14:creationId xmlns:p14="http://schemas.microsoft.com/office/powerpoint/2010/main" val="4247937164"/>
      </p:ext>
    </p:extLst>
  </p:cSld>
  <p:clrMapOvr>
    <a:masterClrMapping/>
  </p:clrMapOvr>
  <mc:AlternateContent xmlns:mc="http://schemas.openxmlformats.org/markup-compatibility/2006" xmlns:p14="http://schemas.microsoft.com/office/powerpoint/2010/main">
    <mc:Choice Requires="p14">
      <p:transition spd="slow" p14:dur="2000" advTm="15606"/>
    </mc:Choice>
    <mc:Fallback xmlns="">
      <p:transition spd="slow" advTm="1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DB783-1152-E83F-7C7B-8B1EBCA26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19A5F-C79D-2F5C-F2ED-E2DBE5B4B2D2}"/>
              </a:ext>
            </a:extLst>
          </p:cNvPr>
          <p:cNvSpPr>
            <a:spLocks noGrp="1"/>
          </p:cNvSpPr>
          <p:nvPr>
            <p:ph type="title"/>
          </p:nvPr>
        </p:nvSpPr>
        <p:spPr>
          <a:xfrm>
            <a:off x="432000" y="431999"/>
            <a:ext cx="11340000" cy="1009975"/>
          </a:xfrm>
        </p:spPr>
        <p:txBody>
          <a:bodyPr anchor="t">
            <a:normAutofit/>
          </a:bodyPr>
          <a:lstStyle/>
          <a:p>
            <a:r>
              <a:rPr lang="en-US" sz="3000"/>
              <a:t>What happens when I eat food?</a:t>
            </a:r>
          </a:p>
        </p:txBody>
      </p:sp>
      <p:graphicFrame>
        <p:nvGraphicFramePr>
          <p:cNvPr id="5" name="Content Placeholder 2">
            <a:extLst>
              <a:ext uri="{FF2B5EF4-FFF2-40B4-BE49-F238E27FC236}">
                <a16:creationId xmlns:a16="http://schemas.microsoft.com/office/drawing/2014/main" id="{1BEBE8FD-7C79-21B9-4489-4D102A3CB226}"/>
              </a:ext>
            </a:extLst>
          </p:cNvPr>
          <p:cNvGraphicFramePr>
            <a:graphicFrameLocks noGrp="1"/>
          </p:cNvGraphicFramePr>
          <p:nvPr>
            <p:ph idx="1"/>
            <p:extLst>
              <p:ext uri="{D42A27DB-BD31-4B8C-83A1-F6EECF244321}">
                <p14:modId xmlns:p14="http://schemas.microsoft.com/office/powerpoint/2010/main" val="981132493"/>
              </p:ext>
            </p:extLst>
          </p:nvPr>
        </p:nvGraphicFramePr>
        <p:xfrm>
          <a:off x="-699176" y="2506662"/>
          <a:ext cx="113400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ight Arrow 3">
            <a:extLst>
              <a:ext uri="{FF2B5EF4-FFF2-40B4-BE49-F238E27FC236}">
                <a16:creationId xmlns:a16="http://schemas.microsoft.com/office/drawing/2014/main" id="{654F151B-64E0-BFE2-7513-FA851FE2F25F}"/>
              </a:ext>
            </a:extLst>
          </p:cNvPr>
          <p:cNvSpPr/>
          <p:nvPr/>
        </p:nvSpPr>
        <p:spPr>
          <a:xfrm>
            <a:off x="4794211" y="3820584"/>
            <a:ext cx="968188" cy="57374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ultiply 2">
            <a:extLst>
              <a:ext uri="{FF2B5EF4-FFF2-40B4-BE49-F238E27FC236}">
                <a16:creationId xmlns:a16="http://schemas.microsoft.com/office/drawing/2014/main" id="{C21F47C9-57D4-DDC8-51A1-9FFC9014C987}"/>
              </a:ext>
            </a:extLst>
          </p:cNvPr>
          <p:cNvSpPr/>
          <p:nvPr/>
        </p:nvSpPr>
        <p:spPr>
          <a:xfrm>
            <a:off x="4460611" y="3262531"/>
            <a:ext cx="1635389" cy="1792942"/>
          </a:xfrm>
          <a:prstGeom prst="mathMultipl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doctor measuring a person's stomach&#10;&#10;AI-generated content may be incorrect.">
            <a:extLst>
              <a:ext uri="{FF2B5EF4-FFF2-40B4-BE49-F238E27FC236}">
                <a16:creationId xmlns:a16="http://schemas.microsoft.com/office/drawing/2014/main" id="{C48878AE-D256-C308-74B1-0B0CFCBDF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4211" y="1280643"/>
            <a:ext cx="3425862" cy="1993900"/>
          </a:xfrm>
          <a:prstGeom prst="rect">
            <a:avLst/>
          </a:prstGeom>
        </p:spPr>
      </p:pic>
      <p:pic>
        <p:nvPicPr>
          <p:cNvPr id="16" name="Picture 15" descr="A hand holding a device with a green strip&#10;&#10;AI-generated content may be incorrect.">
            <a:extLst>
              <a:ext uri="{FF2B5EF4-FFF2-40B4-BE49-F238E27FC236}">
                <a16:creationId xmlns:a16="http://schemas.microsoft.com/office/drawing/2014/main" id="{E7DDD580-2DFC-CCE4-604A-E34D31AFAF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99103" y="1780142"/>
            <a:ext cx="3673592" cy="3099593"/>
          </a:xfrm>
          <a:prstGeom prst="rect">
            <a:avLst/>
          </a:prstGeom>
        </p:spPr>
      </p:pic>
      <p:pic>
        <p:nvPicPr>
          <p:cNvPr id="43" name="Audio 42">
            <a:extLst>
              <a:ext uri="{FF2B5EF4-FFF2-40B4-BE49-F238E27FC236}">
                <a16:creationId xmlns:a16="http://schemas.microsoft.com/office/drawing/2014/main" id="{17383B16-BA08-CB9E-F991-FC9B9864419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192000" y="5892800"/>
            <a:ext cx="812800" cy="812800"/>
          </a:xfrm>
          <a:prstGeom prst="rect">
            <a:avLst/>
          </a:prstGeom>
        </p:spPr>
      </p:pic>
      <p:sp>
        <p:nvSpPr>
          <p:cNvPr id="6" name="Rectangle 5">
            <a:extLst>
              <a:ext uri="{FF2B5EF4-FFF2-40B4-BE49-F238E27FC236}">
                <a16:creationId xmlns:a16="http://schemas.microsoft.com/office/drawing/2014/main" id="{D47EFFD8-AEF8-C3F4-69FD-3D81B1A83891}"/>
              </a:ext>
              <a:ext uri="{C183D7F6-B498-43B3-948B-1728B52AA6E4}">
                <adec:decorative xmlns:adec="http://schemas.microsoft.com/office/drawing/2017/decorative" val="1"/>
              </a:ext>
            </a:extLst>
          </p:cNvPr>
          <p:cNvSpPr/>
          <p:nvPr/>
        </p:nvSpPr>
        <p:spPr>
          <a:xfrm>
            <a:off x="0" y="6239946"/>
            <a:ext cx="12192000" cy="618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y 6">
            <a:extLst>
              <a:ext uri="{FF2B5EF4-FFF2-40B4-BE49-F238E27FC236}">
                <a16:creationId xmlns:a16="http://schemas.microsoft.com/office/drawing/2014/main" id="{FC58D773-E117-05FA-71A5-F5D96816D143}"/>
              </a:ext>
            </a:extLst>
          </p:cNvPr>
          <p:cNvSpPr/>
          <p:nvPr/>
        </p:nvSpPr>
        <p:spPr>
          <a:xfrm>
            <a:off x="6167999" y="4634753"/>
            <a:ext cx="2259105" cy="2223247"/>
          </a:xfrm>
          <a:prstGeom prst="mathMultipl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0186528"/>
      </p:ext>
    </p:extLst>
  </p:cSld>
  <p:clrMapOvr>
    <a:masterClrMapping/>
  </p:clrMapOvr>
  <mc:AlternateContent xmlns:mc="http://schemas.openxmlformats.org/markup-compatibility/2006" xmlns:p14="http://schemas.microsoft.com/office/powerpoint/2010/main">
    <mc:Choice Requires="p14">
      <p:transition spd="slow" p14:dur="2000" advTm="15967"/>
    </mc:Choice>
    <mc:Fallback xmlns="">
      <p:transition spd="slow" advTm="15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3"/>
                </p:tgtEl>
              </p:cMediaNode>
            </p:audio>
          </p:childTnLst>
        </p:cTn>
      </p:par>
    </p:tnLst>
    <p:bldLst>
      <p:bldGraphic spid="5" grpId="0">
        <p:bldAsOne/>
      </p:bldGraphic>
      <p:bldP spid="4"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75A2-ED76-4879-9DA8-A4CFA762DB80}"/>
              </a:ext>
            </a:extLst>
          </p:cNvPr>
          <p:cNvSpPr>
            <a:spLocks noGrp="1"/>
          </p:cNvSpPr>
          <p:nvPr>
            <p:ph type="title"/>
          </p:nvPr>
        </p:nvSpPr>
        <p:spPr>
          <a:xfrm>
            <a:off x="432000" y="432000"/>
            <a:ext cx="11760000" cy="413644"/>
          </a:xfrm>
        </p:spPr>
        <p:txBody>
          <a:bodyPr/>
          <a:lstStyle/>
          <a:p>
            <a:r>
              <a:rPr lang="en-US" dirty="0"/>
              <a:t>When blood sugar is high we don’t feel good because.......</a:t>
            </a:r>
            <a:br>
              <a:rPr lang="en-US" dirty="0"/>
            </a:br>
            <a:br>
              <a:rPr lang="en-US" dirty="0"/>
            </a:br>
            <a:endParaRPr lang="en-US" dirty="0">
              <a:effectLst/>
            </a:endParaRPr>
          </a:p>
        </p:txBody>
      </p:sp>
      <p:sp>
        <p:nvSpPr>
          <p:cNvPr id="12" name="Text Placeholder 11"/>
          <p:cNvSpPr>
            <a:spLocks noGrp="1"/>
          </p:cNvSpPr>
          <p:nvPr>
            <p:ph type="body" sz="quarter" idx="37"/>
          </p:nvPr>
        </p:nvSpPr>
        <p:spPr/>
        <p:txBody>
          <a:bodyPr/>
          <a:lstStyle/>
          <a:p>
            <a:r>
              <a:rPr lang="en-US" dirty="0"/>
              <a:t>Thirst</a:t>
            </a:r>
          </a:p>
        </p:txBody>
      </p:sp>
      <p:sp>
        <p:nvSpPr>
          <p:cNvPr id="13" name="Text Placeholder 12"/>
          <p:cNvSpPr>
            <a:spLocks noGrp="1"/>
          </p:cNvSpPr>
          <p:nvPr>
            <p:ph type="body" sz="quarter" idx="38"/>
          </p:nvPr>
        </p:nvSpPr>
        <p:spPr/>
        <p:txBody>
          <a:bodyPr/>
          <a:lstStyle/>
          <a:p>
            <a:endParaRPr lang="en-US" dirty="0"/>
          </a:p>
          <a:p>
            <a:br>
              <a:rPr lang="en-US" dirty="0"/>
            </a:br>
            <a:endParaRPr lang="en-US" dirty="0">
              <a:effectLst/>
            </a:endParaRPr>
          </a:p>
        </p:txBody>
      </p:sp>
      <p:sp>
        <p:nvSpPr>
          <p:cNvPr id="14" name="Text Placeholder 13"/>
          <p:cNvSpPr>
            <a:spLocks noGrp="1"/>
          </p:cNvSpPr>
          <p:nvPr>
            <p:ph type="body" sz="quarter" idx="39"/>
          </p:nvPr>
        </p:nvSpPr>
        <p:spPr/>
        <p:txBody>
          <a:bodyPr/>
          <a:lstStyle/>
          <a:p>
            <a:r>
              <a:rPr lang="en-US" dirty="0"/>
              <a:t>Frequently urination</a:t>
            </a:r>
          </a:p>
          <a:p>
            <a:br>
              <a:rPr lang="en-US" dirty="0"/>
            </a:br>
            <a:endParaRPr lang="en-US" dirty="0">
              <a:effectLst/>
            </a:endParaRPr>
          </a:p>
        </p:txBody>
      </p:sp>
      <p:sp>
        <p:nvSpPr>
          <p:cNvPr id="27" name="Text Placeholder 26"/>
          <p:cNvSpPr>
            <a:spLocks noGrp="1"/>
          </p:cNvSpPr>
          <p:nvPr>
            <p:ph type="body" sz="quarter" idx="35"/>
          </p:nvPr>
        </p:nvSpPr>
        <p:spPr/>
        <p:txBody>
          <a:bodyPr/>
          <a:lstStyle/>
          <a:p>
            <a:r>
              <a:rPr lang="en-US" dirty="0"/>
              <a:t>Dry Mouth</a:t>
            </a:r>
          </a:p>
        </p:txBody>
      </p:sp>
      <p:sp>
        <p:nvSpPr>
          <p:cNvPr id="28" name="Text Placeholder 27"/>
          <p:cNvSpPr>
            <a:spLocks noGrp="1"/>
          </p:cNvSpPr>
          <p:nvPr>
            <p:ph type="body" sz="quarter" idx="33"/>
          </p:nvPr>
        </p:nvSpPr>
        <p:spPr/>
        <p:txBody>
          <a:bodyPr/>
          <a:lstStyle/>
          <a:p>
            <a:r>
              <a:rPr lang="en-US" dirty="0"/>
              <a:t>Irritability</a:t>
            </a:r>
          </a:p>
        </p:txBody>
      </p:sp>
      <p:sp>
        <p:nvSpPr>
          <p:cNvPr id="30" name="Text Placeholder 29"/>
          <p:cNvSpPr>
            <a:spLocks noGrp="1"/>
          </p:cNvSpPr>
          <p:nvPr>
            <p:ph type="body" sz="quarter" idx="17"/>
          </p:nvPr>
        </p:nvSpPr>
        <p:spPr/>
        <p:txBody>
          <a:bodyPr/>
          <a:lstStyle/>
          <a:p>
            <a:r>
              <a:rPr lang="en-US" dirty="0"/>
              <a:t>Fatigue</a:t>
            </a:r>
          </a:p>
        </p:txBody>
      </p:sp>
      <p:pic>
        <p:nvPicPr>
          <p:cNvPr id="6" name="Picture 5" descr="A person holding a glass of liquid&#10;&#10;Description automatically generated with low confidence">
            <a:extLst>
              <a:ext uri="{FF2B5EF4-FFF2-40B4-BE49-F238E27FC236}">
                <a16:creationId xmlns:a16="http://schemas.microsoft.com/office/drawing/2014/main" id="{70065D84-293F-4314-BB11-2770D2915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40150" y="1754443"/>
            <a:ext cx="1968200" cy="1961895"/>
          </a:xfrm>
          <a:prstGeom prst="rect">
            <a:avLst/>
          </a:prstGeom>
        </p:spPr>
      </p:pic>
      <p:pic>
        <p:nvPicPr>
          <p:cNvPr id="37" name="Picture Placeholder 36" descr="A picture containing person, person, wearing, looking&#10;&#10;Description automatically generated">
            <a:extLst>
              <a:ext uri="{FF2B5EF4-FFF2-40B4-BE49-F238E27FC236}">
                <a16:creationId xmlns:a16="http://schemas.microsoft.com/office/drawing/2014/main" id="{B9D3961B-C1CF-4307-82AC-FF7179F63D46}"/>
              </a:ext>
            </a:extLst>
          </p:cNvPr>
          <p:cNvPicPr>
            <a:picLocks noGrp="1" noChangeAspect="1"/>
          </p:cNvPicPr>
          <p:nvPr>
            <p:ph type="pic" sz="quarter" idx="43"/>
          </p:nvPr>
        </p:nvPicPr>
        <p:blipFill>
          <a:blip r:embed="rId6" cstate="print">
            <a:extLst>
              <a:ext uri="{28A0092B-C50C-407E-A947-70E740481C1C}">
                <a14:useLocalDpi xmlns:a14="http://schemas.microsoft.com/office/drawing/2010/main" val="0"/>
              </a:ext>
            </a:extLst>
          </a:blip>
          <a:srcRect t="16640" b="16640"/>
          <a:stretch>
            <a:fillRect/>
          </a:stretch>
        </p:blipFill>
        <p:spPr/>
      </p:pic>
      <p:pic>
        <p:nvPicPr>
          <p:cNvPr id="45" name="Picture Placeholder 44" descr="A picture containing person, posing, arm&#10;&#10;Description automatically generated">
            <a:extLst>
              <a:ext uri="{FF2B5EF4-FFF2-40B4-BE49-F238E27FC236}">
                <a16:creationId xmlns:a16="http://schemas.microsoft.com/office/drawing/2014/main" id="{9D5AC7DF-342F-4796-90B5-A9AF78DFB41F}"/>
              </a:ext>
            </a:extLst>
          </p:cNvPr>
          <p:cNvPicPr>
            <a:picLocks noGrp="1" noChangeAspect="1"/>
          </p:cNvPicPr>
          <p:nvPr>
            <p:ph type="pic" sz="quarter" idx="42"/>
          </p:nvPr>
        </p:nvPicPr>
        <p:blipFill>
          <a:blip r:embed="rId7" cstate="print">
            <a:extLst>
              <a:ext uri="{28A0092B-C50C-407E-A947-70E740481C1C}">
                <a14:useLocalDpi xmlns:a14="http://schemas.microsoft.com/office/drawing/2010/main" val="0"/>
              </a:ext>
            </a:extLst>
          </a:blip>
          <a:srcRect l="16667" r="16667"/>
          <a:stretch>
            <a:fillRect/>
          </a:stretch>
        </p:blipFill>
        <p:spPr/>
      </p:pic>
      <p:pic>
        <p:nvPicPr>
          <p:cNvPr id="11" name="Picture Placeholder 10" descr="Yawning baby">
            <a:extLst>
              <a:ext uri="{FF2B5EF4-FFF2-40B4-BE49-F238E27FC236}">
                <a16:creationId xmlns:a16="http://schemas.microsoft.com/office/drawing/2014/main" id="{216B449A-A024-5F46-8118-42B301C2077D}"/>
              </a:ext>
            </a:extLst>
          </p:cNvPr>
          <p:cNvPicPr>
            <a:picLocks noGrp="1" noChangeAspect="1"/>
          </p:cNvPicPr>
          <p:nvPr>
            <p:ph type="pic" sz="quarter" idx="41"/>
          </p:nvPr>
        </p:nvPicPr>
        <p:blipFill>
          <a:blip r:embed="rId8" cstate="print">
            <a:extLst>
              <a:ext uri="{28A0092B-C50C-407E-A947-70E740481C1C}">
                <a14:useLocalDpi xmlns:a14="http://schemas.microsoft.com/office/drawing/2010/main" val="0"/>
              </a:ext>
            </a:extLst>
          </a:blip>
          <a:srcRect l="8440" r="8440"/>
          <a:stretch>
            <a:fillRect/>
          </a:stretch>
        </p:blipFill>
        <p:spPr/>
      </p:pic>
      <p:pic>
        <p:nvPicPr>
          <p:cNvPr id="2050" name="Picture 2" descr="Water, Glass, Drops, Drink, Clear, Blue">
            <a:extLst>
              <a:ext uri="{FF2B5EF4-FFF2-40B4-BE49-F238E27FC236}">
                <a16:creationId xmlns:a16="http://schemas.microsoft.com/office/drawing/2014/main" id="{B5CA2A5F-5FD9-D545-B3D6-C89D36523D3B}"/>
              </a:ext>
            </a:extLst>
          </p:cNvPr>
          <p:cNvPicPr>
            <a:picLocks noGrp="1" noChangeAspect="1" noChangeArrowheads="1"/>
          </p:cNvPicPr>
          <p:nvPr>
            <p:ph type="pic" sz="quarter" idx="44"/>
          </p:nvPr>
        </p:nvPicPr>
        <p:blipFill>
          <a:blip r:embed="rId9">
            <a:extLst>
              <a:ext uri="{28A0092B-C50C-407E-A947-70E740481C1C}">
                <a14:useLocalDpi xmlns:a14="http://schemas.microsoft.com/office/drawing/2010/main" val="0"/>
              </a:ext>
            </a:extLst>
          </a:blip>
          <a:srcRect l="14314" r="143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troom, Public Restroom, Rest Room">
            <a:extLst>
              <a:ext uri="{FF2B5EF4-FFF2-40B4-BE49-F238E27FC236}">
                <a16:creationId xmlns:a16="http://schemas.microsoft.com/office/drawing/2014/main" id="{7A29400E-8258-4444-9049-376E1192E419}"/>
              </a:ext>
            </a:extLst>
          </p:cNvPr>
          <p:cNvPicPr>
            <a:picLocks noGrp="1" noChangeAspect="1" noChangeArrowheads="1"/>
          </p:cNvPicPr>
          <p:nvPr>
            <p:ph type="pic" sz="quarter" idx="45"/>
          </p:nvPr>
        </p:nvPicPr>
        <p:blipFill>
          <a:blip r:embed="rId10">
            <a:extLst>
              <a:ext uri="{28A0092B-C50C-407E-A947-70E740481C1C}">
                <a14:useLocalDpi xmlns:a14="http://schemas.microsoft.com/office/drawing/2010/main" val="0"/>
              </a:ext>
            </a:extLst>
          </a:blip>
          <a:srcRect l="40" r="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7D07BC7-5B0B-CF40-F898-13650F2B0072}"/>
              </a:ext>
              <a:ext uri="{C183D7F6-B498-43B3-948B-1728B52AA6E4}">
                <adec:decorative xmlns:adec="http://schemas.microsoft.com/office/drawing/2017/decorative" val="1"/>
              </a:ext>
            </a:extLst>
          </p:cNvPr>
          <p:cNvSpPr/>
          <p:nvPr/>
        </p:nvSpPr>
        <p:spPr>
          <a:xfrm>
            <a:off x="0" y="5982346"/>
            <a:ext cx="12192000" cy="87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B57DA847-C9E9-DAB1-B3F7-5F655DE752C1}"/>
              </a:ext>
            </a:extLst>
          </p:cNvPr>
          <p:cNvSpPr>
            <a:spLocks noGrp="1"/>
          </p:cNvSpPr>
          <p:nvPr>
            <p:ph type="body" sz="quarter" idx="18"/>
          </p:nvPr>
        </p:nvSpPr>
        <p:spPr/>
        <p:txBody>
          <a:bodyPr/>
          <a:lstStyle/>
          <a:p>
            <a:endParaRPr lang="en-US" dirty="0"/>
          </a:p>
          <a:p>
            <a:endParaRPr lang="en-US" dirty="0"/>
          </a:p>
        </p:txBody>
      </p:sp>
      <p:sp>
        <p:nvSpPr>
          <p:cNvPr id="7" name="Text Placeholder 6">
            <a:extLst>
              <a:ext uri="{FF2B5EF4-FFF2-40B4-BE49-F238E27FC236}">
                <a16:creationId xmlns:a16="http://schemas.microsoft.com/office/drawing/2014/main" id="{AA1D78EA-EDD3-4F1E-1278-C2A81C17F7D3}"/>
              </a:ext>
            </a:extLst>
          </p:cNvPr>
          <p:cNvSpPr>
            <a:spLocks noGrp="1"/>
          </p:cNvSpPr>
          <p:nvPr>
            <p:ph type="body" sz="quarter" idx="36"/>
          </p:nvPr>
        </p:nvSpPr>
        <p:spPr/>
        <p:txBody>
          <a:bodyPr/>
          <a:lstStyle/>
          <a:p>
            <a:endParaRPr lang="en-US" dirty="0"/>
          </a:p>
          <a:p>
            <a:endParaRPr lang="en-US" dirty="0"/>
          </a:p>
        </p:txBody>
      </p:sp>
      <p:sp>
        <p:nvSpPr>
          <p:cNvPr id="9" name="Text Placeholder 8">
            <a:extLst>
              <a:ext uri="{FF2B5EF4-FFF2-40B4-BE49-F238E27FC236}">
                <a16:creationId xmlns:a16="http://schemas.microsoft.com/office/drawing/2014/main" id="{4382E483-0F5D-DB20-02DE-F13EF0156C58}"/>
              </a:ext>
            </a:extLst>
          </p:cNvPr>
          <p:cNvSpPr>
            <a:spLocks noGrp="1"/>
          </p:cNvSpPr>
          <p:nvPr>
            <p:ph type="body" sz="quarter" idx="34"/>
          </p:nvPr>
        </p:nvSpPr>
        <p:spPr/>
        <p:txBody>
          <a:bodyPr/>
          <a:lstStyle/>
          <a:p>
            <a:endParaRPr lang="en-US" dirty="0"/>
          </a:p>
          <a:p>
            <a:endParaRPr lang="en-US" dirty="0"/>
          </a:p>
        </p:txBody>
      </p:sp>
      <p:sp>
        <p:nvSpPr>
          <p:cNvPr id="15" name="Text Placeholder 14">
            <a:extLst>
              <a:ext uri="{FF2B5EF4-FFF2-40B4-BE49-F238E27FC236}">
                <a16:creationId xmlns:a16="http://schemas.microsoft.com/office/drawing/2014/main" id="{5F8DC2FF-BE19-E931-78F6-64C6B4DF9413}"/>
              </a:ext>
            </a:extLst>
          </p:cNvPr>
          <p:cNvSpPr>
            <a:spLocks noGrp="1"/>
          </p:cNvSpPr>
          <p:nvPr>
            <p:ph type="body" sz="quarter" idx="40"/>
          </p:nvPr>
        </p:nvSpPr>
        <p:spPr/>
        <p:txBody>
          <a:bodyPr/>
          <a:lstStyle/>
          <a:p>
            <a:endParaRPr lang="en-US" dirty="0"/>
          </a:p>
          <a:p>
            <a:endParaRPr lang="en-US" dirty="0"/>
          </a:p>
        </p:txBody>
      </p:sp>
      <p:pic>
        <p:nvPicPr>
          <p:cNvPr id="26" name="Audio 25">
            <a:extLst>
              <a:ext uri="{FF2B5EF4-FFF2-40B4-BE49-F238E27FC236}">
                <a16:creationId xmlns:a16="http://schemas.microsoft.com/office/drawing/2014/main" id="{C9D6790D-B7C8-5758-633D-26E29666A32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5825564"/>
            <a:ext cx="812800" cy="812800"/>
          </a:xfrm>
          <a:prstGeom prst="rect">
            <a:avLst/>
          </a:prstGeom>
        </p:spPr>
      </p:pic>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13948"/>
    </mc:Choice>
    <mc:Fallback xmlns="">
      <p:transition spd="slow" advTm="1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F57439-B5DF-3FED-4AA7-0BE75B3AE5A4}"/>
              </a:ext>
            </a:extLst>
          </p:cNvPr>
          <p:cNvSpPr>
            <a:spLocks noGrp="1"/>
          </p:cNvSpPr>
          <p:nvPr>
            <p:ph idx="1"/>
          </p:nvPr>
        </p:nvSpPr>
        <p:spPr>
          <a:xfrm>
            <a:off x="680728" y="5657850"/>
            <a:ext cx="4974545" cy="707513"/>
          </a:xfrm>
        </p:spPr>
        <p:txBody>
          <a:bodyPr>
            <a:normAutofit/>
          </a:bodyPr>
          <a:lstStyle/>
          <a:p>
            <a:endParaRPr lang="en-US" dirty="0">
              <a:solidFill>
                <a:schemeClr val="tx1"/>
              </a:solidFill>
            </a:endParaRPr>
          </a:p>
          <a:p>
            <a:endParaRPr lang="en-US" dirty="0">
              <a:solidFill>
                <a:schemeClr val="tx1"/>
              </a:solidFill>
            </a:endParaRPr>
          </a:p>
        </p:txBody>
      </p:sp>
      <p:sp>
        <p:nvSpPr>
          <p:cNvPr id="32" name="Slide Number Placeholder 2">
            <a:extLst>
              <a:ext uri="{FF2B5EF4-FFF2-40B4-BE49-F238E27FC236}">
                <a16:creationId xmlns:a16="http://schemas.microsoft.com/office/drawing/2014/main" id="{583495F7-1A4E-3BB8-ABC4-E51B6173D736}"/>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solidFill>
                  <a:schemeClr val="tx1"/>
                </a:solidFill>
              </a:rPr>
              <a:pPr>
                <a:spcAft>
                  <a:spcPts val="600"/>
                </a:spcAft>
              </a:pPr>
              <a:t>8</a:t>
            </a:fld>
            <a:endParaRPr lang="en-US" noProof="0">
              <a:solidFill>
                <a:schemeClr val="tx1"/>
              </a:solidFill>
            </a:endParaRPr>
          </a:p>
        </p:txBody>
      </p:sp>
      <p:pic>
        <p:nvPicPr>
          <p:cNvPr id="27" name="Picture Placeholder 26" descr="People raising hands">
            <a:extLst>
              <a:ext uri="{FF2B5EF4-FFF2-40B4-BE49-F238E27FC236}">
                <a16:creationId xmlns:a16="http://schemas.microsoft.com/office/drawing/2014/main" id="{669C5AE9-1B4C-3BE7-441D-C40DA563BD2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89" r="1485" b="1"/>
          <a:stretch>
            <a:fillRect/>
          </a:stretch>
        </p:blipFill>
        <p:spPr>
          <a:xfrm>
            <a:off x="432000" y="-66662"/>
            <a:ext cx="5472000" cy="3714737"/>
          </a:xfrm>
          <a:noFill/>
        </p:spPr>
      </p:pic>
      <p:sp>
        <p:nvSpPr>
          <p:cNvPr id="2" name="Title 1">
            <a:extLst>
              <a:ext uri="{FF2B5EF4-FFF2-40B4-BE49-F238E27FC236}">
                <a16:creationId xmlns:a16="http://schemas.microsoft.com/office/drawing/2014/main" id="{620D6E16-DEAE-255A-93F3-409F36615B2D}"/>
              </a:ext>
            </a:extLst>
          </p:cNvPr>
          <p:cNvSpPr>
            <a:spLocks noGrp="1"/>
          </p:cNvSpPr>
          <p:nvPr>
            <p:ph type="title"/>
          </p:nvPr>
        </p:nvSpPr>
        <p:spPr>
          <a:xfrm>
            <a:off x="6785455" y="3147506"/>
            <a:ext cx="4974545" cy="1343025"/>
          </a:xfrm>
        </p:spPr>
        <p:txBody>
          <a:bodyPr anchor="b">
            <a:normAutofit/>
          </a:bodyPr>
          <a:lstStyle/>
          <a:p>
            <a:r>
              <a:rPr lang="en-US" sz="3100" dirty="0">
                <a:solidFill>
                  <a:schemeClr val="tx1"/>
                </a:solidFill>
              </a:rPr>
              <a:t>If body fat causes high blood sugar, how can you lower blood sugar? </a:t>
            </a:r>
          </a:p>
        </p:txBody>
      </p:sp>
      <p:sp>
        <p:nvSpPr>
          <p:cNvPr id="5" name="Text Placeholder 4">
            <a:extLst>
              <a:ext uri="{FF2B5EF4-FFF2-40B4-BE49-F238E27FC236}">
                <a16:creationId xmlns:a16="http://schemas.microsoft.com/office/drawing/2014/main" id="{F2E95B1C-1E83-54CF-D3D6-B922EC80F931}"/>
              </a:ext>
            </a:extLst>
          </p:cNvPr>
          <p:cNvSpPr>
            <a:spLocks noGrp="1"/>
          </p:cNvSpPr>
          <p:nvPr>
            <p:ph type="body" sz="quarter" idx="13"/>
          </p:nvPr>
        </p:nvSpPr>
        <p:spPr>
          <a:xfrm>
            <a:off x="6288002" y="4130531"/>
            <a:ext cx="1800000" cy="360000"/>
          </a:xfrm>
        </p:spPr>
        <p:txBody>
          <a:bodyPr>
            <a:normAutofit/>
          </a:bodyPr>
          <a:lstStyle/>
          <a:p>
            <a:r>
              <a:rPr lang="en-US" dirty="0">
                <a:solidFill>
                  <a:schemeClr val="tx1"/>
                </a:solidFill>
              </a:rPr>
              <a:t> </a:t>
            </a:r>
          </a:p>
        </p:txBody>
      </p:sp>
      <p:sp>
        <p:nvSpPr>
          <p:cNvPr id="6" name="Text Placeholder 5">
            <a:extLst>
              <a:ext uri="{FF2B5EF4-FFF2-40B4-BE49-F238E27FC236}">
                <a16:creationId xmlns:a16="http://schemas.microsoft.com/office/drawing/2014/main" id="{96217735-F2AC-B379-D53A-83E5138EE435}"/>
              </a:ext>
            </a:extLst>
          </p:cNvPr>
          <p:cNvSpPr>
            <a:spLocks noGrp="1"/>
          </p:cNvSpPr>
          <p:nvPr>
            <p:ph type="body" sz="quarter" idx="14"/>
          </p:nvPr>
        </p:nvSpPr>
        <p:spPr>
          <a:xfrm>
            <a:off x="6288002" y="4764931"/>
            <a:ext cx="1800000" cy="720000"/>
          </a:xfrm>
        </p:spPr>
        <p:txBody>
          <a:bodyPr>
            <a:normAutofit/>
          </a:bodyPr>
          <a:lstStyle/>
          <a:p>
            <a:endParaRPr lang="en-US" dirty="0">
              <a:solidFill>
                <a:schemeClr val="tx1"/>
              </a:solidFill>
            </a:endParaRPr>
          </a:p>
          <a:p>
            <a:endParaRPr lang="en-US" dirty="0">
              <a:solidFill>
                <a:schemeClr val="tx1"/>
              </a:solidFill>
            </a:endParaRPr>
          </a:p>
        </p:txBody>
      </p:sp>
      <p:sp>
        <p:nvSpPr>
          <p:cNvPr id="7" name="Text Placeholder 6">
            <a:extLst>
              <a:ext uri="{FF2B5EF4-FFF2-40B4-BE49-F238E27FC236}">
                <a16:creationId xmlns:a16="http://schemas.microsoft.com/office/drawing/2014/main" id="{6250511F-9D5F-D635-6760-1DF2C4D5162D}"/>
              </a:ext>
            </a:extLst>
          </p:cNvPr>
          <p:cNvSpPr>
            <a:spLocks noGrp="1"/>
          </p:cNvSpPr>
          <p:nvPr>
            <p:ph type="body" sz="quarter" idx="15"/>
          </p:nvPr>
        </p:nvSpPr>
        <p:spPr>
          <a:xfrm>
            <a:off x="8202527" y="4130531"/>
            <a:ext cx="1800000" cy="360000"/>
          </a:xfrm>
        </p:spPr>
        <p:txBody>
          <a:bodyPr>
            <a:normAutofit/>
          </a:bodyPr>
          <a:lstStyle/>
          <a:p>
            <a:r>
              <a:rPr lang="en-US" dirty="0">
                <a:solidFill>
                  <a:schemeClr val="tx1"/>
                </a:solidFill>
              </a:rPr>
              <a:t> </a:t>
            </a:r>
          </a:p>
        </p:txBody>
      </p:sp>
      <p:sp>
        <p:nvSpPr>
          <p:cNvPr id="8" name="Text Placeholder 7">
            <a:extLst>
              <a:ext uri="{FF2B5EF4-FFF2-40B4-BE49-F238E27FC236}">
                <a16:creationId xmlns:a16="http://schemas.microsoft.com/office/drawing/2014/main" id="{EED2D4E7-AE39-236B-74ED-02F1BE88C0E3}"/>
              </a:ext>
            </a:extLst>
          </p:cNvPr>
          <p:cNvSpPr>
            <a:spLocks noGrp="1"/>
          </p:cNvSpPr>
          <p:nvPr>
            <p:ph type="body" sz="quarter" idx="16"/>
          </p:nvPr>
        </p:nvSpPr>
        <p:spPr>
          <a:xfrm>
            <a:off x="8202527" y="4764931"/>
            <a:ext cx="1800000" cy="720000"/>
          </a:xfrm>
        </p:spPr>
        <p:txBody>
          <a:bodyPr>
            <a:normAutofit/>
          </a:bodyPr>
          <a:lstStyle/>
          <a:p>
            <a:endParaRPr lang="en-US" dirty="0">
              <a:solidFill>
                <a:schemeClr val="tx1"/>
              </a:solidFill>
            </a:endParaRPr>
          </a:p>
          <a:p>
            <a:endParaRPr lang="en-US" dirty="0">
              <a:solidFill>
                <a:schemeClr val="tx1"/>
              </a:solidFill>
            </a:endParaRPr>
          </a:p>
        </p:txBody>
      </p:sp>
      <p:sp>
        <p:nvSpPr>
          <p:cNvPr id="41" name="Text Placeholder 10">
            <a:extLst>
              <a:ext uri="{FF2B5EF4-FFF2-40B4-BE49-F238E27FC236}">
                <a16:creationId xmlns:a16="http://schemas.microsoft.com/office/drawing/2014/main" id="{52A9CA68-4728-7363-D528-D87AB2A24BD6}"/>
              </a:ext>
            </a:extLst>
          </p:cNvPr>
          <p:cNvSpPr>
            <a:spLocks noGrp="1"/>
          </p:cNvSpPr>
          <p:nvPr>
            <p:ph type="body" sz="quarter" idx="18"/>
          </p:nvPr>
        </p:nvSpPr>
        <p:spPr>
          <a:xfrm>
            <a:off x="10117052" y="4764931"/>
            <a:ext cx="1800000" cy="720000"/>
          </a:xfrm>
        </p:spPr>
        <p:txBody>
          <a:bodyPr/>
          <a:lstStyle/>
          <a:p>
            <a:endParaRPr lang="en-US" dirty="0">
              <a:solidFill>
                <a:schemeClr val="tx1"/>
              </a:solidFill>
            </a:endParaRPr>
          </a:p>
          <a:p>
            <a:endParaRPr lang="en-US" dirty="0">
              <a:solidFill>
                <a:schemeClr val="tx1"/>
              </a:solidFill>
            </a:endParaRPr>
          </a:p>
        </p:txBody>
      </p:sp>
      <p:sp>
        <p:nvSpPr>
          <p:cNvPr id="42" name="TextBox 41">
            <a:extLst>
              <a:ext uri="{FF2B5EF4-FFF2-40B4-BE49-F238E27FC236}">
                <a16:creationId xmlns:a16="http://schemas.microsoft.com/office/drawing/2014/main" id="{D5DEC504-A638-3A2A-C10B-91ACD87ADFA7}"/>
              </a:ext>
            </a:extLst>
          </p:cNvPr>
          <p:cNvSpPr txBox="1"/>
          <p:nvPr/>
        </p:nvSpPr>
        <p:spPr>
          <a:xfrm>
            <a:off x="5903999" y="4490531"/>
            <a:ext cx="6288001" cy="369332"/>
          </a:xfrm>
          <a:prstGeom prst="rect">
            <a:avLst/>
          </a:prstGeom>
          <a:solidFill>
            <a:schemeClr val="bg1"/>
          </a:solidFill>
        </p:spPr>
        <p:txBody>
          <a:bodyPr wrap="square" rtlCol="0">
            <a:spAutoFit/>
          </a:bodyPr>
          <a:lstStyle/>
          <a:p>
            <a:endParaRPr lang="en-US" dirty="0"/>
          </a:p>
        </p:txBody>
      </p:sp>
      <p:pic>
        <p:nvPicPr>
          <p:cNvPr id="15" name="Audio 14">
            <a:extLst>
              <a:ext uri="{FF2B5EF4-FFF2-40B4-BE49-F238E27FC236}">
                <a16:creationId xmlns:a16="http://schemas.microsoft.com/office/drawing/2014/main" id="{67168AEB-80BF-FC90-616E-809FB1D94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39612" y="5973763"/>
            <a:ext cx="812800" cy="812800"/>
          </a:xfrm>
          <a:prstGeom prst="rect">
            <a:avLst/>
          </a:prstGeom>
        </p:spPr>
      </p:pic>
      <p:sp>
        <p:nvSpPr>
          <p:cNvPr id="3" name="Rectangle 2">
            <a:extLst>
              <a:ext uri="{FF2B5EF4-FFF2-40B4-BE49-F238E27FC236}">
                <a16:creationId xmlns:a16="http://schemas.microsoft.com/office/drawing/2014/main" id="{FABB7550-2EBE-A848-D1A4-BDFF035D130B}"/>
              </a:ext>
              <a:ext uri="{C183D7F6-B498-43B3-948B-1728B52AA6E4}">
                <adec:decorative xmlns:adec="http://schemas.microsoft.com/office/drawing/2017/decorative" val="1"/>
              </a:ext>
            </a:extLst>
          </p:cNvPr>
          <p:cNvSpPr/>
          <p:nvPr/>
        </p:nvSpPr>
        <p:spPr>
          <a:xfrm>
            <a:off x="0" y="5982346"/>
            <a:ext cx="12192000" cy="87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4942895"/>
      </p:ext>
    </p:extLst>
  </p:cSld>
  <p:clrMapOvr>
    <a:masterClrMapping/>
  </p:clrMapOvr>
  <mc:AlternateContent xmlns:mc="http://schemas.openxmlformats.org/markup-compatibility/2006" xmlns:p14="http://schemas.microsoft.com/office/powerpoint/2010/main">
    <mc:Choice Requires="p14">
      <p:transition spd="slow" p14:dur="2000" advTm="5331"/>
    </mc:Choice>
    <mc:Fallback xmlns="">
      <p:transition spd="slow" advTm="5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C90842-8030-E740-BF98-BD95ABC0FFDA}"/>
              </a:ext>
            </a:extLst>
          </p:cNvPr>
          <p:cNvSpPr txBox="1"/>
          <p:nvPr/>
        </p:nvSpPr>
        <p:spPr>
          <a:xfrm>
            <a:off x="3872754" y="420531"/>
            <a:ext cx="3854822" cy="368363"/>
          </a:xfrm>
          <a:prstGeom prst="rect">
            <a:avLst/>
          </a:prstGeom>
          <a:solidFill>
            <a:schemeClr val="bg1"/>
          </a:solidFill>
        </p:spPr>
        <p:txBody>
          <a:bodyPr wrap="square" rtlCol="0">
            <a:spAutoFit/>
          </a:bodyPr>
          <a:lstStyle/>
          <a:p>
            <a:r>
              <a:rPr lang="en-US" dirty="0"/>
              <a:t>      </a:t>
            </a:r>
          </a:p>
        </p:txBody>
      </p:sp>
      <p:sp>
        <p:nvSpPr>
          <p:cNvPr id="6" name="TextBox 5">
            <a:extLst>
              <a:ext uri="{FF2B5EF4-FFF2-40B4-BE49-F238E27FC236}">
                <a16:creationId xmlns:a16="http://schemas.microsoft.com/office/drawing/2014/main" id="{DD00931E-773E-154C-B952-2C5812065F9E}"/>
              </a:ext>
            </a:extLst>
          </p:cNvPr>
          <p:cNvSpPr txBox="1"/>
          <p:nvPr/>
        </p:nvSpPr>
        <p:spPr>
          <a:xfrm>
            <a:off x="7404847" y="2603841"/>
            <a:ext cx="1416424" cy="368363"/>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26EF3A9-47D0-7C42-8798-A0810B06466F}"/>
              </a:ext>
            </a:extLst>
          </p:cNvPr>
          <p:cNvSpPr txBox="1"/>
          <p:nvPr/>
        </p:nvSpPr>
        <p:spPr>
          <a:xfrm>
            <a:off x="1104386" y="2603841"/>
            <a:ext cx="2309439"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A4AD8EC7-D705-D54C-9977-FB33EE76F2B0}"/>
              </a:ext>
            </a:extLst>
          </p:cNvPr>
          <p:cNvSpPr txBox="1"/>
          <p:nvPr/>
        </p:nvSpPr>
        <p:spPr>
          <a:xfrm>
            <a:off x="1115077" y="4302371"/>
            <a:ext cx="3152123"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F514F4C9-83EA-D44C-BFC4-743340E70AEE}"/>
              </a:ext>
            </a:extLst>
          </p:cNvPr>
          <p:cNvSpPr txBox="1"/>
          <p:nvPr/>
        </p:nvSpPr>
        <p:spPr>
          <a:xfrm>
            <a:off x="2075656" y="5421806"/>
            <a:ext cx="7877236" cy="1169551"/>
          </a:xfrm>
          <a:prstGeom prst="rect">
            <a:avLst/>
          </a:prstGeom>
          <a:solidFill>
            <a:schemeClr val="bg1"/>
          </a:solidFill>
        </p:spPr>
        <p:txBody>
          <a:bodyPr wrap="square" rtlCol="0">
            <a:spAutoFit/>
          </a:bodyPr>
          <a:lstStyle/>
          <a:p>
            <a:pPr algn="ctr"/>
            <a:r>
              <a:rPr lang="en-US" sz="3500" dirty="0"/>
              <a:t>The Solution: Reduce of Body Fat!</a:t>
            </a:r>
            <a:br>
              <a:rPr lang="en-US" sz="3500" dirty="0"/>
            </a:br>
            <a:endParaRPr lang="en-US" sz="3500" dirty="0">
              <a:effectLst/>
            </a:endParaRPr>
          </a:p>
        </p:txBody>
      </p:sp>
      <p:sp>
        <p:nvSpPr>
          <p:cNvPr id="10" name="Rectangle 9">
            <a:extLst>
              <a:ext uri="{FF2B5EF4-FFF2-40B4-BE49-F238E27FC236}">
                <a16:creationId xmlns:a16="http://schemas.microsoft.com/office/drawing/2014/main" id="{D66D8C73-0BAF-9233-0698-62EBDB87E44D}"/>
              </a:ext>
              <a:ext uri="{C183D7F6-B498-43B3-948B-1728B52AA6E4}">
                <adec:decorative xmlns:adec="http://schemas.microsoft.com/office/drawing/2017/decorative" val="1"/>
              </a:ext>
            </a:extLst>
          </p:cNvPr>
          <p:cNvSpPr/>
          <p:nvPr/>
        </p:nvSpPr>
        <p:spPr>
          <a:xfrm>
            <a:off x="0" y="6027005"/>
            <a:ext cx="12192000" cy="830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F065318-F56A-B2B4-971A-FCEDA9051741}"/>
              </a:ext>
              <a:ext uri="{C183D7F6-B498-43B3-948B-1728B52AA6E4}">
                <adec:decorative xmlns:adec="http://schemas.microsoft.com/office/drawing/2017/decorative" val="1"/>
              </a:ext>
            </a:extLst>
          </p:cNvPr>
          <p:cNvSpPr/>
          <p:nvPr/>
        </p:nvSpPr>
        <p:spPr>
          <a:xfrm>
            <a:off x="11771312" y="1"/>
            <a:ext cx="42068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an using measuring tape">
            <a:extLst>
              <a:ext uri="{FF2B5EF4-FFF2-40B4-BE49-F238E27FC236}">
                <a16:creationId xmlns:a16="http://schemas.microsoft.com/office/drawing/2014/main" id="{39EA01A2-8786-D966-DD5C-FC5C78EEA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656" y="165177"/>
            <a:ext cx="7772400" cy="5184177"/>
          </a:xfrm>
          <a:prstGeom prst="rect">
            <a:avLst/>
          </a:prstGeom>
        </p:spPr>
      </p:pic>
      <p:pic>
        <p:nvPicPr>
          <p:cNvPr id="15" name="Audio 14">
            <a:extLst>
              <a:ext uri="{FF2B5EF4-FFF2-40B4-BE49-F238E27FC236}">
                <a16:creationId xmlns:a16="http://schemas.microsoft.com/office/drawing/2014/main" id="{F5735F1A-B8C5-A35B-F27C-24B1B1515D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50923" y="6184957"/>
            <a:ext cx="812800" cy="812800"/>
          </a:xfrm>
          <a:prstGeom prst="rect">
            <a:avLst/>
          </a:prstGeom>
        </p:spPr>
      </p:pic>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20331"/>
    </mc:Choice>
    <mc:Fallback xmlns="">
      <p:transition spd="slow" advTm="2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5.1|1.1|2.2|2.6|1.4"/>
</p:tagLst>
</file>

<file path=ppt/theme/theme1.xml><?xml version="1.0" encoding="utf-8"?>
<a:theme xmlns:a="http://schemas.openxmlformats.org/drawingml/2006/main" name="TF33781529-1">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1972</Words>
  <Application>Microsoft Office PowerPoint</Application>
  <PresentationFormat>Widescreen</PresentationFormat>
  <Paragraphs>178</Paragraphs>
  <Slides>26</Slides>
  <Notes>26</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ＭＳ Ｐゴシック</vt:lpstr>
      <vt:lpstr>Aptos</vt:lpstr>
      <vt:lpstr>Arial</vt:lpstr>
      <vt:lpstr>Arial Black</vt:lpstr>
      <vt:lpstr>Calibri</vt:lpstr>
      <vt:lpstr>Calisto MT</vt:lpstr>
      <vt:lpstr>Tahoma</vt:lpstr>
      <vt:lpstr>Times New Roman</vt:lpstr>
      <vt:lpstr>-webkit-standard</vt:lpstr>
      <vt:lpstr>TF33781529-1</vt:lpstr>
      <vt:lpstr>Am I at risk for diabetes?</vt:lpstr>
      <vt:lpstr>Mi Promotor de Salud – connecting people to care</vt:lpstr>
      <vt:lpstr>Who is at risk of developing type 2 diabetes?</vt:lpstr>
      <vt:lpstr>What happens when I eat food?</vt:lpstr>
      <vt:lpstr>Insulin is the key.  It opens cells and lets sugar in  </vt:lpstr>
      <vt:lpstr>What happens when I eat food?</vt:lpstr>
      <vt:lpstr>When blood sugar is high we don’t feel good because.......  </vt:lpstr>
      <vt:lpstr>If body fat causes high blood sugar, how can you lower blood sugar? </vt:lpstr>
      <vt:lpstr>PowerPoint Presentation</vt:lpstr>
      <vt:lpstr>Diabetes Consequences: COMPLICATIONS  </vt:lpstr>
      <vt:lpstr>But I feel good !</vt:lpstr>
      <vt:lpstr>PowerPoint Presentation</vt:lpstr>
      <vt:lpstr>PowerPoint Presentation</vt:lpstr>
      <vt:lpstr>PowerPoint Presentation</vt:lpstr>
      <vt:lpstr>    So…do I have diabetes?</vt:lpstr>
      <vt:lpstr>Let’s talk about A1C </vt:lpstr>
      <vt:lpstr>When is diabetes “controlled”?</vt:lpstr>
      <vt:lpstr>Medicine</vt:lpstr>
      <vt:lpstr>We are here to help you</vt:lpstr>
      <vt:lpstr>It's a long journey</vt:lpstr>
      <vt:lpstr>Medical Support</vt:lpstr>
      <vt:lpstr>PowerPoint Presentation</vt:lpstr>
      <vt:lpstr> Moral/Spiritual Support</vt:lpstr>
      <vt:lpstr>CONFIDENTIALITY </vt:lpstr>
      <vt:lpstr>Thank you for participating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lastModifiedBy/>
  <cp:revision>45</cp:revision>
  <dcterms:created xsi:type="dcterms:W3CDTF">2019-09-20T19:57:21Z</dcterms:created>
  <dcterms:modified xsi:type="dcterms:W3CDTF">2026-04-23T21:18:14Z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