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1"/>
  </p:notesMasterIdLst>
  <p:handoutMasterIdLst>
    <p:handoutMasterId r:id="rId32"/>
  </p:handoutMasterIdLst>
  <p:sldIdLst>
    <p:sldId id="282" r:id="rId5"/>
    <p:sldId id="486" r:id="rId6"/>
    <p:sldId id="300" r:id="rId7"/>
    <p:sldId id="257" r:id="rId8"/>
    <p:sldId id="479" r:id="rId9"/>
    <p:sldId id="481" r:id="rId10"/>
    <p:sldId id="269" r:id="rId11"/>
    <p:sldId id="482" r:id="rId12"/>
    <p:sldId id="286" r:id="rId13"/>
    <p:sldId id="292" r:id="rId14"/>
    <p:sldId id="283" r:id="rId15"/>
    <p:sldId id="287" r:id="rId16"/>
    <p:sldId id="288" r:id="rId17"/>
    <p:sldId id="289" r:id="rId18"/>
    <p:sldId id="264" r:id="rId19"/>
    <p:sldId id="301" r:id="rId20"/>
    <p:sldId id="484" r:id="rId21"/>
    <p:sldId id="290" r:id="rId22"/>
    <p:sldId id="291" r:id="rId23"/>
    <p:sldId id="277" r:id="rId24"/>
    <p:sldId id="294" r:id="rId25"/>
    <p:sldId id="295" r:id="rId26"/>
    <p:sldId id="296" r:id="rId27"/>
    <p:sldId id="297" r:id="rId28"/>
    <p:sldId id="278"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55"/>
    <a:srgbClr val="2B9F5A"/>
    <a:srgbClr val="FEFEFE"/>
    <a:srgbClr val="FFC95E"/>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29" autoAdjust="0"/>
    <p:restoredTop sz="60794" autoAdjust="0"/>
  </p:normalViewPr>
  <p:slideViewPr>
    <p:cSldViewPr snapToGrid="0">
      <p:cViewPr varScale="1">
        <p:scale>
          <a:sx n="27" d="100"/>
          <a:sy n="27" d="100"/>
        </p:scale>
        <p:origin x="2016" y="192"/>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7F0D1-E35B-4A30-B290-03EE2120A90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9AEEE0FA-7C88-47B2-AC0D-7395706A494B}">
      <dgm:prSet/>
      <dgm:spPr/>
      <dgm:t>
        <a:bodyPr/>
        <a:lstStyle/>
        <a:p>
          <a:r>
            <a:rPr lang="es-ES_tradnl" noProof="0" dirty="0"/>
            <a:t>Come alimentos</a:t>
          </a:r>
        </a:p>
      </dgm:t>
    </dgm:pt>
    <dgm:pt modelId="{61D6F7DC-EEC5-49D2-A02B-AFB32CF86951}" type="parTrans" cxnId="{E626B1DC-F8F6-4BDA-A725-9BA0EF2B6384}">
      <dgm:prSet/>
      <dgm:spPr/>
      <dgm:t>
        <a:bodyPr/>
        <a:lstStyle/>
        <a:p>
          <a:endParaRPr lang="en-US"/>
        </a:p>
      </dgm:t>
    </dgm:pt>
    <dgm:pt modelId="{B63B0553-3725-4BAA-88DD-9768ED5A58DF}" type="sibTrans" cxnId="{E626B1DC-F8F6-4BDA-A725-9BA0EF2B6384}">
      <dgm:prSet/>
      <dgm:spPr/>
      <dgm:t>
        <a:bodyPr/>
        <a:lstStyle/>
        <a:p>
          <a:endParaRPr lang="en-US"/>
        </a:p>
      </dgm:t>
    </dgm:pt>
    <dgm:pt modelId="{ED0A2AED-3BF4-410F-8345-F70A60DAE308}">
      <dgm:prSet/>
      <dgm:spPr/>
      <dgm:t>
        <a:bodyPr/>
        <a:lstStyle/>
        <a:p>
          <a:r>
            <a:rPr lang="es-ES_tradnl" noProof="0" dirty="0"/>
            <a:t>Los alimentos se convierten en azúcar (glucosa)</a:t>
          </a:r>
        </a:p>
      </dgm:t>
    </dgm:pt>
    <dgm:pt modelId="{DFD125D5-8C6F-4026-9469-516B592FFD08}" type="parTrans" cxnId="{036364EA-1968-43F6-8B8D-A79E65E7521D}">
      <dgm:prSet/>
      <dgm:spPr/>
      <dgm:t>
        <a:bodyPr/>
        <a:lstStyle/>
        <a:p>
          <a:endParaRPr lang="en-US"/>
        </a:p>
      </dgm:t>
    </dgm:pt>
    <dgm:pt modelId="{815BCE86-BE55-448B-A29D-52428F7CBC4D}" type="sibTrans" cxnId="{036364EA-1968-43F6-8B8D-A79E65E7521D}">
      <dgm:prSet/>
      <dgm:spPr/>
      <dgm:t>
        <a:bodyPr/>
        <a:lstStyle/>
        <a:p>
          <a:endParaRPr lang="en-US"/>
        </a:p>
      </dgm:t>
    </dgm:pt>
    <dgm:pt modelId="{DC32597B-47B3-45D9-9392-1204638AF4B9}">
      <dgm:prSet/>
      <dgm:spPr/>
      <dgm:t>
        <a:bodyPr/>
        <a:lstStyle/>
        <a:p>
          <a:r>
            <a:rPr lang="es-ES_tradnl" noProof="0" dirty="0"/>
            <a:t>El azúcar entra en la sangre</a:t>
          </a:r>
        </a:p>
      </dgm:t>
    </dgm:pt>
    <dgm:pt modelId="{B45DAEAC-0AA2-4899-AE89-56B308132DB2}" type="parTrans" cxnId="{1C07C3F7-ADC3-4EDA-B825-EAEF5787D8E7}">
      <dgm:prSet/>
      <dgm:spPr/>
      <dgm:t>
        <a:bodyPr/>
        <a:lstStyle/>
        <a:p>
          <a:endParaRPr lang="en-US"/>
        </a:p>
      </dgm:t>
    </dgm:pt>
    <dgm:pt modelId="{09DCDCBA-8598-430B-9D2B-EF69E44ED7C4}" type="sibTrans" cxnId="{1C07C3F7-ADC3-4EDA-B825-EAEF5787D8E7}">
      <dgm:prSet/>
      <dgm:spPr/>
      <dgm:t>
        <a:bodyPr/>
        <a:lstStyle/>
        <a:p>
          <a:endParaRPr lang="en-US"/>
        </a:p>
      </dgm:t>
    </dgm:pt>
    <dgm:pt modelId="{4AF9704A-49C1-4167-BCE0-24E38C13A7CB}" type="pres">
      <dgm:prSet presAssocID="{7537F0D1-E35B-4A30-B290-03EE2120A900}" presName="root" presStyleCnt="0">
        <dgm:presLayoutVars>
          <dgm:dir/>
          <dgm:resizeHandles val="exact"/>
        </dgm:presLayoutVars>
      </dgm:prSet>
      <dgm:spPr/>
    </dgm:pt>
    <dgm:pt modelId="{E1ABFA5A-C5A8-4865-A17D-91E6CF886FAF}" type="pres">
      <dgm:prSet presAssocID="{9AEEE0FA-7C88-47B2-AC0D-7395706A494B}" presName="compNode" presStyleCnt="0"/>
      <dgm:spPr/>
    </dgm:pt>
    <dgm:pt modelId="{0D1E0148-6B16-42D2-AB05-1CD7D855EFE2}" type="pres">
      <dgm:prSet presAssocID="{9AEEE0FA-7C88-47B2-AC0D-7395706A49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E8D8EB16-C7AF-41CF-8DE3-163369C719DC}" type="pres">
      <dgm:prSet presAssocID="{9AEEE0FA-7C88-47B2-AC0D-7395706A494B}" presName="spaceRect" presStyleCnt="0"/>
      <dgm:spPr/>
    </dgm:pt>
    <dgm:pt modelId="{48149B52-0010-40AE-A2FD-5CBF5A3B1AAF}" type="pres">
      <dgm:prSet presAssocID="{9AEEE0FA-7C88-47B2-AC0D-7395706A494B}" presName="textRect" presStyleLbl="revTx" presStyleIdx="0" presStyleCnt="3">
        <dgm:presLayoutVars>
          <dgm:chMax val="1"/>
          <dgm:chPref val="1"/>
        </dgm:presLayoutVars>
      </dgm:prSet>
      <dgm:spPr/>
    </dgm:pt>
    <dgm:pt modelId="{D4108EF5-9B3C-4D13-B663-EBE448E6FDC7}" type="pres">
      <dgm:prSet presAssocID="{B63B0553-3725-4BAA-88DD-9768ED5A58DF}" presName="sibTrans" presStyleCnt="0"/>
      <dgm:spPr/>
    </dgm:pt>
    <dgm:pt modelId="{13A8231C-2969-4AA3-BF16-0AC9097E7E4B}" type="pres">
      <dgm:prSet presAssocID="{ED0A2AED-3BF4-410F-8345-F70A60DAE308}" presName="compNode" presStyleCnt="0"/>
      <dgm:spPr/>
    </dgm:pt>
    <dgm:pt modelId="{AD4D3ED1-83BD-48A5-B947-ABE3C8485C30}" type="pres">
      <dgm:prSet presAssocID="{ED0A2AED-3BF4-410F-8345-F70A60DAE3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nut"/>
        </a:ext>
      </dgm:extLst>
    </dgm:pt>
    <dgm:pt modelId="{064E1B6C-C1CE-4CAE-B067-B815185A238D}" type="pres">
      <dgm:prSet presAssocID="{ED0A2AED-3BF4-410F-8345-F70A60DAE308}" presName="spaceRect" presStyleCnt="0"/>
      <dgm:spPr/>
    </dgm:pt>
    <dgm:pt modelId="{A6D6361D-70DF-4149-A83D-E95D6E11697A}" type="pres">
      <dgm:prSet presAssocID="{ED0A2AED-3BF4-410F-8345-F70A60DAE308}" presName="textRect" presStyleLbl="revTx" presStyleIdx="1" presStyleCnt="3">
        <dgm:presLayoutVars>
          <dgm:chMax val="1"/>
          <dgm:chPref val="1"/>
        </dgm:presLayoutVars>
      </dgm:prSet>
      <dgm:spPr/>
    </dgm:pt>
    <dgm:pt modelId="{17C35D61-166E-4564-AC76-8CB870C00DB4}" type="pres">
      <dgm:prSet presAssocID="{815BCE86-BE55-448B-A29D-52428F7CBC4D}" presName="sibTrans" presStyleCnt="0"/>
      <dgm:spPr/>
    </dgm:pt>
    <dgm:pt modelId="{5DB32A2F-4428-4B08-A0FC-75FC9B9C7DAB}" type="pres">
      <dgm:prSet presAssocID="{DC32597B-47B3-45D9-9392-1204638AF4B9}" presName="compNode" presStyleCnt="0"/>
      <dgm:spPr/>
    </dgm:pt>
    <dgm:pt modelId="{8F94B149-B16F-4E58-A044-8DD2F063D0E2}" type="pres">
      <dgm:prSet presAssocID="{DC32597B-47B3-45D9-9392-1204638AF4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EC4A2597-4A79-468E-A58C-6F77B3996B19}" type="pres">
      <dgm:prSet presAssocID="{DC32597B-47B3-45D9-9392-1204638AF4B9}" presName="spaceRect" presStyleCnt="0"/>
      <dgm:spPr/>
    </dgm:pt>
    <dgm:pt modelId="{9A17CC83-1424-4958-B0B8-766432F16922}" type="pres">
      <dgm:prSet presAssocID="{DC32597B-47B3-45D9-9392-1204638AF4B9}" presName="textRect" presStyleLbl="revTx" presStyleIdx="2" presStyleCnt="3">
        <dgm:presLayoutVars>
          <dgm:chMax val="1"/>
          <dgm:chPref val="1"/>
        </dgm:presLayoutVars>
      </dgm:prSet>
      <dgm:spPr/>
    </dgm:pt>
  </dgm:ptLst>
  <dgm:cxnLst>
    <dgm:cxn modelId="{7F51260E-18BF-447E-B423-DF1F8BCDFE07}" type="presOf" srcId="{7537F0D1-E35B-4A30-B290-03EE2120A900}" destId="{4AF9704A-49C1-4167-BCE0-24E38C13A7CB}" srcOrd="0" destOrd="0" presId="urn:microsoft.com/office/officeart/2018/2/layout/IconLabelList"/>
    <dgm:cxn modelId="{F172A886-D823-4136-A035-5AAB5D2D2048}" type="presOf" srcId="{DC32597B-47B3-45D9-9392-1204638AF4B9}" destId="{9A17CC83-1424-4958-B0B8-766432F16922}" srcOrd="0" destOrd="0" presId="urn:microsoft.com/office/officeart/2018/2/layout/IconLabelList"/>
    <dgm:cxn modelId="{E81C0BA4-1D5F-4D6B-8414-80516CB285D4}" type="presOf" srcId="{9AEEE0FA-7C88-47B2-AC0D-7395706A494B}" destId="{48149B52-0010-40AE-A2FD-5CBF5A3B1AAF}" srcOrd="0" destOrd="0" presId="urn:microsoft.com/office/officeart/2018/2/layout/IconLabelList"/>
    <dgm:cxn modelId="{FCE08BCC-1C42-4703-BA85-DFD7F0C709F1}" type="presOf" srcId="{ED0A2AED-3BF4-410F-8345-F70A60DAE308}" destId="{A6D6361D-70DF-4149-A83D-E95D6E11697A}" srcOrd="0" destOrd="0" presId="urn:microsoft.com/office/officeart/2018/2/layout/IconLabelList"/>
    <dgm:cxn modelId="{E626B1DC-F8F6-4BDA-A725-9BA0EF2B6384}" srcId="{7537F0D1-E35B-4A30-B290-03EE2120A900}" destId="{9AEEE0FA-7C88-47B2-AC0D-7395706A494B}" srcOrd="0" destOrd="0" parTransId="{61D6F7DC-EEC5-49D2-A02B-AFB32CF86951}" sibTransId="{B63B0553-3725-4BAA-88DD-9768ED5A58DF}"/>
    <dgm:cxn modelId="{036364EA-1968-43F6-8B8D-A79E65E7521D}" srcId="{7537F0D1-E35B-4A30-B290-03EE2120A900}" destId="{ED0A2AED-3BF4-410F-8345-F70A60DAE308}" srcOrd="1" destOrd="0" parTransId="{DFD125D5-8C6F-4026-9469-516B592FFD08}" sibTransId="{815BCE86-BE55-448B-A29D-52428F7CBC4D}"/>
    <dgm:cxn modelId="{1C07C3F7-ADC3-4EDA-B825-EAEF5787D8E7}" srcId="{7537F0D1-E35B-4A30-B290-03EE2120A900}" destId="{DC32597B-47B3-45D9-9392-1204638AF4B9}" srcOrd="2" destOrd="0" parTransId="{B45DAEAC-0AA2-4899-AE89-56B308132DB2}" sibTransId="{09DCDCBA-8598-430B-9D2B-EF69E44ED7C4}"/>
    <dgm:cxn modelId="{056560B6-CA32-4852-9B2B-90B965D3D762}" type="presParOf" srcId="{4AF9704A-49C1-4167-BCE0-24E38C13A7CB}" destId="{E1ABFA5A-C5A8-4865-A17D-91E6CF886FAF}" srcOrd="0" destOrd="0" presId="urn:microsoft.com/office/officeart/2018/2/layout/IconLabelList"/>
    <dgm:cxn modelId="{32E48751-6F83-48C3-8D60-A566D200581A}" type="presParOf" srcId="{E1ABFA5A-C5A8-4865-A17D-91E6CF886FAF}" destId="{0D1E0148-6B16-42D2-AB05-1CD7D855EFE2}" srcOrd="0" destOrd="0" presId="urn:microsoft.com/office/officeart/2018/2/layout/IconLabelList"/>
    <dgm:cxn modelId="{9340A5C2-ED02-4060-A7EA-ADE0A051980C}" type="presParOf" srcId="{E1ABFA5A-C5A8-4865-A17D-91E6CF886FAF}" destId="{E8D8EB16-C7AF-41CF-8DE3-163369C719DC}" srcOrd="1" destOrd="0" presId="urn:microsoft.com/office/officeart/2018/2/layout/IconLabelList"/>
    <dgm:cxn modelId="{7AB64651-C3B1-4B4C-9622-F12AB5E413EF}" type="presParOf" srcId="{E1ABFA5A-C5A8-4865-A17D-91E6CF886FAF}" destId="{48149B52-0010-40AE-A2FD-5CBF5A3B1AAF}" srcOrd="2" destOrd="0" presId="urn:microsoft.com/office/officeart/2018/2/layout/IconLabelList"/>
    <dgm:cxn modelId="{C04F87D7-D39C-4856-BBF6-8E7A3D2D35FE}" type="presParOf" srcId="{4AF9704A-49C1-4167-BCE0-24E38C13A7CB}" destId="{D4108EF5-9B3C-4D13-B663-EBE448E6FDC7}" srcOrd="1" destOrd="0" presId="urn:microsoft.com/office/officeart/2018/2/layout/IconLabelList"/>
    <dgm:cxn modelId="{6F982BC6-D037-4E90-916F-9DF32735E8CE}" type="presParOf" srcId="{4AF9704A-49C1-4167-BCE0-24E38C13A7CB}" destId="{13A8231C-2969-4AA3-BF16-0AC9097E7E4B}" srcOrd="2" destOrd="0" presId="urn:microsoft.com/office/officeart/2018/2/layout/IconLabelList"/>
    <dgm:cxn modelId="{8DE0FD40-F773-4A56-8641-31639D50D994}" type="presParOf" srcId="{13A8231C-2969-4AA3-BF16-0AC9097E7E4B}" destId="{AD4D3ED1-83BD-48A5-B947-ABE3C8485C30}" srcOrd="0" destOrd="0" presId="urn:microsoft.com/office/officeart/2018/2/layout/IconLabelList"/>
    <dgm:cxn modelId="{5C4DE73B-A32A-4C18-AE32-F78C11A73F52}" type="presParOf" srcId="{13A8231C-2969-4AA3-BF16-0AC9097E7E4B}" destId="{064E1B6C-C1CE-4CAE-B067-B815185A238D}" srcOrd="1" destOrd="0" presId="urn:microsoft.com/office/officeart/2018/2/layout/IconLabelList"/>
    <dgm:cxn modelId="{9877ED92-6D4B-43B6-B7A8-DE0FB3FD273C}" type="presParOf" srcId="{13A8231C-2969-4AA3-BF16-0AC9097E7E4B}" destId="{A6D6361D-70DF-4149-A83D-E95D6E11697A}" srcOrd="2" destOrd="0" presId="urn:microsoft.com/office/officeart/2018/2/layout/IconLabelList"/>
    <dgm:cxn modelId="{62A441CC-0031-4CAC-A5AC-2B5807AAF6E1}" type="presParOf" srcId="{4AF9704A-49C1-4167-BCE0-24E38C13A7CB}" destId="{17C35D61-166E-4564-AC76-8CB870C00DB4}" srcOrd="3" destOrd="0" presId="urn:microsoft.com/office/officeart/2018/2/layout/IconLabelList"/>
    <dgm:cxn modelId="{C1388021-6F5A-427C-8E88-9A5E7E69872E}" type="presParOf" srcId="{4AF9704A-49C1-4167-BCE0-24E38C13A7CB}" destId="{5DB32A2F-4428-4B08-A0FC-75FC9B9C7DAB}" srcOrd="4" destOrd="0" presId="urn:microsoft.com/office/officeart/2018/2/layout/IconLabelList"/>
    <dgm:cxn modelId="{DCEF0245-6AA9-4C66-AA16-6085DC1500A4}" type="presParOf" srcId="{5DB32A2F-4428-4B08-A0FC-75FC9B9C7DAB}" destId="{8F94B149-B16F-4E58-A044-8DD2F063D0E2}" srcOrd="0" destOrd="0" presId="urn:microsoft.com/office/officeart/2018/2/layout/IconLabelList"/>
    <dgm:cxn modelId="{E0EFABCF-51B5-4097-B0F0-7E9BE21C97D4}" type="presParOf" srcId="{5DB32A2F-4428-4B08-A0FC-75FC9B9C7DAB}" destId="{EC4A2597-4A79-468E-A58C-6F77B3996B19}" srcOrd="1" destOrd="0" presId="urn:microsoft.com/office/officeart/2018/2/layout/IconLabelList"/>
    <dgm:cxn modelId="{36F4F900-E13C-4858-A441-217A846274B7}" type="presParOf" srcId="{5DB32A2F-4428-4B08-A0FC-75FC9B9C7DAB}" destId="{9A17CC83-1424-4958-B0B8-766432F16922}" srcOrd="2" destOrd="0" presId="urn:microsoft.com/office/officeart/2018/2/layout/IconLabelList"/>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37F0D1-E35B-4A30-B290-03EE2120A90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ED0A2AED-3BF4-410F-8345-F70A60DAE308}">
      <dgm:prSet/>
      <dgm:spPr/>
      <dgm:t>
        <a:bodyPr/>
        <a:lstStyle/>
        <a:p>
          <a:pPr>
            <a:lnSpc>
              <a:spcPct val="100000"/>
            </a:lnSpc>
          </a:pPr>
          <a:r>
            <a:rPr lang="es-ES_tradnl" noProof="0" dirty="0"/>
            <a:t>Los alimentos se convierten en azúcar (glucosa)</a:t>
          </a:r>
        </a:p>
      </dgm:t>
    </dgm:pt>
    <dgm:pt modelId="{DFD125D5-8C6F-4026-9469-516B592FFD08}" type="parTrans" cxnId="{036364EA-1968-43F6-8B8D-A79E65E7521D}">
      <dgm:prSet/>
      <dgm:spPr/>
      <dgm:t>
        <a:bodyPr/>
        <a:lstStyle/>
        <a:p>
          <a:endParaRPr lang="en-US"/>
        </a:p>
      </dgm:t>
    </dgm:pt>
    <dgm:pt modelId="{815BCE86-BE55-448B-A29D-52428F7CBC4D}" type="sibTrans" cxnId="{036364EA-1968-43F6-8B8D-A79E65E7521D}">
      <dgm:prSet/>
      <dgm:spPr/>
      <dgm:t>
        <a:bodyPr/>
        <a:lstStyle/>
        <a:p>
          <a:endParaRPr lang="en-US"/>
        </a:p>
      </dgm:t>
    </dgm:pt>
    <dgm:pt modelId="{DC32597B-47B3-45D9-9392-1204638AF4B9}">
      <dgm:prSet/>
      <dgm:spPr/>
      <dgm:t>
        <a:bodyPr/>
        <a:lstStyle/>
        <a:p>
          <a:pPr>
            <a:lnSpc>
              <a:spcPct val="100000"/>
            </a:lnSpc>
          </a:pPr>
          <a:r>
            <a:rPr lang="es-ES_tradnl" noProof="0" dirty="0"/>
            <a:t>El azúcar entra en la sangre</a:t>
          </a:r>
        </a:p>
      </dgm:t>
    </dgm:pt>
    <dgm:pt modelId="{B45DAEAC-0AA2-4899-AE89-56B308132DB2}" type="parTrans" cxnId="{1C07C3F7-ADC3-4EDA-B825-EAEF5787D8E7}">
      <dgm:prSet/>
      <dgm:spPr/>
      <dgm:t>
        <a:bodyPr/>
        <a:lstStyle/>
        <a:p>
          <a:endParaRPr lang="en-US"/>
        </a:p>
      </dgm:t>
    </dgm:pt>
    <dgm:pt modelId="{09DCDCBA-8598-430B-9D2B-EF69E44ED7C4}" type="sibTrans" cxnId="{1C07C3F7-ADC3-4EDA-B825-EAEF5787D8E7}">
      <dgm:prSet/>
      <dgm:spPr/>
      <dgm:t>
        <a:bodyPr/>
        <a:lstStyle/>
        <a:p>
          <a:endParaRPr lang="en-US"/>
        </a:p>
      </dgm:t>
    </dgm:pt>
    <dgm:pt modelId="{4AF9704A-49C1-4167-BCE0-24E38C13A7CB}" type="pres">
      <dgm:prSet presAssocID="{7537F0D1-E35B-4A30-B290-03EE2120A900}" presName="root" presStyleCnt="0">
        <dgm:presLayoutVars>
          <dgm:dir/>
          <dgm:resizeHandles val="exact"/>
        </dgm:presLayoutVars>
      </dgm:prSet>
      <dgm:spPr/>
    </dgm:pt>
    <dgm:pt modelId="{13A8231C-2969-4AA3-BF16-0AC9097E7E4B}" type="pres">
      <dgm:prSet presAssocID="{ED0A2AED-3BF4-410F-8345-F70A60DAE308}" presName="compNode" presStyleCnt="0"/>
      <dgm:spPr/>
    </dgm:pt>
    <dgm:pt modelId="{AD4D3ED1-83BD-48A5-B947-ABE3C8485C30}" type="pres">
      <dgm:prSet presAssocID="{ED0A2AED-3BF4-410F-8345-F70A60DAE30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nut"/>
        </a:ext>
      </dgm:extLst>
    </dgm:pt>
    <dgm:pt modelId="{064E1B6C-C1CE-4CAE-B067-B815185A238D}" type="pres">
      <dgm:prSet presAssocID="{ED0A2AED-3BF4-410F-8345-F70A60DAE308}" presName="spaceRect" presStyleCnt="0"/>
      <dgm:spPr/>
    </dgm:pt>
    <dgm:pt modelId="{A6D6361D-70DF-4149-A83D-E95D6E11697A}" type="pres">
      <dgm:prSet presAssocID="{ED0A2AED-3BF4-410F-8345-F70A60DAE308}" presName="textRect" presStyleLbl="revTx" presStyleIdx="0" presStyleCnt="2">
        <dgm:presLayoutVars>
          <dgm:chMax val="1"/>
          <dgm:chPref val="1"/>
        </dgm:presLayoutVars>
      </dgm:prSet>
      <dgm:spPr/>
    </dgm:pt>
    <dgm:pt modelId="{17C35D61-166E-4564-AC76-8CB870C00DB4}" type="pres">
      <dgm:prSet presAssocID="{815BCE86-BE55-448B-A29D-52428F7CBC4D}" presName="sibTrans" presStyleCnt="0"/>
      <dgm:spPr/>
    </dgm:pt>
    <dgm:pt modelId="{5DB32A2F-4428-4B08-A0FC-75FC9B9C7DAB}" type="pres">
      <dgm:prSet presAssocID="{DC32597B-47B3-45D9-9392-1204638AF4B9}" presName="compNode" presStyleCnt="0"/>
      <dgm:spPr/>
    </dgm:pt>
    <dgm:pt modelId="{8F94B149-B16F-4E58-A044-8DD2F063D0E2}" type="pres">
      <dgm:prSet presAssocID="{DC32597B-47B3-45D9-9392-1204638AF4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C4A2597-4A79-468E-A58C-6F77B3996B19}" type="pres">
      <dgm:prSet presAssocID="{DC32597B-47B3-45D9-9392-1204638AF4B9}" presName="spaceRect" presStyleCnt="0"/>
      <dgm:spPr/>
    </dgm:pt>
    <dgm:pt modelId="{9A17CC83-1424-4958-B0B8-766432F16922}" type="pres">
      <dgm:prSet presAssocID="{DC32597B-47B3-45D9-9392-1204638AF4B9}" presName="textRect" presStyleLbl="revTx" presStyleIdx="1" presStyleCnt="2">
        <dgm:presLayoutVars>
          <dgm:chMax val="1"/>
          <dgm:chPref val="1"/>
        </dgm:presLayoutVars>
      </dgm:prSet>
      <dgm:spPr/>
    </dgm:pt>
  </dgm:ptLst>
  <dgm:cxnLst>
    <dgm:cxn modelId="{7F51260E-18BF-447E-B423-DF1F8BCDFE07}" type="presOf" srcId="{7537F0D1-E35B-4A30-B290-03EE2120A900}" destId="{4AF9704A-49C1-4167-BCE0-24E38C13A7CB}" srcOrd="0" destOrd="0" presId="urn:microsoft.com/office/officeart/2018/2/layout/IconLabelList"/>
    <dgm:cxn modelId="{F172A886-D823-4136-A035-5AAB5D2D2048}" type="presOf" srcId="{DC32597B-47B3-45D9-9392-1204638AF4B9}" destId="{9A17CC83-1424-4958-B0B8-766432F16922}" srcOrd="0" destOrd="0" presId="urn:microsoft.com/office/officeart/2018/2/layout/IconLabelList"/>
    <dgm:cxn modelId="{FCE08BCC-1C42-4703-BA85-DFD7F0C709F1}" type="presOf" srcId="{ED0A2AED-3BF4-410F-8345-F70A60DAE308}" destId="{A6D6361D-70DF-4149-A83D-E95D6E11697A}" srcOrd="0" destOrd="0" presId="urn:microsoft.com/office/officeart/2018/2/layout/IconLabelList"/>
    <dgm:cxn modelId="{036364EA-1968-43F6-8B8D-A79E65E7521D}" srcId="{7537F0D1-E35B-4A30-B290-03EE2120A900}" destId="{ED0A2AED-3BF4-410F-8345-F70A60DAE308}" srcOrd="0" destOrd="0" parTransId="{DFD125D5-8C6F-4026-9469-516B592FFD08}" sibTransId="{815BCE86-BE55-448B-A29D-52428F7CBC4D}"/>
    <dgm:cxn modelId="{1C07C3F7-ADC3-4EDA-B825-EAEF5787D8E7}" srcId="{7537F0D1-E35B-4A30-B290-03EE2120A900}" destId="{DC32597B-47B3-45D9-9392-1204638AF4B9}" srcOrd="1" destOrd="0" parTransId="{B45DAEAC-0AA2-4899-AE89-56B308132DB2}" sibTransId="{09DCDCBA-8598-430B-9D2B-EF69E44ED7C4}"/>
    <dgm:cxn modelId="{6F982BC6-D037-4E90-916F-9DF32735E8CE}" type="presParOf" srcId="{4AF9704A-49C1-4167-BCE0-24E38C13A7CB}" destId="{13A8231C-2969-4AA3-BF16-0AC9097E7E4B}" srcOrd="0" destOrd="0" presId="urn:microsoft.com/office/officeart/2018/2/layout/IconLabelList"/>
    <dgm:cxn modelId="{8DE0FD40-F773-4A56-8641-31639D50D994}" type="presParOf" srcId="{13A8231C-2969-4AA3-BF16-0AC9097E7E4B}" destId="{AD4D3ED1-83BD-48A5-B947-ABE3C8485C30}" srcOrd="0" destOrd="0" presId="urn:microsoft.com/office/officeart/2018/2/layout/IconLabelList"/>
    <dgm:cxn modelId="{5C4DE73B-A32A-4C18-AE32-F78C11A73F52}" type="presParOf" srcId="{13A8231C-2969-4AA3-BF16-0AC9097E7E4B}" destId="{064E1B6C-C1CE-4CAE-B067-B815185A238D}" srcOrd="1" destOrd="0" presId="urn:microsoft.com/office/officeart/2018/2/layout/IconLabelList"/>
    <dgm:cxn modelId="{9877ED92-6D4B-43B6-B7A8-DE0FB3FD273C}" type="presParOf" srcId="{13A8231C-2969-4AA3-BF16-0AC9097E7E4B}" destId="{A6D6361D-70DF-4149-A83D-E95D6E11697A}" srcOrd="2" destOrd="0" presId="urn:microsoft.com/office/officeart/2018/2/layout/IconLabelList"/>
    <dgm:cxn modelId="{62A441CC-0031-4CAC-A5AC-2B5807AAF6E1}" type="presParOf" srcId="{4AF9704A-49C1-4167-BCE0-24E38C13A7CB}" destId="{17C35D61-166E-4564-AC76-8CB870C00DB4}" srcOrd="1" destOrd="0" presId="urn:microsoft.com/office/officeart/2018/2/layout/IconLabelList"/>
    <dgm:cxn modelId="{C1388021-6F5A-427C-8E88-9A5E7E69872E}" type="presParOf" srcId="{4AF9704A-49C1-4167-BCE0-24E38C13A7CB}" destId="{5DB32A2F-4428-4B08-A0FC-75FC9B9C7DAB}" srcOrd="2" destOrd="0" presId="urn:microsoft.com/office/officeart/2018/2/layout/IconLabelList"/>
    <dgm:cxn modelId="{DCEF0245-6AA9-4C66-AA16-6085DC1500A4}" type="presParOf" srcId="{5DB32A2F-4428-4B08-A0FC-75FC9B9C7DAB}" destId="{8F94B149-B16F-4E58-A044-8DD2F063D0E2}" srcOrd="0" destOrd="0" presId="urn:microsoft.com/office/officeart/2018/2/layout/IconLabelList"/>
    <dgm:cxn modelId="{E0EFABCF-51B5-4097-B0F0-7E9BE21C97D4}" type="presParOf" srcId="{5DB32A2F-4428-4B08-A0FC-75FC9B9C7DAB}" destId="{EC4A2597-4A79-468E-A58C-6F77B3996B19}" srcOrd="1" destOrd="0" presId="urn:microsoft.com/office/officeart/2018/2/layout/IconLabelList"/>
    <dgm:cxn modelId="{36F4F900-E13C-4858-A441-217A846274B7}" type="presParOf" srcId="{5DB32A2F-4428-4B08-A0FC-75FC9B9C7DAB}" destId="{9A17CC83-1424-4958-B0B8-766432F16922}" srcOrd="2" destOrd="0" presId="urn:microsoft.com/office/officeart/2018/2/layout/IconLabel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E0148-6B16-42D2-AB05-1CD7D855EFE2}">
      <dsp:nvSpPr>
        <dsp:cNvPr id="0" name=""/>
        <dsp:cNvSpPr/>
      </dsp:nvSpPr>
      <dsp:spPr>
        <a:xfrm>
          <a:off x="1292664" y="1585051"/>
          <a:ext cx="1538166" cy="1538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149B52-0010-40AE-A2FD-5CBF5A3B1AAF}">
      <dsp:nvSpPr>
        <dsp:cNvPr id="0" name=""/>
        <dsp:cNvSpPr/>
      </dsp:nvSpPr>
      <dsp:spPr>
        <a:xfrm>
          <a:off x="352674" y="3522006"/>
          <a:ext cx="341814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s-ES_tradnl" sz="2200" kern="1200" noProof="0" dirty="0"/>
            <a:t>Come alimentos</a:t>
          </a:r>
        </a:p>
      </dsp:txBody>
      <dsp:txXfrm>
        <a:off x="352674" y="3522006"/>
        <a:ext cx="3418147" cy="720000"/>
      </dsp:txXfrm>
    </dsp:sp>
    <dsp:sp modelId="{AD4D3ED1-83BD-48A5-B947-ABE3C8485C30}">
      <dsp:nvSpPr>
        <dsp:cNvPr id="0" name=""/>
        <dsp:cNvSpPr/>
      </dsp:nvSpPr>
      <dsp:spPr>
        <a:xfrm>
          <a:off x="5308987" y="1585051"/>
          <a:ext cx="1538166" cy="1538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D6361D-70DF-4149-A83D-E95D6E11697A}">
      <dsp:nvSpPr>
        <dsp:cNvPr id="0" name=""/>
        <dsp:cNvSpPr/>
      </dsp:nvSpPr>
      <dsp:spPr>
        <a:xfrm>
          <a:off x="4368996" y="3522006"/>
          <a:ext cx="341814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s-ES_tradnl" sz="2200" kern="1200" noProof="0" dirty="0"/>
            <a:t>Los alimentos se convierten en azúcar (glucosa)</a:t>
          </a:r>
        </a:p>
      </dsp:txBody>
      <dsp:txXfrm>
        <a:off x="4368996" y="3522006"/>
        <a:ext cx="3418147" cy="720000"/>
      </dsp:txXfrm>
    </dsp:sp>
    <dsp:sp modelId="{8F94B149-B16F-4E58-A044-8DD2F063D0E2}">
      <dsp:nvSpPr>
        <dsp:cNvPr id="0" name=""/>
        <dsp:cNvSpPr/>
      </dsp:nvSpPr>
      <dsp:spPr>
        <a:xfrm>
          <a:off x="9325310" y="1585051"/>
          <a:ext cx="1538166" cy="1538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17CC83-1424-4958-B0B8-766432F16922}">
      <dsp:nvSpPr>
        <dsp:cNvPr id="0" name=""/>
        <dsp:cNvSpPr/>
      </dsp:nvSpPr>
      <dsp:spPr>
        <a:xfrm>
          <a:off x="8385319" y="3522006"/>
          <a:ext cx="341814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s-ES_tradnl" sz="2200" kern="1200" noProof="0" dirty="0"/>
            <a:t>El azúcar entra en la sangre</a:t>
          </a:r>
        </a:p>
      </dsp:txBody>
      <dsp:txXfrm>
        <a:off x="8385319" y="3522006"/>
        <a:ext cx="341814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D3ED1-83BD-48A5-B947-ABE3C8485C30}">
      <dsp:nvSpPr>
        <dsp:cNvPr id="0" name=""/>
        <dsp:cNvSpPr/>
      </dsp:nvSpPr>
      <dsp:spPr>
        <a:xfrm>
          <a:off x="21600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D6361D-70DF-4149-A83D-E95D6E11697A}">
      <dsp:nvSpPr>
        <dsp:cNvPr id="0" name=""/>
        <dsp:cNvSpPr/>
      </dsp:nvSpPr>
      <dsp:spPr>
        <a:xfrm>
          <a:off x="9720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s-ES_tradnl" sz="2300" kern="1200" noProof="0" dirty="0"/>
            <a:t>Los alimentos se convierten en azúcar (glucosa)</a:t>
          </a:r>
        </a:p>
      </dsp:txBody>
      <dsp:txXfrm>
        <a:off x="972000" y="3022743"/>
        <a:ext cx="4320000" cy="720000"/>
      </dsp:txXfrm>
    </dsp:sp>
    <dsp:sp modelId="{8F94B149-B16F-4E58-A044-8DD2F063D0E2}">
      <dsp:nvSpPr>
        <dsp:cNvPr id="0" name=""/>
        <dsp:cNvSpPr/>
      </dsp:nvSpPr>
      <dsp:spPr>
        <a:xfrm>
          <a:off x="72360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17CC83-1424-4958-B0B8-766432F16922}">
      <dsp:nvSpPr>
        <dsp:cNvPr id="0" name=""/>
        <dsp:cNvSpPr/>
      </dsp:nvSpPr>
      <dsp:spPr>
        <a:xfrm>
          <a:off x="60480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s-ES_tradnl" sz="2300" kern="1200" noProof="0" dirty="0"/>
            <a:t>El azúcar entra en la sangre</a:t>
          </a:r>
        </a:p>
      </dsp:txBody>
      <dsp:txXfrm>
        <a:off x="60480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1/15/26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1/15/26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Editar estilos de texto maestros</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rPr>
              <a:t>¡Bienvenido!</a:t>
            </a:r>
            <a:br>
              <a:rPr lang="en-US" dirty="0"/>
            </a:br>
            <a:r>
              <a:rPr lang="en-US" b="0" i="0" u="none" strike="noStrike" dirty="0">
                <a:solidFill>
                  <a:srgbClr val="000000"/>
                </a:solidFill>
                <a:effectLst/>
                <a:latin typeface="-webkit-standard"/>
              </a:rPr>
              <a:t>Nos alegra que se haya unido a este programa. Cada mes, le enviaremos un breve vídeo con consejos para ayudar a prevenir o controlar la diabetes. Le animamos a que vea los vídeos, pruebe las estrategias sugeridas y participe en las llamadas semanales de </a:t>
            </a:r>
            <a:r>
              <a:rPr lang="en-US" b="0" i="0" u="none" strike="noStrike" dirty="0" err="1">
                <a:solidFill>
                  <a:srgbClr val="000000"/>
                </a:solidFill>
                <a:effectLst/>
                <a:latin typeface="-webkit-standard"/>
              </a:rPr>
              <a:t>su</a:t>
            </a:r>
            <a:r>
              <a:rPr lang="en-US" b="0" i="0" u="none" strike="noStrike" dirty="0">
                <a:solidFill>
                  <a:srgbClr val="000000"/>
                </a:solidFill>
                <a:effectLst/>
                <a:latin typeface="-webkit-standard"/>
              </a:rPr>
              <a:t> promotor de </a:t>
            </a:r>
            <a:r>
              <a:rPr lang="en-US" b="0" i="0" u="none" strike="noStrike" dirty="0" err="1">
                <a:solidFill>
                  <a:srgbClr val="000000"/>
                </a:solidFill>
                <a:effectLst/>
                <a:latin typeface="-webkit-standard"/>
              </a:rPr>
              <a:t>salud</a:t>
            </a:r>
            <a:r>
              <a:rPr lang="en-US" b="0" i="0" u="none" strike="noStrike" dirty="0">
                <a:solidFill>
                  <a:srgbClr val="000000"/>
                </a:solidFill>
                <a:effectLst/>
                <a:latin typeface="-webkit-standard"/>
              </a:rPr>
              <a:t>. Esperamos que estos recursos le ayuden a mejorar su salud y bienestar.</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a typeface="ＭＳ Ｐゴシック" pitchFamily="34" charset="-128"/>
            </a:endParaRPr>
          </a:p>
          <a:p>
            <a:pPr algn="l">
              <a:buNone/>
            </a:pPr>
            <a:r>
              <a:rPr lang="en-US" b="0" i="0" dirty="0">
                <a:solidFill>
                  <a:srgbClr val="000000"/>
                </a:solidFill>
                <a:effectLst/>
              </a:rPr>
              <a:t>¿</a:t>
            </a:r>
            <a:r>
              <a:rPr lang="en-US" b="0" i="0" dirty="0" err="1">
                <a:solidFill>
                  <a:srgbClr val="000000"/>
                </a:solidFill>
                <a:effectLst/>
              </a:rPr>
              <a:t>Cuáles</a:t>
            </a:r>
            <a:r>
              <a:rPr lang="en-US" b="0" i="0" dirty="0">
                <a:solidFill>
                  <a:srgbClr val="000000"/>
                </a:solidFill>
                <a:effectLst/>
              </a:rPr>
              <a:t> son las </a:t>
            </a:r>
            <a:r>
              <a:rPr lang="en-US" b="0" i="0" dirty="0" err="1">
                <a:solidFill>
                  <a:srgbClr val="000000"/>
                </a:solidFill>
                <a:effectLst/>
              </a:rPr>
              <a:t>posibles</a:t>
            </a:r>
            <a:r>
              <a:rPr lang="en-US" b="0" i="0" dirty="0">
                <a:solidFill>
                  <a:srgbClr val="000000"/>
                </a:solidFill>
                <a:effectLst/>
              </a:rPr>
              <a:t> </a:t>
            </a:r>
            <a:r>
              <a:rPr lang="en-US" b="0" i="0" dirty="0" err="1">
                <a:solidFill>
                  <a:srgbClr val="000000"/>
                </a:solidFill>
                <a:effectLst/>
              </a:rPr>
              <a:t>complicaciones</a:t>
            </a:r>
            <a:r>
              <a:rPr lang="en-US" b="0" i="0" dirty="0">
                <a:solidFill>
                  <a:srgbClr val="000000"/>
                </a:solidFill>
                <a:effectLst/>
              </a:rPr>
              <a:t> de la diabetes?</a:t>
            </a:r>
            <a:br>
              <a:rPr lang="en-US" b="0" i="0" dirty="0">
                <a:solidFill>
                  <a:srgbClr val="000000"/>
                </a:solidFill>
                <a:effectLst/>
              </a:rPr>
            </a:br>
            <a:r>
              <a:rPr lang="en-US" b="0" i="0" dirty="0">
                <a:solidFill>
                  <a:srgbClr val="000000"/>
                </a:solidFill>
                <a:effectLst/>
              </a:rPr>
              <a:t>La diabetes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aumentar</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riesgo</a:t>
            </a:r>
            <a:r>
              <a:rPr lang="en-US" b="0" i="0" dirty="0">
                <a:solidFill>
                  <a:srgbClr val="000000"/>
                </a:solidFill>
                <a:effectLst/>
              </a:rPr>
              <a:t> de </a:t>
            </a:r>
            <a:r>
              <a:rPr lang="en-US" b="0" i="0" dirty="0" err="1">
                <a:solidFill>
                  <a:srgbClr val="000000"/>
                </a:solidFill>
                <a:effectLst/>
              </a:rPr>
              <a:t>problemas</a:t>
            </a:r>
            <a:r>
              <a:rPr lang="en-US" b="0" i="0" dirty="0">
                <a:solidFill>
                  <a:srgbClr val="000000"/>
                </a:solidFill>
                <a:effectLst/>
              </a:rPr>
              <a:t> de </a:t>
            </a:r>
            <a:r>
              <a:rPr lang="en-US" b="0" i="0" dirty="0" err="1">
                <a:solidFill>
                  <a:srgbClr val="000000"/>
                </a:solidFill>
                <a:effectLst/>
              </a:rPr>
              <a:t>salud</a:t>
            </a:r>
            <a:r>
              <a:rPr lang="en-US" b="0" i="0" dirty="0">
                <a:solidFill>
                  <a:srgbClr val="000000"/>
                </a:solidFill>
                <a:effectLst/>
              </a:rPr>
              <a:t> </a:t>
            </a:r>
            <a:r>
              <a:rPr lang="en-US" b="0" i="0" dirty="0" err="1">
                <a:solidFill>
                  <a:srgbClr val="000000"/>
                </a:solidFill>
                <a:effectLst/>
              </a:rPr>
              <a:t>como</a:t>
            </a:r>
            <a:r>
              <a:rPr lang="en-US" b="0" i="0" dirty="0">
                <a:solidFill>
                  <a:srgbClr val="000000"/>
                </a:solidFill>
                <a:effectLst/>
              </a:rPr>
              <a:t> </a:t>
            </a:r>
            <a:r>
              <a:rPr lang="en-US" b="0" i="0" dirty="0" err="1">
                <a:solidFill>
                  <a:srgbClr val="000000"/>
                </a:solidFill>
                <a:effectLst/>
              </a:rPr>
              <a:t>enfermedades</a:t>
            </a:r>
            <a:r>
              <a:rPr lang="en-US" b="0" i="0" dirty="0">
                <a:solidFill>
                  <a:srgbClr val="000000"/>
                </a:solidFill>
                <a:effectLst/>
              </a:rPr>
              <a:t> </a:t>
            </a:r>
            <a:r>
              <a:rPr lang="en-US" b="0" i="0" dirty="0" err="1">
                <a:solidFill>
                  <a:srgbClr val="000000"/>
                </a:solidFill>
                <a:effectLst/>
              </a:rPr>
              <a:t>renales</a:t>
            </a:r>
            <a:r>
              <a:rPr lang="en-US" b="0" i="0" dirty="0">
                <a:solidFill>
                  <a:srgbClr val="000000"/>
                </a:solidFill>
                <a:effectLst/>
              </a:rPr>
              <a:t>, </a:t>
            </a:r>
            <a:r>
              <a:rPr lang="en-US" b="0" i="0" dirty="0" err="1">
                <a:solidFill>
                  <a:srgbClr val="000000"/>
                </a:solidFill>
                <a:effectLst/>
              </a:rPr>
              <a:t>amputaciones</a:t>
            </a:r>
            <a:r>
              <a:rPr lang="en-US" b="0" i="0" dirty="0">
                <a:solidFill>
                  <a:srgbClr val="000000"/>
                </a:solidFill>
                <a:effectLst/>
              </a:rPr>
              <a:t>, </a:t>
            </a:r>
            <a:r>
              <a:rPr lang="en-US" b="0" i="0" dirty="0" err="1">
                <a:solidFill>
                  <a:srgbClr val="000000"/>
                </a:solidFill>
                <a:effectLst/>
              </a:rPr>
              <a:t>ataques</a:t>
            </a:r>
            <a:r>
              <a:rPr lang="en-US" b="0" i="0" dirty="0">
                <a:solidFill>
                  <a:srgbClr val="000000"/>
                </a:solidFill>
                <a:effectLst/>
              </a:rPr>
              <a:t> </a:t>
            </a:r>
            <a:r>
              <a:rPr lang="en-US" b="0" i="0" dirty="0" err="1">
                <a:solidFill>
                  <a:srgbClr val="000000"/>
                </a:solidFill>
                <a:effectLst/>
              </a:rPr>
              <a:t>cardíacos</a:t>
            </a:r>
            <a:r>
              <a:rPr lang="en-US" b="0" i="0" dirty="0">
                <a:solidFill>
                  <a:srgbClr val="000000"/>
                </a:solidFill>
                <a:effectLst/>
              </a:rPr>
              <a:t>, </a:t>
            </a:r>
            <a:r>
              <a:rPr lang="en-US" b="0" i="0" dirty="0" err="1">
                <a:solidFill>
                  <a:srgbClr val="000000"/>
                </a:solidFill>
                <a:effectLst/>
              </a:rPr>
              <a:t>accidentes</a:t>
            </a:r>
            <a:r>
              <a:rPr lang="en-US" b="0" i="0" dirty="0">
                <a:solidFill>
                  <a:srgbClr val="000000"/>
                </a:solidFill>
                <a:effectLst/>
              </a:rPr>
              <a:t> </a:t>
            </a:r>
            <a:r>
              <a:rPr lang="en-US" b="0" i="0" dirty="0" err="1">
                <a:solidFill>
                  <a:srgbClr val="000000"/>
                </a:solidFill>
                <a:effectLst/>
              </a:rPr>
              <a:t>cerebrovasculares</a:t>
            </a:r>
            <a:r>
              <a:rPr lang="en-US" b="0" i="0" dirty="0">
                <a:solidFill>
                  <a:srgbClr val="000000"/>
                </a:solidFill>
                <a:effectLst/>
              </a:rPr>
              <a:t> y </a:t>
            </a:r>
            <a:r>
              <a:rPr lang="en-US" b="0" i="0" dirty="0" err="1">
                <a:solidFill>
                  <a:srgbClr val="000000"/>
                </a:solidFill>
                <a:effectLst/>
              </a:rPr>
              <a:t>pérdida</a:t>
            </a:r>
            <a:r>
              <a:rPr lang="en-US" b="0" i="0" dirty="0">
                <a:solidFill>
                  <a:srgbClr val="000000"/>
                </a:solidFill>
                <a:effectLst/>
              </a:rPr>
              <a:t> de la </a:t>
            </a:r>
            <a:r>
              <a:rPr lang="en-US" b="0" i="0" dirty="0" err="1">
                <a:solidFill>
                  <a:srgbClr val="000000"/>
                </a:solidFill>
                <a:effectLst/>
              </a:rPr>
              <a:t>visión</a:t>
            </a:r>
            <a:r>
              <a:rPr lang="en-US" b="0" i="0" dirty="0">
                <a:solidFill>
                  <a:srgbClr val="000000"/>
                </a:solidFill>
                <a:effectLst/>
              </a:rPr>
              <a:t>.</a:t>
            </a:r>
          </a:p>
          <a:p>
            <a:pPr algn="l"/>
            <a:r>
              <a:rPr lang="en-US" b="0" i="0" dirty="0">
                <a:solidFill>
                  <a:srgbClr val="000000"/>
                </a:solidFill>
                <a:effectLst/>
              </a:rPr>
              <a:t>La </a:t>
            </a:r>
            <a:r>
              <a:rPr lang="en-US" b="0" i="0" dirty="0" err="1">
                <a:solidFill>
                  <a:srgbClr val="000000"/>
                </a:solidFill>
                <a:effectLst/>
              </a:rPr>
              <a:t>buena</a:t>
            </a:r>
            <a:r>
              <a:rPr lang="en-US" b="0" i="0" dirty="0">
                <a:solidFill>
                  <a:srgbClr val="000000"/>
                </a:solidFill>
                <a:effectLst/>
              </a:rPr>
              <a:t> </a:t>
            </a:r>
            <a:r>
              <a:rPr lang="en-US" b="0" i="0" dirty="0" err="1">
                <a:solidFill>
                  <a:srgbClr val="000000"/>
                </a:solidFill>
                <a:effectLst/>
              </a:rPr>
              <a:t>noticia</a:t>
            </a:r>
            <a:r>
              <a:rPr lang="en-US" b="0" i="0" dirty="0">
                <a:solidFill>
                  <a:srgbClr val="000000"/>
                </a:solidFill>
                <a:effectLst/>
              </a:rPr>
              <a:t> es que </a:t>
            </a:r>
            <a:r>
              <a:rPr lang="en-US" b="0" i="0" dirty="0" err="1">
                <a:solidFill>
                  <a:srgbClr val="000000"/>
                </a:solidFill>
                <a:effectLst/>
              </a:rPr>
              <a:t>muchos</a:t>
            </a:r>
            <a:r>
              <a:rPr lang="en-US" b="0" i="0" dirty="0">
                <a:solidFill>
                  <a:srgbClr val="000000"/>
                </a:solidFill>
                <a:effectLst/>
              </a:rPr>
              <a:t> de </a:t>
            </a:r>
            <a:r>
              <a:rPr lang="en-US" b="0" i="0" dirty="0" err="1">
                <a:solidFill>
                  <a:srgbClr val="000000"/>
                </a:solidFill>
                <a:effectLst/>
              </a:rPr>
              <a:t>estos</a:t>
            </a:r>
            <a:r>
              <a:rPr lang="en-US" b="0" i="0" dirty="0">
                <a:solidFill>
                  <a:srgbClr val="000000"/>
                </a:solidFill>
                <a:effectLst/>
              </a:rPr>
              <a:t> </a:t>
            </a:r>
            <a:r>
              <a:rPr lang="en-US" b="0" i="0" dirty="0" err="1">
                <a:solidFill>
                  <a:srgbClr val="000000"/>
                </a:solidFill>
                <a:effectLst/>
              </a:rPr>
              <a:t>problemas</a:t>
            </a:r>
            <a:r>
              <a:rPr lang="en-US" b="0" i="0" dirty="0">
                <a:solidFill>
                  <a:srgbClr val="000000"/>
                </a:solidFill>
                <a:effectLst/>
              </a:rPr>
              <a:t> se </a:t>
            </a:r>
            <a:r>
              <a:rPr lang="en-US" b="0" i="0" dirty="0" err="1">
                <a:solidFill>
                  <a:srgbClr val="000000"/>
                </a:solidFill>
                <a:effectLst/>
              </a:rPr>
              <a:t>pueden</a:t>
            </a:r>
            <a:r>
              <a:rPr lang="en-US" b="0" i="0" dirty="0">
                <a:solidFill>
                  <a:srgbClr val="000000"/>
                </a:solidFill>
                <a:effectLst/>
              </a:rPr>
              <a:t> </a:t>
            </a:r>
            <a:r>
              <a:rPr lang="en-US" b="0" i="0" dirty="0" err="1">
                <a:solidFill>
                  <a:srgbClr val="000000"/>
                </a:solidFill>
                <a:effectLst/>
              </a:rPr>
              <a:t>prevenir</a:t>
            </a:r>
            <a:r>
              <a:rPr lang="en-US" b="0" i="0" dirty="0">
                <a:solidFill>
                  <a:srgbClr val="000000"/>
                </a:solidFill>
                <a:effectLst/>
              </a:rPr>
              <a:t> o </a:t>
            </a:r>
            <a:r>
              <a:rPr lang="en-US" b="0" i="0" dirty="0" err="1">
                <a:solidFill>
                  <a:srgbClr val="000000"/>
                </a:solidFill>
                <a:effectLst/>
              </a:rPr>
              <a:t>retrasar</a:t>
            </a:r>
            <a:r>
              <a:rPr lang="en-US" b="0" i="0" dirty="0">
                <a:solidFill>
                  <a:srgbClr val="000000"/>
                </a:solidFill>
                <a:effectLst/>
              </a:rPr>
              <a:t> </a:t>
            </a:r>
            <a:r>
              <a:rPr lang="en-US" b="0" i="0" dirty="0" err="1">
                <a:solidFill>
                  <a:srgbClr val="000000"/>
                </a:solidFill>
                <a:effectLst/>
              </a:rPr>
              <a:t>cuando</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sangre</a:t>
            </a:r>
            <a:r>
              <a:rPr lang="en-US" b="0" i="0" dirty="0">
                <a:solidFill>
                  <a:srgbClr val="000000"/>
                </a:solidFill>
                <a:effectLst/>
              </a:rPr>
              <a:t> se </a:t>
            </a:r>
            <a:r>
              <a:rPr lang="en-US" b="0" i="0" dirty="0" err="1">
                <a:solidFill>
                  <a:srgbClr val="000000"/>
                </a:solidFill>
                <a:effectLst/>
              </a:rPr>
              <a:t>mantiene</a:t>
            </a:r>
            <a:r>
              <a:rPr lang="en-US" b="0" i="0" dirty="0">
                <a:solidFill>
                  <a:srgbClr val="000000"/>
                </a:solidFill>
                <a:effectLst/>
              </a:rPr>
              <a:t> bajo control.</a:t>
            </a:r>
          </a:p>
          <a:p>
            <a:endParaRPr lang="en-US" b="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Algunas personas con diabetes dicen: “¡Pero me siento bien!”.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Esto puede ser cierto, pero a menudo el daño al organismo se produce muy lentamente. Poco a poco, nuestra salud empeora y es posible que no nos demos cuenta.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Debido a que el cambio es lento, nos acostumbramos a cómo nos sentimos y pensamos que estamos bien. Pero el daño continúa y, con el tiempo, pueden surgir problemas.</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11</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Para ilustrar ese </a:t>
            </a:r>
            <a:r>
              <a:rPr lang="en-US" baseline="0" noProof="0" dirty="0"/>
              <a:t>deterioro </a:t>
            </a:r>
            <a:r>
              <a:rPr lang="en-US" noProof="0" dirty="0"/>
              <a:t>lento pero letal</a:t>
            </a:r>
            <a:r>
              <a:rPr lang="en-US" baseline="0" noProof="0" dirty="0"/>
              <a:t>, </a:t>
            </a:r>
            <a:r>
              <a:rPr lang="en-US" baseline="0" noProof="0" dirty="0" err="1"/>
              <a:t>permítame</a:t>
            </a:r>
            <a:r>
              <a:rPr lang="en-US" baseline="0" noProof="0" dirty="0"/>
              <a:t> compartir esta historia sobre una rana.</a:t>
            </a:r>
          </a:p>
          <a:p>
            <a:pPr algn="just"/>
            <a:endParaRPr lang="en-US" baseline="0" noProof="0" dirty="0"/>
          </a:p>
          <a:p>
            <a:pPr algn="just"/>
            <a:r>
              <a:rPr lang="en-US" baseline="0" noProof="0" dirty="0"/>
              <a:t>¿Sabe qué pasa si se mete una rana en una olla con agua hirviendo?</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12</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¡Salta inmediatamente para </a:t>
            </a:r>
            <a:r>
              <a:rPr lang="en-US" b="0" i="0" u="none" strike="noStrike" dirty="0" err="1">
                <a:solidFill>
                  <a:srgbClr val="000000"/>
                </a:solidFill>
                <a:effectLst/>
              </a:rPr>
              <a:t>salvarse</a:t>
            </a:r>
            <a:r>
              <a:rPr lang="en-US" b="0" i="0" u="none" strike="noStrike" dirty="0">
                <a:solidFill>
                  <a:srgbClr val="000000"/>
                </a:solidFill>
                <a:effectLst/>
              </a:rPr>
              <a:t>! </a:t>
            </a:r>
          </a:p>
          <a:p>
            <a:pPr algn="l">
              <a:buNone/>
            </a:pPr>
            <a:r>
              <a:rPr lang="en-US" b="0" i="0" u="none" strike="noStrike" dirty="0">
                <a:solidFill>
                  <a:srgbClr val="000000"/>
                </a:solidFill>
                <a:effectLst/>
              </a:rPr>
              <a:t>Pero si la pone en agua fría y la </a:t>
            </a:r>
            <a:r>
              <a:rPr lang="en-US" b="0" i="0" u="none" strike="noStrike" dirty="0" err="1">
                <a:solidFill>
                  <a:srgbClr val="000000"/>
                </a:solidFill>
                <a:effectLst/>
              </a:rPr>
              <a:t>calienta</a:t>
            </a:r>
            <a:r>
              <a:rPr lang="en-US" b="0" i="0" u="none" strike="noStrike" dirty="0">
                <a:solidFill>
                  <a:srgbClr val="000000"/>
                </a:solidFill>
                <a:effectLst/>
              </a:rPr>
              <a:t> </a:t>
            </a:r>
            <a:r>
              <a:rPr lang="en-US" b="0" i="0" u="none" strike="noStrike" dirty="0" err="1">
                <a:solidFill>
                  <a:srgbClr val="000000"/>
                </a:solidFill>
                <a:effectLst/>
              </a:rPr>
              <a:t>el</a:t>
            </a:r>
            <a:r>
              <a:rPr lang="en-US" b="0" i="0" u="none" strike="noStrike" dirty="0">
                <a:solidFill>
                  <a:srgbClr val="000000"/>
                </a:solidFill>
                <a:effectLst/>
              </a:rPr>
              <a:t> </a:t>
            </a:r>
            <a:r>
              <a:rPr lang="en-US" b="0" i="0" u="none" strike="noStrike" dirty="0" err="1">
                <a:solidFill>
                  <a:srgbClr val="000000"/>
                </a:solidFill>
                <a:effectLst/>
              </a:rPr>
              <a:t>agua</a:t>
            </a:r>
            <a:r>
              <a:rPr lang="en-US" b="0" i="0" u="none" strike="noStrike" dirty="0">
                <a:solidFill>
                  <a:srgbClr val="000000"/>
                </a:solidFill>
                <a:effectLst/>
              </a:rPr>
              <a:t> lentamente, la rana permanecerá en el agua y no se dará cuenta del peligro.</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El </a:t>
            </a:r>
            <a:r>
              <a:rPr lang="en-US" b="0" i="0" u="none" strike="noStrike" dirty="0" err="1">
                <a:solidFill>
                  <a:srgbClr val="000000"/>
                </a:solidFill>
                <a:effectLst/>
              </a:rPr>
              <a:t>agua</a:t>
            </a:r>
            <a:r>
              <a:rPr lang="en-US" b="0" i="0" u="none" strike="noStrike" dirty="0">
                <a:solidFill>
                  <a:srgbClr val="000000"/>
                </a:solidFill>
                <a:effectLst/>
              </a:rPr>
              <a:t> </a:t>
            </a:r>
            <a:r>
              <a:rPr lang="en-US" b="0" i="0" u="none" strike="noStrike" dirty="0" err="1">
                <a:solidFill>
                  <a:srgbClr val="000000"/>
                </a:solidFill>
                <a:effectLst/>
              </a:rPr>
              <a:t>entonces</a:t>
            </a:r>
            <a:r>
              <a:rPr lang="en-US" b="0" i="0" u="none" strike="noStrike" dirty="0">
                <a:solidFill>
                  <a:srgbClr val="000000"/>
                </a:solidFill>
                <a:effectLst/>
              </a:rPr>
              <a:t> </a:t>
            </a:r>
            <a:r>
              <a:rPr lang="en-US" b="0" i="0" u="none" strike="noStrike" dirty="0" err="1">
                <a:solidFill>
                  <a:srgbClr val="000000"/>
                </a:solidFill>
                <a:effectLst/>
              </a:rPr>
              <a:t>acaba</a:t>
            </a:r>
            <a:r>
              <a:rPr lang="en-US" b="0" i="0" u="none" strike="noStrike" dirty="0">
                <a:solidFill>
                  <a:srgbClr val="000000"/>
                </a:solidFill>
                <a:effectLst/>
              </a:rPr>
              <a:t> hirviendo y la rana no puede escapar.</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Esto nos puede pasar a nosotros con la diabetes. No notamos el exceso de azúcar en la sangre.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Con el tiempo, nuestros órganos pueden dañarse sin que nos demos </a:t>
            </a:r>
            <a:r>
              <a:rPr lang="en-US" b="0" i="0" u="none" strike="noStrike" dirty="0" err="1">
                <a:solidFill>
                  <a:srgbClr val="000000"/>
                </a:solidFill>
                <a:effectLst/>
              </a:rPr>
              <a:t>cuenta</a:t>
            </a:r>
            <a:r>
              <a:rPr lang="en-US" b="0" i="0" u="none" strike="noStrike" dirty="0">
                <a:solidFill>
                  <a:srgbClr val="000000"/>
                </a:solidFill>
                <a:effectLst/>
              </a:rPr>
              <a:t>…y </a:t>
            </a:r>
            <a:r>
              <a:rPr lang="en-US" b="0" i="0" u="none" strike="noStrike" dirty="0" err="1">
                <a:solidFill>
                  <a:srgbClr val="000000"/>
                </a:solidFill>
                <a:effectLst/>
              </a:rPr>
              <a:t>cuando</a:t>
            </a:r>
            <a:r>
              <a:rPr lang="en-US" b="0" i="0" u="none" strike="noStrike" dirty="0">
                <a:solidFill>
                  <a:srgbClr val="000000"/>
                </a:solidFill>
                <a:effectLst/>
              </a:rPr>
              <a:t> sentimos los efectos, como la pérdida de la vista o un ataque cardíaco, puede ser demasiado tarde.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s-ES_tradnl" noProof="0" dirty="0"/>
              <a:t>Entonces... ¿tengo diabetes?  ¿Cómo lo puedo saber si no lo notamos?</a:t>
            </a:r>
            <a:endParaRPr lang="en-US"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dirty="0"/>
          </a:p>
        </p:txBody>
      </p:sp>
    </p:spTree>
    <p:extLst>
      <p:ext uri="{BB962C8B-B14F-4D97-AF65-F5344CB8AC3E}">
        <p14:creationId xmlns:p14="http://schemas.microsoft.com/office/powerpoint/2010/main" val="395600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La forma </a:t>
            </a:r>
            <a:r>
              <a:rPr lang="en-US" b="0" i="0" dirty="0" err="1">
                <a:solidFill>
                  <a:srgbClr val="000000"/>
                </a:solidFill>
                <a:effectLst/>
              </a:rPr>
              <a:t>más</a:t>
            </a:r>
            <a:r>
              <a:rPr lang="en-US" b="0" i="0" dirty="0">
                <a:solidFill>
                  <a:srgbClr val="000000"/>
                </a:solidFill>
                <a:effectLst/>
              </a:rPr>
              <a:t> </a:t>
            </a:r>
            <a:r>
              <a:rPr lang="en-US" b="0" i="0" dirty="0" err="1">
                <a:solidFill>
                  <a:srgbClr val="000000"/>
                </a:solidFill>
                <a:effectLst/>
              </a:rPr>
              <a:t>confiable</a:t>
            </a:r>
            <a:r>
              <a:rPr lang="en-US" b="0" i="0" dirty="0">
                <a:solidFill>
                  <a:srgbClr val="000000"/>
                </a:solidFill>
                <a:effectLst/>
              </a:rPr>
              <a:t> es </a:t>
            </a:r>
            <a:r>
              <a:rPr lang="en-US" b="0" i="0" dirty="0" err="1">
                <a:solidFill>
                  <a:srgbClr val="000000"/>
                </a:solidFill>
                <a:effectLst/>
              </a:rPr>
              <a:t>acudir</a:t>
            </a:r>
            <a:r>
              <a:rPr lang="en-US" b="0" i="0" dirty="0">
                <a:solidFill>
                  <a:srgbClr val="000000"/>
                </a:solidFill>
                <a:effectLst/>
              </a:rPr>
              <a:t> al </a:t>
            </a:r>
            <a:r>
              <a:rPr lang="en-US" b="0" i="0" dirty="0" err="1">
                <a:solidFill>
                  <a:srgbClr val="000000"/>
                </a:solidFill>
                <a:effectLst/>
              </a:rPr>
              <a:t>médico</a:t>
            </a:r>
            <a:r>
              <a:rPr lang="en-US" b="0" i="0" dirty="0">
                <a:solidFill>
                  <a:srgbClr val="000000"/>
                </a:solidFill>
                <a:effectLst/>
              </a:rPr>
              <a:t> para </a:t>
            </a:r>
            <a:r>
              <a:rPr lang="en-US" b="0" i="0" dirty="0" err="1">
                <a:solidFill>
                  <a:srgbClr val="000000"/>
                </a:solidFill>
                <a:effectLst/>
              </a:rPr>
              <a:t>realizarse</a:t>
            </a:r>
            <a:r>
              <a:rPr lang="en-US" b="0" i="0" dirty="0">
                <a:solidFill>
                  <a:srgbClr val="000000"/>
                </a:solidFill>
                <a:effectLst/>
              </a:rPr>
              <a:t> </a:t>
            </a:r>
            <a:r>
              <a:rPr lang="en-US" b="0" i="0" dirty="0" err="1">
                <a:solidFill>
                  <a:srgbClr val="000000"/>
                </a:solidFill>
                <a:effectLst/>
              </a:rPr>
              <a:t>una</a:t>
            </a:r>
            <a:r>
              <a:rPr lang="en-US" b="0" i="0" dirty="0">
                <a:solidFill>
                  <a:srgbClr val="000000"/>
                </a:solidFill>
                <a:effectLst/>
              </a:rPr>
              <a:t> </a:t>
            </a:r>
            <a:r>
              <a:rPr lang="en-US" b="0" i="0" dirty="0" err="1">
                <a:solidFill>
                  <a:srgbClr val="000000"/>
                </a:solidFill>
                <a:effectLst/>
              </a:rPr>
              <a:t>prueba</a:t>
            </a:r>
            <a:r>
              <a:rPr lang="en-US" b="0" i="0" dirty="0">
                <a:solidFill>
                  <a:srgbClr val="000000"/>
                </a:solidFill>
                <a:effectLst/>
              </a:rPr>
              <a:t> de A1C, que </a:t>
            </a:r>
            <a:r>
              <a:rPr lang="en-US" b="0" i="0" dirty="0" err="1">
                <a:solidFill>
                  <a:srgbClr val="000000"/>
                </a:solidFill>
                <a:effectLst/>
              </a:rPr>
              <a:t>muestra</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promedio</a:t>
            </a:r>
            <a:r>
              <a:rPr lang="en-US" b="0" i="0" dirty="0">
                <a:solidFill>
                  <a:srgbClr val="000000"/>
                </a:solidFill>
                <a:effectLst/>
              </a:rPr>
              <a:t> del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sangre</a:t>
            </a:r>
            <a:r>
              <a:rPr lang="en-US" b="0" i="0" dirty="0">
                <a:solidFill>
                  <a:srgbClr val="000000"/>
                </a:solidFill>
                <a:effectLst/>
              </a:rPr>
              <a:t> </a:t>
            </a:r>
            <a:r>
              <a:rPr lang="en-US" b="0" i="0" dirty="0" err="1">
                <a:solidFill>
                  <a:srgbClr val="000000"/>
                </a:solidFill>
                <a:effectLst/>
              </a:rPr>
              <a:t>durante</a:t>
            </a:r>
            <a:r>
              <a:rPr lang="en-US" b="0" i="0" dirty="0">
                <a:solidFill>
                  <a:srgbClr val="000000"/>
                </a:solidFill>
                <a:effectLst/>
              </a:rPr>
              <a:t> </a:t>
            </a:r>
            <a:r>
              <a:rPr lang="en-US" b="0" i="0" dirty="0" err="1">
                <a:solidFill>
                  <a:srgbClr val="000000"/>
                </a:solidFill>
                <a:effectLst/>
              </a:rPr>
              <a:t>los</a:t>
            </a:r>
            <a:r>
              <a:rPr lang="en-US" b="0" i="0" dirty="0">
                <a:solidFill>
                  <a:srgbClr val="000000"/>
                </a:solidFill>
                <a:effectLst/>
              </a:rPr>
              <a:t> </a:t>
            </a:r>
            <a:r>
              <a:rPr lang="en-US" b="0" i="0" dirty="0" err="1">
                <a:solidFill>
                  <a:srgbClr val="000000"/>
                </a:solidFill>
                <a:effectLst/>
              </a:rPr>
              <a:t>últimos</a:t>
            </a:r>
            <a:r>
              <a:rPr lang="en-US" b="0" i="0" dirty="0">
                <a:solidFill>
                  <a:srgbClr val="000000"/>
                </a:solidFill>
                <a:effectLst/>
              </a:rPr>
              <a:t> </a:t>
            </a:r>
            <a:r>
              <a:rPr lang="en-US" b="0" i="0" dirty="0" err="1">
                <a:solidFill>
                  <a:srgbClr val="000000"/>
                </a:solidFill>
                <a:effectLst/>
              </a:rPr>
              <a:t>tres</a:t>
            </a:r>
            <a:r>
              <a:rPr lang="en-US" b="0" i="0" dirty="0">
                <a:solidFill>
                  <a:srgbClr val="000000"/>
                </a:solidFill>
                <a:effectLst/>
              </a:rPr>
              <a:t> meses.</a:t>
            </a:r>
            <a:br>
              <a:rPr lang="en-US" b="0" i="0" dirty="0">
                <a:solidFill>
                  <a:srgbClr val="000000"/>
                </a:solidFill>
                <a:effectLst/>
              </a:rPr>
            </a:br>
            <a:r>
              <a:rPr lang="en-US" b="0" i="1" dirty="0">
                <a:solidFill>
                  <a:srgbClr val="000000"/>
                </a:solidFill>
                <a:effectLst/>
              </a:rPr>
              <a:t>Para la </a:t>
            </a:r>
            <a:r>
              <a:rPr lang="en-US" b="0" i="1" dirty="0" err="1">
                <a:solidFill>
                  <a:srgbClr val="000000"/>
                </a:solidFill>
                <a:effectLst/>
              </a:rPr>
              <a:t>prueba</a:t>
            </a:r>
            <a:r>
              <a:rPr lang="en-US" b="0" i="1" dirty="0">
                <a:solidFill>
                  <a:srgbClr val="000000"/>
                </a:solidFill>
                <a:effectLst/>
              </a:rPr>
              <a:t> de A1C no es </a:t>
            </a:r>
            <a:r>
              <a:rPr lang="en-US" b="0" i="1" dirty="0" err="1">
                <a:solidFill>
                  <a:srgbClr val="000000"/>
                </a:solidFill>
                <a:effectLst/>
              </a:rPr>
              <a:t>necesario</a:t>
            </a:r>
            <a:r>
              <a:rPr lang="en-US" b="0" i="1" dirty="0">
                <a:solidFill>
                  <a:srgbClr val="000000"/>
                </a:solidFill>
                <a:effectLst/>
              </a:rPr>
              <a:t> </a:t>
            </a:r>
            <a:r>
              <a:rPr lang="en-US" b="0" i="1" dirty="0" err="1">
                <a:solidFill>
                  <a:srgbClr val="000000"/>
                </a:solidFill>
                <a:effectLst/>
              </a:rPr>
              <a:t>ayunar</a:t>
            </a:r>
            <a:r>
              <a:rPr lang="en-US" b="0" i="1" dirty="0">
                <a:solidFill>
                  <a:srgbClr val="000000"/>
                </a:solidFill>
                <a:effectLst/>
              </a:rPr>
              <a:t>; </a:t>
            </a:r>
            <a:r>
              <a:rPr lang="en-US" b="0" i="1" dirty="0" err="1">
                <a:solidFill>
                  <a:srgbClr val="000000"/>
                </a:solidFill>
                <a:effectLst/>
              </a:rPr>
              <a:t>puede</a:t>
            </a:r>
            <a:r>
              <a:rPr lang="en-US" b="0" i="1" dirty="0">
                <a:solidFill>
                  <a:srgbClr val="000000"/>
                </a:solidFill>
                <a:effectLst/>
              </a:rPr>
              <a:t> comer antes del examen.</a:t>
            </a:r>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Un A1C entre 5.7 y 6.4 indica </a:t>
            </a:r>
            <a:r>
              <a:rPr lang="en-US" b="0" i="0" dirty="0" err="1">
                <a:solidFill>
                  <a:srgbClr val="000000"/>
                </a:solidFill>
                <a:effectLst/>
              </a:rPr>
              <a:t>riesgo</a:t>
            </a:r>
            <a:r>
              <a:rPr lang="en-US" b="0" i="0" dirty="0">
                <a:solidFill>
                  <a:srgbClr val="000000"/>
                </a:solidFill>
                <a:effectLst/>
              </a:rPr>
              <a:t> de </a:t>
            </a:r>
            <a:r>
              <a:rPr lang="en-US" b="0" i="0" dirty="0" err="1">
                <a:solidFill>
                  <a:srgbClr val="000000"/>
                </a:solidFill>
                <a:effectLst/>
              </a:rPr>
              <a:t>desarrollar</a:t>
            </a:r>
            <a:r>
              <a:rPr lang="en-US" b="0" i="0" dirty="0">
                <a:solidFill>
                  <a:srgbClr val="000000"/>
                </a:solidFill>
                <a:effectLst/>
              </a:rPr>
              <a:t> diabetes. En </a:t>
            </a:r>
            <a:r>
              <a:rPr lang="en-US" b="0" i="0" dirty="0" err="1">
                <a:solidFill>
                  <a:srgbClr val="000000"/>
                </a:solidFill>
                <a:effectLst/>
              </a:rPr>
              <a:t>este</a:t>
            </a:r>
            <a:r>
              <a:rPr lang="en-US" b="0" i="0" dirty="0">
                <a:solidFill>
                  <a:srgbClr val="000000"/>
                </a:solidFill>
                <a:effectLst/>
              </a:rPr>
              <a:t> </a:t>
            </a:r>
            <a:r>
              <a:rPr lang="en-US" b="0" i="0" dirty="0" err="1">
                <a:solidFill>
                  <a:srgbClr val="000000"/>
                </a:solidFill>
                <a:effectLst/>
              </a:rPr>
              <a:t>caso</a:t>
            </a:r>
            <a:r>
              <a:rPr lang="en-US" b="0" i="0" dirty="0">
                <a:solidFill>
                  <a:srgbClr val="000000"/>
                </a:solidFill>
                <a:effectLst/>
              </a:rPr>
              <a:t>, es un </a:t>
            </a:r>
            <a:r>
              <a:rPr lang="en-US" b="0" i="0" dirty="0" err="1">
                <a:solidFill>
                  <a:srgbClr val="000000"/>
                </a:solidFill>
                <a:effectLst/>
              </a:rPr>
              <a:t>buen</a:t>
            </a:r>
            <a:r>
              <a:rPr lang="en-US" b="0" i="0" dirty="0">
                <a:solidFill>
                  <a:srgbClr val="000000"/>
                </a:solidFill>
                <a:effectLst/>
              </a:rPr>
              <a:t> </a:t>
            </a:r>
            <a:r>
              <a:rPr lang="en-US" b="0" i="0" dirty="0" err="1">
                <a:solidFill>
                  <a:srgbClr val="000000"/>
                </a:solidFill>
                <a:effectLst/>
              </a:rPr>
              <a:t>momento</a:t>
            </a:r>
            <a:r>
              <a:rPr lang="en-US" b="0" i="0" dirty="0">
                <a:solidFill>
                  <a:srgbClr val="000000"/>
                </a:solidFill>
                <a:effectLst/>
              </a:rPr>
              <a:t> para </a:t>
            </a:r>
            <a:r>
              <a:rPr lang="en-US" b="0" i="0" dirty="0" err="1">
                <a:solidFill>
                  <a:srgbClr val="000000"/>
                </a:solidFill>
                <a:effectLst/>
              </a:rPr>
              <a:t>hacer</a:t>
            </a:r>
            <a:r>
              <a:rPr lang="en-US" b="0" i="0" dirty="0">
                <a:solidFill>
                  <a:srgbClr val="000000"/>
                </a:solidFill>
                <a:effectLst/>
              </a:rPr>
              <a:t> </a:t>
            </a:r>
            <a:r>
              <a:rPr lang="en-US" b="0" i="0" dirty="0" err="1">
                <a:solidFill>
                  <a:srgbClr val="000000"/>
                </a:solidFill>
                <a:effectLst/>
              </a:rPr>
              <a:t>cambios</a:t>
            </a:r>
            <a:r>
              <a:rPr lang="en-US" b="0" i="0" dirty="0">
                <a:solidFill>
                  <a:srgbClr val="000000"/>
                </a:solidFill>
                <a:effectLst/>
              </a:rPr>
              <a:t> </a:t>
            </a:r>
            <a:r>
              <a:rPr lang="en-US" b="0" i="0" dirty="0" err="1">
                <a:solidFill>
                  <a:srgbClr val="000000"/>
                </a:solidFill>
                <a:effectLst/>
              </a:rPr>
              <a:t>duraderos</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la </a:t>
            </a:r>
            <a:r>
              <a:rPr lang="en-US" b="0" i="0" dirty="0" err="1">
                <a:solidFill>
                  <a:srgbClr val="000000"/>
                </a:solidFill>
                <a:effectLst/>
              </a:rPr>
              <a:t>alimentación</a:t>
            </a:r>
            <a:r>
              <a:rPr lang="en-US" b="0" i="0" dirty="0">
                <a:solidFill>
                  <a:srgbClr val="000000"/>
                </a:solidFill>
                <a:effectLst/>
              </a:rPr>
              <a:t> y la </a:t>
            </a:r>
            <a:r>
              <a:rPr lang="en-US" b="0" i="0" dirty="0" err="1">
                <a:solidFill>
                  <a:srgbClr val="000000"/>
                </a:solidFill>
                <a:effectLst/>
              </a:rPr>
              <a:t>actividad</a:t>
            </a:r>
            <a:r>
              <a:rPr lang="en-US" b="0" i="0" dirty="0">
                <a:solidFill>
                  <a:srgbClr val="000000"/>
                </a:solidFill>
                <a:effectLst/>
              </a:rPr>
              <a:t> </a:t>
            </a:r>
            <a:r>
              <a:rPr lang="en-US" b="0" i="0" dirty="0" err="1">
                <a:solidFill>
                  <a:srgbClr val="000000"/>
                </a:solidFill>
                <a:effectLst/>
              </a:rPr>
              <a:t>física</a:t>
            </a:r>
            <a:r>
              <a:rPr lang="en-US" b="0" i="0" dirty="0">
                <a:solidFill>
                  <a:srgbClr val="000000"/>
                </a:solidFill>
                <a:effectLst/>
              </a:rPr>
              <a:t>.</a:t>
            </a:r>
          </a:p>
          <a:p>
            <a:pPr algn="l">
              <a:buFont typeface="Arial" panose="020B0604020202020204" pitchFamily="34" charset="0"/>
              <a:buChar char="•"/>
            </a:pPr>
            <a:r>
              <a:rPr lang="en-US" b="0" i="0" dirty="0">
                <a:solidFill>
                  <a:srgbClr val="000000"/>
                </a:solidFill>
                <a:effectLst/>
              </a:rPr>
              <a:t>Un A1C de 6.5 o </a:t>
            </a:r>
            <a:r>
              <a:rPr lang="en-US" b="0" i="0" dirty="0" err="1">
                <a:solidFill>
                  <a:srgbClr val="000000"/>
                </a:solidFill>
                <a:effectLst/>
              </a:rPr>
              <a:t>más</a:t>
            </a:r>
            <a:r>
              <a:rPr lang="en-US" b="0" i="0" dirty="0">
                <a:solidFill>
                  <a:srgbClr val="000000"/>
                </a:solidFill>
                <a:effectLst/>
              </a:rPr>
              <a:t> indica diabetes.</a:t>
            </a:r>
          </a:p>
          <a:p>
            <a:pPr algn="l"/>
            <a:r>
              <a:rPr lang="en-US" b="1" i="0" dirty="0" err="1">
                <a:solidFill>
                  <a:srgbClr val="000000"/>
                </a:solidFill>
                <a:effectLst/>
              </a:rPr>
              <a:t>Recuerde</a:t>
            </a:r>
            <a:r>
              <a:rPr lang="en-US" b="1" i="0" dirty="0">
                <a:solidFill>
                  <a:srgbClr val="000000"/>
                </a:solidFill>
                <a:effectLst/>
              </a:rPr>
              <a:t>:</a:t>
            </a:r>
            <a:br>
              <a:rPr lang="en-US" b="0" i="0" dirty="0">
                <a:solidFill>
                  <a:srgbClr val="000000"/>
                </a:solidFill>
                <a:effectLst/>
              </a:rPr>
            </a:br>
            <a:r>
              <a:rPr lang="en-US" b="0" i="0" dirty="0">
                <a:solidFill>
                  <a:srgbClr val="000000"/>
                </a:solidFill>
                <a:effectLst/>
              </a:rPr>
              <a:t>Si </a:t>
            </a:r>
            <a:r>
              <a:rPr lang="en-US" b="0" i="0" dirty="0" err="1">
                <a:solidFill>
                  <a:srgbClr val="000000"/>
                </a:solidFill>
                <a:effectLst/>
              </a:rPr>
              <a:t>su</a:t>
            </a:r>
            <a:r>
              <a:rPr lang="en-US" b="0" i="0" dirty="0">
                <a:solidFill>
                  <a:srgbClr val="000000"/>
                </a:solidFill>
                <a:effectLst/>
              </a:rPr>
              <a:t> A1C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algún</a:t>
            </a:r>
            <a:r>
              <a:rPr lang="en-US" b="0" i="0" dirty="0">
                <a:solidFill>
                  <a:srgbClr val="000000"/>
                </a:solidFill>
                <a:effectLst/>
              </a:rPr>
              <a:t> </a:t>
            </a:r>
            <a:r>
              <a:rPr lang="en-US" b="0" i="0" dirty="0" err="1">
                <a:solidFill>
                  <a:srgbClr val="000000"/>
                </a:solidFill>
                <a:effectLst/>
              </a:rPr>
              <a:t>momento</a:t>
            </a:r>
            <a:r>
              <a:rPr lang="en-US" b="0" i="0" dirty="0">
                <a:solidFill>
                  <a:srgbClr val="000000"/>
                </a:solidFill>
                <a:effectLst/>
              </a:rPr>
              <a:t> ha </a:t>
            </a:r>
            <a:r>
              <a:rPr lang="en-US" b="0" i="0" dirty="0" err="1">
                <a:solidFill>
                  <a:srgbClr val="000000"/>
                </a:solidFill>
                <a:effectLst/>
              </a:rPr>
              <a:t>sido</a:t>
            </a:r>
            <a:r>
              <a:rPr lang="en-US" b="0" i="0" dirty="0">
                <a:solidFill>
                  <a:srgbClr val="000000"/>
                </a:solidFill>
                <a:effectLst/>
              </a:rPr>
              <a:t> 6.5 o </a:t>
            </a:r>
            <a:r>
              <a:rPr lang="en-US" b="0" i="0" dirty="0" err="1">
                <a:solidFill>
                  <a:srgbClr val="000000"/>
                </a:solidFill>
                <a:effectLst/>
              </a:rPr>
              <a:t>más</a:t>
            </a:r>
            <a:r>
              <a:rPr lang="en-US" b="0" i="0" dirty="0">
                <a:solidFill>
                  <a:srgbClr val="000000"/>
                </a:solidFill>
                <a:effectLst/>
              </a:rPr>
              <a:t>, </a:t>
            </a:r>
            <a:r>
              <a:rPr lang="en-US" b="0" i="0" dirty="0" err="1">
                <a:solidFill>
                  <a:srgbClr val="000000"/>
                </a:solidFill>
                <a:effectLst/>
              </a:rPr>
              <a:t>tiene</a:t>
            </a:r>
            <a:r>
              <a:rPr lang="en-US" b="0" i="0" dirty="0">
                <a:solidFill>
                  <a:srgbClr val="000000"/>
                </a:solidFill>
                <a:effectLst/>
              </a:rPr>
              <a:t> diabetes. Si </a:t>
            </a:r>
            <a:r>
              <a:rPr lang="en-US" b="0" i="0" dirty="0" err="1">
                <a:solidFill>
                  <a:srgbClr val="000000"/>
                </a:solidFill>
                <a:effectLst/>
              </a:rPr>
              <a:t>ahora</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número</a:t>
            </a:r>
            <a:r>
              <a:rPr lang="en-US" b="0" i="0" dirty="0">
                <a:solidFill>
                  <a:srgbClr val="000000"/>
                </a:solidFill>
                <a:effectLst/>
              </a:rPr>
              <a:t> es </a:t>
            </a:r>
            <a:r>
              <a:rPr lang="en-US" b="0" i="0" dirty="0" err="1">
                <a:solidFill>
                  <a:srgbClr val="000000"/>
                </a:solidFill>
                <a:effectLst/>
              </a:rPr>
              <a:t>más</a:t>
            </a:r>
            <a:r>
              <a:rPr lang="en-US" b="0" i="0" dirty="0">
                <a:solidFill>
                  <a:srgbClr val="000000"/>
                </a:solidFill>
                <a:effectLst/>
              </a:rPr>
              <a:t> bajo, </a:t>
            </a:r>
            <a:r>
              <a:rPr lang="en-US" b="0" i="0" dirty="0" err="1">
                <a:solidFill>
                  <a:srgbClr val="000000"/>
                </a:solidFill>
                <a:effectLst/>
              </a:rPr>
              <a:t>por</a:t>
            </a:r>
            <a:r>
              <a:rPr lang="en-US" b="0" i="0" dirty="0">
                <a:solidFill>
                  <a:srgbClr val="000000"/>
                </a:solidFill>
                <a:effectLst/>
              </a:rPr>
              <a:t> </a:t>
            </a:r>
            <a:r>
              <a:rPr lang="en-US" b="0" i="0" dirty="0" err="1">
                <a:solidFill>
                  <a:srgbClr val="000000"/>
                </a:solidFill>
                <a:effectLst/>
              </a:rPr>
              <a:t>ejemplo</a:t>
            </a:r>
            <a:r>
              <a:rPr lang="en-US" b="0" i="0" dirty="0">
                <a:solidFill>
                  <a:srgbClr val="000000"/>
                </a:solidFill>
                <a:effectLst/>
              </a:rPr>
              <a:t> 6.2,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significar</a:t>
            </a:r>
            <a:r>
              <a:rPr lang="en-US" b="0" i="0" dirty="0">
                <a:solidFill>
                  <a:srgbClr val="000000"/>
                </a:solidFill>
                <a:effectLst/>
              </a:rPr>
              <a:t> que </a:t>
            </a:r>
            <a:r>
              <a:rPr lang="en-US" b="0" i="0" dirty="0" err="1">
                <a:solidFill>
                  <a:srgbClr val="000000"/>
                </a:solidFill>
                <a:effectLst/>
              </a:rPr>
              <a:t>su</a:t>
            </a:r>
            <a:r>
              <a:rPr lang="en-US" b="0" i="0" dirty="0">
                <a:solidFill>
                  <a:srgbClr val="000000"/>
                </a:solidFill>
                <a:effectLst/>
              </a:rPr>
              <a:t> diabetes </a:t>
            </a:r>
            <a:r>
              <a:rPr lang="en-US" b="0" i="0" dirty="0" err="1">
                <a:solidFill>
                  <a:srgbClr val="000000"/>
                </a:solidFill>
                <a:effectLst/>
              </a:rPr>
              <a:t>está</a:t>
            </a:r>
            <a:r>
              <a:rPr lang="en-US" b="0" i="0" dirty="0">
                <a:solidFill>
                  <a:srgbClr val="000000"/>
                </a:solidFill>
                <a:effectLst/>
              </a:rPr>
              <a:t> bien </a:t>
            </a:r>
            <a:r>
              <a:rPr lang="en-US" b="0" i="0" dirty="0" err="1">
                <a:solidFill>
                  <a:srgbClr val="000000"/>
                </a:solidFill>
                <a:effectLst/>
              </a:rPr>
              <a:t>controlada</a:t>
            </a:r>
            <a:r>
              <a:rPr lang="en-US" b="0" i="0" dirty="0">
                <a:solidFill>
                  <a:srgbClr val="000000"/>
                </a:solidFill>
                <a:effectLst/>
              </a:rPr>
              <a:t> gracias a </a:t>
            </a:r>
            <a:r>
              <a:rPr lang="en-US" b="0" i="0" dirty="0" err="1">
                <a:solidFill>
                  <a:srgbClr val="000000"/>
                </a:solidFill>
                <a:effectLst/>
              </a:rPr>
              <a:t>cambios</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estilo</a:t>
            </a:r>
            <a:r>
              <a:rPr lang="en-US" b="0" i="0" dirty="0">
                <a:solidFill>
                  <a:srgbClr val="000000"/>
                </a:solidFill>
                <a:effectLst/>
              </a:rPr>
              <a:t> de </a:t>
            </a:r>
            <a:r>
              <a:rPr lang="en-US" b="0" i="0" dirty="0" err="1">
                <a:solidFill>
                  <a:srgbClr val="000000"/>
                </a:solidFill>
                <a:effectLst/>
              </a:rPr>
              <a:t>vida</a:t>
            </a:r>
            <a:r>
              <a:rPr lang="en-US" b="0" i="0" dirty="0">
                <a:solidFill>
                  <a:srgbClr val="000000"/>
                </a:solidFill>
                <a:effectLst/>
              </a:rPr>
              <a:t> o </a:t>
            </a:r>
            <a:r>
              <a:rPr lang="en-US" b="0" i="0" dirty="0" err="1">
                <a:solidFill>
                  <a:srgbClr val="000000"/>
                </a:solidFill>
                <a:effectLst/>
              </a:rPr>
              <a:t>medicamentos</a:t>
            </a:r>
            <a:r>
              <a:rPr lang="en-US" b="0" i="0" dirty="0">
                <a:solidFill>
                  <a:srgbClr val="000000"/>
                </a:solidFill>
                <a:effectLst/>
              </a:rPr>
              <a:t>.</a:t>
            </a:r>
          </a:p>
          <a:p>
            <a:pPr algn="l">
              <a:buNone/>
            </a:pPr>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dirty="0"/>
          </a:p>
        </p:txBody>
      </p:sp>
    </p:spTree>
    <p:extLst>
      <p:ext uri="{BB962C8B-B14F-4D97-AF65-F5344CB8AC3E}">
        <p14:creationId xmlns:p14="http://schemas.microsoft.com/office/powerpoint/2010/main" val="251054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C8EB-1706-5DD7-E893-B00406044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99EB2-E617-E868-2192-9E0D81A8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E0784-D92A-83DA-6CC0-12C50459CC21}"/>
              </a:ext>
            </a:extLst>
          </p:cNvPr>
          <p:cNvSpPr>
            <a:spLocks noGrp="1"/>
          </p:cNvSpPr>
          <p:nvPr>
            <p:ph type="body" idx="1"/>
          </p:nvPr>
        </p:nvSpPr>
        <p:spPr/>
        <p:txBody>
          <a:bodyPr/>
          <a:lstStyle/>
          <a:p>
            <a:pPr algn="l">
              <a:buNone/>
            </a:pPr>
            <a:r>
              <a:rPr lang="en-US" b="0" i="0" dirty="0">
                <a:solidFill>
                  <a:srgbClr val="000000"/>
                </a:solidFill>
                <a:effectLst/>
              </a:rPr>
              <a:t>¿</a:t>
            </a:r>
            <a:r>
              <a:rPr lang="en-US" b="0" i="0" dirty="0" err="1">
                <a:solidFill>
                  <a:srgbClr val="000000"/>
                </a:solidFill>
                <a:effectLst/>
              </a:rPr>
              <a:t>Conoce</a:t>
            </a:r>
            <a:r>
              <a:rPr lang="en-US" b="0" i="0" dirty="0">
                <a:solidFill>
                  <a:srgbClr val="000000"/>
                </a:solidFill>
                <a:effectLst/>
              </a:rPr>
              <a:t>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nivel</a:t>
            </a:r>
            <a:r>
              <a:rPr lang="en-US" b="0" i="0" dirty="0">
                <a:solidFill>
                  <a:srgbClr val="000000"/>
                </a:solidFill>
                <a:effectLst/>
              </a:rPr>
              <a:t> de A1C?</a:t>
            </a:r>
            <a:br>
              <a:rPr lang="en-US" b="0" i="0" dirty="0">
                <a:solidFill>
                  <a:srgbClr val="000000"/>
                </a:solidFill>
                <a:effectLst/>
              </a:rPr>
            </a:br>
            <a:r>
              <a:rPr lang="en-US" b="0" i="0" dirty="0" err="1">
                <a:solidFill>
                  <a:srgbClr val="000000"/>
                </a:solidFill>
                <a:effectLst/>
              </a:rPr>
              <a:t>Conocer</a:t>
            </a:r>
            <a:r>
              <a:rPr lang="en-US" b="0" i="0" dirty="0">
                <a:solidFill>
                  <a:srgbClr val="000000"/>
                </a:solidFill>
                <a:effectLst/>
              </a:rPr>
              <a:t> </a:t>
            </a:r>
            <a:r>
              <a:rPr lang="en-US" b="0" i="0" dirty="0" err="1">
                <a:solidFill>
                  <a:srgbClr val="000000"/>
                </a:solidFill>
                <a:effectLst/>
              </a:rPr>
              <a:t>su</a:t>
            </a:r>
            <a:r>
              <a:rPr lang="en-US" b="0" i="0" dirty="0">
                <a:solidFill>
                  <a:srgbClr val="000000"/>
                </a:solidFill>
                <a:effectLst/>
              </a:rPr>
              <a:t> A1C es un paso </a:t>
            </a:r>
            <a:r>
              <a:rPr lang="en-US" b="0" i="0" dirty="0" err="1">
                <a:solidFill>
                  <a:srgbClr val="000000"/>
                </a:solidFill>
                <a:effectLst/>
              </a:rPr>
              <a:t>importante</a:t>
            </a:r>
            <a:r>
              <a:rPr lang="en-US" b="0" i="0" dirty="0">
                <a:solidFill>
                  <a:srgbClr val="000000"/>
                </a:solidFill>
                <a:effectLst/>
              </a:rPr>
              <a:t> para </a:t>
            </a:r>
            <a:r>
              <a:rPr lang="en-US" b="0" i="0" dirty="0" err="1">
                <a:solidFill>
                  <a:srgbClr val="000000"/>
                </a:solidFill>
                <a:effectLst/>
              </a:rPr>
              <a:t>controlar</a:t>
            </a:r>
            <a:r>
              <a:rPr lang="en-US" b="0" i="0" dirty="0">
                <a:solidFill>
                  <a:srgbClr val="000000"/>
                </a:solidFill>
                <a:effectLst/>
              </a:rPr>
              <a:t> la diabetes.</a:t>
            </a:r>
          </a:p>
          <a:p>
            <a:pPr algn="l">
              <a:buFont typeface="Arial" panose="020B0604020202020204" pitchFamily="34" charset="0"/>
              <a:buChar char="•"/>
            </a:pPr>
            <a:r>
              <a:rPr lang="en-US" b="0" i="0" dirty="0">
                <a:solidFill>
                  <a:srgbClr val="000000"/>
                </a:solidFill>
                <a:effectLst/>
              </a:rPr>
              <a:t>Si </a:t>
            </a:r>
            <a:r>
              <a:rPr lang="en-US" b="0" i="0" dirty="0" err="1">
                <a:solidFill>
                  <a:srgbClr val="000000"/>
                </a:solidFill>
                <a:effectLst/>
              </a:rPr>
              <a:t>tiene</a:t>
            </a:r>
            <a:r>
              <a:rPr lang="en-US" b="0" i="0" dirty="0">
                <a:solidFill>
                  <a:srgbClr val="000000"/>
                </a:solidFill>
                <a:effectLst/>
              </a:rPr>
              <a:t> </a:t>
            </a:r>
            <a:r>
              <a:rPr lang="en-US" b="0" i="0" dirty="0" err="1">
                <a:solidFill>
                  <a:srgbClr val="000000"/>
                </a:solidFill>
                <a:effectLst/>
              </a:rPr>
              <a:t>menos</a:t>
            </a:r>
            <a:r>
              <a:rPr lang="en-US" b="0" i="0" dirty="0">
                <a:solidFill>
                  <a:srgbClr val="000000"/>
                </a:solidFill>
                <a:effectLst/>
              </a:rPr>
              <a:t> de 65 </a:t>
            </a:r>
            <a:r>
              <a:rPr lang="en-US" b="0" i="0" dirty="0" err="1">
                <a:solidFill>
                  <a:srgbClr val="000000"/>
                </a:solidFill>
                <a:effectLst/>
              </a:rPr>
              <a:t>años</a:t>
            </a:r>
            <a:r>
              <a:rPr lang="en-US" b="0" i="0" dirty="0">
                <a:solidFill>
                  <a:srgbClr val="000000"/>
                </a:solidFill>
                <a:effectLst/>
              </a:rPr>
              <a:t>, la meta es que </a:t>
            </a:r>
            <a:r>
              <a:rPr lang="en-US" b="0" i="0" dirty="0" err="1">
                <a:solidFill>
                  <a:srgbClr val="000000"/>
                </a:solidFill>
                <a:effectLst/>
              </a:rPr>
              <a:t>su</a:t>
            </a:r>
            <a:r>
              <a:rPr lang="en-US" b="0" i="0" dirty="0">
                <a:solidFill>
                  <a:srgbClr val="000000"/>
                </a:solidFill>
                <a:effectLst/>
              </a:rPr>
              <a:t> A1c sea </a:t>
            </a:r>
            <a:r>
              <a:rPr lang="en-US" b="0" i="0" dirty="0" err="1">
                <a:solidFill>
                  <a:srgbClr val="000000"/>
                </a:solidFill>
                <a:effectLst/>
              </a:rPr>
              <a:t>menos</a:t>
            </a:r>
            <a:r>
              <a:rPr lang="en-US" b="0" i="0" dirty="0">
                <a:solidFill>
                  <a:srgbClr val="000000"/>
                </a:solidFill>
                <a:effectLst/>
              </a:rPr>
              <a:t> de 7 para </a:t>
            </a:r>
            <a:r>
              <a:rPr lang="en-US" b="0" i="0" dirty="0" err="1">
                <a:solidFill>
                  <a:srgbClr val="000000"/>
                </a:solidFill>
                <a:effectLst/>
              </a:rPr>
              <a:t>estar</a:t>
            </a:r>
            <a:r>
              <a:rPr lang="en-US" b="0" i="0" dirty="0">
                <a:solidFill>
                  <a:srgbClr val="000000"/>
                </a:solidFill>
                <a:effectLst/>
              </a:rPr>
              <a:t> </a:t>
            </a:r>
            <a:r>
              <a:rPr lang="en-US" b="0" i="0" dirty="0" err="1">
                <a:solidFill>
                  <a:srgbClr val="000000"/>
                </a:solidFill>
                <a:effectLst/>
              </a:rPr>
              <a:t>controlada</a:t>
            </a:r>
            <a:r>
              <a:rPr lang="en-US" b="0" i="0"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rPr>
              <a:t>Si </a:t>
            </a:r>
            <a:r>
              <a:rPr lang="en-US" b="0" i="0" dirty="0" err="1">
                <a:solidFill>
                  <a:srgbClr val="000000"/>
                </a:solidFill>
                <a:effectLst/>
              </a:rPr>
              <a:t>tiene</a:t>
            </a:r>
            <a:r>
              <a:rPr lang="en-US" b="0" i="0" dirty="0">
                <a:solidFill>
                  <a:srgbClr val="000000"/>
                </a:solidFill>
                <a:effectLst/>
              </a:rPr>
              <a:t> 65 </a:t>
            </a:r>
            <a:r>
              <a:rPr lang="en-US" b="0" i="0" dirty="0" err="1">
                <a:solidFill>
                  <a:srgbClr val="000000"/>
                </a:solidFill>
                <a:effectLst/>
              </a:rPr>
              <a:t>años</a:t>
            </a:r>
            <a:r>
              <a:rPr lang="en-US" b="0" i="0" dirty="0">
                <a:solidFill>
                  <a:srgbClr val="000000"/>
                </a:solidFill>
                <a:effectLst/>
              </a:rPr>
              <a:t> o </a:t>
            </a:r>
            <a:r>
              <a:rPr lang="en-US" b="0" i="0" dirty="0" err="1">
                <a:solidFill>
                  <a:srgbClr val="000000"/>
                </a:solidFill>
                <a:effectLst/>
              </a:rPr>
              <a:t>más</a:t>
            </a:r>
            <a:r>
              <a:rPr lang="en-US" b="0" i="0" dirty="0">
                <a:solidFill>
                  <a:srgbClr val="000000"/>
                </a:solidFill>
                <a:effectLst/>
              </a:rPr>
              <a:t>, la meta es que </a:t>
            </a:r>
            <a:r>
              <a:rPr lang="en-US" b="0" i="0" dirty="0" err="1">
                <a:solidFill>
                  <a:srgbClr val="000000"/>
                </a:solidFill>
                <a:effectLst/>
              </a:rPr>
              <a:t>su</a:t>
            </a:r>
            <a:r>
              <a:rPr lang="en-US" b="0" i="0" dirty="0">
                <a:solidFill>
                  <a:srgbClr val="000000"/>
                </a:solidFill>
                <a:effectLst/>
              </a:rPr>
              <a:t> A1c sea </a:t>
            </a:r>
            <a:r>
              <a:rPr lang="en-US" b="0" i="0" dirty="0" err="1">
                <a:solidFill>
                  <a:srgbClr val="000000"/>
                </a:solidFill>
                <a:effectLst/>
              </a:rPr>
              <a:t>menos</a:t>
            </a:r>
            <a:r>
              <a:rPr lang="en-US" b="0" i="0" dirty="0">
                <a:solidFill>
                  <a:srgbClr val="000000"/>
                </a:solidFill>
                <a:effectLst/>
              </a:rPr>
              <a:t> de 7.5 para </a:t>
            </a:r>
            <a:r>
              <a:rPr lang="en-US" b="0" i="0" dirty="0" err="1">
                <a:solidFill>
                  <a:srgbClr val="000000"/>
                </a:solidFill>
                <a:effectLst/>
              </a:rPr>
              <a:t>estar</a:t>
            </a:r>
            <a:r>
              <a:rPr lang="en-US" b="0" i="0" dirty="0">
                <a:solidFill>
                  <a:srgbClr val="000000"/>
                </a:solidFill>
                <a:effectLst/>
              </a:rPr>
              <a:t> </a:t>
            </a:r>
            <a:r>
              <a:rPr lang="en-US" b="0" i="0" dirty="0" err="1">
                <a:solidFill>
                  <a:srgbClr val="000000"/>
                </a:solidFill>
                <a:effectLst/>
              </a:rPr>
              <a:t>controlada</a:t>
            </a:r>
            <a:r>
              <a:rPr lang="en-US" b="0" i="0" dirty="0">
                <a:solidFill>
                  <a:srgbClr val="000000"/>
                </a:solidFill>
                <a:effectLst/>
              </a:rPr>
              <a:t>.</a:t>
            </a:r>
          </a:p>
          <a:p>
            <a:pPr algn="l">
              <a:buNone/>
            </a:pPr>
            <a:r>
              <a:rPr lang="en-US" b="0" i="0" dirty="0">
                <a:solidFill>
                  <a:srgbClr val="000000"/>
                </a:solidFill>
                <a:effectLst/>
              </a:rPr>
              <a:t>Si </a:t>
            </a:r>
            <a:r>
              <a:rPr lang="en-US" b="0" i="0" dirty="0" err="1">
                <a:solidFill>
                  <a:srgbClr val="000000"/>
                </a:solidFill>
                <a:effectLst/>
              </a:rPr>
              <a:t>toma</a:t>
            </a:r>
            <a:r>
              <a:rPr lang="en-US" b="0" i="0" dirty="0">
                <a:solidFill>
                  <a:srgbClr val="000000"/>
                </a:solidFill>
                <a:effectLst/>
              </a:rPr>
              <a:t> </a:t>
            </a:r>
            <a:r>
              <a:rPr lang="en-US" b="0" i="0" dirty="0" err="1">
                <a:solidFill>
                  <a:srgbClr val="000000"/>
                </a:solidFill>
                <a:effectLst/>
              </a:rPr>
              <a:t>medicamentos</a:t>
            </a:r>
            <a:r>
              <a:rPr lang="en-US" b="0" i="0" dirty="0">
                <a:solidFill>
                  <a:srgbClr val="000000"/>
                </a:solidFill>
                <a:effectLst/>
              </a:rPr>
              <a:t> y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está</a:t>
            </a:r>
            <a:r>
              <a:rPr lang="en-US" b="0" i="0" dirty="0">
                <a:solidFill>
                  <a:srgbClr val="000000"/>
                </a:solidFill>
                <a:effectLst/>
              </a:rPr>
              <a:t> bajo control, no </a:t>
            </a:r>
            <a:r>
              <a:rPr lang="en-US" b="0" i="0" dirty="0" err="1">
                <a:solidFill>
                  <a:srgbClr val="000000"/>
                </a:solidFill>
                <a:effectLst/>
              </a:rPr>
              <a:t>deje</a:t>
            </a:r>
            <a:r>
              <a:rPr lang="en-US" b="0" i="0" dirty="0">
                <a:solidFill>
                  <a:srgbClr val="000000"/>
                </a:solidFill>
                <a:effectLst/>
              </a:rPr>
              <a:t> de </a:t>
            </a:r>
            <a:r>
              <a:rPr lang="en-US" b="0" i="0" dirty="0" err="1">
                <a:solidFill>
                  <a:srgbClr val="000000"/>
                </a:solidFill>
                <a:effectLst/>
              </a:rPr>
              <a:t>tomarlos</a:t>
            </a:r>
            <a:r>
              <a:rPr lang="en-US" b="0" i="0" dirty="0">
                <a:solidFill>
                  <a:srgbClr val="000000"/>
                </a:solidFill>
                <a:effectLst/>
              </a:rPr>
              <a:t> sin </a:t>
            </a:r>
            <a:r>
              <a:rPr lang="en-US" b="0" i="0" dirty="0" err="1">
                <a:solidFill>
                  <a:srgbClr val="000000"/>
                </a:solidFill>
                <a:effectLst/>
              </a:rPr>
              <a:t>consultar</a:t>
            </a:r>
            <a:r>
              <a:rPr lang="en-US" b="0" i="0" dirty="0">
                <a:solidFill>
                  <a:srgbClr val="000000"/>
                </a:solidFill>
                <a:effectLst/>
              </a:rPr>
              <a:t> a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médico</a:t>
            </a:r>
            <a:r>
              <a:rPr lang="en-US" b="0" i="0" dirty="0">
                <a:solidFill>
                  <a:srgbClr val="000000"/>
                </a:solidFill>
                <a:effectLst/>
              </a:rPr>
              <a:t>. Los </a:t>
            </a:r>
            <a:r>
              <a:rPr lang="en-US" b="0" i="0" dirty="0" err="1">
                <a:solidFill>
                  <a:srgbClr val="000000"/>
                </a:solidFill>
                <a:effectLst/>
              </a:rPr>
              <a:t>medicamentos</a:t>
            </a:r>
            <a:r>
              <a:rPr lang="en-US" b="0" i="0" dirty="0">
                <a:solidFill>
                  <a:srgbClr val="000000"/>
                </a:solidFill>
                <a:effectLst/>
              </a:rPr>
              <a:t> </a:t>
            </a:r>
            <a:r>
              <a:rPr lang="en-US" b="0" i="0" dirty="0" err="1">
                <a:solidFill>
                  <a:srgbClr val="000000"/>
                </a:solidFill>
                <a:effectLst/>
              </a:rPr>
              <a:t>ayudan</a:t>
            </a:r>
            <a:r>
              <a:rPr lang="en-US" b="0" i="0" dirty="0">
                <a:solidFill>
                  <a:srgbClr val="000000"/>
                </a:solidFill>
                <a:effectLst/>
              </a:rPr>
              <a:t> a </a:t>
            </a:r>
            <a:r>
              <a:rPr lang="en-US" b="0" i="0" dirty="0" err="1">
                <a:solidFill>
                  <a:srgbClr val="000000"/>
                </a:solidFill>
                <a:effectLst/>
              </a:rPr>
              <a:t>mantener</a:t>
            </a:r>
            <a:r>
              <a:rPr lang="en-US" b="0" i="0" dirty="0">
                <a:solidFill>
                  <a:srgbClr val="000000"/>
                </a:solidFill>
                <a:effectLst/>
              </a:rPr>
              <a:t> </a:t>
            </a:r>
            <a:r>
              <a:rPr lang="en-US" b="0" i="0" dirty="0" err="1">
                <a:solidFill>
                  <a:srgbClr val="000000"/>
                </a:solidFill>
                <a:effectLst/>
              </a:rPr>
              <a:t>los</a:t>
            </a:r>
            <a:r>
              <a:rPr lang="en-US" b="0" i="0" dirty="0">
                <a:solidFill>
                  <a:srgbClr val="000000"/>
                </a:solidFill>
                <a:effectLst/>
              </a:rPr>
              <a:t> </a:t>
            </a:r>
            <a:r>
              <a:rPr lang="en-US" b="0" i="0" dirty="0" err="1">
                <a:solidFill>
                  <a:srgbClr val="000000"/>
                </a:solidFill>
                <a:effectLst/>
              </a:rPr>
              <a:t>niveles</a:t>
            </a:r>
            <a:r>
              <a:rPr lang="en-US" b="0" i="0" dirty="0">
                <a:solidFill>
                  <a:srgbClr val="000000"/>
                </a:solidFill>
                <a:effectLst/>
              </a:rPr>
              <a:t> de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sangre</a:t>
            </a:r>
            <a:r>
              <a:rPr lang="en-US" b="0" i="0" dirty="0">
                <a:solidFill>
                  <a:srgbClr val="000000"/>
                </a:solidFill>
                <a:effectLst/>
              </a:rPr>
              <a:t> </a:t>
            </a:r>
            <a:r>
              <a:rPr lang="en-US" b="0" i="0" dirty="0" err="1">
                <a:solidFill>
                  <a:srgbClr val="000000"/>
                </a:solidFill>
                <a:effectLst/>
              </a:rPr>
              <a:t>dentro</a:t>
            </a:r>
            <a:r>
              <a:rPr lang="en-US" b="0" i="0" dirty="0">
                <a:solidFill>
                  <a:srgbClr val="000000"/>
                </a:solidFill>
                <a:effectLst/>
              </a:rPr>
              <a:t> de la meta.</a:t>
            </a:r>
          </a:p>
          <a:p>
            <a:pPr algn="l"/>
            <a:r>
              <a:rPr lang="en-US" b="0" i="0" dirty="0">
                <a:solidFill>
                  <a:srgbClr val="000000"/>
                </a:solidFill>
                <a:effectLst/>
              </a:rPr>
              <a:t>Ya que </a:t>
            </a:r>
            <a:r>
              <a:rPr lang="en-US" b="0" i="0" dirty="0" err="1">
                <a:solidFill>
                  <a:srgbClr val="000000"/>
                </a:solidFill>
                <a:effectLst/>
              </a:rPr>
              <a:t>aunque</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no </a:t>
            </a:r>
            <a:r>
              <a:rPr lang="en-US" b="0" i="0" dirty="0" err="1">
                <a:solidFill>
                  <a:srgbClr val="000000"/>
                </a:solidFill>
                <a:effectLst/>
              </a:rPr>
              <a:t>esté</a:t>
            </a:r>
            <a:r>
              <a:rPr lang="en-US" b="0" i="0" dirty="0">
                <a:solidFill>
                  <a:srgbClr val="000000"/>
                </a:solidFill>
                <a:effectLst/>
              </a:rPr>
              <a:t> </a:t>
            </a:r>
            <a:r>
              <a:rPr lang="en-US" b="0" i="0" dirty="0" err="1">
                <a:solidFill>
                  <a:srgbClr val="000000"/>
                </a:solidFill>
                <a:effectLst/>
              </a:rPr>
              <a:t>completamente</a:t>
            </a:r>
            <a:r>
              <a:rPr lang="en-US" b="0" i="0" dirty="0">
                <a:solidFill>
                  <a:srgbClr val="000000"/>
                </a:solidFill>
                <a:effectLst/>
              </a:rPr>
              <a:t> </a:t>
            </a:r>
            <a:r>
              <a:rPr lang="en-US" b="0" i="0" dirty="0" err="1">
                <a:solidFill>
                  <a:srgbClr val="000000"/>
                </a:solidFill>
                <a:effectLst/>
              </a:rPr>
              <a:t>controlado</a:t>
            </a:r>
            <a:r>
              <a:rPr lang="en-US" b="0" i="0" dirty="0">
                <a:solidFill>
                  <a:srgbClr val="000000"/>
                </a:solidFill>
                <a:effectLst/>
              </a:rPr>
              <a:t>, </a:t>
            </a:r>
            <a:r>
              <a:rPr lang="en-US" b="0" i="0" dirty="0" err="1">
                <a:solidFill>
                  <a:srgbClr val="000000"/>
                </a:solidFill>
                <a:effectLst/>
              </a:rPr>
              <a:t>cada</a:t>
            </a:r>
            <a:r>
              <a:rPr lang="en-US" b="0" i="0" dirty="0">
                <a:solidFill>
                  <a:srgbClr val="000000"/>
                </a:solidFill>
                <a:effectLst/>
              </a:rPr>
              <a:t> punto que se </a:t>
            </a:r>
            <a:r>
              <a:rPr lang="en-US" b="0" i="0" dirty="0" err="1">
                <a:solidFill>
                  <a:srgbClr val="000000"/>
                </a:solidFill>
                <a:effectLst/>
              </a:rPr>
              <a:t>acerque</a:t>
            </a:r>
            <a:r>
              <a:rPr lang="en-US" b="0" i="0" dirty="0">
                <a:solidFill>
                  <a:srgbClr val="000000"/>
                </a:solidFill>
                <a:effectLst/>
              </a:rPr>
              <a:t> a </a:t>
            </a:r>
            <a:r>
              <a:rPr lang="en-US" b="0" i="0" dirty="0" err="1">
                <a:solidFill>
                  <a:srgbClr val="000000"/>
                </a:solidFill>
                <a:effectLst/>
              </a:rPr>
              <a:t>su</a:t>
            </a:r>
            <a:r>
              <a:rPr lang="en-US" b="0" i="0" dirty="0">
                <a:solidFill>
                  <a:srgbClr val="000000"/>
                </a:solidFill>
                <a:effectLst/>
              </a:rPr>
              <a:t> meta reduce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riesgo</a:t>
            </a:r>
            <a:r>
              <a:rPr lang="en-US" b="0" i="0" dirty="0">
                <a:solidFill>
                  <a:srgbClr val="000000"/>
                </a:solidFill>
                <a:effectLst/>
              </a:rPr>
              <a:t> de </a:t>
            </a:r>
            <a:r>
              <a:rPr lang="en-US" b="0" i="0" dirty="0" err="1">
                <a:solidFill>
                  <a:srgbClr val="000000"/>
                </a:solidFill>
                <a:effectLst/>
              </a:rPr>
              <a:t>complicaciones</a:t>
            </a:r>
            <a:r>
              <a:rPr lang="en-US" b="0" i="0" dirty="0">
                <a:solidFill>
                  <a:srgbClr val="000000"/>
                </a:solidFill>
                <a:effectLst/>
              </a:rPr>
              <a:t>. </a:t>
            </a:r>
            <a:r>
              <a:rPr lang="en-US" b="0" i="0" dirty="0" err="1">
                <a:solidFill>
                  <a:srgbClr val="000000"/>
                </a:solidFill>
                <a:effectLst/>
              </a:rPr>
              <a:t>Mientras</a:t>
            </a:r>
            <a:r>
              <a:rPr lang="en-US" b="0" i="0" dirty="0">
                <a:solidFill>
                  <a:srgbClr val="000000"/>
                </a:solidFill>
                <a:effectLst/>
              </a:rPr>
              <a:t> </a:t>
            </a:r>
            <a:r>
              <a:rPr lang="en-US" b="0" i="0" dirty="0" err="1">
                <a:solidFill>
                  <a:srgbClr val="000000"/>
                </a:solidFill>
                <a:effectLst/>
              </a:rPr>
              <a:t>más</a:t>
            </a:r>
            <a:r>
              <a:rPr lang="en-US" b="0" i="0" dirty="0">
                <a:solidFill>
                  <a:srgbClr val="000000"/>
                </a:solidFill>
                <a:effectLst/>
              </a:rPr>
              <a:t> </a:t>
            </a:r>
            <a:r>
              <a:rPr lang="en-US" b="0" i="0" dirty="0" err="1">
                <a:solidFill>
                  <a:srgbClr val="000000"/>
                </a:solidFill>
                <a:effectLst/>
              </a:rPr>
              <a:t>lejos</a:t>
            </a:r>
            <a:r>
              <a:rPr lang="en-US" b="0" i="0" dirty="0">
                <a:solidFill>
                  <a:srgbClr val="000000"/>
                </a:solidFill>
                <a:effectLst/>
              </a:rPr>
              <a:t> </a:t>
            </a:r>
            <a:r>
              <a:rPr lang="en-US" b="0" i="0" dirty="0" err="1">
                <a:solidFill>
                  <a:srgbClr val="000000"/>
                </a:solidFill>
                <a:effectLst/>
              </a:rPr>
              <a:t>esté</a:t>
            </a:r>
            <a:r>
              <a:rPr lang="en-US" b="0" i="0" dirty="0">
                <a:solidFill>
                  <a:srgbClr val="000000"/>
                </a:solidFill>
                <a:effectLst/>
              </a:rPr>
              <a:t> del </a:t>
            </a:r>
            <a:r>
              <a:rPr lang="en-US" b="0" i="0" dirty="0" err="1">
                <a:solidFill>
                  <a:srgbClr val="000000"/>
                </a:solidFill>
                <a:effectLst/>
              </a:rPr>
              <a:t>objetivo</a:t>
            </a:r>
            <a:r>
              <a:rPr lang="en-US" b="0" i="0" dirty="0">
                <a:solidFill>
                  <a:srgbClr val="000000"/>
                </a:solidFill>
                <a:effectLst/>
              </a:rPr>
              <a:t>, mayor es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riesgo</a:t>
            </a:r>
            <a:r>
              <a:rPr lang="en-US" b="0" i="0" dirty="0">
                <a:solidFill>
                  <a:srgbClr val="000000"/>
                </a:solidFill>
                <a:effectLst/>
              </a:rPr>
              <a:t>.</a:t>
            </a:r>
          </a:p>
        </p:txBody>
      </p:sp>
      <p:sp>
        <p:nvSpPr>
          <p:cNvPr id="4" name="Slide Number Placeholder 3">
            <a:extLst>
              <a:ext uri="{FF2B5EF4-FFF2-40B4-BE49-F238E27FC236}">
                <a16:creationId xmlns:a16="http://schemas.microsoft.com/office/drawing/2014/main" id="{4AE6D3B9-E931-D335-0694-98B48C879E6D}"/>
              </a:ext>
            </a:extLst>
          </p:cNvPr>
          <p:cNvSpPr>
            <a:spLocks noGrp="1"/>
          </p:cNvSpPr>
          <p:nvPr>
            <p:ph type="sldNum" sz="quarter" idx="5"/>
          </p:nvPr>
        </p:nvSpPr>
        <p:spPr/>
        <p:txBody>
          <a:bodyPr/>
          <a:lstStyle/>
          <a:p>
            <a:fld id="{168375C1-7C5C-42A2-80F2-05631BB3764E}" type="slidenum">
              <a:rPr lang="en-US" noProof="0" smtClean="0"/>
              <a:t>17</a:t>
            </a:fld>
            <a:endParaRPr lang="en-US" noProof="0" dirty="0"/>
          </a:p>
        </p:txBody>
      </p:sp>
    </p:spTree>
    <p:extLst>
      <p:ext uri="{BB962C8B-B14F-4D97-AF65-F5344CB8AC3E}">
        <p14:creationId xmlns:p14="http://schemas.microsoft.com/office/powerpoint/2010/main" val="337476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Sus medicamentos son muy importantes. Le ayudan a reducir su A1C y a proteger su cuerpo. Pero los medicamentos por sí solos no curan la diabetes; también debe cambiar sus hábitos para evitar problemas graves.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 tiene dificultades para comprender su dosis, obtener sus medicamentos o tiene alguna pregunta, puede hablar con </a:t>
            </a:r>
            <a:r>
              <a:rPr lang="en-US" b="0" i="0" u="none" strike="noStrike" dirty="0" err="1">
                <a:solidFill>
                  <a:srgbClr val="000000"/>
                </a:solidFill>
                <a:effectLst/>
              </a:rPr>
              <a:t>su</a:t>
            </a:r>
            <a:r>
              <a:rPr lang="en-US" b="0" i="0" u="none" strike="noStrike" dirty="0">
                <a:solidFill>
                  <a:srgbClr val="000000"/>
                </a:solidFill>
                <a:effectLst/>
              </a:rPr>
              <a:t> promotor. El </a:t>
            </a:r>
            <a:r>
              <a:rPr lang="en-US" b="0" i="0" u="none" strike="noStrike" dirty="0" err="1">
                <a:solidFill>
                  <a:srgbClr val="000000"/>
                </a:solidFill>
                <a:effectLst/>
              </a:rPr>
              <a:t>puede</a:t>
            </a:r>
            <a:r>
              <a:rPr lang="en-US" b="0" i="0" u="none" strike="noStrike" dirty="0">
                <a:solidFill>
                  <a:srgbClr val="000000"/>
                </a:solidFill>
                <a:effectLst/>
              </a:rPr>
              <a:t> </a:t>
            </a:r>
            <a:r>
              <a:rPr lang="en-US" b="0" i="0" u="none" strike="noStrike" dirty="0" err="1">
                <a:solidFill>
                  <a:srgbClr val="000000"/>
                </a:solidFill>
                <a:effectLst/>
              </a:rPr>
              <a:t>ayudarle</a:t>
            </a:r>
            <a:r>
              <a:rPr lang="en-US" b="0" i="0" u="none" strike="noStrike" dirty="0">
                <a:solidFill>
                  <a:srgbClr val="000000"/>
                </a:solidFill>
                <a:effectLst/>
              </a:rPr>
              <a:t> a </a:t>
            </a:r>
            <a:r>
              <a:rPr lang="en-US" b="0" i="0" u="none" strike="noStrike" dirty="0" err="1">
                <a:solidFill>
                  <a:srgbClr val="000000"/>
                </a:solidFill>
                <a:effectLst/>
              </a:rPr>
              <a:t>formar</a:t>
            </a:r>
            <a:r>
              <a:rPr lang="en-US" b="0" i="0" u="none" strike="noStrike" dirty="0">
                <a:solidFill>
                  <a:srgbClr val="000000"/>
                </a:solidFill>
                <a:effectLst/>
              </a:rPr>
              <a:t> </a:t>
            </a:r>
            <a:r>
              <a:rPr lang="en-US" b="0" i="0" u="none" strike="noStrike" dirty="0" err="1">
                <a:solidFill>
                  <a:srgbClr val="000000"/>
                </a:solidFill>
                <a:effectLst/>
              </a:rPr>
              <a:t>el</a:t>
            </a:r>
            <a:r>
              <a:rPr lang="en-US" b="0" i="0" u="none" strike="noStrike" dirty="0">
                <a:solidFill>
                  <a:srgbClr val="000000"/>
                </a:solidFill>
                <a:effectLst/>
              </a:rPr>
              <a:t> </a:t>
            </a:r>
            <a:r>
              <a:rPr lang="en-US" b="0" i="0" u="none" strike="noStrike" dirty="0" err="1">
                <a:solidFill>
                  <a:srgbClr val="000000"/>
                </a:solidFill>
                <a:effectLst/>
              </a:rPr>
              <a:t>hábito</a:t>
            </a:r>
            <a:r>
              <a:rPr lang="en-US" b="0" i="0" u="none" strike="noStrike" dirty="0">
                <a:solidFill>
                  <a:srgbClr val="000000"/>
                </a:solidFill>
                <a:effectLst/>
              </a:rPr>
              <a:t> de tomar sus medicamentos con regularidad y mantenerse saludable.</a:t>
            </a:r>
          </a:p>
          <a:p>
            <a:pPr algn="just"/>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Su promotor </a:t>
            </a:r>
            <a:r>
              <a:rPr lang="en-US" b="0" i="0" u="none" strike="noStrike" dirty="0" err="1">
                <a:solidFill>
                  <a:srgbClr val="000000"/>
                </a:solidFill>
                <a:effectLst/>
              </a:rPr>
              <a:t>está</a:t>
            </a:r>
            <a:r>
              <a:rPr lang="en-US" b="0" i="0" u="none" strike="noStrike" dirty="0">
                <a:solidFill>
                  <a:srgbClr val="000000"/>
                </a:solidFill>
                <a:effectLst/>
              </a:rPr>
              <a:t> aquí para ayudarle con cualquier pregunta que tenga sobre su salud. </a:t>
            </a:r>
            <a:r>
              <a:rPr lang="en-US" b="0" i="0" u="none" strike="noStrike" dirty="0" err="1">
                <a:solidFill>
                  <a:srgbClr val="000000"/>
                </a:solidFill>
                <a:effectLst/>
              </a:rPr>
              <a:t>Ellos</a:t>
            </a:r>
            <a:r>
              <a:rPr lang="en-US" b="0" i="0" u="none" strike="noStrike" dirty="0">
                <a:solidFill>
                  <a:srgbClr val="000000"/>
                </a:solidFill>
                <a:effectLst/>
              </a:rPr>
              <a:t> están capacitados en diabetes y trabajan con su médico para brindarle el mejor apoyo. Los pacientes que trabajan con un promotor </a:t>
            </a:r>
            <a:r>
              <a:rPr lang="en-US" b="0" i="0" u="none" strike="noStrike" dirty="0" err="1">
                <a:solidFill>
                  <a:srgbClr val="000000"/>
                </a:solidFill>
                <a:effectLst/>
              </a:rPr>
              <a:t>suelen</a:t>
            </a:r>
            <a:r>
              <a:rPr lang="en-US" b="0" i="0" u="none" strike="noStrike" dirty="0">
                <a:solidFill>
                  <a:srgbClr val="000000"/>
                </a:solidFill>
                <a:effectLst/>
              </a:rPr>
              <a:t> mejorar su salud.</a:t>
            </a: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4AAB-ADE2-D38F-2804-E77E8FEE7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AAC2A-90AB-8166-44A7-B3AA2B3B5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2E63F-2CFD-8C9A-A04D-2A6054D9320C}"/>
              </a:ext>
            </a:extLst>
          </p:cNvPr>
          <p:cNvSpPr>
            <a:spLocks noGrp="1"/>
          </p:cNvSpPr>
          <p:nvPr>
            <p:ph type="body" idx="1"/>
          </p:nvPr>
        </p:nvSpPr>
        <p:spPr/>
        <p:txBody>
          <a:bodyPr/>
          <a:lstStyle/>
          <a:p>
            <a:r>
              <a:rPr lang="en-US" dirty="0">
                <a:highlight>
                  <a:srgbClr val="FFFFFF"/>
                </a:highlight>
              </a:rPr>
              <a:t>Nuestro equipo está dirigido por seis instructores de promotor de </a:t>
            </a:r>
            <a:r>
              <a:rPr lang="en-US" dirty="0" err="1">
                <a:highlight>
                  <a:srgbClr val="FFFFFF"/>
                </a:highlight>
              </a:rPr>
              <a:t>salud</a:t>
            </a:r>
            <a:r>
              <a:rPr lang="en-US" dirty="0">
                <a:highlight>
                  <a:srgbClr val="FFFFFF"/>
                </a:highlight>
              </a:rPr>
              <a:t> y un médico que proporcionan formación y apoyo continuo a sus </a:t>
            </a:r>
            <a:r>
              <a:rPr lang="en-US" dirty="0" err="1">
                <a:highlight>
                  <a:srgbClr val="FFFFFF"/>
                </a:highlight>
              </a:rPr>
              <a:t>promotores</a:t>
            </a:r>
            <a:r>
              <a:rPr lang="en-US" dirty="0">
                <a:highlight>
                  <a:srgbClr val="FFFFFF"/>
                </a:highlight>
              </a:rPr>
              <a:t> de </a:t>
            </a:r>
            <a:r>
              <a:rPr lang="en-US" dirty="0" err="1">
                <a:highlight>
                  <a:srgbClr val="FFFFFF"/>
                </a:highlight>
              </a:rPr>
              <a:t>salud</a:t>
            </a:r>
            <a:r>
              <a:rPr lang="en-US" dirty="0">
                <a:highlight>
                  <a:srgbClr val="FFFFFF"/>
                </a:highlight>
              </a:rPr>
              <a:t>.</a:t>
            </a:r>
          </a:p>
          <a:p>
            <a:endParaRPr lang="en-US" dirty="0"/>
          </a:p>
          <a:p>
            <a:r>
              <a:rPr lang="en-US" dirty="0"/>
              <a:t>Hemos ayudado a miles de personas con diabetes o en riesgo de padecerla a llevar una vida más saludable CONECTÁNDOLAS con la atención </a:t>
            </a:r>
            <a:r>
              <a:rPr lang="en-US" dirty="0" err="1"/>
              <a:t>médica</a:t>
            </a:r>
            <a:r>
              <a:rPr lang="en-US" dirty="0"/>
              <a:t>.</a:t>
            </a:r>
          </a:p>
        </p:txBody>
      </p:sp>
      <p:sp>
        <p:nvSpPr>
          <p:cNvPr id="4" name="Slide Number Placeholder 3">
            <a:extLst>
              <a:ext uri="{FF2B5EF4-FFF2-40B4-BE49-F238E27FC236}">
                <a16:creationId xmlns:a16="http://schemas.microsoft.com/office/drawing/2014/main" id="{645C958F-B51B-D448-A102-B6DE50E3E5A9}"/>
              </a:ext>
            </a:extLst>
          </p:cNvPr>
          <p:cNvSpPr>
            <a:spLocks noGrp="1"/>
          </p:cNvSpPr>
          <p:nvPr>
            <p:ph type="sldNum" sz="quarter" idx="5"/>
          </p:nvPr>
        </p:nvSpPr>
        <p:spPr/>
        <p:txBody>
          <a:bodyPr/>
          <a:lstStyle/>
          <a:p>
            <a:fld id="{168375C1-7C5C-42A2-80F2-05631BB3764E}" type="slidenum">
              <a:rPr lang="en-US" noProof="0" smtClean="0"/>
              <a:t>2</a:t>
            </a:fld>
            <a:endParaRPr lang="en-US" noProof="0" dirty="0"/>
          </a:p>
        </p:txBody>
      </p:sp>
    </p:spTree>
    <p:extLst>
      <p:ext uri="{BB962C8B-B14F-4D97-AF65-F5344CB8AC3E}">
        <p14:creationId xmlns:p14="http://schemas.microsoft.com/office/powerpoint/2010/main" val="551618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Cuando se inscribió en el programa, </a:t>
            </a:r>
            <a:r>
              <a:rPr lang="en-US" b="0" i="0" u="none" strike="noStrike" dirty="0" err="1">
                <a:solidFill>
                  <a:srgbClr val="000000"/>
                </a:solidFill>
                <a:effectLst/>
              </a:rPr>
              <a:t>usted</a:t>
            </a:r>
            <a:r>
              <a:rPr lang="en-US" b="0" i="0" u="none" strike="noStrike" dirty="0">
                <a:solidFill>
                  <a:srgbClr val="000000"/>
                </a:solidFill>
                <a:effectLst/>
              </a:rPr>
              <a:t> </a:t>
            </a:r>
            <a:r>
              <a:rPr lang="en-US" b="0" i="0" u="none" strike="noStrike" dirty="0" err="1">
                <a:solidFill>
                  <a:srgbClr val="000000"/>
                </a:solidFill>
                <a:effectLst/>
              </a:rPr>
              <a:t>completó</a:t>
            </a:r>
            <a:r>
              <a:rPr lang="en-US" b="0" i="0" u="none" strike="noStrike" dirty="0">
                <a:solidFill>
                  <a:srgbClr val="000000"/>
                </a:solidFill>
                <a:effectLst/>
              </a:rPr>
              <a:t> una encuesta para informarnos sobre sus necesidades.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Su promotor </a:t>
            </a:r>
            <a:r>
              <a:rPr lang="en-US" b="0" i="0" u="none" strike="noStrike" dirty="0" err="1">
                <a:solidFill>
                  <a:srgbClr val="000000"/>
                </a:solidFill>
                <a:effectLst/>
              </a:rPr>
              <a:t>utilizará</a:t>
            </a:r>
            <a:r>
              <a:rPr lang="en-US" b="0" i="0" u="none" strike="noStrike" dirty="0">
                <a:solidFill>
                  <a:srgbClr val="000000"/>
                </a:solidFill>
                <a:effectLst/>
              </a:rPr>
              <a:t> esa encuesta y sus conversaciones semanales para </a:t>
            </a:r>
            <a:r>
              <a:rPr lang="en-US" b="0" i="0" u="none" strike="noStrike" dirty="0" err="1">
                <a:solidFill>
                  <a:srgbClr val="000000"/>
                </a:solidFill>
                <a:effectLst/>
              </a:rPr>
              <a:t>ayudarle</a:t>
            </a:r>
            <a:r>
              <a:rPr lang="en-US" b="0" i="0" u="none" strike="noStrike" dirty="0">
                <a:solidFill>
                  <a:srgbClr val="000000"/>
                </a:solidFill>
                <a:effectLst/>
              </a:rPr>
              <a:t> a CONECTARSE con la atención que </a:t>
            </a:r>
            <a:r>
              <a:rPr lang="en-US" b="0" i="0" u="none" strike="noStrike" dirty="0" err="1">
                <a:solidFill>
                  <a:srgbClr val="000000"/>
                </a:solidFill>
                <a:effectLst/>
              </a:rPr>
              <a:t>necesita</a:t>
            </a:r>
            <a:r>
              <a:rPr lang="en-US" b="0" i="0" u="none" strike="noStrike" dirty="0">
                <a:solidFill>
                  <a:srgbClr val="000000"/>
                </a:solidFill>
                <a:effectLst/>
              </a:rPr>
              <a:t>.</a:t>
            </a:r>
          </a:p>
          <a:p>
            <a:pPr algn="l"/>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ea typeface="ＭＳ Ｐゴシック" pitchFamily="34" charset="-128"/>
              </a:rPr>
              <a:t>Su promotor está aquí para ayudarle a CONECTARSE con la </a:t>
            </a:r>
            <a:r>
              <a:rPr lang="en-US" noProof="0" dirty="0" err="1">
                <a:ea typeface="ＭＳ Ｐゴシック" pitchFamily="34" charset="-128"/>
              </a:rPr>
              <a:t>atención</a:t>
            </a:r>
            <a:r>
              <a:rPr lang="en-US" noProof="0" dirty="0">
                <a:ea typeface="ＭＳ Ｐゴシック" pitchFamily="34" charset="-128"/>
              </a:rPr>
              <a:t> </a:t>
            </a:r>
            <a:r>
              <a:rPr lang="en-US" noProof="0" dirty="0" err="1">
                <a:ea typeface="ＭＳ Ｐゴシック" pitchFamily="34" charset="-128"/>
              </a:rPr>
              <a:t>médica</a:t>
            </a:r>
            <a:r>
              <a:rPr lang="en-US" noProof="0" dirty="0">
                <a:ea typeface="ＭＳ Ｐゴシック" pitchFamily="34" charset="-128"/>
              </a:rPr>
              <a:t>.</a:t>
            </a:r>
          </a:p>
          <a:p>
            <a:pPr algn="just"/>
            <a:endParaRPr lang="en-US" noProof="0" dirty="0">
              <a:ea typeface="ＭＳ Ｐゴシック" pitchFamily="34" charset="-128"/>
            </a:endParaRPr>
          </a:p>
          <a:p>
            <a:endParaRPr lang="es-MX" noProof="0"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err="1">
                <a:ea typeface="ＭＳ Ｐゴシック" pitchFamily="34" charset="-128"/>
              </a:rPr>
              <a:t>Apoyo</a:t>
            </a:r>
            <a:r>
              <a:rPr lang="en-US" noProof="0" dirty="0">
                <a:ea typeface="ＭＳ Ｐゴシック" pitchFamily="34" charset="-128"/>
              </a:rPr>
              <a:t> social. </a:t>
            </a:r>
            <a:r>
              <a:rPr lang="en-US" baseline="0" noProof="0" dirty="0">
                <a:ea typeface="ＭＳ Ｐゴシック" pitchFamily="34" charset="-128"/>
              </a:rPr>
              <a:t>. . </a:t>
            </a:r>
            <a:r>
              <a:rPr lang="en-US" baseline="0" noProof="0" dirty="0" err="1">
                <a:ea typeface="ＭＳ Ｐゴシック" pitchFamily="34" charset="-128"/>
              </a:rPr>
              <a:t>porque</a:t>
            </a:r>
            <a:r>
              <a:rPr lang="en-US" baseline="0" noProof="0" dirty="0">
                <a:ea typeface="ＭＳ Ｐゴシック" pitchFamily="34" charset="-128"/>
              </a:rPr>
              <a:t> </a:t>
            </a:r>
            <a:r>
              <a:rPr lang="en-US" baseline="0" noProof="0" dirty="0" err="1">
                <a:ea typeface="ＭＳ Ｐゴシック" pitchFamily="34" charset="-128"/>
              </a:rPr>
              <a:t>su</a:t>
            </a:r>
            <a:r>
              <a:rPr lang="en-US" baseline="0" noProof="0" dirty="0">
                <a:ea typeface="ＭＳ Ｐゴシック" pitchFamily="34" charset="-128"/>
              </a:rPr>
              <a:t> promotor </a:t>
            </a:r>
            <a:r>
              <a:rPr lang="en-US" noProof="0" dirty="0">
                <a:ea typeface="ＭＳ Ｐゴシック" pitchFamily="34" charset="-128"/>
              </a:rPr>
              <a:t>le </a:t>
            </a:r>
            <a:r>
              <a:rPr lang="en-US" noProof="0" dirty="0" err="1">
                <a:ea typeface="ＭＳ Ｐゴシック" pitchFamily="34" charset="-128"/>
              </a:rPr>
              <a:t>ayudará</a:t>
            </a:r>
            <a:r>
              <a:rPr lang="en-US" noProof="0" dirty="0">
                <a:ea typeface="ＭＳ Ｐゴシック" pitchFamily="34" charset="-128"/>
              </a:rPr>
              <a:t> a establecer objetivos para adquirir los </a:t>
            </a:r>
            <a:r>
              <a:rPr lang="en-US" baseline="0" noProof="0" dirty="0">
                <a:ea typeface="ＭＳ Ｐゴシック" pitchFamily="34" charset="-128"/>
              </a:rPr>
              <a:t>hábitos necesarios en materia de nutrición y actividad física, así como a responder a otras preguntas . . . </a:t>
            </a:r>
            <a:endParaRPr lang="en-US" noProof="0"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22</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Y con </a:t>
            </a:r>
            <a:r>
              <a:rPr lang="en-US" b="0" i="0" dirty="0" err="1">
                <a:solidFill>
                  <a:srgbClr val="000000"/>
                </a:solidFill>
                <a:effectLst/>
              </a:rPr>
              <a:t>apoyo</a:t>
            </a:r>
            <a:r>
              <a:rPr lang="en-US" b="0" i="0" dirty="0">
                <a:solidFill>
                  <a:srgbClr val="000000"/>
                </a:solidFill>
                <a:effectLst/>
              </a:rPr>
              <a:t> moral o </a:t>
            </a:r>
            <a:r>
              <a:rPr lang="en-US" b="0" i="0" dirty="0" err="1">
                <a:solidFill>
                  <a:srgbClr val="000000"/>
                </a:solidFill>
                <a:effectLst/>
              </a:rPr>
              <a:t>espirtual</a:t>
            </a:r>
            <a:r>
              <a:rPr lang="en-US" b="0" i="0" dirty="0">
                <a:solidFill>
                  <a:srgbClr val="000000"/>
                </a:solidFill>
                <a:effectLst/>
              </a:rPr>
              <a:t>…</a:t>
            </a:r>
            <a:r>
              <a:rPr lang="en-US" b="0" i="0" dirty="0" err="1">
                <a:solidFill>
                  <a:srgbClr val="000000"/>
                </a:solidFill>
                <a:effectLst/>
              </a:rPr>
              <a:t>porque</a:t>
            </a:r>
            <a:r>
              <a:rPr lang="en-US" b="0" i="0" dirty="0">
                <a:solidFill>
                  <a:srgbClr val="000000"/>
                </a:solidFill>
                <a:effectLst/>
              </a:rPr>
              <a:t> las </a:t>
            </a:r>
            <a:r>
              <a:rPr lang="en-US" b="0" i="0" dirty="0" err="1">
                <a:solidFill>
                  <a:srgbClr val="000000"/>
                </a:solidFill>
                <a:effectLst/>
              </a:rPr>
              <a:t>creencias</a:t>
            </a:r>
            <a:r>
              <a:rPr lang="en-US" b="0" i="0" dirty="0">
                <a:solidFill>
                  <a:srgbClr val="000000"/>
                </a:solidFill>
                <a:effectLst/>
              </a:rPr>
              <a:t> y </a:t>
            </a:r>
            <a:r>
              <a:rPr lang="en-US" b="0" i="0" dirty="0" err="1">
                <a:solidFill>
                  <a:srgbClr val="000000"/>
                </a:solidFill>
                <a:effectLst/>
              </a:rPr>
              <a:t>valores</a:t>
            </a:r>
            <a:r>
              <a:rPr lang="en-US" b="0" i="0" dirty="0">
                <a:solidFill>
                  <a:srgbClr val="000000"/>
                </a:solidFill>
                <a:effectLst/>
              </a:rPr>
              <a:t> </a:t>
            </a:r>
            <a:r>
              <a:rPr lang="en-US" b="0" i="0" dirty="0" err="1">
                <a:solidFill>
                  <a:srgbClr val="000000"/>
                </a:solidFill>
                <a:effectLst/>
              </a:rPr>
              <a:t>personales</a:t>
            </a:r>
            <a:r>
              <a:rPr lang="en-US" b="0" i="0" dirty="0">
                <a:solidFill>
                  <a:srgbClr val="000000"/>
                </a:solidFill>
                <a:effectLst/>
              </a:rPr>
              <a:t> </a:t>
            </a:r>
            <a:r>
              <a:rPr lang="en-US" b="0" i="0" dirty="0" err="1">
                <a:solidFill>
                  <a:srgbClr val="000000"/>
                </a:solidFill>
                <a:effectLst/>
              </a:rPr>
              <a:t>influyen</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la </a:t>
            </a:r>
            <a:r>
              <a:rPr lang="en-US" b="0" i="0" dirty="0" err="1">
                <a:solidFill>
                  <a:srgbClr val="000000"/>
                </a:solidFill>
                <a:effectLst/>
              </a:rPr>
              <a:t>manera</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que </a:t>
            </a:r>
            <a:r>
              <a:rPr lang="en-US" b="0" i="0" dirty="0" err="1">
                <a:solidFill>
                  <a:srgbClr val="000000"/>
                </a:solidFill>
                <a:effectLst/>
              </a:rPr>
              <a:t>una</a:t>
            </a:r>
            <a:r>
              <a:rPr lang="en-US" b="0" i="0" dirty="0">
                <a:solidFill>
                  <a:srgbClr val="000000"/>
                </a:solidFill>
                <a:effectLst/>
              </a:rPr>
              <a:t> persona </a:t>
            </a:r>
            <a:r>
              <a:rPr lang="en-US" b="0" i="0" dirty="0" err="1">
                <a:solidFill>
                  <a:srgbClr val="000000"/>
                </a:solidFill>
                <a:effectLst/>
              </a:rPr>
              <a:t>enfrenta</a:t>
            </a:r>
            <a:r>
              <a:rPr lang="en-US" b="0" i="0" dirty="0">
                <a:solidFill>
                  <a:srgbClr val="000000"/>
                </a:solidFill>
                <a:effectLst/>
              </a:rPr>
              <a:t> </a:t>
            </a:r>
            <a:r>
              <a:rPr lang="en-US" b="0" i="0" dirty="0" err="1">
                <a:solidFill>
                  <a:srgbClr val="000000"/>
                </a:solidFill>
                <a:effectLst/>
              </a:rPr>
              <a:t>los</a:t>
            </a:r>
            <a:r>
              <a:rPr lang="en-US" b="0" i="0" dirty="0">
                <a:solidFill>
                  <a:srgbClr val="000000"/>
                </a:solidFill>
                <a:effectLst/>
              </a:rPr>
              <a:t> </a:t>
            </a:r>
            <a:r>
              <a:rPr lang="en-US" b="0" i="0" dirty="0" err="1">
                <a:solidFill>
                  <a:srgbClr val="000000"/>
                </a:solidFill>
                <a:effectLst/>
              </a:rPr>
              <a:t>retos</a:t>
            </a:r>
            <a:r>
              <a:rPr lang="en-US" b="0" i="0" dirty="0">
                <a:solidFill>
                  <a:srgbClr val="000000"/>
                </a:solidFill>
                <a:effectLst/>
              </a:rPr>
              <a:t> y </a:t>
            </a:r>
            <a:r>
              <a:rPr lang="en-US" b="0" i="0" dirty="0" err="1">
                <a:solidFill>
                  <a:srgbClr val="000000"/>
                </a:solidFill>
                <a:effectLst/>
              </a:rPr>
              <a:t>adopta</a:t>
            </a:r>
            <a:r>
              <a:rPr lang="en-US" b="0" i="0" dirty="0">
                <a:solidFill>
                  <a:srgbClr val="000000"/>
                </a:solidFill>
                <a:effectLst/>
              </a:rPr>
              <a:t> </a:t>
            </a:r>
            <a:r>
              <a:rPr lang="en-US" b="0" i="0" dirty="0" err="1">
                <a:solidFill>
                  <a:srgbClr val="000000"/>
                </a:solidFill>
                <a:effectLst/>
              </a:rPr>
              <a:t>cambios</a:t>
            </a:r>
            <a:r>
              <a:rPr lang="en-US" b="0" i="0" dirty="0">
                <a:solidFill>
                  <a:srgbClr val="000000"/>
                </a:solidFill>
                <a:effectLst/>
              </a:rPr>
              <a:t> </a:t>
            </a:r>
            <a:r>
              <a:rPr lang="en-US" b="0" i="0" dirty="0" err="1">
                <a:solidFill>
                  <a:srgbClr val="000000"/>
                </a:solidFill>
                <a:effectLst/>
              </a:rPr>
              <a:t>relacionados</a:t>
            </a:r>
            <a:r>
              <a:rPr lang="en-US" b="0" i="0" dirty="0">
                <a:solidFill>
                  <a:srgbClr val="000000"/>
                </a:solidFill>
                <a:effectLst/>
              </a:rPr>
              <a:t> con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salud</a:t>
            </a:r>
            <a:r>
              <a:rPr lang="en-US" b="0" i="0" dirty="0">
                <a:solidFill>
                  <a:srgbClr val="000000"/>
                </a:solidFill>
                <a:effectLst/>
              </a:rPr>
              <a:t>. </a:t>
            </a:r>
            <a:r>
              <a:rPr lang="en-US" b="0" i="0" dirty="0" err="1">
                <a:solidFill>
                  <a:srgbClr val="000000"/>
                </a:solidFill>
                <a:effectLst/>
              </a:rPr>
              <a:t>Fortalecer</a:t>
            </a:r>
            <a:r>
              <a:rPr lang="en-US" b="0" i="0" dirty="0">
                <a:solidFill>
                  <a:srgbClr val="000000"/>
                </a:solidFill>
                <a:effectLst/>
              </a:rPr>
              <a:t> la </a:t>
            </a:r>
            <a:r>
              <a:rPr lang="en-US" b="0" i="0" dirty="0" err="1">
                <a:solidFill>
                  <a:srgbClr val="000000"/>
                </a:solidFill>
                <a:effectLst/>
              </a:rPr>
              <a:t>confianza</a:t>
            </a:r>
            <a:r>
              <a:rPr lang="en-US" b="0" i="0" dirty="0">
                <a:solidFill>
                  <a:srgbClr val="000000"/>
                </a:solidFill>
                <a:effectLst/>
              </a:rPr>
              <a:t> de </a:t>
            </a:r>
            <a:r>
              <a:rPr lang="en-US" b="0" i="0" dirty="0" err="1">
                <a:solidFill>
                  <a:srgbClr val="000000"/>
                </a:solidFill>
                <a:effectLst/>
              </a:rPr>
              <a:t>poder</a:t>
            </a:r>
            <a:r>
              <a:rPr lang="en-US" b="0" i="0" dirty="0">
                <a:solidFill>
                  <a:srgbClr val="000000"/>
                </a:solidFill>
                <a:effectLst/>
              </a:rPr>
              <a:t> </a:t>
            </a:r>
            <a:r>
              <a:rPr lang="en-US" b="0" i="0" dirty="0" err="1">
                <a:solidFill>
                  <a:srgbClr val="000000"/>
                </a:solidFill>
                <a:effectLst/>
              </a:rPr>
              <a:t>superar</a:t>
            </a:r>
            <a:r>
              <a:rPr lang="en-US" b="0" i="0" dirty="0">
                <a:solidFill>
                  <a:srgbClr val="000000"/>
                </a:solidFill>
                <a:effectLst/>
              </a:rPr>
              <a:t> </a:t>
            </a:r>
            <a:r>
              <a:rPr lang="en-US" b="0" i="0" dirty="0" err="1">
                <a:solidFill>
                  <a:srgbClr val="000000"/>
                </a:solidFill>
                <a:effectLst/>
              </a:rPr>
              <a:t>dificultades</a:t>
            </a:r>
            <a:r>
              <a:rPr lang="en-US" b="0" i="0" dirty="0">
                <a:solidFill>
                  <a:srgbClr val="000000"/>
                </a:solidFill>
                <a:effectLst/>
              </a:rPr>
              <a:t> </a:t>
            </a:r>
            <a:r>
              <a:rPr lang="en-US" b="0" i="0" dirty="0" err="1">
                <a:solidFill>
                  <a:srgbClr val="000000"/>
                </a:solidFill>
                <a:effectLst/>
              </a:rPr>
              <a:t>puede</a:t>
            </a:r>
            <a:r>
              <a:rPr lang="en-US" b="0" i="0" dirty="0">
                <a:solidFill>
                  <a:srgbClr val="000000"/>
                </a:solidFill>
                <a:effectLst/>
              </a:rPr>
              <a:t> ser </a:t>
            </a:r>
            <a:r>
              <a:rPr lang="en-US" b="0" i="0" dirty="0" err="1">
                <a:solidFill>
                  <a:srgbClr val="000000"/>
                </a:solidFill>
                <a:effectLst/>
              </a:rPr>
              <a:t>parte</a:t>
            </a:r>
            <a:r>
              <a:rPr lang="en-US" b="0" i="0" dirty="0">
                <a:solidFill>
                  <a:srgbClr val="000000"/>
                </a:solidFill>
                <a:effectLst/>
              </a:rPr>
              <a:t> del </a:t>
            </a:r>
            <a:r>
              <a:rPr lang="en-US" b="0" i="0" dirty="0" err="1">
                <a:solidFill>
                  <a:srgbClr val="000000"/>
                </a:solidFill>
                <a:effectLst/>
              </a:rPr>
              <a:t>proceso</a:t>
            </a:r>
            <a:r>
              <a:rPr lang="en-US" b="0" i="0" dirty="0">
                <a:solidFill>
                  <a:srgbClr val="000000"/>
                </a:solidFill>
                <a:effectLst/>
              </a:rPr>
              <a:t> de </a:t>
            </a:r>
            <a:r>
              <a:rPr lang="en-US" b="0" i="0" dirty="0" err="1">
                <a:solidFill>
                  <a:srgbClr val="000000"/>
                </a:solidFill>
                <a:effectLst/>
              </a:rPr>
              <a:t>prevención</a:t>
            </a:r>
            <a:r>
              <a:rPr lang="en-US" b="0" i="0" dirty="0">
                <a:solidFill>
                  <a:srgbClr val="000000"/>
                </a:solidFill>
                <a:effectLst/>
              </a:rPr>
              <a:t> o control de la diabetes.</a:t>
            </a:r>
          </a:p>
          <a:p>
            <a:pPr algn="l"/>
            <a:r>
              <a:rPr lang="en-US" b="0" i="0" dirty="0">
                <a:solidFill>
                  <a:srgbClr val="000000"/>
                </a:solidFill>
                <a:effectLst/>
              </a:rPr>
              <a:t>Su promotor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ofrecer</a:t>
            </a:r>
            <a:r>
              <a:rPr lang="en-US" b="0" i="0" dirty="0">
                <a:solidFill>
                  <a:srgbClr val="000000"/>
                </a:solidFill>
                <a:effectLst/>
              </a:rPr>
              <a:t> </a:t>
            </a:r>
            <a:r>
              <a:rPr lang="en-US" b="0" i="0" dirty="0" err="1">
                <a:solidFill>
                  <a:srgbClr val="000000"/>
                </a:solidFill>
                <a:effectLst/>
              </a:rPr>
              <a:t>acompañamiento</a:t>
            </a:r>
            <a:r>
              <a:rPr lang="en-US" b="0" i="0" dirty="0">
                <a:solidFill>
                  <a:srgbClr val="000000"/>
                </a:solidFill>
                <a:effectLst/>
              </a:rPr>
              <a:t> y </a:t>
            </a:r>
            <a:r>
              <a:rPr lang="en-US" b="0" i="0" dirty="0" err="1">
                <a:solidFill>
                  <a:srgbClr val="000000"/>
                </a:solidFill>
                <a:effectLst/>
              </a:rPr>
              <a:t>escucha</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este</a:t>
            </a:r>
            <a:r>
              <a:rPr lang="en-US" b="0" i="0" dirty="0">
                <a:solidFill>
                  <a:srgbClr val="000000"/>
                </a:solidFill>
                <a:effectLst/>
              </a:rPr>
              <a:t> </a:t>
            </a:r>
            <a:r>
              <a:rPr lang="en-US" b="0" i="0" dirty="0" err="1">
                <a:solidFill>
                  <a:srgbClr val="000000"/>
                </a:solidFill>
                <a:effectLst/>
              </a:rPr>
              <a:t>ámbito</a:t>
            </a:r>
            <a:r>
              <a:rPr lang="en-US" b="0" i="0" dirty="0">
                <a:solidFill>
                  <a:srgbClr val="000000"/>
                </a:solidFill>
                <a:effectLst/>
              </a:rPr>
              <a:t>, de forma </a:t>
            </a:r>
            <a:r>
              <a:rPr lang="en-US" b="0" i="0" dirty="0" err="1">
                <a:solidFill>
                  <a:srgbClr val="000000"/>
                </a:solidFill>
                <a:effectLst/>
              </a:rPr>
              <a:t>respetuosa</a:t>
            </a:r>
            <a:r>
              <a:rPr lang="en-US" b="0" i="0" dirty="0">
                <a:solidFill>
                  <a:srgbClr val="000000"/>
                </a:solidFill>
                <a:effectLst/>
              </a:rPr>
              <a:t> y </a:t>
            </a:r>
            <a:r>
              <a:rPr lang="en-US" b="0" i="0" dirty="0" err="1">
                <a:solidFill>
                  <a:srgbClr val="000000"/>
                </a:solidFill>
                <a:effectLst/>
              </a:rPr>
              <a:t>voluntaria</a:t>
            </a:r>
            <a:r>
              <a:rPr lang="en-US" b="0" i="0" dirty="0">
                <a:solidFill>
                  <a:srgbClr val="000000"/>
                </a:solidFill>
                <a:effectLst/>
              </a:rPr>
              <a:t>.</a:t>
            </a:r>
          </a:p>
          <a:p>
            <a:endParaRPr lang="es-MX" noProof="0"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Y </a:t>
            </a:r>
            <a:r>
              <a:rPr lang="en-US" baseline="0" noProof="0" dirty="0"/>
              <a:t>queremos que tenga la seguridad de que siempre respetaremos la confianza que deposita en nosotros. Nuestro objetivo es ayudarle a alcanzar SUS metas. </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Gracias por formar parte de este programa.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Estamos aquí para ayudarle, y solo tiene que llamarnos para recibir ayuda.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 aún no se ha puesto en contacto con </a:t>
            </a:r>
            <a:r>
              <a:rPr lang="en-US" b="0" i="0" u="none" strike="noStrike" dirty="0" err="1">
                <a:solidFill>
                  <a:srgbClr val="000000"/>
                </a:solidFill>
                <a:effectLst/>
              </a:rPr>
              <a:t>su</a:t>
            </a:r>
            <a:r>
              <a:rPr lang="en-US" b="0" i="0" u="none" strike="noStrike" dirty="0">
                <a:solidFill>
                  <a:srgbClr val="000000"/>
                </a:solidFill>
                <a:effectLst/>
              </a:rPr>
              <a:t> promotor, </a:t>
            </a:r>
            <a:r>
              <a:rPr lang="en-US" b="0" i="0" u="none" strike="noStrike" dirty="0" err="1">
                <a:solidFill>
                  <a:srgbClr val="000000"/>
                </a:solidFill>
                <a:effectLst/>
              </a:rPr>
              <a:t>llámele</a:t>
            </a:r>
            <a:r>
              <a:rPr lang="en-US" b="0" i="0" u="none" strike="noStrike" dirty="0">
                <a:solidFill>
                  <a:srgbClr val="000000"/>
                </a:solidFill>
                <a:effectLst/>
              </a:rPr>
              <a:t> o </a:t>
            </a:r>
            <a:r>
              <a:rPr lang="en-US" b="0" i="0" u="none" strike="noStrike" dirty="0" err="1">
                <a:solidFill>
                  <a:srgbClr val="000000"/>
                </a:solidFill>
                <a:effectLst/>
              </a:rPr>
              <a:t>envíe</a:t>
            </a:r>
            <a:r>
              <a:rPr lang="en-US" b="0" i="0" u="none" strike="noStrike" dirty="0">
                <a:solidFill>
                  <a:srgbClr val="000000"/>
                </a:solidFill>
                <a:effectLst/>
              </a:rPr>
              <a:t> un mensaje de </a:t>
            </a:r>
            <a:r>
              <a:rPr lang="en-US" b="0" i="0" u="none" strike="noStrike" dirty="0" err="1">
                <a:solidFill>
                  <a:srgbClr val="000000"/>
                </a:solidFill>
                <a:effectLst/>
              </a:rPr>
              <a:t>texto</a:t>
            </a:r>
            <a:r>
              <a:rPr lang="en-US" b="0" i="0" u="none" strike="noStrike" dirty="0">
                <a:solidFill>
                  <a:srgbClr val="000000"/>
                </a:solidFill>
                <a:effectLst/>
              </a:rPr>
              <a:t> </a:t>
            </a:r>
            <a:r>
              <a:rPr lang="en-US" b="0" i="0" u="none" strike="noStrike" dirty="0" err="1">
                <a:solidFill>
                  <a:srgbClr val="000000"/>
                </a:solidFill>
                <a:effectLst/>
              </a:rPr>
              <a:t>utilizando</a:t>
            </a:r>
            <a:r>
              <a:rPr lang="en-US" b="0" i="0" u="none" strike="noStrike" dirty="0">
                <a:solidFill>
                  <a:srgbClr val="000000"/>
                </a:solidFill>
                <a:effectLst/>
              </a:rPr>
              <a:t> el mismo número desde el que recibió este vídeo para ponerse en contacto con él.</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dirty="0"/>
          </a:p>
        </p:txBody>
      </p:sp>
    </p:spTree>
    <p:extLst>
      <p:ext uri="{BB962C8B-B14F-4D97-AF65-F5344CB8AC3E}">
        <p14:creationId xmlns:p14="http://schemas.microsoft.com/office/powerpoint/2010/main" val="263899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err="1">
                <a:solidFill>
                  <a:srgbClr val="000000"/>
                </a:solidFill>
                <a:effectLst/>
              </a:rPr>
              <a:t>Escuchar</a:t>
            </a:r>
            <a:r>
              <a:rPr lang="en-US" b="0" i="0" dirty="0">
                <a:solidFill>
                  <a:srgbClr val="000000"/>
                </a:solidFill>
                <a:effectLst/>
              </a:rPr>
              <a:t> que </a:t>
            </a:r>
            <a:r>
              <a:rPr lang="en-US" b="0" i="0" dirty="0" err="1">
                <a:solidFill>
                  <a:srgbClr val="000000"/>
                </a:solidFill>
                <a:effectLst/>
              </a:rPr>
              <a:t>tiene</a:t>
            </a:r>
            <a:r>
              <a:rPr lang="en-US" b="0" i="0" dirty="0">
                <a:solidFill>
                  <a:srgbClr val="000000"/>
                </a:solidFill>
                <a:effectLst/>
              </a:rPr>
              <a:t> diabetes o que </a:t>
            </a:r>
            <a:r>
              <a:rPr lang="en-US" b="0" i="0" dirty="0" err="1">
                <a:solidFill>
                  <a:srgbClr val="000000"/>
                </a:solidFill>
                <a:effectLst/>
              </a:rPr>
              <a:t>está</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riesgo</a:t>
            </a:r>
            <a:r>
              <a:rPr lang="en-US" b="0" i="0" dirty="0">
                <a:solidFill>
                  <a:srgbClr val="000000"/>
                </a:solidFill>
                <a:effectLst/>
              </a:rPr>
              <a:t> </a:t>
            </a:r>
            <a:r>
              <a:rPr lang="en-US" b="0" i="0" dirty="0" err="1">
                <a:solidFill>
                  <a:srgbClr val="000000"/>
                </a:solidFill>
                <a:effectLst/>
              </a:rPr>
              <a:t>puede</a:t>
            </a:r>
            <a:r>
              <a:rPr lang="en-US" b="0" i="0" dirty="0">
                <a:solidFill>
                  <a:srgbClr val="000000"/>
                </a:solidFill>
                <a:effectLst/>
              </a:rPr>
              <a:t> ser </a:t>
            </a:r>
            <a:r>
              <a:rPr lang="en-US" b="0" i="0" dirty="0" err="1">
                <a:solidFill>
                  <a:srgbClr val="000000"/>
                </a:solidFill>
                <a:effectLst/>
              </a:rPr>
              <a:t>preocupante</a:t>
            </a:r>
            <a:r>
              <a:rPr lang="en-US" b="0" i="0" dirty="0">
                <a:solidFill>
                  <a:srgbClr val="000000"/>
                </a:solidFill>
                <a:effectLst/>
              </a:rPr>
              <a:t>, </a:t>
            </a:r>
            <a:r>
              <a:rPr lang="en-US" b="0" i="0" dirty="0" err="1">
                <a:solidFill>
                  <a:srgbClr val="000000"/>
                </a:solidFill>
                <a:effectLst/>
              </a:rPr>
              <a:t>pero</a:t>
            </a:r>
            <a:r>
              <a:rPr lang="en-US" b="0" i="0" dirty="0">
                <a:solidFill>
                  <a:srgbClr val="000000"/>
                </a:solidFill>
                <a:effectLst/>
              </a:rPr>
              <a:t> </a:t>
            </a:r>
            <a:r>
              <a:rPr lang="en-US" b="0" i="0" dirty="0" err="1">
                <a:solidFill>
                  <a:srgbClr val="000000"/>
                </a:solidFill>
                <a:effectLst/>
              </a:rPr>
              <a:t>informarse</a:t>
            </a:r>
            <a:r>
              <a:rPr lang="en-US" b="0" i="0" dirty="0">
                <a:solidFill>
                  <a:srgbClr val="000000"/>
                </a:solidFill>
                <a:effectLst/>
              </a:rPr>
              <a:t> le </a:t>
            </a:r>
            <a:r>
              <a:rPr lang="en-US" b="0" i="0" dirty="0" err="1">
                <a:solidFill>
                  <a:srgbClr val="000000"/>
                </a:solidFill>
                <a:effectLst/>
              </a:rPr>
              <a:t>ayuda</a:t>
            </a:r>
            <a:r>
              <a:rPr lang="en-US" b="0" i="0" dirty="0">
                <a:solidFill>
                  <a:srgbClr val="000000"/>
                </a:solidFill>
                <a:effectLst/>
              </a:rPr>
              <a:t> a </a:t>
            </a:r>
            <a:r>
              <a:rPr lang="en-US" b="0" i="0" dirty="0" err="1">
                <a:solidFill>
                  <a:srgbClr val="000000"/>
                </a:solidFill>
                <a:effectLst/>
              </a:rPr>
              <a:t>cuidar</a:t>
            </a:r>
            <a:r>
              <a:rPr lang="en-US" b="0" i="0" dirty="0">
                <a:solidFill>
                  <a:srgbClr val="000000"/>
                </a:solidFill>
                <a:effectLst/>
              </a:rPr>
              <a:t>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salud</a:t>
            </a:r>
            <a:r>
              <a:rPr lang="en-US" b="0" i="0" dirty="0">
                <a:solidFill>
                  <a:srgbClr val="000000"/>
                </a:solidFill>
                <a:effectLst/>
              </a:rPr>
              <a:t> y </a:t>
            </a:r>
            <a:r>
              <a:rPr lang="en-US" b="0" i="0" dirty="0" err="1">
                <a:solidFill>
                  <a:srgbClr val="000000"/>
                </a:solidFill>
                <a:effectLst/>
              </a:rPr>
              <a:t>prevenir</a:t>
            </a:r>
            <a:r>
              <a:rPr lang="en-US" b="0" i="0" dirty="0">
                <a:solidFill>
                  <a:srgbClr val="000000"/>
                </a:solidFill>
                <a:effectLst/>
              </a:rPr>
              <a:t> </a:t>
            </a:r>
            <a:r>
              <a:rPr lang="en-US" b="0" i="0" dirty="0" err="1">
                <a:solidFill>
                  <a:srgbClr val="000000"/>
                </a:solidFill>
                <a:effectLst/>
              </a:rPr>
              <a:t>complicaciones</a:t>
            </a:r>
            <a:r>
              <a:rPr lang="en-US" b="0" i="0" dirty="0">
                <a:solidFill>
                  <a:srgbClr val="000000"/>
                </a:solidFill>
                <a:effectLst/>
              </a:rPr>
              <a:t>.</a:t>
            </a:r>
          </a:p>
          <a:p>
            <a:pPr algn="l">
              <a:buNone/>
            </a:pPr>
            <a:r>
              <a:rPr lang="en-US" b="0" i="0" dirty="0" err="1">
                <a:solidFill>
                  <a:srgbClr val="000000"/>
                </a:solidFill>
                <a:effectLst/>
              </a:rPr>
              <a:t>Existen</a:t>
            </a:r>
            <a:r>
              <a:rPr lang="en-US" b="0" i="0" dirty="0">
                <a:solidFill>
                  <a:srgbClr val="000000"/>
                </a:solidFill>
                <a:effectLst/>
              </a:rPr>
              <a:t> </a:t>
            </a:r>
            <a:r>
              <a:rPr lang="en-US" b="0" i="0" dirty="0" err="1">
                <a:solidFill>
                  <a:srgbClr val="000000"/>
                </a:solidFill>
                <a:effectLst/>
              </a:rPr>
              <a:t>varios</a:t>
            </a:r>
            <a:r>
              <a:rPr lang="en-US" b="0" i="0" dirty="0">
                <a:solidFill>
                  <a:srgbClr val="000000"/>
                </a:solidFill>
                <a:effectLst/>
              </a:rPr>
              <a:t> </a:t>
            </a:r>
            <a:r>
              <a:rPr lang="en-US" b="0" i="0" dirty="0" err="1">
                <a:solidFill>
                  <a:srgbClr val="000000"/>
                </a:solidFill>
                <a:effectLst/>
              </a:rPr>
              <a:t>factores</a:t>
            </a:r>
            <a:r>
              <a:rPr lang="en-US" b="0" i="0" dirty="0">
                <a:solidFill>
                  <a:srgbClr val="000000"/>
                </a:solidFill>
                <a:effectLst/>
              </a:rPr>
              <a:t> que </a:t>
            </a:r>
            <a:r>
              <a:rPr lang="en-US" b="0" i="0" dirty="0" err="1">
                <a:solidFill>
                  <a:srgbClr val="000000"/>
                </a:solidFill>
                <a:effectLst/>
              </a:rPr>
              <a:t>aumentan</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riesgo</a:t>
            </a:r>
            <a:r>
              <a:rPr lang="en-US" b="0" i="0" dirty="0">
                <a:solidFill>
                  <a:srgbClr val="000000"/>
                </a:solidFill>
                <a:effectLst/>
              </a:rPr>
              <a:t> de diabetes. </a:t>
            </a:r>
            <a:r>
              <a:rPr lang="en-US" b="0" i="0" dirty="0" err="1">
                <a:solidFill>
                  <a:srgbClr val="000000"/>
                </a:solidFill>
                <a:effectLst/>
              </a:rPr>
              <a:t>Mientras</a:t>
            </a:r>
            <a:r>
              <a:rPr lang="en-US" b="0" i="0" dirty="0">
                <a:solidFill>
                  <a:srgbClr val="000000"/>
                </a:solidFill>
                <a:effectLst/>
              </a:rPr>
              <a:t> </a:t>
            </a:r>
            <a:r>
              <a:rPr lang="en-US" b="0" i="0" dirty="0" err="1">
                <a:solidFill>
                  <a:srgbClr val="000000"/>
                </a:solidFill>
                <a:effectLst/>
              </a:rPr>
              <a:t>más</a:t>
            </a:r>
            <a:r>
              <a:rPr lang="en-US" b="0" i="0" dirty="0">
                <a:solidFill>
                  <a:srgbClr val="000000"/>
                </a:solidFill>
                <a:effectLst/>
              </a:rPr>
              <a:t> </a:t>
            </a:r>
            <a:r>
              <a:rPr lang="en-US" b="0" i="0" dirty="0" err="1">
                <a:solidFill>
                  <a:srgbClr val="000000"/>
                </a:solidFill>
                <a:effectLst/>
              </a:rPr>
              <a:t>factores</a:t>
            </a:r>
            <a:r>
              <a:rPr lang="en-US" b="0" i="0" dirty="0">
                <a:solidFill>
                  <a:srgbClr val="000000"/>
                </a:solidFill>
                <a:effectLst/>
              </a:rPr>
              <a:t> </a:t>
            </a:r>
            <a:r>
              <a:rPr lang="en-US" b="0" i="0" dirty="0" err="1">
                <a:solidFill>
                  <a:srgbClr val="000000"/>
                </a:solidFill>
                <a:effectLst/>
              </a:rPr>
              <a:t>tenga</a:t>
            </a:r>
            <a:r>
              <a:rPr lang="en-US" b="0" i="0" dirty="0">
                <a:solidFill>
                  <a:srgbClr val="000000"/>
                </a:solidFill>
                <a:effectLst/>
              </a:rPr>
              <a:t> </a:t>
            </a:r>
            <a:r>
              <a:rPr lang="en-US" b="0" i="0" dirty="0" err="1">
                <a:solidFill>
                  <a:srgbClr val="000000"/>
                </a:solidFill>
                <a:effectLst/>
              </a:rPr>
              <a:t>una</a:t>
            </a:r>
            <a:r>
              <a:rPr lang="en-US" b="0" i="0" dirty="0">
                <a:solidFill>
                  <a:srgbClr val="000000"/>
                </a:solidFill>
                <a:effectLst/>
              </a:rPr>
              <a:t> persona, mayor es </a:t>
            </a:r>
            <a:r>
              <a:rPr lang="en-US" b="0" i="0" dirty="0" err="1">
                <a:solidFill>
                  <a:srgbClr val="000000"/>
                </a:solidFill>
                <a:effectLst/>
              </a:rPr>
              <a:t>su</a:t>
            </a:r>
            <a:r>
              <a:rPr lang="en-US" b="0" i="0" dirty="0">
                <a:solidFill>
                  <a:srgbClr val="000000"/>
                </a:solidFill>
                <a:effectLst/>
              </a:rPr>
              <a:t> </a:t>
            </a:r>
            <a:r>
              <a:rPr lang="en-US" b="0" i="0" dirty="0" err="1">
                <a:solidFill>
                  <a:srgbClr val="000000"/>
                </a:solidFill>
                <a:effectLst/>
              </a:rPr>
              <a:t>riesgo</a:t>
            </a:r>
            <a:r>
              <a:rPr lang="en-US" b="0" i="0" dirty="0">
                <a:solidFill>
                  <a:srgbClr val="000000"/>
                </a:solidFill>
                <a:effectLst/>
              </a:rPr>
              <a:t>:</a:t>
            </a:r>
          </a:p>
          <a:p>
            <a:pPr algn="l">
              <a:buFont typeface="Arial" panose="020B0604020202020204" pitchFamily="34" charset="0"/>
              <a:buChar char="•"/>
            </a:pPr>
            <a:r>
              <a:rPr lang="en-US" b="0" i="0" dirty="0">
                <a:solidFill>
                  <a:srgbClr val="000000"/>
                </a:solidFill>
                <a:effectLst/>
              </a:rPr>
              <a:t>Ser </a:t>
            </a:r>
            <a:r>
              <a:rPr lang="en-US" b="0" i="0" dirty="0" err="1">
                <a:solidFill>
                  <a:srgbClr val="000000"/>
                </a:solidFill>
                <a:effectLst/>
              </a:rPr>
              <a:t>hispano</a:t>
            </a:r>
            <a:r>
              <a:rPr lang="en-US" b="0" i="0" dirty="0">
                <a:solidFill>
                  <a:srgbClr val="000000"/>
                </a:solidFill>
                <a:effectLst/>
              </a:rPr>
              <a:t> o </a:t>
            </a:r>
            <a:r>
              <a:rPr lang="en-US" b="0" i="0" dirty="0" err="1">
                <a:solidFill>
                  <a:srgbClr val="000000"/>
                </a:solidFill>
                <a:effectLst/>
              </a:rPr>
              <a:t>latino</a:t>
            </a:r>
            <a:r>
              <a:rPr lang="en-US" b="0" i="0" dirty="0">
                <a:solidFill>
                  <a:srgbClr val="000000"/>
                </a:solidFill>
                <a:effectLst/>
              </a:rPr>
              <a:t> (1 de </a:t>
            </a:r>
            <a:r>
              <a:rPr lang="en-US" b="0" i="0" dirty="0" err="1">
                <a:solidFill>
                  <a:srgbClr val="000000"/>
                </a:solidFill>
                <a:effectLst/>
              </a:rPr>
              <a:t>cada</a:t>
            </a:r>
            <a:r>
              <a:rPr lang="en-US" b="0" i="0" dirty="0">
                <a:solidFill>
                  <a:srgbClr val="000000"/>
                </a:solidFill>
                <a:effectLst/>
              </a:rPr>
              <a:t> 2 </a:t>
            </a:r>
            <a:r>
              <a:rPr lang="en-US" b="0" i="0" dirty="0" err="1">
                <a:solidFill>
                  <a:srgbClr val="000000"/>
                </a:solidFill>
                <a:effectLst/>
              </a:rPr>
              <a:t>adultos</a:t>
            </a:r>
            <a:r>
              <a:rPr lang="en-US" b="0" i="0" dirty="0">
                <a:solidFill>
                  <a:srgbClr val="000000"/>
                </a:solidFill>
                <a:effectLst/>
              </a:rPr>
              <a:t> </a:t>
            </a:r>
            <a:r>
              <a:rPr lang="en-US" b="0" i="0" dirty="0" err="1">
                <a:solidFill>
                  <a:srgbClr val="000000"/>
                </a:solidFill>
                <a:effectLst/>
              </a:rPr>
              <a:t>desarrollará</a:t>
            </a:r>
            <a:r>
              <a:rPr lang="en-US" b="0" i="0" dirty="0">
                <a:solidFill>
                  <a:srgbClr val="000000"/>
                </a:solidFill>
                <a:effectLst/>
              </a:rPr>
              <a:t> diabetes).</a:t>
            </a:r>
          </a:p>
          <a:p>
            <a:pPr algn="l">
              <a:buFont typeface="Arial" panose="020B0604020202020204" pitchFamily="34" charset="0"/>
              <a:buChar char="•"/>
            </a:pPr>
            <a:r>
              <a:rPr lang="en-US" b="0" i="0" dirty="0">
                <a:solidFill>
                  <a:srgbClr val="000000"/>
                </a:solidFill>
                <a:effectLst/>
              </a:rPr>
              <a:t>Tener 45 </a:t>
            </a:r>
            <a:r>
              <a:rPr lang="en-US" b="0" i="0" dirty="0" err="1">
                <a:solidFill>
                  <a:srgbClr val="000000"/>
                </a:solidFill>
                <a:effectLst/>
              </a:rPr>
              <a:t>años</a:t>
            </a:r>
            <a:r>
              <a:rPr lang="en-US" b="0" i="0" dirty="0">
                <a:solidFill>
                  <a:srgbClr val="000000"/>
                </a:solidFill>
                <a:effectLst/>
              </a:rPr>
              <a:t> o </a:t>
            </a:r>
            <a:r>
              <a:rPr lang="en-US" b="0" i="0" dirty="0" err="1">
                <a:solidFill>
                  <a:srgbClr val="000000"/>
                </a:solidFill>
                <a:effectLst/>
              </a:rPr>
              <a:t>más</a:t>
            </a:r>
            <a:r>
              <a:rPr lang="en-US" b="0" i="0" dirty="0">
                <a:solidFill>
                  <a:srgbClr val="000000"/>
                </a:solidFill>
                <a:effectLst/>
              </a:rPr>
              <a:t>.</a:t>
            </a:r>
          </a:p>
          <a:p>
            <a:pPr algn="l">
              <a:buFont typeface="Arial" panose="020B0604020202020204" pitchFamily="34" charset="0"/>
              <a:buChar char="•"/>
            </a:pPr>
            <a:r>
              <a:rPr lang="en-US" b="0" i="0" dirty="0">
                <a:solidFill>
                  <a:srgbClr val="000000"/>
                </a:solidFill>
                <a:effectLst/>
              </a:rPr>
              <a:t>Tener </a:t>
            </a:r>
            <a:r>
              <a:rPr lang="en-US" b="0" i="0" dirty="0" err="1">
                <a:solidFill>
                  <a:srgbClr val="000000"/>
                </a:solidFill>
                <a:effectLst/>
              </a:rPr>
              <a:t>familiares</a:t>
            </a:r>
            <a:r>
              <a:rPr lang="en-US" b="0" i="0" dirty="0">
                <a:solidFill>
                  <a:srgbClr val="000000"/>
                </a:solidFill>
                <a:effectLst/>
              </a:rPr>
              <a:t> </a:t>
            </a:r>
            <a:r>
              <a:rPr lang="en-US" b="0" i="0" dirty="0" err="1">
                <a:solidFill>
                  <a:srgbClr val="000000"/>
                </a:solidFill>
                <a:effectLst/>
              </a:rPr>
              <a:t>cercanos</a:t>
            </a:r>
            <a:r>
              <a:rPr lang="en-US" b="0" i="0" dirty="0">
                <a:solidFill>
                  <a:srgbClr val="000000"/>
                </a:solidFill>
                <a:effectLst/>
              </a:rPr>
              <a:t> con diabetes.</a:t>
            </a:r>
          </a:p>
          <a:p>
            <a:pPr algn="l">
              <a:buFont typeface="Arial" panose="020B0604020202020204" pitchFamily="34" charset="0"/>
              <a:buChar char="•"/>
            </a:pPr>
            <a:r>
              <a:rPr lang="en-US" b="0" i="0" dirty="0">
                <a:solidFill>
                  <a:srgbClr val="000000"/>
                </a:solidFill>
                <a:effectLst/>
              </a:rPr>
              <a:t>Poca </a:t>
            </a:r>
            <a:r>
              <a:rPr lang="en-US" b="0" i="0" dirty="0" err="1">
                <a:solidFill>
                  <a:srgbClr val="000000"/>
                </a:solidFill>
                <a:effectLst/>
              </a:rPr>
              <a:t>actividad</a:t>
            </a:r>
            <a:r>
              <a:rPr lang="en-US" b="0" i="0" dirty="0">
                <a:solidFill>
                  <a:srgbClr val="000000"/>
                </a:solidFill>
                <a:effectLst/>
              </a:rPr>
              <a:t> </a:t>
            </a:r>
            <a:r>
              <a:rPr lang="en-US" b="0" i="0" dirty="0" err="1">
                <a:solidFill>
                  <a:srgbClr val="000000"/>
                </a:solidFill>
                <a:effectLst/>
              </a:rPr>
              <a:t>física</a:t>
            </a:r>
            <a:r>
              <a:rPr lang="en-US" b="0" i="0" dirty="0">
                <a:solidFill>
                  <a:srgbClr val="000000"/>
                </a:solidFill>
                <a:effectLst/>
              </a:rPr>
              <a:t> (se </a:t>
            </a:r>
            <a:r>
              <a:rPr lang="en-US" b="0" i="0" dirty="0" err="1">
                <a:solidFill>
                  <a:srgbClr val="000000"/>
                </a:solidFill>
                <a:effectLst/>
              </a:rPr>
              <a:t>recomienda</a:t>
            </a:r>
            <a:r>
              <a:rPr lang="en-US" b="0" i="0" dirty="0">
                <a:solidFill>
                  <a:srgbClr val="000000"/>
                </a:solidFill>
                <a:effectLst/>
              </a:rPr>
              <a:t> al </a:t>
            </a:r>
            <a:r>
              <a:rPr lang="en-US" b="0" i="0" dirty="0" err="1">
                <a:solidFill>
                  <a:srgbClr val="000000"/>
                </a:solidFill>
                <a:effectLst/>
              </a:rPr>
              <a:t>menos</a:t>
            </a:r>
            <a:r>
              <a:rPr lang="en-US" b="0" i="0" dirty="0">
                <a:solidFill>
                  <a:srgbClr val="000000"/>
                </a:solidFill>
                <a:effectLst/>
              </a:rPr>
              <a:t> 30 </a:t>
            </a:r>
            <a:r>
              <a:rPr lang="en-US" b="0" i="0" dirty="0" err="1">
                <a:solidFill>
                  <a:srgbClr val="000000"/>
                </a:solidFill>
                <a:effectLst/>
              </a:rPr>
              <a:t>minutos</a:t>
            </a:r>
            <a:r>
              <a:rPr lang="en-US" b="0" i="0" dirty="0">
                <a:solidFill>
                  <a:srgbClr val="000000"/>
                </a:solidFill>
                <a:effectLst/>
              </a:rPr>
              <a:t>, 5 días a la </a:t>
            </a:r>
            <a:r>
              <a:rPr lang="en-US" b="0" i="0" dirty="0" err="1">
                <a:solidFill>
                  <a:srgbClr val="000000"/>
                </a:solidFill>
                <a:effectLst/>
              </a:rPr>
              <a:t>semana</a:t>
            </a:r>
            <a:r>
              <a:rPr lang="en-US" b="0" i="0" dirty="0">
                <a:solidFill>
                  <a:srgbClr val="000000"/>
                </a:solidFill>
                <a:effectLst/>
              </a:rPr>
              <a:t>).</a:t>
            </a:r>
          </a:p>
          <a:p>
            <a:pPr algn="l">
              <a:buFont typeface="Arial" panose="020B0604020202020204" pitchFamily="34" charset="0"/>
              <a:buChar char="•"/>
            </a:pPr>
            <a:r>
              <a:rPr lang="en-US" b="0" i="0" dirty="0" err="1">
                <a:solidFill>
                  <a:srgbClr val="000000"/>
                </a:solidFill>
                <a:effectLst/>
              </a:rPr>
              <a:t>Sobrepeso</a:t>
            </a:r>
            <a:r>
              <a:rPr lang="en-US" b="0" i="0" dirty="0">
                <a:solidFill>
                  <a:srgbClr val="000000"/>
                </a:solidFill>
                <a:effectLst/>
              </a:rPr>
              <a:t> u </a:t>
            </a:r>
            <a:r>
              <a:rPr lang="en-US" b="0" i="0" dirty="0" err="1">
                <a:solidFill>
                  <a:srgbClr val="000000"/>
                </a:solidFill>
                <a:effectLst/>
              </a:rPr>
              <a:t>obesidad</a:t>
            </a:r>
            <a:r>
              <a:rPr lang="en-US" b="0" i="0" dirty="0">
                <a:solidFill>
                  <a:srgbClr val="000000"/>
                </a:solidFill>
                <a:effectLst/>
              </a:rPr>
              <a:t>, uno de </a:t>
            </a:r>
            <a:r>
              <a:rPr lang="en-US" b="0" i="0" dirty="0" err="1">
                <a:solidFill>
                  <a:srgbClr val="000000"/>
                </a:solidFill>
                <a:effectLst/>
              </a:rPr>
              <a:t>los</a:t>
            </a:r>
            <a:r>
              <a:rPr lang="en-US" b="0" i="0" dirty="0">
                <a:solidFill>
                  <a:srgbClr val="000000"/>
                </a:solidFill>
                <a:effectLst/>
              </a:rPr>
              <a:t> </a:t>
            </a:r>
            <a:r>
              <a:rPr lang="en-US" b="0" i="0" dirty="0" err="1">
                <a:solidFill>
                  <a:srgbClr val="000000"/>
                </a:solidFill>
                <a:effectLst/>
              </a:rPr>
              <a:t>factores</a:t>
            </a:r>
            <a:r>
              <a:rPr lang="en-US" b="0" i="0" dirty="0">
                <a:solidFill>
                  <a:srgbClr val="000000"/>
                </a:solidFill>
                <a:effectLst/>
              </a:rPr>
              <a:t> </a:t>
            </a:r>
            <a:r>
              <a:rPr lang="en-US" b="0" i="0" dirty="0" err="1">
                <a:solidFill>
                  <a:srgbClr val="000000"/>
                </a:solidFill>
                <a:effectLst/>
              </a:rPr>
              <a:t>más</a:t>
            </a:r>
            <a:r>
              <a:rPr lang="en-US" b="0" i="0" dirty="0">
                <a:solidFill>
                  <a:srgbClr val="000000"/>
                </a:solidFill>
                <a:effectLst/>
              </a:rPr>
              <a:t> </a:t>
            </a:r>
            <a:r>
              <a:rPr lang="en-US" b="0" i="0" dirty="0" err="1">
                <a:solidFill>
                  <a:srgbClr val="000000"/>
                </a:solidFill>
                <a:effectLst/>
              </a:rPr>
              <a:t>importantes</a:t>
            </a:r>
            <a:r>
              <a:rPr lang="en-US" b="0" i="0" dirty="0">
                <a:solidFill>
                  <a:srgbClr val="000000"/>
                </a:solidFill>
                <a:effectLst/>
              </a:rPr>
              <a:t>. </a:t>
            </a:r>
            <a:r>
              <a:rPr lang="en-US" b="0" i="0" dirty="0" err="1">
                <a:solidFill>
                  <a:srgbClr val="000000"/>
                </a:solidFill>
                <a:effectLst/>
              </a:rPr>
              <a:t>Veamos</a:t>
            </a:r>
            <a:r>
              <a:rPr lang="en-US" b="0" i="0" dirty="0">
                <a:solidFill>
                  <a:srgbClr val="000000"/>
                </a:solidFill>
                <a:effectLst/>
              </a:rPr>
              <a:t> </a:t>
            </a:r>
            <a:r>
              <a:rPr lang="en-US" b="0" i="0" dirty="0" err="1">
                <a:solidFill>
                  <a:srgbClr val="000000"/>
                </a:solidFill>
                <a:effectLst/>
              </a:rPr>
              <a:t>por</a:t>
            </a:r>
            <a:r>
              <a:rPr lang="en-US" b="0" i="0" dirty="0">
                <a:solidFill>
                  <a:srgbClr val="000000"/>
                </a:solidFill>
                <a:effectLst/>
              </a:rPr>
              <a:t> </a:t>
            </a:r>
            <a:r>
              <a:rPr lang="en-US" b="0" i="0" dirty="0" err="1">
                <a:solidFill>
                  <a:srgbClr val="000000"/>
                </a:solidFill>
                <a:effectLst/>
              </a:rPr>
              <a:t>qué</a:t>
            </a:r>
            <a:r>
              <a:rPr lang="en-US" b="0" i="0" dirty="0">
                <a:solidFill>
                  <a:srgbClr val="000000"/>
                </a:solidFill>
                <a:effectLst/>
              </a:rPr>
              <a:t>.</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dirty="0"/>
          </a:p>
        </p:txBody>
      </p:sp>
    </p:spTree>
    <p:extLst>
      <p:ext uri="{BB962C8B-B14F-4D97-AF65-F5344CB8AC3E}">
        <p14:creationId xmlns:p14="http://schemas.microsoft.com/office/powerpoint/2010/main" val="208101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noProof="0" dirty="0"/>
              <a:t>¿Qué ocurre cuando como?</a:t>
            </a:r>
            <a:endParaRPr lang="en-US" dirty="0"/>
          </a:p>
          <a:p>
            <a:endParaRPr lang="es-ES_tradnl" sz="1200" noProof="0" dirty="0"/>
          </a:p>
          <a:p>
            <a:r>
              <a:rPr lang="en-US" b="0" i="0" u="none" strike="noStrike" dirty="0">
                <a:solidFill>
                  <a:srgbClr val="000000"/>
                </a:solidFill>
                <a:effectLst/>
                <a:latin typeface="-webkit-standard"/>
              </a:rPr>
              <a:t>Cuando </a:t>
            </a:r>
            <a:r>
              <a:rPr lang="en-US" b="0" i="0" u="none" strike="noStrike" dirty="0" err="1">
                <a:solidFill>
                  <a:srgbClr val="000000"/>
                </a:solidFill>
                <a:effectLst/>
                <a:latin typeface="-webkit-standard"/>
              </a:rPr>
              <a:t>comemos</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los</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alimentos</a:t>
            </a:r>
            <a:r>
              <a:rPr lang="en-US" b="0" i="0" u="none" strike="noStrike" dirty="0">
                <a:solidFill>
                  <a:srgbClr val="000000"/>
                </a:solidFill>
                <a:effectLst/>
                <a:latin typeface="-webkit-standard"/>
              </a:rPr>
              <a:t> se </a:t>
            </a:r>
            <a:r>
              <a:rPr lang="en-US" b="0" i="0" u="none" strike="noStrike" dirty="0" err="1">
                <a:solidFill>
                  <a:srgbClr val="000000"/>
                </a:solidFill>
                <a:effectLst/>
                <a:latin typeface="-webkit-standard"/>
              </a:rPr>
              <a:t>convierten</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en</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azúcar</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llamada</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glucosa</a:t>
            </a:r>
            <a:r>
              <a:rPr lang="en-US" b="0" i="0" u="none" strike="noStrike" dirty="0">
                <a:solidFill>
                  <a:srgbClr val="000000"/>
                </a:solidFill>
                <a:effectLst/>
                <a:latin typeface="-webkit-standard"/>
              </a:rPr>
              <a:t>.</a:t>
            </a:r>
            <a:br>
              <a:rPr lang="en-US" dirty="0"/>
            </a:br>
            <a:r>
              <a:rPr lang="en-US" b="0" i="0" u="none" strike="noStrike" dirty="0">
                <a:solidFill>
                  <a:srgbClr val="000000"/>
                </a:solidFill>
                <a:effectLst/>
                <a:latin typeface="-webkit-standard"/>
              </a:rPr>
              <a:t>La </a:t>
            </a:r>
            <a:r>
              <a:rPr lang="en-US" b="0" i="0" u="none" strike="noStrike" dirty="0" err="1">
                <a:solidFill>
                  <a:srgbClr val="000000"/>
                </a:solidFill>
                <a:effectLst/>
                <a:latin typeface="-webkit-standard"/>
              </a:rPr>
              <a:t>glucosa</a:t>
            </a:r>
            <a:r>
              <a:rPr lang="en-US" b="0" i="0" u="none" strike="noStrike" dirty="0">
                <a:solidFill>
                  <a:srgbClr val="000000"/>
                </a:solidFill>
                <a:effectLst/>
                <a:latin typeface="-webkit-standard"/>
              </a:rPr>
              <a:t> no es mala. El </a:t>
            </a:r>
            <a:r>
              <a:rPr lang="en-US" b="0" i="0" u="none" strike="noStrike" dirty="0" err="1">
                <a:solidFill>
                  <a:srgbClr val="000000"/>
                </a:solidFill>
                <a:effectLst/>
                <a:latin typeface="-webkit-standard"/>
              </a:rPr>
              <a:t>cuerpo</a:t>
            </a:r>
            <a:r>
              <a:rPr lang="en-US" b="0" i="0" u="none" strike="noStrike" dirty="0">
                <a:solidFill>
                  <a:srgbClr val="000000"/>
                </a:solidFill>
                <a:effectLst/>
                <a:latin typeface="-webkit-standard"/>
              </a:rPr>
              <a:t> la </a:t>
            </a:r>
            <a:r>
              <a:rPr lang="en-US" b="0" i="0" u="none" strike="noStrike" dirty="0" err="1">
                <a:solidFill>
                  <a:srgbClr val="000000"/>
                </a:solidFill>
                <a:effectLst/>
                <a:latin typeface="-webkit-standard"/>
              </a:rPr>
              <a:t>necesita</a:t>
            </a:r>
            <a:r>
              <a:rPr lang="en-US" b="0" i="0" u="none" strike="noStrike" dirty="0">
                <a:solidFill>
                  <a:srgbClr val="000000"/>
                </a:solidFill>
                <a:effectLst/>
                <a:latin typeface="-webkit-standard"/>
              </a:rPr>
              <a:t> para </a:t>
            </a:r>
            <a:r>
              <a:rPr lang="en-US" b="0" i="0" u="none" strike="noStrike" dirty="0" err="1">
                <a:solidFill>
                  <a:srgbClr val="000000"/>
                </a:solidFill>
                <a:effectLst/>
                <a:latin typeface="-webkit-standard"/>
              </a:rPr>
              <a:t>tener</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energía</a:t>
            </a:r>
            <a:r>
              <a:rPr lang="en-US" b="0" i="0" u="none" strike="noStrike" dirty="0">
                <a:solidFill>
                  <a:srgbClr val="000000"/>
                </a:solidFill>
                <a:effectLst/>
                <a:latin typeface="-webkit-standard"/>
              </a:rPr>
              <a:t>.</a:t>
            </a:r>
            <a:br>
              <a:rPr lang="en-US" dirty="0"/>
            </a:br>
            <a:r>
              <a:rPr lang="en-US" b="0" i="0" u="none" strike="noStrike" dirty="0" err="1">
                <a:solidFill>
                  <a:srgbClr val="000000"/>
                </a:solidFill>
                <a:effectLst/>
                <a:latin typeface="-webkit-standard"/>
              </a:rPr>
              <a:t>Después</a:t>
            </a:r>
            <a:r>
              <a:rPr lang="en-US" b="0" i="0" u="none" strike="noStrike" dirty="0">
                <a:solidFill>
                  <a:srgbClr val="000000"/>
                </a:solidFill>
                <a:effectLst/>
                <a:latin typeface="-webkit-standard"/>
              </a:rPr>
              <a:t> de comer, la </a:t>
            </a:r>
            <a:r>
              <a:rPr lang="en-US" b="0" i="0" u="none" strike="noStrike" dirty="0" err="1">
                <a:solidFill>
                  <a:srgbClr val="000000"/>
                </a:solidFill>
                <a:effectLst/>
                <a:latin typeface="-webkit-standard"/>
              </a:rPr>
              <a:t>glucosa</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entra</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en</a:t>
            </a:r>
            <a:r>
              <a:rPr lang="en-US" b="0" i="0" u="none" strike="noStrike" dirty="0">
                <a:solidFill>
                  <a:srgbClr val="000000"/>
                </a:solidFill>
                <a:effectLst/>
                <a:latin typeface="-webkit-standard"/>
              </a:rPr>
              <a:t> la </a:t>
            </a:r>
            <a:r>
              <a:rPr lang="en-US" b="0" i="0" u="none" strike="noStrike" dirty="0" err="1">
                <a:solidFill>
                  <a:srgbClr val="000000"/>
                </a:solidFill>
                <a:effectLst/>
                <a:latin typeface="-webkit-standard"/>
              </a:rPr>
              <a:t>sangre</a:t>
            </a:r>
            <a:r>
              <a:rPr lang="en-US" b="0" i="0" u="none" strike="noStrike" dirty="0">
                <a:solidFill>
                  <a:srgbClr val="000000"/>
                </a:solidFill>
                <a:effectLst/>
                <a:latin typeface="-webkit-standard"/>
              </a:rPr>
              <a:t>. Esto es normal.</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186014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Cuando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entra</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la </a:t>
            </a:r>
            <a:r>
              <a:rPr lang="en-US" b="0" i="0" dirty="0" err="1">
                <a:solidFill>
                  <a:srgbClr val="000000"/>
                </a:solidFill>
                <a:effectLst/>
              </a:rPr>
              <a:t>sangre</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cuerpo</a:t>
            </a:r>
            <a:r>
              <a:rPr lang="en-US" b="0" i="0" dirty="0">
                <a:solidFill>
                  <a:srgbClr val="000000"/>
                </a:solidFill>
                <a:effectLst/>
              </a:rPr>
              <a:t> produce </a:t>
            </a:r>
            <a:r>
              <a:rPr lang="en-US" b="0" i="0" dirty="0" err="1">
                <a:solidFill>
                  <a:srgbClr val="000000"/>
                </a:solidFill>
                <a:effectLst/>
              </a:rPr>
              <a:t>insulina</a:t>
            </a:r>
            <a:r>
              <a:rPr lang="en-US" b="0" i="0" dirty="0">
                <a:solidFill>
                  <a:srgbClr val="000000"/>
                </a:solidFill>
                <a:effectLst/>
              </a:rPr>
              <a:t>.</a:t>
            </a:r>
          </a:p>
          <a:p>
            <a:pPr algn="l">
              <a:buNone/>
            </a:pPr>
            <a:r>
              <a:rPr lang="en-US" b="0" i="0" dirty="0">
                <a:solidFill>
                  <a:srgbClr val="000000"/>
                </a:solidFill>
                <a:effectLst/>
              </a:rPr>
              <a:t>La </a:t>
            </a:r>
            <a:r>
              <a:rPr lang="en-US" b="0" i="0" dirty="0" err="1">
                <a:solidFill>
                  <a:srgbClr val="000000"/>
                </a:solidFill>
                <a:effectLst/>
              </a:rPr>
              <a:t>insulina</a:t>
            </a:r>
            <a:r>
              <a:rPr lang="en-US" b="0" i="0" dirty="0">
                <a:solidFill>
                  <a:srgbClr val="000000"/>
                </a:solidFill>
                <a:effectLst/>
              </a:rPr>
              <a:t> </a:t>
            </a:r>
            <a:r>
              <a:rPr lang="en-US" b="0" i="0" dirty="0" err="1">
                <a:solidFill>
                  <a:srgbClr val="000000"/>
                </a:solidFill>
                <a:effectLst/>
              </a:rPr>
              <a:t>funciona</a:t>
            </a:r>
            <a:r>
              <a:rPr lang="en-US" b="0" i="0" dirty="0">
                <a:solidFill>
                  <a:srgbClr val="000000"/>
                </a:solidFill>
                <a:effectLst/>
              </a:rPr>
              <a:t> </a:t>
            </a:r>
            <a:r>
              <a:rPr lang="en-US" b="0" i="0" dirty="0" err="1">
                <a:solidFill>
                  <a:srgbClr val="000000"/>
                </a:solidFill>
                <a:effectLst/>
              </a:rPr>
              <a:t>como</a:t>
            </a:r>
            <a:r>
              <a:rPr lang="en-US" b="0" i="0" dirty="0">
                <a:solidFill>
                  <a:srgbClr val="000000"/>
                </a:solidFill>
                <a:effectLst/>
              </a:rPr>
              <a:t> </a:t>
            </a:r>
            <a:r>
              <a:rPr lang="en-US" b="0" i="0" dirty="0" err="1">
                <a:solidFill>
                  <a:srgbClr val="000000"/>
                </a:solidFill>
                <a:effectLst/>
              </a:rPr>
              <a:t>una</a:t>
            </a:r>
            <a:r>
              <a:rPr lang="en-US" b="0" i="0" dirty="0">
                <a:solidFill>
                  <a:srgbClr val="000000"/>
                </a:solidFill>
                <a:effectLst/>
              </a:rPr>
              <a:t> </a:t>
            </a:r>
            <a:r>
              <a:rPr lang="en-US" b="0" i="0" dirty="0" err="1">
                <a:solidFill>
                  <a:srgbClr val="000000"/>
                </a:solidFill>
                <a:effectLst/>
              </a:rPr>
              <a:t>llave</a:t>
            </a:r>
            <a:r>
              <a:rPr lang="en-US" b="0" i="0" dirty="0">
                <a:solidFill>
                  <a:srgbClr val="000000"/>
                </a:solidFill>
                <a:effectLst/>
              </a:rPr>
              <a:t> que </a:t>
            </a:r>
            <a:r>
              <a:rPr lang="en-US" b="0" i="0" dirty="0" err="1">
                <a:solidFill>
                  <a:srgbClr val="000000"/>
                </a:solidFill>
                <a:effectLst/>
              </a:rPr>
              <a:t>abre</a:t>
            </a:r>
            <a:r>
              <a:rPr lang="en-US" b="0" i="0" dirty="0">
                <a:solidFill>
                  <a:srgbClr val="000000"/>
                </a:solidFill>
                <a:effectLst/>
              </a:rPr>
              <a:t> las </a:t>
            </a:r>
            <a:r>
              <a:rPr lang="en-US" b="0" i="0" dirty="0" err="1">
                <a:solidFill>
                  <a:srgbClr val="000000"/>
                </a:solidFill>
                <a:effectLst/>
              </a:rPr>
              <a:t>células</a:t>
            </a:r>
            <a:r>
              <a:rPr lang="en-US" b="0" i="0" dirty="0">
                <a:solidFill>
                  <a:srgbClr val="000000"/>
                </a:solidFill>
                <a:effectLst/>
              </a:rPr>
              <a:t> para que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pueda</a:t>
            </a:r>
            <a:r>
              <a:rPr lang="en-US" b="0" i="0" dirty="0">
                <a:solidFill>
                  <a:srgbClr val="000000"/>
                </a:solidFill>
                <a:effectLst/>
              </a:rPr>
              <a:t> </a:t>
            </a:r>
            <a:r>
              <a:rPr lang="en-US" b="0" i="0" dirty="0" err="1">
                <a:solidFill>
                  <a:srgbClr val="000000"/>
                </a:solidFill>
                <a:effectLst/>
              </a:rPr>
              <a:t>entrar</a:t>
            </a:r>
            <a:r>
              <a:rPr lang="en-US" b="0" i="0" dirty="0">
                <a:solidFill>
                  <a:srgbClr val="000000"/>
                </a:solidFill>
                <a:effectLst/>
              </a:rPr>
              <a:t>.</a:t>
            </a:r>
          </a:p>
          <a:p>
            <a:pPr algn="l"/>
            <a:r>
              <a:rPr lang="en-US" b="0" i="0" dirty="0">
                <a:solidFill>
                  <a:srgbClr val="000000"/>
                </a:solidFill>
                <a:effectLst/>
              </a:rPr>
              <a:t>Dentro de las </a:t>
            </a:r>
            <a:r>
              <a:rPr lang="en-US" b="0" i="0" dirty="0" err="1">
                <a:solidFill>
                  <a:srgbClr val="000000"/>
                </a:solidFill>
                <a:effectLst/>
              </a:rPr>
              <a:t>células</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se </a:t>
            </a:r>
            <a:r>
              <a:rPr lang="en-US" b="0" i="0" dirty="0" err="1">
                <a:solidFill>
                  <a:srgbClr val="000000"/>
                </a:solidFill>
                <a:effectLst/>
              </a:rPr>
              <a:t>convierte</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energía</a:t>
            </a:r>
            <a:r>
              <a:rPr lang="en-US" b="0" i="0" dirty="0">
                <a:solidFill>
                  <a:srgbClr val="000000"/>
                </a:solidFill>
                <a:effectLst/>
              </a:rPr>
              <a:t> que </a:t>
            </a:r>
            <a:r>
              <a:rPr lang="en-US" b="0" i="0" dirty="0" err="1">
                <a:solidFill>
                  <a:srgbClr val="000000"/>
                </a:solidFill>
                <a:effectLst/>
              </a:rPr>
              <a:t>necesitamos</a:t>
            </a:r>
            <a:r>
              <a:rPr lang="en-US" b="0" i="0" dirty="0">
                <a:solidFill>
                  <a:srgbClr val="000000"/>
                </a:solidFill>
                <a:effectLst/>
              </a:rPr>
              <a:t> para </a:t>
            </a:r>
            <a:r>
              <a:rPr lang="en-US" b="0" i="0" dirty="0" err="1">
                <a:solidFill>
                  <a:srgbClr val="000000"/>
                </a:solidFill>
                <a:effectLst/>
              </a:rPr>
              <a:t>vivir</a:t>
            </a:r>
            <a:r>
              <a:rPr lang="en-US" b="0" i="0" dirty="0">
                <a:solidFill>
                  <a:srgbClr val="000000"/>
                </a:solidFill>
                <a:effectLst/>
              </a:rPr>
              <a:t> y </a:t>
            </a:r>
            <a:r>
              <a:rPr lang="en-US" b="0" i="0" dirty="0" err="1">
                <a:solidFill>
                  <a:srgbClr val="000000"/>
                </a:solidFill>
                <a:effectLst/>
              </a:rPr>
              <a:t>funcionar</a:t>
            </a:r>
            <a:r>
              <a:rPr lang="en-US" b="0" i="0" dirty="0">
                <a:solidFill>
                  <a:srgbClr val="000000"/>
                </a:solidFill>
                <a:effectLst/>
              </a:rPr>
              <a:t> </a:t>
            </a:r>
            <a:r>
              <a:rPr lang="en-US" b="0" i="0" dirty="0" err="1">
                <a:solidFill>
                  <a:srgbClr val="000000"/>
                </a:solidFill>
                <a:effectLst/>
              </a:rPr>
              <a:t>cada</a:t>
            </a:r>
            <a:r>
              <a:rPr lang="en-US" b="0" i="0" dirty="0">
                <a:solidFill>
                  <a:srgbClr val="000000"/>
                </a:solidFill>
                <a:effectLst/>
              </a:rPr>
              <a:t> día.</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51689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9A41-89AA-FF44-E62F-3C7B2CAB6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D116F-1A64-DC4A-1EB4-704E814E7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55729-ADD6-EFAC-C755-00B563719CAE}"/>
              </a:ext>
            </a:extLst>
          </p:cNvPr>
          <p:cNvSpPr>
            <a:spLocks noGrp="1"/>
          </p:cNvSpPr>
          <p:nvPr>
            <p:ph type="body" idx="1"/>
          </p:nvPr>
        </p:nvSpPr>
        <p:spPr/>
        <p:txBody>
          <a:bodyPr/>
          <a:lstStyle/>
          <a:p>
            <a:pPr algn="l">
              <a:buNone/>
            </a:pPr>
            <a:r>
              <a:rPr lang="en-US" b="0" i="0" dirty="0">
                <a:solidFill>
                  <a:srgbClr val="000000"/>
                </a:solidFill>
                <a:effectLst/>
              </a:rPr>
              <a:t>A </a:t>
            </a:r>
            <a:r>
              <a:rPr lang="en-US" b="0" i="0" dirty="0" err="1">
                <a:solidFill>
                  <a:srgbClr val="000000"/>
                </a:solidFill>
                <a:effectLst/>
              </a:rPr>
              <a:t>veces</a:t>
            </a:r>
            <a:r>
              <a:rPr lang="en-US" b="0" i="0" dirty="0">
                <a:solidFill>
                  <a:srgbClr val="000000"/>
                </a:solidFill>
                <a:effectLst/>
              </a:rPr>
              <a:t>, la </a:t>
            </a:r>
            <a:r>
              <a:rPr lang="en-US" b="0" i="0" dirty="0" err="1">
                <a:solidFill>
                  <a:srgbClr val="000000"/>
                </a:solidFill>
                <a:effectLst/>
              </a:rPr>
              <a:t>insulina</a:t>
            </a:r>
            <a:r>
              <a:rPr lang="en-US" b="0" i="0" dirty="0">
                <a:solidFill>
                  <a:srgbClr val="000000"/>
                </a:solidFill>
                <a:effectLst/>
              </a:rPr>
              <a:t> no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abrir</a:t>
            </a:r>
            <a:r>
              <a:rPr lang="en-US" b="0" i="0" dirty="0">
                <a:solidFill>
                  <a:srgbClr val="000000"/>
                </a:solidFill>
                <a:effectLst/>
              </a:rPr>
              <a:t> bien la “</a:t>
            </a:r>
            <a:r>
              <a:rPr lang="en-US" b="0" i="0" dirty="0" err="1">
                <a:solidFill>
                  <a:srgbClr val="000000"/>
                </a:solidFill>
                <a:effectLst/>
              </a:rPr>
              <a:t>puerta</a:t>
            </a:r>
            <a:r>
              <a:rPr lang="en-US" b="0" i="0" dirty="0">
                <a:solidFill>
                  <a:srgbClr val="000000"/>
                </a:solidFill>
                <a:effectLst/>
              </a:rPr>
              <a:t>” de las </a:t>
            </a:r>
            <a:r>
              <a:rPr lang="en-US" b="0" i="0" dirty="0" err="1">
                <a:solidFill>
                  <a:srgbClr val="000000"/>
                </a:solidFill>
                <a:effectLst/>
              </a:rPr>
              <a:t>células</a:t>
            </a:r>
            <a:r>
              <a:rPr lang="en-US" b="0" i="0" dirty="0">
                <a:solidFill>
                  <a:srgbClr val="000000"/>
                </a:solidFill>
                <a:effectLst/>
              </a:rPr>
              <a:t>.</a:t>
            </a:r>
          </a:p>
          <a:p>
            <a:pPr algn="l">
              <a:buNone/>
            </a:pPr>
            <a:r>
              <a:rPr lang="en-US" b="0" i="0" dirty="0">
                <a:solidFill>
                  <a:srgbClr val="000000"/>
                </a:solidFill>
                <a:effectLst/>
              </a:rPr>
              <a:t>El </a:t>
            </a:r>
            <a:r>
              <a:rPr lang="en-US" b="0" i="0" dirty="0" err="1">
                <a:solidFill>
                  <a:srgbClr val="000000"/>
                </a:solidFill>
                <a:effectLst/>
              </a:rPr>
              <a:t>exceso</a:t>
            </a:r>
            <a:r>
              <a:rPr lang="en-US" b="0" i="0" dirty="0">
                <a:solidFill>
                  <a:srgbClr val="000000"/>
                </a:solidFill>
                <a:effectLst/>
              </a:rPr>
              <a:t> de </a:t>
            </a:r>
            <a:r>
              <a:rPr lang="en-US" b="0" i="0" dirty="0" err="1">
                <a:solidFill>
                  <a:srgbClr val="000000"/>
                </a:solidFill>
                <a:effectLst/>
              </a:rPr>
              <a:t>grasa</a:t>
            </a:r>
            <a:r>
              <a:rPr lang="en-US" b="0" i="0" dirty="0">
                <a:solidFill>
                  <a:srgbClr val="000000"/>
                </a:solidFill>
                <a:effectLst/>
              </a:rPr>
              <a:t> corporal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dificultar</a:t>
            </a:r>
            <a:r>
              <a:rPr lang="en-US" b="0" i="0" dirty="0">
                <a:solidFill>
                  <a:srgbClr val="000000"/>
                </a:solidFill>
                <a:effectLst/>
              </a:rPr>
              <a:t> que la </a:t>
            </a:r>
            <a:r>
              <a:rPr lang="en-US" b="0" i="0" dirty="0" err="1">
                <a:solidFill>
                  <a:srgbClr val="000000"/>
                </a:solidFill>
                <a:effectLst/>
              </a:rPr>
              <a:t>insulina</a:t>
            </a:r>
            <a:r>
              <a:rPr lang="en-US" b="0" i="0" dirty="0">
                <a:solidFill>
                  <a:srgbClr val="000000"/>
                </a:solidFill>
                <a:effectLst/>
              </a:rPr>
              <a:t> </a:t>
            </a:r>
            <a:r>
              <a:rPr lang="en-US" b="0" i="0" dirty="0" err="1">
                <a:solidFill>
                  <a:srgbClr val="000000"/>
                </a:solidFill>
                <a:effectLst/>
              </a:rPr>
              <a:t>funcione</a:t>
            </a:r>
            <a:r>
              <a:rPr lang="en-US" b="0" i="0" dirty="0">
                <a:solidFill>
                  <a:srgbClr val="000000"/>
                </a:solidFill>
                <a:effectLst/>
              </a:rPr>
              <a:t> </a:t>
            </a:r>
            <a:r>
              <a:rPr lang="en-US" b="0" i="0" dirty="0" err="1">
                <a:solidFill>
                  <a:srgbClr val="000000"/>
                </a:solidFill>
                <a:effectLst/>
              </a:rPr>
              <a:t>correctamente</a:t>
            </a:r>
            <a:r>
              <a:rPr lang="en-US" b="0" i="0" dirty="0">
                <a:solidFill>
                  <a:srgbClr val="000000"/>
                </a:solidFill>
                <a:effectLst/>
              </a:rPr>
              <a:t>.</a:t>
            </a:r>
          </a:p>
          <a:p>
            <a:pPr algn="l"/>
            <a:r>
              <a:rPr lang="en-US" b="0" i="0" dirty="0">
                <a:solidFill>
                  <a:srgbClr val="000000"/>
                </a:solidFill>
                <a:effectLst/>
              </a:rPr>
              <a:t>Cuando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no </a:t>
            </a:r>
            <a:r>
              <a:rPr lang="en-US" b="0" i="0" dirty="0" err="1">
                <a:solidFill>
                  <a:srgbClr val="000000"/>
                </a:solidFill>
                <a:effectLst/>
              </a:rPr>
              <a:t>entra</a:t>
            </a:r>
            <a:r>
              <a:rPr lang="en-US" b="0" i="0" dirty="0">
                <a:solidFill>
                  <a:srgbClr val="000000"/>
                </a:solidFill>
                <a:effectLst/>
              </a:rPr>
              <a:t> a las </a:t>
            </a:r>
            <a:r>
              <a:rPr lang="en-US" b="0" i="0" dirty="0" err="1">
                <a:solidFill>
                  <a:srgbClr val="000000"/>
                </a:solidFill>
                <a:effectLst/>
              </a:rPr>
              <a:t>células</a:t>
            </a:r>
            <a:r>
              <a:rPr lang="en-US" b="0" i="0" dirty="0">
                <a:solidFill>
                  <a:srgbClr val="000000"/>
                </a:solidFill>
                <a:effectLst/>
              </a:rPr>
              <a:t> y se </a:t>
            </a:r>
            <a:r>
              <a:rPr lang="en-US" b="0" i="0" dirty="0" err="1">
                <a:solidFill>
                  <a:srgbClr val="000000"/>
                </a:solidFill>
                <a:effectLst/>
              </a:rPr>
              <a:t>queda</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la </a:t>
            </a:r>
            <a:r>
              <a:rPr lang="en-US" b="0" i="0" dirty="0" err="1">
                <a:solidFill>
                  <a:srgbClr val="000000"/>
                </a:solidFill>
                <a:effectLst/>
              </a:rPr>
              <a:t>sangre</a:t>
            </a:r>
            <a:r>
              <a:rPr lang="en-US" b="0" i="0" dirty="0">
                <a:solidFill>
                  <a:srgbClr val="000000"/>
                </a:solidFill>
                <a:effectLst/>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nivel</a:t>
            </a:r>
            <a:r>
              <a:rPr lang="en-US" b="0" i="0" dirty="0">
                <a:solidFill>
                  <a:srgbClr val="000000"/>
                </a:solidFill>
                <a:effectLst/>
              </a:rPr>
              <a:t> de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sangre</a:t>
            </a:r>
            <a:r>
              <a:rPr lang="en-US" b="0" i="0" dirty="0">
                <a:solidFill>
                  <a:srgbClr val="000000"/>
                </a:solidFill>
                <a:effectLst/>
              </a:rPr>
              <a:t> </a:t>
            </a:r>
            <a:r>
              <a:rPr lang="en-US" b="0" i="0" dirty="0" err="1">
                <a:solidFill>
                  <a:srgbClr val="000000"/>
                </a:solidFill>
                <a:effectLst/>
              </a:rPr>
              <a:t>sube</a:t>
            </a:r>
            <a:r>
              <a:rPr lang="en-US" b="0" i="0" dirty="0">
                <a:solidFill>
                  <a:srgbClr val="000000"/>
                </a:solidFill>
                <a:effectLst/>
              </a:rPr>
              <a:t>, y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cuerpo</a:t>
            </a:r>
            <a:r>
              <a:rPr lang="en-US" b="0" i="0" dirty="0">
                <a:solidFill>
                  <a:srgbClr val="000000"/>
                </a:solidFill>
                <a:effectLst/>
              </a:rPr>
              <a:t> no se </a:t>
            </a:r>
            <a:r>
              <a:rPr lang="en-US" b="0" i="0" dirty="0" err="1">
                <a:solidFill>
                  <a:srgbClr val="000000"/>
                </a:solidFill>
                <a:effectLst/>
              </a:rPr>
              <a:t>siente</a:t>
            </a:r>
            <a:r>
              <a:rPr lang="en-US" b="0" i="0" dirty="0">
                <a:solidFill>
                  <a:srgbClr val="000000"/>
                </a:solidFill>
                <a:effectLst/>
              </a:rPr>
              <a:t> bien.</a:t>
            </a:r>
          </a:p>
        </p:txBody>
      </p:sp>
      <p:sp>
        <p:nvSpPr>
          <p:cNvPr id="4" name="Slide Number Placeholder 3">
            <a:extLst>
              <a:ext uri="{FF2B5EF4-FFF2-40B4-BE49-F238E27FC236}">
                <a16:creationId xmlns:a16="http://schemas.microsoft.com/office/drawing/2014/main" id="{3A4DC004-3707-E35F-3081-CC808D5A5E9B}"/>
              </a:ext>
            </a:extLst>
          </p:cNvPr>
          <p:cNvSpPr>
            <a:spLocks noGrp="1"/>
          </p:cNvSpPr>
          <p:nvPr>
            <p:ph type="sldNum" sz="quarter" idx="5"/>
          </p:nvPr>
        </p:nvSpPr>
        <p:spPr/>
        <p:txBody>
          <a:bodyPr/>
          <a:lstStyle/>
          <a:p>
            <a:fld id="{168375C1-7C5C-42A2-80F2-05631BB3764E}" type="slidenum">
              <a:rPr lang="en-US" noProof="0" smtClean="0"/>
              <a:t>6</a:t>
            </a:fld>
            <a:endParaRPr lang="en-US" noProof="0" dirty="0"/>
          </a:p>
        </p:txBody>
      </p:sp>
    </p:spTree>
    <p:extLst>
      <p:ext uri="{BB962C8B-B14F-4D97-AF65-F5344CB8AC3E}">
        <p14:creationId xmlns:p14="http://schemas.microsoft.com/office/powerpoint/2010/main" val="49223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Incluso después de comer, podemos sentirnos cansados porque nuestras células no están recibiendo energía. Esto puede hacernos </a:t>
            </a:r>
            <a:r>
              <a:rPr lang="en-US" b="0" i="0" u="none" strike="noStrike" dirty="0" err="1">
                <a:solidFill>
                  <a:srgbClr val="000000"/>
                </a:solidFill>
                <a:effectLst/>
              </a:rPr>
              <a:t>sentir</a:t>
            </a:r>
            <a:r>
              <a:rPr lang="en-US" b="0" i="0" u="none" strike="noStrike" dirty="0">
                <a:solidFill>
                  <a:srgbClr val="000000"/>
                </a:solidFill>
                <a:effectLst/>
              </a:rPr>
              <a:t> </a:t>
            </a:r>
            <a:r>
              <a:rPr lang="en-US" b="0" i="0" u="none" strike="noStrike" dirty="0" err="1">
                <a:solidFill>
                  <a:srgbClr val="000000"/>
                </a:solidFill>
                <a:effectLst/>
              </a:rPr>
              <a:t>irritables</a:t>
            </a:r>
            <a:r>
              <a:rPr lang="en-US" b="0" i="0" u="none" strike="noStrike" dirty="0">
                <a:solidFill>
                  <a:srgbClr val="000000"/>
                </a:solidFill>
                <a:effectLst/>
              </a:rPr>
              <a:t> o molestos. </a:t>
            </a:r>
          </a:p>
          <a:p>
            <a:pPr algn="l">
              <a:buNone/>
            </a:pPr>
            <a:r>
              <a:rPr lang="en-US" b="0" i="0" u="none" strike="noStrike" dirty="0">
                <a:solidFill>
                  <a:srgbClr val="000000"/>
                </a:solidFill>
                <a:effectLst/>
              </a:rPr>
              <a:t>Podemos sentir la boca seca, tener mucha sed y necesitar ir al baño con más frecuencia.</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noProof="0" dirty="0"/>
              <a:t>Si la grasa corporal provoca un aumento del azúcar en sangre, ¿cómo se puede reducir el azúcar en sangre? </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dirty="0"/>
          </a:p>
        </p:txBody>
      </p:sp>
    </p:spTree>
    <p:extLst>
      <p:ext uri="{BB962C8B-B14F-4D97-AF65-F5344CB8AC3E}">
        <p14:creationId xmlns:p14="http://schemas.microsoft.com/office/powerpoint/2010/main" val="919438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a:t>
            </a:r>
            <a:r>
              <a:rPr lang="en-US" b="0" i="0" u="none" strike="noStrike" dirty="0" err="1">
                <a:solidFill>
                  <a:srgbClr val="000000"/>
                </a:solidFill>
                <a:effectLst/>
              </a:rPr>
              <a:t>Reduciendo</a:t>
            </a:r>
            <a:r>
              <a:rPr lang="en-US" b="0" i="0" u="none" strike="noStrike" dirty="0">
                <a:solidFill>
                  <a:srgbClr val="000000"/>
                </a:solidFill>
                <a:effectLst/>
              </a:rPr>
              <a:t> la grasa corporal! </a:t>
            </a:r>
          </a:p>
          <a:p>
            <a:pPr algn="l">
              <a:buNone/>
            </a:pPr>
            <a:endParaRPr lang="en-US" b="0" i="0" u="none" strike="noStrike" dirty="0">
              <a:solidFill>
                <a:srgbClr val="000000"/>
              </a:solidFill>
              <a:effectLst/>
            </a:endParaRPr>
          </a:p>
          <a:p>
            <a:pPr algn="l">
              <a:buNone/>
            </a:pPr>
            <a:r>
              <a:rPr lang="en-US" b="0" i="0" dirty="0">
                <a:solidFill>
                  <a:srgbClr val="000000"/>
                </a:solidFill>
                <a:effectLst/>
              </a:rPr>
              <a:t>La </a:t>
            </a:r>
            <a:r>
              <a:rPr lang="en-US" b="0" i="0" dirty="0" err="1">
                <a:solidFill>
                  <a:srgbClr val="000000"/>
                </a:solidFill>
                <a:effectLst/>
              </a:rPr>
              <a:t>insulina</a:t>
            </a:r>
            <a:r>
              <a:rPr lang="en-US" b="0" i="0" dirty="0">
                <a:solidFill>
                  <a:srgbClr val="000000"/>
                </a:solidFill>
                <a:effectLst/>
              </a:rPr>
              <a:t> es la </a:t>
            </a:r>
            <a:r>
              <a:rPr lang="en-US" b="0" i="0" dirty="0" err="1">
                <a:solidFill>
                  <a:srgbClr val="000000"/>
                </a:solidFill>
                <a:effectLst/>
              </a:rPr>
              <a:t>llave</a:t>
            </a:r>
            <a:r>
              <a:rPr lang="en-US" b="0" i="0" dirty="0">
                <a:solidFill>
                  <a:srgbClr val="000000"/>
                </a:solidFill>
                <a:effectLst/>
              </a:rPr>
              <a:t> que </a:t>
            </a:r>
            <a:r>
              <a:rPr lang="en-US" b="0" i="0" dirty="0" err="1">
                <a:solidFill>
                  <a:srgbClr val="000000"/>
                </a:solidFill>
                <a:effectLst/>
              </a:rPr>
              <a:t>ayuda</a:t>
            </a:r>
            <a:r>
              <a:rPr lang="en-US" b="0" i="0" dirty="0">
                <a:solidFill>
                  <a:srgbClr val="000000"/>
                </a:solidFill>
                <a:effectLst/>
              </a:rPr>
              <a:t> al </a:t>
            </a:r>
            <a:r>
              <a:rPr lang="en-US" b="0" i="0" dirty="0" err="1">
                <a:solidFill>
                  <a:srgbClr val="000000"/>
                </a:solidFill>
                <a:effectLst/>
              </a:rPr>
              <a:t>azúcar</a:t>
            </a:r>
            <a:r>
              <a:rPr lang="en-US" b="0" i="0" dirty="0">
                <a:solidFill>
                  <a:srgbClr val="000000"/>
                </a:solidFill>
                <a:effectLst/>
              </a:rPr>
              <a:t> a </a:t>
            </a:r>
            <a:r>
              <a:rPr lang="en-US" b="0" i="0" dirty="0" err="1">
                <a:solidFill>
                  <a:srgbClr val="000000"/>
                </a:solidFill>
                <a:effectLst/>
              </a:rPr>
              <a:t>entrar</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las </a:t>
            </a:r>
            <a:r>
              <a:rPr lang="en-US" b="0" i="0" dirty="0" err="1">
                <a:solidFill>
                  <a:srgbClr val="000000"/>
                </a:solidFill>
                <a:effectLst/>
              </a:rPr>
              <a:t>células</a:t>
            </a:r>
            <a:r>
              <a:rPr lang="en-US" b="0" i="0" dirty="0">
                <a:solidFill>
                  <a:srgbClr val="000000"/>
                </a:solidFill>
                <a:effectLst/>
              </a:rPr>
              <a:t>. Si la </a:t>
            </a:r>
            <a:r>
              <a:rPr lang="en-US" b="0" i="0" dirty="0" err="1">
                <a:solidFill>
                  <a:srgbClr val="000000"/>
                </a:solidFill>
                <a:effectLst/>
              </a:rPr>
              <a:t>llave</a:t>
            </a:r>
            <a:r>
              <a:rPr lang="en-US" b="0" i="0" dirty="0">
                <a:solidFill>
                  <a:srgbClr val="000000"/>
                </a:solidFill>
                <a:effectLst/>
              </a:rPr>
              <a:t> no </a:t>
            </a:r>
            <a:r>
              <a:rPr lang="en-US" b="0" i="0" dirty="0" err="1">
                <a:solidFill>
                  <a:srgbClr val="000000"/>
                </a:solidFill>
                <a:effectLst/>
              </a:rPr>
              <a:t>funciona</a:t>
            </a:r>
            <a:r>
              <a:rPr lang="en-US" b="0" i="0" dirty="0">
                <a:solidFill>
                  <a:srgbClr val="000000"/>
                </a:solidFill>
                <a:effectLst/>
              </a:rPr>
              <a:t> bien,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no </a:t>
            </a:r>
            <a:r>
              <a:rPr lang="en-US" b="0" i="0" dirty="0" err="1">
                <a:solidFill>
                  <a:srgbClr val="000000"/>
                </a:solidFill>
                <a:effectLst/>
              </a:rPr>
              <a:t>entra</a:t>
            </a:r>
            <a:r>
              <a:rPr lang="en-US" b="0" i="0" dirty="0">
                <a:solidFill>
                  <a:srgbClr val="000000"/>
                </a:solidFill>
                <a:effectLst/>
              </a:rPr>
              <a:t> a las </a:t>
            </a:r>
            <a:r>
              <a:rPr lang="en-US" b="0" i="0" dirty="0" err="1">
                <a:solidFill>
                  <a:srgbClr val="000000"/>
                </a:solidFill>
                <a:effectLst/>
              </a:rPr>
              <a:t>células</a:t>
            </a:r>
            <a:r>
              <a:rPr lang="en-US" b="0" i="0" dirty="0">
                <a:solidFill>
                  <a:srgbClr val="000000"/>
                </a:solidFill>
                <a:effectLst/>
              </a:rPr>
              <a:t>.</a:t>
            </a:r>
          </a:p>
          <a:p>
            <a:pPr algn="l"/>
            <a:r>
              <a:rPr lang="en-US" b="0" i="0" dirty="0">
                <a:solidFill>
                  <a:srgbClr val="000000"/>
                </a:solidFill>
                <a:effectLst/>
              </a:rPr>
              <a:t>Pero, </a:t>
            </a:r>
            <a:r>
              <a:rPr lang="en-US" b="0" i="0" dirty="0" err="1">
                <a:solidFill>
                  <a:srgbClr val="000000"/>
                </a:solidFill>
                <a:effectLst/>
              </a:rPr>
              <a:t>movernos</a:t>
            </a:r>
            <a:r>
              <a:rPr lang="en-US" b="0" i="0" dirty="0">
                <a:solidFill>
                  <a:srgbClr val="000000"/>
                </a:solidFill>
                <a:effectLst/>
              </a:rPr>
              <a:t> </a:t>
            </a:r>
            <a:r>
              <a:rPr lang="en-US" b="0" i="0" dirty="0" err="1">
                <a:solidFill>
                  <a:srgbClr val="000000"/>
                </a:solidFill>
                <a:effectLst/>
              </a:rPr>
              <a:t>más</a:t>
            </a:r>
            <a:r>
              <a:rPr lang="en-US" b="0" i="0" dirty="0">
                <a:solidFill>
                  <a:srgbClr val="000000"/>
                </a:solidFill>
                <a:effectLst/>
              </a:rPr>
              <a:t> y comer </a:t>
            </a:r>
            <a:r>
              <a:rPr lang="en-US" b="0" i="0" dirty="0" err="1">
                <a:solidFill>
                  <a:srgbClr val="000000"/>
                </a:solidFill>
                <a:effectLst/>
              </a:rPr>
              <a:t>alimentos</a:t>
            </a:r>
            <a:r>
              <a:rPr lang="en-US" b="0" i="0" dirty="0">
                <a:solidFill>
                  <a:srgbClr val="000000"/>
                </a:solidFill>
                <a:effectLst/>
              </a:rPr>
              <a:t> </a:t>
            </a:r>
            <a:r>
              <a:rPr lang="en-US" b="0" i="0" dirty="0" err="1">
                <a:solidFill>
                  <a:srgbClr val="000000"/>
                </a:solidFill>
                <a:effectLst/>
              </a:rPr>
              <a:t>saludables</a:t>
            </a:r>
            <a:r>
              <a:rPr lang="en-US" b="0" i="0" dirty="0">
                <a:solidFill>
                  <a:srgbClr val="000000"/>
                </a:solidFill>
                <a:effectLst/>
              </a:rPr>
              <a:t> </a:t>
            </a:r>
            <a:r>
              <a:rPr lang="en-US" b="0" i="0" dirty="0" err="1">
                <a:solidFill>
                  <a:srgbClr val="000000"/>
                </a:solidFill>
                <a:effectLst/>
              </a:rPr>
              <a:t>ayuda</a:t>
            </a:r>
            <a:r>
              <a:rPr lang="en-US" b="0" i="0" dirty="0">
                <a:solidFill>
                  <a:srgbClr val="000000"/>
                </a:solidFill>
                <a:effectLst/>
              </a:rPr>
              <a:t> a </a:t>
            </a:r>
            <a:r>
              <a:rPr lang="en-US" b="0" i="0" dirty="0" err="1">
                <a:solidFill>
                  <a:srgbClr val="000000"/>
                </a:solidFill>
                <a:effectLst/>
              </a:rPr>
              <a:t>eliminiar</a:t>
            </a:r>
            <a:r>
              <a:rPr lang="en-US" b="0" i="0" dirty="0">
                <a:solidFill>
                  <a:srgbClr val="000000"/>
                </a:solidFill>
                <a:effectLst/>
              </a:rPr>
              <a:t> </a:t>
            </a:r>
            <a:r>
              <a:rPr lang="en-US" b="0" i="0" u="none" strike="noStrike" dirty="0" err="1">
                <a:solidFill>
                  <a:srgbClr val="000000"/>
                </a:solidFill>
                <a:effectLst/>
                <a:latin typeface="-webkit-standard"/>
              </a:rPr>
              <a:t>exceso</a:t>
            </a:r>
            <a:r>
              <a:rPr lang="en-US" b="0" i="0" u="none" strike="noStrike" dirty="0">
                <a:solidFill>
                  <a:srgbClr val="000000"/>
                </a:solidFill>
                <a:effectLst/>
                <a:latin typeface="-webkit-standard"/>
              </a:rPr>
              <a:t> de </a:t>
            </a:r>
            <a:r>
              <a:rPr lang="en-US" b="0" i="0" u="none" strike="noStrike" dirty="0" err="1">
                <a:solidFill>
                  <a:srgbClr val="000000"/>
                </a:solidFill>
                <a:effectLst/>
                <a:latin typeface="-webkit-standard"/>
              </a:rPr>
              <a:t>grasa</a:t>
            </a:r>
            <a:r>
              <a:rPr lang="en-US" b="0" i="0" u="none" strike="noStrike" dirty="0">
                <a:solidFill>
                  <a:srgbClr val="000000"/>
                </a:solidFill>
                <a:effectLst/>
                <a:latin typeface="-webkit-standard"/>
              </a:rPr>
              <a:t> corporal y </a:t>
            </a:r>
            <a:r>
              <a:rPr lang="en-US" b="0" i="0" u="none" strike="noStrike" dirty="0" err="1">
                <a:solidFill>
                  <a:srgbClr val="000000"/>
                </a:solidFill>
                <a:effectLst/>
                <a:latin typeface="-webkit-standard"/>
              </a:rPr>
              <a:t>entonces</a:t>
            </a:r>
            <a:r>
              <a:rPr lang="en-US" b="0" i="0" u="none" strike="noStrike" dirty="0">
                <a:solidFill>
                  <a:srgbClr val="000000"/>
                </a:solidFill>
                <a:effectLst/>
                <a:latin typeface="-webkit-standard"/>
              </a:rPr>
              <a:t> </a:t>
            </a:r>
            <a:r>
              <a:rPr lang="en-US" b="0" i="0" dirty="0" err="1">
                <a:solidFill>
                  <a:srgbClr val="000000"/>
                </a:solidFill>
                <a:effectLst/>
              </a:rPr>
              <a:t>el</a:t>
            </a:r>
            <a:r>
              <a:rPr lang="en-US" b="0" i="0" dirty="0">
                <a:solidFill>
                  <a:srgbClr val="000000"/>
                </a:solidFill>
                <a:effectLst/>
              </a:rPr>
              <a:t> </a:t>
            </a:r>
            <a:r>
              <a:rPr lang="en-US" b="0" i="0" dirty="0" err="1">
                <a:solidFill>
                  <a:srgbClr val="000000"/>
                </a:solidFill>
                <a:effectLst/>
              </a:rPr>
              <a:t>azúcar</a:t>
            </a:r>
            <a:r>
              <a:rPr lang="en-US" b="0" i="0" dirty="0">
                <a:solidFill>
                  <a:srgbClr val="000000"/>
                </a:solidFill>
                <a:effectLst/>
              </a:rPr>
              <a:t> </a:t>
            </a:r>
            <a:r>
              <a:rPr lang="en-US" b="0" i="0" dirty="0" err="1">
                <a:solidFill>
                  <a:srgbClr val="000000"/>
                </a:solidFill>
                <a:effectLst/>
              </a:rPr>
              <a:t>puede</a:t>
            </a:r>
            <a:r>
              <a:rPr lang="en-US" b="0" i="0" dirty="0">
                <a:solidFill>
                  <a:srgbClr val="000000"/>
                </a:solidFill>
                <a:effectLst/>
              </a:rPr>
              <a:t> </a:t>
            </a:r>
            <a:r>
              <a:rPr lang="en-US" b="0" i="0" dirty="0" err="1">
                <a:solidFill>
                  <a:srgbClr val="000000"/>
                </a:solidFill>
                <a:effectLst/>
              </a:rPr>
              <a:t>entrar</a:t>
            </a:r>
            <a:r>
              <a:rPr lang="en-US" b="0" i="0" dirty="0">
                <a:solidFill>
                  <a:srgbClr val="000000"/>
                </a:solidFill>
                <a:effectLst/>
              </a:rPr>
              <a:t> mas </a:t>
            </a:r>
            <a:r>
              <a:rPr lang="en-US" b="0" i="0" dirty="0" err="1">
                <a:solidFill>
                  <a:srgbClr val="000000"/>
                </a:solidFill>
                <a:effectLst/>
              </a:rPr>
              <a:t>facilmente</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las </a:t>
            </a:r>
            <a:r>
              <a:rPr lang="en-US" b="0" i="0" dirty="0" err="1">
                <a:solidFill>
                  <a:srgbClr val="000000"/>
                </a:solidFill>
                <a:effectLst/>
              </a:rPr>
              <a:t>células</a:t>
            </a:r>
            <a:r>
              <a:rPr lang="en-US" b="0" i="0" dirty="0">
                <a:solidFill>
                  <a:srgbClr val="000000"/>
                </a:solidFill>
                <a:effectLst/>
              </a:rPr>
              <a:t> y </a:t>
            </a:r>
            <a:r>
              <a:rPr lang="en-US" b="0" i="0" dirty="0" err="1">
                <a:solidFill>
                  <a:srgbClr val="000000"/>
                </a:solidFill>
                <a:effectLst/>
              </a:rPr>
              <a:t>darnos</a:t>
            </a:r>
            <a:r>
              <a:rPr lang="en-US" b="0" i="0" dirty="0">
                <a:solidFill>
                  <a:srgbClr val="000000"/>
                </a:solidFill>
                <a:effectLst/>
              </a:rPr>
              <a:t> </a:t>
            </a:r>
            <a:r>
              <a:rPr lang="en-US" b="0" i="0" dirty="0" err="1">
                <a:solidFill>
                  <a:srgbClr val="000000"/>
                </a:solidFill>
                <a:effectLst/>
              </a:rPr>
              <a:t>energía</a:t>
            </a:r>
            <a:r>
              <a:rPr lang="en-US" b="0" i="0" dirty="0">
                <a:solidFill>
                  <a:srgbClr val="000000"/>
                </a:solidFill>
                <a:effectLst/>
              </a:rPr>
              <a:t>.</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dirty="0"/>
              <a:t>Add a footer</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14956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3" cstate="print"/>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Haga clic para editar el estilo del título maestro</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Editar estilos de texto maestro</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Añadir un pie de página</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Box 12">
            <a:extLst>
              <a:ext uri="{FF2B5EF4-FFF2-40B4-BE49-F238E27FC236}">
                <a16:creationId xmlns:a16="http://schemas.microsoft.com/office/drawing/2014/main" id="{7C7EB16B-9FE5-4954-8D9A-47381E739BF5}"/>
              </a:ext>
            </a:extLst>
          </p:cNvPr>
          <p:cNvSpPr txBox="1"/>
          <p:nvPr/>
        </p:nvSpPr>
        <p:spPr>
          <a:xfrm>
            <a:off x="9529311" y="6365363"/>
            <a:ext cx="2047875" cy="429969"/>
          </a:xfrm>
          <a:prstGeom prst="rect">
            <a:avLst/>
          </a:prstGeom>
          <a:noFill/>
        </p:spPr>
        <p:txBody>
          <a:bodyPr wrap="square" lIns="0" tIns="0" rIns="0" bIns="0" rtlCol="0" anchor="ctr" anchorCtr="0">
            <a:noAutofit/>
          </a:bodyPr>
          <a:lstStyle/>
          <a:p>
            <a:pPr algn="r"/>
            <a:r>
              <a:rPr lang="en-US" sz="1200" b="0" noProof="0" dirty="0">
                <a:solidFill>
                  <a:schemeClr val="bg1">
                    <a:lumMod val="65000"/>
                  </a:schemeClr>
                </a:solidFill>
                <a:latin typeface="+mn-lt"/>
              </a:rPr>
              <a:t>NOMBRE O LOGOTIPO</a:t>
            </a:r>
          </a:p>
        </p:txBody>
      </p:sp>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6.xml"/><Relationship Id="rId7" Type="http://schemas.openxmlformats.org/officeDocument/2006/relationships/image" Target="../media/image3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4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4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5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5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5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5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jp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diagramLayout" Target="../diagrams/layout2.xml"/><Relationship Id="rId12" Type="http://schemas.openxmlformats.org/officeDocument/2006/relationships/image" Target="../media/image24.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diagramData" Target="../diagrams/data2.xml"/><Relationship Id="rId11" Type="http://schemas.openxmlformats.org/officeDocument/2006/relationships/image" Target="../media/image23.png"/><Relationship Id="rId5" Type="http://schemas.openxmlformats.org/officeDocument/2006/relationships/notesSlide" Target="../notesSlides/notesSlide6.xml"/><Relationship Id="rId10" Type="http://schemas.microsoft.com/office/2007/relationships/diagramDrawing" Target="../diagrams/drawing2.xml"/><Relationship Id="rId4" Type="http://schemas.openxmlformats.org/officeDocument/2006/relationships/slideLayout" Target="../slideLayouts/slideLayout13.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5.xml"/><Relationship Id="rId7" Type="http://schemas.openxmlformats.org/officeDocument/2006/relationships/image" Target="../media/image2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6.jpeg"/><Relationship Id="rId11" Type="http://schemas.openxmlformats.org/officeDocument/2006/relationships/image" Target="../media/image5.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notesSlide" Target="../notesSlides/notesSlide7.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3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901096" y="49022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Donut with sprinkles half eaten placed on pink background">
            <a:extLst>
              <a:ext uri="{FF2B5EF4-FFF2-40B4-BE49-F238E27FC236}">
                <a16:creationId xmlns:a16="http://schemas.microsoft.com/office/drawing/2014/main" id="{D1199811-64BD-3AAA-FDED-0FD17EC8D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605404"/>
          </a:xfrm>
          <a:prstGeom prst="rect">
            <a:avLst/>
          </a:prstGeom>
        </p:spPr>
      </p:pic>
      <p:sp>
        <p:nvSpPr>
          <p:cNvPr id="11" name="Title 1">
            <a:extLst>
              <a:ext uri="{FF2B5EF4-FFF2-40B4-BE49-F238E27FC236}">
                <a16:creationId xmlns:a16="http://schemas.microsoft.com/office/drawing/2014/main" id="{EB1BC493-298D-9333-520A-B311819820DB}"/>
              </a:ext>
            </a:extLst>
          </p:cNvPr>
          <p:cNvSpPr>
            <a:spLocks noGrp="1"/>
          </p:cNvSpPr>
          <p:nvPr>
            <p:ph type="ctrTitle"/>
          </p:nvPr>
        </p:nvSpPr>
        <p:spPr bwMode="gray">
          <a:xfrm>
            <a:off x="611896" y="2235200"/>
            <a:ext cx="4468103" cy="2387600"/>
          </a:xfrm>
        </p:spPr>
        <p:txBody>
          <a:bodyPr/>
          <a:lstStyle/>
          <a:p>
            <a:r>
              <a:rPr lang="es-ES_tradnl" noProof="0" dirty="0">
                <a:effectLst/>
              </a:rPr>
              <a:t>¿Tengo riesgo de padecer diabetes?</a:t>
            </a:r>
          </a:p>
        </p:txBody>
      </p:sp>
      <p:sp>
        <p:nvSpPr>
          <p:cNvPr id="19" name="TextBox 18">
            <a:extLst>
              <a:ext uri="{FF2B5EF4-FFF2-40B4-BE49-F238E27FC236}">
                <a16:creationId xmlns:a16="http://schemas.microsoft.com/office/drawing/2014/main" id="{5170152F-4BDD-EA4D-B3D1-E9A87974CFC0}"/>
              </a:ext>
            </a:extLst>
          </p:cNvPr>
          <p:cNvSpPr txBox="1"/>
          <p:nvPr/>
        </p:nvSpPr>
        <p:spPr bwMode="gray">
          <a:xfrm>
            <a:off x="783894" y="690440"/>
            <a:ext cx="4468103" cy="646331"/>
          </a:xfrm>
          <a:prstGeom prst="rect">
            <a:avLst/>
          </a:prstGeom>
          <a:noFill/>
        </p:spPr>
        <p:txBody>
          <a:bodyPr wrap="square" rtlCol="0">
            <a:spAutoFit/>
          </a:bodyPr>
          <a:lstStyle/>
          <a:p>
            <a:pPr>
              <a:lnSpc>
                <a:spcPct val="90000"/>
              </a:lnSpc>
            </a:pPr>
            <a:r>
              <a:rPr lang="es-ES_tradnl" sz="4000" b="1" noProof="0" dirty="0">
                <a:gradFill>
                  <a:gsLst>
                    <a:gs pos="0">
                      <a:schemeClr val="accent1"/>
                    </a:gs>
                    <a:gs pos="51300">
                      <a:schemeClr val="accent2"/>
                    </a:gs>
                    <a:gs pos="100000">
                      <a:schemeClr val="accent3"/>
                    </a:gs>
                  </a:gsLst>
                  <a:lin ang="0" scaled="0"/>
                </a:gradFill>
              </a:rPr>
              <a:t>¡BIENVENIDOS!</a:t>
            </a:r>
          </a:p>
        </p:txBody>
      </p:sp>
      <p:sp>
        <p:nvSpPr>
          <p:cNvPr id="2" name="Subtitle 3">
            <a:extLst>
              <a:ext uri="{FF2B5EF4-FFF2-40B4-BE49-F238E27FC236}">
                <a16:creationId xmlns:a16="http://schemas.microsoft.com/office/drawing/2014/main" id="{B4CB62A3-6353-2541-7B1E-3929F15C6331}"/>
              </a:ext>
            </a:extLst>
          </p:cNvPr>
          <p:cNvSpPr>
            <a:spLocks noGrp="1"/>
          </p:cNvSpPr>
          <p:nvPr>
            <p:ph type="subTitle" idx="1"/>
          </p:nvPr>
        </p:nvSpPr>
        <p:spPr>
          <a:xfrm>
            <a:off x="10049500" y="6008379"/>
            <a:ext cx="3582829" cy="1597025"/>
          </a:xfrm>
        </p:spPr>
        <p:txBody>
          <a:bodyPr>
            <a:normAutofit/>
          </a:bodyPr>
          <a:lstStyle/>
          <a:p>
            <a:pPr marL="342900" indent="-346075" defTabSz="914400">
              <a:spcBef>
                <a:spcPts val="2000"/>
              </a:spcBef>
              <a:buClr>
                <a:srgbClr val="404040"/>
              </a:buClr>
            </a:pPr>
            <a:r>
              <a:rPr lang="es-ES_tradnl" sz="3000" b="1" noProof="0" dirty="0">
                <a:latin typeface="Calisto MT" pitchFamily="18" charset="0"/>
              </a:rPr>
              <a:t>Video #1</a:t>
            </a:r>
          </a:p>
          <a:p>
            <a:pPr marL="342900" indent="-346075" defTabSz="914400">
              <a:spcBef>
                <a:spcPts val="2000"/>
              </a:spcBef>
              <a:buClr>
                <a:srgbClr val="404040"/>
              </a:buClr>
            </a:pPr>
            <a:endParaRPr lang="es-ES_tradnl" sz="3000" b="1" noProof="0" dirty="0">
              <a:latin typeface="Calisto MT" pitchFamily="18" charset="0"/>
            </a:endParaRPr>
          </a:p>
        </p:txBody>
      </p:sp>
      <p:pic>
        <p:nvPicPr>
          <p:cNvPr id="39" name="Audio 38">
            <a:extLst>
              <a:ext uri="{FF2B5EF4-FFF2-40B4-BE49-F238E27FC236}">
                <a16:creationId xmlns:a16="http://schemas.microsoft.com/office/drawing/2014/main" id="{2204F3AF-5CBD-31BB-412F-0BD8EF5E5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1958224"/>
      </p:ext>
    </p:extLst>
  </p:cSld>
  <p:clrMapOvr>
    <a:masterClrMapping/>
  </p:clrMapOvr>
  <mc:AlternateContent xmlns:mc="http://schemas.openxmlformats.org/markup-compatibility/2006" xmlns:p14="http://schemas.microsoft.com/office/powerpoint/2010/main">
    <mc:Choice Requires="p14">
      <p:transition spd="slow" p14:dur="2000" advTm="19297"/>
    </mc:Choice>
    <mc:Fallback xmlns="">
      <p:transition spd="slow" advTm="1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tient on dialysis Patient bei der Dialyse in der Klinik dialysis stock pictures, royalty-free photos &amp; images">
            <a:extLst>
              <a:ext uri="{FF2B5EF4-FFF2-40B4-BE49-F238E27FC236}">
                <a16:creationId xmlns:a16="http://schemas.microsoft.com/office/drawing/2014/main" id="{5510BF22-EE84-B24C-89F8-20696CAD7F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28" r="23852" b="2"/>
          <a:stretch/>
        </p:blipFill>
        <p:spPr bwMode="auto">
          <a:xfrm>
            <a:off x="243280" y="2088000"/>
            <a:ext cx="2697280" cy="3402000"/>
          </a:xfrm>
          <a:prstGeom prst="rect">
            <a:avLst/>
          </a:prstGeom>
          <a:solidFill>
            <a:srgbClr val="FFFFFF"/>
          </a:solidFill>
          <a:ln>
            <a:solidFill>
              <a:schemeClr val="bg1">
                <a:lumMod val="85000"/>
              </a:schemeClr>
            </a:solidFill>
          </a:ln>
        </p:spPr>
      </p:pic>
      <p:pic>
        <p:nvPicPr>
          <p:cNvPr id="3080"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4E79586F-A2A3-A34D-ACF2-1C894F88C1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575" r="5253" b="4"/>
          <a:stretch/>
        </p:blipFill>
        <p:spPr bwMode="auto">
          <a:xfrm>
            <a:off x="6342200" y="2124987"/>
            <a:ext cx="2657520" cy="341398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7" name="Picture 6" descr="Woman covering eyes">
            <a:extLst>
              <a:ext uri="{FF2B5EF4-FFF2-40B4-BE49-F238E27FC236}">
                <a16:creationId xmlns:a16="http://schemas.microsoft.com/office/drawing/2014/main" id="{A5FAB935-53D5-964E-B043-96C9DFCCD3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57" r="17271" b="4"/>
          <a:stretch/>
        </p:blipFill>
        <p:spPr>
          <a:xfrm>
            <a:off x="9291200" y="2088000"/>
            <a:ext cx="2657520" cy="3450974"/>
          </a:xfrm>
          <a:prstGeom prst="rect">
            <a:avLst/>
          </a:prstGeom>
          <a:noFill/>
          <a:ln>
            <a:solidFill>
              <a:schemeClr val="bg1">
                <a:lumMod val="85000"/>
              </a:schemeClr>
            </a:solidFill>
          </a:ln>
        </p:spPr>
      </p:pic>
      <p:sp>
        <p:nvSpPr>
          <p:cNvPr id="2" name="Title 1">
            <a:extLst>
              <a:ext uri="{FF2B5EF4-FFF2-40B4-BE49-F238E27FC236}">
                <a16:creationId xmlns:a16="http://schemas.microsoft.com/office/drawing/2014/main" id="{F7FB75A2-ED76-4879-9DA8-A4CFA762DB80}"/>
              </a:ext>
            </a:extLst>
          </p:cNvPr>
          <p:cNvSpPr>
            <a:spLocks noGrp="1"/>
          </p:cNvSpPr>
          <p:nvPr>
            <p:ph type="title"/>
          </p:nvPr>
        </p:nvSpPr>
        <p:spPr>
          <a:xfrm>
            <a:off x="432000" y="432000"/>
            <a:ext cx="11340000" cy="432000"/>
          </a:xfrm>
        </p:spPr>
        <p:txBody>
          <a:bodyPr anchor="t">
            <a:noAutofit/>
          </a:bodyPr>
          <a:lstStyle/>
          <a:p>
            <a:r>
              <a:rPr lang="es-ES_tradnl" sz="3600" noProof="0" dirty="0"/>
              <a:t>Consecuencias de la diabetes: COMPLICACIONES</a:t>
            </a:r>
            <a:br>
              <a:rPr lang="es-ES_tradnl" sz="3600" noProof="0" dirty="0"/>
            </a:br>
            <a:br>
              <a:rPr lang="es-ES_tradnl" sz="3600" noProof="0" dirty="0"/>
            </a:br>
            <a:endParaRPr lang="es-ES_tradnl" sz="3600" noProof="0" dirty="0">
              <a:effectLst/>
            </a:endParaRPr>
          </a:p>
        </p:txBody>
      </p:sp>
      <p:sp>
        <p:nvSpPr>
          <p:cNvPr id="55" name="Text Placeholder 26"/>
          <p:cNvSpPr>
            <a:spLocks noGrp="1"/>
          </p:cNvSpPr>
          <p:nvPr>
            <p:ph idx="1"/>
          </p:nvPr>
        </p:nvSpPr>
        <p:spPr>
          <a:xfrm>
            <a:off x="243280" y="1368000"/>
            <a:ext cx="2697280" cy="720000"/>
          </a:xfrm>
        </p:spPr>
        <p:txBody>
          <a:bodyPr anchor="ctr">
            <a:normAutofit/>
          </a:bodyPr>
          <a:lstStyle/>
          <a:p>
            <a:r>
              <a:rPr lang="es-ES_tradnl" noProof="0" dirty="0"/>
              <a:t>DIÁLISIS</a:t>
            </a:r>
          </a:p>
        </p:txBody>
      </p:sp>
      <p:sp>
        <p:nvSpPr>
          <p:cNvPr id="137" name="Slide Number Placeholder 6">
            <a:extLst>
              <a:ext uri="{FF2B5EF4-FFF2-40B4-BE49-F238E27FC236}">
                <a16:creationId xmlns:a16="http://schemas.microsoft.com/office/drawing/2014/main" id="{FA84F81E-0FF0-4CB2-B949-18E23DA7AA32}"/>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s-ES_tradnl" noProof="0" smtClean="0"/>
              <a:t>10</a:t>
            </a:fld>
            <a:endParaRPr lang="es-ES_tradnl" noProof="0" dirty="0"/>
          </a:p>
        </p:txBody>
      </p:sp>
      <p:sp>
        <p:nvSpPr>
          <p:cNvPr id="61" name="Text Placeholder 26"/>
          <p:cNvSpPr>
            <a:spLocks noGrp="1"/>
          </p:cNvSpPr>
          <p:nvPr>
            <p:ph idx="12"/>
          </p:nvPr>
        </p:nvSpPr>
        <p:spPr>
          <a:xfrm>
            <a:off x="6322320" y="1404988"/>
            <a:ext cx="2697280" cy="720000"/>
          </a:xfrm>
        </p:spPr>
        <p:txBody>
          <a:bodyPr anchor="ctr">
            <a:normAutofit/>
          </a:bodyPr>
          <a:lstStyle/>
          <a:p>
            <a:r>
              <a:rPr lang="es-ES_tradnl" noProof="0" dirty="0"/>
              <a:t>ATAQUE CARDÍACO</a:t>
            </a:r>
          </a:p>
        </p:txBody>
      </p:sp>
      <p:sp>
        <p:nvSpPr>
          <p:cNvPr id="27" name="Text Placeholder 26"/>
          <p:cNvSpPr>
            <a:spLocks noGrp="1"/>
          </p:cNvSpPr>
          <p:nvPr>
            <p:ph idx="13"/>
          </p:nvPr>
        </p:nvSpPr>
        <p:spPr>
          <a:xfrm>
            <a:off x="9263440" y="1368000"/>
            <a:ext cx="2657520" cy="720000"/>
          </a:xfrm>
        </p:spPr>
        <p:txBody>
          <a:bodyPr anchor="ctr">
            <a:normAutofit/>
          </a:bodyPr>
          <a:lstStyle/>
          <a:p>
            <a:r>
              <a:rPr lang="es-ES_tradnl" noProof="0" dirty="0"/>
              <a:t>PÉRDIDA DE LA VISIÓN</a:t>
            </a:r>
          </a:p>
        </p:txBody>
      </p:sp>
      <p:sp>
        <p:nvSpPr>
          <p:cNvPr id="10" name="Rectangle 9">
            <a:extLst>
              <a:ext uri="{FF2B5EF4-FFF2-40B4-BE49-F238E27FC236}">
                <a16:creationId xmlns:a16="http://schemas.microsoft.com/office/drawing/2014/main" id="{5295AF45-5494-C5B6-6B55-3AD915C1335C}"/>
              </a:ext>
              <a:ext uri="{C183D7F6-B498-43B3-948B-1728B52AA6E4}">
                <adec:decorative xmlns:adec="http://schemas.microsoft.com/office/drawing/2017/decorative" val="1"/>
              </a:ext>
            </a:extLst>
          </p:cNvPr>
          <p:cNvSpPr/>
          <p:nvPr/>
        </p:nvSpPr>
        <p:spPr>
          <a:xfrm>
            <a:off x="0" y="6365363"/>
            <a:ext cx="12192000" cy="492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Text Placeholder 26">
            <a:extLst>
              <a:ext uri="{FF2B5EF4-FFF2-40B4-BE49-F238E27FC236}">
                <a16:creationId xmlns:a16="http://schemas.microsoft.com/office/drawing/2014/main" id="{1E3FA617-84DA-01DA-E34A-08E8956D3158}"/>
              </a:ext>
            </a:extLst>
          </p:cNvPr>
          <p:cNvSpPr txBox="1">
            <a:spLocks/>
          </p:cNvSpPr>
          <p:nvPr/>
        </p:nvSpPr>
        <p:spPr>
          <a:xfrm>
            <a:off x="3333560" y="1404988"/>
            <a:ext cx="2697280" cy="720000"/>
          </a:xfrm>
          <a:prstGeom prst="rect">
            <a:avLst/>
          </a:prstGeom>
          <a:solidFill>
            <a:schemeClr val="tx1">
              <a:lumMod val="75000"/>
              <a:lumOff val="25000"/>
            </a:schemeClr>
          </a:solidFill>
          <a:ln w="28575">
            <a:solidFill>
              <a:schemeClr val="accent2"/>
            </a:solidFill>
          </a:ln>
        </p:spPr>
        <p:txBody>
          <a:bodyPr vert="horz" lIns="108000" tIns="36000" rIns="108000" bIns="36000" rtlCol="0" anchor="ctr">
            <a:norm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noProof="0" dirty="0"/>
              <a:t>AMPUTACIONES</a:t>
            </a:r>
          </a:p>
        </p:txBody>
      </p:sp>
      <p:pic>
        <p:nvPicPr>
          <p:cNvPr id="5" name="Picture 4" descr="A person sitting on a couch holding a phone&#10;&#10;AI-generated content may be incorrect.">
            <a:extLst>
              <a:ext uri="{FF2B5EF4-FFF2-40B4-BE49-F238E27FC236}">
                <a16:creationId xmlns:a16="http://schemas.microsoft.com/office/drawing/2014/main" id="{0D8213ED-584C-E782-3C6C-E792C3B41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3320" y="2136975"/>
            <a:ext cx="2657520" cy="3402000"/>
          </a:xfrm>
          <a:prstGeom prst="rect">
            <a:avLst/>
          </a:prstGeom>
        </p:spPr>
      </p:pic>
      <p:pic>
        <p:nvPicPr>
          <p:cNvPr id="13" name="Audio 12">
            <a:extLst>
              <a:ext uri="{FF2B5EF4-FFF2-40B4-BE49-F238E27FC236}">
                <a16:creationId xmlns:a16="http://schemas.microsoft.com/office/drawing/2014/main" id="{13F902B0-0CFC-C3E6-FEFD-812CBE8B21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20797"/>
    </mc:Choice>
    <mc:Fallback xmlns="">
      <p:transition spd="slow" advTm="2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5" cstate="print"/>
          <a:srcRect t="10594" b="10594"/>
          <a:stretch>
            <a:fillRect/>
          </a:stretch>
        </p:blipFill>
        <p:spPr>
          <a:xfrm>
            <a:off x="0" y="0"/>
            <a:ext cx="12192000" cy="6858000"/>
          </a:xfrm>
        </p:spPr>
      </p:pic>
      <p:sp>
        <p:nvSpPr>
          <p:cNvPr id="5" name="Rectangle 4">
            <a:extLst>
              <a:ext uri="{FF2B5EF4-FFF2-40B4-BE49-F238E27FC236}">
                <a16:creationId xmlns:a16="http://schemas.microsoft.com/office/drawing/2014/main" id="{720CF45E-FC1F-2545-A65D-E4B953EE8333}"/>
              </a:ext>
              <a:ext uri="{C183D7F6-B498-43B3-948B-1728B52AA6E4}">
                <adec:decorative xmlns:adec="http://schemas.microsoft.com/office/drawing/2017/decorative" val="1"/>
              </a:ext>
            </a:extLst>
          </p:cNvPr>
          <p:cNvSpPr/>
          <p:nvPr/>
        </p:nvSpPr>
        <p:spPr bwMode="gray">
          <a:xfrm>
            <a:off x="0" y="5660762"/>
            <a:ext cx="12192000" cy="119723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4355038" y="5293893"/>
            <a:ext cx="6299682" cy="1197237"/>
          </a:xfrm>
        </p:spPr>
        <p:txBody>
          <a:bodyPr/>
          <a:lstStyle/>
          <a:p>
            <a:r>
              <a:rPr lang="es-ES_tradnl" noProof="0" dirty="0"/>
              <a:t>¡Pero me siento bien!</a:t>
            </a:r>
            <a:endParaRPr lang="es-ES_tradnl" noProof="0" dirty="0">
              <a:effectLst/>
            </a:endParaRPr>
          </a:p>
        </p:txBody>
      </p:sp>
      <p:pic>
        <p:nvPicPr>
          <p:cNvPr id="15" name="Audio 14">
            <a:extLst>
              <a:ext uri="{FF2B5EF4-FFF2-40B4-BE49-F238E27FC236}">
                <a16:creationId xmlns:a16="http://schemas.microsoft.com/office/drawing/2014/main" id="{E5856447-5E27-001F-778B-08511D957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51131C-E872-A000-D2F5-2C43A60A6FA9}"/>
              </a:ext>
              <a:ext uri="{C183D7F6-B498-43B3-948B-1728B52AA6E4}">
                <adec:decorative xmlns:adec="http://schemas.microsoft.com/office/drawing/2017/decorative" val="1"/>
              </a:ext>
            </a:extLst>
          </p:cNvPr>
          <p:cNvSpPr/>
          <p:nvPr/>
        </p:nvSpPr>
        <p:spPr>
          <a:xfrm>
            <a:off x="1363851" y="3846378"/>
            <a:ext cx="9314482"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8" name="Picture 2" descr="C:\Users\Betty\Documents\CHW\BCM Diabetes Management PowerPoints\RESOURCES\frog.png">
            <a:extLst>
              <a:ext uri="{FF2B5EF4-FFF2-40B4-BE49-F238E27FC236}">
                <a16:creationId xmlns:a16="http://schemas.microsoft.com/office/drawing/2014/main" id="{6831CDB8-E9CF-1ABC-DCA7-888312DA1B39}"/>
              </a:ext>
            </a:extLst>
          </p:cNvPr>
          <p:cNvPicPr>
            <a:picLocks noChangeAspect="1" noChangeArrowheads="1"/>
          </p:cNvPicPr>
          <p:nvPr/>
        </p:nvPicPr>
        <p:blipFill>
          <a:blip r:embed="rId5" cstate="print"/>
          <a:srcRect/>
          <a:stretch>
            <a:fillRect/>
          </a:stretch>
        </p:blipFill>
        <p:spPr bwMode="auto">
          <a:xfrm>
            <a:off x="1004586" y="15495"/>
            <a:ext cx="10095004" cy="6858000"/>
          </a:xfrm>
          <a:prstGeom prst="rect">
            <a:avLst/>
          </a:prstGeom>
          <a:noFill/>
        </p:spPr>
      </p:pic>
      <p:sp>
        <p:nvSpPr>
          <p:cNvPr id="10" name="Rectangle 9">
            <a:extLst>
              <a:ext uri="{FF2B5EF4-FFF2-40B4-BE49-F238E27FC236}">
                <a16:creationId xmlns:a16="http://schemas.microsoft.com/office/drawing/2014/main" id="{FE1BAB37-F674-BEBC-A767-60440DD24FE7}"/>
              </a:ext>
              <a:ext uri="{C183D7F6-B498-43B3-948B-1728B52AA6E4}">
                <adec:decorative xmlns:adec="http://schemas.microsoft.com/office/drawing/2017/decorative" val="1"/>
              </a:ext>
            </a:extLst>
          </p:cNvPr>
          <p:cNvSpPr/>
          <p:nvPr/>
        </p:nvSpPr>
        <p:spPr>
          <a:xfrm>
            <a:off x="0" y="15498"/>
            <a:ext cx="100543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11" name="Rectangle 10">
            <a:extLst>
              <a:ext uri="{FF2B5EF4-FFF2-40B4-BE49-F238E27FC236}">
                <a16:creationId xmlns:a16="http://schemas.microsoft.com/office/drawing/2014/main" id="{DACFF01C-B225-B3D5-36CC-6439F0DEA0FB}"/>
              </a:ext>
              <a:ext uri="{C183D7F6-B498-43B3-948B-1728B52AA6E4}">
                <adec:decorative xmlns:adec="http://schemas.microsoft.com/office/drawing/2017/decorative" val="1"/>
              </a:ext>
            </a:extLst>
          </p:cNvPr>
          <p:cNvSpPr/>
          <p:nvPr/>
        </p:nvSpPr>
        <p:spPr>
          <a:xfrm>
            <a:off x="11100443" y="1"/>
            <a:ext cx="125170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12" name="Rectangle 11">
            <a:extLst>
              <a:ext uri="{FF2B5EF4-FFF2-40B4-BE49-F238E27FC236}">
                <a16:creationId xmlns:a16="http://schemas.microsoft.com/office/drawing/2014/main" id="{F5F42578-C669-8A5E-280B-ECE699C875A2}"/>
              </a:ext>
              <a:ext uri="{C183D7F6-B498-43B3-948B-1728B52AA6E4}">
                <adec:decorative xmlns:adec="http://schemas.microsoft.com/office/drawing/2017/decorative" val="1"/>
              </a:ext>
            </a:extLst>
          </p:cNvPr>
          <p:cNvSpPr/>
          <p:nvPr/>
        </p:nvSpPr>
        <p:spPr>
          <a:xfrm>
            <a:off x="1378496" y="3877366"/>
            <a:ext cx="9144853" cy="75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TextBox 2">
            <a:extLst>
              <a:ext uri="{FF2B5EF4-FFF2-40B4-BE49-F238E27FC236}">
                <a16:creationId xmlns:a16="http://schemas.microsoft.com/office/drawing/2014/main" id="{EA414311-7BA6-CE16-29FC-F95EB3070CBD}"/>
              </a:ext>
            </a:extLst>
          </p:cNvPr>
          <p:cNvSpPr txBox="1"/>
          <p:nvPr/>
        </p:nvSpPr>
        <p:spPr>
          <a:xfrm>
            <a:off x="1266876" y="3955613"/>
            <a:ext cx="9508431" cy="784830"/>
          </a:xfrm>
          <a:prstGeom prst="rect">
            <a:avLst/>
          </a:prstGeom>
          <a:noFill/>
        </p:spPr>
        <p:txBody>
          <a:bodyPr wrap="square" rtlCol="0">
            <a:spAutoFit/>
          </a:bodyPr>
          <a:lstStyle/>
          <a:p>
            <a:pPr algn="ctr"/>
            <a:r>
              <a:rPr lang="es-ES_tradnl" sz="4500" noProof="0" dirty="0">
                <a:solidFill>
                  <a:schemeClr val="tx1">
                    <a:lumMod val="50000"/>
                    <a:lumOff val="50000"/>
                  </a:schemeClr>
                </a:solidFill>
              </a:rPr>
              <a:t>LA TRISTE HISTORIA DE UNA RANA</a:t>
            </a:r>
          </a:p>
        </p:txBody>
      </p:sp>
      <p:pic>
        <p:nvPicPr>
          <p:cNvPr id="16" name="Audio 15">
            <a:extLst>
              <a:ext uri="{FF2B5EF4-FFF2-40B4-BE49-F238E27FC236}">
                <a16:creationId xmlns:a16="http://schemas.microsoft.com/office/drawing/2014/main" id="{DC5E6C78-EA45-607B-3684-9B507FD10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10136"/>
    </mc:Choice>
    <mc:Fallback xmlns="">
      <p:transition spd="slow" advTm="1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rog-jump-out-of-boiling-water.png"/>
          <p:cNvPicPr>
            <a:picLocks noChangeAspect="1"/>
          </p:cNvPicPr>
          <p:nvPr/>
        </p:nvPicPr>
        <p:blipFill>
          <a:blip r:embed="rId5" cstate="print"/>
          <a:stretch>
            <a:fillRect/>
          </a:stretch>
        </p:blipFill>
        <p:spPr>
          <a:xfrm>
            <a:off x="-1" y="-1"/>
            <a:ext cx="12192001" cy="6857999"/>
          </a:xfrm>
          <a:prstGeom prst="rect">
            <a:avLst/>
          </a:prstGeom>
        </p:spPr>
      </p:pic>
      <p:pic>
        <p:nvPicPr>
          <p:cNvPr id="13" name="Audio 12">
            <a:extLst>
              <a:ext uri="{FF2B5EF4-FFF2-40B4-BE49-F238E27FC236}">
                <a16:creationId xmlns:a16="http://schemas.microsoft.com/office/drawing/2014/main" id="{3A4A8D74-AD33-837C-0929-B255D4A019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10861"/>
    </mc:Choice>
    <mc:Fallback xmlns="">
      <p:transition spd="slow" advTm="1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5" name="Picture 4" descr="FROG BOILING.jpg"/>
          <p:cNvPicPr>
            <a:picLocks noChangeAspect="1"/>
          </p:cNvPicPr>
          <p:nvPr/>
        </p:nvPicPr>
        <p:blipFill>
          <a:blip r:embed="rId5" cstate="print"/>
          <a:stretch>
            <a:fillRect/>
          </a:stretch>
        </p:blipFill>
        <p:spPr>
          <a:xfrm>
            <a:off x="1596325" y="0"/>
            <a:ext cx="8958021" cy="6954635"/>
          </a:xfrm>
          <a:prstGeom prst="rect">
            <a:avLst/>
          </a:prstGeom>
        </p:spPr>
      </p:pic>
      <p:sp>
        <p:nvSpPr>
          <p:cNvPr id="4" name="Rectangle 3">
            <a:extLst>
              <a:ext uri="{FF2B5EF4-FFF2-40B4-BE49-F238E27FC236}">
                <a16:creationId xmlns:a16="http://schemas.microsoft.com/office/drawing/2014/main" id="{ABFC940C-D0FC-D208-FB14-674265E3CC17}"/>
              </a:ext>
              <a:ext uri="{C183D7F6-B498-43B3-948B-1728B52AA6E4}">
                <adec:decorative xmlns:adec="http://schemas.microsoft.com/office/drawing/2017/decorative" val="1"/>
              </a:ext>
            </a:extLst>
          </p:cNvPr>
          <p:cNvSpPr/>
          <p:nvPr/>
        </p:nvSpPr>
        <p:spPr>
          <a:xfrm>
            <a:off x="10554346" y="1"/>
            <a:ext cx="163765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6" name="Rectangle 5">
            <a:extLst>
              <a:ext uri="{FF2B5EF4-FFF2-40B4-BE49-F238E27FC236}">
                <a16:creationId xmlns:a16="http://schemas.microsoft.com/office/drawing/2014/main" id="{90D9FB6E-2D89-847F-11A6-DA866E7DE275}"/>
              </a:ext>
              <a:ext uri="{C183D7F6-B498-43B3-948B-1728B52AA6E4}">
                <adec:decorative xmlns:adec="http://schemas.microsoft.com/office/drawing/2017/decorative" val="1"/>
              </a:ext>
            </a:extLst>
          </p:cNvPr>
          <p:cNvSpPr/>
          <p:nvPr/>
        </p:nvSpPr>
        <p:spPr>
          <a:xfrm>
            <a:off x="0" y="-1"/>
            <a:ext cx="163765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14" name="Audio 13">
            <a:extLst>
              <a:ext uri="{FF2B5EF4-FFF2-40B4-BE49-F238E27FC236}">
                <a16:creationId xmlns:a16="http://schemas.microsoft.com/office/drawing/2014/main" id="{567A5EDC-8F7F-5922-BEC5-D20590A288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20625"/>
    </mc:Choice>
    <mc:Fallback xmlns="">
      <p:transition spd="slow" advTm="20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his hand on his face&#10;&#10;Description automatically generated with medium confidence">
            <a:extLst>
              <a:ext uri="{FF2B5EF4-FFF2-40B4-BE49-F238E27FC236}">
                <a16:creationId xmlns:a16="http://schemas.microsoft.com/office/drawing/2014/main" id="{8017A505-8D51-4106-8F24-DA0677184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6399" y="0"/>
            <a:ext cx="15888399" cy="8920674"/>
          </a:xfrm>
          <a:prstGeom prst="rect">
            <a:avLst/>
          </a:prstGeom>
        </p:spPr>
      </p:pic>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1056640" y="1020226"/>
            <a:ext cx="11557924" cy="1219195"/>
          </a:xfrm>
        </p:spPr>
        <p:txBody>
          <a:bodyPr/>
          <a:lstStyle/>
          <a:p>
            <a:r>
              <a:rPr lang="es-ES_tradnl" noProof="0" dirty="0"/>
              <a:t>				Entonces... ¿tengo diabetes?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679362" y="256308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5643630" y="2819400"/>
            <a:ext cx="6299682" cy="1219200"/>
          </a:xfrm>
        </p:spPr>
        <p:txBody>
          <a:bodyPr/>
          <a:lstStyle/>
          <a:p>
            <a:r>
              <a:rPr lang="es-ES_tradnl" noProof="0" dirty="0"/>
              <a:t>		</a:t>
            </a:r>
            <a:br>
              <a:rPr lang="es-ES_tradnl" noProof="0" dirty="0"/>
            </a:br>
            <a:endParaRPr lang="es-ES_tradnl" noProof="0" dirty="0">
              <a:effectLst/>
            </a:endParaRPr>
          </a:p>
        </p:txBody>
      </p:sp>
      <p:pic>
        <p:nvPicPr>
          <p:cNvPr id="12" name="Audio 11">
            <a:extLst>
              <a:ext uri="{FF2B5EF4-FFF2-40B4-BE49-F238E27FC236}">
                <a16:creationId xmlns:a16="http://schemas.microsoft.com/office/drawing/2014/main" id="{4B690197-451A-2FDE-475B-D4B7CB300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4334159"/>
      </p:ext>
    </p:extLst>
  </p:cSld>
  <p:clrMapOvr>
    <a:masterClrMapping/>
  </p:clrMapOvr>
  <mc:AlternateContent xmlns:mc="http://schemas.openxmlformats.org/markup-compatibility/2006" xmlns:p14="http://schemas.microsoft.com/office/powerpoint/2010/main">
    <mc:Choice Requires="p14">
      <p:transition spd="slow" p14:dur="2000" advTm="4122"/>
    </mc:Choice>
    <mc:Fallback xmlns="">
      <p:transition spd="slow" advTm="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ctrTitle"/>
          </p:nvPr>
        </p:nvSpPr>
        <p:spPr>
          <a:xfrm>
            <a:off x="3853174" y="533824"/>
            <a:ext cx="9472164" cy="1445853"/>
          </a:xfrm>
        </p:spPr>
        <p:txBody>
          <a:bodyPr anchor="b">
            <a:normAutofit/>
          </a:bodyPr>
          <a:lstStyle/>
          <a:p>
            <a:r>
              <a:rPr lang="es-ES_tradnl" sz="3600" noProof="0" dirty="0"/>
              <a:t>Hablemos de la A1C</a:t>
            </a:r>
            <a:br>
              <a:rPr lang="es-ES_tradnl" sz="3600" noProof="0" dirty="0"/>
            </a:br>
            <a:endParaRPr lang="es-ES_tradnl" sz="3600" noProof="0" dirty="0">
              <a:effectLst/>
            </a:endParaRPr>
          </a:p>
        </p:txBody>
      </p:sp>
      <p:sp>
        <p:nvSpPr>
          <p:cNvPr id="5" name="Slide Number Placeholder 4" hidden="1">
            <a:extLst>
              <a:ext uri="{FF2B5EF4-FFF2-40B4-BE49-F238E27FC236}">
                <a16:creationId xmlns:a16="http://schemas.microsoft.com/office/drawing/2014/main" id="{22C498C9-E1DA-42F3-BFAC-49037F6A5EF8}"/>
              </a:ext>
            </a:extLst>
          </p:cNvPr>
          <p:cNvSpPr>
            <a:spLocks noGrp="1"/>
          </p:cNvSpPr>
          <p:nvPr>
            <p:ph type="sldNum" sz="quarter" idx="4294967295"/>
          </p:nvPr>
        </p:nvSpPr>
        <p:spPr>
          <a:xfrm>
            <a:off x="11772000" y="6365363"/>
            <a:ext cx="420000" cy="421200"/>
          </a:xfrm>
        </p:spPr>
        <p:txBody>
          <a:bodyPr anchor="ctr">
            <a:normAutofit/>
          </a:bodyPr>
          <a:lstStyle/>
          <a:p>
            <a:pPr>
              <a:spcAft>
                <a:spcPts val="600"/>
              </a:spcAft>
            </a:pPr>
            <a:fld id="{4B73C415-D670-4716-A5EC-CC4D52CA2BAC}" type="slidenum">
              <a:rPr lang="es-ES_tradnl" noProof="0" smtClean="0"/>
              <a:t>16</a:t>
            </a:fld>
            <a:endParaRPr lang="es-ES_tradnl" noProof="0" dirty="0"/>
          </a:p>
        </p:txBody>
      </p:sp>
      <p:pic>
        <p:nvPicPr>
          <p:cNvPr id="19" name="Picture 18" descr="A picture containing timeline&#10;&#10;Description automatically generated">
            <a:extLst>
              <a:ext uri="{FF2B5EF4-FFF2-40B4-BE49-F238E27FC236}">
                <a16:creationId xmlns:a16="http://schemas.microsoft.com/office/drawing/2014/main" id="{41CFF37B-2EB7-4618-B06A-D8C5C9F76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448" y="3543929"/>
            <a:ext cx="5557346" cy="2171817"/>
          </a:xfrm>
          <a:prstGeom prst="rect">
            <a:avLst/>
          </a:prstGeom>
        </p:spPr>
      </p:pic>
      <p:pic>
        <p:nvPicPr>
          <p:cNvPr id="6" name="Picture 5" descr="test results">
            <a:extLst>
              <a:ext uri="{FF2B5EF4-FFF2-40B4-BE49-F238E27FC236}">
                <a16:creationId xmlns:a16="http://schemas.microsoft.com/office/drawing/2014/main" id="{8ED32C05-662D-11B6-7162-2DF19B5C418C}"/>
              </a:ext>
            </a:extLst>
          </p:cNvPr>
          <p:cNvPicPr>
            <a:picLocks noChangeAspect="1"/>
          </p:cNvPicPr>
          <p:nvPr/>
        </p:nvPicPr>
        <p:blipFill>
          <a:blip r:embed="rId6"/>
          <a:stretch>
            <a:fillRect/>
          </a:stretch>
        </p:blipFill>
        <p:spPr>
          <a:xfrm>
            <a:off x="1639259" y="1798159"/>
            <a:ext cx="8913482" cy="4526017"/>
          </a:xfrm>
          <a:prstGeom prst="rect">
            <a:avLst/>
          </a:prstGeom>
        </p:spPr>
      </p:pic>
      <p:sp>
        <p:nvSpPr>
          <p:cNvPr id="3" name="Rectangle 2">
            <a:extLst>
              <a:ext uri="{FF2B5EF4-FFF2-40B4-BE49-F238E27FC236}">
                <a16:creationId xmlns:a16="http://schemas.microsoft.com/office/drawing/2014/main" id="{CFE8D99F-C560-BEC1-9B7D-26291946DC6F}"/>
              </a:ext>
            </a:extLst>
          </p:cNvPr>
          <p:cNvSpPr/>
          <p:nvPr/>
        </p:nvSpPr>
        <p:spPr>
          <a:xfrm>
            <a:off x="5588000" y="2971800"/>
            <a:ext cx="1016000" cy="572129"/>
          </a:xfrm>
          <a:prstGeom prst="rect">
            <a:avLst/>
          </a:prstGeom>
          <a:solidFill>
            <a:srgbClr val="FFC95E"/>
          </a:solidFill>
          <a:ln>
            <a:solidFill>
              <a:srgbClr val="FFC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4" name="TextBox 3">
            <a:extLst>
              <a:ext uri="{FF2B5EF4-FFF2-40B4-BE49-F238E27FC236}">
                <a16:creationId xmlns:a16="http://schemas.microsoft.com/office/drawing/2014/main" id="{E44F828A-AB02-661E-F566-13C3B34862EB}"/>
              </a:ext>
            </a:extLst>
          </p:cNvPr>
          <p:cNvSpPr txBox="1"/>
          <p:nvPr/>
        </p:nvSpPr>
        <p:spPr>
          <a:xfrm>
            <a:off x="5194300" y="3083238"/>
            <a:ext cx="1803400" cy="461665"/>
          </a:xfrm>
          <a:prstGeom prst="rect">
            <a:avLst/>
          </a:prstGeom>
          <a:noFill/>
        </p:spPr>
        <p:txBody>
          <a:bodyPr wrap="square" rtlCol="0">
            <a:spAutoFit/>
          </a:bodyPr>
          <a:lstStyle/>
          <a:p>
            <a:r>
              <a:rPr lang="es-ES_tradnl" sz="2400" b="1" noProof="0" dirty="0">
                <a:solidFill>
                  <a:schemeClr val="bg1"/>
                </a:solidFill>
              </a:rPr>
              <a:t>¡RIESGO!</a:t>
            </a:r>
          </a:p>
        </p:txBody>
      </p:sp>
      <p:sp>
        <p:nvSpPr>
          <p:cNvPr id="7" name="Rectangle 6">
            <a:extLst>
              <a:ext uri="{FF2B5EF4-FFF2-40B4-BE49-F238E27FC236}">
                <a16:creationId xmlns:a16="http://schemas.microsoft.com/office/drawing/2014/main" id="{094F46D4-3766-CCD8-A40F-BA38547C640A}"/>
              </a:ext>
            </a:extLst>
          </p:cNvPr>
          <p:cNvSpPr/>
          <p:nvPr/>
        </p:nvSpPr>
        <p:spPr>
          <a:xfrm>
            <a:off x="2654300" y="5865167"/>
            <a:ext cx="6883400" cy="405976"/>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noProof="0" dirty="0">
                <a:solidFill>
                  <a:srgbClr val="2B9F5A"/>
                </a:solidFill>
              </a:rPr>
              <a:t>debajo de 5.7% normal           </a:t>
            </a:r>
            <a:r>
              <a:rPr lang="es-ES_tradnl" b="1" noProof="0" dirty="0">
                <a:solidFill>
                  <a:srgbClr val="FF5555"/>
                </a:solidFill>
              </a:rPr>
              <a:t>mas de 6.5% diabetes</a:t>
            </a:r>
          </a:p>
        </p:txBody>
      </p:sp>
      <p:pic>
        <p:nvPicPr>
          <p:cNvPr id="32" name="Audio 31">
            <a:extLst>
              <a:ext uri="{FF2B5EF4-FFF2-40B4-BE49-F238E27FC236}">
                <a16:creationId xmlns:a16="http://schemas.microsoft.com/office/drawing/2014/main" id="{238E288C-196C-3185-B1BC-0D04267F27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8806921"/>
      </p:ext>
    </p:extLst>
  </p:cSld>
  <p:clrMapOvr>
    <a:masterClrMapping/>
  </p:clrMapOvr>
  <mc:AlternateContent xmlns:mc="http://schemas.openxmlformats.org/markup-compatibility/2006" xmlns:p14="http://schemas.microsoft.com/office/powerpoint/2010/main">
    <mc:Choice Requires="p14">
      <p:transition spd="slow" p14:dur="2000" advTm="43240"/>
    </mc:Choice>
    <mc:Fallback xmlns="">
      <p:transition spd="slow" advTm="4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A962B-2CC3-41A0-398C-83A1C7CCE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29F03-7DA5-9DDC-EBD1-FAD917D23B91}"/>
              </a:ext>
            </a:extLst>
          </p:cNvPr>
          <p:cNvSpPr>
            <a:spLocks noGrp="1"/>
          </p:cNvSpPr>
          <p:nvPr>
            <p:ph type="title"/>
          </p:nvPr>
        </p:nvSpPr>
        <p:spPr>
          <a:xfrm>
            <a:off x="432000" y="431999"/>
            <a:ext cx="11340000" cy="692921"/>
          </a:xfrm>
        </p:spPr>
        <p:txBody>
          <a:bodyPr anchor="t">
            <a:normAutofit/>
          </a:bodyPr>
          <a:lstStyle/>
          <a:p>
            <a:r>
              <a:rPr lang="es-ES_tradnl" sz="3000" noProof="0" dirty="0"/>
              <a:t>¿Cuándo se considera que la diabetes está “controlada”?</a:t>
            </a:r>
          </a:p>
        </p:txBody>
      </p:sp>
      <p:pic>
        <p:nvPicPr>
          <p:cNvPr id="3" name="Picture Placeholder 40" descr="DOWN.png">
            <a:extLst>
              <a:ext uri="{FF2B5EF4-FFF2-40B4-BE49-F238E27FC236}">
                <a16:creationId xmlns:a16="http://schemas.microsoft.com/office/drawing/2014/main" id="{C2693EDA-9B8A-ED91-7203-58921712EDD5}"/>
              </a:ext>
            </a:extLst>
          </p:cNvPr>
          <p:cNvPicPr>
            <a:picLocks noChangeAspect="1"/>
          </p:cNvPicPr>
          <p:nvPr/>
        </p:nvPicPr>
        <p:blipFill>
          <a:blip r:embed="rId5" cstate="print"/>
          <a:srcRect t="16057" b="16057"/>
          <a:stretch>
            <a:fillRect/>
          </a:stretch>
        </p:blipFill>
        <p:spPr>
          <a:xfrm>
            <a:off x="2627200" y="1156745"/>
            <a:ext cx="2614700" cy="1775027"/>
          </a:xfrm>
          <a:prstGeom prst="rect">
            <a:avLst/>
          </a:prstGeom>
        </p:spPr>
      </p:pic>
      <p:sp>
        <p:nvSpPr>
          <p:cNvPr id="9" name="Text Placeholder 33">
            <a:extLst>
              <a:ext uri="{FF2B5EF4-FFF2-40B4-BE49-F238E27FC236}">
                <a16:creationId xmlns:a16="http://schemas.microsoft.com/office/drawing/2014/main" id="{A9BF65C5-AC18-7F06-8097-FDA89EFF9A3E}"/>
              </a:ext>
            </a:extLst>
          </p:cNvPr>
          <p:cNvSpPr txBox="1">
            <a:spLocks/>
          </p:cNvSpPr>
          <p:nvPr/>
        </p:nvSpPr>
        <p:spPr>
          <a:xfrm>
            <a:off x="432000" y="1253211"/>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3600" noProof="0" dirty="0"/>
              <a:t>menos de 65 años</a:t>
            </a:r>
            <a:br>
              <a:rPr lang="es-ES_tradnl" sz="3600" noProof="0" dirty="0"/>
            </a:br>
            <a:endParaRPr lang="es-ES_tradnl" sz="3600" noProof="0" dirty="0"/>
          </a:p>
        </p:txBody>
      </p:sp>
      <p:sp>
        <p:nvSpPr>
          <p:cNvPr id="10" name="Text Placeholder 34">
            <a:extLst>
              <a:ext uri="{FF2B5EF4-FFF2-40B4-BE49-F238E27FC236}">
                <a16:creationId xmlns:a16="http://schemas.microsoft.com/office/drawing/2014/main" id="{2C959EAC-5344-884A-7312-8330AF835B7C}"/>
              </a:ext>
            </a:extLst>
          </p:cNvPr>
          <p:cNvSpPr txBox="1">
            <a:spLocks/>
          </p:cNvSpPr>
          <p:nvPr/>
        </p:nvSpPr>
        <p:spPr>
          <a:xfrm>
            <a:off x="3441900" y="2928048"/>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5000" noProof="0" dirty="0"/>
              <a:t>7.0</a:t>
            </a:r>
          </a:p>
        </p:txBody>
      </p:sp>
      <p:sp>
        <p:nvSpPr>
          <p:cNvPr id="11" name="Text Placeholder 33">
            <a:extLst>
              <a:ext uri="{FF2B5EF4-FFF2-40B4-BE49-F238E27FC236}">
                <a16:creationId xmlns:a16="http://schemas.microsoft.com/office/drawing/2014/main" id="{41500742-DEEE-5B3C-8760-A0CEE49DFB26}"/>
              </a:ext>
            </a:extLst>
          </p:cNvPr>
          <p:cNvSpPr>
            <a:spLocks noGrp="1"/>
          </p:cNvSpPr>
          <p:nvPr>
            <p:ph idx="1"/>
          </p:nvPr>
        </p:nvSpPr>
        <p:spPr>
          <a:xfrm>
            <a:off x="258763" y="4250332"/>
            <a:ext cx="11339512" cy="4351337"/>
          </a:xfrm>
        </p:spPr>
        <p:txBody>
          <a:bodyPr/>
          <a:lstStyle/>
          <a:p>
            <a:pPr marL="0" indent="0">
              <a:buNone/>
            </a:pPr>
            <a:br>
              <a:rPr lang="es-ES_tradnl" sz="3600" noProof="0" dirty="0"/>
            </a:br>
            <a:endParaRPr lang="es-ES_tradnl" sz="3600" noProof="0" dirty="0">
              <a:effectLst/>
            </a:endParaRPr>
          </a:p>
        </p:txBody>
      </p:sp>
      <p:sp>
        <p:nvSpPr>
          <p:cNvPr id="12" name="Text Placeholder 33">
            <a:extLst>
              <a:ext uri="{FF2B5EF4-FFF2-40B4-BE49-F238E27FC236}">
                <a16:creationId xmlns:a16="http://schemas.microsoft.com/office/drawing/2014/main" id="{CB1080D0-4D3C-7AB2-8660-8BEC7B31C70A}"/>
              </a:ext>
            </a:extLst>
          </p:cNvPr>
          <p:cNvSpPr txBox="1">
            <a:spLocks/>
          </p:cNvSpPr>
          <p:nvPr/>
        </p:nvSpPr>
        <p:spPr>
          <a:xfrm>
            <a:off x="432000" y="4061569"/>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3600" noProof="0" dirty="0"/>
              <a:t>Más de 65 años</a:t>
            </a:r>
            <a:br>
              <a:rPr lang="es-ES_tradnl" sz="3600" noProof="0" dirty="0"/>
            </a:br>
            <a:endParaRPr lang="es-ES_tradnl" sz="3600" noProof="0" dirty="0"/>
          </a:p>
        </p:txBody>
      </p:sp>
      <p:pic>
        <p:nvPicPr>
          <p:cNvPr id="13" name="Picture Placeholder 40" descr="DOWN.png">
            <a:extLst>
              <a:ext uri="{FF2B5EF4-FFF2-40B4-BE49-F238E27FC236}">
                <a16:creationId xmlns:a16="http://schemas.microsoft.com/office/drawing/2014/main" id="{73D08EB8-78C5-02CA-1BCA-97F251C5860F}"/>
              </a:ext>
            </a:extLst>
          </p:cNvPr>
          <p:cNvPicPr>
            <a:picLocks noChangeAspect="1"/>
          </p:cNvPicPr>
          <p:nvPr/>
        </p:nvPicPr>
        <p:blipFill>
          <a:blip r:embed="rId5" cstate="print"/>
          <a:srcRect t="16057" b="16057"/>
          <a:stretch>
            <a:fillRect/>
          </a:stretch>
        </p:blipFill>
        <p:spPr>
          <a:xfrm>
            <a:off x="2627200" y="3776339"/>
            <a:ext cx="2614700" cy="1775027"/>
          </a:xfrm>
          <a:prstGeom prst="rect">
            <a:avLst/>
          </a:prstGeom>
        </p:spPr>
      </p:pic>
      <p:sp>
        <p:nvSpPr>
          <p:cNvPr id="14" name="Text Placeholder 34">
            <a:extLst>
              <a:ext uri="{FF2B5EF4-FFF2-40B4-BE49-F238E27FC236}">
                <a16:creationId xmlns:a16="http://schemas.microsoft.com/office/drawing/2014/main" id="{E0C72A53-45F8-B2E7-FA51-286113398910}"/>
              </a:ext>
            </a:extLst>
          </p:cNvPr>
          <p:cNvSpPr txBox="1">
            <a:spLocks/>
          </p:cNvSpPr>
          <p:nvPr/>
        </p:nvSpPr>
        <p:spPr>
          <a:xfrm>
            <a:off x="3441900" y="5539385"/>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5000" noProof="0" dirty="0"/>
              <a:t>7.5</a:t>
            </a:r>
          </a:p>
        </p:txBody>
      </p:sp>
      <p:pic>
        <p:nvPicPr>
          <p:cNvPr id="16" name="Picture 15" descr="3D arrow graphic">
            <a:extLst>
              <a:ext uri="{FF2B5EF4-FFF2-40B4-BE49-F238E27FC236}">
                <a16:creationId xmlns:a16="http://schemas.microsoft.com/office/drawing/2014/main" id="{1F186985-C6DF-5A08-15F3-60AFD10CD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8954" y="1341229"/>
            <a:ext cx="5431672" cy="5440679"/>
          </a:xfrm>
          <a:prstGeom prst="rect">
            <a:avLst/>
          </a:prstGeom>
        </p:spPr>
      </p:pic>
      <p:pic>
        <p:nvPicPr>
          <p:cNvPr id="26" name="Audio 25">
            <a:extLst>
              <a:ext uri="{FF2B5EF4-FFF2-40B4-BE49-F238E27FC236}">
                <a16:creationId xmlns:a16="http://schemas.microsoft.com/office/drawing/2014/main" id="{4766B9C0-7C08-2EA5-9E1E-EE341C5197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75606581"/>
      </p:ext>
    </p:extLst>
  </p:cSld>
  <p:clrMapOvr>
    <a:masterClrMapping/>
  </p:clrMapOvr>
  <mc:AlternateContent xmlns:mc="http://schemas.openxmlformats.org/markup-compatibility/2006" xmlns:p14="http://schemas.microsoft.com/office/powerpoint/2010/main">
    <mc:Choice Requires="p14">
      <p:transition spd="slow" p14:dur="2000" advTm="41859"/>
    </mc:Choice>
    <mc:Fallback xmlns="">
      <p:transition spd="slow" advTm="4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A9D210-88D1-CAF8-193C-A3E8EC51D117}"/>
              </a:ext>
              <a:ext uri="{C183D7F6-B498-43B3-948B-1728B52AA6E4}">
                <adec:decorative xmlns:adec="http://schemas.microsoft.com/office/drawing/2017/decorative" val="1"/>
              </a:ext>
            </a:extLst>
          </p:cNvPr>
          <p:cNvSpPr/>
          <p:nvPr/>
        </p:nvSpPr>
        <p:spPr>
          <a:xfrm>
            <a:off x="0" y="6777793"/>
            <a:ext cx="12192000" cy="8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82946" name="Picture 2" descr="See the source image"/>
          <p:cNvPicPr>
            <a:picLocks noChangeAspect="1" noChangeArrowheads="1"/>
          </p:cNvPicPr>
          <p:nvPr/>
        </p:nvPicPr>
        <p:blipFill>
          <a:blip r:embed="rId5" cstate="print"/>
          <a:srcRect/>
          <a:stretch>
            <a:fillRect/>
          </a:stretch>
        </p:blipFill>
        <p:spPr bwMode="auto">
          <a:xfrm>
            <a:off x="0" y="0"/>
            <a:ext cx="6786113" cy="4495800"/>
          </a:xfrm>
          <a:prstGeom prst="rect">
            <a:avLst/>
          </a:prstGeom>
          <a:noFill/>
        </p:spPr>
      </p:pic>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a:xfrm>
            <a:off x="5898733" y="4064794"/>
            <a:ext cx="5749483" cy="1343026"/>
          </a:xfrm>
        </p:spPr>
        <p:txBody>
          <a:bodyPr/>
          <a:lstStyle/>
          <a:p>
            <a:r>
              <a:rPr lang="es-ES_tradnl" noProof="0" dirty="0"/>
              <a:t>Medicinas</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89873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a:xfrm>
            <a:off x="5899072" y="5657850"/>
            <a:ext cx="5749334" cy="1119943"/>
          </a:xfrm>
        </p:spPr>
        <p:txBody>
          <a:bodyPr/>
          <a:lstStyle/>
          <a:p>
            <a:r>
              <a:rPr lang="es-ES_tradnl" sz="3600" noProof="0" dirty="0"/>
              <a:t>¡Son MUY importantes!</a:t>
            </a:r>
          </a:p>
          <a:p>
            <a:br>
              <a:rPr lang="es-ES_tradnl" sz="3600" noProof="0" dirty="0"/>
            </a:br>
            <a:endParaRPr lang="es-ES_tradnl" sz="3600" noProof="0" dirty="0">
              <a:effectLst/>
            </a:endParaRPr>
          </a:p>
        </p:txBody>
      </p:sp>
      <p:pic>
        <p:nvPicPr>
          <p:cNvPr id="12" name="Audio 11">
            <a:extLst>
              <a:ext uri="{FF2B5EF4-FFF2-40B4-BE49-F238E27FC236}">
                <a16:creationId xmlns:a16="http://schemas.microsoft.com/office/drawing/2014/main" id="{4FB8748F-A1F7-16EB-0ABD-F62569922B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25068"/>
    </mc:Choice>
    <mc:Fallback xmlns="">
      <p:transition spd="slow" advTm="25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Stressed woman using phone">
            <a:extLst>
              <a:ext uri="{FF2B5EF4-FFF2-40B4-BE49-F238E27FC236}">
                <a16:creationId xmlns:a16="http://schemas.microsoft.com/office/drawing/2014/main" id="{96C0936E-D129-FBE3-CED7-9FE7FAF07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90" y="0"/>
            <a:ext cx="12085810" cy="6858000"/>
          </a:xfrm>
          <a:prstGeom prst="rect">
            <a:avLst/>
          </a:prstGeom>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5172222" y="2298996"/>
            <a:ext cx="4191000" cy="1373700"/>
          </a:xfrm>
        </p:spPr>
        <p:txBody>
          <a:bodyPr/>
          <a:lstStyle/>
          <a:p>
            <a:r>
              <a:rPr lang="es-ES_tradnl" noProof="0" dirty="0"/>
              <a:t>Estamos aquí para ayudarle</a:t>
            </a:r>
            <a:endParaRPr lang="es-ES_tradnl" noProof="0" dirty="0">
              <a:effectLst/>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65628" y="5411742"/>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5430556" y="4045092"/>
            <a:ext cx="6299682" cy="701464"/>
          </a:xfrm>
        </p:spPr>
        <p:txBody>
          <a:bodyPr/>
          <a:lstStyle/>
          <a:p>
            <a:r>
              <a:rPr lang="es-ES_tradnl" b="1" noProof="0" dirty="0"/>
              <a:t>	Le llamaremos semanalmente</a:t>
            </a:r>
          </a:p>
        </p:txBody>
      </p:sp>
      <p:pic>
        <p:nvPicPr>
          <p:cNvPr id="10" name="Audio 9">
            <a:extLst>
              <a:ext uri="{FF2B5EF4-FFF2-40B4-BE49-F238E27FC236}">
                <a16:creationId xmlns:a16="http://schemas.microsoft.com/office/drawing/2014/main" id="{EFC66577-0AF0-913E-7523-238F9989C7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3789"/>
    </mc:Choice>
    <mc:Fallback xmlns="">
      <p:transition spd="slow" advTm="1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73E5-4F31-921B-B8B8-9CDE819D4AC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9D20DFA-DEFA-5B2B-ADA8-2D3B7CC42AB6}"/>
              </a:ext>
            </a:extLst>
          </p:cNvPr>
          <p:cNvPicPr>
            <a:picLocks noChangeAspect="1"/>
          </p:cNvPicPr>
          <p:nvPr/>
        </p:nvPicPr>
        <p:blipFill>
          <a:blip r:embed="rId5" cstate="print">
            <a:extLst>
              <a:ext uri="{28A0092B-C50C-407E-A947-70E740481C1C}">
                <a14:useLocalDpi xmlns:a14="http://schemas.microsoft.com/office/drawing/2010/main" val="0"/>
              </a:ext>
            </a:extLst>
          </a:blip>
          <a:srcRect r="-3" b="30145"/>
          <a:stretch>
            <a:fillRect/>
          </a:stretch>
        </p:blipFill>
        <p:spPr>
          <a:xfrm>
            <a:off x="448322" y="4137212"/>
            <a:ext cx="3058285" cy="3084907"/>
          </a:xfrm>
          <a:prstGeom prst="rect">
            <a:avLst/>
          </a:prstGeom>
          <a:noFill/>
          <a:ln>
            <a:solidFill>
              <a:schemeClr val="bg1">
                <a:lumMod val="85000"/>
              </a:schemeClr>
            </a:solidFill>
          </a:ln>
        </p:spPr>
      </p:pic>
      <p:pic>
        <p:nvPicPr>
          <p:cNvPr id="8" name="Content Placeholder 7" descr="A person holding a paper with a yellow post-it note&#10;&#10;AI-generated content may be incorrect.">
            <a:extLst>
              <a:ext uri="{FF2B5EF4-FFF2-40B4-BE49-F238E27FC236}">
                <a16:creationId xmlns:a16="http://schemas.microsoft.com/office/drawing/2014/main" id="{7497D5A0-9EA7-CB54-D5FA-879516A595E2}"/>
              </a:ext>
            </a:extLst>
          </p:cNvPr>
          <p:cNvPicPr>
            <a:picLocks noGrp="1" noChangeAspect="1"/>
          </p:cNvPicPr>
          <p:nvPr>
            <p:ph idx="15"/>
          </p:nvPr>
        </p:nvPicPr>
        <p:blipFill>
          <a:blip r:embed="rId6">
            <a:extLst>
              <a:ext uri="{28A0092B-C50C-407E-A947-70E740481C1C}">
                <a14:useLocalDpi xmlns:a14="http://schemas.microsoft.com/office/drawing/2010/main" val="0"/>
              </a:ext>
            </a:extLst>
          </a:blip>
          <a:srcRect r="2" b="16027"/>
          <a:stretch>
            <a:fillRect/>
          </a:stretch>
        </p:blipFill>
        <p:spPr>
          <a:xfrm>
            <a:off x="4769371" y="3773092"/>
            <a:ext cx="3058286" cy="3084908"/>
          </a:xfrm>
          <a:prstGeom prst="rect">
            <a:avLst/>
          </a:prstGeom>
          <a:noFill/>
          <a:ln w="95250" cap="sq">
            <a:solidFill>
              <a:schemeClr val="bg1">
                <a:lumMod val="95000"/>
              </a:schemeClr>
            </a:solidFill>
          </a:ln>
        </p:spPr>
      </p:pic>
      <p:pic>
        <p:nvPicPr>
          <p:cNvPr id="10" name="Picture 9" descr="A person standing in front of a screen&#10;&#10;AI-generated content may be incorrect.">
            <a:extLst>
              <a:ext uri="{FF2B5EF4-FFF2-40B4-BE49-F238E27FC236}">
                <a16:creationId xmlns:a16="http://schemas.microsoft.com/office/drawing/2014/main" id="{3FA2C4F7-545E-36A7-BFC4-1DE7DDE592E9}"/>
              </a:ext>
            </a:extLst>
          </p:cNvPr>
          <p:cNvPicPr>
            <a:picLocks noChangeAspect="1"/>
          </p:cNvPicPr>
          <p:nvPr/>
        </p:nvPicPr>
        <p:blipFill>
          <a:blip r:embed="rId7">
            <a:extLst>
              <a:ext uri="{28A0092B-C50C-407E-A947-70E740481C1C}">
                <a14:useLocalDpi xmlns:a14="http://schemas.microsoft.com/office/drawing/2010/main" val="0"/>
              </a:ext>
            </a:extLst>
          </a:blip>
          <a:srcRect r="11765" b="-4"/>
          <a:stretch>
            <a:fillRect/>
          </a:stretch>
        </p:blipFill>
        <p:spPr>
          <a:xfrm>
            <a:off x="8685871" y="3429000"/>
            <a:ext cx="3399408" cy="3429000"/>
          </a:xfrm>
          <a:prstGeom prst="rect">
            <a:avLst/>
          </a:prstGeom>
          <a:noFill/>
          <a:ln>
            <a:solidFill>
              <a:schemeClr val="bg1">
                <a:lumMod val="85000"/>
              </a:schemeClr>
            </a:solidFill>
          </a:ln>
        </p:spPr>
      </p:pic>
      <p:sp>
        <p:nvSpPr>
          <p:cNvPr id="2" name="Title 1">
            <a:extLst>
              <a:ext uri="{FF2B5EF4-FFF2-40B4-BE49-F238E27FC236}">
                <a16:creationId xmlns:a16="http://schemas.microsoft.com/office/drawing/2014/main" id="{DF514792-0CDB-A4B2-1A43-69E8531A6230}"/>
              </a:ext>
            </a:extLst>
          </p:cNvPr>
          <p:cNvSpPr>
            <a:spLocks noGrp="1"/>
          </p:cNvSpPr>
          <p:nvPr>
            <p:ph type="title"/>
          </p:nvPr>
        </p:nvSpPr>
        <p:spPr>
          <a:xfrm>
            <a:off x="0" y="53339"/>
            <a:ext cx="12085279" cy="495898"/>
          </a:xfrm>
        </p:spPr>
        <p:txBody>
          <a:bodyPr anchor="t">
            <a:noAutofit/>
          </a:bodyPr>
          <a:lstStyle/>
          <a:p>
            <a:r>
              <a:rPr lang="es-ES_tradnl" sz="4500" b="1" noProof="0" dirty="0">
                <a:solidFill>
                  <a:srgbClr val="C00000"/>
                </a:solidFill>
                <a:latin typeface="Aptos" panose="020B0004020202020204" pitchFamily="34" charset="0"/>
                <a:cs typeface="Algerian" panose="020F0502020204030204" pitchFamily="34" charset="0"/>
              </a:rPr>
              <a:t>Mi Promotor de Salud: conectando a las personas con la atención médica</a:t>
            </a:r>
          </a:p>
        </p:txBody>
      </p:sp>
      <p:pic>
        <p:nvPicPr>
          <p:cNvPr id="13" name="Picture 12" descr="A group of women wearing maroon shirts&#10;&#10;AI-generated content may be incorrect.">
            <a:extLst>
              <a:ext uri="{FF2B5EF4-FFF2-40B4-BE49-F238E27FC236}">
                <a16:creationId xmlns:a16="http://schemas.microsoft.com/office/drawing/2014/main" id="{723C79B6-542E-C820-5351-151A3D35AE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964" y="649128"/>
            <a:ext cx="5830993" cy="2779872"/>
          </a:xfrm>
          <a:prstGeom prst="rect">
            <a:avLst/>
          </a:prstGeom>
        </p:spPr>
      </p:pic>
      <p:pic>
        <p:nvPicPr>
          <p:cNvPr id="14" name="Picture 13" descr="A group of people in graduation gowns and caps&#10;&#10;AI-generated content may be incorrect.">
            <a:extLst>
              <a:ext uri="{FF2B5EF4-FFF2-40B4-BE49-F238E27FC236}">
                <a16:creationId xmlns:a16="http://schemas.microsoft.com/office/drawing/2014/main" id="{FC558681-2AA6-2E11-4506-00617B45F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75" y="1242821"/>
            <a:ext cx="4197309" cy="2894391"/>
          </a:xfrm>
          <a:prstGeom prst="rect">
            <a:avLst/>
          </a:prstGeom>
        </p:spPr>
      </p:pic>
      <p:pic>
        <p:nvPicPr>
          <p:cNvPr id="52" name="Audio 51">
            <a:extLst>
              <a:ext uri="{FF2B5EF4-FFF2-40B4-BE49-F238E27FC236}">
                <a16:creationId xmlns:a16="http://schemas.microsoft.com/office/drawing/2014/main" id="{1D974ADE-8808-74CA-F78B-53B61F10FE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73271056"/>
      </p:ext>
    </p:extLst>
  </p:cSld>
  <p:clrMapOvr>
    <a:masterClrMapping/>
  </p:clrMapOvr>
  <mc:AlternateContent xmlns:mc="http://schemas.openxmlformats.org/markup-compatibility/2006" xmlns:p14="http://schemas.microsoft.com/office/powerpoint/2010/main">
    <mc:Choice Requires="p14">
      <p:transition spd="slow" p14:dur="2000" advTm="16827"/>
    </mc:Choice>
    <mc:Fallback xmlns="">
      <p:transition spd="slow" advTm="16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s-ES_tradnl" noProof="0" dirty="0"/>
              <a:t>Es un largo camino</a:t>
            </a:r>
            <a:endParaRPr lang="es-ES_tradnl" noProof="0" dirty="0">
              <a:effectLst/>
            </a:endParaRP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a:xfrm>
            <a:off x="5658103" y="5491163"/>
            <a:ext cx="6380480" cy="1119943"/>
          </a:xfrm>
        </p:spPr>
        <p:txBody>
          <a:bodyPr/>
          <a:lstStyle/>
          <a:p>
            <a:pPr algn="ctr"/>
            <a:r>
              <a:rPr lang="es-ES_tradnl" sz="3300" noProof="0" dirty="0"/>
              <a:t>Su promotor le ayudará a CONECTARSE </a:t>
            </a:r>
          </a:p>
          <a:p>
            <a:pPr algn="ctr"/>
            <a:r>
              <a:rPr lang="es-ES_tradnl" sz="3300" noProof="0" dirty="0"/>
              <a:t>con la atención médica</a:t>
            </a:r>
          </a:p>
          <a:p>
            <a:pPr algn="ctr"/>
            <a:br>
              <a:rPr lang="es-ES_tradnl" sz="3300" noProof="0" dirty="0"/>
            </a:br>
            <a:endParaRPr lang="es-ES_tradnl" sz="3300" noProof="0" dirty="0">
              <a:effectLst/>
            </a:endParaRPr>
          </a:p>
        </p:txBody>
      </p:sp>
      <p:sp>
        <p:nvSpPr>
          <p:cNvPr id="8" name="Rectangle 7">
            <a:extLst>
              <a:ext uri="{FF2B5EF4-FFF2-40B4-BE49-F238E27FC236}">
                <a16:creationId xmlns:a16="http://schemas.microsoft.com/office/drawing/2014/main" id="{48935409-59D8-007E-E618-727F42C84594}"/>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20" name="Picture 19" descr="Golden Gate Bridge in fog">
            <a:extLst>
              <a:ext uri="{FF2B5EF4-FFF2-40B4-BE49-F238E27FC236}">
                <a16:creationId xmlns:a16="http://schemas.microsoft.com/office/drawing/2014/main" id="{91F8FA08-305D-E8A5-64FC-E33D3B65D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7863840" cy="4423410"/>
          </a:xfrm>
          <a:prstGeom prst="rect">
            <a:avLst/>
          </a:prstGeom>
        </p:spPr>
      </p:pic>
      <p:pic>
        <p:nvPicPr>
          <p:cNvPr id="22" name="Picture 21" descr="Cartoon checklist and pencil">
            <a:extLst>
              <a:ext uri="{FF2B5EF4-FFF2-40B4-BE49-F238E27FC236}">
                <a16:creationId xmlns:a16="http://schemas.microsoft.com/office/drawing/2014/main" id="{F3BE349A-6C10-0FB0-7197-AF1A322F2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2844" y="0"/>
            <a:ext cx="3638297" cy="2728723"/>
          </a:xfrm>
          <a:prstGeom prst="rect">
            <a:avLst/>
          </a:prstGeom>
        </p:spPr>
      </p:pic>
      <p:pic>
        <p:nvPicPr>
          <p:cNvPr id="12" name="Audio 11">
            <a:extLst>
              <a:ext uri="{FF2B5EF4-FFF2-40B4-BE49-F238E27FC236}">
                <a16:creationId xmlns:a16="http://schemas.microsoft.com/office/drawing/2014/main" id="{E188DF04-0A35-C7D4-C40D-A48028285E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13152"/>
    </mc:Choice>
    <mc:Fallback xmlns="">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descr="medicine.jpg"/>
          <p:cNvPicPr>
            <a:picLocks noGrp="1" noChangeAspect="1"/>
          </p:cNvPicPr>
          <p:nvPr>
            <p:ph type="pic" sz="quarter" idx="10"/>
          </p:nvPr>
        </p:nvPicPr>
        <p:blipFill>
          <a:blip r:embed="rId5" cstate="print"/>
          <a:srcRect t="1346" b="1346"/>
          <a:stretch>
            <a:fillRect/>
          </a:stretch>
        </p:blipFill>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0" y="0"/>
            <a:ext cx="12192000" cy="6857999"/>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5735328" y="2415100"/>
            <a:ext cx="6299682" cy="2387600"/>
          </a:xfrm>
        </p:spPr>
        <p:txBody>
          <a:bodyPr/>
          <a:lstStyle/>
          <a:p>
            <a:r>
              <a:rPr lang="es-ES_tradnl" noProof="0" dirty="0"/>
              <a:t>Asistencia médica</a:t>
            </a:r>
            <a:endParaRPr lang="es-ES_tradnl" noProof="0" dirty="0">
              <a:effectLst/>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Audio 8">
            <a:extLst>
              <a:ext uri="{FF2B5EF4-FFF2-40B4-BE49-F238E27FC236}">
                <a16:creationId xmlns:a16="http://schemas.microsoft.com/office/drawing/2014/main" id="{A8946FC3-866E-6D29-EDC4-4093B18086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4466"/>
    </mc:Choice>
    <mc:Fallback xmlns="">
      <p:transition spd="slow" advTm="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8E5A1DD-A100-A3C5-A2AB-E120D7500A05}"/>
              </a:ext>
            </a:extLst>
          </p:cNvPr>
          <p:cNvSpPr>
            <a:spLocks noGrp="1"/>
          </p:cNvSpPr>
          <p:nvPr>
            <p:ph type="ctrTitle"/>
          </p:nvPr>
        </p:nvSpPr>
        <p:spPr/>
        <p:txBody>
          <a:bodyPr/>
          <a:lstStyle/>
          <a:p>
            <a:endParaRPr lang="es-ES_tradnl" noProof="0" dirty="0"/>
          </a:p>
        </p:txBody>
      </p:sp>
      <p:pic>
        <p:nvPicPr>
          <p:cNvPr id="7" name="Picture Placeholder 6" descr="Football goal in the net">
            <a:extLst>
              <a:ext uri="{FF2B5EF4-FFF2-40B4-BE49-F238E27FC236}">
                <a16:creationId xmlns:a16="http://schemas.microsoft.com/office/drawing/2014/main" id="{A8FAC3F7-5A52-841D-C872-BCC8F57C947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0908" b="10908"/>
          <a:stretch>
            <a:fillRect/>
          </a:stretch>
        </p:blipFill>
        <p:spPr>
          <a:xfrm>
            <a:off x="0" y="0"/>
            <a:ext cx="12192000" cy="6858000"/>
          </a:xfrm>
        </p:spPr>
      </p:pic>
      <p:sp>
        <p:nvSpPr>
          <p:cNvPr id="9" name="Title 1">
            <a:extLst>
              <a:ext uri="{FF2B5EF4-FFF2-40B4-BE49-F238E27FC236}">
                <a16:creationId xmlns:a16="http://schemas.microsoft.com/office/drawing/2014/main" id="{2DE4DC80-1DDE-0E73-B814-32F5CAFCDAF2}"/>
              </a:ext>
            </a:extLst>
          </p:cNvPr>
          <p:cNvSpPr txBox="1">
            <a:spLocks/>
          </p:cNvSpPr>
          <p:nvPr/>
        </p:nvSpPr>
        <p:spPr bwMode="gray">
          <a:xfrm>
            <a:off x="6980410" y="-396680"/>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s-ES_tradnl" noProof="0" dirty="0">
                <a:solidFill>
                  <a:schemeClr val="tx1"/>
                </a:solidFill>
              </a:rPr>
              <a:t>Apoyo social</a:t>
            </a:r>
          </a:p>
        </p:txBody>
      </p:sp>
      <p:pic>
        <p:nvPicPr>
          <p:cNvPr id="12" name="Audio 11">
            <a:extLst>
              <a:ext uri="{FF2B5EF4-FFF2-40B4-BE49-F238E27FC236}">
                <a16:creationId xmlns:a16="http://schemas.microsoft.com/office/drawing/2014/main" id="{66210C70-C419-74E5-4762-9A162B8B86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0940"/>
    </mc:Choice>
    <mc:Fallback xmlns="">
      <p:transition spd="slow" advTm="1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ands, Holding, Old, Yeng, Care">
            <a:extLst>
              <a:ext uri="{FF2B5EF4-FFF2-40B4-BE49-F238E27FC236}">
                <a16:creationId xmlns:a16="http://schemas.microsoft.com/office/drawing/2014/main" id="{1F24786C-480A-2A4C-ADD1-43A6F64EC553}"/>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t="10840" b="1084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0" y="-1251285"/>
            <a:ext cx="12192000" cy="8109285"/>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5735328" y="2415100"/>
            <a:ext cx="6299682" cy="2387600"/>
          </a:xfrm>
        </p:spPr>
        <p:txBody>
          <a:bodyPr/>
          <a:lstStyle/>
          <a:p>
            <a:br>
              <a:rPr lang="es-ES_tradnl" noProof="0" dirty="0"/>
            </a:br>
            <a:r>
              <a:rPr lang="es-ES_tradnl" noProof="0" dirty="0"/>
              <a:t>Apoyo moral/espiritual</a:t>
            </a:r>
            <a:endParaRPr lang="es-ES_tradnl" noProof="0" dirty="0">
              <a:effectLst/>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Audio 12">
            <a:extLst>
              <a:ext uri="{FF2B5EF4-FFF2-40B4-BE49-F238E27FC236}">
                <a16:creationId xmlns:a16="http://schemas.microsoft.com/office/drawing/2014/main" id="{8157B7E2-5BDB-3569-4562-B0A35E308D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25049"/>
    </mc:Choice>
    <mc:Fallback xmlns="">
      <p:transition spd="slow" advTm="2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descr="Portrait Photo of Woman in Yellow T-shirt Doing the Shh Sign While Standing In Front of Blue Background">
            <a:extLst>
              <a:ext uri="{FF2B5EF4-FFF2-40B4-BE49-F238E27FC236}">
                <a16:creationId xmlns:a16="http://schemas.microsoft.com/office/drawing/2014/main" id="{F4D7EE0B-2176-8845-BE90-3A17DE8F91FE}"/>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t="8335" b="83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9E384DC-DAEE-4E7F-9DD5-4E5066C0652B}"/>
              </a:ext>
            </a:extLst>
          </p:cNvPr>
          <p:cNvSpPr>
            <a:spLocks noGrp="1"/>
          </p:cNvSpPr>
          <p:nvPr>
            <p:ph type="ctrTitle"/>
          </p:nvPr>
        </p:nvSpPr>
        <p:spPr bwMode="gray">
          <a:xfrm>
            <a:off x="209803" y="71437"/>
            <a:ext cx="4890104" cy="1170500"/>
          </a:xfrm>
        </p:spPr>
        <p:txBody>
          <a:bodyPr/>
          <a:lstStyle/>
          <a:p>
            <a:r>
              <a:rPr lang="es-ES_tradnl" noProof="0" dirty="0"/>
              <a:t>CONFIDENCIALIDAD </a:t>
            </a: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subTitle" idx="1"/>
          </p:nvPr>
        </p:nvSpPr>
        <p:spPr bwMode="gray">
          <a:xfrm>
            <a:off x="209803" y="1389574"/>
            <a:ext cx="11240104" cy="758825"/>
          </a:xfrm>
        </p:spPr>
        <p:txBody>
          <a:bodyPr/>
          <a:lstStyle/>
          <a:p>
            <a:r>
              <a:rPr lang="es-ES_tradnl" sz="3600" noProof="0" dirty="0"/>
              <a:t>Respetando la confianza que depositan en nosotros</a:t>
            </a:r>
          </a:p>
          <a:p>
            <a:br>
              <a:rPr lang="es-ES_tradnl" sz="3600" noProof="0" dirty="0"/>
            </a:br>
            <a:endParaRPr lang="es-ES_tradnl" sz="3600" noProof="0" dirty="0">
              <a:effectLst/>
            </a:endParaRP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209803" y="57324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Audio 12">
            <a:extLst>
              <a:ext uri="{FF2B5EF4-FFF2-40B4-BE49-F238E27FC236}">
                <a16:creationId xmlns:a16="http://schemas.microsoft.com/office/drawing/2014/main" id="{EFA44BFC-5CD8-3B85-C199-022F45EF04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10063"/>
    </mc:Choice>
    <mc:Fallback xmlns="">
      <p:transition spd="slow" advTm="1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Row of seated people clapping hands at work event">
            <a:extLst>
              <a:ext uri="{FF2B5EF4-FFF2-40B4-BE49-F238E27FC236}">
                <a16:creationId xmlns:a16="http://schemas.microsoft.com/office/drawing/2014/main" id="{FA24ADDD-C21F-044B-9637-4A4C7065B39A}"/>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8252" b="8252"/>
          <a:stretch>
            <a:fillRect/>
          </a:stretch>
        </p:blipFill>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99500" y="0"/>
            <a:ext cx="4332668"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399499" y="2377000"/>
            <a:ext cx="4332669" cy="2387600"/>
          </a:xfrm>
        </p:spPr>
        <p:txBody>
          <a:bodyPr/>
          <a:lstStyle/>
          <a:p>
            <a:r>
              <a:rPr lang="es-ES_tradnl" noProof="0" dirty="0"/>
              <a:t>Gracias por participar.</a:t>
            </a:r>
            <a:br>
              <a:rPr lang="es-ES_tradnl" noProof="0" dirty="0"/>
            </a:br>
            <a:endParaRPr lang="es-ES_tradnl" noProof="0" dirty="0">
              <a:effectLst/>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5" name="Audio 14">
            <a:extLst>
              <a:ext uri="{FF2B5EF4-FFF2-40B4-BE49-F238E27FC236}">
                <a16:creationId xmlns:a16="http://schemas.microsoft.com/office/drawing/2014/main" id="{A11C1015-D04B-42F0-2A14-E2F35A7B8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8567659"/>
      </p:ext>
    </p:extLst>
  </p:cSld>
  <p:clrMapOvr>
    <a:masterClrMapping/>
  </p:clrMapOvr>
  <mc:AlternateContent xmlns:mc="http://schemas.openxmlformats.org/markup-compatibility/2006" xmlns:p14="http://schemas.microsoft.com/office/powerpoint/2010/main">
    <mc:Choice Requires="p14">
      <p:transition spd="slow" p14:dur="2000" advTm="17282"/>
    </mc:Choice>
    <mc:Fallback xmlns="">
      <p:transition spd="slow" advTm="17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_tradnl" sz="2500" noProof="0" dirty="0"/>
              <a:t>Referencias</a:t>
            </a:r>
          </a:p>
        </p:txBody>
      </p:sp>
      <p:sp>
        <p:nvSpPr>
          <p:cNvPr id="3" name="Slide Number Placeholder 2"/>
          <p:cNvSpPr>
            <a:spLocks noGrp="1"/>
          </p:cNvSpPr>
          <p:nvPr>
            <p:ph type="sldNum" sz="quarter" idx="11"/>
          </p:nvPr>
        </p:nvSpPr>
        <p:spPr/>
        <p:txBody>
          <a:bodyPr/>
          <a:lstStyle/>
          <a:p>
            <a:fld id="{4B73C415-D670-4716-A5EC-CC4D52CA2BAC}" type="slidenum">
              <a:rPr lang="es-ES_tradnl" noProof="0" smtClean="0"/>
              <a:t>26</a:t>
            </a:fld>
            <a:endParaRPr lang="es-ES_tradnl" noProof="0" dirty="0"/>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5" name="TextBox 4"/>
          <p:cNvSpPr txBox="1"/>
          <p:nvPr/>
        </p:nvSpPr>
        <p:spPr>
          <a:xfrm>
            <a:off x="415636" y="1163782"/>
            <a:ext cx="11356364" cy="4524315"/>
          </a:xfrm>
          <a:prstGeom prst="rect">
            <a:avLst/>
          </a:prstGeom>
          <a:noFill/>
        </p:spPr>
        <p:txBody>
          <a:bodyPr wrap="square" rtlCol="0">
            <a:spAutoFit/>
          </a:bodyPr>
          <a:lstStyle/>
          <a:p>
            <a:pPr marL="285750" indent="-285750">
              <a:buFont typeface="Arial" panose="020B0604020202020204" pitchFamily="34" charset="0"/>
              <a:buChar char="•"/>
            </a:pP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(2022).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Standards</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Medical Care in Diabetes</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Vol. 45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Supplement</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Last</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accessed</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September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15, 2022</a:t>
            </a:r>
            <a:r>
              <a:rPr lang="es-ES_tradnl" sz="1600" noProof="0" dirty="0">
                <a:latin typeface="Tahoma" panose="020B0604030504040204" pitchFamily="34" charset="0"/>
                <a:ea typeface="Tahoma" panose="020B0604030504040204" pitchFamily="34" charset="0"/>
                <a:cs typeface="Tahoma" panose="020B0604030504040204" pitchFamily="34" charset="0"/>
              </a:rPr>
              <a:t>. https://diabetesjournals.org/care/issue/45/Supplement_1 </a:t>
            </a:r>
          </a:p>
          <a:p>
            <a:pPr marL="285750" indent="-285750">
              <a:buFont typeface="Arial" panose="020B0604020202020204" pitchFamily="34" charset="0"/>
              <a:buChar char="•"/>
            </a:pPr>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Banday</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 Z.,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Sameer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 S., &amp;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Nissar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 (2020).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Pathophysiology</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diabetes: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An</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overview</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Avicenna</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Journal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Medicine, 10(4), 174–188.</a:t>
            </a:r>
          </a:p>
          <a:p>
            <a:pPr marL="285750" indent="-285750">
              <a:buFont typeface="Arial" panose="020B0604020202020204" pitchFamily="34" charset="0"/>
              <a:buChar char="•"/>
            </a:pPr>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Hispanics</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/Latinos and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type</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 diabetes. (April 4, 2022). Centers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for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Disease</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Control and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Prevention</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Last</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accessed</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September</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15, 2022.   </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https://</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www.cdc.gov</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/diabetes/</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library</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features</a:t>
            </a:r>
            <a:r>
              <a:rPr lang="es-ES_tradnl" sz="1600" b="0" i="0" noProof="0" dirty="0">
                <a:effectLst/>
                <a:latin typeface="Tahoma" panose="020B0604030504040204" pitchFamily="34" charset="0"/>
                <a:ea typeface="Tahoma" panose="020B0604030504040204" pitchFamily="34" charset="0"/>
                <a:cs typeface="Tahoma" panose="020B0604030504040204" pitchFamily="34" charset="0"/>
              </a:rPr>
              <a:t>/</a:t>
            </a:r>
            <a:r>
              <a:rPr lang="es-ES_tradnl" sz="1600" b="0" i="0" noProof="0" dirty="0" err="1">
                <a:effectLst/>
                <a:latin typeface="Tahoma" panose="020B0604030504040204" pitchFamily="34" charset="0"/>
                <a:ea typeface="Tahoma" panose="020B0604030504040204" pitchFamily="34" charset="0"/>
                <a:cs typeface="Tahoma" panose="020B0604030504040204" pitchFamily="34" charset="0"/>
              </a:rPr>
              <a:t>hispanic-diabetes.html</a:t>
            </a:r>
            <a:endParaRPr lang="es-ES_tradnl" sz="1600" b="0" i="0" noProof="0" dirty="0">
              <a:effectLst/>
              <a:latin typeface="Tahoma" panose="020B0604030504040204" pitchFamily="34" charset="0"/>
              <a:ea typeface="Tahoma" panose="020B0604030504040204" pitchFamily="34" charset="0"/>
              <a:cs typeface="Tahoma" panose="020B0604030504040204" pitchFamily="34" charset="0"/>
            </a:endParaRPr>
          </a:p>
          <a:p>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Ismail, L.,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Materwala</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 &amp; Al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Kaabi</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 (2021).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risk</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factors</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with</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type</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 diabetes: A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systematic</a:t>
            </a:r>
            <a:r>
              <a:rPr lang="es-ES_tradnl" sz="1600" b="0" i="1"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1"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review</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Computational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Structural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Biotechnology</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_tradnl" sz="1600" b="0" i="0" u="none" strike="noStrike" noProof="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Journal</a:t>
            </a:r>
            <a:r>
              <a:rPr lang="es-ES_tradnl" sz="1600" b="0" i="0" u="none" strike="noStrike" noProof="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19, 1759–1785.</a:t>
            </a:r>
          </a:p>
          <a:p>
            <a:pPr marL="285750" indent="-285750">
              <a:buFont typeface="Arial" panose="020B0604020202020204" pitchFamily="34" charset="0"/>
              <a:buChar char="•"/>
            </a:pPr>
            <a:endParaRPr lang="es-ES_tradnl" sz="1600" noProof="0" dirty="0">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Professional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Practice</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Committee</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(2024). 2. Diagnosis and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Classification</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of</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Diabetes: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Standards</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of</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Care in Diabetes—2024. </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Diabetes Care, 47</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Supplement</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1), S20-S42. https://</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/10.2337/dc24-S002</a:t>
            </a:r>
          </a:p>
          <a:p>
            <a:pPr marL="285750" indent="-285750">
              <a:buFont typeface="Arial" panose="020B0604020202020204" pitchFamily="34" charset="0"/>
              <a:buChar char="•"/>
            </a:pPr>
            <a:endParaRPr lang="es-ES_tradnl" sz="1600" noProof="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Slater</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 Cantero, P. J.,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Alvarez</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C., Cervantes, L., Talavera, G., &amp; Morales, L. S. (2022). Latino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Health</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Access: Comparative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Effectiveness</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of</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Community-Initiated</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Promotor/a-Led Diabetes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Self-management</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Education</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Program</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effectLst/>
                <a:latin typeface="Tahoma" panose="020B0604030504040204" pitchFamily="34" charset="0"/>
                <a:ea typeface="Tahoma" panose="020B0604030504040204" pitchFamily="34" charset="0"/>
                <a:cs typeface="Tahoma" panose="020B0604030504040204" pitchFamily="34" charset="0"/>
              </a:rPr>
              <a:t>Family</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 &amp; </a:t>
            </a:r>
            <a:r>
              <a:rPr lang="es-ES_tradnl" sz="1600" i="1" noProof="0" dirty="0" err="1">
                <a:effectLst/>
                <a:latin typeface="Tahoma" panose="020B0604030504040204" pitchFamily="34" charset="0"/>
                <a:ea typeface="Tahoma" panose="020B0604030504040204" pitchFamily="34" charset="0"/>
                <a:cs typeface="Tahoma" panose="020B0604030504040204" pitchFamily="34" charset="0"/>
              </a:rPr>
              <a:t>Community</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effectLst/>
                <a:latin typeface="Tahoma" panose="020B0604030504040204" pitchFamily="34" charset="0"/>
                <a:ea typeface="Tahoma" panose="020B0604030504040204" pitchFamily="34" charset="0"/>
                <a:cs typeface="Tahoma" panose="020B0604030504040204" pitchFamily="34" charset="0"/>
              </a:rPr>
              <a:t>Health</a:t>
            </a:r>
            <a:r>
              <a:rPr lang="es-ES_tradnl" sz="1600" i="1" noProof="0" dirty="0">
                <a:effectLst/>
                <a:latin typeface="Tahoma" panose="020B0604030504040204" pitchFamily="34" charset="0"/>
                <a:ea typeface="Tahoma" panose="020B0604030504040204" pitchFamily="34" charset="0"/>
                <a:cs typeface="Tahoma" panose="020B0604030504040204" pitchFamily="34" charset="0"/>
              </a:rPr>
              <a:t>, 45</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(1), 34-45. https://</a:t>
            </a:r>
            <a:r>
              <a:rPr lang="es-ES_tradnl" sz="1600" noProof="0" dirty="0" err="1">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effectLst/>
                <a:latin typeface="Tahoma" panose="020B0604030504040204" pitchFamily="34" charset="0"/>
                <a:ea typeface="Tahoma" panose="020B0604030504040204" pitchFamily="34" charset="0"/>
                <a:cs typeface="Tahoma" panose="020B0604030504040204" pitchFamily="34" charset="0"/>
              </a:rPr>
              <a:t>/10.1097/FCH.0000000000000311</a:t>
            </a:r>
            <a:endParaRPr lang="es-ES_tradnl" sz="1600" noProof="0" dirty="0">
              <a:latin typeface="Tahoma" panose="020B0604030504040204" pitchFamily="34" charset="0"/>
              <a:ea typeface="Tahoma" panose="020B0604030504040204" pitchFamily="34" charset="0"/>
              <a:cs typeface="Tahoma" panose="020B0604030504040204" pitchFamily="34" charset="0"/>
            </a:endParaRPr>
          </a:p>
        </p:txBody>
      </p:sp>
      <p:pic>
        <p:nvPicPr>
          <p:cNvPr id="13" name="Audio 12">
            <a:extLst>
              <a:ext uri="{FF2B5EF4-FFF2-40B4-BE49-F238E27FC236}">
                <a16:creationId xmlns:a16="http://schemas.microsoft.com/office/drawing/2014/main" id="{E8CF26B0-C8FB-500C-8C67-A63FA9263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0952508"/>
      </p:ext>
    </p:extLst>
  </p:cSld>
  <p:clrMapOvr>
    <a:masterClrMapping/>
  </p:clrMapOvr>
  <mc:AlternateContent xmlns:mc="http://schemas.openxmlformats.org/markup-compatibility/2006">
    <mc:Choice xmlns:p14="http://schemas.microsoft.com/office/powerpoint/2010/main" Requires="p14">
      <p:transition spd="slow" p14:dur="2000" advTm="1800"/>
    </mc:Choice>
    <mc:Fallback>
      <p:transition spd="slow" advTm="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FD63-02FE-4F57-BAD7-2D0AF492B677}"/>
              </a:ext>
            </a:extLst>
          </p:cNvPr>
          <p:cNvSpPr>
            <a:spLocks noGrp="1"/>
          </p:cNvSpPr>
          <p:nvPr>
            <p:ph type="title"/>
          </p:nvPr>
        </p:nvSpPr>
        <p:spPr>
          <a:xfrm>
            <a:off x="432000" y="431999"/>
            <a:ext cx="11340000" cy="965707"/>
          </a:xfrm>
        </p:spPr>
        <p:txBody>
          <a:bodyPr/>
          <a:lstStyle/>
          <a:p>
            <a:r>
              <a:rPr lang="es-ES_tradnl" sz="3500" noProof="0" dirty="0"/>
              <a:t>¿Quiénes corren el riesgo de desarrollar </a:t>
            </a:r>
            <a:br>
              <a:rPr lang="es-ES_tradnl" sz="3500" noProof="0" dirty="0"/>
            </a:br>
            <a:r>
              <a:rPr lang="es-ES_tradnl" sz="3500" noProof="0" dirty="0"/>
              <a:t>diabetes tipo 2?</a:t>
            </a:r>
          </a:p>
        </p:txBody>
      </p:sp>
      <p:sp>
        <p:nvSpPr>
          <p:cNvPr id="5" name="Text Placeholder 4">
            <a:extLst>
              <a:ext uri="{FF2B5EF4-FFF2-40B4-BE49-F238E27FC236}">
                <a16:creationId xmlns:a16="http://schemas.microsoft.com/office/drawing/2014/main" id="{028CA468-8ED3-48BC-BC68-F9DAE414CD57}"/>
              </a:ext>
            </a:extLst>
          </p:cNvPr>
          <p:cNvSpPr>
            <a:spLocks noGrp="1"/>
          </p:cNvSpPr>
          <p:nvPr>
            <p:ph type="body" sz="quarter" idx="17"/>
          </p:nvPr>
        </p:nvSpPr>
        <p:spPr>
          <a:xfrm>
            <a:off x="9792000" y="4083504"/>
            <a:ext cx="1980000" cy="642454"/>
          </a:xfrm>
        </p:spPr>
        <p:txBody>
          <a:bodyPr/>
          <a:lstStyle/>
          <a:p>
            <a:r>
              <a:rPr lang="es-ES_tradnl" noProof="0" dirty="0"/>
              <a:t>Sobrepeso/</a:t>
            </a:r>
          </a:p>
          <a:p>
            <a:r>
              <a:rPr lang="es-ES_tradnl" noProof="0" dirty="0"/>
              <a:t>Obesidad</a:t>
            </a:r>
          </a:p>
          <a:p>
            <a:br>
              <a:rPr lang="es-ES_tradnl" noProof="0" dirty="0"/>
            </a:br>
            <a:endParaRPr lang="es-ES_tradnl" noProof="0" dirty="0">
              <a:effectLst/>
            </a:endParaRPr>
          </a:p>
        </p:txBody>
      </p:sp>
      <p:sp>
        <p:nvSpPr>
          <p:cNvPr id="7" name="Text Placeholder 6">
            <a:extLst>
              <a:ext uri="{FF2B5EF4-FFF2-40B4-BE49-F238E27FC236}">
                <a16:creationId xmlns:a16="http://schemas.microsoft.com/office/drawing/2014/main" id="{491FF8C1-0520-429F-B6C1-864F2A13AF77}"/>
              </a:ext>
            </a:extLst>
          </p:cNvPr>
          <p:cNvSpPr>
            <a:spLocks noGrp="1"/>
          </p:cNvSpPr>
          <p:nvPr>
            <p:ph type="body" sz="quarter" idx="33"/>
          </p:nvPr>
        </p:nvSpPr>
        <p:spPr>
          <a:xfrm>
            <a:off x="2988581" y="3921832"/>
            <a:ext cx="1546150" cy="360000"/>
          </a:xfrm>
        </p:spPr>
        <p:txBody>
          <a:bodyPr/>
          <a:lstStyle/>
          <a:p>
            <a:r>
              <a:rPr lang="es-ES_tradnl" noProof="0" dirty="0"/>
              <a:t>Más de 45 años </a:t>
            </a:r>
          </a:p>
          <a:p>
            <a:br>
              <a:rPr lang="es-ES_tradnl" noProof="0" dirty="0"/>
            </a:br>
            <a:endParaRPr lang="es-ES_tradnl" noProof="0" dirty="0">
              <a:effectLst/>
            </a:endParaRPr>
          </a:p>
        </p:txBody>
      </p:sp>
      <p:sp>
        <p:nvSpPr>
          <p:cNvPr id="8" name="Text Placeholder 7">
            <a:extLst>
              <a:ext uri="{FF2B5EF4-FFF2-40B4-BE49-F238E27FC236}">
                <a16:creationId xmlns:a16="http://schemas.microsoft.com/office/drawing/2014/main" id="{BBE71E89-DB15-4C62-BF0B-F7CF336E40E1}"/>
              </a:ext>
            </a:extLst>
          </p:cNvPr>
          <p:cNvSpPr>
            <a:spLocks noGrp="1"/>
          </p:cNvSpPr>
          <p:nvPr>
            <p:ph type="body" sz="quarter" idx="34"/>
          </p:nvPr>
        </p:nvSpPr>
        <p:spPr/>
        <p:txBody>
          <a:bodyPr/>
          <a:lstStyle/>
          <a:p>
            <a:endParaRPr lang="es-ES_tradnl" noProof="0" dirty="0"/>
          </a:p>
          <a:p>
            <a:endParaRPr lang="es-ES_tradnl" noProof="0" dirty="0">
              <a:effectLst/>
            </a:endParaRPr>
          </a:p>
        </p:txBody>
      </p:sp>
      <p:sp>
        <p:nvSpPr>
          <p:cNvPr id="9" name="Text Placeholder 8">
            <a:extLst>
              <a:ext uri="{FF2B5EF4-FFF2-40B4-BE49-F238E27FC236}">
                <a16:creationId xmlns:a16="http://schemas.microsoft.com/office/drawing/2014/main" id="{8073169C-4C95-4999-8AA2-69E2CB9FB9CC}"/>
              </a:ext>
            </a:extLst>
          </p:cNvPr>
          <p:cNvSpPr>
            <a:spLocks noGrp="1"/>
          </p:cNvSpPr>
          <p:nvPr>
            <p:ph type="body" sz="quarter" idx="35"/>
          </p:nvPr>
        </p:nvSpPr>
        <p:spPr/>
        <p:txBody>
          <a:bodyPr/>
          <a:lstStyle/>
          <a:p>
            <a:r>
              <a:rPr lang="es-ES_tradnl" noProof="0" dirty="0"/>
              <a:t>Familia con diabetes</a:t>
            </a:r>
          </a:p>
        </p:txBody>
      </p:sp>
      <p:sp>
        <p:nvSpPr>
          <p:cNvPr id="10" name="Text Placeholder 9">
            <a:extLst>
              <a:ext uri="{FF2B5EF4-FFF2-40B4-BE49-F238E27FC236}">
                <a16:creationId xmlns:a16="http://schemas.microsoft.com/office/drawing/2014/main" id="{CED1F9E3-2E01-44E9-8431-957A799B8B06}"/>
              </a:ext>
            </a:extLst>
          </p:cNvPr>
          <p:cNvSpPr>
            <a:spLocks noGrp="1"/>
          </p:cNvSpPr>
          <p:nvPr>
            <p:ph type="body" sz="quarter" idx="36"/>
          </p:nvPr>
        </p:nvSpPr>
        <p:spPr/>
        <p:txBody>
          <a:bodyPr/>
          <a:lstStyle/>
          <a:p>
            <a:endParaRPr lang="es-ES_tradnl" noProof="0" dirty="0">
              <a:effectLst/>
            </a:endParaRPr>
          </a:p>
          <a:p>
            <a:endParaRPr lang="es-ES_tradnl" noProof="0" dirty="0">
              <a:effectLst/>
            </a:endParaRPr>
          </a:p>
        </p:txBody>
      </p:sp>
      <p:sp>
        <p:nvSpPr>
          <p:cNvPr id="11" name="Text Placeholder 10">
            <a:extLst>
              <a:ext uri="{FF2B5EF4-FFF2-40B4-BE49-F238E27FC236}">
                <a16:creationId xmlns:a16="http://schemas.microsoft.com/office/drawing/2014/main" id="{F4ECBE65-CFD4-470E-ADDE-838D1FAED6B6}"/>
              </a:ext>
            </a:extLst>
          </p:cNvPr>
          <p:cNvSpPr>
            <a:spLocks noGrp="1"/>
          </p:cNvSpPr>
          <p:nvPr>
            <p:ph type="body" sz="quarter" idx="37"/>
          </p:nvPr>
        </p:nvSpPr>
        <p:spPr/>
        <p:txBody>
          <a:bodyPr/>
          <a:lstStyle/>
          <a:p>
            <a:r>
              <a:rPr lang="es-ES_tradnl" noProof="0" dirty="0"/>
              <a:t>Poca actividad física</a:t>
            </a:r>
          </a:p>
        </p:txBody>
      </p:sp>
      <p:sp>
        <p:nvSpPr>
          <p:cNvPr id="12" name="Text Placeholder 11">
            <a:extLst>
              <a:ext uri="{FF2B5EF4-FFF2-40B4-BE49-F238E27FC236}">
                <a16:creationId xmlns:a16="http://schemas.microsoft.com/office/drawing/2014/main" id="{03BDA990-07AD-46BC-B1DA-3AE18E489BFB}"/>
              </a:ext>
            </a:extLst>
          </p:cNvPr>
          <p:cNvSpPr>
            <a:spLocks noGrp="1"/>
          </p:cNvSpPr>
          <p:nvPr>
            <p:ph type="body" sz="quarter" idx="38"/>
          </p:nvPr>
        </p:nvSpPr>
        <p:spPr/>
        <p:txBody>
          <a:bodyPr/>
          <a:lstStyle/>
          <a:p>
            <a:endParaRPr lang="es-ES_tradnl" noProof="0" dirty="0">
              <a:effectLst/>
            </a:endParaRPr>
          </a:p>
          <a:p>
            <a:endParaRPr lang="es-ES_tradnl" noProof="0" dirty="0">
              <a:effectLst/>
            </a:endParaRPr>
          </a:p>
        </p:txBody>
      </p:sp>
      <p:sp>
        <p:nvSpPr>
          <p:cNvPr id="13" name="Text Placeholder 12">
            <a:extLst>
              <a:ext uri="{FF2B5EF4-FFF2-40B4-BE49-F238E27FC236}">
                <a16:creationId xmlns:a16="http://schemas.microsoft.com/office/drawing/2014/main" id="{0C620A11-5D88-477F-99BB-13D56D72C4BB}"/>
              </a:ext>
            </a:extLst>
          </p:cNvPr>
          <p:cNvSpPr>
            <a:spLocks noGrp="1"/>
          </p:cNvSpPr>
          <p:nvPr>
            <p:ph type="body" sz="quarter" idx="39"/>
          </p:nvPr>
        </p:nvSpPr>
        <p:spPr>
          <a:xfrm>
            <a:off x="611825" y="3951184"/>
            <a:ext cx="1980000" cy="360000"/>
          </a:xfrm>
        </p:spPr>
        <p:txBody>
          <a:bodyPr/>
          <a:lstStyle/>
          <a:p>
            <a:r>
              <a:rPr lang="es-ES_tradnl" noProof="0" dirty="0"/>
              <a:t>Hispanos/latinos</a:t>
            </a:r>
          </a:p>
          <a:p>
            <a:br>
              <a:rPr lang="es-ES_tradnl" noProof="0" dirty="0"/>
            </a:br>
            <a:endParaRPr lang="es-ES_tradnl" noProof="0" dirty="0">
              <a:effectLst/>
            </a:endParaRPr>
          </a:p>
        </p:txBody>
      </p:sp>
      <p:pic>
        <p:nvPicPr>
          <p:cNvPr id="21" name="Picture Placeholder 20" descr="A picture containing person, outdoor, athletic game, sport&#10;&#10;Description automatically generated">
            <a:extLst>
              <a:ext uri="{FF2B5EF4-FFF2-40B4-BE49-F238E27FC236}">
                <a16:creationId xmlns:a16="http://schemas.microsoft.com/office/drawing/2014/main" id="{3074B56B-C0C9-4E5D-BE03-31693C4FEEC2}"/>
              </a:ext>
            </a:extLst>
          </p:cNvPr>
          <p:cNvPicPr>
            <a:picLocks noGrp="1" noChangeAspect="1"/>
          </p:cNvPicPr>
          <p:nvPr>
            <p:ph type="pic" sz="quarter" idx="41"/>
          </p:nvPr>
        </p:nvPicPr>
        <p:blipFill>
          <a:blip r:embed="rId5">
            <a:extLst>
              <a:ext uri="{28A0092B-C50C-407E-A947-70E740481C1C}">
                <a14:useLocalDpi xmlns:a14="http://schemas.microsoft.com/office/drawing/2010/main" val="0"/>
              </a:ext>
            </a:extLst>
          </a:blip>
          <a:srcRect l="18081" r="18081"/>
          <a:stretch>
            <a:fillRect/>
          </a:stretch>
        </p:blipFill>
        <p:spPr>
          <a:xfrm>
            <a:off x="9792387" y="1804379"/>
            <a:ext cx="1979613" cy="1981200"/>
          </a:xfrm>
        </p:spPr>
      </p:pic>
      <p:pic>
        <p:nvPicPr>
          <p:cNvPr id="4098" name="Picture 2" descr="Happy latin familly taking a selfie outdoors A happy latin family of five taking a selfie and smiling in a horizontal medium shot outdoors. mexican family stock pictures, royalty-free photos &amp; images">
            <a:extLst>
              <a:ext uri="{FF2B5EF4-FFF2-40B4-BE49-F238E27FC236}">
                <a16:creationId xmlns:a16="http://schemas.microsoft.com/office/drawing/2014/main" id="{DA288FF9-EFE0-DE42-9CA6-155D71912777}"/>
              </a:ext>
            </a:extLst>
          </p:cNvPr>
          <p:cNvPicPr>
            <a:picLocks noGrp="1" noChangeAspect="1" noChangeArrowheads="1"/>
          </p:cNvPicPr>
          <p:nvPr>
            <p:ph type="pic" sz="quarter" idx="43"/>
          </p:nvPr>
        </p:nvPicPr>
        <p:blipFill>
          <a:blip r:embed="rId6">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heerful mature latin couple looking at camera A cheerful mature latin couple standing and smiling at the camera in a horizontal waist up shot. 45 year old hispanic stock pictures, royalty-free photos &amp; images">
            <a:extLst>
              <a:ext uri="{FF2B5EF4-FFF2-40B4-BE49-F238E27FC236}">
                <a16:creationId xmlns:a16="http://schemas.microsoft.com/office/drawing/2014/main" id="{5CA2728F-46BF-A946-9FC0-2FFA3FBE0C50}"/>
              </a:ext>
            </a:extLst>
          </p:cNvPr>
          <p:cNvPicPr>
            <a:picLocks noGrp="1" noChangeAspect="1" noChangeArrowheads="1"/>
          </p:cNvPicPr>
          <p:nvPr>
            <p:ph type="pic" sz="quarter" idx="42"/>
          </p:nvPr>
        </p:nvPicPr>
        <p:blipFill>
          <a:blip r:embed="rId7">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arge diverse group of breast cancer survivors at race Senior adult, mid adult, and young adult women are smiling while looking at the camera. Large group or team is in sunny park for breast cancer awareness marathon or 5k charity race. They are competing to raise money for breast cancer awareness and research. Women are wearing pink athletic clothing and breast cancer awareness ribbons. race and ethnicity stock pictures, royalty-free photos &amp; images">
            <a:extLst>
              <a:ext uri="{FF2B5EF4-FFF2-40B4-BE49-F238E27FC236}">
                <a16:creationId xmlns:a16="http://schemas.microsoft.com/office/drawing/2014/main" id="{8562B4D6-C695-374F-934D-250EC0BB02B7}"/>
              </a:ext>
            </a:extLst>
          </p:cNvPr>
          <p:cNvPicPr>
            <a:picLocks noGrp="1" noChangeAspect="1" noChangeArrowheads="1"/>
          </p:cNvPicPr>
          <p:nvPr>
            <p:ph type="pic" sz="quarter" idx="45"/>
          </p:nvPr>
        </p:nvPicPr>
        <p:blipFill>
          <a:blip r:embed="rId8">
            <a:extLst>
              <a:ext uri="{28A0092B-C50C-407E-A947-70E740481C1C}">
                <a14:useLocalDpi xmlns:a14="http://schemas.microsoft.com/office/drawing/2010/main" val="0"/>
              </a:ext>
            </a:extLst>
          </a:blip>
          <a:srcRect l="16807" r="16807"/>
          <a:stretch>
            <a:fillRect/>
          </a:stretch>
        </p:blipFill>
        <p:spPr bwMode="auto">
          <a:xfrm>
            <a:off x="612212" y="1721707"/>
            <a:ext cx="1979613" cy="1981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25DDC05-A604-E89A-4FCD-AD0E48D43D8D}"/>
              </a:ext>
              <a:ext uri="{C183D7F6-B498-43B3-948B-1728B52AA6E4}">
                <adec:decorative xmlns:adec="http://schemas.microsoft.com/office/drawing/2017/decorative" val="1"/>
              </a:ext>
            </a:extLst>
          </p:cNvPr>
          <p:cNvSpPr/>
          <p:nvPr/>
        </p:nvSpPr>
        <p:spPr>
          <a:xfrm>
            <a:off x="0" y="6215326"/>
            <a:ext cx="12192000" cy="642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4" name="Text Placeholder 3">
            <a:extLst>
              <a:ext uri="{FF2B5EF4-FFF2-40B4-BE49-F238E27FC236}">
                <a16:creationId xmlns:a16="http://schemas.microsoft.com/office/drawing/2014/main" id="{8232815D-5C53-EB86-7412-E0E348319B6E}"/>
              </a:ext>
            </a:extLst>
          </p:cNvPr>
          <p:cNvSpPr>
            <a:spLocks noGrp="1"/>
          </p:cNvSpPr>
          <p:nvPr>
            <p:ph type="body" sz="quarter" idx="18"/>
          </p:nvPr>
        </p:nvSpPr>
        <p:spPr/>
        <p:txBody>
          <a:bodyPr/>
          <a:lstStyle/>
          <a:p>
            <a:endParaRPr lang="es-ES_tradnl" noProof="0" dirty="0"/>
          </a:p>
          <a:p>
            <a:endParaRPr lang="es-ES_tradnl" noProof="0" dirty="0"/>
          </a:p>
        </p:txBody>
      </p:sp>
      <p:pic>
        <p:nvPicPr>
          <p:cNvPr id="16" name="Picture 15" descr="Dog lying on sofa">
            <a:extLst>
              <a:ext uri="{FF2B5EF4-FFF2-40B4-BE49-F238E27FC236}">
                <a16:creationId xmlns:a16="http://schemas.microsoft.com/office/drawing/2014/main" id="{E7316A7B-FE4B-2FC4-2D31-5DC8720916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2336" y="1758216"/>
            <a:ext cx="1979614" cy="1979356"/>
          </a:xfrm>
          <a:prstGeom prst="rect">
            <a:avLst/>
          </a:prstGeom>
        </p:spPr>
      </p:pic>
      <p:sp>
        <p:nvSpPr>
          <p:cNvPr id="25" name="Text Placeholder 24">
            <a:extLst>
              <a:ext uri="{FF2B5EF4-FFF2-40B4-BE49-F238E27FC236}">
                <a16:creationId xmlns:a16="http://schemas.microsoft.com/office/drawing/2014/main" id="{42CF632A-B6B3-CF94-3296-44AE67419097}"/>
              </a:ext>
            </a:extLst>
          </p:cNvPr>
          <p:cNvSpPr>
            <a:spLocks noGrp="1"/>
          </p:cNvSpPr>
          <p:nvPr>
            <p:ph type="body" sz="quarter" idx="40"/>
          </p:nvPr>
        </p:nvSpPr>
        <p:spPr/>
        <p:txBody>
          <a:bodyPr/>
          <a:lstStyle/>
          <a:p>
            <a:endParaRPr lang="es-ES_tradnl" noProof="0" dirty="0"/>
          </a:p>
          <a:p>
            <a:endParaRPr lang="es-ES_tradnl" noProof="0" dirty="0"/>
          </a:p>
        </p:txBody>
      </p:sp>
      <p:pic>
        <p:nvPicPr>
          <p:cNvPr id="58" name="Audio 57">
            <a:extLst>
              <a:ext uri="{FF2B5EF4-FFF2-40B4-BE49-F238E27FC236}">
                <a16:creationId xmlns:a16="http://schemas.microsoft.com/office/drawing/2014/main" id="{4FAAF5E3-7420-00CE-C1D4-1AD2A69897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760774"/>
      </p:ext>
    </p:extLst>
  </p:cSld>
  <p:clrMapOvr>
    <a:masterClrMapping/>
  </p:clrMapOvr>
  <mc:AlternateContent xmlns:mc="http://schemas.openxmlformats.org/markup-compatibility/2006" xmlns:p14="http://schemas.microsoft.com/office/powerpoint/2010/main">
    <mc:Choice Requires="p14">
      <p:transition spd="slow" p14:dur="2000" advTm="33988"/>
    </mc:Choice>
    <mc:Fallback xmlns="">
      <p:transition spd="slow" advTm="3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92E7-704E-F4E4-1DA8-988833EA5E37}"/>
              </a:ext>
            </a:extLst>
          </p:cNvPr>
          <p:cNvSpPr>
            <a:spLocks noGrp="1"/>
          </p:cNvSpPr>
          <p:nvPr>
            <p:ph type="title"/>
          </p:nvPr>
        </p:nvSpPr>
        <p:spPr>
          <a:xfrm>
            <a:off x="432000" y="431999"/>
            <a:ext cx="11340000" cy="1009975"/>
          </a:xfrm>
        </p:spPr>
        <p:txBody>
          <a:bodyPr anchor="t">
            <a:normAutofit/>
          </a:bodyPr>
          <a:lstStyle/>
          <a:p>
            <a:r>
              <a:rPr lang="es-ES_tradnl" sz="3000" noProof="0" dirty="0"/>
              <a:t>¿Qué ocurre cuando como?</a:t>
            </a:r>
          </a:p>
        </p:txBody>
      </p:sp>
      <p:graphicFrame>
        <p:nvGraphicFramePr>
          <p:cNvPr id="5" name="Content Placeholder 2">
            <a:extLst>
              <a:ext uri="{FF2B5EF4-FFF2-40B4-BE49-F238E27FC236}">
                <a16:creationId xmlns:a16="http://schemas.microsoft.com/office/drawing/2014/main" id="{A6ECC8AB-D00F-7FF2-4359-2740D8975ADC}"/>
              </a:ext>
            </a:extLst>
          </p:cNvPr>
          <p:cNvGraphicFramePr>
            <a:graphicFrameLocks noGrp="1"/>
          </p:cNvGraphicFramePr>
          <p:nvPr>
            <p:ph idx="1"/>
            <p:extLst>
              <p:ext uri="{D42A27DB-BD31-4B8C-83A1-F6EECF244321}">
                <p14:modId xmlns:p14="http://schemas.microsoft.com/office/powerpoint/2010/main" val="1138807211"/>
              </p:ext>
            </p:extLst>
          </p:nvPr>
        </p:nvGraphicFramePr>
        <p:xfrm>
          <a:off x="-215153" y="860613"/>
          <a:ext cx="12156141" cy="58270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ight Arrow 3">
            <a:extLst>
              <a:ext uri="{FF2B5EF4-FFF2-40B4-BE49-F238E27FC236}">
                <a16:creationId xmlns:a16="http://schemas.microsoft.com/office/drawing/2014/main" id="{BDBD466C-0ED4-91E5-69B7-91DA411A9469}"/>
              </a:ext>
            </a:extLst>
          </p:cNvPr>
          <p:cNvSpPr/>
          <p:nvPr/>
        </p:nvSpPr>
        <p:spPr>
          <a:xfrm>
            <a:off x="3747247" y="3227294"/>
            <a:ext cx="968188" cy="57374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6" name="Right Arrow 5">
            <a:extLst>
              <a:ext uri="{FF2B5EF4-FFF2-40B4-BE49-F238E27FC236}">
                <a16:creationId xmlns:a16="http://schemas.microsoft.com/office/drawing/2014/main" id="{D86FE004-38E9-54C7-5649-59AEB2E09185}"/>
              </a:ext>
            </a:extLst>
          </p:cNvPr>
          <p:cNvSpPr/>
          <p:nvPr/>
        </p:nvSpPr>
        <p:spPr>
          <a:xfrm>
            <a:off x="7759623" y="3231776"/>
            <a:ext cx="968188" cy="57374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30" name="Audio 29">
            <a:extLst>
              <a:ext uri="{FF2B5EF4-FFF2-40B4-BE49-F238E27FC236}">
                <a16:creationId xmlns:a16="http://schemas.microsoft.com/office/drawing/2014/main" id="{2FA6CDF0-9057-811D-B9A2-0168E48004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0243711"/>
      </p:ext>
    </p:extLst>
  </p:cSld>
  <p:clrMapOvr>
    <a:masterClrMapping/>
  </p:clrMapOvr>
  <mc:AlternateContent xmlns:mc="http://schemas.openxmlformats.org/markup-compatibility/2006" xmlns:p14="http://schemas.microsoft.com/office/powerpoint/2010/main">
    <mc:Choice Requires="p14">
      <p:transition spd="slow" p14:dur="2000" advTm="15317"/>
    </mc:Choice>
    <mc:Fallback xmlns="">
      <p:transition spd="slow" advTm="1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key and a keyhole">
            <a:extLst>
              <a:ext uri="{FF2B5EF4-FFF2-40B4-BE49-F238E27FC236}">
                <a16:creationId xmlns:a16="http://schemas.microsoft.com/office/drawing/2014/main" id="{E9AF78F3-28F6-D5F9-D5C4-15875C5FDC1B}"/>
              </a:ext>
            </a:extLst>
          </p:cNvPr>
          <p:cNvPicPr>
            <a:picLocks noChangeAspect="1"/>
          </p:cNvPicPr>
          <p:nvPr/>
        </p:nvPicPr>
        <p:blipFill>
          <a:blip r:embed="rId5"/>
          <a:srcRect t="10903" b="5392"/>
          <a:stretch>
            <a:fillRect/>
          </a:stretch>
        </p:blipFill>
        <p:spPr>
          <a:xfrm>
            <a:off x="20" y="35723"/>
            <a:ext cx="12191980" cy="6786553"/>
          </a:xfrm>
          <a:prstGeom prst="rect">
            <a:avLst/>
          </a:prstGeom>
          <a:noFill/>
        </p:spPr>
      </p:pic>
      <p:sp>
        <p:nvSpPr>
          <p:cNvPr id="3" name="Content Placeholder 2">
            <a:extLst>
              <a:ext uri="{FF2B5EF4-FFF2-40B4-BE49-F238E27FC236}">
                <a16:creationId xmlns:a16="http://schemas.microsoft.com/office/drawing/2014/main" id="{885491C2-7E05-41FF-6540-8826B811DD49}"/>
              </a:ext>
            </a:extLst>
          </p:cNvPr>
          <p:cNvSpPr>
            <a:spLocks noGrp="1"/>
          </p:cNvSpPr>
          <p:nvPr>
            <p:ph type="ctrTitle"/>
          </p:nvPr>
        </p:nvSpPr>
        <p:spPr>
          <a:xfrm>
            <a:off x="252705" y="350977"/>
            <a:ext cx="10146353" cy="2387600"/>
          </a:xfrm>
        </p:spPr>
        <p:txBody>
          <a:bodyPr anchor="b">
            <a:normAutofit/>
          </a:bodyPr>
          <a:lstStyle/>
          <a:p>
            <a:r>
              <a:rPr lang="es-ES_tradnl" noProof="0" dirty="0"/>
              <a:t>La insulina es la clave. </a:t>
            </a:r>
            <a:br>
              <a:rPr lang="es-ES_tradnl" noProof="0" dirty="0"/>
            </a:br>
            <a:r>
              <a:rPr lang="es-ES_tradnl" noProof="0" dirty="0"/>
              <a:t>Abre las células y deja entrar el azúcar.</a:t>
            </a:r>
            <a:endParaRPr lang="es-ES_tradnl" b="0" i="0" u="none" strike="noStrike" noProof="0" dirty="0">
              <a:effectLst/>
            </a:endParaRPr>
          </a:p>
          <a:p>
            <a:pPr marL="0" indent="0">
              <a:buNone/>
            </a:pPr>
            <a:endParaRPr lang="es-ES_tradnl" b="0" i="0" u="none" strike="noStrike" noProof="0" dirty="0">
              <a:effectLst/>
            </a:endParaRPr>
          </a:p>
          <a:p>
            <a:endParaRPr lang="es-ES_tradnl" noProof="0" dirty="0"/>
          </a:p>
        </p:txBody>
      </p:sp>
      <p:sp>
        <p:nvSpPr>
          <p:cNvPr id="10" name="Subtitle 3">
            <a:extLst>
              <a:ext uri="{FF2B5EF4-FFF2-40B4-BE49-F238E27FC236}">
                <a16:creationId xmlns:a16="http://schemas.microsoft.com/office/drawing/2014/main" id="{CBC66948-F17F-1E8A-2DE3-B114E5E93E2D}"/>
              </a:ext>
            </a:extLst>
          </p:cNvPr>
          <p:cNvSpPr>
            <a:spLocks noGrp="1"/>
          </p:cNvSpPr>
          <p:nvPr>
            <p:ph type="subTitle" idx="1"/>
          </p:nvPr>
        </p:nvSpPr>
        <p:spPr>
          <a:xfrm>
            <a:off x="432000" y="4962525"/>
            <a:ext cx="5472000" cy="1219200"/>
          </a:xfrm>
        </p:spPr>
        <p:txBody>
          <a:bodyPr/>
          <a:lstStyle/>
          <a:p>
            <a:endParaRPr lang="es-ES_tradnl" noProof="0" dirty="0"/>
          </a:p>
          <a:p>
            <a:endParaRPr lang="es-ES_tradnl" noProof="0" dirty="0"/>
          </a:p>
        </p:txBody>
      </p:sp>
      <p:sp>
        <p:nvSpPr>
          <p:cNvPr id="4" name="Slide Number Placeholder 3" hidden="1">
            <a:extLst>
              <a:ext uri="{FF2B5EF4-FFF2-40B4-BE49-F238E27FC236}">
                <a16:creationId xmlns:a16="http://schemas.microsoft.com/office/drawing/2014/main" id="{ECBB4EEA-7EFC-1223-785E-27CC0A171F19}"/>
              </a:ext>
            </a:extLst>
          </p:cNvPr>
          <p:cNvSpPr>
            <a:spLocks noGrp="1"/>
          </p:cNvSpPr>
          <p:nvPr>
            <p:ph type="sldNum" sz="quarter" idx="4294967295"/>
          </p:nvPr>
        </p:nvSpPr>
        <p:spPr>
          <a:xfrm>
            <a:off x="11772000" y="6365363"/>
            <a:ext cx="420000" cy="421200"/>
          </a:xfrm>
        </p:spPr>
        <p:txBody>
          <a:bodyPr/>
          <a:lstStyle/>
          <a:p>
            <a:pPr>
              <a:spcAft>
                <a:spcPts val="600"/>
              </a:spcAft>
            </a:pPr>
            <a:fld id="{4B73C415-D670-4716-A5EC-CC4D52CA2BAC}" type="slidenum">
              <a:rPr lang="es-ES_tradnl" noProof="0" smtClean="0"/>
              <a:t>5</a:t>
            </a:fld>
            <a:endParaRPr lang="es-ES_tradnl" noProof="0" dirty="0"/>
          </a:p>
        </p:txBody>
      </p:sp>
      <p:pic>
        <p:nvPicPr>
          <p:cNvPr id="16" name="Audio 15">
            <a:extLst>
              <a:ext uri="{FF2B5EF4-FFF2-40B4-BE49-F238E27FC236}">
                <a16:creationId xmlns:a16="http://schemas.microsoft.com/office/drawing/2014/main" id="{363D14A6-D85F-EF5C-8BAB-8253DBC466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47937164"/>
      </p:ext>
    </p:extLst>
  </p:cSld>
  <p:clrMapOvr>
    <a:masterClrMapping/>
  </p:clrMapOvr>
  <mc:AlternateContent xmlns:mc="http://schemas.openxmlformats.org/markup-compatibility/2006" xmlns:p14="http://schemas.microsoft.com/office/powerpoint/2010/main">
    <mc:Choice Requires="p14">
      <p:transition spd="slow" p14:dur="2000" advTm="15384"/>
    </mc:Choice>
    <mc:Fallback xmlns="">
      <p:transition spd="slow" advTm="1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DB783-1152-E83F-7C7B-8B1EBCA268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A082C0-7313-9959-2726-1E33945E65B7}"/>
              </a:ext>
            </a:extLst>
          </p:cNvPr>
          <p:cNvSpPr/>
          <p:nvPr/>
        </p:nvSpPr>
        <p:spPr>
          <a:xfrm>
            <a:off x="0" y="6324600"/>
            <a:ext cx="12172695"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itle 1">
            <a:extLst>
              <a:ext uri="{FF2B5EF4-FFF2-40B4-BE49-F238E27FC236}">
                <a16:creationId xmlns:a16="http://schemas.microsoft.com/office/drawing/2014/main" id="{7F819A5F-C79D-2F5C-F2ED-E2DBE5B4B2D2}"/>
              </a:ext>
            </a:extLst>
          </p:cNvPr>
          <p:cNvSpPr>
            <a:spLocks noGrp="1"/>
          </p:cNvSpPr>
          <p:nvPr>
            <p:ph type="title"/>
          </p:nvPr>
        </p:nvSpPr>
        <p:spPr>
          <a:xfrm>
            <a:off x="432000" y="431999"/>
            <a:ext cx="11340000" cy="1009975"/>
          </a:xfrm>
        </p:spPr>
        <p:txBody>
          <a:bodyPr anchor="t">
            <a:normAutofit/>
          </a:bodyPr>
          <a:lstStyle/>
          <a:p>
            <a:r>
              <a:rPr lang="es-ES_tradnl" sz="3000" noProof="0" dirty="0"/>
              <a:t>¿Qué ocurre cuando como?</a:t>
            </a:r>
          </a:p>
        </p:txBody>
      </p:sp>
      <p:graphicFrame>
        <p:nvGraphicFramePr>
          <p:cNvPr id="5" name="Content Placeholder 2">
            <a:extLst>
              <a:ext uri="{FF2B5EF4-FFF2-40B4-BE49-F238E27FC236}">
                <a16:creationId xmlns:a16="http://schemas.microsoft.com/office/drawing/2014/main" id="{1BEBE8FD-7C79-21B9-4489-4D102A3CB226}"/>
              </a:ext>
            </a:extLst>
          </p:cNvPr>
          <p:cNvGraphicFramePr>
            <a:graphicFrameLocks noGrp="1"/>
          </p:cNvGraphicFramePr>
          <p:nvPr>
            <p:ph idx="1"/>
            <p:extLst>
              <p:ext uri="{D42A27DB-BD31-4B8C-83A1-F6EECF244321}">
                <p14:modId xmlns:p14="http://schemas.microsoft.com/office/powerpoint/2010/main" val="348838987"/>
              </p:ext>
            </p:extLst>
          </p:nvPr>
        </p:nvGraphicFramePr>
        <p:xfrm>
          <a:off x="-699176" y="2506662"/>
          <a:ext cx="113400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ight Arrow 3">
            <a:extLst>
              <a:ext uri="{FF2B5EF4-FFF2-40B4-BE49-F238E27FC236}">
                <a16:creationId xmlns:a16="http://schemas.microsoft.com/office/drawing/2014/main" id="{654F151B-64E0-BFE2-7513-FA851FE2F25F}"/>
              </a:ext>
            </a:extLst>
          </p:cNvPr>
          <p:cNvSpPr/>
          <p:nvPr/>
        </p:nvSpPr>
        <p:spPr>
          <a:xfrm>
            <a:off x="4794211" y="3820584"/>
            <a:ext cx="968188" cy="57374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Multiply 2">
            <a:extLst>
              <a:ext uri="{FF2B5EF4-FFF2-40B4-BE49-F238E27FC236}">
                <a16:creationId xmlns:a16="http://schemas.microsoft.com/office/drawing/2014/main" id="{C21F47C9-57D4-DDC8-51A1-9FFC9014C987}"/>
              </a:ext>
            </a:extLst>
          </p:cNvPr>
          <p:cNvSpPr/>
          <p:nvPr/>
        </p:nvSpPr>
        <p:spPr>
          <a:xfrm>
            <a:off x="4460611" y="3262531"/>
            <a:ext cx="1635389" cy="1792942"/>
          </a:xfrm>
          <a:prstGeom prst="mathMultipl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7" name="Multiply 6">
            <a:extLst>
              <a:ext uri="{FF2B5EF4-FFF2-40B4-BE49-F238E27FC236}">
                <a16:creationId xmlns:a16="http://schemas.microsoft.com/office/drawing/2014/main" id="{FC58D773-E117-05FA-71A5-F5D96816D143}"/>
              </a:ext>
            </a:extLst>
          </p:cNvPr>
          <p:cNvSpPr/>
          <p:nvPr/>
        </p:nvSpPr>
        <p:spPr>
          <a:xfrm>
            <a:off x="6167999" y="4634753"/>
            <a:ext cx="2259105" cy="2223247"/>
          </a:xfrm>
          <a:prstGeom prst="mathMultipl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12" name="Picture 11" descr="A doctor measuring a person's stomach&#10;&#10;AI-generated content may be incorrect.">
            <a:extLst>
              <a:ext uri="{FF2B5EF4-FFF2-40B4-BE49-F238E27FC236}">
                <a16:creationId xmlns:a16="http://schemas.microsoft.com/office/drawing/2014/main" id="{C48878AE-D256-C308-74B1-0B0CFCBDF9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94211" y="1280643"/>
            <a:ext cx="3425862" cy="1993900"/>
          </a:xfrm>
          <a:prstGeom prst="rect">
            <a:avLst/>
          </a:prstGeom>
        </p:spPr>
      </p:pic>
      <p:pic>
        <p:nvPicPr>
          <p:cNvPr id="16" name="Picture 15" descr="A hand holding a device with a green strip&#10;&#10;AI-generated content may be incorrect.">
            <a:extLst>
              <a:ext uri="{FF2B5EF4-FFF2-40B4-BE49-F238E27FC236}">
                <a16:creationId xmlns:a16="http://schemas.microsoft.com/office/drawing/2014/main" id="{E7DDD580-2DFC-CCE4-604A-E34D31AFAF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99103" y="1780142"/>
            <a:ext cx="3673592" cy="3099593"/>
          </a:xfrm>
          <a:prstGeom prst="rect">
            <a:avLst/>
          </a:prstGeom>
        </p:spPr>
      </p:pic>
      <p:pic>
        <p:nvPicPr>
          <p:cNvPr id="28" name="Audio 27">
            <a:extLst>
              <a:ext uri="{FF2B5EF4-FFF2-40B4-BE49-F238E27FC236}">
                <a16:creationId xmlns:a16="http://schemas.microsoft.com/office/drawing/2014/main" id="{B1219209-5AD7-5CB7-7106-0BBDB482BCD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00186528"/>
      </p:ext>
    </p:extLst>
  </p:cSld>
  <p:clrMapOvr>
    <a:masterClrMapping/>
  </p:clrMapOvr>
  <mc:AlternateContent xmlns:mc="http://schemas.openxmlformats.org/markup-compatibility/2006" xmlns:p14="http://schemas.microsoft.com/office/powerpoint/2010/main">
    <mc:Choice Requires="p14">
      <p:transition spd="slow" p14:dur="2000" advTm="16263"/>
    </mc:Choice>
    <mc:Fallback xmlns="">
      <p:transition spd="slow" advTm="1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8"/>
                </p:tgtEl>
              </p:cMediaNode>
            </p:audio>
          </p:childTnLst>
        </p:cTn>
      </p:par>
    </p:tnLst>
    <p:bldLst>
      <p:bldGraphic spid="5" grpId="0">
        <p:bldAsOne/>
      </p:bldGraphic>
      <p:bldP spid="4"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75A2-ED76-4879-9DA8-A4CFA762DB80}"/>
              </a:ext>
            </a:extLst>
          </p:cNvPr>
          <p:cNvSpPr>
            <a:spLocks noGrp="1"/>
          </p:cNvSpPr>
          <p:nvPr>
            <p:ph type="title"/>
          </p:nvPr>
        </p:nvSpPr>
        <p:spPr>
          <a:xfrm>
            <a:off x="432000" y="432000"/>
            <a:ext cx="11760000" cy="413644"/>
          </a:xfrm>
        </p:spPr>
        <p:txBody>
          <a:bodyPr/>
          <a:lstStyle/>
          <a:p>
            <a:r>
              <a:rPr lang="es-ES_tradnl" noProof="0" dirty="0"/>
              <a:t>Cuando el nivel de azúcar en sangre es alto, no nos sentimos bien porque...</a:t>
            </a:r>
            <a:br>
              <a:rPr lang="es-ES_tradnl" noProof="0" dirty="0"/>
            </a:br>
            <a:br>
              <a:rPr lang="es-ES_tradnl" noProof="0" dirty="0"/>
            </a:br>
            <a:endParaRPr lang="es-ES_tradnl" noProof="0" dirty="0">
              <a:effectLst/>
            </a:endParaRPr>
          </a:p>
        </p:txBody>
      </p:sp>
      <p:sp>
        <p:nvSpPr>
          <p:cNvPr id="12" name="Text Placeholder 11"/>
          <p:cNvSpPr>
            <a:spLocks noGrp="1"/>
          </p:cNvSpPr>
          <p:nvPr>
            <p:ph type="body" sz="quarter" idx="37"/>
          </p:nvPr>
        </p:nvSpPr>
        <p:spPr/>
        <p:txBody>
          <a:bodyPr/>
          <a:lstStyle/>
          <a:p>
            <a:r>
              <a:rPr lang="es-ES_tradnl" noProof="0" dirty="0"/>
              <a:t>Sed</a:t>
            </a:r>
          </a:p>
        </p:txBody>
      </p:sp>
      <p:sp>
        <p:nvSpPr>
          <p:cNvPr id="13" name="Text Placeholder 12"/>
          <p:cNvSpPr>
            <a:spLocks noGrp="1"/>
          </p:cNvSpPr>
          <p:nvPr>
            <p:ph type="body" sz="quarter" idx="38"/>
          </p:nvPr>
        </p:nvSpPr>
        <p:spPr/>
        <p:txBody>
          <a:bodyPr/>
          <a:lstStyle/>
          <a:p>
            <a:endParaRPr lang="es-ES_tradnl" noProof="0" dirty="0"/>
          </a:p>
          <a:p>
            <a:br>
              <a:rPr lang="es-ES_tradnl" noProof="0" dirty="0"/>
            </a:br>
            <a:endParaRPr lang="es-ES_tradnl" noProof="0" dirty="0">
              <a:effectLst/>
            </a:endParaRPr>
          </a:p>
        </p:txBody>
      </p:sp>
      <p:sp>
        <p:nvSpPr>
          <p:cNvPr id="14" name="Text Placeholder 13"/>
          <p:cNvSpPr>
            <a:spLocks noGrp="1"/>
          </p:cNvSpPr>
          <p:nvPr>
            <p:ph type="body" sz="quarter" idx="39"/>
          </p:nvPr>
        </p:nvSpPr>
        <p:spPr/>
        <p:txBody>
          <a:bodyPr/>
          <a:lstStyle/>
          <a:p>
            <a:r>
              <a:rPr lang="es-ES_tradnl" noProof="0" dirty="0"/>
              <a:t>Orina frecuente</a:t>
            </a:r>
          </a:p>
          <a:p>
            <a:br>
              <a:rPr lang="es-ES_tradnl" noProof="0" dirty="0"/>
            </a:br>
            <a:endParaRPr lang="es-ES_tradnl" noProof="0" dirty="0">
              <a:effectLst/>
            </a:endParaRPr>
          </a:p>
        </p:txBody>
      </p:sp>
      <p:sp>
        <p:nvSpPr>
          <p:cNvPr id="27" name="Text Placeholder 26"/>
          <p:cNvSpPr>
            <a:spLocks noGrp="1"/>
          </p:cNvSpPr>
          <p:nvPr>
            <p:ph type="body" sz="quarter" idx="35"/>
          </p:nvPr>
        </p:nvSpPr>
        <p:spPr/>
        <p:txBody>
          <a:bodyPr/>
          <a:lstStyle/>
          <a:p>
            <a:r>
              <a:rPr lang="es-ES_tradnl" noProof="0" dirty="0"/>
              <a:t>Boca seca</a:t>
            </a:r>
          </a:p>
        </p:txBody>
      </p:sp>
      <p:sp>
        <p:nvSpPr>
          <p:cNvPr id="28" name="Text Placeholder 27"/>
          <p:cNvSpPr>
            <a:spLocks noGrp="1"/>
          </p:cNvSpPr>
          <p:nvPr>
            <p:ph type="body" sz="quarter" idx="33"/>
          </p:nvPr>
        </p:nvSpPr>
        <p:spPr/>
        <p:txBody>
          <a:bodyPr/>
          <a:lstStyle/>
          <a:p>
            <a:r>
              <a:rPr lang="es-ES_tradnl" noProof="0" dirty="0"/>
              <a:t>Irritabilidad</a:t>
            </a:r>
          </a:p>
        </p:txBody>
      </p:sp>
      <p:sp>
        <p:nvSpPr>
          <p:cNvPr id="30" name="Text Placeholder 29"/>
          <p:cNvSpPr>
            <a:spLocks noGrp="1"/>
          </p:cNvSpPr>
          <p:nvPr>
            <p:ph type="body" sz="quarter" idx="17"/>
          </p:nvPr>
        </p:nvSpPr>
        <p:spPr/>
        <p:txBody>
          <a:bodyPr/>
          <a:lstStyle/>
          <a:p>
            <a:r>
              <a:rPr lang="es-ES_tradnl" noProof="0" dirty="0"/>
              <a:t>Fatiga</a:t>
            </a:r>
          </a:p>
        </p:txBody>
      </p:sp>
      <p:pic>
        <p:nvPicPr>
          <p:cNvPr id="6" name="Picture 5" descr="A person holding a glass of liquid&#10;&#10;Description automatically generated with low confidence">
            <a:extLst>
              <a:ext uri="{FF2B5EF4-FFF2-40B4-BE49-F238E27FC236}">
                <a16:creationId xmlns:a16="http://schemas.microsoft.com/office/drawing/2014/main" id="{70065D84-293F-4314-BB11-2770D29156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40150" y="1754443"/>
            <a:ext cx="1968200" cy="1961895"/>
          </a:xfrm>
          <a:prstGeom prst="rect">
            <a:avLst/>
          </a:prstGeom>
        </p:spPr>
      </p:pic>
      <p:pic>
        <p:nvPicPr>
          <p:cNvPr id="37" name="Picture Placeholder 36" descr="A picture containing person, person, wearing, looking&#10;&#10;Description automatically generated">
            <a:extLst>
              <a:ext uri="{FF2B5EF4-FFF2-40B4-BE49-F238E27FC236}">
                <a16:creationId xmlns:a16="http://schemas.microsoft.com/office/drawing/2014/main" id="{B9D3961B-C1CF-4307-82AC-FF7179F63D46}"/>
              </a:ext>
            </a:extLst>
          </p:cNvPr>
          <p:cNvPicPr>
            <a:picLocks noGrp="1" noChangeAspect="1"/>
          </p:cNvPicPr>
          <p:nvPr>
            <p:ph type="pic" sz="quarter" idx="43"/>
          </p:nvPr>
        </p:nvPicPr>
        <p:blipFill>
          <a:blip r:embed="rId6" cstate="print">
            <a:extLst>
              <a:ext uri="{28A0092B-C50C-407E-A947-70E740481C1C}">
                <a14:useLocalDpi xmlns:a14="http://schemas.microsoft.com/office/drawing/2010/main" val="0"/>
              </a:ext>
            </a:extLst>
          </a:blip>
          <a:srcRect t="16640" b="16640"/>
          <a:stretch>
            <a:fillRect/>
          </a:stretch>
        </p:blipFill>
        <p:spPr/>
      </p:pic>
      <p:pic>
        <p:nvPicPr>
          <p:cNvPr id="45" name="Picture Placeholder 44" descr="A picture containing person, posing, arm&#10;&#10;Description automatically generated">
            <a:extLst>
              <a:ext uri="{FF2B5EF4-FFF2-40B4-BE49-F238E27FC236}">
                <a16:creationId xmlns:a16="http://schemas.microsoft.com/office/drawing/2014/main" id="{9D5AC7DF-342F-4796-90B5-A9AF78DFB41F}"/>
              </a:ext>
            </a:extLst>
          </p:cNvPr>
          <p:cNvPicPr>
            <a:picLocks noGrp="1" noChangeAspect="1"/>
          </p:cNvPicPr>
          <p:nvPr>
            <p:ph type="pic" sz="quarter" idx="42"/>
          </p:nvPr>
        </p:nvPicPr>
        <p:blipFill>
          <a:blip r:embed="rId7" cstate="print">
            <a:extLst>
              <a:ext uri="{28A0092B-C50C-407E-A947-70E740481C1C}">
                <a14:useLocalDpi xmlns:a14="http://schemas.microsoft.com/office/drawing/2010/main" val="0"/>
              </a:ext>
            </a:extLst>
          </a:blip>
          <a:srcRect l="16667" r="16667"/>
          <a:stretch>
            <a:fillRect/>
          </a:stretch>
        </p:blipFill>
        <p:spPr/>
      </p:pic>
      <p:pic>
        <p:nvPicPr>
          <p:cNvPr id="11" name="Picture Placeholder 10" descr="Yawning baby">
            <a:extLst>
              <a:ext uri="{FF2B5EF4-FFF2-40B4-BE49-F238E27FC236}">
                <a16:creationId xmlns:a16="http://schemas.microsoft.com/office/drawing/2014/main" id="{216B449A-A024-5F46-8118-42B301C2077D}"/>
              </a:ext>
            </a:extLst>
          </p:cNvPr>
          <p:cNvPicPr>
            <a:picLocks noGrp="1" noChangeAspect="1"/>
          </p:cNvPicPr>
          <p:nvPr>
            <p:ph type="pic" sz="quarter" idx="41"/>
          </p:nvPr>
        </p:nvPicPr>
        <p:blipFill>
          <a:blip r:embed="rId8" cstate="print">
            <a:extLst>
              <a:ext uri="{28A0092B-C50C-407E-A947-70E740481C1C}">
                <a14:useLocalDpi xmlns:a14="http://schemas.microsoft.com/office/drawing/2010/main" val="0"/>
              </a:ext>
            </a:extLst>
          </a:blip>
          <a:srcRect l="8440" r="8440"/>
          <a:stretch>
            <a:fillRect/>
          </a:stretch>
        </p:blipFill>
        <p:spPr/>
      </p:pic>
      <p:pic>
        <p:nvPicPr>
          <p:cNvPr id="2050" name="Picture 2" descr="Water, Glass, Drops, Drink, Clear, Blue">
            <a:extLst>
              <a:ext uri="{FF2B5EF4-FFF2-40B4-BE49-F238E27FC236}">
                <a16:creationId xmlns:a16="http://schemas.microsoft.com/office/drawing/2014/main" id="{B5CA2A5F-5FD9-D545-B3D6-C89D36523D3B}"/>
              </a:ext>
            </a:extLst>
          </p:cNvPr>
          <p:cNvPicPr>
            <a:picLocks noGrp="1" noChangeAspect="1" noChangeArrowheads="1"/>
          </p:cNvPicPr>
          <p:nvPr>
            <p:ph type="pic" sz="quarter" idx="44"/>
          </p:nvPr>
        </p:nvPicPr>
        <p:blipFill>
          <a:blip r:embed="rId9">
            <a:extLst>
              <a:ext uri="{28A0092B-C50C-407E-A947-70E740481C1C}">
                <a14:useLocalDpi xmlns:a14="http://schemas.microsoft.com/office/drawing/2010/main" val="0"/>
              </a:ext>
            </a:extLst>
          </a:blip>
          <a:srcRect l="14314" r="1431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troom, Public Restroom, Rest Room">
            <a:extLst>
              <a:ext uri="{FF2B5EF4-FFF2-40B4-BE49-F238E27FC236}">
                <a16:creationId xmlns:a16="http://schemas.microsoft.com/office/drawing/2014/main" id="{7A29400E-8258-4444-9049-376E1192E419}"/>
              </a:ext>
            </a:extLst>
          </p:cNvPr>
          <p:cNvPicPr>
            <a:picLocks noGrp="1" noChangeAspect="1" noChangeArrowheads="1"/>
          </p:cNvPicPr>
          <p:nvPr>
            <p:ph type="pic" sz="quarter" idx="45"/>
          </p:nvPr>
        </p:nvPicPr>
        <p:blipFill>
          <a:blip r:embed="rId10">
            <a:extLst>
              <a:ext uri="{28A0092B-C50C-407E-A947-70E740481C1C}">
                <a14:useLocalDpi xmlns:a14="http://schemas.microsoft.com/office/drawing/2010/main" val="0"/>
              </a:ext>
            </a:extLst>
          </a:blip>
          <a:srcRect l="40" r="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7D07BC7-5B0B-CF40-F898-13650F2B0072}"/>
              </a:ext>
              <a:ext uri="{C183D7F6-B498-43B3-948B-1728B52AA6E4}">
                <adec:decorative xmlns:adec="http://schemas.microsoft.com/office/drawing/2017/decorative" val="1"/>
              </a:ext>
            </a:extLst>
          </p:cNvPr>
          <p:cNvSpPr/>
          <p:nvPr/>
        </p:nvSpPr>
        <p:spPr>
          <a:xfrm>
            <a:off x="0" y="5982346"/>
            <a:ext cx="12192000" cy="87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4" name="Text Placeholder 3">
            <a:extLst>
              <a:ext uri="{FF2B5EF4-FFF2-40B4-BE49-F238E27FC236}">
                <a16:creationId xmlns:a16="http://schemas.microsoft.com/office/drawing/2014/main" id="{B57DA847-C9E9-DAB1-B3F7-5F655DE752C1}"/>
              </a:ext>
            </a:extLst>
          </p:cNvPr>
          <p:cNvSpPr>
            <a:spLocks noGrp="1"/>
          </p:cNvSpPr>
          <p:nvPr>
            <p:ph type="body" sz="quarter" idx="18"/>
          </p:nvPr>
        </p:nvSpPr>
        <p:spPr/>
        <p:txBody>
          <a:bodyPr/>
          <a:lstStyle/>
          <a:p>
            <a:endParaRPr lang="es-ES_tradnl" noProof="0" dirty="0"/>
          </a:p>
          <a:p>
            <a:endParaRPr lang="es-ES_tradnl" noProof="0" dirty="0"/>
          </a:p>
        </p:txBody>
      </p:sp>
      <p:sp>
        <p:nvSpPr>
          <p:cNvPr id="7" name="Text Placeholder 6">
            <a:extLst>
              <a:ext uri="{FF2B5EF4-FFF2-40B4-BE49-F238E27FC236}">
                <a16:creationId xmlns:a16="http://schemas.microsoft.com/office/drawing/2014/main" id="{AA1D78EA-EDD3-4F1E-1278-C2A81C17F7D3}"/>
              </a:ext>
            </a:extLst>
          </p:cNvPr>
          <p:cNvSpPr>
            <a:spLocks noGrp="1"/>
          </p:cNvSpPr>
          <p:nvPr>
            <p:ph type="body" sz="quarter" idx="36"/>
          </p:nvPr>
        </p:nvSpPr>
        <p:spPr/>
        <p:txBody>
          <a:bodyPr/>
          <a:lstStyle/>
          <a:p>
            <a:endParaRPr lang="es-ES_tradnl" noProof="0" dirty="0"/>
          </a:p>
          <a:p>
            <a:endParaRPr lang="es-ES_tradnl" noProof="0" dirty="0"/>
          </a:p>
        </p:txBody>
      </p:sp>
      <p:sp>
        <p:nvSpPr>
          <p:cNvPr id="9" name="Text Placeholder 8">
            <a:extLst>
              <a:ext uri="{FF2B5EF4-FFF2-40B4-BE49-F238E27FC236}">
                <a16:creationId xmlns:a16="http://schemas.microsoft.com/office/drawing/2014/main" id="{4382E483-0F5D-DB20-02DE-F13EF0156C58}"/>
              </a:ext>
            </a:extLst>
          </p:cNvPr>
          <p:cNvSpPr>
            <a:spLocks noGrp="1"/>
          </p:cNvSpPr>
          <p:nvPr>
            <p:ph type="body" sz="quarter" idx="34"/>
          </p:nvPr>
        </p:nvSpPr>
        <p:spPr/>
        <p:txBody>
          <a:bodyPr/>
          <a:lstStyle/>
          <a:p>
            <a:endParaRPr lang="es-ES_tradnl" noProof="0" dirty="0"/>
          </a:p>
          <a:p>
            <a:endParaRPr lang="es-ES_tradnl" noProof="0" dirty="0"/>
          </a:p>
        </p:txBody>
      </p:sp>
      <p:sp>
        <p:nvSpPr>
          <p:cNvPr id="15" name="Text Placeholder 14">
            <a:extLst>
              <a:ext uri="{FF2B5EF4-FFF2-40B4-BE49-F238E27FC236}">
                <a16:creationId xmlns:a16="http://schemas.microsoft.com/office/drawing/2014/main" id="{5F8DC2FF-BE19-E931-78F6-64C6B4DF9413}"/>
              </a:ext>
            </a:extLst>
          </p:cNvPr>
          <p:cNvSpPr>
            <a:spLocks noGrp="1"/>
          </p:cNvSpPr>
          <p:nvPr>
            <p:ph type="body" sz="quarter" idx="40"/>
          </p:nvPr>
        </p:nvSpPr>
        <p:spPr/>
        <p:txBody>
          <a:bodyPr/>
          <a:lstStyle/>
          <a:p>
            <a:endParaRPr lang="es-ES_tradnl" noProof="0" dirty="0"/>
          </a:p>
          <a:p>
            <a:endParaRPr lang="es-ES_tradnl" noProof="0" dirty="0"/>
          </a:p>
        </p:txBody>
      </p:sp>
      <p:pic>
        <p:nvPicPr>
          <p:cNvPr id="19" name="Audio 18">
            <a:extLst>
              <a:ext uri="{FF2B5EF4-FFF2-40B4-BE49-F238E27FC236}">
                <a16:creationId xmlns:a16="http://schemas.microsoft.com/office/drawing/2014/main" id="{4605A2AF-6A12-EE5C-0171-E9B8C2B87AA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15049"/>
    </mc:Choice>
    <mc:Fallback xmlns="">
      <p:transition spd="slow" advTm="1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F57439-B5DF-3FED-4AA7-0BE75B3AE5A4}"/>
              </a:ext>
            </a:extLst>
          </p:cNvPr>
          <p:cNvSpPr>
            <a:spLocks noGrp="1"/>
          </p:cNvSpPr>
          <p:nvPr>
            <p:ph idx="1"/>
          </p:nvPr>
        </p:nvSpPr>
        <p:spPr>
          <a:xfrm>
            <a:off x="680728" y="5657850"/>
            <a:ext cx="4974545" cy="707513"/>
          </a:xfrm>
        </p:spPr>
        <p:txBody>
          <a:bodyPr>
            <a:normAutofit/>
          </a:bodyPr>
          <a:lstStyle/>
          <a:p>
            <a:endParaRPr lang="es-ES_tradnl" noProof="0" dirty="0"/>
          </a:p>
          <a:p>
            <a:endParaRPr lang="es-ES_tradnl" noProof="0" dirty="0"/>
          </a:p>
        </p:txBody>
      </p:sp>
      <p:sp>
        <p:nvSpPr>
          <p:cNvPr id="32" name="Slide Number Placeholder 2">
            <a:extLst>
              <a:ext uri="{FF2B5EF4-FFF2-40B4-BE49-F238E27FC236}">
                <a16:creationId xmlns:a16="http://schemas.microsoft.com/office/drawing/2014/main" id="{583495F7-1A4E-3BB8-ABC4-E51B6173D736}"/>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s-ES_tradnl" noProof="0" smtClean="0"/>
              <a:t>8</a:t>
            </a:fld>
            <a:endParaRPr lang="es-ES_tradnl" noProof="0" dirty="0"/>
          </a:p>
        </p:txBody>
      </p:sp>
      <p:pic>
        <p:nvPicPr>
          <p:cNvPr id="27" name="Picture Placeholder 26" descr="People raising hands">
            <a:extLst>
              <a:ext uri="{FF2B5EF4-FFF2-40B4-BE49-F238E27FC236}">
                <a16:creationId xmlns:a16="http://schemas.microsoft.com/office/drawing/2014/main" id="{669C5AE9-1B4C-3BE7-441D-C40DA563BD2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89" r="1485" b="1"/>
          <a:stretch>
            <a:fillRect/>
          </a:stretch>
        </p:blipFill>
        <p:spPr>
          <a:xfrm>
            <a:off x="432000" y="-66662"/>
            <a:ext cx="5472000" cy="3714737"/>
          </a:xfrm>
          <a:noFill/>
        </p:spPr>
      </p:pic>
      <p:sp>
        <p:nvSpPr>
          <p:cNvPr id="2" name="Title 1">
            <a:extLst>
              <a:ext uri="{FF2B5EF4-FFF2-40B4-BE49-F238E27FC236}">
                <a16:creationId xmlns:a16="http://schemas.microsoft.com/office/drawing/2014/main" id="{620D6E16-DEAE-255A-93F3-409F36615B2D}"/>
              </a:ext>
            </a:extLst>
          </p:cNvPr>
          <p:cNvSpPr>
            <a:spLocks noGrp="1"/>
          </p:cNvSpPr>
          <p:nvPr>
            <p:ph type="title"/>
          </p:nvPr>
        </p:nvSpPr>
        <p:spPr>
          <a:xfrm>
            <a:off x="680728" y="4764931"/>
            <a:ext cx="4974545" cy="1343025"/>
          </a:xfrm>
        </p:spPr>
        <p:txBody>
          <a:bodyPr anchor="b">
            <a:normAutofit fontScale="90000"/>
          </a:bodyPr>
          <a:lstStyle/>
          <a:p>
            <a:r>
              <a:rPr lang="es-ES_tradnl" sz="3100" noProof="0" dirty="0"/>
              <a:t>Si la grasa corporal provoca un aumento del azúcar en sangre, ¿cómo se puede reducir el azúcar en sangre? </a:t>
            </a:r>
          </a:p>
        </p:txBody>
      </p:sp>
      <p:sp>
        <p:nvSpPr>
          <p:cNvPr id="5" name="Text Placeholder 4">
            <a:extLst>
              <a:ext uri="{FF2B5EF4-FFF2-40B4-BE49-F238E27FC236}">
                <a16:creationId xmlns:a16="http://schemas.microsoft.com/office/drawing/2014/main" id="{F2E95B1C-1E83-54CF-D3D6-B922EC80F931}"/>
              </a:ext>
            </a:extLst>
          </p:cNvPr>
          <p:cNvSpPr>
            <a:spLocks noGrp="1"/>
          </p:cNvSpPr>
          <p:nvPr>
            <p:ph type="body" sz="quarter" idx="13"/>
          </p:nvPr>
        </p:nvSpPr>
        <p:spPr>
          <a:xfrm>
            <a:off x="6288002" y="4130531"/>
            <a:ext cx="1800000" cy="360000"/>
          </a:xfrm>
        </p:spPr>
        <p:txBody>
          <a:bodyPr>
            <a:normAutofit/>
          </a:bodyPr>
          <a:lstStyle/>
          <a:p>
            <a:r>
              <a:rPr lang="es-ES_tradnl" noProof="0" dirty="0"/>
              <a:t> </a:t>
            </a:r>
          </a:p>
        </p:txBody>
      </p:sp>
      <p:sp>
        <p:nvSpPr>
          <p:cNvPr id="6" name="Text Placeholder 5">
            <a:extLst>
              <a:ext uri="{FF2B5EF4-FFF2-40B4-BE49-F238E27FC236}">
                <a16:creationId xmlns:a16="http://schemas.microsoft.com/office/drawing/2014/main" id="{96217735-F2AC-B379-D53A-83E5138EE435}"/>
              </a:ext>
            </a:extLst>
          </p:cNvPr>
          <p:cNvSpPr>
            <a:spLocks noGrp="1"/>
          </p:cNvSpPr>
          <p:nvPr>
            <p:ph type="body" sz="quarter" idx="14"/>
          </p:nvPr>
        </p:nvSpPr>
        <p:spPr>
          <a:xfrm>
            <a:off x="6288002" y="4764931"/>
            <a:ext cx="1800000" cy="720000"/>
          </a:xfrm>
        </p:spPr>
        <p:txBody>
          <a:bodyPr>
            <a:normAutofit/>
          </a:bodyPr>
          <a:lstStyle/>
          <a:p>
            <a:endParaRPr lang="es-ES_tradnl" noProof="0" dirty="0"/>
          </a:p>
          <a:p>
            <a:endParaRPr lang="es-ES_tradnl" noProof="0" dirty="0"/>
          </a:p>
        </p:txBody>
      </p:sp>
      <p:sp>
        <p:nvSpPr>
          <p:cNvPr id="7" name="Text Placeholder 6">
            <a:extLst>
              <a:ext uri="{FF2B5EF4-FFF2-40B4-BE49-F238E27FC236}">
                <a16:creationId xmlns:a16="http://schemas.microsoft.com/office/drawing/2014/main" id="{6250511F-9D5F-D635-6760-1DF2C4D5162D}"/>
              </a:ext>
            </a:extLst>
          </p:cNvPr>
          <p:cNvSpPr>
            <a:spLocks noGrp="1"/>
          </p:cNvSpPr>
          <p:nvPr>
            <p:ph type="body" sz="quarter" idx="15"/>
          </p:nvPr>
        </p:nvSpPr>
        <p:spPr>
          <a:xfrm>
            <a:off x="8202527" y="4130531"/>
            <a:ext cx="1800000" cy="360000"/>
          </a:xfrm>
        </p:spPr>
        <p:txBody>
          <a:bodyPr>
            <a:normAutofit/>
          </a:bodyPr>
          <a:lstStyle/>
          <a:p>
            <a:r>
              <a:rPr lang="es-ES_tradnl" noProof="0" dirty="0"/>
              <a:t> </a:t>
            </a:r>
          </a:p>
        </p:txBody>
      </p:sp>
      <p:sp>
        <p:nvSpPr>
          <p:cNvPr id="8" name="Text Placeholder 7">
            <a:extLst>
              <a:ext uri="{FF2B5EF4-FFF2-40B4-BE49-F238E27FC236}">
                <a16:creationId xmlns:a16="http://schemas.microsoft.com/office/drawing/2014/main" id="{EED2D4E7-AE39-236B-74ED-02F1BE88C0E3}"/>
              </a:ext>
            </a:extLst>
          </p:cNvPr>
          <p:cNvSpPr>
            <a:spLocks noGrp="1"/>
          </p:cNvSpPr>
          <p:nvPr>
            <p:ph type="body" sz="quarter" idx="16"/>
          </p:nvPr>
        </p:nvSpPr>
        <p:spPr>
          <a:xfrm>
            <a:off x="8202527" y="4764931"/>
            <a:ext cx="1800000" cy="720000"/>
          </a:xfrm>
        </p:spPr>
        <p:txBody>
          <a:bodyPr>
            <a:normAutofit/>
          </a:bodyPr>
          <a:lstStyle/>
          <a:p>
            <a:endParaRPr lang="es-ES_tradnl" noProof="0" dirty="0"/>
          </a:p>
          <a:p>
            <a:endParaRPr lang="es-ES_tradnl" noProof="0" dirty="0"/>
          </a:p>
        </p:txBody>
      </p:sp>
      <p:sp>
        <p:nvSpPr>
          <p:cNvPr id="41" name="Text Placeholder 10">
            <a:extLst>
              <a:ext uri="{FF2B5EF4-FFF2-40B4-BE49-F238E27FC236}">
                <a16:creationId xmlns:a16="http://schemas.microsoft.com/office/drawing/2014/main" id="{52A9CA68-4728-7363-D528-D87AB2A24BD6}"/>
              </a:ext>
            </a:extLst>
          </p:cNvPr>
          <p:cNvSpPr>
            <a:spLocks noGrp="1"/>
          </p:cNvSpPr>
          <p:nvPr>
            <p:ph type="body" sz="quarter" idx="18"/>
          </p:nvPr>
        </p:nvSpPr>
        <p:spPr>
          <a:xfrm>
            <a:off x="10117052" y="4764931"/>
            <a:ext cx="1800000" cy="720000"/>
          </a:xfrm>
        </p:spPr>
        <p:txBody>
          <a:bodyPr/>
          <a:lstStyle/>
          <a:p>
            <a:endParaRPr lang="es-ES_tradnl" noProof="0" dirty="0"/>
          </a:p>
          <a:p>
            <a:endParaRPr lang="es-ES_tradnl" noProof="0" dirty="0"/>
          </a:p>
        </p:txBody>
      </p:sp>
      <p:sp>
        <p:nvSpPr>
          <p:cNvPr id="42" name="TextBox 41">
            <a:extLst>
              <a:ext uri="{FF2B5EF4-FFF2-40B4-BE49-F238E27FC236}">
                <a16:creationId xmlns:a16="http://schemas.microsoft.com/office/drawing/2014/main" id="{D5DEC504-A638-3A2A-C10B-91ACD87ADFA7}"/>
              </a:ext>
            </a:extLst>
          </p:cNvPr>
          <p:cNvSpPr txBox="1"/>
          <p:nvPr/>
        </p:nvSpPr>
        <p:spPr>
          <a:xfrm>
            <a:off x="5903999" y="4490531"/>
            <a:ext cx="6288001" cy="2314015"/>
          </a:xfrm>
          <a:prstGeom prst="rect">
            <a:avLst/>
          </a:prstGeom>
          <a:solidFill>
            <a:schemeClr val="bg1"/>
          </a:solidFill>
        </p:spPr>
        <p:txBody>
          <a:bodyPr wrap="square" rtlCol="0">
            <a:spAutoFit/>
          </a:bodyPr>
          <a:lstStyle/>
          <a:p>
            <a:endParaRPr lang="es-ES_tradnl" noProof="0" dirty="0"/>
          </a:p>
        </p:txBody>
      </p:sp>
      <p:pic>
        <p:nvPicPr>
          <p:cNvPr id="14" name="Audio 13">
            <a:extLst>
              <a:ext uri="{FF2B5EF4-FFF2-40B4-BE49-F238E27FC236}">
                <a16:creationId xmlns:a16="http://schemas.microsoft.com/office/drawing/2014/main" id="{2D108061-E9BA-B560-E159-A32F27D12D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14942895"/>
      </p:ext>
    </p:extLst>
  </p:cSld>
  <p:clrMapOvr>
    <a:masterClrMapping/>
  </p:clrMapOvr>
  <mc:AlternateContent xmlns:mc="http://schemas.openxmlformats.org/markup-compatibility/2006" xmlns:p14="http://schemas.microsoft.com/office/powerpoint/2010/main">
    <mc:Choice Requires="p14">
      <p:transition spd="slow" p14:dur="2000" advTm="6249"/>
    </mc:Choice>
    <mc:Fallback xmlns="">
      <p:transition spd="slow" advTm="6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C90842-8030-E740-BF98-BD95ABC0FFDA}"/>
              </a:ext>
            </a:extLst>
          </p:cNvPr>
          <p:cNvSpPr txBox="1"/>
          <p:nvPr/>
        </p:nvSpPr>
        <p:spPr>
          <a:xfrm>
            <a:off x="3872754" y="420531"/>
            <a:ext cx="3854822" cy="368363"/>
          </a:xfrm>
          <a:prstGeom prst="rect">
            <a:avLst/>
          </a:prstGeom>
          <a:solidFill>
            <a:schemeClr val="bg1"/>
          </a:solidFill>
        </p:spPr>
        <p:txBody>
          <a:bodyPr wrap="square" rtlCol="0">
            <a:spAutoFit/>
          </a:bodyPr>
          <a:lstStyle/>
          <a:p>
            <a:r>
              <a:rPr lang="es-ES_tradnl" noProof="0" dirty="0"/>
              <a:t>      </a:t>
            </a:r>
          </a:p>
        </p:txBody>
      </p:sp>
      <p:sp>
        <p:nvSpPr>
          <p:cNvPr id="6" name="TextBox 5">
            <a:extLst>
              <a:ext uri="{FF2B5EF4-FFF2-40B4-BE49-F238E27FC236}">
                <a16:creationId xmlns:a16="http://schemas.microsoft.com/office/drawing/2014/main" id="{DD00931E-773E-154C-B952-2C5812065F9E}"/>
              </a:ext>
            </a:extLst>
          </p:cNvPr>
          <p:cNvSpPr txBox="1"/>
          <p:nvPr/>
        </p:nvSpPr>
        <p:spPr>
          <a:xfrm>
            <a:off x="7404847" y="2603841"/>
            <a:ext cx="1416424" cy="368363"/>
          </a:xfrm>
          <a:prstGeom prst="rect">
            <a:avLst/>
          </a:prstGeom>
          <a:solidFill>
            <a:schemeClr val="bg1"/>
          </a:solidFill>
        </p:spPr>
        <p:txBody>
          <a:bodyPr wrap="square" rtlCol="0">
            <a:spAutoFit/>
          </a:bodyPr>
          <a:lstStyle/>
          <a:p>
            <a:endParaRPr lang="es-ES_tradnl" noProof="0" dirty="0"/>
          </a:p>
        </p:txBody>
      </p:sp>
      <p:sp>
        <p:nvSpPr>
          <p:cNvPr id="7" name="TextBox 6">
            <a:extLst>
              <a:ext uri="{FF2B5EF4-FFF2-40B4-BE49-F238E27FC236}">
                <a16:creationId xmlns:a16="http://schemas.microsoft.com/office/drawing/2014/main" id="{A26EF3A9-47D0-7C42-8798-A0810B06466F}"/>
              </a:ext>
            </a:extLst>
          </p:cNvPr>
          <p:cNvSpPr txBox="1"/>
          <p:nvPr/>
        </p:nvSpPr>
        <p:spPr>
          <a:xfrm>
            <a:off x="1104386" y="2603841"/>
            <a:ext cx="2309439" cy="369332"/>
          </a:xfrm>
          <a:prstGeom prst="rect">
            <a:avLst/>
          </a:prstGeom>
          <a:solidFill>
            <a:schemeClr val="bg1"/>
          </a:solidFill>
        </p:spPr>
        <p:txBody>
          <a:bodyPr wrap="square" rtlCol="0">
            <a:spAutoFit/>
          </a:bodyPr>
          <a:lstStyle/>
          <a:p>
            <a:endParaRPr lang="es-ES_tradnl" noProof="0" dirty="0"/>
          </a:p>
        </p:txBody>
      </p:sp>
      <p:sp>
        <p:nvSpPr>
          <p:cNvPr id="8" name="TextBox 7">
            <a:extLst>
              <a:ext uri="{FF2B5EF4-FFF2-40B4-BE49-F238E27FC236}">
                <a16:creationId xmlns:a16="http://schemas.microsoft.com/office/drawing/2014/main" id="{A4AD8EC7-D705-D54C-9977-FB33EE76F2B0}"/>
              </a:ext>
            </a:extLst>
          </p:cNvPr>
          <p:cNvSpPr txBox="1"/>
          <p:nvPr/>
        </p:nvSpPr>
        <p:spPr>
          <a:xfrm>
            <a:off x="1115077" y="4302371"/>
            <a:ext cx="3152123" cy="369332"/>
          </a:xfrm>
          <a:prstGeom prst="rect">
            <a:avLst/>
          </a:prstGeom>
          <a:solidFill>
            <a:schemeClr val="bg1"/>
          </a:solidFill>
        </p:spPr>
        <p:txBody>
          <a:bodyPr wrap="square" rtlCol="0">
            <a:spAutoFit/>
          </a:bodyPr>
          <a:lstStyle/>
          <a:p>
            <a:endParaRPr lang="es-ES_tradnl" noProof="0" dirty="0"/>
          </a:p>
        </p:txBody>
      </p:sp>
      <p:sp>
        <p:nvSpPr>
          <p:cNvPr id="9" name="TextBox 8">
            <a:extLst>
              <a:ext uri="{FF2B5EF4-FFF2-40B4-BE49-F238E27FC236}">
                <a16:creationId xmlns:a16="http://schemas.microsoft.com/office/drawing/2014/main" id="{F514F4C9-83EA-D44C-BFC4-743340E70AEE}"/>
              </a:ext>
            </a:extLst>
          </p:cNvPr>
          <p:cNvSpPr txBox="1"/>
          <p:nvPr/>
        </p:nvSpPr>
        <p:spPr>
          <a:xfrm>
            <a:off x="2075656" y="5421806"/>
            <a:ext cx="7877236" cy="1169551"/>
          </a:xfrm>
          <a:prstGeom prst="rect">
            <a:avLst/>
          </a:prstGeom>
          <a:solidFill>
            <a:schemeClr val="bg1"/>
          </a:solidFill>
        </p:spPr>
        <p:txBody>
          <a:bodyPr wrap="square" rtlCol="0">
            <a:spAutoFit/>
          </a:bodyPr>
          <a:lstStyle/>
          <a:p>
            <a:pPr algn="ctr"/>
            <a:r>
              <a:rPr lang="es-ES_tradnl" sz="3500" noProof="0" dirty="0"/>
              <a:t>La solución: ¡Elimine la grasa corporal!</a:t>
            </a:r>
            <a:br>
              <a:rPr lang="es-ES_tradnl" sz="3500" noProof="0" dirty="0"/>
            </a:br>
            <a:endParaRPr lang="es-ES_tradnl" sz="3500" noProof="0" dirty="0">
              <a:effectLst/>
            </a:endParaRPr>
          </a:p>
        </p:txBody>
      </p:sp>
      <p:sp>
        <p:nvSpPr>
          <p:cNvPr id="10" name="Rectangle 9">
            <a:extLst>
              <a:ext uri="{FF2B5EF4-FFF2-40B4-BE49-F238E27FC236}">
                <a16:creationId xmlns:a16="http://schemas.microsoft.com/office/drawing/2014/main" id="{D66D8C73-0BAF-9233-0698-62EBDB87E44D}"/>
              </a:ext>
              <a:ext uri="{C183D7F6-B498-43B3-948B-1728B52AA6E4}">
                <adec:decorative xmlns:adec="http://schemas.microsoft.com/office/drawing/2017/decorative" val="1"/>
              </a:ext>
            </a:extLst>
          </p:cNvPr>
          <p:cNvSpPr/>
          <p:nvPr/>
        </p:nvSpPr>
        <p:spPr>
          <a:xfrm>
            <a:off x="0" y="6027005"/>
            <a:ext cx="12192000" cy="830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11" name="Rectangle 10">
            <a:extLst>
              <a:ext uri="{FF2B5EF4-FFF2-40B4-BE49-F238E27FC236}">
                <a16:creationId xmlns:a16="http://schemas.microsoft.com/office/drawing/2014/main" id="{1F065318-F56A-B2B4-971A-FCEDA9051741}"/>
              </a:ext>
              <a:ext uri="{C183D7F6-B498-43B3-948B-1728B52AA6E4}">
                <adec:decorative xmlns:adec="http://schemas.microsoft.com/office/drawing/2017/decorative" val="1"/>
              </a:ext>
            </a:extLst>
          </p:cNvPr>
          <p:cNvSpPr/>
          <p:nvPr/>
        </p:nvSpPr>
        <p:spPr>
          <a:xfrm>
            <a:off x="11771312" y="1"/>
            <a:ext cx="42068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4" name="Picture 3" descr="Man using measuring tape">
            <a:extLst>
              <a:ext uri="{FF2B5EF4-FFF2-40B4-BE49-F238E27FC236}">
                <a16:creationId xmlns:a16="http://schemas.microsoft.com/office/drawing/2014/main" id="{39EA01A2-8786-D966-DD5C-FC5C78EEA6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656" y="165177"/>
            <a:ext cx="7772400" cy="5184177"/>
          </a:xfrm>
          <a:prstGeom prst="rect">
            <a:avLst/>
          </a:prstGeom>
        </p:spPr>
      </p:pic>
      <p:pic>
        <p:nvPicPr>
          <p:cNvPr id="16" name="Audio 15">
            <a:extLst>
              <a:ext uri="{FF2B5EF4-FFF2-40B4-BE49-F238E27FC236}">
                <a16:creationId xmlns:a16="http://schemas.microsoft.com/office/drawing/2014/main" id="{12096A3D-09D3-2BA5-1A18-6201AB5B90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21176"/>
    </mc:Choice>
    <mc:Fallback xmlns="">
      <p:transition spd="slow" advTm="2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1.5|1.6|2.7|5.7|1.9"/>
</p:tagLst>
</file>

<file path=ppt/theme/theme1.xml><?xml version="1.0" encoding="utf-8"?>
<a:theme xmlns:a="http://schemas.openxmlformats.org/drawingml/2006/main" name="TF33781529-1">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2065</Words>
  <Application>Microsoft Macintosh PowerPoint</Application>
  <PresentationFormat>Widescreen</PresentationFormat>
  <Paragraphs>188</Paragraphs>
  <Slides>26</Slides>
  <Notes>26</Notes>
  <HiddenSlides>0</HiddenSlides>
  <MMClips>26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ＭＳ Ｐゴシック</vt:lpstr>
      <vt:lpstr>-webkit-standard</vt:lpstr>
      <vt:lpstr>Aptos</vt:lpstr>
      <vt:lpstr>Arial</vt:lpstr>
      <vt:lpstr>Arial Black</vt:lpstr>
      <vt:lpstr>Calibri</vt:lpstr>
      <vt:lpstr>Calisto MT</vt:lpstr>
      <vt:lpstr>Tahoma</vt:lpstr>
      <vt:lpstr>Times New Roman</vt:lpstr>
      <vt:lpstr>TF33781529-1</vt:lpstr>
      <vt:lpstr>¿Tengo riesgo de padecer diabetes?</vt:lpstr>
      <vt:lpstr>Mi Promotor de Salud: conectando a las personas con la atención médica</vt:lpstr>
      <vt:lpstr>¿Quiénes corren el riesgo de desarrollar  diabetes tipo 2?</vt:lpstr>
      <vt:lpstr>¿Qué ocurre cuando como?</vt:lpstr>
      <vt:lpstr>La insulina es la clave.  Abre las células y deja entrar el azúcar.  </vt:lpstr>
      <vt:lpstr>¿Qué ocurre cuando como?</vt:lpstr>
      <vt:lpstr>Cuando el nivel de azúcar en sangre es alto, no nos sentimos bien porque...  </vt:lpstr>
      <vt:lpstr>Si la grasa corporal provoca un aumento del azúcar en sangre, ¿cómo se puede reducir el azúcar en sangre? </vt:lpstr>
      <vt:lpstr>PowerPoint Presentation</vt:lpstr>
      <vt:lpstr>Consecuencias de la diabetes: COMPLICACIONES  </vt:lpstr>
      <vt:lpstr>¡Pero me siento bien!</vt:lpstr>
      <vt:lpstr>PowerPoint Presentation</vt:lpstr>
      <vt:lpstr>PowerPoint Presentation</vt:lpstr>
      <vt:lpstr>PowerPoint Presentation</vt:lpstr>
      <vt:lpstr>    Entonces... ¿tengo diabetes?</vt:lpstr>
      <vt:lpstr>Hablemos de la A1C </vt:lpstr>
      <vt:lpstr>¿Cuándo se considera que la diabetes está “controlada”?</vt:lpstr>
      <vt:lpstr>Medicinas</vt:lpstr>
      <vt:lpstr>Estamos aquí para ayudarle</vt:lpstr>
      <vt:lpstr>Es un largo camino</vt:lpstr>
      <vt:lpstr>Asistencia médica</vt:lpstr>
      <vt:lpstr>PowerPoint Presentation</vt:lpstr>
      <vt:lpstr> Apoyo moral/espiritual</vt:lpstr>
      <vt:lpstr>CONFIDENCIALIDAD </vt:lpstr>
      <vt:lpstr>Gracias por participar. </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keywords>, docId:3F0337896F04E049356F176038603DE4</cp:keywords>
  <cp:lastModifiedBy/>
  <cp:revision>45</cp:revision>
  <cp:lastPrinted>2026-01-14T19:46:42Z</cp:lastPrinted>
  <dcterms:created xsi:type="dcterms:W3CDTF">2019-09-20T19:57:21Z</dcterms:created>
  <dcterms:modified xsi:type="dcterms:W3CDTF">2026-01-15T19:54:25Z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