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62" r:id="rId2"/>
    <p:sldId id="561" r:id="rId3"/>
    <p:sldId id="267" r:id="rId4"/>
    <p:sldId id="556" r:id="rId5"/>
    <p:sldId id="263" r:id="rId6"/>
    <p:sldId id="266" r:id="rId7"/>
    <p:sldId id="558" r:id="rId8"/>
    <p:sldId id="559" r:id="rId9"/>
    <p:sldId id="258" r:id="rId10"/>
    <p:sldId id="562" r:id="rId11"/>
    <p:sldId id="563" r:id="rId12"/>
    <p:sldId id="259" r:id="rId13"/>
    <p:sldId id="464"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31" autoAdjust="0"/>
    <p:restoredTop sz="57881" autoAdjust="0"/>
  </p:normalViewPr>
  <p:slideViewPr>
    <p:cSldViewPr snapToGrid="0">
      <p:cViewPr varScale="1">
        <p:scale>
          <a:sx n="53" d="100"/>
          <a:sy n="53" d="100"/>
        </p:scale>
        <p:origin x="504" y="2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2E3BA6-34CB-4AC2-B466-7FEF3FC1EBB2}" type="datetimeFigureOut">
              <a:rPr lang="en-US" smtClean="0"/>
              <a:t>3/27/2026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39F9D9-08E2-40E2-9B28-4EB0ED9635C2}" type="slidenum">
              <a:rPr lang="en-US" smtClean="0"/>
              <a:t>‹#›</a:t>
            </a:fld>
            <a:endParaRPr lang="en-US"/>
          </a:p>
        </p:txBody>
      </p:sp>
    </p:spTree>
    <p:extLst>
      <p:ext uri="{BB962C8B-B14F-4D97-AF65-F5344CB8AC3E}">
        <p14:creationId xmlns:p14="http://schemas.microsoft.com/office/powerpoint/2010/main" val="1115645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sz="2000" b="0" i="0" dirty="0">
                <a:solidFill>
                  <a:srgbClr val="000000"/>
                </a:solidFill>
                <a:effectLst/>
              </a:rPr>
              <a:t>Welcome to Video #10!! We are glad you are here again to learn more about your health and how to prevent or manage diabetes. </a:t>
            </a:r>
          </a:p>
          <a:p>
            <a:pPr algn="l">
              <a:buNone/>
            </a:pPr>
            <a:endParaRPr lang="en-US" sz="2000" b="0" i="0" dirty="0">
              <a:solidFill>
                <a:srgbClr val="000000"/>
              </a:solidFill>
              <a:effectLst/>
            </a:endParaRPr>
          </a:p>
          <a:p>
            <a:pPr algn="l">
              <a:buNone/>
            </a:pPr>
            <a:r>
              <a:rPr lang="en-US" sz="2000" b="0" i="0" dirty="0">
                <a:solidFill>
                  <a:srgbClr val="000000"/>
                </a:solidFill>
                <a:effectLst/>
              </a:rPr>
              <a:t>Today we will talk about how tobacco affects the body, how it affects people with diabetes or at risk for diabetes, and ways to quit smoking or help someone else quit. </a:t>
            </a:r>
          </a:p>
          <a:p>
            <a:pPr algn="l">
              <a:buNone/>
            </a:pPr>
            <a:endParaRPr lang="en-US" sz="2000" b="0" i="0" dirty="0">
              <a:solidFill>
                <a:srgbClr val="000000"/>
              </a:solidFill>
              <a:effectLst/>
            </a:endParaRPr>
          </a:p>
          <a:p>
            <a:pPr algn="l">
              <a:buNone/>
            </a:pPr>
            <a:r>
              <a:rPr lang="en-US" sz="2000" b="0" i="0" dirty="0">
                <a:solidFill>
                  <a:srgbClr val="000000"/>
                </a:solidFill>
                <a:effectLst/>
              </a:rPr>
              <a:t>This information may not apply to you right now, but it is good to know to help yourself or others.</a:t>
            </a:r>
          </a:p>
        </p:txBody>
      </p:sp>
      <p:sp>
        <p:nvSpPr>
          <p:cNvPr id="4" name="Slide Number Placeholder 3"/>
          <p:cNvSpPr>
            <a:spLocks noGrp="1"/>
          </p:cNvSpPr>
          <p:nvPr>
            <p:ph type="sldNum" sz="quarter" idx="5"/>
          </p:nvPr>
        </p:nvSpPr>
        <p:spPr/>
        <p:txBody>
          <a:bodyPr/>
          <a:lstStyle/>
          <a:p>
            <a:fld id="{8FAA0298-BA67-4F09-A262-7F3E5CD5DC77}" type="slidenum">
              <a:rPr lang="en-US" smtClean="0"/>
              <a:t>1</a:t>
            </a:fld>
            <a:endParaRPr lang="en-US"/>
          </a:p>
        </p:txBody>
      </p:sp>
    </p:spTree>
    <p:extLst>
      <p:ext uri="{BB962C8B-B14F-4D97-AF65-F5344CB8AC3E}">
        <p14:creationId xmlns:p14="http://schemas.microsoft.com/office/powerpoint/2010/main" val="21447683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22BA3-2BB1-4D1A-9B12-438FA3441D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433AEC-01E1-D86C-711B-AD059E2686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AAEF96-9523-4779-11FE-4C2A1217B44A}"/>
              </a:ext>
            </a:extLst>
          </p:cNvPr>
          <p:cNvSpPr>
            <a:spLocks noGrp="1"/>
          </p:cNvSpPr>
          <p:nvPr>
            <p:ph type="body" idx="1"/>
          </p:nvPr>
        </p:nvSpPr>
        <p:spPr/>
        <p:txBody>
          <a:bodyPr/>
          <a:lstStyle/>
          <a:p>
            <a:pPr algn="l">
              <a:buNone/>
            </a:pPr>
            <a:r>
              <a:rPr lang="en-US" sz="2000" b="1" i="0" dirty="0">
                <a:solidFill>
                  <a:srgbClr val="000000"/>
                </a:solidFill>
                <a:effectLst/>
              </a:rPr>
              <a:t>Withdrawal symptoms</a:t>
            </a:r>
            <a:r>
              <a:rPr lang="en-US" sz="2000" b="0" i="0" dirty="0">
                <a:solidFill>
                  <a:srgbClr val="000000"/>
                </a:solidFill>
                <a:effectLst/>
              </a:rPr>
              <a:t> may include: </a:t>
            </a:r>
          </a:p>
          <a:p>
            <a:pPr algn="l">
              <a:buNone/>
            </a:pPr>
            <a:endParaRPr lang="en-US" sz="2000" b="0" i="0" dirty="0">
              <a:solidFill>
                <a:srgbClr val="000000"/>
              </a:solidFill>
              <a:effectLst/>
            </a:endParaRPr>
          </a:p>
          <a:p>
            <a:pPr algn="l">
              <a:buNone/>
            </a:pPr>
            <a:r>
              <a:rPr lang="en-US" sz="2000" b="0" i="0" dirty="0">
                <a:solidFill>
                  <a:srgbClr val="000000"/>
                </a:solidFill>
                <a:effectLst/>
              </a:rPr>
              <a:t>craving the taste of a cigarette, smelling smoke, handling cigarettes or lighters, needing something in your hands or mouth, and feeling restless.</a:t>
            </a:r>
          </a:p>
          <a:p>
            <a:pPr algn="l">
              <a:buNone/>
            </a:pPr>
            <a:endParaRPr lang="en-US" sz="2000" b="0" i="0" dirty="0">
              <a:solidFill>
                <a:srgbClr val="000000"/>
              </a:solidFill>
              <a:effectLst/>
            </a:endParaRPr>
          </a:p>
          <a:p>
            <a:pPr algn="l">
              <a:buNone/>
            </a:pPr>
            <a:r>
              <a:rPr lang="en-US" sz="2000" b="0" i="0" dirty="0">
                <a:solidFill>
                  <a:srgbClr val="000000"/>
                </a:solidFill>
                <a:effectLst/>
              </a:rPr>
              <a:t>Habits and addictions are hard to break because repeated actions change the brain. </a:t>
            </a:r>
          </a:p>
          <a:p>
            <a:pPr algn="l">
              <a:buNone/>
            </a:pPr>
            <a:endParaRPr lang="en-US" sz="2000" b="0" i="0" dirty="0">
              <a:solidFill>
                <a:srgbClr val="000000"/>
              </a:solidFill>
              <a:effectLst/>
            </a:endParaRPr>
          </a:p>
          <a:p>
            <a:pPr algn="l">
              <a:buNone/>
            </a:pPr>
            <a:r>
              <a:rPr lang="en-US" sz="2000" b="0" i="0" dirty="0">
                <a:solidFill>
                  <a:srgbClr val="000000"/>
                </a:solidFill>
                <a:effectLst/>
              </a:rPr>
              <a:t>But it is possible to learn new behaviors. Faith, community support, and prayer can help you find strength to quit.</a:t>
            </a:r>
            <a:endParaRPr lang="es-ES" sz="1300" u="sng" dirty="0">
              <a:solidFill>
                <a:srgbClr val="087599"/>
              </a:solidFill>
              <a:latin typeface="+mj-lt"/>
            </a:endParaRPr>
          </a:p>
          <a:p>
            <a:pPr algn="l">
              <a:buFont typeface="Arial" panose="020B0604020202020204" pitchFamily="34" charset="0"/>
              <a:buNone/>
            </a:pPr>
            <a:endParaRPr lang="es-ES" sz="1300" u="sng" dirty="0">
              <a:solidFill>
                <a:srgbClr val="087599"/>
              </a:solidFill>
              <a:latin typeface="+mj-lt"/>
            </a:endParaRPr>
          </a:p>
          <a:p>
            <a:pPr algn="l">
              <a:buFont typeface="Arial" panose="020B0604020202020204" pitchFamily="34" charset="0"/>
              <a:buChar char="•"/>
            </a:pPr>
            <a:endParaRPr lang="es-ES" sz="1300" u="sng" dirty="0">
              <a:solidFill>
                <a:srgbClr val="087599"/>
              </a:solidFill>
              <a:latin typeface="+mj-lt"/>
            </a:endParaRPr>
          </a:p>
          <a:p>
            <a:pPr algn="l">
              <a:buFont typeface="Arial" panose="020B0604020202020204" pitchFamily="34" charset="0"/>
              <a:buChar char="•"/>
            </a:pPr>
            <a:endParaRPr lang="es-ES" sz="1300" dirty="0">
              <a:solidFill>
                <a:srgbClr val="333333"/>
              </a:solidFill>
              <a:latin typeface="+mj-lt"/>
            </a:endParaRPr>
          </a:p>
          <a:p>
            <a:pPr algn="l"/>
            <a:endParaRPr lang="es-ES" sz="1300" dirty="0">
              <a:solidFill>
                <a:srgbClr val="333333"/>
              </a:solidFill>
              <a:latin typeface="+mj-lt"/>
            </a:endParaRPr>
          </a:p>
          <a:p>
            <a:endParaRPr lang="es-ES" sz="1300" dirty="0">
              <a:solidFill>
                <a:srgbClr val="333333"/>
              </a:solidFill>
              <a:latin typeface="+mj-lt"/>
            </a:endParaRPr>
          </a:p>
          <a:p>
            <a:endParaRPr lang="es-ES" sz="1300" dirty="0">
              <a:solidFill>
                <a:srgbClr val="333333"/>
              </a:solidFill>
              <a:latin typeface="+mj-lt"/>
            </a:endParaRPr>
          </a:p>
          <a:p>
            <a:endParaRPr lang="en-US" sz="1300" dirty="0">
              <a:latin typeface="+mj-lt"/>
            </a:endParaRPr>
          </a:p>
        </p:txBody>
      </p:sp>
      <p:sp>
        <p:nvSpPr>
          <p:cNvPr id="4" name="Slide Number Placeholder 3">
            <a:extLst>
              <a:ext uri="{FF2B5EF4-FFF2-40B4-BE49-F238E27FC236}">
                <a16:creationId xmlns:a16="http://schemas.microsoft.com/office/drawing/2014/main" id="{DDBCFCA2-A8D7-5308-80ED-B3F6DEBD800D}"/>
              </a:ext>
            </a:extLst>
          </p:cNvPr>
          <p:cNvSpPr>
            <a:spLocks noGrp="1"/>
          </p:cNvSpPr>
          <p:nvPr>
            <p:ph type="sldNum" sz="quarter" idx="5"/>
          </p:nvPr>
        </p:nvSpPr>
        <p:spPr/>
        <p:txBody>
          <a:bodyPr/>
          <a:lstStyle/>
          <a:p>
            <a:fld id="{8FAA0298-BA67-4F09-A262-7F3E5CD5DC77}" type="slidenum">
              <a:rPr lang="en-US" smtClean="0"/>
              <a:t>10</a:t>
            </a:fld>
            <a:endParaRPr lang="en-US"/>
          </a:p>
        </p:txBody>
      </p:sp>
    </p:spTree>
    <p:extLst>
      <p:ext uri="{BB962C8B-B14F-4D97-AF65-F5344CB8AC3E}">
        <p14:creationId xmlns:p14="http://schemas.microsoft.com/office/powerpoint/2010/main" val="35751085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1463D-811A-F73A-D809-7317213927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5FAA64-2878-E676-1042-2F428E76A3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01745C-EEB4-BF06-37D8-7F57F40BF77C}"/>
              </a:ext>
            </a:extLst>
          </p:cNvPr>
          <p:cNvSpPr>
            <a:spLocks noGrp="1"/>
          </p:cNvSpPr>
          <p:nvPr>
            <p:ph type="body" idx="1"/>
          </p:nvPr>
        </p:nvSpPr>
        <p:spPr/>
        <p:txBody>
          <a:bodyPr/>
          <a:lstStyle/>
          <a:p>
            <a:pPr algn="l">
              <a:buNone/>
            </a:pPr>
            <a:r>
              <a:rPr lang="en-US" b="0" i="0" dirty="0">
                <a:solidFill>
                  <a:srgbClr val="000000"/>
                </a:solidFill>
                <a:effectLst/>
              </a:rPr>
              <a:t>Let’s also review your goals – how are you doing? </a:t>
            </a:r>
          </a:p>
          <a:p>
            <a:pPr algn="l">
              <a:buNone/>
            </a:pPr>
            <a:endParaRPr lang="en-US" b="0" i="0" dirty="0">
              <a:solidFill>
                <a:srgbClr val="000000"/>
              </a:solidFill>
              <a:effectLst/>
            </a:endParaRPr>
          </a:p>
          <a:p>
            <a:pPr algn="l">
              <a:buNone/>
            </a:pPr>
            <a:r>
              <a:rPr lang="en-US" b="0" i="0" dirty="0">
                <a:solidFill>
                  <a:srgbClr val="000000"/>
                </a:solidFill>
                <a:effectLst/>
              </a:rPr>
              <a:t>What is going well &amp; What has been difficult?</a:t>
            </a:r>
          </a:p>
          <a:p>
            <a:pPr algn="l">
              <a:buNone/>
            </a:pPr>
            <a:endParaRPr lang="en-US" b="0" i="0" dirty="0">
              <a:solidFill>
                <a:srgbClr val="000000"/>
              </a:solidFill>
              <a:effectLst/>
            </a:endParaRPr>
          </a:p>
          <a:p>
            <a:pPr algn="l">
              <a:buNone/>
            </a:pPr>
            <a:r>
              <a:rPr lang="en-US" b="0" i="0" dirty="0">
                <a:solidFill>
                  <a:srgbClr val="000000"/>
                </a:solidFill>
                <a:effectLst/>
              </a:rPr>
              <a:t>Are there any goals you need to make based on today’s class?  If this class applied to you, make a goal to stop this bad habit.  Your CHW can help you create a plan to stop smoking!!</a:t>
            </a:r>
          </a:p>
          <a:p>
            <a:pPr algn="l">
              <a:buNone/>
            </a:pPr>
            <a:endParaRPr lang="en-US" b="0" i="0" dirty="0">
              <a:solidFill>
                <a:srgbClr val="000000"/>
              </a:solidFill>
              <a:effectLst/>
            </a:endParaRPr>
          </a:p>
          <a:p>
            <a:pPr algn="l">
              <a:buNone/>
            </a:pPr>
            <a:endParaRPr lang="en-US" b="0" i="0" dirty="0">
              <a:solidFill>
                <a:srgbClr val="000000"/>
              </a:solidFill>
              <a:effectLst/>
            </a:endParaRPr>
          </a:p>
        </p:txBody>
      </p:sp>
      <p:sp>
        <p:nvSpPr>
          <p:cNvPr id="4" name="Slide Number Placeholder 3">
            <a:extLst>
              <a:ext uri="{FF2B5EF4-FFF2-40B4-BE49-F238E27FC236}">
                <a16:creationId xmlns:a16="http://schemas.microsoft.com/office/drawing/2014/main" id="{D50B09E3-A861-CA0F-B88D-5B0087C31747}"/>
              </a:ext>
            </a:extLst>
          </p:cNvPr>
          <p:cNvSpPr>
            <a:spLocks noGrp="1"/>
          </p:cNvSpPr>
          <p:nvPr>
            <p:ph type="sldNum" sz="quarter" idx="5"/>
          </p:nvPr>
        </p:nvSpPr>
        <p:spPr/>
        <p:txBody>
          <a:bodyPr/>
          <a:lstStyle/>
          <a:p>
            <a:fld id="{168375C1-7C5C-42A2-80F2-05631BB3764E}" type="slidenum">
              <a:rPr lang="en-US" noProof="0" smtClean="0"/>
              <a:pPr/>
              <a:t>11</a:t>
            </a:fld>
            <a:endParaRPr lang="en-US" noProof="0" dirty="0"/>
          </a:p>
        </p:txBody>
      </p:sp>
    </p:spTree>
    <p:extLst>
      <p:ext uri="{BB962C8B-B14F-4D97-AF65-F5344CB8AC3E}">
        <p14:creationId xmlns:p14="http://schemas.microsoft.com/office/powerpoint/2010/main" val="34696041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sz="2000" b="0" i="0" dirty="0">
                <a:solidFill>
                  <a:srgbClr val="000000"/>
                </a:solidFill>
                <a:effectLst/>
              </a:rPr>
              <a:t>If you want more information on this topic, here are some of the sources we used.</a:t>
            </a:r>
          </a:p>
          <a:p>
            <a:pPr algn="l">
              <a:buNone/>
            </a:pPr>
            <a:endParaRPr lang="en-US" sz="2000" b="0" i="0" dirty="0">
              <a:solidFill>
                <a:srgbClr val="000000"/>
              </a:solidFill>
              <a:effectLst/>
            </a:endParaRPr>
          </a:p>
          <a:p>
            <a:pPr algn="l">
              <a:buNone/>
            </a:pPr>
            <a:r>
              <a:rPr lang="en-US" sz="2000" b="0" i="0" dirty="0">
                <a:solidFill>
                  <a:srgbClr val="000000"/>
                </a:solidFill>
                <a:effectLst/>
              </a:rPr>
              <a:t>This is another area to involve your family and friends!!</a:t>
            </a:r>
          </a:p>
          <a:p>
            <a:pPr algn="l">
              <a:buNone/>
            </a:pPr>
            <a:endParaRPr lang="en-US" sz="2000" b="0" i="0" dirty="0">
              <a:solidFill>
                <a:srgbClr val="000000"/>
              </a:solidFill>
              <a:effectLst/>
            </a:endParaRPr>
          </a:p>
          <a:p>
            <a:pPr algn="l">
              <a:buNone/>
            </a:pPr>
            <a:r>
              <a:rPr lang="en-US" sz="2000" b="0" i="0" dirty="0">
                <a:solidFill>
                  <a:srgbClr val="000000"/>
                </a:solidFill>
                <a:effectLst/>
              </a:rPr>
              <a:t>If you need help CONNECTING to your family or to resources to help you stop smoking, let your CHW know.</a:t>
            </a:r>
          </a:p>
          <a:p>
            <a:pPr algn="l">
              <a:buNone/>
            </a:pPr>
            <a:endParaRPr lang="en-US" sz="2000" b="0" i="0" dirty="0">
              <a:solidFill>
                <a:srgbClr val="000000"/>
              </a:solidFill>
              <a:effectLst/>
            </a:endParaRPr>
          </a:p>
          <a:p>
            <a:pPr algn="l">
              <a:buNone/>
            </a:pPr>
            <a:r>
              <a:rPr lang="en-US" sz="2000" b="0" i="0" dirty="0">
                <a:solidFill>
                  <a:srgbClr val="000000"/>
                </a:solidFill>
                <a:effectLst/>
              </a:rPr>
              <a:t>They will be happy to help you.</a:t>
            </a:r>
          </a:p>
          <a:p>
            <a:pPr algn="l">
              <a:buNone/>
            </a:pPr>
            <a:endParaRPr lang="en-US" sz="2000" b="0" i="0" dirty="0">
              <a:solidFill>
                <a:srgbClr val="000000"/>
              </a:solidFill>
              <a:effectLst/>
            </a:endParaRPr>
          </a:p>
          <a:p>
            <a:pPr algn="l"/>
            <a:r>
              <a:rPr lang="en-US" sz="2000" b="0" i="0" dirty="0">
                <a:solidFill>
                  <a:srgbClr val="000000"/>
                </a:solidFill>
                <a:effectLst/>
              </a:rPr>
              <a:t>See you next time!</a:t>
            </a:r>
          </a:p>
        </p:txBody>
      </p:sp>
      <p:sp>
        <p:nvSpPr>
          <p:cNvPr id="4" name="Slide Number Placeholder 3"/>
          <p:cNvSpPr>
            <a:spLocks noGrp="1"/>
          </p:cNvSpPr>
          <p:nvPr>
            <p:ph type="sldNum" sz="quarter" idx="5"/>
          </p:nvPr>
        </p:nvSpPr>
        <p:spPr/>
        <p:txBody>
          <a:bodyPr/>
          <a:lstStyle/>
          <a:p>
            <a:fld id="{8FAA0298-BA67-4F09-A262-7F3E5CD5DC77}" type="slidenum">
              <a:rPr lang="en-US" smtClean="0"/>
              <a:t>12</a:t>
            </a:fld>
            <a:endParaRPr lang="en-US"/>
          </a:p>
        </p:txBody>
      </p:sp>
    </p:spTree>
    <p:extLst>
      <p:ext uri="{BB962C8B-B14F-4D97-AF65-F5344CB8AC3E}">
        <p14:creationId xmlns:p14="http://schemas.microsoft.com/office/powerpoint/2010/main" val="22049337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825500"/>
            <a:ext cx="5872162" cy="33035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401DC4A-2BD5-4C91-8ED6-40C10FBE64EC}"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3881806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2AB3AD-E430-A538-FF63-CC8F23E44A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89D013-7F42-E500-54F3-4CD5BF9B39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58AE2D-85DD-4E92-55AC-171BC77C7E5B}"/>
              </a:ext>
            </a:extLst>
          </p:cNvPr>
          <p:cNvSpPr>
            <a:spLocks noGrp="1"/>
          </p:cNvSpPr>
          <p:nvPr>
            <p:ph type="body" idx="1"/>
          </p:nvPr>
        </p:nvSpPr>
        <p:spPr/>
        <p:txBody>
          <a:bodyPr/>
          <a:lstStyle/>
          <a:p>
            <a:pPr algn="l">
              <a:buNone/>
            </a:pPr>
            <a:endParaRPr lang="en-US" sz="2000" b="0" i="0" dirty="0">
              <a:solidFill>
                <a:srgbClr val="000000"/>
              </a:solidFill>
              <a:effectLst/>
            </a:endParaRPr>
          </a:p>
          <a:p>
            <a:pPr algn="l">
              <a:buNone/>
            </a:pPr>
            <a:r>
              <a:rPr lang="en-US" sz="2000" b="0" i="0" dirty="0">
                <a:solidFill>
                  <a:srgbClr val="000000"/>
                </a:solidFill>
                <a:effectLst/>
              </a:rPr>
              <a:t>Smoking is an addiction caused by nicotine, which is in tobacco. It gives a feeling of pleasure in the body. </a:t>
            </a:r>
          </a:p>
          <a:p>
            <a:pPr algn="l">
              <a:buNone/>
            </a:pPr>
            <a:endParaRPr lang="en-US" sz="2000" b="0" i="0" dirty="0">
              <a:solidFill>
                <a:srgbClr val="000000"/>
              </a:solidFill>
              <a:effectLst/>
            </a:endParaRPr>
          </a:p>
          <a:p>
            <a:pPr algn="l">
              <a:buNone/>
            </a:pPr>
            <a:r>
              <a:rPr lang="en-US" sz="2000" b="0" i="0" dirty="0">
                <a:solidFill>
                  <a:srgbClr val="000000"/>
                </a:solidFill>
                <a:effectLst/>
              </a:rPr>
              <a:t>Smoking is a leading cause of early, preventable death. </a:t>
            </a:r>
          </a:p>
          <a:p>
            <a:pPr algn="l">
              <a:buNone/>
            </a:pPr>
            <a:endParaRPr lang="en-US" sz="2000" b="0" i="0" dirty="0">
              <a:solidFill>
                <a:srgbClr val="000000"/>
              </a:solidFill>
              <a:effectLst/>
            </a:endParaRPr>
          </a:p>
          <a:p>
            <a:pPr algn="l">
              <a:buNone/>
            </a:pPr>
            <a:r>
              <a:rPr lang="en-US" sz="2000" b="0" i="0" dirty="0">
                <a:solidFill>
                  <a:srgbClr val="000000"/>
                </a:solidFill>
                <a:effectLst/>
              </a:rPr>
              <a:t>Each year, about 4.9 million people die from tobacco use. By 2030, this could rise to 10 million deaths each year. About 1 million people die each year from secondhand smoke, also called passive smoking.</a:t>
            </a:r>
          </a:p>
          <a:p>
            <a:pPr algn="l">
              <a:buNone/>
            </a:pPr>
            <a:endParaRPr lang="en-US" sz="2000" b="0" i="0" dirty="0">
              <a:solidFill>
                <a:srgbClr val="000000"/>
              </a:solidFill>
              <a:effectLst/>
            </a:endParaRPr>
          </a:p>
          <a:p>
            <a:pPr algn="l"/>
            <a:r>
              <a:rPr lang="en-US" sz="2000" b="0" i="0" dirty="0">
                <a:solidFill>
                  <a:srgbClr val="000000"/>
                </a:solidFill>
                <a:effectLst/>
              </a:rPr>
              <a:t>Tobacco is harmful in all forms. </a:t>
            </a:r>
          </a:p>
          <a:p>
            <a:pPr algn="l"/>
            <a:endParaRPr lang="en-US" sz="2000" b="0" i="0" dirty="0">
              <a:solidFill>
                <a:srgbClr val="000000"/>
              </a:solidFill>
              <a:effectLst/>
            </a:endParaRPr>
          </a:p>
          <a:p>
            <a:pPr algn="l"/>
            <a:r>
              <a:rPr lang="en-US" sz="2000" b="0" i="0" dirty="0">
                <a:solidFill>
                  <a:srgbClr val="000000"/>
                </a:solidFill>
                <a:effectLst/>
              </a:rPr>
              <a:t>Cigarettes are the most common, but tobacco can also be used in pipes, water pipes or hookahs, cigars, chewing tobacco, and e-cigarettes. E-cigarettes have less nicotine but still have toxic substances. </a:t>
            </a:r>
          </a:p>
          <a:p>
            <a:pPr algn="l"/>
            <a:endParaRPr lang="en-US" sz="2000" b="0" i="0" dirty="0">
              <a:solidFill>
                <a:srgbClr val="000000"/>
              </a:solidFill>
              <a:effectLst/>
            </a:endParaRPr>
          </a:p>
          <a:p>
            <a:pPr algn="l"/>
            <a:r>
              <a:rPr lang="en-US" sz="2000" b="0" i="0" dirty="0">
                <a:solidFill>
                  <a:srgbClr val="000000"/>
                </a:solidFill>
                <a:effectLst/>
              </a:rPr>
              <a:t>Other forms like flavored cigarettes, menthols, or powdered tobacco are also harmful.</a:t>
            </a:r>
          </a:p>
        </p:txBody>
      </p:sp>
      <p:sp>
        <p:nvSpPr>
          <p:cNvPr id="4" name="Slide Number Placeholder 3">
            <a:extLst>
              <a:ext uri="{FF2B5EF4-FFF2-40B4-BE49-F238E27FC236}">
                <a16:creationId xmlns:a16="http://schemas.microsoft.com/office/drawing/2014/main" id="{0BC12CFE-40CE-14BE-0EF0-703505C37D60}"/>
              </a:ext>
            </a:extLst>
          </p:cNvPr>
          <p:cNvSpPr>
            <a:spLocks noGrp="1"/>
          </p:cNvSpPr>
          <p:nvPr>
            <p:ph type="sldNum" sz="quarter" idx="5"/>
          </p:nvPr>
        </p:nvSpPr>
        <p:spPr/>
        <p:txBody>
          <a:bodyPr/>
          <a:lstStyle/>
          <a:p>
            <a:fld id="{8FAA0298-BA67-4F09-A262-7F3E5CD5DC77}" type="slidenum">
              <a:rPr lang="en-US" smtClean="0"/>
              <a:t>2</a:t>
            </a:fld>
            <a:endParaRPr lang="en-US"/>
          </a:p>
        </p:txBody>
      </p:sp>
    </p:spTree>
    <p:extLst>
      <p:ext uri="{BB962C8B-B14F-4D97-AF65-F5344CB8AC3E}">
        <p14:creationId xmlns:p14="http://schemas.microsoft.com/office/powerpoint/2010/main" val="15003839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sz="2000" b="0" i="0" dirty="0">
                <a:solidFill>
                  <a:srgbClr val="000000"/>
                </a:solidFill>
                <a:effectLst/>
              </a:rPr>
              <a:t>There are several risk factors for smoking, including:</a:t>
            </a:r>
          </a:p>
          <a:p>
            <a:pPr algn="l">
              <a:buNone/>
            </a:pPr>
            <a:endParaRPr lang="en-US" sz="2000" b="0" i="0" dirty="0">
              <a:solidFill>
                <a:srgbClr val="000000"/>
              </a:solidFill>
              <a:effectLst/>
            </a:endParaRPr>
          </a:p>
          <a:p>
            <a:pPr algn="l">
              <a:buFont typeface="Arial" panose="020B0604020202020204" pitchFamily="34" charset="0"/>
              <a:buChar char="•"/>
            </a:pPr>
            <a:r>
              <a:rPr lang="en-US" sz="2000" b="1" i="0" dirty="0">
                <a:solidFill>
                  <a:srgbClr val="000000"/>
                </a:solidFill>
                <a:effectLst/>
              </a:rPr>
              <a:t>Age</a:t>
            </a:r>
            <a:r>
              <a:rPr lang="en-US" sz="2000" b="0" i="0" dirty="0">
                <a:solidFill>
                  <a:srgbClr val="000000"/>
                </a:solidFill>
                <a:effectLst/>
              </a:rPr>
              <a:t>: the younger a person starts smoking, the more likely they are to become addicted</a:t>
            </a:r>
          </a:p>
          <a:p>
            <a:pPr algn="l">
              <a:buFont typeface="Arial" panose="020B0604020202020204" pitchFamily="34" charset="0"/>
              <a:buChar char="•"/>
            </a:pPr>
            <a:r>
              <a:rPr lang="en-US" sz="2000" b="1" i="0" dirty="0">
                <a:solidFill>
                  <a:srgbClr val="000000"/>
                </a:solidFill>
                <a:effectLst/>
              </a:rPr>
              <a:t>Parents and friends</a:t>
            </a:r>
            <a:r>
              <a:rPr lang="en-US" sz="2000" b="0" i="0" dirty="0">
                <a:solidFill>
                  <a:srgbClr val="000000"/>
                </a:solidFill>
                <a:effectLst/>
              </a:rPr>
              <a:t>: children of parents who smoke are more likely to smoke too</a:t>
            </a:r>
          </a:p>
          <a:p>
            <a:pPr algn="l">
              <a:buFont typeface="Arial" panose="020B0604020202020204" pitchFamily="34" charset="0"/>
              <a:buChar char="•"/>
            </a:pPr>
            <a:r>
              <a:rPr lang="en-US" sz="2000" b="1" i="0" dirty="0">
                <a:solidFill>
                  <a:srgbClr val="000000"/>
                </a:solidFill>
                <a:effectLst/>
              </a:rPr>
              <a:t>Depression and anxiety</a:t>
            </a:r>
            <a:r>
              <a:rPr lang="en-US" sz="2000" b="0" i="0" dirty="0">
                <a:solidFill>
                  <a:srgbClr val="000000"/>
                </a:solidFill>
                <a:effectLst/>
              </a:rPr>
              <a:t>: these mental health conditions are linked to addiction</a:t>
            </a:r>
          </a:p>
          <a:p>
            <a:pPr algn="l">
              <a:buFont typeface="Arial" panose="020B0604020202020204" pitchFamily="34" charset="0"/>
              <a:buChar char="•"/>
            </a:pPr>
            <a:r>
              <a:rPr lang="en-US" sz="2000" b="1" i="0" dirty="0">
                <a:solidFill>
                  <a:srgbClr val="000000"/>
                </a:solidFill>
                <a:effectLst/>
              </a:rPr>
              <a:t>Alcohol and drugs</a:t>
            </a:r>
            <a:r>
              <a:rPr lang="en-US" sz="2000" b="0" i="0" dirty="0">
                <a:solidFill>
                  <a:srgbClr val="000000"/>
                </a:solidFill>
                <a:effectLst/>
              </a:rPr>
              <a:t>: drinking alcohol can increase the chance of using other addictive substances</a:t>
            </a:r>
          </a:p>
          <a:p>
            <a:pPr algn="l">
              <a:buFont typeface="Arial" panose="020B0604020202020204" pitchFamily="34" charset="0"/>
              <a:buChar char="•"/>
            </a:pPr>
            <a:endParaRPr lang="en-US" sz="2000" b="0" i="0" dirty="0">
              <a:solidFill>
                <a:srgbClr val="000000"/>
              </a:solidFill>
              <a:effectLst/>
            </a:endParaRPr>
          </a:p>
          <a:p>
            <a:pPr algn="l">
              <a:buNone/>
            </a:pPr>
            <a:r>
              <a:rPr lang="en-US" sz="2000" b="0" i="0" dirty="0">
                <a:solidFill>
                  <a:srgbClr val="000000"/>
                </a:solidFill>
                <a:effectLst/>
              </a:rPr>
              <a:t>Some signs that a person may be addicted to tobacco include:</a:t>
            </a:r>
          </a:p>
          <a:p>
            <a:pPr algn="l">
              <a:buFont typeface="Arial" panose="020B0604020202020204" pitchFamily="34" charset="0"/>
              <a:buChar char="•"/>
            </a:pPr>
            <a:r>
              <a:rPr lang="en-US" sz="2000" b="0" i="0" dirty="0">
                <a:solidFill>
                  <a:srgbClr val="000000"/>
                </a:solidFill>
                <a:effectLst/>
              </a:rPr>
              <a:t>Difficulty quitting</a:t>
            </a:r>
          </a:p>
          <a:p>
            <a:pPr algn="l">
              <a:buFont typeface="Arial" panose="020B0604020202020204" pitchFamily="34" charset="0"/>
              <a:buChar char="•"/>
            </a:pPr>
            <a:r>
              <a:rPr lang="en-US" sz="2000" b="0" i="0" dirty="0">
                <a:solidFill>
                  <a:srgbClr val="000000"/>
                </a:solidFill>
                <a:effectLst/>
              </a:rPr>
              <a:t>Feeling sick or uncomfortable when they do not smoke for a while</a:t>
            </a:r>
          </a:p>
          <a:p>
            <a:endParaRPr lang="es-MX" sz="1300" dirty="0">
              <a:latin typeface="+mj-lt"/>
            </a:endParaRPr>
          </a:p>
        </p:txBody>
      </p:sp>
      <p:sp>
        <p:nvSpPr>
          <p:cNvPr id="4" name="Slide Number Placeholder 3"/>
          <p:cNvSpPr>
            <a:spLocks noGrp="1"/>
          </p:cNvSpPr>
          <p:nvPr>
            <p:ph type="sldNum" sz="quarter" idx="5"/>
          </p:nvPr>
        </p:nvSpPr>
        <p:spPr/>
        <p:txBody>
          <a:bodyPr/>
          <a:lstStyle/>
          <a:p>
            <a:fld id="{8FAA0298-BA67-4F09-A262-7F3E5CD5DC77}" type="slidenum">
              <a:rPr lang="en-US" smtClean="0"/>
              <a:t>3</a:t>
            </a:fld>
            <a:endParaRPr lang="en-US"/>
          </a:p>
        </p:txBody>
      </p:sp>
    </p:spTree>
    <p:extLst>
      <p:ext uri="{BB962C8B-B14F-4D97-AF65-F5344CB8AC3E}">
        <p14:creationId xmlns:p14="http://schemas.microsoft.com/office/powerpoint/2010/main" val="1009591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sz="2000" b="0" i="0" dirty="0">
                <a:solidFill>
                  <a:srgbClr val="000000"/>
                </a:solidFill>
                <a:effectLst/>
              </a:rPr>
              <a:t>Let’s understand something important. Do you know how a cigarette is made or what it contains?</a:t>
            </a:r>
          </a:p>
          <a:p>
            <a:pPr algn="l">
              <a:buNone/>
            </a:pPr>
            <a:endParaRPr lang="en-US" sz="2000" b="0" i="0" dirty="0">
              <a:solidFill>
                <a:srgbClr val="000000"/>
              </a:solidFill>
              <a:effectLst/>
            </a:endParaRPr>
          </a:p>
          <a:p>
            <a:pPr algn="l">
              <a:buNone/>
            </a:pPr>
            <a:r>
              <a:rPr lang="en-US" sz="2000" b="0" i="0" dirty="0">
                <a:solidFill>
                  <a:srgbClr val="000000"/>
                </a:solidFill>
                <a:effectLst/>
              </a:rPr>
              <a:t>Cigarettes have many unhealthy things, including:</a:t>
            </a:r>
          </a:p>
          <a:p>
            <a:pPr algn="l">
              <a:buNone/>
            </a:pPr>
            <a:endParaRPr lang="en-US" sz="2000" b="0" i="0" dirty="0">
              <a:solidFill>
                <a:srgbClr val="000000"/>
              </a:solidFill>
              <a:effectLst/>
            </a:endParaRPr>
          </a:p>
          <a:p>
            <a:pPr algn="l">
              <a:buFont typeface="Arial" panose="020B0604020202020204" pitchFamily="34" charset="0"/>
              <a:buChar char="•"/>
            </a:pPr>
            <a:r>
              <a:rPr lang="en-US" sz="2000" b="1" i="0" dirty="0">
                <a:solidFill>
                  <a:srgbClr val="000000"/>
                </a:solidFill>
                <a:effectLst/>
              </a:rPr>
              <a:t>Nicotine</a:t>
            </a:r>
            <a:r>
              <a:rPr lang="en-US" sz="2000" b="0" i="0" dirty="0">
                <a:solidFill>
                  <a:srgbClr val="000000"/>
                </a:solidFill>
                <a:effectLst/>
              </a:rPr>
              <a:t>: the main ingredient that causes addiction. It reaches the brain in 20 seconds and makes the brain release dopamine, which gives a pleasurable feeling.</a:t>
            </a:r>
          </a:p>
          <a:p>
            <a:pPr algn="l">
              <a:buFont typeface="Arial" panose="020B0604020202020204" pitchFamily="34" charset="0"/>
              <a:buChar char="•"/>
            </a:pPr>
            <a:endParaRPr lang="en-US" sz="2000" b="0" i="0" dirty="0">
              <a:solidFill>
                <a:srgbClr val="000000"/>
              </a:solidFill>
              <a:effectLst/>
            </a:endParaRPr>
          </a:p>
          <a:p>
            <a:pPr algn="l">
              <a:buFont typeface="Arial" panose="020B0604020202020204" pitchFamily="34" charset="0"/>
              <a:buChar char="•"/>
            </a:pPr>
            <a:r>
              <a:rPr lang="en-US" sz="2000" b="1" i="0" dirty="0">
                <a:solidFill>
                  <a:srgbClr val="000000"/>
                </a:solidFill>
                <a:effectLst/>
              </a:rPr>
              <a:t>Carbon monoxide</a:t>
            </a:r>
            <a:r>
              <a:rPr lang="en-US" sz="2000" b="0" i="0" dirty="0">
                <a:solidFill>
                  <a:srgbClr val="000000"/>
                </a:solidFill>
                <a:effectLst/>
              </a:rPr>
              <a:t>: this harms the lungs, heart, and blood vessels. It travels in the blood and can cause heart problems and brain damage.</a:t>
            </a:r>
          </a:p>
          <a:p>
            <a:pPr algn="l">
              <a:buFont typeface="Arial" panose="020B0604020202020204" pitchFamily="34" charset="0"/>
              <a:buChar char="•"/>
            </a:pPr>
            <a:endParaRPr lang="en-US" sz="2000" b="0" i="0" dirty="0">
              <a:solidFill>
                <a:srgbClr val="000000"/>
              </a:solidFill>
              <a:effectLst/>
            </a:endParaRPr>
          </a:p>
          <a:p>
            <a:pPr algn="l">
              <a:buNone/>
            </a:pPr>
            <a:r>
              <a:rPr lang="en-US" sz="2000" b="0" i="0" dirty="0">
                <a:solidFill>
                  <a:srgbClr val="000000"/>
                </a:solidFill>
                <a:effectLst/>
              </a:rPr>
              <a:t>Cigarettes also contain more than 4,000 toxic substances. These can change cells and cause abnormal growth, which can lead to tumors.</a:t>
            </a:r>
          </a:p>
          <a:p>
            <a:pPr algn="l">
              <a:buNone/>
            </a:pPr>
            <a:r>
              <a:rPr lang="en-US" sz="2000" b="0" i="0" dirty="0">
                <a:solidFill>
                  <a:srgbClr val="000000"/>
                </a:solidFill>
                <a:effectLst/>
              </a:rPr>
              <a:t>These substances also damage the lungs and stop the airways from cleaning properly. This often causes the smoker’s cough and many other health problems.</a:t>
            </a:r>
          </a:p>
        </p:txBody>
      </p:sp>
      <p:sp>
        <p:nvSpPr>
          <p:cNvPr id="4" name="Slide Number Placeholder 3"/>
          <p:cNvSpPr>
            <a:spLocks noGrp="1"/>
          </p:cNvSpPr>
          <p:nvPr>
            <p:ph type="sldNum" sz="quarter" idx="5"/>
          </p:nvPr>
        </p:nvSpPr>
        <p:spPr/>
        <p:txBody>
          <a:bodyPr/>
          <a:lstStyle/>
          <a:p>
            <a:fld id="{8FAA0298-BA67-4F09-A262-7F3E5CD5DC77}" type="slidenum">
              <a:rPr lang="en-US" smtClean="0"/>
              <a:t>4</a:t>
            </a:fld>
            <a:endParaRPr lang="en-US"/>
          </a:p>
        </p:txBody>
      </p:sp>
    </p:spTree>
    <p:extLst>
      <p:ext uri="{BB962C8B-B14F-4D97-AF65-F5344CB8AC3E}">
        <p14:creationId xmlns:p14="http://schemas.microsoft.com/office/powerpoint/2010/main" val="3775518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b="0" i="0" dirty="0">
                <a:solidFill>
                  <a:srgbClr val="000000"/>
                </a:solidFill>
                <a:effectLst/>
              </a:rPr>
              <a:t>Smoking can cause many serious health problems!!!</a:t>
            </a:r>
          </a:p>
          <a:p>
            <a:pPr algn="l">
              <a:buNone/>
            </a:pPr>
            <a:endParaRPr lang="en-US" b="0" i="0" dirty="0">
              <a:solidFill>
                <a:srgbClr val="000000"/>
              </a:solidFill>
              <a:effectLst/>
            </a:endParaRPr>
          </a:p>
          <a:p>
            <a:pPr algn="l">
              <a:buNone/>
            </a:pPr>
            <a:r>
              <a:rPr lang="en-US" b="0" i="0" dirty="0">
                <a:solidFill>
                  <a:srgbClr val="000000"/>
                </a:solidFill>
                <a:effectLst/>
              </a:rPr>
              <a:t>It can hurt your lungs, heart, brain, and metabolism, and can cause diabetes, high cholesterol, and strokes!!</a:t>
            </a:r>
          </a:p>
          <a:p>
            <a:pPr algn="l">
              <a:buNone/>
            </a:pPr>
            <a:endParaRPr lang="en-US" b="0" i="0" dirty="0">
              <a:solidFill>
                <a:srgbClr val="000000"/>
              </a:solidFill>
              <a:effectLst/>
            </a:endParaRPr>
          </a:p>
          <a:p>
            <a:pPr algn="l">
              <a:buNone/>
            </a:pPr>
            <a:r>
              <a:rPr lang="en-US" b="0" i="0" dirty="0">
                <a:solidFill>
                  <a:srgbClr val="000000"/>
                </a:solidFill>
                <a:effectLst/>
              </a:rPr>
              <a:t>It can also cause problems if you smoke during pregnancy, tooth decay, and cause bad breath, dry skin, hair loss, and weight loss.</a:t>
            </a:r>
          </a:p>
          <a:p>
            <a:pPr algn="l">
              <a:buNone/>
            </a:pPr>
            <a:endParaRPr lang="en-US" b="0" i="0" dirty="0">
              <a:solidFill>
                <a:srgbClr val="000000"/>
              </a:solidFill>
              <a:effectLst/>
            </a:endParaRPr>
          </a:p>
          <a:p>
            <a:pPr algn="l">
              <a:buNone/>
            </a:pPr>
            <a:r>
              <a:rPr lang="en-US" b="0" i="0" dirty="0">
                <a:solidFill>
                  <a:srgbClr val="000000"/>
                </a:solidFill>
                <a:effectLst/>
              </a:rPr>
              <a:t>Smoking can cause cancer in many parts of the body, including the mouth, throat, voice box, lungs, bladder, stomach, liver, pancreas, colon, and even bone marrow.</a:t>
            </a:r>
          </a:p>
          <a:p>
            <a:pPr algn="l">
              <a:buNone/>
            </a:pPr>
            <a:endParaRPr lang="en-US" b="0" i="0" dirty="0">
              <a:solidFill>
                <a:srgbClr val="000000"/>
              </a:solidFill>
              <a:effectLst/>
            </a:endParaRPr>
          </a:p>
          <a:p>
            <a:pPr algn="l"/>
            <a:r>
              <a:rPr lang="en-US" b="0" i="0" dirty="0">
                <a:solidFill>
                  <a:srgbClr val="000000"/>
                </a:solidFill>
                <a:effectLst/>
              </a:rPr>
              <a:t>In total, tobacco is linked to most tumors, many lung diseases, and some heart diseases. In the end, smoking can kill you.</a:t>
            </a:r>
          </a:p>
          <a:p>
            <a:pPr algn="l">
              <a:buNone/>
            </a:pPr>
            <a:endParaRPr lang="en-US" b="0" i="0" dirty="0">
              <a:solidFill>
                <a:srgbClr val="000000"/>
              </a:solidFill>
              <a:effectLst/>
            </a:endParaRPr>
          </a:p>
          <a:p>
            <a:endParaRPr lang="es-MX" noProof="0" dirty="0">
              <a:latin typeface="+mj-lt"/>
            </a:endParaRPr>
          </a:p>
        </p:txBody>
      </p:sp>
      <p:sp>
        <p:nvSpPr>
          <p:cNvPr id="4" name="Slide Number Placeholder 3"/>
          <p:cNvSpPr>
            <a:spLocks noGrp="1"/>
          </p:cNvSpPr>
          <p:nvPr>
            <p:ph type="sldNum" sz="quarter" idx="5"/>
          </p:nvPr>
        </p:nvSpPr>
        <p:spPr/>
        <p:txBody>
          <a:bodyPr/>
          <a:lstStyle/>
          <a:p>
            <a:fld id="{8FAA0298-BA67-4F09-A262-7F3E5CD5DC77}" type="slidenum">
              <a:rPr lang="en-US" smtClean="0"/>
              <a:t>5</a:t>
            </a:fld>
            <a:endParaRPr lang="en-US"/>
          </a:p>
        </p:txBody>
      </p:sp>
    </p:spTree>
    <p:extLst>
      <p:ext uri="{BB962C8B-B14F-4D97-AF65-F5344CB8AC3E}">
        <p14:creationId xmlns:p14="http://schemas.microsoft.com/office/powerpoint/2010/main" val="393324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00000"/>
                </a:solidFill>
                <a:effectLst/>
                <a:latin typeface="-webkit-standard"/>
              </a:rPr>
              <a:t>Most often, smoking causes cancer in the lungs because the person breathes in toxic substances from cigarettes. </a:t>
            </a:r>
          </a:p>
          <a:p>
            <a:endParaRPr lang="en-US" b="0" i="0" u="none" strike="noStrike" dirty="0">
              <a:solidFill>
                <a:srgbClr val="000000"/>
              </a:solidFill>
              <a:effectLst/>
              <a:latin typeface="-webkit-standard"/>
            </a:endParaRPr>
          </a:p>
          <a:p>
            <a:r>
              <a:rPr lang="en-US" b="0" i="0" u="none" strike="noStrike" dirty="0">
                <a:solidFill>
                  <a:srgbClr val="000000"/>
                </a:solidFill>
                <a:effectLst/>
                <a:latin typeface="-webkit-standard"/>
              </a:rPr>
              <a:t>But this cancer can also develop in other parts of the body.</a:t>
            </a:r>
            <a:endParaRPr lang="es-MX" noProof="0" dirty="0">
              <a:latin typeface="+mj-lt"/>
            </a:endParaRPr>
          </a:p>
        </p:txBody>
      </p:sp>
      <p:sp>
        <p:nvSpPr>
          <p:cNvPr id="4" name="Slide Number Placeholder 3"/>
          <p:cNvSpPr>
            <a:spLocks noGrp="1"/>
          </p:cNvSpPr>
          <p:nvPr>
            <p:ph type="sldNum" sz="quarter" idx="5"/>
          </p:nvPr>
        </p:nvSpPr>
        <p:spPr/>
        <p:txBody>
          <a:bodyPr/>
          <a:lstStyle/>
          <a:p>
            <a:fld id="{8FAA0298-BA67-4F09-A262-7F3E5CD5DC77}" type="slidenum">
              <a:rPr lang="en-US" smtClean="0"/>
              <a:t>6</a:t>
            </a:fld>
            <a:endParaRPr lang="en-US"/>
          </a:p>
        </p:txBody>
      </p:sp>
    </p:spTree>
    <p:extLst>
      <p:ext uri="{BB962C8B-B14F-4D97-AF65-F5344CB8AC3E}">
        <p14:creationId xmlns:p14="http://schemas.microsoft.com/office/powerpoint/2010/main" val="4066062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sz="2000" b="0" i="0" dirty="0">
                <a:solidFill>
                  <a:srgbClr val="000000"/>
                </a:solidFill>
                <a:effectLst/>
              </a:rPr>
              <a:t>Why is smoking especially bad if you have diabetes?</a:t>
            </a:r>
          </a:p>
          <a:p>
            <a:pPr algn="l">
              <a:buNone/>
            </a:pPr>
            <a:endParaRPr lang="en-US" sz="2000" b="0" i="0" dirty="0">
              <a:solidFill>
                <a:srgbClr val="000000"/>
              </a:solidFill>
              <a:effectLst/>
            </a:endParaRPr>
          </a:p>
          <a:p>
            <a:pPr algn="l">
              <a:buNone/>
            </a:pPr>
            <a:r>
              <a:rPr lang="en-US" sz="2000" b="0" i="0" dirty="0">
                <a:solidFill>
                  <a:srgbClr val="000000"/>
                </a:solidFill>
                <a:effectLst/>
              </a:rPr>
              <a:t>People with diabetes who smoke have more health problems than those who don’t. This includes heart and kidney problems, poor circulation, infections, foot ulcers, amputations, and eye damage that can lead to blindness.</a:t>
            </a:r>
          </a:p>
          <a:p>
            <a:pPr algn="l">
              <a:buNone/>
            </a:pPr>
            <a:endParaRPr lang="en-US" sz="2000" b="0" i="0" dirty="0">
              <a:solidFill>
                <a:srgbClr val="000000"/>
              </a:solidFill>
              <a:effectLst/>
            </a:endParaRPr>
          </a:p>
          <a:p>
            <a:pPr algn="l">
              <a:buNone/>
            </a:pPr>
            <a:r>
              <a:rPr lang="en-US" sz="2000" b="0" i="0" dirty="0">
                <a:solidFill>
                  <a:srgbClr val="000000"/>
                </a:solidFill>
                <a:effectLst/>
              </a:rPr>
              <a:t>Smoking makes it harder to control blood sugar. Chemicals in cigarettes, like nicotine and carbon monoxide, damage cells and cause inflammation. This raises blood sugar and makes insulin less effective.</a:t>
            </a:r>
          </a:p>
          <a:p>
            <a:pPr algn="l">
              <a:buNone/>
            </a:pPr>
            <a:endParaRPr lang="en-US" sz="2000" b="0" i="0" dirty="0">
              <a:solidFill>
                <a:srgbClr val="000000"/>
              </a:solidFill>
              <a:effectLst/>
            </a:endParaRPr>
          </a:p>
          <a:p>
            <a:pPr algn="l">
              <a:buNone/>
            </a:pPr>
            <a:r>
              <a:rPr lang="en-US" sz="2000" b="0" i="0" dirty="0">
                <a:solidFill>
                  <a:srgbClr val="000000"/>
                </a:solidFill>
                <a:effectLst/>
              </a:rPr>
              <a:t>People with diabetes who smoke have four times more risk of serious health problems than those who don’t. Smoking also increases the risk of developing type 2 diabetes in people who don’t already have it.</a:t>
            </a:r>
          </a:p>
          <a:p>
            <a:pPr algn="l">
              <a:buNone/>
            </a:pPr>
            <a:endParaRPr lang="en-US" sz="2000" b="0" i="0" dirty="0">
              <a:solidFill>
                <a:srgbClr val="000000"/>
              </a:solidFill>
              <a:effectLst/>
            </a:endParaRPr>
          </a:p>
          <a:p>
            <a:pPr algn="l">
              <a:buNone/>
            </a:pPr>
            <a:r>
              <a:rPr lang="en-US" sz="2000" b="0" i="0" dirty="0">
                <a:solidFill>
                  <a:srgbClr val="000000"/>
                </a:solidFill>
                <a:effectLst/>
              </a:rPr>
              <a:t>Even nicotine replacement products, like patches or e-cigarettes, can raise blood sugar. The best way to protect your health and manage diabetes is to quit smoking now.</a:t>
            </a:r>
          </a:p>
          <a:p>
            <a:pPr algn="l">
              <a:buNone/>
            </a:pPr>
            <a:endParaRPr lang="en-US" sz="2000" b="0" i="0" dirty="0">
              <a:solidFill>
                <a:srgbClr val="000000"/>
              </a:solidFill>
              <a:effectLst/>
            </a:endParaRPr>
          </a:p>
          <a:p>
            <a:endParaRPr lang="en-US" sz="1300" dirty="0">
              <a:latin typeface="+mj-lt"/>
            </a:endParaRPr>
          </a:p>
        </p:txBody>
      </p:sp>
      <p:sp>
        <p:nvSpPr>
          <p:cNvPr id="4" name="Slide Number Placeholder 3"/>
          <p:cNvSpPr>
            <a:spLocks noGrp="1"/>
          </p:cNvSpPr>
          <p:nvPr>
            <p:ph type="sldNum" sz="quarter" idx="5"/>
          </p:nvPr>
        </p:nvSpPr>
        <p:spPr/>
        <p:txBody>
          <a:bodyPr/>
          <a:lstStyle/>
          <a:p>
            <a:fld id="{8FAA0298-BA67-4F09-A262-7F3E5CD5DC77}" type="slidenum">
              <a:rPr lang="en-US" smtClean="0"/>
              <a:t>7</a:t>
            </a:fld>
            <a:endParaRPr lang="en-US"/>
          </a:p>
        </p:txBody>
      </p:sp>
    </p:spTree>
    <p:extLst>
      <p:ext uri="{BB962C8B-B14F-4D97-AF65-F5344CB8AC3E}">
        <p14:creationId xmlns:p14="http://schemas.microsoft.com/office/powerpoint/2010/main" val="23687756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sz="2000" b="0" i="0" dirty="0">
                <a:solidFill>
                  <a:srgbClr val="000000"/>
                </a:solidFill>
                <a:effectLst/>
              </a:rPr>
              <a:t>Quitting smoking is important for your health.</a:t>
            </a:r>
          </a:p>
          <a:p>
            <a:pPr algn="l">
              <a:buNone/>
            </a:pPr>
            <a:endParaRPr lang="en-US" sz="2000" b="0" i="0" dirty="0">
              <a:solidFill>
                <a:srgbClr val="000000"/>
              </a:solidFill>
              <a:effectLst/>
            </a:endParaRPr>
          </a:p>
          <a:p>
            <a:pPr algn="l">
              <a:buNone/>
            </a:pPr>
            <a:r>
              <a:rPr lang="en-US" sz="2000" b="0" i="0" dirty="0">
                <a:solidFill>
                  <a:srgbClr val="000000"/>
                </a:solidFill>
                <a:effectLst/>
              </a:rPr>
              <a:t>Soon after you quit, your circulation improves and your blood pressure starts to go back to normal. Your sense of smell and taste return, and it becomes easier to breathe. Over time, quitting can help you live longer. Your risk of cancer goes down each year you stay smoke-free.</a:t>
            </a:r>
          </a:p>
          <a:p>
            <a:pPr algn="l">
              <a:buNone/>
            </a:pPr>
            <a:r>
              <a:rPr lang="en-US" sz="2000" b="0" i="0" dirty="0">
                <a:solidFill>
                  <a:srgbClr val="000000"/>
                </a:solidFill>
                <a:effectLst/>
              </a:rPr>
              <a:t>Quitting is not always easy. You may have short-term effects like weight gain, irritability, or anxiety. Many people try several times before they succeed. There are many ways to quit. Some people stop all at once. Others use step-by-step guides, counseling, or medications to reduce nicotine cravings. Switching to e-cigarettes has not been proven to help. Your healthcare provider can help you find the best way to quit.</a:t>
            </a:r>
          </a:p>
          <a:p>
            <a:pPr algn="l">
              <a:buNone/>
            </a:pPr>
            <a:endParaRPr lang="en-US" sz="2000" b="0" i="0" dirty="0">
              <a:solidFill>
                <a:srgbClr val="000000"/>
              </a:solidFill>
              <a:effectLst/>
            </a:endParaRPr>
          </a:p>
          <a:p>
            <a:pPr algn="l">
              <a:buNone/>
            </a:pPr>
            <a:r>
              <a:rPr lang="en-US" sz="2000" b="0" i="0" dirty="0">
                <a:solidFill>
                  <a:srgbClr val="000000"/>
                </a:solidFill>
                <a:effectLst/>
              </a:rPr>
              <a:t>You </a:t>
            </a:r>
            <a:r>
              <a:rPr lang="en-US" sz="2000" b="1" i="0" dirty="0">
                <a:solidFill>
                  <a:srgbClr val="000000"/>
                </a:solidFill>
                <a:effectLst/>
              </a:rPr>
              <a:t>can quit smoking for good</a:t>
            </a:r>
            <a:r>
              <a:rPr lang="en-US" sz="2000" b="0" i="0" dirty="0">
                <a:solidFill>
                  <a:srgbClr val="000000"/>
                </a:solidFill>
                <a:effectLst/>
              </a:rPr>
              <a:t>, even if you tried before and did not succeed. Most smokers need to try several times before they quit for good. Stay positive and do not give up.</a:t>
            </a:r>
          </a:p>
        </p:txBody>
      </p:sp>
      <p:sp>
        <p:nvSpPr>
          <p:cNvPr id="4" name="Slide Number Placeholder 3"/>
          <p:cNvSpPr>
            <a:spLocks noGrp="1"/>
          </p:cNvSpPr>
          <p:nvPr>
            <p:ph type="sldNum" sz="quarter" idx="5"/>
          </p:nvPr>
        </p:nvSpPr>
        <p:spPr/>
        <p:txBody>
          <a:bodyPr/>
          <a:lstStyle/>
          <a:p>
            <a:fld id="{8FAA0298-BA67-4F09-A262-7F3E5CD5DC77}" type="slidenum">
              <a:rPr lang="en-US" smtClean="0"/>
              <a:t>8</a:t>
            </a:fld>
            <a:endParaRPr lang="en-US"/>
          </a:p>
        </p:txBody>
      </p:sp>
    </p:spTree>
    <p:extLst>
      <p:ext uri="{BB962C8B-B14F-4D97-AF65-F5344CB8AC3E}">
        <p14:creationId xmlns:p14="http://schemas.microsoft.com/office/powerpoint/2010/main" val="27405343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sz="2000" b="0" i="0" dirty="0">
                <a:solidFill>
                  <a:srgbClr val="000000"/>
                </a:solidFill>
                <a:effectLst/>
              </a:rPr>
              <a:t>When you start to quit smoking, your body goes through </a:t>
            </a:r>
            <a:r>
              <a:rPr lang="en-US" sz="2000" b="1" i="0" dirty="0">
                <a:solidFill>
                  <a:srgbClr val="000000"/>
                </a:solidFill>
                <a:effectLst/>
              </a:rPr>
              <a:t>nicotine withdrawal</a:t>
            </a:r>
            <a:r>
              <a:rPr lang="en-US" sz="2000" b="0" i="0" dirty="0">
                <a:solidFill>
                  <a:srgbClr val="000000"/>
                </a:solidFill>
                <a:effectLst/>
              </a:rPr>
              <a:t>. You may feel tired, moody, or have headaches. Before, you may have handled these feelings by smoking a cigarette.</a:t>
            </a:r>
          </a:p>
          <a:p>
            <a:pPr algn="l">
              <a:buNone/>
            </a:pPr>
            <a:endParaRPr lang="en-US" sz="2000" b="0" i="0" dirty="0">
              <a:solidFill>
                <a:srgbClr val="000000"/>
              </a:solidFill>
              <a:effectLst/>
            </a:endParaRPr>
          </a:p>
          <a:p>
            <a:pPr algn="l">
              <a:buNone/>
            </a:pPr>
            <a:r>
              <a:rPr lang="en-US" sz="2000" b="0" i="0" dirty="0">
                <a:solidFill>
                  <a:srgbClr val="000000"/>
                </a:solidFill>
                <a:effectLst/>
              </a:rPr>
              <a:t>Certain places or activities can trigger cravings. For example, if you used to smoke after eating or while on the phone, these can make you want a cigarette. Cravings are strongest in the first 3 days but should get easier over time.</a:t>
            </a:r>
          </a:p>
          <a:p>
            <a:pPr algn="l">
              <a:buNone/>
            </a:pPr>
            <a:endParaRPr lang="en-US" sz="2000" b="0" i="0" dirty="0">
              <a:solidFill>
                <a:srgbClr val="000000"/>
              </a:solidFill>
              <a:effectLst/>
            </a:endParaRPr>
          </a:p>
          <a:p>
            <a:pPr algn="l">
              <a:buNone/>
            </a:pPr>
            <a:r>
              <a:rPr lang="en-US" sz="2000" b="1" i="0" dirty="0">
                <a:solidFill>
                  <a:srgbClr val="000000"/>
                </a:solidFill>
                <a:effectLst/>
              </a:rPr>
              <a:t>Triggers</a:t>
            </a:r>
            <a:r>
              <a:rPr lang="en-US" sz="2000" b="0" i="0" dirty="0">
                <a:solidFill>
                  <a:srgbClr val="000000"/>
                </a:solidFill>
                <a:effectLst/>
              </a:rPr>
              <a:t> are things that make you want to smoke. They can be:</a:t>
            </a:r>
          </a:p>
          <a:p>
            <a:pPr algn="l">
              <a:buNone/>
            </a:pPr>
            <a:endParaRPr lang="en-US" sz="2000" b="0" i="0" dirty="0">
              <a:solidFill>
                <a:srgbClr val="000000"/>
              </a:solidFill>
              <a:effectLst/>
            </a:endParaRPr>
          </a:p>
          <a:p>
            <a:pPr algn="l">
              <a:buFont typeface="Arial" panose="020B0604020202020204" pitchFamily="34" charset="0"/>
              <a:buChar char="•"/>
            </a:pPr>
            <a:r>
              <a:rPr lang="en-US" sz="2000" b="1" i="0" dirty="0">
                <a:solidFill>
                  <a:srgbClr val="000000"/>
                </a:solidFill>
                <a:effectLst/>
              </a:rPr>
              <a:t>Emotional</a:t>
            </a:r>
            <a:r>
              <a:rPr lang="en-US" sz="2000" b="0" i="0" dirty="0">
                <a:solidFill>
                  <a:srgbClr val="000000"/>
                </a:solidFill>
                <a:effectLst/>
              </a:rPr>
              <a:t>: Strong feelings like stress, anxiety, boredom, sadness, or happiness can make you want to smoke. You can handle emotions in other ways: talk to someone, exercise, or listen to music.</a:t>
            </a:r>
          </a:p>
          <a:p>
            <a:pPr algn="l">
              <a:buFont typeface="Arial" panose="020B0604020202020204" pitchFamily="34" charset="0"/>
              <a:buChar char="•"/>
            </a:pPr>
            <a:r>
              <a:rPr lang="en-US" sz="2000" b="1" i="0" dirty="0">
                <a:solidFill>
                  <a:srgbClr val="000000"/>
                </a:solidFill>
                <a:effectLst/>
              </a:rPr>
              <a:t>Patterns</a:t>
            </a:r>
            <a:r>
              <a:rPr lang="en-US" sz="2000" b="0" i="0" dirty="0">
                <a:solidFill>
                  <a:srgbClr val="000000"/>
                </a:solidFill>
                <a:effectLst/>
              </a:rPr>
              <a:t>: Activities linked to smoking, like drinking coffee, finishing a meal, watching TV, or taking a break at work. You can change the activity or do something else instead.</a:t>
            </a:r>
          </a:p>
          <a:p>
            <a:pPr algn="l">
              <a:buFont typeface="Arial" panose="020B0604020202020204" pitchFamily="34" charset="0"/>
              <a:buChar char="•"/>
            </a:pPr>
            <a:r>
              <a:rPr lang="en-US" sz="2000" b="1" i="0" dirty="0">
                <a:solidFill>
                  <a:srgbClr val="000000"/>
                </a:solidFill>
                <a:effectLst/>
              </a:rPr>
              <a:t>Social</a:t>
            </a:r>
            <a:r>
              <a:rPr lang="en-US" sz="2000" b="0" i="0" dirty="0">
                <a:solidFill>
                  <a:srgbClr val="000000"/>
                </a:solidFill>
                <a:effectLst/>
              </a:rPr>
              <a:t>: Being around others who smoke, like at parties, bars, or events. Avoid these situations at first and ask friends or family not to smoke around you.</a:t>
            </a:r>
          </a:p>
          <a:p>
            <a:pPr algn="l">
              <a:buFont typeface="Arial" panose="020B0604020202020204" pitchFamily="34" charset="0"/>
              <a:buNone/>
            </a:pPr>
            <a:endParaRPr lang="es-ES" sz="1300" u="sng" dirty="0">
              <a:solidFill>
                <a:srgbClr val="087599"/>
              </a:solidFill>
              <a:latin typeface="+mj-lt"/>
            </a:endParaRPr>
          </a:p>
          <a:p>
            <a:pPr algn="l">
              <a:buFont typeface="Arial" panose="020B0604020202020204" pitchFamily="34" charset="0"/>
              <a:buChar char="•"/>
            </a:pPr>
            <a:endParaRPr lang="es-ES" sz="1300" u="sng" dirty="0">
              <a:solidFill>
                <a:srgbClr val="087599"/>
              </a:solidFill>
              <a:latin typeface="+mj-lt"/>
            </a:endParaRPr>
          </a:p>
          <a:p>
            <a:pPr algn="l">
              <a:buFont typeface="Arial" panose="020B0604020202020204" pitchFamily="34" charset="0"/>
              <a:buChar char="•"/>
            </a:pPr>
            <a:endParaRPr lang="es-ES" sz="1300" dirty="0">
              <a:solidFill>
                <a:srgbClr val="333333"/>
              </a:solidFill>
              <a:latin typeface="+mj-lt"/>
            </a:endParaRPr>
          </a:p>
          <a:p>
            <a:pPr algn="l"/>
            <a:endParaRPr lang="es-ES" sz="1300" dirty="0">
              <a:solidFill>
                <a:srgbClr val="333333"/>
              </a:solidFill>
              <a:latin typeface="+mj-lt"/>
            </a:endParaRPr>
          </a:p>
          <a:p>
            <a:endParaRPr lang="es-ES" sz="1300" dirty="0">
              <a:solidFill>
                <a:srgbClr val="333333"/>
              </a:solidFill>
              <a:latin typeface="+mj-lt"/>
            </a:endParaRPr>
          </a:p>
          <a:p>
            <a:endParaRPr lang="es-ES" sz="1300" dirty="0">
              <a:solidFill>
                <a:srgbClr val="333333"/>
              </a:solidFill>
              <a:latin typeface="+mj-lt"/>
            </a:endParaRPr>
          </a:p>
          <a:p>
            <a:endParaRPr lang="en-US" sz="1300" dirty="0">
              <a:latin typeface="+mj-lt"/>
            </a:endParaRPr>
          </a:p>
        </p:txBody>
      </p:sp>
      <p:sp>
        <p:nvSpPr>
          <p:cNvPr id="4" name="Slide Number Placeholder 3"/>
          <p:cNvSpPr>
            <a:spLocks noGrp="1"/>
          </p:cNvSpPr>
          <p:nvPr>
            <p:ph type="sldNum" sz="quarter" idx="5"/>
          </p:nvPr>
        </p:nvSpPr>
        <p:spPr/>
        <p:txBody>
          <a:bodyPr/>
          <a:lstStyle/>
          <a:p>
            <a:fld id="{8FAA0298-BA67-4F09-A262-7F3E5CD5DC77}" type="slidenum">
              <a:rPr lang="en-US" smtClean="0"/>
              <a:t>9</a:t>
            </a:fld>
            <a:endParaRPr lang="en-US"/>
          </a:p>
        </p:txBody>
      </p:sp>
    </p:spTree>
    <p:extLst>
      <p:ext uri="{BB962C8B-B14F-4D97-AF65-F5344CB8AC3E}">
        <p14:creationId xmlns:p14="http://schemas.microsoft.com/office/powerpoint/2010/main" val="4174937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DD77F-7B34-4763-E3B9-5951A3D123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248C1CD-EB3C-750B-80A5-463CB4B288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2792F01-33AC-12B9-D406-D90DAECDA030}"/>
              </a:ext>
            </a:extLst>
          </p:cNvPr>
          <p:cNvSpPr>
            <a:spLocks noGrp="1"/>
          </p:cNvSpPr>
          <p:nvPr>
            <p:ph type="dt" sz="half" idx="10"/>
          </p:nvPr>
        </p:nvSpPr>
        <p:spPr/>
        <p:txBody>
          <a:bodyPr/>
          <a:lstStyle/>
          <a:p>
            <a:fld id="{F74DB3BC-9280-497F-9F1C-E4507C83166D}" type="datetimeFigureOut">
              <a:rPr lang="en-US" smtClean="0"/>
              <a:t>3/27/2026</a:t>
            </a:fld>
            <a:endParaRPr lang="en-US"/>
          </a:p>
        </p:txBody>
      </p:sp>
      <p:sp>
        <p:nvSpPr>
          <p:cNvPr id="5" name="Footer Placeholder 4">
            <a:extLst>
              <a:ext uri="{FF2B5EF4-FFF2-40B4-BE49-F238E27FC236}">
                <a16:creationId xmlns:a16="http://schemas.microsoft.com/office/drawing/2014/main" id="{0E7B91D0-7B41-086B-52B9-FBE620D9D0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CA9F51-DE02-C107-7C42-C8BF02E6A317}"/>
              </a:ext>
            </a:extLst>
          </p:cNvPr>
          <p:cNvSpPr>
            <a:spLocks noGrp="1"/>
          </p:cNvSpPr>
          <p:nvPr>
            <p:ph type="sldNum" sz="quarter" idx="12"/>
          </p:nvPr>
        </p:nvSpPr>
        <p:spPr/>
        <p:txBody>
          <a:bodyPr/>
          <a:lstStyle/>
          <a:p>
            <a:fld id="{E3587C1F-DF73-4B72-B4E5-68ADA5695EF9}" type="slidenum">
              <a:rPr lang="en-US" smtClean="0"/>
              <a:t>‹#›</a:t>
            </a:fld>
            <a:endParaRPr lang="en-US"/>
          </a:p>
        </p:txBody>
      </p:sp>
    </p:spTree>
    <p:extLst>
      <p:ext uri="{BB962C8B-B14F-4D97-AF65-F5344CB8AC3E}">
        <p14:creationId xmlns:p14="http://schemas.microsoft.com/office/powerpoint/2010/main" val="30988893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A0296-A5AA-A940-E80B-4378F1B148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EA9533-CD99-8A34-76E4-5F2D68A5A1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BC2008-4BED-A599-515F-25BC599E0DCB}"/>
              </a:ext>
            </a:extLst>
          </p:cNvPr>
          <p:cNvSpPr>
            <a:spLocks noGrp="1"/>
          </p:cNvSpPr>
          <p:nvPr>
            <p:ph type="dt" sz="half" idx="10"/>
          </p:nvPr>
        </p:nvSpPr>
        <p:spPr/>
        <p:txBody>
          <a:bodyPr/>
          <a:lstStyle/>
          <a:p>
            <a:fld id="{F74DB3BC-9280-497F-9F1C-E4507C83166D}" type="datetimeFigureOut">
              <a:rPr lang="en-US" smtClean="0"/>
              <a:t>3/27/2026</a:t>
            </a:fld>
            <a:endParaRPr lang="en-US"/>
          </a:p>
        </p:txBody>
      </p:sp>
      <p:sp>
        <p:nvSpPr>
          <p:cNvPr id="5" name="Footer Placeholder 4">
            <a:extLst>
              <a:ext uri="{FF2B5EF4-FFF2-40B4-BE49-F238E27FC236}">
                <a16:creationId xmlns:a16="http://schemas.microsoft.com/office/drawing/2014/main" id="{4E9AB3FB-0FED-F4A7-77A2-3719541C1B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07AC41-5138-E22C-8C4B-9A5B0DB4C65D}"/>
              </a:ext>
            </a:extLst>
          </p:cNvPr>
          <p:cNvSpPr>
            <a:spLocks noGrp="1"/>
          </p:cNvSpPr>
          <p:nvPr>
            <p:ph type="sldNum" sz="quarter" idx="12"/>
          </p:nvPr>
        </p:nvSpPr>
        <p:spPr/>
        <p:txBody>
          <a:bodyPr/>
          <a:lstStyle/>
          <a:p>
            <a:fld id="{E3587C1F-DF73-4B72-B4E5-68ADA5695EF9}" type="slidenum">
              <a:rPr lang="en-US" smtClean="0"/>
              <a:t>‹#›</a:t>
            </a:fld>
            <a:endParaRPr lang="en-US"/>
          </a:p>
        </p:txBody>
      </p:sp>
    </p:spTree>
    <p:extLst>
      <p:ext uri="{BB962C8B-B14F-4D97-AF65-F5344CB8AC3E}">
        <p14:creationId xmlns:p14="http://schemas.microsoft.com/office/powerpoint/2010/main" val="3462337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F2C2D4-E215-CF3D-C35E-44B2F3F551D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E20DA3-49EB-858B-8F72-209CB782ED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B026A5-D9BA-2B12-437C-7F0A980171AE}"/>
              </a:ext>
            </a:extLst>
          </p:cNvPr>
          <p:cNvSpPr>
            <a:spLocks noGrp="1"/>
          </p:cNvSpPr>
          <p:nvPr>
            <p:ph type="dt" sz="half" idx="10"/>
          </p:nvPr>
        </p:nvSpPr>
        <p:spPr/>
        <p:txBody>
          <a:bodyPr/>
          <a:lstStyle/>
          <a:p>
            <a:fld id="{F74DB3BC-9280-497F-9F1C-E4507C83166D}" type="datetimeFigureOut">
              <a:rPr lang="en-US" smtClean="0"/>
              <a:t>3/27/2026</a:t>
            </a:fld>
            <a:endParaRPr lang="en-US"/>
          </a:p>
        </p:txBody>
      </p:sp>
      <p:sp>
        <p:nvSpPr>
          <p:cNvPr id="5" name="Footer Placeholder 4">
            <a:extLst>
              <a:ext uri="{FF2B5EF4-FFF2-40B4-BE49-F238E27FC236}">
                <a16:creationId xmlns:a16="http://schemas.microsoft.com/office/drawing/2014/main" id="{2C34DEAC-10A5-B65C-042A-3B9BFBA809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FC5D69-8DD9-3879-D438-A66BC0261AFE}"/>
              </a:ext>
            </a:extLst>
          </p:cNvPr>
          <p:cNvSpPr>
            <a:spLocks noGrp="1"/>
          </p:cNvSpPr>
          <p:nvPr>
            <p:ph type="sldNum" sz="quarter" idx="12"/>
          </p:nvPr>
        </p:nvSpPr>
        <p:spPr/>
        <p:txBody>
          <a:bodyPr/>
          <a:lstStyle/>
          <a:p>
            <a:fld id="{E3587C1F-DF73-4B72-B4E5-68ADA5695EF9}" type="slidenum">
              <a:rPr lang="en-US" smtClean="0"/>
              <a:t>‹#›</a:t>
            </a:fld>
            <a:endParaRPr lang="en-US"/>
          </a:p>
        </p:txBody>
      </p:sp>
    </p:spTree>
    <p:extLst>
      <p:ext uri="{BB962C8B-B14F-4D97-AF65-F5344CB8AC3E}">
        <p14:creationId xmlns:p14="http://schemas.microsoft.com/office/powerpoint/2010/main" val="41554692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with Image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A9E66CD-99CC-45B1-A15D-3626A6160849}"/>
              </a:ext>
            </a:extLst>
          </p:cNvPr>
          <p:cNvSpPr>
            <a:spLocks noGrp="1"/>
          </p:cNvSpPr>
          <p:nvPr>
            <p:ph type="pic" sz="quarter" idx="13"/>
          </p:nvPr>
        </p:nvSpPr>
        <p:spPr>
          <a:xfrm>
            <a:off x="458724" y="457200"/>
            <a:ext cx="11274552" cy="5943600"/>
          </a:xfrm>
          <a:noFill/>
        </p:spPr>
        <p:txBody>
          <a:bodyPr anchor="ctr" anchorCtr="0">
            <a:noAutofit/>
          </a:bodyPr>
          <a:lstStyle>
            <a:lvl1pPr marL="0" indent="0" algn="ctr">
              <a:buNone/>
              <a:defRPr>
                <a:latin typeface="+mn-lt"/>
              </a:defRPr>
            </a:lvl1pPr>
          </a:lstStyle>
          <a:p>
            <a:r>
              <a:rPr lang="en-US"/>
              <a:t>Click icon to add picture</a:t>
            </a:r>
            <a:endParaRPr lang="ru-RU" dirty="0"/>
          </a:p>
        </p:txBody>
      </p:sp>
      <p:sp>
        <p:nvSpPr>
          <p:cNvPr id="15" name="Picture Placeholder 14">
            <a:extLst>
              <a:ext uri="{FF2B5EF4-FFF2-40B4-BE49-F238E27FC236}">
                <a16:creationId xmlns:a16="http://schemas.microsoft.com/office/drawing/2014/main" id="{CF15D4B3-A0CD-4C14-BB5E-CB9859BD8A51}"/>
              </a:ext>
            </a:extLst>
          </p:cNvPr>
          <p:cNvSpPr>
            <a:spLocks noGrp="1"/>
          </p:cNvSpPr>
          <p:nvPr>
            <p:ph type="pic" sz="quarter" idx="14"/>
          </p:nvPr>
        </p:nvSpPr>
        <p:spPr>
          <a:xfrm>
            <a:off x="5364480" y="1746127"/>
            <a:ext cx="1463040" cy="987552"/>
          </a:xfrm>
        </p:spPr>
        <p:txBody>
          <a:bodyPr anchor="ctr" anchorCtr="0">
            <a:noAutofit/>
          </a:bodyPr>
          <a:lstStyle>
            <a:lvl1pPr marL="0" indent="0" algn="ctr">
              <a:buNone/>
              <a:defRPr sz="1400">
                <a:latin typeface="+mn-lt"/>
              </a:defRPr>
            </a:lvl1pPr>
          </a:lstStyle>
          <a:p>
            <a:r>
              <a:rPr lang="en-US"/>
              <a:t>Click icon to add picture</a:t>
            </a:r>
            <a:endParaRPr lang="ru-RU" dirty="0"/>
          </a:p>
        </p:txBody>
      </p:sp>
      <p:sp>
        <p:nvSpPr>
          <p:cNvPr id="2" name="Title 1">
            <a:extLst>
              <a:ext uri="{FF2B5EF4-FFF2-40B4-BE49-F238E27FC236}">
                <a16:creationId xmlns:a16="http://schemas.microsoft.com/office/drawing/2014/main" id="{AC829233-8E4C-4046-85BB-5166B8A721AE}"/>
              </a:ext>
            </a:extLst>
          </p:cNvPr>
          <p:cNvSpPr>
            <a:spLocks noGrp="1"/>
          </p:cNvSpPr>
          <p:nvPr>
            <p:ph type="ctrTitle"/>
          </p:nvPr>
        </p:nvSpPr>
        <p:spPr>
          <a:xfrm>
            <a:off x="458724" y="3252538"/>
            <a:ext cx="11274552" cy="1348720"/>
          </a:xfrm>
          <a:solidFill>
            <a:schemeClr val="bg1">
              <a:alpha val="60000"/>
            </a:schemeClr>
          </a:solidFill>
        </p:spPr>
        <p:txBody>
          <a:bodyPr anchor="ctr" anchorCtr="0">
            <a:normAutofit/>
          </a:bodyPr>
          <a:lstStyle>
            <a:lvl1pPr algn="ctr">
              <a:defRPr sz="5500">
                <a:latin typeface="+mj-lt"/>
              </a:defRPr>
            </a:lvl1pPr>
          </a:lstStyle>
          <a:p>
            <a:r>
              <a:rPr lang="en-US"/>
              <a:t>Click to edit Master title style</a:t>
            </a:r>
            <a:endParaRPr lang="ru-RU" dirty="0"/>
          </a:p>
        </p:txBody>
      </p:sp>
      <p:sp>
        <p:nvSpPr>
          <p:cNvPr id="3" name="Subtitle 2">
            <a:extLst>
              <a:ext uri="{FF2B5EF4-FFF2-40B4-BE49-F238E27FC236}">
                <a16:creationId xmlns:a16="http://schemas.microsoft.com/office/drawing/2014/main" id="{C6A507DE-4CA5-4E76-8450-4125151EB335}"/>
              </a:ext>
            </a:extLst>
          </p:cNvPr>
          <p:cNvSpPr>
            <a:spLocks noGrp="1"/>
          </p:cNvSpPr>
          <p:nvPr>
            <p:ph type="subTitle" idx="1"/>
          </p:nvPr>
        </p:nvSpPr>
        <p:spPr>
          <a:xfrm>
            <a:off x="458724" y="4628730"/>
            <a:ext cx="11274552" cy="1772070"/>
          </a:xfrm>
          <a:solidFill>
            <a:schemeClr val="accent1">
              <a:alpha val="30000"/>
            </a:schemeClr>
          </a:solidFill>
        </p:spPr>
        <p:txBody>
          <a:bodyPr tIns="252000" rIns="90000" anchor="t" anchorCtr="0">
            <a:normAutofit/>
          </a:bodyPr>
          <a:lstStyle>
            <a:lvl1pPr marL="0" indent="0" algn="ctr">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dirty="0"/>
          </a:p>
        </p:txBody>
      </p:sp>
    </p:spTree>
    <p:extLst>
      <p:ext uri="{BB962C8B-B14F-4D97-AF65-F5344CB8AC3E}">
        <p14:creationId xmlns:p14="http://schemas.microsoft.com/office/powerpoint/2010/main" val="3638285668"/>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meline">
    <p:bg>
      <p:bgRef idx="1001">
        <a:schemeClr val="bg2"/>
      </p:bgRef>
    </p:bg>
    <p:spTree>
      <p:nvGrpSpPr>
        <p:cNvPr id="1" name=""/>
        <p:cNvGrpSpPr/>
        <p:nvPr/>
      </p:nvGrpSpPr>
      <p:grpSpPr>
        <a:xfrm>
          <a:off x="0" y="0"/>
          <a:ext cx="0" cy="0"/>
          <a:chOff x="0" y="0"/>
          <a:chExt cx="0" cy="0"/>
        </a:xfrm>
      </p:grpSpPr>
      <p:sp>
        <p:nvSpPr>
          <p:cNvPr id="15" name="Date Placeholder 3">
            <a:extLst>
              <a:ext uri="{FF2B5EF4-FFF2-40B4-BE49-F238E27FC236}">
                <a16:creationId xmlns:a16="http://schemas.microsoft.com/office/drawing/2014/main" id="{50815B22-13FE-47CD-9F79-73704A278BD7}"/>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5DB74C9-B808-4394-A017-79C83B2524EF}" type="datetime1">
              <a:rPr lang="en-US" smtClean="0"/>
              <a:t>3/27/2026</a:t>
            </a:fld>
            <a:endParaRPr lang="en-US" dirty="0"/>
          </a:p>
        </p:txBody>
      </p:sp>
      <p:sp>
        <p:nvSpPr>
          <p:cNvPr id="16" name="Slide Number Placeholder 5">
            <a:extLst>
              <a:ext uri="{FF2B5EF4-FFF2-40B4-BE49-F238E27FC236}">
                <a16:creationId xmlns:a16="http://schemas.microsoft.com/office/drawing/2014/main" id="{D7669539-CB64-44F5-999D-7B9E61F8AF99}"/>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3" name="Content Placeholder 2">
            <a:extLst>
              <a:ext uri="{FF2B5EF4-FFF2-40B4-BE49-F238E27FC236}">
                <a16:creationId xmlns:a16="http://schemas.microsoft.com/office/drawing/2014/main" id="{822BA076-F3B9-47CB-80C2-BE29F157D044}"/>
              </a:ext>
            </a:extLst>
          </p:cNvPr>
          <p:cNvSpPr>
            <a:spLocks noGrp="1"/>
          </p:cNvSpPr>
          <p:nvPr>
            <p:ph sz="quarter" idx="11"/>
          </p:nvPr>
        </p:nvSpPr>
        <p:spPr>
          <a:xfrm>
            <a:off x="854075" y="1625600"/>
            <a:ext cx="10499725" cy="4860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E909627E-FE70-43A1-B0CB-4D4F6C32C2D0}"/>
              </a:ext>
            </a:extLst>
          </p:cNvPr>
          <p:cNvSpPr>
            <a:spLocks noGrp="1"/>
          </p:cNvSpPr>
          <p:nvPr>
            <p:ph type="title" hasCustomPrompt="1"/>
          </p:nvPr>
        </p:nvSpPr>
        <p:spPr>
          <a:xfrm>
            <a:off x="854074" y="122239"/>
            <a:ext cx="10499725" cy="1355724"/>
          </a:xfrm>
        </p:spPr>
        <p:txBody>
          <a:bodyPr vert="horz" lIns="91440" tIns="45720" rIns="91440" bIns="45720" rtlCol="0" anchor="ctr">
            <a:normAutofit/>
          </a:bodyPr>
          <a:lstStyle>
            <a:lvl1pPr algn="ctr">
              <a:defRPr lang="en-US">
                <a:solidFill>
                  <a:schemeClr val="accent2">
                    <a:lumMod val="50000"/>
                  </a:schemeClr>
                </a:solidFill>
                <a:ea typeface="+mn-ea"/>
                <a:cs typeface="+mn-cs"/>
              </a:defRPr>
            </a:lvl1pPr>
          </a:lstStyle>
          <a:p>
            <a:pPr lvl="0"/>
            <a:r>
              <a:rPr lang="en-US" dirty="0"/>
              <a:t>Click to edit Master text styles</a:t>
            </a:r>
          </a:p>
        </p:txBody>
      </p:sp>
    </p:spTree>
    <p:extLst>
      <p:ext uri="{BB962C8B-B14F-4D97-AF65-F5344CB8AC3E}">
        <p14:creationId xmlns:p14="http://schemas.microsoft.com/office/powerpoint/2010/main" val="3463019807"/>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a:xfrm>
            <a:off x="5353051" y="3714750"/>
            <a:ext cx="6407149" cy="314325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US" sz="2400" dirty="0">
              <a:solidFill>
                <a:prstClr val="white"/>
              </a:solidFill>
            </a:endParaRPr>
          </a:p>
        </p:txBody>
      </p:sp>
      <p:sp>
        <p:nvSpPr>
          <p:cNvPr id="3" name="Content Placeholder 2"/>
          <p:cNvSpPr>
            <a:spLocks noGrp="1"/>
          </p:cNvSpPr>
          <p:nvPr>
            <p:ph idx="1"/>
          </p:nvPr>
        </p:nvSpPr>
        <p:spPr>
          <a:xfrm>
            <a:off x="432000" y="3714748"/>
            <a:ext cx="4416225" cy="236459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p:cNvSpPr>
            <a:spLocks noGrp="1"/>
          </p:cNvSpPr>
          <p:nvPr>
            <p:ph type="title"/>
          </p:nvPr>
        </p:nvSpPr>
        <p:spPr>
          <a:xfrm>
            <a:off x="5658104"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p:cNvSpPr>
            <a:spLocks noGrp="1"/>
          </p:cNvSpPr>
          <p:nvPr>
            <p:ph type="pic" sz="quarter" idx="12"/>
          </p:nvPr>
        </p:nvSpPr>
        <p:spPr>
          <a:xfrm>
            <a:off x="5353050" y="1"/>
            <a:ext cx="6406951"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spcCol="0" rtlCol="0" fromWordArt="0" anchor="ctr" anchorCtr="1" forceAA="0">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lvl="0"/>
            <a:r>
              <a:rPr lang="en-US" noProof="0"/>
              <a:t>Click icon to add picture</a:t>
            </a:r>
            <a:endParaRPr lang="en-US" noProof="0" dirty="0"/>
          </a:p>
        </p:txBody>
      </p:sp>
      <p:sp>
        <p:nvSpPr>
          <p:cNvPr id="20" name="Text Placeholder 19"/>
          <p:cNvSpPr>
            <a:spLocks noGrp="1"/>
          </p:cNvSpPr>
          <p:nvPr>
            <p:ph type="body" sz="quarter" idx="14"/>
          </p:nvPr>
        </p:nvSpPr>
        <p:spPr>
          <a:xfrm>
            <a:off x="5658442" y="5657852"/>
            <a:ext cx="5749335"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Click to edit Master text styles</a:t>
            </a:r>
          </a:p>
        </p:txBody>
      </p:sp>
      <p:sp>
        <p:nvSpPr>
          <p:cNvPr id="7" name="Slide Number Placeholder 7"/>
          <p:cNvSpPr>
            <a:spLocks noGrp="1"/>
          </p:cNvSpPr>
          <p:nvPr>
            <p:ph type="sldNum" sz="quarter" idx="15"/>
          </p:nvPr>
        </p:nvSpPr>
        <p:spPr/>
        <p:txBody>
          <a:bodyPr/>
          <a:lstStyle>
            <a:lvl1pPr>
              <a:defRPr/>
            </a:lvl1pPr>
          </a:lstStyle>
          <a:p>
            <a:pPr>
              <a:defRPr/>
            </a:pPr>
            <a:fld id="{C0702699-BC25-441F-A846-210C6AB25E07}" type="slidenum">
              <a:rPr lang="en-US">
                <a:solidFill>
                  <a:srgbClr val="D4D2D0">
                    <a:shade val="50000"/>
                  </a:srgbClr>
                </a:solidFill>
              </a:rPr>
              <a:pPr>
                <a:defRPr/>
              </a:pPr>
              <a:t>‹#›</a:t>
            </a:fld>
            <a:endParaRPr lang="en-US" dirty="0">
              <a:solidFill>
                <a:srgbClr val="D4D2D0">
                  <a:shade val="50000"/>
                </a:srgbClr>
              </a:solidFill>
            </a:endParaRPr>
          </a:p>
        </p:txBody>
      </p:sp>
      <p:sp>
        <p:nvSpPr>
          <p:cNvPr id="8" name="Footer Placeholder 17"/>
          <p:cNvSpPr>
            <a:spLocks noGrp="1"/>
          </p:cNvSpPr>
          <p:nvPr>
            <p:ph type="ftr" sz="quarter" idx="16"/>
          </p:nvPr>
        </p:nvSpPr>
        <p:spPr>
          <a:xfrm>
            <a:off x="431801" y="6365876"/>
            <a:ext cx="4417484" cy="411163"/>
          </a:xfrm>
        </p:spPr>
        <p:txBody>
          <a:bodyPr/>
          <a:lstStyle>
            <a:lvl1pPr>
              <a:defRPr/>
            </a:lvl1pPr>
          </a:lstStyle>
          <a:p>
            <a:pPr>
              <a:defRPr/>
            </a:pPr>
            <a:r>
              <a:rPr lang="en-US">
                <a:solidFill>
                  <a:srgbClr val="D4D2D0">
                    <a:shade val="50000"/>
                  </a:srgbClr>
                </a:solidFill>
              </a:rPr>
              <a:t>Add a footer</a:t>
            </a:r>
          </a:p>
        </p:txBody>
      </p:sp>
    </p:spTree>
    <p:extLst>
      <p:ext uri="{BB962C8B-B14F-4D97-AF65-F5344CB8AC3E}">
        <p14:creationId xmlns:p14="http://schemas.microsoft.com/office/powerpoint/2010/main" val="1574830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C724B-D767-2670-5A46-32B7EF4344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EB50ED-E763-6425-855D-7BFAA84DB5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98CCB4-7A3D-ADDA-3A21-FD6BE8DC766D}"/>
              </a:ext>
            </a:extLst>
          </p:cNvPr>
          <p:cNvSpPr>
            <a:spLocks noGrp="1"/>
          </p:cNvSpPr>
          <p:nvPr>
            <p:ph type="dt" sz="half" idx="10"/>
          </p:nvPr>
        </p:nvSpPr>
        <p:spPr/>
        <p:txBody>
          <a:bodyPr/>
          <a:lstStyle/>
          <a:p>
            <a:fld id="{F74DB3BC-9280-497F-9F1C-E4507C83166D}" type="datetimeFigureOut">
              <a:rPr lang="en-US" smtClean="0"/>
              <a:t>3/27/2026</a:t>
            </a:fld>
            <a:endParaRPr lang="en-US"/>
          </a:p>
        </p:txBody>
      </p:sp>
      <p:sp>
        <p:nvSpPr>
          <p:cNvPr id="5" name="Footer Placeholder 4">
            <a:extLst>
              <a:ext uri="{FF2B5EF4-FFF2-40B4-BE49-F238E27FC236}">
                <a16:creationId xmlns:a16="http://schemas.microsoft.com/office/drawing/2014/main" id="{8BB6C8D2-69E9-0AF9-DC11-865D0086DA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9F27E1-815C-283B-AA8E-C8AC5D72FCBD}"/>
              </a:ext>
            </a:extLst>
          </p:cNvPr>
          <p:cNvSpPr>
            <a:spLocks noGrp="1"/>
          </p:cNvSpPr>
          <p:nvPr>
            <p:ph type="sldNum" sz="quarter" idx="12"/>
          </p:nvPr>
        </p:nvSpPr>
        <p:spPr/>
        <p:txBody>
          <a:bodyPr/>
          <a:lstStyle/>
          <a:p>
            <a:fld id="{E3587C1F-DF73-4B72-B4E5-68ADA5695EF9}" type="slidenum">
              <a:rPr lang="en-US" smtClean="0"/>
              <a:t>‹#›</a:t>
            </a:fld>
            <a:endParaRPr lang="en-US"/>
          </a:p>
        </p:txBody>
      </p:sp>
    </p:spTree>
    <p:extLst>
      <p:ext uri="{BB962C8B-B14F-4D97-AF65-F5344CB8AC3E}">
        <p14:creationId xmlns:p14="http://schemas.microsoft.com/office/powerpoint/2010/main" val="3755859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01610-7BEE-13CA-DE18-989D1B3587A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098DBD9-1353-4283-00A6-17A792FEB3E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30CBCD-B79D-C745-9011-94DDA3544EB3}"/>
              </a:ext>
            </a:extLst>
          </p:cNvPr>
          <p:cNvSpPr>
            <a:spLocks noGrp="1"/>
          </p:cNvSpPr>
          <p:nvPr>
            <p:ph type="dt" sz="half" idx="10"/>
          </p:nvPr>
        </p:nvSpPr>
        <p:spPr/>
        <p:txBody>
          <a:bodyPr/>
          <a:lstStyle/>
          <a:p>
            <a:fld id="{F74DB3BC-9280-497F-9F1C-E4507C83166D}" type="datetimeFigureOut">
              <a:rPr lang="en-US" smtClean="0"/>
              <a:t>3/27/2026</a:t>
            </a:fld>
            <a:endParaRPr lang="en-US"/>
          </a:p>
        </p:txBody>
      </p:sp>
      <p:sp>
        <p:nvSpPr>
          <p:cNvPr id="5" name="Footer Placeholder 4">
            <a:extLst>
              <a:ext uri="{FF2B5EF4-FFF2-40B4-BE49-F238E27FC236}">
                <a16:creationId xmlns:a16="http://schemas.microsoft.com/office/drawing/2014/main" id="{500FF71F-10AD-3345-8A47-55B047AADD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15B807-0960-A858-D619-282A6A770103}"/>
              </a:ext>
            </a:extLst>
          </p:cNvPr>
          <p:cNvSpPr>
            <a:spLocks noGrp="1"/>
          </p:cNvSpPr>
          <p:nvPr>
            <p:ph type="sldNum" sz="quarter" idx="12"/>
          </p:nvPr>
        </p:nvSpPr>
        <p:spPr/>
        <p:txBody>
          <a:bodyPr/>
          <a:lstStyle/>
          <a:p>
            <a:fld id="{E3587C1F-DF73-4B72-B4E5-68ADA5695EF9}" type="slidenum">
              <a:rPr lang="en-US" smtClean="0"/>
              <a:t>‹#›</a:t>
            </a:fld>
            <a:endParaRPr lang="en-US"/>
          </a:p>
        </p:txBody>
      </p:sp>
    </p:spTree>
    <p:extLst>
      <p:ext uri="{BB962C8B-B14F-4D97-AF65-F5344CB8AC3E}">
        <p14:creationId xmlns:p14="http://schemas.microsoft.com/office/powerpoint/2010/main" val="29855526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10D65-150F-9465-BDF1-94678DC90F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2CF687-52BC-0A61-2024-3348B3460CC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D41D45-ACAD-7588-F693-E6EF554AA3C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8ADAFF-C443-F483-AC7C-BF20C60B6112}"/>
              </a:ext>
            </a:extLst>
          </p:cNvPr>
          <p:cNvSpPr>
            <a:spLocks noGrp="1"/>
          </p:cNvSpPr>
          <p:nvPr>
            <p:ph type="dt" sz="half" idx="10"/>
          </p:nvPr>
        </p:nvSpPr>
        <p:spPr/>
        <p:txBody>
          <a:bodyPr/>
          <a:lstStyle/>
          <a:p>
            <a:fld id="{F74DB3BC-9280-497F-9F1C-E4507C83166D}" type="datetimeFigureOut">
              <a:rPr lang="en-US" smtClean="0"/>
              <a:t>3/27/2026</a:t>
            </a:fld>
            <a:endParaRPr lang="en-US"/>
          </a:p>
        </p:txBody>
      </p:sp>
      <p:sp>
        <p:nvSpPr>
          <p:cNvPr id="6" name="Footer Placeholder 5">
            <a:extLst>
              <a:ext uri="{FF2B5EF4-FFF2-40B4-BE49-F238E27FC236}">
                <a16:creationId xmlns:a16="http://schemas.microsoft.com/office/drawing/2014/main" id="{69EE3FF2-2563-AA48-32AF-1E384A44D4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28D5B8-B667-237C-3EB7-0631486E805F}"/>
              </a:ext>
            </a:extLst>
          </p:cNvPr>
          <p:cNvSpPr>
            <a:spLocks noGrp="1"/>
          </p:cNvSpPr>
          <p:nvPr>
            <p:ph type="sldNum" sz="quarter" idx="12"/>
          </p:nvPr>
        </p:nvSpPr>
        <p:spPr/>
        <p:txBody>
          <a:bodyPr/>
          <a:lstStyle/>
          <a:p>
            <a:fld id="{E3587C1F-DF73-4B72-B4E5-68ADA5695EF9}" type="slidenum">
              <a:rPr lang="en-US" smtClean="0"/>
              <a:t>‹#›</a:t>
            </a:fld>
            <a:endParaRPr lang="en-US"/>
          </a:p>
        </p:txBody>
      </p:sp>
    </p:spTree>
    <p:extLst>
      <p:ext uri="{BB962C8B-B14F-4D97-AF65-F5344CB8AC3E}">
        <p14:creationId xmlns:p14="http://schemas.microsoft.com/office/powerpoint/2010/main" val="4034744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8F0A2-F934-318F-404A-A768788FFC5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1E66D8-F84F-2174-6408-AF3FD11048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8023A6-DEB1-DA09-A1E7-6A80260724C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F2EB5F8-A090-B070-D96A-430485B5DD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8BD11D-B15D-79C4-6562-144C477970B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E67CFF-8561-7095-F6E9-6B81547B6F03}"/>
              </a:ext>
            </a:extLst>
          </p:cNvPr>
          <p:cNvSpPr>
            <a:spLocks noGrp="1"/>
          </p:cNvSpPr>
          <p:nvPr>
            <p:ph type="dt" sz="half" idx="10"/>
          </p:nvPr>
        </p:nvSpPr>
        <p:spPr/>
        <p:txBody>
          <a:bodyPr/>
          <a:lstStyle/>
          <a:p>
            <a:fld id="{F74DB3BC-9280-497F-9F1C-E4507C83166D}" type="datetimeFigureOut">
              <a:rPr lang="en-US" smtClean="0"/>
              <a:t>3/27/2026</a:t>
            </a:fld>
            <a:endParaRPr lang="en-US"/>
          </a:p>
        </p:txBody>
      </p:sp>
      <p:sp>
        <p:nvSpPr>
          <p:cNvPr id="8" name="Footer Placeholder 7">
            <a:extLst>
              <a:ext uri="{FF2B5EF4-FFF2-40B4-BE49-F238E27FC236}">
                <a16:creationId xmlns:a16="http://schemas.microsoft.com/office/drawing/2014/main" id="{E72F904E-5C43-5BC5-9036-DF03AFF65DA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E57DAD0-E24C-FB10-8D85-BA3CA64A8C78}"/>
              </a:ext>
            </a:extLst>
          </p:cNvPr>
          <p:cNvSpPr>
            <a:spLocks noGrp="1"/>
          </p:cNvSpPr>
          <p:nvPr>
            <p:ph type="sldNum" sz="quarter" idx="12"/>
          </p:nvPr>
        </p:nvSpPr>
        <p:spPr/>
        <p:txBody>
          <a:bodyPr/>
          <a:lstStyle/>
          <a:p>
            <a:fld id="{E3587C1F-DF73-4B72-B4E5-68ADA5695EF9}" type="slidenum">
              <a:rPr lang="en-US" smtClean="0"/>
              <a:t>‹#›</a:t>
            </a:fld>
            <a:endParaRPr lang="en-US"/>
          </a:p>
        </p:txBody>
      </p:sp>
    </p:spTree>
    <p:extLst>
      <p:ext uri="{BB962C8B-B14F-4D97-AF65-F5344CB8AC3E}">
        <p14:creationId xmlns:p14="http://schemas.microsoft.com/office/powerpoint/2010/main" val="932006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9B163-8E5F-4B4D-5038-B2D152C930D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3D4B3B1-B439-6577-8E40-99EA399BF9A3}"/>
              </a:ext>
            </a:extLst>
          </p:cNvPr>
          <p:cNvSpPr>
            <a:spLocks noGrp="1"/>
          </p:cNvSpPr>
          <p:nvPr>
            <p:ph type="dt" sz="half" idx="10"/>
          </p:nvPr>
        </p:nvSpPr>
        <p:spPr/>
        <p:txBody>
          <a:bodyPr/>
          <a:lstStyle/>
          <a:p>
            <a:fld id="{F74DB3BC-9280-497F-9F1C-E4507C83166D}" type="datetimeFigureOut">
              <a:rPr lang="en-US" smtClean="0"/>
              <a:t>3/27/2026</a:t>
            </a:fld>
            <a:endParaRPr lang="en-US"/>
          </a:p>
        </p:txBody>
      </p:sp>
      <p:sp>
        <p:nvSpPr>
          <p:cNvPr id="4" name="Footer Placeholder 3">
            <a:extLst>
              <a:ext uri="{FF2B5EF4-FFF2-40B4-BE49-F238E27FC236}">
                <a16:creationId xmlns:a16="http://schemas.microsoft.com/office/drawing/2014/main" id="{2B1E8A68-CE13-26E8-359C-7EBE98BDCC3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1D7EDAA-253B-80FE-FE5A-D1136288783D}"/>
              </a:ext>
            </a:extLst>
          </p:cNvPr>
          <p:cNvSpPr>
            <a:spLocks noGrp="1"/>
          </p:cNvSpPr>
          <p:nvPr>
            <p:ph type="sldNum" sz="quarter" idx="12"/>
          </p:nvPr>
        </p:nvSpPr>
        <p:spPr/>
        <p:txBody>
          <a:bodyPr/>
          <a:lstStyle/>
          <a:p>
            <a:fld id="{E3587C1F-DF73-4B72-B4E5-68ADA5695EF9}" type="slidenum">
              <a:rPr lang="en-US" smtClean="0"/>
              <a:t>‹#›</a:t>
            </a:fld>
            <a:endParaRPr lang="en-US"/>
          </a:p>
        </p:txBody>
      </p:sp>
    </p:spTree>
    <p:extLst>
      <p:ext uri="{BB962C8B-B14F-4D97-AF65-F5344CB8AC3E}">
        <p14:creationId xmlns:p14="http://schemas.microsoft.com/office/powerpoint/2010/main" val="3783195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DAA7CD-90AC-A8CB-03EA-9B9F9C521E15}"/>
              </a:ext>
            </a:extLst>
          </p:cNvPr>
          <p:cNvSpPr>
            <a:spLocks noGrp="1"/>
          </p:cNvSpPr>
          <p:nvPr>
            <p:ph type="dt" sz="half" idx="10"/>
          </p:nvPr>
        </p:nvSpPr>
        <p:spPr/>
        <p:txBody>
          <a:bodyPr/>
          <a:lstStyle/>
          <a:p>
            <a:fld id="{F74DB3BC-9280-497F-9F1C-E4507C83166D}" type="datetimeFigureOut">
              <a:rPr lang="en-US" smtClean="0"/>
              <a:t>3/27/2026</a:t>
            </a:fld>
            <a:endParaRPr lang="en-US"/>
          </a:p>
        </p:txBody>
      </p:sp>
      <p:sp>
        <p:nvSpPr>
          <p:cNvPr id="3" name="Footer Placeholder 2">
            <a:extLst>
              <a:ext uri="{FF2B5EF4-FFF2-40B4-BE49-F238E27FC236}">
                <a16:creationId xmlns:a16="http://schemas.microsoft.com/office/drawing/2014/main" id="{5200AF1F-26DE-BDAD-6AF2-D83C7E862E4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D5DD8E-F480-175D-FA0F-C6151240CBBC}"/>
              </a:ext>
            </a:extLst>
          </p:cNvPr>
          <p:cNvSpPr>
            <a:spLocks noGrp="1"/>
          </p:cNvSpPr>
          <p:nvPr>
            <p:ph type="sldNum" sz="quarter" idx="12"/>
          </p:nvPr>
        </p:nvSpPr>
        <p:spPr/>
        <p:txBody>
          <a:bodyPr/>
          <a:lstStyle/>
          <a:p>
            <a:fld id="{E3587C1F-DF73-4B72-B4E5-68ADA5695EF9}" type="slidenum">
              <a:rPr lang="en-US" smtClean="0"/>
              <a:t>‹#›</a:t>
            </a:fld>
            <a:endParaRPr lang="en-US"/>
          </a:p>
        </p:txBody>
      </p:sp>
    </p:spTree>
    <p:extLst>
      <p:ext uri="{BB962C8B-B14F-4D97-AF65-F5344CB8AC3E}">
        <p14:creationId xmlns:p14="http://schemas.microsoft.com/office/powerpoint/2010/main" val="16882022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B83C5-1193-236A-F4E8-4644F66881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43253B3-B803-04DF-7274-755352B1DE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AD6885E-940B-88B2-115E-43D0684790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740C5B-D16B-015C-C6D3-25DAA09412C9}"/>
              </a:ext>
            </a:extLst>
          </p:cNvPr>
          <p:cNvSpPr>
            <a:spLocks noGrp="1"/>
          </p:cNvSpPr>
          <p:nvPr>
            <p:ph type="dt" sz="half" idx="10"/>
          </p:nvPr>
        </p:nvSpPr>
        <p:spPr/>
        <p:txBody>
          <a:bodyPr/>
          <a:lstStyle/>
          <a:p>
            <a:fld id="{F74DB3BC-9280-497F-9F1C-E4507C83166D}" type="datetimeFigureOut">
              <a:rPr lang="en-US" smtClean="0"/>
              <a:t>3/27/2026</a:t>
            </a:fld>
            <a:endParaRPr lang="en-US"/>
          </a:p>
        </p:txBody>
      </p:sp>
      <p:sp>
        <p:nvSpPr>
          <p:cNvPr id="6" name="Footer Placeholder 5">
            <a:extLst>
              <a:ext uri="{FF2B5EF4-FFF2-40B4-BE49-F238E27FC236}">
                <a16:creationId xmlns:a16="http://schemas.microsoft.com/office/drawing/2014/main" id="{970E0F0B-95DA-DA03-0197-394038FBAD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1CFD60-CC83-9B89-F33B-F8E28DC3870F}"/>
              </a:ext>
            </a:extLst>
          </p:cNvPr>
          <p:cNvSpPr>
            <a:spLocks noGrp="1"/>
          </p:cNvSpPr>
          <p:nvPr>
            <p:ph type="sldNum" sz="quarter" idx="12"/>
          </p:nvPr>
        </p:nvSpPr>
        <p:spPr/>
        <p:txBody>
          <a:bodyPr/>
          <a:lstStyle/>
          <a:p>
            <a:fld id="{E3587C1F-DF73-4B72-B4E5-68ADA5695EF9}" type="slidenum">
              <a:rPr lang="en-US" smtClean="0"/>
              <a:t>‹#›</a:t>
            </a:fld>
            <a:endParaRPr lang="en-US"/>
          </a:p>
        </p:txBody>
      </p:sp>
    </p:spTree>
    <p:extLst>
      <p:ext uri="{BB962C8B-B14F-4D97-AF65-F5344CB8AC3E}">
        <p14:creationId xmlns:p14="http://schemas.microsoft.com/office/powerpoint/2010/main" val="1677031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A74B3-455B-921A-4CBB-D8F49F8459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8884F0A-FEF8-1277-48EA-3132F8FDD3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C51E20-A63C-4E49-A0DC-7AE3D87D0B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1690C5-FED5-7D2C-9700-75BBA2AB791D}"/>
              </a:ext>
            </a:extLst>
          </p:cNvPr>
          <p:cNvSpPr>
            <a:spLocks noGrp="1"/>
          </p:cNvSpPr>
          <p:nvPr>
            <p:ph type="dt" sz="half" idx="10"/>
          </p:nvPr>
        </p:nvSpPr>
        <p:spPr/>
        <p:txBody>
          <a:bodyPr/>
          <a:lstStyle/>
          <a:p>
            <a:fld id="{F74DB3BC-9280-497F-9F1C-E4507C83166D}" type="datetimeFigureOut">
              <a:rPr lang="en-US" smtClean="0"/>
              <a:t>3/27/2026</a:t>
            </a:fld>
            <a:endParaRPr lang="en-US"/>
          </a:p>
        </p:txBody>
      </p:sp>
      <p:sp>
        <p:nvSpPr>
          <p:cNvPr id="6" name="Footer Placeholder 5">
            <a:extLst>
              <a:ext uri="{FF2B5EF4-FFF2-40B4-BE49-F238E27FC236}">
                <a16:creationId xmlns:a16="http://schemas.microsoft.com/office/drawing/2014/main" id="{DA7DA7B5-A695-18CA-6410-E79354C8DF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E9B10F-DEA7-1487-FB02-BFF93D61051D}"/>
              </a:ext>
            </a:extLst>
          </p:cNvPr>
          <p:cNvSpPr>
            <a:spLocks noGrp="1"/>
          </p:cNvSpPr>
          <p:nvPr>
            <p:ph type="sldNum" sz="quarter" idx="12"/>
          </p:nvPr>
        </p:nvSpPr>
        <p:spPr/>
        <p:txBody>
          <a:bodyPr/>
          <a:lstStyle/>
          <a:p>
            <a:fld id="{E3587C1F-DF73-4B72-B4E5-68ADA5695EF9}" type="slidenum">
              <a:rPr lang="en-US" smtClean="0"/>
              <a:t>‹#›</a:t>
            </a:fld>
            <a:endParaRPr lang="en-US"/>
          </a:p>
        </p:txBody>
      </p:sp>
    </p:spTree>
    <p:extLst>
      <p:ext uri="{BB962C8B-B14F-4D97-AF65-F5344CB8AC3E}">
        <p14:creationId xmlns:p14="http://schemas.microsoft.com/office/powerpoint/2010/main" val="23866637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1C211B-ADD3-EC17-CBBE-2F208178C8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15C684E-0ABA-8247-616A-F5E1649476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CBC2E8-31CD-B915-710A-9D4E5EDF9E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74DB3BC-9280-497F-9F1C-E4507C83166D}" type="datetimeFigureOut">
              <a:rPr lang="en-US" smtClean="0"/>
              <a:t>3/27/2026</a:t>
            </a:fld>
            <a:endParaRPr lang="en-US"/>
          </a:p>
        </p:txBody>
      </p:sp>
      <p:sp>
        <p:nvSpPr>
          <p:cNvPr id="5" name="Footer Placeholder 4">
            <a:extLst>
              <a:ext uri="{FF2B5EF4-FFF2-40B4-BE49-F238E27FC236}">
                <a16:creationId xmlns:a16="http://schemas.microsoft.com/office/drawing/2014/main" id="{8B548691-0EDE-EEA6-696D-3BB252B593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E689F2B-A08C-B565-D906-30BDA44E44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3587C1F-DF73-4B72-B4E5-68ADA5695EF9}" type="slidenum">
              <a:rPr lang="en-US" smtClean="0"/>
              <a:t>‹#›</a:t>
            </a:fld>
            <a:endParaRPr lang="en-US"/>
          </a:p>
        </p:txBody>
      </p:sp>
    </p:spTree>
    <p:extLst>
      <p:ext uri="{BB962C8B-B14F-4D97-AF65-F5344CB8AC3E}">
        <p14:creationId xmlns:p14="http://schemas.microsoft.com/office/powerpoint/2010/main" val="39902130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png"/><Relationship Id="rId5" Type="http://schemas.openxmlformats.org/officeDocument/2006/relationships/image" Target="../media/image15.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png"/><Relationship Id="rId5" Type="http://schemas.openxmlformats.org/officeDocument/2006/relationships/image" Target="../media/image16.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8.jp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hyperlink" Target="https://espanol.smokefree.gov/retos-cuando-deja-fumar/identifique-sus-desencadenantes" TargetMode="External"/><Relationship Id="rId5" Type="http://schemas.openxmlformats.org/officeDocument/2006/relationships/image" Target="../media/image17.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slideLayout" Target="../slideLayouts/slideLayout2.xml"/><Relationship Id="rId7" Type="http://schemas.openxmlformats.org/officeDocument/2006/relationships/image" Target="../media/image6.jp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jpg"/><Relationship Id="rId5" Type="http://schemas.openxmlformats.org/officeDocument/2006/relationships/image" Target="../media/image4.jpeg"/><Relationship Id="rId4" Type="http://schemas.openxmlformats.org/officeDocument/2006/relationships/notesSlide" Target="../notesSlides/notesSlide3.xml"/><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png"/><Relationship Id="rId5" Type="http://schemas.openxmlformats.org/officeDocument/2006/relationships/image" Target="../media/image9.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png"/><Relationship Id="rId5" Type="http://schemas.openxmlformats.org/officeDocument/2006/relationships/image" Target="../media/image10.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png"/><Relationship Id="rId5" Type="http://schemas.openxmlformats.org/officeDocument/2006/relationships/image" Target="../media/image13.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png"/><Relationship Id="rId5" Type="http://schemas.openxmlformats.org/officeDocument/2006/relationships/image" Target="../media/image14.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BAB0B9D-0512-4B11-8859-8F1AB063E96B}"/>
              </a:ext>
            </a:extLst>
          </p:cNvPr>
          <p:cNvPicPr>
            <a:picLocks noChangeAspect="1"/>
          </p:cNvPicPr>
          <p:nvPr/>
        </p:nvPicPr>
        <p:blipFill rotWithShape="1">
          <a:blip r:embed="rId5">
            <a:extLst>
              <a:ext uri="{28A0092B-C50C-407E-A947-70E740481C1C}">
                <a14:useLocalDpi xmlns:a14="http://schemas.microsoft.com/office/drawing/2010/main" val="0"/>
              </a:ext>
            </a:extLst>
          </a:blip>
          <a:srcRect b="11067"/>
          <a:stretch/>
        </p:blipFill>
        <p:spPr>
          <a:xfrm>
            <a:off x="20" y="10"/>
            <a:ext cx="12191980" cy="6857990"/>
          </a:xfrm>
          <a:prstGeom prst="rect">
            <a:avLst/>
          </a:prstGeom>
        </p:spPr>
      </p:pic>
      <p:sp>
        <p:nvSpPr>
          <p:cNvPr id="2" name="Title 1">
            <a:extLst>
              <a:ext uri="{FF2B5EF4-FFF2-40B4-BE49-F238E27FC236}">
                <a16:creationId xmlns:a16="http://schemas.microsoft.com/office/drawing/2014/main" id="{712A5203-E220-4AFC-AA05-C3EC177066D3}"/>
              </a:ext>
            </a:extLst>
          </p:cNvPr>
          <p:cNvSpPr>
            <a:spLocks noGrp="1"/>
          </p:cNvSpPr>
          <p:nvPr>
            <p:ph type="title"/>
          </p:nvPr>
        </p:nvSpPr>
        <p:spPr>
          <a:xfrm>
            <a:off x="8339939" y="3429000"/>
            <a:ext cx="3852041" cy="3381934"/>
          </a:xfrm>
        </p:spPr>
        <p:txBody>
          <a:bodyPr vert="horz" lIns="91440" tIns="45720" rIns="91440" bIns="45720" rtlCol="0" anchor="b">
            <a:normAutofit fontScale="90000"/>
          </a:bodyPr>
          <a:lstStyle/>
          <a:p>
            <a:pPr algn="ctr"/>
            <a:r>
              <a:rPr lang="es-MX" sz="5000" dirty="0">
                <a:solidFill>
                  <a:schemeClr val="bg1"/>
                </a:solidFill>
              </a:rPr>
              <a:t>How Tobacco Affects Your Health</a:t>
            </a:r>
            <a:br>
              <a:rPr lang="es-MX" sz="4000" dirty="0">
                <a:solidFill>
                  <a:schemeClr val="bg1"/>
                </a:solidFill>
              </a:rPr>
            </a:br>
            <a:br>
              <a:rPr lang="es-MX" sz="4000" dirty="0">
                <a:solidFill>
                  <a:schemeClr val="bg1"/>
                </a:solidFill>
              </a:rPr>
            </a:br>
            <a:br>
              <a:rPr lang="es-MX" sz="4000" dirty="0">
                <a:solidFill>
                  <a:schemeClr val="bg1"/>
                </a:solidFill>
              </a:rPr>
            </a:br>
            <a:r>
              <a:rPr lang="es-MX" sz="3000" dirty="0">
                <a:solidFill>
                  <a:schemeClr val="bg1"/>
                </a:solidFill>
              </a:rPr>
              <a:t>Video 10</a:t>
            </a:r>
          </a:p>
        </p:txBody>
      </p:sp>
      <p:pic>
        <p:nvPicPr>
          <p:cNvPr id="3" name="Video 10 English Slide 1">
            <a:hlinkClick r:id="" action="ppaction://media"/>
            <a:extLst>
              <a:ext uri="{FF2B5EF4-FFF2-40B4-BE49-F238E27FC236}">
                <a16:creationId xmlns:a16="http://schemas.microsoft.com/office/drawing/2014/main" id="{8CFE27BB-8221-434B-39AF-06456A931AF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0875" y="227013"/>
            <a:ext cx="609600" cy="609600"/>
          </a:xfrm>
          <a:prstGeom prst="rect">
            <a:avLst/>
          </a:prstGeom>
        </p:spPr>
      </p:pic>
    </p:spTree>
    <p:extLst>
      <p:ext uri="{BB962C8B-B14F-4D97-AF65-F5344CB8AC3E}">
        <p14:creationId xmlns:p14="http://schemas.microsoft.com/office/powerpoint/2010/main" val="290529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FD70B-77F9-A4F0-D0A6-2D727D706049}"/>
            </a:ext>
          </a:extLst>
        </p:cNvPr>
        <p:cNvGrpSpPr/>
        <p:nvPr/>
      </p:nvGrpSpPr>
      <p:grpSpPr>
        <a:xfrm>
          <a:off x="0" y="0"/>
          <a:ext cx="0" cy="0"/>
          <a:chOff x="0" y="0"/>
          <a:chExt cx="0" cy="0"/>
        </a:xfrm>
      </p:grpSpPr>
      <p:sp>
        <p:nvSpPr>
          <p:cNvPr id="23" name="Date Placeholder 1">
            <a:extLst>
              <a:ext uri="{FF2B5EF4-FFF2-40B4-BE49-F238E27FC236}">
                <a16:creationId xmlns:a16="http://schemas.microsoft.com/office/drawing/2014/main" id="{8AE27D00-7C3B-DDC9-0507-6B3939EB4BA6}"/>
              </a:ext>
            </a:extLst>
          </p:cNvPr>
          <p:cNvSpPr>
            <a:spLocks noGrp="1"/>
          </p:cNvSpPr>
          <p:nvPr>
            <p:ph type="dt" sz="half" idx="10"/>
          </p:nvPr>
        </p:nvSpPr>
        <p:spPr>
          <a:xfrm>
            <a:off x="10265399" y="5810623"/>
            <a:ext cx="1080000" cy="234000"/>
          </a:xfrm>
        </p:spPr>
        <p:txBody>
          <a:bodyPr/>
          <a:lstStyle/>
          <a:p>
            <a:pPr>
              <a:spcAft>
                <a:spcPts val="600"/>
              </a:spcAft>
            </a:pPr>
            <a:fld id="{3BDA9C29-DD8E-4518-B4D3-44806885A5F9}" type="datetime1">
              <a:rPr lang="en-US" smtClean="0">
                <a:solidFill>
                  <a:prstClr val="white"/>
                </a:solidFill>
              </a:rPr>
              <a:pPr>
                <a:spcAft>
                  <a:spcPts val="600"/>
                </a:spcAft>
              </a:pPr>
              <a:t>3/27/2026</a:t>
            </a:fld>
            <a:endParaRPr lang="en-US">
              <a:solidFill>
                <a:prstClr val="white"/>
              </a:solidFill>
            </a:endParaRPr>
          </a:p>
        </p:txBody>
      </p:sp>
      <p:sp>
        <p:nvSpPr>
          <p:cNvPr id="25" name="Footer Placeholder 2">
            <a:extLst>
              <a:ext uri="{FF2B5EF4-FFF2-40B4-BE49-F238E27FC236}">
                <a16:creationId xmlns:a16="http://schemas.microsoft.com/office/drawing/2014/main" id="{A756B6B3-58BE-F77C-28E6-BAD533324451}"/>
              </a:ext>
            </a:extLst>
          </p:cNvPr>
          <p:cNvSpPr>
            <a:spLocks noGrp="1"/>
          </p:cNvSpPr>
          <p:nvPr>
            <p:ph type="ftr" sz="quarter" idx="11"/>
          </p:nvPr>
        </p:nvSpPr>
        <p:spPr>
          <a:xfrm>
            <a:off x="7230599" y="6057923"/>
            <a:ext cx="4114800" cy="234000"/>
          </a:xfrm>
        </p:spPr>
        <p:txBody>
          <a:bodyPr/>
          <a:lstStyle/>
          <a:p>
            <a:pPr>
              <a:spcAft>
                <a:spcPts val="600"/>
              </a:spcAft>
            </a:pPr>
            <a:r>
              <a:rPr lang="en-US">
                <a:solidFill>
                  <a:prstClr val="white"/>
                </a:solidFill>
              </a:rPr>
              <a:t>ADD A FOOADDTER</a:t>
            </a:r>
          </a:p>
        </p:txBody>
      </p:sp>
      <p:sp>
        <p:nvSpPr>
          <p:cNvPr id="27" name="Slide Number Placeholder 3">
            <a:extLst>
              <a:ext uri="{FF2B5EF4-FFF2-40B4-BE49-F238E27FC236}">
                <a16:creationId xmlns:a16="http://schemas.microsoft.com/office/drawing/2014/main" id="{26F5EF15-46BE-AF5B-6AF4-FBB7EA76F394}"/>
              </a:ext>
            </a:extLst>
          </p:cNvPr>
          <p:cNvSpPr>
            <a:spLocks noGrp="1"/>
          </p:cNvSpPr>
          <p:nvPr>
            <p:ph type="sldNum" sz="quarter" idx="12"/>
          </p:nvPr>
        </p:nvSpPr>
        <p:spPr>
          <a:xfrm>
            <a:off x="641478" y="6057923"/>
            <a:ext cx="394063" cy="234000"/>
          </a:xfrm>
        </p:spPr>
        <p:txBody>
          <a:bodyPr/>
          <a:lstStyle/>
          <a:p>
            <a:pPr>
              <a:spcAft>
                <a:spcPts val="600"/>
              </a:spcAft>
            </a:pPr>
            <a:fld id="{3CE5352E-9B9F-4EDC-8769-7FA3D3F814C7}" type="slidenum">
              <a:rPr lang="en-US" smtClean="0">
                <a:solidFill>
                  <a:prstClr val="white"/>
                </a:solidFill>
              </a:rPr>
              <a:pPr>
                <a:spcAft>
                  <a:spcPts val="600"/>
                </a:spcAft>
              </a:pPr>
              <a:t>10</a:t>
            </a:fld>
            <a:endParaRPr lang="en-US">
              <a:solidFill>
                <a:prstClr val="white"/>
              </a:solidFill>
            </a:endParaRPr>
          </a:p>
        </p:txBody>
      </p:sp>
      <p:sp>
        <p:nvSpPr>
          <p:cNvPr id="2" name="Title 1">
            <a:extLst>
              <a:ext uri="{FF2B5EF4-FFF2-40B4-BE49-F238E27FC236}">
                <a16:creationId xmlns:a16="http://schemas.microsoft.com/office/drawing/2014/main" id="{7B3F44AA-9A2E-776C-075C-131A4FB84B73}"/>
              </a:ext>
            </a:extLst>
          </p:cNvPr>
          <p:cNvSpPr>
            <a:spLocks noGrp="1"/>
          </p:cNvSpPr>
          <p:nvPr>
            <p:ph type="title"/>
          </p:nvPr>
        </p:nvSpPr>
        <p:spPr>
          <a:xfrm>
            <a:off x="2394975" y="742867"/>
            <a:ext cx="7402050" cy="566931"/>
          </a:xfrm>
        </p:spPr>
        <p:txBody>
          <a:bodyPr vert="horz" lIns="91440" tIns="45720" rIns="91440" bIns="45720" rtlCol="0" anchor="ctr">
            <a:noAutofit/>
          </a:bodyPr>
          <a:lstStyle/>
          <a:p>
            <a:r>
              <a:rPr lang="es-MX" sz="5000" dirty="0"/>
              <a:t>Withdrawal symptoms</a:t>
            </a:r>
          </a:p>
        </p:txBody>
      </p:sp>
      <p:pic>
        <p:nvPicPr>
          <p:cNvPr id="18" name="Picture 17" descr="Woman with a dog">
            <a:extLst>
              <a:ext uri="{FF2B5EF4-FFF2-40B4-BE49-F238E27FC236}">
                <a16:creationId xmlns:a16="http://schemas.microsoft.com/office/drawing/2014/main" id="{982BA094-1C93-DBF4-57CB-C22BFDEC994C}"/>
              </a:ext>
            </a:extLst>
          </p:cNvPr>
          <p:cNvPicPr>
            <a:picLocks noChangeAspect="1"/>
          </p:cNvPicPr>
          <p:nvPr/>
        </p:nvPicPr>
        <p:blipFill>
          <a:blip r:embed="rId5">
            <a:extLst>
              <a:ext uri="{28A0092B-C50C-407E-A947-70E740481C1C}">
                <a14:useLocalDpi xmlns:a14="http://schemas.microsoft.com/office/drawing/2010/main" val="0"/>
              </a:ext>
            </a:extLst>
          </a:blip>
          <a:srcRect t="45294"/>
          <a:stretch>
            <a:fillRect/>
          </a:stretch>
        </p:blipFill>
        <p:spPr>
          <a:xfrm>
            <a:off x="458724" y="2277980"/>
            <a:ext cx="11290364" cy="4122820"/>
          </a:xfrm>
          <a:prstGeom prst="rect">
            <a:avLst/>
          </a:prstGeom>
          <a:noFill/>
        </p:spPr>
      </p:pic>
      <p:sp>
        <p:nvSpPr>
          <p:cNvPr id="12" name="Subtitle 11">
            <a:extLst>
              <a:ext uri="{FF2B5EF4-FFF2-40B4-BE49-F238E27FC236}">
                <a16:creationId xmlns:a16="http://schemas.microsoft.com/office/drawing/2014/main" id="{6EDFDAB7-2EBE-AC52-0BC2-F5C3D1E7B8BD}"/>
              </a:ext>
            </a:extLst>
          </p:cNvPr>
          <p:cNvSpPr>
            <a:spLocks noGrp="1"/>
          </p:cNvSpPr>
          <p:nvPr>
            <p:ph type="body" sz="half" idx="2"/>
          </p:nvPr>
        </p:nvSpPr>
        <p:spPr>
          <a:xfrm>
            <a:off x="2394975" y="1377834"/>
            <a:ext cx="7402050" cy="540000"/>
          </a:xfrm>
        </p:spPr>
        <p:txBody>
          <a:bodyPr>
            <a:normAutofit/>
          </a:bodyPr>
          <a:lstStyle/>
          <a:p>
            <a:endParaRPr lang="en-US" dirty="0"/>
          </a:p>
          <a:p>
            <a:endParaRPr lang="en-US" dirty="0"/>
          </a:p>
        </p:txBody>
      </p:sp>
      <p:pic>
        <p:nvPicPr>
          <p:cNvPr id="3" name="Video 10 English Slide 10">
            <a:hlinkClick r:id="" action="ppaction://media"/>
            <a:extLst>
              <a:ext uri="{FF2B5EF4-FFF2-40B4-BE49-F238E27FC236}">
                <a16:creationId xmlns:a16="http://schemas.microsoft.com/office/drawing/2014/main" id="{24ED6D24-0511-325E-B54A-C590A139D71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7850" y="227013"/>
            <a:ext cx="609600" cy="609600"/>
          </a:xfrm>
          <a:prstGeom prst="rect">
            <a:avLst/>
          </a:prstGeom>
        </p:spPr>
      </p:pic>
    </p:spTree>
    <p:extLst>
      <p:ext uri="{BB962C8B-B14F-4D97-AF65-F5344CB8AC3E}">
        <p14:creationId xmlns:p14="http://schemas.microsoft.com/office/powerpoint/2010/main" val="1311411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87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09AA9A-5135-6EAC-4FA8-E3E2207E6D7B}"/>
            </a:ext>
          </a:extLst>
        </p:cNvPr>
        <p:cNvGrpSpPr/>
        <p:nvPr/>
      </p:nvGrpSpPr>
      <p:grpSpPr>
        <a:xfrm>
          <a:off x="0" y="0"/>
          <a:ext cx="0" cy="0"/>
          <a:chOff x="0" y="0"/>
          <a:chExt cx="0" cy="0"/>
        </a:xfrm>
      </p:grpSpPr>
      <p:pic>
        <p:nvPicPr>
          <p:cNvPr id="8" name="Picture 7" descr="Football goal in the net">
            <a:extLst>
              <a:ext uri="{FF2B5EF4-FFF2-40B4-BE49-F238E27FC236}">
                <a16:creationId xmlns:a16="http://schemas.microsoft.com/office/drawing/2014/main" id="{02B44E97-F0EC-0198-FC0E-C930D2054433}"/>
              </a:ext>
            </a:extLst>
          </p:cNvPr>
          <p:cNvPicPr>
            <a:picLocks noChangeAspect="1"/>
          </p:cNvPicPr>
          <p:nvPr/>
        </p:nvPicPr>
        <p:blipFill>
          <a:blip r:embed="rId5">
            <a:extLst>
              <a:ext uri="{28A0092B-C50C-407E-A947-70E740481C1C}">
                <a14:useLocalDpi xmlns:a14="http://schemas.microsoft.com/office/drawing/2010/main" val="0"/>
              </a:ext>
            </a:extLst>
          </a:blip>
          <a:srcRect t="10047" b="5683"/>
          <a:stretch>
            <a:fillRect/>
          </a:stretch>
        </p:blipFill>
        <p:spPr>
          <a:xfrm>
            <a:off x="20" y="10"/>
            <a:ext cx="12191980" cy="6857990"/>
          </a:xfrm>
          <a:prstGeom prst="rect">
            <a:avLst/>
          </a:prstGeom>
          <a:noFill/>
        </p:spPr>
      </p:pic>
      <p:sp>
        <p:nvSpPr>
          <p:cNvPr id="6" name="Slide Number Placeholder 5" hidden="1">
            <a:extLst>
              <a:ext uri="{FF2B5EF4-FFF2-40B4-BE49-F238E27FC236}">
                <a16:creationId xmlns:a16="http://schemas.microsoft.com/office/drawing/2014/main" id="{2CD684C5-6CA0-CA20-DD58-9E0BA10A3716}"/>
              </a:ext>
            </a:extLst>
          </p:cNvPr>
          <p:cNvSpPr>
            <a:spLocks noGrp="1"/>
          </p:cNvSpPr>
          <p:nvPr>
            <p:ph type="sldNum" sz="quarter" idx="4294967295"/>
          </p:nvPr>
        </p:nvSpPr>
        <p:spPr>
          <a:xfrm>
            <a:off x="641478" y="6057923"/>
            <a:ext cx="394063" cy="234000"/>
          </a:xfrm>
        </p:spPr>
        <p:txBody>
          <a:bodyPr/>
          <a:lstStyle/>
          <a:p>
            <a:pPr>
              <a:spcAft>
                <a:spcPts val="600"/>
              </a:spcAft>
              <a:defRPr/>
            </a:pPr>
            <a:fld id="{C0702699-BC25-441F-A846-210C6AB25E07}" type="slidenum">
              <a:rPr lang="en-US" smtClean="0">
                <a:solidFill>
                  <a:srgbClr val="D4D2D0">
                    <a:shade val="50000"/>
                  </a:srgbClr>
                </a:solidFill>
              </a:rPr>
              <a:pPr>
                <a:spcAft>
                  <a:spcPts val="600"/>
                </a:spcAft>
                <a:defRPr/>
              </a:pPr>
              <a:t>11</a:t>
            </a:fld>
            <a:endParaRPr lang="en-US">
              <a:solidFill>
                <a:srgbClr val="D4D2D0">
                  <a:shade val="50000"/>
                </a:srgbClr>
              </a:solidFill>
            </a:endParaRPr>
          </a:p>
        </p:txBody>
      </p:sp>
      <p:sp>
        <p:nvSpPr>
          <p:cNvPr id="7" name="Footer Placeholder 6">
            <a:extLst>
              <a:ext uri="{FF2B5EF4-FFF2-40B4-BE49-F238E27FC236}">
                <a16:creationId xmlns:a16="http://schemas.microsoft.com/office/drawing/2014/main" id="{FE433F3D-8393-C1C0-A6A0-424A6F0251F2}"/>
              </a:ext>
            </a:extLst>
          </p:cNvPr>
          <p:cNvSpPr>
            <a:spLocks noGrp="1"/>
          </p:cNvSpPr>
          <p:nvPr>
            <p:ph type="ftr" sz="quarter" idx="4294967295"/>
          </p:nvPr>
        </p:nvSpPr>
        <p:spPr>
          <a:xfrm>
            <a:off x="431801" y="6365876"/>
            <a:ext cx="4417484" cy="411163"/>
          </a:xfrm>
        </p:spPr>
        <p:txBody>
          <a:bodyPr/>
          <a:lstStyle/>
          <a:p>
            <a:pPr>
              <a:spcAft>
                <a:spcPts val="600"/>
              </a:spcAft>
              <a:defRPr/>
            </a:pPr>
            <a:r>
              <a:rPr lang="en-US">
                <a:solidFill>
                  <a:srgbClr val="D4D2D0">
                    <a:shade val="50000"/>
                  </a:srgbClr>
                </a:solidFill>
              </a:rPr>
              <a:t>Add a footer</a:t>
            </a:r>
          </a:p>
        </p:txBody>
      </p:sp>
      <p:pic>
        <p:nvPicPr>
          <p:cNvPr id="2" name="Video 10 English Slide 11">
            <a:hlinkClick r:id="" action="ppaction://media"/>
            <a:extLst>
              <a:ext uri="{FF2B5EF4-FFF2-40B4-BE49-F238E27FC236}">
                <a16:creationId xmlns:a16="http://schemas.microsoft.com/office/drawing/2014/main" id="{1EEF8BDB-C800-E9E2-6A69-BEAAF0F2D95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3900" y="6350"/>
            <a:ext cx="609600" cy="609600"/>
          </a:xfrm>
          <a:prstGeom prst="rect">
            <a:avLst/>
          </a:prstGeom>
        </p:spPr>
      </p:pic>
    </p:spTree>
    <p:extLst>
      <p:ext uri="{BB962C8B-B14F-4D97-AF65-F5344CB8AC3E}">
        <p14:creationId xmlns:p14="http://schemas.microsoft.com/office/powerpoint/2010/main" val="843964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olden Gate Bridge in fog">
            <a:extLst>
              <a:ext uri="{FF2B5EF4-FFF2-40B4-BE49-F238E27FC236}">
                <a16:creationId xmlns:a16="http://schemas.microsoft.com/office/drawing/2014/main" id="{A29D271D-17C1-8106-5991-1B089835FA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6800412" cy="3825232"/>
          </a:xfrm>
          <a:prstGeom prst="rect">
            <a:avLst/>
          </a:prstGeom>
        </p:spPr>
      </p:pic>
      <p:sp>
        <p:nvSpPr>
          <p:cNvPr id="4" name="Rectangle 3">
            <a:extLst>
              <a:ext uri="{FF2B5EF4-FFF2-40B4-BE49-F238E27FC236}">
                <a16:creationId xmlns:a16="http://schemas.microsoft.com/office/drawing/2014/main" id="{65ABD1C5-3E40-51BD-1E53-783E13059594}"/>
              </a:ext>
            </a:extLst>
          </p:cNvPr>
          <p:cNvSpPr/>
          <p:nvPr/>
        </p:nvSpPr>
        <p:spPr>
          <a:xfrm>
            <a:off x="6547104" y="2048256"/>
            <a:ext cx="5644896" cy="480974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A500C987-1398-4E95-ACBC-CABF614D0A33}"/>
              </a:ext>
            </a:extLst>
          </p:cNvPr>
          <p:cNvSpPr>
            <a:spLocks noGrp="1"/>
          </p:cNvSpPr>
          <p:nvPr>
            <p:ph type="title"/>
          </p:nvPr>
        </p:nvSpPr>
        <p:spPr>
          <a:xfrm>
            <a:off x="6547104" y="2198994"/>
            <a:ext cx="5644896" cy="3542942"/>
          </a:xfrm>
        </p:spPr>
        <p:txBody>
          <a:bodyPr vert="horz" lIns="91440" tIns="45720" rIns="91440" bIns="45720" rtlCol="0" anchor="b">
            <a:noAutofit/>
          </a:bodyPr>
          <a:lstStyle/>
          <a:p>
            <a:r>
              <a:rPr lang="en-US" sz="2400" b="1" dirty="0">
                <a:solidFill>
                  <a:schemeClr val="bg1"/>
                </a:solidFill>
              </a:rPr>
              <a:t>CHW can CONNECT you to these resources:</a:t>
            </a:r>
            <a:br>
              <a:rPr lang="en-US" sz="2400" b="1" dirty="0">
                <a:solidFill>
                  <a:schemeClr val="bg1"/>
                </a:solidFill>
              </a:rPr>
            </a:br>
            <a:br>
              <a:rPr lang="en-US" sz="2400" b="1" dirty="0">
                <a:solidFill>
                  <a:schemeClr val="bg1"/>
                </a:solidFill>
              </a:rPr>
            </a:br>
            <a:r>
              <a:rPr lang="en-US" sz="2400" b="1" dirty="0">
                <a:solidFill>
                  <a:schemeClr val="bg1"/>
                </a:solidFill>
              </a:rPr>
              <a:t>CDC – Centers for Disease Control and Prevention: </a:t>
            </a:r>
            <a:r>
              <a:rPr lang="en-US" sz="2400" dirty="0">
                <a:solidFill>
                  <a:schemeClr val="bg1"/>
                </a:solidFill>
              </a:rPr>
              <a:t>How to Quit Smoking</a:t>
            </a:r>
            <a:br>
              <a:rPr lang="en-US" sz="2400" b="1" dirty="0">
                <a:solidFill>
                  <a:schemeClr val="bg1"/>
                </a:solidFill>
              </a:rPr>
            </a:br>
            <a:br>
              <a:rPr lang="en-US" sz="2400" b="1" dirty="0">
                <a:solidFill>
                  <a:schemeClr val="bg1"/>
                </a:solidFill>
              </a:rPr>
            </a:br>
            <a:r>
              <a:rPr lang="en-US" sz="2400" b="1" dirty="0">
                <a:solidFill>
                  <a:schemeClr val="bg1"/>
                </a:solidFill>
              </a:rPr>
              <a:t>NIH – National Cancer Institute</a:t>
            </a:r>
            <a:br>
              <a:rPr lang="en-US" sz="2400" b="1" dirty="0">
                <a:solidFill>
                  <a:schemeClr val="bg1"/>
                </a:solidFill>
              </a:rPr>
            </a:br>
            <a:r>
              <a:rPr lang="en-US" sz="2400" dirty="0">
                <a:solidFill>
                  <a:schemeClr val="bg1"/>
                </a:solidFill>
              </a:rPr>
              <a:t>Smokefree.gov: </a:t>
            </a:r>
            <a:r>
              <a:rPr lang="en-US" sz="2400" dirty="0">
                <a:solidFill>
                  <a:schemeClr val="bg1"/>
                </a:solidFill>
                <a:hlinkClick r:id="rId6">
                  <a:extLst>
                    <a:ext uri="{A12FA001-AC4F-418D-AE19-62706E023703}">
                      <ahyp:hlinkClr xmlns:ahyp="http://schemas.microsoft.com/office/drawing/2018/hyperlinkcolor" val="tx"/>
                    </a:ext>
                  </a:extLst>
                </a:hlinkClick>
              </a:rPr>
              <a:t>Identify Your Triggers</a:t>
            </a:r>
            <a:br>
              <a:rPr lang="en-US" sz="2400" b="1" dirty="0">
                <a:solidFill>
                  <a:schemeClr val="bg1"/>
                </a:solidFill>
              </a:rPr>
            </a:br>
            <a:br>
              <a:rPr lang="en-US" sz="2400" b="1" dirty="0">
                <a:solidFill>
                  <a:schemeClr val="bg1"/>
                </a:solidFill>
              </a:rPr>
            </a:br>
            <a:r>
              <a:rPr lang="en-US" sz="2400" b="1" dirty="0">
                <a:solidFill>
                  <a:schemeClr val="bg1"/>
                </a:solidFill>
              </a:rPr>
              <a:t>TIME – Tobacco: </a:t>
            </a:r>
            <a:r>
              <a:rPr lang="en-US" sz="2400" dirty="0">
                <a:solidFill>
                  <a:schemeClr val="bg1"/>
                </a:solidFill>
              </a:rPr>
              <a:t>Why Smoking Is Especially Bad If You Have Diabetes</a:t>
            </a:r>
            <a:endParaRPr lang="es-MX" sz="2400" dirty="0">
              <a:solidFill>
                <a:schemeClr val="bg1"/>
              </a:solidFill>
            </a:endParaRPr>
          </a:p>
        </p:txBody>
      </p:sp>
      <p:pic>
        <p:nvPicPr>
          <p:cNvPr id="5" name="Picture 4" descr="Group of people hugging">
            <a:extLst>
              <a:ext uri="{FF2B5EF4-FFF2-40B4-BE49-F238E27FC236}">
                <a16:creationId xmlns:a16="http://schemas.microsoft.com/office/drawing/2014/main" id="{20617D34-2B5A-E078-7651-E1F2CF0C38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66323" y="3934157"/>
            <a:ext cx="4225266" cy="2814917"/>
          </a:xfrm>
          <a:prstGeom prst="rect">
            <a:avLst/>
          </a:prstGeom>
        </p:spPr>
      </p:pic>
      <p:cxnSp>
        <p:nvCxnSpPr>
          <p:cNvPr id="6" name="Straight Connector 5">
            <a:extLst>
              <a:ext uri="{FF2B5EF4-FFF2-40B4-BE49-F238E27FC236}">
                <a16:creationId xmlns:a16="http://schemas.microsoft.com/office/drawing/2014/main" id="{7E8CD71F-193E-2E57-7242-2A53C5C9DD48}"/>
              </a:ext>
              <a:ext uri="{C183D7F6-B498-43B3-948B-1728B52AA6E4}">
                <adec:decorative xmlns:adec="http://schemas.microsoft.com/office/drawing/2017/decorative" val="1"/>
              </a:ext>
            </a:extLst>
          </p:cNvPr>
          <p:cNvCxnSpPr>
            <a:cxnSpLocks/>
          </p:cNvCxnSpPr>
          <p:nvPr/>
        </p:nvCxnSpPr>
        <p:spPr bwMode="gray">
          <a:xfrm>
            <a:off x="7060643" y="5792802"/>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7" name="Text Placeholder 5">
            <a:extLst>
              <a:ext uri="{FF2B5EF4-FFF2-40B4-BE49-F238E27FC236}">
                <a16:creationId xmlns:a16="http://schemas.microsoft.com/office/drawing/2014/main" id="{9B144976-D90B-4A65-1EB7-3BF5CC6CE246}"/>
              </a:ext>
            </a:extLst>
          </p:cNvPr>
          <p:cNvSpPr txBox="1">
            <a:spLocks/>
          </p:cNvSpPr>
          <p:nvPr/>
        </p:nvSpPr>
        <p:spPr bwMode="gray">
          <a:xfrm>
            <a:off x="6547104" y="5892674"/>
            <a:ext cx="5300693" cy="116882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chemeClr val="bg1"/>
                </a:solidFill>
              </a:rPr>
              <a:t>Your CHW can help you how to CONNECT to resources!!</a:t>
            </a:r>
            <a:br>
              <a:rPr lang="en-US" dirty="0">
                <a:solidFill>
                  <a:schemeClr val="bg1"/>
                </a:solidFill>
              </a:rPr>
            </a:br>
            <a:endParaRPr lang="en-US" dirty="0">
              <a:solidFill>
                <a:schemeClr val="bg1"/>
              </a:solidFill>
            </a:endParaRPr>
          </a:p>
        </p:txBody>
      </p:sp>
      <p:pic>
        <p:nvPicPr>
          <p:cNvPr id="8" name="Video 10 English Slide 12">
            <a:hlinkClick r:id="" action="ppaction://media"/>
            <a:extLst>
              <a:ext uri="{FF2B5EF4-FFF2-40B4-BE49-F238E27FC236}">
                <a16:creationId xmlns:a16="http://schemas.microsoft.com/office/drawing/2014/main" id="{69B291E5-DDF3-137F-24CB-F8F8D76FC9C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71538" y="281750"/>
            <a:ext cx="609600" cy="609600"/>
          </a:xfrm>
          <a:prstGeom prst="rect">
            <a:avLst/>
          </a:prstGeom>
        </p:spPr>
      </p:pic>
    </p:spTree>
    <p:extLst>
      <p:ext uri="{BB962C8B-B14F-4D97-AF65-F5344CB8AC3E}">
        <p14:creationId xmlns:p14="http://schemas.microsoft.com/office/powerpoint/2010/main" val="539924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502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8"/>
                </p:tgtEl>
              </p:cMediaNode>
            </p:audio>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normAutofit/>
          </a:bodyPr>
          <a:lstStyle/>
          <a:p>
            <a:pPr algn="ctr"/>
            <a:r>
              <a:rPr lang="es-MX" sz="2500" b="1" dirty="0">
                <a:latin typeface="Tahoma" panose="020B0604030504040204" pitchFamily="34" charset="0"/>
                <a:ea typeface="Tahoma" panose="020B0604030504040204" pitchFamily="34" charset="0"/>
                <a:cs typeface="Tahoma" panose="020B0604030504040204" pitchFamily="34" charset="0"/>
              </a:rPr>
              <a:t>References</a:t>
            </a:r>
          </a:p>
        </p:txBody>
      </p:sp>
      <p:sp>
        <p:nvSpPr>
          <p:cNvPr id="3" name="Slide Number Placeholder 2"/>
          <p:cNvSpPr>
            <a:spLocks noGrp="1"/>
          </p:cNvSpPr>
          <p:nvPr>
            <p:ph type="sldNum" sz="quarter" idx="11"/>
          </p:nvPr>
        </p:nvSpPr>
        <p:spPr/>
        <p:txBody>
          <a:bodyPr/>
          <a:lstStyle/>
          <a:p>
            <a:fld id="{4B73C415-D670-4716-A5EC-CC4D52CA2BAC}" type="slidenum">
              <a:rPr lang="en-US" sz="1500" smtClean="0">
                <a:solidFill>
                  <a:prstClr val="black"/>
                </a:solidFill>
                <a:latin typeface="Tahoma" panose="020B0604030504040204" pitchFamily="34" charset="0"/>
                <a:ea typeface="Tahoma" panose="020B0604030504040204" pitchFamily="34" charset="0"/>
                <a:cs typeface="Tahoma" panose="020B0604030504040204" pitchFamily="34" charset="0"/>
              </a:rPr>
              <a:pPr/>
              <a:t>13</a:t>
            </a:fld>
            <a:endParaRPr lang="en-US" sz="15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0" y="6511637"/>
            <a:ext cx="12192001" cy="34636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6" name="TextBox 15"/>
          <p:cNvSpPr txBox="1"/>
          <p:nvPr/>
        </p:nvSpPr>
        <p:spPr>
          <a:xfrm>
            <a:off x="609600" y="1417320"/>
            <a:ext cx="11070566" cy="4524315"/>
          </a:xfrm>
          <a:prstGeom prst="rect">
            <a:avLst/>
          </a:prstGeom>
          <a:noFill/>
        </p:spPr>
        <p:txBody>
          <a:bodyPr wrap="square" rtlCol="0">
            <a:spAutoFit/>
          </a:bodyPr>
          <a:lstStyle/>
          <a:p>
            <a:pPr marL="285750" indent="-285750">
              <a:buFont typeface="Arial" panose="020B0604020202020204" pitchFamily="34" charset="0"/>
              <a:buChar char="•"/>
            </a:pPr>
            <a:endParaRPr lang="en-US" sz="1600" dirty="0">
              <a:solidFill>
                <a:prstClr val="black"/>
              </a:solidFill>
            </a:endParaRPr>
          </a:p>
          <a:p>
            <a:pPr marL="285750" indent="-285750">
              <a:buFont typeface="Arial" panose="020B0604020202020204" pitchFamily="34" charset="0"/>
              <a:buChar char="•"/>
            </a:pPr>
            <a:r>
              <a:rPr lang="en-US" sz="1600" dirty="0"/>
              <a:t>smokefree.gov. “Home.” </a:t>
            </a:r>
            <a:r>
              <a:rPr lang="en-US" sz="1600" i="1" dirty="0"/>
              <a:t>Smokefree.gov</a:t>
            </a:r>
            <a:r>
              <a:rPr lang="en-US" sz="1600" dirty="0"/>
              <a:t>, smokefree.gov/.</a:t>
            </a:r>
          </a:p>
          <a:p>
            <a:endParaRPr lang="en-US" sz="1600" dirty="0">
              <a:solidFill>
                <a:prstClr val="black"/>
              </a:solidFill>
            </a:endParaRPr>
          </a:p>
          <a:p>
            <a:pPr marL="285750" indent="-285750">
              <a:buFont typeface="Arial" panose="020B0604020202020204" pitchFamily="34" charset="0"/>
              <a:buChar char="•"/>
            </a:pPr>
            <a:r>
              <a:rPr lang="en-US" sz="1600" dirty="0"/>
              <a:t>Park, Alice. “Why Smoking Is Especially Bad If You Have Diabetes | TIME.com.” </a:t>
            </a:r>
            <a:r>
              <a:rPr lang="en-US" sz="1600" i="1" dirty="0"/>
              <a:t>TIME.com</a:t>
            </a:r>
            <a:r>
              <a:rPr lang="en-US" sz="1600" dirty="0"/>
              <a:t>, 2026, healthland.time.com/2011/03/27/why-smoking-is-a-bad-idea-for-diabetics/. Accessed 27 Mar. 2026.</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CDC. “How to Quit Smoking .” </a:t>
            </a:r>
            <a:r>
              <a:rPr lang="en-US" sz="1600" i="1" dirty="0"/>
              <a:t>Centers for Disease Control and Prevention</a:t>
            </a:r>
            <a:r>
              <a:rPr lang="en-US" sz="1600" dirty="0"/>
              <a:t>, 2019, www.cdc.gov/tobacco/campaign/tips/quit-smoking/index.html.</a:t>
            </a:r>
            <a:endParaRPr lang="en-US" sz="1600" dirty="0">
              <a:solidFill>
                <a:prstClr val="black"/>
              </a:solidFill>
            </a:endParaRPr>
          </a:p>
          <a:p>
            <a:pPr marL="285750" indent="-285750">
              <a:buFont typeface="Arial" panose="020B0604020202020204" pitchFamily="34" charset="0"/>
              <a:buChar char="•"/>
            </a:pPr>
            <a:endParaRPr lang="en-US" sz="1600" dirty="0">
              <a:solidFill>
                <a:prstClr val="black"/>
              </a:solidFill>
            </a:endParaRPr>
          </a:p>
          <a:p>
            <a:pPr marL="285750" indent="-285750">
              <a:buFont typeface="Arial" panose="020B0604020202020204" pitchFamily="34" charset="0"/>
              <a:buChar char="•"/>
            </a:pPr>
            <a:r>
              <a:rPr lang="en-US" sz="1600" dirty="0">
                <a:solidFill>
                  <a:prstClr val="black"/>
                </a:solidFill>
              </a:rPr>
              <a:t>NIAAA publications. (n.d.). Brochures and Fact Sheets | National Institute on Alcohol Abuse and Alcoholism (NIAAA). Last accessed September 15, 2022. https://pubs.niaaa.nih.gov/publications/aa71/aa71.htm </a:t>
            </a:r>
          </a:p>
          <a:p>
            <a:pPr marL="285750" indent="-285750">
              <a:buFont typeface="Arial" panose="020B0604020202020204" pitchFamily="34" charset="0"/>
              <a:buChar char="•"/>
            </a:pPr>
            <a:endParaRPr lang="en-US" sz="1600" dirty="0">
              <a:solidFill>
                <a:prstClr val="black"/>
              </a:solidFill>
            </a:endParaRPr>
          </a:p>
          <a:p>
            <a:pPr marL="285750" indent="-285750">
              <a:buFont typeface="Arial" panose="020B0604020202020204" pitchFamily="34" charset="0"/>
              <a:buChar char="•"/>
            </a:pPr>
            <a:r>
              <a:rPr lang="en-US" sz="1600" dirty="0">
                <a:solidFill>
                  <a:prstClr val="black"/>
                </a:solidFill>
              </a:rPr>
              <a:t>Nicotine dependence - Symptoms and causes. (2022, April 19). Mayo Clinic. Last accessed September 15, 2022. https://www.mayoclinic.org/diseases-conditions/nicotine-dependence/symptoms-causes/syc-20351584 </a:t>
            </a:r>
          </a:p>
          <a:p>
            <a:pPr marL="285750" indent="-285750">
              <a:buFont typeface="Arial" panose="020B0604020202020204" pitchFamily="34" charset="0"/>
              <a:buChar char="•"/>
            </a:pPr>
            <a:endParaRPr lang="en-US" sz="1600" dirty="0">
              <a:solidFill>
                <a:prstClr val="black"/>
              </a:solidFill>
            </a:endParaRPr>
          </a:p>
          <a:p>
            <a:pPr marL="285750" indent="-285750">
              <a:buFont typeface="Arial" panose="020B0604020202020204" pitchFamily="34" charset="0"/>
              <a:buChar char="•"/>
            </a:pPr>
            <a:r>
              <a:rPr lang="en-US" sz="1600" dirty="0">
                <a:solidFill>
                  <a:prstClr val="black"/>
                </a:solidFill>
              </a:rPr>
              <a:t>Health effects of smoking and tobacco use. (2022, July 21). Centers for Disease Control and Prevention. Last accessed September 15, 2022. https://www.cdc.gov/tobacco/basic_information/health_effects/index.htm </a:t>
            </a:r>
          </a:p>
          <a:p>
            <a:pPr marL="285750" indent="-285750">
              <a:buFont typeface="Arial" panose="020B0604020202020204" pitchFamily="34" charset="0"/>
              <a:buChar char="•"/>
            </a:pPr>
            <a:endParaRPr lang="en-US" sz="1600" dirty="0">
              <a:solidFill>
                <a:prstClr val="black"/>
              </a:solidFill>
            </a:endParaRPr>
          </a:p>
        </p:txBody>
      </p:sp>
      <p:sp>
        <p:nvSpPr>
          <p:cNvPr id="2" name="Rectangle 1"/>
          <p:cNvSpPr/>
          <p:nvPr/>
        </p:nvSpPr>
        <p:spPr>
          <a:xfrm>
            <a:off x="0" y="6511637"/>
            <a:ext cx="12192000" cy="346364"/>
          </a:xfrm>
          <a:prstGeom prst="rect">
            <a:avLst/>
          </a:prstGeom>
          <a:solidFill>
            <a:schemeClr val="bg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226934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B4107-16B9-6F9C-0BAD-E738433CA272}"/>
            </a:ext>
          </a:extLst>
        </p:cNvPr>
        <p:cNvGrpSpPr/>
        <p:nvPr/>
      </p:nvGrpSpPr>
      <p:grpSpPr>
        <a:xfrm>
          <a:off x="0" y="0"/>
          <a:ext cx="0" cy="0"/>
          <a:chOff x="0" y="0"/>
          <a:chExt cx="0" cy="0"/>
        </a:xfrm>
      </p:grpSpPr>
      <p:sp>
        <p:nvSpPr>
          <p:cNvPr id="22" name="Slide Number Placeholder 2">
            <a:extLst>
              <a:ext uri="{FF2B5EF4-FFF2-40B4-BE49-F238E27FC236}">
                <a16:creationId xmlns:a16="http://schemas.microsoft.com/office/drawing/2014/main" id="{504B2FC2-35D2-B84E-5015-FD7C3CA0FBAF}"/>
              </a:ext>
            </a:extLst>
          </p:cNvPr>
          <p:cNvSpPr>
            <a:spLocks noGrp="1"/>
          </p:cNvSpPr>
          <p:nvPr>
            <p:ph type="sldNum" sz="quarter" idx="4"/>
          </p:nvPr>
        </p:nvSpPr>
        <p:spPr>
          <a:xfrm>
            <a:off x="9315450" y="6486982"/>
            <a:ext cx="2743200" cy="365125"/>
          </a:xfrm>
        </p:spPr>
        <p:txBody>
          <a:bodyPr/>
          <a:lstStyle/>
          <a:p>
            <a:pPr>
              <a:spcAft>
                <a:spcPts val="600"/>
              </a:spcAft>
            </a:pPr>
            <a:fld id="{294A09A9-5501-47C1-A89A-A340965A2BE2}" type="slidenum">
              <a:rPr lang="en-US" smtClean="0"/>
              <a:pPr>
                <a:spcAft>
                  <a:spcPts val="600"/>
                </a:spcAft>
              </a:pPr>
              <a:t>2</a:t>
            </a:fld>
            <a:endParaRPr lang="en-US"/>
          </a:p>
        </p:txBody>
      </p:sp>
      <p:sp>
        <p:nvSpPr>
          <p:cNvPr id="17" name="Title 16">
            <a:extLst>
              <a:ext uri="{FF2B5EF4-FFF2-40B4-BE49-F238E27FC236}">
                <a16:creationId xmlns:a16="http://schemas.microsoft.com/office/drawing/2014/main" id="{414F49A9-DE2B-B175-4E0F-EDA67F2065C7}"/>
              </a:ext>
            </a:extLst>
          </p:cNvPr>
          <p:cNvSpPr>
            <a:spLocks noGrp="1"/>
          </p:cNvSpPr>
          <p:nvPr>
            <p:ph type="title"/>
          </p:nvPr>
        </p:nvSpPr>
        <p:spPr/>
        <p:txBody>
          <a:bodyPr/>
          <a:lstStyle/>
          <a:p>
            <a:r>
              <a:rPr lang="en-US" dirty="0"/>
              <a:t> </a:t>
            </a:r>
          </a:p>
        </p:txBody>
      </p:sp>
      <p:pic>
        <p:nvPicPr>
          <p:cNvPr id="18" name="Picture 17">
            <a:extLst>
              <a:ext uri="{FF2B5EF4-FFF2-40B4-BE49-F238E27FC236}">
                <a16:creationId xmlns:a16="http://schemas.microsoft.com/office/drawing/2014/main" id="{5B0E7D02-C757-D5C8-A8D4-223772DF0A2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1"/>
          <a:stretch/>
        </p:blipFill>
        <p:spPr>
          <a:xfrm>
            <a:off x="1100606" y="358589"/>
            <a:ext cx="10499724" cy="5871882"/>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pic>
        <p:nvPicPr>
          <p:cNvPr id="2" name="Video 10 English Slide 2">
            <a:hlinkClick r:id="" action="ppaction://media"/>
            <a:extLst>
              <a:ext uri="{FF2B5EF4-FFF2-40B4-BE49-F238E27FC236}">
                <a16:creationId xmlns:a16="http://schemas.microsoft.com/office/drawing/2014/main" id="{6D5570B7-FE11-80EA-BA88-B41F2AF94D0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9000" y="336550"/>
            <a:ext cx="609600" cy="609600"/>
          </a:xfrm>
          <a:prstGeom prst="rect">
            <a:avLst/>
          </a:prstGeom>
        </p:spPr>
      </p:pic>
    </p:spTree>
    <p:extLst>
      <p:ext uri="{BB962C8B-B14F-4D97-AF65-F5344CB8AC3E}">
        <p14:creationId xmlns:p14="http://schemas.microsoft.com/office/powerpoint/2010/main" val="3120459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6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1E72DB76-9569-433B-B796-3DEC5CE3EAD1}"/>
              </a:ext>
            </a:extLst>
          </p:cNvPr>
          <p:cNvSpPr>
            <a:spLocks noGrp="1"/>
          </p:cNvSpPr>
          <p:nvPr>
            <p:ph type="title"/>
          </p:nvPr>
        </p:nvSpPr>
        <p:spPr>
          <a:xfrm>
            <a:off x="137371" y="143434"/>
            <a:ext cx="4972511" cy="1222001"/>
          </a:xfrm>
        </p:spPr>
        <p:txBody>
          <a:bodyPr vert="horz" lIns="91440" tIns="45720" rIns="91440" bIns="45720" rtlCol="0" anchor="b">
            <a:normAutofit/>
          </a:bodyPr>
          <a:lstStyle/>
          <a:p>
            <a:r>
              <a:rPr lang="es-MX" sz="6600" b="1" kern="1200" dirty="0">
                <a:latin typeface="+mj-lt"/>
                <a:ea typeface="+mj-ea"/>
                <a:cs typeface="+mj-cs"/>
              </a:rPr>
              <a:t>Risk Factors</a:t>
            </a:r>
          </a:p>
        </p:txBody>
      </p:sp>
      <p:pic>
        <p:nvPicPr>
          <p:cNvPr id="3" name="Picture 2" descr="Female teenager standing in forest">
            <a:extLst>
              <a:ext uri="{FF2B5EF4-FFF2-40B4-BE49-F238E27FC236}">
                <a16:creationId xmlns:a16="http://schemas.microsoft.com/office/drawing/2014/main" id="{1776C3D9-5859-F042-3698-812E79BCF7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0049" y="1365436"/>
            <a:ext cx="3427551" cy="2285034"/>
          </a:xfrm>
          <a:prstGeom prst="rect">
            <a:avLst/>
          </a:prstGeom>
        </p:spPr>
      </p:pic>
      <p:pic>
        <p:nvPicPr>
          <p:cNvPr id="5" name="Picture 4" descr="Man in checkered shirt">
            <a:extLst>
              <a:ext uri="{FF2B5EF4-FFF2-40B4-BE49-F238E27FC236}">
                <a16:creationId xmlns:a16="http://schemas.microsoft.com/office/drawing/2014/main" id="{77EBCC4E-D143-BD78-8040-721E53A157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33470" y="3872752"/>
            <a:ext cx="4062529" cy="2708353"/>
          </a:xfrm>
          <a:prstGeom prst="rect">
            <a:avLst/>
          </a:prstGeom>
        </p:spPr>
      </p:pic>
      <p:pic>
        <p:nvPicPr>
          <p:cNvPr id="7" name="Picture 6" descr="Person on balcony">
            <a:extLst>
              <a:ext uri="{FF2B5EF4-FFF2-40B4-BE49-F238E27FC236}">
                <a16:creationId xmlns:a16="http://schemas.microsoft.com/office/drawing/2014/main" id="{E62F84C3-9D6A-EFC2-CF2E-DF314E014C3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86177" y="1365435"/>
            <a:ext cx="3427551" cy="2287307"/>
          </a:xfrm>
          <a:prstGeom prst="rect">
            <a:avLst/>
          </a:prstGeom>
        </p:spPr>
      </p:pic>
      <p:pic>
        <p:nvPicPr>
          <p:cNvPr id="18" name="Picture 17" descr="Row of glasses of beer">
            <a:extLst>
              <a:ext uri="{FF2B5EF4-FFF2-40B4-BE49-F238E27FC236}">
                <a16:creationId xmlns:a16="http://schemas.microsoft.com/office/drawing/2014/main" id="{9AB4081B-BCBC-56CF-3F73-9AD9C761DD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8205" y="3872753"/>
            <a:ext cx="4078762" cy="2708352"/>
          </a:xfrm>
          <a:prstGeom prst="rect">
            <a:avLst/>
          </a:prstGeom>
        </p:spPr>
      </p:pic>
      <p:pic>
        <p:nvPicPr>
          <p:cNvPr id="2" name="Video 10 English Slide 3">
            <a:hlinkClick r:id="" action="ppaction://media"/>
            <a:extLst>
              <a:ext uri="{FF2B5EF4-FFF2-40B4-BE49-F238E27FC236}">
                <a16:creationId xmlns:a16="http://schemas.microsoft.com/office/drawing/2014/main" id="{5C14F890-88D8-B4E6-A654-F645ECF5A67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2488" y="463550"/>
            <a:ext cx="609600" cy="609600"/>
          </a:xfrm>
          <a:prstGeom prst="rect">
            <a:avLst/>
          </a:prstGeom>
        </p:spPr>
      </p:pic>
    </p:spTree>
    <p:extLst>
      <p:ext uri="{BB962C8B-B14F-4D97-AF65-F5344CB8AC3E}">
        <p14:creationId xmlns:p14="http://schemas.microsoft.com/office/powerpoint/2010/main" val="1628970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272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AD439A9-1920-49BD-B6DA-EAC6329ACBAE}"/>
              </a:ext>
            </a:extLst>
          </p:cNvPr>
          <p:cNvSpPr>
            <a:spLocks noGrp="1"/>
          </p:cNvSpPr>
          <p:nvPr>
            <p:ph type="title"/>
          </p:nvPr>
        </p:nvSpPr>
        <p:spPr>
          <a:xfrm>
            <a:off x="4387349" y="1200152"/>
            <a:ext cx="6897171" cy="4457696"/>
          </a:xfrm>
          <a:prstGeom prst="ellipse">
            <a:avLst/>
          </a:prstGeom>
        </p:spPr>
        <p:txBody>
          <a:bodyPr vert="horz" lIns="91440" tIns="45720" rIns="91440" bIns="45720" rtlCol="0" anchor="ctr">
            <a:normAutofit/>
          </a:bodyPr>
          <a:lstStyle/>
          <a:p>
            <a:r>
              <a:rPr lang="es-MX" sz="7400" dirty="0">
                <a:solidFill>
                  <a:srgbClr val="FFFFFF"/>
                </a:solidFill>
              </a:rPr>
              <a:t>¿qué contiene un cigarrillo?</a:t>
            </a:r>
          </a:p>
        </p:txBody>
      </p:sp>
      <p:pic>
        <p:nvPicPr>
          <p:cNvPr id="3" name="Picture 2" descr="A picture containing indoor&#10;&#10;Description automatically generated">
            <a:extLst>
              <a:ext uri="{FF2B5EF4-FFF2-40B4-BE49-F238E27FC236}">
                <a16:creationId xmlns:a16="http://schemas.microsoft.com/office/drawing/2014/main" id="{E99FEF16-F49B-F2CB-44FE-69B66CD2F582}"/>
              </a:ext>
            </a:extLst>
          </p:cNvPr>
          <p:cNvPicPr>
            <a:picLocks noChangeAspect="1"/>
          </p:cNvPicPr>
          <p:nvPr/>
        </p:nvPicPr>
        <p:blipFill rotWithShape="1">
          <a:blip r:embed="rId5">
            <a:alphaModFix amt="40000"/>
            <a:extLst>
              <a:ext uri="{28A0092B-C50C-407E-A947-70E740481C1C}">
                <a14:useLocalDpi xmlns:a14="http://schemas.microsoft.com/office/drawing/2010/main" val="0"/>
              </a:ext>
            </a:extLst>
          </a:blip>
          <a:srcRect r="11794" b="1"/>
          <a:stretch/>
        </p:blipFill>
        <p:spPr>
          <a:xfrm>
            <a:off x="0" y="1021"/>
            <a:ext cx="12191999" cy="6855958"/>
          </a:xfrm>
          <a:prstGeom prst="rect">
            <a:avLst/>
          </a:prstGeom>
        </p:spPr>
      </p:pic>
      <p:sp>
        <p:nvSpPr>
          <p:cNvPr id="4" name="TextBox 3">
            <a:extLst>
              <a:ext uri="{FF2B5EF4-FFF2-40B4-BE49-F238E27FC236}">
                <a16:creationId xmlns:a16="http://schemas.microsoft.com/office/drawing/2014/main" id="{8369C461-A0B5-FFA6-855E-D94BD47B8AD7}"/>
              </a:ext>
            </a:extLst>
          </p:cNvPr>
          <p:cNvSpPr txBox="1"/>
          <p:nvPr/>
        </p:nvSpPr>
        <p:spPr>
          <a:xfrm>
            <a:off x="2671483" y="5395639"/>
            <a:ext cx="8139953" cy="861774"/>
          </a:xfrm>
          <a:prstGeom prst="rect">
            <a:avLst/>
          </a:prstGeom>
          <a:noFill/>
        </p:spPr>
        <p:txBody>
          <a:bodyPr wrap="square" rtlCol="0">
            <a:spAutoFit/>
          </a:bodyPr>
          <a:lstStyle/>
          <a:p>
            <a:r>
              <a:rPr lang="en-US" sz="5000" b="1" dirty="0">
                <a:solidFill>
                  <a:schemeClr val="accent3"/>
                </a:solidFill>
              </a:rPr>
              <a:t>What do cigarettes contain?</a:t>
            </a:r>
          </a:p>
        </p:txBody>
      </p:sp>
      <p:pic>
        <p:nvPicPr>
          <p:cNvPr id="2" name="Video 10 English Slide 4">
            <a:hlinkClick r:id="" action="ppaction://media"/>
            <a:extLst>
              <a:ext uri="{FF2B5EF4-FFF2-40B4-BE49-F238E27FC236}">
                <a16:creationId xmlns:a16="http://schemas.microsoft.com/office/drawing/2014/main" id="{F54AC55D-E6A5-1A3D-FE47-E67710C8629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9000" y="227013"/>
            <a:ext cx="609600" cy="609600"/>
          </a:xfrm>
          <a:prstGeom prst="rect">
            <a:avLst/>
          </a:prstGeom>
        </p:spPr>
      </p:pic>
    </p:spTree>
    <p:extLst>
      <p:ext uri="{BB962C8B-B14F-4D97-AF65-F5344CB8AC3E}">
        <p14:creationId xmlns:p14="http://schemas.microsoft.com/office/powerpoint/2010/main" val="3169694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4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53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CD18D454-C7A4-4A22-9FBE-44CE1AD795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66850" y="0"/>
            <a:ext cx="11428728" cy="8286750"/>
          </a:xfrm>
          <a:prstGeom prst="rect">
            <a:avLst/>
          </a:prstGeom>
        </p:spPr>
      </p:pic>
      <p:sp>
        <p:nvSpPr>
          <p:cNvPr id="3" name="Rectangle 2">
            <a:extLst>
              <a:ext uri="{FF2B5EF4-FFF2-40B4-BE49-F238E27FC236}">
                <a16:creationId xmlns:a16="http://schemas.microsoft.com/office/drawing/2014/main" id="{75489A4F-F61C-D99E-8CA9-9449C57DD4DE}"/>
              </a:ext>
            </a:extLst>
          </p:cNvPr>
          <p:cNvSpPr/>
          <p:nvPr/>
        </p:nvSpPr>
        <p:spPr>
          <a:xfrm>
            <a:off x="0" y="0"/>
            <a:ext cx="3433948" cy="6858000"/>
          </a:xfrm>
          <a:prstGeom prst="rect">
            <a:avLst/>
          </a:prstGeom>
          <a:solidFill>
            <a:schemeClr val="bg1"/>
          </a:solidFill>
          <a:ln>
            <a:solidFill>
              <a:schemeClr val="bg1"/>
            </a:solid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6722BCB7-BAE9-4E64-B3AA-E3AB9831B0EF}"/>
              </a:ext>
            </a:extLst>
          </p:cNvPr>
          <p:cNvSpPr>
            <a:spLocks noGrp="1"/>
          </p:cNvSpPr>
          <p:nvPr>
            <p:ph type="title"/>
          </p:nvPr>
        </p:nvSpPr>
        <p:spPr>
          <a:xfrm>
            <a:off x="53439" y="647349"/>
            <a:ext cx="3380509" cy="5100307"/>
          </a:xfrm>
        </p:spPr>
        <p:txBody>
          <a:bodyPr vert="horz" lIns="91440" tIns="45720" rIns="91440" bIns="45720" rtlCol="0" anchor="b">
            <a:normAutofit fontScale="90000"/>
          </a:bodyPr>
          <a:lstStyle/>
          <a:p>
            <a:pPr algn="ctr"/>
            <a:r>
              <a:rPr lang="es-MX" sz="5000" kern="1200" dirty="0">
                <a:solidFill>
                  <a:schemeClr val="accent1">
                    <a:lumMod val="60000"/>
                    <a:lumOff val="40000"/>
                  </a:schemeClr>
                </a:solidFill>
                <a:latin typeface="+mj-lt"/>
                <a:ea typeface="+mj-ea"/>
                <a:cs typeface="+mj-cs"/>
              </a:rPr>
              <a:t>El consumir tabaco puede causar cáncer en TODO el cuerpo</a:t>
            </a:r>
            <a:br>
              <a:rPr lang="es-MX" sz="5000" kern="1200" dirty="0">
                <a:solidFill>
                  <a:schemeClr val="accent1">
                    <a:lumMod val="60000"/>
                    <a:lumOff val="40000"/>
                  </a:schemeClr>
                </a:solidFill>
                <a:latin typeface="+mj-lt"/>
                <a:ea typeface="+mj-ea"/>
                <a:cs typeface="+mj-cs"/>
              </a:rPr>
            </a:br>
            <a:endParaRPr lang="es-MX" sz="5000" kern="1200" dirty="0">
              <a:solidFill>
                <a:schemeClr val="accent1">
                  <a:lumMod val="60000"/>
                  <a:lumOff val="40000"/>
                </a:schemeClr>
              </a:solidFill>
              <a:latin typeface="+mj-lt"/>
              <a:ea typeface="+mj-ea"/>
              <a:cs typeface="+mj-cs"/>
            </a:endParaRPr>
          </a:p>
        </p:txBody>
      </p:sp>
      <p:pic>
        <p:nvPicPr>
          <p:cNvPr id="4" name="Video 10 English Slide 5">
            <a:hlinkClick r:id="" action="ppaction://media"/>
            <a:extLst>
              <a:ext uri="{FF2B5EF4-FFF2-40B4-BE49-F238E27FC236}">
                <a16:creationId xmlns:a16="http://schemas.microsoft.com/office/drawing/2014/main" id="{7F0578BC-3E63-55FC-9A40-01618A190FE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2950" y="263525"/>
            <a:ext cx="609600" cy="609600"/>
          </a:xfrm>
          <a:prstGeom prst="rect">
            <a:avLst/>
          </a:prstGeom>
        </p:spPr>
      </p:pic>
    </p:spTree>
    <p:extLst>
      <p:ext uri="{BB962C8B-B14F-4D97-AF65-F5344CB8AC3E}">
        <p14:creationId xmlns:p14="http://schemas.microsoft.com/office/powerpoint/2010/main" val="1243449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1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iagram&#10;&#10;Description automatically generated">
            <a:extLst>
              <a:ext uri="{FF2B5EF4-FFF2-40B4-BE49-F238E27FC236}">
                <a16:creationId xmlns:a16="http://schemas.microsoft.com/office/drawing/2014/main" id="{96B0FC4A-E209-4669-B96B-FF43A52BDC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1818" y="22860"/>
            <a:ext cx="8645235" cy="6835139"/>
          </a:xfrm>
          <a:prstGeom prst="rect">
            <a:avLst/>
          </a:prstGeom>
        </p:spPr>
      </p:pic>
      <p:sp>
        <p:nvSpPr>
          <p:cNvPr id="4" name="Title 3">
            <a:extLst>
              <a:ext uri="{FF2B5EF4-FFF2-40B4-BE49-F238E27FC236}">
                <a16:creationId xmlns:a16="http://schemas.microsoft.com/office/drawing/2014/main" id="{666F43C0-7AF6-F64E-28E1-5701F06D0F6A}"/>
              </a:ext>
            </a:extLst>
          </p:cNvPr>
          <p:cNvSpPr>
            <a:spLocks noGrp="1"/>
          </p:cNvSpPr>
          <p:nvPr>
            <p:ph type="title"/>
          </p:nvPr>
        </p:nvSpPr>
        <p:spPr/>
        <p:txBody>
          <a:bodyPr/>
          <a:lstStyle/>
          <a:p>
            <a:r>
              <a:rPr lang="en-US" dirty="0"/>
              <a:t> </a:t>
            </a:r>
          </a:p>
        </p:txBody>
      </p:sp>
      <p:pic>
        <p:nvPicPr>
          <p:cNvPr id="2" name="Video 10 English Slide 6">
            <a:hlinkClick r:id="" action="ppaction://media"/>
            <a:extLst>
              <a:ext uri="{FF2B5EF4-FFF2-40B4-BE49-F238E27FC236}">
                <a16:creationId xmlns:a16="http://schemas.microsoft.com/office/drawing/2014/main" id="{331206DD-9881-BFC2-B141-6320FEDA63D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0875" y="79375"/>
            <a:ext cx="609600" cy="609600"/>
          </a:xfrm>
          <a:prstGeom prst="rect">
            <a:avLst/>
          </a:prstGeom>
        </p:spPr>
      </p:pic>
    </p:spTree>
    <p:extLst>
      <p:ext uri="{BB962C8B-B14F-4D97-AF65-F5344CB8AC3E}">
        <p14:creationId xmlns:p14="http://schemas.microsoft.com/office/powerpoint/2010/main" val="586477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ext&#10;&#10;Description automatically generated">
            <a:extLst>
              <a:ext uri="{FF2B5EF4-FFF2-40B4-BE49-F238E27FC236}">
                <a16:creationId xmlns:a16="http://schemas.microsoft.com/office/drawing/2014/main" id="{F0746D22-0693-1E83-14FC-464D8E2019E3}"/>
              </a:ext>
            </a:extLst>
          </p:cNvPr>
          <p:cNvPicPr>
            <a:picLocks noChangeAspect="1"/>
          </p:cNvPicPr>
          <p:nvPr/>
        </p:nvPicPr>
        <p:blipFill>
          <a:blip r:embed="rId5" cstate="screen">
            <a:extLst>
              <a:ext uri="{28A0092B-C50C-407E-A947-70E740481C1C}">
                <a14:useLocalDpi xmlns:a14="http://schemas.microsoft.com/office/drawing/2010/main"/>
              </a:ext>
            </a:extLst>
          </a:blip>
          <a:srcRect t="11225" r="4" b="14925"/>
          <a:stretch>
            <a:fillRect/>
          </a:stretch>
        </p:blipFill>
        <p:spPr>
          <a:xfrm>
            <a:off x="433060" y="2246704"/>
            <a:ext cx="4416225" cy="2364591"/>
          </a:xfrm>
          <a:prstGeom prst="rect">
            <a:avLst/>
          </a:prstGeom>
          <a:noFill/>
        </p:spPr>
      </p:pic>
      <p:sp>
        <p:nvSpPr>
          <p:cNvPr id="10" name="Title 1">
            <a:extLst>
              <a:ext uri="{FF2B5EF4-FFF2-40B4-BE49-F238E27FC236}">
                <a16:creationId xmlns:a16="http://schemas.microsoft.com/office/drawing/2014/main" id="{48625FC3-A8C9-4D3E-940D-77D26CFD8716}"/>
              </a:ext>
            </a:extLst>
          </p:cNvPr>
          <p:cNvSpPr>
            <a:spLocks noGrp="1"/>
          </p:cNvSpPr>
          <p:nvPr>
            <p:ph type="title"/>
          </p:nvPr>
        </p:nvSpPr>
        <p:spPr>
          <a:xfrm>
            <a:off x="5658104" y="4204533"/>
            <a:ext cx="5749483" cy="1119943"/>
          </a:xfrm>
        </p:spPr>
        <p:txBody>
          <a:bodyPr vert="horz" lIns="91440" tIns="45720" rIns="91440" bIns="45720" rtlCol="0" anchor="b">
            <a:normAutofit/>
          </a:bodyPr>
          <a:lstStyle/>
          <a:p>
            <a:pPr marL="0" marR="0" algn="ctr">
              <a:spcAft>
                <a:spcPts val="800"/>
              </a:spcAft>
            </a:pPr>
            <a:r>
              <a:rPr lang="es-MX" sz="3100" dirty="0"/>
              <a:t>Why is smoking so bad if you have or at risk for diabetes?</a:t>
            </a:r>
          </a:p>
        </p:txBody>
      </p:sp>
      <p:pic>
        <p:nvPicPr>
          <p:cNvPr id="5" name="Picture 4" descr="Artificial Leg">
            <a:extLst>
              <a:ext uri="{FF2B5EF4-FFF2-40B4-BE49-F238E27FC236}">
                <a16:creationId xmlns:a16="http://schemas.microsoft.com/office/drawing/2014/main" id="{42651630-A085-6111-1A97-BACEB5BA202C}"/>
              </a:ext>
            </a:extLst>
          </p:cNvPr>
          <p:cNvPicPr>
            <a:picLocks noChangeAspect="1"/>
          </p:cNvPicPr>
          <p:nvPr/>
        </p:nvPicPr>
        <p:blipFill>
          <a:blip r:embed="rId6">
            <a:extLst>
              <a:ext uri="{28A0092B-C50C-407E-A947-70E740481C1C}">
                <a14:useLocalDpi xmlns:a14="http://schemas.microsoft.com/office/drawing/2010/main" val="0"/>
              </a:ext>
            </a:extLst>
          </a:blip>
          <a:srcRect t="29" r="-2" b="13108"/>
          <a:stretch>
            <a:fillRect/>
          </a:stretch>
        </p:blipFill>
        <p:spPr>
          <a:xfrm rot="10800000">
            <a:off x="5353050" y="1"/>
            <a:ext cx="6406951" cy="3714747"/>
          </a:xfrm>
          <a:prstGeom prst="rect">
            <a:avLst/>
          </a:prstGeom>
          <a:noFill/>
          <a:ln>
            <a:noFill/>
          </a:ln>
        </p:spPr>
      </p:pic>
      <p:sp>
        <p:nvSpPr>
          <p:cNvPr id="18" name="Text Placeholder 4">
            <a:extLst>
              <a:ext uri="{FF2B5EF4-FFF2-40B4-BE49-F238E27FC236}">
                <a16:creationId xmlns:a16="http://schemas.microsoft.com/office/drawing/2014/main" id="{11DCBD31-AD37-77E9-9C78-34F46233A158}"/>
              </a:ext>
            </a:extLst>
          </p:cNvPr>
          <p:cNvSpPr>
            <a:spLocks noGrp="1"/>
          </p:cNvSpPr>
          <p:nvPr>
            <p:ph type="body" sz="quarter" idx="14"/>
          </p:nvPr>
        </p:nvSpPr>
        <p:spPr>
          <a:xfrm>
            <a:off x="5658442" y="5657852"/>
            <a:ext cx="5749335" cy="1119943"/>
          </a:xfrm>
        </p:spPr>
        <p:txBody>
          <a:bodyPr/>
          <a:lstStyle/>
          <a:p>
            <a:endParaRPr lang="en-US" dirty="0"/>
          </a:p>
          <a:p>
            <a:endParaRPr lang="en-US" dirty="0"/>
          </a:p>
        </p:txBody>
      </p:sp>
      <p:sp>
        <p:nvSpPr>
          <p:cNvPr id="20" name="Slide Number Placeholder 5">
            <a:extLst>
              <a:ext uri="{FF2B5EF4-FFF2-40B4-BE49-F238E27FC236}">
                <a16:creationId xmlns:a16="http://schemas.microsoft.com/office/drawing/2014/main" id="{F9114600-7C81-09A6-89D3-26B7E22D4BE6}"/>
              </a:ext>
            </a:extLst>
          </p:cNvPr>
          <p:cNvSpPr>
            <a:spLocks noGrp="1"/>
          </p:cNvSpPr>
          <p:nvPr>
            <p:ph type="sldNum" sz="quarter" idx="15"/>
          </p:nvPr>
        </p:nvSpPr>
        <p:spPr>
          <a:xfrm>
            <a:off x="641478" y="6057923"/>
            <a:ext cx="394063" cy="234000"/>
          </a:xfrm>
        </p:spPr>
        <p:txBody>
          <a:bodyPr/>
          <a:lstStyle/>
          <a:p>
            <a:pPr>
              <a:spcAft>
                <a:spcPts val="600"/>
              </a:spcAft>
              <a:defRPr/>
            </a:pPr>
            <a:fld id="{C0702699-BC25-441F-A846-210C6AB25E07}" type="slidenum">
              <a:rPr lang="en-US">
                <a:solidFill>
                  <a:srgbClr val="D4D2D0">
                    <a:shade val="50000"/>
                  </a:srgbClr>
                </a:solidFill>
              </a:rPr>
              <a:pPr>
                <a:spcAft>
                  <a:spcPts val="600"/>
                </a:spcAft>
                <a:defRPr/>
              </a:pPr>
              <a:t>7</a:t>
            </a:fld>
            <a:endParaRPr lang="en-US">
              <a:solidFill>
                <a:srgbClr val="D4D2D0">
                  <a:shade val="50000"/>
                </a:srgbClr>
              </a:solidFill>
            </a:endParaRPr>
          </a:p>
        </p:txBody>
      </p:sp>
      <p:sp>
        <p:nvSpPr>
          <p:cNvPr id="22" name="Footer Placeholder 6">
            <a:extLst>
              <a:ext uri="{FF2B5EF4-FFF2-40B4-BE49-F238E27FC236}">
                <a16:creationId xmlns:a16="http://schemas.microsoft.com/office/drawing/2014/main" id="{5369CC35-C591-D588-8EBC-1F2C0C38FD0D}"/>
              </a:ext>
            </a:extLst>
          </p:cNvPr>
          <p:cNvSpPr>
            <a:spLocks noGrp="1"/>
          </p:cNvSpPr>
          <p:nvPr>
            <p:ph type="ftr" sz="quarter" idx="16"/>
          </p:nvPr>
        </p:nvSpPr>
        <p:spPr>
          <a:xfrm>
            <a:off x="431801" y="6365876"/>
            <a:ext cx="4417484" cy="411163"/>
          </a:xfrm>
        </p:spPr>
        <p:txBody>
          <a:bodyPr/>
          <a:lstStyle/>
          <a:p>
            <a:pPr>
              <a:spcAft>
                <a:spcPts val="600"/>
              </a:spcAft>
              <a:defRPr/>
            </a:pPr>
            <a:r>
              <a:rPr lang="en-US">
                <a:solidFill>
                  <a:srgbClr val="D4D2D0">
                    <a:shade val="50000"/>
                  </a:srgbClr>
                </a:solidFill>
              </a:rPr>
              <a:t>Add a footer</a:t>
            </a:r>
          </a:p>
        </p:txBody>
      </p:sp>
      <p:pic>
        <p:nvPicPr>
          <p:cNvPr id="2" name="Video 10 English Slide 7">
            <a:hlinkClick r:id="" action="ppaction://media"/>
            <a:extLst>
              <a:ext uri="{FF2B5EF4-FFF2-40B4-BE49-F238E27FC236}">
                <a16:creationId xmlns:a16="http://schemas.microsoft.com/office/drawing/2014/main" id="{B3892F32-35AD-5705-845A-74A390D5191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8075" y="-47625"/>
            <a:ext cx="609600" cy="609600"/>
          </a:xfrm>
          <a:prstGeom prst="rect">
            <a:avLst/>
          </a:prstGeom>
        </p:spPr>
      </p:pic>
    </p:spTree>
    <p:extLst>
      <p:ext uri="{BB962C8B-B14F-4D97-AF65-F5344CB8AC3E}">
        <p14:creationId xmlns:p14="http://schemas.microsoft.com/office/powerpoint/2010/main" val="2384693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10"/>
                                        </p:tgtEl>
                                        <p:attrNameLst>
                                          <p:attrName>style.visibility</p:attrName>
                                        </p:attrNameLst>
                                      </p:cBhvr>
                                      <p:to>
                                        <p:strVal val="visible"/>
                                      </p:to>
                                    </p:set>
                                    <p:animEffect transition="in" filter="fade">
                                      <p:cBhvr>
                                        <p:cTn id="7" dur="7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96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79DDB71B-3FB2-43BE-B5E2-D2FD9F828E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23704" y="1407700"/>
            <a:ext cx="6944591" cy="4629727"/>
          </a:xfrm>
          <a:prstGeom prst="rect">
            <a:avLst/>
          </a:prstGeom>
        </p:spPr>
      </p:pic>
      <p:sp>
        <p:nvSpPr>
          <p:cNvPr id="12" name="Title 1">
            <a:extLst>
              <a:ext uri="{FF2B5EF4-FFF2-40B4-BE49-F238E27FC236}">
                <a16:creationId xmlns:a16="http://schemas.microsoft.com/office/drawing/2014/main" id="{96764567-8B2D-4DED-AC49-A802896AC2AE}"/>
              </a:ext>
            </a:extLst>
          </p:cNvPr>
          <p:cNvSpPr txBox="1">
            <a:spLocks/>
          </p:cNvSpPr>
          <p:nvPr/>
        </p:nvSpPr>
        <p:spPr>
          <a:xfrm>
            <a:off x="1321212" y="2417764"/>
            <a:ext cx="9144000" cy="2900518"/>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4000" b="1" dirty="0"/>
              <a:t>To smoke</a:t>
            </a:r>
            <a:br>
              <a:rPr lang="es-MX" sz="4000" b="1" dirty="0"/>
            </a:br>
            <a:br>
              <a:rPr lang="es-MX" sz="4000" b="1" dirty="0"/>
            </a:br>
            <a:br>
              <a:rPr lang="es-MX" sz="4000" b="1" dirty="0"/>
            </a:br>
            <a:r>
              <a:rPr lang="es-MX" sz="4000" b="1" dirty="0"/>
              <a:t>not to smoke</a:t>
            </a:r>
          </a:p>
        </p:txBody>
      </p:sp>
      <p:pic>
        <p:nvPicPr>
          <p:cNvPr id="2" name="Video 10 English Slide 8">
            <a:hlinkClick r:id="" action="ppaction://media"/>
            <a:extLst>
              <a:ext uri="{FF2B5EF4-FFF2-40B4-BE49-F238E27FC236}">
                <a16:creationId xmlns:a16="http://schemas.microsoft.com/office/drawing/2014/main" id="{3F8AD6EC-C7EE-D9AD-E3DE-031B7D4A7FC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6438" y="317500"/>
            <a:ext cx="609600" cy="609600"/>
          </a:xfrm>
          <a:prstGeom prst="rect">
            <a:avLst/>
          </a:prstGeom>
        </p:spPr>
      </p:pic>
    </p:spTree>
    <p:extLst>
      <p:ext uri="{BB962C8B-B14F-4D97-AF65-F5344CB8AC3E}">
        <p14:creationId xmlns:p14="http://schemas.microsoft.com/office/powerpoint/2010/main" val="28702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8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237F0-FB96-4EAD-B4FB-72FB646EB4DF}"/>
              </a:ext>
            </a:extLst>
          </p:cNvPr>
          <p:cNvSpPr>
            <a:spLocks noGrp="1"/>
          </p:cNvSpPr>
          <p:nvPr>
            <p:ph type="ctrTitle"/>
          </p:nvPr>
        </p:nvSpPr>
        <p:spPr>
          <a:xfrm>
            <a:off x="643468" y="1378574"/>
            <a:ext cx="6187638" cy="1407006"/>
          </a:xfrm>
        </p:spPr>
        <p:txBody>
          <a:bodyPr vert="horz" lIns="91440" tIns="45720" rIns="91440" bIns="45720" rtlCol="0">
            <a:normAutofit/>
          </a:bodyPr>
          <a:lstStyle/>
          <a:p>
            <a:pPr algn="l"/>
            <a:r>
              <a:rPr lang="es-MX" sz="4400" dirty="0"/>
              <a:t>Identify your Triggers</a:t>
            </a:r>
          </a:p>
        </p:txBody>
      </p:sp>
      <p:pic>
        <p:nvPicPr>
          <p:cNvPr id="8" name="Picture 7" descr="A picture containing text&#10;&#10;Description automatically generated">
            <a:extLst>
              <a:ext uri="{FF2B5EF4-FFF2-40B4-BE49-F238E27FC236}">
                <a16:creationId xmlns:a16="http://schemas.microsoft.com/office/drawing/2014/main" id="{04E566F6-8773-4E8C-9238-29E554CB42B2}"/>
              </a:ext>
            </a:extLst>
          </p:cNvPr>
          <p:cNvPicPr>
            <a:picLocks noChangeAspect="1"/>
          </p:cNvPicPr>
          <p:nvPr/>
        </p:nvPicPr>
        <p:blipFill rotWithShape="1">
          <a:blip r:embed="rId5">
            <a:extLst>
              <a:ext uri="{28A0092B-C50C-407E-A947-70E740481C1C}">
                <a14:useLocalDpi xmlns:a14="http://schemas.microsoft.com/office/drawing/2010/main" val="0"/>
              </a:ext>
            </a:extLst>
          </a:blip>
          <a:srcRect l="13083" r="28879"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5" name="Subtitle 4">
            <a:extLst>
              <a:ext uri="{FF2B5EF4-FFF2-40B4-BE49-F238E27FC236}">
                <a16:creationId xmlns:a16="http://schemas.microsoft.com/office/drawing/2014/main" id="{F94F7338-8CF8-7758-6941-FE8978D7DA97}"/>
              </a:ext>
            </a:extLst>
          </p:cNvPr>
          <p:cNvSpPr>
            <a:spLocks noGrp="1"/>
          </p:cNvSpPr>
          <p:nvPr>
            <p:ph type="subTitle" idx="1"/>
          </p:nvPr>
        </p:nvSpPr>
        <p:spPr/>
        <p:txBody>
          <a:bodyPr/>
          <a:lstStyle/>
          <a:p>
            <a:endParaRPr lang="en-US" dirty="0"/>
          </a:p>
          <a:p>
            <a:endParaRPr lang="en-US" dirty="0"/>
          </a:p>
        </p:txBody>
      </p:sp>
      <p:pic>
        <p:nvPicPr>
          <p:cNvPr id="3" name="Video 10 English Slide 9">
            <a:hlinkClick r:id="" action="ppaction://media"/>
            <a:extLst>
              <a:ext uri="{FF2B5EF4-FFF2-40B4-BE49-F238E27FC236}">
                <a16:creationId xmlns:a16="http://schemas.microsoft.com/office/drawing/2014/main" id="{78C9FDC2-D3FC-B570-F728-CD60725465B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9463" y="134938"/>
            <a:ext cx="609600" cy="609600"/>
          </a:xfrm>
          <a:prstGeom prst="rect">
            <a:avLst/>
          </a:prstGeom>
        </p:spPr>
      </p:pic>
    </p:spTree>
    <p:extLst>
      <p:ext uri="{BB962C8B-B14F-4D97-AF65-F5344CB8AC3E}">
        <p14:creationId xmlns:p14="http://schemas.microsoft.com/office/powerpoint/2010/main" val="1206387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21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bldLst>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61</TotalTime>
  <Words>1726</Words>
  <Application>Microsoft Office PowerPoint</Application>
  <PresentationFormat>Widescreen</PresentationFormat>
  <Paragraphs>152</Paragraphs>
  <Slides>13</Slides>
  <Notes>13</Notes>
  <HiddenSlides>0</HiddenSlides>
  <MMClips>12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Aptos</vt:lpstr>
      <vt:lpstr>Aptos Display</vt:lpstr>
      <vt:lpstr>Arial</vt:lpstr>
      <vt:lpstr>Biome Light</vt:lpstr>
      <vt:lpstr>Tahoma</vt:lpstr>
      <vt:lpstr>Times New Roman</vt:lpstr>
      <vt:lpstr>-webkit-standard</vt:lpstr>
      <vt:lpstr>Office Theme</vt:lpstr>
      <vt:lpstr>How Tobacco Affects Your Health   Video 10</vt:lpstr>
      <vt:lpstr> </vt:lpstr>
      <vt:lpstr>Risk Factors</vt:lpstr>
      <vt:lpstr>¿qué contiene un cigarrillo?</vt:lpstr>
      <vt:lpstr>El consumir tabaco puede causar cáncer en TODO el cuerpo </vt:lpstr>
      <vt:lpstr> </vt:lpstr>
      <vt:lpstr>Why is smoking so bad if you have or at risk for diabetes?</vt:lpstr>
      <vt:lpstr>PowerPoint Presentation</vt:lpstr>
      <vt:lpstr>Identify your Triggers</vt:lpstr>
      <vt:lpstr>Withdrawal symptoms</vt:lpstr>
      <vt:lpstr>PowerPoint Presentation</vt:lpstr>
      <vt:lpstr>CHW can CONNECT you to these resources:  CDC – Centers for Disease Control and Prevention: How to Quit Smoking  NIH – National Cancer Institute Smokefree.gov: Identify Your Triggers  TIME – Tobacco: Why Smoking Is Especially Bad If You Have Diabetes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Betty Nava</dc:creator>
  <cp:lastModifiedBy>Betty Nava</cp:lastModifiedBy>
  <cp:revision>7</cp:revision>
  <dcterms:created xsi:type="dcterms:W3CDTF">2026-03-09T21:58:42Z</dcterms:created>
  <dcterms:modified xsi:type="dcterms:W3CDTF">2026-03-27T21:59:29Z</dcterms:modified>
</cp:coreProperties>
</file>